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9" r:id="rId2"/>
    <p:sldId id="273" r:id="rId3"/>
    <p:sldId id="291" r:id="rId4"/>
    <p:sldId id="324"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287" r:id="rId37"/>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Durden" initials="W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dirty="0" smtClean="0">
              <a:latin typeface="Arial"/>
              <a:cs typeface="Arial"/>
            </a:rPr>
            <a:t>U.S. Department of Labor, Employment &amp; Training Administration</a:t>
          </a:r>
        </a:p>
        <a:p>
          <a:r>
            <a:rPr lang="en-US" dirty="0" smtClean="0">
              <a:latin typeface="Arial"/>
              <a:cs typeface="Arial"/>
            </a:rPr>
            <a:t>(National)</a:t>
          </a:r>
          <a:endParaRPr lang="en-US" dirty="0">
            <a:latin typeface="Arial"/>
            <a:cs typeface="Arial"/>
          </a:endParaRP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dirty="0" smtClean="0">
              <a:latin typeface="Arial"/>
              <a:cs typeface="Arial"/>
            </a:rPr>
            <a:t>Jobs for the Future</a:t>
          </a:r>
          <a:endParaRPr lang="en-US" dirty="0">
            <a:latin typeface="Arial"/>
            <a:cs typeface="Arial"/>
          </a:endParaRP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dirty="0" smtClean="0">
              <a:latin typeface="Arial"/>
              <a:cs typeface="Arial"/>
            </a:rPr>
            <a:t>CalState/Merlot</a:t>
          </a:r>
          <a:endParaRPr lang="en-US" dirty="0">
            <a:latin typeface="Arial"/>
            <a:cs typeface="Arial"/>
          </a:endParaRP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dirty="0" smtClean="0">
              <a:latin typeface="Arial"/>
              <a:cs typeface="Arial"/>
            </a:rPr>
            <a:t>Maher &amp; Maher </a:t>
          </a:r>
          <a:endParaRPr lang="en-US" dirty="0">
            <a:latin typeface="Arial"/>
            <a:cs typeface="Arial"/>
          </a:endParaRP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753F5683-D125-1745-B0B8-1CD860D8BF34}">
      <dgm:prSet/>
      <dgm:spPr>
        <a:ln>
          <a:solidFill>
            <a:schemeClr val="tx2">
              <a:lumMod val="75000"/>
            </a:schemeClr>
          </a:solidFill>
        </a:ln>
      </dgm:spPr>
      <dgm:t>
        <a:bodyPr/>
        <a:lstStyle/>
        <a:p>
          <a:r>
            <a:rPr lang="en-US" dirty="0" smtClean="0">
              <a:latin typeface="Arial"/>
              <a:cs typeface="Arial"/>
            </a:rPr>
            <a:t>American Association of Community Colleges</a:t>
          </a:r>
          <a:endParaRPr lang="en-US" dirty="0">
            <a:latin typeface="Arial"/>
            <a:cs typeface="Arial"/>
          </a:endParaRPr>
        </a:p>
      </dgm:t>
    </dgm:pt>
    <dgm:pt modelId="{36D2DD83-68FB-C240-924B-E53FB664BB4E}" type="parTrans" cxnId="{C1FF95B4-E4DC-AA4B-9EF3-4AF243CFF51C}">
      <dgm:prSet/>
      <dgm:spPr>
        <a:ln w="12700">
          <a:solidFill>
            <a:schemeClr val="tx2">
              <a:lumMod val="75000"/>
            </a:schemeClr>
          </a:solidFill>
        </a:ln>
      </dgm:spPr>
      <dgm:t>
        <a:bodyPr/>
        <a:lstStyle/>
        <a:p>
          <a:endParaRPr lang="en-US">
            <a:latin typeface="Arial"/>
            <a:cs typeface="Arial"/>
          </a:endParaRPr>
        </a:p>
      </dgm:t>
    </dgm:pt>
    <dgm:pt modelId="{79F04441-1C88-1849-B00C-3C72638C23F4}" type="sibTrans" cxnId="{C1FF95B4-E4DC-AA4B-9EF3-4AF243CFF51C}">
      <dgm:prSet/>
      <dgm:spPr/>
      <dgm:t>
        <a:bodyPr/>
        <a:lstStyle/>
        <a:p>
          <a:endParaRPr lang="en-US">
            <a:latin typeface="Arial"/>
            <a:cs typeface="Arial"/>
          </a:endParaRPr>
        </a:p>
      </dgm:t>
    </dgm:pt>
    <dgm:pt modelId="{A9C14472-D648-1E4E-93C1-1B7ED9FB14CB}">
      <dgm:prSet/>
      <dgm:spPr>
        <a:ln>
          <a:solidFill>
            <a:schemeClr val="tx2">
              <a:lumMod val="75000"/>
            </a:schemeClr>
          </a:solidFill>
        </a:ln>
      </dgm:spPr>
      <dgm:t>
        <a:bodyPr/>
        <a:lstStyle/>
        <a:p>
          <a:r>
            <a:rPr lang="en-US" dirty="0" smtClean="0">
              <a:latin typeface="Arial"/>
              <a:cs typeface="Arial"/>
            </a:rPr>
            <a:t>U.S. National Science Foundation</a:t>
          </a:r>
          <a:endParaRPr lang="en-US" dirty="0">
            <a:latin typeface="Arial"/>
            <a:cs typeface="Arial"/>
          </a:endParaRPr>
        </a:p>
      </dgm:t>
    </dgm:pt>
    <dgm:pt modelId="{C28AFA86-DA72-D148-8BA6-CDE66A22ADD7}" type="parTrans" cxnId="{D986B12A-8A55-FD4B-A0E9-8319BE8E7C2F}">
      <dgm:prSet/>
      <dgm:spPr/>
      <dgm:t>
        <a:bodyPr/>
        <a:lstStyle/>
        <a:p>
          <a:endParaRPr lang="en-US">
            <a:latin typeface="Arial"/>
            <a:cs typeface="Arial"/>
          </a:endParaRPr>
        </a:p>
      </dgm:t>
    </dgm:pt>
    <dgm:pt modelId="{3C7C4805-A7D9-0E4C-BA4D-11BEC16A39B1}" type="sibTrans" cxnId="{D986B12A-8A55-FD4B-A0E9-8319BE8E7C2F}">
      <dgm:prSet/>
      <dgm:spPr/>
      <dgm:t>
        <a:bodyPr/>
        <a:lstStyle/>
        <a:p>
          <a:endParaRPr lang="en-US">
            <a:latin typeface="Arial"/>
            <a:cs typeface="Arial"/>
          </a:endParaRPr>
        </a:p>
      </dgm:t>
    </dgm:pt>
    <dgm:pt modelId="{4037DDB7-9DFB-2F42-BD74-0FCCD1F41ED7}">
      <dgm:prSet/>
      <dgm:spPr>
        <a:ln>
          <a:solidFill>
            <a:schemeClr val="tx2">
              <a:lumMod val="75000"/>
            </a:schemeClr>
          </a:solidFill>
        </a:ln>
      </dgm:spPr>
      <dgm:t>
        <a:bodyPr/>
        <a:lstStyle/>
        <a:p>
          <a:r>
            <a:rPr lang="en-US" dirty="0" smtClean="0">
              <a:latin typeface="Arial"/>
              <a:cs typeface="Arial"/>
            </a:rPr>
            <a:t>ATE Centers</a:t>
          </a:r>
          <a:endParaRPr lang="en-US" dirty="0">
            <a:latin typeface="Arial"/>
            <a:cs typeface="Arial"/>
          </a:endParaRPr>
        </a:p>
      </dgm:t>
    </dgm:pt>
    <dgm:pt modelId="{A540A28C-5C8C-0547-9B97-A77B409D9B33}" type="parTrans" cxnId="{93A9B619-78AE-6C45-90F5-A9899870EE5A}">
      <dgm:prSet/>
      <dgm:spPr>
        <a:ln w="12700">
          <a:solidFill>
            <a:schemeClr val="tx2">
              <a:lumMod val="75000"/>
            </a:schemeClr>
          </a:solidFill>
        </a:ln>
      </dgm:spPr>
      <dgm:t>
        <a:bodyPr/>
        <a:lstStyle/>
        <a:p>
          <a:endParaRPr lang="en-US">
            <a:latin typeface="Arial"/>
            <a:cs typeface="Arial"/>
          </a:endParaRPr>
        </a:p>
      </dgm:t>
    </dgm:pt>
    <dgm:pt modelId="{3E9BFF95-E0AE-0C40-BE6B-2A6D56B5E341}" type="sibTrans" cxnId="{93A9B619-78AE-6C45-90F5-A9899870EE5A}">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t>
        <a:bodyPr/>
        <a:lstStyle/>
        <a:p>
          <a:endParaRPr lang="en-US"/>
        </a:p>
      </dgm:t>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2"/>
      <dgm:spPr>
        <a:solidFill>
          <a:schemeClr val="tx2">
            <a:lumMod val="75000"/>
          </a:schemeClr>
        </a:solidFill>
        <a:effectLst/>
      </dgm:spPr>
      <dgm:t>
        <a:bodyPr/>
        <a:lstStyle/>
        <a:p>
          <a:endParaRPr lang="en-US"/>
        </a:p>
      </dgm:t>
    </dgm:pt>
    <dgm:pt modelId="{9A4F00F8-6A67-5C4B-9E84-0DC5D6ECE23B}" type="pres">
      <dgm:prSet presAssocID="{BBD68C50-D3B4-1848-8EA9-4FFB00864135}" presName="text" presStyleLbl="fgAcc0" presStyleIdx="0" presStyleCnt="2" custScaleX="113597" custScaleY="109950" custLinFactNeighborX="-52844" custLinFactNeighborY="-1482">
        <dgm:presLayoutVars>
          <dgm:chPref val="3"/>
        </dgm:presLayoutVars>
      </dgm:prSet>
      <dgm:spPr/>
      <dgm:t>
        <a:bodyPr/>
        <a:lstStyle/>
        <a:p>
          <a:endParaRPr lang="en-US"/>
        </a:p>
      </dgm:t>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3"/>
      <dgm:spPr/>
      <dgm:t>
        <a:bodyPr/>
        <a:lstStyle/>
        <a:p>
          <a:endParaRPr lang="en-US"/>
        </a:p>
      </dgm:t>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3"/>
      <dgm:spPr>
        <a:solidFill>
          <a:schemeClr val="tx2">
            <a:lumMod val="75000"/>
          </a:schemeClr>
        </a:solidFill>
        <a:effectLst/>
      </dgm:spPr>
      <dgm:t>
        <a:bodyPr/>
        <a:lstStyle/>
        <a:p>
          <a:endParaRPr lang="en-US"/>
        </a:p>
      </dgm:t>
    </dgm:pt>
    <dgm:pt modelId="{6E50DDCC-9308-574D-9786-08EE1640B632}" type="pres">
      <dgm:prSet presAssocID="{08A164DB-0700-5F46-B9A1-B027F1405942}" presName="text2" presStyleLbl="fgAcc2" presStyleIdx="0" presStyleCnt="3" custLinFactNeighborX="-36939" custLinFactNeighborY="-1265">
        <dgm:presLayoutVars>
          <dgm:chPref val="3"/>
        </dgm:presLayoutVars>
      </dgm:prSet>
      <dgm:spPr/>
      <dgm:t>
        <a:bodyPr/>
        <a:lstStyle/>
        <a:p>
          <a:endParaRPr lang="en-US"/>
        </a:p>
      </dgm:t>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2"/>
      <dgm:spPr/>
      <dgm:t>
        <a:bodyPr/>
        <a:lstStyle/>
        <a:p>
          <a:endParaRPr lang="en-US"/>
        </a:p>
      </dgm:t>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2"/>
      <dgm:spPr>
        <a:solidFill>
          <a:schemeClr val="tx2">
            <a:lumMod val="75000"/>
          </a:schemeClr>
        </a:solidFill>
        <a:effectLst/>
      </dgm:spPr>
      <dgm:t>
        <a:bodyPr/>
        <a:lstStyle/>
        <a:p>
          <a:endParaRPr lang="en-US"/>
        </a:p>
      </dgm:t>
    </dgm:pt>
    <dgm:pt modelId="{55779194-4F51-174B-9273-E67853468299}" type="pres">
      <dgm:prSet presAssocID="{04C027A2-CDF1-4642-90C9-E6FADE5C1CFB}" presName="text3" presStyleLbl="fgAcc3" presStyleIdx="0" presStyleCnt="2">
        <dgm:presLayoutVars>
          <dgm:chPref val="3"/>
        </dgm:presLayoutVars>
      </dgm:prSet>
      <dgm:spPr/>
      <dgm:t>
        <a:bodyPr/>
        <a:lstStyle/>
        <a:p>
          <a:endParaRPr lang="en-US"/>
        </a:p>
      </dgm:t>
    </dgm:pt>
    <dgm:pt modelId="{7AA7BB12-1E7F-7D43-A01E-E1F19278C76C}" type="pres">
      <dgm:prSet presAssocID="{04C027A2-CDF1-4642-90C9-E6FADE5C1CFB}" presName="hierChild4" presStyleCnt="0"/>
      <dgm:spPr/>
    </dgm:pt>
    <dgm:pt modelId="{80EC68D4-94F4-744A-A03B-1EB6E5866716}" type="pres">
      <dgm:prSet presAssocID="{36D2DD83-68FB-C240-924B-E53FB664BB4E}" presName="Name17" presStyleLbl="parChTrans1D3" presStyleIdx="1" presStyleCnt="2"/>
      <dgm:spPr/>
      <dgm:t>
        <a:bodyPr/>
        <a:lstStyle/>
        <a:p>
          <a:endParaRPr lang="en-US"/>
        </a:p>
      </dgm:t>
    </dgm:pt>
    <dgm:pt modelId="{34BC33A0-ED39-DE4F-8A9F-338B5DB527DD}" type="pres">
      <dgm:prSet presAssocID="{753F5683-D125-1745-B0B8-1CD860D8BF34}" presName="hierRoot3" presStyleCnt="0"/>
      <dgm:spPr/>
    </dgm:pt>
    <dgm:pt modelId="{C879E55B-7DBC-0A46-B6DA-7A7E7A671055}" type="pres">
      <dgm:prSet presAssocID="{753F5683-D125-1745-B0B8-1CD860D8BF34}" presName="composite3" presStyleCnt="0"/>
      <dgm:spPr/>
    </dgm:pt>
    <dgm:pt modelId="{58E25500-82D6-5146-A221-84A9B541C842}" type="pres">
      <dgm:prSet presAssocID="{753F5683-D125-1745-B0B8-1CD860D8BF34}" presName="background3" presStyleLbl="node3" presStyleIdx="1" presStyleCnt="2"/>
      <dgm:spPr>
        <a:solidFill>
          <a:schemeClr val="tx2">
            <a:lumMod val="75000"/>
          </a:schemeClr>
        </a:solidFill>
      </dgm:spPr>
      <dgm:t>
        <a:bodyPr/>
        <a:lstStyle/>
        <a:p>
          <a:endParaRPr lang="en-US"/>
        </a:p>
      </dgm:t>
    </dgm:pt>
    <dgm:pt modelId="{6CA8EF98-5A7C-8443-99AC-2F342BF4CC08}" type="pres">
      <dgm:prSet presAssocID="{753F5683-D125-1745-B0B8-1CD860D8BF34}" presName="text3" presStyleLbl="fgAcc3" presStyleIdx="1" presStyleCnt="2">
        <dgm:presLayoutVars>
          <dgm:chPref val="3"/>
        </dgm:presLayoutVars>
      </dgm:prSet>
      <dgm:spPr/>
      <dgm:t>
        <a:bodyPr/>
        <a:lstStyle/>
        <a:p>
          <a:endParaRPr lang="en-US"/>
        </a:p>
      </dgm:t>
    </dgm:pt>
    <dgm:pt modelId="{5AFB516C-8B19-1347-A340-BD44FA087715}" type="pres">
      <dgm:prSet presAssocID="{753F5683-D125-1745-B0B8-1CD860D8BF34}" presName="hierChild4" presStyleCnt="0"/>
      <dgm:spPr/>
    </dgm:pt>
    <dgm:pt modelId="{7D21B660-304A-0C45-8362-25E82F2E7D1A}" type="pres">
      <dgm:prSet presAssocID="{BF72FF2E-35B7-4846-8E6D-4DE70B77A411}" presName="Name10" presStyleLbl="parChTrans1D2" presStyleIdx="1" presStyleCnt="3"/>
      <dgm:spPr/>
      <dgm:t>
        <a:bodyPr/>
        <a:lstStyle/>
        <a:p>
          <a:endParaRPr lang="en-US"/>
        </a:p>
      </dgm:t>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3"/>
      <dgm:spPr>
        <a:solidFill>
          <a:schemeClr val="tx2">
            <a:lumMod val="75000"/>
          </a:schemeClr>
        </a:solidFill>
        <a:effectLst/>
      </dgm:spPr>
      <dgm:t>
        <a:bodyPr/>
        <a:lstStyle/>
        <a:p>
          <a:endParaRPr lang="en-US"/>
        </a:p>
      </dgm:t>
    </dgm:pt>
    <dgm:pt modelId="{29CED845-19D1-E94E-8929-4CD240F70DCF}" type="pres">
      <dgm:prSet presAssocID="{C16ADBA1-3329-D64D-A923-73E71D12330C}" presName="text2" presStyleLbl="fgAcc2" presStyleIdx="1" presStyleCnt="3" custLinFactNeighborX="-33727" custLinFactNeighborY="-3794">
        <dgm:presLayoutVars>
          <dgm:chPref val="3"/>
        </dgm:presLayoutVars>
      </dgm:prSet>
      <dgm:spPr/>
      <dgm:t>
        <a:bodyPr/>
        <a:lstStyle/>
        <a:p>
          <a:endParaRPr lang="en-US"/>
        </a:p>
      </dgm:t>
    </dgm:pt>
    <dgm:pt modelId="{19852B07-4D31-214F-9301-B80B7570A269}" type="pres">
      <dgm:prSet presAssocID="{C16ADBA1-3329-D64D-A923-73E71D12330C}" presName="hierChild3" presStyleCnt="0"/>
      <dgm:spPr/>
    </dgm:pt>
    <dgm:pt modelId="{F8E47508-4D92-4841-B7F5-2B43DF9D01CA}" type="pres">
      <dgm:prSet presAssocID="{A9C14472-D648-1E4E-93C1-1B7ED9FB14CB}" presName="hierRoot1" presStyleCnt="0"/>
      <dgm:spPr/>
    </dgm:pt>
    <dgm:pt modelId="{B2BA61A3-B21F-2F4F-A27F-1E993EFF1F4B}" type="pres">
      <dgm:prSet presAssocID="{A9C14472-D648-1E4E-93C1-1B7ED9FB14CB}" presName="composite" presStyleCnt="0"/>
      <dgm:spPr/>
    </dgm:pt>
    <dgm:pt modelId="{EF2F118D-C820-304A-83D6-27A1A959A5FB}" type="pres">
      <dgm:prSet presAssocID="{A9C14472-D648-1E4E-93C1-1B7ED9FB14CB}" presName="background" presStyleLbl="node0" presStyleIdx="1" presStyleCnt="2"/>
      <dgm:spPr>
        <a:solidFill>
          <a:schemeClr val="tx2">
            <a:lumMod val="75000"/>
          </a:schemeClr>
        </a:solidFill>
        <a:effectLst/>
      </dgm:spPr>
      <dgm:t>
        <a:bodyPr/>
        <a:lstStyle/>
        <a:p>
          <a:endParaRPr lang="en-US"/>
        </a:p>
      </dgm:t>
    </dgm:pt>
    <dgm:pt modelId="{A8C405E2-5814-1346-B374-16BF34682930}" type="pres">
      <dgm:prSet presAssocID="{A9C14472-D648-1E4E-93C1-1B7ED9FB14CB}" presName="text" presStyleLbl="fgAcc0" presStyleIdx="1" presStyleCnt="2" custLinFactNeighborX="-66651" custLinFactNeighborY="2529">
        <dgm:presLayoutVars>
          <dgm:chPref val="3"/>
        </dgm:presLayoutVars>
      </dgm:prSet>
      <dgm:spPr/>
      <dgm:t>
        <a:bodyPr/>
        <a:lstStyle/>
        <a:p>
          <a:endParaRPr lang="en-US"/>
        </a:p>
      </dgm:t>
    </dgm:pt>
    <dgm:pt modelId="{62A3ED94-654E-E941-A0F8-294D22630DC7}" type="pres">
      <dgm:prSet presAssocID="{A9C14472-D648-1E4E-93C1-1B7ED9FB14CB}" presName="hierChild2" presStyleCnt="0"/>
      <dgm:spPr/>
    </dgm:pt>
    <dgm:pt modelId="{B4C3B5E3-D81B-994D-BB40-67475EE41359}" type="pres">
      <dgm:prSet presAssocID="{A540A28C-5C8C-0547-9B97-A77B409D9B33}" presName="Name10" presStyleLbl="parChTrans1D2" presStyleIdx="2" presStyleCnt="3"/>
      <dgm:spPr/>
      <dgm:t>
        <a:bodyPr/>
        <a:lstStyle/>
        <a:p>
          <a:endParaRPr lang="en-US"/>
        </a:p>
      </dgm:t>
    </dgm:pt>
    <dgm:pt modelId="{6300A319-EE00-0344-9BFC-D6F49AE21F3F}" type="pres">
      <dgm:prSet presAssocID="{4037DDB7-9DFB-2F42-BD74-0FCCD1F41ED7}" presName="hierRoot2" presStyleCnt="0"/>
      <dgm:spPr/>
    </dgm:pt>
    <dgm:pt modelId="{2995CDD1-F185-AC4D-9E55-C1A4942C1989}" type="pres">
      <dgm:prSet presAssocID="{4037DDB7-9DFB-2F42-BD74-0FCCD1F41ED7}" presName="composite2" presStyleCnt="0"/>
      <dgm:spPr/>
    </dgm:pt>
    <dgm:pt modelId="{BC6575E1-2812-5C43-951F-E9EB66CF75F5}" type="pres">
      <dgm:prSet presAssocID="{4037DDB7-9DFB-2F42-BD74-0FCCD1F41ED7}" presName="background2" presStyleLbl="node2" presStyleIdx="2" presStyleCnt="3"/>
      <dgm:spPr>
        <a:solidFill>
          <a:schemeClr val="tx2">
            <a:lumMod val="75000"/>
          </a:schemeClr>
        </a:solidFill>
        <a:effectLst/>
      </dgm:spPr>
      <dgm:t>
        <a:bodyPr/>
        <a:lstStyle/>
        <a:p>
          <a:endParaRPr lang="en-US"/>
        </a:p>
      </dgm:t>
    </dgm:pt>
    <dgm:pt modelId="{8D17BB9B-4AAD-8940-806B-57018B5F9E40}" type="pres">
      <dgm:prSet presAssocID="{4037DDB7-9DFB-2F42-BD74-0FCCD1F41ED7}" presName="text2" presStyleLbl="fgAcc2" presStyleIdx="2" presStyleCnt="3" custLinFactNeighborX="-8030" custLinFactNeighborY="68288">
        <dgm:presLayoutVars>
          <dgm:chPref val="3"/>
        </dgm:presLayoutVars>
      </dgm:prSet>
      <dgm:spPr/>
      <dgm:t>
        <a:bodyPr/>
        <a:lstStyle/>
        <a:p>
          <a:endParaRPr lang="en-US"/>
        </a:p>
      </dgm:t>
    </dgm:pt>
    <dgm:pt modelId="{44084721-95C0-2C40-A650-52AF1ECC7A56}" type="pres">
      <dgm:prSet presAssocID="{4037DDB7-9DFB-2F42-BD74-0FCCD1F41ED7}" presName="hierChild3" presStyleCnt="0"/>
      <dgm:spPr/>
    </dgm:pt>
  </dgm:ptLst>
  <dgm:cxnLst>
    <dgm:cxn modelId="{3B5A2A28-015A-6442-9277-80CB0C386208}" type="presOf" srcId="{BF72FF2E-35B7-4846-8E6D-4DE70B77A411}" destId="{7D21B660-304A-0C45-8362-25E82F2E7D1A}" srcOrd="0" destOrd="0" presId="urn:microsoft.com/office/officeart/2005/8/layout/hierarchy1"/>
    <dgm:cxn modelId="{A24451C7-F7A9-1348-8CE0-0170013389B5}" type="presOf" srcId="{A9C14472-D648-1E4E-93C1-1B7ED9FB14CB}" destId="{A8C405E2-5814-1346-B374-16BF34682930}" srcOrd="0" destOrd="0" presId="urn:microsoft.com/office/officeart/2005/8/layout/hierarchy1"/>
    <dgm:cxn modelId="{84B06D85-AA08-1949-9B9E-E557D93AEFA7}" srcId="{BBD68C50-D3B4-1848-8EA9-4FFB00864135}" destId="{08A164DB-0700-5F46-B9A1-B027F1405942}" srcOrd="0" destOrd="0" parTransId="{0178B1F8-C721-3C49-BCE7-F32F860131AA}" sibTransId="{6822A150-B292-CF46-B564-9EB9535ABC01}"/>
    <dgm:cxn modelId="{C1FF95B4-E4DC-AA4B-9EF3-4AF243CFF51C}" srcId="{08A164DB-0700-5F46-B9A1-B027F1405942}" destId="{753F5683-D125-1745-B0B8-1CD860D8BF34}" srcOrd="1" destOrd="0" parTransId="{36D2DD83-68FB-C240-924B-E53FB664BB4E}" sibTransId="{79F04441-1C88-1849-B00C-3C72638C23F4}"/>
    <dgm:cxn modelId="{545584DE-7C0F-7D4C-8620-043C99739697}" type="presOf" srcId="{E7BD5B4E-AF1C-5942-BF7B-D719F1B71C54}" destId="{730BCF91-5994-2044-81BC-E029013DA0AA}" srcOrd="0" destOrd="0" presId="urn:microsoft.com/office/officeart/2005/8/layout/hierarchy1"/>
    <dgm:cxn modelId="{0B0C1FD7-158F-3E4E-9127-1FCF93C918EF}" type="presOf" srcId="{A540A28C-5C8C-0547-9B97-A77B409D9B33}" destId="{B4C3B5E3-D81B-994D-BB40-67475EE41359}" srcOrd="0" destOrd="0" presId="urn:microsoft.com/office/officeart/2005/8/layout/hierarchy1"/>
    <dgm:cxn modelId="{587FDE77-9A7F-3F4A-B543-5DC076A7AE2F}" type="presOf" srcId="{753F5683-D125-1745-B0B8-1CD860D8BF34}" destId="{6CA8EF98-5A7C-8443-99AC-2F342BF4CC08}" srcOrd="0" destOrd="0" presId="urn:microsoft.com/office/officeart/2005/8/layout/hierarchy1"/>
    <dgm:cxn modelId="{00C15A7B-2F8F-CD46-ACBA-03CD10F2AD7A}" srcId="{00BC296F-6B08-0D44-A9B2-B6811D05F4DF}" destId="{BBD68C50-D3B4-1848-8EA9-4FFB00864135}" srcOrd="0" destOrd="0" parTransId="{C64748D1-2C8B-A14B-A4D8-276463D34889}" sibTransId="{710808CB-713F-4A43-B272-E94CA8951D74}"/>
    <dgm:cxn modelId="{9C1971F6-FEDD-DA4A-A59F-B22E8C5B8832}" type="presOf" srcId="{4037DDB7-9DFB-2F42-BD74-0FCCD1F41ED7}" destId="{8D17BB9B-4AAD-8940-806B-57018B5F9E40}" srcOrd="0" destOrd="0" presId="urn:microsoft.com/office/officeart/2005/8/layout/hierarchy1"/>
    <dgm:cxn modelId="{D3FA9866-CD03-334C-B314-4C6DD4314B90}" type="presOf" srcId="{0178B1F8-C721-3C49-BCE7-F32F860131AA}" destId="{11F25EAC-EF1F-0A41-A139-8A007967E6A7}" srcOrd="0" destOrd="0" presId="urn:microsoft.com/office/officeart/2005/8/layout/hierarchy1"/>
    <dgm:cxn modelId="{524DC614-0EBD-A44F-A552-9AEFEBDE5A29}" srcId="{BBD68C50-D3B4-1848-8EA9-4FFB00864135}" destId="{C16ADBA1-3329-D64D-A923-73E71D12330C}" srcOrd="1" destOrd="0" parTransId="{BF72FF2E-35B7-4846-8E6D-4DE70B77A411}" sibTransId="{F805A922-6147-2E46-942F-8B580B8F2F52}"/>
    <dgm:cxn modelId="{7DB23C6B-9A39-B242-8B8C-F48C031BB256}" type="presOf" srcId="{BBD68C50-D3B4-1848-8EA9-4FFB00864135}" destId="{9A4F00F8-6A67-5C4B-9E84-0DC5D6ECE23B}" srcOrd="0" destOrd="0" presId="urn:microsoft.com/office/officeart/2005/8/layout/hierarchy1"/>
    <dgm:cxn modelId="{CCA9DB51-705A-A848-A730-07AAC4873979}" type="presOf" srcId="{04C027A2-CDF1-4642-90C9-E6FADE5C1CFB}" destId="{55779194-4F51-174B-9273-E67853468299}" srcOrd="0" destOrd="0" presId="urn:microsoft.com/office/officeart/2005/8/layout/hierarchy1"/>
    <dgm:cxn modelId="{A41A0713-2078-2B47-A47F-1F6E4C39623B}" type="presOf" srcId="{C16ADBA1-3329-D64D-A923-73E71D12330C}" destId="{29CED845-19D1-E94E-8929-4CD240F70DCF}" srcOrd="0" destOrd="0" presId="urn:microsoft.com/office/officeart/2005/8/layout/hierarchy1"/>
    <dgm:cxn modelId="{23956645-1DC0-1540-A6F7-3166E06C744F}" srcId="{08A164DB-0700-5F46-B9A1-B027F1405942}" destId="{04C027A2-CDF1-4642-90C9-E6FADE5C1CFB}" srcOrd="0" destOrd="0" parTransId="{E7BD5B4E-AF1C-5942-BF7B-D719F1B71C54}" sibTransId="{D774972B-31DD-4143-B0A6-441769B7E435}"/>
    <dgm:cxn modelId="{E3723C4A-0A87-AE41-9FF9-7BFCF62524A2}" type="presOf" srcId="{08A164DB-0700-5F46-B9A1-B027F1405942}" destId="{6E50DDCC-9308-574D-9786-08EE1640B632}" srcOrd="0" destOrd="0" presId="urn:microsoft.com/office/officeart/2005/8/layout/hierarchy1"/>
    <dgm:cxn modelId="{D986B12A-8A55-FD4B-A0E9-8319BE8E7C2F}" srcId="{00BC296F-6B08-0D44-A9B2-B6811D05F4DF}" destId="{A9C14472-D648-1E4E-93C1-1B7ED9FB14CB}" srcOrd="1" destOrd="0" parTransId="{C28AFA86-DA72-D148-8BA6-CDE66A22ADD7}" sibTransId="{3C7C4805-A7D9-0E4C-BA4D-11BEC16A39B1}"/>
    <dgm:cxn modelId="{33F17F01-25F5-2046-A3A1-561919D1F6FB}" type="presOf" srcId="{00BC296F-6B08-0D44-A9B2-B6811D05F4DF}" destId="{3442899B-68FA-A643-8DAB-214E62BD7585}" srcOrd="0" destOrd="0" presId="urn:microsoft.com/office/officeart/2005/8/layout/hierarchy1"/>
    <dgm:cxn modelId="{93A9B619-78AE-6C45-90F5-A9899870EE5A}" srcId="{A9C14472-D648-1E4E-93C1-1B7ED9FB14CB}" destId="{4037DDB7-9DFB-2F42-BD74-0FCCD1F41ED7}" srcOrd="0" destOrd="0" parTransId="{A540A28C-5C8C-0547-9B97-A77B409D9B33}" sibTransId="{3E9BFF95-E0AE-0C40-BE6B-2A6D56B5E341}"/>
    <dgm:cxn modelId="{9BFF5287-D03B-AB45-9FDD-9572E703AA7C}" type="presOf" srcId="{36D2DD83-68FB-C240-924B-E53FB664BB4E}" destId="{80EC68D4-94F4-744A-A03B-1EB6E5866716}" srcOrd="0" destOrd="0" presId="urn:microsoft.com/office/officeart/2005/8/layout/hierarchy1"/>
    <dgm:cxn modelId="{8341E5B7-00BE-1A49-9E2B-40E0003A0542}" type="presParOf" srcId="{3442899B-68FA-A643-8DAB-214E62BD7585}" destId="{F4946BA7-3CE5-114A-B785-C8F3E1B4DA49}" srcOrd="0" destOrd="0" presId="urn:microsoft.com/office/officeart/2005/8/layout/hierarchy1"/>
    <dgm:cxn modelId="{E74DACBF-AB95-1342-8161-AB2363830372}" type="presParOf" srcId="{F4946BA7-3CE5-114A-B785-C8F3E1B4DA49}" destId="{FC73F032-B618-114B-BB16-4A4C1BCF590B}" srcOrd="0" destOrd="0" presId="urn:microsoft.com/office/officeart/2005/8/layout/hierarchy1"/>
    <dgm:cxn modelId="{46B97557-1081-B44A-99B5-74C11EBC8382}" type="presParOf" srcId="{FC73F032-B618-114B-BB16-4A4C1BCF590B}" destId="{5C1FE5D2-DC51-E14D-8544-A3E28AE58614}" srcOrd="0" destOrd="0" presId="urn:microsoft.com/office/officeart/2005/8/layout/hierarchy1"/>
    <dgm:cxn modelId="{3AC98210-EED9-5743-8D99-3ADD38B64FF2}" type="presParOf" srcId="{FC73F032-B618-114B-BB16-4A4C1BCF590B}" destId="{9A4F00F8-6A67-5C4B-9E84-0DC5D6ECE23B}" srcOrd="1" destOrd="0" presId="urn:microsoft.com/office/officeart/2005/8/layout/hierarchy1"/>
    <dgm:cxn modelId="{0D2E5C41-4D72-6246-BF1E-25268C901316}" type="presParOf" srcId="{F4946BA7-3CE5-114A-B785-C8F3E1B4DA49}" destId="{6649ABFA-C967-9C42-B010-A9C274257A25}" srcOrd="1" destOrd="0" presId="urn:microsoft.com/office/officeart/2005/8/layout/hierarchy1"/>
    <dgm:cxn modelId="{8118BD55-6B08-114F-8BB7-BF129FFF7D44}" type="presParOf" srcId="{6649ABFA-C967-9C42-B010-A9C274257A25}" destId="{11F25EAC-EF1F-0A41-A139-8A007967E6A7}" srcOrd="0" destOrd="0" presId="urn:microsoft.com/office/officeart/2005/8/layout/hierarchy1"/>
    <dgm:cxn modelId="{5BDBE09E-4461-0A40-ABE9-4864593E162C}" type="presParOf" srcId="{6649ABFA-C967-9C42-B010-A9C274257A25}" destId="{04491E9E-CE1E-5344-887E-292CA6D9A973}" srcOrd="1" destOrd="0" presId="urn:microsoft.com/office/officeart/2005/8/layout/hierarchy1"/>
    <dgm:cxn modelId="{FBBAE89B-7826-0042-AFCE-8BF693990E81}" type="presParOf" srcId="{04491E9E-CE1E-5344-887E-292CA6D9A973}" destId="{69A53F18-03FD-0740-8D9D-0514558B4A06}" srcOrd="0" destOrd="0" presId="urn:microsoft.com/office/officeart/2005/8/layout/hierarchy1"/>
    <dgm:cxn modelId="{94E32B9E-29C0-134E-97E0-4D908A498071}" type="presParOf" srcId="{69A53F18-03FD-0740-8D9D-0514558B4A06}" destId="{783A5137-820A-D847-B8CC-B414AB8AF267}" srcOrd="0" destOrd="0" presId="urn:microsoft.com/office/officeart/2005/8/layout/hierarchy1"/>
    <dgm:cxn modelId="{B4F6C7AB-D3D7-FF46-B006-596B66C972EF}" type="presParOf" srcId="{69A53F18-03FD-0740-8D9D-0514558B4A06}" destId="{6E50DDCC-9308-574D-9786-08EE1640B632}" srcOrd="1" destOrd="0" presId="urn:microsoft.com/office/officeart/2005/8/layout/hierarchy1"/>
    <dgm:cxn modelId="{059EEC0C-BA8C-2B4E-93D6-6F47DB370C01}" type="presParOf" srcId="{04491E9E-CE1E-5344-887E-292CA6D9A973}" destId="{57859B20-A491-C14E-8B47-262AD3FB3C9C}" srcOrd="1" destOrd="0" presId="urn:microsoft.com/office/officeart/2005/8/layout/hierarchy1"/>
    <dgm:cxn modelId="{9BE2F185-1750-6B4F-BC1F-B5724AF74993}" type="presParOf" srcId="{57859B20-A491-C14E-8B47-262AD3FB3C9C}" destId="{730BCF91-5994-2044-81BC-E029013DA0AA}" srcOrd="0" destOrd="0" presId="urn:microsoft.com/office/officeart/2005/8/layout/hierarchy1"/>
    <dgm:cxn modelId="{C8F14D00-C2EC-E64F-8E93-3D45B462C92C}" type="presParOf" srcId="{57859B20-A491-C14E-8B47-262AD3FB3C9C}" destId="{8BDEB65C-7C86-7645-A3A3-D94EBA93D6FD}" srcOrd="1" destOrd="0" presId="urn:microsoft.com/office/officeart/2005/8/layout/hierarchy1"/>
    <dgm:cxn modelId="{F13687C1-BF9B-F545-901D-E83A51925915}" type="presParOf" srcId="{8BDEB65C-7C86-7645-A3A3-D94EBA93D6FD}" destId="{15A826FD-21B7-714F-A8CA-0CACF4907DED}" srcOrd="0" destOrd="0" presId="urn:microsoft.com/office/officeart/2005/8/layout/hierarchy1"/>
    <dgm:cxn modelId="{14450223-3F9B-544B-8545-E81CDD663F9D}" type="presParOf" srcId="{15A826FD-21B7-714F-A8CA-0CACF4907DED}" destId="{D841183A-AE99-E34F-AEEC-BFDDDA6B149E}" srcOrd="0" destOrd="0" presId="urn:microsoft.com/office/officeart/2005/8/layout/hierarchy1"/>
    <dgm:cxn modelId="{36BA5EF5-7231-894F-B136-A0DB6C13F1A5}" type="presParOf" srcId="{15A826FD-21B7-714F-A8CA-0CACF4907DED}" destId="{55779194-4F51-174B-9273-E67853468299}" srcOrd="1" destOrd="0" presId="urn:microsoft.com/office/officeart/2005/8/layout/hierarchy1"/>
    <dgm:cxn modelId="{69EC73BB-2AB9-9249-A363-8422DAD8C0D8}" type="presParOf" srcId="{8BDEB65C-7C86-7645-A3A3-D94EBA93D6FD}" destId="{7AA7BB12-1E7F-7D43-A01E-E1F19278C76C}" srcOrd="1" destOrd="0" presId="urn:microsoft.com/office/officeart/2005/8/layout/hierarchy1"/>
    <dgm:cxn modelId="{CF306E34-BE5C-3E43-8C90-BEB04DCC3684}" type="presParOf" srcId="{57859B20-A491-C14E-8B47-262AD3FB3C9C}" destId="{80EC68D4-94F4-744A-A03B-1EB6E5866716}" srcOrd="2" destOrd="0" presId="urn:microsoft.com/office/officeart/2005/8/layout/hierarchy1"/>
    <dgm:cxn modelId="{22D69ACA-9632-BB4D-AB1C-776B6223EA2F}" type="presParOf" srcId="{57859B20-A491-C14E-8B47-262AD3FB3C9C}" destId="{34BC33A0-ED39-DE4F-8A9F-338B5DB527DD}" srcOrd="3" destOrd="0" presId="urn:microsoft.com/office/officeart/2005/8/layout/hierarchy1"/>
    <dgm:cxn modelId="{0DFD1F29-B168-064D-A972-5BD9C126C37B}" type="presParOf" srcId="{34BC33A0-ED39-DE4F-8A9F-338B5DB527DD}" destId="{C879E55B-7DBC-0A46-B6DA-7A7E7A671055}" srcOrd="0" destOrd="0" presId="urn:microsoft.com/office/officeart/2005/8/layout/hierarchy1"/>
    <dgm:cxn modelId="{2CE00574-3113-9843-9543-2CEFFCC62057}" type="presParOf" srcId="{C879E55B-7DBC-0A46-B6DA-7A7E7A671055}" destId="{58E25500-82D6-5146-A221-84A9B541C842}" srcOrd="0" destOrd="0" presId="urn:microsoft.com/office/officeart/2005/8/layout/hierarchy1"/>
    <dgm:cxn modelId="{E4D08AF4-B7D1-E741-9BA3-E2D190E8642C}" type="presParOf" srcId="{C879E55B-7DBC-0A46-B6DA-7A7E7A671055}" destId="{6CA8EF98-5A7C-8443-99AC-2F342BF4CC08}" srcOrd="1" destOrd="0" presId="urn:microsoft.com/office/officeart/2005/8/layout/hierarchy1"/>
    <dgm:cxn modelId="{BDB145BA-60FD-C24C-923E-B390F97F2072}" type="presParOf" srcId="{34BC33A0-ED39-DE4F-8A9F-338B5DB527DD}" destId="{5AFB516C-8B19-1347-A340-BD44FA087715}" srcOrd="1" destOrd="0" presId="urn:microsoft.com/office/officeart/2005/8/layout/hierarchy1"/>
    <dgm:cxn modelId="{4994EE3E-0701-EB4B-B44F-DD4844A0ABD3}" type="presParOf" srcId="{6649ABFA-C967-9C42-B010-A9C274257A25}" destId="{7D21B660-304A-0C45-8362-25E82F2E7D1A}" srcOrd="2" destOrd="0" presId="urn:microsoft.com/office/officeart/2005/8/layout/hierarchy1"/>
    <dgm:cxn modelId="{8210B12E-4B62-0747-BCE7-85B2775ED3E5}" type="presParOf" srcId="{6649ABFA-C967-9C42-B010-A9C274257A25}" destId="{387C680B-E952-F04F-8840-6329408C4FF2}" srcOrd="3" destOrd="0" presId="urn:microsoft.com/office/officeart/2005/8/layout/hierarchy1"/>
    <dgm:cxn modelId="{41BCB6D9-2B7F-464B-89E8-05B9CFAF3C57}" type="presParOf" srcId="{387C680B-E952-F04F-8840-6329408C4FF2}" destId="{14AE68B9-FE25-6547-9774-6FB5767EC7AF}" srcOrd="0" destOrd="0" presId="urn:microsoft.com/office/officeart/2005/8/layout/hierarchy1"/>
    <dgm:cxn modelId="{E3E8DE96-7C89-F14B-894C-504030E95D02}" type="presParOf" srcId="{14AE68B9-FE25-6547-9774-6FB5767EC7AF}" destId="{646F3537-73EB-B949-918D-3B7B930AA6F5}" srcOrd="0" destOrd="0" presId="urn:microsoft.com/office/officeart/2005/8/layout/hierarchy1"/>
    <dgm:cxn modelId="{14EB96FC-156E-EB4F-9FC3-28DA09342AB6}" type="presParOf" srcId="{14AE68B9-FE25-6547-9774-6FB5767EC7AF}" destId="{29CED845-19D1-E94E-8929-4CD240F70DCF}" srcOrd="1" destOrd="0" presId="urn:microsoft.com/office/officeart/2005/8/layout/hierarchy1"/>
    <dgm:cxn modelId="{C5008678-CEBD-D046-98EF-0883953D0ABF}" type="presParOf" srcId="{387C680B-E952-F04F-8840-6329408C4FF2}" destId="{19852B07-4D31-214F-9301-B80B7570A269}" srcOrd="1" destOrd="0" presId="urn:microsoft.com/office/officeart/2005/8/layout/hierarchy1"/>
    <dgm:cxn modelId="{9826F712-464F-2F4E-8160-C7893A72A68D}" type="presParOf" srcId="{3442899B-68FA-A643-8DAB-214E62BD7585}" destId="{F8E47508-4D92-4841-B7F5-2B43DF9D01CA}" srcOrd="1" destOrd="0" presId="urn:microsoft.com/office/officeart/2005/8/layout/hierarchy1"/>
    <dgm:cxn modelId="{C3C83A3A-B7F3-9747-B740-5BD30D5FDA5A}" type="presParOf" srcId="{F8E47508-4D92-4841-B7F5-2B43DF9D01CA}" destId="{B2BA61A3-B21F-2F4F-A27F-1E993EFF1F4B}" srcOrd="0" destOrd="0" presId="urn:microsoft.com/office/officeart/2005/8/layout/hierarchy1"/>
    <dgm:cxn modelId="{59A4B475-1930-9D43-8DDB-D81B18799923}" type="presParOf" srcId="{B2BA61A3-B21F-2F4F-A27F-1E993EFF1F4B}" destId="{EF2F118D-C820-304A-83D6-27A1A959A5FB}" srcOrd="0" destOrd="0" presId="urn:microsoft.com/office/officeart/2005/8/layout/hierarchy1"/>
    <dgm:cxn modelId="{57E9B962-E076-1E49-AC0A-3A581D6E80F2}" type="presParOf" srcId="{B2BA61A3-B21F-2F4F-A27F-1E993EFF1F4B}" destId="{A8C405E2-5814-1346-B374-16BF34682930}" srcOrd="1" destOrd="0" presId="urn:microsoft.com/office/officeart/2005/8/layout/hierarchy1"/>
    <dgm:cxn modelId="{5E7D486D-4342-6C45-9AA2-C4577648EFEC}" type="presParOf" srcId="{F8E47508-4D92-4841-B7F5-2B43DF9D01CA}" destId="{62A3ED94-654E-E941-A0F8-294D22630DC7}" srcOrd="1" destOrd="0" presId="urn:microsoft.com/office/officeart/2005/8/layout/hierarchy1"/>
    <dgm:cxn modelId="{E99B2BB0-B858-9345-B70A-21210741458C}" type="presParOf" srcId="{62A3ED94-654E-E941-A0F8-294D22630DC7}" destId="{B4C3B5E3-D81B-994D-BB40-67475EE41359}" srcOrd="0" destOrd="0" presId="urn:microsoft.com/office/officeart/2005/8/layout/hierarchy1"/>
    <dgm:cxn modelId="{F6650A8D-3D16-594C-8503-F803E5CC155C}" type="presParOf" srcId="{62A3ED94-654E-E941-A0F8-294D22630DC7}" destId="{6300A319-EE00-0344-9BFC-D6F49AE21F3F}" srcOrd="1" destOrd="0" presId="urn:microsoft.com/office/officeart/2005/8/layout/hierarchy1"/>
    <dgm:cxn modelId="{116B2F62-86AF-1646-8151-FF3F8D3E3744}" type="presParOf" srcId="{6300A319-EE00-0344-9BFC-D6F49AE21F3F}" destId="{2995CDD1-F185-AC4D-9E55-C1A4942C1989}" srcOrd="0" destOrd="0" presId="urn:microsoft.com/office/officeart/2005/8/layout/hierarchy1"/>
    <dgm:cxn modelId="{7D1ED234-9D2F-574F-ACCF-A0D4F8582581}" type="presParOf" srcId="{2995CDD1-F185-AC4D-9E55-C1A4942C1989}" destId="{BC6575E1-2812-5C43-951F-E9EB66CF75F5}" srcOrd="0" destOrd="0" presId="urn:microsoft.com/office/officeart/2005/8/layout/hierarchy1"/>
    <dgm:cxn modelId="{2CBF5399-00BC-5244-8184-4F1958BA4E93}" type="presParOf" srcId="{2995CDD1-F185-AC4D-9E55-C1A4942C1989}" destId="{8D17BB9B-4AAD-8940-806B-57018B5F9E40}" srcOrd="1" destOrd="0" presId="urn:microsoft.com/office/officeart/2005/8/layout/hierarchy1"/>
    <dgm:cxn modelId="{9ECE7F6E-CD9D-8F49-B1F2-70EA6025AE53}" type="presParOf" srcId="{6300A319-EE00-0344-9BFC-D6F49AE21F3F}" destId="{44084721-95C0-2C40-A650-52AF1ECC7A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AF634-2D4F-4668-B68F-AECBC7C803CA}" type="doc">
      <dgm:prSet loTypeId="urn:microsoft.com/office/officeart/2005/8/layout/lProcess2" loCatId="list" qsTypeId="urn:microsoft.com/office/officeart/2005/8/quickstyle/simple1" qsCatId="simple" csTypeId="urn:microsoft.com/office/officeart/2005/8/colors/accent1_2" csCatId="accent1" phldr="1"/>
      <dgm:spPr/>
    </dgm:pt>
    <dgm:pt modelId="{40C1E22E-C8C7-46B1-933D-759E1919D3EC}">
      <dgm:prSet phldrT="[Text]" custT="1"/>
      <dgm:spPr>
        <a:solidFill>
          <a:schemeClr val="accent6"/>
        </a:solidFill>
      </dgm:spPr>
      <dgm:t>
        <a:bodyPr/>
        <a:lstStyle/>
        <a:p>
          <a:endParaRPr lang="en-US" sz="3200" dirty="0"/>
        </a:p>
      </dgm:t>
    </dgm:pt>
    <dgm:pt modelId="{B8D9AF11-7947-4F6D-94DF-5E16643FAFFE}" type="parTrans" cxnId="{134FE854-CE32-41EE-9ABE-09FE70244687}">
      <dgm:prSet/>
      <dgm:spPr/>
      <dgm:t>
        <a:bodyPr/>
        <a:lstStyle/>
        <a:p>
          <a:endParaRPr lang="en-US"/>
        </a:p>
      </dgm:t>
    </dgm:pt>
    <dgm:pt modelId="{D5E69743-A425-4F39-8679-4B52B7B2F477}" type="sibTrans" cxnId="{134FE854-CE32-41EE-9ABE-09FE70244687}">
      <dgm:prSet/>
      <dgm:spPr/>
      <dgm:t>
        <a:bodyPr/>
        <a:lstStyle/>
        <a:p>
          <a:endParaRPr lang="en-US"/>
        </a:p>
      </dgm:t>
    </dgm:pt>
    <dgm:pt modelId="{8E0F7A39-BE66-4DC6-B5E7-D73F54ACC272}">
      <dgm:prSet phldrT="[Text]"/>
      <dgm:spPr>
        <a:solidFill>
          <a:schemeClr val="accent1"/>
        </a:solidFill>
      </dgm:spPr>
      <dgm:t>
        <a:bodyPr/>
        <a:lstStyle/>
        <a:p>
          <a:endParaRPr lang="en-US" dirty="0"/>
        </a:p>
      </dgm:t>
    </dgm:pt>
    <dgm:pt modelId="{FE67E92F-0638-40D1-BE22-C64C958FF6BE}" type="parTrans" cxnId="{C95C81E3-304F-42F6-875C-22C37A390DD8}">
      <dgm:prSet/>
      <dgm:spPr/>
      <dgm:t>
        <a:bodyPr/>
        <a:lstStyle/>
        <a:p>
          <a:endParaRPr lang="en-US"/>
        </a:p>
      </dgm:t>
    </dgm:pt>
    <dgm:pt modelId="{A4312FB4-3C73-4138-A32A-7B1BE6A16EC2}" type="sibTrans" cxnId="{C95C81E3-304F-42F6-875C-22C37A390DD8}">
      <dgm:prSet/>
      <dgm:spPr/>
      <dgm:t>
        <a:bodyPr/>
        <a:lstStyle/>
        <a:p>
          <a:endParaRPr lang="en-US"/>
        </a:p>
      </dgm:t>
    </dgm:pt>
    <dgm:pt modelId="{05410638-7EAC-4A88-89B9-611F57D79C4C}">
      <dgm:prSet phldrT="[Text]"/>
      <dgm:spPr>
        <a:solidFill>
          <a:srgbClr val="EE2520">
            <a:alpha val="87059"/>
          </a:srgbClr>
        </a:solidFill>
      </dgm:spPr>
      <dgm:t>
        <a:bodyPr/>
        <a:lstStyle/>
        <a:p>
          <a:endParaRPr lang="en-US" dirty="0">
            <a:solidFill>
              <a:srgbClr val="C00000"/>
            </a:solidFill>
          </a:endParaRPr>
        </a:p>
      </dgm:t>
    </dgm:pt>
    <dgm:pt modelId="{A3D3CC57-058D-4F9F-8069-0B7CC077238E}" type="parTrans" cxnId="{76CAA688-89E9-4846-84E8-4166E9BFAD51}">
      <dgm:prSet/>
      <dgm:spPr/>
      <dgm:t>
        <a:bodyPr/>
        <a:lstStyle/>
        <a:p>
          <a:endParaRPr lang="en-US"/>
        </a:p>
      </dgm:t>
    </dgm:pt>
    <dgm:pt modelId="{8A3E99D0-60FA-4678-8D04-974D3130CC12}" type="sibTrans" cxnId="{76CAA688-89E9-4846-84E8-4166E9BFAD51}">
      <dgm:prSet/>
      <dgm:spPr/>
      <dgm:t>
        <a:bodyPr/>
        <a:lstStyle/>
        <a:p>
          <a:endParaRPr lang="en-US"/>
        </a:p>
      </dgm:t>
    </dgm:pt>
    <dgm:pt modelId="{484C9A95-9229-4375-B15C-8D5F14B49FEB}">
      <dgm:prSet phldrT="[Text]" custT="1"/>
      <dgm:spPr>
        <a:solidFill>
          <a:schemeClr val="accent3"/>
        </a:solidFill>
      </dgm:spPr>
      <dgm:t>
        <a:bodyPr/>
        <a:lstStyle/>
        <a:p>
          <a:pPr>
            <a:spcAft>
              <a:spcPts val="0"/>
            </a:spcAft>
          </a:pPr>
          <a:r>
            <a:rPr lang="en-US" sz="2400" dirty="0" smtClean="0"/>
            <a:t>ADMIT</a:t>
          </a:r>
        </a:p>
        <a:p>
          <a:pPr>
            <a:spcAft>
              <a:spcPts val="0"/>
            </a:spcAft>
          </a:pPr>
          <a:r>
            <a:rPr lang="en-US" sz="1600" dirty="0" smtClean="0"/>
            <a:t>(Connect)</a:t>
          </a:r>
        </a:p>
        <a:p>
          <a:pPr>
            <a:spcAft>
              <a:spcPts val="0"/>
            </a:spcAft>
          </a:pPr>
          <a:endParaRPr lang="en-US" sz="1600" dirty="0" smtClean="0"/>
        </a:p>
        <a:p>
          <a:pPr>
            <a:spcAft>
              <a:spcPct val="35000"/>
            </a:spcAft>
          </a:pPr>
          <a:r>
            <a:rPr lang="en-US" sz="2400" dirty="0" smtClean="0"/>
            <a:t>	</a:t>
          </a:r>
          <a:endParaRPr lang="en-US" sz="2400" dirty="0"/>
        </a:p>
      </dgm:t>
    </dgm:pt>
    <dgm:pt modelId="{1B1285A6-DB34-459C-8A9E-19FA4595F5DF}" type="sibTrans" cxnId="{65F8ECE0-0FB9-4099-9064-706666D4E262}">
      <dgm:prSet/>
      <dgm:spPr/>
      <dgm:t>
        <a:bodyPr/>
        <a:lstStyle/>
        <a:p>
          <a:endParaRPr lang="en-US"/>
        </a:p>
      </dgm:t>
    </dgm:pt>
    <dgm:pt modelId="{E93317B8-9B96-4945-9D0D-57DDEAE468D3}" type="parTrans" cxnId="{65F8ECE0-0FB9-4099-9064-706666D4E262}">
      <dgm:prSet/>
      <dgm:spPr/>
      <dgm:t>
        <a:bodyPr/>
        <a:lstStyle/>
        <a:p>
          <a:endParaRPr lang="en-US"/>
        </a:p>
      </dgm:t>
    </dgm:pt>
    <dgm:pt modelId="{CCC685CF-BA6A-491E-A2D8-BC49CD8975DB}" type="pres">
      <dgm:prSet presAssocID="{8DDAF634-2D4F-4668-B68F-AECBC7C803CA}" presName="theList" presStyleCnt="0">
        <dgm:presLayoutVars>
          <dgm:dir/>
          <dgm:animLvl val="lvl"/>
          <dgm:resizeHandles val="exact"/>
        </dgm:presLayoutVars>
      </dgm:prSet>
      <dgm:spPr/>
    </dgm:pt>
    <dgm:pt modelId="{14DEC706-1CD8-4C29-A8AA-8B6A70221EE9}" type="pres">
      <dgm:prSet presAssocID="{484C9A95-9229-4375-B15C-8D5F14B49FEB}" presName="compNode" presStyleCnt="0"/>
      <dgm:spPr/>
    </dgm:pt>
    <dgm:pt modelId="{027DC4E6-5427-462E-8F05-334338EAF8CD}" type="pres">
      <dgm:prSet presAssocID="{484C9A95-9229-4375-B15C-8D5F14B49FEB}" presName="aNode" presStyleLbl="bgShp" presStyleIdx="0" presStyleCnt="4"/>
      <dgm:spPr/>
      <dgm:t>
        <a:bodyPr/>
        <a:lstStyle/>
        <a:p>
          <a:endParaRPr lang="en-US"/>
        </a:p>
      </dgm:t>
    </dgm:pt>
    <dgm:pt modelId="{AC6765CB-2AA9-4FAA-B443-76D12EF5E6C6}" type="pres">
      <dgm:prSet presAssocID="{484C9A95-9229-4375-B15C-8D5F14B49FEB}" presName="textNode" presStyleLbl="bgShp" presStyleIdx="0" presStyleCnt="4"/>
      <dgm:spPr/>
      <dgm:t>
        <a:bodyPr/>
        <a:lstStyle/>
        <a:p>
          <a:endParaRPr lang="en-US"/>
        </a:p>
      </dgm:t>
    </dgm:pt>
    <dgm:pt modelId="{76C20E7F-FD8E-4B0C-B87D-00FD7B37577D}" type="pres">
      <dgm:prSet presAssocID="{484C9A95-9229-4375-B15C-8D5F14B49FEB}" presName="compChildNode" presStyleCnt="0"/>
      <dgm:spPr/>
    </dgm:pt>
    <dgm:pt modelId="{36C8584D-F15D-486E-AE94-B18D48845469}" type="pres">
      <dgm:prSet presAssocID="{484C9A95-9229-4375-B15C-8D5F14B49FEB}" presName="theInnerList" presStyleCnt="0"/>
      <dgm:spPr/>
    </dgm:pt>
    <dgm:pt modelId="{A99E559F-AFA4-488C-9934-27BF70DFFD3E}" type="pres">
      <dgm:prSet presAssocID="{484C9A95-9229-4375-B15C-8D5F14B49FEB}" presName="aSpace" presStyleCnt="0"/>
      <dgm:spPr/>
    </dgm:pt>
    <dgm:pt modelId="{AA1B1F19-05FC-4984-80DD-A0635C716621}" type="pres">
      <dgm:prSet presAssocID="{40C1E22E-C8C7-46B1-933D-759E1919D3EC}" presName="compNode" presStyleCnt="0"/>
      <dgm:spPr/>
    </dgm:pt>
    <dgm:pt modelId="{B8CF9215-6EF3-4D37-8176-BA2DE7AE5B5C}" type="pres">
      <dgm:prSet presAssocID="{40C1E22E-C8C7-46B1-933D-759E1919D3EC}" presName="aNode" presStyleLbl="bgShp" presStyleIdx="1" presStyleCnt="4"/>
      <dgm:spPr/>
      <dgm:t>
        <a:bodyPr/>
        <a:lstStyle/>
        <a:p>
          <a:endParaRPr lang="en-US"/>
        </a:p>
      </dgm:t>
    </dgm:pt>
    <dgm:pt modelId="{AE228682-3412-412D-9527-B54F5046236D}" type="pres">
      <dgm:prSet presAssocID="{40C1E22E-C8C7-46B1-933D-759E1919D3EC}" presName="textNode" presStyleLbl="bgShp" presStyleIdx="1" presStyleCnt="4"/>
      <dgm:spPr/>
      <dgm:t>
        <a:bodyPr/>
        <a:lstStyle/>
        <a:p>
          <a:endParaRPr lang="en-US"/>
        </a:p>
      </dgm:t>
    </dgm:pt>
    <dgm:pt modelId="{D3BF637E-5084-47A8-934F-BA7858848596}" type="pres">
      <dgm:prSet presAssocID="{40C1E22E-C8C7-46B1-933D-759E1919D3EC}" presName="compChildNode" presStyleCnt="0"/>
      <dgm:spPr/>
    </dgm:pt>
    <dgm:pt modelId="{2D51830A-F464-4A06-B741-9935FCC80D6D}" type="pres">
      <dgm:prSet presAssocID="{40C1E22E-C8C7-46B1-933D-759E1919D3EC}" presName="theInnerList" presStyleCnt="0"/>
      <dgm:spPr/>
    </dgm:pt>
    <dgm:pt modelId="{CC5857B3-28A1-4639-8359-9A7D042E6400}" type="pres">
      <dgm:prSet presAssocID="{40C1E22E-C8C7-46B1-933D-759E1919D3EC}" presName="aSpace" presStyleCnt="0"/>
      <dgm:spPr/>
    </dgm:pt>
    <dgm:pt modelId="{F1895E70-E743-48D2-BB54-A95F369E829B}" type="pres">
      <dgm:prSet presAssocID="{8E0F7A39-BE66-4DC6-B5E7-D73F54ACC272}" presName="compNode" presStyleCnt="0"/>
      <dgm:spPr/>
    </dgm:pt>
    <dgm:pt modelId="{34665B22-00F0-40FA-BF8A-769E24068B4A}" type="pres">
      <dgm:prSet presAssocID="{8E0F7A39-BE66-4DC6-B5E7-D73F54ACC272}" presName="aNode" presStyleLbl="bgShp" presStyleIdx="2" presStyleCnt="4"/>
      <dgm:spPr/>
      <dgm:t>
        <a:bodyPr/>
        <a:lstStyle/>
        <a:p>
          <a:endParaRPr lang="en-US"/>
        </a:p>
      </dgm:t>
    </dgm:pt>
    <dgm:pt modelId="{9A868DC6-1611-4C5E-A267-4AE1E0F23837}" type="pres">
      <dgm:prSet presAssocID="{8E0F7A39-BE66-4DC6-B5E7-D73F54ACC272}" presName="textNode" presStyleLbl="bgShp" presStyleIdx="2" presStyleCnt="4"/>
      <dgm:spPr/>
      <dgm:t>
        <a:bodyPr/>
        <a:lstStyle/>
        <a:p>
          <a:endParaRPr lang="en-US"/>
        </a:p>
      </dgm:t>
    </dgm:pt>
    <dgm:pt modelId="{DCA32061-CDF2-4765-8A16-E920D3B58015}" type="pres">
      <dgm:prSet presAssocID="{8E0F7A39-BE66-4DC6-B5E7-D73F54ACC272}" presName="compChildNode" presStyleCnt="0"/>
      <dgm:spPr/>
    </dgm:pt>
    <dgm:pt modelId="{F1174E50-8003-4E3B-B8E6-7780B3E90B8B}" type="pres">
      <dgm:prSet presAssocID="{8E0F7A39-BE66-4DC6-B5E7-D73F54ACC272}" presName="theInnerList" presStyleCnt="0"/>
      <dgm:spPr/>
    </dgm:pt>
    <dgm:pt modelId="{95A38A3D-1B45-4AC9-ABE3-B37D94B15D77}" type="pres">
      <dgm:prSet presAssocID="{8E0F7A39-BE66-4DC6-B5E7-D73F54ACC272}" presName="aSpace" presStyleCnt="0"/>
      <dgm:spPr/>
    </dgm:pt>
    <dgm:pt modelId="{91CA769B-5A50-4B59-A160-370BE2A0FD13}" type="pres">
      <dgm:prSet presAssocID="{05410638-7EAC-4A88-89B9-611F57D79C4C}" presName="compNode" presStyleCnt="0"/>
      <dgm:spPr/>
    </dgm:pt>
    <dgm:pt modelId="{15028D01-4355-4BE7-B509-E3B0951C3974}" type="pres">
      <dgm:prSet presAssocID="{05410638-7EAC-4A88-89B9-611F57D79C4C}" presName="aNode" presStyleLbl="bgShp" presStyleIdx="3" presStyleCnt="4"/>
      <dgm:spPr/>
      <dgm:t>
        <a:bodyPr/>
        <a:lstStyle/>
        <a:p>
          <a:endParaRPr lang="en-US"/>
        </a:p>
      </dgm:t>
    </dgm:pt>
    <dgm:pt modelId="{51CFF703-AFD9-4DF2-81BE-7F42968ABC91}" type="pres">
      <dgm:prSet presAssocID="{05410638-7EAC-4A88-89B9-611F57D79C4C}" presName="textNode" presStyleLbl="bgShp" presStyleIdx="3" presStyleCnt="4"/>
      <dgm:spPr/>
      <dgm:t>
        <a:bodyPr/>
        <a:lstStyle/>
        <a:p>
          <a:endParaRPr lang="en-US"/>
        </a:p>
      </dgm:t>
    </dgm:pt>
    <dgm:pt modelId="{77E2FDF1-FE4F-40B3-AAA5-8152B19EAF0B}" type="pres">
      <dgm:prSet presAssocID="{05410638-7EAC-4A88-89B9-611F57D79C4C}" presName="compChildNode" presStyleCnt="0"/>
      <dgm:spPr/>
    </dgm:pt>
    <dgm:pt modelId="{517B5BA3-C8FD-4B55-A1A8-CFA450B91BC3}" type="pres">
      <dgm:prSet presAssocID="{05410638-7EAC-4A88-89B9-611F57D79C4C}" presName="theInnerList" presStyleCnt="0"/>
      <dgm:spPr/>
    </dgm:pt>
  </dgm:ptLst>
  <dgm:cxnLst>
    <dgm:cxn modelId="{76CAA688-89E9-4846-84E8-4166E9BFAD51}" srcId="{8DDAF634-2D4F-4668-B68F-AECBC7C803CA}" destId="{05410638-7EAC-4A88-89B9-611F57D79C4C}" srcOrd="3" destOrd="0" parTransId="{A3D3CC57-058D-4F9F-8069-0B7CC077238E}" sibTransId="{8A3E99D0-60FA-4678-8D04-974D3130CC12}"/>
    <dgm:cxn modelId="{F9A5FBB5-1811-1646-84FD-F65F5179C31A}" type="presOf" srcId="{484C9A95-9229-4375-B15C-8D5F14B49FEB}" destId="{AC6765CB-2AA9-4FAA-B443-76D12EF5E6C6}" srcOrd="1" destOrd="0" presId="urn:microsoft.com/office/officeart/2005/8/layout/lProcess2"/>
    <dgm:cxn modelId="{BCA5E736-4A72-D049-BC93-5FA529753CB5}" type="presOf" srcId="{40C1E22E-C8C7-46B1-933D-759E1919D3EC}" destId="{B8CF9215-6EF3-4D37-8176-BA2DE7AE5B5C}" srcOrd="0" destOrd="0" presId="urn:microsoft.com/office/officeart/2005/8/layout/lProcess2"/>
    <dgm:cxn modelId="{1E65C09F-9AA2-8F47-9416-51837A865AE5}" type="presOf" srcId="{8DDAF634-2D4F-4668-B68F-AECBC7C803CA}" destId="{CCC685CF-BA6A-491E-A2D8-BC49CD8975DB}" srcOrd="0" destOrd="0" presId="urn:microsoft.com/office/officeart/2005/8/layout/lProcess2"/>
    <dgm:cxn modelId="{7FCA2702-4991-E24C-9F8D-79CB20B78EF3}" type="presOf" srcId="{8E0F7A39-BE66-4DC6-B5E7-D73F54ACC272}" destId="{34665B22-00F0-40FA-BF8A-769E24068B4A}" srcOrd="0" destOrd="0" presId="urn:microsoft.com/office/officeart/2005/8/layout/lProcess2"/>
    <dgm:cxn modelId="{C95C81E3-304F-42F6-875C-22C37A390DD8}" srcId="{8DDAF634-2D4F-4668-B68F-AECBC7C803CA}" destId="{8E0F7A39-BE66-4DC6-B5E7-D73F54ACC272}" srcOrd="2" destOrd="0" parTransId="{FE67E92F-0638-40D1-BE22-C64C958FF6BE}" sibTransId="{A4312FB4-3C73-4138-A32A-7B1BE6A16EC2}"/>
    <dgm:cxn modelId="{B8889558-EE70-624A-AF4A-5486685BD6AB}" type="presOf" srcId="{40C1E22E-C8C7-46B1-933D-759E1919D3EC}" destId="{AE228682-3412-412D-9527-B54F5046236D}" srcOrd="1" destOrd="0" presId="urn:microsoft.com/office/officeart/2005/8/layout/lProcess2"/>
    <dgm:cxn modelId="{134FE854-CE32-41EE-9ABE-09FE70244687}" srcId="{8DDAF634-2D4F-4668-B68F-AECBC7C803CA}" destId="{40C1E22E-C8C7-46B1-933D-759E1919D3EC}" srcOrd="1" destOrd="0" parTransId="{B8D9AF11-7947-4F6D-94DF-5E16643FAFFE}" sibTransId="{D5E69743-A425-4F39-8679-4B52B7B2F477}"/>
    <dgm:cxn modelId="{A803DE1C-5E30-9B4C-AFF1-7DCB6CB48EFB}" type="presOf" srcId="{484C9A95-9229-4375-B15C-8D5F14B49FEB}" destId="{027DC4E6-5427-462E-8F05-334338EAF8CD}" srcOrd="0" destOrd="0" presId="urn:microsoft.com/office/officeart/2005/8/layout/lProcess2"/>
    <dgm:cxn modelId="{FD1F1AC5-099F-6C45-BC66-406DB8C058CB}" type="presOf" srcId="{05410638-7EAC-4A88-89B9-611F57D79C4C}" destId="{15028D01-4355-4BE7-B509-E3B0951C3974}" srcOrd="0" destOrd="0" presId="urn:microsoft.com/office/officeart/2005/8/layout/lProcess2"/>
    <dgm:cxn modelId="{2B6D8C7E-891A-3848-99CB-6F05DB7D8D57}" type="presOf" srcId="{8E0F7A39-BE66-4DC6-B5E7-D73F54ACC272}" destId="{9A868DC6-1611-4C5E-A267-4AE1E0F23837}" srcOrd="1" destOrd="0" presId="urn:microsoft.com/office/officeart/2005/8/layout/lProcess2"/>
    <dgm:cxn modelId="{512D9654-C097-834A-8DC7-0011B2E65D3C}" type="presOf" srcId="{05410638-7EAC-4A88-89B9-611F57D79C4C}" destId="{51CFF703-AFD9-4DF2-81BE-7F42968ABC91}" srcOrd="1" destOrd="0" presId="urn:microsoft.com/office/officeart/2005/8/layout/lProcess2"/>
    <dgm:cxn modelId="{65F8ECE0-0FB9-4099-9064-706666D4E262}" srcId="{8DDAF634-2D4F-4668-B68F-AECBC7C803CA}" destId="{484C9A95-9229-4375-B15C-8D5F14B49FEB}" srcOrd="0" destOrd="0" parTransId="{E93317B8-9B96-4945-9D0D-57DDEAE468D3}" sibTransId="{1B1285A6-DB34-459C-8A9E-19FA4595F5DF}"/>
    <dgm:cxn modelId="{328BF202-4F60-2346-A1DB-DBDEAA31F5D7}" type="presParOf" srcId="{CCC685CF-BA6A-491E-A2D8-BC49CD8975DB}" destId="{14DEC706-1CD8-4C29-A8AA-8B6A70221EE9}" srcOrd="0" destOrd="0" presId="urn:microsoft.com/office/officeart/2005/8/layout/lProcess2"/>
    <dgm:cxn modelId="{B7947738-1E8E-374B-9846-23F61232D19B}" type="presParOf" srcId="{14DEC706-1CD8-4C29-A8AA-8B6A70221EE9}" destId="{027DC4E6-5427-462E-8F05-334338EAF8CD}" srcOrd="0" destOrd="0" presId="urn:microsoft.com/office/officeart/2005/8/layout/lProcess2"/>
    <dgm:cxn modelId="{F8F42734-9EC8-D74E-9BC5-1A36B4C49EF8}" type="presParOf" srcId="{14DEC706-1CD8-4C29-A8AA-8B6A70221EE9}" destId="{AC6765CB-2AA9-4FAA-B443-76D12EF5E6C6}" srcOrd="1" destOrd="0" presId="urn:microsoft.com/office/officeart/2005/8/layout/lProcess2"/>
    <dgm:cxn modelId="{861C335D-77C5-A74F-B061-C753EC1B07DD}" type="presParOf" srcId="{14DEC706-1CD8-4C29-A8AA-8B6A70221EE9}" destId="{76C20E7F-FD8E-4B0C-B87D-00FD7B37577D}" srcOrd="2" destOrd="0" presId="urn:microsoft.com/office/officeart/2005/8/layout/lProcess2"/>
    <dgm:cxn modelId="{2DA7FC99-10C4-764A-B680-978D5C61CAEA}" type="presParOf" srcId="{76C20E7F-FD8E-4B0C-B87D-00FD7B37577D}" destId="{36C8584D-F15D-486E-AE94-B18D48845469}" srcOrd="0" destOrd="0" presId="urn:microsoft.com/office/officeart/2005/8/layout/lProcess2"/>
    <dgm:cxn modelId="{1F919217-A469-1446-9336-A7BE77F573B1}" type="presParOf" srcId="{CCC685CF-BA6A-491E-A2D8-BC49CD8975DB}" destId="{A99E559F-AFA4-488C-9934-27BF70DFFD3E}" srcOrd="1" destOrd="0" presId="urn:microsoft.com/office/officeart/2005/8/layout/lProcess2"/>
    <dgm:cxn modelId="{57EBF16C-EB77-3043-B0C7-B0FBCB9A21C5}" type="presParOf" srcId="{CCC685CF-BA6A-491E-A2D8-BC49CD8975DB}" destId="{AA1B1F19-05FC-4984-80DD-A0635C716621}" srcOrd="2" destOrd="0" presId="urn:microsoft.com/office/officeart/2005/8/layout/lProcess2"/>
    <dgm:cxn modelId="{C5516AEF-3463-1C4F-A3D5-E8B425E0D04C}" type="presParOf" srcId="{AA1B1F19-05FC-4984-80DD-A0635C716621}" destId="{B8CF9215-6EF3-4D37-8176-BA2DE7AE5B5C}" srcOrd="0" destOrd="0" presId="urn:microsoft.com/office/officeart/2005/8/layout/lProcess2"/>
    <dgm:cxn modelId="{743BC171-FDD9-F64F-9E6F-8BC2D20E7440}" type="presParOf" srcId="{AA1B1F19-05FC-4984-80DD-A0635C716621}" destId="{AE228682-3412-412D-9527-B54F5046236D}" srcOrd="1" destOrd="0" presId="urn:microsoft.com/office/officeart/2005/8/layout/lProcess2"/>
    <dgm:cxn modelId="{BC79F24C-711A-584C-B5C6-001C68B2E8DA}" type="presParOf" srcId="{AA1B1F19-05FC-4984-80DD-A0635C716621}" destId="{D3BF637E-5084-47A8-934F-BA7858848596}" srcOrd="2" destOrd="0" presId="urn:microsoft.com/office/officeart/2005/8/layout/lProcess2"/>
    <dgm:cxn modelId="{BD142121-C07E-384B-B187-95A643BFCE4E}" type="presParOf" srcId="{D3BF637E-5084-47A8-934F-BA7858848596}" destId="{2D51830A-F464-4A06-B741-9935FCC80D6D}" srcOrd="0" destOrd="0" presId="urn:microsoft.com/office/officeart/2005/8/layout/lProcess2"/>
    <dgm:cxn modelId="{D020735E-95CC-BA40-BBDE-CD530469C9CC}" type="presParOf" srcId="{CCC685CF-BA6A-491E-A2D8-BC49CD8975DB}" destId="{CC5857B3-28A1-4639-8359-9A7D042E6400}" srcOrd="3" destOrd="0" presId="urn:microsoft.com/office/officeart/2005/8/layout/lProcess2"/>
    <dgm:cxn modelId="{85354D9C-5387-2942-B6A0-59EC49F1269C}" type="presParOf" srcId="{CCC685CF-BA6A-491E-A2D8-BC49CD8975DB}" destId="{F1895E70-E743-48D2-BB54-A95F369E829B}" srcOrd="4" destOrd="0" presId="urn:microsoft.com/office/officeart/2005/8/layout/lProcess2"/>
    <dgm:cxn modelId="{6775DE83-2DC2-8543-B402-E603B2FD8047}" type="presParOf" srcId="{F1895E70-E743-48D2-BB54-A95F369E829B}" destId="{34665B22-00F0-40FA-BF8A-769E24068B4A}" srcOrd="0" destOrd="0" presId="urn:microsoft.com/office/officeart/2005/8/layout/lProcess2"/>
    <dgm:cxn modelId="{691E3E42-14BA-4444-9378-6FF54E3BB779}" type="presParOf" srcId="{F1895E70-E743-48D2-BB54-A95F369E829B}" destId="{9A868DC6-1611-4C5E-A267-4AE1E0F23837}" srcOrd="1" destOrd="0" presId="urn:microsoft.com/office/officeart/2005/8/layout/lProcess2"/>
    <dgm:cxn modelId="{6B565E6F-3C93-404C-ABAF-4E31F7499CB0}" type="presParOf" srcId="{F1895E70-E743-48D2-BB54-A95F369E829B}" destId="{DCA32061-CDF2-4765-8A16-E920D3B58015}" srcOrd="2" destOrd="0" presId="urn:microsoft.com/office/officeart/2005/8/layout/lProcess2"/>
    <dgm:cxn modelId="{D4B87D14-3C8E-7A4F-A771-7BB92F34DFA7}" type="presParOf" srcId="{DCA32061-CDF2-4765-8A16-E920D3B58015}" destId="{F1174E50-8003-4E3B-B8E6-7780B3E90B8B}" srcOrd="0" destOrd="0" presId="urn:microsoft.com/office/officeart/2005/8/layout/lProcess2"/>
    <dgm:cxn modelId="{1C0BB7D4-354C-4D49-9BBA-44684D07D303}" type="presParOf" srcId="{CCC685CF-BA6A-491E-A2D8-BC49CD8975DB}" destId="{95A38A3D-1B45-4AC9-ABE3-B37D94B15D77}" srcOrd="5" destOrd="0" presId="urn:microsoft.com/office/officeart/2005/8/layout/lProcess2"/>
    <dgm:cxn modelId="{861A492D-EBB0-064D-86D6-BCCBCD3FE1E7}" type="presParOf" srcId="{CCC685CF-BA6A-491E-A2D8-BC49CD8975DB}" destId="{91CA769B-5A50-4B59-A160-370BE2A0FD13}" srcOrd="6" destOrd="0" presId="urn:microsoft.com/office/officeart/2005/8/layout/lProcess2"/>
    <dgm:cxn modelId="{DBF14872-33E8-AC4B-8A1A-A3EF3763D8B3}" type="presParOf" srcId="{91CA769B-5A50-4B59-A160-370BE2A0FD13}" destId="{15028D01-4355-4BE7-B509-E3B0951C3974}" srcOrd="0" destOrd="0" presId="urn:microsoft.com/office/officeart/2005/8/layout/lProcess2"/>
    <dgm:cxn modelId="{D3C38803-B0B6-774A-9DDF-4355BB210710}" type="presParOf" srcId="{91CA769B-5A50-4B59-A160-370BE2A0FD13}" destId="{51CFF703-AFD9-4DF2-81BE-7F42968ABC91}" srcOrd="1" destOrd="0" presId="urn:microsoft.com/office/officeart/2005/8/layout/lProcess2"/>
    <dgm:cxn modelId="{B166DCA4-C679-564F-8B5A-8E4445CAAC94}" type="presParOf" srcId="{91CA769B-5A50-4B59-A160-370BE2A0FD13}" destId="{77E2FDF1-FE4F-40B3-AAA5-8152B19EAF0B}" srcOrd="2" destOrd="0" presId="urn:microsoft.com/office/officeart/2005/8/layout/lProcess2"/>
    <dgm:cxn modelId="{9F8EEC77-D37B-E846-A96E-B05A9EFD9C04}" type="presParOf" srcId="{77E2FDF1-FE4F-40B3-AAA5-8152B19EAF0B}" destId="{517B5BA3-C8FD-4B55-A1A8-CFA450B91BC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3B5E3-D81B-994D-BB40-67475EE41359}">
      <dsp:nvSpPr>
        <dsp:cNvPr id="0" name=""/>
        <dsp:cNvSpPr/>
      </dsp:nvSpPr>
      <dsp:spPr>
        <a:xfrm>
          <a:off x="4569904" y="1444471"/>
          <a:ext cx="927106" cy="1120357"/>
        </a:xfrm>
        <a:custGeom>
          <a:avLst/>
          <a:gdLst/>
          <a:ahLst/>
          <a:cxnLst/>
          <a:rect l="0" t="0" r="0" b="0"/>
          <a:pathLst>
            <a:path>
              <a:moveTo>
                <a:pt x="0" y="0"/>
              </a:moveTo>
              <a:lnTo>
                <a:pt x="0" y="973846"/>
              </a:lnTo>
              <a:lnTo>
                <a:pt x="927106" y="973846"/>
              </a:lnTo>
              <a:lnTo>
                <a:pt x="927106" y="1120357"/>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D21B660-304A-0C45-8362-25E82F2E7D1A}">
      <dsp:nvSpPr>
        <dsp:cNvPr id="0" name=""/>
        <dsp:cNvSpPr/>
      </dsp:nvSpPr>
      <dsp:spPr>
        <a:xfrm>
          <a:off x="1888801" y="1504114"/>
          <a:ext cx="1268828" cy="436741"/>
        </a:xfrm>
        <a:custGeom>
          <a:avLst/>
          <a:gdLst/>
          <a:ahLst/>
          <a:cxnLst/>
          <a:rect l="0" t="0" r="0" b="0"/>
          <a:pathLst>
            <a:path>
              <a:moveTo>
                <a:pt x="0" y="0"/>
              </a:moveTo>
              <a:lnTo>
                <a:pt x="0" y="290230"/>
              </a:lnTo>
              <a:lnTo>
                <a:pt x="1268828" y="290230"/>
              </a:lnTo>
              <a:lnTo>
                <a:pt x="1268828" y="436741"/>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80EC68D4-94F4-744A-A03B-1EB6E5866716}">
      <dsp:nvSpPr>
        <dsp:cNvPr id="0" name=""/>
        <dsp:cNvSpPr/>
      </dsp:nvSpPr>
      <dsp:spPr>
        <a:xfrm>
          <a:off x="1173855" y="2970523"/>
          <a:ext cx="1550687" cy="472664"/>
        </a:xfrm>
        <a:custGeom>
          <a:avLst/>
          <a:gdLst/>
          <a:ahLst/>
          <a:cxnLst/>
          <a:rect l="0" t="0" r="0" b="0"/>
          <a:pathLst>
            <a:path>
              <a:moveTo>
                <a:pt x="0" y="0"/>
              </a:moveTo>
              <a:lnTo>
                <a:pt x="0" y="326153"/>
              </a:lnTo>
              <a:lnTo>
                <a:pt x="1550687" y="326153"/>
              </a:lnTo>
              <a:lnTo>
                <a:pt x="1550687"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91567" y="2970523"/>
          <a:ext cx="382288" cy="472664"/>
        </a:xfrm>
        <a:custGeom>
          <a:avLst/>
          <a:gdLst/>
          <a:ahLst/>
          <a:cxnLst/>
          <a:rect l="0" t="0" r="0" b="0"/>
          <a:pathLst>
            <a:path>
              <a:moveTo>
                <a:pt x="382288" y="0"/>
              </a:moveTo>
              <a:lnTo>
                <a:pt x="382288" y="326153"/>
              </a:lnTo>
              <a:lnTo>
                <a:pt x="0" y="326153"/>
              </a:lnTo>
              <a:lnTo>
                <a:pt x="0"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1173855" y="1504114"/>
          <a:ext cx="714946" cy="462139"/>
        </a:xfrm>
        <a:custGeom>
          <a:avLst/>
          <a:gdLst/>
          <a:ahLst/>
          <a:cxnLst/>
          <a:rect l="0" t="0" r="0" b="0"/>
          <a:pathLst>
            <a:path>
              <a:moveTo>
                <a:pt x="714946" y="0"/>
              </a:moveTo>
              <a:lnTo>
                <a:pt x="714946" y="315628"/>
              </a:lnTo>
              <a:lnTo>
                <a:pt x="0" y="315628"/>
              </a:lnTo>
              <a:lnTo>
                <a:pt x="0" y="462139"/>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990519" y="399921"/>
          <a:ext cx="1796565" cy="110419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166244" y="566860"/>
          <a:ext cx="1796565" cy="110419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U.S. Department of Labor, Employment &amp; Training Administration</a:t>
          </a:r>
        </a:p>
        <a:p>
          <a:pPr lvl="0" algn="ctr" defTabSz="577850">
            <a:lnSpc>
              <a:spcPct val="90000"/>
            </a:lnSpc>
            <a:spcBef>
              <a:spcPct val="0"/>
            </a:spcBef>
            <a:spcAft>
              <a:spcPct val="35000"/>
            </a:spcAft>
          </a:pPr>
          <a:r>
            <a:rPr lang="en-US" sz="1300" kern="1200" dirty="0" smtClean="0">
              <a:latin typeface="Arial"/>
              <a:cs typeface="Arial"/>
            </a:rPr>
            <a:t>(National)</a:t>
          </a:r>
          <a:endParaRPr lang="en-US" sz="1300" kern="1200" dirty="0">
            <a:latin typeface="Arial"/>
            <a:cs typeface="Arial"/>
          </a:endParaRPr>
        </a:p>
      </dsp:txBody>
      <dsp:txXfrm>
        <a:off x="1198585" y="599201"/>
        <a:ext cx="1731883" cy="1039511"/>
      </dsp:txXfrm>
    </dsp:sp>
    <dsp:sp modelId="{783A5137-820A-D847-B8CC-B414AB8AF267}">
      <dsp:nvSpPr>
        <dsp:cNvPr id="0" name=""/>
        <dsp:cNvSpPr/>
      </dsp:nvSpPr>
      <dsp:spPr>
        <a:xfrm>
          <a:off x="383092" y="1966254"/>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558817" y="2133193"/>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Jobs for the Future</a:t>
          </a:r>
          <a:endParaRPr lang="en-US" sz="1300" kern="1200" dirty="0">
            <a:latin typeface="Arial"/>
            <a:cs typeface="Arial"/>
          </a:endParaRPr>
        </a:p>
      </dsp:txBody>
      <dsp:txXfrm>
        <a:off x="588231" y="2162607"/>
        <a:ext cx="1522697" cy="945440"/>
      </dsp:txXfrm>
    </dsp:sp>
    <dsp:sp modelId="{D841183A-AE99-E34F-AEEC-BFDDDA6B149E}">
      <dsp:nvSpPr>
        <dsp:cNvPr id="0" name=""/>
        <dsp:cNvSpPr/>
      </dsp:nvSpPr>
      <dsp:spPr>
        <a:xfrm>
          <a:off x="804" y="3443187"/>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76529"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Maher &amp; Maher </a:t>
          </a:r>
          <a:endParaRPr lang="en-US" sz="1300" kern="1200" dirty="0">
            <a:latin typeface="Arial"/>
            <a:cs typeface="Arial"/>
          </a:endParaRPr>
        </a:p>
      </dsp:txBody>
      <dsp:txXfrm>
        <a:off x="205943" y="3639540"/>
        <a:ext cx="1522697" cy="945440"/>
      </dsp:txXfrm>
    </dsp:sp>
    <dsp:sp modelId="{58E25500-82D6-5146-A221-84A9B541C842}">
      <dsp:nvSpPr>
        <dsp:cNvPr id="0" name=""/>
        <dsp:cNvSpPr/>
      </dsp:nvSpPr>
      <dsp:spPr>
        <a:xfrm>
          <a:off x="1933780" y="3443187"/>
          <a:ext cx="1581525" cy="1004268"/>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8EF98-5A7C-8443-99AC-2F342BF4CC08}">
      <dsp:nvSpPr>
        <dsp:cNvPr id="0" name=""/>
        <dsp:cNvSpPr/>
      </dsp:nvSpPr>
      <dsp:spPr>
        <a:xfrm>
          <a:off x="2109505"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American Association of Community Colleges</a:t>
          </a:r>
          <a:endParaRPr lang="en-US" sz="1300" kern="1200" dirty="0">
            <a:latin typeface="Arial"/>
            <a:cs typeface="Arial"/>
          </a:endParaRPr>
        </a:p>
      </dsp:txBody>
      <dsp:txXfrm>
        <a:off x="2138919" y="3639540"/>
        <a:ext cx="1522697" cy="945440"/>
      </dsp:txXfrm>
    </dsp:sp>
    <dsp:sp modelId="{646F3537-73EB-B949-918D-3B7B930AA6F5}">
      <dsp:nvSpPr>
        <dsp:cNvPr id="0" name=""/>
        <dsp:cNvSpPr/>
      </dsp:nvSpPr>
      <dsp:spPr>
        <a:xfrm>
          <a:off x="2366867" y="1940856"/>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542592" y="2107795"/>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CalState/Merlot</a:t>
          </a:r>
          <a:endParaRPr lang="en-US" sz="1300" kern="1200" dirty="0">
            <a:latin typeface="Arial"/>
            <a:cs typeface="Arial"/>
          </a:endParaRPr>
        </a:p>
      </dsp:txBody>
      <dsp:txXfrm>
        <a:off x="2572006" y="2137209"/>
        <a:ext cx="1522697" cy="945440"/>
      </dsp:txXfrm>
    </dsp:sp>
    <dsp:sp modelId="{EF2F118D-C820-304A-83D6-27A1A959A5FB}">
      <dsp:nvSpPr>
        <dsp:cNvPr id="0" name=""/>
        <dsp:cNvSpPr/>
      </dsp:nvSpPr>
      <dsp:spPr>
        <a:xfrm>
          <a:off x="3779141" y="440202"/>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C405E2-5814-1346-B374-16BF34682930}">
      <dsp:nvSpPr>
        <dsp:cNvPr id="0" name=""/>
        <dsp:cNvSpPr/>
      </dsp:nvSpPr>
      <dsp:spPr>
        <a:xfrm>
          <a:off x="3954866" y="607141"/>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U.S. National Science Foundation</a:t>
          </a:r>
          <a:endParaRPr lang="en-US" sz="1300" kern="1200" dirty="0">
            <a:latin typeface="Arial"/>
            <a:cs typeface="Arial"/>
          </a:endParaRPr>
        </a:p>
      </dsp:txBody>
      <dsp:txXfrm>
        <a:off x="3984280" y="636555"/>
        <a:ext cx="1522697" cy="945440"/>
      </dsp:txXfrm>
    </dsp:sp>
    <dsp:sp modelId="{BC6575E1-2812-5C43-951F-E9EB66CF75F5}">
      <dsp:nvSpPr>
        <dsp:cNvPr id="0" name=""/>
        <dsp:cNvSpPr/>
      </dsp:nvSpPr>
      <dsp:spPr>
        <a:xfrm>
          <a:off x="4706247" y="2564828"/>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8D17BB9B-4AAD-8940-806B-57018B5F9E40}">
      <dsp:nvSpPr>
        <dsp:cNvPr id="0" name=""/>
        <dsp:cNvSpPr/>
      </dsp:nvSpPr>
      <dsp:spPr>
        <a:xfrm>
          <a:off x="4881973" y="2731767"/>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ATE Centers</a:t>
          </a:r>
          <a:endParaRPr lang="en-US" sz="1300" kern="1200" dirty="0">
            <a:latin typeface="Arial"/>
            <a:cs typeface="Arial"/>
          </a:endParaRPr>
        </a:p>
      </dsp:txBody>
      <dsp:txXfrm>
        <a:off x="4911387" y="2761181"/>
        <a:ext cx="1522697" cy="94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C725DDB-4D63-4446-9F35-9095D336AE82}" type="datetimeFigureOut">
              <a:rPr lang="en-US" smtClean="0"/>
              <a:t>12/7/2015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E2BF2C1-D288-C04E-9EAE-5DBEC8177EA6}" type="datetimeFigureOut">
              <a:rPr lang="en-US" smtClean="0"/>
              <a:t>12/7/2015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2121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CB154-0E54-4054-AF49-1A23AF38E01F}" type="slidenum">
              <a:rPr lang="en-US" smtClean="0"/>
              <a:t>31</a:t>
            </a:fld>
            <a:endParaRPr lang="en-US"/>
          </a:p>
        </p:txBody>
      </p:sp>
    </p:spTree>
    <p:extLst>
      <p:ext uri="{BB962C8B-B14F-4D97-AF65-F5344CB8AC3E}">
        <p14:creationId xmlns:p14="http://schemas.microsoft.com/office/powerpoint/2010/main" val="117799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 up and </a:t>
            </a:r>
            <a:r>
              <a:rPr lang="en-US" smtClean="0"/>
              <a:t>Next Steps</a:t>
            </a:r>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58795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smtClean="0"/>
              <a:t>Clicks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smtClean="0"/>
              <a:t>Clicks to edit master title style</a:t>
            </a:r>
            <a:endParaRPr lang="en-US" dirty="0"/>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089C23-D514-F64B-B195-EC0CDC521486}" type="datetimeFigureOut">
              <a:rPr lang="en-US" smtClean="0"/>
              <a:pPr/>
              <a:t>12/7/2015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3B0EC5-16FB-1540-AB8C-7E75D8BB45F4}" type="slidenum">
              <a:rPr lang="en-US" smtClean="0"/>
              <a:pPr/>
              <a:t>‹#›</a:t>
            </a:fld>
            <a:endParaRPr lang="en-US"/>
          </a:p>
        </p:txBody>
      </p:sp>
    </p:spTree>
    <p:extLst>
      <p:ext uri="{BB962C8B-B14F-4D97-AF65-F5344CB8AC3E}">
        <p14:creationId xmlns:p14="http://schemas.microsoft.com/office/powerpoint/2010/main" val="1326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TAACCCT-Learning-Network-logo.eps"/>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1816" y="6030913"/>
            <a:ext cx="1984373" cy="97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600" b="1"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Nancy.Thibeault@Sinclair.edu"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sinclair.edu/accelerat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TAACCCT@dol.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7, 2015</a:t>
            </a:r>
            <a:endParaRPr lang="en-US" dirty="0"/>
          </a:p>
        </p:txBody>
      </p:sp>
      <p:sp>
        <p:nvSpPr>
          <p:cNvPr id="5" name="Text Placeholder 2"/>
          <p:cNvSpPr>
            <a:spLocks noGrp="1"/>
          </p:cNvSpPr>
          <p:nvPr>
            <p:ph type="body" idx="1"/>
          </p:nvPr>
        </p:nvSpPr>
        <p:spPr>
          <a:xfrm>
            <a:off x="538199" y="778504"/>
            <a:ext cx="8159096" cy="1408748"/>
          </a:xfrm>
        </p:spPr>
        <p:txBody>
          <a:bodyPr>
            <a:normAutofit/>
          </a:bodyPr>
          <a:lstStyle/>
          <a:p>
            <a:r>
              <a:rPr lang="en-US" dirty="0" smtClean="0"/>
              <a:t>COMPETENCY BASED EDUCATION:  A NEW APPROACH TO ACCELERATION</a:t>
            </a:r>
          </a:p>
        </p:txBody>
      </p:sp>
    </p:spTree>
    <p:extLst>
      <p:ext uri="{BB962C8B-B14F-4D97-AF65-F5344CB8AC3E}">
        <p14:creationId xmlns:p14="http://schemas.microsoft.com/office/powerpoint/2010/main" val="383484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5212"/>
            <a:ext cx="9144000" cy="986444"/>
          </a:xfrm>
          <a:prstGeom prst="rect">
            <a:avLst/>
          </a:prstGeom>
        </p:spPr>
      </p:pic>
      <p:sp>
        <p:nvSpPr>
          <p:cNvPr id="7" name="Content Placeholder 6"/>
          <p:cNvSpPr>
            <a:spLocks noGrp="1"/>
          </p:cNvSpPr>
          <p:nvPr>
            <p:ph idx="1"/>
          </p:nvPr>
        </p:nvSpPr>
        <p:spPr>
          <a:xfrm>
            <a:off x="457200" y="3437709"/>
            <a:ext cx="8229600" cy="550816"/>
          </a:xfrm>
        </p:spPr>
        <p:txBody>
          <a:bodyPr>
            <a:normAutofit lnSpcReduction="10000"/>
          </a:bodyPr>
          <a:lstStyle/>
          <a:p>
            <a:pPr marL="0" indent="0">
              <a:buNone/>
            </a:pPr>
            <a:r>
              <a:rPr lang="en-US" sz="2800" b="1" dirty="0" smtClean="0">
                <a:latin typeface="Gill Sans MT"/>
                <a:cs typeface="Gill Sans MT"/>
              </a:rPr>
              <a:t>CBE Model</a:t>
            </a:r>
            <a:endParaRPr lang="en-US" altLang="en-US" sz="2400" i="1" dirty="0" smtClean="0">
              <a:solidFill>
                <a:srgbClr val="595959"/>
              </a:solidFill>
              <a:latin typeface="Gill Sans MT"/>
              <a:cs typeface="Gill Sans MT"/>
            </a:endParaRP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47515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9" y="982175"/>
            <a:ext cx="9144000" cy="986444"/>
          </a:xfrm>
          <a:prstGeom prst="rect">
            <a:avLst/>
          </a:prstGeom>
        </p:spPr>
      </p:pic>
      <p:sp>
        <p:nvSpPr>
          <p:cNvPr id="2" name="Title 1"/>
          <p:cNvSpPr>
            <a:spLocks noGrp="1"/>
          </p:cNvSpPr>
          <p:nvPr>
            <p:ph type="title"/>
          </p:nvPr>
        </p:nvSpPr>
        <p:spPr>
          <a:xfrm>
            <a:off x="629876" y="1389383"/>
            <a:ext cx="8229600" cy="491416"/>
          </a:xfrm>
        </p:spPr>
        <p:txBody>
          <a:bodyPr>
            <a:normAutofit fontScale="90000"/>
          </a:bodyPr>
          <a:lstStyle/>
          <a:p>
            <a:pPr algn="l"/>
            <a:r>
              <a:rPr lang="en-US" sz="3200" b="1" dirty="0" smtClean="0">
                <a:solidFill>
                  <a:schemeClr val="tx1"/>
                </a:solidFill>
                <a:latin typeface="Gill Sans MT" panose="020B0502020104020203" pitchFamily="34" charset="0"/>
              </a:rPr>
              <a:t>Strategy</a:t>
            </a:r>
            <a:endParaRPr lang="en-US" sz="3200" b="1" dirty="0">
              <a:solidFill>
                <a:schemeClr val="tx1"/>
              </a:solidFill>
              <a:latin typeface="Gill Sans MT" panose="020B0502020104020203" pitchFamily="34" charset="0"/>
            </a:endParaRPr>
          </a:p>
        </p:txBody>
      </p:sp>
      <p:sp>
        <p:nvSpPr>
          <p:cNvPr id="3" name="Content Placeholder 2"/>
          <p:cNvSpPr>
            <a:spLocks noGrp="1"/>
          </p:cNvSpPr>
          <p:nvPr>
            <p:ph idx="1"/>
          </p:nvPr>
        </p:nvSpPr>
        <p:spPr>
          <a:xfrm>
            <a:off x="457200" y="1929027"/>
            <a:ext cx="8229600" cy="4821307"/>
          </a:xfrm>
        </p:spPr>
        <p:txBody>
          <a:bodyPr>
            <a:normAutofit/>
          </a:bodyPr>
          <a:lstStyle/>
          <a:p>
            <a:r>
              <a:rPr lang="en-US" dirty="0" smtClean="0"/>
              <a:t>Build a college within a college</a:t>
            </a:r>
          </a:p>
          <a:p>
            <a:r>
              <a:rPr lang="en-US" dirty="0"/>
              <a:t>Integrate into existing college </a:t>
            </a:r>
            <a:r>
              <a:rPr lang="en-US" dirty="0" smtClean="0"/>
              <a:t>departments</a:t>
            </a:r>
          </a:p>
          <a:p>
            <a:r>
              <a:rPr lang="en-US" dirty="0" smtClean="0"/>
              <a:t>Retrofit back end semester-based systems</a:t>
            </a:r>
            <a:endParaRPr lang="en-US" dirty="0"/>
          </a:p>
          <a:p>
            <a:endParaRPr lang="en-US" sz="3100" b="1" dirty="0">
              <a:latin typeface="Gill Sans MT"/>
              <a:cs typeface="Gill Sans MT"/>
            </a:endParaRPr>
          </a:p>
          <a:p>
            <a:pPr marL="0" indent="0">
              <a:buNone/>
            </a:pPr>
            <a:r>
              <a:rPr lang="en-US" sz="3100" b="1" dirty="0" smtClean="0">
                <a:latin typeface="Gill Sans MT"/>
                <a:cs typeface="Gill Sans MT"/>
              </a:rPr>
              <a:t>CBE </a:t>
            </a:r>
            <a:r>
              <a:rPr lang="en-US" sz="3100" b="1" dirty="0">
                <a:latin typeface="Gill Sans MT"/>
                <a:cs typeface="Gill Sans MT"/>
              </a:rPr>
              <a:t>Model Components</a:t>
            </a:r>
          </a:p>
          <a:p>
            <a:r>
              <a:rPr lang="en-US" dirty="0" smtClean="0">
                <a:latin typeface="Gill Sans MT"/>
                <a:cs typeface="Gill Sans MT"/>
              </a:rPr>
              <a:t>Workforce </a:t>
            </a:r>
          </a:p>
          <a:p>
            <a:r>
              <a:rPr lang="en-US" dirty="0" smtClean="0">
                <a:latin typeface="Gill Sans MT"/>
                <a:cs typeface="Gill Sans MT"/>
              </a:rPr>
              <a:t>Curriculum</a:t>
            </a:r>
            <a:endParaRPr lang="en-US" dirty="0">
              <a:latin typeface="Gill Sans MT"/>
              <a:cs typeface="Gill Sans MT"/>
            </a:endParaRPr>
          </a:p>
          <a:p>
            <a:r>
              <a:rPr lang="en-US" dirty="0">
                <a:latin typeface="Gill Sans MT"/>
                <a:cs typeface="Gill Sans MT"/>
              </a:rPr>
              <a:t>Program </a:t>
            </a:r>
            <a:r>
              <a:rPr lang="en-US" dirty="0" smtClean="0">
                <a:latin typeface="Gill Sans MT"/>
                <a:cs typeface="Gill Sans MT"/>
              </a:rPr>
              <a:t>Delivery</a:t>
            </a:r>
            <a:endParaRPr lang="en-US" dirty="0">
              <a:latin typeface="Gill Sans MT"/>
              <a:cs typeface="Gill Sans MT"/>
            </a:endParaRPr>
          </a:p>
          <a:p>
            <a:r>
              <a:rPr lang="en-US" dirty="0">
                <a:latin typeface="Gill Sans MT"/>
                <a:cs typeface="Gill Sans MT"/>
              </a:rPr>
              <a:t>Student </a:t>
            </a:r>
            <a:r>
              <a:rPr lang="en-US" dirty="0" smtClean="0">
                <a:latin typeface="Gill Sans MT"/>
                <a:cs typeface="Gill Sans MT"/>
              </a:rPr>
              <a:t>Support</a:t>
            </a:r>
            <a:endParaRPr lang="en-US" dirty="0">
              <a:latin typeface="Gill Sans MT"/>
              <a:cs typeface="Gill Sans MT"/>
            </a:endParaRP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540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652822" y="5167899"/>
            <a:ext cx="1269534" cy="485507"/>
            <a:chOff x="652822" y="5167899"/>
            <a:chExt cx="1269534" cy="485507"/>
          </a:xfrm>
        </p:grpSpPr>
        <p:sp>
          <p:nvSpPr>
            <p:cNvPr id="68" name="Right Arrow 67"/>
            <p:cNvSpPr/>
            <p:nvPr/>
          </p:nvSpPr>
          <p:spPr>
            <a:xfrm>
              <a:off x="731807" y="5393886"/>
              <a:ext cx="1051803"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9" name="TextBox 68"/>
            <p:cNvSpPr txBox="1"/>
            <p:nvPr/>
          </p:nvSpPr>
          <p:spPr>
            <a:xfrm>
              <a:off x="652822" y="5167899"/>
              <a:ext cx="1269534" cy="338554"/>
            </a:xfrm>
            <a:prstGeom prst="rect">
              <a:avLst/>
            </a:prstGeom>
            <a:noFill/>
          </p:spPr>
          <p:txBody>
            <a:bodyPr wrap="square" rtlCol="0">
              <a:spAutoFit/>
            </a:bodyPr>
            <a:lstStyle/>
            <a:p>
              <a:r>
                <a:rPr lang="en-US" sz="1600" b="1" dirty="0" smtClean="0"/>
                <a:t>STUDENTS</a:t>
              </a:r>
              <a:endParaRPr lang="en-US" sz="1600" b="1" dirty="0"/>
            </a:p>
          </p:txBody>
        </p:sp>
      </p:grpSp>
      <p:sp>
        <p:nvSpPr>
          <p:cNvPr id="44" name="Right Arrow 43"/>
          <p:cNvSpPr/>
          <p:nvPr/>
        </p:nvSpPr>
        <p:spPr>
          <a:xfrm rot="16200000" flipV="1">
            <a:off x="3759801" y="6092391"/>
            <a:ext cx="200325" cy="18211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Right Arrow 77"/>
          <p:cNvSpPr/>
          <p:nvPr/>
        </p:nvSpPr>
        <p:spPr>
          <a:xfrm rot="5400000" flipV="1">
            <a:off x="3791080" y="4772053"/>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Right Arrow 76"/>
          <p:cNvSpPr/>
          <p:nvPr/>
        </p:nvSpPr>
        <p:spPr>
          <a:xfrm rot="5400000" flipV="1">
            <a:off x="3809844" y="4288641"/>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ectangle 3"/>
          <p:cNvSpPr/>
          <p:nvPr/>
        </p:nvSpPr>
        <p:spPr>
          <a:xfrm rot="5400000">
            <a:off x="4351384" y="-387509"/>
            <a:ext cx="987404" cy="6019344"/>
          </a:xfrm>
          <a:prstGeom prst="rect">
            <a:avLst/>
          </a:prstGeom>
          <a:solidFill>
            <a:srgbClr val="008E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2" name="Rectangle 71"/>
          <p:cNvSpPr/>
          <p:nvPr/>
        </p:nvSpPr>
        <p:spPr>
          <a:xfrm>
            <a:off x="4868597" y="2435229"/>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1" name="Right Arrow 70"/>
          <p:cNvSpPr/>
          <p:nvPr/>
        </p:nvSpPr>
        <p:spPr>
          <a:xfrm rot="5400000" flipV="1">
            <a:off x="6446692" y="3592157"/>
            <a:ext cx="1230166" cy="40939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ight Arrow 59"/>
          <p:cNvSpPr/>
          <p:nvPr/>
        </p:nvSpPr>
        <p:spPr>
          <a:xfrm rot="5400000" flipV="1">
            <a:off x="2891522" y="3297299"/>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1828847" y="4995103"/>
            <a:ext cx="4365896" cy="1063188"/>
          </a:xfrm>
          <a:prstGeom prst="rect">
            <a:avLst/>
          </a:prstGeom>
          <a:solidFill>
            <a:srgbClr val="E86E0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2068244" y="5246463"/>
            <a:ext cx="3839729" cy="330056"/>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Right Arrow 21"/>
          <p:cNvSpPr/>
          <p:nvPr/>
        </p:nvSpPr>
        <p:spPr>
          <a:xfrm rot="5400000" flipV="1">
            <a:off x="4794752" y="3284871"/>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1905169"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1836258" y="3627418"/>
            <a:ext cx="4340497" cy="691447"/>
          </a:xfrm>
          <a:prstGeom prst="rect">
            <a:avLst/>
          </a:prstGeom>
          <a:solidFill>
            <a:srgbClr val="588824"/>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057107" y="3867974"/>
            <a:ext cx="3850235" cy="354092"/>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2057107" y="4527053"/>
            <a:ext cx="3850235" cy="273215"/>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068244" y="5629030"/>
            <a:ext cx="3839729" cy="328509"/>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4840753" y="2514904"/>
            <a:ext cx="1437935" cy="469616"/>
          </a:xfrm>
          <a:prstGeom prst="rect">
            <a:avLst/>
          </a:prstGeom>
          <a:noFill/>
        </p:spPr>
        <p:txBody>
          <a:bodyPr wrap="square" rtlCol="0">
            <a:spAutoFit/>
          </a:bodyPr>
          <a:lstStyle/>
          <a:p>
            <a:pPr algn="ctr">
              <a:lnSpc>
                <a:spcPts val="1500"/>
              </a:lnSpc>
            </a:pPr>
            <a:r>
              <a:rPr lang="en-US" sz="1200" b="1" dirty="0" smtClean="0"/>
              <a:t>Program Advisory Committee</a:t>
            </a:r>
            <a:endParaRPr lang="en-US" sz="1200" b="1" dirty="0"/>
          </a:p>
        </p:txBody>
      </p:sp>
      <p:sp>
        <p:nvSpPr>
          <p:cNvPr id="23" name="TextBox 22"/>
          <p:cNvSpPr txBox="1"/>
          <p:nvPr/>
        </p:nvSpPr>
        <p:spPr>
          <a:xfrm>
            <a:off x="1965963" y="3596061"/>
            <a:ext cx="1262345"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Programs</a:t>
            </a:r>
            <a:endParaRPr lang="en-US" sz="1400"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3257258" y="3899072"/>
            <a:ext cx="1262345" cy="268353"/>
          </a:xfrm>
          <a:prstGeom prst="rect">
            <a:avLst/>
          </a:prstGeom>
          <a:noFill/>
        </p:spPr>
        <p:txBody>
          <a:bodyPr wrap="square" rtlCol="0">
            <a:spAutoFit/>
          </a:bodyPr>
          <a:lstStyle/>
          <a:p>
            <a:pPr algn="ctr"/>
            <a:r>
              <a:rPr lang="en-US" sz="1400" b="1" dirty="0" smtClean="0"/>
              <a:t>Courses</a:t>
            </a:r>
            <a:endParaRPr lang="en-US" sz="1400" b="1" dirty="0"/>
          </a:p>
        </p:txBody>
      </p:sp>
      <p:sp>
        <p:nvSpPr>
          <p:cNvPr id="25" name="TextBox 24"/>
          <p:cNvSpPr txBox="1"/>
          <p:nvPr/>
        </p:nvSpPr>
        <p:spPr>
          <a:xfrm>
            <a:off x="2843218" y="4515106"/>
            <a:ext cx="2091249" cy="279774"/>
          </a:xfrm>
          <a:prstGeom prst="rect">
            <a:avLst/>
          </a:prstGeom>
          <a:noFill/>
        </p:spPr>
        <p:txBody>
          <a:bodyPr wrap="square" rtlCol="0">
            <a:spAutoFit/>
          </a:bodyPr>
          <a:lstStyle/>
          <a:p>
            <a:pPr algn="ctr"/>
            <a:r>
              <a:rPr lang="en-US" sz="1400" b="1" dirty="0" smtClean="0"/>
              <a:t>Delivery Logistics</a:t>
            </a:r>
            <a:endParaRPr lang="en-US" sz="1400" b="1" dirty="0"/>
          </a:p>
        </p:txBody>
      </p:sp>
      <p:sp>
        <p:nvSpPr>
          <p:cNvPr id="27" name="TextBox 26"/>
          <p:cNvSpPr txBox="1"/>
          <p:nvPr/>
        </p:nvSpPr>
        <p:spPr>
          <a:xfrm>
            <a:off x="1856405" y="4959133"/>
            <a:ext cx="1658222" cy="307751"/>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Learner Support</a:t>
            </a:r>
            <a:endParaRPr lang="en-US" sz="1400"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2643791" y="5646147"/>
            <a:ext cx="2407628" cy="279774"/>
          </a:xfrm>
          <a:prstGeom prst="rect">
            <a:avLst/>
          </a:prstGeom>
          <a:noFill/>
        </p:spPr>
        <p:txBody>
          <a:bodyPr wrap="square" rtlCol="0">
            <a:spAutoFit/>
          </a:bodyPr>
          <a:lstStyle/>
          <a:p>
            <a:pPr algn="ctr"/>
            <a:r>
              <a:rPr lang="en-US" sz="1400" b="1" dirty="0" smtClean="0"/>
              <a:t>Holistic Case Management</a:t>
            </a:r>
            <a:endParaRPr lang="en-US" sz="1400" b="1" dirty="0"/>
          </a:p>
        </p:txBody>
      </p:sp>
      <p:sp>
        <p:nvSpPr>
          <p:cNvPr id="29" name="TextBox 28"/>
          <p:cNvSpPr txBox="1"/>
          <p:nvPr/>
        </p:nvSpPr>
        <p:spPr>
          <a:xfrm>
            <a:off x="2695071" y="5268287"/>
            <a:ext cx="2407628" cy="279774"/>
          </a:xfrm>
          <a:prstGeom prst="rect">
            <a:avLst/>
          </a:prstGeom>
          <a:noFill/>
        </p:spPr>
        <p:txBody>
          <a:bodyPr wrap="square" rtlCol="0">
            <a:spAutoFit/>
          </a:bodyPr>
          <a:lstStyle/>
          <a:p>
            <a:pPr algn="ctr"/>
            <a:r>
              <a:rPr lang="en-US" sz="1400" b="1" dirty="0" smtClean="0"/>
              <a:t>Faculty Facilitation</a:t>
            </a:r>
            <a:endParaRPr lang="en-US" sz="1400" b="1" dirty="0"/>
          </a:p>
        </p:txBody>
      </p:sp>
      <p:sp>
        <p:nvSpPr>
          <p:cNvPr id="30" name="TextBox 29"/>
          <p:cNvSpPr txBox="1"/>
          <p:nvPr/>
        </p:nvSpPr>
        <p:spPr>
          <a:xfrm>
            <a:off x="5058275" y="3161667"/>
            <a:ext cx="1262345" cy="425758"/>
          </a:xfrm>
          <a:prstGeom prst="rect">
            <a:avLst/>
          </a:prstGeom>
          <a:noFill/>
        </p:spPr>
        <p:txBody>
          <a:bodyPr wrap="square" rtlCol="0">
            <a:spAutoFit/>
          </a:bodyPr>
          <a:lstStyle/>
          <a:p>
            <a:pPr algn="ctr">
              <a:lnSpc>
                <a:spcPts val="1300"/>
              </a:lnSpc>
            </a:pPr>
            <a:r>
              <a:rPr lang="en-US" sz="1200" b="1" dirty="0" smtClean="0"/>
              <a:t>Recommend Technologies</a:t>
            </a:r>
            <a:endParaRPr lang="en-US" sz="1200" b="1" dirty="0"/>
          </a:p>
        </p:txBody>
      </p:sp>
      <p:sp>
        <p:nvSpPr>
          <p:cNvPr id="34" name="TextBox 33"/>
          <p:cNvSpPr txBox="1"/>
          <p:nvPr/>
        </p:nvSpPr>
        <p:spPr>
          <a:xfrm>
            <a:off x="2116402" y="2496949"/>
            <a:ext cx="939641" cy="475616"/>
          </a:xfrm>
          <a:prstGeom prst="rect">
            <a:avLst/>
          </a:prstGeom>
          <a:noFill/>
        </p:spPr>
        <p:txBody>
          <a:bodyPr wrap="square" rtlCol="0">
            <a:spAutoFit/>
          </a:bodyPr>
          <a:lstStyle/>
          <a:p>
            <a:pPr algn="ctr"/>
            <a:r>
              <a:rPr lang="en-US" sz="1200" b="1" dirty="0" smtClean="0"/>
              <a:t>Strategic Partners</a:t>
            </a:r>
            <a:endParaRPr lang="en-US" sz="1200" b="1" dirty="0"/>
          </a:p>
        </p:txBody>
      </p:sp>
      <p:sp>
        <p:nvSpPr>
          <p:cNvPr id="35" name="Rectangle 34"/>
          <p:cNvSpPr/>
          <p:nvPr/>
        </p:nvSpPr>
        <p:spPr>
          <a:xfrm>
            <a:off x="3378381"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TextBox 35"/>
          <p:cNvSpPr txBox="1"/>
          <p:nvPr/>
        </p:nvSpPr>
        <p:spPr>
          <a:xfrm>
            <a:off x="3224911" y="2496949"/>
            <a:ext cx="1639696" cy="475616"/>
          </a:xfrm>
          <a:prstGeom prst="rect">
            <a:avLst/>
          </a:prstGeom>
          <a:noFill/>
        </p:spPr>
        <p:txBody>
          <a:bodyPr wrap="square" rtlCol="0">
            <a:spAutoFit/>
          </a:bodyPr>
          <a:lstStyle/>
          <a:p>
            <a:pPr algn="ctr"/>
            <a:r>
              <a:rPr lang="en-US" sz="1200" b="1" dirty="0" smtClean="0"/>
              <a:t>Business/Industry</a:t>
            </a:r>
          </a:p>
          <a:p>
            <a:pPr algn="ctr"/>
            <a:r>
              <a:rPr lang="en-US" sz="1200" b="1" dirty="0" smtClean="0"/>
              <a:t>Leadership Team</a:t>
            </a:r>
            <a:endParaRPr lang="en-US" sz="1200" b="1" dirty="0"/>
          </a:p>
        </p:txBody>
      </p:sp>
      <p:sp>
        <p:nvSpPr>
          <p:cNvPr id="42" name="Rectangle 41"/>
          <p:cNvSpPr/>
          <p:nvPr/>
        </p:nvSpPr>
        <p:spPr>
          <a:xfrm>
            <a:off x="1828848" y="6253387"/>
            <a:ext cx="4347907" cy="330745"/>
          </a:xfrm>
          <a:prstGeom prst="rect">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3" name="TextBox 42"/>
          <p:cNvSpPr txBox="1"/>
          <p:nvPr/>
        </p:nvSpPr>
        <p:spPr>
          <a:xfrm>
            <a:off x="3013577" y="6273556"/>
            <a:ext cx="1672188"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Data-Informed</a:t>
            </a:r>
            <a:endParaRPr lang="en-US" sz="1400" b="1"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2868255" y="3927018"/>
            <a:ext cx="651652" cy="250400"/>
            <a:chOff x="3721271" y="2838921"/>
            <a:chExt cx="876185" cy="331456"/>
          </a:xfrm>
        </p:grpSpPr>
        <p:sp>
          <p:nvSpPr>
            <p:cNvPr id="2" name="Snip and Round Single Corner Rectangle 1"/>
            <p:cNvSpPr/>
            <p:nvPr/>
          </p:nvSpPr>
          <p:spPr>
            <a:xfrm>
              <a:off x="3721271" y="2838921"/>
              <a:ext cx="261924" cy="146522"/>
            </a:xfrm>
            <a:prstGeom prst="snipRoundRect">
              <a:avLst/>
            </a:prstGeom>
            <a:solidFill>
              <a:schemeClr val="accent6">
                <a:lumMod val="5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6" name="Snip and Round Single Corner Rectangle 45"/>
            <p:cNvSpPr/>
            <p:nvPr/>
          </p:nvSpPr>
          <p:spPr>
            <a:xfrm>
              <a:off x="3871027" y="2879619"/>
              <a:ext cx="261924" cy="146522"/>
            </a:xfrm>
            <a:prstGeom prst="snipRoundRect">
              <a:avLst/>
            </a:prstGeom>
            <a:solidFill>
              <a:schemeClr val="accent6">
                <a:lumMod val="75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7" name="Snip and Round Single Corner Rectangle 46"/>
            <p:cNvSpPr/>
            <p:nvPr/>
          </p:nvSpPr>
          <p:spPr>
            <a:xfrm>
              <a:off x="4015767" y="2935616"/>
              <a:ext cx="261924" cy="146522"/>
            </a:xfrm>
            <a:prstGeom prst="snipRoundRect">
              <a:avLst/>
            </a:prstGeom>
            <a:solidFill>
              <a:schemeClr val="accent6">
                <a:lumMod val="60000"/>
                <a:lumOff val="4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8" name="Snip and Round Single Corner Rectangle 47"/>
            <p:cNvSpPr/>
            <p:nvPr/>
          </p:nvSpPr>
          <p:spPr>
            <a:xfrm>
              <a:off x="4160303" y="2983549"/>
              <a:ext cx="261924" cy="146522"/>
            </a:xfrm>
            <a:prstGeom prst="snipRoundRect">
              <a:avLst/>
            </a:prstGeom>
            <a:solidFill>
              <a:schemeClr val="accent6">
                <a:lumMod val="40000"/>
                <a:lumOff val="6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9" name="Snip and Round Single Corner Rectangle 48"/>
            <p:cNvSpPr/>
            <p:nvPr/>
          </p:nvSpPr>
          <p:spPr>
            <a:xfrm>
              <a:off x="4335532" y="3023855"/>
              <a:ext cx="261924" cy="146522"/>
            </a:xfrm>
            <a:prstGeom prst="snipRoundRect">
              <a:avLst/>
            </a:prstGeom>
            <a:solidFill>
              <a:schemeClr val="accent6">
                <a:lumMod val="20000"/>
                <a:lumOff val="8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grpSp>
      <p:sp>
        <p:nvSpPr>
          <p:cNvPr id="57" name="TextBox 56"/>
          <p:cNvSpPr txBox="1"/>
          <p:nvPr/>
        </p:nvSpPr>
        <p:spPr>
          <a:xfrm>
            <a:off x="1716696" y="3156492"/>
            <a:ext cx="1262345" cy="259045"/>
          </a:xfrm>
          <a:prstGeom prst="rect">
            <a:avLst/>
          </a:prstGeom>
          <a:noFill/>
        </p:spPr>
        <p:txBody>
          <a:bodyPr wrap="square" rtlCol="0">
            <a:spAutoFit/>
          </a:bodyPr>
          <a:lstStyle/>
          <a:p>
            <a:pPr algn="ctr">
              <a:lnSpc>
                <a:spcPts val="1300"/>
              </a:lnSpc>
            </a:pPr>
            <a:r>
              <a:rPr lang="en-US" sz="1200" b="1" dirty="0" smtClean="0"/>
              <a:t>Job Forecasting</a:t>
            </a:r>
            <a:endParaRPr lang="en-US" sz="1200" b="1" dirty="0"/>
          </a:p>
        </p:txBody>
      </p:sp>
      <p:sp>
        <p:nvSpPr>
          <p:cNvPr id="58" name="TextBox 57"/>
          <p:cNvSpPr txBox="1"/>
          <p:nvPr/>
        </p:nvSpPr>
        <p:spPr>
          <a:xfrm>
            <a:off x="1685134" y="3360838"/>
            <a:ext cx="1262345" cy="259045"/>
          </a:xfrm>
          <a:prstGeom prst="rect">
            <a:avLst/>
          </a:prstGeom>
          <a:noFill/>
        </p:spPr>
        <p:txBody>
          <a:bodyPr wrap="square" rtlCol="0">
            <a:spAutoFit/>
          </a:bodyPr>
          <a:lstStyle/>
          <a:p>
            <a:pPr algn="ctr">
              <a:lnSpc>
                <a:spcPts val="1300"/>
              </a:lnSpc>
            </a:pPr>
            <a:r>
              <a:rPr lang="en-US" sz="1200" b="1" dirty="0" smtClean="0"/>
              <a:t>Job Alignment</a:t>
            </a:r>
            <a:endParaRPr lang="en-US" sz="1200" b="1" dirty="0"/>
          </a:p>
        </p:txBody>
      </p:sp>
      <p:sp>
        <p:nvSpPr>
          <p:cNvPr id="59" name="TextBox 58"/>
          <p:cNvSpPr txBox="1"/>
          <p:nvPr/>
        </p:nvSpPr>
        <p:spPr>
          <a:xfrm>
            <a:off x="3151011" y="3163896"/>
            <a:ext cx="1581786" cy="425758"/>
          </a:xfrm>
          <a:prstGeom prst="rect">
            <a:avLst/>
          </a:prstGeom>
          <a:noFill/>
        </p:spPr>
        <p:txBody>
          <a:bodyPr wrap="square" rtlCol="0">
            <a:spAutoFit/>
          </a:bodyPr>
          <a:lstStyle/>
          <a:p>
            <a:pPr algn="ctr">
              <a:lnSpc>
                <a:spcPts val="1300"/>
              </a:lnSpc>
            </a:pPr>
            <a:r>
              <a:rPr lang="en-US" sz="1200" b="1" dirty="0" smtClean="0"/>
              <a:t>Incumbent</a:t>
            </a:r>
          </a:p>
          <a:p>
            <a:pPr algn="ctr">
              <a:lnSpc>
                <a:spcPts val="1300"/>
              </a:lnSpc>
            </a:pPr>
            <a:r>
              <a:rPr lang="en-US" sz="1200" b="1" dirty="0" smtClean="0"/>
              <a:t>Development Plans</a:t>
            </a:r>
            <a:endParaRPr lang="en-US" sz="1200" b="1" dirty="0"/>
          </a:p>
        </p:txBody>
      </p:sp>
      <p:sp>
        <p:nvSpPr>
          <p:cNvPr id="62" name="TextBox 61"/>
          <p:cNvSpPr txBox="1"/>
          <p:nvPr/>
        </p:nvSpPr>
        <p:spPr>
          <a:xfrm>
            <a:off x="1843814" y="2128459"/>
            <a:ext cx="2502593"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Workforce/Employer Partners</a:t>
            </a:r>
            <a:endParaRPr lang="en-US" sz="1400" b="1" dirty="0">
              <a:solidFill>
                <a:schemeClr val="bg1"/>
              </a:solidFill>
              <a:effectLst>
                <a:outerShdw blurRad="38100" dist="38100" dir="2700000" algn="tl">
                  <a:srgbClr val="000000">
                    <a:alpha val="43137"/>
                  </a:srgbClr>
                </a:outerShdw>
              </a:effectLst>
            </a:endParaRPr>
          </a:p>
        </p:txBody>
      </p:sp>
      <p:sp>
        <p:nvSpPr>
          <p:cNvPr id="75" name="Rectangle 74"/>
          <p:cNvSpPr/>
          <p:nvPr/>
        </p:nvSpPr>
        <p:spPr>
          <a:xfrm>
            <a:off x="6344475" y="2431046"/>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TextBox 75"/>
          <p:cNvSpPr txBox="1"/>
          <p:nvPr/>
        </p:nvSpPr>
        <p:spPr>
          <a:xfrm>
            <a:off x="6216618" y="2518275"/>
            <a:ext cx="1615407" cy="469616"/>
          </a:xfrm>
          <a:prstGeom prst="rect">
            <a:avLst/>
          </a:prstGeom>
          <a:noFill/>
        </p:spPr>
        <p:txBody>
          <a:bodyPr wrap="square" rtlCol="0">
            <a:spAutoFit/>
          </a:bodyPr>
          <a:lstStyle/>
          <a:p>
            <a:pPr algn="ctr">
              <a:lnSpc>
                <a:spcPts val="1500"/>
              </a:lnSpc>
            </a:pPr>
            <a:r>
              <a:rPr lang="en-US" sz="1200" b="1" dirty="0" smtClean="0"/>
              <a:t>Public Workforce Agencies</a:t>
            </a:r>
            <a:endParaRPr lang="en-US" sz="1200" b="1" dirty="0"/>
          </a:p>
        </p:txBody>
      </p:sp>
      <p:grpSp>
        <p:nvGrpSpPr>
          <p:cNvPr id="19" name="Group 18"/>
          <p:cNvGrpSpPr/>
          <p:nvPr/>
        </p:nvGrpSpPr>
        <p:grpSpPr>
          <a:xfrm>
            <a:off x="6703402" y="4592688"/>
            <a:ext cx="1479380" cy="1833610"/>
            <a:chOff x="6618338" y="4592688"/>
            <a:chExt cx="1479380" cy="1833610"/>
          </a:xfrm>
        </p:grpSpPr>
        <p:sp>
          <p:nvSpPr>
            <p:cNvPr id="70" name="Rectangle 69"/>
            <p:cNvSpPr/>
            <p:nvPr/>
          </p:nvSpPr>
          <p:spPr>
            <a:xfrm>
              <a:off x="6618338" y="4592688"/>
              <a:ext cx="1479380" cy="1833610"/>
            </a:xfrm>
            <a:prstGeom prst="rect">
              <a:avLst/>
            </a:prstGeom>
            <a:solidFill>
              <a:srgbClr val="CF9E1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Rectangle 62"/>
            <p:cNvSpPr/>
            <p:nvPr/>
          </p:nvSpPr>
          <p:spPr>
            <a:xfrm>
              <a:off x="6748450" y="5178222"/>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Rectangle 63"/>
            <p:cNvSpPr/>
            <p:nvPr/>
          </p:nvSpPr>
          <p:spPr>
            <a:xfrm>
              <a:off x="6736934" y="5587056"/>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Rectangle 65"/>
            <p:cNvSpPr/>
            <p:nvPr/>
          </p:nvSpPr>
          <p:spPr>
            <a:xfrm>
              <a:off x="6736934" y="5992838"/>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9" name="Rectangle 78"/>
            <p:cNvSpPr/>
            <p:nvPr/>
          </p:nvSpPr>
          <p:spPr>
            <a:xfrm>
              <a:off x="6750118" y="4780724"/>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TextBox 64"/>
            <p:cNvSpPr txBox="1"/>
            <p:nvPr/>
          </p:nvSpPr>
          <p:spPr>
            <a:xfrm>
              <a:off x="6736192" y="5154748"/>
              <a:ext cx="1253003" cy="335729"/>
            </a:xfrm>
            <a:prstGeom prst="rect">
              <a:avLst/>
            </a:prstGeom>
            <a:noFill/>
          </p:spPr>
          <p:txBody>
            <a:bodyPr wrap="square" rtlCol="0">
              <a:spAutoFit/>
            </a:bodyPr>
            <a:lstStyle/>
            <a:p>
              <a:pPr algn="ctr"/>
              <a:r>
                <a:rPr lang="en-US" sz="1600" b="1" dirty="0" smtClean="0"/>
                <a:t>JOB</a:t>
              </a:r>
              <a:endParaRPr lang="en-US" sz="1600" b="1" dirty="0"/>
            </a:p>
          </p:txBody>
        </p:sp>
        <p:sp>
          <p:nvSpPr>
            <p:cNvPr id="37" name="TextBox 36"/>
            <p:cNvSpPr txBox="1"/>
            <p:nvPr/>
          </p:nvSpPr>
          <p:spPr>
            <a:xfrm>
              <a:off x="6683201" y="4751750"/>
              <a:ext cx="1349653" cy="335729"/>
            </a:xfrm>
            <a:prstGeom prst="rect">
              <a:avLst/>
            </a:prstGeom>
            <a:noFill/>
          </p:spPr>
          <p:txBody>
            <a:bodyPr wrap="square" rtlCol="0">
              <a:spAutoFit/>
            </a:bodyPr>
            <a:lstStyle/>
            <a:p>
              <a:pPr algn="ctr"/>
              <a:r>
                <a:rPr lang="en-US" sz="1600" b="1" dirty="0" smtClean="0"/>
                <a:t>INTERNSHIP</a:t>
              </a:r>
              <a:endParaRPr lang="en-US" sz="1600" b="1" dirty="0"/>
            </a:p>
          </p:txBody>
        </p:sp>
        <p:sp>
          <p:nvSpPr>
            <p:cNvPr id="67" name="TextBox 66"/>
            <p:cNvSpPr txBox="1"/>
            <p:nvPr/>
          </p:nvSpPr>
          <p:spPr>
            <a:xfrm>
              <a:off x="6683200" y="5976778"/>
              <a:ext cx="1349653" cy="335729"/>
            </a:xfrm>
            <a:prstGeom prst="rect">
              <a:avLst/>
            </a:prstGeom>
            <a:noFill/>
          </p:spPr>
          <p:txBody>
            <a:bodyPr wrap="square" rtlCol="0">
              <a:spAutoFit/>
            </a:bodyPr>
            <a:lstStyle/>
            <a:p>
              <a:pPr algn="ctr"/>
              <a:r>
                <a:rPr lang="en-US" sz="1600" b="1" dirty="0" smtClean="0"/>
                <a:t>TRANSFER</a:t>
              </a:r>
              <a:endParaRPr lang="en-US" sz="1600" b="1" dirty="0"/>
            </a:p>
          </p:txBody>
        </p:sp>
        <p:sp>
          <p:nvSpPr>
            <p:cNvPr id="81" name="TextBox 80"/>
            <p:cNvSpPr txBox="1"/>
            <p:nvPr/>
          </p:nvSpPr>
          <p:spPr>
            <a:xfrm>
              <a:off x="6690582" y="5561073"/>
              <a:ext cx="1349653" cy="335729"/>
            </a:xfrm>
            <a:prstGeom prst="rect">
              <a:avLst/>
            </a:prstGeom>
            <a:noFill/>
          </p:spPr>
          <p:txBody>
            <a:bodyPr wrap="square" rtlCol="0">
              <a:spAutoFit/>
            </a:bodyPr>
            <a:lstStyle/>
            <a:p>
              <a:pPr algn="ctr"/>
              <a:r>
                <a:rPr lang="en-US" sz="1600" b="1" dirty="0" smtClean="0"/>
                <a:t>PROMOTION</a:t>
              </a: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pSp>
      <p:sp>
        <p:nvSpPr>
          <p:cNvPr id="82" name="Right Arrow 81"/>
          <p:cNvSpPr/>
          <p:nvPr/>
        </p:nvSpPr>
        <p:spPr>
          <a:xfrm>
            <a:off x="6216619" y="5407178"/>
            <a:ext cx="365441"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3" name="Picture 82"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84" name="Content Placeholder 6"/>
          <p:cNvSpPr txBox="1">
            <a:spLocks/>
          </p:cNvSpPr>
          <p:nvPr/>
        </p:nvSpPr>
        <p:spPr>
          <a:xfrm>
            <a:off x="231607" y="1455979"/>
            <a:ext cx="8229600" cy="50955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solidFill>
                  <a:schemeClr val="tx1"/>
                </a:solidFill>
                <a:latin typeface="Gill Sans MT"/>
                <a:cs typeface="Gill Sans MT"/>
              </a:rPr>
              <a:t>Accelerate IT Model</a:t>
            </a:r>
            <a:endParaRPr lang="en-US" sz="2800" b="1" dirty="0">
              <a:solidFill>
                <a:schemeClr val="tx1"/>
              </a:solidFill>
              <a:latin typeface="Gill Sans MT"/>
              <a:cs typeface="Gill Sans MT"/>
            </a:endParaRPr>
          </a:p>
        </p:txBody>
      </p:sp>
    </p:spTree>
    <p:extLst>
      <p:ext uri="{BB962C8B-B14F-4D97-AF65-F5344CB8AC3E}">
        <p14:creationId xmlns:p14="http://schemas.microsoft.com/office/powerpoint/2010/main" val="86467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0554"/>
            <a:ext cx="9144000" cy="986444"/>
          </a:xfrm>
          <a:prstGeom prst="rect">
            <a:avLst/>
          </a:prstGeom>
        </p:spPr>
      </p:pic>
      <p:sp>
        <p:nvSpPr>
          <p:cNvPr id="7" name="Content Placeholder 6"/>
          <p:cNvSpPr>
            <a:spLocks noGrp="1"/>
          </p:cNvSpPr>
          <p:nvPr>
            <p:ph idx="1"/>
          </p:nvPr>
        </p:nvSpPr>
        <p:spPr>
          <a:xfrm>
            <a:off x="457200" y="3437709"/>
            <a:ext cx="8229600" cy="550816"/>
          </a:xfrm>
        </p:spPr>
        <p:txBody>
          <a:bodyPr>
            <a:normAutofit lnSpcReduction="10000"/>
          </a:bodyPr>
          <a:lstStyle/>
          <a:p>
            <a:pPr marL="0" indent="0">
              <a:buNone/>
            </a:pPr>
            <a:r>
              <a:rPr lang="en-US" sz="2800" b="1" dirty="0" smtClean="0">
                <a:latin typeface="Gill Sans MT"/>
                <a:cs typeface="Gill Sans MT"/>
              </a:rPr>
              <a:t>Accelerate IT Model – Workforce Relationships</a:t>
            </a:r>
            <a:endParaRPr lang="en-US" altLang="en-US" sz="2400" i="1" dirty="0" smtClean="0">
              <a:solidFill>
                <a:srgbClr val="595959"/>
              </a:solidFill>
              <a:latin typeface="Gill Sans MT"/>
              <a:cs typeface="Gill Sans MT"/>
            </a:endParaRP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4143113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652822" y="5167899"/>
            <a:ext cx="1269534" cy="485507"/>
            <a:chOff x="652822" y="5167899"/>
            <a:chExt cx="1269534" cy="485507"/>
          </a:xfrm>
        </p:grpSpPr>
        <p:sp>
          <p:nvSpPr>
            <p:cNvPr id="74" name="Right Arrow 73"/>
            <p:cNvSpPr/>
            <p:nvPr/>
          </p:nvSpPr>
          <p:spPr>
            <a:xfrm>
              <a:off x="731807" y="5393886"/>
              <a:ext cx="1051803"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0" name="TextBox 79"/>
            <p:cNvSpPr txBox="1"/>
            <p:nvPr/>
          </p:nvSpPr>
          <p:spPr>
            <a:xfrm>
              <a:off x="652822" y="5167899"/>
              <a:ext cx="1269534" cy="338554"/>
            </a:xfrm>
            <a:prstGeom prst="rect">
              <a:avLst/>
            </a:prstGeom>
            <a:noFill/>
          </p:spPr>
          <p:txBody>
            <a:bodyPr wrap="square" rtlCol="0">
              <a:spAutoFit/>
            </a:bodyPr>
            <a:lstStyle/>
            <a:p>
              <a:r>
                <a:rPr lang="en-US" sz="1600" b="1" dirty="0" smtClean="0"/>
                <a:t>STUDENTS</a:t>
              </a:r>
              <a:endParaRPr lang="en-US" sz="1600" b="1" dirty="0"/>
            </a:p>
          </p:txBody>
        </p:sp>
      </p:grpSp>
      <p:sp>
        <p:nvSpPr>
          <p:cNvPr id="44" name="Right Arrow 43"/>
          <p:cNvSpPr/>
          <p:nvPr/>
        </p:nvSpPr>
        <p:spPr>
          <a:xfrm rot="16200000" flipV="1">
            <a:off x="3759801" y="6092391"/>
            <a:ext cx="200325" cy="18211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Right Arrow 77"/>
          <p:cNvSpPr/>
          <p:nvPr/>
        </p:nvSpPr>
        <p:spPr>
          <a:xfrm rot="5400000" flipV="1">
            <a:off x="3791080" y="4772053"/>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Right Arrow 76"/>
          <p:cNvSpPr/>
          <p:nvPr/>
        </p:nvSpPr>
        <p:spPr>
          <a:xfrm rot="5400000" flipV="1">
            <a:off x="3809844" y="4288641"/>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ectangle 3"/>
          <p:cNvSpPr/>
          <p:nvPr/>
        </p:nvSpPr>
        <p:spPr>
          <a:xfrm rot="5400000">
            <a:off x="4351384" y="-387509"/>
            <a:ext cx="987404" cy="6019344"/>
          </a:xfrm>
          <a:prstGeom prst="rect">
            <a:avLst/>
          </a:prstGeom>
          <a:solidFill>
            <a:srgbClr val="008E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2" name="Rectangle 71"/>
          <p:cNvSpPr/>
          <p:nvPr/>
        </p:nvSpPr>
        <p:spPr>
          <a:xfrm>
            <a:off x="4868597" y="2435229"/>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1" name="Right Arrow 70"/>
          <p:cNvSpPr/>
          <p:nvPr/>
        </p:nvSpPr>
        <p:spPr>
          <a:xfrm rot="5400000" flipV="1">
            <a:off x="6446692" y="3592157"/>
            <a:ext cx="1230166" cy="40939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ight Arrow 59"/>
          <p:cNvSpPr/>
          <p:nvPr/>
        </p:nvSpPr>
        <p:spPr>
          <a:xfrm rot="5400000" flipV="1">
            <a:off x="2891522" y="3297299"/>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1828847" y="4995103"/>
            <a:ext cx="4365896" cy="1063188"/>
          </a:xfrm>
          <a:prstGeom prst="rect">
            <a:avLst/>
          </a:prstGeom>
          <a:solidFill>
            <a:srgbClr val="E86E0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2068244" y="5246463"/>
            <a:ext cx="3839729" cy="330056"/>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Right Arrow 21"/>
          <p:cNvSpPr/>
          <p:nvPr/>
        </p:nvSpPr>
        <p:spPr>
          <a:xfrm rot="5400000" flipV="1">
            <a:off x="4794752" y="3284871"/>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1905169"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1836258" y="3627418"/>
            <a:ext cx="4340497" cy="691447"/>
          </a:xfrm>
          <a:prstGeom prst="rect">
            <a:avLst/>
          </a:prstGeom>
          <a:solidFill>
            <a:srgbClr val="588824"/>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057107" y="3867974"/>
            <a:ext cx="3850235" cy="354092"/>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2057107" y="4527053"/>
            <a:ext cx="3850235" cy="273215"/>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068244" y="5629030"/>
            <a:ext cx="3839729" cy="328509"/>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4840753" y="2514904"/>
            <a:ext cx="1437935" cy="469616"/>
          </a:xfrm>
          <a:prstGeom prst="rect">
            <a:avLst/>
          </a:prstGeom>
          <a:noFill/>
        </p:spPr>
        <p:txBody>
          <a:bodyPr wrap="square" rtlCol="0">
            <a:spAutoFit/>
          </a:bodyPr>
          <a:lstStyle/>
          <a:p>
            <a:pPr algn="ctr">
              <a:lnSpc>
                <a:spcPts val="1500"/>
              </a:lnSpc>
            </a:pPr>
            <a:r>
              <a:rPr lang="en-US" sz="1200" b="1" dirty="0" smtClean="0"/>
              <a:t>Program Advisory Committee</a:t>
            </a:r>
            <a:endParaRPr lang="en-US" sz="1200" b="1" dirty="0"/>
          </a:p>
        </p:txBody>
      </p:sp>
      <p:sp>
        <p:nvSpPr>
          <p:cNvPr id="23" name="TextBox 22"/>
          <p:cNvSpPr txBox="1"/>
          <p:nvPr/>
        </p:nvSpPr>
        <p:spPr>
          <a:xfrm>
            <a:off x="1965963" y="3596061"/>
            <a:ext cx="1262345"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Programs</a:t>
            </a:r>
            <a:endParaRPr lang="en-US" sz="1400"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3257258" y="3899072"/>
            <a:ext cx="1262345" cy="268353"/>
          </a:xfrm>
          <a:prstGeom prst="rect">
            <a:avLst/>
          </a:prstGeom>
          <a:noFill/>
        </p:spPr>
        <p:txBody>
          <a:bodyPr wrap="square" rtlCol="0">
            <a:spAutoFit/>
          </a:bodyPr>
          <a:lstStyle/>
          <a:p>
            <a:pPr algn="ctr"/>
            <a:r>
              <a:rPr lang="en-US" sz="1400" b="1" dirty="0" smtClean="0"/>
              <a:t>Courses</a:t>
            </a:r>
            <a:endParaRPr lang="en-US" sz="1400" b="1" dirty="0"/>
          </a:p>
        </p:txBody>
      </p:sp>
      <p:sp>
        <p:nvSpPr>
          <p:cNvPr id="25" name="TextBox 24"/>
          <p:cNvSpPr txBox="1"/>
          <p:nvPr/>
        </p:nvSpPr>
        <p:spPr>
          <a:xfrm>
            <a:off x="2843218" y="4515106"/>
            <a:ext cx="2091249" cy="279774"/>
          </a:xfrm>
          <a:prstGeom prst="rect">
            <a:avLst/>
          </a:prstGeom>
          <a:noFill/>
        </p:spPr>
        <p:txBody>
          <a:bodyPr wrap="square" rtlCol="0">
            <a:spAutoFit/>
          </a:bodyPr>
          <a:lstStyle/>
          <a:p>
            <a:pPr algn="ctr"/>
            <a:r>
              <a:rPr lang="en-US" sz="1400" b="1" dirty="0" smtClean="0"/>
              <a:t>Delivery Logistics</a:t>
            </a:r>
            <a:endParaRPr lang="en-US" sz="1400" b="1" dirty="0"/>
          </a:p>
        </p:txBody>
      </p:sp>
      <p:sp>
        <p:nvSpPr>
          <p:cNvPr id="27" name="TextBox 26"/>
          <p:cNvSpPr txBox="1"/>
          <p:nvPr/>
        </p:nvSpPr>
        <p:spPr>
          <a:xfrm>
            <a:off x="1856405" y="4959133"/>
            <a:ext cx="1658222" cy="307751"/>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Learner Support</a:t>
            </a:r>
            <a:endParaRPr lang="en-US" sz="1400"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2643791" y="5646147"/>
            <a:ext cx="2407628" cy="279774"/>
          </a:xfrm>
          <a:prstGeom prst="rect">
            <a:avLst/>
          </a:prstGeom>
          <a:noFill/>
        </p:spPr>
        <p:txBody>
          <a:bodyPr wrap="square" rtlCol="0">
            <a:spAutoFit/>
          </a:bodyPr>
          <a:lstStyle/>
          <a:p>
            <a:pPr algn="ctr"/>
            <a:r>
              <a:rPr lang="en-US" sz="1400" b="1" dirty="0" smtClean="0"/>
              <a:t>Holistic Case Management</a:t>
            </a:r>
            <a:endParaRPr lang="en-US" sz="1400" b="1" dirty="0"/>
          </a:p>
        </p:txBody>
      </p:sp>
      <p:sp>
        <p:nvSpPr>
          <p:cNvPr id="29" name="TextBox 28"/>
          <p:cNvSpPr txBox="1"/>
          <p:nvPr/>
        </p:nvSpPr>
        <p:spPr>
          <a:xfrm>
            <a:off x="2695071" y="5268287"/>
            <a:ext cx="2407628" cy="279774"/>
          </a:xfrm>
          <a:prstGeom prst="rect">
            <a:avLst/>
          </a:prstGeom>
          <a:noFill/>
        </p:spPr>
        <p:txBody>
          <a:bodyPr wrap="square" rtlCol="0">
            <a:spAutoFit/>
          </a:bodyPr>
          <a:lstStyle/>
          <a:p>
            <a:pPr algn="ctr"/>
            <a:r>
              <a:rPr lang="en-US" sz="1400" b="1" dirty="0" smtClean="0"/>
              <a:t>Faculty Facilitation</a:t>
            </a:r>
            <a:endParaRPr lang="en-US" sz="1400" b="1" dirty="0"/>
          </a:p>
        </p:txBody>
      </p:sp>
      <p:sp>
        <p:nvSpPr>
          <p:cNvPr id="30" name="TextBox 29"/>
          <p:cNvSpPr txBox="1"/>
          <p:nvPr/>
        </p:nvSpPr>
        <p:spPr>
          <a:xfrm>
            <a:off x="5058275" y="3161667"/>
            <a:ext cx="1262345" cy="425758"/>
          </a:xfrm>
          <a:prstGeom prst="rect">
            <a:avLst/>
          </a:prstGeom>
          <a:noFill/>
        </p:spPr>
        <p:txBody>
          <a:bodyPr wrap="square" rtlCol="0">
            <a:spAutoFit/>
          </a:bodyPr>
          <a:lstStyle/>
          <a:p>
            <a:pPr algn="ctr">
              <a:lnSpc>
                <a:spcPts val="1300"/>
              </a:lnSpc>
            </a:pPr>
            <a:r>
              <a:rPr lang="en-US" sz="1200" b="1" dirty="0" smtClean="0"/>
              <a:t>Recommend Technologies</a:t>
            </a:r>
            <a:endParaRPr lang="en-US" sz="1200" b="1" dirty="0"/>
          </a:p>
        </p:txBody>
      </p:sp>
      <p:sp>
        <p:nvSpPr>
          <p:cNvPr id="34" name="TextBox 33"/>
          <p:cNvSpPr txBox="1"/>
          <p:nvPr/>
        </p:nvSpPr>
        <p:spPr>
          <a:xfrm>
            <a:off x="2116402" y="2496949"/>
            <a:ext cx="939641" cy="475616"/>
          </a:xfrm>
          <a:prstGeom prst="rect">
            <a:avLst/>
          </a:prstGeom>
          <a:noFill/>
        </p:spPr>
        <p:txBody>
          <a:bodyPr wrap="square" rtlCol="0">
            <a:spAutoFit/>
          </a:bodyPr>
          <a:lstStyle/>
          <a:p>
            <a:pPr algn="ctr"/>
            <a:r>
              <a:rPr lang="en-US" sz="1200" b="1" dirty="0" smtClean="0"/>
              <a:t>Strategic Partners</a:t>
            </a:r>
            <a:endParaRPr lang="en-US" sz="1200" b="1" dirty="0"/>
          </a:p>
        </p:txBody>
      </p:sp>
      <p:sp>
        <p:nvSpPr>
          <p:cNvPr id="35" name="Rectangle 34"/>
          <p:cNvSpPr/>
          <p:nvPr/>
        </p:nvSpPr>
        <p:spPr>
          <a:xfrm>
            <a:off x="3378381"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TextBox 35"/>
          <p:cNvSpPr txBox="1"/>
          <p:nvPr/>
        </p:nvSpPr>
        <p:spPr>
          <a:xfrm>
            <a:off x="3224911" y="2496949"/>
            <a:ext cx="1639696" cy="475616"/>
          </a:xfrm>
          <a:prstGeom prst="rect">
            <a:avLst/>
          </a:prstGeom>
          <a:noFill/>
        </p:spPr>
        <p:txBody>
          <a:bodyPr wrap="square" rtlCol="0">
            <a:spAutoFit/>
          </a:bodyPr>
          <a:lstStyle/>
          <a:p>
            <a:pPr algn="ctr"/>
            <a:r>
              <a:rPr lang="en-US" sz="1200" b="1" dirty="0" smtClean="0"/>
              <a:t>Business/Industry</a:t>
            </a:r>
          </a:p>
          <a:p>
            <a:pPr algn="ctr"/>
            <a:r>
              <a:rPr lang="en-US" sz="1200" b="1" dirty="0" smtClean="0"/>
              <a:t>Leadership Team</a:t>
            </a:r>
            <a:endParaRPr lang="en-US" sz="1200" b="1" dirty="0"/>
          </a:p>
        </p:txBody>
      </p:sp>
      <p:sp>
        <p:nvSpPr>
          <p:cNvPr id="42" name="Rectangle 41"/>
          <p:cNvSpPr/>
          <p:nvPr/>
        </p:nvSpPr>
        <p:spPr>
          <a:xfrm>
            <a:off x="1828848" y="6253387"/>
            <a:ext cx="4347907" cy="330745"/>
          </a:xfrm>
          <a:prstGeom prst="rect">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3" name="TextBox 42"/>
          <p:cNvSpPr txBox="1"/>
          <p:nvPr/>
        </p:nvSpPr>
        <p:spPr>
          <a:xfrm>
            <a:off x="3013577" y="6273556"/>
            <a:ext cx="1672188"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Data-Informed</a:t>
            </a:r>
            <a:endParaRPr lang="en-US" sz="1400" b="1"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2868255" y="3927018"/>
            <a:ext cx="651652" cy="250400"/>
            <a:chOff x="3721271" y="2838921"/>
            <a:chExt cx="876185" cy="331456"/>
          </a:xfrm>
        </p:grpSpPr>
        <p:sp>
          <p:nvSpPr>
            <p:cNvPr id="2" name="Snip and Round Single Corner Rectangle 1"/>
            <p:cNvSpPr/>
            <p:nvPr/>
          </p:nvSpPr>
          <p:spPr>
            <a:xfrm>
              <a:off x="3721271" y="2838921"/>
              <a:ext cx="261924" cy="146522"/>
            </a:xfrm>
            <a:prstGeom prst="snipRoundRect">
              <a:avLst/>
            </a:prstGeom>
            <a:solidFill>
              <a:schemeClr val="accent6">
                <a:lumMod val="5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6" name="Snip and Round Single Corner Rectangle 45"/>
            <p:cNvSpPr/>
            <p:nvPr/>
          </p:nvSpPr>
          <p:spPr>
            <a:xfrm>
              <a:off x="3871027" y="2879619"/>
              <a:ext cx="261924" cy="146522"/>
            </a:xfrm>
            <a:prstGeom prst="snipRoundRect">
              <a:avLst/>
            </a:prstGeom>
            <a:solidFill>
              <a:schemeClr val="accent6">
                <a:lumMod val="75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7" name="Snip and Round Single Corner Rectangle 46"/>
            <p:cNvSpPr/>
            <p:nvPr/>
          </p:nvSpPr>
          <p:spPr>
            <a:xfrm>
              <a:off x="4015767" y="2935616"/>
              <a:ext cx="261924" cy="146522"/>
            </a:xfrm>
            <a:prstGeom prst="snipRoundRect">
              <a:avLst/>
            </a:prstGeom>
            <a:solidFill>
              <a:schemeClr val="accent6">
                <a:lumMod val="60000"/>
                <a:lumOff val="4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8" name="Snip and Round Single Corner Rectangle 47"/>
            <p:cNvSpPr/>
            <p:nvPr/>
          </p:nvSpPr>
          <p:spPr>
            <a:xfrm>
              <a:off x="4160303" y="2983549"/>
              <a:ext cx="261924" cy="146522"/>
            </a:xfrm>
            <a:prstGeom prst="snipRoundRect">
              <a:avLst/>
            </a:prstGeom>
            <a:solidFill>
              <a:schemeClr val="accent6">
                <a:lumMod val="40000"/>
                <a:lumOff val="6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9" name="Snip and Round Single Corner Rectangle 48"/>
            <p:cNvSpPr/>
            <p:nvPr/>
          </p:nvSpPr>
          <p:spPr>
            <a:xfrm>
              <a:off x="4335532" y="3023855"/>
              <a:ext cx="261924" cy="146522"/>
            </a:xfrm>
            <a:prstGeom prst="snipRoundRect">
              <a:avLst/>
            </a:prstGeom>
            <a:solidFill>
              <a:schemeClr val="accent6">
                <a:lumMod val="20000"/>
                <a:lumOff val="8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grpSp>
      <p:sp>
        <p:nvSpPr>
          <p:cNvPr id="57" name="TextBox 56"/>
          <p:cNvSpPr txBox="1"/>
          <p:nvPr/>
        </p:nvSpPr>
        <p:spPr>
          <a:xfrm>
            <a:off x="1716696" y="3156492"/>
            <a:ext cx="1262345" cy="259045"/>
          </a:xfrm>
          <a:prstGeom prst="rect">
            <a:avLst/>
          </a:prstGeom>
          <a:noFill/>
        </p:spPr>
        <p:txBody>
          <a:bodyPr wrap="square" rtlCol="0">
            <a:spAutoFit/>
          </a:bodyPr>
          <a:lstStyle/>
          <a:p>
            <a:pPr algn="ctr">
              <a:lnSpc>
                <a:spcPts val="1300"/>
              </a:lnSpc>
            </a:pPr>
            <a:r>
              <a:rPr lang="en-US" sz="1200" b="1" dirty="0" smtClean="0"/>
              <a:t>Job Forecasting</a:t>
            </a:r>
            <a:endParaRPr lang="en-US" sz="1200" b="1" dirty="0"/>
          </a:p>
        </p:txBody>
      </p:sp>
      <p:sp>
        <p:nvSpPr>
          <p:cNvPr id="58" name="TextBox 57"/>
          <p:cNvSpPr txBox="1"/>
          <p:nvPr/>
        </p:nvSpPr>
        <p:spPr>
          <a:xfrm>
            <a:off x="1685134" y="3360838"/>
            <a:ext cx="1262345" cy="259045"/>
          </a:xfrm>
          <a:prstGeom prst="rect">
            <a:avLst/>
          </a:prstGeom>
          <a:noFill/>
        </p:spPr>
        <p:txBody>
          <a:bodyPr wrap="square" rtlCol="0">
            <a:spAutoFit/>
          </a:bodyPr>
          <a:lstStyle/>
          <a:p>
            <a:pPr algn="ctr">
              <a:lnSpc>
                <a:spcPts val="1300"/>
              </a:lnSpc>
            </a:pPr>
            <a:r>
              <a:rPr lang="en-US" sz="1200" b="1" dirty="0" smtClean="0"/>
              <a:t>Job Alignment</a:t>
            </a:r>
            <a:endParaRPr lang="en-US" sz="1200" b="1" dirty="0"/>
          </a:p>
        </p:txBody>
      </p:sp>
      <p:sp>
        <p:nvSpPr>
          <p:cNvPr id="59" name="TextBox 58"/>
          <p:cNvSpPr txBox="1"/>
          <p:nvPr/>
        </p:nvSpPr>
        <p:spPr>
          <a:xfrm>
            <a:off x="3151011" y="3163896"/>
            <a:ext cx="1581786" cy="425758"/>
          </a:xfrm>
          <a:prstGeom prst="rect">
            <a:avLst/>
          </a:prstGeom>
          <a:noFill/>
        </p:spPr>
        <p:txBody>
          <a:bodyPr wrap="square" rtlCol="0">
            <a:spAutoFit/>
          </a:bodyPr>
          <a:lstStyle/>
          <a:p>
            <a:pPr algn="ctr">
              <a:lnSpc>
                <a:spcPts val="1300"/>
              </a:lnSpc>
            </a:pPr>
            <a:r>
              <a:rPr lang="en-US" sz="1200" b="1" dirty="0" smtClean="0"/>
              <a:t>Incumbent</a:t>
            </a:r>
          </a:p>
          <a:p>
            <a:pPr algn="ctr">
              <a:lnSpc>
                <a:spcPts val="1300"/>
              </a:lnSpc>
            </a:pPr>
            <a:r>
              <a:rPr lang="en-US" sz="1200" b="1" dirty="0" smtClean="0"/>
              <a:t>Development Plans</a:t>
            </a:r>
            <a:endParaRPr lang="en-US" sz="1200" b="1" dirty="0"/>
          </a:p>
        </p:txBody>
      </p:sp>
      <p:sp>
        <p:nvSpPr>
          <p:cNvPr id="62" name="TextBox 61"/>
          <p:cNvSpPr txBox="1"/>
          <p:nvPr/>
        </p:nvSpPr>
        <p:spPr>
          <a:xfrm>
            <a:off x="1843814" y="2128459"/>
            <a:ext cx="2502593"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Workforce/Employer Partners</a:t>
            </a:r>
            <a:endParaRPr lang="en-US" sz="1400" b="1" dirty="0">
              <a:solidFill>
                <a:schemeClr val="bg1"/>
              </a:solidFill>
              <a:effectLst>
                <a:outerShdw blurRad="38100" dist="38100" dir="2700000" algn="tl">
                  <a:srgbClr val="000000">
                    <a:alpha val="43137"/>
                  </a:srgbClr>
                </a:outerShdw>
              </a:effectLst>
            </a:endParaRPr>
          </a:p>
        </p:txBody>
      </p:sp>
      <p:sp>
        <p:nvSpPr>
          <p:cNvPr id="75" name="Rectangle 74"/>
          <p:cNvSpPr/>
          <p:nvPr/>
        </p:nvSpPr>
        <p:spPr>
          <a:xfrm>
            <a:off x="6344475" y="2431046"/>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TextBox 75"/>
          <p:cNvSpPr txBox="1"/>
          <p:nvPr/>
        </p:nvSpPr>
        <p:spPr>
          <a:xfrm>
            <a:off x="6216618" y="2518275"/>
            <a:ext cx="1615407" cy="469616"/>
          </a:xfrm>
          <a:prstGeom prst="rect">
            <a:avLst/>
          </a:prstGeom>
          <a:noFill/>
        </p:spPr>
        <p:txBody>
          <a:bodyPr wrap="square" rtlCol="0">
            <a:spAutoFit/>
          </a:bodyPr>
          <a:lstStyle/>
          <a:p>
            <a:pPr algn="ctr">
              <a:lnSpc>
                <a:spcPts val="1500"/>
              </a:lnSpc>
            </a:pPr>
            <a:r>
              <a:rPr lang="en-US" sz="1200" b="1" dirty="0" smtClean="0"/>
              <a:t>Public Workforce Agencies</a:t>
            </a:r>
            <a:endParaRPr lang="en-US" sz="1200" b="1" dirty="0"/>
          </a:p>
        </p:txBody>
      </p:sp>
      <p:grpSp>
        <p:nvGrpSpPr>
          <p:cNvPr id="19" name="Group 18"/>
          <p:cNvGrpSpPr/>
          <p:nvPr/>
        </p:nvGrpSpPr>
        <p:grpSpPr>
          <a:xfrm>
            <a:off x="6703402" y="4592688"/>
            <a:ext cx="1479380" cy="1833610"/>
            <a:chOff x="6618338" y="4592688"/>
            <a:chExt cx="1479380" cy="1833610"/>
          </a:xfrm>
        </p:grpSpPr>
        <p:sp>
          <p:nvSpPr>
            <p:cNvPr id="70" name="Rectangle 69"/>
            <p:cNvSpPr/>
            <p:nvPr/>
          </p:nvSpPr>
          <p:spPr>
            <a:xfrm>
              <a:off x="6618338" y="4592688"/>
              <a:ext cx="1479380" cy="1833610"/>
            </a:xfrm>
            <a:prstGeom prst="rect">
              <a:avLst/>
            </a:prstGeom>
            <a:solidFill>
              <a:srgbClr val="CF9E1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Rectangle 62"/>
            <p:cNvSpPr/>
            <p:nvPr/>
          </p:nvSpPr>
          <p:spPr>
            <a:xfrm>
              <a:off x="6748450" y="5178222"/>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Rectangle 63"/>
            <p:cNvSpPr/>
            <p:nvPr/>
          </p:nvSpPr>
          <p:spPr>
            <a:xfrm>
              <a:off x="6736934" y="5587056"/>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Rectangle 65"/>
            <p:cNvSpPr/>
            <p:nvPr/>
          </p:nvSpPr>
          <p:spPr>
            <a:xfrm>
              <a:off x="6736934" y="5992838"/>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9" name="Rectangle 78"/>
            <p:cNvSpPr/>
            <p:nvPr/>
          </p:nvSpPr>
          <p:spPr>
            <a:xfrm>
              <a:off x="6750118" y="4780724"/>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TextBox 64"/>
            <p:cNvSpPr txBox="1"/>
            <p:nvPr/>
          </p:nvSpPr>
          <p:spPr>
            <a:xfrm>
              <a:off x="6736192" y="5154748"/>
              <a:ext cx="1253003" cy="335729"/>
            </a:xfrm>
            <a:prstGeom prst="rect">
              <a:avLst/>
            </a:prstGeom>
            <a:noFill/>
          </p:spPr>
          <p:txBody>
            <a:bodyPr wrap="square" rtlCol="0">
              <a:spAutoFit/>
            </a:bodyPr>
            <a:lstStyle/>
            <a:p>
              <a:pPr algn="ctr"/>
              <a:r>
                <a:rPr lang="en-US" sz="1600" b="1" dirty="0" smtClean="0"/>
                <a:t>JOB</a:t>
              </a:r>
              <a:endParaRPr lang="en-US" sz="1600" b="1" dirty="0"/>
            </a:p>
          </p:txBody>
        </p:sp>
        <p:sp>
          <p:nvSpPr>
            <p:cNvPr id="37" name="TextBox 36"/>
            <p:cNvSpPr txBox="1"/>
            <p:nvPr/>
          </p:nvSpPr>
          <p:spPr>
            <a:xfrm>
              <a:off x="6683201" y="4751750"/>
              <a:ext cx="1349653" cy="335729"/>
            </a:xfrm>
            <a:prstGeom prst="rect">
              <a:avLst/>
            </a:prstGeom>
            <a:noFill/>
          </p:spPr>
          <p:txBody>
            <a:bodyPr wrap="square" rtlCol="0">
              <a:spAutoFit/>
            </a:bodyPr>
            <a:lstStyle/>
            <a:p>
              <a:pPr algn="ctr"/>
              <a:r>
                <a:rPr lang="en-US" sz="1600" b="1" dirty="0" smtClean="0"/>
                <a:t>INTERNSHIP</a:t>
              </a:r>
              <a:endParaRPr lang="en-US" sz="1600" b="1" dirty="0"/>
            </a:p>
          </p:txBody>
        </p:sp>
        <p:sp>
          <p:nvSpPr>
            <p:cNvPr id="67" name="TextBox 66"/>
            <p:cNvSpPr txBox="1"/>
            <p:nvPr/>
          </p:nvSpPr>
          <p:spPr>
            <a:xfrm>
              <a:off x="6683200" y="5976778"/>
              <a:ext cx="1349653" cy="335729"/>
            </a:xfrm>
            <a:prstGeom prst="rect">
              <a:avLst/>
            </a:prstGeom>
            <a:noFill/>
          </p:spPr>
          <p:txBody>
            <a:bodyPr wrap="square" rtlCol="0">
              <a:spAutoFit/>
            </a:bodyPr>
            <a:lstStyle/>
            <a:p>
              <a:pPr algn="ctr"/>
              <a:r>
                <a:rPr lang="en-US" sz="1600" b="1" dirty="0" smtClean="0"/>
                <a:t>TRANSFER</a:t>
              </a:r>
              <a:endParaRPr lang="en-US" sz="1600" b="1" dirty="0"/>
            </a:p>
          </p:txBody>
        </p:sp>
        <p:sp>
          <p:nvSpPr>
            <p:cNvPr id="81" name="TextBox 80"/>
            <p:cNvSpPr txBox="1"/>
            <p:nvPr/>
          </p:nvSpPr>
          <p:spPr>
            <a:xfrm>
              <a:off x="6690582" y="5561073"/>
              <a:ext cx="1349653" cy="335729"/>
            </a:xfrm>
            <a:prstGeom prst="rect">
              <a:avLst/>
            </a:prstGeom>
            <a:noFill/>
          </p:spPr>
          <p:txBody>
            <a:bodyPr wrap="square" rtlCol="0">
              <a:spAutoFit/>
            </a:bodyPr>
            <a:lstStyle/>
            <a:p>
              <a:pPr algn="ctr"/>
              <a:r>
                <a:rPr lang="en-US" sz="1600" b="1" dirty="0" smtClean="0"/>
                <a:t>PROMOTION</a:t>
              </a: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pSp>
      <p:sp>
        <p:nvSpPr>
          <p:cNvPr id="82" name="Right Arrow 81"/>
          <p:cNvSpPr/>
          <p:nvPr/>
        </p:nvSpPr>
        <p:spPr>
          <a:xfrm>
            <a:off x="6216619" y="5407178"/>
            <a:ext cx="365441"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3" name="Picture 82"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84" name="Content Placeholder 6"/>
          <p:cNvSpPr txBox="1">
            <a:spLocks/>
          </p:cNvSpPr>
          <p:nvPr/>
        </p:nvSpPr>
        <p:spPr>
          <a:xfrm>
            <a:off x="-1930327" y="300874"/>
            <a:ext cx="8229600" cy="50955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latin typeface="Gill Sans MT"/>
                <a:cs typeface="Gill Sans MT"/>
              </a:rPr>
              <a:t>Accelerate IT Model</a:t>
            </a:r>
            <a:endParaRPr lang="en-US" sz="2800" b="1" dirty="0">
              <a:latin typeface="Gill Sans MT"/>
              <a:cs typeface="Gill Sans MT"/>
            </a:endParaRPr>
          </a:p>
        </p:txBody>
      </p:sp>
      <p:grpSp>
        <p:nvGrpSpPr>
          <p:cNvPr id="38" name="Group 37"/>
          <p:cNvGrpSpPr/>
          <p:nvPr/>
        </p:nvGrpSpPr>
        <p:grpSpPr>
          <a:xfrm>
            <a:off x="1064281" y="1672789"/>
            <a:ext cx="4502138" cy="1053490"/>
            <a:chOff x="1064281" y="1672789"/>
            <a:chExt cx="4502138" cy="1053490"/>
          </a:xfrm>
        </p:grpSpPr>
        <p:sp>
          <p:nvSpPr>
            <p:cNvPr id="31" name="TextBox 30"/>
            <p:cNvSpPr txBox="1"/>
            <p:nvPr/>
          </p:nvSpPr>
          <p:spPr>
            <a:xfrm>
              <a:off x="1526047" y="1690787"/>
              <a:ext cx="4040372" cy="335989"/>
            </a:xfrm>
            <a:prstGeom prst="rect">
              <a:avLst/>
            </a:prstGeom>
            <a:noFill/>
          </p:spPr>
          <p:txBody>
            <a:bodyPr wrap="square" rtlCol="0">
              <a:spAutoFit/>
            </a:bodyPr>
            <a:lstStyle/>
            <a:p>
              <a:pPr algn="ctr">
                <a:lnSpc>
                  <a:spcPts val="1900"/>
                </a:lnSpc>
              </a:pPr>
              <a:r>
                <a:rPr lang="en-US" sz="3200" b="1" dirty="0" smtClean="0"/>
                <a:t>1. </a:t>
              </a:r>
              <a:r>
                <a:rPr lang="en-US" sz="3200" b="1" dirty="0" smtClean="0">
                  <a:solidFill>
                    <a:srgbClr val="C00000"/>
                  </a:solidFill>
                </a:rPr>
                <a:t>Workforce</a:t>
              </a:r>
            </a:p>
          </p:txBody>
        </p:sp>
        <p:sp>
          <p:nvSpPr>
            <p:cNvPr id="33" name="Circular Arrow 32"/>
            <p:cNvSpPr/>
            <p:nvPr/>
          </p:nvSpPr>
          <p:spPr>
            <a:xfrm rot="5400000" flipV="1">
              <a:off x="1117330" y="1619740"/>
              <a:ext cx="1053490" cy="1159587"/>
            </a:xfrm>
            <a:prstGeom prst="circular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9" name="Rounded Rectangle 88"/>
          <p:cNvSpPr/>
          <p:nvPr/>
        </p:nvSpPr>
        <p:spPr>
          <a:xfrm>
            <a:off x="11100" y="3617293"/>
            <a:ext cx="6645919" cy="3255776"/>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11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1-W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139"/>
            <a:ext cx="9144000" cy="986444"/>
          </a:xfrm>
          <a:prstGeom prst="rect">
            <a:avLst/>
          </a:prstGeom>
        </p:spPr>
      </p:pic>
      <p:grpSp>
        <p:nvGrpSpPr>
          <p:cNvPr id="5" name="Group 4"/>
          <p:cNvGrpSpPr/>
          <p:nvPr/>
        </p:nvGrpSpPr>
        <p:grpSpPr>
          <a:xfrm>
            <a:off x="2778254" y="2731780"/>
            <a:ext cx="3343275" cy="3563938"/>
            <a:chOff x="928688" y="2273300"/>
            <a:chExt cx="3343275" cy="3563938"/>
          </a:xfrm>
        </p:grpSpPr>
        <p:sp>
          <p:nvSpPr>
            <p:cNvPr id="6" name="Rectangle 5"/>
            <p:cNvSpPr/>
            <p:nvPr/>
          </p:nvSpPr>
          <p:spPr>
            <a:xfrm>
              <a:off x="928688" y="2273300"/>
              <a:ext cx="3198812" cy="30083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8" name="Rectangle 7"/>
            <p:cNvSpPr/>
            <p:nvPr/>
          </p:nvSpPr>
          <p:spPr>
            <a:xfrm>
              <a:off x="1117600" y="2362200"/>
              <a:ext cx="838200" cy="849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9" name="Rectangle 8"/>
            <p:cNvSpPr/>
            <p:nvPr/>
          </p:nvSpPr>
          <p:spPr>
            <a:xfrm>
              <a:off x="2133600" y="2374900"/>
              <a:ext cx="838200" cy="8493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200" b="1" i="1" dirty="0"/>
                <a:t>AREA OF FOCUS</a:t>
              </a:r>
            </a:p>
          </p:txBody>
        </p:sp>
        <p:sp>
          <p:nvSpPr>
            <p:cNvPr id="11" name="Rectangle 10"/>
            <p:cNvSpPr/>
            <p:nvPr/>
          </p:nvSpPr>
          <p:spPr>
            <a:xfrm>
              <a:off x="3124200" y="2362200"/>
              <a:ext cx="838200" cy="8493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200" b="1" i="1" dirty="0">
                  <a:solidFill>
                    <a:schemeClr val="tx1"/>
                  </a:solidFill>
                </a:rPr>
                <a:t>Watch List</a:t>
              </a:r>
            </a:p>
          </p:txBody>
        </p:sp>
        <p:sp>
          <p:nvSpPr>
            <p:cNvPr id="12" name="Rectangle 11"/>
            <p:cNvSpPr/>
            <p:nvPr/>
          </p:nvSpPr>
          <p:spPr>
            <a:xfrm>
              <a:off x="1117600" y="3327400"/>
              <a:ext cx="838200" cy="849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 name="Rectangle 12"/>
            <p:cNvSpPr/>
            <p:nvPr/>
          </p:nvSpPr>
          <p:spPr>
            <a:xfrm>
              <a:off x="2120900" y="3340100"/>
              <a:ext cx="838200" cy="8493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200" b="1" i="1" dirty="0"/>
                <a:t>AREA OF FOCUS</a:t>
              </a:r>
            </a:p>
          </p:txBody>
        </p:sp>
        <p:sp>
          <p:nvSpPr>
            <p:cNvPr id="14" name="Rectangle 13"/>
            <p:cNvSpPr/>
            <p:nvPr/>
          </p:nvSpPr>
          <p:spPr>
            <a:xfrm>
              <a:off x="3124200" y="3327400"/>
              <a:ext cx="838200" cy="8493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200" b="1" i="1" dirty="0">
                  <a:solidFill>
                    <a:schemeClr val="tx1"/>
                  </a:solidFill>
                </a:rPr>
                <a:t>Watch List</a:t>
              </a:r>
            </a:p>
          </p:txBody>
        </p:sp>
        <p:sp>
          <p:nvSpPr>
            <p:cNvPr id="15" name="Rectangle 14"/>
            <p:cNvSpPr/>
            <p:nvPr/>
          </p:nvSpPr>
          <p:spPr>
            <a:xfrm>
              <a:off x="1117600" y="4292600"/>
              <a:ext cx="838200" cy="84931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200" i="1" dirty="0">
                  <a:solidFill>
                    <a:schemeClr val="bg1"/>
                  </a:solidFill>
                </a:rPr>
                <a:t>Response</a:t>
              </a:r>
            </a:p>
            <a:p>
              <a:pPr algn="ctr">
                <a:defRPr/>
              </a:pPr>
              <a:r>
                <a:rPr lang="en-US" sz="1200" i="1" dirty="0">
                  <a:solidFill>
                    <a:schemeClr val="bg1"/>
                  </a:solidFill>
                </a:rPr>
                <a:t>Based upon need</a:t>
              </a:r>
            </a:p>
          </p:txBody>
        </p:sp>
        <p:sp>
          <p:nvSpPr>
            <p:cNvPr id="16" name="Rectangle 15"/>
            <p:cNvSpPr/>
            <p:nvPr/>
          </p:nvSpPr>
          <p:spPr>
            <a:xfrm>
              <a:off x="2120900" y="4292600"/>
              <a:ext cx="838200" cy="849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7" name="Rectangle 16"/>
            <p:cNvSpPr/>
            <p:nvPr/>
          </p:nvSpPr>
          <p:spPr>
            <a:xfrm>
              <a:off x="3124200" y="4292600"/>
              <a:ext cx="838200" cy="849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8" name="TextBox 22"/>
            <p:cNvSpPr txBox="1">
              <a:spLocks noChangeArrowheads="1"/>
            </p:cNvSpPr>
            <p:nvPr/>
          </p:nvSpPr>
          <p:spPr bwMode="auto">
            <a:xfrm>
              <a:off x="1120775" y="5245100"/>
              <a:ext cx="3151188" cy="5921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en-US" altLang="en-US" sz="1400" b="1" dirty="0"/>
                <a:t>Reactive    |  </a:t>
              </a:r>
              <a:r>
                <a:rPr lang="en-US" altLang="en-US" sz="1400" b="1" dirty="0">
                  <a:solidFill>
                    <a:srgbClr val="C00000"/>
                  </a:solidFill>
                </a:rPr>
                <a:t>Proactive</a:t>
              </a:r>
              <a:r>
                <a:rPr lang="en-US" altLang="en-US" sz="1400" b="1" dirty="0"/>
                <a:t>     |  Anticipatory</a:t>
              </a:r>
              <a:r>
                <a:rPr lang="en-US" altLang="en-US" sz="900" b="1" dirty="0"/>
                <a:t> </a:t>
              </a:r>
              <a:br>
                <a:rPr lang="en-US" altLang="en-US" sz="900" b="1" dirty="0"/>
              </a:br>
              <a:r>
                <a:rPr lang="en-US" altLang="en-US" sz="900" b="1" dirty="0"/>
                <a:t>  Operational                 </a:t>
              </a:r>
              <a:r>
                <a:rPr lang="en-US" altLang="en-US" sz="900" b="1" dirty="0">
                  <a:solidFill>
                    <a:srgbClr val="C00000"/>
                  </a:solidFill>
                </a:rPr>
                <a:t>Strategic</a:t>
              </a:r>
              <a:r>
                <a:rPr lang="en-US" altLang="en-US" sz="900" b="1" dirty="0"/>
                <a:t>                        Strategic Plan</a:t>
              </a:r>
            </a:p>
            <a:p>
              <a:r>
                <a:rPr lang="en-US" altLang="en-US" sz="900" b="1" dirty="0"/>
                <a:t>        Plan                   </a:t>
              </a:r>
              <a:r>
                <a:rPr lang="en-US" altLang="en-US" sz="900" b="1" dirty="0">
                  <a:solidFill>
                    <a:srgbClr val="C00000"/>
                  </a:solidFill>
                </a:rPr>
                <a:t>Operational Plan  </a:t>
              </a:r>
            </a:p>
          </p:txBody>
        </p:sp>
      </p:grpSp>
      <p:sp>
        <p:nvSpPr>
          <p:cNvPr id="3" name="Rectangle 3"/>
          <p:cNvSpPr>
            <a:spLocks noChangeArrowheads="1"/>
          </p:cNvSpPr>
          <p:nvPr/>
        </p:nvSpPr>
        <p:spPr bwMode="auto">
          <a:xfrm>
            <a:off x="228600" y="550681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059307" y="1443363"/>
            <a:ext cx="3656001" cy="523220"/>
          </a:xfrm>
          <a:prstGeom prst="rect">
            <a:avLst/>
          </a:prstGeom>
        </p:spPr>
        <p:txBody>
          <a:bodyPr wrap="none">
            <a:spAutoFit/>
          </a:bodyPr>
          <a:lstStyle/>
          <a:p>
            <a:r>
              <a:rPr lang="en-US" sz="2800" b="1" dirty="0" smtClean="0">
                <a:solidFill>
                  <a:schemeClr val="bg1"/>
                </a:solidFill>
                <a:latin typeface="Gill Sans MT"/>
                <a:cs typeface="Gill Sans MT"/>
              </a:rPr>
              <a:t>Strategic Imperative</a:t>
            </a:r>
            <a:endParaRPr lang="en-US" sz="2800" b="1" dirty="0">
              <a:solidFill>
                <a:schemeClr val="bg1"/>
              </a:solidFill>
              <a:latin typeface="Gill Sans MT"/>
              <a:cs typeface="Gill Sans MT"/>
            </a:endParaRPr>
          </a:p>
        </p:txBody>
      </p:sp>
      <p:sp>
        <p:nvSpPr>
          <p:cNvPr id="2" name="TextBox 1"/>
          <p:cNvSpPr txBox="1"/>
          <p:nvPr/>
        </p:nvSpPr>
        <p:spPr>
          <a:xfrm>
            <a:off x="850995" y="3117149"/>
            <a:ext cx="1927259" cy="2462213"/>
          </a:xfrm>
          <a:prstGeom prst="rect">
            <a:avLst/>
          </a:prstGeom>
          <a:noFill/>
        </p:spPr>
        <p:txBody>
          <a:bodyPr wrap="none" rtlCol="0">
            <a:spAutoFit/>
          </a:bodyPr>
          <a:lstStyle/>
          <a:p>
            <a:pPr algn="r"/>
            <a:r>
              <a:rPr lang="en-US" sz="1400" b="1" dirty="0" smtClean="0"/>
              <a:t>Executive Management</a:t>
            </a:r>
          </a:p>
          <a:p>
            <a:pPr algn="r"/>
            <a:endParaRPr lang="en-US" sz="1400" b="1" dirty="0" smtClean="0"/>
          </a:p>
          <a:p>
            <a:pPr algn="r"/>
            <a:endParaRPr lang="en-US" sz="1400" b="1" dirty="0" smtClean="0"/>
          </a:p>
          <a:p>
            <a:pPr algn="r"/>
            <a:endParaRPr lang="en-US" sz="1400" b="1" dirty="0" smtClean="0"/>
          </a:p>
          <a:p>
            <a:pPr algn="r"/>
            <a:r>
              <a:rPr lang="en-US" sz="1400" b="1" dirty="0" smtClean="0"/>
              <a:t>Middle Management</a:t>
            </a:r>
            <a:endParaRPr lang="en-US" sz="1400" b="1" dirty="0"/>
          </a:p>
          <a:p>
            <a:pPr algn="r"/>
            <a:endParaRPr lang="en-US" sz="1400" b="1" dirty="0" smtClean="0"/>
          </a:p>
          <a:p>
            <a:pPr algn="r"/>
            <a:endParaRPr lang="en-US" sz="1400" b="1" dirty="0" smtClean="0"/>
          </a:p>
          <a:p>
            <a:pPr algn="r"/>
            <a:endParaRPr lang="en-US" sz="1400" b="1" dirty="0"/>
          </a:p>
          <a:p>
            <a:pPr algn="r"/>
            <a:endParaRPr lang="en-US" sz="1400" b="1" dirty="0" smtClean="0"/>
          </a:p>
          <a:p>
            <a:pPr algn="r"/>
            <a:r>
              <a:rPr lang="en-US" sz="1400" b="1" dirty="0" smtClean="0"/>
              <a:t>Line Management</a:t>
            </a:r>
          </a:p>
          <a:p>
            <a:pPr algn="r"/>
            <a:r>
              <a:rPr lang="en-US" sz="1400" b="1" i="1" dirty="0" smtClean="0"/>
              <a:t>Advisory Boards</a:t>
            </a:r>
            <a:endParaRPr lang="en-US" sz="1400" b="1" i="1" dirty="0"/>
          </a:p>
        </p:txBody>
      </p:sp>
      <p:sp>
        <p:nvSpPr>
          <p:cNvPr id="21" name="TextBox 20"/>
          <p:cNvSpPr txBox="1"/>
          <p:nvPr/>
        </p:nvSpPr>
        <p:spPr>
          <a:xfrm>
            <a:off x="6205932" y="3968161"/>
            <a:ext cx="1429750" cy="307777"/>
          </a:xfrm>
          <a:prstGeom prst="rect">
            <a:avLst/>
          </a:prstGeom>
          <a:noFill/>
        </p:spPr>
        <p:txBody>
          <a:bodyPr wrap="none" rtlCol="0">
            <a:spAutoFit/>
          </a:bodyPr>
          <a:lstStyle/>
          <a:p>
            <a:r>
              <a:rPr lang="en-US" sz="1400" b="1" i="1" dirty="0" smtClean="0"/>
              <a:t>Advisory  Boards</a:t>
            </a:r>
            <a:endParaRPr lang="en-US" sz="1400" b="1" i="1" dirty="0"/>
          </a:p>
        </p:txBody>
      </p:sp>
      <p:sp>
        <p:nvSpPr>
          <p:cNvPr id="22" name="TextBox 21"/>
          <p:cNvSpPr txBox="1"/>
          <p:nvPr/>
        </p:nvSpPr>
        <p:spPr>
          <a:xfrm>
            <a:off x="6121529" y="3117149"/>
            <a:ext cx="1769652" cy="523220"/>
          </a:xfrm>
          <a:prstGeom prst="rect">
            <a:avLst/>
          </a:prstGeom>
          <a:noFill/>
        </p:spPr>
        <p:txBody>
          <a:bodyPr wrap="none" rtlCol="0">
            <a:spAutoFit/>
          </a:bodyPr>
          <a:lstStyle/>
          <a:p>
            <a:r>
              <a:rPr lang="en-US" sz="1400" b="1" i="1" dirty="0" smtClean="0"/>
              <a:t>Executive Business &amp; </a:t>
            </a:r>
          </a:p>
          <a:p>
            <a:r>
              <a:rPr lang="en-US" sz="1400" b="1" i="1" dirty="0" smtClean="0"/>
              <a:t>Industry Forums</a:t>
            </a:r>
            <a:endParaRPr lang="en-US" sz="1400" b="1" i="1" dirty="0"/>
          </a:p>
        </p:txBody>
      </p:sp>
      <p:sp>
        <p:nvSpPr>
          <p:cNvPr id="25" name="TextBox 24"/>
          <p:cNvSpPr txBox="1"/>
          <p:nvPr/>
        </p:nvSpPr>
        <p:spPr>
          <a:xfrm>
            <a:off x="6234068" y="4968680"/>
            <a:ext cx="1166923" cy="307777"/>
          </a:xfrm>
          <a:prstGeom prst="rect">
            <a:avLst/>
          </a:prstGeom>
          <a:noFill/>
        </p:spPr>
        <p:txBody>
          <a:bodyPr wrap="none" rtlCol="0">
            <a:spAutoFit/>
          </a:bodyPr>
          <a:lstStyle/>
          <a:p>
            <a:r>
              <a:rPr lang="en-US" sz="1400" b="1" i="1" dirty="0" smtClean="0"/>
              <a:t>Focus Groups</a:t>
            </a:r>
            <a:endParaRPr lang="en-US" sz="1400" b="1" i="1" dirty="0"/>
          </a:p>
        </p:txBody>
      </p:sp>
      <p:sp>
        <p:nvSpPr>
          <p:cNvPr id="26" name="TextBox 25"/>
          <p:cNvSpPr txBox="1"/>
          <p:nvPr/>
        </p:nvSpPr>
        <p:spPr>
          <a:xfrm>
            <a:off x="1234160" y="2464048"/>
            <a:ext cx="907556" cy="307777"/>
          </a:xfrm>
          <a:prstGeom prst="rect">
            <a:avLst/>
          </a:prstGeom>
          <a:noFill/>
        </p:spPr>
        <p:txBody>
          <a:bodyPr wrap="none" rtlCol="0">
            <a:spAutoFit/>
          </a:bodyPr>
          <a:lstStyle/>
          <a:p>
            <a:r>
              <a:rPr lang="en-US" sz="1400" b="1" u="sng" dirty="0" smtClean="0"/>
              <a:t>TACTICAL </a:t>
            </a:r>
            <a:endParaRPr lang="en-US" sz="1400" b="1" u="sng" dirty="0"/>
          </a:p>
        </p:txBody>
      </p:sp>
      <p:sp>
        <p:nvSpPr>
          <p:cNvPr id="28" name="TextBox 27"/>
          <p:cNvSpPr txBox="1"/>
          <p:nvPr/>
        </p:nvSpPr>
        <p:spPr>
          <a:xfrm>
            <a:off x="6205932" y="2466207"/>
            <a:ext cx="1102418" cy="307777"/>
          </a:xfrm>
          <a:prstGeom prst="rect">
            <a:avLst/>
          </a:prstGeom>
          <a:noFill/>
        </p:spPr>
        <p:txBody>
          <a:bodyPr wrap="none" rtlCol="0">
            <a:spAutoFit/>
          </a:bodyPr>
          <a:lstStyle/>
          <a:p>
            <a:r>
              <a:rPr lang="en-US" sz="1400" b="1" u="sng" dirty="0" smtClean="0"/>
              <a:t>STRATEGIC   </a:t>
            </a:r>
            <a:endParaRPr lang="en-US" sz="1400" b="1" u="sng" dirty="0"/>
          </a:p>
        </p:txBody>
      </p:sp>
    </p:spTree>
    <p:extLst>
      <p:ext uri="{BB962C8B-B14F-4D97-AF65-F5344CB8AC3E}">
        <p14:creationId xmlns:p14="http://schemas.microsoft.com/office/powerpoint/2010/main" val="2149362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9642"/>
            <a:ext cx="9144000" cy="986444"/>
          </a:xfrm>
          <a:prstGeom prst="rect">
            <a:avLst/>
          </a:prstGeom>
        </p:spPr>
      </p:pic>
      <p:sp>
        <p:nvSpPr>
          <p:cNvPr id="7" name="Content Placeholder 6"/>
          <p:cNvSpPr>
            <a:spLocks noGrp="1"/>
          </p:cNvSpPr>
          <p:nvPr>
            <p:ph idx="1"/>
          </p:nvPr>
        </p:nvSpPr>
        <p:spPr>
          <a:xfrm>
            <a:off x="457200" y="3437709"/>
            <a:ext cx="8229600" cy="550816"/>
          </a:xfrm>
        </p:spPr>
        <p:txBody>
          <a:bodyPr>
            <a:normAutofit lnSpcReduction="10000"/>
          </a:bodyPr>
          <a:lstStyle/>
          <a:p>
            <a:pPr marL="0" indent="0">
              <a:buNone/>
            </a:pPr>
            <a:r>
              <a:rPr lang="en-US" sz="2800" b="1" dirty="0" smtClean="0">
                <a:latin typeface="Gill Sans MT"/>
                <a:cs typeface="Gill Sans MT"/>
              </a:rPr>
              <a:t>Accelerate IT Model - Curriculum</a:t>
            </a:r>
            <a:endParaRPr lang="en-US" altLang="en-US" sz="2400" i="1" dirty="0" smtClean="0">
              <a:solidFill>
                <a:srgbClr val="595959"/>
              </a:solidFill>
              <a:latin typeface="Gill Sans MT"/>
              <a:cs typeface="Gill Sans MT"/>
            </a:endParaRP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154156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652822" y="5167899"/>
            <a:ext cx="1269534" cy="485507"/>
            <a:chOff x="652822" y="5167899"/>
            <a:chExt cx="1269534" cy="485507"/>
          </a:xfrm>
        </p:grpSpPr>
        <p:sp>
          <p:nvSpPr>
            <p:cNvPr id="80" name="Right Arrow 79"/>
            <p:cNvSpPr/>
            <p:nvPr/>
          </p:nvSpPr>
          <p:spPr>
            <a:xfrm>
              <a:off x="731807" y="5393886"/>
              <a:ext cx="1051803"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5" name="TextBox 84"/>
            <p:cNvSpPr txBox="1"/>
            <p:nvPr/>
          </p:nvSpPr>
          <p:spPr>
            <a:xfrm>
              <a:off x="652822" y="5167899"/>
              <a:ext cx="1269534" cy="338554"/>
            </a:xfrm>
            <a:prstGeom prst="rect">
              <a:avLst/>
            </a:prstGeom>
            <a:noFill/>
          </p:spPr>
          <p:txBody>
            <a:bodyPr wrap="square" rtlCol="0">
              <a:spAutoFit/>
            </a:bodyPr>
            <a:lstStyle/>
            <a:p>
              <a:r>
                <a:rPr lang="en-US" sz="1600" b="1" dirty="0" smtClean="0"/>
                <a:t>STUDENTS</a:t>
              </a:r>
              <a:endParaRPr lang="en-US" sz="1600" b="1" dirty="0"/>
            </a:p>
          </p:txBody>
        </p:sp>
      </p:grpSp>
      <p:sp>
        <p:nvSpPr>
          <p:cNvPr id="44" name="Right Arrow 43"/>
          <p:cNvSpPr/>
          <p:nvPr/>
        </p:nvSpPr>
        <p:spPr>
          <a:xfrm rot="16200000" flipV="1">
            <a:off x="3759801" y="6092391"/>
            <a:ext cx="200325" cy="18211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Right Arrow 77"/>
          <p:cNvSpPr/>
          <p:nvPr/>
        </p:nvSpPr>
        <p:spPr>
          <a:xfrm rot="5400000" flipV="1">
            <a:off x="3791080" y="4772053"/>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Right Arrow 76"/>
          <p:cNvSpPr/>
          <p:nvPr/>
        </p:nvSpPr>
        <p:spPr>
          <a:xfrm rot="5400000" flipV="1">
            <a:off x="3809844" y="4288641"/>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ectangle 3"/>
          <p:cNvSpPr/>
          <p:nvPr/>
        </p:nvSpPr>
        <p:spPr>
          <a:xfrm rot="5400000">
            <a:off x="4351384" y="-387509"/>
            <a:ext cx="987404" cy="6019344"/>
          </a:xfrm>
          <a:prstGeom prst="rect">
            <a:avLst/>
          </a:prstGeom>
          <a:solidFill>
            <a:srgbClr val="008E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2" name="Rectangle 71"/>
          <p:cNvSpPr/>
          <p:nvPr/>
        </p:nvSpPr>
        <p:spPr>
          <a:xfrm>
            <a:off x="4868597" y="2435229"/>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1" name="Right Arrow 70"/>
          <p:cNvSpPr/>
          <p:nvPr/>
        </p:nvSpPr>
        <p:spPr>
          <a:xfrm rot="5400000" flipV="1">
            <a:off x="6446692" y="3592157"/>
            <a:ext cx="1230166" cy="40939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ight Arrow 59"/>
          <p:cNvSpPr/>
          <p:nvPr/>
        </p:nvSpPr>
        <p:spPr>
          <a:xfrm rot="5400000" flipV="1">
            <a:off x="2891522" y="3297299"/>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1828847" y="4995103"/>
            <a:ext cx="4365896" cy="1063188"/>
          </a:xfrm>
          <a:prstGeom prst="rect">
            <a:avLst/>
          </a:prstGeom>
          <a:solidFill>
            <a:srgbClr val="E86E0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2068244" y="5246463"/>
            <a:ext cx="3839729" cy="330056"/>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Right Arrow 21"/>
          <p:cNvSpPr/>
          <p:nvPr/>
        </p:nvSpPr>
        <p:spPr>
          <a:xfrm rot="5400000" flipV="1">
            <a:off x="4794752" y="3284871"/>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1905169"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1836258" y="3627418"/>
            <a:ext cx="4340497" cy="691447"/>
          </a:xfrm>
          <a:prstGeom prst="rect">
            <a:avLst/>
          </a:prstGeom>
          <a:solidFill>
            <a:srgbClr val="588824"/>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057107" y="3867974"/>
            <a:ext cx="3850235" cy="354092"/>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2057107" y="4527053"/>
            <a:ext cx="3850235" cy="273215"/>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068244" y="5629030"/>
            <a:ext cx="3839729" cy="328509"/>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4840753" y="2514904"/>
            <a:ext cx="1437935" cy="469616"/>
          </a:xfrm>
          <a:prstGeom prst="rect">
            <a:avLst/>
          </a:prstGeom>
          <a:noFill/>
        </p:spPr>
        <p:txBody>
          <a:bodyPr wrap="square" rtlCol="0">
            <a:spAutoFit/>
          </a:bodyPr>
          <a:lstStyle/>
          <a:p>
            <a:pPr algn="ctr">
              <a:lnSpc>
                <a:spcPts val="1500"/>
              </a:lnSpc>
            </a:pPr>
            <a:r>
              <a:rPr lang="en-US" sz="1200" b="1" dirty="0" smtClean="0"/>
              <a:t>Program Advisory Committee</a:t>
            </a:r>
            <a:endParaRPr lang="en-US" sz="1200" b="1" dirty="0"/>
          </a:p>
        </p:txBody>
      </p:sp>
      <p:sp>
        <p:nvSpPr>
          <p:cNvPr id="23" name="TextBox 22"/>
          <p:cNvSpPr txBox="1"/>
          <p:nvPr/>
        </p:nvSpPr>
        <p:spPr>
          <a:xfrm>
            <a:off x="1965963" y="3596061"/>
            <a:ext cx="1262345"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Programs</a:t>
            </a:r>
            <a:endParaRPr lang="en-US" sz="1400"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3257258" y="3899072"/>
            <a:ext cx="1262345" cy="268353"/>
          </a:xfrm>
          <a:prstGeom prst="rect">
            <a:avLst/>
          </a:prstGeom>
          <a:noFill/>
        </p:spPr>
        <p:txBody>
          <a:bodyPr wrap="square" rtlCol="0">
            <a:spAutoFit/>
          </a:bodyPr>
          <a:lstStyle/>
          <a:p>
            <a:pPr algn="ctr"/>
            <a:r>
              <a:rPr lang="en-US" sz="1400" b="1" dirty="0" smtClean="0"/>
              <a:t>Courses</a:t>
            </a:r>
            <a:endParaRPr lang="en-US" sz="1400" b="1" dirty="0"/>
          </a:p>
        </p:txBody>
      </p:sp>
      <p:sp>
        <p:nvSpPr>
          <p:cNvPr id="25" name="TextBox 24"/>
          <p:cNvSpPr txBox="1"/>
          <p:nvPr/>
        </p:nvSpPr>
        <p:spPr>
          <a:xfrm>
            <a:off x="2843218" y="4515106"/>
            <a:ext cx="2091249" cy="279774"/>
          </a:xfrm>
          <a:prstGeom prst="rect">
            <a:avLst/>
          </a:prstGeom>
          <a:noFill/>
        </p:spPr>
        <p:txBody>
          <a:bodyPr wrap="square" rtlCol="0">
            <a:spAutoFit/>
          </a:bodyPr>
          <a:lstStyle/>
          <a:p>
            <a:pPr algn="ctr"/>
            <a:r>
              <a:rPr lang="en-US" sz="1400" b="1" dirty="0" smtClean="0"/>
              <a:t>Delivery Logistics</a:t>
            </a:r>
            <a:endParaRPr lang="en-US" sz="1400" b="1" dirty="0"/>
          </a:p>
        </p:txBody>
      </p:sp>
      <p:sp>
        <p:nvSpPr>
          <p:cNvPr id="27" name="TextBox 26"/>
          <p:cNvSpPr txBox="1"/>
          <p:nvPr/>
        </p:nvSpPr>
        <p:spPr>
          <a:xfrm>
            <a:off x="1856405" y="4959133"/>
            <a:ext cx="1658222" cy="307751"/>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Learner Support</a:t>
            </a:r>
            <a:endParaRPr lang="en-US" sz="1400"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2643791" y="5646147"/>
            <a:ext cx="2407628" cy="279774"/>
          </a:xfrm>
          <a:prstGeom prst="rect">
            <a:avLst/>
          </a:prstGeom>
          <a:noFill/>
        </p:spPr>
        <p:txBody>
          <a:bodyPr wrap="square" rtlCol="0">
            <a:spAutoFit/>
          </a:bodyPr>
          <a:lstStyle/>
          <a:p>
            <a:pPr algn="ctr"/>
            <a:r>
              <a:rPr lang="en-US" sz="1400" b="1" dirty="0" smtClean="0"/>
              <a:t>Holistic Case Management</a:t>
            </a:r>
            <a:endParaRPr lang="en-US" sz="1400" b="1" dirty="0"/>
          </a:p>
        </p:txBody>
      </p:sp>
      <p:sp>
        <p:nvSpPr>
          <p:cNvPr id="29" name="TextBox 28"/>
          <p:cNvSpPr txBox="1"/>
          <p:nvPr/>
        </p:nvSpPr>
        <p:spPr>
          <a:xfrm>
            <a:off x="2695071" y="5268287"/>
            <a:ext cx="2407628" cy="279774"/>
          </a:xfrm>
          <a:prstGeom prst="rect">
            <a:avLst/>
          </a:prstGeom>
          <a:noFill/>
        </p:spPr>
        <p:txBody>
          <a:bodyPr wrap="square" rtlCol="0">
            <a:spAutoFit/>
          </a:bodyPr>
          <a:lstStyle/>
          <a:p>
            <a:pPr algn="ctr"/>
            <a:r>
              <a:rPr lang="en-US" sz="1400" b="1" dirty="0" smtClean="0"/>
              <a:t>Faculty Facilitation</a:t>
            </a:r>
            <a:endParaRPr lang="en-US" sz="1400" b="1" dirty="0"/>
          </a:p>
        </p:txBody>
      </p:sp>
      <p:sp>
        <p:nvSpPr>
          <p:cNvPr id="30" name="TextBox 29"/>
          <p:cNvSpPr txBox="1"/>
          <p:nvPr/>
        </p:nvSpPr>
        <p:spPr>
          <a:xfrm>
            <a:off x="5058275" y="3161667"/>
            <a:ext cx="1262345" cy="425758"/>
          </a:xfrm>
          <a:prstGeom prst="rect">
            <a:avLst/>
          </a:prstGeom>
          <a:noFill/>
        </p:spPr>
        <p:txBody>
          <a:bodyPr wrap="square" rtlCol="0">
            <a:spAutoFit/>
          </a:bodyPr>
          <a:lstStyle/>
          <a:p>
            <a:pPr algn="ctr">
              <a:lnSpc>
                <a:spcPts val="1300"/>
              </a:lnSpc>
            </a:pPr>
            <a:r>
              <a:rPr lang="en-US" sz="1200" b="1" dirty="0" smtClean="0"/>
              <a:t>Recommend Technologies</a:t>
            </a:r>
            <a:endParaRPr lang="en-US" sz="1200" b="1" dirty="0"/>
          </a:p>
        </p:txBody>
      </p:sp>
      <p:sp>
        <p:nvSpPr>
          <p:cNvPr id="34" name="TextBox 33"/>
          <p:cNvSpPr txBox="1"/>
          <p:nvPr/>
        </p:nvSpPr>
        <p:spPr>
          <a:xfrm>
            <a:off x="2116402" y="2496949"/>
            <a:ext cx="939641" cy="475616"/>
          </a:xfrm>
          <a:prstGeom prst="rect">
            <a:avLst/>
          </a:prstGeom>
          <a:noFill/>
        </p:spPr>
        <p:txBody>
          <a:bodyPr wrap="square" rtlCol="0">
            <a:spAutoFit/>
          </a:bodyPr>
          <a:lstStyle/>
          <a:p>
            <a:pPr algn="ctr"/>
            <a:r>
              <a:rPr lang="en-US" sz="1200" b="1" dirty="0" smtClean="0"/>
              <a:t>Strategic Partners</a:t>
            </a:r>
            <a:endParaRPr lang="en-US" sz="1200" b="1" dirty="0"/>
          </a:p>
        </p:txBody>
      </p:sp>
      <p:sp>
        <p:nvSpPr>
          <p:cNvPr id="35" name="Rectangle 34"/>
          <p:cNvSpPr/>
          <p:nvPr/>
        </p:nvSpPr>
        <p:spPr>
          <a:xfrm>
            <a:off x="3378381"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TextBox 35"/>
          <p:cNvSpPr txBox="1"/>
          <p:nvPr/>
        </p:nvSpPr>
        <p:spPr>
          <a:xfrm>
            <a:off x="3224911" y="2496949"/>
            <a:ext cx="1639696" cy="475616"/>
          </a:xfrm>
          <a:prstGeom prst="rect">
            <a:avLst/>
          </a:prstGeom>
          <a:noFill/>
        </p:spPr>
        <p:txBody>
          <a:bodyPr wrap="square" rtlCol="0">
            <a:spAutoFit/>
          </a:bodyPr>
          <a:lstStyle/>
          <a:p>
            <a:pPr algn="ctr"/>
            <a:r>
              <a:rPr lang="en-US" sz="1200" b="1" dirty="0" smtClean="0"/>
              <a:t>Business/Industry</a:t>
            </a:r>
          </a:p>
          <a:p>
            <a:pPr algn="ctr"/>
            <a:r>
              <a:rPr lang="en-US" sz="1200" b="1" dirty="0" smtClean="0"/>
              <a:t>Leadership Team</a:t>
            </a:r>
            <a:endParaRPr lang="en-US" sz="1200" b="1" dirty="0"/>
          </a:p>
        </p:txBody>
      </p:sp>
      <p:sp>
        <p:nvSpPr>
          <p:cNvPr id="42" name="Rectangle 41"/>
          <p:cNvSpPr/>
          <p:nvPr/>
        </p:nvSpPr>
        <p:spPr>
          <a:xfrm>
            <a:off x="1828848" y="6253387"/>
            <a:ext cx="4347907" cy="330745"/>
          </a:xfrm>
          <a:prstGeom prst="rect">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3" name="TextBox 42"/>
          <p:cNvSpPr txBox="1"/>
          <p:nvPr/>
        </p:nvSpPr>
        <p:spPr>
          <a:xfrm>
            <a:off x="3013577" y="6273556"/>
            <a:ext cx="1672188"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Data-Informed</a:t>
            </a:r>
            <a:endParaRPr lang="en-US" sz="1400" b="1"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2868255" y="3927018"/>
            <a:ext cx="651652" cy="250400"/>
            <a:chOff x="3721271" y="2838921"/>
            <a:chExt cx="876185" cy="331456"/>
          </a:xfrm>
        </p:grpSpPr>
        <p:sp>
          <p:nvSpPr>
            <p:cNvPr id="2" name="Snip and Round Single Corner Rectangle 1"/>
            <p:cNvSpPr/>
            <p:nvPr/>
          </p:nvSpPr>
          <p:spPr>
            <a:xfrm>
              <a:off x="3721271" y="2838921"/>
              <a:ext cx="261924" cy="146522"/>
            </a:xfrm>
            <a:prstGeom prst="snipRoundRect">
              <a:avLst/>
            </a:prstGeom>
            <a:solidFill>
              <a:schemeClr val="accent6">
                <a:lumMod val="5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6" name="Snip and Round Single Corner Rectangle 45"/>
            <p:cNvSpPr/>
            <p:nvPr/>
          </p:nvSpPr>
          <p:spPr>
            <a:xfrm>
              <a:off x="3871027" y="2879619"/>
              <a:ext cx="261924" cy="146522"/>
            </a:xfrm>
            <a:prstGeom prst="snipRoundRect">
              <a:avLst/>
            </a:prstGeom>
            <a:solidFill>
              <a:schemeClr val="accent6">
                <a:lumMod val="75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7" name="Snip and Round Single Corner Rectangle 46"/>
            <p:cNvSpPr/>
            <p:nvPr/>
          </p:nvSpPr>
          <p:spPr>
            <a:xfrm>
              <a:off x="4015767" y="2935616"/>
              <a:ext cx="261924" cy="146522"/>
            </a:xfrm>
            <a:prstGeom prst="snipRoundRect">
              <a:avLst/>
            </a:prstGeom>
            <a:solidFill>
              <a:schemeClr val="accent6">
                <a:lumMod val="60000"/>
                <a:lumOff val="4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8" name="Snip and Round Single Corner Rectangle 47"/>
            <p:cNvSpPr/>
            <p:nvPr/>
          </p:nvSpPr>
          <p:spPr>
            <a:xfrm>
              <a:off x="4160303" y="2983549"/>
              <a:ext cx="261924" cy="146522"/>
            </a:xfrm>
            <a:prstGeom prst="snipRoundRect">
              <a:avLst/>
            </a:prstGeom>
            <a:solidFill>
              <a:schemeClr val="accent6">
                <a:lumMod val="40000"/>
                <a:lumOff val="6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9" name="Snip and Round Single Corner Rectangle 48"/>
            <p:cNvSpPr/>
            <p:nvPr/>
          </p:nvSpPr>
          <p:spPr>
            <a:xfrm>
              <a:off x="4335532" y="3023855"/>
              <a:ext cx="261924" cy="146522"/>
            </a:xfrm>
            <a:prstGeom prst="snipRoundRect">
              <a:avLst/>
            </a:prstGeom>
            <a:solidFill>
              <a:schemeClr val="accent6">
                <a:lumMod val="20000"/>
                <a:lumOff val="8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grpSp>
      <p:sp>
        <p:nvSpPr>
          <p:cNvPr id="57" name="TextBox 56"/>
          <p:cNvSpPr txBox="1"/>
          <p:nvPr/>
        </p:nvSpPr>
        <p:spPr>
          <a:xfrm>
            <a:off x="1716696" y="3156492"/>
            <a:ext cx="1262345" cy="259045"/>
          </a:xfrm>
          <a:prstGeom prst="rect">
            <a:avLst/>
          </a:prstGeom>
          <a:noFill/>
        </p:spPr>
        <p:txBody>
          <a:bodyPr wrap="square" rtlCol="0">
            <a:spAutoFit/>
          </a:bodyPr>
          <a:lstStyle/>
          <a:p>
            <a:pPr algn="ctr">
              <a:lnSpc>
                <a:spcPts val="1300"/>
              </a:lnSpc>
            </a:pPr>
            <a:r>
              <a:rPr lang="en-US" sz="1200" b="1" dirty="0" smtClean="0"/>
              <a:t>Job Forecasting</a:t>
            </a:r>
            <a:endParaRPr lang="en-US" sz="1200" b="1" dirty="0"/>
          </a:p>
        </p:txBody>
      </p:sp>
      <p:sp>
        <p:nvSpPr>
          <p:cNvPr id="58" name="TextBox 57"/>
          <p:cNvSpPr txBox="1"/>
          <p:nvPr/>
        </p:nvSpPr>
        <p:spPr>
          <a:xfrm>
            <a:off x="1685134" y="3360838"/>
            <a:ext cx="1262345" cy="259045"/>
          </a:xfrm>
          <a:prstGeom prst="rect">
            <a:avLst/>
          </a:prstGeom>
          <a:noFill/>
        </p:spPr>
        <p:txBody>
          <a:bodyPr wrap="square" rtlCol="0">
            <a:spAutoFit/>
          </a:bodyPr>
          <a:lstStyle/>
          <a:p>
            <a:pPr algn="ctr">
              <a:lnSpc>
                <a:spcPts val="1300"/>
              </a:lnSpc>
            </a:pPr>
            <a:r>
              <a:rPr lang="en-US" sz="1200" b="1" dirty="0" smtClean="0"/>
              <a:t>Job Alignment</a:t>
            </a:r>
            <a:endParaRPr lang="en-US" sz="1200" b="1" dirty="0"/>
          </a:p>
        </p:txBody>
      </p:sp>
      <p:sp>
        <p:nvSpPr>
          <p:cNvPr id="59" name="TextBox 58"/>
          <p:cNvSpPr txBox="1"/>
          <p:nvPr/>
        </p:nvSpPr>
        <p:spPr>
          <a:xfrm>
            <a:off x="3151011" y="3163896"/>
            <a:ext cx="1581786" cy="425758"/>
          </a:xfrm>
          <a:prstGeom prst="rect">
            <a:avLst/>
          </a:prstGeom>
          <a:noFill/>
        </p:spPr>
        <p:txBody>
          <a:bodyPr wrap="square" rtlCol="0">
            <a:spAutoFit/>
          </a:bodyPr>
          <a:lstStyle/>
          <a:p>
            <a:pPr algn="ctr">
              <a:lnSpc>
                <a:spcPts val="1300"/>
              </a:lnSpc>
            </a:pPr>
            <a:r>
              <a:rPr lang="en-US" sz="1200" b="1" dirty="0" smtClean="0"/>
              <a:t>Incumbent</a:t>
            </a:r>
          </a:p>
          <a:p>
            <a:pPr algn="ctr">
              <a:lnSpc>
                <a:spcPts val="1300"/>
              </a:lnSpc>
            </a:pPr>
            <a:r>
              <a:rPr lang="en-US" sz="1200" b="1" dirty="0" smtClean="0"/>
              <a:t>Development Plans</a:t>
            </a:r>
            <a:endParaRPr lang="en-US" sz="1200" b="1" dirty="0"/>
          </a:p>
        </p:txBody>
      </p:sp>
      <p:sp>
        <p:nvSpPr>
          <p:cNvPr id="62" name="TextBox 61"/>
          <p:cNvSpPr txBox="1"/>
          <p:nvPr/>
        </p:nvSpPr>
        <p:spPr>
          <a:xfrm>
            <a:off x="1843814" y="2128459"/>
            <a:ext cx="2502593"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Workforce/Employer Partners</a:t>
            </a:r>
            <a:endParaRPr lang="en-US" sz="1400" b="1" dirty="0">
              <a:solidFill>
                <a:schemeClr val="bg1"/>
              </a:solidFill>
              <a:effectLst>
                <a:outerShdw blurRad="38100" dist="38100" dir="2700000" algn="tl">
                  <a:srgbClr val="000000">
                    <a:alpha val="43137"/>
                  </a:srgbClr>
                </a:outerShdw>
              </a:effectLst>
            </a:endParaRPr>
          </a:p>
        </p:txBody>
      </p:sp>
      <p:sp>
        <p:nvSpPr>
          <p:cNvPr id="75" name="Rectangle 74"/>
          <p:cNvSpPr/>
          <p:nvPr/>
        </p:nvSpPr>
        <p:spPr>
          <a:xfrm>
            <a:off x="6344475" y="2431046"/>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TextBox 75"/>
          <p:cNvSpPr txBox="1"/>
          <p:nvPr/>
        </p:nvSpPr>
        <p:spPr>
          <a:xfrm>
            <a:off x="6216618" y="2518275"/>
            <a:ext cx="1615407" cy="469616"/>
          </a:xfrm>
          <a:prstGeom prst="rect">
            <a:avLst/>
          </a:prstGeom>
          <a:noFill/>
        </p:spPr>
        <p:txBody>
          <a:bodyPr wrap="square" rtlCol="0">
            <a:spAutoFit/>
          </a:bodyPr>
          <a:lstStyle/>
          <a:p>
            <a:pPr algn="ctr">
              <a:lnSpc>
                <a:spcPts val="1500"/>
              </a:lnSpc>
            </a:pPr>
            <a:r>
              <a:rPr lang="en-US" sz="1200" b="1" dirty="0" smtClean="0"/>
              <a:t>Public Workforce Agencies</a:t>
            </a:r>
            <a:endParaRPr lang="en-US" sz="1200" b="1" dirty="0"/>
          </a:p>
        </p:txBody>
      </p:sp>
      <p:grpSp>
        <p:nvGrpSpPr>
          <p:cNvPr id="19" name="Group 18"/>
          <p:cNvGrpSpPr/>
          <p:nvPr/>
        </p:nvGrpSpPr>
        <p:grpSpPr>
          <a:xfrm>
            <a:off x="6703402" y="4592688"/>
            <a:ext cx="1479380" cy="1833610"/>
            <a:chOff x="6618338" y="4592688"/>
            <a:chExt cx="1479380" cy="1833610"/>
          </a:xfrm>
        </p:grpSpPr>
        <p:sp>
          <p:nvSpPr>
            <p:cNvPr id="70" name="Rectangle 69"/>
            <p:cNvSpPr/>
            <p:nvPr/>
          </p:nvSpPr>
          <p:spPr>
            <a:xfrm>
              <a:off x="6618338" y="4592688"/>
              <a:ext cx="1479380" cy="1833610"/>
            </a:xfrm>
            <a:prstGeom prst="rect">
              <a:avLst/>
            </a:prstGeom>
            <a:solidFill>
              <a:srgbClr val="CF9E1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Rectangle 62"/>
            <p:cNvSpPr/>
            <p:nvPr/>
          </p:nvSpPr>
          <p:spPr>
            <a:xfrm>
              <a:off x="6748450" y="5178222"/>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Rectangle 63"/>
            <p:cNvSpPr/>
            <p:nvPr/>
          </p:nvSpPr>
          <p:spPr>
            <a:xfrm>
              <a:off x="6736934" y="5587056"/>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Rectangle 65"/>
            <p:cNvSpPr/>
            <p:nvPr/>
          </p:nvSpPr>
          <p:spPr>
            <a:xfrm>
              <a:off x="6736934" y="5992838"/>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9" name="Rectangle 78"/>
            <p:cNvSpPr/>
            <p:nvPr/>
          </p:nvSpPr>
          <p:spPr>
            <a:xfrm>
              <a:off x="6750118" y="4780724"/>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TextBox 64"/>
            <p:cNvSpPr txBox="1"/>
            <p:nvPr/>
          </p:nvSpPr>
          <p:spPr>
            <a:xfrm>
              <a:off x="6736192" y="5154748"/>
              <a:ext cx="1253003" cy="335729"/>
            </a:xfrm>
            <a:prstGeom prst="rect">
              <a:avLst/>
            </a:prstGeom>
            <a:noFill/>
          </p:spPr>
          <p:txBody>
            <a:bodyPr wrap="square" rtlCol="0">
              <a:spAutoFit/>
            </a:bodyPr>
            <a:lstStyle/>
            <a:p>
              <a:pPr algn="ctr"/>
              <a:r>
                <a:rPr lang="en-US" sz="1600" b="1" dirty="0" smtClean="0"/>
                <a:t>JOB</a:t>
              </a:r>
              <a:endParaRPr lang="en-US" sz="1600" b="1" dirty="0"/>
            </a:p>
          </p:txBody>
        </p:sp>
        <p:sp>
          <p:nvSpPr>
            <p:cNvPr id="37" name="TextBox 36"/>
            <p:cNvSpPr txBox="1"/>
            <p:nvPr/>
          </p:nvSpPr>
          <p:spPr>
            <a:xfrm>
              <a:off x="6683201" y="4751750"/>
              <a:ext cx="1349653" cy="335729"/>
            </a:xfrm>
            <a:prstGeom prst="rect">
              <a:avLst/>
            </a:prstGeom>
            <a:noFill/>
          </p:spPr>
          <p:txBody>
            <a:bodyPr wrap="square" rtlCol="0">
              <a:spAutoFit/>
            </a:bodyPr>
            <a:lstStyle/>
            <a:p>
              <a:pPr algn="ctr"/>
              <a:r>
                <a:rPr lang="en-US" sz="1600" b="1" dirty="0" smtClean="0"/>
                <a:t>INTERNSHIP</a:t>
              </a:r>
              <a:endParaRPr lang="en-US" sz="1600" b="1" dirty="0"/>
            </a:p>
          </p:txBody>
        </p:sp>
        <p:sp>
          <p:nvSpPr>
            <p:cNvPr id="67" name="TextBox 66"/>
            <p:cNvSpPr txBox="1"/>
            <p:nvPr/>
          </p:nvSpPr>
          <p:spPr>
            <a:xfrm>
              <a:off x="6683200" y="5976778"/>
              <a:ext cx="1349653" cy="335729"/>
            </a:xfrm>
            <a:prstGeom prst="rect">
              <a:avLst/>
            </a:prstGeom>
            <a:noFill/>
          </p:spPr>
          <p:txBody>
            <a:bodyPr wrap="square" rtlCol="0">
              <a:spAutoFit/>
            </a:bodyPr>
            <a:lstStyle/>
            <a:p>
              <a:pPr algn="ctr"/>
              <a:r>
                <a:rPr lang="en-US" sz="1600" b="1" dirty="0" smtClean="0"/>
                <a:t>TRANSFER</a:t>
              </a:r>
              <a:endParaRPr lang="en-US" sz="1600" b="1" dirty="0"/>
            </a:p>
          </p:txBody>
        </p:sp>
        <p:sp>
          <p:nvSpPr>
            <p:cNvPr id="81" name="TextBox 80"/>
            <p:cNvSpPr txBox="1"/>
            <p:nvPr/>
          </p:nvSpPr>
          <p:spPr>
            <a:xfrm>
              <a:off x="6690582" y="5561073"/>
              <a:ext cx="1349653" cy="335729"/>
            </a:xfrm>
            <a:prstGeom prst="rect">
              <a:avLst/>
            </a:prstGeom>
            <a:noFill/>
          </p:spPr>
          <p:txBody>
            <a:bodyPr wrap="square" rtlCol="0">
              <a:spAutoFit/>
            </a:bodyPr>
            <a:lstStyle/>
            <a:p>
              <a:pPr algn="ctr"/>
              <a:r>
                <a:rPr lang="en-US" sz="1600" b="1" dirty="0" smtClean="0"/>
                <a:t>PROMOTION</a:t>
              </a: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pSp>
      <p:sp>
        <p:nvSpPr>
          <p:cNvPr id="82" name="Right Arrow 81"/>
          <p:cNvSpPr/>
          <p:nvPr/>
        </p:nvSpPr>
        <p:spPr>
          <a:xfrm>
            <a:off x="6216619" y="5407178"/>
            <a:ext cx="365441"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3" name="Picture 82"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84" name="Content Placeholder 6"/>
          <p:cNvSpPr txBox="1">
            <a:spLocks/>
          </p:cNvSpPr>
          <p:nvPr/>
        </p:nvSpPr>
        <p:spPr>
          <a:xfrm>
            <a:off x="-1930327" y="300874"/>
            <a:ext cx="8229600" cy="50955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latin typeface="Gill Sans MT"/>
                <a:cs typeface="Gill Sans MT"/>
              </a:rPr>
              <a:t>Accelerate IT Model</a:t>
            </a:r>
            <a:endParaRPr lang="en-US" sz="2800" b="1" dirty="0">
              <a:latin typeface="Gill Sans MT"/>
              <a:cs typeface="Gill Sans MT"/>
            </a:endParaRPr>
          </a:p>
        </p:txBody>
      </p:sp>
      <p:grpSp>
        <p:nvGrpSpPr>
          <p:cNvPr id="6" name="Group 5"/>
          <p:cNvGrpSpPr/>
          <p:nvPr/>
        </p:nvGrpSpPr>
        <p:grpSpPr>
          <a:xfrm>
            <a:off x="0" y="2095619"/>
            <a:ext cx="9144000" cy="4768333"/>
            <a:chOff x="0" y="2089666"/>
            <a:chExt cx="9144000" cy="4768333"/>
          </a:xfrm>
        </p:grpSpPr>
        <p:sp>
          <p:nvSpPr>
            <p:cNvPr id="61" name="Rounded Rectangle 60"/>
            <p:cNvSpPr/>
            <p:nvPr/>
          </p:nvSpPr>
          <p:spPr>
            <a:xfrm>
              <a:off x="0" y="2089666"/>
              <a:ext cx="9144000" cy="1481402"/>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0" y="4527052"/>
              <a:ext cx="9144000" cy="2330947"/>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00224" y="1597643"/>
            <a:ext cx="5406508" cy="2574276"/>
            <a:chOff x="525859" y="1565880"/>
            <a:chExt cx="5263234" cy="2574276"/>
          </a:xfrm>
        </p:grpSpPr>
        <p:sp>
          <p:nvSpPr>
            <p:cNvPr id="31" name="TextBox 30"/>
            <p:cNvSpPr txBox="1"/>
            <p:nvPr/>
          </p:nvSpPr>
          <p:spPr>
            <a:xfrm>
              <a:off x="1748721" y="1681388"/>
              <a:ext cx="4040372" cy="335989"/>
            </a:xfrm>
            <a:prstGeom prst="rect">
              <a:avLst/>
            </a:prstGeom>
            <a:noFill/>
          </p:spPr>
          <p:txBody>
            <a:bodyPr wrap="square" rtlCol="0">
              <a:spAutoFit/>
            </a:bodyPr>
            <a:lstStyle/>
            <a:p>
              <a:pPr>
                <a:lnSpc>
                  <a:spcPts val="1900"/>
                </a:lnSpc>
              </a:pPr>
              <a:r>
                <a:rPr lang="en-US" sz="3200" b="1" dirty="0" smtClean="0"/>
                <a:t>2. </a:t>
              </a:r>
              <a:r>
                <a:rPr lang="en-US" sz="3200" b="1" dirty="0" smtClean="0">
                  <a:solidFill>
                    <a:srgbClr val="C00000"/>
                  </a:solidFill>
                </a:rPr>
                <a:t>Curriculum</a:t>
              </a:r>
            </a:p>
          </p:txBody>
        </p:sp>
        <p:sp>
          <p:nvSpPr>
            <p:cNvPr id="33" name="Circular Arrow 32"/>
            <p:cNvSpPr/>
            <p:nvPr/>
          </p:nvSpPr>
          <p:spPr>
            <a:xfrm rot="6375404" flipV="1">
              <a:off x="459575" y="1632164"/>
              <a:ext cx="2574276" cy="2441708"/>
            </a:xfrm>
            <a:prstGeom prst="circularArrow">
              <a:avLst>
                <a:gd name="adj1" fmla="val 6518"/>
                <a:gd name="adj2" fmla="val 1056700"/>
                <a:gd name="adj3" fmla="val 21446986"/>
                <a:gd name="adj4" fmla="val 11894042"/>
                <a:gd name="adj5" fmla="val 110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00687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0591"/>
            <a:ext cx="9144000" cy="986444"/>
          </a:xfrm>
          <a:prstGeom prst="rect">
            <a:avLst/>
          </a:prstGeom>
        </p:spPr>
      </p:pic>
      <p:sp>
        <p:nvSpPr>
          <p:cNvPr id="2" name="Title 1"/>
          <p:cNvSpPr>
            <a:spLocks noGrp="1"/>
          </p:cNvSpPr>
          <p:nvPr>
            <p:ph type="title"/>
          </p:nvPr>
        </p:nvSpPr>
        <p:spPr>
          <a:xfrm>
            <a:off x="370114" y="1346093"/>
            <a:ext cx="8229600" cy="491416"/>
          </a:xfrm>
        </p:spPr>
        <p:txBody>
          <a:bodyPr>
            <a:normAutofit fontScale="90000"/>
          </a:bodyPr>
          <a:lstStyle/>
          <a:p>
            <a:pPr algn="l"/>
            <a:r>
              <a:rPr lang="en-US" sz="3200" b="1" dirty="0" smtClean="0">
                <a:latin typeface="Gill Sans MT" panose="020B0502020104020203" pitchFamily="34" charset="0"/>
              </a:rPr>
              <a:t>Unbundling the faculty role</a:t>
            </a:r>
            <a:endParaRPr lang="en-US" sz="3200" b="1" dirty="0">
              <a:latin typeface="Gill Sans MT" panose="020B0502020104020203" pitchFamily="34" charset="0"/>
            </a:endParaRPr>
          </a:p>
        </p:txBody>
      </p:sp>
      <p:sp>
        <p:nvSpPr>
          <p:cNvPr id="3" name="Content Placeholder 2"/>
          <p:cNvSpPr>
            <a:spLocks noGrp="1"/>
          </p:cNvSpPr>
          <p:nvPr>
            <p:ph idx="1"/>
          </p:nvPr>
        </p:nvSpPr>
        <p:spPr>
          <a:xfrm>
            <a:off x="457200" y="1946719"/>
            <a:ext cx="8229600" cy="4699741"/>
          </a:xfrm>
        </p:spPr>
        <p:txBody>
          <a:bodyPr>
            <a:normAutofit/>
          </a:bodyPr>
          <a:lstStyle/>
          <a:p>
            <a:pPr marL="514350" indent="-514350">
              <a:buFont typeface="+mj-lt"/>
              <a:buAutoNum type="arabicPeriod"/>
            </a:pPr>
            <a:r>
              <a:rPr lang="en-US" dirty="0" smtClean="0"/>
              <a:t>Course Development </a:t>
            </a:r>
            <a:endParaRPr lang="en-US" dirty="0"/>
          </a:p>
          <a:p>
            <a:pPr marL="914400" lvl="1" indent="-514350">
              <a:buFont typeface="+mj-lt"/>
              <a:buAutoNum type="alphaLcPeriod"/>
            </a:pPr>
            <a:r>
              <a:rPr lang="en-US" dirty="0" smtClean="0"/>
              <a:t>Faculty SMEs with ID</a:t>
            </a:r>
          </a:p>
          <a:p>
            <a:pPr marL="514350" indent="-514350">
              <a:buFont typeface="+mj-lt"/>
              <a:buAutoNum type="arabicPeriod"/>
            </a:pPr>
            <a:r>
              <a:rPr lang="en-US" dirty="0" smtClean="0"/>
              <a:t>Assessment Development</a:t>
            </a:r>
          </a:p>
          <a:p>
            <a:pPr marL="971550" lvl="1" indent="-514350">
              <a:buFont typeface="+mj-lt"/>
              <a:buAutoNum type="alphaLcPeriod"/>
            </a:pPr>
            <a:r>
              <a:rPr lang="en-US" dirty="0" smtClean="0"/>
              <a:t>Faculty SMEs (can be different from 1) with ID</a:t>
            </a:r>
          </a:p>
          <a:p>
            <a:pPr marL="514350" indent="-514350">
              <a:buFont typeface="+mj-lt"/>
              <a:buAutoNum type="arabicPeriod"/>
            </a:pPr>
            <a:r>
              <a:rPr lang="en-US" dirty="0" smtClean="0"/>
              <a:t>Facilitation</a:t>
            </a:r>
          </a:p>
          <a:p>
            <a:pPr marL="971550" lvl="1" indent="-514350">
              <a:buFont typeface="+mj-lt"/>
              <a:buAutoNum type="alphaLcPeriod"/>
            </a:pPr>
            <a:r>
              <a:rPr lang="en-US" dirty="0" smtClean="0"/>
              <a:t>Faculty (can be different from 1 and 2)</a:t>
            </a:r>
          </a:p>
          <a:p>
            <a:pPr marL="514350" indent="-514350">
              <a:buFont typeface="+mj-lt"/>
              <a:buAutoNum type="arabicPeriod"/>
            </a:pPr>
            <a:r>
              <a:rPr lang="en-US" dirty="0" smtClean="0"/>
              <a:t>Grading</a:t>
            </a:r>
          </a:p>
          <a:p>
            <a:pPr marL="914400" lvl="1" indent="-514350">
              <a:buFont typeface="+mj-lt"/>
              <a:buAutoNum type="alphaLcPeriod"/>
            </a:pPr>
            <a:r>
              <a:rPr lang="en-US" dirty="0" smtClean="0"/>
              <a:t>Faculty (same as 3)</a:t>
            </a:r>
          </a:p>
          <a:p>
            <a:pPr marL="514350" indent="-514350">
              <a:buFont typeface="+mj-lt"/>
              <a:buAutoNum type="arabicPeriod"/>
            </a:pPr>
            <a:r>
              <a:rPr lang="en-US" dirty="0" smtClean="0"/>
              <a:t>Student Performance Monitoring</a:t>
            </a:r>
          </a:p>
          <a:p>
            <a:pPr marL="914400" lvl="1" indent="-514350">
              <a:buFont typeface="+mj-lt"/>
              <a:buAutoNum type="alphaLcPeriod"/>
            </a:pPr>
            <a:r>
              <a:rPr lang="en-US" dirty="0" smtClean="0"/>
              <a:t>Academic coach in collaboration with faculty</a:t>
            </a:r>
            <a:endParaRPr lang="en-US" dirty="0"/>
          </a:p>
          <a:p>
            <a:pPr marL="0" indent="0">
              <a:buNone/>
            </a:pPr>
            <a:endParaRPr lang="en-US" dirty="0"/>
          </a:p>
        </p:txBody>
      </p:sp>
    </p:spTree>
    <p:extLst>
      <p:ext uri="{BB962C8B-B14F-4D97-AF65-F5344CB8AC3E}">
        <p14:creationId xmlns:p14="http://schemas.microsoft.com/office/powerpoint/2010/main" val="679587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877"/>
            <a:ext cx="9144000" cy="986444"/>
          </a:xfrm>
          <a:prstGeom prst="rect">
            <a:avLst/>
          </a:prstGeom>
        </p:spPr>
      </p:pic>
      <p:sp>
        <p:nvSpPr>
          <p:cNvPr id="2" name="Title 1"/>
          <p:cNvSpPr>
            <a:spLocks noGrp="1"/>
          </p:cNvSpPr>
          <p:nvPr>
            <p:ph type="title"/>
          </p:nvPr>
        </p:nvSpPr>
        <p:spPr>
          <a:xfrm>
            <a:off x="370114" y="1346093"/>
            <a:ext cx="8229600" cy="491416"/>
          </a:xfrm>
        </p:spPr>
        <p:txBody>
          <a:bodyPr>
            <a:normAutofit fontScale="90000"/>
          </a:bodyPr>
          <a:lstStyle/>
          <a:p>
            <a:pPr algn="l"/>
            <a:r>
              <a:rPr lang="en-US" sz="3200" b="1" dirty="0" smtClean="0">
                <a:latin typeface="Gill Sans MT" panose="020B0502020104020203" pitchFamily="34" charset="0"/>
              </a:rPr>
              <a:t>Discussion Question</a:t>
            </a:r>
            <a:endParaRPr lang="en-US" sz="3200" b="1" dirty="0">
              <a:latin typeface="Gill Sans MT" panose="020B0502020104020203" pitchFamily="34" charset="0"/>
            </a:endParaRPr>
          </a:p>
        </p:txBody>
      </p:sp>
      <p:sp>
        <p:nvSpPr>
          <p:cNvPr id="3" name="Content Placeholder 2"/>
          <p:cNvSpPr>
            <a:spLocks noGrp="1"/>
          </p:cNvSpPr>
          <p:nvPr>
            <p:ph idx="1"/>
          </p:nvPr>
        </p:nvSpPr>
        <p:spPr>
          <a:xfrm>
            <a:off x="457200" y="1946719"/>
            <a:ext cx="8229600" cy="4699741"/>
          </a:xfrm>
        </p:spPr>
        <p:txBody>
          <a:bodyPr>
            <a:normAutofit/>
          </a:bodyPr>
          <a:lstStyle/>
          <a:p>
            <a:pPr marL="0" indent="0">
              <a:buNone/>
            </a:pPr>
            <a:r>
              <a:rPr lang="en-US" dirty="0" smtClean="0"/>
              <a:t>Shifting to CBE models requires really re-thinking roles.  </a:t>
            </a:r>
          </a:p>
          <a:p>
            <a:pPr marL="0" indent="0">
              <a:buNone/>
            </a:pPr>
            <a:r>
              <a:rPr lang="en-US" dirty="0" smtClean="0"/>
              <a:t>How would some shifts in the role of faculty play out on your campus?</a:t>
            </a:r>
            <a:endParaRPr lang="en-US" dirty="0"/>
          </a:p>
        </p:txBody>
      </p:sp>
    </p:spTree>
    <p:extLst>
      <p:ext uri="{BB962C8B-B14F-4D97-AF65-F5344CB8AC3E}">
        <p14:creationId xmlns:p14="http://schemas.microsoft.com/office/powerpoint/2010/main" val="251319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smtClean="0"/>
              <a:t>TAACCCT LEARNING NETWORK </a:t>
            </a:r>
            <a:br>
              <a:rPr lang="en-US" sz="1800" dirty="0" smtClean="0"/>
            </a:br>
            <a:r>
              <a:rPr lang="en-US" sz="1800" dirty="0" smtClean="0"/>
              <a:t>AT A GLANCE</a:t>
            </a:r>
            <a:endParaRPr lang="en-US" sz="1800" dirty="0"/>
          </a:p>
        </p:txBody>
      </p:sp>
      <p:graphicFrame>
        <p:nvGraphicFramePr>
          <p:cNvPr id="12" name="Diagram 11"/>
          <p:cNvGraphicFramePr/>
          <p:nvPr>
            <p:extLst>
              <p:ext uri="{D42A27DB-BD31-4B8C-83A1-F6EECF244321}">
                <p14:modId xmlns:p14="http://schemas.microsoft.com/office/powerpoint/2010/main" val="2375815186"/>
              </p:ext>
            </p:extLst>
          </p:nvPr>
        </p:nvGraphicFramePr>
        <p:xfrm>
          <a:off x="342900"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934200" y="1803400"/>
            <a:ext cx="1739899" cy="4178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FFFF"/>
                </a:solidFill>
                <a:latin typeface="Arial"/>
                <a:cs typeface="Arial"/>
              </a:rPr>
              <a:t>Other Non-Federal Providers of TA and Resources for  TAACCCT Grantees:</a:t>
            </a:r>
          </a:p>
          <a:p>
            <a:pPr algn="ctr"/>
            <a:endParaRPr lang="en-US" sz="1400" dirty="0">
              <a:solidFill>
                <a:srgbClr val="FFFFFF"/>
              </a:solidFill>
              <a:latin typeface="Arial"/>
              <a:cs typeface="Arial"/>
            </a:endParaRPr>
          </a:p>
          <a:p>
            <a:pPr algn="ctr"/>
            <a:r>
              <a:rPr lang="en-US" sz="1400" dirty="0" smtClean="0">
                <a:solidFill>
                  <a:srgbClr val="FFFFFF"/>
                </a:solidFill>
                <a:latin typeface="Arial"/>
                <a:cs typeface="Arial"/>
              </a:rPr>
              <a:t>Creative Commons</a:t>
            </a:r>
          </a:p>
          <a:p>
            <a:pPr algn="ctr"/>
            <a:endParaRPr lang="en-US" sz="1400" dirty="0">
              <a:solidFill>
                <a:srgbClr val="FFFFFF"/>
              </a:solidFill>
              <a:latin typeface="Arial"/>
              <a:cs typeface="Arial"/>
            </a:endParaRPr>
          </a:p>
          <a:p>
            <a:pPr algn="ctr"/>
            <a:r>
              <a:rPr lang="en-US" sz="1400" dirty="0" smtClean="0">
                <a:solidFill>
                  <a:srgbClr val="FFFFFF"/>
                </a:solidFill>
                <a:latin typeface="Arial"/>
                <a:cs typeface="Arial"/>
              </a:rPr>
              <a:t>CAST</a:t>
            </a:r>
          </a:p>
          <a:p>
            <a:pPr algn="ctr"/>
            <a:endParaRPr lang="en-US" sz="1400" dirty="0">
              <a:solidFill>
                <a:srgbClr val="FFFFFF"/>
              </a:solidFill>
              <a:latin typeface="Arial"/>
              <a:cs typeface="Arial"/>
            </a:endParaRPr>
          </a:p>
          <a:p>
            <a:pPr algn="ctr"/>
            <a:r>
              <a:rPr lang="en-US" sz="1400" dirty="0" smtClean="0">
                <a:solidFill>
                  <a:srgbClr val="FFFFFF"/>
                </a:solidFill>
                <a:latin typeface="Arial"/>
                <a:cs typeface="Arial"/>
              </a:rPr>
              <a:t>The Transformative Change Initiative</a:t>
            </a:r>
          </a:p>
          <a:p>
            <a:pPr algn="ctr"/>
            <a:endParaRPr lang="en-US" sz="1400" dirty="0">
              <a:solidFill>
                <a:srgbClr val="FFFFFF"/>
              </a:solidFill>
              <a:latin typeface="Arial"/>
              <a:cs typeface="Arial"/>
            </a:endParaRPr>
          </a:p>
          <a:p>
            <a:pPr algn="ctr"/>
            <a:endParaRPr lang="en-US" dirty="0">
              <a:solidFill>
                <a:srgbClr val="FFFFFF"/>
              </a:solidFill>
              <a:latin typeface="Arial"/>
              <a:cs typeface="Arial"/>
            </a:endParaRPr>
          </a:p>
        </p:txBody>
      </p:sp>
    </p:spTree>
    <p:extLst>
      <p:ext uri="{BB962C8B-B14F-4D97-AF65-F5344CB8AC3E}">
        <p14:creationId xmlns:p14="http://schemas.microsoft.com/office/powerpoint/2010/main" val="4200139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0009"/>
            <a:ext cx="9144000" cy="986444"/>
          </a:xfrm>
          <a:prstGeom prst="rect">
            <a:avLst/>
          </a:prstGeom>
        </p:spPr>
      </p:pic>
      <p:sp>
        <p:nvSpPr>
          <p:cNvPr id="7" name="Content Placeholder 6"/>
          <p:cNvSpPr>
            <a:spLocks noGrp="1"/>
          </p:cNvSpPr>
          <p:nvPr>
            <p:ph idx="1"/>
          </p:nvPr>
        </p:nvSpPr>
        <p:spPr>
          <a:xfrm>
            <a:off x="457200" y="1600200"/>
            <a:ext cx="8229600" cy="622389"/>
          </a:xfrm>
        </p:spPr>
        <p:txBody>
          <a:bodyPr>
            <a:normAutofit/>
          </a:bodyPr>
          <a:lstStyle/>
          <a:p>
            <a:pPr marL="0" indent="0">
              <a:buNone/>
            </a:pPr>
            <a:r>
              <a:rPr lang="en-US" sz="2800" b="1" dirty="0" smtClean="0">
                <a:latin typeface="Gill Sans MT"/>
                <a:cs typeface="Gill Sans MT"/>
              </a:rPr>
              <a:t>Program Development | Curriculum Updates</a:t>
            </a:r>
            <a:endParaRPr lang="en-US" sz="2800" b="1" dirty="0">
              <a:latin typeface="Gill Sans MT"/>
              <a:cs typeface="Gill Sans MT"/>
            </a:endParaRPr>
          </a:p>
          <a:p>
            <a:pPr marL="0" indent="0">
              <a:buNone/>
            </a:pPr>
            <a:endParaRPr lang="en-US" b="1" dirty="0">
              <a:latin typeface="Gill Sans MT"/>
              <a:cs typeface="Gill Sans MT"/>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04473" y="1839384"/>
            <a:ext cx="4136131" cy="5211674"/>
          </a:xfrm>
          <a:prstGeom prst="rect">
            <a:avLst/>
          </a:prstGeom>
        </p:spPr>
      </p:pic>
    </p:spTree>
    <p:extLst>
      <p:ext uri="{BB962C8B-B14F-4D97-AF65-F5344CB8AC3E}">
        <p14:creationId xmlns:p14="http://schemas.microsoft.com/office/powerpoint/2010/main" val="428044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0009"/>
            <a:ext cx="9144000" cy="986444"/>
          </a:xfrm>
          <a:prstGeom prst="rect">
            <a:avLst/>
          </a:prstGeom>
        </p:spPr>
      </p:pic>
      <p:sp>
        <p:nvSpPr>
          <p:cNvPr id="7" name="Content Placeholder 6"/>
          <p:cNvSpPr>
            <a:spLocks noGrp="1"/>
          </p:cNvSpPr>
          <p:nvPr>
            <p:ph idx="1"/>
          </p:nvPr>
        </p:nvSpPr>
        <p:spPr>
          <a:xfrm>
            <a:off x="457200" y="1600200"/>
            <a:ext cx="8229600" cy="576943"/>
          </a:xfrm>
        </p:spPr>
        <p:txBody>
          <a:bodyPr>
            <a:normAutofit/>
          </a:bodyPr>
          <a:lstStyle/>
          <a:p>
            <a:pPr marL="0" indent="0">
              <a:buNone/>
            </a:pPr>
            <a:r>
              <a:rPr lang="en-US" sz="2800" b="1" dirty="0" smtClean="0">
                <a:latin typeface="Gill Sans MT"/>
                <a:cs typeface="Gill Sans MT"/>
              </a:rPr>
              <a:t>Program Development | Aligning Competencies</a:t>
            </a:r>
            <a:endParaRPr lang="en-US" sz="2800" b="1" dirty="0">
              <a:latin typeface="Gill Sans MT"/>
              <a:cs typeface="Gill Sans MT"/>
            </a:endParaRPr>
          </a:p>
          <a:p>
            <a:pPr marL="0" indent="0">
              <a:buNone/>
            </a:pPr>
            <a:endParaRPr lang="en-US" b="1" dirty="0">
              <a:latin typeface="Gill Sans MT"/>
              <a:cs typeface="Gill Sans MT"/>
            </a:endParaRPr>
          </a:p>
        </p:txBody>
      </p:sp>
      <p:sp>
        <p:nvSpPr>
          <p:cNvPr id="8" name="Text Box 2"/>
          <p:cNvSpPr txBox="1">
            <a:spLocks noChangeArrowheads="1"/>
          </p:cNvSpPr>
          <p:nvPr/>
        </p:nvSpPr>
        <p:spPr bwMode="auto">
          <a:xfrm>
            <a:off x="595312" y="2275090"/>
            <a:ext cx="4578854" cy="3819698"/>
          </a:xfrm>
          <a:prstGeom prst="rect">
            <a:avLst/>
          </a:prstGeom>
          <a:solidFill>
            <a:srgbClr val="1993D6"/>
          </a:solidFill>
          <a:ln w="9525">
            <a:solidFill>
              <a:srgbClr val="000000"/>
            </a:solidFill>
            <a:miter lim="800000"/>
            <a:headEnd/>
            <a:tailEnd/>
          </a:ln>
        </p:spPr>
        <p:txBody>
          <a:bodyPr tIns="182880"/>
          <a:lstStyle/>
          <a:p>
            <a:pPr indent="231775">
              <a:spcAft>
                <a:spcPts val="1200"/>
              </a:spcAft>
              <a:defRPr/>
            </a:pPr>
            <a:r>
              <a:rPr lang="en-US" sz="2000" b="1" dirty="0" smtClean="0">
                <a:solidFill>
                  <a:srgbClr val="FFFFFF"/>
                </a:solidFill>
                <a:latin typeface="Gill Sans MT"/>
                <a:ea typeface="Calibri"/>
                <a:cs typeface="Gill Sans MT"/>
              </a:rPr>
              <a:t>Programs</a:t>
            </a:r>
            <a:endParaRPr lang="en-US" sz="2000" b="1" dirty="0">
              <a:solidFill>
                <a:srgbClr val="FFFFFF"/>
              </a:solidFill>
              <a:latin typeface="Gill Sans MT"/>
              <a:ea typeface="Calibri"/>
              <a:cs typeface="Gill Sans MT"/>
            </a:endParaRPr>
          </a:p>
          <a:p>
            <a:pPr indent="231775" fontAlgn="auto">
              <a:spcBef>
                <a:spcPts val="0"/>
              </a:spcBef>
              <a:spcAft>
                <a:spcPts val="1200"/>
              </a:spcAft>
              <a:defRPr/>
            </a:pPr>
            <a:endParaRPr lang="en-US" sz="2000" b="1" cap="all" dirty="0">
              <a:ln w="9000" cmpd="sng">
                <a:solidFill>
                  <a:schemeClr val="accent4">
                    <a:shade val="50000"/>
                    <a:satMod val="120000"/>
                  </a:schemeClr>
                </a:solidFill>
                <a:prstDash val="solid"/>
              </a:ln>
              <a:solidFill>
                <a:srgbClr val="FFFFFF"/>
              </a:solidFill>
              <a:effectLst/>
              <a:latin typeface="Gill Sans MT"/>
              <a:ea typeface="Calibri"/>
              <a:cs typeface="Gill Sans MT"/>
            </a:endParaRPr>
          </a:p>
          <a:p>
            <a:pPr fontAlgn="auto">
              <a:lnSpc>
                <a:spcPct val="115000"/>
              </a:lnSpc>
              <a:spcBef>
                <a:spcPts val="0"/>
              </a:spcBef>
              <a:spcAft>
                <a:spcPts val="100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sp>
        <p:nvSpPr>
          <p:cNvPr id="9" name="Text Box 2"/>
          <p:cNvSpPr txBox="1">
            <a:spLocks noChangeArrowheads="1"/>
          </p:cNvSpPr>
          <p:nvPr/>
        </p:nvSpPr>
        <p:spPr bwMode="auto">
          <a:xfrm>
            <a:off x="946963" y="3043632"/>
            <a:ext cx="3891353" cy="2897254"/>
          </a:xfrm>
          <a:prstGeom prst="rect">
            <a:avLst/>
          </a:prstGeom>
          <a:solidFill>
            <a:srgbClr val="4B545C"/>
          </a:solidFill>
          <a:ln w="9525">
            <a:solidFill>
              <a:srgbClr val="000000"/>
            </a:solidFill>
            <a:miter lim="800000"/>
            <a:headEnd/>
            <a:tailEnd/>
          </a:ln>
        </p:spPr>
        <p:txBody>
          <a:bodyPr tIns="182880"/>
          <a:lstStyle/>
          <a:p>
            <a:pPr indent="177800" fontAlgn="auto">
              <a:spcBef>
                <a:spcPts val="3000"/>
              </a:spcBef>
              <a:spcAft>
                <a:spcPts val="0"/>
              </a:spcAft>
              <a:defRPr/>
            </a:pPr>
            <a:r>
              <a:rPr lang="en-US" sz="2000" b="1" dirty="0">
                <a:solidFill>
                  <a:srgbClr val="FFFFFF"/>
                </a:solidFill>
                <a:latin typeface="Gill Sans MT"/>
                <a:ea typeface="Calibri"/>
                <a:cs typeface="Gill Sans MT"/>
              </a:rPr>
              <a:t>Gen Ed Outcomes</a:t>
            </a:r>
          </a:p>
          <a:p>
            <a:pPr indent="177800" fontAlgn="auto">
              <a:lnSpc>
                <a:spcPct val="115000"/>
              </a:lnSpc>
              <a:spcBef>
                <a:spcPts val="0"/>
              </a:spcBef>
              <a:spcAft>
                <a:spcPts val="0"/>
              </a:spcAft>
              <a:defRPr/>
            </a:pPr>
            <a:r>
              <a:rPr lang="en-US" sz="2000" b="1" dirty="0">
                <a:solidFill>
                  <a:srgbClr val="FFFFFF"/>
                </a:solidFill>
                <a:latin typeface="Gill Sans MT"/>
                <a:ea typeface="Calibri"/>
                <a:cs typeface="Gill Sans MT"/>
              </a:rPr>
              <a:t>Program </a:t>
            </a:r>
            <a:r>
              <a:rPr lang="en-US" sz="2000" b="1" dirty="0" smtClean="0">
                <a:solidFill>
                  <a:srgbClr val="FFFFFF"/>
                </a:solidFill>
                <a:latin typeface="Gill Sans MT"/>
                <a:ea typeface="Calibri"/>
                <a:cs typeface="Gill Sans MT"/>
              </a:rPr>
              <a:t>Outcomes</a:t>
            </a:r>
            <a:endParaRPr lang="en-US" sz="2000" b="1" dirty="0">
              <a:solidFill>
                <a:srgbClr val="FFFFFF"/>
              </a:solidFill>
              <a:latin typeface="Gill Sans MT"/>
              <a:ea typeface="Calibri"/>
              <a:cs typeface="Gill Sans MT"/>
            </a:endParaRP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10" name="Text Box 2"/>
          <p:cNvSpPr txBox="1"/>
          <p:nvPr/>
        </p:nvSpPr>
        <p:spPr>
          <a:xfrm>
            <a:off x="1304945" y="3984628"/>
            <a:ext cx="3306762" cy="1850115"/>
          </a:xfrm>
          <a:prstGeom prst="rect">
            <a:avLst/>
          </a:prstGeom>
          <a:solidFill>
            <a:srgbClr val="70797D"/>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182880" tIns="182880"/>
          <a:lstStyle/>
          <a:p>
            <a:pPr fontAlgn="auto">
              <a:spcBef>
                <a:spcPts val="0"/>
              </a:spcBef>
              <a:spcAft>
                <a:spcPts val="0"/>
              </a:spcAft>
              <a:defRPr/>
            </a:pPr>
            <a:r>
              <a:rPr lang="en-US" sz="1700" dirty="0">
                <a:solidFill>
                  <a:srgbClr val="FFFFFF"/>
                </a:solidFill>
                <a:latin typeface="Gill Sans MT"/>
                <a:ea typeface="Calibri"/>
                <a:cs typeface="Gill Sans MT"/>
              </a:rPr>
              <a:t>Master Syllabus</a:t>
            </a:r>
          </a:p>
          <a:p>
            <a:pPr fontAlgn="auto">
              <a:spcBef>
                <a:spcPts val="0"/>
              </a:spcBef>
              <a:spcAft>
                <a:spcPts val="0"/>
              </a:spcAft>
              <a:defRPr/>
            </a:pPr>
            <a:r>
              <a:rPr lang="en-US" sz="1700" dirty="0">
                <a:solidFill>
                  <a:srgbClr val="FFFFFF"/>
                </a:solidFill>
                <a:latin typeface="Gill Sans MT"/>
                <a:ea typeface="Calibri"/>
                <a:cs typeface="Gill Sans MT"/>
              </a:rPr>
              <a:t>Course Description</a:t>
            </a:r>
          </a:p>
          <a:p>
            <a:pPr fontAlgn="auto">
              <a:spcBef>
                <a:spcPts val="0"/>
              </a:spcBef>
              <a:spcAft>
                <a:spcPts val="0"/>
              </a:spcAft>
              <a:defRPr/>
            </a:pPr>
            <a:r>
              <a:rPr lang="en-US" sz="1700" dirty="0" smtClean="0">
                <a:solidFill>
                  <a:srgbClr val="FFFFFF"/>
                </a:solidFill>
                <a:latin typeface="Gill Sans MT"/>
                <a:ea typeface="Calibri"/>
                <a:cs typeface="Gill Sans MT"/>
              </a:rPr>
              <a:t>Course </a:t>
            </a:r>
            <a:r>
              <a:rPr lang="en-US" sz="1700" dirty="0">
                <a:solidFill>
                  <a:srgbClr val="FFFFFF"/>
                </a:solidFill>
                <a:latin typeface="Gill Sans MT"/>
                <a:ea typeface="Calibri"/>
                <a:cs typeface="Gill Sans MT"/>
              </a:rPr>
              <a:t>Outcomes</a:t>
            </a:r>
          </a:p>
          <a:p>
            <a:pPr fontAlgn="auto">
              <a:spcBef>
                <a:spcPts val="0"/>
              </a:spcBef>
              <a:spcAft>
                <a:spcPts val="0"/>
              </a:spcAft>
              <a:defRPr/>
            </a:pPr>
            <a:r>
              <a:rPr lang="en-US" sz="1700" dirty="0" smtClean="0">
                <a:solidFill>
                  <a:srgbClr val="FFFFFF"/>
                </a:solidFill>
                <a:latin typeface="Gill Sans MT"/>
                <a:ea typeface="Calibri"/>
                <a:cs typeface="Gill Sans MT"/>
              </a:rPr>
              <a:t>Topics</a:t>
            </a:r>
          </a:p>
          <a:p>
            <a:pPr fontAlgn="auto">
              <a:spcBef>
                <a:spcPts val="0"/>
              </a:spcBef>
              <a:spcAft>
                <a:spcPts val="0"/>
              </a:spcAft>
              <a:defRPr/>
            </a:pPr>
            <a:endParaRPr lang="en-US" sz="1700" dirty="0">
              <a:solidFill>
                <a:srgbClr val="FFFFFF"/>
              </a:solidFill>
              <a:latin typeface="Gill Sans MT"/>
              <a:ea typeface="Calibri"/>
              <a:cs typeface="Gill Sans MT"/>
            </a:endParaRPr>
          </a:p>
        </p:txBody>
      </p:sp>
      <p:pic>
        <p:nvPicPr>
          <p:cNvPr id="4" name="Picture 2" descr="J:\Projects\2013\TAACCCT\NancyT_DaveS_League10-27-2013\Graphics\Competency1_2__3.png"/>
          <p:cNvPicPr>
            <a:picLocks noChangeAspect="1" noChangeArrowheads="1"/>
          </p:cNvPicPr>
          <p:nvPr/>
        </p:nvPicPr>
        <p:blipFill>
          <a:blip r:embed="rId3"/>
          <a:srcRect/>
          <a:stretch>
            <a:fillRect/>
          </a:stretch>
        </p:blipFill>
        <p:spPr bwMode="auto">
          <a:xfrm rot="20960173">
            <a:off x="5211152" y="2503608"/>
            <a:ext cx="2104726" cy="2546718"/>
          </a:xfrm>
          <a:prstGeom prst="rect">
            <a:avLst/>
          </a:prstGeom>
          <a:noFill/>
          <a:effectLst>
            <a:outerShdw blurRad="431800" dist="152400" dir="2700000" algn="tl" rotWithShape="0">
              <a:prstClr val="black">
                <a:alpha val="40000"/>
              </a:prstClr>
            </a:outerShdw>
          </a:effectLst>
          <a:extLst/>
        </p:spPr>
      </p:pic>
      <p:pic>
        <p:nvPicPr>
          <p:cNvPr id="5" name="Picture 2" descr="J:\Projects\2013\TAACCCT\NancyT_DaveS_League10-27-2013\Graphics\Competency1_2__3.png"/>
          <p:cNvPicPr>
            <a:picLocks noChangeAspect="1" noChangeArrowheads="1"/>
          </p:cNvPicPr>
          <p:nvPr/>
        </p:nvPicPr>
        <p:blipFill>
          <a:blip r:embed="rId3"/>
          <a:srcRect/>
          <a:stretch>
            <a:fillRect/>
          </a:stretch>
        </p:blipFill>
        <p:spPr bwMode="auto">
          <a:xfrm rot="20959786">
            <a:off x="5611852" y="2988743"/>
            <a:ext cx="2147661" cy="2598915"/>
          </a:xfrm>
          <a:prstGeom prst="rect">
            <a:avLst/>
          </a:prstGeom>
          <a:noFill/>
          <a:effectLst>
            <a:outerShdw blurRad="368300" dist="88900" dir="2400000" algn="ctr" rotWithShape="0">
              <a:srgbClr val="000000">
                <a:alpha val="43137"/>
              </a:srgbClr>
            </a:outerShdw>
          </a:effectLst>
          <a:extLst/>
        </p:spPr>
      </p:pic>
      <p:pic>
        <p:nvPicPr>
          <p:cNvPr id="6" name="Picture 2" descr="J:\Projects\2013\TAACCCT\NancyT_DaveS_League10-27-2013\Graphics\Competency1_2__3.png"/>
          <p:cNvPicPr>
            <a:picLocks noChangeAspect="1" noChangeArrowheads="1"/>
          </p:cNvPicPr>
          <p:nvPr/>
        </p:nvPicPr>
        <p:blipFill>
          <a:blip r:embed="rId4"/>
          <a:srcRect/>
          <a:stretch>
            <a:fillRect/>
          </a:stretch>
        </p:blipFill>
        <p:spPr bwMode="auto">
          <a:xfrm rot="192332">
            <a:off x="6043710" y="3281143"/>
            <a:ext cx="2147662" cy="2598073"/>
          </a:xfrm>
          <a:prstGeom prst="rect">
            <a:avLst/>
          </a:prstGeom>
          <a:noFill/>
          <a:effectLst>
            <a:outerShdw blurRad="228600" dist="152400" dir="2040000" algn="ctr" rotWithShape="0">
              <a:srgbClr val="000000">
                <a:alpha val="43137"/>
              </a:srgbClr>
            </a:outerShdw>
          </a:effectLst>
          <a:extLst/>
        </p:spPr>
      </p:pic>
    </p:spTree>
    <p:extLst>
      <p:ext uri="{BB962C8B-B14F-4D97-AF65-F5344CB8AC3E}">
        <p14:creationId xmlns:p14="http://schemas.microsoft.com/office/powerpoint/2010/main" val="2850065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7" name="Content Placeholder 6"/>
          <p:cNvSpPr>
            <a:spLocks noGrp="1"/>
          </p:cNvSpPr>
          <p:nvPr>
            <p:ph idx="1"/>
          </p:nvPr>
        </p:nvSpPr>
        <p:spPr>
          <a:xfrm>
            <a:off x="457200" y="1391184"/>
            <a:ext cx="8229600" cy="600491"/>
          </a:xfrm>
        </p:spPr>
        <p:txBody>
          <a:bodyPr>
            <a:normAutofit/>
          </a:bodyPr>
          <a:lstStyle/>
          <a:p>
            <a:pPr marL="0" indent="0">
              <a:buNone/>
            </a:pPr>
            <a:r>
              <a:rPr lang="en-US" sz="2800" b="1" dirty="0" smtClean="0">
                <a:latin typeface="Gill Sans MT"/>
                <a:cs typeface="Gill Sans MT"/>
              </a:rPr>
              <a:t>Online CBE Course Organization</a:t>
            </a:r>
            <a:endParaRPr lang="en-US" sz="2800" b="1" dirty="0">
              <a:latin typeface="Gill Sans MT"/>
              <a:cs typeface="Gill Sans MT"/>
            </a:endParaRPr>
          </a:p>
          <a:p>
            <a:pPr marL="0" indent="0">
              <a:buNone/>
            </a:pPr>
            <a:endParaRPr lang="en-US" b="1" dirty="0">
              <a:latin typeface="Gill Sans MT"/>
              <a:cs typeface="Gill Sans M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52" y="1968739"/>
            <a:ext cx="4243253" cy="4889261"/>
          </a:xfrm>
          <a:prstGeom prst="rect">
            <a:avLst/>
          </a:prstGeom>
        </p:spPr>
      </p:pic>
    </p:spTree>
    <p:extLst>
      <p:ext uri="{BB962C8B-B14F-4D97-AF65-F5344CB8AC3E}">
        <p14:creationId xmlns:p14="http://schemas.microsoft.com/office/powerpoint/2010/main" val="1743735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7989"/>
            <a:ext cx="9144000" cy="986444"/>
          </a:xfrm>
          <a:prstGeom prst="rect">
            <a:avLst/>
          </a:prstGeom>
        </p:spPr>
      </p:pic>
      <p:sp>
        <p:nvSpPr>
          <p:cNvPr id="7" name="Content Placeholder 6"/>
          <p:cNvSpPr>
            <a:spLocks noGrp="1"/>
          </p:cNvSpPr>
          <p:nvPr>
            <p:ph idx="1"/>
          </p:nvPr>
        </p:nvSpPr>
        <p:spPr>
          <a:xfrm>
            <a:off x="457200" y="1368184"/>
            <a:ext cx="8229600" cy="600491"/>
          </a:xfrm>
        </p:spPr>
        <p:txBody>
          <a:bodyPr>
            <a:normAutofit/>
          </a:bodyPr>
          <a:lstStyle/>
          <a:p>
            <a:pPr marL="0" indent="0">
              <a:buNone/>
            </a:pPr>
            <a:r>
              <a:rPr lang="en-US" sz="2800" b="1" dirty="0" smtClean="0">
                <a:latin typeface="Gill Sans MT"/>
                <a:cs typeface="Gill Sans MT"/>
              </a:rPr>
              <a:t>Acceleration through Module Pre-Assessment</a:t>
            </a:r>
            <a:endParaRPr lang="en-US" sz="2800" b="1" dirty="0">
              <a:latin typeface="Gill Sans MT"/>
              <a:cs typeface="Gill Sans MT"/>
            </a:endParaRPr>
          </a:p>
          <a:p>
            <a:pPr marL="0" indent="0">
              <a:buNone/>
            </a:pPr>
            <a:endParaRPr lang="en-US" b="1" dirty="0">
              <a:latin typeface="Gill Sans MT"/>
              <a:cs typeface="Gill Sans M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44906"/>
            <a:ext cx="7611837" cy="4913094"/>
          </a:xfrm>
          <a:prstGeom prst="rect">
            <a:avLst/>
          </a:prstGeom>
        </p:spPr>
      </p:pic>
    </p:spTree>
    <p:extLst>
      <p:ext uri="{BB962C8B-B14F-4D97-AF65-F5344CB8AC3E}">
        <p14:creationId xmlns:p14="http://schemas.microsoft.com/office/powerpoint/2010/main" val="910145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7" name="Content Placeholder 6"/>
          <p:cNvSpPr>
            <a:spLocks noGrp="1"/>
          </p:cNvSpPr>
          <p:nvPr>
            <p:ph idx="1"/>
          </p:nvPr>
        </p:nvSpPr>
        <p:spPr>
          <a:xfrm>
            <a:off x="441325" y="1834334"/>
            <a:ext cx="8229600" cy="2769416"/>
          </a:xfrm>
        </p:spPr>
        <p:txBody>
          <a:bodyPr>
            <a:normAutofit/>
          </a:bodyPr>
          <a:lstStyle/>
          <a:p>
            <a:pPr marL="0" indent="0">
              <a:buNone/>
            </a:pPr>
            <a:r>
              <a:rPr lang="en-US" b="1" dirty="0" smtClean="0">
                <a:latin typeface="Gill Sans MT"/>
                <a:cs typeface="Gill Sans MT"/>
              </a:rPr>
              <a:t>Discussion Question</a:t>
            </a:r>
          </a:p>
          <a:p>
            <a:pPr marL="0" indent="0">
              <a:buNone/>
            </a:pPr>
            <a:endParaRPr lang="en-US" b="1" dirty="0">
              <a:latin typeface="Gill Sans MT"/>
              <a:cs typeface="Gill Sans MT"/>
            </a:endParaRPr>
          </a:p>
          <a:p>
            <a:pPr marL="0" indent="0">
              <a:buNone/>
            </a:pPr>
            <a:r>
              <a:rPr lang="en-US" b="1" dirty="0" smtClean="0">
                <a:latin typeface="Gill Sans MT"/>
                <a:cs typeface="Gill Sans MT"/>
              </a:rPr>
              <a:t>Assessment is a prominent feature of CBE models, how do you think this would work on your campus?</a:t>
            </a:r>
          </a:p>
          <a:p>
            <a:pPr marL="0" indent="0">
              <a:buNone/>
            </a:pPr>
            <a:endParaRPr lang="en-US" b="1" dirty="0">
              <a:latin typeface="Gill Sans MT"/>
              <a:cs typeface="Gill Sans MT"/>
            </a:endParaRPr>
          </a:p>
          <a:p>
            <a:pPr marL="0" indent="0">
              <a:buNone/>
            </a:pPr>
            <a:endParaRPr lang="en-US" b="1" dirty="0" smtClean="0">
              <a:latin typeface="Gill Sans MT"/>
              <a:cs typeface="Gill Sans MT"/>
            </a:endParaRPr>
          </a:p>
          <a:p>
            <a:pPr marL="0" indent="0">
              <a:buNone/>
            </a:pPr>
            <a:endParaRPr lang="en-US" b="1" dirty="0" smtClean="0">
              <a:latin typeface="Gill Sans MT"/>
              <a:cs typeface="Gill Sans MT"/>
            </a:endParaRPr>
          </a:p>
          <a:p>
            <a:pPr marL="0" indent="0">
              <a:buNone/>
            </a:pPr>
            <a:endParaRPr lang="en-US" b="1" dirty="0">
              <a:latin typeface="Gill Sans MT"/>
              <a:cs typeface="Gill Sans MT"/>
            </a:endParaRP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4151876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7" name="Content Placeholder 6"/>
          <p:cNvSpPr>
            <a:spLocks noGrp="1"/>
          </p:cNvSpPr>
          <p:nvPr>
            <p:ph idx="1"/>
          </p:nvPr>
        </p:nvSpPr>
        <p:spPr>
          <a:xfrm>
            <a:off x="457200" y="3437709"/>
            <a:ext cx="8229600" cy="550816"/>
          </a:xfrm>
        </p:spPr>
        <p:txBody>
          <a:bodyPr>
            <a:normAutofit/>
          </a:bodyPr>
          <a:lstStyle/>
          <a:p>
            <a:pPr marL="0" indent="0">
              <a:buNone/>
            </a:pPr>
            <a:r>
              <a:rPr lang="en-US" sz="2800" b="1" dirty="0" smtClean="0">
                <a:latin typeface="Gill Sans MT"/>
                <a:cs typeface="Gill Sans MT"/>
              </a:rPr>
              <a:t>Accelerate IT Model – Delivery</a:t>
            </a:r>
            <a:endParaRPr lang="en-US" b="1" dirty="0">
              <a:latin typeface="Gill Sans MT"/>
              <a:cs typeface="Gill Sans MT"/>
            </a:endParaRPr>
          </a:p>
        </p:txBody>
      </p:sp>
    </p:spTree>
    <p:extLst>
      <p:ext uri="{BB962C8B-B14F-4D97-AF65-F5344CB8AC3E}">
        <p14:creationId xmlns:p14="http://schemas.microsoft.com/office/powerpoint/2010/main" val="2000473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652822" y="5167899"/>
            <a:ext cx="1269534" cy="485507"/>
            <a:chOff x="652822" y="5167899"/>
            <a:chExt cx="1269534" cy="485507"/>
          </a:xfrm>
        </p:grpSpPr>
        <p:sp>
          <p:nvSpPr>
            <p:cNvPr id="73" name="Right Arrow 72"/>
            <p:cNvSpPr/>
            <p:nvPr/>
          </p:nvSpPr>
          <p:spPr>
            <a:xfrm>
              <a:off x="731807" y="5393886"/>
              <a:ext cx="1051803"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4" name="TextBox 73"/>
            <p:cNvSpPr txBox="1"/>
            <p:nvPr/>
          </p:nvSpPr>
          <p:spPr>
            <a:xfrm>
              <a:off x="652822" y="5167899"/>
              <a:ext cx="1269534" cy="338554"/>
            </a:xfrm>
            <a:prstGeom prst="rect">
              <a:avLst/>
            </a:prstGeom>
            <a:noFill/>
          </p:spPr>
          <p:txBody>
            <a:bodyPr wrap="square" rtlCol="0">
              <a:spAutoFit/>
            </a:bodyPr>
            <a:lstStyle/>
            <a:p>
              <a:r>
                <a:rPr lang="en-US" sz="1600" b="1" dirty="0" smtClean="0"/>
                <a:t>STUDENTS</a:t>
              </a:r>
              <a:endParaRPr lang="en-US" sz="1600" b="1" dirty="0"/>
            </a:p>
          </p:txBody>
        </p:sp>
      </p:grpSp>
      <p:sp>
        <p:nvSpPr>
          <p:cNvPr id="44" name="Right Arrow 43"/>
          <p:cNvSpPr/>
          <p:nvPr/>
        </p:nvSpPr>
        <p:spPr>
          <a:xfrm rot="16200000" flipV="1">
            <a:off x="3759801" y="6092391"/>
            <a:ext cx="200325" cy="18211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Right Arrow 77"/>
          <p:cNvSpPr/>
          <p:nvPr/>
        </p:nvSpPr>
        <p:spPr>
          <a:xfrm rot="5400000" flipV="1">
            <a:off x="3791080" y="4772053"/>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Right Arrow 76"/>
          <p:cNvSpPr/>
          <p:nvPr/>
        </p:nvSpPr>
        <p:spPr>
          <a:xfrm rot="5400000" flipV="1">
            <a:off x="3809844" y="4288641"/>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ectangle 3"/>
          <p:cNvSpPr/>
          <p:nvPr/>
        </p:nvSpPr>
        <p:spPr>
          <a:xfrm rot="5400000">
            <a:off x="4351384" y="-387509"/>
            <a:ext cx="987404" cy="6019344"/>
          </a:xfrm>
          <a:prstGeom prst="rect">
            <a:avLst/>
          </a:prstGeom>
          <a:solidFill>
            <a:srgbClr val="008E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2" name="Rectangle 71"/>
          <p:cNvSpPr/>
          <p:nvPr/>
        </p:nvSpPr>
        <p:spPr>
          <a:xfrm>
            <a:off x="4868597" y="2435229"/>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1" name="Right Arrow 70"/>
          <p:cNvSpPr/>
          <p:nvPr/>
        </p:nvSpPr>
        <p:spPr>
          <a:xfrm rot="5400000" flipV="1">
            <a:off x="6446692" y="3592157"/>
            <a:ext cx="1230166" cy="40939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ight Arrow 59"/>
          <p:cNvSpPr/>
          <p:nvPr/>
        </p:nvSpPr>
        <p:spPr>
          <a:xfrm rot="5400000" flipV="1">
            <a:off x="2891522" y="3297299"/>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1828847" y="4995103"/>
            <a:ext cx="4365896" cy="1063188"/>
          </a:xfrm>
          <a:prstGeom prst="rect">
            <a:avLst/>
          </a:prstGeom>
          <a:solidFill>
            <a:srgbClr val="E86E0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2068244" y="5246463"/>
            <a:ext cx="3839729" cy="330056"/>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Right Arrow 21"/>
          <p:cNvSpPr/>
          <p:nvPr/>
        </p:nvSpPr>
        <p:spPr>
          <a:xfrm rot="5400000" flipV="1">
            <a:off x="4794752" y="3284871"/>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1905169"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1836258" y="3627418"/>
            <a:ext cx="4340497" cy="691447"/>
          </a:xfrm>
          <a:prstGeom prst="rect">
            <a:avLst/>
          </a:prstGeom>
          <a:solidFill>
            <a:srgbClr val="588824"/>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057107" y="3867974"/>
            <a:ext cx="3850235" cy="354092"/>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2057107" y="4527053"/>
            <a:ext cx="3850235" cy="273215"/>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068244" y="5629030"/>
            <a:ext cx="3839729" cy="328509"/>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4840753" y="2514904"/>
            <a:ext cx="1437935" cy="469616"/>
          </a:xfrm>
          <a:prstGeom prst="rect">
            <a:avLst/>
          </a:prstGeom>
          <a:noFill/>
        </p:spPr>
        <p:txBody>
          <a:bodyPr wrap="square" rtlCol="0">
            <a:spAutoFit/>
          </a:bodyPr>
          <a:lstStyle/>
          <a:p>
            <a:pPr algn="ctr">
              <a:lnSpc>
                <a:spcPts val="1500"/>
              </a:lnSpc>
            </a:pPr>
            <a:r>
              <a:rPr lang="en-US" sz="1200" b="1" dirty="0" smtClean="0"/>
              <a:t>Program Advisory Committee</a:t>
            </a:r>
            <a:endParaRPr lang="en-US" sz="1200" b="1" dirty="0"/>
          </a:p>
        </p:txBody>
      </p:sp>
      <p:sp>
        <p:nvSpPr>
          <p:cNvPr id="23" name="TextBox 22"/>
          <p:cNvSpPr txBox="1"/>
          <p:nvPr/>
        </p:nvSpPr>
        <p:spPr>
          <a:xfrm>
            <a:off x="1965963" y="3596061"/>
            <a:ext cx="1262345"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Programs</a:t>
            </a:r>
            <a:endParaRPr lang="en-US" sz="1400"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3257258" y="3899072"/>
            <a:ext cx="1262345" cy="268353"/>
          </a:xfrm>
          <a:prstGeom prst="rect">
            <a:avLst/>
          </a:prstGeom>
          <a:noFill/>
        </p:spPr>
        <p:txBody>
          <a:bodyPr wrap="square" rtlCol="0">
            <a:spAutoFit/>
          </a:bodyPr>
          <a:lstStyle/>
          <a:p>
            <a:pPr algn="ctr"/>
            <a:r>
              <a:rPr lang="en-US" sz="1400" b="1" dirty="0" smtClean="0"/>
              <a:t>Courses</a:t>
            </a:r>
            <a:endParaRPr lang="en-US" sz="1400" b="1" dirty="0"/>
          </a:p>
        </p:txBody>
      </p:sp>
      <p:sp>
        <p:nvSpPr>
          <p:cNvPr id="25" name="TextBox 24"/>
          <p:cNvSpPr txBox="1"/>
          <p:nvPr/>
        </p:nvSpPr>
        <p:spPr>
          <a:xfrm>
            <a:off x="2843218" y="4515106"/>
            <a:ext cx="2091249" cy="279774"/>
          </a:xfrm>
          <a:prstGeom prst="rect">
            <a:avLst/>
          </a:prstGeom>
          <a:noFill/>
        </p:spPr>
        <p:txBody>
          <a:bodyPr wrap="square" rtlCol="0">
            <a:spAutoFit/>
          </a:bodyPr>
          <a:lstStyle/>
          <a:p>
            <a:pPr algn="ctr"/>
            <a:r>
              <a:rPr lang="en-US" sz="1400" b="1" dirty="0" smtClean="0"/>
              <a:t>Delivery Logistics</a:t>
            </a:r>
            <a:endParaRPr lang="en-US" sz="1400" b="1" dirty="0"/>
          </a:p>
        </p:txBody>
      </p:sp>
      <p:sp>
        <p:nvSpPr>
          <p:cNvPr id="27" name="TextBox 26"/>
          <p:cNvSpPr txBox="1"/>
          <p:nvPr/>
        </p:nvSpPr>
        <p:spPr>
          <a:xfrm>
            <a:off x="1856405" y="4959133"/>
            <a:ext cx="1658222" cy="307751"/>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Learner Support</a:t>
            </a:r>
            <a:endParaRPr lang="en-US" sz="1400"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2643791" y="5646147"/>
            <a:ext cx="2407628" cy="279774"/>
          </a:xfrm>
          <a:prstGeom prst="rect">
            <a:avLst/>
          </a:prstGeom>
          <a:noFill/>
        </p:spPr>
        <p:txBody>
          <a:bodyPr wrap="square" rtlCol="0">
            <a:spAutoFit/>
          </a:bodyPr>
          <a:lstStyle/>
          <a:p>
            <a:pPr algn="ctr"/>
            <a:r>
              <a:rPr lang="en-US" sz="1400" b="1" dirty="0" smtClean="0"/>
              <a:t>Holistic Case Management</a:t>
            </a:r>
            <a:endParaRPr lang="en-US" sz="1400" b="1" dirty="0"/>
          </a:p>
        </p:txBody>
      </p:sp>
      <p:sp>
        <p:nvSpPr>
          <p:cNvPr id="29" name="TextBox 28"/>
          <p:cNvSpPr txBox="1"/>
          <p:nvPr/>
        </p:nvSpPr>
        <p:spPr>
          <a:xfrm>
            <a:off x="2695071" y="5268287"/>
            <a:ext cx="2407628" cy="279774"/>
          </a:xfrm>
          <a:prstGeom prst="rect">
            <a:avLst/>
          </a:prstGeom>
          <a:noFill/>
        </p:spPr>
        <p:txBody>
          <a:bodyPr wrap="square" rtlCol="0">
            <a:spAutoFit/>
          </a:bodyPr>
          <a:lstStyle/>
          <a:p>
            <a:pPr algn="ctr"/>
            <a:r>
              <a:rPr lang="en-US" sz="1400" b="1" dirty="0" smtClean="0"/>
              <a:t>Faculty Facilitation</a:t>
            </a:r>
            <a:endParaRPr lang="en-US" sz="1400" b="1" dirty="0"/>
          </a:p>
        </p:txBody>
      </p:sp>
      <p:sp>
        <p:nvSpPr>
          <p:cNvPr id="30" name="TextBox 29"/>
          <p:cNvSpPr txBox="1"/>
          <p:nvPr/>
        </p:nvSpPr>
        <p:spPr>
          <a:xfrm>
            <a:off x="5058275" y="3161667"/>
            <a:ext cx="1262345" cy="425758"/>
          </a:xfrm>
          <a:prstGeom prst="rect">
            <a:avLst/>
          </a:prstGeom>
          <a:noFill/>
        </p:spPr>
        <p:txBody>
          <a:bodyPr wrap="square" rtlCol="0">
            <a:spAutoFit/>
          </a:bodyPr>
          <a:lstStyle/>
          <a:p>
            <a:pPr algn="ctr">
              <a:lnSpc>
                <a:spcPts val="1300"/>
              </a:lnSpc>
            </a:pPr>
            <a:r>
              <a:rPr lang="en-US" sz="1200" b="1" dirty="0" smtClean="0"/>
              <a:t>Recommend Technologies</a:t>
            </a:r>
            <a:endParaRPr lang="en-US" sz="1200" b="1" dirty="0"/>
          </a:p>
        </p:txBody>
      </p:sp>
      <p:sp>
        <p:nvSpPr>
          <p:cNvPr id="34" name="TextBox 33"/>
          <p:cNvSpPr txBox="1"/>
          <p:nvPr/>
        </p:nvSpPr>
        <p:spPr>
          <a:xfrm>
            <a:off x="2116402" y="2496949"/>
            <a:ext cx="939641" cy="475616"/>
          </a:xfrm>
          <a:prstGeom prst="rect">
            <a:avLst/>
          </a:prstGeom>
          <a:noFill/>
        </p:spPr>
        <p:txBody>
          <a:bodyPr wrap="square" rtlCol="0">
            <a:spAutoFit/>
          </a:bodyPr>
          <a:lstStyle/>
          <a:p>
            <a:pPr algn="ctr"/>
            <a:r>
              <a:rPr lang="en-US" sz="1200" b="1" dirty="0" smtClean="0"/>
              <a:t>Strategic Partners</a:t>
            </a:r>
            <a:endParaRPr lang="en-US" sz="1200" b="1" dirty="0"/>
          </a:p>
        </p:txBody>
      </p:sp>
      <p:sp>
        <p:nvSpPr>
          <p:cNvPr id="35" name="Rectangle 34"/>
          <p:cNvSpPr/>
          <p:nvPr/>
        </p:nvSpPr>
        <p:spPr>
          <a:xfrm>
            <a:off x="3378381"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TextBox 35"/>
          <p:cNvSpPr txBox="1"/>
          <p:nvPr/>
        </p:nvSpPr>
        <p:spPr>
          <a:xfrm>
            <a:off x="3224911" y="2496949"/>
            <a:ext cx="1639696" cy="475616"/>
          </a:xfrm>
          <a:prstGeom prst="rect">
            <a:avLst/>
          </a:prstGeom>
          <a:noFill/>
        </p:spPr>
        <p:txBody>
          <a:bodyPr wrap="square" rtlCol="0">
            <a:spAutoFit/>
          </a:bodyPr>
          <a:lstStyle/>
          <a:p>
            <a:pPr algn="ctr"/>
            <a:r>
              <a:rPr lang="en-US" sz="1200" b="1" dirty="0" smtClean="0"/>
              <a:t>Business/Industry</a:t>
            </a:r>
          </a:p>
          <a:p>
            <a:pPr algn="ctr"/>
            <a:r>
              <a:rPr lang="en-US" sz="1200" b="1" dirty="0" smtClean="0"/>
              <a:t>Leadership Team</a:t>
            </a:r>
            <a:endParaRPr lang="en-US" sz="1200" b="1" dirty="0"/>
          </a:p>
        </p:txBody>
      </p:sp>
      <p:sp>
        <p:nvSpPr>
          <p:cNvPr id="42" name="Rectangle 41"/>
          <p:cNvSpPr/>
          <p:nvPr/>
        </p:nvSpPr>
        <p:spPr>
          <a:xfrm>
            <a:off x="1828848" y="6253387"/>
            <a:ext cx="4347907" cy="330745"/>
          </a:xfrm>
          <a:prstGeom prst="rect">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3" name="TextBox 42"/>
          <p:cNvSpPr txBox="1"/>
          <p:nvPr/>
        </p:nvSpPr>
        <p:spPr>
          <a:xfrm>
            <a:off x="3013577" y="6273556"/>
            <a:ext cx="1672188"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Data-Informed</a:t>
            </a:r>
            <a:endParaRPr lang="en-US" sz="1400" b="1"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2868255" y="3927018"/>
            <a:ext cx="651652" cy="250400"/>
            <a:chOff x="3721271" y="2838921"/>
            <a:chExt cx="876185" cy="331456"/>
          </a:xfrm>
        </p:grpSpPr>
        <p:sp>
          <p:nvSpPr>
            <p:cNvPr id="2" name="Snip and Round Single Corner Rectangle 1"/>
            <p:cNvSpPr/>
            <p:nvPr/>
          </p:nvSpPr>
          <p:spPr>
            <a:xfrm>
              <a:off x="3721271" y="2838921"/>
              <a:ext cx="261924" cy="146522"/>
            </a:xfrm>
            <a:prstGeom prst="snipRoundRect">
              <a:avLst/>
            </a:prstGeom>
            <a:solidFill>
              <a:schemeClr val="accent6">
                <a:lumMod val="5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6" name="Snip and Round Single Corner Rectangle 45"/>
            <p:cNvSpPr/>
            <p:nvPr/>
          </p:nvSpPr>
          <p:spPr>
            <a:xfrm>
              <a:off x="3871027" y="2879619"/>
              <a:ext cx="261924" cy="146522"/>
            </a:xfrm>
            <a:prstGeom prst="snipRoundRect">
              <a:avLst/>
            </a:prstGeom>
            <a:solidFill>
              <a:schemeClr val="accent6">
                <a:lumMod val="75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7" name="Snip and Round Single Corner Rectangle 46"/>
            <p:cNvSpPr/>
            <p:nvPr/>
          </p:nvSpPr>
          <p:spPr>
            <a:xfrm>
              <a:off x="4015767" y="2935616"/>
              <a:ext cx="261924" cy="146522"/>
            </a:xfrm>
            <a:prstGeom prst="snipRoundRect">
              <a:avLst/>
            </a:prstGeom>
            <a:solidFill>
              <a:schemeClr val="accent6">
                <a:lumMod val="60000"/>
                <a:lumOff val="4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8" name="Snip and Round Single Corner Rectangle 47"/>
            <p:cNvSpPr/>
            <p:nvPr/>
          </p:nvSpPr>
          <p:spPr>
            <a:xfrm>
              <a:off x="4160303" y="2983549"/>
              <a:ext cx="261924" cy="146522"/>
            </a:xfrm>
            <a:prstGeom prst="snipRoundRect">
              <a:avLst/>
            </a:prstGeom>
            <a:solidFill>
              <a:schemeClr val="accent6">
                <a:lumMod val="40000"/>
                <a:lumOff val="6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9" name="Snip and Round Single Corner Rectangle 48"/>
            <p:cNvSpPr/>
            <p:nvPr/>
          </p:nvSpPr>
          <p:spPr>
            <a:xfrm>
              <a:off x="4335532" y="3023855"/>
              <a:ext cx="261924" cy="146522"/>
            </a:xfrm>
            <a:prstGeom prst="snipRoundRect">
              <a:avLst/>
            </a:prstGeom>
            <a:solidFill>
              <a:schemeClr val="accent6">
                <a:lumMod val="20000"/>
                <a:lumOff val="8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grpSp>
      <p:sp>
        <p:nvSpPr>
          <p:cNvPr id="57" name="TextBox 56"/>
          <p:cNvSpPr txBox="1"/>
          <p:nvPr/>
        </p:nvSpPr>
        <p:spPr>
          <a:xfrm>
            <a:off x="1716696" y="3156492"/>
            <a:ext cx="1262345" cy="259045"/>
          </a:xfrm>
          <a:prstGeom prst="rect">
            <a:avLst/>
          </a:prstGeom>
          <a:noFill/>
        </p:spPr>
        <p:txBody>
          <a:bodyPr wrap="square" rtlCol="0">
            <a:spAutoFit/>
          </a:bodyPr>
          <a:lstStyle/>
          <a:p>
            <a:pPr algn="ctr">
              <a:lnSpc>
                <a:spcPts val="1300"/>
              </a:lnSpc>
            </a:pPr>
            <a:r>
              <a:rPr lang="en-US" sz="1200" b="1" dirty="0" smtClean="0"/>
              <a:t>Job Forecasting</a:t>
            </a:r>
            <a:endParaRPr lang="en-US" sz="1200" b="1" dirty="0"/>
          </a:p>
        </p:txBody>
      </p:sp>
      <p:sp>
        <p:nvSpPr>
          <p:cNvPr id="58" name="TextBox 57"/>
          <p:cNvSpPr txBox="1"/>
          <p:nvPr/>
        </p:nvSpPr>
        <p:spPr>
          <a:xfrm>
            <a:off x="1685134" y="3360838"/>
            <a:ext cx="1262345" cy="259045"/>
          </a:xfrm>
          <a:prstGeom prst="rect">
            <a:avLst/>
          </a:prstGeom>
          <a:noFill/>
        </p:spPr>
        <p:txBody>
          <a:bodyPr wrap="square" rtlCol="0">
            <a:spAutoFit/>
          </a:bodyPr>
          <a:lstStyle/>
          <a:p>
            <a:pPr algn="ctr">
              <a:lnSpc>
                <a:spcPts val="1300"/>
              </a:lnSpc>
            </a:pPr>
            <a:r>
              <a:rPr lang="en-US" sz="1200" b="1" dirty="0" smtClean="0"/>
              <a:t>Job Alignment</a:t>
            </a:r>
            <a:endParaRPr lang="en-US" sz="1200" b="1" dirty="0"/>
          </a:p>
        </p:txBody>
      </p:sp>
      <p:sp>
        <p:nvSpPr>
          <p:cNvPr id="59" name="TextBox 58"/>
          <p:cNvSpPr txBox="1"/>
          <p:nvPr/>
        </p:nvSpPr>
        <p:spPr>
          <a:xfrm>
            <a:off x="3151011" y="3163896"/>
            <a:ext cx="1581786" cy="425758"/>
          </a:xfrm>
          <a:prstGeom prst="rect">
            <a:avLst/>
          </a:prstGeom>
          <a:noFill/>
        </p:spPr>
        <p:txBody>
          <a:bodyPr wrap="square" rtlCol="0">
            <a:spAutoFit/>
          </a:bodyPr>
          <a:lstStyle/>
          <a:p>
            <a:pPr algn="ctr">
              <a:lnSpc>
                <a:spcPts val="1300"/>
              </a:lnSpc>
            </a:pPr>
            <a:r>
              <a:rPr lang="en-US" sz="1200" b="1" dirty="0" smtClean="0"/>
              <a:t>Incumbent</a:t>
            </a:r>
          </a:p>
          <a:p>
            <a:pPr algn="ctr">
              <a:lnSpc>
                <a:spcPts val="1300"/>
              </a:lnSpc>
            </a:pPr>
            <a:r>
              <a:rPr lang="en-US" sz="1200" b="1" dirty="0" smtClean="0"/>
              <a:t>Development Plans</a:t>
            </a:r>
            <a:endParaRPr lang="en-US" sz="1200" b="1" dirty="0"/>
          </a:p>
        </p:txBody>
      </p:sp>
      <p:sp>
        <p:nvSpPr>
          <p:cNvPr id="62" name="TextBox 61"/>
          <p:cNvSpPr txBox="1"/>
          <p:nvPr/>
        </p:nvSpPr>
        <p:spPr>
          <a:xfrm>
            <a:off x="1843814" y="2128459"/>
            <a:ext cx="2502593"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Workforce/Employer Partners</a:t>
            </a:r>
            <a:endParaRPr lang="en-US" sz="1400" b="1" dirty="0">
              <a:solidFill>
                <a:schemeClr val="bg1"/>
              </a:solidFill>
              <a:effectLst>
                <a:outerShdw blurRad="38100" dist="38100" dir="2700000" algn="tl">
                  <a:srgbClr val="000000">
                    <a:alpha val="43137"/>
                  </a:srgbClr>
                </a:outerShdw>
              </a:effectLst>
            </a:endParaRPr>
          </a:p>
        </p:txBody>
      </p:sp>
      <p:sp>
        <p:nvSpPr>
          <p:cNvPr id="75" name="Rectangle 74"/>
          <p:cNvSpPr/>
          <p:nvPr/>
        </p:nvSpPr>
        <p:spPr>
          <a:xfrm>
            <a:off x="6344475" y="2431046"/>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TextBox 75"/>
          <p:cNvSpPr txBox="1"/>
          <p:nvPr/>
        </p:nvSpPr>
        <p:spPr>
          <a:xfrm>
            <a:off x="6216618" y="2518275"/>
            <a:ext cx="1615407" cy="469616"/>
          </a:xfrm>
          <a:prstGeom prst="rect">
            <a:avLst/>
          </a:prstGeom>
          <a:noFill/>
        </p:spPr>
        <p:txBody>
          <a:bodyPr wrap="square" rtlCol="0">
            <a:spAutoFit/>
          </a:bodyPr>
          <a:lstStyle/>
          <a:p>
            <a:pPr algn="ctr">
              <a:lnSpc>
                <a:spcPts val="1500"/>
              </a:lnSpc>
            </a:pPr>
            <a:r>
              <a:rPr lang="en-US" sz="1200" b="1" dirty="0" smtClean="0"/>
              <a:t>Public Workforce Agencies</a:t>
            </a:r>
            <a:endParaRPr lang="en-US" sz="1200" b="1" dirty="0"/>
          </a:p>
        </p:txBody>
      </p:sp>
      <p:grpSp>
        <p:nvGrpSpPr>
          <p:cNvPr id="19" name="Group 18"/>
          <p:cNvGrpSpPr/>
          <p:nvPr/>
        </p:nvGrpSpPr>
        <p:grpSpPr>
          <a:xfrm>
            <a:off x="6703402" y="4592688"/>
            <a:ext cx="1479380" cy="1833610"/>
            <a:chOff x="6618338" y="4592688"/>
            <a:chExt cx="1479380" cy="1833610"/>
          </a:xfrm>
        </p:grpSpPr>
        <p:sp>
          <p:nvSpPr>
            <p:cNvPr id="70" name="Rectangle 69"/>
            <p:cNvSpPr/>
            <p:nvPr/>
          </p:nvSpPr>
          <p:spPr>
            <a:xfrm>
              <a:off x="6618338" y="4592688"/>
              <a:ext cx="1479380" cy="1833610"/>
            </a:xfrm>
            <a:prstGeom prst="rect">
              <a:avLst/>
            </a:prstGeom>
            <a:solidFill>
              <a:srgbClr val="CF9E1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Rectangle 62"/>
            <p:cNvSpPr/>
            <p:nvPr/>
          </p:nvSpPr>
          <p:spPr>
            <a:xfrm>
              <a:off x="6748450" y="5178222"/>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Rectangle 63"/>
            <p:cNvSpPr/>
            <p:nvPr/>
          </p:nvSpPr>
          <p:spPr>
            <a:xfrm>
              <a:off x="6736934" y="5587056"/>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Rectangle 65"/>
            <p:cNvSpPr/>
            <p:nvPr/>
          </p:nvSpPr>
          <p:spPr>
            <a:xfrm>
              <a:off x="6736934" y="5992838"/>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9" name="Rectangle 78"/>
            <p:cNvSpPr/>
            <p:nvPr/>
          </p:nvSpPr>
          <p:spPr>
            <a:xfrm>
              <a:off x="6750118" y="4780724"/>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TextBox 64"/>
            <p:cNvSpPr txBox="1"/>
            <p:nvPr/>
          </p:nvSpPr>
          <p:spPr>
            <a:xfrm>
              <a:off x="6736192" y="5154748"/>
              <a:ext cx="1253003" cy="335729"/>
            </a:xfrm>
            <a:prstGeom prst="rect">
              <a:avLst/>
            </a:prstGeom>
            <a:noFill/>
          </p:spPr>
          <p:txBody>
            <a:bodyPr wrap="square" rtlCol="0">
              <a:spAutoFit/>
            </a:bodyPr>
            <a:lstStyle/>
            <a:p>
              <a:pPr algn="ctr"/>
              <a:r>
                <a:rPr lang="en-US" sz="1600" b="1" dirty="0" smtClean="0"/>
                <a:t>JOB</a:t>
              </a:r>
              <a:endParaRPr lang="en-US" sz="1600" b="1" dirty="0"/>
            </a:p>
          </p:txBody>
        </p:sp>
        <p:sp>
          <p:nvSpPr>
            <p:cNvPr id="37" name="TextBox 36"/>
            <p:cNvSpPr txBox="1"/>
            <p:nvPr/>
          </p:nvSpPr>
          <p:spPr>
            <a:xfrm>
              <a:off x="6683201" y="4751750"/>
              <a:ext cx="1349653" cy="335729"/>
            </a:xfrm>
            <a:prstGeom prst="rect">
              <a:avLst/>
            </a:prstGeom>
            <a:noFill/>
          </p:spPr>
          <p:txBody>
            <a:bodyPr wrap="square" rtlCol="0">
              <a:spAutoFit/>
            </a:bodyPr>
            <a:lstStyle/>
            <a:p>
              <a:pPr algn="ctr"/>
              <a:r>
                <a:rPr lang="en-US" sz="1600" b="1" dirty="0" smtClean="0"/>
                <a:t>INTERNSHIP</a:t>
              </a:r>
              <a:endParaRPr lang="en-US" sz="1600" b="1" dirty="0"/>
            </a:p>
          </p:txBody>
        </p:sp>
        <p:sp>
          <p:nvSpPr>
            <p:cNvPr id="67" name="TextBox 66"/>
            <p:cNvSpPr txBox="1"/>
            <p:nvPr/>
          </p:nvSpPr>
          <p:spPr>
            <a:xfrm>
              <a:off x="6683200" y="5976778"/>
              <a:ext cx="1349653" cy="335729"/>
            </a:xfrm>
            <a:prstGeom prst="rect">
              <a:avLst/>
            </a:prstGeom>
            <a:noFill/>
          </p:spPr>
          <p:txBody>
            <a:bodyPr wrap="square" rtlCol="0">
              <a:spAutoFit/>
            </a:bodyPr>
            <a:lstStyle/>
            <a:p>
              <a:pPr algn="ctr"/>
              <a:r>
                <a:rPr lang="en-US" sz="1600" b="1" dirty="0" smtClean="0"/>
                <a:t>TRANSFER</a:t>
              </a:r>
              <a:endParaRPr lang="en-US" sz="1600" b="1" dirty="0"/>
            </a:p>
          </p:txBody>
        </p:sp>
        <p:sp>
          <p:nvSpPr>
            <p:cNvPr id="81" name="TextBox 80"/>
            <p:cNvSpPr txBox="1"/>
            <p:nvPr/>
          </p:nvSpPr>
          <p:spPr>
            <a:xfrm>
              <a:off x="6690582" y="5561073"/>
              <a:ext cx="1349653" cy="335729"/>
            </a:xfrm>
            <a:prstGeom prst="rect">
              <a:avLst/>
            </a:prstGeom>
            <a:noFill/>
          </p:spPr>
          <p:txBody>
            <a:bodyPr wrap="square" rtlCol="0">
              <a:spAutoFit/>
            </a:bodyPr>
            <a:lstStyle/>
            <a:p>
              <a:pPr algn="ctr"/>
              <a:r>
                <a:rPr lang="en-US" sz="1600" b="1" dirty="0" smtClean="0"/>
                <a:t>PROMOTION</a:t>
              </a: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pSp>
      <p:sp>
        <p:nvSpPr>
          <p:cNvPr id="82" name="Right Arrow 81"/>
          <p:cNvSpPr/>
          <p:nvPr/>
        </p:nvSpPr>
        <p:spPr>
          <a:xfrm>
            <a:off x="6216619" y="5407178"/>
            <a:ext cx="365441"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3" name="Picture 82"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84" name="Content Placeholder 6"/>
          <p:cNvSpPr txBox="1">
            <a:spLocks/>
          </p:cNvSpPr>
          <p:nvPr/>
        </p:nvSpPr>
        <p:spPr>
          <a:xfrm>
            <a:off x="-1930327" y="300874"/>
            <a:ext cx="8229600" cy="50955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latin typeface="Gill Sans MT"/>
                <a:cs typeface="Gill Sans MT"/>
              </a:rPr>
              <a:t>Accelerate IT Model</a:t>
            </a:r>
            <a:endParaRPr lang="en-US" sz="2800" b="1" dirty="0">
              <a:latin typeface="Gill Sans MT"/>
              <a:cs typeface="Gill Sans MT"/>
            </a:endParaRPr>
          </a:p>
        </p:txBody>
      </p:sp>
      <p:grpSp>
        <p:nvGrpSpPr>
          <p:cNvPr id="8" name="Group 7"/>
          <p:cNvGrpSpPr/>
          <p:nvPr/>
        </p:nvGrpSpPr>
        <p:grpSpPr>
          <a:xfrm>
            <a:off x="0" y="2072248"/>
            <a:ext cx="9144000" cy="4768334"/>
            <a:chOff x="0" y="2089665"/>
            <a:chExt cx="9144000" cy="4768334"/>
          </a:xfrm>
        </p:grpSpPr>
        <p:grpSp>
          <p:nvGrpSpPr>
            <p:cNvPr id="6" name="Group 5"/>
            <p:cNvGrpSpPr/>
            <p:nvPr/>
          </p:nvGrpSpPr>
          <p:grpSpPr>
            <a:xfrm>
              <a:off x="0" y="2089665"/>
              <a:ext cx="9144000" cy="4768334"/>
              <a:chOff x="0" y="2089665"/>
              <a:chExt cx="9144000" cy="4768334"/>
            </a:xfrm>
          </p:grpSpPr>
          <p:sp>
            <p:nvSpPr>
              <p:cNvPr id="61" name="Rounded Rectangle 60"/>
              <p:cNvSpPr/>
              <p:nvPr/>
            </p:nvSpPr>
            <p:spPr>
              <a:xfrm>
                <a:off x="0" y="2089665"/>
                <a:ext cx="9144000" cy="2394639"/>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0" y="4963198"/>
                <a:ext cx="9144000" cy="1894801"/>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ounded Rectangle 67"/>
            <p:cNvSpPr/>
            <p:nvPr/>
          </p:nvSpPr>
          <p:spPr>
            <a:xfrm>
              <a:off x="6563010" y="4484304"/>
              <a:ext cx="2580990" cy="478894"/>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85808" y="1580045"/>
            <a:ext cx="5620924" cy="3356916"/>
            <a:chOff x="317125" y="1548282"/>
            <a:chExt cx="5471968" cy="3356916"/>
          </a:xfrm>
        </p:grpSpPr>
        <p:sp>
          <p:nvSpPr>
            <p:cNvPr id="31" name="TextBox 30"/>
            <p:cNvSpPr txBox="1"/>
            <p:nvPr/>
          </p:nvSpPr>
          <p:spPr>
            <a:xfrm>
              <a:off x="1748721" y="1681388"/>
              <a:ext cx="4040372" cy="335989"/>
            </a:xfrm>
            <a:prstGeom prst="rect">
              <a:avLst/>
            </a:prstGeom>
            <a:noFill/>
          </p:spPr>
          <p:txBody>
            <a:bodyPr wrap="square" rtlCol="0">
              <a:spAutoFit/>
            </a:bodyPr>
            <a:lstStyle/>
            <a:p>
              <a:pPr>
                <a:lnSpc>
                  <a:spcPts val="1900"/>
                </a:lnSpc>
              </a:pPr>
              <a:r>
                <a:rPr lang="en-US" sz="3200" b="1" dirty="0" smtClean="0"/>
                <a:t>3. </a:t>
              </a:r>
              <a:r>
                <a:rPr lang="en-US" sz="3200" b="1" dirty="0" smtClean="0">
                  <a:solidFill>
                    <a:srgbClr val="C00000"/>
                  </a:solidFill>
                </a:rPr>
                <a:t>Delivery</a:t>
              </a:r>
            </a:p>
          </p:txBody>
        </p:sp>
        <p:sp>
          <p:nvSpPr>
            <p:cNvPr id="33" name="Circular Arrow 32"/>
            <p:cNvSpPr/>
            <p:nvPr/>
          </p:nvSpPr>
          <p:spPr>
            <a:xfrm rot="6163860" flipV="1">
              <a:off x="129734" y="1735673"/>
              <a:ext cx="3356916" cy="2982133"/>
            </a:xfrm>
            <a:prstGeom prst="circularArrow">
              <a:avLst>
                <a:gd name="adj1" fmla="val 5648"/>
                <a:gd name="adj2" fmla="val 735804"/>
                <a:gd name="adj3" fmla="val 21473069"/>
                <a:gd name="adj4" fmla="val 11837141"/>
                <a:gd name="adj5" fmla="val 86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44442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882"/>
            <a:ext cx="9144000" cy="986444"/>
          </a:xfrm>
          <a:prstGeom prst="rect">
            <a:avLst/>
          </a:prstGeom>
        </p:spPr>
      </p:pic>
      <p:sp>
        <p:nvSpPr>
          <p:cNvPr id="3" name="Content Placeholder 2"/>
          <p:cNvSpPr>
            <a:spLocks noGrp="1"/>
          </p:cNvSpPr>
          <p:nvPr>
            <p:ph idx="1"/>
          </p:nvPr>
        </p:nvSpPr>
        <p:spPr>
          <a:xfrm>
            <a:off x="457200" y="1431104"/>
            <a:ext cx="8229600" cy="4009030"/>
          </a:xfrm>
        </p:spPr>
        <p:txBody>
          <a:bodyPr>
            <a:normAutofit/>
          </a:bodyPr>
          <a:lstStyle/>
          <a:p>
            <a:pPr marL="0" indent="0">
              <a:buNone/>
            </a:pPr>
            <a:r>
              <a:rPr lang="en-US" sz="2600" dirty="0" smtClean="0">
                <a:latin typeface="Gill Sans MT" panose="020B0502020104020203" pitchFamily="34" charset="0"/>
              </a:rPr>
              <a:t>Program Delivery</a:t>
            </a:r>
          </a:p>
          <a:p>
            <a:r>
              <a:rPr lang="en-US" sz="2600" dirty="0" smtClean="0">
                <a:latin typeface="Gill Sans MT" panose="020B0502020104020203" pitchFamily="34" charset="0"/>
              </a:rPr>
              <a:t>30 </a:t>
            </a:r>
            <a:r>
              <a:rPr lang="en-US" sz="2600" dirty="0">
                <a:latin typeface="Gill Sans MT" panose="020B0502020104020203" pitchFamily="34" charset="0"/>
              </a:rPr>
              <a:t>self-paced, online courses</a:t>
            </a:r>
          </a:p>
          <a:p>
            <a:r>
              <a:rPr lang="en-US" sz="2600" dirty="0">
                <a:latin typeface="Gill Sans MT" panose="020B0502020104020203" pitchFamily="34" charset="0"/>
              </a:rPr>
              <a:t>Enrollment on Mondays through week 12 of </a:t>
            </a:r>
            <a:r>
              <a:rPr lang="en-US" sz="2600" dirty="0" smtClean="0">
                <a:latin typeface="Gill Sans MT" panose="020B0502020104020203" pitchFamily="34" charset="0"/>
              </a:rPr>
              <a:t>term</a:t>
            </a:r>
          </a:p>
          <a:p>
            <a:r>
              <a:rPr lang="en-US" sz="2600" dirty="0" smtClean="0">
                <a:latin typeface="Gill Sans MT" panose="020B0502020104020203" pitchFamily="34" charset="0"/>
              </a:rPr>
              <a:t>Students can “flex pace” or accelerate</a:t>
            </a:r>
            <a:endParaRPr lang="en-US" sz="2600" dirty="0">
              <a:latin typeface="Gill Sans MT" panose="020B0502020104020203" pitchFamily="34" charset="0"/>
            </a:endParaRPr>
          </a:p>
          <a:p>
            <a:pPr marL="0" indent="0">
              <a:buNone/>
            </a:pPr>
            <a:endParaRPr lang="en-US" sz="2600" dirty="0">
              <a:latin typeface="Gill Sans MT" panose="020B0502020104020203" pitchFamily="34" charset="0"/>
            </a:endParaRPr>
          </a:p>
        </p:txBody>
      </p:sp>
      <p:pic>
        <p:nvPicPr>
          <p:cNvPr id="5" name="Picture 5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422610" y="3434118"/>
            <a:ext cx="872139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lowchart: Merge 5"/>
          <p:cNvSpPr/>
          <p:nvPr/>
        </p:nvSpPr>
        <p:spPr>
          <a:xfrm>
            <a:off x="3592773" y="5609231"/>
            <a:ext cx="1752600" cy="457200"/>
          </a:xfrm>
          <a:prstGeom prst="flowChartMerg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5432" y="6179025"/>
            <a:ext cx="1627281"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800</a:t>
            </a:r>
          </a:p>
          <a:p>
            <a:pPr algn="ctr"/>
            <a:r>
              <a:rPr lang="en-US" dirty="0" smtClean="0">
                <a:solidFill>
                  <a:schemeClr val="tx1"/>
                </a:solidFill>
              </a:rPr>
              <a:t>Content Shell</a:t>
            </a:r>
            <a:endParaRPr lang="en-US" dirty="0">
              <a:solidFill>
                <a:schemeClr val="tx1"/>
              </a:solidFill>
            </a:endParaRPr>
          </a:p>
        </p:txBody>
      </p:sp>
      <p:cxnSp>
        <p:nvCxnSpPr>
          <p:cNvPr id="9" name="Straight Connector 8"/>
          <p:cNvCxnSpPr/>
          <p:nvPr/>
        </p:nvCxnSpPr>
        <p:spPr>
          <a:xfrm>
            <a:off x="941696" y="4339988"/>
            <a:ext cx="0" cy="24566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2169994" y="4339988"/>
            <a:ext cx="0" cy="24566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343701" y="4339988"/>
            <a:ext cx="0" cy="24566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3944203" y="4339988"/>
            <a:ext cx="0" cy="24566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5117910" y="4339988"/>
            <a:ext cx="0" cy="24566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30580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652822" y="5167899"/>
            <a:ext cx="1269534" cy="485507"/>
            <a:chOff x="652822" y="5167899"/>
            <a:chExt cx="1269534" cy="485507"/>
          </a:xfrm>
        </p:grpSpPr>
        <p:sp>
          <p:nvSpPr>
            <p:cNvPr id="73" name="Right Arrow 72"/>
            <p:cNvSpPr/>
            <p:nvPr/>
          </p:nvSpPr>
          <p:spPr>
            <a:xfrm>
              <a:off x="731807" y="5393886"/>
              <a:ext cx="1051803"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4" name="TextBox 73"/>
            <p:cNvSpPr txBox="1"/>
            <p:nvPr/>
          </p:nvSpPr>
          <p:spPr>
            <a:xfrm>
              <a:off x="652822" y="5167899"/>
              <a:ext cx="1269534" cy="338554"/>
            </a:xfrm>
            <a:prstGeom prst="rect">
              <a:avLst/>
            </a:prstGeom>
            <a:noFill/>
          </p:spPr>
          <p:txBody>
            <a:bodyPr wrap="square" rtlCol="0">
              <a:spAutoFit/>
            </a:bodyPr>
            <a:lstStyle/>
            <a:p>
              <a:r>
                <a:rPr lang="en-US" sz="1600" b="1" dirty="0" smtClean="0"/>
                <a:t>STUDENTS</a:t>
              </a:r>
              <a:endParaRPr lang="en-US" sz="1600" b="1" dirty="0"/>
            </a:p>
          </p:txBody>
        </p:sp>
      </p:grpSp>
      <p:sp>
        <p:nvSpPr>
          <p:cNvPr id="44" name="Right Arrow 43"/>
          <p:cNvSpPr/>
          <p:nvPr/>
        </p:nvSpPr>
        <p:spPr>
          <a:xfrm rot="16200000" flipV="1">
            <a:off x="3759801" y="6092391"/>
            <a:ext cx="200325" cy="18211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Right Arrow 77"/>
          <p:cNvSpPr/>
          <p:nvPr/>
        </p:nvSpPr>
        <p:spPr>
          <a:xfrm rot="5400000" flipV="1">
            <a:off x="3791080" y="4772053"/>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Right Arrow 76"/>
          <p:cNvSpPr/>
          <p:nvPr/>
        </p:nvSpPr>
        <p:spPr>
          <a:xfrm rot="5400000" flipV="1">
            <a:off x="3809844" y="4288641"/>
            <a:ext cx="200540" cy="1817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ectangle 3"/>
          <p:cNvSpPr/>
          <p:nvPr/>
        </p:nvSpPr>
        <p:spPr>
          <a:xfrm rot="5400000">
            <a:off x="4351384" y="-387509"/>
            <a:ext cx="987404" cy="6019344"/>
          </a:xfrm>
          <a:prstGeom prst="rect">
            <a:avLst/>
          </a:prstGeom>
          <a:solidFill>
            <a:srgbClr val="008E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2" name="Rectangle 71"/>
          <p:cNvSpPr/>
          <p:nvPr/>
        </p:nvSpPr>
        <p:spPr>
          <a:xfrm>
            <a:off x="4868597" y="2435229"/>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1" name="Right Arrow 70"/>
          <p:cNvSpPr/>
          <p:nvPr/>
        </p:nvSpPr>
        <p:spPr>
          <a:xfrm rot="5400000" flipV="1">
            <a:off x="6446692" y="3592157"/>
            <a:ext cx="1230166" cy="40939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ight Arrow 59"/>
          <p:cNvSpPr/>
          <p:nvPr/>
        </p:nvSpPr>
        <p:spPr>
          <a:xfrm rot="5400000" flipV="1">
            <a:off x="2891522" y="3297299"/>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1828847" y="4995103"/>
            <a:ext cx="4365896" cy="1063188"/>
          </a:xfrm>
          <a:prstGeom prst="rect">
            <a:avLst/>
          </a:prstGeom>
          <a:solidFill>
            <a:srgbClr val="E86E0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Rectangle 13"/>
          <p:cNvSpPr/>
          <p:nvPr/>
        </p:nvSpPr>
        <p:spPr>
          <a:xfrm>
            <a:off x="2068244" y="5246463"/>
            <a:ext cx="3839729" cy="330056"/>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Right Arrow 21"/>
          <p:cNvSpPr/>
          <p:nvPr/>
        </p:nvSpPr>
        <p:spPr>
          <a:xfrm rot="5400000" flipV="1">
            <a:off x="4794752" y="3284871"/>
            <a:ext cx="388376" cy="1573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1905169"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1836258" y="3627418"/>
            <a:ext cx="4340497" cy="691447"/>
          </a:xfrm>
          <a:prstGeom prst="rect">
            <a:avLst/>
          </a:prstGeom>
          <a:solidFill>
            <a:srgbClr val="588824"/>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057107" y="3867974"/>
            <a:ext cx="3850235" cy="354092"/>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2057107" y="4527053"/>
            <a:ext cx="3850235" cy="273215"/>
          </a:xfrm>
          <a:prstGeom prst="rect">
            <a:avLst/>
          </a:prstGeom>
          <a:solidFill>
            <a:srgbClr val="B0DD7F"/>
          </a:solidFill>
          <a:ln>
            <a:solidFill>
              <a:srgbClr val="2D461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068244" y="5629030"/>
            <a:ext cx="3839729" cy="328509"/>
          </a:xfrm>
          <a:prstGeom prst="rect">
            <a:avLst/>
          </a:prstGeom>
          <a:solidFill>
            <a:srgbClr val="F8A76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4840753" y="2514904"/>
            <a:ext cx="1437935" cy="469616"/>
          </a:xfrm>
          <a:prstGeom prst="rect">
            <a:avLst/>
          </a:prstGeom>
          <a:noFill/>
        </p:spPr>
        <p:txBody>
          <a:bodyPr wrap="square" rtlCol="0">
            <a:spAutoFit/>
          </a:bodyPr>
          <a:lstStyle/>
          <a:p>
            <a:pPr algn="ctr">
              <a:lnSpc>
                <a:spcPts val="1500"/>
              </a:lnSpc>
            </a:pPr>
            <a:r>
              <a:rPr lang="en-US" sz="1200" b="1" dirty="0" smtClean="0"/>
              <a:t>Program Advisory Committee</a:t>
            </a:r>
            <a:endParaRPr lang="en-US" sz="1200" b="1" dirty="0"/>
          </a:p>
        </p:txBody>
      </p:sp>
      <p:sp>
        <p:nvSpPr>
          <p:cNvPr id="23" name="TextBox 22"/>
          <p:cNvSpPr txBox="1"/>
          <p:nvPr/>
        </p:nvSpPr>
        <p:spPr>
          <a:xfrm>
            <a:off x="1965963" y="3596061"/>
            <a:ext cx="1262345"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Programs</a:t>
            </a:r>
            <a:endParaRPr lang="en-US" sz="1400"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3257258" y="3899072"/>
            <a:ext cx="1262345" cy="268353"/>
          </a:xfrm>
          <a:prstGeom prst="rect">
            <a:avLst/>
          </a:prstGeom>
          <a:noFill/>
        </p:spPr>
        <p:txBody>
          <a:bodyPr wrap="square" rtlCol="0">
            <a:spAutoFit/>
          </a:bodyPr>
          <a:lstStyle/>
          <a:p>
            <a:pPr algn="ctr"/>
            <a:r>
              <a:rPr lang="en-US" sz="1400" b="1" dirty="0" smtClean="0"/>
              <a:t>Courses</a:t>
            </a:r>
            <a:endParaRPr lang="en-US" sz="1400" b="1" dirty="0"/>
          </a:p>
        </p:txBody>
      </p:sp>
      <p:sp>
        <p:nvSpPr>
          <p:cNvPr id="25" name="TextBox 24"/>
          <p:cNvSpPr txBox="1"/>
          <p:nvPr/>
        </p:nvSpPr>
        <p:spPr>
          <a:xfrm>
            <a:off x="2843218" y="4515106"/>
            <a:ext cx="2091249" cy="279774"/>
          </a:xfrm>
          <a:prstGeom prst="rect">
            <a:avLst/>
          </a:prstGeom>
          <a:noFill/>
        </p:spPr>
        <p:txBody>
          <a:bodyPr wrap="square" rtlCol="0">
            <a:spAutoFit/>
          </a:bodyPr>
          <a:lstStyle/>
          <a:p>
            <a:pPr algn="ctr"/>
            <a:r>
              <a:rPr lang="en-US" sz="1400" b="1" dirty="0" smtClean="0"/>
              <a:t>Delivery Logistics</a:t>
            </a:r>
            <a:endParaRPr lang="en-US" sz="1400" b="1" dirty="0"/>
          </a:p>
        </p:txBody>
      </p:sp>
      <p:sp>
        <p:nvSpPr>
          <p:cNvPr id="27" name="TextBox 26"/>
          <p:cNvSpPr txBox="1"/>
          <p:nvPr/>
        </p:nvSpPr>
        <p:spPr>
          <a:xfrm>
            <a:off x="1856405" y="4959133"/>
            <a:ext cx="1658222" cy="307751"/>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Learner Support</a:t>
            </a:r>
            <a:endParaRPr lang="en-US" sz="1400"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2643791" y="5646147"/>
            <a:ext cx="2407628" cy="279774"/>
          </a:xfrm>
          <a:prstGeom prst="rect">
            <a:avLst/>
          </a:prstGeom>
          <a:noFill/>
        </p:spPr>
        <p:txBody>
          <a:bodyPr wrap="square" rtlCol="0">
            <a:spAutoFit/>
          </a:bodyPr>
          <a:lstStyle/>
          <a:p>
            <a:pPr algn="ctr"/>
            <a:r>
              <a:rPr lang="en-US" sz="1400" b="1" dirty="0" smtClean="0"/>
              <a:t>Holistic Case Management</a:t>
            </a:r>
            <a:endParaRPr lang="en-US" sz="1400" b="1" dirty="0"/>
          </a:p>
        </p:txBody>
      </p:sp>
      <p:sp>
        <p:nvSpPr>
          <p:cNvPr id="29" name="TextBox 28"/>
          <p:cNvSpPr txBox="1"/>
          <p:nvPr/>
        </p:nvSpPr>
        <p:spPr>
          <a:xfrm>
            <a:off x="2695071" y="5268287"/>
            <a:ext cx="2407628" cy="279774"/>
          </a:xfrm>
          <a:prstGeom prst="rect">
            <a:avLst/>
          </a:prstGeom>
          <a:noFill/>
        </p:spPr>
        <p:txBody>
          <a:bodyPr wrap="square" rtlCol="0">
            <a:spAutoFit/>
          </a:bodyPr>
          <a:lstStyle/>
          <a:p>
            <a:pPr algn="ctr"/>
            <a:r>
              <a:rPr lang="en-US" sz="1400" b="1" dirty="0" smtClean="0"/>
              <a:t>Faculty Facilitation</a:t>
            </a:r>
            <a:endParaRPr lang="en-US" sz="1400" b="1" dirty="0"/>
          </a:p>
        </p:txBody>
      </p:sp>
      <p:sp>
        <p:nvSpPr>
          <p:cNvPr id="30" name="TextBox 29"/>
          <p:cNvSpPr txBox="1"/>
          <p:nvPr/>
        </p:nvSpPr>
        <p:spPr>
          <a:xfrm>
            <a:off x="5058275" y="3161667"/>
            <a:ext cx="1262345" cy="425758"/>
          </a:xfrm>
          <a:prstGeom prst="rect">
            <a:avLst/>
          </a:prstGeom>
          <a:noFill/>
        </p:spPr>
        <p:txBody>
          <a:bodyPr wrap="square" rtlCol="0">
            <a:spAutoFit/>
          </a:bodyPr>
          <a:lstStyle/>
          <a:p>
            <a:pPr algn="ctr">
              <a:lnSpc>
                <a:spcPts val="1300"/>
              </a:lnSpc>
            </a:pPr>
            <a:r>
              <a:rPr lang="en-US" sz="1200" b="1" dirty="0" smtClean="0"/>
              <a:t>Recommend Technologies</a:t>
            </a:r>
            <a:endParaRPr lang="en-US" sz="1200" b="1" dirty="0"/>
          </a:p>
        </p:txBody>
      </p:sp>
      <p:sp>
        <p:nvSpPr>
          <p:cNvPr id="34" name="TextBox 33"/>
          <p:cNvSpPr txBox="1"/>
          <p:nvPr/>
        </p:nvSpPr>
        <p:spPr>
          <a:xfrm>
            <a:off x="2116402" y="2496949"/>
            <a:ext cx="939641" cy="475616"/>
          </a:xfrm>
          <a:prstGeom prst="rect">
            <a:avLst/>
          </a:prstGeom>
          <a:noFill/>
        </p:spPr>
        <p:txBody>
          <a:bodyPr wrap="square" rtlCol="0">
            <a:spAutoFit/>
          </a:bodyPr>
          <a:lstStyle/>
          <a:p>
            <a:pPr algn="ctr"/>
            <a:r>
              <a:rPr lang="en-US" sz="1200" b="1" dirty="0" smtClean="0"/>
              <a:t>Strategic Partners</a:t>
            </a:r>
            <a:endParaRPr lang="en-US" sz="1200" b="1" dirty="0"/>
          </a:p>
        </p:txBody>
      </p:sp>
      <p:sp>
        <p:nvSpPr>
          <p:cNvPr id="35" name="Rectangle 34"/>
          <p:cNvSpPr/>
          <p:nvPr/>
        </p:nvSpPr>
        <p:spPr>
          <a:xfrm>
            <a:off x="3378381" y="2439475"/>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TextBox 35"/>
          <p:cNvSpPr txBox="1"/>
          <p:nvPr/>
        </p:nvSpPr>
        <p:spPr>
          <a:xfrm>
            <a:off x="3224911" y="2496949"/>
            <a:ext cx="1639696" cy="475616"/>
          </a:xfrm>
          <a:prstGeom prst="rect">
            <a:avLst/>
          </a:prstGeom>
          <a:noFill/>
        </p:spPr>
        <p:txBody>
          <a:bodyPr wrap="square" rtlCol="0">
            <a:spAutoFit/>
          </a:bodyPr>
          <a:lstStyle/>
          <a:p>
            <a:pPr algn="ctr"/>
            <a:r>
              <a:rPr lang="en-US" sz="1200" b="1" dirty="0" smtClean="0"/>
              <a:t>Business/Industry</a:t>
            </a:r>
          </a:p>
          <a:p>
            <a:pPr algn="ctr"/>
            <a:r>
              <a:rPr lang="en-US" sz="1200" b="1" dirty="0" smtClean="0"/>
              <a:t>Leadership Team</a:t>
            </a:r>
            <a:endParaRPr lang="en-US" sz="1200" b="1" dirty="0"/>
          </a:p>
        </p:txBody>
      </p:sp>
      <p:sp>
        <p:nvSpPr>
          <p:cNvPr id="42" name="Rectangle 41"/>
          <p:cNvSpPr/>
          <p:nvPr/>
        </p:nvSpPr>
        <p:spPr>
          <a:xfrm>
            <a:off x="1828848" y="6253387"/>
            <a:ext cx="4347907" cy="330745"/>
          </a:xfrm>
          <a:prstGeom prst="rect">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3" name="TextBox 42"/>
          <p:cNvSpPr txBox="1"/>
          <p:nvPr/>
        </p:nvSpPr>
        <p:spPr>
          <a:xfrm>
            <a:off x="3013577" y="6273556"/>
            <a:ext cx="1672188"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Data-Informed</a:t>
            </a:r>
            <a:endParaRPr lang="en-US" sz="1400" b="1"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2868255" y="3927018"/>
            <a:ext cx="651652" cy="250400"/>
            <a:chOff x="3721271" y="2838921"/>
            <a:chExt cx="876185" cy="331456"/>
          </a:xfrm>
        </p:grpSpPr>
        <p:sp>
          <p:nvSpPr>
            <p:cNvPr id="2" name="Snip and Round Single Corner Rectangle 1"/>
            <p:cNvSpPr/>
            <p:nvPr/>
          </p:nvSpPr>
          <p:spPr>
            <a:xfrm>
              <a:off x="3721271" y="2838921"/>
              <a:ext cx="261924" cy="146522"/>
            </a:xfrm>
            <a:prstGeom prst="snipRoundRect">
              <a:avLst/>
            </a:prstGeom>
            <a:solidFill>
              <a:schemeClr val="accent6">
                <a:lumMod val="5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6" name="Snip and Round Single Corner Rectangle 45"/>
            <p:cNvSpPr/>
            <p:nvPr/>
          </p:nvSpPr>
          <p:spPr>
            <a:xfrm>
              <a:off x="3871027" y="2879619"/>
              <a:ext cx="261924" cy="146522"/>
            </a:xfrm>
            <a:prstGeom prst="snipRoundRect">
              <a:avLst/>
            </a:prstGeom>
            <a:solidFill>
              <a:schemeClr val="accent6">
                <a:lumMod val="75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7" name="Snip and Round Single Corner Rectangle 46"/>
            <p:cNvSpPr/>
            <p:nvPr/>
          </p:nvSpPr>
          <p:spPr>
            <a:xfrm>
              <a:off x="4015767" y="2935616"/>
              <a:ext cx="261924" cy="146522"/>
            </a:xfrm>
            <a:prstGeom prst="snipRoundRect">
              <a:avLst/>
            </a:prstGeom>
            <a:solidFill>
              <a:schemeClr val="accent6">
                <a:lumMod val="60000"/>
                <a:lumOff val="4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8" name="Snip and Round Single Corner Rectangle 47"/>
            <p:cNvSpPr/>
            <p:nvPr/>
          </p:nvSpPr>
          <p:spPr>
            <a:xfrm>
              <a:off x="4160303" y="2983549"/>
              <a:ext cx="261924" cy="146522"/>
            </a:xfrm>
            <a:prstGeom prst="snipRoundRect">
              <a:avLst/>
            </a:prstGeom>
            <a:solidFill>
              <a:schemeClr val="accent6">
                <a:lumMod val="40000"/>
                <a:lumOff val="6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sp>
          <p:nvSpPr>
            <p:cNvPr id="49" name="Snip and Round Single Corner Rectangle 48"/>
            <p:cNvSpPr/>
            <p:nvPr/>
          </p:nvSpPr>
          <p:spPr>
            <a:xfrm>
              <a:off x="4335532" y="3023855"/>
              <a:ext cx="261924" cy="146522"/>
            </a:xfrm>
            <a:prstGeom prst="snipRoundRect">
              <a:avLst/>
            </a:prstGeom>
            <a:solidFill>
              <a:schemeClr val="accent6">
                <a:lumMod val="20000"/>
                <a:lumOff val="80000"/>
              </a:schemeClr>
            </a:solidFill>
            <a:ln w="3175"/>
            <a:effectLst>
              <a:reflection stA="64000" endPos="76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noFill/>
                </a:ln>
              </a:endParaRPr>
            </a:p>
          </p:txBody>
        </p:sp>
      </p:grpSp>
      <p:sp>
        <p:nvSpPr>
          <p:cNvPr id="57" name="TextBox 56"/>
          <p:cNvSpPr txBox="1"/>
          <p:nvPr/>
        </p:nvSpPr>
        <p:spPr>
          <a:xfrm>
            <a:off x="1716696" y="3156492"/>
            <a:ext cx="1262345" cy="259045"/>
          </a:xfrm>
          <a:prstGeom prst="rect">
            <a:avLst/>
          </a:prstGeom>
          <a:noFill/>
        </p:spPr>
        <p:txBody>
          <a:bodyPr wrap="square" rtlCol="0">
            <a:spAutoFit/>
          </a:bodyPr>
          <a:lstStyle/>
          <a:p>
            <a:pPr algn="ctr">
              <a:lnSpc>
                <a:spcPts val="1300"/>
              </a:lnSpc>
            </a:pPr>
            <a:r>
              <a:rPr lang="en-US" sz="1200" b="1" dirty="0" smtClean="0"/>
              <a:t>Job Forecasting</a:t>
            </a:r>
            <a:endParaRPr lang="en-US" sz="1200" b="1" dirty="0"/>
          </a:p>
        </p:txBody>
      </p:sp>
      <p:sp>
        <p:nvSpPr>
          <p:cNvPr id="58" name="TextBox 57"/>
          <p:cNvSpPr txBox="1"/>
          <p:nvPr/>
        </p:nvSpPr>
        <p:spPr>
          <a:xfrm>
            <a:off x="1685134" y="3360838"/>
            <a:ext cx="1262345" cy="259045"/>
          </a:xfrm>
          <a:prstGeom prst="rect">
            <a:avLst/>
          </a:prstGeom>
          <a:noFill/>
        </p:spPr>
        <p:txBody>
          <a:bodyPr wrap="square" rtlCol="0">
            <a:spAutoFit/>
          </a:bodyPr>
          <a:lstStyle/>
          <a:p>
            <a:pPr algn="ctr">
              <a:lnSpc>
                <a:spcPts val="1300"/>
              </a:lnSpc>
            </a:pPr>
            <a:r>
              <a:rPr lang="en-US" sz="1200" b="1" dirty="0" smtClean="0"/>
              <a:t>Job Alignment</a:t>
            </a:r>
            <a:endParaRPr lang="en-US" sz="1200" b="1" dirty="0"/>
          </a:p>
        </p:txBody>
      </p:sp>
      <p:sp>
        <p:nvSpPr>
          <p:cNvPr id="59" name="TextBox 58"/>
          <p:cNvSpPr txBox="1"/>
          <p:nvPr/>
        </p:nvSpPr>
        <p:spPr>
          <a:xfrm>
            <a:off x="3151011" y="3163896"/>
            <a:ext cx="1581786" cy="425758"/>
          </a:xfrm>
          <a:prstGeom prst="rect">
            <a:avLst/>
          </a:prstGeom>
          <a:noFill/>
        </p:spPr>
        <p:txBody>
          <a:bodyPr wrap="square" rtlCol="0">
            <a:spAutoFit/>
          </a:bodyPr>
          <a:lstStyle/>
          <a:p>
            <a:pPr algn="ctr">
              <a:lnSpc>
                <a:spcPts val="1300"/>
              </a:lnSpc>
            </a:pPr>
            <a:r>
              <a:rPr lang="en-US" sz="1200" b="1" dirty="0" smtClean="0"/>
              <a:t>Incumbent</a:t>
            </a:r>
          </a:p>
          <a:p>
            <a:pPr algn="ctr">
              <a:lnSpc>
                <a:spcPts val="1300"/>
              </a:lnSpc>
            </a:pPr>
            <a:r>
              <a:rPr lang="en-US" sz="1200" b="1" dirty="0" smtClean="0"/>
              <a:t>Development Plans</a:t>
            </a:r>
            <a:endParaRPr lang="en-US" sz="1200" b="1" dirty="0"/>
          </a:p>
        </p:txBody>
      </p:sp>
      <p:sp>
        <p:nvSpPr>
          <p:cNvPr id="62" name="TextBox 61"/>
          <p:cNvSpPr txBox="1"/>
          <p:nvPr/>
        </p:nvSpPr>
        <p:spPr>
          <a:xfrm>
            <a:off x="1843814" y="2128459"/>
            <a:ext cx="2502593" cy="307751"/>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Workforce/Employer Partners</a:t>
            </a:r>
            <a:endParaRPr lang="en-US" sz="1400" b="1" dirty="0">
              <a:solidFill>
                <a:schemeClr val="bg1"/>
              </a:solidFill>
              <a:effectLst>
                <a:outerShdw blurRad="38100" dist="38100" dir="2700000" algn="tl">
                  <a:srgbClr val="000000">
                    <a:alpha val="43137"/>
                  </a:srgbClr>
                </a:outerShdw>
              </a:effectLst>
            </a:endParaRPr>
          </a:p>
        </p:txBody>
      </p:sp>
      <p:sp>
        <p:nvSpPr>
          <p:cNvPr id="75" name="Rectangle 74"/>
          <p:cNvSpPr/>
          <p:nvPr/>
        </p:nvSpPr>
        <p:spPr>
          <a:xfrm>
            <a:off x="6344475" y="2431046"/>
            <a:ext cx="1384801" cy="572395"/>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TextBox 75"/>
          <p:cNvSpPr txBox="1"/>
          <p:nvPr/>
        </p:nvSpPr>
        <p:spPr>
          <a:xfrm>
            <a:off x="6216618" y="2518275"/>
            <a:ext cx="1615407" cy="469616"/>
          </a:xfrm>
          <a:prstGeom prst="rect">
            <a:avLst/>
          </a:prstGeom>
          <a:noFill/>
        </p:spPr>
        <p:txBody>
          <a:bodyPr wrap="square" rtlCol="0">
            <a:spAutoFit/>
          </a:bodyPr>
          <a:lstStyle/>
          <a:p>
            <a:pPr algn="ctr">
              <a:lnSpc>
                <a:spcPts val="1500"/>
              </a:lnSpc>
            </a:pPr>
            <a:r>
              <a:rPr lang="en-US" sz="1200" b="1" dirty="0" smtClean="0"/>
              <a:t>Public Workforce Agencies</a:t>
            </a:r>
            <a:endParaRPr lang="en-US" sz="1200" b="1" dirty="0"/>
          </a:p>
        </p:txBody>
      </p:sp>
      <p:grpSp>
        <p:nvGrpSpPr>
          <p:cNvPr id="19" name="Group 18"/>
          <p:cNvGrpSpPr/>
          <p:nvPr/>
        </p:nvGrpSpPr>
        <p:grpSpPr>
          <a:xfrm>
            <a:off x="6703402" y="4592688"/>
            <a:ext cx="1479380" cy="1833610"/>
            <a:chOff x="6618338" y="4592688"/>
            <a:chExt cx="1479380" cy="1833610"/>
          </a:xfrm>
        </p:grpSpPr>
        <p:sp>
          <p:nvSpPr>
            <p:cNvPr id="70" name="Rectangle 69"/>
            <p:cNvSpPr/>
            <p:nvPr/>
          </p:nvSpPr>
          <p:spPr>
            <a:xfrm>
              <a:off x="6618338" y="4592688"/>
              <a:ext cx="1479380" cy="1833610"/>
            </a:xfrm>
            <a:prstGeom prst="rect">
              <a:avLst/>
            </a:prstGeom>
            <a:solidFill>
              <a:srgbClr val="CF9E1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Rectangle 62"/>
            <p:cNvSpPr/>
            <p:nvPr/>
          </p:nvSpPr>
          <p:spPr>
            <a:xfrm>
              <a:off x="6748450" y="5178222"/>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Rectangle 63"/>
            <p:cNvSpPr/>
            <p:nvPr/>
          </p:nvSpPr>
          <p:spPr>
            <a:xfrm>
              <a:off x="6736934" y="5587056"/>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Rectangle 65"/>
            <p:cNvSpPr/>
            <p:nvPr/>
          </p:nvSpPr>
          <p:spPr>
            <a:xfrm>
              <a:off x="6736934" y="5992838"/>
              <a:ext cx="1254264" cy="27999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9" name="Rectangle 78"/>
            <p:cNvSpPr/>
            <p:nvPr/>
          </p:nvSpPr>
          <p:spPr>
            <a:xfrm>
              <a:off x="6750118" y="4780724"/>
              <a:ext cx="1231232" cy="274549"/>
            </a:xfrm>
            <a:prstGeom prst="rect">
              <a:avLst/>
            </a:prstGeom>
            <a:solidFill>
              <a:srgbClr val="F0CB6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TextBox 64"/>
            <p:cNvSpPr txBox="1"/>
            <p:nvPr/>
          </p:nvSpPr>
          <p:spPr>
            <a:xfrm>
              <a:off x="6736192" y="5154748"/>
              <a:ext cx="1253003" cy="335729"/>
            </a:xfrm>
            <a:prstGeom prst="rect">
              <a:avLst/>
            </a:prstGeom>
            <a:noFill/>
          </p:spPr>
          <p:txBody>
            <a:bodyPr wrap="square" rtlCol="0">
              <a:spAutoFit/>
            </a:bodyPr>
            <a:lstStyle/>
            <a:p>
              <a:pPr algn="ctr"/>
              <a:r>
                <a:rPr lang="en-US" sz="1600" b="1" dirty="0" smtClean="0"/>
                <a:t>JOB</a:t>
              </a:r>
              <a:endParaRPr lang="en-US" sz="1600" b="1" dirty="0"/>
            </a:p>
          </p:txBody>
        </p:sp>
        <p:sp>
          <p:nvSpPr>
            <p:cNvPr id="37" name="TextBox 36"/>
            <p:cNvSpPr txBox="1"/>
            <p:nvPr/>
          </p:nvSpPr>
          <p:spPr>
            <a:xfrm>
              <a:off x="6683201" y="4751750"/>
              <a:ext cx="1349653" cy="335729"/>
            </a:xfrm>
            <a:prstGeom prst="rect">
              <a:avLst/>
            </a:prstGeom>
            <a:noFill/>
          </p:spPr>
          <p:txBody>
            <a:bodyPr wrap="square" rtlCol="0">
              <a:spAutoFit/>
            </a:bodyPr>
            <a:lstStyle/>
            <a:p>
              <a:pPr algn="ctr"/>
              <a:r>
                <a:rPr lang="en-US" sz="1600" b="1" dirty="0" smtClean="0"/>
                <a:t>INTERNSHIP</a:t>
              </a:r>
              <a:endParaRPr lang="en-US" sz="1600" b="1" dirty="0"/>
            </a:p>
          </p:txBody>
        </p:sp>
        <p:sp>
          <p:nvSpPr>
            <p:cNvPr id="67" name="TextBox 66"/>
            <p:cNvSpPr txBox="1"/>
            <p:nvPr/>
          </p:nvSpPr>
          <p:spPr>
            <a:xfrm>
              <a:off x="6683200" y="5976778"/>
              <a:ext cx="1349653" cy="335729"/>
            </a:xfrm>
            <a:prstGeom prst="rect">
              <a:avLst/>
            </a:prstGeom>
            <a:noFill/>
          </p:spPr>
          <p:txBody>
            <a:bodyPr wrap="square" rtlCol="0">
              <a:spAutoFit/>
            </a:bodyPr>
            <a:lstStyle/>
            <a:p>
              <a:pPr algn="ctr"/>
              <a:r>
                <a:rPr lang="en-US" sz="1600" b="1" dirty="0" smtClean="0"/>
                <a:t>TRANSFER</a:t>
              </a:r>
              <a:endParaRPr lang="en-US" sz="1600" b="1" dirty="0"/>
            </a:p>
          </p:txBody>
        </p:sp>
        <p:sp>
          <p:nvSpPr>
            <p:cNvPr id="81" name="TextBox 80"/>
            <p:cNvSpPr txBox="1"/>
            <p:nvPr/>
          </p:nvSpPr>
          <p:spPr>
            <a:xfrm>
              <a:off x="6690582" y="5561073"/>
              <a:ext cx="1349653" cy="335729"/>
            </a:xfrm>
            <a:prstGeom prst="rect">
              <a:avLst/>
            </a:prstGeom>
            <a:noFill/>
          </p:spPr>
          <p:txBody>
            <a:bodyPr wrap="square" rtlCol="0">
              <a:spAutoFit/>
            </a:bodyPr>
            <a:lstStyle/>
            <a:p>
              <a:pPr algn="ctr"/>
              <a:r>
                <a:rPr lang="en-US" sz="1600" b="1" dirty="0" smtClean="0"/>
                <a:t>PROMOTION</a:t>
              </a: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pSp>
      <p:sp>
        <p:nvSpPr>
          <p:cNvPr id="82" name="Right Arrow 81"/>
          <p:cNvSpPr/>
          <p:nvPr/>
        </p:nvSpPr>
        <p:spPr>
          <a:xfrm>
            <a:off x="6216619" y="5407178"/>
            <a:ext cx="365441" cy="2595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3" name="Picture 82"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649"/>
            <a:ext cx="9144000" cy="986444"/>
          </a:xfrm>
          <a:prstGeom prst="rect">
            <a:avLst/>
          </a:prstGeom>
        </p:spPr>
      </p:pic>
      <p:sp>
        <p:nvSpPr>
          <p:cNvPr id="84" name="Content Placeholder 6"/>
          <p:cNvSpPr txBox="1">
            <a:spLocks/>
          </p:cNvSpPr>
          <p:nvPr/>
        </p:nvSpPr>
        <p:spPr>
          <a:xfrm>
            <a:off x="-1930327" y="300874"/>
            <a:ext cx="8229600" cy="50955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latin typeface="Gill Sans MT"/>
                <a:cs typeface="Gill Sans MT"/>
              </a:rPr>
              <a:t>Accelerate IT Model</a:t>
            </a:r>
            <a:endParaRPr lang="en-US" sz="2800" b="1" dirty="0">
              <a:latin typeface="Gill Sans MT"/>
              <a:cs typeface="Gill Sans MT"/>
            </a:endParaRPr>
          </a:p>
        </p:txBody>
      </p:sp>
      <p:grpSp>
        <p:nvGrpSpPr>
          <p:cNvPr id="8" name="Group 7"/>
          <p:cNvGrpSpPr/>
          <p:nvPr/>
        </p:nvGrpSpPr>
        <p:grpSpPr>
          <a:xfrm>
            <a:off x="0" y="2049140"/>
            <a:ext cx="9144000" cy="4808861"/>
            <a:chOff x="0" y="2049140"/>
            <a:chExt cx="9144000" cy="4808861"/>
          </a:xfrm>
        </p:grpSpPr>
        <p:grpSp>
          <p:nvGrpSpPr>
            <p:cNvPr id="6" name="Group 5"/>
            <p:cNvGrpSpPr/>
            <p:nvPr/>
          </p:nvGrpSpPr>
          <p:grpSpPr>
            <a:xfrm>
              <a:off x="0" y="2049140"/>
              <a:ext cx="9144000" cy="4808861"/>
              <a:chOff x="0" y="1564534"/>
              <a:chExt cx="9144000" cy="3884302"/>
            </a:xfrm>
          </p:grpSpPr>
          <p:sp>
            <p:nvSpPr>
              <p:cNvPr id="89" name="Rounded Rectangle 88"/>
              <p:cNvSpPr/>
              <p:nvPr/>
            </p:nvSpPr>
            <p:spPr>
              <a:xfrm>
                <a:off x="0" y="5282671"/>
                <a:ext cx="9144000" cy="166165"/>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0" y="1564534"/>
                <a:ext cx="9144000" cy="2347526"/>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ounded Rectangle 67"/>
            <p:cNvSpPr/>
            <p:nvPr/>
          </p:nvSpPr>
          <p:spPr>
            <a:xfrm>
              <a:off x="6603936" y="4955434"/>
              <a:ext cx="2540064" cy="1696851"/>
            </a:xfrm>
            <a:prstGeom prst="roundRect">
              <a:avLst>
                <a:gd name="adj" fmla="val 0"/>
              </a:avLst>
            </a:prstGeom>
            <a:solidFill>
              <a:srgbClr val="4F81B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6477" y="1390113"/>
            <a:ext cx="5850255" cy="4275962"/>
            <a:chOff x="29706" y="1358350"/>
            <a:chExt cx="5759387" cy="4275962"/>
          </a:xfrm>
        </p:grpSpPr>
        <p:sp>
          <p:nvSpPr>
            <p:cNvPr id="31" name="TextBox 30"/>
            <p:cNvSpPr txBox="1"/>
            <p:nvPr/>
          </p:nvSpPr>
          <p:spPr>
            <a:xfrm>
              <a:off x="1748721" y="1681388"/>
              <a:ext cx="4040372" cy="335989"/>
            </a:xfrm>
            <a:prstGeom prst="rect">
              <a:avLst/>
            </a:prstGeom>
            <a:noFill/>
          </p:spPr>
          <p:txBody>
            <a:bodyPr wrap="square" rtlCol="0">
              <a:spAutoFit/>
            </a:bodyPr>
            <a:lstStyle/>
            <a:p>
              <a:pPr>
                <a:lnSpc>
                  <a:spcPts val="1900"/>
                </a:lnSpc>
              </a:pPr>
              <a:r>
                <a:rPr lang="en-US" sz="3200" b="1" dirty="0" smtClean="0"/>
                <a:t>4. </a:t>
              </a:r>
              <a:r>
                <a:rPr lang="en-US" sz="3200" b="1" dirty="0" smtClean="0">
                  <a:solidFill>
                    <a:srgbClr val="C00000"/>
                  </a:solidFill>
                </a:rPr>
                <a:t>Student Support</a:t>
              </a:r>
            </a:p>
          </p:txBody>
        </p:sp>
        <p:sp>
          <p:nvSpPr>
            <p:cNvPr id="33" name="Circular Arrow 32"/>
            <p:cNvSpPr/>
            <p:nvPr/>
          </p:nvSpPr>
          <p:spPr>
            <a:xfrm rot="7605990" flipV="1">
              <a:off x="-309223" y="1697279"/>
              <a:ext cx="4275962" cy="3598104"/>
            </a:xfrm>
            <a:prstGeom prst="circularArrow">
              <a:avLst>
                <a:gd name="adj1" fmla="val 5035"/>
                <a:gd name="adj2" fmla="val 705662"/>
                <a:gd name="adj3" fmla="val 21432809"/>
                <a:gd name="adj4" fmla="val 13285785"/>
                <a:gd name="adj5" fmla="val 86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43172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1139" y="1303645"/>
            <a:ext cx="6172200" cy="412297"/>
          </a:xfrm>
          <a:noFill/>
        </p:spPr>
        <p:txBody>
          <a:bodyPr>
            <a:noAutofit/>
          </a:bodyPr>
          <a:lstStyle/>
          <a:p>
            <a:pPr marL="0" indent="0">
              <a:buNone/>
            </a:pPr>
            <a:r>
              <a:rPr lang="en-US" sz="2800" dirty="0">
                <a:latin typeface="Gill Sans MT"/>
                <a:cs typeface="Gill Sans MT"/>
              </a:rPr>
              <a:t>Learner Support | Phases</a:t>
            </a:r>
          </a:p>
          <a:p>
            <a:pPr marL="0" indent="0">
              <a:buNone/>
            </a:pPr>
            <a:endParaRPr lang="en-US" b="1" dirty="0">
              <a:latin typeface="Gill Sans MT"/>
              <a:cs typeface="Gill Sans MT"/>
            </a:endParaRPr>
          </a:p>
        </p:txBody>
      </p:sp>
      <p:sp>
        <p:nvSpPr>
          <p:cNvPr id="6" name="Rectangle 5"/>
          <p:cNvSpPr/>
          <p:nvPr/>
        </p:nvSpPr>
        <p:spPr>
          <a:xfrm>
            <a:off x="5275109" y="2574674"/>
            <a:ext cx="1185823" cy="362613"/>
          </a:xfrm>
          <a:prstGeom prst="rect">
            <a:avLst/>
          </a:prstGeom>
          <a:solidFill>
            <a:srgbClr val="F44718"/>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p:nvSpPr>
        <p:spPr>
          <a:xfrm>
            <a:off x="3970935" y="2571008"/>
            <a:ext cx="1162050" cy="370551"/>
          </a:xfrm>
          <a:prstGeom prst="rect">
            <a:avLst/>
          </a:prstGeom>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ectangle 8"/>
          <p:cNvSpPr/>
          <p:nvPr/>
        </p:nvSpPr>
        <p:spPr>
          <a:xfrm>
            <a:off x="2672391" y="2572689"/>
            <a:ext cx="1184672" cy="372406"/>
          </a:xfrm>
          <a:prstGeom prst="rect">
            <a:avLst/>
          </a:prstGeom>
          <a:solidFill>
            <a:schemeClr val="accent6"/>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635" y="4144047"/>
            <a:ext cx="143423" cy="265598"/>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815" y="4141497"/>
            <a:ext cx="146447" cy="265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875" y="4144137"/>
            <a:ext cx="146447" cy="265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618" y="4127665"/>
            <a:ext cx="146447" cy="265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Text Box 18"/>
          <p:cNvSpPr txBox="1">
            <a:spLocks noChangeArrowheads="1"/>
          </p:cNvSpPr>
          <p:nvPr/>
        </p:nvSpPr>
        <p:spPr bwMode="auto">
          <a:xfrm>
            <a:off x="1395291" y="2571008"/>
            <a:ext cx="1196898" cy="380194"/>
          </a:xfrm>
          <a:prstGeom prst="rect">
            <a:avLst/>
          </a:prstGeom>
          <a:solidFill>
            <a:srgbClr val="00B050"/>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lnSpc>
                <a:spcPct val="130000"/>
              </a:lnSpc>
              <a:spcBef>
                <a:spcPct val="0"/>
              </a:spcBef>
            </a:pPr>
            <a:r>
              <a:rPr lang="en-US" altLang="en-US" sz="1275" b="1" dirty="0">
                <a:solidFill>
                  <a:srgbClr val="000000"/>
                </a:solidFill>
                <a:latin typeface="Gill Sans MT"/>
                <a:cs typeface="Gill Sans MT"/>
              </a:rPr>
              <a:t>ADMIT</a:t>
            </a:r>
            <a:endParaRPr lang="en-US" altLang="en-US" sz="1275" b="1" dirty="0">
              <a:solidFill>
                <a:prstClr val="black"/>
              </a:solidFill>
              <a:latin typeface="Gill Sans MT"/>
              <a:cs typeface="Gill Sans MT"/>
            </a:endParaRPr>
          </a:p>
        </p:txBody>
      </p:sp>
      <p:sp>
        <p:nvSpPr>
          <p:cNvPr id="22" name="Text Box 20"/>
          <p:cNvSpPr txBox="1">
            <a:spLocks noChangeArrowheads="1"/>
          </p:cNvSpPr>
          <p:nvPr/>
        </p:nvSpPr>
        <p:spPr bwMode="auto">
          <a:xfrm>
            <a:off x="4013737" y="2635697"/>
            <a:ext cx="1071857" cy="263151"/>
          </a:xfrm>
          <a:prstGeom prst="rect">
            <a:avLst/>
          </a:prstGeom>
          <a:noFill/>
          <a:ln w="9525" algn="in">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D4D4D6"/>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75" b="1" dirty="0">
                <a:solidFill>
                  <a:srgbClr val="000000"/>
                </a:solidFill>
                <a:latin typeface="Gill Sans MT"/>
                <a:cs typeface="Gill Sans MT"/>
              </a:rPr>
              <a:t>RETAIN</a:t>
            </a:r>
            <a:endParaRPr lang="en-US" altLang="en-US" sz="1275" b="1" dirty="0">
              <a:solidFill>
                <a:prstClr val="black"/>
              </a:solidFill>
              <a:latin typeface="Gill Sans MT"/>
              <a:cs typeface="Gill Sans MT"/>
            </a:endParaRPr>
          </a:p>
        </p:txBody>
      </p:sp>
      <p:sp>
        <p:nvSpPr>
          <p:cNvPr id="23" name="Text Box 19"/>
          <p:cNvSpPr txBox="1">
            <a:spLocks noChangeArrowheads="1"/>
          </p:cNvSpPr>
          <p:nvPr/>
        </p:nvSpPr>
        <p:spPr bwMode="auto">
          <a:xfrm>
            <a:off x="2681576" y="2622844"/>
            <a:ext cx="1187053" cy="255067"/>
          </a:xfrm>
          <a:prstGeom prst="rect">
            <a:avLst/>
          </a:prstGeom>
          <a:noFill/>
          <a:ln w="9525" algn="in">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D4D4D6"/>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75" b="1" dirty="0">
                <a:solidFill>
                  <a:srgbClr val="000000"/>
                </a:solidFill>
                <a:latin typeface="Gill Sans MT"/>
                <a:cs typeface="Gill Sans MT"/>
              </a:rPr>
              <a:t>ENROLL</a:t>
            </a:r>
            <a:endParaRPr lang="en-US" altLang="en-US" sz="1275" b="1" dirty="0">
              <a:solidFill>
                <a:prstClr val="black"/>
              </a:solidFill>
              <a:latin typeface="Gill Sans MT"/>
              <a:cs typeface="Gill Sans MT"/>
            </a:endParaRPr>
          </a:p>
        </p:txBody>
      </p:sp>
      <p:sp>
        <p:nvSpPr>
          <p:cNvPr id="24" name="Text Box 21"/>
          <p:cNvSpPr txBox="1">
            <a:spLocks noChangeArrowheads="1"/>
          </p:cNvSpPr>
          <p:nvPr/>
        </p:nvSpPr>
        <p:spPr bwMode="auto">
          <a:xfrm>
            <a:off x="5278688" y="2627551"/>
            <a:ext cx="1165158" cy="228584"/>
          </a:xfrm>
          <a:prstGeom prst="rect">
            <a:avLst/>
          </a:prstGeom>
          <a:noFill/>
          <a:ln w="9525" algn="in">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D4D4D6"/>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75" b="1" dirty="0">
                <a:solidFill>
                  <a:srgbClr val="000000"/>
                </a:solidFill>
                <a:latin typeface="Gill Sans MT"/>
                <a:cs typeface="Gill Sans MT"/>
              </a:rPr>
              <a:t>TRANSITION</a:t>
            </a:r>
            <a:endParaRPr lang="en-US" altLang="en-US" sz="1275" b="1" dirty="0">
              <a:solidFill>
                <a:prstClr val="black"/>
              </a:solidFill>
              <a:latin typeface="Gill Sans MT"/>
              <a:cs typeface="Gill Sans MT"/>
            </a:endParaRPr>
          </a:p>
        </p:txBody>
      </p:sp>
      <p:sp>
        <p:nvSpPr>
          <p:cNvPr id="25" name="Text Box 22"/>
          <p:cNvSpPr txBox="1">
            <a:spLocks noChangeArrowheads="1"/>
          </p:cNvSpPr>
          <p:nvPr/>
        </p:nvSpPr>
        <p:spPr bwMode="auto">
          <a:xfrm>
            <a:off x="6594319" y="2578341"/>
            <a:ext cx="1161061" cy="358948"/>
          </a:xfrm>
          <a:prstGeom prst="rect">
            <a:avLst/>
          </a:prstGeom>
          <a:solidFill>
            <a:srgbClr val="7030A0">
              <a:alpha val="78824"/>
            </a:srgb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lnSpc>
                <a:spcPct val="120000"/>
              </a:lnSpc>
              <a:spcBef>
                <a:spcPct val="0"/>
              </a:spcBef>
              <a:spcAft>
                <a:spcPct val="0"/>
              </a:spcAft>
            </a:pPr>
            <a:r>
              <a:rPr lang="en-US" altLang="en-US" sz="1275" b="1" dirty="0">
                <a:solidFill>
                  <a:srgbClr val="000000"/>
                </a:solidFill>
                <a:latin typeface="Gill Sans MT"/>
                <a:cs typeface="Gill Sans MT"/>
              </a:rPr>
              <a:t>COMPLETE</a:t>
            </a:r>
            <a:endParaRPr lang="en-US" altLang="en-US" sz="1275" b="1" dirty="0">
              <a:solidFill>
                <a:prstClr val="black"/>
              </a:solidFill>
              <a:latin typeface="Gill Sans MT"/>
              <a:cs typeface="Gill Sans MT"/>
            </a:endParaRPr>
          </a:p>
        </p:txBody>
      </p:sp>
      <p:pic>
        <p:nvPicPr>
          <p:cNvPr id="2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533" y="4312898"/>
            <a:ext cx="1185863" cy="14288"/>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pic>
        <p:nvPicPr>
          <p:cNvPr id="3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291" y="4976799"/>
            <a:ext cx="1185863" cy="14288"/>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pic>
        <p:nvPicPr>
          <p:cNvPr id="3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291" y="3662349"/>
            <a:ext cx="1185863" cy="14288"/>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41" name="Text Box 36"/>
          <p:cNvSpPr txBox="1">
            <a:spLocks noChangeArrowheads="1"/>
          </p:cNvSpPr>
          <p:nvPr/>
        </p:nvSpPr>
        <p:spPr bwMode="auto">
          <a:xfrm>
            <a:off x="1409579" y="2976446"/>
            <a:ext cx="1171575" cy="677465"/>
          </a:xfrm>
          <a:prstGeom prst="rect">
            <a:avLst/>
          </a:prstGeom>
          <a:solidFill>
            <a:schemeClr val="accent3">
              <a:lumMod val="60000"/>
              <a:lumOff val="40000"/>
            </a:schemeClr>
          </a:solidFill>
          <a:ln w="12700" cmpd="sng">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Apply</a:t>
            </a:r>
            <a:endParaRPr lang="en-US" altLang="en-US" sz="11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Admissions Counseling</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Career Counseling</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Right Fit Assessment</a:t>
            </a:r>
            <a:endParaRPr lang="en-US" altLang="en-US" sz="1350" dirty="0">
              <a:solidFill>
                <a:prstClr val="black"/>
              </a:solidFill>
              <a:latin typeface="Gill Sans MT"/>
              <a:cs typeface="Gill Sans MT"/>
            </a:endParaRPr>
          </a:p>
        </p:txBody>
      </p:sp>
      <p:sp>
        <p:nvSpPr>
          <p:cNvPr id="42" name="Text Box 37"/>
          <p:cNvSpPr txBox="1">
            <a:spLocks noChangeArrowheads="1"/>
          </p:cNvSpPr>
          <p:nvPr/>
        </p:nvSpPr>
        <p:spPr bwMode="auto">
          <a:xfrm>
            <a:off x="1409581" y="3648636"/>
            <a:ext cx="1171574" cy="660797"/>
          </a:xfrm>
          <a:prstGeom prst="rect">
            <a:avLst/>
          </a:prstGeom>
          <a:solidFill>
            <a:schemeClr val="accent3">
              <a:lumMod val="60000"/>
              <a:lumOff val="40000"/>
            </a:schemeClr>
          </a:solidFill>
          <a:ln w="12700" cmpd="sng">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Screen</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Placement Test</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Prior Learning</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Transcripts</a:t>
            </a:r>
            <a:endParaRPr lang="en-US" altLang="en-US" sz="1350" dirty="0">
              <a:solidFill>
                <a:prstClr val="black"/>
              </a:solidFill>
              <a:latin typeface="Gill Sans MT"/>
              <a:cs typeface="Gill Sans MT"/>
            </a:endParaRPr>
          </a:p>
        </p:txBody>
      </p:sp>
      <p:sp>
        <p:nvSpPr>
          <p:cNvPr id="43" name="Text Box 38"/>
          <p:cNvSpPr txBox="1">
            <a:spLocks noChangeArrowheads="1"/>
          </p:cNvSpPr>
          <p:nvPr/>
        </p:nvSpPr>
        <p:spPr bwMode="auto">
          <a:xfrm>
            <a:off x="1409579" y="4310052"/>
            <a:ext cx="1171575" cy="673894"/>
          </a:xfrm>
          <a:prstGeom prst="rect">
            <a:avLst/>
          </a:prstGeom>
          <a:solidFill>
            <a:schemeClr val="accent3">
              <a:lumMod val="60000"/>
              <a:lumOff val="4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Funding</a:t>
            </a:r>
            <a:endParaRPr lang="en-US" altLang="en-US" sz="11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FAFSA</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GI Bill</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TAA</a:t>
            </a:r>
            <a:endParaRPr lang="en-US" altLang="en-US" sz="1350" dirty="0">
              <a:solidFill>
                <a:prstClr val="black"/>
              </a:solidFill>
              <a:latin typeface="Gill Sans MT"/>
              <a:cs typeface="Gill Sans MT"/>
            </a:endParaRPr>
          </a:p>
        </p:txBody>
      </p:sp>
      <p:sp>
        <p:nvSpPr>
          <p:cNvPr id="44" name="Text Box 39"/>
          <p:cNvSpPr txBox="1">
            <a:spLocks noChangeArrowheads="1"/>
          </p:cNvSpPr>
          <p:nvPr/>
        </p:nvSpPr>
        <p:spPr bwMode="auto">
          <a:xfrm>
            <a:off x="1408390" y="4983943"/>
            <a:ext cx="1172765" cy="717261"/>
          </a:xfrm>
          <a:prstGeom prst="rect">
            <a:avLst/>
          </a:prstGeom>
          <a:solidFill>
            <a:schemeClr val="accent3">
              <a:lumMod val="60000"/>
              <a:lumOff val="4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Orientation</a:t>
            </a:r>
            <a:endParaRPr lang="en-US" altLang="en-US" sz="11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smtClean="0">
                <a:solidFill>
                  <a:srgbClr val="000000"/>
                </a:solidFill>
                <a:latin typeface="Gill Sans MT"/>
                <a:cs typeface="Gill Sans MT"/>
              </a:rPr>
              <a:t>How to Succeed</a:t>
            </a:r>
            <a:endParaRPr lang="en-US" altLang="en-US" sz="8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Program Policy</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Readiness Assessment</a:t>
            </a:r>
            <a:endParaRPr lang="en-US" altLang="en-US" sz="1350" dirty="0">
              <a:solidFill>
                <a:prstClr val="black"/>
              </a:solidFill>
              <a:latin typeface="Gill Sans MT"/>
              <a:cs typeface="Gill Sans MT"/>
            </a:endParaRPr>
          </a:p>
        </p:txBody>
      </p:sp>
      <p:sp>
        <p:nvSpPr>
          <p:cNvPr id="45" name="Text Box 40"/>
          <p:cNvSpPr txBox="1">
            <a:spLocks noChangeArrowheads="1"/>
          </p:cNvSpPr>
          <p:nvPr/>
        </p:nvSpPr>
        <p:spPr bwMode="auto">
          <a:xfrm>
            <a:off x="2677154" y="2971025"/>
            <a:ext cx="1180075" cy="675691"/>
          </a:xfrm>
          <a:prstGeom prst="rect">
            <a:avLst/>
          </a:prstGeom>
          <a:solidFill>
            <a:schemeClr val="accent6">
              <a:lumMod val="60000"/>
              <a:lumOff val="4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825" b="1" dirty="0">
                <a:solidFill>
                  <a:srgbClr val="000000"/>
                </a:solidFill>
                <a:latin typeface="Gill Sans"/>
                <a:cs typeface="Gill Sans"/>
              </a:rPr>
              <a:t>HANDOFF</a:t>
            </a:r>
          </a:p>
          <a:p>
            <a:pPr algn="ctr" fontAlgn="base">
              <a:spcBef>
                <a:spcPct val="0"/>
              </a:spcBef>
              <a:spcAft>
                <a:spcPct val="0"/>
              </a:spcAft>
            </a:pPr>
            <a:r>
              <a:rPr lang="en-US" altLang="en-US" sz="825" b="1" dirty="0">
                <a:solidFill>
                  <a:srgbClr val="000000"/>
                </a:solidFill>
                <a:latin typeface="Gill Sans"/>
                <a:cs typeface="Gill Sans"/>
              </a:rPr>
              <a:t>Coach Intake Session</a:t>
            </a:r>
            <a:endParaRPr lang="en-US" altLang="en-US" sz="825" dirty="0">
              <a:solidFill>
                <a:srgbClr val="000000"/>
              </a:solidFill>
              <a:latin typeface="Gill Sans"/>
              <a:cs typeface="Gill Sans"/>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cs typeface="Arial" pitchFamily="34" charset="0"/>
              </a:rPr>
              <a:t>Vision Statement</a:t>
            </a:r>
          </a:p>
          <a:p>
            <a:pPr marL="83344" indent="-83344" fontAlgn="base">
              <a:spcBef>
                <a:spcPct val="0"/>
              </a:spcBef>
              <a:spcAft>
                <a:spcPct val="0"/>
              </a:spcAft>
              <a:buSzPts val="1000"/>
              <a:buFont typeface="Symbol" pitchFamily="18" charset="2"/>
              <a:buChar char="·"/>
            </a:pPr>
            <a:r>
              <a:rPr lang="en-US" altLang="en-US" sz="825" dirty="0">
                <a:solidFill>
                  <a:srgbClr val="000000"/>
                </a:solidFill>
                <a:cs typeface="Arial" pitchFamily="34" charset="0"/>
              </a:rPr>
              <a:t>Completion Goals </a:t>
            </a:r>
          </a:p>
          <a:p>
            <a:pPr marL="83344" indent="-83344" fontAlgn="base">
              <a:spcBef>
                <a:spcPct val="0"/>
              </a:spcBef>
              <a:spcAft>
                <a:spcPct val="0"/>
              </a:spcAft>
              <a:buSzPts val="1000"/>
              <a:buFont typeface="Symbol" pitchFamily="18" charset="2"/>
              <a:buChar char="·"/>
            </a:pPr>
            <a:r>
              <a:rPr lang="en-US" altLang="en-US" sz="825" dirty="0">
                <a:solidFill>
                  <a:srgbClr val="000000"/>
                </a:solidFill>
                <a:cs typeface="Arial" pitchFamily="34" charset="0"/>
              </a:rPr>
              <a:t> Coach Agreement</a:t>
            </a:r>
            <a:endParaRPr lang="en-US" altLang="en-US" sz="1350" dirty="0">
              <a:solidFill>
                <a:prstClr val="black"/>
              </a:solidFill>
              <a:cs typeface="Arial" pitchFamily="34" charset="0"/>
            </a:endParaRPr>
          </a:p>
        </p:txBody>
      </p:sp>
      <p:sp>
        <p:nvSpPr>
          <p:cNvPr id="46" name="Text Box 46"/>
          <p:cNvSpPr txBox="1">
            <a:spLocks noChangeArrowheads="1"/>
          </p:cNvSpPr>
          <p:nvPr/>
        </p:nvSpPr>
        <p:spPr bwMode="auto">
          <a:xfrm>
            <a:off x="3969133" y="2945095"/>
            <a:ext cx="1163444" cy="679843"/>
          </a:xfrm>
          <a:prstGeom prst="rect">
            <a:avLst/>
          </a:prstGeom>
          <a:solidFill>
            <a:schemeClr val="tx2">
              <a:lumMod val="40000"/>
              <a:lumOff val="6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a:cs typeface="Gill Sans"/>
              </a:rPr>
              <a:t>Coaching Sessions</a:t>
            </a:r>
            <a:endParaRPr lang="en-US" altLang="en-US" sz="900" dirty="0">
              <a:solidFill>
                <a:srgbClr val="000000"/>
              </a:solidFill>
              <a:latin typeface="Gill Sans"/>
              <a:cs typeface="Gill Sans"/>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a:cs typeface="Gill Sans"/>
              </a:rPr>
              <a:t>LMS Caseload Report</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a:cs typeface="Gill Sans"/>
              </a:rPr>
              <a:t>SSP</a:t>
            </a:r>
            <a:endParaRPr lang="en-US" altLang="en-US" sz="1350" dirty="0">
              <a:solidFill>
                <a:prstClr val="black"/>
              </a:solidFill>
              <a:latin typeface="Gill Sans"/>
              <a:cs typeface="Gill Sans"/>
            </a:endParaRPr>
          </a:p>
        </p:txBody>
      </p:sp>
      <p:sp>
        <p:nvSpPr>
          <p:cNvPr id="47" name="Text Box 47"/>
          <p:cNvSpPr txBox="1">
            <a:spLocks noChangeArrowheads="1"/>
          </p:cNvSpPr>
          <p:nvPr/>
        </p:nvSpPr>
        <p:spPr bwMode="auto">
          <a:xfrm>
            <a:off x="3971782" y="3616396"/>
            <a:ext cx="1160795" cy="670568"/>
          </a:xfrm>
          <a:prstGeom prst="rect">
            <a:avLst/>
          </a:prstGeom>
          <a:solidFill>
            <a:schemeClr val="tx2">
              <a:lumMod val="40000"/>
              <a:lumOff val="60000"/>
            </a:schemeClr>
          </a:solidFill>
          <a:ln w="9525" cmpd="sng">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MT"/>
                <a:cs typeface="Gill Sans MT"/>
              </a:rPr>
              <a:t>Progress Monitoring</a:t>
            </a:r>
            <a:endParaRPr lang="en-US" altLang="en-US" sz="90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Course </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Degree</a:t>
            </a:r>
            <a:endParaRPr lang="en-US" altLang="en-US" sz="1350" dirty="0">
              <a:solidFill>
                <a:prstClr val="black"/>
              </a:solidFill>
              <a:latin typeface="Gill Sans MT"/>
              <a:cs typeface="Gill Sans MT"/>
            </a:endParaRPr>
          </a:p>
        </p:txBody>
      </p:sp>
      <p:sp>
        <p:nvSpPr>
          <p:cNvPr id="48" name="Text Box 48"/>
          <p:cNvSpPr txBox="1">
            <a:spLocks noChangeArrowheads="1"/>
          </p:cNvSpPr>
          <p:nvPr/>
        </p:nvSpPr>
        <p:spPr bwMode="auto">
          <a:xfrm>
            <a:off x="3971026" y="4194630"/>
            <a:ext cx="1165822" cy="872882"/>
          </a:xfrm>
          <a:prstGeom prst="rect">
            <a:avLst/>
          </a:prstGeom>
          <a:solidFill>
            <a:schemeClr val="tx2">
              <a:lumMod val="40000"/>
              <a:lumOff val="6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MT"/>
                <a:cs typeface="Gill Sans MT"/>
              </a:rPr>
              <a:t>Triggered Intervention</a:t>
            </a:r>
            <a:endParaRPr lang="en-US" altLang="en-US" sz="90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Performance</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 Engagement</a:t>
            </a:r>
          </a:p>
          <a:p>
            <a:pPr marL="83344" indent="-83344" fontAlgn="base">
              <a:spcBef>
                <a:spcPct val="0"/>
              </a:spcBef>
              <a:spcAft>
                <a:spcPct val="0"/>
              </a:spcAft>
              <a:buSzPts val="1000"/>
              <a:buFont typeface="Symbol" pitchFamily="18" charset="2"/>
              <a:buChar char="·"/>
            </a:pPr>
            <a:r>
              <a:rPr lang="en-US" altLang="en-US" sz="788" dirty="0">
                <a:solidFill>
                  <a:srgbClr val="000000"/>
                </a:solidFill>
                <a:latin typeface="Gill Sans MT"/>
                <a:cs typeface="Gill Sans MT"/>
              </a:rPr>
              <a:t>Stop Out or Withdrawal</a:t>
            </a:r>
            <a:endParaRPr lang="en-US" altLang="en-US" sz="788" dirty="0">
              <a:solidFill>
                <a:prstClr val="black"/>
              </a:solidFill>
              <a:latin typeface="Gill Sans MT"/>
              <a:cs typeface="Gill Sans MT"/>
            </a:endParaRPr>
          </a:p>
        </p:txBody>
      </p:sp>
      <p:sp>
        <p:nvSpPr>
          <p:cNvPr id="49" name="Text Box 49"/>
          <p:cNvSpPr txBox="1">
            <a:spLocks noChangeArrowheads="1"/>
          </p:cNvSpPr>
          <p:nvPr/>
        </p:nvSpPr>
        <p:spPr bwMode="auto">
          <a:xfrm>
            <a:off x="3971821" y="4889189"/>
            <a:ext cx="1165028" cy="820055"/>
          </a:xfrm>
          <a:prstGeom prst="rect">
            <a:avLst/>
          </a:prstGeom>
          <a:solidFill>
            <a:schemeClr val="tx2">
              <a:lumMod val="40000"/>
              <a:lumOff val="6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MT"/>
                <a:cs typeface="Gill Sans MT"/>
              </a:rPr>
              <a:t>Motivation &amp; </a:t>
            </a:r>
          </a:p>
          <a:p>
            <a:pPr algn="ctr" fontAlgn="base">
              <a:spcBef>
                <a:spcPct val="0"/>
              </a:spcBef>
              <a:spcAft>
                <a:spcPct val="0"/>
              </a:spcAft>
            </a:pPr>
            <a:r>
              <a:rPr lang="en-US" altLang="en-US" sz="900" b="1" dirty="0">
                <a:solidFill>
                  <a:srgbClr val="000000"/>
                </a:solidFill>
                <a:latin typeface="Gill Sans MT"/>
                <a:cs typeface="Gill Sans MT"/>
              </a:rPr>
              <a:t>Persistence Tools</a:t>
            </a:r>
            <a:endParaRPr lang="en-US" altLang="en-US" sz="90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Registration Prompts </a:t>
            </a:r>
          </a:p>
          <a:p>
            <a:pPr marL="83344" indent="-83344" fontAlgn="base">
              <a:spcBef>
                <a:spcPct val="0"/>
              </a:spcBef>
              <a:spcAft>
                <a:spcPct val="0"/>
              </a:spcAft>
              <a:buSzPts val="1000"/>
              <a:buFont typeface="Symbol" pitchFamily="18" charset="2"/>
              <a:buChar char="·"/>
            </a:pPr>
            <a:r>
              <a:rPr lang="en-US" altLang="en-US" sz="788" dirty="0">
                <a:solidFill>
                  <a:srgbClr val="000000"/>
                </a:solidFill>
                <a:latin typeface="Gill Sans MT"/>
                <a:cs typeface="Gill Sans MT"/>
              </a:rPr>
              <a:t>Completion Countdown</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Career Community	</a:t>
            </a:r>
            <a:endParaRPr lang="en-US" altLang="en-US" sz="1350" dirty="0">
              <a:solidFill>
                <a:prstClr val="black"/>
              </a:solidFill>
              <a:latin typeface="Gill Sans MT"/>
              <a:cs typeface="Gill Sans MT"/>
            </a:endParaRPr>
          </a:p>
        </p:txBody>
      </p:sp>
      <p:sp>
        <p:nvSpPr>
          <p:cNvPr id="50" name="Text Box 50"/>
          <p:cNvSpPr txBox="1">
            <a:spLocks noChangeArrowheads="1"/>
          </p:cNvSpPr>
          <p:nvPr/>
        </p:nvSpPr>
        <p:spPr bwMode="auto">
          <a:xfrm>
            <a:off x="2677153" y="4301243"/>
            <a:ext cx="1178325" cy="686183"/>
          </a:xfrm>
          <a:prstGeom prst="rect">
            <a:avLst/>
          </a:prstGeom>
          <a:solidFill>
            <a:schemeClr val="accent6">
              <a:lumMod val="60000"/>
              <a:lumOff val="4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Register</a:t>
            </a:r>
            <a:endParaRPr lang="en-US" altLang="en-US" sz="11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Rolling Starts &amp; In-Term Registration</a:t>
            </a:r>
            <a:endParaRPr lang="en-US" altLang="en-US" sz="1350" dirty="0">
              <a:solidFill>
                <a:prstClr val="black"/>
              </a:solidFill>
              <a:latin typeface="Gill Sans MT"/>
              <a:cs typeface="Gill Sans MT"/>
            </a:endParaRPr>
          </a:p>
        </p:txBody>
      </p:sp>
      <p:sp>
        <p:nvSpPr>
          <p:cNvPr id="51" name="Text Box 51"/>
          <p:cNvSpPr txBox="1">
            <a:spLocks noChangeArrowheads="1"/>
          </p:cNvSpPr>
          <p:nvPr/>
        </p:nvSpPr>
        <p:spPr bwMode="auto">
          <a:xfrm>
            <a:off x="2676618" y="4982733"/>
            <a:ext cx="1178861" cy="722243"/>
          </a:xfrm>
          <a:prstGeom prst="rect">
            <a:avLst/>
          </a:prstGeom>
          <a:solidFill>
            <a:schemeClr val="accent6">
              <a:lumMod val="60000"/>
              <a:lumOff val="4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Payment</a:t>
            </a:r>
            <a:endParaRPr lang="en-US" altLang="en-US" sz="11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Books </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FA Disbursement</a:t>
            </a:r>
            <a:endParaRPr lang="en-US" altLang="en-US" sz="1350" dirty="0">
              <a:solidFill>
                <a:prstClr val="black"/>
              </a:solidFill>
              <a:latin typeface="Gill Sans MT"/>
              <a:cs typeface="Gill Sans MT"/>
            </a:endParaRPr>
          </a:p>
        </p:txBody>
      </p:sp>
      <p:sp>
        <p:nvSpPr>
          <p:cNvPr id="52" name="Text Box 52"/>
          <p:cNvSpPr txBox="1">
            <a:spLocks noChangeArrowheads="1"/>
          </p:cNvSpPr>
          <p:nvPr/>
        </p:nvSpPr>
        <p:spPr bwMode="auto">
          <a:xfrm>
            <a:off x="2675414" y="3644659"/>
            <a:ext cx="1178220" cy="659387"/>
          </a:xfrm>
          <a:prstGeom prst="rect">
            <a:avLst/>
          </a:prstGeom>
          <a:solidFill>
            <a:schemeClr val="accent6">
              <a:lumMod val="60000"/>
              <a:lumOff val="40000"/>
            </a:schemeClr>
          </a:solidFill>
          <a:ln w="9525" cmpd="sng">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endParaRPr lang="en-US" altLang="en-US" sz="1125" b="1" dirty="0">
              <a:solidFill>
                <a:srgbClr val="000000"/>
              </a:solidFill>
              <a:latin typeface="Goudy Old Style" pitchFamily="18" charset="0"/>
              <a:cs typeface="Arial" pitchFamily="34" charset="0"/>
            </a:endParaRPr>
          </a:p>
          <a:p>
            <a:pPr algn="ctr" fontAlgn="base">
              <a:spcBef>
                <a:spcPct val="0"/>
              </a:spcBef>
              <a:spcAft>
                <a:spcPct val="0"/>
              </a:spcAft>
            </a:pPr>
            <a:r>
              <a:rPr lang="en-US" altLang="en-US" sz="1125" b="1" dirty="0">
                <a:solidFill>
                  <a:srgbClr val="000000"/>
                </a:solidFill>
                <a:latin typeface="Gill Sans MT"/>
                <a:cs typeface="Gill Sans MT"/>
              </a:rPr>
              <a:t>MAP</a:t>
            </a:r>
            <a:endParaRPr lang="en-US" altLang="en-US" sz="1350" b="1" dirty="0">
              <a:solidFill>
                <a:prstClr val="black"/>
              </a:solidFill>
              <a:latin typeface="Gill Sans MT"/>
              <a:cs typeface="Gill Sans MT"/>
            </a:endParaRPr>
          </a:p>
        </p:txBody>
      </p:sp>
      <p:sp>
        <p:nvSpPr>
          <p:cNvPr id="53" name="Text Box 53"/>
          <p:cNvSpPr txBox="1">
            <a:spLocks noChangeArrowheads="1"/>
          </p:cNvSpPr>
          <p:nvPr/>
        </p:nvSpPr>
        <p:spPr bwMode="auto">
          <a:xfrm>
            <a:off x="5270347" y="2968828"/>
            <a:ext cx="1188533" cy="647569"/>
          </a:xfrm>
          <a:prstGeom prst="rect">
            <a:avLst/>
          </a:prstGeom>
          <a:solidFill>
            <a:srgbClr val="F7954C"/>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MT"/>
                <a:cs typeface="Gill Sans MT"/>
              </a:rPr>
              <a:t>Faculty &amp; Peer Mentoring</a:t>
            </a:r>
            <a:endParaRPr lang="en-US" altLang="en-US" sz="90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788" dirty="0">
                <a:solidFill>
                  <a:srgbClr val="000000"/>
                </a:solidFill>
                <a:latin typeface="Gill Sans MT"/>
                <a:cs typeface="Gill Sans MT"/>
              </a:rPr>
              <a:t>Career Community</a:t>
            </a:r>
          </a:p>
          <a:p>
            <a:pPr marL="83344" indent="-83344" fontAlgn="base">
              <a:spcBef>
                <a:spcPct val="0"/>
              </a:spcBef>
              <a:spcAft>
                <a:spcPct val="0"/>
              </a:spcAft>
              <a:buSzPts val="1000"/>
              <a:buFont typeface="Symbol" pitchFamily="18" charset="2"/>
              <a:buChar char="·"/>
            </a:pPr>
            <a:r>
              <a:rPr lang="en-US" altLang="en-US" sz="788" dirty="0">
                <a:solidFill>
                  <a:srgbClr val="000000"/>
                </a:solidFill>
                <a:latin typeface="Gill Sans MT"/>
                <a:cs typeface="Gill Sans MT"/>
              </a:rPr>
              <a:t>Connections with Faculty</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Student Groups</a:t>
            </a:r>
            <a:endParaRPr lang="en-US" altLang="en-US" sz="1350" dirty="0">
              <a:solidFill>
                <a:prstClr val="black"/>
              </a:solidFill>
              <a:latin typeface="Gill Sans MT"/>
              <a:cs typeface="Gill Sans MT"/>
            </a:endParaRPr>
          </a:p>
        </p:txBody>
      </p:sp>
      <p:sp>
        <p:nvSpPr>
          <p:cNvPr id="54" name="Text Box 54"/>
          <p:cNvSpPr txBox="1">
            <a:spLocks noChangeArrowheads="1"/>
          </p:cNvSpPr>
          <p:nvPr/>
        </p:nvSpPr>
        <p:spPr bwMode="auto">
          <a:xfrm>
            <a:off x="5270144" y="3617368"/>
            <a:ext cx="1186515" cy="857525"/>
          </a:xfrm>
          <a:prstGeom prst="rect">
            <a:avLst/>
          </a:prstGeom>
          <a:solidFill>
            <a:srgbClr val="F7954C"/>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MT"/>
                <a:cs typeface="Gill Sans MT"/>
              </a:rPr>
              <a:t>Resume &amp; Career Preparation</a:t>
            </a:r>
            <a:endParaRPr lang="en-US" altLang="en-US" sz="90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endParaRPr lang="en-US" altLang="en-US" sz="8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Job Center</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Workshops</a:t>
            </a:r>
          </a:p>
          <a:p>
            <a:pPr fontAlgn="base">
              <a:spcBef>
                <a:spcPct val="0"/>
              </a:spcBef>
              <a:spcAft>
                <a:spcPct val="0"/>
              </a:spcAft>
              <a:buSzPts val="1000"/>
            </a:pPr>
            <a:endParaRPr lang="en-US" altLang="en-US" sz="825" dirty="0">
              <a:solidFill>
                <a:srgbClr val="000000"/>
              </a:solidFill>
              <a:latin typeface="Gill Sans MT"/>
              <a:cs typeface="Gill Sans MT"/>
            </a:endParaRPr>
          </a:p>
        </p:txBody>
      </p:sp>
      <p:sp>
        <p:nvSpPr>
          <p:cNvPr id="55" name="Text Box 55"/>
          <p:cNvSpPr txBox="1">
            <a:spLocks noChangeArrowheads="1"/>
          </p:cNvSpPr>
          <p:nvPr/>
        </p:nvSpPr>
        <p:spPr bwMode="auto">
          <a:xfrm>
            <a:off x="5273527" y="4476362"/>
            <a:ext cx="1180796" cy="502523"/>
          </a:xfrm>
          <a:prstGeom prst="rect">
            <a:avLst/>
          </a:prstGeom>
          <a:solidFill>
            <a:srgbClr val="F7954C"/>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125" b="1" dirty="0">
                <a:solidFill>
                  <a:srgbClr val="000000"/>
                </a:solidFill>
                <a:latin typeface="Gill Sans MT"/>
                <a:cs typeface="Gill Sans MT"/>
              </a:rPr>
              <a:t>Internship</a:t>
            </a:r>
            <a:endParaRPr lang="en-US" altLang="en-US" sz="1125"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Trigger Courses</a:t>
            </a:r>
            <a:endParaRPr lang="en-US" altLang="en-US" sz="1350" dirty="0">
              <a:solidFill>
                <a:prstClr val="black"/>
              </a:solidFill>
              <a:latin typeface="Gill Sans MT"/>
              <a:cs typeface="Gill Sans MT"/>
            </a:endParaRPr>
          </a:p>
        </p:txBody>
      </p:sp>
      <p:sp>
        <p:nvSpPr>
          <p:cNvPr id="56" name="Text Box 58"/>
          <p:cNvSpPr txBox="1">
            <a:spLocks noChangeArrowheads="1"/>
          </p:cNvSpPr>
          <p:nvPr/>
        </p:nvSpPr>
        <p:spPr bwMode="auto">
          <a:xfrm>
            <a:off x="5274414" y="4978498"/>
            <a:ext cx="1181100" cy="726478"/>
          </a:xfrm>
          <a:prstGeom prst="rect">
            <a:avLst/>
          </a:prstGeom>
          <a:solidFill>
            <a:srgbClr val="F7954C"/>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050" b="1" dirty="0">
                <a:solidFill>
                  <a:srgbClr val="000000"/>
                </a:solidFill>
                <a:latin typeface="Gill Sans MT"/>
                <a:cs typeface="Gill Sans MT"/>
              </a:rPr>
              <a:t>Transfer Planning</a:t>
            </a:r>
            <a:endParaRPr lang="en-US" altLang="en-US" sz="105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Articulations </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Connection with </a:t>
            </a:r>
          </a:p>
          <a:p>
            <a:pPr marL="83344" indent="-83344" fontAlgn="base">
              <a:spcBef>
                <a:spcPct val="0"/>
              </a:spcBef>
              <a:spcAft>
                <a:spcPct val="0"/>
              </a:spcAft>
            </a:pPr>
            <a:r>
              <a:rPr lang="en-US" altLang="en-US" sz="825" dirty="0">
                <a:solidFill>
                  <a:srgbClr val="000000"/>
                </a:solidFill>
                <a:latin typeface="Gill Sans MT"/>
                <a:cs typeface="Gill Sans MT"/>
              </a:rPr>
              <a:t>	Transfer Counselor</a:t>
            </a:r>
            <a:endParaRPr lang="en-US" altLang="en-US" sz="1350" dirty="0">
              <a:solidFill>
                <a:prstClr val="black"/>
              </a:solidFill>
              <a:latin typeface="Gill Sans MT"/>
              <a:cs typeface="Gill Sans MT"/>
            </a:endParaRPr>
          </a:p>
        </p:txBody>
      </p:sp>
      <p:sp>
        <p:nvSpPr>
          <p:cNvPr id="57" name="Text Box 59"/>
          <p:cNvSpPr txBox="1">
            <a:spLocks noChangeArrowheads="1"/>
          </p:cNvSpPr>
          <p:nvPr/>
        </p:nvSpPr>
        <p:spPr bwMode="auto">
          <a:xfrm>
            <a:off x="6593339" y="2962914"/>
            <a:ext cx="1166046" cy="653482"/>
          </a:xfrm>
          <a:prstGeom prst="rect">
            <a:avLst/>
          </a:prstGeom>
          <a:solidFill>
            <a:srgbClr val="B3A2C7"/>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endParaRPr lang="en-US" altLang="en-US" sz="1125" b="1" dirty="0">
              <a:solidFill>
                <a:srgbClr val="000000"/>
              </a:solidFill>
              <a:latin typeface="Goudy Old Style" pitchFamily="18" charset="0"/>
              <a:cs typeface="Arial" pitchFamily="34" charset="0"/>
            </a:endParaRPr>
          </a:p>
          <a:p>
            <a:pPr algn="ctr" fontAlgn="base">
              <a:spcBef>
                <a:spcPct val="0"/>
              </a:spcBef>
              <a:spcAft>
                <a:spcPct val="0"/>
              </a:spcAft>
            </a:pPr>
            <a:r>
              <a:rPr lang="en-US" altLang="en-US" sz="1125" b="1" dirty="0">
                <a:solidFill>
                  <a:srgbClr val="000000"/>
                </a:solidFill>
                <a:latin typeface="Gill Sans MT"/>
                <a:cs typeface="Gill Sans MT"/>
              </a:rPr>
              <a:t>Job Placement</a:t>
            </a:r>
            <a:endParaRPr lang="en-US" altLang="en-US" sz="1125" dirty="0">
              <a:solidFill>
                <a:srgbClr val="000000"/>
              </a:solidFill>
              <a:latin typeface="Gill Sans MT"/>
              <a:cs typeface="Gill Sans MT"/>
            </a:endParaRPr>
          </a:p>
          <a:p>
            <a:pPr fontAlgn="base">
              <a:spcBef>
                <a:spcPct val="0"/>
              </a:spcBef>
              <a:spcAft>
                <a:spcPct val="0"/>
              </a:spcAft>
            </a:pPr>
            <a:endParaRPr lang="en-US" altLang="en-US" sz="1350" dirty="0">
              <a:solidFill>
                <a:prstClr val="black"/>
              </a:solidFill>
              <a:latin typeface="Arial" pitchFamily="34" charset="0"/>
              <a:cs typeface="Arial" pitchFamily="34" charset="0"/>
            </a:endParaRPr>
          </a:p>
        </p:txBody>
      </p:sp>
      <p:sp>
        <p:nvSpPr>
          <p:cNvPr id="58" name="Text Box 60"/>
          <p:cNvSpPr txBox="1">
            <a:spLocks noChangeArrowheads="1"/>
          </p:cNvSpPr>
          <p:nvPr/>
        </p:nvSpPr>
        <p:spPr bwMode="auto">
          <a:xfrm>
            <a:off x="6597251" y="3612949"/>
            <a:ext cx="1166407" cy="639845"/>
          </a:xfrm>
          <a:prstGeom prst="rect">
            <a:avLst/>
          </a:prstGeom>
          <a:solidFill>
            <a:schemeClr val="accent4">
              <a:lumMod val="60000"/>
              <a:lumOff val="40000"/>
            </a:schemeClr>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endParaRPr lang="en-US" altLang="en-US" sz="1125" b="1" dirty="0">
              <a:solidFill>
                <a:srgbClr val="000000"/>
              </a:solidFill>
              <a:latin typeface="Goudy Old Style" pitchFamily="18" charset="0"/>
              <a:cs typeface="Arial" pitchFamily="34" charset="0"/>
            </a:endParaRPr>
          </a:p>
          <a:p>
            <a:pPr algn="ctr" fontAlgn="base">
              <a:spcBef>
                <a:spcPct val="0"/>
              </a:spcBef>
              <a:spcAft>
                <a:spcPct val="0"/>
              </a:spcAft>
            </a:pPr>
            <a:r>
              <a:rPr lang="en-US" altLang="en-US" sz="1125" b="1" dirty="0">
                <a:solidFill>
                  <a:srgbClr val="000000"/>
                </a:solidFill>
                <a:latin typeface="Gill Sans MT"/>
                <a:cs typeface="Gill Sans MT"/>
              </a:rPr>
              <a:t>Promotion</a:t>
            </a:r>
            <a:endParaRPr lang="en-US" altLang="en-US" sz="1125" dirty="0">
              <a:solidFill>
                <a:srgbClr val="000000"/>
              </a:solidFill>
              <a:latin typeface="Gill Sans MT"/>
              <a:cs typeface="Gill Sans MT"/>
            </a:endParaRPr>
          </a:p>
          <a:p>
            <a:pPr fontAlgn="base">
              <a:spcBef>
                <a:spcPct val="0"/>
              </a:spcBef>
              <a:spcAft>
                <a:spcPct val="0"/>
              </a:spcAft>
            </a:pPr>
            <a:endParaRPr lang="en-US" altLang="en-US" sz="1350" dirty="0">
              <a:solidFill>
                <a:prstClr val="black"/>
              </a:solidFill>
              <a:latin typeface="Arial" pitchFamily="34" charset="0"/>
              <a:cs typeface="Arial" pitchFamily="34" charset="0"/>
            </a:endParaRPr>
          </a:p>
        </p:txBody>
      </p:sp>
      <p:sp>
        <p:nvSpPr>
          <p:cNvPr id="59" name="Text Box 61"/>
          <p:cNvSpPr txBox="1">
            <a:spLocks noChangeArrowheads="1"/>
          </p:cNvSpPr>
          <p:nvPr/>
        </p:nvSpPr>
        <p:spPr bwMode="auto">
          <a:xfrm>
            <a:off x="6597883" y="4253168"/>
            <a:ext cx="1165775" cy="554872"/>
          </a:xfrm>
          <a:prstGeom prst="rect">
            <a:avLst/>
          </a:prstGeom>
          <a:solidFill>
            <a:srgbClr val="B3A2C7"/>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lnSpc>
                <a:spcPct val="50000"/>
              </a:lnSpc>
              <a:spcBef>
                <a:spcPct val="0"/>
              </a:spcBef>
              <a:spcAft>
                <a:spcPct val="0"/>
              </a:spcAft>
            </a:pPr>
            <a:endParaRPr lang="en-US" altLang="en-US" sz="1125" b="1" dirty="0">
              <a:solidFill>
                <a:srgbClr val="000000"/>
              </a:solidFill>
              <a:latin typeface="Gill Sans MT"/>
              <a:cs typeface="Gill Sans MT"/>
            </a:endParaRPr>
          </a:p>
          <a:p>
            <a:pPr algn="ctr" fontAlgn="base">
              <a:spcBef>
                <a:spcPct val="0"/>
              </a:spcBef>
              <a:spcAft>
                <a:spcPct val="0"/>
              </a:spcAft>
            </a:pPr>
            <a:r>
              <a:rPr lang="en-US" altLang="en-US" sz="1125" b="1" dirty="0">
                <a:solidFill>
                  <a:srgbClr val="000000"/>
                </a:solidFill>
                <a:latin typeface="Gill Sans MT"/>
                <a:cs typeface="Gill Sans MT"/>
              </a:rPr>
              <a:t>Transfer to </a:t>
            </a:r>
            <a:br>
              <a:rPr lang="en-US" altLang="en-US" sz="1125" b="1" dirty="0">
                <a:solidFill>
                  <a:srgbClr val="000000"/>
                </a:solidFill>
                <a:latin typeface="Gill Sans MT"/>
                <a:cs typeface="Gill Sans MT"/>
              </a:rPr>
            </a:br>
            <a:r>
              <a:rPr lang="en-US" altLang="en-US" sz="1125" b="1" dirty="0">
                <a:solidFill>
                  <a:srgbClr val="000000"/>
                </a:solidFill>
                <a:latin typeface="Gill Sans MT"/>
                <a:cs typeface="Gill Sans MT"/>
              </a:rPr>
              <a:t>4-year</a:t>
            </a:r>
            <a:endParaRPr lang="en-US" altLang="en-US" sz="1125" dirty="0">
              <a:solidFill>
                <a:srgbClr val="000000"/>
              </a:solidFill>
              <a:latin typeface="Gill Sans MT"/>
              <a:cs typeface="Gill Sans MT"/>
            </a:endParaRPr>
          </a:p>
          <a:p>
            <a:pPr fontAlgn="base">
              <a:spcBef>
                <a:spcPct val="0"/>
              </a:spcBef>
              <a:spcAft>
                <a:spcPct val="0"/>
              </a:spcAft>
            </a:pPr>
            <a:endParaRPr lang="en-US" altLang="en-US" sz="1350" dirty="0">
              <a:solidFill>
                <a:prstClr val="black"/>
              </a:solidFill>
              <a:latin typeface="Arial" pitchFamily="34" charset="0"/>
              <a:cs typeface="Arial" pitchFamily="34" charset="0"/>
            </a:endParaRPr>
          </a:p>
        </p:txBody>
      </p:sp>
      <p:sp>
        <p:nvSpPr>
          <p:cNvPr id="60" name="Text Box 62"/>
          <p:cNvSpPr txBox="1">
            <a:spLocks noChangeArrowheads="1"/>
          </p:cNvSpPr>
          <p:nvPr/>
        </p:nvSpPr>
        <p:spPr bwMode="auto">
          <a:xfrm>
            <a:off x="6598600" y="4811939"/>
            <a:ext cx="1165058" cy="888765"/>
          </a:xfrm>
          <a:prstGeom prst="rect">
            <a:avLst/>
          </a:prstGeom>
          <a:solidFill>
            <a:srgbClr val="B3A2C7"/>
          </a:solidFill>
          <a:ln>
            <a:solidFill>
              <a:schemeClr val="tx1"/>
            </a:solidFill>
          </a:ln>
          <a:effectLs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0000"/>
                </a:solidFill>
                <a:latin typeface="Gill Sans MT"/>
                <a:cs typeface="Gill Sans MT"/>
              </a:rPr>
              <a:t>Graduate </a:t>
            </a:r>
          </a:p>
          <a:p>
            <a:pPr algn="ctr" fontAlgn="base">
              <a:spcBef>
                <a:spcPct val="0"/>
              </a:spcBef>
              <a:spcAft>
                <a:spcPct val="0"/>
              </a:spcAft>
            </a:pPr>
            <a:r>
              <a:rPr lang="en-US" altLang="en-US" sz="900" b="1" dirty="0">
                <a:solidFill>
                  <a:srgbClr val="000000"/>
                </a:solidFill>
                <a:latin typeface="Gill Sans MT"/>
                <a:cs typeface="Gill Sans MT"/>
              </a:rPr>
              <a:t>Feedback &amp; </a:t>
            </a:r>
          </a:p>
          <a:p>
            <a:pPr algn="ctr" fontAlgn="base">
              <a:spcBef>
                <a:spcPct val="0"/>
              </a:spcBef>
              <a:spcAft>
                <a:spcPct val="0"/>
              </a:spcAft>
            </a:pPr>
            <a:r>
              <a:rPr lang="en-US" altLang="en-US" sz="900" b="1" dirty="0">
                <a:solidFill>
                  <a:srgbClr val="000000"/>
                </a:solidFill>
                <a:latin typeface="Gill Sans MT"/>
                <a:cs typeface="Gill Sans MT"/>
              </a:rPr>
              <a:t>Follow-Up</a:t>
            </a:r>
            <a:endParaRPr lang="en-US" altLang="en-US" sz="900" dirty="0">
              <a:solidFill>
                <a:srgbClr val="000000"/>
              </a:solidFill>
              <a:latin typeface="Gill Sans MT"/>
              <a:cs typeface="Gill Sans MT"/>
            </a:endParaRP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Program Survey </a:t>
            </a:r>
          </a:p>
          <a:p>
            <a:pPr marL="83344" indent="-83344" fontAlgn="base">
              <a:spcBef>
                <a:spcPct val="0"/>
              </a:spcBef>
              <a:spcAft>
                <a:spcPct val="0"/>
              </a:spcAft>
              <a:buSzPts val="1000"/>
              <a:buFont typeface="Symbol" pitchFamily="18" charset="2"/>
              <a:buChar char="·"/>
            </a:pPr>
            <a:r>
              <a:rPr lang="en-US" altLang="en-US" sz="825" dirty="0">
                <a:solidFill>
                  <a:srgbClr val="000000"/>
                </a:solidFill>
                <a:latin typeface="Gill Sans MT"/>
                <a:cs typeface="Gill Sans MT"/>
              </a:rPr>
              <a:t> Service Survey</a:t>
            </a:r>
          </a:p>
          <a:p>
            <a:pPr marL="83344" indent="-83344" fontAlgn="base">
              <a:spcBef>
                <a:spcPct val="0"/>
              </a:spcBef>
              <a:spcAft>
                <a:spcPct val="0"/>
              </a:spcAft>
              <a:buSzPts val="1000"/>
              <a:buFont typeface="Symbol" pitchFamily="18" charset="2"/>
              <a:buChar char="·"/>
            </a:pPr>
            <a:r>
              <a:rPr lang="en-US" altLang="en-US" sz="825" dirty="0" smtClean="0">
                <a:solidFill>
                  <a:srgbClr val="000000"/>
                </a:solidFill>
                <a:latin typeface="Gill Sans MT"/>
                <a:cs typeface="Gill Sans MT"/>
              </a:rPr>
              <a:t>State Wage Agency</a:t>
            </a:r>
            <a:endParaRPr lang="en-US" altLang="en-US" sz="825" dirty="0">
              <a:solidFill>
                <a:srgbClr val="000000"/>
              </a:solidFill>
              <a:latin typeface="Gill Sans MT"/>
              <a:cs typeface="Gill Sans MT"/>
            </a:endParaRPr>
          </a:p>
          <a:p>
            <a:pPr fontAlgn="base">
              <a:spcBef>
                <a:spcPct val="0"/>
              </a:spcBef>
              <a:spcAft>
                <a:spcPct val="0"/>
              </a:spcAft>
            </a:pPr>
            <a:endParaRPr lang="en-US" altLang="en-US" sz="1350" dirty="0">
              <a:solidFill>
                <a:prstClr val="black"/>
              </a:solidFill>
              <a:latin typeface="Gill Sans MT"/>
              <a:cs typeface="Gill Sans MT"/>
            </a:endParaRPr>
          </a:p>
        </p:txBody>
      </p:sp>
      <p:pic>
        <p:nvPicPr>
          <p:cNvPr id="39" name="Picture 38" descr="Slide1-Overvie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8580"/>
            <a:ext cx="9144000" cy="986444"/>
          </a:xfrm>
          <a:prstGeom prst="rect">
            <a:avLst/>
          </a:prstGeom>
        </p:spPr>
      </p:pic>
    </p:spTree>
    <p:extLst>
      <p:ext uri="{BB962C8B-B14F-4D97-AF65-F5344CB8AC3E}">
        <p14:creationId xmlns:p14="http://schemas.microsoft.com/office/powerpoint/2010/main" val="321575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10" name="Content Placeholder 2"/>
          <p:cNvSpPr txBox="1">
            <a:spLocks/>
          </p:cNvSpPr>
          <p:nvPr/>
        </p:nvSpPr>
        <p:spPr>
          <a:xfrm>
            <a:off x="3159574" y="1877491"/>
            <a:ext cx="2229474" cy="1537368"/>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Barbara Endel, PhD </a:t>
            </a:r>
          </a:p>
          <a:p>
            <a:pPr marL="0" indent="0">
              <a:buNone/>
            </a:pPr>
            <a:r>
              <a:rPr lang="en-US" sz="1600" dirty="0" smtClean="0"/>
              <a:t>Senior Director</a:t>
            </a:r>
          </a:p>
          <a:p>
            <a:pPr marL="0" indent="0">
              <a:buNone/>
            </a:pPr>
            <a:r>
              <a:rPr lang="en-US" sz="1600" dirty="0" smtClean="0"/>
              <a:t>Jobs for the Future</a:t>
            </a:r>
            <a:endParaRPr lang="en-US" sz="1600" dirty="0"/>
          </a:p>
        </p:txBody>
      </p:sp>
      <p:sp>
        <p:nvSpPr>
          <p:cNvPr id="12" name="Content Placeholder 2"/>
          <p:cNvSpPr txBox="1">
            <a:spLocks/>
          </p:cNvSpPr>
          <p:nvPr/>
        </p:nvSpPr>
        <p:spPr>
          <a:xfrm>
            <a:off x="3159574" y="3821519"/>
            <a:ext cx="2229474" cy="1537368"/>
          </a:xfrm>
          <a:prstGeom prst="rect">
            <a:avLst/>
          </a:prstGeom>
          <a:solidFill>
            <a:schemeClr val="bg1">
              <a:lumMod val="75000"/>
              <a:alpha val="85000"/>
            </a:schemeClr>
          </a:solidFill>
        </p:spPr>
        <p:txBody>
          <a:bodyPr vert="horz" lIns="91440" tIns="45720" rIns="91440" bIns="45720" rtlCol="0">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Nancy </a:t>
            </a:r>
            <a:r>
              <a:rPr lang="en-US" sz="1600" b="1" dirty="0" err="1" smtClean="0"/>
              <a:t>Thibeault</a:t>
            </a:r>
            <a:r>
              <a:rPr lang="en-US" sz="1600" b="1" dirty="0" smtClean="0"/>
              <a:t> </a:t>
            </a:r>
          </a:p>
          <a:p>
            <a:pPr marL="0" indent="0">
              <a:buNone/>
            </a:pPr>
            <a:r>
              <a:rPr lang="en-US" sz="1600" dirty="0" smtClean="0"/>
              <a:t>Dean, Distance Learning </a:t>
            </a:r>
          </a:p>
          <a:p>
            <a:pPr marL="0" indent="0">
              <a:buNone/>
            </a:pPr>
            <a:r>
              <a:rPr lang="en-US" sz="1600" dirty="0" smtClean="0"/>
              <a:t>Sinclair Community College </a:t>
            </a:r>
            <a:endParaRPr lang="en-US" sz="1600" dirty="0"/>
          </a:p>
          <a:p>
            <a:pPr marL="0" indent="0">
              <a:buNone/>
            </a:pPr>
            <a:endParaRPr lang="en-US" sz="1600" dirty="0" smtClean="0"/>
          </a:p>
        </p:txBody>
      </p:sp>
    </p:spTree>
    <p:extLst>
      <p:ext uri="{BB962C8B-B14F-4D97-AF65-F5344CB8AC3E}">
        <p14:creationId xmlns:p14="http://schemas.microsoft.com/office/powerpoint/2010/main" val="1177724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2"/>
            <a:ext cx="8229600" cy="5211762"/>
          </a:xfrm>
        </p:spPr>
        <p:txBody>
          <a:bodyPr/>
          <a:lstStyle/>
          <a:p>
            <a:pPr marL="0" indent="0" algn="ctr">
              <a:buNone/>
            </a:pPr>
            <a:endParaRPr lang="en-US" dirty="0" smtClean="0"/>
          </a:p>
          <a:p>
            <a:endParaRPr lang="en-US" sz="2800" dirty="0" smtClean="0"/>
          </a:p>
          <a:p>
            <a:r>
              <a:rPr lang="en-US" sz="2600" dirty="0" smtClean="0">
                <a:latin typeface="Gill Sans MT" panose="020B0502020104020203" pitchFamily="34" charset="0"/>
              </a:rPr>
              <a:t>Coach-Student Relationship</a:t>
            </a:r>
            <a:endParaRPr lang="en-US" sz="2600" dirty="0">
              <a:latin typeface="Gill Sans MT" panose="020B0502020104020203" pitchFamily="34" charset="0"/>
            </a:endParaRPr>
          </a:p>
          <a:p>
            <a:r>
              <a:rPr lang="en-US" sz="2600" dirty="0">
                <a:latin typeface="Gill Sans MT" panose="020B0502020104020203" pitchFamily="34" charset="0"/>
              </a:rPr>
              <a:t>Vision </a:t>
            </a:r>
            <a:r>
              <a:rPr lang="en-US" sz="2600" dirty="0" smtClean="0">
                <a:latin typeface="Gill Sans MT" panose="020B0502020104020203" pitchFamily="34" charset="0"/>
              </a:rPr>
              <a:t>Statement</a:t>
            </a:r>
          </a:p>
          <a:p>
            <a:r>
              <a:rPr lang="en-US" sz="2600" dirty="0" smtClean="0">
                <a:latin typeface="Gill Sans MT" panose="020B0502020104020203" pitchFamily="34" charset="0"/>
              </a:rPr>
              <a:t>Goals, Progress &amp; Pacing</a:t>
            </a:r>
          </a:p>
          <a:p>
            <a:pPr marL="0" indent="0">
              <a:buNone/>
            </a:pPr>
            <a:endParaRPr lang="en-US" sz="2800" dirty="0"/>
          </a:p>
        </p:txBody>
      </p:sp>
      <p:pic>
        <p:nvPicPr>
          <p:cNvPr id="4" name="Picture 2" descr="C:\Users\christina.amato.SCC-NT\Desktop\agreement sn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6" y="3973514"/>
            <a:ext cx="8591550" cy="21526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christina.amato.SCC-NT\Desktop\sample vision stat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315" y="1526353"/>
            <a:ext cx="4278704" cy="24471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lide1-Overvi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284"/>
            <a:ext cx="9144000" cy="986444"/>
          </a:xfrm>
          <a:prstGeom prst="rect">
            <a:avLst/>
          </a:prstGeom>
        </p:spPr>
      </p:pic>
      <p:sp>
        <p:nvSpPr>
          <p:cNvPr id="6" name="TextBox 5"/>
          <p:cNvSpPr txBox="1"/>
          <p:nvPr/>
        </p:nvSpPr>
        <p:spPr>
          <a:xfrm>
            <a:off x="641433" y="1301641"/>
            <a:ext cx="4039738" cy="523220"/>
          </a:xfrm>
          <a:prstGeom prst="rect">
            <a:avLst/>
          </a:prstGeom>
          <a:noFill/>
        </p:spPr>
        <p:txBody>
          <a:bodyPr wrap="square" rtlCol="0">
            <a:spAutoFit/>
          </a:bodyPr>
          <a:lstStyle/>
          <a:p>
            <a:r>
              <a:rPr lang="en-US" sz="2800" dirty="0" smtClean="0">
                <a:latin typeface="Gill Sans MT" panose="020B0502020104020203" pitchFamily="34" charset="0"/>
              </a:rPr>
              <a:t>First Coach Appointment</a:t>
            </a:r>
            <a:endParaRPr lang="en-US" sz="2800" dirty="0">
              <a:latin typeface="Gill Sans MT" panose="020B0502020104020203" pitchFamily="34" charset="0"/>
            </a:endParaRPr>
          </a:p>
        </p:txBody>
      </p:sp>
    </p:spTree>
    <p:extLst>
      <p:ext uri="{BB962C8B-B14F-4D97-AF65-F5344CB8AC3E}">
        <p14:creationId xmlns:p14="http://schemas.microsoft.com/office/powerpoint/2010/main" val="3483345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88224" y="4340441"/>
            <a:ext cx="5738447" cy="369332"/>
          </a:xfrm>
          <a:prstGeom prst="rect">
            <a:avLst/>
          </a:prstGeom>
          <a:noFill/>
        </p:spPr>
        <p:txBody>
          <a:bodyPr wrap="square" rtlCol="0">
            <a:spAutoFit/>
          </a:bodyPr>
          <a:lstStyle/>
          <a:p>
            <a:endParaRPr lang="en-US" dirty="0">
              <a:solidFill>
                <a:prstClr val="black"/>
              </a:solidFill>
            </a:endParaRPr>
          </a:p>
        </p:txBody>
      </p:sp>
      <p:sp>
        <p:nvSpPr>
          <p:cNvPr id="11" name="TextBox 10"/>
          <p:cNvSpPr txBox="1"/>
          <p:nvPr/>
        </p:nvSpPr>
        <p:spPr>
          <a:xfrm>
            <a:off x="2406163" y="3109518"/>
            <a:ext cx="5738447" cy="369332"/>
          </a:xfrm>
          <a:prstGeom prst="rect">
            <a:avLst/>
          </a:prstGeom>
          <a:noFill/>
        </p:spPr>
        <p:txBody>
          <a:bodyPr wrap="square" rtlCol="0">
            <a:spAutoFit/>
          </a:bodyPr>
          <a:lstStyle/>
          <a:p>
            <a:endParaRPr lang="en-US" dirty="0">
              <a:solidFill>
                <a:prstClr val="black"/>
              </a:solidFill>
            </a:endParaRPr>
          </a:p>
        </p:txBody>
      </p:sp>
      <p:sp>
        <p:nvSpPr>
          <p:cNvPr id="12" name="TextBox 11"/>
          <p:cNvSpPr txBox="1"/>
          <p:nvPr/>
        </p:nvSpPr>
        <p:spPr>
          <a:xfrm>
            <a:off x="2406163" y="5618255"/>
            <a:ext cx="5738447" cy="369332"/>
          </a:xfrm>
          <a:prstGeom prst="rect">
            <a:avLst/>
          </a:prstGeom>
          <a:noFill/>
        </p:spPr>
        <p:txBody>
          <a:bodyPr wrap="square" rtlCol="0">
            <a:spAutoFit/>
          </a:bodyPr>
          <a:lstStyle/>
          <a:p>
            <a:endParaRPr lang="en-US" dirty="0">
              <a:solidFill>
                <a:prstClr val="black"/>
              </a:solidFill>
            </a:endParaRPr>
          </a:p>
        </p:txBody>
      </p:sp>
      <p:graphicFrame>
        <p:nvGraphicFramePr>
          <p:cNvPr id="13" name="Diagram 12"/>
          <p:cNvGraphicFramePr/>
          <p:nvPr>
            <p:extLst>
              <p:ext uri="{D42A27DB-BD31-4B8C-83A1-F6EECF244321}">
                <p14:modId xmlns:p14="http://schemas.microsoft.com/office/powerpoint/2010/main" val="2958616827"/>
              </p:ext>
            </p:extLst>
          </p:nvPr>
        </p:nvGraphicFramePr>
        <p:xfrm>
          <a:off x="468926" y="1269703"/>
          <a:ext cx="82589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ight Arrow 13"/>
          <p:cNvSpPr/>
          <p:nvPr/>
        </p:nvSpPr>
        <p:spPr>
          <a:xfrm>
            <a:off x="609602" y="6187832"/>
            <a:ext cx="8288215" cy="449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92370" y="2237577"/>
            <a:ext cx="1913792" cy="4031873"/>
          </a:xfrm>
          <a:prstGeom prst="rect">
            <a:avLst/>
          </a:prstGeom>
          <a:noFill/>
        </p:spPr>
        <p:txBody>
          <a:bodyPr wrap="square" rtlCol="0">
            <a:spAutoFit/>
          </a:bodyPr>
          <a:lstStyle/>
          <a:p>
            <a:r>
              <a:rPr lang="en-US" sz="1400" dirty="0" smtClean="0">
                <a:solidFill>
                  <a:prstClr val="black"/>
                </a:solidFill>
              </a:rPr>
              <a:t>1) Goals and Vision Statement</a:t>
            </a:r>
          </a:p>
          <a:p>
            <a:endParaRPr lang="en-US" sz="1400" dirty="0" smtClean="0">
              <a:solidFill>
                <a:prstClr val="black"/>
              </a:solidFill>
            </a:endParaRPr>
          </a:p>
          <a:p>
            <a:r>
              <a:rPr lang="en-US" sz="1400" dirty="0" smtClean="0">
                <a:solidFill>
                  <a:prstClr val="black"/>
                </a:solidFill>
              </a:rPr>
              <a:t>2) “Right fit:” Identify knowledge of desired occupation and whether Accelerate IT program aligns</a:t>
            </a:r>
          </a:p>
          <a:p>
            <a:endParaRPr lang="en-US" sz="1400" dirty="0" smtClean="0">
              <a:solidFill>
                <a:prstClr val="black"/>
              </a:solidFill>
            </a:endParaRPr>
          </a:p>
          <a:p>
            <a:r>
              <a:rPr lang="en-US" sz="1400" dirty="0" smtClean="0">
                <a:solidFill>
                  <a:prstClr val="black"/>
                </a:solidFill>
              </a:rPr>
              <a:t>3) Overview of regional job market statistics</a:t>
            </a:r>
          </a:p>
          <a:p>
            <a:pPr marL="285750" indent="-285750">
              <a:buFont typeface="Arial" pitchFamily="34" charset="0"/>
              <a:buChar char="•"/>
            </a:pPr>
            <a:endParaRPr lang="en-US" sz="1400" dirty="0" smtClean="0">
              <a:solidFill>
                <a:prstClr val="black"/>
              </a:solidFill>
            </a:endParaRPr>
          </a:p>
          <a:p>
            <a:r>
              <a:rPr lang="en-US" sz="1400" dirty="0" smtClean="0">
                <a:solidFill>
                  <a:prstClr val="black"/>
                </a:solidFill>
              </a:rPr>
              <a:t>4) Referral if necessary: Campus career related resources</a:t>
            </a:r>
          </a:p>
          <a:p>
            <a:pPr marL="285750" indent="-285750">
              <a:buFont typeface="Arial" pitchFamily="34" charset="0"/>
              <a:buChar char="•"/>
            </a:pPr>
            <a:endParaRPr lang="en-US" sz="1400" dirty="0" smtClean="0">
              <a:solidFill>
                <a:prstClr val="black"/>
              </a:solidFill>
            </a:endParaRPr>
          </a:p>
          <a:p>
            <a:endParaRPr lang="en-US" sz="1400" dirty="0" smtClean="0">
              <a:solidFill>
                <a:prstClr val="black"/>
              </a:solidFill>
            </a:endParaRPr>
          </a:p>
          <a:p>
            <a:pPr marL="285750" indent="-285750">
              <a:buFont typeface="Arial" pitchFamily="34" charset="0"/>
              <a:buChar char="•"/>
            </a:pPr>
            <a:endParaRPr lang="en-US" dirty="0">
              <a:solidFill>
                <a:prstClr val="black"/>
              </a:solidFill>
            </a:endParaRPr>
          </a:p>
        </p:txBody>
      </p:sp>
      <p:sp>
        <p:nvSpPr>
          <p:cNvPr id="17" name="TextBox 16"/>
          <p:cNvSpPr txBox="1"/>
          <p:nvPr/>
        </p:nvSpPr>
        <p:spPr>
          <a:xfrm>
            <a:off x="2593732" y="2208438"/>
            <a:ext cx="1913792" cy="4678204"/>
          </a:xfrm>
          <a:prstGeom prst="rect">
            <a:avLst/>
          </a:prstGeom>
          <a:noFill/>
        </p:spPr>
        <p:txBody>
          <a:bodyPr wrap="square" rtlCol="0">
            <a:spAutoFit/>
          </a:bodyPr>
          <a:lstStyle/>
          <a:p>
            <a:r>
              <a:rPr lang="en-US" sz="1400" dirty="0" smtClean="0">
                <a:solidFill>
                  <a:prstClr val="black"/>
                </a:solidFill>
              </a:rPr>
              <a:t>1) Transition vision statement into concrete goals</a:t>
            </a:r>
            <a:endParaRPr lang="en-US" sz="1400" dirty="0">
              <a:solidFill>
                <a:prstClr val="black"/>
              </a:solidFill>
            </a:endParaRPr>
          </a:p>
          <a:p>
            <a:pPr marL="285750" indent="-285750">
              <a:buFont typeface="Arial" pitchFamily="34" charset="0"/>
              <a:buChar char="•"/>
            </a:pPr>
            <a:endParaRPr lang="en-US" sz="1400" dirty="0" smtClean="0">
              <a:solidFill>
                <a:prstClr val="black"/>
              </a:solidFill>
            </a:endParaRPr>
          </a:p>
          <a:p>
            <a:r>
              <a:rPr lang="en-US" sz="1400" dirty="0" smtClean="0">
                <a:solidFill>
                  <a:prstClr val="black"/>
                </a:solidFill>
              </a:rPr>
              <a:t>2) Set expectations of student involvement to their own career pathway</a:t>
            </a:r>
          </a:p>
          <a:p>
            <a:endParaRPr lang="en-US" sz="1400" dirty="0">
              <a:solidFill>
                <a:prstClr val="black"/>
              </a:solidFill>
            </a:endParaRPr>
          </a:p>
          <a:p>
            <a:r>
              <a:rPr lang="en-US" sz="1400" dirty="0" smtClean="0">
                <a:solidFill>
                  <a:prstClr val="black"/>
                </a:solidFill>
              </a:rPr>
              <a:t>3) Establish internal mentorship: peer/faculty</a:t>
            </a:r>
          </a:p>
          <a:p>
            <a:endParaRPr lang="en-US" sz="1400" dirty="0">
              <a:solidFill>
                <a:prstClr val="black"/>
              </a:solidFill>
            </a:endParaRPr>
          </a:p>
          <a:p>
            <a:r>
              <a:rPr lang="en-US" sz="1400" dirty="0" smtClean="0">
                <a:solidFill>
                  <a:prstClr val="black"/>
                </a:solidFill>
              </a:rPr>
              <a:t>4) Make connection to Career Community</a:t>
            </a:r>
          </a:p>
          <a:p>
            <a:endParaRPr lang="en-US" sz="1400" dirty="0">
              <a:solidFill>
                <a:prstClr val="black"/>
              </a:solidFill>
            </a:endParaRPr>
          </a:p>
          <a:p>
            <a:endParaRPr lang="en-US" sz="1400" dirty="0">
              <a:solidFill>
                <a:prstClr val="black"/>
              </a:solidFill>
            </a:endParaRPr>
          </a:p>
          <a:p>
            <a:pPr marL="285750" indent="-285750">
              <a:buFont typeface="Arial" pitchFamily="34" charset="0"/>
              <a:buChar char="•"/>
            </a:pPr>
            <a:endParaRPr lang="en-US" sz="1400" dirty="0" smtClean="0">
              <a:solidFill>
                <a:prstClr val="black"/>
              </a:solidFill>
            </a:endParaRPr>
          </a:p>
          <a:p>
            <a:endParaRPr lang="en-US" sz="1400" dirty="0" smtClean="0">
              <a:solidFill>
                <a:prstClr val="black"/>
              </a:solidFill>
            </a:endParaRP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endParaRPr lang="en-US" dirty="0">
              <a:solidFill>
                <a:prstClr val="black"/>
              </a:solidFill>
            </a:endParaRPr>
          </a:p>
        </p:txBody>
      </p:sp>
      <p:sp>
        <p:nvSpPr>
          <p:cNvPr id="18" name="TextBox 17"/>
          <p:cNvSpPr txBox="1"/>
          <p:nvPr/>
        </p:nvSpPr>
        <p:spPr>
          <a:xfrm>
            <a:off x="4674578" y="2208438"/>
            <a:ext cx="1913792" cy="4185761"/>
          </a:xfrm>
          <a:prstGeom prst="rect">
            <a:avLst/>
          </a:prstGeom>
          <a:noFill/>
        </p:spPr>
        <p:txBody>
          <a:bodyPr wrap="square" rtlCol="0">
            <a:spAutoFit/>
          </a:bodyPr>
          <a:lstStyle/>
          <a:p>
            <a:r>
              <a:rPr lang="en-US" sz="1400" dirty="0" smtClean="0">
                <a:solidFill>
                  <a:prstClr val="black"/>
                </a:solidFill>
              </a:rPr>
              <a:t>1) Re-evaluate </a:t>
            </a:r>
            <a:r>
              <a:rPr lang="en-US" sz="1400" dirty="0">
                <a:solidFill>
                  <a:prstClr val="black"/>
                </a:solidFill>
              </a:rPr>
              <a:t>vision </a:t>
            </a:r>
            <a:r>
              <a:rPr lang="en-US" sz="1400" dirty="0" smtClean="0">
                <a:solidFill>
                  <a:prstClr val="black"/>
                </a:solidFill>
              </a:rPr>
              <a:t>statement and goals</a:t>
            </a:r>
          </a:p>
          <a:p>
            <a:endParaRPr lang="en-US" sz="1400" dirty="0">
              <a:solidFill>
                <a:prstClr val="black"/>
              </a:solidFill>
            </a:endParaRPr>
          </a:p>
          <a:p>
            <a:r>
              <a:rPr lang="en-US" sz="1400" dirty="0">
                <a:solidFill>
                  <a:prstClr val="black"/>
                </a:solidFill>
              </a:rPr>
              <a:t>2</a:t>
            </a:r>
            <a:r>
              <a:rPr lang="en-US" sz="1400" dirty="0" smtClean="0">
                <a:solidFill>
                  <a:prstClr val="black"/>
                </a:solidFill>
              </a:rPr>
              <a:t>) Help student identify class learning competencies with workforce needs</a:t>
            </a:r>
          </a:p>
          <a:p>
            <a:endParaRPr lang="en-US" sz="1400" dirty="0">
              <a:solidFill>
                <a:prstClr val="black"/>
              </a:solidFill>
            </a:endParaRPr>
          </a:p>
          <a:p>
            <a:r>
              <a:rPr lang="en-US" sz="1400" dirty="0">
                <a:solidFill>
                  <a:prstClr val="black"/>
                </a:solidFill>
              </a:rPr>
              <a:t>3</a:t>
            </a:r>
            <a:r>
              <a:rPr lang="en-US" sz="1400" dirty="0" smtClean="0">
                <a:solidFill>
                  <a:prstClr val="black"/>
                </a:solidFill>
              </a:rPr>
              <a:t>) Encourage participation in Career Community</a:t>
            </a:r>
          </a:p>
          <a:p>
            <a:endParaRPr lang="en-US" sz="1400" dirty="0" smtClean="0">
              <a:solidFill>
                <a:prstClr val="black"/>
              </a:solidFill>
            </a:endParaRPr>
          </a:p>
          <a:p>
            <a:r>
              <a:rPr lang="en-US" sz="1400" dirty="0">
                <a:solidFill>
                  <a:prstClr val="black"/>
                </a:solidFill>
              </a:rPr>
              <a:t>4</a:t>
            </a:r>
            <a:r>
              <a:rPr lang="en-US" sz="1400" dirty="0" smtClean="0">
                <a:solidFill>
                  <a:prstClr val="black"/>
                </a:solidFill>
              </a:rPr>
              <a:t>) Introduce industry connections/look for mentoring opportunities</a:t>
            </a:r>
            <a:endParaRPr lang="en-US" sz="1400" dirty="0">
              <a:solidFill>
                <a:prstClr val="black"/>
              </a:solidFill>
            </a:endParaRP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endParaRPr lang="en-US" sz="1400" dirty="0">
              <a:solidFill>
                <a:prstClr val="black"/>
              </a:solidFill>
            </a:endParaRPr>
          </a:p>
          <a:p>
            <a:pPr marL="285750" indent="-285750">
              <a:buFont typeface="Arial" pitchFamily="34" charset="0"/>
              <a:buChar char="•"/>
            </a:pPr>
            <a:endParaRPr lang="en-US" sz="1400" dirty="0" smtClean="0">
              <a:solidFill>
                <a:prstClr val="black"/>
              </a:solidFill>
            </a:endParaRPr>
          </a:p>
        </p:txBody>
      </p:sp>
      <p:sp>
        <p:nvSpPr>
          <p:cNvPr id="19" name="TextBox 18"/>
          <p:cNvSpPr txBox="1"/>
          <p:nvPr/>
        </p:nvSpPr>
        <p:spPr>
          <a:xfrm>
            <a:off x="6748096" y="2254788"/>
            <a:ext cx="1913792" cy="3600986"/>
          </a:xfrm>
          <a:prstGeom prst="rect">
            <a:avLst/>
          </a:prstGeom>
          <a:noFill/>
        </p:spPr>
        <p:txBody>
          <a:bodyPr wrap="square" rtlCol="0">
            <a:spAutoFit/>
          </a:bodyPr>
          <a:lstStyle/>
          <a:p>
            <a:r>
              <a:rPr lang="en-US" sz="1400" dirty="0">
                <a:solidFill>
                  <a:prstClr val="black"/>
                </a:solidFill>
              </a:rPr>
              <a:t>1</a:t>
            </a:r>
            <a:r>
              <a:rPr lang="en-US" sz="1400" dirty="0" smtClean="0">
                <a:solidFill>
                  <a:prstClr val="black"/>
                </a:solidFill>
              </a:rPr>
              <a:t>) Bridge industry and student expectations</a:t>
            </a:r>
          </a:p>
          <a:p>
            <a:endParaRPr lang="en-US" sz="1400" dirty="0">
              <a:solidFill>
                <a:prstClr val="black"/>
              </a:solidFill>
            </a:endParaRPr>
          </a:p>
          <a:p>
            <a:r>
              <a:rPr lang="en-US" sz="1400" dirty="0">
                <a:solidFill>
                  <a:prstClr val="black"/>
                </a:solidFill>
              </a:rPr>
              <a:t>2</a:t>
            </a:r>
            <a:r>
              <a:rPr lang="en-US" sz="1400" dirty="0" smtClean="0">
                <a:solidFill>
                  <a:prstClr val="black"/>
                </a:solidFill>
              </a:rPr>
              <a:t>) Student knows how to connect learning competencies to industry needs</a:t>
            </a:r>
          </a:p>
          <a:p>
            <a:pPr marL="342900" indent="-342900">
              <a:buFontTx/>
              <a:buAutoNum type="arabicParenR"/>
            </a:pPr>
            <a:endParaRPr lang="en-US" sz="1400" dirty="0">
              <a:solidFill>
                <a:prstClr val="black"/>
              </a:solidFill>
            </a:endParaRPr>
          </a:p>
          <a:p>
            <a:r>
              <a:rPr lang="en-US" sz="1400" dirty="0">
                <a:solidFill>
                  <a:prstClr val="black"/>
                </a:solidFill>
              </a:rPr>
              <a:t>3</a:t>
            </a:r>
            <a:r>
              <a:rPr lang="en-US" sz="1400" dirty="0" smtClean="0">
                <a:solidFill>
                  <a:prstClr val="black"/>
                </a:solidFill>
              </a:rPr>
              <a:t>) Transition industry connections into areas of potential placement</a:t>
            </a:r>
          </a:p>
          <a:p>
            <a:endParaRPr lang="en-US" sz="1400" dirty="0">
              <a:solidFill>
                <a:prstClr val="black"/>
              </a:solidFill>
            </a:endParaRPr>
          </a:p>
          <a:p>
            <a:r>
              <a:rPr lang="en-US" sz="1400" dirty="0">
                <a:solidFill>
                  <a:prstClr val="black"/>
                </a:solidFill>
              </a:rPr>
              <a:t>4</a:t>
            </a:r>
            <a:r>
              <a:rPr lang="en-US" sz="1400" dirty="0" smtClean="0">
                <a:solidFill>
                  <a:prstClr val="black"/>
                </a:solidFill>
              </a:rPr>
              <a:t>) Refer to </a:t>
            </a:r>
            <a:r>
              <a:rPr lang="en-US" sz="1400" dirty="0">
                <a:solidFill>
                  <a:prstClr val="black"/>
                </a:solidFill>
              </a:rPr>
              <a:t>c</a:t>
            </a:r>
            <a:r>
              <a:rPr lang="en-US" sz="1400" dirty="0" smtClean="0">
                <a:solidFill>
                  <a:prstClr val="black"/>
                </a:solidFill>
              </a:rPr>
              <a:t>areer resources as needed</a:t>
            </a: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endParaRPr lang="en-US" dirty="0">
              <a:solidFill>
                <a:prstClr val="black"/>
              </a:solidFill>
            </a:endParaRPr>
          </a:p>
        </p:txBody>
      </p:sp>
      <p:sp>
        <p:nvSpPr>
          <p:cNvPr id="2" name="TextBox 1"/>
          <p:cNvSpPr txBox="1"/>
          <p:nvPr/>
        </p:nvSpPr>
        <p:spPr>
          <a:xfrm>
            <a:off x="2568817" y="1500552"/>
            <a:ext cx="1913792" cy="707886"/>
          </a:xfrm>
          <a:prstGeom prst="rect">
            <a:avLst/>
          </a:prstGeom>
          <a:noFill/>
        </p:spPr>
        <p:txBody>
          <a:bodyPr wrap="square" rtlCol="0">
            <a:spAutoFit/>
          </a:bodyPr>
          <a:lstStyle/>
          <a:p>
            <a:pPr algn="ctr"/>
            <a:r>
              <a:rPr lang="en-US" sz="2400" dirty="0" smtClean="0">
                <a:solidFill>
                  <a:prstClr val="black"/>
                </a:solidFill>
              </a:rPr>
              <a:t>ENROLL</a:t>
            </a:r>
          </a:p>
          <a:p>
            <a:pPr algn="ctr"/>
            <a:r>
              <a:rPr lang="en-US" sz="1600" dirty="0">
                <a:solidFill>
                  <a:prstClr val="black"/>
                </a:solidFill>
              </a:rPr>
              <a:t>(</a:t>
            </a:r>
            <a:r>
              <a:rPr lang="en-US" sz="1600" dirty="0" smtClean="0">
                <a:solidFill>
                  <a:prstClr val="black"/>
                </a:solidFill>
              </a:rPr>
              <a:t>Entry)</a:t>
            </a:r>
          </a:p>
        </p:txBody>
      </p:sp>
      <p:sp>
        <p:nvSpPr>
          <p:cNvPr id="4" name="TextBox 3"/>
          <p:cNvSpPr txBox="1"/>
          <p:nvPr/>
        </p:nvSpPr>
        <p:spPr>
          <a:xfrm>
            <a:off x="4859218" y="1524963"/>
            <a:ext cx="1664677" cy="1077218"/>
          </a:xfrm>
          <a:prstGeom prst="rect">
            <a:avLst/>
          </a:prstGeom>
          <a:noFill/>
        </p:spPr>
        <p:txBody>
          <a:bodyPr wrap="square" rtlCol="0">
            <a:spAutoFit/>
          </a:bodyPr>
          <a:lstStyle/>
          <a:p>
            <a:pPr algn="ctr"/>
            <a:r>
              <a:rPr lang="en-US" sz="2400" dirty="0" smtClean="0">
                <a:solidFill>
                  <a:prstClr val="black"/>
                </a:solidFill>
              </a:rPr>
              <a:t>RETAIN</a:t>
            </a:r>
          </a:p>
          <a:p>
            <a:pPr algn="ctr"/>
            <a:r>
              <a:rPr lang="en-US" sz="1600" dirty="0">
                <a:solidFill>
                  <a:prstClr val="black"/>
                </a:solidFill>
              </a:rPr>
              <a:t>(</a:t>
            </a:r>
            <a:r>
              <a:rPr lang="en-US" sz="1600" dirty="0" smtClean="0">
                <a:solidFill>
                  <a:prstClr val="black"/>
                </a:solidFill>
              </a:rPr>
              <a:t>Progress)</a:t>
            </a:r>
          </a:p>
          <a:p>
            <a:pPr algn="ctr"/>
            <a:endParaRPr lang="en-US" sz="2400" dirty="0">
              <a:solidFill>
                <a:prstClr val="black"/>
              </a:solidFill>
            </a:endParaRPr>
          </a:p>
        </p:txBody>
      </p:sp>
      <p:sp>
        <p:nvSpPr>
          <p:cNvPr id="5" name="TextBox 4"/>
          <p:cNvSpPr txBox="1"/>
          <p:nvPr/>
        </p:nvSpPr>
        <p:spPr>
          <a:xfrm>
            <a:off x="6833089" y="1524480"/>
            <a:ext cx="1828799" cy="738664"/>
          </a:xfrm>
          <a:prstGeom prst="rect">
            <a:avLst/>
          </a:prstGeom>
          <a:noFill/>
        </p:spPr>
        <p:txBody>
          <a:bodyPr wrap="square" rtlCol="0">
            <a:spAutoFit/>
          </a:bodyPr>
          <a:lstStyle/>
          <a:p>
            <a:pPr algn="ctr"/>
            <a:r>
              <a:rPr lang="en-US" sz="2400" dirty="0" smtClean="0">
                <a:solidFill>
                  <a:prstClr val="black"/>
                </a:solidFill>
              </a:rPr>
              <a:t>TRANSITION</a:t>
            </a:r>
          </a:p>
          <a:p>
            <a:pPr algn="ctr"/>
            <a:r>
              <a:rPr lang="en-US" dirty="0">
                <a:solidFill>
                  <a:prstClr val="black"/>
                </a:solidFill>
              </a:rPr>
              <a:t>(</a:t>
            </a:r>
            <a:r>
              <a:rPr lang="en-US" sz="1600" dirty="0" smtClean="0">
                <a:solidFill>
                  <a:prstClr val="black"/>
                </a:solidFill>
              </a:rPr>
              <a:t>Complete</a:t>
            </a:r>
            <a:r>
              <a:rPr lang="en-US" dirty="0">
                <a:solidFill>
                  <a:prstClr val="black"/>
                </a:solidFill>
              </a:rPr>
              <a:t>)</a:t>
            </a:r>
          </a:p>
        </p:txBody>
      </p:sp>
      <p:sp>
        <p:nvSpPr>
          <p:cNvPr id="6" name="TextBox 5"/>
          <p:cNvSpPr txBox="1"/>
          <p:nvPr/>
        </p:nvSpPr>
        <p:spPr>
          <a:xfrm>
            <a:off x="926123" y="6258631"/>
            <a:ext cx="920262" cy="292388"/>
          </a:xfrm>
          <a:prstGeom prst="rect">
            <a:avLst/>
          </a:prstGeom>
          <a:noFill/>
        </p:spPr>
        <p:txBody>
          <a:bodyPr wrap="square" rtlCol="0">
            <a:spAutoFit/>
          </a:bodyPr>
          <a:lstStyle/>
          <a:p>
            <a:r>
              <a:rPr lang="en-US" sz="1300" i="1" dirty="0" smtClean="0">
                <a:solidFill>
                  <a:prstClr val="black"/>
                </a:solidFill>
              </a:rPr>
              <a:t>Admitted</a:t>
            </a:r>
            <a:endParaRPr lang="en-US" sz="1300" i="1" dirty="0">
              <a:solidFill>
                <a:prstClr val="black"/>
              </a:solidFill>
            </a:endParaRPr>
          </a:p>
        </p:txBody>
      </p:sp>
      <p:sp>
        <p:nvSpPr>
          <p:cNvPr id="7" name="TextBox 6"/>
          <p:cNvSpPr txBox="1"/>
          <p:nvPr/>
        </p:nvSpPr>
        <p:spPr>
          <a:xfrm>
            <a:off x="3020891" y="6263577"/>
            <a:ext cx="1200147" cy="292388"/>
          </a:xfrm>
          <a:prstGeom prst="rect">
            <a:avLst/>
          </a:prstGeom>
          <a:noFill/>
        </p:spPr>
        <p:txBody>
          <a:bodyPr wrap="square" rtlCol="0">
            <a:spAutoFit/>
          </a:bodyPr>
          <a:lstStyle/>
          <a:p>
            <a:r>
              <a:rPr lang="en-US" sz="1300" i="1" dirty="0" smtClean="0">
                <a:solidFill>
                  <a:prstClr val="black"/>
                </a:solidFill>
              </a:rPr>
              <a:t>First two terms</a:t>
            </a:r>
            <a:endParaRPr lang="en-US" sz="1300" i="1" dirty="0">
              <a:solidFill>
                <a:prstClr val="black"/>
              </a:solidFill>
            </a:endParaRPr>
          </a:p>
        </p:txBody>
      </p:sp>
      <p:sp>
        <p:nvSpPr>
          <p:cNvPr id="8" name="TextBox 7"/>
          <p:cNvSpPr txBox="1"/>
          <p:nvPr/>
        </p:nvSpPr>
        <p:spPr>
          <a:xfrm>
            <a:off x="5232886" y="6258631"/>
            <a:ext cx="1355484" cy="292388"/>
          </a:xfrm>
          <a:prstGeom prst="rect">
            <a:avLst/>
          </a:prstGeom>
          <a:noFill/>
        </p:spPr>
        <p:txBody>
          <a:bodyPr wrap="square" rtlCol="0">
            <a:spAutoFit/>
          </a:bodyPr>
          <a:lstStyle/>
          <a:p>
            <a:r>
              <a:rPr lang="en-US" sz="1300" i="1" dirty="0" smtClean="0">
                <a:solidFill>
                  <a:prstClr val="black"/>
                </a:solidFill>
              </a:rPr>
              <a:t>Mid-program</a:t>
            </a:r>
            <a:endParaRPr lang="en-US" sz="1300" i="1" dirty="0">
              <a:solidFill>
                <a:prstClr val="black"/>
              </a:solidFill>
            </a:endParaRPr>
          </a:p>
        </p:txBody>
      </p:sp>
      <p:sp>
        <p:nvSpPr>
          <p:cNvPr id="9" name="TextBox 8"/>
          <p:cNvSpPr txBox="1"/>
          <p:nvPr/>
        </p:nvSpPr>
        <p:spPr>
          <a:xfrm>
            <a:off x="6748096" y="6258633"/>
            <a:ext cx="2395905" cy="292388"/>
          </a:xfrm>
          <a:prstGeom prst="rect">
            <a:avLst/>
          </a:prstGeom>
          <a:noFill/>
        </p:spPr>
        <p:txBody>
          <a:bodyPr wrap="square" rtlCol="0">
            <a:spAutoFit/>
          </a:bodyPr>
          <a:lstStyle/>
          <a:p>
            <a:r>
              <a:rPr lang="en-US" sz="1300" i="1" dirty="0" smtClean="0">
                <a:solidFill>
                  <a:prstClr val="black"/>
                </a:solidFill>
              </a:rPr>
              <a:t>Final term before graduation</a:t>
            </a:r>
            <a:endParaRPr lang="en-US" sz="1300" i="1" dirty="0">
              <a:solidFill>
                <a:prstClr val="black"/>
              </a:solidFill>
            </a:endParaRPr>
          </a:p>
        </p:txBody>
      </p:sp>
      <p:sp>
        <p:nvSpPr>
          <p:cNvPr id="22" name="Rounded Rectangle 4"/>
          <p:cNvSpPr/>
          <p:nvPr/>
        </p:nvSpPr>
        <p:spPr>
          <a:xfrm>
            <a:off x="8167086" y="936677"/>
            <a:ext cx="1953828" cy="1625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algn="ctr" defTabSz="2889250">
              <a:lnSpc>
                <a:spcPct val="90000"/>
              </a:lnSpc>
              <a:spcBef>
                <a:spcPct val="0"/>
              </a:spcBef>
              <a:spcAft>
                <a:spcPct val="35000"/>
              </a:spcAft>
            </a:pPr>
            <a:endParaRPr lang="en-US" sz="6500" dirty="0">
              <a:solidFill>
                <a:prstClr val="black">
                  <a:hueOff val="0"/>
                  <a:satOff val="0"/>
                  <a:lumOff val="0"/>
                  <a:alphaOff val="0"/>
                </a:prstClr>
              </a:solidFill>
            </a:endParaRPr>
          </a:p>
        </p:txBody>
      </p:sp>
      <p:sp>
        <p:nvSpPr>
          <p:cNvPr id="20" name="TextBox 19"/>
          <p:cNvSpPr txBox="1"/>
          <p:nvPr/>
        </p:nvSpPr>
        <p:spPr>
          <a:xfrm>
            <a:off x="8768179" y="1709137"/>
            <a:ext cx="344572" cy="3170099"/>
          </a:xfrm>
          <a:prstGeom prst="rect">
            <a:avLst/>
          </a:prstGeom>
          <a:solidFill>
            <a:schemeClr val="bg1"/>
          </a:solidFill>
          <a:ln>
            <a:solidFill>
              <a:srgbClr val="7030A0"/>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000" dirty="0" smtClean="0">
              <a:solidFill>
                <a:prstClr val="black"/>
              </a:solidFill>
            </a:endParaRPr>
          </a:p>
          <a:p>
            <a:pPr algn="ctr"/>
            <a:r>
              <a:rPr lang="en-US" sz="2000" b="1" dirty="0" smtClean="0">
                <a:solidFill>
                  <a:prstClr val="black"/>
                </a:solidFill>
              </a:rPr>
              <a:t>COMPLETE</a:t>
            </a:r>
          </a:p>
          <a:p>
            <a:pPr algn="ctr"/>
            <a:endParaRPr lang="en-US" sz="2000" dirty="0">
              <a:solidFill>
                <a:prstClr val="black"/>
              </a:solidFill>
            </a:endParaRPr>
          </a:p>
        </p:txBody>
      </p:sp>
      <p:sp>
        <p:nvSpPr>
          <p:cNvPr id="21" name="Title 20"/>
          <p:cNvSpPr>
            <a:spLocks noGrp="1"/>
          </p:cNvSpPr>
          <p:nvPr>
            <p:ph type="title"/>
          </p:nvPr>
        </p:nvSpPr>
        <p:spPr>
          <a:xfrm>
            <a:off x="2406162" y="205193"/>
            <a:ext cx="8229600" cy="764453"/>
          </a:xfrm>
        </p:spPr>
        <p:txBody>
          <a:bodyPr>
            <a:normAutofit/>
          </a:bodyPr>
          <a:lstStyle/>
          <a:p>
            <a:r>
              <a:rPr lang="en-US" sz="2800" dirty="0" smtClean="0">
                <a:latin typeface="Gill Sans MT" panose="020B0502020104020203" pitchFamily="34" charset="0"/>
              </a:rPr>
              <a:t>            Coaching: Embedded Career</a:t>
            </a:r>
            <a:endParaRPr lang="en-US" sz="2800" dirty="0">
              <a:latin typeface="Gill Sans MT" panose="020B0502020104020203" pitchFamily="34" charset="0"/>
            </a:endParaRPr>
          </a:p>
        </p:txBody>
      </p:sp>
    </p:spTree>
    <p:extLst>
      <p:ext uri="{BB962C8B-B14F-4D97-AF65-F5344CB8AC3E}">
        <p14:creationId xmlns:p14="http://schemas.microsoft.com/office/powerpoint/2010/main" val="3658201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975"/>
            <a:ext cx="8229600" cy="1143000"/>
          </a:xfrm>
        </p:spPr>
        <p:txBody>
          <a:bodyPr>
            <a:normAutofit/>
          </a:bodyPr>
          <a:lstStyle/>
          <a:p>
            <a:r>
              <a:rPr lang="en-US" sz="2800" dirty="0" smtClean="0">
                <a:latin typeface="Gill Sans"/>
              </a:rPr>
              <a:t>Accelerate Successes</a:t>
            </a:r>
            <a:endParaRPr lang="en-US" sz="2800" dirty="0">
              <a:latin typeface="Gill Sans"/>
            </a:endParaRPr>
          </a:p>
        </p:txBody>
      </p:sp>
      <p:sp>
        <p:nvSpPr>
          <p:cNvPr id="3" name="Content Placeholder 2"/>
          <p:cNvSpPr>
            <a:spLocks noGrp="1"/>
          </p:cNvSpPr>
          <p:nvPr>
            <p:ph idx="1"/>
          </p:nvPr>
        </p:nvSpPr>
        <p:spPr/>
        <p:txBody>
          <a:bodyPr/>
          <a:lstStyle/>
          <a:p>
            <a:pPr marL="0" indent="0">
              <a:buNone/>
            </a:pPr>
            <a:endParaRPr lang="en-US" sz="2800" dirty="0" smtClean="0">
              <a:latin typeface="Gill Sans"/>
            </a:endParaRPr>
          </a:p>
          <a:p>
            <a:r>
              <a:rPr lang="en-US" sz="2400" dirty="0" smtClean="0">
                <a:latin typeface="Gill Sans"/>
              </a:rPr>
              <a:t>Course success rate: 81%</a:t>
            </a:r>
          </a:p>
          <a:p>
            <a:r>
              <a:rPr lang="en-US" sz="2400" dirty="0" smtClean="0">
                <a:latin typeface="Gill Sans"/>
              </a:rPr>
              <a:t>Median days to course completion: 91</a:t>
            </a:r>
          </a:p>
          <a:p>
            <a:r>
              <a:rPr lang="en-US" sz="2400" smtClean="0">
                <a:latin typeface="Gill Sans"/>
              </a:rPr>
              <a:t>Program averages </a:t>
            </a:r>
            <a:r>
              <a:rPr lang="en-US" sz="2400" dirty="0" smtClean="0">
                <a:latin typeface="Gill Sans"/>
              </a:rPr>
              <a:t>10 contacts with students per term</a:t>
            </a:r>
            <a:endParaRPr lang="en-US" sz="2400" dirty="0">
              <a:latin typeface="Gill Sans"/>
            </a:endParaRPr>
          </a:p>
          <a:p>
            <a:r>
              <a:rPr lang="en-US" sz="2400" dirty="0" smtClean="0">
                <a:latin typeface="Gill Sans"/>
              </a:rPr>
              <a:t>Through 14FA, 85% of Accelerate students who interned went on to be hired or promoted after internship</a:t>
            </a:r>
          </a:p>
          <a:p>
            <a:r>
              <a:rPr lang="en-US" sz="2400" dirty="0" smtClean="0">
                <a:latin typeface="Gill Sans"/>
              </a:rPr>
              <a:t>Accelerate program created first collaborative coaching template between faculty and coaches</a:t>
            </a:r>
            <a:endParaRPr lang="en-US" sz="2400" dirty="0">
              <a:latin typeface="Gill Sans"/>
            </a:endParaRPr>
          </a:p>
        </p:txBody>
      </p:sp>
      <p:pic>
        <p:nvPicPr>
          <p:cNvPr id="4" name="Picture 3"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6978"/>
            <a:ext cx="9144000" cy="986444"/>
          </a:xfrm>
          <a:prstGeom prst="rect">
            <a:avLst/>
          </a:prstGeom>
        </p:spPr>
      </p:pic>
    </p:spTree>
    <p:extLst>
      <p:ext uri="{BB962C8B-B14F-4D97-AF65-F5344CB8AC3E}">
        <p14:creationId xmlns:p14="http://schemas.microsoft.com/office/powerpoint/2010/main" val="3766617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093"/>
            <a:ext cx="9144000" cy="986444"/>
          </a:xfrm>
          <a:prstGeom prst="rect">
            <a:avLst/>
          </a:prstGeom>
        </p:spPr>
      </p:pic>
      <p:sp>
        <p:nvSpPr>
          <p:cNvPr id="7" name="Content Placeholder 6"/>
          <p:cNvSpPr>
            <a:spLocks noGrp="1"/>
          </p:cNvSpPr>
          <p:nvPr>
            <p:ph idx="1"/>
          </p:nvPr>
        </p:nvSpPr>
        <p:spPr>
          <a:xfrm>
            <a:off x="457200" y="3437709"/>
            <a:ext cx="8229600" cy="550816"/>
          </a:xfrm>
        </p:spPr>
        <p:txBody>
          <a:bodyPr>
            <a:normAutofit lnSpcReduction="10000"/>
          </a:bodyPr>
          <a:lstStyle/>
          <a:p>
            <a:pPr marL="0" indent="0">
              <a:buNone/>
            </a:pPr>
            <a:r>
              <a:rPr lang="en-US" sz="2800" b="1" dirty="0" smtClean="0">
                <a:latin typeface="Gill Sans MT"/>
                <a:cs typeface="Gill Sans MT"/>
              </a:rPr>
              <a:t>Challenges</a:t>
            </a:r>
            <a:endParaRPr lang="en-US" altLang="en-US" sz="2400" i="1" dirty="0" smtClean="0">
              <a:solidFill>
                <a:srgbClr val="595959"/>
              </a:solidFill>
              <a:latin typeface="Gill Sans MT"/>
              <a:cs typeface="Gill Sans MT"/>
            </a:endParaRP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3006094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871"/>
            <a:ext cx="9144000" cy="986444"/>
          </a:xfrm>
          <a:prstGeom prst="rect">
            <a:avLst/>
          </a:prstGeom>
        </p:spPr>
      </p:pic>
      <p:sp>
        <p:nvSpPr>
          <p:cNvPr id="7" name="Content Placeholder 6"/>
          <p:cNvSpPr>
            <a:spLocks noGrp="1"/>
          </p:cNvSpPr>
          <p:nvPr>
            <p:ph idx="1"/>
          </p:nvPr>
        </p:nvSpPr>
        <p:spPr>
          <a:xfrm>
            <a:off x="457200" y="1480457"/>
            <a:ext cx="8229600" cy="5377543"/>
          </a:xfrm>
        </p:spPr>
        <p:txBody>
          <a:bodyPr>
            <a:normAutofit fontScale="55000" lnSpcReduction="20000"/>
          </a:bodyPr>
          <a:lstStyle/>
          <a:p>
            <a:pPr marL="0" indent="0">
              <a:buNone/>
            </a:pPr>
            <a:r>
              <a:rPr lang="en-US" sz="3900" b="1" dirty="0">
                <a:latin typeface="Gill Sans MT"/>
                <a:cs typeface="Gill Sans MT"/>
              </a:rPr>
              <a:t>Challenges</a:t>
            </a:r>
          </a:p>
          <a:p>
            <a:pPr marL="0" indent="0">
              <a:buNone/>
            </a:pPr>
            <a:endParaRPr lang="en-US" sz="3000" b="1" dirty="0" smtClean="0">
              <a:latin typeface="Gill Sans MT"/>
              <a:cs typeface="Gill Sans MT"/>
            </a:endParaRPr>
          </a:p>
          <a:p>
            <a:pPr marL="514350" indent="-514350">
              <a:buFont typeface="+mj-lt"/>
              <a:buAutoNum type="arabicPeriod"/>
            </a:pPr>
            <a:r>
              <a:rPr lang="en-US" altLang="en-US" sz="2800" dirty="0" smtClean="0">
                <a:latin typeface="Gill Sans MT"/>
                <a:cs typeface="Gill Sans MT"/>
              </a:rPr>
              <a:t>Implementing </a:t>
            </a:r>
            <a:r>
              <a:rPr lang="en-US" altLang="en-US" sz="2800" dirty="0">
                <a:latin typeface="Gill Sans MT"/>
                <a:cs typeface="Gill Sans MT"/>
              </a:rPr>
              <a:t>Self-paced mastery model in traditional Learning Management System</a:t>
            </a:r>
          </a:p>
          <a:p>
            <a:pPr marL="514350" indent="-514350">
              <a:buFont typeface="+mj-lt"/>
              <a:buAutoNum type="arabicPeriod"/>
            </a:pPr>
            <a:r>
              <a:rPr lang="en-US" altLang="en-US" sz="2800" dirty="0">
                <a:latin typeface="Gill Sans MT"/>
                <a:cs typeface="Gill Sans MT"/>
              </a:rPr>
              <a:t>Accreditation – HLC </a:t>
            </a:r>
            <a:r>
              <a:rPr lang="en-US" altLang="en-US" sz="2800" dirty="0" smtClean="0">
                <a:latin typeface="Gill Sans MT"/>
                <a:cs typeface="Gill Sans MT"/>
              </a:rPr>
              <a:t>required new </a:t>
            </a:r>
            <a:r>
              <a:rPr lang="en-US" altLang="en-US" sz="2800" dirty="0">
                <a:latin typeface="Gill Sans MT"/>
                <a:cs typeface="Gill Sans MT"/>
              </a:rPr>
              <a:t>process effective </a:t>
            </a:r>
            <a:r>
              <a:rPr lang="en-US" altLang="en-US" sz="2800" dirty="0" smtClean="0">
                <a:latin typeface="Gill Sans MT"/>
                <a:cs typeface="Gill Sans MT"/>
              </a:rPr>
              <a:t>October 2015</a:t>
            </a:r>
            <a:endParaRPr lang="en-US" altLang="en-US" sz="2800" dirty="0">
              <a:latin typeface="Gill Sans MT"/>
              <a:cs typeface="Gill Sans MT"/>
            </a:endParaRPr>
          </a:p>
          <a:p>
            <a:pPr marL="514350" indent="-514350">
              <a:buFont typeface="+mj-lt"/>
              <a:buAutoNum type="arabicPeriod"/>
            </a:pPr>
            <a:r>
              <a:rPr lang="en-US" altLang="en-US" sz="2800" dirty="0">
                <a:latin typeface="Gill Sans MT"/>
                <a:cs typeface="Gill Sans MT"/>
              </a:rPr>
              <a:t>Financial Aid eligibility</a:t>
            </a:r>
          </a:p>
          <a:p>
            <a:pPr marL="514350" indent="-514350">
              <a:buFont typeface="+mj-lt"/>
              <a:buAutoNum type="arabicPeriod"/>
            </a:pPr>
            <a:r>
              <a:rPr lang="en-US" altLang="en-US" sz="2800" dirty="0">
                <a:latin typeface="Gill Sans MT"/>
                <a:cs typeface="Gill Sans MT"/>
              </a:rPr>
              <a:t>GI Bill living allowance</a:t>
            </a:r>
          </a:p>
          <a:p>
            <a:pPr marL="514350" indent="-514350">
              <a:buFont typeface="+mj-lt"/>
              <a:buAutoNum type="arabicPeriod"/>
            </a:pPr>
            <a:r>
              <a:rPr lang="en-US" altLang="en-US" sz="2800" dirty="0">
                <a:latin typeface="Gill Sans MT"/>
                <a:cs typeface="Gill Sans MT"/>
              </a:rPr>
              <a:t>Faculty Policy</a:t>
            </a:r>
          </a:p>
          <a:p>
            <a:pPr marL="914400" lvl="1" indent="-514350">
              <a:buFont typeface="+mj-lt"/>
              <a:buAutoNum type="alphaLcPeriod"/>
            </a:pPr>
            <a:r>
              <a:rPr lang="en-US" altLang="en-US" sz="2400" dirty="0">
                <a:latin typeface="Gill Sans MT"/>
                <a:cs typeface="Gill Sans MT"/>
              </a:rPr>
              <a:t>Faculty Role </a:t>
            </a:r>
          </a:p>
          <a:p>
            <a:pPr marL="914400" lvl="1" indent="-514350">
              <a:buFont typeface="+mj-lt"/>
              <a:buAutoNum type="alphaLcPeriod"/>
            </a:pPr>
            <a:r>
              <a:rPr lang="en-US" altLang="en-US" sz="2400" dirty="0">
                <a:latin typeface="Gill Sans MT"/>
                <a:cs typeface="Gill Sans MT"/>
              </a:rPr>
              <a:t>Faculty Payload</a:t>
            </a:r>
          </a:p>
          <a:p>
            <a:pPr marL="514350" indent="-514350">
              <a:buFont typeface="+mj-lt"/>
              <a:buAutoNum type="arabicPeriod"/>
            </a:pPr>
            <a:r>
              <a:rPr lang="en-US" altLang="en-US" sz="2900" dirty="0">
                <a:latin typeface="Gill Sans MT"/>
                <a:cs typeface="Gill Sans MT"/>
              </a:rPr>
              <a:t>Faculty grading load</a:t>
            </a:r>
          </a:p>
          <a:p>
            <a:pPr marL="514350" indent="-514350">
              <a:buFont typeface="+mj-lt"/>
              <a:buAutoNum type="arabicPeriod"/>
            </a:pPr>
            <a:r>
              <a:rPr lang="en-US" altLang="en-US" sz="2900" dirty="0">
                <a:latin typeface="Gill Sans MT"/>
                <a:cs typeface="Gill Sans MT"/>
              </a:rPr>
              <a:t>Course granularity</a:t>
            </a:r>
          </a:p>
          <a:p>
            <a:pPr marL="514350" indent="-514350">
              <a:buFont typeface="+mj-lt"/>
              <a:buAutoNum type="arabicPeriod"/>
            </a:pPr>
            <a:r>
              <a:rPr lang="en-US" altLang="en-US" sz="2900" dirty="0">
                <a:latin typeface="Gill Sans MT"/>
                <a:cs typeface="Gill Sans MT"/>
              </a:rPr>
              <a:t>Student procrastination</a:t>
            </a:r>
          </a:p>
          <a:p>
            <a:pPr marL="514350" indent="-514350">
              <a:buFont typeface="+mj-lt"/>
              <a:buAutoNum type="arabicPeriod"/>
            </a:pPr>
            <a:r>
              <a:rPr lang="en-US" altLang="en-US" sz="2900" dirty="0">
                <a:latin typeface="Gill Sans MT"/>
                <a:cs typeface="Gill Sans MT"/>
              </a:rPr>
              <a:t>Integration into semester  system / Delivery efficiency</a:t>
            </a:r>
          </a:p>
          <a:p>
            <a:pPr marL="914400" lvl="1" indent="-514350">
              <a:buFont typeface="+mj-lt"/>
              <a:buAutoNum type="alphaLcPeriod"/>
            </a:pPr>
            <a:r>
              <a:rPr lang="en-US" altLang="en-US" sz="2400" dirty="0">
                <a:latin typeface="Gill Sans MT"/>
                <a:cs typeface="Gill Sans MT"/>
              </a:rPr>
              <a:t>Flexible starts</a:t>
            </a:r>
          </a:p>
          <a:p>
            <a:pPr marL="914400" lvl="1" indent="-514350">
              <a:buFont typeface="+mj-lt"/>
              <a:buAutoNum type="alphaLcPeriod"/>
            </a:pPr>
            <a:r>
              <a:rPr lang="en-US" altLang="en-US" sz="2400" dirty="0">
                <a:latin typeface="Gill Sans MT"/>
                <a:cs typeface="Gill Sans MT"/>
              </a:rPr>
              <a:t>Out of synch grade reporting</a:t>
            </a:r>
          </a:p>
          <a:p>
            <a:pPr marL="914400" lvl="1" indent="-514350">
              <a:buFont typeface="+mj-lt"/>
              <a:buAutoNum type="alphaLcPeriod"/>
            </a:pPr>
            <a:r>
              <a:rPr lang="en-US" altLang="en-US" sz="2400" dirty="0">
                <a:latin typeface="Gill Sans MT"/>
                <a:cs typeface="Gill Sans MT"/>
              </a:rPr>
              <a:t>Restricted Registration (automate)</a:t>
            </a:r>
          </a:p>
          <a:p>
            <a:pPr marL="914400" lvl="1" indent="-514350">
              <a:buFont typeface="+mj-lt"/>
              <a:buAutoNum type="alphaLcPeriod"/>
            </a:pPr>
            <a:r>
              <a:rPr lang="en-US" altLang="en-US" sz="2400" dirty="0">
                <a:latin typeface="Gill Sans MT"/>
                <a:cs typeface="Gill Sans MT"/>
              </a:rPr>
              <a:t>Data / Report s (automation)</a:t>
            </a:r>
          </a:p>
          <a:p>
            <a:pPr marL="914400" lvl="1" indent="-514350">
              <a:buFont typeface="+mj-lt"/>
              <a:buAutoNum type="alphaLcPeriod"/>
            </a:pPr>
            <a:r>
              <a:rPr lang="en-US" altLang="en-US" sz="2400" dirty="0">
                <a:latin typeface="Gill Sans MT"/>
                <a:cs typeface="Gill Sans MT"/>
              </a:rPr>
              <a:t>Progress monitoring (automate)</a:t>
            </a:r>
            <a:endParaRPr lang="en-US" altLang="en-US" sz="2900" dirty="0">
              <a:latin typeface="Gill Sans MT"/>
              <a:cs typeface="Gill Sans MT"/>
            </a:endParaRPr>
          </a:p>
        </p:txBody>
      </p:sp>
    </p:spTree>
    <p:extLst>
      <p:ext uri="{BB962C8B-B14F-4D97-AF65-F5344CB8AC3E}">
        <p14:creationId xmlns:p14="http://schemas.microsoft.com/office/powerpoint/2010/main" val="147083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871"/>
            <a:ext cx="9144000" cy="986444"/>
          </a:xfrm>
          <a:prstGeom prst="rect">
            <a:avLst/>
          </a:prstGeom>
        </p:spPr>
      </p:pic>
      <p:sp>
        <p:nvSpPr>
          <p:cNvPr id="7" name="Content Placeholder 6"/>
          <p:cNvSpPr>
            <a:spLocks noGrp="1"/>
          </p:cNvSpPr>
          <p:nvPr>
            <p:ph idx="1"/>
          </p:nvPr>
        </p:nvSpPr>
        <p:spPr>
          <a:xfrm>
            <a:off x="457200" y="1600201"/>
            <a:ext cx="8229600" cy="3415936"/>
          </a:xfrm>
        </p:spPr>
        <p:txBody>
          <a:bodyPr>
            <a:normAutofit/>
          </a:bodyPr>
          <a:lstStyle/>
          <a:p>
            <a:pPr marL="0" indent="0" algn="ctr">
              <a:buNone/>
            </a:pPr>
            <a:r>
              <a:rPr lang="en-US" sz="9600" dirty="0" smtClean="0">
                <a:latin typeface="Gill Sans MT"/>
                <a:cs typeface="Gill Sans MT"/>
              </a:rPr>
              <a:t>Q &amp; A</a:t>
            </a:r>
          </a:p>
          <a:p>
            <a:endParaRPr lang="en-US" sz="2600" dirty="0" smtClean="0">
              <a:latin typeface="Gill Sans MT"/>
              <a:cs typeface="Gill Sans MT"/>
            </a:endParaRPr>
          </a:p>
          <a:p>
            <a:pPr marL="0" indent="0" algn="ctr">
              <a:buNone/>
            </a:pPr>
            <a:endParaRPr lang="en-US" sz="2000" b="1" dirty="0" smtClean="0">
              <a:latin typeface="Gill Sans MT"/>
              <a:cs typeface="Gill Sans MT"/>
            </a:endParaRPr>
          </a:p>
          <a:p>
            <a:pPr marL="0" indent="0">
              <a:buNone/>
            </a:pPr>
            <a:endParaRPr lang="en-US" b="1" dirty="0">
              <a:latin typeface="Gill Sans MT"/>
              <a:cs typeface="Gill Sans MT"/>
            </a:endParaRPr>
          </a:p>
        </p:txBody>
      </p:sp>
      <p:sp>
        <p:nvSpPr>
          <p:cNvPr id="4" name="Content Placeholder 3"/>
          <p:cNvSpPr txBox="1">
            <a:spLocks/>
          </p:cNvSpPr>
          <p:nvPr/>
        </p:nvSpPr>
        <p:spPr>
          <a:xfrm>
            <a:off x="2133600" y="3928056"/>
            <a:ext cx="4800600" cy="21894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buFont typeface="Arial" charset="0"/>
              <a:buNone/>
            </a:pPr>
            <a:r>
              <a:rPr lang="en-US" sz="1800" dirty="0" smtClean="0">
                <a:latin typeface="Gill Sans MT" charset="0"/>
                <a:ea typeface="MS PGothic" charset="0"/>
              </a:rPr>
              <a:t>Your time is greatly appreciated.</a:t>
            </a:r>
          </a:p>
          <a:p>
            <a:pPr algn="ctr">
              <a:lnSpc>
                <a:spcPct val="130000"/>
              </a:lnSpc>
              <a:buFont typeface="Arial" charset="0"/>
              <a:buNone/>
            </a:pPr>
            <a:r>
              <a:rPr lang="en-US" sz="1400" b="1" dirty="0" smtClean="0">
                <a:effectLst>
                  <a:outerShdw blurRad="38100" dist="38100" dir="2700000" algn="tl">
                    <a:srgbClr val="DDDDDD"/>
                  </a:outerShdw>
                </a:effectLst>
                <a:latin typeface="Gill Sans MT" charset="0"/>
                <a:ea typeface="MS PGothic" charset="0"/>
              </a:rPr>
              <a:t>Thank you! </a:t>
            </a:r>
          </a:p>
          <a:p>
            <a:pPr algn="ctr">
              <a:lnSpc>
                <a:spcPct val="130000"/>
              </a:lnSpc>
              <a:buFont typeface="Arial" charset="0"/>
              <a:buNone/>
            </a:pPr>
            <a:endParaRPr lang="en-US" sz="1400" b="1" dirty="0" smtClean="0">
              <a:effectLst>
                <a:outerShdw blurRad="38100" dist="38100" dir="2700000" algn="tl">
                  <a:srgbClr val="DDDDDD"/>
                </a:outerShdw>
              </a:effectLst>
              <a:latin typeface="Gill Sans MT" charset="0"/>
              <a:ea typeface="MS PGothic" charset="0"/>
            </a:endParaRPr>
          </a:p>
          <a:p>
            <a:pPr marL="0" indent="0" algn="ctr">
              <a:buNone/>
            </a:pPr>
            <a:r>
              <a:rPr lang="en-US" sz="1400" dirty="0" smtClean="0">
                <a:latin typeface="Gill Sans MT"/>
                <a:cs typeface="Gill Sans MT"/>
                <a:hlinkClick r:id="rId3"/>
              </a:rPr>
              <a:t>Nancy.Thibeault@Sinclair.edu</a:t>
            </a:r>
            <a:endParaRPr lang="en-US" sz="1400" dirty="0" smtClean="0">
              <a:latin typeface="Gill Sans MT"/>
              <a:cs typeface="Gill Sans MT"/>
            </a:endParaRPr>
          </a:p>
          <a:p>
            <a:pPr algn="ctr">
              <a:lnSpc>
                <a:spcPct val="130000"/>
              </a:lnSpc>
              <a:buFont typeface="Arial" charset="0"/>
              <a:buNone/>
            </a:pPr>
            <a:r>
              <a:rPr lang="en-US" sz="1400" i="1" dirty="0" smtClean="0">
                <a:latin typeface="Gill Sans MT" charset="0"/>
                <a:ea typeface="MS PGothic" charset="0"/>
                <a:hlinkClick r:id="rId4"/>
              </a:rPr>
              <a:t>http://www.sinclair.edu/accelerate/</a:t>
            </a:r>
            <a:endParaRPr lang="en-US" sz="1400" i="1" dirty="0" smtClean="0">
              <a:latin typeface="Gill Sans MT" charset="0"/>
              <a:ea typeface="MS PGothic" charset="0"/>
            </a:endParaRPr>
          </a:p>
          <a:p>
            <a:pPr algn="ctr">
              <a:lnSpc>
                <a:spcPct val="130000"/>
              </a:lnSpc>
              <a:buFont typeface="Arial" charset="0"/>
              <a:buNone/>
            </a:pPr>
            <a:endParaRPr lang="en-US" sz="1400" i="1" dirty="0" smtClean="0">
              <a:latin typeface="Gill Sans MT" charset="0"/>
              <a:ea typeface="MS PGothic" charset="0"/>
            </a:endParaRPr>
          </a:p>
          <a:p>
            <a:pPr>
              <a:lnSpc>
                <a:spcPct val="130000"/>
              </a:lnSpc>
              <a:buFont typeface="Arial" charset="0"/>
              <a:buNone/>
            </a:pPr>
            <a:endParaRPr lang="en-US" sz="1400" b="1" dirty="0" smtClean="0">
              <a:effectLst>
                <a:outerShdw blurRad="38100" dist="38100" dir="2700000" algn="tl">
                  <a:srgbClr val="DDDDDD"/>
                </a:outerShdw>
              </a:effectLst>
              <a:latin typeface="Gill Sans" charset="0"/>
              <a:ea typeface="MS PGothic" charset="0"/>
            </a:endParaRPr>
          </a:p>
          <a:p>
            <a:pPr>
              <a:buFont typeface="Arial" charset="0"/>
              <a:buNone/>
            </a:pPr>
            <a:endParaRPr lang="en-US" sz="2400" dirty="0">
              <a:latin typeface="Gill Sans" charset="0"/>
              <a:ea typeface="MS PGothic" charset="0"/>
            </a:endParaRPr>
          </a:p>
        </p:txBody>
      </p:sp>
    </p:spTree>
    <p:extLst>
      <p:ext uri="{BB962C8B-B14F-4D97-AF65-F5344CB8AC3E}">
        <p14:creationId xmlns:p14="http://schemas.microsoft.com/office/powerpoint/2010/main" val="2448858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376092"/>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solidFill>
                  <a:srgbClr val="17375E"/>
                </a:solidFill>
              </a:rPr>
              <a:t>Find resources for TAACCCT success at:</a:t>
            </a:r>
          </a:p>
          <a:p>
            <a:pPr marL="0" indent="0" algn="ctr">
              <a:spcAft>
                <a:spcPts val="0"/>
              </a:spcAft>
              <a:buNone/>
            </a:pPr>
            <a:r>
              <a:rPr lang="en-US" sz="2400" dirty="0" smtClean="0">
                <a:solidFill>
                  <a:srgbClr val="17375E"/>
                </a:solidFill>
                <a:hlinkClick r:id="rId3"/>
              </a:rPr>
              <a:t>https://etagrantees.workforce3one.org</a:t>
            </a:r>
            <a:r>
              <a:rPr lang="en-US" sz="2400" dirty="0" smtClean="0">
                <a:solidFill>
                  <a:srgbClr val="17375E"/>
                </a:solidFill>
              </a:rPr>
              <a:t> </a:t>
            </a:r>
          </a:p>
          <a:p>
            <a:pPr marL="0" indent="0" algn="ctr">
              <a:spcAft>
                <a:spcPts val="0"/>
              </a:spcAft>
              <a:buNone/>
            </a:pPr>
            <a:endParaRPr lang="en-US" sz="2400" dirty="0">
              <a:solidFill>
                <a:srgbClr val="17375E"/>
              </a:solidFill>
            </a:endParaRPr>
          </a:p>
          <a:p>
            <a:pPr marL="0" indent="0" algn="ctr">
              <a:spcAft>
                <a:spcPts val="0"/>
              </a:spcAft>
              <a:buNone/>
            </a:pPr>
            <a:r>
              <a:rPr lang="en-US" sz="2400" dirty="0" smtClean="0">
                <a:solidFill>
                  <a:srgbClr val="17375E"/>
                </a:solidFill>
              </a:rPr>
              <a:t>Subscribe to TLN resources, ask questions or </a:t>
            </a:r>
            <a:r>
              <a:rPr lang="en-US" sz="2400" dirty="0">
                <a:solidFill>
                  <a:srgbClr val="17375E"/>
                </a:solidFill>
              </a:rPr>
              <a:t>connect with peers </a:t>
            </a:r>
            <a:r>
              <a:rPr lang="en-US" sz="2400" dirty="0" smtClean="0">
                <a:solidFill>
                  <a:srgbClr val="17375E"/>
                </a:solidFill>
              </a:rPr>
              <a:t>at </a:t>
            </a:r>
            <a:r>
              <a:rPr lang="en-US" sz="2400" dirty="0">
                <a:solidFill>
                  <a:srgbClr val="17375E"/>
                </a:solidFill>
                <a:hlinkClick r:id="rId4"/>
              </a:rPr>
              <a:t>TAACCCT@dol.gov</a:t>
            </a:r>
            <a:r>
              <a:rPr lang="en-US" sz="2400" dirty="0">
                <a:solidFill>
                  <a:srgbClr val="17375E"/>
                </a:solidFill>
              </a:rPr>
              <a:t> </a:t>
            </a:r>
          </a:p>
          <a:p>
            <a:pPr marL="0" indent="0" algn="ctr">
              <a:spcAft>
                <a:spcPts val="0"/>
              </a:spcAft>
              <a:buNone/>
            </a:pPr>
            <a:endParaRPr lang="en-US" sz="2400" dirty="0"/>
          </a:p>
        </p:txBody>
      </p:sp>
    </p:spTree>
    <p:extLst>
      <p:ext uri="{BB962C8B-B14F-4D97-AF65-F5344CB8AC3E}">
        <p14:creationId xmlns:p14="http://schemas.microsoft.com/office/powerpoint/2010/main" val="253463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Slide-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94" y="981264"/>
            <a:ext cx="8038014" cy="5117535"/>
          </a:xfrm>
          <a:prstGeom prst="rect">
            <a:avLst/>
          </a:prstGeom>
        </p:spPr>
      </p:pic>
      <p:sp>
        <p:nvSpPr>
          <p:cNvPr id="5" name="Title 1"/>
          <p:cNvSpPr txBox="1">
            <a:spLocks/>
          </p:cNvSpPr>
          <p:nvPr/>
        </p:nvSpPr>
        <p:spPr bwMode="auto">
          <a:xfrm>
            <a:off x="735823" y="3012248"/>
            <a:ext cx="7772400" cy="163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20000"/>
              </a:lnSpc>
              <a:defRPr/>
            </a:pPr>
            <a:r>
              <a:rPr lang="en-US" sz="3200" b="1" dirty="0" smtClean="0">
                <a:latin typeface="Gill Sans MT" panose="020B0502020104020203" pitchFamily="34" charset="0"/>
                <a:ea typeface="ＭＳ Ｐゴシック" charset="0"/>
                <a:cs typeface="Gill Sans"/>
              </a:rPr>
              <a:t>CBE 101</a:t>
            </a:r>
          </a:p>
          <a:p>
            <a:pPr algn="l">
              <a:lnSpc>
                <a:spcPct val="120000"/>
              </a:lnSpc>
              <a:defRPr/>
            </a:pPr>
            <a:r>
              <a:rPr lang="en-US" sz="3200" b="1" dirty="0" smtClean="0">
                <a:latin typeface="Gill Sans MT" panose="020B0502020104020203" pitchFamily="34" charset="0"/>
                <a:ea typeface="ＭＳ Ｐゴシック" charset="0"/>
                <a:cs typeface="Gill Sans"/>
              </a:rPr>
              <a:t>Competency-based education model</a:t>
            </a:r>
          </a:p>
          <a:p>
            <a:pPr algn="l">
              <a:lnSpc>
                <a:spcPct val="120000"/>
              </a:lnSpc>
              <a:defRPr/>
            </a:pPr>
            <a:r>
              <a:rPr lang="en-US" sz="2700" dirty="0" smtClean="0">
                <a:latin typeface="Gill Sans MT" panose="020B0502020104020203" pitchFamily="34" charset="0"/>
                <a:ea typeface="ＭＳ Ｐゴシック" charset="0"/>
                <a:cs typeface="Gill Sans"/>
              </a:rPr>
              <a:t/>
            </a:r>
            <a:br>
              <a:rPr lang="en-US" sz="2700" dirty="0" smtClean="0">
                <a:latin typeface="Gill Sans MT" panose="020B0502020104020203" pitchFamily="34" charset="0"/>
                <a:ea typeface="ＭＳ Ｐゴシック" charset="0"/>
                <a:cs typeface="Gill Sans"/>
              </a:rPr>
            </a:br>
            <a:r>
              <a:rPr lang="en-US" sz="2700" dirty="0" smtClean="0">
                <a:latin typeface="Gill Sans MT" panose="020B0502020104020203" pitchFamily="34" charset="0"/>
                <a:ea typeface="ＭＳ Ｐゴシック" charset="0"/>
                <a:cs typeface="Gill Sans"/>
              </a:rPr>
              <a:t>December 7, 2015</a:t>
            </a:r>
            <a:endParaRPr lang="en-US" sz="2700" dirty="0">
              <a:latin typeface="Gill Sans MT" panose="020B0502020104020203" pitchFamily="34" charset="0"/>
              <a:ea typeface="ＭＳ Ｐゴシック" charset="0"/>
              <a:cs typeface="Gill Sans"/>
            </a:endParaRPr>
          </a:p>
        </p:txBody>
      </p:sp>
      <p:sp>
        <p:nvSpPr>
          <p:cNvPr id="6" name="Subtitle 2"/>
          <p:cNvSpPr txBox="1">
            <a:spLocks/>
          </p:cNvSpPr>
          <p:nvPr/>
        </p:nvSpPr>
        <p:spPr bwMode="auto">
          <a:xfrm>
            <a:off x="720560" y="4937256"/>
            <a:ext cx="8447811" cy="521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S PGothic" pitchFamily="34" charset="-128"/>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S PGothic" pitchFamily="34" charset="-128"/>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charset="0"/>
              <a:buNone/>
              <a:defRPr/>
            </a:pPr>
            <a:r>
              <a:rPr lang="en-US" sz="2000" dirty="0" smtClean="0">
                <a:solidFill>
                  <a:schemeClr val="tx1">
                    <a:lumMod val="65000"/>
                    <a:lumOff val="35000"/>
                  </a:schemeClr>
                </a:solidFill>
                <a:latin typeface="Gill Sans MT" panose="020B0502020104020203" pitchFamily="34" charset="0"/>
                <a:ea typeface="ＭＳ Ｐゴシック" charset="0"/>
                <a:cs typeface="Gill Sans"/>
              </a:rPr>
              <a:t>Dr. Nancy Thibeault, Dean eLearning Division / Director TAACCCT Grant</a:t>
            </a:r>
          </a:p>
        </p:txBody>
      </p:sp>
      <p:sp>
        <p:nvSpPr>
          <p:cNvPr id="7" name="TextBox 6"/>
          <p:cNvSpPr txBox="1"/>
          <p:nvPr/>
        </p:nvSpPr>
        <p:spPr>
          <a:xfrm>
            <a:off x="5963596" y="5605192"/>
            <a:ext cx="3333853" cy="400110"/>
          </a:xfrm>
          <a:prstGeom prst="rect">
            <a:avLst/>
          </a:prstGeom>
          <a:noFill/>
        </p:spPr>
        <p:txBody>
          <a:bodyPr wrap="square" rtlCol="0">
            <a:spAutoFit/>
          </a:bodyPr>
          <a:lstStyle/>
          <a:p>
            <a:r>
              <a:rPr lang="en-US" sz="2000" b="1" dirty="0" smtClean="0">
                <a:solidFill>
                  <a:schemeClr val="bg1"/>
                </a:solidFill>
                <a:latin typeface="Gill Sans MT"/>
                <a:cs typeface="Gill Sans MT"/>
              </a:rPr>
              <a:t>Program Overview</a:t>
            </a:r>
            <a:endParaRPr lang="en-US" sz="2000" b="1" dirty="0">
              <a:solidFill>
                <a:schemeClr val="bg1"/>
              </a:solidFill>
              <a:latin typeface="Gill Sans MT"/>
              <a:cs typeface="Gill Sans MT"/>
            </a:endParaRPr>
          </a:p>
        </p:txBody>
      </p:sp>
      <p:sp>
        <p:nvSpPr>
          <p:cNvPr id="8" name="TextBox 7"/>
          <p:cNvSpPr txBox="1"/>
          <p:nvPr/>
        </p:nvSpPr>
        <p:spPr>
          <a:xfrm>
            <a:off x="633974" y="5605192"/>
            <a:ext cx="4150307" cy="400110"/>
          </a:xfrm>
          <a:prstGeom prst="rect">
            <a:avLst/>
          </a:prstGeom>
          <a:noFill/>
        </p:spPr>
        <p:txBody>
          <a:bodyPr wrap="square" rtlCol="0">
            <a:spAutoFit/>
          </a:bodyPr>
          <a:lstStyle/>
          <a:p>
            <a:r>
              <a:rPr lang="en-US" sz="2000" b="1" dirty="0" smtClean="0">
                <a:solidFill>
                  <a:schemeClr val="bg1"/>
                </a:solidFill>
                <a:latin typeface="Gill Sans MT"/>
                <a:cs typeface="Gill Sans MT"/>
              </a:rPr>
              <a:t>Flex-Paced Online IT Programs</a:t>
            </a:r>
            <a:endParaRPr lang="en-US" sz="2000" b="1" dirty="0">
              <a:solidFill>
                <a:schemeClr val="bg1"/>
              </a:solidFill>
              <a:latin typeface="Gill Sans MT"/>
              <a:cs typeface="Gill Sans MT"/>
            </a:endParaRPr>
          </a:p>
        </p:txBody>
      </p:sp>
      <p:sp>
        <p:nvSpPr>
          <p:cNvPr id="9" name="Content Placeholder 10"/>
          <p:cNvSpPr txBox="1">
            <a:spLocks/>
          </p:cNvSpPr>
          <p:nvPr/>
        </p:nvSpPr>
        <p:spPr bwMode="auto">
          <a:xfrm>
            <a:off x="2694783" y="6098799"/>
            <a:ext cx="59872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0" hangingPunct="0">
              <a:spcBef>
                <a:spcPct val="20000"/>
              </a:spcBef>
              <a:buFont typeface="Arial" charset="0"/>
              <a:buNone/>
            </a:pPr>
            <a:r>
              <a:rPr lang="en-US" sz="700" dirty="0">
                <a:latin typeface="Gill Sans MT" charset="0"/>
              </a:rPr>
              <a:t>This product was funded by a grant awarded by the U.S. Department of Labor’s Employment and Training Administration. The product was created by the grantee and does not necessarily reflect the official position of the U.S. </a:t>
            </a:r>
            <a:r>
              <a:rPr lang="en-US" sz="700" dirty="0" smtClean="0">
                <a:latin typeface="Gill Sans MT" charset="0"/>
              </a:rPr>
              <a:t>Department of </a:t>
            </a:r>
            <a:r>
              <a:rPr lang="en-US" sz="700" dirty="0">
                <a:latin typeface="Gill Sans MT" charset="0"/>
              </a:rPr>
              <a:t>Labor. The Department of Labor makes no guarantees, warranties, or assurances of any kind, express or implied, with respect to such information, including any information on linked sites and including, but not </a:t>
            </a:r>
            <a:r>
              <a:rPr lang="en-US" sz="700" dirty="0" smtClean="0">
                <a:latin typeface="Gill Sans MT" charset="0"/>
              </a:rPr>
              <a:t>l</a:t>
            </a:r>
            <a:br>
              <a:rPr lang="en-US" sz="700" dirty="0" smtClean="0">
                <a:latin typeface="Gill Sans MT" charset="0"/>
              </a:rPr>
            </a:br>
            <a:r>
              <a:rPr lang="en-US" sz="700" dirty="0" err="1" smtClean="0">
                <a:latin typeface="Gill Sans MT" charset="0"/>
              </a:rPr>
              <a:t>imited</a:t>
            </a:r>
            <a:r>
              <a:rPr lang="en-US" sz="700" dirty="0" smtClean="0">
                <a:latin typeface="Gill Sans MT" charset="0"/>
              </a:rPr>
              <a:t> </a:t>
            </a:r>
            <a:r>
              <a:rPr lang="en-US" sz="700" dirty="0">
                <a:latin typeface="Gill Sans MT" charset="0"/>
              </a:rPr>
              <a:t>to, accuracy of the information or its completeness, timeliness, usefulness, adequacy, continued availability, or ownership.</a:t>
            </a:r>
          </a:p>
        </p:txBody>
      </p:sp>
    </p:spTree>
    <p:extLst>
      <p:ext uri="{BB962C8B-B14F-4D97-AF65-F5344CB8AC3E}">
        <p14:creationId xmlns:p14="http://schemas.microsoft.com/office/powerpoint/2010/main" val="271212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859"/>
            <a:ext cx="9144000" cy="986444"/>
          </a:xfrm>
          <a:prstGeom prst="rect">
            <a:avLst/>
          </a:prstGeom>
        </p:spPr>
      </p:pic>
      <p:sp>
        <p:nvSpPr>
          <p:cNvPr id="7" name="Content Placeholder 6"/>
          <p:cNvSpPr>
            <a:spLocks noGrp="1"/>
          </p:cNvSpPr>
          <p:nvPr>
            <p:ph idx="1"/>
          </p:nvPr>
        </p:nvSpPr>
        <p:spPr>
          <a:xfrm>
            <a:off x="514924" y="1499190"/>
            <a:ext cx="8229600" cy="4525963"/>
          </a:xfrm>
        </p:spPr>
        <p:txBody>
          <a:bodyPr>
            <a:normAutofit/>
          </a:bodyPr>
          <a:lstStyle/>
          <a:p>
            <a:pPr marL="0" indent="0">
              <a:buNone/>
            </a:pPr>
            <a:r>
              <a:rPr lang="en-US" sz="2800" b="1" dirty="0" smtClean="0">
                <a:latin typeface="Gill Sans MT"/>
                <a:cs typeface="Gill Sans MT"/>
              </a:rPr>
              <a:t>Agenda</a:t>
            </a:r>
          </a:p>
          <a:p>
            <a:pPr marL="0" indent="0">
              <a:buNone/>
            </a:pPr>
            <a:endParaRPr lang="en-US" sz="2800" b="1" dirty="0">
              <a:latin typeface="Gill Sans MT"/>
              <a:cs typeface="Gill Sans MT"/>
            </a:endParaRPr>
          </a:p>
          <a:p>
            <a:pPr marL="457200" indent="-457200">
              <a:buFont typeface="+mj-lt"/>
              <a:buAutoNum type="arabicPeriod"/>
            </a:pPr>
            <a:r>
              <a:rPr lang="en-US" sz="2400" dirty="0" smtClean="0">
                <a:latin typeface="Gill Sans MT"/>
                <a:cs typeface="Gill Sans MT"/>
              </a:rPr>
              <a:t>TAACCCT Grant</a:t>
            </a:r>
          </a:p>
          <a:p>
            <a:pPr marL="457200" indent="-457200">
              <a:buFont typeface="+mj-lt"/>
              <a:buAutoNum type="arabicPeriod"/>
            </a:pPr>
            <a:r>
              <a:rPr lang="en-US" sz="2400" dirty="0" smtClean="0">
                <a:latin typeface="Gill Sans MT"/>
                <a:cs typeface="Gill Sans MT"/>
              </a:rPr>
              <a:t>Project Model Components</a:t>
            </a:r>
          </a:p>
          <a:p>
            <a:pPr marL="857250" lvl="1" indent="-457200">
              <a:buFont typeface="+mj-lt"/>
              <a:buAutoNum type="alphaLcPeriod"/>
            </a:pPr>
            <a:r>
              <a:rPr lang="en-US" sz="2000" dirty="0" smtClean="0">
                <a:latin typeface="Gill Sans MT"/>
                <a:cs typeface="Gill Sans MT"/>
              </a:rPr>
              <a:t>Overview </a:t>
            </a:r>
          </a:p>
          <a:p>
            <a:pPr marL="857250" lvl="1" indent="-457200">
              <a:buFont typeface="+mj-lt"/>
              <a:buAutoNum type="alphaLcPeriod"/>
            </a:pPr>
            <a:r>
              <a:rPr lang="en-US" sz="2000" dirty="0" smtClean="0">
                <a:latin typeface="Gill Sans MT"/>
                <a:cs typeface="Gill Sans MT"/>
              </a:rPr>
              <a:t>Workforce </a:t>
            </a:r>
            <a:r>
              <a:rPr lang="en-US" sz="2000" dirty="0">
                <a:latin typeface="Gill Sans MT"/>
                <a:cs typeface="Gill Sans MT"/>
              </a:rPr>
              <a:t>Relationships </a:t>
            </a:r>
          </a:p>
          <a:p>
            <a:pPr marL="857250" lvl="1" indent="-457200">
              <a:buFont typeface="+mj-lt"/>
              <a:buAutoNum type="alphaLcPeriod"/>
            </a:pPr>
            <a:r>
              <a:rPr lang="en-US" sz="2000" dirty="0" smtClean="0">
                <a:latin typeface="Gill Sans MT"/>
                <a:cs typeface="Gill Sans MT"/>
              </a:rPr>
              <a:t>Curriculum </a:t>
            </a:r>
            <a:endParaRPr lang="en-US" sz="2000" dirty="0">
              <a:latin typeface="Gill Sans MT"/>
              <a:cs typeface="Gill Sans MT"/>
            </a:endParaRPr>
          </a:p>
          <a:p>
            <a:pPr marL="857250" lvl="1" indent="-457200">
              <a:buFont typeface="+mj-lt"/>
              <a:buAutoNum type="alphaLcPeriod"/>
            </a:pPr>
            <a:r>
              <a:rPr lang="en-US" sz="2000" dirty="0" smtClean="0">
                <a:latin typeface="Gill Sans MT"/>
                <a:cs typeface="Gill Sans MT"/>
              </a:rPr>
              <a:t>Program Delivery</a:t>
            </a:r>
          </a:p>
          <a:p>
            <a:pPr marL="857250" lvl="1" indent="-457200">
              <a:buFont typeface="+mj-lt"/>
              <a:buAutoNum type="alphaLcPeriod"/>
            </a:pPr>
            <a:r>
              <a:rPr lang="en-US" sz="2000" dirty="0" smtClean="0">
                <a:latin typeface="Gill Sans MT"/>
                <a:cs typeface="Gill Sans MT"/>
              </a:rPr>
              <a:t>Student Experience</a:t>
            </a:r>
          </a:p>
          <a:p>
            <a:pPr marL="457200" indent="-457200">
              <a:buFont typeface="+mj-lt"/>
              <a:buAutoNum type="arabicPeriod"/>
            </a:pPr>
            <a:r>
              <a:rPr lang="en-US" sz="2400" dirty="0" smtClean="0">
                <a:latin typeface="Gill Sans MT"/>
                <a:cs typeface="Gill Sans MT"/>
              </a:rPr>
              <a:t>Challenges</a:t>
            </a: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247671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6" y="1346093"/>
            <a:ext cx="9144000" cy="986444"/>
          </a:xfrm>
          <a:prstGeom prst="rect">
            <a:avLst/>
          </a:prstGeom>
        </p:spPr>
      </p:pic>
      <p:sp>
        <p:nvSpPr>
          <p:cNvPr id="7" name="Content Placeholder 6"/>
          <p:cNvSpPr>
            <a:spLocks noGrp="1"/>
          </p:cNvSpPr>
          <p:nvPr>
            <p:ph idx="1"/>
          </p:nvPr>
        </p:nvSpPr>
        <p:spPr>
          <a:xfrm>
            <a:off x="457200" y="3437709"/>
            <a:ext cx="8229600" cy="550816"/>
          </a:xfrm>
        </p:spPr>
        <p:txBody>
          <a:bodyPr>
            <a:normAutofit lnSpcReduction="10000"/>
          </a:bodyPr>
          <a:lstStyle/>
          <a:p>
            <a:pPr marL="0" indent="0">
              <a:buNone/>
            </a:pPr>
            <a:r>
              <a:rPr lang="en-US" sz="2800" b="1" dirty="0" smtClean="0">
                <a:latin typeface="Gill Sans MT"/>
                <a:cs typeface="Gill Sans MT"/>
              </a:rPr>
              <a:t>The Grant</a:t>
            </a:r>
            <a:endParaRPr lang="en-US" altLang="en-US" sz="2400" i="1" dirty="0" smtClean="0">
              <a:solidFill>
                <a:srgbClr val="595959"/>
              </a:solidFill>
              <a:latin typeface="Gill Sans MT"/>
              <a:cs typeface="Gill Sans MT"/>
            </a:endParaRP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331908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719"/>
            <a:ext cx="9144000" cy="986444"/>
          </a:xfrm>
          <a:prstGeom prst="rect">
            <a:avLst/>
          </a:prstGeom>
        </p:spPr>
      </p:pic>
      <p:sp>
        <p:nvSpPr>
          <p:cNvPr id="7" name="Content Placeholder 6"/>
          <p:cNvSpPr>
            <a:spLocks noGrp="1"/>
          </p:cNvSpPr>
          <p:nvPr>
            <p:ph idx="1"/>
          </p:nvPr>
        </p:nvSpPr>
        <p:spPr>
          <a:xfrm>
            <a:off x="457200" y="2307270"/>
            <a:ext cx="8229600" cy="4525963"/>
          </a:xfrm>
        </p:spPr>
        <p:txBody>
          <a:bodyPr>
            <a:normAutofit/>
          </a:bodyPr>
          <a:lstStyle/>
          <a:p>
            <a:pPr marL="0" indent="0">
              <a:buNone/>
            </a:pPr>
            <a:endParaRPr lang="en-US" sz="2800" b="1" dirty="0" smtClean="0">
              <a:latin typeface="Gill Sans MT"/>
              <a:cs typeface="Gill Sans MT"/>
            </a:endParaRPr>
          </a:p>
          <a:p>
            <a:pPr marL="0" indent="0">
              <a:buNone/>
            </a:pPr>
            <a:r>
              <a:rPr lang="en-US" sz="2000" b="1" dirty="0" smtClean="0">
                <a:latin typeface="Gill Sans MT"/>
                <a:cs typeface="Gill Sans MT"/>
              </a:rPr>
              <a:t>Sinclair’s TAACCCT Grant Project</a:t>
            </a:r>
            <a:endParaRPr lang="en-US" sz="2000" b="1" dirty="0">
              <a:latin typeface="Gill Sans MT"/>
              <a:cs typeface="Gill Sans MT"/>
            </a:endParaRPr>
          </a:p>
          <a:p>
            <a:endParaRPr lang="en-US" sz="2400" dirty="0" smtClean="0">
              <a:latin typeface="Gill Sans MT"/>
              <a:cs typeface="Gill Sans MT"/>
            </a:endParaRPr>
          </a:p>
          <a:p>
            <a:r>
              <a:rPr lang="en-US" sz="2400" dirty="0" smtClean="0">
                <a:latin typeface="Gill Sans MT"/>
                <a:cs typeface="Gill Sans MT"/>
              </a:rPr>
              <a:t>Grant Goal – Adapt and adopt competency-based IT instruction to accelerate learning for TAA-eligible, veterans, unemployed, and other adult learners.</a:t>
            </a:r>
          </a:p>
          <a:p>
            <a:pPr marL="0" indent="0">
              <a:buNone/>
            </a:pPr>
            <a:endParaRPr lang="en-US" b="1" dirty="0">
              <a:latin typeface="Gill Sans MT"/>
              <a:cs typeface="Gill Sans MT"/>
            </a:endParaRPr>
          </a:p>
        </p:txBody>
      </p:sp>
    </p:spTree>
    <p:extLst>
      <p:ext uri="{BB962C8B-B14F-4D97-AF65-F5344CB8AC3E}">
        <p14:creationId xmlns:p14="http://schemas.microsoft.com/office/powerpoint/2010/main" val="2497028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429"/>
            <a:ext cx="9144000" cy="986444"/>
          </a:xfrm>
          <a:prstGeom prst="rect">
            <a:avLst/>
          </a:prstGeom>
        </p:spPr>
      </p:pic>
      <p:sp>
        <p:nvSpPr>
          <p:cNvPr id="7" name="Content Placeholder 6"/>
          <p:cNvSpPr>
            <a:spLocks noGrp="1"/>
          </p:cNvSpPr>
          <p:nvPr>
            <p:ph idx="1"/>
          </p:nvPr>
        </p:nvSpPr>
        <p:spPr>
          <a:xfrm>
            <a:off x="511242" y="1989810"/>
            <a:ext cx="8229600" cy="3561033"/>
          </a:xfrm>
        </p:spPr>
        <p:txBody>
          <a:bodyPr>
            <a:normAutofit lnSpcReduction="10000"/>
          </a:bodyPr>
          <a:lstStyle/>
          <a:p>
            <a:pPr marL="0" indent="0">
              <a:buNone/>
            </a:pPr>
            <a:r>
              <a:rPr lang="en-US" sz="2800" b="1" dirty="0" smtClean="0">
                <a:latin typeface="Gill Sans MT"/>
                <a:cs typeface="Gill Sans MT"/>
              </a:rPr>
              <a:t>Round 2 TAACCCT Grant </a:t>
            </a:r>
          </a:p>
          <a:p>
            <a:pPr marL="0" indent="0">
              <a:buNone/>
            </a:pPr>
            <a:endParaRPr lang="en-US" sz="2800" b="1" dirty="0" smtClean="0">
              <a:latin typeface="Gill Sans MT"/>
              <a:cs typeface="Gill Sans MT"/>
            </a:endParaRPr>
          </a:p>
          <a:p>
            <a:pPr marL="0" indent="0">
              <a:buNone/>
            </a:pPr>
            <a:r>
              <a:rPr lang="en-US" sz="2800" b="1" dirty="0" smtClean="0">
                <a:latin typeface="Gill Sans MT"/>
                <a:cs typeface="Gill Sans MT"/>
              </a:rPr>
              <a:t>Consortium Partners</a:t>
            </a:r>
            <a:endParaRPr lang="en-US" sz="2800" b="1" dirty="0">
              <a:latin typeface="Gill Sans MT"/>
              <a:cs typeface="Gill Sans MT"/>
            </a:endParaRPr>
          </a:p>
          <a:p>
            <a:pPr marL="285750" lvl="1" fontAlgn="auto">
              <a:spcAft>
                <a:spcPts val="0"/>
              </a:spcAft>
              <a:buFont typeface="Arial" pitchFamily="34" charset="0"/>
              <a:buChar char="•"/>
              <a:defRPr/>
            </a:pPr>
            <a:r>
              <a:rPr lang="en-US" sz="2400" dirty="0">
                <a:latin typeface="Gill Sans MT"/>
                <a:cs typeface="Gill Sans MT"/>
              </a:rPr>
              <a:t>Austin Community </a:t>
            </a:r>
            <a:r>
              <a:rPr lang="en-US" sz="2400" dirty="0" smtClean="0">
                <a:latin typeface="Gill Sans MT"/>
                <a:cs typeface="Gill Sans MT"/>
              </a:rPr>
              <a:t>College</a:t>
            </a:r>
          </a:p>
          <a:p>
            <a:pPr marL="285750" lvl="1" fontAlgn="auto">
              <a:spcAft>
                <a:spcPts val="0"/>
              </a:spcAft>
              <a:buFont typeface="Arial" pitchFamily="34" charset="0"/>
              <a:buChar char="•"/>
              <a:defRPr/>
            </a:pPr>
            <a:r>
              <a:rPr lang="en-US" sz="2400" dirty="0" smtClean="0">
                <a:latin typeface="Gill Sans MT"/>
                <a:cs typeface="Gill Sans MT"/>
              </a:rPr>
              <a:t>Broward College</a:t>
            </a:r>
          </a:p>
          <a:p>
            <a:pPr marL="285750" lvl="1" fontAlgn="auto">
              <a:spcAft>
                <a:spcPts val="0"/>
              </a:spcAft>
              <a:buFont typeface="Arial" pitchFamily="34" charset="0"/>
              <a:buChar char="•"/>
              <a:defRPr/>
            </a:pPr>
            <a:r>
              <a:rPr lang="en-US" sz="2400" dirty="0" smtClean="0">
                <a:latin typeface="Gill Sans MT"/>
                <a:cs typeface="Gill Sans MT"/>
              </a:rPr>
              <a:t>Sinclair </a:t>
            </a:r>
            <a:r>
              <a:rPr lang="en-US" sz="2400" dirty="0">
                <a:latin typeface="Gill Sans MT"/>
                <a:cs typeface="Gill Sans MT"/>
              </a:rPr>
              <a:t>Community </a:t>
            </a:r>
            <a:r>
              <a:rPr lang="en-US" sz="2400" dirty="0" smtClean="0">
                <a:latin typeface="Gill Sans MT"/>
                <a:cs typeface="Gill Sans MT"/>
              </a:rPr>
              <a:t>College</a:t>
            </a:r>
            <a:endParaRPr lang="en-US" sz="2400" i="1" dirty="0">
              <a:latin typeface="Gill Sans MT"/>
              <a:cs typeface="Gill Sans MT"/>
            </a:endParaRPr>
          </a:p>
          <a:p>
            <a:pPr marL="285750" lvl="1" fontAlgn="auto">
              <a:spcAft>
                <a:spcPts val="0"/>
              </a:spcAft>
              <a:buFont typeface="Arial" pitchFamily="34" charset="0"/>
              <a:buChar char="•"/>
              <a:defRPr/>
            </a:pPr>
            <a:r>
              <a:rPr lang="en-US" sz="2400" dirty="0">
                <a:latin typeface="Gill Sans MT"/>
                <a:cs typeface="Gill Sans MT"/>
              </a:rPr>
              <a:t>Western Governors University,  </a:t>
            </a:r>
            <a:r>
              <a:rPr lang="en-US" sz="2400" i="1" dirty="0" smtClean="0">
                <a:latin typeface="Gill Sans MT"/>
                <a:cs typeface="Gill Sans MT"/>
              </a:rPr>
              <a:t>Consultant</a:t>
            </a:r>
            <a:endParaRPr lang="en-US" sz="2400" i="1" dirty="0">
              <a:latin typeface="Gill Sans MT"/>
              <a:cs typeface="Gill Sans MT"/>
            </a:endParaRPr>
          </a:p>
          <a:p>
            <a:pPr marL="285750" lvl="1" fontAlgn="auto">
              <a:spcAft>
                <a:spcPts val="0"/>
              </a:spcAft>
              <a:buFont typeface="Arial" pitchFamily="34" charset="0"/>
              <a:buChar char="•"/>
              <a:defRPr/>
            </a:pPr>
            <a:r>
              <a:rPr lang="en-US" sz="2400" dirty="0">
                <a:latin typeface="Gill Sans MT"/>
                <a:cs typeface="Gill Sans MT"/>
              </a:rPr>
              <a:t>Mathematica, </a:t>
            </a:r>
            <a:r>
              <a:rPr lang="en-US" sz="2400" i="1" dirty="0" smtClean="0">
                <a:latin typeface="Gill Sans MT"/>
                <a:cs typeface="Gill Sans MT"/>
              </a:rPr>
              <a:t>Grant Evaluator </a:t>
            </a:r>
            <a:endParaRPr lang="en-US" sz="2400" i="1" dirty="0">
              <a:latin typeface="Gill Sans MT"/>
              <a:cs typeface="Gill Sans MT"/>
            </a:endParaRPr>
          </a:p>
        </p:txBody>
      </p:sp>
      <p:pic>
        <p:nvPicPr>
          <p:cNvPr id="4" name="Picture 3" descr="J:\Projects\2013\TAACCCT\NancyT_DaveS_League10-27-2013\Graphics\acc-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94" y="5616016"/>
            <a:ext cx="806332" cy="539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J:\Projects\2013\TAACCCT\NancyT_DaveS_League10-27-2013\Graphics\browar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270" y="5751137"/>
            <a:ext cx="1217459" cy="404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J:\Projects\2013\TAACCCT\NancyT_DaveS_League10-27-2013\Graphics\WGU-stkd2-HI-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161" y="5680834"/>
            <a:ext cx="1182098" cy="427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J:\Projects\2013\TAACCCT\NancyT_DaveS_League10-27-2013\Graphics\SCC_Logo_L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433" y="5758380"/>
            <a:ext cx="1413822" cy="349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J:\Projects\2013\TAACCCT\NancyT_DaveS_League10-27-2013\Graphics\MathmaticaMP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2980" y="5720958"/>
            <a:ext cx="1233137" cy="38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8184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1-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3" y="1056914"/>
            <a:ext cx="9144000" cy="986444"/>
          </a:xfrm>
          <a:prstGeom prst="rect">
            <a:avLst/>
          </a:prstGeom>
        </p:spPr>
      </p:pic>
      <p:sp>
        <p:nvSpPr>
          <p:cNvPr id="7" name="Content Placeholder 6"/>
          <p:cNvSpPr>
            <a:spLocks noGrp="1"/>
          </p:cNvSpPr>
          <p:nvPr>
            <p:ph idx="1"/>
          </p:nvPr>
        </p:nvSpPr>
        <p:spPr>
          <a:xfrm>
            <a:off x="3306424" y="350936"/>
            <a:ext cx="8229600" cy="581473"/>
          </a:xfrm>
        </p:spPr>
        <p:txBody>
          <a:bodyPr>
            <a:normAutofit/>
          </a:bodyPr>
          <a:lstStyle/>
          <a:p>
            <a:pPr marL="0" indent="0">
              <a:buNone/>
            </a:pPr>
            <a:r>
              <a:rPr lang="en-US" sz="2800" b="1" dirty="0" smtClean="0">
                <a:solidFill>
                  <a:srgbClr val="FFFFFF"/>
                </a:solidFill>
                <a:latin typeface="Gill Sans MT"/>
                <a:cs typeface="Gill Sans MT"/>
              </a:rPr>
              <a:t>“Stacked” Programs</a:t>
            </a:r>
            <a:endParaRPr lang="en-US" b="1" dirty="0">
              <a:solidFill>
                <a:srgbClr val="FFFFFF"/>
              </a:solidFill>
              <a:latin typeface="Gill Sans MT"/>
              <a:cs typeface="Gill Sans MT"/>
            </a:endParaRPr>
          </a:p>
        </p:txBody>
      </p:sp>
      <p:sp>
        <p:nvSpPr>
          <p:cNvPr id="38" name="Rectangle 37"/>
          <p:cNvSpPr>
            <a:spLocks noChangeArrowheads="1"/>
          </p:cNvSpPr>
          <p:nvPr/>
        </p:nvSpPr>
        <p:spPr bwMode="auto">
          <a:xfrm>
            <a:off x="3661346" y="2127556"/>
            <a:ext cx="1338286" cy="4612666"/>
          </a:xfrm>
          <a:prstGeom prst="rect">
            <a:avLst/>
          </a:prstGeom>
          <a:solidFill>
            <a:srgbClr val="1993D6"/>
          </a:solidFill>
          <a:ln w="12700" cmpd="sng"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solidFill>
                <a:schemeClr val="bg2"/>
              </a:solidFill>
            </a:endParaRPr>
          </a:p>
        </p:txBody>
      </p:sp>
      <p:sp>
        <p:nvSpPr>
          <p:cNvPr id="41" name="Rectangle 2"/>
          <p:cNvSpPr>
            <a:spLocks noChangeArrowheads="1"/>
          </p:cNvSpPr>
          <p:nvPr/>
        </p:nvSpPr>
        <p:spPr bwMode="auto">
          <a:xfrm>
            <a:off x="5140256" y="2111276"/>
            <a:ext cx="1362075" cy="4612666"/>
          </a:xfrm>
          <a:prstGeom prst="rect">
            <a:avLst/>
          </a:prstGeom>
          <a:solidFill>
            <a:srgbClr val="1993D6"/>
          </a:solidFill>
          <a:ln w="12700" cmpd="sng"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solidFill>
                <a:schemeClr val="bg2"/>
              </a:solidFill>
            </a:endParaRPr>
          </a:p>
        </p:txBody>
      </p:sp>
      <p:sp>
        <p:nvSpPr>
          <p:cNvPr id="45" name="Rectangle 2"/>
          <p:cNvSpPr>
            <a:spLocks noChangeArrowheads="1"/>
          </p:cNvSpPr>
          <p:nvPr/>
        </p:nvSpPr>
        <p:spPr bwMode="auto">
          <a:xfrm>
            <a:off x="2214740" y="2127556"/>
            <a:ext cx="1362075" cy="4612666"/>
          </a:xfrm>
          <a:prstGeom prst="rect">
            <a:avLst/>
          </a:prstGeom>
          <a:solidFill>
            <a:srgbClr val="1993D6"/>
          </a:solidFill>
          <a:ln w="12700" cmpd="sng"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solidFill>
                <a:schemeClr val="bg2"/>
              </a:solidFill>
            </a:endParaRPr>
          </a:p>
        </p:txBody>
      </p:sp>
      <p:sp>
        <p:nvSpPr>
          <p:cNvPr id="48" name="Text Box 9"/>
          <p:cNvSpPr txBox="1">
            <a:spLocks noChangeArrowheads="1"/>
          </p:cNvSpPr>
          <p:nvPr/>
        </p:nvSpPr>
        <p:spPr bwMode="auto">
          <a:xfrm>
            <a:off x="2264180" y="2279956"/>
            <a:ext cx="1239837"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300" b="1" dirty="0" smtClean="0">
                <a:solidFill>
                  <a:srgbClr val="FFFFFF"/>
                </a:solidFill>
                <a:latin typeface="Gill Sans"/>
                <a:cs typeface="Arial" pitchFamily="34" charset="0"/>
              </a:rPr>
              <a:t>Network Engineering</a:t>
            </a:r>
          </a:p>
          <a:p>
            <a:pPr algn="ctr" fontAlgn="base">
              <a:spcBef>
                <a:spcPct val="0"/>
              </a:spcBef>
              <a:spcAft>
                <a:spcPct val="0"/>
              </a:spcAft>
            </a:pPr>
            <a:r>
              <a:rPr lang="en-US" altLang="en-US" sz="900" dirty="0" smtClean="0">
                <a:solidFill>
                  <a:srgbClr val="FFFFFF"/>
                </a:solidFill>
                <a:latin typeface="Felix Titling" pitchFamily="82" charset="0"/>
                <a:cs typeface="Arial" pitchFamily="34" charset="0"/>
              </a:rPr>
              <a:t>NEEN.S.AAS</a:t>
            </a:r>
            <a:endParaRPr lang="en-US" altLang="en-US" dirty="0" smtClean="0">
              <a:solidFill>
                <a:srgbClr val="FFFFFF"/>
              </a:solidFill>
              <a:latin typeface="Arial" pitchFamily="34" charset="0"/>
              <a:cs typeface="Arial" pitchFamily="34" charset="0"/>
            </a:endParaRPr>
          </a:p>
        </p:txBody>
      </p:sp>
      <p:sp>
        <p:nvSpPr>
          <p:cNvPr id="49" name="Text Box 10"/>
          <p:cNvSpPr txBox="1">
            <a:spLocks noChangeArrowheads="1"/>
          </p:cNvSpPr>
          <p:nvPr/>
        </p:nvSpPr>
        <p:spPr bwMode="auto">
          <a:xfrm>
            <a:off x="3671060" y="2251382"/>
            <a:ext cx="1316037" cy="6530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300" b="1" dirty="0" smtClean="0">
                <a:solidFill>
                  <a:srgbClr val="FFFFFF"/>
                </a:solidFill>
                <a:latin typeface="Gill Sans"/>
                <a:cs typeface="Gill Sans MT"/>
              </a:rPr>
              <a:t>Software </a:t>
            </a:r>
          </a:p>
          <a:p>
            <a:pPr algn="ctr" fontAlgn="base">
              <a:spcBef>
                <a:spcPct val="0"/>
              </a:spcBef>
              <a:spcAft>
                <a:spcPct val="0"/>
              </a:spcAft>
            </a:pPr>
            <a:r>
              <a:rPr lang="en-US" altLang="en-US" sz="1300" b="1" dirty="0" smtClean="0">
                <a:solidFill>
                  <a:srgbClr val="FFFFFF"/>
                </a:solidFill>
                <a:latin typeface="Gill Sans"/>
                <a:cs typeface="Gill Sans MT"/>
              </a:rPr>
              <a:t>Development</a:t>
            </a:r>
          </a:p>
          <a:p>
            <a:pPr algn="ctr" fontAlgn="base">
              <a:spcBef>
                <a:spcPct val="0"/>
              </a:spcBef>
              <a:spcAft>
                <a:spcPct val="0"/>
              </a:spcAft>
            </a:pPr>
            <a:r>
              <a:rPr lang="en-US" altLang="en-US" sz="900" dirty="0" smtClean="0">
                <a:solidFill>
                  <a:srgbClr val="FFFFFF"/>
                </a:solidFill>
                <a:latin typeface="Gill Sans MT"/>
                <a:cs typeface="Gill Sans MT"/>
              </a:rPr>
              <a:t>SODE.S.AAS</a:t>
            </a:r>
            <a:endParaRPr lang="en-US" altLang="en-US" dirty="0" smtClean="0">
              <a:solidFill>
                <a:srgbClr val="FFFFFF"/>
              </a:solidFill>
              <a:latin typeface="Gill Sans MT"/>
              <a:cs typeface="Gill Sans MT"/>
            </a:endParaRPr>
          </a:p>
        </p:txBody>
      </p:sp>
      <p:sp>
        <p:nvSpPr>
          <p:cNvPr id="50" name="Text Box 12"/>
          <p:cNvSpPr txBox="1">
            <a:spLocks noChangeArrowheads="1"/>
          </p:cNvSpPr>
          <p:nvPr/>
        </p:nvSpPr>
        <p:spPr bwMode="auto">
          <a:xfrm>
            <a:off x="5172018" y="2205575"/>
            <a:ext cx="1277937" cy="6530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300" b="1" dirty="0" smtClean="0">
                <a:solidFill>
                  <a:srgbClr val="FFFFFF"/>
                </a:solidFill>
                <a:latin typeface="Gill Sans"/>
                <a:cs typeface="Gill Sans MT"/>
              </a:rPr>
              <a:t>Secure Systems Administration</a:t>
            </a:r>
          </a:p>
          <a:p>
            <a:pPr algn="ctr" fontAlgn="base">
              <a:spcBef>
                <a:spcPct val="0"/>
              </a:spcBef>
              <a:spcAft>
                <a:spcPct val="0"/>
              </a:spcAft>
            </a:pPr>
            <a:r>
              <a:rPr lang="en-US" altLang="en-US" sz="900" dirty="0" smtClean="0">
                <a:solidFill>
                  <a:srgbClr val="FFFFFF"/>
                </a:solidFill>
                <a:latin typeface="Gill Sans MT"/>
                <a:cs typeface="Gill Sans MT"/>
              </a:rPr>
              <a:t>NEMA.S.AAS</a:t>
            </a:r>
            <a:endParaRPr lang="en-US" altLang="en-US" dirty="0" smtClean="0">
              <a:solidFill>
                <a:srgbClr val="FFFFFF"/>
              </a:solidFill>
              <a:latin typeface="Gill Sans MT"/>
              <a:cs typeface="Gill Sans MT"/>
            </a:endParaRPr>
          </a:p>
        </p:txBody>
      </p:sp>
      <p:sp>
        <p:nvSpPr>
          <p:cNvPr id="51" name="Rectangle 13"/>
          <p:cNvSpPr>
            <a:spLocks noChangeArrowheads="1"/>
          </p:cNvSpPr>
          <p:nvPr/>
        </p:nvSpPr>
        <p:spPr bwMode="auto">
          <a:xfrm>
            <a:off x="2211429" y="3065022"/>
            <a:ext cx="4288914" cy="374804"/>
          </a:xfrm>
          <a:prstGeom prst="rect">
            <a:avLst/>
          </a:prstGeom>
          <a:solidFill>
            <a:srgbClr val="F3F3F3"/>
          </a:solidFill>
          <a:ln w="19050"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2" name="Rectangle 14"/>
          <p:cNvSpPr>
            <a:spLocks noChangeArrowheads="1"/>
          </p:cNvSpPr>
          <p:nvPr/>
        </p:nvSpPr>
        <p:spPr bwMode="auto">
          <a:xfrm>
            <a:off x="2209440" y="3535018"/>
            <a:ext cx="4349277" cy="378659"/>
          </a:xfrm>
          <a:prstGeom prst="rect">
            <a:avLst/>
          </a:prstGeom>
          <a:solidFill>
            <a:srgbClr val="F3F3F3"/>
          </a:solidFill>
          <a:ln w="19050"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3" name="Text Box 15"/>
          <p:cNvSpPr txBox="1">
            <a:spLocks noChangeArrowheads="1"/>
          </p:cNvSpPr>
          <p:nvPr/>
        </p:nvSpPr>
        <p:spPr bwMode="auto">
          <a:xfrm>
            <a:off x="2213416" y="3079141"/>
            <a:ext cx="4286928" cy="3606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dirty="0" smtClean="0">
                <a:solidFill>
                  <a:srgbClr val="000000"/>
                </a:solidFill>
                <a:latin typeface="Gill Sans MT"/>
                <a:cs typeface="Gill Sans MT"/>
              </a:rPr>
              <a:t>INTERNSHIP</a:t>
            </a:r>
            <a:endParaRPr lang="en-US" altLang="en-US" dirty="0" smtClean="0">
              <a:solidFill>
                <a:prstClr val="black"/>
              </a:solidFill>
              <a:latin typeface="Gill Sans MT"/>
              <a:cs typeface="Gill Sans MT"/>
            </a:endParaRPr>
          </a:p>
        </p:txBody>
      </p:sp>
      <p:sp>
        <p:nvSpPr>
          <p:cNvPr id="54" name="Text Box 16"/>
          <p:cNvSpPr txBox="1">
            <a:spLocks noChangeArrowheads="1"/>
          </p:cNvSpPr>
          <p:nvPr/>
        </p:nvSpPr>
        <p:spPr bwMode="auto">
          <a:xfrm>
            <a:off x="2211429" y="3551846"/>
            <a:ext cx="4288914" cy="2620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dirty="0" smtClean="0">
                <a:solidFill>
                  <a:srgbClr val="000000"/>
                </a:solidFill>
                <a:latin typeface="Gill Sans MT"/>
                <a:cs typeface="Gill Sans MT"/>
              </a:rPr>
              <a:t>GENERAL EDUCATION REQUIREMENTS</a:t>
            </a:r>
            <a:endParaRPr lang="en-US" altLang="en-US" dirty="0" smtClean="0">
              <a:solidFill>
                <a:prstClr val="black"/>
              </a:solidFill>
              <a:latin typeface="Gill Sans MT"/>
              <a:cs typeface="Gill Sans MT"/>
            </a:endParaRPr>
          </a:p>
        </p:txBody>
      </p:sp>
      <p:sp>
        <p:nvSpPr>
          <p:cNvPr id="55" name="Text Box 19"/>
          <p:cNvSpPr txBox="1">
            <a:spLocks noChangeArrowheads="1"/>
          </p:cNvSpPr>
          <p:nvPr/>
        </p:nvSpPr>
        <p:spPr bwMode="auto">
          <a:xfrm>
            <a:off x="2352286" y="4064735"/>
            <a:ext cx="1063625" cy="21907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000" dirty="0" smtClean="0">
                <a:solidFill>
                  <a:srgbClr val="FFFFFF"/>
                </a:solidFill>
                <a:latin typeface="Gill Sans MT"/>
                <a:cs typeface="Gill Sans MT"/>
              </a:rPr>
              <a:t>security+</a:t>
            </a:r>
            <a:endParaRPr lang="en-US" altLang="en-US" dirty="0" smtClean="0">
              <a:solidFill>
                <a:prstClr val="black"/>
              </a:solidFill>
              <a:latin typeface="Gill Sans MT"/>
              <a:cs typeface="Gill Sans MT"/>
            </a:endParaRPr>
          </a:p>
        </p:txBody>
      </p:sp>
      <p:sp>
        <p:nvSpPr>
          <p:cNvPr id="57" name="Text Box 20"/>
          <p:cNvSpPr txBox="1">
            <a:spLocks noChangeArrowheads="1"/>
          </p:cNvSpPr>
          <p:nvPr/>
        </p:nvSpPr>
        <p:spPr bwMode="auto">
          <a:xfrm>
            <a:off x="5290285" y="4077942"/>
            <a:ext cx="1063625" cy="21907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000" dirty="0" smtClean="0">
                <a:solidFill>
                  <a:srgbClr val="FFFFFF"/>
                </a:solidFill>
                <a:latin typeface="Gill Sans MT"/>
                <a:cs typeface="Gill Sans MT"/>
              </a:rPr>
              <a:t>security+</a:t>
            </a:r>
            <a:endParaRPr lang="en-US" altLang="en-US" dirty="0" smtClean="0">
              <a:solidFill>
                <a:prstClr val="black"/>
              </a:solidFill>
              <a:latin typeface="Gill Sans MT"/>
              <a:cs typeface="Gill Sans MT"/>
            </a:endParaRPr>
          </a:p>
        </p:txBody>
      </p:sp>
      <p:sp>
        <p:nvSpPr>
          <p:cNvPr id="59" name="Rectangle 22"/>
          <p:cNvSpPr>
            <a:spLocks noChangeArrowheads="1"/>
          </p:cNvSpPr>
          <p:nvPr/>
        </p:nvSpPr>
        <p:spPr bwMode="auto">
          <a:xfrm>
            <a:off x="2209440" y="5455281"/>
            <a:ext cx="4349278" cy="1082204"/>
          </a:xfrm>
          <a:prstGeom prst="rect">
            <a:avLst/>
          </a:prstGeom>
          <a:solidFill>
            <a:srgbClr val="F3F3F3"/>
          </a:solidFill>
          <a:ln w="19050"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1" name="Text Box 25"/>
          <p:cNvSpPr txBox="1">
            <a:spLocks noChangeArrowheads="1"/>
          </p:cNvSpPr>
          <p:nvPr/>
        </p:nvSpPr>
        <p:spPr bwMode="auto">
          <a:xfrm>
            <a:off x="2352286" y="6242872"/>
            <a:ext cx="1063625" cy="21907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000" dirty="0" smtClean="0">
                <a:solidFill>
                  <a:srgbClr val="FFFFFF"/>
                </a:solidFill>
                <a:latin typeface="Gill Sans MT"/>
                <a:cs typeface="Gill Sans MT"/>
              </a:rPr>
              <a:t>Network+</a:t>
            </a:r>
            <a:endParaRPr lang="en-US" altLang="en-US" dirty="0" smtClean="0">
              <a:solidFill>
                <a:prstClr val="black"/>
              </a:solidFill>
              <a:latin typeface="Gill Sans MT"/>
              <a:cs typeface="Gill Sans MT"/>
            </a:endParaRPr>
          </a:p>
        </p:txBody>
      </p:sp>
      <p:sp>
        <p:nvSpPr>
          <p:cNvPr id="65" name="Text Box 26"/>
          <p:cNvSpPr txBox="1">
            <a:spLocks noChangeArrowheads="1"/>
          </p:cNvSpPr>
          <p:nvPr/>
        </p:nvSpPr>
        <p:spPr bwMode="auto">
          <a:xfrm>
            <a:off x="3788387" y="6242872"/>
            <a:ext cx="1063625" cy="21907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000" dirty="0" smtClean="0">
                <a:solidFill>
                  <a:srgbClr val="FFFFFF"/>
                </a:solidFill>
                <a:latin typeface="Gill Sans MT"/>
                <a:cs typeface="Gill Sans MT"/>
              </a:rPr>
              <a:t>Network+</a:t>
            </a:r>
            <a:endParaRPr lang="en-US" altLang="en-US" dirty="0" smtClean="0">
              <a:solidFill>
                <a:prstClr val="black"/>
              </a:solidFill>
              <a:latin typeface="Gill Sans MT"/>
              <a:cs typeface="Gill Sans MT"/>
            </a:endParaRPr>
          </a:p>
        </p:txBody>
      </p:sp>
      <p:sp>
        <p:nvSpPr>
          <p:cNvPr id="66" name="Text Box 28"/>
          <p:cNvSpPr txBox="1">
            <a:spLocks noChangeArrowheads="1"/>
          </p:cNvSpPr>
          <p:nvPr/>
        </p:nvSpPr>
        <p:spPr bwMode="auto">
          <a:xfrm>
            <a:off x="5290284" y="6212720"/>
            <a:ext cx="1063625" cy="21907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000" dirty="0" smtClean="0">
                <a:solidFill>
                  <a:srgbClr val="FFFFFF"/>
                </a:solidFill>
                <a:latin typeface="Gill Sans MT"/>
                <a:cs typeface="Gill Sans MT"/>
              </a:rPr>
              <a:t>Network+</a:t>
            </a:r>
            <a:endParaRPr lang="en-US" altLang="en-US" dirty="0" smtClean="0">
              <a:solidFill>
                <a:prstClr val="black"/>
              </a:solidFill>
              <a:latin typeface="Gill Sans MT"/>
              <a:cs typeface="Gill Sans MT"/>
            </a:endParaRPr>
          </a:p>
        </p:txBody>
      </p:sp>
      <p:sp>
        <p:nvSpPr>
          <p:cNvPr id="67" name="Rectangle 31"/>
          <p:cNvSpPr>
            <a:spLocks noChangeArrowheads="1"/>
          </p:cNvSpPr>
          <p:nvPr/>
        </p:nvSpPr>
        <p:spPr bwMode="auto">
          <a:xfrm>
            <a:off x="2352285" y="4613350"/>
            <a:ext cx="1063625" cy="1231900"/>
          </a:xfrm>
          <a:prstGeom prst="rect">
            <a:avLst/>
          </a:prstGeom>
          <a:solidFill>
            <a:srgbClr val="F3F3F3"/>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8" name="Rectangle 32"/>
          <p:cNvSpPr>
            <a:spLocks noChangeArrowheads="1"/>
          </p:cNvSpPr>
          <p:nvPr/>
        </p:nvSpPr>
        <p:spPr bwMode="auto">
          <a:xfrm>
            <a:off x="3729012" y="4613350"/>
            <a:ext cx="1198710" cy="1231900"/>
          </a:xfrm>
          <a:prstGeom prst="rect">
            <a:avLst/>
          </a:prstGeom>
          <a:solidFill>
            <a:srgbClr val="F3F3F3"/>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9" name="Rectangle 34"/>
          <p:cNvSpPr>
            <a:spLocks noChangeArrowheads="1"/>
          </p:cNvSpPr>
          <p:nvPr/>
        </p:nvSpPr>
        <p:spPr bwMode="auto">
          <a:xfrm>
            <a:off x="5259986" y="4613350"/>
            <a:ext cx="1102003" cy="1231900"/>
          </a:xfrm>
          <a:prstGeom prst="rect">
            <a:avLst/>
          </a:prstGeom>
          <a:solidFill>
            <a:srgbClr val="F3F3F3"/>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0" name="Text Box 37"/>
          <p:cNvSpPr txBox="1">
            <a:spLocks noChangeArrowheads="1"/>
          </p:cNvSpPr>
          <p:nvPr/>
        </p:nvSpPr>
        <p:spPr bwMode="auto">
          <a:xfrm>
            <a:off x="2360224" y="4744491"/>
            <a:ext cx="1047750" cy="9027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300" dirty="0" smtClean="0">
                <a:solidFill>
                  <a:srgbClr val="4B545C"/>
                </a:solidFill>
                <a:latin typeface="Gill Sans MT"/>
                <a:cs typeface="Gill Sans MT"/>
              </a:rPr>
              <a:t>Networking</a:t>
            </a:r>
          </a:p>
          <a:p>
            <a:pPr algn="ctr" fontAlgn="base">
              <a:spcBef>
                <a:spcPct val="0"/>
              </a:spcBef>
              <a:spcAft>
                <a:spcPct val="0"/>
              </a:spcAft>
            </a:pPr>
            <a:r>
              <a:rPr lang="en-US" altLang="en-US" sz="1300" dirty="0" smtClean="0">
                <a:solidFill>
                  <a:srgbClr val="4B545C"/>
                </a:solidFill>
                <a:latin typeface="Gill Sans MT"/>
                <a:cs typeface="Gill Sans MT"/>
              </a:rPr>
              <a:t>Engineering</a:t>
            </a:r>
          </a:p>
          <a:p>
            <a:pPr algn="ctr" fontAlgn="base">
              <a:spcBef>
                <a:spcPct val="0"/>
              </a:spcBef>
              <a:spcAft>
                <a:spcPct val="0"/>
              </a:spcAft>
            </a:pPr>
            <a:r>
              <a:rPr lang="en-US" altLang="en-US" sz="1300" dirty="0" smtClean="0">
                <a:solidFill>
                  <a:srgbClr val="4B545C"/>
                </a:solidFill>
                <a:latin typeface="Gill Sans MT"/>
                <a:cs typeface="Gill Sans MT"/>
              </a:rPr>
              <a:t>Associate</a:t>
            </a:r>
          </a:p>
          <a:p>
            <a:pPr algn="ctr" fontAlgn="base">
              <a:spcBef>
                <a:spcPct val="0"/>
              </a:spcBef>
              <a:spcAft>
                <a:spcPct val="0"/>
              </a:spcAft>
            </a:pPr>
            <a:r>
              <a:rPr lang="en-US" altLang="en-US" sz="1300" dirty="0" smtClean="0">
                <a:solidFill>
                  <a:srgbClr val="4B545C"/>
                </a:solidFill>
                <a:latin typeface="Gill Sans MT"/>
                <a:cs typeface="Gill Sans MT"/>
              </a:rPr>
              <a:t>Certificate</a:t>
            </a:r>
            <a:endParaRPr lang="en-US" altLang="en-US" dirty="0" smtClean="0">
              <a:solidFill>
                <a:srgbClr val="4B545C"/>
              </a:solidFill>
              <a:latin typeface="Gill Sans MT"/>
              <a:cs typeface="Gill Sans MT"/>
            </a:endParaRPr>
          </a:p>
        </p:txBody>
      </p:sp>
      <p:sp>
        <p:nvSpPr>
          <p:cNvPr id="71" name="Text Box 35"/>
          <p:cNvSpPr txBox="1">
            <a:spLocks noChangeArrowheads="1"/>
          </p:cNvSpPr>
          <p:nvPr/>
        </p:nvSpPr>
        <p:spPr bwMode="auto">
          <a:xfrm>
            <a:off x="5293457" y="4699521"/>
            <a:ext cx="1057275" cy="1059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300" dirty="0" smtClean="0">
                <a:solidFill>
                  <a:srgbClr val="4B545C"/>
                </a:solidFill>
                <a:latin typeface="Gill Sans MT"/>
                <a:cs typeface="Gill Sans MT"/>
              </a:rPr>
              <a:t>Microsoft </a:t>
            </a:r>
          </a:p>
          <a:p>
            <a:pPr algn="ctr" fontAlgn="base">
              <a:spcBef>
                <a:spcPct val="0"/>
              </a:spcBef>
              <a:spcAft>
                <a:spcPct val="0"/>
              </a:spcAft>
            </a:pPr>
            <a:r>
              <a:rPr lang="en-US" altLang="en-US" sz="1300" dirty="0" smtClean="0">
                <a:solidFill>
                  <a:srgbClr val="4B545C"/>
                </a:solidFill>
                <a:latin typeface="Gill Sans MT"/>
                <a:cs typeface="Gill Sans MT"/>
              </a:rPr>
              <a:t>Certified </a:t>
            </a:r>
          </a:p>
          <a:p>
            <a:pPr algn="ctr" fontAlgn="base">
              <a:spcBef>
                <a:spcPct val="0"/>
              </a:spcBef>
              <a:spcAft>
                <a:spcPct val="0"/>
              </a:spcAft>
            </a:pPr>
            <a:r>
              <a:rPr lang="en-US" altLang="en-US" sz="1300" dirty="0" smtClean="0">
                <a:solidFill>
                  <a:srgbClr val="4B545C"/>
                </a:solidFill>
                <a:latin typeface="Gill Sans MT"/>
                <a:cs typeface="Gill Sans MT"/>
              </a:rPr>
              <a:t>Solutions </a:t>
            </a:r>
          </a:p>
          <a:p>
            <a:pPr algn="ctr" fontAlgn="base">
              <a:spcBef>
                <a:spcPct val="0"/>
              </a:spcBef>
              <a:spcAft>
                <a:spcPct val="0"/>
              </a:spcAft>
            </a:pPr>
            <a:r>
              <a:rPr lang="en-US" altLang="en-US" sz="1300" dirty="0" smtClean="0">
                <a:solidFill>
                  <a:srgbClr val="4B545C"/>
                </a:solidFill>
                <a:latin typeface="Gill Sans MT"/>
                <a:cs typeface="Gill Sans MT"/>
              </a:rPr>
              <a:t>Associate </a:t>
            </a:r>
          </a:p>
          <a:p>
            <a:pPr algn="ctr" fontAlgn="base">
              <a:spcBef>
                <a:spcPct val="0"/>
              </a:spcBef>
              <a:spcAft>
                <a:spcPct val="0"/>
              </a:spcAft>
            </a:pPr>
            <a:r>
              <a:rPr lang="en-US" altLang="en-US" sz="1300" dirty="0" smtClean="0">
                <a:solidFill>
                  <a:srgbClr val="4B545C"/>
                </a:solidFill>
                <a:latin typeface="Gill Sans MT"/>
                <a:cs typeface="Gill Sans MT"/>
              </a:rPr>
              <a:t>Certificate</a:t>
            </a:r>
            <a:endParaRPr lang="en-US" altLang="en-US" dirty="0" smtClean="0">
              <a:solidFill>
                <a:srgbClr val="4B545C"/>
              </a:solidFill>
              <a:latin typeface="Gill Sans MT"/>
              <a:cs typeface="Gill Sans MT"/>
            </a:endParaRPr>
          </a:p>
        </p:txBody>
      </p:sp>
      <p:sp>
        <p:nvSpPr>
          <p:cNvPr id="72" name="Text Box 38"/>
          <p:cNvSpPr txBox="1">
            <a:spLocks noChangeArrowheads="1"/>
          </p:cNvSpPr>
          <p:nvPr/>
        </p:nvSpPr>
        <p:spPr bwMode="auto">
          <a:xfrm>
            <a:off x="3745828" y="4759564"/>
            <a:ext cx="1181893" cy="9395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300" dirty="0" smtClean="0">
                <a:solidFill>
                  <a:srgbClr val="4B545C"/>
                </a:solidFill>
                <a:latin typeface="Gill Sans MT"/>
                <a:cs typeface="Gill Sans MT"/>
              </a:rPr>
              <a:t>Fast-Track Programming</a:t>
            </a:r>
          </a:p>
          <a:p>
            <a:pPr algn="ctr" fontAlgn="base">
              <a:spcBef>
                <a:spcPct val="0"/>
              </a:spcBef>
              <a:spcAft>
                <a:spcPct val="0"/>
              </a:spcAft>
            </a:pPr>
            <a:r>
              <a:rPr lang="en-US" altLang="en-US" sz="1300" dirty="0" smtClean="0">
                <a:solidFill>
                  <a:srgbClr val="4B545C"/>
                </a:solidFill>
                <a:latin typeface="Gill Sans MT"/>
                <a:cs typeface="Gill Sans MT"/>
              </a:rPr>
              <a:t>Associate </a:t>
            </a:r>
          </a:p>
          <a:p>
            <a:pPr algn="ctr" fontAlgn="base">
              <a:spcBef>
                <a:spcPct val="0"/>
              </a:spcBef>
              <a:spcAft>
                <a:spcPct val="0"/>
              </a:spcAft>
            </a:pPr>
            <a:r>
              <a:rPr lang="en-US" altLang="en-US" sz="1300" dirty="0" smtClean="0">
                <a:solidFill>
                  <a:srgbClr val="4B545C"/>
                </a:solidFill>
                <a:latin typeface="Gill Sans MT"/>
                <a:cs typeface="Gill Sans MT"/>
              </a:rPr>
              <a:t>Certificate</a:t>
            </a:r>
            <a:endParaRPr lang="en-US" altLang="en-US" dirty="0" smtClean="0">
              <a:solidFill>
                <a:srgbClr val="4B545C"/>
              </a:solidFill>
              <a:latin typeface="Gill Sans MT"/>
              <a:cs typeface="Gill Sans MT"/>
            </a:endParaRPr>
          </a:p>
        </p:txBody>
      </p:sp>
      <p:sp>
        <p:nvSpPr>
          <p:cNvPr id="73" name="Text Box 40"/>
          <p:cNvSpPr txBox="1">
            <a:spLocks noChangeArrowheads="1"/>
          </p:cNvSpPr>
          <p:nvPr/>
        </p:nvSpPr>
        <p:spPr bwMode="auto">
          <a:xfrm>
            <a:off x="2209440" y="5900208"/>
            <a:ext cx="4349278"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500" dirty="0" smtClean="0">
                <a:solidFill>
                  <a:srgbClr val="000000"/>
                </a:solidFill>
                <a:latin typeface="Gill Sans MT"/>
                <a:cs typeface="Gill Sans MT"/>
              </a:rPr>
              <a:t>IT FUNDAMENTALS ASSOCIATE CERTIFICATE</a:t>
            </a:r>
            <a:endParaRPr lang="en-US" altLang="en-US" dirty="0" smtClean="0">
              <a:solidFill>
                <a:prstClr val="black"/>
              </a:solidFill>
              <a:latin typeface="Gill Sans MT"/>
              <a:cs typeface="Gill Sans MT"/>
            </a:endParaRPr>
          </a:p>
        </p:txBody>
      </p:sp>
      <p:sp>
        <p:nvSpPr>
          <p:cNvPr id="74" name="Rectangle 41"/>
          <p:cNvSpPr>
            <a:spLocks noChangeArrowheads="1"/>
          </p:cNvSpPr>
          <p:nvPr/>
        </p:nvSpPr>
        <p:spPr bwMode="auto">
          <a:xfrm>
            <a:off x="2213416" y="2043358"/>
            <a:ext cx="1366777" cy="67918"/>
          </a:xfrm>
          <a:prstGeom prst="rect">
            <a:avLst/>
          </a:prstGeom>
          <a:solidFill>
            <a:srgbClr val="4B545C"/>
          </a:solidFill>
          <a:ln w="9525" algn="in">
            <a:noFill/>
            <a:miter lim="800000"/>
            <a:headEnd/>
            <a:tailEnd/>
          </a:ln>
          <a:effectLs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5" name="Rectangle 41"/>
          <p:cNvSpPr>
            <a:spLocks noChangeArrowheads="1"/>
          </p:cNvSpPr>
          <p:nvPr/>
        </p:nvSpPr>
        <p:spPr bwMode="auto">
          <a:xfrm>
            <a:off x="5133567" y="2043358"/>
            <a:ext cx="1366777" cy="67918"/>
          </a:xfrm>
          <a:prstGeom prst="rect">
            <a:avLst/>
          </a:prstGeom>
          <a:solidFill>
            <a:srgbClr val="4B545C"/>
          </a:solidFill>
          <a:ln w="9525" algn="in">
            <a:noFill/>
            <a:miter lim="800000"/>
            <a:headEnd/>
            <a:tailEnd/>
          </a:ln>
          <a:effectLs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6" name="Rectangle 41"/>
          <p:cNvSpPr>
            <a:spLocks noChangeArrowheads="1"/>
          </p:cNvSpPr>
          <p:nvPr/>
        </p:nvSpPr>
        <p:spPr bwMode="auto">
          <a:xfrm>
            <a:off x="3646438" y="2043358"/>
            <a:ext cx="1366777" cy="67918"/>
          </a:xfrm>
          <a:prstGeom prst="rect">
            <a:avLst/>
          </a:prstGeom>
          <a:solidFill>
            <a:srgbClr val="4B545C"/>
          </a:solidFill>
          <a:ln w="9525" algn="in">
            <a:noFill/>
            <a:miter lim="800000"/>
            <a:headEnd/>
            <a:tailEnd/>
          </a:ln>
          <a:effectLs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7" name="Text Box 20"/>
          <p:cNvSpPr txBox="1">
            <a:spLocks noChangeArrowheads="1"/>
          </p:cNvSpPr>
          <p:nvPr/>
        </p:nvSpPr>
        <p:spPr bwMode="auto">
          <a:xfrm>
            <a:off x="5264136" y="4324808"/>
            <a:ext cx="1063625" cy="21907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000" dirty="0" smtClean="0">
                <a:solidFill>
                  <a:schemeClr val="bg1"/>
                </a:solidFill>
                <a:latin typeface="Gill Sans MT"/>
                <a:cs typeface="Gill Sans MT"/>
              </a:rPr>
              <a:t>CNSS 4011</a:t>
            </a:r>
          </a:p>
        </p:txBody>
      </p:sp>
    </p:spTree>
    <p:extLst>
      <p:ext uri="{BB962C8B-B14F-4D97-AF65-F5344CB8AC3E}">
        <p14:creationId xmlns:p14="http://schemas.microsoft.com/office/powerpoint/2010/main" val="184595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1407</TotalTime>
  <Words>1261</Words>
  <Application>Microsoft Office PowerPoint</Application>
  <PresentationFormat>On-screen Show (4:3)</PresentationFormat>
  <Paragraphs>470</Paragraphs>
  <Slides>36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ＭＳ Ｐゴシック</vt:lpstr>
      <vt:lpstr>Arial</vt:lpstr>
      <vt:lpstr>Calibri</vt:lpstr>
      <vt:lpstr>Comic Sans MS</vt:lpstr>
      <vt:lpstr>Felix Titling</vt:lpstr>
      <vt:lpstr>Gill Sans</vt:lpstr>
      <vt:lpstr>Gill Sans MT</vt:lpstr>
      <vt:lpstr>Goudy Old Style</vt:lpstr>
      <vt:lpstr>Symbol</vt:lpstr>
      <vt:lpstr>Times New Roman</vt:lpstr>
      <vt:lpstr>Office Theme</vt:lpstr>
      <vt:lpstr>December 7, 2015</vt:lpstr>
      <vt:lpstr>TAACCCT LEARNING NETWORK  AT A GLANCE</vt:lpstr>
      <vt:lpstr>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vt:lpstr>
      <vt:lpstr>PowerPoint Presentation</vt:lpstr>
      <vt:lpstr>PowerPoint Presentation</vt:lpstr>
      <vt:lpstr>PowerPoint Presentation</vt:lpstr>
      <vt:lpstr>PowerPoint Presentation</vt:lpstr>
      <vt:lpstr>PowerPoint Presentation</vt:lpstr>
      <vt:lpstr>PowerPoint Presentation</vt:lpstr>
      <vt:lpstr>Unbundling the faculty role</vt:lpstr>
      <vt:lpstr>Discussion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Coaching: Embedded Career</vt:lpstr>
      <vt:lpstr>Accelerate Successes</vt:lpstr>
      <vt:lpstr>PowerPoint Presentation</vt:lpstr>
      <vt:lpstr>PowerPoint Presentation</vt:lpstr>
      <vt:lpstr>PowerPoint Presentation</vt:lpstr>
      <vt:lpstr>PowerPoint Presentation</vt:lpstr>
    </vt:vector>
  </TitlesOfParts>
  <Company>JFF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Eric Rooney</cp:lastModifiedBy>
  <cp:revision>103</cp:revision>
  <cp:lastPrinted>2015-09-28T15:26:41Z</cp:lastPrinted>
  <dcterms:created xsi:type="dcterms:W3CDTF">2012-12-12T14:53:33Z</dcterms:created>
  <dcterms:modified xsi:type="dcterms:W3CDTF">2015-12-07T14:00:45Z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1553039015</vt:i4>
  </property>
  <property fmtid="{D5CDD505-2E9C-101B-9397-08002B2CF9AE}" pid="3" name="_NewReviewCycle">
    <vt:lpwstr/>
  </property>
  <property fmtid="{D5CDD505-2E9C-101B-9397-08002B2CF9AE}" pid="4" name="_EmailSubject">
    <vt:lpwstr>Follow-up: TAACCCT Industry Webinar Series: Information Technology (Tuesday, 9/29/15)</vt:lpwstr>
  </property>
  <property fmtid="{D5CDD505-2E9C-101B-9397-08002B2CF9AE}" pid="5" name="_AuthorEmail">
    <vt:lpwstr>JNguyen@collin.edu</vt:lpwstr>
  </property>
  <property fmtid="{D5CDD505-2E9C-101B-9397-08002B2CF9AE}" pid="6" name="_AuthorEmailDisplayName">
    <vt:lpwstr>John Nguyen</vt:lpwstr>
  </property>
</Properties>
</file>