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handoutMasterIdLst>
    <p:handoutMasterId r:id="rId55"/>
  </p:handoutMasterIdLst>
  <p:sldIdLst>
    <p:sldId id="259" r:id="rId2"/>
    <p:sldId id="291" r:id="rId3"/>
    <p:sldId id="327" r:id="rId4"/>
    <p:sldId id="328" r:id="rId5"/>
    <p:sldId id="329" r:id="rId6"/>
    <p:sldId id="330" r:id="rId7"/>
    <p:sldId id="331" r:id="rId8"/>
    <p:sldId id="332" r:id="rId9"/>
    <p:sldId id="333" r:id="rId10"/>
    <p:sldId id="334" r:id="rId11"/>
    <p:sldId id="335" r:id="rId12"/>
    <p:sldId id="336" r:id="rId13"/>
    <p:sldId id="337" r:id="rId14"/>
    <p:sldId id="338" r:id="rId15"/>
    <p:sldId id="339" r:id="rId16"/>
    <p:sldId id="340" r:id="rId17"/>
    <p:sldId id="341" r:id="rId18"/>
    <p:sldId id="342" r:id="rId19"/>
    <p:sldId id="343" r:id="rId20"/>
    <p:sldId id="344" r:id="rId21"/>
    <p:sldId id="345" r:id="rId22"/>
    <p:sldId id="346" r:id="rId23"/>
    <p:sldId id="347" r:id="rId24"/>
    <p:sldId id="348" r:id="rId25"/>
    <p:sldId id="349" r:id="rId26"/>
    <p:sldId id="350" r:id="rId27"/>
    <p:sldId id="351" r:id="rId28"/>
    <p:sldId id="352" r:id="rId29"/>
    <p:sldId id="353" r:id="rId30"/>
    <p:sldId id="354" r:id="rId31"/>
    <p:sldId id="355" r:id="rId32"/>
    <p:sldId id="356" r:id="rId33"/>
    <p:sldId id="357" r:id="rId34"/>
    <p:sldId id="358" r:id="rId35"/>
    <p:sldId id="359" r:id="rId36"/>
    <p:sldId id="360" r:id="rId37"/>
    <p:sldId id="361" r:id="rId38"/>
    <p:sldId id="362" r:id="rId39"/>
    <p:sldId id="363" r:id="rId40"/>
    <p:sldId id="364" r:id="rId41"/>
    <p:sldId id="365" r:id="rId42"/>
    <p:sldId id="366" r:id="rId43"/>
    <p:sldId id="367" r:id="rId44"/>
    <p:sldId id="368" r:id="rId45"/>
    <p:sldId id="369" r:id="rId46"/>
    <p:sldId id="370" r:id="rId47"/>
    <p:sldId id="371" r:id="rId48"/>
    <p:sldId id="372" r:id="rId49"/>
    <p:sldId id="373" r:id="rId50"/>
    <p:sldId id="374" r:id="rId51"/>
    <p:sldId id="375" r:id="rId52"/>
    <p:sldId id="326" r:id="rId53"/>
  </p:sldIdLst>
  <p:sldSz cx="9144000" cy="6858000" type="screen4x3"/>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lliam Durden" initials="WD"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620" autoAdjust="0"/>
  </p:normalViewPr>
  <p:slideViewPr>
    <p:cSldViewPr snapToGrid="0" snapToObjects="1">
      <p:cViewPr varScale="1">
        <p:scale>
          <a:sx n="99" d="100"/>
          <a:sy n="99" d="100"/>
        </p:scale>
        <p:origin x="324" y="7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6C725DDB-4D63-4446-9F35-9095D336AE82}" type="datetimeFigureOut">
              <a:rPr lang="en-US" smtClean="0"/>
              <a:t>12/7/2015</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E47587D4-55C4-D74E-A7E0-C8D1276C098E}" type="slidenum">
              <a:rPr lang="en-US" smtClean="0"/>
              <a:t>‹#›</a:t>
            </a:fld>
            <a:endParaRPr lang="en-US"/>
          </a:p>
        </p:txBody>
      </p:sp>
    </p:spTree>
    <p:extLst>
      <p:ext uri="{BB962C8B-B14F-4D97-AF65-F5344CB8AC3E}">
        <p14:creationId xmlns:p14="http://schemas.microsoft.com/office/powerpoint/2010/main" val="16668328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7E2BF2C1-D288-C04E-9EAE-5DBEC8177EA6}" type="datetimeFigureOut">
              <a:rPr lang="en-US" smtClean="0"/>
              <a:t>12/7/2015</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033E3A03-D9C5-8D44-BB7A-5665F947E76F}" type="slidenum">
              <a:rPr lang="en-US" smtClean="0"/>
              <a:t>‹#›</a:t>
            </a:fld>
            <a:endParaRPr lang="en-US"/>
          </a:p>
        </p:txBody>
      </p:sp>
    </p:spTree>
    <p:extLst>
      <p:ext uri="{BB962C8B-B14F-4D97-AF65-F5344CB8AC3E}">
        <p14:creationId xmlns:p14="http://schemas.microsoft.com/office/powerpoint/2010/main" val="9735109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EAA7A0-62CB-FB47-9146-6E904BB83C6D}" type="slidenum">
              <a:rPr lang="en-US" smtClean="0"/>
              <a:pPr/>
              <a:t>4</a:t>
            </a:fld>
            <a:endParaRPr lang="en-US"/>
          </a:p>
        </p:txBody>
      </p:sp>
    </p:spTree>
    <p:extLst>
      <p:ext uri="{BB962C8B-B14F-4D97-AF65-F5344CB8AC3E}">
        <p14:creationId xmlns:p14="http://schemas.microsoft.com/office/powerpoint/2010/main" val="819044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EAA7A0-62CB-FB47-9146-6E904BB83C6D}" type="slidenum">
              <a:rPr lang="en-US" smtClean="0"/>
              <a:pPr/>
              <a:t>22</a:t>
            </a:fld>
            <a:endParaRPr lang="en-US"/>
          </a:p>
        </p:txBody>
      </p:sp>
    </p:spTree>
    <p:extLst>
      <p:ext uri="{BB962C8B-B14F-4D97-AF65-F5344CB8AC3E}">
        <p14:creationId xmlns:p14="http://schemas.microsoft.com/office/powerpoint/2010/main" val="325292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International Journal for the Scholarship of Teaching and Learninghttp://academics.georgiasouthern.edu/ijsotl/v6n2.htmlVol. 6, No. 2 (July 2012) ISSN 1931-4744 @ Georgia Southern University</a:t>
            </a:r>
            <a:endParaRPr lang="en-US" dirty="0"/>
          </a:p>
        </p:txBody>
      </p:sp>
      <p:sp>
        <p:nvSpPr>
          <p:cNvPr id="4" name="Slide Number Placeholder 3"/>
          <p:cNvSpPr>
            <a:spLocks noGrp="1"/>
          </p:cNvSpPr>
          <p:nvPr>
            <p:ph type="sldNum" sz="quarter" idx="10"/>
          </p:nvPr>
        </p:nvSpPr>
        <p:spPr/>
        <p:txBody>
          <a:bodyPr/>
          <a:lstStyle/>
          <a:p>
            <a:fld id="{4CEAA7A0-62CB-FB47-9146-6E904BB83C6D}" type="slidenum">
              <a:rPr lang="en-US" smtClean="0"/>
              <a:pPr/>
              <a:t>27</a:t>
            </a:fld>
            <a:endParaRPr lang="en-US"/>
          </a:p>
        </p:txBody>
      </p:sp>
    </p:spTree>
    <p:extLst>
      <p:ext uri="{BB962C8B-B14F-4D97-AF65-F5344CB8AC3E}">
        <p14:creationId xmlns:p14="http://schemas.microsoft.com/office/powerpoint/2010/main" val="834941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International Journal for the Scholarship of Teaching and Learninghttp://academics.georgiasouthern.edu/ijsotl/v6n2.htmlVol. 6, No. 2 (July 2012) ISSN 1931-4744 @ Georgia Southern University</a:t>
            </a:r>
            <a:endParaRPr lang="en-US" dirty="0"/>
          </a:p>
        </p:txBody>
      </p:sp>
      <p:sp>
        <p:nvSpPr>
          <p:cNvPr id="4" name="Slide Number Placeholder 3"/>
          <p:cNvSpPr>
            <a:spLocks noGrp="1"/>
          </p:cNvSpPr>
          <p:nvPr>
            <p:ph type="sldNum" sz="quarter" idx="10"/>
          </p:nvPr>
        </p:nvSpPr>
        <p:spPr/>
        <p:txBody>
          <a:bodyPr/>
          <a:lstStyle/>
          <a:p>
            <a:fld id="{4CEAA7A0-62CB-FB47-9146-6E904BB83C6D}" type="slidenum">
              <a:rPr lang="en-US" smtClean="0"/>
              <a:pPr/>
              <a:t>28</a:t>
            </a:fld>
            <a:endParaRPr lang="en-US"/>
          </a:p>
        </p:txBody>
      </p:sp>
    </p:spTree>
    <p:extLst>
      <p:ext uri="{BB962C8B-B14F-4D97-AF65-F5344CB8AC3E}">
        <p14:creationId xmlns:p14="http://schemas.microsoft.com/office/powerpoint/2010/main" val="3130585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F5870-4F63-4FB2-8AC7-E6F15EF65297}" type="slidenum">
              <a:rPr lang="en-US" smtClean="0"/>
              <a:pPr/>
              <a:t>29</a:t>
            </a:fld>
            <a:endParaRPr lang="en-US" dirty="0"/>
          </a:p>
        </p:txBody>
      </p:sp>
    </p:spTree>
    <p:extLst>
      <p:ext uri="{BB962C8B-B14F-4D97-AF65-F5344CB8AC3E}">
        <p14:creationId xmlns:p14="http://schemas.microsoft.com/office/powerpoint/2010/main" val="51418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Heyman</a:t>
            </a:r>
            <a:r>
              <a:rPr lang="en-US" dirty="0" smtClean="0"/>
              <a:t>, E. (2010). Overcoming student retention issues in higher education online programs. </a:t>
            </a:r>
            <a:r>
              <a:rPr lang="en-US" i="1" dirty="0" smtClean="0"/>
              <a:t>Online Journal of Distance Learning Administration, 8(4). Retrieved from http://www.westga.edu/~distance/ojdla/winter134/heyman134.html.</a:t>
            </a:r>
            <a:endParaRPr lang="en-US" dirty="0"/>
          </a:p>
        </p:txBody>
      </p:sp>
      <p:sp>
        <p:nvSpPr>
          <p:cNvPr id="4" name="Slide Number Placeholder 3"/>
          <p:cNvSpPr>
            <a:spLocks noGrp="1"/>
          </p:cNvSpPr>
          <p:nvPr>
            <p:ph type="sldNum" sz="quarter" idx="10"/>
          </p:nvPr>
        </p:nvSpPr>
        <p:spPr/>
        <p:txBody>
          <a:bodyPr/>
          <a:lstStyle/>
          <a:p>
            <a:fld id="{4CEAA7A0-62CB-FB47-9146-6E904BB83C6D}" type="slidenum">
              <a:rPr lang="en-US" smtClean="0"/>
              <a:pPr/>
              <a:t>31</a:t>
            </a:fld>
            <a:endParaRPr lang="en-US"/>
          </a:p>
        </p:txBody>
      </p:sp>
    </p:spTree>
    <p:extLst>
      <p:ext uri="{BB962C8B-B14F-4D97-AF65-F5344CB8AC3E}">
        <p14:creationId xmlns:p14="http://schemas.microsoft.com/office/powerpoint/2010/main" val="2240527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F5870-4F63-4FB2-8AC7-E6F15EF65297}" type="slidenum">
              <a:rPr lang="en-US" smtClean="0"/>
              <a:pPr/>
              <a:t>33</a:t>
            </a:fld>
            <a:endParaRPr lang="en-US" dirty="0"/>
          </a:p>
        </p:txBody>
      </p:sp>
    </p:spTree>
    <p:extLst>
      <p:ext uri="{BB962C8B-B14F-4D97-AF65-F5344CB8AC3E}">
        <p14:creationId xmlns:p14="http://schemas.microsoft.com/office/powerpoint/2010/main" val="51418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CEAA7A0-62CB-FB47-9146-6E904BB83C6D}" type="slidenum">
              <a:rPr lang="en-US" smtClean="0"/>
              <a:pPr/>
              <a:t>34</a:t>
            </a:fld>
            <a:endParaRPr lang="en-US"/>
          </a:p>
        </p:txBody>
      </p:sp>
    </p:spTree>
    <p:extLst>
      <p:ext uri="{BB962C8B-B14F-4D97-AF65-F5344CB8AC3E}">
        <p14:creationId xmlns:p14="http://schemas.microsoft.com/office/powerpoint/2010/main" val="674105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CEAA7A0-62CB-FB47-9146-6E904BB83C6D}" type="slidenum">
              <a:rPr lang="en-US" smtClean="0"/>
              <a:pPr/>
              <a:t>35</a:t>
            </a:fld>
            <a:endParaRPr lang="en-US"/>
          </a:p>
        </p:txBody>
      </p:sp>
    </p:spTree>
    <p:extLst>
      <p:ext uri="{BB962C8B-B14F-4D97-AF65-F5344CB8AC3E}">
        <p14:creationId xmlns:p14="http://schemas.microsoft.com/office/powerpoint/2010/main" val="341801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7934CD-4249-4021-8CE2-AF487CF10EC5}" type="slidenum">
              <a:rPr lang="en-US" smtClean="0"/>
              <a:t>37</a:t>
            </a:fld>
            <a:endParaRPr lang="en-US"/>
          </a:p>
        </p:txBody>
      </p:sp>
    </p:spTree>
    <p:extLst>
      <p:ext uri="{BB962C8B-B14F-4D97-AF65-F5344CB8AC3E}">
        <p14:creationId xmlns:p14="http://schemas.microsoft.com/office/powerpoint/2010/main" val="2660105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7934CD-4249-4021-8CE2-AF487CF10EC5}" type="slidenum">
              <a:rPr lang="en-US" smtClean="0"/>
              <a:t>38</a:t>
            </a:fld>
            <a:endParaRPr lang="en-US"/>
          </a:p>
        </p:txBody>
      </p:sp>
    </p:spTree>
    <p:extLst>
      <p:ext uri="{BB962C8B-B14F-4D97-AF65-F5344CB8AC3E}">
        <p14:creationId xmlns:p14="http://schemas.microsoft.com/office/powerpoint/2010/main" val="2660105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EAA7A0-62CB-FB47-9146-6E904BB83C6D}" type="slidenum">
              <a:rPr lang="en-US" smtClean="0"/>
              <a:pPr/>
              <a:t>6</a:t>
            </a:fld>
            <a:endParaRPr lang="en-US"/>
          </a:p>
        </p:txBody>
      </p:sp>
    </p:spTree>
    <p:extLst>
      <p:ext uri="{BB962C8B-B14F-4D97-AF65-F5344CB8AC3E}">
        <p14:creationId xmlns:p14="http://schemas.microsoft.com/office/powerpoint/2010/main" val="3082912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7934CD-4249-4021-8CE2-AF487CF10EC5}" type="slidenum">
              <a:rPr lang="en-US" smtClean="0"/>
              <a:t>39</a:t>
            </a:fld>
            <a:endParaRPr lang="en-US"/>
          </a:p>
        </p:txBody>
      </p:sp>
    </p:spTree>
    <p:extLst>
      <p:ext uri="{BB962C8B-B14F-4D97-AF65-F5344CB8AC3E}">
        <p14:creationId xmlns:p14="http://schemas.microsoft.com/office/powerpoint/2010/main" val="308108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7934CD-4249-4021-8CE2-AF487CF10EC5}" type="slidenum">
              <a:rPr lang="en-US" smtClean="0"/>
              <a:t>41</a:t>
            </a:fld>
            <a:endParaRPr lang="en-US"/>
          </a:p>
        </p:txBody>
      </p:sp>
    </p:spTree>
    <p:extLst>
      <p:ext uri="{BB962C8B-B14F-4D97-AF65-F5344CB8AC3E}">
        <p14:creationId xmlns:p14="http://schemas.microsoft.com/office/powerpoint/2010/main" val="3990941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F87934CD-4249-4021-8CE2-AF487CF10EC5}" type="slidenum">
              <a:rPr lang="en-US" smtClean="0"/>
              <a:t>44</a:t>
            </a:fld>
            <a:endParaRPr lang="en-US"/>
          </a:p>
        </p:txBody>
      </p:sp>
    </p:spTree>
    <p:extLst>
      <p:ext uri="{BB962C8B-B14F-4D97-AF65-F5344CB8AC3E}">
        <p14:creationId xmlns:p14="http://schemas.microsoft.com/office/powerpoint/2010/main" val="4216518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7934CD-4249-4021-8CE2-AF487CF10EC5}" type="slidenum">
              <a:rPr lang="en-US" smtClean="0"/>
              <a:t>45</a:t>
            </a:fld>
            <a:endParaRPr lang="en-US"/>
          </a:p>
        </p:txBody>
      </p:sp>
    </p:spTree>
    <p:extLst>
      <p:ext uri="{BB962C8B-B14F-4D97-AF65-F5344CB8AC3E}">
        <p14:creationId xmlns:p14="http://schemas.microsoft.com/office/powerpoint/2010/main" val="4216518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7934CD-4249-4021-8CE2-AF487CF10EC5}" type="slidenum">
              <a:rPr lang="en-US" smtClean="0"/>
              <a:t>46</a:t>
            </a:fld>
            <a:endParaRPr lang="en-US"/>
          </a:p>
        </p:txBody>
      </p:sp>
    </p:spTree>
    <p:extLst>
      <p:ext uri="{BB962C8B-B14F-4D97-AF65-F5344CB8AC3E}">
        <p14:creationId xmlns:p14="http://schemas.microsoft.com/office/powerpoint/2010/main" val="313647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7934CD-4249-4021-8CE2-AF487CF10EC5}" type="slidenum">
              <a:rPr lang="en-US" smtClean="0"/>
              <a:t>47</a:t>
            </a:fld>
            <a:endParaRPr lang="en-US"/>
          </a:p>
        </p:txBody>
      </p:sp>
    </p:spTree>
    <p:extLst>
      <p:ext uri="{BB962C8B-B14F-4D97-AF65-F5344CB8AC3E}">
        <p14:creationId xmlns:p14="http://schemas.microsoft.com/office/powerpoint/2010/main" val="313647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7934CD-4249-4021-8CE2-AF487CF10EC5}" type="slidenum">
              <a:rPr lang="en-US" smtClean="0"/>
              <a:t>48</a:t>
            </a:fld>
            <a:endParaRPr lang="en-US"/>
          </a:p>
        </p:txBody>
      </p:sp>
    </p:spTree>
    <p:extLst>
      <p:ext uri="{BB962C8B-B14F-4D97-AF65-F5344CB8AC3E}">
        <p14:creationId xmlns:p14="http://schemas.microsoft.com/office/powerpoint/2010/main" val="313647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7934CD-4249-4021-8CE2-AF487CF10EC5}" type="slidenum">
              <a:rPr lang="en-US" smtClean="0"/>
              <a:t>49</a:t>
            </a:fld>
            <a:endParaRPr lang="en-US"/>
          </a:p>
        </p:txBody>
      </p:sp>
    </p:spTree>
    <p:extLst>
      <p:ext uri="{BB962C8B-B14F-4D97-AF65-F5344CB8AC3E}">
        <p14:creationId xmlns:p14="http://schemas.microsoft.com/office/powerpoint/2010/main" val="313647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7934CD-4249-4021-8CE2-AF487CF10EC5}" type="slidenum">
              <a:rPr lang="en-US" smtClean="0"/>
              <a:t>50</a:t>
            </a:fld>
            <a:endParaRPr lang="en-US"/>
          </a:p>
        </p:txBody>
      </p:sp>
    </p:spTree>
    <p:extLst>
      <p:ext uri="{BB962C8B-B14F-4D97-AF65-F5344CB8AC3E}">
        <p14:creationId xmlns:p14="http://schemas.microsoft.com/office/powerpoint/2010/main" val="313647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52</a:t>
            </a:fld>
            <a:endParaRPr lang="en-US"/>
          </a:p>
        </p:txBody>
      </p:sp>
    </p:spTree>
    <p:extLst>
      <p:ext uri="{BB962C8B-B14F-4D97-AF65-F5344CB8AC3E}">
        <p14:creationId xmlns:p14="http://schemas.microsoft.com/office/powerpoint/2010/main" val="587950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F5870-4F63-4FB2-8AC7-E6F15EF65297}" type="slidenum">
              <a:rPr lang="en-US" smtClean="0"/>
              <a:pPr/>
              <a:t>7</a:t>
            </a:fld>
            <a:endParaRPr lang="en-US" dirty="0"/>
          </a:p>
        </p:txBody>
      </p:sp>
    </p:spTree>
    <p:extLst>
      <p:ext uri="{BB962C8B-B14F-4D97-AF65-F5344CB8AC3E}">
        <p14:creationId xmlns:p14="http://schemas.microsoft.com/office/powerpoint/2010/main" val="51418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F5870-4F63-4FB2-8AC7-E6F15EF65297}" type="slidenum">
              <a:rPr lang="en-US" smtClean="0"/>
              <a:pPr/>
              <a:t>8</a:t>
            </a:fld>
            <a:endParaRPr lang="en-US" dirty="0"/>
          </a:p>
        </p:txBody>
      </p:sp>
    </p:spTree>
    <p:extLst>
      <p:ext uri="{BB962C8B-B14F-4D97-AF65-F5344CB8AC3E}">
        <p14:creationId xmlns:p14="http://schemas.microsoft.com/office/powerpoint/2010/main" val="51418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Heyman</a:t>
            </a:r>
            <a:r>
              <a:rPr lang="en-US" dirty="0" smtClean="0"/>
              <a:t>, E. (2010). Overcoming student retention issues in higher education online programs. </a:t>
            </a:r>
            <a:r>
              <a:rPr lang="en-US" i="1" dirty="0" smtClean="0"/>
              <a:t>Online Journal of Distance Learning Administration, 8(4). Retrieved from http://www.westga.edu/~distance/ojdla/winter134/heyman134.html.</a:t>
            </a:r>
            <a:endParaRPr lang="en-US" dirty="0"/>
          </a:p>
        </p:txBody>
      </p:sp>
      <p:sp>
        <p:nvSpPr>
          <p:cNvPr id="4" name="Slide Number Placeholder 3"/>
          <p:cNvSpPr>
            <a:spLocks noGrp="1"/>
          </p:cNvSpPr>
          <p:nvPr>
            <p:ph type="sldNum" sz="quarter" idx="10"/>
          </p:nvPr>
        </p:nvSpPr>
        <p:spPr/>
        <p:txBody>
          <a:bodyPr/>
          <a:lstStyle/>
          <a:p>
            <a:fld id="{4CEAA7A0-62CB-FB47-9146-6E904BB83C6D}" type="slidenum">
              <a:rPr lang="en-US" smtClean="0"/>
              <a:pPr/>
              <a:t>11</a:t>
            </a:fld>
            <a:endParaRPr lang="en-US"/>
          </a:p>
        </p:txBody>
      </p:sp>
    </p:spTree>
    <p:extLst>
      <p:ext uri="{BB962C8B-B14F-4D97-AF65-F5344CB8AC3E}">
        <p14:creationId xmlns:p14="http://schemas.microsoft.com/office/powerpoint/2010/main" val="2402516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Heyman</a:t>
            </a:r>
            <a:r>
              <a:rPr lang="en-US" dirty="0"/>
              <a:t>, E. (2010). Overcoming student retention issues in higher education online programs. </a:t>
            </a:r>
            <a:r>
              <a:rPr lang="en-US" i="1" dirty="0"/>
              <a:t>Online Journal of Distance Learning Administration, 8(4). Retrieved from http://www.westga.edu/~distance/ojdla/winter134/heyman134.html.</a:t>
            </a:r>
            <a:endParaRPr lang="en-US" dirty="0"/>
          </a:p>
        </p:txBody>
      </p:sp>
      <p:sp>
        <p:nvSpPr>
          <p:cNvPr id="4" name="Slide Number Placeholder 3"/>
          <p:cNvSpPr>
            <a:spLocks noGrp="1"/>
          </p:cNvSpPr>
          <p:nvPr>
            <p:ph type="sldNum" sz="quarter" idx="10"/>
          </p:nvPr>
        </p:nvSpPr>
        <p:spPr/>
        <p:txBody>
          <a:bodyPr/>
          <a:lstStyle/>
          <a:p>
            <a:fld id="{4CEAA7A0-62CB-FB47-9146-6E904BB83C6D}" type="slidenum">
              <a:rPr lang="en-US" smtClean="0"/>
              <a:pPr/>
              <a:t>12</a:t>
            </a:fld>
            <a:endParaRPr lang="en-US"/>
          </a:p>
        </p:txBody>
      </p:sp>
    </p:spTree>
    <p:extLst>
      <p:ext uri="{BB962C8B-B14F-4D97-AF65-F5344CB8AC3E}">
        <p14:creationId xmlns:p14="http://schemas.microsoft.com/office/powerpoint/2010/main" val="576772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EAA7A0-62CB-FB47-9146-6E904BB83C6D}" type="slidenum">
              <a:rPr lang="en-US" smtClean="0"/>
              <a:pPr/>
              <a:t>14</a:t>
            </a:fld>
            <a:endParaRPr lang="en-US"/>
          </a:p>
        </p:txBody>
      </p:sp>
    </p:spTree>
    <p:extLst>
      <p:ext uri="{BB962C8B-B14F-4D97-AF65-F5344CB8AC3E}">
        <p14:creationId xmlns:p14="http://schemas.microsoft.com/office/powerpoint/2010/main" val="524597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EAA7A0-62CB-FB47-9146-6E904BB83C6D}" type="slidenum">
              <a:rPr lang="en-US" smtClean="0"/>
              <a:pPr/>
              <a:t>15</a:t>
            </a:fld>
            <a:endParaRPr lang="en-US"/>
          </a:p>
        </p:txBody>
      </p:sp>
    </p:spTree>
    <p:extLst>
      <p:ext uri="{BB962C8B-B14F-4D97-AF65-F5344CB8AC3E}">
        <p14:creationId xmlns:p14="http://schemas.microsoft.com/office/powerpoint/2010/main" val="3478128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EAA7A0-62CB-FB47-9146-6E904BB83C6D}" type="slidenum">
              <a:rPr lang="en-US" smtClean="0"/>
              <a:pPr/>
              <a:t>16</a:t>
            </a:fld>
            <a:endParaRPr lang="en-US"/>
          </a:p>
        </p:txBody>
      </p:sp>
    </p:spTree>
    <p:extLst>
      <p:ext uri="{BB962C8B-B14F-4D97-AF65-F5344CB8AC3E}">
        <p14:creationId xmlns:p14="http://schemas.microsoft.com/office/powerpoint/2010/main" val="2295674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2F535CF6-78E6-204E-AB98-C09B348E109C}" type="slidenum">
              <a:rPr lang="en-US" smtClean="0"/>
              <a:t>‹#›</a:t>
            </a:fld>
            <a:endParaRPr lang="en-US"/>
          </a:p>
        </p:txBody>
      </p:sp>
    </p:spTree>
    <p:extLst>
      <p:ext uri="{BB962C8B-B14F-4D97-AF65-F5344CB8AC3E}">
        <p14:creationId xmlns:p14="http://schemas.microsoft.com/office/powerpoint/2010/main" val="1355679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normAutofit/>
          </a:bodyPr>
          <a:lstStyle>
            <a:lvl1pPr algn="l">
              <a:defRPr sz="1400" b="0" cap="all">
                <a:solidFill>
                  <a:schemeClr val="bg1">
                    <a:lumMod val="50000"/>
                  </a:schemeClr>
                </a:solidFill>
              </a:defRPr>
            </a:lvl1pPr>
          </a:lstStyle>
          <a:p>
            <a:r>
              <a:rPr lang="en-US" dirty="0" smtClean="0"/>
              <a:t>Clicks to edit Master title style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b="1">
                <a:solidFill>
                  <a:schemeClr val="tx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2F535CF6-78E6-204E-AB98-C09B348E109C}" type="slidenum">
              <a:rPr lang="en-US" smtClean="0"/>
              <a:t>‹#›</a:t>
            </a:fld>
            <a:endParaRPr lang="en-US"/>
          </a:p>
        </p:txBody>
      </p:sp>
    </p:spTree>
    <p:extLst>
      <p:ext uri="{BB962C8B-B14F-4D97-AF65-F5344CB8AC3E}">
        <p14:creationId xmlns:p14="http://schemas.microsoft.com/office/powerpoint/2010/main" val="1216489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F535CF6-78E6-204E-AB98-C09B348E109C}" type="slidenum">
              <a:rPr lang="en-US" smtClean="0"/>
              <a:t>‹#›</a:t>
            </a:fld>
            <a:endParaRPr lang="en-US"/>
          </a:p>
        </p:txBody>
      </p:sp>
    </p:spTree>
    <p:extLst>
      <p:ext uri="{BB962C8B-B14F-4D97-AF65-F5344CB8AC3E}">
        <p14:creationId xmlns:p14="http://schemas.microsoft.com/office/powerpoint/2010/main" val="935571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p>
            <a:fld id="{2F535CF6-78E6-204E-AB98-C09B348E109C}" type="slidenum">
              <a:rPr lang="en-US" smtClean="0"/>
              <a:t>‹#›</a:t>
            </a:fld>
            <a:endParaRPr lang="en-US"/>
          </a:p>
        </p:txBody>
      </p:sp>
    </p:spTree>
    <p:extLst>
      <p:ext uri="{BB962C8B-B14F-4D97-AF65-F5344CB8AC3E}">
        <p14:creationId xmlns:p14="http://schemas.microsoft.com/office/powerpoint/2010/main" val="1639052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2F535CF6-78E6-204E-AB98-C09B348E109C}" type="slidenum">
              <a:rPr lang="en-US" smtClean="0"/>
              <a:t>‹#›</a:t>
            </a:fld>
            <a:endParaRPr lang="en-US"/>
          </a:p>
        </p:txBody>
      </p:sp>
    </p:spTree>
    <p:extLst>
      <p:ext uri="{BB962C8B-B14F-4D97-AF65-F5344CB8AC3E}">
        <p14:creationId xmlns:p14="http://schemas.microsoft.com/office/powerpoint/2010/main" val="3866873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F535CF6-78E6-204E-AB98-C09B348E109C}" type="slidenum">
              <a:rPr lang="en-US" smtClean="0"/>
              <a:t>‹#›</a:t>
            </a:fld>
            <a:endParaRPr lang="en-US"/>
          </a:p>
        </p:txBody>
      </p:sp>
    </p:spTree>
    <p:extLst>
      <p:ext uri="{BB962C8B-B14F-4D97-AF65-F5344CB8AC3E}">
        <p14:creationId xmlns:p14="http://schemas.microsoft.com/office/powerpoint/2010/main" val="2287715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3" name="Rectangle 2"/>
          <p:cNvSpPr/>
          <p:nvPr userDrawn="1"/>
        </p:nvSpPr>
        <p:spPr>
          <a:xfrm>
            <a:off x="0" y="0"/>
            <a:ext cx="9144000" cy="1233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722313" y="2187251"/>
            <a:ext cx="7772400" cy="1362075"/>
          </a:xfrm>
        </p:spPr>
        <p:txBody>
          <a:bodyPr anchor="t">
            <a:normAutofit/>
          </a:bodyPr>
          <a:lstStyle>
            <a:lvl1pPr algn="l">
              <a:defRPr sz="1400" b="0" cap="none">
                <a:solidFill>
                  <a:schemeClr val="bg1">
                    <a:lumMod val="50000"/>
                  </a:schemeClr>
                </a:solidFill>
              </a:defRPr>
            </a:lvl1pPr>
          </a:lstStyle>
          <a:p>
            <a:r>
              <a:rPr lang="en-US" dirty="0" smtClean="0"/>
              <a:t>Clicks to edit master title style</a:t>
            </a:r>
            <a:endParaRPr lang="en-US" dirty="0"/>
          </a:p>
        </p:txBody>
      </p:sp>
      <p:sp>
        <p:nvSpPr>
          <p:cNvPr id="7" name="Text Placeholder 2"/>
          <p:cNvSpPr>
            <a:spLocks noGrp="1"/>
          </p:cNvSpPr>
          <p:nvPr>
            <p:ph type="body" idx="1" hasCustomPrompt="1"/>
          </p:nvPr>
        </p:nvSpPr>
        <p:spPr>
          <a:xfrm>
            <a:off x="722313" y="1233412"/>
            <a:ext cx="7772400" cy="953839"/>
          </a:xfrm>
        </p:spPr>
        <p:txBody>
          <a:bodyPr anchor="t"/>
          <a:lstStyle>
            <a:lvl1pPr marL="0" indent="0">
              <a:buNone/>
              <a:defRPr sz="2000" b="1">
                <a:solidFill>
                  <a:schemeClr val="tx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2" name="Rectangle 1"/>
          <p:cNvSpPr/>
          <p:nvPr userDrawn="1"/>
        </p:nvSpPr>
        <p:spPr>
          <a:xfrm>
            <a:off x="0" y="5816600"/>
            <a:ext cx="9144000" cy="104140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TAACCCT-Learning-Network-logo.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2313" y="4499174"/>
            <a:ext cx="4840287" cy="1030726"/>
          </a:xfrm>
          <a:prstGeom prst="rect">
            <a:avLst/>
          </a:prstGeom>
        </p:spPr>
      </p:pic>
      <p:pic>
        <p:nvPicPr>
          <p:cNvPr id="4" name="Picture 3" descr="DOL-logo.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87175" y="4495764"/>
            <a:ext cx="1044051" cy="1034136"/>
          </a:xfrm>
          <a:prstGeom prst="rect">
            <a:avLst/>
          </a:prstGeom>
        </p:spPr>
      </p:pic>
    </p:spTree>
    <p:extLst>
      <p:ext uri="{BB962C8B-B14F-4D97-AF65-F5344CB8AC3E}">
        <p14:creationId xmlns:p14="http://schemas.microsoft.com/office/powerpoint/2010/main" val="15128279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650DCB8-115E-4249-800B-CB6A8F710A33}" type="datetimeFigureOut">
              <a:rPr lang="en-US" smtClean="0"/>
              <a:pPr/>
              <a:t>12/7/2015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33F6A9F-8349-114A-954D-A040E7EF5FAF}" type="slidenum">
              <a:rPr lang="en-US" smtClean="0"/>
              <a:pPr/>
              <a:t>‹#›</a:t>
            </a:fld>
            <a:endParaRPr lang="en-US"/>
          </a:p>
        </p:txBody>
      </p:sp>
    </p:spTree>
    <p:extLst>
      <p:ext uri="{BB962C8B-B14F-4D97-AF65-F5344CB8AC3E}">
        <p14:creationId xmlns:p14="http://schemas.microsoft.com/office/powerpoint/2010/main" val="1520401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535CF6-78E6-204E-AB98-C09B348E109C}" type="slidenum">
              <a:rPr lang="en-US" smtClean="0"/>
              <a:t>‹#›</a:t>
            </a:fld>
            <a:endParaRPr lang="en-US"/>
          </a:p>
        </p:txBody>
      </p:sp>
      <p:sp>
        <p:nvSpPr>
          <p:cNvPr id="8" name="Rectangle 7"/>
          <p:cNvSpPr/>
          <p:nvPr userDrawn="1"/>
        </p:nvSpPr>
        <p:spPr>
          <a:xfrm>
            <a:off x="3251200" y="274638"/>
            <a:ext cx="5892799" cy="703544"/>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0" y="274638"/>
            <a:ext cx="351816" cy="703544"/>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441701" y="274638"/>
            <a:ext cx="5245098" cy="70354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4" name="Picture 3" descr="TAACCCT-Learning-Network-logo.eps"/>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444501" y="350753"/>
            <a:ext cx="2692399" cy="573339"/>
          </a:xfrm>
          <a:prstGeom prst="rect">
            <a:avLst/>
          </a:prstGeom>
        </p:spPr>
      </p:pic>
      <p:pic>
        <p:nvPicPr>
          <p:cNvPr id="11" name="Picture 2"/>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351816" y="6030913"/>
            <a:ext cx="1984373" cy="972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0658308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Lst>
  <p:txStyles>
    <p:titleStyle>
      <a:lvl1pPr algn="l" defTabSz="457200" rtl="0" eaLnBrk="1" latinLnBrk="0" hangingPunct="1">
        <a:spcBef>
          <a:spcPct val="0"/>
        </a:spcBef>
        <a:buNone/>
        <a:defRPr sz="1600" b="1" kern="1200">
          <a:solidFill>
            <a:schemeClr val="bg1"/>
          </a:solidFill>
          <a:latin typeface="Arial"/>
          <a:ea typeface="+mj-ea"/>
          <a:cs typeface="Arial"/>
        </a:defRPr>
      </a:lvl1pPr>
    </p:titleStyle>
    <p:bodyStyle>
      <a:lvl1pPr marL="231775" indent="-231775"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1pPr>
      <a:lvl2pPr marL="574675" indent="-236538"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2pPr>
      <a:lvl3pPr marL="919163"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3pPr>
      <a:lvl4pPr marL="1258888"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4pPr>
      <a:lvl5pPr marL="1543050"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hyperlink" Target="file:///\\localhost\tel\425.354.3113" TargetMode="External"/><Relationship Id="rId2" Type="http://schemas.openxmlformats.org/officeDocument/2006/relationships/hyperlink" Target="http://www.edcc.edu/ssd/default.html" TargetMode="External"/><Relationship Id="rId1" Type="http://schemas.openxmlformats.org/officeDocument/2006/relationships/slideLayout" Target="../slideLayouts/slideLayout1.xml"/><Relationship Id="rId4" Type="http://schemas.openxmlformats.org/officeDocument/2006/relationships/hyperlink" Target="file:///\\localhost\tel\425.640.1814"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workforce3one.org/"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mailto:TAACCCT@dol.gov"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December 7, 2015</a:t>
            </a:r>
            <a:endParaRPr lang="en-US" dirty="0"/>
          </a:p>
        </p:txBody>
      </p:sp>
      <p:sp>
        <p:nvSpPr>
          <p:cNvPr id="5" name="Text Placeholder 2"/>
          <p:cNvSpPr>
            <a:spLocks noGrp="1"/>
          </p:cNvSpPr>
          <p:nvPr>
            <p:ph type="body" idx="1"/>
          </p:nvPr>
        </p:nvSpPr>
        <p:spPr>
          <a:xfrm>
            <a:off x="538199" y="778504"/>
            <a:ext cx="8159096" cy="1408748"/>
          </a:xfrm>
        </p:spPr>
        <p:txBody>
          <a:bodyPr>
            <a:normAutofit/>
          </a:bodyPr>
          <a:lstStyle/>
          <a:p>
            <a:r>
              <a:rPr lang="en-US" dirty="0" smtClean="0"/>
              <a:t>COMPETENCY BASED EDUCATION: Deep Dive Breakout Session</a:t>
            </a:r>
          </a:p>
        </p:txBody>
      </p:sp>
    </p:spTree>
    <p:extLst>
      <p:ext uri="{BB962C8B-B14F-4D97-AF65-F5344CB8AC3E}">
        <p14:creationId xmlns:p14="http://schemas.microsoft.com/office/powerpoint/2010/main" val="3834845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CC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5878513"/>
            <a:ext cx="1371600" cy="903287"/>
          </a:xfrm>
          <a:prstGeom prst="rect">
            <a:avLst/>
          </a:prstGeom>
          <a:solidFill>
            <a:srgbClr val="BBB53B"/>
          </a:solidFill>
        </p:spPr>
      </p:pic>
      <p:sp>
        <p:nvSpPr>
          <p:cNvPr id="13" name="Text Box 25"/>
          <p:cNvSpPr txBox="1">
            <a:spLocks noChangeArrowheads="1"/>
          </p:cNvSpPr>
          <p:nvPr/>
        </p:nvSpPr>
        <p:spPr bwMode="auto">
          <a:xfrm>
            <a:off x="577850" y="2516566"/>
            <a:ext cx="8451850" cy="646331"/>
          </a:xfrm>
          <a:prstGeom prst="rect">
            <a:avLst/>
          </a:prstGeom>
          <a:noFill/>
          <a:ln w="9525">
            <a:noFill/>
            <a:miter lim="800000"/>
            <a:headEnd/>
            <a:tailEnd/>
          </a:ln>
          <a:effectLst/>
        </p:spPr>
        <p:txBody>
          <a:bodyPr wrap="square">
            <a:prstTxWarp prst="textNoShape">
              <a:avLst/>
            </a:prstTxWarp>
            <a:spAutoFit/>
          </a:bodyPr>
          <a:lstStyle/>
          <a:p>
            <a:pPr algn="r"/>
            <a:r>
              <a:rPr lang="en-US" sz="3600" dirty="0" smtClean="0">
                <a:solidFill>
                  <a:schemeClr val="accent6"/>
                </a:solidFill>
                <a:effectLst>
                  <a:outerShdw blurRad="50800" dist="38100" dir="2700000" algn="tl" rotWithShape="0">
                    <a:srgbClr val="000000">
                      <a:alpha val="43000"/>
                    </a:srgbClr>
                  </a:outerShdw>
                </a:effectLst>
                <a:latin typeface="Arial Black" charset="0"/>
              </a:rPr>
              <a:t>TAACCCT DOL Grant</a:t>
            </a:r>
            <a:endParaRPr lang="en-US" sz="3600" b="0" dirty="0">
              <a:solidFill>
                <a:schemeClr val="accent6"/>
              </a:solidFill>
              <a:effectLst>
                <a:outerShdw blurRad="50800" dist="38100" dir="2700000" algn="tl" rotWithShape="0">
                  <a:srgbClr val="000000">
                    <a:alpha val="43000"/>
                  </a:srgbClr>
                </a:outerShdw>
              </a:effectLst>
            </a:endParaRPr>
          </a:p>
        </p:txBody>
      </p:sp>
      <p:sp>
        <p:nvSpPr>
          <p:cNvPr id="6" name="Text Box 25"/>
          <p:cNvSpPr txBox="1">
            <a:spLocks noChangeArrowheads="1"/>
          </p:cNvSpPr>
          <p:nvPr/>
        </p:nvSpPr>
        <p:spPr bwMode="auto">
          <a:xfrm>
            <a:off x="320675" y="3786521"/>
            <a:ext cx="8570183" cy="2462212"/>
          </a:xfrm>
          <a:prstGeom prst="rect">
            <a:avLst/>
          </a:prstGeom>
          <a:noFill/>
          <a:ln w="9525">
            <a:noFill/>
            <a:miter lim="800000"/>
            <a:headEnd/>
            <a:tailEnd/>
          </a:ln>
          <a:effectLst/>
        </p:spPr>
        <p:txBody>
          <a:bodyPr wrap="square">
            <a:prstTxWarp prst="textNoShape">
              <a:avLst/>
            </a:prstTxWarp>
            <a:spAutoFit/>
          </a:bodyPr>
          <a:lstStyle/>
          <a:p>
            <a:r>
              <a:rPr lang="en-US" sz="2200" dirty="0" smtClean="0">
                <a:latin typeface="Arial Black" charset="0"/>
              </a:rPr>
              <a:t>Solution: </a:t>
            </a:r>
          </a:p>
          <a:p>
            <a:r>
              <a:rPr lang="en-US" sz="2200" dirty="0" smtClean="0">
                <a:latin typeface="Arial Black" charset="0"/>
              </a:rPr>
              <a:t>Meet industry and student needs by </a:t>
            </a:r>
          </a:p>
          <a:p>
            <a:r>
              <a:rPr lang="en-US" sz="2200" dirty="0" smtClean="0">
                <a:latin typeface="Arial Black" charset="0"/>
              </a:rPr>
              <a:t>developing accelerated, </a:t>
            </a:r>
          </a:p>
          <a:p>
            <a:r>
              <a:rPr lang="en-US" sz="2200" dirty="0" smtClean="0">
                <a:latin typeface="Arial Black" charset="0"/>
              </a:rPr>
              <a:t>flexible-entry, </a:t>
            </a:r>
          </a:p>
          <a:p>
            <a:r>
              <a:rPr lang="en-US" sz="2200" dirty="0" smtClean="0">
                <a:latin typeface="Arial Black" charset="0"/>
              </a:rPr>
              <a:t>competency-based education </a:t>
            </a:r>
          </a:p>
          <a:p>
            <a:r>
              <a:rPr lang="en-US" sz="2200" dirty="0" smtClean="0">
                <a:latin typeface="Arial Black" charset="0"/>
              </a:rPr>
              <a:t>using substantial interaction </a:t>
            </a:r>
          </a:p>
          <a:p>
            <a:r>
              <a:rPr lang="en-US" sz="2200" dirty="0" smtClean="0">
                <a:latin typeface="Arial Black" charset="0"/>
              </a:rPr>
              <a:t>via distance learning</a:t>
            </a:r>
          </a:p>
        </p:txBody>
      </p:sp>
    </p:spTree>
    <p:extLst>
      <p:ext uri="{BB962C8B-B14F-4D97-AF65-F5344CB8AC3E}">
        <p14:creationId xmlns:p14="http://schemas.microsoft.com/office/powerpoint/2010/main" val="404317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CC (33).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9050" y="1066130"/>
            <a:ext cx="7715314" cy="5124789"/>
          </a:xfrm>
          <a:prstGeom prst="rect">
            <a:avLst/>
          </a:prstGeom>
        </p:spPr>
      </p:pic>
      <p:sp>
        <p:nvSpPr>
          <p:cNvPr id="11" name="Rectangle 10"/>
          <p:cNvSpPr/>
          <p:nvPr/>
        </p:nvSpPr>
        <p:spPr>
          <a:xfrm>
            <a:off x="127515" y="1066130"/>
            <a:ext cx="4499947" cy="5124525"/>
          </a:xfrm>
          <a:prstGeom prst="rect">
            <a:avLst/>
          </a:prstGeom>
          <a:solidFill>
            <a:srgbClr val="EEB635">
              <a:alpha val="8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 Box 25"/>
          <p:cNvSpPr txBox="1">
            <a:spLocks noChangeArrowheads="1"/>
          </p:cNvSpPr>
          <p:nvPr/>
        </p:nvSpPr>
        <p:spPr bwMode="auto">
          <a:xfrm>
            <a:off x="3398302" y="436683"/>
            <a:ext cx="5318173" cy="430887"/>
          </a:xfrm>
          <a:prstGeom prst="rect">
            <a:avLst/>
          </a:prstGeom>
          <a:noFill/>
          <a:ln w="9525">
            <a:noFill/>
            <a:miter lim="800000"/>
            <a:headEnd/>
            <a:tailEnd/>
          </a:ln>
          <a:effectLst/>
        </p:spPr>
        <p:txBody>
          <a:bodyPr wrap="square">
            <a:prstTxWarp prst="textNoShape">
              <a:avLst/>
            </a:prstTxWarp>
            <a:spAutoFit/>
          </a:bodyPr>
          <a:lstStyle/>
          <a:p>
            <a:r>
              <a:rPr lang="en-US" sz="2200" dirty="0" smtClean="0">
                <a:solidFill>
                  <a:schemeClr val="bg1"/>
                </a:solidFill>
                <a:latin typeface="Arial Black" charset="0"/>
              </a:rPr>
              <a:t>DOL TAACCCT Grant: Description</a:t>
            </a:r>
          </a:p>
        </p:txBody>
      </p:sp>
      <p:sp>
        <p:nvSpPr>
          <p:cNvPr id="10" name="Text Box 19"/>
          <p:cNvSpPr txBox="1">
            <a:spLocks noChangeArrowheads="1"/>
          </p:cNvSpPr>
          <p:nvPr/>
        </p:nvSpPr>
        <p:spPr bwMode="auto">
          <a:xfrm>
            <a:off x="185203" y="1376202"/>
            <a:ext cx="4831896" cy="2400657"/>
          </a:xfrm>
          <a:prstGeom prst="rect">
            <a:avLst/>
          </a:prstGeom>
          <a:noFill/>
          <a:ln w="9525">
            <a:noFill/>
            <a:miter lim="800000"/>
            <a:headEnd/>
            <a:tailEnd/>
          </a:ln>
          <a:effectLst/>
        </p:spPr>
        <p:txBody>
          <a:bodyPr wrap="square">
            <a:prstTxWarp prst="textNoShape">
              <a:avLst/>
            </a:prstTxWarp>
            <a:spAutoFit/>
          </a:bodyPr>
          <a:lstStyle/>
          <a:p>
            <a:pPr marL="342900" indent="-342900">
              <a:spcBef>
                <a:spcPts val="1200"/>
              </a:spcBef>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2.1 million dollar grant to develop 24 CIT/CS distance learning competency based courses</a:t>
            </a:r>
          </a:p>
          <a:p>
            <a:pPr marL="342900" indent="-342900">
              <a:spcBef>
                <a:spcPts val="1200"/>
              </a:spcBef>
              <a:buFont typeface="Arial" panose="020B0604020202020204" pitchFamily="34" charset="0"/>
              <a:buChar char="•"/>
            </a:pPr>
            <a:endParaRPr lang="en-US" sz="2000" b="1" dirty="0" smtClean="0">
              <a:latin typeface="Arial" panose="020B0604020202020204" pitchFamily="34" charset="0"/>
              <a:cs typeface="Arial" panose="020B0604020202020204" pitchFamily="34" charset="0"/>
            </a:endParaRPr>
          </a:p>
          <a:p>
            <a:pPr marL="342900" indent="-342900">
              <a:spcBef>
                <a:spcPts val="1200"/>
              </a:spcBef>
              <a:buFont typeface="Arial" panose="020B0604020202020204" pitchFamily="34" charset="0"/>
              <a:buChar char="•"/>
            </a:pPr>
            <a:endParaRPr lang="en-US" sz="2000" b="1" dirty="0" smtClean="0">
              <a:latin typeface="Arial" panose="020B0604020202020204" pitchFamily="34" charset="0"/>
              <a:cs typeface="Arial" panose="020B0604020202020204" pitchFamily="34" charset="0"/>
            </a:endParaRPr>
          </a:p>
          <a:p>
            <a:pPr marL="342900" indent="-342900">
              <a:spcBef>
                <a:spcPts val="1200"/>
              </a:spcBef>
            </a:pPr>
            <a:endParaRPr lang="en-US" sz="2000" b="1" dirty="0" smtClean="0">
              <a:latin typeface="Arial" panose="020B0604020202020204" pitchFamily="34" charset="0"/>
              <a:cs typeface="Arial" panose="020B0604020202020204" pitchFamily="34" charset="0"/>
            </a:endParaRPr>
          </a:p>
        </p:txBody>
      </p:sp>
      <p:sp>
        <p:nvSpPr>
          <p:cNvPr id="12" name="Text Box 4"/>
          <p:cNvSpPr txBox="1">
            <a:spLocks noChangeArrowheads="1"/>
          </p:cNvSpPr>
          <p:nvPr/>
        </p:nvSpPr>
        <p:spPr bwMode="auto">
          <a:xfrm>
            <a:off x="517152" y="5582348"/>
            <a:ext cx="5967413" cy="1025847"/>
          </a:xfrm>
          <a:prstGeom prst="rect">
            <a:avLst/>
          </a:prstGeom>
          <a:noFill/>
          <a:ln w="9525">
            <a:noFill/>
            <a:miter lim="800000"/>
            <a:headEnd/>
            <a:tailEnd/>
          </a:ln>
        </p:spPr>
        <p:txBody>
          <a:bodyPr wrap="square" lIns="91365" tIns="45683" rIns="91365" bIns="45683">
            <a:prstTxWarp prst="textNoShape">
              <a:avLst/>
            </a:prstTxWarp>
            <a:spAutoFit/>
          </a:bodyPr>
          <a:lstStyle/>
          <a:p>
            <a:r>
              <a:rPr lang="en-US" sz="2400" dirty="0" smtClean="0">
                <a:solidFill>
                  <a:schemeClr val="bg1"/>
                </a:solidFill>
                <a:latin typeface="Arial Black"/>
                <a:cs typeface="Arial Black"/>
              </a:rPr>
              <a:t>Recruit</a:t>
            </a:r>
            <a:endParaRPr lang="en-US" sz="2800" dirty="0" smtClean="0">
              <a:solidFill>
                <a:schemeClr val="bg1"/>
              </a:solidFill>
              <a:latin typeface="Times" charset="0"/>
            </a:endParaRPr>
          </a:p>
          <a:p>
            <a:pPr marL="742950" indent="-742950">
              <a:lnSpc>
                <a:spcPct val="80000"/>
              </a:lnSpc>
            </a:pPr>
            <a:r>
              <a:rPr lang="en-US" sz="4400" dirty="0">
                <a:solidFill>
                  <a:schemeClr val="bg1"/>
                </a:solidFill>
                <a:latin typeface="Times" charset="0"/>
              </a:rPr>
              <a:t>	</a:t>
            </a:r>
          </a:p>
        </p:txBody>
      </p:sp>
      <p:sp>
        <p:nvSpPr>
          <p:cNvPr id="13" name="Text Box 4"/>
          <p:cNvSpPr txBox="1">
            <a:spLocks noChangeArrowheads="1"/>
          </p:cNvSpPr>
          <p:nvPr/>
        </p:nvSpPr>
        <p:spPr bwMode="auto">
          <a:xfrm>
            <a:off x="2273715" y="5579928"/>
            <a:ext cx="5967413" cy="1025847"/>
          </a:xfrm>
          <a:prstGeom prst="rect">
            <a:avLst/>
          </a:prstGeom>
          <a:noFill/>
          <a:ln w="9525">
            <a:noFill/>
            <a:miter lim="800000"/>
            <a:headEnd/>
            <a:tailEnd/>
          </a:ln>
        </p:spPr>
        <p:txBody>
          <a:bodyPr wrap="square" lIns="91365" tIns="45683" rIns="91365" bIns="45683">
            <a:prstTxWarp prst="textNoShape">
              <a:avLst/>
            </a:prstTxWarp>
            <a:spAutoFit/>
          </a:bodyPr>
          <a:lstStyle/>
          <a:p>
            <a:r>
              <a:rPr lang="en-US" sz="2400" dirty="0" smtClean="0">
                <a:solidFill>
                  <a:srgbClr val="FFFFFF"/>
                </a:solidFill>
                <a:latin typeface="Arial Black"/>
                <a:cs typeface="Arial Black"/>
              </a:rPr>
              <a:t>Retain</a:t>
            </a:r>
            <a:endParaRPr lang="en-US" sz="2800" dirty="0" smtClean="0">
              <a:solidFill>
                <a:srgbClr val="FFFFFF"/>
              </a:solidFill>
              <a:latin typeface="Times" charset="0"/>
            </a:endParaRPr>
          </a:p>
          <a:p>
            <a:pPr marL="742950" indent="-742950">
              <a:lnSpc>
                <a:spcPct val="80000"/>
              </a:lnSpc>
            </a:pPr>
            <a:r>
              <a:rPr lang="en-US" sz="4400" dirty="0" smtClean="0">
                <a:solidFill>
                  <a:schemeClr val="bg1"/>
                </a:solidFill>
                <a:latin typeface="Times" charset="0"/>
              </a:rPr>
              <a:t>	</a:t>
            </a:r>
            <a:endParaRPr lang="en-US" sz="4400" dirty="0">
              <a:solidFill>
                <a:schemeClr val="bg1"/>
              </a:solidFill>
              <a:latin typeface="Times" charset="0"/>
            </a:endParaRPr>
          </a:p>
        </p:txBody>
      </p:sp>
      <p:sp>
        <p:nvSpPr>
          <p:cNvPr id="14" name="Text Box 4"/>
          <p:cNvSpPr txBox="1">
            <a:spLocks noChangeArrowheads="1"/>
          </p:cNvSpPr>
          <p:nvPr/>
        </p:nvSpPr>
        <p:spPr bwMode="auto">
          <a:xfrm>
            <a:off x="3964786" y="5534218"/>
            <a:ext cx="1986087" cy="461590"/>
          </a:xfrm>
          <a:prstGeom prst="rect">
            <a:avLst/>
          </a:prstGeom>
          <a:noFill/>
          <a:ln w="9525">
            <a:noFill/>
            <a:miter lim="800000"/>
            <a:headEnd/>
            <a:tailEnd/>
          </a:ln>
        </p:spPr>
        <p:txBody>
          <a:bodyPr wrap="square" lIns="91365" tIns="45683" rIns="91365" bIns="45683">
            <a:prstTxWarp prst="textNoShape">
              <a:avLst/>
            </a:prstTxWarp>
            <a:spAutoFit/>
          </a:bodyPr>
          <a:lstStyle/>
          <a:p>
            <a:r>
              <a:rPr lang="en-US" sz="2400" dirty="0" smtClean="0">
                <a:solidFill>
                  <a:srgbClr val="FFFFFF"/>
                </a:solidFill>
                <a:latin typeface="Arial Black"/>
                <a:cs typeface="Arial Black"/>
              </a:rPr>
              <a:t>Recognize</a:t>
            </a:r>
            <a:endParaRPr lang="en-US" sz="4400" dirty="0">
              <a:solidFill>
                <a:srgbClr val="FFFFFF"/>
              </a:solidFill>
              <a:latin typeface="Times" charset="0"/>
            </a:endParaRPr>
          </a:p>
        </p:txBody>
      </p:sp>
      <p:sp>
        <p:nvSpPr>
          <p:cNvPr id="15" name="Text Box 4"/>
          <p:cNvSpPr txBox="1">
            <a:spLocks noChangeArrowheads="1"/>
          </p:cNvSpPr>
          <p:nvPr/>
        </p:nvSpPr>
        <p:spPr bwMode="auto">
          <a:xfrm>
            <a:off x="6185523" y="5541475"/>
            <a:ext cx="1986087" cy="461590"/>
          </a:xfrm>
          <a:prstGeom prst="rect">
            <a:avLst/>
          </a:prstGeom>
          <a:noFill/>
          <a:ln w="9525">
            <a:noFill/>
            <a:miter lim="800000"/>
            <a:headEnd/>
            <a:tailEnd/>
          </a:ln>
        </p:spPr>
        <p:txBody>
          <a:bodyPr wrap="square" lIns="91365" tIns="45683" rIns="91365" bIns="45683">
            <a:prstTxWarp prst="textNoShape">
              <a:avLst/>
            </a:prstTxWarp>
            <a:spAutoFit/>
          </a:bodyPr>
          <a:lstStyle/>
          <a:p>
            <a:r>
              <a:rPr lang="en-US" sz="2400" dirty="0" smtClean="0">
                <a:solidFill>
                  <a:srgbClr val="FFFFFF"/>
                </a:solidFill>
                <a:latin typeface="Arial Black"/>
                <a:cs typeface="Arial Black"/>
              </a:rPr>
              <a:t>Reward</a:t>
            </a:r>
            <a:endParaRPr lang="en-US" sz="4400" dirty="0">
              <a:solidFill>
                <a:srgbClr val="FFFFFF"/>
              </a:solidFill>
              <a:latin typeface="Times" charset="0"/>
            </a:endParaRPr>
          </a:p>
        </p:txBody>
      </p:sp>
      <p:sp>
        <p:nvSpPr>
          <p:cNvPr id="16" name="TextBox 15"/>
          <p:cNvSpPr txBox="1"/>
          <p:nvPr/>
        </p:nvSpPr>
        <p:spPr>
          <a:xfrm>
            <a:off x="198026" y="2413003"/>
            <a:ext cx="4819073" cy="1292662"/>
          </a:xfrm>
          <a:prstGeom prst="rect">
            <a:avLst/>
          </a:prstGeom>
          <a:noFill/>
        </p:spPr>
        <p:txBody>
          <a:bodyPr wrap="square" rtlCol="0">
            <a:spAutoFit/>
          </a:bodyPr>
          <a:lstStyle/>
          <a:p>
            <a:pPr indent="347663">
              <a:buFont typeface="Arial"/>
              <a:buChar char="•"/>
            </a:pPr>
            <a:r>
              <a:rPr lang="en-US" sz="2000" b="1" dirty="0" smtClean="0">
                <a:latin typeface="Arial" panose="020B0604020202020204" pitchFamily="34" charset="0"/>
                <a:cs typeface="Arial" panose="020B0604020202020204" pitchFamily="34" charset="0"/>
              </a:rPr>
              <a:t>In consortium with Sinclair CC</a:t>
            </a:r>
          </a:p>
          <a:p>
            <a:pPr indent="347663"/>
            <a:r>
              <a:rPr lang="en-US" sz="2000" b="1" dirty="0" smtClean="0">
                <a:latin typeface="Arial" panose="020B0604020202020204" pitchFamily="34" charset="0"/>
                <a:cs typeface="Arial" panose="020B0604020202020204" pitchFamily="34" charset="0"/>
              </a:rPr>
              <a:t>and Broward CC and consultation </a:t>
            </a:r>
          </a:p>
          <a:p>
            <a:pPr indent="347663"/>
            <a:r>
              <a:rPr lang="en-US" sz="2000" b="1" dirty="0" smtClean="0">
                <a:latin typeface="Arial" panose="020B0604020202020204" pitchFamily="34" charset="0"/>
                <a:cs typeface="Arial" panose="020B0604020202020204" pitchFamily="34" charset="0"/>
              </a:rPr>
              <a:t>by Western Governor’s University</a:t>
            </a:r>
          </a:p>
          <a:p>
            <a:endParaRPr lang="en-US" dirty="0"/>
          </a:p>
        </p:txBody>
      </p:sp>
      <p:sp>
        <p:nvSpPr>
          <p:cNvPr id="18" name="TextBox 17"/>
          <p:cNvSpPr txBox="1"/>
          <p:nvPr/>
        </p:nvSpPr>
        <p:spPr>
          <a:xfrm>
            <a:off x="183086" y="3496732"/>
            <a:ext cx="5029200" cy="1446550"/>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Provide accelerated education leading to employment in the </a:t>
            </a:r>
            <a:br>
              <a:rPr lang="en-US" sz="2000" b="1" dirty="0" smtClean="0">
                <a:latin typeface="Arial" panose="020B0604020202020204" pitchFamily="34" charset="0"/>
                <a:cs typeface="Arial" panose="020B0604020202020204" pitchFamily="34" charset="0"/>
              </a:rPr>
            </a:br>
            <a:r>
              <a:rPr lang="en-US" sz="2000" b="1" dirty="0" smtClean="0">
                <a:latin typeface="Arial" panose="020B0604020202020204" pitchFamily="34" charset="0"/>
                <a:cs typeface="Arial" panose="020B0604020202020204" pitchFamily="34" charset="0"/>
              </a:rPr>
              <a:t>CIT/CS workforce</a:t>
            </a:r>
          </a:p>
          <a:p>
            <a:endParaRPr lang="en-US" dirty="0"/>
          </a:p>
        </p:txBody>
      </p:sp>
      <p:sp>
        <p:nvSpPr>
          <p:cNvPr id="19" name="TextBox 18"/>
          <p:cNvSpPr txBox="1"/>
          <p:nvPr/>
        </p:nvSpPr>
        <p:spPr>
          <a:xfrm>
            <a:off x="208487" y="4588470"/>
            <a:ext cx="4631266" cy="984885"/>
          </a:xfrm>
          <a:prstGeom prst="rect">
            <a:avLst/>
          </a:prstGeom>
          <a:noFill/>
        </p:spPr>
        <p:txBody>
          <a:bodyPr wrap="square" rtlCol="0">
            <a:spAutoFit/>
          </a:bodyPr>
          <a:lstStyle/>
          <a:p>
            <a:pPr indent="347663">
              <a:buFont typeface="Arial"/>
              <a:buChar char="•"/>
            </a:pPr>
            <a:r>
              <a:rPr lang="en-US" sz="2000" b="1" dirty="0" smtClean="0">
                <a:latin typeface="Arial" panose="020B0604020202020204" pitchFamily="34" charset="0"/>
                <a:cs typeface="Arial" panose="020B0604020202020204" pitchFamily="34" charset="0"/>
              </a:rPr>
              <a:t>Recruit TAA eligible, veterans, </a:t>
            </a:r>
          </a:p>
          <a:p>
            <a:pPr indent="347663"/>
            <a:r>
              <a:rPr lang="en-US" sz="2000" b="1" dirty="0" smtClean="0">
                <a:latin typeface="Arial" panose="020B0604020202020204" pitchFamily="34" charset="0"/>
                <a:cs typeface="Arial" panose="020B0604020202020204" pitchFamily="34" charset="0"/>
              </a:rPr>
              <a:t>and the underemployed </a:t>
            </a:r>
            <a:endParaRPr lang="en-US" sz="2000" dirty="0" smtClean="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320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P spid="15" grpId="0"/>
      <p:bldP spid="16"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31601" y="941736"/>
            <a:ext cx="8312399" cy="5246164"/>
          </a:xfrm>
          <a:prstGeom prst="rect">
            <a:avLst/>
          </a:prstGeom>
          <a:solidFill>
            <a:srgbClr val="EEB635">
              <a:alpha val="7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Box 25"/>
          <p:cNvSpPr txBox="1">
            <a:spLocks noChangeArrowheads="1"/>
          </p:cNvSpPr>
          <p:nvPr/>
        </p:nvSpPr>
        <p:spPr bwMode="auto">
          <a:xfrm>
            <a:off x="3262693" y="237685"/>
            <a:ext cx="6343099" cy="769441"/>
          </a:xfrm>
          <a:prstGeom prst="rect">
            <a:avLst/>
          </a:prstGeom>
          <a:noFill/>
          <a:ln w="9525">
            <a:noFill/>
            <a:miter lim="800000"/>
            <a:headEnd/>
            <a:tailEnd/>
          </a:ln>
          <a:effectLst/>
        </p:spPr>
        <p:txBody>
          <a:bodyPr wrap="square">
            <a:prstTxWarp prst="textNoShape">
              <a:avLst/>
            </a:prstTxWarp>
            <a:spAutoFit/>
          </a:bodyPr>
          <a:lstStyle/>
          <a:p>
            <a:r>
              <a:rPr lang="en-US" sz="2200" dirty="0" smtClean="0">
                <a:solidFill>
                  <a:srgbClr val="FFFFFF"/>
                </a:solidFill>
                <a:latin typeface="Arial Black" charset="0"/>
              </a:rPr>
              <a:t>Accelerated Programmer </a:t>
            </a:r>
          </a:p>
          <a:p>
            <a:r>
              <a:rPr lang="en-US" sz="2200" dirty="0" smtClean="0">
                <a:solidFill>
                  <a:srgbClr val="FFFFFF"/>
                </a:solidFill>
                <a:latin typeface="Arial Black" charset="0"/>
              </a:rPr>
              <a:t>Training Staff</a:t>
            </a:r>
            <a:endParaRPr lang="en-US" sz="2200" b="0" dirty="0">
              <a:solidFill>
                <a:srgbClr val="FFFFFF"/>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852030747"/>
              </p:ext>
            </p:extLst>
          </p:nvPr>
        </p:nvGraphicFramePr>
        <p:xfrm>
          <a:off x="948148" y="1200544"/>
          <a:ext cx="7757702" cy="3426010"/>
        </p:xfrm>
        <a:graphic>
          <a:graphicData uri="http://schemas.openxmlformats.org/drawingml/2006/table">
            <a:tbl>
              <a:tblPr firstRow="1" bandRow="1">
                <a:tableStyleId>{5C22544A-7EE6-4342-B048-85BDC9FD1C3A}</a:tableStyleId>
              </a:tblPr>
              <a:tblGrid>
                <a:gridCol w="4609518"/>
                <a:gridCol w="1616126"/>
                <a:gridCol w="1532058"/>
              </a:tblGrid>
              <a:tr h="442160">
                <a:tc>
                  <a:txBody>
                    <a:bodyPr/>
                    <a:lstStyle/>
                    <a:p>
                      <a:r>
                        <a:rPr lang="en-US" sz="1500" dirty="0" smtClean="0">
                          <a:solidFill>
                            <a:schemeClr val="tx1"/>
                          </a:solidFill>
                          <a:latin typeface="Arial Black" panose="020B0A04020102020204" pitchFamily="34" charset="0"/>
                        </a:rPr>
                        <a:t>Grant</a:t>
                      </a:r>
                      <a:r>
                        <a:rPr lang="en-US" sz="1500" baseline="0" dirty="0" smtClean="0">
                          <a:solidFill>
                            <a:schemeClr val="tx1"/>
                          </a:solidFill>
                          <a:latin typeface="Arial Black" panose="020B0A04020102020204" pitchFamily="34" charset="0"/>
                        </a:rPr>
                        <a:t> Hire</a:t>
                      </a:r>
                      <a:endParaRPr lang="en-US" sz="1500" dirty="0">
                        <a:solidFill>
                          <a:schemeClr val="tx1"/>
                        </a:solidFill>
                        <a:latin typeface="Arial Black" panose="020B0A04020102020204" pitchFamily="34" charset="0"/>
                      </a:endParaRPr>
                    </a:p>
                  </a:txBody>
                  <a:tcPr marL="85016" marR="85016" marT="42508" marB="42508" anchor="ctr">
                    <a:solidFill>
                      <a:schemeClr val="accent6">
                        <a:lumMod val="75000"/>
                      </a:schemeClr>
                    </a:solidFill>
                  </a:tcPr>
                </a:tc>
                <a:tc>
                  <a:txBody>
                    <a:bodyPr/>
                    <a:lstStyle/>
                    <a:p>
                      <a:r>
                        <a:rPr lang="en-US" sz="1500" dirty="0" smtClean="0">
                          <a:solidFill>
                            <a:schemeClr val="tx1"/>
                          </a:solidFill>
                          <a:latin typeface="Arial Black" panose="020B0A04020102020204" pitchFamily="34" charset="0"/>
                        </a:rPr>
                        <a:t>Name</a:t>
                      </a:r>
                      <a:endParaRPr lang="en-US" sz="1500" dirty="0">
                        <a:solidFill>
                          <a:schemeClr val="tx1"/>
                        </a:solidFill>
                        <a:latin typeface="Arial Black" panose="020B0A04020102020204" pitchFamily="34" charset="0"/>
                      </a:endParaRPr>
                    </a:p>
                  </a:txBody>
                  <a:tcPr marL="85016" marR="85016" marT="42508" marB="42508" anchor="ctr">
                    <a:solidFill>
                      <a:schemeClr val="accent6">
                        <a:lumMod val="75000"/>
                      </a:schemeClr>
                    </a:solidFill>
                  </a:tcPr>
                </a:tc>
                <a:tc>
                  <a:txBody>
                    <a:bodyPr/>
                    <a:lstStyle/>
                    <a:p>
                      <a:pPr algn="ctr"/>
                      <a:r>
                        <a:rPr lang="en-US" sz="1500" dirty="0" smtClean="0">
                          <a:solidFill>
                            <a:schemeClr val="tx1"/>
                          </a:solidFill>
                          <a:latin typeface="Arial Black" panose="020B0A04020102020204" pitchFamily="34" charset="0"/>
                        </a:rPr>
                        <a:t>Start Date</a:t>
                      </a:r>
                      <a:endParaRPr lang="en-US" sz="1500" dirty="0">
                        <a:solidFill>
                          <a:schemeClr val="tx1"/>
                        </a:solidFill>
                        <a:latin typeface="Arial Black" panose="020B0A04020102020204" pitchFamily="34" charset="0"/>
                      </a:endParaRPr>
                    </a:p>
                  </a:txBody>
                  <a:tcPr marL="85016" marR="85016" marT="42508" marB="42508" anchor="ctr">
                    <a:solidFill>
                      <a:schemeClr val="accent6">
                        <a:lumMod val="75000"/>
                      </a:schemeClr>
                    </a:solidFill>
                  </a:tcPr>
                </a:tc>
              </a:tr>
              <a:tr h="350691">
                <a:tc>
                  <a:txBody>
                    <a:bodyPr/>
                    <a:lstStyle/>
                    <a:p>
                      <a:r>
                        <a:rPr lang="en-US" sz="1500" dirty="0" smtClean="0">
                          <a:latin typeface="Arial" panose="020B0604020202020204" pitchFamily="34" charset="0"/>
                          <a:cs typeface="Arial" panose="020B0604020202020204" pitchFamily="34" charset="0"/>
                        </a:rPr>
                        <a:t>Project Director</a:t>
                      </a:r>
                      <a:r>
                        <a:rPr lang="en-US" sz="1500" baseline="0" dirty="0" smtClean="0">
                          <a:latin typeface="Arial" panose="020B0604020202020204" pitchFamily="34" charset="0"/>
                          <a:cs typeface="Arial" panose="020B0604020202020204" pitchFamily="34" charset="0"/>
                        </a:rPr>
                        <a:t> (Level 20) (100%)</a:t>
                      </a:r>
                      <a:endParaRPr lang="en-US" sz="1500" dirty="0">
                        <a:latin typeface="Arial" panose="020B0604020202020204" pitchFamily="34" charset="0"/>
                        <a:cs typeface="Arial" panose="020B0604020202020204" pitchFamily="34" charset="0"/>
                      </a:endParaRPr>
                    </a:p>
                  </a:txBody>
                  <a:tcPr marL="85016" marR="85016" marT="42508" marB="42508"/>
                </a:tc>
                <a:tc>
                  <a:txBody>
                    <a:bodyPr/>
                    <a:lstStyle/>
                    <a:p>
                      <a:r>
                        <a:rPr lang="en-US" sz="1500" dirty="0" smtClean="0">
                          <a:latin typeface="Arial" panose="020B0604020202020204" pitchFamily="34" charset="0"/>
                          <a:cs typeface="Arial" panose="020B0604020202020204" pitchFamily="34" charset="0"/>
                        </a:rPr>
                        <a:t>Samuel Greer</a:t>
                      </a:r>
                      <a:endParaRPr lang="en-US" sz="1500" dirty="0">
                        <a:latin typeface="Arial" panose="020B0604020202020204" pitchFamily="34" charset="0"/>
                        <a:cs typeface="Arial" panose="020B0604020202020204" pitchFamily="34" charset="0"/>
                      </a:endParaRPr>
                    </a:p>
                  </a:txBody>
                  <a:tcPr marL="85016" marR="85016" marT="42508" marB="42508"/>
                </a:tc>
                <a:tc>
                  <a:txBody>
                    <a:bodyPr/>
                    <a:lstStyle/>
                    <a:p>
                      <a:pPr algn="ctr"/>
                      <a:r>
                        <a:rPr lang="en-US" sz="1500" dirty="0" smtClean="0">
                          <a:latin typeface="Arial" panose="020B0604020202020204" pitchFamily="34" charset="0"/>
                          <a:cs typeface="Arial" panose="020B0604020202020204" pitchFamily="34" charset="0"/>
                        </a:rPr>
                        <a:t>2/4/13</a:t>
                      </a:r>
                      <a:endParaRPr lang="en-US" sz="1500" dirty="0">
                        <a:latin typeface="Arial" panose="020B0604020202020204" pitchFamily="34" charset="0"/>
                        <a:cs typeface="Arial" panose="020B0604020202020204" pitchFamily="34" charset="0"/>
                      </a:endParaRPr>
                    </a:p>
                  </a:txBody>
                  <a:tcPr marL="85016" marR="85016" marT="42508" marB="42508"/>
                </a:tc>
              </a:tr>
              <a:tr h="354233">
                <a:tc>
                  <a:txBody>
                    <a:bodyPr/>
                    <a:lstStyle/>
                    <a:p>
                      <a:r>
                        <a:rPr lang="en-US" sz="1500" dirty="0" smtClean="0">
                          <a:latin typeface="Arial" panose="020B0604020202020204" pitchFamily="34" charset="0"/>
                          <a:cs typeface="Arial" panose="020B0604020202020204" pitchFamily="34" charset="0"/>
                        </a:rPr>
                        <a:t>Administrative Assistant</a:t>
                      </a:r>
                      <a:r>
                        <a:rPr lang="en-US" sz="1500" baseline="0" dirty="0" smtClean="0">
                          <a:latin typeface="Arial" panose="020B0604020202020204" pitchFamily="34" charset="0"/>
                          <a:cs typeface="Arial" panose="020B0604020202020204" pitchFamily="34" charset="0"/>
                        </a:rPr>
                        <a:t> III (Level 8) (100%)</a:t>
                      </a:r>
                      <a:endParaRPr lang="en-US" sz="1500" dirty="0">
                        <a:latin typeface="Arial" panose="020B0604020202020204" pitchFamily="34" charset="0"/>
                        <a:cs typeface="Arial" panose="020B0604020202020204" pitchFamily="34" charset="0"/>
                      </a:endParaRPr>
                    </a:p>
                  </a:txBody>
                  <a:tcPr marL="85016" marR="85016" marT="42508" marB="42508"/>
                </a:tc>
                <a:tc>
                  <a:txBody>
                    <a:bodyPr/>
                    <a:lstStyle/>
                    <a:p>
                      <a:r>
                        <a:rPr lang="en-US" sz="1500" dirty="0" smtClean="0">
                          <a:latin typeface="Arial" panose="020B0604020202020204" pitchFamily="34" charset="0"/>
                          <a:cs typeface="Arial" panose="020B0604020202020204" pitchFamily="34" charset="0"/>
                        </a:rPr>
                        <a:t>Crystal Cruz</a:t>
                      </a:r>
                      <a:endParaRPr lang="en-US" sz="1500" dirty="0">
                        <a:latin typeface="Arial" panose="020B0604020202020204" pitchFamily="34" charset="0"/>
                        <a:cs typeface="Arial" panose="020B0604020202020204" pitchFamily="34" charset="0"/>
                      </a:endParaRPr>
                    </a:p>
                  </a:txBody>
                  <a:tcPr marL="85016" marR="85016" marT="42508" marB="42508"/>
                </a:tc>
                <a:tc>
                  <a:txBody>
                    <a:bodyPr/>
                    <a:lstStyle/>
                    <a:p>
                      <a:pPr algn="ctr"/>
                      <a:r>
                        <a:rPr lang="en-US" sz="1500" dirty="0" smtClean="0">
                          <a:latin typeface="Arial" panose="020B0604020202020204" pitchFamily="34" charset="0"/>
                          <a:cs typeface="Arial" panose="020B0604020202020204" pitchFamily="34" charset="0"/>
                        </a:rPr>
                        <a:t>6/17/13</a:t>
                      </a:r>
                      <a:endParaRPr lang="en-US" sz="1500" dirty="0">
                        <a:latin typeface="Arial" panose="020B0604020202020204" pitchFamily="34" charset="0"/>
                        <a:cs typeface="Arial" panose="020B0604020202020204" pitchFamily="34" charset="0"/>
                      </a:endParaRPr>
                    </a:p>
                  </a:txBody>
                  <a:tcPr marL="85016" marR="85016" marT="42508" marB="42508"/>
                </a:tc>
              </a:tr>
              <a:tr h="371945">
                <a:tc>
                  <a:txBody>
                    <a:bodyPr/>
                    <a:lstStyle/>
                    <a:p>
                      <a:r>
                        <a:rPr lang="en-US" sz="1500" dirty="0" smtClean="0">
                          <a:latin typeface="Arial" panose="020B0604020202020204" pitchFamily="34" charset="0"/>
                          <a:cs typeface="Arial" panose="020B0604020202020204" pitchFamily="34" charset="0"/>
                        </a:rPr>
                        <a:t>Coordinator,</a:t>
                      </a:r>
                      <a:r>
                        <a:rPr lang="en-US" sz="1500" baseline="0" dirty="0" smtClean="0">
                          <a:latin typeface="Arial" panose="020B0604020202020204" pitchFamily="34" charset="0"/>
                          <a:cs typeface="Arial" panose="020B0604020202020204" pitchFamily="34" charset="0"/>
                        </a:rPr>
                        <a:t> Research &amp; Analysis (Level 18) (50%)</a:t>
                      </a:r>
                      <a:endParaRPr lang="en-US" sz="1500" dirty="0">
                        <a:latin typeface="Arial" panose="020B0604020202020204" pitchFamily="34" charset="0"/>
                        <a:cs typeface="Arial" panose="020B0604020202020204" pitchFamily="34" charset="0"/>
                      </a:endParaRPr>
                    </a:p>
                  </a:txBody>
                  <a:tcPr marL="85016" marR="85016" marT="42508" marB="42508"/>
                </a:tc>
                <a:tc>
                  <a:txBody>
                    <a:bodyPr/>
                    <a:lstStyle/>
                    <a:p>
                      <a:r>
                        <a:rPr lang="en-US" sz="1500" dirty="0" smtClean="0">
                          <a:latin typeface="Arial" panose="020B0604020202020204" pitchFamily="34" charset="0"/>
                          <a:cs typeface="Arial" panose="020B0604020202020204" pitchFamily="34" charset="0"/>
                        </a:rPr>
                        <a:t>Willie Martinez</a:t>
                      </a:r>
                      <a:endParaRPr lang="en-US" sz="1500" dirty="0">
                        <a:latin typeface="Arial" panose="020B0604020202020204" pitchFamily="34" charset="0"/>
                        <a:cs typeface="Arial" panose="020B0604020202020204" pitchFamily="34" charset="0"/>
                      </a:endParaRPr>
                    </a:p>
                  </a:txBody>
                  <a:tcPr marL="85016" marR="85016" marT="42508" marB="42508"/>
                </a:tc>
                <a:tc>
                  <a:txBody>
                    <a:bodyPr/>
                    <a:lstStyle/>
                    <a:p>
                      <a:pPr algn="ctr"/>
                      <a:r>
                        <a:rPr lang="en-US" sz="1500" dirty="0" smtClean="0">
                          <a:latin typeface="Arial" panose="020B0604020202020204" pitchFamily="34" charset="0"/>
                          <a:cs typeface="Arial" panose="020B0604020202020204" pitchFamily="34" charset="0"/>
                        </a:rPr>
                        <a:t>6/1/13</a:t>
                      </a:r>
                      <a:endParaRPr lang="en-US" sz="1500" dirty="0">
                        <a:latin typeface="Arial" panose="020B0604020202020204" pitchFamily="34" charset="0"/>
                        <a:cs typeface="Arial" panose="020B0604020202020204" pitchFamily="34" charset="0"/>
                      </a:endParaRPr>
                    </a:p>
                  </a:txBody>
                  <a:tcPr marL="85016" marR="85016" marT="42508" marB="42508"/>
                </a:tc>
              </a:tr>
              <a:tr h="354233">
                <a:tc>
                  <a:txBody>
                    <a:bodyPr/>
                    <a:lstStyle/>
                    <a:p>
                      <a:r>
                        <a:rPr lang="en-US" sz="1500" baseline="0" dirty="0" smtClean="0">
                          <a:latin typeface="Arial" panose="020B0604020202020204" pitchFamily="34" charset="0"/>
                          <a:cs typeface="Arial" panose="020B0604020202020204" pitchFamily="34" charset="0"/>
                        </a:rPr>
                        <a:t>Outreach Coordinator (Level 13) (100%)</a:t>
                      </a:r>
                      <a:endParaRPr lang="en-US" sz="1500" dirty="0">
                        <a:latin typeface="Arial" panose="020B0604020202020204" pitchFamily="34" charset="0"/>
                        <a:cs typeface="Arial" panose="020B0604020202020204" pitchFamily="34" charset="0"/>
                      </a:endParaRPr>
                    </a:p>
                  </a:txBody>
                  <a:tcPr marL="85016" marR="85016" marT="42508" marB="42508"/>
                </a:tc>
                <a:tc>
                  <a:txBody>
                    <a:bodyPr/>
                    <a:lstStyle/>
                    <a:p>
                      <a:r>
                        <a:rPr lang="en-US" sz="1500" dirty="0" smtClean="0">
                          <a:latin typeface="Arial" panose="020B0604020202020204" pitchFamily="34" charset="0"/>
                          <a:cs typeface="Arial" panose="020B0604020202020204" pitchFamily="34" charset="0"/>
                        </a:rPr>
                        <a:t>Michael</a:t>
                      </a:r>
                      <a:r>
                        <a:rPr lang="en-US" sz="1500" baseline="0" dirty="0" smtClean="0">
                          <a:latin typeface="Arial" panose="020B0604020202020204" pitchFamily="34" charset="0"/>
                          <a:cs typeface="Arial" panose="020B0604020202020204" pitchFamily="34" charset="0"/>
                        </a:rPr>
                        <a:t> Martino</a:t>
                      </a:r>
                      <a:endParaRPr lang="en-US" sz="1500" dirty="0">
                        <a:latin typeface="Arial" panose="020B0604020202020204" pitchFamily="34" charset="0"/>
                        <a:cs typeface="Arial" panose="020B0604020202020204" pitchFamily="34" charset="0"/>
                      </a:endParaRPr>
                    </a:p>
                  </a:txBody>
                  <a:tcPr marL="85016" marR="85016" marT="42508" marB="42508"/>
                </a:tc>
                <a:tc>
                  <a:txBody>
                    <a:bodyPr/>
                    <a:lstStyle/>
                    <a:p>
                      <a:pPr algn="ctr"/>
                      <a:r>
                        <a:rPr lang="en-US" sz="1500" dirty="0" smtClean="0">
                          <a:latin typeface="Arial" panose="020B0604020202020204" pitchFamily="34" charset="0"/>
                          <a:cs typeface="Arial" panose="020B0604020202020204" pitchFamily="34" charset="0"/>
                        </a:rPr>
                        <a:t>3/1/13</a:t>
                      </a:r>
                      <a:endParaRPr lang="en-US" sz="1500" dirty="0">
                        <a:latin typeface="Arial" panose="020B0604020202020204" pitchFamily="34" charset="0"/>
                        <a:cs typeface="Arial" panose="020B0604020202020204" pitchFamily="34" charset="0"/>
                      </a:endParaRPr>
                    </a:p>
                  </a:txBody>
                  <a:tcPr marL="85016" marR="85016" marT="42508" marB="42508"/>
                </a:tc>
              </a:tr>
              <a:tr h="387254">
                <a:tc>
                  <a:txBody>
                    <a:bodyPr/>
                    <a:lstStyle/>
                    <a:p>
                      <a:r>
                        <a:rPr lang="en-US" sz="1500" baseline="0" dirty="0" smtClean="0">
                          <a:latin typeface="Arial" panose="020B0604020202020204" pitchFamily="34" charset="0"/>
                          <a:cs typeface="Arial" panose="020B0604020202020204" pitchFamily="34" charset="0"/>
                        </a:rPr>
                        <a:t>Contract Recruiter  (Service agreement)</a:t>
                      </a:r>
                      <a:endParaRPr lang="en-US" sz="1500" dirty="0">
                        <a:latin typeface="Arial" panose="020B0604020202020204" pitchFamily="34" charset="0"/>
                        <a:cs typeface="Arial" panose="020B0604020202020204" pitchFamily="34" charset="0"/>
                      </a:endParaRPr>
                    </a:p>
                  </a:txBody>
                  <a:tcPr marL="85016" marR="85016" marT="42508" marB="42508"/>
                </a:tc>
                <a:tc>
                  <a:txBody>
                    <a:bodyPr/>
                    <a:lstStyle/>
                    <a:p>
                      <a:r>
                        <a:rPr lang="en-US" sz="1500" dirty="0" smtClean="0">
                          <a:latin typeface="Arial" panose="020B0604020202020204" pitchFamily="34" charset="0"/>
                          <a:cs typeface="Arial" panose="020B0604020202020204" pitchFamily="34" charset="0"/>
                        </a:rPr>
                        <a:t>Gene Brown</a:t>
                      </a:r>
                      <a:endParaRPr lang="en-US" sz="1500" dirty="0">
                        <a:latin typeface="Arial" panose="020B0604020202020204" pitchFamily="34" charset="0"/>
                        <a:cs typeface="Arial" panose="020B0604020202020204" pitchFamily="34" charset="0"/>
                      </a:endParaRPr>
                    </a:p>
                  </a:txBody>
                  <a:tcPr marL="85016" marR="85016" marT="42508" marB="42508"/>
                </a:tc>
                <a:tc>
                  <a:txBody>
                    <a:bodyPr/>
                    <a:lstStyle/>
                    <a:p>
                      <a:pPr algn="ctr"/>
                      <a:r>
                        <a:rPr lang="en-US" sz="1500" dirty="0" smtClean="0">
                          <a:latin typeface="Arial" panose="020B0604020202020204" pitchFamily="34" charset="0"/>
                          <a:cs typeface="Arial" panose="020B0604020202020204" pitchFamily="34" charset="0"/>
                        </a:rPr>
                        <a:t>6/1/13</a:t>
                      </a:r>
                      <a:endParaRPr lang="en-US" sz="1500" dirty="0">
                        <a:latin typeface="Arial" panose="020B0604020202020204" pitchFamily="34" charset="0"/>
                        <a:cs typeface="Arial" panose="020B0604020202020204" pitchFamily="34" charset="0"/>
                      </a:endParaRPr>
                    </a:p>
                  </a:txBody>
                  <a:tcPr marL="85016" marR="85016" marT="42508" marB="42508"/>
                </a:tc>
              </a:tr>
              <a:tr h="398512">
                <a:tc>
                  <a:txBody>
                    <a:bodyPr/>
                    <a:lstStyle/>
                    <a:p>
                      <a:r>
                        <a:rPr lang="en-US" sz="1500" dirty="0" smtClean="0">
                          <a:latin typeface="Arial" panose="020B0604020202020204" pitchFamily="34" charset="0"/>
                          <a:cs typeface="Arial" panose="020B0604020202020204" pitchFamily="34" charset="0"/>
                        </a:rPr>
                        <a:t>Instructional Design</a:t>
                      </a:r>
                      <a:r>
                        <a:rPr lang="en-US" sz="1500" baseline="0" dirty="0" smtClean="0">
                          <a:latin typeface="Arial" panose="020B0604020202020204" pitchFamily="34" charset="0"/>
                          <a:cs typeface="Arial" panose="020B0604020202020204" pitchFamily="34" charset="0"/>
                        </a:rPr>
                        <a:t> Specialist (Level 17) (100%)</a:t>
                      </a:r>
                      <a:endParaRPr lang="en-US" sz="1500" dirty="0">
                        <a:latin typeface="Arial" panose="020B0604020202020204" pitchFamily="34" charset="0"/>
                        <a:cs typeface="Arial" panose="020B0604020202020204" pitchFamily="34" charset="0"/>
                      </a:endParaRPr>
                    </a:p>
                  </a:txBody>
                  <a:tcPr marL="85016" marR="85016" marT="42508" marB="42508"/>
                </a:tc>
                <a:tc>
                  <a:txBody>
                    <a:bodyPr/>
                    <a:lstStyle/>
                    <a:p>
                      <a:r>
                        <a:rPr lang="en-US" sz="1500" dirty="0" err="1" smtClean="0">
                          <a:latin typeface="Arial" panose="020B0604020202020204" pitchFamily="34" charset="0"/>
                          <a:cs typeface="Arial" panose="020B0604020202020204" pitchFamily="34" charset="0"/>
                        </a:rPr>
                        <a:t>Ninghua</a:t>
                      </a:r>
                      <a:r>
                        <a:rPr lang="en-US" sz="1500" dirty="0" smtClean="0">
                          <a:latin typeface="Arial" panose="020B0604020202020204" pitchFamily="34" charset="0"/>
                          <a:cs typeface="Arial" panose="020B0604020202020204" pitchFamily="34" charset="0"/>
                        </a:rPr>
                        <a:t> Han</a:t>
                      </a:r>
                      <a:endParaRPr lang="en-US" sz="1500" dirty="0">
                        <a:latin typeface="Arial" panose="020B0604020202020204" pitchFamily="34" charset="0"/>
                        <a:cs typeface="Arial" panose="020B0604020202020204" pitchFamily="34" charset="0"/>
                      </a:endParaRPr>
                    </a:p>
                  </a:txBody>
                  <a:tcPr marL="85016" marR="85016" marT="42508" marB="42508"/>
                </a:tc>
                <a:tc>
                  <a:txBody>
                    <a:bodyPr/>
                    <a:lstStyle/>
                    <a:p>
                      <a:pPr algn="ctr"/>
                      <a:r>
                        <a:rPr lang="en-US" sz="1500" dirty="0" smtClean="0">
                          <a:latin typeface="Arial" panose="020B0604020202020204" pitchFamily="34" charset="0"/>
                          <a:cs typeface="Arial" panose="020B0604020202020204" pitchFamily="34" charset="0"/>
                        </a:rPr>
                        <a:t>5/1/13</a:t>
                      </a:r>
                      <a:endParaRPr lang="en-US" sz="1500" dirty="0">
                        <a:latin typeface="Arial" panose="020B0604020202020204" pitchFamily="34" charset="0"/>
                        <a:cs typeface="Arial" panose="020B0604020202020204" pitchFamily="34" charset="0"/>
                      </a:endParaRPr>
                    </a:p>
                  </a:txBody>
                  <a:tcPr marL="85016" marR="85016" marT="42508" marB="42508"/>
                </a:tc>
              </a:tr>
              <a:tr h="383491">
                <a:tc>
                  <a:txBody>
                    <a:bodyPr/>
                    <a:lstStyle/>
                    <a:p>
                      <a:r>
                        <a:rPr lang="en-US" sz="1500" dirty="0" smtClean="0">
                          <a:latin typeface="Arial" panose="020B0604020202020204" pitchFamily="34" charset="0"/>
                          <a:cs typeface="Arial" panose="020B0604020202020204" pitchFamily="34" charset="0"/>
                        </a:rPr>
                        <a:t>Multimedia</a:t>
                      </a:r>
                      <a:r>
                        <a:rPr lang="en-US" sz="1500" baseline="0" dirty="0" smtClean="0">
                          <a:latin typeface="Arial" panose="020B0604020202020204" pitchFamily="34" charset="0"/>
                          <a:cs typeface="Arial" panose="020B0604020202020204" pitchFamily="34" charset="0"/>
                        </a:rPr>
                        <a:t> Developer (Level 17) (100%)</a:t>
                      </a:r>
                      <a:endParaRPr lang="en-US" sz="1500" dirty="0">
                        <a:latin typeface="Arial" panose="020B0604020202020204" pitchFamily="34" charset="0"/>
                        <a:cs typeface="Arial" panose="020B0604020202020204" pitchFamily="34" charset="0"/>
                      </a:endParaRPr>
                    </a:p>
                  </a:txBody>
                  <a:tcPr marL="85016" marR="85016" marT="42508" marB="42508"/>
                </a:tc>
                <a:tc>
                  <a:txBody>
                    <a:bodyPr/>
                    <a:lstStyle/>
                    <a:p>
                      <a:r>
                        <a:rPr lang="en-US" sz="1500" dirty="0" smtClean="0">
                          <a:latin typeface="Arial" panose="020B0604020202020204" pitchFamily="34" charset="0"/>
                          <a:cs typeface="Arial" panose="020B0604020202020204" pitchFamily="34" charset="0"/>
                        </a:rPr>
                        <a:t>Chris Burns</a:t>
                      </a:r>
                      <a:endParaRPr lang="en-US" sz="1500" dirty="0">
                        <a:latin typeface="Arial" panose="020B0604020202020204" pitchFamily="34" charset="0"/>
                        <a:cs typeface="Arial" panose="020B0604020202020204" pitchFamily="34" charset="0"/>
                      </a:endParaRPr>
                    </a:p>
                  </a:txBody>
                  <a:tcPr marL="85016" marR="85016" marT="42508" marB="42508"/>
                </a:tc>
                <a:tc>
                  <a:txBody>
                    <a:bodyPr/>
                    <a:lstStyle/>
                    <a:p>
                      <a:pPr algn="ctr"/>
                      <a:r>
                        <a:rPr lang="en-US" sz="1500" dirty="0" smtClean="0">
                          <a:latin typeface="Arial" panose="020B0604020202020204" pitchFamily="34" charset="0"/>
                          <a:cs typeface="Arial" panose="020B0604020202020204" pitchFamily="34" charset="0"/>
                        </a:rPr>
                        <a:t>1/3/13</a:t>
                      </a:r>
                      <a:endParaRPr lang="en-US" sz="1500" dirty="0">
                        <a:latin typeface="Arial" panose="020B0604020202020204" pitchFamily="34" charset="0"/>
                        <a:cs typeface="Arial" panose="020B0604020202020204" pitchFamily="34" charset="0"/>
                      </a:endParaRPr>
                    </a:p>
                  </a:txBody>
                  <a:tcPr marL="85016" marR="85016" marT="42508" marB="42508"/>
                </a:tc>
              </a:tr>
              <a:tr h="383491">
                <a:tc>
                  <a:txBody>
                    <a:bodyPr/>
                    <a:lstStyle/>
                    <a:p>
                      <a:r>
                        <a:rPr lang="en-US" sz="1500" dirty="0" smtClean="0">
                          <a:latin typeface="Arial" panose="020B0604020202020204" pitchFamily="34" charset="0"/>
                          <a:cs typeface="Arial" panose="020B0604020202020204" pitchFamily="34" charset="0"/>
                        </a:rPr>
                        <a:t>15 Faculty Subject</a:t>
                      </a:r>
                      <a:r>
                        <a:rPr lang="en-US" sz="1500" baseline="0" dirty="0" smtClean="0">
                          <a:latin typeface="Arial" panose="020B0604020202020204" pitchFamily="34" charset="0"/>
                          <a:cs typeface="Arial" panose="020B0604020202020204" pitchFamily="34" charset="0"/>
                        </a:rPr>
                        <a:t> Matter Experts (Contract)</a:t>
                      </a:r>
                      <a:endParaRPr lang="en-US" sz="1500" dirty="0">
                        <a:latin typeface="Arial" panose="020B0604020202020204" pitchFamily="34" charset="0"/>
                        <a:cs typeface="Arial" panose="020B0604020202020204" pitchFamily="34" charset="0"/>
                      </a:endParaRPr>
                    </a:p>
                  </a:txBody>
                  <a:tcPr marL="85016" marR="85016" marT="42508" marB="42508"/>
                </a:tc>
                <a:tc>
                  <a:txBody>
                    <a:bodyPr/>
                    <a:lstStyle/>
                    <a:p>
                      <a:endParaRPr lang="en-US" sz="1500" dirty="0">
                        <a:latin typeface="Arial" panose="020B0604020202020204" pitchFamily="34" charset="0"/>
                        <a:cs typeface="Arial" panose="020B0604020202020204" pitchFamily="34" charset="0"/>
                      </a:endParaRPr>
                    </a:p>
                  </a:txBody>
                  <a:tcPr marL="85016" marR="85016" marT="42508" marB="42508"/>
                </a:tc>
                <a:tc>
                  <a:txBody>
                    <a:bodyPr/>
                    <a:lstStyle/>
                    <a:p>
                      <a:pPr algn="ctr"/>
                      <a:endParaRPr lang="en-US" sz="1500" dirty="0">
                        <a:latin typeface="Arial" panose="020B0604020202020204" pitchFamily="34" charset="0"/>
                        <a:cs typeface="Arial" panose="020B0604020202020204" pitchFamily="34" charset="0"/>
                      </a:endParaRPr>
                    </a:p>
                  </a:txBody>
                  <a:tcPr marL="85016" marR="85016" marT="42508" marB="42508"/>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863187045"/>
              </p:ext>
            </p:extLst>
          </p:nvPr>
        </p:nvGraphicFramePr>
        <p:xfrm>
          <a:off x="831602" y="4784828"/>
          <a:ext cx="6207932" cy="1403072"/>
        </p:xfrm>
        <a:graphic>
          <a:graphicData uri="http://schemas.openxmlformats.org/drawingml/2006/table">
            <a:tbl>
              <a:tblPr firstRow="1" bandRow="1">
                <a:tableStyleId>{5C22544A-7EE6-4342-B048-85BDC9FD1C3A}</a:tableStyleId>
              </a:tblPr>
              <a:tblGrid>
                <a:gridCol w="4613885"/>
                <a:gridCol w="1594047"/>
              </a:tblGrid>
              <a:tr h="344787">
                <a:tc gridSpan="2">
                  <a:txBody>
                    <a:bodyPr/>
                    <a:lstStyle/>
                    <a:p>
                      <a:r>
                        <a:rPr lang="en-US" sz="1500" dirty="0" smtClean="0">
                          <a:solidFill>
                            <a:schemeClr val="tx1"/>
                          </a:solidFill>
                          <a:latin typeface="Arial Black" panose="020B0A04020102020204" pitchFamily="34" charset="0"/>
                        </a:rPr>
                        <a:t>ACC Staff</a:t>
                      </a:r>
                      <a:endParaRPr lang="en-US" sz="1500" dirty="0">
                        <a:solidFill>
                          <a:schemeClr val="tx1"/>
                        </a:solidFill>
                        <a:latin typeface="Arial Black" panose="020B0A04020102020204" pitchFamily="34" charset="0"/>
                      </a:endParaRPr>
                    </a:p>
                  </a:txBody>
                  <a:tcPr marL="85016" marR="85016" marT="42508" marB="42508"/>
                </a:tc>
                <a:tc hMerge="1">
                  <a:txBody>
                    <a:bodyPr/>
                    <a:lstStyle/>
                    <a:p>
                      <a:endParaRPr lang="en-US" dirty="0"/>
                    </a:p>
                  </a:txBody>
                  <a:tcPr/>
                </a:tc>
              </a:tr>
              <a:tr h="368711">
                <a:tc>
                  <a:txBody>
                    <a:bodyPr/>
                    <a:lstStyle/>
                    <a:p>
                      <a:r>
                        <a:rPr lang="en-US" sz="1500" dirty="0" smtClean="0">
                          <a:latin typeface="Arial" panose="020B0604020202020204" pitchFamily="34" charset="0"/>
                          <a:cs typeface="Arial" panose="020B0604020202020204" pitchFamily="34" charset="0"/>
                        </a:rPr>
                        <a:t>Grant</a:t>
                      </a:r>
                      <a:r>
                        <a:rPr lang="en-US" sz="1500" baseline="0" dirty="0" smtClean="0">
                          <a:latin typeface="Arial" panose="020B0604020202020204" pitchFamily="34" charset="0"/>
                          <a:cs typeface="Arial" panose="020B0604020202020204" pitchFamily="34" charset="0"/>
                        </a:rPr>
                        <a:t> Lead</a:t>
                      </a:r>
                      <a:endParaRPr lang="en-US" sz="1500" dirty="0">
                        <a:latin typeface="Arial" panose="020B0604020202020204" pitchFamily="34" charset="0"/>
                        <a:cs typeface="Arial" panose="020B0604020202020204" pitchFamily="34" charset="0"/>
                      </a:endParaRPr>
                    </a:p>
                  </a:txBody>
                  <a:tcPr marL="85016" marR="85016" marT="42508" marB="42508"/>
                </a:tc>
                <a:tc>
                  <a:txBody>
                    <a:bodyPr/>
                    <a:lstStyle/>
                    <a:p>
                      <a:r>
                        <a:rPr lang="en-US" sz="1500" dirty="0" smtClean="0">
                          <a:latin typeface="Arial" panose="020B0604020202020204" pitchFamily="34" charset="0"/>
                          <a:cs typeface="Arial" panose="020B0604020202020204" pitchFamily="34" charset="0"/>
                        </a:rPr>
                        <a:t>Linda </a:t>
                      </a:r>
                      <a:r>
                        <a:rPr lang="en-US" sz="1500" dirty="0" err="1" smtClean="0">
                          <a:latin typeface="Arial" panose="020B0604020202020204" pitchFamily="34" charset="0"/>
                          <a:cs typeface="Arial" panose="020B0604020202020204" pitchFamily="34" charset="0"/>
                        </a:rPr>
                        <a:t>Smarzik</a:t>
                      </a:r>
                      <a:endParaRPr lang="en-US" sz="1500" dirty="0">
                        <a:latin typeface="Arial" panose="020B0604020202020204" pitchFamily="34" charset="0"/>
                        <a:cs typeface="Arial" panose="020B0604020202020204" pitchFamily="34" charset="0"/>
                      </a:endParaRPr>
                    </a:p>
                  </a:txBody>
                  <a:tcPr marL="85016" marR="85016" marT="42508" marB="42508"/>
                </a:tc>
              </a:tr>
              <a:tr h="344787">
                <a:tc>
                  <a:txBody>
                    <a:bodyPr/>
                    <a:lstStyle/>
                    <a:p>
                      <a:r>
                        <a:rPr lang="en-US" sz="1500" dirty="0" smtClean="0">
                          <a:latin typeface="Arial" panose="020B0604020202020204" pitchFamily="34" charset="0"/>
                          <a:cs typeface="Arial" panose="020B0604020202020204" pitchFamily="34" charset="0"/>
                        </a:rPr>
                        <a:t>Subject</a:t>
                      </a:r>
                      <a:r>
                        <a:rPr lang="en-US" sz="1500" baseline="0" dirty="0" smtClean="0">
                          <a:latin typeface="Arial" panose="020B0604020202020204" pitchFamily="34" charset="0"/>
                          <a:cs typeface="Arial" panose="020B0604020202020204" pitchFamily="34" charset="0"/>
                        </a:rPr>
                        <a:t> Matter Expert</a:t>
                      </a:r>
                      <a:endParaRPr lang="en-US" sz="1500" dirty="0">
                        <a:latin typeface="Arial" panose="020B0604020202020204" pitchFamily="34" charset="0"/>
                        <a:cs typeface="Arial" panose="020B0604020202020204" pitchFamily="34" charset="0"/>
                      </a:endParaRPr>
                    </a:p>
                  </a:txBody>
                  <a:tcPr marL="85016" marR="85016" marT="42508" marB="42508"/>
                </a:tc>
                <a:tc>
                  <a:txBody>
                    <a:bodyPr/>
                    <a:lstStyle/>
                    <a:p>
                      <a:r>
                        <a:rPr lang="en-US" sz="1500" dirty="0" smtClean="0">
                          <a:latin typeface="Arial" panose="020B0604020202020204" pitchFamily="34" charset="0"/>
                          <a:cs typeface="Arial" panose="020B0604020202020204" pitchFamily="34" charset="0"/>
                        </a:rPr>
                        <a:t>Mary </a:t>
                      </a:r>
                      <a:r>
                        <a:rPr lang="en-US" sz="1500" dirty="0" err="1" smtClean="0">
                          <a:latin typeface="Arial" panose="020B0604020202020204" pitchFamily="34" charset="0"/>
                          <a:cs typeface="Arial" panose="020B0604020202020204" pitchFamily="34" charset="0"/>
                        </a:rPr>
                        <a:t>Kohls</a:t>
                      </a:r>
                      <a:endParaRPr lang="en-US" sz="1500" dirty="0">
                        <a:latin typeface="Arial" panose="020B0604020202020204" pitchFamily="34" charset="0"/>
                        <a:cs typeface="Arial" panose="020B0604020202020204" pitchFamily="34" charset="0"/>
                      </a:endParaRPr>
                    </a:p>
                  </a:txBody>
                  <a:tcPr marL="85016" marR="85016" marT="42508" marB="42508"/>
                </a:tc>
              </a:tr>
              <a:tr h="344787">
                <a:tc>
                  <a:txBody>
                    <a:bodyPr/>
                    <a:lstStyle/>
                    <a:p>
                      <a:r>
                        <a:rPr lang="en-US" sz="1500" dirty="0" smtClean="0">
                          <a:latin typeface="Arial" panose="020B0604020202020204" pitchFamily="34" charset="0"/>
                          <a:cs typeface="Arial" panose="020B0604020202020204" pitchFamily="34" charset="0"/>
                        </a:rPr>
                        <a:t>Student Support Specialists: Judy </a:t>
                      </a:r>
                      <a:r>
                        <a:rPr lang="en-US" sz="1500" dirty="0" err="1" smtClean="0">
                          <a:latin typeface="Arial" panose="020B0604020202020204" pitchFamily="34" charset="0"/>
                          <a:cs typeface="Arial" panose="020B0604020202020204" pitchFamily="34" charset="0"/>
                        </a:rPr>
                        <a:t>Arriaga</a:t>
                      </a:r>
                      <a:r>
                        <a:rPr lang="en-US" sz="1500" baseline="0" dirty="0" smtClean="0">
                          <a:latin typeface="Arial" panose="020B0604020202020204" pitchFamily="34" charset="0"/>
                          <a:cs typeface="Arial" panose="020B0604020202020204" pitchFamily="34" charset="0"/>
                        </a:rPr>
                        <a:t> &amp; </a:t>
                      </a:r>
                      <a:endParaRPr lang="en-US" sz="1500" dirty="0">
                        <a:latin typeface="Arial" panose="020B0604020202020204" pitchFamily="34" charset="0"/>
                        <a:cs typeface="Arial" panose="020B0604020202020204" pitchFamily="34" charset="0"/>
                      </a:endParaRPr>
                    </a:p>
                  </a:txBody>
                  <a:tcPr marL="85016" marR="85016" marT="42508" marB="42508"/>
                </a:tc>
                <a:tc>
                  <a:txBody>
                    <a:bodyPr/>
                    <a:lstStyle/>
                    <a:p>
                      <a:r>
                        <a:rPr lang="en-US" sz="1500" dirty="0" smtClean="0">
                          <a:latin typeface="Arial" panose="020B0604020202020204" pitchFamily="34" charset="0"/>
                          <a:cs typeface="Arial" panose="020B0604020202020204" pitchFamily="34" charset="0"/>
                        </a:rPr>
                        <a:t>Millie Marquez</a:t>
                      </a:r>
                      <a:endParaRPr lang="en-US" sz="1500" dirty="0">
                        <a:latin typeface="Arial" panose="020B0604020202020204" pitchFamily="34" charset="0"/>
                        <a:cs typeface="Arial" panose="020B0604020202020204" pitchFamily="34" charset="0"/>
                      </a:endParaRPr>
                    </a:p>
                  </a:txBody>
                  <a:tcPr marL="85016" marR="85016" marT="42508" marB="42508"/>
                </a:tc>
              </a:tr>
            </a:tbl>
          </a:graphicData>
        </a:graphic>
      </p:graphicFrame>
    </p:spTree>
    <p:extLst>
      <p:ext uri="{BB962C8B-B14F-4D97-AF65-F5344CB8AC3E}">
        <p14:creationId xmlns:p14="http://schemas.microsoft.com/office/powerpoint/2010/main" val="39771127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CCLogo"/>
          <p:cNvPicPr>
            <a:picLocks noChangeAspect="1" noChangeArrowheads="1"/>
          </p:cNvPicPr>
          <p:nvPr/>
        </p:nvPicPr>
        <p:blipFill>
          <a:blip r:embed="rId2"/>
          <a:srcRect/>
          <a:stretch>
            <a:fillRect/>
          </a:stretch>
        </p:blipFill>
        <p:spPr bwMode="auto">
          <a:xfrm>
            <a:off x="7543800" y="5878513"/>
            <a:ext cx="1371600" cy="903287"/>
          </a:xfrm>
          <a:prstGeom prst="rect">
            <a:avLst/>
          </a:prstGeom>
          <a:noFill/>
        </p:spPr>
      </p:pic>
      <p:sp>
        <p:nvSpPr>
          <p:cNvPr id="13" name="Text Box 25"/>
          <p:cNvSpPr txBox="1">
            <a:spLocks noChangeArrowheads="1"/>
          </p:cNvSpPr>
          <p:nvPr/>
        </p:nvSpPr>
        <p:spPr bwMode="auto">
          <a:xfrm>
            <a:off x="393700" y="2146555"/>
            <a:ext cx="9144000" cy="1015663"/>
          </a:xfrm>
          <a:prstGeom prst="rect">
            <a:avLst/>
          </a:prstGeom>
          <a:noFill/>
          <a:ln w="9525">
            <a:noFill/>
            <a:miter lim="800000"/>
            <a:headEnd/>
            <a:tailEnd/>
          </a:ln>
          <a:effectLst/>
        </p:spPr>
        <p:txBody>
          <a:bodyPr wrap="square">
            <a:prstTxWarp prst="textNoShape">
              <a:avLst/>
            </a:prstTxWarp>
            <a:spAutoFit/>
          </a:bodyPr>
          <a:lstStyle/>
          <a:p>
            <a:r>
              <a:rPr lang="en-US" sz="3000" dirty="0" smtClean="0">
                <a:solidFill>
                  <a:schemeClr val="tx1">
                    <a:lumMod val="85000"/>
                    <a:lumOff val="15000"/>
                  </a:schemeClr>
                </a:solidFill>
                <a:effectLst>
                  <a:outerShdw blurRad="50800" dist="38100" dir="2700000" algn="tl" rotWithShape="0">
                    <a:srgbClr val="000000">
                      <a:alpha val="43000"/>
                    </a:srgbClr>
                  </a:outerShdw>
                </a:effectLst>
                <a:latin typeface="Arial Black"/>
                <a:cs typeface="Arial Black"/>
              </a:rPr>
              <a:t>Benefits of Implementing CBE at </a:t>
            </a:r>
            <a:br>
              <a:rPr lang="en-US" sz="3000" dirty="0" smtClean="0">
                <a:solidFill>
                  <a:schemeClr val="tx1">
                    <a:lumMod val="85000"/>
                    <a:lumOff val="15000"/>
                  </a:schemeClr>
                </a:solidFill>
                <a:effectLst>
                  <a:outerShdw blurRad="50800" dist="38100" dir="2700000" algn="tl" rotWithShape="0">
                    <a:srgbClr val="000000">
                      <a:alpha val="43000"/>
                    </a:srgbClr>
                  </a:outerShdw>
                </a:effectLst>
                <a:latin typeface="Arial Black"/>
                <a:cs typeface="Arial Black"/>
              </a:rPr>
            </a:br>
            <a:r>
              <a:rPr lang="en-US" sz="3000" dirty="0" smtClean="0">
                <a:solidFill>
                  <a:schemeClr val="tx1">
                    <a:lumMod val="85000"/>
                    <a:lumOff val="15000"/>
                  </a:schemeClr>
                </a:solidFill>
                <a:effectLst>
                  <a:outerShdw blurRad="50800" dist="38100" dir="2700000" algn="tl" rotWithShape="0">
                    <a:srgbClr val="000000">
                      <a:alpha val="43000"/>
                    </a:srgbClr>
                  </a:outerShdw>
                </a:effectLst>
                <a:latin typeface="Arial Black"/>
                <a:cs typeface="Arial Black"/>
              </a:rPr>
              <a:t>Austin Community College</a:t>
            </a:r>
          </a:p>
        </p:txBody>
      </p:sp>
    </p:spTree>
    <p:extLst>
      <p:ext uri="{BB962C8B-B14F-4D97-AF65-F5344CB8AC3E}">
        <p14:creationId xmlns:p14="http://schemas.microsoft.com/office/powerpoint/2010/main" val="12667339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 Box 25"/>
          <p:cNvSpPr txBox="1">
            <a:spLocks noChangeArrowheads="1"/>
          </p:cNvSpPr>
          <p:nvPr/>
        </p:nvSpPr>
        <p:spPr bwMode="auto">
          <a:xfrm>
            <a:off x="3237019" y="320132"/>
            <a:ext cx="5041794" cy="430887"/>
          </a:xfrm>
          <a:prstGeom prst="rect">
            <a:avLst/>
          </a:prstGeom>
          <a:noFill/>
          <a:ln w="9525">
            <a:noFill/>
            <a:miter lim="800000"/>
            <a:headEnd/>
            <a:tailEnd/>
          </a:ln>
          <a:effectLst/>
        </p:spPr>
        <p:txBody>
          <a:bodyPr wrap="square">
            <a:prstTxWarp prst="textNoShape">
              <a:avLst/>
            </a:prstTxWarp>
            <a:spAutoFit/>
          </a:bodyPr>
          <a:lstStyle/>
          <a:p>
            <a:r>
              <a:rPr lang="en-US" sz="2200" dirty="0" smtClean="0">
                <a:solidFill>
                  <a:schemeClr val="bg1"/>
                </a:solidFill>
                <a:latin typeface="Arial Black" charset="0"/>
              </a:rPr>
              <a:t>Fall 2014: Credit hours by Dean </a:t>
            </a:r>
            <a:endParaRPr lang="en-US" sz="2200" b="0"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986136888"/>
              </p:ext>
            </p:extLst>
          </p:nvPr>
        </p:nvGraphicFramePr>
        <p:xfrm>
          <a:off x="419098" y="1339847"/>
          <a:ext cx="8105776" cy="4705281"/>
        </p:xfrm>
        <a:graphic>
          <a:graphicData uri="http://schemas.openxmlformats.org/drawingml/2006/table">
            <a:tbl>
              <a:tblPr firstRow="1" bandRow="1">
                <a:tableStyleId>{5C22544A-7EE6-4342-B048-85BDC9FD1C3A}</a:tableStyleId>
              </a:tblPr>
              <a:tblGrid>
                <a:gridCol w="3490889"/>
                <a:gridCol w="1662138"/>
                <a:gridCol w="1400175"/>
                <a:gridCol w="1552574"/>
              </a:tblGrid>
              <a:tr h="489303">
                <a:tc>
                  <a:txBody>
                    <a:bodyPr/>
                    <a:lstStyle/>
                    <a:p>
                      <a:r>
                        <a:rPr lang="en-US" dirty="0" smtClean="0">
                          <a:latin typeface="Arial Black" panose="020B0A04020102020204" pitchFamily="34" charset="0"/>
                        </a:rPr>
                        <a:t>Dean</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2014</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2013</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a:t>
                      </a:r>
                      <a:r>
                        <a:rPr lang="en-US" baseline="0" dirty="0" smtClean="0">
                          <a:latin typeface="Arial Black" panose="020B0A04020102020204" pitchFamily="34" charset="0"/>
                        </a:rPr>
                        <a:t> Change</a:t>
                      </a:r>
                      <a:endParaRPr lang="en-US" dirty="0">
                        <a:latin typeface="Arial Black" panose="020B0A04020102020204" pitchFamily="34" charset="0"/>
                      </a:endParaRPr>
                    </a:p>
                  </a:txBody>
                  <a:tcPr anchor="ctr"/>
                </a:tc>
              </a:tr>
              <a:tr h="489303">
                <a:tc>
                  <a:txBody>
                    <a:bodyPr/>
                    <a:lstStyle/>
                    <a:p>
                      <a:r>
                        <a:rPr lang="en-US" dirty="0" smtClean="0">
                          <a:latin typeface="Arial Black" panose="020B0A04020102020204" pitchFamily="34" charset="0"/>
                        </a:rPr>
                        <a:t>Business</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15,343</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15,438</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-0.6</a:t>
                      </a:r>
                      <a:endParaRPr lang="en-US" dirty="0">
                        <a:latin typeface="Arial Black" panose="020B0A04020102020204" pitchFamily="34" charset="0"/>
                      </a:endParaRPr>
                    </a:p>
                  </a:txBody>
                  <a:tcPr anchor="ctr"/>
                </a:tc>
              </a:tr>
              <a:tr h="489303">
                <a:tc>
                  <a:txBody>
                    <a:bodyPr/>
                    <a:lstStyle/>
                    <a:p>
                      <a:r>
                        <a:rPr lang="en-US" dirty="0" smtClean="0">
                          <a:latin typeface="Arial Black" panose="020B0A04020102020204" pitchFamily="34" charset="0"/>
                        </a:rPr>
                        <a:t>Health Sciences</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16,137</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16,149</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-0.1</a:t>
                      </a:r>
                      <a:endParaRPr lang="en-US" dirty="0">
                        <a:latin typeface="Arial Black" panose="020B0A04020102020204" pitchFamily="34" charset="0"/>
                      </a:endParaRPr>
                    </a:p>
                  </a:txBody>
                  <a:tcPr anchor="ctr"/>
                </a:tc>
              </a:tr>
              <a:tr h="489303">
                <a:tc>
                  <a:txBody>
                    <a:bodyPr/>
                    <a:lstStyle/>
                    <a:p>
                      <a:r>
                        <a:rPr lang="en-US" dirty="0" smtClean="0">
                          <a:latin typeface="Arial Black" panose="020B0A04020102020204" pitchFamily="34" charset="0"/>
                        </a:rPr>
                        <a:t>Applied Tech Multi</a:t>
                      </a:r>
                      <a:r>
                        <a:rPr lang="en-US" baseline="0" dirty="0" smtClean="0">
                          <a:latin typeface="Arial Black" panose="020B0A04020102020204" pitchFamily="34" charset="0"/>
                        </a:rPr>
                        <a:t> &amp; Public</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23,127</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23,367</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-1.0</a:t>
                      </a:r>
                      <a:endParaRPr lang="en-US" dirty="0">
                        <a:latin typeface="Arial Black" panose="020B0A04020102020204" pitchFamily="34" charset="0"/>
                      </a:endParaRPr>
                    </a:p>
                  </a:txBody>
                  <a:tcPr anchor="ctr"/>
                </a:tc>
              </a:tr>
              <a:tr h="489303">
                <a:tc>
                  <a:txBody>
                    <a:bodyPr/>
                    <a:lstStyle/>
                    <a:p>
                      <a:r>
                        <a:rPr lang="en-US" dirty="0" smtClean="0">
                          <a:latin typeface="Arial Black" panose="020B0A04020102020204" pitchFamily="34" charset="0"/>
                        </a:rPr>
                        <a:t>Math</a:t>
                      </a:r>
                      <a:r>
                        <a:rPr lang="en-US" baseline="0" dirty="0" smtClean="0">
                          <a:latin typeface="Arial Black" panose="020B0A04020102020204" pitchFamily="34" charset="0"/>
                        </a:rPr>
                        <a:t> &amp; Science</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75,423</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77,051</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-2.1</a:t>
                      </a:r>
                      <a:endParaRPr lang="en-US" dirty="0">
                        <a:latin typeface="Arial Black" panose="020B0A04020102020204" pitchFamily="34" charset="0"/>
                      </a:endParaRPr>
                    </a:p>
                  </a:txBody>
                  <a:tcPr anchor="ctr"/>
                </a:tc>
              </a:tr>
              <a:tr h="489303">
                <a:tc>
                  <a:txBody>
                    <a:bodyPr/>
                    <a:lstStyle/>
                    <a:p>
                      <a:r>
                        <a:rPr lang="en-US" dirty="0" smtClean="0">
                          <a:solidFill>
                            <a:schemeClr val="tx1"/>
                          </a:solidFill>
                          <a:latin typeface="Arial Black" panose="020B0A04020102020204" pitchFamily="34" charset="0"/>
                        </a:rPr>
                        <a:t>Comp Studies</a:t>
                      </a:r>
                      <a:r>
                        <a:rPr lang="en-US" baseline="0" dirty="0" smtClean="0">
                          <a:solidFill>
                            <a:schemeClr val="tx1"/>
                          </a:solidFill>
                          <a:latin typeface="Arial Black" panose="020B0A04020102020204" pitchFamily="34" charset="0"/>
                        </a:rPr>
                        <a:t> &amp; Adv. Tech</a:t>
                      </a:r>
                      <a:endParaRPr lang="en-US" dirty="0">
                        <a:solidFill>
                          <a:schemeClr val="tx1"/>
                        </a:solidFill>
                        <a:latin typeface="Arial Black" panose="020B0A04020102020204" pitchFamily="34" charset="0"/>
                      </a:endParaRPr>
                    </a:p>
                  </a:txBody>
                  <a:tcPr anchor="ctr"/>
                </a:tc>
                <a:tc>
                  <a:txBody>
                    <a:bodyPr/>
                    <a:lstStyle/>
                    <a:p>
                      <a:pPr algn="r"/>
                      <a:r>
                        <a:rPr lang="en-US" dirty="0" smtClean="0">
                          <a:solidFill>
                            <a:schemeClr val="tx1"/>
                          </a:solidFill>
                          <a:latin typeface="Arial Black" panose="020B0A04020102020204" pitchFamily="34" charset="0"/>
                        </a:rPr>
                        <a:t>19,249</a:t>
                      </a:r>
                      <a:endParaRPr lang="en-US" dirty="0">
                        <a:solidFill>
                          <a:schemeClr val="tx1"/>
                        </a:solidFill>
                        <a:latin typeface="Arial Black" panose="020B0A04020102020204" pitchFamily="34" charset="0"/>
                      </a:endParaRPr>
                    </a:p>
                  </a:txBody>
                  <a:tcPr anchor="ctr"/>
                </a:tc>
                <a:tc>
                  <a:txBody>
                    <a:bodyPr/>
                    <a:lstStyle/>
                    <a:p>
                      <a:pPr algn="r"/>
                      <a:r>
                        <a:rPr lang="en-US" dirty="0" smtClean="0">
                          <a:solidFill>
                            <a:schemeClr val="tx1"/>
                          </a:solidFill>
                          <a:latin typeface="Arial Black" panose="020B0A04020102020204" pitchFamily="34" charset="0"/>
                        </a:rPr>
                        <a:t>18,383</a:t>
                      </a:r>
                      <a:endParaRPr lang="en-US" dirty="0">
                        <a:solidFill>
                          <a:schemeClr val="tx1"/>
                        </a:solidFill>
                        <a:latin typeface="Arial Black" panose="020B0A04020102020204" pitchFamily="34" charset="0"/>
                      </a:endParaRPr>
                    </a:p>
                  </a:txBody>
                  <a:tcPr anchor="ctr"/>
                </a:tc>
                <a:tc>
                  <a:txBody>
                    <a:bodyPr/>
                    <a:lstStyle/>
                    <a:p>
                      <a:pPr algn="ctr"/>
                      <a:r>
                        <a:rPr lang="en-US" dirty="0" smtClean="0">
                          <a:solidFill>
                            <a:schemeClr val="tx1"/>
                          </a:solidFill>
                          <a:latin typeface="Arial Black" panose="020B0A04020102020204" pitchFamily="34" charset="0"/>
                        </a:rPr>
                        <a:t>4.7</a:t>
                      </a:r>
                      <a:endParaRPr lang="en-US" dirty="0">
                        <a:solidFill>
                          <a:schemeClr val="tx1"/>
                        </a:solidFill>
                        <a:latin typeface="Arial Black" panose="020B0A04020102020204" pitchFamily="34" charset="0"/>
                      </a:endParaRPr>
                    </a:p>
                  </a:txBody>
                  <a:tcPr anchor="ctr"/>
                </a:tc>
              </a:tr>
              <a:tr h="489303">
                <a:tc>
                  <a:txBody>
                    <a:bodyPr/>
                    <a:lstStyle/>
                    <a:p>
                      <a:r>
                        <a:rPr lang="en-US" dirty="0" smtClean="0">
                          <a:latin typeface="Arial Black" panose="020B0A04020102020204" pitchFamily="34" charset="0"/>
                        </a:rPr>
                        <a:t>Social &amp; Behavioral Sciences</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78,524</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78,903</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-0.5</a:t>
                      </a:r>
                      <a:endParaRPr lang="en-US" dirty="0">
                        <a:latin typeface="Arial Black" panose="020B0A04020102020204" pitchFamily="34" charset="0"/>
                      </a:endParaRPr>
                    </a:p>
                  </a:txBody>
                  <a:tcPr anchor="ctr"/>
                </a:tc>
              </a:tr>
              <a:tr h="489303">
                <a:tc>
                  <a:txBody>
                    <a:bodyPr/>
                    <a:lstStyle/>
                    <a:p>
                      <a:r>
                        <a:rPr lang="en-US" dirty="0" smtClean="0">
                          <a:latin typeface="Arial Black" panose="020B0A04020102020204" pitchFamily="34" charset="0"/>
                        </a:rPr>
                        <a:t>Arts &amp; Humanities</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31,732</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32,514</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-2.4</a:t>
                      </a:r>
                      <a:endParaRPr lang="en-US" dirty="0">
                        <a:latin typeface="Arial Black" panose="020B0A04020102020204" pitchFamily="34" charset="0"/>
                      </a:endParaRPr>
                    </a:p>
                  </a:txBody>
                  <a:tcPr anchor="ctr"/>
                </a:tc>
              </a:tr>
              <a:tr h="489303">
                <a:tc>
                  <a:txBody>
                    <a:bodyPr/>
                    <a:lstStyle/>
                    <a:p>
                      <a:r>
                        <a:rPr lang="en-US" dirty="0" smtClean="0">
                          <a:latin typeface="Arial Black" panose="020B0A04020102020204" pitchFamily="34" charset="0"/>
                        </a:rPr>
                        <a:t>Communications</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55,091</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55,849</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-1.4</a:t>
                      </a:r>
                      <a:endParaRPr lang="en-US" dirty="0">
                        <a:latin typeface="Arial Black" panose="020B0A04020102020204" pitchFamily="34" charset="0"/>
                      </a:endParaRPr>
                    </a:p>
                  </a:txBody>
                  <a:tcPr anchor="ctr"/>
                </a:tc>
              </a:tr>
            </a:tbl>
          </a:graphicData>
        </a:graphic>
      </p:graphicFrame>
      <p:sp>
        <p:nvSpPr>
          <p:cNvPr id="13" name="Oval 12"/>
          <p:cNvSpPr/>
          <p:nvPr/>
        </p:nvSpPr>
        <p:spPr>
          <a:xfrm>
            <a:off x="7231063" y="3865563"/>
            <a:ext cx="1047750" cy="609600"/>
          </a:xfrm>
          <a:prstGeom prst="ellipse">
            <a:avLst/>
          </a:prstGeom>
          <a:noFill/>
          <a:ln w="349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57200" y="6191250"/>
            <a:ext cx="2971800" cy="276999"/>
          </a:xfrm>
          <a:prstGeom prst="rect">
            <a:avLst/>
          </a:prstGeom>
          <a:noFill/>
        </p:spPr>
        <p:txBody>
          <a:bodyPr wrap="square" rtlCol="0">
            <a:spAutoFit/>
          </a:bodyPr>
          <a:lstStyle/>
          <a:p>
            <a:r>
              <a:rPr lang="en-US" sz="1200" dirty="0" smtClean="0">
                <a:solidFill>
                  <a:srgbClr val="D11542"/>
                </a:solidFill>
                <a:latin typeface="Arial Black"/>
                <a:cs typeface="Arial Black"/>
              </a:rPr>
              <a:t>As of 10/21/14</a:t>
            </a:r>
            <a:endParaRPr lang="en-US" sz="1200" dirty="0">
              <a:solidFill>
                <a:srgbClr val="D11542"/>
              </a:solidFill>
              <a:latin typeface="Arial Black"/>
              <a:cs typeface="Arial Black"/>
            </a:endParaRPr>
          </a:p>
        </p:txBody>
      </p:sp>
    </p:spTree>
    <p:extLst>
      <p:ext uri="{BB962C8B-B14F-4D97-AF65-F5344CB8AC3E}">
        <p14:creationId xmlns:p14="http://schemas.microsoft.com/office/powerpoint/2010/main" val="773856776"/>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 Box 25"/>
          <p:cNvSpPr txBox="1">
            <a:spLocks noChangeArrowheads="1"/>
          </p:cNvSpPr>
          <p:nvPr/>
        </p:nvSpPr>
        <p:spPr bwMode="auto">
          <a:xfrm>
            <a:off x="3429000" y="320132"/>
            <a:ext cx="5301556" cy="430887"/>
          </a:xfrm>
          <a:prstGeom prst="rect">
            <a:avLst/>
          </a:prstGeom>
          <a:noFill/>
          <a:ln w="9525">
            <a:noFill/>
            <a:miter lim="800000"/>
            <a:headEnd/>
            <a:tailEnd/>
          </a:ln>
          <a:effectLst/>
        </p:spPr>
        <p:txBody>
          <a:bodyPr wrap="square">
            <a:prstTxWarp prst="textNoShape">
              <a:avLst/>
            </a:prstTxWarp>
            <a:spAutoFit/>
          </a:bodyPr>
          <a:lstStyle/>
          <a:p>
            <a:r>
              <a:rPr lang="en-US" sz="2200" dirty="0" smtClean="0">
                <a:solidFill>
                  <a:schemeClr val="bg1"/>
                </a:solidFill>
                <a:latin typeface="Arial Black" charset="0"/>
              </a:rPr>
              <a:t>Fall 2014: Contact hours by Dean </a:t>
            </a:r>
            <a:endParaRPr lang="en-US" sz="2200" b="0"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829060281"/>
              </p:ext>
            </p:extLst>
          </p:nvPr>
        </p:nvGraphicFramePr>
        <p:xfrm>
          <a:off x="419098" y="1339847"/>
          <a:ext cx="8105776" cy="4705281"/>
        </p:xfrm>
        <a:graphic>
          <a:graphicData uri="http://schemas.openxmlformats.org/drawingml/2006/table">
            <a:tbl>
              <a:tblPr firstRow="1" bandRow="1">
                <a:tableStyleId>{5C22544A-7EE6-4342-B048-85BDC9FD1C3A}</a:tableStyleId>
              </a:tblPr>
              <a:tblGrid>
                <a:gridCol w="3490889"/>
                <a:gridCol w="1652613"/>
                <a:gridCol w="1409700"/>
                <a:gridCol w="1552574"/>
              </a:tblGrid>
              <a:tr h="489303">
                <a:tc>
                  <a:txBody>
                    <a:bodyPr/>
                    <a:lstStyle/>
                    <a:p>
                      <a:r>
                        <a:rPr lang="en-US" dirty="0" smtClean="0">
                          <a:latin typeface="Arial Black" panose="020B0A04020102020204" pitchFamily="34" charset="0"/>
                        </a:rPr>
                        <a:t>Dean</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2014</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2013</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a:t>
                      </a:r>
                      <a:r>
                        <a:rPr lang="en-US" baseline="0" dirty="0" smtClean="0">
                          <a:latin typeface="Arial Black" panose="020B0A04020102020204" pitchFamily="34" charset="0"/>
                        </a:rPr>
                        <a:t> Change</a:t>
                      </a:r>
                      <a:endParaRPr lang="en-US" dirty="0">
                        <a:latin typeface="Arial Black" panose="020B0A04020102020204" pitchFamily="34" charset="0"/>
                      </a:endParaRPr>
                    </a:p>
                  </a:txBody>
                  <a:tcPr anchor="ctr"/>
                </a:tc>
              </a:tr>
              <a:tr h="489303">
                <a:tc>
                  <a:txBody>
                    <a:bodyPr/>
                    <a:lstStyle/>
                    <a:p>
                      <a:r>
                        <a:rPr lang="en-US" dirty="0" smtClean="0">
                          <a:latin typeface="Arial Black" panose="020B0A04020102020204" pitchFamily="34" charset="0"/>
                        </a:rPr>
                        <a:t>Business</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291,776</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292,368</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-0.2</a:t>
                      </a:r>
                      <a:endParaRPr lang="en-US" dirty="0">
                        <a:latin typeface="Arial Black" panose="020B0A04020102020204" pitchFamily="34" charset="0"/>
                      </a:endParaRPr>
                    </a:p>
                  </a:txBody>
                  <a:tcPr anchor="ctr"/>
                </a:tc>
              </a:tr>
              <a:tr h="489303">
                <a:tc>
                  <a:txBody>
                    <a:bodyPr/>
                    <a:lstStyle/>
                    <a:p>
                      <a:r>
                        <a:rPr lang="en-US" dirty="0" smtClean="0">
                          <a:latin typeface="Arial Black" panose="020B0A04020102020204" pitchFamily="34" charset="0"/>
                        </a:rPr>
                        <a:t>Health Sciences</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503,835</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528,192</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1.9</a:t>
                      </a:r>
                      <a:endParaRPr lang="en-US" dirty="0">
                        <a:latin typeface="Arial Black" panose="020B0A04020102020204" pitchFamily="34" charset="0"/>
                      </a:endParaRPr>
                    </a:p>
                  </a:txBody>
                  <a:tcPr anchor="ctr"/>
                </a:tc>
              </a:tr>
              <a:tr h="489303">
                <a:tc>
                  <a:txBody>
                    <a:bodyPr/>
                    <a:lstStyle/>
                    <a:p>
                      <a:r>
                        <a:rPr lang="en-US" dirty="0" smtClean="0">
                          <a:latin typeface="Arial Black" panose="020B0A04020102020204" pitchFamily="34" charset="0"/>
                        </a:rPr>
                        <a:t>Applied Tech Multi</a:t>
                      </a:r>
                      <a:r>
                        <a:rPr lang="en-US" baseline="0" dirty="0" smtClean="0">
                          <a:latin typeface="Arial Black" panose="020B0A04020102020204" pitchFamily="34" charset="0"/>
                        </a:rPr>
                        <a:t> &amp; Public</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522,632</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528,192</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-1.1</a:t>
                      </a:r>
                      <a:endParaRPr lang="en-US" dirty="0">
                        <a:latin typeface="Arial Black" panose="020B0A04020102020204" pitchFamily="34" charset="0"/>
                      </a:endParaRPr>
                    </a:p>
                  </a:txBody>
                  <a:tcPr anchor="ctr"/>
                </a:tc>
              </a:tr>
              <a:tr h="489303">
                <a:tc>
                  <a:txBody>
                    <a:bodyPr/>
                    <a:lstStyle/>
                    <a:p>
                      <a:r>
                        <a:rPr lang="en-US" dirty="0" smtClean="0">
                          <a:latin typeface="Arial Black" panose="020B0A04020102020204" pitchFamily="34" charset="0"/>
                        </a:rPr>
                        <a:t>Math</a:t>
                      </a:r>
                      <a:r>
                        <a:rPr lang="en-US" baseline="0" dirty="0" smtClean="0">
                          <a:latin typeface="Arial Black" panose="020B0A04020102020204" pitchFamily="34" charset="0"/>
                        </a:rPr>
                        <a:t> &amp; Science</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1,499,168</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1,550,048</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-3.3</a:t>
                      </a:r>
                      <a:endParaRPr lang="en-US" dirty="0">
                        <a:latin typeface="Arial Black" panose="020B0A04020102020204" pitchFamily="34" charset="0"/>
                      </a:endParaRPr>
                    </a:p>
                  </a:txBody>
                  <a:tcPr anchor="ctr"/>
                </a:tc>
              </a:tr>
              <a:tr h="489303">
                <a:tc>
                  <a:txBody>
                    <a:bodyPr/>
                    <a:lstStyle/>
                    <a:p>
                      <a:r>
                        <a:rPr lang="en-US" dirty="0" smtClean="0">
                          <a:solidFill>
                            <a:schemeClr val="tx1"/>
                          </a:solidFill>
                          <a:latin typeface="Arial Black" panose="020B0A04020102020204" pitchFamily="34" charset="0"/>
                        </a:rPr>
                        <a:t>Comp Studies</a:t>
                      </a:r>
                      <a:r>
                        <a:rPr lang="en-US" baseline="0" dirty="0" smtClean="0">
                          <a:solidFill>
                            <a:schemeClr val="tx1"/>
                          </a:solidFill>
                          <a:latin typeface="Arial Black" panose="020B0A04020102020204" pitchFamily="34" charset="0"/>
                        </a:rPr>
                        <a:t> &amp; Adv. Tech</a:t>
                      </a:r>
                      <a:endParaRPr lang="en-US" dirty="0">
                        <a:solidFill>
                          <a:schemeClr val="tx1"/>
                        </a:solidFill>
                        <a:latin typeface="Arial Black" panose="020B0A04020102020204" pitchFamily="34" charset="0"/>
                      </a:endParaRPr>
                    </a:p>
                  </a:txBody>
                  <a:tcPr anchor="ctr"/>
                </a:tc>
                <a:tc>
                  <a:txBody>
                    <a:bodyPr/>
                    <a:lstStyle/>
                    <a:p>
                      <a:pPr algn="r"/>
                      <a:r>
                        <a:rPr lang="en-US" dirty="0" smtClean="0">
                          <a:solidFill>
                            <a:schemeClr val="tx1"/>
                          </a:solidFill>
                          <a:latin typeface="Arial Black" panose="020B0A04020102020204" pitchFamily="34" charset="0"/>
                        </a:rPr>
                        <a:t>446,672</a:t>
                      </a:r>
                      <a:endParaRPr lang="en-US" dirty="0">
                        <a:solidFill>
                          <a:schemeClr val="tx1"/>
                        </a:solidFill>
                        <a:latin typeface="Arial Black" panose="020B0A04020102020204" pitchFamily="34" charset="0"/>
                      </a:endParaRPr>
                    </a:p>
                  </a:txBody>
                  <a:tcPr anchor="ctr"/>
                </a:tc>
                <a:tc>
                  <a:txBody>
                    <a:bodyPr/>
                    <a:lstStyle/>
                    <a:p>
                      <a:pPr algn="r"/>
                      <a:r>
                        <a:rPr lang="en-US" dirty="0" smtClean="0">
                          <a:solidFill>
                            <a:schemeClr val="tx1"/>
                          </a:solidFill>
                          <a:latin typeface="Arial Black" panose="020B0A04020102020204" pitchFamily="34" charset="0"/>
                        </a:rPr>
                        <a:t>429,280</a:t>
                      </a:r>
                      <a:endParaRPr lang="en-US" dirty="0">
                        <a:solidFill>
                          <a:schemeClr val="tx1"/>
                        </a:solidFill>
                        <a:latin typeface="Arial Black" panose="020B0A04020102020204" pitchFamily="34" charset="0"/>
                      </a:endParaRPr>
                    </a:p>
                  </a:txBody>
                  <a:tcPr anchor="ctr"/>
                </a:tc>
                <a:tc>
                  <a:txBody>
                    <a:bodyPr/>
                    <a:lstStyle/>
                    <a:p>
                      <a:pPr algn="ctr"/>
                      <a:r>
                        <a:rPr lang="en-US" dirty="0" smtClean="0">
                          <a:solidFill>
                            <a:schemeClr val="tx1"/>
                          </a:solidFill>
                          <a:latin typeface="Arial Black" panose="020B0A04020102020204" pitchFamily="34" charset="0"/>
                        </a:rPr>
                        <a:t>4.1</a:t>
                      </a:r>
                      <a:endParaRPr lang="en-US" dirty="0">
                        <a:solidFill>
                          <a:schemeClr val="tx1"/>
                        </a:solidFill>
                        <a:latin typeface="Arial Black" panose="020B0A04020102020204" pitchFamily="34" charset="0"/>
                      </a:endParaRPr>
                    </a:p>
                  </a:txBody>
                  <a:tcPr anchor="ctr"/>
                </a:tc>
              </a:tr>
              <a:tr h="489303">
                <a:tc>
                  <a:txBody>
                    <a:bodyPr/>
                    <a:lstStyle/>
                    <a:p>
                      <a:r>
                        <a:rPr lang="en-US" dirty="0" smtClean="0">
                          <a:latin typeface="Arial Black" panose="020B0A04020102020204" pitchFamily="34" charset="0"/>
                        </a:rPr>
                        <a:t>Social &amp; Behavioral Sciences</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1,273,728</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1,273,232</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0.0</a:t>
                      </a:r>
                      <a:endParaRPr lang="en-US" dirty="0">
                        <a:latin typeface="Arial Black" panose="020B0A04020102020204" pitchFamily="34" charset="0"/>
                      </a:endParaRPr>
                    </a:p>
                  </a:txBody>
                  <a:tcPr anchor="ctr"/>
                </a:tc>
              </a:tr>
              <a:tr h="489303">
                <a:tc>
                  <a:txBody>
                    <a:bodyPr/>
                    <a:lstStyle/>
                    <a:p>
                      <a:r>
                        <a:rPr lang="en-US" dirty="0" smtClean="0">
                          <a:latin typeface="Arial Black" panose="020B0A04020102020204" pitchFamily="34" charset="0"/>
                        </a:rPr>
                        <a:t>Arts &amp; Humanities</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552,512</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570,112</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-3.1</a:t>
                      </a:r>
                      <a:endParaRPr lang="en-US" dirty="0">
                        <a:latin typeface="Arial Black" panose="020B0A04020102020204" pitchFamily="34" charset="0"/>
                      </a:endParaRPr>
                    </a:p>
                  </a:txBody>
                  <a:tcPr anchor="ctr"/>
                </a:tc>
              </a:tr>
              <a:tr h="489303">
                <a:tc>
                  <a:txBody>
                    <a:bodyPr/>
                    <a:lstStyle/>
                    <a:p>
                      <a:r>
                        <a:rPr lang="en-US" dirty="0" smtClean="0">
                          <a:latin typeface="Arial Black" panose="020B0A04020102020204" pitchFamily="34" charset="0"/>
                        </a:rPr>
                        <a:t>Communications</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897,456</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908,272</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-1.2</a:t>
                      </a:r>
                      <a:endParaRPr lang="en-US" dirty="0">
                        <a:latin typeface="Arial Black" panose="020B0A04020102020204" pitchFamily="34" charset="0"/>
                      </a:endParaRPr>
                    </a:p>
                  </a:txBody>
                  <a:tcPr anchor="ctr"/>
                </a:tc>
              </a:tr>
            </a:tbl>
          </a:graphicData>
        </a:graphic>
      </p:graphicFrame>
      <p:sp>
        <p:nvSpPr>
          <p:cNvPr id="5" name="Oval 4"/>
          <p:cNvSpPr/>
          <p:nvPr/>
        </p:nvSpPr>
        <p:spPr>
          <a:xfrm>
            <a:off x="7231063" y="3865563"/>
            <a:ext cx="1047750" cy="609600"/>
          </a:xfrm>
          <a:prstGeom prst="ellipse">
            <a:avLst/>
          </a:prstGeom>
          <a:noFill/>
          <a:ln w="349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57200" y="6191250"/>
            <a:ext cx="2971800" cy="276999"/>
          </a:xfrm>
          <a:prstGeom prst="rect">
            <a:avLst/>
          </a:prstGeom>
          <a:noFill/>
        </p:spPr>
        <p:txBody>
          <a:bodyPr wrap="square" rtlCol="0">
            <a:spAutoFit/>
          </a:bodyPr>
          <a:lstStyle/>
          <a:p>
            <a:r>
              <a:rPr lang="en-US" sz="1200" dirty="0" smtClean="0">
                <a:solidFill>
                  <a:srgbClr val="D11542"/>
                </a:solidFill>
                <a:latin typeface="Arial Black"/>
                <a:cs typeface="Arial Black"/>
              </a:rPr>
              <a:t>As of 10/21/14</a:t>
            </a:r>
            <a:endParaRPr lang="en-US" sz="1200" dirty="0">
              <a:solidFill>
                <a:srgbClr val="D11542"/>
              </a:solidFill>
              <a:latin typeface="Arial Black"/>
              <a:cs typeface="Arial Black"/>
            </a:endParaRPr>
          </a:p>
        </p:txBody>
      </p:sp>
    </p:spTree>
    <p:extLst>
      <p:ext uri="{BB962C8B-B14F-4D97-AF65-F5344CB8AC3E}">
        <p14:creationId xmlns:p14="http://schemas.microsoft.com/office/powerpoint/2010/main" val="1564494917"/>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 Box 25"/>
          <p:cNvSpPr txBox="1">
            <a:spLocks noChangeArrowheads="1"/>
          </p:cNvSpPr>
          <p:nvPr/>
        </p:nvSpPr>
        <p:spPr bwMode="auto">
          <a:xfrm>
            <a:off x="3241744" y="275832"/>
            <a:ext cx="6427193" cy="769441"/>
          </a:xfrm>
          <a:prstGeom prst="rect">
            <a:avLst/>
          </a:prstGeom>
          <a:noFill/>
          <a:ln w="9525">
            <a:noFill/>
            <a:miter lim="800000"/>
            <a:headEnd/>
            <a:tailEnd/>
          </a:ln>
          <a:effectLst/>
        </p:spPr>
        <p:txBody>
          <a:bodyPr wrap="square">
            <a:prstTxWarp prst="textNoShape">
              <a:avLst/>
            </a:prstTxWarp>
            <a:spAutoFit/>
          </a:bodyPr>
          <a:lstStyle/>
          <a:p>
            <a:r>
              <a:rPr lang="en-US" sz="2200" dirty="0" smtClean="0">
                <a:solidFill>
                  <a:srgbClr val="FFFFFF"/>
                </a:solidFill>
                <a:latin typeface="Arial Black" charset="0"/>
              </a:rPr>
              <a:t>Fall 2014: Duplicated Headcount by Dean </a:t>
            </a:r>
            <a:endParaRPr lang="en-US" sz="2200" b="0" dirty="0">
              <a:solidFill>
                <a:srgbClr val="FFFFFF"/>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085103152"/>
              </p:ext>
            </p:extLst>
          </p:nvPr>
        </p:nvGraphicFramePr>
        <p:xfrm>
          <a:off x="419098" y="1339847"/>
          <a:ext cx="8105776" cy="4705281"/>
        </p:xfrm>
        <a:graphic>
          <a:graphicData uri="http://schemas.openxmlformats.org/drawingml/2006/table">
            <a:tbl>
              <a:tblPr firstRow="1" bandRow="1">
                <a:tableStyleId>{5C22544A-7EE6-4342-B048-85BDC9FD1C3A}</a:tableStyleId>
              </a:tblPr>
              <a:tblGrid>
                <a:gridCol w="3490889"/>
                <a:gridCol w="1652613"/>
                <a:gridCol w="1409700"/>
                <a:gridCol w="1552574"/>
              </a:tblGrid>
              <a:tr h="489303">
                <a:tc>
                  <a:txBody>
                    <a:bodyPr/>
                    <a:lstStyle/>
                    <a:p>
                      <a:r>
                        <a:rPr lang="en-US" dirty="0" smtClean="0">
                          <a:latin typeface="Arial Black" panose="020B0A04020102020204" pitchFamily="34" charset="0"/>
                        </a:rPr>
                        <a:t>Dean</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2014</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2013</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a:t>
                      </a:r>
                      <a:r>
                        <a:rPr lang="en-US" baseline="0" dirty="0" smtClean="0">
                          <a:latin typeface="Arial Black" panose="020B0A04020102020204" pitchFamily="34" charset="0"/>
                        </a:rPr>
                        <a:t> Change</a:t>
                      </a:r>
                      <a:endParaRPr lang="en-US" dirty="0">
                        <a:latin typeface="Arial Black" panose="020B0A04020102020204" pitchFamily="34" charset="0"/>
                      </a:endParaRPr>
                    </a:p>
                  </a:txBody>
                  <a:tcPr anchor="ctr"/>
                </a:tc>
              </a:tr>
              <a:tr h="489303">
                <a:tc>
                  <a:txBody>
                    <a:bodyPr/>
                    <a:lstStyle/>
                    <a:p>
                      <a:r>
                        <a:rPr lang="en-US" dirty="0" smtClean="0">
                          <a:latin typeface="Arial Black" panose="020B0A04020102020204" pitchFamily="34" charset="0"/>
                        </a:rPr>
                        <a:t>Business</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3,444</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3,460</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-0.5</a:t>
                      </a:r>
                      <a:endParaRPr lang="en-US" dirty="0">
                        <a:latin typeface="Arial Black" panose="020B0A04020102020204" pitchFamily="34" charset="0"/>
                      </a:endParaRPr>
                    </a:p>
                  </a:txBody>
                  <a:tcPr anchor="ctr"/>
                </a:tc>
              </a:tr>
              <a:tr h="489303">
                <a:tc>
                  <a:txBody>
                    <a:bodyPr/>
                    <a:lstStyle/>
                    <a:p>
                      <a:r>
                        <a:rPr lang="en-US" dirty="0" smtClean="0">
                          <a:latin typeface="Arial Black" panose="020B0A04020102020204" pitchFamily="34" charset="0"/>
                        </a:rPr>
                        <a:t>Health Sciences</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3,778</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3,885</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-2.8</a:t>
                      </a:r>
                      <a:endParaRPr lang="en-US" dirty="0">
                        <a:latin typeface="Arial Black" panose="020B0A04020102020204" pitchFamily="34" charset="0"/>
                      </a:endParaRPr>
                    </a:p>
                  </a:txBody>
                  <a:tcPr anchor="ctr"/>
                </a:tc>
              </a:tr>
              <a:tr h="489303">
                <a:tc>
                  <a:txBody>
                    <a:bodyPr/>
                    <a:lstStyle/>
                    <a:p>
                      <a:r>
                        <a:rPr lang="en-US" dirty="0" smtClean="0">
                          <a:latin typeface="Arial Black" panose="020B0A04020102020204" pitchFamily="34" charset="0"/>
                        </a:rPr>
                        <a:t>Applied Tech Multi</a:t>
                      </a:r>
                      <a:r>
                        <a:rPr lang="en-US" baseline="0" dirty="0" smtClean="0">
                          <a:latin typeface="Arial Black" panose="020B0A04020102020204" pitchFamily="34" charset="0"/>
                        </a:rPr>
                        <a:t> &amp; Public</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4,289</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4,333</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-1.0</a:t>
                      </a:r>
                      <a:endParaRPr lang="en-US" dirty="0">
                        <a:latin typeface="Arial Black" panose="020B0A04020102020204" pitchFamily="34" charset="0"/>
                      </a:endParaRPr>
                    </a:p>
                  </a:txBody>
                  <a:tcPr anchor="ctr"/>
                </a:tc>
              </a:tr>
              <a:tr h="489303">
                <a:tc>
                  <a:txBody>
                    <a:bodyPr/>
                    <a:lstStyle/>
                    <a:p>
                      <a:r>
                        <a:rPr lang="en-US" dirty="0" smtClean="0">
                          <a:latin typeface="Arial Black" panose="020B0A04020102020204" pitchFamily="34" charset="0"/>
                        </a:rPr>
                        <a:t>Math</a:t>
                      </a:r>
                      <a:r>
                        <a:rPr lang="en-US" baseline="0" dirty="0" smtClean="0">
                          <a:latin typeface="Arial Black" panose="020B0A04020102020204" pitchFamily="34" charset="0"/>
                        </a:rPr>
                        <a:t> &amp; Science</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18,044</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18,937</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-4.7</a:t>
                      </a:r>
                      <a:endParaRPr lang="en-US" dirty="0">
                        <a:latin typeface="Arial Black" panose="020B0A04020102020204" pitchFamily="34" charset="0"/>
                      </a:endParaRPr>
                    </a:p>
                  </a:txBody>
                  <a:tcPr anchor="ctr"/>
                </a:tc>
              </a:tr>
              <a:tr h="489303">
                <a:tc>
                  <a:txBody>
                    <a:bodyPr/>
                    <a:lstStyle/>
                    <a:p>
                      <a:r>
                        <a:rPr lang="en-US" dirty="0" smtClean="0">
                          <a:solidFill>
                            <a:schemeClr val="tx1"/>
                          </a:solidFill>
                          <a:latin typeface="Arial Black" panose="020B0A04020102020204" pitchFamily="34" charset="0"/>
                        </a:rPr>
                        <a:t>Comp Studies</a:t>
                      </a:r>
                      <a:r>
                        <a:rPr lang="en-US" baseline="0" dirty="0" smtClean="0">
                          <a:solidFill>
                            <a:schemeClr val="tx1"/>
                          </a:solidFill>
                          <a:latin typeface="Arial Black" panose="020B0A04020102020204" pitchFamily="34" charset="0"/>
                        </a:rPr>
                        <a:t> &amp; Adv. Tech</a:t>
                      </a:r>
                      <a:endParaRPr lang="en-US" dirty="0">
                        <a:solidFill>
                          <a:schemeClr val="tx1"/>
                        </a:solidFill>
                        <a:latin typeface="Arial Black" panose="020B0A04020102020204" pitchFamily="34" charset="0"/>
                      </a:endParaRPr>
                    </a:p>
                  </a:txBody>
                  <a:tcPr anchor="ctr"/>
                </a:tc>
                <a:tc>
                  <a:txBody>
                    <a:bodyPr/>
                    <a:lstStyle/>
                    <a:p>
                      <a:pPr algn="r"/>
                      <a:r>
                        <a:rPr lang="en-US" dirty="0" smtClean="0">
                          <a:solidFill>
                            <a:schemeClr val="tx1"/>
                          </a:solidFill>
                          <a:latin typeface="Arial Black" panose="020B0A04020102020204" pitchFamily="34" charset="0"/>
                        </a:rPr>
                        <a:t>3,747</a:t>
                      </a:r>
                      <a:endParaRPr lang="en-US" dirty="0">
                        <a:solidFill>
                          <a:schemeClr val="tx1"/>
                        </a:solidFill>
                        <a:latin typeface="Arial Black" panose="020B0A04020102020204" pitchFamily="34" charset="0"/>
                      </a:endParaRPr>
                    </a:p>
                  </a:txBody>
                  <a:tcPr anchor="ctr"/>
                </a:tc>
                <a:tc>
                  <a:txBody>
                    <a:bodyPr/>
                    <a:lstStyle/>
                    <a:p>
                      <a:pPr algn="r"/>
                      <a:r>
                        <a:rPr lang="en-US" dirty="0" smtClean="0">
                          <a:solidFill>
                            <a:schemeClr val="tx1"/>
                          </a:solidFill>
                          <a:latin typeface="Arial Black" panose="020B0A04020102020204" pitchFamily="34" charset="0"/>
                        </a:rPr>
                        <a:t>3,582</a:t>
                      </a:r>
                      <a:endParaRPr lang="en-US" dirty="0">
                        <a:solidFill>
                          <a:schemeClr val="tx1"/>
                        </a:solidFill>
                        <a:latin typeface="Arial Black" panose="020B0A04020102020204" pitchFamily="34" charset="0"/>
                      </a:endParaRPr>
                    </a:p>
                  </a:txBody>
                  <a:tcPr anchor="ctr"/>
                </a:tc>
                <a:tc>
                  <a:txBody>
                    <a:bodyPr/>
                    <a:lstStyle/>
                    <a:p>
                      <a:pPr algn="ctr"/>
                      <a:r>
                        <a:rPr lang="en-US" dirty="0" smtClean="0">
                          <a:solidFill>
                            <a:schemeClr val="tx1"/>
                          </a:solidFill>
                          <a:latin typeface="Arial Black" panose="020B0A04020102020204" pitchFamily="34" charset="0"/>
                        </a:rPr>
                        <a:t>4.6</a:t>
                      </a:r>
                      <a:endParaRPr lang="en-US" dirty="0">
                        <a:solidFill>
                          <a:schemeClr val="tx1"/>
                        </a:solidFill>
                        <a:latin typeface="Arial Black" panose="020B0A04020102020204" pitchFamily="34" charset="0"/>
                      </a:endParaRPr>
                    </a:p>
                  </a:txBody>
                  <a:tcPr anchor="ctr"/>
                </a:tc>
              </a:tr>
              <a:tr h="489303">
                <a:tc>
                  <a:txBody>
                    <a:bodyPr/>
                    <a:lstStyle/>
                    <a:p>
                      <a:r>
                        <a:rPr lang="en-US" dirty="0" smtClean="0">
                          <a:latin typeface="Arial Black" panose="020B0A04020102020204" pitchFamily="34" charset="0"/>
                        </a:rPr>
                        <a:t>Social &amp; Behavioral Sciences</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19,521</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17,683</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-0.8</a:t>
                      </a:r>
                      <a:endParaRPr lang="en-US" dirty="0">
                        <a:latin typeface="Arial Black" panose="020B0A04020102020204" pitchFamily="34" charset="0"/>
                      </a:endParaRPr>
                    </a:p>
                  </a:txBody>
                  <a:tcPr anchor="ctr"/>
                </a:tc>
              </a:tr>
              <a:tr h="489303">
                <a:tc>
                  <a:txBody>
                    <a:bodyPr/>
                    <a:lstStyle/>
                    <a:p>
                      <a:r>
                        <a:rPr lang="en-US" dirty="0" smtClean="0">
                          <a:latin typeface="Arial Black" panose="020B0A04020102020204" pitchFamily="34" charset="0"/>
                        </a:rPr>
                        <a:t>Arts &amp; Humanities</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7,932</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8,117</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-2.3</a:t>
                      </a:r>
                      <a:endParaRPr lang="en-US" dirty="0">
                        <a:latin typeface="Arial Black" panose="020B0A04020102020204" pitchFamily="34" charset="0"/>
                      </a:endParaRPr>
                    </a:p>
                  </a:txBody>
                  <a:tcPr anchor="ctr"/>
                </a:tc>
              </a:tr>
              <a:tr h="489303">
                <a:tc>
                  <a:txBody>
                    <a:bodyPr/>
                    <a:lstStyle/>
                    <a:p>
                      <a:r>
                        <a:rPr lang="en-US" dirty="0" smtClean="0">
                          <a:latin typeface="Arial Black" panose="020B0A04020102020204" pitchFamily="34" charset="0"/>
                        </a:rPr>
                        <a:t>Communications</a:t>
                      </a:r>
                      <a:endParaRPr lang="en-US" dirty="0">
                        <a:latin typeface="Arial Black" panose="020B0A04020102020204" pitchFamily="34" charset="0"/>
                      </a:endParaRPr>
                    </a:p>
                  </a:txBody>
                  <a:tcPr anchor="ctr"/>
                </a:tc>
                <a:tc>
                  <a:txBody>
                    <a:bodyPr/>
                    <a:lstStyle/>
                    <a:p>
                      <a:pPr algn="r"/>
                      <a:r>
                        <a:rPr lang="en-US" dirty="0" smtClean="0">
                          <a:latin typeface="Arial Black" panose="020B0A04020102020204" pitchFamily="34" charset="0"/>
                        </a:rPr>
                        <a:t>16,169</a:t>
                      </a:r>
                    </a:p>
                  </a:txBody>
                  <a:tcPr anchor="ctr"/>
                </a:tc>
                <a:tc>
                  <a:txBody>
                    <a:bodyPr/>
                    <a:lstStyle/>
                    <a:p>
                      <a:pPr algn="r"/>
                      <a:r>
                        <a:rPr lang="en-US" dirty="0" smtClean="0">
                          <a:latin typeface="Arial Black" panose="020B0A04020102020204" pitchFamily="34" charset="0"/>
                        </a:rPr>
                        <a:t>16,364</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-1.2</a:t>
                      </a:r>
                      <a:endParaRPr lang="en-US" dirty="0">
                        <a:latin typeface="Arial Black" panose="020B0A04020102020204" pitchFamily="34" charset="0"/>
                      </a:endParaRPr>
                    </a:p>
                  </a:txBody>
                  <a:tcPr anchor="ctr"/>
                </a:tc>
              </a:tr>
            </a:tbl>
          </a:graphicData>
        </a:graphic>
      </p:graphicFrame>
      <p:sp>
        <p:nvSpPr>
          <p:cNvPr id="3" name="Oval 2"/>
          <p:cNvSpPr/>
          <p:nvPr/>
        </p:nvSpPr>
        <p:spPr>
          <a:xfrm>
            <a:off x="7231063" y="3865563"/>
            <a:ext cx="1047750" cy="609600"/>
          </a:xfrm>
          <a:prstGeom prst="ellipse">
            <a:avLst/>
          </a:prstGeom>
          <a:noFill/>
          <a:ln w="349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57200" y="6191250"/>
            <a:ext cx="2971800" cy="276999"/>
          </a:xfrm>
          <a:prstGeom prst="rect">
            <a:avLst/>
          </a:prstGeom>
          <a:noFill/>
        </p:spPr>
        <p:txBody>
          <a:bodyPr wrap="square" rtlCol="0">
            <a:spAutoFit/>
          </a:bodyPr>
          <a:lstStyle/>
          <a:p>
            <a:r>
              <a:rPr lang="en-US" sz="1200" dirty="0" smtClean="0">
                <a:solidFill>
                  <a:srgbClr val="D11542"/>
                </a:solidFill>
                <a:latin typeface="Arial Black"/>
                <a:cs typeface="Arial Black"/>
              </a:rPr>
              <a:t>As of 10/21/14</a:t>
            </a:r>
            <a:endParaRPr lang="en-US" sz="1200" dirty="0">
              <a:solidFill>
                <a:srgbClr val="D11542"/>
              </a:solidFill>
              <a:latin typeface="Arial Black"/>
              <a:cs typeface="Arial Black"/>
            </a:endParaRPr>
          </a:p>
        </p:txBody>
      </p:sp>
    </p:spTree>
    <p:extLst>
      <p:ext uri="{BB962C8B-B14F-4D97-AF65-F5344CB8AC3E}">
        <p14:creationId xmlns:p14="http://schemas.microsoft.com/office/powerpoint/2010/main" val="1508186345"/>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36600"/>
            <a:ext cx="9144000" cy="523220"/>
          </a:xfrm>
          <a:prstGeom prst="rect">
            <a:avLst/>
          </a:prstGeom>
          <a:noFill/>
        </p:spPr>
        <p:txBody>
          <a:bodyPr wrap="square" rtlCol="0">
            <a:spAutoFit/>
          </a:bodyPr>
          <a:lstStyle/>
          <a:p>
            <a:pPr algn="ctr"/>
            <a:r>
              <a:rPr lang="en-US" sz="1600" dirty="0">
                <a:latin typeface="Arial Black" panose="020B0A04020102020204" pitchFamily="34" charset="0"/>
              </a:rPr>
              <a:t>Austin Community College District</a:t>
            </a:r>
          </a:p>
          <a:p>
            <a:pPr algn="ctr"/>
            <a:r>
              <a:rPr lang="en-US" sz="1200" dirty="0" smtClean="0">
                <a:solidFill>
                  <a:prstClr val="black"/>
                </a:solidFill>
                <a:latin typeface="Arial Black" panose="020B0A04020102020204" pitchFamily="34" charset="0"/>
              </a:rPr>
              <a:t>Distance Learning Spring 2012 - 2014</a:t>
            </a:r>
            <a:endParaRPr lang="en-US" sz="1200" dirty="0">
              <a:solidFill>
                <a:prstClr val="black"/>
              </a:solidFill>
              <a:latin typeface="Arial Black" panose="020B0A040201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660257098"/>
              </p:ext>
            </p:extLst>
          </p:nvPr>
        </p:nvGraphicFramePr>
        <p:xfrm>
          <a:off x="533400" y="1371600"/>
          <a:ext cx="8068732" cy="1879600"/>
        </p:xfrm>
        <a:graphic>
          <a:graphicData uri="http://schemas.openxmlformats.org/drawingml/2006/table">
            <a:tbl>
              <a:tblPr firstRow="1" bandRow="1">
                <a:tableStyleId>{7DF18680-E054-41AD-8BC1-D1AEF772440D}</a:tableStyleId>
              </a:tblPr>
              <a:tblGrid>
                <a:gridCol w="2017183"/>
                <a:gridCol w="2017183"/>
                <a:gridCol w="2017183"/>
                <a:gridCol w="2017183"/>
              </a:tblGrid>
              <a:tr h="375920">
                <a:tc>
                  <a:txBody>
                    <a:bodyPr/>
                    <a:lstStyle/>
                    <a:p>
                      <a:endParaRPr lang="en-US" dirty="0"/>
                    </a:p>
                  </a:txBody>
                  <a:tcPr/>
                </a:tc>
                <a:tc>
                  <a:txBody>
                    <a:bodyPr/>
                    <a:lstStyle/>
                    <a:p>
                      <a:pPr algn="ctr"/>
                      <a:r>
                        <a:rPr lang="en-US" sz="1400" dirty="0" smtClean="0">
                          <a:solidFill>
                            <a:schemeClr val="tx1"/>
                          </a:solidFill>
                          <a:latin typeface="Arial Black" panose="020B0A04020102020204" pitchFamily="34" charset="0"/>
                        </a:rPr>
                        <a:t>Spring 2012</a:t>
                      </a:r>
                      <a:endParaRPr lang="en-US" sz="1400" dirty="0">
                        <a:solidFill>
                          <a:schemeClr val="tx1"/>
                        </a:solidFill>
                        <a:latin typeface="Arial Black" panose="020B0A04020102020204" pitchFamily="34" charset="0"/>
                      </a:endParaRPr>
                    </a:p>
                  </a:txBody>
                  <a:tcPr/>
                </a:tc>
                <a:tc>
                  <a:txBody>
                    <a:bodyPr/>
                    <a:lstStyle/>
                    <a:p>
                      <a:pPr algn="ctr"/>
                      <a:r>
                        <a:rPr lang="en-US" sz="1400" dirty="0" smtClean="0">
                          <a:solidFill>
                            <a:schemeClr val="tx1"/>
                          </a:solidFill>
                          <a:latin typeface="Arial Black" panose="020B0A04020102020204" pitchFamily="34" charset="0"/>
                        </a:rPr>
                        <a:t>Spring 2013</a:t>
                      </a:r>
                      <a:endParaRPr lang="en-US" sz="1400" dirty="0">
                        <a:solidFill>
                          <a:schemeClr val="tx1"/>
                        </a:solidFill>
                        <a:latin typeface="Arial Black" panose="020B0A04020102020204" pitchFamily="34" charset="0"/>
                      </a:endParaRPr>
                    </a:p>
                  </a:txBody>
                  <a:tcPr/>
                </a:tc>
                <a:tc>
                  <a:txBody>
                    <a:bodyPr/>
                    <a:lstStyle/>
                    <a:p>
                      <a:pPr algn="ctr"/>
                      <a:r>
                        <a:rPr lang="en-US" sz="1400" dirty="0" smtClean="0">
                          <a:solidFill>
                            <a:schemeClr val="tx1"/>
                          </a:solidFill>
                          <a:latin typeface="Arial Black" panose="020B0A04020102020204" pitchFamily="34" charset="0"/>
                        </a:rPr>
                        <a:t>Spring 2014</a:t>
                      </a:r>
                      <a:endParaRPr lang="en-US" sz="1400" dirty="0">
                        <a:solidFill>
                          <a:schemeClr val="tx1"/>
                        </a:solidFill>
                        <a:latin typeface="Arial Black" panose="020B0A04020102020204" pitchFamily="34" charset="0"/>
                      </a:endParaRPr>
                    </a:p>
                  </a:txBody>
                  <a:tcPr/>
                </a:tc>
              </a:tr>
              <a:tr h="375920">
                <a:tc>
                  <a:txBody>
                    <a:bodyPr/>
                    <a:lstStyle/>
                    <a:p>
                      <a:r>
                        <a:rPr lang="en-US" dirty="0" smtClean="0"/>
                        <a:t>ABC</a:t>
                      </a:r>
                      <a:endParaRPr lang="en-US" dirty="0"/>
                    </a:p>
                  </a:txBody>
                  <a:tcPr/>
                </a:tc>
                <a:tc>
                  <a:txBody>
                    <a:bodyPr/>
                    <a:lstStyle/>
                    <a:p>
                      <a:pPr algn="ctr"/>
                      <a:r>
                        <a:rPr lang="en-US" dirty="0" smtClean="0"/>
                        <a:t>8,806</a:t>
                      </a:r>
                      <a:endParaRPr lang="en-US" dirty="0"/>
                    </a:p>
                  </a:txBody>
                  <a:tcPr/>
                </a:tc>
                <a:tc>
                  <a:txBody>
                    <a:bodyPr/>
                    <a:lstStyle/>
                    <a:p>
                      <a:pPr algn="ctr"/>
                      <a:r>
                        <a:rPr lang="en-US" dirty="0" smtClean="0"/>
                        <a:t>8,694</a:t>
                      </a:r>
                      <a:endParaRPr lang="en-US" dirty="0"/>
                    </a:p>
                  </a:txBody>
                  <a:tcPr/>
                </a:tc>
                <a:tc>
                  <a:txBody>
                    <a:bodyPr/>
                    <a:lstStyle/>
                    <a:p>
                      <a:pPr algn="ctr"/>
                      <a:r>
                        <a:rPr lang="en-US" dirty="0" smtClean="0"/>
                        <a:t>8,763</a:t>
                      </a:r>
                      <a:endParaRPr lang="en-US" dirty="0"/>
                    </a:p>
                  </a:txBody>
                  <a:tcPr/>
                </a:tc>
              </a:tr>
              <a:tr h="375920">
                <a:tc>
                  <a:txBody>
                    <a:bodyPr/>
                    <a:lstStyle/>
                    <a:p>
                      <a:r>
                        <a:rPr lang="en-US" dirty="0" smtClean="0"/>
                        <a:t>DF/IP/Withdrawal</a:t>
                      </a:r>
                      <a:endParaRPr lang="en-US" dirty="0"/>
                    </a:p>
                  </a:txBody>
                  <a:tcPr/>
                </a:tc>
                <a:tc>
                  <a:txBody>
                    <a:bodyPr/>
                    <a:lstStyle/>
                    <a:p>
                      <a:pPr algn="ctr"/>
                      <a:r>
                        <a:rPr lang="en-US" dirty="0" smtClean="0"/>
                        <a:t>5,884</a:t>
                      </a:r>
                      <a:endParaRPr lang="en-US" dirty="0"/>
                    </a:p>
                  </a:txBody>
                  <a:tcPr/>
                </a:tc>
                <a:tc>
                  <a:txBody>
                    <a:bodyPr/>
                    <a:lstStyle/>
                    <a:p>
                      <a:pPr algn="ctr"/>
                      <a:r>
                        <a:rPr lang="en-US" dirty="0" smtClean="0"/>
                        <a:t>5,603</a:t>
                      </a:r>
                      <a:endParaRPr lang="en-US" dirty="0"/>
                    </a:p>
                  </a:txBody>
                  <a:tcPr/>
                </a:tc>
                <a:tc>
                  <a:txBody>
                    <a:bodyPr/>
                    <a:lstStyle/>
                    <a:p>
                      <a:pPr algn="ctr"/>
                      <a:r>
                        <a:rPr lang="en-US" dirty="0" smtClean="0"/>
                        <a:t>5,436</a:t>
                      </a:r>
                      <a:endParaRPr lang="en-US" dirty="0"/>
                    </a:p>
                  </a:txBody>
                  <a:tcPr/>
                </a:tc>
              </a:tr>
              <a:tr h="375920">
                <a:tc>
                  <a:txBody>
                    <a:bodyPr/>
                    <a:lstStyle/>
                    <a:p>
                      <a:r>
                        <a:rPr lang="en-US" dirty="0" smtClean="0"/>
                        <a:t>Total Enrollments</a:t>
                      </a:r>
                      <a:endParaRPr lang="en-US" dirty="0"/>
                    </a:p>
                  </a:txBody>
                  <a:tcPr/>
                </a:tc>
                <a:tc>
                  <a:txBody>
                    <a:bodyPr/>
                    <a:lstStyle/>
                    <a:p>
                      <a:pPr algn="ctr"/>
                      <a:r>
                        <a:rPr lang="en-US" b="0" dirty="0" smtClean="0">
                          <a:solidFill>
                            <a:schemeClr val="tx1"/>
                          </a:solidFill>
                        </a:rPr>
                        <a:t>14,690</a:t>
                      </a:r>
                      <a:endParaRPr lang="en-US" b="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0" dirty="0" smtClean="0">
                          <a:solidFill>
                            <a:schemeClr val="tx1"/>
                          </a:solidFill>
                        </a:rPr>
                        <a:t>14,297</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0" dirty="0" smtClean="0">
                          <a:solidFill>
                            <a:schemeClr val="tx1"/>
                          </a:solidFill>
                        </a:rPr>
                        <a:t>14,199</a:t>
                      </a:r>
                    </a:p>
                  </a:txBody>
                  <a:tcPr/>
                </a:tc>
              </a:tr>
              <a:tr h="375920">
                <a:tc>
                  <a:txBody>
                    <a:bodyPr/>
                    <a:lstStyle/>
                    <a:p>
                      <a:r>
                        <a:rPr lang="en-US" dirty="0" smtClean="0"/>
                        <a:t>Unsuccessful</a:t>
                      </a:r>
                      <a:endParaRPr lang="en-US" dirty="0"/>
                    </a:p>
                  </a:txBody>
                  <a:tcPr/>
                </a:tc>
                <a:tc>
                  <a:txBody>
                    <a:bodyPr/>
                    <a:lstStyle/>
                    <a:p>
                      <a:pPr algn="ctr"/>
                      <a:r>
                        <a:rPr lang="en-US" b="1" dirty="0" smtClean="0">
                          <a:solidFill>
                            <a:srgbClr val="C00000"/>
                          </a:solidFill>
                        </a:rPr>
                        <a:t>40.05%</a:t>
                      </a:r>
                      <a:endParaRPr lang="en-US" b="1" dirty="0">
                        <a:solidFill>
                          <a:srgbClr val="C0000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1" dirty="0" smtClean="0">
                          <a:solidFill>
                            <a:srgbClr val="C00000"/>
                          </a:solidFill>
                        </a:rPr>
                        <a:t>39.19%</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1" dirty="0" smtClean="0">
                          <a:solidFill>
                            <a:srgbClr val="C00000"/>
                          </a:solidFill>
                        </a:rPr>
                        <a:t>38.28%</a:t>
                      </a:r>
                    </a:p>
                  </a:txBody>
                  <a:tcPr/>
                </a:tc>
              </a:tr>
            </a:tbl>
          </a:graphicData>
        </a:graphic>
      </p:graphicFrame>
      <p:sp>
        <p:nvSpPr>
          <p:cNvPr id="21" name="Rectangle 20"/>
          <p:cNvSpPr/>
          <p:nvPr/>
        </p:nvSpPr>
        <p:spPr>
          <a:xfrm>
            <a:off x="533400" y="1371600"/>
            <a:ext cx="8077200" cy="50292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creen shot 2015-11-09 at 1.13.00 PM.png"/>
          <p:cNvPicPr>
            <a:picLocks noChangeAspect="1"/>
          </p:cNvPicPr>
          <p:nvPr/>
        </p:nvPicPr>
        <p:blipFill>
          <a:blip r:embed="rId2"/>
          <a:stretch>
            <a:fillRect/>
          </a:stretch>
        </p:blipFill>
        <p:spPr>
          <a:xfrm>
            <a:off x="63500" y="3276754"/>
            <a:ext cx="9080500" cy="3429000"/>
          </a:xfrm>
          <a:prstGeom prst="rect">
            <a:avLst/>
          </a:prstGeom>
        </p:spPr>
      </p:pic>
    </p:spTree>
    <p:extLst>
      <p:ext uri="{BB962C8B-B14F-4D97-AF65-F5344CB8AC3E}">
        <p14:creationId xmlns:p14="http://schemas.microsoft.com/office/powerpoint/2010/main" val="26128966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36600"/>
            <a:ext cx="9144000" cy="523220"/>
          </a:xfrm>
          <a:prstGeom prst="rect">
            <a:avLst/>
          </a:prstGeom>
          <a:noFill/>
        </p:spPr>
        <p:txBody>
          <a:bodyPr wrap="square" rtlCol="0">
            <a:spAutoFit/>
          </a:bodyPr>
          <a:lstStyle/>
          <a:p>
            <a:pPr algn="ctr"/>
            <a:r>
              <a:rPr lang="en-US" sz="1600" dirty="0" smtClean="0">
                <a:solidFill>
                  <a:prstClr val="black"/>
                </a:solidFill>
                <a:latin typeface="Arial Black" panose="020B0A04020102020204" pitchFamily="34" charset="0"/>
              </a:rPr>
              <a:t>Computer Studies and Advanced Technology</a:t>
            </a:r>
          </a:p>
          <a:p>
            <a:pPr algn="ctr"/>
            <a:r>
              <a:rPr lang="en-US" sz="1200" dirty="0" smtClean="0">
                <a:solidFill>
                  <a:prstClr val="black"/>
                </a:solidFill>
                <a:latin typeface="Arial Black" panose="020B0A04020102020204" pitchFamily="34" charset="0"/>
              </a:rPr>
              <a:t>Distance Learning Spring 2012 - 2014</a:t>
            </a:r>
            <a:endParaRPr lang="en-US" sz="1200" dirty="0">
              <a:solidFill>
                <a:prstClr val="black"/>
              </a:solidFill>
              <a:latin typeface="Arial Black" panose="020B0A040201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984470365"/>
              </p:ext>
            </p:extLst>
          </p:nvPr>
        </p:nvGraphicFramePr>
        <p:xfrm>
          <a:off x="533400" y="1371600"/>
          <a:ext cx="8068732" cy="1879600"/>
        </p:xfrm>
        <a:graphic>
          <a:graphicData uri="http://schemas.openxmlformats.org/drawingml/2006/table">
            <a:tbl>
              <a:tblPr firstRow="1" bandRow="1">
                <a:tableStyleId>{7DF18680-E054-41AD-8BC1-D1AEF772440D}</a:tableStyleId>
              </a:tblPr>
              <a:tblGrid>
                <a:gridCol w="2017183"/>
                <a:gridCol w="2017183"/>
                <a:gridCol w="2017183"/>
                <a:gridCol w="2017183"/>
              </a:tblGrid>
              <a:tr h="375920">
                <a:tc>
                  <a:txBody>
                    <a:bodyPr/>
                    <a:lstStyle/>
                    <a:p>
                      <a:endParaRPr lang="en-US" dirty="0"/>
                    </a:p>
                  </a:txBody>
                  <a:tcPr/>
                </a:tc>
                <a:tc>
                  <a:txBody>
                    <a:bodyPr/>
                    <a:lstStyle/>
                    <a:p>
                      <a:pPr algn="ctr"/>
                      <a:r>
                        <a:rPr lang="en-US" sz="1400" dirty="0" smtClean="0">
                          <a:solidFill>
                            <a:schemeClr val="tx1"/>
                          </a:solidFill>
                          <a:latin typeface="Arial Black" panose="020B0A04020102020204" pitchFamily="34" charset="0"/>
                        </a:rPr>
                        <a:t>Spring 2012</a:t>
                      </a:r>
                      <a:endParaRPr lang="en-US" sz="1400" dirty="0">
                        <a:solidFill>
                          <a:schemeClr val="tx1"/>
                        </a:solidFill>
                        <a:latin typeface="Arial Black" panose="020B0A04020102020204" pitchFamily="34" charset="0"/>
                      </a:endParaRPr>
                    </a:p>
                  </a:txBody>
                  <a:tcPr/>
                </a:tc>
                <a:tc>
                  <a:txBody>
                    <a:bodyPr/>
                    <a:lstStyle/>
                    <a:p>
                      <a:pPr algn="ctr"/>
                      <a:r>
                        <a:rPr lang="en-US" sz="1400" dirty="0" smtClean="0">
                          <a:solidFill>
                            <a:schemeClr val="tx1"/>
                          </a:solidFill>
                          <a:latin typeface="Arial Black" panose="020B0A04020102020204" pitchFamily="34" charset="0"/>
                        </a:rPr>
                        <a:t>Spring 2013</a:t>
                      </a:r>
                      <a:endParaRPr lang="en-US" sz="1400" dirty="0">
                        <a:solidFill>
                          <a:schemeClr val="tx1"/>
                        </a:solidFill>
                        <a:latin typeface="Arial Black" panose="020B0A04020102020204" pitchFamily="34" charset="0"/>
                      </a:endParaRPr>
                    </a:p>
                  </a:txBody>
                  <a:tcPr/>
                </a:tc>
                <a:tc>
                  <a:txBody>
                    <a:bodyPr/>
                    <a:lstStyle/>
                    <a:p>
                      <a:pPr algn="ctr"/>
                      <a:r>
                        <a:rPr lang="en-US" sz="1400" dirty="0" smtClean="0">
                          <a:solidFill>
                            <a:schemeClr val="tx1"/>
                          </a:solidFill>
                          <a:latin typeface="Arial Black" panose="020B0A04020102020204" pitchFamily="34" charset="0"/>
                        </a:rPr>
                        <a:t>Spring 2014</a:t>
                      </a:r>
                      <a:endParaRPr lang="en-US" sz="1400" dirty="0">
                        <a:solidFill>
                          <a:schemeClr val="tx1"/>
                        </a:solidFill>
                        <a:latin typeface="Arial Black" panose="020B0A04020102020204" pitchFamily="34" charset="0"/>
                      </a:endParaRPr>
                    </a:p>
                  </a:txBody>
                  <a:tcPr/>
                </a:tc>
              </a:tr>
              <a:tr h="375920">
                <a:tc>
                  <a:txBody>
                    <a:bodyPr/>
                    <a:lstStyle/>
                    <a:p>
                      <a:r>
                        <a:rPr lang="en-US" dirty="0" smtClean="0"/>
                        <a:t>ABC</a:t>
                      </a:r>
                      <a:endParaRPr lang="en-US" dirty="0"/>
                    </a:p>
                  </a:txBody>
                  <a:tcPr/>
                </a:tc>
                <a:tc>
                  <a:txBody>
                    <a:bodyPr/>
                    <a:lstStyle/>
                    <a:p>
                      <a:pPr algn="ctr"/>
                      <a:r>
                        <a:rPr lang="en-US" dirty="0" smtClean="0"/>
                        <a:t>534</a:t>
                      </a:r>
                      <a:endParaRPr lang="en-US" dirty="0"/>
                    </a:p>
                  </a:txBody>
                  <a:tcPr/>
                </a:tc>
                <a:tc>
                  <a:txBody>
                    <a:bodyPr/>
                    <a:lstStyle/>
                    <a:p>
                      <a:pPr algn="ctr"/>
                      <a:r>
                        <a:rPr lang="en-US" dirty="0" smtClean="0"/>
                        <a:t>552</a:t>
                      </a:r>
                      <a:endParaRPr lang="en-US" dirty="0"/>
                    </a:p>
                  </a:txBody>
                  <a:tcPr/>
                </a:tc>
                <a:tc>
                  <a:txBody>
                    <a:bodyPr/>
                    <a:lstStyle/>
                    <a:p>
                      <a:pPr algn="ctr"/>
                      <a:r>
                        <a:rPr lang="en-US" dirty="0" smtClean="0"/>
                        <a:t>721</a:t>
                      </a:r>
                      <a:endParaRPr lang="en-US" dirty="0"/>
                    </a:p>
                  </a:txBody>
                  <a:tcPr/>
                </a:tc>
              </a:tr>
              <a:tr h="375920">
                <a:tc>
                  <a:txBody>
                    <a:bodyPr/>
                    <a:lstStyle/>
                    <a:p>
                      <a:r>
                        <a:rPr lang="en-US" dirty="0" smtClean="0"/>
                        <a:t>DF/IP/Withdrawal</a:t>
                      </a:r>
                      <a:endParaRPr lang="en-US" dirty="0"/>
                    </a:p>
                  </a:txBody>
                  <a:tcPr/>
                </a:tc>
                <a:tc>
                  <a:txBody>
                    <a:bodyPr/>
                    <a:lstStyle/>
                    <a:p>
                      <a:pPr algn="ctr"/>
                      <a:r>
                        <a:rPr lang="en-US" dirty="0" smtClean="0"/>
                        <a:t>338</a:t>
                      </a:r>
                      <a:endParaRPr lang="en-US" dirty="0"/>
                    </a:p>
                  </a:txBody>
                  <a:tcPr/>
                </a:tc>
                <a:tc>
                  <a:txBody>
                    <a:bodyPr/>
                    <a:lstStyle/>
                    <a:p>
                      <a:pPr algn="ctr"/>
                      <a:r>
                        <a:rPr lang="en-US" dirty="0" smtClean="0"/>
                        <a:t>278</a:t>
                      </a:r>
                      <a:endParaRPr lang="en-US" dirty="0"/>
                    </a:p>
                  </a:txBody>
                  <a:tcPr/>
                </a:tc>
                <a:tc>
                  <a:txBody>
                    <a:bodyPr/>
                    <a:lstStyle/>
                    <a:p>
                      <a:pPr algn="ctr"/>
                      <a:r>
                        <a:rPr lang="en-US" dirty="0" smtClean="0"/>
                        <a:t>378</a:t>
                      </a:r>
                      <a:endParaRPr lang="en-US" dirty="0"/>
                    </a:p>
                  </a:txBody>
                  <a:tcPr/>
                </a:tc>
              </a:tr>
              <a:tr h="375920">
                <a:tc>
                  <a:txBody>
                    <a:bodyPr/>
                    <a:lstStyle/>
                    <a:p>
                      <a:r>
                        <a:rPr lang="en-US" dirty="0" smtClean="0"/>
                        <a:t>Total Enrollments</a:t>
                      </a:r>
                      <a:endParaRPr lang="en-US" dirty="0"/>
                    </a:p>
                  </a:txBody>
                  <a:tcPr/>
                </a:tc>
                <a:tc>
                  <a:txBody>
                    <a:bodyPr/>
                    <a:lstStyle/>
                    <a:p>
                      <a:pPr algn="ctr"/>
                      <a:r>
                        <a:rPr lang="en-US" b="0" dirty="0" smtClean="0">
                          <a:solidFill>
                            <a:schemeClr val="tx1"/>
                          </a:solidFill>
                        </a:rPr>
                        <a:t>872</a:t>
                      </a:r>
                      <a:endParaRPr lang="en-US" b="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0" dirty="0" smtClean="0">
                          <a:solidFill>
                            <a:schemeClr val="tx1"/>
                          </a:solidFill>
                        </a:rPr>
                        <a:t>831</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0" dirty="0" smtClean="0">
                          <a:solidFill>
                            <a:schemeClr val="tx1"/>
                          </a:solidFill>
                        </a:rPr>
                        <a:t>1,099</a:t>
                      </a:r>
                    </a:p>
                  </a:txBody>
                  <a:tcPr/>
                </a:tc>
              </a:tr>
              <a:tr h="375920">
                <a:tc>
                  <a:txBody>
                    <a:bodyPr/>
                    <a:lstStyle/>
                    <a:p>
                      <a:r>
                        <a:rPr lang="en-US" dirty="0" smtClean="0"/>
                        <a:t>Unsuccessful</a:t>
                      </a:r>
                      <a:endParaRPr lang="en-US" dirty="0"/>
                    </a:p>
                  </a:txBody>
                  <a:tcPr/>
                </a:tc>
                <a:tc>
                  <a:txBody>
                    <a:bodyPr/>
                    <a:lstStyle/>
                    <a:p>
                      <a:pPr algn="ctr"/>
                      <a:r>
                        <a:rPr lang="en-US" b="1" dirty="0" smtClean="0">
                          <a:solidFill>
                            <a:srgbClr val="C00000"/>
                          </a:solidFill>
                        </a:rPr>
                        <a:t>38.76%</a:t>
                      </a:r>
                      <a:endParaRPr lang="en-US" b="1" dirty="0">
                        <a:solidFill>
                          <a:srgbClr val="C0000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1" dirty="0" smtClean="0">
                          <a:solidFill>
                            <a:srgbClr val="C00000"/>
                          </a:solidFill>
                        </a:rPr>
                        <a:t>33.45%</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1" dirty="0" smtClean="0">
                          <a:solidFill>
                            <a:srgbClr val="C00000"/>
                          </a:solidFill>
                        </a:rPr>
                        <a:t>34.39%</a:t>
                      </a:r>
                    </a:p>
                  </a:txBody>
                  <a:tcPr/>
                </a:tc>
              </a:tr>
            </a:tbl>
          </a:graphicData>
        </a:graphic>
      </p:graphicFrame>
      <p:sp>
        <p:nvSpPr>
          <p:cNvPr id="21" name="Rectangle 20"/>
          <p:cNvSpPr/>
          <p:nvPr/>
        </p:nvSpPr>
        <p:spPr>
          <a:xfrm>
            <a:off x="533400" y="1371600"/>
            <a:ext cx="8077200" cy="50292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creen shot 2015-11-09 at 1.14.02 PM.png"/>
          <p:cNvPicPr>
            <a:picLocks noChangeAspect="1"/>
          </p:cNvPicPr>
          <p:nvPr/>
        </p:nvPicPr>
        <p:blipFill>
          <a:blip r:embed="rId2"/>
          <a:stretch>
            <a:fillRect/>
          </a:stretch>
        </p:blipFill>
        <p:spPr>
          <a:xfrm>
            <a:off x="12700" y="3276600"/>
            <a:ext cx="9144000" cy="3467100"/>
          </a:xfrm>
          <a:prstGeom prst="rect">
            <a:avLst/>
          </a:prstGeom>
        </p:spPr>
      </p:pic>
    </p:spTree>
    <p:extLst>
      <p:ext uri="{BB962C8B-B14F-4D97-AF65-F5344CB8AC3E}">
        <p14:creationId xmlns:p14="http://schemas.microsoft.com/office/powerpoint/2010/main" val="1032240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 y="534576"/>
            <a:ext cx="9144000" cy="523220"/>
          </a:xfrm>
          <a:prstGeom prst="rect">
            <a:avLst/>
          </a:prstGeom>
          <a:noFill/>
        </p:spPr>
        <p:txBody>
          <a:bodyPr wrap="square" rtlCol="0">
            <a:spAutoFit/>
          </a:bodyPr>
          <a:lstStyle/>
          <a:p>
            <a:pPr algn="ctr"/>
            <a:r>
              <a:rPr lang="en-US" sz="1600" dirty="0">
                <a:latin typeface="Arial Black" panose="020B0A04020102020204" pitchFamily="34" charset="0"/>
              </a:rPr>
              <a:t>Austin Community College District</a:t>
            </a:r>
          </a:p>
          <a:p>
            <a:pPr algn="ctr"/>
            <a:r>
              <a:rPr lang="en-US" sz="1200" dirty="0" smtClean="0">
                <a:solidFill>
                  <a:prstClr val="black"/>
                </a:solidFill>
                <a:latin typeface="Arial Black" panose="020B0A04020102020204" pitchFamily="34" charset="0"/>
              </a:rPr>
              <a:t>Traditional Classroom Spring 2012 - 2014</a:t>
            </a:r>
            <a:endParaRPr lang="en-US" sz="1200" dirty="0">
              <a:solidFill>
                <a:prstClr val="black"/>
              </a:solidFill>
              <a:latin typeface="Arial Black" panose="020B0A040201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558239620"/>
              </p:ext>
            </p:extLst>
          </p:nvPr>
        </p:nvGraphicFramePr>
        <p:xfrm>
          <a:off x="571500" y="1169576"/>
          <a:ext cx="8068732" cy="1879600"/>
        </p:xfrm>
        <a:graphic>
          <a:graphicData uri="http://schemas.openxmlformats.org/drawingml/2006/table">
            <a:tbl>
              <a:tblPr firstRow="1" bandRow="1">
                <a:tableStyleId>{7DF18680-E054-41AD-8BC1-D1AEF772440D}</a:tableStyleId>
              </a:tblPr>
              <a:tblGrid>
                <a:gridCol w="2017183"/>
                <a:gridCol w="2017183"/>
                <a:gridCol w="2017183"/>
                <a:gridCol w="2017183"/>
              </a:tblGrid>
              <a:tr h="375920">
                <a:tc>
                  <a:txBody>
                    <a:bodyPr/>
                    <a:lstStyle/>
                    <a:p>
                      <a:endParaRPr lang="en-US" dirty="0"/>
                    </a:p>
                  </a:txBody>
                  <a:tcPr/>
                </a:tc>
                <a:tc>
                  <a:txBody>
                    <a:bodyPr/>
                    <a:lstStyle/>
                    <a:p>
                      <a:pPr algn="ctr"/>
                      <a:r>
                        <a:rPr lang="en-US" sz="1400" dirty="0" smtClean="0">
                          <a:solidFill>
                            <a:schemeClr val="tx1"/>
                          </a:solidFill>
                          <a:latin typeface="Arial Black" panose="020B0A04020102020204" pitchFamily="34" charset="0"/>
                        </a:rPr>
                        <a:t>Spring 2012</a:t>
                      </a:r>
                      <a:endParaRPr lang="en-US" sz="1400" dirty="0">
                        <a:solidFill>
                          <a:schemeClr val="tx1"/>
                        </a:solidFill>
                        <a:latin typeface="Arial Black" panose="020B0A04020102020204" pitchFamily="34" charset="0"/>
                      </a:endParaRPr>
                    </a:p>
                  </a:txBody>
                  <a:tcPr/>
                </a:tc>
                <a:tc>
                  <a:txBody>
                    <a:bodyPr/>
                    <a:lstStyle/>
                    <a:p>
                      <a:pPr algn="ctr"/>
                      <a:r>
                        <a:rPr lang="en-US" sz="1400" dirty="0" smtClean="0">
                          <a:solidFill>
                            <a:schemeClr val="tx1"/>
                          </a:solidFill>
                          <a:latin typeface="Arial Black" panose="020B0A04020102020204" pitchFamily="34" charset="0"/>
                        </a:rPr>
                        <a:t>Spring 2013</a:t>
                      </a:r>
                      <a:endParaRPr lang="en-US" sz="1400" dirty="0">
                        <a:solidFill>
                          <a:schemeClr val="tx1"/>
                        </a:solidFill>
                        <a:latin typeface="Arial Black" panose="020B0A04020102020204" pitchFamily="34" charset="0"/>
                      </a:endParaRPr>
                    </a:p>
                  </a:txBody>
                  <a:tcPr/>
                </a:tc>
                <a:tc>
                  <a:txBody>
                    <a:bodyPr/>
                    <a:lstStyle/>
                    <a:p>
                      <a:pPr algn="ctr"/>
                      <a:r>
                        <a:rPr lang="en-US" sz="1400" dirty="0" smtClean="0">
                          <a:solidFill>
                            <a:schemeClr val="tx1"/>
                          </a:solidFill>
                          <a:latin typeface="Arial Black" panose="020B0A04020102020204" pitchFamily="34" charset="0"/>
                        </a:rPr>
                        <a:t>Spring 2014</a:t>
                      </a:r>
                      <a:endParaRPr lang="en-US" sz="1400" dirty="0">
                        <a:solidFill>
                          <a:schemeClr val="tx1"/>
                        </a:solidFill>
                        <a:latin typeface="Arial Black" panose="020B0A04020102020204" pitchFamily="34" charset="0"/>
                      </a:endParaRPr>
                    </a:p>
                  </a:txBody>
                  <a:tcPr/>
                </a:tc>
              </a:tr>
              <a:tr h="375920">
                <a:tc>
                  <a:txBody>
                    <a:bodyPr/>
                    <a:lstStyle/>
                    <a:p>
                      <a:r>
                        <a:rPr lang="en-US" dirty="0" smtClean="0"/>
                        <a:t>ABC</a:t>
                      </a:r>
                      <a:endParaRPr lang="en-US" dirty="0"/>
                    </a:p>
                  </a:txBody>
                  <a:tcPr/>
                </a:tc>
                <a:tc>
                  <a:txBody>
                    <a:bodyPr/>
                    <a:lstStyle/>
                    <a:p>
                      <a:pPr algn="ctr"/>
                      <a:r>
                        <a:rPr lang="en-US" dirty="0" smtClean="0"/>
                        <a:t>66,783</a:t>
                      </a:r>
                      <a:endParaRPr lang="en-US" dirty="0"/>
                    </a:p>
                  </a:txBody>
                  <a:tcPr/>
                </a:tc>
                <a:tc>
                  <a:txBody>
                    <a:bodyPr/>
                    <a:lstStyle/>
                    <a:p>
                      <a:pPr algn="ctr"/>
                      <a:r>
                        <a:rPr lang="en-US" dirty="0" smtClean="0"/>
                        <a:t>62,327</a:t>
                      </a:r>
                      <a:endParaRPr lang="en-US" dirty="0"/>
                    </a:p>
                  </a:txBody>
                  <a:tcPr/>
                </a:tc>
                <a:tc>
                  <a:txBody>
                    <a:bodyPr/>
                    <a:lstStyle/>
                    <a:p>
                      <a:pPr algn="ctr"/>
                      <a:r>
                        <a:rPr lang="en-US" dirty="0" smtClean="0"/>
                        <a:t>60,172</a:t>
                      </a:r>
                      <a:endParaRPr lang="en-US" dirty="0"/>
                    </a:p>
                  </a:txBody>
                  <a:tcPr/>
                </a:tc>
              </a:tr>
              <a:tr h="375920">
                <a:tc>
                  <a:txBody>
                    <a:bodyPr/>
                    <a:lstStyle/>
                    <a:p>
                      <a:r>
                        <a:rPr lang="en-US" dirty="0" smtClean="0"/>
                        <a:t>DF/IP/Withdrawal</a:t>
                      </a:r>
                      <a:endParaRPr lang="en-US" dirty="0"/>
                    </a:p>
                  </a:txBody>
                  <a:tcPr/>
                </a:tc>
                <a:tc>
                  <a:txBody>
                    <a:bodyPr/>
                    <a:lstStyle/>
                    <a:p>
                      <a:pPr algn="ctr"/>
                      <a:r>
                        <a:rPr lang="en-US" dirty="0" smtClean="0"/>
                        <a:t>28,677</a:t>
                      </a:r>
                      <a:endParaRPr lang="en-US" dirty="0"/>
                    </a:p>
                  </a:txBody>
                  <a:tcPr/>
                </a:tc>
                <a:tc>
                  <a:txBody>
                    <a:bodyPr/>
                    <a:lstStyle/>
                    <a:p>
                      <a:pPr algn="ctr"/>
                      <a:r>
                        <a:rPr lang="en-US" dirty="0" smtClean="0"/>
                        <a:t>24,970</a:t>
                      </a:r>
                      <a:endParaRPr lang="en-US" dirty="0"/>
                    </a:p>
                  </a:txBody>
                  <a:tcPr/>
                </a:tc>
                <a:tc>
                  <a:txBody>
                    <a:bodyPr/>
                    <a:lstStyle/>
                    <a:p>
                      <a:pPr algn="ctr"/>
                      <a:r>
                        <a:rPr lang="en-US" dirty="0" smtClean="0"/>
                        <a:t>22,974</a:t>
                      </a:r>
                      <a:endParaRPr lang="en-US" dirty="0"/>
                    </a:p>
                  </a:txBody>
                  <a:tcPr/>
                </a:tc>
              </a:tr>
              <a:tr h="375920">
                <a:tc>
                  <a:txBody>
                    <a:bodyPr/>
                    <a:lstStyle/>
                    <a:p>
                      <a:r>
                        <a:rPr lang="en-US" dirty="0" smtClean="0"/>
                        <a:t>Total Enrollments</a:t>
                      </a:r>
                      <a:endParaRPr lang="en-US" dirty="0"/>
                    </a:p>
                  </a:txBody>
                  <a:tcPr/>
                </a:tc>
                <a:tc>
                  <a:txBody>
                    <a:bodyPr/>
                    <a:lstStyle/>
                    <a:p>
                      <a:pPr algn="ctr"/>
                      <a:r>
                        <a:rPr lang="en-US" b="0" dirty="0" smtClean="0">
                          <a:solidFill>
                            <a:schemeClr val="tx1"/>
                          </a:solidFill>
                        </a:rPr>
                        <a:t>95,460</a:t>
                      </a:r>
                      <a:endParaRPr lang="en-US" b="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0" dirty="0" smtClean="0">
                          <a:solidFill>
                            <a:schemeClr val="tx1"/>
                          </a:solidFill>
                        </a:rPr>
                        <a:t>87,297</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0" dirty="0" smtClean="0">
                          <a:solidFill>
                            <a:schemeClr val="tx1"/>
                          </a:solidFill>
                        </a:rPr>
                        <a:t>83,146</a:t>
                      </a:r>
                    </a:p>
                  </a:txBody>
                  <a:tcPr/>
                </a:tc>
              </a:tr>
              <a:tr h="375920">
                <a:tc>
                  <a:txBody>
                    <a:bodyPr/>
                    <a:lstStyle/>
                    <a:p>
                      <a:r>
                        <a:rPr lang="en-US" dirty="0" smtClean="0"/>
                        <a:t>Unsuccessful</a:t>
                      </a:r>
                      <a:endParaRPr lang="en-US" dirty="0"/>
                    </a:p>
                  </a:txBody>
                  <a:tcPr/>
                </a:tc>
                <a:tc>
                  <a:txBody>
                    <a:bodyPr/>
                    <a:lstStyle/>
                    <a:p>
                      <a:pPr algn="ctr"/>
                      <a:r>
                        <a:rPr lang="en-US" b="1" dirty="0" smtClean="0">
                          <a:solidFill>
                            <a:srgbClr val="C00000"/>
                          </a:solidFill>
                        </a:rPr>
                        <a:t>30.04%</a:t>
                      </a:r>
                      <a:endParaRPr lang="en-US" b="1" dirty="0">
                        <a:solidFill>
                          <a:srgbClr val="C0000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1" dirty="0" smtClean="0">
                          <a:solidFill>
                            <a:srgbClr val="C00000"/>
                          </a:solidFill>
                        </a:rPr>
                        <a:t>28.60%</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1" dirty="0" smtClean="0">
                          <a:solidFill>
                            <a:srgbClr val="C00000"/>
                          </a:solidFill>
                        </a:rPr>
                        <a:t>27.63%</a:t>
                      </a:r>
                    </a:p>
                  </a:txBody>
                  <a:tcPr/>
                </a:tc>
              </a:tr>
            </a:tbl>
          </a:graphicData>
        </a:graphic>
      </p:graphicFrame>
      <p:sp>
        <p:nvSpPr>
          <p:cNvPr id="21" name="Rectangle 20"/>
          <p:cNvSpPr/>
          <p:nvPr/>
        </p:nvSpPr>
        <p:spPr>
          <a:xfrm>
            <a:off x="571500" y="1169576"/>
            <a:ext cx="8077200" cy="50292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creen shot 2015-11-09 at 1.14.40 PM.png"/>
          <p:cNvPicPr>
            <a:picLocks noChangeAspect="1"/>
          </p:cNvPicPr>
          <p:nvPr/>
        </p:nvPicPr>
        <p:blipFill>
          <a:blip r:embed="rId2"/>
          <a:stretch>
            <a:fillRect/>
          </a:stretch>
        </p:blipFill>
        <p:spPr>
          <a:xfrm>
            <a:off x="0" y="3013553"/>
            <a:ext cx="9144000" cy="3642423"/>
          </a:xfrm>
          <a:prstGeom prst="rect">
            <a:avLst/>
          </a:prstGeom>
        </p:spPr>
      </p:pic>
    </p:spTree>
    <p:extLst>
      <p:ext uri="{BB962C8B-B14F-4D97-AF65-F5344CB8AC3E}">
        <p14:creationId xmlns:p14="http://schemas.microsoft.com/office/powerpoint/2010/main" val="9503180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Presenters</a:t>
            </a:r>
            <a:endParaRPr lang="en-US" dirty="0"/>
          </a:p>
        </p:txBody>
      </p:sp>
      <p:sp>
        <p:nvSpPr>
          <p:cNvPr id="5" name="Content Placeholder 2"/>
          <p:cNvSpPr txBox="1">
            <a:spLocks/>
          </p:cNvSpPr>
          <p:nvPr/>
        </p:nvSpPr>
        <p:spPr>
          <a:xfrm>
            <a:off x="3408482" y="1878293"/>
            <a:ext cx="2229474" cy="1537368"/>
          </a:xfrm>
          <a:prstGeom prst="rect">
            <a:avLst/>
          </a:prstGeom>
          <a:solidFill>
            <a:schemeClr val="bg1">
              <a:lumMod val="75000"/>
              <a:alpha val="85000"/>
            </a:schemeClr>
          </a:solidFill>
        </p:spPr>
        <p:txBody>
          <a:bodyPr vert="horz" lIns="91440" tIns="45720" rIns="91440" bIns="45720" rtlCol="0">
            <a:normAutofit fontScale="92500" lnSpcReduction="20000"/>
          </a:bodyPr>
          <a:lstStyle>
            <a:lvl1pPr marL="342900" indent="-342900" algn="l" defTabSz="914400" rtl="0" eaLnBrk="1" latinLnBrk="0" hangingPunct="1">
              <a:spcBef>
                <a:spcPts val="600"/>
              </a:spcBef>
              <a:spcAft>
                <a:spcPts val="6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600"/>
              </a:spcBef>
              <a:spcAft>
                <a:spcPts val="6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600"/>
              </a:spcBef>
              <a:spcAft>
                <a:spcPts val="6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smtClean="0"/>
              <a:t>Tara Smith</a:t>
            </a:r>
          </a:p>
          <a:p>
            <a:pPr marL="0" indent="0">
              <a:buNone/>
            </a:pPr>
            <a:r>
              <a:rPr lang="en-US" sz="1600" dirty="0" smtClean="0"/>
              <a:t>Senior Program Manager </a:t>
            </a:r>
          </a:p>
          <a:p>
            <a:pPr marL="0" indent="0">
              <a:buNone/>
            </a:pPr>
            <a:r>
              <a:rPr lang="en-US" sz="1600" dirty="0"/>
              <a:t>Jobs for the Future</a:t>
            </a:r>
          </a:p>
          <a:p>
            <a:pPr marL="0" indent="0">
              <a:buNone/>
            </a:pPr>
            <a:r>
              <a:rPr lang="en-US" sz="1600" dirty="0" smtClean="0"/>
              <a:t> </a:t>
            </a:r>
            <a:endParaRPr lang="en-US" sz="1600" dirty="0"/>
          </a:p>
        </p:txBody>
      </p:sp>
      <p:sp>
        <p:nvSpPr>
          <p:cNvPr id="6" name="Content Placeholder 2"/>
          <p:cNvSpPr txBox="1">
            <a:spLocks/>
          </p:cNvSpPr>
          <p:nvPr/>
        </p:nvSpPr>
        <p:spPr>
          <a:xfrm>
            <a:off x="2044837" y="3649706"/>
            <a:ext cx="2229474" cy="1537368"/>
          </a:xfrm>
          <a:prstGeom prst="rect">
            <a:avLst/>
          </a:prstGeom>
          <a:solidFill>
            <a:schemeClr val="bg1">
              <a:lumMod val="75000"/>
              <a:alpha val="85000"/>
            </a:schemeClr>
          </a:solidFill>
        </p:spPr>
        <p:txBody>
          <a:bodyPr vert="horz" lIns="91440" tIns="45720" rIns="91440" bIns="45720" rtlCol="0">
            <a:normAutofit fontScale="92500" lnSpcReduction="10000"/>
          </a:bodyPr>
          <a:lstStyle>
            <a:lvl1pPr marL="342900" indent="-342900" algn="l" defTabSz="914400" rtl="0" eaLnBrk="1" latinLnBrk="0" hangingPunct="1">
              <a:spcBef>
                <a:spcPts val="600"/>
              </a:spcBef>
              <a:spcAft>
                <a:spcPts val="6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600"/>
              </a:spcBef>
              <a:spcAft>
                <a:spcPts val="6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600"/>
              </a:spcBef>
              <a:spcAft>
                <a:spcPts val="6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smtClean="0"/>
              <a:t>Ed Sargent </a:t>
            </a:r>
          </a:p>
          <a:p>
            <a:pPr marL="0" indent="0">
              <a:buNone/>
            </a:pPr>
            <a:r>
              <a:rPr lang="en-US" sz="1600" dirty="0" smtClean="0"/>
              <a:t>Project Director, PACE-IT</a:t>
            </a:r>
          </a:p>
          <a:p>
            <a:pPr marL="0" indent="0">
              <a:buNone/>
            </a:pPr>
            <a:r>
              <a:rPr lang="en-US" sz="1600" dirty="0" smtClean="0"/>
              <a:t>Edmonds Community College </a:t>
            </a:r>
          </a:p>
        </p:txBody>
      </p:sp>
      <p:sp>
        <p:nvSpPr>
          <p:cNvPr id="7" name="Content Placeholder 2"/>
          <p:cNvSpPr txBox="1">
            <a:spLocks/>
          </p:cNvSpPr>
          <p:nvPr/>
        </p:nvSpPr>
        <p:spPr>
          <a:xfrm>
            <a:off x="4664859" y="3634116"/>
            <a:ext cx="2229474" cy="1537368"/>
          </a:xfrm>
          <a:prstGeom prst="rect">
            <a:avLst/>
          </a:prstGeom>
          <a:solidFill>
            <a:schemeClr val="bg1">
              <a:lumMod val="75000"/>
              <a:alpha val="85000"/>
            </a:schemeClr>
          </a:solidFill>
        </p:spPr>
        <p:txBody>
          <a:bodyPr vert="horz" lIns="91440" tIns="45720" rIns="91440" bIns="45720" rtlCol="0">
            <a:normAutofit fontScale="85000" lnSpcReduction="20000"/>
          </a:bodyPr>
          <a:lstStyle>
            <a:lvl1pPr marL="342900" indent="-342900" algn="l" defTabSz="914400" rtl="0" eaLnBrk="1" latinLnBrk="0" hangingPunct="1">
              <a:spcBef>
                <a:spcPts val="600"/>
              </a:spcBef>
              <a:spcAft>
                <a:spcPts val="6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600"/>
              </a:spcBef>
              <a:spcAft>
                <a:spcPts val="6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600"/>
              </a:spcBef>
              <a:spcAft>
                <a:spcPts val="6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smtClean="0"/>
              <a:t>Linda </a:t>
            </a:r>
            <a:r>
              <a:rPr lang="en-US" sz="1600" b="1" dirty="0" err="1" smtClean="0"/>
              <a:t>Smarzik</a:t>
            </a:r>
            <a:endParaRPr lang="en-US" sz="1600" b="1" dirty="0" smtClean="0"/>
          </a:p>
          <a:p>
            <a:pPr marL="0" indent="0">
              <a:buNone/>
            </a:pPr>
            <a:r>
              <a:rPr lang="en-US" sz="1600" dirty="0" smtClean="0"/>
              <a:t>Dean, Computer Studies and Advanced Technology</a:t>
            </a:r>
            <a:endParaRPr lang="en-US" sz="1600" dirty="0"/>
          </a:p>
          <a:p>
            <a:pPr marL="0" indent="0">
              <a:buNone/>
            </a:pPr>
            <a:r>
              <a:rPr lang="en-US" sz="1600" dirty="0" smtClean="0"/>
              <a:t>Austin Community College</a:t>
            </a:r>
            <a:endParaRPr lang="en-US" sz="1600" dirty="0"/>
          </a:p>
        </p:txBody>
      </p:sp>
    </p:spTree>
    <p:extLst>
      <p:ext uri="{BB962C8B-B14F-4D97-AF65-F5344CB8AC3E}">
        <p14:creationId xmlns:p14="http://schemas.microsoft.com/office/powerpoint/2010/main" val="11777243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36600"/>
            <a:ext cx="9144000" cy="523220"/>
          </a:xfrm>
          <a:prstGeom prst="rect">
            <a:avLst/>
          </a:prstGeom>
          <a:noFill/>
        </p:spPr>
        <p:txBody>
          <a:bodyPr wrap="square" rtlCol="0">
            <a:spAutoFit/>
          </a:bodyPr>
          <a:lstStyle/>
          <a:p>
            <a:pPr algn="ctr"/>
            <a:r>
              <a:rPr lang="en-US" sz="1600" dirty="0" smtClean="0">
                <a:solidFill>
                  <a:prstClr val="black"/>
                </a:solidFill>
                <a:latin typeface="Arial Black" panose="020B0A04020102020204" pitchFamily="34" charset="0"/>
              </a:rPr>
              <a:t>Computer Studies and Advanced Technology</a:t>
            </a:r>
          </a:p>
          <a:p>
            <a:pPr algn="ctr"/>
            <a:r>
              <a:rPr lang="en-US" sz="1200" dirty="0" smtClean="0">
                <a:solidFill>
                  <a:prstClr val="black"/>
                </a:solidFill>
                <a:latin typeface="Arial Black" panose="020B0A04020102020204" pitchFamily="34" charset="0"/>
              </a:rPr>
              <a:t>Traditional Classroom Spring 2012 - 2014</a:t>
            </a:r>
            <a:endParaRPr lang="en-US" sz="1200" dirty="0">
              <a:solidFill>
                <a:prstClr val="black"/>
              </a:solidFill>
              <a:latin typeface="Arial Black" panose="020B0A040201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824340761"/>
              </p:ext>
            </p:extLst>
          </p:nvPr>
        </p:nvGraphicFramePr>
        <p:xfrm>
          <a:off x="533400" y="1371600"/>
          <a:ext cx="8068732" cy="1879600"/>
        </p:xfrm>
        <a:graphic>
          <a:graphicData uri="http://schemas.openxmlformats.org/drawingml/2006/table">
            <a:tbl>
              <a:tblPr firstRow="1" bandRow="1">
                <a:tableStyleId>{7DF18680-E054-41AD-8BC1-D1AEF772440D}</a:tableStyleId>
              </a:tblPr>
              <a:tblGrid>
                <a:gridCol w="2017183"/>
                <a:gridCol w="2017183"/>
                <a:gridCol w="2017183"/>
                <a:gridCol w="2017183"/>
              </a:tblGrid>
              <a:tr h="375920">
                <a:tc>
                  <a:txBody>
                    <a:bodyPr/>
                    <a:lstStyle/>
                    <a:p>
                      <a:endParaRPr lang="en-US" dirty="0"/>
                    </a:p>
                  </a:txBody>
                  <a:tcPr/>
                </a:tc>
                <a:tc>
                  <a:txBody>
                    <a:bodyPr/>
                    <a:lstStyle/>
                    <a:p>
                      <a:pPr algn="ctr"/>
                      <a:r>
                        <a:rPr lang="en-US" sz="1400" dirty="0" smtClean="0">
                          <a:solidFill>
                            <a:schemeClr val="tx1"/>
                          </a:solidFill>
                          <a:latin typeface="Arial Black" panose="020B0A04020102020204" pitchFamily="34" charset="0"/>
                        </a:rPr>
                        <a:t>Spring 2012</a:t>
                      </a:r>
                      <a:endParaRPr lang="en-US" sz="1400" dirty="0">
                        <a:solidFill>
                          <a:schemeClr val="tx1"/>
                        </a:solidFill>
                        <a:latin typeface="Arial Black" panose="020B0A04020102020204" pitchFamily="34" charset="0"/>
                      </a:endParaRPr>
                    </a:p>
                  </a:txBody>
                  <a:tcPr/>
                </a:tc>
                <a:tc>
                  <a:txBody>
                    <a:bodyPr/>
                    <a:lstStyle/>
                    <a:p>
                      <a:pPr algn="ctr"/>
                      <a:r>
                        <a:rPr lang="en-US" sz="1400" dirty="0" smtClean="0">
                          <a:solidFill>
                            <a:schemeClr val="tx1"/>
                          </a:solidFill>
                          <a:latin typeface="Arial Black" panose="020B0A04020102020204" pitchFamily="34" charset="0"/>
                        </a:rPr>
                        <a:t>Spring 2013</a:t>
                      </a:r>
                      <a:endParaRPr lang="en-US" sz="1400" dirty="0">
                        <a:solidFill>
                          <a:schemeClr val="tx1"/>
                        </a:solidFill>
                        <a:latin typeface="Arial Black" panose="020B0A04020102020204" pitchFamily="34" charset="0"/>
                      </a:endParaRPr>
                    </a:p>
                  </a:txBody>
                  <a:tcPr/>
                </a:tc>
                <a:tc>
                  <a:txBody>
                    <a:bodyPr/>
                    <a:lstStyle/>
                    <a:p>
                      <a:pPr algn="ctr"/>
                      <a:r>
                        <a:rPr lang="en-US" sz="1400" dirty="0" smtClean="0">
                          <a:solidFill>
                            <a:schemeClr val="tx1"/>
                          </a:solidFill>
                          <a:latin typeface="Arial Black" panose="020B0A04020102020204" pitchFamily="34" charset="0"/>
                        </a:rPr>
                        <a:t>Spring 2014</a:t>
                      </a:r>
                      <a:endParaRPr lang="en-US" sz="1400" dirty="0">
                        <a:solidFill>
                          <a:schemeClr val="tx1"/>
                        </a:solidFill>
                        <a:latin typeface="Arial Black" panose="020B0A04020102020204" pitchFamily="34" charset="0"/>
                      </a:endParaRPr>
                    </a:p>
                  </a:txBody>
                  <a:tcPr/>
                </a:tc>
              </a:tr>
              <a:tr h="375920">
                <a:tc>
                  <a:txBody>
                    <a:bodyPr/>
                    <a:lstStyle/>
                    <a:p>
                      <a:r>
                        <a:rPr lang="en-US" dirty="0" smtClean="0"/>
                        <a:t>ABC</a:t>
                      </a:r>
                      <a:endParaRPr lang="en-US" dirty="0"/>
                    </a:p>
                  </a:txBody>
                  <a:tcPr/>
                </a:tc>
                <a:tc>
                  <a:txBody>
                    <a:bodyPr/>
                    <a:lstStyle/>
                    <a:p>
                      <a:pPr algn="ctr"/>
                      <a:r>
                        <a:rPr lang="en-US" dirty="0" smtClean="0"/>
                        <a:t>3,888</a:t>
                      </a:r>
                      <a:endParaRPr lang="en-US" dirty="0"/>
                    </a:p>
                  </a:txBody>
                  <a:tcPr/>
                </a:tc>
                <a:tc>
                  <a:txBody>
                    <a:bodyPr/>
                    <a:lstStyle/>
                    <a:p>
                      <a:pPr algn="ctr"/>
                      <a:r>
                        <a:rPr lang="en-US" dirty="0" smtClean="0"/>
                        <a:t>3,750</a:t>
                      </a:r>
                      <a:endParaRPr lang="en-US" dirty="0"/>
                    </a:p>
                  </a:txBody>
                  <a:tcPr/>
                </a:tc>
                <a:tc>
                  <a:txBody>
                    <a:bodyPr/>
                    <a:lstStyle/>
                    <a:p>
                      <a:pPr algn="ctr"/>
                      <a:r>
                        <a:rPr lang="en-US" dirty="0" smtClean="0"/>
                        <a:t>3,553</a:t>
                      </a:r>
                      <a:endParaRPr lang="en-US" dirty="0"/>
                    </a:p>
                  </a:txBody>
                  <a:tcPr/>
                </a:tc>
              </a:tr>
              <a:tr h="375920">
                <a:tc>
                  <a:txBody>
                    <a:bodyPr/>
                    <a:lstStyle/>
                    <a:p>
                      <a:r>
                        <a:rPr lang="en-US" dirty="0" smtClean="0"/>
                        <a:t>DF/IP/Withdrawal</a:t>
                      </a:r>
                      <a:endParaRPr lang="en-US" dirty="0"/>
                    </a:p>
                  </a:txBody>
                  <a:tcPr/>
                </a:tc>
                <a:tc>
                  <a:txBody>
                    <a:bodyPr/>
                    <a:lstStyle/>
                    <a:p>
                      <a:pPr algn="ctr"/>
                      <a:r>
                        <a:rPr lang="en-US" dirty="0" smtClean="0"/>
                        <a:t>1,180</a:t>
                      </a:r>
                      <a:endParaRPr lang="en-US" dirty="0"/>
                    </a:p>
                  </a:txBody>
                  <a:tcPr/>
                </a:tc>
                <a:tc>
                  <a:txBody>
                    <a:bodyPr/>
                    <a:lstStyle/>
                    <a:p>
                      <a:pPr algn="ctr"/>
                      <a:r>
                        <a:rPr lang="en-US" dirty="0" smtClean="0"/>
                        <a:t>1,095</a:t>
                      </a:r>
                      <a:endParaRPr lang="en-US" dirty="0"/>
                    </a:p>
                  </a:txBody>
                  <a:tcPr/>
                </a:tc>
                <a:tc>
                  <a:txBody>
                    <a:bodyPr/>
                    <a:lstStyle/>
                    <a:p>
                      <a:pPr algn="ctr"/>
                      <a:r>
                        <a:rPr lang="en-US" dirty="0" smtClean="0"/>
                        <a:t>1,010</a:t>
                      </a:r>
                      <a:endParaRPr lang="en-US" dirty="0"/>
                    </a:p>
                  </a:txBody>
                  <a:tcPr/>
                </a:tc>
              </a:tr>
              <a:tr h="375920">
                <a:tc>
                  <a:txBody>
                    <a:bodyPr/>
                    <a:lstStyle/>
                    <a:p>
                      <a:r>
                        <a:rPr lang="en-US" dirty="0" smtClean="0"/>
                        <a:t>Total Enrollments</a:t>
                      </a:r>
                      <a:endParaRPr lang="en-US" dirty="0"/>
                    </a:p>
                  </a:txBody>
                  <a:tcPr/>
                </a:tc>
                <a:tc>
                  <a:txBody>
                    <a:bodyPr/>
                    <a:lstStyle/>
                    <a:p>
                      <a:pPr algn="ctr"/>
                      <a:r>
                        <a:rPr lang="en-US" b="0" dirty="0" smtClean="0">
                          <a:solidFill>
                            <a:schemeClr val="tx1"/>
                          </a:solidFill>
                        </a:rPr>
                        <a:t>5,068</a:t>
                      </a:r>
                      <a:endParaRPr lang="en-US" b="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0" dirty="0" smtClean="0">
                          <a:solidFill>
                            <a:schemeClr val="tx1"/>
                          </a:solidFill>
                        </a:rPr>
                        <a:t>4,845</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0" dirty="0" smtClean="0">
                          <a:solidFill>
                            <a:schemeClr val="tx1"/>
                          </a:solidFill>
                        </a:rPr>
                        <a:t>4,563</a:t>
                      </a:r>
                    </a:p>
                  </a:txBody>
                  <a:tcPr/>
                </a:tc>
              </a:tr>
              <a:tr h="375920">
                <a:tc>
                  <a:txBody>
                    <a:bodyPr/>
                    <a:lstStyle/>
                    <a:p>
                      <a:r>
                        <a:rPr lang="en-US" dirty="0" smtClean="0"/>
                        <a:t>Unsuccessful</a:t>
                      </a:r>
                      <a:endParaRPr lang="en-US" dirty="0"/>
                    </a:p>
                  </a:txBody>
                  <a:tcPr/>
                </a:tc>
                <a:tc>
                  <a:txBody>
                    <a:bodyPr/>
                    <a:lstStyle/>
                    <a:p>
                      <a:pPr algn="ctr"/>
                      <a:r>
                        <a:rPr lang="en-US" b="1" dirty="0" smtClean="0">
                          <a:solidFill>
                            <a:srgbClr val="C00000"/>
                          </a:solidFill>
                        </a:rPr>
                        <a:t>23.28%</a:t>
                      </a:r>
                      <a:endParaRPr lang="en-US" b="1" dirty="0">
                        <a:solidFill>
                          <a:srgbClr val="C0000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1" dirty="0" smtClean="0">
                          <a:solidFill>
                            <a:srgbClr val="C00000"/>
                          </a:solidFill>
                        </a:rPr>
                        <a:t>22.60%</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1" dirty="0" smtClean="0">
                          <a:solidFill>
                            <a:srgbClr val="C00000"/>
                          </a:solidFill>
                        </a:rPr>
                        <a:t>22.13%</a:t>
                      </a:r>
                    </a:p>
                  </a:txBody>
                  <a:tcPr/>
                </a:tc>
              </a:tr>
            </a:tbl>
          </a:graphicData>
        </a:graphic>
      </p:graphicFrame>
      <p:sp>
        <p:nvSpPr>
          <p:cNvPr id="21" name="Rectangle 20"/>
          <p:cNvSpPr/>
          <p:nvPr/>
        </p:nvSpPr>
        <p:spPr>
          <a:xfrm>
            <a:off x="533400" y="1371600"/>
            <a:ext cx="8077200" cy="50292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creen shot 2015-11-09 at 1.15.25 PM.png"/>
          <p:cNvPicPr>
            <a:picLocks noChangeAspect="1"/>
          </p:cNvPicPr>
          <p:nvPr/>
        </p:nvPicPr>
        <p:blipFill>
          <a:blip r:embed="rId2"/>
          <a:stretch>
            <a:fillRect/>
          </a:stretch>
        </p:blipFill>
        <p:spPr>
          <a:xfrm>
            <a:off x="165100" y="3289300"/>
            <a:ext cx="8978900" cy="3530600"/>
          </a:xfrm>
          <a:prstGeom prst="rect">
            <a:avLst/>
          </a:prstGeom>
        </p:spPr>
      </p:pic>
    </p:spTree>
    <p:extLst>
      <p:ext uri="{BB962C8B-B14F-4D97-AF65-F5344CB8AC3E}">
        <p14:creationId xmlns:p14="http://schemas.microsoft.com/office/powerpoint/2010/main" val="41831609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5"/>
          <p:cNvSpPr txBox="1">
            <a:spLocks noChangeArrowheads="1"/>
          </p:cNvSpPr>
          <p:nvPr/>
        </p:nvSpPr>
        <p:spPr bwMode="auto">
          <a:xfrm>
            <a:off x="3315068" y="294722"/>
            <a:ext cx="9050724" cy="769441"/>
          </a:xfrm>
          <a:prstGeom prst="rect">
            <a:avLst/>
          </a:prstGeom>
          <a:noFill/>
          <a:ln w="9525">
            <a:noFill/>
            <a:miter lim="800000"/>
            <a:headEnd/>
            <a:tailEnd/>
          </a:ln>
          <a:effectLst/>
        </p:spPr>
        <p:txBody>
          <a:bodyPr wrap="square">
            <a:prstTxWarp prst="textNoShape">
              <a:avLst/>
            </a:prstTxWarp>
            <a:spAutoFit/>
          </a:bodyPr>
          <a:lstStyle/>
          <a:p>
            <a:r>
              <a:rPr lang="en-US" sz="2200" dirty="0" smtClean="0">
                <a:solidFill>
                  <a:srgbClr val="FFFFFF"/>
                </a:solidFill>
                <a:latin typeface="Arial Black" charset="0"/>
              </a:rPr>
              <a:t>Pathways: </a:t>
            </a:r>
          </a:p>
          <a:p>
            <a:r>
              <a:rPr lang="en-US" sz="2200" dirty="0" smtClean="0">
                <a:solidFill>
                  <a:srgbClr val="FFFFFF"/>
                </a:solidFill>
                <a:latin typeface="Arial Black" charset="0"/>
              </a:rPr>
              <a:t>Stacked certificates and degrees</a:t>
            </a:r>
            <a:endParaRPr lang="en-US" sz="2200" b="0" dirty="0">
              <a:solidFill>
                <a:srgbClr val="FFFFFF"/>
              </a:solidFill>
            </a:endParaRPr>
          </a:p>
        </p:txBody>
      </p:sp>
      <p:sp>
        <p:nvSpPr>
          <p:cNvPr id="2" name="Rectangle 1"/>
          <p:cNvSpPr/>
          <p:nvPr/>
        </p:nvSpPr>
        <p:spPr>
          <a:xfrm>
            <a:off x="3726815" y="3827994"/>
            <a:ext cx="1202054" cy="693209"/>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1"/>
                </a:solidFill>
                <a:latin typeface="Arial Black" panose="020B0A04020102020204" pitchFamily="34" charset="0"/>
              </a:rPr>
              <a:t>Marketable Skills Award</a:t>
            </a:r>
            <a:endParaRPr lang="en-US" sz="1000" dirty="0">
              <a:solidFill>
                <a:schemeClr val="tx1"/>
              </a:solidFill>
              <a:latin typeface="Arial Black" panose="020B0A04020102020204" pitchFamily="34" charset="0"/>
            </a:endParaRPr>
          </a:p>
        </p:txBody>
      </p:sp>
      <p:sp>
        <p:nvSpPr>
          <p:cNvPr id="3" name="Rectangle 2"/>
          <p:cNvSpPr/>
          <p:nvPr/>
        </p:nvSpPr>
        <p:spPr>
          <a:xfrm>
            <a:off x="3408205" y="2244338"/>
            <a:ext cx="2085022" cy="457200"/>
          </a:xfrm>
          <a:prstGeom prst="rect">
            <a:avLst/>
          </a:prstGeom>
          <a:solidFill>
            <a:srgbClr val="6895C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latin typeface="Arial Black" panose="020B0A04020102020204" pitchFamily="34" charset="0"/>
              </a:rPr>
              <a:t>Software Testing Specialization </a:t>
            </a:r>
            <a:endParaRPr lang="en-US" sz="1200" dirty="0">
              <a:solidFill>
                <a:schemeClr val="tx1"/>
              </a:solidFill>
              <a:latin typeface="Arial Black" panose="020B0A04020102020204" pitchFamily="34" charset="0"/>
            </a:endParaRPr>
          </a:p>
        </p:txBody>
      </p:sp>
      <p:sp>
        <p:nvSpPr>
          <p:cNvPr id="39" name="Rectangle 38"/>
          <p:cNvSpPr/>
          <p:nvPr/>
        </p:nvSpPr>
        <p:spPr>
          <a:xfrm>
            <a:off x="101018" y="4605868"/>
            <a:ext cx="9042981" cy="1570300"/>
          </a:xfrm>
          <a:prstGeom prst="rect">
            <a:avLst/>
          </a:prstGeom>
          <a:solidFill>
            <a:srgbClr val="EEB635">
              <a:alpha val="7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TextBox 40"/>
          <p:cNvSpPr txBox="1"/>
          <p:nvPr/>
        </p:nvSpPr>
        <p:spPr>
          <a:xfrm>
            <a:off x="327025" y="4783300"/>
            <a:ext cx="4627245" cy="1626086"/>
          </a:xfrm>
          <a:prstGeom prst="rect">
            <a:avLst/>
          </a:prstGeom>
          <a:noFill/>
        </p:spPr>
        <p:txBody>
          <a:bodyPr wrap="square" rtlCol="0">
            <a:spAutoFit/>
          </a:bodyPr>
          <a:lstStyle/>
          <a:p>
            <a:pPr marL="228600" indent="-228600">
              <a:spcBef>
                <a:spcPts val="1000"/>
              </a:spcBef>
              <a:spcAft>
                <a:spcPts val="1000"/>
              </a:spcAft>
            </a:pPr>
            <a:r>
              <a:rPr lang="en-US" sz="1200" b="1" dirty="0" smtClean="0">
                <a:latin typeface="Arial Black"/>
                <a:cs typeface="Arial Black"/>
              </a:rPr>
              <a:t>Marketable Skills Award Foundation</a:t>
            </a:r>
          </a:p>
          <a:p>
            <a:pPr marL="685800" lvl="1" indent="-228600">
              <a:buFont typeface="+mj-lt"/>
              <a:buAutoNum type="alphaLcPeriod"/>
            </a:pPr>
            <a:r>
              <a:rPr lang="en-US" sz="1200" b="1" dirty="0" smtClean="0">
                <a:latin typeface="Arial" panose="020B0604020202020204" pitchFamily="34" charset="0"/>
                <a:cs typeface="Arial" panose="020B0604020202020204" pitchFamily="34" charset="0"/>
              </a:rPr>
              <a:t>Intro to Computing — COSC 1301</a:t>
            </a:r>
          </a:p>
          <a:p>
            <a:pPr marL="685800" lvl="1" indent="-228600">
              <a:spcBef>
                <a:spcPts val="400"/>
              </a:spcBef>
              <a:buAutoNum type="alphaLcPeriod"/>
            </a:pPr>
            <a:r>
              <a:rPr lang="en-US" sz="1200" b="1" dirty="0" smtClean="0">
                <a:latin typeface="Arial" panose="020B0604020202020204" pitchFamily="34" charset="0"/>
                <a:cs typeface="Arial" panose="020B0604020202020204" pitchFamily="34" charset="0"/>
              </a:rPr>
              <a:t>Fundamentals of Networking —   ITNW 1325</a:t>
            </a:r>
          </a:p>
          <a:p>
            <a:pPr marL="685800" lvl="1" indent="-228600">
              <a:spcBef>
                <a:spcPts val="400"/>
              </a:spcBef>
              <a:buAutoNum type="alphaLcPeriod"/>
            </a:pPr>
            <a:r>
              <a:rPr lang="en-US" sz="1200" b="1" dirty="0" smtClean="0">
                <a:latin typeface="Arial" panose="020B0604020202020204" pitchFamily="34" charset="0"/>
                <a:cs typeface="Arial" panose="020B0604020202020204" pitchFamily="34" charset="0"/>
              </a:rPr>
              <a:t>Programming Fundamentals I — COSC 1336</a:t>
            </a:r>
          </a:p>
          <a:p>
            <a:pPr marL="685800" lvl="1" indent="-228600">
              <a:spcBef>
                <a:spcPts val="400"/>
              </a:spcBef>
              <a:buAutoNum type="alphaLcPeriod"/>
            </a:pPr>
            <a:r>
              <a:rPr lang="en-US" sz="1200" b="1" dirty="0" smtClean="0">
                <a:latin typeface="Arial" panose="020B0604020202020204" pitchFamily="34" charset="0"/>
                <a:cs typeface="Arial" panose="020B0604020202020204" pitchFamily="34" charset="0"/>
              </a:rPr>
              <a:t>Web Design Tools — ITSE 1401</a:t>
            </a:r>
          </a:p>
          <a:p>
            <a:endParaRPr lang="en-US" dirty="0"/>
          </a:p>
        </p:txBody>
      </p:sp>
      <p:sp>
        <p:nvSpPr>
          <p:cNvPr id="35" name="Rectangle 34"/>
          <p:cNvSpPr/>
          <p:nvPr/>
        </p:nvSpPr>
        <p:spPr>
          <a:xfrm>
            <a:off x="5594511" y="2227403"/>
            <a:ext cx="2085022" cy="457200"/>
          </a:xfrm>
          <a:prstGeom prst="rect">
            <a:avLst/>
          </a:prstGeom>
          <a:solidFill>
            <a:srgbClr val="6895C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latin typeface="Arial Black" panose="020B0A04020102020204" pitchFamily="34" charset="0"/>
              </a:rPr>
              <a:t>Computer Programming AAS</a:t>
            </a:r>
            <a:endParaRPr lang="en-US" sz="1200" dirty="0">
              <a:solidFill>
                <a:schemeClr val="tx1"/>
              </a:solidFill>
              <a:latin typeface="Arial Black" panose="020B0A04020102020204" pitchFamily="34" charset="0"/>
            </a:endParaRPr>
          </a:p>
        </p:txBody>
      </p:sp>
      <p:sp>
        <p:nvSpPr>
          <p:cNvPr id="36" name="Rectangle 35"/>
          <p:cNvSpPr/>
          <p:nvPr/>
        </p:nvSpPr>
        <p:spPr>
          <a:xfrm>
            <a:off x="1230046" y="2227404"/>
            <a:ext cx="2085022" cy="457200"/>
          </a:xfrm>
          <a:prstGeom prst="rect">
            <a:avLst/>
          </a:prstGeom>
          <a:solidFill>
            <a:srgbClr val="6895C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latin typeface="Arial Black" panose="020B0A04020102020204" pitchFamily="34" charset="0"/>
              </a:rPr>
              <a:t>Web Programming Specialist AAS</a:t>
            </a:r>
            <a:endParaRPr lang="en-US" sz="1200" dirty="0">
              <a:solidFill>
                <a:schemeClr val="tx1"/>
              </a:solidFill>
              <a:latin typeface="Arial Black" panose="020B0A04020102020204" pitchFamily="34" charset="0"/>
            </a:endParaRPr>
          </a:p>
        </p:txBody>
      </p:sp>
      <p:sp>
        <p:nvSpPr>
          <p:cNvPr id="38" name="Rectangle 37"/>
          <p:cNvSpPr/>
          <p:nvPr/>
        </p:nvSpPr>
        <p:spPr>
          <a:xfrm>
            <a:off x="4552000" y="1714503"/>
            <a:ext cx="2085022" cy="457200"/>
          </a:xfrm>
          <a:prstGeom prst="rect">
            <a:avLst/>
          </a:prstGeom>
          <a:solidFill>
            <a:srgbClr val="6895C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latin typeface="Arial Black" panose="020B0A04020102020204" pitchFamily="34" charset="0"/>
              </a:rPr>
              <a:t>User and Computer Support Specialization</a:t>
            </a:r>
            <a:endParaRPr lang="en-US" sz="1200" dirty="0">
              <a:solidFill>
                <a:schemeClr val="tx1"/>
              </a:solidFill>
              <a:latin typeface="Arial Black" panose="020B0A04020102020204" pitchFamily="34" charset="0"/>
            </a:endParaRPr>
          </a:p>
        </p:txBody>
      </p:sp>
      <p:sp>
        <p:nvSpPr>
          <p:cNvPr id="44" name="Rectangle 43"/>
          <p:cNvSpPr/>
          <p:nvPr/>
        </p:nvSpPr>
        <p:spPr>
          <a:xfrm>
            <a:off x="2365693" y="1714503"/>
            <a:ext cx="2085022" cy="457200"/>
          </a:xfrm>
          <a:prstGeom prst="rect">
            <a:avLst/>
          </a:prstGeom>
          <a:solidFill>
            <a:srgbClr val="6895C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latin typeface="Arial Black" panose="020B0A04020102020204" pitchFamily="34" charset="0"/>
              </a:rPr>
              <a:t>User Experience</a:t>
            </a:r>
          </a:p>
          <a:p>
            <a:pPr algn="ctr"/>
            <a:r>
              <a:rPr lang="en-US" sz="1200" dirty="0" smtClean="0">
                <a:solidFill>
                  <a:schemeClr val="tx1"/>
                </a:solidFill>
                <a:latin typeface="Arial Black" panose="020B0A04020102020204" pitchFamily="34" charset="0"/>
              </a:rPr>
              <a:t>(latticed with </a:t>
            </a:r>
            <a:r>
              <a:rPr lang="en-US" sz="1200" dirty="0" err="1" smtClean="0">
                <a:solidFill>
                  <a:schemeClr val="tx1"/>
                </a:solidFill>
                <a:latin typeface="Arial Black" panose="020B0A04020102020204" pitchFamily="34" charset="0"/>
              </a:rPr>
              <a:t>Viscom</a:t>
            </a:r>
            <a:r>
              <a:rPr lang="en-US" sz="1200" dirty="0" smtClean="0">
                <a:solidFill>
                  <a:schemeClr val="tx1"/>
                </a:solidFill>
                <a:latin typeface="Arial Black" panose="020B0A04020102020204" pitchFamily="34" charset="0"/>
              </a:rPr>
              <a:t>)</a:t>
            </a:r>
            <a:endParaRPr lang="en-US" sz="1200" dirty="0">
              <a:solidFill>
                <a:schemeClr val="tx1"/>
              </a:solidFill>
              <a:latin typeface="Arial Black" panose="020B0A04020102020204" pitchFamily="34" charset="0"/>
            </a:endParaRPr>
          </a:p>
        </p:txBody>
      </p:sp>
      <p:grpSp>
        <p:nvGrpSpPr>
          <p:cNvPr id="4" name="Group 69"/>
          <p:cNvGrpSpPr/>
          <p:nvPr/>
        </p:nvGrpSpPr>
        <p:grpSpPr>
          <a:xfrm>
            <a:off x="285220" y="2959893"/>
            <a:ext cx="8446452" cy="868102"/>
            <a:chOff x="285220" y="2959893"/>
            <a:chExt cx="8446452" cy="868102"/>
          </a:xfrm>
        </p:grpSpPr>
        <p:grpSp>
          <p:nvGrpSpPr>
            <p:cNvPr id="5" name="Group 67"/>
            <p:cNvGrpSpPr/>
            <p:nvPr/>
          </p:nvGrpSpPr>
          <p:grpSpPr>
            <a:xfrm>
              <a:off x="285220" y="2959893"/>
              <a:ext cx="8446452" cy="868102"/>
              <a:chOff x="285220" y="2959893"/>
              <a:chExt cx="8446452" cy="868102"/>
            </a:xfrm>
          </p:grpSpPr>
          <p:sp>
            <p:nvSpPr>
              <p:cNvPr id="10" name="Rectangle 9"/>
              <p:cNvSpPr/>
              <p:nvPr/>
            </p:nvSpPr>
            <p:spPr>
              <a:xfrm>
                <a:off x="7507709" y="2970743"/>
                <a:ext cx="1223963" cy="466725"/>
              </a:xfrm>
              <a:prstGeom prst="rect">
                <a:avLst/>
              </a:prstGeom>
              <a:solidFill>
                <a:srgbClr val="EEAB2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1"/>
                    </a:solidFill>
                    <a:latin typeface="Arial Black" panose="020B0A04020102020204" pitchFamily="34" charset="0"/>
                  </a:rPr>
                  <a:t>User Computer Support</a:t>
                </a:r>
                <a:endParaRPr lang="en-US" sz="1000" dirty="0">
                  <a:solidFill>
                    <a:schemeClr val="tx1"/>
                  </a:solidFill>
                  <a:latin typeface="Arial Black" panose="020B0A04020102020204" pitchFamily="34" charset="0"/>
                </a:endParaRPr>
              </a:p>
            </p:txBody>
          </p:sp>
          <p:cxnSp>
            <p:nvCxnSpPr>
              <p:cNvPr id="22" name="Elbow Connector 21"/>
              <p:cNvCxnSpPr>
                <a:stCxn id="2" idx="0"/>
                <a:endCxn id="10" idx="2"/>
              </p:cNvCxnSpPr>
              <p:nvPr/>
            </p:nvCxnSpPr>
            <p:spPr>
              <a:xfrm rot="5400000" flipH="1" flipV="1">
                <a:off x="6028503" y="1736807"/>
                <a:ext cx="390526" cy="3791849"/>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12" name="Rectangle 11"/>
              <p:cNvSpPr/>
              <p:nvPr/>
            </p:nvSpPr>
            <p:spPr>
              <a:xfrm>
                <a:off x="6179924" y="2970743"/>
                <a:ext cx="1181100" cy="466725"/>
              </a:xfrm>
              <a:prstGeom prst="rect">
                <a:avLst/>
              </a:prstGeom>
              <a:solidFill>
                <a:srgbClr val="EEAB2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1"/>
                    </a:solidFill>
                    <a:latin typeface="Arial Black" panose="020B0A04020102020204" pitchFamily="34" charset="0"/>
                  </a:rPr>
                  <a:t>Industry Certifications</a:t>
                </a:r>
                <a:endParaRPr lang="en-US" sz="1000" dirty="0">
                  <a:solidFill>
                    <a:schemeClr val="tx1"/>
                  </a:solidFill>
                  <a:latin typeface="Arial Black" panose="020B0A04020102020204" pitchFamily="34" charset="0"/>
                </a:endParaRPr>
              </a:p>
            </p:txBody>
          </p:sp>
          <p:sp>
            <p:nvSpPr>
              <p:cNvPr id="18" name="Rectangle 17"/>
              <p:cNvSpPr/>
              <p:nvPr/>
            </p:nvSpPr>
            <p:spPr>
              <a:xfrm>
                <a:off x="1440284" y="2970743"/>
                <a:ext cx="1038225" cy="466725"/>
              </a:xfrm>
              <a:prstGeom prst="rect">
                <a:avLst/>
              </a:prstGeom>
              <a:solidFill>
                <a:srgbClr val="EEAB2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1"/>
                    </a:solidFill>
                    <a:latin typeface="Arial Black" panose="020B0A04020102020204" pitchFamily="34" charset="0"/>
                  </a:rPr>
                  <a:t>Java Certificate</a:t>
                </a:r>
                <a:endParaRPr lang="en-US" sz="1000" dirty="0">
                  <a:solidFill>
                    <a:schemeClr val="tx1"/>
                  </a:solidFill>
                  <a:latin typeface="Arial Black" panose="020B0A04020102020204" pitchFamily="34" charset="0"/>
                </a:endParaRPr>
              </a:p>
            </p:txBody>
          </p:sp>
          <p:sp>
            <p:nvSpPr>
              <p:cNvPr id="14" name="Rectangle 13"/>
              <p:cNvSpPr/>
              <p:nvPr/>
            </p:nvSpPr>
            <p:spPr>
              <a:xfrm>
                <a:off x="3810104" y="2970743"/>
                <a:ext cx="1038225" cy="466725"/>
              </a:xfrm>
              <a:prstGeom prst="rect">
                <a:avLst/>
              </a:prstGeom>
              <a:solidFill>
                <a:srgbClr val="EEAB2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1"/>
                    </a:solidFill>
                    <a:latin typeface="Arial Black" panose="020B0A04020102020204" pitchFamily="34" charset="0"/>
                  </a:rPr>
                  <a:t>C++</a:t>
                </a:r>
              </a:p>
              <a:p>
                <a:pPr algn="ctr"/>
                <a:r>
                  <a:rPr lang="en-US" sz="1000" dirty="0" smtClean="0">
                    <a:solidFill>
                      <a:schemeClr val="tx1"/>
                    </a:solidFill>
                    <a:latin typeface="Arial Black" panose="020B0A04020102020204" pitchFamily="34" charset="0"/>
                  </a:rPr>
                  <a:t>Certificate</a:t>
                </a:r>
                <a:endParaRPr lang="en-US" sz="1000" dirty="0">
                  <a:solidFill>
                    <a:schemeClr val="tx1"/>
                  </a:solidFill>
                  <a:latin typeface="Arial Black" panose="020B0A04020102020204" pitchFamily="34" charset="0"/>
                </a:endParaRPr>
              </a:p>
            </p:txBody>
          </p:sp>
          <p:sp>
            <p:nvSpPr>
              <p:cNvPr id="17" name="Rectangle 16"/>
              <p:cNvSpPr/>
              <p:nvPr/>
            </p:nvSpPr>
            <p:spPr>
              <a:xfrm>
                <a:off x="2625194" y="2970743"/>
                <a:ext cx="1038225" cy="466725"/>
              </a:xfrm>
              <a:prstGeom prst="rect">
                <a:avLst/>
              </a:prstGeom>
              <a:solidFill>
                <a:srgbClr val="EEAB2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1"/>
                    </a:solidFill>
                    <a:latin typeface="Arial Black" panose="020B0A04020102020204" pitchFamily="34" charset="0"/>
                  </a:rPr>
                  <a:t>Software Testing</a:t>
                </a:r>
                <a:endParaRPr lang="en-US" sz="1000" dirty="0">
                  <a:solidFill>
                    <a:schemeClr val="tx1"/>
                  </a:solidFill>
                  <a:latin typeface="Arial Black" panose="020B0A04020102020204" pitchFamily="34" charset="0"/>
                </a:endParaRPr>
              </a:p>
            </p:txBody>
          </p:sp>
          <p:sp>
            <p:nvSpPr>
              <p:cNvPr id="13" name="Rectangle 12"/>
              <p:cNvSpPr/>
              <p:nvPr/>
            </p:nvSpPr>
            <p:spPr>
              <a:xfrm>
                <a:off x="4995014" y="2970743"/>
                <a:ext cx="1038225" cy="466725"/>
              </a:xfrm>
              <a:prstGeom prst="rect">
                <a:avLst/>
              </a:prstGeom>
              <a:solidFill>
                <a:srgbClr val="EEAB2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1"/>
                    </a:solidFill>
                    <a:latin typeface="Arial Black" panose="020B0A04020102020204" pitchFamily="34" charset="0"/>
                  </a:rPr>
                  <a:t>Database Certificate</a:t>
                </a:r>
                <a:endParaRPr lang="en-US" sz="1000" dirty="0">
                  <a:solidFill>
                    <a:schemeClr val="tx1"/>
                  </a:solidFill>
                  <a:latin typeface="Arial Black" panose="020B0A04020102020204" pitchFamily="34" charset="0"/>
                </a:endParaRPr>
              </a:p>
            </p:txBody>
          </p:sp>
          <p:sp>
            <p:nvSpPr>
              <p:cNvPr id="42" name="Rectangle 41"/>
              <p:cNvSpPr/>
              <p:nvPr/>
            </p:nvSpPr>
            <p:spPr>
              <a:xfrm>
                <a:off x="285220" y="2959893"/>
                <a:ext cx="1038225" cy="466725"/>
              </a:xfrm>
              <a:prstGeom prst="rect">
                <a:avLst/>
              </a:prstGeom>
              <a:solidFill>
                <a:srgbClr val="EEAB2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1"/>
                    </a:solidFill>
                    <a:latin typeface="Arial Black" panose="020B0A04020102020204" pitchFamily="34" charset="0"/>
                  </a:rPr>
                  <a:t>Web Developer  Specialist</a:t>
                </a:r>
                <a:endParaRPr lang="en-US" sz="1000" dirty="0">
                  <a:solidFill>
                    <a:schemeClr val="tx1"/>
                  </a:solidFill>
                  <a:latin typeface="Arial Black" panose="020B0A04020102020204" pitchFamily="34" charset="0"/>
                </a:endParaRPr>
              </a:p>
            </p:txBody>
          </p:sp>
        </p:grpSp>
        <p:grpSp>
          <p:nvGrpSpPr>
            <p:cNvPr id="6" name="Group 68"/>
            <p:cNvGrpSpPr/>
            <p:nvPr/>
          </p:nvGrpSpPr>
          <p:grpSpPr>
            <a:xfrm>
              <a:off x="838201" y="3426618"/>
              <a:ext cx="5932273" cy="207698"/>
              <a:chOff x="838201" y="3426618"/>
              <a:chExt cx="5932273" cy="207698"/>
            </a:xfrm>
          </p:grpSpPr>
          <p:cxnSp>
            <p:nvCxnSpPr>
              <p:cNvPr id="43" name="Straight Arrow Connector 42"/>
              <p:cNvCxnSpPr/>
              <p:nvPr/>
            </p:nvCxnSpPr>
            <p:spPr>
              <a:xfrm flipV="1">
                <a:off x="1972732" y="3426618"/>
                <a:ext cx="1" cy="19526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 name="Straight Arrow Connector 44"/>
              <p:cNvCxnSpPr/>
              <p:nvPr/>
            </p:nvCxnSpPr>
            <p:spPr>
              <a:xfrm flipV="1">
                <a:off x="4329215" y="3435086"/>
                <a:ext cx="1" cy="19526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6" name="Straight Arrow Connector 45"/>
              <p:cNvCxnSpPr/>
              <p:nvPr/>
            </p:nvCxnSpPr>
            <p:spPr>
              <a:xfrm flipV="1">
                <a:off x="5517935" y="3435085"/>
                <a:ext cx="1" cy="19526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6" name="Straight Arrow Connector 65"/>
              <p:cNvCxnSpPr/>
              <p:nvPr/>
            </p:nvCxnSpPr>
            <p:spPr>
              <a:xfrm flipV="1">
                <a:off x="6770473" y="3435085"/>
                <a:ext cx="1" cy="19526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 name="Straight Arrow Connector 39"/>
              <p:cNvCxnSpPr/>
              <p:nvPr/>
            </p:nvCxnSpPr>
            <p:spPr>
              <a:xfrm flipV="1">
                <a:off x="3200400" y="3439051"/>
                <a:ext cx="1" cy="19526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4" name="Straight Connector 63"/>
              <p:cNvCxnSpPr/>
              <p:nvPr/>
            </p:nvCxnSpPr>
            <p:spPr>
              <a:xfrm rot="10800000">
                <a:off x="838201" y="3621882"/>
                <a:ext cx="4100509" cy="124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838201" y="3439053"/>
                <a:ext cx="1" cy="19526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spTree>
    <p:extLst>
      <p:ext uri="{BB962C8B-B14F-4D97-AF65-F5344CB8AC3E}">
        <p14:creationId xmlns:p14="http://schemas.microsoft.com/office/powerpoint/2010/main" val="150782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1" grpId="0"/>
      <p:bldP spid="35" grpId="0" animBg="1"/>
      <p:bldP spid="36" grpId="0" animBg="1"/>
      <p:bldP spid="38"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5"/>
          <p:cNvSpPr txBox="1">
            <a:spLocks noChangeArrowheads="1"/>
          </p:cNvSpPr>
          <p:nvPr/>
        </p:nvSpPr>
        <p:spPr bwMode="auto">
          <a:xfrm>
            <a:off x="3309159" y="306142"/>
            <a:ext cx="5060966" cy="769441"/>
          </a:xfrm>
          <a:prstGeom prst="rect">
            <a:avLst/>
          </a:prstGeom>
          <a:noFill/>
          <a:ln w="9525">
            <a:noFill/>
            <a:miter lim="800000"/>
            <a:headEnd/>
            <a:tailEnd/>
          </a:ln>
          <a:effectLst/>
        </p:spPr>
        <p:txBody>
          <a:bodyPr wrap="square">
            <a:prstTxWarp prst="textNoShape">
              <a:avLst/>
            </a:prstTxWarp>
            <a:spAutoFit/>
          </a:bodyPr>
          <a:lstStyle/>
          <a:p>
            <a:r>
              <a:rPr lang="en-US" sz="2200" dirty="0" smtClean="0">
                <a:solidFill>
                  <a:srgbClr val="FFFFFF"/>
                </a:solidFill>
                <a:latin typeface="Arial Black" charset="0"/>
              </a:rPr>
              <a:t>Mapping the Competencies: </a:t>
            </a:r>
          </a:p>
          <a:p>
            <a:r>
              <a:rPr lang="en-US" sz="2200" dirty="0" smtClean="0">
                <a:solidFill>
                  <a:srgbClr val="FFFFFF"/>
                </a:solidFill>
                <a:latin typeface="Arial Black" charset="0"/>
              </a:rPr>
              <a:t>Working with industry</a:t>
            </a:r>
            <a:endParaRPr lang="en-US" sz="2200" b="0" dirty="0">
              <a:solidFill>
                <a:srgbClr val="FFFFFF"/>
              </a:solidFill>
            </a:endParaRPr>
          </a:p>
        </p:txBody>
      </p:sp>
      <p:sp>
        <p:nvSpPr>
          <p:cNvPr id="2" name="Rectangle 1"/>
          <p:cNvSpPr/>
          <p:nvPr/>
        </p:nvSpPr>
        <p:spPr>
          <a:xfrm>
            <a:off x="342900" y="5010150"/>
            <a:ext cx="8343900" cy="13049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creen shot 2014-03-21 at 11.50.42 AM.png"/>
          <p:cNvPicPr>
            <a:picLocks noChangeAspect="1"/>
          </p:cNvPicPr>
          <p:nvPr/>
        </p:nvPicPr>
        <p:blipFill>
          <a:blip r:embed="rId3"/>
          <a:stretch>
            <a:fillRect/>
          </a:stretch>
        </p:blipFill>
        <p:spPr>
          <a:xfrm>
            <a:off x="447368" y="996871"/>
            <a:ext cx="8563281" cy="5327120"/>
          </a:xfrm>
          <a:prstGeom prst="rect">
            <a:avLst/>
          </a:prstGeom>
        </p:spPr>
      </p:pic>
    </p:spTree>
    <p:extLst>
      <p:ext uri="{BB962C8B-B14F-4D97-AF65-F5344CB8AC3E}">
        <p14:creationId xmlns:p14="http://schemas.microsoft.com/office/powerpoint/2010/main" val="259074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1-04 at 11.27.16 AM.png"/>
          <p:cNvPicPr>
            <a:picLocks noChangeAspect="1"/>
          </p:cNvPicPr>
          <p:nvPr/>
        </p:nvPicPr>
        <p:blipFill>
          <a:blip r:embed="rId2"/>
          <a:stretch>
            <a:fillRect/>
          </a:stretch>
        </p:blipFill>
        <p:spPr>
          <a:xfrm>
            <a:off x="-42053" y="-152401"/>
            <a:ext cx="9186053" cy="7121995"/>
          </a:xfrm>
          <a:prstGeom prst="rect">
            <a:avLst/>
          </a:prstGeom>
        </p:spPr>
      </p:pic>
    </p:spTree>
    <p:extLst>
      <p:ext uri="{BB962C8B-B14F-4D97-AF65-F5344CB8AC3E}">
        <p14:creationId xmlns:p14="http://schemas.microsoft.com/office/powerpoint/2010/main" val="403501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1"/>
          <p:cNvSpPr>
            <a:spLocks noChangeArrowheads="1"/>
          </p:cNvSpPr>
          <p:nvPr/>
        </p:nvSpPr>
        <p:spPr bwMode="auto">
          <a:xfrm>
            <a:off x="-77497" y="-10828"/>
            <a:ext cx="9212159" cy="1218531"/>
          </a:xfrm>
          <a:prstGeom prst="rect">
            <a:avLst/>
          </a:prstGeom>
          <a:solidFill>
            <a:schemeClr val="bg2">
              <a:lumMod val="25000"/>
            </a:schemeClr>
          </a:solidFill>
          <a:ln>
            <a:solidFill>
              <a:schemeClr val="bg2">
                <a:lumMod val="25000"/>
              </a:schemeClr>
            </a:solidFill>
            <a:headEnd/>
            <a:tailEnd/>
          </a:ln>
        </p:spPr>
        <p:style>
          <a:lnRef idx="1">
            <a:schemeClr val="accent1"/>
          </a:lnRef>
          <a:fillRef idx="3">
            <a:schemeClr val="accent1"/>
          </a:fillRef>
          <a:effectRef idx="2">
            <a:schemeClr val="accent1"/>
          </a:effectRef>
          <a:fontRef idx="minor">
            <a:schemeClr val="lt1"/>
          </a:fontRef>
        </p:style>
        <p:txBody>
          <a:bodyPr wrap="none" anchor="ctr">
            <a:prstTxWarp prst="textNoShape">
              <a:avLst/>
            </a:prstTxWarp>
          </a:bodyPr>
          <a:lstStyle/>
          <a:p>
            <a:endParaRPr lang="en-US" dirty="0">
              <a:solidFill>
                <a:prstClr val="white"/>
              </a:solidFill>
            </a:endParaRPr>
          </a:p>
        </p:txBody>
      </p:sp>
      <p:sp>
        <p:nvSpPr>
          <p:cNvPr id="6" name="Text Box 19"/>
          <p:cNvSpPr txBox="1">
            <a:spLocks noChangeArrowheads="1"/>
          </p:cNvSpPr>
          <p:nvPr/>
        </p:nvSpPr>
        <p:spPr bwMode="auto">
          <a:xfrm>
            <a:off x="416649" y="360068"/>
            <a:ext cx="8149673" cy="430887"/>
          </a:xfrm>
          <a:prstGeom prst="rect">
            <a:avLst/>
          </a:prstGeom>
          <a:noFill/>
          <a:ln w="9525">
            <a:noFill/>
            <a:miter lim="800000"/>
            <a:headEnd/>
            <a:tailEnd/>
          </a:ln>
          <a:effectLst/>
        </p:spPr>
        <p:txBody>
          <a:bodyPr wrap="square">
            <a:prstTxWarp prst="textNoShape">
              <a:avLst/>
            </a:prstTxWarp>
            <a:spAutoFit/>
          </a:bodyPr>
          <a:lstStyle/>
          <a:p>
            <a:pPr marL="457200" indent="-457200" algn="ctr"/>
            <a:r>
              <a:rPr lang="en-US" sz="2200" dirty="0" smtClean="0">
                <a:solidFill>
                  <a:srgbClr val="FF6600"/>
                </a:solidFill>
                <a:latin typeface="Arial Black" charset="0"/>
              </a:rPr>
              <a:t>Course Template</a:t>
            </a:r>
            <a:endParaRPr lang="en-US" sz="2200" dirty="0">
              <a:solidFill>
                <a:srgbClr val="FF6600"/>
              </a:solidFill>
              <a:latin typeface="Arial Black" charset="0"/>
            </a:endParaRPr>
          </a:p>
        </p:txBody>
      </p:sp>
      <p:pic>
        <p:nvPicPr>
          <p:cNvPr id="7" name="Picture 6" descr="Screen shot 2013-11-04 at 11.27.31 AM.png"/>
          <p:cNvPicPr>
            <a:picLocks noChangeAspect="1"/>
          </p:cNvPicPr>
          <p:nvPr/>
        </p:nvPicPr>
        <p:blipFill>
          <a:blip r:embed="rId2"/>
          <a:stretch>
            <a:fillRect/>
          </a:stretch>
        </p:blipFill>
        <p:spPr>
          <a:xfrm>
            <a:off x="-1" y="0"/>
            <a:ext cx="9144001" cy="6178550"/>
          </a:xfrm>
          <a:prstGeom prst="rect">
            <a:avLst/>
          </a:prstGeom>
        </p:spPr>
      </p:pic>
    </p:spTree>
    <p:extLst>
      <p:ext uri="{BB962C8B-B14F-4D97-AF65-F5344CB8AC3E}">
        <p14:creationId xmlns:p14="http://schemas.microsoft.com/office/powerpoint/2010/main" val="46524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1"/>
          <p:cNvSpPr>
            <a:spLocks noChangeArrowheads="1"/>
          </p:cNvSpPr>
          <p:nvPr/>
        </p:nvSpPr>
        <p:spPr bwMode="auto">
          <a:xfrm>
            <a:off x="-77497" y="-10828"/>
            <a:ext cx="9212159" cy="1218531"/>
          </a:xfrm>
          <a:prstGeom prst="rect">
            <a:avLst/>
          </a:prstGeom>
          <a:solidFill>
            <a:schemeClr val="bg2">
              <a:lumMod val="25000"/>
            </a:schemeClr>
          </a:solidFill>
          <a:ln>
            <a:solidFill>
              <a:schemeClr val="bg2">
                <a:lumMod val="25000"/>
              </a:schemeClr>
            </a:solidFill>
            <a:headEnd/>
            <a:tailEnd/>
          </a:ln>
        </p:spPr>
        <p:style>
          <a:lnRef idx="1">
            <a:schemeClr val="accent1"/>
          </a:lnRef>
          <a:fillRef idx="3">
            <a:schemeClr val="accent1"/>
          </a:fillRef>
          <a:effectRef idx="2">
            <a:schemeClr val="accent1"/>
          </a:effectRef>
          <a:fontRef idx="minor">
            <a:schemeClr val="lt1"/>
          </a:fontRef>
        </p:style>
        <p:txBody>
          <a:bodyPr wrap="none" anchor="ctr">
            <a:prstTxWarp prst="textNoShape">
              <a:avLst/>
            </a:prstTxWarp>
          </a:bodyPr>
          <a:lstStyle/>
          <a:p>
            <a:endParaRPr lang="en-US" dirty="0">
              <a:solidFill>
                <a:prstClr val="white"/>
              </a:solidFill>
            </a:endParaRPr>
          </a:p>
        </p:txBody>
      </p:sp>
      <p:sp>
        <p:nvSpPr>
          <p:cNvPr id="6" name="Text Box 19"/>
          <p:cNvSpPr txBox="1">
            <a:spLocks noChangeArrowheads="1"/>
          </p:cNvSpPr>
          <p:nvPr/>
        </p:nvSpPr>
        <p:spPr bwMode="auto">
          <a:xfrm>
            <a:off x="416649" y="360068"/>
            <a:ext cx="8149673" cy="430887"/>
          </a:xfrm>
          <a:prstGeom prst="rect">
            <a:avLst/>
          </a:prstGeom>
          <a:noFill/>
          <a:ln w="9525">
            <a:noFill/>
            <a:miter lim="800000"/>
            <a:headEnd/>
            <a:tailEnd/>
          </a:ln>
          <a:effectLst/>
        </p:spPr>
        <p:txBody>
          <a:bodyPr wrap="square">
            <a:prstTxWarp prst="textNoShape">
              <a:avLst/>
            </a:prstTxWarp>
            <a:spAutoFit/>
          </a:bodyPr>
          <a:lstStyle/>
          <a:p>
            <a:pPr marL="457200" indent="-457200" algn="ctr"/>
            <a:r>
              <a:rPr lang="en-US" sz="2200" dirty="0" smtClean="0">
                <a:solidFill>
                  <a:srgbClr val="FF6600"/>
                </a:solidFill>
                <a:latin typeface="Arial Black" charset="0"/>
              </a:rPr>
              <a:t>Course Template</a:t>
            </a:r>
            <a:endParaRPr lang="en-US" sz="2200" dirty="0">
              <a:solidFill>
                <a:srgbClr val="FF6600"/>
              </a:solidFill>
              <a:latin typeface="Arial Black" charset="0"/>
            </a:endParaRPr>
          </a:p>
        </p:txBody>
      </p:sp>
      <p:pic>
        <p:nvPicPr>
          <p:cNvPr id="8" name="Picture 7" descr="Screen shot 2014-03-19 at 11.28.57 AM.png"/>
          <p:cNvPicPr>
            <a:picLocks noChangeAspect="1"/>
          </p:cNvPicPr>
          <p:nvPr/>
        </p:nvPicPr>
        <p:blipFill>
          <a:blip r:embed="rId2"/>
          <a:stretch>
            <a:fillRect/>
          </a:stretch>
        </p:blipFill>
        <p:spPr>
          <a:xfrm>
            <a:off x="-9338" y="354218"/>
            <a:ext cx="9144000" cy="6503782"/>
          </a:xfrm>
          <a:prstGeom prst="rect">
            <a:avLst/>
          </a:prstGeom>
        </p:spPr>
      </p:pic>
    </p:spTree>
    <p:extLst>
      <p:ext uri="{BB962C8B-B14F-4D97-AF65-F5344CB8AC3E}">
        <p14:creationId xmlns:p14="http://schemas.microsoft.com/office/powerpoint/2010/main" val="11869852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CCLogo"/>
          <p:cNvPicPr>
            <a:picLocks noChangeAspect="1" noChangeArrowheads="1"/>
          </p:cNvPicPr>
          <p:nvPr/>
        </p:nvPicPr>
        <p:blipFill>
          <a:blip r:embed="rId2"/>
          <a:srcRect/>
          <a:stretch>
            <a:fillRect/>
          </a:stretch>
        </p:blipFill>
        <p:spPr bwMode="auto">
          <a:xfrm>
            <a:off x="7543800" y="5878513"/>
            <a:ext cx="1371600" cy="903287"/>
          </a:xfrm>
          <a:prstGeom prst="rect">
            <a:avLst/>
          </a:prstGeom>
          <a:noFill/>
        </p:spPr>
      </p:pic>
      <p:sp>
        <p:nvSpPr>
          <p:cNvPr id="13" name="Text Box 25"/>
          <p:cNvSpPr txBox="1">
            <a:spLocks noChangeArrowheads="1"/>
          </p:cNvSpPr>
          <p:nvPr/>
        </p:nvSpPr>
        <p:spPr bwMode="auto">
          <a:xfrm>
            <a:off x="393700" y="2146555"/>
            <a:ext cx="9144000" cy="1015663"/>
          </a:xfrm>
          <a:prstGeom prst="rect">
            <a:avLst/>
          </a:prstGeom>
          <a:noFill/>
          <a:ln w="9525">
            <a:noFill/>
            <a:miter lim="800000"/>
            <a:headEnd/>
            <a:tailEnd/>
          </a:ln>
          <a:effectLst/>
        </p:spPr>
        <p:txBody>
          <a:bodyPr wrap="square">
            <a:prstTxWarp prst="textNoShape">
              <a:avLst/>
            </a:prstTxWarp>
            <a:spAutoFit/>
          </a:bodyPr>
          <a:lstStyle/>
          <a:p>
            <a:r>
              <a:rPr lang="en-US" sz="3000" dirty="0" smtClean="0">
                <a:solidFill>
                  <a:schemeClr val="tx1">
                    <a:lumMod val="85000"/>
                    <a:lumOff val="15000"/>
                  </a:schemeClr>
                </a:solidFill>
                <a:effectLst>
                  <a:outerShdw blurRad="50800" dist="38100" dir="2700000" algn="tl" rotWithShape="0">
                    <a:srgbClr val="000000">
                      <a:alpha val="43000"/>
                    </a:srgbClr>
                  </a:outerShdw>
                </a:effectLst>
                <a:latin typeface="Arial Black"/>
                <a:cs typeface="Arial Black"/>
              </a:rPr>
              <a:t>Challenges of Implementing CBE at </a:t>
            </a:r>
            <a:br>
              <a:rPr lang="en-US" sz="3000" dirty="0" smtClean="0">
                <a:solidFill>
                  <a:schemeClr val="tx1">
                    <a:lumMod val="85000"/>
                    <a:lumOff val="15000"/>
                  </a:schemeClr>
                </a:solidFill>
                <a:effectLst>
                  <a:outerShdw blurRad="50800" dist="38100" dir="2700000" algn="tl" rotWithShape="0">
                    <a:srgbClr val="000000">
                      <a:alpha val="43000"/>
                    </a:srgbClr>
                  </a:outerShdw>
                </a:effectLst>
                <a:latin typeface="Arial Black"/>
                <a:cs typeface="Arial Black"/>
              </a:rPr>
            </a:br>
            <a:r>
              <a:rPr lang="en-US" sz="3000" dirty="0" smtClean="0">
                <a:solidFill>
                  <a:schemeClr val="tx1">
                    <a:lumMod val="85000"/>
                    <a:lumOff val="15000"/>
                  </a:schemeClr>
                </a:solidFill>
                <a:effectLst>
                  <a:outerShdw blurRad="50800" dist="38100" dir="2700000" algn="tl" rotWithShape="0">
                    <a:srgbClr val="000000">
                      <a:alpha val="43000"/>
                    </a:srgbClr>
                  </a:outerShdw>
                </a:effectLst>
                <a:latin typeface="Arial Black"/>
                <a:cs typeface="Arial Black"/>
              </a:rPr>
              <a:t>Austin Community College</a:t>
            </a:r>
          </a:p>
        </p:txBody>
      </p:sp>
    </p:spTree>
    <p:extLst>
      <p:ext uri="{BB962C8B-B14F-4D97-AF65-F5344CB8AC3E}">
        <p14:creationId xmlns:p14="http://schemas.microsoft.com/office/powerpoint/2010/main" val="30228783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5"/>
          <p:cNvSpPr txBox="1">
            <a:spLocks noChangeArrowheads="1"/>
          </p:cNvSpPr>
          <p:nvPr/>
        </p:nvSpPr>
        <p:spPr bwMode="auto">
          <a:xfrm>
            <a:off x="3343694" y="374023"/>
            <a:ext cx="5647906" cy="461665"/>
          </a:xfrm>
          <a:prstGeom prst="rect">
            <a:avLst/>
          </a:prstGeom>
          <a:noFill/>
          <a:ln w="9525">
            <a:noFill/>
            <a:miter lim="800000"/>
            <a:headEnd/>
            <a:tailEnd/>
          </a:ln>
          <a:effectLst/>
        </p:spPr>
        <p:txBody>
          <a:bodyPr wrap="square">
            <a:prstTxWarp prst="textNoShape">
              <a:avLst/>
            </a:prstTxWarp>
            <a:spAutoFit/>
          </a:bodyPr>
          <a:lstStyle/>
          <a:p>
            <a:r>
              <a:rPr lang="en-US" sz="2400" dirty="0" smtClean="0">
                <a:solidFill>
                  <a:srgbClr val="FFFFFF"/>
                </a:solidFill>
                <a:latin typeface="Arial Black" charset="0"/>
              </a:rPr>
              <a:t>Challenge for ACC:</a:t>
            </a:r>
            <a:r>
              <a:rPr lang="en-US" sz="2200" dirty="0" smtClean="0">
                <a:solidFill>
                  <a:srgbClr val="FFFFFF"/>
                </a:solidFill>
                <a:latin typeface="Arial Black" charset="0"/>
              </a:rPr>
              <a:t> The easy part</a:t>
            </a:r>
            <a:endParaRPr lang="en-US" sz="2200" dirty="0">
              <a:solidFill>
                <a:srgbClr val="FFFFFF"/>
              </a:solidFill>
            </a:endParaRPr>
          </a:p>
        </p:txBody>
      </p:sp>
      <p:sp>
        <p:nvSpPr>
          <p:cNvPr id="27" name="Oval 26"/>
          <p:cNvSpPr/>
          <p:nvPr/>
        </p:nvSpPr>
        <p:spPr>
          <a:xfrm>
            <a:off x="6858000" y="3200400"/>
            <a:ext cx="1905000" cy="76200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Black" panose="020B0A04020102020204" pitchFamily="34" charset="0"/>
              </a:rPr>
              <a:t>Reward</a:t>
            </a:r>
            <a:endParaRPr lang="en-US" dirty="0">
              <a:solidFill>
                <a:schemeClr val="tx1"/>
              </a:solidFill>
              <a:latin typeface="Arial Black" panose="020B0A04020102020204" pitchFamily="34" charset="0"/>
            </a:endParaRPr>
          </a:p>
        </p:txBody>
      </p:sp>
      <p:sp>
        <p:nvSpPr>
          <p:cNvPr id="28" name="Oval 27"/>
          <p:cNvSpPr/>
          <p:nvPr/>
        </p:nvSpPr>
        <p:spPr>
          <a:xfrm>
            <a:off x="2489200" y="3200400"/>
            <a:ext cx="1905000" cy="76200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Black" panose="020B0A04020102020204" pitchFamily="34" charset="0"/>
              </a:rPr>
              <a:t>Retain</a:t>
            </a:r>
            <a:endParaRPr lang="en-US" dirty="0">
              <a:solidFill>
                <a:schemeClr val="tx1"/>
              </a:solidFill>
              <a:latin typeface="Arial Black" panose="020B0A04020102020204" pitchFamily="34" charset="0"/>
            </a:endParaRPr>
          </a:p>
        </p:txBody>
      </p:sp>
      <p:sp>
        <p:nvSpPr>
          <p:cNvPr id="29" name="Oval 28"/>
          <p:cNvSpPr/>
          <p:nvPr/>
        </p:nvSpPr>
        <p:spPr>
          <a:xfrm>
            <a:off x="304800" y="3200400"/>
            <a:ext cx="1905000" cy="76200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Black" panose="020B0A04020102020204" pitchFamily="34" charset="0"/>
              </a:rPr>
              <a:t>Recruit</a:t>
            </a:r>
            <a:endParaRPr lang="en-US" dirty="0">
              <a:solidFill>
                <a:schemeClr val="tx1"/>
              </a:solidFill>
              <a:latin typeface="Arial Black" panose="020B0A04020102020204" pitchFamily="34" charset="0"/>
            </a:endParaRPr>
          </a:p>
        </p:txBody>
      </p:sp>
      <p:sp>
        <p:nvSpPr>
          <p:cNvPr id="6" name="TextBox 5"/>
          <p:cNvSpPr txBox="1"/>
          <p:nvPr/>
        </p:nvSpPr>
        <p:spPr>
          <a:xfrm>
            <a:off x="381000" y="2209800"/>
            <a:ext cx="1828800" cy="892552"/>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Arial Black" panose="020B0A04020102020204" pitchFamily="34" charset="0"/>
              </a:rPr>
              <a:t>Chamber of Commerce</a:t>
            </a:r>
          </a:p>
          <a:p>
            <a:pPr marL="285750" indent="-285750">
              <a:buFont typeface="Arial" panose="020B0604020202020204" pitchFamily="34" charset="0"/>
              <a:buChar char="•"/>
            </a:pPr>
            <a:r>
              <a:rPr lang="en-US" sz="1300" dirty="0" smtClean="0">
                <a:latin typeface="Arial Black" panose="020B0A04020102020204" pitchFamily="34" charset="0"/>
              </a:rPr>
              <a:t>Info sessions</a:t>
            </a:r>
          </a:p>
          <a:p>
            <a:pPr marL="285750" indent="-285750">
              <a:buFont typeface="Arial" panose="020B0604020202020204" pitchFamily="34" charset="0"/>
              <a:buChar char="•"/>
            </a:pPr>
            <a:r>
              <a:rPr lang="en-US" sz="1300" dirty="0" smtClean="0">
                <a:latin typeface="Arial Black" panose="020B0A04020102020204" pitchFamily="34" charset="0"/>
              </a:rPr>
              <a:t>Marketing</a:t>
            </a:r>
            <a:endParaRPr lang="en-US" sz="1300" dirty="0">
              <a:latin typeface="Arial Black" panose="020B0A04020102020204" pitchFamily="34" charset="0"/>
            </a:endParaRPr>
          </a:p>
        </p:txBody>
      </p:sp>
      <p:sp>
        <p:nvSpPr>
          <p:cNvPr id="30" name="TextBox 29"/>
          <p:cNvSpPr txBox="1"/>
          <p:nvPr/>
        </p:nvSpPr>
        <p:spPr>
          <a:xfrm>
            <a:off x="2603500" y="2209800"/>
            <a:ext cx="2197100" cy="892552"/>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Arial Black" panose="020B0A04020102020204" pitchFamily="34" charset="0"/>
              </a:rPr>
              <a:t>Student Support Specialists</a:t>
            </a:r>
          </a:p>
          <a:p>
            <a:pPr marL="285750" indent="-285750">
              <a:buFont typeface="Arial" panose="020B0604020202020204" pitchFamily="34" charset="0"/>
              <a:buChar char="•"/>
            </a:pPr>
            <a:r>
              <a:rPr lang="en-US" sz="1300" dirty="0" smtClean="0">
                <a:latin typeface="Arial Black" panose="020B0A04020102020204" pitchFamily="34" charset="0"/>
              </a:rPr>
              <a:t>Accelerated Curriculum  </a:t>
            </a:r>
          </a:p>
        </p:txBody>
      </p:sp>
      <p:sp>
        <p:nvSpPr>
          <p:cNvPr id="31" name="TextBox 30"/>
          <p:cNvSpPr txBox="1"/>
          <p:nvPr/>
        </p:nvSpPr>
        <p:spPr>
          <a:xfrm>
            <a:off x="4787900" y="2209800"/>
            <a:ext cx="1676400" cy="692497"/>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Arial Black" panose="020B0A04020102020204" pitchFamily="34" charset="0"/>
              </a:rPr>
              <a:t>MSA Award</a:t>
            </a:r>
          </a:p>
          <a:p>
            <a:pPr marL="285750" indent="-285750">
              <a:buFont typeface="Arial" panose="020B0604020202020204" pitchFamily="34" charset="0"/>
              <a:buChar char="•"/>
            </a:pPr>
            <a:r>
              <a:rPr lang="en-US" sz="1300" dirty="0" smtClean="0">
                <a:latin typeface="Arial Black" panose="020B0A04020102020204" pitchFamily="34" charset="0"/>
              </a:rPr>
              <a:t>Certificates</a:t>
            </a:r>
          </a:p>
          <a:p>
            <a:pPr marL="285750" indent="-285750">
              <a:buFont typeface="Arial" panose="020B0604020202020204" pitchFamily="34" charset="0"/>
              <a:buChar char="•"/>
            </a:pPr>
            <a:r>
              <a:rPr lang="en-US" sz="1300" dirty="0" smtClean="0">
                <a:latin typeface="Arial Black" panose="020B0A04020102020204" pitchFamily="34" charset="0"/>
              </a:rPr>
              <a:t>Degrees</a:t>
            </a:r>
            <a:endParaRPr lang="en-US" sz="1300" dirty="0">
              <a:latin typeface="Arial Black" panose="020B0A04020102020204" pitchFamily="34" charset="0"/>
            </a:endParaRPr>
          </a:p>
        </p:txBody>
      </p:sp>
      <p:sp>
        <p:nvSpPr>
          <p:cNvPr id="32" name="TextBox 31"/>
          <p:cNvSpPr txBox="1"/>
          <p:nvPr/>
        </p:nvSpPr>
        <p:spPr>
          <a:xfrm>
            <a:off x="6972300" y="2209800"/>
            <a:ext cx="2019300" cy="492443"/>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Arial Black" panose="020B0A04020102020204" pitchFamily="34" charset="0"/>
              </a:rPr>
              <a:t>Career services</a:t>
            </a:r>
          </a:p>
          <a:p>
            <a:pPr marL="285750" indent="-285750">
              <a:buFont typeface="Arial" panose="020B0604020202020204" pitchFamily="34" charset="0"/>
              <a:buChar char="•"/>
            </a:pPr>
            <a:r>
              <a:rPr lang="en-US" sz="1300" dirty="0" smtClean="0">
                <a:latin typeface="Arial Black" panose="020B0A04020102020204" pitchFamily="34" charset="0"/>
              </a:rPr>
              <a:t>Job Placement</a:t>
            </a:r>
          </a:p>
        </p:txBody>
      </p:sp>
      <p:cxnSp>
        <p:nvCxnSpPr>
          <p:cNvPr id="8" name="Straight Connector 7"/>
          <p:cNvCxnSpPr>
            <a:endCxn id="29" idx="4"/>
          </p:cNvCxnSpPr>
          <p:nvPr/>
        </p:nvCxnSpPr>
        <p:spPr>
          <a:xfrm flipH="1" flipV="1">
            <a:off x="1257300" y="3962400"/>
            <a:ext cx="1866900" cy="533400"/>
          </a:xfrm>
          <a:prstGeom prst="line">
            <a:avLst/>
          </a:prstGeom>
          <a:ln w="28575" cap="flat" cmpd="sng" algn="ctr">
            <a:solidFill>
              <a:schemeClr val="accent1">
                <a:shade val="95000"/>
                <a:satMod val="105000"/>
              </a:schemeClr>
            </a:solidFill>
            <a:prstDash val="sysDash"/>
            <a:round/>
            <a:headEnd type="none" w="med" len="med"/>
            <a:tailEnd type="none" w="med" len="med"/>
          </a:ln>
          <a:effectLst>
            <a:outerShdw blurRad="50800" dist="38100" dir="270000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48" name="Straight Connector 47"/>
          <p:cNvCxnSpPr>
            <a:endCxn id="27" idx="4"/>
          </p:cNvCxnSpPr>
          <p:nvPr/>
        </p:nvCxnSpPr>
        <p:spPr>
          <a:xfrm flipV="1">
            <a:off x="6019800" y="3962400"/>
            <a:ext cx="1790700" cy="533400"/>
          </a:xfrm>
          <a:prstGeom prst="line">
            <a:avLst/>
          </a:prstGeom>
          <a:ln w="28575" cap="flat" cmpd="sng" algn="ctr">
            <a:solidFill>
              <a:schemeClr val="accent1">
                <a:shade val="95000"/>
                <a:satMod val="105000"/>
              </a:schemeClr>
            </a:solidFill>
            <a:prstDash val="sysDash"/>
            <a:round/>
            <a:headEnd type="none" w="med" len="med"/>
            <a:tailEnd type="none" w="med" len="med"/>
          </a:ln>
          <a:effectLst>
            <a:outerShdw blurRad="50800" dist="38100" dir="270000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51" name="Straight Connector 50"/>
          <p:cNvCxnSpPr>
            <a:endCxn id="28" idx="4"/>
          </p:cNvCxnSpPr>
          <p:nvPr/>
        </p:nvCxnSpPr>
        <p:spPr>
          <a:xfrm flipH="1" flipV="1">
            <a:off x="3441700" y="3962400"/>
            <a:ext cx="368300" cy="533400"/>
          </a:xfrm>
          <a:prstGeom prst="line">
            <a:avLst/>
          </a:prstGeom>
          <a:ln w="28575" cap="flat" cmpd="sng" algn="ctr">
            <a:solidFill>
              <a:schemeClr val="accent1">
                <a:shade val="95000"/>
                <a:satMod val="105000"/>
              </a:schemeClr>
            </a:solidFill>
            <a:prstDash val="sysDash"/>
            <a:round/>
            <a:headEnd type="none" w="med" len="med"/>
            <a:tailEnd type="none" w="med" len="med"/>
          </a:ln>
          <a:effectLst>
            <a:outerShdw blurRad="50800" dist="38100" dir="270000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5156200" y="3962400"/>
            <a:ext cx="469900" cy="515275"/>
          </a:xfrm>
          <a:prstGeom prst="line">
            <a:avLst/>
          </a:prstGeom>
          <a:ln w="28575" cap="flat" cmpd="sng" algn="ctr">
            <a:solidFill>
              <a:schemeClr val="accent1">
                <a:shade val="95000"/>
                <a:satMod val="105000"/>
              </a:schemeClr>
            </a:solidFill>
            <a:prstDash val="sysDash"/>
            <a:round/>
            <a:headEnd type="none" w="med" len="med"/>
            <a:tailEnd type="none" w="med" len="med"/>
          </a:ln>
          <a:effectLst>
            <a:outerShdw blurRad="50800" dist="38100" dir="2700000">
              <a:srgbClr val="000000">
                <a:alpha val="43000"/>
              </a:srgbClr>
            </a:outerShdw>
          </a:effectLst>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3124200" y="4191000"/>
            <a:ext cx="2895600" cy="457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Black" panose="020B0A04020102020204" pitchFamily="34" charset="0"/>
              </a:rPr>
              <a:t>Initial Focus</a:t>
            </a:r>
            <a:endParaRPr lang="en-US" dirty="0">
              <a:solidFill>
                <a:schemeClr val="tx1"/>
              </a:solidFill>
              <a:latin typeface="Arial Black" panose="020B0A04020102020204" pitchFamily="34" charset="0"/>
            </a:endParaRPr>
          </a:p>
        </p:txBody>
      </p:sp>
      <p:grpSp>
        <p:nvGrpSpPr>
          <p:cNvPr id="2" name="Group 38"/>
          <p:cNvGrpSpPr/>
          <p:nvPr/>
        </p:nvGrpSpPr>
        <p:grpSpPr>
          <a:xfrm>
            <a:off x="4673600" y="3200400"/>
            <a:ext cx="1955800" cy="838200"/>
            <a:chOff x="4673600" y="2362200"/>
            <a:chExt cx="1955800" cy="838200"/>
          </a:xfrm>
        </p:grpSpPr>
        <p:sp>
          <p:nvSpPr>
            <p:cNvPr id="25" name="Oval 24"/>
            <p:cNvSpPr/>
            <p:nvPr/>
          </p:nvSpPr>
          <p:spPr>
            <a:xfrm>
              <a:off x="4673600" y="2362200"/>
              <a:ext cx="1905000" cy="76200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36" name="TextBox 35"/>
            <p:cNvSpPr txBox="1"/>
            <p:nvPr/>
          </p:nvSpPr>
          <p:spPr>
            <a:xfrm>
              <a:off x="4876800" y="2554069"/>
              <a:ext cx="1752600" cy="646331"/>
            </a:xfrm>
            <a:prstGeom prst="rect">
              <a:avLst/>
            </a:prstGeom>
            <a:noFill/>
          </p:spPr>
          <p:txBody>
            <a:bodyPr wrap="square" rtlCol="0">
              <a:spAutoFit/>
            </a:bodyPr>
            <a:lstStyle/>
            <a:p>
              <a:r>
                <a:rPr lang="en-US" dirty="0" smtClean="0">
                  <a:latin typeface="Arial Black" panose="020B0A04020102020204" pitchFamily="34" charset="0"/>
                </a:rPr>
                <a:t>Recognize</a:t>
              </a:r>
            </a:p>
            <a:p>
              <a:endParaRPr lang="en-US" dirty="0"/>
            </a:p>
          </p:txBody>
        </p:sp>
      </p:grpSp>
    </p:spTree>
    <p:extLst>
      <p:ext uri="{BB962C8B-B14F-4D97-AF65-F5344CB8AC3E}">
        <p14:creationId xmlns:p14="http://schemas.microsoft.com/office/powerpoint/2010/main" val="362103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ppt_x"/>
                                          </p:val>
                                        </p:tav>
                                        <p:tav tm="100000">
                                          <p:val>
                                            <p:strVal val="#ppt_x"/>
                                          </p:val>
                                        </p:tav>
                                      </p:tavLst>
                                    </p:anim>
                                    <p:anim calcmode="lin" valueType="num">
                                      <p:cBhvr additive="base">
                                        <p:cTn id="29" dur="500" fill="hold"/>
                                        <p:tgtEl>
                                          <p:spTgt spid="30"/>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par>
                          <p:cTn id="38" fill="hold">
                            <p:stCondLst>
                              <p:cond delay="4000"/>
                            </p:stCondLst>
                            <p:childTnLst>
                              <p:par>
                                <p:cTn id="39" presetID="2" presetClass="entr" presetSubtype="4"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ppt_x"/>
                                          </p:val>
                                        </p:tav>
                                        <p:tav tm="100000">
                                          <p:val>
                                            <p:strVal val="#ppt_x"/>
                                          </p:val>
                                        </p:tav>
                                      </p:tavLst>
                                    </p:anim>
                                    <p:anim calcmode="lin" valueType="num">
                                      <p:cBhvr additive="base">
                                        <p:cTn id="42" dur="500" fill="hold"/>
                                        <p:tgtEl>
                                          <p:spTgt spid="31"/>
                                        </p:tgtEl>
                                        <p:attrNameLst>
                                          <p:attrName>ppt_y</p:attrName>
                                        </p:attrNameLst>
                                      </p:cBhvr>
                                      <p:tavLst>
                                        <p:tav tm="0">
                                          <p:val>
                                            <p:strVal val="1+#ppt_h/2"/>
                                          </p:val>
                                        </p:tav>
                                        <p:tav tm="100000">
                                          <p:val>
                                            <p:strVal val="#ppt_y"/>
                                          </p:val>
                                        </p:tav>
                                      </p:tavLst>
                                    </p:anim>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par>
                          <p:cTn id="51" fill="hold">
                            <p:stCondLst>
                              <p:cond delay="5500"/>
                            </p:stCondLst>
                            <p:childTnLst>
                              <p:par>
                                <p:cTn id="52" presetID="2" presetClass="entr" presetSubtype="4" fill="hold" grpId="0" nodeType="after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ppt_x"/>
                                          </p:val>
                                        </p:tav>
                                        <p:tav tm="100000">
                                          <p:val>
                                            <p:strVal val="#ppt_x"/>
                                          </p:val>
                                        </p:tav>
                                      </p:tavLst>
                                    </p:anim>
                                    <p:anim calcmode="lin" valueType="num">
                                      <p:cBhvr additive="base">
                                        <p:cTn id="5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6" grpId="0"/>
      <p:bldP spid="30" grpId="0"/>
      <p:bldP spid="31"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5"/>
          <p:cNvSpPr txBox="1">
            <a:spLocks noChangeArrowheads="1"/>
          </p:cNvSpPr>
          <p:nvPr/>
        </p:nvSpPr>
        <p:spPr bwMode="auto">
          <a:xfrm>
            <a:off x="3441700" y="251192"/>
            <a:ext cx="4945019" cy="769441"/>
          </a:xfrm>
          <a:prstGeom prst="rect">
            <a:avLst/>
          </a:prstGeom>
          <a:noFill/>
          <a:ln w="9525">
            <a:noFill/>
            <a:miter lim="800000"/>
            <a:headEnd/>
            <a:tailEnd/>
          </a:ln>
          <a:effectLst/>
        </p:spPr>
        <p:txBody>
          <a:bodyPr wrap="square">
            <a:prstTxWarp prst="textNoShape">
              <a:avLst/>
            </a:prstTxWarp>
            <a:spAutoFit/>
          </a:bodyPr>
          <a:lstStyle/>
          <a:p>
            <a:r>
              <a:rPr lang="en-US" sz="2200" dirty="0" smtClean="0">
                <a:solidFill>
                  <a:srgbClr val="FFFFFF"/>
                </a:solidFill>
                <a:latin typeface="Arial Black" charset="0"/>
              </a:rPr>
              <a:t>Building the program:</a:t>
            </a:r>
          </a:p>
          <a:p>
            <a:r>
              <a:rPr lang="en-US" sz="2200" dirty="0" smtClean="0">
                <a:solidFill>
                  <a:srgbClr val="FFFFFF"/>
                </a:solidFill>
                <a:latin typeface="Arial Black" charset="0"/>
              </a:rPr>
              <a:t> Competency Based Education</a:t>
            </a:r>
            <a:endParaRPr lang="en-US" sz="2200" dirty="0">
              <a:solidFill>
                <a:srgbClr val="FFFFFF"/>
              </a:solidFill>
            </a:endParaRPr>
          </a:p>
        </p:txBody>
      </p:sp>
      <p:sp>
        <p:nvSpPr>
          <p:cNvPr id="27" name="Oval 26"/>
          <p:cNvSpPr/>
          <p:nvPr/>
        </p:nvSpPr>
        <p:spPr>
          <a:xfrm>
            <a:off x="6858000" y="2362200"/>
            <a:ext cx="1905000" cy="76200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Black" panose="020B0A04020102020204" pitchFamily="34" charset="0"/>
              </a:rPr>
              <a:t>Reward</a:t>
            </a:r>
            <a:endParaRPr lang="en-US" dirty="0">
              <a:solidFill>
                <a:schemeClr val="tx1"/>
              </a:solidFill>
              <a:latin typeface="Arial Black" panose="020B0A04020102020204" pitchFamily="34" charset="0"/>
            </a:endParaRPr>
          </a:p>
        </p:txBody>
      </p:sp>
      <p:sp>
        <p:nvSpPr>
          <p:cNvPr id="28" name="Oval 27"/>
          <p:cNvSpPr/>
          <p:nvPr/>
        </p:nvSpPr>
        <p:spPr>
          <a:xfrm>
            <a:off x="2489200" y="2362200"/>
            <a:ext cx="1905000" cy="76200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Black" panose="020B0A04020102020204" pitchFamily="34" charset="0"/>
              </a:rPr>
              <a:t>Retain</a:t>
            </a:r>
            <a:endParaRPr lang="en-US" dirty="0">
              <a:solidFill>
                <a:schemeClr val="tx1"/>
              </a:solidFill>
              <a:latin typeface="Arial Black" panose="020B0A04020102020204" pitchFamily="34" charset="0"/>
            </a:endParaRPr>
          </a:p>
        </p:txBody>
      </p:sp>
      <p:sp>
        <p:nvSpPr>
          <p:cNvPr id="29" name="Oval 28"/>
          <p:cNvSpPr/>
          <p:nvPr/>
        </p:nvSpPr>
        <p:spPr>
          <a:xfrm>
            <a:off x="304800" y="2362200"/>
            <a:ext cx="1905000" cy="76200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Black" panose="020B0A04020102020204" pitchFamily="34" charset="0"/>
              </a:rPr>
              <a:t>Recruit</a:t>
            </a:r>
            <a:endParaRPr lang="en-US" dirty="0">
              <a:solidFill>
                <a:schemeClr val="tx1"/>
              </a:solidFill>
              <a:latin typeface="Arial Black" panose="020B0A04020102020204" pitchFamily="34" charset="0"/>
            </a:endParaRPr>
          </a:p>
        </p:txBody>
      </p:sp>
      <p:sp>
        <p:nvSpPr>
          <p:cNvPr id="6" name="TextBox 5"/>
          <p:cNvSpPr txBox="1"/>
          <p:nvPr/>
        </p:nvSpPr>
        <p:spPr>
          <a:xfrm>
            <a:off x="381000" y="1371600"/>
            <a:ext cx="1828800" cy="892552"/>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Arial Black" panose="020B0A04020102020204" pitchFamily="34" charset="0"/>
              </a:rPr>
              <a:t>Chamber of Commerce</a:t>
            </a:r>
          </a:p>
          <a:p>
            <a:pPr marL="285750" indent="-285750">
              <a:buFont typeface="Arial" panose="020B0604020202020204" pitchFamily="34" charset="0"/>
              <a:buChar char="•"/>
            </a:pPr>
            <a:r>
              <a:rPr lang="en-US" sz="1300" dirty="0" smtClean="0">
                <a:latin typeface="Arial Black" panose="020B0A04020102020204" pitchFamily="34" charset="0"/>
              </a:rPr>
              <a:t>Info sessions</a:t>
            </a:r>
          </a:p>
          <a:p>
            <a:pPr marL="285750" indent="-285750">
              <a:buFont typeface="Arial" panose="020B0604020202020204" pitchFamily="34" charset="0"/>
              <a:buChar char="•"/>
            </a:pPr>
            <a:r>
              <a:rPr lang="en-US" sz="1300" dirty="0" smtClean="0">
                <a:latin typeface="Arial Black" panose="020B0A04020102020204" pitchFamily="34" charset="0"/>
              </a:rPr>
              <a:t>Marketing</a:t>
            </a:r>
            <a:endParaRPr lang="en-US" sz="1300" dirty="0">
              <a:latin typeface="Arial Black" panose="020B0A04020102020204" pitchFamily="34" charset="0"/>
            </a:endParaRPr>
          </a:p>
        </p:txBody>
      </p:sp>
      <p:sp>
        <p:nvSpPr>
          <p:cNvPr id="30" name="TextBox 29"/>
          <p:cNvSpPr txBox="1"/>
          <p:nvPr/>
        </p:nvSpPr>
        <p:spPr>
          <a:xfrm>
            <a:off x="2603500" y="1371600"/>
            <a:ext cx="2197100" cy="892552"/>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Arial Black" panose="020B0A04020102020204" pitchFamily="34" charset="0"/>
              </a:rPr>
              <a:t>Student Support Specialists</a:t>
            </a:r>
          </a:p>
          <a:p>
            <a:pPr marL="285750" indent="-285750">
              <a:buFont typeface="Arial" panose="020B0604020202020204" pitchFamily="34" charset="0"/>
              <a:buChar char="•"/>
            </a:pPr>
            <a:r>
              <a:rPr lang="en-US" sz="1300" dirty="0" smtClean="0">
                <a:latin typeface="Arial Black" panose="020B0A04020102020204" pitchFamily="34" charset="0"/>
              </a:rPr>
              <a:t>Accelerated Learning </a:t>
            </a:r>
          </a:p>
        </p:txBody>
      </p:sp>
      <p:sp>
        <p:nvSpPr>
          <p:cNvPr id="31" name="TextBox 30"/>
          <p:cNvSpPr txBox="1"/>
          <p:nvPr/>
        </p:nvSpPr>
        <p:spPr>
          <a:xfrm>
            <a:off x="4787900" y="1371600"/>
            <a:ext cx="1676400" cy="692497"/>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Arial Black" panose="020B0A04020102020204" pitchFamily="34" charset="0"/>
              </a:rPr>
              <a:t>MSA Award</a:t>
            </a:r>
          </a:p>
          <a:p>
            <a:pPr marL="285750" indent="-285750">
              <a:buFont typeface="Arial" panose="020B0604020202020204" pitchFamily="34" charset="0"/>
              <a:buChar char="•"/>
            </a:pPr>
            <a:r>
              <a:rPr lang="en-US" sz="1300" dirty="0" smtClean="0">
                <a:latin typeface="Arial Black" panose="020B0A04020102020204" pitchFamily="34" charset="0"/>
              </a:rPr>
              <a:t>Certificates</a:t>
            </a:r>
          </a:p>
          <a:p>
            <a:pPr marL="285750" indent="-285750">
              <a:buFont typeface="Arial" panose="020B0604020202020204" pitchFamily="34" charset="0"/>
              <a:buChar char="•"/>
            </a:pPr>
            <a:r>
              <a:rPr lang="en-US" sz="1300" dirty="0" smtClean="0">
                <a:latin typeface="Arial Black" panose="020B0A04020102020204" pitchFamily="34" charset="0"/>
              </a:rPr>
              <a:t>Degrees</a:t>
            </a:r>
            <a:endParaRPr lang="en-US" sz="1300" dirty="0">
              <a:latin typeface="Arial Black" panose="020B0A04020102020204" pitchFamily="34" charset="0"/>
            </a:endParaRPr>
          </a:p>
        </p:txBody>
      </p:sp>
      <p:sp>
        <p:nvSpPr>
          <p:cNvPr id="32" name="TextBox 31"/>
          <p:cNvSpPr txBox="1"/>
          <p:nvPr/>
        </p:nvSpPr>
        <p:spPr>
          <a:xfrm>
            <a:off x="6972300" y="1371600"/>
            <a:ext cx="2019300" cy="492443"/>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Arial Black" panose="020B0A04020102020204" pitchFamily="34" charset="0"/>
              </a:rPr>
              <a:t>Career services</a:t>
            </a:r>
          </a:p>
          <a:p>
            <a:pPr marL="285750" indent="-285750">
              <a:buFont typeface="Arial" panose="020B0604020202020204" pitchFamily="34" charset="0"/>
              <a:buChar char="•"/>
            </a:pPr>
            <a:r>
              <a:rPr lang="en-US" sz="1300" dirty="0" smtClean="0">
                <a:latin typeface="Arial Black" panose="020B0A04020102020204" pitchFamily="34" charset="0"/>
              </a:rPr>
              <a:t>Job Placement</a:t>
            </a:r>
          </a:p>
        </p:txBody>
      </p:sp>
      <p:sp>
        <p:nvSpPr>
          <p:cNvPr id="44" name="Oval 43"/>
          <p:cNvSpPr/>
          <p:nvPr/>
        </p:nvSpPr>
        <p:spPr>
          <a:xfrm>
            <a:off x="2489200" y="4648200"/>
            <a:ext cx="1905000" cy="762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Arial Black" panose="020B0A04020102020204" pitchFamily="34" charset="0"/>
              </a:rPr>
              <a:t>Integration</a:t>
            </a:r>
            <a:endParaRPr lang="en-US" sz="1400" dirty="0">
              <a:solidFill>
                <a:schemeClr val="tx1"/>
              </a:solidFill>
              <a:latin typeface="Arial Black" panose="020B0A04020102020204" pitchFamily="34" charset="0"/>
            </a:endParaRPr>
          </a:p>
        </p:txBody>
      </p:sp>
      <p:sp>
        <p:nvSpPr>
          <p:cNvPr id="45" name="Oval 44"/>
          <p:cNvSpPr/>
          <p:nvPr/>
        </p:nvSpPr>
        <p:spPr>
          <a:xfrm>
            <a:off x="4673600" y="4648200"/>
            <a:ext cx="1905000" cy="762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Black" panose="020B0A04020102020204" pitchFamily="34" charset="0"/>
              </a:rPr>
              <a:t>Faculty</a:t>
            </a:r>
            <a:endParaRPr lang="en-US" dirty="0">
              <a:solidFill>
                <a:schemeClr val="tx1"/>
              </a:solidFill>
              <a:latin typeface="Arial Black" panose="020B0A04020102020204" pitchFamily="34" charset="0"/>
            </a:endParaRPr>
          </a:p>
        </p:txBody>
      </p:sp>
      <p:cxnSp>
        <p:nvCxnSpPr>
          <p:cNvPr id="8" name="Straight Connector 7"/>
          <p:cNvCxnSpPr>
            <a:endCxn id="29" idx="4"/>
          </p:cNvCxnSpPr>
          <p:nvPr/>
        </p:nvCxnSpPr>
        <p:spPr>
          <a:xfrm flipH="1" flipV="1">
            <a:off x="1257300" y="3124200"/>
            <a:ext cx="1866900" cy="533400"/>
          </a:xfrm>
          <a:prstGeom prst="line">
            <a:avLst/>
          </a:prstGeom>
          <a:ln w="28575" cap="flat" cmpd="sng" algn="ctr">
            <a:solidFill>
              <a:schemeClr val="accent1">
                <a:shade val="95000"/>
                <a:satMod val="105000"/>
              </a:schemeClr>
            </a:solidFill>
            <a:prstDash val="sysDash"/>
            <a:round/>
            <a:headEnd type="none" w="med" len="med"/>
            <a:tailEnd type="none" w="med" len="med"/>
          </a:ln>
          <a:effectLst>
            <a:outerShdw blurRad="50800" dist="38100" dir="270000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48" name="Straight Connector 47"/>
          <p:cNvCxnSpPr>
            <a:endCxn id="27" idx="4"/>
          </p:cNvCxnSpPr>
          <p:nvPr/>
        </p:nvCxnSpPr>
        <p:spPr>
          <a:xfrm flipV="1">
            <a:off x="6019800" y="3124200"/>
            <a:ext cx="1790700" cy="533400"/>
          </a:xfrm>
          <a:prstGeom prst="line">
            <a:avLst/>
          </a:prstGeom>
          <a:ln w="28575" cap="flat" cmpd="sng" algn="ctr">
            <a:solidFill>
              <a:schemeClr val="accent1">
                <a:shade val="95000"/>
                <a:satMod val="105000"/>
              </a:schemeClr>
            </a:solidFill>
            <a:prstDash val="sysDash"/>
            <a:round/>
            <a:headEnd type="none" w="med" len="med"/>
            <a:tailEnd type="none" w="med" len="med"/>
          </a:ln>
          <a:effectLst>
            <a:outerShdw blurRad="50800" dist="38100" dir="270000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51" name="Straight Connector 50"/>
          <p:cNvCxnSpPr>
            <a:endCxn id="28" idx="4"/>
          </p:cNvCxnSpPr>
          <p:nvPr/>
        </p:nvCxnSpPr>
        <p:spPr>
          <a:xfrm flipH="1" flipV="1">
            <a:off x="3441700" y="3124200"/>
            <a:ext cx="368300" cy="533400"/>
          </a:xfrm>
          <a:prstGeom prst="line">
            <a:avLst/>
          </a:prstGeom>
          <a:ln w="28575" cap="flat" cmpd="sng" algn="ctr">
            <a:solidFill>
              <a:schemeClr val="accent1">
                <a:shade val="95000"/>
                <a:satMod val="105000"/>
              </a:schemeClr>
            </a:solidFill>
            <a:prstDash val="sysDash"/>
            <a:round/>
            <a:headEnd type="none" w="med" len="med"/>
            <a:tailEnd type="none" w="med" len="med"/>
          </a:ln>
          <a:effectLst>
            <a:outerShdw blurRad="50800" dist="38100" dir="270000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25" idx="4"/>
          </p:cNvCxnSpPr>
          <p:nvPr/>
        </p:nvCxnSpPr>
        <p:spPr>
          <a:xfrm flipV="1">
            <a:off x="5156200" y="3124200"/>
            <a:ext cx="469900" cy="515275"/>
          </a:xfrm>
          <a:prstGeom prst="line">
            <a:avLst/>
          </a:prstGeom>
          <a:ln w="28575" cap="flat" cmpd="sng" algn="ctr">
            <a:solidFill>
              <a:schemeClr val="accent1">
                <a:shade val="95000"/>
                <a:satMod val="105000"/>
              </a:schemeClr>
            </a:solidFill>
            <a:prstDash val="sysDash"/>
            <a:round/>
            <a:headEnd type="none" w="med" len="med"/>
            <a:tailEnd type="none" w="med" len="med"/>
          </a:ln>
          <a:effectLst>
            <a:outerShdw blurRad="50800" dist="38100" dir="270000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56" name="Straight Connector 55"/>
          <p:cNvCxnSpPr>
            <a:endCxn id="43" idx="0"/>
          </p:cNvCxnSpPr>
          <p:nvPr/>
        </p:nvCxnSpPr>
        <p:spPr>
          <a:xfrm flipH="1">
            <a:off x="1295400" y="4114800"/>
            <a:ext cx="1847850" cy="533400"/>
          </a:xfrm>
          <a:prstGeom prst="line">
            <a:avLst/>
          </a:prstGeom>
          <a:ln w="28575" cap="flat" cmpd="sng" algn="ctr">
            <a:solidFill>
              <a:schemeClr val="accent1">
                <a:shade val="95000"/>
                <a:satMod val="105000"/>
              </a:schemeClr>
            </a:solidFill>
            <a:prstDash val="sysDash"/>
            <a:round/>
            <a:headEnd type="none" w="med" len="med"/>
            <a:tailEnd type="none" w="med" len="med"/>
          </a:ln>
          <a:effectLst>
            <a:outerShdw blurRad="50800" dist="38100" dir="270000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6019800" y="4114800"/>
            <a:ext cx="1866900" cy="533400"/>
          </a:xfrm>
          <a:prstGeom prst="line">
            <a:avLst/>
          </a:prstGeom>
          <a:ln w="28575" cap="flat" cmpd="sng" algn="ctr">
            <a:solidFill>
              <a:schemeClr val="accent1">
                <a:shade val="95000"/>
                <a:satMod val="105000"/>
              </a:schemeClr>
            </a:solidFill>
            <a:prstDash val="sysDash"/>
            <a:round/>
            <a:headEnd type="none" w="med" len="med"/>
            <a:tailEnd type="none" w="med" len="med"/>
          </a:ln>
          <a:effectLst>
            <a:outerShdw blurRad="50800" dist="38100" dir="270000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3441700" y="4123862"/>
            <a:ext cx="469900" cy="515275"/>
          </a:xfrm>
          <a:prstGeom prst="line">
            <a:avLst/>
          </a:prstGeom>
          <a:ln w="28575" cap="flat" cmpd="sng" algn="ctr">
            <a:solidFill>
              <a:schemeClr val="accent1">
                <a:shade val="95000"/>
                <a:satMod val="105000"/>
              </a:schemeClr>
            </a:solidFill>
            <a:prstDash val="sysDash"/>
            <a:round/>
            <a:headEnd type="none" w="med" len="med"/>
            <a:tailEnd type="none" w="med" len="med"/>
          </a:ln>
          <a:effectLst>
            <a:outerShdw blurRad="50800" dist="38100" dir="270000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5143685" y="4123862"/>
            <a:ext cx="368300" cy="533400"/>
          </a:xfrm>
          <a:prstGeom prst="line">
            <a:avLst/>
          </a:prstGeom>
          <a:ln w="28575" cap="flat" cmpd="sng" algn="ctr">
            <a:solidFill>
              <a:schemeClr val="accent1">
                <a:shade val="95000"/>
                <a:satMod val="105000"/>
              </a:schemeClr>
            </a:solidFill>
            <a:prstDash val="sysDash"/>
            <a:round/>
            <a:headEnd type="none" w="med" len="med"/>
            <a:tailEnd type="none" w="med" len="med"/>
          </a:ln>
          <a:effectLst>
            <a:outerShdw blurRad="50800" dist="38100" dir="2700000">
              <a:srgbClr val="000000">
                <a:alpha val="43000"/>
              </a:srgbClr>
            </a:outerShdw>
          </a:effectLst>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19100" y="5446693"/>
            <a:ext cx="1828800" cy="1092607"/>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Arial Black" panose="020B0A04020102020204" pitchFamily="34" charset="0"/>
              </a:rPr>
              <a:t>Enroll in full certificate rather than a single course</a:t>
            </a:r>
          </a:p>
          <a:p>
            <a:pPr marL="285750" indent="-285750"/>
            <a:endParaRPr lang="en-US" sz="1300" dirty="0" smtClean="0">
              <a:latin typeface="Arial Black" panose="020B0A04020102020204" pitchFamily="34" charset="0"/>
            </a:endParaRPr>
          </a:p>
        </p:txBody>
      </p:sp>
      <p:sp>
        <p:nvSpPr>
          <p:cNvPr id="62" name="TextBox 61"/>
          <p:cNvSpPr txBox="1"/>
          <p:nvPr/>
        </p:nvSpPr>
        <p:spPr>
          <a:xfrm>
            <a:off x="2527300" y="5446693"/>
            <a:ext cx="1828800" cy="892552"/>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Arial Black" panose="020B0A04020102020204" pitchFamily="34" charset="0"/>
              </a:rPr>
              <a:t>Sustainability</a:t>
            </a:r>
          </a:p>
          <a:p>
            <a:pPr marL="285750" indent="-285750">
              <a:buFont typeface="Arial" panose="020B0604020202020204" pitchFamily="34" charset="0"/>
              <a:buChar char="•"/>
            </a:pPr>
            <a:r>
              <a:rPr lang="en-US" sz="1300" dirty="0" smtClean="0">
                <a:latin typeface="Arial Black" panose="020B0A04020102020204" pitchFamily="34" charset="0"/>
              </a:rPr>
              <a:t>Convert core courses</a:t>
            </a:r>
          </a:p>
          <a:p>
            <a:endParaRPr lang="en-US" sz="1300" dirty="0">
              <a:latin typeface="Arial Black" panose="020B0A04020102020204" pitchFamily="34" charset="0"/>
            </a:endParaRPr>
          </a:p>
        </p:txBody>
      </p:sp>
      <p:sp>
        <p:nvSpPr>
          <p:cNvPr id="63" name="TextBox 62"/>
          <p:cNvSpPr txBox="1"/>
          <p:nvPr/>
        </p:nvSpPr>
        <p:spPr>
          <a:xfrm>
            <a:off x="4711700" y="5446693"/>
            <a:ext cx="1828800" cy="892552"/>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Arial Black" panose="020B0A04020102020204" pitchFamily="34" charset="0"/>
              </a:rPr>
              <a:t>Faculty loading</a:t>
            </a:r>
          </a:p>
          <a:p>
            <a:pPr marL="285750" indent="-285750">
              <a:buFont typeface="Arial" panose="020B0604020202020204" pitchFamily="34" charset="0"/>
              <a:buChar char="•"/>
            </a:pPr>
            <a:r>
              <a:rPr lang="en-US" sz="1300" dirty="0" smtClean="0">
                <a:latin typeface="Arial Black" panose="020B0A04020102020204" pitchFamily="34" charset="0"/>
              </a:rPr>
              <a:t>Redefine the faculty role</a:t>
            </a:r>
            <a:endParaRPr lang="en-US" sz="1300" dirty="0">
              <a:latin typeface="Arial Black" panose="020B0A04020102020204" pitchFamily="34" charset="0"/>
            </a:endParaRPr>
          </a:p>
        </p:txBody>
      </p:sp>
      <p:sp>
        <p:nvSpPr>
          <p:cNvPr id="64" name="TextBox 63"/>
          <p:cNvSpPr txBox="1"/>
          <p:nvPr/>
        </p:nvSpPr>
        <p:spPr>
          <a:xfrm>
            <a:off x="6896100" y="5446693"/>
            <a:ext cx="2095500" cy="892552"/>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Arial Black" panose="020B0A04020102020204" pitchFamily="34" charset="0"/>
              </a:rPr>
              <a:t>LMS</a:t>
            </a:r>
          </a:p>
          <a:p>
            <a:pPr marL="285750" indent="-285750">
              <a:buFont typeface="Arial" panose="020B0604020202020204" pitchFamily="34" charset="0"/>
              <a:buChar char="•"/>
            </a:pPr>
            <a:r>
              <a:rPr lang="en-US" sz="1300" dirty="0" smtClean="0">
                <a:latin typeface="Arial Black" panose="020B0A04020102020204" pitchFamily="34" charset="0"/>
              </a:rPr>
              <a:t>Real-time data</a:t>
            </a:r>
          </a:p>
          <a:p>
            <a:pPr marL="285750" indent="-285750"/>
            <a:r>
              <a:rPr lang="en-US" sz="1300" dirty="0" smtClean="0">
                <a:latin typeface="Arial Black" panose="020B0A04020102020204" pitchFamily="34" charset="0"/>
              </a:rPr>
              <a:t>	for intervention</a:t>
            </a:r>
          </a:p>
          <a:p>
            <a:pPr marL="285750" indent="-285750"/>
            <a:endParaRPr lang="en-US" sz="1300" dirty="0">
              <a:latin typeface="Arial Black" panose="020B0A04020102020204" pitchFamily="34" charset="0"/>
            </a:endParaRPr>
          </a:p>
        </p:txBody>
      </p:sp>
      <p:sp>
        <p:nvSpPr>
          <p:cNvPr id="33" name="Rectangle 32"/>
          <p:cNvSpPr/>
          <p:nvPr/>
        </p:nvSpPr>
        <p:spPr>
          <a:xfrm>
            <a:off x="3124200" y="3352800"/>
            <a:ext cx="2895600" cy="457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Black" panose="020B0A04020102020204" pitchFamily="34" charset="0"/>
              </a:rPr>
              <a:t>Initial Focus</a:t>
            </a:r>
            <a:endParaRPr lang="en-US" dirty="0">
              <a:solidFill>
                <a:schemeClr val="tx1"/>
              </a:solidFill>
              <a:latin typeface="Arial Black" panose="020B0A04020102020204" pitchFamily="34" charset="0"/>
            </a:endParaRPr>
          </a:p>
        </p:txBody>
      </p:sp>
      <p:sp>
        <p:nvSpPr>
          <p:cNvPr id="3" name="Rectangle 2"/>
          <p:cNvSpPr/>
          <p:nvPr/>
        </p:nvSpPr>
        <p:spPr>
          <a:xfrm>
            <a:off x="3124200" y="3886200"/>
            <a:ext cx="2895600" cy="457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Black" panose="020B0A04020102020204" pitchFamily="34" charset="0"/>
              </a:rPr>
              <a:t>Current Focus</a:t>
            </a:r>
            <a:endParaRPr lang="en-US" dirty="0">
              <a:solidFill>
                <a:schemeClr val="tx1"/>
              </a:solidFill>
              <a:latin typeface="Arial Black" panose="020B0A04020102020204" pitchFamily="34" charset="0"/>
            </a:endParaRPr>
          </a:p>
        </p:txBody>
      </p:sp>
      <p:grpSp>
        <p:nvGrpSpPr>
          <p:cNvPr id="2" name="Group 36"/>
          <p:cNvGrpSpPr/>
          <p:nvPr/>
        </p:nvGrpSpPr>
        <p:grpSpPr>
          <a:xfrm>
            <a:off x="342900" y="4648200"/>
            <a:ext cx="1905000" cy="823555"/>
            <a:chOff x="342900" y="4648200"/>
            <a:chExt cx="1905000" cy="823555"/>
          </a:xfrm>
        </p:grpSpPr>
        <p:sp>
          <p:nvSpPr>
            <p:cNvPr id="43" name="Oval 42"/>
            <p:cNvSpPr/>
            <p:nvPr/>
          </p:nvSpPr>
          <p:spPr>
            <a:xfrm>
              <a:off x="342900" y="4648200"/>
              <a:ext cx="1905000" cy="762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Arial Black" panose="020B0A04020102020204" pitchFamily="34" charset="0"/>
              </a:endParaRPr>
            </a:p>
          </p:txBody>
        </p:sp>
        <p:sp>
          <p:nvSpPr>
            <p:cNvPr id="34" name="TextBox 33"/>
            <p:cNvSpPr txBox="1"/>
            <p:nvPr/>
          </p:nvSpPr>
          <p:spPr>
            <a:xfrm>
              <a:off x="381000" y="4825424"/>
              <a:ext cx="1752600" cy="646331"/>
            </a:xfrm>
            <a:prstGeom prst="rect">
              <a:avLst/>
            </a:prstGeom>
            <a:noFill/>
          </p:spPr>
          <p:txBody>
            <a:bodyPr wrap="square" rtlCol="0">
              <a:spAutoFit/>
            </a:bodyPr>
            <a:lstStyle/>
            <a:p>
              <a:r>
                <a:rPr lang="en-US" dirty="0" smtClean="0">
                  <a:latin typeface="Arial Black" panose="020B0A04020102020204" pitchFamily="34" charset="0"/>
                </a:rPr>
                <a:t>Registration</a:t>
              </a:r>
            </a:p>
            <a:p>
              <a:endParaRPr lang="en-US" dirty="0"/>
            </a:p>
          </p:txBody>
        </p:sp>
      </p:grpSp>
      <p:grpSp>
        <p:nvGrpSpPr>
          <p:cNvPr id="4" name="Group 37"/>
          <p:cNvGrpSpPr/>
          <p:nvPr/>
        </p:nvGrpSpPr>
        <p:grpSpPr>
          <a:xfrm>
            <a:off x="6858000" y="4648200"/>
            <a:ext cx="2819400" cy="838200"/>
            <a:chOff x="6858000" y="4648200"/>
            <a:chExt cx="2819400" cy="838200"/>
          </a:xfrm>
        </p:grpSpPr>
        <p:sp>
          <p:nvSpPr>
            <p:cNvPr id="42" name="Oval 41"/>
            <p:cNvSpPr/>
            <p:nvPr/>
          </p:nvSpPr>
          <p:spPr>
            <a:xfrm>
              <a:off x="6858000" y="4648200"/>
              <a:ext cx="1905000" cy="762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Arial Black" panose="020B0A04020102020204" pitchFamily="34" charset="0"/>
              </a:endParaRPr>
            </a:p>
          </p:txBody>
        </p:sp>
        <p:sp>
          <p:nvSpPr>
            <p:cNvPr id="35" name="TextBox 34"/>
            <p:cNvSpPr txBox="1"/>
            <p:nvPr/>
          </p:nvSpPr>
          <p:spPr>
            <a:xfrm>
              <a:off x="7010400" y="4840069"/>
              <a:ext cx="2667000" cy="646331"/>
            </a:xfrm>
            <a:prstGeom prst="rect">
              <a:avLst/>
            </a:prstGeom>
            <a:noFill/>
          </p:spPr>
          <p:txBody>
            <a:bodyPr wrap="square" rtlCol="0">
              <a:spAutoFit/>
            </a:bodyPr>
            <a:lstStyle/>
            <a:p>
              <a:r>
                <a:rPr lang="en-US" dirty="0" smtClean="0">
                  <a:latin typeface="Arial Black" panose="020B0A04020102020204" pitchFamily="34" charset="0"/>
                </a:rPr>
                <a:t>Technology</a:t>
              </a:r>
            </a:p>
            <a:p>
              <a:endParaRPr lang="en-US" dirty="0"/>
            </a:p>
          </p:txBody>
        </p:sp>
      </p:grpSp>
      <p:grpSp>
        <p:nvGrpSpPr>
          <p:cNvPr id="5" name="Group 38"/>
          <p:cNvGrpSpPr/>
          <p:nvPr/>
        </p:nvGrpSpPr>
        <p:grpSpPr>
          <a:xfrm>
            <a:off x="4673600" y="2362200"/>
            <a:ext cx="1955800" cy="838200"/>
            <a:chOff x="4673600" y="2362200"/>
            <a:chExt cx="1955800" cy="838200"/>
          </a:xfrm>
        </p:grpSpPr>
        <p:sp>
          <p:nvSpPr>
            <p:cNvPr id="25" name="Oval 24"/>
            <p:cNvSpPr/>
            <p:nvPr/>
          </p:nvSpPr>
          <p:spPr>
            <a:xfrm>
              <a:off x="4673600" y="2362200"/>
              <a:ext cx="1905000" cy="76200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36" name="TextBox 35"/>
            <p:cNvSpPr txBox="1"/>
            <p:nvPr/>
          </p:nvSpPr>
          <p:spPr>
            <a:xfrm>
              <a:off x="4876800" y="2554069"/>
              <a:ext cx="1752600" cy="646331"/>
            </a:xfrm>
            <a:prstGeom prst="rect">
              <a:avLst/>
            </a:prstGeom>
            <a:noFill/>
          </p:spPr>
          <p:txBody>
            <a:bodyPr wrap="square" rtlCol="0">
              <a:spAutoFit/>
            </a:bodyPr>
            <a:lstStyle/>
            <a:p>
              <a:r>
                <a:rPr lang="en-US" dirty="0" smtClean="0">
                  <a:latin typeface="Arial Black" panose="020B0A04020102020204" pitchFamily="34" charset="0"/>
                </a:rPr>
                <a:t>Recognize</a:t>
              </a:r>
            </a:p>
            <a:p>
              <a:endParaRPr lang="en-US" dirty="0"/>
            </a:p>
          </p:txBody>
        </p:sp>
      </p:grpSp>
    </p:spTree>
    <p:extLst>
      <p:ext uri="{BB962C8B-B14F-4D97-AF65-F5344CB8AC3E}">
        <p14:creationId xmlns:p14="http://schemas.microsoft.com/office/powerpoint/2010/main" val="232396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500" fill="hold"/>
                                        <p:tgtEl>
                                          <p:spTgt spid="64"/>
                                        </p:tgtEl>
                                        <p:attrNameLst>
                                          <p:attrName>ppt_x</p:attrName>
                                        </p:attrNameLst>
                                      </p:cBhvr>
                                      <p:tavLst>
                                        <p:tav tm="0">
                                          <p:val>
                                            <p:strVal val="#ppt_x"/>
                                          </p:val>
                                        </p:tav>
                                        <p:tav tm="100000">
                                          <p:val>
                                            <p:strVal val="#ppt_x"/>
                                          </p:val>
                                        </p:tav>
                                      </p:tavLst>
                                    </p:anim>
                                    <p:anim calcmode="lin" valueType="num">
                                      <p:cBhvr additive="base">
                                        <p:cTn id="1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5"/>
          <p:cNvSpPr txBox="1">
            <a:spLocks noChangeArrowheads="1"/>
          </p:cNvSpPr>
          <p:nvPr/>
        </p:nvSpPr>
        <p:spPr bwMode="auto">
          <a:xfrm>
            <a:off x="3400554" y="345151"/>
            <a:ext cx="4767534" cy="523220"/>
          </a:xfrm>
          <a:prstGeom prst="rect">
            <a:avLst/>
          </a:prstGeom>
          <a:noFill/>
          <a:ln w="9525">
            <a:noFill/>
            <a:miter lim="800000"/>
            <a:headEnd/>
            <a:tailEnd/>
          </a:ln>
          <a:effectLst/>
        </p:spPr>
        <p:txBody>
          <a:bodyPr wrap="square">
            <a:prstTxWarp prst="textNoShape">
              <a:avLst/>
            </a:prstTxWarp>
            <a:spAutoFit/>
          </a:bodyPr>
          <a:lstStyle/>
          <a:p>
            <a:r>
              <a:rPr lang="en-US" sz="2800" dirty="0" smtClean="0">
                <a:solidFill>
                  <a:schemeClr val="bg1"/>
                </a:solidFill>
                <a:latin typeface="Arial Black" charset="0"/>
              </a:rPr>
              <a:t>Systems Changes</a:t>
            </a:r>
            <a:endParaRPr lang="en-US" sz="2800" b="0" dirty="0">
              <a:solidFill>
                <a:schemeClr val="bg1"/>
              </a:solidFill>
            </a:endParaRPr>
          </a:p>
        </p:txBody>
      </p:sp>
      <p:sp>
        <p:nvSpPr>
          <p:cNvPr id="10" name="Rectangle 9"/>
          <p:cNvSpPr/>
          <p:nvPr/>
        </p:nvSpPr>
        <p:spPr>
          <a:xfrm>
            <a:off x="347662" y="1585153"/>
            <a:ext cx="8154987" cy="4324261"/>
          </a:xfrm>
          <a:prstGeom prst="rect">
            <a:avLst/>
          </a:prstGeom>
        </p:spPr>
        <p:txBody>
          <a:bodyPr wrap="square">
            <a:spAutoFit/>
          </a:bodyPr>
          <a:lstStyle/>
          <a:p>
            <a:pPr marL="342900" lvl="0" indent="-342900">
              <a:spcAft>
                <a:spcPts val="1000"/>
              </a:spcAft>
            </a:pPr>
            <a:r>
              <a:rPr lang="en-US" sz="2000" b="1" dirty="0" smtClean="0">
                <a:solidFill>
                  <a:prstClr val="black"/>
                </a:solidFill>
                <a:latin typeface="Arial Bold"/>
                <a:cs typeface="Arial Bold"/>
              </a:rPr>
              <a:t>Transition intake process</a:t>
            </a:r>
            <a:endParaRPr lang="en-US" sz="2000" dirty="0" smtClean="0">
              <a:solidFill>
                <a:prstClr val="black"/>
              </a:solidFill>
              <a:latin typeface="Arial Bold"/>
              <a:cs typeface="Arial Bold"/>
            </a:endParaRPr>
          </a:p>
          <a:p>
            <a:pPr marL="342900" indent="-342900">
              <a:spcAft>
                <a:spcPts val="1000"/>
              </a:spcAft>
            </a:pPr>
            <a:r>
              <a:rPr lang="en-US" sz="2000" b="1" dirty="0" smtClean="0">
                <a:solidFill>
                  <a:prstClr val="black"/>
                </a:solidFill>
                <a:latin typeface="Arial Bold"/>
                <a:cs typeface="Arial Bold"/>
              </a:rPr>
              <a:t>Transition course scheduling process</a:t>
            </a:r>
          </a:p>
          <a:p>
            <a:pPr marL="342900" indent="-342900">
              <a:spcAft>
                <a:spcPts val="1000"/>
              </a:spcAft>
            </a:pPr>
            <a:r>
              <a:rPr lang="en-US" sz="2000" b="1" dirty="0" smtClean="0">
                <a:solidFill>
                  <a:prstClr val="black"/>
                </a:solidFill>
                <a:latin typeface="Arial Bold"/>
                <a:cs typeface="Arial Bold"/>
              </a:rPr>
              <a:t>Transition student tracking process </a:t>
            </a:r>
          </a:p>
          <a:p>
            <a:pPr marL="342900" indent="-342900">
              <a:spcAft>
                <a:spcPts val="1000"/>
              </a:spcAft>
            </a:pPr>
            <a:r>
              <a:rPr lang="en-US" sz="2000" b="1" dirty="0" smtClean="0">
                <a:solidFill>
                  <a:prstClr val="black"/>
                </a:solidFill>
                <a:latin typeface="Arial Bold"/>
                <a:cs typeface="Arial Bold"/>
              </a:rPr>
              <a:t>Transition into a subscription-based option model</a:t>
            </a:r>
          </a:p>
          <a:p>
            <a:pPr marL="342900" indent="-342900">
              <a:spcAft>
                <a:spcPts val="1000"/>
              </a:spcAft>
            </a:pPr>
            <a:r>
              <a:rPr lang="en-US" sz="2000" b="1" dirty="0" smtClean="0">
                <a:solidFill>
                  <a:prstClr val="black"/>
                </a:solidFill>
                <a:latin typeface="Arial Bold"/>
                <a:cs typeface="Arial Bold"/>
              </a:rPr>
              <a:t>Transition into streamlined career services</a:t>
            </a:r>
          </a:p>
          <a:p>
            <a:pPr marL="342900" indent="-342900">
              <a:spcAft>
                <a:spcPts val="1000"/>
              </a:spcAft>
            </a:pPr>
            <a:r>
              <a:rPr lang="en-US" sz="2000" b="1" dirty="0" smtClean="0">
                <a:solidFill>
                  <a:prstClr val="black"/>
                </a:solidFill>
                <a:latin typeface="Arial Bold"/>
                <a:cs typeface="Arial Bold"/>
              </a:rPr>
              <a:t>Transition into proctored online testing</a:t>
            </a:r>
          </a:p>
          <a:p>
            <a:pPr marL="342900" indent="-342900">
              <a:spcAft>
                <a:spcPts val="1000"/>
              </a:spcAft>
            </a:pPr>
            <a:r>
              <a:rPr lang="en-US" sz="2000" b="1" dirty="0" smtClean="0">
                <a:solidFill>
                  <a:prstClr val="black"/>
                </a:solidFill>
                <a:latin typeface="Arial Bold"/>
                <a:cs typeface="Arial Bold"/>
              </a:rPr>
              <a:t>Transition into credit for prior learning</a:t>
            </a:r>
          </a:p>
          <a:p>
            <a:pPr marL="342900" lvl="0" indent="-342900">
              <a:spcAft>
                <a:spcPts val="1000"/>
              </a:spcAft>
            </a:pPr>
            <a:r>
              <a:rPr lang="en-US" sz="2000" dirty="0" smtClean="0">
                <a:solidFill>
                  <a:prstClr val="black"/>
                </a:solidFill>
                <a:latin typeface="Arial Bold"/>
                <a:cs typeface="Arial Bold"/>
              </a:rPr>
              <a:t>	</a:t>
            </a:r>
          </a:p>
          <a:p>
            <a:pPr marL="342900" lvl="0" indent="-342900">
              <a:spcAft>
                <a:spcPts val="1000"/>
              </a:spcAft>
            </a:pPr>
            <a:endParaRPr lang="en-US" sz="2000" dirty="0" smtClean="0">
              <a:solidFill>
                <a:prstClr val="black"/>
              </a:solidFill>
              <a:latin typeface="Arial Bold"/>
              <a:cs typeface="Arial Bold"/>
            </a:endParaRPr>
          </a:p>
          <a:p>
            <a:pPr marL="342900" lvl="0" indent="-342900">
              <a:spcAft>
                <a:spcPts val="1000"/>
              </a:spcAft>
            </a:pPr>
            <a:endParaRPr lang="en-US" sz="2000" dirty="0" smtClean="0">
              <a:solidFill>
                <a:prstClr val="black"/>
              </a:solidFill>
              <a:latin typeface="Arial Bold"/>
              <a:cs typeface="Arial Bold"/>
            </a:endParaRPr>
          </a:p>
        </p:txBody>
      </p:sp>
    </p:spTree>
    <p:extLst>
      <p:ext uri="{BB962C8B-B14F-4D97-AF65-F5344CB8AC3E}">
        <p14:creationId xmlns:p14="http://schemas.microsoft.com/office/powerpoint/2010/main" val="239934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fade">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fade">
                                      <p:cBhvr>
                                        <p:cTn id="42"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CCLogo"/>
          <p:cNvPicPr>
            <a:picLocks noChangeAspect="1" noChangeArrowheads="1"/>
          </p:cNvPicPr>
          <p:nvPr/>
        </p:nvPicPr>
        <p:blipFill>
          <a:blip r:embed="rId2"/>
          <a:srcRect/>
          <a:stretch>
            <a:fillRect/>
          </a:stretch>
        </p:blipFill>
        <p:spPr bwMode="auto">
          <a:xfrm>
            <a:off x="7543800" y="5878513"/>
            <a:ext cx="1371600" cy="903287"/>
          </a:xfrm>
          <a:prstGeom prst="rect">
            <a:avLst/>
          </a:prstGeom>
          <a:noFill/>
        </p:spPr>
      </p:pic>
      <p:sp>
        <p:nvSpPr>
          <p:cNvPr id="13" name="Text Box 25"/>
          <p:cNvSpPr txBox="1">
            <a:spLocks noChangeArrowheads="1"/>
          </p:cNvSpPr>
          <p:nvPr/>
        </p:nvSpPr>
        <p:spPr bwMode="auto">
          <a:xfrm>
            <a:off x="317497" y="2418728"/>
            <a:ext cx="9144000" cy="830997"/>
          </a:xfrm>
          <a:prstGeom prst="rect">
            <a:avLst/>
          </a:prstGeom>
          <a:noFill/>
          <a:ln w="9525">
            <a:noFill/>
            <a:miter lim="800000"/>
            <a:headEnd/>
            <a:tailEnd/>
          </a:ln>
          <a:effectLst/>
        </p:spPr>
        <p:txBody>
          <a:bodyPr wrap="square">
            <a:prstTxWarp prst="textNoShape">
              <a:avLst/>
            </a:prstTxWarp>
            <a:spAutoFit/>
          </a:bodyPr>
          <a:lstStyle/>
          <a:p>
            <a:r>
              <a:rPr lang="en-US" sz="2400" dirty="0" smtClean="0">
                <a:solidFill>
                  <a:schemeClr val="tx1">
                    <a:lumMod val="85000"/>
                    <a:lumOff val="15000"/>
                  </a:schemeClr>
                </a:solidFill>
                <a:effectLst>
                  <a:outerShdw blurRad="50800" dist="38100" dir="2700000" algn="tl" rotWithShape="0">
                    <a:srgbClr val="000000">
                      <a:alpha val="43000"/>
                    </a:srgbClr>
                  </a:outerShdw>
                </a:effectLst>
                <a:latin typeface="Arial Black"/>
                <a:cs typeface="Arial Black"/>
              </a:rPr>
              <a:t>Competency Based Education at </a:t>
            </a:r>
          </a:p>
          <a:p>
            <a:r>
              <a:rPr lang="en-US" sz="2400" dirty="0" smtClean="0">
                <a:solidFill>
                  <a:schemeClr val="tx1">
                    <a:lumMod val="85000"/>
                    <a:lumOff val="15000"/>
                  </a:schemeClr>
                </a:solidFill>
                <a:effectLst>
                  <a:outerShdw blurRad="50800" dist="38100" dir="2700000" algn="tl" rotWithShape="0">
                    <a:srgbClr val="000000">
                      <a:alpha val="43000"/>
                    </a:srgbClr>
                  </a:outerShdw>
                </a:effectLst>
                <a:latin typeface="Arial Black"/>
                <a:cs typeface="Arial Black"/>
              </a:rPr>
              <a:t>Austin Community College District</a:t>
            </a:r>
            <a:endParaRPr lang="en-US" sz="2400" dirty="0">
              <a:solidFill>
                <a:schemeClr val="tx1">
                  <a:lumMod val="85000"/>
                  <a:lumOff val="15000"/>
                </a:schemeClr>
              </a:solidFill>
              <a:effectLst>
                <a:outerShdw blurRad="50800" dist="38100" dir="2700000" algn="tl" rotWithShape="0">
                  <a:srgbClr val="000000">
                    <a:alpha val="43000"/>
                  </a:srgbClr>
                </a:outerShdw>
              </a:effectLst>
              <a:latin typeface="Arial Black"/>
              <a:cs typeface="Arial Black"/>
            </a:endParaRPr>
          </a:p>
        </p:txBody>
      </p:sp>
      <p:sp>
        <p:nvSpPr>
          <p:cNvPr id="9" name="Text Box 24"/>
          <p:cNvSpPr txBox="1">
            <a:spLocks noChangeArrowheads="1"/>
          </p:cNvSpPr>
          <p:nvPr/>
        </p:nvSpPr>
        <p:spPr bwMode="auto">
          <a:xfrm>
            <a:off x="1600000" y="3378200"/>
            <a:ext cx="6663467" cy="1384995"/>
          </a:xfrm>
          <a:prstGeom prst="rect">
            <a:avLst/>
          </a:prstGeom>
          <a:noFill/>
          <a:ln w="9525">
            <a:noFill/>
            <a:miter lim="800000"/>
            <a:headEnd/>
            <a:tailEnd/>
          </a:ln>
          <a:effectLst/>
        </p:spPr>
        <p:txBody>
          <a:bodyPr wrap="square">
            <a:prstTxWarp prst="textNoShape">
              <a:avLst/>
            </a:prstTxWarp>
            <a:spAutoFit/>
          </a:bodyPr>
          <a:lstStyle/>
          <a:p>
            <a:r>
              <a:rPr lang="en-US" sz="1400" dirty="0" smtClean="0">
                <a:latin typeface="Arial" charset="0"/>
              </a:rPr>
              <a:t>December 7, 2015</a:t>
            </a:r>
          </a:p>
          <a:p>
            <a:r>
              <a:rPr lang="en-US" sz="1400" dirty="0" smtClean="0">
                <a:latin typeface="Arial" charset="0"/>
              </a:rPr>
              <a:t>A TAACCCT Department of Labor grant with Sinclair CC, Broward CC, and WGU</a:t>
            </a:r>
            <a:br>
              <a:rPr lang="en-US" sz="1400" dirty="0" smtClean="0">
                <a:latin typeface="Arial" charset="0"/>
              </a:rPr>
            </a:br>
            <a:endParaRPr lang="en-US" sz="1400" b="0" dirty="0" smtClean="0">
              <a:latin typeface="Arial" charset="0"/>
            </a:endParaRPr>
          </a:p>
          <a:p>
            <a:r>
              <a:rPr lang="en-US" sz="1400" b="1" dirty="0" smtClean="0">
                <a:latin typeface="Arial Black"/>
                <a:cs typeface="Arial Black"/>
              </a:rPr>
              <a:t>Overview</a:t>
            </a:r>
          </a:p>
          <a:p>
            <a:r>
              <a:rPr lang="en-US" sz="1400" dirty="0" smtClean="0">
                <a:latin typeface="Arial" charset="0"/>
              </a:rPr>
              <a:t>Linda </a:t>
            </a:r>
            <a:r>
              <a:rPr lang="en-US" sz="1400" dirty="0" err="1" smtClean="0">
                <a:latin typeface="Arial" charset="0"/>
              </a:rPr>
              <a:t>Smarzik</a:t>
            </a:r>
            <a:r>
              <a:rPr lang="en-US" sz="1400" dirty="0" smtClean="0">
                <a:latin typeface="Arial" charset="0"/>
              </a:rPr>
              <a:t>—Grant Lead, Dean Computer Studies and Advanced Technology</a:t>
            </a:r>
          </a:p>
          <a:p>
            <a:r>
              <a:rPr lang="en-US" sz="1400" dirty="0" smtClean="0">
                <a:latin typeface="Arial" charset="0"/>
              </a:rPr>
              <a:t>	</a:t>
            </a:r>
            <a:r>
              <a:rPr lang="en-US" sz="1400" b="1" dirty="0" smtClean="0">
                <a:latin typeface="Arial" charset="0"/>
              </a:rPr>
              <a:t> </a:t>
            </a:r>
          </a:p>
        </p:txBody>
      </p:sp>
    </p:spTree>
    <p:extLst>
      <p:ext uri="{BB962C8B-B14F-4D97-AF65-F5344CB8AC3E}">
        <p14:creationId xmlns:p14="http://schemas.microsoft.com/office/powerpoint/2010/main" val="35319687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CCLogo"/>
          <p:cNvPicPr>
            <a:picLocks noChangeAspect="1" noChangeArrowheads="1"/>
          </p:cNvPicPr>
          <p:nvPr/>
        </p:nvPicPr>
        <p:blipFill>
          <a:blip r:embed="rId2"/>
          <a:srcRect/>
          <a:stretch>
            <a:fillRect/>
          </a:stretch>
        </p:blipFill>
        <p:spPr bwMode="auto">
          <a:xfrm>
            <a:off x="7543800" y="5878513"/>
            <a:ext cx="1371600" cy="903287"/>
          </a:xfrm>
          <a:prstGeom prst="rect">
            <a:avLst/>
          </a:prstGeom>
          <a:noFill/>
        </p:spPr>
      </p:pic>
      <p:sp>
        <p:nvSpPr>
          <p:cNvPr id="13" name="Text Box 25"/>
          <p:cNvSpPr txBox="1">
            <a:spLocks noChangeArrowheads="1"/>
          </p:cNvSpPr>
          <p:nvPr/>
        </p:nvSpPr>
        <p:spPr bwMode="auto">
          <a:xfrm>
            <a:off x="393700" y="2655806"/>
            <a:ext cx="9144000" cy="553998"/>
          </a:xfrm>
          <a:prstGeom prst="rect">
            <a:avLst/>
          </a:prstGeom>
          <a:noFill/>
          <a:ln w="9525">
            <a:noFill/>
            <a:miter lim="800000"/>
            <a:headEnd/>
            <a:tailEnd/>
          </a:ln>
          <a:effectLst/>
        </p:spPr>
        <p:txBody>
          <a:bodyPr wrap="square">
            <a:prstTxWarp prst="textNoShape">
              <a:avLst/>
            </a:prstTxWarp>
            <a:spAutoFit/>
          </a:bodyPr>
          <a:lstStyle/>
          <a:p>
            <a:r>
              <a:rPr lang="en-US" sz="3000" dirty="0" smtClean="0">
                <a:solidFill>
                  <a:schemeClr val="tx1">
                    <a:lumMod val="85000"/>
                    <a:lumOff val="15000"/>
                  </a:schemeClr>
                </a:solidFill>
                <a:effectLst>
                  <a:outerShdw blurRad="50800" dist="38100" dir="2700000" algn="tl" rotWithShape="0">
                    <a:srgbClr val="000000">
                      <a:alpha val="43000"/>
                    </a:srgbClr>
                  </a:outerShdw>
                </a:effectLst>
                <a:latin typeface="Arial Black"/>
                <a:cs typeface="Arial Black"/>
              </a:rPr>
              <a:t>Industry and Community Partnerships</a:t>
            </a:r>
          </a:p>
        </p:txBody>
      </p:sp>
    </p:spTree>
    <p:extLst>
      <p:ext uri="{BB962C8B-B14F-4D97-AF65-F5344CB8AC3E}">
        <p14:creationId xmlns:p14="http://schemas.microsoft.com/office/powerpoint/2010/main" val="38336399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6328" y="1038982"/>
            <a:ext cx="7674033" cy="5021744"/>
          </a:xfrm>
          <a:prstGeom prst="rect">
            <a:avLst/>
          </a:prstGeom>
          <a:solidFill>
            <a:srgbClr val="EEB635">
              <a:alpha val="7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 Box 25"/>
          <p:cNvSpPr txBox="1">
            <a:spLocks noChangeArrowheads="1"/>
          </p:cNvSpPr>
          <p:nvPr/>
        </p:nvSpPr>
        <p:spPr bwMode="auto">
          <a:xfrm>
            <a:off x="3326145" y="323548"/>
            <a:ext cx="4784216" cy="430887"/>
          </a:xfrm>
          <a:prstGeom prst="rect">
            <a:avLst/>
          </a:prstGeom>
          <a:noFill/>
          <a:ln w="9525">
            <a:noFill/>
            <a:miter lim="800000"/>
            <a:headEnd/>
            <a:tailEnd/>
          </a:ln>
          <a:effectLst/>
        </p:spPr>
        <p:txBody>
          <a:bodyPr wrap="square">
            <a:prstTxWarp prst="textNoShape">
              <a:avLst/>
            </a:prstTxWarp>
            <a:spAutoFit/>
          </a:bodyPr>
          <a:lstStyle/>
          <a:p>
            <a:r>
              <a:rPr lang="en-US" sz="2200" dirty="0" smtClean="0">
                <a:solidFill>
                  <a:srgbClr val="FFFFFF"/>
                </a:solidFill>
                <a:latin typeface="Arial Black" charset="0"/>
              </a:rPr>
              <a:t>Recruit: Marketing methods </a:t>
            </a:r>
          </a:p>
        </p:txBody>
      </p:sp>
      <p:sp>
        <p:nvSpPr>
          <p:cNvPr id="8" name="Text Box 19"/>
          <p:cNvSpPr txBox="1">
            <a:spLocks noChangeArrowheads="1"/>
          </p:cNvSpPr>
          <p:nvPr/>
        </p:nvSpPr>
        <p:spPr bwMode="auto">
          <a:xfrm>
            <a:off x="436329" y="1498600"/>
            <a:ext cx="4200985" cy="5324535"/>
          </a:xfrm>
          <a:prstGeom prst="rect">
            <a:avLst/>
          </a:prstGeom>
          <a:noFill/>
          <a:ln w="9525">
            <a:noFill/>
            <a:miter lim="800000"/>
            <a:headEnd/>
            <a:tailEnd/>
          </a:ln>
          <a:effectLst/>
        </p:spPr>
        <p:txBody>
          <a:bodyPr wrap="square">
            <a:prstTxWarp prst="textNoShape">
              <a:avLst/>
            </a:prstTxWarp>
            <a:spAutoFit/>
          </a:bodyPr>
          <a:lstStyle/>
          <a:p>
            <a:pPr>
              <a:lnSpc>
                <a:spcPct val="150000"/>
              </a:lnSpc>
              <a:spcAft>
                <a:spcPts val="1200"/>
              </a:spcAft>
            </a:pPr>
            <a:r>
              <a:rPr lang="en-US" sz="2000" b="1" dirty="0" smtClean="0"/>
              <a:t>Recruiting methods</a:t>
            </a:r>
            <a:endParaRPr lang="en-US" sz="2000" dirty="0" smtClean="0"/>
          </a:p>
          <a:p>
            <a:pPr indent="231775">
              <a:buFont typeface="Arial"/>
              <a:buChar char="•"/>
            </a:pPr>
            <a:r>
              <a:rPr lang="en-US" sz="2000" dirty="0" smtClean="0"/>
              <a:t>APT and Computer Science Website </a:t>
            </a:r>
          </a:p>
          <a:p>
            <a:pPr marL="0" lvl="1" indent="231775">
              <a:buFont typeface="Arial"/>
              <a:buChar char="•"/>
            </a:pPr>
            <a:r>
              <a:rPr lang="en-US" sz="2000" dirty="0" smtClean="0"/>
              <a:t>Posters and handbills</a:t>
            </a:r>
          </a:p>
          <a:p>
            <a:pPr marL="0" lvl="1" indent="231775">
              <a:buFont typeface="Arial"/>
              <a:buChar char="•"/>
            </a:pPr>
            <a:r>
              <a:rPr lang="en-US" sz="2000" dirty="0" smtClean="0"/>
              <a:t>Recruiting Events with the Chamber</a:t>
            </a:r>
          </a:p>
          <a:p>
            <a:pPr marL="0" lvl="1" indent="231775">
              <a:buFont typeface="Arial"/>
              <a:buChar char="•"/>
            </a:pPr>
            <a:r>
              <a:rPr lang="en-US" sz="2000" dirty="0" smtClean="0"/>
              <a:t>Recruiting Previous Students</a:t>
            </a:r>
          </a:p>
          <a:p>
            <a:pPr marL="0" lvl="1" indent="231775">
              <a:buFont typeface="Arial"/>
              <a:buChar char="•"/>
            </a:pPr>
            <a:r>
              <a:rPr lang="en-US" sz="2000" dirty="0" smtClean="0"/>
              <a:t>Radio, print, TV interviews</a:t>
            </a:r>
          </a:p>
          <a:p>
            <a:pPr marL="0" lvl="1" indent="231775">
              <a:buFont typeface="Arial"/>
              <a:buChar char="•"/>
            </a:pPr>
            <a:r>
              <a:rPr lang="en-US" sz="2000" dirty="0" err="1" smtClean="0"/>
              <a:t>ACC’s</a:t>
            </a:r>
            <a:r>
              <a:rPr lang="en-US" sz="2000" dirty="0" smtClean="0"/>
              <a:t> front page website banner</a:t>
            </a:r>
          </a:p>
          <a:p>
            <a:pPr marL="0" lvl="1" indent="231775">
              <a:buFont typeface="Arial"/>
              <a:buChar char="•"/>
            </a:pPr>
            <a:r>
              <a:rPr lang="en-US" sz="2000" dirty="0" smtClean="0"/>
              <a:t>Event tables </a:t>
            </a:r>
          </a:p>
          <a:p>
            <a:pPr marL="0" lvl="1" indent="231775">
              <a:buFont typeface="Arial"/>
              <a:buChar char="•"/>
            </a:pPr>
            <a:r>
              <a:rPr lang="en-US" sz="2000" dirty="0" smtClean="0"/>
              <a:t>Advising by Department Chair</a:t>
            </a:r>
          </a:p>
          <a:p>
            <a:pPr marL="0" lvl="1" indent="231775">
              <a:buFont typeface="Arial"/>
              <a:buChar char="•"/>
            </a:pPr>
            <a:r>
              <a:rPr lang="en-US" sz="2000" dirty="0" smtClean="0"/>
              <a:t>Social Media</a:t>
            </a:r>
          </a:p>
          <a:p>
            <a:pPr marL="0" lvl="1" indent="231775">
              <a:buFont typeface="Arial"/>
              <a:buChar char="•"/>
            </a:pPr>
            <a:r>
              <a:rPr lang="en-US" sz="2000" dirty="0" smtClean="0"/>
              <a:t>Community partners</a:t>
            </a:r>
          </a:p>
          <a:p>
            <a:pPr marL="0" lvl="1" indent="231775">
              <a:buFont typeface="Arial"/>
              <a:buChar char="•"/>
            </a:pPr>
            <a:r>
              <a:rPr lang="en-US" sz="2000" dirty="0" smtClean="0"/>
              <a:t>Veterans recruiter</a:t>
            </a:r>
          </a:p>
          <a:p>
            <a:pPr marL="0" lvl="1" indent="231775"/>
            <a:endParaRPr lang="en-US" sz="2000" dirty="0" smtClean="0"/>
          </a:p>
          <a:p>
            <a:pPr indent="231775"/>
            <a:r>
              <a:rPr lang="en-US" sz="2000" b="1" dirty="0" smtClean="0"/>
              <a:t>	</a:t>
            </a:r>
            <a:endParaRPr lang="en-US" sz="2000" b="0" dirty="0" smtClean="0"/>
          </a:p>
          <a:p>
            <a:pPr marL="457200" indent="-457200"/>
            <a:endParaRPr lang="en-US" sz="2000" b="1" dirty="0" smtClean="0"/>
          </a:p>
          <a:p>
            <a:pPr marL="457200" indent="-457200">
              <a:buAutoNum type="arabicPeriod"/>
            </a:pPr>
            <a:endParaRPr lang="en-US" sz="2000" b="0" dirty="0"/>
          </a:p>
        </p:txBody>
      </p:sp>
      <p:pic>
        <p:nvPicPr>
          <p:cNvPr id="9" name="Picture 8" descr="Screen shot 2015-11-09 at 1.16.11 PM.png"/>
          <p:cNvPicPr>
            <a:picLocks noChangeAspect="1"/>
          </p:cNvPicPr>
          <p:nvPr/>
        </p:nvPicPr>
        <p:blipFill>
          <a:blip r:embed="rId3"/>
          <a:stretch>
            <a:fillRect/>
          </a:stretch>
        </p:blipFill>
        <p:spPr>
          <a:xfrm>
            <a:off x="4529868" y="918955"/>
            <a:ext cx="4368800" cy="5753100"/>
          </a:xfrm>
          <a:prstGeom prst="rect">
            <a:avLst/>
          </a:prstGeom>
        </p:spPr>
      </p:pic>
    </p:spTree>
    <p:extLst>
      <p:ext uri="{BB962C8B-B14F-4D97-AF65-F5344CB8AC3E}">
        <p14:creationId xmlns:p14="http://schemas.microsoft.com/office/powerpoint/2010/main" val="92509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Content Placeholder 3"/>
          <p:cNvPicPr>
            <a:picLocks noGrp="1" noChangeAspect="1"/>
          </p:cNvPicPr>
          <p:nvPr>
            <p:ph idx="1"/>
          </p:nvPr>
        </p:nvPicPr>
        <p:blipFill>
          <a:blip r:embed="rId2"/>
          <a:srcRect/>
          <a:stretch>
            <a:fillRect/>
          </a:stretch>
        </p:blipFill>
        <p:spPr>
          <a:xfrm>
            <a:off x="0" y="1087968"/>
            <a:ext cx="9144000" cy="5464175"/>
          </a:xfrm>
        </p:spPr>
      </p:pic>
      <p:sp>
        <p:nvSpPr>
          <p:cNvPr id="5" name="Rectangle 21"/>
          <p:cNvSpPr>
            <a:spLocks noChangeArrowheads="1"/>
          </p:cNvSpPr>
          <p:nvPr/>
        </p:nvSpPr>
        <p:spPr bwMode="auto">
          <a:xfrm>
            <a:off x="0" y="-131894"/>
            <a:ext cx="9144000" cy="1218531"/>
          </a:xfrm>
          <a:prstGeom prst="rect">
            <a:avLst/>
          </a:prstGeom>
          <a:solidFill>
            <a:schemeClr val="bg2">
              <a:lumMod val="25000"/>
            </a:schemeClr>
          </a:solidFill>
          <a:ln>
            <a:solidFill>
              <a:schemeClr val="bg2">
                <a:lumMod val="25000"/>
              </a:schemeClr>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prstTxWarp prst="textNoShape">
              <a:avLst/>
            </a:prstTxWarp>
          </a:bodyPr>
          <a:lstStyle/>
          <a:p>
            <a:endParaRPr lang="en-US" dirty="0"/>
          </a:p>
        </p:txBody>
      </p:sp>
      <p:sp>
        <p:nvSpPr>
          <p:cNvPr id="6" name="Text Box 25"/>
          <p:cNvSpPr txBox="1">
            <a:spLocks noChangeArrowheads="1"/>
          </p:cNvSpPr>
          <p:nvPr/>
        </p:nvSpPr>
        <p:spPr bwMode="auto">
          <a:xfrm>
            <a:off x="220258" y="537695"/>
            <a:ext cx="8675492" cy="430887"/>
          </a:xfrm>
          <a:prstGeom prst="rect">
            <a:avLst/>
          </a:prstGeom>
          <a:noFill/>
          <a:ln w="9525">
            <a:noFill/>
            <a:miter lim="800000"/>
            <a:headEnd/>
            <a:tailEnd/>
          </a:ln>
          <a:effectLst/>
        </p:spPr>
        <p:txBody>
          <a:bodyPr wrap="square">
            <a:prstTxWarp prst="textNoShape">
              <a:avLst/>
            </a:prstTxWarp>
            <a:spAutoFit/>
          </a:bodyPr>
          <a:lstStyle/>
          <a:p>
            <a:r>
              <a:rPr lang="en-US" sz="2200" dirty="0" smtClean="0">
                <a:solidFill>
                  <a:srgbClr val="FF6600"/>
                </a:solidFill>
                <a:latin typeface="Arial Black" charset="0"/>
              </a:rPr>
              <a:t>Reward: </a:t>
            </a:r>
            <a:r>
              <a:rPr lang="en-US" sz="2200" dirty="0" smtClean="0">
                <a:solidFill>
                  <a:srgbClr val="FFFFFF"/>
                </a:solidFill>
                <a:latin typeface="Arial Black" charset="0"/>
              </a:rPr>
              <a:t>Industry &amp; community partners</a:t>
            </a:r>
          </a:p>
        </p:txBody>
      </p:sp>
    </p:spTree>
    <p:extLst>
      <p:ext uri="{BB962C8B-B14F-4D97-AF65-F5344CB8AC3E}">
        <p14:creationId xmlns:p14="http://schemas.microsoft.com/office/powerpoint/2010/main" val="36214555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47663" y="1585153"/>
            <a:ext cx="7235894" cy="646331"/>
          </a:xfrm>
          <a:prstGeom prst="rect">
            <a:avLst/>
          </a:prstGeom>
        </p:spPr>
        <p:txBody>
          <a:bodyPr wrap="square">
            <a:spAutoFit/>
          </a:bodyPr>
          <a:lstStyle/>
          <a:p>
            <a:pPr lvl="0"/>
            <a:endParaRPr lang="en-US" dirty="0" smtClean="0">
              <a:solidFill>
                <a:prstClr val="black"/>
              </a:solidFill>
              <a:latin typeface="Arial" panose="020B0604020202020204" pitchFamily="34" charset="0"/>
              <a:cs typeface="Arial" panose="020B0604020202020204" pitchFamily="34" charset="0"/>
            </a:endParaRPr>
          </a:p>
          <a:p>
            <a:pPr marL="342900" lvl="0" indent="-342900">
              <a:spcAft>
                <a:spcPts val="1000"/>
              </a:spcAft>
              <a:buFont typeface="Arial" panose="020B0604020202020204" pitchFamily="34" charset="0"/>
              <a:buChar char="•"/>
            </a:pPr>
            <a:endParaRPr lang="en-US" dirty="0" smtClean="0">
              <a:solidFill>
                <a:prstClr val="black"/>
              </a:solidFill>
              <a:latin typeface="Arial Bold"/>
              <a:cs typeface="Arial Bold"/>
            </a:endParaRPr>
          </a:p>
        </p:txBody>
      </p:sp>
      <p:sp>
        <p:nvSpPr>
          <p:cNvPr id="11" name="Text Box 25"/>
          <p:cNvSpPr txBox="1">
            <a:spLocks noChangeArrowheads="1"/>
          </p:cNvSpPr>
          <p:nvPr/>
        </p:nvSpPr>
        <p:spPr bwMode="auto">
          <a:xfrm>
            <a:off x="3270663" y="442736"/>
            <a:ext cx="9185022" cy="400110"/>
          </a:xfrm>
          <a:prstGeom prst="rect">
            <a:avLst/>
          </a:prstGeom>
          <a:noFill/>
          <a:ln w="9525">
            <a:noFill/>
            <a:miter lim="800000"/>
            <a:headEnd/>
            <a:tailEnd/>
          </a:ln>
          <a:effectLst/>
        </p:spPr>
        <p:txBody>
          <a:bodyPr wrap="square">
            <a:prstTxWarp prst="textNoShape">
              <a:avLst/>
            </a:prstTxWarp>
            <a:spAutoFit/>
          </a:bodyPr>
          <a:lstStyle/>
          <a:p>
            <a:r>
              <a:rPr lang="en-US" sz="2000" dirty="0" smtClean="0">
                <a:solidFill>
                  <a:schemeClr val="bg1"/>
                </a:solidFill>
                <a:latin typeface="Arial Black" charset="0"/>
              </a:rPr>
              <a:t>Expansion into other demographics </a:t>
            </a:r>
            <a:endParaRPr lang="en-US" sz="2000" b="0" dirty="0">
              <a:solidFill>
                <a:schemeClr val="bg1"/>
              </a:solidFill>
            </a:endParaRPr>
          </a:p>
        </p:txBody>
      </p:sp>
      <p:sp>
        <p:nvSpPr>
          <p:cNvPr id="2" name="Rectangle 1"/>
          <p:cNvSpPr/>
          <p:nvPr/>
        </p:nvSpPr>
        <p:spPr>
          <a:xfrm>
            <a:off x="3038475" y="1799684"/>
            <a:ext cx="2762250" cy="863600"/>
          </a:xfrm>
          <a:prstGeom prst="rect">
            <a:avLst/>
          </a:prstGeom>
          <a:solidFill>
            <a:srgbClr val="98A73F"/>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solidFill>
                  <a:schemeClr val="tx1"/>
                </a:solidFill>
                <a:latin typeface="Arial Black" panose="020B0A04020102020204" pitchFamily="34" charset="0"/>
              </a:rPr>
              <a:t>The Accelerated </a:t>
            </a:r>
          </a:p>
          <a:p>
            <a:pPr algn="ctr"/>
            <a:r>
              <a:rPr lang="en-US" sz="1600" dirty="0" smtClean="0">
                <a:solidFill>
                  <a:schemeClr val="tx1"/>
                </a:solidFill>
                <a:latin typeface="Arial Black" panose="020B0A04020102020204" pitchFamily="34" charset="0"/>
              </a:rPr>
              <a:t>Career Program</a:t>
            </a:r>
            <a:endParaRPr lang="en-US" sz="1600" dirty="0">
              <a:solidFill>
                <a:schemeClr val="tx1"/>
              </a:solidFill>
              <a:latin typeface="Arial Black" panose="020B0A04020102020204" pitchFamily="34" charset="0"/>
            </a:endParaRPr>
          </a:p>
        </p:txBody>
      </p:sp>
      <p:grpSp>
        <p:nvGrpSpPr>
          <p:cNvPr id="3" name="Group 29"/>
          <p:cNvGrpSpPr/>
          <p:nvPr/>
        </p:nvGrpSpPr>
        <p:grpSpPr>
          <a:xfrm>
            <a:off x="2533650" y="2926809"/>
            <a:ext cx="1809750" cy="1006475"/>
            <a:chOff x="2609850" y="4664075"/>
            <a:chExt cx="1809750" cy="1006475"/>
          </a:xfrm>
        </p:grpSpPr>
        <p:sp>
          <p:nvSpPr>
            <p:cNvPr id="15" name="Rectangle 14"/>
            <p:cNvSpPr/>
            <p:nvPr/>
          </p:nvSpPr>
          <p:spPr>
            <a:xfrm>
              <a:off x="2609850" y="4927600"/>
              <a:ext cx="1809750" cy="742950"/>
            </a:xfrm>
            <a:prstGeom prst="rect">
              <a:avLst/>
            </a:prstGeom>
            <a:solidFill>
              <a:srgbClr val="2ABCB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Arial Black" panose="020B0A04020102020204" pitchFamily="34" charset="0"/>
                </a:rPr>
                <a:t>Visual </a:t>
              </a:r>
              <a:r>
                <a:rPr lang="en-US" sz="1400" dirty="0" smtClean="0">
                  <a:solidFill>
                    <a:schemeClr val="tx1"/>
                  </a:solidFill>
                  <a:latin typeface="Arial Black" panose="020B0A04020102020204" pitchFamily="34" charset="0"/>
                </a:rPr>
                <a:t>Communication</a:t>
              </a:r>
              <a:endParaRPr lang="en-US" sz="1400" dirty="0">
                <a:solidFill>
                  <a:schemeClr val="tx1"/>
                </a:solidFill>
                <a:latin typeface="Arial Black" panose="020B0A04020102020204" pitchFamily="34" charset="0"/>
              </a:endParaRPr>
            </a:p>
          </p:txBody>
        </p:sp>
        <p:cxnSp>
          <p:nvCxnSpPr>
            <p:cNvPr id="21" name="Straight Connector 20"/>
            <p:cNvCxnSpPr>
              <a:stCxn id="15" idx="0"/>
            </p:cNvCxnSpPr>
            <p:nvPr/>
          </p:nvCxnSpPr>
          <p:spPr>
            <a:xfrm flipV="1">
              <a:off x="3514725" y="4664075"/>
              <a:ext cx="0" cy="26352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 name="Group 24"/>
          <p:cNvGrpSpPr/>
          <p:nvPr/>
        </p:nvGrpSpPr>
        <p:grpSpPr>
          <a:xfrm>
            <a:off x="4600575" y="2926810"/>
            <a:ext cx="1809750" cy="1006474"/>
            <a:chOff x="4676775" y="4664076"/>
            <a:chExt cx="1809750" cy="1006474"/>
          </a:xfrm>
        </p:grpSpPr>
        <p:sp>
          <p:nvSpPr>
            <p:cNvPr id="16" name="Rectangle 15"/>
            <p:cNvSpPr/>
            <p:nvPr/>
          </p:nvSpPr>
          <p:spPr>
            <a:xfrm>
              <a:off x="4676775" y="4927600"/>
              <a:ext cx="1809750" cy="742950"/>
            </a:xfrm>
            <a:prstGeom prst="rect">
              <a:avLst/>
            </a:prstGeom>
            <a:solidFill>
              <a:srgbClr val="2ABCB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Arial Black" panose="020B0A04020102020204" pitchFamily="34" charset="0"/>
                </a:rPr>
                <a:t>Career Expressway</a:t>
              </a:r>
              <a:endParaRPr lang="en-US" sz="1600" dirty="0">
                <a:solidFill>
                  <a:schemeClr val="tx1"/>
                </a:solidFill>
                <a:latin typeface="Arial Black" panose="020B0A04020102020204" pitchFamily="34" charset="0"/>
              </a:endParaRPr>
            </a:p>
          </p:txBody>
        </p:sp>
        <p:cxnSp>
          <p:nvCxnSpPr>
            <p:cNvPr id="23" name="Straight Connector 22"/>
            <p:cNvCxnSpPr/>
            <p:nvPr/>
          </p:nvCxnSpPr>
          <p:spPr>
            <a:xfrm flipV="1">
              <a:off x="5581650" y="4664076"/>
              <a:ext cx="0" cy="26352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5" name="Group 28"/>
          <p:cNvGrpSpPr/>
          <p:nvPr/>
        </p:nvGrpSpPr>
        <p:grpSpPr>
          <a:xfrm>
            <a:off x="447675" y="2926810"/>
            <a:ext cx="1809750" cy="1006474"/>
            <a:chOff x="514350" y="4664076"/>
            <a:chExt cx="1809750" cy="1006474"/>
          </a:xfrm>
        </p:grpSpPr>
        <p:sp>
          <p:nvSpPr>
            <p:cNvPr id="14" name="Rectangle 13"/>
            <p:cNvSpPr/>
            <p:nvPr/>
          </p:nvSpPr>
          <p:spPr>
            <a:xfrm>
              <a:off x="514350" y="4927600"/>
              <a:ext cx="1809750" cy="742950"/>
            </a:xfrm>
            <a:prstGeom prst="rect">
              <a:avLst/>
            </a:prstGeom>
            <a:solidFill>
              <a:srgbClr val="2ABCB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Arial Black" panose="020B0A04020102020204" pitchFamily="34" charset="0"/>
                </a:rPr>
                <a:t>Computer Information Technology</a:t>
              </a:r>
              <a:endParaRPr lang="en-US" sz="1600" dirty="0">
                <a:solidFill>
                  <a:schemeClr val="tx1"/>
                </a:solidFill>
                <a:latin typeface="Arial Black" panose="020B0A04020102020204" pitchFamily="34" charset="0"/>
              </a:endParaRPr>
            </a:p>
          </p:txBody>
        </p:sp>
        <p:cxnSp>
          <p:nvCxnSpPr>
            <p:cNvPr id="27" name="Straight Connector 26"/>
            <p:cNvCxnSpPr/>
            <p:nvPr/>
          </p:nvCxnSpPr>
          <p:spPr>
            <a:xfrm flipV="1">
              <a:off x="1409700" y="4664076"/>
              <a:ext cx="0" cy="26352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8" name="Group 25"/>
          <p:cNvGrpSpPr/>
          <p:nvPr/>
        </p:nvGrpSpPr>
        <p:grpSpPr>
          <a:xfrm>
            <a:off x="6715125" y="2914109"/>
            <a:ext cx="1809750" cy="1019175"/>
            <a:chOff x="6791325" y="4651375"/>
            <a:chExt cx="1809750" cy="1019175"/>
          </a:xfrm>
        </p:grpSpPr>
        <p:sp>
          <p:nvSpPr>
            <p:cNvPr id="17" name="Rectangle 16"/>
            <p:cNvSpPr/>
            <p:nvPr/>
          </p:nvSpPr>
          <p:spPr>
            <a:xfrm>
              <a:off x="6791325" y="4927600"/>
              <a:ext cx="1809750" cy="742950"/>
            </a:xfrm>
            <a:prstGeom prst="rect">
              <a:avLst/>
            </a:prstGeom>
            <a:solidFill>
              <a:srgbClr val="2ABCB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Arial Black" panose="020B0A04020102020204" pitchFamily="34" charset="0"/>
                </a:rPr>
                <a:t>IT</a:t>
              </a:r>
            </a:p>
            <a:p>
              <a:pPr algn="ctr"/>
              <a:r>
                <a:rPr lang="en-US" sz="1600" dirty="0" smtClean="0">
                  <a:solidFill>
                    <a:schemeClr val="tx1"/>
                  </a:solidFill>
                  <a:latin typeface="Arial Black" panose="020B0A04020102020204" pitchFamily="34" charset="0"/>
                </a:rPr>
                <a:t>Academy</a:t>
              </a:r>
              <a:endParaRPr lang="en-US" sz="1600" dirty="0">
                <a:solidFill>
                  <a:schemeClr val="tx1"/>
                </a:solidFill>
                <a:latin typeface="Arial Black" panose="020B0A04020102020204" pitchFamily="34" charset="0"/>
              </a:endParaRPr>
            </a:p>
          </p:txBody>
        </p:sp>
        <p:cxnSp>
          <p:nvCxnSpPr>
            <p:cNvPr id="28" name="Straight Connector 27"/>
            <p:cNvCxnSpPr/>
            <p:nvPr/>
          </p:nvCxnSpPr>
          <p:spPr>
            <a:xfrm flipV="1">
              <a:off x="7696200" y="4651375"/>
              <a:ext cx="0" cy="26352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9" name="Group 1029"/>
          <p:cNvGrpSpPr/>
          <p:nvPr/>
        </p:nvGrpSpPr>
        <p:grpSpPr>
          <a:xfrm>
            <a:off x="1333500" y="2663284"/>
            <a:ext cx="6286500" cy="263527"/>
            <a:chOff x="1409700" y="4400550"/>
            <a:chExt cx="6286500" cy="263527"/>
          </a:xfrm>
        </p:grpSpPr>
        <p:cxnSp>
          <p:nvCxnSpPr>
            <p:cNvPr id="1024" name="Straight Connector 1023"/>
            <p:cNvCxnSpPr/>
            <p:nvPr/>
          </p:nvCxnSpPr>
          <p:spPr>
            <a:xfrm>
              <a:off x="1409700" y="4651375"/>
              <a:ext cx="6286500" cy="127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7" name="Straight Arrow Connector 1026"/>
            <p:cNvCxnSpPr/>
            <p:nvPr/>
          </p:nvCxnSpPr>
          <p:spPr>
            <a:xfrm rot="16200000" flipH="1">
              <a:off x="4398172" y="4525169"/>
              <a:ext cx="263527" cy="142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4" name="Rectangle 23"/>
          <p:cNvSpPr/>
          <p:nvPr/>
        </p:nvSpPr>
        <p:spPr>
          <a:xfrm>
            <a:off x="4600575" y="4210563"/>
            <a:ext cx="1809750" cy="742950"/>
          </a:xfrm>
          <a:prstGeom prst="rect">
            <a:avLst/>
          </a:prstGeom>
          <a:solidFill>
            <a:srgbClr val="2ABCB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Arial Black" panose="020B0A04020102020204" pitchFamily="34" charset="0"/>
              </a:rPr>
              <a:t>Women in </a:t>
            </a:r>
          </a:p>
          <a:p>
            <a:pPr algn="ctr"/>
            <a:r>
              <a:rPr lang="en-US" sz="1600" dirty="0" smtClean="0">
                <a:solidFill>
                  <a:schemeClr val="tx1"/>
                </a:solidFill>
                <a:latin typeface="Arial Black" panose="020B0A04020102020204" pitchFamily="34" charset="0"/>
              </a:rPr>
              <a:t>IT</a:t>
            </a:r>
            <a:endParaRPr lang="en-US" sz="1600" dirty="0">
              <a:solidFill>
                <a:schemeClr val="tx1"/>
              </a:solidFill>
              <a:latin typeface="Arial Black" panose="020B0A04020102020204" pitchFamily="34" charset="0"/>
            </a:endParaRPr>
          </a:p>
        </p:txBody>
      </p:sp>
      <p:cxnSp>
        <p:nvCxnSpPr>
          <p:cNvPr id="25" name="Straight Arrow Connector 24"/>
          <p:cNvCxnSpPr>
            <a:stCxn id="24" idx="0"/>
          </p:cNvCxnSpPr>
          <p:nvPr/>
        </p:nvCxnSpPr>
        <p:spPr>
          <a:xfrm rot="5400000" flipH="1" flipV="1">
            <a:off x="5366810" y="4071923"/>
            <a:ext cx="27728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260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2" presetClass="entr" presetSubtype="4" accel="50000" decel="5000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5"/>
          <p:cNvSpPr txBox="1">
            <a:spLocks noChangeArrowheads="1"/>
          </p:cNvSpPr>
          <p:nvPr/>
        </p:nvSpPr>
        <p:spPr bwMode="auto">
          <a:xfrm>
            <a:off x="3225127" y="255590"/>
            <a:ext cx="6299497" cy="769441"/>
          </a:xfrm>
          <a:prstGeom prst="rect">
            <a:avLst/>
          </a:prstGeom>
          <a:noFill/>
          <a:ln w="9525">
            <a:noFill/>
            <a:miter lim="800000"/>
            <a:headEnd/>
            <a:tailEnd/>
          </a:ln>
          <a:effectLst/>
        </p:spPr>
        <p:txBody>
          <a:bodyPr wrap="square">
            <a:prstTxWarp prst="textNoShape">
              <a:avLst/>
            </a:prstTxWarp>
            <a:spAutoFit/>
          </a:bodyPr>
          <a:lstStyle/>
          <a:p>
            <a:r>
              <a:rPr lang="en-US" sz="2200" dirty="0" smtClean="0">
                <a:solidFill>
                  <a:srgbClr val="FFFFFF"/>
                </a:solidFill>
                <a:latin typeface="Arial Black" charset="0"/>
              </a:rPr>
              <a:t>Women in Information Technology: </a:t>
            </a:r>
          </a:p>
          <a:p>
            <a:r>
              <a:rPr lang="en-US" sz="2200" dirty="0" err="1" smtClean="0">
                <a:solidFill>
                  <a:srgbClr val="FFFFFF"/>
                </a:solidFill>
                <a:latin typeface="Arial Black" charset="0"/>
              </a:rPr>
              <a:t>WiT</a:t>
            </a:r>
            <a:endParaRPr lang="en-US" sz="2200" dirty="0" smtClean="0">
              <a:solidFill>
                <a:srgbClr val="FFFFFF"/>
              </a:solidFill>
              <a:latin typeface="Arial Black" charset="0"/>
            </a:endParaRPr>
          </a:p>
        </p:txBody>
      </p:sp>
      <p:pic>
        <p:nvPicPr>
          <p:cNvPr id="8" name="Picture 7" descr="Screen Shot 2015-11-04 at 8.10.05 AM.png"/>
          <p:cNvPicPr>
            <a:picLocks noChangeAspect="1"/>
          </p:cNvPicPr>
          <p:nvPr/>
        </p:nvPicPr>
        <p:blipFill>
          <a:blip r:embed="rId3"/>
          <a:stretch>
            <a:fillRect/>
          </a:stretch>
        </p:blipFill>
        <p:spPr>
          <a:xfrm>
            <a:off x="476236" y="1025777"/>
            <a:ext cx="8350281" cy="5233731"/>
          </a:xfrm>
          <a:prstGeom prst="rect">
            <a:avLst/>
          </a:prstGeom>
        </p:spPr>
      </p:pic>
    </p:spTree>
    <p:extLst>
      <p:ext uri="{BB962C8B-B14F-4D97-AF65-F5344CB8AC3E}">
        <p14:creationId xmlns:p14="http://schemas.microsoft.com/office/powerpoint/2010/main" val="12576507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5"/>
          <p:cNvSpPr txBox="1">
            <a:spLocks noChangeArrowheads="1"/>
          </p:cNvSpPr>
          <p:nvPr/>
        </p:nvSpPr>
        <p:spPr bwMode="auto">
          <a:xfrm>
            <a:off x="223427" y="715070"/>
            <a:ext cx="8675492" cy="430887"/>
          </a:xfrm>
          <a:prstGeom prst="rect">
            <a:avLst/>
          </a:prstGeom>
          <a:noFill/>
          <a:ln w="9525">
            <a:noFill/>
            <a:miter lim="800000"/>
            <a:headEnd/>
            <a:tailEnd/>
          </a:ln>
          <a:effectLst/>
        </p:spPr>
        <p:txBody>
          <a:bodyPr wrap="square">
            <a:prstTxWarp prst="textNoShape">
              <a:avLst/>
            </a:prstTxWarp>
            <a:spAutoFit/>
          </a:bodyPr>
          <a:lstStyle/>
          <a:p>
            <a:r>
              <a:rPr lang="en-US" sz="2200" dirty="0" smtClean="0">
                <a:solidFill>
                  <a:srgbClr val="FF6600"/>
                </a:solidFill>
                <a:latin typeface="Arial Black" charset="0"/>
              </a:rPr>
              <a:t>Women in Information Technology: </a:t>
            </a:r>
            <a:r>
              <a:rPr lang="en-US" sz="2200" dirty="0" err="1" smtClean="0">
                <a:solidFill>
                  <a:schemeClr val="bg1"/>
                </a:solidFill>
                <a:latin typeface="Arial Black" charset="0"/>
              </a:rPr>
              <a:t>WiT</a:t>
            </a:r>
            <a:endParaRPr lang="en-US" sz="2200" dirty="0" smtClean="0">
              <a:solidFill>
                <a:schemeClr val="bg1"/>
              </a:solidFill>
              <a:latin typeface="Arial Black" charset="0"/>
            </a:endParaRPr>
          </a:p>
        </p:txBody>
      </p:sp>
      <p:pic>
        <p:nvPicPr>
          <p:cNvPr id="5" name="Picture 4" descr="Screen Shot 2015-11-04 at 8.10.19 AM.png"/>
          <p:cNvPicPr>
            <a:picLocks noChangeAspect="1"/>
          </p:cNvPicPr>
          <p:nvPr/>
        </p:nvPicPr>
        <p:blipFill>
          <a:blip r:embed="rId3"/>
          <a:stretch>
            <a:fillRect/>
          </a:stretch>
        </p:blipFill>
        <p:spPr>
          <a:xfrm>
            <a:off x="0" y="72150"/>
            <a:ext cx="9144000" cy="6604000"/>
          </a:xfrm>
          <a:prstGeom prst="rect">
            <a:avLst/>
          </a:prstGeom>
        </p:spPr>
      </p:pic>
    </p:spTree>
    <p:extLst>
      <p:ext uri="{BB962C8B-B14F-4D97-AF65-F5344CB8AC3E}">
        <p14:creationId xmlns:p14="http://schemas.microsoft.com/office/powerpoint/2010/main" val="38430150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CCLog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43800" y="5878513"/>
            <a:ext cx="1371600" cy="903287"/>
          </a:xfrm>
          <a:prstGeom prst="rect">
            <a:avLst/>
          </a:prstGeom>
          <a:noFill/>
        </p:spPr>
      </p:pic>
      <p:sp>
        <p:nvSpPr>
          <p:cNvPr id="6" name="Text Box 24"/>
          <p:cNvSpPr txBox="1">
            <a:spLocks noChangeArrowheads="1"/>
          </p:cNvSpPr>
          <p:nvPr/>
        </p:nvSpPr>
        <p:spPr bwMode="auto">
          <a:xfrm>
            <a:off x="1351281" y="2611120"/>
            <a:ext cx="7162800" cy="1692771"/>
          </a:xfrm>
          <a:prstGeom prst="rect">
            <a:avLst/>
          </a:prstGeom>
          <a:noFill/>
          <a:ln w="9525">
            <a:noFill/>
            <a:miter lim="800000"/>
            <a:headEnd/>
            <a:tailEnd/>
          </a:ln>
          <a:effectLst/>
        </p:spPr>
        <p:txBody>
          <a:bodyPr wrap="square">
            <a:prstTxWarp prst="textNoShape">
              <a:avLst/>
            </a:prstTxWarp>
            <a:spAutoFit/>
          </a:bodyPr>
          <a:lstStyle/>
          <a:p>
            <a:pPr defTabSz="457200"/>
            <a:endParaRPr lang="en-US" sz="1400" dirty="0" smtClean="0">
              <a:solidFill>
                <a:prstClr val="black"/>
              </a:solidFill>
              <a:latin typeface="Arial" charset="0"/>
            </a:endParaRPr>
          </a:p>
          <a:p>
            <a:pPr defTabSz="457200"/>
            <a:r>
              <a:rPr lang="en-US" b="1" dirty="0" smtClean="0">
                <a:solidFill>
                  <a:prstClr val="black"/>
                </a:solidFill>
                <a:latin typeface="Arial Black"/>
                <a:cs typeface="Arial Black"/>
              </a:rPr>
              <a:t>For information contact:</a:t>
            </a:r>
          </a:p>
          <a:p>
            <a:pPr defTabSz="457200"/>
            <a:r>
              <a:rPr lang="en-US" b="1" dirty="0" smtClean="0">
                <a:solidFill>
                  <a:prstClr val="black"/>
                </a:solidFill>
                <a:latin typeface="Arial Black"/>
                <a:cs typeface="Arial Black"/>
              </a:rPr>
              <a:t> </a:t>
            </a:r>
          </a:p>
          <a:p>
            <a:pPr defTabSz="457200"/>
            <a:r>
              <a:rPr lang="en-US" dirty="0" smtClean="0">
                <a:solidFill>
                  <a:prstClr val="black"/>
                </a:solidFill>
                <a:latin typeface="Arial" charset="0"/>
              </a:rPr>
              <a:t>Linda </a:t>
            </a:r>
            <a:r>
              <a:rPr lang="en-US" dirty="0" err="1" smtClean="0">
                <a:solidFill>
                  <a:prstClr val="black"/>
                </a:solidFill>
                <a:latin typeface="Arial" charset="0"/>
              </a:rPr>
              <a:t>Smarzik</a:t>
            </a:r>
            <a:r>
              <a:rPr lang="en-US" dirty="0" smtClean="0">
                <a:solidFill>
                  <a:prstClr val="black"/>
                </a:solidFill>
                <a:latin typeface="Arial" charset="0"/>
              </a:rPr>
              <a:t> – Dean/Computer Studies and Advanced Technology</a:t>
            </a:r>
          </a:p>
          <a:p>
            <a:r>
              <a:rPr lang="en-US" b="1" dirty="0" err="1" smtClean="0">
                <a:solidFill>
                  <a:prstClr val="black"/>
                </a:solidFill>
                <a:latin typeface="Arial Black"/>
                <a:cs typeface="Arial Black"/>
              </a:rPr>
              <a:t>lsmarzik@austincc.edu</a:t>
            </a:r>
            <a:endParaRPr lang="en-US" b="1" dirty="0" smtClean="0">
              <a:solidFill>
                <a:prstClr val="black"/>
              </a:solidFill>
              <a:latin typeface="Arial Black"/>
              <a:cs typeface="Arial Black"/>
            </a:endParaRPr>
          </a:p>
          <a:p>
            <a:pPr defTabSz="457200"/>
            <a:r>
              <a:rPr lang="en-US" dirty="0" smtClean="0">
                <a:solidFill>
                  <a:prstClr val="black"/>
                </a:solidFill>
                <a:latin typeface="Arial" charset="0"/>
              </a:rPr>
              <a:t> </a:t>
            </a:r>
            <a:endParaRPr lang="en-US" dirty="0">
              <a:solidFill>
                <a:prstClr val="black"/>
              </a:solidFill>
              <a:latin typeface="Arial" charset="0"/>
            </a:endParaRPr>
          </a:p>
        </p:txBody>
      </p:sp>
    </p:spTree>
    <p:extLst>
      <p:ext uri="{BB962C8B-B14F-4D97-AF65-F5344CB8AC3E}">
        <p14:creationId xmlns:p14="http://schemas.microsoft.com/office/powerpoint/2010/main" val="14063706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nkstockPhotos-469772338-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9144000" cy="5029200"/>
          </a:xfrm>
          <a:prstGeom prst="rect">
            <a:avLst/>
          </a:prstGeom>
        </p:spPr>
      </p:pic>
      <p:sp>
        <p:nvSpPr>
          <p:cNvPr id="2" name="Title 1"/>
          <p:cNvSpPr>
            <a:spLocks noGrp="1"/>
          </p:cNvSpPr>
          <p:nvPr>
            <p:ph type="title"/>
          </p:nvPr>
        </p:nvSpPr>
        <p:spPr>
          <a:xfrm>
            <a:off x="3213563" y="487788"/>
            <a:ext cx="8229600" cy="406401"/>
          </a:xfrm>
        </p:spPr>
        <p:txBody>
          <a:bodyPr>
            <a:normAutofit fontScale="90000"/>
          </a:bodyPr>
          <a:lstStyle/>
          <a:p>
            <a:r>
              <a:rPr lang="en-US" b="1" dirty="0" smtClean="0"/>
              <a:t/>
            </a:r>
            <a:br>
              <a:rPr lang="en-US" b="1" dirty="0" smtClean="0"/>
            </a:br>
            <a:r>
              <a:rPr lang="en-US" sz="6700" b="1" dirty="0" smtClean="0"/>
              <a:t>PACE – IT </a:t>
            </a:r>
            <a:r>
              <a:rPr lang="en-US" b="1" dirty="0"/>
              <a:t/>
            </a:r>
            <a:br>
              <a:rPr lang="en-US" b="1" dirty="0"/>
            </a:br>
            <a:r>
              <a:rPr lang="en-US" dirty="0"/>
              <a:t/>
            </a:r>
            <a:br>
              <a:rPr lang="en-US" dirty="0"/>
            </a:br>
            <a:endParaRPr lang="en-US" dirty="0"/>
          </a:p>
        </p:txBody>
      </p:sp>
      <p:sp>
        <p:nvSpPr>
          <p:cNvPr id="3" name="Content Placeholder 2"/>
          <p:cNvSpPr>
            <a:spLocks noGrp="1"/>
          </p:cNvSpPr>
          <p:nvPr>
            <p:ph idx="1"/>
          </p:nvPr>
        </p:nvSpPr>
        <p:spPr>
          <a:xfrm>
            <a:off x="0" y="1219200"/>
            <a:ext cx="9144000" cy="5029200"/>
          </a:xfrm>
        </p:spPr>
        <p:txBody>
          <a:bodyPr/>
          <a:lstStyle/>
          <a:p>
            <a:pPr marL="0" indent="0">
              <a:buNone/>
            </a:pPr>
            <a:r>
              <a:rPr lang="en-US" sz="2400" dirty="0" smtClean="0"/>
              <a:t> </a:t>
            </a:r>
          </a:p>
        </p:txBody>
      </p:sp>
      <p:sp>
        <p:nvSpPr>
          <p:cNvPr id="7" name="TextBox 6"/>
          <p:cNvSpPr txBox="1"/>
          <p:nvPr/>
        </p:nvSpPr>
        <p:spPr>
          <a:xfrm>
            <a:off x="5029200" y="1143000"/>
            <a:ext cx="4114800" cy="3231654"/>
          </a:xfrm>
          <a:prstGeom prst="rect">
            <a:avLst/>
          </a:prstGeom>
          <a:solidFill>
            <a:schemeClr val="bg1">
              <a:alpha val="40000"/>
            </a:schemeClr>
          </a:solidFill>
        </p:spPr>
        <p:txBody>
          <a:bodyPr wrap="square" rtlCol="0">
            <a:spAutoFit/>
          </a:bodyPr>
          <a:lstStyle/>
          <a:p>
            <a:r>
              <a:rPr lang="en-US" sz="2800" b="1" dirty="0" smtClean="0">
                <a:effectLst>
                  <a:outerShdw blurRad="50800" dist="38100" dir="2700000" algn="tl" rotWithShape="0">
                    <a:prstClr val="black">
                      <a:alpha val="40000"/>
                    </a:prstClr>
                  </a:outerShdw>
                </a:effectLst>
              </a:rPr>
              <a:t>Ed Sargent – Project Director, PACE-IT Edmonds Community College</a:t>
            </a:r>
            <a:r>
              <a:rPr lang="en-US" sz="3000" b="1" dirty="0">
                <a:effectLst>
                  <a:outerShdw blurRad="50800" dist="38100" dir="2700000" algn="tl" rotWithShape="0">
                    <a:prstClr val="black">
                      <a:alpha val="40000"/>
                    </a:prstClr>
                  </a:outerShdw>
                </a:effectLst>
              </a:rPr>
              <a:t> </a:t>
            </a:r>
            <a:endParaRPr lang="en-US" sz="3000" b="1" dirty="0" smtClean="0">
              <a:effectLst>
                <a:outerShdw blurRad="50800" dist="38100" dir="2700000" algn="tl" rotWithShape="0">
                  <a:prstClr val="black">
                    <a:alpha val="40000"/>
                  </a:prstClr>
                </a:outerShdw>
              </a:effectLst>
            </a:endParaRPr>
          </a:p>
          <a:p>
            <a:r>
              <a:rPr lang="en-US" sz="3000" b="1" dirty="0" err="1" smtClean="0">
                <a:effectLst>
                  <a:outerShdw blurRad="50800" dist="38100" dir="2700000" algn="tl" rotWithShape="0">
                    <a:prstClr val="black">
                      <a:alpha val="40000"/>
                    </a:prstClr>
                  </a:outerShdw>
                </a:effectLst>
              </a:rPr>
              <a:t>ed.sargent</a:t>
            </a:r>
            <a:r>
              <a:rPr lang="en-US" sz="3000" b="1" err="1" smtClean="0">
                <a:effectLst>
                  <a:outerShdw blurRad="50800" dist="38100" dir="2700000" algn="tl" rotWithShape="0">
                    <a:prstClr val="black">
                      <a:alpha val="40000"/>
                    </a:prstClr>
                  </a:outerShdw>
                </a:effectLst>
              </a:rPr>
              <a:t>@</a:t>
            </a:r>
            <a:r>
              <a:rPr lang="en-US" sz="3000" b="1" smtClean="0">
                <a:effectLst>
                  <a:outerShdw blurRad="50800" dist="38100" dir="2700000" algn="tl" rotWithShape="0">
                    <a:prstClr val="black">
                      <a:alpha val="40000"/>
                    </a:prstClr>
                  </a:outerShdw>
                </a:effectLst>
              </a:rPr>
              <a:t>email.edcc.edu</a:t>
            </a:r>
            <a:endParaRPr lang="en-US" sz="3000" dirty="0" smtClean="0"/>
          </a:p>
          <a:p>
            <a:pPr lvl="1"/>
            <a:endParaRPr lang="en-US" sz="3000" b="1" dirty="0" smtClean="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4280342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nkstockPhotos-469772338-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9144000" cy="5029200"/>
          </a:xfrm>
          <a:prstGeom prst="rect">
            <a:avLst/>
          </a:prstGeom>
        </p:spPr>
      </p:pic>
      <p:sp>
        <p:nvSpPr>
          <p:cNvPr id="2" name="Title 1"/>
          <p:cNvSpPr>
            <a:spLocks noGrp="1"/>
          </p:cNvSpPr>
          <p:nvPr>
            <p:ph type="title"/>
          </p:nvPr>
        </p:nvSpPr>
        <p:spPr/>
        <p:txBody>
          <a:bodyPr>
            <a:normAutofit fontScale="90000"/>
          </a:bodyPr>
          <a:lstStyle/>
          <a:p>
            <a:r>
              <a:rPr lang="en-US" b="1" dirty="0" smtClean="0"/>
              <a:t/>
            </a:r>
            <a:br>
              <a:rPr lang="en-US" b="1" dirty="0" smtClean="0"/>
            </a:br>
            <a:r>
              <a:rPr lang="en-US" sz="4400" b="1" dirty="0" smtClean="0"/>
              <a:t>What </a:t>
            </a:r>
            <a:r>
              <a:rPr lang="en-US" sz="4400" b="1" dirty="0"/>
              <a:t>is PACE-IT? </a:t>
            </a:r>
            <a:r>
              <a:rPr lang="en-US" b="1" dirty="0"/>
              <a:t/>
            </a:r>
            <a:br>
              <a:rPr lang="en-US" b="1" dirty="0"/>
            </a:br>
            <a:r>
              <a:rPr lang="en-US" dirty="0"/>
              <a:t/>
            </a:r>
            <a:br>
              <a:rPr lang="en-US" dirty="0"/>
            </a:br>
            <a:endParaRPr lang="en-US" dirty="0"/>
          </a:p>
        </p:txBody>
      </p:sp>
      <p:sp>
        <p:nvSpPr>
          <p:cNvPr id="3" name="Content Placeholder 2"/>
          <p:cNvSpPr>
            <a:spLocks noGrp="1"/>
          </p:cNvSpPr>
          <p:nvPr>
            <p:ph idx="1"/>
          </p:nvPr>
        </p:nvSpPr>
        <p:spPr>
          <a:xfrm>
            <a:off x="0" y="1219200"/>
            <a:ext cx="9144000" cy="5029200"/>
          </a:xfrm>
        </p:spPr>
        <p:txBody>
          <a:bodyPr/>
          <a:lstStyle/>
          <a:p>
            <a:pPr marL="0" indent="0">
              <a:buNone/>
            </a:pPr>
            <a:r>
              <a:rPr lang="en-US" sz="2400" dirty="0" smtClean="0"/>
              <a:t> </a:t>
            </a:r>
          </a:p>
        </p:txBody>
      </p:sp>
      <p:sp>
        <p:nvSpPr>
          <p:cNvPr id="7" name="TextBox 6"/>
          <p:cNvSpPr txBox="1"/>
          <p:nvPr/>
        </p:nvSpPr>
        <p:spPr>
          <a:xfrm>
            <a:off x="5029200" y="1143000"/>
            <a:ext cx="4114800" cy="4339650"/>
          </a:xfrm>
          <a:prstGeom prst="rect">
            <a:avLst/>
          </a:prstGeom>
          <a:solidFill>
            <a:schemeClr val="bg1">
              <a:alpha val="40000"/>
            </a:schemeClr>
          </a:solidFill>
        </p:spPr>
        <p:txBody>
          <a:bodyPr wrap="square" rtlCol="0">
            <a:spAutoFit/>
          </a:bodyPr>
          <a:lstStyle/>
          <a:p>
            <a:r>
              <a:rPr lang="en-US" sz="2400" b="1" dirty="0" smtClean="0"/>
              <a:t>Five </a:t>
            </a:r>
            <a:r>
              <a:rPr lang="en-US" sz="2400" b="1" dirty="0"/>
              <a:t>competency-based, self-paced, fully online IT </a:t>
            </a:r>
            <a:r>
              <a:rPr lang="en-US" sz="2400" b="1" dirty="0" smtClean="0"/>
              <a:t>certificates </a:t>
            </a:r>
            <a:endParaRPr lang="en-US" sz="2400" b="1" dirty="0"/>
          </a:p>
          <a:p>
            <a:pPr marL="800100" lvl="1" indent="-342900">
              <a:buFont typeface="Arial"/>
              <a:buChar char="•"/>
            </a:pPr>
            <a:r>
              <a:rPr lang="en-US" sz="2400" b="1" dirty="0"/>
              <a:t>Web Developer</a:t>
            </a:r>
          </a:p>
          <a:p>
            <a:pPr marL="800100" lvl="1" indent="-342900">
              <a:buFont typeface="Arial"/>
              <a:buChar char="•"/>
            </a:pPr>
            <a:r>
              <a:rPr lang="en-US" sz="2400" b="1" dirty="0"/>
              <a:t>Technology and Integration Support</a:t>
            </a:r>
          </a:p>
          <a:p>
            <a:pPr marL="800100" lvl="1" indent="-342900">
              <a:buFont typeface="Arial"/>
              <a:buChar char="•"/>
            </a:pPr>
            <a:r>
              <a:rPr lang="en-US" sz="2400" b="1" dirty="0"/>
              <a:t>Intro to Network Security</a:t>
            </a:r>
          </a:p>
          <a:p>
            <a:pPr marL="800100" lvl="1" indent="-342900">
              <a:buFont typeface="Arial"/>
              <a:buChar char="•"/>
            </a:pPr>
            <a:r>
              <a:rPr lang="en-US" sz="2400" b="1" dirty="0"/>
              <a:t>Data Management</a:t>
            </a:r>
          </a:p>
          <a:p>
            <a:pPr marL="800100" lvl="1" indent="-342900">
              <a:buFont typeface="Arial"/>
              <a:buChar char="•"/>
            </a:pPr>
            <a:r>
              <a:rPr lang="en-US" sz="2400" b="1" dirty="0"/>
              <a:t>Ethical Hacker</a:t>
            </a:r>
            <a:r>
              <a:rPr lang="en-US" sz="3000" b="1" dirty="0">
                <a:effectLst>
                  <a:outerShdw blurRad="50800" dist="38100" dir="2700000" algn="tl" rotWithShape="0">
                    <a:prstClr val="black">
                      <a:alpha val="40000"/>
                    </a:prstClr>
                  </a:outerShdw>
                </a:effectLst>
              </a:rPr>
              <a:t> </a:t>
            </a:r>
            <a:endParaRPr lang="en-US" sz="3000" dirty="0" smtClean="0"/>
          </a:p>
          <a:p>
            <a:pPr lvl="1"/>
            <a:endParaRPr lang="en-US" sz="3000" b="1" dirty="0" smtClean="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3494979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nkstockPhotos-469772338-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9144000" cy="5029200"/>
          </a:xfrm>
          <a:prstGeom prst="rect">
            <a:avLst/>
          </a:prstGeom>
        </p:spPr>
      </p:pic>
      <p:sp>
        <p:nvSpPr>
          <p:cNvPr id="2" name="Title 1"/>
          <p:cNvSpPr>
            <a:spLocks noGrp="1"/>
          </p:cNvSpPr>
          <p:nvPr>
            <p:ph type="title"/>
          </p:nvPr>
        </p:nvSpPr>
        <p:spPr/>
        <p:txBody>
          <a:bodyPr>
            <a:normAutofit fontScale="90000"/>
          </a:bodyPr>
          <a:lstStyle/>
          <a:p>
            <a:r>
              <a:rPr lang="en-US" b="1" dirty="0" smtClean="0"/>
              <a:t/>
            </a:r>
            <a:br>
              <a:rPr lang="en-US" b="1" dirty="0" smtClean="0"/>
            </a:br>
            <a:r>
              <a:rPr lang="en-US" sz="4400" b="1" dirty="0" smtClean="0"/>
              <a:t>What </a:t>
            </a:r>
            <a:r>
              <a:rPr lang="en-US" sz="4400" b="1" dirty="0"/>
              <a:t>is PACE-IT? </a:t>
            </a:r>
            <a:r>
              <a:rPr lang="en-US" b="1" dirty="0"/>
              <a:t/>
            </a:r>
            <a:br>
              <a:rPr lang="en-US" b="1" dirty="0"/>
            </a:br>
            <a:r>
              <a:rPr lang="en-US" dirty="0"/>
              <a:t/>
            </a:r>
            <a:br>
              <a:rPr lang="en-US" dirty="0"/>
            </a:br>
            <a:endParaRPr lang="en-US" dirty="0"/>
          </a:p>
        </p:txBody>
      </p:sp>
      <p:sp>
        <p:nvSpPr>
          <p:cNvPr id="3" name="Content Placeholder 2"/>
          <p:cNvSpPr>
            <a:spLocks noGrp="1"/>
          </p:cNvSpPr>
          <p:nvPr>
            <p:ph idx="1"/>
          </p:nvPr>
        </p:nvSpPr>
        <p:spPr>
          <a:xfrm>
            <a:off x="0" y="1219200"/>
            <a:ext cx="9144000" cy="5029200"/>
          </a:xfrm>
        </p:spPr>
        <p:txBody>
          <a:bodyPr/>
          <a:lstStyle/>
          <a:p>
            <a:pPr marL="0" indent="0">
              <a:buNone/>
            </a:pPr>
            <a:r>
              <a:rPr lang="en-US" sz="2400" dirty="0" smtClean="0"/>
              <a:t> </a:t>
            </a:r>
          </a:p>
        </p:txBody>
      </p:sp>
      <p:sp>
        <p:nvSpPr>
          <p:cNvPr id="7" name="TextBox 6"/>
          <p:cNvSpPr txBox="1"/>
          <p:nvPr/>
        </p:nvSpPr>
        <p:spPr>
          <a:xfrm>
            <a:off x="5029200" y="1143000"/>
            <a:ext cx="4114800" cy="2862322"/>
          </a:xfrm>
          <a:prstGeom prst="rect">
            <a:avLst/>
          </a:prstGeom>
          <a:solidFill>
            <a:schemeClr val="bg1">
              <a:alpha val="40000"/>
            </a:schemeClr>
          </a:solidFill>
        </p:spPr>
        <p:txBody>
          <a:bodyPr wrap="square" rtlCol="0">
            <a:spAutoFit/>
          </a:bodyPr>
          <a:lstStyle/>
          <a:p>
            <a:r>
              <a:rPr lang="en-US" sz="3600" b="1" dirty="0"/>
              <a:t>Funded through a four-year, three million dollar </a:t>
            </a:r>
            <a:r>
              <a:rPr lang="en-US" sz="3600" b="1" dirty="0" smtClean="0"/>
              <a:t>Department </a:t>
            </a:r>
            <a:r>
              <a:rPr lang="en-US" sz="3600" b="1" dirty="0"/>
              <a:t>of Labor grant.</a:t>
            </a:r>
          </a:p>
        </p:txBody>
      </p:sp>
    </p:spTree>
    <p:extLst>
      <p:ext uri="{BB962C8B-B14F-4D97-AF65-F5344CB8AC3E}">
        <p14:creationId xmlns:p14="http://schemas.microsoft.com/office/powerpoint/2010/main" val="29582143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dudeoncomputer.pd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45577" y="1056152"/>
            <a:ext cx="3995372" cy="5610294"/>
          </a:xfrm>
          <a:prstGeom prst="rect">
            <a:avLst/>
          </a:prstGeom>
        </p:spPr>
      </p:pic>
      <p:sp>
        <p:nvSpPr>
          <p:cNvPr id="12" name="Rectangle 11"/>
          <p:cNvSpPr/>
          <p:nvPr/>
        </p:nvSpPr>
        <p:spPr>
          <a:xfrm>
            <a:off x="995756" y="1118858"/>
            <a:ext cx="3882005" cy="4999589"/>
          </a:xfrm>
          <a:prstGeom prst="rect">
            <a:avLst/>
          </a:prstGeom>
          <a:solidFill>
            <a:srgbClr val="EEB635">
              <a:alpha val="8392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 Box 19"/>
          <p:cNvSpPr txBox="1">
            <a:spLocks noChangeArrowheads="1"/>
          </p:cNvSpPr>
          <p:nvPr/>
        </p:nvSpPr>
        <p:spPr bwMode="auto">
          <a:xfrm>
            <a:off x="1216462" y="1118858"/>
            <a:ext cx="3494752" cy="6678751"/>
          </a:xfrm>
          <a:prstGeom prst="rect">
            <a:avLst/>
          </a:prstGeom>
          <a:noFill/>
          <a:ln w="9525">
            <a:noFill/>
            <a:miter lim="800000"/>
            <a:headEnd/>
            <a:tailEnd/>
          </a:ln>
          <a:effectLst/>
        </p:spPr>
        <p:txBody>
          <a:bodyPr wrap="square">
            <a:prstTxWarp prst="textNoShape">
              <a:avLst/>
            </a:prstTxWarp>
            <a:spAutoFit/>
          </a:bodyPr>
          <a:lstStyle/>
          <a:p>
            <a:r>
              <a:rPr lang="en-US" sz="2000" dirty="0" smtClean="0">
                <a:latin typeface="Arial Black"/>
                <a:cs typeface="Arial Black"/>
              </a:rPr>
              <a:t>The Problem</a:t>
            </a:r>
            <a:r>
              <a:rPr lang="en-US" sz="2000" dirty="0" smtClean="0"/>
              <a:t> </a:t>
            </a:r>
          </a:p>
          <a:p>
            <a:r>
              <a:rPr lang="en-US" sz="2000" dirty="0" smtClean="0"/>
              <a:t>3.65 million Texans have some college credit and no degree.</a:t>
            </a:r>
          </a:p>
          <a:p>
            <a:r>
              <a:rPr lang="en-US" sz="2000" dirty="0" smtClean="0"/>
              <a:t>1.89 million are not enrolled. </a:t>
            </a:r>
          </a:p>
          <a:p>
            <a:endParaRPr lang="en-US" sz="2000" dirty="0" smtClean="0"/>
          </a:p>
          <a:p>
            <a:r>
              <a:rPr lang="en-US" sz="2000" dirty="0" smtClean="0">
                <a:latin typeface="Arial Black"/>
                <a:cs typeface="Arial Black"/>
              </a:rPr>
              <a:t>The State’s Cost</a:t>
            </a:r>
            <a:r>
              <a:rPr lang="en-US" sz="2000" dirty="0" smtClean="0"/>
              <a:t> </a:t>
            </a:r>
          </a:p>
          <a:p>
            <a:r>
              <a:rPr lang="en-US" sz="2000" dirty="0" smtClean="0"/>
              <a:t>Texas is losing $13,303,820,000 in lifetime income for students who do not complete a bachelor’s degree. </a:t>
            </a:r>
          </a:p>
          <a:p>
            <a:endParaRPr lang="en-US" sz="2000" dirty="0" smtClean="0">
              <a:latin typeface="Arial Black"/>
              <a:cs typeface="Arial Black"/>
            </a:endParaRPr>
          </a:p>
          <a:p>
            <a:r>
              <a:rPr lang="en-US" sz="2000" dirty="0" smtClean="0">
                <a:latin typeface="Arial Black"/>
                <a:cs typeface="Arial Black"/>
              </a:rPr>
              <a:t>The Student’s Cost</a:t>
            </a:r>
            <a:endParaRPr lang="en-US" sz="2000" dirty="0" smtClean="0"/>
          </a:p>
          <a:p>
            <a:r>
              <a:rPr lang="en-US" sz="2000" dirty="0" smtClean="0"/>
              <a:t>56% of all university non-completion rates  leave with an average student debit of $11,800. </a:t>
            </a:r>
            <a:endParaRPr lang="en-US" sz="2400" b="0" dirty="0" smtClean="0">
              <a:latin typeface="Arial Black"/>
              <a:cs typeface="Arial Black"/>
            </a:endParaRPr>
          </a:p>
          <a:p>
            <a:pPr marL="457200" indent="-457200"/>
            <a:endParaRPr lang="en-US" sz="2400" b="0" dirty="0" smtClean="0">
              <a:latin typeface="Arial Black"/>
              <a:cs typeface="Arial Black"/>
            </a:endParaRPr>
          </a:p>
          <a:p>
            <a:pPr marL="457200" indent="-457200"/>
            <a:endParaRPr lang="en-US" sz="2000" b="0" dirty="0" smtClean="0">
              <a:latin typeface="Arial Black"/>
              <a:cs typeface="Arial Black"/>
            </a:endParaRPr>
          </a:p>
          <a:p>
            <a:pPr marL="457200" indent="-457200"/>
            <a:endParaRPr lang="en-US" sz="2000" b="0" dirty="0" smtClean="0">
              <a:latin typeface="Arial Black"/>
              <a:cs typeface="Arial Black"/>
            </a:endParaRPr>
          </a:p>
          <a:p>
            <a:pPr marL="457200" indent="-457200"/>
            <a:endParaRPr lang="en-US" sz="2000" b="1" dirty="0" smtClean="0">
              <a:latin typeface="Arial Black"/>
              <a:cs typeface="Arial Black"/>
            </a:endParaRPr>
          </a:p>
          <a:p>
            <a:pPr marL="457200" indent="-457200">
              <a:buAutoNum type="arabicPeriod"/>
            </a:pPr>
            <a:endParaRPr lang="en-US" sz="2000" b="0" dirty="0">
              <a:latin typeface="Arial Black"/>
              <a:cs typeface="Arial Black"/>
            </a:endParaRPr>
          </a:p>
        </p:txBody>
      </p:sp>
      <p:sp>
        <p:nvSpPr>
          <p:cNvPr id="19" name="Text Box 25"/>
          <p:cNvSpPr txBox="1">
            <a:spLocks noChangeArrowheads="1"/>
          </p:cNvSpPr>
          <p:nvPr/>
        </p:nvSpPr>
        <p:spPr bwMode="auto">
          <a:xfrm>
            <a:off x="3236837" y="255933"/>
            <a:ext cx="5364187" cy="800219"/>
          </a:xfrm>
          <a:prstGeom prst="rect">
            <a:avLst/>
          </a:prstGeom>
          <a:noFill/>
          <a:ln w="9525">
            <a:noFill/>
            <a:miter lim="800000"/>
            <a:headEnd/>
            <a:tailEnd/>
          </a:ln>
          <a:effectLst/>
        </p:spPr>
        <p:txBody>
          <a:bodyPr wrap="square">
            <a:prstTxWarp prst="textNoShape">
              <a:avLst/>
            </a:prstTxWarp>
            <a:spAutoFit/>
          </a:bodyPr>
          <a:lstStyle/>
          <a:p>
            <a:r>
              <a:rPr lang="en-US" sz="2400" dirty="0" smtClean="0">
                <a:solidFill>
                  <a:schemeClr val="bg1"/>
                </a:solidFill>
                <a:latin typeface="Arial Black" charset="0"/>
              </a:rPr>
              <a:t>Ultimate challenge for Texas: </a:t>
            </a:r>
            <a:r>
              <a:rPr lang="en-US" sz="2200" dirty="0" smtClean="0">
                <a:solidFill>
                  <a:schemeClr val="bg1"/>
                </a:solidFill>
                <a:latin typeface="Arial Black" charset="0"/>
              </a:rPr>
              <a:t/>
            </a:r>
            <a:br>
              <a:rPr lang="en-US" sz="2200" dirty="0" smtClean="0">
                <a:solidFill>
                  <a:schemeClr val="bg1"/>
                </a:solidFill>
                <a:latin typeface="Arial Black" charset="0"/>
              </a:rPr>
            </a:br>
            <a:r>
              <a:rPr lang="en-US" sz="2200" dirty="0" smtClean="0">
                <a:solidFill>
                  <a:schemeClr val="bg1"/>
                </a:solidFill>
                <a:latin typeface="Arial Black" charset="0"/>
              </a:rPr>
              <a:t>The Non-Completion Story</a:t>
            </a:r>
          </a:p>
        </p:txBody>
      </p:sp>
    </p:spTree>
    <p:extLst>
      <p:ext uri="{BB962C8B-B14F-4D97-AF65-F5344CB8AC3E}">
        <p14:creationId xmlns:p14="http://schemas.microsoft.com/office/powerpoint/2010/main" val="129176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 presetClass="entr" presetSubtype="2" accel="50000" decel="5000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1+#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3569" y="279956"/>
            <a:ext cx="8229600" cy="895954"/>
          </a:xfrm>
        </p:spPr>
        <p:txBody>
          <a:bodyPr>
            <a:noAutofit/>
          </a:bodyPr>
          <a:lstStyle/>
          <a:p>
            <a:r>
              <a:rPr lang="en-US" sz="2800" dirty="0"/>
              <a:t/>
            </a:r>
            <a:br>
              <a:rPr lang="en-US" sz="2800" dirty="0"/>
            </a:br>
            <a:r>
              <a:rPr lang="en-US" sz="2800" dirty="0"/>
              <a:t>What makes our </a:t>
            </a:r>
            <a:r>
              <a:rPr lang="en-US" sz="2800" dirty="0" smtClean="0"/>
              <a:t>program special</a:t>
            </a:r>
            <a:r>
              <a:rPr lang="en-US" sz="2800" dirty="0"/>
              <a:t>? </a:t>
            </a:r>
            <a:br>
              <a:rPr lang="en-US" sz="2800" dirty="0"/>
            </a:br>
            <a:endParaRPr lang="en-US" sz="2800" dirty="0"/>
          </a:p>
        </p:txBody>
      </p:sp>
      <p:sp>
        <p:nvSpPr>
          <p:cNvPr id="3" name="Content Placeholder 2"/>
          <p:cNvSpPr>
            <a:spLocks noGrp="1"/>
          </p:cNvSpPr>
          <p:nvPr>
            <p:ph idx="1"/>
          </p:nvPr>
        </p:nvSpPr>
        <p:spPr>
          <a:xfrm>
            <a:off x="0" y="1219200"/>
            <a:ext cx="9144000" cy="5029200"/>
          </a:xfrm>
        </p:spPr>
        <p:txBody>
          <a:bodyPr/>
          <a:lstStyle/>
          <a:p>
            <a:pPr marL="0" indent="0">
              <a:buNone/>
            </a:pPr>
            <a:r>
              <a:rPr lang="en-US" sz="2400" dirty="0" smtClean="0"/>
              <a:t> </a:t>
            </a:r>
          </a:p>
        </p:txBody>
      </p:sp>
      <p:pic>
        <p:nvPicPr>
          <p:cNvPr id="4" name="Picture 3" descr="ThinkstockPhotos-471803442-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4600"/>
            <a:ext cx="9144000" cy="5003800"/>
          </a:xfrm>
          <a:prstGeom prst="rect">
            <a:avLst/>
          </a:prstGeom>
        </p:spPr>
      </p:pic>
      <p:sp>
        <p:nvSpPr>
          <p:cNvPr id="7" name="TextBox 6"/>
          <p:cNvSpPr txBox="1"/>
          <p:nvPr/>
        </p:nvSpPr>
        <p:spPr>
          <a:xfrm>
            <a:off x="5549900" y="1244600"/>
            <a:ext cx="3594100" cy="2677656"/>
          </a:xfrm>
          <a:prstGeom prst="rect">
            <a:avLst/>
          </a:prstGeom>
          <a:solidFill>
            <a:schemeClr val="bg1">
              <a:alpha val="65000"/>
            </a:schemeClr>
          </a:solidFill>
        </p:spPr>
        <p:txBody>
          <a:bodyPr wrap="square" rtlCol="0">
            <a:spAutoFit/>
          </a:bodyPr>
          <a:lstStyle/>
          <a:p>
            <a:pPr marL="457200" lvl="0" indent="-457200">
              <a:buFont typeface="Arial"/>
              <a:buChar char="•"/>
            </a:pPr>
            <a:r>
              <a:rPr lang="en-US" sz="2800" b="1" dirty="0" smtClean="0"/>
              <a:t>Continuous support</a:t>
            </a:r>
            <a:endParaRPr lang="en-US" sz="2800" b="1" dirty="0"/>
          </a:p>
          <a:p>
            <a:pPr marL="457200" indent="-457200">
              <a:buFont typeface="Arial"/>
              <a:buChar char="•"/>
            </a:pPr>
            <a:r>
              <a:rPr lang="en-US" sz="2800" b="1" dirty="0"/>
              <a:t>I</a:t>
            </a:r>
            <a:r>
              <a:rPr lang="en-US" sz="2800" b="1" dirty="0" smtClean="0"/>
              <a:t>ndustry </a:t>
            </a:r>
            <a:r>
              <a:rPr lang="en-US" sz="2800" b="1" dirty="0"/>
              <a:t>standards</a:t>
            </a:r>
          </a:p>
          <a:p>
            <a:pPr marL="457200" lvl="0" indent="-457200">
              <a:buFont typeface="Arial"/>
              <a:buChar char="•"/>
            </a:pPr>
            <a:r>
              <a:rPr lang="en-US" sz="2800" b="1" dirty="0"/>
              <a:t>Our learning </a:t>
            </a:r>
            <a:r>
              <a:rPr lang="en-US" sz="2800" b="1" dirty="0" smtClean="0"/>
              <a:t>resources</a:t>
            </a:r>
          </a:p>
          <a:p>
            <a:pPr marL="457200" lvl="0" indent="-457200">
              <a:buFont typeface="Arial"/>
              <a:buChar char="•"/>
            </a:pPr>
            <a:r>
              <a:rPr lang="en-US" sz="2800" b="1" dirty="0" smtClean="0"/>
              <a:t>Collaboration</a:t>
            </a:r>
          </a:p>
          <a:p>
            <a:pPr marL="457200" lvl="0" indent="-457200">
              <a:buFont typeface="Arial"/>
              <a:buChar char="•"/>
            </a:pPr>
            <a:r>
              <a:rPr lang="en-US" sz="2800" b="1" dirty="0" smtClean="0"/>
              <a:t>Data Driven</a:t>
            </a:r>
            <a:endParaRPr lang="en-US" sz="2800" b="1" dirty="0"/>
          </a:p>
        </p:txBody>
      </p:sp>
    </p:spTree>
    <p:extLst>
      <p:ext uri="{BB962C8B-B14F-4D97-AF65-F5344CB8AC3E}">
        <p14:creationId xmlns:p14="http://schemas.microsoft.com/office/powerpoint/2010/main" val="20567826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892" y="274638"/>
            <a:ext cx="5714775" cy="703544"/>
          </a:xfrm>
        </p:spPr>
        <p:txBody>
          <a:bodyPr>
            <a:noAutofit/>
          </a:bodyPr>
          <a:lstStyle/>
          <a:p>
            <a:r>
              <a:rPr lang="en-US" sz="2700" dirty="0" smtClean="0"/>
              <a:t>Our Curriculum </a:t>
            </a:r>
            <a:br>
              <a:rPr lang="en-US" sz="2700" dirty="0" smtClean="0"/>
            </a:br>
            <a:r>
              <a:rPr lang="en-US" sz="2700" dirty="0" smtClean="0"/>
              <a:t>Development Model</a:t>
            </a:r>
            <a:endParaRPr lang="en-US" sz="2700" dirty="0"/>
          </a:p>
        </p:txBody>
      </p:sp>
      <p:pic>
        <p:nvPicPr>
          <p:cNvPr id="6" name="Content Placeholder 5" descr="ThinkstockPhotos-176989589-m.jpg"/>
          <p:cNvPicPr>
            <a:picLocks noGrp="1" noChangeAspect="1"/>
          </p:cNvPicPr>
          <p:nvPr>
            <p:ph idx="1"/>
          </p:nvPr>
        </p:nvPicPr>
        <p:blipFill>
          <a:blip r:embed="rId3" cstate="print">
            <a:extLst>
              <a:ext uri="{28A0092B-C50C-407E-A947-70E740481C1C}">
                <a14:useLocalDpi xmlns:a14="http://schemas.microsoft.com/office/drawing/2010/main" val="0"/>
              </a:ext>
            </a:extLst>
          </a:blip>
          <a:srcRect t="8665" b="8665"/>
          <a:stretch>
            <a:fillRect/>
          </a:stretch>
        </p:blipFill>
        <p:spPr>
          <a:xfrm>
            <a:off x="0" y="1219200"/>
            <a:ext cx="9144000" cy="5029200"/>
          </a:xfrm>
        </p:spPr>
      </p:pic>
      <p:sp>
        <p:nvSpPr>
          <p:cNvPr id="9" name="TextBox 8"/>
          <p:cNvSpPr txBox="1"/>
          <p:nvPr/>
        </p:nvSpPr>
        <p:spPr>
          <a:xfrm>
            <a:off x="228600" y="1219200"/>
            <a:ext cx="4038600" cy="3046988"/>
          </a:xfrm>
          <a:prstGeom prst="rect">
            <a:avLst/>
          </a:prstGeom>
          <a:solidFill>
            <a:schemeClr val="bg1">
              <a:alpha val="80000"/>
            </a:schemeClr>
          </a:solidFill>
        </p:spPr>
        <p:txBody>
          <a:bodyPr wrap="square" rtlCol="0">
            <a:spAutoFit/>
          </a:bodyPr>
          <a:lstStyle/>
          <a:p>
            <a:pPr marL="285750" indent="-285750">
              <a:buFont typeface="Arial"/>
              <a:buChar char="•"/>
            </a:pPr>
            <a:r>
              <a:rPr lang="en-US" sz="2400" b="1" dirty="0" smtClean="0"/>
              <a:t>DACUM </a:t>
            </a:r>
            <a:r>
              <a:rPr lang="en-US" sz="2400" b="1" dirty="0"/>
              <a:t>(Developing A Curriculum</a:t>
            </a:r>
            <a:r>
              <a:rPr lang="en-US" sz="2400" b="1" dirty="0" smtClean="0"/>
              <a:t>) The </a:t>
            </a:r>
            <a:r>
              <a:rPr lang="en-US" sz="2400" b="1" dirty="0"/>
              <a:t>DACUM process is used to determine the competencies that should be addressed in a training curriculum for a specific occupation</a:t>
            </a:r>
          </a:p>
        </p:txBody>
      </p:sp>
    </p:spTree>
    <p:extLst>
      <p:ext uri="{BB962C8B-B14F-4D97-AF65-F5344CB8AC3E}">
        <p14:creationId xmlns:p14="http://schemas.microsoft.com/office/powerpoint/2010/main" val="23625832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Curriculum Development</a:t>
            </a:r>
            <a:endParaRPr lang="en-US" sz="2800" dirty="0"/>
          </a:p>
        </p:txBody>
      </p:sp>
      <p:pic>
        <p:nvPicPr>
          <p:cNvPr id="4" name="Content Placeholder 3"/>
          <p:cNvPicPr>
            <a:picLocks noGrp="1" noChangeAspect="1"/>
          </p:cNvPicPr>
          <p:nvPr>
            <p:ph idx="1"/>
          </p:nvPr>
        </p:nvPicPr>
        <p:blipFill>
          <a:blip r:embed="rId2"/>
          <a:srcRect l="-48835" r="-48835"/>
          <a:stretch>
            <a:fillRect/>
          </a:stretch>
        </p:blipFill>
        <p:spPr>
          <a:xfrm>
            <a:off x="-2438400" y="1219200"/>
            <a:ext cx="13717231" cy="5029200"/>
          </a:xfrm>
        </p:spPr>
      </p:pic>
    </p:spTree>
    <p:extLst>
      <p:ext uri="{BB962C8B-B14F-4D97-AF65-F5344CB8AC3E}">
        <p14:creationId xmlns:p14="http://schemas.microsoft.com/office/powerpoint/2010/main" val="29054413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Industry Subject Matter Experts</a:t>
            </a:r>
            <a:endParaRPr lang="en-US" sz="2800" dirty="0"/>
          </a:p>
        </p:txBody>
      </p:sp>
      <p:pic>
        <p:nvPicPr>
          <p:cNvPr id="6" name="Content Placeholder 5" descr="ThinkstockPhotos-176989589-m.jpg"/>
          <p:cNvPicPr>
            <a:picLocks noGrp="1" noChangeAspect="1"/>
          </p:cNvPicPr>
          <p:nvPr>
            <p:ph idx="1"/>
          </p:nvPr>
        </p:nvPicPr>
        <p:blipFill>
          <a:blip r:embed="rId2" cstate="print">
            <a:extLst>
              <a:ext uri="{28A0092B-C50C-407E-A947-70E740481C1C}">
                <a14:useLocalDpi xmlns:a14="http://schemas.microsoft.com/office/drawing/2010/main" val="0"/>
              </a:ext>
            </a:extLst>
          </a:blip>
          <a:srcRect t="8665" b="8665"/>
          <a:stretch>
            <a:fillRect/>
          </a:stretch>
        </p:blipFill>
        <p:spPr>
          <a:xfrm>
            <a:off x="0" y="1219200"/>
            <a:ext cx="9144000" cy="5029200"/>
          </a:xfrm>
        </p:spPr>
      </p:pic>
      <p:sp>
        <p:nvSpPr>
          <p:cNvPr id="9" name="TextBox 8"/>
          <p:cNvSpPr txBox="1"/>
          <p:nvPr/>
        </p:nvSpPr>
        <p:spPr>
          <a:xfrm>
            <a:off x="228600" y="1219200"/>
            <a:ext cx="4038600" cy="3539430"/>
          </a:xfrm>
          <a:prstGeom prst="rect">
            <a:avLst/>
          </a:prstGeom>
          <a:solidFill>
            <a:schemeClr val="bg1">
              <a:alpha val="80000"/>
            </a:schemeClr>
          </a:solidFill>
        </p:spPr>
        <p:txBody>
          <a:bodyPr wrap="square" rtlCol="0">
            <a:spAutoFit/>
          </a:bodyPr>
          <a:lstStyle/>
          <a:p>
            <a:pPr marL="342900" indent="-342900">
              <a:buFont typeface="Arial"/>
              <a:buChar char="•"/>
            </a:pPr>
            <a:r>
              <a:rPr lang="en-US" sz="3200" b="1" dirty="0"/>
              <a:t>G</a:t>
            </a:r>
            <a:r>
              <a:rPr lang="en-US" sz="3200" b="1" dirty="0" smtClean="0"/>
              <a:t>uidance </a:t>
            </a:r>
            <a:r>
              <a:rPr lang="en-US" sz="3200" b="1" dirty="0"/>
              <a:t>on </a:t>
            </a:r>
            <a:r>
              <a:rPr lang="en-US" sz="3200" b="1" dirty="0" smtClean="0"/>
              <a:t>curriculum outcomes </a:t>
            </a:r>
            <a:endParaRPr lang="en-US" sz="3200" b="1" dirty="0"/>
          </a:p>
          <a:p>
            <a:pPr marL="342900" indent="-342900">
              <a:buFont typeface="Arial"/>
              <a:buChar char="•"/>
            </a:pPr>
            <a:r>
              <a:rPr lang="en-US" sz="3200" b="1" dirty="0" smtClean="0"/>
              <a:t>Reviews </a:t>
            </a:r>
            <a:r>
              <a:rPr lang="en-US" sz="3200" b="1" dirty="0"/>
              <a:t>capstone projects</a:t>
            </a:r>
          </a:p>
          <a:p>
            <a:pPr marL="342900" indent="-342900">
              <a:buFont typeface="Arial"/>
              <a:buChar char="•"/>
            </a:pPr>
            <a:r>
              <a:rPr lang="en-US" sz="3200" b="1" dirty="0" smtClean="0"/>
              <a:t>Helps determine </a:t>
            </a:r>
            <a:r>
              <a:rPr lang="en-US" sz="3200" b="1" dirty="0"/>
              <a:t>curriculum </a:t>
            </a:r>
            <a:r>
              <a:rPr lang="en-US" sz="3200" b="1" dirty="0" smtClean="0"/>
              <a:t>content</a:t>
            </a:r>
            <a:endParaRPr lang="en-US" sz="3200" b="1" dirty="0"/>
          </a:p>
        </p:txBody>
      </p:sp>
    </p:spTree>
    <p:extLst>
      <p:ext uri="{BB962C8B-B14F-4D97-AF65-F5344CB8AC3E}">
        <p14:creationId xmlns:p14="http://schemas.microsoft.com/office/powerpoint/2010/main" val="399496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Student Mentors</a:t>
            </a:r>
            <a:endParaRPr lang="en-US" sz="2800" dirty="0"/>
          </a:p>
        </p:txBody>
      </p:sp>
      <p:pic>
        <p:nvPicPr>
          <p:cNvPr id="4" name="Content Placeholder 3" descr="ThinkstockPhotos-AA036115-m.jpg"/>
          <p:cNvPicPr>
            <a:picLocks noGrp="1" noChangeAspect="1"/>
          </p:cNvPicPr>
          <p:nvPr>
            <p:ph idx="1"/>
          </p:nvPr>
        </p:nvPicPr>
        <p:blipFill>
          <a:blip r:embed="rId3">
            <a:extLst>
              <a:ext uri="{28A0092B-C50C-407E-A947-70E740481C1C}">
                <a14:useLocalDpi xmlns:a14="http://schemas.microsoft.com/office/drawing/2010/main" val="0"/>
              </a:ext>
            </a:extLst>
          </a:blip>
          <a:srcRect t="14919" b="14919"/>
          <a:stretch>
            <a:fillRect/>
          </a:stretch>
        </p:blipFill>
        <p:spPr>
          <a:xfrm>
            <a:off x="0" y="1206500"/>
            <a:ext cx="9144000" cy="5029200"/>
          </a:xfrm>
        </p:spPr>
      </p:pic>
      <p:sp>
        <p:nvSpPr>
          <p:cNvPr id="5" name="TextBox 4"/>
          <p:cNvSpPr txBox="1"/>
          <p:nvPr/>
        </p:nvSpPr>
        <p:spPr>
          <a:xfrm>
            <a:off x="0" y="1206500"/>
            <a:ext cx="4000500" cy="4154983"/>
          </a:xfrm>
          <a:prstGeom prst="rect">
            <a:avLst/>
          </a:prstGeom>
          <a:solidFill>
            <a:schemeClr val="bg1">
              <a:alpha val="65000"/>
            </a:schemeClr>
          </a:solidFill>
        </p:spPr>
        <p:txBody>
          <a:bodyPr wrap="square" rtlCol="0">
            <a:spAutoFit/>
          </a:bodyPr>
          <a:lstStyle/>
          <a:p>
            <a:pPr marL="285750" indent="-285750">
              <a:buFont typeface="Arial"/>
              <a:buChar char="•"/>
            </a:pPr>
            <a:r>
              <a:rPr lang="en-US" sz="2400" b="1" dirty="0" smtClean="0"/>
              <a:t>Makes weekly phone calls that help keep the student on track with their PACE-IT plan</a:t>
            </a:r>
          </a:p>
          <a:p>
            <a:pPr marL="285750" indent="-285750">
              <a:buFont typeface="Arial"/>
              <a:buChar char="•"/>
            </a:pPr>
            <a:r>
              <a:rPr lang="en-US" sz="2400" b="1" dirty="0" smtClean="0"/>
              <a:t>The Student Mentors listen</a:t>
            </a:r>
          </a:p>
          <a:p>
            <a:pPr marL="285750" indent="-285750">
              <a:buFont typeface="Arial"/>
              <a:buChar char="•"/>
            </a:pPr>
            <a:r>
              <a:rPr lang="en-US" sz="2400" b="1" dirty="0" smtClean="0"/>
              <a:t>The Student Mentors remove barriers (excuses) to success</a:t>
            </a:r>
          </a:p>
          <a:p>
            <a:pPr marL="285750" indent="-285750">
              <a:buFont typeface="Arial"/>
              <a:buChar char="•"/>
            </a:pPr>
            <a:r>
              <a:rPr lang="en-US" sz="2400" b="1" dirty="0" smtClean="0"/>
              <a:t>Problem solvers</a:t>
            </a:r>
          </a:p>
          <a:p>
            <a:pPr marL="285750" indent="-285750">
              <a:buFont typeface="Arial"/>
              <a:buChar char="•"/>
            </a:pPr>
            <a:r>
              <a:rPr lang="en-US" sz="2400" b="1" dirty="0" smtClean="0"/>
              <a:t>Successful Online learning needs student mentors</a:t>
            </a:r>
          </a:p>
        </p:txBody>
      </p:sp>
    </p:spTree>
    <p:extLst>
      <p:ext uri="{BB962C8B-B14F-4D97-AF65-F5344CB8AC3E}">
        <p14:creationId xmlns:p14="http://schemas.microsoft.com/office/powerpoint/2010/main" val="19115597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Navigator</a:t>
            </a:r>
            <a:endParaRPr lang="en-US" sz="2800" dirty="0"/>
          </a:p>
        </p:txBody>
      </p:sp>
      <p:pic>
        <p:nvPicPr>
          <p:cNvPr id="4" name="Content Placeholder 3" descr="ThinkstockPhotos-AA036115-m.jpg"/>
          <p:cNvPicPr>
            <a:picLocks noGrp="1" noChangeAspect="1"/>
          </p:cNvPicPr>
          <p:nvPr>
            <p:ph idx="1"/>
          </p:nvPr>
        </p:nvPicPr>
        <p:blipFill>
          <a:blip r:embed="rId3">
            <a:extLst>
              <a:ext uri="{28A0092B-C50C-407E-A947-70E740481C1C}">
                <a14:useLocalDpi xmlns:a14="http://schemas.microsoft.com/office/drawing/2010/main" val="0"/>
              </a:ext>
            </a:extLst>
          </a:blip>
          <a:srcRect t="14919" b="14919"/>
          <a:stretch>
            <a:fillRect/>
          </a:stretch>
        </p:blipFill>
        <p:spPr>
          <a:xfrm>
            <a:off x="0" y="1206500"/>
            <a:ext cx="9144000" cy="5029200"/>
          </a:xfrm>
        </p:spPr>
      </p:pic>
      <p:sp>
        <p:nvSpPr>
          <p:cNvPr id="5" name="TextBox 4"/>
          <p:cNvSpPr txBox="1"/>
          <p:nvPr/>
        </p:nvSpPr>
        <p:spPr>
          <a:xfrm>
            <a:off x="0" y="1206500"/>
            <a:ext cx="4000500" cy="4524315"/>
          </a:xfrm>
          <a:prstGeom prst="rect">
            <a:avLst/>
          </a:prstGeom>
          <a:solidFill>
            <a:schemeClr val="bg1">
              <a:alpha val="65000"/>
            </a:schemeClr>
          </a:solidFill>
        </p:spPr>
        <p:txBody>
          <a:bodyPr wrap="square" rtlCol="0">
            <a:spAutoFit/>
          </a:bodyPr>
          <a:lstStyle/>
          <a:p>
            <a:pPr marL="285750" indent="-285750">
              <a:buFont typeface="Arial"/>
              <a:buChar char="•"/>
            </a:pPr>
            <a:r>
              <a:rPr lang="en-US" sz="2400" b="1" dirty="0" smtClean="0"/>
              <a:t>Remove </a:t>
            </a:r>
            <a:r>
              <a:rPr lang="en-US" sz="2400" b="1" dirty="0"/>
              <a:t>barriers (excuses</a:t>
            </a:r>
            <a:r>
              <a:rPr lang="en-US" sz="2400" b="1" dirty="0" smtClean="0"/>
              <a:t>)</a:t>
            </a:r>
          </a:p>
          <a:p>
            <a:pPr marL="285750" indent="-285750">
              <a:buFont typeface="Arial"/>
              <a:buChar char="•"/>
            </a:pPr>
            <a:r>
              <a:rPr lang="en-US" sz="2400" b="1" dirty="0" smtClean="0"/>
              <a:t>Our Navigator has </a:t>
            </a:r>
            <a:r>
              <a:rPr lang="en-US" sz="2400" b="1" dirty="0"/>
              <a:t>on-going discussions with employers with the goal of providing job and internship </a:t>
            </a:r>
            <a:r>
              <a:rPr lang="en-US" sz="2400" b="1" dirty="0" smtClean="0"/>
              <a:t>opportunities for our students</a:t>
            </a:r>
            <a:endParaRPr lang="en-US" sz="2400" b="1" dirty="0"/>
          </a:p>
          <a:p>
            <a:pPr marL="285750" indent="-285750">
              <a:buFont typeface="Arial"/>
              <a:buChar char="•"/>
            </a:pPr>
            <a:r>
              <a:rPr lang="en-US" sz="2400" b="1" dirty="0" smtClean="0"/>
              <a:t>Our </a:t>
            </a:r>
            <a:r>
              <a:rPr lang="en-US" sz="2400" b="1" dirty="0"/>
              <a:t>monthly Navigator hour (career development webinars) </a:t>
            </a:r>
            <a:r>
              <a:rPr lang="en-US" sz="2400" b="1" dirty="0" smtClean="0"/>
              <a:t>offers </a:t>
            </a:r>
            <a:r>
              <a:rPr lang="en-US" sz="2400" b="1" dirty="0"/>
              <a:t>guidance and expertise to our students. </a:t>
            </a:r>
            <a:endParaRPr lang="en-US" sz="2400" b="1" dirty="0" smtClean="0"/>
          </a:p>
        </p:txBody>
      </p:sp>
    </p:spTree>
    <p:extLst>
      <p:ext uri="{BB962C8B-B14F-4D97-AF65-F5344CB8AC3E}">
        <p14:creationId xmlns:p14="http://schemas.microsoft.com/office/powerpoint/2010/main" val="2697999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5606" y="274639"/>
            <a:ext cx="4002056" cy="697515"/>
          </a:xfrm>
        </p:spPr>
        <p:txBody>
          <a:bodyPr>
            <a:noAutofit/>
          </a:bodyPr>
          <a:lstStyle/>
          <a:p>
            <a:r>
              <a:rPr lang="en-US" sz="3600" dirty="0" smtClean="0"/>
              <a:t>Retention Rate</a:t>
            </a:r>
            <a:endParaRPr lang="en-US" sz="3600" dirty="0"/>
          </a:p>
        </p:txBody>
      </p:sp>
      <p:pic>
        <p:nvPicPr>
          <p:cNvPr id="3" name="Picture 2" descr="ThinkstockPhotos-486791973-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4600"/>
            <a:ext cx="9144000" cy="4978400"/>
          </a:xfrm>
          <a:prstGeom prst="rect">
            <a:avLst/>
          </a:prstGeom>
        </p:spPr>
      </p:pic>
      <p:sp>
        <p:nvSpPr>
          <p:cNvPr id="4" name="TextBox 3"/>
          <p:cNvSpPr txBox="1"/>
          <p:nvPr/>
        </p:nvSpPr>
        <p:spPr>
          <a:xfrm>
            <a:off x="6286500" y="4152900"/>
            <a:ext cx="2400300" cy="1107996"/>
          </a:xfrm>
          <a:prstGeom prst="rect">
            <a:avLst/>
          </a:prstGeom>
          <a:noFill/>
        </p:spPr>
        <p:txBody>
          <a:bodyPr wrap="square" rtlCol="0">
            <a:spAutoFit/>
          </a:bodyPr>
          <a:lstStyle/>
          <a:p>
            <a:pPr algn="ctr"/>
            <a:r>
              <a:rPr lang="en-US" sz="6600" b="1" dirty="0" smtClean="0"/>
              <a:t>60%</a:t>
            </a:r>
            <a:endParaRPr lang="en-US" sz="6600" b="1" dirty="0"/>
          </a:p>
        </p:txBody>
      </p:sp>
    </p:spTree>
    <p:extLst>
      <p:ext uri="{BB962C8B-B14F-4D97-AF65-F5344CB8AC3E}">
        <p14:creationId xmlns:p14="http://schemas.microsoft.com/office/powerpoint/2010/main" val="14161614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Industry Certification Exams</a:t>
            </a:r>
            <a:endParaRPr lang="en-US" sz="2800" dirty="0"/>
          </a:p>
        </p:txBody>
      </p:sp>
      <p:pic>
        <p:nvPicPr>
          <p:cNvPr id="3" name="Picture 2" descr="ThinkstockPhotos-486791973-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4600"/>
            <a:ext cx="9144000" cy="4978400"/>
          </a:xfrm>
          <a:prstGeom prst="rect">
            <a:avLst/>
          </a:prstGeom>
        </p:spPr>
      </p:pic>
      <p:sp>
        <p:nvSpPr>
          <p:cNvPr id="4" name="TextBox 3"/>
          <p:cNvSpPr txBox="1"/>
          <p:nvPr/>
        </p:nvSpPr>
        <p:spPr>
          <a:xfrm>
            <a:off x="6858000" y="4152900"/>
            <a:ext cx="1828800" cy="1200329"/>
          </a:xfrm>
          <a:prstGeom prst="rect">
            <a:avLst/>
          </a:prstGeom>
          <a:noFill/>
        </p:spPr>
        <p:txBody>
          <a:bodyPr wrap="square" rtlCol="0">
            <a:spAutoFit/>
          </a:bodyPr>
          <a:lstStyle/>
          <a:p>
            <a:r>
              <a:rPr lang="en-US" sz="7200" b="1" dirty="0" smtClean="0"/>
              <a:t>92%</a:t>
            </a:r>
            <a:endParaRPr lang="en-US" sz="7200" b="1" dirty="0"/>
          </a:p>
        </p:txBody>
      </p:sp>
    </p:spTree>
    <p:extLst>
      <p:ext uri="{BB962C8B-B14F-4D97-AF65-F5344CB8AC3E}">
        <p14:creationId xmlns:p14="http://schemas.microsoft.com/office/powerpoint/2010/main" val="17078113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Where are our students?</a:t>
            </a:r>
            <a:endParaRPr lang="en-US" sz="2800" dirty="0"/>
          </a:p>
        </p:txBody>
      </p:sp>
      <p:pic>
        <p:nvPicPr>
          <p:cNvPr id="3" name="Picture 2" descr="ThinkstockPhotos-486791973-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4600"/>
            <a:ext cx="9144000" cy="4978400"/>
          </a:xfrm>
          <a:prstGeom prst="rect">
            <a:avLst/>
          </a:prstGeom>
        </p:spPr>
      </p:pic>
      <p:sp>
        <p:nvSpPr>
          <p:cNvPr id="4" name="TextBox 3"/>
          <p:cNvSpPr txBox="1"/>
          <p:nvPr/>
        </p:nvSpPr>
        <p:spPr>
          <a:xfrm>
            <a:off x="6858000" y="4152900"/>
            <a:ext cx="1828800" cy="1200329"/>
          </a:xfrm>
          <a:prstGeom prst="rect">
            <a:avLst/>
          </a:prstGeom>
          <a:noFill/>
        </p:spPr>
        <p:txBody>
          <a:bodyPr wrap="square" rtlCol="0">
            <a:spAutoFit/>
          </a:bodyPr>
          <a:lstStyle/>
          <a:p>
            <a:r>
              <a:rPr lang="en-US" sz="7200" b="1" dirty="0" smtClean="0"/>
              <a:t>14%</a:t>
            </a:r>
            <a:endParaRPr lang="en-US" sz="7200" b="1" dirty="0"/>
          </a:p>
        </p:txBody>
      </p:sp>
    </p:spTree>
    <p:extLst>
      <p:ext uri="{BB962C8B-B14F-4D97-AF65-F5344CB8AC3E}">
        <p14:creationId xmlns:p14="http://schemas.microsoft.com/office/powerpoint/2010/main" val="604310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Where are our students?</a:t>
            </a:r>
            <a:endParaRPr lang="en-US" sz="2800" dirty="0"/>
          </a:p>
        </p:txBody>
      </p:sp>
      <p:pic>
        <p:nvPicPr>
          <p:cNvPr id="3" name="Picture 2" descr="ThinkstockPhotos-486791973-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4600"/>
            <a:ext cx="9144000" cy="4978400"/>
          </a:xfrm>
          <a:prstGeom prst="rect">
            <a:avLst/>
          </a:prstGeom>
        </p:spPr>
      </p:pic>
      <p:sp>
        <p:nvSpPr>
          <p:cNvPr id="4" name="TextBox 3"/>
          <p:cNvSpPr txBox="1"/>
          <p:nvPr/>
        </p:nvSpPr>
        <p:spPr>
          <a:xfrm>
            <a:off x="6858000" y="4152900"/>
            <a:ext cx="1828800" cy="1200329"/>
          </a:xfrm>
          <a:prstGeom prst="rect">
            <a:avLst/>
          </a:prstGeom>
          <a:noFill/>
        </p:spPr>
        <p:txBody>
          <a:bodyPr wrap="square" rtlCol="0">
            <a:spAutoFit/>
          </a:bodyPr>
          <a:lstStyle/>
          <a:p>
            <a:r>
              <a:rPr lang="en-US" sz="7200" b="1" dirty="0" smtClean="0"/>
              <a:t>67%</a:t>
            </a:r>
            <a:endParaRPr lang="en-US" sz="7200" b="1" dirty="0"/>
          </a:p>
        </p:txBody>
      </p:sp>
    </p:spTree>
    <p:extLst>
      <p:ext uri="{BB962C8B-B14F-4D97-AF65-F5344CB8AC3E}">
        <p14:creationId xmlns:p14="http://schemas.microsoft.com/office/powerpoint/2010/main" val="33680198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5"/>
          <p:cNvSpPr txBox="1">
            <a:spLocks noChangeArrowheads="1"/>
          </p:cNvSpPr>
          <p:nvPr/>
        </p:nvSpPr>
        <p:spPr bwMode="auto">
          <a:xfrm>
            <a:off x="3243347" y="311715"/>
            <a:ext cx="5725006" cy="584776"/>
          </a:xfrm>
          <a:prstGeom prst="rect">
            <a:avLst/>
          </a:prstGeom>
          <a:noFill/>
          <a:ln w="9525">
            <a:noFill/>
            <a:miter lim="800000"/>
            <a:headEnd/>
            <a:tailEnd/>
          </a:ln>
          <a:effectLst/>
        </p:spPr>
        <p:txBody>
          <a:bodyPr wrap="square">
            <a:prstTxWarp prst="textNoShape">
              <a:avLst/>
            </a:prstTxWarp>
            <a:spAutoFit/>
          </a:bodyPr>
          <a:lstStyle/>
          <a:p>
            <a:pPr>
              <a:spcAft>
                <a:spcPts val="600"/>
              </a:spcAft>
            </a:pPr>
            <a:r>
              <a:rPr lang="en-US" sz="1600" dirty="0" smtClean="0">
                <a:solidFill>
                  <a:srgbClr val="FFFFFF"/>
                </a:solidFill>
                <a:latin typeface="Arial Black" charset="0"/>
              </a:rPr>
              <a:t>First problem to solve: The trend of IT employment in the Central Texas area</a:t>
            </a:r>
            <a:endParaRPr lang="en-US" sz="1600" dirty="0">
              <a:solidFill>
                <a:srgbClr val="FFFFFF"/>
              </a:solidFill>
            </a:endParaRPr>
          </a:p>
        </p:txBody>
      </p:sp>
      <p:pic>
        <p:nvPicPr>
          <p:cNvPr id="6" name="Picture 5" descr="ACC (3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0584" y="1045423"/>
            <a:ext cx="7680831" cy="5101885"/>
          </a:xfrm>
          <a:prstGeom prst="rect">
            <a:avLst/>
          </a:prstGeom>
        </p:spPr>
      </p:pic>
      <p:sp>
        <p:nvSpPr>
          <p:cNvPr id="7" name="Rectangle 6"/>
          <p:cNvSpPr/>
          <p:nvPr/>
        </p:nvSpPr>
        <p:spPr>
          <a:xfrm>
            <a:off x="4486571" y="1045424"/>
            <a:ext cx="3834844" cy="5082504"/>
          </a:xfrm>
          <a:prstGeom prst="rect">
            <a:avLst/>
          </a:prstGeom>
          <a:solidFill>
            <a:srgbClr val="EEB635">
              <a:alpha val="7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Box 19"/>
          <p:cNvSpPr txBox="1">
            <a:spLocks noChangeArrowheads="1"/>
          </p:cNvSpPr>
          <p:nvPr/>
        </p:nvSpPr>
        <p:spPr bwMode="auto">
          <a:xfrm>
            <a:off x="4894989" y="1355495"/>
            <a:ext cx="3426426" cy="4093428"/>
          </a:xfrm>
          <a:prstGeom prst="rect">
            <a:avLst/>
          </a:prstGeom>
          <a:noFill/>
          <a:ln w="9525">
            <a:noFill/>
            <a:miter lim="800000"/>
            <a:headEnd/>
            <a:tailEnd/>
          </a:ln>
          <a:effectLst/>
        </p:spPr>
        <p:txBody>
          <a:bodyPr wrap="square">
            <a:prstTxWarp prst="textNoShape">
              <a:avLst/>
            </a:prstTxWarp>
            <a:spAutoFit/>
          </a:bodyPr>
          <a:lstStyle/>
          <a:p>
            <a:r>
              <a:rPr lang="en-US" sz="2000" dirty="0" smtClean="0">
                <a:latin typeface="Arial" panose="020B0604020202020204" pitchFamily="34" charset="0"/>
                <a:cs typeface="Arial" panose="020B0604020202020204" pitchFamily="34" charset="0"/>
              </a:rPr>
              <a:t>Unemployment rate under 4% 4,800 companies employ over 100,000 people in the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technology sector. </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Austin ranks second in the nation for high tech employment. </a:t>
            </a:r>
          </a:p>
          <a:p>
            <a:r>
              <a:rPr lang="en-US" sz="2000" dirty="0" smtClean="0"/>
              <a:t> </a:t>
            </a:r>
          </a:p>
          <a:p>
            <a:endParaRPr lang="en-US" sz="2000" dirty="0" smtClean="0"/>
          </a:p>
          <a:p>
            <a:endParaRPr lang="en-US" sz="2000" b="1" dirty="0" smtClean="0"/>
          </a:p>
          <a:p>
            <a:endParaRPr lang="en-US" sz="2000" b="1" dirty="0" smtClean="0"/>
          </a:p>
        </p:txBody>
      </p:sp>
      <p:sp>
        <p:nvSpPr>
          <p:cNvPr id="9" name="Rectangle 8"/>
          <p:cNvSpPr/>
          <p:nvPr/>
        </p:nvSpPr>
        <p:spPr>
          <a:xfrm>
            <a:off x="4614269" y="4170356"/>
            <a:ext cx="3380636" cy="2308324"/>
          </a:xfrm>
          <a:prstGeom prst="rect">
            <a:avLst/>
          </a:prstGeom>
        </p:spPr>
        <p:txBody>
          <a:bodyPr wrap="square">
            <a:spAutoFit/>
          </a:bodyPr>
          <a:lstStyle/>
          <a:p>
            <a:r>
              <a:rPr lang="en-US" sz="1600" b="1" i="1" dirty="0" smtClean="0">
                <a:latin typeface="Arial" panose="020B0604020202020204" pitchFamily="34" charset="0"/>
                <a:cs typeface="Arial" panose="020B0604020202020204" pitchFamily="34" charset="0"/>
              </a:rPr>
              <a:t>“Austin meets about 60% of job openings in the IT area.” </a:t>
            </a:r>
          </a:p>
          <a:p>
            <a:endParaRPr lang="en-US" sz="1600" b="1" i="1" dirty="0" smtClean="0">
              <a:latin typeface="Arial" panose="020B0604020202020204" pitchFamily="34" charset="0"/>
              <a:cs typeface="Arial" panose="020B0604020202020204" pitchFamily="34" charset="0"/>
            </a:endParaRPr>
          </a:p>
          <a:p>
            <a:r>
              <a:rPr lang="en-US" sz="1600" b="1" i="1" dirty="0" smtClean="0">
                <a:latin typeface="Arial" panose="020B0604020202020204" pitchFamily="34" charset="0"/>
                <a:cs typeface="Arial" panose="020B0604020202020204" pitchFamily="34" charset="0"/>
              </a:rPr>
              <a:t>“ACC needs to provide overwhelming support in Central Texas for entry-level</a:t>
            </a:r>
          </a:p>
          <a:p>
            <a:r>
              <a:rPr lang="en-US" sz="1600" b="1" i="1" dirty="0" smtClean="0">
                <a:latin typeface="Arial" panose="020B0604020202020204" pitchFamily="34" charset="0"/>
                <a:cs typeface="Arial" panose="020B0604020202020204" pitchFamily="34" charset="0"/>
              </a:rPr>
              <a:t>IT completers.</a:t>
            </a:r>
            <a:r>
              <a:rPr lang="en-US" sz="2000" b="1" i="1" dirty="0" smtClean="0">
                <a:latin typeface="Arial" panose="020B0604020202020204" pitchFamily="34" charset="0"/>
                <a:cs typeface="Arial" panose="020B0604020202020204" pitchFamily="34" charset="0"/>
              </a:rPr>
              <a:t>”</a:t>
            </a:r>
          </a:p>
          <a:p>
            <a:endParaRPr lang="en-US" sz="1600" i="1" dirty="0"/>
          </a:p>
          <a:p>
            <a:r>
              <a:rPr lang="en-US" sz="1200" i="1" dirty="0" smtClean="0"/>
              <a:t>* Austin </a:t>
            </a:r>
            <a:r>
              <a:rPr lang="en-US" sz="1200" i="1" dirty="0"/>
              <a:t>Chamber of </a:t>
            </a:r>
            <a:r>
              <a:rPr lang="en-US" sz="1200" i="1" dirty="0" smtClean="0"/>
              <a:t>Commerce</a:t>
            </a:r>
            <a:endParaRPr lang="en-US" sz="1200" i="1" dirty="0"/>
          </a:p>
        </p:txBody>
      </p:sp>
    </p:spTree>
    <p:extLst>
      <p:ext uri="{BB962C8B-B14F-4D97-AF65-F5344CB8AC3E}">
        <p14:creationId xmlns:p14="http://schemas.microsoft.com/office/powerpoint/2010/main" val="14788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775" y="260209"/>
            <a:ext cx="6123449" cy="697515"/>
          </a:xfrm>
        </p:spPr>
        <p:txBody>
          <a:bodyPr>
            <a:noAutofit/>
          </a:bodyPr>
          <a:lstStyle/>
          <a:p>
            <a:r>
              <a:rPr lang="en-US" sz="2800" dirty="0" smtClean="0"/>
              <a:t>Wage Increases for Incumbent Workers</a:t>
            </a:r>
            <a:endParaRPr lang="en-US" sz="2800" dirty="0"/>
          </a:p>
        </p:txBody>
      </p:sp>
      <p:pic>
        <p:nvPicPr>
          <p:cNvPr id="3" name="Picture 2" descr="ThinkstockPhotos-486791973-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4600"/>
            <a:ext cx="9144000" cy="4978400"/>
          </a:xfrm>
          <a:prstGeom prst="rect">
            <a:avLst/>
          </a:prstGeom>
        </p:spPr>
      </p:pic>
      <p:sp>
        <p:nvSpPr>
          <p:cNvPr id="4" name="TextBox 3"/>
          <p:cNvSpPr txBox="1"/>
          <p:nvPr/>
        </p:nvSpPr>
        <p:spPr>
          <a:xfrm>
            <a:off x="6286500" y="4152900"/>
            <a:ext cx="2400300" cy="1107996"/>
          </a:xfrm>
          <a:prstGeom prst="rect">
            <a:avLst/>
          </a:prstGeom>
          <a:noFill/>
        </p:spPr>
        <p:txBody>
          <a:bodyPr wrap="square" rtlCol="0">
            <a:spAutoFit/>
          </a:bodyPr>
          <a:lstStyle/>
          <a:p>
            <a:r>
              <a:rPr lang="en-US" sz="6600" b="1" dirty="0" smtClean="0"/>
              <a:t>63.5%</a:t>
            </a:r>
            <a:endParaRPr lang="en-US" sz="6600" b="1" dirty="0"/>
          </a:p>
        </p:txBody>
      </p:sp>
    </p:spTree>
    <p:extLst>
      <p:ext uri="{BB962C8B-B14F-4D97-AF65-F5344CB8AC3E}">
        <p14:creationId xmlns:p14="http://schemas.microsoft.com/office/powerpoint/2010/main" val="13405134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Important Notice</a:t>
            </a:r>
            <a:endParaRPr lang="en-US" sz="2800" dirty="0"/>
          </a:p>
        </p:txBody>
      </p:sp>
      <p:sp>
        <p:nvSpPr>
          <p:cNvPr id="3" name="Content Placeholder 2"/>
          <p:cNvSpPr>
            <a:spLocks noGrp="1"/>
          </p:cNvSpPr>
          <p:nvPr>
            <p:ph idx="1"/>
          </p:nvPr>
        </p:nvSpPr>
        <p:spPr>
          <a:xfrm>
            <a:off x="435282" y="2163450"/>
            <a:ext cx="8251517" cy="3834890"/>
          </a:xfrm>
        </p:spPr>
        <p:txBody>
          <a:bodyPr>
            <a:normAutofit fontScale="77500" lnSpcReduction="20000"/>
          </a:bodyPr>
          <a:lstStyle/>
          <a:p>
            <a:r>
              <a:rPr lang="en-US" dirty="0"/>
              <a:t>This workforce solution was 100 percent funded by a $3 million grant awarded by the U.S. Department of Labor's Employment and Training Administration. The solution was created by the grantee and does not necessarily reflect the official position of the U.S. Department of Labor. The Department of Labor makes no guarantees, warranties, or assurances of any kind, express or implied, with respect to such information, including any information on linked sites and including, but not limited to, accuracy of the information or its completeness, timeliness, usefulness, adequacy, continued availability or ownership. Funded by the Department of Labor, Employment and Training Administration, Grant #TC-23745-12-60-A-53. </a:t>
            </a:r>
          </a:p>
          <a:p>
            <a:r>
              <a:rPr lang="en-US" dirty="0"/>
              <a:t>PACE-IT is an equal opportunity employer/program and auxiliary aids and services are available upon request to individuals with disabilities. For those that are hearing impaired, a video phone is available at the Services for Students with Disabilities (SSD) office in Mountlake Terrace Hall 159. Check </a:t>
            </a:r>
            <a:r>
              <a:rPr lang="en-US" dirty="0">
                <a:hlinkClick r:id="rId2" tooltip="Services for Students with Disabilities"/>
              </a:rPr>
              <a:t>www.edcc.edu/ssd</a:t>
            </a:r>
            <a:r>
              <a:rPr lang="en-US" dirty="0"/>
              <a:t> for office hours. Call </a:t>
            </a:r>
            <a:r>
              <a:rPr lang="en-US" dirty="0">
                <a:hlinkClick r:id="rId3"/>
              </a:rPr>
              <a:t>425.354.3113</a:t>
            </a:r>
            <a:r>
              <a:rPr lang="en-US" dirty="0"/>
              <a:t> on a video phone for more information about the PACE-IT program. For any additional special accommodations needed, call the SSD office at </a:t>
            </a:r>
            <a:r>
              <a:rPr lang="en-US" dirty="0">
                <a:hlinkClick r:id="rId4"/>
              </a:rPr>
              <a:t>425.640.1814</a:t>
            </a:r>
            <a:r>
              <a:rPr lang="en-US" dirty="0"/>
              <a:t>. </a:t>
            </a:r>
            <a:endParaRPr lang="en-US" dirty="0" smtClean="0"/>
          </a:p>
          <a:p>
            <a:r>
              <a:rPr lang="en-US" dirty="0" smtClean="0"/>
              <a:t>Edmonds </a:t>
            </a:r>
            <a:r>
              <a:rPr lang="en-US" dirty="0"/>
              <a:t>Community College does not discriminate on the basis of race; color; religion; national origin; sex; disability; sexual orientation; age; citizenship, marital, or veteran status; or genetic information in its programs and activities. </a:t>
            </a:r>
          </a:p>
          <a:p>
            <a:endParaRPr lang="en-US" dirty="0"/>
          </a:p>
        </p:txBody>
      </p:sp>
    </p:spTree>
    <p:extLst>
      <p:ext uri="{BB962C8B-B14F-4D97-AF65-F5344CB8AC3E}">
        <p14:creationId xmlns:p14="http://schemas.microsoft.com/office/powerpoint/2010/main" val="4233145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1367" y="1600200"/>
            <a:ext cx="7620000" cy="4525963"/>
          </a:xfrm>
        </p:spPr>
        <p:txBody>
          <a:bodyPr>
            <a:normAutofit/>
          </a:bodyPr>
          <a:lstStyle/>
          <a:p>
            <a:pPr marL="0" indent="0" algn="ctr">
              <a:buNone/>
            </a:pPr>
            <a:endParaRPr lang="en-US" dirty="0" smtClean="0"/>
          </a:p>
          <a:p>
            <a:pPr marL="0" indent="0" algn="ctr">
              <a:buNone/>
            </a:pPr>
            <a:endParaRPr lang="en-US" dirty="0"/>
          </a:p>
          <a:p>
            <a:pPr marL="0" indent="0" algn="ctr">
              <a:buNone/>
            </a:pPr>
            <a:r>
              <a:rPr lang="en-US" sz="5400" b="1" i="1" dirty="0" smtClean="0">
                <a:solidFill>
                  <a:srgbClr val="376092"/>
                </a:solidFill>
                <a:effectLst>
                  <a:outerShdw blurRad="38100" dist="38100" dir="2700000" algn="tl">
                    <a:srgbClr val="000000">
                      <a:alpha val="43137"/>
                    </a:srgbClr>
                  </a:outerShdw>
                </a:effectLst>
                <a:latin typeface="Comic Sans MS" pitchFamily="66" charset="0"/>
              </a:rPr>
              <a:t>Thank You!</a:t>
            </a:r>
          </a:p>
          <a:p>
            <a:pPr marL="0" indent="0" algn="ctr">
              <a:buNone/>
            </a:pPr>
            <a:endParaRPr lang="en-US" sz="2400" dirty="0" smtClean="0">
              <a:effectLst>
                <a:outerShdw blurRad="38100" dist="38100" dir="2700000" algn="tl">
                  <a:srgbClr val="000000">
                    <a:alpha val="43137"/>
                  </a:srgbClr>
                </a:outerShdw>
              </a:effectLst>
            </a:endParaRPr>
          </a:p>
          <a:p>
            <a:pPr marL="0" indent="0" algn="ctr">
              <a:spcAft>
                <a:spcPts val="0"/>
              </a:spcAft>
              <a:buNone/>
            </a:pPr>
            <a:r>
              <a:rPr lang="en-US" sz="2400" dirty="0" smtClean="0">
                <a:solidFill>
                  <a:srgbClr val="17375E"/>
                </a:solidFill>
              </a:rPr>
              <a:t>Find resources for TAACCCT success at:</a:t>
            </a:r>
          </a:p>
          <a:p>
            <a:pPr marL="0" indent="0" algn="ctr">
              <a:spcAft>
                <a:spcPts val="0"/>
              </a:spcAft>
              <a:buNone/>
            </a:pPr>
            <a:r>
              <a:rPr lang="en-US" sz="2400" dirty="0" smtClean="0">
                <a:solidFill>
                  <a:srgbClr val="17375E"/>
                </a:solidFill>
                <a:hlinkClick r:id="rId3"/>
              </a:rPr>
              <a:t>https://etagrantees.workforce3one.org</a:t>
            </a:r>
            <a:r>
              <a:rPr lang="en-US" sz="2400" dirty="0" smtClean="0">
                <a:solidFill>
                  <a:srgbClr val="17375E"/>
                </a:solidFill>
              </a:rPr>
              <a:t> </a:t>
            </a:r>
          </a:p>
          <a:p>
            <a:pPr marL="0" indent="0" algn="ctr">
              <a:spcAft>
                <a:spcPts val="0"/>
              </a:spcAft>
              <a:buNone/>
            </a:pPr>
            <a:endParaRPr lang="en-US" sz="2400" dirty="0">
              <a:solidFill>
                <a:srgbClr val="17375E"/>
              </a:solidFill>
            </a:endParaRPr>
          </a:p>
          <a:p>
            <a:pPr marL="0" indent="0" algn="ctr">
              <a:spcAft>
                <a:spcPts val="0"/>
              </a:spcAft>
              <a:buNone/>
            </a:pPr>
            <a:r>
              <a:rPr lang="en-US" sz="2400" dirty="0" smtClean="0">
                <a:solidFill>
                  <a:srgbClr val="17375E"/>
                </a:solidFill>
              </a:rPr>
              <a:t>Subscribe to TLN resources, ask questions or </a:t>
            </a:r>
            <a:r>
              <a:rPr lang="en-US" sz="2400" dirty="0">
                <a:solidFill>
                  <a:srgbClr val="17375E"/>
                </a:solidFill>
              </a:rPr>
              <a:t>connect with peers </a:t>
            </a:r>
            <a:r>
              <a:rPr lang="en-US" sz="2400" dirty="0" smtClean="0">
                <a:solidFill>
                  <a:srgbClr val="17375E"/>
                </a:solidFill>
              </a:rPr>
              <a:t>at </a:t>
            </a:r>
            <a:r>
              <a:rPr lang="en-US" sz="2400" dirty="0">
                <a:solidFill>
                  <a:srgbClr val="17375E"/>
                </a:solidFill>
                <a:hlinkClick r:id="rId4"/>
              </a:rPr>
              <a:t>TAACCCT@dol.gov</a:t>
            </a:r>
            <a:r>
              <a:rPr lang="en-US" sz="2400" dirty="0">
                <a:solidFill>
                  <a:srgbClr val="17375E"/>
                </a:solidFill>
              </a:rPr>
              <a:t> </a:t>
            </a:r>
          </a:p>
          <a:p>
            <a:pPr marL="0" indent="0" algn="ctr">
              <a:spcAft>
                <a:spcPts val="0"/>
              </a:spcAft>
              <a:buNone/>
            </a:pPr>
            <a:endParaRPr lang="en-US" sz="2400" dirty="0"/>
          </a:p>
        </p:txBody>
      </p:sp>
    </p:spTree>
    <p:extLst>
      <p:ext uri="{BB962C8B-B14F-4D97-AF65-F5344CB8AC3E}">
        <p14:creationId xmlns:p14="http://schemas.microsoft.com/office/powerpoint/2010/main" val="36927191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a:spLocks noChangeArrowheads="1"/>
          </p:cNvSpPr>
          <p:nvPr/>
        </p:nvSpPr>
        <p:spPr bwMode="auto">
          <a:xfrm>
            <a:off x="9525" y="5020734"/>
            <a:ext cx="9144000" cy="1837266"/>
          </a:xfrm>
          <a:prstGeom prst="rect">
            <a:avLst/>
          </a:prstGeom>
          <a:solidFill>
            <a:schemeClr val="bg1"/>
          </a:solidFill>
          <a:ln w="9525">
            <a:noFill/>
            <a:miter lim="800000"/>
            <a:headEnd/>
            <a:tailEnd/>
          </a:ln>
        </p:spPr>
        <p:txBody>
          <a:bodyPr wrap="none" lIns="91365" tIns="45683" rIns="91365" bIns="45683" anchor="ctr">
            <a:prstTxWarp prst="textNoShape">
              <a:avLst/>
            </a:prstTxWarp>
          </a:bodyPr>
          <a:lstStyle/>
          <a:p>
            <a:pPr algn="ctr"/>
            <a:endParaRPr lang="en-US" dirty="0"/>
          </a:p>
        </p:txBody>
      </p:sp>
      <p:sp>
        <p:nvSpPr>
          <p:cNvPr id="4" name="Text Box 25"/>
          <p:cNvSpPr txBox="1">
            <a:spLocks noChangeArrowheads="1"/>
          </p:cNvSpPr>
          <p:nvPr/>
        </p:nvSpPr>
        <p:spPr bwMode="auto">
          <a:xfrm>
            <a:off x="3266085" y="239037"/>
            <a:ext cx="5782349" cy="646331"/>
          </a:xfrm>
          <a:prstGeom prst="rect">
            <a:avLst/>
          </a:prstGeom>
          <a:noFill/>
          <a:ln w="9525">
            <a:noFill/>
            <a:miter lim="800000"/>
            <a:headEnd/>
            <a:tailEnd/>
          </a:ln>
          <a:effectLst/>
        </p:spPr>
        <p:txBody>
          <a:bodyPr wrap="square">
            <a:prstTxWarp prst="textNoShape">
              <a:avLst/>
            </a:prstTxWarp>
            <a:spAutoFit/>
          </a:bodyPr>
          <a:lstStyle/>
          <a:p>
            <a:pPr>
              <a:spcAft>
                <a:spcPts val="600"/>
              </a:spcAft>
            </a:pPr>
            <a:r>
              <a:rPr lang="en-US" dirty="0" smtClean="0">
                <a:solidFill>
                  <a:srgbClr val="FFFFFF"/>
                </a:solidFill>
                <a:latin typeface="Arial Black" charset="0"/>
              </a:rPr>
              <a:t>Second Problem to Solve: Declared majors and completers for CS/CIT (2013) </a:t>
            </a:r>
          </a:p>
        </p:txBody>
      </p:sp>
      <p:graphicFrame>
        <p:nvGraphicFramePr>
          <p:cNvPr id="2" name="Table 1"/>
          <p:cNvGraphicFramePr>
            <a:graphicFrameLocks noGrp="1"/>
          </p:cNvGraphicFramePr>
          <p:nvPr>
            <p:extLst>
              <p:ext uri="{D42A27DB-BD31-4B8C-83A1-F6EECF244321}">
                <p14:modId xmlns:p14="http://schemas.microsoft.com/office/powerpoint/2010/main" val="3730711976"/>
              </p:ext>
            </p:extLst>
          </p:nvPr>
        </p:nvGraphicFramePr>
        <p:xfrm>
          <a:off x="953239" y="1648011"/>
          <a:ext cx="7153832" cy="2016760"/>
        </p:xfrm>
        <a:graphic>
          <a:graphicData uri="http://schemas.openxmlformats.org/drawingml/2006/table">
            <a:tbl>
              <a:tblPr firstRow="1" bandRow="1">
                <a:tableStyleId>{5C22544A-7EE6-4342-B048-85BDC9FD1C3A}</a:tableStyleId>
              </a:tblPr>
              <a:tblGrid>
                <a:gridCol w="1021976"/>
                <a:gridCol w="1021976"/>
                <a:gridCol w="1021976"/>
                <a:gridCol w="1021976"/>
                <a:gridCol w="1021976"/>
                <a:gridCol w="1021976"/>
                <a:gridCol w="1021976"/>
              </a:tblGrid>
              <a:tr h="370840">
                <a:tc>
                  <a:txBody>
                    <a:bodyPr/>
                    <a:lstStyle/>
                    <a:p>
                      <a:pPr algn="ctr"/>
                      <a:r>
                        <a:rPr lang="en-US" sz="1000" dirty="0" smtClean="0">
                          <a:solidFill>
                            <a:schemeClr val="tx1"/>
                          </a:solidFill>
                          <a:latin typeface="Arial Black" panose="020B0A04020102020204" pitchFamily="34" charset="0"/>
                        </a:rPr>
                        <a:t>Department</a:t>
                      </a:r>
                      <a:endParaRPr lang="en-US" sz="1000" dirty="0">
                        <a:solidFill>
                          <a:schemeClr val="tx1"/>
                        </a:solidFill>
                        <a:latin typeface="Arial Black" panose="020B0A04020102020204" pitchFamily="34" charset="0"/>
                      </a:endParaRPr>
                    </a:p>
                  </a:txBody>
                  <a:tcPr anchor="ctr"/>
                </a:tc>
                <a:tc>
                  <a:txBody>
                    <a:bodyPr/>
                    <a:lstStyle/>
                    <a:p>
                      <a:pPr algn="ctr"/>
                      <a:r>
                        <a:rPr lang="en-US" sz="1000" dirty="0" smtClean="0">
                          <a:solidFill>
                            <a:schemeClr val="tx1"/>
                          </a:solidFill>
                          <a:latin typeface="Arial Black" panose="020B0A04020102020204" pitchFamily="34" charset="0"/>
                        </a:rPr>
                        <a:t>Declared </a:t>
                      </a:r>
                    </a:p>
                    <a:p>
                      <a:pPr algn="ctr"/>
                      <a:r>
                        <a:rPr lang="en-US" sz="1000" dirty="0" smtClean="0">
                          <a:solidFill>
                            <a:schemeClr val="tx1"/>
                          </a:solidFill>
                          <a:latin typeface="Arial Black" panose="020B0A04020102020204" pitchFamily="34" charset="0"/>
                        </a:rPr>
                        <a:t>Majors/</a:t>
                      </a:r>
                    </a:p>
                    <a:p>
                      <a:pPr algn="ctr"/>
                      <a:r>
                        <a:rPr lang="en-US" sz="1000" dirty="0" smtClean="0">
                          <a:solidFill>
                            <a:schemeClr val="tx1"/>
                          </a:solidFill>
                          <a:latin typeface="Arial Black" panose="020B0A04020102020204" pitchFamily="34" charset="0"/>
                        </a:rPr>
                        <a:t>2-year and Certificate</a:t>
                      </a:r>
                      <a:endParaRPr lang="en-US" sz="1000" dirty="0">
                        <a:solidFill>
                          <a:schemeClr val="tx1"/>
                        </a:solidFill>
                        <a:latin typeface="Arial Black" panose="020B0A04020102020204" pitchFamily="34" charset="0"/>
                      </a:endParaRPr>
                    </a:p>
                  </a:txBody>
                  <a:tcPr anchor="ctr"/>
                </a:tc>
                <a:tc>
                  <a:txBody>
                    <a:bodyPr/>
                    <a:lstStyle/>
                    <a:p>
                      <a:pPr algn="ctr"/>
                      <a:r>
                        <a:rPr lang="en-US" sz="1000" dirty="0" smtClean="0">
                          <a:solidFill>
                            <a:schemeClr val="tx1"/>
                          </a:solidFill>
                          <a:latin typeface="Arial Black" panose="020B0A04020102020204" pitchFamily="34" charset="0"/>
                        </a:rPr>
                        <a:t>Degree</a:t>
                      </a:r>
                      <a:r>
                        <a:rPr lang="en-US" sz="1000" baseline="0" dirty="0" smtClean="0">
                          <a:solidFill>
                            <a:schemeClr val="tx1"/>
                          </a:solidFill>
                          <a:latin typeface="Arial Black" panose="020B0A04020102020204" pitchFamily="34" charset="0"/>
                        </a:rPr>
                        <a:t> Seeker/Intent</a:t>
                      </a:r>
                      <a:endParaRPr lang="en-US" sz="1000" dirty="0">
                        <a:solidFill>
                          <a:schemeClr val="tx1"/>
                        </a:solidFill>
                        <a:latin typeface="Arial Black" panose="020B0A04020102020204" pitchFamily="34" charset="0"/>
                      </a:endParaRPr>
                    </a:p>
                  </a:txBody>
                  <a:tcPr anchor="ctr"/>
                </a:tc>
                <a:tc>
                  <a:txBody>
                    <a:bodyPr/>
                    <a:lstStyle/>
                    <a:p>
                      <a:pPr algn="ctr"/>
                      <a:r>
                        <a:rPr lang="en-US" sz="1000" dirty="0" smtClean="0">
                          <a:solidFill>
                            <a:schemeClr val="tx1"/>
                          </a:solidFill>
                          <a:latin typeface="Arial Black" panose="020B0A04020102020204" pitchFamily="34" charset="0"/>
                        </a:rPr>
                        <a:t>Certificate</a:t>
                      </a:r>
                    </a:p>
                    <a:p>
                      <a:pPr algn="ctr"/>
                      <a:r>
                        <a:rPr lang="en-US" sz="1000" dirty="0" smtClean="0">
                          <a:solidFill>
                            <a:schemeClr val="tx1"/>
                          </a:solidFill>
                          <a:latin typeface="Arial Black" panose="020B0A04020102020204" pitchFamily="34" charset="0"/>
                        </a:rPr>
                        <a:t>Seeker/</a:t>
                      </a:r>
                    </a:p>
                    <a:p>
                      <a:pPr algn="ctr"/>
                      <a:r>
                        <a:rPr lang="en-US" sz="1000" dirty="0" smtClean="0">
                          <a:solidFill>
                            <a:schemeClr val="tx1"/>
                          </a:solidFill>
                          <a:latin typeface="Arial Black" panose="020B0A04020102020204" pitchFamily="34" charset="0"/>
                        </a:rPr>
                        <a:t>Intent</a:t>
                      </a:r>
                      <a:endParaRPr lang="en-US" sz="1000" dirty="0">
                        <a:solidFill>
                          <a:schemeClr val="tx1"/>
                        </a:solidFill>
                        <a:latin typeface="Arial Black" panose="020B0A04020102020204" pitchFamily="34" charset="0"/>
                      </a:endParaRPr>
                    </a:p>
                  </a:txBody>
                  <a:tcPr anchor="ctr"/>
                </a:tc>
                <a:tc>
                  <a:txBody>
                    <a:bodyPr/>
                    <a:lstStyle/>
                    <a:p>
                      <a:pPr algn="ctr"/>
                      <a:r>
                        <a:rPr lang="en-US" sz="1000" dirty="0" smtClean="0">
                          <a:solidFill>
                            <a:schemeClr val="tx1"/>
                          </a:solidFill>
                          <a:latin typeface="Arial Black" panose="020B0A04020102020204" pitchFamily="34" charset="0"/>
                        </a:rPr>
                        <a:t>Certificate</a:t>
                      </a:r>
                      <a:r>
                        <a:rPr lang="en-US" sz="1000" baseline="0" dirty="0" smtClean="0">
                          <a:solidFill>
                            <a:schemeClr val="tx1"/>
                          </a:solidFill>
                          <a:latin typeface="Arial Black" panose="020B0A04020102020204" pitchFamily="34" charset="0"/>
                        </a:rPr>
                        <a:t> </a:t>
                      </a:r>
                      <a:r>
                        <a:rPr lang="en-US" sz="1000" dirty="0" smtClean="0">
                          <a:solidFill>
                            <a:schemeClr val="tx1"/>
                          </a:solidFill>
                          <a:latin typeface="Arial Black" panose="020B0A04020102020204" pitchFamily="34" charset="0"/>
                        </a:rPr>
                        <a:t>Completers/2013</a:t>
                      </a:r>
                      <a:endParaRPr lang="en-US" sz="1000" dirty="0">
                        <a:solidFill>
                          <a:schemeClr val="tx1"/>
                        </a:solidFill>
                        <a:latin typeface="Arial Black" panose="020B0A04020102020204" pitchFamily="34" charset="0"/>
                      </a:endParaRPr>
                    </a:p>
                  </a:txBody>
                  <a:tcPr anchor="ctr"/>
                </a:tc>
                <a:tc>
                  <a:txBody>
                    <a:bodyPr/>
                    <a:lstStyle/>
                    <a:p>
                      <a:pPr algn="ctr"/>
                      <a:r>
                        <a:rPr lang="en-US" sz="1000" dirty="0" smtClean="0">
                          <a:solidFill>
                            <a:schemeClr val="tx1"/>
                          </a:solidFill>
                          <a:latin typeface="Arial Black" panose="020B0A04020102020204" pitchFamily="34" charset="0"/>
                        </a:rPr>
                        <a:t>Degree</a:t>
                      </a:r>
                      <a:r>
                        <a:rPr lang="en-US" sz="1000" baseline="0" dirty="0" smtClean="0">
                          <a:solidFill>
                            <a:schemeClr val="tx1"/>
                          </a:solidFill>
                          <a:latin typeface="Arial Black" panose="020B0A04020102020204" pitchFamily="34" charset="0"/>
                        </a:rPr>
                        <a:t> Completers 2013</a:t>
                      </a:r>
                      <a:endParaRPr lang="en-US" sz="1000" dirty="0">
                        <a:solidFill>
                          <a:schemeClr val="tx1"/>
                        </a:solidFill>
                        <a:latin typeface="Arial Black" panose="020B0A04020102020204" pitchFamily="34" charset="0"/>
                      </a:endParaRPr>
                    </a:p>
                  </a:txBody>
                  <a:tcPr anchor="ctr"/>
                </a:tc>
                <a:tc>
                  <a:txBody>
                    <a:bodyPr/>
                    <a:lstStyle/>
                    <a:p>
                      <a:pPr algn="ctr"/>
                      <a:r>
                        <a:rPr lang="en-US" sz="1000" dirty="0" smtClean="0">
                          <a:solidFill>
                            <a:schemeClr val="tx1"/>
                          </a:solidFill>
                          <a:latin typeface="Arial Black" panose="020B0A04020102020204" pitchFamily="34" charset="0"/>
                        </a:rPr>
                        <a:t>Total Completers</a:t>
                      </a:r>
                      <a:endParaRPr lang="en-US" sz="1000" dirty="0">
                        <a:solidFill>
                          <a:schemeClr val="tx1"/>
                        </a:solidFill>
                        <a:latin typeface="Arial Black" panose="020B0A04020102020204" pitchFamily="34" charset="0"/>
                      </a:endParaRPr>
                    </a:p>
                  </a:txBody>
                  <a:tcPr anchor="ctr"/>
                </a:tc>
              </a:tr>
              <a:tr h="370840">
                <a:tc>
                  <a:txBody>
                    <a:bodyPr/>
                    <a:lstStyle/>
                    <a:p>
                      <a:pPr algn="ctr"/>
                      <a:r>
                        <a:rPr lang="en-US" sz="1000" dirty="0" smtClean="0">
                          <a:solidFill>
                            <a:schemeClr val="tx1"/>
                          </a:solidFill>
                          <a:latin typeface="Arial Black" panose="020B0A04020102020204" pitchFamily="34" charset="0"/>
                        </a:rPr>
                        <a:t>Computer Science</a:t>
                      </a:r>
                      <a:endParaRPr lang="en-US" sz="1000" dirty="0">
                        <a:solidFill>
                          <a:schemeClr val="tx1"/>
                        </a:solidFill>
                        <a:latin typeface="Arial Black" panose="020B0A04020102020204" pitchFamily="34" charset="0"/>
                      </a:endParaRPr>
                    </a:p>
                  </a:txBody>
                  <a:tcPr anchor="ctr"/>
                </a:tc>
                <a:tc>
                  <a:txBody>
                    <a:bodyPr/>
                    <a:lstStyle/>
                    <a:p>
                      <a:pPr algn="ctr"/>
                      <a:r>
                        <a:rPr lang="en-US" sz="1000" dirty="0" smtClean="0">
                          <a:solidFill>
                            <a:schemeClr val="tx1"/>
                          </a:solidFill>
                          <a:latin typeface="Arial Black" panose="020B0A04020102020204" pitchFamily="34" charset="0"/>
                        </a:rPr>
                        <a:t>939</a:t>
                      </a:r>
                      <a:endParaRPr lang="en-US" sz="1000" dirty="0">
                        <a:solidFill>
                          <a:schemeClr val="tx1"/>
                        </a:solidFill>
                        <a:latin typeface="Arial Black" panose="020B0A04020102020204" pitchFamily="34" charset="0"/>
                      </a:endParaRPr>
                    </a:p>
                  </a:txBody>
                  <a:tcPr anchor="ctr"/>
                </a:tc>
                <a:tc>
                  <a:txBody>
                    <a:bodyPr/>
                    <a:lstStyle/>
                    <a:p>
                      <a:pPr algn="ctr"/>
                      <a:r>
                        <a:rPr lang="en-US" sz="1000" dirty="0" smtClean="0">
                          <a:solidFill>
                            <a:schemeClr val="tx1"/>
                          </a:solidFill>
                          <a:latin typeface="Arial Black" panose="020B0A04020102020204" pitchFamily="34" charset="0"/>
                        </a:rPr>
                        <a:t>368</a:t>
                      </a:r>
                      <a:endParaRPr lang="en-US" sz="1000" dirty="0">
                        <a:solidFill>
                          <a:schemeClr val="tx1"/>
                        </a:solidFill>
                        <a:latin typeface="Arial Black" panose="020B0A04020102020204" pitchFamily="34" charset="0"/>
                      </a:endParaRPr>
                    </a:p>
                  </a:txBody>
                  <a:tcPr anchor="ctr"/>
                </a:tc>
                <a:tc>
                  <a:txBody>
                    <a:bodyPr/>
                    <a:lstStyle/>
                    <a:p>
                      <a:pPr algn="ctr"/>
                      <a:r>
                        <a:rPr lang="en-US" sz="1000" dirty="0" smtClean="0">
                          <a:solidFill>
                            <a:schemeClr val="tx1"/>
                          </a:solidFill>
                          <a:latin typeface="Arial Black" panose="020B0A04020102020204" pitchFamily="34" charset="0"/>
                        </a:rPr>
                        <a:t>N/A</a:t>
                      </a:r>
                      <a:endParaRPr lang="en-US" sz="1000" dirty="0">
                        <a:solidFill>
                          <a:schemeClr val="tx1"/>
                        </a:solidFill>
                        <a:latin typeface="Arial Black" panose="020B0A04020102020204" pitchFamily="34" charset="0"/>
                      </a:endParaRPr>
                    </a:p>
                  </a:txBody>
                  <a:tcPr anchor="ctr"/>
                </a:tc>
                <a:tc>
                  <a:txBody>
                    <a:bodyPr/>
                    <a:lstStyle/>
                    <a:p>
                      <a:pPr algn="ctr"/>
                      <a:r>
                        <a:rPr lang="en-US" sz="1000" dirty="0" smtClean="0">
                          <a:solidFill>
                            <a:schemeClr val="tx1"/>
                          </a:solidFill>
                          <a:latin typeface="Arial Black" panose="020B0A04020102020204" pitchFamily="34" charset="0"/>
                        </a:rPr>
                        <a:t>N/A</a:t>
                      </a:r>
                      <a:endParaRPr lang="en-US" sz="1000" dirty="0">
                        <a:solidFill>
                          <a:schemeClr val="tx1"/>
                        </a:solidFill>
                        <a:latin typeface="Arial Black" panose="020B0A04020102020204" pitchFamily="34" charset="0"/>
                      </a:endParaRPr>
                    </a:p>
                  </a:txBody>
                  <a:tcPr anchor="ctr"/>
                </a:tc>
                <a:tc>
                  <a:txBody>
                    <a:bodyPr/>
                    <a:lstStyle/>
                    <a:p>
                      <a:pPr algn="ctr"/>
                      <a:r>
                        <a:rPr lang="en-US" sz="1000" dirty="0" smtClean="0">
                          <a:solidFill>
                            <a:schemeClr val="tx1"/>
                          </a:solidFill>
                          <a:latin typeface="Arial Black" panose="020B0A04020102020204" pitchFamily="34" charset="0"/>
                        </a:rPr>
                        <a:t>30</a:t>
                      </a:r>
                      <a:endParaRPr lang="en-US" sz="1000" dirty="0">
                        <a:solidFill>
                          <a:schemeClr val="tx1"/>
                        </a:solidFill>
                        <a:latin typeface="Arial Black" panose="020B0A04020102020204" pitchFamily="34" charset="0"/>
                      </a:endParaRPr>
                    </a:p>
                  </a:txBody>
                  <a:tcPr anchor="ctr"/>
                </a:tc>
                <a:tc>
                  <a:txBody>
                    <a:bodyPr/>
                    <a:lstStyle/>
                    <a:p>
                      <a:pPr algn="ctr"/>
                      <a:r>
                        <a:rPr lang="en-US" sz="1000" dirty="0" smtClean="0">
                          <a:solidFill>
                            <a:schemeClr val="tx1"/>
                          </a:solidFill>
                          <a:latin typeface="Arial Black" panose="020B0A04020102020204" pitchFamily="34" charset="0"/>
                        </a:rPr>
                        <a:t>30</a:t>
                      </a:r>
                      <a:endParaRPr lang="en-US" sz="1000" dirty="0">
                        <a:solidFill>
                          <a:schemeClr val="tx1"/>
                        </a:solidFill>
                        <a:latin typeface="Arial Black" panose="020B0A04020102020204" pitchFamily="34" charset="0"/>
                      </a:endParaRPr>
                    </a:p>
                  </a:txBody>
                  <a:tcPr anchor="ctr"/>
                </a:tc>
              </a:tr>
              <a:tr h="370840">
                <a:tc>
                  <a:txBody>
                    <a:bodyPr/>
                    <a:lstStyle/>
                    <a:p>
                      <a:pPr algn="ctr"/>
                      <a:r>
                        <a:rPr lang="en-US" sz="1000" dirty="0" smtClean="0">
                          <a:solidFill>
                            <a:schemeClr val="tx1"/>
                          </a:solidFill>
                          <a:latin typeface="Arial Black" panose="020B0A04020102020204" pitchFamily="34" charset="0"/>
                        </a:rPr>
                        <a:t>Comp.</a:t>
                      </a:r>
                      <a:r>
                        <a:rPr lang="en-US" sz="1000" baseline="0" dirty="0" smtClean="0">
                          <a:solidFill>
                            <a:schemeClr val="tx1"/>
                          </a:solidFill>
                          <a:latin typeface="Arial Black" panose="020B0A04020102020204" pitchFamily="34" charset="0"/>
                        </a:rPr>
                        <a:t> Info</a:t>
                      </a:r>
                    </a:p>
                    <a:p>
                      <a:pPr algn="ctr"/>
                      <a:r>
                        <a:rPr lang="en-US" sz="1000" baseline="0" dirty="0" smtClean="0">
                          <a:solidFill>
                            <a:schemeClr val="tx1"/>
                          </a:solidFill>
                          <a:latin typeface="Arial Black" panose="020B0A04020102020204" pitchFamily="34" charset="0"/>
                        </a:rPr>
                        <a:t>Systems/</a:t>
                      </a:r>
                    </a:p>
                    <a:p>
                      <a:pPr algn="ctr"/>
                      <a:r>
                        <a:rPr lang="en-US" sz="1000" baseline="0" dirty="0" smtClean="0">
                          <a:solidFill>
                            <a:schemeClr val="tx1"/>
                          </a:solidFill>
                          <a:latin typeface="Arial Black" panose="020B0A04020102020204" pitchFamily="34" charset="0"/>
                        </a:rPr>
                        <a:t>Info Tech</a:t>
                      </a:r>
                      <a:endParaRPr lang="en-US" sz="1000" dirty="0">
                        <a:solidFill>
                          <a:schemeClr val="tx1"/>
                        </a:solidFill>
                        <a:latin typeface="Arial Black" panose="020B0A04020102020204" pitchFamily="34" charset="0"/>
                      </a:endParaRPr>
                    </a:p>
                  </a:txBody>
                  <a:tcPr anchor="ctr"/>
                </a:tc>
                <a:tc>
                  <a:txBody>
                    <a:bodyPr/>
                    <a:lstStyle/>
                    <a:p>
                      <a:pPr algn="ctr"/>
                      <a:r>
                        <a:rPr lang="en-US" sz="1000" dirty="0" smtClean="0">
                          <a:solidFill>
                            <a:schemeClr val="tx1"/>
                          </a:solidFill>
                          <a:latin typeface="Arial Black" panose="020B0A04020102020204" pitchFamily="34" charset="0"/>
                        </a:rPr>
                        <a:t>943</a:t>
                      </a:r>
                      <a:endParaRPr lang="en-US" sz="1000" dirty="0">
                        <a:solidFill>
                          <a:schemeClr val="tx1"/>
                        </a:solidFill>
                        <a:latin typeface="Arial Black" panose="020B0A04020102020204" pitchFamily="34" charset="0"/>
                      </a:endParaRPr>
                    </a:p>
                  </a:txBody>
                  <a:tcPr anchor="ctr"/>
                </a:tc>
                <a:tc>
                  <a:txBody>
                    <a:bodyPr/>
                    <a:lstStyle/>
                    <a:p>
                      <a:pPr algn="ctr"/>
                      <a:r>
                        <a:rPr lang="en-US" sz="1000" dirty="0" smtClean="0">
                          <a:solidFill>
                            <a:schemeClr val="tx1"/>
                          </a:solidFill>
                          <a:latin typeface="Arial Black" panose="020B0A04020102020204" pitchFamily="34" charset="0"/>
                        </a:rPr>
                        <a:t>498</a:t>
                      </a:r>
                      <a:endParaRPr lang="en-US" sz="1000" dirty="0">
                        <a:solidFill>
                          <a:schemeClr val="tx1"/>
                        </a:solidFill>
                        <a:latin typeface="Arial Black" panose="020B0A04020102020204" pitchFamily="34" charset="0"/>
                      </a:endParaRPr>
                    </a:p>
                  </a:txBody>
                  <a:tcPr anchor="ctr"/>
                </a:tc>
                <a:tc>
                  <a:txBody>
                    <a:bodyPr/>
                    <a:lstStyle/>
                    <a:p>
                      <a:pPr algn="ctr"/>
                      <a:r>
                        <a:rPr lang="en-US" sz="1000" dirty="0" smtClean="0">
                          <a:solidFill>
                            <a:schemeClr val="tx1"/>
                          </a:solidFill>
                          <a:latin typeface="Arial Black" panose="020B0A04020102020204" pitchFamily="34" charset="0"/>
                        </a:rPr>
                        <a:t>109</a:t>
                      </a:r>
                      <a:endParaRPr lang="en-US" sz="1000" dirty="0">
                        <a:solidFill>
                          <a:schemeClr val="tx1"/>
                        </a:solidFill>
                        <a:latin typeface="Arial Black" panose="020B0A04020102020204" pitchFamily="34" charset="0"/>
                      </a:endParaRPr>
                    </a:p>
                  </a:txBody>
                  <a:tcPr anchor="ctr"/>
                </a:tc>
                <a:tc>
                  <a:txBody>
                    <a:bodyPr/>
                    <a:lstStyle/>
                    <a:p>
                      <a:pPr algn="ctr"/>
                      <a:r>
                        <a:rPr lang="en-US" sz="1000" dirty="0" smtClean="0">
                          <a:solidFill>
                            <a:schemeClr val="tx1"/>
                          </a:solidFill>
                          <a:latin typeface="Arial Black" panose="020B0A04020102020204" pitchFamily="34" charset="0"/>
                        </a:rPr>
                        <a:t>23</a:t>
                      </a:r>
                      <a:endParaRPr lang="en-US" sz="1000" dirty="0">
                        <a:solidFill>
                          <a:schemeClr val="tx1"/>
                        </a:solidFill>
                        <a:latin typeface="Arial Black" panose="020B0A04020102020204" pitchFamily="34" charset="0"/>
                      </a:endParaRPr>
                    </a:p>
                  </a:txBody>
                  <a:tcPr anchor="ctr"/>
                </a:tc>
                <a:tc>
                  <a:txBody>
                    <a:bodyPr/>
                    <a:lstStyle/>
                    <a:p>
                      <a:pPr algn="ctr"/>
                      <a:r>
                        <a:rPr lang="en-US" sz="1000" dirty="0" smtClean="0">
                          <a:solidFill>
                            <a:schemeClr val="tx1"/>
                          </a:solidFill>
                          <a:latin typeface="Arial Black" panose="020B0A04020102020204" pitchFamily="34" charset="0"/>
                        </a:rPr>
                        <a:t>53</a:t>
                      </a:r>
                      <a:endParaRPr lang="en-US" sz="1000" dirty="0">
                        <a:solidFill>
                          <a:schemeClr val="tx1"/>
                        </a:solidFill>
                        <a:latin typeface="Arial Black" panose="020B0A04020102020204" pitchFamily="34" charset="0"/>
                      </a:endParaRPr>
                    </a:p>
                  </a:txBody>
                  <a:tcPr anchor="ctr"/>
                </a:tc>
                <a:tc>
                  <a:txBody>
                    <a:bodyPr/>
                    <a:lstStyle/>
                    <a:p>
                      <a:pPr algn="ctr"/>
                      <a:r>
                        <a:rPr lang="en-US" sz="1000" dirty="0" smtClean="0">
                          <a:solidFill>
                            <a:schemeClr val="tx1"/>
                          </a:solidFill>
                          <a:latin typeface="Arial Black" panose="020B0A04020102020204" pitchFamily="34" charset="0"/>
                        </a:rPr>
                        <a:t>76</a:t>
                      </a:r>
                      <a:endParaRPr lang="en-US" sz="1000" dirty="0">
                        <a:solidFill>
                          <a:schemeClr val="tx1"/>
                        </a:solidFill>
                        <a:latin typeface="Arial Black" panose="020B0A04020102020204" pitchFamily="34" charset="0"/>
                      </a:endParaRPr>
                    </a:p>
                  </a:txBody>
                  <a:tcPr anchor="ctr"/>
                </a:tc>
              </a:tr>
              <a:tr h="370840">
                <a:tc>
                  <a:txBody>
                    <a:bodyPr/>
                    <a:lstStyle/>
                    <a:p>
                      <a:pPr algn="ctr"/>
                      <a:r>
                        <a:rPr lang="en-US" sz="1000" dirty="0" smtClean="0">
                          <a:solidFill>
                            <a:schemeClr val="tx1"/>
                          </a:solidFill>
                          <a:latin typeface="Arial Black" panose="020B0A04020102020204" pitchFamily="34" charset="0"/>
                        </a:rPr>
                        <a:t>Total</a:t>
                      </a:r>
                      <a:endParaRPr lang="en-US" sz="1000" dirty="0">
                        <a:solidFill>
                          <a:schemeClr val="tx1"/>
                        </a:solidFill>
                        <a:latin typeface="Arial Black" panose="020B0A04020102020204" pitchFamily="34" charset="0"/>
                      </a:endParaRPr>
                    </a:p>
                  </a:txBody>
                  <a:tcPr anchor="ctr"/>
                </a:tc>
                <a:tc>
                  <a:txBody>
                    <a:bodyPr/>
                    <a:lstStyle/>
                    <a:p>
                      <a:pPr algn="ctr"/>
                      <a:r>
                        <a:rPr lang="en-US" sz="1600" dirty="0" smtClean="0">
                          <a:solidFill>
                            <a:srgbClr val="FF6600"/>
                          </a:solidFill>
                          <a:latin typeface="Arial Black" panose="020B0A04020102020204" pitchFamily="34" charset="0"/>
                        </a:rPr>
                        <a:t>1,882</a:t>
                      </a:r>
                      <a:endParaRPr lang="en-US" sz="1600" dirty="0">
                        <a:solidFill>
                          <a:srgbClr val="FF6600"/>
                        </a:solidFill>
                        <a:latin typeface="Arial Black" panose="020B0A04020102020204" pitchFamily="34" charset="0"/>
                      </a:endParaRPr>
                    </a:p>
                  </a:txBody>
                  <a:tcPr anchor="ctr"/>
                </a:tc>
                <a:tc>
                  <a:txBody>
                    <a:bodyPr/>
                    <a:lstStyle/>
                    <a:p>
                      <a:pPr algn="ctr"/>
                      <a:r>
                        <a:rPr lang="en-US" sz="1000" dirty="0" smtClean="0">
                          <a:solidFill>
                            <a:schemeClr val="tx1"/>
                          </a:solidFill>
                          <a:latin typeface="Arial Black" panose="020B0A04020102020204" pitchFamily="34" charset="0"/>
                        </a:rPr>
                        <a:t>861</a:t>
                      </a:r>
                      <a:endParaRPr lang="en-US" sz="1000" dirty="0">
                        <a:solidFill>
                          <a:schemeClr val="tx1"/>
                        </a:solidFill>
                        <a:latin typeface="Arial Black" panose="020B0A04020102020204" pitchFamily="34" charset="0"/>
                      </a:endParaRPr>
                    </a:p>
                  </a:txBody>
                  <a:tcPr anchor="ctr"/>
                </a:tc>
                <a:tc>
                  <a:txBody>
                    <a:bodyPr/>
                    <a:lstStyle/>
                    <a:p>
                      <a:pPr algn="ctr"/>
                      <a:r>
                        <a:rPr lang="en-US" sz="1000" dirty="0" smtClean="0">
                          <a:solidFill>
                            <a:schemeClr val="tx1"/>
                          </a:solidFill>
                          <a:latin typeface="Arial Black" panose="020B0A04020102020204" pitchFamily="34" charset="0"/>
                        </a:rPr>
                        <a:t>109</a:t>
                      </a:r>
                      <a:endParaRPr lang="en-US" sz="1000" dirty="0">
                        <a:solidFill>
                          <a:schemeClr val="tx1"/>
                        </a:solidFill>
                        <a:latin typeface="Arial Black" panose="020B0A04020102020204" pitchFamily="34" charset="0"/>
                      </a:endParaRPr>
                    </a:p>
                  </a:txBody>
                  <a:tcPr anchor="ctr"/>
                </a:tc>
                <a:tc>
                  <a:txBody>
                    <a:bodyPr/>
                    <a:lstStyle/>
                    <a:p>
                      <a:pPr algn="ctr"/>
                      <a:r>
                        <a:rPr lang="en-US" sz="1600" dirty="0" smtClean="0">
                          <a:solidFill>
                            <a:srgbClr val="FF6600"/>
                          </a:solidFill>
                          <a:latin typeface="Arial Black" panose="020B0A04020102020204" pitchFamily="34" charset="0"/>
                        </a:rPr>
                        <a:t>23</a:t>
                      </a:r>
                      <a:endParaRPr lang="en-US" sz="1600" dirty="0">
                        <a:solidFill>
                          <a:srgbClr val="FF6600"/>
                        </a:solidFill>
                        <a:latin typeface="Arial Black" panose="020B0A04020102020204" pitchFamily="34" charset="0"/>
                      </a:endParaRPr>
                    </a:p>
                  </a:txBody>
                  <a:tcPr anchor="ctr"/>
                </a:tc>
                <a:tc>
                  <a:txBody>
                    <a:bodyPr/>
                    <a:lstStyle/>
                    <a:p>
                      <a:pPr algn="ctr"/>
                      <a:r>
                        <a:rPr lang="en-US" sz="1600" dirty="0" smtClean="0">
                          <a:solidFill>
                            <a:srgbClr val="FF6600"/>
                          </a:solidFill>
                          <a:latin typeface="Arial Black" panose="020B0A04020102020204" pitchFamily="34" charset="0"/>
                        </a:rPr>
                        <a:t>83</a:t>
                      </a:r>
                      <a:endParaRPr lang="en-US" sz="1600" dirty="0">
                        <a:solidFill>
                          <a:srgbClr val="FF6600"/>
                        </a:solidFill>
                        <a:latin typeface="Arial Black" panose="020B0A04020102020204" pitchFamily="34" charset="0"/>
                      </a:endParaRPr>
                    </a:p>
                  </a:txBody>
                  <a:tcPr anchor="ctr"/>
                </a:tc>
                <a:tc>
                  <a:txBody>
                    <a:bodyPr/>
                    <a:lstStyle/>
                    <a:p>
                      <a:pPr algn="ctr"/>
                      <a:r>
                        <a:rPr lang="en-US" sz="1600" dirty="0" smtClean="0">
                          <a:solidFill>
                            <a:srgbClr val="FF6600"/>
                          </a:solidFill>
                          <a:latin typeface="Arial Black" panose="020B0A04020102020204" pitchFamily="34" charset="0"/>
                        </a:rPr>
                        <a:t>106</a:t>
                      </a:r>
                      <a:endParaRPr lang="en-US" sz="1600" dirty="0">
                        <a:solidFill>
                          <a:srgbClr val="FF6600"/>
                        </a:solidFill>
                        <a:latin typeface="Arial Black" panose="020B0A04020102020204" pitchFamily="34" charset="0"/>
                      </a:endParaRPr>
                    </a:p>
                  </a:txBody>
                  <a:tcPr anchor="ctr"/>
                </a:tc>
              </a:tr>
            </a:tbl>
          </a:graphicData>
        </a:graphic>
      </p:graphicFrame>
      <p:sp>
        <p:nvSpPr>
          <p:cNvPr id="8" name="Down Arrow 7"/>
          <p:cNvSpPr/>
          <p:nvPr/>
        </p:nvSpPr>
        <p:spPr>
          <a:xfrm rot="10800000">
            <a:off x="2301357" y="3769810"/>
            <a:ext cx="412377" cy="654424"/>
          </a:xfrm>
          <a:prstGeom prst="downArrow">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041902" y="3315226"/>
            <a:ext cx="967336" cy="340407"/>
          </a:xfrm>
          <a:prstGeom prst="rect">
            <a:avLst/>
          </a:prstGeom>
          <a:solidFill>
            <a:schemeClr val="accent6">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011390" y="2357544"/>
            <a:ext cx="977153" cy="1298089"/>
          </a:xfrm>
          <a:prstGeom prst="rect">
            <a:avLst/>
          </a:prstGeom>
          <a:solidFill>
            <a:srgbClr val="6895C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032085" y="2357544"/>
            <a:ext cx="977153" cy="1298089"/>
          </a:xfrm>
          <a:prstGeom prst="rect">
            <a:avLst/>
          </a:prstGeom>
          <a:solidFill>
            <a:srgbClr val="6895C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052780" y="3315226"/>
            <a:ext cx="967336" cy="340407"/>
          </a:xfrm>
          <a:prstGeom prst="rect">
            <a:avLst/>
          </a:prstGeom>
          <a:solidFill>
            <a:schemeClr val="accent6">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047389" y="2357544"/>
            <a:ext cx="977153" cy="1298089"/>
          </a:xfrm>
          <a:prstGeom prst="rect">
            <a:avLst/>
          </a:prstGeom>
          <a:solidFill>
            <a:srgbClr val="6895C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060827" y="2357544"/>
            <a:ext cx="977153" cy="1298089"/>
          </a:xfrm>
          <a:prstGeom prst="rect">
            <a:avLst/>
          </a:prstGeom>
          <a:solidFill>
            <a:srgbClr val="6895C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p:cNvSpPr txBox="1"/>
          <p:nvPr/>
        </p:nvSpPr>
        <p:spPr>
          <a:xfrm>
            <a:off x="3756590" y="4259317"/>
            <a:ext cx="646556" cy="369332"/>
          </a:xfrm>
          <a:prstGeom prst="rect">
            <a:avLst/>
          </a:prstGeom>
          <a:noFill/>
        </p:spPr>
        <p:txBody>
          <a:bodyPr wrap="none" rtlCol="0">
            <a:spAutoFit/>
          </a:bodyPr>
          <a:lstStyle/>
          <a:p>
            <a:r>
              <a:rPr lang="en-US" dirty="0" smtClean="0">
                <a:latin typeface="Arial Black"/>
                <a:cs typeface="Arial Black"/>
              </a:rPr>
              <a:t>970</a:t>
            </a:r>
            <a:endParaRPr lang="en-US" dirty="0">
              <a:latin typeface="Arial Black"/>
              <a:cs typeface="Arial Black"/>
            </a:endParaRPr>
          </a:p>
        </p:txBody>
      </p:sp>
      <p:grpSp>
        <p:nvGrpSpPr>
          <p:cNvPr id="6" name="Group 50"/>
          <p:cNvGrpSpPr/>
          <p:nvPr/>
        </p:nvGrpSpPr>
        <p:grpSpPr>
          <a:xfrm>
            <a:off x="3301990" y="3759108"/>
            <a:ext cx="1475233" cy="469551"/>
            <a:chOff x="2772229" y="3534141"/>
            <a:chExt cx="2438399" cy="469551"/>
          </a:xfrm>
        </p:grpSpPr>
        <p:grpSp>
          <p:nvGrpSpPr>
            <p:cNvPr id="7" name="Group 49"/>
            <p:cNvGrpSpPr/>
            <p:nvPr/>
          </p:nvGrpSpPr>
          <p:grpSpPr>
            <a:xfrm>
              <a:off x="2772229" y="3534141"/>
              <a:ext cx="2423885" cy="469551"/>
              <a:chOff x="2786743" y="3534141"/>
              <a:chExt cx="2423885" cy="469551"/>
            </a:xfrm>
          </p:grpSpPr>
          <p:cxnSp>
            <p:nvCxnSpPr>
              <p:cNvPr id="39" name="Straight Arrow Connector 38"/>
              <p:cNvCxnSpPr/>
              <p:nvPr/>
            </p:nvCxnSpPr>
            <p:spPr>
              <a:xfrm rot="16200000" flipH="1">
                <a:off x="3897685" y="3873661"/>
                <a:ext cx="252805" cy="725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786743" y="3736373"/>
                <a:ext cx="2423885" cy="1588"/>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rot="16200000" flipV="1">
                <a:off x="2694309" y="3626575"/>
                <a:ext cx="184870" cy="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cxnSp>
          <p:nvCxnSpPr>
            <p:cNvPr id="49" name="Straight Arrow Connector 48"/>
            <p:cNvCxnSpPr/>
            <p:nvPr/>
          </p:nvCxnSpPr>
          <p:spPr>
            <a:xfrm rot="16200000" flipV="1">
              <a:off x="5118192" y="3651194"/>
              <a:ext cx="184870" cy="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sp>
        <p:nvSpPr>
          <p:cNvPr id="56" name="Down Arrow 55"/>
          <p:cNvSpPr/>
          <p:nvPr/>
        </p:nvSpPr>
        <p:spPr>
          <a:xfrm rot="10800000">
            <a:off x="5387163" y="3759107"/>
            <a:ext cx="412377" cy="654424"/>
          </a:xfrm>
          <a:prstGeom prst="downArrow">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Down Arrow 56"/>
          <p:cNvSpPr/>
          <p:nvPr/>
        </p:nvSpPr>
        <p:spPr>
          <a:xfrm rot="10800000">
            <a:off x="6383341" y="3789559"/>
            <a:ext cx="412377" cy="654424"/>
          </a:xfrm>
          <a:prstGeom prst="downArrow">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Down Arrow 57"/>
          <p:cNvSpPr/>
          <p:nvPr/>
        </p:nvSpPr>
        <p:spPr>
          <a:xfrm rot="10800000">
            <a:off x="7405076" y="3783726"/>
            <a:ext cx="412377" cy="654424"/>
          </a:xfrm>
          <a:prstGeom prst="downArrow">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107504" y="2364801"/>
            <a:ext cx="977153" cy="1298089"/>
          </a:xfrm>
          <a:prstGeom prst="rect">
            <a:avLst/>
          </a:prstGeom>
          <a:solidFill>
            <a:srgbClr val="6895C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085105" y="2357544"/>
            <a:ext cx="977153" cy="1298089"/>
          </a:xfrm>
          <a:prstGeom prst="rect">
            <a:avLst/>
          </a:prstGeom>
          <a:solidFill>
            <a:srgbClr val="6895C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375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9"/>
                                        </p:tgtEl>
                                        <p:attrNameLst>
                                          <p:attrName>ppt_x</p:attrName>
                                        </p:attrNameLst>
                                      </p:cBhvr>
                                      <p:tavLst>
                                        <p:tav tm="0">
                                          <p:val>
                                            <p:strVal val="ppt_x"/>
                                          </p:val>
                                        </p:tav>
                                        <p:tav tm="100000">
                                          <p:val>
                                            <p:strVal val="ppt_x"/>
                                          </p:val>
                                        </p:tav>
                                      </p:tavLst>
                                    </p:anim>
                                    <p:anim calcmode="lin" valueType="num">
                                      <p:cBhvr additive="base">
                                        <p:cTn id="17" dur="500"/>
                                        <p:tgtEl>
                                          <p:spTgt spid="9"/>
                                        </p:tgtEl>
                                        <p:attrNameLst>
                                          <p:attrName>ppt_y</p:attrName>
                                        </p:attrNameLst>
                                      </p:cBhvr>
                                      <p:tavLst>
                                        <p:tav tm="0">
                                          <p:val>
                                            <p:strVal val="ppt_y"/>
                                          </p:val>
                                        </p:tav>
                                        <p:tav tm="100000">
                                          <p:val>
                                            <p:strVal val="1+ppt_h/2"/>
                                          </p:val>
                                        </p:tav>
                                      </p:tavLst>
                                    </p:anim>
                                    <p:set>
                                      <p:cBhvr>
                                        <p:cTn id="18" dur="1" fill="hold">
                                          <p:stCondLst>
                                            <p:cond delay="499"/>
                                          </p:stCondLst>
                                        </p:cTn>
                                        <p:tgtEl>
                                          <p:spTgt spid="9"/>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1000"/>
                                        <p:tgtEl>
                                          <p:spTgt spid="8"/>
                                        </p:tgtEl>
                                      </p:cBhvr>
                                    </p:animEffect>
                                    <p:set>
                                      <p:cBhvr>
                                        <p:cTn id="21" dur="1" fill="hold">
                                          <p:stCondLst>
                                            <p:cond delay="999"/>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0" nodeType="clickEffect">
                                  <p:stCondLst>
                                    <p:cond delay="0"/>
                                  </p:stCondLst>
                                  <p:childTnLst>
                                    <p:anim calcmode="lin" valueType="num">
                                      <p:cBhvr additive="base">
                                        <p:cTn id="28" dur="500"/>
                                        <p:tgtEl>
                                          <p:spTgt spid="10"/>
                                        </p:tgtEl>
                                        <p:attrNameLst>
                                          <p:attrName>ppt_x</p:attrName>
                                        </p:attrNameLst>
                                      </p:cBhvr>
                                      <p:tavLst>
                                        <p:tav tm="0">
                                          <p:val>
                                            <p:strVal val="ppt_x"/>
                                          </p:val>
                                        </p:tav>
                                        <p:tav tm="100000">
                                          <p:val>
                                            <p:strVal val="ppt_x"/>
                                          </p:val>
                                        </p:tav>
                                      </p:tavLst>
                                    </p:anim>
                                    <p:anim calcmode="lin" valueType="num">
                                      <p:cBhvr additive="base">
                                        <p:cTn id="29" dur="500"/>
                                        <p:tgtEl>
                                          <p:spTgt spid="10"/>
                                        </p:tgtEl>
                                        <p:attrNameLst>
                                          <p:attrName>ppt_y</p:attrName>
                                        </p:attrNameLst>
                                      </p:cBhvr>
                                      <p:tavLst>
                                        <p:tav tm="0">
                                          <p:val>
                                            <p:strVal val="ppt_y"/>
                                          </p:val>
                                        </p:tav>
                                        <p:tav tm="100000">
                                          <p:val>
                                            <p:strVal val="1+ppt_h/2"/>
                                          </p:val>
                                        </p:tav>
                                      </p:tavLst>
                                    </p:anim>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par>
                          <p:cTn id="39" fill="hold">
                            <p:stCondLst>
                              <p:cond delay="1500"/>
                            </p:stCondLst>
                            <p:childTnLst>
                              <p:par>
                                <p:cTn id="40" presetID="10" presetClass="entr" presetSubtype="0"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0" nodeType="clickEffect">
                                  <p:stCondLst>
                                    <p:cond delay="0"/>
                                  </p:stCondLst>
                                  <p:childTnLst>
                                    <p:anim calcmode="lin" valueType="num">
                                      <p:cBhvr additive="base">
                                        <p:cTn id="46" dur="500"/>
                                        <p:tgtEl>
                                          <p:spTgt spid="11"/>
                                        </p:tgtEl>
                                        <p:attrNameLst>
                                          <p:attrName>ppt_x</p:attrName>
                                        </p:attrNameLst>
                                      </p:cBhvr>
                                      <p:tavLst>
                                        <p:tav tm="0">
                                          <p:val>
                                            <p:strVal val="ppt_x"/>
                                          </p:val>
                                        </p:tav>
                                        <p:tav tm="100000">
                                          <p:val>
                                            <p:strVal val="ppt_x"/>
                                          </p:val>
                                        </p:tav>
                                      </p:tavLst>
                                    </p:anim>
                                    <p:anim calcmode="lin" valueType="num">
                                      <p:cBhvr additive="base">
                                        <p:cTn id="47" dur="500"/>
                                        <p:tgtEl>
                                          <p:spTgt spid="11"/>
                                        </p:tgtEl>
                                        <p:attrNameLst>
                                          <p:attrName>ppt_y</p:attrName>
                                        </p:attrNameLst>
                                      </p:cBhvr>
                                      <p:tavLst>
                                        <p:tav tm="0">
                                          <p:val>
                                            <p:strVal val="ppt_y"/>
                                          </p:val>
                                        </p:tav>
                                        <p:tav tm="100000">
                                          <p:val>
                                            <p:strVal val="1+ppt_h/2"/>
                                          </p:val>
                                        </p:tav>
                                      </p:tavLst>
                                    </p:anim>
                                    <p:set>
                                      <p:cBhvr>
                                        <p:cTn id="48" dur="1" fill="hold">
                                          <p:stCondLst>
                                            <p:cond delay="499"/>
                                          </p:stCondLst>
                                        </p:cTn>
                                        <p:tgtEl>
                                          <p:spTgt spid="11"/>
                                        </p:tgtEl>
                                        <p:attrNameLst>
                                          <p:attrName>style.visibility</p:attrName>
                                        </p:attrNameLst>
                                      </p:cBhvr>
                                      <p:to>
                                        <p:strVal val="hidden"/>
                                      </p:to>
                                    </p:set>
                                  </p:childTnLst>
                                </p:cTn>
                              </p:par>
                              <p:par>
                                <p:cTn id="49" presetID="2" presetClass="entr" presetSubtype="4"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anim calcmode="lin" valueType="num">
                                      <p:cBhvr additive="base">
                                        <p:cTn id="51" dur="500" fill="hold"/>
                                        <p:tgtEl>
                                          <p:spTgt spid="56"/>
                                        </p:tgtEl>
                                        <p:attrNameLst>
                                          <p:attrName>ppt_x</p:attrName>
                                        </p:attrNameLst>
                                      </p:cBhvr>
                                      <p:tavLst>
                                        <p:tav tm="0">
                                          <p:val>
                                            <p:strVal val="#ppt_x"/>
                                          </p:val>
                                        </p:tav>
                                        <p:tav tm="100000">
                                          <p:val>
                                            <p:strVal val="#ppt_x"/>
                                          </p:val>
                                        </p:tav>
                                      </p:tavLst>
                                    </p:anim>
                                    <p:anim calcmode="lin" valueType="num">
                                      <p:cBhvr additive="base">
                                        <p:cTn id="5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1000"/>
                                        <p:tgtEl>
                                          <p:spTgt spid="56"/>
                                        </p:tgtEl>
                                      </p:cBhvr>
                                    </p:animEffect>
                                    <p:set>
                                      <p:cBhvr>
                                        <p:cTn id="57" dur="1" fill="hold">
                                          <p:stCondLst>
                                            <p:cond delay="999"/>
                                          </p:stCondLst>
                                        </p:cTn>
                                        <p:tgtEl>
                                          <p:spTgt spid="56"/>
                                        </p:tgtEl>
                                        <p:attrNameLst>
                                          <p:attrName>style.visibility</p:attrName>
                                        </p:attrNameLst>
                                      </p:cBhvr>
                                      <p:to>
                                        <p:strVal val="hidden"/>
                                      </p:to>
                                    </p:set>
                                  </p:childTnLst>
                                </p:cTn>
                              </p:par>
                              <p:par>
                                <p:cTn id="58" presetID="2" presetClass="exit" presetSubtype="4" fill="hold" grpId="0" nodeType="withEffect">
                                  <p:stCondLst>
                                    <p:cond delay="0"/>
                                  </p:stCondLst>
                                  <p:childTnLst>
                                    <p:anim calcmode="lin" valueType="num">
                                      <p:cBhvr additive="base">
                                        <p:cTn id="59" dur="500"/>
                                        <p:tgtEl>
                                          <p:spTgt spid="13"/>
                                        </p:tgtEl>
                                        <p:attrNameLst>
                                          <p:attrName>ppt_x</p:attrName>
                                        </p:attrNameLst>
                                      </p:cBhvr>
                                      <p:tavLst>
                                        <p:tav tm="0">
                                          <p:val>
                                            <p:strVal val="ppt_x"/>
                                          </p:val>
                                        </p:tav>
                                        <p:tav tm="100000">
                                          <p:val>
                                            <p:strVal val="ppt_x"/>
                                          </p:val>
                                        </p:tav>
                                      </p:tavLst>
                                    </p:anim>
                                    <p:anim calcmode="lin" valueType="num">
                                      <p:cBhvr additive="base">
                                        <p:cTn id="60" dur="500"/>
                                        <p:tgtEl>
                                          <p:spTgt spid="13"/>
                                        </p:tgtEl>
                                        <p:attrNameLst>
                                          <p:attrName>ppt_y</p:attrName>
                                        </p:attrNameLst>
                                      </p:cBhvr>
                                      <p:tavLst>
                                        <p:tav tm="0">
                                          <p:val>
                                            <p:strVal val="ppt_y"/>
                                          </p:val>
                                        </p:tav>
                                        <p:tav tm="100000">
                                          <p:val>
                                            <p:strVal val="1+ppt_h/2"/>
                                          </p:val>
                                        </p:tav>
                                      </p:tavLst>
                                    </p:anim>
                                    <p:set>
                                      <p:cBhvr>
                                        <p:cTn id="61" dur="1" fill="hold">
                                          <p:stCondLst>
                                            <p:cond delay="499"/>
                                          </p:stCondLst>
                                        </p:cTn>
                                        <p:tgtEl>
                                          <p:spTgt spid="13"/>
                                        </p:tgtEl>
                                        <p:attrNameLst>
                                          <p:attrName>style.visibility</p:attrName>
                                        </p:attrNameLst>
                                      </p:cBhvr>
                                      <p:to>
                                        <p:strVal val="hidden"/>
                                      </p:to>
                                    </p:set>
                                  </p:childTnLst>
                                </p:cTn>
                              </p:par>
                              <p:par>
                                <p:cTn id="62" presetID="2" presetClass="entr" presetSubtype="4" fill="hold" grpId="0" nodeType="withEffect">
                                  <p:stCondLst>
                                    <p:cond delay="0"/>
                                  </p:stCondLst>
                                  <p:childTnLst>
                                    <p:set>
                                      <p:cBhvr>
                                        <p:cTn id="63" dur="1" fill="hold">
                                          <p:stCondLst>
                                            <p:cond delay="0"/>
                                          </p:stCondLst>
                                        </p:cTn>
                                        <p:tgtEl>
                                          <p:spTgt spid="57"/>
                                        </p:tgtEl>
                                        <p:attrNameLst>
                                          <p:attrName>style.visibility</p:attrName>
                                        </p:attrNameLst>
                                      </p:cBhvr>
                                      <p:to>
                                        <p:strVal val="visible"/>
                                      </p:to>
                                    </p:set>
                                    <p:anim calcmode="lin" valueType="num">
                                      <p:cBhvr additive="base">
                                        <p:cTn id="64" dur="500" fill="hold"/>
                                        <p:tgtEl>
                                          <p:spTgt spid="57"/>
                                        </p:tgtEl>
                                        <p:attrNameLst>
                                          <p:attrName>ppt_x</p:attrName>
                                        </p:attrNameLst>
                                      </p:cBhvr>
                                      <p:tavLst>
                                        <p:tav tm="0">
                                          <p:val>
                                            <p:strVal val="#ppt_x"/>
                                          </p:val>
                                        </p:tav>
                                        <p:tav tm="100000">
                                          <p:val>
                                            <p:strVal val="#ppt_x"/>
                                          </p:val>
                                        </p:tav>
                                      </p:tavLst>
                                    </p:anim>
                                    <p:anim calcmode="lin" valueType="num">
                                      <p:cBhvr additive="base">
                                        <p:cTn id="65"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xit" presetSubtype="4" fill="hold" grpId="0" nodeType="clickEffect">
                                  <p:stCondLst>
                                    <p:cond delay="0"/>
                                  </p:stCondLst>
                                  <p:childTnLst>
                                    <p:anim calcmode="lin" valueType="num">
                                      <p:cBhvr additive="base">
                                        <p:cTn id="69" dur="500"/>
                                        <p:tgtEl>
                                          <p:spTgt spid="12"/>
                                        </p:tgtEl>
                                        <p:attrNameLst>
                                          <p:attrName>ppt_x</p:attrName>
                                        </p:attrNameLst>
                                      </p:cBhvr>
                                      <p:tavLst>
                                        <p:tav tm="0">
                                          <p:val>
                                            <p:strVal val="ppt_x"/>
                                          </p:val>
                                        </p:tav>
                                        <p:tav tm="100000">
                                          <p:val>
                                            <p:strVal val="ppt_x"/>
                                          </p:val>
                                        </p:tav>
                                      </p:tavLst>
                                    </p:anim>
                                    <p:anim calcmode="lin" valueType="num">
                                      <p:cBhvr additive="base">
                                        <p:cTn id="70" dur="500"/>
                                        <p:tgtEl>
                                          <p:spTgt spid="12"/>
                                        </p:tgtEl>
                                        <p:attrNameLst>
                                          <p:attrName>ppt_y</p:attrName>
                                        </p:attrNameLst>
                                      </p:cBhvr>
                                      <p:tavLst>
                                        <p:tav tm="0">
                                          <p:val>
                                            <p:strVal val="ppt_y"/>
                                          </p:val>
                                        </p:tav>
                                        <p:tav tm="100000">
                                          <p:val>
                                            <p:strVal val="1+ppt_h/2"/>
                                          </p:val>
                                        </p:tav>
                                      </p:tavLst>
                                    </p:anim>
                                    <p:set>
                                      <p:cBhvr>
                                        <p:cTn id="71" dur="1" fill="hold">
                                          <p:stCondLst>
                                            <p:cond delay="499"/>
                                          </p:stCondLst>
                                        </p:cTn>
                                        <p:tgtEl>
                                          <p:spTgt spid="12"/>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1000"/>
                                        <p:tgtEl>
                                          <p:spTgt spid="57"/>
                                        </p:tgtEl>
                                      </p:cBhvr>
                                    </p:animEffect>
                                    <p:set>
                                      <p:cBhvr>
                                        <p:cTn id="76" dur="1" fill="hold">
                                          <p:stCondLst>
                                            <p:cond delay="999"/>
                                          </p:stCondLst>
                                        </p:cTn>
                                        <p:tgtEl>
                                          <p:spTgt spid="57"/>
                                        </p:tgtEl>
                                        <p:attrNameLst>
                                          <p:attrName>style.visibility</p:attrName>
                                        </p:attrNameLst>
                                      </p:cBhvr>
                                      <p:to>
                                        <p:strVal val="hidden"/>
                                      </p:to>
                                    </p:set>
                                  </p:childTnLst>
                                </p:cTn>
                              </p:par>
                              <p:par>
                                <p:cTn id="77" presetID="2" presetClass="entr" presetSubtype="4"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anim calcmode="lin" valueType="num">
                                      <p:cBhvr additive="base">
                                        <p:cTn id="79" dur="500" fill="hold"/>
                                        <p:tgtEl>
                                          <p:spTgt spid="58"/>
                                        </p:tgtEl>
                                        <p:attrNameLst>
                                          <p:attrName>ppt_x</p:attrName>
                                        </p:attrNameLst>
                                      </p:cBhvr>
                                      <p:tavLst>
                                        <p:tav tm="0">
                                          <p:val>
                                            <p:strVal val="#ppt_x"/>
                                          </p:val>
                                        </p:tav>
                                        <p:tav tm="100000">
                                          <p:val>
                                            <p:strVal val="#ppt_x"/>
                                          </p:val>
                                        </p:tav>
                                      </p:tavLst>
                                    </p:anim>
                                    <p:anim calcmode="lin" valueType="num">
                                      <p:cBhvr additive="base">
                                        <p:cTn id="80"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58"/>
                                        </p:tgtEl>
                                      </p:cBhvr>
                                    </p:animEffect>
                                    <p:set>
                                      <p:cBhvr>
                                        <p:cTn id="85"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1" grpId="0" animBg="1"/>
      <p:bldP spid="5" grpId="0" animBg="1"/>
      <p:bldP spid="9" grpId="0" animBg="1"/>
      <p:bldP spid="22" grpId="0" animBg="1"/>
      <p:bldP spid="10" grpId="0" animBg="1"/>
      <p:bldP spid="11" grpId="0" animBg="1"/>
      <p:bldP spid="35" grpId="0"/>
      <p:bldP spid="56" grpId="0" animBg="1"/>
      <p:bldP spid="56" grpId="1" animBg="1"/>
      <p:bldP spid="57" grpId="0" animBg="1"/>
      <p:bldP spid="57" grpId="1" animBg="1"/>
      <p:bldP spid="58" grpId="0" animBg="1"/>
      <p:bldP spid="58" grpId="1"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5"/>
          <p:cNvSpPr txBox="1">
            <a:spLocks noChangeArrowheads="1"/>
          </p:cNvSpPr>
          <p:nvPr/>
        </p:nvSpPr>
        <p:spPr bwMode="auto">
          <a:xfrm>
            <a:off x="3357259" y="300287"/>
            <a:ext cx="5171609" cy="584776"/>
          </a:xfrm>
          <a:prstGeom prst="rect">
            <a:avLst/>
          </a:prstGeom>
          <a:noFill/>
          <a:ln w="9525">
            <a:noFill/>
            <a:miter lim="800000"/>
            <a:headEnd/>
            <a:tailEnd/>
          </a:ln>
          <a:effectLst/>
        </p:spPr>
        <p:txBody>
          <a:bodyPr wrap="square">
            <a:prstTxWarp prst="textNoShape">
              <a:avLst/>
            </a:prstTxWarp>
            <a:spAutoFit/>
          </a:bodyPr>
          <a:lstStyle/>
          <a:p>
            <a:r>
              <a:rPr lang="en-US" sz="1600" dirty="0" smtClean="0">
                <a:solidFill>
                  <a:srgbClr val="FFFFFF"/>
                </a:solidFill>
                <a:latin typeface="Arial Black" charset="0"/>
              </a:rPr>
              <a:t>Third problem to solve: </a:t>
            </a:r>
            <a:br>
              <a:rPr lang="en-US" sz="1600" dirty="0" smtClean="0">
                <a:solidFill>
                  <a:srgbClr val="FFFFFF"/>
                </a:solidFill>
                <a:latin typeface="Arial Black" charset="0"/>
              </a:rPr>
            </a:br>
            <a:r>
              <a:rPr lang="en-US" sz="1600" b="0" dirty="0" smtClean="0">
                <a:solidFill>
                  <a:srgbClr val="FFFFFF"/>
                </a:solidFill>
                <a:latin typeface="Arial Black" charset="0"/>
              </a:rPr>
              <a:t>DL enrollment increase – National trend</a:t>
            </a:r>
            <a:endParaRPr lang="en-US" sz="1600" b="0" dirty="0">
              <a:solidFill>
                <a:srgbClr val="FFFFFF"/>
              </a:solidFill>
            </a:endParaRPr>
          </a:p>
        </p:txBody>
      </p:sp>
      <p:sp>
        <p:nvSpPr>
          <p:cNvPr id="17" name="Text Box 19"/>
          <p:cNvSpPr txBox="1">
            <a:spLocks noChangeArrowheads="1"/>
          </p:cNvSpPr>
          <p:nvPr/>
        </p:nvSpPr>
        <p:spPr bwMode="auto">
          <a:xfrm>
            <a:off x="253667" y="1376202"/>
            <a:ext cx="3851456" cy="3046988"/>
          </a:xfrm>
          <a:prstGeom prst="rect">
            <a:avLst/>
          </a:prstGeom>
          <a:noFill/>
          <a:ln w="9525">
            <a:noFill/>
            <a:miter lim="800000"/>
            <a:headEnd/>
            <a:tailEnd/>
          </a:ln>
          <a:effectLst/>
        </p:spPr>
        <p:txBody>
          <a:bodyPr wrap="square">
            <a:prstTxWarp prst="textNoShape">
              <a:avLst/>
            </a:prstTxWarp>
            <a:spAutoFit/>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Over </a:t>
            </a:r>
            <a:r>
              <a:rPr lang="en-US" sz="2400" b="1" dirty="0" smtClean="0">
                <a:latin typeface="Arial" panose="020B0604020202020204" pitchFamily="34" charset="0"/>
                <a:cs typeface="Arial" panose="020B0604020202020204" pitchFamily="34" charset="0"/>
              </a:rPr>
              <a:t>7.1 </a:t>
            </a:r>
            <a:r>
              <a:rPr lang="en-US" sz="2400" b="1" dirty="0">
                <a:latin typeface="Arial" panose="020B0604020202020204" pitchFamily="34" charset="0"/>
                <a:cs typeface="Arial" panose="020B0604020202020204" pitchFamily="34" charset="0"/>
              </a:rPr>
              <a:t>million </a:t>
            </a:r>
            <a:r>
              <a:rPr lang="en-US" sz="2400" dirty="0">
                <a:latin typeface="Arial" panose="020B0604020202020204" pitchFamily="34" charset="0"/>
                <a:cs typeface="Arial" panose="020B0604020202020204" pitchFamily="34" charset="0"/>
              </a:rPr>
              <a:t>students were taking at least one online course during the fall </a:t>
            </a:r>
            <a:r>
              <a:rPr lang="en-US" sz="2400" dirty="0" smtClean="0">
                <a:latin typeface="Arial" panose="020B0604020202020204" pitchFamily="34" charset="0"/>
                <a:cs typeface="Arial" panose="020B0604020202020204" pitchFamily="34" charset="0"/>
              </a:rPr>
              <a:t>2012 </a:t>
            </a:r>
            <a:r>
              <a:rPr lang="en-US" sz="2400" dirty="0">
                <a:latin typeface="Arial" panose="020B0604020202020204" pitchFamily="34" charset="0"/>
                <a:cs typeface="Arial" panose="020B0604020202020204" pitchFamily="34" charset="0"/>
              </a:rPr>
              <a:t>term, an increase of </a:t>
            </a:r>
            <a:r>
              <a:rPr lang="en-US" sz="2400" dirty="0" smtClean="0">
                <a:latin typeface="Arial" panose="020B0604020202020204" pitchFamily="34" charset="0"/>
                <a:cs typeface="Arial" panose="020B0604020202020204" pitchFamily="34" charset="0"/>
              </a:rPr>
              <a:t>411,000 </a:t>
            </a:r>
            <a:r>
              <a:rPr lang="en-US" sz="2400" dirty="0">
                <a:latin typeface="Arial" panose="020B0604020202020204" pitchFamily="34" charset="0"/>
                <a:cs typeface="Arial" panose="020B0604020202020204" pitchFamily="34" charset="0"/>
              </a:rPr>
              <a:t>students over the previous year.</a:t>
            </a:r>
          </a:p>
          <a:p>
            <a:pPr marL="457200" indent="-457200"/>
            <a:endParaRPr lang="en-US" sz="2400" b="0" dirty="0" smtClean="0">
              <a:latin typeface="Arial Black" charset="0"/>
            </a:endParaRPr>
          </a:p>
        </p:txBody>
      </p:sp>
      <p:pic>
        <p:nvPicPr>
          <p:cNvPr id="18" name="Picture 17" descr="LYP (49).jpg"/>
          <p:cNvPicPr>
            <a:picLocks noChangeAspect="1"/>
          </p:cNvPicPr>
          <p:nvPr/>
        </p:nvPicPr>
        <p:blipFill>
          <a:blip r:embed="rId3"/>
          <a:stretch>
            <a:fillRect/>
          </a:stretch>
        </p:blipFill>
        <p:spPr>
          <a:xfrm>
            <a:off x="4270388" y="1014933"/>
            <a:ext cx="3836423" cy="5774685"/>
          </a:xfrm>
          <a:prstGeom prst="rect">
            <a:avLst/>
          </a:prstGeom>
        </p:spPr>
      </p:pic>
    </p:spTree>
    <p:extLst>
      <p:ext uri="{BB962C8B-B14F-4D97-AF65-F5344CB8AC3E}">
        <p14:creationId xmlns:p14="http://schemas.microsoft.com/office/powerpoint/2010/main" val="131727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5"/>
          <p:cNvSpPr txBox="1">
            <a:spLocks noChangeArrowheads="1"/>
          </p:cNvSpPr>
          <p:nvPr/>
        </p:nvSpPr>
        <p:spPr bwMode="auto">
          <a:xfrm>
            <a:off x="3342828" y="299617"/>
            <a:ext cx="4738672" cy="584776"/>
          </a:xfrm>
          <a:prstGeom prst="rect">
            <a:avLst/>
          </a:prstGeom>
          <a:noFill/>
          <a:ln w="9525">
            <a:noFill/>
            <a:miter lim="800000"/>
            <a:headEnd/>
            <a:tailEnd/>
          </a:ln>
          <a:effectLst/>
        </p:spPr>
        <p:txBody>
          <a:bodyPr wrap="square">
            <a:prstTxWarp prst="textNoShape">
              <a:avLst/>
            </a:prstTxWarp>
            <a:spAutoFit/>
          </a:bodyPr>
          <a:lstStyle/>
          <a:p>
            <a:r>
              <a:rPr lang="en-US" sz="1600" dirty="0" smtClean="0">
                <a:solidFill>
                  <a:srgbClr val="FFFFFF"/>
                </a:solidFill>
                <a:latin typeface="Arial Black" charset="0"/>
              </a:rPr>
              <a:t>Fourth problem to solve: </a:t>
            </a:r>
          </a:p>
          <a:p>
            <a:r>
              <a:rPr lang="en-US" sz="1600" dirty="0" smtClean="0">
                <a:solidFill>
                  <a:srgbClr val="FFFFFF"/>
                </a:solidFill>
                <a:latin typeface="Arial Black" charset="0"/>
              </a:rPr>
              <a:t>Open</a:t>
            </a:r>
            <a:r>
              <a:rPr lang="en-US" sz="1600" b="0" dirty="0" smtClean="0">
                <a:solidFill>
                  <a:srgbClr val="FFFFFF"/>
                </a:solidFill>
                <a:latin typeface="Arial Black" charset="0"/>
              </a:rPr>
              <a:t> Education Resource options</a:t>
            </a:r>
            <a:endParaRPr lang="en-US" sz="1600" b="0" dirty="0">
              <a:solidFill>
                <a:srgbClr val="FFFFFF"/>
              </a:solidFill>
            </a:endParaRPr>
          </a:p>
        </p:txBody>
      </p:sp>
      <p:pic>
        <p:nvPicPr>
          <p:cNvPr id="7" name="Picture 6" descr="other edu alternatives2.png"/>
          <p:cNvPicPr>
            <a:picLocks noChangeAspect="1"/>
          </p:cNvPicPr>
          <p:nvPr/>
        </p:nvPicPr>
        <p:blipFill>
          <a:blip r:embed="rId3"/>
          <a:stretch>
            <a:fillRect/>
          </a:stretch>
        </p:blipFill>
        <p:spPr>
          <a:xfrm>
            <a:off x="889119" y="1123850"/>
            <a:ext cx="7403861" cy="5133344"/>
          </a:xfrm>
          <a:prstGeom prst="rect">
            <a:avLst/>
          </a:prstGeom>
        </p:spPr>
      </p:pic>
    </p:spTree>
    <p:extLst>
      <p:ext uri="{BB962C8B-B14F-4D97-AF65-F5344CB8AC3E}">
        <p14:creationId xmlns:p14="http://schemas.microsoft.com/office/powerpoint/2010/main" val="164687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5"/>
          <p:cNvSpPr txBox="1">
            <a:spLocks noChangeArrowheads="1"/>
          </p:cNvSpPr>
          <p:nvPr/>
        </p:nvSpPr>
        <p:spPr bwMode="auto">
          <a:xfrm>
            <a:off x="3379704" y="522916"/>
            <a:ext cx="5437789" cy="430887"/>
          </a:xfrm>
          <a:prstGeom prst="rect">
            <a:avLst/>
          </a:prstGeom>
          <a:noFill/>
          <a:ln w="9525">
            <a:noFill/>
            <a:miter lim="800000"/>
            <a:headEnd/>
            <a:tailEnd/>
          </a:ln>
          <a:effectLst/>
        </p:spPr>
        <p:txBody>
          <a:bodyPr wrap="square">
            <a:prstTxWarp prst="textNoShape">
              <a:avLst/>
            </a:prstTxWarp>
            <a:spAutoFit/>
          </a:bodyPr>
          <a:lstStyle/>
          <a:p>
            <a:pPr>
              <a:spcAft>
                <a:spcPts val="600"/>
              </a:spcAft>
            </a:pPr>
            <a:r>
              <a:rPr lang="en-US" sz="2200" dirty="0" smtClean="0">
                <a:solidFill>
                  <a:srgbClr val="FFFFFF"/>
                </a:solidFill>
                <a:latin typeface="Arial Black" charset="0"/>
              </a:rPr>
              <a:t>National Trends: Clay Christenson</a:t>
            </a:r>
            <a:endParaRPr lang="en-US" sz="2200" i="1" dirty="0">
              <a:solidFill>
                <a:srgbClr val="FFFFFF"/>
              </a:solidFill>
            </a:endParaRPr>
          </a:p>
        </p:txBody>
      </p:sp>
      <p:sp>
        <p:nvSpPr>
          <p:cNvPr id="8" name="Text Box 19"/>
          <p:cNvSpPr txBox="1">
            <a:spLocks noChangeArrowheads="1"/>
          </p:cNvSpPr>
          <p:nvPr/>
        </p:nvSpPr>
        <p:spPr bwMode="auto">
          <a:xfrm>
            <a:off x="508001" y="1376202"/>
            <a:ext cx="8119534" cy="2677656"/>
          </a:xfrm>
          <a:prstGeom prst="rect">
            <a:avLst/>
          </a:prstGeom>
          <a:noFill/>
          <a:ln w="9525">
            <a:noFill/>
            <a:miter lim="800000"/>
            <a:headEnd/>
            <a:tailEnd/>
          </a:ln>
          <a:effectLst/>
        </p:spPr>
        <p:txBody>
          <a:bodyPr wrap="square">
            <a:prstTxWarp prst="textNoShape">
              <a:avLst/>
            </a:prstTxWarp>
            <a:spAutoFit/>
          </a:bodyPr>
          <a:lstStyle/>
          <a:p>
            <a:r>
              <a:rPr lang="en-US" sz="3600" b="1" dirty="0" smtClean="0"/>
              <a:t>“Higher education is poised for massive disruption as a result of new offerings in online learning.”</a:t>
            </a:r>
          </a:p>
          <a:p>
            <a:endParaRPr lang="en-US" sz="2000" dirty="0" smtClean="0"/>
          </a:p>
          <a:p>
            <a:endParaRPr lang="en-US" sz="2000" b="1" dirty="0" smtClean="0"/>
          </a:p>
          <a:p>
            <a:endParaRPr lang="en-US" sz="2000" b="1" dirty="0" smtClean="0"/>
          </a:p>
        </p:txBody>
      </p:sp>
      <p:sp>
        <p:nvSpPr>
          <p:cNvPr id="6" name="Text Box 24"/>
          <p:cNvSpPr txBox="1">
            <a:spLocks noChangeArrowheads="1"/>
          </p:cNvSpPr>
          <p:nvPr/>
        </p:nvSpPr>
        <p:spPr bwMode="auto">
          <a:xfrm>
            <a:off x="508002" y="5952066"/>
            <a:ext cx="8611656" cy="246221"/>
          </a:xfrm>
          <a:prstGeom prst="rect">
            <a:avLst/>
          </a:prstGeom>
          <a:noFill/>
          <a:ln w="9525">
            <a:noFill/>
            <a:miter lim="800000"/>
            <a:headEnd/>
            <a:tailEnd/>
          </a:ln>
          <a:effectLst/>
        </p:spPr>
        <p:txBody>
          <a:bodyPr wrap="square">
            <a:prstTxWarp prst="textNoShape">
              <a:avLst/>
            </a:prstTxWarp>
            <a:spAutoFit/>
          </a:bodyPr>
          <a:lstStyle/>
          <a:p>
            <a:r>
              <a:rPr lang="en-US" sz="1000" dirty="0" smtClean="0"/>
              <a:t>Harvard business professor, Clay Christenson speaking as the 2014 keynote for </a:t>
            </a:r>
            <a:r>
              <a:rPr lang="en-US" sz="1000" dirty="0" err="1" smtClean="0"/>
              <a:t>Educause</a:t>
            </a:r>
            <a:endParaRPr lang="en-US" sz="1400" b="0" dirty="0">
              <a:latin typeface="Arial" charset="0"/>
            </a:endParaRPr>
          </a:p>
        </p:txBody>
      </p:sp>
    </p:spTree>
    <p:extLst>
      <p:ext uri="{BB962C8B-B14F-4D97-AF65-F5344CB8AC3E}">
        <p14:creationId xmlns:p14="http://schemas.microsoft.com/office/powerpoint/2010/main" val="197491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1429</TotalTime>
  <Words>1904</Words>
  <Application>Microsoft Office PowerPoint</Application>
  <PresentationFormat>On-screen Show (4:3)</PresentationFormat>
  <Paragraphs>559</Paragraphs>
  <Slides>52</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Arial Black</vt:lpstr>
      <vt:lpstr>Arial Bold</vt:lpstr>
      <vt:lpstr>Calibri</vt:lpstr>
      <vt:lpstr>Comic Sans MS</vt:lpstr>
      <vt:lpstr>Times</vt:lpstr>
      <vt:lpstr>Office Theme</vt:lpstr>
      <vt:lpstr>December 7, 2015</vt:lpstr>
      <vt:lpstr>Presenters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PACE – IT   </vt:lpstr>
      <vt:lpstr> What is PACE-IT?   </vt:lpstr>
      <vt:lpstr> What is PACE-IT?   </vt:lpstr>
      <vt:lpstr> What makes our program special?  </vt:lpstr>
      <vt:lpstr>Our Curriculum  Development Model</vt:lpstr>
      <vt:lpstr>Curriculum Development</vt:lpstr>
      <vt:lpstr>Industry Subject Matter Experts</vt:lpstr>
      <vt:lpstr>Student Mentors</vt:lpstr>
      <vt:lpstr>Navigator</vt:lpstr>
      <vt:lpstr>Retention Rate</vt:lpstr>
      <vt:lpstr>Industry Certification Exams</vt:lpstr>
      <vt:lpstr>Where are our students?</vt:lpstr>
      <vt:lpstr>Where are our students?</vt:lpstr>
      <vt:lpstr>Wage Increases for Incumbent Workers</vt:lpstr>
      <vt:lpstr>Important Notice</vt:lpstr>
      <vt:lpstr>PowerPoint Presentation</vt:lpstr>
    </vt:vector>
  </TitlesOfParts>
  <Company>JFF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JFF</dc:creator>
  <cp:lastModifiedBy>Eric Rooney</cp:lastModifiedBy>
  <cp:revision>106</cp:revision>
  <cp:lastPrinted>2015-09-28T15:26:41Z</cp:lastPrinted>
  <dcterms:created xsi:type="dcterms:W3CDTF">2012-12-12T14:53:33Z</dcterms:created>
  <dcterms:modified xsi:type="dcterms:W3CDTF">2015-12-07T14:06:06Z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1553039015</vt:i4>
  </property>
  <property fmtid="{D5CDD505-2E9C-101B-9397-08002B2CF9AE}" pid="3" name="_NewReviewCycle">
    <vt:lpwstr/>
  </property>
  <property fmtid="{D5CDD505-2E9C-101B-9397-08002B2CF9AE}" pid="4" name="_EmailSubject">
    <vt:lpwstr>Follow-up: TAACCCT Industry Webinar Series: Information Technology (Tuesday, 9/29/15)</vt:lpwstr>
  </property>
  <property fmtid="{D5CDD505-2E9C-101B-9397-08002B2CF9AE}" pid="5" name="_AuthorEmail">
    <vt:lpwstr>JNguyen@collin.edu</vt:lpwstr>
  </property>
  <property fmtid="{D5CDD505-2E9C-101B-9397-08002B2CF9AE}" pid="6" name="_AuthorEmailDisplayName">
    <vt:lpwstr>John Nguyen</vt:lpwstr>
  </property>
</Properties>
</file>