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2">
  <p:sldMasterIdLst>
    <p:sldMasterId id="2147483672" r:id="rId1"/>
  </p:sldMasterIdLst>
  <p:notesMasterIdLst>
    <p:notesMasterId r:id="rId29"/>
  </p:notesMasterIdLst>
  <p:handoutMasterIdLst>
    <p:handoutMasterId r:id="rId30"/>
  </p:handoutMasterIdLst>
  <p:sldIdLst>
    <p:sldId id="256" r:id="rId2"/>
    <p:sldId id="294" r:id="rId3"/>
    <p:sldId id="298" r:id="rId4"/>
    <p:sldId id="295" r:id="rId5"/>
    <p:sldId id="296" r:id="rId6"/>
    <p:sldId id="299" r:id="rId7"/>
    <p:sldId id="300" r:id="rId8"/>
    <p:sldId id="304" r:id="rId9"/>
    <p:sldId id="360" r:id="rId10"/>
    <p:sldId id="349" r:id="rId11"/>
    <p:sldId id="350" r:id="rId12"/>
    <p:sldId id="328" r:id="rId13"/>
    <p:sldId id="351" r:id="rId14"/>
    <p:sldId id="352" r:id="rId15"/>
    <p:sldId id="353" r:id="rId16"/>
    <p:sldId id="354" r:id="rId17"/>
    <p:sldId id="372" r:id="rId18"/>
    <p:sldId id="373" r:id="rId19"/>
    <p:sldId id="374" r:id="rId20"/>
    <p:sldId id="375" r:id="rId21"/>
    <p:sldId id="376" r:id="rId22"/>
    <p:sldId id="377" r:id="rId23"/>
    <p:sldId id="301" r:id="rId24"/>
    <p:sldId id="302" r:id="rId25"/>
    <p:sldId id="378" r:id="rId26"/>
    <p:sldId id="303" r:id="rId27"/>
    <p:sldId id="262" r:id="rId28"/>
  </p:sldIdLst>
  <p:sldSz cx="9144000" cy="6858000" type="screen4x3"/>
  <p:notesSz cx="7010400" cy="92964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AD1"/>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6" autoAdjust="0"/>
    <p:restoredTop sz="94364" autoAdjust="0"/>
  </p:normalViewPr>
  <p:slideViewPr>
    <p:cSldViewPr>
      <p:cViewPr varScale="1">
        <p:scale>
          <a:sx n="73" d="100"/>
          <a:sy n="73" d="100"/>
        </p:scale>
        <p:origin x="127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85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113F600E-0862-4954-9D91-ABD5EA95A7CB}">
      <dgm:prSet custT="1"/>
      <dgm:spPr/>
      <dgm:t>
        <a:bodyPr/>
        <a:lstStyle/>
        <a:p>
          <a:r>
            <a:rPr lang="en-US" sz="3600" i="1" dirty="0" smtClean="0">
              <a:latin typeface="+mn-lt"/>
            </a:rPr>
            <a:t>What type of industry stakeholder are you?</a:t>
          </a:r>
        </a:p>
      </dgm:t>
    </dgm:pt>
    <dgm:pt modelId="{07D68314-4149-4DF6-9492-A389C3DB6014}" type="parTrans" cxnId="{1CDA6BE0-0E62-44E5-8A81-493507A3F24B}">
      <dgm:prSet/>
      <dgm:spPr/>
      <dgm:t>
        <a:bodyPr/>
        <a:lstStyle/>
        <a:p>
          <a:endParaRPr lang="en-US"/>
        </a:p>
      </dgm:t>
    </dgm:pt>
    <dgm:pt modelId="{E8153FCE-ED16-4A3E-A5A2-382AD564E4E4}" type="sibTrans" cxnId="{1CDA6BE0-0E62-44E5-8A81-493507A3F24B}">
      <dgm:prSet/>
      <dgm:spPr/>
      <dgm:t>
        <a:bodyPr/>
        <a:lstStyle/>
        <a:p>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t>
        <a:bodyPr/>
        <a:lstStyle/>
        <a:p>
          <a:endParaRPr lang="en-US"/>
        </a:p>
      </dgm:t>
    </dgm:pt>
    <dgm:pt modelId="{29CDEA83-1B39-4E9B-B268-657D5F9323B7}" type="pres">
      <dgm:prSet presAssocID="{113F600E-0862-4954-9D91-ABD5EA95A7CB}" presName="root" presStyleCnt="0"/>
      <dgm:spPr/>
    </dgm:pt>
    <dgm:pt modelId="{DED118C9-9225-4AE6-9587-1CB4056790E5}" type="pres">
      <dgm:prSet presAssocID="{113F600E-0862-4954-9D91-ABD5EA95A7CB}" presName="rootComposite" presStyleCnt="0"/>
      <dgm:spPr/>
    </dgm:pt>
    <dgm:pt modelId="{33BE0B7E-51C9-4903-B365-FBB885B0EF76}" type="pres">
      <dgm:prSet presAssocID="{113F600E-0862-4954-9D91-ABD5EA95A7CB}" presName="rootText" presStyleLbl="node1" presStyleIdx="0" presStyleCnt="1" custScaleX="305672"/>
      <dgm:spPr/>
      <dgm:t>
        <a:bodyPr/>
        <a:lstStyle/>
        <a:p>
          <a:endParaRPr lang="en-US"/>
        </a:p>
      </dgm:t>
    </dgm:pt>
    <dgm:pt modelId="{44FE6F1A-A83F-4249-9453-6CAB38CC5F20}" type="pres">
      <dgm:prSet presAssocID="{113F600E-0862-4954-9D91-ABD5EA95A7CB}" presName="rootConnector" presStyleLbl="node1" presStyleIdx="0" presStyleCnt="1"/>
      <dgm:spPr/>
      <dgm:t>
        <a:bodyPr/>
        <a:lstStyle/>
        <a:p>
          <a:endParaRPr lang="en-US"/>
        </a:p>
      </dgm:t>
    </dgm:pt>
    <dgm:pt modelId="{28C8D1DB-6763-462E-83D5-C2B486DD11D0}" type="pres">
      <dgm:prSet presAssocID="{113F600E-0862-4954-9D91-ABD5EA95A7CB}" presName="childShape" presStyleCnt="0"/>
      <dgm:spPr/>
    </dgm:pt>
  </dgm:ptLst>
  <dgm:cxnLst>
    <dgm:cxn modelId="{1CDA6BE0-0E62-44E5-8A81-493507A3F24B}" srcId="{9F318CA6-08AB-4ABE-B349-676605B65D6C}" destId="{113F600E-0862-4954-9D91-ABD5EA95A7CB}" srcOrd="0" destOrd="0" parTransId="{07D68314-4149-4DF6-9492-A389C3DB6014}" sibTransId="{E8153FCE-ED16-4A3E-A5A2-382AD564E4E4}"/>
    <dgm:cxn modelId="{B0A7D530-AD65-48FC-B7E3-27761F5C07A0}" type="presOf" srcId="{9F318CA6-08AB-4ABE-B349-676605B65D6C}" destId="{855749C9-25BC-45AC-B787-9457C050449F}" srcOrd="0" destOrd="0" presId="urn:microsoft.com/office/officeart/2005/8/layout/hierarchy3"/>
    <dgm:cxn modelId="{05E97B8D-B9D4-4D8A-B1E7-342D39C350D9}" type="presOf" srcId="{113F600E-0862-4954-9D91-ABD5EA95A7CB}" destId="{33BE0B7E-51C9-4903-B365-FBB885B0EF76}" srcOrd="0" destOrd="0" presId="urn:microsoft.com/office/officeart/2005/8/layout/hierarchy3"/>
    <dgm:cxn modelId="{C5B64253-3513-4248-BEA8-EABB5F171914}" type="presOf" srcId="{113F600E-0862-4954-9D91-ABD5EA95A7CB}" destId="{44FE6F1A-A83F-4249-9453-6CAB38CC5F20}" srcOrd="1" destOrd="0" presId="urn:microsoft.com/office/officeart/2005/8/layout/hierarchy3"/>
    <dgm:cxn modelId="{79B6F1CA-000B-476C-8C76-77844002F5EA}" type="presParOf" srcId="{855749C9-25BC-45AC-B787-9457C050449F}" destId="{29CDEA83-1B39-4E9B-B268-657D5F9323B7}" srcOrd="0" destOrd="0" presId="urn:microsoft.com/office/officeart/2005/8/layout/hierarchy3"/>
    <dgm:cxn modelId="{8EF02F53-5EC0-40A6-B320-2BFAF254B2B3}" type="presParOf" srcId="{29CDEA83-1B39-4E9B-B268-657D5F9323B7}" destId="{DED118C9-9225-4AE6-9587-1CB4056790E5}" srcOrd="0" destOrd="0" presId="urn:microsoft.com/office/officeart/2005/8/layout/hierarchy3"/>
    <dgm:cxn modelId="{A94BE61C-F125-4153-9451-DFC0B4E71EBE}" type="presParOf" srcId="{DED118C9-9225-4AE6-9587-1CB4056790E5}" destId="{33BE0B7E-51C9-4903-B365-FBB885B0EF76}" srcOrd="0" destOrd="0" presId="urn:microsoft.com/office/officeart/2005/8/layout/hierarchy3"/>
    <dgm:cxn modelId="{30A18135-3022-4D61-98F6-4E7B009B87A6}" type="presParOf" srcId="{DED118C9-9225-4AE6-9587-1CB4056790E5}" destId="{44FE6F1A-A83F-4249-9453-6CAB38CC5F20}" srcOrd="1" destOrd="0" presId="urn:microsoft.com/office/officeart/2005/8/layout/hierarchy3"/>
    <dgm:cxn modelId="{A3855A47-A169-4467-B80B-7F6290F28CC1}" type="presParOf" srcId="{29CDEA83-1B39-4E9B-B268-657D5F9323B7}" destId="{28C8D1DB-6763-462E-83D5-C2B486DD11D0}"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E0B7E-51C9-4903-B365-FBB885B0EF76}">
      <dsp:nvSpPr>
        <dsp:cNvPr id="0" name=""/>
        <dsp:cNvSpPr/>
      </dsp:nvSpPr>
      <dsp:spPr>
        <a:xfrm>
          <a:off x="6250" y="1283"/>
          <a:ext cx="8369499" cy="13690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i="1" kern="1200" dirty="0" smtClean="0">
              <a:latin typeface="+mn-lt"/>
            </a:rPr>
            <a:t>What type of industry stakeholder are you?</a:t>
          </a:r>
        </a:p>
      </dsp:txBody>
      <dsp:txXfrm>
        <a:off x="46348" y="41381"/>
        <a:ext cx="8289303" cy="128883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449C04D-5E25-4A7A-A76F-8F044B8067EA}" type="datetimeFigureOut">
              <a:rPr lang="en-US" smtClean="0"/>
              <a:pPr/>
              <a:t>12/8/2015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6E0A371-42AE-4A1A-A9D3-EE0757064DB1}"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7E0071-00F4-4E10-9D54-AF8D99A8A3A0}" type="datetimeFigureOut">
              <a:rPr lang="en-US" smtClean="0"/>
              <a:pPr/>
              <a:t>12/8/2015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7C97589-81B3-48A3-8226-3514F3374294}" type="slidenum">
              <a:rPr lang="en-US" smtClean="0"/>
              <a:pPr/>
              <a:t>‹#›</a:t>
            </a:fld>
            <a:endParaRPr lang="en-US" dirty="0"/>
          </a:p>
        </p:txBody>
      </p:sp>
    </p:spTree>
    <p:extLst>
      <p:ext uri="{BB962C8B-B14F-4D97-AF65-F5344CB8AC3E}">
        <p14:creationId xmlns:p14="http://schemas.microsoft.com/office/powerpoint/2010/main" val="125968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i="0"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a:t>
            </a:fld>
            <a:endParaRPr lang="en-US" dirty="0"/>
          </a:p>
        </p:txBody>
      </p:sp>
    </p:spTree>
    <p:extLst>
      <p:ext uri="{BB962C8B-B14F-4D97-AF65-F5344CB8AC3E}">
        <p14:creationId xmlns:p14="http://schemas.microsoft.com/office/powerpoint/2010/main" val="746560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26AB60-A700-4188-B93A-8C886D88E2F3}"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26AB60-A700-4188-B93A-8C886D88E2F3}"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lnSpc>
                <a:spcPct val="80000"/>
              </a:lnSpc>
            </a:pPr>
            <a:endParaRPr lang="en-US" b="0" u="none" dirty="0" smtClean="0">
              <a:latin typeface="Arial" pitchFamily="34" charset="0"/>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16</a:t>
            </a:fld>
            <a:endParaRPr lang="en-US" dirty="0"/>
          </a:p>
        </p:txBody>
      </p:sp>
    </p:spTree>
    <p:extLst>
      <p:ext uri="{BB962C8B-B14F-4D97-AF65-F5344CB8AC3E}">
        <p14:creationId xmlns:p14="http://schemas.microsoft.com/office/powerpoint/2010/main" val="1493860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i="0"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lnSpc>
                <a:spcPct val="80000"/>
              </a:lnSpc>
            </a:pPr>
            <a:endParaRPr lang="en-US" b="0" u="none" baseline="0" dirty="0" smtClean="0">
              <a:latin typeface="Arial" pitchFamily="34" charset="0"/>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18</a:t>
            </a:fld>
            <a:endParaRPr lang="en-US" dirty="0"/>
          </a:p>
        </p:txBody>
      </p:sp>
    </p:spTree>
    <p:extLst>
      <p:ext uri="{BB962C8B-B14F-4D97-AF65-F5344CB8AC3E}">
        <p14:creationId xmlns:p14="http://schemas.microsoft.com/office/powerpoint/2010/main" val="1493860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lnSpc>
                <a:spcPct val="80000"/>
              </a:lnSpc>
            </a:pPr>
            <a:endParaRPr lang="en-US" b="0" u="none" dirty="0" smtClean="0">
              <a:latin typeface="Arial" pitchFamily="34" charset="0"/>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19</a:t>
            </a:fld>
            <a:endParaRPr lang="en-US" dirty="0"/>
          </a:p>
        </p:txBody>
      </p:sp>
    </p:spTree>
    <p:extLst>
      <p:ext uri="{BB962C8B-B14F-4D97-AF65-F5344CB8AC3E}">
        <p14:creationId xmlns:p14="http://schemas.microsoft.com/office/powerpoint/2010/main" val="1493860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0" i="0"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a:t>
            </a:fld>
            <a:endParaRPr lang="en-US" dirty="0"/>
          </a:p>
        </p:txBody>
      </p:sp>
    </p:spTree>
    <p:extLst>
      <p:ext uri="{BB962C8B-B14F-4D97-AF65-F5344CB8AC3E}">
        <p14:creationId xmlns:p14="http://schemas.microsoft.com/office/powerpoint/2010/main" val="1271208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lnSpc>
                <a:spcPct val="80000"/>
              </a:lnSpc>
            </a:pPr>
            <a:endParaRPr lang="en-US" b="0" u="none" dirty="0" smtClean="0">
              <a:latin typeface="Arial" pitchFamily="34" charset="0"/>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20</a:t>
            </a:fld>
            <a:endParaRPr lang="en-US" dirty="0"/>
          </a:p>
        </p:txBody>
      </p:sp>
    </p:spTree>
    <p:extLst>
      <p:ext uri="{BB962C8B-B14F-4D97-AF65-F5344CB8AC3E}">
        <p14:creationId xmlns:p14="http://schemas.microsoft.com/office/powerpoint/2010/main" val="1493860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lnSpc>
                <a:spcPct val="80000"/>
              </a:lnSpc>
            </a:pPr>
            <a:endParaRPr lang="en-US" b="0" u="none" dirty="0" smtClean="0">
              <a:latin typeface="Arial" pitchFamily="34" charset="0"/>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21</a:t>
            </a:fld>
            <a:endParaRPr lang="en-US" dirty="0"/>
          </a:p>
        </p:txBody>
      </p:sp>
    </p:spTree>
    <p:extLst>
      <p:ext uri="{BB962C8B-B14F-4D97-AF65-F5344CB8AC3E}">
        <p14:creationId xmlns:p14="http://schemas.microsoft.com/office/powerpoint/2010/main" val="1493860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lnSpc>
                <a:spcPct val="80000"/>
              </a:lnSpc>
            </a:pPr>
            <a:endParaRPr lang="en-US" b="0" u="none" dirty="0" smtClean="0">
              <a:latin typeface="Arial" pitchFamily="34" charset="0"/>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22</a:t>
            </a:fld>
            <a:endParaRPr lang="en-US" dirty="0"/>
          </a:p>
        </p:txBody>
      </p:sp>
    </p:spTree>
    <p:extLst>
      <p:ext uri="{BB962C8B-B14F-4D97-AF65-F5344CB8AC3E}">
        <p14:creationId xmlns:p14="http://schemas.microsoft.com/office/powerpoint/2010/main" val="1493860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i="0"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23</a:t>
            </a:fld>
            <a:endParaRPr lang="en-US" dirty="0"/>
          </a:p>
        </p:txBody>
      </p:sp>
    </p:spTree>
    <p:extLst>
      <p:ext uri="{BB962C8B-B14F-4D97-AF65-F5344CB8AC3E}">
        <p14:creationId xmlns:p14="http://schemas.microsoft.com/office/powerpoint/2010/main" val="3007108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9415" indent="-349415" defTabSz="931774" eaLnBrk="0" fontAlgn="base" hangingPunct="0">
              <a:spcBef>
                <a:spcPts val="611"/>
              </a:spcBef>
              <a:spcAft>
                <a:spcPts val="611"/>
              </a:spcAft>
              <a:buClr>
                <a:srgbClr val="CC0000"/>
              </a:buClr>
              <a:buFont typeface="Wingdings" pitchFamily="2" charset="2"/>
              <a:buNone/>
              <a:defRPr/>
            </a:pPr>
            <a:endParaRPr lang="en-US" kern="0" dirty="0" smtClean="0">
              <a:solidFill>
                <a:srgbClr val="000000"/>
              </a:solidFill>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24</a:t>
            </a:fld>
            <a:endParaRPr lang="en-US" dirty="0"/>
          </a:p>
        </p:txBody>
      </p:sp>
    </p:spTree>
    <p:extLst>
      <p:ext uri="{BB962C8B-B14F-4D97-AF65-F5344CB8AC3E}">
        <p14:creationId xmlns:p14="http://schemas.microsoft.com/office/powerpoint/2010/main" val="841741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9415" indent="-349415" defTabSz="931774" eaLnBrk="0" fontAlgn="base" hangingPunct="0">
              <a:spcBef>
                <a:spcPts val="611"/>
              </a:spcBef>
              <a:spcAft>
                <a:spcPts val="611"/>
              </a:spcAft>
              <a:buClr>
                <a:srgbClr val="CC0000"/>
              </a:buClr>
              <a:buFont typeface="Wingdings" pitchFamily="2" charset="2"/>
              <a:buNone/>
              <a:defRPr/>
            </a:pPr>
            <a:endParaRPr lang="en-US" kern="0" dirty="0" smtClean="0">
              <a:solidFill>
                <a:srgbClr val="000000"/>
              </a:solidFill>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25</a:t>
            </a:fld>
            <a:endParaRPr lang="en-US" dirty="0"/>
          </a:p>
        </p:txBody>
      </p:sp>
    </p:spTree>
    <p:extLst>
      <p:ext uri="{BB962C8B-B14F-4D97-AF65-F5344CB8AC3E}">
        <p14:creationId xmlns:p14="http://schemas.microsoft.com/office/powerpoint/2010/main" val="841741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26</a:t>
            </a:fld>
            <a:endParaRPr lang="en-US" dirty="0"/>
          </a:p>
        </p:txBody>
      </p:sp>
    </p:spTree>
    <p:extLst>
      <p:ext uri="{BB962C8B-B14F-4D97-AF65-F5344CB8AC3E}">
        <p14:creationId xmlns:p14="http://schemas.microsoft.com/office/powerpoint/2010/main" val="2558653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a:t>
            </a:fld>
            <a:endParaRPr lang="en-US" dirty="0"/>
          </a:p>
        </p:txBody>
      </p:sp>
    </p:spTree>
    <p:extLst>
      <p:ext uri="{BB962C8B-B14F-4D97-AF65-F5344CB8AC3E}">
        <p14:creationId xmlns:p14="http://schemas.microsoft.com/office/powerpoint/2010/main" val="1031760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D629BF-128B-4E85-A777-688D76DB782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i="0" dirty="0">
              <a:solidFill>
                <a:srgbClr val="FF0000"/>
              </a:solidFill>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i="0" baseline="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Middle BG"/>
          <p:cNvSpPr/>
          <p:nvPr/>
        </p:nvSpPr>
        <p:spPr>
          <a:xfrm>
            <a:off x="0" y="2680854"/>
            <a:ext cx="9144000" cy="2419586"/>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1" name="Footer"/>
          <p:cNvSpPr/>
          <p:nvPr/>
        </p:nvSpPr>
        <p:spPr>
          <a:xfrm>
            <a:off x="0" y="5105400"/>
            <a:ext cx="9159240" cy="17526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2" name="SubTitle Back"/>
          <p:cNvSpPr/>
          <p:nvPr/>
        </p:nvSpPr>
        <p:spPr>
          <a:xfrm>
            <a:off x="4176712" y="4545808"/>
            <a:ext cx="4967288" cy="1828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 name="Subtitle 2"/>
          <p:cNvSpPr>
            <a:spLocks noGrp="1"/>
          </p:cNvSpPr>
          <p:nvPr userDrawn="1">
            <p:ph type="subTitle" idx="1" hasCustomPrompt="1"/>
          </p:nvPr>
        </p:nvSpPr>
        <p:spPr>
          <a:xfrm>
            <a:off x="4724400" y="4876800"/>
            <a:ext cx="4343400" cy="1143000"/>
          </a:xfrm>
        </p:spPr>
        <p:txBody>
          <a:bodyPr/>
          <a:lstStyle>
            <a:lvl1pPr marL="0" indent="0" algn="ctr">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Webinar Subtitle</a:t>
            </a:r>
            <a:endParaRPr lang="en-US" dirty="0"/>
          </a:p>
        </p:txBody>
      </p:sp>
      <p:pic>
        <p:nvPicPr>
          <p:cNvPr id="2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76" y="4419600"/>
            <a:ext cx="1865376"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570881"/>
          </a:xfrm>
          <a:prstGeom prst="rect">
            <a:avLst/>
          </a:prstGeom>
        </p:spPr>
      </p:pic>
      <p:sp>
        <p:nvSpPr>
          <p:cNvPr id="5" name="TextBox 4"/>
          <p:cNvSpPr txBox="1"/>
          <p:nvPr userDrawn="1"/>
        </p:nvSpPr>
        <p:spPr>
          <a:xfrm>
            <a:off x="381000" y="860595"/>
            <a:ext cx="3429000" cy="400110"/>
          </a:xfrm>
          <a:prstGeom prst="rect">
            <a:avLst/>
          </a:prstGeom>
          <a:noFill/>
        </p:spPr>
        <p:txBody>
          <a:bodyPr wrap="square" rtlCol="0">
            <a:spAutoFit/>
          </a:bodyPr>
          <a:lstStyle/>
          <a:p>
            <a:r>
              <a:rPr lang="en-US" sz="2000" b="1" dirty="0" smtClean="0">
                <a:solidFill>
                  <a:schemeClr val="bg1"/>
                </a:solidFill>
              </a:rPr>
              <a:t>Welcome</a:t>
            </a:r>
            <a:r>
              <a:rPr lang="en-US" sz="2000" b="1" baseline="0" dirty="0" smtClean="0">
                <a:solidFill>
                  <a:schemeClr val="bg1"/>
                </a:solidFill>
              </a:rPr>
              <a:t> to </a:t>
            </a:r>
            <a:r>
              <a:rPr lang="en-US" sz="2000" b="1" dirty="0" smtClean="0">
                <a:solidFill>
                  <a:schemeClr val="bg1"/>
                </a:solidFill>
              </a:rPr>
              <a:t>Workforce</a:t>
            </a:r>
            <a:r>
              <a:rPr lang="en-US" sz="2000" b="1" baseline="30000" dirty="0" smtClean="0">
                <a:solidFill>
                  <a:schemeClr val="bg1"/>
                </a:solidFill>
              </a:rPr>
              <a:t>3</a:t>
            </a:r>
            <a:r>
              <a:rPr lang="en-US" sz="2000" b="1" baseline="0" dirty="0" smtClean="0">
                <a:solidFill>
                  <a:schemeClr val="bg1"/>
                </a:solidFill>
              </a:rPr>
              <a:t> One</a:t>
            </a:r>
            <a:endParaRPr lang="en-US" sz="2000" b="1" dirty="0">
              <a:solidFill>
                <a:schemeClr val="bg1"/>
              </a:solidFill>
            </a:endParaRPr>
          </a:p>
        </p:txBody>
      </p:sp>
      <p:grpSp>
        <p:nvGrpSpPr>
          <p:cNvPr id="13" name="Header"/>
          <p:cNvGrpSpPr/>
          <p:nvPr/>
        </p:nvGrpSpPr>
        <p:grpSpPr>
          <a:xfrm>
            <a:off x="2894" y="-145473"/>
            <a:ext cx="9144000" cy="2819400"/>
            <a:chOff x="0" y="0"/>
            <a:chExt cx="9144000" cy="2819400"/>
          </a:xfrm>
        </p:grpSpPr>
        <p:sp>
          <p:nvSpPr>
            <p:cNvPr id="9" name="Rectangle 8"/>
            <p:cNvSpPr/>
            <p:nvPr userDrawn="1"/>
          </p:nvSpPr>
          <p:spPr>
            <a:xfrm>
              <a:off x="0" y="0"/>
              <a:ext cx="9144000" cy="2667000"/>
            </a:xfrm>
            <a:prstGeom prst="rect">
              <a:avLst/>
            </a:prstGeom>
            <a:solidFill>
              <a:schemeClr val="accent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0" name="Rectangle 9"/>
            <p:cNvSpPr/>
            <p:nvPr userDrawn="1"/>
          </p:nvSpPr>
          <p:spPr>
            <a:xfrm>
              <a:off x="0" y="26670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Arial" pitchFamily="34" charset="0"/>
                <a:ea typeface="+mn-ea"/>
                <a:cs typeface="Arial" pitchFamily="34" charset="0"/>
              </a:endParaRPr>
            </a:p>
          </p:txBody>
        </p:sp>
      </p:grpSp>
      <p:grpSp>
        <p:nvGrpSpPr>
          <p:cNvPr id="16" name="Group 15"/>
          <p:cNvGrpSpPr/>
          <p:nvPr userDrawn="1"/>
        </p:nvGrpSpPr>
        <p:grpSpPr>
          <a:xfrm>
            <a:off x="2124740" y="4556760"/>
            <a:ext cx="2218660" cy="501112"/>
            <a:chOff x="2124740" y="4561840"/>
            <a:chExt cx="2218660" cy="501112"/>
          </a:xfrm>
        </p:grpSpPr>
        <p:sp>
          <p:nvSpPr>
            <p:cNvPr id="14" name="TextBox 13"/>
            <p:cNvSpPr txBox="1"/>
            <p:nvPr userDrawn="1"/>
          </p:nvSpPr>
          <p:spPr>
            <a:xfrm>
              <a:off x="2590800" y="4572000"/>
              <a:ext cx="1752600" cy="477054"/>
            </a:xfrm>
            <a:prstGeom prst="rect">
              <a:avLst/>
            </a:prstGeom>
            <a:noFill/>
          </p:spPr>
          <p:txBody>
            <a:bodyPr wrap="square" rtlCol="0">
              <a:spAutoFit/>
            </a:bodyPr>
            <a:lstStyle/>
            <a:p>
              <a:pPr>
                <a:lnSpc>
                  <a:spcPts val="1000"/>
                </a:lnSpc>
                <a:spcBef>
                  <a:spcPts val="0"/>
                </a:spcBef>
                <a:spcAft>
                  <a:spcPts val="0"/>
                </a:spcAft>
              </a:pPr>
              <a:r>
                <a:rPr lang="en-US" sz="900" b="1" i="1" kern="800" spc="0" dirty="0" smtClean="0">
                  <a:solidFill>
                    <a:schemeClr val="tx2">
                      <a:lumMod val="75000"/>
                    </a:schemeClr>
                  </a:solidFill>
                  <a:latin typeface="Arial" pitchFamily="34" charset="0"/>
                  <a:cs typeface="Arial" pitchFamily="34" charset="0"/>
                </a:rPr>
                <a:t>U.S. Department</a:t>
              </a:r>
              <a:r>
                <a:rPr lang="en-US" sz="900" b="1" i="1" kern="800" spc="0" baseline="0" dirty="0" smtClean="0">
                  <a:solidFill>
                    <a:schemeClr val="tx2">
                      <a:lumMod val="75000"/>
                    </a:schemeClr>
                  </a:solidFill>
                  <a:latin typeface="Arial" pitchFamily="34" charset="0"/>
                  <a:cs typeface="Arial" pitchFamily="34" charset="0"/>
                </a:rPr>
                <a:t> of Labor</a:t>
              </a:r>
            </a:p>
            <a:p>
              <a:pPr>
                <a:lnSpc>
                  <a:spcPts val="1000"/>
                </a:lnSpc>
                <a:spcBef>
                  <a:spcPts val="0"/>
                </a:spcBef>
                <a:spcAft>
                  <a:spcPts val="0"/>
                </a:spcAft>
              </a:pPr>
              <a:r>
                <a:rPr lang="en-US" sz="900" b="0" i="1" kern="800" spc="0" baseline="0" dirty="0" smtClean="0">
                  <a:solidFill>
                    <a:schemeClr val="tx2">
                      <a:lumMod val="75000"/>
                    </a:schemeClr>
                  </a:solidFill>
                  <a:latin typeface="Arial" pitchFamily="34" charset="0"/>
                  <a:cs typeface="Arial" pitchFamily="34" charset="0"/>
                </a:rPr>
                <a:t>Employment and Training Administration</a:t>
              </a:r>
              <a:endParaRPr lang="en-US" sz="900" b="0" i="1" kern="800" spc="0" dirty="0">
                <a:solidFill>
                  <a:schemeClr val="tx2">
                    <a:lumMod val="75000"/>
                  </a:schemeClr>
                </a:solidFill>
                <a:latin typeface="Arial" pitchFamily="34" charset="0"/>
                <a:cs typeface="Arial" pitchFamily="34" charset="0"/>
              </a:endParaRPr>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24740" y="4561840"/>
              <a:ext cx="501112" cy="501112"/>
            </a:xfrm>
            <a:prstGeom prst="rect">
              <a:avLst/>
            </a:prstGeom>
          </p:spPr>
        </p:pic>
      </p:grpSp>
      <p:sp>
        <p:nvSpPr>
          <p:cNvPr id="2" name="Title 1"/>
          <p:cNvSpPr>
            <a:spLocks noGrp="1"/>
          </p:cNvSpPr>
          <p:nvPr userDrawn="1">
            <p:ph type="ctrTitle" hasCustomPrompt="1"/>
          </p:nvPr>
        </p:nvSpPr>
        <p:spPr>
          <a:xfrm>
            <a:off x="76200" y="2869408"/>
            <a:ext cx="8991600" cy="1676400"/>
          </a:xfrm>
          <a:prstGeom prst="rect">
            <a:avLst/>
          </a:prstGeom>
        </p:spPr>
        <p:txBody>
          <a:bodyPr>
            <a:normAutofit/>
            <a:scene3d>
              <a:camera prst="perspectiveAbove"/>
              <a:lightRig rig="threePt" dir="t"/>
            </a:scene3d>
          </a:bodyPr>
          <a:lstStyle>
            <a:lvl1pPr>
              <a:defRPr sz="3200" b="1" cap="none" spc="0" baseline="0">
                <a:ln w="17780" cmpd="sng">
                  <a:noFill/>
                  <a:prstDash val="solid"/>
                  <a:miter lim="800000"/>
                </a:ln>
                <a:solidFill>
                  <a:schemeClr val="tx2"/>
                </a:solidFill>
                <a:effectLst/>
                <a:latin typeface="Arial" pitchFamily="34" charset="0"/>
                <a:cs typeface="Arial" pitchFamily="34" charset="0"/>
              </a:defRPr>
            </a:lvl1pPr>
          </a:lstStyle>
          <a:p>
            <a:r>
              <a:rPr lang="en-US" dirty="0" smtClean="0"/>
              <a:t>Webinar Title Here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normAutofit/>
          </a:bodyPr>
          <a:lstStyle>
            <a:lvl1pPr>
              <a:defRPr sz="2800" baseline="0">
                <a:ln w="12700">
                  <a:noFill/>
                  <a:prstDash val="solid"/>
                </a:ln>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dirty="0" smtClean="0"/>
              <a:t>Webinar Title Here</a:t>
            </a:r>
            <a:endParaRPr lang="en-US" dirty="0"/>
          </a:p>
        </p:txBody>
      </p:sp>
      <p:sp>
        <p:nvSpPr>
          <p:cNvPr id="5" name="Footer Placeholder 4"/>
          <p:cNvSpPr>
            <a:spLocks noGrp="1"/>
          </p:cNvSpPr>
          <p:nvPr>
            <p:ph type="ftr" sz="quarter" idx="11"/>
          </p:nvPr>
        </p:nvSpPr>
        <p:spPr/>
        <p:txBody>
          <a:bodyPr/>
          <a:lstStyle/>
          <a:p>
            <a:r>
              <a:rPr lang="en-US" dirty="0" smtClean="0"/>
              <a:t>#</a:t>
            </a:r>
            <a:endParaRPr lang="en-US" dirty="0"/>
          </a:p>
        </p:txBody>
      </p:sp>
      <p:sp>
        <p:nvSpPr>
          <p:cNvPr id="6" name="Slide Number Placeholder 5"/>
          <p:cNvSpPr>
            <a:spLocks noGrp="1"/>
          </p:cNvSpPr>
          <p:nvPr>
            <p:ph type="sldNum" sz="quarter" idx="12"/>
          </p:nvPr>
        </p:nvSpPr>
        <p:spPr>
          <a:xfrm>
            <a:off x="6324600" y="6416675"/>
            <a:ext cx="2133600" cy="365125"/>
          </a:xfrm>
        </p:spPr>
        <p:txBody>
          <a:bodyPr/>
          <a:lstStyle/>
          <a:p>
            <a:fld id="{01723B91-CE10-4F20-890A-0852E224685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dirty="0" smtClean="0"/>
              <a:t>Webinar Title Here</a:t>
            </a:r>
            <a:endParaRPr lang="en-US" dirty="0"/>
          </a:p>
        </p:txBody>
      </p:sp>
      <p:sp>
        <p:nvSpPr>
          <p:cNvPr id="5" name="Footer Placeholder 4"/>
          <p:cNvSpPr>
            <a:spLocks noGrp="1"/>
          </p:cNvSpPr>
          <p:nvPr>
            <p:ph type="ftr" sz="quarter" idx="11"/>
          </p:nvPr>
        </p:nvSpPr>
        <p:spPr/>
        <p:txBody>
          <a:bodyPr/>
          <a:lstStyle/>
          <a:p>
            <a:r>
              <a:rPr lang="en-US" dirty="0" smtClean="0"/>
              <a:t>#</a:t>
            </a:r>
            <a:endParaRPr lang="en-US" dirty="0"/>
          </a:p>
        </p:txBody>
      </p:sp>
      <p:sp>
        <p:nvSpPr>
          <p:cNvPr id="6" name="Slide Number Placeholder 5"/>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lstStyle>
            <a:lvl1pPr algn="ctr" defTabSz="914400" rtl="0" eaLnBrk="1" latinLnBrk="0" hangingPunct="1">
              <a:spcBef>
                <a:spcPct val="0"/>
              </a:spcBef>
              <a:buNone/>
              <a:defRPr lang="en-US" sz="2800" b="1" kern="1200" cap="none" spc="0" baseline="0" dirty="0">
                <a:ln w="12700">
                  <a:noFill/>
                  <a:prstDash val="solid"/>
                </a:ln>
                <a:solidFill>
                  <a:schemeClr val="bg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Webinar Title Here</a:t>
            </a:r>
            <a:endParaRPr lang="en-US" dirty="0"/>
          </a:p>
        </p:txBody>
      </p:sp>
      <p:sp>
        <p:nvSpPr>
          <p:cNvPr id="8" name="Footer Placeholder 7"/>
          <p:cNvSpPr>
            <a:spLocks noGrp="1"/>
          </p:cNvSpPr>
          <p:nvPr>
            <p:ph type="ftr" sz="quarter" idx="11"/>
          </p:nvPr>
        </p:nvSpPr>
        <p:spPr/>
        <p:txBody>
          <a:bodyPr/>
          <a:lstStyle/>
          <a:p>
            <a:r>
              <a:rPr lang="en-US" dirty="0" smtClean="0"/>
              <a:t>#</a:t>
            </a:r>
            <a:endParaRPr lang="en-US" dirty="0"/>
          </a:p>
        </p:txBody>
      </p:sp>
      <p:sp>
        <p:nvSpPr>
          <p:cNvPr id="9" name="Slide Number Placeholder 8"/>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668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Webinar Title Here</a:t>
            </a:r>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Webinar Title Here</a:t>
            </a:r>
            <a:endParaRPr lang="en-US" dirty="0"/>
          </a:p>
        </p:txBody>
      </p:sp>
      <p:sp>
        <p:nvSpPr>
          <p:cNvPr id="3" name="Footer Placeholder 2"/>
          <p:cNvSpPr>
            <a:spLocks noGrp="1"/>
          </p:cNvSpPr>
          <p:nvPr>
            <p:ph type="ftr" sz="quarter" idx="11"/>
          </p:nvPr>
        </p:nvSpPr>
        <p:spPr/>
        <p:txBody>
          <a:bodyPr/>
          <a:lstStyle/>
          <a:p>
            <a:r>
              <a:rPr lang="en-US" dirty="0" smtClean="0"/>
              <a:t>#</a:t>
            </a:r>
            <a:endParaRPr lang="en-US" dirty="0"/>
          </a:p>
        </p:txBody>
      </p:sp>
      <p:sp>
        <p:nvSpPr>
          <p:cNvPr id="4" name="Slide Number Placeholder 3"/>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Webinar Title Here</a:t>
            </a:r>
            <a:endParaRPr lang="en-US" dirty="0"/>
          </a:p>
        </p:txBody>
      </p:sp>
      <p:sp>
        <p:nvSpPr>
          <p:cNvPr id="6" name="Footer Placeholder 5"/>
          <p:cNvSpPr>
            <a:spLocks noGrp="1"/>
          </p:cNvSpPr>
          <p:nvPr>
            <p:ph type="ftr" sz="quarter" idx="11"/>
          </p:nvPr>
        </p:nvSpPr>
        <p:spPr/>
        <p:txBody>
          <a:bodyPr/>
          <a:lstStyle/>
          <a:p>
            <a:r>
              <a:rPr lang="en-US" dirty="0" smtClean="0"/>
              <a:t>#</a:t>
            </a:r>
            <a:endParaRPr lang="en-US" dirty="0"/>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Webinar Title Here</a:t>
            </a:r>
            <a:endParaRPr lang="en-US" dirty="0"/>
          </a:p>
        </p:txBody>
      </p:sp>
      <p:sp>
        <p:nvSpPr>
          <p:cNvPr id="6" name="Footer Placeholder 5"/>
          <p:cNvSpPr>
            <a:spLocks noGrp="1"/>
          </p:cNvSpPr>
          <p:nvPr>
            <p:ph type="ftr" sz="quarter" idx="11"/>
          </p:nvPr>
        </p:nvSpPr>
        <p:spPr/>
        <p:txBody>
          <a:bodyPr/>
          <a:lstStyle/>
          <a:p>
            <a:r>
              <a:rPr lang="en-US" dirty="0" smtClean="0"/>
              <a:t>#</a:t>
            </a:r>
            <a:endParaRPr lang="en-US" dirty="0"/>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744265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BG Accent 1"/>
          <p:cNvSpPr/>
          <p:nvPr/>
        </p:nvSpPr>
        <p:spPr>
          <a:xfrm>
            <a:off x="-9526" y="0"/>
            <a:ext cx="9153525" cy="1097280"/>
          </a:xfrm>
          <a:prstGeom prst="rect">
            <a:avLst/>
          </a:prstGeom>
          <a:solidFill>
            <a:srgbClr val="37609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itchFamily="34" charset="0"/>
              <a:cs typeface="Arial" pitchFamily="34" charset="0"/>
            </a:endParaRPr>
          </a:p>
        </p:txBody>
      </p:sp>
      <p:sp>
        <p:nvSpPr>
          <p:cNvPr id="3" name="Text Placeholder 2"/>
          <p:cNvSpPr>
            <a:spLocks noGrp="1"/>
          </p:cNvSpPr>
          <p:nvPr userDrawn="1">
            <p:ph type="body" idx="1"/>
          </p:nvPr>
        </p:nvSpPr>
        <p:spPr>
          <a:xfrm>
            <a:off x="457200" y="1600200"/>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2"/>
          </p:nvPr>
        </p:nvSpPr>
        <p:spPr>
          <a:xfrm>
            <a:off x="457200" y="6416675"/>
            <a:ext cx="2133600" cy="365125"/>
          </a:xfrm>
          <a:prstGeom prst="rect">
            <a:avLst/>
          </a:prstGeom>
        </p:spPr>
        <p:txBody>
          <a:bodyPr vert="horz" lIns="91440" tIns="45720" rIns="91440" bIns="45720" rtlCol="0" anchor="ctr"/>
          <a:lstStyle>
            <a:lvl1pPr algn="l">
              <a:defRPr sz="800">
                <a:solidFill>
                  <a:schemeClr val="tx2"/>
                </a:solidFill>
                <a:latin typeface="Arial" pitchFamily="34" charset="0"/>
                <a:cs typeface="Arial" pitchFamily="34" charset="0"/>
              </a:defRPr>
            </a:lvl1pPr>
          </a:lstStyle>
          <a:p>
            <a:r>
              <a:rPr lang="en-US" dirty="0" smtClean="0"/>
              <a:t>Webinar Title Here</a:t>
            </a:r>
            <a:endParaRPr lang="en-US" dirty="0"/>
          </a:p>
        </p:txBody>
      </p:sp>
      <p:sp>
        <p:nvSpPr>
          <p:cNvPr id="5" name="Footer Placeholder 4"/>
          <p:cNvSpPr>
            <a:spLocks noGrp="1"/>
          </p:cNvSpPr>
          <p:nvPr userDrawn="1">
            <p:ph type="ftr" sz="quarter" idx="3"/>
          </p:nvPr>
        </p:nvSpPr>
        <p:spPr>
          <a:xfrm>
            <a:off x="3124200" y="6416675"/>
            <a:ext cx="2895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r>
              <a:rPr lang="en-US" dirty="0" smtClean="0"/>
              <a:t>#</a:t>
            </a:r>
            <a:endParaRPr lang="en-US" dirty="0"/>
          </a:p>
        </p:txBody>
      </p:sp>
      <p:sp>
        <p:nvSpPr>
          <p:cNvPr id="6" name="Slide Number Placeholder 5"/>
          <p:cNvSpPr>
            <a:spLocks noGrp="1"/>
          </p:cNvSpPr>
          <p:nvPr userDrawn="1">
            <p:ph type="sldNum" sz="quarter" idx="4"/>
          </p:nvPr>
        </p:nvSpPr>
        <p:spPr>
          <a:xfrm>
            <a:off x="6324600" y="6416675"/>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F5B75F7A-516D-4850-9A30-35A47BF6499A}" type="slidenum">
              <a:rPr lang="en-US" smtClean="0"/>
              <a:pPr/>
              <a:t>‹#›</a:t>
            </a:fld>
            <a:endParaRPr lang="en-US" dirty="0"/>
          </a:p>
        </p:txBody>
      </p:sp>
      <p:pic>
        <p:nvPicPr>
          <p:cNvPr id="19" name="Picture 2"/>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086600" y="6400800"/>
            <a:ext cx="984849" cy="482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 id="2147483679" r:id="rId5"/>
    <p:sldLayoutId id="2147483680" r:id="rId6"/>
    <p:sldLayoutId id="2147483681" r:id="rId7"/>
    <p:sldLayoutId id="2147483682" r:id="rId8"/>
    <p:sldLayoutId id="2147483684" r:id="rId9"/>
  </p:sldLayoutIdLst>
  <p:timing>
    <p:tnLst>
      <p:par>
        <p:cTn id="1" dur="indefinite" restart="never" nodeType="tmRoot"/>
      </p:par>
    </p:tnLst>
  </p:timing>
  <p:hf hdr="0" dt="0"/>
  <p:txStyles>
    <p:titleStyle>
      <a:lvl1pPr algn="ctr" defTabSz="914400" rtl="0" eaLnBrk="1" latinLnBrk="0" hangingPunct="1">
        <a:spcBef>
          <a:spcPct val="0"/>
        </a:spcBef>
        <a:buNone/>
        <a:defRPr sz="2800" b="1"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ts val="0"/>
        </a:spcBef>
        <a:spcAft>
          <a:spcPts val="12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0"/>
        </a:spcBef>
        <a:spcAft>
          <a:spcPts val="12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0"/>
        </a:spcBef>
        <a:spcAft>
          <a:spcPts val="12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0"/>
        </a:spcBef>
        <a:spcAft>
          <a:spcPts val="12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kculhane@new-nyc.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tradeswomen.org/" TargetMode="External"/><Relationship Id="rId4" Type="http://schemas.openxmlformats.org/officeDocument/2006/relationships/hyperlink" Target="mailto:cmcgrath@new-nyc.or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amy@tradeswomen.ne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doleta.gov/oa/preapp"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dol.gov/wb/NTO"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mailto:Hart.Felecia@dol.gov"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workforce3one.org/" TargetMode="External"/><Relationship Id="rId7" Type="http://schemas.microsoft.com/office/2007/relationships/hdphoto" Target="../media/hdphoto1.wdp"/><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819400"/>
            <a:ext cx="8839200" cy="1676400"/>
          </a:xfrm>
        </p:spPr>
        <p:txBody>
          <a:bodyPr>
            <a:noAutofit/>
          </a:bodyPr>
          <a:lstStyle/>
          <a:p>
            <a:r>
              <a:rPr lang="en-US" sz="2800" dirty="0" smtClean="0">
                <a:effectLst>
                  <a:outerShdw blurRad="38100" dist="38100" dir="2700000" algn="tl">
                    <a:srgbClr val="000000">
                      <a:alpha val="43137"/>
                    </a:srgbClr>
                  </a:outerShdw>
                </a:effectLst>
                <a:latin typeface="+mn-lt"/>
              </a:rPr>
              <a:t>Employment Placement &amp; Support</a:t>
            </a:r>
            <a:br>
              <a:rPr lang="en-US" sz="2800" dirty="0" smtClean="0">
                <a:effectLst>
                  <a:outerShdw blurRad="38100" dist="38100" dir="2700000" algn="tl">
                    <a:srgbClr val="000000">
                      <a:alpha val="43137"/>
                    </a:srgbClr>
                  </a:outerShdw>
                </a:effectLst>
                <a:latin typeface="+mn-lt"/>
              </a:rPr>
            </a:br>
            <a:r>
              <a:rPr lang="en-US" sz="2800" dirty="0" smtClean="0">
                <a:effectLst>
                  <a:outerShdw blurRad="38100" dist="38100" dir="2700000" algn="tl">
                    <a:srgbClr val="000000">
                      <a:alpha val="43137"/>
                    </a:srgbClr>
                  </a:outerShdw>
                </a:effectLst>
                <a:latin typeface="+mn-lt"/>
              </a:rPr>
              <a:t>for</a:t>
            </a:r>
            <a:br>
              <a:rPr lang="en-US" sz="2800" dirty="0" smtClean="0">
                <a:effectLst>
                  <a:outerShdw blurRad="38100" dist="38100" dir="2700000" algn="tl">
                    <a:srgbClr val="000000">
                      <a:alpha val="43137"/>
                    </a:srgbClr>
                  </a:outerShdw>
                </a:effectLst>
                <a:latin typeface="+mn-lt"/>
              </a:rPr>
            </a:br>
            <a:r>
              <a:rPr lang="en-US" sz="2800" dirty="0" smtClean="0">
                <a:effectLst>
                  <a:outerShdw blurRad="38100" dist="38100" dir="2700000" algn="tl">
                    <a:srgbClr val="000000">
                      <a:alpha val="43137"/>
                    </a:srgbClr>
                  </a:outerShdw>
                </a:effectLst>
                <a:latin typeface="+mn-lt"/>
              </a:rPr>
              <a:t>Nontraditional Occupations in the Construction Industry</a:t>
            </a:r>
            <a:r>
              <a:rPr lang="en-US" sz="4000" dirty="0" smtClean="0"/>
              <a:t/>
            </a:r>
            <a:br>
              <a:rPr lang="en-US" sz="4000" dirty="0" smtClean="0"/>
            </a:br>
            <a:endParaRPr lang="en-US" sz="4000" dirty="0">
              <a:latin typeface="+mn-lt"/>
            </a:endParaRPr>
          </a:p>
        </p:txBody>
      </p:sp>
      <p:sp>
        <p:nvSpPr>
          <p:cNvPr id="3" name="Subtitle 2"/>
          <p:cNvSpPr>
            <a:spLocks noGrp="1"/>
          </p:cNvSpPr>
          <p:nvPr>
            <p:ph type="subTitle" idx="1"/>
          </p:nvPr>
        </p:nvSpPr>
        <p:spPr>
          <a:xfrm>
            <a:off x="4191000" y="4572000"/>
            <a:ext cx="4953000" cy="1752600"/>
          </a:xfrm>
        </p:spPr>
        <p:txBody>
          <a:bodyPr anchor="t" anchorCtr="0">
            <a:noAutofit/>
          </a:bodyPr>
          <a:lstStyle/>
          <a:p>
            <a:pPr algn="l"/>
            <a:r>
              <a:rPr lang="en-US" sz="2000" dirty="0" smtClean="0">
                <a:ln w="17780" cmpd="sng">
                  <a:noFill/>
                  <a:prstDash val="solid"/>
                  <a:miter lim="800000"/>
                </a:ln>
                <a:latin typeface="+mn-lt"/>
                <a:ea typeface="+mj-ea"/>
              </a:rPr>
              <a:t>Webinar Date: December 8</a:t>
            </a:r>
            <a:r>
              <a:rPr lang="en-US" sz="2000" baseline="30000" dirty="0" smtClean="0">
                <a:ln w="17780" cmpd="sng">
                  <a:noFill/>
                  <a:prstDash val="solid"/>
                  <a:miter lim="800000"/>
                </a:ln>
                <a:latin typeface="+mn-lt"/>
                <a:ea typeface="+mj-ea"/>
              </a:rPr>
              <a:t>th</a:t>
            </a:r>
            <a:r>
              <a:rPr lang="en-US" sz="2000" dirty="0" smtClean="0">
                <a:ln w="17780" cmpd="sng">
                  <a:noFill/>
                  <a:prstDash val="solid"/>
                  <a:miter lim="800000"/>
                </a:ln>
                <a:latin typeface="+mn-lt"/>
                <a:ea typeface="+mj-ea"/>
              </a:rPr>
              <a:t> 2015</a:t>
            </a:r>
            <a:endParaRPr lang="en-US" sz="2000" dirty="0" smtClean="0">
              <a:ln w="17780" cmpd="sng">
                <a:noFill/>
                <a:prstDash val="solid"/>
                <a:miter lim="800000"/>
              </a:ln>
              <a:solidFill>
                <a:srgbClr val="C00000"/>
              </a:solidFill>
              <a:latin typeface="+mn-lt"/>
              <a:ea typeface="+mj-ea"/>
            </a:endParaRPr>
          </a:p>
          <a:p>
            <a:pPr algn="l">
              <a:spcBef>
                <a:spcPts val="300"/>
              </a:spcBef>
            </a:pPr>
            <a:r>
              <a:rPr lang="en-US" sz="2000" i="1" dirty="0" smtClean="0">
                <a:ln w="17780" cmpd="sng">
                  <a:noFill/>
                  <a:prstDash val="solid"/>
                  <a:miter lim="800000"/>
                </a:ln>
                <a:latin typeface="+mn-lt"/>
                <a:ea typeface="+mj-ea"/>
              </a:rPr>
              <a:t>Presented </a:t>
            </a:r>
            <a:r>
              <a:rPr lang="en-US" sz="2000" i="1" dirty="0">
                <a:ln w="17780" cmpd="sng">
                  <a:noFill/>
                  <a:prstDash val="solid"/>
                  <a:miter lim="800000"/>
                </a:ln>
                <a:latin typeface="+mn-lt"/>
                <a:ea typeface="+mj-ea"/>
              </a:rPr>
              <a:t>b</a:t>
            </a:r>
            <a:r>
              <a:rPr lang="en-US" sz="2000" i="1" dirty="0" smtClean="0">
                <a:ln w="17780" cmpd="sng">
                  <a:noFill/>
                  <a:prstDash val="solid"/>
                  <a:miter lim="800000"/>
                </a:ln>
                <a:latin typeface="+mn-lt"/>
                <a:ea typeface="+mj-ea"/>
              </a:rPr>
              <a:t>y:</a:t>
            </a:r>
          </a:p>
          <a:p>
            <a:pPr algn="l">
              <a:spcAft>
                <a:spcPts val="0"/>
              </a:spcAft>
            </a:pPr>
            <a:r>
              <a:rPr lang="en-US" sz="2000" dirty="0" smtClean="0">
                <a:ln w="17780" cmpd="sng">
                  <a:noFill/>
                  <a:prstDash val="solid"/>
                  <a:miter lim="800000"/>
                </a:ln>
                <a:latin typeface="+mn-lt"/>
                <a:ea typeface="+mj-ea"/>
              </a:rPr>
              <a:t>U.S</a:t>
            </a:r>
            <a:r>
              <a:rPr lang="en-US" sz="2000" dirty="0">
                <a:ln w="17780" cmpd="sng">
                  <a:noFill/>
                  <a:prstDash val="solid"/>
                  <a:miter lim="800000"/>
                </a:ln>
                <a:latin typeface="+mn-lt"/>
                <a:ea typeface="+mj-ea"/>
              </a:rPr>
              <a:t>. </a:t>
            </a:r>
            <a:r>
              <a:rPr lang="en-US" sz="2000" dirty="0" smtClean="0">
                <a:ln w="17780" cmpd="sng">
                  <a:noFill/>
                  <a:prstDash val="solid"/>
                  <a:miter lim="800000"/>
                </a:ln>
                <a:latin typeface="+mn-lt"/>
                <a:ea typeface="+mj-ea"/>
              </a:rPr>
              <a:t>Department of Labor</a:t>
            </a:r>
          </a:p>
          <a:p>
            <a:pPr algn="l">
              <a:spcBef>
                <a:spcPts val="0"/>
              </a:spcBef>
              <a:spcAft>
                <a:spcPts val="0"/>
              </a:spcAft>
            </a:pPr>
            <a:r>
              <a:rPr lang="en-US" sz="2000" dirty="0" smtClean="0">
                <a:ln w="17780" cmpd="sng">
                  <a:noFill/>
                  <a:prstDash val="solid"/>
                  <a:miter lim="800000"/>
                </a:ln>
                <a:latin typeface="+mn-lt"/>
                <a:ea typeface="+mj-ea"/>
              </a:rPr>
              <a:t>Employment </a:t>
            </a:r>
            <a:r>
              <a:rPr lang="en-US" sz="2000" dirty="0">
                <a:ln w="17780" cmpd="sng">
                  <a:noFill/>
                  <a:prstDash val="solid"/>
                  <a:miter lim="800000"/>
                </a:ln>
                <a:latin typeface="+mn-lt"/>
                <a:ea typeface="+mj-ea"/>
              </a:rPr>
              <a:t>and </a:t>
            </a:r>
            <a:r>
              <a:rPr lang="en-US" sz="2000" dirty="0" smtClean="0">
                <a:ln w="17780" cmpd="sng">
                  <a:noFill/>
                  <a:prstDash val="solid"/>
                  <a:miter lim="800000"/>
                </a:ln>
                <a:latin typeface="+mn-lt"/>
                <a:ea typeface="+mj-ea"/>
              </a:rPr>
              <a:t>Training Administration </a:t>
            </a:r>
            <a:endParaRPr lang="en-US" sz="2000" dirty="0">
              <a:ln w="17780" cmpd="sng">
                <a:noFill/>
                <a:prstDash val="solid"/>
                <a:miter lim="800000"/>
              </a:ln>
              <a:latin typeface="+mn-lt"/>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077200" cy="4525963"/>
          </a:xfrm>
        </p:spPr>
        <p:txBody>
          <a:bodyPr>
            <a:normAutofit/>
          </a:bodyPr>
          <a:lstStyle/>
          <a:p>
            <a:pPr algn="ctr">
              <a:buNone/>
            </a:pPr>
            <a:r>
              <a:rPr lang="en-US" sz="2800" b="1" dirty="0" smtClean="0">
                <a:latin typeface="+mn-lt"/>
              </a:rPr>
              <a:t>Successful Strategies:</a:t>
            </a:r>
          </a:p>
          <a:p>
            <a:pPr lvl="0"/>
            <a:r>
              <a:rPr lang="en-US" sz="2800" dirty="0" smtClean="0">
                <a:latin typeface="+mn-lt"/>
              </a:rPr>
              <a:t>The number of women construction workers in New York City has grown substantially as a result of a coordinated effort between NEW, labor unions, contractors, and government</a:t>
            </a:r>
          </a:p>
          <a:p>
            <a:r>
              <a:rPr lang="en-US" sz="2800" dirty="0" smtClean="0">
                <a:latin typeface="+mn-lt"/>
              </a:rPr>
              <a:t>NYC Mayor’s Commission on Construction Opportunity</a:t>
            </a:r>
          </a:p>
          <a:p>
            <a:pPr marL="0">
              <a:lnSpc>
                <a:spcPct val="110000"/>
              </a:lnSpc>
              <a:spcAft>
                <a:spcPts val="0"/>
              </a:spcAft>
            </a:pPr>
            <a:r>
              <a:rPr lang="en-US" sz="2800" dirty="0" smtClean="0">
                <a:latin typeface="+mn-lt"/>
              </a:rPr>
              <a:t>NEW Signature Projects Program</a:t>
            </a:r>
            <a:endParaRPr lang="en-US" sz="2800" dirty="0">
              <a:latin typeface="+mn-lt"/>
            </a:endParaRPr>
          </a:p>
        </p:txBody>
      </p:sp>
      <p:sp>
        <p:nvSpPr>
          <p:cNvPr id="2" name="Title 1"/>
          <p:cNvSpPr>
            <a:spLocks noGrp="1"/>
          </p:cNvSpPr>
          <p:nvPr>
            <p:ph type="title"/>
          </p:nvPr>
        </p:nvSpPr>
        <p:spPr/>
        <p:txBody>
          <a:bodyPr>
            <a:normAutofit fontScale="90000"/>
          </a:bodyPr>
          <a:lstStyle/>
          <a:p>
            <a:pPr algn="ctr"/>
            <a:r>
              <a:rPr lang="en-US" sz="3200" dirty="0" smtClean="0"/>
              <a:t>       </a:t>
            </a:r>
            <a:r>
              <a:rPr lang="en-US" sz="4400" dirty="0" smtClean="0">
                <a:latin typeface="+mn-lt"/>
              </a:rPr>
              <a:t>Employment Supports and Placement</a:t>
            </a:r>
            <a:endParaRPr lang="en-US" sz="4400" dirty="0">
              <a:latin typeface="+mn-lt"/>
            </a:endParaRPr>
          </a:p>
        </p:txBody>
      </p:sp>
      <p:pic>
        <p:nvPicPr>
          <p:cNvPr id="1027" name="Picture 3"/>
          <p:cNvPicPr>
            <a:picLocks noChangeAspect="1" noChangeArrowheads="1"/>
          </p:cNvPicPr>
          <p:nvPr/>
        </p:nvPicPr>
        <p:blipFill>
          <a:blip r:embed="rId3" cstate="print"/>
          <a:srcRect/>
          <a:stretch>
            <a:fillRect/>
          </a:stretch>
        </p:blipFill>
        <p:spPr bwMode="auto">
          <a:xfrm>
            <a:off x="6248400" y="4572000"/>
            <a:ext cx="2514600" cy="1819275"/>
          </a:xfrm>
          <a:prstGeom prst="rect">
            <a:avLst/>
          </a:prstGeom>
          <a:noFill/>
          <a:ln w="25400" cap="rnd">
            <a:solidFill>
              <a:schemeClr val="tx2"/>
            </a:solidFill>
            <a:round/>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mn-lt"/>
              </a:rPr>
              <a:t>Direct Entry/Opportunity</a:t>
            </a:r>
            <a:endParaRPr lang="en-US" sz="4400" dirty="0">
              <a:latin typeface="+mn-lt"/>
            </a:endParaRPr>
          </a:p>
        </p:txBody>
      </p:sp>
      <p:sp>
        <p:nvSpPr>
          <p:cNvPr id="3" name="Content Placeholder 2"/>
          <p:cNvSpPr>
            <a:spLocks noGrp="1"/>
          </p:cNvSpPr>
          <p:nvPr>
            <p:ph idx="1"/>
          </p:nvPr>
        </p:nvSpPr>
        <p:spPr>
          <a:xfrm>
            <a:off x="0" y="1219200"/>
            <a:ext cx="9144000" cy="5105400"/>
          </a:xfrm>
        </p:spPr>
        <p:txBody>
          <a:bodyPr>
            <a:normAutofit fontScale="92500"/>
          </a:bodyPr>
          <a:lstStyle/>
          <a:p>
            <a:pPr algn="ctr">
              <a:buNone/>
            </a:pPr>
            <a:r>
              <a:rPr lang="en-US" sz="2200" b="1" dirty="0" smtClean="0">
                <a:latin typeface="+mn-lt"/>
              </a:rPr>
              <a:t>History:</a:t>
            </a:r>
          </a:p>
          <a:p>
            <a:r>
              <a:rPr lang="en-US" sz="2200" dirty="0" smtClean="0">
                <a:latin typeface="+mn-lt"/>
              </a:rPr>
              <a:t>Direct entry granted to NEW, Construction Skills, and Helmets to Hardhats programs in New York through the 2006 Mayor’s Commission on Construction Opportunity</a:t>
            </a:r>
          </a:p>
          <a:p>
            <a:r>
              <a:rPr lang="en-US" sz="2200" dirty="0" smtClean="0">
                <a:latin typeface="+mn-lt"/>
              </a:rPr>
              <a:t>In 2006: “Construction trade unions have agreed to commit specific percentages of construction apprentice slots targeting demographic groups. 15% of apprentice slots will be set aside for graduates of Department of Education high schools, 10% for returning veterans,     10% for women.”</a:t>
            </a:r>
          </a:p>
          <a:p>
            <a:pPr algn="ctr">
              <a:buNone/>
            </a:pPr>
            <a:r>
              <a:rPr lang="en-US" sz="2200" b="1" dirty="0" smtClean="0">
                <a:latin typeface="+mn-lt"/>
              </a:rPr>
              <a:t>Today: </a:t>
            </a:r>
          </a:p>
          <a:p>
            <a:r>
              <a:rPr lang="en-US" sz="2200" dirty="0" smtClean="0">
                <a:latin typeface="+mn-lt"/>
              </a:rPr>
              <a:t>Mayor’s Commission on Construction Opportunity recently renewed</a:t>
            </a:r>
          </a:p>
          <a:p>
            <a:pPr lvl="0"/>
            <a:r>
              <a:rPr lang="en-US" sz="2200" dirty="0" smtClean="0">
                <a:latin typeface="+mn-lt"/>
              </a:rPr>
              <a:t>MOU with the Building and Construction Trades Council of Greater New York</a:t>
            </a:r>
          </a:p>
          <a:p>
            <a:r>
              <a:rPr lang="en-US" sz="2200" dirty="0" smtClean="0">
                <a:latin typeface="+mn-lt"/>
              </a:rPr>
              <a:t>Project Labor Agreements (PLAs) – example New York City Housing Authority</a:t>
            </a:r>
          </a:p>
          <a:p>
            <a:pPr lvl="0"/>
            <a:endParaRPr lang="en-US" sz="1400" dirty="0" smtClean="0"/>
          </a:p>
          <a:p>
            <a:endParaRPr lang="en-US" sz="1400" dirty="0" smtClean="0"/>
          </a:p>
          <a:p>
            <a:endParaRPr lang="en-US" dirty="0" smtClean="0"/>
          </a:p>
          <a:p>
            <a:endParaRPr lang="en-US" dirty="0" smtClean="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descr="http://www.uis-usa.com/Portals/22/Images/maps/northeast.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410" r="9410"/>
          <a:stretch/>
        </p:blipFill>
        <p:spPr bwMode="auto">
          <a:xfrm>
            <a:off x="2438400" y="838200"/>
            <a:ext cx="4013751" cy="48993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ocuments\DLP Projects\NBC Sports\2012-12 NBC Sports Group Upfront\Base\grphc_plate_Page-wide-0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97" t="33955" r="414" b="1104"/>
          <a:stretch/>
        </p:blipFill>
        <p:spPr bwMode="auto">
          <a:xfrm>
            <a:off x="4710341" y="1200163"/>
            <a:ext cx="4315730" cy="53216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0"/>
            <a:ext cx="8229600" cy="1101422"/>
          </a:xfrm>
        </p:spPr>
        <p:txBody>
          <a:bodyPr>
            <a:normAutofit/>
          </a:bodyPr>
          <a:lstStyle/>
          <a:p>
            <a:r>
              <a:rPr lang="en-US" sz="4400" dirty="0" smtClean="0">
                <a:latin typeface="+mn-lt"/>
              </a:rPr>
              <a:t>NEW Employers</a:t>
            </a:r>
            <a:endParaRPr lang="en-US" sz="4400" dirty="0">
              <a:latin typeface="+mn-lt"/>
            </a:endParaRPr>
          </a:p>
        </p:txBody>
      </p:sp>
      <p:pic>
        <p:nvPicPr>
          <p:cNvPr id="11" name="Picture 2" descr="C:\Users\Administrator\Documents\DLP Projects\NBC Sports\2012-12 NBC Sports Group Upfront\Base\grphc_plate_Page-wide-0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97" t="33955" r="414" b="1104"/>
          <a:stretch/>
        </p:blipFill>
        <p:spPr bwMode="auto">
          <a:xfrm>
            <a:off x="106591" y="1200163"/>
            <a:ext cx="4315730" cy="544991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39713" y="1200163"/>
            <a:ext cx="4049486" cy="4929547"/>
          </a:xfrm>
          <a:prstGeom prst="rect">
            <a:avLst/>
          </a:prstGeom>
          <a:noFill/>
        </p:spPr>
        <p:txBody>
          <a:bodyPr wrap="square" lIns="71113" tIns="35556" rIns="71113" bIns="35556" rtlCol="0">
            <a:spAutoFit/>
          </a:bodyPr>
          <a:lstStyle/>
          <a:p>
            <a:pPr marL="134572" indent="-134572" fontAlgn="base">
              <a:spcAft>
                <a:spcPts val="1089"/>
              </a:spcAft>
              <a:buFont typeface="Arial" pitchFamily="34" charset="0"/>
              <a:buChar char="•"/>
            </a:pPr>
            <a:r>
              <a:rPr lang="en-US" sz="1600" b="1" dirty="0" smtClean="0">
                <a:solidFill>
                  <a:schemeClr val="bg1"/>
                </a:solidFill>
              </a:rPr>
              <a:t>Carpenters NYC District Council</a:t>
            </a:r>
          </a:p>
          <a:p>
            <a:pPr marL="134572" indent="-134572" fontAlgn="base">
              <a:spcAft>
                <a:spcPts val="1089"/>
              </a:spcAft>
              <a:buFont typeface="Arial" pitchFamily="34" charset="0"/>
              <a:buChar char="•"/>
            </a:pPr>
            <a:r>
              <a:rPr lang="en-US" sz="1600" b="1" dirty="0" smtClean="0">
                <a:solidFill>
                  <a:schemeClr val="bg1"/>
                </a:solidFill>
              </a:rPr>
              <a:t>Carpenters Dock Builders Local 1556</a:t>
            </a:r>
          </a:p>
          <a:p>
            <a:pPr marL="134572" indent="-134572" fontAlgn="b">
              <a:spcAft>
                <a:spcPts val="1089"/>
              </a:spcAft>
              <a:buFont typeface="Arial" pitchFamily="34" charset="0"/>
              <a:buChar char="•"/>
            </a:pPr>
            <a:r>
              <a:rPr lang="en-US" sz="1600" b="1" dirty="0" smtClean="0">
                <a:solidFill>
                  <a:schemeClr val="bg1"/>
                </a:solidFill>
              </a:rPr>
              <a:t>Carpenters Floor Coverers Local 2287</a:t>
            </a:r>
          </a:p>
          <a:p>
            <a:pPr marL="134572" indent="-134572" fontAlgn="b">
              <a:spcAft>
                <a:spcPts val="1089"/>
              </a:spcAft>
              <a:buFont typeface="Arial" pitchFamily="34" charset="0"/>
              <a:buChar char="•"/>
            </a:pPr>
            <a:r>
              <a:rPr lang="en-US" sz="1600" b="1" dirty="0" smtClean="0">
                <a:solidFill>
                  <a:schemeClr val="bg1"/>
                </a:solidFill>
              </a:rPr>
              <a:t>Carpenters Millwrights Local 740</a:t>
            </a:r>
          </a:p>
          <a:p>
            <a:pPr marL="134572" indent="-134572" fontAlgn="b">
              <a:spcAft>
                <a:spcPts val="1089"/>
              </a:spcAft>
              <a:buFont typeface="Arial" pitchFamily="34" charset="0"/>
              <a:buChar char="•"/>
            </a:pPr>
            <a:r>
              <a:rPr lang="en-US" sz="1600" b="1" dirty="0" smtClean="0">
                <a:solidFill>
                  <a:schemeClr val="bg1"/>
                </a:solidFill>
              </a:rPr>
              <a:t>Cement and Concrete Workers District Council</a:t>
            </a:r>
          </a:p>
          <a:p>
            <a:pPr marL="134572" indent="-134572" fontAlgn="b">
              <a:spcAft>
                <a:spcPts val="1089"/>
              </a:spcAft>
              <a:buFont typeface="Arial" pitchFamily="34" charset="0"/>
              <a:buChar char="•"/>
            </a:pPr>
            <a:r>
              <a:rPr lang="en-US" sz="1600" b="1" dirty="0" smtClean="0">
                <a:solidFill>
                  <a:schemeClr val="bg1"/>
                </a:solidFill>
              </a:rPr>
              <a:t>Electricians IBEW Local 3</a:t>
            </a:r>
          </a:p>
          <a:p>
            <a:pPr marL="134572" indent="-134572" fontAlgn="b">
              <a:spcAft>
                <a:spcPts val="1089"/>
              </a:spcAft>
              <a:buFont typeface="Arial" pitchFamily="34" charset="0"/>
              <a:buChar char="•"/>
            </a:pPr>
            <a:r>
              <a:rPr lang="en-US" sz="1600" b="1" dirty="0" smtClean="0">
                <a:solidFill>
                  <a:schemeClr val="bg1"/>
                </a:solidFill>
              </a:rPr>
              <a:t>Heat and Frost Insulators, Local 12</a:t>
            </a:r>
          </a:p>
          <a:p>
            <a:pPr marL="134572" indent="-134572" fontAlgn="b">
              <a:spcAft>
                <a:spcPts val="1089"/>
              </a:spcAft>
              <a:buFont typeface="Arial" pitchFamily="34" charset="0"/>
              <a:buChar char="•"/>
            </a:pPr>
            <a:r>
              <a:rPr lang="en-US" sz="1600" b="1" dirty="0" smtClean="0">
                <a:solidFill>
                  <a:schemeClr val="bg1"/>
                </a:solidFill>
              </a:rPr>
              <a:t>Ironworkers Local 40 &amp; 361, Structural Ironworkers</a:t>
            </a:r>
          </a:p>
          <a:p>
            <a:pPr marL="134572" indent="-134572" fontAlgn="b">
              <a:spcAft>
                <a:spcPts val="1089"/>
              </a:spcAft>
              <a:buFont typeface="Arial" pitchFamily="34" charset="0"/>
              <a:buChar char="•"/>
            </a:pPr>
            <a:r>
              <a:rPr lang="en-US" sz="1600" b="1" dirty="0" smtClean="0">
                <a:solidFill>
                  <a:schemeClr val="bg1"/>
                </a:solidFill>
              </a:rPr>
              <a:t>Ironworkers Local 46, Metallic Lathers and Reinforcing Ironworkers</a:t>
            </a:r>
          </a:p>
          <a:p>
            <a:pPr marL="134572" indent="-134572">
              <a:spcAft>
                <a:spcPts val="1089"/>
              </a:spcAft>
              <a:buFont typeface="Arial" pitchFamily="34" charset="0"/>
              <a:buChar char="•"/>
            </a:pPr>
            <a:r>
              <a:rPr lang="en-US" sz="1600" b="1" dirty="0" smtClean="0">
                <a:solidFill>
                  <a:schemeClr val="bg1"/>
                </a:solidFill>
              </a:rPr>
              <a:t>Ornamental Ironworkers Local 580</a:t>
            </a:r>
          </a:p>
          <a:p>
            <a:pPr marL="134572" indent="-134572" fontAlgn="b">
              <a:spcAft>
                <a:spcPts val="1089"/>
              </a:spcAft>
              <a:buFont typeface="Arial" pitchFamily="34" charset="0"/>
              <a:buChar char="•"/>
            </a:pPr>
            <a:r>
              <a:rPr lang="en-US" sz="1600" b="1" dirty="0" smtClean="0">
                <a:solidFill>
                  <a:schemeClr val="bg1"/>
                </a:solidFill>
              </a:rPr>
              <a:t>Laborers Local No. 78 Hazardous Materials</a:t>
            </a:r>
          </a:p>
        </p:txBody>
      </p:sp>
      <p:sp>
        <p:nvSpPr>
          <p:cNvPr id="10" name="TextBox 9"/>
          <p:cNvSpPr txBox="1"/>
          <p:nvPr/>
        </p:nvSpPr>
        <p:spPr>
          <a:xfrm>
            <a:off x="4873943" y="1294076"/>
            <a:ext cx="4049486" cy="4542261"/>
          </a:xfrm>
          <a:prstGeom prst="rect">
            <a:avLst/>
          </a:prstGeom>
          <a:noFill/>
        </p:spPr>
        <p:txBody>
          <a:bodyPr wrap="square" lIns="71113" tIns="35556" rIns="71113" bIns="35556" rtlCol="0">
            <a:spAutoFit/>
          </a:bodyPr>
          <a:lstStyle/>
          <a:p>
            <a:pPr marL="134572" indent="-134572" fontAlgn="b">
              <a:spcAft>
                <a:spcPts val="1089"/>
              </a:spcAft>
              <a:buFont typeface="Arial" pitchFamily="34" charset="0"/>
              <a:buChar char="•"/>
            </a:pPr>
            <a:r>
              <a:rPr lang="en-US" sz="1600" b="1" dirty="0" smtClean="0">
                <a:solidFill>
                  <a:schemeClr val="bg1"/>
                </a:solidFill>
              </a:rPr>
              <a:t>Laborers Local No. 79 Construction and General Building</a:t>
            </a:r>
          </a:p>
          <a:p>
            <a:pPr marL="134572" indent="-134572" fontAlgn="b">
              <a:spcAft>
                <a:spcPts val="1089"/>
              </a:spcAft>
              <a:buFont typeface="Arial" pitchFamily="34" charset="0"/>
              <a:buChar char="•"/>
            </a:pPr>
            <a:r>
              <a:rPr lang="en-US" sz="1600" b="1" dirty="0" smtClean="0">
                <a:solidFill>
                  <a:schemeClr val="bg1"/>
                </a:solidFill>
              </a:rPr>
              <a:t>Operating Engineers, Local 15</a:t>
            </a:r>
          </a:p>
          <a:p>
            <a:pPr marL="134572" indent="-134572" fontAlgn="b">
              <a:spcAft>
                <a:spcPts val="1089"/>
              </a:spcAft>
              <a:buFont typeface="Arial" pitchFamily="34" charset="0"/>
              <a:buChar char="•"/>
            </a:pPr>
            <a:r>
              <a:rPr lang="en-US" sz="1600" b="1" dirty="0" smtClean="0">
                <a:solidFill>
                  <a:schemeClr val="bg1"/>
                </a:solidFill>
              </a:rPr>
              <a:t>Painters and Allied Trades DC9 </a:t>
            </a:r>
            <a:r>
              <a:rPr lang="en-US" sz="1600" b="1" dirty="0">
                <a:solidFill>
                  <a:schemeClr val="bg1"/>
                </a:solidFill>
              </a:rPr>
              <a:t>– </a:t>
            </a:r>
            <a:r>
              <a:rPr lang="en-US" sz="1600" b="1" dirty="0" smtClean="0">
                <a:solidFill>
                  <a:schemeClr val="bg1"/>
                </a:solidFill>
              </a:rPr>
              <a:t>Painters</a:t>
            </a:r>
          </a:p>
          <a:p>
            <a:pPr marL="134572" indent="-134572" fontAlgn="b">
              <a:spcAft>
                <a:spcPts val="1089"/>
              </a:spcAft>
              <a:buFont typeface="Arial" pitchFamily="34" charset="0"/>
              <a:buChar char="•"/>
            </a:pPr>
            <a:r>
              <a:rPr lang="en-US" sz="1600" b="1" dirty="0" smtClean="0">
                <a:solidFill>
                  <a:schemeClr val="bg1"/>
                </a:solidFill>
              </a:rPr>
              <a:t>Painters and Allied Trades DC9 </a:t>
            </a:r>
            <a:r>
              <a:rPr lang="en-US" sz="1600" b="1" dirty="0">
                <a:solidFill>
                  <a:schemeClr val="bg1"/>
                </a:solidFill>
              </a:rPr>
              <a:t>– </a:t>
            </a:r>
            <a:r>
              <a:rPr lang="en-US" sz="1600" b="1" dirty="0" smtClean="0">
                <a:solidFill>
                  <a:schemeClr val="bg1"/>
                </a:solidFill>
              </a:rPr>
              <a:t>Bridge Painters Local 806</a:t>
            </a:r>
          </a:p>
          <a:p>
            <a:pPr marL="134572" indent="-134572" fontAlgn="b">
              <a:spcAft>
                <a:spcPts val="1089"/>
              </a:spcAft>
              <a:buFont typeface="Arial" pitchFamily="34" charset="0"/>
              <a:buChar char="•"/>
            </a:pPr>
            <a:r>
              <a:rPr lang="en-US" sz="1600" b="1" dirty="0" smtClean="0">
                <a:solidFill>
                  <a:schemeClr val="bg1"/>
                </a:solidFill>
              </a:rPr>
              <a:t>Painters and Allied Trades DC9 – Drywall Tapers Local 1974</a:t>
            </a:r>
          </a:p>
          <a:p>
            <a:pPr marL="134572" indent="-134572" fontAlgn="b">
              <a:spcAft>
                <a:spcPts val="1089"/>
              </a:spcAft>
              <a:buFont typeface="Arial" pitchFamily="34" charset="0"/>
              <a:buChar char="•"/>
            </a:pPr>
            <a:r>
              <a:rPr lang="en-US" sz="1600" b="1" dirty="0" smtClean="0">
                <a:solidFill>
                  <a:schemeClr val="bg1"/>
                </a:solidFill>
              </a:rPr>
              <a:t>Plasterers, Local 262</a:t>
            </a:r>
          </a:p>
          <a:p>
            <a:pPr marL="134572" indent="-134572" fontAlgn="b">
              <a:spcAft>
                <a:spcPts val="1089"/>
              </a:spcAft>
              <a:buFont typeface="Arial" pitchFamily="34" charset="0"/>
              <a:buChar char="•"/>
            </a:pPr>
            <a:r>
              <a:rPr lang="en-US" sz="1600" b="1" dirty="0" smtClean="0">
                <a:solidFill>
                  <a:schemeClr val="bg1"/>
                </a:solidFill>
              </a:rPr>
              <a:t>Plumbers Local Union No. 1</a:t>
            </a:r>
          </a:p>
          <a:p>
            <a:pPr marL="134572" indent="-134572" fontAlgn="b">
              <a:spcAft>
                <a:spcPts val="1089"/>
              </a:spcAft>
              <a:buFont typeface="Arial" pitchFamily="34" charset="0"/>
              <a:buChar char="•"/>
            </a:pPr>
            <a:r>
              <a:rPr lang="en-US" sz="1600" b="1" dirty="0" smtClean="0">
                <a:solidFill>
                  <a:schemeClr val="bg1"/>
                </a:solidFill>
              </a:rPr>
              <a:t>Sheet Metal Workers Local 28</a:t>
            </a:r>
          </a:p>
          <a:p>
            <a:pPr marL="134572" indent="-134572" fontAlgn="b">
              <a:spcAft>
                <a:spcPts val="1089"/>
              </a:spcAft>
              <a:buFont typeface="Arial" pitchFamily="34" charset="0"/>
              <a:buChar char="•"/>
            </a:pPr>
            <a:r>
              <a:rPr lang="en-US" sz="1600" b="1" dirty="0" smtClean="0">
                <a:solidFill>
                  <a:schemeClr val="bg1"/>
                </a:solidFill>
              </a:rPr>
              <a:t>Steamfitters Local 638</a:t>
            </a:r>
          </a:p>
          <a:p>
            <a:pPr marL="134572" indent="-134572" fontAlgn="b">
              <a:spcAft>
                <a:spcPts val="1089"/>
              </a:spcAft>
              <a:buFont typeface="Arial" pitchFamily="34" charset="0"/>
              <a:buChar char="•"/>
            </a:pPr>
            <a:r>
              <a:rPr lang="en-US" sz="1600" b="1" dirty="0" smtClean="0">
                <a:solidFill>
                  <a:schemeClr val="bg1"/>
                </a:solidFill>
              </a:rPr>
              <a:t>Tile, Marble and Terrazzo Local 7</a:t>
            </a:r>
            <a:endParaRPr lang="en-US" sz="1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3639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371599"/>
            <a:ext cx="8458200" cy="5167655"/>
          </a:xfrm>
          <a:prstGeom prst="rect">
            <a:avLst/>
          </a:prstGeom>
        </p:spPr>
      </p:pic>
      <p:sp>
        <p:nvSpPr>
          <p:cNvPr id="2" name="Title 1"/>
          <p:cNvSpPr>
            <a:spLocks noGrp="1"/>
          </p:cNvSpPr>
          <p:nvPr>
            <p:ph type="title"/>
          </p:nvPr>
        </p:nvSpPr>
        <p:spPr>
          <a:xfrm>
            <a:off x="1104900" y="13310"/>
            <a:ext cx="6858000" cy="1050297"/>
          </a:xfrm>
        </p:spPr>
        <p:txBody>
          <a:bodyPr>
            <a:normAutofit/>
          </a:bodyPr>
          <a:lstStyle/>
          <a:p>
            <a:r>
              <a:rPr lang="en-US" sz="4400" dirty="0" smtClean="0">
                <a:latin typeface="+mn-lt"/>
              </a:rPr>
              <a:t>Building the Future</a:t>
            </a:r>
            <a:endParaRPr lang="en-US" sz="4400" dirty="0">
              <a:latin typeface="+mn-lt"/>
            </a:endParaRPr>
          </a:p>
        </p:txBody>
      </p:sp>
      <p:sp>
        <p:nvSpPr>
          <p:cNvPr id="7" name="Rounded Rectangle 6"/>
          <p:cNvSpPr/>
          <p:nvPr/>
        </p:nvSpPr>
        <p:spPr>
          <a:xfrm>
            <a:off x="381000" y="1219200"/>
            <a:ext cx="2871107" cy="1210235"/>
          </a:xfrm>
          <a:prstGeom prst="roundRect">
            <a:avLst/>
          </a:prstGeom>
          <a:solidFill>
            <a:srgbClr val="FFFFFF">
              <a:alpha val="85098"/>
            </a:srgbClr>
          </a:solidFill>
          <a:ln w="38100">
            <a:solidFill>
              <a:schemeClr val="accent3"/>
            </a:solidFill>
          </a:ln>
        </p:spPr>
        <p:style>
          <a:lnRef idx="1">
            <a:schemeClr val="accent1"/>
          </a:lnRef>
          <a:fillRef idx="3">
            <a:schemeClr val="accent1"/>
          </a:fillRef>
          <a:effectRef idx="2">
            <a:schemeClr val="accent1"/>
          </a:effectRef>
          <a:fontRef idx="minor">
            <a:schemeClr val="lt1"/>
          </a:fontRef>
        </p:style>
        <p:txBody>
          <a:bodyPr lIns="71105" tIns="35552" rIns="71105" bIns="35552" rtlCol="0" anchor="ctr"/>
          <a:lstStyle/>
          <a:p>
            <a:pPr algn="ctr" defTabSz="511845"/>
            <a:endParaRPr lang="en-US" sz="2000" dirty="0">
              <a:solidFill>
                <a:prstClr val="white"/>
              </a:solidFill>
            </a:endParaRPr>
          </a:p>
        </p:txBody>
      </p:sp>
      <p:sp>
        <p:nvSpPr>
          <p:cNvPr id="5" name="TextBox 4"/>
          <p:cNvSpPr txBox="1"/>
          <p:nvPr/>
        </p:nvSpPr>
        <p:spPr>
          <a:xfrm>
            <a:off x="381000" y="1371600"/>
            <a:ext cx="2863161" cy="835084"/>
          </a:xfrm>
          <a:prstGeom prst="rect">
            <a:avLst/>
          </a:prstGeom>
          <a:noFill/>
        </p:spPr>
        <p:txBody>
          <a:bodyPr wrap="square" lIns="71105" tIns="35552" rIns="71105" bIns="35552" rtlCol="0" anchor="ctr">
            <a:spAutoFit/>
          </a:bodyPr>
          <a:lstStyle/>
          <a:p>
            <a:pPr defTabSz="511845">
              <a:lnSpc>
                <a:spcPct val="80000"/>
              </a:lnSpc>
            </a:pPr>
            <a:r>
              <a:rPr lang="en-US" sz="3100" b="1" dirty="0">
                <a:solidFill>
                  <a:srgbClr val="009EE2"/>
                </a:solidFill>
                <a:effectLst>
                  <a:outerShdw blurRad="38100" dist="25400" dir="2700000" algn="tl">
                    <a:srgbClr val="000000">
                      <a:alpha val="43137"/>
                    </a:srgbClr>
                  </a:outerShdw>
                </a:effectLst>
                <a:latin typeface="Arial Narrow" pitchFamily="34" charset="0"/>
              </a:rPr>
              <a:t>NEW Signature Projects Program</a:t>
            </a:r>
          </a:p>
        </p:txBody>
      </p:sp>
      <p:sp>
        <p:nvSpPr>
          <p:cNvPr id="8" name="TextBox 7"/>
          <p:cNvSpPr txBox="1"/>
          <p:nvPr/>
        </p:nvSpPr>
        <p:spPr>
          <a:xfrm>
            <a:off x="746888" y="3941166"/>
            <a:ext cx="1448401" cy="553998"/>
          </a:xfrm>
          <a:prstGeom prst="rect">
            <a:avLst/>
          </a:prstGeom>
          <a:noFill/>
        </p:spPr>
        <p:txBody>
          <a:bodyPr wrap="square" lIns="0" tIns="0" rIns="0" bIns="0" rtlCol="0">
            <a:spAutoFit/>
          </a:bodyPr>
          <a:lstStyle/>
          <a:p>
            <a:pPr marL="133322" indent="-133322" defTabSz="511845"/>
            <a:r>
              <a:rPr lang="en-US" sz="1200" b="1" i="1" spc="-31" dirty="0">
                <a:solidFill>
                  <a:prstClr val="black"/>
                </a:solidFill>
                <a:latin typeface="Arial Narrow" pitchFamily="34" charset="0"/>
              </a:rPr>
              <a:t>Trini Dent-Fernandez</a:t>
            </a:r>
          </a:p>
          <a:p>
            <a:pPr marL="133322" indent="-133322" defTabSz="511845"/>
            <a:r>
              <a:rPr lang="en-US" sz="1200" b="1" i="1" spc="-31" dirty="0" smtClean="0">
                <a:solidFill>
                  <a:prstClr val="black"/>
                </a:solidFill>
                <a:latin typeface="Arial Narrow" pitchFamily="34" charset="0"/>
              </a:rPr>
              <a:t>2006 NEW graduate</a:t>
            </a:r>
            <a:endParaRPr lang="en-US" sz="1200" b="1" i="1" spc="-31" dirty="0">
              <a:solidFill>
                <a:prstClr val="black"/>
              </a:solidFill>
              <a:latin typeface="Arial Narrow" pitchFamily="34" charset="0"/>
            </a:endParaRPr>
          </a:p>
          <a:p>
            <a:pPr marL="133322" indent="-133322" defTabSz="511845"/>
            <a:r>
              <a:rPr lang="en-US" sz="1200" b="1" i="1" spc="-31" dirty="0">
                <a:solidFill>
                  <a:prstClr val="black"/>
                </a:solidFill>
                <a:latin typeface="Arial Narrow" pitchFamily="34" charset="0"/>
              </a:rPr>
              <a:t>Laborer,  Local 79</a:t>
            </a:r>
          </a:p>
        </p:txBody>
      </p:sp>
      <p:sp>
        <p:nvSpPr>
          <p:cNvPr id="35" name="Rounded Rectangle 34"/>
          <p:cNvSpPr/>
          <p:nvPr/>
        </p:nvSpPr>
        <p:spPr>
          <a:xfrm>
            <a:off x="950232" y="5800808"/>
            <a:ext cx="7243538" cy="484094"/>
          </a:xfrm>
          <a:prstGeom prst="roundRect">
            <a:avLst>
              <a:gd name="adj" fmla="val 8409"/>
            </a:avLst>
          </a:prstGeom>
          <a:solidFill>
            <a:schemeClr val="bg1"/>
          </a:solidFill>
          <a:ln w="38100">
            <a:solidFill>
              <a:schemeClr val="accent3"/>
            </a:solidFill>
          </a:ln>
        </p:spPr>
        <p:style>
          <a:lnRef idx="1">
            <a:schemeClr val="accent1"/>
          </a:lnRef>
          <a:fillRef idx="3">
            <a:schemeClr val="accent1"/>
          </a:fillRef>
          <a:effectRef idx="2">
            <a:schemeClr val="accent1"/>
          </a:effectRef>
          <a:fontRef idx="minor">
            <a:schemeClr val="lt1"/>
          </a:fontRef>
        </p:style>
        <p:txBody>
          <a:bodyPr lIns="71105" tIns="35552" rIns="71105" bIns="35552" rtlCol="0" anchor="ctr"/>
          <a:lstStyle/>
          <a:p>
            <a:pPr algn="ctr" defTabSz="511845"/>
            <a:r>
              <a:rPr lang="en-US" sz="2300" b="1" dirty="0">
                <a:solidFill>
                  <a:srgbClr val="009EE2"/>
                </a:solidFill>
                <a:effectLst>
                  <a:outerShdw blurRad="38100" dist="38100" dir="2700000" algn="tl">
                    <a:srgbClr val="000000">
                      <a:alpha val="43137"/>
                    </a:srgbClr>
                  </a:outerShdw>
                </a:effectLst>
              </a:rPr>
              <a:t>40 NEW Signature Projects Citywide</a:t>
            </a:r>
          </a:p>
        </p:txBody>
      </p:sp>
      <p:sp>
        <p:nvSpPr>
          <p:cNvPr id="11" name="Rounded Rectangle 10"/>
          <p:cNvSpPr/>
          <p:nvPr/>
        </p:nvSpPr>
        <p:spPr>
          <a:xfrm>
            <a:off x="5257800" y="3048000"/>
            <a:ext cx="3640664" cy="2085367"/>
          </a:xfrm>
          <a:prstGeom prst="roundRect">
            <a:avLst>
              <a:gd name="adj" fmla="val 10503"/>
            </a:avLst>
          </a:prstGeom>
          <a:solidFill>
            <a:srgbClr val="000000">
              <a:alpha val="54902"/>
            </a:srgbClr>
          </a:solidFill>
          <a:ln>
            <a:noFill/>
          </a:ln>
        </p:spPr>
        <p:style>
          <a:lnRef idx="1">
            <a:schemeClr val="accent1"/>
          </a:lnRef>
          <a:fillRef idx="3">
            <a:schemeClr val="accent1"/>
          </a:fillRef>
          <a:effectRef idx="2">
            <a:schemeClr val="accent1"/>
          </a:effectRef>
          <a:fontRef idx="minor">
            <a:schemeClr val="lt1"/>
          </a:fontRef>
        </p:style>
        <p:txBody>
          <a:bodyPr lIns="71105" tIns="35552" rIns="71105" bIns="35552" rtlCol="0" anchor="ctr"/>
          <a:lstStyle/>
          <a:p>
            <a:pPr algn="ctr" defTabSz="511845"/>
            <a:endParaRPr lang="en-US" sz="2000" dirty="0">
              <a:solidFill>
                <a:prstClr val="white"/>
              </a:solidFill>
            </a:endParaRPr>
          </a:p>
        </p:txBody>
      </p:sp>
      <p:sp>
        <p:nvSpPr>
          <p:cNvPr id="12" name="Rounded Rectangle 11"/>
          <p:cNvSpPr/>
          <p:nvPr/>
        </p:nvSpPr>
        <p:spPr>
          <a:xfrm>
            <a:off x="5486400" y="3200400"/>
            <a:ext cx="3077484" cy="454007"/>
          </a:xfrm>
          <a:prstGeom prst="roundRect">
            <a:avLst/>
          </a:prstGeom>
          <a:solidFill>
            <a:srgbClr val="FF9966"/>
          </a:solidFill>
          <a:ln w="38100">
            <a:solidFill>
              <a:schemeClr val="accent5"/>
            </a:solidFill>
          </a:ln>
        </p:spPr>
        <p:style>
          <a:lnRef idx="1">
            <a:schemeClr val="accent6"/>
          </a:lnRef>
          <a:fillRef idx="3">
            <a:schemeClr val="accent6"/>
          </a:fillRef>
          <a:effectRef idx="2">
            <a:schemeClr val="accent6"/>
          </a:effectRef>
          <a:fontRef idx="minor">
            <a:schemeClr val="lt1"/>
          </a:fontRef>
        </p:style>
        <p:txBody>
          <a:bodyPr lIns="71105" tIns="35552" rIns="71105" bIns="35552" rtlCol="0" anchor="ctr">
            <a:spAutoFit/>
          </a:bodyPr>
          <a:lstStyle/>
          <a:p>
            <a:pPr algn="ctr" defTabSz="511845"/>
            <a:r>
              <a:rPr lang="en-US" sz="2200" b="1" dirty="0" smtClean="0">
                <a:solidFill>
                  <a:prstClr val="black"/>
                </a:solidFill>
                <a:latin typeface="Arial Narrow" pitchFamily="34" charset="0"/>
              </a:rPr>
              <a:t>Example </a:t>
            </a:r>
            <a:r>
              <a:rPr lang="en-US" sz="2200" b="1" dirty="0">
                <a:solidFill>
                  <a:prstClr val="black"/>
                </a:solidFill>
                <a:latin typeface="Arial Narrow" pitchFamily="34" charset="0"/>
              </a:rPr>
              <a:t>Projects</a:t>
            </a:r>
          </a:p>
        </p:txBody>
      </p:sp>
      <p:sp>
        <p:nvSpPr>
          <p:cNvPr id="13" name="TextBox 12"/>
          <p:cNvSpPr txBox="1"/>
          <p:nvPr/>
        </p:nvSpPr>
        <p:spPr>
          <a:xfrm>
            <a:off x="5334000" y="3810000"/>
            <a:ext cx="3511960" cy="1056683"/>
          </a:xfrm>
          <a:prstGeom prst="rect">
            <a:avLst/>
          </a:prstGeom>
          <a:noFill/>
        </p:spPr>
        <p:txBody>
          <a:bodyPr wrap="square" lIns="71105" tIns="35552" rIns="71105" bIns="35552" rtlCol="0">
            <a:spAutoFit/>
          </a:bodyPr>
          <a:lstStyle/>
          <a:p>
            <a:pPr marL="223438" indent="-223438" defTabSz="511845">
              <a:buFont typeface="Arial" pitchFamily="34" charset="0"/>
              <a:buChar char="•"/>
            </a:pPr>
            <a:r>
              <a:rPr lang="en-US" sz="1600" b="1" dirty="0">
                <a:solidFill>
                  <a:prstClr val="white"/>
                </a:solidFill>
                <a:effectLst>
                  <a:outerShdw blurRad="38100" dist="76200" dir="2700000" algn="tl">
                    <a:srgbClr val="000000">
                      <a:alpha val="43137"/>
                    </a:srgbClr>
                  </a:outerShdw>
                </a:effectLst>
                <a:latin typeface="Arial Narrow" pitchFamily="34" charset="0"/>
              </a:rPr>
              <a:t>World Trade Center </a:t>
            </a:r>
            <a:r>
              <a:rPr lang="en-US" sz="1600" b="1" dirty="0" smtClean="0">
                <a:solidFill>
                  <a:prstClr val="white"/>
                </a:solidFill>
                <a:effectLst>
                  <a:outerShdw blurRad="38100" dist="76200" dir="2700000" algn="tl">
                    <a:srgbClr val="000000">
                      <a:alpha val="43137"/>
                    </a:srgbClr>
                  </a:outerShdw>
                </a:effectLst>
                <a:latin typeface="Arial Narrow" pitchFamily="34" charset="0"/>
              </a:rPr>
              <a:t>Towers 1, 2, 3 &amp; 4</a:t>
            </a:r>
            <a:endParaRPr lang="en-US" sz="1600" b="1" dirty="0">
              <a:solidFill>
                <a:prstClr val="white"/>
              </a:solidFill>
              <a:effectLst>
                <a:outerShdw blurRad="38100" dist="76200" dir="2700000" algn="tl">
                  <a:srgbClr val="000000">
                    <a:alpha val="43137"/>
                  </a:srgbClr>
                </a:outerShdw>
              </a:effectLst>
              <a:latin typeface="Arial Narrow" pitchFamily="34" charset="0"/>
            </a:endParaRPr>
          </a:p>
          <a:p>
            <a:pPr marL="223438" indent="-223438" defTabSz="511845">
              <a:buFont typeface="Arial" pitchFamily="34" charset="0"/>
              <a:buChar char="•"/>
            </a:pPr>
            <a:r>
              <a:rPr lang="en-US" sz="1600" b="1" dirty="0">
                <a:solidFill>
                  <a:prstClr val="white"/>
                </a:solidFill>
                <a:effectLst>
                  <a:outerShdw blurRad="38100" dist="76200" dir="2700000" algn="tl">
                    <a:srgbClr val="000000">
                      <a:alpha val="43137"/>
                    </a:srgbClr>
                  </a:outerShdw>
                </a:effectLst>
                <a:latin typeface="Arial Narrow" pitchFamily="34" charset="0"/>
              </a:rPr>
              <a:t>Barclays Center</a:t>
            </a:r>
          </a:p>
          <a:p>
            <a:pPr marL="223438" indent="-223438" defTabSz="511845">
              <a:buFont typeface="Arial" pitchFamily="34" charset="0"/>
              <a:buChar char="•"/>
            </a:pPr>
            <a:r>
              <a:rPr lang="en-US" sz="1600" b="1" dirty="0">
                <a:solidFill>
                  <a:prstClr val="white"/>
                </a:solidFill>
                <a:effectLst>
                  <a:outerShdw blurRad="38100" dist="76200" dir="2700000" algn="tl">
                    <a:srgbClr val="000000">
                      <a:alpha val="43137"/>
                    </a:srgbClr>
                  </a:outerShdw>
                </a:effectLst>
                <a:latin typeface="Arial Narrow" pitchFamily="34" charset="0"/>
              </a:rPr>
              <a:t>Goethals </a:t>
            </a:r>
            <a:r>
              <a:rPr lang="en-US" sz="1600" b="1" dirty="0" smtClean="0">
                <a:solidFill>
                  <a:prstClr val="white"/>
                </a:solidFill>
                <a:effectLst>
                  <a:outerShdw blurRad="38100" dist="76200" dir="2700000" algn="tl">
                    <a:srgbClr val="000000">
                      <a:alpha val="43137"/>
                    </a:srgbClr>
                  </a:outerShdw>
                </a:effectLst>
                <a:latin typeface="Arial Narrow" pitchFamily="34" charset="0"/>
              </a:rPr>
              <a:t>Bridge Replacement</a:t>
            </a:r>
            <a:endParaRPr lang="en-US" sz="1600" b="1" dirty="0">
              <a:solidFill>
                <a:prstClr val="white"/>
              </a:solidFill>
              <a:effectLst>
                <a:outerShdw blurRad="38100" dist="76200" dir="2700000" algn="tl">
                  <a:srgbClr val="000000">
                    <a:alpha val="43137"/>
                  </a:srgbClr>
                </a:outerShdw>
              </a:effectLst>
              <a:latin typeface="Arial Narrow" pitchFamily="34" charset="0"/>
            </a:endParaRPr>
          </a:p>
          <a:p>
            <a:pPr marL="223438" indent="-223438" defTabSz="511845">
              <a:buFont typeface="Arial" pitchFamily="34" charset="0"/>
              <a:buChar char="•"/>
            </a:pPr>
            <a:r>
              <a:rPr lang="en-US" sz="1600" b="1" dirty="0">
                <a:solidFill>
                  <a:prstClr val="white"/>
                </a:solidFill>
                <a:effectLst>
                  <a:outerShdw blurRad="38100" dist="76200" dir="2700000" algn="tl">
                    <a:srgbClr val="000000">
                      <a:alpha val="43137"/>
                    </a:srgbClr>
                  </a:outerShdw>
                </a:effectLst>
                <a:latin typeface="Arial Narrow" pitchFamily="34" charset="0"/>
              </a:rPr>
              <a:t>Columbia University Projects</a:t>
            </a:r>
          </a:p>
        </p:txBody>
      </p:sp>
    </p:spTree>
    <p:extLst>
      <p:ext uri="{BB962C8B-B14F-4D97-AF65-F5344CB8AC3E}">
        <p14:creationId xmlns:p14="http://schemas.microsoft.com/office/powerpoint/2010/main" val="2702263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8458200" cy="4777582"/>
          </a:xfrm>
        </p:spPr>
        <p:txBody>
          <a:bodyPr>
            <a:normAutofit lnSpcReduction="10000"/>
          </a:bodyPr>
          <a:lstStyle/>
          <a:p>
            <a:pPr algn="ctr">
              <a:buNone/>
            </a:pPr>
            <a:r>
              <a:rPr lang="en-US" sz="2800" dirty="0" smtClean="0">
                <a:latin typeface="+mn-lt"/>
              </a:rPr>
              <a:t>   Launched in 2010 by NEW’s Board of Directors</a:t>
            </a:r>
          </a:p>
          <a:p>
            <a:pPr lvl="0"/>
            <a:r>
              <a:rPr lang="en-US" sz="2800" dirty="0" smtClean="0">
                <a:latin typeface="+mn-lt"/>
              </a:rPr>
              <a:t>Increase the number of tradeswomen on jobsites</a:t>
            </a:r>
          </a:p>
          <a:p>
            <a:pPr lvl="0"/>
            <a:r>
              <a:rPr lang="en-US" sz="2800" dirty="0" smtClean="0">
                <a:latin typeface="+mn-lt"/>
              </a:rPr>
              <a:t>Target local residents as tradeswomen on construction projects</a:t>
            </a:r>
          </a:p>
          <a:p>
            <a:pPr lvl="0">
              <a:spcAft>
                <a:spcPts val="0"/>
              </a:spcAft>
            </a:pPr>
            <a:r>
              <a:rPr lang="en-US" sz="2800" dirty="0" smtClean="0">
                <a:latin typeface="+mn-lt"/>
              </a:rPr>
              <a:t>Ensure that there is an adequate </a:t>
            </a:r>
          </a:p>
          <a:p>
            <a:pPr lvl="0">
              <a:spcAft>
                <a:spcPts val="0"/>
              </a:spcAft>
              <a:buNone/>
            </a:pPr>
            <a:r>
              <a:rPr lang="en-US" sz="2800" dirty="0" smtClean="0">
                <a:latin typeface="+mn-lt"/>
              </a:rPr>
              <a:t>     supply of skilled tradeswomen </a:t>
            </a:r>
          </a:p>
          <a:p>
            <a:pPr lvl="0">
              <a:spcAft>
                <a:spcPts val="0"/>
              </a:spcAft>
              <a:buNone/>
            </a:pPr>
            <a:r>
              <a:rPr lang="en-US" sz="2800" dirty="0" smtClean="0">
                <a:latin typeface="+mn-lt"/>
              </a:rPr>
              <a:t>    prepared for the demands of the</a:t>
            </a:r>
          </a:p>
          <a:p>
            <a:pPr lvl="0">
              <a:spcAft>
                <a:spcPts val="0"/>
              </a:spcAft>
              <a:buNone/>
            </a:pPr>
            <a:r>
              <a:rPr lang="en-US" sz="2800" dirty="0" smtClean="0">
                <a:latin typeface="+mn-lt"/>
              </a:rPr>
              <a:t> 	industry</a:t>
            </a:r>
          </a:p>
          <a:p>
            <a:pPr lvl="0">
              <a:spcAft>
                <a:spcPts val="0"/>
              </a:spcAft>
              <a:buNone/>
            </a:pPr>
            <a:endParaRPr lang="en-US" sz="2800" dirty="0" smtClean="0">
              <a:latin typeface="+mn-lt"/>
            </a:endParaRPr>
          </a:p>
          <a:p>
            <a:r>
              <a:rPr lang="en-US" sz="2800" dirty="0" smtClean="0">
                <a:latin typeface="+mn-lt"/>
              </a:rPr>
              <a:t>Help industry leaders adopt best practices </a:t>
            </a:r>
          </a:p>
          <a:p>
            <a:pPr marL="0" indent="0">
              <a:buNone/>
            </a:pPr>
            <a:endParaRPr lang="en-US" dirty="0" smtClean="0"/>
          </a:p>
          <a:p>
            <a:endParaRPr lang="en-US" dirty="0"/>
          </a:p>
        </p:txBody>
      </p:sp>
      <p:sp>
        <p:nvSpPr>
          <p:cNvPr id="3" name="Title 2"/>
          <p:cNvSpPr>
            <a:spLocks noGrp="1"/>
          </p:cNvSpPr>
          <p:nvPr>
            <p:ph type="title"/>
          </p:nvPr>
        </p:nvSpPr>
        <p:spPr>
          <a:xfrm>
            <a:off x="457200" y="533400"/>
            <a:ext cx="8229600" cy="487362"/>
          </a:xfrm>
        </p:spPr>
        <p:txBody>
          <a:bodyPr>
            <a:normAutofit fontScale="90000"/>
          </a:bodyPr>
          <a:lstStyle/>
          <a:p>
            <a:pPr algn="ctr"/>
            <a:r>
              <a:rPr lang="en-US" sz="4900" dirty="0" smtClean="0">
                <a:latin typeface="+mn-lt"/>
              </a:rPr>
              <a:t>NEW’s Signature Projects Program </a:t>
            </a:r>
            <a:r>
              <a:rPr lang="en-US" dirty="0" smtClean="0"/>
              <a:t/>
            </a:r>
            <a:br>
              <a:rPr lang="en-US" dirty="0" smtClean="0"/>
            </a:br>
            <a:endParaRPr lang="en-US" dirty="0"/>
          </a:p>
        </p:txBody>
      </p:sp>
      <p:pic>
        <p:nvPicPr>
          <p:cNvPr id="7" name="Picture 4"/>
          <p:cNvPicPr>
            <a:picLocks noChangeAspect="1" noChangeArrowheads="1"/>
          </p:cNvPicPr>
          <p:nvPr/>
        </p:nvPicPr>
        <p:blipFill>
          <a:blip r:embed="rId3" cstate="print"/>
          <a:srcRect/>
          <a:stretch>
            <a:fillRect/>
          </a:stretch>
        </p:blipFill>
        <p:spPr bwMode="auto">
          <a:xfrm>
            <a:off x="7086600" y="2877254"/>
            <a:ext cx="1752600" cy="335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4343400" y="4038600"/>
            <a:ext cx="4572000" cy="2286000"/>
          </a:xfrm>
          <a:prstGeom prst="rect">
            <a:avLst/>
          </a:prstGeom>
          <a:noFill/>
          <a:ln w="9525">
            <a:noFill/>
            <a:miter lim="800000"/>
            <a:headEnd/>
            <a:tailEnd/>
          </a:ln>
          <a:effectLst/>
        </p:spPr>
      </p:pic>
      <p:sp>
        <p:nvSpPr>
          <p:cNvPr id="2" name="Content Placeholder 1"/>
          <p:cNvSpPr>
            <a:spLocks noGrp="1"/>
          </p:cNvSpPr>
          <p:nvPr>
            <p:ph idx="1"/>
          </p:nvPr>
        </p:nvSpPr>
        <p:spPr>
          <a:xfrm>
            <a:off x="0" y="1295400"/>
            <a:ext cx="7924800" cy="4525963"/>
          </a:xfrm>
        </p:spPr>
        <p:txBody>
          <a:bodyPr>
            <a:normAutofit/>
          </a:bodyPr>
          <a:lstStyle/>
          <a:p>
            <a:pPr>
              <a:buNone/>
            </a:pPr>
            <a:r>
              <a:rPr lang="en-US" sz="2000" b="1" i="1" dirty="0" smtClean="0">
                <a:solidFill>
                  <a:schemeClr val="tx1"/>
                </a:solidFill>
                <a:latin typeface="+mn-lt"/>
              </a:rPr>
              <a:t>      </a:t>
            </a:r>
            <a:r>
              <a:rPr lang="en-US" sz="2400" b="1" i="1" dirty="0" smtClean="0">
                <a:solidFill>
                  <a:schemeClr val="tx1"/>
                </a:solidFill>
                <a:latin typeface="+mn-lt"/>
              </a:rPr>
              <a:t>"Tradeswomen make up 15 percent of our workforce.  Without NEW, I don't think our company would hire nearly as many women. We hire women from NEW because they know what they are getting into by the time they come to our jobs.  They have been educated about the industry and what is really involved.  That gives NEW referrals a two-to-one success rate over a standard candidate." </a:t>
            </a:r>
          </a:p>
          <a:p>
            <a:pPr>
              <a:buNone/>
            </a:pPr>
            <a:r>
              <a:rPr lang="en-US" sz="2400" b="1" i="1" dirty="0" smtClean="0">
                <a:solidFill>
                  <a:schemeClr val="tx1"/>
                </a:solidFill>
                <a:latin typeface="+mn-lt"/>
              </a:rPr>
              <a:t>	- Lee Zaretzky, </a:t>
            </a:r>
          </a:p>
          <a:p>
            <a:pPr>
              <a:buNone/>
            </a:pPr>
            <a:r>
              <a:rPr lang="en-US" sz="2400" b="1" i="1" dirty="0" smtClean="0">
                <a:solidFill>
                  <a:schemeClr val="tx1"/>
                </a:solidFill>
                <a:latin typeface="+mn-lt"/>
              </a:rPr>
              <a:t>	President of Ronsco, Inc.</a:t>
            </a:r>
          </a:p>
          <a:p>
            <a:endParaRPr lang="en-US" dirty="0"/>
          </a:p>
        </p:txBody>
      </p:sp>
      <p:sp>
        <p:nvSpPr>
          <p:cNvPr id="3" name="Title 2"/>
          <p:cNvSpPr>
            <a:spLocks noGrp="1"/>
          </p:cNvSpPr>
          <p:nvPr>
            <p:ph type="title"/>
          </p:nvPr>
        </p:nvSpPr>
        <p:spPr/>
        <p:txBody>
          <a:bodyPr>
            <a:normAutofit/>
          </a:bodyPr>
          <a:lstStyle/>
          <a:p>
            <a:r>
              <a:rPr lang="en-US" sz="4400" dirty="0" smtClean="0">
                <a:latin typeface="+mn-lt"/>
              </a:rPr>
              <a:t>NEW Signature Projects Program</a:t>
            </a:r>
            <a:endParaRPr lang="en-US" sz="4400" dirty="0">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mn-lt"/>
              </a:rPr>
              <a:t>CONTACT INFORMATION</a:t>
            </a:r>
            <a:endParaRPr lang="en-US" sz="4400" dirty="0">
              <a:latin typeface="+mn-lt"/>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pPr/>
              <a:t>16</a:t>
            </a:fld>
            <a:endParaRPr lang="en-US" dirty="0"/>
          </a:p>
        </p:txBody>
      </p:sp>
      <p:sp>
        <p:nvSpPr>
          <p:cNvPr id="10" name="Rectangle 9"/>
          <p:cNvSpPr/>
          <p:nvPr/>
        </p:nvSpPr>
        <p:spPr>
          <a:xfrm>
            <a:off x="762000" y="1348800"/>
            <a:ext cx="7696200" cy="5201424"/>
          </a:xfrm>
          <a:prstGeom prst="rect">
            <a:avLst/>
          </a:prstGeom>
        </p:spPr>
        <p:txBody>
          <a:bodyPr wrap="square">
            <a:spAutoFit/>
          </a:bodyPr>
          <a:lstStyle/>
          <a:p>
            <a:pPr algn="ctr"/>
            <a:r>
              <a:rPr lang="en-US" sz="3200" b="1" dirty="0" smtClean="0"/>
              <a:t>Kathleen Culhane, President</a:t>
            </a:r>
          </a:p>
          <a:p>
            <a:pPr algn="ctr"/>
            <a:r>
              <a:rPr lang="en-US" sz="3200" u="sng" dirty="0" smtClean="0">
                <a:hlinkClick r:id="rId3"/>
              </a:rPr>
              <a:t>kculhane@new-nyc.org</a:t>
            </a:r>
            <a:endParaRPr lang="en-US" sz="3200" u="sng" dirty="0" smtClean="0"/>
          </a:p>
          <a:p>
            <a:pPr algn="ctr"/>
            <a:endParaRPr lang="en-US" sz="1200" dirty="0" smtClean="0"/>
          </a:p>
          <a:p>
            <a:pPr algn="ctr"/>
            <a:r>
              <a:rPr lang="en-US" sz="3200" b="1" dirty="0" smtClean="0"/>
              <a:t>Chelsea McGrath, Training Manager</a:t>
            </a:r>
          </a:p>
          <a:p>
            <a:pPr algn="ctr"/>
            <a:r>
              <a:rPr lang="en-US" sz="3200" dirty="0" smtClean="0">
                <a:hlinkClick r:id="rId4"/>
              </a:rPr>
              <a:t>cmcgrath@new-nyc.org</a:t>
            </a:r>
            <a:r>
              <a:rPr lang="en-US" sz="3200" dirty="0" smtClean="0"/>
              <a:t> </a:t>
            </a:r>
          </a:p>
          <a:p>
            <a:pPr algn="ctr"/>
            <a:endParaRPr lang="en-US" sz="3200" u="sng" dirty="0" smtClean="0"/>
          </a:p>
          <a:p>
            <a:pPr algn="ctr"/>
            <a:r>
              <a:rPr lang="en-US" sz="3200" dirty="0" smtClean="0"/>
              <a:t>Nontraditional Employment for Women (NEW)</a:t>
            </a:r>
          </a:p>
          <a:p>
            <a:pPr algn="ctr"/>
            <a:r>
              <a:rPr lang="en-US" sz="3200" dirty="0" smtClean="0"/>
              <a:t>243 West 20th Street, New York, NY 10011</a:t>
            </a:r>
            <a:br>
              <a:rPr lang="en-US" sz="3200" dirty="0" smtClean="0"/>
            </a:br>
            <a:r>
              <a:rPr lang="en-US" sz="3200" dirty="0" smtClean="0"/>
              <a:t>(212) 627-6252</a:t>
            </a:r>
            <a:endParaRPr lang="en-US" sz="3200" u="sng" dirty="0" smtClean="0">
              <a:hlinkClick r:id="rId5"/>
            </a:endParaRPr>
          </a:p>
          <a:p>
            <a:pPr algn="ctr"/>
            <a:r>
              <a:rPr lang="en-US" sz="3200" u="sng" dirty="0" smtClean="0">
                <a:hlinkClick r:id="rId5"/>
              </a:rPr>
              <a:t>www.new-nyc.org</a:t>
            </a:r>
            <a:endParaRPr lang="en-US" sz="3200" dirty="0" smtClean="0"/>
          </a:p>
        </p:txBody>
      </p:sp>
    </p:spTree>
    <p:extLst>
      <p:ext uri="{BB962C8B-B14F-4D97-AF65-F5344CB8AC3E}">
        <p14:creationId xmlns:p14="http://schemas.microsoft.com/office/powerpoint/2010/main" val="3929454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mn-lt"/>
              </a:rPr>
              <a:t>Oregon Tradeswomen, Inc.</a:t>
            </a:r>
            <a:endParaRPr lang="en-US" sz="4400" dirty="0">
              <a:latin typeface="+mn-lt"/>
            </a:endParaRPr>
          </a:p>
        </p:txBody>
      </p:sp>
      <p:sp>
        <p:nvSpPr>
          <p:cNvPr id="6" name="Content Placeholder 5"/>
          <p:cNvSpPr>
            <a:spLocks noGrp="1"/>
          </p:cNvSpPr>
          <p:nvPr>
            <p:ph idx="1"/>
          </p:nvPr>
        </p:nvSpPr>
        <p:spPr>
          <a:xfrm>
            <a:off x="381000" y="1524000"/>
            <a:ext cx="8382000" cy="4906963"/>
          </a:xfrm>
        </p:spPr>
        <p:txBody>
          <a:bodyPr>
            <a:noAutofit/>
          </a:bodyPr>
          <a:lstStyle/>
          <a:p>
            <a:pPr algn="ctr">
              <a:buNone/>
            </a:pPr>
            <a:r>
              <a:rPr lang="en-US" dirty="0" smtClean="0">
                <a:latin typeface="+mn-lt"/>
              </a:rPr>
              <a:t>--------------------------------------------------------</a:t>
            </a:r>
          </a:p>
          <a:p>
            <a:pPr algn="ctr">
              <a:buNone/>
            </a:pPr>
            <a:r>
              <a:rPr lang="en-US" b="1" dirty="0" smtClean="0">
                <a:latin typeface="+mn-lt"/>
              </a:rPr>
              <a:t>Connecting Tradeswomen to Industry</a:t>
            </a:r>
          </a:p>
          <a:p>
            <a:pPr algn="ctr">
              <a:buNone/>
            </a:pPr>
            <a:r>
              <a:rPr lang="en-US" dirty="0" smtClean="0">
                <a:latin typeface="+mn-lt"/>
              </a:rPr>
              <a:t>---------------------------------------------------------</a:t>
            </a:r>
          </a:p>
          <a:p>
            <a:pPr algn="ctr">
              <a:buNone/>
            </a:pPr>
            <a:r>
              <a:rPr lang="en-US" dirty="0" smtClean="0">
                <a:latin typeface="+mn-lt"/>
              </a:rPr>
              <a:t>Amy James Neel</a:t>
            </a:r>
          </a:p>
          <a:p>
            <a:pPr algn="ctr">
              <a:buNone/>
            </a:pPr>
            <a:r>
              <a:rPr lang="en-US" dirty="0" smtClean="0">
                <a:latin typeface="+mn-lt"/>
              </a:rPr>
              <a:t>Construction Manager / Job Developer</a:t>
            </a:r>
            <a:endParaRPr lang="en-US" dirty="0">
              <a:latin typeface="+mn-lt"/>
            </a:endParaRPr>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17</a:t>
            </a:fld>
            <a:endParaRPr lang="en-US" dirty="0"/>
          </a:p>
        </p:txBody>
      </p:sp>
    </p:spTree>
    <p:extLst>
      <p:ext uri="{BB962C8B-B14F-4D97-AF65-F5344CB8AC3E}">
        <p14:creationId xmlns:p14="http://schemas.microsoft.com/office/powerpoint/2010/main" val="391674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mn-lt"/>
              </a:rPr>
              <a:t>Oregon Tradeswomen, Inc. Impact</a:t>
            </a:r>
            <a:endParaRPr lang="en-US" sz="4400" dirty="0">
              <a:latin typeface="+mn-lt"/>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pPr/>
              <a:t>18</a:t>
            </a:fld>
            <a:endParaRPr lang="en-US" dirty="0"/>
          </a:p>
        </p:txBody>
      </p:sp>
      <p:sp>
        <p:nvSpPr>
          <p:cNvPr id="10" name="Rectangle 9"/>
          <p:cNvSpPr/>
          <p:nvPr/>
        </p:nvSpPr>
        <p:spPr>
          <a:xfrm>
            <a:off x="762000" y="1348800"/>
            <a:ext cx="7696200" cy="584775"/>
          </a:xfrm>
          <a:prstGeom prst="rect">
            <a:avLst/>
          </a:prstGeom>
        </p:spPr>
        <p:txBody>
          <a:bodyPr wrap="square">
            <a:spAutoFit/>
          </a:bodyPr>
          <a:lstStyle/>
          <a:p>
            <a:pPr algn="ctr"/>
            <a:endParaRPr lang="en-US" sz="3200" dirty="0" smtClean="0"/>
          </a:p>
        </p:txBody>
      </p:sp>
      <p:sp>
        <p:nvSpPr>
          <p:cNvPr id="6" name="Subtitle 2"/>
          <p:cNvSpPr txBox="1">
            <a:spLocks/>
          </p:cNvSpPr>
          <p:nvPr/>
        </p:nvSpPr>
        <p:spPr>
          <a:xfrm>
            <a:off x="228600" y="1447800"/>
            <a:ext cx="4800600" cy="5410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chemeClr val="tx2"/>
                </a:solidFill>
                <a:effectLst/>
                <a:uLnTx/>
                <a:uFillTx/>
                <a:ea typeface="+mn-ea"/>
                <a:cs typeface="Arial" pitchFamily="34" charset="0"/>
              </a:rPr>
              <a:t>We graduate approximately 96 women per year</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chemeClr val="tx2"/>
                </a:solidFill>
                <a:effectLst/>
                <a:uLnTx/>
                <a:uFillTx/>
                <a:ea typeface="+mn-ea"/>
                <a:cs typeface="Arial" pitchFamily="34" charset="0"/>
              </a:rPr>
              <a:t>Graduates who want work in the trades, get work in the trades. 88 got their first trades job in 2014.</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chemeClr val="tx2"/>
                </a:solidFill>
                <a:effectLst/>
                <a:uLnTx/>
                <a:uFillTx/>
                <a:ea typeface="+mn-ea"/>
                <a:cs typeface="Arial" pitchFamily="34" charset="0"/>
              </a:rPr>
              <a:t>31% were women of color</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chemeClr val="tx2"/>
                </a:solidFill>
                <a:effectLst/>
                <a:uLnTx/>
                <a:uFillTx/>
                <a:ea typeface="+mn-ea"/>
                <a:cs typeface="Arial" pitchFamily="34" charset="0"/>
              </a:rPr>
              <a:t>Average starting wage $15.18 per hour</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2215575"/>
            <a:ext cx="3479976" cy="2866710"/>
          </a:xfrm>
          <a:prstGeom prst="rect">
            <a:avLst/>
          </a:prstGeom>
          <a:ln w="25400" cap="sq">
            <a:solidFill>
              <a:schemeClr val="tx2"/>
            </a:solidFill>
          </a:ln>
        </p:spPr>
      </p:pic>
    </p:spTree>
    <p:extLst>
      <p:ext uri="{BB962C8B-B14F-4D97-AF65-F5344CB8AC3E}">
        <p14:creationId xmlns:p14="http://schemas.microsoft.com/office/powerpoint/2010/main" val="3929454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latin typeface="+mn-lt"/>
              </a:rPr>
              <a:t>Developing a Ready </a:t>
            </a:r>
            <a:br>
              <a:rPr lang="en-US" sz="4400" dirty="0" smtClean="0">
                <a:latin typeface="+mn-lt"/>
              </a:rPr>
            </a:br>
            <a:r>
              <a:rPr lang="en-US" sz="4400" dirty="0" smtClean="0">
                <a:latin typeface="+mn-lt"/>
              </a:rPr>
              <a:t>&amp; Prepared Workforce</a:t>
            </a:r>
            <a:endParaRPr lang="en-US" sz="4400" dirty="0">
              <a:latin typeface="+mn-lt"/>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pPr/>
              <a:t>19</a:t>
            </a:fld>
            <a:endParaRPr lang="en-US" dirty="0"/>
          </a:p>
        </p:txBody>
      </p:sp>
      <p:sp>
        <p:nvSpPr>
          <p:cNvPr id="10" name="Rectangle 9"/>
          <p:cNvSpPr/>
          <p:nvPr/>
        </p:nvSpPr>
        <p:spPr>
          <a:xfrm>
            <a:off x="762000" y="1348800"/>
            <a:ext cx="7696200" cy="584775"/>
          </a:xfrm>
          <a:prstGeom prst="rect">
            <a:avLst/>
          </a:prstGeom>
        </p:spPr>
        <p:txBody>
          <a:bodyPr wrap="square">
            <a:spAutoFit/>
          </a:bodyPr>
          <a:lstStyle/>
          <a:p>
            <a:pPr algn="ctr"/>
            <a:endParaRPr lang="en-US" sz="3200" dirty="0" smtClean="0"/>
          </a:p>
        </p:txBody>
      </p:sp>
      <p:sp>
        <p:nvSpPr>
          <p:cNvPr id="8" name="Subtitle 2"/>
          <p:cNvSpPr txBox="1">
            <a:spLocks/>
          </p:cNvSpPr>
          <p:nvPr/>
        </p:nvSpPr>
        <p:spPr>
          <a:xfrm>
            <a:off x="0" y="1219200"/>
            <a:ext cx="5029200" cy="5638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i="0" u="none" strike="noStrike" kern="1200" cap="none" spc="0" normalizeH="0" baseline="0" noProof="0" dirty="0" smtClean="0">
                <a:ln>
                  <a:noFill/>
                </a:ln>
                <a:solidFill>
                  <a:schemeClr val="tx2"/>
                </a:solidFill>
                <a:effectLst/>
                <a:uLnTx/>
                <a:uFillTx/>
                <a:ea typeface="+mn-ea"/>
                <a:cs typeface="Arial" pitchFamily="34" charset="0"/>
              </a:rPr>
              <a:t>Hands-on construction experience with Journey-level, female instructors as role models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i="0" u="none" strike="noStrike" kern="1200" cap="none" spc="0" normalizeH="0" baseline="0" noProof="0" dirty="0" smtClean="0">
                <a:ln>
                  <a:noFill/>
                </a:ln>
                <a:solidFill>
                  <a:schemeClr val="tx2"/>
                </a:solidFill>
                <a:effectLst/>
                <a:uLnTx/>
                <a:uFillTx/>
                <a:ea typeface="+mn-ea"/>
                <a:cs typeface="Arial" pitchFamily="34" charset="0"/>
              </a:rPr>
              <a:t>Run like a professional site, not a class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i="0" u="none" strike="noStrike" kern="1200" cap="none" spc="0" normalizeH="0" baseline="0" noProof="0" dirty="0" smtClean="0">
                <a:ln>
                  <a:noFill/>
                </a:ln>
                <a:solidFill>
                  <a:schemeClr val="tx2"/>
                </a:solidFill>
                <a:effectLst/>
                <a:uLnTx/>
                <a:uFillTx/>
                <a:ea typeface="+mn-ea"/>
                <a:cs typeface="Arial" pitchFamily="34" charset="0"/>
              </a:rPr>
              <a:t>Weekly, written evaluations from instructors teach resilience, perseverance and self improvement</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i="0" u="none" strike="noStrike" kern="1200" cap="none" spc="0" normalizeH="0" baseline="0" noProof="0" dirty="0" smtClean="0">
                <a:ln>
                  <a:noFill/>
                </a:ln>
                <a:solidFill>
                  <a:schemeClr val="tx2"/>
                </a:solidFill>
                <a:effectLst/>
                <a:uLnTx/>
                <a:uFillTx/>
                <a:ea typeface="+mn-ea"/>
                <a:cs typeface="Arial" pitchFamily="34" charset="0"/>
              </a:rPr>
              <a:t>Preserve our reputation by only graduating students we feel are ready</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i="0" u="none" strike="noStrike" kern="1200" cap="none" spc="0" normalizeH="0" baseline="0" noProof="0" dirty="0" smtClean="0">
                <a:ln>
                  <a:noFill/>
                </a:ln>
                <a:solidFill>
                  <a:schemeClr val="tx2"/>
                </a:solidFill>
                <a:effectLst/>
                <a:uLnTx/>
                <a:uFillTx/>
                <a:ea typeface="+mn-ea"/>
                <a:cs typeface="Arial" pitchFamily="34" charset="0"/>
              </a:rPr>
              <a:t>Teach what it means to be a “trades professional”</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933575"/>
            <a:ext cx="3606800" cy="3048000"/>
          </a:xfrm>
          <a:prstGeom prst="rect">
            <a:avLst/>
          </a:prstGeom>
          <a:ln w="25400" cap="rnd">
            <a:solidFill>
              <a:schemeClr val="tx2"/>
            </a:solidFill>
          </a:ln>
        </p:spPr>
      </p:pic>
    </p:spTree>
    <p:extLst>
      <p:ext uri="{BB962C8B-B14F-4D97-AF65-F5344CB8AC3E}">
        <p14:creationId xmlns:p14="http://schemas.microsoft.com/office/powerpoint/2010/main" val="3929454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66800"/>
            <a:ext cx="9144000" cy="5791200"/>
          </a:xfrm>
          <a:prstGeom prst="rect">
            <a:avLst/>
          </a:prstGeom>
        </p:spPr>
      </p:pic>
      <p:sp>
        <p:nvSpPr>
          <p:cNvPr id="2" name="Title 1"/>
          <p:cNvSpPr>
            <a:spLocks noGrp="1"/>
          </p:cNvSpPr>
          <p:nvPr>
            <p:ph type="title"/>
          </p:nvPr>
        </p:nvSpPr>
        <p:spPr>
          <a:xfrm>
            <a:off x="0" y="0"/>
            <a:ext cx="9144000" cy="762000"/>
          </a:xfrm>
        </p:spPr>
        <p:txBody>
          <a:bodyPr>
            <a:normAutofit/>
          </a:bodyPr>
          <a:lstStyle/>
          <a:p>
            <a:r>
              <a:rPr lang="en-US" sz="4400" dirty="0" smtClean="0">
                <a:latin typeface="+mn-lt"/>
              </a:rPr>
              <a:t>Where are you?</a:t>
            </a:r>
            <a:endParaRPr lang="en-US" sz="4400" dirty="0">
              <a:latin typeface="+mn-lt"/>
            </a:endParaRPr>
          </a:p>
        </p:txBody>
      </p:sp>
      <p:sp>
        <p:nvSpPr>
          <p:cNvPr id="4" name="Slide Number Placeholder 3"/>
          <p:cNvSpPr>
            <a:spLocks noGrp="1"/>
          </p:cNvSpPr>
          <p:nvPr>
            <p:ph type="sldNum" sz="quarter" idx="12"/>
          </p:nvPr>
        </p:nvSpPr>
        <p:spPr/>
        <p:txBody>
          <a:bodyPr/>
          <a:lstStyle/>
          <a:p>
            <a:fld id="{01723B91-CE10-4F20-890A-0852E2246859}"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smtClean="0"/>
              <a:t>#</a:t>
            </a:r>
            <a:endParaRPr lang="en-US" dirty="0"/>
          </a:p>
        </p:txBody>
      </p:sp>
      <p:sp>
        <p:nvSpPr>
          <p:cNvPr id="8" name="TextBox 7"/>
          <p:cNvSpPr txBox="1"/>
          <p:nvPr/>
        </p:nvSpPr>
        <p:spPr>
          <a:xfrm>
            <a:off x="1371600" y="685800"/>
            <a:ext cx="6324600" cy="338554"/>
          </a:xfrm>
          <a:prstGeom prst="rect">
            <a:avLst/>
          </a:prstGeom>
          <a:noFill/>
        </p:spPr>
        <p:txBody>
          <a:bodyPr wrap="square" rtlCol="0">
            <a:spAutoFit/>
          </a:bodyPr>
          <a:lstStyle/>
          <a:p>
            <a:pPr algn="ctr"/>
            <a:r>
              <a:rPr lang="en-US" sz="1600" b="1" i="1" dirty="0" smtClean="0">
                <a:solidFill>
                  <a:schemeClr val="bg1"/>
                </a:solidFill>
                <a:cs typeface="Arial" pitchFamily="34" charset="0"/>
              </a:rPr>
              <a:t>Enter your location in the Chat window – lower left of screen</a:t>
            </a:r>
            <a:endParaRPr lang="en-US" sz="1600" b="1" i="1" dirty="0">
              <a:solidFill>
                <a:schemeClr val="bg1"/>
              </a:solidFill>
              <a:cs typeface="Arial" pitchFamily="34" charset="0"/>
            </a:endParaRPr>
          </a:p>
        </p:txBody>
      </p:sp>
      <p:sp>
        <p:nvSpPr>
          <p:cNvPr id="9" name="Oval 8"/>
          <p:cNvSpPr/>
          <p:nvPr/>
        </p:nvSpPr>
        <p:spPr>
          <a:xfrm>
            <a:off x="8534400" y="6629400"/>
            <a:ext cx="3810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2531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mn-lt"/>
              </a:rPr>
              <a:t>Job Placement Strategies </a:t>
            </a:r>
            <a:endParaRPr lang="en-US" sz="4400" dirty="0">
              <a:latin typeface="+mn-lt"/>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pPr/>
              <a:t>20</a:t>
            </a:fld>
            <a:endParaRPr lang="en-US" dirty="0"/>
          </a:p>
        </p:txBody>
      </p:sp>
      <p:sp>
        <p:nvSpPr>
          <p:cNvPr id="10" name="Rectangle 9"/>
          <p:cNvSpPr/>
          <p:nvPr/>
        </p:nvSpPr>
        <p:spPr>
          <a:xfrm>
            <a:off x="762000" y="1348800"/>
            <a:ext cx="7696200" cy="584775"/>
          </a:xfrm>
          <a:prstGeom prst="rect">
            <a:avLst/>
          </a:prstGeom>
        </p:spPr>
        <p:txBody>
          <a:bodyPr wrap="square">
            <a:spAutoFit/>
          </a:bodyPr>
          <a:lstStyle/>
          <a:p>
            <a:pPr algn="ctr"/>
            <a:endParaRPr lang="en-US" sz="3200" dirty="0" smtClean="0"/>
          </a:p>
        </p:txBody>
      </p:sp>
      <p:sp>
        <p:nvSpPr>
          <p:cNvPr id="7" name="Subtitle 2"/>
          <p:cNvSpPr txBox="1">
            <a:spLocks/>
          </p:cNvSpPr>
          <p:nvPr/>
        </p:nvSpPr>
        <p:spPr>
          <a:xfrm>
            <a:off x="0" y="1295400"/>
            <a:ext cx="5262564" cy="5562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chemeClr val="tx2"/>
                </a:solidFill>
                <a:effectLst/>
                <a:uLnTx/>
                <a:uFillTx/>
                <a:ea typeface="+mn-ea"/>
                <a:cs typeface="Arial" pitchFamily="34" charset="0"/>
              </a:rPr>
              <a:t>Field trips ensure students find a trade that suits them and that they are serious about.</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chemeClr val="tx2"/>
                </a:solidFill>
                <a:effectLst/>
                <a:uLnTx/>
                <a:uFillTx/>
                <a:ea typeface="+mn-ea"/>
                <a:cs typeface="Arial" pitchFamily="34" charset="0"/>
              </a:rPr>
              <a:t>Work closely with all 4 pathways into construction work</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chemeClr val="tx2"/>
                </a:solidFill>
                <a:effectLst/>
                <a:uLnTx/>
                <a:uFillTx/>
                <a:ea typeface="+mn-ea"/>
                <a:cs typeface="Arial" pitchFamily="34" charset="0"/>
              </a:rPr>
              <a:t>Field trainer helps with job placement. We are familiar with our students and honest with contractors about their skill-set.</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chemeClr val="tx2"/>
                </a:solidFill>
                <a:effectLst/>
                <a:uLnTx/>
                <a:uFillTx/>
                <a:ea typeface="+mn-ea"/>
                <a:cs typeface="Arial" pitchFamily="34" charset="0"/>
              </a:rPr>
              <a:t>“Boot Camps”; Facilitated Entry</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chemeClr val="tx2"/>
                </a:solidFill>
                <a:effectLst/>
                <a:uLnTx/>
                <a:uFillTx/>
                <a:ea typeface="+mn-ea"/>
                <a:cs typeface="Arial" pitchFamily="34" charset="0"/>
              </a:rPr>
              <a:t>Work with employers to create entry-level versions of their trades jobs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6780" y="1933574"/>
            <a:ext cx="3565609" cy="2778397"/>
          </a:xfrm>
          <a:prstGeom prst="rect">
            <a:avLst/>
          </a:prstGeom>
          <a:ln w="25400" cap="rnd">
            <a:solidFill>
              <a:schemeClr val="tx2"/>
            </a:solidFill>
          </a:ln>
        </p:spPr>
      </p:pic>
    </p:spTree>
    <p:extLst>
      <p:ext uri="{BB962C8B-B14F-4D97-AF65-F5344CB8AC3E}">
        <p14:creationId xmlns:p14="http://schemas.microsoft.com/office/powerpoint/2010/main" val="39294544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latin typeface="+mn-lt"/>
              </a:rPr>
              <a:t>Selling Benefits of a Diverse Crew</a:t>
            </a:r>
            <a:endParaRPr lang="en-US" sz="4400" dirty="0">
              <a:latin typeface="+mn-lt"/>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pPr/>
              <a:t>21</a:t>
            </a:fld>
            <a:endParaRPr lang="en-US" dirty="0"/>
          </a:p>
        </p:txBody>
      </p:sp>
      <p:sp>
        <p:nvSpPr>
          <p:cNvPr id="10" name="Rectangle 9"/>
          <p:cNvSpPr/>
          <p:nvPr/>
        </p:nvSpPr>
        <p:spPr>
          <a:xfrm>
            <a:off x="533400" y="1371600"/>
            <a:ext cx="7696200" cy="584775"/>
          </a:xfrm>
          <a:prstGeom prst="rect">
            <a:avLst/>
          </a:prstGeom>
        </p:spPr>
        <p:txBody>
          <a:bodyPr wrap="square">
            <a:spAutoFit/>
          </a:bodyPr>
          <a:lstStyle/>
          <a:p>
            <a:pPr algn="ctr"/>
            <a:endParaRPr lang="en-US" sz="3200" dirty="0" smtClean="0"/>
          </a:p>
        </p:txBody>
      </p:sp>
      <p:sp>
        <p:nvSpPr>
          <p:cNvPr id="8" name="Subtitle 2"/>
          <p:cNvSpPr txBox="1">
            <a:spLocks/>
          </p:cNvSpPr>
          <p:nvPr/>
        </p:nvSpPr>
        <p:spPr>
          <a:xfrm>
            <a:off x="0" y="1371600"/>
            <a:ext cx="4038600" cy="5181600"/>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400" b="0" i="0" u="none" strike="noStrike" kern="1200" cap="none" spc="0" normalizeH="0" baseline="0" noProof="0" dirty="0" smtClean="0">
                <a:ln>
                  <a:noFill/>
                </a:ln>
                <a:solidFill>
                  <a:schemeClr val="tx2"/>
                </a:solidFill>
                <a:effectLst/>
                <a:uLnTx/>
                <a:uFillTx/>
                <a:ea typeface="+mn-ea"/>
                <a:cs typeface="Arial" pitchFamily="34" charset="0"/>
              </a:rPr>
              <a:t>Deconstruct the “we cant find women” argument. Assess outreach strategies of contractors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400" b="0" i="0" u="none" strike="noStrike" kern="1200" cap="none" spc="0" normalizeH="0" baseline="0" noProof="0" dirty="0" smtClean="0">
                <a:ln>
                  <a:noFill/>
                </a:ln>
                <a:solidFill>
                  <a:schemeClr val="tx2"/>
                </a:solidFill>
                <a:effectLst/>
                <a:uLnTx/>
                <a:uFillTx/>
                <a:ea typeface="+mn-ea"/>
                <a:cs typeface="Arial" pitchFamily="34" charset="0"/>
              </a:rPr>
              <a:t>Diverse crews have broader skill-set and better pool of resources for solving challenges. Valuable perspectives mean efficiency.</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400" b="0" i="0" u="none" strike="noStrike" kern="1200" cap="none" spc="0" normalizeH="0" baseline="0" noProof="0" dirty="0" smtClean="0">
                <a:ln>
                  <a:noFill/>
                </a:ln>
                <a:solidFill>
                  <a:schemeClr val="tx2"/>
                </a:solidFill>
                <a:effectLst/>
                <a:uLnTx/>
                <a:uFillTx/>
                <a:ea typeface="+mn-ea"/>
                <a:cs typeface="Arial" pitchFamily="34" charset="0"/>
              </a:rPr>
              <a:t>Access to contracts with diversity goals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400" b="0" i="0" u="none" strike="noStrike" kern="1200" cap="none" spc="0" normalizeH="0" baseline="0" noProof="0" dirty="0" smtClean="0">
                <a:ln>
                  <a:noFill/>
                </a:ln>
                <a:solidFill>
                  <a:schemeClr val="tx2"/>
                </a:solidFill>
                <a:effectLst/>
                <a:uLnTx/>
                <a:uFillTx/>
                <a:ea typeface="+mn-ea"/>
                <a:cs typeface="Arial" pitchFamily="34" charset="0"/>
              </a:rPr>
              <a:t>Women and diverse men are exceptional leaders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3200" b="0"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640038"/>
            <a:ext cx="4425950" cy="3124200"/>
          </a:xfrm>
          <a:prstGeom prst="rect">
            <a:avLst/>
          </a:prstGeom>
          <a:ln w="25400" cap="rnd">
            <a:solidFill>
              <a:schemeClr val="tx2"/>
            </a:solidFill>
          </a:ln>
        </p:spPr>
      </p:pic>
    </p:spTree>
    <p:extLst>
      <p:ext uri="{BB962C8B-B14F-4D97-AF65-F5344CB8AC3E}">
        <p14:creationId xmlns:p14="http://schemas.microsoft.com/office/powerpoint/2010/main" val="39294544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mn-lt"/>
              </a:rPr>
              <a:t>CONTACT INFORMATION</a:t>
            </a:r>
            <a:endParaRPr lang="en-US" sz="4400" dirty="0">
              <a:latin typeface="+mn-lt"/>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pPr/>
              <a:t>22</a:t>
            </a:fld>
            <a:endParaRPr lang="en-US" dirty="0"/>
          </a:p>
        </p:txBody>
      </p:sp>
      <p:sp>
        <p:nvSpPr>
          <p:cNvPr id="5" name="Rectangle 4"/>
          <p:cNvSpPr/>
          <p:nvPr/>
        </p:nvSpPr>
        <p:spPr>
          <a:xfrm>
            <a:off x="609600" y="1447800"/>
            <a:ext cx="8077200" cy="4616648"/>
          </a:xfrm>
          <a:prstGeom prst="rect">
            <a:avLst/>
          </a:prstGeom>
        </p:spPr>
        <p:txBody>
          <a:bodyPr wrap="square">
            <a:spAutoFit/>
          </a:bodyPr>
          <a:lstStyle/>
          <a:p>
            <a:pPr algn="ctr"/>
            <a:r>
              <a:rPr lang="en-US" sz="3200" b="1" dirty="0" smtClean="0"/>
              <a:t>Amy James Neel</a:t>
            </a:r>
            <a:br>
              <a:rPr lang="en-US" sz="3200" b="1" dirty="0" smtClean="0"/>
            </a:br>
            <a:r>
              <a:rPr lang="en-US" sz="3200" dirty="0" smtClean="0"/>
              <a:t>Construction Manager / Job Developer</a:t>
            </a:r>
          </a:p>
          <a:p>
            <a:pPr algn="ctr"/>
            <a:r>
              <a:rPr lang="en-US" sz="3200" u="sng" dirty="0" smtClean="0">
                <a:hlinkClick r:id="rId3"/>
              </a:rPr>
              <a:t>amy@tradeswomen.net </a:t>
            </a:r>
            <a:r>
              <a:rPr lang="en-US" dirty="0" smtClean="0"/>
              <a:t/>
            </a:r>
            <a:br>
              <a:rPr lang="en-US" dirty="0" smtClean="0"/>
            </a:br>
            <a:r>
              <a:rPr lang="en-US" dirty="0" smtClean="0"/>
              <a:t/>
            </a:r>
            <a:br>
              <a:rPr lang="en-US" dirty="0" smtClean="0"/>
            </a:br>
            <a:r>
              <a:rPr lang="en-US" sz="3200" b="1" dirty="0" smtClean="0"/>
              <a:t>Oregon Tradeswomen, Inc.</a:t>
            </a:r>
            <a:br>
              <a:rPr lang="en-US" sz="3200" b="1" dirty="0" smtClean="0"/>
            </a:br>
            <a:r>
              <a:rPr lang="en-US" sz="3200" dirty="0" smtClean="0"/>
              <a:t>3934 NE Martin Luther King Jr. Blvd. #101</a:t>
            </a:r>
            <a:br>
              <a:rPr lang="en-US" sz="3200" dirty="0" smtClean="0"/>
            </a:br>
            <a:r>
              <a:rPr lang="en-US" sz="3200" dirty="0" smtClean="0"/>
              <a:t>Portland OR 97212</a:t>
            </a:r>
            <a:r>
              <a:rPr lang="en-US" dirty="0" smtClean="0"/>
              <a:t/>
            </a:r>
            <a:br>
              <a:rPr lang="en-US" dirty="0" smtClean="0"/>
            </a:br>
            <a:r>
              <a:rPr lang="en-US" sz="3200" dirty="0" smtClean="0"/>
              <a:t>503.335.8200  x 34</a:t>
            </a:r>
          </a:p>
          <a:p>
            <a:pPr algn="ctr"/>
            <a:endParaRPr lang="en-US" sz="2000" dirty="0" smtClean="0"/>
          </a:p>
          <a:p>
            <a:pPr algn="ctr"/>
            <a:r>
              <a:rPr lang="en-US" sz="3200" b="1" u="sng" dirty="0" smtClean="0">
                <a:solidFill>
                  <a:schemeClr val="tx2"/>
                </a:solidFill>
              </a:rPr>
              <a:t>www.tradeswomen.net</a:t>
            </a:r>
            <a:endParaRPr lang="en-US" sz="3200" b="1" u="sng" dirty="0">
              <a:solidFill>
                <a:schemeClr val="tx2"/>
              </a:solidFill>
            </a:endParaRPr>
          </a:p>
        </p:txBody>
      </p:sp>
    </p:spTree>
    <p:extLst>
      <p:ext uri="{BB962C8B-B14F-4D97-AF65-F5344CB8AC3E}">
        <p14:creationId xmlns:p14="http://schemas.microsoft.com/office/powerpoint/2010/main" val="39294544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mn-lt"/>
              </a:rPr>
              <a:t>Please enter your questions </a:t>
            </a:r>
            <a:r>
              <a:rPr lang="en-US" sz="4000" dirty="0" smtClean="0">
                <a:latin typeface="+mn-lt"/>
              </a:rPr>
              <a:t>in </a:t>
            </a:r>
            <a:r>
              <a:rPr lang="en-US" sz="4000" dirty="0">
                <a:latin typeface="+mn-lt"/>
              </a:rPr>
              <a:t>the </a:t>
            </a:r>
            <a:r>
              <a:rPr lang="en-US" sz="4000" dirty="0" smtClean="0">
                <a:latin typeface="+mn-lt"/>
              </a:rPr>
              <a:t/>
            </a:r>
            <a:br>
              <a:rPr lang="en-US" sz="4000" dirty="0" smtClean="0">
                <a:latin typeface="+mn-lt"/>
              </a:rPr>
            </a:br>
            <a:r>
              <a:rPr lang="en-US" sz="4000" dirty="0" smtClean="0">
                <a:latin typeface="+mn-lt"/>
              </a:rPr>
              <a:t>Chat </a:t>
            </a:r>
            <a:r>
              <a:rPr lang="en-US" sz="4000" dirty="0">
                <a:latin typeface="+mn-lt"/>
              </a:rPr>
              <a:t>Room! </a:t>
            </a:r>
          </a:p>
        </p:txBody>
      </p:sp>
      <p:sp>
        <p:nvSpPr>
          <p:cNvPr id="3" name="Slide Number Placeholder 2"/>
          <p:cNvSpPr>
            <a:spLocks noGrp="1"/>
          </p:cNvSpPr>
          <p:nvPr>
            <p:ph type="sldNum" sz="quarter" idx="12"/>
          </p:nvPr>
        </p:nvSpPr>
        <p:spPr/>
        <p:txBody>
          <a:bodyPr/>
          <a:lstStyle/>
          <a:p>
            <a:fld id="{01723B91-CE10-4F20-890A-0852E2246859}" type="slidenum">
              <a:rPr lang="en-US" smtClean="0"/>
              <a:pPr/>
              <a:t>23</a:t>
            </a:fld>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5696"/>
          <a:stretch/>
        </p:blipFill>
        <p:spPr>
          <a:xfrm>
            <a:off x="0" y="1143000"/>
            <a:ext cx="9144000" cy="5715000"/>
          </a:xfrm>
          <a:prstGeom prst="rect">
            <a:avLst/>
          </a:prstGeom>
        </p:spPr>
      </p:pic>
    </p:spTree>
    <p:extLst>
      <p:ext uri="{BB962C8B-B14F-4D97-AF65-F5344CB8AC3E}">
        <p14:creationId xmlns:p14="http://schemas.microsoft.com/office/powerpoint/2010/main" val="2819406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t="1216" b="7363"/>
          <a:stretch/>
        </p:blipFill>
        <p:spPr>
          <a:xfrm>
            <a:off x="6441680" y="1447800"/>
            <a:ext cx="2702320" cy="2926080"/>
          </a:xfrm>
          <a:prstGeom prst="rect">
            <a:avLst/>
          </a:prstGeom>
        </p:spPr>
      </p:pic>
      <p:sp>
        <p:nvSpPr>
          <p:cNvPr id="2" name="Title 1"/>
          <p:cNvSpPr>
            <a:spLocks noGrp="1"/>
          </p:cNvSpPr>
          <p:nvPr>
            <p:ph type="title"/>
          </p:nvPr>
        </p:nvSpPr>
        <p:spPr/>
        <p:txBody>
          <a:bodyPr>
            <a:normAutofit/>
          </a:bodyPr>
          <a:lstStyle/>
          <a:p>
            <a:r>
              <a:rPr lang="en-US" sz="4400" dirty="0" smtClean="0">
                <a:latin typeface="+mn-lt"/>
              </a:rPr>
              <a:t>Upcoming Webinars</a:t>
            </a:r>
            <a:endParaRPr lang="en-US" sz="4400" dirty="0">
              <a:latin typeface="+mn-lt"/>
            </a:endParaRPr>
          </a:p>
        </p:txBody>
      </p:sp>
      <p:sp>
        <p:nvSpPr>
          <p:cNvPr id="4" name="Slide Number Placeholder 3"/>
          <p:cNvSpPr>
            <a:spLocks noGrp="1"/>
          </p:cNvSpPr>
          <p:nvPr>
            <p:ph type="sldNum" sz="quarter" idx="12"/>
          </p:nvPr>
        </p:nvSpPr>
        <p:spPr/>
        <p:txBody>
          <a:bodyPr/>
          <a:lstStyle/>
          <a:p>
            <a:fld id="{01723B91-CE10-4F20-890A-0852E2246859}" type="slidenum">
              <a:rPr lang="en-US" smtClean="0"/>
              <a:pPr/>
              <a:t>24</a:t>
            </a:fld>
            <a:endParaRPr lang="en-US" dirty="0"/>
          </a:p>
        </p:txBody>
      </p:sp>
      <p:sp>
        <p:nvSpPr>
          <p:cNvPr id="6" name="Footer Placeholder 5"/>
          <p:cNvSpPr>
            <a:spLocks noGrp="1"/>
          </p:cNvSpPr>
          <p:nvPr>
            <p:ph type="ftr" sz="quarter" idx="11"/>
          </p:nvPr>
        </p:nvSpPr>
        <p:spPr/>
        <p:txBody>
          <a:bodyPr/>
          <a:lstStyle/>
          <a:p>
            <a:r>
              <a:rPr lang="en-US" dirty="0" smtClean="0"/>
              <a:t>#</a:t>
            </a:r>
            <a:endParaRPr lang="en-US" dirty="0"/>
          </a:p>
        </p:txBody>
      </p:sp>
      <p:sp>
        <p:nvSpPr>
          <p:cNvPr id="10" name="Rectangle 9"/>
          <p:cNvSpPr/>
          <p:nvPr/>
        </p:nvSpPr>
        <p:spPr>
          <a:xfrm>
            <a:off x="228600" y="1752600"/>
            <a:ext cx="6400800" cy="1200329"/>
          </a:xfrm>
          <a:prstGeom prst="rect">
            <a:avLst/>
          </a:prstGeom>
        </p:spPr>
        <p:txBody>
          <a:bodyPr wrap="square">
            <a:spAutoFit/>
          </a:bodyPr>
          <a:lstStyle/>
          <a:p>
            <a:endParaRPr lang="en-US" dirty="0" smtClean="0"/>
          </a:p>
          <a:p>
            <a:endParaRPr lang="en-US" dirty="0" smtClean="0"/>
          </a:p>
          <a:p>
            <a:endParaRPr lang="en-US" dirty="0" smtClean="0"/>
          </a:p>
          <a:p>
            <a:endParaRPr lang="en-US" dirty="0"/>
          </a:p>
        </p:txBody>
      </p:sp>
      <p:sp>
        <p:nvSpPr>
          <p:cNvPr id="13" name="Rectangle 12"/>
          <p:cNvSpPr/>
          <p:nvPr/>
        </p:nvSpPr>
        <p:spPr>
          <a:xfrm>
            <a:off x="228600" y="1295400"/>
            <a:ext cx="8382000" cy="5232202"/>
          </a:xfrm>
          <a:prstGeom prst="rect">
            <a:avLst/>
          </a:prstGeom>
        </p:spPr>
        <p:txBody>
          <a:bodyPr wrap="square">
            <a:spAutoFit/>
          </a:bodyPr>
          <a:lstStyle/>
          <a:p>
            <a:endParaRPr lang="en-US" sz="800" dirty="0" smtClean="0"/>
          </a:p>
          <a:p>
            <a:r>
              <a:rPr lang="en-US" sz="3200" dirty="0" smtClean="0"/>
              <a:t>Creating Equitable Jobsites &amp; Classrooms:</a:t>
            </a:r>
          </a:p>
          <a:p>
            <a:r>
              <a:rPr lang="en-US" sz="3200" dirty="0" smtClean="0"/>
              <a:t>Sexual  Harassment Prevention </a:t>
            </a:r>
          </a:p>
          <a:p>
            <a:r>
              <a:rPr lang="en-US" sz="3200" dirty="0" smtClean="0"/>
              <a:t>March 2016</a:t>
            </a:r>
          </a:p>
          <a:p>
            <a:endParaRPr lang="en-US" sz="2000" dirty="0" smtClean="0"/>
          </a:p>
          <a:p>
            <a:endParaRPr lang="en-US" sz="3200" dirty="0" smtClean="0"/>
          </a:p>
          <a:p>
            <a:r>
              <a:rPr lang="en-US" sz="3200" dirty="0" smtClean="0"/>
              <a:t>Best Practices in Mentoring for Nontraditional Occupations </a:t>
            </a:r>
          </a:p>
          <a:p>
            <a:r>
              <a:rPr lang="en-US" sz="3200" dirty="0" smtClean="0"/>
              <a:t>June 2016</a:t>
            </a:r>
          </a:p>
          <a:p>
            <a:endParaRPr lang="en-US" sz="3200" dirty="0" smtClean="0">
              <a:solidFill>
                <a:schemeClr val="tx2"/>
              </a:solidFill>
            </a:endParaRPr>
          </a:p>
          <a:p>
            <a:endParaRPr lang="en-US" sz="3200" dirty="0" smtClean="0">
              <a:solidFill>
                <a:schemeClr val="tx2"/>
              </a:solidFill>
            </a:endParaRPr>
          </a:p>
          <a:p>
            <a:endParaRPr lang="en-US" dirty="0"/>
          </a:p>
        </p:txBody>
      </p:sp>
      <p:sp>
        <p:nvSpPr>
          <p:cNvPr id="8" name="Rectangle 7"/>
          <p:cNvSpPr/>
          <p:nvPr/>
        </p:nvSpPr>
        <p:spPr>
          <a:xfrm>
            <a:off x="2514600" y="4876800"/>
            <a:ext cx="4572000" cy="1138773"/>
          </a:xfrm>
          <a:prstGeom prst="rect">
            <a:avLst/>
          </a:prstGeom>
        </p:spPr>
        <p:txBody>
          <a:bodyPr>
            <a:spAutoFit/>
          </a:bodyPr>
          <a:lstStyle/>
          <a:p>
            <a:endParaRPr lang="en-US" dirty="0" smtClean="0"/>
          </a:p>
          <a:p>
            <a:endParaRPr lang="en-US" dirty="0" smtClean="0"/>
          </a:p>
          <a:p>
            <a:r>
              <a:rPr lang="en-US" sz="3200" u="sng" dirty="0" smtClean="0">
                <a:solidFill>
                  <a:schemeClr val="tx2"/>
                </a:solidFill>
              </a:rPr>
              <a:t>www.workforce3one.org</a:t>
            </a:r>
            <a:endParaRPr lang="en-US" sz="3200" u="sng" dirty="0">
              <a:solidFill>
                <a:schemeClr val="tx2"/>
              </a:solidFill>
            </a:endParaRPr>
          </a:p>
        </p:txBody>
      </p:sp>
    </p:spTree>
    <p:extLst>
      <p:ext uri="{BB962C8B-B14F-4D97-AF65-F5344CB8AC3E}">
        <p14:creationId xmlns:p14="http://schemas.microsoft.com/office/powerpoint/2010/main" val="3673233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mn-lt"/>
              </a:rPr>
              <a:t>Resources</a:t>
            </a:r>
            <a:endParaRPr lang="en-US" sz="4400" dirty="0">
              <a:latin typeface="+mn-lt"/>
            </a:endParaRPr>
          </a:p>
        </p:txBody>
      </p:sp>
      <p:sp>
        <p:nvSpPr>
          <p:cNvPr id="4" name="Slide Number Placeholder 3"/>
          <p:cNvSpPr>
            <a:spLocks noGrp="1"/>
          </p:cNvSpPr>
          <p:nvPr>
            <p:ph type="sldNum" sz="quarter" idx="12"/>
          </p:nvPr>
        </p:nvSpPr>
        <p:spPr/>
        <p:txBody>
          <a:bodyPr/>
          <a:lstStyle/>
          <a:p>
            <a:fld id="{01723B91-CE10-4F20-890A-0852E2246859}" type="slidenum">
              <a:rPr lang="en-US" smtClean="0"/>
              <a:pPr/>
              <a:t>25</a:t>
            </a:fld>
            <a:endParaRPr lang="en-US" dirty="0"/>
          </a:p>
        </p:txBody>
      </p:sp>
      <p:sp>
        <p:nvSpPr>
          <p:cNvPr id="6" name="Footer Placeholder 5"/>
          <p:cNvSpPr>
            <a:spLocks noGrp="1"/>
          </p:cNvSpPr>
          <p:nvPr>
            <p:ph type="ftr" sz="quarter" idx="11"/>
          </p:nvPr>
        </p:nvSpPr>
        <p:spPr/>
        <p:txBody>
          <a:bodyPr/>
          <a:lstStyle/>
          <a:p>
            <a:r>
              <a:rPr lang="en-US" dirty="0" smtClean="0"/>
              <a:t>#</a:t>
            </a:r>
            <a:endParaRPr lang="en-US" dirty="0"/>
          </a:p>
        </p:txBody>
      </p:sp>
      <p:sp>
        <p:nvSpPr>
          <p:cNvPr id="10" name="Rectangle 9"/>
          <p:cNvSpPr/>
          <p:nvPr/>
        </p:nvSpPr>
        <p:spPr>
          <a:xfrm>
            <a:off x="228600" y="1752600"/>
            <a:ext cx="6400800" cy="1200329"/>
          </a:xfrm>
          <a:prstGeom prst="rect">
            <a:avLst/>
          </a:prstGeom>
        </p:spPr>
        <p:txBody>
          <a:bodyPr wrap="square">
            <a:spAutoFit/>
          </a:bodyPr>
          <a:lstStyle/>
          <a:p>
            <a:endParaRPr lang="en-US" dirty="0" smtClean="0"/>
          </a:p>
          <a:p>
            <a:endParaRPr lang="en-US" dirty="0" smtClean="0"/>
          </a:p>
          <a:p>
            <a:endParaRPr lang="en-US" dirty="0" smtClean="0"/>
          </a:p>
          <a:p>
            <a:endParaRPr lang="en-US" dirty="0"/>
          </a:p>
        </p:txBody>
      </p:sp>
      <p:sp>
        <p:nvSpPr>
          <p:cNvPr id="13" name="Rectangle 12"/>
          <p:cNvSpPr/>
          <p:nvPr/>
        </p:nvSpPr>
        <p:spPr>
          <a:xfrm>
            <a:off x="228600" y="1295400"/>
            <a:ext cx="8229600" cy="1477328"/>
          </a:xfrm>
          <a:prstGeom prst="rect">
            <a:avLst/>
          </a:prstGeom>
        </p:spPr>
        <p:txBody>
          <a:bodyPr wrap="square">
            <a:spAutoFit/>
          </a:bodyPr>
          <a:lstStyle/>
          <a:p>
            <a:endParaRPr lang="en-US" sz="800" dirty="0" smtClean="0"/>
          </a:p>
          <a:p>
            <a:endParaRPr lang="en-US" sz="3200" dirty="0" smtClean="0">
              <a:solidFill>
                <a:schemeClr val="tx2"/>
              </a:solidFill>
            </a:endParaRPr>
          </a:p>
          <a:p>
            <a:endParaRPr lang="en-US" sz="3200" dirty="0" smtClean="0">
              <a:solidFill>
                <a:schemeClr val="tx2"/>
              </a:solidFill>
            </a:endParaRPr>
          </a:p>
          <a:p>
            <a:endParaRPr lang="en-US" dirty="0"/>
          </a:p>
        </p:txBody>
      </p:sp>
      <p:sp>
        <p:nvSpPr>
          <p:cNvPr id="3073" name="Rectangle 1"/>
          <p:cNvSpPr>
            <a:spLocks noChangeArrowheads="1"/>
          </p:cNvSpPr>
          <p:nvPr/>
        </p:nvSpPr>
        <p:spPr bwMode="auto">
          <a:xfrm>
            <a:off x="0" y="2015147"/>
            <a:ext cx="9144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effectLst/>
                <a:ea typeface="Calibri" pitchFamily="34" charset="0"/>
                <a:cs typeface="Times New Roman" pitchFamily="18" charset="0"/>
              </a:rPr>
              <a:t>Office of Apprenticeship Pre-Apprenticeship Toolkit </a:t>
            </a:r>
            <a:endParaRPr kumimoji="0" lang="en-US" sz="3200" b="0" i="0" u="none" strike="noStrike" cap="none" normalizeH="0" baseline="0" dirty="0" smtClean="0">
              <a:ln>
                <a:noFill/>
              </a:ln>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ea typeface="Calibri" pitchFamily="34" charset="0"/>
                <a:cs typeface="Times New Roman" pitchFamily="18" charset="0"/>
                <a:hlinkClick r:id="rId3"/>
              </a:rPr>
              <a:t>http://www.doleta.gov/oa/preapp</a:t>
            </a:r>
            <a:r>
              <a:rPr kumimoji="0" lang="en-US" sz="3200" b="0" i="0" u="none" strike="noStrike" cap="none" normalizeH="0" dirty="0" smtClean="0">
                <a:ln>
                  <a:noFill/>
                </a:ln>
                <a:solidFill>
                  <a:schemeClr val="tx1"/>
                </a:solidFill>
                <a:effectLst/>
                <a:ea typeface="Calibri" pitchFamily="34" charset="0"/>
                <a:cs typeface="Times New Roman" pitchFamily="18" charset="0"/>
              </a:rPr>
              <a:t> </a:t>
            </a:r>
            <a:endParaRPr kumimoji="0" lang="en-US" sz="32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3200" dirty="0" smtClean="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3200" dirty="0" smtClean="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cs typeface="Times New Roman" pitchFamily="18" charset="0"/>
              </a:rPr>
              <a:t>Women’s Bureau Nontraditional</a:t>
            </a:r>
            <a:r>
              <a:rPr kumimoji="0" lang="en-US" sz="3200" b="0" i="0" u="none" strike="noStrike" cap="none" normalizeH="0" dirty="0" smtClean="0">
                <a:ln>
                  <a:noFill/>
                </a:ln>
                <a:solidFill>
                  <a:schemeClr val="tx1"/>
                </a:solidFill>
                <a:effectLst/>
                <a:cs typeface="Times New Roman" pitchFamily="18" charset="0"/>
              </a:rPr>
              <a:t> Occupations Portal</a:t>
            </a:r>
            <a:endParaRPr kumimoji="0" lang="en-US" sz="3200" b="0" i="0" u="none" strike="noStrike" cap="none" normalizeH="0" baseline="0" dirty="0" smtClean="0">
              <a:ln>
                <a:noFill/>
              </a:ln>
              <a:solidFill>
                <a:schemeClr val="tx1"/>
              </a:solidFill>
              <a:effectLs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ea typeface="Calibri" pitchFamily="34" charset="0"/>
                <a:cs typeface="Times New Roman" pitchFamily="18" charset="0"/>
                <a:hlinkClick r:id="rId4"/>
              </a:rPr>
              <a:t>http://www.dol.gov/wb/NTO</a:t>
            </a:r>
            <a:r>
              <a:rPr kumimoji="0" lang="en-US" sz="3200" b="0" i="0" u="none" strike="noStrike" cap="none" normalizeH="0" dirty="0" smtClean="0">
                <a:ln>
                  <a:noFill/>
                </a:ln>
                <a:solidFill>
                  <a:schemeClr val="tx1"/>
                </a:solidFill>
                <a:effectLst/>
                <a:ea typeface="Calibri" pitchFamily="34" charset="0"/>
                <a:cs typeface="Times New Roman" pitchFamily="18" charset="0"/>
              </a:rPr>
              <a:t> </a:t>
            </a:r>
            <a:endParaRPr kumimoji="0" lang="en-US" sz="32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36732334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54627"/>
          <a:stretch/>
        </p:blipFill>
        <p:spPr>
          <a:xfrm>
            <a:off x="5181600" y="1447800"/>
            <a:ext cx="3743759" cy="4572000"/>
          </a:xfrm>
          <a:prstGeom prst="rect">
            <a:avLst/>
          </a:prstGeom>
        </p:spPr>
      </p:pic>
      <p:sp>
        <p:nvSpPr>
          <p:cNvPr id="2" name="Title 1"/>
          <p:cNvSpPr>
            <a:spLocks noGrp="1"/>
          </p:cNvSpPr>
          <p:nvPr>
            <p:ph type="title"/>
          </p:nvPr>
        </p:nvSpPr>
        <p:spPr/>
        <p:txBody>
          <a:bodyPr>
            <a:normAutofit/>
          </a:bodyPr>
          <a:lstStyle/>
          <a:p>
            <a:r>
              <a:rPr lang="en-US" sz="4400" dirty="0" smtClean="0">
                <a:latin typeface="+mn-lt"/>
              </a:rPr>
              <a:t>For More Information</a:t>
            </a:r>
            <a:endParaRPr lang="en-US" sz="4400" dirty="0">
              <a:latin typeface="+mn-lt"/>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pPr/>
              <a:t>26</a:t>
            </a:fld>
            <a:endParaRPr lang="en-US" dirty="0"/>
          </a:p>
        </p:txBody>
      </p:sp>
      <p:sp>
        <p:nvSpPr>
          <p:cNvPr id="7" name="Footer Placeholder 6"/>
          <p:cNvSpPr>
            <a:spLocks noGrp="1"/>
          </p:cNvSpPr>
          <p:nvPr>
            <p:ph type="ftr" sz="quarter" idx="11"/>
          </p:nvPr>
        </p:nvSpPr>
        <p:spPr/>
        <p:txBody>
          <a:bodyPr/>
          <a:lstStyle/>
          <a:p>
            <a:r>
              <a:rPr lang="en-US" dirty="0" smtClean="0"/>
              <a:t>#</a:t>
            </a:r>
            <a:endParaRPr lang="en-US" dirty="0"/>
          </a:p>
        </p:txBody>
      </p:sp>
      <p:sp>
        <p:nvSpPr>
          <p:cNvPr id="11" name="Rectangle 10"/>
          <p:cNvSpPr/>
          <p:nvPr/>
        </p:nvSpPr>
        <p:spPr>
          <a:xfrm>
            <a:off x="0" y="1524000"/>
            <a:ext cx="5410200" cy="4832092"/>
          </a:xfrm>
          <a:prstGeom prst="rect">
            <a:avLst/>
          </a:prstGeom>
        </p:spPr>
        <p:txBody>
          <a:bodyPr wrap="square">
            <a:spAutoFit/>
          </a:bodyPr>
          <a:lstStyle/>
          <a:p>
            <a:pPr>
              <a:buNone/>
            </a:pPr>
            <a:r>
              <a:rPr lang="en-US" sz="2800" i="1" dirty="0" smtClean="0"/>
              <a:t>For more information on the </a:t>
            </a:r>
            <a:r>
              <a:rPr lang="en-US" sz="2800" b="1" i="1" dirty="0" smtClean="0"/>
              <a:t>WANTO</a:t>
            </a:r>
            <a:r>
              <a:rPr lang="en-US" sz="2800" i="1" dirty="0" smtClean="0"/>
              <a:t> grant, please contact the U.S. Department of Labor:</a:t>
            </a:r>
          </a:p>
          <a:p>
            <a:pPr>
              <a:buNone/>
            </a:pPr>
            <a:endParaRPr lang="en-US" sz="2800" dirty="0" smtClean="0"/>
          </a:p>
          <a:p>
            <a:pPr>
              <a:buNone/>
            </a:pPr>
            <a:r>
              <a:rPr lang="en-US" sz="2800" dirty="0" smtClean="0"/>
              <a:t>Felecia Hart, WANTO Federal Project Officer</a:t>
            </a:r>
          </a:p>
          <a:p>
            <a:pPr>
              <a:buNone/>
            </a:pPr>
            <a:r>
              <a:rPr lang="en-US" sz="2800" dirty="0" smtClean="0"/>
              <a:t>U.S. Department of Labor</a:t>
            </a:r>
          </a:p>
          <a:p>
            <a:pPr>
              <a:buNone/>
            </a:pPr>
            <a:r>
              <a:rPr lang="en-US" sz="2800" dirty="0" smtClean="0"/>
              <a:t>Employment &amp; Training Administration</a:t>
            </a:r>
          </a:p>
          <a:p>
            <a:pPr>
              <a:buNone/>
            </a:pPr>
            <a:r>
              <a:rPr lang="en-US" sz="2800" dirty="0" smtClean="0"/>
              <a:t>202-693-3792 </a:t>
            </a:r>
          </a:p>
          <a:p>
            <a:pPr>
              <a:buNone/>
            </a:pPr>
            <a:r>
              <a:rPr lang="en-US" sz="2800" dirty="0" smtClean="0">
                <a:hlinkClick r:id="rId4"/>
              </a:rPr>
              <a:t>Hart.Felecia@dol.gov</a:t>
            </a:r>
            <a:endParaRPr lang="en-US" sz="2800" dirty="0" smtClean="0"/>
          </a:p>
        </p:txBody>
      </p:sp>
    </p:spTree>
    <p:extLst>
      <p:ext uri="{BB962C8B-B14F-4D97-AF65-F5344CB8AC3E}">
        <p14:creationId xmlns:p14="http://schemas.microsoft.com/office/powerpoint/2010/main" val="23960959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00" y="6324600"/>
            <a:ext cx="9147949" cy="533400"/>
          </a:xfrm>
        </p:spPr>
        <p:txBody>
          <a:bodyPr>
            <a:normAutofit/>
          </a:bodyPr>
          <a:lstStyle/>
          <a:p>
            <a:pPr marL="0" indent="0" algn="ctr">
              <a:spcAft>
                <a:spcPts val="0"/>
              </a:spcAft>
              <a:buNone/>
            </a:pPr>
            <a:r>
              <a:rPr lang="en-US" sz="2400" dirty="0" smtClean="0">
                <a:hlinkClick r:id="rId3"/>
              </a:rPr>
              <a:t>www.workforce3one.org</a:t>
            </a:r>
            <a:r>
              <a:rPr lang="en-US" sz="2400" dirty="0" smtClean="0"/>
              <a:t> </a:t>
            </a:r>
            <a:endParaRPr lang="en-US" sz="2400" dirty="0"/>
          </a:p>
        </p:txBody>
      </p:sp>
      <p:sp>
        <p:nvSpPr>
          <p:cNvPr id="17" name="Rectangle 16"/>
          <p:cNvSpPr/>
          <p:nvPr/>
        </p:nvSpPr>
        <p:spPr>
          <a:xfrm>
            <a:off x="6629400" y="6324600"/>
            <a:ext cx="1752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t="10453" b="21753"/>
          <a:stretch/>
        </p:blipFill>
        <p:spPr>
          <a:xfrm>
            <a:off x="2273300" y="5549900"/>
            <a:ext cx="4624774" cy="934338"/>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00" y="-12700"/>
            <a:ext cx="9156700" cy="4051300"/>
          </a:xfrm>
          <a:prstGeom prst="rect">
            <a:avLst/>
          </a:prstGeom>
        </p:spPr>
      </p:pic>
      <p:pic>
        <p:nvPicPr>
          <p:cNvPr id="11" name="Picture 10">
            <a:hlinkClick r:id="rId3"/>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8407" b="88850" l="2945" r="100000"/>
                    </a14:imgEffect>
                  </a14:imgLayer>
                </a14:imgProps>
              </a:ext>
              <a:ext uri="{28A0092B-C50C-407E-A947-70E740481C1C}">
                <a14:useLocalDpi xmlns:a14="http://schemas.microsoft.com/office/drawing/2010/main" val="0"/>
              </a:ext>
            </a:extLst>
          </a:blip>
          <a:srcRect t="38356" r="885" b="5480"/>
          <a:stretch/>
        </p:blipFill>
        <p:spPr>
          <a:xfrm>
            <a:off x="609600" y="2819400"/>
            <a:ext cx="8534400" cy="3124200"/>
          </a:xfrm>
          <a:prstGeom prst="rect">
            <a:avLst/>
          </a:prstGeom>
        </p:spPr>
      </p:pic>
    </p:spTree>
    <p:extLst>
      <p:ext uri="{BB962C8B-B14F-4D97-AF65-F5344CB8AC3E}">
        <p14:creationId xmlns:p14="http://schemas.microsoft.com/office/powerpoint/2010/main" val="1561795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mn-lt"/>
              </a:rPr>
              <a:t>Moderator</a:t>
            </a:r>
            <a:endParaRPr lang="en-US" sz="4400" dirty="0">
              <a:latin typeface="+mn-lt"/>
            </a:endParaRPr>
          </a:p>
        </p:txBody>
      </p:sp>
      <p:sp>
        <p:nvSpPr>
          <p:cNvPr id="7" name="Content Placeholder 2"/>
          <p:cNvSpPr txBox="1">
            <a:spLocks/>
          </p:cNvSpPr>
          <p:nvPr/>
        </p:nvSpPr>
        <p:spPr>
          <a:xfrm>
            <a:off x="2819400" y="2153148"/>
            <a:ext cx="5791200" cy="3276600"/>
          </a:xfrm>
          <a:prstGeom prst="rect">
            <a:avLst/>
          </a:prstGeom>
          <a:solidFill>
            <a:schemeClr val="bg1">
              <a:lumMod val="75000"/>
              <a:alpha val="85000"/>
            </a:schemeClr>
          </a:solidFill>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en-US" sz="2800" b="1" dirty="0" smtClean="0">
                <a:latin typeface="+mn-lt"/>
              </a:rPr>
              <a:t>Felecia Hart</a:t>
            </a:r>
            <a:endParaRPr lang="en-US" sz="2800" dirty="0" smtClean="0">
              <a:latin typeface="+mn-lt"/>
            </a:endParaRPr>
          </a:p>
          <a:p>
            <a:pPr marL="0" indent="0">
              <a:spcBef>
                <a:spcPts val="0"/>
              </a:spcBef>
              <a:spcAft>
                <a:spcPts val="0"/>
              </a:spcAft>
              <a:buNone/>
            </a:pPr>
            <a:r>
              <a:rPr lang="en-US" sz="2800" dirty="0" smtClean="0">
                <a:latin typeface="+mn-lt"/>
              </a:rPr>
              <a:t>WANTO Federal Project Officer</a:t>
            </a:r>
          </a:p>
          <a:p>
            <a:pPr marL="0" indent="0">
              <a:spcBef>
                <a:spcPts val="0"/>
              </a:spcBef>
              <a:spcAft>
                <a:spcPts val="0"/>
              </a:spcAft>
              <a:buNone/>
            </a:pPr>
            <a:endParaRPr lang="en-US" sz="2800" dirty="0" smtClean="0">
              <a:latin typeface="+mn-lt"/>
            </a:endParaRPr>
          </a:p>
          <a:p>
            <a:pPr marL="0" indent="0">
              <a:spcBef>
                <a:spcPts val="0"/>
              </a:spcBef>
              <a:spcAft>
                <a:spcPts val="0"/>
              </a:spcAft>
              <a:buNone/>
            </a:pPr>
            <a:r>
              <a:rPr lang="en-US" sz="2800" dirty="0" smtClean="0">
                <a:latin typeface="+mn-lt"/>
              </a:rPr>
              <a:t>U.S. Department of Labor</a:t>
            </a:r>
          </a:p>
          <a:p>
            <a:pPr marL="0" indent="0">
              <a:spcBef>
                <a:spcPts val="0"/>
              </a:spcBef>
              <a:spcAft>
                <a:spcPts val="0"/>
              </a:spcAft>
              <a:buNone/>
            </a:pPr>
            <a:r>
              <a:rPr lang="en-US" sz="2800" dirty="0" smtClean="0">
                <a:latin typeface="+mn-lt"/>
              </a:rPr>
              <a:t>Employment and Training Administration</a:t>
            </a:r>
          </a:p>
          <a:p>
            <a:pPr marL="0" indent="0">
              <a:spcBef>
                <a:spcPts val="0"/>
              </a:spcBef>
              <a:spcAft>
                <a:spcPts val="0"/>
              </a:spcAft>
              <a:buNone/>
            </a:pPr>
            <a:r>
              <a:rPr lang="en-US" sz="2800" dirty="0" smtClean="0">
                <a:latin typeface="+mn-lt"/>
              </a:rPr>
              <a:t>Office of Apprenticeship</a:t>
            </a:r>
          </a:p>
          <a:p>
            <a:pPr marL="0" indent="0">
              <a:spcBef>
                <a:spcPts val="0"/>
              </a:spcBef>
              <a:spcAft>
                <a:spcPts val="0"/>
              </a:spcAft>
              <a:buNone/>
            </a:pPr>
            <a:endParaRPr lang="en-US" sz="3600" dirty="0" smtClean="0">
              <a:latin typeface="+mn-lt"/>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pPr/>
              <a:t>3</a:t>
            </a:fld>
            <a:endParaRPr lang="en-US" dirty="0"/>
          </a:p>
        </p:txBody>
      </p:sp>
      <p:sp>
        <p:nvSpPr>
          <p:cNvPr id="6" name="Footer Placeholder 5"/>
          <p:cNvSpPr>
            <a:spLocks noGrp="1"/>
          </p:cNvSpPr>
          <p:nvPr>
            <p:ph type="ftr" sz="quarter" idx="11"/>
          </p:nvPr>
        </p:nvSpPr>
        <p:spPr/>
        <p:txBody>
          <a:bodyPr/>
          <a:lstStyle/>
          <a:p>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39700" y="2673851"/>
            <a:ext cx="3251199" cy="2209800"/>
          </a:xfrm>
          <a:prstGeom prst="rect">
            <a:avLst/>
          </a:prstGeom>
        </p:spPr>
      </p:pic>
    </p:spTree>
    <p:extLst>
      <p:ext uri="{BB962C8B-B14F-4D97-AF65-F5344CB8AC3E}">
        <p14:creationId xmlns:p14="http://schemas.microsoft.com/office/powerpoint/2010/main" val="2097141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9967" r="11218"/>
          <a:stretch/>
        </p:blipFill>
        <p:spPr>
          <a:xfrm>
            <a:off x="0" y="1143000"/>
            <a:ext cx="1981200" cy="5334000"/>
          </a:xfrm>
          <a:prstGeom prst="rect">
            <a:avLst/>
          </a:prstGeom>
        </p:spPr>
      </p:pic>
      <p:sp>
        <p:nvSpPr>
          <p:cNvPr id="2" name="Title 1"/>
          <p:cNvSpPr>
            <a:spLocks noGrp="1"/>
          </p:cNvSpPr>
          <p:nvPr>
            <p:ph type="title"/>
          </p:nvPr>
        </p:nvSpPr>
        <p:spPr/>
        <p:txBody>
          <a:bodyPr>
            <a:normAutofit/>
          </a:bodyPr>
          <a:lstStyle/>
          <a:p>
            <a:r>
              <a:rPr lang="en-US" sz="4400" dirty="0" smtClean="0">
                <a:latin typeface="+mn-lt"/>
              </a:rPr>
              <a:t>WANTO OVERVIEW</a:t>
            </a:r>
            <a:endParaRPr lang="en-US" sz="4400" dirty="0">
              <a:latin typeface="+mn-lt"/>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pPr/>
              <a:t>4</a:t>
            </a:fld>
            <a:endParaRPr lang="en-US" dirty="0"/>
          </a:p>
        </p:txBody>
      </p:sp>
      <p:sp>
        <p:nvSpPr>
          <p:cNvPr id="6" name="Footer Placeholder 5"/>
          <p:cNvSpPr>
            <a:spLocks noGrp="1"/>
          </p:cNvSpPr>
          <p:nvPr>
            <p:ph type="ftr" sz="quarter" idx="11"/>
          </p:nvPr>
        </p:nvSpPr>
        <p:spPr/>
        <p:txBody>
          <a:bodyPr/>
          <a:lstStyle/>
          <a:p>
            <a:r>
              <a:rPr lang="en-US" dirty="0" smtClean="0"/>
              <a:t>#</a:t>
            </a:r>
            <a:endParaRPr lang="en-US" dirty="0"/>
          </a:p>
        </p:txBody>
      </p:sp>
      <p:sp>
        <p:nvSpPr>
          <p:cNvPr id="8" name="Rectangle 7"/>
          <p:cNvSpPr/>
          <p:nvPr/>
        </p:nvSpPr>
        <p:spPr>
          <a:xfrm>
            <a:off x="1600200" y="1447800"/>
            <a:ext cx="7239000" cy="4893647"/>
          </a:xfrm>
          <a:prstGeom prst="rect">
            <a:avLst/>
          </a:prstGeom>
        </p:spPr>
        <p:txBody>
          <a:bodyPr wrap="square">
            <a:spAutoFit/>
          </a:bodyPr>
          <a:lstStyle/>
          <a:p>
            <a:r>
              <a:rPr lang="en-US" sz="2400" dirty="0" smtClean="0"/>
              <a:t> </a:t>
            </a:r>
            <a:r>
              <a:rPr lang="en-US" sz="3200" dirty="0" smtClean="0">
                <a:solidFill>
                  <a:schemeClr val="tx2"/>
                </a:solidFill>
              </a:rPr>
              <a:t>The </a:t>
            </a:r>
            <a:r>
              <a:rPr lang="en-US" sz="3200" b="1" dirty="0" smtClean="0">
                <a:solidFill>
                  <a:schemeClr val="tx2"/>
                </a:solidFill>
              </a:rPr>
              <a:t>Women in Apprenticeship and Nontraditional Occupations (WANTO</a:t>
            </a:r>
            <a:r>
              <a:rPr lang="en-US" sz="3200" dirty="0" smtClean="0">
                <a:solidFill>
                  <a:schemeClr val="tx2"/>
                </a:solidFill>
              </a:rPr>
              <a:t>) Act of 1992 authorizes the U.S. Department of Labor to award grants to assist employers and registered apprenticeship programs in promoting the recruitment, training, employment and retention of women in apprenticeship and nontraditional occupations.</a:t>
            </a:r>
          </a:p>
          <a:p>
            <a:endParaRPr lang="en-US" sz="2400" dirty="0" smtClean="0"/>
          </a:p>
        </p:txBody>
      </p:sp>
    </p:spTree>
    <p:extLst>
      <p:ext uri="{BB962C8B-B14F-4D97-AF65-F5344CB8AC3E}">
        <p14:creationId xmlns:p14="http://schemas.microsoft.com/office/powerpoint/2010/main" val="3483449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915400" cy="4614672"/>
          </a:xfrm>
        </p:spPr>
        <p:txBody>
          <a:bodyPr>
            <a:normAutofit/>
          </a:bodyPr>
          <a:lstStyle/>
          <a:p>
            <a:pPr>
              <a:buNone/>
            </a:pPr>
            <a:r>
              <a:rPr lang="en-US" sz="2800" dirty="0" smtClean="0"/>
              <a:t>	</a:t>
            </a:r>
          </a:p>
        </p:txBody>
      </p:sp>
      <p:sp>
        <p:nvSpPr>
          <p:cNvPr id="4" name="Title 3"/>
          <p:cNvSpPr>
            <a:spLocks noGrp="1"/>
          </p:cNvSpPr>
          <p:nvPr>
            <p:ph type="title"/>
          </p:nvPr>
        </p:nvSpPr>
        <p:spPr>
          <a:xfrm>
            <a:off x="457200" y="0"/>
            <a:ext cx="8229600" cy="1143000"/>
          </a:xfrm>
        </p:spPr>
        <p:txBody>
          <a:bodyPr>
            <a:normAutofit/>
          </a:bodyPr>
          <a:lstStyle/>
          <a:p>
            <a:r>
              <a:rPr lang="en-US" sz="4400" dirty="0" smtClean="0">
                <a:latin typeface="+mn-lt"/>
              </a:rPr>
              <a:t>WANTO Grantee Service Areas</a:t>
            </a:r>
            <a:endParaRPr lang="en-US" sz="4400" dirty="0">
              <a:latin typeface="+mn-lt"/>
            </a:endParaRPr>
          </a:p>
        </p:txBody>
      </p:sp>
      <p:grpSp>
        <p:nvGrpSpPr>
          <p:cNvPr id="3" name="Group 4"/>
          <p:cNvGrpSpPr/>
          <p:nvPr/>
        </p:nvGrpSpPr>
        <p:grpSpPr>
          <a:xfrm>
            <a:off x="144484" y="1171303"/>
            <a:ext cx="8855031" cy="4775885"/>
            <a:chOff x="363981" y="1425387"/>
            <a:chExt cx="8855031" cy="4775885"/>
          </a:xfrm>
        </p:grpSpPr>
        <p:grpSp>
          <p:nvGrpSpPr>
            <p:cNvPr id="5" name="Group 16"/>
            <p:cNvGrpSpPr/>
            <p:nvPr/>
          </p:nvGrpSpPr>
          <p:grpSpPr>
            <a:xfrm>
              <a:off x="423442" y="1425387"/>
              <a:ext cx="8297116" cy="4741209"/>
              <a:chOff x="423442" y="1425387"/>
              <a:chExt cx="8297116" cy="4741209"/>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442" y="1425387"/>
                <a:ext cx="8297116" cy="4741209"/>
              </a:xfrm>
              <a:prstGeom prst="rect">
                <a:avLst/>
              </a:prstGeom>
            </p:spPr>
          </p:pic>
          <p:grpSp>
            <p:nvGrpSpPr>
              <p:cNvPr id="6" name="Group 15"/>
              <p:cNvGrpSpPr/>
              <p:nvPr/>
            </p:nvGrpSpPr>
            <p:grpSpPr>
              <a:xfrm>
                <a:off x="676836" y="1963271"/>
                <a:ext cx="7255739" cy="1992071"/>
                <a:chOff x="676836" y="1963271"/>
                <a:chExt cx="7255739" cy="1992071"/>
              </a:xfrm>
            </p:grpSpPr>
            <p:sp>
              <p:nvSpPr>
                <p:cNvPr id="12" name="5-Point Star 8"/>
                <p:cNvSpPr/>
                <p:nvPr/>
              </p:nvSpPr>
              <p:spPr>
                <a:xfrm>
                  <a:off x="712694" y="1963271"/>
                  <a:ext cx="242047" cy="228600"/>
                </a:xfrm>
                <a:prstGeom prst="star5">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5-Point Star 12"/>
                <p:cNvSpPr/>
                <p:nvPr/>
              </p:nvSpPr>
              <p:spPr>
                <a:xfrm>
                  <a:off x="676836" y="2316707"/>
                  <a:ext cx="242047" cy="228600"/>
                </a:xfrm>
                <a:prstGeom prst="star5">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5-Point Star 13"/>
                <p:cNvSpPr/>
                <p:nvPr/>
              </p:nvSpPr>
              <p:spPr>
                <a:xfrm>
                  <a:off x="747363" y="3726742"/>
                  <a:ext cx="242047" cy="228600"/>
                </a:xfrm>
                <a:prstGeom prst="star5">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5-Point Star 14"/>
                <p:cNvSpPr/>
                <p:nvPr/>
              </p:nvSpPr>
              <p:spPr>
                <a:xfrm>
                  <a:off x="5625352" y="2968889"/>
                  <a:ext cx="242047" cy="228600"/>
                </a:xfrm>
                <a:prstGeom prst="star5">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5-Point Star 15"/>
                <p:cNvSpPr/>
                <p:nvPr/>
              </p:nvSpPr>
              <p:spPr>
                <a:xfrm>
                  <a:off x="6347013" y="3158451"/>
                  <a:ext cx="242047" cy="228600"/>
                </a:xfrm>
                <a:prstGeom prst="star5">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5-Point Star 16"/>
                <p:cNvSpPr/>
                <p:nvPr/>
              </p:nvSpPr>
              <p:spPr>
                <a:xfrm>
                  <a:off x="7690528" y="3259304"/>
                  <a:ext cx="242047" cy="228600"/>
                </a:xfrm>
                <a:prstGeom prst="star5">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7" name="TextBox 6"/>
            <p:cNvSpPr txBox="1"/>
            <p:nvPr/>
          </p:nvSpPr>
          <p:spPr>
            <a:xfrm>
              <a:off x="363981" y="5000943"/>
              <a:ext cx="7106911" cy="1200329"/>
            </a:xfrm>
            <a:prstGeom prst="rect">
              <a:avLst/>
            </a:prstGeom>
            <a:noFill/>
          </p:spPr>
          <p:txBody>
            <a:bodyPr wrap="square" rtlCol="0">
              <a:spAutoFit/>
            </a:bodyPr>
            <a:lstStyle/>
            <a:p>
              <a:r>
                <a:rPr lang="en-US" b="1" dirty="0" smtClean="0"/>
                <a:t>Western WANTO Consortium</a:t>
              </a:r>
            </a:p>
            <a:p>
              <a:r>
                <a:rPr lang="en-US" dirty="0" smtClean="0"/>
                <a:t>Oregon Tradeswomen, Inc.</a:t>
              </a:r>
            </a:p>
            <a:p>
              <a:r>
                <a:rPr lang="en-US" dirty="0" smtClean="0"/>
                <a:t>Tradeswomen, Inc. (CA)</a:t>
              </a:r>
            </a:p>
            <a:p>
              <a:r>
                <a:rPr lang="en-US" dirty="0" smtClean="0"/>
                <a:t>Apprenticeship and Nontraditional Employment for Women (ANEW – WA)</a:t>
              </a:r>
              <a:endParaRPr lang="en-US" dirty="0"/>
            </a:p>
          </p:txBody>
        </p:sp>
        <p:sp>
          <p:nvSpPr>
            <p:cNvPr id="8" name="TextBox 7"/>
            <p:cNvSpPr txBox="1"/>
            <p:nvPr/>
          </p:nvSpPr>
          <p:spPr>
            <a:xfrm>
              <a:off x="3598139" y="2528535"/>
              <a:ext cx="2689413" cy="369332"/>
            </a:xfrm>
            <a:prstGeom prst="rect">
              <a:avLst/>
            </a:prstGeom>
            <a:noFill/>
          </p:spPr>
          <p:txBody>
            <a:bodyPr wrap="square" rtlCol="0">
              <a:spAutoFit/>
            </a:bodyPr>
            <a:lstStyle/>
            <a:p>
              <a:r>
                <a:rPr lang="en-US" b="1" dirty="0" smtClean="0"/>
                <a:t>Chicago Women in Trades</a:t>
              </a:r>
            </a:p>
          </p:txBody>
        </p:sp>
        <p:sp>
          <p:nvSpPr>
            <p:cNvPr id="9" name="TextBox 8"/>
            <p:cNvSpPr txBox="1"/>
            <p:nvPr/>
          </p:nvSpPr>
          <p:spPr>
            <a:xfrm>
              <a:off x="6529599" y="1481793"/>
              <a:ext cx="2689413" cy="923330"/>
            </a:xfrm>
            <a:prstGeom prst="rect">
              <a:avLst/>
            </a:prstGeom>
            <a:noFill/>
          </p:spPr>
          <p:txBody>
            <a:bodyPr wrap="square" rtlCol="0">
              <a:spAutoFit/>
            </a:bodyPr>
            <a:lstStyle/>
            <a:p>
              <a:r>
                <a:rPr lang="en-US" b="1" dirty="0" smtClean="0"/>
                <a:t>Nontraditional Employment for Women (NEW NYC)</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mn-lt"/>
              </a:rPr>
              <a:t>Presenters</a:t>
            </a:r>
            <a:endParaRPr lang="en-US" sz="4400" dirty="0">
              <a:latin typeface="+mn-lt"/>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pPr/>
              <a:t>6</a:t>
            </a:fld>
            <a:endParaRPr lang="en-US" dirty="0"/>
          </a:p>
        </p:txBody>
      </p:sp>
      <p:sp>
        <p:nvSpPr>
          <p:cNvPr id="6" name="Footer Placeholder 5"/>
          <p:cNvSpPr>
            <a:spLocks noGrp="1"/>
          </p:cNvSpPr>
          <p:nvPr>
            <p:ph type="ftr" sz="quarter" idx="11"/>
          </p:nvPr>
        </p:nvSpPr>
        <p:spPr/>
        <p:txBody>
          <a:bodyPr/>
          <a:lstStyle/>
          <a:p>
            <a:r>
              <a:rPr lang="en-US" dirty="0" smtClean="0"/>
              <a:t>#</a:t>
            </a:r>
            <a:endParaRPr lang="en-US" dirty="0"/>
          </a:p>
        </p:txBody>
      </p:sp>
      <p:sp>
        <p:nvSpPr>
          <p:cNvPr id="8" name="Content Placeholder 2"/>
          <p:cNvSpPr txBox="1">
            <a:spLocks/>
          </p:cNvSpPr>
          <p:nvPr/>
        </p:nvSpPr>
        <p:spPr>
          <a:xfrm>
            <a:off x="2590800" y="2817223"/>
            <a:ext cx="6400800" cy="2225040"/>
          </a:xfrm>
          <a:prstGeom prst="rect">
            <a:avLst/>
          </a:prstGeom>
          <a:solidFill>
            <a:schemeClr val="bg1">
              <a:lumMod val="75000"/>
              <a:alpha val="85000"/>
            </a:schemeClr>
          </a:solidFill>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smtClean="0">
                <a:latin typeface="+mn-lt"/>
              </a:rPr>
              <a:t>Presenter:  Amy James-Neel</a:t>
            </a:r>
          </a:p>
          <a:p>
            <a:pPr marL="0" indent="0">
              <a:buFont typeface="Arial" pitchFamily="34" charset="0"/>
              <a:buNone/>
            </a:pPr>
            <a:r>
              <a:rPr lang="en-US" sz="2800" dirty="0" smtClean="0">
                <a:latin typeface="+mn-lt"/>
              </a:rPr>
              <a:t>Title: Construction Job Placement Manager</a:t>
            </a:r>
          </a:p>
          <a:p>
            <a:pPr marL="0" indent="0">
              <a:buFont typeface="Arial" pitchFamily="34" charset="0"/>
              <a:buNone/>
            </a:pPr>
            <a:r>
              <a:rPr lang="en-US" sz="2800" dirty="0" smtClean="0">
                <a:latin typeface="+mn-lt"/>
              </a:rPr>
              <a:t>Organization: Oregon Tradeswomen Inc.</a:t>
            </a:r>
            <a:endParaRPr lang="en-US" sz="2800" dirty="0">
              <a:latin typeface="+mn-lt"/>
            </a:endParaRPr>
          </a:p>
        </p:txBody>
      </p:sp>
      <p:pic>
        <p:nvPicPr>
          <p:cNvPr id="1026" name="Picture 2"/>
          <p:cNvPicPr>
            <a:picLocks noChangeAspect="1" noChangeArrowheads="1"/>
          </p:cNvPicPr>
          <p:nvPr/>
        </p:nvPicPr>
        <p:blipFill>
          <a:blip r:embed="rId3" cstate="print"/>
          <a:srcRect/>
          <a:stretch>
            <a:fillRect/>
          </a:stretch>
        </p:blipFill>
        <p:spPr bwMode="auto">
          <a:xfrm>
            <a:off x="228600" y="2817223"/>
            <a:ext cx="2222863" cy="2222863"/>
          </a:xfrm>
          <a:prstGeom prst="rect">
            <a:avLst/>
          </a:prstGeom>
          <a:noFill/>
          <a:ln w="25400" cap="rnd">
            <a:solidFill>
              <a:schemeClr val="accent1"/>
            </a:solidFill>
            <a:round/>
            <a:headEnd/>
            <a:tailEnd/>
          </a:ln>
        </p:spPr>
      </p:pic>
    </p:spTree>
    <p:extLst>
      <p:ext uri="{BB962C8B-B14F-4D97-AF65-F5344CB8AC3E}">
        <p14:creationId xmlns:p14="http://schemas.microsoft.com/office/powerpoint/2010/main" val="2097141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mn-lt"/>
              </a:rPr>
              <a:t>Presenters</a:t>
            </a:r>
            <a:endParaRPr lang="en-US" sz="4400" dirty="0">
              <a:latin typeface="+mn-lt"/>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pPr/>
              <a:t>7</a:t>
            </a:fld>
            <a:endParaRPr lang="en-US" dirty="0"/>
          </a:p>
        </p:txBody>
      </p:sp>
      <p:sp>
        <p:nvSpPr>
          <p:cNvPr id="6" name="Footer Placeholder 5"/>
          <p:cNvSpPr>
            <a:spLocks noGrp="1"/>
          </p:cNvSpPr>
          <p:nvPr>
            <p:ph type="ftr" sz="quarter" idx="11"/>
          </p:nvPr>
        </p:nvSpPr>
        <p:spPr>
          <a:xfrm>
            <a:off x="3124200" y="6492875"/>
            <a:ext cx="2895600" cy="365125"/>
          </a:xfrm>
        </p:spPr>
        <p:txBody>
          <a:bodyPr/>
          <a:lstStyle/>
          <a:p>
            <a:r>
              <a:rPr lang="en-US" dirty="0" smtClean="0"/>
              <a:t>#</a:t>
            </a:r>
            <a:endParaRPr lang="en-US" dirty="0"/>
          </a:p>
        </p:txBody>
      </p:sp>
      <p:sp>
        <p:nvSpPr>
          <p:cNvPr id="8" name="Content Placeholder 2"/>
          <p:cNvSpPr txBox="1">
            <a:spLocks/>
          </p:cNvSpPr>
          <p:nvPr/>
        </p:nvSpPr>
        <p:spPr>
          <a:xfrm>
            <a:off x="3048000" y="1371600"/>
            <a:ext cx="5791200" cy="2057400"/>
          </a:xfrm>
          <a:prstGeom prst="rect">
            <a:avLst/>
          </a:prstGeom>
          <a:solidFill>
            <a:schemeClr val="bg1">
              <a:lumMod val="75000"/>
              <a:alpha val="85000"/>
            </a:schemeClr>
          </a:solidFill>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smtClean="0">
                <a:latin typeface="+mn-lt"/>
              </a:rPr>
              <a:t>Presenter:  Kathleen Culhane</a:t>
            </a:r>
          </a:p>
          <a:p>
            <a:pPr marL="0" indent="0">
              <a:buFont typeface="Arial" pitchFamily="34" charset="0"/>
              <a:buNone/>
            </a:pPr>
            <a:r>
              <a:rPr lang="en-US" sz="2800" dirty="0" smtClean="0">
                <a:latin typeface="+mn-lt"/>
              </a:rPr>
              <a:t>Title: President</a:t>
            </a:r>
          </a:p>
          <a:p>
            <a:pPr marL="0" indent="0">
              <a:buFont typeface="Arial" pitchFamily="34" charset="0"/>
              <a:buNone/>
            </a:pPr>
            <a:r>
              <a:rPr lang="en-US" sz="2800" dirty="0" smtClean="0">
                <a:latin typeface="+mn-lt"/>
              </a:rPr>
              <a:t>Organization: Nontraditional Employment for Women (NEW)</a:t>
            </a:r>
            <a:endParaRPr lang="en-US" sz="2800" dirty="0">
              <a:latin typeface="+mn-lt"/>
            </a:endParaRPr>
          </a:p>
        </p:txBody>
      </p:sp>
      <p:pic>
        <p:nvPicPr>
          <p:cNvPr id="9" name="Picture 8" descr="KC Bio Photo.jpg"/>
          <p:cNvPicPr>
            <a:picLocks noChangeAspect="1"/>
          </p:cNvPicPr>
          <p:nvPr/>
        </p:nvPicPr>
        <p:blipFill>
          <a:blip r:embed="rId3" cstate="print"/>
          <a:stretch>
            <a:fillRect/>
          </a:stretch>
        </p:blipFill>
        <p:spPr>
          <a:xfrm>
            <a:off x="838200" y="1524000"/>
            <a:ext cx="1790161" cy="1828800"/>
          </a:xfrm>
          <a:prstGeom prst="rect">
            <a:avLst/>
          </a:prstGeom>
          <a:ln w="25400" cap="rnd">
            <a:solidFill>
              <a:schemeClr val="accent1"/>
            </a:solidFill>
          </a:ln>
        </p:spPr>
      </p:pic>
      <p:sp>
        <p:nvSpPr>
          <p:cNvPr id="10" name="Content Placeholder 2"/>
          <p:cNvSpPr txBox="1">
            <a:spLocks/>
          </p:cNvSpPr>
          <p:nvPr/>
        </p:nvSpPr>
        <p:spPr>
          <a:xfrm>
            <a:off x="3048000" y="3886200"/>
            <a:ext cx="5638800" cy="2133600"/>
          </a:xfrm>
          <a:prstGeom prst="rect">
            <a:avLst/>
          </a:prstGeom>
          <a:solidFill>
            <a:schemeClr val="bg1">
              <a:lumMod val="75000"/>
              <a:alpha val="85000"/>
            </a:schemeClr>
          </a:solidFill>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smtClean="0">
                <a:latin typeface="+mn-lt"/>
              </a:rPr>
              <a:t>Presenter:  Chelsea McGrath</a:t>
            </a:r>
          </a:p>
          <a:p>
            <a:pPr marL="0" indent="0">
              <a:buFont typeface="Arial" pitchFamily="34" charset="0"/>
              <a:buNone/>
            </a:pPr>
            <a:r>
              <a:rPr lang="en-US" sz="2800" dirty="0" smtClean="0">
                <a:latin typeface="+mn-lt"/>
              </a:rPr>
              <a:t>Title: Training Manager</a:t>
            </a:r>
          </a:p>
          <a:p>
            <a:pPr marL="0" indent="0">
              <a:buNone/>
            </a:pPr>
            <a:r>
              <a:rPr lang="en-US" sz="2800" dirty="0" smtClean="0">
                <a:latin typeface="+mn-lt"/>
              </a:rPr>
              <a:t>Organization: Nontraditional Employment for Women (NEW)</a:t>
            </a:r>
            <a:endParaRPr lang="en-US" sz="2800" dirty="0">
              <a:latin typeface="+mn-lt"/>
            </a:endParaRPr>
          </a:p>
        </p:txBody>
      </p:sp>
      <p:pic>
        <p:nvPicPr>
          <p:cNvPr id="11" name="Picture 10" descr="IMG_1876.JPG"/>
          <p:cNvPicPr>
            <a:picLocks noChangeAspect="1"/>
          </p:cNvPicPr>
          <p:nvPr/>
        </p:nvPicPr>
        <p:blipFill>
          <a:blip r:embed="rId4" cstate="print"/>
          <a:stretch>
            <a:fillRect/>
          </a:stretch>
        </p:blipFill>
        <p:spPr>
          <a:xfrm rot="5400000">
            <a:off x="411480" y="4114800"/>
            <a:ext cx="2438400" cy="1828800"/>
          </a:xfrm>
          <a:prstGeom prst="rect">
            <a:avLst/>
          </a:prstGeom>
          <a:ln w="25400" cap="sq">
            <a:solidFill>
              <a:schemeClr val="accent1"/>
            </a:solidFill>
          </a:ln>
        </p:spPr>
      </p:pic>
    </p:spTree>
    <p:extLst>
      <p:ext uri="{BB962C8B-B14F-4D97-AF65-F5344CB8AC3E}">
        <p14:creationId xmlns:p14="http://schemas.microsoft.com/office/powerpoint/2010/main" val="2097141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mn-lt"/>
              </a:rPr>
              <a:t>Polling Question</a:t>
            </a:r>
            <a:endParaRPr lang="en-US" sz="4400" dirty="0">
              <a:latin typeface="+mn-lt"/>
            </a:endParaRPr>
          </a:p>
        </p:txBody>
      </p:sp>
      <p:graphicFrame>
        <p:nvGraphicFramePr>
          <p:cNvPr id="10" name="Diagram 9"/>
          <p:cNvGraphicFramePr/>
          <p:nvPr>
            <p:extLst>
              <p:ext uri="{D42A27DB-BD31-4B8C-83A1-F6EECF244321}">
                <p14:modId xmlns:p14="http://schemas.microsoft.com/office/powerpoint/2010/main" val="3551974576"/>
              </p:ext>
            </p:extLst>
          </p:nvPr>
        </p:nvGraphicFramePr>
        <p:xfrm>
          <a:off x="457200" y="1219200"/>
          <a:ext cx="83820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01723B91-CE10-4F20-890A-0852E2246859}" type="slidenum">
              <a:rPr lang="en-US" smtClean="0"/>
              <a:pPr/>
              <a:t>8</a:t>
            </a:fld>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TextBox 4"/>
          <p:cNvSpPr txBox="1"/>
          <p:nvPr/>
        </p:nvSpPr>
        <p:spPr>
          <a:xfrm>
            <a:off x="665328" y="3009331"/>
            <a:ext cx="6781800" cy="461665"/>
          </a:xfrm>
          <a:prstGeom prst="rect">
            <a:avLst/>
          </a:prstGeom>
          <a:noFill/>
        </p:spPr>
        <p:txBody>
          <a:bodyPr wrap="square" rtlCol="0">
            <a:spAutoFit/>
          </a:bodyPr>
          <a:lstStyle/>
          <a:p>
            <a:pPr marL="342900" indent="-342900">
              <a:spcAft>
                <a:spcPts val="2400"/>
              </a:spcAft>
              <a:buFont typeface="+mj-lt"/>
              <a:buAutoNum type="arabicPeriod"/>
            </a:pPr>
            <a:endParaRPr lang="en-US" sz="2400" dirty="0">
              <a:solidFill>
                <a:schemeClr val="accent1">
                  <a:lumMod val="75000"/>
                </a:schemeClr>
              </a:solidFill>
              <a:latin typeface="Arial" pitchFamily="34" charset="0"/>
              <a:cs typeface="Arial" pitchFamily="34" charset="0"/>
            </a:endParaRP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83047" y="4114800"/>
            <a:ext cx="2460953" cy="2293005"/>
          </a:xfrm>
          <a:prstGeom prst="rect">
            <a:avLst/>
          </a:prstGeom>
        </p:spPr>
      </p:pic>
      <p:sp>
        <p:nvSpPr>
          <p:cNvPr id="9" name="Rectangle 8"/>
          <p:cNvSpPr/>
          <p:nvPr/>
        </p:nvSpPr>
        <p:spPr>
          <a:xfrm>
            <a:off x="304800" y="2819400"/>
            <a:ext cx="7620000" cy="3539430"/>
          </a:xfrm>
          <a:prstGeom prst="rect">
            <a:avLst/>
          </a:prstGeom>
        </p:spPr>
        <p:txBody>
          <a:bodyPr wrap="square">
            <a:spAutoFit/>
          </a:bodyPr>
          <a:lstStyle/>
          <a:p>
            <a:pPr lvl="1"/>
            <a:r>
              <a:rPr lang="en-US" sz="3200" dirty="0" smtClean="0">
                <a:solidFill>
                  <a:schemeClr val="tx2"/>
                </a:solidFill>
              </a:rPr>
              <a:t>1. Registered Apprenticeship Program </a:t>
            </a:r>
          </a:p>
          <a:p>
            <a:pPr lvl="1"/>
            <a:r>
              <a:rPr lang="en-US" sz="3200" dirty="0" smtClean="0">
                <a:solidFill>
                  <a:schemeClr val="tx2"/>
                </a:solidFill>
              </a:rPr>
              <a:t>2. Employer</a:t>
            </a:r>
          </a:p>
          <a:p>
            <a:pPr lvl="1"/>
            <a:r>
              <a:rPr lang="en-US" sz="3200" dirty="0" smtClean="0">
                <a:solidFill>
                  <a:schemeClr val="tx2"/>
                </a:solidFill>
              </a:rPr>
              <a:t>3. WIOA  / American Jobs Center</a:t>
            </a:r>
          </a:p>
          <a:p>
            <a:pPr lvl="1"/>
            <a:r>
              <a:rPr lang="en-US" sz="3200" dirty="0" smtClean="0">
                <a:solidFill>
                  <a:schemeClr val="tx2"/>
                </a:solidFill>
              </a:rPr>
              <a:t>4. Community College</a:t>
            </a:r>
          </a:p>
          <a:p>
            <a:pPr lvl="1"/>
            <a:r>
              <a:rPr lang="en-US" sz="3200" dirty="0" smtClean="0">
                <a:solidFill>
                  <a:schemeClr val="tx2"/>
                </a:solidFill>
              </a:rPr>
              <a:t>5. Community-based service program</a:t>
            </a:r>
          </a:p>
          <a:p>
            <a:pPr lvl="1"/>
            <a:r>
              <a:rPr lang="en-US" sz="3200" dirty="0" smtClean="0">
                <a:solidFill>
                  <a:schemeClr val="tx2"/>
                </a:solidFill>
              </a:rPr>
              <a:t>6. Government</a:t>
            </a:r>
          </a:p>
          <a:p>
            <a:pPr lvl="1"/>
            <a:r>
              <a:rPr lang="en-US" sz="3200" dirty="0" smtClean="0">
                <a:solidFill>
                  <a:schemeClr val="tx2"/>
                </a:solidFill>
              </a:rPr>
              <a:t>7. Other</a:t>
            </a:r>
          </a:p>
        </p:txBody>
      </p:sp>
    </p:spTree>
    <p:extLst>
      <p:ext uri="{BB962C8B-B14F-4D97-AF65-F5344CB8AC3E}">
        <p14:creationId xmlns:p14="http://schemas.microsoft.com/office/powerpoint/2010/main" val="1402019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Autofit/>
          </a:bodyPr>
          <a:lstStyle/>
          <a:p>
            <a:r>
              <a:rPr lang="en-US" sz="4400" dirty="0" smtClean="0">
                <a:latin typeface="+mn-lt"/>
              </a:rPr>
              <a:t> </a:t>
            </a:r>
            <a:br>
              <a:rPr lang="en-US" sz="4400" dirty="0" smtClean="0">
                <a:latin typeface="+mn-lt"/>
              </a:rPr>
            </a:br>
            <a:r>
              <a:rPr lang="en-US" sz="3600" dirty="0" smtClean="0">
                <a:latin typeface="+mn-lt"/>
              </a:rPr>
              <a:t>Nontraditional Employment for Women - NYC</a:t>
            </a:r>
            <a:r>
              <a:rPr lang="en-US" sz="4400" dirty="0" smtClean="0">
                <a:solidFill>
                  <a:schemeClr val="accent3"/>
                </a:solidFill>
                <a:latin typeface="+mn-lt"/>
              </a:rPr>
              <a:t/>
            </a:r>
            <a:br>
              <a:rPr lang="en-US" sz="4400" dirty="0" smtClean="0">
                <a:solidFill>
                  <a:schemeClr val="accent3"/>
                </a:solidFill>
                <a:latin typeface="+mn-lt"/>
              </a:rPr>
            </a:br>
            <a:endParaRPr lang="en-US" sz="4400" dirty="0">
              <a:latin typeface="+mn-lt"/>
            </a:endParaRPr>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9</a:t>
            </a:fld>
            <a:endParaRPr lang="en-US" dirty="0"/>
          </a:p>
        </p:txBody>
      </p:sp>
      <p:sp>
        <p:nvSpPr>
          <p:cNvPr id="8" name="Text Placeholder 3"/>
          <p:cNvSpPr txBox="1">
            <a:spLocks/>
          </p:cNvSpPr>
          <p:nvPr/>
        </p:nvSpPr>
        <p:spPr>
          <a:xfrm>
            <a:off x="671513" y="4347372"/>
            <a:ext cx="7772400" cy="508299"/>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Hard Hats. Strong Women. Building the Future.</a:t>
            </a:r>
            <a:endParaRPr kumimoji="0" lang="en-US" sz="1200" b="1"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27" name="TextBox 26"/>
          <p:cNvSpPr txBox="1"/>
          <p:nvPr/>
        </p:nvSpPr>
        <p:spPr>
          <a:xfrm>
            <a:off x="335598" y="1155042"/>
            <a:ext cx="5669280" cy="215444"/>
          </a:xfrm>
          <a:prstGeom prst="rect">
            <a:avLst/>
          </a:prstGeom>
          <a:noFill/>
        </p:spPr>
        <p:txBody>
          <a:bodyPr wrap="square" rtlCol="0">
            <a:spAutoFit/>
          </a:bodyPr>
          <a:lstStyle/>
          <a:p>
            <a:pPr marL="173038" indent="-173038" fontAlgn="base">
              <a:spcAft>
                <a:spcPts val="1400"/>
              </a:spcAft>
              <a:buFont typeface="Arial" pitchFamily="34" charset="0"/>
              <a:buChar char="•"/>
            </a:pPr>
            <a:endParaRPr lang="en-US" sz="800" dirty="0" smtClean="0"/>
          </a:p>
        </p:txBody>
      </p:sp>
      <p:sp>
        <p:nvSpPr>
          <p:cNvPr id="11" name="Content Placeholder 5"/>
          <p:cNvSpPr>
            <a:spLocks noGrp="1"/>
          </p:cNvSpPr>
          <p:nvPr>
            <p:ph idx="1"/>
          </p:nvPr>
        </p:nvSpPr>
        <p:spPr>
          <a:xfrm>
            <a:off x="381000" y="1524000"/>
            <a:ext cx="8382000" cy="4906963"/>
          </a:xfrm>
        </p:spPr>
        <p:txBody>
          <a:bodyPr>
            <a:noAutofit/>
          </a:bodyPr>
          <a:lstStyle/>
          <a:p>
            <a:pPr algn="ctr">
              <a:buNone/>
            </a:pPr>
            <a:r>
              <a:rPr lang="en-US" sz="2800" dirty="0" smtClean="0">
                <a:latin typeface="+mn-lt"/>
              </a:rPr>
              <a:t>--------------------------------------------------------</a:t>
            </a:r>
          </a:p>
          <a:p>
            <a:pPr algn="ctr">
              <a:buNone/>
            </a:pPr>
            <a:r>
              <a:rPr lang="en-US" sz="2800" dirty="0" smtClean="0">
                <a:latin typeface="+mn-lt"/>
              </a:rPr>
              <a:t>Northeast Regional Technical Assistance Center</a:t>
            </a:r>
          </a:p>
          <a:p>
            <a:pPr algn="ctr">
              <a:buNone/>
            </a:pPr>
            <a:r>
              <a:rPr lang="en-US" sz="2800" dirty="0" smtClean="0">
                <a:latin typeface="+mn-lt"/>
              </a:rPr>
              <a:t>--------------------------------------------------------</a:t>
            </a:r>
          </a:p>
          <a:p>
            <a:pPr algn="ctr">
              <a:buNone/>
            </a:pPr>
            <a:r>
              <a:rPr lang="en-US" sz="2800" dirty="0" smtClean="0">
                <a:latin typeface="+mn-lt"/>
              </a:rPr>
              <a:t>Hard Hats. Strong Women. Building the Future.</a:t>
            </a:r>
          </a:p>
          <a:p>
            <a:pPr algn="ctr">
              <a:buNone/>
            </a:pPr>
            <a:r>
              <a:rPr lang="en-US" sz="2800" dirty="0" smtClean="0">
                <a:latin typeface="+mn-lt"/>
              </a:rPr>
              <a:t>---------------------------------------------------------</a:t>
            </a:r>
          </a:p>
          <a:p>
            <a:pPr algn="ctr">
              <a:buNone/>
            </a:pPr>
            <a:endParaRPr lang="en-US" sz="2800" dirty="0">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513" y="4855671"/>
            <a:ext cx="2438400" cy="1591056"/>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11404&quot;&gt;&lt;object type=&quot;3&quot; unique_id=&quot;11405&quot;&gt;&lt;property id=&quot;20148&quot; value=&quot;5&quot;/&gt;&lt;property id=&quot;20300&quot; value=&quot;Slide 1 - &amp;quot;Webinar Title&amp;quot;&quot;/&gt;&lt;property id=&quot;20307&quot; value=&quot;256&quot;/&gt;&lt;/object&gt;&lt;object type=&quot;3&quot; unique_id=&quot;11411&quot;&gt;&lt;property id=&quot;20148&quot; value=&quot;5&quot;/&gt;&lt;property id=&quot;20300&quot; value=&quot;Slide 2 - &amp;quot;Where are you?&amp;quot;&quot;/&gt;&lt;property id=&quot;20307&quot; value=&quot;259&quot;/&gt;&lt;/object&gt;&lt;object type=&quot;3&quot; unique_id=&quot;11412&quot;&gt;&lt;property id=&quot;20148&quot; value=&quot;5&quot;/&gt;&lt;property id=&quot;20300&quot; value=&quot;Slide 3 - &amp;quot;Here’s what you can expect to get out of this webinar!&amp;quot;&quot;/&gt;&lt;property id=&quot;20307&quot; value=&quot;264&quot;/&gt;&lt;/object&gt;&lt;object type=&quot;3&quot; unique_id=&quot;11413&quot;&gt;&lt;property id=&quot;20148&quot; value=&quot;5&quot;/&gt;&lt;property id=&quot;20300&quot; value=&quot;Slide 4 - &amp;quot;Agenda&amp;quot;&quot;/&gt;&lt;property id=&quot;20307&quot; value=&quot;266&quot;/&gt;&lt;/object&gt;&lt;object type=&quot;3&quot; unique_id=&quot;11414&quot;&gt;&lt;property id=&quot;20148&quot; value=&quot;5&quot;/&gt;&lt;property id=&quot;20300&quot; value=&quot;Slide 5 - &amp;quot;Moderator&amp;quot;&quot;/&gt;&lt;property id=&quot;20307&quot; value=&quot;261&quot;/&gt;&lt;/object&gt;&lt;object type=&quot;3&quot; unique_id=&quot;11415&quot;&gt;&lt;property id=&quot;20148&quot; value=&quot;5&quot;/&gt;&lt;property id=&quot;20300&quot; value=&quot;Slide 6 - &amp;quot;Presenters&amp;quot;&quot;/&gt;&lt;property id=&quot;20307&quot; value=&quot;286&quot;/&gt;&lt;/object&gt;&lt;object type=&quot;3&quot; unique_id=&quot;11416&quot;&gt;&lt;property id=&quot;20148&quot; value=&quot;5&quot;/&gt;&lt;property id=&quot;20300&quot; value=&quot;Slide 8 - &amp;quot;Content Heading &amp;quot;&quot;/&gt;&lt;property id=&quot;20307&quot; value=&quot;271&quot;/&gt;&lt;/object&gt;&lt;object type=&quot;3&quot; unique_id=&quot;11417&quot;&gt;&lt;property id=&quot;20148&quot; value=&quot;5&quot;/&gt;&lt;property id=&quot;20300&quot; value=&quot;Slide 12 - &amp;quot;Open Chat&amp;quot;&quot;/&gt;&lt;property id=&quot;20307&quot; value=&quot;267&quot;/&gt;&lt;/object&gt;&lt;object type=&quot;3&quot; unique_id=&quot;11418&quot;&gt;&lt;property id=&quot;20148&quot; value=&quot;5&quot;/&gt;&lt;property id=&quot;20300&quot; value=&quot;Slide 13 - &amp;quot;Polling Question&amp;quot;&quot;/&gt;&lt;property id=&quot;20307&quot; value=&quot;265&quot;/&gt;&lt;/object&gt;&lt;object type=&quot;3&quot; unique_id=&quot;11420&quot;&gt;&lt;property id=&quot;20148&quot; value=&quot;5&quot;/&gt;&lt;property id=&quot;20300&quot; value=&quot;Slide 14 - &amp;quot;Reminder…&amp;quot;&quot;/&gt;&lt;property id=&quot;20307&quot; value=&quot;276&quot;/&gt;&lt;/object&gt;&lt;object type=&quot;3&quot; unique_id=&quot;11421&quot;&gt;&lt;property id=&quot;20148&quot; value=&quot;5&quot;/&gt;&lt;property id=&quot;20300&quot; value=&quot;Slide 15 - &amp;quot;Resources&amp;quot;&quot;/&gt;&lt;property id=&quot;20307&quot; value=&quot;278&quot;/&gt;&lt;/object&gt;&lt;object type=&quot;3&quot; unique_id=&quot;11422&quot;&gt;&lt;property id=&quot;20148&quot; value=&quot;5&quot;/&gt;&lt;property id=&quot;20300&quot; value=&quot;Slide 16 - &amp;quot;Please enter your questions in the Chat Room! &amp;quot;&quot;/&gt;&lt;property id=&quot;20307&quot; value=&quot;279&quot;/&gt;&lt;/object&gt;&lt;object type=&quot;3&quot; unique_id=&quot;11423&quot;&gt;&lt;property id=&quot;20148&quot; value=&quot;5&quot;/&gt;&lt;property id=&quot;20300&quot; value=&quot;Slide 17 - &amp;quot;Speakers’ Contact Information&amp;quot;&quot;/&gt;&lt;property id=&quot;20307&quot; value=&quot;281&quot;/&gt;&lt;/object&gt;&lt;object type=&quot;3&quot; unique_id=&quot;11424&quot;&gt;&lt;property id=&quot;20148&quot; value=&quot;5&quot;/&gt;&lt;property id=&quot;20300&quot; value=&quot;Slide 18 - &amp;quot;Look for upcoming Webinars in this series!&amp;quot;&quot;/&gt;&lt;property id=&quot;20307&quot; value=&quot;283&quot;/&gt;&lt;/object&gt;&lt;object type=&quot;3&quot; unique_id=&quot;11425&quot;&gt;&lt;property id=&quot;20148&quot; value=&quot;5&quot;/&gt;&lt;property id=&quot;20300&quot; value=&quot;Slide 19&quot;/&gt;&lt;property id=&quot;20307&quot; value=&quot;262&quot;/&gt;&lt;/object&gt;&lt;object type=&quot;3&quot; unique_id=&quot;13267&quot;&gt;&lt;property id=&quot;20148&quot; value=&quot;5&quot;/&gt;&lt;property id=&quot;20300&quot; value=&quot;Slide 7 - &amp;quot;Presenter&amp;quot;&quot;/&gt;&lt;property id=&quot;20307&quot; value=&quot;287&quot;/&gt;&lt;/object&gt;&lt;object type=&quot;3&quot; unique_id=&quot;13268&quot;&gt;&lt;property id=&quot;20148&quot; value=&quot;5&quot;/&gt;&lt;property id=&quot;20300&quot; value=&quot;Slide 10 - &amp;quot;Content Heading &amp;quot;&quot;/&gt;&lt;property id=&quot;20307&quot; value=&quot;289&quot;/&gt;&lt;/object&gt;&lt;object type=&quot;3&quot; unique_id=&quot;13269&quot;&gt;&lt;property id=&quot;20148&quot; value=&quot;5&quot;/&gt;&lt;property id=&quot;20300&quot; value=&quot;Slide 11 - &amp;quot;Content Heading &amp;quot;&quot;/&gt;&lt;property id=&quot;20307&quot; value=&quot;290&quot;/&gt;&lt;/object&gt;&lt;object type=&quot;3&quot; unique_id=&quot;21377&quot;&gt;&lt;property id=&quot;20148&quot; value=&quot;5&quot;/&gt;&lt;property id=&quot;20300&quot; value=&quot;Slide 9 - &amp;quot;Content Heading &amp;quot;&quot;/&gt;&lt;property id=&quot;20307&quot; value=&quot;291&quot;/&gt;&lt;/object&gt;&lt;/object&gt;&lt;object type=&quot;8&quot; unique_id=&quot;11410&quot;&gt;&lt;/object&gt;&lt;/object&gt;&lt;/database&gt;"/>
  <p:tag name="SECTOMILLISECCONVERTED" val="1"/>
</p:tagLst>
</file>

<file path=ppt/theme/theme1.xml><?xml version="1.0" encoding="utf-8"?>
<a:theme xmlns:a="http://schemas.openxmlformats.org/drawingml/2006/main" name="Networking trio design template">
  <a:themeElements>
    <a:clrScheme name="Custom 1">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C0504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Networking trio design template</Template>
  <TotalTime>0</TotalTime>
  <Words>1091</Words>
  <Application>Microsoft Office PowerPoint</Application>
  <PresentationFormat>On-screen Show (4:3)</PresentationFormat>
  <Paragraphs>251</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 Narrow</vt:lpstr>
      <vt:lpstr>Calibri</vt:lpstr>
      <vt:lpstr>Times New Roman</vt:lpstr>
      <vt:lpstr>Wingdings</vt:lpstr>
      <vt:lpstr>Networking trio design template</vt:lpstr>
      <vt:lpstr>Employment Placement &amp; Support for Nontraditional Occupations in the Construction Industry </vt:lpstr>
      <vt:lpstr>Where are you?</vt:lpstr>
      <vt:lpstr>Moderator</vt:lpstr>
      <vt:lpstr>WANTO OVERVIEW</vt:lpstr>
      <vt:lpstr>WANTO Grantee Service Areas</vt:lpstr>
      <vt:lpstr>Presenters</vt:lpstr>
      <vt:lpstr>Presenters</vt:lpstr>
      <vt:lpstr>Polling Question</vt:lpstr>
      <vt:lpstr>  Nontraditional Employment for Women - NYC </vt:lpstr>
      <vt:lpstr>       Employment Supports and Placement</vt:lpstr>
      <vt:lpstr>Direct Entry/Opportunity</vt:lpstr>
      <vt:lpstr>NEW Employers</vt:lpstr>
      <vt:lpstr>Building the Future</vt:lpstr>
      <vt:lpstr>NEW’s Signature Projects Program  </vt:lpstr>
      <vt:lpstr>NEW Signature Projects Program</vt:lpstr>
      <vt:lpstr>CONTACT INFORMATION</vt:lpstr>
      <vt:lpstr>Oregon Tradeswomen, Inc.</vt:lpstr>
      <vt:lpstr>Oregon Tradeswomen, Inc. Impact</vt:lpstr>
      <vt:lpstr>Developing a Ready  &amp; Prepared Workforce</vt:lpstr>
      <vt:lpstr>Job Placement Strategies </vt:lpstr>
      <vt:lpstr>Selling Benefits of a Diverse Crew</vt:lpstr>
      <vt:lpstr>CONTACT INFORMATION</vt:lpstr>
      <vt:lpstr>Please enter your questions in the  Chat Room! </vt:lpstr>
      <vt:lpstr>Upcoming Webinars</vt:lpstr>
      <vt:lpstr>Resources</vt:lpstr>
      <vt:lpstr>For More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2009-09-02T19:35:42Z</dcterms:created>
  <dcterms:modified xsi:type="dcterms:W3CDTF">2015-12-08T15:32:04Z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TC102413891033</vt:lpwstr>
  </property>
</Properties>
</file>