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0" r:id="rId2"/>
    <p:sldId id="411" r:id="rId3"/>
    <p:sldId id="402" r:id="rId4"/>
    <p:sldId id="403" r:id="rId5"/>
    <p:sldId id="313" r:id="rId6"/>
    <p:sldId id="405" r:id="rId7"/>
    <p:sldId id="416" r:id="rId8"/>
    <p:sldId id="412" r:id="rId9"/>
    <p:sldId id="363" r:id="rId10"/>
    <p:sldId id="365" r:id="rId11"/>
    <p:sldId id="366" r:id="rId12"/>
    <p:sldId id="364" r:id="rId13"/>
    <p:sldId id="359" r:id="rId14"/>
    <p:sldId id="361" r:id="rId15"/>
    <p:sldId id="367" r:id="rId16"/>
    <p:sldId id="372" r:id="rId17"/>
    <p:sldId id="369" r:id="rId18"/>
    <p:sldId id="371" r:id="rId19"/>
    <p:sldId id="374" r:id="rId20"/>
    <p:sldId id="373" r:id="rId21"/>
    <p:sldId id="375" r:id="rId22"/>
    <p:sldId id="370" r:id="rId23"/>
    <p:sldId id="377" r:id="rId24"/>
    <p:sldId id="378" r:id="rId25"/>
    <p:sldId id="379" r:id="rId26"/>
    <p:sldId id="410" r:id="rId27"/>
    <p:sldId id="413" r:id="rId28"/>
    <p:sldId id="380" r:id="rId29"/>
    <p:sldId id="381" r:id="rId30"/>
    <p:sldId id="382" r:id="rId31"/>
    <p:sldId id="383" r:id="rId32"/>
    <p:sldId id="384" r:id="rId33"/>
    <p:sldId id="385" r:id="rId34"/>
    <p:sldId id="386" r:id="rId35"/>
    <p:sldId id="387" r:id="rId36"/>
    <p:sldId id="388" r:id="rId37"/>
    <p:sldId id="401" r:id="rId38"/>
    <p:sldId id="389" r:id="rId39"/>
    <p:sldId id="391" r:id="rId40"/>
    <p:sldId id="392" r:id="rId41"/>
    <p:sldId id="393" r:id="rId42"/>
    <p:sldId id="394" r:id="rId43"/>
    <p:sldId id="395" r:id="rId44"/>
    <p:sldId id="396" r:id="rId45"/>
    <p:sldId id="397" r:id="rId46"/>
    <p:sldId id="398" r:id="rId47"/>
    <p:sldId id="399" r:id="rId48"/>
    <p:sldId id="400" r:id="rId49"/>
    <p:sldId id="417" r:id="rId50"/>
    <p:sldId id="421" r:id="rId51"/>
    <p:sldId id="422" r:id="rId52"/>
    <p:sldId id="423" r:id="rId53"/>
    <p:sldId id="430" r:id="rId54"/>
    <p:sldId id="431" r:id="rId55"/>
    <p:sldId id="432" r:id="rId56"/>
    <p:sldId id="433" r:id="rId57"/>
    <p:sldId id="409" r:id="rId58"/>
    <p:sldId id="419" r:id="rId59"/>
  </p:sldIdLst>
  <p:sldSz cx="9144000" cy="6858000" type="screen4x3"/>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Rosendale" initials="T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364" autoAdjust="0"/>
  </p:normalViewPr>
  <p:slideViewPr>
    <p:cSldViewPr>
      <p:cViewPr varScale="1">
        <p:scale>
          <a:sx n="73" d="100"/>
          <a:sy n="73" d="100"/>
        </p:scale>
        <p:origin x="5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21T21:33:09.760" idx="1">
    <p:pos x="10" y="10"/>
    <p:text>BRIAN - please have a poll open as people join the webinar: "Who has joined us?" (options - state staff, local WIB staff, service provider, discretionary youth grantee, partner program, other)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14DF2-02C7-4E7C-AFEF-34956881F7DC}" type="datetimeFigureOut">
              <a:rPr lang="en-US" smtClean="0"/>
              <a:pPr/>
              <a:t>12/16/2015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07926-6F4A-49C9-A914-9F8E893D0448}" type="slidenum">
              <a:rPr lang="en-US" smtClean="0"/>
              <a:pPr/>
              <a:t>‹#›</a:t>
            </a:fld>
            <a:endParaRPr lang="en-US" dirty="0"/>
          </a:p>
        </p:txBody>
      </p:sp>
    </p:spTree>
    <p:extLst>
      <p:ext uri="{BB962C8B-B14F-4D97-AF65-F5344CB8AC3E}">
        <p14:creationId xmlns:p14="http://schemas.microsoft.com/office/powerpoint/2010/main" val="108653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19856-F235-4B60-9B82-5530BEF31A62}" type="slidenum">
              <a:rPr lang="en-US" smtClean="0"/>
              <a:pPr/>
              <a:t>1</a:t>
            </a:fld>
            <a:endParaRPr lang="en-US" dirty="0"/>
          </a:p>
        </p:txBody>
      </p:sp>
    </p:spTree>
    <p:extLst>
      <p:ext uri="{BB962C8B-B14F-4D97-AF65-F5344CB8AC3E}">
        <p14:creationId xmlns:p14="http://schemas.microsoft.com/office/powerpoint/2010/main" val="109156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18</a:t>
            </a:fld>
            <a:endParaRPr lang="en-US" dirty="0"/>
          </a:p>
        </p:txBody>
      </p:sp>
    </p:spTree>
    <p:extLst>
      <p:ext uri="{BB962C8B-B14F-4D97-AF65-F5344CB8AC3E}">
        <p14:creationId xmlns:p14="http://schemas.microsoft.com/office/powerpoint/2010/main" val="426756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19</a:t>
            </a:fld>
            <a:endParaRPr lang="en-US" dirty="0"/>
          </a:p>
        </p:txBody>
      </p:sp>
    </p:spTree>
    <p:extLst>
      <p:ext uri="{BB962C8B-B14F-4D97-AF65-F5344CB8AC3E}">
        <p14:creationId xmlns:p14="http://schemas.microsoft.com/office/powerpoint/2010/main" val="286016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20</a:t>
            </a:fld>
            <a:endParaRPr lang="en-US" dirty="0"/>
          </a:p>
        </p:txBody>
      </p:sp>
    </p:spTree>
    <p:extLst>
      <p:ext uri="{BB962C8B-B14F-4D97-AF65-F5344CB8AC3E}">
        <p14:creationId xmlns:p14="http://schemas.microsoft.com/office/powerpoint/2010/main" val="392025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21</a:t>
            </a:fld>
            <a:endParaRPr lang="en-US" dirty="0"/>
          </a:p>
        </p:txBody>
      </p:sp>
    </p:spTree>
    <p:extLst>
      <p:ext uri="{BB962C8B-B14F-4D97-AF65-F5344CB8AC3E}">
        <p14:creationId xmlns:p14="http://schemas.microsoft.com/office/powerpoint/2010/main" val="392025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22</a:t>
            </a:fld>
            <a:endParaRPr lang="en-US" dirty="0"/>
          </a:p>
        </p:txBody>
      </p:sp>
    </p:spTree>
    <p:extLst>
      <p:ext uri="{BB962C8B-B14F-4D97-AF65-F5344CB8AC3E}">
        <p14:creationId xmlns:p14="http://schemas.microsoft.com/office/powerpoint/2010/main" val="300748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23</a:t>
            </a:fld>
            <a:endParaRPr lang="en-US" dirty="0"/>
          </a:p>
        </p:txBody>
      </p:sp>
    </p:spTree>
    <p:extLst>
      <p:ext uri="{BB962C8B-B14F-4D97-AF65-F5344CB8AC3E}">
        <p14:creationId xmlns:p14="http://schemas.microsoft.com/office/powerpoint/2010/main" val="300748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24</a:t>
            </a:fld>
            <a:endParaRPr lang="en-US" dirty="0"/>
          </a:p>
        </p:txBody>
      </p:sp>
    </p:spTree>
    <p:extLst>
      <p:ext uri="{BB962C8B-B14F-4D97-AF65-F5344CB8AC3E}">
        <p14:creationId xmlns:p14="http://schemas.microsoft.com/office/powerpoint/2010/main" val="300748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25</a:t>
            </a:fld>
            <a:endParaRPr lang="en-US" dirty="0"/>
          </a:p>
        </p:txBody>
      </p:sp>
    </p:spTree>
    <p:extLst>
      <p:ext uri="{BB962C8B-B14F-4D97-AF65-F5344CB8AC3E}">
        <p14:creationId xmlns:p14="http://schemas.microsoft.com/office/powerpoint/2010/main" val="300748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questions for the presenters</a:t>
            </a: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57</a:t>
            </a:fld>
            <a:endParaRPr lang="en-US"/>
          </a:p>
        </p:txBody>
      </p:sp>
    </p:spTree>
    <p:extLst>
      <p:ext uri="{BB962C8B-B14F-4D97-AF65-F5344CB8AC3E}">
        <p14:creationId xmlns:p14="http://schemas.microsoft.com/office/powerpoint/2010/main" val="80723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7</a:t>
            </a:fld>
            <a:endParaRPr lang="en-US" dirty="0"/>
          </a:p>
        </p:txBody>
      </p:sp>
    </p:spTree>
    <p:extLst>
      <p:ext uri="{BB962C8B-B14F-4D97-AF65-F5344CB8AC3E}">
        <p14:creationId xmlns:p14="http://schemas.microsoft.com/office/powerpoint/2010/main" val="294003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t>58</a:t>
            </a:fld>
            <a:endParaRPr lang="en-US" dirty="0"/>
          </a:p>
        </p:txBody>
      </p:sp>
    </p:spTree>
    <p:extLst>
      <p:ext uri="{BB962C8B-B14F-4D97-AF65-F5344CB8AC3E}">
        <p14:creationId xmlns:p14="http://schemas.microsoft.com/office/powerpoint/2010/main" val="45814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9</a:t>
            </a:fld>
            <a:endParaRPr lang="en-US" dirty="0"/>
          </a:p>
        </p:txBody>
      </p:sp>
    </p:spTree>
    <p:extLst>
      <p:ext uri="{BB962C8B-B14F-4D97-AF65-F5344CB8AC3E}">
        <p14:creationId xmlns:p14="http://schemas.microsoft.com/office/powerpoint/2010/main" val="413521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10</a:t>
            </a:fld>
            <a:endParaRPr lang="en-US" dirty="0"/>
          </a:p>
        </p:txBody>
      </p:sp>
    </p:spTree>
    <p:extLst>
      <p:ext uri="{BB962C8B-B14F-4D97-AF65-F5344CB8AC3E}">
        <p14:creationId xmlns:p14="http://schemas.microsoft.com/office/powerpoint/2010/main" val="15492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11</a:t>
            </a:fld>
            <a:endParaRPr lang="en-US" dirty="0"/>
          </a:p>
        </p:txBody>
      </p:sp>
    </p:spTree>
    <p:extLst>
      <p:ext uri="{BB962C8B-B14F-4D97-AF65-F5344CB8AC3E}">
        <p14:creationId xmlns:p14="http://schemas.microsoft.com/office/powerpoint/2010/main" val="105894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12</a:t>
            </a:fld>
            <a:endParaRPr lang="en-US" dirty="0"/>
          </a:p>
        </p:txBody>
      </p:sp>
    </p:spTree>
    <p:extLst>
      <p:ext uri="{BB962C8B-B14F-4D97-AF65-F5344CB8AC3E}">
        <p14:creationId xmlns:p14="http://schemas.microsoft.com/office/powerpoint/2010/main" val="401644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15</a:t>
            </a:fld>
            <a:endParaRPr lang="en-US" dirty="0"/>
          </a:p>
        </p:txBody>
      </p:sp>
    </p:spTree>
    <p:extLst>
      <p:ext uri="{BB962C8B-B14F-4D97-AF65-F5344CB8AC3E}">
        <p14:creationId xmlns:p14="http://schemas.microsoft.com/office/powerpoint/2010/main" val="168227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53107926-6F4A-49C9-A914-9F8E893D0448}" type="slidenum">
              <a:rPr lang="en-US" smtClean="0"/>
              <a:pPr/>
              <a:t>16</a:t>
            </a:fld>
            <a:endParaRPr lang="en-US" dirty="0"/>
          </a:p>
        </p:txBody>
      </p:sp>
    </p:spTree>
    <p:extLst>
      <p:ext uri="{BB962C8B-B14F-4D97-AF65-F5344CB8AC3E}">
        <p14:creationId xmlns:p14="http://schemas.microsoft.com/office/powerpoint/2010/main" val="284511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53107926-6F4A-49C9-A914-9F8E893D0448}" type="slidenum">
              <a:rPr lang="en-US" smtClean="0"/>
              <a:pPr/>
              <a:t>17</a:t>
            </a:fld>
            <a:endParaRPr lang="en-US" dirty="0"/>
          </a:p>
        </p:txBody>
      </p:sp>
    </p:spTree>
    <p:extLst>
      <p:ext uri="{BB962C8B-B14F-4D97-AF65-F5344CB8AC3E}">
        <p14:creationId xmlns:p14="http://schemas.microsoft.com/office/powerpoint/2010/main" val="4011500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0" y="0"/>
            <a:ext cx="9144000" cy="5944635"/>
            <a:chOff x="0" y="0"/>
            <a:chExt cx="9144000" cy="5944635"/>
          </a:xfrm>
        </p:grpSpPr>
        <p:sp>
          <p:nvSpPr>
            <p:cNvPr id="11" name="Shape 21"/>
            <p:cNvSpPr/>
            <p:nvPr>
              <p:custDataLst>
                <p:tags r:id="rId3"/>
              </p:custDataLst>
            </p:nvPr>
          </p:nvSpPr>
          <p:spPr>
            <a:xfrm>
              <a:off x="0" y="0"/>
              <a:ext cx="9144000" cy="5943599"/>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 y="4170846"/>
              <a:ext cx="9143245" cy="1773789"/>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1"/>
          <p:cNvSpPr>
            <a:spLocks noGrp="1"/>
          </p:cNvSpPr>
          <p:nvPr>
            <p:ph type="ctrTitle"/>
          </p:nvPr>
        </p:nvSpPr>
        <p:spPr>
          <a:xfrm>
            <a:off x="304800" y="848280"/>
            <a:ext cx="8534400" cy="1470025"/>
          </a:xfrm>
        </p:spPr>
        <p:txBody>
          <a:bodyPr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600" b="1" cap="none" spc="50">
                <a:ln w="11430"/>
                <a:gradFill>
                  <a:gsLst>
                    <a:gs pos="25000">
                      <a:srgbClr val="0070C0"/>
                    </a:gs>
                    <a:gs pos="100000">
                      <a:schemeClr val="tx2"/>
                    </a:gs>
                  </a:gsLst>
                  <a:lin ang="5400000"/>
                </a:gradFill>
                <a:effectLst>
                  <a:outerShdw blurRad="63500" dist="38100" dir="5400000" algn="tl" rotWithShape="0">
                    <a:srgbClr val="000000">
                      <a:alpha val="45000"/>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02CA5AE-5BDD-4833-BEB9-B3716843AC81}" type="datetimeFigureOut">
              <a:rPr lang="en-US" smtClean="0"/>
              <a:pPr/>
              <a:t>12/16/2015</a:t>
            </a:fld>
            <a:endParaRPr lang="en-US" dirty="0"/>
          </a:p>
        </p:txBody>
      </p:sp>
      <p:sp>
        <p:nvSpPr>
          <p:cNvPr id="14" name="Shape 21"/>
          <p:cNvSpPr/>
          <p:nvPr userDrawn="1">
            <p:custDataLst>
              <p:tags r:id="rId1"/>
            </p:custDataLst>
          </p:nvPr>
        </p:nvSpPr>
        <p:spPr>
          <a:xfrm>
            <a:off x="2894" y="2971799"/>
            <a:ext cx="9144000" cy="1104901"/>
          </a:xfrm>
          <a:prstGeom prst="rect">
            <a:avLst/>
          </a:prstGeom>
          <a:gradFill flip="none" rotWithShape="1">
            <a:gsLst>
              <a:gs pos="0">
                <a:schemeClr val="bg2">
                  <a:lumMod val="20000"/>
                  <a:lumOff val="80000"/>
                  <a:alpha val="0"/>
                </a:schemeClr>
              </a:gs>
              <a:gs pos="100000">
                <a:srgbClr val="E7F1FA"/>
              </a:gs>
            </a:gsLst>
            <a:lin ang="108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 name="Shape 21"/>
          <p:cNvSpPr/>
          <p:nvPr userDrawn="1">
            <p:custDataLst>
              <p:tags r:id="rId2"/>
            </p:custDataLst>
          </p:nvPr>
        </p:nvSpPr>
        <p:spPr>
          <a:xfrm>
            <a:off x="0" y="2452872"/>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 name="Subtitle 2"/>
          <p:cNvSpPr>
            <a:spLocks noGrp="1"/>
          </p:cNvSpPr>
          <p:nvPr>
            <p:ph type="subTitle" idx="1"/>
          </p:nvPr>
        </p:nvSpPr>
        <p:spPr>
          <a:xfrm>
            <a:off x="304800" y="2971799"/>
            <a:ext cx="7162800" cy="1104901"/>
          </a:xfrm>
        </p:spPr>
        <p:txBody>
          <a:bodyPr lIns="0" tIns="91440" rIns="0" bIns="91440" anchor="ctr">
            <a:normAutofit/>
          </a:bodyPr>
          <a:lstStyle>
            <a:lvl1pPr marL="0" indent="0" algn="l">
              <a:spcBef>
                <a:spcPts val="0"/>
              </a:spcBef>
              <a:buNone/>
              <a:defRPr sz="2800">
                <a:solidFill>
                  <a:schemeClr val="accent1"/>
                </a:solidFill>
                <a:effectLst>
                  <a:innerShdw blurRad="63500" dist="50800" dir="13500000">
                    <a:prstClr val="black">
                      <a:alpha val="50000"/>
                    </a:prst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1673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CA5AE-5BDD-4833-BEB9-B3716843AC81}" type="datetimeFigureOut">
              <a:rPr lang="en-US" smtClean="0"/>
              <a:pPr/>
              <a:t>12/16/2015</a:t>
            </a:fld>
            <a:endParaRPr lang="en-US" dirty="0"/>
          </a:p>
        </p:txBody>
      </p:sp>
    </p:spTree>
    <p:extLst>
      <p:ext uri="{BB962C8B-B14F-4D97-AF65-F5344CB8AC3E}">
        <p14:creationId xmlns:p14="http://schemas.microsoft.com/office/powerpoint/2010/main" val="116644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CA5AE-5BDD-4833-BEB9-B3716843AC81}" type="datetimeFigureOut">
              <a:rPr lang="en-US" smtClean="0"/>
              <a:pPr/>
              <a:t>12/16/2015</a:t>
            </a:fld>
            <a:endParaRPr lang="en-US" dirty="0"/>
          </a:p>
        </p:txBody>
      </p:sp>
    </p:spTree>
    <p:extLst>
      <p:ext uri="{BB962C8B-B14F-4D97-AF65-F5344CB8AC3E}">
        <p14:creationId xmlns:p14="http://schemas.microsoft.com/office/powerpoint/2010/main" val="104460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36576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pPr/>
              <a:t>12/16/2015</a:t>
            </a:fld>
            <a:endParaRPr lang="en-US" dirty="0"/>
          </a:p>
        </p:txBody>
      </p:sp>
      <p:cxnSp>
        <p:nvCxnSpPr>
          <p:cNvPr id="11" name="Straight Connector 10"/>
          <p:cNvCxnSpPr/>
          <p:nvPr userDrawn="1"/>
        </p:nvCxnSpPr>
        <p:spPr>
          <a:xfrm>
            <a:off x="4572000" y="1447800"/>
            <a:ext cx="0" cy="45720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939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2220"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2220"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004" y="1535113"/>
            <a:ext cx="4114800" cy="639762"/>
          </a:xfrm>
        </p:spPr>
        <p:txBody>
          <a:bodyPr anchor="b"/>
          <a:lstStyle>
            <a:lvl1pPr marL="0" indent="0" algn="ctr">
              <a:buNone/>
              <a:defRPr sz="2400" b="1">
                <a:solidFill>
                  <a:schemeClr val="accent1"/>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004" y="2346702"/>
            <a:ext cx="4114800" cy="291109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02CA5AE-5BDD-4833-BEB9-B3716843AC81}" type="datetimeFigureOut">
              <a:rPr lang="en-US" smtClean="0"/>
              <a:pPr/>
              <a:t>12/16/2015</a:t>
            </a:fld>
            <a:endParaRPr lang="en-US" dirty="0"/>
          </a:p>
        </p:txBody>
      </p:sp>
      <p:cxnSp>
        <p:nvCxnSpPr>
          <p:cNvPr id="11" name="Straight Connector 10"/>
          <p:cNvCxnSpPr/>
          <p:nvPr userDrawn="1"/>
        </p:nvCxnSpPr>
        <p:spPr>
          <a:xfrm>
            <a:off x="4572000" y="1447800"/>
            <a:ext cx="0" cy="388620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hape 21"/>
          <p:cNvSpPr/>
          <p:nvPr userDrawn="1">
            <p:custDataLst>
              <p:tags r:id="rId1"/>
            </p:custDataLst>
          </p:nvPr>
        </p:nvSpPr>
        <p:spPr>
          <a:xfrm>
            <a:off x="0" y="2225298"/>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 name="Shape 21"/>
          <p:cNvSpPr/>
          <p:nvPr userDrawn="1">
            <p:custDataLst>
              <p:tags r:id="rId2"/>
            </p:custDataLst>
          </p:nvPr>
        </p:nvSpPr>
        <p:spPr>
          <a:xfrm>
            <a:off x="0" y="5334000"/>
            <a:ext cx="9144000" cy="75238"/>
          </a:xfrm>
          <a:prstGeom prst="rect">
            <a:avLst/>
          </a:prstGeom>
          <a:gradFill flip="none" rotWithShape="1">
            <a:gsLst>
              <a:gs pos="0">
                <a:srgbClr val="AECCF1"/>
              </a:gs>
              <a:gs pos="50000">
                <a:srgbClr val="CEE0F6"/>
              </a:gs>
              <a:gs pos="100000">
                <a:srgbClr val="E7F1FA"/>
              </a:gs>
            </a:gsLst>
            <a:lin ang="162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 name="Text Placeholder 2"/>
          <p:cNvSpPr>
            <a:spLocks noGrp="1"/>
          </p:cNvSpPr>
          <p:nvPr>
            <p:ph type="body" idx="13"/>
          </p:nvPr>
        </p:nvSpPr>
        <p:spPr>
          <a:xfrm>
            <a:off x="304800" y="5409238"/>
            <a:ext cx="8534400" cy="534362"/>
          </a:xfrm>
        </p:spPr>
        <p:txBody>
          <a:bodyPr anchor="ctr"/>
          <a:lstStyle>
            <a:lvl1pPr marL="0" indent="0" algn="ctr">
              <a:buNone/>
              <a:defRPr sz="2400" b="1">
                <a:solidFill>
                  <a:schemeClr val="accent2">
                    <a:lumMod val="75000"/>
                  </a:schemeClr>
                </a:solidFill>
                <a:effectLst>
                  <a:innerShdw blurRad="63500" dist="50800" dir="135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8245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pPr/>
              <a:t>12/16/2015</a:t>
            </a:fld>
            <a:endParaRPr lang="en-US" dirty="0"/>
          </a:p>
        </p:txBody>
      </p:sp>
    </p:spTree>
    <p:extLst>
      <p:ext uri="{BB962C8B-B14F-4D97-AF65-F5344CB8AC3E}">
        <p14:creationId xmlns:p14="http://schemas.microsoft.com/office/powerpoint/2010/main" val="6206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CA5AE-5BDD-4833-BEB9-B3716843AC81}" type="datetimeFigureOut">
              <a:rPr lang="en-US" smtClean="0"/>
              <a:pPr/>
              <a:t>12/16/2015</a:t>
            </a:fld>
            <a:endParaRPr lang="en-US" dirty="0"/>
          </a:p>
        </p:txBody>
      </p:sp>
    </p:spTree>
    <p:extLst>
      <p:ext uri="{BB962C8B-B14F-4D97-AF65-F5344CB8AC3E}">
        <p14:creationId xmlns:p14="http://schemas.microsoft.com/office/powerpoint/2010/main" val="336603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Graphics Point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5AE-5BDD-4833-BEB9-B3716843AC81}" type="datetimeFigureOut">
              <a:rPr lang="en-US" smtClean="0"/>
              <a:pPr/>
              <a:t>12/16/2015</a:t>
            </a:fld>
            <a:endParaRPr lang="en-US" dirty="0"/>
          </a:p>
        </p:txBody>
      </p:sp>
      <p:sp>
        <p:nvSpPr>
          <p:cNvPr id="6" name="TextBox 5"/>
          <p:cNvSpPr txBox="1"/>
          <p:nvPr userDrawn="1"/>
        </p:nvSpPr>
        <p:spPr>
          <a:xfrm>
            <a:off x="70695" y="1524000"/>
            <a:ext cx="8991600" cy="307777"/>
          </a:xfrm>
          <a:prstGeom prst="rect">
            <a:avLst/>
          </a:prstGeom>
          <a:noFill/>
        </p:spPr>
        <p:txBody>
          <a:bodyPr wrap="square" rtlCol="0">
            <a:spAutoFit/>
          </a:bodyPr>
          <a:lstStyle/>
          <a:p>
            <a:r>
              <a:rPr lang="en-US" sz="1400" b="1" dirty="0" smtClean="0">
                <a:solidFill>
                  <a:srgbClr val="C00000"/>
                </a:solidFill>
              </a:rPr>
              <a:t>Instructions: </a:t>
            </a:r>
            <a:r>
              <a:rPr lang="en-US" sz="1400" dirty="0" smtClean="0">
                <a:solidFill>
                  <a:schemeClr val="tx1">
                    <a:lumMod val="75000"/>
                    <a:lumOff val="25000"/>
                  </a:schemeClr>
                </a:solidFill>
              </a:rPr>
              <a:t>Just copy the elements you want to use and paste into your slides.</a:t>
            </a:r>
            <a:endParaRPr lang="en-US" sz="1400" dirty="0">
              <a:solidFill>
                <a:schemeClr val="tx1">
                  <a:lumMod val="75000"/>
                  <a:lumOff val="25000"/>
                </a:schemeClr>
              </a:solidFill>
            </a:endParaRPr>
          </a:p>
        </p:txBody>
      </p:sp>
      <p:sp>
        <p:nvSpPr>
          <p:cNvPr id="7" name="TextBox 6"/>
          <p:cNvSpPr txBox="1"/>
          <p:nvPr userDrawn="1"/>
        </p:nvSpPr>
        <p:spPr>
          <a:xfrm>
            <a:off x="70695" y="1978223"/>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Horizontal Line</a:t>
            </a:r>
            <a:endParaRPr lang="en-US" sz="1200" dirty="0">
              <a:solidFill>
                <a:schemeClr val="tx1">
                  <a:lumMod val="50000"/>
                  <a:lumOff val="50000"/>
                </a:schemeClr>
              </a:solidFill>
            </a:endParaRPr>
          </a:p>
        </p:txBody>
      </p:sp>
      <p:sp>
        <p:nvSpPr>
          <p:cNvPr id="8" name="TextBox 7"/>
          <p:cNvSpPr txBox="1"/>
          <p:nvPr userDrawn="1"/>
        </p:nvSpPr>
        <p:spPr>
          <a:xfrm>
            <a:off x="7655244" y="3193396"/>
            <a:ext cx="1371600"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1</a:t>
            </a:r>
            <a:endParaRPr lang="en-US" sz="1200" dirty="0">
              <a:solidFill>
                <a:schemeClr val="tx1">
                  <a:lumMod val="50000"/>
                  <a:lumOff val="50000"/>
                </a:schemeClr>
              </a:solidFill>
            </a:endParaRPr>
          </a:p>
        </p:txBody>
      </p:sp>
      <p:sp>
        <p:nvSpPr>
          <p:cNvPr id="9" name="TextBox 8"/>
          <p:cNvSpPr txBox="1"/>
          <p:nvPr userDrawn="1"/>
        </p:nvSpPr>
        <p:spPr>
          <a:xfrm rot="16200000">
            <a:off x="8150824" y="51955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Vertical Line</a:t>
            </a:r>
            <a:endParaRPr lang="en-US" sz="1200" dirty="0">
              <a:solidFill>
                <a:schemeClr val="tx1">
                  <a:lumMod val="50000"/>
                  <a:lumOff val="50000"/>
                </a:schemeClr>
              </a:solidFill>
            </a:endParaRPr>
          </a:p>
        </p:txBody>
      </p:sp>
      <p:cxnSp>
        <p:nvCxnSpPr>
          <p:cNvPr id="10" name="Straight Arrow Connector 9"/>
          <p:cNvCxnSpPr/>
          <p:nvPr userDrawn="1"/>
        </p:nvCxnSpPr>
        <p:spPr>
          <a:xfrm flipV="1">
            <a:off x="1213695" y="203437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userDrawn="1"/>
        </p:nvCxnSpPr>
        <p:spPr>
          <a:xfrm flipV="1">
            <a:off x="8188644" y="323680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userDrawn="1"/>
        </p:nvCxnSpPr>
        <p:spPr>
          <a:xfrm rot="5400000" flipV="1">
            <a:off x="8875811" y="4997232"/>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008207" y="4497487"/>
            <a:ext cx="945292" cy="461665"/>
          </a:xfrm>
          <a:prstGeom prst="rect">
            <a:avLst/>
          </a:prstGeom>
          <a:noFill/>
        </p:spPr>
        <p:txBody>
          <a:bodyPr wrap="square" rtlCol="0">
            <a:spAutoFit/>
          </a:bodyPr>
          <a:lstStyle/>
          <a:p>
            <a:r>
              <a:rPr lang="en-US" sz="1200" dirty="0" smtClean="0">
                <a:solidFill>
                  <a:schemeClr val="tx1">
                    <a:lumMod val="50000"/>
                    <a:lumOff val="50000"/>
                  </a:schemeClr>
                </a:solidFill>
              </a:rPr>
              <a:t>Chat</a:t>
            </a:r>
          </a:p>
          <a:p>
            <a:r>
              <a:rPr lang="en-US" sz="1200" dirty="0" smtClean="0">
                <a:solidFill>
                  <a:schemeClr val="tx1">
                    <a:lumMod val="50000"/>
                    <a:lumOff val="50000"/>
                  </a:schemeClr>
                </a:solidFill>
              </a:rPr>
              <a:t>Invitation 2</a:t>
            </a:r>
            <a:endParaRPr lang="en-US" sz="1200" dirty="0">
              <a:solidFill>
                <a:schemeClr val="tx1">
                  <a:lumMod val="50000"/>
                  <a:lumOff val="50000"/>
                </a:schemeClr>
              </a:solidFill>
            </a:endParaRPr>
          </a:p>
        </p:txBody>
      </p:sp>
      <p:cxnSp>
        <p:nvCxnSpPr>
          <p:cNvPr id="14" name="Straight Arrow Connector 13"/>
          <p:cNvCxnSpPr/>
          <p:nvPr userDrawn="1"/>
        </p:nvCxnSpPr>
        <p:spPr>
          <a:xfrm flipV="1">
            <a:off x="8562352" y="453718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736705" y="1981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a:t>
            </a:r>
            <a:endParaRPr lang="en-US" sz="1200" dirty="0">
              <a:solidFill>
                <a:schemeClr val="tx1">
                  <a:lumMod val="50000"/>
                  <a:lumOff val="50000"/>
                </a:schemeClr>
              </a:solidFill>
            </a:endParaRPr>
          </a:p>
        </p:txBody>
      </p:sp>
      <p:sp>
        <p:nvSpPr>
          <p:cNvPr id="16" name="TextBox 15"/>
          <p:cNvSpPr txBox="1"/>
          <p:nvPr userDrawn="1"/>
        </p:nvSpPr>
        <p:spPr>
          <a:xfrm>
            <a:off x="5188343" y="4337878"/>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1b</a:t>
            </a:r>
            <a:endParaRPr lang="en-US" sz="1200" dirty="0">
              <a:solidFill>
                <a:schemeClr val="tx1">
                  <a:lumMod val="50000"/>
                  <a:lumOff val="50000"/>
                </a:schemeClr>
              </a:solidFill>
            </a:endParaRPr>
          </a:p>
        </p:txBody>
      </p:sp>
      <p:sp>
        <p:nvSpPr>
          <p:cNvPr id="17" name="TextBox 16"/>
          <p:cNvSpPr txBox="1"/>
          <p:nvPr userDrawn="1"/>
        </p:nvSpPr>
        <p:spPr>
          <a:xfrm>
            <a:off x="6822549" y="4676001"/>
            <a:ext cx="762000" cy="276999"/>
          </a:xfrm>
          <a:prstGeom prst="rect">
            <a:avLst/>
          </a:prstGeom>
          <a:noFill/>
        </p:spPr>
        <p:txBody>
          <a:bodyPr wrap="square" rtlCol="0">
            <a:spAutoFit/>
          </a:bodyPr>
          <a:lstStyle/>
          <a:p>
            <a:r>
              <a:rPr lang="en-US" sz="1200" dirty="0" smtClean="0">
                <a:solidFill>
                  <a:schemeClr val="tx1">
                    <a:lumMod val="50000"/>
                    <a:lumOff val="50000"/>
                  </a:schemeClr>
                </a:solidFill>
              </a:rPr>
              <a:t>Arrow</a:t>
            </a:r>
            <a:endParaRPr lang="en-US" sz="1200" dirty="0">
              <a:solidFill>
                <a:schemeClr val="tx1">
                  <a:lumMod val="50000"/>
                  <a:lumOff val="50000"/>
                </a:schemeClr>
              </a:solidFill>
            </a:endParaRPr>
          </a:p>
        </p:txBody>
      </p:sp>
      <p:cxnSp>
        <p:nvCxnSpPr>
          <p:cNvPr id="18" name="Straight Arrow Connector 17"/>
          <p:cNvCxnSpPr/>
          <p:nvPr userDrawn="1"/>
        </p:nvCxnSpPr>
        <p:spPr>
          <a:xfrm rot="10800000" flipV="1">
            <a:off x="4718895" y="2043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rot="10800000" flipV="1">
            <a:off x="6324600" y="4429154"/>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rot="10800000" flipV="1">
            <a:off x="7443710" y="4728319"/>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990600" y="4267200"/>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a:t>
            </a:r>
            <a:endParaRPr lang="en-US" sz="1200" dirty="0">
              <a:solidFill>
                <a:schemeClr val="tx1">
                  <a:lumMod val="50000"/>
                  <a:lumOff val="50000"/>
                </a:schemeClr>
              </a:solidFill>
            </a:endParaRPr>
          </a:p>
        </p:txBody>
      </p:sp>
      <p:cxnSp>
        <p:nvCxnSpPr>
          <p:cNvPr id="22" name="Straight Arrow Connector 21"/>
          <p:cNvCxnSpPr/>
          <p:nvPr userDrawn="1"/>
        </p:nvCxnSpPr>
        <p:spPr>
          <a:xfrm rot="5400000" flipV="1">
            <a:off x="2055912" y="4329330"/>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6200" y="4554065"/>
            <a:ext cx="1371600" cy="276999"/>
          </a:xfrm>
          <a:prstGeom prst="rect">
            <a:avLst/>
          </a:prstGeom>
          <a:noFill/>
        </p:spPr>
        <p:txBody>
          <a:bodyPr wrap="square" rtlCol="0">
            <a:spAutoFit/>
          </a:bodyPr>
          <a:lstStyle/>
          <a:p>
            <a:r>
              <a:rPr lang="en-US" sz="1200" dirty="0" smtClean="0">
                <a:solidFill>
                  <a:schemeClr val="tx1">
                    <a:lumMod val="50000"/>
                    <a:lumOff val="50000"/>
                  </a:schemeClr>
                </a:solidFill>
              </a:rPr>
              <a:t>Icon Frame 2b</a:t>
            </a:r>
            <a:endParaRPr lang="en-US" sz="1200" dirty="0">
              <a:solidFill>
                <a:schemeClr val="tx1">
                  <a:lumMod val="50000"/>
                  <a:lumOff val="50000"/>
                </a:schemeClr>
              </a:solidFill>
            </a:endParaRPr>
          </a:p>
        </p:txBody>
      </p:sp>
      <p:cxnSp>
        <p:nvCxnSpPr>
          <p:cNvPr id="24" name="Straight Arrow Connector 23"/>
          <p:cNvCxnSpPr/>
          <p:nvPr userDrawn="1"/>
        </p:nvCxnSpPr>
        <p:spPr>
          <a:xfrm rot="10800000" flipV="1">
            <a:off x="1212457" y="4645341"/>
            <a:ext cx="0" cy="155376"/>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52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9144000" cy="1447800"/>
            <a:chOff x="0" y="0"/>
            <a:chExt cx="9144000" cy="1447800"/>
          </a:xfrm>
        </p:grpSpPr>
        <p:sp>
          <p:nvSpPr>
            <p:cNvPr id="11" name="Shape 10"/>
            <p:cNvSpPr/>
            <p:nvPr>
              <p:custDataLst>
                <p:tags r:id="rId10"/>
              </p:custDataLst>
            </p:nvPr>
          </p:nvSpPr>
          <p:spPr>
            <a:xfrm>
              <a:off x="0" y="0"/>
              <a:ext cx="9144000" cy="1447800"/>
            </a:xfrm>
            <a:prstGeom prst="rect">
              <a:avLst/>
            </a:prstGeom>
            <a:gradFill>
              <a:gsLst>
                <a:gs pos="0">
                  <a:srgbClr val="AECCF1"/>
                </a:gs>
                <a:gs pos="50000">
                  <a:srgbClr val="CEE0F6"/>
                </a:gs>
                <a:gs pos="100000">
                  <a:srgbClr val="E7F1FA"/>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33554"/>
              <a:ext cx="9143245" cy="804606"/>
            </a:xfrm>
            <a:prstGeom prst="rect">
              <a:avLst/>
            </a:prstGeom>
          </p:spPr>
        </p:pic>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537168" y="7307"/>
              <a:ext cx="2596682" cy="822892"/>
            </a:xfrm>
            <a:prstGeom prst="rect">
              <a:avLst/>
            </a:prstGeom>
          </p:spPr>
        </p:pic>
      </p:grpSp>
      <p:sp>
        <p:nvSpPr>
          <p:cNvPr id="2" name="Title Placeholder 1"/>
          <p:cNvSpPr>
            <a:spLocks noGrp="1"/>
          </p:cNvSpPr>
          <p:nvPr>
            <p:ph type="title"/>
          </p:nvPr>
        </p:nvSpPr>
        <p:spPr>
          <a:xfrm>
            <a:off x="457200" y="274638"/>
            <a:ext cx="6172200" cy="868362"/>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CA5AE-5BDD-4833-BEB9-B3716843AC81}" type="datetimeFigureOut">
              <a:rPr lang="en-US" smtClean="0"/>
              <a:pPr/>
              <a:t>12/16/2015</a:t>
            </a:fld>
            <a:endParaRPr lang="en-US" dirty="0"/>
          </a:p>
        </p:txBody>
      </p:sp>
      <p:grpSp>
        <p:nvGrpSpPr>
          <p:cNvPr id="14" name="Group 13"/>
          <p:cNvGrpSpPr/>
          <p:nvPr userDrawn="1"/>
        </p:nvGrpSpPr>
        <p:grpSpPr>
          <a:xfrm>
            <a:off x="195072" y="6093160"/>
            <a:ext cx="8735985" cy="458512"/>
            <a:chOff x="195072" y="6093160"/>
            <a:chExt cx="8735985" cy="458512"/>
          </a:xfrm>
        </p:grpSpPr>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072" y="6094472"/>
              <a:ext cx="2852928" cy="457200"/>
            </a:xfrm>
            <a:prstGeom prst="rect">
              <a:avLst/>
            </a:prstGeom>
          </p:spPr>
        </p:pic>
        <p:pic>
          <p:nvPicPr>
            <p:cNvPr id="16" name="Pictur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19105" y="6093160"/>
              <a:ext cx="5711952" cy="408432"/>
            </a:xfrm>
            <a:prstGeom prst="rect">
              <a:avLst/>
            </a:prstGeom>
          </p:spPr>
        </p:pic>
      </p:grpSp>
      <p:cxnSp>
        <p:nvCxnSpPr>
          <p:cNvPr id="17" name="Shape 18"/>
          <p:cNvCxnSpPr/>
          <p:nvPr userDrawn="1"/>
        </p:nvCxnSpPr>
        <p:spPr>
          <a:xfrm>
            <a:off x="0" y="6019800"/>
            <a:ext cx="9144000" cy="0"/>
          </a:xfrm>
          <a:prstGeom prst="straightConnector1">
            <a:avLst/>
          </a:prstGeom>
          <a:noFill/>
          <a:ln w="9525" cap="flat">
            <a:solidFill>
              <a:srgbClr val="C5D8F1"/>
            </a:solidFill>
            <a:prstDash val="solid"/>
            <a:round/>
            <a:headEnd type="none" w="med" len="med"/>
            <a:tailEnd type="none" w="med" len="med"/>
          </a:ln>
        </p:spPr>
      </p:cxnSp>
      <p:sp>
        <p:nvSpPr>
          <p:cNvPr id="18" name="TextBox 17"/>
          <p:cNvSpPr txBox="1"/>
          <p:nvPr userDrawn="1"/>
        </p:nvSpPr>
        <p:spPr>
          <a:xfrm>
            <a:off x="6781800" y="6559034"/>
            <a:ext cx="2057400" cy="184666"/>
          </a:xfrm>
          <a:prstGeom prst="rect">
            <a:avLst/>
          </a:prstGeom>
          <a:noFill/>
        </p:spPr>
        <p:txBody>
          <a:bodyPr wrap="square" lIns="0" tIns="0" rIns="0" bIns="0" rtlCol="0">
            <a:spAutoFit/>
          </a:bodyPr>
          <a:lstStyle/>
          <a:p>
            <a:pPr algn="r"/>
            <a:fld id="{FFD74BA9-43E1-4EF5-B6EA-6E544A1C88D3}" type="slidenum">
              <a:rPr lang="en-US" sz="1200" smtClean="0">
                <a:solidFill>
                  <a:schemeClr val="bg1">
                    <a:lumMod val="50000"/>
                  </a:schemeClr>
                </a:solidFill>
              </a:rPr>
              <a:pPr algn="r"/>
              <a:t>‹#›</a:t>
            </a:fld>
            <a:endParaRPr lang="en-US" sz="1200" dirty="0">
              <a:solidFill>
                <a:schemeClr val="bg1">
                  <a:lumMod val="50000"/>
                </a:schemeClr>
              </a:solidFill>
            </a:endParaRPr>
          </a:p>
        </p:txBody>
      </p:sp>
    </p:spTree>
    <p:extLst>
      <p:ext uri="{BB962C8B-B14F-4D97-AF65-F5344CB8AC3E}">
        <p14:creationId xmlns:p14="http://schemas.microsoft.com/office/powerpoint/2010/main" val="142612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5" r:id="rId7"/>
    <p:sldLayoutId id="2147483661" r:id="rId8"/>
  </p:sldLayoutIdLst>
  <p:txStyles>
    <p:titleStyle>
      <a:lvl1pPr algn="l" defTabSz="914400" rtl="0" eaLnBrk="1" latinLnBrk="0" hangingPunct="1">
        <a:spcBef>
          <a:spcPct val="0"/>
        </a:spcBef>
        <a:buNone/>
        <a:defRPr sz="3400" b="1" i="0" u="none" kern="1200">
          <a:solidFill>
            <a:schemeClr val="accent1"/>
          </a:solidFill>
          <a:effectLst>
            <a:innerShdw blurRad="63500" dist="50800" dir="13500000">
              <a:prstClr val="black">
                <a:alpha val="50000"/>
              </a:prstClr>
            </a:innerShdw>
          </a:effectLst>
          <a:latin typeface="Arial" panose="020B0604020202020204" pitchFamily="34" charset="0"/>
          <a:ea typeface="+mj-ea"/>
          <a:cs typeface="Arial" panose="020B0604020202020204" pitchFamily="34" charset="0"/>
        </a:defRPr>
      </a:lvl1pPr>
    </p:titleStyle>
    <p:bodyStyle>
      <a:lvl1pPr marL="0" indent="-228600" algn="l" defTabSz="914400" rtl="0" eaLnBrk="1" latinLnBrk="0" hangingPunct="1">
        <a:lnSpc>
          <a:spcPct val="90000"/>
        </a:lnSpc>
        <a:spcBef>
          <a:spcPts val="1200"/>
        </a:spcBef>
        <a:buClr>
          <a:schemeClr val="accent1"/>
        </a:buClr>
        <a:buFont typeface="Symbol" panose="05050102010706020507" pitchFamily="18"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1200"/>
        </a:spcBef>
        <a:buClr>
          <a:schemeClr val="accent1"/>
        </a:buClr>
        <a:buFont typeface="Courier New" panose="02070309020205020404" pitchFamily="49" charset="0"/>
        <a:buChar char="o"/>
        <a:defRPr sz="2000" b="0" i="0" u="none" kern="1200">
          <a:solidFill>
            <a:schemeClr val="accent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182880" algn="l" defTabSz="914400" rtl="0" eaLnBrk="1" latinLnBrk="0" hangingPunct="1">
        <a:lnSpc>
          <a:spcPct val="90000"/>
        </a:lnSpc>
        <a:spcBef>
          <a:spcPts val="1200"/>
        </a:spcBef>
        <a:buClr>
          <a:srgbClr val="C00000"/>
        </a:buClr>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4pPr>
      <a:lvl5pPr marL="2057400" indent="-182880" algn="l" defTabSz="914400" rtl="0" eaLnBrk="1" latinLnBrk="0" hangingPunct="1">
        <a:lnSpc>
          <a:spcPct val="90000"/>
        </a:lnSpc>
        <a:spcBef>
          <a:spcPts val="1200"/>
        </a:spcBef>
        <a:buClr>
          <a:schemeClr val="tx1">
            <a:lumMod val="50000"/>
            <a:lumOff val="50000"/>
          </a:schemeClr>
        </a:buClr>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nctsn.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Lyght.brian@dol.gov" TargetMode="External"/><Relationship Id="rId7" Type="http://schemas.openxmlformats.org/officeDocument/2006/relationships/hyperlink" Target="mailto:mfoley@raley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serita@ifoster.org" TargetMode="External"/><Relationship Id="rId5" Type="http://schemas.openxmlformats.org/officeDocument/2006/relationships/hyperlink" Target="mailto:tammy@nationalsafeplace.org" TargetMode="External"/><Relationship Id="rId4" Type="http://schemas.openxmlformats.org/officeDocument/2006/relationships/hyperlink" Target="mailto:kguarion@ai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534400" cy="1470025"/>
          </a:xfrm>
        </p:spPr>
        <p:txBody>
          <a:bodyPr>
            <a:normAutofit fontScale="90000"/>
          </a:bodyPr>
          <a:lstStyle/>
          <a:p>
            <a:r>
              <a:rPr lang="en-US" dirty="0" smtClean="0"/>
              <a:t/>
            </a:r>
            <a:br>
              <a:rPr lang="en-US" dirty="0" smtClean="0"/>
            </a:br>
            <a:r>
              <a:rPr lang="en-US" dirty="0" smtClean="0"/>
              <a:t>System-Involved Youth:</a:t>
            </a:r>
            <a:br>
              <a:rPr lang="en-US" dirty="0" smtClean="0"/>
            </a:br>
            <a:r>
              <a:rPr lang="en-US" dirty="0" smtClean="0"/>
              <a:t>Understanding Trauma-Informed Practice</a:t>
            </a:r>
            <a:endParaRPr lang="en-US" dirty="0"/>
          </a:p>
        </p:txBody>
      </p:sp>
      <p:sp>
        <p:nvSpPr>
          <p:cNvPr id="3" name="Subtitle 2"/>
          <p:cNvSpPr>
            <a:spLocks noGrp="1"/>
          </p:cNvSpPr>
          <p:nvPr>
            <p:ph type="subTitle" idx="1"/>
          </p:nvPr>
        </p:nvSpPr>
        <p:spPr>
          <a:xfrm>
            <a:off x="304800" y="3581400"/>
            <a:ext cx="7162800" cy="1104901"/>
          </a:xfrm>
        </p:spPr>
        <p:txBody>
          <a:bodyPr tIns="365760">
            <a:noAutofit/>
          </a:bodyPr>
          <a:lstStyle/>
          <a:p>
            <a:r>
              <a:rPr lang="en-US" sz="3600" dirty="0" smtClean="0"/>
              <a:t>Enough is Known for Action</a:t>
            </a:r>
          </a:p>
          <a:p>
            <a:r>
              <a:rPr lang="en-US" i="1" dirty="0" smtClean="0">
                <a:solidFill>
                  <a:schemeClr val="tx1">
                    <a:lumMod val="50000"/>
                    <a:lumOff val="50000"/>
                  </a:schemeClr>
                </a:solidFill>
              </a:rPr>
              <a:t>Webinar Series </a:t>
            </a:r>
          </a:p>
          <a:p>
            <a:endParaRPr lang="en-US" dirty="0"/>
          </a:p>
        </p:txBody>
      </p:sp>
      <p:sp>
        <p:nvSpPr>
          <p:cNvPr id="4" name="Subtitle 2"/>
          <p:cNvSpPr txBox="1">
            <a:spLocks/>
          </p:cNvSpPr>
          <p:nvPr/>
        </p:nvSpPr>
        <p:spPr>
          <a:xfrm>
            <a:off x="304800" y="4572000"/>
            <a:ext cx="7162800" cy="1104901"/>
          </a:xfrm>
          <a:prstGeom prst="rect">
            <a:avLst/>
          </a:prstGeom>
        </p:spPr>
        <p:txBody>
          <a:bodyPr vert="horz" lIns="0" tIns="365760" rIns="0" bIns="91440" rtlCol="0" anchor="ctr">
            <a:noAutofit/>
          </a:bodyPr>
          <a:lstStyle>
            <a:lvl1pPr marL="0" indent="0" algn="l" defTabSz="914400" rtl="0" eaLnBrk="1" latinLnBrk="0" hangingPunct="1">
              <a:lnSpc>
                <a:spcPct val="90000"/>
              </a:lnSpc>
              <a:spcBef>
                <a:spcPts val="0"/>
              </a:spcBef>
              <a:buClr>
                <a:schemeClr val="accent1"/>
              </a:buClr>
              <a:buFont typeface="Symbol" panose="05050102010706020507" pitchFamily="18" charset="2"/>
              <a:buNone/>
              <a:defRPr sz="2800" kern="1200">
                <a:solidFill>
                  <a:schemeClr val="accent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1200"/>
              </a:spcBef>
              <a:buClr>
                <a:schemeClr val="accent1"/>
              </a:buClr>
              <a:buFont typeface="Courier New" panose="02070309020205020404" pitchFamily="49" charset="0"/>
              <a:buNone/>
              <a:defRPr sz="2000" b="0" i="0" u="none"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1200"/>
              </a:spcBef>
              <a:buClr>
                <a:schemeClr val="accent1"/>
              </a:buClr>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1200"/>
              </a:spcBef>
              <a:buClr>
                <a:srgbClr val="C00000"/>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1200"/>
              </a:spcBef>
              <a:buClr>
                <a:schemeClr val="tx1">
                  <a:lumMod val="50000"/>
                  <a:lumOff val="50000"/>
                </a:schemeClr>
              </a:buClr>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solidFill>
                  <a:schemeClr val="accent2"/>
                </a:solidFill>
              </a:rPr>
              <a:t>December 16, 2015</a:t>
            </a:r>
          </a:p>
          <a:p>
            <a:r>
              <a:rPr lang="en-US" sz="2000" dirty="0" smtClean="0">
                <a:solidFill>
                  <a:schemeClr val="accent2"/>
                </a:solidFill>
              </a:rPr>
              <a:t>11am Pacific/2pm Eastern </a:t>
            </a:r>
          </a:p>
        </p:txBody>
      </p:sp>
    </p:spTree>
    <p:extLst>
      <p:ext uri="{BB962C8B-B14F-4D97-AF65-F5344CB8AC3E}">
        <p14:creationId xmlns:p14="http://schemas.microsoft.com/office/powerpoint/2010/main" val="2751693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80999"/>
          </a:xfrm>
        </p:spPr>
        <p:txBody>
          <a:bodyPr/>
          <a:lstStyle/>
          <a:p>
            <a:pPr indent="0">
              <a:buNone/>
            </a:pPr>
            <a:r>
              <a:rPr lang="en-US" dirty="0" smtClean="0"/>
              <a:t>Types of Trauma</a:t>
            </a:r>
          </a:p>
        </p:txBody>
      </p:sp>
      <p:pic>
        <p:nvPicPr>
          <p:cNvPr id="8" name="Picture 4" descr="House_Broken_U2_DT_12067575"/>
          <p:cNvPicPr>
            <a:picLocks noChangeAspect="1" noChangeArrowheads="1"/>
          </p:cNvPicPr>
          <p:nvPr/>
        </p:nvPicPr>
        <p:blipFill>
          <a:blip r:embed="rId3" cstate="print"/>
          <a:srcRect/>
          <a:stretch>
            <a:fillRect/>
          </a:stretch>
        </p:blipFill>
        <p:spPr bwMode="auto">
          <a:xfrm>
            <a:off x="457200" y="2057400"/>
            <a:ext cx="1477906" cy="1066799"/>
          </a:xfrm>
          <a:prstGeom prst="rect">
            <a:avLst/>
          </a:prstGeom>
          <a:noFill/>
          <a:ln w="9525">
            <a:noFill/>
            <a:miter lim="800000"/>
            <a:headEnd/>
            <a:tailEnd/>
          </a:ln>
        </p:spPr>
      </p:pic>
      <p:pic>
        <p:nvPicPr>
          <p:cNvPr id="10" name="Picture 9"/>
          <p:cNvPicPr>
            <a:picLocks noChangeAspect="1"/>
          </p:cNvPicPr>
          <p:nvPr/>
        </p:nvPicPr>
        <p:blipFill>
          <a:blip r:embed="rId4" cstate="print">
            <a:grayscl/>
            <a:extLst>
              <a:ext uri="{BEBA8EAE-BF5A-486C-A8C5-ECC9F3942E4B}">
                <a14:imgProps xmlns:a14="http://schemas.microsoft.com/office/drawing/2010/main">
                  <a14:imgLayer r:embed="rId5">
                    <a14:imgEffect>
                      <a14:sharpenSoften amount="-59000"/>
                    </a14:imgEffect>
                    <a14:imgEffect>
                      <a14:brightnessContrast bright="-57000"/>
                    </a14:imgEffect>
                  </a14:imgLayer>
                </a14:imgProps>
              </a:ext>
            </a:extLst>
          </a:blip>
          <a:stretch>
            <a:fillRect/>
          </a:stretch>
        </p:blipFill>
        <p:spPr>
          <a:xfrm>
            <a:off x="457200" y="4748784"/>
            <a:ext cx="1474004" cy="1042416"/>
          </a:xfrm>
          <a:prstGeom prst="rect">
            <a:avLst/>
          </a:prstGeom>
        </p:spPr>
      </p:pic>
      <p:pic>
        <p:nvPicPr>
          <p:cNvPr id="14" name="Picture 2" descr="D:\T3 course photo archive\Time-calendars, watches\Stopwatch_U11_iSt_86255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352800"/>
            <a:ext cx="1487415" cy="9907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3352800"/>
            <a:ext cx="6705600" cy="1027974"/>
          </a:xfrm>
          <a:prstGeom prst="rect">
            <a:avLst/>
          </a:prstGeom>
          <a:noFill/>
        </p:spPr>
        <p:txBody>
          <a:bodyPr wrap="square" rtlCol="0">
            <a:spAutoFit/>
          </a:bodyPr>
          <a:lstStyle/>
          <a:p>
            <a:pPr>
              <a:lnSpc>
                <a:spcPct val="95000"/>
              </a:lnSpc>
              <a:spcBef>
                <a:spcPct val="20000"/>
              </a:spcBef>
              <a:buClr>
                <a:schemeClr val="accent2"/>
              </a:buClr>
            </a:pPr>
            <a:r>
              <a:rPr lang="en-US" sz="1600" b="1" dirty="0">
                <a:solidFill>
                  <a:srgbClr val="000000"/>
                </a:solidFill>
                <a:latin typeface="Arial"/>
                <a:ea typeface="ＭＳ Ｐゴシック"/>
                <a:cs typeface="Arial"/>
              </a:rPr>
              <a:t>Chronic Trauma: </a:t>
            </a:r>
            <a:r>
              <a:rPr lang="en-US" sz="1600" dirty="0">
                <a:solidFill>
                  <a:srgbClr val="000000"/>
                </a:solidFill>
                <a:latin typeface="Arial"/>
                <a:ea typeface="ＭＳ Ｐゴシック"/>
                <a:cs typeface="Arial"/>
              </a:rPr>
              <a:t>Experiences that occur repeatedly over long periods of time (e.g., chronic abuse/neglect, on-going community violence, long-term illness, chronic homelessness, forced displacement, chronic exposure to poverty and deprivation, structural oppression, racism).</a:t>
            </a:r>
          </a:p>
        </p:txBody>
      </p:sp>
      <p:sp>
        <p:nvSpPr>
          <p:cNvPr id="6" name="TextBox 5"/>
          <p:cNvSpPr txBox="1"/>
          <p:nvPr/>
        </p:nvSpPr>
        <p:spPr>
          <a:xfrm>
            <a:off x="2057400" y="4724400"/>
            <a:ext cx="6607175" cy="1077218"/>
          </a:xfrm>
          <a:prstGeom prst="rect">
            <a:avLst/>
          </a:prstGeom>
          <a:noFill/>
        </p:spPr>
        <p:txBody>
          <a:bodyPr wrap="square" rtlCol="0">
            <a:spAutoFit/>
          </a:bodyPr>
          <a:lstStyle/>
          <a:p>
            <a:pPr>
              <a:spcBef>
                <a:spcPct val="40000"/>
              </a:spcBef>
              <a:buClr>
                <a:schemeClr val="accent2"/>
              </a:buClr>
            </a:pPr>
            <a:r>
              <a:rPr lang="en-US" sz="1600" b="1" dirty="0">
                <a:solidFill>
                  <a:srgbClr val="000000"/>
                </a:solidFill>
                <a:latin typeface="Arial"/>
                <a:ea typeface="ＭＳ Ｐゴシック"/>
                <a:cs typeface="Arial"/>
              </a:rPr>
              <a:t>Historical trauma: </a:t>
            </a:r>
            <a:r>
              <a:rPr lang="en-US" sz="1600" dirty="0">
                <a:solidFill>
                  <a:srgbClr val="000000"/>
                </a:solidFill>
                <a:latin typeface="Arial"/>
                <a:ea typeface="ＭＳ Ｐゴシック"/>
                <a:cs typeface="Arial"/>
              </a:rPr>
              <a:t>The collective and cumulative trauma experienced by a particular group across generations still suffering the effects (e.g., </a:t>
            </a:r>
            <a:r>
              <a:rPr lang="en-US" sz="1600" noProof="1">
                <a:solidFill>
                  <a:srgbClr val="000000"/>
                </a:solidFill>
                <a:latin typeface="Arial"/>
                <a:cs typeface="Arial"/>
              </a:rPr>
              <a:t>violent colonization, assimilation policies, slavery, segregation, racism, discrimination).</a:t>
            </a:r>
          </a:p>
        </p:txBody>
      </p:sp>
      <p:sp>
        <p:nvSpPr>
          <p:cNvPr id="7" name="TextBox 6"/>
          <p:cNvSpPr txBox="1"/>
          <p:nvPr/>
        </p:nvSpPr>
        <p:spPr>
          <a:xfrm>
            <a:off x="2057400" y="2166220"/>
            <a:ext cx="6705600" cy="794064"/>
          </a:xfrm>
          <a:prstGeom prst="rect">
            <a:avLst/>
          </a:prstGeom>
          <a:noFill/>
        </p:spPr>
        <p:txBody>
          <a:bodyPr wrap="square" rtlCol="0">
            <a:spAutoFit/>
          </a:bodyPr>
          <a:lstStyle/>
          <a:p>
            <a:pPr>
              <a:lnSpc>
                <a:spcPct val="95000"/>
              </a:lnSpc>
              <a:spcBef>
                <a:spcPct val="20000"/>
              </a:spcBef>
              <a:buClr>
                <a:schemeClr val="accent2"/>
              </a:buClr>
            </a:pPr>
            <a:r>
              <a:rPr lang="en-US" sz="1600" b="1" noProof="1">
                <a:solidFill>
                  <a:srgbClr val="000000"/>
                </a:solidFill>
                <a:latin typeface="Arial"/>
                <a:cs typeface="Arial"/>
              </a:rPr>
              <a:t>Acute Trauma: </a:t>
            </a:r>
            <a:r>
              <a:rPr lang="en-US" sz="1600" dirty="0">
                <a:solidFill>
                  <a:srgbClr val="000000"/>
                </a:solidFill>
                <a:latin typeface="Arial"/>
                <a:ea typeface="ＭＳ Ｐゴシック"/>
                <a:cs typeface="Arial"/>
              </a:rPr>
              <a:t>Event that occurs at a particular time and place and is usually short-lived (e.g., natural disaster, accident, sudden loss, one-time experience of violence).</a:t>
            </a:r>
          </a:p>
        </p:txBody>
      </p:sp>
    </p:spTree>
    <p:extLst>
      <p:ext uri="{BB962C8B-B14F-4D97-AF65-F5344CB8AC3E}">
        <p14:creationId xmlns:p14="http://schemas.microsoft.com/office/powerpoint/2010/main" val="228983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Types of Trauma</a:t>
            </a:r>
          </a:p>
        </p:txBody>
      </p:sp>
      <p:sp>
        <p:nvSpPr>
          <p:cNvPr id="6" name="Rectangle 5"/>
          <p:cNvSpPr>
            <a:spLocks noChangeArrowheads="1"/>
          </p:cNvSpPr>
          <p:nvPr/>
        </p:nvSpPr>
        <p:spPr bwMode="auto">
          <a:xfrm>
            <a:off x="3124200" y="2438400"/>
            <a:ext cx="5257800" cy="2062103"/>
          </a:xfrm>
          <a:prstGeom prst="rect">
            <a:avLst/>
          </a:prstGeom>
          <a:noFill/>
          <a:ln w="9525">
            <a:noFill/>
            <a:miter lim="800000"/>
            <a:headEnd/>
            <a:tailEnd/>
          </a:ln>
        </p:spPr>
        <p:txBody>
          <a:bodyPr wrap="square">
            <a:spAutoFit/>
          </a:bodyPr>
          <a:lstStyle/>
          <a:p>
            <a:pPr>
              <a:lnSpc>
                <a:spcPct val="95000"/>
              </a:lnSpc>
              <a:spcBef>
                <a:spcPct val="20000"/>
              </a:spcBef>
              <a:buClr>
                <a:schemeClr val="accent2"/>
              </a:buClr>
            </a:pPr>
            <a:r>
              <a:rPr lang="en-US" sz="1600" b="1" noProof="1" smtClean="0">
                <a:solidFill>
                  <a:srgbClr val="000000"/>
                </a:solidFill>
                <a:latin typeface="Arial"/>
                <a:cs typeface="Arial"/>
              </a:rPr>
              <a:t>Complex </a:t>
            </a:r>
            <a:r>
              <a:rPr lang="en-US" sz="1600" b="1" noProof="1">
                <a:solidFill>
                  <a:srgbClr val="000000"/>
                </a:solidFill>
                <a:latin typeface="Arial"/>
                <a:cs typeface="Arial"/>
              </a:rPr>
              <a:t>Trauma: </a:t>
            </a:r>
            <a:r>
              <a:rPr lang="en-US" sz="1600" dirty="0">
                <a:solidFill>
                  <a:srgbClr val="000000"/>
                </a:solidFill>
                <a:latin typeface="Arial"/>
                <a:ea typeface="ＭＳ Ｐゴシック"/>
                <a:cs typeface="Arial"/>
              </a:rPr>
              <a:t>Chronic exposure to trauma that begins early in life, often within care-giving </a:t>
            </a:r>
            <a:r>
              <a:rPr lang="en-US" sz="1600" dirty="0" smtClean="0">
                <a:solidFill>
                  <a:srgbClr val="000000"/>
                </a:solidFill>
                <a:latin typeface="Arial"/>
                <a:ea typeface="ＭＳ Ｐゴシック"/>
                <a:cs typeface="Arial"/>
              </a:rPr>
              <a:t>relationships, </a:t>
            </a:r>
            <a:r>
              <a:rPr lang="en-US" sz="1600" dirty="0">
                <a:solidFill>
                  <a:srgbClr val="000000"/>
                </a:solidFill>
                <a:latin typeface="Arial"/>
                <a:ea typeface="ＭＳ Ｐゴシック"/>
                <a:cs typeface="Arial"/>
              </a:rPr>
              <a:t>and leads to immediate and long-term difficulties in many areas (e.g., ongoing interpersonal violence or neglect, other forms of chronic stress experienced without adult support).	</a:t>
            </a:r>
            <a:endParaRPr lang="en-US" sz="1600" dirty="0" smtClean="0">
              <a:solidFill>
                <a:srgbClr val="000000"/>
              </a:solidFill>
              <a:latin typeface="Arial"/>
              <a:ea typeface="ＭＳ Ｐゴシック"/>
              <a:cs typeface="Arial"/>
            </a:endParaRPr>
          </a:p>
          <a:p>
            <a:pPr>
              <a:lnSpc>
                <a:spcPct val="95000"/>
              </a:lnSpc>
              <a:spcBef>
                <a:spcPct val="20000"/>
              </a:spcBef>
              <a:buClr>
                <a:schemeClr val="accent2"/>
              </a:buClr>
            </a:pPr>
            <a:endParaRPr lang="en-US" sz="1600" noProof="1">
              <a:solidFill>
                <a:srgbClr val="000000"/>
              </a:solidFill>
              <a:latin typeface="Arial"/>
              <a:ea typeface="ＭＳ Ｐゴシック"/>
              <a:cs typeface="Arial"/>
            </a:endParaRPr>
          </a:p>
          <a:p>
            <a:pPr>
              <a:lnSpc>
                <a:spcPct val="95000"/>
              </a:lnSpc>
              <a:spcBef>
                <a:spcPct val="20000"/>
              </a:spcBef>
              <a:buClr>
                <a:schemeClr val="accent2"/>
              </a:buClr>
            </a:pPr>
            <a:r>
              <a:rPr lang="en-US" sz="1600" noProof="1" smtClean="0">
                <a:solidFill>
                  <a:srgbClr val="000000"/>
                </a:solidFill>
                <a:latin typeface="Arial"/>
                <a:ea typeface="ＭＳ Ｐゴシック"/>
                <a:cs typeface="Arial"/>
              </a:rPr>
              <a:t>Common among system-involved youth.</a:t>
            </a:r>
            <a:endParaRPr lang="en-US" sz="1600" noProof="1">
              <a:solidFill>
                <a:srgbClr val="000000"/>
              </a:solidFill>
              <a:latin typeface="Arial"/>
              <a:cs typeface="Arial"/>
            </a:endParaRPr>
          </a:p>
        </p:txBody>
      </p:sp>
      <p:pic>
        <p:nvPicPr>
          <p:cNvPr id="7" name="Picture 2" descr="child hand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7000"/>
                    </a14:imgEffect>
                  </a14:imgLayer>
                </a14:imgProps>
              </a:ext>
            </a:extLst>
          </a:blip>
          <a:srcRect/>
          <a:stretch>
            <a:fillRect/>
          </a:stretch>
        </p:blipFill>
        <p:spPr bwMode="auto">
          <a:xfrm>
            <a:off x="304800" y="2438400"/>
            <a:ext cx="2696511" cy="2028369"/>
          </a:xfrm>
          <a:prstGeom prst="rect">
            <a:avLst/>
          </a:prstGeom>
          <a:noFill/>
          <a:ln w="9525">
            <a:noFill/>
            <a:miter lim="800000"/>
            <a:headEnd/>
            <a:tailEnd/>
          </a:ln>
        </p:spPr>
      </p:pic>
    </p:spTree>
    <p:extLst>
      <p:ext uri="{BB962C8B-B14F-4D97-AF65-F5344CB8AC3E}">
        <p14:creationId xmlns:p14="http://schemas.microsoft.com/office/powerpoint/2010/main" val="399859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Youth Involved With Child Welfare and Juvenile Justice</a:t>
            </a:r>
          </a:p>
        </p:txBody>
      </p:sp>
      <p:sp>
        <p:nvSpPr>
          <p:cNvPr id="9" name="TextBox 8"/>
          <p:cNvSpPr txBox="1"/>
          <p:nvPr/>
        </p:nvSpPr>
        <p:spPr>
          <a:xfrm>
            <a:off x="457200" y="5715000"/>
            <a:ext cx="8153400" cy="646331"/>
          </a:xfrm>
          <a:prstGeom prst="rect">
            <a:avLst/>
          </a:prstGeom>
          <a:noFill/>
        </p:spPr>
        <p:txBody>
          <a:bodyPr wrap="square" rtlCol="0">
            <a:spAutoFit/>
          </a:bodyPr>
          <a:lstStyle/>
          <a:p>
            <a:pPr algn="ctr" defTabSz="457200"/>
            <a:r>
              <a:rPr lang="it-IT" sz="1200" dirty="0">
                <a:solidFill>
                  <a:prstClr val="white"/>
                </a:solidFill>
                <a:cs typeface="Arial" pitchFamily="34" charset="0"/>
                <a:sym typeface="Times New Roman" pitchFamily="18" charset="0"/>
              </a:rPr>
              <a:t> </a:t>
            </a:r>
            <a:r>
              <a:rPr lang="en-US" sz="1200" dirty="0"/>
              <a:t>(U.S. Department of Health and Human Services [DHHS], 2012</a:t>
            </a:r>
            <a:r>
              <a:rPr lang="en-US" sz="1200" dirty="0" smtClean="0"/>
              <a:t>; </a:t>
            </a:r>
            <a:r>
              <a:rPr lang="en-US" sz="1200" dirty="0"/>
              <a:t>Stukes, Chipungu &amp; Bent-Goodley, 2004) </a:t>
            </a:r>
          </a:p>
          <a:p>
            <a:endParaRPr lang="en-US" sz="1200" dirty="0">
              <a:solidFill>
                <a:srgbClr val="000000"/>
              </a:solidFill>
            </a:endParaRPr>
          </a:p>
          <a:p>
            <a:r>
              <a:rPr lang="en-US" sz="1200" dirty="0" smtClean="0">
                <a:solidFill>
                  <a:srgbClr val="FFFFFF"/>
                </a:solidFill>
              </a:rPr>
              <a:t> </a:t>
            </a:r>
            <a:endParaRPr lang="en-US" sz="1200" dirty="0">
              <a:solidFill>
                <a:srgbClr val="FFFFFF"/>
              </a:solidFill>
            </a:endParaRPr>
          </a:p>
        </p:txBody>
      </p:sp>
      <p:pic>
        <p:nvPicPr>
          <p:cNvPr id="7" name="Picture 1"/>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54000"/>
                    </a14:imgEffect>
                  </a14:imgLayer>
                </a14:imgProps>
              </a:ext>
            </a:extLst>
          </a:blip>
          <a:srcRect/>
          <a:stretch>
            <a:fillRect/>
          </a:stretch>
        </p:blipFill>
        <p:spPr bwMode="auto">
          <a:xfrm>
            <a:off x="685800" y="1524000"/>
            <a:ext cx="7594600" cy="4508500"/>
          </a:xfrm>
          <a:prstGeom prst="rect">
            <a:avLst/>
          </a:prstGeom>
          <a:noFill/>
          <a:ln w="12700">
            <a:noFill/>
            <a:miter lim="800000"/>
            <a:headEnd/>
            <a:tailEnd/>
          </a:ln>
        </p:spPr>
      </p:pic>
      <p:sp>
        <p:nvSpPr>
          <p:cNvPr id="8" name="Rectangle 7"/>
          <p:cNvSpPr>
            <a:spLocks noChangeArrowheads="1"/>
          </p:cNvSpPr>
          <p:nvPr/>
        </p:nvSpPr>
        <p:spPr bwMode="auto">
          <a:xfrm>
            <a:off x="762000" y="2133600"/>
            <a:ext cx="7315200" cy="2985433"/>
          </a:xfrm>
          <a:prstGeom prst="rect">
            <a:avLst/>
          </a:prstGeom>
          <a:noFill/>
          <a:ln w="9525">
            <a:noFill/>
            <a:miter lim="800000"/>
            <a:headEnd/>
            <a:tailEnd/>
          </a:ln>
        </p:spPr>
        <p:txBody>
          <a:bodyPr wrap="square">
            <a:spAutoFit/>
          </a:bodyPr>
          <a:lstStyle/>
          <a:p>
            <a:endParaRPr lang="en-US" sz="2000" dirty="0" smtClean="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For youth involved in child welfare, traumatic experiences include abuse, neglect, significant family stressors, and family separation.</a:t>
            </a:r>
          </a:p>
          <a:p>
            <a:endParaRPr lang="en-US" sz="1000" dirty="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In 2013, 679,000 children were victims of abuse or neglect.</a:t>
            </a:r>
          </a:p>
          <a:p>
            <a:endParaRPr lang="en-US" sz="1000" dirty="0" smtClean="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75-93% of youth involved with juvenile justice have experienced trauma.</a:t>
            </a:r>
          </a:p>
          <a:p>
            <a:endParaRPr lang="en-US" sz="2800" dirty="0" smtClean="0">
              <a:solidFill>
                <a:srgbClr val="000000"/>
              </a:solidFill>
              <a:latin typeface="Calibri"/>
              <a:cs typeface="Calibri"/>
            </a:endParaRPr>
          </a:p>
        </p:txBody>
      </p:sp>
    </p:spTree>
    <p:extLst>
      <p:ext uri="{BB962C8B-B14F-4D97-AF65-F5344CB8AC3E}">
        <p14:creationId xmlns:p14="http://schemas.microsoft.com/office/powerpoint/2010/main" val="3445826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Runaway and Homeless Youth</a:t>
            </a:r>
          </a:p>
        </p:txBody>
      </p:sp>
      <p:sp>
        <p:nvSpPr>
          <p:cNvPr id="9" name="TextBox 8"/>
          <p:cNvSpPr txBox="1"/>
          <p:nvPr/>
        </p:nvSpPr>
        <p:spPr>
          <a:xfrm>
            <a:off x="457200" y="5715000"/>
            <a:ext cx="8153400" cy="646331"/>
          </a:xfrm>
          <a:prstGeom prst="rect">
            <a:avLst/>
          </a:prstGeom>
          <a:noFill/>
        </p:spPr>
        <p:txBody>
          <a:bodyPr wrap="square" rtlCol="0">
            <a:spAutoFit/>
          </a:bodyPr>
          <a:lstStyle/>
          <a:p>
            <a:pPr algn="ctr"/>
            <a:r>
              <a:rPr lang="en-US" sz="1200" dirty="0">
                <a:solidFill>
                  <a:srgbClr val="000000"/>
                </a:solidFill>
              </a:rPr>
              <a:t>(</a:t>
            </a:r>
            <a:r>
              <a:rPr lang="en-US" sz="1200" dirty="0" smtClean="0">
                <a:solidFill>
                  <a:srgbClr val="000000"/>
                </a:solidFill>
              </a:rPr>
              <a:t>Robertson </a:t>
            </a:r>
            <a:r>
              <a:rPr lang="en-US" sz="1200" dirty="0">
                <a:solidFill>
                  <a:srgbClr val="000000"/>
                </a:solidFill>
              </a:rPr>
              <a:t>&amp; Toro, 1999; Jenks, </a:t>
            </a:r>
            <a:r>
              <a:rPr lang="en-US" sz="1200" dirty="0" smtClean="0">
                <a:solidFill>
                  <a:srgbClr val="000000"/>
                </a:solidFill>
              </a:rPr>
              <a:t>1994;</a:t>
            </a:r>
            <a:r>
              <a:rPr lang="en-US" sz="1200" dirty="0">
                <a:solidFill>
                  <a:srgbClr val="000000"/>
                </a:solidFill>
              </a:rPr>
              <a:t> </a:t>
            </a:r>
            <a:r>
              <a:rPr lang="en-US" sz="1200" dirty="0" smtClean="0">
                <a:solidFill>
                  <a:srgbClr val="000000"/>
                </a:solidFill>
              </a:rPr>
              <a:t>Stewart</a:t>
            </a:r>
            <a:r>
              <a:rPr lang="en-US" sz="1200" dirty="0">
                <a:solidFill>
                  <a:srgbClr val="000000"/>
                </a:solidFill>
              </a:rPr>
              <a:t> </a:t>
            </a:r>
            <a:r>
              <a:rPr lang="en-US" sz="1200" dirty="0" smtClean="0">
                <a:solidFill>
                  <a:srgbClr val="000000"/>
                </a:solidFill>
              </a:rPr>
              <a:t>et al., 2004; Whitbeck </a:t>
            </a:r>
            <a:r>
              <a:rPr lang="en-US" sz="1200" dirty="0">
                <a:solidFill>
                  <a:srgbClr val="000000"/>
                </a:solidFill>
              </a:rPr>
              <a:t>&amp; Simons, </a:t>
            </a:r>
            <a:r>
              <a:rPr lang="en-US" sz="1200" dirty="0" smtClean="0">
                <a:solidFill>
                  <a:srgbClr val="000000"/>
                </a:solidFill>
              </a:rPr>
              <a:t>1990;Roman </a:t>
            </a:r>
            <a:r>
              <a:rPr lang="en-US" sz="1200" dirty="0">
                <a:solidFill>
                  <a:srgbClr val="000000"/>
                </a:solidFill>
              </a:rPr>
              <a:t>and Wolfe, 1995</a:t>
            </a:r>
            <a:r>
              <a:rPr lang="en-US" sz="1200" dirty="0" smtClean="0">
                <a:solidFill>
                  <a:srgbClr val="000000"/>
                </a:solidFill>
              </a:rPr>
              <a:t>)</a:t>
            </a:r>
            <a:endParaRPr lang="en-US" sz="1200" dirty="0">
              <a:solidFill>
                <a:srgbClr val="000000"/>
              </a:solidFill>
            </a:endParaRPr>
          </a:p>
          <a:p>
            <a:endParaRPr lang="en-US" sz="1200" dirty="0">
              <a:solidFill>
                <a:srgbClr val="000000"/>
              </a:solidFill>
            </a:endParaRPr>
          </a:p>
          <a:p>
            <a:r>
              <a:rPr lang="en-US" sz="1200" dirty="0" smtClean="0">
                <a:solidFill>
                  <a:srgbClr val="FFFFFF"/>
                </a:solidFill>
              </a:rPr>
              <a:t> </a:t>
            </a:r>
            <a:endParaRPr lang="en-US" sz="1200" dirty="0">
              <a:solidFill>
                <a:srgbClr val="FFFFFF"/>
              </a:solidFill>
            </a:endParaRPr>
          </a:p>
        </p:txBody>
      </p:sp>
      <p:pic>
        <p:nvPicPr>
          <p:cNvPr id="11" name="Picture 1"/>
          <p:cNvPicPr>
            <a:picLocks noChangeArrowheads="1"/>
          </p:cNvPicPr>
          <p:nvPr/>
        </p:nvPicPr>
        <p:blipFill>
          <a:blip r:embed="rId2" cstate="print">
            <a:extLst>
              <a:ext uri="{BEBA8EAE-BF5A-486C-A8C5-ECC9F3942E4B}">
                <a14:imgProps xmlns:a14="http://schemas.microsoft.com/office/drawing/2010/main">
                  <a14:imgLayer r:embed="rId3">
                    <a14:imgEffect>
                      <a14:brightnessContrast bright="54000"/>
                    </a14:imgEffect>
                  </a14:imgLayer>
                </a14:imgProps>
              </a:ext>
            </a:extLst>
          </a:blip>
          <a:srcRect/>
          <a:stretch>
            <a:fillRect/>
          </a:stretch>
        </p:blipFill>
        <p:spPr bwMode="auto">
          <a:xfrm>
            <a:off x="762000" y="1600200"/>
            <a:ext cx="7594600" cy="4508500"/>
          </a:xfrm>
          <a:prstGeom prst="rect">
            <a:avLst/>
          </a:prstGeom>
          <a:noFill/>
          <a:ln w="12700">
            <a:noFill/>
            <a:miter lim="800000"/>
            <a:headEnd/>
            <a:tailEnd/>
          </a:ln>
        </p:spPr>
      </p:pic>
      <p:sp>
        <p:nvSpPr>
          <p:cNvPr id="12" name="Rectangle 11"/>
          <p:cNvSpPr>
            <a:spLocks noChangeArrowheads="1"/>
          </p:cNvSpPr>
          <p:nvPr/>
        </p:nvSpPr>
        <p:spPr bwMode="auto">
          <a:xfrm>
            <a:off x="762000" y="2286000"/>
            <a:ext cx="6858000" cy="3170099"/>
          </a:xfrm>
          <a:prstGeom prst="rect">
            <a:avLst/>
          </a:prstGeom>
          <a:noFill/>
          <a:ln w="9525">
            <a:noFill/>
            <a:miter lim="800000"/>
            <a:headEnd/>
            <a:tailEnd/>
          </a:ln>
        </p:spPr>
        <p:txBody>
          <a:bodyPr wrap="square">
            <a:spAutoFit/>
          </a:bodyPr>
          <a:lstStyle/>
          <a:p>
            <a:pPr marL="457200" indent="-457200">
              <a:buFont typeface="Arial"/>
              <a:buChar char="•"/>
            </a:pPr>
            <a:r>
              <a:rPr lang="en-US" sz="2000" dirty="0" smtClean="0">
                <a:solidFill>
                  <a:srgbClr val="000000"/>
                </a:solidFill>
                <a:latin typeface="Arial"/>
                <a:cs typeface="Arial"/>
              </a:rPr>
              <a:t>17-35% were sexually abused in their homes.</a:t>
            </a:r>
          </a:p>
          <a:p>
            <a:endParaRPr lang="en-US" sz="1000" dirty="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40-60% were physically abused. </a:t>
            </a:r>
          </a:p>
          <a:p>
            <a:endParaRPr lang="en-US" sz="1000" dirty="0" smtClean="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History of foster care correlated with becoming homeless at an earlier age and for a longer period of time.</a:t>
            </a:r>
          </a:p>
          <a:p>
            <a:endParaRPr lang="en-US" sz="1000" dirty="0" smtClean="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Up to 43% of males and 39% of females report being assaulted with a weapon while on the streets.</a:t>
            </a:r>
          </a:p>
          <a:p>
            <a:endParaRPr lang="en-US" sz="1000" dirty="0" smtClean="0">
              <a:solidFill>
                <a:srgbClr val="000000"/>
              </a:solidFill>
              <a:latin typeface="Arial"/>
              <a:cs typeface="Arial"/>
            </a:endParaRPr>
          </a:p>
          <a:p>
            <a:pPr marL="457200" indent="-457200">
              <a:buFont typeface="Arial"/>
              <a:buChar char="•"/>
            </a:pPr>
            <a:r>
              <a:rPr lang="en-US" sz="2000" dirty="0" smtClean="0">
                <a:solidFill>
                  <a:srgbClr val="000000"/>
                </a:solidFill>
                <a:latin typeface="Arial"/>
                <a:cs typeface="Arial"/>
              </a:rPr>
              <a:t>Survival strategies can be further victimizing.</a:t>
            </a:r>
          </a:p>
        </p:txBody>
      </p:sp>
    </p:spTree>
    <p:extLst>
      <p:ext uri="{BB962C8B-B14F-4D97-AF65-F5344CB8AC3E}">
        <p14:creationId xmlns:p14="http://schemas.microsoft.com/office/powerpoint/2010/main" val="350442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Runaway and Homeless Youth: LGBTQ Youth</a:t>
            </a:r>
          </a:p>
        </p:txBody>
      </p:sp>
      <p:sp>
        <p:nvSpPr>
          <p:cNvPr id="8" name="TextBox 7"/>
          <p:cNvSpPr txBox="1"/>
          <p:nvPr/>
        </p:nvSpPr>
        <p:spPr>
          <a:xfrm>
            <a:off x="1143000" y="5486400"/>
            <a:ext cx="6629400" cy="646331"/>
          </a:xfrm>
          <a:prstGeom prst="rect">
            <a:avLst/>
          </a:prstGeom>
          <a:noFill/>
        </p:spPr>
        <p:txBody>
          <a:bodyPr wrap="square" rtlCol="0">
            <a:spAutoFit/>
          </a:bodyPr>
          <a:lstStyle/>
          <a:p>
            <a:pPr algn="ctr"/>
            <a:r>
              <a:rPr lang="en-US" sz="1200" dirty="0" smtClean="0">
                <a:solidFill>
                  <a:srgbClr val="000000"/>
                </a:solidFill>
              </a:rPr>
              <a:t>(Cochran et al., 2002; Whitbeck et al., 2002; Whitebeck et al., 2004))</a:t>
            </a:r>
            <a:endParaRPr lang="en-US" sz="1200" dirty="0">
              <a:solidFill>
                <a:srgbClr val="000000"/>
              </a:solidFill>
            </a:endParaRPr>
          </a:p>
          <a:p>
            <a:endParaRPr lang="en-US" sz="1200" dirty="0">
              <a:solidFill>
                <a:srgbClr val="000000"/>
              </a:solidFill>
            </a:endParaRPr>
          </a:p>
          <a:p>
            <a:r>
              <a:rPr lang="en-US" sz="1200" dirty="0" smtClean="0">
                <a:solidFill>
                  <a:srgbClr val="000000"/>
                </a:solidFill>
              </a:rPr>
              <a:t> </a:t>
            </a:r>
            <a:endParaRPr lang="en-US" sz="1200" dirty="0">
              <a:solidFill>
                <a:srgbClr val="000000"/>
              </a:solidFill>
            </a:endParaRPr>
          </a:p>
        </p:txBody>
      </p:sp>
      <p:pic>
        <p:nvPicPr>
          <p:cNvPr id="10" name="Picture 1"/>
          <p:cNvPicPr>
            <a:picLocks noChangeArrowheads="1"/>
          </p:cNvPicPr>
          <p:nvPr/>
        </p:nvPicPr>
        <p:blipFill>
          <a:blip r:embed="rId2" cstate="print">
            <a:extLst>
              <a:ext uri="{BEBA8EAE-BF5A-486C-A8C5-ECC9F3942E4B}">
                <a14:imgProps xmlns:a14="http://schemas.microsoft.com/office/drawing/2010/main">
                  <a14:imgLayer r:embed="rId3">
                    <a14:imgEffect>
                      <a14:brightnessContrast bright="54000"/>
                    </a14:imgEffect>
                  </a14:imgLayer>
                </a14:imgProps>
              </a:ext>
            </a:extLst>
          </a:blip>
          <a:srcRect/>
          <a:stretch>
            <a:fillRect/>
          </a:stretch>
        </p:blipFill>
        <p:spPr bwMode="auto">
          <a:xfrm>
            <a:off x="685800" y="1752600"/>
            <a:ext cx="7772400" cy="3581400"/>
          </a:xfrm>
          <a:prstGeom prst="rect">
            <a:avLst/>
          </a:prstGeom>
          <a:noFill/>
          <a:ln w="12700">
            <a:noFill/>
            <a:miter lim="800000"/>
            <a:headEnd/>
            <a:tailEnd/>
          </a:ln>
        </p:spPr>
      </p:pic>
      <p:sp>
        <p:nvSpPr>
          <p:cNvPr id="11" name="Rectangle 5"/>
          <p:cNvSpPr>
            <a:spLocks noChangeArrowheads="1"/>
          </p:cNvSpPr>
          <p:nvPr/>
        </p:nvSpPr>
        <p:spPr bwMode="auto">
          <a:xfrm>
            <a:off x="762000" y="2133600"/>
            <a:ext cx="7620000" cy="3170099"/>
          </a:xfrm>
          <a:prstGeom prst="rect">
            <a:avLst/>
          </a:prstGeom>
          <a:noFill/>
          <a:ln w="9525">
            <a:noFill/>
            <a:miter lim="800000"/>
            <a:headEnd/>
            <a:tailEnd/>
          </a:ln>
        </p:spPr>
        <p:txBody>
          <a:bodyPr wrap="square">
            <a:spAutoFit/>
          </a:bodyPr>
          <a:lstStyle/>
          <a:p>
            <a:pPr marL="342900" indent="-342900">
              <a:buFont typeface="Arial"/>
              <a:buChar char="•"/>
            </a:pPr>
            <a:r>
              <a:rPr lang="en-US" sz="2000" dirty="0" smtClean="0">
                <a:solidFill>
                  <a:srgbClr val="000000"/>
                </a:solidFill>
                <a:latin typeface="Arial"/>
                <a:cs typeface="Arial"/>
              </a:rPr>
              <a:t>Approximately 20% of youth who are homeless (rates vary from 6%-35%).</a:t>
            </a:r>
          </a:p>
          <a:p>
            <a:endParaRPr lang="en-US" sz="2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Coming out associated with family conflict/rejection.</a:t>
            </a:r>
          </a:p>
          <a:p>
            <a:endParaRPr lang="en-US" sz="2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Higher rates of victimization by a caretaker and on the street than heterosexual homeless youth.</a:t>
            </a:r>
          </a:p>
          <a:p>
            <a:endParaRPr lang="en-US" sz="2000" dirty="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Will experience 7.4 more acts of violence than their heterosexual peers.</a:t>
            </a:r>
          </a:p>
        </p:txBody>
      </p:sp>
    </p:spTree>
    <p:extLst>
      <p:ext uri="{BB962C8B-B14F-4D97-AF65-F5344CB8AC3E}">
        <p14:creationId xmlns:p14="http://schemas.microsoft.com/office/powerpoint/2010/main" val="3072797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Trauma and the Brain</a:t>
            </a:r>
          </a:p>
        </p:txBody>
      </p:sp>
      <p:pic>
        <p:nvPicPr>
          <p:cNvPr id="7"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5000"/>
                    </a14:imgEffect>
                  </a14:imgLayer>
                </a14:imgProps>
              </a:ext>
            </a:extLst>
          </a:blip>
          <a:srcRect/>
          <a:stretch>
            <a:fillRect/>
          </a:stretch>
        </p:blipFill>
        <p:spPr bwMode="auto">
          <a:xfrm>
            <a:off x="1295400" y="2103120"/>
            <a:ext cx="6324600" cy="3794760"/>
          </a:xfrm>
          <a:prstGeom prst="rect">
            <a:avLst/>
          </a:prstGeom>
          <a:noFill/>
          <a:ln w="9525">
            <a:noFill/>
            <a:miter lim="800000"/>
            <a:headEnd/>
            <a:tailEnd/>
          </a:ln>
        </p:spPr>
      </p:pic>
      <p:sp>
        <p:nvSpPr>
          <p:cNvPr id="14" name="AutoShape 13"/>
          <p:cNvSpPr>
            <a:spLocks noChangeArrowheads="1"/>
          </p:cNvSpPr>
          <p:nvPr/>
        </p:nvSpPr>
        <p:spPr bwMode="auto">
          <a:xfrm>
            <a:off x="2590800" y="3352800"/>
            <a:ext cx="3200400" cy="2057400"/>
          </a:xfrm>
          <a:prstGeom prst="irregularSeal1">
            <a:avLst/>
          </a:prstGeom>
          <a:noFill/>
          <a:ln w="57150">
            <a:solidFill>
              <a:schemeClr val="accent1"/>
            </a:solidFill>
            <a:miter lim="800000"/>
            <a:headEnd/>
            <a:tailEnd/>
          </a:ln>
        </p:spPr>
        <p:txBody>
          <a:bodyPr wrap="none" lIns="64291" tIns="32146" rIns="64291" bIns="32146" anchor="ctr"/>
          <a:lstStyle/>
          <a:p>
            <a:pPr algn="ctr" defTabSz="642938"/>
            <a:endParaRPr lang="en-US" sz="2500" dirty="0">
              <a:solidFill>
                <a:schemeClr val="bg1"/>
              </a:solidFill>
              <a:ea typeface="ヒラギノ角ゴ Pro W6"/>
              <a:cs typeface="ヒラギノ角ゴ Pro W6"/>
            </a:endParaRPr>
          </a:p>
        </p:txBody>
      </p:sp>
      <p:sp>
        <p:nvSpPr>
          <p:cNvPr id="15" name="Text Box 6"/>
          <p:cNvSpPr txBox="1">
            <a:spLocks noChangeArrowheads="1"/>
          </p:cNvSpPr>
          <p:nvPr/>
        </p:nvSpPr>
        <p:spPr bwMode="auto">
          <a:xfrm>
            <a:off x="2438400" y="4038600"/>
            <a:ext cx="3352800" cy="461661"/>
          </a:xfrm>
          <a:prstGeom prst="rect">
            <a:avLst/>
          </a:prstGeom>
          <a:noFill/>
          <a:ln w="9525">
            <a:noFill/>
            <a:miter lim="800000"/>
            <a:headEnd/>
            <a:tailEnd/>
          </a:ln>
        </p:spPr>
        <p:txBody>
          <a:bodyPr wrap="square" lIns="91435" tIns="45718" rIns="91435" bIns="45718">
            <a:spAutoFit/>
          </a:bodyPr>
          <a:lstStyle/>
          <a:p>
            <a:pPr algn="ctr">
              <a:spcBef>
                <a:spcPct val="50000"/>
              </a:spcBef>
            </a:pPr>
            <a:r>
              <a:rPr lang="en-US" sz="2400" dirty="0" smtClean="0">
                <a:solidFill>
                  <a:srgbClr val="FFFF00"/>
                </a:solidFill>
                <a:latin typeface="+mj-lt"/>
                <a:ea typeface="ヒラギノ角ゴ Pro W6"/>
                <a:cs typeface="Calibri"/>
              </a:rPr>
              <a:t>Constant threat</a:t>
            </a:r>
            <a:endParaRPr lang="en-US" sz="2400" dirty="0">
              <a:solidFill>
                <a:srgbClr val="FFFF00"/>
              </a:solidFill>
              <a:latin typeface="+mj-lt"/>
              <a:ea typeface="ヒラギノ角ゴ Pro W6"/>
              <a:cs typeface="Calibri"/>
            </a:endParaRPr>
          </a:p>
        </p:txBody>
      </p:sp>
      <p:sp>
        <p:nvSpPr>
          <p:cNvPr id="16" name="Text Box 7"/>
          <p:cNvSpPr txBox="1">
            <a:spLocks noChangeArrowheads="1"/>
          </p:cNvSpPr>
          <p:nvPr/>
        </p:nvSpPr>
        <p:spPr bwMode="auto">
          <a:xfrm>
            <a:off x="1447800" y="2667000"/>
            <a:ext cx="3124200" cy="369332"/>
          </a:xfrm>
          <a:prstGeom prst="rect">
            <a:avLst/>
          </a:prstGeom>
          <a:noFill/>
          <a:ln w="9525">
            <a:noFill/>
            <a:miter lim="800000"/>
            <a:headEnd/>
            <a:tailEnd/>
          </a:ln>
        </p:spPr>
        <p:txBody>
          <a:bodyPr wrap="square">
            <a:spAutoFit/>
          </a:bodyPr>
          <a:lstStyle/>
          <a:p>
            <a:r>
              <a:rPr lang="en-US" dirty="0" smtClean="0">
                <a:solidFill>
                  <a:schemeClr val="bg1"/>
                </a:solidFill>
                <a:latin typeface="+mj-lt"/>
              </a:rPr>
              <a:t>Thinking brain less developed.</a:t>
            </a:r>
            <a:endParaRPr lang="en-US" dirty="0">
              <a:solidFill>
                <a:schemeClr val="bg1"/>
              </a:solidFill>
              <a:latin typeface="+mj-lt"/>
            </a:endParaRPr>
          </a:p>
        </p:txBody>
      </p:sp>
      <p:sp>
        <p:nvSpPr>
          <p:cNvPr id="17" name="Text Box 9"/>
          <p:cNvSpPr txBox="1">
            <a:spLocks noChangeArrowheads="1"/>
          </p:cNvSpPr>
          <p:nvPr/>
        </p:nvSpPr>
        <p:spPr bwMode="auto">
          <a:xfrm>
            <a:off x="4800600" y="2971800"/>
            <a:ext cx="2743200" cy="646327"/>
          </a:xfrm>
          <a:prstGeom prst="rect">
            <a:avLst/>
          </a:prstGeom>
          <a:noFill/>
          <a:ln w="9525">
            <a:noFill/>
            <a:miter lim="800000"/>
            <a:headEnd/>
            <a:tailEnd/>
          </a:ln>
        </p:spPr>
        <p:txBody>
          <a:bodyPr wrap="square" lIns="91435" tIns="45718" rIns="91435" bIns="45718">
            <a:spAutoFit/>
          </a:bodyPr>
          <a:lstStyle/>
          <a:p>
            <a:pPr algn="ctr">
              <a:spcBef>
                <a:spcPct val="50000"/>
              </a:spcBef>
            </a:pPr>
            <a:r>
              <a:rPr lang="en-US" dirty="0" smtClean="0">
                <a:solidFill>
                  <a:schemeClr val="bg1"/>
                </a:solidFill>
                <a:latin typeface="+mj-lt"/>
                <a:ea typeface="ヒラギノ角ゴ Pro W6"/>
                <a:cs typeface="Calibri"/>
              </a:rPr>
              <a:t>Emotional brain remains in survival mode.</a:t>
            </a:r>
            <a:endParaRPr lang="en-US" dirty="0">
              <a:solidFill>
                <a:schemeClr val="bg1"/>
              </a:solidFill>
              <a:latin typeface="+mj-lt"/>
              <a:ea typeface="ヒラギノ角ゴ Pro W6"/>
              <a:cs typeface="Calibri"/>
            </a:endParaRPr>
          </a:p>
        </p:txBody>
      </p:sp>
      <p:sp>
        <p:nvSpPr>
          <p:cNvPr id="2" name="Rectangle 1"/>
          <p:cNvSpPr/>
          <p:nvPr/>
        </p:nvSpPr>
        <p:spPr>
          <a:xfrm>
            <a:off x="1447800" y="5257800"/>
            <a:ext cx="2187092" cy="523220"/>
          </a:xfrm>
          <a:prstGeom prst="rect">
            <a:avLst/>
          </a:prstGeom>
        </p:spPr>
        <p:txBody>
          <a:bodyPr wrap="none">
            <a:spAutoFit/>
          </a:bodyPr>
          <a:lstStyle/>
          <a:p>
            <a:pPr algn="ctr">
              <a:spcBef>
                <a:spcPct val="50000"/>
              </a:spcBef>
            </a:pPr>
            <a:r>
              <a:rPr lang="en-US" sz="2800" dirty="0" smtClean="0">
                <a:solidFill>
                  <a:srgbClr val="FFFF00"/>
                </a:solidFill>
                <a:ea typeface="ヒラギノ角ゴ Pro W6"/>
                <a:cs typeface="Calibri"/>
              </a:rPr>
              <a:t>TOXIC STRESS</a:t>
            </a:r>
            <a:endParaRPr lang="en-US" sz="2800" dirty="0">
              <a:solidFill>
                <a:srgbClr val="FFFF00"/>
              </a:solidFill>
              <a:ea typeface="ヒラギノ角ゴ Pro W6"/>
              <a:cs typeface="Calibri"/>
            </a:endParaRPr>
          </a:p>
        </p:txBody>
      </p:sp>
    </p:spTree>
    <p:extLst>
      <p:ext uri="{BB962C8B-B14F-4D97-AF65-F5344CB8AC3E}">
        <p14:creationId xmlns:p14="http://schemas.microsoft.com/office/powerpoint/2010/main" val="111396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228600" y="1600200"/>
            <a:ext cx="8686800" cy="3581399"/>
          </a:xfrm>
        </p:spPr>
        <p:txBody>
          <a:bodyPr/>
          <a:lstStyle/>
          <a:p>
            <a:pPr indent="0">
              <a:buNone/>
            </a:pPr>
            <a:r>
              <a:rPr lang="en-US" dirty="0" smtClean="0"/>
              <a:t>Trauma and the Brain</a:t>
            </a:r>
          </a:p>
        </p:txBody>
      </p:sp>
      <p:sp>
        <p:nvSpPr>
          <p:cNvPr id="2" name="Rectangle 1"/>
          <p:cNvSpPr/>
          <p:nvPr/>
        </p:nvSpPr>
        <p:spPr>
          <a:xfrm>
            <a:off x="762000" y="2286000"/>
            <a:ext cx="7620000" cy="3139321"/>
          </a:xfrm>
          <a:prstGeom prst="rect">
            <a:avLst/>
          </a:prstGeom>
        </p:spPr>
        <p:txBody>
          <a:bodyPr wrap="square">
            <a:spAutoFit/>
          </a:bodyPr>
          <a:lstStyle/>
          <a:p>
            <a:pPr marL="774700" indent="-457200">
              <a:buFont typeface="Arial"/>
              <a:buChar char="•"/>
            </a:pPr>
            <a:r>
              <a:rPr lang="en-US" dirty="0">
                <a:solidFill>
                  <a:srgbClr val="000000"/>
                </a:solidFill>
                <a:latin typeface="Arial"/>
                <a:ea typeface="ＭＳ Ｐゴシック"/>
                <a:cs typeface="Arial"/>
              </a:rPr>
              <a:t>Difficulty trusting others and forming healthy </a:t>
            </a:r>
            <a:r>
              <a:rPr lang="en-US" dirty="0" smtClean="0">
                <a:solidFill>
                  <a:srgbClr val="000000"/>
                </a:solidFill>
                <a:latin typeface="Arial"/>
                <a:ea typeface="ＭＳ Ｐゴシック"/>
                <a:cs typeface="Arial"/>
              </a:rPr>
              <a:t>relationships.</a:t>
            </a:r>
            <a:endParaRPr lang="en-US" sz="800" dirty="0" smtClean="0">
              <a:solidFill>
                <a:srgbClr val="000000"/>
              </a:solidFill>
              <a:latin typeface="Arial"/>
              <a:ea typeface="ＭＳ Ｐゴシック"/>
              <a:cs typeface="Arial"/>
            </a:endParaRPr>
          </a:p>
          <a:p>
            <a:pPr marL="774700" indent="-457200">
              <a:buFont typeface="Arial"/>
              <a:buChar char="•"/>
            </a:pPr>
            <a:r>
              <a:rPr lang="en-US" dirty="0" smtClean="0">
                <a:solidFill>
                  <a:srgbClr val="000000"/>
                </a:solidFill>
                <a:latin typeface="Arial"/>
                <a:ea typeface="ＭＳ Ｐゴシック"/>
                <a:cs typeface="Arial"/>
              </a:rPr>
              <a:t>Difficulty identifying, expressing, and managing feelings.</a:t>
            </a:r>
            <a:endParaRPr lang="en-US" sz="800" dirty="0" smtClean="0">
              <a:solidFill>
                <a:srgbClr val="000000"/>
              </a:solidFill>
              <a:latin typeface="Arial"/>
              <a:ea typeface="ＭＳ Ｐゴシック"/>
              <a:cs typeface="Arial"/>
            </a:endParaRPr>
          </a:p>
          <a:p>
            <a:pPr marL="774700" indent="-457200">
              <a:buFont typeface="Arial"/>
              <a:buChar char="•"/>
            </a:pPr>
            <a:r>
              <a:rPr lang="en-US" dirty="0" smtClean="0">
                <a:solidFill>
                  <a:srgbClr val="000000"/>
                </a:solidFill>
                <a:latin typeface="Arial"/>
                <a:ea typeface="ＭＳ Ｐゴシック"/>
                <a:cs typeface="Arial"/>
              </a:rPr>
              <a:t>Higher incidences of aggressive or risky behaviors.</a:t>
            </a:r>
            <a:endParaRPr lang="en-US" sz="800" dirty="0">
              <a:solidFill>
                <a:srgbClr val="000000"/>
              </a:solidFill>
              <a:latin typeface="Arial"/>
              <a:ea typeface="ＭＳ Ｐゴシック"/>
              <a:cs typeface="Arial"/>
            </a:endParaRPr>
          </a:p>
          <a:p>
            <a:pPr marL="774700" indent="-457200">
              <a:buFont typeface="Arial"/>
              <a:buChar char="•"/>
            </a:pPr>
            <a:r>
              <a:rPr lang="en-US" dirty="0">
                <a:solidFill>
                  <a:srgbClr val="000000"/>
                </a:solidFill>
                <a:latin typeface="Arial"/>
                <a:ea typeface="ＭＳ Ｐゴシック"/>
                <a:cs typeface="Arial"/>
              </a:rPr>
              <a:t>Dissociative </a:t>
            </a:r>
            <a:r>
              <a:rPr lang="en-US" dirty="0" smtClean="0">
                <a:solidFill>
                  <a:srgbClr val="000000"/>
                </a:solidFill>
                <a:latin typeface="Arial"/>
                <a:ea typeface="ＭＳ Ｐゴシック"/>
                <a:cs typeface="Arial"/>
              </a:rPr>
              <a:t>responses. </a:t>
            </a:r>
            <a:endParaRPr lang="en-US" sz="800" dirty="0" smtClean="0">
              <a:solidFill>
                <a:srgbClr val="000000"/>
              </a:solidFill>
              <a:latin typeface="Arial"/>
              <a:ea typeface="ＭＳ Ｐゴシック"/>
              <a:cs typeface="Arial"/>
            </a:endParaRPr>
          </a:p>
          <a:p>
            <a:pPr marL="774700" indent="-457200">
              <a:buFont typeface="Arial"/>
              <a:buChar char="•"/>
            </a:pPr>
            <a:r>
              <a:rPr lang="en-US" dirty="0" smtClean="0">
                <a:solidFill>
                  <a:srgbClr val="000000"/>
                </a:solidFill>
                <a:latin typeface="Arial"/>
                <a:ea typeface="ＭＳ Ｐゴシック"/>
                <a:cs typeface="Arial"/>
              </a:rPr>
              <a:t>Learning difficulties (trouble concentrating, planning, anticipating, processing new information).</a:t>
            </a:r>
            <a:endParaRPr lang="en-US" sz="800" dirty="0">
              <a:solidFill>
                <a:srgbClr val="000000"/>
              </a:solidFill>
              <a:latin typeface="Arial"/>
              <a:ea typeface="ＭＳ Ｐゴシック"/>
              <a:cs typeface="Arial"/>
            </a:endParaRPr>
          </a:p>
          <a:p>
            <a:pPr marL="774700" indent="-457200">
              <a:buFont typeface="Arial"/>
              <a:buChar char="•"/>
            </a:pPr>
            <a:r>
              <a:rPr lang="en-US" dirty="0" smtClean="0">
                <a:solidFill>
                  <a:srgbClr val="000000"/>
                </a:solidFill>
                <a:latin typeface="Arial"/>
                <a:ea typeface="ＭＳ Ｐゴシック"/>
                <a:cs typeface="Arial"/>
              </a:rPr>
              <a:t>Poorer academic performance. </a:t>
            </a:r>
          </a:p>
          <a:p>
            <a:pPr marL="774700" indent="-457200">
              <a:buFont typeface="Arial"/>
              <a:buChar char="•"/>
            </a:pPr>
            <a:r>
              <a:rPr lang="en-US" dirty="0" smtClean="0">
                <a:solidFill>
                  <a:srgbClr val="000000"/>
                </a:solidFill>
                <a:latin typeface="Arial"/>
                <a:ea typeface="ＭＳ Ｐゴシック"/>
                <a:cs typeface="Arial"/>
              </a:rPr>
              <a:t>Lower </a:t>
            </a:r>
            <a:r>
              <a:rPr lang="en-US" dirty="0">
                <a:solidFill>
                  <a:srgbClr val="000000"/>
                </a:solidFill>
                <a:latin typeface="Arial"/>
                <a:ea typeface="ＭＳ Ｐゴシック"/>
                <a:cs typeface="Arial"/>
              </a:rPr>
              <a:t>self-</a:t>
            </a:r>
            <a:r>
              <a:rPr lang="en-US" dirty="0" smtClean="0">
                <a:solidFill>
                  <a:srgbClr val="000000"/>
                </a:solidFill>
                <a:latin typeface="Arial"/>
                <a:ea typeface="ＭＳ Ｐゴシック"/>
                <a:cs typeface="Arial"/>
              </a:rPr>
              <a:t>esteem.</a:t>
            </a:r>
            <a:endParaRPr lang="en-US" dirty="0">
              <a:solidFill>
                <a:srgbClr val="000000"/>
              </a:solidFill>
              <a:latin typeface="Arial"/>
              <a:ea typeface="ＭＳ Ｐゴシック"/>
              <a:cs typeface="Arial"/>
            </a:endParaRPr>
          </a:p>
          <a:p>
            <a:pPr marL="774700" indent="-457200">
              <a:buFont typeface="Arial"/>
              <a:buChar char="•"/>
            </a:pPr>
            <a:r>
              <a:rPr lang="en-US" dirty="0">
                <a:solidFill>
                  <a:srgbClr val="000000"/>
                </a:solidFill>
                <a:latin typeface="Arial"/>
                <a:ea typeface="ＭＳ Ｐゴシック"/>
                <a:cs typeface="Arial"/>
              </a:rPr>
              <a:t>Focus on survival vs. future </a:t>
            </a:r>
            <a:r>
              <a:rPr lang="en-US" dirty="0" smtClean="0">
                <a:solidFill>
                  <a:srgbClr val="000000"/>
                </a:solidFill>
                <a:latin typeface="Arial"/>
                <a:ea typeface="ＭＳ Ｐゴシック"/>
                <a:cs typeface="Arial"/>
              </a:rPr>
              <a:t>orientation.</a:t>
            </a:r>
          </a:p>
          <a:p>
            <a:pPr marL="774700" indent="-457200">
              <a:buFont typeface="Arial"/>
              <a:buChar char="•"/>
            </a:pPr>
            <a:r>
              <a:rPr lang="en-US" dirty="0" smtClean="0">
                <a:solidFill>
                  <a:srgbClr val="000000"/>
                </a:solidFill>
                <a:latin typeface="Arial"/>
                <a:ea typeface="ＭＳ Ｐゴシック"/>
                <a:cs typeface="Arial"/>
              </a:rPr>
              <a:t>Increased </a:t>
            </a:r>
            <a:r>
              <a:rPr lang="en-US" dirty="0">
                <a:solidFill>
                  <a:srgbClr val="000000"/>
                </a:solidFill>
                <a:latin typeface="Arial"/>
                <a:ea typeface="ＭＳ Ｐゴシック"/>
                <a:cs typeface="Arial"/>
              </a:rPr>
              <a:t>risk for </a:t>
            </a:r>
            <a:r>
              <a:rPr lang="en-US" dirty="0" smtClean="0">
                <a:solidFill>
                  <a:srgbClr val="000000"/>
                </a:solidFill>
                <a:latin typeface="Arial"/>
                <a:ea typeface="ＭＳ Ｐゴシック"/>
                <a:cs typeface="Arial"/>
              </a:rPr>
              <a:t>mental health and substance abuse issues.</a:t>
            </a:r>
          </a:p>
          <a:p>
            <a:pPr marL="774700" indent="-457200">
              <a:buFont typeface="Arial"/>
              <a:buChar char="•"/>
            </a:pPr>
            <a:r>
              <a:rPr lang="en-US" dirty="0" smtClean="0">
                <a:solidFill>
                  <a:srgbClr val="000000"/>
                </a:solidFill>
                <a:latin typeface="Arial"/>
                <a:ea typeface="ＭＳ Ｐゴシック"/>
                <a:cs typeface="Arial"/>
              </a:rPr>
              <a:t>Increased risk for other </a:t>
            </a:r>
            <a:r>
              <a:rPr lang="en-US" dirty="0">
                <a:solidFill>
                  <a:srgbClr val="000000"/>
                </a:solidFill>
                <a:latin typeface="Arial"/>
                <a:ea typeface="ＭＳ Ｐゴシック"/>
                <a:cs typeface="Arial"/>
              </a:rPr>
              <a:t>system </a:t>
            </a:r>
            <a:r>
              <a:rPr lang="en-US" dirty="0" smtClean="0">
                <a:solidFill>
                  <a:srgbClr val="000000"/>
                </a:solidFill>
                <a:latin typeface="Arial"/>
                <a:ea typeface="ＭＳ Ｐゴシック"/>
                <a:cs typeface="Arial"/>
              </a:rPr>
              <a:t>involvement (e.g., justice).</a:t>
            </a:r>
            <a:endParaRPr lang="en-US" dirty="0">
              <a:solidFill>
                <a:srgbClr val="000000"/>
              </a:solidFill>
              <a:latin typeface="Arial"/>
              <a:ea typeface="ＭＳ Ｐゴシック"/>
              <a:cs typeface="Arial"/>
            </a:endParaRPr>
          </a:p>
        </p:txBody>
      </p:sp>
    </p:spTree>
    <p:extLst>
      <p:ext uri="{BB962C8B-B14F-4D97-AF65-F5344CB8AC3E}">
        <p14:creationId xmlns:p14="http://schemas.microsoft.com/office/powerpoint/2010/main" val="2199433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Adverse Childhood Experiences (ACE) Study</a:t>
            </a:r>
          </a:p>
        </p:txBody>
      </p:sp>
      <p:pic>
        <p:nvPicPr>
          <p:cNvPr id="6" name="Picture 5"/>
          <p:cNvPicPr>
            <a:picLocks noChangeAspect="1"/>
          </p:cNvPicPr>
          <p:nvPr/>
        </p:nvPicPr>
        <p:blipFill>
          <a:blip r:embed="rId3" cstate="print"/>
          <a:stretch>
            <a:fillRect/>
          </a:stretch>
        </p:blipFill>
        <p:spPr>
          <a:xfrm>
            <a:off x="1143000" y="2286000"/>
            <a:ext cx="5822206" cy="3532301"/>
          </a:xfrm>
          <a:prstGeom prst="rect">
            <a:avLst/>
          </a:prstGeom>
        </p:spPr>
      </p:pic>
      <p:sp>
        <p:nvSpPr>
          <p:cNvPr id="8" name="Rectangle 7"/>
          <p:cNvSpPr/>
          <p:nvPr/>
        </p:nvSpPr>
        <p:spPr>
          <a:xfrm>
            <a:off x="304800" y="5334000"/>
            <a:ext cx="8346290" cy="646331"/>
          </a:xfrm>
          <a:prstGeom prst="rect">
            <a:avLst/>
          </a:prstGeom>
        </p:spPr>
        <p:txBody>
          <a:bodyPr wrap="square">
            <a:spAutoFit/>
          </a:bodyPr>
          <a:lstStyle/>
          <a:p>
            <a:pPr algn="r" defTabSz="914118" fontAlgn="auto">
              <a:spcBef>
                <a:spcPts val="0"/>
              </a:spcBef>
              <a:spcAft>
                <a:spcPts val="0"/>
              </a:spcAft>
            </a:pPr>
            <a:r>
              <a:rPr lang="en-US" sz="3600" b="1" dirty="0" smtClean="0">
                <a:solidFill>
                  <a:srgbClr val="FFFFFF"/>
                </a:solidFill>
                <a:latin typeface="Cambria" panose="02040503050406030204" pitchFamily="18" charset="0"/>
                <a:ea typeface="+mn-ea"/>
                <a:cs typeface="+mn-cs"/>
              </a:rPr>
              <a:t> </a:t>
            </a:r>
            <a:r>
              <a:rPr lang="en-US" sz="1200" dirty="0" smtClean="0">
                <a:solidFill>
                  <a:schemeClr val="tx1"/>
                </a:solidFill>
                <a:latin typeface="Calibri"/>
                <a:ea typeface="+mn-ea"/>
                <a:cs typeface="Calibri"/>
              </a:rPr>
              <a:t>Centers for Disease Control and  Prevention</a:t>
            </a:r>
            <a:endParaRPr lang="en-US" sz="1200" dirty="0">
              <a:solidFill>
                <a:schemeClr val="tx1"/>
              </a:solidFill>
              <a:latin typeface="Calibri"/>
              <a:ea typeface="+mn-ea"/>
              <a:cs typeface="Calibri"/>
            </a:endParaRPr>
          </a:p>
        </p:txBody>
      </p:sp>
    </p:spTree>
    <p:extLst>
      <p:ext uri="{BB962C8B-B14F-4D97-AF65-F5344CB8AC3E}">
        <p14:creationId xmlns:p14="http://schemas.microsoft.com/office/powerpoint/2010/main" val="1048554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Long-Term Impact of Childhood Adversity: Employment</a:t>
            </a:r>
          </a:p>
        </p:txBody>
      </p:sp>
      <p:sp>
        <p:nvSpPr>
          <p:cNvPr id="6" name="Rectangle 5"/>
          <p:cNvSpPr>
            <a:spLocks noChangeArrowheads="1"/>
          </p:cNvSpPr>
          <p:nvPr/>
        </p:nvSpPr>
        <p:spPr bwMode="auto">
          <a:xfrm>
            <a:off x="762000" y="2286000"/>
            <a:ext cx="6858000" cy="2092881"/>
          </a:xfrm>
          <a:prstGeom prst="rect">
            <a:avLst/>
          </a:prstGeom>
          <a:noFill/>
          <a:ln w="9525">
            <a:noFill/>
            <a:miter lim="800000"/>
            <a:headEnd/>
            <a:tailEnd/>
          </a:ln>
        </p:spPr>
        <p:txBody>
          <a:bodyPr wrap="square">
            <a:spAutoFit/>
          </a:bodyPr>
          <a:lstStyle/>
          <a:p>
            <a:endParaRPr lang="en-US" sz="2000" dirty="0" smtClean="0">
              <a:solidFill>
                <a:srgbClr val="000000"/>
              </a:solidFill>
              <a:latin typeface="Arial"/>
              <a:cs typeface="Arial"/>
            </a:endParaRPr>
          </a:p>
          <a:p>
            <a:pPr marL="800100" lvl="1" indent="-342900">
              <a:buFont typeface="Arial"/>
              <a:buChar char="•"/>
            </a:pPr>
            <a:r>
              <a:rPr lang="en-US" sz="2000" dirty="0" smtClean="0">
                <a:solidFill>
                  <a:srgbClr val="000000"/>
                </a:solidFill>
                <a:latin typeface="Arial"/>
                <a:cs typeface="Arial"/>
              </a:rPr>
              <a:t>Impaired job performance</a:t>
            </a:r>
          </a:p>
          <a:p>
            <a:pPr lvl="1"/>
            <a:endParaRPr lang="en-US" sz="1000" dirty="0" smtClean="0">
              <a:solidFill>
                <a:srgbClr val="000000"/>
              </a:solidFill>
              <a:latin typeface="Arial"/>
              <a:cs typeface="Arial"/>
            </a:endParaRPr>
          </a:p>
          <a:p>
            <a:pPr marL="800100" lvl="1" indent="-342900">
              <a:buFont typeface="Arial"/>
              <a:buChar char="•"/>
            </a:pPr>
            <a:r>
              <a:rPr lang="en-US" sz="2000" dirty="0" smtClean="0">
                <a:solidFill>
                  <a:srgbClr val="000000"/>
                </a:solidFill>
                <a:latin typeface="Arial"/>
                <a:cs typeface="Arial"/>
              </a:rPr>
              <a:t>Absenteeism</a:t>
            </a:r>
          </a:p>
          <a:p>
            <a:pPr lvl="1"/>
            <a:endParaRPr lang="en-US" sz="1000" dirty="0" smtClean="0">
              <a:solidFill>
                <a:srgbClr val="000000"/>
              </a:solidFill>
              <a:latin typeface="Arial"/>
              <a:cs typeface="Arial"/>
            </a:endParaRPr>
          </a:p>
          <a:p>
            <a:pPr marL="800100" lvl="1" indent="-342900">
              <a:buFont typeface="Arial"/>
              <a:buChar char="•"/>
            </a:pPr>
            <a:r>
              <a:rPr lang="en-US" sz="2000" dirty="0" smtClean="0">
                <a:solidFill>
                  <a:srgbClr val="000000"/>
                </a:solidFill>
                <a:latin typeface="Arial"/>
                <a:cs typeface="Arial"/>
              </a:rPr>
              <a:t>Serious financial problems</a:t>
            </a:r>
          </a:p>
          <a:p>
            <a:pPr lvl="1"/>
            <a:endParaRPr lang="en-US" sz="1000" dirty="0" smtClean="0">
              <a:solidFill>
                <a:srgbClr val="000000"/>
              </a:solidFill>
              <a:latin typeface="Arial"/>
              <a:cs typeface="Arial"/>
            </a:endParaRPr>
          </a:p>
          <a:p>
            <a:pPr marL="800100" lvl="1" indent="-342900">
              <a:buFont typeface="Arial"/>
              <a:buChar char="•"/>
            </a:pPr>
            <a:r>
              <a:rPr lang="en-US" sz="2000" dirty="0" smtClean="0">
                <a:solidFill>
                  <a:srgbClr val="000000"/>
                </a:solidFill>
                <a:latin typeface="Arial"/>
                <a:cs typeface="Arial"/>
              </a:rPr>
              <a:t>Unemployment</a:t>
            </a:r>
            <a:endParaRPr lang="en-US" sz="2000" dirty="0">
              <a:solidFill>
                <a:srgbClr val="000000"/>
              </a:solidFill>
              <a:latin typeface="Arial"/>
              <a:cs typeface="Arial"/>
            </a:endParaRPr>
          </a:p>
        </p:txBody>
      </p:sp>
      <p:sp>
        <p:nvSpPr>
          <p:cNvPr id="7" name="TextBox 6"/>
          <p:cNvSpPr txBox="1"/>
          <p:nvPr/>
        </p:nvSpPr>
        <p:spPr>
          <a:xfrm>
            <a:off x="457200" y="5715000"/>
            <a:ext cx="8153400" cy="646331"/>
          </a:xfrm>
          <a:prstGeom prst="rect">
            <a:avLst/>
          </a:prstGeom>
          <a:noFill/>
        </p:spPr>
        <p:txBody>
          <a:bodyPr wrap="square" rtlCol="0">
            <a:spAutoFit/>
          </a:bodyPr>
          <a:lstStyle/>
          <a:p>
            <a:pPr algn="ctr" defTabSz="457200"/>
            <a:r>
              <a:rPr lang="it-IT" sz="1200" dirty="0">
                <a:solidFill>
                  <a:prstClr val="white"/>
                </a:solidFill>
                <a:cs typeface="Arial" pitchFamily="34" charset="0"/>
                <a:sym typeface="Times New Roman" pitchFamily="18" charset="0"/>
              </a:rPr>
              <a:t> </a:t>
            </a:r>
            <a:r>
              <a:rPr lang="en-US" sz="1200" dirty="0" smtClean="0"/>
              <a:t>(Anda et al., 2004; Sansone et al., 2005; Tam et al., 2003; Liu et al., 2013) </a:t>
            </a:r>
            <a:endParaRPr lang="en-US" sz="1200" dirty="0"/>
          </a:p>
          <a:p>
            <a:endParaRPr lang="en-US" sz="1200" dirty="0">
              <a:solidFill>
                <a:srgbClr val="000000"/>
              </a:solidFill>
            </a:endParaRPr>
          </a:p>
          <a:p>
            <a:r>
              <a:rPr lang="en-US" sz="1200" dirty="0" smtClean="0">
                <a:solidFill>
                  <a:srgbClr val="FFFFFF"/>
                </a:solidFill>
              </a:rPr>
              <a:t> </a:t>
            </a:r>
            <a:endParaRPr lang="en-US" sz="1200" dirty="0">
              <a:solidFill>
                <a:srgbClr val="FFFFFF"/>
              </a:solidFill>
            </a:endParaRPr>
          </a:p>
        </p:txBody>
      </p:sp>
    </p:spTree>
    <p:extLst>
      <p:ext uri="{BB962C8B-B14F-4D97-AF65-F5344CB8AC3E}">
        <p14:creationId xmlns:p14="http://schemas.microsoft.com/office/powerpoint/2010/main" val="28478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Trauma Responses in Service Settings </a:t>
            </a:r>
          </a:p>
        </p:txBody>
      </p:sp>
      <p:sp>
        <p:nvSpPr>
          <p:cNvPr id="7" name="Rectangle 6"/>
          <p:cNvSpPr>
            <a:spLocks noChangeArrowheads="1"/>
          </p:cNvSpPr>
          <p:nvPr/>
        </p:nvSpPr>
        <p:spPr bwMode="auto">
          <a:xfrm>
            <a:off x="533400" y="1752600"/>
            <a:ext cx="8382000" cy="4001096"/>
          </a:xfrm>
          <a:prstGeom prst="rect">
            <a:avLst/>
          </a:prstGeom>
          <a:noFill/>
          <a:ln w="9525">
            <a:noFill/>
            <a:miter lim="800000"/>
            <a:headEnd/>
            <a:tailEnd/>
          </a:ln>
          <a:effectLst/>
        </p:spPr>
        <p:txBody>
          <a:bodyPr>
            <a:spAutoFit/>
          </a:bodyPr>
          <a:lstStyle/>
          <a:p>
            <a:endParaRPr lang="en-US" sz="2800" dirty="0" smtClean="0">
              <a:solidFill>
                <a:srgbClr val="FFFFFF"/>
              </a:solidFill>
              <a:latin typeface="Calibri" pitchFamily="34" charset="0"/>
              <a:cs typeface="Calibri" pitchFamily="34" charset="0"/>
            </a:endParaRPr>
          </a:p>
          <a:p>
            <a:pPr marL="457200" indent="-457200">
              <a:buFont typeface="Arial"/>
              <a:buChar char="•"/>
            </a:pPr>
            <a:r>
              <a:rPr lang="en-US" dirty="0" smtClean="0">
                <a:latin typeface="Arial"/>
                <a:cs typeface="Arial"/>
              </a:rPr>
              <a:t>Easily agitated, angry, aggressive.</a:t>
            </a:r>
          </a:p>
          <a:p>
            <a:pPr marL="457200" indent="-457200">
              <a:buFont typeface="Arial"/>
              <a:buChar char="•"/>
            </a:pPr>
            <a:r>
              <a:rPr lang="en-US" dirty="0" smtClean="0">
                <a:latin typeface="Arial"/>
                <a:cs typeface="Arial"/>
              </a:rPr>
              <a:t>Appears to be tense and nervous.</a:t>
            </a:r>
          </a:p>
          <a:p>
            <a:pPr marL="457200" indent="-457200">
              <a:buFont typeface="Arial"/>
              <a:buChar char="•"/>
            </a:pPr>
            <a:r>
              <a:rPr lang="en-US" dirty="0" smtClean="0">
                <a:latin typeface="Arial"/>
                <a:cs typeface="Arial"/>
              </a:rPr>
              <a:t>Has a lot of concerns about safety.</a:t>
            </a:r>
          </a:p>
          <a:p>
            <a:pPr marL="457200" indent="-457200">
              <a:buFont typeface="Arial"/>
              <a:buChar char="•"/>
            </a:pPr>
            <a:r>
              <a:rPr lang="en-US" dirty="0" smtClean="0">
                <a:latin typeface="Arial"/>
                <a:cs typeface="Arial"/>
              </a:rPr>
              <a:t>Has difficulty engaging with others and sustaining relationships.</a:t>
            </a:r>
          </a:p>
          <a:p>
            <a:pPr marL="457200" indent="-457200">
              <a:buFont typeface="Arial"/>
              <a:buChar char="•"/>
            </a:pPr>
            <a:r>
              <a:rPr lang="en-US" dirty="0" smtClean="0">
                <a:latin typeface="Arial"/>
                <a:cs typeface="Arial"/>
              </a:rPr>
              <a:t>Misreads others’ cues.</a:t>
            </a:r>
          </a:p>
          <a:p>
            <a:pPr marL="457200" indent="-457200">
              <a:buFont typeface="Arial"/>
              <a:buChar char="•"/>
            </a:pPr>
            <a:r>
              <a:rPr lang="en-US" dirty="0" smtClean="0">
                <a:latin typeface="Arial"/>
                <a:cs typeface="Arial"/>
              </a:rPr>
              <a:t>Has difficulty regulating degree of emotional responses.</a:t>
            </a:r>
          </a:p>
          <a:p>
            <a:pPr marL="457200" indent="-457200">
              <a:buFont typeface="Arial"/>
              <a:buChar char="•"/>
            </a:pPr>
            <a:r>
              <a:rPr lang="en-US" dirty="0" smtClean="0">
                <a:latin typeface="Arial"/>
                <a:cs typeface="Arial"/>
              </a:rPr>
              <a:t>Has trouble following rules and guidelines.</a:t>
            </a:r>
          </a:p>
          <a:p>
            <a:pPr marL="457200" indent="-457200">
              <a:buFont typeface="Arial"/>
              <a:buChar char="•"/>
            </a:pPr>
            <a:r>
              <a:rPr lang="en-US" dirty="0" smtClean="0">
                <a:latin typeface="Arial"/>
                <a:cs typeface="Arial"/>
              </a:rPr>
              <a:t>Complains that the system is unfair/feels targeted.</a:t>
            </a:r>
          </a:p>
          <a:p>
            <a:pPr marL="457200" indent="-457200">
              <a:buFont typeface="Arial"/>
              <a:buChar char="•"/>
            </a:pPr>
            <a:r>
              <a:rPr lang="en-US" dirty="0" smtClean="0">
                <a:latin typeface="Arial"/>
                <a:cs typeface="Arial"/>
              </a:rPr>
              <a:t>Not truthful or inconsistent in relaying information.</a:t>
            </a:r>
          </a:p>
          <a:p>
            <a:pPr marL="457200" indent="-457200">
              <a:buFont typeface="Arial"/>
              <a:buChar char="•"/>
            </a:pPr>
            <a:r>
              <a:rPr lang="en-US" dirty="0" smtClean="0">
                <a:latin typeface="Arial"/>
                <a:cs typeface="Arial"/>
              </a:rPr>
              <a:t>Becomes easily frustrated, gives up quickly, has trouble following-through.</a:t>
            </a:r>
          </a:p>
          <a:p>
            <a:pPr marL="457200" indent="-457200">
              <a:buFont typeface="Arial"/>
              <a:buChar char="•"/>
            </a:pPr>
            <a:r>
              <a:rPr lang="en-US" dirty="0" smtClean="0">
                <a:latin typeface="Arial"/>
                <a:cs typeface="Arial"/>
              </a:rPr>
              <a:t>Has difficulty believing in own capabilities and identifying strengths.</a:t>
            </a:r>
          </a:p>
          <a:p>
            <a:r>
              <a:rPr lang="en-US" sz="2800" dirty="0" smtClean="0">
                <a:solidFill>
                  <a:srgbClr val="FFFFFF"/>
                </a:solidFill>
                <a:latin typeface="Calibri" pitchFamily="34" charset="0"/>
                <a:cs typeface="Calibri" pitchFamily="34" charset="0"/>
              </a:rPr>
              <a:t>on</a:t>
            </a:r>
          </a:p>
        </p:txBody>
      </p:sp>
    </p:spTree>
    <p:extLst>
      <p:ext uri="{BB962C8B-B14F-4D97-AF65-F5344CB8AC3E}">
        <p14:creationId xmlns:p14="http://schemas.microsoft.com/office/powerpoint/2010/main" val="387068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sz="3600" dirty="0" smtClean="0"/>
              <a:t>Who is on today’s call?</a:t>
            </a:r>
          </a:p>
          <a:p>
            <a:pPr marL="571500" indent="-571500">
              <a:buFont typeface="Wingdings" panose="05000000000000000000" pitchFamily="2" charset="2"/>
              <a:buChar char="q"/>
            </a:pPr>
            <a:r>
              <a:rPr lang="en-US" sz="3600" dirty="0" smtClean="0"/>
              <a:t>Service provider</a:t>
            </a:r>
          </a:p>
          <a:p>
            <a:pPr marL="571500" indent="-571500">
              <a:buFont typeface="Wingdings" panose="05000000000000000000" pitchFamily="2" charset="2"/>
              <a:buChar char="q"/>
            </a:pPr>
            <a:r>
              <a:rPr lang="en-US" sz="3600" dirty="0" smtClean="0"/>
              <a:t>Staff at state or local workforce development organization</a:t>
            </a:r>
          </a:p>
          <a:p>
            <a:pPr marL="571500" indent="-571500">
              <a:buFont typeface="Wingdings" panose="05000000000000000000" pitchFamily="2" charset="2"/>
              <a:buChar char="q"/>
            </a:pPr>
            <a:r>
              <a:rPr lang="en-US" sz="3600" dirty="0" smtClean="0"/>
              <a:t>Workforce Development Board member</a:t>
            </a:r>
          </a:p>
          <a:p>
            <a:pPr marL="571500" indent="-571500">
              <a:buFont typeface="Wingdings" panose="05000000000000000000" pitchFamily="2" charset="2"/>
              <a:buChar char="q"/>
            </a:pPr>
            <a:r>
              <a:rPr lang="en-US" sz="3600" dirty="0" smtClean="0"/>
              <a:t>Youth Council member</a:t>
            </a:r>
          </a:p>
          <a:p>
            <a:pPr marL="571500" indent="-571500">
              <a:buFont typeface="Wingdings" panose="05000000000000000000" pitchFamily="2" charset="2"/>
              <a:buChar char="q"/>
            </a:pPr>
            <a:r>
              <a:rPr lang="en-US" sz="3600" dirty="0" smtClean="0"/>
              <a:t>Federal agency partner</a:t>
            </a:r>
          </a:p>
          <a:p>
            <a:pPr marL="571500" indent="-571500">
              <a:buFont typeface="Wingdings" panose="05000000000000000000" pitchFamily="2" charset="2"/>
              <a:buChar char="q"/>
            </a:pPr>
            <a:r>
              <a:rPr lang="en-US" sz="3600" dirty="0" smtClean="0"/>
              <a:t>Employer</a:t>
            </a:r>
          </a:p>
          <a:p>
            <a:pPr marL="571500" indent="-571500">
              <a:buFont typeface="Wingdings" panose="05000000000000000000" pitchFamily="2" charset="2"/>
              <a:buChar char="q"/>
            </a:pPr>
            <a:r>
              <a:rPr lang="en-US" sz="3600" dirty="0" smtClean="0"/>
              <a:t>Funder</a:t>
            </a:r>
          </a:p>
          <a:p>
            <a:pPr indent="0">
              <a:buNone/>
            </a:pPr>
            <a:endParaRPr lang="en-US" sz="3600" dirty="0" smtClean="0"/>
          </a:p>
          <a:p>
            <a:pPr indent="0">
              <a:buNone/>
            </a:pPr>
            <a:endParaRPr lang="en-US" sz="3600" dirty="0"/>
          </a:p>
        </p:txBody>
      </p:sp>
    </p:spTree>
    <p:extLst>
      <p:ext uri="{BB962C8B-B14F-4D97-AF65-F5344CB8AC3E}">
        <p14:creationId xmlns:p14="http://schemas.microsoft.com/office/powerpoint/2010/main" val="618634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Triggers</a:t>
            </a:r>
          </a:p>
        </p:txBody>
      </p:sp>
      <p:sp>
        <p:nvSpPr>
          <p:cNvPr id="6" name="Rectangle 5"/>
          <p:cNvSpPr>
            <a:spLocks noChangeArrowheads="1"/>
          </p:cNvSpPr>
          <p:nvPr/>
        </p:nvSpPr>
        <p:spPr bwMode="auto">
          <a:xfrm>
            <a:off x="762000" y="2362200"/>
            <a:ext cx="6858000" cy="2215991"/>
          </a:xfrm>
          <a:prstGeom prst="rect">
            <a:avLst/>
          </a:prstGeom>
          <a:noFill/>
          <a:ln w="9525">
            <a:noFill/>
            <a:miter lim="800000"/>
            <a:headEnd/>
            <a:tailEnd/>
          </a:ln>
        </p:spPr>
        <p:txBody>
          <a:bodyPr wrap="square">
            <a:spAutoFit/>
          </a:bodyPr>
          <a:lstStyle/>
          <a:p>
            <a:r>
              <a:rPr lang="en-US" sz="2000" dirty="0" smtClean="0">
                <a:latin typeface="Arial"/>
                <a:ea typeface="ＭＳ Ｐゴシック" pitchFamily="1" charset="-128"/>
                <a:cs typeface="Arial"/>
              </a:rPr>
              <a:t>Reminders of </a:t>
            </a:r>
            <a:r>
              <a:rPr lang="en-US" sz="2000" dirty="0">
                <a:latin typeface="Arial"/>
                <a:ea typeface="ＭＳ Ｐゴシック" pitchFamily="1" charset="-128"/>
                <a:cs typeface="Arial"/>
              </a:rPr>
              <a:t>past traumatic experiences that automatically </a:t>
            </a:r>
            <a:r>
              <a:rPr lang="en-US" sz="2000" dirty="0" smtClean="0">
                <a:latin typeface="Arial"/>
                <a:ea typeface="ＭＳ Ｐゴシック" pitchFamily="1" charset="-128"/>
                <a:cs typeface="Arial"/>
              </a:rPr>
              <a:t>cause </a:t>
            </a:r>
            <a:r>
              <a:rPr lang="en-US" sz="2000" dirty="0">
                <a:latin typeface="Arial"/>
                <a:ea typeface="ＭＳ Ｐゴシック" pitchFamily="1" charset="-128"/>
                <a:cs typeface="Arial"/>
              </a:rPr>
              <a:t>the body to react as if the traumatic event is happening again in that moment. </a:t>
            </a:r>
            <a:endParaRPr lang="en-US" sz="2000" dirty="0" smtClean="0">
              <a:latin typeface="Arial"/>
              <a:ea typeface="ＭＳ Ｐゴシック" pitchFamily="1" charset="-128"/>
              <a:cs typeface="Arial"/>
            </a:endParaRPr>
          </a:p>
          <a:p>
            <a:endParaRPr lang="en-US" sz="2000" dirty="0">
              <a:latin typeface="Arial"/>
              <a:ea typeface="ＭＳ Ｐゴシック" pitchFamily="1" charset="-128"/>
              <a:cs typeface="Arial"/>
            </a:endParaRPr>
          </a:p>
          <a:p>
            <a:r>
              <a:rPr lang="en-US" sz="2000" dirty="0" smtClean="0">
                <a:latin typeface="Arial"/>
                <a:ea typeface="ＭＳ Ｐゴシック" pitchFamily="1" charset="-128"/>
                <a:cs typeface="Arial"/>
              </a:rPr>
              <a:t>Includes situations that leave a youth feeling helpless, vulnerable, fearful, or out of control. </a:t>
            </a:r>
            <a:endParaRPr lang="en-US" sz="2000" dirty="0">
              <a:solidFill>
                <a:srgbClr val="000000"/>
              </a:solidFill>
              <a:latin typeface="Arial"/>
              <a:ea typeface="ＭＳ Ｐゴシック" pitchFamily="1" charset="-128"/>
              <a:cs typeface="Arial"/>
            </a:endParaRPr>
          </a:p>
          <a:p>
            <a:endParaRPr lang="en-US" dirty="0" smtClean="0">
              <a:solidFill>
                <a:srgbClr val="000000"/>
              </a:solidFill>
              <a:latin typeface="Arial"/>
              <a:ea typeface="ＭＳ Ｐゴシック" pitchFamily="1" charset="-128"/>
              <a:cs typeface="Arial"/>
            </a:endParaRPr>
          </a:p>
        </p:txBody>
      </p:sp>
    </p:spTree>
    <p:extLst>
      <p:ext uri="{BB962C8B-B14F-4D97-AF65-F5344CB8AC3E}">
        <p14:creationId xmlns:p14="http://schemas.microsoft.com/office/powerpoint/2010/main" val="1558744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Triggers</a:t>
            </a:r>
          </a:p>
        </p:txBody>
      </p:sp>
      <p:sp>
        <p:nvSpPr>
          <p:cNvPr id="6" name="Rectangle 5"/>
          <p:cNvSpPr>
            <a:spLocks noChangeArrowheads="1"/>
          </p:cNvSpPr>
          <p:nvPr/>
        </p:nvSpPr>
        <p:spPr bwMode="auto">
          <a:xfrm>
            <a:off x="762000" y="1828800"/>
            <a:ext cx="6858000" cy="3847207"/>
          </a:xfrm>
          <a:prstGeom prst="rect">
            <a:avLst/>
          </a:prstGeom>
          <a:noFill/>
          <a:ln w="9525">
            <a:noFill/>
            <a:miter lim="800000"/>
            <a:headEnd/>
            <a:tailEnd/>
          </a:ln>
        </p:spPr>
        <p:txBody>
          <a:bodyPr wrap="square">
            <a:spAutoFit/>
          </a:bodyPr>
          <a:lstStyle/>
          <a:p>
            <a:endParaRPr lang="en-US" sz="1000" dirty="0" smtClean="0">
              <a:solidFill>
                <a:srgbClr val="000000"/>
              </a:solidFill>
              <a:latin typeface="Arial"/>
              <a:ea typeface="ＭＳ Ｐゴシック" pitchFamily="1" charset="-128"/>
              <a:cs typeface="Arial"/>
            </a:endParaRPr>
          </a:p>
          <a:p>
            <a:pPr marL="285750" indent="-285750">
              <a:buFont typeface="Arial"/>
              <a:buChar char="•"/>
            </a:pPr>
            <a:r>
              <a:rPr lang="en-US" dirty="0">
                <a:latin typeface="Arial" charset="0"/>
                <a:ea typeface="ＭＳ Ｐゴシック"/>
                <a:cs typeface="ＭＳ Ｐゴシック"/>
              </a:rPr>
              <a:t>L</a:t>
            </a:r>
            <a:r>
              <a:rPr lang="en-US" dirty="0" smtClean="0">
                <a:latin typeface="Arial" charset="0"/>
                <a:ea typeface="ＭＳ Ｐゴシック"/>
                <a:cs typeface="ＭＳ Ｐゴシック"/>
              </a:rPr>
              <a:t>oud noises</a:t>
            </a:r>
            <a:endParaRPr lang="en-US" dirty="0">
              <a:latin typeface="Arial" charset="0"/>
              <a:ea typeface="ＭＳ Ｐゴシック"/>
              <a:cs typeface="ＭＳ Ｐゴシック"/>
            </a:endParaRPr>
          </a:p>
          <a:p>
            <a:pPr marL="285750" indent="-285750">
              <a:buFont typeface="Arial"/>
              <a:buChar char="•"/>
            </a:pPr>
            <a:r>
              <a:rPr lang="en-US" dirty="0">
                <a:latin typeface="Arial" charset="0"/>
                <a:ea typeface="ＭＳ Ｐゴシック"/>
                <a:cs typeface="ＭＳ Ｐゴシック"/>
              </a:rPr>
              <a:t>P</a:t>
            </a:r>
            <a:r>
              <a:rPr lang="en-US" dirty="0" smtClean="0">
                <a:latin typeface="Arial" charset="0"/>
                <a:ea typeface="ＭＳ Ｐゴシック"/>
                <a:cs typeface="ＭＳ Ｐゴシック"/>
              </a:rPr>
              <a:t>hysical touch</a:t>
            </a:r>
            <a:endParaRPr lang="en-US" dirty="0">
              <a:latin typeface="Arial" charset="0"/>
              <a:ea typeface="ＭＳ Ｐゴシック"/>
              <a:cs typeface="ＭＳ Ｐゴシック"/>
            </a:endParaRPr>
          </a:p>
          <a:p>
            <a:pPr marL="285750" indent="-285750">
              <a:buFont typeface="Arial"/>
              <a:buChar char="•"/>
            </a:pPr>
            <a:r>
              <a:rPr lang="en-US" dirty="0">
                <a:latin typeface="Arial" charset="0"/>
                <a:ea typeface="ＭＳ Ｐゴシック"/>
                <a:cs typeface="ＭＳ Ｐゴシック"/>
              </a:rPr>
              <a:t>A</a:t>
            </a:r>
            <a:r>
              <a:rPr lang="en-US" dirty="0" smtClean="0">
                <a:latin typeface="Arial" charset="0"/>
                <a:ea typeface="ＭＳ Ｐゴシック"/>
                <a:cs typeface="ＭＳ Ｐゴシック"/>
              </a:rPr>
              <a:t>uthority figures</a:t>
            </a:r>
            <a:endParaRPr lang="en-US" dirty="0">
              <a:latin typeface="Arial" charset="0"/>
              <a:ea typeface="ＭＳ Ｐゴシック"/>
              <a:cs typeface="ＭＳ Ｐゴシック"/>
            </a:endParaRPr>
          </a:p>
          <a:p>
            <a:pPr marL="285750" indent="-285750">
              <a:buFont typeface="Arial"/>
              <a:buChar char="•"/>
            </a:pPr>
            <a:r>
              <a:rPr lang="en-US" dirty="0">
                <a:latin typeface="Arial" charset="0"/>
                <a:ea typeface="ＭＳ Ｐゴシック"/>
                <a:cs typeface="ＭＳ Ｐゴシック"/>
              </a:rPr>
              <a:t>H</a:t>
            </a:r>
            <a:r>
              <a:rPr lang="en-US" dirty="0" smtClean="0">
                <a:latin typeface="Arial" charset="0"/>
                <a:ea typeface="ＭＳ Ｐゴシック"/>
                <a:cs typeface="ＭＳ Ｐゴシック"/>
              </a:rPr>
              <a:t>and </a:t>
            </a:r>
            <a:r>
              <a:rPr lang="en-US" dirty="0">
                <a:latin typeface="Arial" charset="0"/>
                <a:ea typeface="ＭＳ Ｐゴシック"/>
                <a:cs typeface="ＭＳ Ｐゴシック"/>
              </a:rPr>
              <a:t>or body gestures that appear </a:t>
            </a:r>
            <a:r>
              <a:rPr lang="en-US" dirty="0" smtClean="0">
                <a:latin typeface="Arial" charset="0"/>
                <a:ea typeface="ＭＳ Ｐゴシック"/>
                <a:cs typeface="ＭＳ Ｐゴシック"/>
              </a:rPr>
              <a:t>threatening</a:t>
            </a:r>
          </a:p>
          <a:p>
            <a:pPr marL="285750" indent="-285750">
              <a:buFont typeface="Arial"/>
              <a:buChar char="•"/>
            </a:pPr>
            <a:r>
              <a:rPr lang="en-US" dirty="0">
                <a:latin typeface="Arial" charset="0"/>
                <a:ea typeface="ＭＳ Ｐゴシック"/>
                <a:cs typeface="ＭＳ Ｐゴシック"/>
              </a:rPr>
              <a:t>C</a:t>
            </a:r>
            <a:r>
              <a:rPr lang="en-US" dirty="0" smtClean="0">
                <a:latin typeface="Arial" charset="0"/>
                <a:ea typeface="ＭＳ Ｐゴシック"/>
                <a:cs typeface="ＭＳ Ｐゴシック"/>
              </a:rPr>
              <a:t>hanges </a:t>
            </a:r>
            <a:r>
              <a:rPr lang="en-US" dirty="0">
                <a:latin typeface="Arial" charset="0"/>
                <a:ea typeface="ＭＳ Ｐゴシック"/>
                <a:cs typeface="ＭＳ Ｐゴシック"/>
              </a:rPr>
              <a:t>in </a:t>
            </a:r>
            <a:r>
              <a:rPr lang="en-US" dirty="0" smtClean="0">
                <a:latin typeface="Arial" charset="0"/>
                <a:ea typeface="ＭＳ Ｐゴシック"/>
                <a:cs typeface="ＭＳ Ｐゴシック"/>
              </a:rPr>
              <a:t>routine</a:t>
            </a:r>
            <a:endParaRPr lang="en-US" dirty="0">
              <a:latin typeface="Arial" charset="0"/>
              <a:ea typeface="ＭＳ Ｐゴシック"/>
              <a:cs typeface="ＭＳ Ｐゴシック"/>
            </a:endParaRPr>
          </a:p>
          <a:p>
            <a:pPr marL="285750" indent="-285750">
              <a:buFont typeface="Arial"/>
              <a:buChar char="•"/>
            </a:pPr>
            <a:r>
              <a:rPr lang="en-US" dirty="0">
                <a:latin typeface="Arial" charset="0"/>
                <a:ea typeface="ＭＳ Ｐゴシック"/>
                <a:cs typeface="ＭＳ Ｐゴシック"/>
              </a:rPr>
              <a:t>C</a:t>
            </a:r>
            <a:r>
              <a:rPr lang="en-US" dirty="0" smtClean="0">
                <a:latin typeface="Arial" charset="0"/>
                <a:ea typeface="ＭＳ Ｐゴシック"/>
                <a:cs typeface="ＭＳ Ｐゴシック"/>
              </a:rPr>
              <a:t>onfusing </a:t>
            </a:r>
            <a:r>
              <a:rPr lang="en-US" dirty="0">
                <a:latin typeface="Arial" charset="0"/>
                <a:ea typeface="ＭＳ Ｐゴシック"/>
                <a:cs typeface="ＭＳ Ｐゴシック"/>
              </a:rPr>
              <a:t>or chaotic </a:t>
            </a:r>
            <a:r>
              <a:rPr lang="en-US" dirty="0" smtClean="0">
                <a:latin typeface="Arial" charset="0"/>
                <a:ea typeface="ＭＳ Ｐゴシック"/>
                <a:cs typeface="ＭＳ Ｐゴシック"/>
              </a:rPr>
              <a:t>environments</a:t>
            </a:r>
          </a:p>
          <a:p>
            <a:pPr marL="285750" indent="-285750">
              <a:buFont typeface="Arial"/>
              <a:buChar char="•"/>
            </a:pPr>
            <a:r>
              <a:rPr lang="en-US" dirty="0">
                <a:latin typeface="Arial" charset="0"/>
                <a:ea typeface="ＭＳ Ｐゴシック"/>
                <a:cs typeface="ＭＳ Ｐゴシック"/>
              </a:rPr>
              <a:t>E</a:t>
            </a:r>
            <a:r>
              <a:rPr lang="en-US" dirty="0" smtClean="0">
                <a:latin typeface="Arial" charset="0"/>
                <a:ea typeface="ＭＳ Ｐゴシック"/>
                <a:cs typeface="ＭＳ Ｐゴシック"/>
              </a:rPr>
              <a:t>mergency vehicles or personnel</a:t>
            </a:r>
          </a:p>
          <a:p>
            <a:pPr marL="285750" indent="-285750">
              <a:buFont typeface="Arial"/>
              <a:buChar char="•"/>
            </a:pPr>
            <a:r>
              <a:rPr lang="en-US" dirty="0">
                <a:latin typeface="Arial" charset="0"/>
                <a:ea typeface="ＭＳ Ｐゴシック"/>
                <a:cs typeface="ＭＳ Ｐゴシック"/>
              </a:rPr>
              <a:t>C</a:t>
            </a:r>
            <a:r>
              <a:rPr lang="en-US" dirty="0" smtClean="0">
                <a:latin typeface="Arial" charset="0"/>
                <a:ea typeface="ＭＳ Ｐゴシック"/>
                <a:cs typeface="ＭＳ Ｐゴシック"/>
              </a:rPr>
              <a:t>ertain smells</a:t>
            </a:r>
            <a:endParaRPr lang="en-US" dirty="0">
              <a:latin typeface="Arial" charset="0"/>
              <a:ea typeface="ＭＳ Ｐゴシック"/>
              <a:cs typeface="ＭＳ Ｐゴシック"/>
            </a:endParaRPr>
          </a:p>
          <a:p>
            <a:pPr marL="285750" indent="-285750">
              <a:buFont typeface="Arial"/>
              <a:buChar char="•"/>
            </a:pPr>
            <a:r>
              <a:rPr lang="en-US" dirty="0" smtClean="0">
                <a:latin typeface="Arial" charset="0"/>
                <a:ea typeface="ＭＳ Ｐゴシック"/>
                <a:cs typeface="ＭＳ Ｐゴシック"/>
              </a:rPr>
              <a:t>Weather</a:t>
            </a:r>
          </a:p>
          <a:p>
            <a:pPr marL="285750" indent="-285750">
              <a:buFont typeface="Arial"/>
              <a:buChar char="•"/>
            </a:pPr>
            <a:r>
              <a:rPr lang="en-US" dirty="0">
                <a:latin typeface="Arial" charset="0"/>
                <a:ea typeface="ＭＳ Ｐゴシック"/>
                <a:cs typeface="ＭＳ Ｐゴシック"/>
              </a:rPr>
              <a:t>P</a:t>
            </a:r>
            <a:r>
              <a:rPr lang="en-US" dirty="0" smtClean="0">
                <a:latin typeface="Arial" charset="0"/>
                <a:ea typeface="ＭＳ Ｐゴシック"/>
                <a:cs typeface="ＭＳ Ｐゴシック"/>
              </a:rPr>
              <a:t>articular time of year</a:t>
            </a:r>
          </a:p>
          <a:p>
            <a:pPr marL="285750" indent="-285750">
              <a:buFont typeface="Arial"/>
              <a:buChar char="•"/>
            </a:pPr>
            <a:r>
              <a:rPr lang="en-US" dirty="0" smtClean="0">
                <a:latin typeface="Arial" charset="0"/>
                <a:ea typeface="ＭＳ Ｐゴシック"/>
                <a:cs typeface="ＭＳ Ｐゴシック"/>
              </a:rPr>
              <a:t>Loss</a:t>
            </a:r>
          </a:p>
          <a:p>
            <a:pPr marL="285750" indent="-285750">
              <a:buFont typeface="Arial"/>
              <a:buChar char="•"/>
            </a:pPr>
            <a:r>
              <a:rPr lang="en-US" dirty="0">
                <a:latin typeface="Arial" charset="0"/>
                <a:ea typeface="ＭＳ Ｐゴシック"/>
                <a:cs typeface="ＭＳ Ｐゴシック"/>
              </a:rPr>
              <a:t>G</a:t>
            </a:r>
            <a:r>
              <a:rPr lang="en-US" dirty="0" smtClean="0">
                <a:latin typeface="Arial" charset="0"/>
                <a:ea typeface="ＭＳ Ｐゴシック"/>
                <a:cs typeface="ＭＳ Ｐゴシック"/>
              </a:rPr>
              <a:t>etting in trouble</a:t>
            </a:r>
          </a:p>
          <a:p>
            <a:pPr marL="285750" indent="-285750">
              <a:buFont typeface="Arial"/>
              <a:buChar char="•"/>
            </a:pPr>
            <a:r>
              <a:rPr lang="en-US" dirty="0" smtClean="0">
                <a:latin typeface="Arial" charset="0"/>
                <a:ea typeface="ＭＳ Ｐゴシック"/>
                <a:cs typeface="ＭＳ Ｐゴシック"/>
              </a:rPr>
              <a:t>Different feeling states (e.g., fear, shame, sadness)</a:t>
            </a:r>
          </a:p>
        </p:txBody>
      </p:sp>
    </p:spTree>
    <p:extLst>
      <p:ext uri="{BB962C8B-B14F-4D97-AF65-F5344CB8AC3E}">
        <p14:creationId xmlns:p14="http://schemas.microsoft.com/office/powerpoint/2010/main" val="884798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Re-traumatizing Practices</a:t>
            </a:r>
          </a:p>
        </p:txBody>
      </p:sp>
      <p:sp>
        <p:nvSpPr>
          <p:cNvPr id="6" name="Rectangle 5"/>
          <p:cNvSpPr>
            <a:spLocks noChangeArrowheads="1"/>
          </p:cNvSpPr>
          <p:nvPr/>
        </p:nvSpPr>
        <p:spPr bwMode="auto">
          <a:xfrm>
            <a:off x="785553" y="1981200"/>
            <a:ext cx="7924800" cy="4062651"/>
          </a:xfrm>
          <a:prstGeom prst="rect">
            <a:avLst/>
          </a:prstGeom>
          <a:noFill/>
          <a:ln w="9525">
            <a:noFill/>
            <a:miter lim="800000"/>
            <a:headEnd/>
            <a:tailEnd/>
          </a:ln>
        </p:spPr>
        <p:txBody>
          <a:bodyPr wrap="square">
            <a:spAutoFit/>
          </a:bodyPr>
          <a:lstStyle/>
          <a:p>
            <a:endParaRPr lang="en-US" sz="2000" dirty="0">
              <a:solidFill>
                <a:srgbClr val="000000"/>
              </a:solidFill>
              <a:latin typeface="Arial"/>
              <a:cs typeface="Arial"/>
            </a:endParaRPr>
          </a:p>
          <a:p>
            <a:pPr defTabSz="457200"/>
            <a:r>
              <a:rPr lang="en-US" sz="2000" dirty="0" smtClean="0">
                <a:solidFill>
                  <a:srgbClr val="000000"/>
                </a:solidFill>
                <a:latin typeface="Arial"/>
                <a:cs typeface="Arial"/>
              </a:rPr>
              <a:t>A </a:t>
            </a:r>
            <a:r>
              <a:rPr lang="en-US" sz="2000" dirty="0">
                <a:solidFill>
                  <a:srgbClr val="000000"/>
                </a:solidFill>
                <a:latin typeface="Arial"/>
                <a:cs typeface="Arial"/>
              </a:rPr>
              <a:t>situation, attitude, interaction, or environment that replicates the events or dynamics of the original trauma</a:t>
            </a:r>
            <a:r>
              <a:rPr lang="en-US" sz="2000" dirty="0" smtClean="0">
                <a:solidFill>
                  <a:srgbClr val="000000"/>
                </a:solidFill>
                <a:latin typeface="Arial"/>
                <a:cs typeface="Arial"/>
              </a:rPr>
              <a:t>.</a:t>
            </a:r>
          </a:p>
          <a:p>
            <a:pPr defTabSz="457200"/>
            <a:endParaRPr lang="en-US" dirty="0" smtClean="0">
              <a:solidFill>
                <a:srgbClr val="000000"/>
              </a:solidFill>
              <a:latin typeface="Arial"/>
              <a:cs typeface="Arial"/>
            </a:endParaRPr>
          </a:p>
          <a:p>
            <a:pPr marL="285750" indent="-285750" defTabSz="457200">
              <a:buFont typeface="Arial"/>
              <a:buChar char="•"/>
            </a:pPr>
            <a:r>
              <a:rPr lang="en-US" dirty="0" smtClean="0">
                <a:solidFill>
                  <a:srgbClr val="000000"/>
                </a:solidFill>
                <a:latin typeface="Arial"/>
                <a:cs typeface="Arial"/>
              </a:rPr>
              <a:t>Using </a:t>
            </a:r>
            <a:r>
              <a:rPr lang="en-US" dirty="0">
                <a:solidFill>
                  <a:srgbClr val="000000"/>
                </a:solidFill>
                <a:latin typeface="Arial"/>
                <a:cs typeface="Arial"/>
              </a:rPr>
              <a:t>negative labels or deficit-based language to describe </a:t>
            </a:r>
            <a:r>
              <a:rPr lang="en-US" dirty="0" smtClean="0">
                <a:solidFill>
                  <a:srgbClr val="000000"/>
                </a:solidFill>
                <a:latin typeface="Arial"/>
                <a:cs typeface="Arial"/>
              </a:rPr>
              <a:t>youth.</a:t>
            </a:r>
          </a:p>
          <a:p>
            <a:pPr marL="285750" indent="-285750" defTabSz="457200">
              <a:buFont typeface="Arial"/>
              <a:buChar char="•"/>
            </a:pPr>
            <a:r>
              <a:rPr lang="en-US" dirty="0">
                <a:solidFill>
                  <a:srgbClr val="000000"/>
                </a:solidFill>
                <a:latin typeface="Arial"/>
                <a:cs typeface="Arial"/>
              </a:rPr>
              <a:t>B</a:t>
            </a:r>
            <a:r>
              <a:rPr lang="en-US" dirty="0" smtClean="0">
                <a:solidFill>
                  <a:srgbClr val="000000"/>
                </a:solidFill>
                <a:latin typeface="Arial"/>
                <a:cs typeface="Arial"/>
              </a:rPr>
              <a:t>elittling</a:t>
            </a:r>
            <a:r>
              <a:rPr lang="en-US" dirty="0">
                <a:solidFill>
                  <a:srgbClr val="000000"/>
                </a:solidFill>
                <a:latin typeface="Arial"/>
                <a:cs typeface="Arial"/>
              </a:rPr>
              <a:t>, embarrassing, isolating, or threatening </a:t>
            </a:r>
            <a:r>
              <a:rPr lang="en-US" dirty="0" smtClean="0">
                <a:solidFill>
                  <a:srgbClr val="000000"/>
                </a:solidFill>
                <a:latin typeface="Arial"/>
                <a:cs typeface="Arial"/>
              </a:rPr>
              <a:t>youth.</a:t>
            </a:r>
          </a:p>
          <a:p>
            <a:pPr marL="285750" indent="-285750" defTabSz="457200">
              <a:buFont typeface="Arial"/>
              <a:buChar char="•"/>
            </a:pPr>
            <a:r>
              <a:rPr lang="en-US" dirty="0" smtClean="0">
                <a:solidFill>
                  <a:srgbClr val="000000"/>
                </a:solidFill>
                <a:latin typeface="Arial"/>
                <a:cs typeface="Arial"/>
              </a:rPr>
              <a:t>Violating privacy and confidentiality.</a:t>
            </a:r>
          </a:p>
          <a:p>
            <a:pPr marL="285750" indent="-285750" defTabSz="457200">
              <a:buFont typeface="Arial"/>
              <a:buChar char="•"/>
            </a:pPr>
            <a:r>
              <a:rPr lang="en-US" dirty="0">
                <a:solidFill>
                  <a:srgbClr val="000000"/>
                </a:solidFill>
                <a:latin typeface="Arial"/>
                <a:cs typeface="Arial"/>
              </a:rPr>
              <a:t>C</a:t>
            </a:r>
            <a:r>
              <a:rPr lang="en-US" dirty="0" smtClean="0">
                <a:solidFill>
                  <a:srgbClr val="000000"/>
                </a:solidFill>
                <a:latin typeface="Arial"/>
                <a:cs typeface="Arial"/>
              </a:rPr>
              <a:t>reating harsh, rigid</a:t>
            </a:r>
            <a:r>
              <a:rPr lang="en-US" dirty="0">
                <a:solidFill>
                  <a:srgbClr val="000000"/>
                </a:solidFill>
                <a:latin typeface="Arial"/>
                <a:cs typeface="Arial"/>
              </a:rPr>
              <a:t>, punishment-driven </a:t>
            </a:r>
            <a:r>
              <a:rPr lang="en-US" dirty="0" smtClean="0">
                <a:solidFill>
                  <a:srgbClr val="000000"/>
                </a:solidFill>
                <a:latin typeface="Arial"/>
                <a:cs typeface="Arial"/>
              </a:rPr>
              <a:t>environments that mimic abusive experiences for youth.</a:t>
            </a:r>
          </a:p>
          <a:p>
            <a:pPr marL="285750" indent="-285750" defTabSz="457200">
              <a:buFont typeface="Arial"/>
              <a:buChar char="•"/>
            </a:pPr>
            <a:r>
              <a:rPr lang="en-US" dirty="0">
                <a:solidFill>
                  <a:srgbClr val="000000"/>
                </a:solidFill>
                <a:latin typeface="Arial"/>
                <a:cs typeface="Arial"/>
              </a:rPr>
              <a:t>A</a:t>
            </a:r>
            <a:r>
              <a:rPr lang="en-US" dirty="0" smtClean="0">
                <a:solidFill>
                  <a:srgbClr val="000000"/>
                </a:solidFill>
                <a:latin typeface="Arial"/>
                <a:cs typeface="Arial"/>
              </a:rPr>
              <a:t>llowing </a:t>
            </a:r>
            <a:r>
              <a:rPr lang="en-US" dirty="0">
                <a:solidFill>
                  <a:srgbClr val="000000"/>
                </a:solidFill>
                <a:latin typeface="Arial"/>
                <a:cs typeface="Arial"/>
              </a:rPr>
              <a:t>environments to become chaotic, disorganized, unpredictable or </a:t>
            </a:r>
            <a:r>
              <a:rPr lang="en-US" dirty="0" smtClean="0">
                <a:solidFill>
                  <a:srgbClr val="000000"/>
                </a:solidFill>
                <a:latin typeface="Arial"/>
                <a:cs typeface="Arial"/>
              </a:rPr>
              <a:t>unsafe.</a:t>
            </a:r>
          </a:p>
          <a:p>
            <a:pPr marL="285750" indent="-285750" defTabSz="457200">
              <a:buFont typeface="Arial"/>
              <a:buChar char="•"/>
            </a:pPr>
            <a:r>
              <a:rPr lang="en-US" dirty="0">
                <a:solidFill>
                  <a:srgbClr val="000000"/>
                </a:solidFill>
                <a:latin typeface="Arial"/>
                <a:cs typeface="Arial"/>
              </a:rPr>
              <a:t>A</a:t>
            </a:r>
            <a:r>
              <a:rPr lang="en-US" dirty="0" smtClean="0">
                <a:solidFill>
                  <a:srgbClr val="000000"/>
                </a:solidFill>
                <a:latin typeface="Arial"/>
                <a:cs typeface="Arial"/>
              </a:rPr>
              <a:t>dopting </a:t>
            </a:r>
            <a:r>
              <a:rPr lang="en-US" dirty="0">
                <a:solidFill>
                  <a:srgbClr val="000000"/>
                </a:solidFill>
                <a:latin typeface="Arial"/>
                <a:cs typeface="Arial"/>
              </a:rPr>
              <a:t>crisis intervention practices </a:t>
            </a:r>
            <a:r>
              <a:rPr lang="en-US" dirty="0" smtClean="0">
                <a:solidFill>
                  <a:srgbClr val="000000"/>
                </a:solidFill>
                <a:latin typeface="Arial"/>
                <a:cs typeface="Arial"/>
              </a:rPr>
              <a:t>that </a:t>
            </a:r>
            <a:r>
              <a:rPr lang="en-US" dirty="0">
                <a:solidFill>
                  <a:srgbClr val="000000"/>
                </a:solidFill>
                <a:latin typeface="Arial"/>
                <a:cs typeface="Arial"/>
              </a:rPr>
              <a:t>are further </a:t>
            </a:r>
            <a:r>
              <a:rPr lang="en-US" dirty="0" smtClean="0">
                <a:solidFill>
                  <a:srgbClr val="000000"/>
                </a:solidFill>
                <a:latin typeface="Arial"/>
                <a:cs typeface="Arial"/>
              </a:rPr>
              <a:t>traumatizing.</a:t>
            </a:r>
          </a:p>
          <a:p>
            <a:pPr marL="285750" indent="-285750" defTabSz="457200">
              <a:buFont typeface="Arial"/>
              <a:buChar char="•"/>
            </a:pPr>
            <a:r>
              <a:rPr lang="en-US" dirty="0">
                <a:solidFill>
                  <a:srgbClr val="000000"/>
                </a:solidFill>
                <a:latin typeface="Arial"/>
                <a:ea typeface="ＭＳ Ｐゴシック" pitchFamily="1" charset="-128"/>
                <a:cs typeface="Arial"/>
              </a:rPr>
              <a:t>E</a:t>
            </a:r>
            <a:r>
              <a:rPr lang="en-US" dirty="0" smtClean="0">
                <a:solidFill>
                  <a:srgbClr val="000000"/>
                </a:solidFill>
                <a:latin typeface="Arial"/>
                <a:ea typeface="ＭＳ Ｐゴシック" pitchFamily="1" charset="-128"/>
                <a:cs typeface="Arial"/>
              </a:rPr>
              <a:t>stablishing policies and procedures </a:t>
            </a:r>
            <a:r>
              <a:rPr lang="en-US" dirty="0">
                <a:solidFill>
                  <a:srgbClr val="000000"/>
                </a:solidFill>
                <a:latin typeface="Arial"/>
                <a:ea typeface="ＭＳ Ｐゴシック" pitchFamily="1" charset="-128"/>
                <a:cs typeface="Arial"/>
              </a:rPr>
              <a:t>that minimize choice and </a:t>
            </a:r>
            <a:r>
              <a:rPr lang="en-US" dirty="0" smtClean="0">
                <a:solidFill>
                  <a:srgbClr val="000000"/>
                </a:solidFill>
                <a:latin typeface="Arial"/>
                <a:ea typeface="ＭＳ Ｐゴシック" pitchFamily="1" charset="-128"/>
                <a:cs typeface="Arial"/>
              </a:rPr>
              <a:t>control.</a:t>
            </a:r>
            <a:endParaRPr lang="en-US" dirty="0">
              <a:solidFill>
                <a:srgbClr val="000000"/>
              </a:solidFill>
              <a:latin typeface="Arial"/>
              <a:ea typeface="ＭＳ Ｐゴシック" pitchFamily="1" charset="-128"/>
              <a:cs typeface="Arial"/>
            </a:endParaRPr>
          </a:p>
          <a:p>
            <a:pPr marL="342900" indent="-342900" defTabSz="457200">
              <a:buFont typeface="Arial"/>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2556486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Trauma-Informed Practice</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Trauma-Informed Care</a:t>
            </a:r>
          </a:p>
        </p:txBody>
      </p:sp>
      <p:sp>
        <p:nvSpPr>
          <p:cNvPr id="6" name="Rectangle 5"/>
          <p:cNvSpPr>
            <a:spLocks noChangeArrowheads="1"/>
          </p:cNvSpPr>
          <p:nvPr/>
        </p:nvSpPr>
        <p:spPr bwMode="auto">
          <a:xfrm>
            <a:off x="762000" y="2590800"/>
            <a:ext cx="7543800" cy="2246769"/>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Arial"/>
                <a:cs typeface="Arial"/>
              </a:rPr>
              <a:t>An approach to service delivery that is grounded in an awareness, understanding, and responsiveness </a:t>
            </a:r>
          </a:p>
          <a:p>
            <a:pPr algn="ctr"/>
            <a:r>
              <a:rPr lang="en-US" sz="2000" dirty="0" smtClean="0">
                <a:solidFill>
                  <a:srgbClr val="000000"/>
                </a:solidFill>
                <a:latin typeface="Arial"/>
                <a:cs typeface="Arial"/>
              </a:rPr>
              <a:t>to the impact of trauma </a:t>
            </a:r>
            <a:endParaRPr lang="en-US" sz="2000" dirty="0">
              <a:solidFill>
                <a:srgbClr val="000000"/>
              </a:solidFill>
              <a:latin typeface="Arial"/>
              <a:cs typeface="Arial"/>
            </a:endParaRPr>
          </a:p>
          <a:p>
            <a:pPr algn="ctr"/>
            <a:r>
              <a:rPr lang="en-US" sz="2000" dirty="0" smtClean="0">
                <a:solidFill>
                  <a:srgbClr val="000000"/>
                </a:solidFill>
                <a:latin typeface="Arial"/>
                <a:cs typeface="Arial"/>
              </a:rPr>
              <a:t>and </a:t>
            </a:r>
          </a:p>
          <a:p>
            <a:pPr algn="ctr"/>
            <a:r>
              <a:rPr lang="en-US" sz="2000" dirty="0" smtClean="0">
                <a:solidFill>
                  <a:srgbClr val="000000"/>
                </a:solidFill>
                <a:latin typeface="Arial"/>
                <a:cs typeface="Arial"/>
              </a:rPr>
              <a:t>emphasizes the need to create environments that ensure safety, choice, control, and empowerment for survivors.  </a:t>
            </a:r>
          </a:p>
          <a:p>
            <a:pPr algn="ctr"/>
            <a:endParaRPr lang="en-US" sz="2000" dirty="0">
              <a:solidFill>
                <a:srgbClr val="000000"/>
              </a:solidFill>
              <a:latin typeface="Arial"/>
              <a:cs typeface="Arial"/>
            </a:endParaRPr>
          </a:p>
        </p:txBody>
      </p:sp>
    </p:spTree>
    <p:extLst>
      <p:ext uri="{BB962C8B-B14F-4D97-AF65-F5344CB8AC3E}">
        <p14:creationId xmlns:p14="http://schemas.microsoft.com/office/powerpoint/2010/main" val="42087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Trauma-Informed Practice</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Trauma-Informed Organizations</a:t>
            </a:r>
          </a:p>
        </p:txBody>
      </p:sp>
      <p:sp>
        <p:nvSpPr>
          <p:cNvPr id="6" name="Rectangle 5"/>
          <p:cNvSpPr>
            <a:spLocks noChangeArrowheads="1"/>
          </p:cNvSpPr>
          <p:nvPr/>
        </p:nvSpPr>
        <p:spPr bwMode="auto">
          <a:xfrm>
            <a:off x="762000" y="2286000"/>
            <a:ext cx="6858000" cy="2862322"/>
          </a:xfrm>
          <a:prstGeom prst="rect">
            <a:avLst/>
          </a:prstGeom>
          <a:noFill/>
          <a:ln w="9525">
            <a:noFill/>
            <a:miter lim="800000"/>
            <a:headEnd/>
            <a:tailEnd/>
          </a:ln>
        </p:spPr>
        <p:txBody>
          <a:bodyPr wrap="square">
            <a:spAutoFit/>
          </a:bodyPr>
          <a:lstStyle/>
          <a:p>
            <a:pPr marL="342900" indent="-342900">
              <a:buFont typeface="Arial"/>
              <a:buChar char="•"/>
            </a:pPr>
            <a:r>
              <a:rPr lang="en-US" sz="2000" b="1" i="1" dirty="0" smtClean="0">
                <a:solidFill>
                  <a:srgbClr val="000000"/>
                </a:solidFill>
                <a:latin typeface="Arial"/>
                <a:cs typeface="Arial"/>
              </a:rPr>
              <a:t>Realize</a:t>
            </a:r>
            <a:r>
              <a:rPr lang="en-US" sz="2000" dirty="0" smtClean="0">
                <a:solidFill>
                  <a:srgbClr val="000000"/>
                </a:solidFill>
                <a:latin typeface="Arial"/>
                <a:cs typeface="Arial"/>
              </a:rPr>
              <a:t> the prevalence of trauma</a:t>
            </a:r>
          </a:p>
          <a:p>
            <a:endParaRPr lang="en-US" sz="2000" dirty="0" smtClean="0">
              <a:solidFill>
                <a:srgbClr val="000000"/>
              </a:solidFill>
              <a:latin typeface="Arial"/>
              <a:cs typeface="Arial"/>
            </a:endParaRPr>
          </a:p>
          <a:p>
            <a:pPr marL="342900" indent="-342900">
              <a:buFont typeface="Arial"/>
              <a:buChar char="•"/>
            </a:pPr>
            <a:r>
              <a:rPr lang="en-US" sz="2000" b="1" i="1" dirty="0" smtClean="0">
                <a:solidFill>
                  <a:srgbClr val="000000"/>
                </a:solidFill>
                <a:latin typeface="Arial"/>
                <a:cs typeface="Arial"/>
              </a:rPr>
              <a:t>Recognize </a:t>
            </a:r>
            <a:r>
              <a:rPr lang="en-US" sz="2000" dirty="0" smtClean="0">
                <a:solidFill>
                  <a:srgbClr val="000000"/>
                </a:solidFill>
                <a:latin typeface="Arial"/>
                <a:cs typeface="Arial"/>
              </a:rPr>
              <a:t>the impact of trauma</a:t>
            </a:r>
          </a:p>
          <a:p>
            <a:endParaRPr lang="en-US" sz="2000" dirty="0" smtClean="0">
              <a:solidFill>
                <a:srgbClr val="000000"/>
              </a:solidFill>
              <a:latin typeface="Arial"/>
              <a:cs typeface="Arial"/>
            </a:endParaRPr>
          </a:p>
          <a:p>
            <a:pPr marL="342900" indent="-342900">
              <a:buFont typeface="Arial"/>
              <a:buChar char="•"/>
            </a:pPr>
            <a:r>
              <a:rPr lang="en-US" sz="2000" b="1" i="1" dirty="0" smtClean="0">
                <a:solidFill>
                  <a:srgbClr val="000000"/>
                </a:solidFill>
                <a:latin typeface="Arial"/>
                <a:cs typeface="Arial"/>
              </a:rPr>
              <a:t>Respond</a:t>
            </a:r>
            <a:r>
              <a:rPr lang="en-US" sz="2000" dirty="0" smtClean="0">
                <a:solidFill>
                  <a:srgbClr val="000000"/>
                </a:solidFill>
                <a:latin typeface="Arial"/>
                <a:cs typeface="Arial"/>
              </a:rPr>
              <a:t> by integrating knowledge of trauma into policies, procedures and practices.</a:t>
            </a:r>
          </a:p>
          <a:p>
            <a:endParaRPr lang="en-US" sz="2000" dirty="0" smtClean="0">
              <a:solidFill>
                <a:srgbClr val="000000"/>
              </a:solidFill>
              <a:latin typeface="Arial"/>
              <a:cs typeface="Arial"/>
            </a:endParaRPr>
          </a:p>
          <a:p>
            <a:pPr marL="342900" indent="-342900">
              <a:buFont typeface="Arial"/>
              <a:buChar char="•"/>
            </a:pPr>
            <a:r>
              <a:rPr lang="en-US" sz="2000" b="1" i="1" dirty="0" smtClean="0">
                <a:solidFill>
                  <a:srgbClr val="000000"/>
                </a:solidFill>
                <a:latin typeface="Arial"/>
                <a:cs typeface="Arial"/>
              </a:rPr>
              <a:t>Resist</a:t>
            </a:r>
            <a:r>
              <a:rPr lang="en-US" sz="2000" dirty="0" smtClean="0">
                <a:solidFill>
                  <a:srgbClr val="000000"/>
                </a:solidFill>
                <a:latin typeface="Arial"/>
                <a:cs typeface="Arial"/>
              </a:rPr>
              <a:t> re-traumatizing via environments that mimic past trauma and interfere with healing.</a:t>
            </a:r>
            <a:endParaRPr lang="en-US" sz="2000" dirty="0">
              <a:solidFill>
                <a:srgbClr val="000000"/>
              </a:solidFill>
              <a:latin typeface="Arial"/>
              <a:cs typeface="Arial"/>
            </a:endParaRPr>
          </a:p>
        </p:txBody>
      </p:sp>
    </p:spTree>
    <p:extLst>
      <p:ext uri="{BB962C8B-B14F-4D97-AF65-F5344CB8AC3E}">
        <p14:creationId xmlns:p14="http://schemas.microsoft.com/office/powerpoint/2010/main" val="1426039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Trauma-Informed Practice</a:t>
            </a:r>
            <a:endParaRPr lang="en-US" dirty="0"/>
          </a:p>
        </p:txBody>
      </p:sp>
      <p:sp>
        <p:nvSpPr>
          <p:cNvPr id="5" name="Content Placeholder 4"/>
          <p:cNvSpPr>
            <a:spLocks noGrp="1"/>
          </p:cNvSpPr>
          <p:nvPr>
            <p:ph idx="1"/>
          </p:nvPr>
        </p:nvSpPr>
        <p:spPr>
          <a:xfrm>
            <a:off x="457200" y="1600201"/>
            <a:ext cx="8229600" cy="4267199"/>
          </a:xfrm>
        </p:spPr>
        <p:txBody>
          <a:bodyPr/>
          <a:lstStyle/>
          <a:p>
            <a:pPr indent="0">
              <a:buNone/>
            </a:pPr>
            <a:r>
              <a:rPr lang="en-US" dirty="0" smtClean="0"/>
              <a:t>Core Principles</a:t>
            </a:r>
          </a:p>
          <a:p>
            <a:pPr indent="0">
              <a:buNone/>
            </a:pPr>
            <a:endParaRPr lang="en-US" dirty="0" smtClean="0"/>
          </a:p>
        </p:txBody>
      </p:sp>
      <p:sp>
        <p:nvSpPr>
          <p:cNvPr id="6" name="Rectangle 5"/>
          <p:cNvSpPr>
            <a:spLocks noChangeArrowheads="1"/>
          </p:cNvSpPr>
          <p:nvPr/>
        </p:nvSpPr>
        <p:spPr bwMode="auto">
          <a:xfrm>
            <a:off x="762000" y="2286000"/>
            <a:ext cx="6858000" cy="400110"/>
          </a:xfrm>
          <a:prstGeom prst="rect">
            <a:avLst/>
          </a:prstGeom>
          <a:noFill/>
          <a:ln w="9525">
            <a:noFill/>
            <a:miter lim="800000"/>
            <a:headEnd/>
            <a:tailEnd/>
          </a:ln>
        </p:spPr>
        <p:txBody>
          <a:bodyPr wrap="square">
            <a:spAutoFit/>
          </a:bodyPr>
          <a:lstStyle/>
          <a:p>
            <a:endParaRPr lang="en-US" sz="2000" dirty="0">
              <a:solidFill>
                <a:srgbClr val="000000"/>
              </a:solidFill>
              <a:latin typeface="Arial"/>
              <a:cs typeface="Arial"/>
            </a:endParaRPr>
          </a:p>
        </p:txBody>
      </p:sp>
      <p:sp>
        <p:nvSpPr>
          <p:cNvPr id="2" name="Rectangle 1"/>
          <p:cNvSpPr/>
          <p:nvPr/>
        </p:nvSpPr>
        <p:spPr>
          <a:xfrm>
            <a:off x="685800" y="2286000"/>
            <a:ext cx="7696200" cy="3170099"/>
          </a:xfrm>
          <a:prstGeom prst="rect">
            <a:avLst/>
          </a:prstGeom>
        </p:spPr>
        <p:txBody>
          <a:bodyPr wrap="square">
            <a:spAutoFit/>
          </a:bodyPr>
          <a:lstStyle/>
          <a:p>
            <a:pPr marL="800100" lvl="1" indent="-342900">
              <a:buFont typeface="Arial"/>
              <a:buChar char="•"/>
            </a:pPr>
            <a:r>
              <a:rPr lang="en-US" sz="2000" dirty="0">
                <a:latin typeface="Arial"/>
                <a:ea typeface="ＭＳ Ｐゴシック"/>
                <a:cs typeface="Arial"/>
              </a:rPr>
              <a:t>Understanding trauma and its </a:t>
            </a:r>
            <a:r>
              <a:rPr lang="en-US" sz="2000" dirty="0" smtClean="0">
                <a:latin typeface="Arial"/>
                <a:ea typeface="ＭＳ Ｐゴシック"/>
                <a:cs typeface="Arial"/>
              </a:rPr>
              <a:t>impact</a:t>
            </a:r>
          </a:p>
          <a:p>
            <a:pPr lvl="1"/>
            <a:endParaRPr lang="en-US" sz="1000" dirty="0">
              <a:latin typeface="Arial"/>
              <a:ea typeface="ＭＳ Ｐゴシック"/>
              <a:cs typeface="Arial"/>
            </a:endParaRPr>
          </a:p>
          <a:p>
            <a:pPr marL="800100" lvl="1" indent="-342900">
              <a:buFont typeface="Arial"/>
              <a:buChar char="•"/>
            </a:pPr>
            <a:r>
              <a:rPr lang="en-US" sz="2000" dirty="0">
                <a:latin typeface="Arial"/>
                <a:ea typeface="ＭＳ Ｐゴシック"/>
                <a:cs typeface="Arial"/>
              </a:rPr>
              <a:t>Believing that healing happens in </a:t>
            </a:r>
            <a:r>
              <a:rPr lang="en-US" sz="2000" dirty="0" smtClean="0">
                <a:latin typeface="Arial"/>
                <a:ea typeface="ＭＳ Ｐゴシック"/>
                <a:cs typeface="Arial"/>
              </a:rPr>
              <a:t>relationship</a:t>
            </a:r>
          </a:p>
          <a:p>
            <a:pPr lvl="1"/>
            <a:endParaRPr lang="en-US" sz="1000" dirty="0">
              <a:latin typeface="Arial"/>
              <a:ea typeface="ＭＳ Ｐゴシック"/>
              <a:cs typeface="Arial"/>
            </a:endParaRPr>
          </a:p>
          <a:p>
            <a:pPr marL="800100" lvl="1" indent="-342900">
              <a:buFont typeface="Arial"/>
              <a:buChar char="•"/>
            </a:pPr>
            <a:r>
              <a:rPr lang="en-US" sz="2000" dirty="0">
                <a:latin typeface="Arial"/>
                <a:ea typeface="ＭＳ Ｐゴシック"/>
                <a:cs typeface="Arial"/>
              </a:rPr>
              <a:t>Ensuring physical and emotional </a:t>
            </a:r>
            <a:r>
              <a:rPr lang="en-US" sz="2000" dirty="0" smtClean="0">
                <a:latin typeface="Arial"/>
                <a:ea typeface="ＭＳ Ｐゴシック"/>
                <a:cs typeface="Arial"/>
              </a:rPr>
              <a:t>safety</a:t>
            </a:r>
          </a:p>
          <a:p>
            <a:pPr lvl="1"/>
            <a:endParaRPr lang="en-US" sz="1000" dirty="0">
              <a:latin typeface="Arial"/>
              <a:ea typeface="ＭＳ Ｐゴシック"/>
              <a:cs typeface="Arial"/>
            </a:endParaRPr>
          </a:p>
          <a:p>
            <a:pPr marL="800100" lvl="1" indent="-342900">
              <a:buFont typeface="Arial"/>
              <a:buChar char="•"/>
            </a:pPr>
            <a:r>
              <a:rPr lang="en-US" sz="2000" dirty="0">
                <a:latin typeface="Arial"/>
                <a:ea typeface="ＭＳ Ｐゴシック"/>
                <a:cs typeface="Arial"/>
              </a:rPr>
              <a:t>Supporting choice, control, and empowerment </a:t>
            </a:r>
            <a:endParaRPr lang="en-US" sz="2000" dirty="0" smtClean="0">
              <a:latin typeface="Arial"/>
              <a:ea typeface="ＭＳ Ｐゴシック"/>
              <a:cs typeface="Arial"/>
            </a:endParaRPr>
          </a:p>
          <a:p>
            <a:pPr lvl="1"/>
            <a:endParaRPr lang="en-US" sz="1000" dirty="0" smtClean="0">
              <a:latin typeface="Arial"/>
              <a:ea typeface="ＭＳ Ｐゴシック"/>
              <a:cs typeface="Arial"/>
            </a:endParaRPr>
          </a:p>
          <a:p>
            <a:pPr marL="800100" lvl="1" indent="-342900">
              <a:buFont typeface="Arial"/>
              <a:buChar char="•"/>
            </a:pPr>
            <a:r>
              <a:rPr lang="en-US" sz="2000" dirty="0" smtClean="0">
                <a:latin typeface="Arial"/>
                <a:ea typeface="ＭＳ Ｐゴシック"/>
                <a:cs typeface="Arial"/>
              </a:rPr>
              <a:t>Ensuring </a:t>
            </a:r>
            <a:r>
              <a:rPr lang="en-US" sz="2000" dirty="0">
                <a:latin typeface="Arial"/>
                <a:ea typeface="ＭＳ Ｐゴシック"/>
                <a:cs typeface="Arial"/>
              </a:rPr>
              <a:t>cultural </a:t>
            </a:r>
            <a:r>
              <a:rPr lang="en-US" sz="2000" dirty="0" smtClean="0">
                <a:latin typeface="Arial"/>
                <a:ea typeface="ＭＳ Ｐゴシック"/>
                <a:cs typeface="Arial"/>
              </a:rPr>
              <a:t>awareness</a:t>
            </a:r>
          </a:p>
          <a:p>
            <a:pPr lvl="1"/>
            <a:endParaRPr lang="en-US" sz="1000" dirty="0">
              <a:latin typeface="Arial"/>
              <a:ea typeface="ＭＳ Ｐゴシック"/>
              <a:cs typeface="Arial"/>
            </a:endParaRPr>
          </a:p>
          <a:p>
            <a:pPr marL="800100" lvl="1" indent="-342900">
              <a:buFont typeface="Arial"/>
              <a:buChar char="•"/>
            </a:pPr>
            <a:r>
              <a:rPr lang="en-US" sz="2000" dirty="0">
                <a:latin typeface="Arial"/>
                <a:ea typeface="ＭＳ Ｐゴシック"/>
                <a:cs typeface="Arial"/>
              </a:rPr>
              <a:t>Viewing </a:t>
            </a:r>
            <a:r>
              <a:rPr lang="en-US" sz="2000" dirty="0" smtClean="0">
                <a:latin typeface="Arial"/>
                <a:ea typeface="ＭＳ Ｐゴシック"/>
                <a:cs typeface="Arial"/>
              </a:rPr>
              <a:t>youth holistically</a:t>
            </a:r>
          </a:p>
          <a:p>
            <a:pPr lvl="1"/>
            <a:endParaRPr lang="en-US" sz="1000" dirty="0">
              <a:latin typeface="Arial"/>
              <a:ea typeface="ＭＳ Ｐゴシック"/>
              <a:cs typeface="Arial"/>
            </a:endParaRPr>
          </a:p>
          <a:p>
            <a:pPr marL="800100" lvl="1" indent="-342900">
              <a:buFont typeface="Arial"/>
              <a:buChar char="•"/>
            </a:pPr>
            <a:r>
              <a:rPr lang="en-US" sz="2000" dirty="0">
                <a:latin typeface="Arial"/>
                <a:ea typeface="ＭＳ Ｐゴシック"/>
                <a:cs typeface="Arial"/>
              </a:rPr>
              <a:t>Using a collaborative approach</a:t>
            </a:r>
          </a:p>
        </p:txBody>
      </p:sp>
    </p:spTree>
    <p:extLst>
      <p:ext uri="{BB962C8B-B14F-4D97-AF65-F5344CB8AC3E}">
        <p14:creationId xmlns:p14="http://schemas.microsoft.com/office/powerpoint/2010/main" val="1426039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8463" y="2441448"/>
            <a:ext cx="6394537" cy="2242229"/>
          </a:xfrm>
        </p:spPr>
        <p:txBody>
          <a:bodyPr anchor="ctr" anchorCtr="0">
            <a:normAutofit fontScale="90000"/>
          </a:bodyPr>
          <a:lstStyle/>
          <a:p>
            <a:r>
              <a:rPr lang="en-US" sz="3100" dirty="0" smtClean="0"/>
              <a:t>Tammy Hopper, LCSW, GPC</a:t>
            </a:r>
            <a:r>
              <a:rPr lang="en-US" sz="3100" dirty="0"/>
              <a:t/>
            </a:r>
            <a:br>
              <a:rPr lang="en-US" sz="3100" dirty="0"/>
            </a:br>
            <a:r>
              <a:rPr lang="en-US" sz="3100" dirty="0"/>
              <a:t>Chief Strategic Initiatives </a:t>
            </a:r>
            <a:r>
              <a:rPr lang="en-US" sz="3100" dirty="0" smtClean="0"/>
              <a:t>Officer,</a:t>
            </a:r>
            <a:br>
              <a:rPr lang="en-US" sz="3100" dirty="0" smtClean="0"/>
            </a:br>
            <a:r>
              <a:rPr lang="en-US" sz="2400" dirty="0" smtClean="0"/>
              <a:t>National Safe Place Network </a:t>
            </a:r>
            <a:r>
              <a:rPr lang="en-US" sz="2800" dirty="0" smtClean="0"/>
              <a:t/>
            </a:r>
            <a:br>
              <a:rPr lang="en-US" sz="2800" dirty="0" smtClean="0"/>
            </a:br>
            <a:r>
              <a:rPr lang="en-US" sz="3100" dirty="0" smtClean="0"/>
              <a:t>Director</a:t>
            </a:r>
            <a:r>
              <a:rPr lang="en-US" sz="2800" dirty="0" smtClean="0"/>
              <a:t>, </a:t>
            </a:r>
            <a:r>
              <a:rPr lang="en-US" sz="2400" dirty="0" smtClean="0"/>
              <a:t>RHYTTAC</a:t>
            </a:r>
            <a:endParaRPr lang="en-US" sz="2400" dirty="0"/>
          </a:p>
        </p:txBody>
      </p:sp>
      <p:pic>
        <p:nvPicPr>
          <p:cNvPr id="1026" name="Picture 2" descr="C:\Users\BRIANL~1\AppData\Local\Temp\tammy%20hop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2" y="2441448"/>
            <a:ext cx="1714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903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normAutofit/>
          </a:bodyPr>
          <a:lstStyle/>
          <a:p>
            <a:pPr indent="0">
              <a:buNone/>
            </a:pPr>
            <a:r>
              <a:rPr lang="en-US" sz="3600" dirty="0" smtClean="0"/>
              <a:t>Based on the information you’ve heard so far, how confident are you in your ability to practice in a trauma-informed way? </a:t>
            </a:r>
          </a:p>
          <a:p>
            <a:pPr indent="0">
              <a:buNone/>
            </a:pPr>
            <a:endParaRPr lang="en-US" sz="1800" dirty="0" smtClean="0"/>
          </a:p>
          <a:p>
            <a:pPr indent="0">
              <a:buNone/>
            </a:pPr>
            <a:r>
              <a:rPr lang="en-US" sz="2000" dirty="0" smtClean="0">
                <a:sym typeface="Wingdings"/>
              </a:rPr>
              <a:t>              	                       	            	        		        </a:t>
            </a:r>
            <a:endParaRPr lang="en-US" sz="2000" dirty="0"/>
          </a:p>
          <a:p>
            <a:pPr indent="0">
              <a:buNone/>
            </a:pPr>
            <a:r>
              <a:rPr lang="en-US" sz="1700" b="1" dirty="0" smtClean="0"/>
              <a:t>Not at all Confident       Somewhat Confident       Confident  	Very Confident</a:t>
            </a:r>
            <a:endParaRPr lang="en-US" sz="3600" dirty="0"/>
          </a:p>
        </p:txBody>
      </p:sp>
    </p:spTree>
    <p:extLst>
      <p:ext uri="{BB962C8B-B14F-4D97-AF65-F5344CB8AC3E}">
        <p14:creationId xmlns:p14="http://schemas.microsoft.com/office/powerpoint/2010/main" val="2171794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a:t>
            </a:r>
            <a:endParaRPr lang="en-US" dirty="0"/>
          </a:p>
        </p:txBody>
      </p:sp>
      <p:pic>
        <p:nvPicPr>
          <p:cNvPr id="4" name="Content Placeholder 3" descr="hamburger helper.jpg"/>
          <p:cNvPicPr>
            <a:picLocks noGrp="1" noChangeAspect="1"/>
          </p:cNvPicPr>
          <p:nvPr>
            <p:ph idx="1"/>
          </p:nvPr>
        </p:nvPicPr>
        <p:blipFill>
          <a:blip r:embed="rId2" cstate="print"/>
          <a:stretch>
            <a:fillRect/>
          </a:stretch>
        </p:blipFill>
        <p:spPr>
          <a:xfrm>
            <a:off x="3200400" y="2209800"/>
            <a:ext cx="3175000" cy="353218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Informed Interventions</a:t>
            </a:r>
            <a:endParaRPr lang="en-US" dirty="0"/>
          </a:p>
        </p:txBody>
      </p:sp>
      <p:sp>
        <p:nvSpPr>
          <p:cNvPr id="4" name="Rectangle 3"/>
          <p:cNvSpPr/>
          <p:nvPr/>
        </p:nvSpPr>
        <p:spPr>
          <a:xfrm>
            <a:off x="1371600" y="1760850"/>
            <a:ext cx="6019800" cy="2902333"/>
          </a:xfrm>
          <a:prstGeom prst="rect">
            <a:avLst/>
          </a:prstGeom>
        </p:spPr>
        <p:txBody>
          <a:bodyPr wrap="square">
            <a:spAutoFit/>
          </a:bodyPr>
          <a:lstStyle/>
          <a:p>
            <a:pPr marL="468313" indent="-468313" defTabSz="865188">
              <a:lnSpc>
                <a:spcPct val="80000"/>
              </a:lnSpc>
              <a:spcAft>
                <a:spcPct val="10000"/>
              </a:spcAft>
              <a:buFontTx/>
              <a:buAutoNum type="arabicPeriod"/>
              <a:tabLst>
                <a:tab pos="682625" algn="l"/>
              </a:tabLst>
              <a:defRPr/>
            </a:pPr>
            <a:r>
              <a:rPr lang="en-US" sz="2000" dirty="0" smtClean="0">
                <a:latin typeface="Arial" charset="0"/>
              </a:rPr>
              <a:t>Take the trauma into account.</a:t>
            </a:r>
          </a:p>
          <a:p>
            <a:pPr marL="468313" indent="-468313" defTabSz="865188">
              <a:lnSpc>
                <a:spcPct val="80000"/>
              </a:lnSpc>
              <a:spcAft>
                <a:spcPct val="10000"/>
              </a:spcAft>
              <a:buFontTx/>
              <a:buAutoNum type="arabicPeriod"/>
              <a:tabLst>
                <a:tab pos="682625" algn="l"/>
              </a:tabLst>
              <a:defRPr/>
            </a:pPr>
            <a:r>
              <a:rPr lang="en-US" sz="2000" dirty="0" smtClean="0">
                <a:latin typeface="Arial" charset="0"/>
              </a:rPr>
              <a:t>Avoid triggering trauma reactions and/or traumatizing the individual.</a:t>
            </a:r>
          </a:p>
          <a:p>
            <a:pPr marL="468313" indent="-468313" defTabSz="865188">
              <a:lnSpc>
                <a:spcPct val="80000"/>
              </a:lnSpc>
              <a:spcAft>
                <a:spcPct val="10000"/>
              </a:spcAft>
              <a:buFontTx/>
              <a:buAutoNum type="arabicPeriod"/>
              <a:tabLst>
                <a:tab pos="682625" algn="l"/>
              </a:tabLst>
              <a:defRPr/>
            </a:pPr>
            <a:r>
              <a:rPr lang="en-US" sz="2000" dirty="0" smtClean="0">
                <a:latin typeface="Arial" charset="0"/>
              </a:rPr>
              <a:t>Adjust the behavior of counselors, other staff and the organization to support the individual’s coping capacity.</a:t>
            </a:r>
          </a:p>
          <a:p>
            <a:pPr marL="468313" indent="-468313" defTabSz="865188">
              <a:lnSpc>
                <a:spcPct val="80000"/>
              </a:lnSpc>
              <a:spcAft>
                <a:spcPct val="10000"/>
              </a:spcAft>
              <a:tabLst>
                <a:tab pos="682625" algn="l"/>
              </a:tabLst>
              <a:defRPr/>
            </a:pPr>
            <a:r>
              <a:rPr lang="en-US" sz="2000" dirty="0" smtClean="0">
                <a:latin typeface="Arial" charset="0"/>
              </a:rPr>
              <a:t>4. 	Allow survivors to manage their trauma symptoms successfully so that they are able to access, retain and benefit from the services.  </a:t>
            </a:r>
          </a:p>
          <a:p>
            <a:pPr marL="468313" indent="-468313" defTabSz="865188">
              <a:lnSpc>
                <a:spcPct val="80000"/>
              </a:lnSpc>
              <a:spcAft>
                <a:spcPct val="10000"/>
              </a:spcAft>
              <a:tabLst>
                <a:tab pos="682625" algn="l"/>
              </a:tabLst>
              <a:defRPr/>
            </a:pPr>
            <a:r>
              <a:rPr lang="en-US" dirty="0" smtClean="0">
                <a:latin typeface="Arial" charset="0"/>
              </a:rPr>
              <a:t>							</a:t>
            </a:r>
            <a:endParaRPr lang="en-US" sz="1600" dirty="0" smtClean="0">
              <a:latin typeface="Arial" charset="0"/>
            </a:endParaRPr>
          </a:p>
          <a:p>
            <a:pPr marL="468313" indent="-468313" defTabSz="865188">
              <a:lnSpc>
                <a:spcPct val="80000"/>
              </a:lnSpc>
              <a:spcAft>
                <a:spcPct val="10000"/>
              </a:spcAft>
              <a:tabLst>
                <a:tab pos="682625" algn="l"/>
              </a:tabLst>
              <a:defRPr/>
            </a:pPr>
            <a:r>
              <a:rPr lang="en-US" sz="1600" dirty="0" smtClean="0">
                <a:latin typeface="Arial" charset="0"/>
              </a:rPr>
              <a:t>						</a:t>
            </a:r>
            <a:r>
              <a:rPr lang="en-US" dirty="0" smtClean="0">
                <a:latin typeface="Arial" charset="0"/>
              </a:rPr>
              <a:t>(Harris &amp; Fallot, 2006)</a:t>
            </a:r>
            <a:endParaRPr lang="en-US" sz="16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Today’s </a:t>
            </a:r>
            <a:r>
              <a:rPr lang="en-US" sz="2400" dirty="0"/>
              <a:t>Moderator</a:t>
            </a:r>
          </a:p>
        </p:txBody>
      </p:sp>
      <p:sp>
        <p:nvSpPr>
          <p:cNvPr id="7" name="Content Placeholder 2"/>
          <p:cNvSpPr txBox="1">
            <a:spLocks/>
          </p:cNvSpPr>
          <p:nvPr/>
        </p:nvSpPr>
        <p:spPr>
          <a:xfrm>
            <a:off x="2743200" y="2438400"/>
            <a:ext cx="5943600" cy="2286000"/>
          </a:xfrm>
          <a:prstGeom prst="rect">
            <a:avLst/>
          </a:prstGeom>
          <a:solidFill>
            <a:schemeClr val="bg1">
              <a:lumMod val="75000"/>
              <a:alpha val="85000"/>
            </a:schemeClr>
          </a:solidFill>
        </p:spPr>
        <p:txBody>
          <a:bodyPr vert="horz" lIns="91440" tIns="45720" rIns="91440" bIns="45720" rtlCol="0">
            <a:normAutofit fontScale="850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600" dirty="0" smtClean="0"/>
          </a:p>
          <a:p>
            <a:pPr marL="0" indent="0">
              <a:buFont typeface="Arial" pitchFamily="34" charset="0"/>
              <a:buNone/>
            </a:pPr>
            <a:r>
              <a:rPr lang="en-US" b="1" dirty="0" smtClean="0"/>
              <a:t>Brian S. Lyght</a:t>
            </a:r>
            <a:r>
              <a:rPr lang="en-US" dirty="0" smtClean="0"/>
              <a:t>, Senior Fellow</a:t>
            </a:r>
            <a:endParaRPr lang="en-US" b="1" dirty="0" smtClean="0"/>
          </a:p>
          <a:p>
            <a:pPr marL="0" indent="0">
              <a:buNone/>
            </a:pPr>
            <a:r>
              <a:rPr lang="en-US" dirty="0"/>
              <a:t>Division of Youth Services</a:t>
            </a:r>
            <a:r>
              <a:rPr lang="en-US" dirty="0" smtClean="0"/>
              <a:t>, </a:t>
            </a:r>
            <a:r>
              <a:rPr lang="en-US" dirty="0"/>
              <a:t>U.S. Department of Labor, Employment and Training Administration</a:t>
            </a:r>
          </a:p>
        </p:txBody>
      </p:sp>
      <p:pic>
        <p:nvPicPr>
          <p:cNvPr id="2050" name="Picture 2" descr="D:\Photos\Br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189161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17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Ps of TIC</a:t>
            </a:r>
            <a:endParaRPr lang="en-US" dirty="0"/>
          </a:p>
        </p:txBody>
      </p:sp>
      <p:sp>
        <p:nvSpPr>
          <p:cNvPr id="3" name="Content Placeholder 2"/>
          <p:cNvSpPr>
            <a:spLocks noGrp="1"/>
          </p:cNvSpPr>
          <p:nvPr>
            <p:ph idx="1"/>
          </p:nvPr>
        </p:nvSpPr>
        <p:spPr/>
        <p:txBody>
          <a:bodyPr/>
          <a:lstStyle/>
          <a:p>
            <a:pPr algn="ctr"/>
            <a:r>
              <a:rPr lang="en-US" dirty="0" smtClean="0"/>
              <a:t>Philosophy</a:t>
            </a:r>
          </a:p>
          <a:p>
            <a:pPr algn="ctr">
              <a:buNone/>
            </a:pPr>
            <a:endParaRPr lang="en-US" dirty="0" smtClean="0"/>
          </a:p>
          <a:p>
            <a:pPr algn="ctr"/>
            <a:r>
              <a:rPr lang="en-US" dirty="0" smtClean="0"/>
              <a:t>Policies</a:t>
            </a:r>
          </a:p>
          <a:p>
            <a:pPr algn="ctr">
              <a:buNone/>
            </a:pPr>
            <a:endParaRPr lang="en-US" dirty="0" smtClean="0"/>
          </a:p>
          <a:p>
            <a:pPr algn="ctr"/>
            <a:r>
              <a:rPr lang="en-US" dirty="0" smtClean="0"/>
              <a:t>Procedures</a:t>
            </a:r>
          </a:p>
          <a:p>
            <a:pPr algn="ctr">
              <a:buNone/>
            </a:pPr>
            <a:endParaRPr lang="en-US" dirty="0" smtClean="0"/>
          </a:p>
          <a:p>
            <a:pPr algn="ctr"/>
            <a:r>
              <a:rPr lang="en-US" dirty="0" smtClean="0"/>
              <a:t>Practice</a:t>
            </a:r>
          </a:p>
          <a:p>
            <a:pPr algn="ct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lstStyle/>
          <a:p>
            <a:pPr marL="228600">
              <a:buClrTx/>
            </a:pPr>
            <a:r>
              <a:rPr lang="en-US" dirty="0" smtClean="0"/>
              <a:t>Organizational leadership must define and promote commitment to Trauma Informed Care (TIC)</a:t>
            </a:r>
          </a:p>
          <a:p>
            <a:pPr marL="228600">
              <a:buClrTx/>
            </a:pPr>
            <a:r>
              <a:rPr lang="en-US" dirty="0" smtClean="0"/>
              <a:t>Potential leaders, staff members and volunteers should be informed of commitment to TIC prior to engaging in activities.</a:t>
            </a:r>
          </a:p>
          <a:p>
            <a:pPr marL="228600">
              <a:buClrTx/>
            </a:pPr>
            <a:r>
              <a:rPr lang="en-US" dirty="0" smtClean="0"/>
              <a:t>Mission Statement, Values, Guiding Principles should be checked for contradictions to TIC.</a:t>
            </a:r>
          </a:p>
          <a:p>
            <a:pPr marL="228600">
              <a:buClrTx/>
            </a:pPr>
            <a:r>
              <a:rPr lang="en-US" dirty="0" smtClean="0"/>
              <a:t>Trauma Informed Care is strongly aligned with Positive Youth Development.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p:txBody>
          <a:bodyPr/>
          <a:lstStyle/>
          <a:p>
            <a:pPr marL="228600">
              <a:buClrTx/>
            </a:pPr>
            <a:r>
              <a:rPr lang="en-US" dirty="0" smtClean="0"/>
              <a:t>Review existing policies for language and/or operations that are contradictions to TIC.</a:t>
            </a:r>
          </a:p>
          <a:p>
            <a:pPr marL="228600">
              <a:buClrTx/>
            </a:pPr>
            <a:r>
              <a:rPr lang="en-US" dirty="0" smtClean="0"/>
              <a:t>Consider adding new policies that support organizational, program and staff activities that are trauma informed.</a:t>
            </a:r>
          </a:p>
          <a:p>
            <a:pPr marL="228600">
              <a:buClrTx/>
            </a:pPr>
            <a:r>
              <a:rPr lang="en-US" dirty="0" smtClean="0"/>
              <a:t>Consider reviewing policies about contractual, funding or collaboration agreements with entities that operate from a framework that is not trauma informed.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p:txBody>
          <a:bodyPr/>
          <a:lstStyle/>
          <a:p>
            <a:pPr marL="228600">
              <a:buClrTx/>
            </a:pPr>
            <a:r>
              <a:rPr lang="en-US" dirty="0" smtClean="0"/>
              <a:t>If it isn’t written – It doesn’t happen.</a:t>
            </a:r>
          </a:p>
          <a:p>
            <a:pPr marL="228600">
              <a:buClrTx/>
            </a:pPr>
            <a:r>
              <a:rPr lang="en-US" dirty="0" smtClean="0"/>
              <a:t>Review existing procedures for staff/employees for such activities as interviews; assessments; case management; incident reports; discharge to ensure that the guidelines are trauma informed.</a:t>
            </a:r>
          </a:p>
          <a:p>
            <a:pPr marL="228600">
              <a:buClrTx/>
            </a:pPr>
            <a:r>
              <a:rPr lang="en-US" dirty="0" smtClean="0"/>
              <a:t>Consider having youth/service participants review procedures to see if what is written is what actually occurs in day to day operations.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228600">
              <a:buClrTx/>
            </a:pPr>
            <a:r>
              <a:rPr lang="en-US" dirty="0" smtClean="0"/>
              <a:t>Ensure that Trauma Informed Care is part of new hire orientation and annual training requirements.</a:t>
            </a:r>
          </a:p>
          <a:p>
            <a:pPr marL="228600">
              <a:buClrTx/>
            </a:pPr>
            <a:r>
              <a:rPr lang="en-US" dirty="0" smtClean="0"/>
              <a:t>Include knowledge of Trauma Informed Care in position descriptions for employees.</a:t>
            </a:r>
          </a:p>
          <a:p>
            <a:pPr marL="228600">
              <a:buClrTx/>
            </a:pPr>
            <a:r>
              <a:rPr lang="en-US" dirty="0" smtClean="0"/>
              <a:t>Include teaching moments regarding Trauma Informed Care in the culture of your organization/operations.</a:t>
            </a:r>
          </a:p>
          <a:p>
            <a:pPr marL="228600">
              <a:buClrTx/>
            </a:pPr>
            <a:r>
              <a:rPr lang="en-US" dirty="0" smtClean="0"/>
              <a:t>Ensure that employees at all levels are aware of and understand the importance of Trauma Informed Care.</a:t>
            </a:r>
          </a:p>
          <a:p>
            <a:pPr marL="228600">
              <a:buClrTx/>
            </a:pPr>
            <a:r>
              <a:rPr lang="en-US" dirty="0" smtClean="0"/>
              <a:t>Provide enhanced or role specific training for those staff with most extensive and ongoing contact with youth and families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Focus on First Steps</a:t>
            </a:r>
            <a:endParaRPr lang="en-US" dirty="0"/>
          </a:p>
        </p:txBody>
      </p:sp>
      <p:sp>
        <p:nvSpPr>
          <p:cNvPr id="3" name="Content Placeholder 2"/>
          <p:cNvSpPr>
            <a:spLocks noGrp="1"/>
          </p:cNvSpPr>
          <p:nvPr>
            <p:ph idx="1"/>
          </p:nvPr>
        </p:nvSpPr>
        <p:spPr/>
        <p:txBody>
          <a:bodyPr/>
          <a:lstStyle/>
          <a:p>
            <a:pPr>
              <a:buNone/>
            </a:pPr>
            <a:r>
              <a:rPr lang="en-US" dirty="0" smtClean="0"/>
              <a:t>Taken from the SPARCs curriculum, many homeless service agencies implementing trauma informed care, have chosen to focus first on ARC. This focus seems to be most aligned with existing services and easiest to understand across roles within the organization. </a:t>
            </a:r>
          </a:p>
          <a:p>
            <a:endParaRPr lang="en-US" dirty="0" smtClean="0"/>
          </a:p>
          <a:p>
            <a:pPr indent="0">
              <a:buNone/>
            </a:pPr>
            <a:r>
              <a:rPr lang="en-US" dirty="0" smtClean="0"/>
              <a:t>A	Attachment</a:t>
            </a:r>
          </a:p>
          <a:p>
            <a:pPr indent="0">
              <a:buNone/>
            </a:pPr>
            <a:r>
              <a:rPr lang="en-US" dirty="0" smtClean="0"/>
              <a:t>R	Self-Regulation</a:t>
            </a:r>
          </a:p>
          <a:p>
            <a:pPr indent="0">
              <a:buNone/>
            </a:pPr>
            <a:r>
              <a:rPr lang="en-US" dirty="0" smtClean="0"/>
              <a:t>C	Competencies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a:t>
            </a:r>
            <a:endParaRPr lang="en-US" dirty="0"/>
          </a:p>
        </p:txBody>
      </p:sp>
      <p:sp>
        <p:nvSpPr>
          <p:cNvPr id="3" name="Content Placeholder 2"/>
          <p:cNvSpPr>
            <a:spLocks noGrp="1"/>
          </p:cNvSpPr>
          <p:nvPr>
            <p:ph idx="1"/>
          </p:nvPr>
        </p:nvSpPr>
        <p:spPr/>
        <p:txBody>
          <a:bodyPr/>
          <a:lstStyle/>
          <a:p>
            <a:pPr algn="ctr">
              <a:buNone/>
            </a:pPr>
            <a:endParaRPr lang="en-US" b="1" dirty="0" smtClean="0">
              <a:ea typeface="Lucida Grande" charset="0"/>
              <a:cs typeface="Lucida Grande" charset="0"/>
              <a:sym typeface="Lucida Grande" charset="0"/>
            </a:endParaRPr>
          </a:p>
          <a:p>
            <a:pPr algn="ctr">
              <a:buNone/>
            </a:pPr>
            <a:r>
              <a:rPr lang="en-US" dirty="0" smtClean="0">
                <a:ea typeface="Lucida Grande" charset="0"/>
                <a:cs typeface="Lucida Grande" charset="0"/>
                <a:sym typeface="Lucida Grande" charset="0"/>
              </a:rPr>
              <a:t>Positive attachment is the capacity to form and maintain a healthy emotional bond with another person or persons which is a source of mutual comfort, safety, and caring.</a:t>
            </a:r>
          </a:p>
          <a:p>
            <a:pPr algn="ctr">
              <a:buNone/>
            </a:pPr>
            <a:endParaRPr lang="en-US" dirty="0" smtClean="0">
              <a:sym typeface="Lucida Grande" charset="0"/>
            </a:endParaRPr>
          </a:p>
          <a:p>
            <a:pPr algn="ctr">
              <a:buNone/>
            </a:pPr>
            <a:endParaRPr lang="en-US" dirty="0"/>
          </a:p>
        </p:txBody>
      </p:sp>
      <p:sp>
        <p:nvSpPr>
          <p:cNvPr id="8" name="TextBox 7"/>
          <p:cNvSpPr txBox="1"/>
          <p:nvPr/>
        </p:nvSpPr>
        <p:spPr>
          <a:xfrm>
            <a:off x="1981200" y="3810000"/>
            <a:ext cx="1905000" cy="1200329"/>
          </a:xfrm>
          <a:prstGeom prst="rect">
            <a:avLst/>
          </a:prstGeom>
          <a:noFill/>
        </p:spPr>
        <p:txBody>
          <a:bodyPr wrap="square" rtlCol="0">
            <a:spAutoFit/>
          </a:bodyPr>
          <a:lstStyle/>
          <a:p>
            <a:r>
              <a:rPr lang="en-US" dirty="0" smtClean="0"/>
              <a:t>Pepper:  Salt is a nice guy but does he have to go everywhere  I do?</a:t>
            </a:r>
            <a:endParaRPr lang="en-US" b="1" dirty="0"/>
          </a:p>
        </p:txBody>
      </p:sp>
      <p:pic>
        <p:nvPicPr>
          <p:cNvPr id="1026" name="Picture 2" descr="C:\Users\thopper\AppData\Local\Microsoft\Windows\Temporary Internet Files\Content.IE5\3721LAS5\Salt_and_Pepper_Shakers_Royalty_Free_Clipart_Picture_100128-232116-924009[1].jpg"/>
          <p:cNvPicPr>
            <a:picLocks noChangeAspect="1" noChangeArrowheads="1"/>
          </p:cNvPicPr>
          <p:nvPr/>
        </p:nvPicPr>
        <p:blipFill>
          <a:blip r:embed="rId2" cstate="print"/>
          <a:srcRect/>
          <a:stretch>
            <a:fillRect/>
          </a:stretch>
        </p:blipFill>
        <p:spPr bwMode="auto">
          <a:xfrm>
            <a:off x="3886200" y="4038600"/>
            <a:ext cx="1447800" cy="167531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Attachment</a:t>
            </a:r>
            <a:endParaRPr lang="en-US" dirty="0"/>
          </a:p>
        </p:txBody>
      </p:sp>
      <p:sp>
        <p:nvSpPr>
          <p:cNvPr id="3" name="Content Placeholder 2"/>
          <p:cNvSpPr>
            <a:spLocks noGrp="1"/>
          </p:cNvSpPr>
          <p:nvPr>
            <p:ph idx="1"/>
          </p:nvPr>
        </p:nvSpPr>
        <p:spPr/>
        <p:txBody>
          <a:bodyPr/>
          <a:lstStyle/>
          <a:p>
            <a:pPr marL="228600">
              <a:buClrTx/>
            </a:pPr>
            <a:r>
              <a:rPr lang="en-US" dirty="0" smtClean="0"/>
              <a:t>Ask questions about the service participant’s strengths, supports and interests.</a:t>
            </a:r>
          </a:p>
          <a:p>
            <a:pPr marL="228600">
              <a:buClrTx/>
            </a:pPr>
            <a:r>
              <a:rPr lang="en-US" dirty="0" smtClean="0"/>
              <a:t>Provide opportunities to share successes through celebration.</a:t>
            </a:r>
          </a:p>
          <a:p>
            <a:pPr marL="228600">
              <a:buClrTx/>
            </a:pPr>
            <a:r>
              <a:rPr lang="en-US" dirty="0" smtClean="0"/>
              <a:t>Connect service participants to safe and age appropriate activities with others.</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Self-Regulation</a:t>
            </a:r>
            <a:endParaRPr lang="en-US" dirty="0"/>
          </a:p>
        </p:txBody>
      </p:sp>
      <p:sp>
        <p:nvSpPr>
          <p:cNvPr id="3" name="Content Placeholder 2"/>
          <p:cNvSpPr>
            <a:spLocks noGrp="1"/>
          </p:cNvSpPr>
          <p:nvPr>
            <p:ph idx="1"/>
          </p:nvPr>
        </p:nvSpPr>
        <p:spPr/>
        <p:txBody>
          <a:bodyPr/>
          <a:lstStyle/>
          <a:p>
            <a:pPr algn="ctr">
              <a:buNone/>
            </a:pPr>
            <a:endParaRPr lang="en-US" b="1" dirty="0" smtClean="0">
              <a:latin typeface="Lucida Grande"/>
              <a:ea typeface="Lucida Grande"/>
              <a:cs typeface="Lucida Grande"/>
              <a:sym typeface="Lucida Grande"/>
            </a:endParaRPr>
          </a:p>
          <a:p>
            <a:pPr algn="ctr">
              <a:buNone/>
            </a:pPr>
            <a:r>
              <a:rPr lang="en-US" b="1" dirty="0" smtClean="0">
                <a:latin typeface="Lucida Grande"/>
                <a:ea typeface="Lucida Grande"/>
                <a:cs typeface="Lucida Grande"/>
                <a:sym typeface="Lucida Grande"/>
              </a:rPr>
              <a:t>Self-Regulation refers to developing and maintaining the ability to notice and control feelings such as frustration, happiness, anger and fear.</a:t>
            </a:r>
            <a:endParaRPr lang="en-US" dirty="0"/>
          </a:p>
        </p:txBody>
      </p:sp>
      <p:pic>
        <p:nvPicPr>
          <p:cNvPr id="5" name="Picture 4" descr="mindfull.jpg"/>
          <p:cNvPicPr>
            <a:picLocks noChangeAspect="1"/>
          </p:cNvPicPr>
          <p:nvPr/>
        </p:nvPicPr>
        <p:blipFill>
          <a:blip r:embed="rId2" cstate="print"/>
          <a:stretch>
            <a:fillRect/>
          </a:stretch>
        </p:blipFill>
        <p:spPr>
          <a:xfrm>
            <a:off x="2514600" y="3200399"/>
            <a:ext cx="4191000" cy="280057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Self-Regulation</a:t>
            </a:r>
            <a:endParaRPr lang="en-US" dirty="0"/>
          </a:p>
        </p:txBody>
      </p:sp>
      <p:sp>
        <p:nvSpPr>
          <p:cNvPr id="3" name="Content Placeholder 2"/>
          <p:cNvSpPr>
            <a:spLocks noGrp="1"/>
          </p:cNvSpPr>
          <p:nvPr>
            <p:ph idx="1"/>
          </p:nvPr>
        </p:nvSpPr>
        <p:spPr/>
        <p:txBody>
          <a:bodyPr/>
          <a:lstStyle/>
          <a:p>
            <a:pPr marL="228600">
              <a:buClrTx/>
            </a:pPr>
            <a:r>
              <a:rPr lang="en-US" dirty="0" smtClean="0"/>
              <a:t>Teach service participants to utilize mindfulness techniques.</a:t>
            </a:r>
          </a:p>
          <a:p>
            <a:pPr marL="228600">
              <a:buClrTx/>
            </a:pPr>
            <a:r>
              <a:rPr lang="en-US" dirty="0" smtClean="0"/>
              <a:t>Work with service participants to identify emotional, physical, situational and environmental triggers.</a:t>
            </a:r>
          </a:p>
          <a:p>
            <a:pPr marL="228600">
              <a:buClrTx/>
            </a:pPr>
            <a:r>
              <a:rPr lang="en-US" dirty="0" smtClean="0"/>
              <a:t>Ask questions to best understand service participants before there is a crisis.</a:t>
            </a:r>
          </a:p>
          <a:p>
            <a:pPr lvl="1"/>
            <a:r>
              <a:rPr lang="en-US" dirty="0" smtClean="0"/>
              <a:t>What makes you angry?</a:t>
            </a:r>
          </a:p>
          <a:p>
            <a:pPr lvl="1"/>
            <a:r>
              <a:rPr lang="en-US" dirty="0" smtClean="0"/>
              <a:t>How would I know you are angry?</a:t>
            </a:r>
          </a:p>
          <a:p>
            <a:pPr lvl="1"/>
            <a:r>
              <a:rPr lang="en-US" dirty="0" smtClean="0"/>
              <a:t>How can I be most helpful when you are angry?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normAutofit/>
          </a:bodyPr>
          <a:lstStyle/>
          <a:p>
            <a:pPr indent="0">
              <a:buNone/>
            </a:pPr>
            <a:r>
              <a:rPr lang="en-US" sz="3600" dirty="0" smtClean="0"/>
              <a:t>To what extent do you see exposure to trauma impacting a young person’s ability to achieve his or her personal and professional long-term goals?</a:t>
            </a:r>
          </a:p>
          <a:p>
            <a:pPr indent="0">
              <a:buNone/>
            </a:pPr>
            <a:endParaRPr lang="en-US" sz="1800" dirty="0" smtClean="0"/>
          </a:p>
          <a:p>
            <a:pPr indent="0">
              <a:buNone/>
            </a:pPr>
            <a:r>
              <a:rPr lang="en-US" sz="2000" dirty="0" smtClean="0">
                <a:sym typeface="Wingdings"/>
              </a:rPr>
              <a:t>           	          	    	         		        </a:t>
            </a:r>
            <a:endParaRPr lang="en-US" sz="2000" dirty="0"/>
          </a:p>
          <a:p>
            <a:pPr indent="0">
              <a:buNone/>
            </a:pPr>
            <a:r>
              <a:rPr lang="en-US" sz="1700" b="1" dirty="0" smtClean="0"/>
              <a:t>None of the time	Some of the time	  Often	Most of the time	All of the  time</a:t>
            </a:r>
          </a:p>
          <a:p>
            <a:pPr indent="0">
              <a:buNone/>
            </a:pPr>
            <a:endParaRPr lang="en-US" sz="3600" dirty="0"/>
          </a:p>
        </p:txBody>
      </p:sp>
    </p:spTree>
    <p:extLst>
      <p:ext uri="{BB962C8B-B14F-4D97-AF65-F5344CB8AC3E}">
        <p14:creationId xmlns:p14="http://schemas.microsoft.com/office/powerpoint/2010/main" val="2485688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a:t>
            </a:r>
            <a:endParaRPr lang="en-US" dirty="0"/>
          </a:p>
        </p:txBody>
      </p:sp>
      <p:sp>
        <p:nvSpPr>
          <p:cNvPr id="3" name="Content Placeholder 2"/>
          <p:cNvSpPr>
            <a:spLocks noGrp="1"/>
          </p:cNvSpPr>
          <p:nvPr>
            <p:ph idx="1"/>
          </p:nvPr>
        </p:nvSpPr>
        <p:spPr/>
        <p:txBody>
          <a:bodyPr/>
          <a:lstStyle/>
          <a:p>
            <a:pPr>
              <a:buNone/>
            </a:pPr>
            <a:r>
              <a:rPr lang="en-US" sz="2000" b="1" dirty="0" smtClean="0">
                <a:latin typeface="Lucida Grande"/>
                <a:ea typeface="Lucida Grande"/>
                <a:cs typeface="Lucida Grande"/>
                <a:sym typeface="Lucida Grande"/>
              </a:rPr>
              <a:t>Competency refers to mastering a skill or set of skills and developing the ability to plan and organize for the future.</a:t>
            </a:r>
          </a:p>
          <a:p>
            <a:pPr>
              <a:buNone/>
            </a:pPr>
            <a:r>
              <a:rPr lang="en-US" sz="2000" b="1" dirty="0" smtClean="0">
                <a:latin typeface="Lucida Grande"/>
                <a:sym typeface="Lucida Grande"/>
              </a:rPr>
              <a:t>Keep in mind that the ability to achieve developmental competencies is impacted by such factors as brain development, substance use, mental health factors, genetics, and, trauma</a:t>
            </a:r>
            <a:r>
              <a:rPr lang="en-US" b="1" dirty="0" smtClean="0">
                <a:latin typeface="Lucida Grande"/>
                <a:sym typeface="Lucida Grande"/>
              </a:rPr>
              <a:t>.</a:t>
            </a:r>
            <a:endParaRPr lang="en-US" dirty="0"/>
          </a:p>
        </p:txBody>
      </p:sp>
      <p:pic>
        <p:nvPicPr>
          <p:cNvPr id="4" name="Picture 3" descr="competency.jpg"/>
          <p:cNvPicPr>
            <a:picLocks noChangeAspect="1"/>
          </p:cNvPicPr>
          <p:nvPr/>
        </p:nvPicPr>
        <p:blipFill>
          <a:blip r:embed="rId2" cstate="print">
            <a:lum bright="13000"/>
          </a:blip>
          <a:stretch>
            <a:fillRect/>
          </a:stretch>
        </p:blipFill>
        <p:spPr>
          <a:xfrm>
            <a:off x="2590800" y="3733800"/>
            <a:ext cx="3838635" cy="221976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Competencies</a:t>
            </a:r>
            <a:endParaRPr lang="en-US" dirty="0"/>
          </a:p>
        </p:txBody>
      </p:sp>
      <p:sp>
        <p:nvSpPr>
          <p:cNvPr id="3" name="Content Placeholder 2"/>
          <p:cNvSpPr>
            <a:spLocks noGrp="1"/>
          </p:cNvSpPr>
          <p:nvPr>
            <p:ph idx="1"/>
          </p:nvPr>
        </p:nvSpPr>
        <p:spPr/>
        <p:txBody>
          <a:bodyPr/>
          <a:lstStyle/>
          <a:p>
            <a:pPr marL="228600">
              <a:buClrTx/>
            </a:pPr>
            <a:r>
              <a:rPr lang="en-US" dirty="0" smtClean="0"/>
              <a:t>Assess what service participants know and their interests.</a:t>
            </a:r>
          </a:p>
          <a:p>
            <a:pPr marL="228600">
              <a:buClrTx/>
            </a:pPr>
            <a:r>
              <a:rPr lang="en-US" dirty="0" smtClean="0"/>
              <a:t>Don’t be a “dream killer.”</a:t>
            </a:r>
          </a:p>
          <a:p>
            <a:pPr marL="228600">
              <a:buClrTx/>
            </a:pPr>
            <a:r>
              <a:rPr lang="en-US" dirty="0" smtClean="0"/>
              <a:t>Provide opportunities for success by working on the best match for services at onset rather than the easiest match.</a:t>
            </a:r>
          </a:p>
          <a:p>
            <a:pPr marL="228600">
              <a:buClrTx/>
            </a:pPr>
            <a:r>
              <a:rPr lang="en-US" dirty="0" smtClean="0"/>
              <a:t>Encourage service participants to utilize skills in ways that benefit others.</a:t>
            </a:r>
          </a:p>
          <a:p>
            <a:pPr marL="228600">
              <a:buClrTx/>
            </a:pPr>
            <a:r>
              <a:rPr lang="en-US" dirty="0" smtClean="0"/>
              <a:t>Chart and reward progress in ways that are meaningful to the service participant.</a:t>
            </a:r>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Informed Care – Basic Tips for Everyone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4000" b="1" dirty="0" smtClean="0">
                <a:solidFill>
                  <a:schemeClr val="tx2"/>
                </a:solidFill>
              </a:rPr>
              <a:t>T</a:t>
            </a:r>
            <a:r>
              <a:rPr lang="en-US" sz="4000" dirty="0" smtClean="0"/>
              <a:t>rauma</a:t>
            </a:r>
          </a:p>
          <a:p>
            <a:pPr marL="228600">
              <a:buClrTx/>
            </a:pPr>
            <a:r>
              <a:rPr lang="en-US" sz="2600" dirty="0" smtClean="0"/>
              <a:t>Treat each service participant as an individual</a:t>
            </a:r>
          </a:p>
          <a:p>
            <a:pPr marL="228600">
              <a:buClrTx/>
            </a:pPr>
            <a:r>
              <a:rPr lang="en-US" sz="2600" dirty="0" smtClean="0"/>
              <a:t>Talk only when the person is done. We may think we have the answer. We may think we know the answer. We may be wrong.</a:t>
            </a:r>
          </a:p>
          <a:p>
            <a:pPr marL="228600">
              <a:buClrTx/>
            </a:pPr>
            <a:r>
              <a:rPr lang="en-US" sz="2600" dirty="0" smtClean="0"/>
              <a:t>Tell the person if and when you need to involve others in their case and why.</a:t>
            </a:r>
          </a:p>
          <a:p>
            <a:pPr marL="228600">
              <a:buClrTx/>
            </a:pPr>
            <a:r>
              <a:rPr lang="en-US" sz="2600" dirty="0" smtClean="0"/>
              <a:t>Take time away when most frustrated with service participant before you react. </a:t>
            </a:r>
          </a:p>
          <a:p>
            <a:pPr marL="228600">
              <a:buClrTx/>
            </a:pPr>
            <a:r>
              <a:rPr lang="en-US" sz="2600" dirty="0" smtClean="0"/>
              <a:t>Teach service participant the skills they are willing and ready to learn first. The rest will come as the relationship builds.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Tips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4000" dirty="0" smtClean="0">
                <a:solidFill>
                  <a:schemeClr val="tx1"/>
                </a:solidFill>
              </a:rPr>
              <a:t>t</a:t>
            </a:r>
            <a:r>
              <a:rPr lang="en-US" sz="4000" b="1" dirty="0" smtClean="0">
                <a:solidFill>
                  <a:schemeClr val="tx2"/>
                </a:solidFill>
              </a:rPr>
              <a:t>R</a:t>
            </a:r>
            <a:r>
              <a:rPr lang="en-US" sz="4000" dirty="0" smtClean="0"/>
              <a:t>auma</a:t>
            </a:r>
          </a:p>
          <a:p>
            <a:pPr marL="228600">
              <a:buClrTx/>
            </a:pPr>
            <a:r>
              <a:rPr lang="en-US" dirty="0" smtClean="0"/>
              <a:t>Recognize that the person may not respond the way you expect – this doesn’t make the impact of the trauma more or less significant.</a:t>
            </a:r>
          </a:p>
          <a:p>
            <a:pPr marL="228600">
              <a:buClrTx/>
            </a:pPr>
            <a:r>
              <a:rPr lang="en-US" dirty="0" smtClean="0"/>
              <a:t>Remember that sharing your own personal stories of trauma or saying “I understand” can disrupt the connection if not used wisely. Follow cues.</a:t>
            </a:r>
          </a:p>
          <a:p>
            <a:pPr marL="228600">
              <a:buClrTx/>
            </a:pPr>
            <a:r>
              <a:rPr lang="en-US" dirty="0" smtClean="0"/>
              <a:t>Relationship is key and foundational to future success.</a:t>
            </a:r>
          </a:p>
          <a:p>
            <a:pPr marL="228600">
              <a:buClrTx/>
            </a:pPr>
            <a:r>
              <a:rPr lang="en-US" dirty="0" smtClean="0"/>
              <a:t>Reality can be tempered with reflection of the context of the situation for each service participant.</a:t>
            </a:r>
          </a:p>
          <a:p>
            <a:pPr marL="228600">
              <a:buClrTx/>
            </a:pPr>
            <a:r>
              <a:rPr lang="en-US" dirty="0" smtClean="0"/>
              <a:t>Reframe situations and outcomes in ways that respect the person’s perspective.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Tips</a:t>
            </a:r>
            <a:endParaRPr lang="en-US" dirty="0"/>
          </a:p>
        </p:txBody>
      </p:sp>
      <p:sp>
        <p:nvSpPr>
          <p:cNvPr id="3" name="Content Placeholder 2"/>
          <p:cNvSpPr>
            <a:spLocks noGrp="1"/>
          </p:cNvSpPr>
          <p:nvPr>
            <p:ph idx="1"/>
          </p:nvPr>
        </p:nvSpPr>
        <p:spPr/>
        <p:txBody>
          <a:bodyPr>
            <a:normAutofit lnSpcReduction="10000"/>
          </a:bodyPr>
          <a:lstStyle/>
          <a:p>
            <a:pPr>
              <a:buNone/>
            </a:pPr>
            <a:r>
              <a:rPr lang="en-US" sz="4000" dirty="0" smtClean="0">
                <a:solidFill>
                  <a:schemeClr val="tx2"/>
                </a:solidFill>
              </a:rPr>
              <a:t>t</a:t>
            </a:r>
            <a:r>
              <a:rPr lang="en-US" sz="4000" dirty="0" smtClean="0"/>
              <a:t>r</a:t>
            </a:r>
            <a:r>
              <a:rPr lang="en-US" sz="4000" b="1" dirty="0" smtClean="0">
                <a:solidFill>
                  <a:schemeClr val="tx2"/>
                </a:solidFill>
              </a:rPr>
              <a:t>A</a:t>
            </a:r>
            <a:r>
              <a:rPr lang="en-US" sz="4000" dirty="0" smtClean="0"/>
              <a:t>uma</a:t>
            </a:r>
          </a:p>
          <a:p>
            <a:pPr marL="228600">
              <a:buClrTx/>
            </a:pPr>
            <a:r>
              <a:rPr lang="en-US" dirty="0" smtClean="0"/>
              <a:t>Abilities to attend, listen and refrain from judgment are critical.</a:t>
            </a:r>
          </a:p>
          <a:p>
            <a:pPr marL="228600">
              <a:buClrTx/>
            </a:pPr>
            <a:r>
              <a:rPr lang="en-US" dirty="0" smtClean="0"/>
              <a:t>Ask questions when you don’t understand or to seek clarity. Remember they have a right not to answer and their refusal to answer may not be as simple as labeling them oppositional or resistant.</a:t>
            </a:r>
          </a:p>
          <a:p>
            <a:pPr marL="228600">
              <a:buClrTx/>
            </a:pPr>
            <a:r>
              <a:rPr lang="en-US" dirty="0" smtClean="0"/>
              <a:t>Allow and encourage participants to ask their questions regarding your efforts and the impact these efforts will have on their lives.</a:t>
            </a:r>
          </a:p>
          <a:p>
            <a:pPr marL="228600">
              <a:buClrTx/>
            </a:pPr>
            <a:r>
              <a:rPr lang="en-US" dirty="0" smtClean="0"/>
              <a:t>Ask for training, supervision and other support to best prepare you to be successful in your efforts.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Tips</a:t>
            </a:r>
            <a:endParaRPr lang="en-US" dirty="0"/>
          </a:p>
        </p:txBody>
      </p:sp>
      <p:sp>
        <p:nvSpPr>
          <p:cNvPr id="3" name="Content Placeholder 2"/>
          <p:cNvSpPr>
            <a:spLocks noGrp="1"/>
          </p:cNvSpPr>
          <p:nvPr>
            <p:ph idx="1"/>
          </p:nvPr>
        </p:nvSpPr>
        <p:spPr/>
        <p:txBody>
          <a:bodyPr/>
          <a:lstStyle/>
          <a:p>
            <a:pPr>
              <a:buNone/>
            </a:pPr>
            <a:r>
              <a:rPr lang="en-US" sz="4000" dirty="0" smtClean="0">
                <a:solidFill>
                  <a:schemeClr val="tx1">
                    <a:lumMod val="65000"/>
                    <a:lumOff val="35000"/>
                  </a:schemeClr>
                </a:solidFill>
              </a:rPr>
              <a:t>t</a:t>
            </a:r>
            <a:r>
              <a:rPr lang="en-US" sz="4000" dirty="0" smtClean="0"/>
              <a:t>ra</a:t>
            </a:r>
            <a:r>
              <a:rPr lang="en-US" sz="4000" b="1" dirty="0" smtClean="0">
                <a:solidFill>
                  <a:schemeClr val="tx2"/>
                </a:solidFill>
              </a:rPr>
              <a:t>U</a:t>
            </a:r>
            <a:r>
              <a:rPr lang="en-US" sz="4000" dirty="0" smtClean="0"/>
              <a:t>ma</a:t>
            </a:r>
          </a:p>
          <a:p>
            <a:pPr marL="228600">
              <a:buClrTx/>
            </a:pPr>
            <a:r>
              <a:rPr lang="en-US" dirty="0" smtClean="0"/>
              <a:t>Understand that individuals are in different stages of grief, crisis, recovery and their reactions may reflect their capacity to move through change efforts.</a:t>
            </a:r>
          </a:p>
          <a:p>
            <a:pPr marL="228600">
              <a:buClrTx/>
            </a:pPr>
            <a:r>
              <a:rPr lang="en-US" dirty="0" smtClean="0"/>
              <a:t>Utilize innovative technologies and creative expression techniques to reach out and to provide outlets for feelings.</a:t>
            </a:r>
          </a:p>
          <a:p>
            <a:pPr marL="228600">
              <a:buClrTx/>
            </a:pPr>
            <a:r>
              <a:rPr lang="en-US" dirty="0" smtClean="0"/>
              <a:t>Universalize for the youth that success is as common as failure. They are much more familiar with the latter.</a:t>
            </a:r>
          </a:p>
          <a:p>
            <a:pPr marL="228600">
              <a:buClrTx/>
            </a:pPr>
            <a:r>
              <a:rPr lang="en-US" dirty="0" smtClean="0"/>
              <a:t>Utilize communication as a key instead of lock. </a:t>
            </a:r>
          </a:p>
          <a:p>
            <a:pPr>
              <a:buNone/>
            </a:pPr>
            <a:endParaRPr lang="en-US" sz="2000" dirty="0" smtClean="0"/>
          </a:p>
          <a:p>
            <a:pPr>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Tips</a:t>
            </a:r>
            <a:endParaRPr lang="en-US" dirty="0"/>
          </a:p>
        </p:txBody>
      </p:sp>
      <p:sp>
        <p:nvSpPr>
          <p:cNvPr id="3" name="Content Placeholder 2"/>
          <p:cNvSpPr>
            <a:spLocks noGrp="1"/>
          </p:cNvSpPr>
          <p:nvPr>
            <p:ph idx="1"/>
          </p:nvPr>
        </p:nvSpPr>
        <p:spPr>
          <a:ln>
            <a:noFill/>
          </a:ln>
        </p:spPr>
        <p:txBody>
          <a:bodyPr>
            <a:normAutofit lnSpcReduction="10000"/>
          </a:bodyPr>
          <a:lstStyle/>
          <a:p>
            <a:pPr>
              <a:buNone/>
            </a:pPr>
            <a:r>
              <a:rPr lang="en-US" sz="4000" dirty="0" smtClean="0"/>
              <a:t>trau</a:t>
            </a:r>
            <a:r>
              <a:rPr lang="en-US" sz="4000" b="1" dirty="0" smtClean="0">
                <a:solidFill>
                  <a:schemeClr val="tx2"/>
                </a:solidFill>
              </a:rPr>
              <a:t>M</a:t>
            </a:r>
            <a:r>
              <a:rPr lang="en-US" sz="4000" dirty="0" smtClean="0"/>
              <a:t>a</a:t>
            </a:r>
          </a:p>
          <a:p>
            <a:pPr marL="228600">
              <a:buClrTx/>
            </a:pPr>
            <a:r>
              <a:rPr lang="en-US" dirty="0" smtClean="0"/>
              <a:t>Maintain appropriate personal and professional boundaries.</a:t>
            </a:r>
          </a:p>
          <a:p>
            <a:pPr marL="228600">
              <a:buClrTx/>
            </a:pPr>
            <a:r>
              <a:rPr lang="en-US" dirty="0" smtClean="0"/>
              <a:t>Manage the behavior apart from the person.</a:t>
            </a:r>
          </a:p>
          <a:p>
            <a:pPr marL="228600">
              <a:buClrTx/>
            </a:pPr>
            <a:r>
              <a:rPr lang="en-US" dirty="0" smtClean="0"/>
              <a:t>Monitor for changes (positive or negative).</a:t>
            </a:r>
          </a:p>
          <a:p>
            <a:pPr marL="228600">
              <a:buClrTx/>
            </a:pPr>
            <a:r>
              <a:rPr lang="en-US" dirty="0" smtClean="0"/>
              <a:t>Manage the environment with an eye toward triggers.</a:t>
            </a:r>
          </a:p>
          <a:p>
            <a:pPr marL="228600">
              <a:buClrTx/>
            </a:pPr>
            <a:r>
              <a:rPr lang="en-US" dirty="0" smtClean="0"/>
              <a:t>Messaging can be overt and it can also be embedded. Be aware of unintended messages.</a:t>
            </a:r>
          </a:p>
          <a:p>
            <a:pPr marL="228600">
              <a:buClrTx/>
            </a:pPr>
            <a:r>
              <a:rPr lang="en-US" dirty="0" smtClean="0"/>
              <a:t>Mindfulness activities can be calming for you as the provider as well as for your service participants.</a:t>
            </a:r>
          </a:p>
          <a:p>
            <a:pPr>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Tips</a:t>
            </a:r>
            <a:endParaRPr lang="en-US" dirty="0"/>
          </a:p>
        </p:txBody>
      </p:sp>
      <p:sp>
        <p:nvSpPr>
          <p:cNvPr id="3" name="Content Placeholder 2"/>
          <p:cNvSpPr>
            <a:spLocks noGrp="1"/>
          </p:cNvSpPr>
          <p:nvPr>
            <p:ph idx="1"/>
          </p:nvPr>
        </p:nvSpPr>
        <p:spPr/>
        <p:txBody>
          <a:bodyPr>
            <a:normAutofit lnSpcReduction="10000"/>
          </a:bodyPr>
          <a:lstStyle/>
          <a:p>
            <a:pPr>
              <a:buNone/>
            </a:pPr>
            <a:r>
              <a:rPr lang="en-US" sz="4000" dirty="0" smtClean="0"/>
              <a:t>traum</a:t>
            </a:r>
            <a:r>
              <a:rPr lang="en-US" sz="4000" b="1" dirty="0" smtClean="0">
                <a:solidFill>
                  <a:schemeClr val="tx2"/>
                </a:solidFill>
              </a:rPr>
              <a:t>A</a:t>
            </a:r>
          </a:p>
          <a:p>
            <a:pPr marL="344488" indent="-285750">
              <a:buClrTx/>
            </a:pPr>
            <a:r>
              <a:rPr lang="en-US" b="1" dirty="0" smtClean="0"/>
              <a:t>Actively engage service participants as partners.</a:t>
            </a:r>
          </a:p>
          <a:p>
            <a:pPr marL="344488" indent="-285750">
              <a:buClrTx/>
            </a:pPr>
            <a:r>
              <a:rPr lang="en-US" b="1" dirty="0" smtClean="0"/>
              <a:t>Accept program and professional limitations. Reasonable goals and outcome expectations are easier to achieve.</a:t>
            </a:r>
          </a:p>
          <a:p>
            <a:pPr marL="344488" indent="-285750">
              <a:buClrTx/>
            </a:pPr>
            <a:r>
              <a:rPr lang="en-US" b="1" dirty="0" smtClean="0"/>
              <a:t>Assist with planning for next steps.</a:t>
            </a:r>
          </a:p>
          <a:p>
            <a:pPr marL="344488" indent="-285750">
              <a:buClrTx/>
            </a:pPr>
            <a:r>
              <a:rPr lang="en-US" b="1" dirty="0" smtClean="0"/>
              <a:t>Access training and technical assistance through informed resources. </a:t>
            </a:r>
          </a:p>
          <a:p>
            <a:pPr marL="909638" lvl="1">
              <a:buClrTx/>
            </a:pPr>
            <a:r>
              <a:rPr lang="en-US" sz="2400" b="1" dirty="0" smtClean="0"/>
              <a:t>National Child Traumatic Stress Network (</a:t>
            </a:r>
            <a:r>
              <a:rPr lang="en-US" sz="2400" dirty="0" smtClean="0">
                <a:hlinkClick r:id="rId2"/>
              </a:rPr>
              <a:t>www.nctsn.org</a:t>
            </a:r>
            <a:r>
              <a:rPr lang="en-US" sz="2400" b="1" dirty="0" smtClean="0"/>
              <a:t>)</a:t>
            </a:r>
          </a:p>
          <a:p>
            <a:pPr marL="909638" lvl="1">
              <a:buClrTx/>
            </a:pPr>
            <a:r>
              <a:rPr lang="en-US" sz="2400" b="1" dirty="0" smtClean="0"/>
              <a:t>SAMHSA (</a:t>
            </a:r>
            <a:r>
              <a:rPr lang="en-US" sz="2400" dirty="0" smtClean="0">
                <a:hlinkClick r:id="rId3"/>
              </a:rPr>
              <a:t>www.samhsa.gov</a:t>
            </a:r>
            <a:r>
              <a:rPr lang="en-US" sz="2400" b="1" dirty="0" smtClean="0"/>
              <a:t>)</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pPr marL="228600">
              <a:buClrTx/>
            </a:pPr>
            <a:r>
              <a:rPr lang="en-US" dirty="0" smtClean="0"/>
              <a:t>Consistency isn’t the goal.</a:t>
            </a:r>
          </a:p>
          <a:p>
            <a:pPr marL="228600">
              <a:buClrTx/>
            </a:pPr>
            <a:r>
              <a:rPr lang="en-US" dirty="0" smtClean="0"/>
              <a:t>Becoming Trauma Informed may be easy. Practicing from a trauma informed perspective can be challenging. Keep practicing.</a:t>
            </a:r>
          </a:p>
          <a:p>
            <a:pPr marL="228600">
              <a:buClrTx/>
            </a:pPr>
            <a:r>
              <a:rPr lang="en-US" dirty="0" smtClean="0"/>
              <a:t>You will not always see the success immediately. In fact, you rarely do.</a:t>
            </a:r>
          </a:p>
          <a:p>
            <a:pPr marL="228600">
              <a:buClrTx/>
            </a:pPr>
            <a:r>
              <a:rPr lang="en-US" dirty="0" smtClean="0"/>
              <a:t>Each interaction has the potential to be life changing.</a:t>
            </a:r>
          </a:p>
          <a:p>
            <a:pPr marL="228600">
              <a:buClrTx/>
            </a:pPr>
            <a:r>
              <a:rPr lang="en-US" dirty="0" smtClean="0"/>
              <a:t>It takes as much time to build relationships, assess needs effectively and to prioritize individual needs as it does to put out fires, reassign cases, and address opposition. How would you rather spend your time?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368463" y="1447800"/>
            <a:ext cx="6394537" cy="1494576"/>
          </a:xfrm>
        </p:spPr>
        <p:txBody>
          <a:bodyPr anchor="ctr" anchorCtr="0">
            <a:normAutofit/>
          </a:bodyPr>
          <a:lstStyle/>
          <a:p>
            <a:r>
              <a:rPr lang="en-US" sz="2800" dirty="0" smtClean="0"/>
              <a:t>Serita Cox</a:t>
            </a:r>
            <a:br>
              <a:rPr lang="en-US" sz="2800" dirty="0" smtClean="0"/>
            </a:br>
            <a:r>
              <a:rPr lang="en-US" sz="2800" dirty="0" smtClean="0"/>
              <a:t>Co-founder and Executive Director</a:t>
            </a:r>
            <a:br>
              <a:rPr lang="en-US" sz="2800" dirty="0" smtClean="0"/>
            </a:br>
            <a:r>
              <a:rPr lang="en-US" sz="2800" dirty="0" err="1" smtClean="0"/>
              <a:t>iFoster</a:t>
            </a:r>
            <a:r>
              <a:rPr lang="en-US" sz="2800" dirty="0" smtClean="0"/>
              <a:t>, Inc.</a:t>
            </a:r>
            <a:endParaRPr lang="en-US" sz="2800" dirty="0"/>
          </a:p>
        </p:txBody>
      </p:sp>
      <p:sp>
        <p:nvSpPr>
          <p:cNvPr id="7" name="Title 1"/>
          <p:cNvSpPr txBox="1">
            <a:spLocks/>
          </p:cNvSpPr>
          <p:nvPr/>
        </p:nvSpPr>
        <p:spPr>
          <a:xfrm>
            <a:off x="2368463" y="3276600"/>
            <a:ext cx="6394537" cy="1600200"/>
          </a:xfrm>
          <a:prstGeom prst="rect">
            <a:avLst/>
          </a:prstGeom>
        </p:spPr>
        <p:txBody>
          <a:bodyPr vert="horz" lIns="0" tIns="0" rIns="0" bIns="0" rtlCol="0" anchor="ctr" anchorCtr="0">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spcBef>
                <a:spcPct val="0"/>
              </a:spcBef>
              <a:buNone/>
              <a:defRPr sz="3600" b="1" i="0" u="none" kern="1200" cap="none" spc="50">
                <a:ln w="11430"/>
                <a:gradFill>
                  <a:gsLst>
                    <a:gs pos="25000">
                      <a:srgbClr val="0070C0"/>
                    </a:gs>
                    <a:gs pos="100000">
                      <a:schemeClr val="tx2"/>
                    </a:gs>
                  </a:gsLst>
                  <a:lin ang="5400000"/>
                </a:gradFill>
                <a:effectLst>
                  <a:outerShdw blurRad="63500" dist="38100" dir="5400000" algn="tl" rotWithShape="0">
                    <a:srgbClr val="000000">
                      <a:alpha val="45000"/>
                    </a:srgbClr>
                  </a:outerShdw>
                </a:effectLst>
                <a:latin typeface="Arial" panose="020B0604020202020204" pitchFamily="34" charset="0"/>
                <a:ea typeface="+mj-ea"/>
                <a:cs typeface="Arial" panose="020B0604020202020204" pitchFamily="34" charset="0"/>
              </a:defRPr>
            </a:lvl1pPr>
          </a:lstStyle>
          <a:p>
            <a:r>
              <a:rPr lang="en-US" sz="2800" dirty="0" smtClean="0"/>
              <a:t>Mark Foley</a:t>
            </a:r>
          </a:p>
          <a:p>
            <a:r>
              <a:rPr lang="en-US" sz="2800" dirty="0" smtClean="0"/>
              <a:t>Senior V.P. of Human Resources</a:t>
            </a:r>
          </a:p>
          <a:p>
            <a:r>
              <a:rPr lang="en-US" sz="2800" dirty="0" smtClean="0"/>
              <a:t>Raley’s Family of Fine Stores</a:t>
            </a:r>
            <a:endParaRPr lang="en-US" sz="2800" dirty="0"/>
          </a:p>
        </p:txBody>
      </p:sp>
      <p:pic>
        <p:nvPicPr>
          <p:cNvPr id="8" name="Picture 7" descr="C:\Users\Brian Lyght\Documents\Serita2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1536192" cy="1920240"/>
          </a:xfrm>
          <a:prstGeom prst="rect">
            <a:avLst/>
          </a:prstGeom>
          <a:noFill/>
          <a:ln>
            <a:noFill/>
          </a:ln>
        </p:spPr>
      </p:pic>
      <p:pic>
        <p:nvPicPr>
          <p:cNvPr id="9" name="Picture 2" descr="http://www.bing.com/th?id=Aeabba0a049bb173e35f32cd9b1019514&amp;w=75&amp;h=75&amp;c=7&amp;rs=1&amp;qlt=80&amp;pcl=f9f9f9&amp;cdv=1&amp;pid=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96" y="3276600"/>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13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Today’s Agenda</a:t>
            </a:r>
            <a:endParaRPr lang="en-US" dirty="0"/>
          </a:p>
        </p:txBody>
      </p:sp>
      <p:sp>
        <p:nvSpPr>
          <p:cNvPr id="2" name="TextBox 1"/>
          <p:cNvSpPr txBox="1"/>
          <p:nvPr/>
        </p:nvSpPr>
        <p:spPr>
          <a:xfrm>
            <a:off x="838200" y="2057400"/>
            <a:ext cx="7848600" cy="3046988"/>
          </a:xfrm>
          <a:prstGeom prst="rect">
            <a:avLst/>
          </a:prstGeom>
          <a:noFill/>
        </p:spPr>
        <p:txBody>
          <a:bodyPr wrap="square" rtlCol="0">
            <a:spAutoFit/>
          </a:bodyPr>
          <a:lstStyle/>
          <a:p>
            <a:pPr marL="342900" indent="-342900">
              <a:lnSpc>
                <a:spcPct val="200000"/>
              </a:lnSpc>
              <a:buAutoNum type="arabicPeriod"/>
            </a:pPr>
            <a:r>
              <a:rPr lang="en-US" sz="2400" dirty="0" smtClean="0">
                <a:latin typeface="Arial"/>
                <a:cs typeface="Arial"/>
              </a:rPr>
              <a:t>Prevalence of Trauma Among System-Involved Youth</a:t>
            </a:r>
          </a:p>
          <a:p>
            <a:pPr marL="342900" indent="-342900">
              <a:lnSpc>
                <a:spcPct val="200000"/>
              </a:lnSpc>
              <a:buFontTx/>
              <a:buAutoNum type="arabicPeriod"/>
            </a:pPr>
            <a:r>
              <a:rPr lang="en-US" sz="2400" dirty="0" smtClean="0">
                <a:latin typeface="Arial"/>
                <a:cs typeface="Arial"/>
              </a:rPr>
              <a:t>Impact </a:t>
            </a:r>
            <a:r>
              <a:rPr lang="en-US" sz="2400" dirty="0">
                <a:latin typeface="Arial"/>
                <a:cs typeface="Arial"/>
              </a:rPr>
              <a:t>of Trauma on </a:t>
            </a:r>
            <a:r>
              <a:rPr lang="en-US" sz="2400" dirty="0" smtClean="0">
                <a:latin typeface="Arial"/>
                <a:cs typeface="Arial"/>
              </a:rPr>
              <a:t>Youth</a:t>
            </a:r>
          </a:p>
          <a:p>
            <a:pPr marL="342900" indent="-342900">
              <a:lnSpc>
                <a:spcPct val="200000"/>
              </a:lnSpc>
              <a:buFontTx/>
              <a:buAutoNum type="arabicPeriod"/>
            </a:pPr>
            <a:r>
              <a:rPr lang="en-US" sz="2400" dirty="0" smtClean="0">
                <a:latin typeface="Arial"/>
                <a:cs typeface="Arial"/>
              </a:rPr>
              <a:t>Trauma-Informed </a:t>
            </a:r>
            <a:r>
              <a:rPr lang="en-US" sz="2400" dirty="0">
                <a:latin typeface="Arial"/>
                <a:cs typeface="Arial"/>
              </a:rPr>
              <a:t>Practice to Support </a:t>
            </a:r>
            <a:r>
              <a:rPr lang="en-US" sz="2400" dirty="0" smtClean="0">
                <a:latin typeface="Arial"/>
                <a:cs typeface="Arial"/>
              </a:rPr>
              <a:t>Youth</a:t>
            </a:r>
          </a:p>
          <a:p>
            <a:pPr marL="342900" indent="-342900">
              <a:lnSpc>
                <a:spcPct val="200000"/>
              </a:lnSpc>
              <a:buFontTx/>
              <a:buAutoNum type="arabicPeriod"/>
            </a:pPr>
            <a:r>
              <a:rPr lang="en-US" sz="2400" dirty="0" smtClean="0">
                <a:latin typeface="Arial"/>
                <a:cs typeface="Arial"/>
              </a:rPr>
              <a:t>Trauma </a:t>
            </a:r>
            <a:r>
              <a:rPr lang="en-US" sz="2400" dirty="0">
                <a:latin typeface="Arial"/>
                <a:cs typeface="Arial"/>
              </a:rPr>
              <a:t>and the Workforce: Voices from the </a:t>
            </a:r>
            <a:r>
              <a:rPr lang="en-US" sz="2400" dirty="0" smtClean="0">
                <a:latin typeface="Arial"/>
                <a:cs typeface="Arial"/>
              </a:rPr>
              <a:t>Field</a:t>
            </a:r>
            <a:endParaRPr lang="en-US" sz="2400" dirty="0">
              <a:latin typeface="Arial"/>
              <a:cs typeface="Arial"/>
            </a:endParaRPr>
          </a:p>
        </p:txBody>
      </p:sp>
    </p:spTree>
    <p:extLst>
      <p:ext uri="{BB962C8B-B14F-4D97-AF65-F5344CB8AC3E}">
        <p14:creationId xmlns:p14="http://schemas.microsoft.com/office/powerpoint/2010/main" val="8714285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iFoster Jobs Program</a:t>
            </a:r>
            <a:endParaRPr lang="en-US" dirty="0"/>
          </a:p>
        </p:txBody>
      </p:sp>
      <p:sp>
        <p:nvSpPr>
          <p:cNvPr id="5" name="Text Box 8"/>
          <p:cNvSpPr txBox="1">
            <a:spLocks noChangeArrowheads="1"/>
          </p:cNvSpPr>
          <p:nvPr/>
        </p:nvSpPr>
        <p:spPr bwMode="auto">
          <a:xfrm>
            <a:off x="457200" y="1763871"/>
            <a:ext cx="8229600" cy="3406061"/>
          </a:xfrm>
          <a:prstGeom prst="rect">
            <a:avLst/>
          </a:prstGeom>
          <a:noFill/>
          <a:ln w="9525">
            <a:noFill/>
            <a:miter lim="800000"/>
            <a:headEnd/>
            <a:tailEnd/>
          </a:ln>
        </p:spPr>
        <p:txBody>
          <a:bodyPr wrap="square">
            <a:spAutoFit/>
          </a:bodyPr>
          <a:lstStyle/>
          <a:p>
            <a:pPr marL="347663" indent="-347663">
              <a:spcAft>
                <a:spcPts val="1400"/>
              </a:spcAft>
              <a:buSzPct val="100000"/>
              <a:buFont typeface="+mj-lt"/>
              <a:buAutoNum type="arabicPeriod"/>
            </a:pPr>
            <a:r>
              <a:rPr lang="en-US" sz="2400" b="1" dirty="0">
                <a:latin typeface="Arial" panose="020B0604020202020204" pitchFamily="34" charset="0"/>
                <a:cs typeface="Arial" panose="020B0604020202020204" pitchFamily="34" charset="0"/>
              </a:rPr>
              <a:t>Provide entry-level job and management career opportunities </a:t>
            </a:r>
            <a:r>
              <a:rPr lang="en-US" sz="2400" dirty="0" smtClean="0">
                <a:latin typeface="Arial" panose="020B0604020202020204" pitchFamily="34" charset="0"/>
                <a:cs typeface="Arial" panose="020B0604020202020204" pitchFamily="34" charset="0"/>
              </a:rPr>
              <a:t>for foster youth (16-24)</a:t>
            </a:r>
            <a:endParaRPr lang="en-US" sz="2400" dirty="0">
              <a:latin typeface="Arial" panose="020B0604020202020204" pitchFamily="34" charset="0"/>
              <a:cs typeface="Arial" panose="020B0604020202020204" pitchFamily="34" charset="0"/>
            </a:endParaRPr>
          </a:p>
          <a:p>
            <a:pPr marL="347663" indent="-347663">
              <a:spcAft>
                <a:spcPts val="1400"/>
              </a:spcAft>
              <a:buSzPct val="100000"/>
              <a:buFont typeface="+mj-lt"/>
              <a:buAutoNum type="arabicPeriod"/>
            </a:pPr>
            <a:r>
              <a:rPr lang="en-US" sz="2400" b="1" dirty="0">
                <a:latin typeface="Arial" panose="020B0604020202020204" pitchFamily="34" charset="0"/>
                <a:cs typeface="Arial" panose="020B0604020202020204" pitchFamily="34" charset="0"/>
              </a:rPr>
              <a:t>Create a pipeline of pre-qualified potential hires </a:t>
            </a:r>
            <a:r>
              <a:rPr lang="en-US" sz="2400" dirty="0">
                <a:latin typeface="Arial" panose="020B0604020202020204" pitchFamily="34" charset="0"/>
                <a:cs typeface="Arial" panose="020B0604020202020204" pitchFamily="34" charset="0"/>
              </a:rPr>
              <a:t>for the Grocery </a:t>
            </a:r>
            <a:r>
              <a:rPr lang="en-US" sz="2400" dirty="0" smtClean="0">
                <a:latin typeface="Arial" panose="020B0604020202020204" pitchFamily="34" charset="0"/>
                <a:cs typeface="Arial" panose="020B0604020202020204" pitchFamily="34" charset="0"/>
              </a:rPr>
              <a:t>Industry</a:t>
            </a:r>
          </a:p>
          <a:p>
            <a:pPr marL="347663" indent="-347663">
              <a:spcAft>
                <a:spcPts val="1400"/>
              </a:spcAft>
              <a:buSzPct val="100000"/>
              <a:buFont typeface="+mj-lt"/>
              <a:buAutoNum type="arabicPeriod"/>
            </a:pPr>
            <a:r>
              <a:rPr lang="en-US" sz="2400" b="1" dirty="0" smtClean="0">
                <a:latin typeface="Arial" panose="020B0604020202020204" pitchFamily="34" charset="0"/>
                <a:cs typeface="Arial" panose="020B0604020202020204" pitchFamily="34" charset="0"/>
              </a:rPr>
              <a:t>Provide </a:t>
            </a:r>
            <a:r>
              <a:rPr lang="en-US" sz="2400" b="1" dirty="0">
                <a:latin typeface="Arial" panose="020B0604020202020204" pitchFamily="34" charset="0"/>
                <a:cs typeface="Arial" panose="020B0604020202020204" pitchFamily="34" charset="0"/>
              </a:rPr>
              <a:t>job skills training, necessary concrete resources, job coach, scholarships / tuition reimbursement, and opportunities </a:t>
            </a:r>
            <a:r>
              <a:rPr lang="en-US" sz="2400" dirty="0">
                <a:latin typeface="Arial" panose="020B0604020202020204" pitchFamily="34" charset="0"/>
                <a:cs typeface="Arial" panose="020B0604020202020204" pitchFamily="34" charset="0"/>
              </a:rPr>
              <a:t>to develop careers in the Grocery Industry</a:t>
            </a:r>
          </a:p>
        </p:txBody>
      </p:sp>
    </p:spTree>
    <p:extLst>
      <p:ext uri="{BB962C8B-B14F-4D97-AF65-F5344CB8AC3E}">
        <p14:creationId xmlns:p14="http://schemas.microsoft.com/office/powerpoint/2010/main" val="3165087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463062" y="4038600"/>
            <a:ext cx="8229600" cy="1856919"/>
          </a:xfrm>
          <a:prstGeom prst="rect">
            <a:avLst/>
          </a:prstGeom>
          <a:noFill/>
          <a:ln w="9525">
            <a:noFill/>
            <a:miter lim="800000"/>
            <a:headEnd/>
            <a:tailEnd/>
          </a:ln>
        </p:spPr>
        <p:txBody>
          <a:bodyPr wrap="square">
            <a:spAutoFit/>
          </a:bodyPr>
          <a:lstStyle/>
          <a:p>
            <a:pPr marL="233363" indent="-233363">
              <a:lnSpc>
                <a:spcPct val="150000"/>
              </a:lnSpc>
              <a:buFont typeface="Arial" panose="020B0604020202020204" pitchFamily="34" charset="0"/>
              <a:buChar char="•"/>
            </a:pPr>
            <a:r>
              <a:rPr lang="en-US" b="1" dirty="0" smtClean="0">
                <a:latin typeface="Arial" panose="020B0604020202020204" pitchFamily="34" charset="0"/>
                <a:cs typeface="Arial" panose="020B0604020202020204" pitchFamily="34" charset="0"/>
              </a:rPr>
              <a:t>$620 Billion </a:t>
            </a:r>
            <a:r>
              <a:rPr lang="en-US" dirty="0" smtClean="0">
                <a:latin typeface="Arial" panose="020B0604020202020204" pitchFamily="34" charset="0"/>
                <a:cs typeface="Arial" panose="020B0604020202020204" pitchFamily="34" charset="0"/>
              </a:rPr>
              <a:t>industry with </a:t>
            </a:r>
            <a:r>
              <a:rPr lang="en-US" b="1" dirty="0" smtClean="0">
                <a:latin typeface="Arial" panose="020B0604020202020204" pitchFamily="34" charset="0"/>
                <a:cs typeface="Arial" panose="020B0604020202020204" pitchFamily="34" charset="0"/>
              </a:rPr>
              <a:t>over 34 Million</a:t>
            </a:r>
            <a:r>
              <a:rPr lang="en-US" dirty="0" smtClean="0">
                <a:latin typeface="Arial" panose="020B0604020202020204" pitchFamily="34" charset="0"/>
                <a:cs typeface="Arial" panose="020B0604020202020204" pitchFamily="34" charset="0"/>
              </a:rPr>
              <a:t> jobs</a:t>
            </a:r>
            <a:endParaRPr lang="en-US" dirty="0">
              <a:latin typeface="Arial" panose="020B0604020202020204" pitchFamily="34" charset="0"/>
              <a:cs typeface="Arial" panose="020B0604020202020204" pitchFamily="34" charset="0"/>
            </a:endParaRPr>
          </a:p>
          <a:p>
            <a:pPr marL="227013" indent="-227013">
              <a:lnSpc>
                <a:spcPct val="150000"/>
              </a:lnSpc>
              <a:spcAft>
                <a:spcPts val="600"/>
              </a:spcAft>
              <a:buFont typeface="Century Gothic" pitchFamily="34" charset="0"/>
              <a:buChar char="•"/>
            </a:pPr>
            <a:r>
              <a:rPr lang="en-US" b="1" dirty="0" smtClean="0">
                <a:latin typeface="Arial" panose="020B0604020202020204" pitchFamily="34" charset="0"/>
                <a:cs typeface="Arial" panose="020B0604020202020204" pitchFamily="34" charset="0"/>
              </a:rPr>
              <a:t>Above minimum wage pay </a:t>
            </a:r>
            <a:r>
              <a:rPr lang="en-US" dirty="0" smtClean="0">
                <a:latin typeface="Arial" panose="020B0604020202020204" pitchFamily="34" charset="0"/>
                <a:cs typeface="Arial" panose="020B0604020202020204" pitchFamily="34" charset="0"/>
              </a:rPr>
              <a:t>and</a:t>
            </a:r>
            <a:r>
              <a:rPr lang="en-US" b="1" dirty="0" smtClean="0">
                <a:latin typeface="Arial" panose="020B0604020202020204" pitchFamily="34" charset="0"/>
                <a:cs typeface="Arial" panose="020B0604020202020204" pitchFamily="34" charset="0"/>
              </a:rPr>
              <a:t> guaranteed minimum hours</a:t>
            </a:r>
            <a:endParaRPr lang="en-US" dirty="0">
              <a:latin typeface="Arial" panose="020B0604020202020204" pitchFamily="34" charset="0"/>
              <a:cs typeface="Arial" panose="020B0604020202020204" pitchFamily="34" charset="0"/>
            </a:endParaRPr>
          </a:p>
          <a:p>
            <a:pPr marL="227013" indent="-227013">
              <a:lnSpc>
                <a:spcPct val="150000"/>
              </a:lnSpc>
              <a:spcAft>
                <a:spcPts val="600"/>
              </a:spcAft>
              <a:buFont typeface="Century Gothic" pitchFamily="34" charset="0"/>
              <a:buChar char="•"/>
            </a:pPr>
            <a:r>
              <a:rPr lang="en-US" b="1" dirty="0" smtClean="0">
                <a:latin typeface="Arial" panose="020B0604020202020204" pitchFamily="34" charset="0"/>
                <a:cs typeface="Arial" panose="020B0604020202020204" pitchFamily="34" charset="0"/>
              </a:rPr>
              <a:t>Entry level jobs where our Youth can excel</a:t>
            </a:r>
          </a:p>
          <a:p>
            <a:pPr marL="227013" indent="-227013">
              <a:lnSpc>
                <a:spcPct val="150000"/>
              </a:lnSpc>
              <a:spcAft>
                <a:spcPts val="600"/>
              </a:spcAft>
              <a:buFont typeface="Century Gothic" pitchFamily="34" charset="0"/>
              <a:buChar char="•"/>
            </a:pPr>
            <a:r>
              <a:rPr lang="en-US" b="1" dirty="0" smtClean="0">
                <a:latin typeface="Arial" panose="020B0604020202020204" pitchFamily="34" charset="0"/>
                <a:cs typeface="Arial" panose="020B0604020202020204" pitchFamily="34" charset="0"/>
              </a:rPr>
              <a:t>Employers experienced in developing a young, diverse workforce</a:t>
            </a:r>
          </a:p>
        </p:txBody>
      </p:sp>
      <p:pic>
        <p:nvPicPr>
          <p:cNvPr id="10" name="Picture 2" descr="C:\Users\Serita\AppData\Local\Microsoft\Windows\Temporary Internet Files\Content.IE5\SFXGOE6L\factory-vect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919" y="1710169"/>
            <a:ext cx="857478" cy="527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erita\AppData\Local\Microsoft\Windows\Temporary Internet Files\Content.IE5\SFXGOE6L\108100_09202_6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700"/>
          <a:stretch/>
        </p:blipFill>
        <p:spPr bwMode="auto">
          <a:xfrm flipH="1">
            <a:off x="2639658" y="2431885"/>
            <a:ext cx="704446" cy="4040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encrypted-tbn0.gstatic.com/images?q=tbn:ANd9GcRtEpUjCK1phxyQUGy7_kbCl5XskY9Llrt2qUCTbwdPb2bJe9AN"/>
          <p:cNvPicPr>
            <a:picLocks noChangeAspect="1" noChangeArrowheads="1"/>
          </p:cNvPicPr>
          <p:nvPr/>
        </p:nvPicPr>
        <p:blipFill rotWithShape="1">
          <a:blip r:embed="rId4">
            <a:extLst>
              <a:ext uri="{28A0092B-C50C-407E-A947-70E740481C1C}">
                <a14:useLocalDpi xmlns:a14="http://schemas.microsoft.com/office/drawing/2010/main" val="0"/>
              </a:ext>
            </a:extLst>
          </a:blip>
          <a:srcRect b="13894"/>
          <a:stretch/>
        </p:blipFill>
        <p:spPr bwMode="auto">
          <a:xfrm>
            <a:off x="3629856" y="2336974"/>
            <a:ext cx="1378482" cy="5377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humb1.shutterstock.com/display_pic_with_logo/349072/142988428/stock-vector-supermarket-icon-1429884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149" b="25232"/>
          <a:stretch/>
        </p:blipFill>
        <p:spPr bwMode="auto">
          <a:xfrm>
            <a:off x="6006098" y="1607860"/>
            <a:ext cx="1026750" cy="3770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images.clipartpanda.com/truck-clip-art-1311317-11_492007.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610" b="23465"/>
          <a:stretch/>
        </p:blipFill>
        <p:spPr bwMode="auto">
          <a:xfrm>
            <a:off x="6668874" y="2958311"/>
            <a:ext cx="392568" cy="20034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10" idx="2"/>
            <a:endCxn id="11" idx="3"/>
          </p:cNvCxnSpPr>
          <p:nvPr/>
        </p:nvCxnSpPr>
        <p:spPr>
          <a:xfrm>
            <a:off x="2463658" y="2237692"/>
            <a:ext cx="176001" cy="3962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endCxn id="12" idx="1"/>
          </p:cNvCxnSpPr>
          <p:nvPr/>
        </p:nvCxnSpPr>
        <p:spPr>
          <a:xfrm flipV="1">
            <a:off x="3344104" y="2605845"/>
            <a:ext cx="285752" cy="834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2" idx="2"/>
          </p:cNvCxnSpPr>
          <p:nvPr/>
        </p:nvCxnSpPr>
        <p:spPr>
          <a:xfrm>
            <a:off x="4319097" y="2874717"/>
            <a:ext cx="541140" cy="2839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endCxn id="13" idx="2"/>
          </p:cNvCxnSpPr>
          <p:nvPr/>
        </p:nvCxnSpPr>
        <p:spPr>
          <a:xfrm flipV="1">
            <a:off x="5729971" y="1984914"/>
            <a:ext cx="789503" cy="14088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12" idx="3"/>
            <a:endCxn id="13" idx="1"/>
          </p:cNvCxnSpPr>
          <p:nvPr/>
        </p:nvCxnSpPr>
        <p:spPr>
          <a:xfrm flipV="1">
            <a:off x="5008338" y="1796387"/>
            <a:ext cx="997760" cy="8094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5369155" y="2647588"/>
            <a:ext cx="561132" cy="5110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3" idx="2"/>
          </p:cNvCxnSpPr>
          <p:nvPr/>
        </p:nvCxnSpPr>
        <p:spPr>
          <a:xfrm flipV="1">
            <a:off x="5930287" y="1984914"/>
            <a:ext cx="589186" cy="20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3" idx="2"/>
          </p:cNvCxnSpPr>
          <p:nvPr/>
        </p:nvCxnSpPr>
        <p:spPr>
          <a:xfrm>
            <a:off x="6519473" y="1984914"/>
            <a:ext cx="391398" cy="8898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981201" y="1506637"/>
            <a:ext cx="582085" cy="136817"/>
          </a:xfrm>
          <a:prstGeom prst="rect">
            <a:avLst/>
          </a:prstGeom>
          <a:noFill/>
        </p:spPr>
        <p:txBody>
          <a:bodyPr wrap="none" rtlCol="0">
            <a:spAutoFit/>
          </a:bodyPr>
          <a:lstStyle/>
          <a:p>
            <a:r>
              <a:rPr lang="en-US" sz="1000" b="1" dirty="0" smtClean="0"/>
              <a:t>Manufacturing</a:t>
            </a:r>
            <a:endParaRPr lang="en-US" sz="1000" b="1" dirty="0"/>
          </a:p>
        </p:txBody>
      </p:sp>
      <p:sp>
        <p:nvSpPr>
          <p:cNvPr id="24" name="TextBox 23"/>
          <p:cNvSpPr txBox="1"/>
          <p:nvPr/>
        </p:nvSpPr>
        <p:spPr>
          <a:xfrm>
            <a:off x="2640167" y="2342794"/>
            <a:ext cx="421034" cy="136817"/>
          </a:xfrm>
          <a:prstGeom prst="rect">
            <a:avLst/>
          </a:prstGeom>
          <a:noFill/>
        </p:spPr>
        <p:txBody>
          <a:bodyPr wrap="none" rtlCol="0">
            <a:spAutoFit/>
          </a:bodyPr>
          <a:lstStyle/>
          <a:p>
            <a:r>
              <a:rPr lang="en-US" sz="1000" b="1" dirty="0" smtClean="0"/>
              <a:t>Transport</a:t>
            </a:r>
            <a:endParaRPr lang="en-US" sz="1000" b="1" dirty="0"/>
          </a:p>
        </p:txBody>
      </p:sp>
      <p:sp>
        <p:nvSpPr>
          <p:cNvPr id="25" name="TextBox 24"/>
          <p:cNvSpPr txBox="1"/>
          <p:nvPr/>
        </p:nvSpPr>
        <p:spPr>
          <a:xfrm>
            <a:off x="4041682" y="2092324"/>
            <a:ext cx="808324" cy="222328"/>
          </a:xfrm>
          <a:prstGeom prst="rect">
            <a:avLst/>
          </a:prstGeom>
          <a:noFill/>
        </p:spPr>
        <p:txBody>
          <a:bodyPr wrap="none" rtlCol="0">
            <a:spAutoFit/>
          </a:bodyPr>
          <a:lstStyle/>
          <a:p>
            <a:pPr algn="ctr"/>
            <a:r>
              <a:rPr lang="en-US" sz="1000" b="1" dirty="0" smtClean="0"/>
              <a:t>Distribution and</a:t>
            </a:r>
            <a:br>
              <a:rPr lang="en-US" sz="1000" b="1" dirty="0" smtClean="0"/>
            </a:br>
            <a:r>
              <a:rPr lang="en-US" sz="1000" b="1" dirty="0" smtClean="0"/>
              <a:t>Supply Chain Logistics</a:t>
            </a:r>
            <a:endParaRPr lang="en-US" sz="1000" b="1" dirty="0"/>
          </a:p>
        </p:txBody>
      </p:sp>
      <p:sp>
        <p:nvSpPr>
          <p:cNvPr id="26" name="TextBox 25"/>
          <p:cNvSpPr txBox="1"/>
          <p:nvPr/>
        </p:nvSpPr>
        <p:spPr>
          <a:xfrm>
            <a:off x="6668656" y="3174871"/>
            <a:ext cx="450751" cy="222328"/>
          </a:xfrm>
          <a:prstGeom prst="rect">
            <a:avLst/>
          </a:prstGeom>
          <a:noFill/>
        </p:spPr>
        <p:txBody>
          <a:bodyPr wrap="none" rtlCol="0">
            <a:spAutoFit/>
          </a:bodyPr>
          <a:lstStyle/>
          <a:p>
            <a:pPr algn="ctr"/>
            <a:r>
              <a:rPr lang="en-US" sz="1000" b="1" dirty="0" smtClean="0"/>
              <a:t>Waste and</a:t>
            </a:r>
            <a:br>
              <a:rPr lang="en-US" sz="1000" b="1" dirty="0" smtClean="0"/>
            </a:br>
            <a:r>
              <a:rPr lang="en-US" sz="1000" b="1" dirty="0" smtClean="0"/>
              <a:t>Recycling</a:t>
            </a:r>
            <a:endParaRPr lang="en-US" sz="1000" b="1" dirty="0"/>
          </a:p>
        </p:txBody>
      </p:sp>
      <p:sp>
        <p:nvSpPr>
          <p:cNvPr id="27" name="TextBox 26"/>
          <p:cNvSpPr txBox="1"/>
          <p:nvPr/>
        </p:nvSpPr>
        <p:spPr>
          <a:xfrm>
            <a:off x="5417223" y="3352800"/>
            <a:ext cx="445959" cy="136817"/>
          </a:xfrm>
          <a:prstGeom prst="rect">
            <a:avLst/>
          </a:prstGeom>
          <a:noFill/>
        </p:spPr>
        <p:txBody>
          <a:bodyPr wrap="none" rtlCol="0">
            <a:spAutoFit/>
          </a:bodyPr>
          <a:lstStyle/>
          <a:p>
            <a:pPr algn="ctr"/>
            <a:r>
              <a:rPr lang="en-US" sz="1000" b="1" dirty="0" smtClean="0"/>
              <a:t>Wholesale</a:t>
            </a:r>
            <a:endParaRPr lang="en-US" sz="1000" b="1" dirty="0"/>
          </a:p>
        </p:txBody>
      </p:sp>
      <p:sp>
        <p:nvSpPr>
          <p:cNvPr id="28" name="TextBox 27"/>
          <p:cNvSpPr txBox="1"/>
          <p:nvPr/>
        </p:nvSpPr>
        <p:spPr>
          <a:xfrm>
            <a:off x="5105400" y="2603820"/>
            <a:ext cx="582085" cy="136817"/>
          </a:xfrm>
          <a:prstGeom prst="rect">
            <a:avLst/>
          </a:prstGeom>
          <a:noFill/>
        </p:spPr>
        <p:txBody>
          <a:bodyPr wrap="none" rtlCol="0">
            <a:spAutoFit/>
          </a:bodyPr>
          <a:lstStyle/>
          <a:p>
            <a:pPr algn="ctr"/>
            <a:r>
              <a:rPr lang="en-US" sz="1000" b="1" dirty="0" smtClean="0"/>
              <a:t>Merchandising</a:t>
            </a:r>
            <a:endParaRPr lang="en-US" sz="1000" b="1" dirty="0"/>
          </a:p>
        </p:txBody>
      </p:sp>
      <p:sp>
        <p:nvSpPr>
          <p:cNvPr id="29" name="TextBox 28"/>
          <p:cNvSpPr txBox="1"/>
          <p:nvPr/>
        </p:nvSpPr>
        <p:spPr>
          <a:xfrm>
            <a:off x="6372226" y="1447800"/>
            <a:ext cx="294494" cy="136817"/>
          </a:xfrm>
          <a:prstGeom prst="rect">
            <a:avLst/>
          </a:prstGeom>
          <a:noFill/>
        </p:spPr>
        <p:txBody>
          <a:bodyPr wrap="none" rtlCol="0">
            <a:spAutoFit/>
          </a:bodyPr>
          <a:lstStyle/>
          <a:p>
            <a:pPr algn="ctr"/>
            <a:r>
              <a:rPr lang="en-US" sz="1000" b="1" dirty="0" smtClean="0"/>
              <a:t>Retail</a:t>
            </a:r>
            <a:endParaRPr lang="en-US" sz="1000" b="1" dirty="0"/>
          </a:p>
        </p:txBody>
      </p:sp>
      <p:sp>
        <p:nvSpPr>
          <p:cNvPr id="30" name="TextBox 29"/>
          <p:cNvSpPr txBox="1"/>
          <p:nvPr/>
        </p:nvSpPr>
        <p:spPr>
          <a:xfrm>
            <a:off x="2255104" y="3048000"/>
            <a:ext cx="970334" cy="136817"/>
          </a:xfrm>
          <a:prstGeom prst="rect">
            <a:avLst/>
          </a:prstGeom>
          <a:noFill/>
        </p:spPr>
        <p:txBody>
          <a:bodyPr wrap="none" rtlCol="0">
            <a:spAutoFit/>
          </a:bodyPr>
          <a:lstStyle/>
          <a:p>
            <a:pPr algn="ctr"/>
            <a:r>
              <a:rPr lang="en-US" sz="1000" b="1" dirty="0" smtClean="0"/>
              <a:t>Consumer Packaged Goods</a:t>
            </a:r>
            <a:endParaRPr lang="en-US" sz="1000" b="1" dirty="0"/>
          </a:p>
        </p:txBody>
      </p:sp>
      <p:sp>
        <p:nvSpPr>
          <p:cNvPr id="31" name="TextBox 30"/>
          <p:cNvSpPr txBox="1"/>
          <p:nvPr/>
        </p:nvSpPr>
        <p:spPr>
          <a:xfrm>
            <a:off x="5867400" y="3733800"/>
            <a:ext cx="846707" cy="707886"/>
          </a:xfrm>
          <a:prstGeom prst="rect">
            <a:avLst/>
          </a:prstGeom>
          <a:noFill/>
        </p:spPr>
        <p:txBody>
          <a:bodyPr wrap="none" rtlCol="0">
            <a:spAutoFit/>
          </a:bodyPr>
          <a:lstStyle/>
          <a:p>
            <a:r>
              <a:rPr lang="en-US" sz="1000" b="1" dirty="0" smtClean="0"/>
              <a:t>Associations</a:t>
            </a:r>
          </a:p>
          <a:p>
            <a:r>
              <a:rPr lang="en-US" sz="1000" b="1" dirty="0" smtClean="0"/>
              <a:t>Brokers</a:t>
            </a:r>
          </a:p>
          <a:p>
            <a:r>
              <a:rPr lang="en-US" sz="1000" b="1" dirty="0" smtClean="0"/>
              <a:t>Etc.</a:t>
            </a:r>
          </a:p>
          <a:p>
            <a:endParaRPr lang="en-US" sz="1000" b="1" dirty="0"/>
          </a:p>
        </p:txBody>
      </p:sp>
      <p:cxnSp>
        <p:nvCxnSpPr>
          <p:cNvPr id="32" name="Straight Arrow Connector 31"/>
          <p:cNvCxnSpPr>
            <a:stCxn id="30" idx="1"/>
          </p:cNvCxnSpPr>
          <p:nvPr/>
        </p:nvCxnSpPr>
        <p:spPr>
          <a:xfrm flipH="1" flipV="1">
            <a:off x="2084832" y="2112696"/>
            <a:ext cx="170273" cy="1003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3" name="Picture 32" descr="http://cdns2.freepik.com/image/th/318-7937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789" y="3293225"/>
            <a:ext cx="626583" cy="5822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cdns2.freepik.com/image/th/318-7937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658" y="3255934"/>
            <a:ext cx="626583" cy="5822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cdns2.freepik.com/image/th/318-7937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237" y="2989725"/>
            <a:ext cx="476225" cy="4424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cdns2.freepik.com/image/th/318-7937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9106" y="3564674"/>
            <a:ext cx="476225" cy="44249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a:stCxn id="12" idx="2"/>
            <a:endCxn id="36" idx="1"/>
          </p:cNvCxnSpPr>
          <p:nvPr/>
        </p:nvCxnSpPr>
        <p:spPr>
          <a:xfrm>
            <a:off x="4319097" y="2874717"/>
            <a:ext cx="950008" cy="9112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8" name="Picture 37" descr="http://cdns2.freepik.com/image/th/318-7937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5919" y="3733800"/>
            <a:ext cx="476225" cy="4424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http://cdns2.freepik.com/image/th/318-7937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4981" y="2194919"/>
            <a:ext cx="476225" cy="442494"/>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a:stCxn id="12" idx="3"/>
            <a:endCxn id="39" idx="1"/>
          </p:cNvCxnSpPr>
          <p:nvPr/>
        </p:nvCxnSpPr>
        <p:spPr>
          <a:xfrm flipV="1">
            <a:off x="5008338" y="2416166"/>
            <a:ext cx="516643" cy="1896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itle 1"/>
          <p:cNvSpPr>
            <a:spLocks noGrp="1"/>
          </p:cNvSpPr>
          <p:nvPr>
            <p:ph type="title"/>
          </p:nvPr>
        </p:nvSpPr>
        <p:spPr>
          <a:xfrm>
            <a:off x="457200" y="274638"/>
            <a:ext cx="6172200" cy="868362"/>
          </a:xfrm>
        </p:spPr>
        <p:txBody>
          <a:bodyPr/>
          <a:lstStyle/>
          <a:p>
            <a:r>
              <a:rPr lang="en-US" dirty="0" smtClean="0"/>
              <a:t>Why the Grocery Industry?</a:t>
            </a:r>
            <a:endParaRPr lang="en-US" dirty="0"/>
          </a:p>
        </p:txBody>
      </p:sp>
    </p:spTree>
    <p:extLst>
      <p:ext uri="{BB962C8B-B14F-4D97-AF65-F5344CB8AC3E}">
        <p14:creationId xmlns:p14="http://schemas.microsoft.com/office/powerpoint/2010/main" val="3720824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Employer Selection and Preparation</a:t>
            </a:r>
            <a:endParaRPr lang="en-US" dirty="0"/>
          </a:p>
        </p:txBody>
      </p:sp>
      <p:sp>
        <p:nvSpPr>
          <p:cNvPr id="5" name="Text Box 8"/>
          <p:cNvSpPr txBox="1">
            <a:spLocks noChangeArrowheads="1"/>
          </p:cNvSpPr>
          <p:nvPr/>
        </p:nvSpPr>
        <p:spPr bwMode="auto">
          <a:xfrm>
            <a:off x="457200" y="1600200"/>
            <a:ext cx="8229600" cy="3677930"/>
          </a:xfrm>
          <a:prstGeom prst="rect">
            <a:avLst/>
          </a:prstGeom>
          <a:noFill/>
          <a:ln w="9525">
            <a:noFill/>
            <a:miter lim="800000"/>
            <a:headEnd/>
            <a:tailEnd/>
          </a:ln>
        </p:spPr>
        <p:txBody>
          <a:bodyPr wrap="square">
            <a:spAutoFit/>
          </a:bodyPr>
          <a:lstStyle/>
          <a:p>
            <a:pPr marL="228600" indent="-228600">
              <a:spcAft>
                <a:spcPts val="14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Employer must be engaged and committed at the highest level</a:t>
            </a:r>
            <a:endParaRPr lang="en-US" sz="2200" dirty="0">
              <a:latin typeface="Arial" panose="020B0604020202020204" pitchFamily="34" charset="0"/>
              <a:cs typeface="Arial" panose="020B0604020202020204" pitchFamily="34" charset="0"/>
            </a:endParaRPr>
          </a:p>
          <a:p>
            <a:pPr marL="228600" indent="-228600">
              <a:spcAft>
                <a:spcPts val="14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Employer’s values and organization must foster a culture of learning, growth and diversity. </a:t>
            </a:r>
          </a:p>
          <a:p>
            <a:pPr marL="228600" lvl="0" indent="-228600">
              <a:spcAft>
                <a:spcPts val="1400"/>
              </a:spcAft>
              <a:buSzPct val="1000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Line Managers must be experienced in managing “first job” employees and acting as role models and counselors.</a:t>
            </a:r>
          </a:p>
          <a:p>
            <a:pPr marL="228600" lvl="0" indent="-228600">
              <a:spcAft>
                <a:spcPts val="1400"/>
              </a:spcAft>
              <a:buSzPct val="100000"/>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Alignment across Executive, HR Team and Line Managers including an understanding of the positive and negative impacts of growing up in foster care (i.e. adaptability, resilience, trauma, lack of support 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7497"/>
            <a:ext cx="1525963" cy="835264"/>
          </a:xfrm>
          <a:prstGeom prst="rect">
            <a:avLst/>
          </a:prstGeom>
        </p:spPr>
      </p:pic>
    </p:spTree>
    <p:extLst>
      <p:ext uri="{BB962C8B-B14F-4D97-AF65-F5344CB8AC3E}">
        <p14:creationId xmlns:p14="http://schemas.microsoft.com/office/powerpoint/2010/main" val="41398911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your Youth</a:t>
            </a:r>
            <a:endParaRPr lang="en-US" dirty="0"/>
          </a:p>
        </p:txBody>
      </p:sp>
      <p:sp>
        <p:nvSpPr>
          <p:cNvPr id="4" name="Text Box 8"/>
          <p:cNvSpPr txBox="1">
            <a:spLocks noChangeArrowheads="1"/>
          </p:cNvSpPr>
          <p:nvPr/>
        </p:nvSpPr>
        <p:spPr bwMode="auto">
          <a:xfrm>
            <a:off x="457200" y="1600200"/>
            <a:ext cx="8382000" cy="4770537"/>
          </a:xfrm>
          <a:prstGeom prst="rect">
            <a:avLst/>
          </a:prstGeom>
          <a:noFill/>
          <a:ln w="9525">
            <a:noFill/>
            <a:miter lim="800000"/>
            <a:headEnd/>
            <a:tailEnd/>
          </a:ln>
        </p:spPr>
        <p:txBody>
          <a:bodyPr wrap="square">
            <a:spAutoFit/>
          </a:bodyPr>
          <a:lstStyle/>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Youth must be committed and actively engaged in wanting to achieve employment and career progression.</a:t>
            </a:r>
            <a:endParaRPr lang="en-US" sz="2200" dirty="0">
              <a:latin typeface="Arial" panose="020B0604020202020204" pitchFamily="34" charset="0"/>
              <a:cs typeface="Arial" panose="020B0604020202020204" pitchFamily="34" charset="0"/>
            </a:endParaRPr>
          </a:p>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Youth </a:t>
            </a:r>
            <a:r>
              <a:rPr lang="en-US" sz="2200" dirty="0">
                <a:latin typeface="Arial" panose="020B0604020202020204" pitchFamily="34" charset="0"/>
                <a:cs typeface="Arial" panose="020B0604020202020204" pitchFamily="34" charset="0"/>
              </a:rPr>
              <a:t>must be </a:t>
            </a:r>
            <a:r>
              <a:rPr lang="en-US" sz="2200" dirty="0" smtClean="0">
                <a:latin typeface="Arial" panose="020B0604020202020204" pitchFamily="34" charset="0"/>
                <a:cs typeface="Arial" panose="020B0604020202020204" pitchFamily="34" charset="0"/>
              </a:rPr>
              <a:t>trained and assessed for skills based </a:t>
            </a:r>
            <a:r>
              <a:rPr lang="en-US" sz="2200" dirty="0">
                <a:latin typeface="Arial" panose="020B0604020202020204" pitchFamily="34" charset="0"/>
                <a:cs typeface="Arial" panose="020B0604020202020204" pitchFamily="34" charset="0"/>
              </a:rPr>
              <a:t>on Employer </a:t>
            </a:r>
            <a:r>
              <a:rPr lang="en-US" sz="2200" dirty="0" smtClean="0">
                <a:latin typeface="Arial" panose="020B0604020202020204" pitchFamily="34" charset="0"/>
                <a:cs typeface="Arial" panose="020B0604020202020204" pitchFamily="34" charset="0"/>
              </a:rPr>
              <a:t>needs – particularly soft skills: </a:t>
            </a:r>
            <a:endParaRPr lang="en-US" sz="2200" dirty="0">
              <a:latin typeface="Arial" panose="020B0604020202020204" pitchFamily="34" charset="0"/>
              <a:cs typeface="Arial" panose="020B0604020202020204" pitchFamily="34" charset="0"/>
            </a:endParaRPr>
          </a:p>
          <a:p>
            <a:pPr marL="685800" lvl="1"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Attitude, Critical Thinking, Work Ethic, Integrity, </a:t>
            </a:r>
            <a:r>
              <a:rPr lang="en-US" sz="2200" dirty="0">
                <a:latin typeface="Arial" panose="020B0604020202020204" pitchFamily="34" charset="0"/>
                <a:cs typeface="Arial" panose="020B0604020202020204" pitchFamily="34" charset="0"/>
              </a:rPr>
              <a:t>Customer </a:t>
            </a:r>
            <a:r>
              <a:rPr lang="en-US" sz="2200" dirty="0" smtClean="0">
                <a:latin typeface="Arial" panose="020B0604020202020204" pitchFamily="34" charset="0"/>
                <a:cs typeface="Arial" panose="020B0604020202020204" pitchFamily="34" charset="0"/>
              </a:rPr>
              <a:t>Service, </a:t>
            </a:r>
            <a:r>
              <a:rPr lang="en-US" sz="2200" dirty="0">
                <a:latin typeface="Arial" panose="020B0604020202020204" pitchFamily="34" charset="0"/>
                <a:cs typeface="Arial" panose="020B0604020202020204" pitchFamily="34" charset="0"/>
              </a:rPr>
              <a:t>Effective </a:t>
            </a:r>
            <a:r>
              <a:rPr lang="en-US" sz="2200" dirty="0" smtClean="0">
                <a:latin typeface="Arial" panose="020B0604020202020204" pitchFamily="34" charset="0"/>
                <a:cs typeface="Arial" panose="020B0604020202020204" pitchFamily="34" charset="0"/>
              </a:rPr>
              <a:t>Communications, Customer Service, Willingness </a:t>
            </a:r>
            <a:r>
              <a:rPr lang="en-US" sz="2200" dirty="0">
                <a:latin typeface="Arial" panose="020B0604020202020204" pitchFamily="34" charset="0"/>
                <a:cs typeface="Arial" panose="020B0604020202020204" pitchFamily="34" charset="0"/>
              </a:rPr>
              <a:t>to </a:t>
            </a:r>
            <a:r>
              <a:rPr lang="en-US" sz="2200" dirty="0" smtClean="0">
                <a:latin typeface="Arial" panose="020B0604020202020204" pitchFamily="34" charset="0"/>
                <a:cs typeface="Arial" panose="020B0604020202020204" pitchFamily="34" charset="0"/>
              </a:rPr>
              <a:t>Learn, Accepting/Dealing </a:t>
            </a:r>
            <a:r>
              <a:rPr lang="en-US" sz="2200" dirty="0">
                <a:latin typeface="Arial" panose="020B0604020202020204" pitchFamily="34" charset="0"/>
                <a:cs typeface="Arial" panose="020B0604020202020204" pitchFamily="34" charset="0"/>
              </a:rPr>
              <a:t>with </a:t>
            </a:r>
            <a:r>
              <a:rPr lang="en-US" sz="2200" dirty="0" smtClean="0">
                <a:latin typeface="Arial" panose="020B0604020202020204" pitchFamily="34" charset="0"/>
                <a:cs typeface="Arial" panose="020B0604020202020204" pitchFamily="34" charset="0"/>
              </a:rPr>
              <a:t>Feedback</a:t>
            </a:r>
          </a:p>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Youth must have the concrete resources they need to be successful (housing stability, communications, transportation, child care, mental health, etc.).</a:t>
            </a:r>
          </a:p>
          <a:p>
            <a:pPr marL="228600" indent="-228600">
              <a:spcAft>
                <a:spcPts val="1800"/>
              </a:spcAft>
              <a:buSzPct val="100000"/>
              <a:buFont typeface="Arial" panose="020B0604020202020204" pitchFamily="34" charset="0"/>
              <a:buChar char="•"/>
            </a:pPr>
            <a:endParaRPr lang="en-US" sz="2400" dirty="0"/>
          </a:p>
        </p:txBody>
      </p:sp>
    </p:spTree>
    <p:extLst>
      <p:ext uri="{BB962C8B-B14F-4D97-AF65-F5344CB8AC3E}">
        <p14:creationId xmlns:p14="http://schemas.microsoft.com/office/powerpoint/2010/main" val="3662308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a Youth for Success</a:t>
            </a:r>
            <a:endParaRPr lang="en-US" dirty="0"/>
          </a:p>
        </p:txBody>
      </p:sp>
      <p:sp>
        <p:nvSpPr>
          <p:cNvPr id="4" name="Text Box 8"/>
          <p:cNvSpPr txBox="1">
            <a:spLocks noChangeArrowheads="1"/>
          </p:cNvSpPr>
          <p:nvPr/>
        </p:nvSpPr>
        <p:spPr bwMode="auto">
          <a:xfrm>
            <a:off x="457200" y="1600200"/>
            <a:ext cx="8229600" cy="4252446"/>
          </a:xfrm>
          <a:prstGeom prst="rect">
            <a:avLst/>
          </a:prstGeom>
          <a:noFill/>
          <a:ln w="9525">
            <a:noFill/>
            <a:miter lim="800000"/>
            <a:headEnd/>
            <a:tailEnd/>
          </a:ln>
        </p:spPr>
        <p:txBody>
          <a:bodyPr wrap="square">
            <a:spAutoFit/>
          </a:bodyPr>
          <a:lstStyle/>
          <a:p>
            <a:pPr marL="228600" indent="-228600">
              <a:spcAft>
                <a:spcPts val="14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Youth are matched with an Employer and a Job based on:</a:t>
            </a:r>
          </a:p>
          <a:p>
            <a:pPr marL="914400" lvl="1" indent="-457200">
              <a:spcAft>
                <a:spcPts val="1400"/>
              </a:spcAft>
              <a:buSzPct val="100000"/>
              <a:buFont typeface="+mj-lt"/>
              <a:buAutoNum type="arabicPeriod"/>
            </a:pPr>
            <a:r>
              <a:rPr lang="en-US" sz="2000" dirty="0" smtClean="0">
                <a:latin typeface="Arial" panose="020B0604020202020204" pitchFamily="34" charset="0"/>
                <a:cs typeface="Arial" panose="020B0604020202020204" pitchFamily="34" charset="0"/>
              </a:rPr>
              <a:t>Alignment of skills, core competencies, personality, work environment temperament, and their own job/employer desires. </a:t>
            </a:r>
          </a:p>
          <a:p>
            <a:pPr marL="914400" lvl="1" indent="-457200">
              <a:spcAft>
                <a:spcPts val="1400"/>
              </a:spcAft>
              <a:buSzPct val="100000"/>
              <a:buFont typeface="+mj-lt"/>
              <a:buAutoNum type="arabicPeriod"/>
            </a:pPr>
            <a:r>
              <a:rPr lang="en-US" sz="2000" dirty="0" smtClean="0">
                <a:latin typeface="Arial" panose="020B0604020202020204" pitchFamily="34" charset="0"/>
                <a:cs typeface="Arial" panose="020B0604020202020204" pitchFamily="34" charset="0"/>
              </a:rPr>
              <a:t>Transportation availability. Youth are matched within a “zone of employability”.</a:t>
            </a:r>
          </a:p>
          <a:p>
            <a:pPr marL="914400" lvl="1" indent="-457200">
              <a:spcAft>
                <a:spcPts val="1400"/>
              </a:spcAft>
              <a:buSzPct val="100000"/>
              <a:buFont typeface="+mj-lt"/>
              <a:buAutoNum type="arabicPeriod"/>
            </a:pPr>
            <a:r>
              <a:rPr lang="en-US" sz="2000" dirty="0" smtClean="0">
                <a:latin typeface="Arial" panose="020B0604020202020204" pitchFamily="34" charset="0"/>
                <a:cs typeface="Arial" panose="020B0604020202020204" pitchFamily="34" charset="0"/>
              </a:rPr>
              <a:t>Schedule flexibility, particularly for Youth in school or parenting.</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457200" indent="-457200">
              <a:spcAft>
                <a:spcPts val="14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Their Personal Network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Support is </a:t>
            </a:r>
            <a:r>
              <a:rPr lang="en-US" sz="2200" dirty="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place and engaged: Employer / iFoster / Job Coach(CM)</a:t>
            </a:r>
          </a:p>
          <a:p>
            <a:pPr>
              <a:spcAft>
                <a:spcPts val="1400"/>
              </a:spcAft>
              <a:buSzPct val="100000"/>
            </a:pPr>
            <a:endParaRPr lang="en-US" sz="2400" dirty="0"/>
          </a:p>
        </p:txBody>
      </p:sp>
    </p:spTree>
    <p:extLst>
      <p:ext uri="{BB962C8B-B14F-4D97-AF65-F5344CB8AC3E}">
        <p14:creationId xmlns:p14="http://schemas.microsoft.com/office/powerpoint/2010/main" val="3190363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Regular Communications and Immediate Intervention</a:t>
            </a:r>
            <a:endParaRPr lang="en-US" dirty="0"/>
          </a:p>
        </p:txBody>
      </p:sp>
      <p:sp>
        <p:nvSpPr>
          <p:cNvPr id="5" name="Text Box 8"/>
          <p:cNvSpPr txBox="1">
            <a:spLocks noChangeArrowheads="1"/>
          </p:cNvSpPr>
          <p:nvPr/>
        </p:nvSpPr>
        <p:spPr bwMode="auto">
          <a:xfrm>
            <a:off x="457200" y="1600200"/>
            <a:ext cx="8229600" cy="3831818"/>
          </a:xfrm>
          <a:prstGeom prst="rect">
            <a:avLst/>
          </a:prstGeom>
          <a:noFill/>
          <a:ln w="9525">
            <a:noFill/>
            <a:miter lim="800000"/>
            <a:headEnd/>
            <a:tailEnd/>
          </a:ln>
        </p:spPr>
        <p:txBody>
          <a:bodyPr wrap="square">
            <a:spAutoFit/>
          </a:bodyPr>
          <a:lstStyle/>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Working hand-in-hand with Youth and their Job Coach (CM) throughout the process.</a:t>
            </a:r>
          </a:p>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Standardized Check-Ins with Youth, their Employer and their Job Coach: First 10 Days, Monthly, and at Probation Review.</a:t>
            </a:r>
          </a:p>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Ongoing support and guidance to take advantage of career development opportunities: advancement, training, tuition reimbursement, scholarships, other benefits.</a:t>
            </a:r>
          </a:p>
          <a:p>
            <a:pPr marL="228600" indent="-228600">
              <a:spcAft>
                <a:spcPts val="1800"/>
              </a:spcAft>
              <a:buSzPct val="1000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Relationship Building throughout the Support Network such that </a:t>
            </a:r>
            <a:r>
              <a:rPr lang="en-US" sz="2200" u="sng" dirty="0" smtClean="0">
                <a:latin typeface="Arial" panose="020B0604020202020204" pitchFamily="34" charset="0"/>
                <a:cs typeface="Arial" panose="020B0604020202020204" pitchFamily="34" charset="0"/>
              </a:rPr>
              <a:t>immediate intervention </a:t>
            </a:r>
            <a:r>
              <a:rPr lang="en-US" sz="2200" dirty="0" smtClean="0">
                <a:latin typeface="Arial" panose="020B0604020202020204" pitchFamily="34" charset="0"/>
                <a:cs typeface="Arial" panose="020B0604020202020204" pitchFamily="34" charset="0"/>
              </a:rPr>
              <a:t>is possible.</a:t>
            </a:r>
          </a:p>
        </p:txBody>
      </p:sp>
    </p:spTree>
    <p:extLst>
      <p:ext uri="{BB962C8B-B14F-4D97-AF65-F5344CB8AC3E}">
        <p14:creationId xmlns:p14="http://schemas.microsoft.com/office/powerpoint/2010/main" val="21836871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Examples</a:t>
            </a:r>
            <a:endParaRPr lang="en-US" dirty="0"/>
          </a:p>
        </p:txBody>
      </p:sp>
      <p:sp>
        <p:nvSpPr>
          <p:cNvPr id="5" name="Text Box 8"/>
          <p:cNvSpPr txBox="1">
            <a:spLocks noChangeArrowheads="1"/>
          </p:cNvSpPr>
          <p:nvPr/>
        </p:nvSpPr>
        <p:spPr bwMode="auto">
          <a:xfrm>
            <a:off x="457200" y="1763871"/>
            <a:ext cx="8382000" cy="1805623"/>
          </a:xfrm>
          <a:prstGeom prst="rect">
            <a:avLst/>
          </a:prstGeom>
          <a:noFill/>
          <a:ln w="9525">
            <a:noFill/>
            <a:miter lim="800000"/>
            <a:headEnd/>
            <a:tailEnd/>
          </a:ln>
        </p:spPr>
        <p:txBody>
          <a:bodyPr wrap="square">
            <a:spAutoFit/>
          </a:bodyPr>
          <a:lstStyle/>
          <a:p>
            <a:pPr marL="457200" indent="-457200">
              <a:spcAft>
                <a:spcPts val="1400"/>
              </a:spcAft>
              <a:buSzPct val="100000"/>
              <a:buFont typeface="+mj-lt"/>
              <a:buAutoNum type="arabicPeriod"/>
            </a:pPr>
            <a:r>
              <a:rPr lang="en-US" sz="2200" b="1" dirty="0" smtClean="0">
                <a:latin typeface="Arial" panose="020B0604020202020204" pitchFamily="34" charset="0"/>
                <a:cs typeface="Arial" panose="020B0604020202020204" pitchFamily="34" charset="0"/>
              </a:rPr>
              <a:t>Jane needs to work on multi-tasking … </a:t>
            </a:r>
            <a:r>
              <a:rPr lang="en-US" sz="2200" b="1" i="1" dirty="0" smtClean="0">
                <a:latin typeface="Arial" panose="020B0604020202020204" pitchFamily="34" charset="0"/>
                <a:cs typeface="Arial" panose="020B0604020202020204" pitchFamily="34" charset="0"/>
              </a:rPr>
              <a:t>or does she</a:t>
            </a:r>
            <a:endParaRPr lang="en-US" sz="2200" b="1" dirty="0" smtClean="0">
              <a:latin typeface="Arial" panose="020B0604020202020204" pitchFamily="34" charset="0"/>
              <a:cs typeface="Arial" panose="020B0604020202020204" pitchFamily="34" charset="0"/>
            </a:endParaRPr>
          </a:p>
          <a:p>
            <a:pPr marL="457200" indent="-457200">
              <a:spcAft>
                <a:spcPts val="1400"/>
              </a:spcAft>
              <a:buSzPct val="100000"/>
              <a:buFont typeface="+mj-lt"/>
              <a:buAutoNum type="arabicPeriod"/>
            </a:pPr>
            <a:endParaRPr lang="en-US" sz="2200" dirty="0">
              <a:latin typeface="Arial" panose="020B0604020202020204" pitchFamily="34" charset="0"/>
              <a:cs typeface="Arial" panose="020B0604020202020204" pitchFamily="34" charset="0"/>
            </a:endParaRPr>
          </a:p>
          <a:p>
            <a:pPr marL="457200" indent="-457200">
              <a:spcAft>
                <a:spcPts val="1400"/>
              </a:spcAft>
              <a:buSzPct val="100000"/>
              <a:buFont typeface="+mj-lt"/>
              <a:buAutoNum type="arabicPeriod"/>
            </a:pPr>
            <a:r>
              <a:rPr lang="en-US" sz="2200" b="1" dirty="0" smtClean="0">
                <a:latin typeface="Arial" panose="020B0604020202020204" pitchFamily="34" charset="0"/>
                <a:cs typeface="Arial" panose="020B0604020202020204" pitchFamily="34" charset="0"/>
              </a:rPr>
              <a:t>When John had a terrible, horrible, no good, very bad day</a:t>
            </a:r>
            <a:br>
              <a:rPr lang="en-US" sz="2200" b="1" dirty="0" smtClean="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752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4" name="Content Placeholder 3" descr="C:\Users\crobbins\Dropbox\Government\ORM\images\Q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30959"/>
            <a:ext cx="8229600" cy="4081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00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35426861"/>
              </p:ext>
            </p:extLst>
          </p:nvPr>
        </p:nvGraphicFramePr>
        <p:xfrm>
          <a:off x="304800" y="1676400"/>
          <a:ext cx="8534400" cy="4038600"/>
        </p:xfrm>
        <a:graphic>
          <a:graphicData uri="http://schemas.openxmlformats.org/drawingml/2006/table">
            <a:tbl>
              <a:tblPr firstRow="1" bandRow="1">
                <a:tableStyleId>{3B4B98B0-60AC-42C2-AFA5-B58CD77FA1E5}</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807720">
                <a:tc>
                  <a:txBody>
                    <a:bodyPr/>
                    <a:lstStyle/>
                    <a:p>
                      <a:r>
                        <a:rPr lang="en-US" sz="2800" b="0" dirty="0" smtClean="0"/>
                        <a:t>Brian S.</a:t>
                      </a:r>
                      <a:r>
                        <a:rPr lang="en-US" sz="2800" b="0" baseline="0" dirty="0" smtClean="0"/>
                        <a:t> Lyght</a:t>
                      </a:r>
                      <a:endParaRPr lang="en-US" sz="2800" b="0" dirty="0"/>
                    </a:p>
                  </a:txBody>
                  <a:tcPr anchor="ctr"/>
                </a:tc>
                <a:tc>
                  <a:txBody>
                    <a:bodyPr/>
                    <a:lstStyle/>
                    <a:p>
                      <a:r>
                        <a:rPr lang="en-US" sz="2500" b="0" dirty="0" smtClean="0">
                          <a:hlinkClick r:id="rId3"/>
                        </a:rPr>
                        <a:t>lyght.brian@dol.gov</a:t>
                      </a:r>
                      <a:r>
                        <a:rPr lang="en-US" sz="2500" b="0" dirty="0" smtClean="0"/>
                        <a:t> </a:t>
                      </a:r>
                      <a:endParaRPr lang="en-US" sz="2500" b="0" dirty="0"/>
                    </a:p>
                  </a:txBody>
                  <a:tcPr anchor="ctr"/>
                </a:tc>
                <a:extLst>
                  <a:ext uri="{0D108BD9-81ED-4DB2-BD59-A6C34878D82A}">
                    <a16:rowId xmlns:a16="http://schemas.microsoft.com/office/drawing/2014/main" val="10000"/>
                  </a:ext>
                </a:extLst>
              </a:tr>
              <a:tr h="807720">
                <a:tc>
                  <a:txBody>
                    <a:bodyPr/>
                    <a:lstStyle/>
                    <a:p>
                      <a:r>
                        <a:rPr lang="en-US" sz="2800" b="0" dirty="0" smtClean="0"/>
                        <a:t>Kathleen </a:t>
                      </a:r>
                      <a:r>
                        <a:rPr lang="en-US" sz="2800" b="0" dirty="0" err="1" smtClean="0"/>
                        <a:t>Guarino</a:t>
                      </a:r>
                      <a:endParaRPr lang="en-US" sz="2800" b="0" dirty="0"/>
                    </a:p>
                  </a:txBody>
                  <a:tcPr anchor="ctr"/>
                </a:tc>
                <a:tc>
                  <a:txBody>
                    <a:bodyPr/>
                    <a:lstStyle/>
                    <a:p>
                      <a:r>
                        <a:rPr lang="en-US" sz="2500" dirty="0" smtClean="0">
                          <a:hlinkClick r:id="rId4"/>
                        </a:rPr>
                        <a:t>kguarino@air.org</a:t>
                      </a:r>
                      <a:r>
                        <a:rPr lang="en-US" sz="2500" dirty="0" smtClean="0"/>
                        <a:t> </a:t>
                      </a:r>
                      <a:endParaRPr lang="en-US" sz="2500" dirty="0"/>
                    </a:p>
                  </a:txBody>
                  <a:tcPr anchor="ctr"/>
                </a:tc>
                <a:extLst>
                  <a:ext uri="{0D108BD9-81ED-4DB2-BD59-A6C34878D82A}">
                    <a16:rowId xmlns:a16="http://schemas.microsoft.com/office/drawing/2014/main" val="10001"/>
                  </a:ext>
                </a:extLst>
              </a:tr>
              <a:tr h="807720">
                <a:tc>
                  <a:txBody>
                    <a:bodyPr/>
                    <a:lstStyle/>
                    <a:p>
                      <a:r>
                        <a:rPr lang="en-US" sz="2800" b="0" dirty="0" smtClean="0"/>
                        <a:t>Tammy Hopper</a:t>
                      </a:r>
                      <a:endParaRPr lang="en-US" sz="2800" b="0" dirty="0"/>
                    </a:p>
                  </a:txBody>
                  <a:tcPr anchor="ctr"/>
                </a:tc>
                <a:tc>
                  <a:txBody>
                    <a:bodyPr/>
                    <a:lstStyle/>
                    <a:p>
                      <a:r>
                        <a:rPr lang="en-US" sz="2500" dirty="0" smtClean="0">
                          <a:hlinkClick r:id="rId5"/>
                        </a:rPr>
                        <a:t>tammy@nationalsafeplace.org</a:t>
                      </a:r>
                      <a:r>
                        <a:rPr lang="en-US" sz="2500" baseline="0" dirty="0" smtClean="0"/>
                        <a:t> </a:t>
                      </a:r>
                      <a:endParaRPr lang="en-US" sz="2500" dirty="0"/>
                    </a:p>
                  </a:txBody>
                  <a:tcPr anchor="ctr"/>
                </a:tc>
                <a:extLst>
                  <a:ext uri="{0D108BD9-81ED-4DB2-BD59-A6C34878D82A}">
                    <a16:rowId xmlns:a16="http://schemas.microsoft.com/office/drawing/2014/main" val="10002"/>
                  </a:ext>
                </a:extLst>
              </a:tr>
              <a:tr h="807720">
                <a:tc>
                  <a:txBody>
                    <a:bodyPr/>
                    <a:lstStyle/>
                    <a:p>
                      <a:r>
                        <a:rPr lang="en-US" sz="2800" b="0" dirty="0" smtClean="0"/>
                        <a:t>Serita Cox</a:t>
                      </a:r>
                      <a:endParaRPr lang="en-US" sz="2800" b="0" dirty="0"/>
                    </a:p>
                  </a:txBody>
                  <a:tcPr anchor="ctr"/>
                </a:tc>
                <a:tc>
                  <a:txBody>
                    <a:bodyPr/>
                    <a:lstStyle/>
                    <a:p>
                      <a:r>
                        <a:rPr lang="en-US" sz="2500" dirty="0" smtClean="0">
                          <a:hlinkClick r:id="rId6"/>
                        </a:rPr>
                        <a:t>serita@ifoster.org</a:t>
                      </a:r>
                      <a:endParaRPr lang="en-US" sz="2500" dirty="0"/>
                    </a:p>
                  </a:txBody>
                  <a:tcPr anchor="ctr"/>
                </a:tc>
                <a:extLst>
                  <a:ext uri="{0D108BD9-81ED-4DB2-BD59-A6C34878D82A}">
                    <a16:rowId xmlns:a16="http://schemas.microsoft.com/office/drawing/2014/main" val="10003"/>
                  </a:ext>
                </a:extLst>
              </a:tr>
              <a:tr h="807720">
                <a:tc>
                  <a:txBody>
                    <a:bodyPr/>
                    <a:lstStyle/>
                    <a:p>
                      <a:r>
                        <a:rPr lang="en-US" sz="2800" b="0" dirty="0" smtClean="0"/>
                        <a:t>Mark Foley</a:t>
                      </a:r>
                      <a:endParaRPr lang="en-US" sz="2800" b="0" dirty="0"/>
                    </a:p>
                  </a:txBody>
                  <a:tcPr anchor="ctr"/>
                </a:tc>
                <a:tc>
                  <a:txBody>
                    <a:bodyPr/>
                    <a:lstStyle/>
                    <a:p>
                      <a:r>
                        <a:rPr lang="en-US" sz="2500" dirty="0" smtClean="0">
                          <a:hlinkClick r:id="rId7"/>
                        </a:rPr>
                        <a:t>mfoley@raleys.com</a:t>
                      </a:r>
                      <a:r>
                        <a:rPr lang="en-US" sz="2500" dirty="0" smtClean="0"/>
                        <a:t> </a:t>
                      </a:r>
                      <a:endParaRPr lang="en-US" sz="250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704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a:t>
            </a:r>
            <a:endParaRPr lang="en-US" dirty="0"/>
          </a:p>
        </p:txBody>
      </p:sp>
      <p:sp>
        <p:nvSpPr>
          <p:cNvPr id="3" name="Content Placeholder 2"/>
          <p:cNvSpPr>
            <a:spLocks noGrp="1"/>
          </p:cNvSpPr>
          <p:nvPr>
            <p:ph idx="1"/>
          </p:nvPr>
        </p:nvSpPr>
        <p:spPr>
          <a:xfrm>
            <a:off x="457200" y="1524000"/>
            <a:ext cx="8229600" cy="4419601"/>
          </a:xfrm>
        </p:spPr>
        <p:txBody>
          <a:bodyPr>
            <a:normAutofit fontScale="70000" lnSpcReduction="20000"/>
          </a:bodyPr>
          <a:lstStyle/>
          <a:p>
            <a:pPr marL="228600"/>
            <a:endParaRPr lang="en-US" sz="2600" dirty="0" smtClean="0">
              <a:solidFill>
                <a:schemeClr val="tx1"/>
              </a:solidFill>
            </a:endParaRPr>
          </a:p>
          <a:p>
            <a:pPr marL="228600"/>
            <a:r>
              <a:rPr lang="en-US" sz="2600" dirty="0" smtClean="0">
                <a:solidFill>
                  <a:schemeClr val="tx1"/>
                </a:solidFill>
              </a:rPr>
              <a:t>Workforce </a:t>
            </a:r>
            <a:r>
              <a:rPr lang="en-US" sz="2600" dirty="0">
                <a:solidFill>
                  <a:schemeClr val="tx1"/>
                </a:solidFill>
              </a:rPr>
              <a:t>Innovation and Opportunity Act (WIOA</a:t>
            </a:r>
            <a:r>
              <a:rPr lang="en-US" sz="2600" dirty="0" smtClean="0">
                <a:solidFill>
                  <a:schemeClr val="tx1"/>
                </a:solidFill>
              </a:rPr>
              <a:t>)</a:t>
            </a:r>
            <a:endParaRPr lang="en-US" sz="2600" dirty="0">
              <a:solidFill>
                <a:schemeClr val="tx1"/>
              </a:solidFill>
            </a:endParaRPr>
          </a:p>
          <a:p>
            <a:pPr marL="228600"/>
            <a:r>
              <a:rPr lang="en-US" sz="2600" dirty="0">
                <a:solidFill>
                  <a:schemeClr val="tx1"/>
                </a:solidFill>
              </a:rPr>
              <a:t>Signed into law July 2014, replaces the Workforce Investment Act (WIA</a:t>
            </a:r>
            <a:r>
              <a:rPr lang="en-US" sz="2600" dirty="0" smtClean="0">
                <a:solidFill>
                  <a:schemeClr val="tx1"/>
                </a:solidFill>
              </a:rPr>
              <a:t>)</a:t>
            </a:r>
            <a:endParaRPr lang="en-US" sz="2600" dirty="0">
              <a:solidFill>
                <a:schemeClr val="tx1"/>
              </a:solidFill>
            </a:endParaRPr>
          </a:p>
          <a:p>
            <a:pPr marL="228600"/>
            <a:r>
              <a:rPr lang="en-US" sz="2600" dirty="0">
                <a:solidFill>
                  <a:schemeClr val="tx1"/>
                </a:solidFill>
              </a:rPr>
              <a:t>Implementation </a:t>
            </a:r>
            <a:r>
              <a:rPr lang="en-US" sz="2600" dirty="0" smtClean="0">
                <a:solidFill>
                  <a:schemeClr val="tx1"/>
                </a:solidFill>
              </a:rPr>
              <a:t>began </a:t>
            </a:r>
            <a:r>
              <a:rPr lang="en-US" sz="2600" dirty="0">
                <a:solidFill>
                  <a:schemeClr val="tx1"/>
                </a:solidFill>
              </a:rPr>
              <a:t>July 1, </a:t>
            </a:r>
            <a:r>
              <a:rPr lang="en-US" sz="2600" dirty="0" smtClean="0">
                <a:solidFill>
                  <a:schemeClr val="tx1"/>
                </a:solidFill>
              </a:rPr>
              <a:t>2015</a:t>
            </a:r>
            <a:endParaRPr lang="en-US" sz="2600" dirty="0">
              <a:solidFill>
                <a:schemeClr val="tx1"/>
              </a:solidFill>
            </a:endParaRPr>
          </a:p>
          <a:p>
            <a:pPr marL="228600"/>
            <a:r>
              <a:rPr lang="en-US" sz="2600" dirty="0" smtClean="0">
                <a:solidFill>
                  <a:schemeClr val="tx1"/>
                </a:solidFill>
              </a:rPr>
              <a:t>WIOA </a:t>
            </a:r>
            <a:r>
              <a:rPr lang="en-US" sz="2600" dirty="0">
                <a:solidFill>
                  <a:schemeClr val="tx1"/>
                </a:solidFill>
              </a:rPr>
              <a:t>is designed to help workers, </a:t>
            </a:r>
            <a:r>
              <a:rPr lang="en-US" sz="2600" i="1" dirty="0">
                <a:solidFill>
                  <a:schemeClr val="tx1"/>
                </a:solidFill>
              </a:rPr>
              <a:t>including those with barriers to </a:t>
            </a:r>
            <a:r>
              <a:rPr lang="en-US" sz="2600" i="1" dirty="0" smtClean="0">
                <a:solidFill>
                  <a:schemeClr val="tx1"/>
                </a:solidFill>
              </a:rPr>
              <a:t>employment</a:t>
            </a:r>
          </a:p>
          <a:p>
            <a:pPr marL="228600"/>
            <a:r>
              <a:rPr lang="en-US" sz="2600" dirty="0"/>
              <a:t>WIOA affirms DOL’s commitment to providing high quality services for youth and young adults</a:t>
            </a:r>
          </a:p>
          <a:p>
            <a:pPr lvl="1"/>
            <a:r>
              <a:rPr lang="en-US" dirty="0"/>
              <a:t>Opportunities for skills training</a:t>
            </a:r>
          </a:p>
          <a:p>
            <a:pPr lvl="1"/>
            <a:r>
              <a:rPr lang="en-US" dirty="0"/>
              <a:t>Connections to jobs along a career pathway</a:t>
            </a:r>
          </a:p>
          <a:p>
            <a:pPr lvl="1"/>
            <a:r>
              <a:rPr lang="en-US" dirty="0"/>
              <a:t>Enrollment in post-secondary education</a:t>
            </a:r>
          </a:p>
          <a:p>
            <a:pPr marL="228600"/>
            <a:r>
              <a:rPr lang="en-US" sz="2600" dirty="0"/>
              <a:t>WIOA authorizes the one-stop career center service delivery system</a:t>
            </a:r>
          </a:p>
          <a:p>
            <a:pPr marL="228600"/>
            <a:r>
              <a:rPr lang="en-US" sz="2600" dirty="0"/>
              <a:t>WIOA requires 75% of state and local youth funding be expended on out-of-school youth</a:t>
            </a:r>
          </a:p>
          <a:p>
            <a:pPr marL="228600"/>
            <a:r>
              <a:rPr lang="en-US" sz="2600" dirty="0"/>
              <a:t>WIOA places emphasis on </a:t>
            </a:r>
            <a:r>
              <a:rPr lang="en-US" sz="2600" dirty="0" smtClean="0"/>
              <a:t>work-experience</a:t>
            </a:r>
            <a:endParaRPr lang="en-US" dirty="0">
              <a:solidFill>
                <a:schemeClr val="tx1"/>
              </a:solidFill>
            </a:endParaRPr>
          </a:p>
          <a:p>
            <a:endParaRPr lang="en-US" dirty="0"/>
          </a:p>
        </p:txBody>
      </p:sp>
    </p:spTree>
    <p:extLst>
      <p:ext uri="{BB962C8B-B14F-4D97-AF65-F5344CB8AC3E}">
        <p14:creationId xmlns:p14="http://schemas.microsoft.com/office/powerpoint/2010/main" val="184653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topic? </a:t>
            </a:r>
            <a:endParaRPr lang="en-US" dirty="0"/>
          </a:p>
        </p:txBody>
      </p:sp>
      <p:sp>
        <p:nvSpPr>
          <p:cNvPr id="4" name="TextBox 3"/>
          <p:cNvSpPr txBox="1"/>
          <p:nvPr/>
        </p:nvSpPr>
        <p:spPr>
          <a:xfrm>
            <a:off x="1143000" y="2133600"/>
            <a:ext cx="6781800" cy="3477875"/>
          </a:xfrm>
          <a:prstGeom prst="rect">
            <a:avLst/>
          </a:prstGeom>
          <a:noFill/>
        </p:spPr>
        <p:txBody>
          <a:bodyPr wrap="square" rtlCol="0">
            <a:spAutoFit/>
          </a:bodyPr>
          <a:lstStyle/>
          <a:p>
            <a:r>
              <a:rPr lang="en-US" sz="2200" dirty="0"/>
              <a:t>Regardless of how "state of the art" or "cutting edge" </a:t>
            </a:r>
            <a:r>
              <a:rPr lang="en-US" sz="2200" dirty="0" smtClean="0"/>
              <a:t>programs </a:t>
            </a:r>
            <a:r>
              <a:rPr lang="en-US" sz="2200" dirty="0"/>
              <a:t>may be, they fall far short of their potential when the people expected to utilize them are compromised emotionally, physically, and intellectually. Trying to teach </a:t>
            </a:r>
            <a:r>
              <a:rPr lang="en-US" sz="2200" dirty="0" smtClean="0"/>
              <a:t>… skills … </a:t>
            </a:r>
            <a:r>
              <a:rPr lang="en-US" sz="2200" dirty="0"/>
              <a:t>or team approaches to a traumatized worker is like giving gourmet cooking lessons to someone who has been ravaged by starvation. They will be too depleted, preoccupied, and overwhelmed to care about, absorb, or act on what they are taught</a:t>
            </a:r>
            <a:r>
              <a:rPr lang="en-US" sz="2200" dirty="0" smtClean="0"/>
              <a:t>.</a:t>
            </a:r>
          </a:p>
          <a:p>
            <a:r>
              <a:rPr lang="en-US" sz="2200" dirty="0"/>
              <a:t>	</a:t>
            </a:r>
            <a:r>
              <a:rPr lang="en-US" sz="2200" dirty="0" smtClean="0"/>
              <a:t>-- David Lee, Consultant, Speaker, Author</a:t>
            </a:r>
            <a:endParaRPr lang="en-US" sz="2200" dirty="0"/>
          </a:p>
        </p:txBody>
      </p:sp>
    </p:spTree>
    <p:extLst>
      <p:ext uri="{BB962C8B-B14F-4D97-AF65-F5344CB8AC3E}">
        <p14:creationId xmlns:p14="http://schemas.microsoft.com/office/powerpoint/2010/main" val="3639826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863" y="2667000"/>
            <a:ext cx="6394537" cy="1864277"/>
          </a:xfrm>
        </p:spPr>
        <p:txBody>
          <a:bodyPr>
            <a:normAutofit/>
          </a:bodyPr>
          <a:lstStyle/>
          <a:p>
            <a:r>
              <a:rPr lang="en-US" sz="2800" dirty="0" smtClean="0"/>
              <a:t>Kathleen </a:t>
            </a:r>
            <a:r>
              <a:rPr lang="en-US" sz="2800" dirty="0" err="1" smtClean="0"/>
              <a:t>Guarino</a:t>
            </a:r>
            <a:r>
              <a:rPr lang="en-US" sz="2800" dirty="0" smtClean="0"/>
              <a:t>, LMHC</a:t>
            </a:r>
            <a:br>
              <a:rPr lang="en-US" sz="2800" dirty="0" smtClean="0"/>
            </a:br>
            <a:r>
              <a:rPr lang="en-US" sz="2800" dirty="0" smtClean="0"/>
              <a:t>Senior TA Consultant</a:t>
            </a:r>
            <a:br>
              <a:rPr lang="en-US" sz="2800" dirty="0" smtClean="0"/>
            </a:br>
            <a:r>
              <a:rPr lang="en-US" sz="2200" dirty="0" smtClean="0"/>
              <a:t>The National Center on Family Homelessness</a:t>
            </a:r>
            <a:br>
              <a:rPr lang="en-US" sz="2200" dirty="0" smtClean="0"/>
            </a:br>
            <a:r>
              <a:rPr lang="en-US" sz="2200" dirty="0" smtClean="0"/>
              <a:t>Health and Social Development Program</a:t>
            </a:r>
            <a:br>
              <a:rPr lang="en-US" sz="2200" dirty="0" smtClean="0"/>
            </a:br>
            <a:r>
              <a:rPr lang="en-US" sz="2200" dirty="0" smtClean="0"/>
              <a:t>American Institutes for Research</a:t>
            </a:r>
            <a:endParaRPr lang="en-US" sz="2200" dirty="0"/>
          </a:p>
        </p:txBody>
      </p:sp>
      <p:pic>
        <p:nvPicPr>
          <p:cNvPr id="3074" name="Picture 2" descr="Kathleen Guar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 y="2441448"/>
            <a:ext cx="183794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49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Prevalence of Trauma</a:t>
            </a:r>
            <a:endParaRPr lang="en-US" dirty="0"/>
          </a:p>
        </p:txBody>
      </p:sp>
      <p:sp>
        <p:nvSpPr>
          <p:cNvPr id="5" name="Content Placeholder 4"/>
          <p:cNvSpPr>
            <a:spLocks noGrp="1"/>
          </p:cNvSpPr>
          <p:nvPr>
            <p:ph idx="1"/>
          </p:nvPr>
        </p:nvSpPr>
        <p:spPr>
          <a:xfrm>
            <a:off x="457200" y="1600201"/>
            <a:ext cx="8229600" cy="3581399"/>
          </a:xfrm>
        </p:spPr>
        <p:txBody>
          <a:bodyPr/>
          <a:lstStyle/>
          <a:p>
            <a:pPr indent="0">
              <a:buNone/>
            </a:pPr>
            <a:r>
              <a:rPr lang="en-US" dirty="0" smtClean="0"/>
              <a:t>What is trauma?</a:t>
            </a:r>
          </a:p>
        </p:txBody>
      </p:sp>
      <p:sp>
        <p:nvSpPr>
          <p:cNvPr id="6" name="Rectangle 5"/>
          <p:cNvSpPr>
            <a:spLocks noChangeArrowheads="1"/>
          </p:cNvSpPr>
          <p:nvPr/>
        </p:nvSpPr>
        <p:spPr bwMode="auto">
          <a:xfrm>
            <a:off x="762000" y="2286000"/>
            <a:ext cx="6858000" cy="2862322"/>
          </a:xfrm>
          <a:prstGeom prst="rect">
            <a:avLst/>
          </a:prstGeom>
          <a:noFill/>
          <a:ln w="9525">
            <a:noFill/>
            <a:miter lim="800000"/>
            <a:headEnd/>
            <a:tailEnd/>
          </a:ln>
        </p:spPr>
        <p:txBody>
          <a:bodyPr wrap="square">
            <a:spAutoFit/>
          </a:bodyPr>
          <a:lstStyle/>
          <a:p>
            <a:pPr marL="342900" indent="-342900">
              <a:buFont typeface="Arial"/>
              <a:buChar char="•"/>
            </a:pPr>
            <a:r>
              <a:rPr lang="en-US" sz="2000" dirty="0" smtClean="0">
                <a:solidFill>
                  <a:srgbClr val="000000"/>
                </a:solidFill>
                <a:latin typeface="Arial"/>
                <a:cs typeface="Arial"/>
              </a:rPr>
              <a:t>An experience that overwhelms our body’s system for coping with stress.</a:t>
            </a:r>
          </a:p>
          <a:p>
            <a:endParaRPr lang="en-US" sz="2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Leaves people feeling helpless, vulnerable, and out of control.</a:t>
            </a:r>
          </a:p>
          <a:p>
            <a:endParaRPr lang="en-US" sz="2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Can lead to fundamental changes in how we view ourselves, others, and the world around us.</a:t>
            </a:r>
          </a:p>
          <a:p>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2025259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3739&quot;&gt;&lt;object type=&quot;3&quot; unique_id=&quot;13740&quot;&gt;&lt;property id=&quot;20148&quot; value=&quot;5&quot;/&gt;&lt;property id=&quot;20300&quot; value=&quot;Slide 1&quot;/&gt;&lt;property id=&quot;20307&quot; value=&quot;256&quot;/&gt;&lt;/object&gt;&lt;object type=&quot;3&quot; unique_id=&quot;13771&quot;&gt;&lt;property id=&quot;20148&quot; value=&quot;5&quot;/&gt;&lt;property id=&quot;20300&quot; value=&quot;Slide 2 - &amp;quot;Today’s Presenters&amp;quot;&quot;/&gt;&lt;property id=&quot;20307&quot; value=&quot;257&quot;/&gt;&lt;/object&gt;&lt;object type=&quot;3&quot; unique_id=&quot;13772&quot;&gt;&lt;property id=&quot;20148&quot; value=&quot;5&quot;/&gt;&lt;property id=&quot;20300&quot; value=&quot;Slide 6 - &amp;quot;Webinar Context&amp;quot;&quot;/&gt;&lt;property id=&quot;20307&quot; value=&quot;258&quot;/&gt;&lt;/object&gt;&lt;object type=&quot;3&quot; unique_id=&quot;13812&quot;&gt;&lt;property id=&quot;20148&quot; value=&quot;5&quot;/&gt;&lt;property id=&quot;20300&quot; value=&quot;Slide 3 - &amp;quot;Today’s Presenters&amp;quot;&quot;/&gt;&lt;property id=&quot;20307&quot; value=&quot;259&quot;/&gt;&lt;/object&gt;&lt;object type=&quot;3&quot; unique_id=&quot;13813&quot;&gt;&lt;property id=&quot;20148&quot; value=&quot;5&quot;/&gt;&lt;property id=&quot;20300&quot; value=&quot;Slide 4 - &amp;quot;Today’s Presenters&amp;quot;&quot;/&gt;&lt;property id=&quot;20307&quot; value=&quot;260&quot;/&gt;&lt;/object&gt;&lt;object type=&quot;3&quot; unique_id=&quot;13814&quot;&gt;&lt;property id=&quot;20148&quot; value=&quot;5&quot;/&gt;&lt;property id=&quot;20300&quot; value=&quot;Slide 5 - &amp;quot;Today’s Presenters&amp;quot;&quot;/&gt;&lt;property id=&quot;20307&quot; value=&quot;261&quot;/&gt;&lt;/object&gt;&lt;object type=&quot;3&quot; unique_id=&quot;13863&quot;&gt;&lt;property id=&quot;20148&quot; value=&quot;5&quot;/&gt;&lt;property id=&quot;20300&quot; value=&quot;Slide 7 - &amp;quot;Setting the Stage for Today&amp;quot;&quot;/&gt;&lt;property id=&quot;20307&quot; value=&quot;262&quot;/&gt;&lt;/object&gt;&lt;object type=&quot;3&quot; unique_id=&quot;13864&quot;&gt;&lt;property id=&quot;20148&quot; value=&quot;5&quot;/&gt;&lt;property id=&quot;20300&quot; value=&quot;Slide 8 - &amp;quot;Low Content Slide 1&amp;quot;&quot;/&gt;&lt;property id=&quot;20307&quot; value=&quot;263&quot;/&gt;&lt;/object&gt;&lt;object type=&quot;3&quot; unique_id=&quot;13865&quot;&gt;&lt;property id=&quot;20148&quot; value=&quot;5&quot;/&gt;&lt;property id=&quot;20300&quot; value=&quot;Slide 10 - &amp;quot;Chat Invitation Slide&amp;quot;&quot;/&gt;&lt;property id=&quot;20307&quot; value=&quot;264&quot;/&gt;&lt;/object&gt;&lt;object type=&quot;3&quot; unique_id=&quot;13866&quot;&gt;&lt;property id=&quot;20148&quot; value=&quot;5&quot;/&gt;&lt;property id=&quot;20300&quot; value=&quot;Slide 12 - &amp;quot;Slide requires subtitle&amp;quot;&quot;/&gt;&lt;property id=&quot;20307&quot; value=&quot;265&quot;/&gt;&lt;/object&gt;&lt;object type=&quot;3&quot; unique_id=&quot;13927&quot;&gt;&lt;property id=&quot;20148&quot; value=&quot;5&quot;/&gt;&lt;property id=&quot;20300&quot; value=&quot;Slide 13 - &amp;quot;Slide requires subtitle – v2&amp;quot;&quot;/&gt;&lt;property id=&quot;20307&quot; value=&quot;266&quot;/&gt;&lt;/object&gt;&lt;object type=&quot;3&quot; unique_id=&quot;13928&quot;&gt;&lt;property id=&quot;20148&quot; value=&quot;5&quot;/&gt;&lt;property id=&quot;20300&quot; value=&quot;Slide 14 - &amp;quot;Comparing two lists&amp;quot;&quot;/&gt;&lt;property id=&quot;20307&quot; value=&quot;267&quot;/&gt;&lt;/object&gt;&lt;object type=&quot;3&quot; unique_id=&quot;13929&quot;&gt;&lt;property id=&quot;20148&quot; value=&quot;5&quot;/&gt;&lt;property id=&quot;20300&quot; value=&quot;Slide 15 - &amp;quot;Comparing two lists w/caption&amp;quot;&quot;/&gt;&lt;property id=&quot;20307&quot; value=&quot;268&quot;/&gt;&lt;/object&gt;&lt;object type=&quot;3&quot; unique_id=&quot;14005&quot;&gt;&lt;property id=&quot;20148&quot; value=&quot;5&quot;/&gt;&lt;property id=&quot;20300&quot; value=&quot;Slide 11 - &amp;quot;Chat Invitation Slide 2&amp;quot;&quot;/&gt;&lt;property id=&quot;20307&quot; value=&quot;271&quot;/&gt;&lt;/object&gt;&lt;object type=&quot;3&quot; unique_id=&quot;14006&quot;&gt;&lt;property id=&quot;20148&quot; value=&quot;5&quot;/&gt;&lt;property id=&quot;20300&quot; value=&quot;Slide 16 - &amp;quot;Peer Presentations Slide&amp;quot;&quot;/&gt;&lt;property id=&quot;20307&quot; value=&quot;269&quot;/&gt;&lt;/object&gt;&lt;object type=&quot;3&quot; unique_id=&quot;14007&quot;&gt;&lt;property id=&quot;20148&quot; value=&quot;5&quot;/&gt;&lt;property id=&quot;20300&quot; value=&quot;Slide 17 - &amp;quot;Q &amp;amp; A Slide&amp;quot;&quot;/&gt;&lt;property id=&quot;20307&quot; value=&quot;270&quot;/&gt;&lt;/object&gt;&lt;object type=&quot;3&quot; unique_id=&quot;14116&quot;&gt;&lt;property id=&quot;20148&quot; value=&quot;5&quot;/&gt;&lt;property id=&quot;20300&quot; value=&quot;Slide 18 - &amp;quot;Final Q&amp;amp;A Slide&amp;quot;&quot;/&gt;&lt;property id=&quot;20307&quot; value=&quot;273&quot;/&gt;&lt;/object&gt;&lt;object type=&quot;3&quot; unique_id=&quot;14117&quot;&gt;&lt;property id=&quot;20148&quot; value=&quot;5&quot;/&gt;&lt;property id=&quot;20300&quot; value=&quot;Slide 19 - &amp;quot;Here are some graphic elements you can use in your presentation.&amp;quot;&quot;/&gt;&lt;property id=&quot;20307&quot; value=&quot;272&quot;/&gt;&lt;/object&gt;&lt;object type=&quot;3&quot; unique_id=&quot;14178&quot;&gt;&lt;property id=&quot;20148&quot; value=&quot;5&quot;/&gt;&lt;property id=&quot;20300&quot; value=&quot;Slide 9 - &amp;quot;Low Content Slide 2&amp;quot;&quot;/&gt;&lt;property id=&quot;20307&quot; value=&quot;274&quot;/&gt;&lt;/object&gt;&lt;/object&gt;&lt;object type=&quot;8&quot; unique_id=&quot;13743&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14784</TotalTime>
  <Words>3159</Words>
  <Application>Microsoft Office PowerPoint</Application>
  <PresentationFormat>On-screen Show (4:3)</PresentationFormat>
  <Paragraphs>416</Paragraphs>
  <Slides>58</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ＭＳ Ｐゴシック</vt:lpstr>
      <vt:lpstr>Arial</vt:lpstr>
      <vt:lpstr>Calibri</vt:lpstr>
      <vt:lpstr>Cambria</vt:lpstr>
      <vt:lpstr>Century Gothic</vt:lpstr>
      <vt:lpstr>Courier New</vt:lpstr>
      <vt:lpstr>Lucida Grande</vt:lpstr>
      <vt:lpstr>Symbol</vt:lpstr>
      <vt:lpstr>Times New Roman</vt:lpstr>
      <vt:lpstr>Wingdings</vt:lpstr>
      <vt:lpstr>ヒラギノ角ゴ Pro W6</vt:lpstr>
      <vt:lpstr>Office Theme</vt:lpstr>
      <vt:lpstr> System-Involved Youth: Understanding Trauma-Informed Practice</vt:lpstr>
      <vt:lpstr>Polling Question </vt:lpstr>
      <vt:lpstr>Today’s Moderator</vt:lpstr>
      <vt:lpstr>Polling Question </vt:lpstr>
      <vt:lpstr>Today’s Agenda</vt:lpstr>
      <vt:lpstr>WIOA </vt:lpstr>
      <vt:lpstr>Why this topic? </vt:lpstr>
      <vt:lpstr>Kathleen Guarino, LMHC Senior TA Consultant The National Center on Family Homelessness Health and Social Development Program American Institutes for Research</vt:lpstr>
      <vt:lpstr>Prevalence of Trauma</vt:lpstr>
      <vt:lpstr>Prevalence of Trauma</vt:lpstr>
      <vt:lpstr>Prevalence of Trauma</vt:lpstr>
      <vt:lpstr>Prevalence of Trauma</vt:lpstr>
      <vt:lpstr>Prevalence of Trauma</vt:lpstr>
      <vt:lpstr>Prevalence of Trauma</vt:lpstr>
      <vt:lpstr>Impact of Trauma</vt:lpstr>
      <vt:lpstr>Impact of Trauma</vt:lpstr>
      <vt:lpstr>Impact of Trauma</vt:lpstr>
      <vt:lpstr>Impact of Trauma</vt:lpstr>
      <vt:lpstr>Impact of Trauma</vt:lpstr>
      <vt:lpstr>Impact of Trauma</vt:lpstr>
      <vt:lpstr>Impact of Trauma</vt:lpstr>
      <vt:lpstr>Impact of Trauma</vt:lpstr>
      <vt:lpstr>Trauma-Informed Practice</vt:lpstr>
      <vt:lpstr>Trauma-Informed Practice</vt:lpstr>
      <vt:lpstr>Trauma-Informed Practice</vt:lpstr>
      <vt:lpstr>Tammy Hopper, LCSW, GPC Chief Strategic Initiatives Officer, National Safe Place Network  Director, RHYTTAC</vt:lpstr>
      <vt:lpstr>Polling Question </vt:lpstr>
      <vt:lpstr>So what do we do?</vt:lpstr>
      <vt:lpstr>Trauma Informed Interventions</vt:lpstr>
      <vt:lpstr>The Four Ps of TIC</vt:lpstr>
      <vt:lpstr>Philosophy</vt:lpstr>
      <vt:lpstr>Policies</vt:lpstr>
      <vt:lpstr>Procedures</vt:lpstr>
      <vt:lpstr>Practice</vt:lpstr>
      <vt:lpstr>Easy to Focus on First Steps</vt:lpstr>
      <vt:lpstr>Attachment</vt:lpstr>
      <vt:lpstr>Focus on Attachment</vt:lpstr>
      <vt:lpstr>Self-Regulation</vt:lpstr>
      <vt:lpstr>Focus on Self-Regulation</vt:lpstr>
      <vt:lpstr>Competencies</vt:lpstr>
      <vt:lpstr>Focus on Competencies</vt:lpstr>
      <vt:lpstr>Trauma Informed Care – Basic Tips for Everyone</vt:lpstr>
      <vt:lpstr>Basic Tips</vt:lpstr>
      <vt:lpstr>Basic Tips</vt:lpstr>
      <vt:lpstr>Basic Tips</vt:lpstr>
      <vt:lpstr>Basic Tips</vt:lpstr>
      <vt:lpstr>Basic Tips</vt:lpstr>
      <vt:lpstr>Reminders</vt:lpstr>
      <vt:lpstr>Serita Cox Co-founder and Executive Director iFoster, Inc.</vt:lpstr>
      <vt:lpstr>iFoster Jobs Program</vt:lpstr>
      <vt:lpstr>Why the Grocery Industry?</vt:lpstr>
      <vt:lpstr>Employer Selection and Preparation</vt:lpstr>
      <vt:lpstr>Preparing your Youth</vt:lpstr>
      <vt:lpstr>Setting Up a Youth for Success</vt:lpstr>
      <vt:lpstr>Regular Communications and Immediate Intervention</vt:lpstr>
      <vt:lpstr>Case Examples</vt:lpstr>
      <vt:lpstr>Questions and Answers</vt:lpstr>
      <vt:lpstr>Contacts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Brian Keating</cp:lastModifiedBy>
  <cp:revision>273</cp:revision>
  <dcterms:created xsi:type="dcterms:W3CDTF">2015-03-02T15:53:26Z</dcterms:created>
  <dcterms:modified xsi:type="dcterms:W3CDTF">2015-12-16T14:27:11Z</dcterms:modified>
</cp:coreProperties>
</file>