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Lst>
  <p:notesMasterIdLst>
    <p:notesMasterId r:id="rId61"/>
  </p:notesMasterIdLst>
  <p:sldIdLst>
    <p:sldId id="273" r:id="rId3"/>
    <p:sldId id="256" r:id="rId4"/>
    <p:sldId id="264" r:id="rId5"/>
    <p:sldId id="259" r:id="rId6"/>
    <p:sldId id="261" r:id="rId7"/>
    <p:sldId id="265" r:id="rId8"/>
    <p:sldId id="270" r:id="rId9"/>
    <p:sldId id="257" r:id="rId10"/>
    <p:sldId id="258" r:id="rId11"/>
    <p:sldId id="329" r:id="rId12"/>
    <p:sldId id="292" r:id="rId13"/>
    <p:sldId id="277"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3" r:id="rId28"/>
    <p:sldId id="294" r:id="rId29"/>
    <p:sldId id="295" r:id="rId30"/>
    <p:sldId id="296" r:id="rId31"/>
    <p:sldId id="297" r:id="rId32"/>
    <p:sldId id="298" r:id="rId33"/>
    <p:sldId id="302" r:id="rId34"/>
    <p:sldId id="306" r:id="rId35"/>
    <p:sldId id="304" r:id="rId36"/>
    <p:sldId id="305" r:id="rId37"/>
    <p:sldId id="307"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30" r:id="rId55"/>
    <p:sldId id="267" r:id="rId56"/>
    <p:sldId id="263" r:id="rId57"/>
    <p:sldId id="327" r:id="rId58"/>
    <p:sldId id="328" r:id="rId59"/>
    <p:sldId id="269" r:id="rId60"/>
  </p:sldIdLst>
  <p:sldSz cx="9144000" cy="6858000" type="screen4x3"/>
  <p:notesSz cx="7023100" cy="93091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C30"/>
    <a:srgbClr val="4675B8"/>
    <a:srgbClr val="004874"/>
    <a:srgbClr val="275A99"/>
    <a:srgbClr val="124D95"/>
    <a:srgbClr val="002C47"/>
    <a:srgbClr val="041F36"/>
    <a:srgbClr val="7A232E"/>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87211" autoAdjust="0"/>
  </p:normalViewPr>
  <p:slideViewPr>
    <p:cSldViewPr snapToGrid="0">
      <p:cViewPr varScale="1">
        <p:scale>
          <a:sx n="63" d="100"/>
          <a:sy n="63" d="100"/>
        </p:scale>
        <p:origin x="1674" y="72"/>
      </p:cViewPr>
      <p:guideLst>
        <p:guide orient="horz" pos="2160"/>
        <p:guide pos="288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0F076-7591-4300-B469-882DF5FC71CC}" type="doc">
      <dgm:prSet loTypeId="urn:microsoft.com/office/officeart/2005/8/layout/hList7#1" loCatId="list" qsTypeId="urn:microsoft.com/office/officeart/2005/8/quickstyle/simple3" qsCatId="simple" csTypeId="urn:microsoft.com/office/officeart/2005/8/colors/colorful5" csCatId="colorful" phldr="1"/>
      <dgm:spPr/>
    </dgm:pt>
    <dgm:pt modelId="{6CAED6EA-2D81-43D6-8842-8233BB7DABFE}">
      <dgm:prSet phldrT="[Text]" custT="1"/>
      <dgm:spPr/>
      <dgm:t>
        <a:bodyPr/>
        <a:lstStyle/>
        <a:p>
          <a:r>
            <a:rPr lang="en-US" sz="1800" b="1" dirty="0"/>
            <a:t>Healthcare</a:t>
          </a:r>
        </a:p>
      </dgm:t>
    </dgm:pt>
    <dgm:pt modelId="{FA1FD1C5-F8A9-4AC6-A7BE-2CEA0F56817B}" type="parTrans" cxnId="{2C9BB40B-4377-4B46-8B0F-60F481656EDD}">
      <dgm:prSet/>
      <dgm:spPr/>
      <dgm:t>
        <a:bodyPr/>
        <a:lstStyle/>
        <a:p>
          <a:endParaRPr lang="en-US"/>
        </a:p>
      </dgm:t>
    </dgm:pt>
    <dgm:pt modelId="{E53433E7-22E1-4882-A5B7-54C777561C01}" type="sibTrans" cxnId="{2C9BB40B-4377-4B46-8B0F-60F481656EDD}">
      <dgm:prSet/>
      <dgm:spPr/>
      <dgm:t>
        <a:bodyPr/>
        <a:lstStyle/>
        <a:p>
          <a:endParaRPr lang="en-US"/>
        </a:p>
      </dgm:t>
    </dgm:pt>
    <dgm:pt modelId="{ADE60803-2AEB-4F74-A13E-471DCDD2E284}">
      <dgm:prSet phldrT="[Text]" custT="1"/>
      <dgm:spPr/>
      <dgm:t>
        <a:bodyPr/>
        <a:lstStyle/>
        <a:p>
          <a:r>
            <a:rPr lang="en-US" sz="1800" b="1" dirty="0"/>
            <a:t>Manufacturing</a:t>
          </a:r>
        </a:p>
      </dgm:t>
    </dgm:pt>
    <dgm:pt modelId="{31C72BED-7E99-4CCB-9762-3B9284C04D8A}" type="parTrans" cxnId="{5EF5FE3E-B46C-4014-BF69-B383423AB8AE}">
      <dgm:prSet/>
      <dgm:spPr/>
      <dgm:t>
        <a:bodyPr/>
        <a:lstStyle/>
        <a:p>
          <a:endParaRPr lang="en-US"/>
        </a:p>
      </dgm:t>
    </dgm:pt>
    <dgm:pt modelId="{08BF1CC9-9865-4C7F-847C-6E0D95FB23F4}" type="sibTrans" cxnId="{5EF5FE3E-B46C-4014-BF69-B383423AB8AE}">
      <dgm:prSet/>
      <dgm:spPr/>
      <dgm:t>
        <a:bodyPr/>
        <a:lstStyle/>
        <a:p>
          <a:endParaRPr lang="en-US"/>
        </a:p>
      </dgm:t>
    </dgm:pt>
    <dgm:pt modelId="{5E5AA481-B727-4C59-AAC4-8636EBC2C859}">
      <dgm:prSet phldrT="[Text]" custT="1"/>
      <dgm:spPr/>
      <dgm:t>
        <a:bodyPr/>
        <a:lstStyle/>
        <a:p>
          <a:r>
            <a:rPr lang="en-US" sz="1800" b="1" dirty="0"/>
            <a:t>Building Trades</a:t>
          </a:r>
        </a:p>
      </dgm:t>
    </dgm:pt>
    <dgm:pt modelId="{558A075A-E885-4ECA-A9C0-4748DB8A43F3}" type="parTrans" cxnId="{12640AEB-BE80-48E2-8AF3-BD52214CBC26}">
      <dgm:prSet/>
      <dgm:spPr/>
      <dgm:t>
        <a:bodyPr/>
        <a:lstStyle/>
        <a:p>
          <a:endParaRPr lang="en-US"/>
        </a:p>
      </dgm:t>
    </dgm:pt>
    <dgm:pt modelId="{E41C5863-C728-4196-95EE-205C1C486EC5}" type="sibTrans" cxnId="{12640AEB-BE80-48E2-8AF3-BD52214CBC26}">
      <dgm:prSet/>
      <dgm:spPr/>
      <dgm:t>
        <a:bodyPr/>
        <a:lstStyle/>
        <a:p>
          <a:endParaRPr lang="en-US"/>
        </a:p>
      </dgm:t>
    </dgm:pt>
    <dgm:pt modelId="{53BB957C-1931-4CEA-8D1C-509C058F8A53}">
      <dgm:prSet phldrT="[Text]" custT="1"/>
      <dgm:spPr/>
      <dgm:t>
        <a:bodyPr/>
        <a:lstStyle/>
        <a:p>
          <a:r>
            <a:rPr lang="en-US" sz="1600" dirty="0"/>
            <a:t>Education</a:t>
          </a:r>
        </a:p>
      </dgm:t>
    </dgm:pt>
    <dgm:pt modelId="{C20A5898-2BB0-4372-92FF-17821F66D311}" type="parTrans" cxnId="{C08345B5-E6A9-485A-9BE6-EA1A8C8F2452}">
      <dgm:prSet/>
      <dgm:spPr/>
      <dgm:t>
        <a:bodyPr/>
        <a:lstStyle/>
        <a:p>
          <a:endParaRPr lang="en-US"/>
        </a:p>
      </dgm:t>
    </dgm:pt>
    <dgm:pt modelId="{EDBDD6AC-30A5-49D4-9587-9DE760AAED3D}" type="sibTrans" cxnId="{C08345B5-E6A9-485A-9BE6-EA1A8C8F2452}">
      <dgm:prSet/>
      <dgm:spPr/>
      <dgm:t>
        <a:bodyPr/>
        <a:lstStyle/>
        <a:p>
          <a:endParaRPr lang="en-US"/>
        </a:p>
      </dgm:t>
    </dgm:pt>
    <dgm:pt modelId="{0E0C0E21-03CB-4CA5-B320-6DBCB61C9A46}">
      <dgm:prSet phldrT="[Text]" custT="1"/>
      <dgm:spPr/>
      <dgm:t>
        <a:bodyPr/>
        <a:lstStyle/>
        <a:p>
          <a:r>
            <a:rPr lang="en-US" sz="1600" dirty="0"/>
            <a:t>Certification</a:t>
          </a:r>
        </a:p>
      </dgm:t>
    </dgm:pt>
    <dgm:pt modelId="{728E6BA2-9D46-42CA-BADD-AF5C536BBF55}" type="parTrans" cxnId="{6E4F8EA5-043C-42C8-948C-FCC713C4559D}">
      <dgm:prSet/>
      <dgm:spPr/>
      <dgm:t>
        <a:bodyPr/>
        <a:lstStyle/>
        <a:p>
          <a:endParaRPr lang="en-US"/>
        </a:p>
      </dgm:t>
    </dgm:pt>
    <dgm:pt modelId="{36738DA4-4F93-43F5-9CCE-9C8D5F5A8572}" type="sibTrans" cxnId="{6E4F8EA5-043C-42C8-948C-FCC713C4559D}">
      <dgm:prSet/>
      <dgm:spPr/>
      <dgm:t>
        <a:bodyPr/>
        <a:lstStyle/>
        <a:p>
          <a:endParaRPr lang="en-US"/>
        </a:p>
      </dgm:t>
    </dgm:pt>
    <dgm:pt modelId="{6BC9FA58-8DD6-490F-85FD-F3AB4354E060}">
      <dgm:prSet phldrT="[Text]" custT="1"/>
      <dgm:spPr/>
      <dgm:t>
        <a:bodyPr/>
        <a:lstStyle/>
        <a:p>
          <a:r>
            <a:rPr lang="en-US" sz="1600" dirty="0"/>
            <a:t>Education</a:t>
          </a:r>
        </a:p>
      </dgm:t>
    </dgm:pt>
    <dgm:pt modelId="{1CA22603-B708-4217-8739-1664EAD2C6B1}" type="parTrans" cxnId="{2B089136-90A4-4AFE-94C7-AD7C0C4DD5AB}">
      <dgm:prSet/>
      <dgm:spPr/>
      <dgm:t>
        <a:bodyPr/>
        <a:lstStyle/>
        <a:p>
          <a:endParaRPr lang="en-US"/>
        </a:p>
      </dgm:t>
    </dgm:pt>
    <dgm:pt modelId="{68325AD0-B9EB-42DA-9739-6D81501C6948}" type="sibTrans" cxnId="{2B089136-90A4-4AFE-94C7-AD7C0C4DD5AB}">
      <dgm:prSet/>
      <dgm:spPr/>
      <dgm:t>
        <a:bodyPr/>
        <a:lstStyle/>
        <a:p>
          <a:endParaRPr lang="en-US"/>
        </a:p>
      </dgm:t>
    </dgm:pt>
    <dgm:pt modelId="{3F3FB553-3944-4C1A-9F5B-E60439CCE911}">
      <dgm:prSet phldrT="[Text]" custT="1"/>
      <dgm:spPr/>
      <dgm:t>
        <a:bodyPr/>
        <a:lstStyle/>
        <a:p>
          <a:r>
            <a:rPr lang="en-US" sz="1600" dirty="0"/>
            <a:t>Certification</a:t>
          </a:r>
        </a:p>
      </dgm:t>
    </dgm:pt>
    <dgm:pt modelId="{4EE10F35-9E5D-4B36-AC65-C1FA93A51080}" type="parTrans" cxnId="{37005FC9-79F9-4C6B-AA69-ED6882898640}">
      <dgm:prSet/>
      <dgm:spPr/>
      <dgm:t>
        <a:bodyPr/>
        <a:lstStyle/>
        <a:p>
          <a:endParaRPr lang="en-US"/>
        </a:p>
      </dgm:t>
    </dgm:pt>
    <dgm:pt modelId="{7277EF19-61ED-409D-9B51-6FE438BA3FBB}" type="sibTrans" cxnId="{37005FC9-79F9-4C6B-AA69-ED6882898640}">
      <dgm:prSet/>
      <dgm:spPr/>
      <dgm:t>
        <a:bodyPr/>
        <a:lstStyle/>
        <a:p>
          <a:endParaRPr lang="en-US"/>
        </a:p>
      </dgm:t>
    </dgm:pt>
    <dgm:pt modelId="{A2F4909F-6FD5-44B9-B880-93A53202111A}">
      <dgm:prSet phldrT="[Text]" custT="1"/>
      <dgm:spPr/>
      <dgm:t>
        <a:bodyPr/>
        <a:lstStyle/>
        <a:p>
          <a:r>
            <a:rPr lang="en-US" sz="1600" dirty="0"/>
            <a:t>Education</a:t>
          </a:r>
        </a:p>
      </dgm:t>
    </dgm:pt>
    <dgm:pt modelId="{B327E5B4-36C8-48A1-B8B2-511021E4EE99}" type="parTrans" cxnId="{D7CBDAA4-F8BB-41AB-B56C-DC67E180EF99}">
      <dgm:prSet/>
      <dgm:spPr/>
      <dgm:t>
        <a:bodyPr/>
        <a:lstStyle/>
        <a:p>
          <a:endParaRPr lang="en-US"/>
        </a:p>
      </dgm:t>
    </dgm:pt>
    <dgm:pt modelId="{6F338664-F6A2-4839-AA46-47C27D1F2188}" type="sibTrans" cxnId="{D7CBDAA4-F8BB-41AB-B56C-DC67E180EF99}">
      <dgm:prSet/>
      <dgm:spPr/>
      <dgm:t>
        <a:bodyPr/>
        <a:lstStyle/>
        <a:p>
          <a:endParaRPr lang="en-US"/>
        </a:p>
      </dgm:t>
    </dgm:pt>
    <dgm:pt modelId="{A697C0A3-93C0-4D48-8BE7-E8B4540A964C}">
      <dgm:prSet phldrT="[Text]" custT="1"/>
      <dgm:spPr/>
      <dgm:t>
        <a:bodyPr/>
        <a:lstStyle/>
        <a:p>
          <a:r>
            <a:rPr lang="en-US" sz="1600" dirty="0"/>
            <a:t>Certification</a:t>
          </a:r>
        </a:p>
      </dgm:t>
    </dgm:pt>
    <dgm:pt modelId="{7BFE1901-8FB7-4704-981A-229A192AE2B8}" type="parTrans" cxnId="{AEC70310-8D9A-4642-83C6-DF3936955435}">
      <dgm:prSet/>
      <dgm:spPr/>
      <dgm:t>
        <a:bodyPr/>
        <a:lstStyle/>
        <a:p>
          <a:endParaRPr lang="en-US"/>
        </a:p>
      </dgm:t>
    </dgm:pt>
    <dgm:pt modelId="{58C6DC64-0945-4761-836B-F2841552EBEC}" type="sibTrans" cxnId="{AEC70310-8D9A-4642-83C6-DF3936955435}">
      <dgm:prSet/>
      <dgm:spPr/>
      <dgm:t>
        <a:bodyPr/>
        <a:lstStyle/>
        <a:p>
          <a:endParaRPr lang="en-US"/>
        </a:p>
      </dgm:t>
    </dgm:pt>
    <dgm:pt modelId="{64D268BE-DAC2-4355-93A2-0876090F045D}" type="pres">
      <dgm:prSet presAssocID="{CB70F076-7591-4300-B469-882DF5FC71CC}" presName="Name0" presStyleCnt="0">
        <dgm:presLayoutVars>
          <dgm:dir/>
          <dgm:resizeHandles val="exact"/>
        </dgm:presLayoutVars>
      </dgm:prSet>
      <dgm:spPr/>
    </dgm:pt>
    <dgm:pt modelId="{A48B7246-79D3-4E32-AAF2-63AECEE272CA}" type="pres">
      <dgm:prSet presAssocID="{CB70F076-7591-4300-B469-882DF5FC71CC}" presName="fgShape" presStyleLbl="fgShp" presStyleIdx="0" presStyleCnt="1"/>
      <dgm:spPr>
        <a:noFill/>
        <a:ln>
          <a:noFill/>
        </a:ln>
      </dgm:spPr>
    </dgm:pt>
    <dgm:pt modelId="{655785AF-EA9C-4504-8E19-94DDCD10C43F}" type="pres">
      <dgm:prSet presAssocID="{CB70F076-7591-4300-B469-882DF5FC71CC}" presName="linComp" presStyleCnt="0"/>
      <dgm:spPr/>
    </dgm:pt>
    <dgm:pt modelId="{5A921AF3-E556-4CF0-A517-0722E1298781}" type="pres">
      <dgm:prSet presAssocID="{6CAED6EA-2D81-43D6-8842-8233BB7DABFE}" presName="compNode" presStyleCnt="0"/>
      <dgm:spPr/>
    </dgm:pt>
    <dgm:pt modelId="{441EF204-0454-45EA-9FCF-9640E66FA9A2}" type="pres">
      <dgm:prSet presAssocID="{6CAED6EA-2D81-43D6-8842-8233BB7DABFE}" presName="bkgdShape" presStyleLbl="node1" presStyleIdx="0" presStyleCnt="3" custLinFactNeighborX="-2873"/>
      <dgm:spPr/>
    </dgm:pt>
    <dgm:pt modelId="{D691EE0B-A257-4500-A101-EEEB6616E90F}" type="pres">
      <dgm:prSet presAssocID="{6CAED6EA-2D81-43D6-8842-8233BB7DABFE}" presName="nodeTx" presStyleLbl="node1" presStyleIdx="0" presStyleCnt="3">
        <dgm:presLayoutVars>
          <dgm:bulletEnabled val="1"/>
        </dgm:presLayoutVars>
      </dgm:prSet>
      <dgm:spPr/>
    </dgm:pt>
    <dgm:pt modelId="{80D10B6F-11E4-4507-8BE4-3E123E1910D4}" type="pres">
      <dgm:prSet presAssocID="{6CAED6EA-2D81-43D6-8842-8233BB7DABFE}" presName="invisiNode" presStyleLbl="node1" presStyleIdx="0" presStyleCnt="3"/>
      <dgm:spPr/>
    </dgm:pt>
    <dgm:pt modelId="{CC864578-4107-49D5-BD4E-54E2780980FF}" type="pres">
      <dgm:prSet presAssocID="{6CAED6EA-2D81-43D6-8842-8233BB7DABFE}" presName="imagNode" presStyleLbl="fgImgPlace1" presStyleIdx="0" presStyleCnt="3" custScaleX="68086" custScaleY="57014"/>
      <dgm:spPr/>
    </dgm:pt>
    <dgm:pt modelId="{BABC4C03-AF53-4AEC-A82A-75875D794529}" type="pres">
      <dgm:prSet presAssocID="{E53433E7-22E1-4882-A5B7-54C777561C01}" presName="sibTrans" presStyleLbl="sibTrans2D1" presStyleIdx="0" presStyleCnt="0"/>
      <dgm:spPr/>
    </dgm:pt>
    <dgm:pt modelId="{D1B141CE-97F8-4CA3-8F83-7F401A99EA35}" type="pres">
      <dgm:prSet presAssocID="{ADE60803-2AEB-4F74-A13E-471DCDD2E284}" presName="compNode" presStyleCnt="0"/>
      <dgm:spPr/>
    </dgm:pt>
    <dgm:pt modelId="{1368DF7C-7F88-441C-BA58-251090F9494A}" type="pres">
      <dgm:prSet presAssocID="{ADE60803-2AEB-4F74-A13E-471DCDD2E284}" presName="bkgdShape" presStyleLbl="node1" presStyleIdx="1" presStyleCnt="3"/>
      <dgm:spPr/>
    </dgm:pt>
    <dgm:pt modelId="{439EC9C0-5A89-46A0-B8A8-84FC69EF4554}" type="pres">
      <dgm:prSet presAssocID="{ADE60803-2AEB-4F74-A13E-471DCDD2E284}" presName="nodeTx" presStyleLbl="node1" presStyleIdx="1" presStyleCnt="3">
        <dgm:presLayoutVars>
          <dgm:bulletEnabled val="1"/>
        </dgm:presLayoutVars>
      </dgm:prSet>
      <dgm:spPr/>
    </dgm:pt>
    <dgm:pt modelId="{F679D1E0-A20D-4DDC-BAC7-086EF0FB8294}" type="pres">
      <dgm:prSet presAssocID="{ADE60803-2AEB-4F74-A13E-471DCDD2E284}" presName="invisiNode" presStyleLbl="node1" presStyleIdx="1" presStyleCnt="3"/>
      <dgm:spPr/>
    </dgm:pt>
    <dgm:pt modelId="{21375153-307E-4EEA-93B3-C56906FBB242}" type="pres">
      <dgm:prSet presAssocID="{ADE60803-2AEB-4F74-A13E-471DCDD2E284}" presName="imagNode" presStyleLbl="fgImgPlace1" presStyleIdx="1" presStyleCnt="3" custFlipHor="1" custScaleX="10725" custScaleY="14114"/>
      <dgm:spPr/>
    </dgm:pt>
    <dgm:pt modelId="{B68D5A99-7326-4F12-A562-443A6189E8A4}" type="pres">
      <dgm:prSet presAssocID="{08BF1CC9-9865-4C7F-847C-6E0D95FB23F4}" presName="sibTrans" presStyleLbl="sibTrans2D1" presStyleIdx="0" presStyleCnt="0"/>
      <dgm:spPr/>
    </dgm:pt>
    <dgm:pt modelId="{8A15D074-3704-4E85-9A3B-E962F1DF35E9}" type="pres">
      <dgm:prSet presAssocID="{5E5AA481-B727-4C59-AAC4-8636EBC2C859}" presName="compNode" presStyleCnt="0"/>
      <dgm:spPr/>
    </dgm:pt>
    <dgm:pt modelId="{9BB326BC-8BF7-4714-8628-20187E82EBB7}" type="pres">
      <dgm:prSet presAssocID="{5E5AA481-B727-4C59-AAC4-8636EBC2C859}" presName="bkgdShape" presStyleLbl="node1" presStyleIdx="2" presStyleCnt="3" custLinFactNeighborX="10192" custLinFactNeighborY="7143"/>
      <dgm:spPr/>
    </dgm:pt>
    <dgm:pt modelId="{668E8DDC-AAAA-4203-B480-E5BE6F8A8C2F}" type="pres">
      <dgm:prSet presAssocID="{5E5AA481-B727-4C59-AAC4-8636EBC2C859}" presName="nodeTx" presStyleLbl="node1" presStyleIdx="2" presStyleCnt="3">
        <dgm:presLayoutVars>
          <dgm:bulletEnabled val="1"/>
        </dgm:presLayoutVars>
      </dgm:prSet>
      <dgm:spPr/>
    </dgm:pt>
    <dgm:pt modelId="{12C9E359-04EE-40DE-A1D2-1E8E28E242AD}" type="pres">
      <dgm:prSet presAssocID="{5E5AA481-B727-4C59-AAC4-8636EBC2C859}" presName="invisiNode" presStyleLbl="node1" presStyleIdx="2" presStyleCnt="3"/>
      <dgm:spPr/>
    </dgm:pt>
    <dgm:pt modelId="{C7EC784B-1EB6-4716-BCE5-C23C9F5B671C}" type="pres">
      <dgm:prSet presAssocID="{5E5AA481-B727-4C59-AAC4-8636EBC2C859}" presName="imagNode" presStyleLbl="fgImgPlace1" presStyleIdx="2" presStyleCnt="3" custScaleX="17715" custScaleY="14114"/>
      <dgm:spPr/>
    </dgm:pt>
  </dgm:ptLst>
  <dgm:cxnLst>
    <dgm:cxn modelId="{AA181ED1-A06A-4157-8410-39CD953531B7}" type="presOf" srcId="{3F3FB553-3944-4C1A-9F5B-E60439CCE911}" destId="{1368DF7C-7F88-441C-BA58-251090F9494A}" srcOrd="0" destOrd="2" presId="urn:microsoft.com/office/officeart/2005/8/layout/hList7#1"/>
    <dgm:cxn modelId="{D236D2D7-5DC6-4813-9902-7DA0754C9D52}" type="presOf" srcId="{6BC9FA58-8DD6-490F-85FD-F3AB4354E060}" destId="{439EC9C0-5A89-46A0-B8A8-84FC69EF4554}" srcOrd="1" destOrd="1" presId="urn:microsoft.com/office/officeart/2005/8/layout/hList7#1"/>
    <dgm:cxn modelId="{2B089136-90A4-4AFE-94C7-AD7C0C4DD5AB}" srcId="{ADE60803-2AEB-4F74-A13E-471DCDD2E284}" destId="{6BC9FA58-8DD6-490F-85FD-F3AB4354E060}" srcOrd="0" destOrd="0" parTransId="{1CA22603-B708-4217-8739-1664EAD2C6B1}" sibTransId="{68325AD0-B9EB-42DA-9739-6D81501C6948}"/>
    <dgm:cxn modelId="{D6B16C62-CB1E-4F07-8FD2-705DC458C777}" type="presOf" srcId="{53BB957C-1931-4CEA-8D1C-509C058F8A53}" destId="{441EF204-0454-45EA-9FCF-9640E66FA9A2}" srcOrd="0" destOrd="1" presId="urn:microsoft.com/office/officeart/2005/8/layout/hList7#1"/>
    <dgm:cxn modelId="{B70F5EDD-AC4D-4921-B151-C5ACB7AEA260}" type="presOf" srcId="{A697C0A3-93C0-4D48-8BE7-E8B4540A964C}" destId="{668E8DDC-AAAA-4203-B480-E5BE6F8A8C2F}" srcOrd="1" destOrd="2" presId="urn:microsoft.com/office/officeart/2005/8/layout/hList7#1"/>
    <dgm:cxn modelId="{28F6113A-32D9-4A22-A217-2F928364361E}" type="presOf" srcId="{08BF1CC9-9865-4C7F-847C-6E0D95FB23F4}" destId="{B68D5A99-7326-4F12-A562-443A6189E8A4}" srcOrd="0" destOrd="0" presId="urn:microsoft.com/office/officeart/2005/8/layout/hList7#1"/>
    <dgm:cxn modelId="{0344A660-D73B-4089-96CB-1DAB263C4727}" type="presOf" srcId="{CB70F076-7591-4300-B469-882DF5FC71CC}" destId="{64D268BE-DAC2-4355-93A2-0876090F045D}" srcOrd="0" destOrd="0" presId="urn:microsoft.com/office/officeart/2005/8/layout/hList7#1"/>
    <dgm:cxn modelId="{892653AD-22AD-4FC9-89A2-2D8F41D60000}" type="presOf" srcId="{6BC9FA58-8DD6-490F-85FD-F3AB4354E060}" destId="{1368DF7C-7F88-441C-BA58-251090F9494A}" srcOrd="0" destOrd="1" presId="urn:microsoft.com/office/officeart/2005/8/layout/hList7#1"/>
    <dgm:cxn modelId="{87CCA210-3B31-475F-88BA-CA955DD67ECE}" type="presOf" srcId="{ADE60803-2AEB-4F74-A13E-471DCDD2E284}" destId="{439EC9C0-5A89-46A0-B8A8-84FC69EF4554}" srcOrd="1" destOrd="0" presId="urn:microsoft.com/office/officeart/2005/8/layout/hList7#1"/>
    <dgm:cxn modelId="{37005FC9-79F9-4C6B-AA69-ED6882898640}" srcId="{ADE60803-2AEB-4F74-A13E-471DCDD2E284}" destId="{3F3FB553-3944-4C1A-9F5B-E60439CCE911}" srcOrd="1" destOrd="0" parTransId="{4EE10F35-9E5D-4B36-AC65-C1FA93A51080}" sibTransId="{7277EF19-61ED-409D-9B51-6FE438BA3FBB}"/>
    <dgm:cxn modelId="{12640AEB-BE80-48E2-8AF3-BD52214CBC26}" srcId="{CB70F076-7591-4300-B469-882DF5FC71CC}" destId="{5E5AA481-B727-4C59-AAC4-8636EBC2C859}" srcOrd="2" destOrd="0" parTransId="{558A075A-E885-4ECA-A9C0-4748DB8A43F3}" sibTransId="{E41C5863-C728-4196-95EE-205C1C486EC5}"/>
    <dgm:cxn modelId="{F3F70560-90AA-4C9D-8D09-B9AC92FF4ECC}" type="presOf" srcId="{53BB957C-1931-4CEA-8D1C-509C058F8A53}" destId="{D691EE0B-A257-4500-A101-EEEB6616E90F}" srcOrd="1" destOrd="1" presId="urn:microsoft.com/office/officeart/2005/8/layout/hList7#1"/>
    <dgm:cxn modelId="{F7FDC956-284F-4742-ACAF-94D0A9C28AC5}" type="presOf" srcId="{E53433E7-22E1-4882-A5B7-54C777561C01}" destId="{BABC4C03-AF53-4AEC-A82A-75875D794529}" srcOrd="0" destOrd="0" presId="urn:microsoft.com/office/officeart/2005/8/layout/hList7#1"/>
    <dgm:cxn modelId="{9521EBD4-660C-482F-B550-D5D52642474C}" type="presOf" srcId="{5E5AA481-B727-4C59-AAC4-8636EBC2C859}" destId="{668E8DDC-AAAA-4203-B480-E5BE6F8A8C2F}" srcOrd="1" destOrd="0" presId="urn:microsoft.com/office/officeart/2005/8/layout/hList7#1"/>
    <dgm:cxn modelId="{6E4F8EA5-043C-42C8-948C-FCC713C4559D}" srcId="{6CAED6EA-2D81-43D6-8842-8233BB7DABFE}" destId="{0E0C0E21-03CB-4CA5-B320-6DBCB61C9A46}" srcOrd="1" destOrd="0" parTransId="{728E6BA2-9D46-42CA-BADD-AF5C536BBF55}" sibTransId="{36738DA4-4F93-43F5-9CCE-9C8D5F5A8572}"/>
    <dgm:cxn modelId="{D7CBDAA4-F8BB-41AB-B56C-DC67E180EF99}" srcId="{5E5AA481-B727-4C59-AAC4-8636EBC2C859}" destId="{A2F4909F-6FD5-44B9-B880-93A53202111A}" srcOrd="0" destOrd="0" parTransId="{B327E5B4-36C8-48A1-B8B2-511021E4EE99}" sibTransId="{6F338664-F6A2-4839-AA46-47C27D1F2188}"/>
    <dgm:cxn modelId="{AEC70310-8D9A-4642-83C6-DF3936955435}" srcId="{5E5AA481-B727-4C59-AAC4-8636EBC2C859}" destId="{A697C0A3-93C0-4D48-8BE7-E8B4540A964C}" srcOrd="1" destOrd="0" parTransId="{7BFE1901-8FB7-4704-981A-229A192AE2B8}" sibTransId="{58C6DC64-0945-4761-836B-F2841552EBEC}"/>
    <dgm:cxn modelId="{9DB91348-352C-458D-BF94-25CED230B990}" type="presOf" srcId="{6CAED6EA-2D81-43D6-8842-8233BB7DABFE}" destId="{441EF204-0454-45EA-9FCF-9640E66FA9A2}" srcOrd="0" destOrd="0" presId="urn:microsoft.com/office/officeart/2005/8/layout/hList7#1"/>
    <dgm:cxn modelId="{2C9BB40B-4377-4B46-8B0F-60F481656EDD}" srcId="{CB70F076-7591-4300-B469-882DF5FC71CC}" destId="{6CAED6EA-2D81-43D6-8842-8233BB7DABFE}" srcOrd="0" destOrd="0" parTransId="{FA1FD1C5-F8A9-4AC6-A7BE-2CEA0F56817B}" sibTransId="{E53433E7-22E1-4882-A5B7-54C777561C01}"/>
    <dgm:cxn modelId="{C2C06426-DB63-4FDC-8A6C-655CC81CAA3B}" type="presOf" srcId="{5E5AA481-B727-4C59-AAC4-8636EBC2C859}" destId="{9BB326BC-8BF7-4714-8628-20187E82EBB7}" srcOrd="0" destOrd="0" presId="urn:microsoft.com/office/officeart/2005/8/layout/hList7#1"/>
    <dgm:cxn modelId="{5A904A5A-2C5D-4583-A2A0-85B75D9D7115}" type="presOf" srcId="{6CAED6EA-2D81-43D6-8842-8233BB7DABFE}" destId="{D691EE0B-A257-4500-A101-EEEB6616E90F}" srcOrd="1" destOrd="0" presId="urn:microsoft.com/office/officeart/2005/8/layout/hList7#1"/>
    <dgm:cxn modelId="{3C552530-5D60-43EB-981D-D8D4B564067E}" type="presOf" srcId="{0E0C0E21-03CB-4CA5-B320-6DBCB61C9A46}" destId="{D691EE0B-A257-4500-A101-EEEB6616E90F}" srcOrd="1" destOrd="2" presId="urn:microsoft.com/office/officeart/2005/8/layout/hList7#1"/>
    <dgm:cxn modelId="{C08345B5-E6A9-485A-9BE6-EA1A8C8F2452}" srcId="{6CAED6EA-2D81-43D6-8842-8233BB7DABFE}" destId="{53BB957C-1931-4CEA-8D1C-509C058F8A53}" srcOrd="0" destOrd="0" parTransId="{C20A5898-2BB0-4372-92FF-17821F66D311}" sibTransId="{EDBDD6AC-30A5-49D4-9587-9DE760AAED3D}"/>
    <dgm:cxn modelId="{CB7173B2-B368-42AA-BAB9-C45BA420F414}" type="presOf" srcId="{0E0C0E21-03CB-4CA5-B320-6DBCB61C9A46}" destId="{441EF204-0454-45EA-9FCF-9640E66FA9A2}" srcOrd="0" destOrd="2" presId="urn:microsoft.com/office/officeart/2005/8/layout/hList7#1"/>
    <dgm:cxn modelId="{15AB79E0-E19C-4035-9A21-DBC398C24BF6}" type="presOf" srcId="{A2F4909F-6FD5-44B9-B880-93A53202111A}" destId="{668E8DDC-AAAA-4203-B480-E5BE6F8A8C2F}" srcOrd="1" destOrd="1" presId="urn:microsoft.com/office/officeart/2005/8/layout/hList7#1"/>
    <dgm:cxn modelId="{BA283DA1-D3FD-4752-8268-3C6DC0E3580B}" type="presOf" srcId="{ADE60803-2AEB-4F74-A13E-471DCDD2E284}" destId="{1368DF7C-7F88-441C-BA58-251090F9494A}" srcOrd="0" destOrd="0" presId="urn:microsoft.com/office/officeart/2005/8/layout/hList7#1"/>
    <dgm:cxn modelId="{5EF5FE3E-B46C-4014-BF69-B383423AB8AE}" srcId="{CB70F076-7591-4300-B469-882DF5FC71CC}" destId="{ADE60803-2AEB-4F74-A13E-471DCDD2E284}" srcOrd="1" destOrd="0" parTransId="{31C72BED-7E99-4CCB-9762-3B9284C04D8A}" sibTransId="{08BF1CC9-9865-4C7F-847C-6E0D95FB23F4}"/>
    <dgm:cxn modelId="{FA78BB15-1BA6-4DF3-AF06-AEE6845CD18A}" type="presOf" srcId="{3F3FB553-3944-4C1A-9F5B-E60439CCE911}" destId="{439EC9C0-5A89-46A0-B8A8-84FC69EF4554}" srcOrd="1" destOrd="2" presId="urn:microsoft.com/office/officeart/2005/8/layout/hList7#1"/>
    <dgm:cxn modelId="{28A79FCC-4500-4EA4-ADD6-788ED5E8EE16}" type="presOf" srcId="{A2F4909F-6FD5-44B9-B880-93A53202111A}" destId="{9BB326BC-8BF7-4714-8628-20187E82EBB7}" srcOrd="0" destOrd="1" presId="urn:microsoft.com/office/officeart/2005/8/layout/hList7#1"/>
    <dgm:cxn modelId="{792FBC10-FEB4-4AB1-879B-58F37DF28EC9}" type="presOf" srcId="{A697C0A3-93C0-4D48-8BE7-E8B4540A964C}" destId="{9BB326BC-8BF7-4714-8628-20187E82EBB7}" srcOrd="0" destOrd="2" presId="urn:microsoft.com/office/officeart/2005/8/layout/hList7#1"/>
    <dgm:cxn modelId="{90172DBE-E7AA-43E9-9FFE-4C92E49BD60E}" type="presParOf" srcId="{64D268BE-DAC2-4355-93A2-0876090F045D}" destId="{A48B7246-79D3-4E32-AAF2-63AECEE272CA}" srcOrd="0" destOrd="0" presId="urn:microsoft.com/office/officeart/2005/8/layout/hList7#1"/>
    <dgm:cxn modelId="{168D4BB1-A4DD-471A-A0BF-59AC27C3BBB4}" type="presParOf" srcId="{64D268BE-DAC2-4355-93A2-0876090F045D}" destId="{655785AF-EA9C-4504-8E19-94DDCD10C43F}" srcOrd="1" destOrd="0" presId="urn:microsoft.com/office/officeart/2005/8/layout/hList7#1"/>
    <dgm:cxn modelId="{B3C7ADF4-B68D-4CFA-A4BE-D9FF7B551F51}" type="presParOf" srcId="{655785AF-EA9C-4504-8E19-94DDCD10C43F}" destId="{5A921AF3-E556-4CF0-A517-0722E1298781}" srcOrd="0" destOrd="0" presId="urn:microsoft.com/office/officeart/2005/8/layout/hList7#1"/>
    <dgm:cxn modelId="{9FA6957A-B71F-4C02-B1D1-29A0AF3ECB2C}" type="presParOf" srcId="{5A921AF3-E556-4CF0-A517-0722E1298781}" destId="{441EF204-0454-45EA-9FCF-9640E66FA9A2}" srcOrd="0" destOrd="0" presId="urn:microsoft.com/office/officeart/2005/8/layout/hList7#1"/>
    <dgm:cxn modelId="{0D4AE940-DD39-4012-BD22-3EB0BEE23C12}" type="presParOf" srcId="{5A921AF3-E556-4CF0-A517-0722E1298781}" destId="{D691EE0B-A257-4500-A101-EEEB6616E90F}" srcOrd="1" destOrd="0" presId="urn:microsoft.com/office/officeart/2005/8/layout/hList7#1"/>
    <dgm:cxn modelId="{69891C3E-43C5-402B-80D4-141A42D5B5A2}" type="presParOf" srcId="{5A921AF3-E556-4CF0-A517-0722E1298781}" destId="{80D10B6F-11E4-4507-8BE4-3E123E1910D4}" srcOrd="2" destOrd="0" presId="urn:microsoft.com/office/officeart/2005/8/layout/hList7#1"/>
    <dgm:cxn modelId="{31FCF68E-9FB8-40C3-968D-1D4643153224}" type="presParOf" srcId="{5A921AF3-E556-4CF0-A517-0722E1298781}" destId="{CC864578-4107-49D5-BD4E-54E2780980FF}" srcOrd="3" destOrd="0" presId="urn:microsoft.com/office/officeart/2005/8/layout/hList7#1"/>
    <dgm:cxn modelId="{04E43A5E-A1F7-4F9C-9703-5864B140BFF1}" type="presParOf" srcId="{655785AF-EA9C-4504-8E19-94DDCD10C43F}" destId="{BABC4C03-AF53-4AEC-A82A-75875D794529}" srcOrd="1" destOrd="0" presId="urn:microsoft.com/office/officeart/2005/8/layout/hList7#1"/>
    <dgm:cxn modelId="{9C2C9EBB-DDF3-43C1-9290-704DAB487224}" type="presParOf" srcId="{655785AF-EA9C-4504-8E19-94DDCD10C43F}" destId="{D1B141CE-97F8-4CA3-8F83-7F401A99EA35}" srcOrd="2" destOrd="0" presId="urn:microsoft.com/office/officeart/2005/8/layout/hList7#1"/>
    <dgm:cxn modelId="{0C72BF3A-2D78-4E01-A25C-82F7CD67616A}" type="presParOf" srcId="{D1B141CE-97F8-4CA3-8F83-7F401A99EA35}" destId="{1368DF7C-7F88-441C-BA58-251090F9494A}" srcOrd="0" destOrd="0" presId="urn:microsoft.com/office/officeart/2005/8/layout/hList7#1"/>
    <dgm:cxn modelId="{0C581EB7-336A-487D-B448-616585449CB5}" type="presParOf" srcId="{D1B141CE-97F8-4CA3-8F83-7F401A99EA35}" destId="{439EC9C0-5A89-46A0-B8A8-84FC69EF4554}" srcOrd="1" destOrd="0" presId="urn:microsoft.com/office/officeart/2005/8/layout/hList7#1"/>
    <dgm:cxn modelId="{A50E4A18-41DC-4298-9FDE-A983245A654C}" type="presParOf" srcId="{D1B141CE-97F8-4CA3-8F83-7F401A99EA35}" destId="{F679D1E0-A20D-4DDC-BAC7-086EF0FB8294}" srcOrd="2" destOrd="0" presId="urn:microsoft.com/office/officeart/2005/8/layout/hList7#1"/>
    <dgm:cxn modelId="{D6078455-2B75-4555-955A-E9731784948D}" type="presParOf" srcId="{D1B141CE-97F8-4CA3-8F83-7F401A99EA35}" destId="{21375153-307E-4EEA-93B3-C56906FBB242}" srcOrd="3" destOrd="0" presId="urn:microsoft.com/office/officeart/2005/8/layout/hList7#1"/>
    <dgm:cxn modelId="{09DE2ABA-AC08-40FA-8090-DDB92988D713}" type="presParOf" srcId="{655785AF-EA9C-4504-8E19-94DDCD10C43F}" destId="{B68D5A99-7326-4F12-A562-443A6189E8A4}" srcOrd="3" destOrd="0" presId="urn:microsoft.com/office/officeart/2005/8/layout/hList7#1"/>
    <dgm:cxn modelId="{184BE558-C747-408D-85C6-D64570823735}" type="presParOf" srcId="{655785AF-EA9C-4504-8E19-94DDCD10C43F}" destId="{8A15D074-3704-4E85-9A3B-E962F1DF35E9}" srcOrd="4" destOrd="0" presId="urn:microsoft.com/office/officeart/2005/8/layout/hList7#1"/>
    <dgm:cxn modelId="{34C6FD96-3102-4EFE-AA07-6DC40475921F}" type="presParOf" srcId="{8A15D074-3704-4E85-9A3B-E962F1DF35E9}" destId="{9BB326BC-8BF7-4714-8628-20187E82EBB7}" srcOrd="0" destOrd="0" presId="urn:microsoft.com/office/officeart/2005/8/layout/hList7#1"/>
    <dgm:cxn modelId="{AA90C38E-BA62-411D-A6F7-582318E9C290}" type="presParOf" srcId="{8A15D074-3704-4E85-9A3B-E962F1DF35E9}" destId="{668E8DDC-AAAA-4203-B480-E5BE6F8A8C2F}" srcOrd="1" destOrd="0" presId="urn:microsoft.com/office/officeart/2005/8/layout/hList7#1"/>
    <dgm:cxn modelId="{CCE083CB-BBC4-4A9F-8C21-3ABB85884B3C}" type="presParOf" srcId="{8A15D074-3704-4E85-9A3B-E962F1DF35E9}" destId="{12C9E359-04EE-40DE-A1D2-1E8E28E242AD}" srcOrd="2" destOrd="0" presId="urn:microsoft.com/office/officeart/2005/8/layout/hList7#1"/>
    <dgm:cxn modelId="{3840FA7A-BB4F-4D8F-AF31-1BAE8555AD84}" type="presParOf" srcId="{8A15D074-3704-4E85-9A3B-E962F1DF35E9}" destId="{C7EC784B-1EB6-4716-BCE5-C23C9F5B671C}"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BEF15-A56A-4AAB-A32B-18BB3C2620C5}" type="doc">
      <dgm:prSet loTypeId="urn:microsoft.com/office/officeart/2005/8/layout/radial3" loCatId="cycle" qsTypeId="urn:microsoft.com/office/officeart/2005/8/quickstyle/simple5" qsCatId="simple" csTypeId="urn:microsoft.com/office/officeart/2005/8/colors/colorful1#1" csCatId="colorful" phldr="1"/>
      <dgm:spPr/>
      <dgm:t>
        <a:bodyPr/>
        <a:lstStyle/>
        <a:p>
          <a:endParaRPr lang="en-US"/>
        </a:p>
      </dgm:t>
    </dgm:pt>
    <dgm:pt modelId="{61C0B539-EBBB-439C-B0E7-B84E214B3D2E}">
      <dgm:prSet phldrT="[Text]"/>
      <dgm:spPr/>
      <dgm:t>
        <a:bodyPr/>
        <a:lstStyle/>
        <a:p>
          <a:r>
            <a:rPr lang="en-US" dirty="0"/>
            <a:t>Pre-Apprenticeship Preparation</a:t>
          </a:r>
        </a:p>
      </dgm:t>
    </dgm:pt>
    <dgm:pt modelId="{67AA3621-46A0-4E60-AFF1-468CC6B7537F}" type="parTrans" cxnId="{D1273835-7A08-42D8-BFC2-B3AFBDD7773D}">
      <dgm:prSet/>
      <dgm:spPr/>
      <dgm:t>
        <a:bodyPr/>
        <a:lstStyle/>
        <a:p>
          <a:endParaRPr lang="en-US"/>
        </a:p>
      </dgm:t>
    </dgm:pt>
    <dgm:pt modelId="{22F9EE73-E158-4DB8-BDBE-C7E60B87A801}" type="sibTrans" cxnId="{D1273835-7A08-42D8-BFC2-B3AFBDD7773D}">
      <dgm:prSet/>
      <dgm:spPr/>
      <dgm:t>
        <a:bodyPr/>
        <a:lstStyle/>
        <a:p>
          <a:endParaRPr lang="en-US"/>
        </a:p>
      </dgm:t>
    </dgm:pt>
    <dgm:pt modelId="{3836727D-7109-438C-B215-FE47DAC47B36}" type="pres">
      <dgm:prSet presAssocID="{A8FBEF15-A56A-4AAB-A32B-18BB3C2620C5}" presName="composite" presStyleCnt="0">
        <dgm:presLayoutVars>
          <dgm:chMax val="1"/>
          <dgm:dir/>
          <dgm:resizeHandles val="exact"/>
        </dgm:presLayoutVars>
      </dgm:prSet>
      <dgm:spPr/>
    </dgm:pt>
    <dgm:pt modelId="{6D492D7E-138D-4A39-9AD7-1155B3A494B5}" type="pres">
      <dgm:prSet presAssocID="{A8FBEF15-A56A-4AAB-A32B-18BB3C2620C5}" presName="radial" presStyleCnt="0">
        <dgm:presLayoutVars>
          <dgm:animLvl val="ctr"/>
        </dgm:presLayoutVars>
      </dgm:prSet>
      <dgm:spPr/>
    </dgm:pt>
    <dgm:pt modelId="{689D600B-C5CD-43B0-A6EF-311149F4F82B}" type="pres">
      <dgm:prSet presAssocID="{61C0B539-EBBB-439C-B0E7-B84E214B3D2E}" presName="centerShape" presStyleLbl="vennNode1" presStyleIdx="0" presStyleCnt="1"/>
      <dgm:spPr/>
    </dgm:pt>
  </dgm:ptLst>
  <dgm:cxnLst>
    <dgm:cxn modelId="{D1273835-7A08-42D8-BFC2-B3AFBDD7773D}" srcId="{A8FBEF15-A56A-4AAB-A32B-18BB3C2620C5}" destId="{61C0B539-EBBB-439C-B0E7-B84E214B3D2E}" srcOrd="0" destOrd="0" parTransId="{67AA3621-46A0-4E60-AFF1-468CC6B7537F}" sibTransId="{22F9EE73-E158-4DB8-BDBE-C7E60B87A801}"/>
    <dgm:cxn modelId="{2A0B8596-3600-4487-ACCE-97A93E211A95}" type="presOf" srcId="{61C0B539-EBBB-439C-B0E7-B84E214B3D2E}" destId="{689D600B-C5CD-43B0-A6EF-311149F4F82B}" srcOrd="0" destOrd="0" presId="urn:microsoft.com/office/officeart/2005/8/layout/radial3"/>
    <dgm:cxn modelId="{DE9A3124-85AF-4F89-8ED2-90695093ADC7}" type="presOf" srcId="{A8FBEF15-A56A-4AAB-A32B-18BB3C2620C5}" destId="{3836727D-7109-438C-B215-FE47DAC47B36}" srcOrd="0" destOrd="0" presId="urn:microsoft.com/office/officeart/2005/8/layout/radial3"/>
    <dgm:cxn modelId="{7AC775B1-7CD3-4637-A0BE-46361447DFF5}" type="presParOf" srcId="{3836727D-7109-438C-B215-FE47DAC47B36}" destId="{6D492D7E-138D-4A39-9AD7-1155B3A494B5}" srcOrd="0" destOrd="0" presId="urn:microsoft.com/office/officeart/2005/8/layout/radial3"/>
    <dgm:cxn modelId="{362162EC-EDFD-4866-8AC8-638A7F4A17BC}" type="presParOf" srcId="{6D492D7E-138D-4A39-9AD7-1155B3A494B5}" destId="{689D600B-C5CD-43B0-A6EF-311149F4F82B}" srcOrd="0" destOrd="0" presId="urn:microsoft.com/office/officeart/2005/8/layout/radial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FBEF15-A56A-4AAB-A32B-18BB3C2620C5}" type="doc">
      <dgm:prSet loTypeId="urn:microsoft.com/office/officeart/2005/8/layout/radial3" loCatId="cycle" qsTypeId="urn:microsoft.com/office/officeart/2005/8/quickstyle/3d2" qsCatId="3D" csTypeId="urn:microsoft.com/office/officeart/2005/8/colors/colorful1#2" csCatId="colorful" phldr="1"/>
      <dgm:spPr/>
      <dgm:t>
        <a:bodyPr/>
        <a:lstStyle/>
        <a:p>
          <a:endParaRPr lang="en-US"/>
        </a:p>
      </dgm:t>
    </dgm:pt>
    <dgm:pt modelId="{61C0B539-EBBB-439C-B0E7-B84E214B3D2E}">
      <dgm:prSet phldrT="[Text]"/>
      <dgm:spPr/>
      <dgm:t>
        <a:bodyPr/>
        <a:lstStyle/>
        <a:p>
          <a:r>
            <a:rPr lang="en-US" dirty="0"/>
            <a:t>Pre-Apprenticeship Preparation</a:t>
          </a:r>
        </a:p>
      </dgm:t>
    </dgm:pt>
    <dgm:pt modelId="{67AA3621-46A0-4E60-AFF1-468CC6B7537F}" type="parTrans" cxnId="{D1273835-7A08-42D8-BFC2-B3AFBDD7773D}">
      <dgm:prSet/>
      <dgm:spPr/>
      <dgm:t>
        <a:bodyPr/>
        <a:lstStyle/>
        <a:p>
          <a:endParaRPr lang="en-US"/>
        </a:p>
      </dgm:t>
    </dgm:pt>
    <dgm:pt modelId="{22F9EE73-E158-4DB8-BDBE-C7E60B87A801}" type="sibTrans" cxnId="{D1273835-7A08-42D8-BFC2-B3AFBDD7773D}">
      <dgm:prSet/>
      <dgm:spPr/>
      <dgm:t>
        <a:bodyPr/>
        <a:lstStyle/>
        <a:p>
          <a:endParaRPr lang="en-US"/>
        </a:p>
      </dgm:t>
    </dgm:pt>
    <dgm:pt modelId="{03630274-4901-4685-9901-4F25D96DF9D0}">
      <dgm:prSet phldrT="[Text]"/>
      <dgm:spPr/>
      <dgm:t>
        <a:bodyPr/>
        <a:lstStyle/>
        <a:p>
          <a:r>
            <a:rPr lang="en-US" dirty="0"/>
            <a:t>Career Research</a:t>
          </a:r>
        </a:p>
      </dgm:t>
    </dgm:pt>
    <dgm:pt modelId="{BD5FBE89-C22F-4C87-81D0-EA5AAB4B0961}" type="parTrans" cxnId="{E0C57C96-62E9-40F4-A7CD-91222C924702}">
      <dgm:prSet/>
      <dgm:spPr/>
      <dgm:t>
        <a:bodyPr/>
        <a:lstStyle/>
        <a:p>
          <a:endParaRPr lang="en-US"/>
        </a:p>
      </dgm:t>
    </dgm:pt>
    <dgm:pt modelId="{C99AD720-FA08-4E9B-B197-372DF67D8F85}" type="sibTrans" cxnId="{E0C57C96-62E9-40F4-A7CD-91222C924702}">
      <dgm:prSet/>
      <dgm:spPr/>
      <dgm:t>
        <a:bodyPr/>
        <a:lstStyle/>
        <a:p>
          <a:endParaRPr lang="en-US"/>
        </a:p>
      </dgm:t>
    </dgm:pt>
    <dgm:pt modelId="{959FE2EF-6EBD-4661-8654-7E93900D02DA}">
      <dgm:prSet/>
      <dgm:spPr/>
      <dgm:t>
        <a:bodyPr/>
        <a:lstStyle/>
        <a:p>
          <a:r>
            <a:rPr lang="en-US" dirty="0"/>
            <a:t>Literacy</a:t>
          </a:r>
        </a:p>
      </dgm:t>
    </dgm:pt>
    <dgm:pt modelId="{37F21E82-8B95-4CF3-9B79-E0B019A1D1C1}" type="parTrans" cxnId="{2F6772A6-DF3B-44E6-AB1D-D02D68DF151A}">
      <dgm:prSet/>
      <dgm:spPr/>
      <dgm:t>
        <a:bodyPr/>
        <a:lstStyle/>
        <a:p>
          <a:endParaRPr lang="en-US"/>
        </a:p>
      </dgm:t>
    </dgm:pt>
    <dgm:pt modelId="{116C34A2-61DA-4856-852B-8D25805C570D}" type="sibTrans" cxnId="{2F6772A6-DF3B-44E6-AB1D-D02D68DF151A}">
      <dgm:prSet/>
      <dgm:spPr/>
      <dgm:t>
        <a:bodyPr/>
        <a:lstStyle/>
        <a:p>
          <a:endParaRPr lang="en-US"/>
        </a:p>
      </dgm:t>
    </dgm:pt>
    <dgm:pt modelId="{2B9D725A-D938-4FA7-B142-E9A1DA01A770}">
      <dgm:prSet/>
      <dgm:spPr/>
      <dgm:t>
        <a:bodyPr/>
        <a:lstStyle/>
        <a:p>
          <a:r>
            <a:rPr lang="en-US" dirty="0"/>
            <a:t>Work-Readiness</a:t>
          </a:r>
        </a:p>
      </dgm:t>
    </dgm:pt>
    <dgm:pt modelId="{924FBC2A-2464-439B-A1F6-78A2666BFD8E}" type="parTrans" cxnId="{DDB3A7D0-D4CE-4351-8DB9-CCF535E651F0}">
      <dgm:prSet/>
      <dgm:spPr/>
      <dgm:t>
        <a:bodyPr/>
        <a:lstStyle/>
        <a:p>
          <a:endParaRPr lang="en-US"/>
        </a:p>
      </dgm:t>
    </dgm:pt>
    <dgm:pt modelId="{1637710F-88BB-44DF-B171-9653751832E6}" type="sibTrans" cxnId="{DDB3A7D0-D4CE-4351-8DB9-CCF535E651F0}">
      <dgm:prSet/>
      <dgm:spPr/>
      <dgm:t>
        <a:bodyPr/>
        <a:lstStyle/>
        <a:p>
          <a:endParaRPr lang="en-US"/>
        </a:p>
      </dgm:t>
    </dgm:pt>
    <dgm:pt modelId="{4B8259C6-4261-4BD9-87C0-481632FB7E32}">
      <dgm:prSet/>
      <dgm:spPr/>
      <dgm:t>
        <a:bodyPr/>
        <a:lstStyle/>
        <a:p>
          <a:r>
            <a:rPr lang="en-US" dirty="0"/>
            <a:t>Aptitude Evaluation</a:t>
          </a:r>
        </a:p>
      </dgm:t>
    </dgm:pt>
    <dgm:pt modelId="{DB8D576F-60E6-457A-AEBC-24EC985EF710}" type="parTrans" cxnId="{C4A972F0-8C14-467A-9D70-48F59B8B4FB9}">
      <dgm:prSet/>
      <dgm:spPr/>
      <dgm:t>
        <a:bodyPr/>
        <a:lstStyle/>
        <a:p>
          <a:endParaRPr lang="en-US"/>
        </a:p>
      </dgm:t>
    </dgm:pt>
    <dgm:pt modelId="{ED3D22B8-F8F1-4928-9D73-822CCE56F274}" type="sibTrans" cxnId="{C4A972F0-8C14-467A-9D70-48F59B8B4FB9}">
      <dgm:prSet/>
      <dgm:spPr/>
      <dgm:t>
        <a:bodyPr/>
        <a:lstStyle/>
        <a:p>
          <a:endParaRPr lang="en-US"/>
        </a:p>
      </dgm:t>
    </dgm:pt>
    <dgm:pt modelId="{F5D645D3-AE85-41C4-96E5-AF95B76D2AAB}">
      <dgm:prSet/>
      <dgm:spPr/>
      <dgm:t>
        <a:bodyPr/>
        <a:lstStyle/>
        <a:p>
          <a:r>
            <a:rPr lang="en-US" dirty="0"/>
            <a:t>Team Building</a:t>
          </a:r>
        </a:p>
      </dgm:t>
    </dgm:pt>
    <dgm:pt modelId="{399CE029-CCC8-44AA-BA97-98CC9BE2FA38}" type="parTrans" cxnId="{D890BB2C-1F06-4F60-A1C9-8F9861D52B21}">
      <dgm:prSet/>
      <dgm:spPr/>
      <dgm:t>
        <a:bodyPr/>
        <a:lstStyle/>
        <a:p>
          <a:endParaRPr lang="en-US"/>
        </a:p>
      </dgm:t>
    </dgm:pt>
    <dgm:pt modelId="{414629EC-AFEE-42A0-943A-AB6425F9AFB5}" type="sibTrans" cxnId="{D890BB2C-1F06-4F60-A1C9-8F9861D52B21}">
      <dgm:prSet/>
      <dgm:spPr/>
      <dgm:t>
        <a:bodyPr/>
        <a:lstStyle/>
        <a:p>
          <a:endParaRPr lang="en-US"/>
        </a:p>
      </dgm:t>
    </dgm:pt>
    <dgm:pt modelId="{4B9EE3C3-8184-496D-9EDD-A8405D18E27F}">
      <dgm:prSet/>
      <dgm:spPr/>
      <dgm:t>
        <a:bodyPr/>
        <a:lstStyle/>
        <a:p>
          <a:r>
            <a:rPr lang="en-US" dirty="0"/>
            <a:t>Job Shadowing</a:t>
          </a:r>
        </a:p>
      </dgm:t>
    </dgm:pt>
    <dgm:pt modelId="{60F0EFC9-D2B0-4267-8FA1-870468B3FBDD}" type="parTrans" cxnId="{1D899771-E724-4E73-99CE-A7E070B56A6F}">
      <dgm:prSet/>
      <dgm:spPr/>
      <dgm:t>
        <a:bodyPr/>
        <a:lstStyle/>
        <a:p>
          <a:endParaRPr lang="en-US"/>
        </a:p>
      </dgm:t>
    </dgm:pt>
    <dgm:pt modelId="{89BE5B79-0470-4378-B6E1-A00F157C439A}" type="sibTrans" cxnId="{1D899771-E724-4E73-99CE-A7E070B56A6F}">
      <dgm:prSet/>
      <dgm:spPr/>
      <dgm:t>
        <a:bodyPr/>
        <a:lstStyle/>
        <a:p>
          <a:endParaRPr lang="en-US"/>
        </a:p>
      </dgm:t>
    </dgm:pt>
    <dgm:pt modelId="{11B86019-28B2-436E-B24A-081A5E6400FA}">
      <dgm:prSet/>
      <dgm:spPr/>
      <dgm:t>
        <a:bodyPr/>
        <a:lstStyle/>
        <a:p>
          <a:r>
            <a:rPr lang="en-US" dirty="0"/>
            <a:t>Financial Literacy</a:t>
          </a:r>
        </a:p>
      </dgm:t>
    </dgm:pt>
    <dgm:pt modelId="{586710E5-5635-4489-8AD5-4852C1C06A52}" type="parTrans" cxnId="{948BA8FC-B5A5-4246-B510-A5DD654DFB26}">
      <dgm:prSet/>
      <dgm:spPr/>
      <dgm:t>
        <a:bodyPr/>
        <a:lstStyle/>
        <a:p>
          <a:endParaRPr lang="en-US"/>
        </a:p>
      </dgm:t>
    </dgm:pt>
    <dgm:pt modelId="{E9CF2C3E-BFF3-43F9-898A-C7E6AD9EC9E5}" type="sibTrans" cxnId="{948BA8FC-B5A5-4246-B510-A5DD654DFB26}">
      <dgm:prSet/>
      <dgm:spPr/>
      <dgm:t>
        <a:bodyPr/>
        <a:lstStyle/>
        <a:p>
          <a:endParaRPr lang="en-US"/>
        </a:p>
      </dgm:t>
    </dgm:pt>
    <dgm:pt modelId="{9450167E-9A30-46F4-B49C-BDB433818D2A}">
      <dgm:prSet/>
      <dgm:spPr/>
      <dgm:t>
        <a:bodyPr/>
        <a:lstStyle/>
        <a:p>
          <a:r>
            <a:rPr lang="en-US" dirty="0"/>
            <a:t>Navigation Reset</a:t>
          </a:r>
        </a:p>
      </dgm:t>
    </dgm:pt>
    <dgm:pt modelId="{AB001F3E-0A66-4F92-A9C4-8F4DBF35FACA}" type="parTrans" cxnId="{A16001ED-CB2B-49C8-BB41-4B68E686F58B}">
      <dgm:prSet/>
      <dgm:spPr/>
      <dgm:t>
        <a:bodyPr/>
        <a:lstStyle/>
        <a:p>
          <a:endParaRPr lang="en-US"/>
        </a:p>
      </dgm:t>
    </dgm:pt>
    <dgm:pt modelId="{97613E21-C2BF-4FEC-94B1-62B7A857B4D1}" type="sibTrans" cxnId="{A16001ED-CB2B-49C8-BB41-4B68E686F58B}">
      <dgm:prSet/>
      <dgm:spPr/>
      <dgm:t>
        <a:bodyPr/>
        <a:lstStyle/>
        <a:p>
          <a:endParaRPr lang="en-US"/>
        </a:p>
      </dgm:t>
    </dgm:pt>
    <dgm:pt modelId="{3836727D-7109-438C-B215-FE47DAC47B36}" type="pres">
      <dgm:prSet presAssocID="{A8FBEF15-A56A-4AAB-A32B-18BB3C2620C5}" presName="composite" presStyleCnt="0">
        <dgm:presLayoutVars>
          <dgm:chMax val="1"/>
          <dgm:dir/>
          <dgm:resizeHandles val="exact"/>
        </dgm:presLayoutVars>
      </dgm:prSet>
      <dgm:spPr/>
    </dgm:pt>
    <dgm:pt modelId="{6D492D7E-138D-4A39-9AD7-1155B3A494B5}" type="pres">
      <dgm:prSet presAssocID="{A8FBEF15-A56A-4AAB-A32B-18BB3C2620C5}" presName="radial" presStyleCnt="0">
        <dgm:presLayoutVars>
          <dgm:animLvl val="ctr"/>
        </dgm:presLayoutVars>
      </dgm:prSet>
      <dgm:spPr/>
    </dgm:pt>
    <dgm:pt modelId="{689D600B-C5CD-43B0-A6EF-311149F4F82B}" type="pres">
      <dgm:prSet presAssocID="{61C0B539-EBBB-439C-B0E7-B84E214B3D2E}" presName="centerShape" presStyleLbl="vennNode1" presStyleIdx="0" presStyleCnt="9"/>
      <dgm:spPr/>
    </dgm:pt>
    <dgm:pt modelId="{7C166B72-BA1A-4337-A98D-F392DBCB523E}" type="pres">
      <dgm:prSet presAssocID="{03630274-4901-4685-9901-4F25D96DF9D0}" presName="node" presStyleLbl="vennNode1" presStyleIdx="1" presStyleCnt="9">
        <dgm:presLayoutVars>
          <dgm:bulletEnabled val="1"/>
        </dgm:presLayoutVars>
      </dgm:prSet>
      <dgm:spPr/>
    </dgm:pt>
    <dgm:pt modelId="{B82EE7FA-8988-4808-888D-9BDF41EC4234}" type="pres">
      <dgm:prSet presAssocID="{959FE2EF-6EBD-4661-8654-7E93900D02DA}" presName="node" presStyleLbl="vennNode1" presStyleIdx="2" presStyleCnt="9">
        <dgm:presLayoutVars>
          <dgm:bulletEnabled val="1"/>
        </dgm:presLayoutVars>
      </dgm:prSet>
      <dgm:spPr/>
    </dgm:pt>
    <dgm:pt modelId="{8363B8D2-36DB-4FCE-B7B9-892680CB54F5}" type="pres">
      <dgm:prSet presAssocID="{9450167E-9A30-46F4-B49C-BDB433818D2A}" presName="node" presStyleLbl="vennNode1" presStyleIdx="3" presStyleCnt="9">
        <dgm:presLayoutVars>
          <dgm:bulletEnabled val="1"/>
        </dgm:presLayoutVars>
      </dgm:prSet>
      <dgm:spPr/>
    </dgm:pt>
    <dgm:pt modelId="{45E6B32B-8A5C-4A62-B8C0-C3543A9F279C}" type="pres">
      <dgm:prSet presAssocID="{11B86019-28B2-436E-B24A-081A5E6400FA}" presName="node" presStyleLbl="vennNode1" presStyleIdx="4" presStyleCnt="9">
        <dgm:presLayoutVars>
          <dgm:bulletEnabled val="1"/>
        </dgm:presLayoutVars>
      </dgm:prSet>
      <dgm:spPr/>
    </dgm:pt>
    <dgm:pt modelId="{24D3DBF3-EAC0-47B7-8966-32D890853515}" type="pres">
      <dgm:prSet presAssocID="{2B9D725A-D938-4FA7-B142-E9A1DA01A770}" presName="node" presStyleLbl="vennNode1" presStyleIdx="5" presStyleCnt="9">
        <dgm:presLayoutVars>
          <dgm:bulletEnabled val="1"/>
        </dgm:presLayoutVars>
      </dgm:prSet>
      <dgm:spPr/>
    </dgm:pt>
    <dgm:pt modelId="{CCBFC060-35C9-4E4A-BC45-08C196BD3C49}" type="pres">
      <dgm:prSet presAssocID="{4B8259C6-4261-4BD9-87C0-481632FB7E32}" presName="node" presStyleLbl="vennNode1" presStyleIdx="6" presStyleCnt="9">
        <dgm:presLayoutVars>
          <dgm:bulletEnabled val="1"/>
        </dgm:presLayoutVars>
      </dgm:prSet>
      <dgm:spPr/>
    </dgm:pt>
    <dgm:pt modelId="{6C9CF42A-C741-43D5-95F3-BB8E9A0BC178}" type="pres">
      <dgm:prSet presAssocID="{F5D645D3-AE85-41C4-96E5-AF95B76D2AAB}" presName="node" presStyleLbl="vennNode1" presStyleIdx="7" presStyleCnt="9">
        <dgm:presLayoutVars>
          <dgm:bulletEnabled val="1"/>
        </dgm:presLayoutVars>
      </dgm:prSet>
      <dgm:spPr/>
    </dgm:pt>
    <dgm:pt modelId="{0DCD8F63-677D-4EF5-9ABD-0B21BBEB85AD}" type="pres">
      <dgm:prSet presAssocID="{4B9EE3C3-8184-496D-9EDD-A8405D18E27F}" presName="node" presStyleLbl="vennNode1" presStyleIdx="8" presStyleCnt="9">
        <dgm:presLayoutVars>
          <dgm:bulletEnabled val="1"/>
        </dgm:presLayoutVars>
      </dgm:prSet>
      <dgm:spPr/>
    </dgm:pt>
  </dgm:ptLst>
  <dgm:cxnLst>
    <dgm:cxn modelId="{AE4CEE14-5EA2-4552-A5D5-C4EBABE89584}" type="presOf" srcId="{A8FBEF15-A56A-4AAB-A32B-18BB3C2620C5}" destId="{3836727D-7109-438C-B215-FE47DAC47B36}" srcOrd="0" destOrd="0" presId="urn:microsoft.com/office/officeart/2005/8/layout/radial3"/>
    <dgm:cxn modelId="{865E309B-D094-4B69-906F-42FB1FE13058}" type="presOf" srcId="{2B9D725A-D938-4FA7-B142-E9A1DA01A770}" destId="{24D3DBF3-EAC0-47B7-8966-32D890853515}" srcOrd="0" destOrd="0" presId="urn:microsoft.com/office/officeart/2005/8/layout/radial3"/>
    <dgm:cxn modelId="{0CAE5912-A993-4A87-8B65-CBF8380866D7}" type="presOf" srcId="{9450167E-9A30-46F4-B49C-BDB433818D2A}" destId="{8363B8D2-36DB-4FCE-B7B9-892680CB54F5}" srcOrd="0" destOrd="0" presId="urn:microsoft.com/office/officeart/2005/8/layout/radial3"/>
    <dgm:cxn modelId="{0F274876-6137-4714-A6C6-46054198DE5A}" type="presOf" srcId="{61C0B539-EBBB-439C-B0E7-B84E214B3D2E}" destId="{689D600B-C5CD-43B0-A6EF-311149F4F82B}" srcOrd="0" destOrd="0" presId="urn:microsoft.com/office/officeart/2005/8/layout/radial3"/>
    <dgm:cxn modelId="{E0C57C96-62E9-40F4-A7CD-91222C924702}" srcId="{61C0B539-EBBB-439C-B0E7-B84E214B3D2E}" destId="{03630274-4901-4685-9901-4F25D96DF9D0}" srcOrd="0" destOrd="0" parTransId="{BD5FBE89-C22F-4C87-81D0-EA5AAB4B0961}" sibTransId="{C99AD720-FA08-4E9B-B197-372DF67D8F85}"/>
    <dgm:cxn modelId="{D1273835-7A08-42D8-BFC2-B3AFBDD7773D}" srcId="{A8FBEF15-A56A-4AAB-A32B-18BB3C2620C5}" destId="{61C0B539-EBBB-439C-B0E7-B84E214B3D2E}" srcOrd="0" destOrd="0" parTransId="{67AA3621-46A0-4E60-AFF1-468CC6B7537F}" sibTransId="{22F9EE73-E158-4DB8-BDBE-C7E60B87A801}"/>
    <dgm:cxn modelId="{56C2A0F8-4966-4462-92CD-1093BD8EA92C}" type="presOf" srcId="{11B86019-28B2-436E-B24A-081A5E6400FA}" destId="{45E6B32B-8A5C-4A62-B8C0-C3543A9F279C}" srcOrd="0" destOrd="0" presId="urn:microsoft.com/office/officeart/2005/8/layout/radial3"/>
    <dgm:cxn modelId="{699877B9-CD42-424C-BFC5-14BDDBB28AE0}" type="presOf" srcId="{959FE2EF-6EBD-4661-8654-7E93900D02DA}" destId="{B82EE7FA-8988-4808-888D-9BDF41EC4234}" srcOrd="0" destOrd="0" presId="urn:microsoft.com/office/officeart/2005/8/layout/radial3"/>
    <dgm:cxn modelId="{2F6772A6-DF3B-44E6-AB1D-D02D68DF151A}" srcId="{61C0B539-EBBB-439C-B0E7-B84E214B3D2E}" destId="{959FE2EF-6EBD-4661-8654-7E93900D02DA}" srcOrd="1" destOrd="0" parTransId="{37F21E82-8B95-4CF3-9B79-E0B019A1D1C1}" sibTransId="{116C34A2-61DA-4856-852B-8D25805C570D}"/>
    <dgm:cxn modelId="{948BA8FC-B5A5-4246-B510-A5DD654DFB26}" srcId="{61C0B539-EBBB-439C-B0E7-B84E214B3D2E}" destId="{11B86019-28B2-436E-B24A-081A5E6400FA}" srcOrd="3" destOrd="0" parTransId="{586710E5-5635-4489-8AD5-4852C1C06A52}" sibTransId="{E9CF2C3E-BFF3-43F9-898A-C7E6AD9EC9E5}"/>
    <dgm:cxn modelId="{A16001ED-CB2B-49C8-BB41-4B68E686F58B}" srcId="{61C0B539-EBBB-439C-B0E7-B84E214B3D2E}" destId="{9450167E-9A30-46F4-B49C-BDB433818D2A}" srcOrd="2" destOrd="0" parTransId="{AB001F3E-0A66-4F92-A9C4-8F4DBF35FACA}" sibTransId="{97613E21-C2BF-4FEC-94B1-62B7A857B4D1}"/>
    <dgm:cxn modelId="{83133B79-5FE4-4A51-9987-3C6CCD8C3DF0}" type="presOf" srcId="{F5D645D3-AE85-41C4-96E5-AF95B76D2AAB}" destId="{6C9CF42A-C741-43D5-95F3-BB8E9A0BC178}" srcOrd="0" destOrd="0" presId="urn:microsoft.com/office/officeart/2005/8/layout/radial3"/>
    <dgm:cxn modelId="{5882DF30-C1C8-438E-B5CB-641992B1CFB3}" type="presOf" srcId="{4B9EE3C3-8184-496D-9EDD-A8405D18E27F}" destId="{0DCD8F63-677D-4EF5-9ABD-0B21BBEB85AD}" srcOrd="0" destOrd="0" presId="urn:microsoft.com/office/officeart/2005/8/layout/radial3"/>
    <dgm:cxn modelId="{398A9A69-8C86-41F1-82D2-AECE094532E3}" type="presOf" srcId="{4B8259C6-4261-4BD9-87C0-481632FB7E32}" destId="{CCBFC060-35C9-4E4A-BC45-08C196BD3C49}" srcOrd="0" destOrd="0" presId="urn:microsoft.com/office/officeart/2005/8/layout/radial3"/>
    <dgm:cxn modelId="{D890BB2C-1F06-4F60-A1C9-8F9861D52B21}" srcId="{61C0B539-EBBB-439C-B0E7-B84E214B3D2E}" destId="{F5D645D3-AE85-41C4-96E5-AF95B76D2AAB}" srcOrd="6" destOrd="0" parTransId="{399CE029-CCC8-44AA-BA97-98CC9BE2FA38}" sibTransId="{414629EC-AFEE-42A0-943A-AB6425F9AFB5}"/>
    <dgm:cxn modelId="{C4A972F0-8C14-467A-9D70-48F59B8B4FB9}" srcId="{61C0B539-EBBB-439C-B0E7-B84E214B3D2E}" destId="{4B8259C6-4261-4BD9-87C0-481632FB7E32}" srcOrd="5" destOrd="0" parTransId="{DB8D576F-60E6-457A-AEBC-24EC985EF710}" sibTransId="{ED3D22B8-F8F1-4928-9D73-822CCE56F274}"/>
    <dgm:cxn modelId="{DDB3A7D0-D4CE-4351-8DB9-CCF535E651F0}" srcId="{61C0B539-EBBB-439C-B0E7-B84E214B3D2E}" destId="{2B9D725A-D938-4FA7-B142-E9A1DA01A770}" srcOrd="4" destOrd="0" parTransId="{924FBC2A-2464-439B-A1F6-78A2666BFD8E}" sibTransId="{1637710F-88BB-44DF-B171-9653751832E6}"/>
    <dgm:cxn modelId="{836364CD-A8FD-4344-A4DB-D5A4658A0692}" type="presOf" srcId="{03630274-4901-4685-9901-4F25D96DF9D0}" destId="{7C166B72-BA1A-4337-A98D-F392DBCB523E}" srcOrd="0" destOrd="0" presId="urn:microsoft.com/office/officeart/2005/8/layout/radial3"/>
    <dgm:cxn modelId="{1D899771-E724-4E73-99CE-A7E070B56A6F}" srcId="{61C0B539-EBBB-439C-B0E7-B84E214B3D2E}" destId="{4B9EE3C3-8184-496D-9EDD-A8405D18E27F}" srcOrd="7" destOrd="0" parTransId="{60F0EFC9-D2B0-4267-8FA1-870468B3FBDD}" sibTransId="{89BE5B79-0470-4378-B6E1-A00F157C439A}"/>
    <dgm:cxn modelId="{1B6844B4-42CA-4FEB-AA36-8C71654399A7}" type="presParOf" srcId="{3836727D-7109-438C-B215-FE47DAC47B36}" destId="{6D492D7E-138D-4A39-9AD7-1155B3A494B5}" srcOrd="0" destOrd="0" presId="urn:microsoft.com/office/officeart/2005/8/layout/radial3"/>
    <dgm:cxn modelId="{2189BC9F-9789-48E0-B086-EDC684DB181D}" type="presParOf" srcId="{6D492D7E-138D-4A39-9AD7-1155B3A494B5}" destId="{689D600B-C5CD-43B0-A6EF-311149F4F82B}" srcOrd="0" destOrd="0" presId="urn:microsoft.com/office/officeart/2005/8/layout/radial3"/>
    <dgm:cxn modelId="{1A133A78-8367-4B24-A7C1-0285C2DC7E29}" type="presParOf" srcId="{6D492D7E-138D-4A39-9AD7-1155B3A494B5}" destId="{7C166B72-BA1A-4337-A98D-F392DBCB523E}" srcOrd="1" destOrd="0" presId="urn:microsoft.com/office/officeart/2005/8/layout/radial3"/>
    <dgm:cxn modelId="{F1590E6B-967B-4BD7-A465-350F3B4AEEEE}" type="presParOf" srcId="{6D492D7E-138D-4A39-9AD7-1155B3A494B5}" destId="{B82EE7FA-8988-4808-888D-9BDF41EC4234}" srcOrd="2" destOrd="0" presId="urn:microsoft.com/office/officeart/2005/8/layout/radial3"/>
    <dgm:cxn modelId="{53B2BA6C-F879-4637-9EE7-E47C96DBB2B9}" type="presParOf" srcId="{6D492D7E-138D-4A39-9AD7-1155B3A494B5}" destId="{8363B8D2-36DB-4FCE-B7B9-892680CB54F5}" srcOrd="3" destOrd="0" presId="urn:microsoft.com/office/officeart/2005/8/layout/radial3"/>
    <dgm:cxn modelId="{98C86AD0-9062-4F12-8A0D-AE5741E59E8F}" type="presParOf" srcId="{6D492D7E-138D-4A39-9AD7-1155B3A494B5}" destId="{45E6B32B-8A5C-4A62-B8C0-C3543A9F279C}" srcOrd="4" destOrd="0" presId="urn:microsoft.com/office/officeart/2005/8/layout/radial3"/>
    <dgm:cxn modelId="{E16EABCA-6230-448A-8D70-F81D60E4E073}" type="presParOf" srcId="{6D492D7E-138D-4A39-9AD7-1155B3A494B5}" destId="{24D3DBF3-EAC0-47B7-8966-32D890853515}" srcOrd="5" destOrd="0" presId="urn:microsoft.com/office/officeart/2005/8/layout/radial3"/>
    <dgm:cxn modelId="{DDDF02CA-5285-40AF-9B4A-3C2878E7ADF7}" type="presParOf" srcId="{6D492D7E-138D-4A39-9AD7-1155B3A494B5}" destId="{CCBFC060-35C9-4E4A-BC45-08C196BD3C49}" srcOrd="6" destOrd="0" presId="urn:microsoft.com/office/officeart/2005/8/layout/radial3"/>
    <dgm:cxn modelId="{C10E327A-86EB-4900-98BA-C2553654A6F0}" type="presParOf" srcId="{6D492D7E-138D-4A39-9AD7-1155B3A494B5}" destId="{6C9CF42A-C741-43D5-95F3-BB8E9A0BC178}" srcOrd="7" destOrd="0" presId="urn:microsoft.com/office/officeart/2005/8/layout/radial3"/>
    <dgm:cxn modelId="{292E59AB-988E-4CC3-8512-B5EE6260A380}" type="presParOf" srcId="{6D492D7E-138D-4A39-9AD7-1155B3A494B5}" destId="{0DCD8F63-677D-4EF5-9ABD-0B21BBEB85AD}"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48A1EF-86DF-4974-B52E-43040D82BD5D}" type="doc">
      <dgm:prSet loTypeId="urn:microsoft.com/office/officeart/2005/8/layout/radial2" loCatId="relationship" qsTypeId="urn:microsoft.com/office/officeart/2005/8/quickstyle/simple5" qsCatId="simple" csTypeId="urn:microsoft.com/office/officeart/2005/8/colors/accent1_2" csCatId="accent1" phldr="1"/>
      <dgm:spPr/>
    </dgm:pt>
    <dgm:pt modelId="{E32F9789-D488-4CFA-8DEA-FF104DA166D3}">
      <dgm:prSet phldrT="[Text]"/>
      <dgm:spPr/>
      <dgm:t>
        <a:bodyPr/>
        <a:lstStyle/>
        <a:p>
          <a:r>
            <a:rPr lang="en-US" b="1" dirty="0"/>
            <a:t>On-the-Job Training</a:t>
          </a:r>
        </a:p>
      </dgm:t>
    </dgm:pt>
    <dgm:pt modelId="{A0B41545-320E-42D2-80B4-8DBDF499E247}" type="parTrans" cxnId="{D84FD86A-4059-4100-976F-493D2A9E230E}">
      <dgm:prSet/>
      <dgm:spPr/>
      <dgm:t>
        <a:bodyPr/>
        <a:lstStyle/>
        <a:p>
          <a:endParaRPr lang="en-US"/>
        </a:p>
      </dgm:t>
    </dgm:pt>
    <dgm:pt modelId="{BB9AEA7C-2A15-4ECF-9DEC-84DE2F2A3375}" type="sibTrans" cxnId="{D84FD86A-4059-4100-976F-493D2A9E230E}">
      <dgm:prSet/>
      <dgm:spPr/>
      <dgm:t>
        <a:bodyPr/>
        <a:lstStyle/>
        <a:p>
          <a:endParaRPr lang="en-US"/>
        </a:p>
      </dgm:t>
    </dgm:pt>
    <dgm:pt modelId="{7789FA07-8257-43F0-A5B3-7D77C7A0E429}">
      <dgm:prSet phldrT="[Text]"/>
      <dgm:spPr/>
      <dgm:t>
        <a:bodyPr/>
        <a:lstStyle/>
        <a:p>
          <a:r>
            <a:rPr lang="en-US" b="1" dirty="0"/>
            <a:t>Additional Credentials</a:t>
          </a:r>
        </a:p>
      </dgm:t>
    </dgm:pt>
    <dgm:pt modelId="{96DF32E2-3AE0-414A-8D0B-6D0C8B06DB2C}" type="parTrans" cxnId="{6C16751B-EB30-40C2-A082-ACB21509D664}">
      <dgm:prSet/>
      <dgm:spPr/>
      <dgm:t>
        <a:bodyPr/>
        <a:lstStyle/>
        <a:p>
          <a:endParaRPr lang="en-US"/>
        </a:p>
      </dgm:t>
    </dgm:pt>
    <dgm:pt modelId="{D5F7063F-4325-49FD-A648-D8713ED73A4C}" type="sibTrans" cxnId="{6C16751B-EB30-40C2-A082-ACB21509D664}">
      <dgm:prSet/>
      <dgm:spPr/>
      <dgm:t>
        <a:bodyPr/>
        <a:lstStyle/>
        <a:p>
          <a:endParaRPr lang="en-US"/>
        </a:p>
      </dgm:t>
    </dgm:pt>
    <dgm:pt modelId="{B79F5A32-02C2-4A5D-95B2-BA07B5ECFD46}">
      <dgm:prSet phldrT="[Text]"/>
      <dgm:spPr/>
      <dgm:t>
        <a:bodyPr/>
        <a:lstStyle/>
        <a:p>
          <a:r>
            <a:rPr lang="en-US" b="1" dirty="0"/>
            <a:t>Entry-level Employment</a:t>
          </a:r>
        </a:p>
      </dgm:t>
    </dgm:pt>
    <dgm:pt modelId="{55AB579C-664C-42DD-BF52-8CC425A53F1E}" type="parTrans" cxnId="{68008BB8-9C2E-462A-87EC-C76ABB7974F3}">
      <dgm:prSet/>
      <dgm:spPr/>
      <dgm:t>
        <a:bodyPr/>
        <a:lstStyle/>
        <a:p>
          <a:endParaRPr lang="en-US"/>
        </a:p>
      </dgm:t>
    </dgm:pt>
    <dgm:pt modelId="{E913B790-50C8-4FCF-A2F2-031149D1F54C}" type="sibTrans" cxnId="{68008BB8-9C2E-462A-87EC-C76ABB7974F3}">
      <dgm:prSet/>
      <dgm:spPr/>
      <dgm:t>
        <a:bodyPr/>
        <a:lstStyle/>
        <a:p>
          <a:endParaRPr lang="en-US"/>
        </a:p>
      </dgm:t>
    </dgm:pt>
    <dgm:pt modelId="{034BB2A8-6CAA-44F4-B094-9AA0B53C7838}">
      <dgm:prSet phldrT="[Text]"/>
      <dgm:spPr/>
      <dgm:t>
        <a:bodyPr/>
        <a:lstStyle/>
        <a:p>
          <a:r>
            <a:rPr lang="en-US" b="1" dirty="0"/>
            <a:t>Continuing Education</a:t>
          </a:r>
        </a:p>
      </dgm:t>
    </dgm:pt>
    <dgm:pt modelId="{ED151050-1DBD-4712-A5A1-AD76EE2F6C64}" type="parTrans" cxnId="{86913FA2-7D78-421B-BF0C-8CAD41125AEE}">
      <dgm:prSet/>
      <dgm:spPr/>
      <dgm:t>
        <a:bodyPr/>
        <a:lstStyle/>
        <a:p>
          <a:endParaRPr lang="en-US"/>
        </a:p>
      </dgm:t>
    </dgm:pt>
    <dgm:pt modelId="{C37B85F7-5DFA-4168-A237-8F5730008043}" type="sibTrans" cxnId="{86913FA2-7D78-421B-BF0C-8CAD41125AEE}">
      <dgm:prSet/>
      <dgm:spPr/>
      <dgm:t>
        <a:bodyPr/>
        <a:lstStyle/>
        <a:p>
          <a:endParaRPr lang="en-US"/>
        </a:p>
      </dgm:t>
    </dgm:pt>
    <dgm:pt modelId="{BC92398C-4F81-4FF5-948C-A531BD405D5F}">
      <dgm:prSet phldrT="[Text]" custT="1"/>
      <dgm:spPr/>
      <dgm:t>
        <a:bodyPr/>
        <a:lstStyle/>
        <a:p>
          <a:r>
            <a:rPr lang="en-US" sz="950" b="1" dirty="0"/>
            <a:t>Apprenticeship</a:t>
          </a:r>
        </a:p>
      </dgm:t>
    </dgm:pt>
    <dgm:pt modelId="{5098FEFA-ED65-4D4C-BDFB-B83D26B99815}" type="parTrans" cxnId="{8391AA5E-BD54-4C9D-8055-D2388138D8D8}">
      <dgm:prSet/>
      <dgm:spPr/>
      <dgm:t>
        <a:bodyPr/>
        <a:lstStyle/>
        <a:p>
          <a:endParaRPr lang="en-US"/>
        </a:p>
      </dgm:t>
    </dgm:pt>
    <dgm:pt modelId="{5FC0D434-62CD-4660-97F5-B69EE6D765FE}" type="sibTrans" cxnId="{8391AA5E-BD54-4C9D-8055-D2388138D8D8}">
      <dgm:prSet/>
      <dgm:spPr/>
      <dgm:t>
        <a:bodyPr/>
        <a:lstStyle/>
        <a:p>
          <a:endParaRPr lang="en-US"/>
        </a:p>
      </dgm:t>
    </dgm:pt>
    <dgm:pt modelId="{19A3B700-8B0E-42A5-8E1E-CD0059315AFA}" type="pres">
      <dgm:prSet presAssocID="{9B48A1EF-86DF-4974-B52E-43040D82BD5D}" presName="composite" presStyleCnt="0">
        <dgm:presLayoutVars>
          <dgm:chMax val="5"/>
          <dgm:dir val="rev"/>
          <dgm:animLvl val="ctr"/>
          <dgm:resizeHandles val="exact"/>
        </dgm:presLayoutVars>
      </dgm:prSet>
      <dgm:spPr/>
    </dgm:pt>
    <dgm:pt modelId="{39DA213E-2264-4C46-867E-17B1857D18B3}" type="pres">
      <dgm:prSet presAssocID="{9B48A1EF-86DF-4974-B52E-43040D82BD5D}" presName="cycle" presStyleCnt="0"/>
      <dgm:spPr/>
    </dgm:pt>
    <dgm:pt modelId="{D1C46D26-27E5-4967-B52E-22130A6BD078}" type="pres">
      <dgm:prSet presAssocID="{9B48A1EF-86DF-4974-B52E-43040D82BD5D}" presName="centerShape" presStyleCnt="0"/>
      <dgm:spPr/>
    </dgm:pt>
    <dgm:pt modelId="{6419C38E-3890-4E22-A345-222D6CD8A64D}" type="pres">
      <dgm:prSet presAssocID="{9B48A1EF-86DF-4974-B52E-43040D82BD5D}" presName="connSite" presStyleLbl="node1" presStyleIdx="0" presStyleCnt="6"/>
      <dgm:spPr/>
    </dgm:pt>
    <dgm:pt modelId="{3018B92D-225F-4412-8F4A-2DD0FE77BC3C}" type="pres">
      <dgm:prSet presAssocID="{9B48A1EF-86DF-4974-B52E-43040D82BD5D}" presName="visible" presStyleLbl="node1" presStyleIdx="0" presStyleCnt="6" custFlipHor="1" custScaleX="9565" custScaleY="3899"/>
      <dgm:spPr/>
    </dgm:pt>
    <dgm:pt modelId="{A18BB9CF-05C4-4283-B9DA-B578D6D083CD}" type="pres">
      <dgm:prSet presAssocID="{ED151050-1DBD-4712-A5A1-AD76EE2F6C64}" presName="Name25" presStyleLbl="parChTrans1D1" presStyleIdx="0" presStyleCnt="5"/>
      <dgm:spPr/>
    </dgm:pt>
    <dgm:pt modelId="{8D86F046-8D8E-4D45-98CA-3D9CFCC8D73A}" type="pres">
      <dgm:prSet presAssocID="{034BB2A8-6CAA-44F4-B094-9AA0B53C7838}" presName="node" presStyleCnt="0"/>
      <dgm:spPr/>
    </dgm:pt>
    <dgm:pt modelId="{B0D851FC-2BF3-4263-A577-AD0BC75383C9}" type="pres">
      <dgm:prSet presAssocID="{034BB2A8-6CAA-44F4-B094-9AA0B53C7838}" presName="parentNode" presStyleLbl="node1" presStyleIdx="1" presStyleCnt="6" custScaleX="180135" custScaleY="187109">
        <dgm:presLayoutVars>
          <dgm:chMax val="1"/>
          <dgm:bulletEnabled val="1"/>
        </dgm:presLayoutVars>
      </dgm:prSet>
      <dgm:spPr/>
    </dgm:pt>
    <dgm:pt modelId="{D8F0A2FE-4BED-48F3-83C2-C4715FA56EF7}" type="pres">
      <dgm:prSet presAssocID="{034BB2A8-6CAA-44F4-B094-9AA0B53C7838}" presName="childNode" presStyleLbl="revTx" presStyleIdx="0" presStyleCnt="0">
        <dgm:presLayoutVars>
          <dgm:bulletEnabled val="1"/>
        </dgm:presLayoutVars>
      </dgm:prSet>
      <dgm:spPr/>
    </dgm:pt>
    <dgm:pt modelId="{196340CF-E198-4368-A8C4-F7C32D42720B}" type="pres">
      <dgm:prSet presAssocID="{A0B41545-320E-42D2-80B4-8DBDF499E247}" presName="Name25" presStyleLbl="parChTrans1D1" presStyleIdx="1" presStyleCnt="5"/>
      <dgm:spPr/>
    </dgm:pt>
    <dgm:pt modelId="{BB96BA46-CA06-4750-A0F9-CFFF7B58898B}" type="pres">
      <dgm:prSet presAssocID="{E32F9789-D488-4CFA-8DEA-FF104DA166D3}" presName="node" presStyleCnt="0"/>
      <dgm:spPr/>
    </dgm:pt>
    <dgm:pt modelId="{2912685D-EFFC-479B-A5D9-D6A8F81BC0D7}" type="pres">
      <dgm:prSet presAssocID="{E32F9789-D488-4CFA-8DEA-FF104DA166D3}" presName="parentNode" presStyleLbl="node1" presStyleIdx="2" presStyleCnt="6" custScaleX="180135" custScaleY="187109">
        <dgm:presLayoutVars>
          <dgm:chMax val="1"/>
          <dgm:bulletEnabled val="1"/>
        </dgm:presLayoutVars>
      </dgm:prSet>
      <dgm:spPr/>
    </dgm:pt>
    <dgm:pt modelId="{39E8997C-907E-4753-A7A1-FF08C862C3E2}" type="pres">
      <dgm:prSet presAssocID="{E32F9789-D488-4CFA-8DEA-FF104DA166D3}" presName="childNode" presStyleLbl="revTx" presStyleIdx="0" presStyleCnt="0">
        <dgm:presLayoutVars>
          <dgm:bulletEnabled val="1"/>
        </dgm:presLayoutVars>
      </dgm:prSet>
      <dgm:spPr/>
    </dgm:pt>
    <dgm:pt modelId="{81DE37FF-BFDB-4536-8CAE-E6A2E02BB347}" type="pres">
      <dgm:prSet presAssocID="{55AB579C-664C-42DD-BF52-8CC425A53F1E}" presName="Name25" presStyleLbl="parChTrans1D1" presStyleIdx="2" presStyleCnt="5"/>
      <dgm:spPr/>
    </dgm:pt>
    <dgm:pt modelId="{A9AB942D-3B79-4841-9688-AFA3AB46CEBA}" type="pres">
      <dgm:prSet presAssocID="{B79F5A32-02C2-4A5D-95B2-BA07B5ECFD46}" presName="node" presStyleCnt="0"/>
      <dgm:spPr/>
    </dgm:pt>
    <dgm:pt modelId="{64A9A056-6F20-40AA-A96D-09F7BFBFD3BA}" type="pres">
      <dgm:prSet presAssocID="{B79F5A32-02C2-4A5D-95B2-BA07B5ECFD46}" presName="parentNode" presStyleLbl="node1" presStyleIdx="3" presStyleCnt="6" custScaleX="180135" custScaleY="187109">
        <dgm:presLayoutVars>
          <dgm:chMax val="1"/>
          <dgm:bulletEnabled val="1"/>
        </dgm:presLayoutVars>
      </dgm:prSet>
      <dgm:spPr/>
    </dgm:pt>
    <dgm:pt modelId="{8B76BFB7-756A-4433-B3DA-C83D94C24A58}" type="pres">
      <dgm:prSet presAssocID="{B79F5A32-02C2-4A5D-95B2-BA07B5ECFD46}" presName="childNode" presStyleLbl="revTx" presStyleIdx="0" presStyleCnt="0">
        <dgm:presLayoutVars>
          <dgm:bulletEnabled val="1"/>
        </dgm:presLayoutVars>
      </dgm:prSet>
      <dgm:spPr/>
    </dgm:pt>
    <dgm:pt modelId="{FE6AA53C-CE1D-4ED4-85F1-734DD7635678}" type="pres">
      <dgm:prSet presAssocID="{96DF32E2-3AE0-414A-8D0B-6D0C8B06DB2C}" presName="Name25" presStyleLbl="parChTrans1D1" presStyleIdx="3" presStyleCnt="5"/>
      <dgm:spPr/>
    </dgm:pt>
    <dgm:pt modelId="{2639260A-2631-4842-B67C-A66E2AF41417}" type="pres">
      <dgm:prSet presAssocID="{7789FA07-8257-43F0-A5B3-7D77C7A0E429}" presName="node" presStyleCnt="0"/>
      <dgm:spPr/>
    </dgm:pt>
    <dgm:pt modelId="{A6A18C61-349E-47D5-A9C1-3BAFB4CC0E5A}" type="pres">
      <dgm:prSet presAssocID="{7789FA07-8257-43F0-A5B3-7D77C7A0E429}" presName="parentNode" presStyleLbl="node1" presStyleIdx="4" presStyleCnt="6" custScaleX="180135" custScaleY="187109">
        <dgm:presLayoutVars>
          <dgm:chMax val="1"/>
          <dgm:bulletEnabled val="1"/>
        </dgm:presLayoutVars>
      </dgm:prSet>
      <dgm:spPr/>
    </dgm:pt>
    <dgm:pt modelId="{E51362A5-72A7-478B-BED7-B3754BA8D34E}" type="pres">
      <dgm:prSet presAssocID="{7789FA07-8257-43F0-A5B3-7D77C7A0E429}" presName="childNode" presStyleLbl="revTx" presStyleIdx="0" presStyleCnt="0">
        <dgm:presLayoutVars>
          <dgm:bulletEnabled val="1"/>
        </dgm:presLayoutVars>
      </dgm:prSet>
      <dgm:spPr/>
    </dgm:pt>
    <dgm:pt modelId="{7939415B-C8B7-44C6-9864-7F3263A484F1}" type="pres">
      <dgm:prSet presAssocID="{5098FEFA-ED65-4D4C-BDFB-B83D26B99815}" presName="Name25" presStyleLbl="parChTrans1D1" presStyleIdx="4" presStyleCnt="5"/>
      <dgm:spPr/>
    </dgm:pt>
    <dgm:pt modelId="{1219FDC6-3FB0-4AD6-A80D-F3AF11EFA98B}" type="pres">
      <dgm:prSet presAssocID="{BC92398C-4F81-4FF5-948C-A531BD405D5F}" presName="node" presStyleCnt="0"/>
      <dgm:spPr/>
    </dgm:pt>
    <dgm:pt modelId="{A00E1018-9D1C-49A9-B734-D29631DB1034}" type="pres">
      <dgm:prSet presAssocID="{BC92398C-4F81-4FF5-948C-A531BD405D5F}" presName="parentNode" presStyleLbl="node1" presStyleIdx="5" presStyleCnt="6" custScaleX="189908" custScaleY="187109">
        <dgm:presLayoutVars>
          <dgm:chMax val="1"/>
          <dgm:bulletEnabled val="1"/>
        </dgm:presLayoutVars>
      </dgm:prSet>
      <dgm:spPr/>
    </dgm:pt>
    <dgm:pt modelId="{90B5B71B-D7D4-4630-9528-4589BB131174}" type="pres">
      <dgm:prSet presAssocID="{BC92398C-4F81-4FF5-948C-A531BD405D5F}" presName="childNode" presStyleLbl="revTx" presStyleIdx="0" presStyleCnt="0">
        <dgm:presLayoutVars>
          <dgm:bulletEnabled val="1"/>
        </dgm:presLayoutVars>
      </dgm:prSet>
      <dgm:spPr/>
    </dgm:pt>
  </dgm:ptLst>
  <dgm:cxnLst>
    <dgm:cxn modelId="{935DCF0F-39D9-4AD1-9874-36A9A6F6FC3E}" type="presOf" srcId="{7789FA07-8257-43F0-A5B3-7D77C7A0E429}" destId="{A6A18C61-349E-47D5-A9C1-3BAFB4CC0E5A}" srcOrd="0" destOrd="0" presId="urn:microsoft.com/office/officeart/2005/8/layout/radial2"/>
    <dgm:cxn modelId="{50C203D9-EF48-4F92-B1BC-D25F25BDF346}" type="presOf" srcId="{ED151050-1DBD-4712-A5A1-AD76EE2F6C64}" destId="{A18BB9CF-05C4-4283-B9DA-B578D6D083CD}" srcOrd="0" destOrd="0" presId="urn:microsoft.com/office/officeart/2005/8/layout/radial2"/>
    <dgm:cxn modelId="{6C16751B-EB30-40C2-A082-ACB21509D664}" srcId="{9B48A1EF-86DF-4974-B52E-43040D82BD5D}" destId="{7789FA07-8257-43F0-A5B3-7D77C7A0E429}" srcOrd="3" destOrd="0" parTransId="{96DF32E2-3AE0-414A-8D0B-6D0C8B06DB2C}" sibTransId="{D5F7063F-4325-49FD-A648-D8713ED73A4C}"/>
    <dgm:cxn modelId="{6EE455E9-0FE4-40E8-9382-A168A4455840}" type="presOf" srcId="{034BB2A8-6CAA-44F4-B094-9AA0B53C7838}" destId="{B0D851FC-2BF3-4263-A577-AD0BC75383C9}" srcOrd="0" destOrd="0" presId="urn:microsoft.com/office/officeart/2005/8/layout/radial2"/>
    <dgm:cxn modelId="{11C19513-CBBC-4883-BC84-D62E71901B68}" type="presOf" srcId="{B79F5A32-02C2-4A5D-95B2-BA07B5ECFD46}" destId="{64A9A056-6F20-40AA-A96D-09F7BFBFD3BA}" srcOrd="0" destOrd="0" presId="urn:microsoft.com/office/officeart/2005/8/layout/radial2"/>
    <dgm:cxn modelId="{98056046-57B4-4F18-A03A-87B018587997}" type="presOf" srcId="{A0B41545-320E-42D2-80B4-8DBDF499E247}" destId="{196340CF-E198-4368-A8C4-F7C32D42720B}" srcOrd="0" destOrd="0" presId="urn:microsoft.com/office/officeart/2005/8/layout/radial2"/>
    <dgm:cxn modelId="{86913FA2-7D78-421B-BF0C-8CAD41125AEE}" srcId="{9B48A1EF-86DF-4974-B52E-43040D82BD5D}" destId="{034BB2A8-6CAA-44F4-B094-9AA0B53C7838}" srcOrd="0" destOrd="0" parTransId="{ED151050-1DBD-4712-A5A1-AD76EE2F6C64}" sibTransId="{C37B85F7-5DFA-4168-A237-8F5730008043}"/>
    <dgm:cxn modelId="{8391AA5E-BD54-4C9D-8055-D2388138D8D8}" srcId="{9B48A1EF-86DF-4974-B52E-43040D82BD5D}" destId="{BC92398C-4F81-4FF5-948C-A531BD405D5F}" srcOrd="4" destOrd="0" parTransId="{5098FEFA-ED65-4D4C-BDFB-B83D26B99815}" sibTransId="{5FC0D434-62CD-4660-97F5-B69EE6D765FE}"/>
    <dgm:cxn modelId="{68008BB8-9C2E-462A-87EC-C76ABB7974F3}" srcId="{9B48A1EF-86DF-4974-B52E-43040D82BD5D}" destId="{B79F5A32-02C2-4A5D-95B2-BA07B5ECFD46}" srcOrd="2" destOrd="0" parTransId="{55AB579C-664C-42DD-BF52-8CC425A53F1E}" sibTransId="{E913B790-50C8-4FCF-A2F2-031149D1F54C}"/>
    <dgm:cxn modelId="{264829A3-0808-4D62-ACE9-40BF7B7F9EA0}" type="presOf" srcId="{E32F9789-D488-4CFA-8DEA-FF104DA166D3}" destId="{2912685D-EFFC-479B-A5D9-D6A8F81BC0D7}" srcOrd="0" destOrd="0" presId="urn:microsoft.com/office/officeart/2005/8/layout/radial2"/>
    <dgm:cxn modelId="{29D9CF1A-0D5C-4DBF-A7E0-CFDB38CA7F08}" type="presOf" srcId="{BC92398C-4F81-4FF5-948C-A531BD405D5F}" destId="{A00E1018-9D1C-49A9-B734-D29631DB1034}" srcOrd="0" destOrd="0" presId="urn:microsoft.com/office/officeart/2005/8/layout/radial2"/>
    <dgm:cxn modelId="{D84FD86A-4059-4100-976F-493D2A9E230E}" srcId="{9B48A1EF-86DF-4974-B52E-43040D82BD5D}" destId="{E32F9789-D488-4CFA-8DEA-FF104DA166D3}" srcOrd="1" destOrd="0" parTransId="{A0B41545-320E-42D2-80B4-8DBDF499E247}" sibTransId="{BB9AEA7C-2A15-4ECF-9DEC-84DE2F2A3375}"/>
    <dgm:cxn modelId="{055FCF10-AAE9-44EA-B7A5-6DF9C9D69F98}" type="presOf" srcId="{9B48A1EF-86DF-4974-B52E-43040D82BD5D}" destId="{19A3B700-8B0E-42A5-8E1E-CD0059315AFA}" srcOrd="0" destOrd="0" presId="urn:microsoft.com/office/officeart/2005/8/layout/radial2"/>
    <dgm:cxn modelId="{00303013-A14C-4379-917D-10F348BC9FC9}" type="presOf" srcId="{96DF32E2-3AE0-414A-8D0B-6D0C8B06DB2C}" destId="{FE6AA53C-CE1D-4ED4-85F1-734DD7635678}" srcOrd="0" destOrd="0" presId="urn:microsoft.com/office/officeart/2005/8/layout/radial2"/>
    <dgm:cxn modelId="{21C81C6E-5D5F-4951-8D4D-BD40FC131AC7}" type="presOf" srcId="{55AB579C-664C-42DD-BF52-8CC425A53F1E}" destId="{81DE37FF-BFDB-4536-8CAE-E6A2E02BB347}" srcOrd="0" destOrd="0" presId="urn:microsoft.com/office/officeart/2005/8/layout/radial2"/>
    <dgm:cxn modelId="{1730411E-DE7D-4980-97FD-CBE5DA6CD4B8}" type="presOf" srcId="{5098FEFA-ED65-4D4C-BDFB-B83D26B99815}" destId="{7939415B-C8B7-44C6-9864-7F3263A484F1}" srcOrd="0" destOrd="0" presId="urn:microsoft.com/office/officeart/2005/8/layout/radial2"/>
    <dgm:cxn modelId="{F3E58F0E-939C-4A27-9CCD-1224F63872F4}" type="presParOf" srcId="{19A3B700-8B0E-42A5-8E1E-CD0059315AFA}" destId="{39DA213E-2264-4C46-867E-17B1857D18B3}" srcOrd="0" destOrd="0" presId="urn:microsoft.com/office/officeart/2005/8/layout/radial2"/>
    <dgm:cxn modelId="{71577D2D-6BED-4128-8F8E-027A60BA5281}" type="presParOf" srcId="{39DA213E-2264-4C46-867E-17B1857D18B3}" destId="{D1C46D26-27E5-4967-B52E-22130A6BD078}" srcOrd="0" destOrd="0" presId="urn:microsoft.com/office/officeart/2005/8/layout/radial2"/>
    <dgm:cxn modelId="{FF641999-DFD9-4F2E-B6A0-F9C8F911C2FA}" type="presParOf" srcId="{D1C46D26-27E5-4967-B52E-22130A6BD078}" destId="{6419C38E-3890-4E22-A345-222D6CD8A64D}" srcOrd="0" destOrd="0" presId="urn:microsoft.com/office/officeart/2005/8/layout/radial2"/>
    <dgm:cxn modelId="{89AE7F8B-3BCF-422A-9A16-43AE2BBD7131}" type="presParOf" srcId="{D1C46D26-27E5-4967-B52E-22130A6BD078}" destId="{3018B92D-225F-4412-8F4A-2DD0FE77BC3C}" srcOrd="1" destOrd="0" presId="urn:microsoft.com/office/officeart/2005/8/layout/radial2"/>
    <dgm:cxn modelId="{6AF72E6B-5173-41D8-A3C1-370DEEDCA6E5}" type="presParOf" srcId="{39DA213E-2264-4C46-867E-17B1857D18B3}" destId="{A18BB9CF-05C4-4283-B9DA-B578D6D083CD}" srcOrd="1" destOrd="0" presId="urn:microsoft.com/office/officeart/2005/8/layout/radial2"/>
    <dgm:cxn modelId="{8FA9DE0B-AAAD-4714-91BC-380C68237856}" type="presParOf" srcId="{39DA213E-2264-4C46-867E-17B1857D18B3}" destId="{8D86F046-8D8E-4D45-98CA-3D9CFCC8D73A}" srcOrd="2" destOrd="0" presId="urn:microsoft.com/office/officeart/2005/8/layout/radial2"/>
    <dgm:cxn modelId="{08526687-6CE1-4C04-8866-0DB8CFC6114C}" type="presParOf" srcId="{8D86F046-8D8E-4D45-98CA-3D9CFCC8D73A}" destId="{B0D851FC-2BF3-4263-A577-AD0BC75383C9}" srcOrd="0" destOrd="0" presId="urn:microsoft.com/office/officeart/2005/8/layout/radial2"/>
    <dgm:cxn modelId="{6CFB3002-A06C-40C3-A28C-D3175B1392EC}" type="presParOf" srcId="{8D86F046-8D8E-4D45-98CA-3D9CFCC8D73A}" destId="{D8F0A2FE-4BED-48F3-83C2-C4715FA56EF7}" srcOrd="1" destOrd="0" presId="urn:microsoft.com/office/officeart/2005/8/layout/radial2"/>
    <dgm:cxn modelId="{C3C25CC5-80EA-4ABF-92AA-52911A396E05}" type="presParOf" srcId="{39DA213E-2264-4C46-867E-17B1857D18B3}" destId="{196340CF-E198-4368-A8C4-F7C32D42720B}" srcOrd="3" destOrd="0" presId="urn:microsoft.com/office/officeart/2005/8/layout/radial2"/>
    <dgm:cxn modelId="{4AC7C3C2-8390-4CA8-B096-72DF6C14B022}" type="presParOf" srcId="{39DA213E-2264-4C46-867E-17B1857D18B3}" destId="{BB96BA46-CA06-4750-A0F9-CFFF7B58898B}" srcOrd="4" destOrd="0" presId="urn:microsoft.com/office/officeart/2005/8/layout/radial2"/>
    <dgm:cxn modelId="{5BDAA54C-BF29-425A-998B-B347DB552BF4}" type="presParOf" srcId="{BB96BA46-CA06-4750-A0F9-CFFF7B58898B}" destId="{2912685D-EFFC-479B-A5D9-D6A8F81BC0D7}" srcOrd="0" destOrd="0" presId="urn:microsoft.com/office/officeart/2005/8/layout/radial2"/>
    <dgm:cxn modelId="{78FA8733-24CF-4601-91EF-0A91D9FA12AC}" type="presParOf" srcId="{BB96BA46-CA06-4750-A0F9-CFFF7B58898B}" destId="{39E8997C-907E-4753-A7A1-FF08C862C3E2}" srcOrd="1" destOrd="0" presId="urn:microsoft.com/office/officeart/2005/8/layout/radial2"/>
    <dgm:cxn modelId="{4BBDA661-3CB8-4751-B3AA-37780FEC9D59}" type="presParOf" srcId="{39DA213E-2264-4C46-867E-17B1857D18B3}" destId="{81DE37FF-BFDB-4536-8CAE-E6A2E02BB347}" srcOrd="5" destOrd="0" presId="urn:microsoft.com/office/officeart/2005/8/layout/radial2"/>
    <dgm:cxn modelId="{0B60BB96-5C25-4644-B4BA-689945CFF6EE}" type="presParOf" srcId="{39DA213E-2264-4C46-867E-17B1857D18B3}" destId="{A9AB942D-3B79-4841-9688-AFA3AB46CEBA}" srcOrd="6" destOrd="0" presId="urn:microsoft.com/office/officeart/2005/8/layout/radial2"/>
    <dgm:cxn modelId="{BFF40F03-7C43-42A1-997F-769920D34A0A}" type="presParOf" srcId="{A9AB942D-3B79-4841-9688-AFA3AB46CEBA}" destId="{64A9A056-6F20-40AA-A96D-09F7BFBFD3BA}" srcOrd="0" destOrd="0" presId="urn:microsoft.com/office/officeart/2005/8/layout/radial2"/>
    <dgm:cxn modelId="{7A74D503-2130-49AB-93B1-D6063394242F}" type="presParOf" srcId="{A9AB942D-3B79-4841-9688-AFA3AB46CEBA}" destId="{8B76BFB7-756A-4433-B3DA-C83D94C24A58}" srcOrd="1" destOrd="0" presId="urn:microsoft.com/office/officeart/2005/8/layout/radial2"/>
    <dgm:cxn modelId="{953473A4-1BBD-4E03-BB1F-63E8FDD3659C}" type="presParOf" srcId="{39DA213E-2264-4C46-867E-17B1857D18B3}" destId="{FE6AA53C-CE1D-4ED4-85F1-734DD7635678}" srcOrd="7" destOrd="0" presId="urn:microsoft.com/office/officeart/2005/8/layout/radial2"/>
    <dgm:cxn modelId="{D7CBB4B9-15CC-4196-9FC7-666F76134850}" type="presParOf" srcId="{39DA213E-2264-4C46-867E-17B1857D18B3}" destId="{2639260A-2631-4842-B67C-A66E2AF41417}" srcOrd="8" destOrd="0" presId="urn:microsoft.com/office/officeart/2005/8/layout/radial2"/>
    <dgm:cxn modelId="{70FF7CF4-5BEF-4866-9E10-666E08F55037}" type="presParOf" srcId="{2639260A-2631-4842-B67C-A66E2AF41417}" destId="{A6A18C61-349E-47D5-A9C1-3BAFB4CC0E5A}" srcOrd="0" destOrd="0" presId="urn:microsoft.com/office/officeart/2005/8/layout/radial2"/>
    <dgm:cxn modelId="{78380115-DB00-4CE8-9352-C65D8EE86A55}" type="presParOf" srcId="{2639260A-2631-4842-B67C-A66E2AF41417}" destId="{E51362A5-72A7-478B-BED7-B3754BA8D34E}" srcOrd="1" destOrd="0" presId="urn:microsoft.com/office/officeart/2005/8/layout/radial2"/>
    <dgm:cxn modelId="{37630F6E-9582-4BBC-B9B6-4298A8B1D1CF}" type="presParOf" srcId="{39DA213E-2264-4C46-867E-17B1857D18B3}" destId="{7939415B-C8B7-44C6-9864-7F3263A484F1}" srcOrd="9" destOrd="0" presId="urn:microsoft.com/office/officeart/2005/8/layout/radial2"/>
    <dgm:cxn modelId="{71777927-A73B-4BAB-8A3C-89C306754C1C}" type="presParOf" srcId="{39DA213E-2264-4C46-867E-17B1857D18B3}" destId="{1219FDC6-3FB0-4AD6-A80D-F3AF11EFA98B}" srcOrd="10" destOrd="0" presId="urn:microsoft.com/office/officeart/2005/8/layout/radial2"/>
    <dgm:cxn modelId="{4E0DA555-8F1B-4B97-8898-5A202236724A}" type="presParOf" srcId="{1219FDC6-3FB0-4AD6-A80D-F3AF11EFA98B}" destId="{A00E1018-9D1C-49A9-B734-D29631DB1034}" srcOrd="0" destOrd="0" presId="urn:microsoft.com/office/officeart/2005/8/layout/radial2"/>
    <dgm:cxn modelId="{A453031A-2D69-43AA-8D6E-FB5FF8A92AFA}" type="presParOf" srcId="{1219FDC6-3FB0-4AD6-A80D-F3AF11EFA98B}" destId="{90B5B71B-D7D4-4630-9528-4589BB131174}" srcOrd="1" destOrd="0" presId="urn:microsoft.com/office/officeart/2005/8/layout/radial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EF204-0454-45EA-9FCF-9640E66FA9A2}">
      <dsp:nvSpPr>
        <dsp:cNvPr id="0" name=""/>
        <dsp:cNvSpPr/>
      </dsp:nvSpPr>
      <dsp:spPr>
        <a:xfrm>
          <a:off x="0" y="0"/>
          <a:ext cx="2713173" cy="1600200"/>
        </a:xfrm>
        <a:prstGeom prst="roundRect">
          <a:avLst>
            <a:gd name="adj" fmla="val 10000"/>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1" kern="1200" dirty="0"/>
            <a:t>Healthcare</a:t>
          </a:r>
        </a:p>
        <a:p>
          <a:pPr marL="171450" lvl="1" indent="-171450" algn="l" defTabSz="711200">
            <a:lnSpc>
              <a:spcPct val="90000"/>
            </a:lnSpc>
            <a:spcBef>
              <a:spcPct val="0"/>
            </a:spcBef>
            <a:spcAft>
              <a:spcPct val="15000"/>
            </a:spcAft>
            <a:buChar char="•"/>
          </a:pPr>
          <a:r>
            <a:rPr lang="en-US" sz="1600" kern="1200" dirty="0"/>
            <a:t>Education</a:t>
          </a:r>
        </a:p>
        <a:p>
          <a:pPr marL="171450" lvl="1" indent="-171450" algn="l" defTabSz="711200">
            <a:lnSpc>
              <a:spcPct val="90000"/>
            </a:lnSpc>
            <a:spcBef>
              <a:spcPct val="0"/>
            </a:spcBef>
            <a:spcAft>
              <a:spcPct val="15000"/>
            </a:spcAft>
            <a:buChar char="•"/>
          </a:pPr>
          <a:r>
            <a:rPr lang="en-US" sz="1600" kern="1200" dirty="0"/>
            <a:t>Certification</a:t>
          </a:r>
        </a:p>
      </dsp:txBody>
      <dsp:txXfrm>
        <a:off x="0" y="640080"/>
        <a:ext cx="2713173" cy="640080"/>
      </dsp:txXfrm>
    </dsp:sp>
    <dsp:sp modelId="{CC864578-4107-49D5-BD4E-54E2780980FF}">
      <dsp:nvSpPr>
        <dsp:cNvPr id="0" name=""/>
        <dsp:cNvSpPr/>
      </dsp:nvSpPr>
      <dsp:spPr>
        <a:xfrm>
          <a:off x="1176927" y="210541"/>
          <a:ext cx="362807" cy="303808"/>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1368DF7C-7F88-441C-BA58-251090F9494A}">
      <dsp:nvSpPr>
        <dsp:cNvPr id="0" name=""/>
        <dsp:cNvSpPr/>
      </dsp:nvSpPr>
      <dsp:spPr>
        <a:xfrm>
          <a:off x="2796313" y="0"/>
          <a:ext cx="2713173" cy="1600200"/>
        </a:xfrm>
        <a:prstGeom prst="roundRect">
          <a:avLst>
            <a:gd name="adj" fmla="val 10000"/>
          </a:avLst>
        </a:prstGeom>
        <a:gradFill rotWithShape="0">
          <a:gsLst>
            <a:gs pos="0">
              <a:schemeClr val="accent5">
                <a:hueOff val="-4966938"/>
                <a:satOff val="19906"/>
                <a:lumOff val="4314"/>
                <a:alphaOff val="0"/>
                <a:tint val="62000"/>
                <a:satMod val="180000"/>
              </a:schemeClr>
            </a:gs>
            <a:gs pos="65000">
              <a:schemeClr val="accent5">
                <a:hueOff val="-4966938"/>
                <a:satOff val="19906"/>
                <a:lumOff val="4314"/>
                <a:alphaOff val="0"/>
                <a:tint val="32000"/>
                <a:satMod val="250000"/>
              </a:schemeClr>
            </a:gs>
            <a:gs pos="100000">
              <a:schemeClr val="accent5">
                <a:hueOff val="-4966938"/>
                <a:satOff val="19906"/>
                <a:lumOff val="4314"/>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1" kern="1200" dirty="0"/>
            <a:t>Manufacturing</a:t>
          </a:r>
        </a:p>
        <a:p>
          <a:pPr marL="171450" lvl="1" indent="-171450" algn="l" defTabSz="711200">
            <a:lnSpc>
              <a:spcPct val="90000"/>
            </a:lnSpc>
            <a:spcBef>
              <a:spcPct val="0"/>
            </a:spcBef>
            <a:spcAft>
              <a:spcPct val="15000"/>
            </a:spcAft>
            <a:buChar char="•"/>
          </a:pPr>
          <a:r>
            <a:rPr lang="en-US" sz="1600" kern="1200" dirty="0"/>
            <a:t>Education</a:t>
          </a:r>
        </a:p>
        <a:p>
          <a:pPr marL="171450" lvl="1" indent="-171450" algn="l" defTabSz="711200">
            <a:lnSpc>
              <a:spcPct val="90000"/>
            </a:lnSpc>
            <a:spcBef>
              <a:spcPct val="0"/>
            </a:spcBef>
            <a:spcAft>
              <a:spcPct val="15000"/>
            </a:spcAft>
            <a:buChar char="•"/>
          </a:pPr>
          <a:r>
            <a:rPr lang="en-US" sz="1600" kern="1200" dirty="0"/>
            <a:t>Certification</a:t>
          </a:r>
        </a:p>
      </dsp:txBody>
      <dsp:txXfrm>
        <a:off x="2796313" y="640080"/>
        <a:ext cx="2713173" cy="640080"/>
      </dsp:txXfrm>
    </dsp:sp>
    <dsp:sp modelId="{21375153-307E-4EEA-93B3-C56906FBB242}">
      <dsp:nvSpPr>
        <dsp:cNvPr id="0" name=""/>
        <dsp:cNvSpPr/>
      </dsp:nvSpPr>
      <dsp:spPr>
        <a:xfrm flipH="1">
          <a:off x="4124325" y="324840"/>
          <a:ext cx="57149" cy="75208"/>
        </a:xfrm>
        <a:prstGeom prst="ellipse">
          <a:avLst/>
        </a:prstGeom>
        <a:solidFill>
          <a:schemeClr val="accent5">
            <a:tint val="50000"/>
            <a:hueOff val="-5341183"/>
            <a:satOff val="23809"/>
            <a:lumOff val="2104"/>
            <a:alphaOff val="0"/>
          </a:schemeClr>
        </a:solidFill>
        <a:ln w="12700"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9BB326BC-8BF7-4714-8628-20187E82EBB7}">
      <dsp:nvSpPr>
        <dsp:cNvPr id="0" name=""/>
        <dsp:cNvSpPr/>
      </dsp:nvSpPr>
      <dsp:spPr>
        <a:xfrm>
          <a:off x="5592626" y="0"/>
          <a:ext cx="2713173" cy="1600200"/>
        </a:xfrm>
        <a:prstGeom prst="roundRect">
          <a:avLst>
            <a:gd name="adj" fmla="val 10000"/>
          </a:avLst>
        </a:prstGeom>
        <a:gradFill rotWithShape="0">
          <a:gsLst>
            <a:gs pos="0">
              <a:schemeClr val="accent5">
                <a:hueOff val="-9933876"/>
                <a:satOff val="39811"/>
                <a:lumOff val="8628"/>
                <a:alphaOff val="0"/>
                <a:tint val="62000"/>
                <a:satMod val="180000"/>
              </a:schemeClr>
            </a:gs>
            <a:gs pos="65000">
              <a:schemeClr val="accent5">
                <a:hueOff val="-9933876"/>
                <a:satOff val="39811"/>
                <a:lumOff val="8628"/>
                <a:alphaOff val="0"/>
                <a:tint val="32000"/>
                <a:satMod val="250000"/>
              </a:schemeClr>
            </a:gs>
            <a:gs pos="100000">
              <a:schemeClr val="accent5">
                <a:hueOff val="-9933876"/>
                <a:satOff val="39811"/>
                <a:lumOff val="8628"/>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1" kern="1200" dirty="0"/>
            <a:t>Building Trades</a:t>
          </a:r>
        </a:p>
        <a:p>
          <a:pPr marL="171450" lvl="1" indent="-171450" algn="l" defTabSz="711200">
            <a:lnSpc>
              <a:spcPct val="90000"/>
            </a:lnSpc>
            <a:spcBef>
              <a:spcPct val="0"/>
            </a:spcBef>
            <a:spcAft>
              <a:spcPct val="15000"/>
            </a:spcAft>
            <a:buChar char="•"/>
          </a:pPr>
          <a:r>
            <a:rPr lang="en-US" sz="1600" kern="1200" dirty="0"/>
            <a:t>Education</a:t>
          </a:r>
        </a:p>
        <a:p>
          <a:pPr marL="171450" lvl="1" indent="-171450" algn="l" defTabSz="711200">
            <a:lnSpc>
              <a:spcPct val="90000"/>
            </a:lnSpc>
            <a:spcBef>
              <a:spcPct val="0"/>
            </a:spcBef>
            <a:spcAft>
              <a:spcPct val="15000"/>
            </a:spcAft>
            <a:buChar char="•"/>
          </a:pPr>
          <a:r>
            <a:rPr lang="en-US" sz="1600" kern="1200" dirty="0"/>
            <a:t>Certification</a:t>
          </a:r>
        </a:p>
      </dsp:txBody>
      <dsp:txXfrm>
        <a:off x="5592626" y="640080"/>
        <a:ext cx="2713173" cy="640080"/>
      </dsp:txXfrm>
    </dsp:sp>
    <dsp:sp modelId="{C7EC784B-1EB6-4716-BCE5-C23C9F5B671C}">
      <dsp:nvSpPr>
        <dsp:cNvPr id="0" name=""/>
        <dsp:cNvSpPr/>
      </dsp:nvSpPr>
      <dsp:spPr>
        <a:xfrm>
          <a:off x="6900270" y="324840"/>
          <a:ext cx="94397" cy="75208"/>
        </a:xfrm>
        <a:prstGeom prst="ellipse">
          <a:avLst/>
        </a:prstGeom>
        <a:solidFill>
          <a:schemeClr val="accent5">
            <a:tint val="50000"/>
            <a:hueOff val="-10682366"/>
            <a:satOff val="47617"/>
            <a:lumOff val="4207"/>
            <a:alphaOff val="0"/>
          </a:schemeClr>
        </a:solidFill>
        <a:ln w="12700"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A48B7246-79D3-4E32-AAF2-63AECEE272CA}">
      <dsp:nvSpPr>
        <dsp:cNvPr id="0" name=""/>
        <dsp:cNvSpPr/>
      </dsp:nvSpPr>
      <dsp:spPr>
        <a:xfrm>
          <a:off x="332232" y="1280160"/>
          <a:ext cx="7641336" cy="240030"/>
        </a:xfrm>
        <a:prstGeom prst="leftRightArrow">
          <a:avLst/>
        </a:prstGeom>
        <a:noFill/>
        <a:ln w="12700" cap="flat" cmpd="sng" algn="ctr">
          <a:noFill/>
          <a:prstDash val="solid"/>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600B-C5CD-43B0-A6EF-311149F4F82B}">
      <dsp:nvSpPr>
        <dsp:cNvPr id="0" name=""/>
        <dsp:cNvSpPr/>
      </dsp:nvSpPr>
      <dsp:spPr>
        <a:xfrm>
          <a:off x="533400" y="0"/>
          <a:ext cx="1676400" cy="1676400"/>
        </a:xfrm>
        <a:prstGeom prst="ellipse">
          <a:avLst/>
        </a:prstGeom>
        <a:gradFill rotWithShape="0">
          <a:gsLst>
            <a:gs pos="0">
              <a:schemeClr val="accent2">
                <a:alpha val="50000"/>
                <a:hueOff val="0"/>
                <a:satOff val="0"/>
                <a:lumOff val="0"/>
                <a:alphaOff val="0"/>
                <a:shade val="15000"/>
                <a:satMod val="180000"/>
              </a:schemeClr>
            </a:gs>
            <a:gs pos="50000">
              <a:schemeClr val="accent2">
                <a:alpha val="50000"/>
                <a:hueOff val="0"/>
                <a:satOff val="0"/>
                <a:lumOff val="0"/>
                <a:alphaOff val="0"/>
                <a:shade val="45000"/>
                <a:satMod val="170000"/>
              </a:schemeClr>
            </a:gs>
            <a:gs pos="70000">
              <a:schemeClr val="accent2">
                <a:alpha val="50000"/>
                <a:hueOff val="0"/>
                <a:satOff val="0"/>
                <a:lumOff val="0"/>
                <a:alphaOff val="0"/>
                <a:tint val="99000"/>
                <a:shade val="65000"/>
                <a:satMod val="155000"/>
              </a:schemeClr>
            </a:gs>
            <a:gs pos="100000">
              <a:schemeClr val="accent2">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2">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Pre-Apprenticeship Preparation</a:t>
          </a:r>
        </a:p>
      </dsp:txBody>
      <dsp:txXfrm>
        <a:off x="778903" y="245503"/>
        <a:ext cx="1185394" cy="1185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D600B-C5CD-43B0-A6EF-311149F4F82B}">
      <dsp:nvSpPr>
        <dsp:cNvPr id="0" name=""/>
        <dsp:cNvSpPr/>
      </dsp:nvSpPr>
      <dsp:spPr>
        <a:xfrm>
          <a:off x="2033587" y="814387"/>
          <a:ext cx="2028824" cy="2028824"/>
        </a:xfrm>
        <a:prstGeom prst="ellipse">
          <a:avLst/>
        </a:prstGeom>
        <a:gradFill rotWithShape="0">
          <a:gsLst>
            <a:gs pos="0">
              <a:schemeClr val="accent2">
                <a:alpha val="50000"/>
                <a:hueOff val="0"/>
                <a:satOff val="0"/>
                <a:lumOff val="0"/>
                <a:alphaOff val="0"/>
                <a:shade val="15000"/>
                <a:satMod val="180000"/>
              </a:schemeClr>
            </a:gs>
            <a:gs pos="50000">
              <a:schemeClr val="accent2">
                <a:alpha val="50000"/>
                <a:hueOff val="0"/>
                <a:satOff val="0"/>
                <a:lumOff val="0"/>
                <a:alphaOff val="0"/>
                <a:shade val="45000"/>
                <a:satMod val="170000"/>
              </a:schemeClr>
            </a:gs>
            <a:gs pos="70000">
              <a:schemeClr val="accent2">
                <a:alpha val="50000"/>
                <a:hueOff val="0"/>
                <a:satOff val="0"/>
                <a:lumOff val="0"/>
                <a:alphaOff val="0"/>
                <a:tint val="99000"/>
                <a:shade val="65000"/>
                <a:satMod val="155000"/>
              </a:schemeClr>
            </a:gs>
            <a:gs pos="100000">
              <a:schemeClr val="accent2">
                <a:alpha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Pre-Apprenticeship Preparation</a:t>
          </a:r>
        </a:p>
      </dsp:txBody>
      <dsp:txXfrm>
        <a:off x="2330701" y="1111501"/>
        <a:ext cx="1434596" cy="1434596"/>
      </dsp:txXfrm>
    </dsp:sp>
    <dsp:sp modelId="{7C166B72-BA1A-4337-A98D-F392DBCB523E}">
      <dsp:nvSpPr>
        <dsp:cNvPr id="0" name=""/>
        <dsp:cNvSpPr/>
      </dsp:nvSpPr>
      <dsp:spPr>
        <a:xfrm>
          <a:off x="2540793" y="362"/>
          <a:ext cx="1014412" cy="1014412"/>
        </a:xfrm>
        <a:prstGeom prst="ellipse">
          <a:avLst/>
        </a:prstGeom>
        <a:gradFill rotWithShape="0">
          <a:gsLst>
            <a:gs pos="0">
              <a:schemeClr val="accent3">
                <a:alpha val="50000"/>
                <a:hueOff val="0"/>
                <a:satOff val="0"/>
                <a:lumOff val="0"/>
                <a:alphaOff val="0"/>
                <a:shade val="15000"/>
                <a:satMod val="180000"/>
              </a:schemeClr>
            </a:gs>
            <a:gs pos="50000">
              <a:schemeClr val="accent3">
                <a:alpha val="50000"/>
                <a:hueOff val="0"/>
                <a:satOff val="0"/>
                <a:lumOff val="0"/>
                <a:alphaOff val="0"/>
                <a:shade val="45000"/>
                <a:satMod val="170000"/>
              </a:schemeClr>
            </a:gs>
            <a:gs pos="70000">
              <a:schemeClr val="accent3">
                <a:alpha val="50000"/>
                <a:hueOff val="0"/>
                <a:satOff val="0"/>
                <a:lumOff val="0"/>
                <a:alphaOff val="0"/>
                <a:tint val="99000"/>
                <a:shade val="65000"/>
                <a:satMod val="155000"/>
              </a:schemeClr>
            </a:gs>
            <a:gs pos="100000">
              <a:schemeClr val="accent3">
                <a:alpha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Career Research</a:t>
          </a:r>
        </a:p>
      </dsp:txBody>
      <dsp:txXfrm>
        <a:off x="2689350" y="148919"/>
        <a:ext cx="717298" cy="717298"/>
      </dsp:txXfrm>
    </dsp:sp>
    <dsp:sp modelId="{B82EE7FA-8988-4808-888D-9BDF41EC4234}">
      <dsp:nvSpPr>
        <dsp:cNvPr id="0" name=""/>
        <dsp:cNvSpPr/>
      </dsp:nvSpPr>
      <dsp:spPr>
        <a:xfrm>
          <a:off x="3475045" y="387341"/>
          <a:ext cx="1014412" cy="1014412"/>
        </a:xfrm>
        <a:prstGeom prst="ellipse">
          <a:avLst/>
        </a:prstGeom>
        <a:gradFill rotWithShape="0">
          <a:gsLst>
            <a:gs pos="0">
              <a:schemeClr val="accent4">
                <a:alpha val="50000"/>
                <a:hueOff val="0"/>
                <a:satOff val="0"/>
                <a:lumOff val="0"/>
                <a:alphaOff val="0"/>
                <a:shade val="15000"/>
                <a:satMod val="180000"/>
              </a:schemeClr>
            </a:gs>
            <a:gs pos="50000">
              <a:schemeClr val="accent4">
                <a:alpha val="50000"/>
                <a:hueOff val="0"/>
                <a:satOff val="0"/>
                <a:lumOff val="0"/>
                <a:alphaOff val="0"/>
                <a:shade val="45000"/>
                <a:satMod val="170000"/>
              </a:schemeClr>
            </a:gs>
            <a:gs pos="70000">
              <a:schemeClr val="accent4">
                <a:alpha val="50000"/>
                <a:hueOff val="0"/>
                <a:satOff val="0"/>
                <a:lumOff val="0"/>
                <a:alphaOff val="0"/>
                <a:tint val="99000"/>
                <a:shade val="65000"/>
                <a:satMod val="155000"/>
              </a:schemeClr>
            </a:gs>
            <a:gs pos="100000">
              <a:schemeClr val="accent4">
                <a:alpha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Literacy</a:t>
          </a:r>
        </a:p>
      </dsp:txBody>
      <dsp:txXfrm>
        <a:off x="3623602" y="535898"/>
        <a:ext cx="717298" cy="717298"/>
      </dsp:txXfrm>
    </dsp:sp>
    <dsp:sp modelId="{8363B8D2-36DB-4FCE-B7B9-892680CB54F5}">
      <dsp:nvSpPr>
        <dsp:cNvPr id="0" name=""/>
        <dsp:cNvSpPr/>
      </dsp:nvSpPr>
      <dsp:spPr>
        <a:xfrm>
          <a:off x="3862025" y="1321593"/>
          <a:ext cx="1014412" cy="1014412"/>
        </a:xfrm>
        <a:prstGeom prst="ellipse">
          <a:avLst/>
        </a:prstGeom>
        <a:gradFill rotWithShape="0">
          <a:gsLst>
            <a:gs pos="0">
              <a:schemeClr val="accent5">
                <a:alpha val="50000"/>
                <a:hueOff val="0"/>
                <a:satOff val="0"/>
                <a:lumOff val="0"/>
                <a:alphaOff val="0"/>
                <a:shade val="15000"/>
                <a:satMod val="180000"/>
              </a:schemeClr>
            </a:gs>
            <a:gs pos="50000">
              <a:schemeClr val="accent5">
                <a:alpha val="50000"/>
                <a:hueOff val="0"/>
                <a:satOff val="0"/>
                <a:lumOff val="0"/>
                <a:alphaOff val="0"/>
                <a:shade val="45000"/>
                <a:satMod val="170000"/>
              </a:schemeClr>
            </a:gs>
            <a:gs pos="70000">
              <a:schemeClr val="accent5">
                <a:alpha val="50000"/>
                <a:hueOff val="0"/>
                <a:satOff val="0"/>
                <a:lumOff val="0"/>
                <a:alphaOff val="0"/>
                <a:tint val="99000"/>
                <a:shade val="65000"/>
                <a:satMod val="155000"/>
              </a:schemeClr>
            </a:gs>
            <a:gs pos="100000">
              <a:schemeClr val="accent5">
                <a:alpha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Navigation Reset</a:t>
          </a:r>
        </a:p>
      </dsp:txBody>
      <dsp:txXfrm>
        <a:off x="4010582" y="1470150"/>
        <a:ext cx="717298" cy="717298"/>
      </dsp:txXfrm>
    </dsp:sp>
    <dsp:sp modelId="{45E6B32B-8A5C-4A62-B8C0-C3543A9F279C}">
      <dsp:nvSpPr>
        <dsp:cNvPr id="0" name=""/>
        <dsp:cNvSpPr/>
      </dsp:nvSpPr>
      <dsp:spPr>
        <a:xfrm>
          <a:off x="3475045" y="2255845"/>
          <a:ext cx="1014412" cy="1014412"/>
        </a:xfrm>
        <a:prstGeom prst="ellipse">
          <a:avLst/>
        </a:prstGeom>
        <a:gradFill rotWithShape="0">
          <a:gsLst>
            <a:gs pos="0">
              <a:schemeClr val="accent6">
                <a:alpha val="50000"/>
                <a:hueOff val="0"/>
                <a:satOff val="0"/>
                <a:lumOff val="0"/>
                <a:alphaOff val="0"/>
                <a:shade val="15000"/>
                <a:satMod val="180000"/>
              </a:schemeClr>
            </a:gs>
            <a:gs pos="50000">
              <a:schemeClr val="accent6">
                <a:alpha val="50000"/>
                <a:hueOff val="0"/>
                <a:satOff val="0"/>
                <a:lumOff val="0"/>
                <a:alphaOff val="0"/>
                <a:shade val="45000"/>
                <a:satMod val="170000"/>
              </a:schemeClr>
            </a:gs>
            <a:gs pos="70000">
              <a:schemeClr val="accent6">
                <a:alpha val="50000"/>
                <a:hueOff val="0"/>
                <a:satOff val="0"/>
                <a:lumOff val="0"/>
                <a:alphaOff val="0"/>
                <a:tint val="99000"/>
                <a:shade val="65000"/>
                <a:satMod val="155000"/>
              </a:schemeClr>
            </a:gs>
            <a:gs pos="100000">
              <a:schemeClr val="accent6">
                <a:alpha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Financial Literacy</a:t>
          </a:r>
        </a:p>
      </dsp:txBody>
      <dsp:txXfrm>
        <a:off x="3623602" y="2404402"/>
        <a:ext cx="717298" cy="717298"/>
      </dsp:txXfrm>
    </dsp:sp>
    <dsp:sp modelId="{24D3DBF3-EAC0-47B7-8966-32D890853515}">
      <dsp:nvSpPr>
        <dsp:cNvPr id="0" name=""/>
        <dsp:cNvSpPr/>
      </dsp:nvSpPr>
      <dsp:spPr>
        <a:xfrm>
          <a:off x="2540793" y="2642825"/>
          <a:ext cx="1014412" cy="1014412"/>
        </a:xfrm>
        <a:prstGeom prst="ellipse">
          <a:avLst/>
        </a:prstGeom>
        <a:gradFill rotWithShape="0">
          <a:gsLst>
            <a:gs pos="0">
              <a:schemeClr val="accent2">
                <a:alpha val="50000"/>
                <a:hueOff val="0"/>
                <a:satOff val="0"/>
                <a:lumOff val="0"/>
                <a:alphaOff val="0"/>
                <a:shade val="15000"/>
                <a:satMod val="180000"/>
              </a:schemeClr>
            </a:gs>
            <a:gs pos="50000">
              <a:schemeClr val="accent2">
                <a:alpha val="50000"/>
                <a:hueOff val="0"/>
                <a:satOff val="0"/>
                <a:lumOff val="0"/>
                <a:alphaOff val="0"/>
                <a:shade val="45000"/>
                <a:satMod val="170000"/>
              </a:schemeClr>
            </a:gs>
            <a:gs pos="70000">
              <a:schemeClr val="accent2">
                <a:alpha val="50000"/>
                <a:hueOff val="0"/>
                <a:satOff val="0"/>
                <a:lumOff val="0"/>
                <a:alphaOff val="0"/>
                <a:tint val="99000"/>
                <a:shade val="65000"/>
                <a:satMod val="155000"/>
              </a:schemeClr>
            </a:gs>
            <a:gs pos="100000">
              <a:schemeClr val="accent2">
                <a:alpha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Work-Readiness</a:t>
          </a:r>
        </a:p>
      </dsp:txBody>
      <dsp:txXfrm>
        <a:off x="2689350" y="2791382"/>
        <a:ext cx="717298" cy="717298"/>
      </dsp:txXfrm>
    </dsp:sp>
    <dsp:sp modelId="{CCBFC060-35C9-4E4A-BC45-08C196BD3C49}">
      <dsp:nvSpPr>
        <dsp:cNvPr id="0" name=""/>
        <dsp:cNvSpPr/>
      </dsp:nvSpPr>
      <dsp:spPr>
        <a:xfrm>
          <a:off x="1606541" y="2255845"/>
          <a:ext cx="1014412" cy="1014412"/>
        </a:xfrm>
        <a:prstGeom prst="ellipse">
          <a:avLst/>
        </a:prstGeom>
        <a:gradFill rotWithShape="0">
          <a:gsLst>
            <a:gs pos="0">
              <a:schemeClr val="accent3">
                <a:alpha val="50000"/>
                <a:hueOff val="0"/>
                <a:satOff val="0"/>
                <a:lumOff val="0"/>
                <a:alphaOff val="0"/>
                <a:shade val="15000"/>
                <a:satMod val="180000"/>
              </a:schemeClr>
            </a:gs>
            <a:gs pos="50000">
              <a:schemeClr val="accent3">
                <a:alpha val="50000"/>
                <a:hueOff val="0"/>
                <a:satOff val="0"/>
                <a:lumOff val="0"/>
                <a:alphaOff val="0"/>
                <a:shade val="45000"/>
                <a:satMod val="170000"/>
              </a:schemeClr>
            </a:gs>
            <a:gs pos="70000">
              <a:schemeClr val="accent3">
                <a:alpha val="50000"/>
                <a:hueOff val="0"/>
                <a:satOff val="0"/>
                <a:lumOff val="0"/>
                <a:alphaOff val="0"/>
                <a:tint val="99000"/>
                <a:shade val="65000"/>
                <a:satMod val="155000"/>
              </a:schemeClr>
            </a:gs>
            <a:gs pos="100000">
              <a:schemeClr val="accent3">
                <a:alpha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Aptitude Evaluation</a:t>
          </a:r>
        </a:p>
      </dsp:txBody>
      <dsp:txXfrm>
        <a:off x="1755098" y="2404402"/>
        <a:ext cx="717298" cy="717298"/>
      </dsp:txXfrm>
    </dsp:sp>
    <dsp:sp modelId="{6C9CF42A-C741-43D5-95F3-BB8E9A0BC178}">
      <dsp:nvSpPr>
        <dsp:cNvPr id="0" name=""/>
        <dsp:cNvSpPr/>
      </dsp:nvSpPr>
      <dsp:spPr>
        <a:xfrm>
          <a:off x="1219562" y="1321593"/>
          <a:ext cx="1014412" cy="1014412"/>
        </a:xfrm>
        <a:prstGeom prst="ellipse">
          <a:avLst/>
        </a:prstGeom>
        <a:gradFill rotWithShape="0">
          <a:gsLst>
            <a:gs pos="0">
              <a:schemeClr val="accent4">
                <a:alpha val="50000"/>
                <a:hueOff val="0"/>
                <a:satOff val="0"/>
                <a:lumOff val="0"/>
                <a:alphaOff val="0"/>
                <a:shade val="15000"/>
                <a:satMod val="180000"/>
              </a:schemeClr>
            </a:gs>
            <a:gs pos="50000">
              <a:schemeClr val="accent4">
                <a:alpha val="50000"/>
                <a:hueOff val="0"/>
                <a:satOff val="0"/>
                <a:lumOff val="0"/>
                <a:alphaOff val="0"/>
                <a:shade val="45000"/>
                <a:satMod val="170000"/>
              </a:schemeClr>
            </a:gs>
            <a:gs pos="70000">
              <a:schemeClr val="accent4">
                <a:alpha val="50000"/>
                <a:hueOff val="0"/>
                <a:satOff val="0"/>
                <a:lumOff val="0"/>
                <a:alphaOff val="0"/>
                <a:tint val="99000"/>
                <a:shade val="65000"/>
                <a:satMod val="155000"/>
              </a:schemeClr>
            </a:gs>
            <a:gs pos="100000">
              <a:schemeClr val="accent4">
                <a:alpha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Team Building</a:t>
          </a:r>
        </a:p>
      </dsp:txBody>
      <dsp:txXfrm>
        <a:off x="1368119" y="1470150"/>
        <a:ext cx="717298" cy="717298"/>
      </dsp:txXfrm>
    </dsp:sp>
    <dsp:sp modelId="{0DCD8F63-677D-4EF5-9ABD-0B21BBEB85AD}">
      <dsp:nvSpPr>
        <dsp:cNvPr id="0" name=""/>
        <dsp:cNvSpPr/>
      </dsp:nvSpPr>
      <dsp:spPr>
        <a:xfrm>
          <a:off x="1606541" y="387341"/>
          <a:ext cx="1014412" cy="1014412"/>
        </a:xfrm>
        <a:prstGeom prst="ellipse">
          <a:avLst/>
        </a:prstGeom>
        <a:gradFill rotWithShape="0">
          <a:gsLst>
            <a:gs pos="0">
              <a:schemeClr val="accent5">
                <a:alpha val="50000"/>
                <a:hueOff val="0"/>
                <a:satOff val="0"/>
                <a:lumOff val="0"/>
                <a:alphaOff val="0"/>
                <a:shade val="15000"/>
                <a:satMod val="180000"/>
              </a:schemeClr>
            </a:gs>
            <a:gs pos="50000">
              <a:schemeClr val="accent5">
                <a:alpha val="50000"/>
                <a:hueOff val="0"/>
                <a:satOff val="0"/>
                <a:lumOff val="0"/>
                <a:alphaOff val="0"/>
                <a:shade val="45000"/>
                <a:satMod val="170000"/>
              </a:schemeClr>
            </a:gs>
            <a:gs pos="70000">
              <a:schemeClr val="accent5">
                <a:alpha val="50000"/>
                <a:hueOff val="0"/>
                <a:satOff val="0"/>
                <a:lumOff val="0"/>
                <a:alphaOff val="0"/>
                <a:tint val="99000"/>
                <a:shade val="65000"/>
                <a:satMod val="155000"/>
              </a:schemeClr>
            </a:gs>
            <a:gs pos="100000">
              <a:schemeClr val="accent5">
                <a:alpha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Job Shadowing</a:t>
          </a:r>
        </a:p>
      </dsp:txBody>
      <dsp:txXfrm>
        <a:off x="1755098" y="535898"/>
        <a:ext cx="717298" cy="717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9415B-C8B7-44C6-9864-7F3263A484F1}">
      <dsp:nvSpPr>
        <dsp:cNvPr id="0" name=""/>
        <dsp:cNvSpPr/>
      </dsp:nvSpPr>
      <dsp:spPr>
        <a:xfrm rot="7366670">
          <a:off x="4764871" y="2719232"/>
          <a:ext cx="844876" cy="24697"/>
        </a:xfrm>
        <a:custGeom>
          <a:avLst/>
          <a:gdLst/>
          <a:ahLst/>
          <a:cxnLst/>
          <a:rect l="0" t="0" r="0" b="0"/>
          <a:pathLst>
            <a:path>
              <a:moveTo>
                <a:pt x="0" y="12348"/>
              </a:moveTo>
              <a:lnTo>
                <a:pt x="844876" y="1234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6AA53C-CE1D-4ED4-85F1-734DD7635678}">
      <dsp:nvSpPr>
        <dsp:cNvPr id="0" name=""/>
        <dsp:cNvSpPr/>
      </dsp:nvSpPr>
      <dsp:spPr>
        <a:xfrm rot="9028389">
          <a:off x="4590917" y="2373041"/>
          <a:ext cx="731891" cy="24697"/>
        </a:xfrm>
        <a:custGeom>
          <a:avLst/>
          <a:gdLst/>
          <a:ahLst/>
          <a:cxnLst/>
          <a:rect l="0" t="0" r="0" b="0"/>
          <a:pathLst>
            <a:path>
              <a:moveTo>
                <a:pt x="0" y="12348"/>
              </a:moveTo>
              <a:lnTo>
                <a:pt x="731891" y="1234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DE37FF-BFDB-4536-8CAE-E6A2E02BB347}">
      <dsp:nvSpPr>
        <dsp:cNvPr id="0" name=""/>
        <dsp:cNvSpPr/>
      </dsp:nvSpPr>
      <dsp:spPr>
        <a:xfrm rot="10800000">
          <a:off x="4536284" y="1968851"/>
          <a:ext cx="738996" cy="24697"/>
        </a:xfrm>
        <a:custGeom>
          <a:avLst/>
          <a:gdLst/>
          <a:ahLst/>
          <a:cxnLst/>
          <a:rect l="0" t="0" r="0" b="0"/>
          <a:pathLst>
            <a:path>
              <a:moveTo>
                <a:pt x="0" y="12348"/>
              </a:moveTo>
              <a:lnTo>
                <a:pt x="738996" y="1234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6340CF-E198-4368-A8C4-F7C32D42720B}">
      <dsp:nvSpPr>
        <dsp:cNvPr id="0" name=""/>
        <dsp:cNvSpPr/>
      </dsp:nvSpPr>
      <dsp:spPr>
        <a:xfrm rot="12571611">
          <a:off x="4590917" y="1564660"/>
          <a:ext cx="731891" cy="24697"/>
        </a:xfrm>
        <a:custGeom>
          <a:avLst/>
          <a:gdLst/>
          <a:ahLst/>
          <a:cxnLst/>
          <a:rect l="0" t="0" r="0" b="0"/>
          <a:pathLst>
            <a:path>
              <a:moveTo>
                <a:pt x="0" y="12348"/>
              </a:moveTo>
              <a:lnTo>
                <a:pt x="731891" y="1234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BB9CF-05C4-4283-B9DA-B578D6D083CD}">
      <dsp:nvSpPr>
        <dsp:cNvPr id="0" name=""/>
        <dsp:cNvSpPr/>
      </dsp:nvSpPr>
      <dsp:spPr>
        <a:xfrm rot="14221100">
          <a:off x="4751244" y="1213652"/>
          <a:ext cx="858307" cy="24697"/>
        </a:xfrm>
        <a:custGeom>
          <a:avLst/>
          <a:gdLst/>
          <a:ahLst/>
          <a:cxnLst/>
          <a:rect l="0" t="0" r="0" b="0"/>
          <a:pathLst>
            <a:path>
              <a:moveTo>
                <a:pt x="0" y="12348"/>
              </a:moveTo>
              <a:lnTo>
                <a:pt x="858307" y="1234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18B92D-225F-4412-8F4A-2DD0FE77BC3C}">
      <dsp:nvSpPr>
        <dsp:cNvPr id="0" name=""/>
        <dsp:cNvSpPr/>
      </dsp:nvSpPr>
      <dsp:spPr>
        <a:xfrm flipH="1">
          <a:off x="5616484" y="1959187"/>
          <a:ext cx="108004" cy="44025"/>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B0D851FC-2BF3-4263-A577-AD0BC75383C9}">
      <dsp:nvSpPr>
        <dsp:cNvPr id="0" name=""/>
        <dsp:cNvSpPr/>
      </dsp:nvSpPr>
      <dsp:spPr>
        <a:xfrm>
          <a:off x="3995505" y="-293391"/>
          <a:ext cx="1220406" cy="126765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Continuing Education</a:t>
          </a:r>
        </a:p>
      </dsp:txBody>
      <dsp:txXfrm>
        <a:off x="4174229" y="-107747"/>
        <a:ext cx="862958" cy="896366"/>
      </dsp:txXfrm>
    </dsp:sp>
    <dsp:sp modelId="{2912685D-EFFC-479B-A5D9-D6A8F81BC0D7}">
      <dsp:nvSpPr>
        <dsp:cNvPr id="0" name=""/>
        <dsp:cNvSpPr/>
      </dsp:nvSpPr>
      <dsp:spPr>
        <a:xfrm>
          <a:off x="3492507" y="459397"/>
          <a:ext cx="1220406" cy="126765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On-the-Job Training</a:t>
          </a:r>
        </a:p>
      </dsp:txBody>
      <dsp:txXfrm>
        <a:off x="3671231" y="645041"/>
        <a:ext cx="862958" cy="896366"/>
      </dsp:txXfrm>
    </dsp:sp>
    <dsp:sp modelId="{64A9A056-6F20-40AA-A96D-09F7BFBFD3BA}">
      <dsp:nvSpPr>
        <dsp:cNvPr id="0" name=""/>
        <dsp:cNvSpPr/>
      </dsp:nvSpPr>
      <dsp:spPr>
        <a:xfrm>
          <a:off x="3315878" y="1347372"/>
          <a:ext cx="1220406" cy="126765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Entry-level Employment</a:t>
          </a:r>
        </a:p>
      </dsp:txBody>
      <dsp:txXfrm>
        <a:off x="3494602" y="1533016"/>
        <a:ext cx="862958" cy="896366"/>
      </dsp:txXfrm>
    </dsp:sp>
    <dsp:sp modelId="{A6A18C61-349E-47D5-A9C1-3BAFB4CC0E5A}">
      <dsp:nvSpPr>
        <dsp:cNvPr id="0" name=""/>
        <dsp:cNvSpPr/>
      </dsp:nvSpPr>
      <dsp:spPr>
        <a:xfrm>
          <a:off x="3492507" y="2235347"/>
          <a:ext cx="1220406" cy="126765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Additional Credentials</a:t>
          </a:r>
        </a:p>
      </dsp:txBody>
      <dsp:txXfrm>
        <a:off x="3671231" y="2420991"/>
        <a:ext cx="862958" cy="896366"/>
      </dsp:txXfrm>
    </dsp:sp>
    <dsp:sp modelId="{A00E1018-9D1C-49A9-B734-D29631DB1034}">
      <dsp:nvSpPr>
        <dsp:cNvPr id="0" name=""/>
        <dsp:cNvSpPr/>
      </dsp:nvSpPr>
      <dsp:spPr>
        <a:xfrm>
          <a:off x="3970675" y="2988136"/>
          <a:ext cx="1286617" cy="126765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22275">
            <a:lnSpc>
              <a:spcPct val="90000"/>
            </a:lnSpc>
            <a:spcBef>
              <a:spcPct val="0"/>
            </a:spcBef>
            <a:spcAft>
              <a:spcPct val="35000"/>
            </a:spcAft>
            <a:buNone/>
          </a:pPr>
          <a:r>
            <a:rPr lang="en-US" sz="950" b="1" kern="1200" dirty="0"/>
            <a:t>Apprenticeship</a:t>
          </a:r>
        </a:p>
      </dsp:txBody>
      <dsp:txXfrm>
        <a:off x="4159096" y="3173780"/>
        <a:ext cx="909775" cy="896366"/>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6521D71-0F49-4058-9077-559838C2C2A7}" type="datetimeFigureOut">
              <a:rPr lang="en-US" smtClean="0"/>
              <a:t>4/27/2016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76BF909-0EFC-4886-8EA3-B03AFCEE4174}" type="slidenum">
              <a:rPr lang="en-US" smtClean="0"/>
              <a:t>‹#›</a:t>
            </a:fld>
            <a:endParaRPr lang="en-US" dirty="0"/>
          </a:p>
        </p:txBody>
      </p:sp>
    </p:spTree>
    <p:extLst>
      <p:ext uri="{BB962C8B-B14F-4D97-AF65-F5344CB8AC3E}">
        <p14:creationId xmlns:p14="http://schemas.microsoft.com/office/powerpoint/2010/main" val="397278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doleta.gov/oa/racc.cfm"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dol.gov/dol/grants/FOA-ETA-15-02.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1</a:t>
            </a:fld>
            <a:endParaRPr lang="en-US" dirty="0"/>
          </a:p>
        </p:txBody>
      </p:sp>
    </p:spTree>
    <p:extLst>
      <p:ext uri="{BB962C8B-B14F-4D97-AF65-F5344CB8AC3E}">
        <p14:creationId xmlns:p14="http://schemas.microsoft.com/office/powerpoint/2010/main" val="1396099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10</a:t>
            </a:fld>
            <a:endParaRPr lang="en-US" dirty="0"/>
          </a:p>
        </p:txBody>
      </p:sp>
    </p:spTree>
    <p:extLst>
      <p:ext uri="{BB962C8B-B14F-4D97-AF65-F5344CB8AC3E}">
        <p14:creationId xmlns:p14="http://schemas.microsoft.com/office/powerpoint/2010/main" val="1278187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11</a:t>
            </a:fld>
            <a:endParaRPr lang="en-US" dirty="0"/>
          </a:p>
        </p:txBody>
      </p:sp>
    </p:spTree>
    <p:extLst>
      <p:ext uri="{BB962C8B-B14F-4D97-AF65-F5344CB8AC3E}">
        <p14:creationId xmlns:p14="http://schemas.microsoft.com/office/powerpoint/2010/main" val="260414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12</a:t>
            </a:fld>
            <a:endParaRPr lang="en-US" dirty="0"/>
          </a:p>
        </p:txBody>
      </p:sp>
    </p:spTree>
    <p:extLst>
      <p:ext uri="{BB962C8B-B14F-4D97-AF65-F5344CB8AC3E}">
        <p14:creationId xmlns:p14="http://schemas.microsoft.com/office/powerpoint/2010/main" val="3673095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13</a:t>
            </a:fld>
            <a:endParaRPr lang="en-US" dirty="0"/>
          </a:p>
        </p:txBody>
      </p:sp>
    </p:spTree>
    <p:extLst>
      <p:ext uri="{BB962C8B-B14F-4D97-AF65-F5344CB8AC3E}">
        <p14:creationId xmlns:p14="http://schemas.microsoft.com/office/powerpoint/2010/main" val="2559153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14</a:t>
            </a:fld>
            <a:endParaRPr lang="en-US" dirty="0"/>
          </a:p>
        </p:txBody>
      </p:sp>
    </p:spTree>
    <p:extLst>
      <p:ext uri="{BB962C8B-B14F-4D97-AF65-F5344CB8AC3E}">
        <p14:creationId xmlns:p14="http://schemas.microsoft.com/office/powerpoint/2010/main" val="245451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15</a:t>
            </a:fld>
            <a:endParaRPr lang="en-US" dirty="0"/>
          </a:p>
        </p:txBody>
      </p:sp>
    </p:spTree>
    <p:extLst>
      <p:ext uri="{BB962C8B-B14F-4D97-AF65-F5344CB8AC3E}">
        <p14:creationId xmlns:p14="http://schemas.microsoft.com/office/powerpoint/2010/main" val="2841874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16</a:t>
            </a:fld>
            <a:endParaRPr lang="en-US" dirty="0"/>
          </a:p>
        </p:txBody>
      </p:sp>
    </p:spTree>
    <p:extLst>
      <p:ext uri="{BB962C8B-B14F-4D97-AF65-F5344CB8AC3E}">
        <p14:creationId xmlns:p14="http://schemas.microsoft.com/office/powerpoint/2010/main" val="2889568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17</a:t>
            </a:fld>
            <a:endParaRPr lang="en-US" dirty="0"/>
          </a:p>
        </p:txBody>
      </p:sp>
    </p:spTree>
    <p:extLst>
      <p:ext uri="{BB962C8B-B14F-4D97-AF65-F5344CB8AC3E}">
        <p14:creationId xmlns:p14="http://schemas.microsoft.com/office/powerpoint/2010/main" val="66135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18</a:t>
            </a:fld>
            <a:endParaRPr lang="en-US" dirty="0"/>
          </a:p>
        </p:txBody>
      </p:sp>
    </p:spTree>
    <p:extLst>
      <p:ext uri="{BB962C8B-B14F-4D97-AF65-F5344CB8AC3E}">
        <p14:creationId xmlns:p14="http://schemas.microsoft.com/office/powerpoint/2010/main" val="1737514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19</a:t>
            </a:fld>
            <a:endParaRPr lang="en-US" dirty="0"/>
          </a:p>
        </p:txBody>
      </p:sp>
    </p:spTree>
    <p:extLst>
      <p:ext uri="{BB962C8B-B14F-4D97-AF65-F5344CB8AC3E}">
        <p14:creationId xmlns:p14="http://schemas.microsoft.com/office/powerpoint/2010/main" val="227653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2</a:t>
            </a:fld>
            <a:endParaRPr lang="en-US" dirty="0"/>
          </a:p>
        </p:txBody>
      </p:sp>
    </p:spTree>
    <p:extLst>
      <p:ext uri="{BB962C8B-B14F-4D97-AF65-F5344CB8AC3E}">
        <p14:creationId xmlns:p14="http://schemas.microsoft.com/office/powerpoint/2010/main" val="2983853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13C22-2D79-E94B-83B7-3A4164C563D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69817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21</a:t>
            </a:fld>
            <a:endParaRPr lang="en-US" dirty="0"/>
          </a:p>
        </p:txBody>
      </p:sp>
    </p:spTree>
    <p:extLst>
      <p:ext uri="{BB962C8B-B14F-4D97-AF65-F5344CB8AC3E}">
        <p14:creationId xmlns:p14="http://schemas.microsoft.com/office/powerpoint/2010/main" val="3867119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22</a:t>
            </a:fld>
            <a:endParaRPr lang="en-US" dirty="0"/>
          </a:p>
        </p:txBody>
      </p:sp>
    </p:spTree>
    <p:extLst>
      <p:ext uri="{BB962C8B-B14F-4D97-AF65-F5344CB8AC3E}">
        <p14:creationId xmlns:p14="http://schemas.microsoft.com/office/powerpoint/2010/main" val="380350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23</a:t>
            </a:fld>
            <a:endParaRPr lang="en-US" dirty="0"/>
          </a:p>
        </p:txBody>
      </p:sp>
    </p:spTree>
    <p:extLst>
      <p:ext uri="{BB962C8B-B14F-4D97-AF65-F5344CB8AC3E}">
        <p14:creationId xmlns:p14="http://schemas.microsoft.com/office/powerpoint/2010/main" val="3215053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Grantee</a:t>
            </a:r>
            <a:r>
              <a:rPr lang="en-US" baseline="0" dirty="0"/>
              <a:t> membership: </a:t>
            </a:r>
            <a:r>
              <a:rPr lang="en-US" dirty="0"/>
              <a:t>Essentially, grantees are expected to join the RACC as a condition of their grant award according to the FOA:</a:t>
            </a:r>
          </a:p>
          <a:p>
            <a:r>
              <a:rPr lang="en-US" dirty="0"/>
              <a:t> </a:t>
            </a:r>
          </a:p>
          <a:p>
            <a:pPr lvl="0"/>
            <a:r>
              <a:rPr lang="en-US" dirty="0"/>
              <a:t>P. 4: Promoting Career Pathways and Aligning Apprenticeships with Institutions of Higher Education (IHEs) and Workforce Investment Systems: Engaging states, regions, and local areas to align, at a minimum, education and training systems (e.g., Workforce Investment Boards/State Workforce Agencies; and career technical education, community college, and university systems) behind apprenticeship as an area for cooperation and co-investment and linking apprenticeship to credit and industry-recognized credentials that allow for further advancement (e.g., college credit, portable industry-recognized credentials; also see the Registered Apprenticeship College Consortium at </a:t>
            </a:r>
            <a:r>
              <a:rPr lang="en-US" u="sng" dirty="0">
                <a:hlinkClick r:id="rId3"/>
              </a:rPr>
              <a:t>http://www.doleta.gov/oa/racc.cfm</a:t>
            </a:r>
            <a:r>
              <a:rPr lang="en-US" dirty="0"/>
              <a:t>);</a:t>
            </a:r>
          </a:p>
          <a:p>
            <a:pPr lvl="0"/>
            <a:r>
              <a:rPr lang="en-US" dirty="0"/>
              <a:t>P. 57 (Innovations to Create a Supportive Ecosystem): Create incentives for community colleges to support the development and provision of apprenticeship training by a) articulating apprenticeships to community college credit (visit the RACC website: </a:t>
            </a:r>
            <a:r>
              <a:rPr lang="en-US" u="sng" dirty="0">
                <a:hlinkClick r:id="rId3"/>
              </a:rPr>
              <a:t>http://www.doleta.gov/oa/racc.cfm</a:t>
            </a:r>
            <a:r>
              <a:rPr lang="en-US" dirty="0"/>
              <a:t>), b) creating financial incentives through FTEs or other mechanisms for community colleges to support apprenticeship, or c) create capacity within the community college system to support employers in setting up or expanding apprenticeship programs</a:t>
            </a:r>
          </a:p>
          <a:p>
            <a:r>
              <a:rPr lang="en-US" dirty="0"/>
              <a:t> </a:t>
            </a:r>
          </a:p>
          <a:p>
            <a:r>
              <a:rPr lang="en-US" dirty="0"/>
              <a:t>The link to the FOA is </a:t>
            </a:r>
            <a:r>
              <a:rPr lang="en-US" u="sng" dirty="0">
                <a:hlinkClick r:id="rId4"/>
              </a:rPr>
              <a:t>here</a:t>
            </a:r>
            <a:r>
              <a:rPr lang="en-US" dirty="0"/>
              <a:t> if you’d like to get additional context. Let me know if you need anything else.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E8214D4-512A-4372-B828-721889E22692}" type="slidenum">
              <a:rPr lang="en-US" smtClean="0"/>
              <a:t>24</a:t>
            </a:fld>
            <a:endParaRPr lang="en-US" dirty="0"/>
          </a:p>
        </p:txBody>
      </p:sp>
    </p:spTree>
    <p:extLst>
      <p:ext uri="{BB962C8B-B14F-4D97-AF65-F5344CB8AC3E}">
        <p14:creationId xmlns:p14="http://schemas.microsoft.com/office/powerpoint/2010/main" val="1689800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14D4-512A-4372-B828-721889E22692}" type="slidenum">
              <a:rPr lang="en-US" smtClean="0"/>
              <a:t>25</a:t>
            </a:fld>
            <a:endParaRPr lang="en-US" dirty="0"/>
          </a:p>
        </p:txBody>
      </p:sp>
    </p:spTree>
    <p:extLst>
      <p:ext uri="{BB962C8B-B14F-4D97-AF65-F5344CB8AC3E}">
        <p14:creationId xmlns:p14="http://schemas.microsoft.com/office/powerpoint/2010/main" val="4264804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26</a:t>
            </a:fld>
            <a:endParaRPr lang="en-US" dirty="0"/>
          </a:p>
        </p:txBody>
      </p:sp>
    </p:spTree>
    <p:extLst>
      <p:ext uri="{BB962C8B-B14F-4D97-AF65-F5344CB8AC3E}">
        <p14:creationId xmlns:p14="http://schemas.microsoft.com/office/powerpoint/2010/main" val="3392484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indent="-90721">
              <a:buClr>
                <a:srgbClr val="000000"/>
              </a:buClr>
              <a:buFont typeface="Arial"/>
              <a:buChar char="●"/>
            </a:pPr>
            <a:endParaRPr lang="en-US" dirty="0"/>
          </a:p>
          <a:p>
            <a:pPr marL="466569" lvl="1" indent="-90721">
              <a:buClr>
                <a:srgbClr val="000000"/>
              </a:buClr>
              <a:buFont typeface="Courier New"/>
              <a:buChar char="o"/>
            </a:pPr>
            <a:endParaRPr lang="en-US" dirty="0"/>
          </a:p>
          <a:p>
            <a:pPr marL="933138" lvl="2" indent="-90721">
              <a:buClr>
                <a:srgbClr val="000000"/>
              </a:buClr>
              <a:buFont typeface="Wingdings"/>
              <a:buChar char="§"/>
            </a:pPr>
            <a:endParaRPr lang="en-US" dirty="0"/>
          </a:p>
          <a:p>
            <a:pPr marL="1399707" lvl="3" indent="-90721">
              <a:buClr>
                <a:srgbClr val="000000"/>
              </a:buClr>
              <a:buFont typeface="Arial"/>
              <a:buChar char="●"/>
            </a:pPr>
            <a:endParaRPr lang="en-US" dirty="0"/>
          </a:p>
          <a:p>
            <a:pPr marL="1866275" lvl="4" indent="-90721">
              <a:buClr>
                <a:srgbClr val="000000"/>
              </a:buClr>
              <a:buFont typeface="Courier New"/>
              <a:buChar char="o"/>
            </a:pPr>
            <a:endParaRPr lang="en-US" dirty="0"/>
          </a:p>
          <a:p>
            <a:pPr marL="2332845" lvl="5" indent="-90721">
              <a:buClr>
                <a:srgbClr val="000000"/>
              </a:buClr>
              <a:buFont typeface="Wingdings"/>
              <a:buChar char="§"/>
            </a:pPr>
            <a:endParaRPr lang="en-US" dirty="0"/>
          </a:p>
          <a:p>
            <a:pPr marL="2799414" lvl="6" indent="-90721">
              <a:buClr>
                <a:srgbClr val="000000"/>
              </a:buClr>
              <a:buFont typeface="Arial"/>
              <a:buChar char="●"/>
            </a:pPr>
            <a:endParaRPr lang="en-US" dirty="0"/>
          </a:p>
          <a:p>
            <a:pPr marL="3265982" lvl="7" indent="-90721">
              <a:buClr>
                <a:srgbClr val="000000"/>
              </a:buClr>
              <a:buFont typeface="Courier New"/>
              <a:buChar char="o"/>
            </a:pPr>
            <a:endParaRPr lang="en-US" dirty="0"/>
          </a:p>
          <a:p>
            <a:pPr marL="3732552" lvl="8" indent="-90721">
              <a:buClr>
                <a:srgbClr val="000000"/>
              </a:buClr>
              <a:buFont typeface="Wingdings"/>
              <a:buChar cha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indent="-90721">
              <a:buClr>
                <a:srgbClr val="000000"/>
              </a:buClr>
              <a:buFont typeface="Arial"/>
              <a:buChar char="●"/>
            </a:pPr>
            <a:endParaRPr lang="en-US" dirty="0"/>
          </a:p>
          <a:p>
            <a:pPr marL="466569" lvl="1" indent="-90721">
              <a:buClr>
                <a:srgbClr val="000000"/>
              </a:buClr>
              <a:buFont typeface="Courier New"/>
              <a:buChar char="o"/>
            </a:pPr>
            <a:endParaRPr lang="en-US" dirty="0"/>
          </a:p>
          <a:p>
            <a:pPr marL="933138" lvl="2" indent="-90721">
              <a:buClr>
                <a:srgbClr val="000000"/>
              </a:buClr>
              <a:buFont typeface="Wingdings"/>
              <a:buChar char="§"/>
            </a:pPr>
            <a:endParaRPr lang="en-US" dirty="0"/>
          </a:p>
          <a:p>
            <a:pPr marL="1399707" lvl="3" indent="-90721">
              <a:buClr>
                <a:srgbClr val="000000"/>
              </a:buClr>
              <a:buFont typeface="Arial"/>
              <a:buChar char="●"/>
            </a:pPr>
            <a:endParaRPr lang="en-US" dirty="0"/>
          </a:p>
          <a:p>
            <a:pPr marL="1866275" lvl="4" indent="-90721">
              <a:buClr>
                <a:srgbClr val="000000"/>
              </a:buClr>
              <a:buFont typeface="Courier New"/>
              <a:buChar char="o"/>
            </a:pPr>
            <a:endParaRPr lang="en-US" dirty="0"/>
          </a:p>
          <a:p>
            <a:pPr marL="2332845" lvl="5" indent="-90721">
              <a:buClr>
                <a:srgbClr val="000000"/>
              </a:buClr>
              <a:buFont typeface="Wingdings"/>
              <a:buChar char="§"/>
            </a:pPr>
            <a:endParaRPr lang="en-US" dirty="0"/>
          </a:p>
          <a:p>
            <a:pPr marL="2799414" lvl="6" indent="-90721">
              <a:buClr>
                <a:srgbClr val="000000"/>
              </a:buClr>
              <a:buFont typeface="Arial"/>
              <a:buChar char="●"/>
            </a:pPr>
            <a:endParaRPr lang="en-US" dirty="0"/>
          </a:p>
          <a:p>
            <a:pPr marL="3265982" lvl="7" indent="-90721">
              <a:buClr>
                <a:srgbClr val="000000"/>
              </a:buClr>
              <a:buFont typeface="Courier New"/>
              <a:buChar char="o"/>
            </a:pPr>
            <a:endParaRPr lang="en-US" dirty="0"/>
          </a:p>
          <a:p>
            <a:pPr marL="3732552" lvl="8" indent="-90721">
              <a:buClr>
                <a:srgbClr val="000000"/>
              </a:buClr>
              <a:buFont typeface="Wingdings"/>
              <a:buChar cha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indent="-90721">
              <a:buClr>
                <a:srgbClr val="000000"/>
              </a:buClr>
              <a:buFont typeface="Arial"/>
              <a:buChar char="●"/>
            </a:pPr>
            <a:endParaRPr lang="en-US" dirty="0"/>
          </a:p>
          <a:p>
            <a:pPr marL="466569" lvl="1" indent="-90721">
              <a:buClr>
                <a:srgbClr val="000000"/>
              </a:buClr>
              <a:buFont typeface="Courier New"/>
              <a:buChar char="o"/>
            </a:pPr>
            <a:endParaRPr lang="en-US" dirty="0"/>
          </a:p>
          <a:p>
            <a:pPr marL="933138" lvl="2" indent="-90721">
              <a:buClr>
                <a:srgbClr val="000000"/>
              </a:buClr>
              <a:buFont typeface="Wingdings"/>
              <a:buChar char="§"/>
            </a:pPr>
            <a:endParaRPr lang="en-US" dirty="0"/>
          </a:p>
          <a:p>
            <a:pPr marL="1399707" lvl="3" indent="-90721">
              <a:buClr>
                <a:srgbClr val="000000"/>
              </a:buClr>
              <a:buFont typeface="Arial"/>
              <a:buChar char="●"/>
            </a:pPr>
            <a:endParaRPr lang="en-US" dirty="0"/>
          </a:p>
          <a:p>
            <a:pPr marL="1866275" lvl="4" indent="-90721">
              <a:buClr>
                <a:srgbClr val="000000"/>
              </a:buClr>
              <a:buFont typeface="Courier New"/>
              <a:buChar char="o"/>
            </a:pPr>
            <a:endParaRPr lang="en-US" dirty="0"/>
          </a:p>
          <a:p>
            <a:pPr marL="2332845" lvl="5" indent="-90721">
              <a:buClr>
                <a:srgbClr val="000000"/>
              </a:buClr>
              <a:buFont typeface="Wingdings"/>
              <a:buChar char="§"/>
            </a:pPr>
            <a:endParaRPr lang="en-US" dirty="0"/>
          </a:p>
          <a:p>
            <a:pPr marL="2799414" lvl="6" indent="-90721">
              <a:buClr>
                <a:srgbClr val="000000"/>
              </a:buClr>
              <a:buFont typeface="Arial"/>
              <a:buChar char="●"/>
            </a:pPr>
            <a:endParaRPr lang="en-US" dirty="0"/>
          </a:p>
          <a:p>
            <a:pPr marL="3265982" lvl="7" indent="-90721">
              <a:buClr>
                <a:srgbClr val="000000"/>
              </a:buClr>
              <a:buFont typeface="Courier New"/>
              <a:buChar char="o"/>
            </a:pPr>
            <a:endParaRPr lang="en-US" dirty="0"/>
          </a:p>
          <a:p>
            <a:pPr marL="3732552" lvl="8" indent="-90721">
              <a:buClr>
                <a:srgbClr val="000000"/>
              </a:buClr>
              <a:buFont typeface="Wingdings"/>
              <a:buChar cha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3</a:t>
            </a:fld>
            <a:endParaRPr lang="en-US" dirty="0"/>
          </a:p>
        </p:txBody>
      </p:sp>
    </p:spTree>
    <p:extLst>
      <p:ext uri="{BB962C8B-B14F-4D97-AF65-F5344CB8AC3E}">
        <p14:creationId xmlns:p14="http://schemas.microsoft.com/office/powerpoint/2010/main" val="2550288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indent="-90721">
              <a:buClr>
                <a:srgbClr val="000000"/>
              </a:buClr>
              <a:buFont typeface="Arial"/>
              <a:buChar char="●"/>
            </a:pPr>
            <a:endParaRPr lang="en-US" dirty="0"/>
          </a:p>
          <a:p>
            <a:pPr marL="466569" lvl="1" indent="-90721">
              <a:buClr>
                <a:srgbClr val="000000"/>
              </a:buClr>
              <a:buFont typeface="Courier New"/>
              <a:buChar char="o"/>
            </a:pPr>
            <a:endParaRPr lang="en-US" dirty="0"/>
          </a:p>
          <a:p>
            <a:pPr marL="933138" lvl="2" indent="-90721">
              <a:buClr>
                <a:srgbClr val="000000"/>
              </a:buClr>
              <a:buFont typeface="Wingdings"/>
              <a:buChar char="§"/>
            </a:pPr>
            <a:endParaRPr lang="en-US" dirty="0"/>
          </a:p>
          <a:p>
            <a:pPr marL="1399707" lvl="3" indent="-90721">
              <a:buClr>
                <a:srgbClr val="000000"/>
              </a:buClr>
              <a:buFont typeface="Arial"/>
              <a:buChar char="●"/>
            </a:pPr>
            <a:endParaRPr lang="en-US" dirty="0"/>
          </a:p>
          <a:p>
            <a:pPr marL="1866275" lvl="4" indent="-90721">
              <a:buClr>
                <a:srgbClr val="000000"/>
              </a:buClr>
              <a:buFont typeface="Courier New"/>
              <a:buChar char="o"/>
            </a:pPr>
            <a:endParaRPr lang="en-US" dirty="0"/>
          </a:p>
          <a:p>
            <a:pPr marL="2332845" lvl="5" indent="-90721">
              <a:buClr>
                <a:srgbClr val="000000"/>
              </a:buClr>
              <a:buFont typeface="Wingdings"/>
              <a:buChar char="§"/>
            </a:pPr>
            <a:endParaRPr lang="en-US" dirty="0"/>
          </a:p>
          <a:p>
            <a:pPr marL="2799414" lvl="6" indent="-90721">
              <a:buClr>
                <a:srgbClr val="000000"/>
              </a:buClr>
              <a:buFont typeface="Arial"/>
              <a:buChar char="●"/>
            </a:pPr>
            <a:endParaRPr lang="en-US" dirty="0"/>
          </a:p>
          <a:p>
            <a:pPr marL="3265982" lvl="7" indent="-90721">
              <a:buClr>
                <a:srgbClr val="000000"/>
              </a:buClr>
              <a:buFont typeface="Courier New"/>
              <a:buChar char="o"/>
            </a:pPr>
            <a:endParaRPr lang="en-US" dirty="0"/>
          </a:p>
          <a:p>
            <a:pPr marL="3732552" lvl="8" indent="-90721">
              <a:buClr>
                <a:srgbClr val="000000"/>
              </a:buClr>
              <a:buFont typeface="Wingdings"/>
              <a:buChar cha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31</a:t>
            </a:fld>
            <a:endParaRPr lang="en-US" dirty="0"/>
          </a:p>
        </p:txBody>
      </p:sp>
    </p:spTree>
    <p:extLst>
      <p:ext uri="{BB962C8B-B14F-4D97-AF65-F5344CB8AC3E}">
        <p14:creationId xmlns:p14="http://schemas.microsoft.com/office/powerpoint/2010/main" val="3726671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32</a:t>
            </a:fld>
            <a:endParaRPr lang="en-US" dirty="0"/>
          </a:p>
        </p:txBody>
      </p:sp>
    </p:spTree>
    <p:extLst>
      <p:ext uri="{BB962C8B-B14F-4D97-AF65-F5344CB8AC3E}">
        <p14:creationId xmlns:p14="http://schemas.microsoft.com/office/powerpoint/2010/main" val="1073474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33</a:t>
            </a:fld>
            <a:endParaRPr lang="en-US" dirty="0"/>
          </a:p>
        </p:txBody>
      </p:sp>
    </p:spTree>
    <p:extLst>
      <p:ext uri="{BB962C8B-B14F-4D97-AF65-F5344CB8AC3E}">
        <p14:creationId xmlns:p14="http://schemas.microsoft.com/office/powerpoint/2010/main" val="254038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34</a:t>
            </a:fld>
            <a:endParaRPr lang="en-US" dirty="0"/>
          </a:p>
        </p:txBody>
      </p:sp>
    </p:spTree>
    <p:extLst>
      <p:ext uri="{BB962C8B-B14F-4D97-AF65-F5344CB8AC3E}">
        <p14:creationId xmlns:p14="http://schemas.microsoft.com/office/powerpoint/2010/main" val="1683855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35</a:t>
            </a:fld>
            <a:endParaRPr lang="en-US" dirty="0"/>
          </a:p>
        </p:txBody>
      </p:sp>
    </p:spTree>
    <p:extLst>
      <p:ext uri="{BB962C8B-B14F-4D97-AF65-F5344CB8AC3E}">
        <p14:creationId xmlns:p14="http://schemas.microsoft.com/office/powerpoint/2010/main" val="78668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36</a:t>
            </a:fld>
            <a:endParaRPr lang="en-US" dirty="0"/>
          </a:p>
        </p:txBody>
      </p:sp>
    </p:spTree>
    <p:extLst>
      <p:ext uri="{BB962C8B-B14F-4D97-AF65-F5344CB8AC3E}">
        <p14:creationId xmlns:p14="http://schemas.microsoft.com/office/powerpoint/2010/main" val="597336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37</a:t>
            </a:fld>
            <a:endParaRPr lang="en-US" dirty="0"/>
          </a:p>
        </p:txBody>
      </p:sp>
    </p:spTree>
    <p:extLst>
      <p:ext uri="{BB962C8B-B14F-4D97-AF65-F5344CB8AC3E}">
        <p14:creationId xmlns:p14="http://schemas.microsoft.com/office/powerpoint/2010/main" val="2589682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38</a:t>
            </a:fld>
            <a:endParaRPr lang="en-US" dirty="0"/>
          </a:p>
        </p:txBody>
      </p:sp>
    </p:spTree>
    <p:extLst>
      <p:ext uri="{BB962C8B-B14F-4D97-AF65-F5344CB8AC3E}">
        <p14:creationId xmlns:p14="http://schemas.microsoft.com/office/powerpoint/2010/main" val="5599125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39</a:t>
            </a:fld>
            <a:endParaRPr lang="en-US" dirty="0"/>
          </a:p>
        </p:txBody>
      </p:sp>
    </p:spTree>
    <p:extLst>
      <p:ext uri="{BB962C8B-B14F-4D97-AF65-F5344CB8AC3E}">
        <p14:creationId xmlns:p14="http://schemas.microsoft.com/office/powerpoint/2010/main" val="385249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4</a:t>
            </a:fld>
            <a:endParaRPr lang="en-US" dirty="0"/>
          </a:p>
        </p:txBody>
      </p:sp>
    </p:spTree>
    <p:extLst>
      <p:ext uri="{BB962C8B-B14F-4D97-AF65-F5344CB8AC3E}">
        <p14:creationId xmlns:p14="http://schemas.microsoft.com/office/powerpoint/2010/main" val="3004867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40</a:t>
            </a:fld>
            <a:endParaRPr lang="en-US" dirty="0"/>
          </a:p>
        </p:txBody>
      </p:sp>
    </p:spTree>
    <p:extLst>
      <p:ext uri="{BB962C8B-B14F-4D97-AF65-F5344CB8AC3E}">
        <p14:creationId xmlns:p14="http://schemas.microsoft.com/office/powerpoint/2010/main" val="421479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41</a:t>
            </a:fld>
            <a:endParaRPr lang="en-US" dirty="0"/>
          </a:p>
        </p:txBody>
      </p:sp>
    </p:spTree>
    <p:extLst>
      <p:ext uri="{BB962C8B-B14F-4D97-AF65-F5344CB8AC3E}">
        <p14:creationId xmlns:p14="http://schemas.microsoft.com/office/powerpoint/2010/main" val="2223842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42</a:t>
            </a:fld>
            <a:endParaRPr lang="en-US" dirty="0"/>
          </a:p>
        </p:txBody>
      </p:sp>
    </p:spTree>
    <p:extLst>
      <p:ext uri="{BB962C8B-B14F-4D97-AF65-F5344CB8AC3E}">
        <p14:creationId xmlns:p14="http://schemas.microsoft.com/office/powerpoint/2010/main" val="964577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43</a:t>
            </a:fld>
            <a:endParaRPr lang="en-US" dirty="0"/>
          </a:p>
        </p:txBody>
      </p:sp>
    </p:spTree>
    <p:extLst>
      <p:ext uri="{BB962C8B-B14F-4D97-AF65-F5344CB8AC3E}">
        <p14:creationId xmlns:p14="http://schemas.microsoft.com/office/powerpoint/2010/main" val="147367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44</a:t>
            </a:fld>
            <a:endParaRPr lang="en-US" dirty="0"/>
          </a:p>
        </p:txBody>
      </p:sp>
    </p:spTree>
    <p:extLst>
      <p:ext uri="{BB962C8B-B14F-4D97-AF65-F5344CB8AC3E}">
        <p14:creationId xmlns:p14="http://schemas.microsoft.com/office/powerpoint/2010/main" val="4268012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45</a:t>
            </a:fld>
            <a:endParaRPr lang="en-US" dirty="0"/>
          </a:p>
        </p:txBody>
      </p:sp>
    </p:spTree>
    <p:extLst>
      <p:ext uri="{BB962C8B-B14F-4D97-AF65-F5344CB8AC3E}">
        <p14:creationId xmlns:p14="http://schemas.microsoft.com/office/powerpoint/2010/main" val="3468991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46</a:t>
            </a:fld>
            <a:endParaRPr lang="en-US" dirty="0"/>
          </a:p>
        </p:txBody>
      </p:sp>
    </p:spTree>
    <p:extLst>
      <p:ext uri="{BB962C8B-B14F-4D97-AF65-F5344CB8AC3E}">
        <p14:creationId xmlns:p14="http://schemas.microsoft.com/office/powerpoint/2010/main" val="1089576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47</a:t>
            </a:fld>
            <a:endParaRPr lang="en-US" dirty="0"/>
          </a:p>
        </p:txBody>
      </p:sp>
    </p:spTree>
    <p:extLst>
      <p:ext uri="{BB962C8B-B14F-4D97-AF65-F5344CB8AC3E}">
        <p14:creationId xmlns:p14="http://schemas.microsoft.com/office/powerpoint/2010/main" val="73079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48</a:t>
            </a:fld>
            <a:endParaRPr lang="en-US" dirty="0"/>
          </a:p>
        </p:txBody>
      </p:sp>
    </p:spTree>
    <p:extLst>
      <p:ext uri="{BB962C8B-B14F-4D97-AF65-F5344CB8AC3E}">
        <p14:creationId xmlns:p14="http://schemas.microsoft.com/office/powerpoint/2010/main" val="32375733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49</a:t>
            </a:fld>
            <a:endParaRPr lang="en-US" dirty="0"/>
          </a:p>
        </p:txBody>
      </p:sp>
    </p:spTree>
    <p:extLst>
      <p:ext uri="{BB962C8B-B14F-4D97-AF65-F5344CB8AC3E}">
        <p14:creationId xmlns:p14="http://schemas.microsoft.com/office/powerpoint/2010/main" val="242388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5</a:t>
            </a:fld>
            <a:endParaRPr lang="en-US" dirty="0"/>
          </a:p>
        </p:txBody>
      </p:sp>
    </p:spTree>
    <p:extLst>
      <p:ext uri="{BB962C8B-B14F-4D97-AF65-F5344CB8AC3E}">
        <p14:creationId xmlns:p14="http://schemas.microsoft.com/office/powerpoint/2010/main" val="32313521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50</a:t>
            </a:fld>
            <a:endParaRPr lang="en-US" dirty="0"/>
          </a:p>
        </p:txBody>
      </p:sp>
    </p:spTree>
    <p:extLst>
      <p:ext uri="{BB962C8B-B14F-4D97-AF65-F5344CB8AC3E}">
        <p14:creationId xmlns:p14="http://schemas.microsoft.com/office/powerpoint/2010/main" val="27152028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51</a:t>
            </a:fld>
            <a:endParaRPr lang="en-US" dirty="0"/>
          </a:p>
        </p:txBody>
      </p:sp>
    </p:spTree>
    <p:extLst>
      <p:ext uri="{BB962C8B-B14F-4D97-AF65-F5344CB8AC3E}">
        <p14:creationId xmlns:p14="http://schemas.microsoft.com/office/powerpoint/2010/main" val="1521085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52</a:t>
            </a:fld>
            <a:endParaRPr lang="en-US" dirty="0"/>
          </a:p>
        </p:txBody>
      </p:sp>
    </p:spTree>
    <p:extLst>
      <p:ext uri="{BB962C8B-B14F-4D97-AF65-F5344CB8AC3E}">
        <p14:creationId xmlns:p14="http://schemas.microsoft.com/office/powerpoint/2010/main" val="20508153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53</a:t>
            </a:fld>
            <a:endParaRPr lang="en-US" dirty="0"/>
          </a:p>
        </p:txBody>
      </p:sp>
    </p:spTree>
    <p:extLst>
      <p:ext uri="{BB962C8B-B14F-4D97-AF65-F5344CB8AC3E}">
        <p14:creationId xmlns:p14="http://schemas.microsoft.com/office/powerpoint/2010/main" val="42004191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54</a:t>
            </a:fld>
            <a:endParaRPr lang="en-US" dirty="0"/>
          </a:p>
        </p:txBody>
      </p:sp>
    </p:spTree>
    <p:extLst>
      <p:ext uri="{BB962C8B-B14F-4D97-AF65-F5344CB8AC3E}">
        <p14:creationId xmlns:p14="http://schemas.microsoft.com/office/powerpoint/2010/main" val="1118358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55</a:t>
            </a:fld>
            <a:endParaRPr lang="en-US" dirty="0"/>
          </a:p>
        </p:txBody>
      </p:sp>
    </p:spTree>
    <p:extLst>
      <p:ext uri="{BB962C8B-B14F-4D97-AF65-F5344CB8AC3E}">
        <p14:creationId xmlns:p14="http://schemas.microsoft.com/office/powerpoint/2010/main" val="21008478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56</a:t>
            </a:fld>
            <a:endParaRPr lang="en-US" dirty="0"/>
          </a:p>
        </p:txBody>
      </p:sp>
    </p:spTree>
    <p:extLst>
      <p:ext uri="{BB962C8B-B14F-4D97-AF65-F5344CB8AC3E}">
        <p14:creationId xmlns:p14="http://schemas.microsoft.com/office/powerpoint/2010/main" val="8848594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57</a:t>
            </a:fld>
            <a:endParaRPr lang="en-US" dirty="0"/>
          </a:p>
        </p:txBody>
      </p:sp>
    </p:spTree>
    <p:extLst>
      <p:ext uri="{BB962C8B-B14F-4D97-AF65-F5344CB8AC3E}">
        <p14:creationId xmlns:p14="http://schemas.microsoft.com/office/powerpoint/2010/main" val="2650684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58</a:t>
            </a:fld>
            <a:endParaRPr lang="en-US" dirty="0"/>
          </a:p>
        </p:txBody>
      </p:sp>
    </p:spTree>
    <p:extLst>
      <p:ext uri="{BB962C8B-B14F-4D97-AF65-F5344CB8AC3E}">
        <p14:creationId xmlns:p14="http://schemas.microsoft.com/office/powerpoint/2010/main" val="32673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6</a:t>
            </a:fld>
            <a:endParaRPr lang="en-US" dirty="0"/>
          </a:p>
        </p:txBody>
      </p:sp>
    </p:spTree>
    <p:extLst>
      <p:ext uri="{BB962C8B-B14F-4D97-AF65-F5344CB8AC3E}">
        <p14:creationId xmlns:p14="http://schemas.microsoft.com/office/powerpoint/2010/main" val="402378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7</a:t>
            </a:fld>
            <a:endParaRPr lang="en-US" dirty="0"/>
          </a:p>
        </p:txBody>
      </p:sp>
    </p:spTree>
    <p:extLst>
      <p:ext uri="{BB962C8B-B14F-4D97-AF65-F5344CB8AC3E}">
        <p14:creationId xmlns:p14="http://schemas.microsoft.com/office/powerpoint/2010/main" val="313321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8</a:t>
            </a:fld>
            <a:endParaRPr lang="en-US" dirty="0"/>
          </a:p>
        </p:txBody>
      </p:sp>
    </p:spTree>
    <p:extLst>
      <p:ext uri="{BB962C8B-B14F-4D97-AF65-F5344CB8AC3E}">
        <p14:creationId xmlns:p14="http://schemas.microsoft.com/office/powerpoint/2010/main" val="3874232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BF909-0EFC-4886-8EA3-B03AFCEE4174}" type="slidenum">
              <a:rPr lang="en-US" smtClean="0"/>
              <a:t>9</a:t>
            </a:fld>
            <a:endParaRPr lang="en-US" dirty="0"/>
          </a:p>
        </p:txBody>
      </p:sp>
    </p:spTree>
    <p:extLst>
      <p:ext uri="{BB962C8B-B14F-4D97-AF65-F5344CB8AC3E}">
        <p14:creationId xmlns:p14="http://schemas.microsoft.com/office/powerpoint/2010/main" val="2680115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3970337"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397033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171114"/>
            <a:ext cx="3970337" cy="366712"/>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4043757"/>
            <a:ext cx="3970337" cy="365760"/>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3970337" cy="36576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Impact" panose="020B0806030902050204" pitchFamily="34" charset="0"/>
              </a:rPr>
              <a:t>Where Are You?</a:t>
            </a:r>
          </a:p>
        </p:txBody>
      </p:sp>
      <p:sp>
        <p:nvSpPr>
          <p:cNvPr id="2" name="TextBox 1"/>
          <p:cNvSpPr txBox="1"/>
          <p:nvPr userDrawn="1"/>
        </p:nvSpPr>
        <p:spPr>
          <a:xfrm>
            <a:off x="3026982" y="3456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182496"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95551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nvPr>
        </p:nvSpPr>
        <p:spPr>
          <a:xfrm>
            <a:off x="474870" y="1280052"/>
            <a:ext cx="4980609"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Impact" panose="020B0806030902050204" pitchFamily="34" charset="0"/>
                <a:cs typeface="Impact" panose="020B080603090205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April 27, 2016</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141880" y="217489"/>
            <a:ext cx="3152321"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456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sp>
        <p:nvSpPr>
          <p:cNvPr id="10" name="Chevron 9"/>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6492875"/>
            <a:ext cx="2133599" cy="365125"/>
          </a:xfrm>
          <a:prstGeom prst="rect">
            <a:avLst/>
          </a:prstGeom>
        </p:spPr>
        <p:txBody>
          <a:bodyPr/>
          <a:lstStyle/>
          <a:p>
            <a:fld id="{7120EEAC-FC41-4471-BCE5-7EEE1C9A261B}" type="datetime1">
              <a:rPr lang="en-US" smtClean="0"/>
              <a:t>4/27/2016</a:t>
            </a:fld>
            <a:endParaRPr lang="en-US" dirty="0"/>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705600" y="6492875"/>
            <a:ext cx="2133599" cy="365125"/>
          </a:xfrm>
          <a:prstGeom prst="rect">
            <a:avLst/>
          </a:prstGeom>
        </p:spPr>
        <p:txBody>
          <a:bodyPr/>
          <a:lstStyle/>
          <a:p>
            <a:fld id="{700FC226-CBCB-46AE-BA68-5D9CFE2B89FC}" type="slidenum">
              <a:rPr lang="en-US" smtClean="0"/>
              <a:t>‹#›</a:t>
            </a:fld>
            <a:endParaRPr lang="en-US" dirty="0"/>
          </a:p>
        </p:txBody>
      </p:sp>
    </p:spTree>
    <p:extLst>
      <p:ext uri="{BB962C8B-B14F-4D97-AF65-F5344CB8AC3E}">
        <p14:creationId xmlns:p14="http://schemas.microsoft.com/office/powerpoint/2010/main" val="1700871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64344" y="3018235"/>
            <a:ext cx="8215313" cy="1562695"/>
          </a:xfrm>
          <a:prstGeom prst="rect">
            <a:avLst/>
          </a:prstGeom>
        </p:spPr>
        <p:txBody>
          <a:bodyPr/>
          <a:lstStyle>
            <a:lvl1pPr>
              <a:defRPr sz="4400" spc="697"/>
            </a:lvl1pPr>
          </a:lstStyle>
          <a:p>
            <a:r>
              <a:t>Title Text</a:t>
            </a:r>
          </a:p>
        </p:txBody>
      </p:sp>
      <p:sp>
        <p:nvSpPr>
          <p:cNvPr id="12" name="Shape 12"/>
          <p:cNvSpPr>
            <a:spLocks noGrp="1"/>
          </p:cNvSpPr>
          <p:nvPr>
            <p:ph type="body" sz="quarter" idx="1"/>
          </p:nvPr>
        </p:nvSpPr>
        <p:spPr>
          <a:xfrm>
            <a:off x="464344" y="2402086"/>
            <a:ext cx="8215313" cy="625078"/>
          </a:xfrm>
          <a:prstGeom prst="rect">
            <a:avLst/>
          </a:prstGeom>
        </p:spPr>
        <p:txBody>
          <a:bodyPr anchor="b"/>
          <a:lstStyle>
            <a:lvl1pPr marL="0" indent="0">
              <a:spcBef>
                <a:spcPts val="0"/>
              </a:spcBef>
              <a:buClrTx/>
              <a:buSzTx/>
              <a:buNone/>
              <a:defRPr sz="1700" cap="all" spc="270">
                <a:solidFill>
                  <a:schemeClr val="accent2">
                    <a:satOff val="44164"/>
                    <a:lumOff val="14231"/>
                  </a:schemeClr>
                </a:solidFill>
                <a:latin typeface="Avenir Book"/>
                <a:ea typeface="Avenir Book"/>
                <a:cs typeface="Avenir Book"/>
                <a:sym typeface="Avenir Book"/>
              </a:defRPr>
            </a:lvl1pPr>
            <a:lvl2pPr marL="0" indent="160729">
              <a:spcBef>
                <a:spcPts val="0"/>
              </a:spcBef>
              <a:buClrTx/>
              <a:buSzTx/>
              <a:buNone/>
              <a:defRPr sz="1700" cap="all" spc="270">
                <a:solidFill>
                  <a:schemeClr val="accent2">
                    <a:satOff val="44164"/>
                    <a:lumOff val="14231"/>
                  </a:schemeClr>
                </a:solidFill>
                <a:latin typeface="Avenir Book"/>
                <a:ea typeface="Avenir Book"/>
                <a:cs typeface="Avenir Book"/>
                <a:sym typeface="Avenir Book"/>
              </a:defRPr>
            </a:lvl2pPr>
            <a:lvl3pPr marL="0" indent="321457">
              <a:spcBef>
                <a:spcPts val="0"/>
              </a:spcBef>
              <a:buClrTx/>
              <a:buSzTx/>
              <a:buNone/>
              <a:defRPr sz="1700" cap="all" spc="270">
                <a:solidFill>
                  <a:schemeClr val="accent2">
                    <a:satOff val="44164"/>
                    <a:lumOff val="14231"/>
                  </a:schemeClr>
                </a:solidFill>
                <a:latin typeface="Avenir Book"/>
                <a:ea typeface="Avenir Book"/>
                <a:cs typeface="Avenir Book"/>
                <a:sym typeface="Avenir Book"/>
              </a:defRPr>
            </a:lvl3pPr>
            <a:lvl4pPr marL="0" indent="482186">
              <a:spcBef>
                <a:spcPts val="0"/>
              </a:spcBef>
              <a:buClrTx/>
              <a:buSzTx/>
              <a:buNone/>
              <a:defRPr sz="1700" cap="all" spc="270">
                <a:solidFill>
                  <a:schemeClr val="accent2">
                    <a:satOff val="44164"/>
                    <a:lumOff val="14231"/>
                  </a:schemeClr>
                </a:solidFill>
                <a:latin typeface="Avenir Book"/>
                <a:ea typeface="Avenir Book"/>
                <a:cs typeface="Avenir Book"/>
                <a:sym typeface="Avenir Book"/>
              </a:defRPr>
            </a:lvl4pPr>
            <a:lvl5pPr marL="0" indent="642915">
              <a:spcBef>
                <a:spcPts val="0"/>
              </a:spcBef>
              <a:buClrTx/>
              <a:buSzTx/>
              <a:buNone/>
              <a:defRPr sz="1700" cap="all" spc="270">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64935422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0" y="0"/>
            <a:ext cx="9144000" cy="6858000"/>
          </a:xfrm>
          <a:prstGeom prst="rect">
            <a:avLst/>
          </a:prstGeom>
        </p:spPr>
        <p:txBody>
          <a:bodyPr lIns="64291" tIns="32145" rIns="64291" bIns="32145" anchor="t">
            <a:noAutofit/>
          </a:bodyPr>
          <a:lstStyle/>
          <a:p>
            <a:endParaRPr dirty="0"/>
          </a:p>
        </p:txBody>
      </p:sp>
      <p:sp>
        <p:nvSpPr>
          <p:cNvPr id="21" name="Shape 21"/>
          <p:cNvSpPr>
            <a:spLocks noGrp="1"/>
          </p:cNvSpPr>
          <p:nvPr>
            <p:ph type="title"/>
          </p:nvPr>
        </p:nvSpPr>
        <p:spPr>
          <a:xfrm>
            <a:off x="464344" y="705445"/>
            <a:ext cx="8215313" cy="1026914"/>
          </a:xfrm>
          <a:prstGeom prst="rect">
            <a:avLst/>
          </a:prstGeom>
        </p:spPr>
        <p:txBody>
          <a:bodyPr/>
          <a:lstStyle>
            <a:lvl1pPr>
              <a:defRPr sz="4400" spc="697"/>
            </a:lvl1pPr>
          </a:lstStyle>
          <a:p>
            <a:r>
              <a:t>Title Text</a:t>
            </a:r>
          </a:p>
        </p:txBody>
      </p:sp>
      <p:sp>
        <p:nvSpPr>
          <p:cNvPr id="22" name="Shape 22"/>
          <p:cNvSpPr>
            <a:spLocks noGrp="1"/>
          </p:cNvSpPr>
          <p:nvPr>
            <p:ph type="body" sz="quarter" idx="1"/>
          </p:nvPr>
        </p:nvSpPr>
        <p:spPr>
          <a:xfrm>
            <a:off x="464344" y="357187"/>
            <a:ext cx="8215313" cy="357188"/>
          </a:xfrm>
          <a:prstGeom prst="rect">
            <a:avLst/>
          </a:prstGeom>
        </p:spPr>
        <p:txBody>
          <a:bodyPr/>
          <a:lstStyle>
            <a:lvl1pPr marL="0" indent="0">
              <a:spcBef>
                <a:spcPts val="0"/>
              </a:spcBef>
              <a:buClrTx/>
              <a:buSzTx/>
              <a:buNone/>
              <a:defRPr sz="1700" cap="all" spc="270">
                <a:latin typeface="Avenir Book"/>
                <a:ea typeface="Avenir Book"/>
                <a:cs typeface="Avenir Book"/>
                <a:sym typeface="Avenir Book"/>
              </a:defRPr>
            </a:lvl1pPr>
            <a:lvl2pPr marL="0" indent="160729">
              <a:spcBef>
                <a:spcPts val="0"/>
              </a:spcBef>
              <a:buClrTx/>
              <a:buSzTx/>
              <a:buNone/>
              <a:defRPr sz="1700" cap="all" spc="270">
                <a:latin typeface="Avenir Book"/>
                <a:ea typeface="Avenir Book"/>
                <a:cs typeface="Avenir Book"/>
                <a:sym typeface="Avenir Book"/>
              </a:defRPr>
            </a:lvl2pPr>
            <a:lvl3pPr marL="0" indent="321457">
              <a:spcBef>
                <a:spcPts val="0"/>
              </a:spcBef>
              <a:buClrTx/>
              <a:buSzTx/>
              <a:buNone/>
              <a:defRPr sz="1700" cap="all" spc="270">
                <a:latin typeface="Avenir Book"/>
                <a:ea typeface="Avenir Book"/>
                <a:cs typeface="Avenir Book"/>
                <a:sym typeface="Avenir Book"/>
              </a:defRPr>
            </a:lvl3pPr>
            <a:lvl4pPr marL="0" indent="482186">
              <a:spcBef>
                <a:spcPts val="0"/>
              </a:spcBef>
              <a:buClrTx/>
              <a:buSzTx/>
              <a:buNone/>
              <a:defRPr sz="1700" cap="all" spc="270">
                <a:latin typeface="Avenir Book"/>
                <a:ea typeface="Avenir Book"/>
                <a:cs typeface="Avenir Book"/>
                <a:sym typeface="Avenir Book"/>
              </a:defRPr>
            </a:lvl4pPr>
            <a:lvl5pPr marL="0" indent="642915">
              <a:spcBef>
                <a:spcPts val="0"/>
              </a:spcBef>
              <a:buClrTx/>
              <a:buSzTx/>
              <a:buNone/>
              <a:defRPr sz="1700" cap="all" spc="270">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93256849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Shape 30"/>
          <p:cNvSpPr>
            <a:spLocks noGrp="1"/>
          </p:cNvSpPr>
          <p:nvPr>
            <p:ph type="pic" idx="13"/>
          </p:nvPr>
        </p:nvSpPr>
        <p:spPr>
          <a:xfrm>
            <a:off x="0" y="1910953"/>
            <a:ext cx="9144000" cy="4947047"/>
          </a:xfrm>
          <a:prstGeom prst="rect">
            <a:avLst/>
          </a:prstGeom>
        </p:spPr>
        <p:txBody>
          <a:bodyPr lIns="64291" tIns="32145" rIns="64291" bIns="32145" anchor="t">
            <a:noAutofit/>
          </a:bodyPr>
          <a:lstStyle/>
          <a:p>
            <a:endParaRPr dirty="0"/>
          </a:p>
        </p:txBody>
      </p:sp>
      <p:sp>
        <p:nvSpPr>
          <p:cNvPr id="31" name="Shape 31"/>
          <p:cNvSpPr>
            <a:spLocks noGrp="1"/>
          </p:cNvSpPr>
          <p:nvPr>
            <p:ph type="title"/>
          </p:nvPr>
        </p:nvSpPr>
        <p:spPr>
          <a:xfrm>
            <a:off x="464344" y="705445"/>
            <a:ext cx="8215313" cy="1026914"/>
          </a:xfrm>
          <a:prstGeom prst="rect">
            <a:avLst/>
          </a:prstGeom>
        </p:spPr>
        <p:txBody>
          <a:bodyPr/>
          <a:lstStyle>
            <a:lvl1pPr>
              <a:defRPr sz="4400" spc="697"/>
            </a:lvl1pPr>
          </a:lstStyle>
          <a:p>
            <a:r>
              <a:t>Title Text</a:t>
            </a:r>
          </a:p>
        </p:txBody>
      </p:sp>
      <p:sp>
        <p:nvSpPr>
          <p:cNvPr id="32" name="Shape 32"/>
          <p:cNvSpPr>
            <a:spLocks noGrp="1"/>
          </p:cNvSpPr>
          <p:nvPr>
            <p:ph type="body" sz="quarter" idx="1"/>
          </p:nvPr>
        </p:nvSpPr>
        <p:spPr>
          <a:xfrm>
            <a:off x="464344" y="357187"/>
            <a:ext cx="8215313" cy="357188"/>
          </a:xfrm>
          <a:prstGeom prst="rect">
            <a:avLst/>
          </a:prstGeom>
        </p:spPr>
        <p:txBody>
          <a:bodyPr/>
          <a:lstStyle>
            <a:lvl1pPr marL="0" indent="0">
              <a:spcBef>
                <a:spcPts val="0"/>
              </a:spcBef>
              <a:buClrTx/>
              <a:buSzTx/>
              <a:buNone/>
              <a:defRPr sz="1700" cap="all" spc="270">
                <a:latin typeface="Avenir Book"/>
                <a:ea typeface="Avenir Book"/>
                <a:cs typeface="Avenir Book"/>
                <a:sym typeface="Avenir Book"/>
              </a:defRPr>
            </a:lvl1pPr>
            <a:lvl2pPr marL="0" indent="160729">
              <a:spcBef>
                <a:spcPts val="0"/>
              </a:spcBef>
              <a:buClrTx/>
              <a:buSzTx/>
              <a:buNone/>
              <a:defRPr sz="1700" cap="all" spc="270">
                <a:latin typeface="Avenir Book"/>
                <a:ea typeface="Avenir Book"/>
                <a:cs typeface="Avenir Book"/>
                <a:sym typeface="Avenir Book"/>
              </a:defRPr>
            </a:lvl2pPr>
            <a:lvl3pPr marL="0" indent="321457">
              <a:spcBef>
                <a:spcPts val="0"/>
              </a:spcBef>
              <a:buClrTx/>
              <a:buSzTx/>
              <a:buNone/>
              <a:defRPr sz="1700" cap="all" spc="270">
                <a:latin typeface="Avenir Book"/>
                <a:ea typeface="Avenir Book"/>
                <a:cs typeface="Avenir Book"/>
                <a:sym typeface="Avenir Book"/>
              </a:defRPr>
            </a:lvl3pPr>
            <a:lvl4pPr marL="0" indent="482186">
              <a:spcBef>
                <a:spcPts val="0"/>
              </a:spcBef>
              <a:buClrTx/>
              <a:buSzTx/>
              <a:buNone/>
              <a:defRPr sz="1700" cap="all" spc="270">
                <a:latin typeface="Avenir Book"/>
                <a:ea typeface="Avenir Book"/>
                <a:cs typeface="Avenir Book"/>
                <a:sym typeface="Avenir Book"/>
              </a:defRPr>
            </a:lvl4pPr>
            <a:lvl5pPr marL="0" indent="642915">
              <a:spcBef>
                <a:spcPts val="0"/>
              </a:spcBef>
              <a:buClrTx/>
              <a:buSzTx/>
              <a:buNone/>
              <a:defRPr sz="1700" cap="all" spc="270">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65844537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0" name="Shape 40"/>
          <p:cNvSpPr>
            <a:spLocks noGrp="1"/>
          </p:cNvSpPr>
          <p:nvPr>
            <p:ph type="title"/>
          </p:nvPr>
        </p:nvSpPr>
        <p:spPr>
          <a:xfrm>
            <a:off x="464344" y="2643188"/>
            <a:ext cx="8215313" cy="1562695"/>
          </a:xfrm>
          <a:prstGeom prst="rect">
            <a:avLst/>
          </a:prstGeom>
        </p:spPr>
        <p:txBody>
          <a:bodyPr anchor="ctr"/>
          <a:lstStyle>
            <a:lvl1pPr>
              <a:defRPr sz="4400" spc="697"/>
            </a:lvl1pPr>
          </a:lstStyle>
          <a:p>
            <a:r>
              <a:t>Title Text</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54898310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Shape 48"/>
          <p:cNvSpPr>
            <a:spLocks noGrp="1"/>
          </p:cNvSpPr>
          <p:nvPr>
            <p:ph type="pic" idx="13"/>
          </p:nvPr>
        </p:nvSpPr>
        <p:spPr>
          <a:xfrm>
            <a:off x="4567535" y="4465"/>
            <a:ext cx="4572000" cy="6858000"/>
          </a:xfrm>
          <a:prstGeom prst="rect">
            <a:avLst/>
          </a:prstGeom>
        </p:spPr>
        <p:txBody>
          <a:bodyPr lIns="64291" tIns="32145" rIns="64291" bIns="32145" anchor="t">
            <a:noAutofit/>
          </a:bodyPr>
          <a:lstStyle/>
          <a:p>
            <a:endParaRPr dirty="0"/>
          </a:p>
        </p:txBody>
      </p:sp>
      <p:sp>
        <p:nvSpPr>
          <p:cNvPr id="49" name="Shape 49"/>
          <p:cNvSpPr>
            <a:spLocks noGrp="1"/>
          </p:cNvSpPr>
          <p:nvPr>
            <p:ph type="title"/>
          </p:nvPr>
        </p:nvSpPr>
        <p:spPr>
          <a:xfrm>
            <a:off x="383977" y="3027164"/>
            <a:ext cx="3804047" cy="2098477"/>
          </a:xfrm>
          <a:prstGeom prst="rect">
            <a:avLst/>
          </a:prstGeom>
        </p:spPr>
        <p:txBody>
          <a:bodyPr/>
          <a:lstStyle/>
          <a:p>
            <a:r>
              <a:t>Title Text</a:t>
            </a:r>
          </a:p>
        </p:txBody>
      </p:sp>
      <p:sp>
        <p:nvSpPr>
          <p:cNvPr id="50" name="Shape 50"/>
          <p:cNvSpPr>
            <a:spLocks noGrp="1"/>
          </p:cNvSpPr>
          <p:nvPr>
            <p:ph type="body" sz="quarter" idx="1"/>
          </p:nvPr>
        </p:nvSpPr>
        <p:spPr>
          <a:xfrm>
            <a:off x="383977" y="2411016"/>
            <a:ext cx="3804047" cy="625078"/>
          </a:xfrm>
          <a:prstGeom prst="rect">
            <a:avLst/>
          </a:prstGeom>
        </p:spPr>
        <p:txBody>
          <a:bodyPr/>
          <a:lstStyle>
            <a:lvl1pPr marL="0" indent="0">
              <a:spcBef>
                <a:spcPts val="0"/>
              </a:spcBef>
              <a:buClrTx/>
              <a:buSzTx/>
              <a:buNone/>
              <a:defRPr sz="1700" cap="all" spc="270">
                <a:solidFill>
                  <a:schemeClr val="accent2">
                    <a:satOff val="44164"/>
                    <a:lumOff val="14231"/>
                  </a:schemeClr>
                </a:solidFill>
                <a:latin typeface="Avenir Book"/>
                <a:ea typeface="Avenir Book"/>
                <a:cs typeface="Avenir Book"/>
                <a:sym typeface="Avenir Book"/>
              </a:defRPr>
            </a:lvl1pPr>
            <a:lvl2pPr marL="0" indent="160729">
              <a:spcBef>
                <a:spcPts val="0"/>
              </a:spcBef>
              <a:buClrTx/>
              <a:buSzTx/>
              <a:buNone/>
              <a:defRPr sz="1700" cap="all" spc="270">
                <a:solidFill>
                  <a:schemeClr val="accent2">
                    <a:satOff val="44164"/>
                    <a:lumOff val="14231"/>
                  </a:schemeClr>
                </a:solidFill>
                <a:latin typeface="Avenir Book"/>
                <a:ea typeface="Avenir Book"/>
                <a:cs typeface="Avenir Book"/>
                <a:sym typeface="Avenir Book"/>
              </a:defRPr>
            </a:lvl2pPr>
            <a:lvl3pPr marL="0" indent="321457">
              <a:spcBef>
                <a:spcPts val="0"/>
              </a:spcBef>
              <a:buClrTx/>
              <a:buSzTx/>
              <a:buNone/>
              <a:defRPr sz="1700" cap="all" spc="270">
                <a:solidFill>
                  <a:schemeClr val="accent2">
                    <a:satOff val="44164"/>
                    <a:lumOff val="14231"/>
                  </a:schemeClr>
                </a:solidFill>
                <a:latin typeface="Avenir Book"/>
                <a:ea typeface="Avenir Book"/>
                <a:cs typeface="Avenir Book"/>
                <a:sym typeface="Avenir Book"/>
              </a:defRPr>
            </a:lvl3pPr>
            <a:lvl4pPr marL="0" indent="482186">
              <a:spcBef>
                <a:spcPts val="0"/>
              </a:spcBef>
              <a:buClrTx/>
              <a:buSzTx/>
              <a:buNone/>
              <a:defRPr sz="1700" cap="all" spc="270">
                <a:solidFill>
                  <a:schemeClr val="accent2">
                    <a:satOff val="44164"/>
                    <a:lumOff val="14231"/>
                  </a:schemeClr>
                </a:solidFill>
                <a:latin typeface="Avenir Book"/>
                <a:ea typeface="Avenir Book"/>
                <a:cs typeface="Avenir Book"/>
                <a:sym typeface="Avenir Book"/>
              </a:defRPr>
            </a:lvl4pPr>
            <a:lvl5pPr marL="0" indent="642915">
              <a:spcBef>
                <a:spcPts val="0"/>
              </a:spcBef>
              <a:buClrTx/>
              <a:buSzTx/>
              <a:buNone/>
              <a:defRPr sz="1700" cap="all" spc="270">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88539054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r>
              <a:t>Title Text</a:t>
            </a:r>
          </a:p>
        </p:txBody>
      </p:sp>
      <p:sp>
        <p:nvSpPr>
          <p:cNvPr id="59" name="Shape 59"/>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6087963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2488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03375949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Shape 75"/>
          <p:cNvSpPr>
            <a:spLocks noGrp="1"/>
          </p:cNvSpPr>
          <p:nvPr>
            <p:ph type="pic" idx="13"/>
          </p:nvPr>
        </p:nvSpPr>
        <p:spPr>
          <a:xfrm>
            <a:off x="4572000" y="0"/>
            <a:ext cx="4572000" cy="6858000"/>
          </a:xfrm>
          <a:prstGeom prst="rect">
            <a:avLst/>
          </a:prstGeom>
        </p:spPr>
        <p:txBody>
          <a:bodyPr lIns="64291" tIns="32145" rIns="64291" bIns="32145" anchor="t">
            <a:noAutofit/>
          </a:bodyPr>
          <a:lstStyle/>
          <a:p>
            <a:endParaRPr dirty="0"/>
          </a:p>
        </p:txBody>
      </p:sp>
      <p:sp>
        <p:nvSpPr>
          <p:cNvPr id="76" name="Shape 76"/>
          <p:cNvSpPr>
            <a:spLocks noGrp="1"/>
          </p:cNvSpPr>
          <p:nvPr>
            <p:ph type="title"/>
          </p:nvPr>
        </p:nvSpPr>
        <p:spPr>
          <a:xfrm>
            <a:off x="464344" y="428625"/>
            <a:ext cx="3571875" cy="1303734"/>
          </a:xfrm>
          <a:prstGeom prst="rect">
            <a:avLst/>
          </a:prstGeom>
        </p:spPr>
        <p:txBody>
          <a:bodyPr/>
          <a:lstStyle/>
          <a:p>
            <a:r>
              <a:t>Title Text</a:t>
            </a:r>
          </a:p>
        </p:txBody>
      </p:sp>
      <p:sp>
        <p:nvSpPr>
          <p:cNvPr id="77" name="Shape 77"/>
          <p:cNvSpPr>
            <a:spLocks noGrp="1"/>
          </p:cNvSpPr>
          <p:nvPr>
            <p:ph type="body" sz="half" idx="1"/>
          </p:nvPr>
        </p:nvSpPr>
        <p:spPr>
          <a:xfrm>
            <a:off x="464344" y="1982391"/>
            <a:ext cx="3571875" cy="4259461"/>
          </a:xfrm>
          <a:prstGeom prst="rect">
            <a:avLst/>
          </a:prstGeom>
        </p:spPr>
        <p:txBody>
          <a:bodyPr/>
          <a:lstStyle>
            <a:lvl1pPr marL="276810" indent="-276810">
              <a:spcBef>
                <a:spcPts val="2250"/>
              </a:spcBef>
              <a:defRPr sz="2100"/>
            </a:lvl1pPr>
            <a:lvl2pPr marL="553621" indent="-276810">
              <a:spcBef>
                <a:spcPts val="2250"/>
              </a:spcBef>
              <a:defRPr sz="2100"/>
            </a:lvl2pPr>
            <a:lvl3pPr marL="830431" indent="-276810">
              <a:spcBef>
                <a:spcPts val="2250"/>
              </a:spcBef>
              <a:defRPr sz="2100"/>
            </a:lvl3pPr>
            <a:lvl4pPr marL="1107242" indent="-276810">
              <a:spcBef>
                <a:spcPts val="2250"/>
              </a:spcBef>
              <a:defRPr sz="2100"/>
            </a:lvl4pPr>
            <a:lvl5pPr marL="1384052" indent="-276810">
              <a:spcBef>
                <a:spcPts val="2250"/>
              </a:spcBef>
              <a:defRPr sz="2100"/>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69334893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Shape 85"/>
          <p:cNvSpPr>
            <a:spLocks noGrp="1"/>
          </p:cNvSpPr>
          <p:nvPr>
            <p:ph type="body" idx="1"/>
          </p:nvPr>
        </p:nvSpPr>
        <p:spPr>
          <a:xfrm>
            <a:off x="464344" y="1062633"/>
            <a:ext cx="8215313" cy="472380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48747555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Shape 93"/>
          <p:cNvSpPr>
            <a:spLocks noGrp="1"/>
          </p:cNvSpPr>
          <p:nvPr>
            <p:ph type="pic" sz="half" idx="13"/>
          </p:nvPr>
        </p:nvSpPr>
        <p:spPr>
          <a:xfrm>
            <a:off x="4572000" y="3430584"/>
            <a:ext cx="4572000" cy="3429001"/>
          </a:xfrm>
          <a:prstGeom prst="rect">
            <a:avLst/>
          </a:prstGeom>
        </p:spPr>
        <p:txBody>
          <a:bodyPr lIns="64291" tIns="32145" rIns="64291" bIns="32145" anchor="t">
            <a:noAutofit/>
          </a:bodyPr>
          <a:lstStyle/>
          <a:p>
            <a:endParaRPr dirty="0"/>
          </a:p>
        </p:txBody>
      </p:sp>
      <p:sp>
        <p:nvSpPr>
          <p:cNvPr id="94" name="Shape 94"/>
          <p:cNvSpPr>
            <a:spLocks noGrp="1"/>
          </p:cNvSpPr>
          <p:nvPr>
            <p:ph type="pic" sz="half" idx="14"/>
          </p:nvPr>
        </p:nvSpPr>
        <p:spPr>
          <a:xfrm>
            <a:off x="4572000" y="0"/>
            <a:ext cx="4572000" cy="3429000"/>
          </a:xfrm>
          <a:prstGeom prst="rect">
            <a:avLst/>
          </a:prstGeom>
        </p:spPr>
        <p:txBody>
          <a:bodyPr lIns="64291" tIns="32145" rIns="64291" bIns="32145" anchor="t">
            <a:noAutofit/>
          </a:bodyPr>
          <a:lstStyle/>
          <a:p>
            <a:endParaRPr dirty="0"/>
          </a:p>
        </p:txBody>
      </p:sp>
      <p:sp>
        <p:nvSpPr>
          <p:cNvPr id="95" name="Shape 95"/>
          <p:cNvSpPr>
            <a:spLocks noGrp="1"/>
          </p:cNvSpPr>
          <p:nvPr>
            <p:ph type="pic" idx="15"/>
          </p:nvPr>
        </p:nvSpPr>
        <p:spPr>
          <a:xfrm>
            <a:off x="0" y="0"/>
            <a:ext cx="4572000" cy="6858000"/>
          </a:xfrm>
          <a:prstGeom prst="rect">
            <a:avLst/>
          </a:prstGeom>
        </p:spPr>
        <p:txBody>
          <a:bodyPr lIns="64291" tIns="32145" rIns="64291" bIns="32145" anchor="t">
            <a:noAutofit/>
          </a:bodyPr>
          <a:lstStyle/>
          <a:p>
            <a:endParaRPr dirty="0"/>
          </a:p>
        </p:txBody>
      </p:sp>
      <p:sp>
        <p:nvSpPr>
          <p:cNvPr id="96" name="Shape 9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6906778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3" name="Shape 103"/>
          <p:cNvSpPr>
            <a:spLocks noGrp="1"/>
          </p:cNvSpPr>
          <p:nvPr>
            <p:ph type="body" sz="quarter" idx="13"/>
          </p:nvPr>
        </p:nvSpPr>
        <p:spPr>
          <a:xfrm>
            <a:off x="892969" y="4489961"/>
            <a:ext cx="7358063" cy="333742"/>
          </a:xfrm>
          <a:prstGeom prst="rect">
            <a:avLst/>
          </a:prstGeom>
        </p:spPr>
        <p:txBody>
          <a:bodyPr>
            <a:spAutoFit/>
          </a:bodyPr>
          <a:lstStyle>
            <a:lvl1pPr marL="0" indent="0" algn="ctr">
              <a:spcBef>
                <a:spcPts val="0"/>
              </a:spcBef>
              <a:buClrTx/>
              <a:buSzTx/>
              <a:buNone/>
              <a:defRPr sz="1700" cap="all" spc="270">
                <a:solidFill>
                  <a:schemeClr val="accent2">
                    <a:satOff val="44164"/>
                    <a:lumOff val="14231"/>
                  </a:schemeClr>
                </a:solidFill>
              </a:defRPr>
            </a:lvl1pPr>
          </a:lstStyle>
          <a:p>
            <a:r>
              <a:t>–Johnny Appleseed</a:t>
            </a:r>
          </a:p>
        </p:txBody>
      </p:sp>
      <p:sp>
        <p:nvSpPr>
          <p:cNvPr id="104" name="Shape 104"/>
          <p:cNvSpPr>
            <a:spLocks noGrp="1"/>
          </p:cNvSpPr>
          <p:nvPr>
            <p:ph type="body" sz="quarter" idx="14"/>
          </p:nvPr>
        </p:nvSpPr>
        <p:spPr>
          <a:xfrm>
            <a:off x="892969" y="3013051"/>
            <a:ext cx="7358063" cy="456852"/>
          </a:xfrm>
          <a:prstGeom prst="rect">
            <a:avLst/>
          </a:prstGeom>
        </p:spPr>
        <p:txBody>
          <a:bodyPr>
            <a:spAutoFit/>
          </a:bodyPr>
          <a:lstStyle>
            <a:lvl1pPr marL="0" indent="0" algn="ctr">
              <a:spcBef>
                <a:spcPts val="0"/>
              </a:spcBef>
              <a:buClrTx/>
              <a:buSzTx/>
              <a:buNone/>
            </a:lvl1pPr>
          </a:lstStyle>
          <a:p>
            <a:r>
              <a:t>“Type a quote here.” </a:t>
            </a:r>
          </a:p>
        </p:txBody>
      </p:sp>
      <p:sp>
        <p:nvSpPr>
          <p:cNvPr id="105" name="Shape 10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797366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Shape 112"/>
          <p:cNvSpPr>
            <a:spLocks noGrp="1"/>
          </p:cNvSpPr>
          <p:nvPr>
            <p:ph type="body" sz="quarter" idx="13"/>
          </p:nvPr>
        </p:nvSpPr>
        <p:spPr>
          <a:xfrm>
            <a:off x="892969" y="2080617"/>
            <a:ext cx="7358063" cy="333742"/>
          </a:xfrm>
          <a:prstGeom prst="rect">
            <a:avLst/>
          </a:prstGeom>
        </p:spPr>
        <p:txBody>
          <a:bodyPr anchor="t">
            <a:spAutoFit/>
          </a:bodyPr>
          <a:lstStyle>
            <a:lvl1pPr marL="0" indent="0" algn="ctr">
              <a:spcBef>
                <a:spcPts val="0"/>
              </a:spcBef>
              <a:buClrTx/>
              <a:buSzTx/>
              <a:buNone/>
              <a:defRPr sz="1700" cap="all" spc="270">
                <a:solidFill>
                  <a:schemeClr val="accent2">
                    <a:satOff val="44164"/>
                    <a:lumOff val="14231"/>
                  </a:schemeClr>
                </a:solidFill>
              </a:defRPr>
            </a:lvl1pPr>
          </a:lstStyle>
          <a:p>
            <a:r>
              <a:t>–Johnny Appleseed</a:t>
            </a:r>
          </a:p>
        </p:txBody>
      </p:sp>
      <p:sp>
        <p:nvSpPr>
          <p:cNvPr id="113" name="Shape 113"/>
          <p:cNvSpPr>
            <a:spLocks noGrp="1"/>
          </p:cNvSpPr>
          <p:nvPr>
            <p:ph type="body" sz="quarter" idx="14"/>
          </p:nvPr>
        </p:nvSpPr>
        <p:spPr>
          <a:xfrm>
            <a:off x="892969" y="972617"/>
            <a:ext cx="7358063" cy="456852"/>
          </a:xfrm>
          <a:prstGeom prst="rect">
            <a:avLst/>
          </a:prstGeom>
        </p:spPr>
        <p:txBody>
          <a:bodyPr>
            <a:spAutoFit/>
          </a:bodyPr>
          <a:lstStyle>
            <a:lvl1pPr marL="0" indent="0" algn="ctr">
              <a:spcBef>
                <a:spcPts val="0"/>
              </a:spcBef>
              <a:buClrTx/>
              <a:buSzTx/>
              <a:buNone/>
            </a:lvl1pPr>
          </a:lstStyle>
          <a:p>
            <a:r>
              <a:t>“Type a quote here.” </a:t>
            </a:r>
          </a:p>
        </p:txBody>
      </p:sp>
      <p:sp>
        <p:nvSpPr>
          <p:cNvPr id="114" name="Shape 114"/>
          <p:cNvSpPr>
            <a:spLocks noGrp="1"/>
          </p:cNvSpPr>
          <p:nvPr>
            <p:ph type="pic" idx="15"/>
          </p:nvPr>
        </p:nvSpPr>
        <p:spPr>
          <a:xfrm>
            <a:off x="-13395" y="2540496"/>
            <a:ext cx="9144000" cy="4313039"/>
          </a:xfrm>
          <a:prstGeom prst="rect">
            <a:avLst/>
          </a:prstGeom>
        </p:spPr>
        <p:txBody>
          <a:bodyPr lIns="64291" tIns="32145" rIns="64291" bIns="32145" anchor="t">
            <a:noAutofit/>
          </a:bodyPr>
          <a:lstStyle/>
          <a:p>
            <a:endParaRPr dirty="0"/>
          </a:p>
        </p:txBody>
      </p:sp>
      <p:sp>
        <p:nvSpPr>
          <p:cNvPr id="115" name="Shape 11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2850421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Shape 122"/>
          <p:cNvSpPr>
            <a:spLocks noGrp="1"/>
          </p:cNvSpPr>
          <p:nvPr>
            <p:ph type="pic" idx="13"/>
          </p:nvPr>
        </p:nvSpPr>
        <p:spPr>
          <a:xfrm>
            <a:off x="0" y="0"/>
            <a:ext cx="9144000" cy="6858000"/>
          </a:xfrm>
          <a:prstGeom prst="rect">
            <a:avLst/>
          </a:prstGeom>
        </p:spPr>
        <p:txBody>
          <a:bodyPr lIns="64291" tIns="32145" rIns="64291" bIns="32145" anchor="t">
            <a:noAutofit/>
          </a:bodyPr>
          <a:lstStyle/>
          <a:p>
            <a:endParaRPr dirty="0"/>
          </a:p>
        </p:txBody>
      </p:sp>
      <p:sp>
        <p:nvSpPr>
          <p:cNvPr id="123" name="Shape 12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31087436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0" name="Shape 13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27097293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2.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5">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6"/>
          <a:srcRect r="66253"/>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userDrawn="1"/>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63" r:id="rId11"/>
    <p:sldLayoutId id="2147483664" r:id="rId12"/>
    <p:sldLayoutId id="2147483665" r:id="rId13"/>
    <p:sldLayoutId id="2147483666" r:id="rId14"/>
    <p:sldLayoutId id="2147483669" r:id="rId15"/>
    <p:sldLayoutId id="2147483673" r:id="rId16"/>
    <p:sldLayoutId id="2147483674" r:id="rId17"/>
    <p:sldLayoutId id="2147483670" r:id="rId18"/>
    <p:sldLayoutId id="2147483668" r:id="rId19"/>
    <p:sldLayoutId id="2147483667" r:id="rId20"/>
    <p:sldLayoutId id="2147483671" r:id="rId21"/>
    <p:sldLayoutId id="2147483672" r:id="rId22"/>
    <p:sldLayoutId id="2147483675" r:id="rId23"/>
  </p:sldLayoutIdLst>
  <p:txStyles>
    <p:titleStyle>
      <a:lvl1pPr algn="l" defTabSz="457200" rtl="0" eaLnBrk="1" latinLnBrk="0" hangingPunct="1">
        <a:lnSpc>
          <a:spcPct val="85000"/>
        </a:lnSpc>
        <a:spcBef>
          <a:spcPct val="0"/>
        </a:spcBef>
        <a:buNone/>
        <a:defRPr sz="3800" b="0" i="0" u="none"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p:titleStyle>
    <p:body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64344" y="428625"/>
            <a:ext cx="8215313" cy="1000125"/>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ormAutofit/>
          </a:bodyPr>
          <a:lstStyle/>
          <a:p>
            <a:r>
              <a:t>Title Text</a:t>
            </a:r>
          </a:p>
        </p:txBody>
      </p:sp>
      <p:sp>
        <p:nvSpPr>
          <p:cNvPr id="3" name="Shape 3"/>
          <p:cNvSpPr>
            <a:spLocks noGrp="1"/>
          </p:cNvSpPr>
          <p:nvPr>
            <p:ph type="body" idx="1"/>
          </p:nvPr>
        </p:nvSpPr>
        <p:spPr>
          <a:xfrm>
            <a:off x="464344" y="1419820"/>
            <a:ext cx="8215313" cy="4723805"/>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23161" y="6509742"/>
            <a:ext cx="277317" cy="272186"/>
          </a:xfrm>
          <a:prstGeom prst="rect">
            <a:avLst/>
          </a:prstGeom>
          <a:ln w="12700">
            <a:miter lim="400000"/>
          </a:ln>
        </p:spPr>
        <p:txBody>
          <a:bodyPr wrap="none" lIns="35717" tIns="35717" rIns="35717" bIns="35717">
            <a:spAutoFit/>
          </a:bodyPr>
          <a:lstStyle>
            <a:lvl1pPr>
              <a:defRPr sz="1300"/>
            </a:lvl1pPr>
          </a:lstStyle>
          <a:p>
            <a:pPr algn="ctr" defTabSz="410751" hangingPunct="0"/>
            <a:fld id="{86CB4B4D-7CA3-9044-876B-883B54F8677D}" type="slidenum">
              <a:rPr kern="0">
                <a:solidFill>
                  <a:srgbClr val="FFFFFF"/>
                </a:solidFill>
                <a:sym typeface="Avenir Light"/>
              </a:rPr>
              <a:pPr algn="ctr" defTabSz="410751" hangingPunct="0"/>
              <a:t>‹#›</a:t>
            </a:fld>
            <a:endParaRPr kern="0" dirty="0">
              <a:solidFill>
                <a:srgbClr val="FFFFFF"/>
              </a:solidFill>
              <a:sym typeface="Avenir Light"/>
            </a:endParaRPr>
          </a:p>
        </p:txBody>
      </p:sp>
    </p:spTree>
    <p:extLst>
      <p:ext uri="{BB962C8B-B14F-4D97-AF65-F5344CB8AC3E}">
        <p14:creationId xmlns:p14="http://schemas.microsoft.com/office/powerpoint/2010/main" val="448889171"/>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ransition spd="med"/>
  <p:txStyles>
    <p:titleStyle>
      <a:lvl1pPr marL="0" marR="0" indent="0" algn="l" defTabSz="410751" rtl="0" latinLnBrk="0">
        <a:lnSpc>
          <a:spcPct val="100000"/>
        </a:lnSpc>
        <a:spcBef>
          <a:spcPts val="0"/>
        </a:spcBef>
        <a:spcAft>
          <a:spcPts val="0"/>
        </a:spcAft>
        <a:buClrTx/>
        <a:buSzTx/>
        <a:buFontTx/>
        <a:buNone/>
        <a:tabLst/>
        <a:defRPr sz="3200" b="0" i="0" u="none" strike="noStrike" cap="all" spc="506" baseline="0">
          <a:ln>
            <a:noFill/>
          </a:ln>
          <a:solidFill>
            <a:srgbClr val="FFFFFF"/>
          </a:solidFill>
          <a:uFillTx/>
          <a:latin typeface="+mn-lt"/>
          <a:ea typeface="+mn-ea"/>
          <a:cs typeface="+mn-cs"/>
          <a:sym typeface="Avenir Light"/>
        </a:defRPr>
      </a:lvl1pPr>
      <a:lvl2pPr marL="0" marR="0" indent="160729" algn="l" defTabSz="410751" rtl="0" latinLnBrk="0">
        <a:lnSpc>
          <a:spcPct val="100000"/>
        </a:lnSpc>
        <a:spcBef>
          <a:spcPts val="0"/>
        </a:spcBef>
        <a:spcAft>
          <a:spcPts val="0"/>
        </a:spcAft>
        <a:buClrTx/>
        <a:buSzTx/>
        <a:buFontTx/>
        <a:buNone/>
        <a:tabLst/>
        <a:defRPr sz="3200" b="0" i="0" u="none" strike="noStrike" cap="all" spc="506" baseline="0">
          <a:ln>
            <a:noFill/>
          </a:ln>
          <a:solidFill>
            <a:srgbClr val="FFFFFF"/>
          </a:solidFill>
          <a:uFillTx/>
          <a:latin typeface="+mn-lt"/>
          <a:ea typeface="+mn-ea"/>
          <a:cs typeface="+mn-cs"/>
          <a:sym typeface="Avenir Light"/>
        </a:defRPr>
      </a:lvl2pPr>
      <a:lvl3pPr marL="0" marR="0" indent="321457" algn="l" defTabSz="410751" rtl="0" latinLnBrk="0">
        <a:lnSpc>
          <a:spcPct val="100000"/>
        </a:lnSpc>
        <a:spcBef>
          <a:spcPts val="0"/>
        </a:spcBef>
        <a:spcAft>
          <a:spcPts val="0"/>
        </a:spcAft>
        <a:buClrTx/>
        <a:buSzTx/>
        <a:buFontTx/>
        <a:buNone/>
        <a:tabLst/>
        <a:defRPr sz="3200" b="0" i="0" u="none" strike="noStrike" cap="all" spc="506" baseline="0">
          <a:ln>
            <a:noFill/>
          </a:ln>
          <a:solidFill>
            <a:srgbClr val="FFFFFF"/>
          </a:solidFill>
          <a:uFillTx/>
          <a:latin typeface="+mn-lt"/>
          <a:ea typeface="+mn-ea"/>
          <a:cs typeface="+mn-cs"/>
          <a:sym typeface="Avenir Light"/>
        </a:defRPr>
      </a:lvl3pPr>
      <a:lvl4pPr marL="0" marR="0" indent="482186" algn="l" defTabSz="410751" rtl="0" latinLnBrk="0">
        <a:lnSpc>
          <a:spcPct val="100000"/>
        </a:lnSpc>
        <a:spcBef>
          <a:spcPts val="0"/>
        </a:spcBef>
        <a:spcAft>
          <a:spcPts val="0"/>
        </a:spcAft>
        <a:buClrTx/>
        <a:buSzTx/>
        <a:buFontTx/>
        <a:buNone/>
        <a:tabLst/>
        <a:defRPr sz="3200" b="0" i="0" u="none" strike="noStrike" cap="all" spc="506" baseline="0">
          <a:ln>
            <a:noFill/>
          </a:ln>
          <a:solidFill>
            <a:srgbClr val="FFFFFF"/>
          </a:solidFill>
          <a:uFillTx/>
          <a:latin typeface="+mn-lt"/>
          <a:ea typeface="+mn-ea"/>
          <a:cs typeface="+mn-cs"/>
          <a:sym typeface="Avenir Light"/>
        </a:defRPr>
      </a:lvl4pPr>
      <a:lvl5pPr marL="0" marR="0" indent="642915" algn="l" defTabSz="410751" rtl="0" latinLnBrk="0">
        <a:lnSpc>
          <a:spcPct val="100000"/>
        </a:lnSpc>
        <a:spcBef>
          <a:spcPts val="0"/>
        </a:spcBef>
        <a:spcAft>
          <a:spcPts val="0"/>
        </a:spcAft>
        <a:buClrTx/>
        <a:buSzTx/>
        <a:buFontTx/>
        <a:buNone/>
        <a:tabLst/>
        <a:defRPr sz="3200" b="0" i="0" u="none" strike="noStrike" cap="all" spc="506" baseline="0">
          <a:ln>
            <a:noFill/>
          </a:ln>
          <a:solidFill>
            <a:srgbClr val="FFFFFF"/>
          </a:solidFill>
          <a:uFillTx/>
          <a:latin typeface="+mn-lt"/>
          <a:ea typeface="+mn-ea"/>
          <a:cs typeface="+mn-cs"/>
          <a:sym typeface="Avenir Light"/>
        </a:defRPr>
      </a:lvl5pPr>
      <a:lvl6pPr marL="0" marR="0" indent="803643" algn="l" defTabSz="410751" rtl="0" latinLnBrk="0">
        <a:lnSpc>
          <a:spcPct val="100000"/>
        </a:lnSpc>
        <a:spcBef>
          <a:spcPts val="0"/>
        </a:spcBef>
        <a:spcAft>
          <a:spcPts val="0"/>
        </a:spcAft>
        <a:buClrTx/>
        <a:buSzTx/>
        <a:buFontTx/>
        <a:buNone/>
        <a:tabLst/>
        <a:defRPr sz="3200" b="0" i="0" u="none" strike="noStrike" cap="all" spc="506" baseline="0">
          <a:ln>
            <a:noFill/>
          </a:ln>
          <a:solidFill>
            <a:srgbClr val="FFFFFF"/>
          </a:solidFill>
          <a:uFillTx/>
          <a:latin typeface="+mn-lt"/>
          <a:ea typeface="+mn-ea"/>
          <a:cs typeface="+mn-cs"/>
          <a:sym typeface="Avenir Light"/>
        </a:defRPr>
      </a:lvl6pPr>
      <a:lvl7pPr marL="0" marR="0" indent="964372" algn="l" defTabSz="410751" rtl="0" latinLnBrk="0">
        <a:lnSpc>
          <a:spcPct val="100000"/>
        </a:lnSpc>
        <a:spcBef>
          <a:spcPts val="0"/>
        </a:spcBef>
        <a:spcAft>
          <a:spcPts val="0"/>
        </a:spcAft>
        <a:buClrTx/>
        <a:buSzTx/>
        <a:buFontTx/>
        <a:buNone/>
        <a:tabLst/>
        <a:defRPr sz="3200" b="0" i="0" u="none" strike="noStrike" cap="all" spc="506" baseline="0">
          <a:ln>
            <a:noFill/>
          </a:ln>
          <a:solidFill>
            <a:srgbClr val="FFFFFF"/>
          </a:solidFill>
          <a:uFillTx/>
          <a:latin typeface="+mn-lt"/>
          <a:ea typeface="+mn-ea"/>
          <a:cs typeface="+mn-cs"/>
          <a:sym typeface="Avenir Light"/>
        </a:defRPr>
      </a:lvl7pPr>
      <a:lvl8pPr marL="0" marR="0" indent="1125101" algn="l" defTabSz="410751" rtl="0" latinLnBrk="0">
        <a:lnSpc>
          <a:spcPct val="100000"/>
        </a:lnSpc>
        <a:spcBef>
          <a:spcPts val="0"/>
        </a:spcBef>
        <a:spcAft>
          <a:spcPts val="0"/>
        </a:spcAft>
        <a:buClrTx/>
        <a:buSzTx/>
        <a:buFontTx/>
        <a:buNone/>
        <a:tabLst/>
        <a:defRPr sz="3200" b="0" i="0" u="none" strike="noStrike" cap="all" spc="506" baseline="0">
          <a:ln>
            <a:noFill/>
          </a:ln>
          <a:solidFill>
            <a:srgbClr val="FFFFFF"/>
          </a:solidFill>
          <a:uFillTx/>
          <a:latin typeface="+mn-lt"/>
          <a:ea typeface="+mn-ea"/>
          <a:cs typeface="+mn-cs"/>
          <a:sym typeface="Avenir Light"/>
        </a:defRPr>
      </a:lvl8pPr>
      <a:lvl9pPr marL="0" marR="0" indent="1285829" algn="l" defTabSz="410751" rtl="0" latinLnBrk="0">
        <a:lnSpc>
          <a:spcPct val="100000"/>
        </a:lnSpc>
        <a:spcBef>
          <a:spcPts val="0"/>
        </a:spcBef>
        <a:spcAft>
          <a:spcPts val="0"/>
        </a:spcAft>
        <a:buClrTx/>
        <a:buSzTx/>
        <a:buFontTx/>
        <a:buNone/>
        <a:tabLst/>
        <a:defRPr sz="3200" b="0" i="0" u="none" strike="noStrike" cap="all" spc="506" baseline="0">
          <a:ln>
            <a:noFill/>
          </a:ln>
          <a:solidFill>
            <a:srgbClr val="FFFFFF"/>
          </a:solidFill>
          <a:uFillTx/>
          <a:latin typeface="+mn-lt"/>
          <a:ea typeface="+mn-ea"/>
          <a:cs typeface="+mn-cs"/>
          <a:sym typeface="Avenir Light"/>
        </a:defRPr>
      </a:lvl9pPr>
    </p:titleStyle>
    <p:bodyStyle>
      <a:lvl1pPr marL="330387" marR="0" indent="-330387" algn="l" defTabSz="410751" rtl="0" latinLnBrk="0">
        <a:lnSpc>
          <a:spcPct val="100000"/>
        </a:lnSpc>
        <a:spcBef>
          <a:spcPts val="2953"/>
        </a:spcBef>
        <a:spcAft>
          <a:spcPts val="0"/>
        </a:spcAft>
        <a:buClr>
          <a:srgbClr val="646464"/>
        </a:buClr>
        <a:buSzPct val="90000"/>
        <a:buFontTx/>
        <a:buChar char="•"/>
        <a:tabLst/>
        <a:defRPr sz="2500" b="0" i="0" u="none" strike="noStrike" cap="none" spc="0" baseline="0">
          <a:ln>
            <a:noFill/>
          </a:ln>
          <a:solidFill>
            <a:srgbClr val="FFFFFF"/>
          </a:solidFill>
          <a:uFillTx/>
          <a:latin typeface="+mn-lt"/>
          <a:ea typeface="+mn-ea"/>
          <a:cs typeface="+mn-cs"/>
          <a:sym typeface="Avenir Light"/>
        </a:defRPr>
      </a:lvl1pPr>
      <a:lvl2pPr marL="660773" marR="0" indent="-330387" algn="l" defTabSz="410751" rtl="0" latinLnBrk="0">
        <a:lnSpc>
          <a:spcPct val="100000"/>
        </a:lnSpc>
        <a:spcBef>
          <a:spcPts val="2953"/>
        </a:spcBef>
        <a:spcAft>
          <a:spcPts val="0"/>
        </a:spcAft>
        <a:buClr>
          <a:srgbClr val="646464"/>
        </a:buClr>
        <a:buSzPct val="90000"/>
        <a:buFontTx/>
        <a:buChar char="•"/>
        <a:tabLst/>
        <a:defRPr sz="2500" b="0" i="0" u="none" strike="noStrike" cap="none" spc="0" baseline="0">
          <a:ln>
            <a:noFill/>
          </a:ln>
          <a:solidFill>
            <a:srgbClr val="FFFFFF"/>
          </a:solidFill>
          <a:uFillTx/>
          <a:latin typeface="+mn-lt"/>
          <a:ea typeface="+mn-ea"/>
          <a:cs typeface="+mn-cs"/>
          <a:sym typeface="Avenir Light"/>
        </a:defRPr>
      </a:lvl2pPr>
      <a:lvl3pPr marL="991160" marR="0" indent="-330387" algn="l" defTabSz="410751" rtl="0" latinLnBrk="0">
        <a:lnSpc>
          <a:spcPct val="100000"/>
        </a:lnSpc>
        <a:spcBef>
          <a:spcPts val="2953"/>
        </a:spcBef>
        <a:spcAft>
          <a:spcPts val="0"/>
        </a:spcAft>
        <a:buClr>
          <a:srgbClr val="646464"/>
        </a:buClr>
        <a:buSzPct val="90000"/>
        <a:buFontTx/>
        <a:buChar char="•"/>
        <a:tabLst/>
        <a:defRPr sz="2500" b="0" i="0" u="none" strike="noStrike" cap="none" spc="0" baseline="0">
          <a:ln>
            <a:noFill/>
          </a:ln>
          <a:solidFill>
            <a:srgbClr val="FFFFFF"/>
          </a:solidFill>
          <a:uFillTx/>
          <a:latin typeface="+mn-lt"/>
          <a:ea typeface="+mn-ea"/>
          <a:cs typeface="+mn-cs"/>
          <a:sym typeface="Avenir Light"/>
        </a:defRPr>
      </a:lvl3pPr>
      <a:lvl4pPr marL="1321547" marR="0" indent="-330387" algn="l" defTabSz="410751" rtl="0" latinLnBrk="0">
        <a:lnSpc>
          <a:spcPct val="100000"/>
        </a:lnSpc>
        <a:spcBef>
          <a:spcPts val="2953"/>
        </a:spcBef>
        <a:spcAft>
          <a:spcPts val="0"/>
        </a:spcAft>
        <a:buClr>
          <a:srgbClr val="646464"/>
        </a:buClr>
        <a:buSzPct val="90000"/>
        <a:buFontTx/>
        <a:buChar char="•"/>
        <a:tabLst/>
        <a:defRPr sz="2500" b="0" i="0" u="none" strike="noStrike" cap="none" spc="0" baseline="0">
          <a:ln>
            <a:noFill/>
          </a:ln>
          <a:solidFill>
            <a:srgbClr val="FFFFFF"/>
          </a:solidFill>
          <a:uFillTx/>
          <a:latin typeface="+mn-lt"/>
          <a:ea typeface="+mn-ea"/>
          <a:cs typeface="+mn-cs"/>
          <a:sym typeface="Avenir Light"/>
        </a:defRPr>
      </a:lvl4pPr>
      <a:lvl5pPr marL="1651933" marR="0" indent="-330387" algn="l" defTabSz="410751" rtl="0" latinLnBrk="0">
        <a:lnSpc>
          <a:spcPct val="100000"/>
        </a:lnSpc>
        <a:spcBef>
          <a:spcPts val="2953"/>
        </a:spcBef>
        <a:spcAft>
          <a:spcPts val="0"/>
        </a:spcAft>
        <a:buClr>
          <a:srgbClr val="646464"/>
        </a:buClr>
        <a:buSzPct val="90000"/>
        <a:buFontTx/>
        <a:buChar char="•"/>
        <a:tabLst/>
        <a:defRPr sz="2500" b="0" i="0" u="none" strike="noStrike" cap="none" spc="0" baseline="0">
          <a:ln>
            <a:noFill/>
          </a:ln>
          <a:solidFill>
            <a:srgbClr val="FFFFFF"/>
          </a:solidFill>
          <a:uFillTx/>
          <a:latin typeface="+mn-lt"/>
          <a:ea typeface="+mn-ea"/>
          <a:cs typeface="+mn-cs"/>
          <a:sym typeface="Avenir Light"/>
        </a:defRPr>
      </a:lvl5pPr>
      <a:lvl6pPr marL="1982320" marR="0" indent="-330387" algn="l" defTabSz="410751" rtl="0" latinLnBrk="0">
        <a:lnSpc>
          <a:spcPct val="100000"/>
        </a:lnSpc>
        <a:spcBef>
          <a:spcPts val="2953"/>
        </a:spcBef>
        <a:spcAft>
          <a:spcPts val="0"/>
        </a:spcAft>
        <a:buClr>
          <a:srgbClr val="646464"/>
        </a:buClr>
        <a:buSzPct val="90000"/>
        <a:buFontTx/>
        <a:buChar char="•"/>
        <a:tabLst/>
        <a:defRPr sz="2500" b="0" i="0" u="none" strike="noStrike" cap="none" spc="0" baseline="0">
          <a:ln>
            <a:noFill/>
          </a:ln>
          <a:solidFill>
            <a:srgbClr val="FFFFFF"/>
          </a:solidFill>
          <a:uFillTx/>
          <a:latin typeface="+mn-lt"/>
          <a:ea typeface="+mn-ea"/>
          <a:cs typeface="+mn-cs"/>
          <a:sym typeface="Avenir Light"/>
        </a:defRPr>
      </a:lvl6pPr>
      <a:lvl7pPr marL="2312707" marR="0" indent="-330387" algn="l" defTabSz="410751" rtl="0" latinLnBrk="0">
        <a:lnSpc>
          <a:spcPct val="100000"/>
        </a:lnSpc>
        <a:spcBef>
          <a:spcPts val="2953"/>
        </a:spcBef>
        <a:spcAft>
          <a:spcPts val="0"/>
        </a:spcAft>
        <a:buClr>
          <a:srgbClr val="646464"/>
        </a:buClr>
        <a:buSzPct val="90000"/>
        <a:buFontTx/>
        <a:buChar char="•"/>
        <a:tabLst/>
        <a:defRPr sz="2500" b="0" i="0" u="none" strike="noStrike" cap="none" spc="0" baseline="0">
          <a:ln>
            <a:noFill/>
          </a:ln>
          <a:solidFill>
            <a:srgbClr val="FFFFFF"/>
          </a:solidFill>
          <a:uFillTx/>
          <a:latin typeface="+mn-lt"/>
          <a:ea typeface="+mn-ea"/>
          <a:cs typeface="+mn-cs"/>
          <a:sym typeface="Avenir Light"/>
        </a:defRPr>
      </a:lvl7pPr>
      <a:lvl8pPr marL="2643094" marR="0" indent="-330387" algn="l" defTabSz="410751" rtl="0" latinLnBrk="0">
        <a:lnSpc>
          <a:spcPct val="100000"/>
        </a:lnSpc>
        <a:spcBef>
          <a:spcPts val="2953"/>
        </a:spcBef>
        <a:spcAft>
          <a:spcPts val="0"/>
        </a:spcAft>
        <a:buClr>
          <a:srgbClr val="646464"/>
        </a:buClr>
        <a:buSzPct val="90000"/>
        <a:buFontTx/>
        <a:buChar char="•"/>
        <a:tabLst/>
        <a:defRPr sz="2500" b="0" i="0" u="none" strike="noStrike" cap="none" spc="0" baseline="0">
          <a:ln>
            <a:noFill/>
          </a:ln>
          <a:solidFill>
            <a:srgbClr val="FFFFFF"/>
          </a:solidFill>
          <a:uFillTx/>
          <a:latin typeface="+mn-lt"/>
          <a:ea typeface="+mn-ea"/>
          <a:cs typeface="+mn-cs"/>
          <a:sym typeface="Avenir Light"/>
        </a:defRPr>
      </a:lvl8pPr>
      <a:lvl9pPr marL="2973480" marR="0" indent="-330387" algn="l" defTabSz="410751" rtl="0" latinLnBrk="0">
        <a:lnSpc>
          <a:spcPct val="100000"/>
        </a:lnSpc>
        <a:spcBef>
          <a:spcPts val="2953"/>
        </a:spcBef>
        <a:spcAft>
          <a:spcPts val="0"/>
        </a:spcAft>
        <a:buClr>
          <a:srgbClr val="646464"/>
        </a:buClr>
        <a:buSzPct val="90000"/>
        <a:buFontTx/>
        <a:buChar char="•"/>
        <a:tabLst/>
        <a:defRPr sz="2500" b="0" i="0" u="none" strike="noStrike" cap="none" spc="0" baseline="0">
          <a:ln>
            <a:noFill/>
          </a:ln>
          <a:solidFill>
            <a:srgbClr val="FFFFFF"/>
          </a:solidFill>
          <a:uFillTx/>
          <a:latin typeface="+mn-lt"/>
          <a:ea typeface="+mn-ea"/>
          <a:cs typeface="+mn-cs"/>
          <a:sym typeface="Avenir Light"/>
        </a:defRPr>
      </a:lvl9pPr>
    </p:bodyStyle>
    <p:otherStyle>
      <a:lvl1pPr marL="0" marR="0" indent="0"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Avenir Light"/>
        </a:defRPr>
      </a:lvl1pPr>
      <a:lvl2pPr marL="0" marR="0" indent="160729"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Avenir Light"/>
        </a:defRPr>
      </a:lvl2pPr>
      <a:lvl3pPr marL="0" marR="0" indent="321457"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Avenir Light"/>
        </a:defRPr>
      </a:lvl3pPr>
      <a:lvl4pPr marL="0" marR="0" indent="482186"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Avenir Light"/>
        </a:defRPr>
      </a:lvl4pPr>
      <a:lvl5pPr marL="0" marR="0" indent="642915"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Avenir Light"/>
        </a:defRPr>
      </a:lvl5pPr>
      <a:lvl6pPr marL="0" marR="0" indent="803643"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Avenir Light"/>
        </a:defRPr>
      </a:lvl6pPr>
      <a:lvl7pPr marL="0" marR="0" indent="964372"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Avenir Light"/>
        </a:defRPr>
      </a:lvl7pPr>
      <a:lvl8pPr marL="0" marR="0" indent="1125101"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Avenir Light"/>
        </a:defRPr>
      </a:lvl8pPr>
      <a:lvl9pPr marL="0" marR="0" indent="1285829"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40.jpeg"/><Relationship Id="rId4" Type="http://schemas.openxmlformats.org/officeDocument/2006/relationships/diagramLayout" Target="../diagrams/layout1.xml"/><Relationship Id="rId9" Type="http://schemas.openxmlformats.org/officeDocument/2006/relationships/image" Target="../media/image39.jpeg"/><Relationship Id="rId14" Type="http://schemas.openxmlformats.org/officeDocument/2006/relationships/diagramColors" Target="../diagrams/colors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hyperlink" Target="http://www.dol.gov/apprenticeship/grants.htm" TargetMode="External"/><Relationship Id="rId7" Type="http://schemas.openxmlformats.org/officeDocument/2006/relationships/hyperlink" Target="http://www.doleta.gov/oa/contactlist.cfm" TargetMode="External"/><Relationship Id="rId2" Type="http://schemas.openxmlformats.org/officeDocument/2006/relationships/notesSlide" Target="../notesSlides/notesSlide55.xml"/><Relationship Id="rId1" Type="http://schemas.openxmlformats.org/officeDocument/2006/relationships/slideLayout" Target="../slideLayouts/slideLayout19.xml"/><Relationship Id="rId6" Type="http://schemas.openxmlformats.org/officeDocument/2006/relationships/hyperlink" Target="http://www.dol.gov/apprenticeship" TargetMode="External"/><Relationship Id="rId5" Type="http://schemas.openxmlformats.org/officeDocument/2006/relationships/hyperlink" Target="http://www.doleta.gov/oa/aag.cfm" TargetMode="External"/><Relationship Id="rId4" Type="http://schemas.openxmlformats.org/officeDocument/2006/relationships/hyperlink" Target="http://www.doleta.gov/oa/preapp/"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Firestone.amy@dol.gov" TargetMode="External"/><Relationship Id="rId2" Type="http://schemas.openxmlformats.org/officeDocument/2006/relationships/notesSlide" Target="../notesSlides/notesSlide56.xml"/><Relationship Id="rId1" Type="http://schemas.openxmlformats.org/officeDocument/2006/relationships/slideLayout" Target="../slideLayouts/slideLayout21.xml"/><Relationship Id="rId5" Type="http://schemas.openxmlformats.org/officeDocument/2006/relationships/hyperlink" Target="https://www.dol.gov/featured/apprenticeship" TargetMode="External"/><Relationship Id="rId4" Type="http://schemas.openxmlformats.org/officeDocument/2006/relationships/hyperlink" Target="mailto:Wilson.toni@dol.gov"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ekarmecy@wcjp.org" TargetMode="External"/><Relationship Id="rId2" Type="http://schemas.openxmlformats.org/officeDocument/2006/relationships/notesSlide" Target="../notesSlides/notesSlide57.xml"/><Relationship Id="rId1" Type="http://schemas.openxmlformats.org/officeDocument/2006/relationships/slideLayout" Target="../slideLayouts/slideLayout21.xml"/><Relationship Id="rId5" Type="http://schemas.openxmlformats.org/officeDocument/2006/relationships/hyperlink" Target="mailto:pstarr@mcscareergroup.co" TargetMode="External"/><Relationship Id="rId4" Type="http://schemas.openxmlformats.org/officeDocument/2006/relationships/hyperlink" Target="http://www.industryneedsyou.com/"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91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Registered Apprenticeship as an OSY Placement Strategy  </a:t>
            </a:r>
          </a:p>
        </p:txBody>
      </p:sp>
      <p:sp>
        <p:nvSpPr>
          <p:cNvPr id="3" name="Content Placeholder 2"/>
          <p:cNvSpPr>
            <a:spLocks noGrp="1"/>
          </p:cNvSpPr>
          <p:nvPr>
            <p:ph idx="1"/>
          </p:nvPr>
        </p:nvSpPr>
        <p:spPr/>
        <p:txBody>
          <a:bodyPr>
            <a:normAutofit/>
          </a:bodyPr>
          <a:lstStyle/>
          <a:p>
            <a:pPr indent="-200660">
              <a:buClr>
                <a:schemeClr val="accent1"/>
              </a:buClr>
              <a:buFont typeface="Symbol" panose="05050102010706020507" pitchFamily="18" charset="2"/>
              <a:buChar char=""/>
            </a:pPr>
            <a:endParaRPr lang="en-US" sz="3200" dirty="0"/>
          </a:p>
          <a:p>
            <a:pPr indent="-200660">
              <a:buClr>
                <a:schemeClr val="accent1"/>
              </a:buClr>
              <a:buFont typeface="Symbol" panose="05050102010706020507" pitchFamily="18" charset="2"/>
              <a:buChar char=""/>
            </a:pPr>
            <a:r>
              <a:rPr lang="en-US" sz="3200" dirty="0"/>
              <a:t>Proven model to help OSY immediately start working and increase skills and earning.</a:t>
            </a:r>
          </a:p>
          <a:p>
            <a:pPr indent="-200660">
              <a:buClr>
                <a:schemeClr val="accent1"/>
              </a:buClr>
              <a:buFont typeface="Symbol" panose="05050102010706020507" pitchFamily="18" charset="2"/>
              <a:buChar char=""/>
            </a:pPr>
            <a:r>
              <a:rPr lang="en-US" sz="3200" dirty="0"/>
              <a:t>Effective strategy to connect with employers in diverse fields and to use as part of industry sector strategies.</a:t>
            </a:r>
          </a:p>
          <a:p>
            <a:endParaRPr lang="en-US" dirty="0"/>
          </a:p>
        </p:txBody>
      </p:sp>
    </p:spTree>
    <p:extLst>
      <p:ext uri="{BB962C8B-B14F-4D97-AF65-F5344CB8AC3E}">
        <p14:creationId xmlns:p14="http://schemas.microsoft.com/office/powerpoint/2010/main" val="57712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Registered Apprenticeship</a:t>
            </a:r>
          </a:p>
        </p:txBody>
      </p:sp>
      <p:sp>
        <p:nvSpPr>
          <p:cNvPr id="5" name="Text Placeholder 4"/>
          <p:cNvSpPr>
            <a:spLocks noGrp="1"/>
          </p:cNvSpPr>
          <p:nvPr>
            <p:ph type="body" idx="1"/>
          </p:nvPr>
        </p:nvSpPr>
        <p:spPr>
          <a:xfrm>
            <a:off x="418885" y="3536723"/>
            <a:ext cx="5240509" cy="1192932"/>
          </a:xfrm>
        </p:spPr>
        <p:txBody>
          <a:bodyPr/>
          <a:lstStyle/>
          <a:p>
            <a:r>
              <a:rPr lang="en-US" dirty="0"/>
              <a:t>Overview of registered apprenticeship </a:t>
            </a:r>
          </a:p>
        </p:txBody>
      </p:sp>
    </p:spTree>
    <p:extLst>
      <p:ext uri="{BB962C8B-B14F-4D97-AF65-F5344CB8AC3E}">
        <p14:creationId xmlns:p14="http://schemas.microsoft.com/office/powerpoint/2010/main" val="3317723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705600" y="6492875"/>
            <a:ext cx="2133599" cy="365125"/>
          </a:xfrm>
          <a:prstGeom prst="rect">
            <a:avLst/>
          </a:prstGeom>
        </p:spPr>
        <p:txBody>
          <a:bodyPr/>
          <a:lstStyle/>
          <a:p>
            <a:fld id="{8FF84E1F-8823-4BD1-89E5-0D4896F414BD}" type="slidenum">
              <a:rPr lang="en-US" smtClean="0"/>
              <a:t>12</a:t>
            </a:fld>
            <a:endParaRPr lang="en-US" dirty="0"/>
          </a:p>
        </p:txBody>
      </p:sp>
      <p:grpSp>
        <p:nvGrpSpPr>
          <p:cNvPr id="10" name="Group 9"/>
          <p:cNvGrpSpPr/>
          <p:nvPr/>
        </p:nvGrpSpPr>
        <p:grpSpPr>
          <a:xfrm>
            <a:off x="154802" y="4240788"/>
            <a:ext cx="4306199" cy="1959701"/>
            <a:chOff x="154439" y="3922795"/>
            <a:chExt cx="4306199" cy="1959701"/>
          </a:xfrm>
        </p:grpSpPr>
        <p:pic>
          <p:nvPicPr>
            <p:cNvPr id="8" name="Picture 2" descr="https://fbcdn-sphotos-g-a.akamaihd.net/hphotos-ak-ash3/t1.0-9/q71/s720x720/10175990_10152342332086420_6368125528150920517_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4439" y="3922795"/>
              <a:ext cx="4125686" cy="1959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1869838" y="3978765"/>
              <a:ext cx="2590800" cy="646331"/>
            </a:xfrm>
            <a:prstGeom prst="rect">
              <a:avLst/>
            </a:prstGeom>
            <a:noFill/>
          </p:spPr>
          <p:txBody>
            <a:bodyPr wrap="square" rtlCol="0">
              <a:spAutoFit/>
            </a:bodyPr>
            <a:lstStyle/>
            <a:p>
              <a:r>
                <a:rPr lang="en-US" altLang="en-US" sz="1200" b="1" dirty="0">
                  <a:solidFill>
                    <a:prstClr val="white"/>
                  </a:solidFill>
                </a:rPr>
                <a:t>Vice President Biden (AACC Conference) on April 7, 2014 , announcing the launch of the RACC.</a:t>
              </a:r>
              <a:endParaRPr lang="en-US" sz="1200" b="1" dirty="0">
                <a:solidFill>
                  <a:prstClr val="black"/>
                </a:solidFill>
              </a:endParaRPr>
            </a:p>
          </p:txBody>
        </p:sp>
      </p:grpSp>
      <p:pic>
        <p:nvPicPr>
          <p:cNvPr id="1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778188">
            <a:off x="6359406" y="1022147"/>
            <a:ext cx="1590304" cy="2071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descr="apprenticeship_report.pdf - Adobe Reade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719844">
            <a:off x="7267109" y="2474090"/>
            <a:ext cx="1602446" cy="2001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rot="258968">
            <a:off x="4580563" y="3934884"/>
            <a:ext cx="3133304" cy="1370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9" name="Group 18"/>
          <p:cNvGrpSpPr/>
          <p:nvPr/>
        </p:nvGrpSpPr>
        <p:grpSpPr>
          <a:xfrm>
            <a:off x="186054" y="1079554"/>
            <a:ext cx="6057991" cy="2860821"/>
            <a:chOff x="186055" y="1288766"/>
            <a:chExt cx="6057991" cy="2860821"/>
          </a:xfrm>
        </p:grpSpPr>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t="13923"/>
            <a:stretch/>
          </p:blipFill>
          <p:spPr>
            <a:xfrm rot="21321476">
              <a:off x="186055" y="1288766"/>
              <a:ext cx="6057991" cy="2860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angle 21"/>
            <p:cNvSpPr/>
            <p:nvPr/>
          </p:nvSpPr>
          <p:spPr>
            <a:xfrm rot="21295607">
              <a:off x="289320" y="1616714"/>
              <a:ext cx="2814796" cy="2462213"/>
            </a:xfrm>
            <a:prstGeom prst="rect">
              <a:avLst/>
            </a:prstGeom>
            <a:solidFill>
              <a:schemeClr val="accent1">
                <a:alpha val="70000"/>
              </a:schemeClr>
            </a:solidFill>
          </p:spPr>
          <p:txBody>
            <a:bodyPr wrap="square">
              <a:spAutoFit/>
            </a:bodyPr>
            <a:lstStyle/>
            <a:p>
              <a:r>
                <a:rPr lang="en-US" sz="1400" b="1" i="1" dirty="0">
                  <a:solidFill>
                    <a:prstClr val="white"/>
                  </a:solidFill>
                </a:rPr>
                <a:t>Tonight, I'm also asking more businesses to follow the lead of companies like CVS and UPS, and offer more educational benefits and paid apprenticeships -- opportunities that give workers the chance to earn higher-paying jobs even if they don't have a higher education.</a:t>
              </a:r>
              <a:r>
                <a:rPr lang="en-US" sz="1400" b="1" dirty="0">
                  <a:solidFill>
                    <a:prstClr val="white"/>
                  </a:solidFill>
                </a:rPr>
                <a:t> </a:t>
              </a:r>
            </a:p>
            <a:p>
              <a:r>
                <a:rPr lang="en-US" sz="1400" b="1" dirty="0">
                  <a:solidFill>
                    <a:prstClr val="white"/>
                  </a:solidFill>
                </a:rPr>
                <a:t>– President Obama, State of the Union Address, January 20, 2015 </a:t>
              </a:r>
            </a:p>
          </p:txBody>
        </p:sp>
      </p:grpSp>
      <p:sp>
        <p:nvSpPr>
          <p:cNvPr id="3" name="Rectangle 2"/>
          <p:cNvSpPr/>
          <p:nvPr/>
        </p:nvSpPr>
        <p:spPr>
          <a:xfrm>
            <a:off x="3199995" y="5400483"/>
            <a:ext cx="5894439" cy="1256659"/>
          </a:xfrm>
          <a:prstGeom prst="rect">
            <a:avLst/>
          </a:prstGeom>
          <a:solidFill>
            <a:schemeClr val="tx1">
              <a:lumMod val="65000"/>
              <a:lumOff val="35000"/>
            </a:schemeClr>
          </a:solidFill>
          <a:ln w="635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noChangeArrowheads="1"/>
          </p:cNvPicPr>
          <p:nvPr/>
        </p:nvPicPr>
        <p:blipFill rotWithShape="1">
          <a:blip r:embed="rId8">
            <a:extLst>
              <a:ext uri="{28A0092B-C50C-407E-A947-70E740481C1C}">
                <a14:useLocalDpi xmlns:a14="http://schemas.microsoft.com/office/drawing/2010/main" val="0"/>
              </a:ext>
            </a:extLst>
          </a:blip>
          <a:srcRect l="21480" t="33583" r="26695" b="42042"/>
          <a:stretch/>
        </p:blipFill>
        <p:spPr bwMode="auto">
          <a:xfrm>
            <a:off x="3286189" y="5661945"/>
            <a:ext cx="3063686" cy="959281"/>
          </a:xfrm>
          <a:prstGeom prst="rect">
            <a:avLst/>
          </a:prstGeom>
          <a:solidFill>
            <a:srgbClr val="FFFFFF">
              <a:shade val="85000"/>
            </a:srgbClr>
          </a:solidFill>
          <a:ln w="9525">
            <a:noFill/>
            <a:miter lim="800000"/>
            <a:headEnd/>
            <a:tailEnd/>
          </a:ln>
          <a:effectLst>
            <a:outerShdw blurRad="55000" dist="18000" dir="5400000" algn="tl" rotWithShape="0">
              <a:srgbClr val="000000">
                <a:alpha val="40000"/>
              </a:srgbClr>
            </a:outerShdw>
          </a:effectLst>
          <a:extLst/>
        </p:spPr>
      </p:pic>
      <p:sp>
        <p:nvSpPr>
          <p:cNvPr id="14" name="TextBox 13"/>
          <p:cNvSpPr txBox="1"/>
          <p:nvPr/>
        </p:nvSpPr>
        <p:spPr>
          <a:xfrm>
            <a:off x="6316318" y="5622637"/>
            <a:ext cx="2710165" cy="954107"/>
          </a:xfrm>
          <a:prstGeom prst="rect">
            <a:avLst/>
          </a:prstGeom>
          <a:noFill/>
        </p:spPr>
        <p:txBody>
          <a:bodyPr wrap="square" rtlCol="0">
            <a:spAutoFit/>
          </a:bodyPr>
          <a:lstStyle/>
          <a:p>
            <a:pPr algn="ctr"/>
            <a:r>
              <a:rPr lang="en-US" b="1" dirty="0">
                <a:solidFill>
                  <a:prstClr val="white"/>
                </a:solidFill>
              </a:rPr>
              <a:t>American Apprenticeship Grants</a:t>
            </a:r>
          </a:p>
          <a:p>
            <a:pPr algn="ctr"/>
            <a:r>
              <a:rPr lang="en-US" b="1" dirty="0">
                <a:solidFill>
                  <a:prstClr val="white"/>
                </a:solidFill>
              </a:rPr>
              <a:t>$175 Million</a:t>
            </a:r>
          </a:p>
        </p:txBody>
      </p:sp>
      <p:sp>
        <p:nvSpPr>
          <p:cNvPr id="7" name="Title 6"/>
          <p:cNvSpPr>
            <a:spLocks noGrp="1"/>
          </p:cNvSpPr>
          <p:nvPr>
            <p:ph type="title"/>
          </p:nvPr>
        </p:nvSpPr>
        <p:spPr>
          <a:xfrm>
            <a:off x="762000" y="381001"/>
            <a:ext cx="7620000" cy="667318"/>
          </a:xfrm>
        </p:spPr>
        <p:txBody>
          <a:bodyPr>
            <a:normAutofit/>
          </a:bodyPr>
          <a:lstStyle/>
          <a:p>
            <a:r>
              <a:rPr lang="en-US" sz="3200" dirty="0"/>
              <a:t>A Transformational Year for Apprenticeship </a:t>
            </a:r>
          </a:p>
        </p:txBody>
      </p:sp>
    </p:spTree>
    <p:extLst>
      <p:ext uri="{BB962C8B-B14F-4D97-AF65-F5344CB8AC3E}">
        <p14:creationId xmlns:p14="http://schemas.microsoft.com/office/powerpoint/2010/main" val="9508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72" y="176049"/>
            <a:ext cx="5867400" cy="944832"/>
          </a:xfrm>
        </p:spPr>
        <p:txBody>
          <a:bodyPr>
            <a:noAutofit/>
          </a:bodyPr>
          <a:lstStyle/>
          <a:p>
            <a:r>
              <a:rPr lang="en-US" sz="2800" dirty="0"/>
              <a:t>The American Apprenticeship Grant Funding Opportunity </a:t>
            </a:r>
            <a:r>
              <a:rPr lang="en-US" sz="2400" dirty="0"/>
              <a:t>Announcement</a:t>
            </a:r>
            <a:endParaRPr lang="en-US" sz="2400" u="sng" dirty="0"/>
          </a:p>
        </p:txBody>
      </p:sp>
      <p:pic>
        <p:nvPicPr>
          <p:cNvPr id="7" name="Content Placeholder 4" descr="American Apprenticeship Grants - Windows Internet Explore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t="20710" b="14323"/>
          <a:stretch/>
        </p:blipFill>
        <p:spPr>
          <a:xfrm>
            <a:off x="301851" y="1100621"/>
            <a:ext cx="6564575" cy="2117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76200" y="3693555"/>
            <a:ext cx="3179929" cy="20369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b="1" dirty="0">
                <a:solidFill>
                  <a:prstClr val="white"/>
                </a:solidFill>
              </a:rPr>
              <a:t>American Apprenticeship SGA</a:t>
            </a:r>
          </a:p>
          <a:p>
            <a:pPr algn="ctr" defTabSz="457200"/>
            <a:r>
              <a:rPr lang="en-US" sz="2400" b="1" dirty="0">
                <a:solidFill>
                  <a:prstClr val="white"/>
                </a:solidFill>
              </a:rPr>
              <a:t>$175 Million.</a:t>
            </a:r>
          </a:p>
          <a:p>
            <a:pPr algn="ctr" defTabSz="457200"/>
            <a:endParaRPr lang="en-US" sz="2400" b="1" dirty="0">
              <a:solidFill>
                <a:prstClr val="white"/>
              </a:solidFill>
            </a:endParaRPr>
          </a:p>
        </p:txBody>
      </p:sp>
      <p:sp>
        <p:nvSpPr>
          <p:cNvPr id="12" name="Rectangle 11"/>
          <p:cNvSpPr/>
          <p:nvPr/>
        </p:nvSpPr>
        <p:spPr>
          <a:xfrm>
            <a:off x="3736898" y="3742532"/>
            <a:ext cx="4145861" cy="215377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defTabSz="457200"/>
            <a:endParaRPr lang="en-US" sz="2400" b="1" dirty="0">
              <a:solidFill>
                <a:prstClr val="white"/>
              </a:solidFill>
            </a:endParaRPr>
          </a:p>
        </p:txBody>
      </p:sp>
      <p:sp>
        <p:nvSpPr>
          <p:cNvPr id="13" name="TextBox 12"/>
          <p:cNvSpPr txBox="1"/>
          <p:nvPr/>
        </p:nvSpPr>
        <p:spPr>
          <a:xfrm>
            <a:off x="3370656" y="4029587"/>
            <a:ext cx="4701290" cy="1754326"/>
          </a:xfrm>
          <a:prstGeom prst="rect">
            <a:avLst/>
          </a:prstGeom>
          <a:noFill/>
        </p:spPr>
        <p:txBody>
          <a:bodyPr wrap="square" rtlCol="0">
            <a:spAutoFit/>
          </a:bodyPr>
          <a:lstStyle/>
          <a:p>
            <a:pPr marL="342900" indent="-342900" defTabSz="457200">
              <a:buFont typeface="Wingdings" pitchFamily="2" charset="2"/>
              <a:buChar char="§"/>
            </a:pPr>
            <a:r>
              <a:rPr lang="en-US" b="1" dirty="0">
                <a:solidFill>
                  <a:prstClr val="white"/>
                </a:solidFill>
              </a:rPr>
              <a:t>Launch apprenticeship in new, high growth fields.</a:t>
            </a:r>
          </a:p>
          <a:p>
            <a:pPr marL="342900" indent="-342900" defTabSz="457200">
              <a:buFont typeface="Wingdings" pitchFamily="2" charset="2"/>
              <a:buChar char="§"/>
            </a:pPr>
            <a:r>
              <a:rPr lang="en-US" b="1" dirty="0">
                <a:solidFill>
                  <a:prstClr val="white"/>
                </a:solidFill>
              </a:rPr>
              <a:t>Scale models that work.</a:t>
            </a:r>
          </a:p>
          <a:p>
            <a:pPr marL="342900" indent="-342900" defTabSz="457200">
              <a:buFont typeface="Wingdings" pitchFamily="2" charset="2"/>
              <a:buChar char="§"/>
            </a:pPr>
            <a:r>
              <a:rPr lang="en-US" b="1" dirty="0">
                <a:solidFill>
                  <a:prstClr val="white"/>
                </a:solidFill>
              </a:rPr>
              <a:t>Align apprenticeships to pathways for further learning &amp; career advancement.</a:t>
            </a:r>
          </a:p>
        </p:txBody>
      </p:sp>
      <p:sp>
        <p:nvSpPr>
          <p:cNvPr id="3" name="TextBox 2"/>
          <p:cNvSpPr txBox="1"/>
          <p:nvPr/>
        </p:nvSpPr>
        <p:spPr>
          <a:xfrm>
            <a:off x="3333583" y="3328647"/>
            <a:ext cx="5540991" cy="369332"/>
          </a:xfrm>
          <a:prstGeom prst="rect">
            <a:avLst/>
          </a:prstGeom>
          <a:noFill/>
        </p:spPr>
        <p:txBody>
          <a:bodyPr wrap="square" rtlCol="0">
            <a:spAutoFit/>
          </a:bodyPr>
          <a:lstStyle/>
          <a:p>
            <a:pPr algn="ctr" defTabSz="457200"/>
            <a:r>
              <a:rPr lang="en-US" b="1" dirty="0">
                <a:solidFill>
                  <a:srgbClr val="294171"/>
                </a:solidFill>
              </a:rPr>
              <a:t>Learn more at http://doleta.gov/oa/aag.cfm</a:t>
            </a:r>
          </a:p>
        </p:txBody>
      </p:sp>
      <p:sp>
        <p:nvSpPr>
          <p:cNvPr id="5" name="Slide Number Placeholder 4"/>
          <p:cNvSpPr>
            <a:spLocks noGrp="1"/>
          </p:cNvSpPr>
          <p:nvPr>
            <p:ph type="sldNum" sz="quarter" idx="4294967295"/>
          </p:nvPr>
        </p:nvSpPr>
        <p:spPr>
          <a:xfrm>
            <a:off x="8444247" y="6304617"/>
            <a:ext cx="762000" cy="365125"/>
          </a:xfrm>
          <a:prstGeom prst="rect">
            <a:avLst/>
          </a:prstGeom>
        </p:spPr>
        <p:txBody>
          <a:bodyPr/>
          <a:lstStyle/>
          <a:p>
            <a:fld id="{9C9C542F-6633-DE4E-BD0D-706F73EBE14C}" type="slidenum">
              <a:rPr lang="en-US" smtClean="0">
                <a:solidFill>
                  <a:prstClr val="black">
                    <a:lumMod val="50000"/>
                    <a:lumOff val="50000"/>
                  </a:prstClr>
                </a:solidFill>
              </a:rPr>
              <a:pPr/>
              <a:t>13</a:t>
            </a:fld>
            <a:endParaRPr lang="en-US" dirty="0">
              <a:solidFill>
                <a:prstClr val="black">
                  <a:lumMod val="50000"/>
                  <a:lumOff val="50000"/>
                </a:prstClr>
              </a:solidFill>
            </a:endParaRPr>
          </a:p>
        </p:txBody>
      </p:sp>
    </p:spTree>
    <p:extLst>
      <p:ext uri="{BB962C8B-B14F-4D97-AF65-F5344CB8AC3E}">
        <p14:creationId xmlns:p14="http://schemas.microsoft.com/office/powerpoint/2010/main" val="359445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1066800"/>
          </a:xfrm>
        </p:spPr>
        <p:txBody>
          <a:bodyPr>
            <a:noAutofit/>
          </a:bodyPr>
          <a:lstStyle/>
          <a:p>
            <a:r>
              <a:rPr lang="en-US" sz="2800" dirty="0"/>
              <a:t>Expansion for Fiscal Year 2016: $90 Million for American Apprenticeship Grant program </a:t>
            </a:r>
          </a:p>
        </p:txBody>
      </p:sp>
      <p:sp>
        <p:nvSpPr>
          <p:cNvPr id="3" name="Content Placeholder 2"/>
          <p:cNvSpPr>
            <a:spLocks noGrp="1"/>
          </p:cNvSpPr>
          <p:nvPr>
            <p:ph idx="1"/>
          </p:nvPr>
        </p:nvSpPr>
        <p:spPr>
          <a:xfrm>
            <a:off x="367861" y="1371600"/>
            <a:ext cx="7451835" cy="4143579"/>
          </a:xfrm>
        </p:spPr>
        <p:txBody>
          <a:bodyPr>
            <a:normAutofit fontScale="77500" lnSpcReduction="20000"/>
          </a:bodyPr>
          <a:lstStyle/>
          <a:p>
            <a:pPr marL="0" indent="0">
              <a:buNone/>
            </a:pPr>
            <a:r>
              <a:rPr lang="en-US" sz="2300" b="1" dirty="0"/>
              <a:t>This historic new program has the potential to increase </a:t>
            </a:r>
            <a:r>
              <a:rPr lang="en-US" sz="2300" dirty="0"/>
              <a:t>alignment by</a:t>
            </a:r>
            <a:r>
              <a:rPr lang="en-US" sz="2300" b="1" dirty="0"/>
              <a:t> </a:t>
            </a:r>
            <a:r>
              <a:rPr lang="en-US" sz="2300" dirty="0"/>
              <a:t>providing classroom instruction for apprenticeships and </a:t>
            </a:r>
            <a:r>
              <a:rPr lang="en-US" sz="2300" b="1" dirty="0"/>
              <a:t>ensuring States </a:t>
            </a:r>
            <a:r>
              <a:rPr lang="en-US" sz="2300" dirty="0"/>
              <a:t>support college credit for apprenticeship:</a:t>
            </a:r>
          </a:p>
          <a:p>
            <a:pPr marL="0" indent="0">
              <a:buNone/>
            </a:pPr>
            <a:endParaRPr lang="en-US" sz="1200" dirty="0"/>
          </a:p>
          <a:p>
            <a:r>
              <a:rPr lang="en-US" sz="2400" b="1" u="sng" dirty="0"/>
              <a:t>States:</a:t>
            </a:r>
            <a:r>
              <a:rPr lang="en-US" sz="2400" b="1" dirty="0"/>
              <a:t> </a:t>
            </a:r>
            <a:r>
              <a:rPr lang="en-US" sz="2400" dirty="0"/>
              <a:t>Build state capacity to administer RA programs;</a:t>
            </a:r>
          </a:p>
          <a:p>
            <a:pPr marL="0" indent="0">
              <a:buNone/>
            </a:pPr>
            <a:endParaRPr lang="en-US" sz="1200" dirty="0"/>
          </a:p>
          <a:p>
            <a:r>
              <a:rPr lang="en-US" sz="2400" b="1" u="sng" dirty="0"/>
              <a:t>Industry:</a:t>
            </a:r>
            <a:r>
              <a:rPr lang="en-US" sz="2400" b="1" dirty="0"/>
              <a:t> </a:t>
            </a:r>
            <a:r>
              <a:rPr lang="en-US" sz="2400" dirty="0"/>
              <a:t>Build on American Apprenticeship grant and expand apprenticeship beyond H1B targeted occupations and industries; </a:t>
            </a:r>
          </a:p>
          <a:p>
            <a:pPr marL="0" indent="0">
              <a:buNone/>
            </a:pPr>
            <a:endParaRPr lang="en-US" sz="1100" dirty="0"/>
          </a:p>
          <a:p>
            <a:r>
              <a:rPr lang="en-US" sz="2400" b="1" u="sng" dirty="0"/>
              <a:t>Under-Represented Populations:</a:t>
            </a:r>
            <a:r>
              <a:rPr lang="en-US" sz="2400" b="1" dirty="0"/>
              <a:t> </a:t>
            </a:r>
            <a:r>
              <a:rPr lang="en-US" sz="2400" dirty="0"/>
              <a:t>Support</a:t>
            </a:r>
            <a:r>
              <a:rPr lang="en-US" sz="2400" b="1" dirty="0"/>
              <a:t> </a:t>
            </a:r>
            <a:r>
              <a:rPr lang="en-US" sz="2400" dirty="0"/>
              <a:t>community-based organizations and workforce intermediaries on innovative strategies for career pathways;  and</a:t>
            </a:r>
          </a:p>
          <a:p>
            <a:pPr marL="0" indent="0">
              <a:buNone/>
            </a:pPr>
            <a:endParaRPr lang="en-US" sz="1100" dirty="0"/>
          </a:p>
          <a:p>
            <a:r>
              <a:rPr lang="en-US" sz="2400" b="1" u="sng" dirty="0"/>
              <a:t>National Activities:</a:t>
            </a:r>
            <a:r>
              <a:rPr lang="en-US" sz="2400" b="1" dirty="0"/>
              <a:t> </a:t>
            </a:r>
            <a:r>
              <a:rPr lang="en-US" sz="2400" dirty="0"/>
              <a:t>Increase national outreach, technical assistance, and capacity building needs.   </a:t>
            </a:r>
          </a:p>
          <a:p>
            <a:pPr marL="0" indent="0">
              <a:buNone/>
            </a:pPr>
            <a:endParaRPr lang="en-US" sz="2000" b="1" dirty="0">
              <a:solidFill>
                <a:srgbClr val="FF0000"/>
              </a:solidFill>
            </a:endParaRPr>
          </a:p>
          <a:p>
            <a:endParaRPr lang="en-US" sz="2400" dirty="0"/>
          </a:p>
        </p:txBody>
      </p:sp>
      <p:sp>
        <p:nvSpPr>
          <p:cNvPr id="4" name="Slide Number Placeholder 3"/>
          <p:cNvSpPr>
            <a:spLocks noGrp="1"/>
          </p:cNvSpPr>
          <p:nvPr>
            <p:ph type="sldNum" sz="quarter" idx="4294967295"/>
          </p:nvPr>
        </p:nvSpPr>
        <p:spPr>
          <a:xfrm>
            <a:off x="6705600" y="6492875"/>
            <a:ext cx="2133599" cy="365125"/>
          </a:xfrm>
          <a:prstGeom prst="rect">
            <a:avLst/>
          </a:prstGeom>
        </p:spPr>
        <p:txBody>
          <a:bodyPr/>
          <a:lstStyle/>
          <a:p>
            <a:fld id="{7F951FB2-FF4F-467D-949B-FBDF6036DA14}"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1423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graysc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510" y="1133580"/>
            <a:ext cx="9145510" cy="5164896"/>
          </a:xfrm>
          <a:prstGeom prst="rect">
            <a:avLst/>
          </a:prstGeom>
        </p:spPr>
      </p:pic>
      <p:cxnSp>
        <p:nvCxnSpPr>
          <p:cNvPr id="15" name="Straight Connector 14"/>
          <p:cNvCxnSpPr/>
          <p:nvPr/>
        </p:nvCxnSpPr>
        <p:spPr>
          <a:xfrm flipV="1">
            <a:off x="0" y="4653957"/>
            <a:ext cx="5313408" cy="1213443"/>
          </a:xfrm>
          <a:prstGeom prst="line">
            <a:avLst/>
          </a:prstGeom>
          <a:ln w="6350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0"/>
            <a:ext cx="8382000" cy="990600"/>
          </a:xfrm>
        </p:spPr>
        <p:txBody>
          <a:bodyPr>
            <a:normAutofit/>
          </a:bodyPr>
          <a:lstStyle/>
          <a:p>
            <a:r>
              <a:rPr lang="en-US" sz="3200" dirty="0">
                <a:ea typeface="Segoe UI" panose="020B0502040204020203" pitchFamily="34" charset="0"/>
                <a:cs typeface="Segoe UI" panose="020B0502040204020203" pitchFamily="34" charset="0"/>
              </a:rPr>
              <a:t>ApprenticeshipUSA continues to grow</a:t>
            </a:r>
            <a:endParaRPr lang="en-US" sz="2800" dirty="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a:xfrm>
            <a:off x="6705600" y="6492875"/>
            <a:ext cx="2133599" cy="365125"/>
          </a:xfrm>
          <a:prstGeom prst="rect">
            <a:avLst/>
          </a:prstGeom>
        </p:spPr>
        <p:txBody>
          <a:bodyPr/>
          <a:lstStyle/>
          <a:p>
            <a:fld id="{8FF84E1F-8823-4BD1-89E5-0D4896F414BD}" type="slidenum">
              <a:rPr lang="en-US" smtClean="0">
                <a:solidFill>
                  <a:prstClr val="black">
                    <a:tint val="75000"/>
                  </a:prstClr>
                </a:solidFill>
              </a:rPr>
              <a:pPr/>
              <a:t>15</a:t>
            </a:fld>
            <a:endParaRPr lang="en-US" dirty="0">
              <a:solidFill>
                <a:prstClr val="black">
                  <a:tint val="75000"/>
                </a:prstClr>
              </a:solidFill>
            </a:endParaRPr>
          </a:p>
        </p:txBody>
      </p:sp>
      <p:sp>
        <p:nvSpPr>
          <p:cNvPr id="7" name="TextBox 6"/>
          <p:cNvSpPr txBox="1"/>
          <p:nvPr/>
        </p:nvSpPr>
        <p:spPr>
          <a:xfrm>
            <a:off x="2656704" y="3162031"/>
            <a:ext cx="3911368" cy="1107996"/>
          </a:xfrm>
          <a:prstGeom prst="rect">
            <a:avLst/>
          </a:prstGeom>
          <a:noFill/>
        </p:spPr>
        <p:txBody>
          <a:bodyPr wrap="square" rtlCol="0">
            <a:spAutoFit/>
          </a:bodyPr>
          <a:lstStyle/>
          <a:p>
            <a:r>
              <a:rPr lang="en-US" sz="6600" b="1" dirty="0">
                <a:solidFill>
                  <a:prstClr val="white"/>
                </a:solidFill>
                <a:latin typeface="Kartika" panose="02020503030404060203" pitchFamily="18" charset="0"/>
                <a:cs typeface="Kartika" panose="02020503030404060203" pitchFamily="18" charset="0"/>
              </a:rPr>
              <a:t>455,257</a:t>
            </a:r>
          </a:p>
        </p:txBody>
      </p:sp>
      <p:sp>
        <p:nvSpPr>
          <p:cNvPr id="8" name="Oval 7"/>
          <p:cNvSpPr/>
          <p:nvPr/>
        </p:nvSpPr>
        <p:spPr>
          <a:xfrm>
            <a:off x="887756" y="5447459"/>
            <a:ext cx="381000" cy="398063"/>
          </a:xfrm>
          <a:prstGeom prst="ellipse">
            <a:avLst/>
          </a:prstGeom>
          <a:solidFill>
            <a:schemeClr val="accent1">
              <a:lumMod val="20000"/>
              <a:lumOff val="80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2942119" y="4916301"/>
            <a:ext cx="381000" cy="398063"/>
          </a:xfrm>
          <a:prstGeom prst="ellipse">
            <a:avLst/>
          </a:prstGeom>
          <a:solidFill>
            <a:schemeClr val="accent1">
              <a:lumMod val="20000"/>
              <a:lumOff val="80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8305800" y="2311946"/>
            <a:ext cx="381000" cy="398063"/>
          </a:xfrm>
          <a:prstGeom prst="ellipse">
            <a:avLst/>
          </a:prstGeom>
          <a:solidFill>
            <a:schemeClr val="accent1">
              <a:lumMod val="20000"/>
              <a:lumOff val="80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Connector 10"/>
          <p:cNvCxnSpPr/>
          <p:nvPr/>
        </p:nvCxnSpPr>
        <p:spPr>
          <a:xfrm flipV="1">
            <a:off x="5257800" y="2710008"/>
            <a:ext cx="3048000" cy="1965003"/>
          </a:xfrm>
          <a:prstGeom prst="line">
            <a:avLst/>
          </a:prstGeom>
          <a:ln w="6350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02035" y="3943996"/>
            <a:ext cx="3483841" cy="523220"/>
          </a:xfrm>
          <a:prstGeom prst="rect">
            <a:avLst/>
          </a:prstGeom>
          <a:noFill/>
        </p:spPr>
        <p:txBody>
          <a:bodyPr wrap="square" rtlCol="0">
            <a:spAutoFit/>
          </a:bodyPr>
          <a:lstStyle/>
          <a:p>
            <a:pPr algn="r"/>
            <a:r>
              <a:rPr lang="en-US" sz="1400" b="1" dirty="0">
                <a:solidFill>
                  <a:prstClr val="white"/>
                </a:solidFill>
                <a:latin typeface="Kartika" panose="02020503030404060203" pitchFamily="18" charset="0"/>
                <a:cs typeface="Kartika" panose="02020503030404060203" pitchFamily="18" charset="0"/>
              </a:rPr>
              <a:t>Quarter 2- FY 16</a:t>
            </a:r>
          </a:p>
          <a:p>
            <a:pPr algn="r"/>
            <a:r>
              <a:rPr lang="en-US" sz="1400" b="1" dirty="0">
                <a:solidFill>
                  <a:prstClr val="white"/>
                </a:solidFill>
                <a:latin typeface="Kartika" panose="02020503030404060203" pitchFamily="18" charset="0"/>
                <a:cs typeface="Kartika" panose="02020503030404060203" pitchFamily="18" charset="0"/>
              </a:rPr>
              <a:t>Number of Active Apprentices </a:t>
            </a:r>
          </a:p>
        </p:txBody>
      </p:sp>
      <p:sp>
        <p:nvSpPr>
          <p:cNvPr id="13" name="Oval 12"/>
          <p:cNvSpPr/>
          <p:nvPr/>
        </p:nvSpPr>
        <p:spPr>
          <a:xfrm>
            <a:off x="5585846" y="4164197"/>
            <a:ext cx="381000" cy="398063"/>
          </a:xfrm>
          <a:prstGeom prst="ellipse">
            <a:avLst/>
          </a:prstGeom>
          <a:solidFill>
            <a:schemeClr val="accent1">
              <a:lumMod val="20000"/>
              <a:lumOff val="80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5967822" y="1524000"/>
            <a:ext cx="3176178" cy="707886"/>
          </a:xfrm>
          <a:prstGeom prst="rect">
            <a:avLst/>
          </a:prstGeom>
          <a:noFill/>
        </p:spPr>
        <p:txBody>
          <a:bodyPr wrap="square" rtlCol="0">
            <a:spAutoFit/>
          </a:bodyPr>
          <a:lstStyle/>
          <a:p>
            <a:pPr algn="r"/>
            <a:r>
              <a:rPr lang="en-US" sz="4000" b="1" dirty="0">
                <a:solidFill>
                  <a:srgbClr val="4F81BD">
                    <a:lumMod val="60000"/>
                    <a:lumOff val="40000"/>
                  </a:srgbClr>
                </a:solidFill>
                <a:latin typeface="Kartika" panose="02020503030404060203" pitchFamily="18" charset="0"/>
                <a:cs typeface="Kartika" panose="02020503030404060203" pitchFamily="18" charset="0"/>
              </a:rPr>
              <a:t>750,000</a:t>
            </a:r>
          </a:p>
        </p:txBody>
      </p:sp>
      <p:sp>
        <p:nvSpPr>
          <p:cNvPr id="16" name="TextBox 15"/>
          <p:cNvSpPr txBox="1"/>
          <p:nvPr/>
        </p:nvSpPr>
        <p:spPr>
          <a:xfrm>
            <a:off x="-82229" y="4675009"/>
            <a:ext cx="2320971" cy="707886"/>
          </a:xfrm>
          <a:prstGeom prst="rect">
            <a:avLst/>
          </a:prstGeom>
          <a:noFill/>
        </p:spPr>
        <p:txBody>
          <a:bodyPr wrap="square" rtlCol="0">
            <a:spAutoFit/>
          </a:bodyPr>
          <a:lstStyle/>
          <a:p>
            <a:pPr algn="ctr"/>
            <a:r>
              <a:rPr lang="en-US" sz="4000" b="1" dirty="0">
                <a:solidFill>
                  <a:srgbClr val="4F81BD">
                    <a:lumMod val="60000"/>
                    <a:lumOff val="40000"/>
                  </a:srgbClr>
                </a:solidFill>
                <a:latin typeface="Kartika" panose="02020503030404060203" pitchFamily="18" charset="0"/>
                <a:cs typeface="Kartika" panose="02020503030404060203" pitchFamily="18" charset="0"/>
              </a:rPr>
              <a:t>375,000</a:t>
            </a:r>
          </a:p>
        </p:txBody>
      </p:sp>
      <p:sp>
        <p:nvSpPr>
          <p:cNvPr id="18" name="Oval 17"/>
          <p:cNvSpPr/>
          <p:nvPr/>
        </p:nvSpPr>
        <p:spPr>
          <a:xfrm>
            <a:off x="6858000" y="3317966"/>
            <a:ext cx="381000" cy="398063"/>
          </a:xfrm>
          <a:prstGeom prst="ellipse">
            <a:avLst/>
          </a:prstGeom>
          <a:solidFill>
            <a:schemeClr val="accent1">
              <a:lumMod val="20000"/>
              <a:lumOff val="80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3644544" y="2021272"/>
            <a:ext cx="3911368" cy="1107996"/>
          </a:xfrm>
          <a:prstGeom prst="rect">
            <a:avLst/>
          </a:prstGeom>
          <a:noFill/>
        </p:spPr>
        <p:txBody>
          <a:bodyPr wrap="square" rtlCol="0">
            <a:spAutoFit/>
          </a:bodyPr>
          <a:lstStyle/>
          <a:p>
            <a:pPr algn="r"/>
            <a:r>
              <a:rPr lang="en-US" sz="6600" b="1" dirty="0">
                <a:solidFill>
                  <a:srgbClr val="FFFF00"/>
                </a:solidFill>
                <a:latin typeface="Kartika" panose="02020503030404060203" pitchFamily="18" charset="0"/>
                <a:cs typeface="Kartika" panose="02020503030404060203" pitchFamily="18" charset="0"/>
              </a:rPr>
              <a:t>500,000</a:t>
            </a:r>
          </a:p>
        </p:txBody>
      </p:sp>
      <p:sp>
        <p:nvSpPr>
          <p:cNvPr id="21" name="TextBox 20"/>
          <p:cNvSpPr txBox="1"/>
          <p:nvPr/>
        </p:nvSpPr>
        <p:spPr>
          <a:xfrm>
            <a:off x="3981908" y="2925337"/>
            <a:ext cx="3483841" cy="307777"/>
          </a:xfrm>
          <a:prstGeom prst="rect">
            <a:avLst/>
          </a:prstGeom>
          <a:noFill/>
        </p:spPr>
        <p:txBody>
          <a:bodyPr wrap="square" rtlCol="0">
            <a:spAutoFit/>
          </a:bodyPr>
          <a:lstStyle/>
          <a:p>
            <a:pPr algn="r"/>
            <a:r>
              <a:rPr lang="en-US" sz="1400" b="1" dirty="0">
                <a:solidFill>
                  <a:srgbClr val="FFFF00"/>
                </a:solidFill>
                <a:latin typeface="Kartika" panose="02020503030404060203" pitchFamily="18" charset="0"/>
                <a:cs typeface="Kartika" panose="02020503030404060203" pitchFamily="18" charset="0"/>
              </a:rPr>
              <a:t>FY 16 Annual Goal</a:t>
            </a:r>
          </a:p>
        </p:txBody>
      </p:sp>
      <p:sp>
        <p:nvSpPr>
          <p:cNvPr id="22" name="Rectangle 21"/>
          <p:cNvSpPr/>
          <p:nvPr/>
        </p:nvSpPr>
        <p:spPr>
          <a:xfrm>
            <a:off x="38472" y="6298476"/>
            <a:ext cx="3006863" cy="5595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194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379" y="0"/>
            <a:ext cx="7436069" cy="1127760"/>
          </a:xfrm>
        </p:spPr>
        <p:txBody>
          <a:bodyPr>
            <a:noAutofit/>
          </a:bodyPr>
          <a:lstStyle/>
          <a:p>
            <a:r>
              <a:rPr lang="en-US" sz="2200" dirty="0"/>
              <a:t>WIOA was signed into law July 2014 with an increased emphasis on work-based learning and Registered Apprenticeship. </a:t>
            </a:r>
          </a:p>
        </p:txBody>
      </p:sp>
      <p:pic>
        <p:nvPicPr>
          <p:cNvPr id="2" name="Picture 1" descr="BILLS-113hr803enr.pdf - Adobe Reade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2856" t="22511" r="35810" b="1413"/>
          <a:stretch/>
        </p:blipFill>
        <p:spPr>
          <a:xfrm>
            <a:off x="243839" y="1602377"/>
            <a:ext cx="3474721" cy="4336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Right"/>
            <a:lightRig rig="twoPt" dir="t">
              <a:rot lat="0" lon="0" rev="7200000"/>
            </a:lightRig>
          </a:scene3d>
          <a:sp3d>
            <a:bevelT w="25400" h="19050"/>
            <a:contourClr>
              <a:srgbClr val="FFFFFF"/>
            </a:contourClr>
          </a:sp3d>
        </p:spPr>
      </p:pic>
      <p:sp>
        <p:nvSpPr>
          <p:cNvPr id="6" name="Slide Number Placeholder 2"/>
          <p:cNvSpPr>
            <a:spLocks noGrp="1"/>
          </p:cNvSpPr>
          <p:nvPr>
            <p:ph type="sldNum" sz="quarter" idx="4294967295"/>
          </p:nvPr>
        </p:nvSpPr>
        <p:spPr>
          <a:xfrm>
            <a:off x="6900900" y="6324600"/>
            <a:ext cx="2133600" cy="365125"/>
          </a:xfrm>
          <a:prstGeom prst="rect">
            <a:avLst/>
          </a:prstGeom>
        </p:spPr>
        <p:txBody>
          <a:bodyPr/>
          <a:lstStyle/>
          <a:p>
            <a:r>
              <a:rPr lang="en-US" dirty="0">
                <a:solidFill>
                  <a:prstClr val="black">
                    <a:lumMod val="50000"/>
                    <a:lumOff val="50000"/>
                  </a:prstClr>
                </a:solidFill>
              </a:rPr>
              <a:t>7</a:t>
            </a:r>
          </a:p>
        </p:txBody>
      </p:sp>
      <p:graphicFrame>
        <p:nvGraphicFramePr>
          <p:cNvPr id="7" name="Table 6"/>
          <p:cNvGraphicFramePr>
            <a:graphicFrameLocks noGrp="1"/>
          </p:cNvGraphicFramePr>
          <p:nvPr>
            <p:extLst>
              <p:ext uri="{D42A27DB-BD31-4B8C-83A1-F6EECF244321}">
                <p14:modId xmlns:p14="http://schemas.microsoft.com/office/powerpoint/2010/main" val="2544687297"/>
              </p:ext>
            </p:extLst>
          </p:nvPr>
        </p:nvGraphicFramePr>
        <p:xfrm>
          <a:off x="3718560" y="1750988"/>
          <a:ext cx="5425440" cy="4344447"/>
        </p:xfrm>
        <a:graphic>
          <a:graphicData uri="http://schemas.openxmlformats.org/drawingml/2006/table">
            <a:tbl>
              <a:tblPr firstRow="1" bandRow="1">
                <a:tableStyleId>{21E4AEA4-8DFA-4A89-87EB-49C32662AFE0}</a:tableStyleId>
              </a:tblPr>
              <a:tblGrid>
                <a:gridCol w="2894275">
                  <a:extLst>
                    <a:ext uri="{9D8B030D-6E8A-4147-A177-3AD203B41FA5}">
                      <a16:colId xmlns:a16="http://schemas.microsoft.com/office/drawing/2014/main" val="20000"/>
                    </a:ext>
                  </a:extLst>
                </a:gridCol>
                <a:gridCol w="2531165">
                  <a:extLst>
                    <a:ext uri="{9D8B030D-6E8A-4147-A177-3AD203B41FA5}">
                      <a16:colId xmlns:a16="http://schemas.microsoft.com/office/drawing/2014/main" val="20001"/>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lumMod val="75000"/>
                            </a:schemeClr>
                          </a:solidFill>
                        </a:rPr>
                        <a:t>Registered Apprenticeship Provisions in WIOA</a:t>
                      </a:r>
                      <a:endParaRPr lang="en-US" sz="2000" b="1" dirty="0">
                        <a:solidFill>
                          <a:schemeClr val="accent1">
                            <a:lumMod val="75000"/>
                          </a:schemeClr>
                        </a:solidFill>
                      </a:endParaRPr>
                    </a:p>
                  </a:txBody>
                  <a:tcPr>
                    <a:solidFill>
                      <a:schemeClr val="bg1"/>
                    </a:solidFill>
                  </a:tcPr>
                </a:tc>
                <a:tc hMerge="1">
                  <a:txBody>
                    <a:bodyPr/>
                    <a:lstStyle/>
                    <a:p>
                      <a:endParaRPr lang="en-US" dirty="0"/>
                    </a:p>
                  </a:txBody>
                  <a:tcPr/>
                </a:tc>
                <a:extLst>
                  <a:ext uri="{0D108BD9-81ED-4DB2-BD59-A6C34878D82A}">
                    <a16:rowId xmlns:a16="http://schemas.microsoft.com/office/drawing/2014/main" val="10000"/>
                  </a:ext>
                </a:extLst>
              </a:tr>
              <a:tr h="307454">
                <a:tc>
                  <a:txBody>
                    <a:bodyPr/>
                    <a:lstStyle/>
                    <a:p>
                      <a:r>
                        <a:rPr lang="en-US" sz="1600" dirty="0"/>
                        <a:t>RA on Eligible Training Provider List</a:t>
                      </a:r>
                    </a:p>
                  </a:txBody>
                  <a:tcPr>
                    <a:solidFill>
                      <a:schemeClr val="accent1">
                        <a:lumMod val="40000"/>
                        <a:lumOff val="60000"/>
                      </a:schemeClr>
                    </a:solidFill>
                  </a:tcPr>
                </a:tc>
                <a:tc>
                  <a:txBody>
                    <a:bodyPr/>
                    <a:lstStyle/>
                    <a:p>
                      <a:r>
                        <a:rPr lang="en-US" sz="1600" dirty="0"/>
                        <a:t>Section 122(a)(2)(B) and (3)</a:t>
                      </a:r>
                    </a:p>
                  </a:txBody>
                  <a:tcPr>
                    <a:solidFill>
                      <a:schemeClr val="accent1">
                        <a:lumMod val="40000"/>
                        <a:lumOff val="60000"/>
                      </a:schemeClr>
                    </a:solidFill>
                  </a:tcPr>
                </a:tc>
                <a:extLst>
                  <a:ext uri="{0D108BD9-81ED-4DB2-BD59-A6C34878D82A}">
                    <a16:rowId xmlns:a16="http://schemas.microsoft.com/office/drawing/2014/main" val="10001"/>
                  </a:ext>
                </a:extLst>
              </a:tr>
              <a:tr h="303479">
                <a:tc>
                  <a:txBody>
                    <a:bodyPr/>
                    <a:lstStyle/>
                    <a:p>
                      <a:r>
                        <a:rPr lang="en-US" sz="1600" dirty="0"/>
                        <a:t>RA as recognized post-secondary credential</a:t>
                      </a:r>
                    </a:p>
                  </a:txBody>
                  <a:tcPr>
                    <a:solidFill>
                      <a:schemeClr val="accent1">
                        <a:lumMod val="20000"/>
                        <a:lumOff val="80000"/>
                      </a:schemeClr>
                    </a:solidFill>
                  </a:tcPr>
                </a:tc>
                <a:tc>
                  <a:txBody>
                    <a:bodyPr/>
                    <a:lstStyle/>
                    <a:p>
                      <a:r>
                        <a:rPr lang="en-US" sz="1600" dirty="0"/>
                        <a:t>Section 101(52)</a:t>
                      </a:r>
                    </a:p>
                  </a:txBody>
                  <a:tcPr>
                    <a:solidFill>
                      <a:schemeClr val="accent1">
                        <a:lumMod val="20000"/>
                        <a:lumOff val="80000"/>
                      </a:schemeClr>
                    </a:solidFill>
                  </a:tcPr>
                </a:tc>
                <a:extLst>
                  <a:ext uri="{0D108BD9-81ED-4DB2-BD59-A6C34878D82A}">
                    <a16:rowId xmlns:a16="http://schemas.microsoft.com/office/drawing/2014/main" val="10002"/>
                  </a:ext>
                </a:extLst>
              </a:tr>
              <a:tr h="386023">
                <a:tc>
                  <a:txBody>
                    <a:bodyPr/>
                    <a:lstStyle/>
                    <a:p>
                      <a:r>
                        <a:rPr lang="en-US" sz="1600" dirty="0"/>
                        <a:t>RA on State Workforce Board</a:t>
                      </a:r>
                    </a:p>
                  </a:txBody>
                  <a:tcPr>
                    <a:solidFill>
                      <a:schemeClr val="accent1">
                        <a:lumMod val="40000"/>
                        <a:lumOff val="60000"/>
                      </a:schemeClr>
                    </a:solidFill>
                  </a:tcPr>
                </a:tc>
                <a:tc>
                  <a:txBody>
                    <a:bodyPr/>
                    <a:lstStyle/>
                    <a:p>
                      <a:r>
                        <a:rPr lang="en-US" sz="1600" dirty="0"/>
                        <a:t>Section 101(b)(1)(C)(ii)(II) </a:t>
                      </a:r>
                    </a:p>
                  </a:txBody>
                  <a:tcPr>
                    <a:solidFill>
                      <a:schemeClr val="accent1">
                        <a:lumMod val="40000"/>
                        <a:lumOff val="60000"/>
                      </a:schemeClr>
                    </a:solidFill>
                  </a:tcPr>
                </a:tc>
                <a:extLst>
                  <a:ext uri="{0D108BD9-81ED-4DB2-BD59-A6C34878D82A}">
                    <a16:rowId xmlns:a16="http://schemas.microsoft.com/office/drawing/2014/main" val="10003"/>
                  </a:ext>
                </a:extLst>
              </a:tr>
              <a:tr h="344556">
                <a:tc>
                  <a:txBody>
                    <a:bodyPr/>
                    <a:lstStyle/>
                    <a:p>
                      <a:r>
                        <a:rPr lang="en-US" sz="1600" dirty="0"/>
                        <a:t>RA on Local Workforce Board </a:t>
                      </a:r>
                    </a:p>
                  </a:txBody>
                  <a:tcPr>
                    <a:solidFill>
                      <a:schemeClr val="accent1">
                        <a:lumMod val="20000"/>
                        <a:lumOff val="80000"/>
                      </a:schemeClr>
                    </a:solidFill>
                  </a:tcPr>
                </a:tc>
                <a:tc>
                  <a:txBody>
                    <a:bodyPr/>
                    <a:lstStyle/>
                    <a:p>
                      <a:r>
                        <a:rPr lang="en-US" sz="1600" dirty="0"/>
                        <a:t>Section 107(b)(2)(B)(ii)</a:t>
                      </a:r>
                    </a:p>
                  </a:txBody>
                  <a:tcPr>
                    <a:solidFill>
                      <a:schemeClr val="accent1">
                        <a:lumMod val="20000"/>
                        <a:lumOff val="80000"/>
                      </a:schemeClr>
                    </a:solidFill>
                  </a:tcPr>
                </a:tc>
                <a:extLst>
                  <a:ext uri="{0D108BD9-81ED-4DB2-BD59-A6C34878D82A}">
                    <a16:rowId xmlns:a16="http://schemas.microsoft.com/office/drawing/2014/main" val="10004"/>
                  </a:ext>
                </a:extLst>
              </a:tr>
              <a:tr h="371061">
                <a:tc>
                  <a:txBody>
                    <a:bodyPr/>
                    <a:lstStyle/>
                    <a:p>
                      <a:r>
                        <a:rPr lang="en-US" sz="1600" dirty="0"/>
                        <a:t>Pre-apprenticeship as Youth program service</a:t>
                      </a:r>
                    </a:p>
                  </a:txBody>
                  <a:tcPr>
                    <a:solidFill>
                      <a:schemeClr val="accent1">
                        <a:lumMod val="40000"/>
                        <a:lumOff val="60000"/>
                      </a:schemeClr>
                    </a:solidFill>
                  </a:tcPr>
                </a:tc>
                <a:tc>
                  <a:txBody>
                    <a:bodyPr/>
                    <a:lstStyle/>
                    <a:p>
                      <a:r>
                        <a:rPr lang="en-US" sz="1600" dirty="0"/>
                        <a:t>Section 129(c)(2)(C)(ii)</a:t>
                      </a:r>
                    </a:p>
                  </a:txBody>
                  <a:tcPr>
                    <a:solidFill>
                      <a:schemeClr val="accent1">
                        <a:lumMod val="40000"/>
                        <a:lumOff val="60000"/>
                      </a:schemeClr>
                    </a:solidFill>
                  </a:tcPr>
                </a:tc>
                <a:extLst>
                  <a:ext uri="{0D108BD9-81ED-4DB2-BD59-A6C34878D82A}">
                    <a16:rowId xmlns:a16="http://schemas.microsoft.com/office/drawing/2014/main" val="10005"/>
                  </a:ext>
                </a:extLst>
              </a:tr>
              <a:tr h="596348">
                <a:tc>
                  <a:txBody>
                    <a:bodyPr/>
                    <a:lstStyle/>
                    <a:p>
                      <a:r>
                        <a:rPr lang="en-US" sz="1600" dirty="0"/>
                        <a:t>RA as career pathway for Job Corps</a:t>
                      </a:r>
                    </a:p>
                  </a:txBody>
                  <a:tcPr>
                    <a:solidFill>
                      <a:schemeClr val="accent1">
                        <a:lumMod val="20000"/>
                        <a:lumOff val="80000"/>
                      </a:schemeClr>
                    </a:solidFill>
                  </a:tcPr>
                </a:tc>
                <a:tc>
                  <a:txBody>
                    <a:bodyPr/>
                    <a:lstStyle/>
                    <a:p>
                      <a:r>
                        <a:rPr lang="en-US" sz="1600" dirty="0"/>
                        <a:t>Section 141(1)(A)(ii) and Section 148(a)(2)(B)</a:t>
                      </a:r>
                    </a:p>
                  </a:txBody>
                  <a:tcPr>
                    <a:solidFill>
                      <a:schemeClr val="accent1">
                        <a:lumMod val="20000"/>
                        <a:lumOff val="80000"/>
                      </a:schemeClr>
                    </a:solidFill>
                  </a:tcPr>
                </a:tc>
                <a:extLst>
                  <a:ext uri="{0D108BD9-81ED-4DB2-BD59-A6C34878D82A}">
                    <a16:rowId xmlns:a16="http://schemas.microsoft.com/office/drawing/2014/main" val="10006"/>
                  </a:ext>
                </a:extLst>
              </a:tr>
              <a:tr h="331304">
                <a:tc>
                  <a:txBody>
                    <a:bodyPr/>
                    <a:lstStyle/>
                    <a:p>
                      <a:r>
                        <a:rPr lang="en-US" sz="1600" dirty="0"/>
                        <a:t>Pre-apprenticeship/RA for YouthBuild</a:t>
                      </a:r>
                    </a:p>
                  </a:txBody>
                  <a:tcPr>
                    <a:solidFill>
                      <a:schemeClr val="accent1">
                        <a:lumMod val="40000"/>
                        <a:lumOff val="60000"/>
                      </a:schemeClr>
                    </a:solidFill>
                  </a:tcPr>
                </a:tc>
                <a:tc>
                  <a:txBody>
                    <a:bodyPr/>
                    <a:lstStyle/>
                    <a:p>
                      <a:r>
                        <a:rPr lang="en-US" sz="1600" dirty="0"/>
                        <a:t>Section 171(c)(2)(A)(i)</a:t>
                      </a:r>
                    </a:p>
                  </a:txBody>
                  <a:tcP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83567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52400" y="5315070"/>
            <a:ext cx="7240385" cy="830997"/>
          </a:xfrm>
          <a:prstGeom prst="rect">
            <a:avLst/>
          </a:prstGeom>
          <a:solidFill>
            <a:schemeClr val="accent1"/>
          </a:solidFill>
        </p:spPr>
        <p:txBody>
          <a:bodyPr wrap="square" rtlCol="0">
            <a:spAutoFit/>
          </a:bodyPr>
          <a:lstStyle/>
          <a:p>
            <a:pPr algn="r" defTabSz="457200"/>
            <a:r>
              <a:rPr lang="en-US" sz="4800" b="1" dirty="0">
                <a:solidFill>
                  <a:prstClr val="white"/>
                </a:solidFill>
              </a:rPr>
              <a:t>union</a:t>
            </a:r>
            <a:r>
              <a:rPr lang="en-US" sz="3200" b="1" dirty="0">
                <a:solidFill>
                  <a:prstClr val="white"/>
                </a:solidFill>
              </a:rPr>
              <a:t> and </a:t>
            </a:r>
            <a:r>
              <a:rPr lang="en-US" sz="4800" b="1" dirty="0">
                <a:solidFill>
                  <a:prstClr val="white"/>
                </a:solidFill>
              </a:rPr>
              <a:t>non-union</a:t>
            </a:r>
            <a:r>
              <a:rPr lang="en-US" sz="3200" dirty="0">
                <a:solidFill>
                  <a:prstClr val="white"/>
                </a:solidFill>
              </a:rPr>
              <a:t> programs</a:t>
            </a:r>
            <a:endParaRPr lang="en-US" sz="3200" b="1" dirty="0">
              <a:solidFill>
                <a:prstClr val="white"/>
              </a:solidFill>
            </a:endParaRPr>
          </a:p>
        </p:txBody>
      </p:sp>
      <p:pic>
        <p:nvPicPr>
          <p:cNvPr id="14" name="Picture 13" descr="Fact-1_image001.jpg"/>
          <p:cNvPicPr>
            <a:picLocks noChangeAspect="1"/>
          </p:cNvPicPr>
          <p:nvPr/>
        </p:nvPicPr>
        <p:blipFill>
          <a:blip r:embed="rId3">
            <a:grayscl/>
            <a:extLst>
              <a:ext uri="{28A0092B-C50C-407E-A947-70E740481C1C}">
                <a14:useLocalDpi xmlns:a14="http://schemas.microsoft.com/office/drawing/2010/main"/>
              </a:ext>
            </a:extLst>
          </a:blip>
          <a:stretch>
            <a:fillRect/>
          </a:stretch>
        </p:blipFill>
        <p:spPr>
          <a:xfrm>
            <a:off x="16565" y="1376239"/>
            <a:ext cx="9127435" cy="3846443"/>
          </a:xfrm>
          <a:prstGeom prst="rect">
            <a:avLst/>
          </a:prstGeom>
        </p:spPr>
      </p:pic>
      <p:sp>
        <p:nvSpPr>
          <p:cNvPr id="3" name="Title 2"/>
          <p:cNvSpPr>
            <a:spLocks noGrp="1"/>
          </p:cNvSpPr>
          <p:nvPr>
            <p:ph type="title"/>
          </p:nvPr>
        </p:nvSpPr>
        <p:spPr>
          <a:xfrm>
            <a:off x="152400" y="228600"/>
            <a:ext cx="7620000" cy="685800"/>
          </a:xfrm>
        </p:spPr>
        <p:txBody>
          <a:bodyPr>
            <a:normAutofit/>
          </a:bodyPr>
          <a:lstStyle/>
          <a:p>
            <a:pPr defTabSz="457200"/>
            <a:r>
              <a:rPr lang="en-US" sz="3200" dirty="0"/>
              <a:t>Registered Apprenticeship has</a:t>
            </a:r>
          </a:p>
        </p:txBody>
      </p:sp>
      <p:sp>
        <p:nvSpPr>
          <p:cNvPr id="2" name="Slide Number Placeholder 1"/>
          <p:cNvSpPr>
            <a:spLocks noGrp="1"/>
          </p:cNvSpPr>
          <p:nvPr>
            <p:ph type="sldNum" sz="quarter" idx="4294967295"/>
          </p:nvPr>
        </p:nvSpPr>
        <p:spPr>
          <a:xfrm>
            <a:off x="6705600" y="6492875"/>
            <a:ext cx="2133599" cy="365125"/>
          </a:xfrm>
          <a:prstGeom prst="rect">
            <a:avLst/>
          </a:prstGeom>
        </p:spPr>
        <p:txBody>
          <a:bodyPr/>
          <a:lstStyle/>
          <a:p>
            <a:fld id="{9C9C542F-6633-DE4E-BD0D-706F73EBE14C}" type="slidenum">
              <a:rPr lang="en-US" smtClean="0">
                <a:solidFill>
                  <a:prstClr val="black">
                    <a:lumMod val="50000"/>
                    <a:lumOff val="50000"/>
                  </a:prstClr>
                </a:solidFill>
              </a:rPr>
              <a:pPr/>
              <a:t>17</a:t>
            </a:fld>
            <a:endParaRPr lang="en-US" dirty="0">
              <a:solidFill>
                <a:prstClr val="black">
                  <a:lumMod val="50000"/>
                  <a:lumOff val="50000"/>
                </a:prstClr>
              </a:solidFill>
            </a:endParaRPr>
          </a:p>
        </p:txBody>
      </p:sp>
    </p:spTree>
    <p:extLst>
      <p:ext uri="{BB962C8B-B14F-4D97-AF65-F5344CB8AC3E}">
        <p14:creationId xmlns:p14="http://schemas.microsoft.com/office/powerpoint/2010/main" val="44657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a:spLocks/>
          </p:cNvSpPr>
          <p:nvPr/>
        </p:nvSpPr>
        <p:spPr>
          <a:xfrm>
            <a:off x="1662275" y="1123306"/>
            <a:ext cx="2691717" cy="2286000"/>
          </a:xfrm>
          <a:prstGeom prst="roundRect">
            <a:avLst/>
          </a:prstGeom>
          <a:solidFill>
            <a:srgbClr val="FFCC66"/>
          </a:solidFill>
          <a:ln>
            <a:noFill/>
          </a:ln>
          <a:effectLst>
            <a:outerShdw blurRad="40005" dist="22987" dir="5400000" algn="tl"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16" name="Rounded Rectangle 15"/>
          <p:cNvSpPr>
            <a:spLocks/>
          </p:cNvSpPr>
          <p:nvPr/>
        </p:nvSpPr>
        <p:spPr>
          <a:xfrm>
            <a:off x="1662275" y="3629346"/>
            <a:ext cx="2691717" cy="2286000"/>
          </a:xfrm>
          <a:prstGeom prst="roundRect">
            <a:avLst/>
          </a:prstGeom>
          <a:solidFill>
            <a:srgbClr val="FFCC66"/>
          </a:solidFill>
          <a:ln>
            <a:noFill/>
          </a:ln>
          <a:effectLst>
            <a:outerShdw blurRad="40005" dist="22987" dir="5400000" algn="tl"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19" name="Rounded Rectangle 18"/>
          <p:cNvSpPr>
            <a:spLocks/>
          </p:cNvSpPr>
          <p:nvPr/>
        </p:nvSpPr>
        <p:spPr>
          <a:xfrm>
            <a:off x="4697277" y="1123306"/>
            <a:ext cx="2695412" cy="2286000"/>
          </a:xfrm>
          <a:prstGeom prst="roundRect">
            <a:avLst/>
          </a:prstGeom>
          <a:solidFill>
            <a:srgbClr val="FFCC66"/>
          </a:solidFill>
          <a:ln>
            <a:noFill/>
          </a:ln>
          <a:effectLst>
            <a:outerShdw blurRad="40005" dist="22987" dir="5400000" algn="tl"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20" name="Rounded Rectangle 19"/>
          <p:cNvSpPr>
            <a:spLocks/>
          </p:cNvSpPr>
          <p:nvPr/>
        </p:nvSpPr>
        <p:spPr>
          <a:xfrm>
            <a:off x="4697276" y="3629346"/>
            <a:ext cx="2695413" cy="2286000"/>
          </a:xfrm>
          <a:prstGeom prst="roundRect">
            <a:avLst/>
          </a:prstGeom>
          <a:solidFill>
            <a:srgbClr val="FFCC66"/>
          </a:solidFill>
          <a:ln>
            <a:noFill/>
          </a:ln>
          <a:effectLst>
            <a:outerShdw blurRad="40005" dist="22987" dir="5400000" algn="tl"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8057" y="304800"/>
            <a:ext cx="6916143" cy="685800"/>
          </a:xfrm>
        </p:spPr>
        <p:txBody>
          <a:bodyPr>
            <a:normAutofit/>
          </a:bodyPr>
          <a:lstStyle/>
          <a:p>
            <a:r>
              <a:rPr lang="en-US" sz="3200" dirty="0"/>
              <a:t>Components of Registered Apprenticeship</a:t>
            </a:r>
          </a:p>
        </p:txBody>
      </p:sp>
      <p:sp>
        <p:nvSpPr>
          <p:cNvPr id="44" name="Slide Number Placeholder 43"/>
          <p:cNvSpPr>
            <a:spLocks noGrp="1"/>
          </p:cNvSpPr>
          <p:nvPr>
            <p:ph type="sldNum" sz="quarter" idx="4294967295"/>
          </p:nvPr>
        </p:nvSpPr>
        <p:spPr>
          <a:xfrm>
            <a:off x="6705600" y="6492875"/>
            <a:ext cx="2133599" cy="365125"/>
          </a:xfrm>
          <a:prstGeom prst="rect">
            <a:avLst/>
          </a:prstGeom>
        </p:spPr>
        <p:txBody>
          <a:bodyPr/>
          <a:lstStyle/>
          <a:p>
            <a:fld id="{9C9C542F-6633-DE4E-BD0D-706F73EBE14C}" type="slidenum">
              <a:rPr lang="en-US" smtClean="0">
                <a:solidFill>
                  <a:prstClr val="black">
                    <a:tint val="75000"/>
                  </a:prstClr>
                </a:solidFill>
              </a:rPr>
              <a:pPr/>
              <a:t>18</a:t>
            </a:fld>
            <a:endParaRPr lang="en-US" dirty="0">
              <a:solidFill>
                <a:prstClr val="black">
                  <a:tint val="75000"/>
                </a:prstClr>
              </a:solidFill>
            </a:endParaRPr>
          </a:p>
        </p:txBody>
      </p:sp>
      <p:sp>
        <p:nvSpPr>
          <p:cNvPr id="21" name="Rectangle 11"/>
          <p:cNvSpPr>
            <a:spLocks/>
          </p:cNvSpPr>
          <p:nvPr/>
        </p:nvSpPr>
        <p:spPr bwMode="auto">
          <a:xfrm>
            <a:off x="1900701" y="1221949"/>
            <a:ext cx="2332370" cy="5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nSpc>
                <a:spcPct val="80000"/>
              </a:lnSpc>
            </a:pPr>
            <a:r>
              <a:rPr lang="en-US" sz="2200" dirty="0">
                <a:solidFill>
                  <a:prstClr val="black">
                    <a:lumMod val="85000"/>
                    <a:lumOff val="15000"/>
                  </a:prstClr>
                </a:solidFill>
                <a:latin typeface="Calibri Bold" charset="0"/>
                <a:ea typeface="ＭＳ Ｐゴシック" charset="0"/>
                <a:cs typeface="Calibri Bold" charset="0"/>
                <a:sym typeface="Calibri Bold" charset="0"/>
              </a:rPr>
              <a:t>Employment with </a:t>
            </a:r>
          </a:p>
          <a:p>
            <a:pPr>
              <a:lnSpc>
                <a:spcPct val="80000"/>
              </a:lnSpc>
            </a:pPr>
            <a:r>
              <a:rPr lang="en-US" sz="2200" dirty="0">
                <a:solidFill>
                  <a:prstClr val="black">
                    <a:lumMod val="85000"/>
                    <a:lumOff val="15000"/>
                  </a:prstClr>
                </a:solidFill>
                <a:latin typeface="Calibri Bold" charset="0"/>
                <a:ea typeface="ＭＳ Ｐゴシック" charset="0"/>
                <a:cs typeface="Calibri Bold" charset="0"/>
                <a:sym typeface="Calibri Bold" charset="0"/>
              </a:rPr>
              <a:t>on-the-Job Learning</a:t>
            </a:r>
          </a:p>
        </p:txBody>
      </p:sp>
      <p:sp>
        <p:nvSpPr>
          <p:cNvPr id="22" name="Rectangle 11"/>
          <p:cNvSpPr>
            <a:spLocks/>
          </p:cNvSpPr>
          <p:nvPr/>
        </p:nvSpPr>
        <p:spPr bwMode="auto">
          <a:xfrm>
            <a:off x="4943042" y="1221623"/>
            <a:ext cx="2113399" cy="27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nSpc>
                <a:spcPct val="80000"/>
              </a:lnSpc>
            </a:pPr>
            <a:r>
              <a:rPr lang="en-US" sz="2200" dirty="0">
                <a:solidFill>
                  <a:prstClr val="black">
                    <a:lumMod val="85000"/>
                    <a:lumOff val="15000"/>
                  </a:prstClr>
                </a:solidFill>
                <a:latin typeface="Calibri Bold" charset="0"/>
                <a:ea typeface="ＭＳ Ｐゴシック" charset="0"/>
                <a:cs typeface="Calibri Bold" charset="0"/>
                <a:sym typeface="Calibri Bold" charset="0"/>
              </a:rPr>
              <a:t>Related Education</a:t>
            </a:r>
          </a:p>
        </p:txBody>
      </p:sp>
      <p:sp>
        <p:nvSpPr>
          <p:cNvPr id="27" name="Rectangle 11"/>
          <p:cNvSpPr>
            <a:spLocks/>
          </p:cNvSpPr>
          <p:nvPr/>
        </p:nvSpPr>
        <p:spPr bwMode="auto">
          <a:xfrm>
            <a:off x="1885922" y="3770539"/>
            <a:ext cx="1489854"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nSpc>
                <a:spcPct val="80000"/>
              </a:lnSpc>
            </a:pPr>
            <a:r>
              <a:rPr lang="en-US" sz="2200" dirty="0">
                <a:solidFill>
                  <a:prstClr val="black">
                    <a:lumMod val="85000"/>
                    <a:lumOff val="15000"/>
                  </a:prstClr>
                </a:solidFill>
                <a:latin typeface="Calibri Bold" charset="0"/>
                <a:ea typeface="ＭＳ Ｐゴシック" charset="0"/>
                <a:cs typeface="Calibri Bold" charset="0"/>
                <a:sym typeface="Calibri Bold" charset="0"/>
              </a:rPr>
              <a:t>Reward Skills</a:t>
            </a:r>
          </a:p>
        </p:txBody>
      </p:sp>
      <p:sp>
        <p:nvSpPr>
          <p:cNvPr id="28" name="Rectangle 11"/>
          <p:cNvSpPr>
            <a:spLocks/>
          </p:cNvSpPr>
          <p:nvPr/>
        </p:nvSpPr>
        <p:spPr bwMode="auto">
          <a:xfrm>
            <a:off x="4928263" y="3770213"/>
            <a:ext cx="2143102" cy="28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nSpc>
                <a:spcPct val="80000"/>
              </a:lnSpc>
            </a:pPr>
            <a:r>
              <a:rPr lang="en-US" sz="2200" dirty="0">
                <a:solidFill>
                  <a:prstClr val="black">
                    <a:lumMod val="85000"/>
                    <a:lumOff val="15000"/>
                  </a:prstClr>
                </a:solidFill>
                <a:latin typeface="Calibri Bold" charset="0"/>
                <a:ea typeface="ＭＳ Ｐゴシック" charset="0"/>
                <a:cs typeface="Calibri Bold" charset="0"/>
                <a:sym typeface="Calibri Bold" charset="0"/>
              </a:rPr>
              <a:t>Fully Credentialed</a:t>
            </a:r>
          </a:p>
        </p:txBody>
      </p:sp>
      <p:pic>
        <p:nvPicPr>
          <p:cNvPr id="31" name="Picture 30" descr="ATR_icons_3_Teacher_ta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967" y="1774921"/>
            <a:ext cx="1768913" cy="1542270"/>
          </a:xfrm>
          <a:prstGeom prst="rect">
            <a:avLst/>
          </a:prstGeom>
        </p:spPr>
      </p:pic>
      <p:pic>
        <p:nvPicPr>
          <p:cNvPr id="32" name="Picture 31" descr="ATR_icons_3_Certificate_wht-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9275" y="4136081"/>
            <a:ext cx="2103080" cy="1572284"/>
          </a:xfrm>
          <a:prstGeom prst="rect">
            <a:avLst/>
          </a:prstGeom>
        </p:spPr>
      </p:pic>
      <p:pic>
        <p:nvPicPr>
          <p:cNvPr id="24" name="Picture 23" descr="OEA_Infographic_2_pro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4156" y="1774920"/>
            <a:ext cx="1588164" cy="1633727"/>
          </a:xfrm>
          <a:prstGeom prst="rect">
            <a:avLst/>
          </a:prstGeom>
        </p:spPr>
      </p:pic>
      <p:pic>
        <p:nvPicPr>
          <p:cNvPr id="3" name="Picture 2" descr="OEA_Infographic_2_handshak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5641" y="4136081"/>
            <a:ext cx="1528297" cy="1528297"/>
          </a:xfrm>
          <a:prstGeom prst="rect">
            <a:avLst/>
          </a:prstGeom>
        </p:spPr>
      </p:pic>
    </p:spTree>
    <p:extLst>
      <p:ext uri="{BB962C8B-B14F-4D97-AF65-F5344CB8AC3E}">
        <p14:creationId xmlns:p14="http://schemas.microsoft.com/office/powerpoint/2010/main" val="176529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741585" y="2327373"/>
            <a:ext cx="2370734" cy="2374901"/>
          </a:xfrm>
          <a:prstGeom prst="roundRect">
            <a:avLst/>
          </a:prstGeom>
          <a:solidFill>
            <a:srgbClr val="BFA95B"/>
          </a:solidFill>
          <a:ln>
            <a:noFill/>
          </a:ln>
          <a:effectLst>
            <a:outerShdw blurRad="40005" dist="22987" dir="5400000" algn="tl"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23" name="Rounded Rectangle 22"/>
          <p:cNvSpPr/>
          <p:nvPr/>
        </p:nvSpPr>
        <p:spPr>
          <a:xfrm>
            <a:off x="3243980" y="1078366"/>
            <a:ext cx="2370734" cy="2374901"/>
          </a:xfrm>
          <a:prstGeom prst="roundRect">
            <a:avLst/>
          </a:prstGeom>
          <a:solidFill>
            <a:srgbClr val="6DB2AE"/>
          </a:solidFill>
          <a:ln>
            <a:noFill/>
          </a:ln>
          <a:effectLst>
            <a:outerShdw blurRad="40005" dist="22987" dir="5400000" algn="tl"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24" name="Rounded Rectangle 23"/>
          <p:cNvSpPr/>
          <p:nvPr/>
        </p:nvSpPr>
        <p:spPr>
          <a:xfrm>
            <a:off x="3233464" y="3556808"/>
            <a:ext cx="2370734" cy="2374901"/>
          </a:xfrm>
          <a:prstGeom prst="roundRect">
            <a:avLst/>
          </a:prstGeom>
          <a:solidFill>
            <a:srgbClr val="6DB2AE"/>
          </a:solidFill>
          <a:ln>
            <a:noFill/>
          </a:ln>
          <a:effectLst>
            <a:outerShdw blurRad="40005" dist="22987" dir="5400000" algn="tl"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25" name="Rounded Rectangle 24"/>
          <p:cNvSpPr/>
          <p:nvPr/>
        </p:nvSpPr>
        <p:spPr>
          <a:xfrm>
            <a:off x="5732915" y="2334079"/>
            <a:ext cx="2370734" cy="2374901"/>
          </a:xfrm>
          <a:prstGeom prst="roundRect">
            <a:avLst/>
          </a:prstGeom>
          <a:solidFill>
            <a:srgbClr val="BFA95B"/>
          </a:solidFill>
          <a:ln>
            <a:noFill/>
          </a:ln>
          <a:effectLst>
            <a:outerShdw blurRad="40005" dist="22987" dir="5400000" algn="tl"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43086" y="304800"/>
            <a:ext cx="7257976" cy="773566"/>
          </a:xfrm>
        </p:spPr>
        <p:txBody>
          <a:bodyPr>
            <a:normAutofit/>
          </a:bodyPr>
          <a:lstStyle/>
          <a:p>
            <a:r>
              <a:rPr lang="en-US" sz="3200" dirty="0"/>
              <a:t>American Apprenticeships are…</a:t>
            </a:r>
          </a:p>
        </p:txBody>
      </p:sp>
      <p:grpSp>
        <p:nvGrpSpPr>
          <p:cNvPr id="3" name="Group 2"/>
          <p:cNvGrpSpPr/>
          <p:nvPr/>
        </p:nvGrpSpPr>
        <p:grpSpPr>
          <a:xfrm>
            <a:off x="781272" y="1239859"/>
            <a:ext cx="7296150" cy="4691850"/>
            <a:chOff x="927100" y="1599414"/>
            <a:chExt cx="7296150" cy="4691850"/>
          </a:xfrm>
        </p:grpSpPr>
        <p:sp>
          <p:nvSpPr>
            <p:cNvPr id="31" name="Rectangle 4"/>
            <p:cNvSpPr>
              <a:spLocks/>
            </p:cNvSpPr>
            <p:nvPr/>
          </p:nvSpPr>
          <p:spPr bwMode="auto">
            <a:xfrm>
              <a:off x="2078038" y="1887538"/>
              <a:ext cx="5000625" cy="3979862"/>
            </a:xfrm>
            <a:prstGeom prst="rect">
              <a:avLst/>
            </a:prstGeom>
            <a:noFill/>
            <a:ln w="76200" cap="flat">
              <a:solidFill>
                <a:srgbClr val="294B6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srgbClr val="294071"/>
                </a:solidFill>
              </a:endParaRPr>
            </a:p>
          </p:txBody>
        </p:sp>
        <p:pic>
          <p:nvPicPr>
            <p:cNvPr id="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2871880"/>
              <a:ext cx="229393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853" y="1887538"/>
              <a:ext cx="1703548" cy="16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2863588"/>
              <a:ext cx="22923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482" y="4215266"/>
              <a:ext cx="2090475" cy="207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8" name="Rectangle 11"/>
            <p:cNvSpPr>
              <a:spLocks/>
            </p:cNvSpPr>
            <p:nvPr/>
          </p:nvSpPr>
          <p:spPr bwMode="auto">
            <a:xfrm>
              <a:off x="3534480" y="1599414"/>
              <a:ext cx="1972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nSpc>
                  <a:spcPct val="80000"/>
                </a:lnSpc>
              </a:pPr>
              <a:r>
                <a:rPr lang="en-US" sz="2400" dirty="0">
                  <a:solidFill>
                    <a:srgbClr val="FFFFFF"/>
                  </a:solidFill>
                  <a:latin typeface="Calibri Bold" charset="0"/>
                  <a:ea typeface="ＭＳ Ｐゴシック" charset="0"/>
                  <a:cs typeface="Calibri Bold" charset="0"/>
                  <a:sym typeface="Calibri Bold" charset="0"/>
                </a:rPr>
                <a:t>Industry-driven</a:t>
              </a:r>
            </a:p>
          </p:txBody>
        </p:sp>
        <p:sp>
          <p:nvSpPr>
            <p:cNvPr id="39" name="Rectangle 12"/>
            <p:cNvSpPr>
              <a:spLocks/>
            </p:cNvSpPr>
            <p:nvPr/>
          </p:nvSpPr>
          <p:spPr bwMode="auto">
            <a:xfrm>
              <a:off x="1057980" y="2850364"/>
              <a:ext cx="1487637" cy="119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nSpc>
                  <a:spcPct val="80000"/>
                </a:lnSpc>
              </a:pPr>
              <a:r>
                <a:rPr lang="en-US" sz="2400" dirty="0">
                  <a:solidFill>
                    <a:srgbClr val="FFFFFF"/>
                  </a:solidFill>
                  <a:latin typeface="Calibri Bold" charset="0"/>
                  <a:ea typeface="ＭＳ Ｐゴシック" charset="0"/>
                  <a:cs typeface="Calibri Bold" charset="0"/>
                  <a:sym typeface="Calibri Bold" charset="0"/>
                </a:rPr>
                <a:t>Nationally-</a:t>
              </a:r>
              <a:br>
                <a:rPr lang="en-US" sz="2400" dirty="0">
                  <a:solidFill>
                    <a:srgbClr val="FFFFFF"/>
                  </a:solidFill>
                  <a:latin typeface="Calibri Bold" charset="0"/>
                  <a:ea typeface="ＭＳ Ｐゴシック" charset="0"/>
                  <a:cs typeface="Calibri Bold" charset="0"/>
                  <a:sym typeface="Calibri Bold" charset="0"/>
                </a:rPr>
              </a:br>
              <a:r>
                <a:rPr lang="en-US" sz="2400" dirty="0">
                  <a:solidFill>
                    <a:srgbClr val="FFFFFF"/>
                  </a:solidFill>
                  <a:latin typeface="Calibri Bold" charset="0"/>
                  <a:ea typeface="ＭＳ Ｐゴシック" charset="0"/>
                  <a:cs typeface="Calibri Bold" charset="0"/>
                  <a:sym typeface="Calibri Bold" charset="0"/>
                </a:rPr>
                <a:t>recognized, </a:t>
              </a:r>
              <a:br>
                <a:rPr lang="en-US" sz="2400" dirty="0">
                  <a:solidFill>
                    <a:srgbClr val="FFFFFF"/>
                  </a:solidFill>
                  <a:latin typeface="Calibri Bold" charset="0"/>
                  <a:ea typeface="ＭＳ Ｐゴシック" charset="0"/>
                  <a:cs typeface="Calibri Bold" charset="0"/>
                  <a:sym typeface="Calibri Bold" charset="0"/>
                </a:rPr>
              </a:br>
              <a:r>
                <a:rPr lang="en-US" sz="2400" dirty="0">
                  <a:solidFill>
                    <a:srgbClr val="FFFFFF"/>
                  </a:solidFill>
                  <a:latin typeface="Calibri Bold" charset="0"/>
                  <a:ea typeface="ＭＳ Ｐゴシック" charset="0"/>
                  <a:cs typeface="Calibri Bold" charset="0"/>
                  <a:sym typeface="Calibri Bold" charset="0"/>
                </a:rPr>
                <a:t>high-quality </a:t>
              </a:r>
              <a:br>
                <a:rPr lang="en-US" sz="2400" dirty="0">
                  <a:solidFill>
                    <a:srgbClr val="FFFFFF"/>
                  </a:solidFill>
                  <a:latin typeface="Calibri Bold" charset="0"/>
                  <a:ea typeface="ＭＳ Ｐゴシック" charset="0"/>
                  <a:cs typeface="Calibri Bold" charset="0"/>
                  <a:sym typeface="Calibri Bold" charset="0"/>
                </a:rPr>
              </a:br>
              <a:r>
                <a:rPr lang="en-US" sz="2400" dirty="0">
                  <a:solidFill>
                    <a:srgbClr val="FFFFFF"/>
                  </a:solidFill>
                  <a:latin typeface="Calibri Bold" charset="0"/>
                  <a:ea typeface="ＭＳ Ｐゴシック" charset="0"/>
                  <a:cs typeface="Calibri Bold" charset="0"/>
                  <a:sym typeface="Calibri Bold" charset="0"/>
                </a:rPr>
                <a:t>programs</a:t>
              </a:r>
            </a:p>
          </p:txBody>
        </p:sp>
        <p:sp>
          <p:nvSpPr>
            <p:cNvPr id="40" name="Rectangle 13"/>
            <p:cNvSpPr>
              <a:spLocks/>
            </p:cNvSpPr>
            <p:nvPr/>
          </p:nvSpPr>
          <p:spPr bwMode="auto">
            <a:xfrm>
              <a:off x="6023680" y="2850364"/>
              <a:ext cx="1249140" cy="89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nSpc>
                  <a:spcPct val="80000"/>
                </a:lnSpc>
              </a:pPr>
              <a:r>
                <a:rPr lang="en-US" sz="2400" dirty="0">
                  <a:solidFill>
                    <a:srgbClr val="FFFFFF"/>
                  </a:solidFill>
                  <a:latin typeface="Calibri Bold" charset="0"/>
                  <a:ea typeface="ＭＳ Ｐゴシック" charset="0"/>
                  <a:cs typeface="Calibri Bold" charset="0"/>
                  <a:sym typeface="Calibri Bold" charset="0"/>
                </a:rPr>
                <a:t>Modern, </a:t>
              </a:r>
              <a:br>
                <a:rPr lang="en-US" sz="2400" dirty="0">
                  <a:solidFill>
                    <a:srgbClr val="FFFFFF"/>
                  </a:solidFill>
                  <a:latin typeface="Calibri Bold" charset="0"/>
                  <a:ea typeface="ＭＳ Ｐゴシック" charset="0"/>
                  <a:cs typeface="Calibri Bold" charset="0"/>
                  <a:sym typeface="Calibri Bold" charset="0"/>
                </a:rPr>
              </a:br>
              <a:r>
                <a:rPr lang="en-US" sz="2400" dirty="0">
                  <a:solidFill>
                    <a:srgbClr val="FFFFFF"/>
                  </a:solidFill>
                  <a:latin typeface="Calibri Bold" charset="0"/>
                  <a:ea typeface="ＭＳ Ｐゴシック" charset="0"/>
                  <a:cs typeface="Calibri Bold" charset="0"/>
                  <a:sym typeface="Calibri Bold" charset="0"/>
                </a:rPr>
                <a:t>flexible, </a:t>
              </a:r>
              <a:br>
                <a:rPr lang="en-US" sz="2400" dirty="0">
                  <a:solidFill>
                    <a:srgbClr val="FFFFFF"/>
                  </a:solidFill>
                  <a:latin typeface="Calibri Bold" charset="0"/>
                  <a:ea typeface="ＭＳ Ｐゴシック" charset="0"/>
                  <a:cs typeface="Calibri Bold" charset="0"/>
                  <a:sym typeface="Calibri Bold" charset="0"/>
                </a:rPr>
              </a:br>
              <a:r>
                <a:rPr lang="en-US" sz="2400" dirty="0">
                  <a:solidFill>
                    <a:srgbClr val="FFFFFF"/>
                  </a:solidFill>
                  <a:latin typeface="Calibri Bold" charset="0"/>
                  <a:ea typeface="ＭＳ Ｐゴシック" charset="0"/>
                  <a:cs typeface="Calibri Bold" charset="0"/>
                  <a:sym typeface="Calibri Bold" charset="0"/>
                </a:rPr>
                <a:t>adaptable</a:t>
              </a:r>
            </a:p>
          </p:txBody>
        </p:sp>
        <p:sp>
          <p:nvSpPr>
            <p:cNvPr id="43" name="Rectangle 16"/>
            <p:cNvSpPr>
              <a:spLocks/>
            </p:cNvSpPr>
            <p:nvPr/>
          </p:nvSpPr>
          <p:spPr bwMode="auto">
            <a:xfrm>
              <a:off x="3534480" y="4063476"/>
              <a:ext cx="1675188" cy="60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nSpc>
                  <a:spcPct val="80000"/>
                </a:lnSpc>
              </a:pPr>
              <a:r>
                <a:rPr lang="en-US" sz="2400" dirty="0">
                  <a:solidFill>
                    <a:srgbClr val="FFFFFF"/>
                  </a:solidFill>
                  <a:latin typeface="Calibri Bold" charset="0"/>
                  <a:ea typeface="ＭＳ Ｐゴシック" charset="0"/>
                  <a:cs typeface="Calibri Bold" charset="0"/>
                  <a:sym typeface="Calibri Bold" charset="0"/>
                </a:rPr>
                <a:t>Proven talent </a:t>
              </a:r>
              <a:br>
                <a:rPr lang="en-US" sz="2400" dirty="0">
                  <a:solidFill>
                    <a:srgbClr val="FFFFFF"/>
                  </a:solidFill>
                  <a:latin typeface="Calibri Bold" charset="0"/>
                  <a:ea typeface="ＭＳ Ｐゴシック" charset="0"/>
                  <a:cs typeface="Calibri Bold" charset="0"/>
                  <a:sym typeface="Calibri Bold" charset="0"/>
                </a:rPr>
              </a:br>
              <a:r>
                <a:rPr lang="en-US" sz="2400" dirty="0">
                  <a:solidFill>
                    <a:srgbClr val="FFFFFF"/>
                  </a:solidFill>
                  <a:latin typeface="Calibri Bold" charset="0"/>
                  <a:ea typeface="ＭＳ Ｐゴシック" charset="0"/>
                  <a:cs typeface="Calibri Bold" charset="0"/>
                  <a:sym typeface="Calibri Bold" charset="0"/>
                </a:rPr>
                <a:t>solutions</a:t>
              </a:r>
            </a:p>
          </p:txBody>
        </p:sp>
      </p:grpSp>
      <p:sp>
        <p:nvSpPr>
          <p:cNvPr id="44" name="Slide Number Placeholder 43"/>
          <p:cNvSpPr>
            <a:spLocks noGrp="1"/>
          </p:cNvSpPr>
          <p:nvPr>
            <p:ph type="sldNum" sz="quarter" idx="4294967295"/>
          </p:nvPr>
        </p:nvSpPr>
        <p:spPr>
          <a:xfrm>
            <a:off x="7696200" y="5684837"/>
            <a:ext cx="857050" cy="365125"/>
          </a:xfrm>
          <a:prstGeom prst="rect">
            <a:avLst/>
          </a:prstGeom>
        </p:spPr>
        <p:txBody>
          <a:bodyPr/>
          <a:lstStyle/>
          <a:p>
            <a:fld id="{9C9C542F-6633-DE4E-BD0D-706F73EBE14C}"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63442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981" y="1280052"/>
            <a:ext cx="4980609" cy="1470025"/>
          </a:xfrm>
        </p:spPr>
        <p:txBody>
          <a:bodyPr/>
          <a:lstStyle/>
          <a:p>
            <a:r>
              <a:rPr lang="en-US" sz="3200" dirty="0"/>
              <a:t>Building Registered Apprenticeship Opportunities for Out of School Youth</a:t>
            </a:r>
          </a:p>
        </p:txBody>
      </p:sp>
      <p:sp>
        <p:nvSpPr>
          <p:cNvPr id="3" name="Subtitle 2"/>
          <p:cNvSpPr>
            <a:spLocks noGrp="1"/>
          </p:cNvSpPr>
          <p:nvPr>
            <p:ph type="subTitle" idx="1"/>
          </p:nvPr>
        </p:nvSpPr>
        <p:spPr>
          <a:xfrm>
            <a:off x="326660" y="2804462"/>
            <a:ext cx="5024782" cy="1326340"/>
          </a:xfrm>
        </p:spPr>
        <p:txBody>
          <a:bodyPr/>
          <a:lstStyle/>
          <a:p>
            <a:r>
              <a:rPr lang="en-US" dirty="0"/>
              <a:t>Enough is known for action webinar series </a:t>
            </a:r>
          </a:p>
        </p:txBody>
      </p:sp>
      <p:sp>
        <p:nvSpPr>
          <p:cNvPr id="6" name="Text Placeholder 5"/>
          <p:cNvSpPr>
            <a:spLocks noGrp="1"/>
          </p:cNvSpPr>
          <p:nvPr>
            <p:ph type="body" sz="half" idx="12"/>
          </p:nvPr>
        </p:nvSpPr>
        <p:spPr/>
        <p:txBody>
          <a:bodyPr/>
          <a:lstStyle/>
          <a:p>
            <a:r>
              <a:rPr lang="en-US" sz="2000" dirty="0"/>
              <a:t>USDOL Office of Apprenticeship and Division of Youth Services </a:t>
            </a:r>
          </a:p>
        </p:txBody>
      </p:sp>
    </p:spTree>
    <p:extLst>
      <p:ext uri="{BB962C8B-B14F-4D97-AF65-F5344CB8AC3E}">
        <p14:creationId xmlns:p14="http://schemas.microsoft.com/office/powerpoint/2010/main" val="403076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939" t="30367" r="17431" b="34577"/>
          <a:stretch/>
        </p:blipFill>
        <p:spPr bwMode="auto">
          <a:xfrm>
            <a:off x="31050" y="1097984"/>
            <a:ext cx="9099318" cy="333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FF84E1F-8823-4BD1-89E5-0D4896F414BD}" type="slidenum">
              <a:rPr lang="en-US" smtClean="0">
                <a:solidFill>
                  <a:prstClr val="black">
                    <a:tint val="75000"/>
                  </a:prstClr>
                </a:solidFill>
              </a:rPr>
              <a:pPr/>
              <a:t>20</a:t>
            </a:fld>
            <a:endParaRPr lang="en-US" dirty="0">
              <a:solidFill>
                <a:prstClr val="black">
                  <a:tint val="75000"/>
                </a:prstClr>
              </a:solidFill>
            </a:endParaRPr>
          </a:p>
        </p:txBody>
      </p:sp>
      <p:sp>
        <p:nvSpPr>
          <p:cNvPr id="7" name="Title 2"/>
          <p:cNvSpPr txBox="1">
            <a:spLocks/>
          </p:cNvSpPr>
          <p:nvPr/>
        </p:nvSpPr>
        <p:spPr>
          <a:xfrm>
            <a:off x="152401" y="152400"/>
            <a:ext cx="6858000" cy="80803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latin typeface="+mj-lt"/>
                <a:ea typeface="+mj-ea"/>
                <a:cs typeface="+mj-cs"/>
              </a:defRPr>
            </a:lvl1pPr>
          </a:lstStyle>
          <a:p>
            <a:pPr defTabSz="457200">
              <a:lnSpc>
                <a:spcPct val="85000"/>
              </a:lnSpc>
            </a:pPr>
            <a:r>
              <a:rPr lang="en-US" sz="3200" b="0" cap="small" spc="40" dirty="0">
                <a:gradFill flip="none" rotWithShape="1">
                  <a:gsLst>
                    <a:gs pos="0">
                      <a:srgbClr val="004874"/>
                    </a:gs>
                    <a:gs pos="100000">
                      <a:srgbClr val="041F36"/>
                    </a:gs>
                  </a:gsLst>
                  <a:lin ang="5400000" scaled="1"/>
                  <a:tileRect/>
                </a:gradFill>
                <a:latin typeface="Impact" panose="020B0806030902050204" pitchFamily="34" charset="0"/>
                <a:cs typeface="Impact" panose="020B0806030902050204" pitchFamily="34" charset="0"/>
              </a:rPr>
              <a:t>Innovations: High Schools and Youth Focus </a:t>
            </a:r>
          </a:p>
        </p:txBody>
      </p:sp>
      <p:sp>
        <p:nvSpPr>
          <p:cNvPr id="2" name="TextBox 1"/>
          <p:cNvSpPr txBox="1"/>
          <p:nvPr/>
        </p:nvSpPr>
        <p:spPr>
          <a:xfrm>
            <a:off x="0" y="4572000"/>
            <a:ext cx="9161418" cy="1384995"/>
          </a:xfrm>
          <a:prstGeom prst="rect">
            <a:avLst/>
          </a:prstGeom>
          <a:solidFill>
            <a:schemeClr val="tx2">
              <a:lumMod val="20000"/>
              <a:lumOff val="80000"/>
            </a:schemeClr>
          </a:solidFill>
          <a:ln w="66675" cmpd="sng">
            <a:solidFill>
              <a:schemeClr val="tx1"/>
            </a:solidFill>
          </a:ln>
        </p:spPr>
        <p:txBody>
          <a:bodyPr wrap="square" rtlCol="0">
            <a:spAutoFit/>
          </a:bodyPr>
          <a:lstStyle/>
          <a:p>
            <a:r>
              <a:rPr lang="en-US" sz="2000" b="1" dirty="0">
                <a:solidFill>
                  <a:prstClr val="black"/>
                </a:solidFill>
              </a:rPr>
              <a:t>Opportunity: </a:t>
            </a:r>
          </a:p>
          <a:p>
            <a:pPr marL="285750" indent="-285750">
              <a:buFont typeface="Wingdings" panose="05000000000000000000" pitchFamily="2" charset="2"/>
              <a:buChar char="ü"/>
            </a:pPr>
            <a:r>
              <a:rPr lang="en-US" sz="1600" b="1" dirty="0">
                <a:solidFill>
                  <a:prstClr val="black"/>
                </a:solidFill>
              </a:rPr>
              <a:t>Employers interested in working with high school students</a:t>
            </a:r>
          </a:p>
          <a:p>
            <a:pPr marL="285750" indent="-285750">
              <a:buFont typeface="Wingdings" panose="05000000000000000000" pitchFamily="2" charset="2"/>
              <a:buChar char="ü"/>
            </a:pPr>
            <a:r>
              <a:rPr lang="en-US" sz="1600" b="1" dirty="0">
                <a:solidFill>
                  <a:prstClr val="black"/>
                </a:solidFill>
              </a:rPr>
              <a:t>Increase linkages between high school career and technical education courses with apprenticeships</a:t>
            </a:r>
          </a:p>
          <a:p>
            <a:pPr marL="285750" indent="-285750">
              <a:buFont typeface="Wingdings" panose="05000000000000000000" pitchFamily="2" charset="2"/>
              <a:buChar char="ü"/>
            </a:pPr>
            <a:r>
              <a:rPr lang="en-US" sz="1600" b="1" dirty="0">
                <a:solidFill>
                  <a:prstClr val="black"/>
                </a:solidFill>
              </a:rPr>
              <a:t>High schoolers are in dual enrollment programs and receive college credit </a:t>
            </a:r>
          </a:p>
        </p:txBody>
      </p:sp>
    </p:spTree>
    <p:extLst>
      <p:ext uri="{BB962C8B-B14F-4D97-AF65-F5344CB8AC3E}">
        <p14:creationId xmlns:p14="http://schemas.microsoft.com/office/powerpoint/2010/main" val="3088269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712" y="1676400"/>
            <a:ext cx="5943600" cy="4572000"/>
          </a:xfrm>
        </p:spPr>
        <p:txBody>
          <a:bodyPr>
            <a:normAutofit fontScale="47500" lnSpcReduction="20000"/>
          </a:bodyPr>
          <a:lstStyle/>
          <a:p>
            <a:pPr marL="0" indent="0">
              <a:buNone/>
            </a:pPr>
            <a:r>
              <a:rPr lang="en-US" sz="4000" b="1" u="sng" dirty="0">
                <a:solidFill>
                  <a:schemeClr val="tx1"/>
                </a:solidFill>
              </a:rPr>
              <a:t>Purpose:</a:t>
            </a:r>
          </a:p>
          <a:p>
            <a:r>
              <a:rPr lang="en-US" sz="4000" dirty="0"/>
              <a:t>Meet </a:t>
            </a:r>
            <a:r>
              <a:rPr lang="en-US" sz="4000" u="sng" dirty="0"/>
              <a:t>monthly</a:t>
            </a:r>
            <a:r>
              <a:rPr lang="en-US" sz="4000" dirty="0"/>
              <a:t> and focus on how to expand youth apprenticeships and strengthen alignment between the Career and Technical Education (CTE) and Registered Apprenticeship systems on the secondary level. </a:t>
            </a:r>
          </a:p>
          <a:p>
            <a:pPr marL="0" indent="0">
              <a:buNone/>
            </a:pPr>
            <a:endParaRPr lang="en-US" sz="2800" dirty="0"/>
          </a:p>
          <a:p>
            <a:pPr marL="0" indent="0">
              <a:buNone/>
            </a:pPr>
            <a:r>
              <a:rPr lang="en-US" sz="4000" b="1" u="sng" dirty="0">
                <a:solidFill>
                  <a:schemeClr val="tx1"/>
                </a:solidFill>
              </a:rPr>
              <a:t>Members: </a:t>
            </a:r>
          </a:p>
          <a:p>
            <a:r>
              <a:rPr lang="en-US" sz="4000" dirty="0"/>
              <a:t>Part of the DOL Advisory Committee on Apprenticeship (ACA); includes representatives from the ACA, the Department of Education and select Subject-Matter Experts (SMEs) including CTE state directors, employers and other experts. </a:t>
            </a:r>
          </a:p>
          <a:p>
            <a:pPr marL="0" indent="0">
              <a:buNone/>
            </a:pPr>
            <a:endParaRPr lang="en-US" sz="2800" dirty="0"/>
          </a:p>
          <a:p>
            <a:pPr marL="0" indent="0">
              <a:buNone/>
            </a:pPr>
            <a:endParaRPr lang="en-US" sz="2500" b="1" dirty="0"/>
          </a:p>
          <a:p>
            <a:pPr marL="0" indent="0">
              <a:buNone/>
            </a:pPr>
            <a:endParaRPr lang="en-US" sz="2500" dirty="0"/>
          </a:p>
          <a:p>
            <a:pPr marL="0" indent="0" algn="ctr">
              <a:buNone/>
            </a:pPr>
            <a:endParaRPr lang="en-US" sz="2500" dirty="0"/>
          </a:p>
        </p:txBody>
      </p:sp>
      <p:pic>
        <p:nvPicPr>
          <p:cNvPr id="2050" name="Picture 2" descr="C:\Users\Firestone-Amy\AppData\Local\Microsoft\Windows\Temporary Internet Files\Content.IE5\IPQJCRMA\students_group_wo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676400"/>
            <a:ext cx="2248408" cy="1676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03648" y="381000"/>
            <a:ext cx="6982952" cy="685800"/>
          </a:xfrm>
        </p:spPr>
        <p:txBody>
          <a:bodyPr>
            <a:normAutofit fontScale="90000"/>
          </a:bodyPr>
          <a:lstStyle/>
          <a:p>
            <a:r>
              <a:rPr lang="en-US" sz="3200" dirty="0">
                <a:solidFill>
                  <a:schemeClr val="tx1"/>
                </a:solidFill>
              </a:rPr>
              <a:t>Youth Apprenticeship Ad-Hoc Working Group</a:t>
            </a:r>
            <a:endParaRPr lang="en-US" sz="3200" dirty="0"/>
          </a:p>
        </p:txBody>
      </p:sp>
      <p:pic>
        <p:nvPicPr>
          <p:cNvPr id="8" name="Picture 8" descr="C:\Users\Firestone-Amy\AppData\Local\Microsoft\Windows\Temporary Internet Files\Content.IE5\VSUL239H\Good-Grad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49561">
            <a:off x="6924705" y="3351182"/>
            <a:ext cx="1576114" cy="174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919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477000" cy="685800"/>
          </a:xfrm>
        </p:spPr>
        <p:txBody>
          <a:bodyPr>
            <a:normAutofit fontScale="90000"/>
          </a:bodyPr>
          <a:lstStyle/>
          <a:p>
            <a:r>
              <a:rPr lang="en-US" sz="3200" dirty="0">
                <a:solidFill>
                  <a:schemeClr val="tx1"/>
                </a:solidFill>
              </a:rPr>
              <a:t>Youth Apprenticeship Ad-Hoc Working Group</a:t>
            </a:r>
            <a:endParaRPr lang="en-US" sz="3200" dirty="0"/>
          </a:p>
        </p:txBody>
      </p:sp>
      <p:sp>
        <p:nvSpPr>
          <p:cNvPr id="3" name="Content Placeholder 2"/>
          <p:cNvSpPr>
            <a:spLocks noGrp="1"/>
          </p:cNvSpPr>
          <p:nvPr>
            <p:ph idx="1"/>
          </p:nvPr>
        </p:nvSpPr>
        <p:spPr>
          <a:xfrm>
            <a:off x="762000" y="1371600"/>
            <a:ext cx="7543800" cy="4724400"/>
          </a:xfrm>
        </p:spPr>
        <p:txBody>
          <a:bodyPr>
            <a:normAutofit fontScale="70000" lnSpcReduction="20000"/>
          </a:bodyPr>
          <a:lstStyle/>
          <a:p>
            <a:pPr marL="0" indent="0">
              <a:buNone/>
            </a:pPr>
            <a:endParaRPr lang="en-US" sz="1800" u="sng" dirty="0"/>
          </a:p>
          <a:p>
            <a:pPr marL="0" indent="0">
              <a:buNone/>
            </a:pPr>
            <a:r>
              <a:rPr lang="en-US" sz="2800" b="1" u="sng" dirty="0"/>
              <a:t>Topics: </a:t>
            </a:r>
          </a:p>
          <a:p>
            <a:r>
              <a:rPr lang="en-US" sz="2800" dirty="0"/>
              <a:t>How to expand Registered Apprenticeship on the secondary level.</a:t>
            </a:r>
          </a:p>
          <a:p>
            <a:r>
              <a:rPr lang="en-US" sz="2800" dirty="0"/>
              <a:t>How to strengthen alignment between CTE and RA across the country.</a:t>
            </a:r>
          </a:p>
          <a:p>
            <a:r>
              <a:rPr lang="en-US" sz="2800" dirty="0"/>
              <a:t>Identify the challenges and gaps in recruiting and maintaining more high school-age apprentices such as liability concerns and child labor laws.</a:t>
            </a:r>
          </a:p>
          <a:p>
            <a:r>
              <a:rPr lang="en-US" sz="2800" dirty="0"/>
              <a:t>Role of community colleges and linkages between Registered Apprenticeship-College Consortium (RACC) members and high school CTE programs.</a:t>
            </a:r>
          </a:p>
          <a:p>
            <a:r>
              <a:rPr lang="en-US" sz="2800" dirty="0"/>
              <a:t>Outreach needed regarding RA opportunities; How to educate target groups (disadvantaged and underrepresented youth and families) regarding opportunities and future federal funding opportunities</a:t>
            </a:r>
            <a:r>
              <a:rPr lang="en-US" dirty="0"/>
              <a:t>.</a:t>
            </a:r>
          </a:p>
          <a:p>
            <a:endParaRPr lang="en-US" dirty="0"/>
          </a:p>
        </p:txBody>
      </p:sp>
      <p:sp>
        <p:nvSpPr>
          <p:cNvPr id="4" name="Slide Number Placeholder 3"/>
          <p:cNvSpPr>
            <a:spLocks noGrp="1"/>
          </p:cNvSpPr>
          <p:nvPr>
            <p:ph type="sldNum" sz="quarter" idx="4294967295"/>
          </p:nvPr>
        </p:nvSpPr>
        <p:spPr>
          <a:xfrm>
            <a:off x="6705600" y="6492875"/>
            <a:ext cx="2133599" cy="365125"/>
          </a:xfrm>
          <a:prstGeom prst="rect">
            <a:avLst/>
          </a:prstGeom>
        </p:spPr>
        <p:txBody>
          <a:bodyPr/>
          <a:lstStyle/>
          <a:p>
            <a:fld id="{F5B75F7A-516D-4850-9A30-35A47BF6499A}" type="slidenum">
              <a:rPr lang="en-US" smtClean="0"/>
              <a:pPr/>
              <a:t>22</a:t>
            </a:fld>
            <a:endParaRPr lang="en-US" dirty="0"/>
          </a:p>
        </p:txBody>
      </p:sp>
    </p:spTree>
    <p:extLst>
      <p:ext uri="{BB962C8B-B14F-4D97-AF65-F5344CB8AC3E}">
        <p14:creationId xmlns:p14="http://schemas.microsoft.com/office/powerpoint/2010/main" val="377060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 y="381000"/>
            <a:ext cx="6901543" cy="609600"/>
          </a:xfrm>
        </p:spPr>
        <p:txBody>
          <a:bodyPr>
            <a:noAutofit/>
          </a:bodyPr>
          <a:lstStyle/>
          <a:p>
            <a:r>
              <a:rPr lang="en-US" sz="2800" dirty="0"/>
              <a:t>Registered Apprenticeship College-Consortium</a:t>
            </a:r>
          </a:p>
        </p:txBody>
      </p:sp>
      <p:sp>
        <p:nvSpPr>
          <p:cNvPr id="3" name="Slide Number Placeholder 2"/>
          <p:cNvSpPr>
            <a:spLocks noGrp="1"/>
          </p:cNvSpPr>
          <p:nvPr>
            <p:ph type="sldNum" sz="quarter" idx="4294967295"/>
          </p:nvPr>
        </p:nvSpPr>
        <p:spPr>
          <a:xfrm>
            <a:off x="6705600" y="6492875"/>
            <a:ext cx="2133599" cy="365125"/>
          </a:xfrm>
          <a:prstGeom prst="rect">
            <a:avLst/>
          </a:prstGeom>
        </p:spPr>
        <p:txBody>
          <a:bodyPr/>
          <a:lstStyle/>
          <a:p>
            <a:fld id="{9C9C542F-6633-DE4E-BD0D-706F73EBE14C}" type="slidenum">
              <a:rPr lang="en-US" smtClean="0">
                <a:solidFill>
                  <a:prstClr val="black">
                    <a:lumMod val="50000"/>
                    <a:lumOff val="50000"/>
                  </a:prstClr>
                </a:solidFill>
              </a:rPr>
              <a:pPr/>
              <a:t>23</a:t>
            </a:fld>
            <a:endParaRPr lang="en-US" dirty="0">
              <a:solidFill>
                <a:prstClr val="black">
                  <a:lumMod val="50000"/>
                  <a:lumOff val="50000"/>
                </a:prstClr>
              </a:solidFill>
            </a:endParaRPr>
          </a:p>
        </p:txBody>
      </p:sp>
      <p:sp>
        <p:nvSpPr>
          <p:cNvPr id="4" name="TextBox 3"/>
          <p:cNvSpPr txBox="1"/>
          <p:nvPr/>
        </p:nvSpPr>
        <p:spPr>
          <a:xfrm>
            <a:off x="250183" y="1192924"/>
            <a:ext cx="7727169" cy="1107996"/>
          </a:xfrm>
          <a:prstGeom prst="rect">
            <a:avLst/>
          </a:prstGeom>
          <a:noFill/>
        </p:spPr>
        <p:txBody>
          <a:bodyPr wrap="square" rtlCol="0">
            <a:spAutoFit/>
          </a:bodyPr>
          <a:lstStyle/>
          <a:p>
            <a:r>
              <a:rPr lang="en-US" sz="2200" dirty="0"/>
              <a:t>The Registered Apprenticeship College-Consortium (RACC) was launched at the 2014 AACC conference in Washington, DC.</a:t>
            </a:r>
          </a:p>
        </p:txBody>
      </p:sp>
      <p:sp>
        <p:nvSpPr>
          <p:cNvPr id="12" name="Rectangle 11"/>
          <p:cNvSpPr/>
          <p:nvPr/>
        </p:nvSpPr>
        <p:spPr>
          <a:xfrm>
            <a:off x="549728" y="2590800"/>
            <a:ext cx="8127435" cy="2785378"/>
          </a:xfrm>
          <a:prstGeom prst="rect">
            <a:avLst/>
          </a:prstGeom>
          <a:ln>
            <a:noFill/>
          </a:ln>
        </p:spPr>
        <p:txBody>
          <a:bodyPr wrap="square">
            <a:spAutoFit/>
          </a:bodyPr>
          <a:lstStyle/>
          <a:p>
            <a:r>
              <a:rPr lang="en-US" sz="2500" b="1" dirty="0">
                <a:solidFill>
                  <a:srgbClr val="FF0000"/>
                </a:solidFill>
              </a:rPr>
              <a:t>244</a:t>
            </a:r>
            <a:r>
              <a:rPr lang="en-US" sz="2500" b="1" dirty="0">
                <a:solidFill>
                  <a:srgbClr val="002060"/>
                </a:solidFill>
              </a:rPr>
              <a:t> </a:t>
            </a:r>
            <a:r>
              <a:rPr lang="en-US" sz="2500" b="1" dirty="0"/>
              <a:t>colleges joined the RACC</a:t>
            </a:r>
          </a:p>
          <a:p>
            <a:endParaRPr lang="en-US" sz="2500" b="1" dirty="0">
              <a:solidFill>
                <a:srgbClr val="FF0000"/>
              </a:solidFill>
            </a:endParaRPr>
          </a:p>
          <a:p>
            <a:r>
              <a:rPr lang="en-US" sz="2500" b="1" dirty="0">
                <a:solidFill>
                  <a:srgbClr val="FF0000"/>
                </a:solidFill>
              </a:rPr>
              <a:t>956</a:t>
            </a:r>
            <a:r>
              <a:rPr lang="en-US" sz="2500" dirty="0">
                <a:solidFill>
                  <a:prstClr val="black"/>
                </a:solidFill>
              </a:rPr>
              <a:t> </a:t>
            </a:r>
            <a:r>
              <a:rPr lang="en-US" sz="2500" b="1" dirty="0"/>
              <a:t>Apprenticeship Training Centers</a:t>
            </a:r>
          </a:p>
          <a:p>
            <a:r>
              <a:rPr lang="en-US" dirty="0">
                <a:solidFill>
                  <a:prstClr val="black"/>
                </a:solidFill>
              </a:rPr>
              <a:t>Electrical Training ALLIANCE</a:t>
            </a:r>
          </a:p>
          <a:p>
            <a:r>
              <a:rPr lang="en-US" dirty="0">
                <a:solidFill>
                  <a:prstClr val="black"/>
                </a:solidFill>
              </a:rPr>
              <a:t>Finishing Trades Institute</a:t>
            </a:r>
          </a:p>
          <a:p>
            <a:r>
              <a:rPr lang="en-US" dirty="0">
                <a:solidFill>
                  <a:prstClr val="black"/>
                </a:solidFill>
              </a:rPr>
              <a:t>Heat &amp; Frost Insulators &amp; Allied Workers </a:t>
            </a:r>
          </a:p>
          <a:p>
            <a:r>
              <a:rPr lang="en-US" dirty="0">
                <a:solidFill>
                  <a:prstClr val="black"/>
                </a:solidFill>
              </a:rPr>
              <a:t>Sheet Metal and Air Conditioning Industry</a:t>
            </a:r>
          </a:p>
          <a:p>
            <a:r>
              <a:rPr lang="en-US" dirty="0">
                <a:solidFill>
                  <a:prstClr val="black"/>
                </a:solidFill>
              </a:rPr>
              <a:t>National Elevator Industry Educational Program</a:t>
            </a:r>
          </a:p>
          <a:p>
            <a:r>
              <a:rPr lang="en-US" dirty="0">
                <a:solidFill>
                  <a:prstClr val="black"/>
                </a:solidFill>
              </a:rPr>
              <a:t>United Association of Plumbing &amp; Pipefitting</a:t>
            </a:r>
          </a:p>
          <a:p>
            <a:pPr algn="r"/>
            <a:r>
              <a:rPr lang="en-US" sz="1600" dirty="0">
                <a:solidFill>
                  <a:prstClr val="black"/>
                </a:solidFill>
              </a:rPr>
              <a:t> </a:t>
            </a:r>
          </a:p>
        </p:txBody>
      </p:sp>
    </p:spTree>
    <p:extLst>
      <p:ext uri="{BB962C8B-B14F-4D97-AF65-F5344CB8AC3E}">
        <p14:creationId xmlns:p14="http://schemas.microsoft.com/office/powerpoint/2010/main" val="982923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81000"/>
            <a:ext cx="6700588" cy="609600"/>
          </a:xfrm>
        </p:spPr>
        <p:txBody>
          <a:bodyPr>
            <a:normAutofit/>
          </a:bodyPr>
          <a:lstStyle/>
          <a:p>
            <a:r>
              <a:rPr lang="en-US" sz="2800" dirty="0"/>
              <a:t>Registered Apprenticeship College-Consortium</a:t>
            </a:r>
          </a:p>
        </p:txBody>
      </p:sp>
      <p:sp>
        <p:nvSpPr>
          <p:cNvPr id="4" name="Slide Number Placeholder 3"/>
          <p:cNvSpPr>
            <a:spLocks noGrp="1"/>
          </p:cNvSpPr>
          <p:nvPr>
            <p:ph type="sldNum" sz="quarter" idx="4294967295"/>
          </p:nvPr>
        </p:nvSpPr>
        <p:spPr>
          <a:xfrm>
            <a:off x="6705600" y="6492875"/>
            <a:ext cx="2133599" cy="365125"/>
          </a:xfrm>
          <a:prstGeom prst="rect">
            <a:avLst/>
          </a:prstGeom>
        </p:spPr>
        <p:txBody>
          <a:bodyPr/>
          <a:lstStyle/>
          <a:p>
            <a:fld id="{9C9C542F-6633-DE4E-BD0D-706F73EBE14C}" type="slidenum">
              <a:rPr lang="en-US" smtClean="0">
                <a:solidFill>
                  <a:prstClr val="black">
                    <a:tint val="75000"/>
                  </a:prstClr>
                </a:solidFill>
              </a:rPr>
              <a:pPr/>
              <a:t>24</a:t>
            </a:fld>
            <a:endParaRPr lang="en-US" dirty="0">
              <a:solidFill>
                <a:prstClr val="black">
                  <a:tint val="75000"/>
                </a:prstClr>
              </a:solidFill>
            </a:endParaRPr>
          </a:p>
        </p:txBody>
      </p:sp>
      <p:sp>
        <p:nvSpPr>
          <p:cNvPr id="3" name="Rectangle 2"/>
          <p:cNvSpPr/>
          <p:nvPr/>
        </p:nvSpPr>
        <p:spPr>
          <a:xfrm>
            <a:off x="4748349" y="1718027"/>
            <a:ext cx="3433954" cy="4247317"/>
          </a:xfrm>
          <a:prstGeom prst="rect">
            <a:avLst/>
          </a:prstGeom>
        </p:spPr>
        <p:txBody>
          <a:bodyPr wrap="square">
            <a:spAutoFit/>
          </a:bodyPr>
          <a:lstStyle/>
          <a:p>
            <a:pPr marL="285750" indent="-285750">
              <a:buFont typeface="Arial" panose="020B0604020202020204" pitchFamily="34" charset="0"/>
              <a:buChar char="•"/>
            </a:pPr>
            <a:r>
              <a:rPr lang="en-US" dirty="0"/>
              <a:t>Collegiate Consortium for Workforce and Economic Development</a:t>
            </a:r>
            <a:endParaRPr lang="en-US" dirty="0">
              <a:solidFill>
                <a:prstClr val="black"/>
              </a:solidFill>
            </a:endParaRPr>
          </a:p>
          <a:p>
            <a:pPr marL="285750" indent="-285750">
              <a:buFont typeface="Arial" panose="020B0604020202020204" pitchFamily="34" charset="0"/>
              <a:buChar char="•"/>
            </a:pPr>
            <a:r>
              <a:rPr lang="en-US" dirty="0">
                <a:solidFill>
                  <a:prstClr val="black"/>
                </a:solidFill>
              </a:rPr>
              <a:t>South Carolina Technical College System </a:t>
            </a:r>
          </a:p>
          <a:p>
            <a:pPr marL="285750" indent="-285750">
              <a:buFont typeface="Arial" panose="020B0604020202020204" pitchFamily="34" charset="0"/>
              <a:buChar char="•"/>
            </a:pPr>
            <a:r>
              <a:rPr lang="en-US" dirty="0">
                <a:solidFill>
                  <a:prstClr val="black"/>
                </a:solidFill>
              </a:rPr>
              <a:t>Southeast Maritime &amp; Transportation Center (SMART)</a:t>
            </a:r>
          </a:p>
          <a:p>
            <a:pPr marL="285750" indent="-285750">
              <a:buFont typeface="Arial" panose="020B0604020202020204" pitchFamily="34" charset="0"/>
              <a:buChar char="•"/>
            </a:pPr>
            <a:r>
              <a:rPr lang="en-US" dirty="0">
                <a:solidFill>
                  <a:prstClr val="black"/>
                </a:solidFill>
              </a:rPr>
              <a:t>Technical College System of Georgia (TCSG)</a:t>
            </a:r>
          </a:p>
          <a:p>
            <a:pPr marL="285750" indent="-285750">
              <a:buFont typeface="Arial" panose="020B0604020202020204" pitchFamily="34" charset="0"/>
              <a:buChar char="•"/>
            </a:pPr>
            <a:r>
              <a:rPr lang="en-US" dirty="0">
                <a:solidFill>
                  <a:prstClr val="black"/>
                </a:solidFill>
              </a:rPr>
              <a:t>University of Alaska System </a:t>
            </a:r>
          </a:p>
          <a:p>
            <a:pPr marL="285750" indent="-285750">
              <a:buFont typeface="Arial" panose="020B0604020202020204" pitchFamily="34" charset="0"/>
              <a:buChar char="•"/>
            </a:pPr>
            <a:r>
              <a:rPr lang="en-US" dirty="0">
                <a:solidFill>
                  <a:prstClr val="black"/>
                </a:solidFill>
              </a:rPr>
              <a:t>VA Tidewater Consortium for Higher Education</a:t>
            </a:r>
          </a:p>
          <a:p>
            <a:pPr marL="285750" indent="-285750">
              <a:buFont typeface="Arial" panose="020B0604020202020204" pitchFamily="34" charset="0"/>
              <a:buChar char="•"/>
            </a:pPr>
            <a:r>
              <a:rPr lang="en-US" dirty="0">
                <a:solidFill>
                  <a:prstClr val="black"/>
                </a:solidFill>
              </a:rPr>
              <a:t>Wisconsin Technical College System</a:t>
            </a:r>
          </a:p>
        </p:txBody>
      </p:sp>
      <p:sp>
        <p:nvSpPr>
          <p:cNvPr id="8" name="Rectangle 7"/>
          <p:cNvSpPr/>
          <p:nvPr/>
        </p:nvSpPr>
        <p:spPr>
          <a:xfrm>
            <a:off x="176349" y="1691788"/>
            <a:ext cx="4572000" cy="4247317"/>
          </a:xfrm>
          <a:prstGeom prst="rect">
            <a:avLst/>
          </a:prstGeom>
        </p:spPr>
        <p:txBody>
          <a:bodyPr>
            <a:spAutoFit/>
          </a:bodyPr>
          <a:lstStyle/>
          <a:p>
            <a:pPr marL="285750" indent="-285750">
              <a:buFont typeface="Arial" panose="020B0604020202020204" pitchFamily="34" charset="0"/>
              <a:buChar char="•"/>
            </a:pPr>
            <a:r>
              <a:rPr lang="en-US" dirty="0">
                <a:solidFill>
                  <a:prstClr val="black"/>
                </a:solidFill>
              </a:rPr>
              <a:t>American Association of Community Colleges</a:t>
            </a:r>
          </a:p>
          <a:p>
            <a:pPr marL="285750" indent="-285750">
              <a:buFont typeface="Arial" panose="020B0604020202020204" pitchFamily="34" charset="0"/>
              <a:buChar char="•"/>
            </a:pPr>
            <a:r>
              <a:rPr lang="en-US" dirty="0">
                <a:solidFill>
                  <a:prstClr val="black"/>
                </a:solidFill>
              </a:rPr>
              <a:t>AFL-CIO Building and Construction Trades</a:t>
            </a:r>
          </a:p>
          <a:p>
            <a:pPr marL="285750" indent="-285750">
              <a:buFont typeface="Arial" panose="020B0604020202020204" pitchFamily="34" charset="0"/>
              <a:buChar char="•"/>
            </a:pPr>
            <a:r>
              <a:rPr lang="en-US" dirty="0">
                <a:solidFill>
                  <a:prstClr val="black"/>
                </a:solidFill>
              </a:rPr>
              <a:t>Council on Adult and Experiential Learning (CAEL) </a:t>
            </a:r>
          </a:p>
          <a:p>
            <a:pPr marL="285750" indent="-285750">
              <a:buFont typeface="Arial" panose="020B0604020202020204" pitchFamily="34" charset="0"/>
              <a:buChar char="•"/>
            </a:pPr>
            <a:r>
              <a:rPr lang="en-US" dirty="0">
                <a:solidFill>
                  <a:prstClr val="black"/>
                </a:solidFill>
              </a:rPr>
              <a:t>Colorado Community College System</a:t>
            </a:r>
          </a:p>
          <a:p>
            <a:pPr marL="285750" indent="-285750">
              <a:buFont typeface="Arial" panose="020B0604020202020204" pitchFamily="34" charset="0"/>
              <a:buChar char="•"/>
            </a:pPr>
            <a:r>
              <a:rPr lang="en-US" dirty="0">
                <a:solidFill>
                  <a:prstClr val="black"/>
                </a:solidFill>
              </a:rPr>
              <a:t>North Carolina Community College System</a:t>
            </a:r>
          </a:p>
          <a:p>
            <a:pPr marL="285750" indent="-285750">
              <a:buFont typeface="Arial" panose="020B0604020202020204" pitchFamily="34" charset="0"/>
              <a:buChar char="•"/>
            </a:pPr>
            <a:r>
              <a:rPr lang="en-US" dirty="0">
                <a:solidFill>
                  <a:prstClr val="black"/>
                </a:solidFill>
              </a:rPr>
              <a:t>Ohio Association of Community Colleges</a:t>
            </a:r>
          </a:p>
          <a:p>
            <a:pPr marL="285750" indent="-285750">
              <a:buFont typeface="Arial" panose="020B0604020202020204" pitchFamily="34" charset="0"/>
              <a:buChar char="•"/>
            </a:pPr>
            <a:r>
              <a:rPr lang="en-US" dirty="0">
                <a:solidFill>
                  <a:prstClr val="black"/>
                </a:solidFill>
              </a:rPr>
              <a:t>Ohio Board of Regents</a:t>
            </a:r>
          </a:p>
          <a:p>
            <a:pPr marL="285750" indent="-285750">
              <a:buFont typeface="Arial" panose="020B0604020202020204" pitchFamily="34" charset="0"/>
              <a:buChar char="•"/>
            </a:pPr>
            <a:r>
              <a:rPr lang="en-US" dirty="0">
                <a:solidFill>
                  <a:prstClr val="black"/>
                </a:solidFill>
              </a:rPr>
              <a:t>Oregon Department of Community Colleges </a:t>
            </a:r>
          </a:p>
          <a:p>
            <a:pPr marL="285750" indent="-285750">
              <a:buFont typeface="Arial" panose="020B0604020202020204" pitchFamily="34" charset="0"/>
              <a:buChar char="•"/>
            </a:pPr>
            <a:r>
              <a:rPr lang="en-US" dirty="0">
                <a:solidFill>
                  <a:prstClr val="black"/>
                </a:solidFill>
              </a:rPr>
              <a:t>and Workforce Development</a:t>
            </a:r>
          </a:p>
        </p:txBody>
      </p:sp>
      <p:sp>
        <p:nvSpPr>
          <p:cNvPr id="10" name="Rectangle 9"/>
          <p:cNvSpPr/>
          <p:nvPr/>
        </p:nvSpPr>
        <p:spPr>
          <a:xfrm>
            <a:off x="1447800" y="1245513"/>
            <a:ext cx="6014788" cy="861774"/>
          </a:xfrm>
          <a:prstGeom prst="rect">
            <a:avLst/>
          </a:prstGeom>
        </p:spPr>
        <p:txBody>
          <a:bodyPr wrap="none">
            <a:spAutoFit/>
          </a:bodyPr>
          <a:lstStyle/>
          <a:p>
            <a:pPr algn="ctr">
              <a:defRPr/>
            </a:pPr>
            <a:r>
              <a:rPr lang="en-US" sz="2500" b="1" dirty="0">
                <a:solidFill>
                  <a:srgbClr val="FF0000"/>
                </a:solidFill>
              </a:rPr>
              <a:t>14</a:t>
            </a:r>
            <a:r>
              <a:rPr lang="en-US" sz="2500" b="1" dirty="0">
                <a:solidFill>
                  <a:prstClr val="black"/>
                </a:solidFill>
              </a:rPr>
              <a:t> National, Regional, State Organizations</a:t>
            </a:r>
            <a:endParaRPr lang="en-US" sz="2800" dirty="0">
              <a:solidFill>
                <a:prstClr val="black"/>
              </a:solidFill>
            </a:endParaRPr>
          </a:p>
          <a:p>
            <a:pPr algn="ctr">
              <a:defRPr/>
            </a:pPr>
            <a:endParaRPr lang="en-US" sz="2500" b="1" dirty="0"/>
          </a:p>
        </p:txBody>
      </p:sp>
    </p:spTree>
    <p:extLst>
      <p:ext uri="{BB962C8B-B14F-4D97-AF65-F5344CB8AC3E}">
        <p14:creationId xmlns:p14="http://schemas.microsoft.com/office/powerpoint/2010/main" val="1137110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81000"/>
            <a:ext cx="7620000" cy="685800"/>
          </a:xfrm>
        </p:spPr>
        <p:txBody>
          <a:bodyPr>
            <a:normAutofit/>
          </a:bodyPr>
          <a:lstStyle/>
          <a:p>
            <a:r>
              <a:rPr lang="en-US" dirty="0">
                <a:solidFill>
                  <a:schemeClr val="tx1"/>
                </a:solidFill>
              </a:rPr>
              <a:t>Win-Win-Win-Win</a:t>
            </a:r>
            <a:endParaRPr lang="en-US" dirty="0"/>
          </a:p>
        </p:txBody>
      </p:sp>
      <p:graphicFrame>
        <p:nvGraphicFramePr>
          <p:cNvPr id="10" name="Group 45"/>
          <p:cNvGraphicFramePr>
            <a:graphicFrameLocks noGrp="1"/>
          </p:cNvGraphicFramePr>
          <p:nvPr>
            <p:ph idx="1"/>
            <p:extLst>
              <p:ext uri="{D42A27DB-BD31-4B8C-83A1-F6EECF244321}">
                <p14:modId xmlns:p14="http://schemas.microsoft.com/office/powerpoint/2010/main" val="6658727"/>
              </p:ext>
            </p:extLst>
          </p:nvPr>
        </p:nvGraphicFramePr>
        <p:xfrm>
          <a:off x="0" y="1206136"/>
          <a:ext cx="9144000" cy="5638801"/>
        </p:xfrm>
        <a:graphic>
          <a:graphicData uri="http://schemas.openxmlformats.org/drawingml/2006/table">
            <a:tbl>
              <a:tblPr/>
              <a:tblGrid>
                <a:gridCol w="2327564">
                  <a:extLst>
                    <a:ext uri="{9D8B030D-6E8A-4147-A177-3AD203B41FA5}">
                      <a16:colId xmlns:a16="http://schemas.microsoft.com/office/drawing/2014/main" val="20000"/>
                    </a:ext>
                  </a:extLst>
                </a:gridCol>
                <a:gridCol w="6816436">
                  <a:extLst>
                    <a:ext uri="{9D8B030D-6E8A-4147-A177-3AD203B41FA5}">
                      <a16:colId xmlns:a16="http://schemas.microsoft.com/office/drawing/2014/main" val="20001"/>
                    </a:ext>
                  </a:extLst>
                </a:gridCol>
              </a:tblGrid>
              <a:tr h="6279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FF"/>
                          </a:solidFill>
                          <a:effectLst/>
                          <a:latin typeface="Calibri" pitchFamily="34" charset="0"/>
                        </a:rPr>
                        <a:t>Stakeholders</a:t>
                      </a:r>
                    </a:p>
                  </a:txBody>
                  <a:tcPr marL="75444" marR="75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FF"/>
                          </a:solidFill>
                          <a:effectLst/>
                          <a:latin typeface="Calibri" pitchFamily="34" charset="0"/>
                        </a:rPr>
                        <a:t>Benefits </a:t>
                      </a:r>
                    </a:p>
                  </a:txBody>
                  <a:tcPr marL="75444" marR="75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90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rPr>
                        <a:t>Apprentices</a:t>
                      </a:r>
                    </a:p>
                  </a:txBody>
                  <a:tcPr marL="75444" marR="75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dirty="0">
                          <a:ln>
                            <a:noFill/>
                          </a:ln>
                          <a:solidFill>
                            <a:srgbClr val="000000"/>
                          </a:solidFill>
                          <a:effectLst/>
                          <a:latin typeface="Calibri" pitchFamily="34" charset="0"/>
                        </a:rPr>
                        <a:t>Earn credits towards associate’s and/or bachelor’s degree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dirty="0">
                          <a:ln>
                            <a:noFill/>
                          </a:ln>
                          <a:solidFill>
                            <a:srgbClr val="000000"/>
                          </a:solidFill>
                          <a:effectLst/>
                          <a:latin typeface="Calibri" pitchFamily="34" charset="0"/>
                        </a:rPr>
                        <a:t>Earn-as-you-learn model ensures earnings while training to build up technical skills</a:t>
                      </a:r>
                    </a:p>
                  </a:txBody>
                  <a:tcPr marL="75444" marR="75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1"/>
                  </a:ext>
                </a:extLst>
              </a:tr>
              <a:tr h="1585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rPr>
                        <a:t>Educational Institutions</a:t>
                      </a:r>
                    </a:p>
                  </a:txBody>
                  <a:tcPr marL="75444" marR="75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dirty="0">
                          <a:ln>
                            <a:noFill/>
                          </a:ln>
                          <a:solidFill>
                            <a:srgbClr val="000000"/>
                          </a:solidFill>
                          <a:effectLst/>
                          <a:latin typeface="Calibri" pitchFamily="34" charset="0"/>
                        </a:rPr>
                        <a:t>Closer relationships with industry partners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dirty="0">
                          <a:ln>
                            <a:noFill/>
                          </a:ln>
                          <a:solidFill>
                            <a:srgbClr val="000000"/>
                          </a:solidFill>
                          <a:effectLst/>
                          <a:latin typeface="Calibri" pitchFamily="34" charset="0"/>
                        </a:rPr>
                        <a:t>Articulation between apprenticeship and college programs ensures relevance and rigor</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dirty="0">
                          <a:ln>
                            <a:noFill/>
                          </a:ln>
                          <a:solidFill>
                            <a:srgbClr val="000000"/>
                          </a:solidFill>
                          <a:effectLst/>
                          <a:latin typeface="Calibri" pitchFamily="34" charset="0"/>
                        </a:rPr>
                        <a:t> Increased enrollment in credit classes by apprentices and journey people (apprenticeship graduates)</a:t>
                      </a:r>
                    </a:p>
                  </a:txBody>
                  <a:tcPr marL="75444" marR="75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1585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rPr>
                        <a:t>Businesses and Unions</a:t>
                      </a:r>
                    </a:p>
                  </a:txBody>
                  <a:tcPr marL="75444" marR="75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dirty="0">
                          <a:ln>
                            <a:noFill/>
                          </a:ln>
                          <a:solidFill>
                            <a:srgbClr val="000000"/>
                          </a:solidFill>
                          <a:effectLst/>
                          <a:latin typeface="Calibri" pitchFamily="34" charset="0"/>
                        </a:rPr>
                        <a:t>Increased credibility helps recruitment efforts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dirty="0">
                          <a:ln>
                            <a:noFill/>
                          </a:ln>
                          <a:solidFill>
                            <a:srgbClr val="000000"/>
                          </a:solidFill>
                          <a:effectLst/>
                          <a:latin typeface="Calibri" pitchFamily="34" charset="0"/>
                        </a:rPr>
                        <a:t>Expansion of viable education and training options for employees/members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dirty="0">
                          <a:ln>
                            <a:noFill/>
                          </a:ln>
                          <a:solidFill>
                            <a:srgbClr val="000000"/>
                          </a:solidFill>
                          <a:effectLst/>
                          <a:latin typeface="Calibri" pitchFamily="34" charset="0"/>
                        </a:rPr>
                        <a:t>Increased employee retention </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1" i="0" u="none" strike="noStrike" cap="none" normalizeH="0" baseline="0" dirty="0">
                          <a:ln>
                            <a:noFill/>
                          </a:ln>
                          <a:solidFill>
                            <a:srgbClr val="000000"/>
                          </a:solidFill>
                          <a:effectLst/>
                          <a:latin typeface="Calibri" pitchFamily="34" charset="0"/>
                        </a:rPr>
                        <a:t>Trained and educated workforce - addresses pipeline concerns</a:t>
                      </a:r>
                    </a:p>
                  </a:txBody>
                  <a:tcPr marL="75444" marR="75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3"/>
                  </a:ext>
                </a:extLst>
              </a:tr>
              <a:tr h="8495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rPr>
                        <a:t>State and Federal Government</a:t>
                      </a:r>
                    </a:p>
                  </a:txBody>
                  <a:tcPr marL="75444" marR="75444"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1" i="0" u="none" strike="noStrike" cap="none" normalizeH="0" baseline="0" dirty="0">
                          <a:ln>
                            <a:noFill/>
                          </a:ln>
                          <a:solidFill>
                            <a:srgbClr val="000000"/>
                          </a:solidFill>
                          <a:effectLst/>
                          <a:latin typeface="Calibri" pitchFamily="34" charset="0"/>
                          <a:ea typeface="Calibri" pitchFamily="34" charset="0"/>
                          <a:cs typeface="Times New Roman" pitchFamily="18" charset="0"/>
                        </a:rPr>
                        <a:t>Rigorous programs that give individuals upward mobility and fuel economic development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1" i="0" u="none" strike="noStrike" cap="none" normalizeH="0" baseline="0" dirty="0">
                          <a:ln>
                            <a:noFill/>
                          </a:ln>
                          <a:solidFill>
                            <a:srgbClr val="000000"/>
                          </a:solidFill>
                          <a:effectLst/>
                          <a:latin typeface="Calibri" pitchFamily="34" charset="0"/>
                          <a:ea typeface="Calibri" pitchFamily="34" charset="0"/>
                          <a:cs typeface="Times New Roman" pitchFamily="18" charset="0"/>
                        </a:rPr>
                        <a:t>Strong connections between industry and higher education</a:t>
                      </a:r>
                    </a:p>
                  </a:txBody>
                  <a:tcPr marL="56583" marR="56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36452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OH-PENN</a:t>
            </a:r>
          </a:p>
        </p:txBody>
      </p:sp>
      <p:sp>
        <p:nvSpPr>
          <p:cNvPr id="5" name="Text Placeholder 4"/>
          <p:cNvSpPr>
            <a:spLocks noGrp="1"/>
          </p:cNvSpPr>
          <p:nvPr>
            <p:ph type="body" idx="1"/>
          </p:nvPr>
        </p:nvSpPr>
        <p:spPr>
          <a:xfrm>
            <a:off x="418885" y="3536723"/>
            <a:ext cx="5240509" cy="1192932"/>
          </a:xfrm>
        </p:spPr>
        <p:txBody>
          <a:bodyPr/>
          <a:lstStyle/>
          <a:p>
            <a:r>
              <a:rPr lang="en-US" dirty="0"/>
              <a:t>Program Partnership example </a:t>
            </a:r>
          </a:p>
        </p:txBody>
      </p:sp>
    </p:spTree>
    <p:extLst>
      <p:ext uri="{BB962C8B-B14F-4D97-AF65-F5344CB8AC3E}">
        <p14:creationId xmlns:p14="http://schemas.microsoft.com/office/powerpoint/2010/main" val="3868435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Pre-Employment Preparation</a:t>
            </a:r>
          </a:p>
        </p:txBody>
      </p:sp>
      <p:sp>
        <p:nvSpPr>
          <p:cNvPr id="12" name="Rectangle 11"/>
          <p:cNvSpPr/>
          <p:nvPr/>
        </p:nvSpPr>
        <p:spPr bwMode="auto">
          <a:xfrm>
            <a:off x="5142230" y="104775"/>
            <a:ext cx="4041775" cy="7381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69" name="Picture 2" descr="C:\Users\rmoder\Desktop\ImplementationStructure.docx 4.jpg"/>
          <p:cNvPicPr>
            <a:picLocks noChangeAspect="1" noChangeArrowheads="1"/>
          </p:cNvPicPr>
          <p:nvPr/>
        </p:nvPicPr>
        <p:blipFill>
          <a:blip r:embed="rId3" cstate="print">
            <a:clrChange>
              <a:clrFrom>
                <a:srgbClr val="FFFFFF"/>
              </a:clrFrom>
              <a:clrTo>
                <a:srgbClr val="FFFFFF">
                  <a:alpha val="0"/>
                </a:srgbClr>
              </a:clrTo>
            </a:clrChange>
          </a:blip>
          <a:srcRect t="4538" b="5615"/>
          <a:stretch>
            <a:fillRect/>
          </a:stretch>
        </p:blipFill>
        <p:spPr bwMode="auto">
          <a:xfrm>
            <a:off x="624840" y="991981"/>
            <a:ext cx="7041466" cy="4890659"/>
          </a:xfrm>
          <a:prstGeom prst="rect">
            <a:avLst/>
          </a:prstGeom>
          <a:noFill/>
        </p:spPr>
      </p:pic>
    </p:spTree>
    <p:extLst>
      <p:ext uri="{BB962C8B-B14F-4D97-AF65-F5344CB8AC3E}">
        <p14:creationId xmlns:p14="http://schemas.microsoft.com/office/powerpoint/2010/main" val="1532463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Pre-Apprenticeship Track</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indent="-88900">
              <a:buClr>
                <a:srgbClr val="000000"/>
              </a:buClr>
              <a:buFont typeface="Arial"/>
              <a:buChar char="●"/>
            </a:pPr>
            <a:endParaRPr lang="en-US" dirty="0"/>
          </a:p>
          <a:p>
            <a:pPr marL="457200" lvl="1" indent="-88900">
              <a:buClr>
                <a:srgbClr val="000000"/>
              </a:buClr>
              <a:buFont typeface="Courier New"/>
              <a:buChar char="o"/>
            </a:pPr>
            <a:endParaRPr lang="en-US" dirty="0"/>
          </a:p>
          <a:p>
            <a:pPr marL="914400" lvl="2" indent="-88900">
              <a:buClr>
                <a:srgbClr val="000000"/>
              </a:buClr>
              <a:buFont typeface="Wingdings"/>
              <a:buChar char="§"/>
            </a:pPr>
            <a:endParaRPr lang="en-US" dirty="0"/>
          </a:p>
          <a:p>
            <a:pPr marL="1371600" lvl="3" indent="-88900">
              <a:buClr>
                <a:srgbClr val="000000"/>
              </a:buClr>
              <a:buFont typeface="Arial"/>
              <a:buChar char="●"/>
            </a:pPr>
            <a:endParaRPr lang="en-US" dirty="0"/>
          </a:p>
          <a:p>
            <a:pPr marL="1828800" lvl="4" indent="-88900">
              <a:buClr>
                <a:srgbClr val="000000"/>
              </a:buClr>
              <a:buFont typeface="Courier New"/>
              <a:buChar char="o"/>
            </a:pPr>
            <a:endParaRPr lang="en-US" dirty="0"/>
          </a:p>
          <a:p>
            <a:pPr marL="2286000" lvl="5" indent="-88900">
              <a:buClr>
                <a:srgbClr val="000000"/>
              </a:buClr>
              <a:buFont typeface="Wingdings"/>
              <a:buChar char="§"/>
            </a:pPr>
            <a:endParaRPr lang="en-US" dirty="0"/>
          </a:p>
          <a:p>
            <a:pPr marL="2743200" lvl="6" indent="-88900">
              <a:buClr>
                <a:srgbClr val="000000"/>
              </a:buClr>
              <a:buFont typeface="Arial"/>
              <a:buChar char="●"/>
            </a:pPr>
            <a:endParaRPr lang="en-US" dirty="0"/>
          </a:p>
          <a:p>
            <a:pPr marL="3200400" lvl="7" indent="-88900">
              <a:buClr>
                <a:srgbClr val="000000"/>
              </a:buClr>
              <a:buFont typeface="Courier New"/>
              <a:buChar char="o"/>
            </a:pPr>
            <a:endParaRPr lang="en-US" dirty="0"/>
          </a:p>
          <a:p>
            <a:pPr marL="3657600" lvl="8" indent="-88900">
              <a:buClr>
                <a:srgbClr val="000000"/>
              </a:buClr>
              <a:buFont typeface="Wingdings"/>
              <a:buChar char="§"/>
            </a:pPr>
            <a:endParaRPr lang="en-US" dirty="0"/>
          </a:p>
        </p:txBody>
      </p:sp>
      <p:graphicFrame>
        <p:nvGraphicFramePr>
          <p:cNvPr id="15" name="Diagram 14"/>
          <p:cNvGraphicFramePr/>
          <p:nvPr/>
        </p:nvGraphicFramePr>
        <p:xfrm>
          <a:off x="457200" y="4343400"/>
          <a:ext cx="83058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rmoder\Desktop\healthcare.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447800" y="4267200"/>
            <a:ext cx="800100" cy="857839"/>
          </a:xfrm>
          <a:prstGeom prst="rect">
            <a:avLst/>
          </a:prstGeom>
          <a:noFill/>
        </p:spPr>
      </p:pic>
      <p:pic>
        <p:nvPicPr>
          <p:cNvPr id="1028" name="Picture 4" descr="C:\Users\rmoder\Desktop\manufacturing.jpg"/>
          <p:cNvPicPr>
            <a:picLocks noChangeAspect="1" noChangeArrowheads="1"/>
          </p:cNvPicPr>
          <p:nvPr/>
        </p:nvPicPr>
        <p:blipFill>
          <a:blip r:embed="rId9">
            <a:clrChange>
              <a:clrFrom>
                <a:srgbClr val="D5E7E7"/>
              </a:clrFrom>
              <a:clrTo>
                <a:srgbClr val="D5E7E7">
                  <a:alpha val="0"/>
                </a:srgbClr>
              </a:clrTo>
            </a:clrChange>
            <a:lum bright="10000" contrast="10000"/>
          </a:blip>
          <a:srcRect l="13253"/>
          <a:stretch>
            <a:fillRect/>
          </a:stretch>
        </p:blipFill>
        <p:spPr bwMode="auto">
          <a:xfrm>
            <a:off x="4191000" y="4205582"/>
            <a:ext cx="914400" cy="976018"/>
          </a:xfrm>
          <a:prstGeom prst="rect">
            <a:avLst/>
          </a:prstGeom>
          <a:noFill/>
        </p:spPr>
      </p:pic>
      <p:pic>
        <p:nvPicPr>
          <p:cNvPr id="1029" name="Picture 5" descr="C:\Users\rmoder\Desktop\construction.jpg"/>
          <p:cNvPicPr>
            <a:picLocks noChangeAspect="1" noChangeArrowheads="1"/>
          </p:cNvPicPr>
          <p:nvPr/>
        </p:nvPicPr>
        <p:blipFill>
          <a:blip r:embed="rId10">
            <a:clrChange>
              <a:clrFrom>
                <a:srgbClr val="CFE1E1"/>
              </a:clrFrom>
              <a:clrTo>
                <a:srgbClr val="CFE1E1">
                  <a:alpha val="0"/>
                </a:srgbClr>
              </a:clrTo>
            </a:clrChange>
          </a:blip>
          <a:srcRect/>
          <a:stretch>
            <a:fillRect/>
          </a:stretch>
        </p:blipFill>
        <p:spPr bwMode="auto">
          <a:xfrm>
            <a:off x="7029596" y="4267200"/>
            <a:ext cx="819004" cy="838200"/>
          </a:xfrm>
          <a:prstGeom prst="rect">
            <a:avLst/>
          </a:prstGeom>
          <a:noFill/>
        </p:spPr>
      </p:pic>
      <p:grpSp>
        <p:nvGrpSpPr>
          <p:cNvPr id="27" name="Group 26"/>
          <p:cNvGrpSpPr/>
          <p:nvPr/>
        </p:nvGrpSpPr>
        <p:grpSpPr>
          <a:xfrm>
            <a:off x="1752600" y="2286000"/>
            <a:ext cx="5638800" cy="2133600"/>
            <a:chOff x="1905000" y="1600200"/>
            <a:chExt cx="5638800" cy="2133600"/>
          </a:xfrm>
        </p:grpSpPr>
        <p:cxnSp>
          <p:nvCxnSpPr>
            <p:cNvPr id="11" name="Straight Arrow Connector 10"/>
            <p:cNvCxnSpPr/>
            <p:nvPr/>
          </p:nvCxnSpPr>
          <p:spPr>
            <a:xfrm>
              <a:off x="5562600" y="2514600"/>
              <a:ext cx="1981200" cy="1143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aphicFrame>
          <p:nvGraphicFramePr>
            <p:cNvPr id="13" name="Diagram 12"/>
            <p:cNvGraphicFramePr/>
            <p:nvPr/>
          </p:nvGraphicFramePr>
          <p:xfrm>
            <a:off x="3352800" y="1600200"/>
            <a:ext cx="2743200" cy="16764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22" name="Straight Arrow Connector 21"/>
            <p:cNvCxnSpPr/>
            <p:nvPr/>
          </p:nvCxnSpPr>
          <p:spPr>
            <a:xfrm>
              <a:off x="4724400" y="3276600"/>
              <a:ext cx="0" cy="4572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1905000" y="2514600"/>
              <a:ext cx="1981200" cy="1143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cxnSp>
        <p:nvCxnSpPr>
          <p:cNvPr id="16" name="Straight Arrow Connector 15"/>
          <p:cNvCxnSpPr/>
          <p:nvPr/>
        </p:nvCxnSpPr>
        <p:spPr>
          <a:xfrm>
            <a:off x="4572000" y="1905000"/>
            <a:ext cx="0" cy="4572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7" name="Title 1"/>
          <p:cNvSpPr txBox="1">
            <a:spLocks/>
          </p:cNvSpPr>
          <p:nvPr/>
        </p:nvSpPr>
        <p:spPr>
          <a:xfrm>
            <a:off x="2667000" y="1524000"/>
            <a:ext cx="3962400" cy="533400"/>
          </a:xfrm>
          <a:prstGeom prst="rect">
            <a:avLst/>
          </a:prstGeom>
          <a:noFill/>
          <a:ln>
            <a:noFill/>
          </a:ln>
        </p:spPr>
        <p:txBody>
          <a:bodyPr lIns="91425" tIns="91425" rIns="91425" bIns="91425" anchor="ctr" anchorCtr="0">
            <a:normAutofit fontScale="77500" lnSpcReduction="20000"/>
          </a:bodyPr>
          <a:lstStyle/>
          <a:p>
            <a:pPr>
              <a:buClr>
                <a:srgbClr val="4F81BD"/>
              </a:buClr>
              <a:buFont typeface="Arial"/>
              <a:buNone/>
              <a:defRPr/>
            </a:pPr>
            <a:r>
              <a:rPr lang="en-US" sz="2600" b="1" dirty="0">
                <a:solidFill>
                  <a:srgbClr val="4F81BD"/>
                </a:solidFill>
              </a:rPr>
              <a:t>America Job Centers Outreach</a:t>
            </a:r>
          </a:p>
        </p:txBody>
      </p:sp>
    </p:spTree>
    <p:extLst>
      <p:ext uri="{BB962C8B-B14F-4D97-AF65-F5344CB8AC3E}">
        <p14:creationId xmlns:p14="http://schemas.microsoft.com/office/powerpoint/2010/main" val="1517019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1444531576"/>
              </p:ext>
            </p:extLst>
          </p:nvPr>
        </p:nvGraphicFramePr>
        <p:xfrm>
          <a:off x="-990600" y="1493837"/>
          <a:ext cx="6096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04800" y="152400"/>
            <a:ext cx="6324600" cy="1341437"/>
          </a:xfrm>
        </p:spPr>
        <p:txBody>
          <a:bodyPr>
            <a:normAutofit/>
          </a:bodyPr>
          <a:lstStyle/>
          <a:p>
            <a:r>
              <a:rPr lang="en-US" sz="4000" dirty="0"/>
              <a:t>Advancement Pathways</a:t>
            </a:r>
          </a:p>
        </p:txBody>
      </p:sp>
      <p:sp>
        <p:nvSpPr>
          <p:cNvPr id="4" name="Slide Number Placeholder 3"/>
          <p:cNvSpPr>
            <a:spLocks noGrp="1"/>
          </p:cNvSpPr>
          <p:nvPr>
            <p:ph type="sldNum" idx="4294967295"/>
          </p:nvPr>
        </p:nvSpPr>
        <p:spPr>
          <a:xfrm>
            <a:off x="6705600" y="6615112"/>
            <a:ext cx="2133599" cy="365125"/>
          </a:xfrm>
          <a:prstGeom prst="rect">
            <a:avLst/>
          </a:prstGeom>
        </p:spPr>
        <p:txBody>
          <a:bodyPr/>
          <a:lstStyle/>
          <a:p>
            <a:pPr indent="-88900">
              <a:buClr>
                <a:srgbClr val="000000"/>
              </a:buClr>
              <a:buFont typeface="Arial"/>
              <a:buChar char="●"/>
            </a:pPr>
            <a:endParaRPr lang="en-US" dirty="0"/>
          </a:p>
          <a:p>
            <a:pPr marL="457200" lvl="1" indent="-88900">
              <a:buClr>
                <a:srgbClr val="000000"/>
              </a:buClr>
              <a:buFont typeface="Courier New"/>
              <a:buChar char="o"/>
            </a:pPr>
            <a:endParaRPr lang="en-US" dirty="0"/>
          </a:p>
          <a:p>
            <a:pPr marL="914400" lvl="2" indent="-88900">
              <a:buClr>
                <a:srgbClr val="000000"/>
              </a:buClr>
              <a:buFont typeface="Wingdings"/>
              <a:buChar char="§"/>
            </a:pPr>
            <a:endParaRPr lang="en-US" dirty="0"/>
          </a:p>
          <a:p>
            <a:pPr marL="1371600" lvl="3" indent="-88900">
              <a:buClr>
                <a:srgbClr val="000000"/>
              </a:buClr>
              <a:buFont typeface="Arial"/>
              <a:buChar char="●"/>
            </a:pPr>
            <a:endParaRPr lang="en-US" dirty="0"/>
          </a:p>
          <a:p>
            <a:pPr marL="1828800" lvl="4" indent="-88900">
              <a:buClr>
                <a:srgbClr val="000000"/>
              </a:buClr>
              <a:buFont typeface="Courier New"/>
              <a:buChar char="o"/>
            </a:pPr>
            <a:endParaRPr lang="en-US" dirty="0"/>
          </a:p>
          <a:p>
            <a:pPr marL="2286000" lvl="5" indent="-88900">
              <a:buClr>
                <a:srgbClr val="000000"/>
              </a:buClr>
              <a:buFont typeface="Wingdings"/>
              <a:buChar char="§"/>
            </a:pPr>
            <a:endParaRPr lang="en-US" dirty="0"/>
          </a:p>
          <a:p>
            <a:pPr marL="2743200" lvl="6" indent="-88900">
              <a:buClr>
                <a:srgbClr val="000000"/>
              </a:buClr>
              <a:buFont typeface="Arial"/>
              <a:buChar char="●"/>
            </a:pPr>
            <a:endParaRPr lang="en-US" dirty="0"/>
          </a:p>
          <a:p>
            <a:pPr marL="3200400" lvl="7" indent="-88900">
              <a:buClr>
                <a:srgbClr val="000000"/>
              </a:buClr>
              <a:buFont typeface="Courier New"/>
              <a:buChar char="o"/>
            </a:pPr>
            <a:endParaRPr lang="en-US" dirty="0"/>
          </a:p>
          <a:p>
            <a:pPr marL="3657600" lvl="8" indent="-88900">
              <a:buClr>
                <a:srgbClr val="000000"/>
              </a:buClr>
              <a:buFont typeface="Wingdings"/>
              <a:buChar char="§"/>
            </a:pPr>
            <a:endParaRPr lang="en-US" dirty="0"/>
          </a:p>
        </p:txBody>
      </p:sp>
      <p:graphicFrame>
        <p:nvGraphicFramePr>
          <p:cNvPr id="6" name="Diagram 5"/>
          <p:cNvGraphicFramePr/>
          <p:nvPr>
            <p:extLst>
              <p:ext uri="{D42A27DB-BD31-4B8C-83A1-F6EECF244321}">
                <p14:modId xmlns:p14="http://schemas.microsoft.com/office/powerpoint/2010/main" val="198057007"/>
              </p:ext>
            </p:extLst>
          </p:nvPr>
        </p:nvGraphicFramePr>
        <p:xfrm>
          <a:off x="1219200" y="1570037"/>
          <a:ext cx="8229600" cy="3962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5" name="Group 14"/>
          <p:cNvGrpSpPr/>
          <p:nvPr/>
        </p:nvGrpSpPr>
        <p:grpSpPr>
          <a:xfrm>
            <a:off x="6324600" y="2255837"/>
            <a:ext cx="2362200" cy="2362200"/>
            <a:chOff x="5867400" y="2667000"/>
            <a:chExt cx="2362200" cy="2362200"/>
          </a:xfrm>
        </p:grpSpPr>
        <p:sp>
          <p:nvSpPr>
            <p:cNvPr id="12" name="Oval 11"/>
            <p:cNvSpPr/>
            <p:nvPr/>
          </p:nvSpPr>
          <p:spPr>
            <a:xfrm>
              <a:off x="5867400" y="2667000"/>
              <a:ext cx="2362200" cy="2362200"/>
            </a:xfrm>
            <a:prstGeom prst="ellipse">
              <a:avLst/>
            </a:prstGeom>
            <a:solidFill>
              <a:srgbClr val="0070C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TextBox 13"/>
            <p:cNvSpPr txBox="1"/>
            <p:nvPr/>
          </p:nvSpPr>
          <p:spPr>
            <a:xfrm>
              <a:off x="6096000" y="3581400"/>
              <a:ext cx="1905000" cy="461665"/>
            </a:xfrm>
            <a:prstGeom prst="rect">
              <a:avLst/>
            </a:prstGeom>
            <a:noFill/>
          </p:spPr>
          <p:txBody>
            <a:bodyPr wrap="square" rtlCol="0">
              <a:spAutoFit/>
            </a:bodyPr>
            <a:lstStyle/>
            <a:p>
              <a:pPr algn="ctr"/>
              <a:r>
                <a:rPr lang="en-US" sz="2400" dirty="0">
                  <a:solidFill>
                    <a:srgbClr val="FFFFFF"/>
                  </a:solidFill>
                  <a:effectLst>
                    <a:outerShdw blurRad="38100" dist="38100" dir="2700000" algn="tl">
                      <a:srgbClr val="000000">
                        <a:alpha val="43137"/>
                      </a:srgbClr>
                    </a:outerShdw>
                  </a:effectLst>
                </a:rPr>
                <a:t>Employment</a:t>
              </a:r>
            </a:p>
          </p:txBody>
        </p:sp>
      </p:grpSp>
      <p:cxnSp>
        <p:nvCxnSpPr>
          <p:cNvPr id="18" name="Straight Arrow Connector 17"/>
          <p:cNvCxnSpPr/>
          <p:nvPr/>
        </p:nvCxnSpPr>
        <p:spPr>
          <a:xfrm flipV="1">
            <a:off x="3581400" y="1722437"/>
            <a:ext cx="14478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810000" y="2636837"/>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10000" y="3322637"/>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810000" y="3398837"/>
            <a:ext cx="7620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33800" y="3703637"/>
            <a:ext cx="12954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16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81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Return on Investment</a:t>
            </a:r>
          </a:p>
        </p:txBody>
      </p:sp>
      <p:pic>
        <p:nvPicPr>
          <p:cNvPr id="2050" name="Picture 2" descr="https://scontent-iad3-1.xx.fbcdn.net/hphotos-xfa1/t31.0-8/12900983_1126104767410062_856753463890537095_o.jpg"/>
          <p:cNvPicPr>
            <a:picLocks noChangeAspect="1" noChangeArrowheads="1"/>
          </p:cNvPicPr>
          <p:nvPr/>
        </p:nvPicPr>
        <p:blipFill>
          <a:blip r:embed="rId3"/>
          <a:srcRect l="7178" t="14878" r="48156" b="14185"/>
          <a:stretch>
            <a:fillRect/>
          </a:stretch>
        </p:blipFill>
        <p:spPr bwMode="auto">
          <a:xfrm>
            <a:off x="5157952" y="1671145"/>
            <a:ext cx="2815595" cy="3116318"/>
          </a:xfrm>
          <a:prstGeom prst="rect">
            <a:avLst/>
          </a:prstGeom>
          <a:noFill/>
          <a:ln>
            <a:solidFill>
              <a:schemeClr val="tx1"/>
            </a:solidFill>
          </a:ln>
        </p:spPr>
      </p:pic>
      <p:sp>
        <p:nvSpPr>
          <p:cNvPr id="20" name="TextBox 19"/>
          <p:cNvSpPr txBox="1"/>
          <p:nvPr/>
        </p:nvSpPr>
        <p:spPr>
          <a:xfrm>
            <a:off x="5020277" y="4976648"/>
            <a:ext cx="3124200" cy="1077218"/>
          </a:xfrm>
          <a:prstGeom prst="rect">
            <a:avLst/>
          </a:prstGeom>
          <a:noFill/>
        </p:spPr>
        <p:txBody>
          <a:bodyPr wrap="square" rtlCol="0">
            <a:spAutoFit/>
          </a:bodyPr>
          <a:lstStyle/>
          <a:p>
            <a:pPr algn="ctr"/>
            <a:r>
              <a:rPr lang="en-US" sz="1600" dirty="0">
                <a:solidFill>
                  <a:srgbClr val="1F497D"/>
                </a:solidFill>
              </a:rPr>
              <a:t>Manufacturing Readiness Graduate Benny Hunt, now employed as Team Lead at Pennex Aluminum</a:t>
            </a:r>
          </a:p>
        </p:txBody>
      </p:sp>
      <p:sp>
        <p:nvSpPr>
          <p:cNvPr id="22" name="TextBox 21"/>
          <p:cNvSpPr txBox="1"/>
          <p:nvPr/>
        </p:nvSpPr>
        <p:spPr>
          <a:xfrm>
            <a:off x="189186" y="1048407"/>
            <a:ext cx="5410200" cy="5370701"/>
          </a:xfrm>
          <a:prstGeom prst="rect">
            <a:avLst/>
          </a:prstGeom>
          <a:noFill/>
        </p:spPr>
        <p:txBody>
          <a:bodyPr wrap="square" rtlCol="0">
            <a:spAutoFit/>
          </a:bodyPr>
          <a:lstStyle/>
          <a:p>
            <a:r>
              <a:rPr lang="en-US" sz="2800" b="1" dirty="0">
                <a:solidFill>
                  <a:srgbClr val="4F81BD"/>
                </a:solidFill>
              </a:rPr>
              <a:t>51 Completers in 7 Cohorts</a:t>
            </a:r>
          </a:p>
          <a:p>
            <a:endParaRPr lang="en-US" sz="1600" b="1" dirty="0">
              <a:solidFill>
                <a:srgbClr val="4F81BD"/>
              </a:solidFill>
            </a:endParaRPr>
          </a:p>
          <a:p>
            <a:r>
              <a:rPr lang="en-US" sz="2800" b="1" dirty="0">
                <a:solidFill>
                  <a:srgbClr val="4F81BD"/>
                </a:solidFill>
              </a:rPr>
              <a:t>269 industry-recognized credentials earned</a:t>
            </a:r>
          </a:p>
          <a:p>
            <a:endParaRPr lang="en-US" sz="1050" b="1" dirty="0"/>
          </a:p>
          <a:p>
            <a:pPr indent="406400">
              <a:buFont typeface="Arial" pitchFamily="34" charset="0"/>
              <a:buChar char="•"/>
            </a:pPr>
            <a:r>
              <a:rPr lang="en-US" sz="2200" dirty="0">
                <a:solidFill>
                  <a:srgbClr val="000000">
                    <a:lumMod val="75000"/>
                    <a:lumOff val="25000"/>
                  </a:srgbClr>
                </a:solidFill>
              </a:rPr>
              <a:t> WorkKeys®</a:t>
            </a:r>
          </a:p>
          <a:p>
            <a:pPr indent="406400">
              <a:buFont typeface="Arial" pitchFamily="34" charset="0"/>
              <a:buChar char="•"/>
            </a:pPr>
            <a:endParaRPr lang="en-US" sz="500" dirty="0">
              <a:solidFill>
                <a:srgbClr val="000000">
                  <a:lumMod val="75000"/>
                  <a:lumOff val="25000"/>
                </a:srgbClr>
              </a:solidFill>
            </a:endParaRPr>
          </a:p>
          <a:p>
            <a:pPr lvl="1" indent="406400">
              <a:buFont typeface="Arial" pitchFamily="34" charset="0"/>
              <a:buChar char="•"/>
            </a:pPr>
            <a:r>
              <a:rPr lang="en-US" sz="2200" dirty="0">
                <a:solidFill>
                  <a:srgbClr val="000000">
                    <a:lumMod val="75000"/>
                    <a:lumOff val="25000"/>
                  </a:srgbClr>
                </a:solidFill>
              </a:rPr>
              <a:t> OSHA 10</a:t>
            </a:r>
          </a:p>
          <a:p>
            <a:pPr lvl="1" indent="406400">
              <a:buFont typeface="Arial" pitchFamily="34" charset="0"/>
              <a:buChar char="•"/>
            </a:pPr>
            <a:endParaRPr lang="en-US" sz="700" dirty="0">
              <a:solidFill>
                <a:srgbClr val="000000">
                  <a:lumMod val="75000"/>
                  <a:lumOff val="25000"/>
                </a:srgbClr>
              </a:solidFill>
            </a:endParaRPr>
          </a:p>
          <a:p>
            <a:pPr lvl="1" indent="406400">
              <a:buFont typeface="Arial" pitchFamily="34" charset="0"/>
              <a:buChar char="•"/>
            </a:pPr>
            <a:r>
              <a:rPr lang="en-US" sz="2200" dirty="0">
                <a:solidFill>
                  <a:srgbClr val="000000">
                    <a:lumMod val="75000"/>
                    <a:lumOff val="25000"/>
                  </a:srgbClr>
                </a:solidFill>
              </a:rPr>
              <a:t> MSSC Safety, Quality,  </a:t>
            </a:r>
          </a:p>
          <a:p>
            <a:pPr lvl="1" indent="406400"/>
            <a:r>
              <a:rPr lang="en-US" sz="2200" dirty="0">
                <a:solidFill>
                  <a:srgbClr val="000000">
                    <a:lumMod val="75000"/>
                    <a:lumOff val="25000"/>
                  </a:srgbClr>
                </a:solidFill>
              </a:rPr>
              <a:t> Manufacturing Processes and </a:t>
            </a:r>
          </a:p>
          <a:p>
            <a:pPr lvl="1" indent="406400"/>
            <a:r>
              <a:rPr lang="en-US" sz="2200" dirty="0">
                <a:solidFill>
                  <a:srgbClr val="000000">
                    <a:lumMod val="75000"/>
                    <a:lumOff val="25000"/>
                  </a:srgbClr>
                </a:solidFill>
              </a:rPr>
              <a:t> Maintenance Awareness  </a:t>
            </a:r>
          </a:p>
          <a:p>
            <a:pPr lvl="1" indent="406400"/>
            <a:endParaRPr lang="en-US" sz="700" dirty="0">
              <a:solidFill>
                <a:srgbClr val="000000">
                  <a:lumMod val="75000"/>
                  <a:lumOff val="25000"/>
                </a:srgbClr>
              </a:solidFill>
            </a:endParaRPr>
          </a:p>
          <a:p>
            <a:pPr lvl="1" indent="406400">
              <a:buFont typeface="Arial" pitchFamily="34" charset="0"/>
              <a:buChar char="•"/>
            </a:pPr>
            <a:r>
              <a:rPr lang="en-US" sz="2200" dirty="0">
                <a:solidFill>
                  <a:srgbClr val="000000">
                    <a:lumMod val="75000"/>
                    <a:lumOff val="25000"/>
                  </a:srgbClr>
                </a:solidFill>
              </a:rPr>
              <a:t> MSSC Certified Production  </a:t>
            </a:r>
          </a:p>
          <a:p>
            <a:pPr lvl="1" indent="406400"/>
            <a:r>
              <a:rPr lang="en-US" sz="2200" dirty="0">
                <a:solidFill>
                  <a:srgbClr val="000000">
                    <a:lumMod val="75000"/>
                    <a:lumOff val="25000"/>
                  </a:srgbClr>
                </a:solidFill>
              </a:rPr>
              <a:t> Technician</a:t>
            </a:r>
          </a:p>
          <a:p>
            <a:endParaRPr lang="en-US" sz="2800" b="1" dirty="0"/>
          </a:p>
          <a:p>
            <a:endParaRPr lang="en-US" sz="2800" b="1" dirty="0"/>
          </a:p>
        </p:txBody>
      </p:sp>
    </p:spTree>
    <p:extLst>
      <p:ext uri="{BB962C8B-B14F-4D97-AF65-F5344CB8AC3E}">
        <p14:creationId xmlns:p14="http://schemas.microsoft.com/office/powerpoint/2010/main" val="1488488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OPENTECH LA</a:t>
            </a:r>
          </a:p>
        </p:txBody>
      </p:sp>
      <p:sp>
        <p:nvSpPr>
          <p:cNvPr id="5" name="Text Placeholder 4"/>
          <p:cNvSpPr>
            <a:spLocks noGrp="1"/>
          </p:cNvSpPr>
          <p:nvPr>
            <p:ph type="body" idx="1"/>
          </p:nvPr>
        </p:nvSpPr>
        <p:spPr>
          <a:xfrm>
            <a:off x="418885" y="3536723"/>
            <a:ext cx="5240509" cy="1192932"/>
          </a:xfrm>
        </p:spPr>
        <p:txBody>
          <a:bodyPr/>
          <a:lstStyle/>
          <a:p>
            <a:r>
              <a:rPr lang="en-US" dirty="0"/>
              <a:t>Regional apprenticeship collaborative</a:t>
            </a:r>
          </a:p>
          <a:p>
            <a:r>
              <a:rPr lang="en-US" dirty="0"/>
              <a:t>Program Partnership example </a:t>
            </a:r>
          </a:p>
        </p:txBody>
      </p:sp>
    </p:spTree>
    <p:extLst>
      <p:ext uri="{BB962C8B-B14F-4D97-AF65-F5344CB8AC3E}">
        <p14:creationId xmlns:p14="http://schemas.microsoft.com/office/powerpoint/2010/main" val="853944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fontScale="90000"/>
          </a:bodyPr>
          <a:lstStyle/>
          <a:p>
            <a:r>
              <a:rPr lang="en-US" dirty="0"/>
              <a:t>WHY NON-TRADITIONAL APPRENTICESHIP</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xfrm>
            <a:off x="457200" y="1418897"/>
            <a:ext cx="6908800" cy="4445190"/>
          </a:xfrm>
          <a:prstGeom prst="rect">
            <a:avLst/>
          </a:prstGeom>
        </p:spPr>
        <p:txBody>
          <a:bodyPr/>
          <a:lstStyle/>
          <a:p>
            <a:r>
              <a:rPr dirty="0"/>
              <a:t>New tech occupations are more aligned with work-based learning than traditional classroom-based training.</a:t>
            </a:r>
            <a:endParaRPr lang="en-US" dirty="0"/>
          </a:p>
          <a:p>
            <a:pPr marL="0" indent="0">
              <a:buNone/>
            </a:pPr>
            <a:endParaRPr dirty="0"/>
          </a:p>
          <a:p>
            <a:r>
              <a:rPr dirty="0"/>
              <a:t>They open doors for at-risk youth and minority youth to enter these occupations.</a:t>
            </a:r>
          </a:p>
        </p:txBody>
      </p:sp>
    </p:spTree>
    <p:extLst>
      <p:ext uri="{BB962C8B-B14F-4D97-AF65-F5344CB8AC3E}">
        <p14:creationId xmlns:p14="http://schemas.microsoft.com/office/powerpoint/2010/main" val="727159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OUR COMMITMENT </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prstGeom prst="rect">
            <a:avLst/>
          </a:prstGeom>
        </p:spPr>
        <p:txBody>
          <a:bodyPr/>
          <a:lstStyle/>
          <a:p>
            <a:pPr marL="0" indent="0">
              <a:buNone/>
            </a:pPr>
            <a:r>
              <a:rPr lang="en-US" dirty="0"/>
              <a:t>For apprenticeships to thrive, they must be incorporated into the workforce development system. This entails multiple funding sources that capitalize on individual program strengths, and provide wraparound services designed to assist at-risk youth.</a:t>
            </a:r>
          </a:p>
          <a:p>
            <a:pPr marL="0" indent="0">
              <a:buNone/>
            </a:pPr>
            <a:endParaRPr dirty="0"/>
          </a:p>
        </p:txBody>
      </p:sp>
    </p:spTree>
    <p:extLst>
      <p:ext uri="{BB962C8B-B14F-4D97-AF65-F5344CB8AC3E}">
        <p14:creationId xmlns:p14="http://schemas.microsoft.com/office/powerpoint/2010/main" val="3279838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CUSTOMER NEEDS</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xfrm>
            <a:off x="457199" y="1209470"/>
            <a:ext cx="7330967" cy="4654617"/>
          </a:xfrm>
          <a:prstGeom prst="rect">
            <a:avLst/>
          </a:prstGeom>
        </p:spPr>
        <p:txBody>
          <a:bodyPr/>
          <a:lstStyle/>
          <a:p>
            <a:r>
              <a:rPr lang="en-US" dirty="0"/>
              <a:t>Basic and Remedial Training (i.e., Bridge Training)</a:t>
            </a:r>
          </a:p>
          <a:p>
            <a:pPr marL="0" indent="0">
              <a:buNone/>
            </a:pPr>
            <a:endParaRPr lang="en-US" dirty="0"/>
          </a:p>
          <a:p>
            <a:r>
              <a:rPr lang="en-US" dirty="0"/>
              <a:t>Soft Skills (Workplace Competencies)</a:t>
            </a:r>
          </a:p>
          <a:p>
            <a:pPr marL="0" indent="0">
              <a:buNone/>
            </a:pPr>
            <a:endParaRPr lang="en-US" dirty="0"/>
          </a:p>
          <a:p>
            <a:r>
              <a:rPr lang="en-US" dirty="0"/>
              <a:t>Life Skills</a:t>
            </a:r>
          </a:p>
          <a:p>
            <a:pPr marL="0" indent="0">
              <a:buNone/>
            </a:pPr>
            <a:endParaRPr lang="en-US" dirty="0"/>
          </a:p>
          <a:p>
            <a:r>
              <a:rPr lang="en-US" dirty="0"/>
              <a:t>Technical Competencies</a:t>
            </a:r>
          </a:p>
          <a:p>
            <a:endParaRPr dirty="0"/>
          </a:p>
        </p:txBody>
      </p:sp>
    </p:spTree>
    <p:extLst>
      <p:ext uri="{BB962C8B-B14F-4D97-AF65-F5344CB8AC3E}">
        <p14:creationId xmlns:p14="http://schemas.microsoft.com/office/powerpoint/2010/main" val="2160252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CUSTOMER NEEDS</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6" name="Shape 156"/>
          <p:cNvSpPr>
            <a:spLocks noGrp="1"/>
          </p:cNvSpPr>
          <p:nvPr>
            <p:ph type="body" idx="1"/>
          </p:nvPr>
        </p:nvSpPr>
        <p:spPr>
          <a:xfrm>
            <a:off x="457200" y="1209675"/>
            <a:ext cx="7331075" cy="4654550"/>
          </a:xfrm>
          <a:prstGeom prst="rect">
            <a:avLst/>
          </a:prstGeom>
        </p:spPr>
        <p:txBody>
          <a:bodyPr/>
          <a:lstStyle/>
          <a:p>
            <a:pPr marL="0" indent="0">
              <a:buClrTx/>
              <a:buNone/>
            </a:pPr>
            <a:endParaRPr lang="en-US" dirty="0"/>
          </a:p>
          <a:p>
            <a:pPr marL="0" indent="0">
              <a:buClrTx/>
              <a:buNone/>
            </a:pPr>
            <a:endParaRPr lang="en-US" dirty="0"/>
          </a:p>
          <a:p>
            <a:pPr marL="0" indent="0">
              <a:buClrTx/>
              <a:buNone/>
            </a:pPr>
            <a:endParaRPr lang="en-US" dirty="0"/>
          </a:p>
          <a:p>
            <a:pPr>
              <a:buClrTx/>
            </a:pPr>
            <a:r>
              <a:rPr dirty="0"/>
              <a:t>‘Bridge Training’</a:t>
            </a:r>
          </a:p>
          <a:p>
            <a:pPr>
              <a:buClrTx/>
            </a:pPr>
            <a:r>
              <a:rPr dirty="0"/>
              <a:t>Pre-Apprenticeship </a:t>
            </a:r>
          </a:p>
          <a:p>
            <a:pPr>
              <a:buClrTx/>
            </a:pPr>
            <a:r>
              <a:rPr dirty="0"/>
              <a:t>Registered Apprenticeship + Related Learning</a:t>
            </a:r>
          </a:p>
        </p:txBody>
      </p:sp>
      <p:sp>
        <p:nvSpPr>
          <p:cNvPr id="7" name="Shape 157"/>
          <p:cNvSpPr/>
          <p:nvPr/>
        </p:nvSpPr>
        <p:spPr>
          <a:xfrm rot="5400000">
            <a:off x="671854" y="1563514"/>
            <a:ext cx="1108275" cy="537023"/>
          </a:xfrm>
          <a:prstGeom prst="rightArrow">
            <a:avLst>
              <a:gd name="adj1" fmla="val 32000"/>
              <a:gd name="adj2" fmla="val 114904"/>
            </a:avLst>
          </a:prstGeom>
          <a:gradFill>
            <a:gsLst>
              <a:gs pos="0">
                <a:schemeClr val="accent2">
                  <a:satOff val="44164"/>
                  <a:lumOff val="14231"/>
                </a:schemeClr>
              </a:gs>
              <a:gs pos="100000">
                <a:schemeClr val="accent2">
                  <a:satOff val="-5186"/>
                  <a:lumOff val="-12389"/>
                  <a:alpha val="60000"/>
                </a:schemeClr>
              </a:gs>
            </a:gsLst>
            <a:lin ang="5400000"/>
          </a:gradFill>
          <a:ln w="12700">
            <a:miter lim="400000"/>
          </a:ln>
        </p:spPr>
        <p:txBody>
          <a:bodyPr lIns="50800" tIns="50800" rIns="50800" bIns="50800" anchor="ctr"/>
          <a:lstStyle/>
          <a:p>
            <a:pPr>
              <a:defRPr sz="2400" cap="all" spc="384">
                <a:solidFill>
                  <a:schemeClr val="accent2">
                    <a:satOff val="44164"/>
                    <a:lumOff val="14231"/>
                  </a:schemeClr>
                </a:solidFill>
                <a:latin typeface="Avenir Medium"/>
                <a:ea typeface="Avenir Medium"/>
                <a:cs typeface="Avenir Medium"/>
                <a:sym typeface="Avenir Medium"/>
              </a:defRPr>
            </a:pPr>
            <a:endParaRPr dirty="0"/>
          </a:p>
        </p:txBody>
      </p:sp>
    </p:spTree>
    <p:extLst>
      <p:ext uri="{BB962C8B-B14F-4D97-AF65-F5344CB8AC3E}">
        <p14:creationId xmlns:p14="http://schemas.microsoft.com/office/powerpoint/2010/main" val="2374301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OUR METHOD</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prstGeom prst="rect">
            <a:avLst/>
          </a:prstGeom>
        </p:spPr>
        <p:txBody>
          <a:bodyPr/>
          <a:lstStyle/>
          <a:p>
            <a:pPr marL="0" indent="0">
              <a:buNone/>
            </a:pPr>
            <a:endParaRPr lang="en-US" dirty="0"/>
          </a:p>
          <a:p>
            <a:pPr marL="0" indent="0">
              <a:buNone/>
            </a:pPr>
            <a:r>
              <a:rPr lang="en-US" dirty="0"/>
              <a:t>Engage the Workforce Development System at the Federal, State, and Local Levels to ensure the participant’s success</a:t>
            </a:r>
          </a:p>
          <a:p>
            <a:pPr marL="0" indent="0">
              <a:buNone/>
            </a:pPr>
            <a:endParaRPr dirty="0"/>
          </a:p>
        </p:txBody>
      </p:sp>
    </p:spTree>
    <p:extLst>
      <p:ext uri="{BB962C8B-B14F-4D97-AF65-F5344CB8AC3E}">
        <p14:creationId xmlns:p14="http://schemas.microsoft.com/office/powerpoint/2010/main" val="765634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asted-image.png"/>
          <p:cNvPicPr>
            <a:picLocks noChangeAspect="1"/>
          </p:cNvPicPr>
          <p:nvPr/>
        </p:nvPicPr>
        <p:blipFill>
          <a:blip r:embed="rId3">
            <a:extLst/>
          </a:blip>
          <a:stretch>
            <a:fillRect/>
          </a:stretch>
        </p:blipFill>
        <p:spPr>
          <a:xfrm>
            <a:off x="107157" y="196453"/>
            <a:ext cx="8929688" cy="6232922"/>
          </a:xfrm>
          <a:prstGeom prst="rect">
            <a:avLst/>
          </a:prstGeom>
          <a:ln w="12700">
            <a:miter lim="400000"/>
          </a:ln>
        </p:spPr>
      </p:pic>
      <p:sp>
        <p:nvSpPr>
          <p:cNvPr id="164" name="Shape 164"/>
          <p:cNvSpPr>
            <a:spLocks noGrp="1"/>
          </p:cNvSpPr>
          <p:nvPr>
            <p:ph type="body" sz="half" idx="1"/>
          </p:nvPr>
        </p:nvSpPr>
        <p:spPr>
          <a:xfrm>
            <a:off x="5033171" y="1062633"/>
            <a:ext cx="3646487" cy="4723805"/>
          </a:xfrm>
          <a:prstGeom prst="rect">
            <a:avLst/>
          </a:prstGeom>
        </p:spPr>
        <p:txBody>
          <a:bodyPr/>
          <a:lstStyle>
            <a:lvl1pPr marL="0" indent="0">
              <a:buClrTx/>
              <a:buSzTx/>
              <a:buNone/>
              <a:defRPr>
                <a:solidFill>
                  <a:schemeClr val="accent2">
                    <a:satOff val="44164"/>
                    <a:lumOff val="14231"/>
                  </a:schemeClr>
                </a:solidFill>
              </a:defRPr>
            </a:lvl1pPr>
          </a:lstStyle>
          <a:p>
            <a:r>
              <a:rPr dirty="0"/>
              <a:t>JUAN</a:t>
            </a:r>
          </a:p>
        </p:txBody>
      </p:sp>
    </p:spTree>
    <p:extLst>
      <p:ext uri="{BB962C8B-B14F-4D97-AF65-F5344CB8AC3E}">
        <p14:creationId xmlns:p14="http://schemas.microsoft.com/office/powerpoint/2010/main" val="111448422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JUAN</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prstGeom prst="rect">
            <a:avLst/>
          </a:prstGeom>
        </p:spPr>
        <p:txBody>
          <a:bodyPr>
            <a:normAutofit lnSpcReduction="10000"/>
          </a:bodyPr>
          <a:lstStyle/>
          <a:p>
            <a:pPr marL="0" indent="0">
              <a:buNone/>
            </a:pPr>
            <a:endParaRPr lang="en-US" dirty="0"/>
          </a:p>
          <a:p>
            <a:pPr marL="711200" indent="-711200">
              <a:buClrTx/>
              <a:buSzPct val="100000"/>
              <a:buAutoNum type="arabicPeriod"/>
            </a:pPr>
            <a:r>
              <a:rPr lang="en-US" dirty="0"/>
              <a:t>Graduate of Foshay Tech Academy</a:t>
            </a:r>
          </a:p>
          <a:p>
            <a:pPr marL="0" indent="0">
              <a:buClrTx/>
              <a:buSzPct val="100000"/>
              <a:buNone/>
            </a:pPr>
            <a:endParaRPr lang="en-US" dirty="0"/>
          </a:p>
          <a:p>
            <a:pPr marL="514350" indent="-514350">
              <a:buClrTx/>
              <a:buSzPct val="100000"/>
              <a:buFont typeface="+mj-lt"/>
              <a:buAutoNum type="arabicPeriod" startAt="2"/>
            </a:pPr>
            <a:r>
              <a:rPr lang="en-US" dirty="0"/>
              <a:t>Age 24 (Out-of-School Youth)</a:t>
            </a:r>
          </a:p>
          <a:p>
            <a:pPr marL="0" indent="0">
              <a:buClrTx/>
              <a:buSzPct val="100000"/>
              <a:buNone/>
            </a:pPr>
            <a:endParaRPr lang="en-US" dirty="0"/>
          </a:p>
          <a:p>
            <a:pPr marL="711200" indent="-711200">
              <a:buClrTx/>
              <a:buSzPct val="100000"/>
              <a:buFont typeface="+mj-lt"/>
              <a:buAutoNum type="arabicPeriod" startAt="3"/>
            </a:pPr>
            <a:r>
              <a:rPr lang="en-US" dirty="0"/>
              <a:t>Discovered OpenTech LA through Foshay Tech Academy’s Alumni Network and Lead Teacher Leslie Aaronson</a:t>
            </a:r>
          </a:p>
          <a:p>
            <a:pPr marL="0" indent="0">
              <a:buNone/>
            </a:pPr>
            <a:endParaRPr dirty="0"/>
          </a:p>
        </p:txBody>
      </p:sp>
    </p:spTree>
    <p:extLst>
      <p:ext uri="{BB962C8B-B14F-4D97-AF65-F5344CB8AC3E}">
        <p14:creationId xmlns:p14="http://schemas.microsoft.com/office/powerpoint/2010/main" val="2981824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JUAN</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prstGeom prst="rect">
            <a:avLst/>
          </a:prstGeom>
        </p:spPr>
        <p:txBody>
          <a:bodyPr>
            <a:normAutofit fontScale="92500" lnSpcReduction="10000"/>
          </a:bodyPr>
          <a:lstStyle/>
          <a:p>
            <a:pPr marL="0" indent="0">
              <a:buNone/>
            </a:pPr>
            <a:endParaRPr lang="en-US" dirty="0"/>
          </a:p>
          <a:p>
            <a:pPr marL="711200" indent="-711200">
              <a:buClrTx/>
              <a:buSzPct val="100000"/>
              <a:buFont typeface="+mj-lt"/>
              <a:buAutoNum type="arabicPeriod" startAt="4"/>
            </a:pPr>
            <a:r>
              <a:rPr lang="en-US" dirty="0"/>
              <a:t>Enrolled in OpenTech LA</a:t>
            </a:r>
          </a:p>
          <a:p>
            <a:pPr marL="0" indent="0">
              <a:buClrTx/>
              <a:buSzPct val="100000"/>
              <a:buNone/>
            </a:pPr>
            <a:endParaRPr lang="en-US" dirty="0"/>
          </a:p>
          <a:p>
            <a:pPr marL="711200" indent="-711200">
              <a:buClrTx/>
              <a:buSzPct val="100000"/>
              <a:buFont typeface="+mj-lt"/>
              <a:buAutoNum type="arabicPeriod" startAt="5"/>
            </a:pPr>
            <a:r>
              <a:rPr lang="en-US" dirty="0"/>
              <a:t>Through interview with Success Counselor, developed Individual Employment Plan</a:t>
            </a:r>
          </a:p>
          <a:p>
            <a:pPr marL="0" indent="0">
              <a:buClrTx/>
              <a:buSzPct val="100000"/>
              <a:buNone/>
            </a:pPr>
            <a:endParaRPr lang="en-US" dirty="0"/>
          </a:p>
          <a:p>
            <a:pPr marL="711200" indent="-711200">
              <a:buClrTx/>
              <a:buSzPct val="100000"/>
              <a:buFont typeface="+mj-lt"/>
              <a:buAutoNum type="arabicPeriod" startAt="6"/>
            </a:pPr>
            <a:r>
              <a:rPr lang="en-US" dirty="0"/>
              <a:t>Outlined each step toward a Registered Apprenticeship in Software Development</a:t>
            </a:r>
          </a:p>
          <a:p>
            <a:pPr marL="0" indent="0">
              <a:buNone/>
            </a:pPr>
            <a:endParaRPr dirty="0"/>
          </a:p>
        </p:txBody>
      </p:sp>
    </p:spTree>
    <p:extLst>
      <p:ext uri="{BB962C8B-B14F-4D97-AF65-F5344CB8AC3E}">
        <p14:creationId xmlns:p14="http://schemas.microsoft.com/office/powerpoint/2010/main" val="385081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Toni Wilson</a:t>
            </a:r>
          </a:p>
        </p:txBody>
      </p:sp>
      <p:sp>
        <p:nvSpPr>
          <p:cNvPr id="9" name="Text Placeholder 8"/>
          <p:cNvSpPr>
            <a:spLocks noGrp="1"/>
          </p:cNvSpPr>
          <p:nvPr>
            <p:ph type="body" sz="half" idx="2"/>
          </p:nvPr>
        </p:nvSpPr>
        <p:spPr/>
        <p:txBody>
          <a:bodyPr>
            <a:normAutofit lnSpcReduction="10000"/>
          </a:bodyPr>
          <a:lstStyle/>
          <a:p>
            <a:r>
              <a:rPr lang="en-US" dirty="0"/>
              <a:t>Workforce Analyst</a:t>
            </a:r>
          </a:p>
        </p:txBody>
      </p:sp>
      <p:sp>
        <p:nvSpPr>
          <p:cNvPr id="13" name="Picture Placeholder 12"/>
          <p:cNvSpPr>
            <a:spLocks noGrp="1"/>
          </p:cNvSpPr>
          <p:nvPr>
            <p:ph type="pic" sz="quarter" idx="10"/>
          </p:nvPr>
        </p:nvSpPr>
        <p:spPr/>
      </p:sp>
      <p:sp>
        <p:nvSpPr>
          <p:cNvPr id="11" name="Text Placeholder 10"/>
          <p:cNvSpPr>
            <a:spLocks noGrp="1"/>
          </p:cNvSpPr>
          <p:nvPr>
            <p:ph type="body" sz="half" idx="11"/>
          </p:nvPr>
        </p:nvSpPr>
        <p:spPr/>
        <p:txBody>
          <a:bodyPr/>
          <a:lstStyle/>
          <a:p>
            <a:r>
              <a:rPr lang="en-US" dirty="0"/>
              <a:t>Division of Youth Services</a:t>
            </a:r>
          </a:p>
          <a:p>
            <a:r>
              <a:rPr lang="en-US" dirty="0"/>
              <a:t>U.S. Department of Labor</a:t>
            </a:r>
          </a:p>
          <a:p>
            <a:r>
              <a:rPr lang="en-US" dirty="0"/>
              <a:t>Washington, DC</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30868"/>
          <a:stretch/>
        </p:blipFill>
        <p:spPr>
          <a:xfrm>
            <a:off x="1103586" y="1986455"/>
            <a:ext cx="1718441" cy="2396359"/>
          </a:xfrm>
          <a:prstGeom prst="rect">
            <a:avLst/>
          </a:prstGeom>
        </p:spPr>
      </p:pic>
    </p:spTree>
    <p:extLst>
      <p:ext uri="{BB962C8B-B14F-4D97-AF65-F5344CB8AC3E}">
        <p14:creationId xmlns:p14="http://schemas.microsoft.com/office/powerpoint/2010/main" val="871809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FIRST STEPS</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prstGeom prst="rect">
            <a:avLst/>
          </a:prstGeom>
        </p:spPr>
        <p:txBody>
          <a:bodyPr>
            <a:normAutofit/>
          </a:bodyPr>
          <a:lstStyle/>
          <a:p>
            <a:pPr marL="0" indent="0">
              <a:buNone/>
            </a:pPr>
            <a:endParaRPr lang="en-US" dirty="0"/>
          </a:p>
          <a:p>
            <a:pPr marL="711200" indent="-711200">
              <a:buClrTx/>
              <a:buSzPct val="100000"/>
              <a:buAutoNum type="arabicPeriod"/>
            </a:pPr>
            <a:r>
              <a:rPr lang="en-US" dirty="0"/>
              <a:t>Registered in LA Mayor Eric Garrett’s ‘HIRE LA YOUTH’ Summer Program</a:t>
            </a:r>
          </a:p>
          <a:p>
            <a:pPr marL="711200" indent="-711200">
              <a:buClrTx/>
              <a:buSzPct val="100000"/>
              <a:buAutoNum type="arabicPeriod"/>
            </a:pPr>
            <a:r>
              <a:rPr lang="en-US" dirty="0"/>
              <a:t>Modality: 120 Hours of Soft Skills, Life Skills, and Internship</a:t>
            </a:r>
          </a:p>
          <a:p>
            <a:pPr marL="711200" indent="-711200">
              <a:buClrTx/>
              <a:buSzPct val="100000"/>
              <a:buAutoNum type="arabicPeriod"/>
            </a:pPr>
            <a:r>
              <a:rPr lang="en-US" dirty="0"/>
              <a:t>Funding: Stipend of $9.00/hour</a:t>
            </a:r>
          </a:p>
          <a:p>
            <a:pPr marL="711200" indent="-711200">
              <a:buClrTx/>
              <a:buSzPct val="100000"/>
              <a:buAutoNum type="arabicPeriod"/>
            </a:pPr>
            <a:r>
              <a:rPr lang="en-US" dirty="0"/>
              <a:t>Trainer: OpenTech and Host Employer</a:t>
            </a:r>
          </a:p>
          <a:p>
            <a:pPr marL="0" indent="0">
              <a:buNone/>
            </a:pPr>
            <a:endParaRPr dirty="0"/>
          </a:p>
        </p:txBody>
      </p:sp>
    </p:spTree>
    <p:extLst>
      <p:ext uri="{BB962C8B-B14F-4D97-AF65-F5344CB8AC3E}">
        <p14:creationId xmlns:p14="http://schemas.microsoft.com/office/powerpoint/2010/main" val="26013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FIRST STEPS</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prstGeom prst="rect">
            <a:avLst/>
          </a:prstGeom>
        </p:spPr>
        <p:txBody>
          <a:bodyPr/>
          <a:lstStyle/>
          <a:p>
            <a:pPr marL="0" indent="0">
              <a:buNone/>
            </a:pPr>
            <a:endParaRPr lang="en-US" dirty="0"/>
          </a:p>
          <a:p>
            <a:pPr marL="0" indent="0">
              <a:buNone/>
            </a:pPr>
            <a:r>
              <a:rPr lang="en-US" dirty="0"/>
              <a:t>Host Employer saw great potential in Juan during Summer Internship Program, and contacted OpenTech LA to develop a training plan enabling Juan to become an apprentice.</a:t>
            </a:r>
          </a:p>
          <a:p>
            <a:pPr marL="0" indent="0">
              <a:buNone/>
            </a:pPr>
            <a:endParaRPr dirty="0"/>
          </a:p>
        </p:txBody>
      </p:sp>
    </p:spTree>
    <p:extLst>
      <p:ext uri="{BB962C8B-B14F-4D97-AF65-F5344CB8AC3E}">
        <p14:creationId xmlns:p14="http://schemas.microsoft.com/office/powerpoint/2010/main" val="3472498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fontScale="90000"/>
          </a:bodyPr>
          <a:lstStyle/>
          <a:p>
            <a:r>
              <a:rPr lang="en-US" dirty="0"/>
              <a:t>NEXT STEP: CLASSROOM-BASED TRAINING</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prstGeom prst="rect">
            <a:avLst/>
          </a:prstGeom>
        </p:spPr>
        <p:txBody>
          <a:bodyPr>
            <a:normAutofit/>
          </a:bodyPr>
          <a:lstStyle/>
          <a:p>
            <a:pPr marL="711200" indent="-711200">
              <a:buClrTx/>
              <a:buSzPct val="100000"/>
              <a:buAutoNum type="arabicPeriod"/>
            </a:pPr>
            <a:r>
              <a:rPr lang="en-US" dirty="0"/>
              <a:t>Enrolled at American Job Center in West Covina, CA.</a:t>
            </a:r>
          </a:p>
          <a:p>
            <a:pPr marL="711200" indent="-711200">
              <a:buClrTx/>
              <a:buSzPct val="100000"/>
              <a:buAutoNum type="arabicPeriod"/>
            </a:pPr>
            <a:r>
              <a:rPr lang="en-US" dirty="0"/>
              <a:t>Qualified for WIOA funding as Out-of-School Youth and Adult.</a:t>
            </a:r>
          </a:p>
          <a:p>
            <a:pPr marL="711200" indent="-711200">
              <a:buClrTx/>
              <a:buSzPct val="100000"/>
              <a:buAutoNum type="arabicPeriod"/>
            </a:pPr>
            <a:r>
              <a:rPr lang="en-US" dirty="0"/>
              <a:t>Modality: Classroom-Based Training </a:t>
            </a:r>
          </a:p>
          <a:p>
            <a:pPr marL="711200" indent="-711200">
              <a:buClrTx/>
              <a:buSzPct val="100000"/>
              <a:buAutoNum type="arabicPeriod"/>
              <a:defRPr>
                <a:solidFill>
                  <a:schemeClr val="accent5"/>
                </a:solidFill>
              </a:defRPr>
            </a:pPr>
            <a:r>
              <a:rPr lang="en-US" dirty="0">
                <a:solidFill>
                  <a:srgbClr val="FF0000"/>
                </a:solidFill>
              </a:rPr>
              <a:t>Funding: WIOA Individual Training Account (Youth)</a:t>
            </a:r>
          </a:p>
          <a:p>
            <a:pPr marL="711200" indent="-711200">
              <a:buClrTx/>
              <a:buSzPct val="100000"/>
              <a:buAutoNum type="arabicPeriod"/>
            </a:pPr>
            <a:r>
              <a:rPr lang="en-US" dirty="0"/>
              <a:t>Trainer: New Horizons</a:t>
            </a:r>
          </a:p>
          <a:p>
            <a:pPr marL="0" indent="0">
              <a:buNone/>
            </a:pPr>
            <a:endParaRPr dirty="0"/>
          </a:p>
        </p:txBody>
      </p:sp>
    </p:spTree>
    <p:extLst>
      <p:ext uri="{BB962C8B-B14F-4D97-AF65-F5344CB8AC3E}">
        <p14:creationId xmlns:p14="http://schemas.microsoft.com/office/powerpoint/2010/main" val="1950509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NEXT STEP: PRE-APPRENTICESHIP</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prstGeom prst="rect">
            <a:avLst/>
          </a:prstGeom>
        </p:spPr>
        <p:txBody>
          <a:bodyPr/>
          <a:lstStyle/>
          <a:p>
            <a:pPr marL="0" indent="0">
              <a:buNone/>
            </a:pPr>
            <a:endParaRPr lang="en-US" dirty="0"/>
          </a:p>
          <a:p>
            <a:pPr marL="0" indent="0">
              <a:buNone/>
            </a:pPr>
            <a:r>
              <a:rPr lang="en-US" dirty="0"/>
              <a:t>OpenTech LA Curriculum Committee designed Pre-Apprenticeship Curriculum incorporating both industry standards and employer needs</a:t>
            </a:r>
          </a:p>
          <a:p>
            <a:pPr marL="0" indent="0">
              <a:buNone/>
            </a:pPr>
            <a:endParaRPr dirty="0"/>
          </a:p>
        </p:txBody>
      </p:sp>
    </p:spTree>
    <p:extLst>
      <p:ext uri="{BB962C8B-B14F-4D97-AF65-F5344CB8AC3E}">
        <p14:creationId xmlns:p14="http://schemas.microsoft.com/office/powerpoint/2010/main" val="1619242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NEXT STEP: PRE-APPRENTICESHIP</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6" name="Shape 184"/>
          <p:cNvSpPr>
            <a:spLocks noGrp="1"/>
          </p:cNvSpPr>
          <p:nvPr>
            <p:ph type="body" idx="1"/>
          </p:nvPr>
        </p:nvSpPr>
        <p:spPr>
          <a:xfrm>
            <a:off x="441433" y="1162174"/>
            <a:ext cx="8056180" cy="4654617"/>
          </a:xfrm>
          <a:prstGeom prst="rect">
            <a:avLst/>
          </a:prstGeom>
        </p:spPr>
        <p:txBody>
          <a:bodyPr>
            <a:noAutofit/>
          </a:bodyPr>
          <a:lstStyle/>
          <a:p>
            <a:pPr marL="668527" indent="-668527" defTabSz="549148">
              <a:spcBef>
                <a:spcPts val="600"/>
              </a:spcBef>
              <a:buClrTx/>
              <a:buSzPct val="100000"/>
              <a:buAutoNum type="arabicPeriod"/>
              <a:defRPr sz="3384"/>
            </a:pPr>
            <a:r>
              <a:rPr sz="2800" dirty="0"/>
              <a:t>Enrolled at American Job Center in Hollywood, CA.</a:t>
            </a:r>
          </a:p>
          <a:p>
            <a:pPr marL="668527" indent="-668527" defTabSz="549148">
              <a:spcBef>
                <a:spcPts val="600"/>
              </a:spcBef>
              <a:buClrTx/>
              <a:buSzPct val="100000"/>
              <a:buAutoNum type="arabicPeriod"/>
              <a:defRPr sz="3384"/>
            </a:pPr>
            <a:r>
              <a:rPr sz="2800" dirty="0"/>
              <a:t>Qualified for WIOA funding as Adult.</a:t>
            </a:r>
          </a:p>
          <a:p>
            <a:pPr marL="668527" indent="-668527" defTabSz="549148">
              <a:spcBef>
                <a:spcPts val="600"/>
              </a:spcBef>
              <a:buClrTx/>
              <a:buSzPct val="100000"/>
              <a:buAutoNum type="arabicPeriod"/>
              <a:defRPr sz="3384"/>
            </a:pPr>
            <a:r>
              <a:rPr sz="2800" dirty="0"/>
              <a:t>Began Pre-Apprenticeship in Software Development (CRM Specialty-Salesforce) with Host Employer</a:t>
            </a:r>
          </a:p>
          <a:p>
            <a:pPr marL="668527" indent="-668527" defTabSz="549148">
              <a:spcBef>
                <a:spcPts val="600"/>
              </a:spcBef>
              <a:buClrTx/>
              <a:buSzPct val="100000"/>
              <a:buAutoNum type="arabicPeriod"/>
              <a:defRPr sz="3384"/>
            </a:pPr>
            <a:r>
              <a:rPr sz="2800" dirty="0"/>
              <a:t>Modality: On-the-Job Learning</a:t>
            </a:r>
          </a:p>
          <a:p>
            <a:pPr marL="668527" indent="-668527" defTabSz="549148">
              <a:spcBef>
                <a:spcPts val="600"/>
              </a:spcBef>
              <a:buClrTx/>
              <a:buSzPct val="100000"/>
              <a:buAutoNum type="arabicPeriod"/>
              <a:defRPr sz="3384">
                <a:solidFill>
                  <a:schemeClr val="accent5"/>
                </a:solidFill>
              </a:defRPr>
            </a:pPr>
            <a:r>
              <a:rPr sz="2800" dirty="0">
                <a:solidFill>
                  <a:srgbClr val="FF0000"/>
                </a:solidFill>
              </a:rPr>
              <a:t>Funding: WIOA OJT Funds (Adult)</a:t>
            </a:r>
          </a:p>
          <a:p>
            <a:pPr marL="668527" indent="-668527" defTabSz="549148">
              <a:spcBef>
                <a:spcPts val="600"/>
              </a:spcBef>
              <a:buClrTx/>
              <a:buSzPct val="100000"/>
              <a:buAutoNum type="arabicPeriod"/>
              <a:defRPr sz="3384"/>
            </a:pPr>
            <a:r>
              <a:rPr sz="2800" dirty="0"/>
              <a:t>Trainer: Mentor at Host Employer</a:t>
            </a:r>
          </a:p>
        </p:txBody>
      </p:sp>
    </p:spTree>
    <p:extLst>
      <p:ext uri="{BB962C8B-B14F-4D97-AF65-F5344CB8AC3E}">
        <p14:creationId xmlns:p14="http://schemas.microsoft.com/office/powerpoint/2010/main" val="1656538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FINAL STEP: APPRENTICESHIP</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xfrm>
            <a:off x="378373" y="1083346"/>
            <a:ext cx="6908800" cy="4654617"/>
          </a:xfrm>
          <a:prstGeom prst="rect">
            <a:avLst/>
          </a:prstGeom>
        </p:spPr>
        <p:txBody>
          <a:bodyPr>
            <a:normAutofit lnSpcReduction="10000"/>
          </a:bodyPr>
          <a:lstStyle/>
          <a:p>
            <a:endParaRPr lang="en-US" dirty="0"/>
          </a:p>
          <a:p>
            <a:r>
              <a:rPr lang="en-US" dirty="0"/>
              <a:t>OpenTech LA Curriculum Committee designed Registered Apprenticeship Curriculum incorporating both industry standards and employer needs</a:t>
            </a:r>
          </a:p>
          <a:p>
            <a:endParaRPr lang="en-US" dirty="0"/>
          </a:p>
          <a:p>
            <a:r>
              <a:rPr lang="en-US" dirty="0"/>
              <a:t>Apprenticeship application currently in process with DOL and State Division of Apprenticeship Standards</a:t>
            </a:r>
          </a:p>
          <a:p>
            <a:endParaRPr dirty="0"/>
          </a:p>
        </p:txBody>
      </p:sp>
    </p:spTree>
    <p:extLst>
      <p:ext uri="{BB962C8B-B14F-4D97-AF65-F5344CB8AC3E}">
        <p14:creationId xmlns:p14="http://schemas.microsoft.com/office/powerpoint/2010/main" val="3495304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FINAL STEP: APPRENTICESHIP</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xfrm>
            <a:off x="457200" y="1209470"/>
            <a:ext cx="6747641" cy="4654617"/>
          </a:xfrm>
          <a:prstGeom prst="rect">
            <a:avLst/>
          </a:prstGeom>
        </p:spPr>
        <p:txBody>
          <a:bodyPr>
            <a:normAutofit fontScale="92500" lnSpcReduction="10000"/>
          </a:bodyPr>
          <a:lstStyle/>
          <a:p>
            <a:pPr marL="711200" indent="-711200">
              <a:buClrTx/>
              <a:buSzPct val="100000"/>
              <a:buAutoNum type="arabicPeriod"/>
            </a:pPr>
            <a:r>
              <a:rPr lang="en-US" dirty="0"/>
              <a:t>Begins Apprenticeship in Software Development (CRM Specialty-Salesforce) this Summer 2016</a:t>
            </a:r>
          </a:p>
          <a:p>
            <a:pPr marL="0" indent="0">
              <a:buClrTx/>
              <a:buSzPct val="100000"/>
              <a:buNone/>
            </a:pPr>
            <a:endParaRPr lang="en-US" dirty="0"/>
          </a:p>
          <a:p>
            <a:pPr marL="711200" indent="-711200">
              <a:buClrTx/>
              <a:buSzPct val="100000"/>
              <a:buFont typeface="+mj-lt"/>
              <a:buAutoNum type="arabicPeriod" startAt="2"/>
            </a:pPr>
            <a:r>
              <a:rPr lang="en-US" dirty="0"/>
              <a:t>Modality: On-the-Job Learning</a:t>
            </a:r>
          </a:p>
          <a:p>
            <a:pPr marL="0" indent="0">
              <a:buClrTx/>
              <a:buSzPct val="100000"/>
              <a:buNone/>
            </a:pPr>
            <a:endParaRPr lang="en-US" dirty="0"/>
          </a:p>
          <a:p>
            <a:pPr marL="711200" indent="-711200">
              <a:buClrTx/>
              <a:buSzPct val="100000"/>
              <a:buFont typeface="+mj-lt"/>
              <a:buAutoNum type="arabicPeriod" startAt="3"/>
              <a:defRPr>
                <a:solidFill>
                  <a:schemeClr val="accent5">
                    <a:lumOff val="6999"/>
                  </a:schemeClr>
                </a:solidFill>
              </a:defRPr>
            </a:pPr>
            <a:r>
              <a:rPr lang="en-US" dirty="0">
                <a:solidFill>
                  <a:srgbClr val="FF0000"/>
                </a:solidFill>
              </a:rPr>
              <a:t>Funding: WIOA OJT Funds (Adult) + DOL Funds</a:t>
            </a:r>
          </a:p>
          <a:p>
            <a:pPr marL="0" indent="0">
              <a:buClrTx/>
              <a:buSzPct val="100000"/>
              <a:buNone/>
              <a:defRPr>
                <a:solidFill>
                  <a:schemeClr val="accent5">
                    <a:lumOff val="6999"/>
                  </a:schemeClr>
                </a:solidFill>
              </a:defRPr>
            </a:pPr>
            <a:endParaRPr lang="en-US" dirty="0">
              <a:solidFill>
                <a:srgbClr val="FF0000"/>
              </a:solidFill>
            </a:endParaRPr>
          </a:p>
          <a:p>
            <a:pPr marL="711200" indent="-711200">
              <a:buClrTx/>
              <a:buSzPct val="100000"/>
              <a:buFont typeface="+mj-lt"/>
              <a:buAutoNum type="arabicPeriod" startAt="4"/>
            </a:pPr>
            <a:r>
              <a:rPr lang="en-US" dirty="0"/>
              <a:t>Trainer: Mentor at Host Employer</a:t>
            </a:r>
          </a:p>
          <a:p>
            <a:pPr marL="0" indent="0">
              <a:buNone/>
            </a:pPr>
            <a:endParaRPr dirty="0"/>
          </a:p>
        </p:txBody>
      </p:sp>
    </p:spTree>
    <p:extLst>
      <p:ext uri="{BB962C8B-B14F-4D97-AF65-F5344CB8AC3E}">
        <p14:creationId xmlns:p14="http://schemas.microsoft.com/office/powerpoint/2010/main" val="2887193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FINAL STEP: APPRENTICESHIP</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6" name="Shape 192"/>
          <p:cNvSpPr>
            <a:spLocks noGrp="1"/>
          </p:cNvSpPr>
          <p:nvPr>
            <p:ph type="body" idx="1"/>
          </p:nvPr>
        </p:nvSpPr>
        <p:spPr>
          <a:xfrm>
            <a:off x="377825" y="1082675"/>
            <a:ext cx="6908800" cy="4654550"/>
          </a:xfrm>
          <a:prstGeom prst="rect">
            <a:avLst/>
          </a:prstGeom>
        </p:spPr>
        <p:txBody>
          <a:bodyPr/>
          <a:lstStyle>
            <a:lvl1pPr marL="0" indent="0">
              <a:buClrTx/>
              <a:buSzTx/>
              <a:buNone/>
              <a:defRPr>
                <a:solidFill>
                  <a:schemeClr val="accent3">
                    <a:lumOff val="5212"/>
                  </a:schemeClr>
                </a:solidFill>
              </a:defRPr>
            </a:lvl1pPr>
          </a:lstStyle>
          <a:p>
            <a:endParaRPr lang="en-US" dirty="0"/>
          </a:p>
          <a:p>
            <a:r>
              <a:rPr dirty="0">
                <a:solidFill>
                  <a:schemeClr val="tx1"/>
                </a:solidFill>
              </a:rPr>
              <a:t>We combined multiple funding streams to minimize fiscal impact on the Host Employer, creating incentives to take a chance on OpenTech candidates they might not have considered otherwise.</a:t>
            </a:r>
          </a:p>
        </p:txBody>
      </p:sp>
    </p:spTree>
    <p:extLst>
      <p:ext uri="{BB962C8B-B14F-4D97-AF65-F5344CB8AC3E}">
        <p14:creationId xmlns:p14="http://schemas.microsoft.com/office/powerpoint/2010/main" val="2940539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FINAL STEP: APPRENTICESHIP</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6" name="Shape 192"/>
          <p:cNvSpPr>
            <a:spLocks noGrp="1"/>
          </p:cNvSpPr>
          <p:nvPr>
            <p:ph type="body" idx="1"/>
          </p:nvPr>
        </p:nvSpPr>
        <p:spPr>
          <a:xfrm>
            <a:off x="377825" y="1082675"/>
            <a:ext cx="6908800" cy="4654550"/>
          </a:xfrm>
          <a:prstGeom prst="rect">
            <a:avLst/>
          </a:prstGeom>
        </p:spPr>
        <p:txBody>
          <a:bodyPr/>
          <a:lstStyle>
            <a:lvl1pPr marL="0" indent="0">
              <a:buClrTx/>
              <a:buSzTx/>
              <a:buNone/>
              <a:defRPr>
                <a:solidFill>
                  <a:schemeClr val="accent3">
                    <a:lumOff val="5212"/>
                  </a:schemeClr>
                </a:solidFill>
              </a:defRPr>
            </a:lvl1pPr>
          </a:lstStyle>
          <a:p>
            <a:endParaRPr lang="en-US" dirty="0"/>
          </a:p>
          <a:p>
            <a:endParaRPr lang="en-US" dirty="0">
              <a:solidFill>
                <a:schemeClr val="tx1"/>
              </a:solidFill>
            </a:endParaRPr>
          </a:p>
          <a:p>
            <a:r>
              <a:rPr lang="en-US" dirty="0">
                <a:solidFill>
                  <a:schemeClr val="tx1"/>
                </a:solidFill>
              </a:rPr>
              <a:t>Each funding stream capitalized on program strengths in order to maximize service delivery to the participant.</a:t>
            </a:r>
          </a:p>
          <a:p>
            <a:endParaRPr lang="en-US" dirty="0"/>
          </a:p>
        </p:txBody>
      </p:sp>
    </p:spTree>
    <p:extLst>
      <p:ext uri="{BB962C8B-B14F-4D97-AF65-F5344CB8AC3E}">
        <p14:creationId xmlns:p14="http://schemas.microsoft.com/office/powerpoint/2010/main" val="625589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FINAL STEP: APPRENTICESHIP</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xfrm>
            <a:off x="220715" y="1083346"/>
            <a:ext cx="7977353" cy="4654617"/>
          </a:xfrm>
          <a:prstGeom prst="rect">
            <a:avLst/>
          </a:prstGeom>
        </p:spPr>
        <p:txBody>
          <a:bodyPr>
            <a:normAutofit fontScale="92500"/>
          </a:bodyPr>
          <a:lstStyle/>
          <a:p>
            <a:pPr>
              <a:buFont typeface="Wingdings" panose="05000000000000000000" pitchFamily="2" charset="2"/>
              <a:buChar char="ü"/>
            </a:pPr>
            <a:endParaRPr lang="en-US" sz="2800" dirty="0"/>
          </a:p>
          <a:p>
            <a:pPr>
              <a:buFont typeface="Wingdings" panose="05000000000000000000" pitchFamily="2" charset="2"/>
              <a:buChar char="ü"/>
            </a:pPr>
            <a:r>
              <a:rPr lang="en-US" sz="3200" dirty="0"/>
              <a:t>Hire LA Youth Summer Funding = Soft and Life Skills</a:t>
            </a:r>
          </a:p>
          <a:p>
            <a:pPr>
              <a:buFont typeface="Wingdings" panose="05000000000000000000" pitchFamily="2" charset="2"/>
              <a:buChar char="ü"/>
            </a:pPr>
            <a:r>
              <a:rPr lang="en-US" sz="3200" dirty="0"/>
              <a:t>WIOA Youth ITA Funding = Technical Competencies</a:t>
            </a:r>
          </a:p>
          <a:p>
            <a:pPr>
              <a:buFont typeface="Wingdings" panose="05000000000000000000" pitchFamily="2" charset="2"/>
              <a:buChar char="ü"/>
            </a:pPr>
            <a:r>
              <a:rPr lang="en-US" sz="3200" dirty="0"/>
              <a:t>WIOA Adult OJT Funding = Real-World Experience</a:t>
            </a:r>
          </a:p>
          <a:p>
            <a:pPr>
              <a:buFont typeface="Wingdings" panose="05000000000000000000" pitchFamily="2" charset="2"/>
              <a:buChar char="ü"/>
            </a:pPr>
            <a:r>
              <a:rPr lang="en-US" sz="3200" dirty="0"/>
              <a:t>DOL Apprenticeship Funding = Commitment to Hire and Train as Apprentice</a:t>
            </a:r>
          </a:p>
          <a:p>
            <a:endParaRPr dirty="0"/>
          </a:p>
        </p:txBody>
      </p:sp>
    </p:spTree>
    <p:extLst>
      <p:ext uri="{BB962C8B-B14F-4D97-AF65-F5344CB8AC3E}">
        <p14:creationId xmlns:p14="http://schemas.microsoft.com/office/powerpoint/2010/main" val="138685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Eric Karmecy</a:t>
            </a:r>
          </a:p>
        </p:txBody>
      </p:sp>
      <p:sp>
        <p:nvSpPr>
          <p:cNvPr id="3" name="Text Placeholder 2"/>
          <p:cNvSpPr>
            <a:spLocks noGrp="1"/>
          </p:cNvSpPr>
          <p:nvPr>
            <p:ph type="body" sz="quarter" idx="15"/>
          </p:nvPr>
        </p:nvSpPr>
        <p:spPr/>
        <p:txBody>
          <a:bodyPr/>
          <a:lstStyle/>
          <a:p>
            <a:r>
              <a:rPr lang="en-US" dirty="0"/>
              <a:t>Philip Starr, Psy.D</a:t>
            </a:r>
          </a:p>
        </p:txBody>
      </p:sp>
      <p:sp>
        <p:nvSpPr>
          <p:cNvPr id="4" name="Title 3"/>
          <p:cNvSpPr>
            <a:spLocks noGrp="1"/>
          </p:cNvSpPr>
          <p:nvPr>
            <p:ph type="title"/>
          </p:nvPr>
        </p:nvSpPr>
        <p:spPr/>
        <p:txBody>
          <a:bodyPr/>
          <a:lstStyle/>
          <a:p>
            <a:r>
              <a:rPr lang="en-US" dirty="0"/>
              <a:t>Amy Firestone, Ph.D..</a:t>
            </a:r>
          </a:p>
        </p:txBody>
      </p:sp>
      <p:sp>
        <p:nvSpPr>
          <p:cNvPr id="5" name="Text Placeholder 4"/>
          <p:cNvSpPr>
            <a:spLocks noGrp="1"/>
          </p:cNvSpPr>
          <p:nvPr>
            <p:ph type="body" sz="half" idx="2"/>
          </p:nvPr>
        </p:nvSpPr>
        <p:spPr/>
        <p:txBody>
          <a:bodyPr/>
          <a:lstStyle/>
          <a:p>
            <a:r>
              <a:rPr lang="en-US" dirty="0"/>
              <a:t>Program Analyst</a:t>
            </a:r>
          </a:p>
        </p:txBody>
      </p:sp>
      <p:sp>
        <p:nvSpPr>
          <p:cNvPr id="7" name="Text Placeholder 6"/>
          <p:cNvSpPr>
            <a:spLocks noGrp="1"/>
          </p:cNvSpPr>
          <p:nvPr>
            <p:ph type="body" sz="half" idx="11"/>
          </p:nvPr>
        </p:nvSpPr>
        <p:spPr/>
        <p:txBody>
          <a:bodyPr>
            <a:normAutofit lnSpcReduction="10000"/>
          </a:bodyPr>
          <a:lstStyle/>
          <a:p>
            <a:r>
              <a:rPr lang="en-US" dirty="0"/>
              <a:t>Office of Apprenticeship</a:t>
            </a:r>
          </a:p>
          <a:p>
            <a:r>
              <a:rPr lang="en-US" dirty="0"/>
              <a:t>U.S. Department of Labor</a:t>
            </a:r>
          </a:p>
          <a:p>
            <a:r>
              <a:rPr lang="en-US" dirty="0"/>
              <a:t>Washington, DC</a:t>
            </a:r>
          </a:p>
        </p:txBody>
      </p:sp>
      <p:sp>
        <p:nvSpPr>
          <p:cNvPr id="8" name="Text Placeholder 7"/>
          <p:cNvSpPr>
            <a:spLocks noGrp="1"/>
          </p:cNvSpPr>
          <p:nvPr>
            <p:ph type="body" sz="half" idx="12"/>
          </p:nvPr>
        </p:nvSpPr>
        <p:spPr/>
        <p:txBody>
          <a:bodyPr/>
          <a:lstStyle/>
          <a:p>
            <a:r>
              <a:rPr lang="en-US" dirty="0"/>
              <a:t>Executive Director</a:t>
            </a:r>
          </a:p>
        </p:txBody>
      </p:sp>
      <p:sp>
        <p:nvSpPr>
          <p:cNvPr id="33" name="Picture Placeholder 32"/>
          <p:cNvSpPr>
            <a:spLocks noGrp="1"/>
          </p:cNvSpPr>
          <p:nvPr>
            <p:ph type="pic" sz="quarter" idx="13"/>
          </p:nvPr>
        </p:nvSpPr>
        <p:spPr>
          <a:xfrm>
            <a:off x="558941" y="3989281"/>
            <a:ext cx="1193659" cy="1641281"/>
          </a:xfrm>
        </p:spPr>
      </p:sp>
      <p:sp>
        <p:nvSpPr>
          <p:cNvPr id="10" name="Text Placeholder 9"/>
          <p:cNvSpPr>
            <a:spLocks noGrp="1"/>
          </p:cNvSpPr>
          <p:nvPr>
            <p:ph type="body" sz="half" idx="14"/>
          </p:nvPr>
        </p:nvSpPr>
        <p:spPr>
          <a:xfrm>
            <a:off x="2297113" y="4790569"/>
            <a:ext cx="3970337" cy="1074203"/>
          </a:xfrm>
        </p:spPr>
        <p:txBody>
          <a:bodyPr>
            <a:normAutofit fontScale="92500" lnSpcReduction="10000"/>
          </a:bodyPr>
          <a:lstStyle/>
          <a:p>
            <a:r>
              <a:rPr lang="en-US" dirty="0"/>
              <a:t>OPENTECH LA</a:t>
            </a:r>
          </a:p>
          <a:p>
            <a:r>
              <a:rPr lang="en-US" dirty="0"/>
              <a:t>Managed Career Solutions</a:t>
            </a:r>
          </a:p>
          <a:p>
            <a:r>
              <a:rPr lang="en-US" dirty="0"/>
              <a:t>Hollywood WorkSource Center</a:t>
            </a:r>
          </a:p>
          <a:p>
            <a:r>
              <a:rPr lang="en-US" dirty="0"/>
              <a:t>Hollywood, CA</a:t>
            </a:r>
          </a:p>
        </p:txBody>
      </p:sp>
      <p:sp>
        <p:nvSpPr>
          <p:cNvPr id="11" name="Text Placeholder 10"/>
          <p:cNvSpPr>
            <a:spLocks noGrp="1"/>
          </p:cNvSpPr>
          <p:nvPr>
            <p:ph type="body" sz="half" idx="16"/>
          </p:nvPr>
        </p:nvSpPr>
        <p:spPr/>
        <p:txBody>
          <a:bodyPr/>
          <a:lstStyle/>
          <a:p>
            <a:r>
              <a:rPr lang="en-US" dirty="0"/>
              <a:t>Project Manager</a:t>
            </a:r>
          </a:p>
        </p:txBody>
      </p:sp>
      <p:sp>
        <p:nvSpPr>
          <p:cNvPr id="13" name="Text Placeholder 12"/>
          <p:cNvSpPr>
            <a:spLocks noGrp="1"/>
          </p:cNvSpPr>
          <p:nvPr>
            <p:ph type="body" sz="half" idx="18"/>
          </p:nvPr>
        </p:nvSpPr>
        <p:spPr/>
        <p:txBody>
          <a:bodyPr>
            <a:normAutofit lnSpcReduction="10000"/>
          </a:bodyPr>
          <a:lstStyle/>
          <a:p>
            <a:r>
              <a:rPr lang="en-US" dirty="0"/>
              <a:t>OH-Penn</a:t>
            </a:r>
          </a:p>
          <a:p>
            <a:r>
              <a:rPr lang="en-US" dirty="0"/>
              <a:t>West Central Job Partnership</a:t>
            </a:r>
          </a:p>
          <a:p>
            <a:r>
              <a:rPr lang="en-US" dirty="0"/>
              <a:t>Sharon, PA</a:t>
            </a:r>
          </a:p>
        </p:txBody>
      </p:sp>
      <p:pic>
        <p:nvPicPr>
          <p:cNvPr id="14" name="Picture 3" descr="C:\Users\Firestone-Amy\Downloads\20151121_160604-2-1.jpg"/>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l="6364" r="6364"/>
          <a:stretch>
            <a:fillRect/>
          </a:stretch>
        </p:blipFill>
        <p:spPr bwMode="auto">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5" name="Picture 2" descr="https://media.licdn.com/mpr/mpr/shrinknp_200_200/p/1/000/03f/144/0c7462c.jpg"/>
          <p:cNvPicPr>
            <a:picLocks noGrp="1" noChangeAspect="1" noChangeArrowheads="1"/>
          </p:cNvPicPr>
          <p:nvPr>
            <p:ph type="pic" sz="quarter" idx="17"/>
          </p:nvPr>
        </p:nvPicPr>
        <p:blipFill>
          <a:blip r:embed="rId4"/>
          <a:srcRect l="13636" r="13636"/>
          <a:stretch>
            <a:fillRect/>
          </a:stretch>
        </p:blipFill>
        <p:spPr bwMode="auto">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26" name="Picture 2" descr="C:\Users\wilson.toni\AppData\Local\Microsoft\Windows\Temporary Internet Files\Content.Outlook\GRHP0LUA\PhilStar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398" y="3875251"/>
            <a:ext cx="1291590" cy="177546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059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FINAL STEP: APPRENTICESHIP</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6" name="Shape 192"/>
          <p:cNvSpPr>
            <a:spLocks noGrp="1"/>
          </p:cNvSpPr>
          <p:nvPr>
            <p:ph type="body" idx="1"/>
          </p:nvPr>
        </p:nvSpPr>
        <p:spPr>
          <a:xfrm>
            <a:off x="377825" y="1082675"/>
            <a:ext cx="6908800" cy="4654550"/>
          </a:xfrm>
          <a:prstGeom prst="rect">
            <a:avLst/>
          </a:prstGeom>
        </p:spPr>
        <p:txBody>
          <a:bodyPr/>
          <a:lstStyle>
            <a:lvl1pPr marL="0" indent="0">
              <a:buClrTx/>
              <a:buSzTx/>
              <a:buNone/>
              <a:defRPr>
                <a:solidFill>
                  <a:schemeClr val="accent3">
                    <a:lumOff val="5212"/>
                  </a:schemeClr>
                </a:solidFill>
              </a:defRPr>
            </a:lvl1pPr>
          </a:lstStyle>
          <a:p>
            <a:endParaRPr lang="en-US" dirty="0"/>
          </a:p>
          <a:p>
            <a:endParaRPr lang="en-US" dirty="0">
              <a:solidFill>
                <a:schemeClr val="tx1"/>
              </a:solidFill>
            </a:endParaRPr>
          </a:p>
          <a:p>
            <a:r>
              <a:rPr lang="en-US" dirty="0">
                <a:solidFill>
                  <a:schemeClr val="tx1"/>
                </a:solidFill>
              </a:rPr>
              <a:t>All training programs must include financial assistance and/or earn-and-learn components to ensure open access to diverse and disadvantaged youth.</a:t>
            </a:r>
          </a:p>
          <a:p>
            <a:endParaRPr lang="en-US" dirty="0"/>
          </a:p>
        </p:txBody>
      </p:sp>
    </p:spTree>
    <p:extLst>
      <p:ext uri="{BB962C8B-B14F-4D97-AF65-F5344CB8AC3E}">
        <p14:creationId xmlns:p14="http://schemas.microsoft.com/office/powerpoint/2010/main" val="987469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FUNDERS</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xfrm>
            <a:off x="220715" y="1083346"/>
            <a:ext cx="7977353" cy="4654617"/>
          </a:xfrm>
          <a:prstGeom prst="rect">
            <a:avLst/>
          </a:prstGeom>
        </p:spPr>
        <p:txBody>
          <a:bodyPr>
            <a:normAutofit fontScale="92500" lnSpcReduction="10000"/>
          </a:bodyPr>
          <a:lstStyle/>
          <a:p>
            <a:pPr>
              <a:buFont typeface="Wingdings" panose="05000000000000000000" pitchFamily="2" charset="2"/>
              <a:buChar char="ü"/>
            </a:pPr>
            <a:endParaRPr lang="en-US" sz="2800" dirty="0"/>
          </a:p>
          <a:p>
            <a:pPr marL="437006" indent="-437006" defTabSz="543305">
              <a:spcBef>
                <a:spcPts val="600"/>
              </a:spcBef>
              <a:defRPr sz="3348"/>
            </a:pPr>
            <a:r>
              <a:rPr lang="en-US" sz="2800" dirty="0"/>
              <a:t>US Department of Labor, American Apprenticeship Initiative</a:t>
            </a:r>
          </a:p>
          <a:p>
            <a:pPr marL="437006" indent="-437006" defTabSz="543305">
              <a:spcBef>
                <a:spcPts val="600"/>
              </a:spcBef>
              <a:defRPr sz="3348"/>
            </a:pPr>
            <a:r>
              <a:rPr lang="en-US" sz="2800" dirty="0"/>
              <a:t>Workforce Development Board of the County of Los Angeles, WIOA Training Funds (Youth and Adult)</a:t>
            </a:r>
          </a:p>
          <a:p>
            <a:pPr marL="437006" indent="-437006" defTabSz="543305">
              <a:spcBef>
                <a:spcPts val="600"/>
              </a:spcBef>
              <a:defRPr sz="3348"/>
            </a:pPr>
            <a:r>
              <a:rPr lang="en-US" sz="2800" dirty="0"/>
              <a:t>Workforce Development Board of the City of Los Angeles, WIOA Training Funds (Adult)</a:t>
            </a:r>
          </a:p>
          <a:p>
            <a:pPr marL="437006" indent="-437006" defTabSz="543305">
              <a:spcBef>
                <a:spcPts val="600"/>
              </a:spcBef>
              <a:defRPr sz="3348"/>
            </a:pPr>
            <a:r>
              <a:rPr lang="en-US" sz="2800" dirty="0"/>
              <a:t>Private Foundations </a:t>
            </a:r>
          </a:p>
          <a:p>
            <a:pPr marL="437006" indent="-437006" defTabSz="543305">
              <a:spcBef>
                <a:spcPts val="600"/>
              </a:spcBef>
              <a:defRPr sz="3348"/>
            </a:pPr>
            <a:r>
              <a:rPr lang="en-US" sz="2800" dirty="0"/>
              <a:t>Corporate Sponsors</a:t>
            </a:r>
          </a:p>
          <a:p>
            <a:endParaRPr dirty="0"/>
          </a:p>
        </p:txBody>
      </p:sp>
    </p:spTree>
    <p:extLst>
      <p:ext uri="{BB962C8B-B14F-4D97-AF65-F5344CB8AC3E}">
        <p14:creationId xmlns:p14="http://schemas.microsoft.com/office/powerpoint/2010/main" val="2578406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9"/>
            <a:ext cx="7441324" cy="774492"/>
          </a:xfrm>
        </p:spPr>
        <p:txBody>
          <a:bodyPr>
            <a:normAutofit/>
          </a:bodyPr>
          <a:lstStyle/>
          <a:p>
            <a:r>
              <a:rPr lang="en-US" dirty="0"/>
              <a:t>FOUNDING PARTNERS</a:t>
            </a:r>
          </a:p>
        </p:txBody>
      </p:sp>
      <p:sp>
        <p:nvSpPr>
          <p:cNvPr id="4" name="Slide Number Placeholder 3"/>
          <p:cNvSpPr>
            <a:spLocks noGrp="1"/>
          </p:cNvSpPr>
          <p:nvPr>
            <p:ph type="sldNum" idx="4294967295"/>
          </p:nvPr>
        </p:nvSpPr>
        <p:spPr>
          <a:xfrm>
            <a:off x="6705600" y="6492875"/>
            <a:ext cx="2133599" cy="365125"/>
          </a:xfrm>
          <a:prstGeom prst="rect">
            <a:avLst/>
          </a:prstGeom>
        </p:spPr>
        <p:txBody>
          <a:bodyPr/>
          <a:lstStyle/>
          <a:p>
            <a:pPr marL="0" lvl="0" indent="-88900">
              <a:spcBef>
                <a:spcPts val="0"/>
              </a:spcBef>
              <a:buClr>
                <a:srgbClr val="000000"/>
              </a:buClr>
              <a:buFont typeface="Arial"/>
              <a:buChar char="●"/>
            </a:pPr>
            <a:endParaRPr lang="en-US" dirty="0"/>
          </a:p>
          <a:p>
            <a:pPr marL="457200" lvl="1" indent="-88900">
              <a:spcBef>
                <a:spcPts val="0"/>
              </a:spcBef>
              <a:buClr>
                <a:srgbClr val="000000"/>
              </a:buClr>
              <a:buFont typeface="Courier New"/>
              <a:buChar char="o"/>
            </a:pPr>
            <a:endParaRPr lang="en-US" dirty="0"/>
          </a:p>
          <a:p>
            <a:pPr marL="914400" lvl="2" indent="-88900">
              <a:spcBef>
                <a:spcPts val="0"/>
              </a:spcBef>
              <a:buClr>
                <a:srgbClr val="000000"/>
              </a:buClr>
              <a:buFont typeface="Wingdings"/>
              <a:buChar char="§"/>
            </a:pPr>
            <a:endParaRPr lang="en-US" dirty="0"/>
          </a:p>
          <a:p>
            <a:pPr marL="1371600" lvl="3" indent="-88900">
              <a:spcBef>
                <a:spcPts val="0"/>
              </a:spcBef>
              <a:buClr>
                <a:srgbClr val="000000"/>
              </a:buClr>
              <a:buFont typeface="Arial"/>
              <a:buChar char="●"/>
            </a:pPr>
            <a:endParaRPr lang="en-US" dirty="0"/>
          </a:p>
          <a:p>
            <a:pPr marL="1828800" lvl="4" indent="-88900">
              <a:spcBef>
                <a:spcPts val="0"/>
              </a:spcBef>
              <a:buClr>
                <a:srgbClr val="000000"/>
              </a:buClr>
              <a:buFont typeface="Courier New"/>
              <a:buChar char="o"/>
            </a:pPr>
            <a:endParaRPr lang="en-US" dirty="0"/>
          </a:p>
          <a:p>
            <a:pPr marL="2286000" lvl="5" indent="-88900">
              <a:spcBef>
                <a:spcPts val="0"/>
              </a:spcBef>
              <a:buClr>
                <a:srgbClr val="000000"/>
              </a:buClr>
              <a:buFont typeface="Wingdings"/>
              <a:buChar char="§"/>
            </a:pPr>
            <a:endParaRPr lang="en-US" dirty="0"/>
          </a:p>
          <a:p>
            <a:pPr marL="2743200" lvl="6" indent="-88900">
              <a:spcBef>
                <a:spcPts val="0"/>
              </a:spcBef>
              <a:buClr>
                <a:srgbClr val="000000"/>
              </a:buClr>
              <a:buFont typeface="Arial"/>
              <a:buChar char="●"/>
            </a:pPr>
            <a:endParaRPr lang="en-US" dirty="0"/>
          </a:p>
          <a:p>
            <a:pPr marL="3200400" lvl="7" indent="-88900">
              <a:spcBef>
                <a:spcPts val="0"/>
              </a:spcBef>
              <a:buClr>
                <a:srgbClr val="000000"/>
              </a:buClr>
              <a:buFont typeface="Courier New"/>
              <a:buChar char="o"/>
            </a:pPr>
            <a:endParaRPr lang="en-US" dirty="0"/>
          </a:p>
          <a:p>
            <a:pPr marL="3657600" lvl="8" indent="-88900">
              <a:spcBef>
                <a:spcPts val="0"/>
              </a:spcBef>
              <a:buClr>
                <a:srgbClr val="000000"/>
              </a:buClr>
              <a:buFont typeface="Wingdings"/>
              <a:buChar char="§"/>
            </a:pPr>
            <a:endParaRPr lang="en-US" dirty="0"/>
          </a:p>
        </p:txBody>
      </p:sp>
      <p:sp>
        <p:nvSpPr>
          <p:cNvPr id="5" name="Shape 146"/>
          <p:cNvSpPr>
            <a:spLocks noGrp="1"/>
          </p:cNvSpPr>
          <p:nvPr>
            <p:ph type="body" idx="1"/>
          </p:nvPr>
        </p:nvSpPr>
        <p:spPr>
          <a:xfrm>
            <a:off x="220715" y="977462"/>
            <a:ext cx="8150775" cy="5029200"/>
          </a:xfrm>
          <a:prstGeom prst="rect">
            <a:avLst/>
          </a:prstGeom>
        </p:spPr>
        <p:txBody>
          <a:bodyPr>
            <a:normAutofit fontScale="25000" lnSpcReduction="20000"/>
          </a:bodyPr>
          <a:lstStyle/>
          <a:p>
            <a:pPr>
              <a:buFont typeface="Wingdings" panose="05000000000000000000" pitchFamily="2" charset="2"/>
              <a:buChar char="ü"/>
            </a:pPr>
            <a:endParaRPr lang="en-US" sz="2800" dirty="0"/>
          </a:p>
          <a:p>
            <a:pPr marL="0" indent="0" algn="ctr">
              <a:buNone/>
              <a:defRPr sz="2000"/>
            </a:pPr>
            <a:r>
              <a:rPr lang="en-US" sz="5600" dirty="0"/>
              <a:t>LA MAYOR’S OFFICE OF ECONOMIC DEVELOPMENT</a:t>
            </a:r>
          </a:p>
          <a:p>
            <a:pPr marL="0" indent="0" algn="ctr">
              <a:buNone/>
              <a:defRPr sz="2000"/>
            </a:pPr>
            <a:r>
              <a:rPr lang="en-US" sz="5600" dirty="0"/>
              <a:t>::</a:t>
            </a:r>
          </a:p>
          <a:p>
            <a:pPr marL="0" indent="0" algn="ctr">
              <a:buNone/>
              <a:defRPr sz="2000"/>
            </a:pPr>
            <a:r>
              <a:rPr lang="en-US" sz="5600" dirty="0"/>
              <a:t>CITY OF LA, ECONOMIC AND WORKFORCE DEVELOPMENT DEPARTMENT //</a:t>
            </a:r>
          </a:p>
          <a:p>
            <a:pPr marL="0" indent="0" algn="ctr">
              <a:buNone/>
              <a:defRPr sz="2000"/>
            </a:pPr>
            <a:r>
              <a:rPr lang="en-US" sz="5600" dirty="0"/>
              <a:t> LA BUSINESS SOURCE</a:t>
            </a:r>
          </a:p>
          <a:p>
            <a:pPr marL="0" indent="0" algn="ctr">
              <a:buNone/>
              <a:defRPr sz="2000"/>
            </a:pPr>
            <a:endParaRPr lang="en-US" sz="5600" dirty="0"/>
          </a:p>
          <a:p>
            <a:pPr marL="0" indent="0" algn="ctr">
              <a:buNone/>
              <a:defRPr sz="2000"/>
            </a:pPr>
            <a:r>
              <a:rPr lang="en-US" sz="5600" dirty="0"/>
              <a:t>COUNTY OF LOS ANGELES, WORKFORCE DEVELOPMENT BOARD</a:t>
            </a:r>
          </a:p>
          <a:p>
            <a:pPr marL="0" indent="0" algn="ctr">
              <a:buNone/>
              <a:defRPr sz="2000"/>
            </a:pPr>
            <a:r>
              <a:rPr lang="en-US" sz="5600" dirty="0"/>
              <a:t>:: </a:t>
            </a:r>
          </a:p>
          <a:p>
            <a:pPr marL="0" indent="0" algn="ctr">
              <a:buNone/>
              <a:defRPr sz="2000"/>
            </a:pPr>
            <a:r>
              <a:rPr lang="en-US" sz="5600" dirty="0"/>
              <a:t>MCS ECONOMIC DEVELOPMENT CORPORATION</a:t>
            </a:r>
          </a:p>
          <a:p>
            <a:pPr marL="0" indent="0" algn="ctr">
              <a:buNone/>
              <a:defRPr sz="2000"/>
            </a:pPr>
            <a:r>
              <a:rPr lang="en-US" sz="5600" dirty="0"/>
              <a:t>::</a:t>
            </a:r>
          </a:p>
          <a:p>
            <a:pPr marL="0" indent="0" algn="ctr">
              <a:buNone/>
              <a:defRPr sz="2000"/>
            </a:pPr>
            <a:r>
              <a:rPr lang="en-US" sz="5600" dirty="0"/>
              <a:t>YWCA OF GREATER LOS ANGELES</a:t>
            </a:r>
          </a:p>
          <a:p>
            <a:pPr marL="0" indent="0" algn="ctr">
              <a:buNone/>
              <a:defRPr sz="2000"/>
            </a:pPr>
            <a:r>
              <a:rPr lang="en-US" sz="5600" dirty="0"/>
              <a:t>::</a:t>
            </a:r>
          </a:p>
          <a:p>
            <a:pPr marL="0" indent="0" algn="ctr">
              <a:buNone/>
              <a:defRPr sz="2000"/>
            </a:pPr>
            <a:r>
              <a:rPr lang="en-US" sz="5600" dirty="0"/>
              <a:t>STEM ADVANTAGE</a:t>
            </a:r>
          </a:p>
          <a:p>
            <a:pPr marL="0" indent="0" algn="ctr">
              <a:buNone/>
              <a:defRPr sz="2000"/>
            </a:pPr>
            <a:r>
              <a:rPr lang="en-US" sz="5600" dirty="0"/>
              <a:t>::</a:t>
            </a:r>
          </a:p>
          <a:p>
            <a:pPr marL="0" indent="0" algn="ctr">
              <a:buNone/>
              <a:defRPr sz="2000"/>
            </a:pPr>
            <a:r>
              <a:rPr lang="en-US" sz="5600" dirty="0"/>
              <a:t>FOSHAY TECH ACADEMY</a:t>
            </a:r>
          </a:p>
          <a:p>
            <a:pPr marL="0" indent="0" algn="ctr">
              <a:buNone/>
              <a:defRPr sz="2000"/>
            </a:pPr>
            <a:r>
              <a:rPr lang="en-US" sz="5600" dirty="0"/>
              <a:t>::</a:t>
            </a:r>
          </a:p>
          <a:p>
            <a:pPr marL="0" indent="0" algn="ctr">
              <a:buNone/>
              <a:defRPr sz="2000"/>
            </a:pPr>
            <a:r>
              <a:rPr lang="en-US" sz="5600" dirty="0"/>
              <a:t>EAST LOS ANGELES COLLEGE</a:t>
            </a:r>
          </a:p>
          <a:p>
            <a:pPr marL="0" indent="0" algn="ctr">
              <a:buNone/>
              <a:defRPr sz="2000"/>
            </a:pPr>
            <a:r>
              <a:rPr lang="en-US" sz="5600" dirty="0"/>
              <a:t>::</a:t>
            </a:r>
          </a:p>
          <a:p>
            <a:pPr marL="0" indent="0" algn="ctr">
              <a:buNone/>
              <a:defRPr sz="2000"/>
            </a:pPr>
            <a:r>
              <a:rPr lang="en-US" sz="5600" dirty="0"/>
              <a:t>CALIFORNIA STATE, LOS ANGELES</a:t>
            </a:r>
          </a:p>
          <a:p>
            <a:pPr marL="0" indent="0" algn="ctr">
              <a:buNone/>
              <a:defRPr sz="2000"/>
            </a:pPr>
            <a:r>
              <a:rPr lang="en-US" sz="5600" dirty="0"/>
              <a:t>::</a:t>
            </a:r>
          </a:p>
          <a:p>
            <a:pPr marL="0" indent="0" algn="ctr">
              <a:buNone/>
              <a:defRPr sz="2000"/>
            </a:pPr>
            <a:r>
              <a:rPr lang="en-US" sz="5600" dirty="0"/>
              <a:t>CALIFORNIA STATE, DOMINGUEZ HILLS</a:t>
            </a:r>
          </a:p>
          <a:p>
            <a:pPr marL="0" indent="0">
              <a:buNone/>
            </a:pPr>
            <a:endParaRPr dirty="0"/>
          </a:p>
        </p:txBody>
      </p:sp>
    </p:spTree>
    <p:extLst>
      <p:ext uri="{BB962C8B-B14F-4D97-AF65-F5344CB8AC3E}">
        <p14:creationId xmlns:p14="http://schemas.microsoft.com/office/powerpoint/2010/main" val="431684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Registered Apprenticeship as an OSY Placement Strategy  </a:t>
            </a:r>
          </a:p>
        </p:txBody>
      </p:sp>
      <p:sp>
        <p:nvSpPr>
          <p:cNvPr id="3" name="Content Placeholder 2"/>
          <p:cNvSpPr>
            <a:spLocks noGrp="1"/>
          </p:cNvSpPr>
          <p:nvPr>
            <p:ph idx="1"/>
          </p:nvPr>
        </p:nvSpPr>
        <p:spPr>
          <a:xfrm>
            <a:off x="457200" y="1209470"/>
            <a:ext cx="7330966" cy="4654617"/>
          </a:xfrm>
        </p:spPr>
        <p:txBody>
          <a:bodyPr>
            <a:normAutofit fontScale="92500" lnSpcReduction="10000"/>
          </a:bodyPr>
          <a:lstStyle/>
          <a:p>
            <a:pPr indent="-200660">
              <a:buClr>
                <a:schemeClr val="accent1"/>
              </a:buClr>
              <a:buFont typeface="Symbol" panose="05050102010706020507" pitchFamily="18" charset="2"/>
              <a:buChar char=""/>
            </a:pPr>
            <a:r>
              <a:rPr lang="en-US" sz="3200" dirty="0"/>
              <a:t>Partner</a:t>
            </a:r>
          </a:p>
          <a:p>
            <a:pPr indent="-200660">
              <a:buClr>
                <a:schemeClr val="accent1"/>
              </a:buClr>
              <a:buFont typeface="Symbol" panose="05050102010706020507" pitchFamily="18" charset="2"/>
              <a:buChar char=""/>
            </a:pPr>
            <a:r>
              <a:rPr lang="en-US" sz="3200" dirty="0"/>
              <a:t>Develop sector and/or career pathway strategies utilizing apprenticeship </a:t>
            </a:r>
          </a:p>
          <a:p>
            <a:pPr indent="-200660">
              <a:buClr>
                <a:schemeClr val="accent1"/>
              </a:buClr>
              <a:buFont typeface="Symbol" panose="05050102010706020507" pitchFamily="18" charset="2"/>
              <a:buChar char=""/>
            </a:pPr>
            <a:r>
              <a:rPr lang="en-US" sz="3200" dirty="0"/>
              <a:t>Connect with a Sponsor</a:t>
            </a:r>
          </a:p>
          <a:p>
            <a:pPr indent="-200660">
              <a:buClr>
                <a:schemeClr val="accent1"/>
              </a:buClr>
              <a:buFont typeface="Symbol" panose="05050102010706020507" pitchFamily="18" charset="2"/>
              <a:buChar char=""/>
            </a:pPr>
            <a:r>
              <a:rPr lang="en-US" sz="3200" dirty="0"/>
              <a:t>Recruit and screen candidates to be apprentices</a:t>
            </a:r>
          </a:p>
          <a:p>
            <a:pPr indent="-200660">
              <a:buClr>
                <a:schemeClr val="accent1"/>
              </a:buClr>
              <a:buFont typeface="Symbol" panose="05050102010706020507" pitchFamily="18" charset="2"/>
              <a:buChar char=""/>
            </a:pPr>
            <a:r>
              <a:rPr lang="en-US" sz="3200" dirty="0"/>
              <a:t>Provide pre-apprenticeship and basic skills preparation</a:t>
            </a:r>
          </a:p>
          <a:p>
            <a:pPr indent="-200660">
              <a:buClr>
                <a:schemeClr val="accent1"/>
              </a:buClr>
              <a:buFont typeface="Symbol" panose="05050102010706020507" pitchFamily="18" charset="2"/>
              <a:buChar char=""/>
            </a:pPr>
            <a:r>
              <a:rPr lang="en-US" sz="3200" dirty="0"/>
              <a:t>Provide supportive services</a:t>
            </a:r>
          </a:p>
          <a:p>
            <a:endParaRPr lang="en-US" dirty="0"/>
          </a:p>
        </p:txBody>
      </p:sp>
    </p:spTree>
    <p:extLst>
      <p:ext uri="{BB962C8B-B14F-4D97-AF65-F5344CB8AC3E}">
        <p14:creationId xmlns:p14="http://schemas.microsoft.com/office/powerpoint/2010/main" val="4170704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066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American Apprenticeship Grants</a:t>
            </a:r>
          </a:p>
          <a:p>
            <a:pPr lvl="2"/>
            <a:r>
              <a:rPr lang="en-US" dirty="0">
                <a:hlinkClick r:id="rId3"/>
              </a:rPr>
              <a:t>http://www.dol.gov/apprenticeship/grants.htm</a:t>
            </a:r>
            <a:endParaRPr lang="en-US" dirty="0"/>
          </a:p>
          <a:p>
            <a:r>
              <a:rPr lang="en-US" dirty="0"/>
              <a:t>Pre-Apprenticeship</a:t>
            </a:r>
          </a:p>
          <a:p>
            <a:pPr lvl="2"/>
            <a:r>
              <a:rPr lang="en-US" dirty="0">
                <a:hlinkClick r:id=""/>
              </a:rPr>
              <a:t>http</a:t>
            </a:r>
            <a:r>
              <a:rPr lang="en-US" dirty="0">
                <a:hlinkClick r:id="rId4"/>
              </a:rPr>
              <a:t>://www.doleta.gov/oa/preapp/</a:t>
            </a:r>
            <a:endParaRPr lang="en-US" dirty="0"/>
          </a:p>
          <a:p>
            <a:r>
              <a:rPr lang="en-US" dirty="0"/>
              <a:t>Apprenticeship Fact Sheet</a:t>
            </a:r>
          </a:p>
          <a:p>
            <a:pPr lvl="1"/>
            <a:r>
              <a:rPr lang="en-US" dirty="0"/>
              <a:t>Frequently Asked Questions </a:t>
            </a:r>
          </a:p>
          <a:p>
            <a:pPr lvl="2"/>
            <a:r>
              <a:rPr lang="en-US" dirty="0">
                <a:hlinkClick r:id="rId5"/>
              </a:rPr>
              <a:t>http://www.doleta.gov/oa/aag.cfm</a:t>
            </a:r>
            <a:endParaRPr lang="en-US" dirty="0"/>
          </a:p>
          <a:p>
            <a:r>
              <a:rPr lang="en-US" dirty="0"/>
              <a:t>Apprenticeship website </a:t>
            </a:r>
          </a:p>
          <a:p>
            <a:pPr lvl="2"/>
            <a:r>
              <a:rPr lang="en-US" u="sng" dirty="0">
                <a:hlinkClick r:id="rId6"/>
              </a:rPr>
              <a:t>www.dol.gov/apprenticeship</a:t>
            </a:r>
            <a:endParaRPr lang="en-US" dirty="0"/>
          </a:p>
        </p:txBody>
      </p:sp>
      <p:sp>
        <p:nvSpPr>
          <p:cNvPr id="3" name="Text Placeholder 2"/>
          <p:cNvSpPr>
            <a:spLocks noGrp="1"/>
          </p:cNvSpPr>
          <p:nvPr>
            <p:ph type="body" sz="quarter" idx="11"/>
          </p:nvPr>
        </p:nvSpPr>
        <p:spPr>
          <a:xfrm>
            <a:off x="3883243" y="143204"/>
            <a:ext cx="3952219" cy="5638800"/>
          </a:xfrm>
        </p:spPr>
        <p:txBody>
          <a:bodyPr>
            <a:normAutofit/>
          </a:bodyPr>
          <a:lstStyle/>
          <a:p>
            <a:r>
              <a:rPr lang="en-US" dirty="0"/>
              <a:t>Women in Construction</a:t>
            </a:r>
          </a:p>
          <a:p>
            <a:pPr lvl="2" indent="0">
              <a:buNone/>
            </a:pPr>
            <a:r>
              <a:rPr lang="en-US" dirty="0"/>
              <a:t>Pre-Apprenticeship: Pathways for Women into High-Wage Careers </a:t>
            </a:r>
          </a:p>
          <a:p>
            <a:pPr marL="285750" lvl="2" indent="-285750"/>
            <a:r>
              <a:rPr lang="en-US" dirty="0">
                <a:hlinkClick r:id="rId4"/>
              </a:rPr>
              <a:t>http://www.doleta.gov/oa/preapp/</a:t>
            </a:r>
            <a:endParaRPr lang="en-US" dirty="0"/>
          </a:p>
          <a:p>
            <a:r>
              <a:rPr lang="en-US" dirty="0"/>
              <a:t>Apprenticeship Staff </a:t>
            </a:r>
          </a:p>
          <a:p>
            <a:r>
              <a:rPr lang="en-US" dirty="0"/>
              <a:t>Contact map</a:t>
            </a:r>
          </a:p>
          <a:p>
            <a:pPr lvl="2"/>
            <a:r>
              <a:rPr lang="en-US" dirty="0">
                <a:hlinkClick r:id="rId7"/>
              </a:rPr>
              <a:t>http://www.doleta.gov/oa/contactlist.cfm</a:t>
            </a:r>
            <a:r>
              <a:rPr lang="en-US" dirty="0"/>
              <a:t> </a:t>
            </a:r>
          </a:p>
          <a:p>
            <a:endParaRPr lang="en-US" dirty="0"/>
          </a:p>
        </p:txBody>
      </p:sp>
    </p:spTree>
    <p:extLst>
      <p:ext uri="{BB962C8B-B14F-4D97-AF65-F5344CB8AC3E}">
        <p14:creationId xmlns:p14="http://schemas.microsoft.com/office/powerpoint/2010/main" val="667893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a:xfrm>
            <a:off x="2783412" y="1460250"/>
            <a:ext cx="5095324" cy="663647"/>
          </a:xfrm>
        </p:spPr>
        <p:txBody>
          <a:bodyPr/>
          <a:lstStyle/>
          <a:p>
            <a:r>
              <a:rPr lang="en-US" dirty="0"/>
              <a:t>ETA</a:t>
            </a:r>
          </a:p>
          <a:p>
            <a:r>
              <a:rPr lang="en-US" dirty="0"/>
              <a:t>U.S. Department of Labor</a:t>
            </a:r>
          </a:p>
        </p:txBody>
      </p:sp>
      <p:sp>
        <p:nvSpPr>
          <p:cNvPr id="6" name="Text Placeholder 5"/>
          <p:cNvSpPr>
            <a:spLocks noGrp="1"/>
          </p:cNvSpPr>
          <p:nvPr>
            <p:ph type="body" sz="half" idx="13"/>
          </p:nvPr>
        </p:nvSpPr>
        <p:spPr>
          <a:xfrm>
            <a:off x="2783412" y="2129546"/>
            <a:ext cx="5095324" cy="354865"/>
          </a:xfrm>
        </p:spPr>
        <p:txBody>
          <a:bodyPr/>
          <a:lstStyle/>
          <a:p>
            <a:r>
              <a:rPr lang="en-US" dirty="0">
                <a:hlinkClick r:id="rId3"/>
              </a:rPr>
              <a:t>Firestone.amy@dol.gov</a:t>
            </a:r>
            <a:r>
              <a:rPr lang="en-US" dirty="0"/>
              <a:t>  </a:t>
            </a:r>
          </a:p>
        </p:txBody>
      </p:sp>
      <p:sp>
        <p:nvSpPr>
          <p:cNvPr id="7" name="Text Placeholder 6"/>
          <p:cNvSpPr>
            <a:spLocks noGrp="1"/>
          </p:cNvSpPr>
          <p:nvPr>
            <p:ph type="body" sz="half" idx="14"/>
          </p:nvPr>
        </p:nvSpPr>
        <p:spPr>
          <a:xfrm>
            <a:off x="2783412" y="2520044"/>
            <a:ext cx="5095324" cy="354865"/>
          </a:xfrm>
        </p:spPr>
        <p:txBody>
          <a:bodyPr/>
          <a:lstStyle/>
          <a:p>
            <a:r>
              <a:rPr lang="en-US" dirty="0"/>
              <a:t>(202) 693-3998</a:t>
            </a:r>
          </a:p>
        </p:txBody>
      </p:sp>
      <p:sp>
        <p:nvSpPr>
          <p:cNvPr id="8" name="Title 1"/>
          <p:cNvSpPr txBox="1">
            <a:spLocks/>
          </p:cNvSpPr>
          <p:nvPr/>
        </p:nvSpPr>
        <p:spPr>
          <a:xfrm>
            <a:off x="2783412" y="393427"/>
            <a:ext cx="5095324" cy="566738"/>
          </a:xfrm>
          <a:prstGeom prst="rect">
            <a:avLst/>
          </a:prstGeom>
        </p:spPr>
        <p:txBody>
          <a:bodyPr vert="horz" lIns="91440" tIns="45720" rIns="91440" bIns="45720" rtlCol="0" anchor="b">
            <a:normAutofit/>
          </a:bodyPr>
          <a:lstStyle>
            <a:lvl1pPr marL="0" indent="0" algn="l" defTabSz="457200" rtl="0" eaLnBrk="1" latinLnBrk="0" hangingPunct="1">
              <a:lnSpc>
                <a:spcPct val="85000"/>
              </a:lnSpc>
              <a:spcBef>
                <a:spcPct val="0"/>
              </a:spcBef>
              <a:buClr>
                <a:srgbClr val="7A232E"/>
              </a:buClr>
              <a:buFont typeface="Wingdings" panose="05000000000000000000" pitchFamily="2" charset="2"/>
              <a:buNone/>
              <a:defRPr sz="3600" b="0" i="0"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r>
              <a:rPr lang="en-US" dirty="0"/>
              <a:t>Amy Firestone, Ph.D.</a:t>
            </a:r>
          </a:p>
        </p:txBody>
      </p:sp>
      <p:sp>
        <p:nvSpPr>
          <p:cNvPr id="9" name="Text Placeholder 2"/>
          <p:cNvSpPr txBox="1">
            <a:spLocks/>
          </p:cNvSpPr>
          <p:nvPr/>
        </p:nvSpPr>
        <p:spPr>
          <a:xfrm>
            <a:off x="2783412" y="960165"/>
            <a:ext cx="5095324" cy="353856"/>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Clr>
                <a:srgbClr val="752832"/>
              </a:buClr>
              <a:buFont typeface="Wingdings" panose="05000000000000000000" pitchFamily="2" charset="2"/>
              <a:buNone/>
              <a:defRPr sz="2400" i="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Clr>
                <a:srgbClr val="752832"/>
              </a:buClr>
              <a:buFont typeface="Arial" panose="020B0604020202020204" pitchFamily="34" charset="0"/>
              <a:buNone/>
              <a:defRPr sz="12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Clr>
                <a:srgbClr val="752832"/>
              </a:buClr>
              <a:buFont typeface="Myriad Pro" panose="020B0503030403020204" pitchFamily="34" charset="0"/>
              <a:buNone/>
              <a:defRPr sz="1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Clr>
                <a:srgbClr val="752832"/>
              </a:buClr>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Clr>
                <a:srgbClr val="752832"/>
              </a:buClr>
              <a:buFont typeface="Arial"/>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a:t>Program Analyst</a:t>
            </a:r>
          </a:p>
        </p:txBody>
      </p:sp>
      <p:sp>
        <p:nvSpPr>
          <p:cNvPr id="10" name="Text Placeholder 18"/>
          <p:cNvSpPr txBox="1">
            <a:spLocks/>
          </p:cNvSpPr>
          <p:nvPr/>
        </p:nvSpPr>
        <p:spPr>
          <a:xfrm>
            <a:off x="2783412" y="1333731"/>
            <a:ext cx="3840480" cy="27432"/>
          </a:xfrm>
          <a:prstGeom prst="rect">
            <a:avLst/>
          </a:prstGeom>
          <a:solidFill>
            <a:srgbClr val="4A7EBB"/>
          </a:solidFill>
        </p:spPr>
        <p:txBody>
          <a:bodyPr vert="horz" lIns="91440" tIns="45720" rIns="91440" bIns="45720" rtlCol="0">
            <a:noAutofit/>
          </a:bodyPr>
          <a:lstStyle>
            <a:lvl1pPr marL="0" indent="0" algn="l" defTabSz="457200" rtl="0" eaLnBrk="1" latinLnBrk="0" hangingPunct="1">
              <a:spcBef>
                <a:spcPct val="20000"/>
              </a:spcBef>
              <a:buClr>
                <a:srgbClr val="752832"/>
              </a:buClr>
              <a:buFont typeface="Wingdings" panose="05000000000000000000" pitchFamily="2" charset="2"/>
              <a:buNone/>
              <a:defRPr sz="100" kern="1200">
                <a:solidFill>
                  <a:schemeClr val="accent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3" name="Text Placeholder 3"/>
          <p:cNvSpPr>
            <a:spLocks noGrp="1"/>
          </p:cNvSpPr>
          <p:nvPr>
            <p:ph type="body" sz="half" idx="11"/>
          </p:nvPr>
        </p:nvSpPr>
        <p:spPr>
          <a:xfrm>
            <a:off x="2783412" y="5176673"/>
            <a:ext cx="5095324" cy="354865"/>
          </a:xfrm>
        </p:spPr>
        <p:txBody>
          <a:bodyPr/>
          <a:lstStyle/>
          <a:p>
            <a:r>
              <a:rPr lang="en-US" dirty="0"/>
              <a:t>ETA</a:t>
            </a:r>
          </a:p>
          <a:p>
            <a:r>
              <a:rPr lang="en-US" dirty="0"/>
              <a:t>U.S. Department of Labor</a:t>
            </a:r>
          </a:p>
          <a:p>
            <a:endParaRPr lang="en-US" dirty="0"/>
          </a:p>
        </p:txBody>
      </p:sp>
      <p:sp>
        <p:nvSpPr>
          <p:cNvPr id="14" name="Text Placeholder 5"/>
          <p:cNvSpPr>
            <a:spLocks noGrp="1"/>
          </p:cNvSpPr>
          <p:nvPr>
            <p:ph type="body" sz="half" idx="13"/>
          </p:nvPr>
        </p:nvSpPr>
        <p:spPr>
          <a:xfrm>
            <a:off x="2783412" y="5503933"/>
            <a:ext cx="5095324" cy="354865"/>
          </a:xfrm>
        </p:spPr>
        <p:txBody>
          <a:bodyPr/>
          <a:lstStyle/>
          <a:p>
            <a:r>
              <a:rPr lang="en-US" dirty="0">
                <a:hlinkClick r:id="rId4"/>
              </a:rPr>
              <a:t>Wilson.toni@dol.gov</a:t>
            </a:r>
            <a:r>
              <a:rPr lang="en-US" dirty="0"/>
              <a:t> </a:t>
            </a:r>
          </a:p>
        </p:txBody>
      </p:sp>
      <p:sp>
        <p:nvSpPr>
          <p:cNvPr id="15" name="Text Placeholder 6"/>
          <p:cNvSpPr>
            <a:spLocks noGrp="1"/>
          </p:cNvSpPr>
          <p:nvPr>
            <p:ph type="body" sz="half" idx="14"/>
          </p:nvPr>
        </p:nvSpPr>
        <p:spPr>
          <a:xfrm>
            <a:off x="2783412" y="5855540"/>
            <a:ext cx="5095324" cy="354865"/>
          </a:xfrm>
        </p:spPr>
        <p:txBody>
          <a:bodyPr/>
          <a:lstStyle/>
          <a:p>
            <a:r>
              <a:rPr lang="en-US" dirty="0"/>
              <a:t>(202) 693-2922</a:t>
            </a:r>
          </a:p>
        </p:txBody>
      </p:sp>
      <p:sp>
        <p:nvSpPr>
          <p:cNvPr id="16" name="Title 1"/>
          <p:cNvSpPr txBox="1">
            <a:spLocks/>
          </p:cNvSpPr>
          <p:nvPr/>
        </p:nvSpPr>
        <p:spPr>
          <a:xfrm>
            <a:off x="2783412" y="3736140"/>
            <a:ext cx="5095324" cy="566738"/>
          </a:xfrm>
          <a:prstGeom prst="rect">
            <a:avLst/>
          </a:prstGeom>
        </p:spPr>
        <p:txBody>
          <a:bodyPr vert="horz" lIns="91440" tIns="45720" rIns="91440" bIns="45720" rtlCol="0" anchor="b">
            <a:normAutofit/>
          </a:bodyPr>
          <a:lstStyle>
            <a:lvl1pPr marL="0" indent="0" algn="l" defTabSz="457200" rtl="0" eaLnBrk="1" latinLnBrk="0" hangingPunct="1">
              <a:lnSpc>
                <a:spcPct val="85000"/>
              </a:lnSpc>
              <a:spcBef>
                <a:spcPct val="0"/>
              </a:spcBef>
              <a:buClr>
                <a:srgbClr val="7A232E"/>
              </a:buClr>
              <a:buFont typeface="Wingdings" panose="05000000000000000000" pitchFamily="2" charset="2"/>
              <a:buNone/>
              <a:defRPr sz="3600" b="0" i="0"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r>
              <a:rPr lang="en-US" dirty="0"/>
              <a:t>Toni Wilson</a:t>
            </a:r>
          </a:p>
        </p:txBody>
      </p:sp>
      <p:sp>
        <p:nvSpPr>
          <p:cNvPr id="17" name="Text Placeholder 2"/>
          <p:cNvSpPr txBox="1">
            <a:spLocks/>
          </p:cNvSpPr>
          <p:nvPr/>
        </p:nvSpPr>
        <p:spPr>
          <a:xfrm>
            <a:off x="2783412" y="4302878"/>
            <a:ext cx="5095324" cy="523266"/>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Clr>
                <a:srgbClr val="752832"/>
              </a:buClr>
              <a:buFont typeface="Wingdings" panose="05000000000000000000" pitchFamily="2" charset="2"/>
              <a:buNone/>
              <a:defRPr sz="2400" i="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Clr>
                <a:srgbClr val="752832"/>
              </a:buClr>
              <a:buFont typeface="Arial" panose="020B0604020202020204" pitchFamily="34" charset="0"/>
              <a:buNone/>
              <a:defRPr sz="12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Clr>
                <a:srgbClr val="752832"/>
              </a:buClr>
              <a:buFont typeface="Myriad Pro" panose="020B0503030403020204" pitchFamily="34" charset="0"/>
              <a:buNone/>
              <a:defRPr sz="1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Clr>
                <a:srgbClr val="752832"/>
              </a:buClr>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Clr>
                <a:srgbClr val="752832"/>
              </a:buClr>
              <a:buFont typeface="Arial"/>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a:t>Workforce Analyst </a:t>
            </a:r>
          </a:p>
        </p:txBody>
      </p:sp>
      <p:sp>
        <p:nvSpPr>
          <p:cNvPr id="18" name="Text Placeholder 18"/>
          <p:cNvSpPr txBox="1">
            <a:spLocks/>
          </p:cNvSpPr>
          <p:nvPr/>
        </p:nvSpPr>
        <p:spPr>
          <a:xfrm>
            <a:off x="2783412" y="4828920"/>
            <a:ext cx="3840480" cy="27432"/>
          </a:xfrm>
          <a:prstGeom prst="rect">
            <a:avLst/>
          </a:prstGeom>
          <a:solidFill>
            <a:srgbClr val="4A7EBB"/>
          </a:solidFill>
        </p:spPr>
        <p:txBody>
          <a:bodyPr vert="horz" lIns="91440" tIns="45720" rIns="91440" bIns="45720" rtlCol="0">
            <a:noAutofit/>
          </a:bodyPr>
          <a:lstStyle>
            <a:lvl1pPr marL="0" indent="0" algn="l" defTabSz="457200" rtl="0" eaLnBrk="1" latinLnBrk="0" hangingPunct="1">
              <a:spcBef>
                <a:spcPct val="20000"/>
              </a:spcBef>
              <a:buClr>
                <a:srgbClr val="752832"/>
              </a:buClr>
              <a:buFont typeface="Wingdings" panose="05000000000000000000" pitchFamily="2" charset="2"/>
              <a:buNone/>
              <a:defRPr sz="100" kern="1200">
                <a:solidFill>
                  <a:schemeClr val="accent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9" name="Text Placeholder 5"/>
          <p:cNvSpPr>
            <a:spLocks noGrp="1"/>
          </p:cNvSpPr>
          <p:nvPr>
            <p:ph type="body" sz="half" idx="13"/>
          </p:nvPr>
        </p:nvSpPr>
        <p:spPr>
          <a:xfrm>
            <a:off x="2783412" y="2865270"/>
            <a:ext cx="5095324" cy="354865"/>
          </a:xfrm>
        </p:spPr>
        <p:txBody>
          <a:bodyPr/>
          <a:lstStyle/>
          <a:p>
            <a:r>
              <a:rPr lang="en-US" dirty="0">
                <a:hlinkClick r:id="rId5"/>
              </a:rPr>
              <a:t>https://www.dol.gov/featured/apprenticeship</a:t>
            </a:r>
            <a:r>
              <a:rPr lang="en-US" dirty="0"/>
              <a:t>   </a:t>
            </a:r>
          </a:p>
        </p:txBody>
      </p:sp>
    </p:spTree>
    <p:extLst>
      <p:ext uri="{BB962C8B-B14F-4D97-AF65-F5344CB8AC3E}">
        <p14:creationId xmlns:p14="http://schemas.microsoft.com/office/powerpoint/2010/main" val="11111369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a:xfrm>
            <a:off x="2783412" y="1460250"/>
            <a:ext cx="5095324" cy="663647"/>
          </a:xfrm>
        </p:spPr>
        <p:txBody>
          <a:bodyPr/>
          <a:lstStyle/>
          <a:p>
            <a:r>
              <a:rPr lang="en-US" dirty="0"/>
              <a:t>OH-Penn</a:t>
            </a:r>
          </a:p>
          <a:p>
            <a:r>
              <a:rPr lang="en-US" dirty="0"/>
              <a:t>West Central Job Partnership </a:t>
            </a:r>
          </a:p>
        </p:txBody>
      </p:sp>
      <p:sp>
        <p:nvSpPr>
          <p:cNvPr id="6" name="Text Placeholder 5"/>
          <p:cNvSpPr>
            <a:spLocks noGrp="1"/>
          </p:cNvSpPr>
          <p:nvPr>
            <p:ph type="body" sz="half" idx="13"/>
          </p:nvPr>
        </p:nvSpPr>
        <p:spPr>
          <a:xfrm>
            <a:off x="2783412" y="2129546"/>
            <a:ext cx="5095324" cy="354865"/>
          </a:xfrm>
        </p:spPr>
        <p:txBody>
          <a:bodyPr/>
          <a:lstStyle/>
          <a:p>
            <a:r>
              <a:rPr lang="en-US" u="sng" dirty="0">
                <a:hlinkClick r:id="rId3"/>
              </a:rPr>
              <a:t>ekarmecy@wcjp.org</a:t>
            </a:r>
            <a:r>
              <a:rPr lang="en-US" dirty="0"/>
              <a:t>   </a:t>
            </a:r>
          </a:p>
        </p:txBody>
      </p:sp>
      <p:sp>
        <p:nvSpPr>
          <p:cNvPr id="7" name="Text Placeholder 6"/>
          <p:cNvSpPr>
            <a:spLocks noGrp="1"/>
          </p:cNvSpPr>
          <p:nvPr>
            <p:ph type="body" sz="half" idx="14"/>
          </p:nvPr>
        </p:nvSpPr>
        <p:spPr>
          <a:xfrm>
            <a:off x="2783412" y="2520044"/>
            <a:ext cx="5095324" cy="354865"/>
          </a:xfrm>
        </p:spPr>
        <p:txBody>
          <a:bodyPr/>
          <a:lstStyle/>
          <a:p>
            <a:r>
              <a:rPr lang="en-US" dirty="0"/>
              <a:t>(724) 347-7855</a:t>
            </a:r>
          </a:p>
        </p:txBody>
      </p:sp>
      <p:sp>
        <p:nvSpPr>
          <p:cNvPr id="8" name="Title 1"/>
          <p:cNvSpPr txBox="1">
            <a:spLocks/>
          </p:cNvSpPr>
          <p:nvPr/>
        </p:nvSpPr>
        <p:spPr>
          <a:xfrm>
            <a:off x="2783412" y="393427"/>
            <a:ext cx="5095324" cy="566738"/>
          </a:xfrm>
          <a:prstGeom prst="rect">
            <a:avLst/>
          </a:prstGeom>
        </p:spPr>
        <p:txBody>
          <a:bodyPr vert="horz" lIns="91440" tIns="45720" rIns="91440" bIns="45720" rtlCol="0" anchor="b">
            <a:normAutofit/>
          </a:bodyPr>
          <a:lstStyle>
            <a:lvl1pPr marL="0" indent="0" algn="l" defTabSz="457200" rtl="0" eaLnBrk="1" latinLnBrk="0" hangingPunct="1">
              <a:lnSpc>
                <a:spcPct val="85000"/>
              </a:lnSpc>
              <a:spcBef>
                <a:spcPct val="0"/>
              </a:spcBef>
              <a:buClr>
                <a:srgbClr val="7A232E"/>
              </a:buClr>
              <a:buFont typeface="Wingdings" panose="05000000000000000000" pitchFamily="2" charset="2"/>
              <a:buNone/>
              <a:defRPr sz="3600" b="0" i="0"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r>
              <a:rPr lang="en-US" dirty="0"/>
              <a:t>Eric Karmecy</a:t>
            </a:r>
          </a:p>
        </p:txBody>
      </p:sp>
      <p:sp>
        <p:nvSpPr>
          <p:cNvPr id="9" name="Text Placeholder 2"/>
          <p:cNvSpPr txBox="1">
            <a:spLocks/>
          </p:cNvSpPr>
          <p:nvPr/>
        </p:nvSpPr>
        <p:spPr>
          <a:xfrm>
            <a:off x="2783412" y="960165"/>
            <a:ext cx="5095324" cy="353856"/>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Clr>
                <a:srgbClr val="752832"/>
              </a:buClr>
              <a:buFont typeface="Wingdings" panose="05000000000000000000" pitchFamily="2" charset="2"/>
              <a:buNone/>
              <a:defRPr sz="2400" i="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Clr>
                <a:srgbClr val="752832"/>
              </a:buClr>
              <a:buFont typeface="Arial" panose="020B0604020202020204" pitchFamily="34" charset="0"/>
              <a:buNone/>
              <a:defRPr sz="12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Clr>
                <a:srgbClr val="752832"/>
              </a:buClr>
              <a:buFont typeface="Myriad Pro" panose="020B0503030403020204" pitchFamily="34" charset="0"/>
              <a:buNone/>
              <a:defRPr sz="1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Clr>
                <a:srgbClr val="752832"/>
              </a:buClr>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Clr>
                <a:srgbClr val="752832"/>
              </a:buClr>
              <a:buFont typeface="Arial"/>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a:t>Project Manager</a:t>
            </a:r>
          </a:p>
        </p:txBody>
      </p:sp>
      <p:sp>
        <p:nvSpPr>
          <p:cNvPr id="10" name="Text Placeholder 18"/>
          <p:cNvSpPr txBox="1">
            <a:spLocks/>
          </p:cNvSpPr>
          <p:nvPr/>
        </p:nvSpPr>
        <p:spPr>
          <a:xfrm>
            <a:off x="2783412" y="1333731"/>
            <a:ext cx="3840480" cy="27432"/>
          </a:xfrm>
          <a:prstGeom prst="rect">
            <a:avLst/>
          </a:prstGeom>
          <a:solidFill>
            <a:srgbClr val="4A7EBB"/>
          </a:solidFill>
        </p:spPr>
        <p:txBody>
          <a:bodyPr vert="horz" lIns="91440" tIns="45720" rIns="91440" bIns="45720" rtlCol="0">
            <a:noAutofit/>
          </a:bodyPr>
          <a:lstStyle>
            <a:lvl1pPr marL="0" indent="0" algn="l" defTabSz="457200" rtl="0" eaLnBrk="1" latinLnBrk="0" hangingPunct="1">
              <a:spcBef>
                <a:spcPct val="20000"/>
              </a:spcBef>
              <a:buClr>
                <a:srgbClr val="752832"/>
              </a:buClr>
              <a:buFont typeface="Wingdings" panose="05000000000000000000" pitchFamily="2" charset="2"/>
              <a:buNone/>
              <a:defRPr sz="100" kern="1200">
                <a:solidFill>
                  <a:schemeClr val="accent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3" name="Text Placeholder 3"/>
          <p:cNvSpPr>
            <a:spLocks noGrp="1"/>
          </p:cNvSpPr>
          <p:nvPr>
            <p:ph type="body" sz="half" idx="11"/>
          </p:nvPr>
        </p:nvSpPr>
        <p:spPr>
          <a:xfrm>
            <a:off x="2783412" y="4821277"/>
            <a:ext cx="5095324" cy="772511"/>
          </a:xfrm>
        </p:spPr>
        <p:txBody>
          <a:bodyPr/>
          <a:lstStyle/>
          <a:p>
            <a:endParaRPr lang="en-US" dirty="0"/>
          </a:p>
          <a:p>
            <a:r>
              <a:rPr lang="en-US" dirty="0"/>
              <a:t>OPENTECH LA</a:t>
            </a:r>
          </a:p>
          <a:p>
            <a:r>
              <a:rPr lang="en-US" dirty="0"/>
              <a:t>Hollywood WorkSource Center</a:t>
            </a:r>
          </a:p>
          <a:p>
            <a:endParaRPr lang="en-US" dirty="0"/>
          </a:p>
        </p:txBody>
      </p:sp>
      <p:sp>
        <p:nvSpPr>
          <p:cNvPr id="14" name="Text Placeholder 5"/>
          <p:cNvSpPr>
            <a:spLocks noGrp="1"/>
          </p:cNvSpPr>
          <p:nvPr>
            <p:ph type="body" sz="half" idx="13"/>
          </p:nvPr>
        </p:nvSpPr>
        <p:spPr>
          <a:xfrm>
            <a:off x="2783412" y="5503933"/>
            <a:ext cx="5095324" cy="354865"/>
          </a:xfrm>
        </p:spPr>
        <p:txBody>
          <a:bodyPr/>
          <a:lstStyle/>
          <a:p>
            <a:r>
              <a:rPr lang="en-US" dirty="0"/>
              <a:t> </a:t>
            </a:r>
          </a:p>
        </p:txBody>
      </p:sp>
      <p:sp>
        <p:nvSpPr>
          <p:cNvPr id="15" name="Text Placeholder 6"/>
          <p:cNvSpPr>
            <a:spLocks noGrp="1"/>
          </p:cNvSpPr>
          <p:nvPr>
            <p:ph type="body" sz="half" idx="14"/>
          </p:nvPr>
        </p:nvSpPr>
        <p:spPr>
          <a:xfrm>
            <a:off x="2783412" y="6053959"/>
            <a:ext cx="4969200" cy="282571"/>
          </a:xfrm>
        </p:spPr>
        <p:txBody>
          <a:bodyPr/>
          <a:lstStyle/>
          <a:p>
            <a:r>
              <a:rPr lang="en-US" dirty="0"/>
              <a:t>(724) 730-5276</a:t>
            </a:r>
          </a:p>
        </p:txBody>
      </p:sp>
      <p:sp>
        <p:nvSpPr>
          <p:cNvPr id="16" name="Title 1"/>
          <p:cNvSpPr txBox="1">
            <a:spLocks/>
          </p:cNvSpPr>
          <p:nvPr/>
        </p:nvSpPr>
        <p:spPr>
          <a:xfrm>
            <a:off x="2783412" y="3610016"/>
            <a:ext cx="5095324" cy="566738"/>
          </a:xfrm>
          <a:prstGeom prst="rect">
            <a:avLst/>
          </a:prstGeom>
        </p:spPr>
        <p:txBody>
          <a:bodyPr vert="horz" lIns="91440" tIns="45720" rIns="91440" bIns="45720" rtlCol="0" anchor="b">
            <a:normAutofit/>
          </a:bodyPr>
          <a:lstStyle>
            <a:lvl1pPr marL="0" indent="0" algn="l" defTabSz="457200" rtl="0" eaLnBrk="1" latinLnBrk="0" hangingPunct="1">
              <a:lnSpc>
                <a:spcPct val="85000"/>
              </a:lnSpc>
              <a:spcBef>
                <a:spcPct val="0"/>
              </a:spcBef>
              <a:buClr>
                <a:srgbClr val="7A232E"/>
              </a:buClr>
              <a:buFont typeface="Wingdings" panose="05000000000000000000" pitchFamily="2" charset="2"/>
              <a:buNone/>
              <a:defRPr sz="3600" b="0" i="0"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r>
              <a:rPr lang="en-US" dirty="0"/>
              <a:t>Philp Starr, Psy.D</a:t>
            </a:r>
          </a:p>
        </p:txBody>
      </p:sp>
      <p:sp>
        <p:nvSpPr>
          <p:cNvPr id="17" name="Text Placeholder 2"/>
          <p:cNvSpPr txBox="1">
            <a:spLocks/>
          </p:cNvSpPr>
          <p:nvPr/>
        </p:nvSpPr>
        <p:spPr>
          <a:xfrm>
            <a:off x="2783412" y="4176754"/>
            <a:ext cx="5095324" cy="523266"/>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Clr>
                <a:srgbClr val="752832"/>
              </a:buClr>
              <a:buFont typeface="Wingdings" panose="05000000000000000000" pitchFamily="2" charset="2"/>
              <a:buNone/>
              <a:defRPr sz="2400" i="1"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ct val="20000"/>
              </a:spcBef>
              <a:buClr>
                <a:srgbClr val="752832"/>
              </a:buClr>
              <a:buFont typeface="Arial" panose="020B0604020202020204" pitchFamily="34" charset="0"/>
              <a:buNone/>
              <a:defRPr sz="12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ct val="20000"/>
              </a:spcBef>
              <a:buClr>
                <a:srgbClr val="752832"/>
              </a:buClr>
              <a:buFont typeface="Myriad Pro" panose="020B0503030403020204" pitchFamily="34" charset="0"/>
              <a:buNone/>
              <a:defRPr sz="1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ct val="20000"/>
              </a:spcBef>
              <a:buClr>
                <a:srgbClr val="752832"/>
              </a:buClr>
              <a:buFont typeface="Arial" panose="020B0604020202020204" pitchFamily="34" charset="0"/>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ct val="20000"/>
              </a:spcBef>
              <a:buClr>
                <a:srgbClr val="752832"/>
              </a:buClr>
              <a:buFont typeface="Arial"/>
              <a:buNone/>
              <a:defRPr sz="9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dirty="0"/>
              <a:t>Executive Director</a:t>
            </a:r>
          </a:p>
        </p:txBody>
      </p:sp>
      <p:sp>
        <p:nvSpPr>
          <p:cNvPr id="18" name="Text Placeholder 18"/>
          <p:cNvSpPr txBox="1">
            <a:spLocks/>
          </p:cNvSpPr>
          <p:nvPr/>
        </p:nvSpPr>
        <p:spPr>
          <a:xfrm>
            <a:off x="2783412" y="4793845"/>
            <a:ext cx="3840480" cy="27432"/>
          </a:xfrm>
          <a:prstGeom prst="rect">
            <a:avLst/>
          </a:prstGeom>
          <a:solidFill>
            <a:srgbClr val="4A7EBB"/>
          </a:solidFill>
        </p:spPr>
        <p:txBody>
          <a:bodyPr vert="horz" lIns="91440" tIns="45720" rIns="91440" bIns="45720" rtlCol="0">
            <a:noAutofit/>
          </a:bodyPr>
          <a:lstStyle>
            <a:lvl1pPr marL="0" indent="0" algn="l" defTabSz="457200" rtl="0" eaLnBrk="1" latinLnBrk="0" hangingPunct="1">
              <a:spcBef>
                <a:spcPct val="20000"/>
              </a:spcBef>
              <a:buClr>
                <a:srgbClr val="752832"/>
              </a:buClr>
              <a:buFont typeface="Wingdings" panose="05000000000000000000" pitchFamily="2" charset="2"/>
              <a:buNone/>
              <a:defRPr sz="100" kern="1200">
                <a:solidFill>
                  <a:schemeClr val="accent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9" name="Text Placeholder 5"/>
          <p:cNvSpPr>
            <a:spLocks noGrp="1"/>
          </p:cNvSpPr>
          <p:nvPr>
            <p:ph type="body" sz="half" idx="13"/>
          </p:nvPr>
        </p:nvSpPr>
        <p:spPr>
          <a:xfrm>
            <a:off x="2783412" y="2916622"/>
            <a:ext cx="5095324" cy="445404"/>
          </a:xfrm>
        </p:spPr>
        <p:txBody>
          <a:bodyPr/>
          <a:lstStyle/>
          <a:p>
            <a:r>
              <a:rPr lang="en-US" u="sng" dirty="0">
                <a:hlinkClick r:id="rId4"/>
              </a:rPr>
              <a:t>www.industryneedsyou.com</a:t>
            </a:r>
            <a:endParaRPr lang="en-US" dirty="0"/>
          </a:p>
          <a:p>
            <a:endParaRPr lang="en-US" dirty="0"/>
          </a:p>
        </p:txBody>
      </p:sp>
      <p:sp>
        <p:nvSpPr>
          <p:cNvPr id="20" name="Text Placeholder 5"/>
          <p:cNvSpPr>
            <a:spLocks noGrp="1"/>
          </p:cNvSpPr>
          <p:nvPr>
            <p:ph type="body" sz="half" idx="13"/>
          </p:nvPr>
        </p:nvSpPr>
        <p:spPr>
          <a:xfrm>
            <a:off x="2783412" y="5659821"/>
            <a:ext cx="4979710" cy="303514"/>
          </a:xfrm>
        </p:spPr>
        <p:txBody>
          <a:bodyPr/>
          <a:lstStyle/>
          <a:p>
            <a:r>
              <a:rPr lang="en-US" dirty="0">
                <a:hlinkClick r:id="rId5"/>
              </a:rPr>
              <a:t>pstarr@mcscareergroup.co</a:t>
            </a:r>
            <a:r>
              <a:rPr lang="en-US" dirty="0"/>
              <a:t>  </a:t>
            </a:r>
          </a:p>
        </p:txBody>
      </p:sp>
    </p:spTree>
    <p:extLst>
      <p:ext uri="{BB962C8B-B14F-4D97-AF65-F5344CB8AC3E}">
        <p14:creationId xmlns:p14="http://schemas.microsoft.com/office/powerpoint/2010/main" val="2211134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09470"/>
            <a:ext cx="7488621" cy="4654617"/>
          </a:xfrm>
        </p:spPr>
        <p:txBody>
          <a:bodyPr/>
          <a:lstStyle/>
          <a:p>
            <a:r>
              <a:rPr lang="en-US" dirty="0"/>
              <a:t>WIOA and Out-of-School Youth</a:t>
            </a:r>
          </a:p>
          <a:p>
            <a:pPr marL="742950" lvl="2" indent="-342900">
              <a:buFont typeface="Arial" panose="020B0604020202020204" pitchFamily="34" charset="0"/>
              <a:buChar char="•"/>
            </a:pPr>
            <a:r>
              <a:rPr lang="en-US" dirty="0"/>
              <a:t>WIOA Provisions Relevant to Registered Apprenticeship for Disconnected Youth </a:t>
            </a:r>
          </a:p>
          <a:p>
            <a:r>
              <a:rPr lang="en-US" dirty="0"/>
              <a:t>Overview on Registered Apprenticeship</a:t>
            </a:r>
          </a:p>
          <a:p>
            <a:r>
              <a:rPr lang="en-US" dirty="0"/>
              <a:t>Developing apprenticeship pathways through partnerships </a:t>
            </a:r>
          </a:p>
          <a:p>
            <a:pPr lvl="1"/>
            <a:r>
              <a:rPr lang="en-US" dirty="0"/>
              <a:t>OH-Penn</a:t>
            </a:r>
          </a:p>
          <a:p>
            <a:pPr lvl="1"/>
            <a:r>
              <a:rPr lang="en-US" dirty="0"/>
              <a:t>OPENTECH LA</a:t>
            </a:r>
          </a:p>
          <a:p>
            <a:r>
              <a:rPr lang="en-US" dirty="0"/>
              <a:t>Resources</a:t>
            </a:r>
          </a:p>
        </p:txBody>
      </p:sp>
    </p:spTree>
    <p:extLst>
      <p:ext uri="{BB962C8B-B14F-4D97-AF65-F5344CB8AC3E}">
        <p14:creationId xmlns:p14="http://schemas.microsoft.com/office/powerpoint/2010/main" val="354295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2:00 </a:t>
            </a:r>
            <a:r>
              <a:rPr lang="en-US" dirty="0"/>
              <a:t>| Welcome &amp; Introductions</a:t>
            </a:r>
          </a:p>
          <a:p>
            <a:r>
              <a:rPr lang="en-US" b="1" dirty="0"/>
              <a:t>2:05</a:t>
            </a:r>
            <a:r>
              <a:rPr lang="en-US" dirty="0"/>
              <a:t> | WIOA</a:t>
            </a:r>
          </a:p>
          <a:p>
            <a:r>
              <a:rPr lang="en-US" b="1" dirty="0"/>
              <a:t>2:10 </a:t>
            </a:r>
            <a:r>
              <a:rPr lang="en-US" dirty="0"/>
              <a:t>| Registered Apprenticeship </a:t>
            </a:r>
          </a:p>
          <a:p>
            <a:r>
              <a:rPr lang="en-US" b="1" dirty="0"/>
              <a:t>2:25 </a:t>
            </a:r>
            <a:r>
              <a:rPr lang="en-US" dirty="0"/>
              <a:t>|  OH-Penn</a:t>
            </a:r>
          </a:p>
          <a:p>
            <a:r>
              <a:rPr lang="en-US" b="1" dirty="0"/>
              <a:t>2:45 </a:t>
            </a:r>
            <a:r>
              <a:rPr lang="en-US" dirty="0"/>
              <a:t>| OPENTECH LA</a:t>
            </a:r>
          </a:p>
          <a:p>
            <a:r>
              <a:rPr lang="en-US" b="1" dirty="0"/>
              <a:t>3:05 </a:t>
            </a:r>
            <a:r>
              <a:rPr lang="en-US" dirty="0"/>
              <a:t>| Resources</a:t>
            </a:r>
          </a:p>
          <a:p>
            <a:r>
              <a:rPr lang="en-US" b="1" dirty="0"/>
              <a:t>3:15 </a:t>
            </a:r>
            <a:r>
              <a:rPr lang="en-US" dirty="0"/>
              <a:t>| Q &amp; A</a:t>
            </a:r>
          </a:p>
        </p:txBody>
      </p:sp>
    </p:spTree>
    <p:extLst>
      <p:ext uri="{BB962C8B-B14F-4D97-AF65-F5344CB8AC3E}">
        <p14:creationId xmlns:p14="http://schemas.microsoft.com/office/powerpoint/2010/main" val="345219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WIOA</a:t>
            </a:r>
          </a:p>
        </p:txBody>
      </p:sp>
      <p:sp>
        <p:nvSpPr>
          <p:cNvPr id="5" name="Text Placeholder 4"/>
          <p:cNvSpPr>
            <a:spLocks noGrp="1"/>
          </p:cNvSpPr>
          <p:nvPr>
            <p:ph type="body" idx="1"/>
          </p:nvPr>
        </p:nvSpPr>
        <p:spPr>
          <a:xfrm>
            <a:off x="418885" y="3536723"/>
            <a:ext cx="5240509" cy="1192932"/>
          </a:xfrm>
        </p:spPr>
        <p:txBody>
          <a:bodyPr/>
          <a:lstStyle/>
          <a:p>
            <a:r>
              <a:rPr lang="en-US" dirty="0"/>
              <a:t>WIOA Provisions relevant to Registered apprenticeship for disconnected youth</a:t>
            </a:r>
          </a:p>
        </p:txBody>
      </p:sp>
    </p:spTree>
    <p:extLst>
      <p:ext uri="{BB962C8B-B14F-4D97-AF65-F5344CB8AC3E}">
        <p14:creationId xmlns:p14="http://schemas.microsoft.com/office/powerpoint/2010/main" val="37343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a:t>
            </a:r>
          </a:p>
        </p:txBody>
      </p:sp>
      <p:sp>
        <p:nvSpPr>
          <p:cNvPr id="3" name="Content Placeholder 2"/>
          <p:cNvSpPr>
            <a:spLocks noGrp="1"/>
          </p:cNvSpPr>
          <p:nvPr>
            <p:ph idx="1"/>
          </p:nvPr>
        </p:nvSpPr>
        <p:spPr/>
        <p:txBody>
          <a:bodyPr>
            <a:normAutofit fontScale="62500" lnSpcReduction="20000"/>
          </a:bodyPr>
          <a:lstStyle/>
          <a:p>
            <a:pPr indent="-200660">
              <a:buClr>
                <a:schemeClr val="accent1"/>
              </a:buClr>
              <a:buFont typeface="Symbol" panose="05050102010706020507" pitchFamily="18" charset="2"/>
              <a:buChar char=""/>
            </a:pPr>
            <a:r>
              <a:rPr lang="en-US" sz="3200" dirty="0"/>
              <a:t>WIOA prepares vulnerable youth for successful employment through increasing use of proven service models services. </a:t>
            </a:r>
          </a:p>
          <a:p>
            <a:pPr indent="-200660">
              <a:buClr>
                <a:schemeClr val="accent1"/>
              </a:buClr>
              <a:buFont typeface="Symbol" panose="05050102010706020507" pitchFamily="18" charset="2"/>
              <a:buChar char=""/>
            </a:pPr>
            <a:r>
              <a:rPr lang="en-US" sz="3200" dirty="0"/>
              <a:t>Local areas must increase percentage of youth formula funds used to serve out-of-school youth to 75% from 30% under WIA.   </a:t>
            </a:r>
          </a:p>
          <a:p>
            <a:pPr indent="-200660">
              <a:buClr>
                <a:schemeClr val="accent1"/>
              </a:buClr>
              <a:buFont typeface="Symbol" panose="05050102010706020507" pitchFamily="18" charset="2"/>
              <a:buChar char=""/>
            </a:pPr>
            <a:r>
              <a:rPr lang="en-US" sz="3200" dirty="0"/>
              <a:t>Local areas must spend at least 20% of youth formula funds on work experience activities such as summer jobs, pre-apprenticeship, on-the-job training, and internships so that youth are prepared for employment.</a:t>
            </a:r>
          </a:p>
          <a:p>
            <a:pPr indent="-200660">
              <a:buClr>
                <a:schemeClr val="accent1"/>
              </a:buClr>
              <a:buFont typeface="Symbol" panose="05050102010706020507" pitchFamily="18" charset="2"/>
              <a:buChar char=""/>
            </a:pPr>
            <a:r>
              <a:rPr lang="en-US" sz="3200" dirty="0"/>
              <a:t>Eligibility criteria are changed for the youth formula program:  In school youth are ages 14-21 and out of school year are ages 16-24.</a:t>
            </a:r>
          </a:p>
          <a:p>
            <a:pPr indent="-200660">
              <a:buClr>
                <a:schemeClr val="accent1"/>
              </a:buClr>
              <a:buFont typeface="Symbol" panose="05050102010706020507" pitchFamily="18" charset="2"/>
              <a:buChar char=""/>
            </a:pPr>
            <a:r>
              <a:rPr lang="en-US" sz="3200" dirty="0"/>
              <a:t>5 new program elements to the youth formula program.</a:t>
            </a:r>
          </a:p>
          <a:p>
            <a:pPr indent="-200660">
              <a:buClr>
                <a:schemeClr val="accent1"/>
              </a:buClr>
              <a:buFont typeface="Symbol" panose="05050102010706020507" pitchFamily="18" charset="2"/>
              <a:buChar char=""/>
            </a:pPr>
            <a:r>
              <a:rPr lang="en-US" sz="3200" dirty="0"/>
              <a:t>Additional allowable activities include financial literacy education and entrepreneurial skills training.</a:t>
            </a:r>
          </a:p>
          <a:p>
            <a:endParaRPr lang="en-US" dirty="0"/>
          </a:p>
        </p:txBody>
      </p:sp>
    </p:spTree>
    <p:extLst>
      <p:ext uri="{BB962C8B-B14F-4D97-AF65-F5344CB8AC3E}">
        <p14:creationId xmlns:p14="http://schemas.microsoft.com/office/powerpoint/2010/main" val="2423746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73&quot;/&gt;&lt;/object&gt;&lt;object type=&quot;3&quot; unique_id=&quot;10004&quot;&gt;&lt;property id=&quot;20148&quot; value=&quot;5&quot;/&gt;&lt;property id=&quot;20300&quot; value=&quot;Slide 2 - &amp;quot;Building Registered Apprenticeship Opportunities for Out of School Youth&amp;quot;&quot;/&gt;&lt;property id=&quot;20307&quot; value=&quot;256&quot;/&gt;&lt;/object&gt;&lt;object type=&quot;3&quot; unique_id=&quot;10005&quot;&gt;&lt;property id=&quot;20148&quot; value=&quot;5&quot;/&gt;&lt;property id=&quot;20300&quot; value=&quot;Slide 3&quot;/&gt;&lt;property id=&quot;20307&quot; value=&quot;264&quot;/&gt;&lt;/object&gt;&lt;object type=&quot;3&quot; unique_id=&quot;10006&quot;&gt;&lt;property id=&quot;20148&quot; value=&quot;5&quot;/&gt;&lt;property id=&quot;20300&quot; value=&quot;Slide 4 - &amp;quot;Toni Wilson&amp;quot;&quot;/&gt;&lt;property id=&quot;20307&quot; value=&quot;259&quot;/&gt;&lt;/object&gt;&lt;object type=&quot;3&quot; unique_id=&quot;10007&quot;&gt;&lt;property id=&quot;20148&quot; value=&quot;5&quot;/&gt;&lt;property id=&quot;20300&quot; value=&quot;Slide 5 - &amp;quot;Amy Firestone, Ph.D..&amp;quot;&quot;/&gt;&lt;property id=&quot;20307&quot; value=&quot;261&quot;/&gt;&lt;/object&gt;&lt;object type=&quot;3&quot; unique_id=&quot;10008&quot;&gt;&lt;property id=&quot;20148&quot; value=&quot;5&quot;/&gt;&lt;property id=&quot;20300&quot; value=&quot;Slide 6&quot;/&gt;&lt;property id=&quot;20307&quot; value=&quot;265&quot;/&gt;&lt;/object&gt;&lt;object type=&quot;3&quot; unique_id=&quot;10009&quot;&gt;&lt;property id=&quot;20148&quot; value=&quot;5&quot;/&gt;&lt;property id=&quot;20300&quot; value=&quot;Slide 7&quot;/&gt;&lt;property id=&quot;20307&quot; value=&quot;270&quot;/&gt;&lt;/object&gt;&lt;object type=&quot;3&quot; unique_id=&quot;10010&quot;&gt;&lt;property id=&quot;20148&quot; value=&quot;5&quot;/&gt;&lt;property id=&quot;20300&quot; value=&quot;Slide 8 - &amp;quot;WIOA&amp;quot;&quot;/&gt;&lt;property id=&quot;20307&quot; value=&quot;257&quot;/&gt;&lt;/object&gt;&lt;object type=&quot;3&quot; unique_id=&quot;10011&quot;&gt;&lt;property id=&quot;20148&quot; value=&quot;5&quot;/&gt;&lt;property id=&quot;20300&quot; value=&quot;Slide 9 - &amp;quot;WIOA &amp;quot;&quot;/&gt;&lt;property id=&quot;20307&quot; value=&quot;258&quot;/&gt;&lt;/object&gt;&lt;object type=&quot;3&quot; unique_id=&quot;10012&quot;&gt;&lt;property id=&quot;20148&quot; value=&quot;5&quot;/&gt;&lt;property id=&quot;20300&quot; value=&quot;Slide 10 - &amp;quot;Registered Apprenticeship as an OSY Placement Strategy  &amp;quot;&quot;/&gt;&lt;property id=&quot;20307&quot; value=&quot;329&quot;/&gt;&lt;/object&gt;&lt;object type=&quot;3&quot; unique_id=&quot;10013&quot;&gt;&lt;property id=&quot;20148&quot; value=&quot;5&quot;/&gt;&lt;property id=&quot;20300&quot; value=&quot;Slide 11 - &amp;quot;Registered Apprenticeship&amp;quot;&quot;/&gt;&lt;property id=&quot;20307&quot; value=&quot;292&quot;/&gt;&lt;/object&gt;&lt;object type=&quot;3&quot; unique_id=&quot;10014&quot;&gt;&lt;property id=&quot;20148&quot; value=&quot;5&quot;/&gt;&lt;property id=&quot;20300&quot; value=&quot;Slide 12 - &amp;quot;A Transformational Year for Apprenticeship &amp;quot;&quot;/&gt;&lt;property id=&quot;20307&quot; value=&quot;277&quot;/&gt;&lt;/object&gt;&lt;object type=&quot;3&quot; unique_id=&quot;10015&quot;&gt;&lt;property id=&quot;20148&quot; value=&quot;5&quot;/&gt;&lt;property id=&quot;20300&quot; value=&quot;Slide 13 - &amp;quot;The American Apprenticeship Grant Funding Opportunity Announcement&amp;quot;&quot;/&gt;&lt;property id=&quot;20307&quot; value=&quot;279&quot;/&gt;&lt;/object&gt;&lt;object type=&quot;3&quot; unique_id=&quot;10016&quot;&gt;&lt;property id=&quot;20148&quot; value=&quot;5&quot;/&gt;&lt;property id=&quot;20300&quot; value=&quot;Slide 14 - &amp;quot;Expansion for Fiscal Year 2016: $90 Million for American Apprenticeship Grant program &amp;quot;&quot;/&gt;&lt;property id=&quot;20307&quot; value=&quot;280&quot;/&gt;&lt;/object&gt;&lt;object type=&quot;3&quot; unique_id=&quot;10017&quot;&gt;&lt;property id=&quot;20148&quot; value=&quot;5&quot;/&gt;&lt;property id=&quot;20300&quot; value=&quot;Slide 15 - &amp;quot;ApprenticeshipUSA continues to grow&amp;quot;&quot;/&gt;&lt;property id=&quot;20307&quot; value=&quot;281&quot;/&gt;&lt;/object&gt;&lt;object type=&quot;3&quot; unique_id=&quot;10018&quot;&gt;&lt;property id=&quot;20148&quot; value=&quot;5&quot;/&gt;&lt;property id=&quot;20300&quot; value=&quot;Slide 16 - &amp;quot;WIOA was signed into law July 2014 with an increased emphasis on work-based learning and Registered Apprenticeship&quot;/&gt;&lt;property id=&quot;20307&quot; value=&quot;282&quot;/&gt;&lt;/object&gt;&lt;object type=&quot;3&quot; unique_id=&quot;10019&quot;&gt;&lt;property id=&quot;20148&quot; value=&quot;5&quot;/&gt;&lt;property id=&quot;20300&quot; value=&quot;Slide 17 - &amp;quot;Registered Apprenticeship has&amp;quot;&quot;/&gt;&lt;property id=&quot;20307&quot; value=&quot;283&quot;/&gt;&lt;/object&gt;&lt;object type=&quot;3&quot; unique_id=&quot;10020&quot;&gt;&lt;property id=&quot;20148&quot; value=&quot;5&quot;/&gt;&lt;property id=&quot;20300&quot; value=&quot;Slide 18 - &amp;quot;Components of Registered Apprenticeship&amp;quot;&quot;/&gt;&lt;property id=&quot;20307&quot; value=&quot;284&quot;/&gt;&lt;/object&gt;&lt;object type=&quot;3&quot; unique_id=&quot;10021&quot;&gt;&lt;property id=&quot;20148&quot; value=&quot;5&quot;/&gt;&lt;property id=&quot;20300&quot; value=&quot;Slide 19 - &amp;quot;American Apprenticeships are…&amp;quot;&quot;/&gt;&lt;property id=&quot;20307&quot; value=&quot;285&quot;/&gt;&lt;/object&gt;&lt;object type=&quot;3&quot; unique_id=&quot;10022&quot;&gt;&lt;property id=&quot;20148&quot; value=&quot;5&quot;/&gt;&lt;property id=&quot;20300&quot; value=&quot;Slide 20&quot;/&gt;&lt;property id=&quot;20307&quot; value=&quot;286&quot;/&gt;&lt;/object&gt;&lt;object type=&quot;3&quot; unique_id=&quot;10023&quot;&gt;&lt;property id=&quot;20148&quot; value=&quot;5&quot;/&gt;&lt;property id=&quot;20300&quot; value=&quot;Slide 21 - &amp;quot;Youth Apprenticeship Ad-Hoc Working Group&amp;quot;&quot;/&gt;&lt;property id=&quot;20307&quot; value=&quot;287&quot;/&gt;&lt;/object&gt;&lt;object type=&quot;3&quot; unique_id=&quot;10024&quot;&gt;&lt;property id=&quot;20148&quot; value=&quot;5&quot;/&gt;&lt;property id=&quot;20300&quot; value=&quot;Slide 22 - &amp;quot;Youth Apprenticeship Ad-Hoc Working Group&amp;quot;&quot;/&gt;&lt;property id=&quot;20307&quot; value=&quot;288&quot;/&gt;&lt;/object&gt;&lt;object type=&quot;3&quot; unique_id=&quot;10025&quot;&gt;&lt;property id=&quot;20148&quot; value=&quot;5&quot;/&gt;&lt;property id=&quot;20300&quot; value=&quot;Slide 23 - &amp;quot;Registered Apprenticeship College-Consortium&amp;quot;&quot;/&gt;&lt;property id=&quot;20307&quot; value=&quot;289&quot;/&gt;&lt;/object&gt;&lt;object type=&quot;3&quot; unique_id=&quot;10026&quot;&gt;&lt;property id=&quot;20148&quot; value=&quot;5&quot;/&gt;&lt;property id=&quot;20300&quot; value=&quot;Slide 24 - &amp;quot;Registered Apprenticeship College-Consortium&amp;quot;&quot;/&gt;&lt;property id=&quot;20307&quot; value=&quot;290&quot;/&gt;&lt;/object&gt;&lt;object type=&quot;3&quot; unique_id=&quot;10027&quot;&gt;&lt;property id=&quot;20148&quot; value=&quot;5&quot;/&gt;&lt;property id=&quot;20300&quot; value=&quot;Slide 25 - &amp;quot;Win-Win-Win-Win&amp;quot;&quot;/&gt;&lt;property id=&quot;20307&quot; value=&quot;291&quot;/&gt;&lt;/object&gt;&lt;object type=&quot;3&quot; unique_id=&quot;10028&quot;&gt;&lt;property id=&quot;20148&quot; value=&quot;5&quot;/&gt;&lt;property id=&quot;20300&quot; value=&quot;Slide 26 - &amp;quot;OH-PENN&amp;quot;&quot;/&gt;&lt;property id=&quot;20307&quot; value=&quot;293&quot;/&gt;&lt;/object&gt;&lt;object type=&quot;3&quot; unique_id=&quot;10029&quot;&gt;&lt;property id=&quot;20148&quot; value=&quot;5&quot;/&gt;&lt;property id=&quot;20300&quot; value=&quot;Slide 27 - &amp;quot;Pre-Employment Preparation&amp;quot;&quot;/&gt;&lt;property id=&quot;20307&quot; value=&quot;294&quot;/&gt;&lt;/object&gt;&lt;object type=&quot;3&quot; unique_id=&quot;10030&quot;&gt;&lt;property id=&quot;20148&quot; value=&quot;5&quot;/&gt;&lt;property id=&quot;20300&quot; value=&quot;Slide 28 - &amp;quot;Pre-Apprenticeship Track&amp;quot;&quot;/&gt;&lt;property id=&quot;20307&quot; value=&quot;295&quot;/&gt;&lt;/object&gt;&lt;object type=&quot;3&quot; unique_id=&quot;10031&quot;&gt;&lt;property id=&quot;20148&quot; value=&quot;5&quot;/&gt;&lt;property id=&quot;20300&quot; value=&quot;Slide 29 - &amp;quot;Advancement Pathways&amp;quot;&quot;/&gt;&lt;property id=&quot;20307&quot; value=&quot;296&quot;/&gt;&lt;/object&gt;&lt;object type=&quot;3&quot; unique_id=&quot;10032&quot;&gt;&lt;property id=&quot;20148&quot; value=&quot;5&quot;/&gt;&lt;property id=&quot;20300&quot; value=&quot;Slide 30 - &amp;quot;Return on Investment&amp;quot;&quot;/&gt;&lt;property id=&quot;20307&quot; value=&quot;297&quot;/&gt;&lt;/object&gt;&lt;object type=&quot;3&quot; unique_id=&quot;10033&quot;&gt;&lt;property id=&quot;20148&quot; value=&quot;5&quot;/&gt;&lt;property id=&quot;20300&quot; value=&quot;Slide 31 - &amp;quot;OPENTECH LA&amp;quot;&quot;/&gt;&lt;property id=&quot;20307&quot; value=&quot;298&quot;/&gt;&lt;/object&gt;&lt;object type=&quot;3&quot; unique_id=&quot;10034&quot;&gt;&lt;property id=&quot;20148&quot; value=&quot;5&quot;/&gt;&lt;property id=&quot;20300&quot; value=&quot;Slide 32 - &amp;quot;WHY NON-TRADITIONAL APPRENTICESHIP&amp;quot;&quot;/&gt;&lt;property id=&quot;20307&quot; value=&quot;302&quot;/&gt;&lt;/object&gt;&lt;object type=&quot;3&quot; unique_id=&quot;10035&quot;&gt;&lt;property id=&quot;20148&quot; value=&quot;5&quot;/&gt;&lt;property id=&quot;20300&quot; value=&quot;Slide 33 - &amp;quot;OUR COMMITMENT &amp;quot;&quot;/&gt;&lt;property id=&quot;20307&quot; value=&quot;306&quot;/&gt;&lt;/object&gt;&lt;object type=&quot;3&quot; unique_id=&quot;10036&quot;&gt;&lt;property id=&quot;20148&quot; value=&quot;5&quot;/&gt;&lt;property id=&quot;20300&quot; value=&quot;Slide 34 - &amp;quot;CUSTOMER NEEDS&amp;quot;&quot;/&gt;&lt;property id=&quot;20307&quot; value=&quot;304&quot;/&gt;&lt;/object&gt;&lt;object type=&quot;3&quot; unique_id=&quot;10037&quot;&gt;&lt;property id=&quot;20148&quot; value=&quot;5&quot;/&gt;&lt;property id=&quot;20300&quot; value=&quot;Slide 35 - &amp;quot;CUSTOMER NEEDS&amp;quot;&quot;/&gt;&lt;property id=&quot;20307&quot; value=&quot;305&quot;/&gt;&lt;/object&gt;&lt;object type=&quot;3&quot; unique_id=&quot;10038&quot;&gt;&lt;property id=&quot;20148&quot; value=&quot;5&quot;/&gt;&lt;property id=&quot;20300&quot; value=&quot;Slide 36 - &amp;quot;OUR METHOD&amp;quot;&quot;/&gt;&lt;property id=&quot;20307&quot; value=&quot;307&quot;/&gt;&lt;/object&gt;&lt;object type=&quot;3&quot; unique_id=&quot;10039&quot;&gt;&lt;property id=&quot;20148&quot; value=&quot;5&quot;/&gt;&lt;property id=&quot;20300&quot; value=&quot;Slide 37&quot;/&gt;&lt;property id=&quot;20307&quot; value=&quot;309&quot;/&gt;&lt;/object&gt;&lt;object type=&quot;3&quot; unique_id=&quot;10040&quot;&gt;&lt;property id=&quot;20148&quot; value=&quot;5&quot;/&gt;&lt;property id=&quot;20300&quot; value=&quot;Slide 38 - &amp;quot;JUAN&amp;quot;&quot;/&gt;&lt;property id=&quot;20307&quot; value=&quot;310&quot;/&gt;&lt;/object&gt;&lt;object type=&quot;3&quot; unique_id=&quot;10041&quot;&gt;&lt;property id=&quot;20148&quot; value=&quot;5&quot;/&gt;&lt;property id=&quot;20300&quot; value=&quot;Slide 39 - &amp;quot;JUAN&amp;quot;&quot;/&gt;&lt;property id=&quot;20307&quot; value=&quot;311&quot;/&gt;&lt;/object&gt;&lt;object type=&quot;3&quot; unique_id=&quot;10042&quot;&gt;&lt;property id=&quot;20148&quot; value=&quot;5&quot;/&gt;&lt;property id=&quot;20300&quot; value=&quot;Slide 40 - &amp;quot;FIRST STEPS&amp;quot;&quot;/&gt;&lt;property id=&quot;20307&quot; value=&quot;312&quot;/&gt;&lt;/object&gt;&lt;object type=&quot;3&quot; unique_id=&quot;10043&quot;&gt;&lt;property id=&quot;20148&quot; value=&quot;5&quot;/&gt;&lt;property id=&quot;20300&quot; value=&quot;Slide 41 - &amp;quot;FIRST STEPS&amp;quot;&quot;/&gt;&lt;property id=&quot;20307&quot; value=&quot;313&quot;/&gt;&lt;/object&gt;&lt;object type=&quot;3&quot; unique_id=&quot;10044&quot;&gt;&lt;property id=&quot;20148&quot; value=&quot;5&quot;/&gt;&lt;property id=&quot;20300&quot; value=&quot;Slide 42 - &amp;quot;NEXT STEP: CLASSROOM-BASED TRAINING&amp;quot;&quot;/&gt;&lt;property id=&quot;20307&quot; value=&quot;314&quot;/&gt;&lt;/object&gt;&lt;object type=&quot;3&quot; unique_id=&quot;10045&quot;&gt;&lt;property id=&quot;20148&quot; value=&quot;5&quot;/&gt;&lt;property id=&quot;20300&quot; value=&quot;Slide 43 - &amp;quot;NEXT STEP: PRE-APPRENTICESHIP&amp;quot;&quot;/&gt;&lt;property id=&quot;20307&quot; value=&quot;315&quot;/&gt;&lt;/object&gt;&lt;object type=&quot;3&quot; unique_id=&quot;10046&quot;&gt;&lt;property id=&quot;20148&quot; value=&quot;5&quot;/&gt;&lt;property id=&quot;20300&quot; value=&quot;Slide 44 - &amp;quot;NEXT STEP: PRE-APPRENTICESHIP&amp;quot;&quot;/&gt;&lt;property id=&quot;20307&quot; value=&quot;316&quot;/&gt;&lt;/object&gt;&lt;object type=&quot;3&quot; unique_id=&quot;10047&quot;&gt;&lt;property id=&quot;20148&quot; value=&quot;5&quot;/&gt;&lt;property id=&quot;20300&quot; value=&quot;Slide 45 - &amp;quot;FINAL STEP: APPRENTICESHIP&amp;quot;&quot;/&gt;&lt;property id=&quot;20307&quot; value=&quot;317&quot;/&gt;&lt;/object&gt;&lt;object type=&quot;3&quot; unique_id=&quot;10048&quot;&gt;&lt;property id=&quot;20148&quot; value=&quot;5&quot;/&gt;&lt;property id=&quot;20300&quot; value=&quot;Slide 46 - &amp;quot;FINAL STEP: APPRENTICESHIP&amp;quot;&quot;/&gt;&lt;property id=&quot;20307&quot; value=&quot;318&quot;/&gt;&lt;/object&gt;&lt;object type=&quot;3&quot; unique_id=&quot;10049&quot;&gt;&lt;property id=&quot;20148&quot; value=&quot;5&quot;/&gt;&lt;property id=&quot;20300&quot; value=&quot;Slide 47 - &amp;quot;FINAL STEP: APPRENTICESHIP&amp;quot;&quot;/&gt;&lt;property id=&quot;20307&quot; value=&quot;319&quot;/&gt;&lt;/object&gt;&lt;object type=&quot;3&quot; unique_id=&quot;10050&quot;&gt;&lt;property id=&quot;20148&quot; value=&quot;5&quot;/&gt;&lt;property id=&quot;20300&quot; value=&quot;Slide 48 - &amp;quot;FINAL STEP: APPRENTICESHIP&amp;quot;&quot;/&gt;&lt;property id=&quot;20307&quot; value=&quot;320&quot;/&gt;&lt;/object&gt;&lt;object type=&quot;3&quot; unique_id=&quot;10051&quot;&gt;&lt;property id=&quot;20148&quot; value=&quot;5&quot;/&gt;&lt;property id=&quot;20300&quot; value=&quot;Slide 49 - &amp;quot;FINAL STEP: APPRENTICESHIP&amp;quot;&quot;/&gt;&lt;property id=&quot;20307&quot; value=&quot;321&quot;/&gt;&lt;/object&gt;&lt;object type=&quot;3&quot; unique_id=&quot;10052&quot;&gt;&lt;property id=&quot;20148&quot; value=&quot;5&quot;/&gt;&lt;property id=&quot;20300&quot; value=&quot;Slide 50 - &amp;quot;FINAL STEP: APPRENTICESHIP&amp;quot;&quot;/&gt;&lt;property id=&quot;20307&quot; value=&quot;322&quot;/&gt;&lt;/object&gt;&lt;object type=&quot;3&quot; unique_id=&quot;10053&quot;&gt;&lt;property id=&quot;20148&quot; value=&quot;5&quot;/&gt;&lt;property id=&quot;20300&quot; value=&quot;Slide 51 - &amp;quot;FUNDERS&amp;quot;&quot;/&gt;&lt;property id=&quot;20307&quot; value=&quot;323&quot;/&gt;&lt;/object&gt;&lt;object type=&quot;3&quot; unique_id=&quot;10054&quot;&gt;&lt;property id=&quot;20148&quot; value=&quot;5&quot;/&gt;&lt;property id=&quot;20300&quot; value=&quot;Slide 52 - &amp;quot;FOUNDING PARTNERS&amp;quot;&quot;/&gt;&lt;property id=&quot;20307&quot; value=&quot;324&quot;/&gt;&lt;/object&gt;&lt;object type=&quot;3&quot; unique_id=&quot;10055&quot;&gt;&lt;property id=&quot;20148&quot; value=&quot;5&quot;/&gt;&lt;property id=&quot;20300&quot; value=&quot;Slide 53 - &amp;quot;Registered Apprenticeship as an OSY Placement Strategy  &amp;quot;&quot;/&gt;&lt;property id=&quot;20307&quot; value=&quot;330&quot;/&gt;&lt;/object&gt;&lt;object type=&quot;3&quot; unique_id=&quot;10056&quot;&gt;&lt;property id=&quot;20148&quot; value=&quot;5&quot;/&gt;&lt;property id=&quot;20300&quot; value=&quot;Slide 54&quot;/&gt;&lt;property id=&quot;20307&quot; value=&quot;267&quot;/&gt;&lt;/object&gt;&lt;object type=&quot;3&quot; unique_id=&quot;10057&quot;&gt;&lt;property id=&quot;20148&quot; value=&quot;5&quot;/&gt;&lt;property id=&quot;20300&quot; value=&quot;Slide 55&quot;/&gt;&lt;property id=&quot;20307&quot; value=&quot;263&quot;/&gt;&lt;/object&gt;&lt;object type=&quot;3&quot; unique_id=&quot;10058&quot;&gt;&lt;property id=&quot;20148&quot; value=&quot;5&quot;/&gt;&lt;property id=&quot;20300&quot; value=&quot;Slide 56&quot;/&gt;&lt;property id=&quot;20307&quot; value=&quot;327&quot;/&gt;&lt;/object&gt;&lt;object type=&quot;3&quot; unique_id=&quot;10059&quot;&gt;&lt;property id=&quot;20148&quot; value=&quot;5&quot;/&gt;&lt;property id=&quot;20300&quot; value=&quot;Slide 57&quot;/&gt;&lt;property id=&quot;20307&quot; value=&quot;328&quot;/&gt;&lt;/object&gt;&lt;object type=&quot;3&quot; unique_id=&quot;10060&quot;&gt;&lt;property id=&quot;20148&quot; value=&quot;5&quot;/&gt;&lt;property id=&quot;20300&quot; value=&quot;Slide 58&quot;/&gt;&lt;property id=&quot;20307&quot; value=&quot;269&quot;/&gt;&lt;/object&gt;&lt;/object&gt;&lt;object type=&quot;8&quot; unique_id=&quot;10120&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3466</TotalTime>
  <Words>2207</Words>
  <Application>Microsoft Office PowerPoint</Application>
  <PresentationFormat>On-screen Show (4:3)</PresentationFormat>
  <Paragraphs>659</Paragraphs>
  <Slides>58</Slides>
  <Notes>58</Notes>
  <HiddenSlides>1</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58</vt:i4>
      </vt:variant>
    </vt:vector>
  </HeadingPairs>
  <TitlesOfParts>
    <vt:vector size="76" baseType="lpstr">
      <vt:lpstr>ＭＳ Ｐゴシック</vt:lpstr>
      <vt:lpstr>Arial</vt:lpstr>
      <vt:lpstr>Avenir Book</vt:lpstr>
      <vt:lpstr>Avenir Light</vt:lpstr>
      <vt:lpstr>Avenir Medium</vt:lpstr>
      <vt:lpstr>Calibri</vt:lpstr>
      <vt:lpstr>Calibri Bold</vt:lpstr>
      <vt:lpstr>Courier New</vt:lpstr>
      <vt:lpstr>Impact</vt:lpstr>
      <vt:lpstr>Kartika</vt:lpstr>
      <vt:lpstr>Myriad Pro</vt:lpstr>
      <vt:lpstr>Myriad Pro Cond</vt:lpstr>
      <vt:lpstr>Segoe UI</vt:lpstr>
      <vt:lpstr>Symbol</vt:lpstr>
      <vt:lpstr>Times New Roman</vt:lpstr>
      <vt:lpstr>Wingdings</vt:lpstr>
      <vt:lpstr>Office Theme</vt:lpstr>
      <vt:lpstr>New_Template1</vt:lpstr>
      <vt:lpstr>PowerPoint Presentation</vt:lpstr>
      <vt:lpstr>Building Registered Apprenticeship Opportunities for Out of School Youth</vt:lpstr>
      <vt:lpstr>PowerPoint Presentation</vt:lpstr>
      <vt:lpstr>Toni Wilson</vt:lpstr>
      <vt:lpstr>Amy Firestone, Ph.D..</vt:lpstr>
      <vt:lpstr>PowerPoint Presentation</vt:lpstr>
      <vt:lpstr>PowerPoint Presentation</vt:lpstr>
      <vt:lpstr>WIOA</vt:lpstr>
      <vt:lpstr>WIOA </vt:lpstr>
      <vt:lpstr>Registered Apprenticeship as an OSY Placement Strategy  </vt:lpstr>
      <vt:lpstr>Registered Apprenticeship</vt:lpstr>
      <vt:lpstr>A Transformational Year for Apprenticeship </vt:lpstr>
      <vt:lpstr>The American Apprenticeship Grant Funding Opportunity Announcement</vt:lpstr>
      <vt:lpstr>Expansion for Fiscal Year 2016: $90 Million for American Apprenticeship Grant program </vt:lpstr>
      <vt:lpstr>ApprenticeshipUSA continues to grow</vt:lpstr>
      <vt:lpstr>WIOA was signed into law July 2014 with an increased emphasis on work-based learning and Registered Apprenticeship. </vt:lpstr>
      <vt:lpstr>Registered Apprenticeship has</vt:lpstr>
      <vt:lpstr>Components of Registered Apprenticeship</vt:lpstr>
      <vt:lpstr>American Apprenticeships are…</vt:lpstr>
      <vt:lpstr>PowerPoint Presentation</vt:lpstr>
      <vt:lpstr>Youth Apprenticeship Ad-Hoc Working Group</vt:lpstr>
      <vt:lpstr>Youth Apprenticeship Ad-Hoc Working Group</vt:lpstr>
      <vt:lpstr>Registered Apprenticeship College-Consortium</vt:lpstr>
      <vt:lpstr>Registered Apprenticeship College-Consortium</vt:lpstr>
      <vt:lpstr>Win-Win-Win-Win</vt:lpstr>
      <vt:lpstr>OH-PENN</vt:lpstr>
      <vt:lpstr>Pre-Employment Preparation</vt:lpstr>
      <vt:lpstr>Pre-Apprenticeship Track</vt:lpstr>
      <vt:lpstr>Advancement Pathways</vt:lpstr>
      <vt:lpstr>Return on Investment</vt:lpstr>
      <vt:lpstr>OPENTECH LA</vt:lpstr>
      <vt:lpstr>WHY NON-TRADITIONAL APPRENTICESHIP</vt:lpstr>
      <vt:lpstr>OUR COMMITMENT </vt:lpstr>
      <vt:lpstr>CUSTOMER NEEDS</vt:lpstr>
      <vt:lpstr>CUSTOMER NEEDS</vt:lpstr>
      <vt:lpstr>OUR METHOD</vt:lpstr>
      <vt:lpstr>PowerPoint Presentation</vt:lpstr>
      <vt:lpstr>JUAN</vt:lpstr>
      <vt:lpstr>JUAN</vt:lpstr>
      <vt:lpstr>FIRST STEPS</vt:lpstr>
      <vt:lpstr>FIRST STEPS</vt:lpstr>
      <vt:lpstr>NEXT STEP: CLASSROOM-BASED TRAINING</vt:lpstr>
      <vt:lpstr>NEXT STEP: PRE-APPRENTICESHIP</vt:lpstr>
      <vt:lpstr>NEXT STEP: PRE-APPRENTICESHIP</vt:lpstr>
      <vt:lpstr>FINAL STEP: APPRENTICESHIP</vt:lpstr>
      <vt:lpstr>FINAL STEP: APPRENTICESHIP</vt:lpstr>
      <vt:lpstr>FINAL STEP: APPRENTICESHIP</vt:lpstr>
      <vt:lpstr>FINAL STEP: APPRENTICESHIP</vt:lpstr>
      <vt:lpstr>FINAL STEP: APPRENTICESHIP</vt:lpstr>
      <vt:lpstr>FINAL STEP: APPRENTICESHIP</vt:lpstr>
      <vt:lpstr>FUNDERS</vt:lpstr>
      <vt:lpstr>FOUNDING PARTNERS</vt:lpstr>
      <vt:lpstr>Registered Apprenticeship as an OSY Placement Strategy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Laura Casertano</cp:lastModifiedBy>
  <cp:revision>166</cp:revision>
  <cp:lastPrinted>2016-04-26T14:39:10Z</cp:lastPrinted>
  <dcterms:created xsi:type="dcterms:W3CDTF">2014-04-10T03:33:57Z</dcterms:created>
  <dcterms:modified xsi:type="dcterms:W3CDTF">2016-04-27T15:48:39Z</dcterms:modified>
</cp:coreProperties>
</file>