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0"/>
  </p:notesMasterIdLst>
  <p:sldIdLst>
    <p:sldId id="273" r:id="rId5"/>
    <p:sldId id="256" r:id="rId6"/>
    <p:sldId id="264" r:id="rId7"/>
    <p:sldId id="308" r:id="rId8"/>
    <p:sldId id="265" r:id="rId9"/>
    <p:sldId id="257" r:id="rId10"/>
    <p:sldId id="286" r:id="rId11"/>
    <p:sldId id="259" r:id="rId12"/>
    <p:sldId id="258" r:id="rId13"/>
    <p:sldId id="274" r:id="rId14"/>
    <p:sldId id="307" r:id="rId15"/>
    <p:sldId id="283" r:id="rId16"/>
    <p:sldId id="305" r:id="rId17"/>
    <p:sldId id="309" r:id="rId18"/>
    <p:sldId id="316" r:id="rId19"/>
    <p:sldId id="317" r:id="rId20"/>
    <p:sldId id="306" r:id="rId21"/>
    <p:sldId id="281" r:id="rId22"/>
    <p:sldId id="311" r:id="rId23"/>
    <p:sldId id="312" r:id="rId24"/>
    <p:sldId id="313" r:id="rId25"/>
    <p:sldId id="314" r:id="rId26"/>
    <p:sldId id="315" r:id="rId27"/>
    <p:sldId id="310" r:id="rId28"/>
    <p:sldId id="287" r:id="rId29"/>
    <p:sldId id="288" r:id="rId30"/>
    <p:sldId id="262" r:id="rId31"/>
    <p:sldId id="321" r:id="rId32"/>
    <p:sldId id="320" r:id="rId33"/>
    <p:sldId id="279" r:id="rId34"/>
    <p:sldId id="319" r:id="rId35"/>
    <p:sldId id="304" r:id="rId36"/>
    <p:sldId id="303" r:id="rId37"/>
    <p:sldId id="263" r:id="rId38"/>
    <p:sldId id="269" r:id="rId39"/>
  </p:sldIdLst>
  <p:sldSz cx="9144000" cy="6858000" type="screen4x3"/>
  <p:notesSz cx="6858000" cy="9144000"/>
  <p:custDataLst>
    <p:tags r:id="rId4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874"/>
    <a:srgbClr val="002C47"/>
    <a:srgbClr val="124D95"/>
    <a:srgbClr val="9D1C30"/>
    <a:srgbClr val="4675B8"/>
    <a:srgbClr val="275A99"/>
    <a:srgbClr val="041F36"/>
    <a:srgbClr val="7A232E"/>
    <a:srgbClr val="B85759"/>
    <a:srgbClr val="4A7EB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676" autoAdjust="0"/>
    <p:restoredTop sz="77620" autoAdjust="0"/>
  </p:normalViewPr>
  <p:slideViewPr>
    <p:cSldViewPr snapToGrid="0">
      <p:cViewPr varScale="1">
        <p:scale>
          <a:sx n="56" d="100"/>
          <a:sy n="56" d="100"/>
        </p:scale>
        <p:origin x="1944" y="66"/>
      </p:cViewPr>
      <p:guideLst>
        <p:guide orient="horz" pos="2160"/>
        <p:guide pos="2880"/>
      </p:guideLst>
    </p:cSldViewPr>
  </p:slideViewPr>
  <p:notesTextViewPr>
    <p:cViewPr>
      <p:scale>
        <a:sx n="3" d="2"/>
        <a:sy n="3" d="2"/>
      </p:scale>
      <p:origin x="0" y="0"/>
    </p:cViewPr>
  </p:notesTextViewPr>
  <p:sorterViewPr>
    <p:cViewPr varScale="1">
      <p:scale>
        <a:sx n="1" d="1"/>
        <a:sy n="1" d="1"/>
      </p:scale>
      <p:origin x="0" y="-581"/>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FBD6B5-AD14-4D41-8A0D-AFF5136F4E09}" type="datetimeFigureOut">
              <a:rPr lang="en-US" smtClean="0"/>
              <a:t>8/4/2016</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118022-50D0-43CE-B9C3-944277464A3B}" type="slidenum">
              <a:rPr lang="en-US" smtClean="0"/>
              <a:t>‹#›</a:t>
            </a:fld>
            <a:endParaRPr lang="en-US" dirty="0"/>
          </a:p>
        </p:txBody>
      </p:sp>
    </p:spTree>
    <p:extLst>
      <p:ext uri="{BB962C8B-B14F-4D97-AF65-F5344CB8AC3E}">
        <p14:creationId xmlns:p14="http://schemas.microsoft.com/office/powerpoint/2010/main" val="3125435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fld id="{A0118022-50D0-43CE-B9C3-944277464A3B}" type="slidenum">
              <a:rPr lang="en-US" smtClean="0"/>
              <a:t>2</a:t>
            </a:fld>
            <a:endParaRPr lang="en-US" dirty="0"/>
          </a:p>
        </p:txBody>
      </p:sp>
    </p:spTree>
    <p:extLst>
      <p:ext uri="{BB962C8B-B14F-4D97-AF65-F5344CB8AC3E}">
        <p14:creationId xmlns:p14="http://schemas.microsoft.com/office/powerpoint/2010/main" val="1616623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fld id="{A0118022-50D0-43CE-B9C3-944277464A3B}" type="slidenum">
              <a:rPr lang="en-US" smtClean="0"/>
              <a:t>17</a:t>
            </a:fld>
            <a:endParaRPr lang="en-US" dirty="0"/>
          </a:p>
        </p:txBody>
      </p:sp>
    </p:spTree>
    <p:extLst>
      <p:ext uri="{BB962C8B-B14F-4D97-AF65-F5344CB8AC3E}">
        <p14:creationId xmlns:p14="http://schemas.microsoft.com/office/powerpoint/2010/main" val="2309361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t>18</a:t>
            </a:fld>
            <a:endParaRPr lang="en-US" dirty="0"/>
          </a:p>
        </p:txBody>
      </p:sp>
    </p:spTree>
    <p:extLst>
      <p:ext uri="{BB962C8B-B14F-4D97-AF65-F5344CB8AC3E}">
        <p14:creationId xmlns:p14="http://schemas.microsoft.com/office/powerpoint/2010/main" val="8127791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fld id="{A0118022-50D0-43CE-B9C3-944277464A3B}" type="slidenum">
              <a:rPr lang="en-US" smtClean="0"/>
              <a:t>19</a:t>
            </a:fld>
            <a:endParaRPr lang="en-US" dirty="0"/>
          </a:p>
        </p:txBody>
      </p:sp>
    </p:spTree>
    <p:extLst>
      <p:ext uri="{BB962C8B-B14F-4D97-AF65-F5344CB8AC3E}">
        <p14:creationId xmlns:p14="http://schemas.microsoft.com/office/powerpoint/2010/main" val="13662708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fld id="{A0118022-50D0-43CE-B9C3-944277464A3B}" type="slidenum">
              <a:rPr lang="en-US" smtClean="0"/>
              <a:t>20</a:t>
            </a:fld>
            <a:endParaRPr lang="en-US" dirty="0"/>
          </a:p>
        </p:txBody>
      </p:sp>
    </p:spTree>
    <p:extLst>
      <p:ext uri="{BB962C8B-B14F-4D97-AF65-F5344CB8AC3E}">
        <p14:creationId xmlns:p14="http://schemas.microsoft.com/office/powerpoint/2010/main" val="1446636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t>21</a:t>
            </a:fld>
            <a:endParaRPr lang="en-US" dirty="0"/>
          </a:p>
        </p:txBody>
      </p:sp>
    </p:spTree>
    <p:extLst>
      <p:ext uri="{BB962C8B-B14F-4D97-AF65-F5344CB8AC3E}">
        <p14:creationId xmlns:p14="http://schemas.microsoft.com/office/powerpoint/2010/main" val="42738043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t>22</a:t>
            </a:fld>
            <a:endParaRPr lang="en-US" dirty="0"/>
          </a:p>
        </p:txBody>
      </p:sp>
    </p:spTree>
    <p:extLst>
      <p:ext uri="{BB962C8B-B14F-4D97-AF65-F5344CB8AC3E}">
        <p14:creationId xmlns:p14="http://schemas.microsoft.com/office/powerpoint/2010/main" val="6453687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fld id="{A0118022-50D0-43CE-B9C3-944277464A3B}" type="slidenum">
              <a:rPr lang="en-US" smtClean="0"/>
              <a:t>23</a:t>
            </a:fld>
            <a:endParaRPr lang="en-US" dirty="0"/>
          </a:p>
        </p:txBody>
      </p:sp>
    </p:spTree>
    <p:extLst>
      <p:ext uri="{BB962C8B-B14F-4D97-AF65-F5344CB8AC3E}">
        <p14:creationId xmlns:p14="http://schemas.microsoft.com/office/powerpoint/2010/main" val="14365985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t>32</a:t>
            </a:fld>
            <a:endParaRPr lang="en-US" dirty="0"/>
          </a:p>
        </p:txBody>
      </p:sp>
    </p:spTree>
    <p:extLst>
      <p:ext uri="{BB962C8B-B14F-4D97-AF65-F5344CB8AC3E}">
        <p14:creationId xmlns:p14="http://schemas.microsoft.com/office/powerpoint/2010/main" val="3607881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97589-81B3-48A3-8226-3514F3374294}" type="slidenum">
              <a:rPr lang="en-US" smtClean="0"/>
              <a:pPr/>
              <a:t>7</a:t>
            </a:fld>
            <a:endParaRPr lang="en-US" dirty="0"/>
          </a:p>
        </p:txBody>
      </p:sp>
    </p:spTree>
    <p:extLst>
      <p:ext uri="{BB962C8B-B14F-4D97-AF65-F5344CB8AC3E}">
        <p14:creationId xmlns:p14="http://schemas.microsoft.com/office/powerpoint/2010/main" val="3973191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fld id="{A0118022-50D0-43CE-B9C3-944277464A3B}" type="slidenum">
              <a:rPr lang="en-US" smtClean="0"/>
              <a:t>8</a:t>
            </a:fld>
            <a:endParaRPr lang="en-US" dirty="0"/>
          </a:p>
        </p:txBody>
      </p:sp>
    </p:spTree>
    <p:extLst>
      <p:ext uri="{BB962C8B-B14F-4D97-AF65-F5344CB8AC3E}">
        <p14:creationId xmlns:p14="http://schemas.microsoft.com/office/powerpoint/2010/main" val="2622939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fld id="{A0118022-50D0-43CE-B9C3-944277464A3B}" type="slidenum">
              <a:rPr lang="en-US" smtClean="0"/>
              <a:t>9</a:t>
            </a:fld>
            <a:endParaRPr lang="en-US" dirty="0"/>
          </a:p>
        </p:txBody>
      </p:sp>
    </p:spTree>
    <p:extLst>
      <p:ext uri="{BB962C8B-B14F-4D97-AF65-F5344CB8AC3E}">
        <p14:creationId xmlns:p14="http://schemas.microsoft.com/office/powerpoint/2010/main" val="2979756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t>10</a:t>
            </a:fld>
            <a:endParaRPr lang="en-US" dirty="0"/>
          </a:p>
        </p:txBody>
      </p:sp>
    </p:spTree>
    <p:extLst>
      <p:ext uri="{BB962C8B-B14F-4D97-AF65-F5344CB8AC3E}">
        <p14:creationId xmlns:p14="http://schemas.microsoft.com/office/powerpoint/2010/main" val="3607881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fld id="{A0118022-50D0-43CE-B9C3-944277464A3B}" type="slidenum">
              <a:rPr lang="en-US" smtClean="0"/>
              <a:t>11</a:t>
            </a:fld>
            <a:endParaRPr lang="en-US" dirty="0"/>
          </a:p>
        </p:txBody>
      </p:sp>
    </p:spTree>
    <p:extLst>
      <p:ext uri="{BB962C8B-B14F-4D97-AF65-F5344CB8AC3E}">
        <p14:creationId xmlns:p14="http://schemas.microsoft.com/office/powerpoint/2010/main" val="4016129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fld id="{A0118022-50D0-43CE-B9C3-944277464A3B}" type="slidenum">
              <a:rPr lang="en-US" smtClean="0"/>
              <a:t>13</a:t>
            </a:fld>
            <a:endParaRPr lang="en-US" dirty="0"/>
          </a:p>
        </p:txBody>
      </p:sp>
    </p:spTree>
    <p:extLst>
      <p:ext uri="{BB962C8B-B14F-4D97-AF65-F5344CB8AC3E}">
        <p14:creationId xmlns:p14="http://schemas.microsoft.com/office/powerpoint/2010/main" val="1204777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A0118022-50D0-43CE-B9C3-944277464A3B}" type="slidenum">
              <a:rPr lang="en-US" smtClean="0"/>
              <a:t>14</a:t>
            </a:fld>
            <a:endParaRPr lang="en-US" dirty="0"/>
          </a:p>
        </p:txBody>
      </p:sp>
    </p:spTree>
    <p:extLst>
      <p:ext uri="{BB962C8B-B14F-4D97-AF65-F5344CB8AC3E}">
        <p14:creationId xmlns:p14="http://schemas.microsoft.com/office/powerpoint/2010/main" val="124709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u="sng"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0118022-50D0-43CE-B9C3-944277464A3B}" type="slidenum">
              <a:rPr lang="en-US" smtClean="0"/>
              <a:t>16</a:t>
            </a:fld>
            <a:endParaRPr lang="en-US" dirty="0"/>
          </a:p>
        </p:txBody>
      </p:sp>
    </p:spTree>
    <p:extLst>
      <p:ext uri="{BB962C8B-B14F-4D97-AF65-F5344CB8AC3E}">
        <p14:creationId xmlns:p14="http://schemas.microsoft.com/office/powerpoint/2010/main" val="42193276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hyperlink" Target="mailto:ETAsupport@wfgpshelpdesk.atlassian.net" TargetMode="Externa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emplate Information">
    <p:bg>
      <p:bgPr>
        <a:solidFill>
          <a:schemeClr val="bg1"/>
        </a:solidFill>
        <a:effectLst/>
      </p:bgPr>
    </p:bg>
    <p:spTree>
      <p:nvGrpSpPr>
        <p:cNvPr id="1" name=""/>
        <p:cNvGrpSpPr/>
        <p:nvPr/>
      </p:nvGrpSpPr>
      <p:grpSpPr>
        <a:xfrm>
          <a:off x="0" y="0"/>
          <a:ext cx="0" cy="0"/>
          <a:chOff x="0" y="0"/>
          <a:chExt cx="0" cy="0"/>
        </a:xfrm>
      </p:grpSpPr>
      <p:sp>
        <p:nvSpPr>
          <p:cNvPr id="33" name="Rectangle 32"/>
          <p:cNvSpPr/>
          <p:nvPr userDrawn="1"/>
        </p:nvSpPr>
        <p:spPr>
          <a:xfrm>
            <a:off x="0" y="3752850"/>
            <a:ext cx="4429402" cy="295275"/>
          </a:xfrm>
          <a:prstGeom prst="rect">
            <a:avLst/>
          </a:prstGeom>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34" name="Rectangle 33"/>
          <p:cNvSpPr/>
          <p:nvPr userDrawn="1"/>
        </p:nvSpPr>
        <p:spPr>
          <a:xfrm>
            <a:off x="0" y="5620716"/>
            <a:ext cx="4429402" cy="295275"/>
          </a:xfrm>
          <a:prstGeom prst="rect">
            <a:avLst/>
          </a:prstGeom>
          <a:gradFill>
            <a:gsLst>
              <a:gs pos="0">
                <a:schemeClr val="accent3">
                  <a:shade val="15000"/>
                  <a:satMod val="180000"/>
                  <a:lumMod val="72000"/>
                </a:schemeClr>
              </a:gs>
              <a:gs pos="78000">
                <a:schemeClr val="accent3">
                  <a:shade val="45000"/>
                  <a:satMod val="170000"/>
                  <a:lumMod val="85000"/>
                </a:schemeClr>
              </a:gs>
              <a:gs pos="100000">
                <a:schemeClr val="accent3">
                  <a:tint val="99000"/>
                  <a:shade val="65000"/>
                  <a:satMod val="155000"/>
                </a:schemeClr>
              </a:gs>
            </a:gsLst>
          </a:gra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14" name="TextBox 13"/>
          <p:cNvSpPr txBox="1"/>
          <p:nvPr userDrawn="1"/>
        </p:nvSpPr>
        <p:spPr>
          <a:xfrm>
            <a:off x="4695825" y="1571624"/>
            <a:ext cx="4297680" cy="5191126"/>
          </a:xfrm>
          <a:prstGeom prst="rect">
            <a:avLst/>
          </a:prstGeom>
          <a:noFill/>
        </p:spPr>
        <p:txBody>
          <a:bodyPr wrap="square" rtlCol="0">
            <a:noAutofit/>
          </a:bodyPr>
          <a:lstStyle/>
          <a:p>
            <a:pPr marL="0" indent="0">
              <a:spcAft>
                <a:spcPts val="1000"/>
              </a:spcAft>
              <a:buFont typeface="Arial" panose="020B0604020202020204" pitchFamily="34" charset="0"/>
              <a:buNone/>
            </a:pPr>
            <a:r>
              <a:rPr lang="en-US" sz="1400" b="1" dirty="0">
                <a:latin typeface="Arial" panose="020B0604020202020204" pitchFamily="34" charset="0"/>
                <a:cs typeface="Arial" panose="020B0604020202020204" pitchFamily="34" charset="0"/>
              </a:rPr>
              <a:t>Beyond</a:t>
            </a:r>
            <a:r>
              <a:rPr lang="en-US" sz="1400" b="1" baseline="0" dirty="0">
                <a:latin typeface="Arial" panose="020B0604020202020204" pitchFamily="34" charset="0"/>
                <a:cs typeface="Arial" panose="020B0604020202020204" pitchFamily="34" charset="0"/>
              </a:rPr>
              <a:t> the standard offerings</a:t>
            </a:r>
            <a:r>
              <a:rPr lang="en-US" sz="1150" b="0" baseline="0" dirty="0">
                <a:latin typeface="Arial" panose="020B0604020202020204" pitchFamily="34" charset="0"/>
                <a:cs typeface="Arial" panose="020B0604020202020204" pitchFamily="34" charset="0"/>
              </a:rPr>
              <a:t>,</a:t>
            </a:r>
            <a:r>
              <a:rPr lang="en-US" sz="1150" b="1" baseline="0" dirty="0">
                <a:latin typeface="Arial" panose="020B0604020202020204" pitchFamily="34" charset="0"/>
                <a:cs typeface="Arial" panose="020B0604020202020204" pitchFamily="34" charset="0"/>
              </a:rPr>
              <a:t> </a:t>
            </a:r>
            <a:r>
              <a:rPr lang="en-US" sz="1150" b="0" baseline="0" dirty="0">
                <a:latin typeface="Arial" panose="020B0604020202020204" pitchFamily="34" charset="0"/>
                <a:cs typeface="Arial" panose="020B0604020202020204" pitchFamily="34" charset="0"/>
              </a:rPr>
              <a:t>t</a:t>
            </a:r>
            <a:r>
              <a:rPr lang="en-US" sz="1150" b="0" dirty="0">
                <a:latin typeface="Arial" panose="020B0604020202020204" pitchFamily="34" charset="0"/>
                <a:cs typeface="Arial" panose="020B0604020202020204" pitchFamily="34" charset="0"/>
              </a:rPr>
              <a:t>his</a:t>
            </a:r>
            <a:r>
              <a:rPr lang="en-US" sz="1150" b="0" baseline="0" dirty="0">
                <a:latin typeface="Arial" panose="020B0604020202020204" pitchFamily="34" charset="0"/>
                <a:cs typeface="Arial" panose="020B0604020202020204" pitchFamily="34" charset="0"/>
              </a:rPr>
              <a:t> template contains a set of custom slides built to help you prepare your presentation.  Included are:</a:t>
            </a:r>
          </a:p>
          <a:p>
            <a:pPr marL="628650" lvl="1" indent="-171450">
              <a:lnSpc>
                <a:spcPct val="90000"/>
              </a:lnSpc>
              <a:spcAft>
                <a:spcPts val="400"/>
              </a:spcAft>
              <a:buFont typeface="Arial" panose="020B0604020202020204" pitchFamily="34" charset="0"/>
              <a:buChar char="•"/>
            </a:pPr>
            <a:r>
              <a:rPr lang="en-US" sz="1100" b="0" baseline="0" dirty="0">
                <a:latin typeface="Arial" panose="020B0604020202020204" pitchFamily="34" charset="0"/>
                <a:cs typeface="Arial" panose="020B0604020202020204" pitchFamily="34" charset="0"/>
              </a:rPr>
              <a:t>3 Speaker Slide choices</a:t>
            </a:r>
          </a:p>
          <a:p>
            <a:pPr marL="628650" lvl="1" indent="-171450">
              <a:lnSpc>
                <a:spcPct val="90000"/>
              </a:lnSpc>
              <a:spcAft>
                <a:spcPts val="400"/>
              </a:spcAft>
              <a:buFont typeface="Arial" panose="020B0604020202020204" pitchFamily="34" charset="0"/>
              <a:buChar char="•"/>
            </a:pPr>
            <a:r>
              <a:rPr lang="en-US" sz="1100" b="0" baseline="0" dirty="0">
                <a:latin typeface="Arial" panose="020B0604020202020204" pitchFamily="34" charset="0"/>
                <a:cs typeface="Arial" panose="020B0604020202020204" pitchFamily="34" charset="0"/>
              </a:rPr>
              <a:t>Where Are You?  </a:t>
            </a:r>
            <a:br>
              <a:rPr lang="en-US" sz="1050" b="0" baseline="0" dirty="0">
                <a:latin typeface="Arial" panose="020B0604020202020204" pitchFamily="34" charset="0"/>
                <a:cs typeface="Arial" panose="020B0604020202020204" pitchFamily="34" charset="0"/>
              </a:rPr>
            </a:br>
            <a:r>
              <a:rPr lang="en-US" sz="1050" b="0" baseline="0" dirty="0">
                <a:latin typeface="Arial" panose="020B0604020202020204" pitchFamily="34" charset="0"/>
                <a:cs typeface="Arial" panose="020B0604020202020204" pitchFamily="34" charset="0"/>
              </a:rPr>
              <a:t>  </a:t>
            </a:r>
            <a:r>
              <a:rPr lang="en-US" sz="1000" b="0" i="1" baseline="0" dirty="0">
                <a:solidFill>
                  <a:schemeClr val="tx1">
                    <a:lumMod val="75000"/>
                    <a:lumOff val="25000"/>
                  </a:schemeClr>
                </a:solidFill>
                <a:latin typeface="Arial" panose="020B0604020202020204" pitchFamily="34" charset="0"/>
                <a:cs typeface="Arial" panose="020B0604020202020204" pitchFamily="34" charset="0"/>
              </a:rPr>
              <a:t>(location slide)</a:t>
            </a:r>
          </a:p>
          <a:p>
            <a:pPr marL="628650" lvl="1" indent="-171450">
              <a:lnSpc>
                <a:spcPct val="90000"/>
              </a:lnSpc>
              <a:spcAft>
                <a:spcPts val="400"/>
              </a:spcAft>
              <a:buFont typeface="Arial" panose="020B0604020202020204" pitchFamily="34" charset="0"/>
              <a:buChar char="•"/>
            </a:pPr>
            <a:r>
              <a:rPr lang="en-US" sz="1100" b="0" baseline="0" dirty="0">
                <a:latin typeface="Arial" panose="020B0604020202020204" pitchFamily="34" charset="0"/>
                <a:cs typeface="Arial" panose="020B0604020202020204" pitchFamily="34" charset="0"/>
              </a:rPr>
              <a:t>Objectives</a:t>
            </a:r>
          </a:p>
          <a:p>
            <a:pPr marL="628650" lvl="1" indent="-171450">
              <a:lnSpc>
                <a:spcPct val="90000"/>
              </a:lnSpc>
              <a:spcAft>
                <a:spcPts val="400"/>
              </a:spcAft>
              <a:buFont typeface="Arial" panose="020B0604020202020204" pitchFamily="34" charset="0"/>
              <a:buChar char="•"/>
            </a:pPr>
            <a:r>
              <a:rPr lang="en-US" sz="1100" b="0" baseline="0" dirty="0">
                <a:latin typeface="Arial" panose="020B0604020202020204" pitchFamily="34" charset="0"/>
                <a:cs typeface="Arial" panose="020B0604020202020204" pitchFamily="34" charset="0"/>
              </a:rPr>
              <a:t>Agenda</a:t>
            </a:r>
          </a:p>
          <a:p>
            <a:pPr marL="628650" lvl="1" indent="-171450">
              <a:lnSpc>
                <a:spcPct val="90000"/>
              </a:lnSpc>
              <a:spcAft>
                <a:spcPts val="400"/>
              </a:spcAft>
              <a:buFont typeface="Arial" panose="020B0604020202020204" pitchFamily="34" charset="0"/>
              <a:buChar char="•"/>
            </a:pPr>
            <a:r>
              <a:rPr lang="en-US" sz="1100" b="0" baseline="0" dirty="0">
                <a:latin typeface="Arial" panose="020B0604020202020204" pitchFamily="34" charset="0"/>
                <a:cs typeface="Arial" panose="020B0604020202020204" pitchFamily="34" charset="0"/>
              </a:rPr>
              <a:t>Series Set</a:t>
            </a:r>
            <a:endParaRPr lang="en-US" sz="1100" b="1" dirty="0">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ts val="1200"/>
              </a:spcBef>
              <a:spcAft>
                <a:spcPts val="600"/>
              </a:spcAft>
              <a:buClrTx/>
              <a:buSzTx/>
              <a:buFont typeface="Arial" panose="020B0604020202020204" pitchFamily="34" charset="0"/>
              <a:buChar char="•"/>
              <a:tabLst/>
              <a:defRPr/>
            </a:pPr>
            <a:r>
              <a:rPr lang="en-US" sz="1200" b="1" dirty="0">
                <a:latin typeface="Arial" panose="020B0604020202020204" pitchFamily="34" charset="0"/>
                <a:cs typeface="Arial" panose="020B0604020202020204" pitchFamily="34" charset="0"/>
              </a:rPr>
              <a:t>Title Slide:</a:t>
            </a:r>
          </a:p>
          <a:p>
            <a:pPr marL="628650" marR="0" lvl="1" indent="-171450" algn="l" defTabSz="457200" rtl="0" eaLnBrk="1" fontAlgn="auto" latinLnBrk="0" hangingPunct="1">
              <a:lnSpc>
                <a:spcPct val="100000"/>
              </a:lnSpc>
              <a:spcBef>
                <a:spcPts val="300"/>
              </a:spcBef>
              <a:spcAft>
                <a:spcPts val="0"/>
              </a:spcAft>
              <a:buClrTx/>
              <a:buSzTx/>
              <a:buFont typeface="Arial" panose="020B0604020202020204" pitchFamily="34" charset="0"/>
              <a:buChar char="•"/>
              <a:tabLst/>
              <a:defRPr/>
            </a:pPr>
            <a:r>
              <a:rPr lang="en-US" sz="1050" b="0" baseline="0" dirty="0">
                <a:latin typeface="Arial" panose="020B0604020202020204" pitchFamily="34" charset="0"/>
                <a:cs typeface="Arial" panose="020B0604020202020204" pitchFamily="34" charset="0"/>
              </a:rPr>
              <a:t>The titles are formatted to display as “Small Caps”.  </a:t>
            </a:r>
          </a:p>
          <a:p>
            <a:pPr marL="628650" lvl="1" indent="-171450">
              <a:spcBef>
                <a:spcPts val="300"/>
              </a:spcBef>
              <a:spcAft>
                <a:spcPts val="0"/>
              </a:spcAft>
              <a:buFont typeface="Arial" panose="020B0604020202020204" pitchFamily="34" charset="0"/>
              <a:buChar char="•"/>
            </a:pPr>
            <a:r>
              <a:rPr lang="en-US" sz="1050" dirty="0">
                <a:latin typeface="Arial" panose="020B0604020202020204" pitchFamily="34" charset="0"/>
                <a:cs typeface="Arial" panose="020B0604020202020204" pitchFamily="34" charset="0"/>
              </a:rPr>
              <a:t>The</a:t>
            </a:r>
            <a:r>
              <a:rPr lang="en-US" sz="1050" baseline="0" dirty="0">
                <a:latin typeface="Arial" panose="020B0604020202020204" pitchFamily="34" charset="0"/>
                <a:cs typeface="Arial" panose="020B0604020202020204" pitchFamily="34" charset="0"/>
              </a:rPr>
              <a:t> date on the title slide updates automatically to the current day.  On the day of the Webinar, it will reflect the proper date.</a:t>
            </a:r>
          </a:p>
          <a:p>
            <a:pPr marL="171450" indent="-171450">
              <a:spcBef>
                <a:spcPts val="600"/>
              </a:spcBef>
              <a:spcAft>
                <a:spcPts val="800"/>
              </a:spcAft>
              <a:buFont typeface="Arial" panose="020B0604020202020204" pitchFamily="34" charset="0"/>
              <a:buChar char="•"/>
            </a:pPr>
            <a:r>
              <a:rPr lang="en-US" sz="1200" b="1" baseline="0" dirty="0">
                <a:latin typeface="Arial" panose="020B0604020202020204" pitchFamily="34" charset="0"/>
                <a:cs typeface="Arial" panose="020B0604020202020204" pitchFamily="34" charset="0"/>
              </a:rPr>
              <a:t>Resources:</a:t>
            </a:r>
            <a:br>
              <a:rPr lang="en-US" sz="1050" b="1" baseline="0" dirty="0">
                <a:latin typeface="Arial" panose="020B0604020202020204" pitchFamily="34" charset="0"/>
                <a:cs typeface="Arial" panose="020B0604020202020204" pitchFamily="34" charset="0"/>
              </a:rPr>
            </a:br>
            <a:r>
              <a:rPr lang="en-US" sz="1050" baseline="0" dirty="0">
                <a:latin typeface="Arial" panose="020B0604020202020204" pitchFamily="34" charset="0"/>
                <a:cs typeface="Arial" panose="020B0604020202020204" pitchFamily="34" charset="0"/>
              </a:rPr>
              <a:t>This works like a multi-level bulleted list.  Use the list level buttons on your “Home” tab to</a:t>
            </a:r>
            <a:br>
              <a:rPr lang="en-US" sz="1050" baseline="0" dirty="0">
                <a:latin typeface="Arial" panose="020B0604020202020204" pitchFamily="34" charset="0"/>
                <a:cs typeface="Arial" panose="020B0604020202020204" pitchFamily="34" charset="0"/>
              </a:rPr>
            </a:br>
            <a:r>
              <a:rPr lang="en-US" sz="1050" baseline="0" dirty="0">
                <a:latin typeface="Arial" panose="020B0604020202020204" pitchFamily="34" charset="0"/>
                <a:cs typeface="Arial" panose="020B0604020202020204" pitchFamily="34" charset="0"/>
              </a:rPr>
              <a:t>change levels.</a:t>
            </a:r>
          </a:p>
          <a:p>
            <a:pPr marL="628650" lvl="1" indent="-171450">
              <a:spcBef>
                <a:spcPts val="600"/>
              </a:spcBef>
              <a:spcAft>
                <a:spcPts val="300"/>
              </a:spcAft>
              <a:buFont typeface="Arial" panose="020B0604020202020204" pitchFamily="34" charset="0"/>
              <a:buChar char="•"/>
            </a:pPr>
            <a:r>
              <a:rPr lang="en-US" sz="1050" baseline="0" dirty="0">
                <a:latin typeface="Arial" panose="020B0604020202020204" pitchFamily="34" charset="0"/>
                <a:cs typeface="Arial" panose="020B0604020202020204" pitchFamily="34" charset="0"/>
              </a:rPr>
              <a:t>The first level is the name of the resource</a:t>
            </a:r>
          </a:p>
          <a:p>
            <a:pPr marL="628650" lvl="1" indent="-171450">
              <a:spcAft>
                <a:spcPts val="300"/>
              </a:spcAft>
              <a:buFont typeface="Arial" panose="020B0604020202020204" pitchFamily="34" charset="0"/>
              <a:buChar char="•"/>
            </a:pPr>
            <a:r>
              <a:rPr lang="en-US" sz="1050" baseline="0" dirty="0">
                <a:latin typeface="Arial" panose="020B0604020202020204" pitchFamily="34" charset="0"/>
                <a:cs typeface="Arial" panose="020B0604020202020204" pitchFamily="34" charset="0"/>
              </a:rPr>
              <a:t>The second level is the Resource Information</a:t>
            </a:r>
          </a:p>
          <a:p>
            <a:pPr marL="628650" lvl="1" indent="-171450">
              <a:spcAft>
                <a:spcPts val="600"/>
              </a:spcAft>
              <a:buFont typeface="Arial" panose="020B0604020202020204" pitchFamily="34" charset="0"/>
              <a:buChar char="•"/>
            </a:pPr>
            <a:r>
              <a:rPr lang="en-US" sz="1050" baseline="0" dirty="0">
                <a:latin typeface="Arial" panose="020B0604020202020204" pitchFamily="34" charset="0"/>
                <a:cs typeface="Arial" panose="020B0604020202020204" pitchFamily="34" charset="0"/>
              </a:rPr>
              <a:t>The third level is the Resource Link.</a:t>
            </a:r>
          </a:p>
          <a:p>
            <a:pPr marL="171450" lvl="0" indent="-171450">
              <a:spcAft>
                <a:spcPts val="600"/>
              </a:spcAft>
              <a:buFont typeface="Arial" panose="020B0604020202020204" pitchFamily="34" charset="0"/>
              <a:buChar char="•"/>
            </a:pPr>
            <a:endParaRPr lang="en-US" sz="1050" baseline="0" dirty="0">
              <a:latin typeface="Arial" panose="020B0604020202020204" pitchFamily="34" charset="0"/>
              <a:cs typeface="Arial" panose="020B0604020202020204" pitchFamily="34" charset="0"/>
            </a:endParaRPr>
          </a:p>
          <a:p>
            <a:pPr marL="0" indent="0">
              <a:spcAft>
                <a:spcPts val="600"/>
              </a:spcAft>
              <a:buFont typeface="Arial" panose="020B0604020202020204" pitchFamily="34" charset="0"/>
              <a:buNone/>
            </a:pPr>
            <a:endParaRPr lang="en-US" sz="1050" dirty="0">
              <a:latin typeface="Arial" panose="020B0604020202020204" pitchFamily="34" charset="0"/>
              <a:cs typeface="Arial" panose="020B0604020202020204" pitchFamily="34" charset="0"/>
            </a:endParaRPr>
          </a:p>
        </p:txBody>
      </p:sp>
      <p:grpSp>
        <p:nvGrpSpPr>
          <p:cNvPr id="18" name="Group 17"/>
          <p:cNvGrpSpPr/>
          <p:nvPr userDrawn="1"/>
        </p:nvGrpSpPr>
        <p:grpSpPr>
          <a:xfrm>
            <a:off x="6728086" y="5023409"/>
            <a:ext cx="1296075" cy="481538"/>
            <a:chOff x="6721200" y="5603662"/>
            <a:chExt cx="1296075" cy="481538"/>
          </a:xfrm>
        </p:grpSpPr>
        <p:grpSp>
          <p:nvGrpSpPr>
            <p:cNvPr id="8" name="Group 7"/>
            <p:cNvGrpSpPr/>
            <p:nvPr userDrawn="1"/>
          </p:nvGrpSpPr>
          <p:grpSpPr>
            <a:xfrm>
              <a:off x="6721200" y="5603662"/>
              <a:ext cx="881689" cy="481538"/>
              <a:chOff x="6721200" y="5603662"/>
              <a:chExt cx="881689" cy="481538"/>
            </a:xfrm>
          </p:grpSpPr>
          <p:pic>
            <p:nvPicPr>
              <p:cNvPr id="4" name="Picture 3"/>
              <p:cNvPicPr>
                <a:picLocks noChangeAspect="1"/>
              </p:cNvPicPr>
              <p:nvPr userDrawn="1"/>
            </p:nvPicPr>
            <p:blipFill>
              <a:blip r:embed="rId2"/>
              <a:stretch>
                <a:fillRect/>
              </a:stretch>
            </p:blipFill>
            <p:spPr>
              <a:xfrm>
                <a:off x="6721200" y="5603662"/>
                <a:ext cx="881689" cy="481538"/>
              </a:xfrm>
              <a:prstGeom prst="rect">
                <a:avLst/>
              </a:prstGeom>
            </p:spPr>
          </p:pic>
          <p:sp>
            <p:nvSpPr>
              <p:cNvPr id="5" name="Rectangle 4"/>
              <p:cNvSpPr/>
              <p:nvPr userDrawn="1"/>
            </p:nvSpPr>
            <p:spPr>
              <a:xfrm>
                <a:off x="7236000" y="5644800"/>
                <a:ext cx="366889" cy="178031"/>
              </a:xfrm>
              <a:prstGeom prst="rect">
                <a:avLst/>
              </a:prstGeom>
              <a:solidFill>
                <a:srgbClr val="FFC000">
                  <a:alpha val="10000"/>
                </a:srgbClr>
              </a:solidFill>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grpSp>
        <p:sp>
          <p:nvSpPr>
            <p:cNvPr id="17" name="Left Arrow 16"/>
            <p:cNvSpPr/>
            <p:nvPr userDrawn="1"/>
          </p:nvSpPr>
          <p:spPr>
            <a:xfrm>
              <a:off x="7642875" y="5644800"/>
              <a:ext cx="374400" cy="178031"/>
            </a:xfrm>
            <a:prstGeom prst="leftArrow">
              <a:avLst>
                <a:gd name="adj1" fmla="val 33673"/>
                <a:gd name="adj2" fmla="val 50000"/>
              </a:avLst>
            </a:prstGeom>
            <a:gradFill>
              <a:gsLst>
                <a:gs pos="0">
                  <a:srgbClr val="7A232E"/>
                </a:gs>
                <a:gs pos="98230">
                  <a:srgbClr val="B85759"/>
                </a:gs>
                <a:gs pos="45000">
                  <a:srgbClr val="9D1C30"/>
                </a:gs>
              </a:gsLst>
            </a:gradFill>
            <a:ln>
              <a:solidFill>
                <a:srgbClr val="7A232E"/>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grpSp>
      <p:sp>
        <p:nvSpPr>
          <p:cNvPr id="28" name="Rectangle 27"/>
          <p:cNvSpPr/>
          <p:nvPr userDrawn="1"/>
        </p:nvSpPr>
        <p:spPr>
          <a:xfrm>
            <a:off x="5509122" y="1"/>
            <a:ext cx="278130" cy="1197534"/>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7" name="Rectangle 26"/>
          <p:cNvSpPr/>
          <p:nvPr userDrawn="1"/>
        </p:nvSpPr>
        <p:spPr>
          <a:xfrm>
            <a:off x="4429402" y="1501813"/>
            <a:ext cx="278130" cy="5356188"/>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6" name="TextBox 5"/>
          <p:cNvSpPr txBox="1"/>
          <p:nvPr userDrawn="1"/>
        </p:nvSpPr>
        <p:spPr>
          <a:xfrm>
            <a:off x="0" y="54831"/>
            <a:ext cx="5448300" cy="978729"/>
          </a:xfrm>
          <a:prstGeom prst="rect">
            <a:avLst/>
          </a:prstGeom>
          <a:noFill/>
        </p:spPr>
        <p:txBody>
          <a:bodyPr wrap="square" rtlCol="0">
            <a:spAutoFit/>
          </a:bodyPr>
          <a:lstStyle/>
          <a:p>
            <a:pPr algn="ctr">
              <a:lnSpc>
                <a:spcPct val="90000"/>
              </a:lnSpc>
            </a:pPr>
            <a:r>
              <a:rPr lang="en-US" sz="3600" b="0" i="0" kern="1200" cap="small" spc="40" baseline="0" dirty="0">
                <a:gradFill flip="none" rotWithShape="1">
                  <a:gsLst>
                    <a:gs pos="0">
                      <a:srgbClr val="752832">
                        <a:lumMod val="28000"/>
                      </a:srgbClr>
                    </a:gs>
                    <a:gs pos="100000">
                      <a:schemeClr val="accent2">
                        <a:lumMod val="75000"/>
                      </a:schemeClr>
                    </a:gs>
                  </a:gsLst>
                  <a:lin ang="16200000" scaled="1"/>
                  <a:tileRect/>
                </a:gradFill>
                <a:latin typeface="Impact" panose="020B0806030902050204" pitchFamily="34" charset="0"/>
                <a:ea typeface="+mj-ea"/>
                <a:cs typeface="Myriad Pro Cond"/>
              </a:rPr>
              <a:t>This Slide Is Hidden.  </a:t>
            </a:r>
          </a:p>
          <a:p>
            <a:pPr algn="ctr">
              <a:lnSpc>
                <a:spcPct val="90000"/>
              </a:lnSpc>
            </a:pPr>
            <a:r>
              <a:rPr lang="en-US" sz="2800" b="0" i="0" kern="1200" cap="small" spc="40" baseline="0" dirty="0">
                <a:gradFill flip="none" rotWithShape="1">
                  <a:gsLst>
                    <a:gs pos="0">
                      <a:srgbClr val="752832">
                        <a:lumMod val="28000"/>
                      </a:srgbClr>
                    </a:gs>
                    <a:gs pos="100000">
                      <a:schemeClr val="accent2">
                        <a:lumMod val="75000"/>
                      </a:schemeClr>
                    </a:gs>
                  </a:gsLst>
                  <a:lin ang="16200000" scaled="1"/>
                  <a:tileRect/>
                </a:gradFill>
                <a:latin typeface="Impact" panose="020B0806030902050204" pitchFamily="34" charset="0"/>
                <a:ea typeface="+mj-ea"/>
                <a:cs typeface="Myriad Pro Cond"/>
              </a:rPr>
              <a:t>It will not display in your presentation.</a:t>
            </a:r>
          </a:p>
        </p:txBody>
      </p:sp>
      <p:sp>
        <p:nvSpPr>
          <p:cNvPr id="7" name="TextBox 6"/>
          <p:cNvSpPr txBox="1"/>
          <p:nvPr userDrawn="1"/>
        </p:nvSpPr>
        <p:spPr>
          <a:xfrm>
            <a:off x="91736" y="1613703"/>
            <a:ext cx="4297680" cy="5149047"/>
          </a:xfrm>
          <a:prstGeom prst="rect">
            <a:avLst/>
          </a:prstGeom>
          <a:noFill/>
        </p:spPr>
        <p:txBody>
          <a:bodyPr wrap="square" rtlCol="0">
            <a:noAutofit/>
          </a:bodyPr>
          <a:lstStyle/>
          <a:p>
            <a:pPr>
              <a:spcAft>
                <a:spcPts val="300"/>
              </a:spcAft>
            </a:pPr>
            <a:r>
              <a:rPr lang="en-US" sz="1400" b="1" dirty="0">
                <a:latin typeface="Arial" panose="020B0604020202020204" pitchFamily="34" charset="0"/>
                <a:cs typeface="Arial" panose="020B0604020202020204" pitchFamily="34" charset="0"/>
              </a:rPr>
              <a:t>How to use</a:t>
            </a:r>
            <a:r>
              <a:rPr lang="en-US" sz="1400" b="1" baseline="0" dirty="0">
                <a:latin typeface="Arial" panose="020B0604020202020204" pitchFamily="34" charset="0"/>
                <a:cs typeface="Arial" panose="020B0604020202020204" pitchFamily="34" charset="0"/>
              </a:rPr>
              <a:t> this template:</a:t>
            </a:r>
          </a:p>
          <a:p>
            <a:pPr marL="171450" indent="-171450">
              <a:buFont typeface="Arial" panose="020B0604020202020204" pitchFamily="34" charset="0"/>
              <a:buChar char="•"/>
            </a:pPr>
            <a:r>
              <a:rPr lang="en-US" sz="1050" b="0" baseline="0" dirty="0">
                <a:latin typeface="Arial" panose="020B0604020202020204" pitchFamily="34" charset="0"/>
                <a:cs typeface="Arial" panose="020B0604020202020204" pitchFamily="34" charset="0"/>
              </a:rPr>
              <a:t>When creating a new slide, click the arrow under the “New Slide” button.  This will display the template master slides available.  Select the layout you </a:t>
            </a:r>
            <a:br>
              <a:rPr lang="en-US" sz="1050" b="0" baseline="0" dirty="0">
                <a:latin typeface="Arial" panose="020B0604020202020204" pitchFamily="34" charset="0"/>
                <a:cs typeface="Arial" panose="020B0604020202020204" pitchFamily="34" charset="0"/>
              </a:rPr>
            </a:br>
            <a:r>
              <a:rPr lang="en-US" sz="1050" b="0" baseline="0" dirty="0">
                <a:latin typeface="Arial" panose="020B0604020202020204" pitchFamily="34" charset="0"/>
                <a:cs typeface="Arial" panose="020B0604020202020204" pitchFamily="34" charset="0"/>
              </a:rPr>
              <a:t>need from the list.</a:t>
            </a:r>
          </a:p>
          <a:p>
            <a:pPr marL="171450" indent="-171450">
              <a:spcBef>
                <a:spcPts val="600"/>
              </a:spcBef>
              <a:buFont typeface="Arial" panose="020B0604020202020204" pitchFamily="34" charset="0"/>
              <a:buChar char="•"/>
            </a:pPr>
            <a:r>
              <a:rPr lang="en-US" sz="1050" b="0" baseline="0" dirty="0">
                <a:latin typeface="Arial" panose="020B0604020202020204" pitchFamily="34" charset="0"/>
                <a:cs typeface="Arial" panose="020B0604020202020204" pitchFamily="34" charset="0"/>
              </a:rPr>
              <a:t>Likewise, to </a:t>
            </a:r>
            <a:r>
              <a:rPr lang="en-US" sz="1050" b="0" i="1" baseline="0" dirty="0">
                <a:latin typeface="Arial" panose="020B0604020202020204" pitchFamily="34" charset="0"/>
                <a:cs typeface="Arial" panose="020B0604020202020204" pitchFamily="34" charset="0"/>
              </a:rPr>
              <a:t>change</a:t>
            </a:r>
            <a:r>
              <a:rPr lang="en-US" sz="1050" b="0" baseline="0" dirty="0">
                <a:latin typeface="Arial" panose="020B0604020202020204" pitchFamily="34" charset="0"/>
                <a:cs typeface="Arial" panose="020B0604020202020204" pitchFamily="34" charset="0"/>
              </a:rPr>
              <a:t> the </a:t>
            </a:r>
            <a:br>
              <a:rPr lang="en-US" sz="1050" b="0" baseline="0" dirty="0">
                <a:latin typeface="Arial" panose="020B0604020202020204" pitchFamily="34" charset="0"/>
                <a:cs typeface="Arial" panose="020B0604020202020204" pitchFamily="34" charset="0"/>
              </a:rPr>
            </a:br>
            <a:r>
              <a:rPr lang="en-US" sz="1050" b="0" baseline="0" dirty="0">
                <a:latin typeface="Arial" panose="020B0604020202020204" pitchFamily="34" charset="0"/>
                <a:cs typeface="Arial" panose="020B0604020202020204" pitchFamily="34" charset="0"/>
              </a:rPr>
              <a:t>template master of a slide,</a:t>
            </a:r>
            <a:br>
              <a:rPr lang="en-US" sz="1050" b="0" baseline="0" dirty="0">
                <a:latin typeface="Arial" panose="020B0604020202020204" pitchFamily="34" charset="0"/>
                <a:cs typeface="Arial" panose="020B0604020202020204" pitchFamily="34" charset="0"/>
              </a:rPr>
            </a:br>
            <a:r>
              <a:rPr lang="en-US" sz="1050" b="0" baseline="0" dirty="0">
                <a:latin typeface="Arial" panose="020B0604020202020204" pitchFamily="34" charset="0"/>
                <a:cs typeface="Arial" panose="020B0604020202020204" pitchFamily="34" charset="0"/>
              </a:rPr>
              <a:t>click the “Layout” button </a:t>
            </a:r>
            <a:br>
              <a:rPr lang="en-US" sz="1050" b="0" baseline="0" dirty="0">
                <a:latin typeface="Arial" panose="020B0604020202020204" pitchFamily="34" charset="0"/>
                <a:cs typeface="Arial" panose="020B0604020202020204" pitchFamily="34" charset="0"/>
              </a:rPr>
            </a:br>
            <a:r>
              <a:rPr lang="en-US" sz="1050" b="0" baseline="0" dirty="0">
                <a:latin typeface="Arial" panose="020B0604020202020204" pitchFamily="34" charset="0"/>
                <a:cs typeface="Arial" panose="020B0604020202020204" pitchFamily="34" charset="0"/>
              </a:rPr>
              <a:t>right next to the </a:t>
            </a:r>
            <a:br>
              <a:rPr lang="en-US" sz="1050" b="0" baseline="0" dirty="0">
                <a:latin typeface="Arial" panose="020B0604020202020204" pitchFamily="34" charset="0"/>
                <a:cs typeface="Arial" panose="020B0604020202020204" pitchFamily="34" charset="0"/>
              </a:rPr>
            </a:br>
            <a:r>
              <a:rPr lang="en-US" sz="1050" b="0" baseline="0" dirty="0">
                <a:latin typeface="Arial" panose="020B0604020202020204" pitchFamily="34" charset="0"/>
                <a:cs typeface="Arial" panose="020B0604020202020204" pitchFamily="34" charset="0"/>
              </a:rPr>
              <a:t>“New Slide” button.</a:t>
            </a:r>
          </a:p>
          <a:p>
            <a:pPr marL="0" marR="0" lvl="0" indent="0" algn="l" defTabSz="457200" rtl="0" eaLnBrk="1" fontAlgn="auto" latinLnBrk="0" hangingPunct="1">
              <a:lnSpc>
                <a:spcPct val="100000"/>
              </a:lnSpc>
              <a:spcBef>
                <a:spcPts val="600"/>
              </a:spcBef>
              <a:spcAft>
                <a:spcPts val="3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General Template Notes:</a:t>
            </a:r>
          </a:p>
          <a:p>
            <a:pPr marL="274320" lvl="0" indent="0">
              <a:spcAft>
                <a:spcPts val="600"/>
              </a:spcAft>
              <a:buFont typeface="Arial" panose="020B0604020202020204" pitchFamily="34" charset="0"/>
              <a:buNone/>
            </a:pPr>
            <a:r>
              <a:rPr lang="en-US" sz="1800" b="0" u="sng" spc="60" baseline="0" dirty="0">
                <a:solidFill>
                  <a:schemeClr val="bg1"/>
                </a:solidFill>
                <a:effectLst>
                  <a:outerShdw blurRad="76200" dist="38100" dir="8100000" algn="tr" rotWithShape="0">
                    <a:prstClr val="black">
                      <a:alpha val="60000"/>
                    </a:prstClr>
                  </a:outerShdw>
                </a:effectLst>
                <a:latin typeface="Impact" panose="020B0806030902050204" pitchFamily="34" charset="0"/>
                <a:cs typeface="Arial" panose="020B0604020202020204" pitchFamily="34" charset="0"/>
              </a:rPr>
              <a:t>DO NOT:</a:t>
            </a:r>
          </a:p>
          <a:p>
            <a:pPr marL="628650" marR="0" lvl="1"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050" b="1" baseline="0" dirty="0">
                <a:latin typeface="Arial" panose="020B0604020202020204" pitchFamily="34" charset="0"/>
                <a:cs typeface="Arial" panose="020B0604020202020204" pitchFamily="34" charset="0"/>
              </a:rPr>
              <a:t>Space out your bullets using the “enter” key</a:t>
            </a:r>
            <a:r>
              <a:rPr lang="en-US" sz="1050" b="0" baseline="0" dirty="0">
                <a:latin typeface="Arial" panose="020B0604020202020204" pitchFamily="34" charset="0"/>
                <a:cs typeface="Arial" panose="020B0604020202020204" pitchFamily="34" charset="0"/>
              </a:rPr>
              <a:t>.  If a spacing adjustment is needed, it will be handled by the design team.</a:t>
            </a:r>
            <a:endParaRPr lang="en-US" sz="1050" b="0" dirty="0">
              <a:latin typeface="Arial" panose="020B0604020202020204" pitchFamily="34" charset="0"/>
              <a:cs typeface="Arial" panose="020B0604020202020204" pitchFamily="34" charset="0"/>
            </a:endParaRPr>
          </a:p>
          <a:p>
            <a:pPr marL="628650" lvl="1" indent="-171450">
              <a:spcAft>
                <a:spcPts val="600"/>
              </a:spcAft>
              <a:buFont typeface="Arial" panose="020B0604020202020204" pitchFamily="34" charset="0"/>
              <a:buChar char="•"/>
            </a:pPr>
            <a:r>
              <a:rPr lang="en-US" sz="1050" b="1" baseline="0" dirty="0">
                <a:latin typeface="Arial" panose="020B0604020202020204" pitchFamily="34" charset="0"/>
                <a:cs typeface="Arial" panose="020B0604020202020204" pitchFamily="34" charset="0"/>
              </a:rPr>
              <a:t>Type any titles in all uppercase or with caps lock on</a:t>
            </a:r>
            <a:r>
              <a:rPr lang="en-US" sz="1050" b="0" baseline="0" dirty="0">
                <a:latin typeface="Arial" panose="020B0604020202020204" pitchFamily="34" charset="0"/>
                <a:cs typeface="Arial" panose="020B0604020202020204" pitchFamily="34" charset="0"/>
              </a:rPr>
              <a:t>, as formatting is automatic. Type using standard title caps.</a:t>
            </a:r>
          </a:p>
          <a:p>
            <a:pPr marL="628650" lvl="1" indent="-171450">
              <a:spcAft>
                <a:spcPts val="600"/>
              </a:spcAft>
              <a:buFont typeface="Arial" panose="020B0604020202020204" pitchFamily="34" charset="0"/>
              <a:buChar char="•"/>
            </a:pPr>
            <a:r>
              <a:rPr lang="en-US" sz="1050" b="1" baseline="0" dirty="0">
                <a:latin typeface="Arial" panose="020B0604020202020204" pitchFamily="34" charset="0"/>
                <a:cs typeface="Arial" panose="020B0604020202020204" pitchFamily="34" charset="0"/>
              </a:rPr>
              <a:t>Change heading alignment or location. </a:t>
            </a:r>
            <a:r>
              <a:rPr lang="en-US" sz="1050" b="0" baseline="0" dirty="0">
                <a:latin typeface="Arial" panose="020B0604020202020204" pitchFamily="34" charset="0"/>
                <a:cs typeface="Arial" panose="020B0604020202020204" pitchFamily="34" charset="0"/>
              </a:rPr>
              <a:t>Any issues present in the display of your slides will be repaired by the design team.</a:t>
            </a:r>
          </a:p>
          <a:p>
            <a:pPr marL="27432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800" b="0" i="0" u="sng" strike="noStrike" kern="1200" cap="none" spc="60" normalizeH="0" baseline="0" noProof="0" dirty="0">
                <a:ln>
                  <a:noFill/>
                </a:ln>
                <a:solidFill>
                  <a:schemeClr val="bg1"/>
                </a:solidFill>
                <a:effectLst>
                  <a:outerShdw blurRad="76200" dist="38100" dir="8100000" algn="tr" rotWithShape="0">
                    <a:prstClr val="black">
                      <a:alpha val="60000"/>
                    </a:prstClr>
                  </a:outerShdw>
                </a:effectLst>
                <a:uLnTx/>
                <a:uFillTx/>
                <a:latin typeface="Impact" panose="020B0806030902050204" pitchFamily="34" charset="0"/>
                <a:ea typeface="+mn-ea"/>
                <a:cs typeface="Arial" panose="020B0604020202020204" pitchFamily="34" charset="0"/>
              </a:rPr>
              <a:t>DO:</a:t>
            </a:r>
          </a:p>
          <a:p>
            <a:pPr marL="628650" marR="0" lvl="1"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Reference your graphics</a:t>
            </a: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Add a note at the top of the “Slide notes” section that indicates where your graphic originated.  Note that any graphics not referenced or in violation of </a:t>
            </a:r>
            <a:r>
              <a:rPr kumimoji="0" lang="en-US" sz="1050" b="1"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ea typeface="+mn-ea"/>
                <a:cs typeface="Arial" panose="020B0604020202020204" pitchFamily="34" charset="0"/>
              </a:rPr>
              <a:t>US Copyright Law, Title 17 </a:t>
            </a: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will be replaced to ensure your protection.</a:t>
            </a:r>
          </a:p>
          <a:p>
            <a:pPr marL="0" indent="0">
              <a:spcBef>
                <a:spcPts val="600"/>
              </a:spcBef>
              <a:buFont typeface="Arial" panose="020B0604020202020204" pitchFamily="34" charset="0"/>
              <a:buNone/>
            </a:pPr>
            <a:endParaRPr lang="en-US" sz="1100" b="0" baseline="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grpSp>
        <p:nvGrpSpPr>
          <p:cNvPr id="13" name="Group 12"/>
          <p:cNvGrpSpPr/>
          <p:nvPr userDrawn="1"/>
        </p:nvGrpSpPr>
        <p:grpSpPr>
          <a:xfrm>
            <a:off x="95250" y="1177480"/>
            <a:ext cx="8953500" cy="325901"/>
            <a:chOff x="95250" y="1177480"/>
            <a:chExt cx="8953500" cy="325901"/>
          </a:xfrm>
        </p:grpSpPr>
        <p:sp>
          <p:nvSpPr>
            <p:cNvPr id="10" name="TextBox 9"/>
            <p:cNvSpPr txBox="1"/>
            <p:nvPr userDrawn="1"/>
          </p:nvSpPr>
          <p:spPr>
            <a:xfrm>
              <a:off x="95250" y="1177480"/>
              <a:ext cx="8953500" cy="304277"/>
            </a:xfrm>
            <a:prstGeom prst="rect">
              <a:avLst/>
            </a:prstGeom>
            <a:noFill/>
          </p:spPr>
          <p:txBody>
            <a:bodyPr wrap="square" rtlCol="0">
              <a:noAutofit/>
            </a:bodyPr>
            <a:lstStyle/>
            <a:p>
              <a:pPr algn="ctr"/>
              <a:r>
                <a:rPr lang="en-US" sz="1600" i="1" dirty="0">
                  <a:solidFill>
                    <a:schemeClr val="tx1">
                      <a:lumMod val="65000"/>
                      <a:lumOff val="35000"/>
                    </a:schemeClr>
                  </a:solidFill>
                  <a:latin typeface="Arial" panose="020B0604020202020204" pitchFamily="34" charset="0"/>
                  <a:cs typeface="Arial" panose="020B0604020202020204" pitchFamily="34" charset="0"/>
                </a:rPr>
                <a:t>This slide contains information</a:t>
              </a:r>
              <a:r>
                <a:rPr lang="en-US" sz="1600" i="1" baseline="0" dirty="0">
                  <a:solidFill>
                    <a:schemeClr val="tx1">
                      <a:lumMod val="65000"/>
                      <a:lumOff val="35000"/>
                    </a:schemeClr>
                  </a:solidFill>
                  <a:latin typeface="Arial" panose="020B0604020202020204" pitchFamily="34" charset="0"/>
                  <a:cs typeface="Arial" panose="020B0604020202020204" pitchFamily="34" charset="0"/>
                </a:rPr>
                <a:t> on how to use this template.  It is not a part of the presentation.</a:t>
              </a:r>
              <a:endParaRPr lang="en-US" sz="1600" i="1"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12" name="Group 11"/>
            <p:cNvGrpSpPr/>
            <p:nvPr userDrawn="1"/>
          </p:nvGrpSpPr>
          <p:grpSpPr>
            <a:xfrm>
              <a:off x="114300" y="1197535"/>
              <a:ext cx="8915400" cy="305846"/>
              <a:chOff x="114300" y="1188010"/>
              <a:chExt cx="8915400" cy="305846"/>
            </a:xfrm>
          </p:grpSpPr>
          <p:cxnSp>
            <p:nvCxnSpPr>
              <p:cNvPr id="9" name="Straight Connector 8"/>
              <p:cNvCxnSpPr/>
              <p:nvPr userDrawn="1"/>
            </p:nvCxnSpPr>
            <p:spPr>
              <a:xfrm>
                <a:off x="114300" y="1493856"/>
                <a:ext cx="8915400" cy="0"/>
              </a:xfrm>
              <a:prstGeom prst="line">
                <a:avLst/>
              </a:prstGeom>
              <a:ln w="28575">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userDrawn="1"/>
            </p:nvCxnSpPr>
            <p:spPr>
              <a:xfrm>
                <a:off x="114300" y="1188010"/>
                <a:ext cx="8915400" cy="0"/>
              </a:xfrm>
              <a:prstGeom prst="line">
                <a:avLst/>
              </a:prstGeom>
              <a:ln w="28575">
                <a:solidFill>
                  <a:schemeClr val="bg1">
                    <a:lumMod val="75000"/>
                  </a:schemeClr>
                </a:solidFill>
              </a:ln>
            </p:spPr>
            <p:style>
              <a:lnRef idx="1">
                <a:schemeClr val="dk1"/>
              </a:lnRef>
              <a:fillRef idx="0">
                <a:schemeClr val="dk1"/>
              </a:fillRef>
              <a:effectRef idx="0">
                <a:schemeClr val="dk1"/>
              </a:effectRef>
              <a:fontRef idx="minor">
                <a:schemeClr val="tx1"/>
              </a:fontRef>
            </p:style>
          </p:cxnSp>
        </p:grpSp>
      </p:grpSp>
      <p:sp>
        <p:nvSpPr>
          <p:cNvPr id="15" name="TextBox 14"/>
          <p:cNvSpPr txBox="1"/>
          <p:nvPr userDrawn="1"/>
        </p:nvSpPr>
        <p:spPr>
          <a:xfrm>
            <a:off x="7084799" y="2272914"/>
            <a:ext cx="1317601" cy="1154326"/>
          </a:xfrm>
          <a:prstGeom prst="rect">
            <a:avLst/>
          </a:prstGeom>
          <a:noFill/>
        </p:spPr>
        <p:txBody>
          <a:bodyPr wrap="square" rtlCol="0">
            <a:noAutofit/>
          </a:bodyPr>
          <a:lstStyle/>
          <a:p>
            <a:pPr marL="0" lvl="1" indent="-171450">
              <a:lnSpc>
                <a:spcPct val="90000"/>
              </a:lnSpc>
              <a:spcAft>
                <a:spcPts val="400"/>
              </a:spcAft>
              <a:buFont typeface="Arial" panose="020B0604020202020204" pitchFamily="34" charset="0"/>
              <a:buChar char="•"/>
            </a:pPr>
            <a:r>
              <a:rPr lang="en-US" sz="1100" b="0" baseline="0" dirty="0"/>
              <a:t>Quote</a:t>
            </a:r>
          </a:p>
          <a:p>
            <a:pPr marL="0" lvl="1" indent="-171450">
              <a:lnSpc>
                <a:spcPct val="90000"/>
              </a:lnSpc>
              <a:spcAft>
                <a:spcPts val="400"/>
              </a:spcAft>
              <a:buFont typeface="Arial" panose="020B0604020202020204" pitchFamily="34" charset="0"/>
              <a:buChar char="•"/>
            </a:pPr>
            <a:r>
              <a:rPr lang="en-US" sz="1100" b="0" baseline="0" dirty="0"/>
              <a:t>Questions</a:t>
            </a:r>
          </a:p>
          <a:p>
            <a:pPr marL="0" lvl="1" indent="-171450">
              <a:lnSpc>
                <a:spcPct val="90000"/>
              </a:lnSpc>
              <a:spcAft>
                <a:spcPts val="400"/>
              </a:spcAft>
              <a:buFont typeface="Arial" panose="020B0604020202020204" pitchFamily="34" charset="0"/>
              <a:buChar char="•"/>
            </a:pPr>
            <a:r>
              <a:rPr lang="en-US" sz="1100" b="0" baseline="0" dirty="0"/>
              <a:t>Resources</a:t>
            </a:r>
          </a:p>
          <a:p>
            <a:pPr marL="0" lvl="1" indent="-171450">
              <a:lnSpc>
                <a:spcPct val="90000"/>
              </a:lnSpc>
              <a:spcAft>
                <a:spcPts val="400"/>
              </a:spcAft>
              <a:buFont typeface="Arial" panose="020B0604020202020204" pitchFamily="34" charset="0"/>
              <a:buChar char="•"/>
            </a:pPr>
            <a:r>
              <a:rPr lang="en-US" sz="1100" b="0" baseline="0" dirty="0"/>
              <a:t>Contact</a:t>
            </a:r>
          </a:p>
          <a:p>
            <a:pPr marL="0" lvl="1" indent="-171450">
              <a:lnSpc>
                <a:spcPct val="90000"/>
              </a:lnSpc>
              <a:spcAft>
                <a:spcPts val="400"/>
              </a:spcAft>
              <a:buFont typeface="Arial" panose="020B0604020202020204" pitchFamily="34" charset="0"/>
              <a:buChar char="•"/>
            </a:pPr>
            <a:r>
              <a:rPr lang="en-US" sz="1100" b="0" baseline="0" dirty="0"/>
              <a:t>Thank You</a:t>
            </a:r>
            <a:endParaRPr lang="en-US" sz="1100" b="0" dirty="0"/>
          </a:p>
        </p:txBody>
      </p:sp>
      <p:cxnSp>
        <p:nvCxnSpPr>
          <p:cNvPr id="3" name="Straight Connector 2"/>
          <p:cNvCxnSpPr/>
          <p:nvPr userDrawn="1"/>
        </p:nvCxnSpPr>
        <p:spPr>
          <a:xfrm>
            <a:off x="5040000" y="2239425"/>
            <a:ext cx="33624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6" name="Straight Connector 15"/>
          <p:cNvCxnSpPr/>
          <p:nvPr userDrawn="1"/>
        </p:nvCxnSpPr>
        <p:spPr>
          <a:xfrm>
            <a:off x="5040000" y="3477150"/>
            <a:ext cx="33624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grpSp>
        <p:nvGrpSpPr>
          <p:cNvPr id="26" name="Group 25"/>
          <p:cNvGrpSpPr/>
          <p:nvPr userDrawn="1"/>
        </p:nvGrpSpPr>
        <p:grpSpPr>
          <a:xfrm>
            <a:off x="6000750" y="-37309"/>
            <a:ext cx="3143249" cy="1262157"/>
            <a:chOff x="6000750" y="-37309"/>
            <a:chExt cx="3143249" cy="1262157"/>
          </a:xfrm>
        </p:grpSpPr>
        <p:sp>
          <p:nvSpPr>
            <p:cNvPr id="23" name="TextBox 22"/>
            <p:cNvSpPr txBox="1"/>
            <p:nvPr userDrawn="1"/>
          </p:nvSpPr>
          <p:spPr>
            <a:xfrm>
              <a:off x="7205266" y="66207"/>
              <a:ext cx="1938733" cy="1044036"/>
            </a:xfrm>
            <a:prstGeom prst="rect">
              <a:avLst/>
            </a:prstGeom>
            <a:noFill/>
          </p:spPr>
          <p:txBody>
            <a:bodyPr wrap="square" rtlCol="0">
              <a:noAutofit/>
            </a:bodyPr>
            <a:lstStyle/>
            <a:p>
              <a:pPr algn="l">
                <a:lnSpc>
                  <a:spcPct val="90000"/>
                </a:lnSpc>
              </a:pPr>
              <a:r>
                <a:rPr lang="en-US" sz="1300" b="1" i="0" spc="40" dirty="0">
                  <a:solidFill>
                    <a:schemeClr val="tx1">
                      <a:lumMod val="85000"/>
                      <a:lumOff val="15000"/>
                    </a:schemeClr>
                  </a:solidFill>
                  <a:latin typeface="+mj-lt"/>
                </a:rPr>
                <a:t>Don’t Delete this slide until the presentation is final.</a:t>
              </a:r>
              <a:endParaRPr lang="en-US" sz="1300" b="1" i="0" spc="40" baseline="0" dirty="0">
                <a:solidFill>
                  <a:schemeClr val="tx1">
                    <a:lumMod val="85000"/>
                    <a:lumOff val="15000"/>
                  </a:schemeClr>
                </a:solidFill>
                <a:latin typeface="+mj-lt"/>
              </a:endParaRPr>
            </a:p>
            <a:p>
              <a:pPr algn="ctr">
                <a:lnSpc>
                  <a:spcPct val="90000"/>
                </a:lnSpc>
                <a:spcBef>
                  <a:spcPts val="600"/>
                </a:spcBef>
              </a:pPr>
              <a:r>
                <a:rPr lang="en-US" sz="1500" b="1" i="0" spc="40" baseline="0" dirty="0">
                  <a:solidFill>
                    <a:srgbClr val="9D1C30"/>
                  </a:solidFill>
                  <a:latin typeface="+mj-lt"/>
                </a:rPr>
                <a:t>Keep it in the template.</a:t>
              </a:r>
              <a:endParaRPr lang="en-US" sz="1500" b="1" i="0" spc="40" dirty="0">
                <a:solidFill>
                  <a:srgbClr val="9D1C30"/>
                </a:solidFill>
                <a:latin typeface="+mj-lt"/>
              </a:endParaRPr>
            </a:p>
          </p:txBody>
        </p:sp>
        <p:grpSp>
          <p:nvGrpSpPr>
            <p:cNvPr id="25" name="Group 24"/>
            <p:cNvGrpSpPr/>
            <p:nvPr userDrawn="1"/>
          </p:nvGrpSpPr>
          <p:grpSpPr>
            <a:xfrm>
              <a:off x="6000750" y="-37309"/>
              <a:ext cx="1262157" cy="1262157"/>
              <a:chOff x="1714500" y="4547858"/>
              <a:chExt cx="1262157" cy="1262157"/>
            </a:xfrm>
          </p:grpSpPr>
          <p:grpSp>
            <p:nvGrpSpPr>
              <p:cNvPr id="24" name="Group 23"/>
              <p:cNvGrpSpPr/>
              <p:nvPr userDrawn="1"/>
            </p:nvGrpSpPr>
            <p:grpSpPr>
              <a:xfrm>
                <a:off x="1714500" y="4547858"/>
                <a:ext cx="1262157" cy="1262157"/>
                <a:chOff x="1714500" y="4547858"/>
                <a:chExt cx="1262157" cy="1262157"/>
              </a:xfrm>
            </p:grpSpPr>
            <p:sp>
              <p:nvSpPr>
                <p:cNvPr id="21" name="8-Point Star 20"/>
                <p:cNvSpPr/>
                <p:nvPr userDrawn="1"/>
              </p:nvSpPr>
              <p:spPr>
                <a:xfrm rot="20240074">
                  <a:off x="1714500" y="4547858"/>
                  <a:ext cx="1262157" cy="1262157"/>
                </a:xfrm>
                <a:prstGeom prst="star8">
                  <a:avLst>
                    <a:gd name="adj" fmla="val 45801"/>
                  </a:avLst>
                </a:prstGeom>
                <a:gradFill>
                  <a:gsLst>
                    <a:gs pos="0">
                      <a:srgbClr val="7A232E"/>
                    </a:gs>
                    <a:gs pos="100000">
                      <a:srgbClr val="B85759"/>
                    </a:gs>
                    <a:gs pos="55000">
                      <a:srgbClr val="9D1C30"/>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2" name="8-Point Star 21"/>
                <p:cNvSpPr/>
                <p:nvPr userDrawn="1"/>
              </p:nvSpPr>
              <p:spPr>
                <a:xfrm rot="20240074">
                  <a:off x="1776599" y="4609957"/>
                  <a:ext cx="1137960" cy="1137960"/>
                </a:xfrm>
                <a:prstGeom prst="star8">
                  <a:avLst>
                    <a:gd name="adj" fmla="val 45801"/>
                  </a:avLst>
                </a:prstGeom>
                <a:noFill/>
                <a:ln w="444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sp>
            <p:nvSpPr>
              <p:cNvPr id="19" name="TextBox 18"/>
              <p:cNvSpPr txBox="1"/>
              <p:nvPr userDrawn="1"/>
            </p:nvSpPr>
            <p:spPr>
              <a:xfrm>
                <a:off x="1849335" y="4755916"/>
                <a:ext cx="992486" cy="838221"/>
              </a:xfrm>
              <a:prstGeom prst="rect">
                <a:avLst/>
              </a:prstGeom>
              <a:noFill/>
              <a:effectLst>
                <a:outerShdw blurRad="50800" dist="25400" dir="8100000" algn="tr" rotWithShape="0">
                  <a:prstClr val="black">
                    <a:alpha val="40000"/>
                  </a:prstClr>
                </a:outerShdw>
              </a:effectLst>
            </p:spPr>
            <p:txBody>
              <a:bodyPr wrap="square" rtlCol="0">
                <a:noAutofit/>
              </a:bodyPr>
              <a:lstStyle/>
              <a:p>
                <a:pPr algn="ctr"/>
                <a:r>
                  <a:rPr lang="en-US" sz="2300" b="0" i="0" spc="40" baseline="0" dirty="0">
                    <a:solidFill>
                      <a:schemeClr val="bg1"/>
                    </a:solidFill>
                    <a:latin typeface="Impact" panose="020B0806030902050204" pitchFamily="34" charset="0"/>
                  </a:rPr>
                  <a:t>DON’T</a:t>
                </a:r>
                <a:br>
                  <a:rPr lang="en-US" sz="2300" b="0" i="0" spc="40" baseline="0" dirty="0">
                    <a:solidFill>
                      <a:schemeClr val="bg1"/>
                    </a:solidFill>
                    <a:latin typeface="Impact" panose="020B0806030902050204" pitchFamily="34" charset="0"/>
                  </a:rPr>
                </a:br>
                <a:r>
                  <a:rPr lang="en-US" sz="2300" b="0" i="0" spc="40" baseline="0" dirty="0">
                    <a:solidFill>
                      <a:schemeClr val="bg1"/>
                    </a:solidFill>
                    <a:latin typeface="Impact" panose="020B0806030902050204" pitchFamily="34" charset="0"/>
                  </a:rPr>
                  <a:t>DELETE</a:t>
                </a:r>
              </a:p>
            </p:txBody>
          </p:sp>
        </p:grpSp>
      </p:grpSp>
      <p:grpSp>
        <p:nvGrpSpPr>
          <p:cNvPr id="20" name="Group 19"/>
          <p:cNvGrpSpPr/>
          <p:nvPr userDrawn="1"/>
        </p:nvGrpSpPr>
        <p:grpSpPr>
          <a:xfrm>
            <a:off x="1939046" y="2334674"/>
            <a:ext cx="2645179" cy="1166059"/>
            <a:chOff x="1534687" y="2189208"/>
            <a:chExt cx="3049009" cy="1344077"/>
          </a:xfrm>
        </p:grpSpPr>
        <p:pic>
          <p:nvPicPr>
            <p:cNvPr id="2" name="Picture 1"/>
            <p:cNvPicPr>
              <a:picLocks noChangeAspect="1"/>
            </p:cNvPicPr>
            <p:nvPr userDrawn="1"/>
          </p:nvPicPr>
          <p:blipFill>
            <a:blip r:embed="rId3"/>
            <a:stretch>
              <a:fillRect/>
            </a:stretch>
          </p:blipFill>
          <p:spPr>
            <a:xfrm>
              <a:off x="1534687" y="2189208"/>
              <a:ext cx="2695575" cy="1162050"/>
            </a:xfrm>
            <a:prstGeom prst="rect">
              <a:avLst/>
            </a:prstGeom>
          </p:spPr>
        </p:pic>
        <p:sp>
          <p:nvSpPr>
            <p:cNvPr id="29" name="Rectangle 28"/>
            <p:cNvSpPr/>
            <p:nvPr userDrawn="1"/>
          </p:nvSpPr>
          <p:spPr>
            <a:xfrm>
              <a:off x="3454181" y="2483307"/>
              <a:ext cx="736819" cy="221793"/>
            </a:xfrm>
            <a:prstGeom prst="rect">
              <a:avLst/>
            </a:prstGeom>
            <a:solidFill>
              <a:srgbClr val="FFC000">
                <a:alpha val="10000"/>
              </a:srgbClr>
            </a:solidFill>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30" name="Left Arrow 29"/>
            <p:cNvSpPr/>
            <p:nvPr userDrawn="1"/>
          </p:nvSpPr>
          <p:spPr>
            <a:xfrm>
              <a:off x="4209296" y="2514699"/>
              <a:ext cx="374400" cy="178031"/>
            </a:xfrm>
            <a:prstGeom prst="leftArrow">
              <a:avLst>
                <a:gd name="adj1" fmla="val 33673"/>
                <a:gd name="adj2" fmla="val 50000"/>
              </a:avLst>
            </a:prstGeom>
            <a:gradFill>
              <a:gsLst>
                <a:gs pos="0">
                  <a:srgbClr val="7A232E"/>
                </a:gs>
                <a:gs pos="98230">
                  <a:srgbClr val="B85759"/>
                </a:gs>
                <a:gs pos="45000">
                  <a:srgbClr val="9D1C30"/>
                </a:gs>
              </a:gsLst>
            </a:gradFill>
            <a:ln>
              <a:solidFill>
                <a:srgbClr val="7A232E"/>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31" name="Rectangle 30"/>
            <p:cNvSpPr/>
            <p:nvPr userDrawn="1"/>
          </p:nvSpPr>
          <p:spPr>
            <a:xfrm>
              <a:off x="3061701" y="2843369"/>
              <a:ext cx="382955" cy="322936"/>
            </a:xfrm>
            <a:prstGeom prst="rect">
              <a:avLst/>
            </a:prstGeom>
            <a:solidFill>
              <a:srgbClr val="FFC000">
                <a:alpha val="10000"/>
              </a:srgbClr>
            </a:solidFill>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32" name="Left Arrow 31"/>
            <p:cNvSpPr/>
            <p:nvPr userDrawn="1"/>
          </p:nvSpPr>
          <p:spPr>
            <a:xfrm rot="7656475">
              <a:off x="3026394" y="3257070"/>
              <a:ext cx="374400" cy="178030"/>
            </a:xfrm>
            <a:prstGeom prst="leftArrow">
              <a:avLst>
                <a:gd name="adj1" fmla="val 33673"/>
                <a:gd name="adj2" fmla="val 50000"/>
              </a:avLst>
            </a:prstGeom>
            <a:gradFill>
              <a:gsLst>
                <a:gs pos="0">
                  <a:srgbClr val="7A232E"/>
                </a:gs>
                <a:gs pos="98230">
                  <a:srgbClr val="B85759"/>
                </a:gs>
                <a:gs pos="45000">
                  <a:srgbClr val="9D1C30"/>
                </a:gs>
              </a:gsLst>
            </a:gradFill>
            <a:ln>
              <a:solidFill>
                <a:srgbClr val="7A232E"/>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grpSp>
      <p:sp>
        <p:nvSpPr>
          <p:cNvPr id="35" name="TextBox 34"/>
          <p:cNvSpPr txBox="1"/>
          <p:nvPr userDrawn="1"/>
        </p:nvSpPr>
        <p:spPr>
          <a:xfrm>
            <a:off x="114300" y="910225"/>
            <a:ext cx="5313591" cy="304277"/>
          </a:xfrm>
          <a:prstGeom prst="rect">
            <a:avLst/>
          </a:prstGeom>
          <a:noFill/>
        </p:spPr>
        <p:txBody>
          <a:bodyPr wrap="square" rtlCol="0">
            <a:noAutofit/>
          </a:bodyPr>
          <a:lstStyle/>
          <a:p>
            <a:pPr algn="ctr"/>
            <a:r>
              <a:rPr lang="en-US" sz="1200" b="1" i="0" dirty="0">
                <a:solidFill>
                  <a:schemeClr val="accent2">
                    <a:lumMod val="50000"/>
                  </a:schemeClr>
                </a:solidFill>
                <a:latin typeface="Arial" panose="020B0604020202020204" pitchFamily="34" charset="0"/>
                <a:cs typeface="Arial" panose="020B0604020202020204" pitchFamily="34" charset="0"/>
              </a:rPr>
              <a:t>Slide numbers will set properly when deck is</a:t>
            </a:r>
            <a:r>
              <a:rPr lang="en-US" sz="1200" b="1" i="0" baseline="0" dirty="0">
                <a:solidFill>
                  <a:schemeClr val="accent2">
                    <a:lumMod val="50000"/>
                  </a:schemeClr>
                </a:solidFill>
                <a:latin typeface="Arial" panose="020B0604020202020204" pitchFamily="34" charset="0"/>
                <a:cs typeface="Arial" panose="020B0604020202020204" pitchFamily="34" charset="0"/>
              </a:rPr>
              <a:t> finalized.</a:t>
            </a:r>
            <a:endParaRPr lang="en-US" sz="1200" b="1" i="0" dirty="0">
              <a:solidFill>
                <a:schemeClr val="accent2">
                  <a:lumMod val="50000"/>
                </a:schemeClr>
              </a:solidFill>
              <a:latin typeface="Arial" panose="020B0604020202020204" pitchFamily="34" charset="0"/>
              <a:cs typeface="Arial" panose="020B0604020202020204" pitchFamily="34" charset="0"/>
            </a:endParaRPr>
          </a:p>
        </p:txBody>
      </p:sp>
      <p:sp>
        <p:nvSpPr>
          <p:cNvPr id="36" name="Rectangle 35"/>
          <p:cNvSpPr/>
          <p:nvPr userDrawn="1"/>
        </p:nvSpPr>
        <p:spPr>
          <a:xfrm>
            <a:off x="4714598" y="6248400"/>
            <a:ext cx="4429402" cy="610606"/>
          </a:xfrm>
          <a:prstGeom prst="rect">
            <a:avLst/>
          </a:prstGeom>
          <a:solidFill>
            <a:schemeClr val="bg2">
              <a:lumMod val="50000"/>
            </a:schemeClr>
          </a:solidFill>
          <a:ln>
            <a:noFill/>
          </a:ln>
          <a:effectLst/>
        </p:spPr>
        <p:style>
          <a:lnRef idx="1">
            <a:schemeClr val="accent2"/>
          </a:lnRef>
          <a:fillRef idx="3">
            <a:schemeClr val="accent2"/>
          </a:fillRef>
          <a:effectRef idx="2">
            <a:schemeClr val="accent2"/>
          </a:effectRef>
          <a:fontRef idx="minor">
            <a:schemeClr val="lt1"/>
          </a:fontRef>
        </p:style>
        <p:txBody>
          <a:bodyPr tIns="0" rtlCol="0" anchor="ctr"/>
          <a:lstStyle/>
          <a:p>
            <a:pPr algn="ctr"/>
            <a:r>
              <a:rPr lang="en-US" sz="2000" b="1" dirty="0">
                <a:solidFill>
                  <a:schemeClr val="bg1"/>
                </a:solidFill>
                <a:effectLst>
                  <a:outerShdw blurRad="50800" dist="38100" dir="8100000" algn="tr" rotWithShape="0">
                    <a:prstClr val="black">
                      <a:alpha val="40000"/>
                    </a:prstClr>
                  </a:outerShdw>
                </a:effectLst>
              </a:rPr>
              <a:t>Questions</a:t>
            </a:r>
            <a:r>
              <a:rPr lang="en-US" sz="2000" b="1" baseline="0" dirty="0">
                <a:solidFill>
                  <a:schemeClr val="bg1"/>
                </a:solidFill>
                <a:effectLst>
                  <a:outerShdw blurRad="50800" dist="38100" dir="8100000" algn="tr" rotWithShape="0">
                    <a:prstClr val="black">
                      <a:alpha val="40000"/>
                    </a:prstClr>
                  </a:outerShdw>
                </a:effectLst>
              </a:rPr>
              <a:t> about this template?</a:t>
            </a:r>
          </a:p>
          <a:p>
            <a:pPr algn="ctr"/>
            <a:r>
              <a:rPr lang="en-US" sz="1400" baseline="0" dirty="0">
                <a:solidFill>
                  <a:schemeClr val="bg1"/>
                </a:solidFill>
                <a:effectLst>
                  <a:outerShdw blurRad="50800" dist="38100" dir="8100000" algn="tr" rotWithShape="0">
                    <a:prstClr val="black">
                      <a:alpha val="40000"/>
                    </a:prstClr>
                  </a:outerShdw>
                </a:effectLst>
              </a:rPr>
              <a:t>Email: </a:t>
            </a:r>
            <a:r>
              <a:rPr lang="en-US" sz="1400" baseline="0" dirty="0">
                <a:solidFill>
                  <a:schemeClr val="bg1"/>
                </a:solidFill>
                <a:effectLst>
                  <a:outerShdw blurRad="50800" dist="38100" dir="8100000" algn="tr" rotWithShape="0">
                    <a:prstClr val="black">
                      <a:alpha val="40000"/>
                    </a:prstClr>
                  </a:outerShdw>
                </a:effectLst>
                <a:hlinkClick r:id="rId4"/>
              </a:rPr>
              <a:t>ETAsupport@wfgpshelpdesk.atlassian.net</a:t>
            </a:r>
            <a:r>
              <a:rPr lang="en-US" sz="1400" baseline="0" dirty="0">
                <a:solidFill>
                  <a:schemeClr val="bg1"/>
                </a:solidFill>
                <a:effectLst>
                  <a:outerShdw blurRad="50800" dist="38100" dir="8100000" algn="tr" rotWithShape="0">
                    <a:prstClr val="black">
                      <a:alpha val="40000"/>
                    </a:prstClr>
                  </a:outerShdw>
                </a:effectLst>
              </a:rPr>
              <a:t> </a:t>
            </a:r>
            <a:endParaRPr lang="en-US" sz="1400" dirty="0">
              <a:solidFill>
                <a:schemeClr val="tx2">
                  <a:lumMod val="20000"/>
                  <a:lumOff val="80000"/>
                </a:schemeClr>
              </a:solidFill>
              <a:effectLst>
                <a:outerShdw blurRad="50800" dist="38100" dir="8100000" algn="tr" rotWithShape="0">
                  <a:prstClr val="black">
                    <a:alpha val="40000"/>
                  </a:prstClr>
                </a:outerShdw>
              </a:effectLst>
            </a:endParaRPr>
          </a:p>
        </p:txBody>
      </p:sp>
    </p:spTree>
    <p:extLst>
      <p:ext uri="{BB962C8B-B14F-4D97-AF65-F5344CB8AC3E}">
        <p14:creationId xmlns:p14="http://schemas.microsoft.com/office/powerpoint/2010/main" val="3157383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16038" y="4800600"/>
            <a:ext cx="5486400" cy="566738"/>
          </a:xfrm>
        </p:spPr>
        <p:txBody>
          <a:bodyPr anchor="b">
            <a:normAutofit/>
          </a:bodyPr>
          <a:lstStyle>
            <a:lvl1pPr algn="l">
              <a:defRPr sz="2400" b="0" spc="40" baseline="0">
                <a:gradFill>
                  <a:gsLst>
                    <a:gs pos="0">
                      <a:srgbClr val="004874"/>
                    </a:gs>
                    <a:gs pos="100000">
                      <a:srgbClr val="041F36"/>
                    </a:gs>
                  </a:gsLst>
                  <a:lin ang="5400000" scaled="1"/>
                </a:gradFill>
              </a:defRPr>
            </a:lvl1pPr>
          </a:lstStyle>
          <a:p>
            <a:r>
              <a:rPr lang="en-US" dirty="0"/>
              <a:t>Picture Title Here</a:t>
            </a:r>
          </a:p>
        </p:txBody>
      </p:sp>
      <p:sp>
        <p:nvSpPr>
          <p:cNvPr id="3" name="Picture Placeholder 2"/>
          <p:cNvSpPr>
            <a:spLocks noGrp="1"/>
          </p:cNvSpPr>
          <p:nvPr>
            <p:ph type="pic" idx="1" hasCustomPrompt="1"/>
          </p:nvPr>
        </p:nvSpPr>
        <p:spPr>
          <a:xfrm>
            <a:off x="1316038" y="612775"/>
            <a:ext cx="5486400" cy="4114800"/>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vert="horz" lIns="91440" tIns="45720" rIns="91440" bIns="45720" rtlCol="0" anchor="ctr" anchorCtr="0">
            <a:normAutofit/>
          </a:bodyPr>
          <a:lstStyle>
            <a:lvl1pPr marL="0" marR="0" indent="0" algn="ctr" defTabSz="45720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lang="en-US" sz="3200" i="1" baseline="0">
                <a:ln>
                  <a:noFill/>
                </a:ln>
              </a:defRPr>
            </a:lvl1pPr>
          </a:lstStyle>
          <a:p>
            <a:pPr marL="0" marR="0" lvl="0" indent="0" algn="ctr" defTabSz="45720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a:pPr>
            <a:r>
              <a:rPr lang="en-US" dirty="0"/>
              <a:t>drop picture here</a:t>
            </a:r>
          </a:p>
        </p:txBody>
      </p:sp>
      <p:sp>
        <p:nvSpPr>
          <p:cNvPr id="4" name="Text Placeholder 3"/>
          <p:cNvSpPr>
            <a:spLocks noGrp="1"/>
          </p:cNvSpPr>
          <p:nvPr>
            <p:ph type="body" sz="half" idx="2" hasCustomPrompt="1"/>
          </p:nvPr>
        </p:nvSpPr>
        <p:spPr>
          <a:xfrm>
            <a:off x="2628900" y="5396366"/>
            <a:ext cx="4649788" cy="804862"/>
          </a:xfrm>
        </p:spPr>
        <p:txBody>
          <a:bodyPr/>
          <a:lstStyle>
            <a:lvl1pPr marL="0" indent="0">
              <a:buNone/>
              <a:defRPr sz="14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Picture caption here</a:t>
            </a:r>
          </a:p>
        </p:txBody>
      </p:sp>
      <p:pic>
        <p:nvPicPr>
          <p:cNvPr id="6" name="Picture 5" descr="wrfgps-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780144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peaker Slide - Sing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49613" y="1875238"/>
            <a:ext cx="4837112" cy="533400"/>
          </a:xfrm>
        </p:spPr>
        <p:txBody>
          <a:bodyPr lIns="0" tIns="0" rIns="0" bIns="0" anchor="t" anchorCtr="0">
            <a:normAutofit/>
          </a:bodyPr>
          <a:lstStyle>
            <a:lvl1pPr algn="l">
              <a:defRPr sz="3200" b="0" spc="40" baseline="0">
                <a:gradFill>
                  <a:gsLst>
                    <a:gs pos="0">
                      <a:srgbClr val="004874"/>
                    </a:gs>
                    <a:gs pos="100000">
                      <a:srgbClr val="041F36"/>
                    </a:gs>
                  </a:gsLst>
                  <a:lin ang="5400000" scaled="1"/>
                </a:gradFill>
              </a:defRPr>
            </a:lvl1pPr>
          </a:lstStyle>
          <a:p>
            <a:r>
              <a:rPr lang="en-US" dirty="0"/>
              <a:t>Speaker’s Name Goes Here.</a:t>
            </a:r>
          </a:p>
        </p:txBody>
      </p:sp>
      <p:sp>
        <p:nvSpPr>
          <p:cNvPr id="4" name="Text Placeholder 3"/>
          <p:cNvSpPr>
            <a:spLocks noGrp="1"/>
          </p:cNvSpPr>
          <p:nvPr>
            <p:ph type="body" sz="half" idx="2" hasCustomPrompt="1"/>
          </p:nvPr>
        </p:nvSpPr>
        <p:spPr>
          <a:xfrm>
            <a:off x="3249613" y="2390776"/>
            <a:ext cx="4837112" cy="354807"/>
          </a:xfrm>
        </p:spPr>
        <p:txBody>
          <a:bodyPr lIns="182880">
            <a:normAutofit/>
          </a:bodyPr>
          <a:lstStyle>
            <a:lvl1pPr marL="0" indent="0">
              <a:buNone/>
              <a:defRPr sz="1800" b="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job title here.</a:t>
            </a:r>
          </a:p>
        </p:txBody>
      </p:sp>
      <p:pic>
        <p:nvPicPr>
          <p:cNvPr id="8" name="Picture 7" descr="wrfgps-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5826" y="5916894"/>
            <a:ext cx="2230783" cy="754553"/>
          </a:xfrm>
          <a:prstGeom prst="rect">
            <a:avLst/>
          </a:prstGeom>
        </p:spPr>
      </p:pic>
      <p:sp>
        <p:nvSpPr>
          <p:cNvPr id="6" name="Picture Placeholder 6"/>
          <p:cNvSpPr>
            <a:spLocks noGrp="1"/>
          </p:cNvSpPr>
          <p:nvPr>
            <p:ph type="pic" sz="quarter" idx="10" hasCustomPrompt="1"/>
          </p:nvPr>
        </p:nvSpPr>
        <p:spPr>
          <a:xfrm>
            <a:off x="1066800" y="1914525"/>
            <a:ext cx="1828800" cy="2514600"/>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indent="0" algn="ctr">
              <a:buNone/>
              <a:defRPr sz="2000" i="1">
                <a:ln>
                  <a:noFill/>
                </a:ln>
              </a:defRPr>
            </a:lvl1pPr>
          </a:lstStyle>
          <a:p>
            <a:r>
              <a:rPr lang="en-US" dirty="0"/>
              <a:t>drop</a:t>
            </a:r>
            <a:br>
              <a:rPr lang="en-US" dirty="0"/>
            </a:br>
            <a:r>
              <a:rPr lang="en-US" dirty="0"/>
              <a:t>picture </a:t>
            </a:r>
            <a:br>
              <a:rPr lang="en-US" dirty="0"/>
            </a:br>
            <a:r>
              <a:rPr lang="en-US" dirty="0"/>
              <a:t>here</a:t>
            </a:r>
          </a:p>
        </p:txBody>
      </p:sp>
      <p:sp>
        <p:nvSpPr>
          <p:cNvPr id="10" name="Text Placeholder 3"/>
          <p:cNvSpPr>
            <a:spLocks noGrp="1"/>
          </p:cNvSpPr>
          <p:nvPr>
            <p:ph type="body" sz="half" idx="11" hasCustomPrompt="1"/>
          </p:nvPr>
        </p:nvSpPr>
        <p:spPr>
          <a:xfrm>
            <a:off x="3249613" y="2905126"/>
            <a:ext cx="4837112" cy="1347790"/>
          </a:xfrm>
        </p:spPr>
        <p:txBody>
          <a:bodyPr lIns="18288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organization info here.</a:t>
            </a:r>
          </a:p>
        </p:txBody>
      </p:sp>
      <p:sp>
        <p:nvSpPr>
          <p:cNvPr id="11" name="Title 1"/>
          <p:cNvSpPr txBox="1">
            <a:spLocks/>
          </p:cNvSpPr>
          <p:nvPr userDrawn="1"/>
        </p:nvSpPr>
        <p:spPr>
          <a:xfrm rot="17343955">
            <a:off x="6363212" y="4800076"/>
            <a:ext cx="3474685" cy="53340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3300" b="0" i="0" spc="40" baseline="0" dirty="0">
                <a:latin typeface="Franklin Gothic Medium" panose="020B0603020102020204" pitchFamily="34" charset="0"/>
              </a:rPr>
              <a:t>Today’s Moderator</a:t>
            </a:r>
          </a:p>
        </p:txBody>
      </p:sp>
    </p:spTree>
    <p:extLst>
      <p:ext uri="{BB962C8B-B14F-4D97-AF65-F5344CB8AC3E}">
        <p14:creationId xmlns:p14="http://schemas.microsoft.com/office/powerpoint/2010/main" val="24795663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peaker Slide - Sing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49613" y="1875238"/>
            <a:ext cx="4837112" cy="533400"/>
          </a:xfrm>
        </p:spPr>
        <p:txBody>
          <a:bodyPr lIns="0" tIns="0" rIns="0" bIns="0" anchor="t" anchorCtr="0">
            <a:normAutofit/>
          </a:bodyPr>
          <a:lstStyle>
            <a:lvl1pPr algn="l">
              <a:defRPr sz="3200" b="0" spc="40" baseline="0">
                <a:gradFill>
                  <a:gsLst>
                    <a:gs pos="0">
                      <a:srgbClr val="004874"/>
                    </a:gs>
                    <a:gs pos="100000">
                      <a:srgbClr val="041F36"/>
                    </a:gs>
                  </a:gsLst>
                  <a:lin ang="5400000" scaled="1"/>
                </a:gradFill>
              </a:defRPr>
            </a:lvl1pPr>
          </a:lstStyle>
          <a:p>
            <a:r>
              <a:rPr lang="en-US" dirty="0"/>
              <a:t>Speaker’s Name Goes Here.</a:t>
            </a:r>
          </a:p>
        </p:txBody>
      </p:sp>
      <p:sp>
        <p:nvSpPr>
          <p:cNvPr id="4" name="Text Placeholder 3"/>
          <p:cNvSpPr>
            <a:spLocks noGrp="1"/>
          </p:cNvSpPr>
          <p:nvPr>
            <p:ph type="body" sz="half" idx="2" hasCustomPrompt="1"/>
          </p:nvPr>
        </p:nvSpPr>
        <p:spPr>
          <a:xfrm>
            <a:off x="3249613" y="2390776"/>
            <a:ext cx="4837112" cy="354807"/>
          </a:xfrm>
        </p:spPr>
        <p:txBody>
          <a:bodyPr lIns="182880">
            <a:normAutofit/>
          </a:bodyPr>
          <a:lstStyle>
            <a:lvl1pPr marL="0" indent="0">
              <a:buNone/>
              <a:defRPr sz="1800" b="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job title here.</a:t>
            </a:r>
          </a:p>
        </p:txBody>
      </p:sp>
      <p:sp>
        <p:nvSpPr>
          <p:cNvPr id="6" name="Picture Placeholder 6"/>
          <p:cNvSpPr>
            <a:spLocks noGrp="1"/>
          </p:cNvSpPr>
          <p:nvPr>
            <p:ph type="pic" sz="quarter" idx="10" hasCustomPrompt="1"/>
          </p:nvPr>
        </p:nvSpPr>
        <p:spPr>
          <a:xfrm>
            <a:off x="1066800" y="1914525"/>
            <a:ext cx="1828800" cy="2514600"/>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indent="0" algn="ctr">
              <a:buNone/>
              <a:defRPr sz="2000" i="1">
                <a:ln>
                  <a:noFill/>
                </a:ln>
              </a:defRPr>
            </a:lvl1pPr>
          </a:lstStyle>
          <a:p>
            <a:r>
              <a:rPr lang="en-US" dirty="0"/>
              <a:t>drop</a:t>
            </a:r>
            <a:br>
              <a:rPr lang="en-US" dirty="0"/>
            </a:br>
            <a:r>
              <a:rPr lang="en-US" dirty="0"/>
              <a:t>picture </a:t>
            </a:r>
            <a:br>
              <a:rPr lang="en-US" dirty="0"/>
            </a:br>
            <a:r>
              <a:rPr lang="en-US" dirty="0"/>
              <a:t>here</a:t>
            </a:r>
          </a:p>
        </p:txBody>
      </p:sp>
      <p:cxnSp>
        <p:nvCxnSpPr>
          <p:cNvPr id="7" name="Straight Connector 6"/>
          <p:cNvCxnSpPr/>
          <p:nvPr userDrawn="1"/>
        </p:nvCxnSpPr>
        <p:spPr>
          <a:xfrm>
            <a:off x="3249613" y="2793209"/>
            <a:ext cx="330358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Text Placeholder 3"/>
          <p:cNvSpPr>
            <a:spLocks noGrp="1"/>
          </p:cNvSpPr>
          <p:nvPr>
            <p:ph type="body" sz="half" idx="11" hasCustomPrompt="1"/>
          </p:nvPr>
        </p:nvSpPr>
        <p:spPr>
          <a:xfrm>
            <a:off x="3249613" y="2905126"/>
            <a:ext cx="4837112" cy="1347790"/>
          </a:xfrm>
        </p:spPr>
        <p:txBody>
          <a:bodyPr lIns="18288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organization info here.</a:t>
            </a:r>
          </a:p>
        </p:txBody>
      </p:sp>
      <p:sp>
        <p:nvSpPr>
          <p:cNvPr id="11" name="Title 1"/>
          <p:cNvSpPr txBox="1">
            <a:spLocks/>
          </p:cNvSpPr>
          <p:nvPr userDrawn="1"/>
        </p:nvSpPr>
        <p:spPr>
          <a:xfrm rot="17343955">
            <a:off x="6256333" y="4876220"/>
            <a:ext cx="3635812" cy="53340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3500" b="0" i="0" spc="40" baseline="0" dirty="0">
                <a:latin typeface="Franklin Gothic Medium" panose="020B0603020102020204" pitchFamily="34" charset="0"/>
              </a:rPr>
              <a:t>Today’s Presenter</a:t>
            </a:r>
          </a:p>
        </p:txBody>
      </p:sp>
      <p:pic>
        <p:nvPicPr>
          <p:cNvPr id="9" name="Picture 8" descr="wrfgps-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20461453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peaker Slide - Double">
    <p:spTree>
      <p:nvGrpSpPr>
        <p:cNvPr id="1" name=""/>
        <p:cNvGrpSpPr/>
        <p:nvPr/>
      </p:nvGrpSpPr>
      <p:grpSpPr>
        <a:xfrm>
          <a:off x="0" y="0"/>
          <a:ext cx="0" cy="0"/>
          <a:chOff x="0" y="0"/>
          <a:chExt cx="0" cy="0"/>
        </a:xfrm>
      </p:grpSpPr>
      <p:sp>
        <p:nvSpPr>
          <p:cNvPr id="5" name="Text Placeholder 4"/>
          <p:cNvSpPr>
            <a:spLocks noGrp="1"/>
          </p:cNvSpPr>
          <p:nvPr>
            <p:ph type="body" sz="quarter" idx="15" hasCustomPrompt="1"/>
          </p:nvPr>
        </p:nvSpPr>
        <p:spPr>
          <a:xfrm>
            <a:off x="3249612" y="3454341"/>
            <a:ext cx="4621068" cy="457200"/>
          </a:xfrm>
        </p:spPr>
        <p:txBody>
          <a:bodyPr lIns="0" tIns="0" rIns="0" bIns="0" anchor="t" anchorCtr="0">
            <a:normAutofit/>
          </a:bodyPr>
          <a:lstStyle>
            <a:lvl1pPr marL="0" indent="0" algn="l" defTabSz="457200" rtl="0" eaLnBrk="1" latinLnBrk="0" hangingPunct="1">
              <a:lnSpc>
                <a:spcPct val="85000"/>
              </a:lnSpc>
              <a:spcBef>
                <a:spcPct val="0"/>
              </a:spcBef>
              <a:buNone/>
              <a:defRPr lang="en-US" sz="3100" b="0" i="0" kern="1200" cap="small" spc="40" baseline="0" dirty="0">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a:lstStyle>
          <a:p>
            <a:pPr lvl="0"/>
            <a:r>
              <a:rPr lang="en-US" dirty="0"/>
              <a:t>Speaker’s Name Goes Here.</a:t>
            </a:r>
          </a:p>
        </p:txBody>
      </p:sp>
      <p:sp>
        <p:nvSpPr>
          <p:cNvPr id="2" name="Title 1"/>
          <p:cNvSpPr>
            <a:spLocks noGrp="1"/>
          </p:cNvSpPr>
          <p:nvPr>
            <p:ph type="title" hasCustomPrompt="1"/>
          </p:nvPr>
        </p:nvSpPr>
        <p:spPr>
          <a:xfrm>
            <a:off x="3249613" y="541738"/>
            <a:ext cx="4621067" cy="457200"/>
          </a:xfrm>
        </p:spPr>
        <p:txBody>
          <a:bodyPr lIns="0" tIns="0" rIns="0" bIns="0" anchor="t" anchorCtr="0">
            <a:normAutofit/>
          </a:bodyPr>
          <a:lstStyle>
            <a:lvl1pPr algn="l">
              <a:defRPr sz="3100" b="0" spc="40" baseline="0">
                <a:gradFill>
                  <a:gsLst>
                    <a:gs pos="0">
                      <a:srgbClr val="004874"/>
                    </a:gs>
                    <a:gs pos="100000">
                      <a:srgbClr val="041F36"/>
                    </a:gs>
                  </a:gsLst>
                  <a:lin ang="5400000" scaled="1"/>
                </a:gradFill>
              </a:defRPr>
            </a:lvl1pPr>
          </a:lstStyle>
          <a:p>
            <a:r>
              <a:rPr lang="en-US" dirty="0"/>
              <a:t>Speaker’s Name Goes Here.</a:t>
            </a:r>
          </a:p>
        </p:txBody>
      </p:sp>
      <p:sp>
        <p:nvSpPr>
          <p:cNvPr id="4" name="Text Placeholder 3"/>
          <p:cNvSpPr>
            <a:spLocks noGrp="1"/>
          </p:cNvSpPr>
          <p:nvPr>
            <p:ph type="body" sz="half" idx="2" hasCustomPrompt="1"/>
          </p:nvPr>
        </p:nvSpPr>
        <p:spPr>
          <a:xfrm>
            <a:off x="3249613" y="1057276"/>
            <a:ext cx="3970337" cy="354807"/>
          </a:xfrm>
        </p:spPr>
        <p:txBody>
          <a:bodyPr lIns="182880">
            <a:noAutofit/>
          </a:bodyPr>
          <a:lstStyle>
            <a:lvl1pPr marL="0" indent="0">
              <a:buNone/>
              <a:defRPr sz="1900" b="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job title here.</a:t>
            </a:r>
          </a:p>
        </p:txBody>
      </p:sp>
      <p:sp>
        <p:nvSpPr>
          <p:cNvPr id="6" name="Picture Placeholder 6"/>
          <p:cNvSpPr>
            <a:spLocks noGrp="1"/>
          </p:cNvSpPr>
          <p:nvPr>
            <p:ph type="pic" sz="quarter" idx="10" hasCustomPrompt="1"/>
          </p:nvPr>
        </p:nvSpPr>
        <p:spPr>
          <a:xfrm>
            <a:off x="1362320" y="581025"/>
            <a:ext cx="1533279" cy="2108259"/>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45720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2000" i="1">
                <a:ln>
                  <a:noFill/>
                </a:ln>
              </a:defRPr>
            </a:lvl1pPr>
          </a:lstStyle>
          <a:p>
            <a:r>
              <a:rPr lang="en-US" dirty="0"/>
              <a:t>drop</a:t>
            </a:r>
            <a:br>
              <a:rPr lang="en-US" dirty="0"/>
            </a:br>
            <a:r>
              <a:rPr lang="en-US" dirty="0"/>
              <a:t>picture </a:t>
            </a:r>
            <a:br>
              <a:rPr lang="en-US" dirty="0"/>
            </a:br>
            <a:r>
              <a:rPr lang="en-US" dirty="0"/>
              <a:t>here</a:t>
            </a:r>
          </a:p>
        </p:txBody>
      </p:sp>
      <p:cxnSp>
        <p:nvCxnSpPr>
          <p:cNvPr id="7" name="Straight Connector 6"/>
          <p:cNvCxnSpPr/>
          <p:nvPr userDrawn="1"/>
        </p:nvCxnSpPr>
        <p:spPr>
          <a:xfrm>
            <a:off x="3249613" y="1459709"/>
            <a:ext cx="330358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Text Placeholder 3"/>
          <p:cNvSpPr>
            <a:spLocks noGrp="1"/>
          </p:cNvSpPr>
          <p:nvPr>
            <p:ph type="body" sz="half" idx="11" hasCustomPrompt="1"/>
          </p:nvPr>
        </p:nvSpPr>
        <p:spPr>
          <a:xfrm>
            <a:off x="3249613" y="1571626"/>
            <a:ext cx="3970337" cy="1117658"/>
          </a:xfrm>
        </p:spPr>
        <p:txBody>
          <a:bodyPr lIns="18288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organization info here.</a:t>
            </a:r>
          </a:p>
        </p:txBody>
      </p:sp>
      <p:sp>
        <p:nvSpPr>
          <p:cNvPr id="11" name="Text Placeholder 3"/>
          <p:cNvSpPr>
            <a:spLocks noGrp="1"/>
          </p:cNvSpPr>
          <p:nvPr>
            <p:ph type="body" sz="half" idx="12" hasCustomPrompt="1"/>
          </p:nvPr>
        </p:nvSpPr>
        <p:spPr>
          <a:xfrm>
            <a:off x="3249613" y="3968692"/>
            <a:ext cx="3970337" cy="354807"/>
          </a:xfrm>
        </p:spPr>
        <p:txBody>
          <a:bodyPr lIns="182880">
            <a:noAutofit/>
          </a:bodyPr>
          <a:lstStyle>
            <a:lvl1pPr marL="0" indent="0">
              <a:buNone/>
              <a:defRPr sz="1900" b="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job title here.</a:t>
            </a:r>
          </a:p>
        </p:txBody>
      </p:sp>
      <p:sp>
        <p:nvSpPr>
          <p:cNvPr id="12" name="Picture Placeholder 6"/>
          <p:cNvSpPr>
            <a:spLocks noGrp="1"/>
          </p:cNvSpPr>
          <p:nvPr>
            <p:ph type="pic" sz="quarter" idx="13" hasCustomPrompt="1"/>
          </p:nvPr>
        </p:nvSpPr>
        <p:spPr>
          <a:xfrm>
            <a:off x="1362320" y="3492441"/>
            <a:ext cx="1533279" cy="2108259"/>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45720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2000" i="1">
                <a:ln>
                  <a:noFill/>
                </a:ln>
              </a:defRPr>
            </a:lvl1pPr>
          </a:lstStyle>
          <a:p>
            <a:r>
              <a:rPr lang="en-US" dirty="0"/>
              <a:t>drop</a:t>
            </a:r>
            <a:br>
              <a:rPr lang="en-US" dirty="0"/>
            </a:br>
            <a:r>
              <a:rPr lang="en-US" dirty="0"/>
              <a:t>picture </a:t>
            </a:r>
            <a:br>
              <a:rPr lang="en-US" dirty="0"/>
            </a:br>
            <a:r>
              <a:rPr lang="en-US" dirty="0"/>
              <a:t>here</a:t>
            </a:r>
          </a:p>
        </p:txBody>
      </p:sp>
      <p:cxnSp>
        <p:nvCxnSpPr>
          <p:cNvPr id="13" name="Straight Connector 12"/>
          <p:cNvCxnSpPr/>
          <p:nvPr userDrawn="1"/>
        </p:nvCxnSpPr>
        <p:spPr>
          <a:xfrm>
            <a:off x="3249613" y="4371125"/>
            <a:ext cx="330358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4" name="Text Placeholder 3"/>
          <p:cNvSpPr>
            <a:spLocks noGrp="1"/>
          </p:cNvSpPr>
          <p:nvPr>
            <p:ph type="body" sz="half" idx="14" hasCustomPrompt="1"/>
          </p:nvPr>
        </p:nvSpPr>
        <p:spPr>
          <a:xfrm>
            <a:off x="3249613" y="4483042"/>
            <a:ext cx="3970337" cy="1117658"/>
          </a:xfrm>
        </p:spPr>
        <p:txBody>
          <a:bodyPr lIns="18288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organization info here.</a:t>
            </a:r>
          </a:p>
        </p:txBody>
      </p:sp>
      <p:sp>
        <p:nvSpPr>
          <p:cNvPr id="16" name="Title 1"/>
          <p:cNvSpPr txBox="1">
            <a:spLocks/>
          </p:cNvSpPr>
          <p:nvPr userDrawn="1"/>
        </p:nvSpPr>
        <p:spPr>
          <a:xfrm rot="17343955">
            <a:off x="6244495" y="4884653"/>
            <a:ext cx="3653658" cy="53340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3500" b="0" i="0" spc="40" baseline="0" dirty="0">
                <a:latin typeface="Franklin Gothic Medium" panose="020B0603020102020204" pitchFamily="34" charset="0"/>
              </a:rPr>
              <a:t>Today’s Presenters</a:t>
            </a:r>
          </a:p>
        </p:txBody>
      </p:sp>
      <p:pic>
        <p:nvPicPr>
          <p:cNvPr id="15" name="Picture 14" descr="wrfgps-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17158052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peaker Slide - Triple">
    <p:spTree>
      <p:nvGrpSpPr>
        <p:cNvPr id="1" name=""/>
        <p:cNvGrpSpPr/>
        <p:nvPr/>
      </p:nvGrpSpPr>
      <p:grpSpPr>
        <a:xfrm>
          <a:off x="0" y="0"/>
          <a:ext cx="0" cy="0"/>
          <a:chOff x="0" y="0"/>
          <a:chExt cx="0" cy="0"/>
        </a:xfrm>
      </p:grpSpPr>
      <p:sp>
        <p:nvSpPr>
          <p:cNvPr id="28" name="Rectangle 27"/>
          <p:cNvSpPr/>
          <p:nvPr userDrawn="1"/>
        </p:nvSpPr>
        <p:spPr>
          <a:xfrm>
            <a:off x="0" y="2124678"/>
            <a:ext cx="8239125" cy="1625896"/>
          </a:xfrm>
          <a:prstGeom prst="rect">
            <a:avLst/>
          </a:prstGeom>
          <a:gradFill flip="none" rotWithShape="1">
            <a:gsLst>
              <a:gs pos="0">
                <a:srgbClr val="EEF9FD">
                  <a:lumMod val="99000"/>
                </a:srgbClr>
              </a:gs>
              <a:gs pos="65000">
                <a:srgbClr val="EEF9FD">
                  <a:alpha val="50000"/>
                </a:srgbClr>
              </a:gs>
              <a:gs pos="91000">
                <a:schemeClr val="bg1">
                  <a:lumMod val="95000"/>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2" name="Group 31"/>
          <p:cNvGrpSpPr/>
          <p:nvPr userDrawn="1"/>
        </p:nvGrpSpPr>
        <p:grpSpPr>
          <a:xfrm>
            <a:off x="-1" y="2097246"/>
            <a:ext cx="8239126" cy="1681481"/>
            <a:chOff x="-1" y="2097246"/>
            <a:chExt cx="8239126" cy="1681481"/>
          </a:xfrm>
        </p:grpSpPr>
        <p:sp>
          <p:nvSpPr>
            <p:cNvPr id="30" name="Rectangle 29"/>
            <p:cNvSpPr/>
            <p:nvPr userDrawn="1"/>
          </p:nvSpPr>
          <p:spPr>
            <a:xfrm>
              <a:off x="0" y="3751295"/>
              <a:ext cx="8239125" cy="27432"/>
            </a:xfrm>
            <a:prstGeom prst="rect">
              <a:avLst/>
            </a:prstGeom>
            <a:gradFill flip="none" rotWithShape="1">
              <a:gsLst>
                <a:gs pos="0">
                  <a:srgbClr val="EEF9FD">
                    <a:lumMod val="94000"/>
                  </a:srgbClr>
                </a:gs>
                <a:gs pos="52200">
                  <a:schemeClr val="bg1">
                    <a:alpha val="50000"/>
                    <a:lumMod val="91000"/>
                  </a:schemeClr>
                </a:gs>
                <a:gs pos="91000">
                  <a:schemeClr val="bg1">
                    <a:lumMod val="95000"/>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ectangle 30"/>
            <p:cNvSpPr/>
            <p:nvPr userDrawn="1"/>
          </p:nvSpPr>
          <p:spPr>
            <a:xfrm>
              <a:off x="-1" y="2097246"/>
              <a:ext cx="8239125" cy="27432"/>
            </a:xfrm>
            <a:prstGeom prst="rect">
              <a:avLst/>
            </a:prstGeom>
            <a:gradFill flip="none" rotWithShape="1">
              <a:gsLst>
                <a:gs pos="0">
                  <a:srgbClr val="EEF9FD">
                    <a:lumMod val="94000"/>
                  </a:srgbClr>
                </a:gs>
                <a:gs pos="52200">
                  <a:schemeClr val="bg1">
                    <a:alpha val="50000"/>
                    <a:lumMod val="91000"/>
                  </a:schemeClr>
                </a:gs>
                <a:gs pos="91000">
                  <a:schemeClr val="bg1">
                    <a:lumMod val="95000"/>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9" name="Text Placeholder 8"/>
          <p:cNvSpPr>
            <a:spLocks noGrp="1"/>
          </p:cNvSpPr>
          <p:nvPr>
            <p:ph type="body" sz="quarter" idx="19" hasCustomPrompt="1"/>
          </p:nvPr>
        </p:nvSpPr>
        <p:spPr>
          <a:xfrm>
            <a:off x="4035283" y="2078559"/>
            <a:ext cx="4397517" cy="459267"/>
          </a:xfrm>
        </p:spPr>
        <p:txBody>
          <a:bodyPr lIns="0" tIns="0" rIns="0" bIns="0" anchor="b" anchorCtr="0">
            <a:normAutofit/>
          </a:bodyPr>
          <a:lstStyle>
            <a:lvl1pPr marL="0" indent="0">
              <a:lnSpc>
                <a:spcPct val="85000"/>
              </a:lnSpc>
              <a:spcBef>
                <a:spcPts val="0"/>
              </a:spcBef>
              <a:buNone/>
              <a:defRPr lang="en-US" sz="2800" b="0" i="0" kern="1200" cap="small" spc="40" baseline="0" dirty="0">
                <a:ln w="6350">
                  <a:noFill/>
                </a:ln>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a:lstStyle>
          <a:p>
            <a:pPr lvl="0"/>
            <a:r>
              <a:rPr lang="en-US" dirty="0"/>
              <a:t>Speaker’s Name Goes Here.</a:t>
            </a:r>
          </a:p>
        </p:txBody>
      </p:sp>
      <p:sp>
        <p:nvSpPr>
          <p:cNvPr id="5" name="Text Placeholder 4"/>
          <p:cNvSpPr>
            <a:spLocks noGrp="1"/>
          </p:cNvSpPr>
          <p:nvPr>
            <p:ph type="body" sz="quarter" idx="15" hasCustomPrompt="1"/>
          </p:nvPr>
        </p:nvSpPr>
        <p:spPr>
          <a:xfrm>
            <a:off x="2297112" y="3931873"/>
            <a:ext cx="4306888" cy="477644"/>
          </a:xfrm>
        </p:spPr>
        <p:txBody>
          <a:bodyPr lIns="0" tIns="0" rIns="0" bIns="0" anchor="b" anchorCtr="0">
            <a:normAutofit/>
          </a:bodyPr>
          <a:lstStyle>
            <a:lvl1pPr marL="0" indent="0">
              <a:lnSpc>
                <a:spcPct val="85000"/>
              </a:lnSpc>
              <a:spcBef>
                <a:spcPts val="0"/>
              </a:spcBef>
              <a:buNone/>
              <a:defRPr lang="en-US" sz="2800" b="0" i="0" kern="1200" cap="small" spc="40" baseline="0" dirty="0">
                <a:ln w="6350">
                  <a:noFill/>
                </a:ln>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a:lstStyle>
          <a:p>
            <a:pPr marL="0" lvl="0" indent="0" algn="l" defTabSz="457200" rtl="0" eaLnBrk="1" latinLnBrk="0" hangingPunct="1">
              <a:lnSpc>
                <a:spcPct val="85000"/>
              </a:lnSpc>
              <a:spcBef>
                <a:spcPts val="0"/>
              </a:spcBef>
              <a:buClr>
                <a:srgbClr val="752832"/>
              </a:buClr>
              <a:buFont typeface="Wingdings" panose="05000000000000000000" pitchFamily="2" charset="2"/>
              <a:buNone/>
            </a:pPr>
            <a:r>
              <a:rPr lang="en-US" dirty="0"/>
              <a:t>Speaker’s Name Goes Here.</a:t>
            </a:r>
          </a:p>
        </p:txBody>
      </p:sp>
      <p:sp>
        <p:nvSpPr>
          <p:cNvPr id="2" name="Title 1"/>
          <p:cNvSpPr>
            <a:spLocks noGrp="1"/>
          </p:cNvSpPr>
          <p:nvPr>
            <p:ph type="title" hasCustomPrompt="1"/>
          </p:nvPr>
        </p:nvSpPr>
        <p:spPr>
          <a:xfrm>
            <a:off x="2297113" y="290227"/>
            <a:ext cx="4675187" cy="331230"/>
          </a:xfrm>
        </p:spPr>
        <p:txBody>
          <a:bodyPr lIns="0" tIns="0" rIns="0" bIns="0" anchor="b" anchorCtr="0">
            <a:normAutofit/>
          </a:bodyPr>
          <a:lstStyle>
            <a:lvl1pPr algn="l">
              <a:defRPr sz="2800" b="0" spc="40" baseline="0">
                <a:ln w="6350">
                  <a:noFill/>
                </a:ln>
                <a:gradFill>
                  <a:gsLst>
                    <a:gs pos="0">
                      <a:srgbClr val="004874"/>
                    </a:gs>
                    <a:gs pos="100000">
                      <a:srgbClr val="041F36"/>
                    </a:gs>
                  </a:gsLst>
                  <a:lin ang="5400000" scaled="1"/>
                </a:gradFill>
              </a:defRPr>
            </a:lvl1pPr>
          </a:lstStyle>
          <a:p>
            <a:r>
              <a:rPr lang="en-US" dirty="0"/>
              <a:t>Speaker’s Name Goes Here.</a:t>
            </a:r>
          </a:p>
        </p:txBody>
      </p:sp>
      <p:sp>
        <p:nvSpPr>
          <p:cNvPr id="4" name="Text Placeholder 3"/>
          <p:cNvSpPr>
            <a:spLocks noGrp="1"/>
          </p:cNvSpPr>
          <p:nvPr>
            <p:ph type="body" sz="half" idx="2" hasCustomPrompt="1"/>
          </p:nvPr>
        </p:nvSpPr>
        <p:spPr>
          <a:xfrm>
            <a:off x="2297112" y="685801"/>
            <a:ext cx="3970337" cy="274320"/>
          </a:xfrm>
        </p:spPr>
        <p:txBody>
          <a:bodyPr lIns="182880" tIns="0">
            <a:noAutofit/>
          </a:bodyPr>
          <a:lstStyle>
            <a:lvl1pPr marL="0" indent="0">
              <a:buNone/>
              <a:defRPr sz="1700" b="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job title here.</a:t>
            </a:r>
          </a:p>
        </p:txBody>
      </p:sp>
      <p:sp>
        <p:nvSpPr>
          <p:cNvPr id="6" name="Picture Placeholder 6"/>
          <p:cNvSpPr>
            <a:spLocks noGrp="1"/>
          </p:cNvSpPr>
          <p:nvPr>
            <p:ph type="pic" sz="quarter" idx="10" hasCustomPrompt="1"/>
          </p:nvPr>
        </p:nvSpPr>
        <p:spPr>
          <a:xfrm>
            <a:off x="558941" y="265513"/>
            <a:ext cx="1193659" cy="1641281"/>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45720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2000" i="1">
                <a:ln>
                  <a:noFill/>
                </a:ln>
              </a:defRPr>
            </a:lvl1pPr>
          </a:lstStyle>
          <a:p>
            <a:r>
              <a:rPr lang="en-US" dirty="0"/>
              <a:t>drop</a:t>
            </a:r>
            <a:br>
              <a:rPr lang="en-US" dirty="0"/>
            </a:br>
            <a:r>
              <a:rPr lang="en-US" dirty="0"/>
              <a:t>picture </a:t>
            </a:r>
            <a:br>
              <a:rPr lang="en-US" dirty="0"/>
            </a:br>
            <a:r>
              <a:rPr lang="en-US" dirty="0"/>
              <a:t>here</a:t>
            </a:r>
          </a:p>
        </p:txBody>
      </p:sp>
      <p:cxnSp>
        <p:nvCxnSpPr>
          <p:cNvPr id="7" name="Straight Connector 6"/>
          <p:cNvCxnSpPr/>
          <p:nvPr userDrawn="1"/>
        </p:nvCxnSpPr>
        <p:spPr>
          <a:xfrm>
            <a:off x="2297113" y="1002509"/>
            <a:ext cx="330358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Text Placeholder 3"/>
          <p:cNvSpPr>
            <a:spLocks noGrp="1"/>
          </p:cNvSpPr>
          <p:nvPr>
            <p:ph type="body" sz="half" idx="11" hasCustomPrompt="1"/>
          </p:nvPr>
        </p:nvSpPr>
        <p:spPr>
          <a:xfrm>
            <a:off x="2297113" y="1038226"/>
            <a:ext cx="3970337" cy="907855"/>
          </a:xfrm>
        </p:spPr>
        <p:txBody>
          <a:bodyPr lIns="182880">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organization info here.</a:t>
            </a:r>
          </a:p>
        </p:txBody>
      </p:sp>
      <p:sp>
        <p:nvSpPr>
          <p:cNvPr id="11" name="Text Placeholder 3"/>
          <p:cNvSpPr>
            <a:spLocks noGrp="1"/>
          </p:cNvSpPr>
          <p:nvPr>
            <p:ph type="body" sz="half" idx="12" hasCustomPrompt="1"/>
          </p:nvPr>
        </p:nvSpPr>
        <p:spPr>
          <a:xfrm>
            <a:off x="2297113" y="4438144"/>
            <a:ext cx="3970337" cy="274320"/>
          </a:xfrm>
        </p:spPr>
        <p:txBody>
          <a:bodyPr lIns="182880" tIns="0">
            <a:noAutofit/>
          </a:bodyPr>
          <a:lstStyle>
            <a:lvl1pPr marL="0" indent="0">
              <a:buNone/>
              <a:defRPr sz="1700" b="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job title here.</a:t>
            </a:r>
          </a:p>
        </p:txBody>
      </p:sp>
      <p:sp>
        <p:nvSpPr>
          <p:cNvPr id="12" name="Picture Placeholder 6"/>
          <p:cNvSpPr>
            <a:spLocks noGrp="1"/>
          </p:cNvSpPr>
          <p:nvPr>
            <p:ph type="pic" sz="quarter" idx="13" hasCustomPrompt="1"/>
          </p:nvPr>
        </p:nvSpPr>
        <p:spPr>
          <a:xfrm>
            <a:off x="558941" y="3989281"/>
            <a:ext cx="1193659" cy="1641281"/>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45720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2000" i="1">
                <a:ln>
                  <a:noFill/>
                </a:ln>
              </a:defRPr>
            </a:lvl1pPr>
          </a:lstStyle>
          <a:p>
            <a:r>
              <a:rPr lang="en-US" dirty="0"/>
              <a:t>drop</a:t>
            </a:r>
            <a:br>
              <a:rPr lang="en-US" dirty="0"/>
            </a:br>
            <a:r>
              <a:rPr lang="en-US" dirty="0"/>
              <a:t>picture </a:t>
            </a:r>
            <a:br>
              <a:rPr lang="en-US" dirty="0"/>
            </a:br>
            <a:r>
              <a:rPr lang="en-US" dirty="0"/>
              <a:t>here</a:t>
            </a:r>
          </a:p>
        </p:txBody>
      </p:sp>
      <p:cxnSp>
        <p:nvCxnSpPr>
          <p:cNvPr id="13" name="Straight Connector 12"/>
          <p:cNvCxnSpPr/>
          <p:nvPr userDrawn="1"/>
        </p:nvCxnSpPr>
        <p:spPr>
          <a:xfrm>
            <a:off x="2297113" y="4754852"/>
            <a:ext cx="330358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4" name="Text Placeholder 3"/>
          <p:cNvSpPr>
            <a:spLocks noGrp="1"/>
          </p:cNvSpPr>
          <p:nvPr>
            <p:ph type="body" sz="half" idx="14" hasCustomPrompt="1"/>
          </p:nvPr>
        </p:nvSpPr>
        <p:spPr>
          <a:xfrm>
            <a:off x="2297113" y="4790569"/>
            <a:ext cx="3970337" cy="907855"/>
          </a:xfrm>
        </p:spPr>
        <p:txBody>
          <a:bodyPr lIns="182880">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organization info here.</a:t>
            </a:r>
          </a:p>
        </p:txBody>
      </p:sp>
      <p:sp>
        <p:nvSpPr>
          <p:cNvPr id="24" name="Text Placeholder 3"/>
          <p:cNvSpPr>
            <a:spLocks noGrp="1"/>
          </p:cNvSpPr>
          <p:nvPr>
            <p:ph type="body" sz="half" idx="16" hasCustomPrompt="1"/>
          </p:nvPr>
        </p:nvSpPr>
        <p:spPr>
          <a:xfrm>
            <a:off x="4035283" y="2567164"/>
            <a:ext cx="3970337" cy="274320"/>
          </a:xfrm>
        </p:spPr>
        <p:txBody>
          <a:bodyPr lIns="182880" tIns="0">
            <a:noAutofit/>
          </a:bodyPr>
          <a:lstStyle>
            <a:lvl1pPr marL="0" indent="0">
              <a:buNone/>
              <a:defRPr sz="1700" b="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job title here.</a:t>
            </a:r>
          </a:p>
        </p:txBody>
      </p:sp>
      <p:sp>
        <p:nvSpPr>
          <p:cNvPr id="25" name="Picture Placeholder 6"/>
          <p:cNvSpPr>
            <a:spLocks noGrp="1"/>
          </p:cNvSpPr>
          <p:nvPr>
            <p:ph type="pic" sz="quarter" idx="17" hasCustomPrompt="1"/>
          </p:nvPr>
        </p:nvSpPr>
        <p:spPr>
          <a:xfrm>
            <a:off x="2297112" y="2103112"/>
            <a:ext cx="1193659" cy="1641281"/>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45720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2000" i="1">
                <a:ln>
                  <a:noFill/>
                </a:ln>
              </a:defRPr>
            </a:lvl1pPr>
          </a:lstStyle>
          <a:p>
            <a:r>
              <a:rPr lang="en-US" dirty="0"/>
              <a:t>drop</a:t>
            </a:r>
            <a:br>
              <a:rPr lang="en-US" dirty="0"/>
            </a:br>
            <a:r>
              <a:rPr lang="en-US" dirty="0"/>
              <a:t>picture </a:t>
            </a:r>
            <a:br>
              <a:rPr lang="en-US" dirty="0"/>
            </a:br>
            <a:r>
              <a:rPr lang="en-US" dirty="0"/>
              <a:t>here</a:t>
            </a:r>
          </a:p>
        </p:txBody>
      </p:sp>
      <p:cxnSp>
        <p:nvCxnSpPr>
          <p:cNvPr id="26" name="Straight Connector 25"/>
          <p:cNvCxnSpPr/>
          <p:nvPr userDrawn="1"/>
        </p:nvCxnSpPr>
        <p:spPr>
          <a:xfrm>
            <a:off x="4035283" y="2883872"/>
            <a:ext cx="330358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7" name="Text Placeholder 3"/>
          <p:cNvSpPr>
            <a:spLocks noGrp="1"/>
          </p:cNvSpPr>
          <p:nvPr>
            <p:ph type="body" sz="half" idx="18" hasCustomPrompt="1"/>
          </p:nvPr>
        </p:nvSpPr>
        <p:spPr>
          <a:xfrm>
            <a:off x="4035283" y="2919590"/>
            <a:ext cx="3970337" cy="905256"/>
          </a:xfrm>
        </p:spPr>
        <p:txBody>
          <a:bodyPr lIns="182880">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organization info here.</a:t>
            </a:r>
          </a:p>
        </p:txBody>
      </p:sp>
      <p:sp>
        <p:nvSpPr>
          <p:cNvPr id="23" name="Title 1"/>
          <p:cNvSpPr txBox="1">
            <a:spLocks/>
          </p:cNvSpPr>
          <p:nvPr userDrawn="1"/>
        </p:nvSpPr>
        <p:spPr>
          <a:xfrm rot="17343955">
            <a:off x="6225688" y="4898052"/>
            <a:ext cx="3682011" cy="53340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3500" b="0" i="0" spc="40" baseline="0" dirty="0">
                <a:latin typeface="Franklin Gothic Medium" panose="020B0603020102020204" pitchFamily="34" charset="0"/>
              </a:rPr>
              <a:t>Today’s Presenters</a:t>
            </a:r>
          </a:p>
        </p:txBody>
      </p:sp>
      <p:pic>
        <p:nvPicPr>
          <p:cNvPr id="29" name="Picture 28" descr="wrfgps-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40946754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here Are You?">
    <p:spTree>
      <p:nvGrpSpPr>
        <p:cNvPr id="1" name=""/>
        <p:cNvGrpSpPr/>
        <p:nvPr/>
      </p:nvGrpSpPr>
      <p:grpSpPr>
        <a:xfrm>
          <a:off x="0" y="0"/>
          <a:ext cx="0" cy="0"/>
          <a:chOff x="0" y="0"/>
          <a:chExt cx="0" cy="0"/>
        </a:xfrm>
      </p:grpSpPr>
      <p:sp>
        <p:nvSpPr>
          <p:cNvPr id="4" name="Title 1"/>
          <p:cNvSpPr txBox="1">
            <a:spLocks/>
          </p:cNvSpPr>
          <p:nvPr userDrawn="1"/>
        </p:nvSpPr>
        <p:spPr>
          <a:xfrm>
            <a:off x="-15780" y="217489"/>
            <a:ext cx="3194592" cy="774492"/>
          </a:xfrm>
          <a:prstGeom prst="rect">
            <a:avLst/>
          </a:prstGeom>
        </p:spPr>
        <p:txBody>
          <a:bodyPr vert="horz" lIns="91440" tIns="45720" rIns="91440" bIns="45720" rtlCol="0" anchor="ctr">
            <a:normAutofit fontScale="85000" lnSpcReduction="10000"/>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r>
              <a:rPr lang="en-US" sz="3800" b="0" spc="40" baseline="0" dirty="0">
                <a:gradFill>
                  <a:gsLst>
                    <a:gs pos="0">
                      <a:srgbClr val="004874"/>
                    </a:gs>
                    <a:gs pos="100000">
                      <a:srgbClr val="041F36"/>
                    </a:gs>
                  </a:gsLst>
                  <a:lin ang="5400000" scaled="1"/>
                </a:gradFill>
                <a:latin typeface="Franklin Gothic Medium" panose="020B0603020102020204" pitchFamily="34" charset="0"/>
              </a:rPr>
              <a:t>Where Are You?</a:t>
            </a:r>
          </a:p>
        </p:txBody>
      </p:sp>
      <p:sp>
        <p:nvSpPr>
          <p:cNvPr id="2" name="TextBox 1"/>
          <p:cNvSpPr txBox="1"/>
          <p:nvPr userDrawn="1"/>
        </p:nvSpPr>
        <p:spPr>
          <a:xfrm>
            <a:off x="3026982" y="373931"/>
            <a:ext cx="4903076" cy="646331"/>
          </a:xfrm>
          <a:prstGeom prst="rect">
            <a:avLst/>
          </a:prstGeom>
          <a:noFill/>
        </p:spPr>
        <p:txBody>
          <a:bodyPr wrap="square" rtlCol="0">
            <a:noAutofit/>
          </a:bodyPr>
          <a:lstStyle/>
          <a:p>
            <a:pPr marL="0" lvl="0" indent="0" algn="ctr" defTabSz="457200" rtl="0" eaLnBrk="1" latinLnBrk="0" hangingPunct="1">
              <a:spcBef>
                <a:spcPts val="0"/>
              </a:spcBef>
              <a:buClr>
                <a:srgbClr val="752832"/>
              </a:buClr>
              <a:buFont typeface="Wingdings" panose="05000000000000000000" pitchFamily="2" charset="2"/>
              <a:buNone/>
            </a:pPr>
            <a:r>
              <a:rPr lang="en-US" sz="2000" kern="1200" dirty="0">
                <a:solidFill>
                  <a:schemeClr val="tx1">
                    <a:lumMod val="75000"/>
                    <a:lumOff val="25000"/>
                  </a:schemeClr>
                </a:solidFill>
                <a:latin typeface="+mn-lt"/>
                <a:ea typeface="+mn-ea"/>
                <a:cs typeface="Myriad Pro"/>
              </a:rPr>
              <a:t>Enter your location in the Chat window!</a:t>
            </a:r>
          </a:p>
        </p:txBody>
      </p:sp>
      <p:pic>
        <p:nvPicPr>
          <p:cNvPr id="14" name="Picture 13"/>
          <p:cNvPicPr>
            <a:picLocks noChangeAspect="1"/>
          </p:cNvPicPr>
          <p:nvPr userDrawn="1"/>
        </p:nvPicPr>
        <p:blipFill>
          <a:blip r:embed="rId2"/>
          <a:stretch>
            <a:fillRect/>
          </a:stretch>
        </p:blipFill>
        <p:spPr>
          <a:xfrm>
            <a:off x="0" y="849106"/>
            <a:ext cx="8295970" cy="5656620"/>
          </a:xfrm>
          <a:prstGeom prst="rect">
            <a:avLst/>
          </a:prstGeom>
          <a:effectLst>
            <a:outerShdw blurRad="63500" dist="38100" dir="8100000" algn="tr" rotWithShape="0">
              <a:prstClr val="black">
                <a:alpha val="20000"/>
              </a:prstClr>
            </a:outerShdw>
          </a:effectLst>
        </p:spPr>
      </p:pic>
      <p:sp>
        <p:nvSpPr>
          <p:cNvPr id="7" name="Chevron 6"/>
          <p:cNvSpPr/>
          <p:nvPr userDrawn="1"/>
        </p:nvSpPr>
        <p:spPr>
          <a:xfrm>
            <a:off x="3024722" y="347552"/>
            <a:ext cx="150520" cy="450049"/>
          </a:xfrm>
          <a:prstGeom prst="chevron">
            <a:avLst/>
          </a:prstGeom>
          <a:solidFill>
            <a:srgbClr val="9D1C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672122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2743200"/>
            <a:ext cx="8064341" cy="4023497"/>
          </a:xfrm>
          <a:prstGeom prst="rect">
            <a:avLst/>
          </a:prstGeom>
        </p:spPr>
      </p:pic>
      <p:sp>
        <p:nvSpPr>
          <p:cNvPr id="4" name="Title 1"/>
          <p:cNvSpPr txBox="1">
            <a:spLocks/>
          </p:cNvSpPr>
          <p:nvPr userDrawn="1"/>
        </p:nvSpPr>
        <p:spPr>
          <a:xfrm>
            <a:off x="457200" y="217489"/>
            <a:ext cx="6908800" cy="774492"/>
          </a:xfrm>
          <a:prstGeom prst="rect">
            <a:avLst/>
          </a:prstGeom>
        </p:spPr>
        <p:txBody>
          <a:bodyPr vert="horz" lIns="91440" tIns="45720" rIns="91440" bIns="45720" rtlCol="0" anchor="ctr">
            <a:norm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marL="0" algn="l" defTabSz="457200" rtl="0" eaLnBrk="1" latinLnBrk="0" hangingPunct="1">
              <a:lnSpc>
                <a:spcPct val="85000"/>
              </a:lnSpc>
              <a:spcBef>
                <a:spcPct val="0"/>
              </a:spcBef>
              <a:buNone/>
            </a:pPr>
            <a:r>
              <a:rPr lang="en-US" sz="3800" b="0" i="0" kern="1200" cap="small" spc="40" baseline="0" dirty="0">
                <a:gradFill>
                  <a:gsLst>
                    <a:gs pos="0">
                      <a:srgbClr val="004874"/>
                    </a:gs>
                    <a:gs pos="100000">
                      <a:srgbClr val="041F36"/>
                    </a:gs>
                  </a:gsLst>
                  <a:lin ang="5400000" scaled="1"/>
                </a:gradFill>
                <a:latin typeface="Franklin Gothic Medium" panose="020B0603020102020204" pitchFamily="34" charset="0"/>
                <a:ea typeface="+mj-ea"/>
                <a:cs typeface="Myriad Pro Cond"/>
              </a:rPr>
              <a:t>Today’s Objectives</a:t>
            </a:r>
          </a:p>
        </p:txBody>
      </p:sp>
      <p:sp>
        <p:nvSpPr>
          <p:cNvPr id="6" name="Content Placeholder 2"/>
          <p:cNvSpPr>
            <a:spLocks noGrp="1"/>
          </p:cNvSpPr>
          <p:nvPr>
            <p:ph idx="1"/>
          </p:nvPr>
        </p:nvSpPr>
        <p:spPr>
          <a:xfrm>
            <a:off x="457200" y="1209470"/>
            <a:ext cx="6908800" cy="4654617"/>
          </a:xfrm>
        </p:spPr>
        <p:txBody>
          <a:bodyPr/>
          <a:lstStyle>
            <a:lvl1pPr marL="342900" indent="-342900">
              <a:spcBef>
                <a:spcPts val="0"/>
              </a:spcBef>
              <a:spcAft>
                <a:spcPts val="600"/>
              </a:spcAft>
              <a:buFont typeface="Wingdings" panose="05000000000000000000" pitchFamily="2" charset="2"/>
              <a:buChar char="ü"/>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6718522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4937876" y="0"/>
            <a:ext cx="2803928" cy="2041991"/>
          </a:xfrm>
          <a:prstGeom prst="rect">
            <a:avLst/>
          </a:prstGeom>
        </p:spPr>
      </p:pic>
      <p:sp>
        <p:nvSpPr>
          <p:cNvPr id="4" name="Title 1"/>
          <p:cNvSpPr txBox="1">
            <a:spLocks/>
          </p:cNvSpPr>
          <p:nvPr userDrawn="1"/>
        </p:nvSpPr>
        <p:spPr>
          <a:xfrm>
            <a:off x="457200" y="217489"/>
            <a:ext cx="6908800" cy="774492"/>
          </a:xfrm>
          <a:prstGeom prst="rect">
            <a:avLst/>
          </a:prstGeom>
        </p:spPr>
        <p:txBody>
          <a:bodyPr vert="horz" lIns="91440" tIns="45720" rIns="91440" bIns="45720" rtlCol="0" anchor="ctr">
            <a:norm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marL="0" algn="l" defTabSz="457200" rtl="0" eaLnBrk="1" latinLnBrk="0" hangingPunct="1">
              <a:lnSpc>
                <a:spcPct val="85000"/>
              </a:lnSpc>
              <a:spcBef>
                <a:spcPct val="0"/>
              </a:spcBef>
              <a:buNone/>
            </a:pPr>
            <a:r>
              <a:rPr lang="en-US" sz="3800" b="0" i="0" kern="1200" cap="small" spc="40" baseline="0" dirty="0">
                <a:gradFill>
                  <a:gsLst>
                    <a:gs pos="0">
                      <a:srgbClr val="004874"/>
                    </a:gs>
                    <a:gs pos="100000">
                      <a:srgbClr val="041F36"/>
                    </a:gs>
                  </a:gsLst>
                  <a:lin ang="5400000" scaled="1"/>
                </a:gradFill>
                <a:latin typeface="Franklin Gothic Medium" panose="020B0603020102020204" pitchFamily="34" charset="0"/>
                <a:ea typeface="+mj-ea"/>
                <a:cs typeface="Myriad Pro Cond"/>
              </a:rPr>
              <a:t>Today’s Agenda</a:t>
            </a:r>
          </a:p>
        </p:txBody>
      </p:sp>
      <p:sp>
        <p:nvSpPr>
          <p:cNvPr id="6" name="Content Placeholder 2"/>
          <p:cNvSpPr>
            <a:spLocks noGrp="1"/>
          </p:cNvSpPr>
          <p:nvPr>
            <p:ph idx="1"/>
          </p:nvPr>
        </p:nvSpPr>
        <p:spPr>
          <a:xfrm>
            <a:off x="457200" y="1209470"/>
            <a:ext cx="6908800" cy="4654617"/>
          </a:xfrm>
        </p:spPr>
        <p:txBody>
          <a:bodyPr/>
          <a:lstStyle>
            <a:lvl1pPr marL="342900" indent="-342900">
              <a:spcBef>
                <a:spcPts val="0"/>
              </a:spcBef>
              <a:spcAft>
                <a:spcPts val="600"/>
              </a:spcAft>
              <a:buFont typeface="Wingdings" panose="05000000000000000000" pitchFamily="2" charset="2"/>
              <a:buChar char="Ø"/>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7692154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Poll</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68813" y="2574767"/>
            <a:ext cx="1822480" cy="2730500"/>
          </a:xfrm>
          <a:prstGeom prst="rect">
            <a:avLst/>
          </a:prstGeom>
        </p:spPr>
      </p:pic>
      <p:sp>
        <p:nvSpPr>
          <p:cNvPr id="18" name="Content Placeholder 2"/>
          <p:cNvSpPr>
            <a:spLocks noGrp="1"/>
          </p:cNvSpPr>
          <p:nvPr>
            <p:ph idx="1"/>
          </p:nvPr>
        </p:nvSpPr>
        <p:spPr>
          <a:xfrm>
            <a:off x="457200" y="2950005"/>
            <a:ext cx="6908800" cy="3485834"/>
          </a:xfrm>
        </p:spPr>
        <p:txBody>
          <a:bodyPr/>
          <a:lstStyle>
            <a:lvl1pPr marL="342900" indent="-342900">
              <a:spcBef>
                <a:spcPts val="0"/>
              </a:spcBef>
              <a:spcAft>
                <a:spcPts val="1200"/>
              </a:spcAft>
              <a:buFont typeface="Arial" panose="020B0604020202020204" pitchFamily="34" charset="0"/>
              <a:buChar char="•"/>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dirty="0"/>
              <a:t>Click to edit Master text styles</a:t>
            </a:r>
          </a:p>
        </p:txBody>
      </p:sp>
      <p:sp>
        <p:nvSpPr>
          <p:cNvPr id="19" name="Freeform 18"/>
          <p:cNvSpPr/>
          <p:nvPr userDrawn="1"/>
        </p:nvSpPr>
        <p:spPr>
          <a:xfrm>
            <a:off x="88903" y="1218088"/>
            <a:ext cx="7480297" cy="1505810"/>
          </a:xfrm>
          <a:custGeom>
            <a:avLst/>
            <a:gdLst>
              <a:gd name="connsiteX0" fmla="*/ 0 w 8376408"/>
              <a:gd name="connsiteY0" fmla="*/ 150581 h 1505810"/>
              <a:gd name="connsiteX1" fmla="*/ 150581 w 8376408"/>
              <a:gd name="connsiteY1" fmla="*/ 0 h 1505810"/>
              <a:gd name="connsiteX2" fmla="*/ 8225827 w 8376408"/>
              <a:gd name="connsiteY2" fmla="*/ 0 h 1505810"/>
              <a:gd name="connsiteX3" fmla="*/ 8376408 w 8376408"/>
              <a:gd name="connsiteY3" fmla="*/ 150581 h 1505810"/>
              <a:gd name="connsiteX4" fmla="*/ 8376408 w 8376408"/>
              <a:gd name="connsiteY4" fmla="*/ 1355229 h 1505810"/>
              <a:gd name="connsiteX5" fmla="*/ 8225827 w 8376408"/>
              <a:gd name="connsiteY5" fmla="*/ 1505810 h 1505810"/>
              <a:gd name="connsiteX6" fmla="*/ 150581 w 8376408"/>
              <a:gd name="connsiteY6" fmla="*/ 1505810 h 1505810"/>
              <a:gd name="connsiteX7" fmla="*/ 0 w 8376408"/>
              <a:gd name="connsiteY7" fmla="*/ 1355229 h 1505810"/>
              <a:gd name="connsiteX8" fmla="*/ 0 w 8376408"/>
              <a:gd name="connsiteY8" fmla="*/ 150581 h 150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76408" h="1505810">
                <a:moveTo>
                  <a:pt x="0" y="150581"/>
                </a:moveTo>
                <a:cubicBezTo>
                  <a:pt x="0" y="67417"/>
                  <a:pt x="67417" y="0"/>
                  <a:pt x="150581" y="0"/>
                </a:cubicBezTo>
                <a:lnTo>
                  <a:pt x="8225827" y="0"/>
                </a:lnTo>
                <a:cubicBezTo>
                  <a:pt x="8308991" y="0"/>
                  <a:pt x="8376408" y="67417"/>
                  <a:pt x="8376408" y="150581"/>
                </a:cubicBezTo>
                <a:lnTo>
                  <a:pt x="8376408" y="1355229"/>
                </a:lnTo>
                <a:cubicBezTo>
                  <a:pt x="8376408" y="1438393"/>
                  <a:pt x="8308991" y="1505810"/>
                  <a:pt x="8225827" y="1505810"/>
                </a:cubicBezTo>
                <a:lnTo>
                  <a:pt x="150581" y="1505810"/>
                </a:lnTo>
                <a:cubicBezTo>
                  <a:pt x="67417" y="1505810"/>
                  <a:pt x="0" y="1438393"/>
                  <a:pt x="0" y="1355229"/>
                </a:cubicBezTo>
                <a:lnTo>
                  <a:pt x="0" y="150581"/>
                </a:lnTo>
                <a:close/>
              </a:path>
            </a:pathLst>
          </a:custGeom>
          <a:noFill/>
          <a:ln w="38100" cap="rnd">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9824" tIns="74584" rIns="89824" bIns="74584" numCol="1" spcCol="1270" anchor="ctr" anchorCtr="0">
            <a:noAutofit/>
          </a:bodyPr>
          <a:lstStyle/>
          <a:p>
            <a:pPr lvl="0" algn="ctr" defTabSz="1066800">
              <a:lnSpc>
                <a:spcPct val="90000"/>
              </a:lnSpc>
              <a:spcBef>
                <a:spcPct val="0"/>
              </a:spcBef>
              <a:spcAft>
                <a:spcPct val="35000"/>
              </a:spcAft>
            </a:pPr>
            <a:endParaRPr lang="en-US" sz="2400" kern="1200"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20767321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ries Slide">
    <p:spTree>
      <p:nvGrpSpPr>
        <p:cNvPr id="1" name=""/>
        <p:cNvGrpSpPr/>
        <p:nvPr/>
      </p:nvGrpSpPr>
      <p:grpSpPr>
        <a:xfrm>
          <a:off x="0" y="0"/>
          <a:ext cx="0" cy="0"/>
          <a:chOff x="0" y="0"/>
          <a:chExt cx="0" cy="0"/>
        </a:xfrm>
      </p:grpSpPr>
      <p:sp>
        <p:nvSpPr>
          <p:cNvPr id="2" name="Title 1"/>
          <p:cNvSpPr>
            <a:spLocks noGrp="1"/>
          </p:cNvSpPr>
          <p:nvPr>
            <p:ph type="title"/>
          </p:nvPr>
        </p:nvSpPr>
        <p:spPr>
          <a:xfrm>
            <a:off x="1183504" y="217489"/>
            <a:ext cx="6710174" cy="774492"/>
          </a:xfrm>
        </p:spPr>
        <p:txBody>
          <a:bodyPr>
            <a:normAutofit/>
          </a:bodyPr>
          <a:lstStyle>
            <a:lvl1pPr>
              <a:defRPr sz="3800" spc="40" baseline="0">
                <a:gradFill flip="none" rotWithShape="1">
                  <a:gsLst>
                    <a:gs pos="0">
                      <a:srgbClr val="004874"/>
                    </a:gs>
                    <a:gs pos="100000">
                      <a:srgbClr val="041F36"/>
                    </a:gs>
                  </a:gsLst>
                  <a:lin ang="5400000" scaled="1"/>
                  <a:tileRect/>
                </a:gradFill>
              </a:defRPr>
            </a:lvl1pPr>
          </a:lstStyle>
          <a:p>
            <a:r>
              <a:rPr lang="en-US" dirty="0"/>
              <a:t>Click to edit Master title style</a:t>
            </a:r>
          </a:p>
        </p:txBody>
      </p:sp>
      <p:grpSp>
        <p:nvGrpSpPr>
          <p:cNvPr id="10" name="Group 9"/>
          <p:cNvGrpSpPr/>
          <p:nvPr userDrawn="1"/>
        </p:nvGrpSpPr>
        <p:grpSpPr>
          <a:xfrm>
            <a:off x="0" y="991981"/>
            <a:ext cx="9144000" cy="5104019"/>
            <a:chOff x="0" y="991981"/>
            <a:chExt cx="9144000" cy="4951619"/>
          </a:xfrm>
        </p:grpSpPr>
        <p:sp>
          <p:nvSpPr>
            <p:cNvPr id="7" name="Rectangle 6"/>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9" name="Rectangle 8"/>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12" name="Rectangle 11"/>
          <p:cNvSpPr/>
          <p:nvPr userDrawn="1"/>
        </p:nvSpPr>
        <p:spPr>
          <a:xfrm>
            <a:off x="5882795" y="6070006"/>
            <a:ext cx="2438400" cy="787994"/>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 name="Rectangle 12"/>
          <p:cNvSpPr/>
          <p:nvPr userDrawn="1"/>
        </p:nvSpPr>
        <p:spPr>
          <a:xfrm>
            <a:off x="6474454" y="-1933"/>
            <a:ext cx="2047874" cy="1019623"/>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8" name="Picture 7"/>
          <p:cNvPicPr>
            <a:picLocks noChangeAspect="1"/>
          </p:cNvPicPr>
          <p:nvPr userDrawn="1"/>
        </p:nvPicPr>
        <p:blipFill rotWithShape="1">
          <a:blip r:embed="rId2"/>
          <a:srcRect r="66253"/>
          <a:stretch/>
        </p:blipFill>
        <p:spPr>
          <a:xfrm>
            <a:off x="7498391" y="567"/>
            <a:ext cx="1645609" cy="6857433"/>
          </a:xfrm>
          <a:prstGeom prst="rect">
            <a:avLst/>
          </a:prstGeom>
          <a:effectLst/>
        </p:spPr>
      </p:pic>
      <p:sp>
        <p:nvSpPr>
          <p:cNvPr id="3" name="Content Placeholder 2"/>
          <p:cNvSpPr>
            <a:spLocks noGrp="1"/>
          </p:cNvSpPr>
          <p:nvPr userDrawn="1">
            <p:ph idx="1"/>
          </p:nvPr>
        </p:nvSpPr>
        <p:spPr/>
        <p:txBody>
          <a:bodyPr/>
          <a:lstStyle>
            <a:lvl1pPr>
              <a:spcBef>
                <a:spcPts val="0"/>
              </a:spcBef>
              <a:spcAft>
                <a:spcPts val="600"/>
              </a:spcAft>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0" name="Group 19"/>
          <p:cNvGrpSpPr/>
          <p:nvPr userDrawn="1"/>
        </p:nvGrpSpPr>
        <p:grpSpPr>
          <a:xfrm flipV="1">
            <a:off x="8515350" y="0"/>
            <a:ext cx="628650" cy="1820427"/>
            <a:chOff x="8515350" y="5037573"/>
            <a:chExt cx="628650" cy="1820427"/>
          </a:xfrm>
        </p:grpSpPr>
        <p:sp>
          <p:nvSpPr>
            <p:cNvPr id="21" name="Isosceles Triangle 20"/>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2" name="Isosceles Triangle 21"/>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17" name="TextBox 16"/>
          <p:cNvSpPr txBox="1"/>
          <p:nvPr userDrawn="1"/>
        </p:nvSpPr>
        <p:spPr>
          <a:xfrm>
            <a:off x="8410574" y="13773"/>
            <a:ext cx="733425" cy="353943"/>
          </a:xfrm>
          <a:prstGeom prst="rect">
            <a:avLst/>
          </a:prstGeom>
          <a:noFill/>
        </p:spPr>
        <p:txBody>
          <a:bodyPr wrap="square" rtlCol="0">
            <a:spAutoFit/>
          </a:bodyPr>
          <a:lstStyle/>
          <a:p>
            <a:pPr algn="r"/>
            <a:fld id="{0D1979C8-7284-479F-8A15-DF92145F6DDA}" type="slidenum">
              <a:rPr lang="en-US" sz="1700" b="0" spc="40" baseline="0" smtClean="0">
                <a:solidFill>
                  <a:srgbClr val="004874"/>
                </a:solidFill>
                <a:latin typeface="Impact" panose="020B0806030902050204" pitchFamily="34" charset="0"/>
              </a:rPr>
              <a:pPr algn="r"/>
              <a:t>‹#›</a:t>
            </a:fld>
            <a:endParaRPr lang="en-US" sz="1700" b="0" spc="40" baseline="0" dirty="0">
              <a:solidFill>
                <a:srgbClr val="004874"/>
              </a:solidFill>
              <a:latin typeface="Impact" panose="020B0806030902050204" pitchFamily="34" charset="0"/>
            </a:endParaRPr>
          </a:p>
        </p:txBody>
      </p:sp>
      <p:grpSp>
        <p:nvGrpSpPr>
          <p:cNvPr id="5" name="Group 4"/>
          <p:cNvGrpSpPr/>
          <p:nvPr userDrawn="1"/>
        </p:nvGrpSpPr>
        <p:grpSpPr>
          <a:xfrm>
            <a:off x="163880" y="1"/>
            <a:ext cx="1019623" cy="1198094"/>
            <a:chOff x="163880" y="1"/>
            <a:chExt cx="1019623" cy="1198094"/>
          </a:xfrm>
          <a:effectLst>
            <a:outerShdw blurRad="50800" dist="38100" dir="5400000" sx="101000" sy="101000" algn="t" rotWithShape="0">
              <a:prstClr val="black">
                <a:alpha val="40000"/>
              </a:prstClr>
            </a:outerShdw>
          </a:effectLst>
        </p:grpSpPr>
        <p:sp>
          <p:nvSpPr>
            <p:cNvPr id="4" name="Pentagon 3"/>
            <p:cNvSpPr/>
            <p:nvPr userDrawn="1"/>
          </p:nvSpPr>
          <p:spPr>
            <a:xfrm rot="5400000">
              <a:off x="74645" y="89236"/>
              <a:ext cx="1198094" cy="1019623"/>
            </a:xfrm>
            <a:prstGeom prst="homePlate">
              <a:avLst>
                <a:gd name="adj" fmla="val 24591"/>
              </a:avLst>
            </a:prstGeom>
            <a:gradFill flip="none" rotWithShape="1">
              <a:gsLst>
                <a:gs pos="9000">
                  <a:schemeClr val="bg1">
                    <a:lumMod val="75000"/>
                  </a:schemeClr>
                </a:gs>
                <a:gs pos="26000">
                  <a:schemeClr val="bg1"/>
                </a:gs>
                <a:gs pos="100000">
                  <a:schemeClr val="bg1">
                    <a:lumMod val="85000"/>
                  </a:schemeClr>
                </a:gs>
              </a:gsLst>
              <a:lin ang="0" scaled="1"/>
              <a:tileRect/>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8" name="Rectangle 17"/>
            <p:cNvSpPr/>
            <p:nvPr userDrawn="1"/>
          </p:nvSpPr>
          <p:spPr>
            <a:xfrm rot="5400000">
              <a:off x="564947" y="-401066"/>
              <a:ext cx="217490" cy="1019623"/>
            </a:xfrm>
            <a:prstGeom prst="rect">
              <a:avLst/>
            </a:prstGeom>
            <a:gradFill flip="none" rotWithShape="1">
              <a:gsLst>
                <a:gs pos="0">
                  <a:srgbClr val="7A232E"/>
                </a:gs>
                <a:gs pos="48000">
                  <a:srgbClr val="9D1C30"/>
                </a:gs>
                <a:gs pos="100000">
                  <a:srgbClr val="B85759">
                    <a:alpha val="0"/>
                  </a:srgbClr>
                </a:gs>
                <a:gs pos="97000">
                  <a:srgbClr val="B85759"/>
                </a:gs>
              </a:gsLst>
              <a:lin ang="0" scaled="1"/>
              <a:tileRect/>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sp>
        <p:nvSpPr>
          <p:cNvPr id="19" name="Text Placeholder 3"/>
          <p:cNvSpPr>
            <a:spLocks noGrp="1"/>
          </p:cNvSpPr>
          <p:nvPr userDrawn="1">
            <p:ph type="body" sz="half" idx="2" hasCustomPrompt="1"/>
          </p:nvPr>
        </p:nvSpPr>
        <p:spPr>
          <a:xfrm>
            <a:off x="210398" y="198689"/>
            <a:ext cx="921646" cy="804862"/>
          </a:xfrm>
        </p:spPr>
        <p:txBody>
          <a:bodyPr tIns="64008">
            <a:normAutofit/>
          </a:bodyPr>
          <a:lstStyle>
            <a:lvl1pPr marL="0" indent="0" algn="ctr">
              <a:buNone/>
              <a:defRPr lang="en-US" sz="4000" b="0" i="0" kern="1200" cap="small" spc="40" baseline="0" dirty="0" smtClean="0">
                <a:ln w="15875">
                  <a:gradFill flip="none" rotWithShape="1">
                    <a:gsLst>
                      <a:gs pos="0">
                        <a:srgbClr val="9D1C30">
                          <a:lumMod val="83000"/>
                        </a:srgbClr>
                      </a:gs>
                      <a:gs pos="100000">
                        <a:srgbClr val="7A232E">
                          <a:lumMod val="93000"/>
                        </a:srgbClr>
                      </a:gs>
                    </a:gsLst>
                    <a:lin ang="16200000" scaled="1"/>
                    <a:tileRect/>
                  </a:gradFill>
                </a:ln>
                <a:gradFill flip="none" rotWithShape="1">
                  <a:gsLst>
                    <a:gs pos="0">
                      <a:srgbClr val="9D1C30">
                        <a:lumMod val="0"/>
                        <a:lumOff val="100000"/>
                      </a:srgbClr>
                    </a:gs>
                    <a:gs pos="34000">
                      <a:srgbClr val="9D1C30"/>
                    </a:gs>
                    <a:gs pos="100000">
                      <a:srgbClr val="7A232E">
                        <a:lumMod val="67000"/>
                      </a:srgbClr>
                    </a:gs>
                  </a:gsLst>
                  <a:lin ang="5400000" scaled="1"/>
                  <a:tileRect/>
                </a:gradFill>
                <a:effectLst>
                  <a:innerShdw blurRad="101600" dist="76200" dir="18900000">
                    <a:prstClr val="black">
                      <a:alpha val="50000"/>
                    </a:prstClr>
                  </a:innerShdw>
                </a:effectLst>
                <a:latin typeface="Impact" panose="020B0806030902050204" pitchFamily="34" charset="0"/>
                <a:ea typeface="+mj-ea"/>
                <a:cs typeface="Impact" panose="020B080603090205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a:t>
            </a:r>
          </a:p>
        </p:txBody>
      </p:sp>
      <p:pic>
        <p:nvPicPr>
          <p:cNvPr id="23" name="Picture 22"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grpSp>
        <p:nvGrpSpPr>
          <p:cNvPr id="24" name="Group 23"/>
          <p:cNvGrpSpPr/>
          <p:nvPr userDrawn="1"/>
        </p:nvGrpSpPr>
        <p:grpSpPr>
          <a:xfrm rot="10800000" flipH="1" flipV="1">
            <a:off x="8553860" y="5040637"/>
            <a:ext cx="592563" cy="1820427"/>
            <a:chOff x="8515350" y="5037573"/>
            <a:chExt cx="628650" cy="1820427"/>
          </a:xfrm>
        </p:grpSpPr>
        <p:sp>
          <p:nvSpPr>
            <p:cNvPr id="25" name="Isosceles Triangle 24"/>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6" name="Isosceles Triangle 25"/>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Tree>
    <p:extLst>
      <p:ext uri="{BB962C8B-B14F-4D97-AF65-F5344CB8AC3E}">
        <p14:creationId xmlns:p14="http://schemas.microsoft.com/office/powerpoint/2010/main" val="955519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11" descr="PPT-Background.png"/>
          <p:cNvPicPr>
            <a:picLocks noChangeAspect="1"/>
          </p:cNvPicPr>
          <p:nvPr userDrawn="1"/>
        </p:nvPicPr>
        <p:blipFill rotWithShape="1">
          <a:blip r:embed="rId2">
            <a:alphaModFix amt="60000"/>
            <a:extLst>
              <a:ext uri="{28A0092B-C50C-407E-A947-70E740481C1C}">
                <a14:useLocalDpi xmlns:a14="http://schemas.microsoft.com/office/drawing/2010/main" val="0"/>
              </a:ext>
            </a:extLst>
          </a:blip>
          <a:srcRect t="-8" b="3"/>
          <a:stretch/>
        </p:blipFill>
        <p:spPr>
          <a:xfrm>
            <a:off x="0" y="0"/>
            <a:ext cx="9144000" cy="6858000"/>
          </a:xfrm>
          <a:prstGeom prst="rect">
            <a:avLst/>
          </a:prstGeom>
          <a:solidFill>
            <a:schemeClr val="bg1"/>
          </a:solidFill>
        </p:spPr>
      </p:pic>
      <p:sp>
        <p:nvSpPr>
          <p:cNvPr id="5" name="Rectangle 4"/>
          <p:cNvSpPr/>
          <p:nvPr userDrawn="1"/>
        </p:nvSpPr>
        <p:spPr>
          <a:xfrm>
            <a:off x="-1" y="6117905"/>
            <a:ext cx="5307845" cy="740095"/>
          </a:xfrm>
          <a:prstGeom prst="rect">
            <a:avLst/>
          </a:prstGeom>
          <a:solidFill>
            <a:srgbClr val="7A232E"/>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2" name="Title 1"/>
          <p:cNvSpPr>
            <a:spLocks noGrp="1"/>
          </p:cNvSpPr>
          <p:nvPr>
            <p:ph type="ctrTitle" hasCustomPrompt="1"/>
          </p:nvPr>
        </p:nvSpPr>
        <p:spPr>
          <a:xfrm>
            <a:off x="474870" y="1280052"/>
            <a:ext cx="5002696" cy="1470025"/>
          </a:xfrm>
        </p:spPr>
        <p:txBody>
          <a:bodyPr>
            <a:noAutofit/>
          </a:bodyPr>
          <a:lstStyle>
            <a:lvl1pPr>
              <a:lnSpc>
                <a:spcPct val="80000"/>
              </a:lnSpc>
              <a:defRPr sz="4800" b="0" i="0" cap="small" baseline="0">
                <a:gradFill>
                  <a:gsLst>
                    <a:gs pos="0">
                      <a:srgbClr val="004874"/>
                    </a:gs>
                    <a:gs pos="100000">
                      <a:srgbClr val="041F36"/>
                    </a:gs>
                  </a:gsLst>
                  <a:lin ang="5400000" scaled="1"/>
                </a:gradFill>
                <a:latin typeface="Franklin Gothic Medium" panose="020B0603020102020204" pitchFamily="34" charset="0"/>
                <a:cs typeface="Franklin Gothic Medium" panose="020B06030201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452784" y="3576972"/>
            <a:ext cx="5024782" cy="1326340"/>
          </a:xfrm>
        </p:spPr>
        <p:txBody>
          <a:bodyPr>
            <a:normAutofit/>
          </a:bodyPr>
          <a:lstStyle>
            <a:lvl1pPr marL="0" indent="0" algn="l">
              <a:lnSpc>
                <a:spcPct val="100000"/>
              </a:lnSpc>
              <a:buNone/>
              <a:defRPr sz="2800" b="0" i="0" cap="all" baseline="0">
                <a:solidFill>
                  <a:srgbClr val="275A99"/>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0" name="Picture 9"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79685" y="5047573"/>
            <a:ext cx="2424806" cy="820181"/>
          </a:xfrm>
          <a:prstGeom prst="rect">
            <a:avLst/>
          </a:prstGeom>
        </p:spPr>
      </p:pic>
      <p:grpSp>
        <p:nvGrpSpPr>
          <p:cNvPr id="7" name="Group 6"/>
          <p:cNvGrpSpPr/>
          <p:nvPr userDrawn="1"/>
        </p:nvGrpSpPr>
        <p:grpSpPr>
          <a:xfrm>
            <a:off x="728807" y="6200285"/>
            <a:ext cx="3460479" cy="590826"/>
            <a:chOff x="3197079" y="5516217"/>
            <a:chExt cx="3460479" cy="590826"/>
          </a:xfrm>
        </p:grpSpPr>
        <p:pic>
          <p:nvPicPr>
            <p:cNvPr id="4" name="Picture 3"/>
            <p:cNvPicPr>
              <a:picLocks noChangeAspect="1"/>
            </p:cNvPicPr>
            <p:nvPr userDrawn="1"/>
          </p:nvPicPr>
          <p:blipFill>
            <a:blip r:embed="rId4"/>
            <a:stretch>
              <a:fillRect/>
            </a:stretch>
          </p:blipFill>
          <p:spPr>
            <a:xfrm>
              <a:off x="3197079" y="5516217"/>
              <a:ext cx="590826" cy="590826"/>
            </a:xfrm>
            <a:prstGeom prst="rect">
              <a:avLst/>
            </a:prstGeom>
          </p:spPr>
        </p:pic>
        <p:sp>
          <p:nvSpPr>
            <p:cNvPr id="9" name="TextBox 8"/>
            <p:cNvSpPr txBox="1"/>
            <p:nvPr userDrawn="1"/>
          </p:nvSpPr>
          <p:spPr>
            <a:xfrm>
              <a:off x="3750362" y="5611203"/>
              <a:ext cx="2907196" cy="369332"/>
            </a:xfrm>
            <a:prstGeom prst="rect">
              <a:avLst/>
            </a:prstGeom>
            <a:noFill/>
          </p:spPr>
          <p:txBody>
            <a:bodyPr wrap="square" rtlCol="0">
              <a:spAutoFit/>
            </a:bodyPr>
            <a:lstStyle/>
            <a:p>
              <a:pPr>
                <a:lnSpc>
                  <a:spcPct val="100000"/>
                </a:lnSpc>
                <a:spcBef>
                  <a:spcPts val="0"/>
                </a:spcBef>
                <a:spcAft>
                  <a:spcPts val="0"/>
                </a:spcAft>
              </a:pPr>
              <a:r>
                <a:rPr lang="en-US" sz="900" b="1" i="0" kern="800" cap="all" spc="0" dirty="0">
                  <a:solidFill>
                    <a:schemeClr val="bg1"/>
                  </a:solidFill>
                  <a:latin typeface="Arial" pitchFamily="34" charset="0"/>
                  <a:cs typeface="Arial" pitchFamily="34" charset="0"/>
                </a:rPr>
                <a:t>Employment and Training</a:t>
              </a:r>
              <a:r>
                <a:rPr lang="en-US" sz="900" b="1" i="0" kern="800" cap="all" spc="0" baseline="0" dirty="0">
                  <a:solidFill>
                    <a:schemeClr val="bg1"/>
                  </a:solidFill>
                  <a:latin typeface="Arial" pitchFamily="34" charset="0"/>
                  <a:cs typeface="Arial" pitchFamily="34" charset="0"/>
                </a:rPr>
                <a:t> Administration</a:t>
              </a:r>
            </a:p>
            <a:p>
              <a:pPr>
                <a:lnSpc>
                  <a:spcPct val="100000"/>
                </a:lnSpc>
                <a:spcBef>
                  <a:spcPts val="0"/>
                </a:spcBef>
                <a:spcAft>
                  <a:spcPts val="0"/>
                </a:spcAft>
              </a:pPr>
              <a:r>
                <a:rPr lang="en-US" sz="900" b="0" i="0" kern="800" cap="all" spc="0" baseline="0" dirty="0">
                  <a:solidFill>
                    <a:schemeClr val="bg1"/>
                  </a:solidFill>
                  <a:latin typeface="Arial" pitchFamily="34" charset="0"/>
                  <a:cs typeface="Arial" pitchFamily="34" charset="0"/>
                </a:rPr>
                <a:t>United States Department of Labor</a:t>
              </a:r>
            </a:p>
          </p:txBody>
        </p:sp>
      </p:grpSp>
      <p:pic>
        <p:nvPicPr>
          <p:cNvPr id="8" name="Picture 7"/>
          <p:cNvPicPr>
            <a:picLocks noChangeAspect="1"/>
          </p:cNvPicPr>
          <p:nvPr userDrawn="1"/>
        </p:nvPicPr>
        <p:blipFill rotWithShape="1">
          <a:blip r:embed="rId5"/>
          <a:srcRect r="12034"/>
          <a:stretch/>
        </p:blipFill>
        <p:spPr>
          <a:xfrm>
            <a:off x="4854453" y="567"/>
            <a:ext cx="4289548" cy="6857433"/>
          </a:xfrm>
          <a:prstGeom prst="rect">
            <a:avLst/>
          </a:prstGeom>
        </p:spPr>
      </p:pic>
      <p:sp>
        <p:nvSpPr>
          <p:cNvPr id="17" name="TextBox 16"/>
          <p:cNvSpPr txBox="1"/>
          <p:nvPr userDrawn="1"/>
        </p:nvSpPr>
        <p:spPr>
          <a:xfrm>
            <a:off x="5930349" y="5212404"/>
            <a:ext cx="2867025" cy="369332"/>
          </a:xfrm>
          <a:prstGeom prst="rect">
            <a:avLst/>
          </a:prstGeom>
          <a:noFill/>
        </p:spPr>
        <p:txBody>
          <a:bodyPr wrap="square" lIns="0" rIns="0" rtlCol="0">
            <a:spAutoFit/>
          </a:bodyPr>
          <a:lstStyle/>
          <a:p>
            <a:pPr algn="ctr"/>
            <a:r>
              <a:rPr lang="en-US" i="0" dirty="0">
                <a:solidFill>
                  <a:schemeClr val="tx2">
                    <a:lumMod val="20000"/>
                    <a:lumOff val="80000"/>
                  </a:schemeClr>
                </a:solidFill>
                <a:effectLst>
                  <a:outerShdw blurRad="50800" dist="38100" dir="8100000" algn="tr" rotWithShape="0">
                    <a:prstClr val="black">
                      <a:alpha val="40000"/>
                    </a:prstClr>
                  </a:outerShdw>
                </a:effectLst>
                <a:latin typeface="Arial" panose="020B0604020202020204" pitchFamily="34" charset="0"/>
                <a:cs typeface="Arial" panose="020B0604020202020204" pitchFamily="34" charset="0"/>
              </a:rPr>
              <a:t>Presented By:</a:t>
            </a:r>
          </a:p>
        </p:txBody>
      </p:sp>
      <p:sp>
        <p:nvSpPr>
          <p:cNvPr id="18" name="TextBox 17"/>
          <p:cNvSpPr txBox="1"/>
          <p:nvPr userDrawn="1"/>
        </p:nvSpPr>
        <p:spPr>
          <a:xfrm>
            <a:off x="5632384" y="275442"/>
            <a:ext cx="3440870" cy="461665"/>
          </a:xfrm>
          <a:prstGeom prst="rect">
            <a:avLst/>
          </a:prstGeom>
          <a:noFill/>
        </p:spPr>
        <p:txBody>
          <a:bodyPr wrap="square" rtlCol="0">
            <a:spAutoFit/>
          </a:bodyPr>
          <a:lstStyle/>
          <a:p>
            <a:pPr algn="ctr"/>
            <a:fld id="{875B8B45-955B-4B98-9CF8-C4EF3E1D75FE}" type="datetime4">
              <a:rPr lang="en-US" sz="2400" b="1" i="0" spc="-40" baseline="0" smtClean="0">
                <a:solidFill>
                  <a:schemeClr val="bg1"/>
                </a:solidFill>
                <a:effectLst>
                  <a:innerShdw blurRad="63500" dist="50800" dir="18900000">
                    <a:prstClr val="black">
                      <a:alpha val="50000"/>
                    </a:prstClr>
                  </a:innerShdw>
                </a:effectLst>
                <a:latin typeface="Arial" panose="020B0604020202020204" pitchFamily="34" charset="0"/>
                <a:cs typeface="Arial" panose="020B0604020202020204" pitchFamily="34" charset="0"/>
              </a:rPr>
              <a:pPr algn="ctr"/>
              <a:t>August 4, 2016</a:t>
            </a:fld>
            <a:endParaRPr lang="en-US" sz="2400" b="1" i="0" spc="-40" baseline="0" dirty="0">
              <a:solidFill>
                <a:schemeClr val="bg1"/>
              </a:solidFill>
              <a:effectLst>
                <a:innerShdw blurRad="63500" dist="50800" dir="18900000">
                  <a:prstClr val="black">
                    <a:alpha val="50000"/>
                  </a:prstClr>
                </a:innerShdw>
              </a:effectLst>
              <a:latin typeface="Arial" panose="020B0604020202020204" pitchFamily="34" charset="0"/>
              <a:cs typeface="Arial" panose="020B0604020202020204" pitchFamily="34" charset="0"/>
            </a:endParaRPr>
          </a:p>
        </p:txBody>
      </p:sp>
      <p:sp>
        <p:nvSpPr>
          <p:cNvPr id="19" name="Text Placeholder 3"/>
          <p:cNvSpPr>
            <a:spLocks noGrp="1"/>
          </p:cNvSpPr>
          <p:nvPr userDrawn="1">
            <p:ph type="body" sz="half" idx="12" hasCustomPrompt="1"/>
          </p:nvPr>
        </p:nvSpPr>
        <p:spPr>
          <a:xfrm>
            <a:off x="5654470" y="5730973"/>
            <a:ext cx="3418783" cy="773865"/>
          </a:xfrm>
        </p:spPr>
        <p:txBody>
          <a:bodyPr lIns="0" tIns="0" rIns="0" bIns="0">
            <a:noAutofit/>
          </a:bodyPr>
          <a:lstStyle>
            <a:lvl1pPr marL="0" indent="0" algn="ctr">
              <a:buNone/>
              <a:defRPr sz="2300" b="0" i="0" spc="50" baseline="0">
                <a:ln>
                  <a:solidFill>
                    <a:srgbClr val="004874"/>
                  </a:solidFill>
                </a:ln>
                <a:solidFill>
                  <a:schemeClr val="bg1"/>
                </a:solidFill>
                <a:effectLst>
                  <a:outerShdw blurRad="50800" dist="38100" dir="8100000" algn="tr" rotWithShape="0">
                    <a:prstClr val="black">
                      <a:alpha val="40000"/>
                    </a:prstClr>
                  </a:outerShdw>
                </a:effectLst>
                <a:latin typeface="Impact" panose="020B080603090205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Organization Name</a:t>
            </a:r>
          </a:p>
        </p:txBody>
      </p:sp>
    </p:spTree>
    <p:extLst>
      <p:ext uri="{BB962C8B-B14F-4D97-AF65-F5344CB8AC3E}">
        <p14:creationId xmlns:p14="http://schemas.microsoft.com/office/powerpoint/2010/main" val="34960960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16038" y="4800600"/>
            <a:ext cx="6551612" cy="566738"/>
          </a:xfrm>
        </p:spPr>
        <p:txBody>
          <a:bodyPr anchor="b">
            <a:normAutofit/>
          </a:bodyPr>
          <a:lstStyle>
            <a:lvl1pPr marL="457200" indent="-457200" algn="r">
              <a:buClr>
                <a:srgbClr val="7A232E"/>
              </a:buClr>
              <a:buFont typeface="Wingdings" panose="05000000000000000000" pitchFamily="2" charset="2"/>
              <a:buChar char="Ø"/>
              <a:defRPr sz="3200" b="0" spc="40" baseline="0">
                <a:gradFill>
                  <a:gsLst>
                    <a:gs pos="0">
                      <a:srgbClr val="004874"/>
                    </a:gs>
                    <a:gs pos="100000">
                      <a:srgbClr val="041F36"/>
                    </a:gs>
                  </a:gsLst>
                  <a:lin ang="5400000" scaled="1"/>
                </a:gradFill>
              </a:defRPr>
            </a:lvl1pPr>
          </a:lstStyle>
          <a:p>
            <a:r>
              <a:rPr lang="en-US" dirty="0" err="1"/>
              <a:t>FirstName</a:t>
            </a:r>
            <a:r>
              <a:rPr lang="en-US" dirty="0"/>
              <a:t> </a:t>
            </a:r>
            <a:r>
              <a:rPr lang="en-US" dirty="0" err="1"/>
              <a:t>LastName</a:t>
            </a:r>
            <a:endParaRPr lang="en-US" dirty="0"/>
          </a:p>
        </p:txBody>
      </p:sp>
      <p:sp>
        <p:nvSpPr>
          <p:cNvPr id="4" name="Text Placeholder 3"/>
          <p:cNvSpPr>
            <a:spLocks noGrp="1"/>
          </p:cNvSpPr>
          <p:nvPr>
            <p:ph type="body" sz="half" idx="2"/>
          </p:nvPr>
        </p:nvSpPr>
        <p:spPr>
          <a:xfrm>
            <a:off x="962026" y="1076325"/>
            <a:ext cx="6724650" cy="2962275"/>
          </a:xfrm>
        </p:spPr>
        <p:txBody>
          <a:bodyPr anchor="ctr" anchorCtr="0">
            <a:normAutofit/>
          </a:bodyPr>
          <a:lstStyle>
            <a:lvl1pPr marL="0" indent="0">
              <a:buNone/>
              <a:defRPr sz="2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Text Placeholder 3"/>
          <p:cNvSpPr>
            <a:spLocks noGrp="1"/>
          </p:cNvSpPr>
          <p:nvPr>
            <p:ph type="body" sz="half" idx="10" hasCustomPrompt="1"/>
          </p:nvPr>
        </p:nvSpPr>
        <p:spPr>
          <a:xfrm>
            <a:off x="1162050" y="5398235"/>
            <a:ext cx="6705600" cy="354865"/>
          </a:xfrm>
        </p:spPr>
        <p:txBody>
          <a:bodyPr anchor="ctr" anchorCtr="0">
            <a:noAutofit/>
          </a:bodyPr>
          <a:lstStyle>
            <a:lvl1pPr marL="0" indent="0" algn="r">
              <a:buNone/>
              <a:defRPr sz="1800" i="1"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Additional info if applicable</a:t>
            </a:r>
          </a:p>
        </p:txBody>
      </p:sp>
      <p:sp>
        <p:nvSpPr>
          <p:cNvPr id="7" name="Title 1"/>
          <p:cNvSpPr txBox="1">
            <a:spLocks/>
          </p:cNvSpPr>
          <p:nvPr userDrawn="1"/>
        </p:nvSpPr>
        <p:spPr>
          <a:xfrm>
            <a:off x="0" y="729116"/>
            <a:ext cx="962025" cy="1897061"/>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11500" dirty="0">
                <a:latin typeface="Times New Roman" panose="02020603050405020304" pitchFamily="18" charset="0"/>
                <a:cs typeface="Times New Roman" panose="02020603050405020304" pitchFamily="18" charset="0"/>
              </a:rPr>
              <a:t>“</a:t>
            </a:r>
          </a:p>
        </p:txBody>
      </p:sp>
      <p:sp>
        <p:nvSpPr>
          <p:cNvPr id="9" name="Title 1"/>
          <p:cNvSpPr txBox="1">
            <a:spLocks/>
          </p:cNvSpPr>
          <p:nvPr userDrawn="1"/>
        </p:nvSpPr>
        <p:spPr>
          <a:xfrm rot="10800000">
            <a:off x="7686675" y="2155824"/>
            <a:ext cx="971550" cy="1897061"/>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11500" dirty="0">
                <a:latin typeface="Times New Roman" panose="02020603050405020304" pitchFamily="18" charset="0"/>
                <a:cs typeface="Times New Roman" panose="02020603050405020304" pitchFamily="18" charset="0"/>
              </a:rPr>
              <a:t>“</a:t>
            </a:r>
          </a:p>
        </p:txBody>
      </p:sp>
      <p:pic>
        <p:nvPicPr>
          <p:cNvPr id="10" name="Picture 9" descr="wrfgps-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32844061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esources">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4765705" y="1475005"/>
            <a:ext cx="3803589" cy="3736539"/>
          </a:xfrm>
          <a:prstGeom prst="rect">
            <a:avLst/>
          </a:prstGeom>
        </p:spPr>
      </p:pic>
      <p:sp>
        <p:nvSpPr>
          <p:cNvPr id="5" name="Text Placeholder 4"/>
          <p:cNvSpPr>
            <a:spLocks noGrp="1"/>
          </p:cNvSpPr>
          <p:nvPr>
            <p:ph type="body" sz="quarter" idx="10" hasCustomPrompt="1"/>
          </p:nvPr>
        </p:nvSpPr>
        <p:spPr>
          <a:xfrm>
            <a:off x="133350" y="190500"/>
            <a:ext cx="3543300" cy="5638800"/>
          </a:xfrm>
        </p:spPr>
        <p:txBody>
          <a:bodyPr lIns="0" tIns="0" rIns="0" bIns="0"/>
          <a:lstStyle>
            <a:lvl1pPr marL="0" indent="0">
              <a:spcBef>
                <a:spcPts val="1200"/>
              </a:spcBef>
              <a:buNone/>
              <a:defRPr lang="en-US" sz="2800" b="0" i="0" kern="1200" cap="small" spc="40" baseline="0" dirty="0" smtClean="0">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a:lvl2pPr marL="182880" indent="0">
              <a:spcBef>
                <a:spcPts val="0"/>
              </a:spcBef>
              <a:buNone/>
              <a:defRPr sz="1600"/>
            </a:lvl2pPr>
            <a:lvl3pPr marL="0" indent="-182880">
              <a:spcBef>
                <a:spcPts val="300"/>
              </a:spcBef>
              <a:spcAft>
                <a:spcPts val="600"/>
              </a:spcAft>
              <a:buFont typeface="Wingdings" panose="05000000000000000000" pitchFamily="2" charset="2"/>
              <a:buChar char="Ø"/>
              <a:defRPr sz="1600">
                <a:solidFill>
                  <a:srgbClr val="275A99"/>
                </a:solidFill>
              </a:defRPr>
            </a:lvl3pPr>
          </a:lstStyle>
          <a:p>
            <a:pPr lvl="0"/>
            <a:r>
              <a:rPr lang="en-US" dirty="0"/>
              <a:t>Name of Resource</a:t>
            </a:r>
          </a:p>
          <a:p>
            <a:pPr lvl="1"/>
            <a:r>
              <a:rPr lang="en-US" dirty="0"/>
              <a:t>Resource Information</a:t>
            </a:r>
          </a:p>
          <a:p>
            <a:pPr lvl="2"/>
            <a:r>
              <a:rPr lang="en-US" dirty="0"/>
              <a:t>Resource Link</a:t>
            </a:r>
          </a:p>
        </p:txBody>
      </p:sp>
      <p:sp>
        <p:nvSpPr>
          <p:cNvPr id="13" name="Text Placeholder 4"/>
          <p:cNvSpPr>
            <a:spLocks noGrp="1"/>
          </p:cNvSpPr>
          <p:nvPr>
            <p:ph type="body" sz="quarter" idx="11" hasCustomPrompt="1"/>
          </p:nvPr>
        </p:nvSpPr>
        <p:spPr>
          <a:xfrm>
            <a:off x="3914775" y="190500"/>
            <a:ext cx="3543300" cy="5638800"/>
          </a:xfrm>
        </p:spPr>
        <p:txBody>
          <a:bodyPr lIns="0" tIns="0" rIns="0" bIns="0"/>
          <a:lstStyle>
            <a:lvl1pPr marL="0" indent="0">
              <a:spcBef>
                <a:spcPts val="1200"/>
              </a:spcBef>
              <a:buNone/>
              <a:defRPr lang="en-US" sz="2800" b="0" i="0" kern="1200" cap="small" spc="40" baseline="0" dirty="0" smtClean="0">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a:lvl2pPr marL="182880" indent="0">
              <a:spcBef>
                <a:spcPts val="0"/>
              </a:spcBef>
              <a:buNone/>
              <a:defRPr sz="1600"/>
            </a:lvl2pPr>
            <a:lvl3pPr marL="0" indent="-182880">
              <a:spcBef>
                <a:spcPts val="300"/>
              </a:spcBef>
              <a:spcAft>
                <a:spcPts val="600"/>
              </a:spcAft>
              <a:buFont typeface="Wingdings" panose="05000000000000000000" pitchFamily="2" charset="2"/>
              <a:buChar char="Ø"/>
              <a:defRPr sz="1600">
                <a:solidFill>
                  <a:srgbClr val="275A99"/>
                </a:solidFill>
              </a:defRPr>
            </a:lvl3pPr>
          </a:lstStyle>
          <a:p>
            <a:pPr lvl="0"/>
            <a:r>
              <a:rPr lang="en-US" dirty="0"/>
              <a:t>Name of Resource</a:t>
            </a:r>
          </a:p>
          <a:p>
            <a:pPr lvl="1"/>
            <a:r>
              <a:rPr lang="en-US" dirty="0"/>
              <a:t>Resource Information</a:t>
            </a:r>
          </a:p>
          <a:p>
            <a:pPr lvl="2"/>
            <a:r>
              <a:rPr lang="en-US" dirty="0"/>
              <a:t>Resource Link</a:t>
            </a:r>
          </a:p>
        </p:txBody>
      </p:sp>
      <p:sp>
        <p:nvSpPr>
          <p:cNvPr id="7" name="Title 1"/>
          <p:cNvSpPr txBox="1">
            <a:spLocks/>
          </p:cNvSpPr>
          <p:nvPr userDrawn="1"/>
        </p:nvSpPr>
        <p:spPr>
          <a:xfrm rot="17343955">
            <a:off x="6363212" y="4800076"/>
            <a:ext cx="3474685" cy="53340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3500" b="0" i="0" spc="40" baseline="0" dirty="0">
                <a:latin typeface="Impact" panose="020B0806030902050204" pitchFamily="34" charset="0"/>
              </a:rPr>
              <a:t>Resources</a:t>
            </a:r>
          </a:p>
        </p:txBody>
      </p:sp>
      <p:pic>
        <p:nvPicPr>
          <p:cNvPr id="10" name="Picture 9"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2346945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4" name="Title 1"/>
          <p:cNvSpPr txBox="1">
            <a:spLocks/>
          </p:cNvSpPr>
          <p:nvPr userDrawn="1"/>
        </p:nvSpPr>
        <p:spPr>
          <a:xfrm>
            <a:off x="2180" y="204789"/>
            <a:ext cx="3152321" cy="774492"/>
          </a:xfrm>
          <a:prstGeom prst="rect">
            <a:avLst/>
          </a:prstGeom>
        </p:spPr>
        <p:txBody>
          <a:bodyPr vert="horz" lIns="91440" tIns="45720" rIns="91440" bIns="45720" rtlCol="0" anchor="ctr">
            <a:normAutofit fontScale="92500"/>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marL="0" algn="l" defTabSz="457200" rtl="0" eaLnBrk="1" latinLnBrk="0" hangingPunct="1">
              <a:lnSpc>
                <a:spcPct val="85000"/>
              </a:lnSpc>
              <a:spcBef>
                <a:spcPct val="0"/>
              </a:spcBef>
              <a:buNone/>
            </a:pPr>
            <a:r>
              <a:rPr lang="en-US" sz="3800" b="0" i="0" kern="1200" cap="small" spc="40" baseline="0" dirty="0">
                <a:gradFill>
                  <a:gsLst>
                    <a:gs pos="0">
                      <a:srgbClr val="004874"/>
                    </a:gs>
                    <a:gs pos="100000">
                      <a:srgbClr val="041F36"/>
                    </a:gs>
                  </a:gsLst>
                  <a:lin ang="5400000" scaled="1"/>
                </a:gradFill>
                <a:latin typeface="Franklin Gothic Medium" panose="020B0603020102020204" pitchFamily="34" charset="0"/>
                <a:ea typeface="+mj-ea"/>
                <a:cs typeface="Myriad Pro Cond"/>
              </a:rPr>
              <a:t>Any Questions?</a:t>
            </a:r>
          </a:p>
        </p:txBody>
      </p:sp>
      <p:pic>
        <p:nvPicPr>
          <p:cNvPr id="14" name="Picture 13"/>
          <p:cNvPicPr>
            <a:picLocks noChangeAspect="1"/>
          </p:cNvPicPr>
          <p:nvPr userDrawn="1"/>
        </p:nvPicPr>
        <p:blipFill>
          <a:blip r:embed="rId2"/>
          <a:stretch>
            <a:fillRect/>
          </a:stretch>
        </p:blipFill>
        <p:spPr>
          <a:xfrm>
            <a:off x="-1" y="844029"/>
            <a:ext cx="9144001" cy="5420142"/>
          </a:xfrm>
          <a:prstGeom prst="rect">
            <a:avLst/>
          </a:prstGeom>
        </p:spPr>
      </p:pic>
      <p:pic>
        <p:nvPicPr>
          <p:cNvPr id="8" name="Picture 7"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
        <p:nvSpPr>
          <p:cNvPr id="9" name="TextBox 8"/>
          <p:cNvSpPr txBox="1"/>
          <p:nvPr userDrawn="1"/>
        </p:nvSpPr>
        <p:spPr>
          <a:xfrm>
            <a:off x="3026982" y="383750"/>
            <a:ext cx="4903076" cy="646331"/>
          </a:xfrm>
          <a:prstGeom prst="rect">
            <a:avLst/>
          </a:prstGeom>
          <a:noFill/>
        </p:spPr>
        <p:txBody>
          <a:bodyPr wrap="square" rtlCol="0">
            <a:noAutofit/>
          </a:bodyPr>
          <a:lstStyle/>
          <a:p>
            <a:pPr marL="0" lvl="0" indent="0" algn="ctr" defTabSz="457200" rtl="0" eaLnBrk="1" latinLnBrk="0" hangingPunct="1">
              <a:spcBef>
                <a:spcPts val="0"/>
              </a:spcBef>
              <a:buClr>
                <a:srgbClr val="752832"/>
              </a:buClr>
              <a:buFont typeface="Wingdings" panose="05000000000000000000" pitchFamily="2" charset="2"/>
              <a:buNone/>
            </a:pPr>
            <a:r>
              <a:rPr lang="en-US" sz="1900" kern="1200" dirty="0">
                <a:solidFill>
                  <a:schemeClr val="tx1">
                    <a:lumMod val="75000"/>
                    <a:lumOff val="25000"/>
                  </a:schemeClr>
                </a:solidFill>
                <a:latin typeface="+mn-lt"/>
                <a:ea typeface="+mn-ea"/>
                <a:cs typeface="Myriad Pro"/>
              </a:rPr>
              <a:t>Enter your questions in the Chat window!</a:t>
            </a:r>
          </a:p>
        </p:txBody>
      </p:sp>
      <p:sp>
        <p:nvSpPr>
          <p:cNvPr id="10" name="Chevron 9"/>
          <p:cNvSpPr/>
          <p:nvPr userDrawn="1"/>
        </p:nvSpPr>
        <p:spPr>
          <a:xfrm>
            <a:off x="3062822" y="347552"/>
            <a:ext cx="150520" cy="450049"/>
          </a:xfrm>
          <a:prstGeom prst="chevron">
            <a:avLst/>
          </a:prstGeom>
          <a:solidFill>
            <a:srgbClr val="9D1C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061343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72085" y="2600200"/>
            <a:ext cx="5095324" cy="566738"/>
          </a:xfrm>
        </p:spPr>
        <p:txBody>
          <a:bodyPr anchor="b">
            <a:normAutofit/>
          </a:bodyPr>
          <a:lstStyle>
            <a:lvl1pPr marL="0" indent="0" algn="l">
              <a:buClr>
                <a:srgbClr val="7A232E"/>
              </a:buClr>
              <a:buFont typeface="Wingdings" panose="05000000000000000000" pitchFamily="2" charset="2"/>
              <a:buNone/>
              <a:defRPr sz="3600" b="0" spc="40" baseline="0">
                <a:gradFill>
                  <a:gsLst>
                    <a:gs pos="0">
                      <a:srgbClr val="004874"/>
                    </a:gs>
                    <a:gs pos="100000">
                      <a:srgbClr val="041F36"/>
                    </a:gs>
                  </a:gsLst>
                  <a:lin ang="5400000" scaled="1"/>
                </a:gradFill>
              </a:defRPr>
            </a:lvl1pPr>
          </a:lstStyle>
          <a:p>
            <a:r>
              <a:rPr lang="en-US" dirty="0" err="1"/>
              <a:t>FirstName</a:t>
            </a:r>
            <a:r>
              <a:rPr lang="en-US" dirty="0"/>
              <a:t> </a:t>
            </a:r>
            <a:r>
              <a:rPr lang="en-US" dirty="0" err="1"/>
              <a:t>LastName</a:t>
            </a:r>
            <a:endParaRPr lang="en-US" dirty="0"/>
          </a:p>
        </p:txBody>
      </p:sp>
      <p:sp>
        <p:nvSpPr>
          <p:cNvPr id="6" name="Text Placeholder 3"/>
          <p:cNvSpPr>
            <a:spLocks noGrp="1"/>
          </p:cNvSpPr>
          <p:nvPr>
            <p:ph type="body" sz="half" idx="10" hasCustomPrompt="1"/>
          </p:nvPr>
        </p:nvSpPr>
        <p:spPr>
          <a:xfrm>
            <a:off x="1772085" y="3202597"/>
            <a:ext cx="5095324" cy="354865"/>
          </a:xfrm>
        </p:spPr>
        <p:txBody>
          <a:bodyPr anchor="ctr" anchorCtr="0">
            <a:noAutofit/>
          </a:bodyPr>
          <a:lstStyle>
            <a:lvl1pPr marL="0" indent="0" algn="l">
              <a:buNone/>
              <a:defRPr sz="2400" i="1"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Position/Title</a:t>
            </a:r>
          </a:p>
        </p:txBody>
      </p:sp>
      <p:sp>
        <p:nvSpPr>
          <p:cNvPr id="10" name="Text Placeholder 3"/>
          <p:cNvSpPr>
            <a:spLocks noGrp="1"/>
          </p:cNvSpPr>
          <p:nvPr>
            <p:ph type="body" sz="half" idx="11" hasCustomPrompt="1"/>
          </p:nvPr>
        </p:nvSpPr>
        <p:spPr>
          <a:xfrm>
            <a:off x="1772085" y="3653875"/>
            <a:ext cx="5095324" cy="354865"/>
          </a:xfrm>
        </p:spPr>
        <p:txBody>
          <a:bodyPr anchor="ctr" anchorCtr="0">
            <a:noAutofit/>
          </a:bodyPr>
          <a:lstStyle>
            <a:lvl1pPr marL="0" indent="0" algn="l">
              <a:buNone/>
              <a:defRPr sz="2000" i="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Organization</a:t>
            </a:r>
          </a:p>
        </p:txBody>
      </p:sp>
      <p:sp>
        <p:nvSpPr>
          <p:cNvPr id="15" name="Text Placeholder 14"/>
          <p:cNvSpPr>
            <a:spLocks noGrp="1"/>
          </p:cNvSpPr>
          <p:nvPr>
            <p:ph type="body" sz="quarter" idx="12"/>
          </p:nvPr>
        </p:nvSpPr>
        <p:spPr>
          <a:xfrm>
            <a:off x="1772085" y="3593121"/>
            <a:ext cx="3840480" cy="27432"/>
          </a:xfrm>
          <a:solidFill>
            <a:srgbClr val="4A7EBB"/>
          </a:solidFill>
        </p:spPr>
        <p:txBody>
          <a:bodyPr>
            <a:noAutofit/>
          </a:bodyPr>
          <a:lstStyle>
            <a:lvl1pPr marL="0" indent="0">
              <a:buNone/>
              <a:defRPr sz="100">
                <a:solidFill>
                  <a:schemeClr val="accent1"/>
                </a:solidFill>
              </a:defRPr>
            </a:lvl1pPr>
          </a:lstStyle>
          <a:p>
            <a:pPr lvl="0"/>
            <a:endParaRPr lang="en-US" dirty="0"/>
          </a:p>
        </p:txBody>
      </p:sp>
      <p:sp>
        <p:nvSpPr>
          <p:cNvPr id="16" name="Text Placeholder 3"/>
          <p:cNvSpPr>
            <a:spLocks noGrp="1"/>
          </p:cNvSpPr>
          <p:nvPr>
            <p:ph type="body" sz="half" idx="13" hasCustomPrompt="1"/>
          </p:nvPr>
        </p:nvSpPr>
        <p:spPr>
          <a:xfrm>
            <a:off x="1772085" y="4261387"/>
            <a:ext cx="5095324" cy="354865"/>
          </a:xfrm>
        </p:spPr>
        <p:txBody>
          <a:bodyPr anchor="ctr" anchorCtr="0">
            <a:noAutofit/>
          </a:bodyPr>
          <a:lstStyle>
            <a:lvl1pPr marL="0" indent="0" algn="l">
              <a:buNone/>
              <a:defRPr sz="2000" i="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Phone or Email</a:t>
            </a:r>
          </a:p>
        </p:txBody>
      </p:sp>
      <p:pic>
        <p:nvPicPr>
          <p:cNvPr id="18" name="Picture 17"/>
          <p:cNvPicPr>
            <a:picLocks noChangeAspect="1"/>
          </p:cNvPicPr>
          <p:nvPr userDrawn="1"/>
        </p:nvPicPr>
        <p:blipFill>
          <a:blip r:embed="rId2"/>
          <a:stretch>
            <a:fillRect/>
          </a:stretch>
        </p:blipFill>
        <p:spPr>
          <a:xfrm>
            <a:off x="170922" y="128938"/>
            <a:ext cx="2182188" cy="2304097"/>
          </a:xfrm>
          <a:prstGeom prst="rect">
            <a:avLst/>
          </a:prstGeom>
        </p:spPr>
      </p:pic>
      <p:sp>
        <p:nvSpPr>
          <p:cNvPr id="19" name="Text Placeholder 3"/>
          <p:cNvSpPr>
            <a:spLocks noGrp="1"/>
          </p:cNvSpPr>
          <p:nvPr>
            <p:ph type="body" sz="half" idx="14" hasCustomPrompt="1"/>
          </p:nvPr>
        </p:nvSpPr>
        <p:spPr>
          <a:xfrm>
            <a:off x="1772085" y="4680671"/>
            <a:ext cx="5095324" cy="354865"/>
          </a:xfrm>
        </p:spPr>
        <p:txBody>
          <a:bodyPr anchor="ctr" anchorCtr="0">
            <a:noAutofit/>
          </a:bodyPr>
          <a:lstStyle>
            <a:lvl1pPr marL="0" indent="0" algn="l">
              <a:buNone/>
              <a:defRPr sz="2000" i="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Phone or Email</a:t>
            </a:r>
          </a:p>
        </p:txBody>
      </p:sp>
      <p:sp>
        <p:nvSpPr>
          <p:cNvPr id="12" name="Title 1"/>
          <p:cNvSpPr txBox="1">
            <a:spLocks/>
          </p:cNvSpPr>
          <p:nvPr userDrawn="1"/>
        </p:nvSpPr>
        <p:spPr>
          <a:xfrm rot="17343955">
            <a:off x="6363212" y="4800076"/>
            <a:ext cx="3474685" cy="53340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3500" b="0" i="0" spc="40" baseline="0" dirty="0">
                <a:latin typeface="Impact" panose="020B0806030902050204" pitchFamily="34" charset="0"/>
              </a:rPr>
              <a:t>Contact</a:t>
            </a:r>
          </a:p>
        </p:txBody>
      </p:sp>
      <p:pic>
        <p:nvPicPr>
          <p:cNvPr id="11" name="Picture 10"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29802882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15766" y="472966"/>
            <a:ext cx="8655269" cy="6400800"/>
          </a:xfrm>
          <a:prstGeom prst="rect">
            <a:avLst/>
          </a:prstGeom>
          <a:effectLst>
            <a:innerShdw blurRad="88900" dist="38100" dir="18900000">
              <a:prstClr val="black">
                <a:alpha val="27000"/>
              </a:prstClr>
            </a:innerShdw>
          </a:effectLst>
        </p:spPr>
      </p:pic>
      <p:pic>
        <p:nvPicPr>
          <p:cNvPr id="4" name="Picture 3"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30095746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3E1EDA1-A3D5-429B-9ADF-A1D23C8B7461}" type="datetimeFigureOut">
              <a:rPr lang="en-US" smtClean="0"/>
              <a:t>8/4/2016</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D21A89E-847B-4E1D-A969-116CC216D2CB}" type="slidenum">
              <a:rPr lang="en-US" smtClean="0"/>
              <a:t>‹#›</a:t>
            </a:fld>
            <a:endParaRPr lang="en-US" dirty="0"/>
          </a:p>
        </p:txBody>
      </p:sp>
    </p:spTree>
    <p:extLst>
      <p:ext uri="{BB962C8B-B14F-4D97-AF65-F5344CB8AC3E}">
        <p14:creationId xmlns:p14="http://schemas.microsoft.com/office/powerpoint/2010/main" val="3837716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Section-Slide-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a:xfrm>
            <a:off x="418885" y="2191006"/>
            <a:ext cx="5494337" cy="1168599"/>
          </a:xfrm>
        </p:spPr>
        <p:txBody>
          <a:bodyPr anchor="b" anchorCtr="0">
            <a:normAutofit/>
          </a:bodyPr>
          <a:lstStyle>
            <a:lvl1pPr algn="l">
              <a:defRPr sz="4000" b="0" cap="small" baseline="0">
                <a:gradFill>
                  <a:gsLst>
                    <a:gs pos="0">
                      <a:srgbClr val="004874"/>
                    </a:gs>
                    <a:gs pos="100000">
                      <a:srgbClr val="041F36"/>
                    </a:gs>
                  </a:gsLst>
                  <a:lin ang="5400000" scaled="1"/>
                </a:gradFill>
              </a:defRPr>
            </a:lvl1pPr>
          </a:lstStyle>
          <a:p>
            <a:r>
              <a:rPr lang="en-US" dirty="0"/>
              <a:t>Click to Edit Master Title Style</a:t>
            </a:r>
          </a:p>
        </p:txBody>
      </p:sp>
      <p:sp>
        <p:nvSpPr>
          <p:cNvPr id="3" name="Text Placeholder 2"/>
          <p:cNvSpPr>
            <a:spLocks noGrp="1"/>
          </p:cNvSpPr>
          <p:nvPr>
            <p:ph type="body" idx="1" hasCustomPrompt="1"/>
          </p:nvPr>
        </p:nvSpPr>
        <p:spPr>
          <a:xfrm>
            <a:off x="418885" y="3536723"/>
            <a:ext cx="5240509" cy="893387"/>
          </a:xfrm>
        </p:spPr>
        <p:txBody>
          <a:bodyPr anchor="t">
            <a:noAutofit/>
          </a:bodyPr>
          <a:lstStyle>
            <a:lvl1pPr marL="0" indent="0">
              <a:buNone/>
              <a:defRPr sz="2200" b="0" i="0" cap="all" baseline="0">
                <a:solidFill>
                  <a:srgbClr val="275A99"/>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Subtitle Style</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solidFill>
                  <a:srgbClr val="041F36"/>
                </a:solidFill>
              </a:defRPr>
            </a:lvl1pPr>
          </a:lstStyle>
          <a:p>
            <a:fld id="{42234874-4AE6-EC41-8F27-0640F467241F}" type="slidenum">
              <a:rPr lang="en-US" smtClean="0"/>
              <a:pPr/>
              <a:t>‹#›</a:t>
            </a:fld>
            <a:endParaRPr lang="en-US" dirty="0"/>
          </a:p>
        </p:txBody>
      </p:sp>
      <p:pic>
        <p:nvPicPr>
          <p:cNvPr id="11" name="Picture 10"/>
          <p:cNvPicPr>
            <a:picLocks noChangeAspect="1"/>
          </p:cNvPicPr>
          <p:nvPr userDrawn="1"/>
        </p:nvPicPr>
        <p:blipFill rotWithShape="1">
          <a:blip r:embed="rId3"/>
          <a:srcRect r="12034"/>
          <a:stretch/>
        </p:blipFill>
        <p:spPr>
          <a:xfrm>
            <a:off x="4854453" y="567"/>
            <a:ext cx="4289548" cy="6857433"/>
          </a:xfrm>
          <a:prstGeom prst="rect">
            <a:avLst/>
          </a:prstGeom>
        </p:spPr>
      </p:pic>
      <p:grpSp>
        <p:nvGrpSpPr>
          <p:cNvPr id="17" name="Group 16"/>
          <p:cNvGrpSpPr/>
          <p:nvPr userDrawn="1"/>
        </p:nvGrpSpPr>
        <p:grpSpPr>
          <a:xfrm flipV="1">
            <a:off x="8515350" y="0"/>
            <a:ext cx="628650" cy="1820427"/>
            <a:chOff x="8515350" y="5037573"/>
            <a:chExt cx="628650" cy="1820427"/>
          </a:xfrm>
        </p:grpSpPr>
        <p:sp>
          <p:nvSpPr>
            <p:cNvPr id="18" name="Isosceles Triangle 17"/>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9" name="Isosceles Triangle 18"/>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20" name="TextBox 19"/>
          <p:cNvSpPr txBox="1"/>
          <p:nvPr userDrawn="1"/>
        </p:nvSpPr>
        <p:spPr>
          <a:xfrm>
            <a:off x="8410574" y="13773"/>
            <a:ext cx="733425" cy="353943"/>
          </a:xfrm>
          <a:prstGeom prst="rect">
            <a:avLst/>
          </a:prstGeom>
          <a:noFill/>
        </p:spPr>
        <p:txBody>
          <a:bodyPr wrap="square" rtlCol="0">
            <a:spAutoFit/>
          </a:bodyPr>
          <a:lstStyle/>
          <a:p>
            <a:pPr algn="r"/>
            <a:fld id="{0D1979C8-7284-479F-8A15-DF92145F6DDA}" type="slidenum">
              <a:rPr lang="en-US" sz="1700" b="0" spc="40" baseline="0" smtClean="0">
                <a:solidFill>
                  <a:srgbClr val="004874"/>
                </a:solidFill>
                <a:latin typeface="Impact" panose="020B0806030902050204" pitchFamily="34" charset="0"/>
              </a:rPr>
              <a:pPr algn="r"/>
              <a:t>‹#›</a:t>
            </a:fld>
            <a:endParaRPr lang="en-US" sz="1700" b="0" spc="40" baseline="0" dirty="0">
              <a:solidFill>
                <a:srgbClr val="004874"/>
              </a:solidFill>
              <a:latin typeface="Impact" panose="020B0806030902050204" pitchFamily="34" charset="0"/>
            </a:endParaRPr>
          </a:p>
        </p:txBody>
      </p:sp>
      <p:pic>
        <p:nvPicPr>
          <p:cNvPr id="12" name="Picture 11" descr="wrfgps-logo.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79685" y="5047573"/>
            <a:ext cx="2424806" cy="820181"/>
          </a:xfrm>
          <a:prstGeom prst="rect">
            <a:avLst/>
          </a:prstGeom>
        </p:spPr>
      </p:pic>
      <p:grpSp>
        <p:nvGrpSpPr>
          <p:cNvPr id="13" name="Group 12"/>
          <p:cNvGrpSpPr/>
          <p:nvPr userDrawn="1"/>
        </p:nvGrpSpPr>
        <p:grpSpPr>
          <a:xfrm rot="10800000" flipH="1" flipV="1">
            <a:off x="8553860" y="5040637"/>
            <a:ext cx="592563" cy="1820427"/>
            <a:chOff x="8515350" y="5037573"/>
            <a:chExt cx="628650" cy="1820427"/>
          </a:xfrm>
        </p:grpSpPr>
        <p:sp>
          <p:nvSpPr>
            <p:cNvPr id="14" name="Isosceles Triangle 13"/>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5" name="Isosceles Triangle 14"/>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Tree>
    <p:extLst>
      <p:ext uri="{BB962C8B-B14F-4D97-AF65-F5344CB8AC3E}">
        <p14:creationId xmlns:p14="http://schemas.microsoft.com/office/powerpoint/2010/main" val="332488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800">
                <a:gradFill flip="none" rotWithShape="1">
                  <a:gsLst>
                    <a:gs pos="0">
                      <a:srgbClr val="004874"/>
                    </a:gs>
                    <a:gs pos="100000">
                      <a:srgbClr val="041F36"/>
                    </a:gs>
                  </a:gsLst>
                  <a:lin ang="5400000" scaled="1"/>
                  <a:tileRect/>
                </a:gradFill>
              </a:defRPr>
            </a:lvl1pPr>
          </a:lstStyle>
          <a:p>
            <a:r>
              <a:rPr lang="en-US" dirty="0"/>
              <a:t>Click to edit Master title style</a:t>
            </a:r>
          </a:p>
        </p:txBody>
      </p:sp>
      <p:grpSp>
        <p:nvGrpSpPr>
          <p:cNvPr id="10" name="Group 9"/>
          <p:cNvGrpSpPr/>
          <p:nvPr userDrawn="1"/>
        </p:nvGrpSpPr>
        <p:grpSpPr>
          <a:xfrm>
            <a:off x="0" y="991981"/>
            <a:ext cx="9144000" cy="5104019"/>
            <a:chOff x="0" y="991981"/>
            <a:chExt cx="9144000" cy="4951619"/>
          </a:xfrm>
        </p:grpSpPr>
        <p:sp>
          <p:nvSpPr>
            <p:cNvPr id="7" name="Rectangle 6"/>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9" name="Rectangle 8"/>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pic>
        <p:nvPicPr>
          <p:cNvPr id="11" name="Picture 10" descr="wrfgps-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
        <p:nvSpPr>
          <p:cNvPr id="12" name="Rectangle 11"/>
          <p:cNvSpPr/>
          <p:nvPr userDrawn="1"/>
        </p:nvSpPr>
        <p:spPr>
          <a:xfrm>
            <a:off x="5882795" y="6070006"/>
            <a:ext cx="2438400" cy="787994"/>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 name="Rectangle 12"/>
          <p:cNvSpPr/>
          <p:nvPr userDrawn="1"/>
        </p:nvSpPr>
        <p:spPr>
          <a:xfrm>
            <a:off x="6474454" y="-1933"/>
            <a:ext cx="2047874" cy="1019623"/>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8" name="Picture 7"/>
          <p:cNvPicPr>
            <a:picLocks noChangeAspect="1"/>
          </p:cNvPicPr>
          <p:nvPr userDrawn="1"/>
        </p:nvPicPr>
        <p:blipFill rotWithShape="1">
          <a:blip r:embed="rId3"/>
          <a:srcRect r="66253"/>
          <a:stretch/>
        </p:blipFill>
        <p:spPr>
          <a:xfrm>
            <a:off x="7498391" y="567"/>
            <a:ext cx="1645609" cy="6857433"/>
          </a:xfrm>
          <a:prstGeom prst="rect">
            <a:avLst/>
          </a:prstGeom>
          <a:effectLst/>
        </p:spPr>
      </p:pic>
      <p:sp>
        <p:nvSpPr>
          <p:cNvPr id="3" name="Content Placeholder 2"/>
          <p:cNvSpPr>
            <a:spLocks noGrp="1"/>
          </p:cNvSpPr>
          <p:nvPr userDrawn="1">
            <p:ph idx="1"/>
          </p:nvPr>
        </p:nvSpPr>
        <p:spPr/>
        <p:txBody>
          <a:bodyPr/>
          <a:lstStyle>
            <a:lvl1pPr>
              <a:spcBef>
                <a:spcPts val="0"/>
              </a:spcBef>
              <a:spcAft>
                <a:spcPts val="600"/>
              </a:spcAft>
              <a:defRPr/>
            </a:lvl1pPr>
            <a:lvl2pPr>
              <a:spcBef>
                <a:spcPts val="0"/>
              </a:spcBef>
              <a:spcAft>
                <a:spcPts val="600"/>
              </a:spcAft>
              <a:defRPr/>
            </a:lvl2pPr>
            <a:lvl3pPr>
              <a:spcBef>
                <a:spcPts val="0"/>
              </a:spcBef>
              <a:spcAft>
                <a:spcPts val="600"/>
              </a:spcAft>
              <a:defRPr/>
            </a:lvl3pPr>
            <a:lvl4pPr>
              <a:spcBef>
                <a:spcPts val="0"/>
              </a:spcBef>
              <a:spcAft>
                <a:spcPts val="600"/>
              </a:spcAf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0" name="Group 19"/>
          <p:cNvGrpSpPr/>
          <p:nvPr userDrawn="1"/>
        </p:nvGrpSpPr>
        <p:grpSpPr>
          <a:xfrm flipV="1">
            <a:off x="8515350" y="0"/>
            <a:ext cx="628650" cy="1820427"/>
            <a:chOff x="8515350" y="5037573"/>
            <a:chExt cx="628650" cy="1820427"/>
          </a:xfrm>
        </p:grpSpPr>
        <p:sp>
          <p:nvSpPr>
            <p:cNvPr id="21" name="Isosceles Triangle 20"/>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2" name="Isosceles Triangle 21"/>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17" name="TextBox 16"/>
          <p:cNvSpPr txBox="1"/>
          <p:nvPr userDrawn="1"/>
        </p:nvSpPr>
        <p:spPr>
          <a:xfrm>
            <a:off x="8410574" y="13773"/>
            <a:ext cx="733425" cy="353943"/>
          </a:xfrm>
          <a:prstGeom prst="rect">
            <a:avLst/>
          </a:prstGeom>
          <a:noFill/>
        </p:spPr>
        <p:txBody>
          <a:bodyPr wrap="square" rtlCol="0">
            <a:spAutoFit/>
          </a:bodyPr>
          <a:lstStyle/>
          <a:p>
            <a:pPr algn="r"/>
            <a:fld id="{0D1979C8-7284-479F-8A15-DF92145F6DDA}" type="slidenum">
              <a:rPr lang="en-US" sz="1700" b="0" spc="40" baseline="0" smtClean="0">
                <a:solidFill>
                  <a:srgbClr val="004874"/>
                </a:solidFill>
                <a:latin typeface="Impact" panose="020B0806030902050204" pitchFamily="34" charset="0"/>
              </a:rPr>
              <a:pPr algn="r"/>
              <a:t>‹#›</a:t>
            </a:fld>
            <a:endParaRPr lang="en-US" sz="1700" b="0" spc="40" baseline="0" dirty="0">
              <a:solidFill>
                <a:srgbClr val="004874"/>
              </a:solidFill>
              <a:latin typeface="Impact" panose="020B0806030902050204" pitchFamily="34" charset="0"/>
            </a:endParaRPr>
          </a:p>
        </p:txBody>
      </p:sp>
      <p:grpSp>
        <p:nvGrpSpPr>
          <p:cNvPr id="16" name="Group 15"/>
          <p:cNvGrpSpPr/>
          <p:nvPr userDrawn="1"/>
        </p:nvGrpSpPr>
        <p:grpSpPr>
          <a:xfrm rot="10800000" flipH="1" flipV="1">
            <a:off x="8553860" y="5040637"/>
            <a:ext cx="592563" cy="1820427"/>
            <a:chOff x="8515350" y="5037573"/>
            <a:chExt cx="628650" cy="1820427"/>
          </a:xfrm>
        </p:grpSpPr>
        <p:sp>
          <p:nvSpPr>
            <p:cNvPr id="18" name="Isosceles Triangle 17"/>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9" name="Isosceles Triangle 18"/>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Tree>
    <p:extLst>
      <p:ext uri="{BB962C8B-B14F-4D97-AF65-F5344CB8AC3E}">
        <p14:creationId xmlns:p14="http://schemas.microsoft.com/office/powerpoint/2010/main" val="3468892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0">
                      <a:srgbClr val="004874"/>
                    </a:gs>
                    <a:gs pos="100000">
                      <a:srgbClr val="041F36"/>
                    </a:gs>
                  </a:gsLst>
                  <a:lin ang="5400000" scaled="1"/>
                </a:gradFill>
              </a:defRPr>
            </a:lvl1pPr>
          </a:lstStyle>
          <a:p>
            <a:r>
              <a:rPr lang="en-US" dirty="0"/>
              <a:t>Click to edit Master title style</a:t>
            </a:r>
          </a:p>
        </p:txBody>
      </p:sp>
      <p:grpSp>
        <p:nvGrpSpPr>
          <p:cNvPr id="10" name="Group 9"/>
          <p:cNvGrpSpPr/>
          <p:nvPr userDrawn="1"/>
        </p:nvGrpSpPr>
        <p:grpSpPr>
          <a:xfrm>
            <a:off x="0" y="991981"/>
            <a:ext cx="9144000" cy="5104019"/>
            <a:chOff x="0" y="991981"/>
            <a:chExt cx="9144000" cy="4951619"/>
          </a:xfrm>
        </p:grpSpPr>
        <p:sp>
          <p:nvSpPr>
            <p:cNvPr id="15" name="Rectangle 14"/>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6" name="Rectangle 15"/>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12" name="Rectangle 11"/>
          <p:cNvSpPr/>
          <p:nvPr userDrawn="1"/>
        </p:nvSpPr>
        <p:spPr>
          <a:xfrm>
            <a:off x="5882795" y="6070006"/>
            <a:ext cx="2438400" cy="787994"/>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 name="Rectangle 12"/>
          <p:cNvSpPr/>
          <p:nvPr userDrawn="1"/>
        </p:nvSpPr>
        <p:spPr>
          <a:xfrm>
            <a:off x="6474454" y="-1933"/>
            <a:ext cx="2047874" cy="1019623"/>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14" name="Picture 13"/>
          <p:cNvPicPr>
            <a:picLocks noChangeAspect="1"/>
          </p:cNvPicPr>
          <p:nvPr userDrawn="1"/>
        </p:nvPicPr>
        <p:blipFill rotWithShape="1">
          <a:blip r:embed="rId2"/>
          <a:srcRect r="66253"/>
          <a:stretch/>
        </p:blipFill>
        <p:spPr>
          <a:xfrm>
            <a:off x="7498390" y="-1934"/>
            <a:ext cx="1645609" cy="6857433"/>
          </a:xfrm>
          <a:prstGeom prst="rect">
            <a:avLst/>
          </a:prstGeom>
          <a:effectLst/>
        </p:spPr>
      </p:pic>
      <p:sp>
        <p:nvSpPr>
          <p:cNvPr id="3" name="Content Placeholder 2"/>
          <p:cNvSpPr>
            <a:spLocks noGrp="1"/>
          </p:cNvSpPr>
          <p:nvPr userDrawn="1">
            <p:ph sz="half" idx="1"/>
          </p:nvPr>
        </p:nvSpPr>
        <p:spPr>
          <a:xfrm>
            <a:off x="457200" y="1281009"/>
            <a:ext cx="3619500" cy="4525963"/>
          </a:xfrm>
        </p:spPr>
        <p:txBody>
          <a:bodyPr>
            <a:normAutofit/>
          </a:bodyPr>
          <a:lstStyle>
            <a:lvl1pPr>
              <a:defRPr sz="2200"/>
            </a:lvl1pPr>
            <a:lvl2pPr>
              <a:defRPr sz="19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userDrawn="1">
            <p:ph sz="half" idx="2"/>
          </p:nvPr>
        </p:nvSpPr>
        <p:spPr>
          <a:xfrm>
            <a:off x="4305300" y="1281009"/>
            <a:ext cx="3619500" cy="4525963"/>
          </a:xfrm>
        </p:spPr>
        <p:txBody>
          <a:bodyPr>
            <a:normAutofit/>
          </a:bodyPr>
          <a:lstStyle>
            <a:lvl1pPr>
              <a:defRPr sz="2200"/>
            </a:lvl1pPr>
            <a:lvl2pPr>
              <a:defRPr sz="19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Pentagon 16"/>
          <p:cNvSpPr/>
          <p:nvPr userDrawn="1"/>
        </p:nvSpPr>
        <p:spPr>
          <a:xfrm rot="5400000">
            <a:off x="1731394" y="3439196"/>
            <a:ext cx="4899204" cy="56191"/>
          </a:xfrm>
          <a:prstGeom prst="homePlate">
            <a:avLst/>
          </a:prstGeom>
          <a:gradFill flip="none" rotWithShape="1">
            <a:gsLst>
              <a:gs pos="0">
                <a:srgbClr val="275A99">
                  <a:alpha val="19000"/>
                </a:srgbClr>
              </a:gs>
              <a:gs pos="99000">
                <a:srgbClr val="275A99"/>
              </a:gs>
            </a:gsLst>
            <a:lin ang="0" scaled="1"/>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nvGrpSpPr>
          <p:cNvPr id="23" name="Group 22"/>
          <p:cNvGrpSpPr/>
          <p:nvPr userDrawn="1"/>
        </p:nvGrpSpPr>
        <p:grpSpPr>
          <a:xfrm flipV="1">
            <a:off x="8515350" y="0"/>
            <a:ext cx="628650" cy="1820427"/>
            <a:chOff x="8515350" y="5037573"/>
            <a:chExt cx="628650" cy="1820427"/>
          </a:xfrm>
        </p:grpSpPr>
        <p:sp>
          <p:nvSpPr>
            <p:cNvPr id="24" name="Isosceles Triangle 23"/>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5" name="Isosceles Triangle 24"/>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26" name="TextBox 25"/>
          <p:cNvSpPr txBox="1"/>
          <p:nvPr userDrawn="1"/>
        </p:nvSpPr>
        <p:spPr>
          <a:xfrm>
            <a:off x="8410574" y="13773"/>
            <a:ext cx="733425" cy="353943"/>
          </a:xfrm>
          <a:prstGeom prst="rect">
            <a:avLst/>
          </a:prstGeom>
          <a:noFill/>
        </p:spPr>
        <p:txBody>
          <a:bodyPr wrap="square" rtlCol="0">
            <a:spAutoFit/>
          </a:bodyPr>
          <a:lstStyle/>
          <a:p>
            <a:pPr algn="r"/>
            <a:fld id="{0D1979C8-7284-479F-8A15-DF92145F6DDA}" type="slidenum">
              <a:rPr lang="en-US" sz="1700" b="0" spc="40" baseline="0" smtClean="0">
                <a:solidFill>
                  <a:srgbClr val="004874"/>
                </a:solidFill>
                <a:latin typeface="Impact" panose="020B0806030902050204" pitchFamily="34" charset="0"/>
              </a:rPr>
              <a:pPr algn="r"/>
              <a:t>‹#›</a:t>
            </a:fld>
            <a:endParaRPr lang="en-US" sz="1700" b="0" spc="40" baseline="0" dirty="0">
              <a:solidFill>
                <a:srgbClr val="004874"/>
              </a:solidFill>
              <a:latin typeface="Impact" panose="020B0806030902050204" pitchFamily="34" charset="0"/>
            </a:endParaRPr>
          </a:p>
        </p:txBody>
      </p:sp>
      <p:pic>
        <p:nvPicPr>
          <p:cNvPr id="18" name="Picture 17"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grpSp>
        <p:nvGrpSpPr>
          <p:cNvPr id="19" name="Group 18"/>
          <p:cNvGrpSpPr/>
          <p:nvPr userDrawn="1"/>
        </p:nvGrpSpPr>
        <p:grpSpPr>
          <a:xfrm rot="10800000" flipH="1" flipV="1">
            <a:off x="8553860" y="5040637"/>
            <a:ext cx="592563" cy="1820427"/>
            <a:chOff x="8515350" y="5037573"/>
            <a:chExt cx="628650" cy="1820427"/>
          </a:xfrm>
        </p:grpSpPr>
        <p:sp>
          <p:nvSpPr>
            <p:cNvPr id="20" name="Isosceles Triangle 19"/>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1" name="Isosceles Triangle 20"/>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Tree>
    <p:extLst>
      <p:ext uri="{BB962C8B-B14F-4D97-AF65-F5344CB8AC3E}">
        <p14:creationId xmlns:p14="http://schemas.microsoft.com/office/powerpoint/2010/main" val="2433732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800" spc="40" baseline="0">
                <a:gradFill>
                  <a:gsLst>
                    <a:gs pos="0">
                      <a:srgbClr val="004874"/>
                    </a:gs>
                    <a:gs pos="100000">
                      <a:srgbClr val="041F36"/>
                    </a:gs>
                  </a:gsLst>
                  <a:lin ang="5400000" scaled="1"/>
                </a:gradFill>
              </a:defRPr>
            </a:lvl1pPr>
          </a:lstStyle>
          <a:p>
            <a:r>
              <a:rPr lang="en-US" dirty="0"/>
              <a:t>Click to edit Master title style</a:t>
            </a:r>
          </a:p>
        </p:txBody>
      </p:sp>
      <p:grpSp>
        <p:nvGrpSpPr>
          <p:cNvPr id="10" name="Group 9"/>
          <p:cNvGrpSpPr/>
          <p:nvPr userDrawn="1"/>
        </p:nvGrpSpPr>
        <p:grpSpPr>
          <a:xfrm>
            <a:off x="0" y="991981"/>
            <a:ext cx="9144000" cy="5104019"/>
            <a:chOff x="0" y="991981"/>
            <a:chExt cx="9144000" cy="4951619"/>
          </a:xfrm>
        </p:grpSpPr>
        <p:sp>
          <p:nvSpPr>
            <p:cNvPr id="15" name="Rectangle 14"/>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6" name="Rectangle 15"/>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12" name="Rectangle 11"/>
          <p:cNvSpPr/>
          <p:nvPr userDrawn="1"/>
        </p:nvSpPr>
        <p:spPr>
          <a:xfrm>
            <a:off x="5882795" y="6070006"/>
            <a:ext cx="2438400" cy="787994"/>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 name="Rectangle 12"/>
          <p:cNvSpPr/>
          <p:nvPr userDrawn="1"/>
        </p:nvSpPr>
        <p:spPr>
          <a:xfrm>
            <a:off x="6474454" y="-1933"/>
            <a:ext cx="2047874" cy="1019623"/>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14" name="Picture 13"/>
          <p:cNvPicPr>
            <a:picLocks noChangeAspect="1"/>
          </p:cNvPicPr>
          <p:nvPr userDrawn="1"/>
        </p:nvPicPr>
        <p:blipFill rotWithShape="1">
          <a:blip r:embed="rId2"/>
          <a:srcRect r="66253"/>
          <a:stretch/>
        </p:blipFill>
        <p:spPr>
          <a:xfrm>
            <a:off x="7498391" y="284"/>
            <a:ext cx="1645609" cy="6857433"/>
          </a:xfrm>
          <a:prstGeom prst="rect">
            <a:avLst/>
          </a:prstGeom>
          <a:effectLst/>
        </p:spPr>
      </p:pic>
      <p:sp>
        <p:nvSpPr>
          <p:cNvPr id="3" name="Content Placeholder 2"/>
          <p:cNvSpPr>
            <a:spLocks noGrp="1"/>
          </p:cNvSpPr>
          <p:nvPr userDrawn="1">
            <p:ph sz="half" idx="1"/>
          </p:nvPr>
        </p:nvSpPr>
        <p:spPr>
          <a:xfrm>
            <a:off x="457200" y="1877012"/>
            <a:ext cx="3619500" cy="3929960"/>
          </a:xfrm>
        </p:spPr>
        <p:txBody>
          <a:bodyPr>
            <a:normAutofit/>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userDrawn="1">
            <p:ph sz="half" idx="2"/>
          </p:nvPr>
        </p:nvSpPr>
        <p:spPr>
          <a:xfrm>
            <a:off x="4305300" y="1877012"/>
            <a:ext cx="3619500" cy="3929960"/>
          </a:xfrm>
        </p:spPr>
        <p:txBody>
          <a:bodyPr>
            <a:normAutofit/>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Pentagon 16"/>
          <p:cNvSpPr/>
          <p:nvPr userDrawn="1"/>
        </p:nvSpPr>
        <p:spPr>
          <a:xfrm rot="5400000">
            <a:off x="1731394" y="3439196"/>
            <a:ext cx="4899204" cy="56191"/>
          </a:xfrm>
          <a:prstGeom prst="homePlate">
            <a:avLst/>
          </a:prstGeom>
          <a:gradFill flip="none" rotWithShape="1">
            <a:gsLst>
              <a:gs pos="0">
                <a:srgbClr val="275A99">
                  <a:alpha val="19000"/>
                </a:srgbClr>
              </a:gs>
              <a:gs pos="99000">
                <a:srgbClr val="275A99"/>
              </a:gs>
            </a:gsLst>
            <a:lin ang="0" scaled="1"/>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8" name="Text Placeholder 2"/>
          <p:cNvSpPr>
            <a:spLocks noGrp="1"/>
          </p:cNvSpPr>
          <p:nvPr userDrawn="1">
            <p:ph type="body" idx="10"/>
          </p:nvPr>
        </p:nvSpPr>
        <p:spPr>
          <a:xfrm>
            <a:off x="457200" y="1085850"/>
            <a:ext cx="3621253" cy="719624"/>
          </a:xfrm>
          <a:prstGeom prst="snip1Rect">
            <a:avLst/>
          </a:prstGeom>
          <a:gradFill flip="none" rotWithShape="1">
            <a:gsLst>
              <a:gs pos="0">
                <a:srgbClr val="004874">
                  <a:lumMod val="93000"/>
                  <a:lumOff val="7000"/>
                </a:srgbClr>
              </a:gs>
              <a:gs pos="99000">
                <a:srgbClr val="002C47"/>
              </a:gs>
            </a:gsLst>
            <a:lin ang="2700000" scaled="1"/>
            <a:tileRect/>
          </a:gradFill>
        </p:spPr>
        <p:txBody>
          <a:bodyPr tIns="0" anchor="ctr" anchorCtr="0">
            <a:normAutofit/>
          </a:bodyPr>
          <a:lstStyle>
            <a:lvl1pPr marL="0" indent="0" algn="ctr">
              <a:lnSpc>
                <a:spcPct val="90000"/>
              </a:lnSpc>
              <a:buNone/>
              <a:defRPr sz="2000" b="0" spc="40" baseline="0">
                <a:solidFill>
                  <a:schemeClr val="bg1"/>
                </a:solidFill>
                <a:effectLst>
                  <a:outerShdw blurRad="50800" dist="38100" dir="8100000" algn="tr" rotWithShape="0">
                    <a:prstClr val="black">
                      <a:alpha val="40000"/>
                    </a:prstClr>
                  </a:outerShdw>
                </a:effectLst>
                <a:latin typeface="Franklin Gothic Medium" panose="020B06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9" name="Text Placeholder 4"/>
          <p:cNvSpPr>
            <a:spLocks noGrp="1"/>
          </p:cNvSpPr>
          <p:nvPr userDrawn="1">
            <p:ph type="body" sz="quarter" idx="3"/>
          </p:nvPr>
        </p:nvSpPr>
        <p:spPr>
          <a:xfrm>
            <a:off x="4319588" y="1085850"/>
            <a:ext cx="3622675" cy="719624"/>
          </a:xfrm>
          <a:prstGeom prst="snip1Rect">
            <a:avLst/>
          </a:prstGeom>
          <a:gradFill flip="none" rotWithShape="1">
            <a:gsLst>
              <a:gs pos="0">
                <a:srgbClr val="004874">
                  <a:lumMod val="93000"/>
                  <a:lumOff val="7000"/>
                </a:srgbClr>
              </a:gs>
              <a:gs pos="99000">
                <a:srgbClr val="002C47"/>
              </a:gs>
            </a:gsLst>
            <a:lin ang="2700000" scaled="1"/>
            <a:tileRect/>
          </a:gradFill>
        </p:spPr>
        <p:txBody>
          <a:bodyPr tIns="0" anchor="ctr" anchorCtr="0">
            <a:normAutofit/>
          </a:bodyPr>
          <a:lstStyle>
            <a:lvl1pPr marL="0" indent="0" algn="ctr">
              <a:lnSpc>
                <a:spcPct val="90000"/>
              </a:lnSpc>
              <a:buNone/>
              <a:defRPr sz="2000" b="0" spc="40" baseline="0">
                <a:solidFill>
                  <a:schemeClr val="bg1"/>
                </a:solidFill>
                <a:effectLst>
                  <a:outerShdw blurRad="50800" dist="38100" dir="8100000" algn="tr" rotWithShape="0">
                    <a:prstClr val="black">
                      <a:alpha val="40000"/>
                    </a:prstClr>
                  </a:outerShdw>
                </a:effectLst>
                <a:latin typeface="Franklin Gothic Medium" panose="020B06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cxnSp>
        <p:nvCxnSpPr>
          <p:cNvPr id="20" name="Straight Connector 19"/>
          <p:cNvCxnSpPr/>
          <p:nvPr userDrawn="1"/>
        </p:nvCxnSpPr>
        <p:spPr>
          <a:xfrm>
            <a:off x="457200" y="1872149"/>
            <a:ext cx="3619500" cy="0"/>
          </a:xfrm>
          <a:prstGeom prst="line">
            <a:avLst/>
          </a:prstGeom>
          <a:ln w="12700">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22" name="Straight Connector 21"/>
          <p:cNvCxnSpPr/>
          <p:nvPr userDrawn="1"/>
        </p:nvCxnSpPr>
        <p:spPr>
          <a:xfrm>
            <a:off x="4305300" y="1872149"/>
            <a:ext cx="3619500" cy="0"/>
          </a:xfrm>
          <a:prstGeom prst="line">
            <a:avLst/>
          </a:prstGeom>
          <a:ln w="12700">
            <a:solidFill>
              <a:schemeClr val="bg1">
                <a:lumMod val="75000"/>
              </a:schemeClr>
            </a:solidFill>
          </a:ln>
        </p:spPr>
        <p:style>
          <a:lnRef idx="1">
            <a:schemeClr val="dk1"/>
          </a:lnRef>
          <a:fillRef idx="0">
            <a:schemeClr val="dk1"/>
          </a:fillRef>
          <a:effectRef idx="0">
            <a:schemeClr val="dk1"/>
          </a:effectRef>
          <a:fontRef idx="minor">
            <a:schemeClr val="tx1"/>
          </a:fontRef>
        </p:style>
      </p:cxnSp>
      <p:grpSp>
        <p:nvGrpSpPr>
          <p:cNvPr id="23" name="Group 22"/>
          <p:cNvGrpSpPr/>
          <p:nvPr userDrawn="1"/>
        </p:nvGrpSpPr>
        <p:grpSpPr>
          <a:xfrm flipV="1">
            <a:off x="8515350" y="0"/>
            <a:ext cx="628650" cy="1820427"/>
            <a:chOff x="8515350" y="5037573"/>
            <a:chExt cx="628650" cy="1820427"/>
          </a:xfrm>
        </p:grpSpPr>
        <p:sp>
          <p:nvSpPr>
            <p:cNvPr id="24" name="Isosceles Triangle 23"/>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5" name="Isosceles Triangle 24"/>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26" name="TextBox 25"/>
          <p:cNvSpPr txBox="1"/>
          <p:nvPr userDrawn="1"/>
        </p:nvSpPr>
        <p:spPr>
          <a:xfrm>
            <a:off x="8410574" y="13773"/>
            <a:ext cx="733425" cy="353943"/>
          </a:xfrm>
          <a:prstGeom prst="rect">
            <a:avLst/>
          </a:prstGeom>
          <a:noFill/>
        </p:spPr>
        <p:txBody>
          <a:bodyPr wrap="square" rtlCol="0">
            <a:spAutoFit/>
          </a:bodyPr>
          <a:lstStyle/>
          <a:p>
            <a:pPr algn="r"/>
            <a:fld id="{0D1979C8-7284-479F-8A15-DF92145F6DDA}" type="slidenum">
              <a:rPr lang="en-US" sz="1700" b="0" spc="40" baseline="0" smtClean="0">
                <a:solidFill>
                  <a:srgbClr val="004874"/>
                </a:solidFill>
                <a:latin typeface="Impact" panose="020B0806030902050204" pitchFamily="34" charset="0"/>
              </a:rPr>
              <a:pPr algn="r"/>
              <a:t>‹#›</a:t>
            </a:fld>
            <a:endParaRPr lang="en-US" sz="1700" b="0" spc="40" baseline="0" dirty="0">
              <a:solidFill>
                <a:srgbClr val="004874"/>
              </a:solidFill>
              <a:latin typeface="Impact" panose="020B0806030902050204" pitchFamily="34" charset="0"/>
            </a:endParaRPr>
          </a:p>
        </p:txBody>
      </p:sp>
      <p:pic>
        <p:nvPicPr>
          <p:cNvPr id="27" name="Picture 26"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grpSp>
        <p:nvGrpSpPr>
          <p:cNvPr id="28" name="Group 27"/>
          <p:cNvGrpSpPr/>
          <p:nvPr userDrawn="1"/>
        </p:nvGrpSpPr>
        <p:grpSpPr>
          <a:xfrm rot="10800000" flipH="1" flipV="1">
            <a:off x="8553860" y="5040637"/>
            <a:ext cx="592563" cy="1820427"/>
            <a:chOff x="8515350" y="5037573"/>
            <a:chExt cx="628650" cy="1820427"/>
          </a:xfrm>
        </p:grpSpPr>
        <p:sp>
          <p:nvSpPr>
            <p:cNvPr id="29" name="Isosceles Triangle 28"/>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0" name="Isosceles Triangle 29"/>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Tree>
    <p:extLst>
      <p:ext uri="{BB962C8B-B14F-4D97-AF65-F5344CB8AC3E}">
        <p14:creationId xmlns:p14="http://schemas.microsoft.com/office/powerpoint/2010/main" val="2120535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 name="Group 14"/>
          <p:cNvGrpSpPr/>
          <p:nvPr userDrawn="1"/>
        </p:nvGrpSpPr>
        <p:grpSpPr>
          <a:xfrm>
            <a:off x="0" y="991981"/>
            <a:ext cx="9144000" cy="5104019"/>
            <a:chOff x="0" y="991981"/>
            <a:chExt cx="9144000" cy="4951619"/>
          </a:xfrm>
        </p:grpSpPr>
        <p:sp>
          <p:nvSpPr>
            <p:cNvPr id="20" name="Rectangle 19"/>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1" name="Rectangle 20"/>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17" name="Rectangle 16"/>
          <p:cNvSpPr/>
          <p:nvPr userDrawn="1"/>
        </p:nvSpPr>
        <p:spPr>
          <a:xfrm>
            <a:off x="5882795" y="6070006"/>
            <a:ext cx="2438400" cy="787994"/>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8" name="Rectangle 17"/>
          <p:cNvSpPr/>
          <p:nvPr userDrawn="1"/>
        </p:nvSpPr>
        <p:spPr>
          <a:xfrm>
            <a:off x="6474454" y="-1933"/>
            <a:ext cx="2047874" cy="1019623"/>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19" name="Picture 18"/>
          <p:cNvPicPr>
            <a:picLocks noChangeAspect="1"/>
          </p:cNvPicPr>
          <p:nvPr userDrawn="1"/>
        </p:nvPicPr>
        <p:blipFill rotWithShape="1">
          <a:blip r:embed="rId2"/>
          <a:srcRect r="66253"/>
          <a:stretch/>
        </p:blipFill>
        <p:spPr>
          <a:xfrm>
            <a:off x="7498391" y="284"/>
            <a:ext cx="1645609" cy="6857433"/>
          </a:xfrm>
          <a:prstGeom prst="rect">
            <a:avLst/>
          </a:prstGeom>
          <a:effectLst/>
        </p:spPr>
      </p:pic>
      <p:sp>
        <p:nvSpPr>
          <p:cNvPr id="2" name="Title 1"/>
          <p:cNvSpPr>
            <a:spLocks noGrp="1"/>
          </p:cNvSpPr>
          <p:nvPr userDrawn="1">
            <p:ph type="title"/>
          </p:nvPr>
        </p:nvSpPr>
        <p:spPr/>
        <p:txBody>
          <a:bodyPr>
            <a:normAutofit/>
          </a:bodyPr>
          <a:lstStyle>
            <a:lvl1pPr>
              <a:defRPr sz="3800" spc="40" baseline="0">
                <a:gradFill>
                  <a:gsLst>
                    <a:gs pos="0">
                      <a:srgbClr val="004874"/>
                    </a:gs>
                    <a:gs pos="100000">
                      <a:srgbClr val="041F36"/>
                    </a:gs>
                  </a:gsLst>
                  <a:lin ang="5400000" scaled="1"/>
                </a:gradFill>
              </a:defRPr>
            </a:lvl1pPr>
          </a:lstStyle>
          <a:p>
            <a:r>
              <a:rPr lang="en-US" dirty="0"/>
              <a:t>Click to edit Master title style</a:t>
            </a:r>
          </a:p>
        </p:txBody>
      </p:sp>
      <p:grpSp>
        <p:nvGrpSpPr>
          <p:cNvPr id="22" name="Group 21"/>
          <p:cNvGrpSpPr/>
          <p:nvPr userDrawn="1"/>
        </p:nvGrpSpPr>
        <p:grpSpPr>
          <a:xfrm flipV="1">
            <a:off x="8515350" y="0"/>
            <a:ext cx="628650" cy="1820427"/>
            <a:chOff x="8515350" y="5037573"/>
            <a:chExt cx="628650" cy="1820427"/>
          </a:xfrm>
        </p:grpSpPr>
        <p:sp>
          <p:nvSpPr>
            <p:cNvPr id="23" name="Isosceles Triangle 22"/>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4" name="Isosceles Triangle 23"/>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25" name="TextBox 24"/>
          <p:cNvSpPr txBox="1"/>
          <p:nvPr userDrawn="1"/>
        </p:nvSpPr>
        <p:spPr>
          <a:xfrm>
            <a:off x="8410574" y="13773"/>
            <a:ext cx="733425" cy="353943"/>
          </a:xfrm>
          <a:prstGeom prst="rect">
            <a:avLst/>
          </a:prstGeom>
          <a:noFill/>
        </p:spPr>
        <p:txBody>
          <a:bodyPr wrap="square" rtlCol="0">
            <a:spAutoFit/>
          </a:bodyPr>
          <a:lstStyle/>
          <a:p>
            <a:pPr algn="r"/>
            <a:fld id="{0D1979C8-7284-479F-8A15-DF92145F6DDA}" type="slidenum">
              <a:rPr lang="en-US" sz="1700" b="0" spc="40" baseline="0" smtClean="0">
                <a:solidFill>
                  <a:srgbClr val="004874"/>
                </a:solidFill>
                <a:latin typeface="Impact" panose="020B0806030902050204" pitchFamily="34" charset="0"/>
              </a:rPr>
              <a:pPr algn="r"/>
              <a:t>‹#›</a:t>
            </a:fld>
            <a:endParaRPr lang="en-US" sz="1700" b="0" spc="40" baseline="0" dirty="0">
              <a:solidFill>
                <a:srgbClr val="004874"/>
              </a:solidFill>
              <a:latin typeface="Impact" panose="020B0806030902050204" pitchFamily="34" charset="0"/>
            </a:endParaRPr>
          </a:p>
        </p:txBody>
      </p:sp>
      <p:pic>
        <p:nvPicPr>
          <p:cNvPr id="26" name="Picture 25"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grpSp>
        <p:nvGrpSpPr>
          <p:cNvPr id="27" name="Group 26"/>
          <p:cNvGrpSpPr/>
          <p:nvPr userDrawn="1"/>
        </p:nvGrpSpPr>
        <p:grpSpPr>
          <a:xfrm rot="10800000" flipH="1" flipV="1">
            <a:off x="8553860" y="5040637"/>
            <a:ext cx="592563" cy="1820427"/>
            <a:chOff x="8515350" y="5037573"/>
            <a:chExt cx="628650" cy="1820427"/>
          </a:xfrm>
        </p:grpSpPr>
        <p:sp>
          <p:nvSpPr>
            <p:cNvPr id="28" name="Isosceles Triangle 27"/>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9" name="Isosceles Triangle 28"/>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Tree>
    <p:extLst>
      <p:ext uri="{BB962C8B-B14F-4D97-AF65-F5344CB8AC3E}">
        <p14:creationId xmlns:p14="http://schemas.microsoft.com/office/powerpoint/2010/main" val="3446989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Picture 2" descr="wrfgps-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1438205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 White Background">
    <p:spTree>
      <p:nvGrpSpPr>
        <p:cNvPr id="1" name=""/>
        <p:cNvGrpSpPr/>
        <p:nvPr/>
      </p:nvGrpSpPr>
      <p:grpSpPr>
        <a:xfrm>
          <a:off x="0" y="0"/>
          <a:ext cx="0" cy="0"/>
          <a:chOff x="0" y="0"/>
          <a:chExt cx="0" cy="0"/>
        </a:xfrm>
      </p:grpSpPr>
      <p:grpSp>
        <p:nvGrpSpPr>
          <p:cNvPr id="3" name="Group 2"/>
          <p:cNvGrpSpPr/>
          <p:nvPr userDrawn="1"/>
        </p:nvGrpSpPr>
        <p:grpSpPr>
          <a:xfrm>
            <a:off x="0" y="991981"/>
            <a:ext cx="9144000" cy="5104019"/>
            <a:chOff x="0" y="991981"/>
            <a:chExt cx="9144000" cy="4951619"/>
          </a:xfrm>
        </p:grpSpPr>
        <p:sp>
          <p:nvSpPr>
            <p:cNvPr id="8" name="Rectangle 7"/>
            <p:cNvSpPr/>
            <p:nvPr userDrawn="1"/>
          </p:nvSpPr>
          <p:spPr>
            <a:xfrm>
              <a:off x="0" y="991981"/>
              <a:ext cx="9144000" cy="4951619"/>
            </a:xfrm>
            <a:prstGeom prst="rect">
              <a:avLst/>
            </a:prstGeom>
            <a:solidFill>
              <a:srgbClr val="275A99">
                <a:alpha val="16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9" name="Rectangle 8"/>
            <p:cNvSpPr/>
            <p:nvPr userDrawn="1"/>
          </p:nvSpPr>
          <p:spPr>
            <a:xfrm>
              <a:off x="0" y="1017198"/>
              <a:ext cx="9144000" cy="4901184"/>
            </a:xfrm>
            <a:prstGeom prst="rect">
              <a:avLst/>
            </a:prstGeom>
            <a:gradFill flip="none" rotWithShape="1">
              <a:gsLst>
                <a:gs pos="0">
                  <a:schemeClr val="bg1"/>
                </a:gs>
                <a:gs pos="90000">
                  <a:srgbClr val="F6F6F6"/>
                </a:gs>
                <a:gs pos="72000">
                  <a:schemeClr val="bg1"/>
                </a:gs>
                <a:gs pos="100000">
                  <a:schemeClr val="bg1">
                    <a:lumMod val="85000"/>
                  </a:scheme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5" name="Rectangle 4"/>
          <p:cNvSpPr/>
          <p:nvPr userDrawn="1"/>
        </p:nvSpPr>
        <p:spPr>
          <a:xfrm>
            <a:off x="5882795" y="6070006"/>
            <a:ext cx="2438400" cy="787994"/>
          </a:xfrm>
          <a:prstGeom prst="rect">
            <a:avLst/>
          </a:prstGeom>
          <a:gradFill flip="none" rotWithShape="1">
            <a:gsLst>
              <a:gs pos="55720">
                <a:srgbClr val="002C47">
                  <a:alpha val="11000"/>
                </a:srgbClr>
              </a:gs>
              <a:gs pos="10000">
                <a:srgbClr val="002C47">
                  <a:alpha val="0"/>
                </a:srgbClr>
              </a:gs>
              <a:gs pos="100000">
                <a:srgbClr val="002C47">
                  <a:alpha val="34000"/>
                </a:srgbClr>
              </a:gs>
            </a:gsLst>
            <a:lin ang="6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6" name="Rectangle 5"/>
          <p:cNvSpPr/>
          <p:nvPr userDrawn="1"/>
        </p:nvSpPr>
        <p:spPr>
          <a:xfrm>
            <a:off x="6474454" y="-1933"/>
            <a:ext cx="2047874" cy="1019623"/>
          </a:xfrm>
          <a:prstGeom prst="rect">
            <a:avLst/>
          </a:prstGeom>
          <a:gradFill flip="none" rotWithShape="1">
            <a:gsLst>
              <a:gs pos="81000">
                <a:schemeClr val="tx1">
                  <a:alpha val="14000"/>
                </a:schemeClr>
              </a:gs>
              <a:gs pos="10000">
                <a:srgbClr val="002C47">
                  <a:alpha val="0"/>
                </a:srgbClr>
              </a:gs>
              <a:gs pos="100000">
                <a:schemeClr val="tx1">
                  <a:alpha val="34000"/>
                </a:schemeClr>
              </a:gs>
            </a:gsLst>
            <a:lin ang="20400000" scaled="0"/>
            <a:tileRect/>
          </a:gra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7" name="Picture 6"/>
          <p:cNvPicPr>
            <a:picLocks noChangeAspect="1"/>
          </p:cNvPicPr>
          <p:nvPr userDrawn="1"/>
        </p:nvPicPr>
        <p:blipFill rotWithShape="1">
          <a:blip r:embed="rId2"/>
          <a:srcRect r="66253"/>
          <a:stretch/>
        </p:blipFill>
        <p:spPr>
          <a:xfrm>
            <a:off x="7498391" y="284"/>
            <a:ext cx="1645609" cy="6857433"/>
          </a:xfrm>
          <a:prstGeom prst="rect">
            <a:avLst/>
          </a:prstGeom>
          <a:effectLst/>
        </p:spPr>
      </p:pic>
      <p:grpSp>
        <p:nvGrpSpPr>
          <p:cNvPr id="10" name="Group 9"/>
          <p:cNvGrpSpPr/>
          <p:nvPr userDrawn="1"/>
        </p:nvGrpSpPr>
        <p:grpSpPr>
          <a:xfrm flipV="1">
            <a:off x="8515350" y="0"/>
            <a:ext cx="628650" cy="1820427"/>
            <a:chOff x="8515350" y="5037573"/>
            <a:chExt cx="628650" cy="1820427"/>
          </a:xfrm>
        </p:grpSpPr>
        <p:sp>
          <p:nvSpPr>
            <p:cNvPr id="11" name="Isosceles Triangle 10"/>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2" name="Isosceles Triangle 11"/>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13" name="TextBox 12"/>
          <p:cNvSpPr txBox="1"/>
          <p:nvPr userDrawn="1"/>
        </p:nvSpPr>
        <p:spPr>
          <a:xfrm>
            <a:off x="8410574" y="13773"/>
            <a:ext cx="733425" cy="353943"/>
          </a:xfrm>
          <a:prstGeom prst="rect">
            <a:avLst/>
          </a:prstGeom>
          <a:noFill/>
        </p:spPr>
        <p:txBody>
          <a:bodyPr wrap="square" rtlCol="0">
            <a:spAutoFit/>
          </a:bodyPr>
          <a:lstStyle/>
          <a:p>
            <a:pPr algn="r"/>
            <a:fld id="{0D1979C8-7284-479F-8A15-DF92145F6DDA}" type="slidenum">
              <a:rPr lang="en-US" sz="1700" b="0" spc="40" baseline="0" smtClean="0">
                <a:solidFill>
                  <a:srgbClr val="004874"/>
                </a:solidFill>
                <a:latin typeface="Impact" panose="020B0806030902050204" pitchFamily="34" charset="0"/>
              </a:rPr>
              <a:pPr algn="r"/>
              <a:t>‹#›</a:t>
            </a:fld>
            <a:endParaRPr lang="en-US" sz="1700" b="0" spc="40" baseline="0" dirty="0">
              <a:solidFill>
                <a:srgbClr val="004874"/>
              </a:solidFill>
              <a:latin typeface="Impact" panose="020B0806030902050204" pitchFamily="34" charset="0"/>
            </a:endParaRPr>
          </a:p>
        </p:txBody>
      </p:sp>
      <p:pic>
        <p:nvPicPr>
          <p:cNvPr id="14" name="Picture 13" descr="wrfgps-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grpSp>
        <p:nvGrpSpPr>
          <p:cNvPr id="15" name="Group 14"/>
          <p:cNvGrpSpPr/>
          <p:nvPr userDrawn="1"/>
        </p:nvGrpSpPr>
        <p:grpSpPr>
          <a:xfrm rot="10800000" flipH="1" flipV="1">
            <a:off x="8553860" y="5040637"/>
            <a:ext cx="592563" cy="1820427"/>
            <a:chOff x="8515350" y="5037573"/>
            <a:chExt cx="628650" cy="1820427"/>
          </a:xfrm>
        </p:grpSpPr>
        <p:sp>
          <p:nvSpPr>
            <p:cNvPr id="16" name="Isosceles Triangle 15"/>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7" name="Isosceles Triangle 16"/>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Tree>
    <p:extLst>
      <p:ext uri="{BB962C8B-B14F-4D97-AF65-F5344CB8AC3E}">
        <p14:creationId xmlns:p14="http://schemas.microsoft.com/office/powerpoint/2010/main" val="2254068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PPT-Background.png"/>
          <p:cNvPicPr>
            <a:picLocks noChangeAspect="1"/>
          </p:cNvPicPr>
          <p:nvPr userDrawn="1"/>
        </p:nvPicPr>
        <p:blipFill rotWithShape="1">
          <a:blip r:embed="rId27">
            <a:alphaModFix amt="60000"/>
            <a:extLst>
              <a:ext uri="{28A0092B-C50C-407E-A947-70E740481C1C}">
                <a14:useLocalDpi xmlns:a14="http://schemas.microsoft.com/office/drawing/2010/main" val="0"/>
              </a:ext>
            </a:extLst>
          </a:blip>
          <a:srcRect t="-8" b="3"/>
          <a:stretch/>
        </p:blipFill>
        <p:spPr>
          <a:xfrm>
            <a:off x="0" y="0"/>
            <a:ext cx="9144000" cy="6858000"/>
          </a:xfrm>
          <a:prstGeom prst="rect">
            <a:avLst/>
          </a:prstGeom>
        </p:spPr>
      </p:pic>
      <p:sp>
        <p:nvSpPr>
          <p:cNvPr id="2" name="Title Placeholder 1"/>
          <p:cNvSpPr>
            <a:spLocks noGrp="1"/>
          </p:cNvSpPr>
          <p:nvPr>
            <p:ph type="title"/>
          </p:nvPr>
        </p:nvSpPr>
        <p:spPr>
          <a:xfrm>
            <a:off x="457200" y="217489"/>
            <a:ext cx="6908800" cy="77449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9470"/>
            <a:ext cx="6908800" cy="465461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rotWithShape="1">
          <a:blip r:embed="rId28"/>
          <a:srcRect r="66253"/>
          <a:stretch/>
        </p:blipFill>
        <p:spPr>
          <a:xfrm>
            <a:off x="7498391" y="284"/>
            <a:ext cx="1645609" cy="6857433"/>
          </a:xfrm>
          <a:prstGeom prst="rect">
            <a:avLst/>
          </a:prstGeom>
        </p:spPr>
      </p:pic>
      <p:grpSp>
        <p:nvGrpSpPr>
          <p:cNvPr id="15" name="Group 14"/>
          <p:cNvGrpSpPr/>
          <p:nvPr userDrawn="1"/>
        </p:nvGrpSpPr>
        <p:grpSpPr>
          <a:xfrm flipV="1">
            <a:off x="8515350" y="0"/>
            <a:ext cx="628650" cy="1820427"/>
            <a:chOff x="8515350" y="5037573"/>
            <a:chExt cx="628650" cy="1820427"/>
          </a:xfrm>
        </p:grpSpPr>
        <p:sp>
          <p:nvSpPr>
            <p:cNvPr id="16" name="Isosceles Triangle 15"/>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7" name="Isosceles Triangle 16"/>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18" name="TextBox 17"/>
          <p:cNvSpPr txBox="1"/>
          <p:nvPr userDrawn="1"/>
        </p:nvSpPr>
        <p:spPr>
          <a:xfrm>
            <a:off x="8410574" y="13773"/>
            <a:ext cx="733425" cy="353943"/>
          </a:xfrm>
          <a:prstGeom prst="rect">
            <a:avLst/>
          </a:prstGeom>
          <a:noFill/>
        </p:spPr>
        <p:txBody>
          <a:bodyPr wrap="square" rtlCol="0">
            <a:spAutoFit/>
          </a:bodyPr>
          <a:lstStyle/>
          <a:p>
            <a:pPr algn="r"/>
            <a:fld id="{0D1979C8-7284-479F-8A15-DF92145F6DDA}" type="slidenum">
              <a:rPr lang="en-US" sz="1700" b="0" spc="40" baseline="0" smtClean="0">
                <a:solidFill>
                  <a:srgbClr val="004874"/>
                </a:solidFill>
                <a:latin typeface="Impact" panose="020B0806030902050204" pitchFamily="34" charset="0"/>
              </a:rPr>
              <a:pPr algn="r"/>
              <a:t>‹#›</a:t>
            </a:fld>
            <a:endParaRPr lang="en-US" sz="1700" b="0" spc="40" baseline="0" dirty="0">
              <a:solidFill>
                <a:srgbClr val="004874"/>
              </a:solidFill>
              <a:latin typeface="Impact" panose="020B0806030902050204" pitchFamily="34" charset="0"/>
            </a:endParaRPr>
          </a:p>
        </p:txBody>
      </p:sp>
      <p:grpSp>
        <p:nvGrpSpPr>
          <p:cNvPr id="10" name="Group 9"/>
          <p:cNvGrpSpPr/>
          <p:nvPr userDrawn="1"/>
        </p:nvGrpSpPr>
        <p:grpSpPr>
          <a:xfrm rot="10800000" flipH="1" flipV="1">
            <a:off x="8553860" y="5040637"/>
            <a:ext cx="592563" cy="1820427"/>
            <a:chOff x="8515350" y="5037573"/>
            <a:chExt cx="628650" cy="1820427"/>
          </a:xfrm>
        </p:grpSpPr>
        <p:sp>
          <p:nvSpPr>
            <p:cNvPr id="11" name="Isosceles Triangle 10"/>
            <p:cNvSpPr/>
            <p:nvPr userDrawn="1"/>
          </p:nvSpPr>
          <p:spPr>
            <a:xfrm>
              <a:off x="8515350" y="5037573"/>
              <a:ext cx="628650" cy="1820427"/>
            </a:xfrm>
            <a:prstGeom prst="triangle">
              <a:avLst>
                <a:gd name="adj" fmla="val 100000"/>
              </a:avLst>
            </a:prstGeom>
            <a:solidFill>
              <a:srgbClr val="124D95"/>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2" name="Isosceles Triangle 11"/>
            <p:cNvSpPr/>
            <p:nvPr userDrawn="1"/>
          </p:nvSpPr>
          <p:spPr>
            <a:xfrm>
              <a:off x="8639494" y="5397070"/>
              <a:ext cx="504505" cy="1460930"/>
            </a:xfrm>
            <a:prstGeom prst="triangle">
              <a:avLst>
                <a:gd name="adj" fmla="val 100000"/>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Tree>
    <p:extLst>
      <p:ext uri="{BB962C8B-B14F-4D97-AF65-F5344CB8AC3E}">
        <p14:creationId xmlns:p14="http://schemas.microsoft.com/office/powerpoint/2010/main" val="191200307"/>
      </p:ext>
    </p:extLst>
  </p:cSld>
  <p:clrMap bg1="lt1" tx1="dk1" bg2="lt2" tx2="dk2" accent1="accent1" accent2="accent2" accent3="accent3" accent4="accent4" accent5="accent5" accent6="accent6" hlink="hlink" folHlink="folHlink"/>
  <p:sldLayoutIdLst>
    <p:sldLayoutId id="2147483662" r:id="rId1"/>
    <p:sldLayoutId id="2147483649" r:id="rId2"/>
    <p:sldLayoutId id="2147483651" r:id="rId3"/>
    <p:sldLayoutId id="2147483650" r:id="rId4"/>
    <p:sldLayoutId id="2147483652" r:id="rId5"/>
    <p:sldLayoutId id="2147483660" r:id="rId6"/>
    <p:sldLayoutId id="2147483654" r:id="rId7"/>
    <p:sldLayoutId id="2147483655" r:id="rId8"/>
    <p:sldLayoutId id="2147483661" r:id="rId9"/>
    <p:sldLayoutId id="2147483657" r:id="rId10"/>
    <p:sldLayoutId id="2147483676" r:id="rId11"/>
    <p:sldLayoutId id="2147483663" r:id="rId12"/>
    <p:sldLayoutId id="2147483664" r:id="rId13"/>
    <p:sldLayoutId id="2147483665" r:id="rId14"/>
    <p:sldLayoutId id="2147483666" r:id="rId15"/>
    <p:sldLayoutId id="2147483669" r:id="rId16"/>
    <p:sldLayoutId id="2147483673" r:id="rId17"/>
    <p:sldLayoutId id="2147483675" r:id="rId18"/>
    <p:sldLayoutId id="2147483674" r:id="rId19"/>
    <p:sldLayoutId id="2147483670" r:id="rId20"/>
    <p:sldLayoutId id="2147483668" r:id="rId21"/>
    <p:sldLayoutId id="2147483667" r:id="rId22"/>
    <p:sldLayoutId id="2147483671" r:id="rId23"/>
    <p:sldLayoutId id="2147483672" r:id="rId24"/>
    <p:sldLayoutId id="2147483677" r:id="rId25"/>
  </p:sldLayoutIdLst>
  <p:txStyles>
    <p:titleStyle>
      <a:lvl1pPr algn="l" defTabSz="457200" rtl="0" eaLnBrk="1" latinLnBrk="0" hangingPunct="1">
        <a:lnSpc>
          <a:spcPct val="85000"/>
        </a:lnSpc>
        <a:spcBef>
          <a:spcPct val="0"/>
        </a:spcBef>
        <a:buNone/>
        <a:defRPr sz="3800" b="0" i="0" u="none" kern="1200" cap="small" spc="40" baseline="0">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p:titleStyle>
    <p:bodyStyle>
      <a:lvl1pPr marL="342900" indent="-342900" algn="l" defTabSz="457200" rtl="0" eaLnBrk="1" latinLnBrk="0" hangingPunct="1">
        <a:spcBef>
          <a:spcPts val="0"/>
        </a:spcBef>
        <a:spcAft>
          <a:spcPts val="600"/>
        </a:spcAft>
        <a:buClr>
          <a:srgbClr val="752832"/>
        </a:buClr>
        <a:buFont typeface="Wingdings" panose="05000000000000000000" pitchFamily="2" charset="2"/>
        <a:buChar char="Ø"/>
        <a:defRPr sz="30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0"/>
        </a:spcBef>
        <a:spcAft>
          <a:spcPts val="600"/>
        </a:spcAft>
        <a:buClr>
          <a:srgbClr val="752832"/>
        </a:buClr>
        <a:buFont typeface="Arial" panose="020B0604020202020204" pitchFamily="34" charset="0"/>
        <a:buChar char="•"/>
        <a:defRPr sz="26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0"/>
        </a:spcBef>
        <a:spcAft>
          <a:spcPts val="600"/>
        </a:spcAft>
        <a:buClr>
          <a:srgbClr val="752832"/>
        </a:buClr>
        <a:buFont typeface="Myriad Pro" panose="020B0503030403020204" pitchFamily="34" charset="0"/>
        <a:buChar char="–"/>
        <a:defRPr sz="22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0"/>
        </a:spcBef>
        <a:spcAft>
          <a:spcPts val="600"/>
        </a:spcAft>
        <a:buClr>
          <a:srgbClr val="752832"/>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0"/>
        </a:spcBef>
        <a:spcAft>
          <a:spcPts val="600"/>
        </a:spcAft>
        <a:buClr>
          <a:srgbClr val="752832"/>
        </a:buClr>
        <a:buFont typeface="Arial"/>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wdr.doleta.gov/directives/attach/TEGL/TEGL_2-16_acc.pdf"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hyperlink" Target="https://doleta.gov/performance/reporting/eta_default.cfm"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doleta.gov/"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hyperlink" Target="http://www.doleta.gov/grants"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mailto:NFJP@DOL.gov"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hyperlink" Target="mailto:NFJP@dol.gov" TargetMode="Externa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www.doleta.gov/regions/" TargetMode="External"/><Relationship Id="rId1" Type="http://schemas.openxmlformats.org/officeDocument/2006/relationships/slideLayout" Target="../slideLayouts/slideLayout10.xml"/><Relationship Id="rId4" Type="http://schemas.openxmlformats.org/officeDocument/2006/relationships/image" Target="../media/image22.jpeg"/></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www.doleta.gov/regions/" TargetMode="External"/><Relationship Id="rId1" Type="http://schemas.openxmlformats.org/officeDocument/2006/relationships/slideLayout" Target="../slideLayouts/slideLayout10.xml"/><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s://www.doleta.gov/regions/" TargetMode="External"/><Relationship Id="rId1" Type="http://schemas.openxmlformats.org/officeDocument/2006/relationships/slideLayout" Target="../slideLayouts/slideLayout10.xml"/><Relationship Id="rId4" Type="http://schemas.openxmlformats.org/officeDocument/2006/relationships/image" Target="../media/image28.jpeg"/></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s://www.doleta.gov/regions/" TargetMode="External"/><Relationship Id="rId1" Type="http://schemas.openxmlformats.org/officeDocument/2006/relationships/slideLayout" Target="../slideLayouts/slideLayout10.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hyperlink" Target="https://www.workforcegps.org/events/2016/07/01/14/37/Overview_of_the_Revised_WIOA_ETA-9130_Financial_Reports_and_Instructions" TargetMode="Externa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hyperlink" Target="https://farmworker.workforcegps.org/" TargetMode="External"/><Relationship Id="rId2" Type="http://schemas.openxmlformats.org/officeDocument/2006/relationships/hyperlink" Target="https://www.doleta.gov/Farmworker/html/NFJP.cfm" TargetMode="External"/><Relationship Id="rId1" Type="http://schemas.openxmlformats.org/officeDocument/2006/relationships/slideLayout" Target="../slideLayouts/slideLayout21.xml"/><Relationship Id="rId5" Type="http://schemas.openxmlformats.org/officeDocument/2006/relationships/hyperlink" Target="http://afop.org/" TargetMode="External"/><Relationship Id="rId4" Type="http://schemas.openxmlformats.org/officeDocument/2006/relationships/hyperlink" Target="https://www.doleta.gov/programs/msfw.cfm"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59110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sp>
        <p:nvSpPr>
          <p:cNvPr id="5" name="TextBox 4"/>
          <p:cNvSpPr txBox="1"/>
          <p:nvPr/>
        </p:nvSpPr>
        <p:spPr>
          <a:xfrm>
            <a:off x="457200" y="2945831"/>
            <a:ext cx="6781800" cy="2492990"/>
          </a:xfrm>
          <a:prstGeom prst="rect">
            <a:avLst/>
          </a:prstGeom>
          <a:noFill/>
        </p:spPr>
        <p:txBody>
          <a:bodyPr wrap="square" rtlCol="0">
            <a:spAutoFit/>
          </a:bodyPr>
          <a:lstStyle/>
          <a:p>
            <a:pPr marL="342900" indent="-342900">
              <a:spcAft>
                <a:spcPts val="2400"/>
              </a:spcAft>
              <a:buFont typeface="+mj-lt"/>
              <a:buAutoNum type="arabicPeriod"/>
            </a:pPr>
            <a:r>
              <a:rPr lang="en-US" sz="2400" dirty="0">
                <a:latin typeface="Arial" pitchFamily="34" charset="0"/>
                <a:cs typeface="Arial" pitchFamily="34" charset="0"/>
              </a:rPr>
              <a:t>Of course!</a:t>
            </a:r>
          </a:p>
          <a:p>
            <a:pPr marL="342900" indent="-342900">
              <a:spcAft>
                <a:spcPts val="2400"/>
              </a:spcAft>
              <a:buFont typeface="+mj-lt"/>
              <a:buAutoNum type="arabicPeriod"/>
            </a:pPr>
            <a:r>
              <a:rPr lang="en-US" sz="2400" dirty="0">
                <a:latin typeface="Arial" pitchFamily="34" charset="0"/>
                <a:cs typeface="Arial" pitchFamily="34" charset="0"/>
              </a:rPr>
              <a:t>Half way done!</a:t>
            </a:r>
          </a:p>
          <a:p>
            <a:pPr marL="342900" indent="-342900">
              <a:spcAft>
                <a:spcPts val="2400"/>
              </a:spcAft>
              <a:buFont typeface="+mj-lt"/>
              <a:buAutoNum type="arabicPeriod"/>
            </a:pPr>
            <a:r>
              <a:rPr lang="en-US" sz="2400" dirty="0">
                <a:latin typeface="Arial" pitchFamily="34" charset="0"/>
                <a:cs typeface="Arial" pitchFamily="34" charset="0"/>
              </a:rPr>
              <a:t>It’s on my “must read” list</a:t>
            </a:r>
          </a:p>
          <a:p>
            <a:pPr marL="342900" indent="-342900">
              <a:spcAft>
                <a:spcPts val="2400"/>
              </a:spcAft>
              <a:buFont typeface="+mj-lt"/>
              <a:buAutoNum type="arabicPeriod"/>
            </a:pPr>
            <a:r>
              <a:rPr lang="en-US" sz="2400" dirty="0">
                <a:latin typeface="Arial" pitchFamily="34" charset="0"/>
                <a:cs typeface="Arial" pitchFamily="34" charset="0"/>
              </a:rPr>
              <a:t>Huh…</a:t>
            </a:r>
          </a:p>
        </p:txBody>
      </p:sp>
      <p:sp>
        <p:nvSpPr>
          <p:cNvPr id="6" name="TextBox 5"/>
          <p:cNvSpPr txBox="1"/>
          <p:nvPr/>
        </p:nvSpPr>
        <p:spPr>
          <a:xfrm>
            <a:off x="101600" y="1524000"/>
            <a:ext cx="7467600" cy="1255728"/>
          </a:xfrm>
          <a:prstGeom prst="rect">
            <a:avLst/>
          </a:prstGeom>
          <a:noFill/>
        </p:spPr>
        <p:txBody>
          <a:bodyPr wrap="square" rtlCol="0">
            <a:spAutoFit/>
          </a:bodyPr>
          <a:lstStyle/>
          <a:p>
            <a:pPr lvl="0" algn="ctr" defTabSz="1066800">
              <a:lnSpc>
                <a:spcPct val="90000"/>
              </a:lnSpc>
              <a:spcBef>
                <a:spcPct val="0"/>
              </a:spcBef>
              <a:spcAft>
                <a:spcPct val="35000"/>
              </a:spcAft>
            </a:pPr>
            <a:r>
              <a:rPr lang="en-US" sz="2800" dirty="0">
                <a:solidFill>
                  <a:srgbClr val="C00000"/>
                </a:solidFill>
                <a:latin typeface="Arial" pitchFamily="34" charset="0"/>
                <a:cs typeface="Arial" pitchFamily="34" charset="0"/>
              </a:rPr>
              <a:t>How many of you have read the newest edition of “Grantee Handbook: Effectively Managing Your ETA Competitive Grant? </a:t>
            </a:r>
            <a:endParaRPr lang="en-US" dirty="0">
              <a:latin typeface="Arial" pitchFamily="34" charset="0"/>
              <a:cs typeface="Arial" pitchFamily="34" charset="0"/>
            </a:endParaRPr>
          </a:p>
        </p:txBody>
      </p:sp>
    </p:spTree>
    <p:extLst>
      <p:ext uri="{BB962C8B-B14F-4D97-AF65-F5344CB8AC3E}">
        <p14:creationId xmlns:p14="http://schemas.microsoft.com/office/powerpoint/2010/main" val="1745190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5"/>
          </p:nvPr>
        </p:nvSpPr>
        <p:spPr>
          <a:xfrm>
            <a:off x="3440998" y="402797"/>
            <a:ext cx="4621068" cy="457200"/>
          </a:xfrm>
        </p:spPr>
        <p:txBody>
          <a:bodyPr/>
          <a:lstStyle/>
          <a:p>
            <a:r>
              <a:rPr lang="en-US" dirty="0"/>
              <a:t>Gregory Scheib</a:t>
            </a:r>
          </a:p>
        </p:txBody>
      </p:sp>
      <p:sp>
        <p:nvSpPr>
          <p:cNvPr id="3" name="Text Placeholder 2"/>
          <p:cNvSpPr>
            <a:spLocks noGrp="1"/>
          </p:cNvSpPr>
          <p:nvPr>
            <p:ph type="body" sz="half" idx="12"/>
          </p:nvPr>
        </p:nvSpPr>
        <p:spPr>
          <a:xfrm>
            <a:off x="3292143" y="991576"/>
            <a:ext cx="3970337" cy="354807"/>
          </a:xfrm>
        </p:spPr>
        <p:txBody>
          <a:bodyPr/>
          <a:lstStyle/>
          <a:p>
            <a:r>
              <a:rPr lang="en-US" dirty="0"/>
              <a:t>Workforce Analyst</a:t>
            </a:r>
          </a:p>
        </p:txBody>
      </p:sp>
      <p:sp>
        <p:nvSpPr>
          <p:cNvPr id="5" name="Text Placeholder 4"/>
          <p:cNvSpPr>
            <a:spLocks noGrp="1"/>
          </p:cNvSpPr>
          <p:nvPr>
            <p:ph type="body" sz="half" idx="14"/>
          </p:nvPr>
        </p:nvSpPr>
        <p:spPr>
          <a:xfrm>
            <a:off x="3122023" y="1771740"/>
            <a:ext cx="3970337" cy="1117658"/>
          </a:xfrm>
        </p:spPr>
        <p:txBody>
          <a:bodyPr>
            <a:normAutofit fontScale="92500" lnSpcReduction="20000"/>
          </a:bodyPr>
          <a:lstStyle/>
          <a:p>
            <a:r>
              <a:rPr lang="en-US" dirty="0"/>
              <a:t>Specialty National Programs Unit</a:t>
            </a:r>
          </a:p>
          <a:p>
            <a:r>
              <a:rPr lang="en-US" dirty="0"/>
              <a:t>Employment and Training Administration </a:t>
            </a:r>
          </a:p>
          <a:p>
            <a:r>
              <a:rPr lang="en-US" dirty="0"/>
              <a:t>U.S. Department of Labor</a:t>
            </a:r>
          </a:p>
        </p:txBody>
      </p:sp>
      <p:pic>
        <p:nvPicPr>
          <p:cNvPr id="8194" name="Picture 2"/>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13630" r="13630"/>
          <a:stretch>
            <a:fillRect/>
          </a:stretch>
        </p:blipFill>
        <p:spPr bwMode="auto">
          <a:xfrm>
            <a:off x="1341054" y="813036"/>
            <a:ext cx="1533279" cy="2108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12554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NFJP Program Overview</a:t>
            </a:r>
          </a:p>
        </p:txBody>
      </p:sp>
      <p:sp>
        <p:nvSpPr>
          <p:cNvPr id="3" name="Content Placeholder 2"/>
          <p:cNvSpPr>
            <a:spLocks noGrp="1"/>
          </p:cNvSpPr>
          <p:nvPr>
            <p:ph idx="1"/>
          </p:nvPr>
        </p:nvSpPr>
        <p:spPr/>
        <p:txBody>
          <a:bodyPr>
            <a:normAutofit fontScale="92500" lnSpcReduction="10000"/>
          </a:bodyPr>
          <a:lstStyle/>
          <a:p>
            <a:r>
              <a:rPr lang="en-US" b="1" dirty="0"/>
              <a:t>Nearly $81 million in grant funds </a:t>
            </a:r>
          </a:p>
          <a:p>
            <a:pPr lvl="1"/>
            <a:r>
              <a:rPr lang="en-US" dirty="0"/>
              <a:t> </a:t>
            </a:r>
            <a:r>
              <a:rPr lang="en-US" dirty="0">
                <a:solidFill>
                  <a:schemeClr val="tx1"/>
                </a:solidFill>
              </a:rPr>
              <a:t>To support the development of employment and training and housing assistance grants for migrant and seasonal farmworkers(MSFW), including MSFW youth, and their dependents to receive career services, training services, housing assistance services, youth services, and other related assistance services that help retain and stabilize their current agriculture jobs as well as acquire new skills they need to start careers that provide higher wages and stable, year-round employment. </a:t>
            </a:r>
          </a:p>
          <a:p>
            <a:pPr lvl="1"/>
            <a:endParaRPr lang="en-US" dirty="0"/>
          </a:p>
          <a:p>
            <a:endParaRPr lang="en-US" sz="2200" dirty="0"/>
          </a:p>
          <a:p>
            <a:pPr lvl="0">
              <a:spcBef>
                <a:spcPct val="20000"/>
              </a:spcBef>
              <a:spcAft>
                <a:spcPts val="0"/>
              </a:spcAft>
              <a:buNone/>
              <a:defRPr/>
            </a:pPr>
            <a:endParaRPr lang="en-US" sz="2200" dirty="0">
              <a:solidFill>
                <a:prstClr val="black"/>
              </a:solidFill>
              <a:latin typeface="Calibri"/>
            </a:endParaRPr>
          </a:p>
          <a:p>
            <a:endParaRPr lang="en-US" dirty="0"/>
          </a:p>
          <a:p>
            <a:pPr marL="457200" lvl="1" indent="0">
              <a:buNone/>
            </a:pPr>
            <a:endParaRPr lang="en-US" dirty="0"/>
          </a:p>
          <a:p>
            <a:pPr marL="914400" lvl="2" indent="0">
              <a:buNone/>
            </a:pPr>
            <a:endParaRPr lang="en-US" dirty="0"/>
          </a:p>
        </p:txBody>
      </p:sp>
    </p:spTree>
    <p:extLst>
      <p:ext uri="{BB962C8B-B14F-4D97-AF65-F5344CB8AC3E}">
        <p14:creationId xmlns:p14="http://schemas.microsoft.com/office/powerpoint/2010/main" val="30045539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068" t="20158" r="14631" b="4743"/>
          <a:stretch/>
        </p:blipFill>
        <p:spPr bwMode="auto">
          <a:xfrm>
            <a:off x="738815" y="364442"/>
            <a:ext cx="7051950" cy="5264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39972" y="6103088"/>
            <a:ext cx="6092456" cy="461665"/>
          </a:xfrm>
          <a:prstGeom prst="rect">
            <a:avLst/>
          </a:prstGeom>
          <a:noFill/>
        </p:spPr>
        <p:txBody>
          <a:bodyPr wrap="square" rtlCol="0">
            <a:spAutoFit/>
          </a:bodyPr>
          <a:lstStyle/>
          <a:p>
            <a:r>
              <a:rPr lang="en-US" sz="2400" dirty="0">
                <a:solidFill>
                  <a:srgbClr val="004874"/>
                </a:solidFill>
                <a:latin typeface="Franklin Gothic Medium" panose="020B0603020102020204" pitchFamily="34" charset="0"/>
              </a:rPr>
              <a:t>Employment and Training Grantees</a:t>
            </a:r>
            <a:endParaRPr lang="es-MX" sz="2400" dirty="0">
              <a:solidFill>
                <a:srgbClr val="004874"/>
              </a:solidFill>
              <a:latin typeface="Franklin Gothic Medium" panose="020B0603020102020204" pitchFamily="34" charset="0"/>
            </a:endParaRPr>
          </a:p>
        </p:txBody>
      </p:sp>
    </p:spTree>
    <p:extLst>
      <p:ext uri="{BB962C8B-B14F-4D97-AF65-F5344CB8AC3E}">
        <p14:creationId xmlns:p14="http://schemas.microsoft.com/office/powerpoint/2010/main" val="10010357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Housing Assistance Grantees</a:t>
            </a:r>
            <a:endParaRPr lang="es-MX" dirty="0"/>
          </a:p>
        </p:txBody>
      </p:sp>
      <p:graphicFrame>
        <p:nvGraphicFramePr>
          <p:cNvPr id="5" name="Picture Placeholder 4"/>
          <p:cNvGraphicFramePr>
            <a:graphicFrameLocks noGrp="1"/>
          </p:cNvGraphicFramePr>
          <p:nvPr>
            <p:ph type="pic" idx="1"/>
            <p:extLst>
              <p:ext uri="{D42A27DB-BD31-4B8C-83A1-F6EECF244321}">
                <p14:modId xmlns:p14="http://schemas.microsoft.com/office/powerpoint/2010/main" val="1917965824"/>
              </p:ext>
            </p:extLst>
          </p:nvPr>
        </p:nvGraphicFramePr>
        <p:xfrm>
          <a:off x="1046922" y="265048"/>
          <a:ext cx="6414051" cy="4611750"/>
        </p:xfrm>
        <a:graphic>
          <a:graphicData uri="http://schemas.openxmlformats.org/drawingml/2006/table">
            <a:tbl>
              <a:tblPr>
                <a:tableStyleId>{5C22544A-7EE6-4342-B048-85BDC9FD1C3A}</a:tableStyleId>
              </a:tblPr>
              <a:tblGrid>
                <a:gridCol w="355776">
                  <a:extLst>
                    <a:ext uri="{9D8B030D-6E8A-4147-A177-3AD203B41FA5}">
                      <a16:colId xmlns:a16="http://schemas.microsoft.com/office/drawing/2014/main" val="20000"/>
                    </a:ext>
                  </a:extLst>
                </a:gridCol>
                <a:gridCol w="3189362">
                  <a:extLst>
                    <a:ext uri="{9D8B030D-6E8A-4147-A177-3AD203B41FA5}">
                      <a16:colId xmlns:a16="http://schemas.microsoft.com/office/drawing/2014/main" val="20001"/>
                    </a:ext>
                  </a:extLst>
                </a:gridCol>
                <a:gridCol w="537448">
                  <a:extLst>
                    <a:ext uri="{9D8B030D-6E8A-4147-A177-3AD203B41FA5}">
                      <a16:colId xmlns:a16="http://schemas.microsoft.com/office/drawing/2014/main" val="20002"/>
                    </a:ext>
                  </a:extLst>
                </a:gridCol>
                <a:gridCol w="1160686">
                  <a:extLst>
                    <a:ext uri="{9D8B030D-6E8A-4147-A177-3AD203B41FA5}">
                      <a16:colId xmlns:a16="http://schemas.microsoft.com/office/drawing/2014/main" val="20003"/>
                    </a:ext>
                  </a:extLst>
                </a:gridCol>
                <a:gridCol w="696412">
                  <a:extLst>
                    <a:ext uri="{9D8B030D-6E8A-4147-A177-3AD203B41FA5}">
                      <a16:colId xmlns:a16="http://schemas.microsoft.com/office/drawing/2014/main" val="20004"/>
                    </a:ext>
                  </a:extLst>
                </a:gridCol>
                <a:gridCol w="474367">
                  <a:extLst>
                    <a:ext uri="{9D8B030D-6E8A-4147-A177-3AD203B41FA5}">
                      <a16:colId xmlns:a16="http://schemas.microsoft.com/office/drawing/2014/main" val="20005"/>
                    </a:ext>
                  </a:extLst>
                </a:gridCol>
              </a:tblGrid>
              <a:tr h="397266">
                <a:tc gridSpan="5">
                  <a:txBody>
                    <a:bodyPr/>
                    <a:lstStyle/>
                    <a:p>
                      <a:pPr algn="ctr" fontAlgn="ctr"/>
                      <a:r>
                        <a:rPr lang="en-US" sz="800" u="none" strike="noStrike" dirty="0">
                          <a:effectLst/>
                        </a:rPr>
                        <a:t>National Farmworker Jobs Program (NFJP) </a:t>
                      </a:r>
                      <a:br>
                        <a:rPr lang="en-US" sz="800" u="none" strike="noStrike" dirty="0">
                          <a:effectLst/>
                        </a:rPr>
                      </a:br>
                      <a:r>
                        <a:rPr lang="en-US" sz="800" u="none" strike="noStrike" dirty="0">
                          <a:effectLst/>
                        </a:rPr>
                        <a:t>Housing Assistance Grants</a:t>
                      </a:r>
                      <a:endParaRPr lang="en-US" sz="800" b="1" i="0" u="none" strike="noStrike" dirty="0">
                        <a:solidFill>
                          <a:srgbClr val="000000"/>
                        </a:solidFill>
                        <a:effectLst/>
                        <a:latin typeface="Calibri"/>
                      </a:endParaRPr>
                    </a:p>
                  </a:txBody>
                  <a:tcPr marL="5137" marR="5137" marT="5137" marB="0" anchor="ct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endParaRPr lang="es-MX" sz="600" b="0" i="0" u="none" strike="noStrike" dirty="0">
                        <a:solidFill>
                          <a:srgbClr val="000000"/>
                        </a:solidFill>
                        <a:effectLst/>
                        <a:latin typeface="Calibri"/>
                      </a:endParaRPr>
                    </a:p>
                  </a:txBody>
                  <a:tcPr marL="5137" marR="5137" marT="5137" marB="0" anchor="ctr"/>
                </a:tc>
                <a:extLst>
                  <a:ext uri="{0D108BD9-81ED-4DB2-BD59-A6C34878D82A}">
                    <a16:rowId xmlns:a16="http://schemas.microsoft.com/office/drawing/2014/main" val="10000"/>
                  </a:ext>
                </a:extLst>
              </a:tr>
              <a:tr h="351207">
                <a:tc>
                  <a:txBody>
                    <a:bodyPr/>
                    <a:lstStyle/>
                    <a:p>
                      <a:pPr algn="ctr" fontAlgn="ctr"/>
                      <a:r>
                        <a:rPr lang="es-MX" sz="600" u="none" strike="noStrike" dirty="0">
                          <a:effectLst/>
                        </a:rPr>
                        <a:t>No.</a:t>
                      </a:r>
                      <a:endParaRPr lang="es-MX" sz="600" b="1" i="0" u="none" strike="noStrike" dirty="0">
                        <a:solidFill>
                          <a:srgbClr val="000000"/>
                        </a:solidFill>
                        <a:effectLst/>
                        <a:latin typeface="Calibri"/>
                      </a:endParaRPr>
                    </a:p>
                  </a:txBody>
                  <a:tcPr marL="5137" marR="5137" marT="5137" marB="0" anchor="ctr"/>
                </a:tc>
                <a:tc>
                  <a:txBody>
                    <a:bodyPr/>
                    <a:lstStyle/>
                    <a:p>
                      <a:pPr algn="ctr" fontAlgn="ctr"/>
                      <a:r>
                        <a:rPr lang="es-MX" sz="600" u="none" strike="noStrike" dirty="0">
                          <a:effectLst/>
                        </a:rPr>
                        <a:t>Organization Name</a:t>
                      </a:r>
                      <a:endParaRPr lang="es-MX" sz="600" b="1" i="0" u="none" strike="noStrike" dirty="0">
                        <a:solidFill>
                          <a:srgbClr val="000000"/>
                        </a:solidFill>
                        <a:effectLst/>
                        <a:latin typeface="Calibri"/>
                      </a:endParaRPr>
                    </a:p>
                  </a:txBody>
                  <a:tcPr marL="5137" marR="5137" marT="5137" marB="0" anchor="ctr"/>
                </a:tc>
                <a:tc>
                  <a:txBody>
                    <a:bodyPr/>
                    <a:lstStyle/>
                    <a:p>
                      <a:pPr algn="ctr" fontAlgn="ctr"/>
                      <a:r>
                        <a:rPr lang="es-MX" sz="600" u="none" strike="noStrike" dirty="0">
                          <a:effectLst/>
                        </a:rPr>
                        <a:t>State</a:t>
                      </a:r>
                      <a:endParaRPr lang="es-MX" sz="600" b="1" i="0" u="none" strike="noStrike" dirty="0">
                        <a:solidFill>
                          <a:srgbClr val="000000"/>
                        </a:solidFill>
                        <a:effectLst/>
                        <a:latin typeface="Calibri"/>
                      </a:endParaRPr>
                    </a:p>
                  </a:txBody>
                  <a:tcPr marL="5137" marR="5137" marT="5137" marB="0" anchor="ctr"/>
                </a:tc>
                <a:tc>
                  <a:txBody>
                    <a:bodyPr/>
                    <a:lstStyle/>
                    <a:p>
                      <a:pPr algn="ctr" fontAlgn="ctr"/>
                      <a:r>
                        <a:rPr lang="es-MX" sz="600" u="none" strike="noStrike" dirty="0">
                          <a:effectLst/>
                        </a:rPr>
                        <a:t> Service </a:t>
                      </a:r>
                      <a:br>
                        <a:rPr lang="es-MX" sz="600" u="none" strike="noStrike" dirty="0">
                          <a:effectLst/>
                        </a:rPr>
                      </a:br>
                      <a:r>
                        <a:rPr lang="es-MX" sz="600" u="none" strike="noStrike" dirty="0">
                          <a:effectLst/>
                        </a:rPr>
                        <a:t>Area(s) </a:t>
                      </a:r>
                      <a:endParaRPr lang="es-MX" sz="600" b="1" i="0" u="none" strike="noStrike" dirty="0">
                        <a:solidFill>
                          <a:srgbClr val="000000"/>
                        </a:solidFill>
                        <a:effectLst/>
                        <a:latin typeface="Calibri"/>
                      </a:endParaRPr>
                    </a:p>
                  </a:txBody>
                  <a:tcPr marL="5137" marR="5137" marT="5137" marB="0" anchor="ctr"/>
                </a:tc>
                <a:tc>
                  <a:txBody>
                    <a:bodyPr/>
                    <a:lstStyle/>
                    <a:p>
                      <a:pPr algn="ctr" fontAlgn="ctr"/>
                      <a:r>
                        <a:rPr lang="es-MX" sz="600" u="none" strike="noStrike" dirty="0">
                          <a:effectLst/>
                        </a:rPr>
                        <a:t>Award</a:t>
                      </a:r>
                      <a:br>
                        <a:rPr lang="es-MX" sz="600" u="none" strike="noStrike" dirty="0">
                          <a:effectLst/>
                        </a:rPr>
                      </a:br>
                      <a:r>
                        <a:rPr lang="es-MX" sz="600" u="none" strike="noStrike" dirty="0">
                          <a:effectLst/>
                        </a:rPr>
                        <a:t>Amount</a:t>
                      </a:r>
                      <a:endParaRPr lang="es-MX" sz="600" b="1" i="0" u="none" strike="noStrike" dirty="0">
                        <a:solidFill>
                          <a:srgbClr val="000000"/>
                        </a:solidFill>
                        <a:effectLst/>
                        <a:latin typeface="Calibri"/>
                      </a:endParaRPr>
                    </a:p>
                  </a:txBody>
                  <a:tcPr marL="5137" marR="5137" marT="5137" marB="0" anchor="ctr"/>
                </a:tc>
                <a:tc>
                  <a:txBody>
                    <a:bodyPr/>
                    <a:lstStyle/>
                    <a:p>
                      <a:pPr algn="l" fontAlgn="b"/>
                      <a:endParaRPr lang="es-MX" sz="600" b="0" i="0" u="none" strike="noStrike" dirty="0">
                        <a:solidFill>
                          <a:srgbClr val="000000"/>
                        </a:solidFill>
                        <a:effectLst/>
                        <a:latin typeface="Calibri"/>
                      </a:endParaRPr>
                    </a:p>
                  </a:txBody>
                  <a:tcPr marL="5137" marR="5137" marT="5137" marB="0" anchor="b"/>
                </a:tc>
                <a:extLst>
                  <a:ext uri="{0D108BD9-81ED-4DB2-BD59-A6C34878D82A}">
                    <a16:rowId xmlns:a16="http://schemas.microsoft.com/office/drawing/2014/main" val="10001"/>
                  </a:ext>
                </a:extLst>
              </a:tr>
              <a:tr h="351207">
                <a:tc>
                  <a:txBody>
                    <a:bodyPr/>
                    <a:lstStyle/>
                    <a:p>
                      <a:pPr algn="ctr" fontAlgn="ctr"/>
                      <a:r>
                        <a:rPr lang="es-MX" sz="500" u="none" strike="noStrike" dirty="0">
                          <a:effectLst/>
                        </a:rPr>
                        <a:t>1</a:t>
                      </a:r>
                      <a:endParaRPr lang="es-MX" sz="500" b="0" i="0" u="none" strike="noStrike" dirty="0">
                        <a:solidFill>
                          <a:srgbClr val="000000"/>
                        </a:solidFill>
                        <a:effectLst/>
                        <a:latin typeface="Calibri"/>
                      </a:endParaRPr>
                    </a:p>
                  </a:txBody>
                  <a:tcPr marL="5137" marR="5137" marT="5137" marB="0" anchor="ctr"/>
                </a:tc>
                <a:tc>
                  <a:txBody>
                    <a:bodyPr/>
                    <a:lstStyle/>
                    <a:p>
                      <a:pPr algn="l" fontAlgn="ctr"/>
                      <a:r>
                        <a:rPr lang="en-US" sz="600" u="none" strike="noStrike" dirty="0">
                          <a:effectLst/>
                        </a:rPr>
                        <a:t>Community Resources and Housing Development Corporation</a:t>
                      </a:r>
                      <a:endParaRPr lang="en-US" sz="600" b="0" i="0" u="none" strike="noStrike" dirty="0">
                        <a:solidFill>
                          <a:srgbClr val="000000"/>
                        </a:solidFill>
                        <a:effectLst/>
                        <a:latin typeface="Calibri"/>
                      </a:endParaRPr>
                    </a:p>
                  </a:txBody>
                  <a:tcPr marL="5137" marR="5137" marT="5137" marB="0" anchor="ctr"/>
                </a:tc>
                <a:tc>
                  <a:txBody>
                    <a:bodyPr/>
                    <a:lstStyle/>
                    <a:p>
                      <a:pPr algn="ctr" fontAlgn="ctr"/>
                      <a:r>
                        <a:rPr lang="es-MX" sz="600" u="none" strike="noStrike" dirty="0">
                          <a:effectLst/>
                        </a:rPr>
                        <a:t>CO</a:t>
                      </a:r>
                      <a:endParaRPr lang="es-MX" sz="600" b="0" i="0" u="none" strike="noStrike" dirty="0">
                        <a:solidFill>
                          <a:srgbClr val="000000"/>
                        </a:solidFill>
                        <a:effectLst/>
                        <a:latin typeface="Calibri"/>
                      </a:endParaRPr>
                    </a:p>
                  </a:txBody>
                  <a:tcPr marL="5137" marR="5137" marT="5137" marB="0" anchor="ctr"/>
                </a:tc>
                <a:tc>
                  <a:txBody>
                    <a:bodyPr/>
                    <a:lstStyle/>
                    <a:p>
                      <a:pPr algn="ctr" fontAlgn="ctr"/>
                      <a:r>
                        <a:rPr lang="pl-PL" sz="600" u="none" strike="noStrike">
                          <a:effectLst/>
                        </a:rPr>
                        <a:t> AZ, CO,</a:t>
                      </a:r>
                      <a:br>
                        <a:rPr lang="pl-PL" sz="600" u="none" strike="noStrike">
                          <a:effectLst/>
                        </a:rPr>
                      </a:br>
                      <a:r>
                        <a:rPr lang="pl-PL" sz="600" u="none" strike="noStrike">
                          <a:effectLst/>
                        </a:rPr>
                        <a:t> ID, NM, TX </a:t>
                      </a:r>
                      <a:endParaRPr lang="pl-PL" sz="600" b="0" i="0" u="none" strike="noStrike">
                        <a:solidFill>
                          <a:srgbClr val="000000"/>
                        </a:solidFill>
                        <a:effectLst/>
                        <a:latin typeface="Calibri"/>
                      </a:endParaRPr>
                    </a:p>
                  </a:txBody>
                  <a:tcPr marL="5137" marR="5137" marT="5137" marB="0" anchor="ctr"/>
                </a:tc>
                <a:tc>
                  <a:txBody>
                    <a:bodyPr/>
                    <a:lstStyle/>
                    <a:p>
                      <a:pPr algn="ctr" fontAlgn="ctr"/>
                      <a:r>
                        <a:rPr lang="es-MX" sz="600" u="none" strike="noStrike" dirty="0">
                          <a:effectLst/>
                        </a:rPr>
                        <a:t>$709,576</a:t>
                      </a:r>
                      <a:endParaRPr lang="es-MX" sz="600" b="0" i="0" u="none" strike="noStrike" dirty="0">
                        <a:solidFill>
                          <a:srgbClr val="000000"/>
                        </a:solidFill>
                        <a:effectLst/>
                        <a:latin typeface="Calibri"/>
                      </a:endParaRPr>
                    </a:p>
                  </a:txBody>
                  <a:tcPr marL="5137" marR="5137" marT="5137" marB="0" anchor="ctr"/>
                </a:tc>
                <a:tc>
                  <a:txBody>
                    <a:bodyPr/>
                    <a:lstStyle/>
                    <a:p>
                      <a:pPr algn="l" fontAlgn="b"/>
                      <a:endParaRPr lang="es-MX" sz="600" b="0" i="0" u="none" strike="noStrike" dirty="0">
                        <a:solidFill>
                          <a:srgbClr val="000000"/>
                        </a:solidFill>
                        <a:effectLst/>
                        <a:latin typeface="Calibri"/>
                      </a:endParaRPr>
                    </a:p>
                  </a:txBody>
                  <a:tcPr marL="5137" marR="5137" marT="5137" marB="0" anchor="b"/>
                </a:tc>
                <a:extLst>
                  <a:ext uri="{0D108BD9-81ED-4DB2-BD59-A6C34878D82A}">
                    <a16:rowId xmlns:a16="http://schemas.microsoft.com/office/drawing/2014/main" val="10002"/>
                  </a:ext>
                </a:extLst>
              </a:tr>
              <a:tr h="351207">
                <a:tc>
                  <a:txBody>
                    <a:bodyPr/>
                    <a:lstStyle/>
                    <a:p>
                      <a:pPr algn="ctr" fontAlgn="ctr"/>
                      <a:r>
                        <a:rPr lang="es-MX" sz="500" u="none" strike="noStrike" dirty="0">
                          <a:effectLst/>
                        </a:rPr>
                        <a:t>2</a:t>
                      </a:r>
                      <a:endParaRPr lang="es-MX" sz="500" b="0" i="0" u="none" strike="noStrike" dirty="0">
                        <a:solidFill>
                          <a:srgbClr val="000000"/>
                        </a:solidFill>
                        <a:effectLst/>
                        <a:latin typeface="Calibri"/>
                      </a:endParaRPr>
                    </a:p>
                  </a:txBody>
                  <a:tcPr marL="5137" marR="5137" marT="5137" marB="0" anchor="ctr"/>
                </a:tc>
                <a:tc>
                  <a:txBody>
                    <a:bodyPr/>
                    <a:lstStyle/>
                    <a:p>
                      <a:pPr algn="l" fontAlgn="ctr"/>
                      <a:r>
                        <a:rPr lang="es-MX" sz="600" u="none" strike="noStrike" dirty="0">
                          <a:effectLst/>
                        </a:rPr>
                        <a:t>Florida Non-Profit Housing, Inc.</a:t>
                      </a:r>
                      <a:endParaRPr lang="es-MX" sz="600" b="0" i="0" u="none" strike="noStrike" dirty="0">
                        <a:solidFill>
                          <a:srgbClr val="000000"/>
                        </a:solidFill>
                        <a:effectLst/>
                        <a:latin typeface="Calibri"/>
                      </a:endParaRPr>
                    </a:p>
                  </a:txBody>
                  <a:tcPr marL="5137" marR="5137" marT="5137" marB="0" anchor="ctr"/>
                </a:tc>
                <a:tc>
                  <a:txBody>
                    <a:bodyPr/>
                    <a:lstStyle/>
                    <a:p>
                      <a:pPr algn="ctr" fontAlgn="ctr"/>
                      <a:r>
                        <a:rPr lang="es-MX" sz="600" u="none" strike="noStrike" dirty="0">
                          <a:effectLst/>
                        </a:rPr>
                        <a:t>FL</a:t>
                      </a:r>
                      <a:endParaRPr lang="es-MX" sz="600" b="0" i="0" u="none" strike="noStrike" dirty="0">
                        <a:solidFill>
                          <a:srgbClr val="000000"/>
                        </a:solidFill>
                        <a:effectLst/>
                        <a:latin typeface="Calibri"/>
                      </a:endParaRPr>
                    </a:p>
                  </a:txBody>
                  <a:tcPr marL="5137" marR="5137" marT="5137" marB="0" anchor="ctr"/>
                </a:tc>
                <a:tc>
                  <a:txBody>
                    <a:bodyPr/>
                    <a:lstStyle/>
                    <a:p>
                      <a:pPr algn="ctr" fontAlgn="ctr"/>
                      <a:r>
                        <a:rPr lang="es-MX" sz="600" u="none" strike="noStrike" dirty="0">
                          <a:effectLst/>
                        </a:rPr>
                        <a:t> DE, FL,</a:t>
                      </a:r>
                      <a:br>
                        <a:rPr lang="es-MX" sz="600" u="none" strike="noStrike" dirty="0">
                          <a:effectLst/>
                        </a:rPr>
                      </a:br>
                      <a:r>
                        <a:rPr lang="es-MX" sz="600" u="none" strike="noStrike" dirty="0">
                          <a:effectLst/>
                        </a:rPr>
                        <a:t> MD, MS, VA </a:t>
                      </a:r>
                      <a:endParaRPr lang="es-MX" sz="600" b="0" i="0" u="none" strike="noStrike" dirty="0">
                        <a:solidFill>
                          <a:srgbClr val="000000"/>
                        </a:solidFill>
                        <a:effectLst/>
                        <a:latin typeface="Calibri"/>
                      </a:endParaRPr>
                    </a:p>
                  </a:txBody>
                  <a:tcPr marL="5137" marR="5137" marT="5137" marB="0" anchor="ctr"/>
                </a:tc>
                <a:tc>
                  <a:txBody>
                    <a:bodyPr/>
                    <a:lstStyle/>
                    <a:p>
                      <a:pPr algn="ctr" fontAlgn="ctr"/>
                      <a:r>
                        <a:rPr lang="es-MX" sz="600" u="none" strike="noStrike" dirty="0">
                          <a:effectLst/>
                        </a:rPr>
                        <a:t>$710,914</a:t>
                      </a:r>
                      <a:endParaRPr lang="es-MX" sz="600" b="0" i="0" u="none" strike="noStrike" dirty="0">
                        <a:solidFill>
                          <a:srgbClr val="000000"/>
                        </a:solidFill>
                        <a:effectLst/>
                        <a:latin typeface="Calibri"/>
                      </a:endParaRPr>
                    </a:p>
                  </a:txBody>
                  <a:tcPr marL="5137" marR="5137" marT="5137" marB="0" anchor="ctr"/>
                </a:tc>
                <a:tc>
                  <a:txBody>
                    <a:bodyPr/>
                    <a:lstStyle/>
                    <a:p>
                      <a:pPr algn="l" fontAlgn="b"/>
                      <a:endParaRPr lang="es-MX" sz="600" b="0" i="0" u="none" strike="noStrike" dirty="0">
                        <a:solidFill>
                          <a:srgbClr val="000000"/>
                        </a:solidFill>
                        <a:effectLst/>
                        <a:latin typeface="Calibri"/>
                      </a:endParaRPr>
                    </a:p>
                  </a:txBody>
                  <a:tcPr marL="5137" marR="5137" marT="5137" marB="0" anchor="b"/>
                </a:tc>
                <a:extLst>
                  <a:ext uri="{0D108BD9-81ED-4DB2-BD59-A6C34878D82A}">
                    <a16:rowId xmlns:a16="http://schemas.microsoft.com/office/drawing/2014/main" val="10003"/>
                  </a:ext>
                </a:extLst>
              </a:tr>
              <a:tr h="351207">
                <a:tc>
                  <a:txBody>
                    <a:bodyPr/>
                    <a:lstStyle/>
                    <a:p>
                      <a:pPr algn="ctr" fontAlgn="ctr"/>
                      <a:r>
                        <a:rPr lang="es-MX" sz="500" u="none" strike="noStrike" dirty="0">
                          <a:effectLst/>
                        </a:rPr>
                        <a:t>3</a:t>
                      </a:r>
                      <a:endParaRPr lang="es-MX" sz="500" b="0" i="0" u="none" strike="noStrike" dirty="0">
                        <a:solidFill>
                          <a:srgbClr val="000000"/>
                        </a:solidFill>
                        <a:effectLst/>
                        <a:latin typeface="Calibri"/>
                      </a:endParaRPr>
                    </a:p>
                  </a:txBody>
                  <a:tcPr marL="5137" marR="5137" marT="5137" marB="0" anchor="ctr"/>
                </a:tc>
                <a:tc>
                  <a:txBody>
                    <a:bodyPr/>
                    <a:lstStyle/>
                    <a:p>
                      <a:pPr algn="l" fontAlgn="ctr"/>
                      <a:r>
                        <a:rPr lang="es-MX" sz="600" u="none" strike="noStrike" dirty="0">
                          <a:effectLst/>
                        </a:rPr>
                        <a:t>La Cooperativa Campesina de California</a:t>
                      </a:r>
                      <a:endParaRPr lang="es-MX" sz="600" b="0" i="0" u="none" strike="noStrike" dirty="0">
                        <a:solidFill>
                          <a:srgbClr val="000000"/>
                        </a:solidFill>
                        <a:effectLst/>
                        <a:latin typeface="Calibri"/>
                      </a:endParaRPr>
                    </a:p>
                  </a:txBody>
                  <a:tcPr marL="5137" marR="5137" marT="5137" marB="0" anchor="ctr"/>
                </a:tc>
                <a:tc>
                  <a:txBody>
                    <a:bodyPr/>
                    <a:lstStyle/>
                    <a:p>
                      <a:pPr algn="ctr" fontAlgn="ctr"/>
                      <a:r>
                        <a:rPr lang="es-MX" sz="600" u="none" strike="noStrike" dirty="0">
                          <a:effectLst/>
                        </a:rPr>
                        <a:t>CA</a:t>
                      </a:r>
                      <a:endParaRPr lang="es-MX" sz="600" b="0" i="0" u="none" strike="noStrike" dirty="0">
                        <a:solidFill>
                          <a:srgbClr val="000000"/>
                        </a:solidFill>
                        <a:effectLst/>
                        <a:latin typeface="Calibri"/>
                      </a:endParaRPr>
                    </a:p>
                  </a:txBody>
                  <a:tcPr marL="5137" marR="5137" marT="5137" marB="0" anchor="ctr"/>
                </a:tc>
                <a:tc>
                  <a:txBody>
                    <a:bodyPr/>
                    <a:lstStyle/>
                    <a:p>
                      <a:pPr algn="ctr" fontAlgn="ctr"/>
                      <a:r>
                        <a:rPr lang="es-MX" sz="600" u="none" strike="noStrike" dirty="0">
                          <a:effectLst/>
                        </a:rPr>
                        <a:t> CA </a:t>
                      </a:r>
                      <a:endParaRPr lang="es-MX" sz="600" b="0" i="0" u="none" strike="noStrike" dirty="0">
                        <a:solidFill>
                          <a:srgbClr val="000000"/>
                        </a:solidFill>
                        <a:effectLst/>
                        <a:latin typeface="Calibri"/>
                      </a:endParaRPr>
                    </a:p>
                  </a:txBody>
                  <a:tcPr marL="5137" marR="5137" marT="5137" marB="0" anchor="ctr"/>
                </a:tc>
                <a:tc>
                  <a:txBody>
                    <a:bodyPr/>
                    <a:lstStyle/>
                    <a:p>
                      <a:pPr algn="ctr" fontAlgn="ctr"/>
                      <a:r>
                        <a:rPr lang="es-MX" sz="600" u="none" strike="noStrike" dirty="0">
                          <a:effectLst/>
                        </a:rPr>
                        <a:t>$800,000</a:t>
                      </a:r>
                      <a:endParaRPr lang="es-MX" sz="600" b="0" i="0" u="none" strike="noStrike" dirty="0">
                        <a:solidFill>
                          <a:srgbClr val="000000"/>
                        </a:solidFill>
                        <a:effectLst/>
                        <a:latin typeface="Calibri"/>
                      </a:endParaRPr>
                    </a:p>
                  </a:txBody>
                  <a:tcPr marL="5137" marR="5137" marT="5137" marB="0" anchor="ctr"/>
                </a:tc>
                <a:tc>
                  <a:txBody>
                    <a:bodyPr/>
                    <a:lstStyle/>
                    <a:p>
                      <a:pPr algn="l" fontAlgn="b"/>
                      <a:endParaRPr lang="es-MX" sz="600" b="0" i="0" u="none" strike="noStrike" dirty="0">
                        <a:solidFill>
                          <a:srgbClr val="000000"/>
                        </a:solidFill>
                        <a:effectLst/>
                        <a:latin typeface="Calibri"/>
                      </a:endParaRPr>
                    </a:p>
                  </a:txBody>
                  <a:tcPr marL="5137" marR="5137" marT="5137" marB="0" anchor="b"/>
                </a:tc>
                <a:extLst>
                  <a:ext uri="{0D108BD9-81ED-4DB2-BD59-A6C34878D82A}">
                    <a16:rowId xmlns:a16="http://schemas.microsoft.com/office/drawing/2014/main" val="10004"/>
                  </a:ext>
                </a:extLst>
              </a:tr>
              <a:tr h="351207">
                <a:tc>
                  <a:txBody>
                    <a:bodyPr/>
                    <a:lstStyle/>
                    <a:p>
                      <a:pPr algn="ctr" fontAlgn="ctr"/>
                      <a:r>
                        <a:rPr lang="es-MX" sz="500" u="none" strike="noStrike" dirty="0">
                          <a:effectLst/>
                        </a:rPr>
                        <a:t>4</a:t>
                      </a:r>
                      <a:endParaRPr lang="es-MX" sz="500" b="0" i="0" u="none" strike="noStrike" dirty="0">
                        <a:solidFill>
                          <a:srgbClr val="000000"/>
                        </a:solidFill>
                        <a:effectLst/>
                        <a:latin typeface="Calibri"/>
                      </a:endParaRPr>
                    </a:p>
                  </a:txBody>
                  <a:tcPr marL="5137" marR="5137" marT="5137" marB="0" anchor="ctr"/>
                </a:tc>
                <a:tc>
                  <a:txBody>
                    <a:bodyPr/>
                    <a:lstStyle/>
                    <a:p>
                      <a:pPr algn="l" fontAlgn="ctr"/>
                      <a:r>
                        <a:rPr lang="es-MX" sz="600" u="none" strike="noStrike" dirty="0">
                          <a:effectLst/>
                        </a:rPr>
                        <a:t>Motivation, Education,and Training, Inc.</a:t>
                      </a:r>
                      <a:endParaRPr lang="es-MX" sz="600" b="0" i="0" u="none" strike="noStrike" dirty="0">
                        <a:solidFill>
                          <a:srgbClr val="000000"/>
                        </a:solidFill>
                        <a:effectLst/>
                        <a:latin typeface="Calibri"/>
                      </a:endParaRPr>
                    </a:p>
                  </a:txBody>
                  <a:tcPr marL="5137" marR="5137" marT="5137" marB="0" anchor="ctr"/>
                </a:tc>
                <a:tc>
                  <a:txBody>
                    <a:bodyPr/>
                    <a:lstStyle/>
                    <a:p>
                      <a:pPr algn="ctr" fontAlgn="ctr"/>
                      <a:r>
                        <a:rPr lang="es-MX" sz="600" u="none" strike="noStrike" dirty="0">
                          <a:effectLst/>
                        </a:rPr>
                        <a:t>TX</a:t>
                      </a:r>
                      <a:endParaRPr lang="es-MX" sz="600" b="0" i="0" u="none" strike="noStrike" dirty="0">
                        <a:solidFill>
                          <a:srgbClr val="000000"/>
                        </a:solidFill>
                        <a:effectLst/>
                        <a:latin typeface="Calibri"/>
                      </a:endParaRPr>
                    </a:p>
                  </a:txBody>
                  <a:tcPr marL="5137" marR="5137" marT="5137" marB="0" anchor="ctr"/>
                </a:tc>
                <a:tc>
                  <a:txBody>
                    <a:bodyPr/>
                    <a:lstStyle/>
                    <a:p>
                      <a:pPr algn="ctr" fontAlgn="ctr"/>
                      <a:r>
                        <a:rPr lang="es-MX" sz="600" u="none" strike="noStrike" dirty="0">
                          <a:effectLst/>
                        </a:rPr>
                        <a:t> TX, LA </a:t>
                      </a:r>
                      <a:endParaRPr lang="es-MX" sz="600" b="0" i="0" u="none" strike="noStrike" dirty="0">
                        <a:solidFill>
                          <a:srgbClr val="000000"/>
                        </a:solidFill>
                        <a:effectLst/>
                        <a:latin typeface="Calibri"/>
                      </a:endParaRPr>
                    </a:p>
                  </a:txBody>
                  <a:tcPr marL="5137" marR="5137" marT="5137" marB="0" anchor="ctr"/>
                </a:tc>
                <a:tc>
                  <a:txBody>
                    <a:bodyPr/>
                    <a:lstStyle/>
                    <a:p>
                      <a:pPr algn="ctr" fontAlgn="ctr"/>
                      <a:r>
                        <a:rPr lang="es-MX" sz="600" u="none" strike="noStrike" dirty="0">
                          <a:effectLst/>
                        </a:rPr>
                        <a:t>$590,266</a:t>
                      </a:r>
                      <a:endParaRPr lang="es-MX" sz="600" b="0" i="0" u="none" strike="noStrike" dirty="0">
                        <a:solidFill>
                          <a:srgbClr val="000000"/>
                        </a:solidFill>
                        <a:effectLst/>
                        <a:latin typeface="Calibri"/>
                      </a:endParaRPr>
                    </a:p>
                  </a:txBody>
                  <a:tcPr marL="5137" marR="5137" marT="5137" marB="0" anchor="ctr"/>
                </a:tc>
                <a:tc>
                  <a:txBody>
                    <a:bodyPr/>
                    <a:lstStyle/>
                    <a:p>
                      <a:pPr algn="l" fontAlgn="b"/>
                      <a:endParaRPr lang="es-MX" sz="600" b="0" i="0" u="none" strike="noStrike" dirty="0">
                        <a:solidFill>
                          <a:srgbClr val="000000"/>
                        </a:solidFill>
                        <a:effectLst/>
                        <a:latin typeface="Calibri"/>
                      </a:endParaRPr>
                    </a:p>
                  </a:txBody>
                  <a:tcPr marL="5137" marR="5137" marT="5137" marB="0" anchor="b"/>
                </a:tc>
                <a:extLst>
                  <a:ext uri="{0D108BD9-81ED-4DB2-BD59-A6C34878D82A}">
                    <a16:rowId xmlns:a16="http://schemas.microsoft.com/office/drawing/2014/main" val="10005"/>
                  </a:ext>
                </a:extLst>
              </a:tr>
              <a:tr h="351207">
                <a:tc>
                  <a:txBody>
                    <a:bodyPr/>
                    <a:lstStyle/>
                    <a:p>
                      <a:pPr algn="ctr" fontAlgn="ctr"/>
                      <a:r>
                        <a:rPr lang="es-MX" sz="500" u="none" strike="noStrike" dirty="0">
                          <a:effectLst/>
                        </a:rPr>
                        <a:t>5</a:t>
                      </a:r>
                      <a:endParaRPr lang="es-MX" sz="500" b="0" i="0" u="none" strike="noStrike" dirty="0">
                        <a:solidFill>
                          <a:srgbClr val="000000"/>
                        </a:solidFill>
                        <a:effectLst/>
                        <a:latin typeface="Calibri"/>
                      </a:endParaRPr>
                    </a:p>
                  </a:txBody>
                  <a:tcPr marL="5137" marR="5137" marT="5137" marB="0" anchor="ctr"/>
                </a:tc>
                <a:tc>
                  <a:txBody>
                    <a:bodyPr/>
                    <a:lstStyle/>
                    <a:p>
                      <a:pPr algn="l" fontAlgn="ctr"/>
                      <a:r>
                        <a:rPr lang="en-US" sz="600" u="none" strike="noStrike" dirty="0">
                          <a:effectLst/>
                        </a:rPr>
                        <a:t>Office of Rural and Farmworker Housing</a:t>
                      </a:r>
                      <a:endParaRPr lang="en-US" sz="600" b="0" i="0" u="none" strike="noStrike" dirty="0">
                        <a:solidFill>
                          <a:srgbClr val="000000"/>
                        </a:solidFill>
                        <a:effectLst/>
                        <a:latin typeface="Calibri"/>
                      </a:endParaRPr>
                    </a:p>
                  </a:txBody>
                  <a:tcPr marL="5137" marR="5137" marT="5137" marB="0" anchor="ctr"/>
                </a:tc>
                <a:tc>
                  <a:txBody>
                    <a:bodyPr/>
                    <a:lstStyle/>
                    <a:p>
                      <a:pPr algn="ctr" fontAlgn="ctr"/>
                      <a:r>
                        <a:rPr lang="es-MX" sz="600" u="none" strike="noStrike" dirty="0">
                          <a:effectLst/>
                        </a:rPr>
                        <a:t>WA</a:t>
                      </a:r>
                      <a:endParaRPr lang="es-MX" sz="600" b="0" i="0" u="none" strike="noStrike" dirty="0">
                        <a:solidFill>
                          <a:srgbClr val="000000"/>
                        </a:solidFill>
                        <a:effectLst/>
                        <a:latin typeface="Calibri"/>
                      </a:endParaRPr>
                    </a:p>
                  </a:txBody>
                  <a:tcPr marL="5137" marR="5137" marT="5137" marB="0" anchor="ctr"/>
                </a:tc>
                <a:tc>
                  <a:txBody>
                    <a:bodyPr/>
                    <a:lstStyle/>
                    <a:p>
                      <a:pPr algn="ctr" fontAlgn="ctr"/>
                      <a:r>
                        <a:rPr lang="es-MX" sz="600" u="none" strike="noStrike" dirty="0">
                          <a:effectLst/>
                        </a:rPr>
                        <a:t> WA, OR </a:t>
                      </a:r>
                      <a:endParaRPr lang="es-MX" sz="600" b="0" i="0" u="none" strike="noStrike" dirty="0">
                        <a:solidFill>
                          <a:srgbClr val="000000"/>
                        </a:solidFill>
                        <a:effectLst/>
                        <a:latin typeface="Calibri"/>
                      </a:endParaRPr>
                    </a:p>
                  </a:txBody>
                  <a:tcPr marL="5137" marR="5137" marT="5137" marB="0" anchor="ctr"/>
                </a:tc>
                <a:tc>
                  <a:txBody>
                    <a:bodyPr/>
                    <a:lstStyle/>
                    <a:p>
                      <a:pPr algn="ctr" fontAlgn="ctr"/>
                      <a:r>
                        <a:rPr lang="es-MX" sz="600" u="none" strike="noStrike" dirty="0">
                          <a:effectLst/>
                        </a:rPr>
                        <a:t>$274,770</a:t>
                      </a:r>
                      <a:endParaRPr lang="es-MX" sz="600" b="0" i="0" u="none" strike="noStrike" dirty="0">
                        <a:solidFill>
                          <a:srgbClr val="000000"/>
                        </a:solidFill>
                        <a:effectLst/>
                        <a:latin typeface="Calibri"/>
                      </a:endParaRPr>
                    </a:p>
                  </a:txBody>
                  <a:tcPr marL="5137" marR="5137" marT="5137" marB="0" anchor="ctr"/>
                </a:tc>
                <a:tc>
                  <a:txBody>
                    <a:bodyPr/>
                    <a:lstStyle/>
                    <a:p>
                      <a:pPr algn="l" fontAlgn="b"/>
                      <a:endParaRPr lang="es-MX" sz="600" b="0" i="0" u="none" strike="noStrike" dirty="0">
                        <a:solidFill>
                          <a:srgbClr val="000000"/>
                        </a:solidFill>
                        <a:effectLst/>
                        <a:latin typeface="Calibri"/>
                      </a:endParaRPr>
                    </a:p>
                  </a:txBody>
                  <a:tcPr marL="5137" marR="5137" marT="5137" marB="0" anchor="b"/>
                </a:tc>
                <a:extLst>
                  <a:ext uri="{0D108BD9-81ED-4DB2-BD59-A6C34878D82A}">
                    <a16:rowId xmlns:a16="http://schemas.microsoft.com/office/drawing/2014/main" val="10006"/>
                  </a:ext>
                </a:extLst>
              </a:tr>
              <a:tr h="351207">
                <a:tc>
                  <a:txBody>
                    <a:bodyPr/>
                    <a:lstStyle/>
                    <a:p>
                      <a:pPr algn="ctr" fontAlgn="ctr"/>
                      <a:r>
                        <a:rPr lang="es-MX" sz="500" u="none" strike="noStrike" dirty="0">
                          <a:effectLst/>
                        </a:rPr>
                        <a:t>6</a:t>
                      </a:r>
                      <a:endParaRPr lang="es-MX" sz="500" b="0" i="0" u="none" strike="noStrike" dirty="0">
                        <a:solidFill>
                          <a:srgbClr val="000000"/>
                        </a:solidFill>
                        <a:effectLst/>
                        <a:latin typeface="Calibri"/>
                      </a:endParaRPr>
                    </a:p>
                  </a:txBody>
                  <a:tcPr marL="5137" marR="5137" marT="5137" marB="0" anchor="ctr"/>
                </a:tc>
                <a:tc>
                  <a:txBody>
                    <a:bodyPr/>
                    <a:lstStyle/>
                    <a:p>
                      <a:pPr algn="l" fontAlgn="ctr"/>
                      <a:r>
                        <a:rPr lang="es-MX" sz="600" u="none" strike="noStrike" dirty="0">
                          <a:effectLst/>
                        </a:rPr>
                        <a:t>Pathstone Corporation</a:t>
                      </a:r>
                      <a:endParaRPr lang="es-MX" sz="600" b="0" i="0" u="none" strike="noStrike" dirty="0">
                        <a:solidFill>
                          <a:srgbClr val="000000"/>
                        </a:solidFill>
                        <a:effectLst/>
                        <a:latin typeface="Calibri"/>
                      </a:endParaRPr>
                    </a:p>
                  </a:txBody>
                  <a:tcPr marL="5137" marR="5137" marT="5137" marB="0" anchor="ctr"/>
                </a:tc>
                <a:tc>
                  <a:txBody>
                    <a:bodyPr/>
                    <a:lstStyle/>
                    <a:p>
                      <a:pPr algn="ctr" fontAlgn="ctr"/>
                      <a:r>
                        <a:rPr lang="es-MX" sz="600" u="none" strike="noStrike" dirty="0">
                          <a:effectLst/>
                        </a:rPr>
                        <a:t>NY</a:t>
                      </a:r>
                      <a:endParaRPr lang="es-MX" sz="600" b="0" i="0" u="none" strike="noStrike" dirty="0">
                        <a:solidFill>
                          <a:srgbClr val="000000"/>
                        </a:solidFill>
                        <a:effectLst/>
                        <a:latin typeface="Calibri"/>
                      </a:endParaRPr>
                    </a:p>
                  </a:txBody>
                  <a:tcPr marL="5137" marR="5137" marT="5137" marB="0" anchor="ctr"/>
                </a:tc>
                <a:tc>
                  <a:txBody>
                    <a:bodyPr/>
                    <a:lstStyle/>
                    <a:p>
                      <a:pPr algn="ctr" fontAlgn="ctr"/>
                      <a:r>
                        <a:rPr lang="nb-NO" sz="600" u="none" strike="noStrike">
                          <a:effectLst/>
                        </a:rPr>
                        <a:t> NY, VT, NJ, ME,</a:t>
                      </a:r>
                      <a:br>
                        <a:rPr lang="nb-NO" sz="600" u="none" strike="noStrike">
                          <a:effectLst/>
                        </a:rPr>
                      </a:br>
                      <a:r>
                        <a:rPr lang="nb-NO" sz="600" u="none" strike="noStrike">
                          <a:effectLst/>
                        </a:rPr>
                        <a:t> PA, OH, IN, PR </a:t>
                      </a:r>
                      <a:endParaRPr lang="nb-NO" sz="600" b="0" i="0" u="none" strike="noStrike">
                        <a:solidFill>
                          <a:srgbClr val="000000"/>
                        </a:solidFill>
                        <a:effectLst/>
                        <a:latin typeface="Calibri"/>
                      </a:endParaRPr>
                    </a:p>
                  </a:txBody>
                  <a:tcPr marL="5137" marR="5137" marT="5137" marB="0" anchor="ctr"/>
                </a:tc>
                <a:tc>
                  <a:txBody>
                    <a:bodyPr/>
                    <a:lstStyle/>
                    <a:p>
                      <a:pPr algn="ctr" fontAlgn="ctr"/>
                      <a:r>
                        <a:rPr lang="es-MX" sz="600" u="none" strike="noStrike" dirty="0">
                          <a:effectLst/>
                        </a:rPr>
                        <a:t>$952,202</a:t>
                      </a:r>
                      <a:endParaRPr lang="es-MX" sz="600" b="0" i="0" u="none" strike="noStrike" dirty="0">
                        <a:solidFill>
                          <a:srgbClr val="000000"/>
                        </a:solidFill>
                        <a:effectLst/>
                        <a:latin typeface="Calibri"/>
                      </a:endParaRPr>
                    </a:p>
                  </a:txBody>
                  <a:tcPr marL="5137" marR="5137" marT="5137" marB="0" anchor="ctr"/>
                </a:tc>
                <a:tc>
                  <a:txBody>
                    <a:bodyPr/>
                    <a:lstStyle/>
                    <a:p>
                      <a:pPr algn="l" fontAlgn="b"/>
                      <a:endParaRPr lang="es-MX" sz="600" b="0" i="0" u="none" strike="noStrike" dirty="0">
                        <a:solidFill>
                          <a:srgbClr val="000000"/>
                        </a:solidFill>
                        <a:effectLst/>
                        <a:latin typeface="Calibri"/>
                      </a:endParaRPr>
                    </a:p>
                  </a:txBody>
                  <a:tcPr marL="5137" marR="5137" marT="5137" marB="0" anchor="b"/>
                </a:tc>
                <a:extLst>
                  <a:ext uri="{0D108BD9-81ED-4DB2-BD59-A6C34878D82A}">
                    <a16:rowId xmlns:a16="http://schemas.microsoft.com/office/drawing/2014/main" val="10007"/>
                  </a:ext>
                </a:extLst>
              </a:tr>
              <a:tr h="351207">
                <a:tc>
                  <a:txBody>
                    <a:bodyPr/>
                    <a:lstStyle/>
                    <a:p>
                      <a:pPr algn="ctr" fontAlgn="ctr"/>
                      <a:r>
                        <a:rPr lang="es-MX" sz="500" u="none" strike="noStrike" dirty="0">
                          <a:effectLst/>
                        </a:rPr>
                        <a:t>7</a:t>
                      </a:r>
                      <a:endParaRPr lang="es-MX" sz="500" b="0" i="0" u="none" strike="noStrike" dirty="0">
                        <a:solidFill>
                          <a:srgbClr val="000000"/>
                        </a:solidFill>
                        <a:effectLst/>
                        <a:latin typeface="Calibri"/>
                      </a:endParaRPr>
                    </a:p>
                  </a:txBody>
                  <a:tcPr marL="5137" marR="5137" marT="5137" marB="0" anchor="ctr"/>
                </a:tc>
                <a:tc>
                  <a:txBody>
                    <a:bodyPr/>
                    <a:lstStyle/>
                    <a:p>
                      <a:pPr algn="l" fontAlgn="ctr"/>
                      <a:r>
                        <a:rPr lang="en-US" sz="600" u="none" strike="noStrike" dirty="0">
                          <a:effectLst/>
                        </a:rPr>
                        <a:t>PPEP Microbusiness &amp; Housing Development Corporation</a:t>
                      </a:r>
                      <a:endParaRPr lang="en-US" sz="600" b="0" i="0" u="none" strike="noStrike" dirty="0">
                        <a:solidFill>
                          <a:srgbClr val="000000"/>
                        </a:solidFill>
                        <a:effectLst/>
                        <a:latin typeface="Calibri"/>
                      </a:endParaRPr>
                    </a:p>
                  </a:txBody>
                  <a:tcPr marL="5137" marR="5137" marT="5137" marB="0" anchor="ctr"/>
                </a:tc>
                <a:tc>
                  <a:txBody>
                    <a:bodyPr/>
                    <a:lstStyle/>
                    <a:p>
                      <a:pPr algn="ctr" fontAlgn="ctr"/>
                      <a:r>
                        <a:rPr lang="es-MX" sz="600" u="none" strike="noStrike" dirty="0">
                          <a:effectLst/>
                        </a:rPr>
                        <a:t>AZ</a:t>
                      </a:r>
                      <a:endParaRPr lang="es-MX" sz="600" b="0" i="0" u="none" strike="noStrike" dirty="0">
                        <a:solidFill>
                          <a:srgbClr val="000000"/>
                        </a:solidFill>
                        <a:effectLst/>
                        <a:latin typeface="Calibri"/>
                      </a:endParaRPr>
                    </a:p>
                  </a:txBody>
                  <a:tcPr marL="5137" marR="5137" marT="5137" marB="0" anchor="ctr"/>
                </a:tc>
                <a:tc>
                  <a:txBody>
                    <a:bodyPr/>
                    <a:lstStyle/>
                    <a:p>
                      <a:pPr algn="ctr" fontAlgn="ctr"/>
                      <a:r>
                        <a:rPr lang="es-MX" sz="600" u="none" strike="noStrike" dirty="0">
                          <a:effectLst/>
                        </a:rPr>
                        <a:t> AZ </a:t>
                      </a:r>
                      <a:endParaRPr lang="es-MX" sz="600" b="0" i="0" u="none" strike="noStrike" dirty="0">
                        <a:solidFill>
                          <a:srgbClr val="000000"/>
                        </a:solidFill>
                        <a:effectLst/>
                        <a:latin typeface="Calibri"/>
                      </a:endParaRPr>
                    </a:p>
                  </a:txBody>
                  <a:tcPr marL="5137" marR="5137" marT="5137" marB="0" anchor="ctr"/>
                </a:tc>
                <a:tc>
                  <a:txBody>
                    <a:bodyPr/>
                    <a:lstStyle/>
                    <a:p>
                      <a:pPr algn="ctr" fontAlgn="ctr"/>
                      <a:r>
                        <a:rPr lang="es-MX" sz="600" u="none" strike="noStrike" dirty="0">
                          <a:effectLst/>
                        </a:rPr>
                        <a:t>$445,321</a:t>
                      </a:r>
                      <a:endParaRPr lang="es-MX" sz="600" b="0" i="0" u="none" strike="noStrike" dirty="0">
                        <a:solidFill>
                          <a:srgbClr val="000000"/>
                        </a:solidFill>
                        <a:effectLst/>
                        <a:latin typeface="Calibri"/>
                      </a:endParaRPr>
                    </a:p>
                  </a:txBody>
                  <a:tcPr marL="5137" marR="5137" marT="5137" marB="0" anchor="ctr"/>
                </a:tc>
                <a:tc>
                  <a:txBody>
                    <a:bodyPr/>
                    <a:lstStyle/>
                    <a:p>
                      <a:pPr algn="l" fontAlgn="b"/>
                      <a:endParaRPr lang="es-MX" sz="600" b="0" i="0" u="none" strike="noStrike" dirty="0">
                        <a:solidFill>
                          <a:srgbClr val="000000"/>
                        </a:solidFill>
                        <a:effectLst/>
                        <a:latin typeface="Calibri"/>
                      </a:endParaRPr>
                    </a:p>
                  </a:txBody>
                  <a:tcPr marL="5137" marR="5137" marT="5137" marB="0" anchor="b"/>
                </a:tc>
                <a:extLst>
                  <a:ext uri="{0D108BD9-81ED-4DB2-BD59-A6C34878D82A}">
                    <a16:rowId xmlns:a16="http://schemas.microsoft.com/office/drawing/2014/main" val="10008"/>
                  </a:ext>
                </a:extLst>
              </a:tr>
              <a:tr h="351207">
                <a:tc>
                  <a:txBody>
                    <a:bodyPr/>
                    <a:lstStyle/>
                    <a:p>
                      <a:pPr algn="ctr" fontAlgn="ctr"/>
                      <a:r>
                        <a:rPr lang="es-MX" sz="500" u="none" strike="noStrike" dirty="0">
                          <a:effectLst/>
                        </a:rPr>
                        <a:t>8</a:t>
                      </a:r>
                      <a:endParaRPr lang="es-MX" sz="500" b="0" i="0" u="none" strike="noStrike" dirty="0">
                        <a:solidFill>
                          <a:srgbClr val="000000"/>
                        </a:solidFill>
                        <a:effectLst/>
                        <a:latin typeface="Calibri"/>
                      </a:endParaRPr>
                    </a:p>
                  </a:txBody>
                  <a:tcPr marL="5137" marR="5137" marT="5137" marB="0" anchor="ctr"/>
                </a:tc>
                <a:tc>
                  <a:txBody>
                    <a:bodyPr/>
                    <a:lstStyle/>
                    <a:p>
                      <a:pPr algn="l" fontAlgn="ctr"/>
                      <a:r>
                        <a:rPr lang="es-MX" sz="600" u="none" strike="noStrike" dirty="0">
                          <a:effectLst/>
                        </a:rPr>
                        <a:t>Rural Community Assistance Corporation</a:t>
                      </a:r>
                      <a:endParaRPr lang="es-MX" sz="600" b="0" i="0" u="none" strike="noStrike" dirty="0">
                        <a:solidFill>
                          <a:srgbClr val="000000"/>
                        </a:solidFill>
                        <a:effectLst/>
                        <a:latin typeface="Calibri"/>
                      </a:endParaRPr>
                    </a:p>
                  </a:txBody>
                  <a:tcPr marL="5137" marR="5137" marT="5137" marB="0" anchor="ctr"/>
                </a:tc>
                <a:tc>
                  <a:txBody>
                    <a:bodyPr/>
                    <a:lstStyle/>
                    <a:p>
                      <a:pPr algn="ctr" fontAlgn="ctr"/>
                      <a:r>
                        <a:rPr lang="es-MX" sz="600" u="none" strike="noStrike" dirty="0">
                          <a:effectLst/>
                        </a:rPr>
                        <a:t>CA</a:t>
                      </a:r>
                      <a:endParaRPr lang="es-MX" sz="600" b="0" i="0" u="none" strike="noStrike" dirty="0">
                        <a:solidFill>
                          <a:srgbClr val="000000"/>
                        </a:solidFill>
                        <a:effectLst/>
                        <a:latin typeface="Calibri"/>
                      </a:endParaRPr>
                    </a:p>
                  </a:txBody>
                  <a:tcPr marL="5137" marR="5137" marT="5137" marB="0" anchor="ctr"/>
                </a:tc>
                <a:tc>
                  <a:txBody>
                    <a:bodyPr/>
                    <a:lstStyle/>
                    <a:p>
                      <a:pPr algn="ctr" fontAlgn="ctr"/>
                      <a:r>
                        <a:rPr lang="es-MX" sz="600" u="none" strike="noStrike" dirty="0">
                          <a:effectLst/>
                        </a:rPr>
                        <a:t> HI, CA </a:t>
                      </a:r>
                      <a:endParaRPr lang="es-MX" sz="600" b="0" i="0" u="none" strike="noStrike" dirty="0">
                        <a:solidFill>
                          <a:srgbClr val="000000"/>
                        </a:solidFill>
                        <a:effectLst/>
                        <a:latin typeface="Calibri"/>
                      </a:endParaRPr>
                    </a:p>
                  </a:txBody>
                  <a:tcPr marL="5137" marR="5137" marT="5137" marB="0" anchor="ctr"/>
                </a:tc>
                <a:tc>
                  <a:txBody>
                    <a:bodyPr/>
                    <a:lstStyle/>
                    <a:p>
                      <a:pPr algn="ctr" fontAlgn="ctr"/>
                      <a:r>
                        <a:rPr lang="es-MX" sz="600" u="none" strike="noStrike" dirty="0">
                          <a:effectLst/>
                        </a:rPr>
                        <a:t>$198,380</a:t>
                      </a:r>
                      <a:endParaRPr lang="es-MX" sz="600" b="0" i="0" u="none" strike="noStrike" dirty="0">
                        <a:solidFill>
                          <a:srgbClr val="000000"/>
                        </a:solidFill>
                        <a:effectLst/>
                        <a:latin typeface="Calibri"/>
                      </a:endParaRPr>
                    </a:p>
                  </a:txBody>
                  <a:tcPr marL="5137" marR="5137" marT="5137" marB="0" anchor="ctr"/>
                </a:tc>
                <a:tc>
                  <a:txBody>
                    <a:bodyPr/>
                    <a:lstStyle/>
                    <a:p>
                      <a:pPr algn="l" fontAlgn="b"/>
                      <a:endParaRPr lang="es-MX" sz="600" b="0" i="0" u="none" strike="noStrike" dirty="0">
                        <a:solidFill>
                          <a:srgbClr val="000000"/>
                        </a:solidFill>
                        <a:effectLst/>
                        <a:latin typeface="Calibri"/>
                      </a:endParaRPr>
                    </a:p>
                  </a:txBody>
                  <a:tcPr marL="5137" marR="5137" marT="5137" marB="0" anchor="b"/>
                </a:tc>
                <a:extLst>
                  <a:ext uri="{0D108BD9-81ED-4DB2-BD59-A6C34878D82A}">
                    <a16:rowId xmlns:a16="http://schemas.microsoft.com/office/drawing/2014/main" val="10009"/>
                  </a:ext>
                </a:extLst>
              </a:tr>
              <a:tr h="351207">
                <a:tc>
                  <a:txBody>
                    <a:bodyPr/>
                    <a:lstStyle/>
                    <a:p>
                      <a:pPr algn="ctr" fontAlgn="ctr"/>
                      <a:r>
                        <a:rPr lang="es-MX" sz="500" u="none" strike="noStrike" dirty="0">
                          <a:effectLst/>
                        </a:rPr>
                        <a:t>9</a:t>
                      </a:r>
                      <a:endParaRPr lang="es-MX" sz="500" b="0" i="0" u="none" strike="noStrike" dirty="0">
                        <a:solidFill>
                          <a:srgbClr val="000000"/>
                        </a:solidFill>
                        <a:effectLst/>
                        <a:latin typeface="Calibri"/>
                      </a:endParaRPr>
                    </a:p>
                  </a:txBody>
                  <a:tcPr marL="5137" marR="5137" marT="5137" marB="0" anchor="ctr"/>
                </a:tc>
                <a:tc>
                  <a:txBody>
                    <a:bodyPr/>
                    <a:lstStyle/>
                    <a:p>
                      <a:pPr algn="l" fontAlgn="ctr"/>
                      <a:r>
                        <a:rPr lang="es-MX" sz="600" u="none" strike="noStrike" dirty="0">
                          <a:effectLst/>
                        </a:rPr>
                        <a:t>Tennessee Opportunity Programs, Inc.</a:t>
                      </a:r>
                      <a:endParaRPr lang="es-MX" sz="600" b="0" i="0" u="none" strike="noStrike" dirty="0">
                        <a:solidFill>
                          <a:srgbClr val="000000"/>
                        </a:solidFill>
                        <a:effectLst/>
                        <a:latin typeface="Calibri"/>
                      </a:endParaRPr>
                    </a:p>
                  </a:txBody>
                  <a:tcPr marL="5137" marR="5137" marT="5137" marB="0" anchor="ctr"/>
                </a:tc>
                <a:tc>
                  <a:txBody>
                    <a:bodyPr/>
                    <a:lstStyle/>
                    <a:p>
                      <a:pPr algn="ctr" fontAlgn="ctr"/>
                      <a:r>
                        <a:rPr lang="es-MX" sz="600" u="none" strike="noStrike" dirty="0">
                          <a:effectLst/>
                        </a:rPr>
                        <a:t>TN</a:t>
                      </a:r>
                      <a:endParaRPr lang="es-MX" sz="600" b="0" i="0" u="none" strike="noStrike" dirty="0">
                        <a:solidFill>
                          <a:srgbClr val="000000"/>
                        </a:solidFill>
                        <a:effectLst/>
                        <a:latin typeface="Calibri"/>
                      </a:endParaRPr>
                    </a:p>
                  </a:txBody>
                  <a:tcPr marL="5137" marR="5137" marT="5137" marB="0" anchor="ctr"/>
                </a:tc>
                <a:tc>
                  <a:txBody>
                    <a:bodyPr/>
                    <a:lstStyle/>
                    <a:p>
                      <a:pPr algn="ctr" fontAlgn="ctr"/>
                      <a:r>
                        <a:rPr lang="es-MX" sz="600" u="none" strike="noStrike" dirty="0">
                          <a:effectLst/>
                        </a:rPr>
                        <a:t> TN </a:t>
                      </a:r>
                      <a:endParaRPr lang="es-MX" sz="600" b="0" i="0" u="none" strike="noStrike" dirty="0">
                        <a:solidFill>
                          <a:srgbClr val="000000"/>
                        </a:solidFill>
                        <a:effectLst/>
                        <a:latin typeface="Calibri"/>
                      </a:endParaRPr>
                    </a:p>
                  </a:txBody>
                  <a:tcPr marL="5137" marR="5137" marT="5137" marB="0" anchor="ctr"/>
                </a:tc>
                <a:tc>
                  <a:txBody>
                    <a:bodyPr/>
                    <a:lstStyle/>
                    <a:p>
                      <a:pPr algn="ctr" fontAlgn="ctr"/>
                      <a:r>
                        <a:rPr lang="es-MX" sz="600" u="none" strike="noStrike" dirty="0">
                          <a:effectLst/>
                        </a:rPr>
                        <a:t>$105,000</a:t>
                      </a:r>
                      <a:endParaRPr lang="es-MX" sz="600" b="0" i="0" u="none" strike="noStrike" dirty="0">
                        <a:solidFill>
                          <a:srgbClr val="000000"/>
                        </a:solidFill>
                        <a:effectLst/>
                        <a:latin typeface="Calibri"/>
                      </a:endParaRPr>
                    </a:p>
                  </a:txBody>
                  <a:tcPr marL="5137" marR="5137" marT="5137" marB="0" anchor="ctr"/>
                </a:tc>
                <a:tc>
                  <a:txBody>
                    <a:bodyPr/>
                    <a:lstStyle/>
                    <a:p>
                      <a:pPr algn="l" fontAlgn="b"/>
                      <a:endParaRPr lang="es-MX" sz="600" b="0" i="0" u="none" strike="noStrike" dirty="0">
                        <a:solidFill>
                          <a:srgbClr val="000000"/>
                        </a:solidFill>
                        <a:effectLst/>
                        <a:latin typeface="Calibri"/>
                      </a:endParaRPr>
                    </a:p>
                  </a:txBody>
                  <a:tcPr marL="5137" marR="5137" marT="5137" marB="0" anchor="b"/>
                </a:tc>
                <a:extLst>
                  <a:ext uri="{0D108BD9-81ED-4DB2-BD59-A6C34878D82A}">
                    <a16:rowId xmlns:a16="http://schemas.microsoft.com/office/drawing/2014/main" val="10010"/>
                  </a:ext>
                </a:extLst>
              </a:tr>
              <a:tr h="351207">
                <a:tc>
                  <a:txBody>
                    <a:bodyPr/>
                    <a:lstStyle/>
                    <a:p>
                      <a:pPr algn="ctr" fontAlgn="ctr"/>
                      <a:r>
                        <a:rPr lang="es-MX" sz="500" u="none" strike="noStrike" dirty="0">
                          <a:effectLst/>
                        </a:rPr>
                        <a:t>10</a:t>
                      </a:r>
                      <a:endParaRPr lang="es-MX" sz="500" b="0" i="0" u="none" strike="noStrike" dirty="0">
                        <a:solidFill>
                          <a:srgbClr val="000000"/>
                        </a:solidFill>
                        <a:effectLst/>
                        <a:latin typeface="Calibri"/>
                      </a:endParaRPr>
                    </a:p>
                  </a:txBody>
                  <a:tcPr marL="5137" marR="5137" marT="5137" marB="0" anchor="ctr"/>
                </a:tc>
                <a:tc>
                  <a:txBody>
                    <a:bodyPr/>
                    <a:lstStyle/>
                    <a:p>
                      <a:pPr algn="l" fontAlgn="ctr"/>
                      <a:r>
                        <a:rPr lang="en-US" sz="600" u="none" strike="noStrike" dirty="0">
                          <a:effectLst/>
                        </a:rPr>
                        <a:t>United Migrant Opportunity Services/UMOS, Inc.</a:t>
                      </a:r>
                      <a:endParaRPr lang="en-US" sz="600" b="0" i="0" u="none" strike="noStrike" dirty="0">
                        <a:solidFill>
                          <a:srgbClr val="000000"/>
                        </a:solidFill>
                        <a:effectLst/>
                        <a:latin typeface="Calibri"/>
                      </a:endParaRPr>
                    </a:p>
                  </a:txBody>
                  <a:tcPr marL="5137" marR="5137" marT="5137" marB="0" anchor="ctr"/>
                </a:tc>
                <a:tc>
                  <a:txBody>
                    <a:bodyPr/>
                    <a:lstStyle/>
                    <a:p>
                      <a:pPr algn="ctr" fontAlgn="ctr"/>
                      <a:r>
                        <a:rPr lang="es-MX" sz="600" u="none" strike="noStrike" dirty="0">
                          <a:effectLst/>
                        </a:rPr>
                        <a:t>WI</a:t>
                      </a:r>
                      <a:endParaRPr lang="es-MX" sz="600" b="0" i="0" u="none" strike="noStrike" dirty="0">
                        <a:solidFill>
                          <a:srgbClr val="000000"/>
                        </a:solidFill>
                        <a:effectLst/>
                        <a:latin typeface="Calibri"/>
                      </a:endParaRPr>
                    </a:p>
                  </a:txBody>
                  <a:tcPr marL="5137" marR="5137" marT="5137" marB="0" anchor="ctr"/>
                </a:tc>
                <a:tc>
                  <a:txBody>
                    <a:bodyPr/>
                    <a:lstStyle/>
                    <a:p>
                      <a:pPr algn="ctr" fontAlgn="ctr"/>
                      <a:r>
                        <a:rPr lang="es-MX" sz="600" u="none" strike="noStrike" dirty="0">
                          <a:effectLst/>
                        </a:rPr>
                        <a:t> IL, IA, KS, MN, </a:t>
                      </a:r>
                      <a:br>
                        <a:rPr lang="es-MX" sz="600" u="none" strike="noStrike" dirty="0">
                          <a:effectLst/>
                        </a:rPr>
                      </a:br>
                      <a:r>
                        <a:rPr lang="es-MX" sz="600" u="none" strike="noStrike" dirty="0">
                          <a:effectLst/>
                        </a:rPr>
                        <a:t>MO, NE, OK, SD, WI </a:t>
                      </a:r>
                      <a:endParaRPr lang="es-MX" sz="600" b="0" i="0" u="none" strike="noStrike" dirty="0">
                        <a:solidFill>
                          <a:srgbClr val="000000"/>
                        </a:solidFill>
                        <a:effectLst/>
                        <a:latin typeface="Calibri"/>
                      </a:endParaRPr>
                    </a:p>
                  </a:txBody>
                  <a:tcPr marL="5137" marR="5137" marT="5137" marB="0" anchor="ctr"/>
                </a:tc>
                <a:tc>
                  <a:txBody>
                    <a:bodyPr/>
                    <a:lstStyle/>
                    <a:p>
                      <a:pPr algn="ctr" fontAlgn="ctr"/>
                      <a:r>
                        <a:rPr lang="es-MX" sz="600" u="none" strike="noStrike" dirty="0">
                          <a:effectLst/>
                        </a:rPr>
                        <a:t>$473,228</a:t>
                      </a:r>
                      <a:endParaRPr lang="es-MX" sz="600" b="0" i="0" u="none" strike="noStrike" dirty="0">
                        <a:solidFill>
                          <a:srgbClr val="000000"/>
                        </a:solidFill>
                        <a:effectLst/>
                        <a:latin typeface="Calibri"/>
                      </a:endParaRPr>
                    </a:p>
                  </a:txBody>
                  <a:tcPr marL="5137" marR="5137" marT="5137" marB="0" anchor="ctr"/>
                </a:tc>
                <a:tc>
                  <a:txBody>
                    <a:bodyPr/>
                    <a:lstStyle/>
                    <a:p>
                      <a:pPr algn="l" fontAlgn="b"/>
                      <a:endParaRPr lang="es-MX" sz="600" b="0" i="0" u="none" strike="noStrike" dirty="0">
                        <a:solidFill>
                          <a:srgbClr val="000000"/>
                        </a:solidFill>
                        <a:effectLst/>
                        <a:latin typeface="Calibri"/>
                      </a:endParaRPr>
                    </a:p>
                  </a:txBody>
                  <a:tcPr marL="5137" marR="5137" marT="5137" marB="0" anchor="b"/>
                </a:tc>
                <a:extLst>
                  <a:ext uri="{0D108BD9-81ED-4DB2-BD59-A6C34878D82A}">
                    <a16:rowId xmlns:a16="http://schemas.microsoft.com/office/drawing/2014/main" val="10011"/>
                  </a:ext>
                </a:extLst>
              </a:tr>
              <a:tr h="351207">
                <a:tc>
                  <a:txBody>
                    <a:bodyPr/>
                    <a:lstStyle/>
                    <a:p>
                      <a:pPr algn="ctr" fontAlgn="ctr"/>
                      <a:r>
                        <a:rPr lang="es-MX" sz="600" u="none" strike="noStrike" dirty="0">
                          <a:effectLst/>
                        </a:rPr>
                        <a:t> </a:t>
                      </a:r>
                      <a:endParaRPr lang="es-MX" sz="600" b="1" i="0" u="none" strike="noStrike" dirty="0">
                        <a:solidFill>
                          <a:srgbClr val="000000"/>
                        </a:solidFill>
                        <a:effectLst/>
                        <a:latin typeface="Calibri"/>
                      </a:endParaRPr>
                    </a:p>
                  </a:txBody>
                  <a:tcPr marL="5137" marR="5137" marT="5137" marB="0" anchor="ctr"/>
                </a:tc>
                <a:tc>
                  <a:txBody>
                    <a:bodyPr/>
                    <a:lstStyle/>
                    <a:p>
                      <a:pPr algn="l" fontAlgn="ctr"/>
                      <a:r>
                        <a:rPr lang="es-MX" sz="600" u="none" strike="noStrike" dirty="0">
                          <a:effectLst/>
                        </a:rPr>
                        <a:t>Total</a:t>
                      </a:r>
                      <a:endParaRPr lang="es-MX" sz="600" b="1" i="0" u="none" strike="noStrike" dirty="0">
                        <a:solidFill>
                          <a:srgbClr val="000000"/>
                        </a:solidFill>
                        <a:effectLst/>
                        <a:latin typeface="Calibri"/>
                      </a:endParaRPr>
                    </a:p>
                  </a:txBody>
                  <a:tcPr marL="5137" marR="5137" marT="5137" marB="0" anchor="ctr"/>
                </a:tc>
                <a:tc>
                  <a:txBody>
                    <a:bodyPr/>
                    <a:lstStyle/>
                    <a:p>
                      <a:pPr algn="ctr" fontAlgn="ctr"/>
                      <a:r>
                        <a:rPr lang="es-MX" sz="600" u="none" strike="noStrike" dirty="0">
                          <a:effectLst/>
                        </a:rPr>
                        <a:t> </a:t>
                      </a:r>
                      <a:endParaRPr lang="es-MX" sz="600" b="1" i="0" u="none" strike="noStrike" dirty="0">
                        <a:solidFill>
                          <a:srgbClr val="000000"/>
                        </a:solidFill>
                        <a:effectLst/>
                        <a:latin typeface="Calibri"/>
                      </a:endParaRPr>
                    </a:p>
                  </a:txBody>
                  <a:tcPr marL="5137" marR="5137" marT="5137" marB="0" anchor="ctr"/>
                </a:tc>
                <a:tc>
                  <a:txBody>
                    <a:bodyPr/>
                    <a:lstStyle/>
                    <a:p>
                      <a:pPr algn="ctr" fontAlgn="ctr"/>
                      <a:r>
                        <a:rPr lang="es-MX" sz="600" u="none" strike="noStrike" dirty="0">
                          <a:effectLst/>
                        </a:rPr>
                        <a:t> </a:t>
                      </a:r>
                      <a:endParaRPr lang="es-MX" sz="600" b="1" i="0" u="none" strike="noStrike" dirty="0">
                        <a:solidFill>
                          <a:srgbClr val="000000"/>
                        </a:solidFill>
                        <a:effectLst/>
                        <a:latin typeface="Calibri"/>
                      </a:endParaRPr>
                    </a:p>
                  </a:txBody>
                  <a:tcPr marL="5137" marR="5137" marT="5137" marB="0" anchor="ctr"/>
                </a:tc>
                <a:tc>
                  <a:txBody>
                    <a:bodyPr/>
                    <a:lstStyle/>
                    <a:p>
                      <a:pPr algn="ctr" fontAlgn="ctr"/>
                      <a:r>
                        <a:rPr lang="es-MX" sz="600" u="none" strike="noStrike" dirty="0">
                          <a:effectLst/>
                        </a:rPr>
                        <a:t>$5,259,657</a:t>
                      </a:r>
                      <a:endParaRPr lang="es-MX" sz="600" b="1" i="0" u="none" strike="noStrike" dirty="0">
                        <a:solidFill>
                          <a:srgbClr val="000000"/>
                        </a:solidFill>
                        <a:effectLst/>
                        <a:latin typeface="Calibri"/>
                      </a:endParaRPr>
                    </a:p>
                  </a:txBody>
                  <a:tcPr marL="5137" marR="5137" marT="5137" marB="0" anchor="ctr"/>
                </a:tc>
                <a:tc>
                  <a:txBody>
                    <a:bodyPr/>
                    <a:lstStyle/>
                    <a:p>
                      <a:pPr algn="l" fontAlgn="b"/>
                      <a:endParaRPr lang="es-MX" sz="600" b="0" i="0" u="none" strike="noStrike" dirty="0">
                        <a:solidFill>
                          <a:srgbClr val="000000"/>
                        </a:solidFill>
                        <a:effectLst/>
                        <a:latin typeface="Calibri"/>
                      </a:endParaRPr>
                    </a:p>
                  </a:txBody>
                  <a:tcPr marL="5137" marR="5137" marT="5137" marB="0" anchor="b"/>
                </a:tc>
                <a:extLst>
                  <a:ext uri="{0D108BD9-81ED-4DB2-BD59-A6C34878D82A}">
                    <a16:rowId xmlns:a16="http://schemas.microsoft.com/office/drawing/2014/main" val="10012"/>
                  </a:ext>
                </a:extLst>
              </a:tr>
            </a:tbl>
          </a:graphicData>
        </a:graphic>
      </p:graphicFrame>
      <p:sp>
        <p:nvSpPr>
          <p:cNvPr id="4" name="Text Placeholder 3"/>
          <p:cNvSpPr>
            <a:spLocks noGrp="1"/>
          </p:cNvSpPr>
          <p:nvPr>
            <p:ph type="body" sz="half" idx="2"/>
          </p:nvPr>
        </p:nvSpPr>
        <p:spPr/>
        <p:txBody>
          <a:bodyPr/>
          <a:lstStyle/>
          <a:p>
            <a:endParaRPr lang="es-MX" dirty="0"/>
          </a:p>
        </p:txBody>
      </p:sp>
    </p:spTree>
    <p:extLst>
      <p:ext uri="{BB962C8B-B14F-4D97-AF65-F5344CB8AC3E}">
        <p14:creationId xmlns:p14="http://schemas.microsoft.com/office/powerpoint/2010/main" val="38505356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Reporting Requirements</a:t>
            </a:r>
            <a:endParaRPr lang="es-MX" dirty="0"/>
          </a:p>
        </p:txBody>
      </p:sp>
      <p:sp>
        <p:nvSpPr>
          <p:cNvPr id="3" name="Content Placeholder 2"/>
          <p:cNvSpPr>
            <a:spLocks noGrp="1"/>
          </p:cNvSpPr>
          <p:nvPr>
            <p:ph idx="1"/>
          </p:nvPr>
        </p:nvSpPr>
        <p:spPr/>
        <p:txBody>
          <a:bodyPr>
            <a:normAutofit/>
          </a:bodyPr>
          <a:lstStyle/>
          <a:p>
            <a:pPr>
              <a:buFont typeface="Arial" pitchFamily="34" charset="0"/>
              <a:buChar char="•"/>
              <a:defRPr/>
            </a:pPr>
            <a:r>
              <a:rPr lang="en-US" sz="3200" dirty="0">
                <a:solidFill>
                  <a:schemeClr val="tx1"/>
                </a:solidFill>
              </a:rPr>
              <a:t>Reporting successes to Congress, Administration, OMB, GAO, etc.</a:t>
            </a:r>
          </a:p>
          <a:p>
            <a:pPr>
              <a:buFont typeface="Arial" pitchFamily="34" charset="0"/>
              <a:buChar char="•"/>
              <a:defRPr/>
            </a:pPr>
            <a:r>
              <a:rPr lang="en-US" sz="3200" dirty="0">
                <a:solidFill>
                  <a:schemeClr val="tx1"/>
                </a:solidFill>
              </a:rPr>
              <a:t>Demonstrating grant outcomes to partners to help maintain and build additional strategic partnerships and leverage resources</a:t>
            </a:r>
          </a:p>
          <a:p>
            <a:pPr>
              <a:buFont typeface="Arial" pitchFamily="34" charset="0"/>
              <a:buChar char="•"/>
              <a:defRPr/>
            </a:pPr>
            <a:r>
              <a:rPr lang="en-US" sz="3200" dirty="0">
                <a:solidFill>
                  <a:schemeClr val="tx1"/>
                </a:solidFill>
              </a:rPr>
              <a:t>Continuously improving program to meet the needs of participants</a:t>
            </a:r>
          </a:p>
          <a:p>
            <a:endParaRPr lang="es-MX" dirty="0"/>
          </a:p>
        </p:txBody>
      </p:sp>
    </p:spTree>
    <p:extLst>
      <p:ext uri="{BB962C8B-B14F-4D97-AF65-F5344CB8AC3E}">
        <p14:creationId xmlns:p14="http://schemas.microsoft.com/office/powerpoint/2010/main" val="8089500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Reporting Requirements</a:t>
            </a:r>
            <a:endParaRPr lang="es-MX" dirty="0"/>
          </a:p>
        </p:txBody>
      </p:sp>
      <p:sp>
        <p:nvSpPr>
          <p:cNvPr id="3" name="Content Placeholder 2"/>
          <p:cNvSpPr>
            <a:spLocks noGrp="1"/>
          </p:cNvSpPr>
          <p:nvPr>
            <p:ph idx="1"/>
          </p:nvPr>
        </p:nvSpPr>
        <p:spPr/>
        <p:txBody>
          <a:bodyPr>
            <a:normAutofit fontScale="55000" lnSpcReduction="20000"/>
          </a:bodyPr>
          <a:lstStyle/>
          <a:p>
            <a:r>
              <a:rPr lang="en-US" dirty="0">
                <a:solidFill>
                  <a:schemeClr val="tx1"/>
                </a:solidFill>
              </a:rPr>
              <a:t>For grants awarded July 1, NFJP grantees are required to submit the following reports to ETA:</a:t>
            </a:r>
          </a:p>
          <a:p>
            <a:pPr marL="0" indent="0">
              <a:buNone/>
            </a:pPr>
            <a:endParaRPr lang="en-US" b="1" u="sng" dirty="0">
              <a:solidFill>
                <a:schemeClr val="tx1"/>
              </a:solidFill>
            </a:endParaRPr>
          </a:p>
          <a:p>
            <a:pPr marL="0" indent="0">
              <a:buNone/>
            </a:pPr>
            <a:r>
              <a:rPr lang="en-US" b="1" u="sng" dirty="0">
                <a:solidFill>
                  <a:schemeClr val="tx1"/>
                </a:solidFill>
              </a:rPr>
              <a:t>Quarterly Submissions</a:t>
            </a:r>
            <a:r>
              <a:rPr lang="en-US" dirty="0">
                <a:solidFill>
                  <a:schemeClr val="tx1"/>
                </a:solidFill>
              </a:rPr>
              <a:t> (Due no later than 45 calendar days after the end of each reporting quarter – the first quarter reports are due on November 14) </a:t>
            </a:r>
            <a:endParaRPr lang="es-MX" dirty="0">
              <a:solidFill>
                <a:schemeClr val="tx1"/>
              </a:solidFill>
            </a:endParaRPr>
          </a:p>
          <a:p>
            <a:r>
              <a:rPr lang="en-US" dirty="0">
                <a:solidFill>
                  <a:schemeClr val="tx1"/>
                </a:solidFill>
              </a:rPr>
              <a:t>Joint Quarterly Narrative Performance Report </a:t>
            </a:r>
            <a:endParaRPr lang="es-MX" dirty="0">
              <a:solidFill>
                <a:schemeClr val="tx1"/>
              </a:solidFill>
            </a:endParaRPr>
          </a:p>
          <a:p>
            <a:r>
              <a:rPr lang="en-US" dirty="0">
                <a:solidFill>
                  <a:schemeClr val="tx1"/>
                </a:solidFill>
              </a:rPr>
              <a:t>9130 – See </a:t>
            </a:r>
            <a:r>
              <a:rPr lang="en-US" sz="2800" dirty="0">
                <a:solidFill>
                  <a:schemeClr val="tx1"/>
                </a:solidFill>
                <a:hlinkClick r:id="rId3"/>
              </a:rPr>
              <a:t>Training and Employment Guidance Letter (TEGL) No. 02-16, Revised ETA-9130 Financial Report, Instructions, and Additional Guidance</a:t>
            </a:r>
            <a:endParaRPr lang="es-MX" dirty="0">
              <a:solidFill>
                <a:schemeClr val="tx1"/>
              </a:solidFill>
            </a:endParaRPr>
          </a:p>
          <a:p>
            <a:r>
              <a:rPr lang="en-US" dirty="0">
                <a:solidFill>
                  <a:schemeClr val="tx1"/>
                </a:solidFill>
              </a:rPr>
              <a:t>Workforce Integrative Performance System (WIPS) – ETA Form 9172 (the DOL-only Participant Individual Record Layout (PIRL). See </a:t>
            </a:r>
            <a:r>
              <a:rPr lang="en-US" u="sng" dirty="0">
                <a:solidFill>
                  <a:schemeClr val="tx1"/>
                </a:solidFill>
                <a:hlinkClick r:id="rId4"/>
              </a:rPr>
              <a:t>https://doleta.gov/performance/reporting/eta_default.cfm</a:t>
            </a:r>
            <a:endParaRPr lang="en-US" u="sng" dirty="0">
              <a:solidFill>
                <a:schemeClr val="tx1"/>
              </a:solidFill>
            </a:endParaRPr>
          </a:p>
          <a:p>
            <a:pPr marL="0" indent="0">
              <a:buNone/>
            </a:pPr>
            <a:endParaRPr lang="es-MX" dirty="0">
              <a:solidFill>
                <a:schemeClr val="tx1"/>
              </a:solidFill>
            </a:endParaRPr>
          </a:p>
          <a:p>
            <a:pPr marL="0" indent="0">
              <a:buNone/>
            </a:pPr>
            <a:r>
              <a:rPr lang="en-US" b="1" u="sng" dirty="0">
                <a:solidFill>
                  <a:schemeClr val="tx1"/>
                </a:solidFill>
              </a:rPr>
              <a:t>Annual Submissions</a:t>
            </a:r>
            <a:endParaRPr lang="es-MX" dirty="0">
              <a:solidFill>
                <a:schemeClr val="tx1"/>
              </a:solidFill>
            </a:endParaRPr>
          </a:p>
          <a:p>
            <a:r>
              <a:rPr lang="en-US" dirty="0">
                <a:solidFill>
                  <a:schemeClr val="tx1"/>
                </a:solidFill>
              </a:rPr>
              <a:t>Revised SF 424 / 424A</a:t>
            </a:r>
            <a:endParaRPr lang="es-MX" dirty="0">
              <a:solidFill>
                <a:schemeClr val="tx1"/>
              </a:solidFill>
            </a:endParaRPr>
          </a:p>
          <a:p>
            <a:r>
              <a:rPr lang="en-US" dirty="0">
                <a:solidFill>
                  <a:schemeClr val="tx1"/>
                </a:solidFill>
              </a:rPr>
              <a:t>Revised program plans</a:t>
            </a:r>
            <a:endParaRPr lang="es-MX" dirty="0">
              <a:solidFill>
                <a:schemeClr val="tx1"/>
              </a:solidFill>
            </a:endParaRPr>
          </a:p>
          <a:p>
            <a:r>
              <a:rPr lang="en-US" dirty="0">
                <a:solidFill>
                  <a:schemeClr val="tx1"/>
                </a:solidFill>
              </a:rPr>
              <a:t>Data validation information</a:t>
            </a:r>
            <a:endParaRPr lang="es-MX" dirty="0">
              <a:solidFill>
                <a:schemeClr val="tx1"/>
              </a:solidFill>
            </a:endParaRPr>
          </a:p>
          <a:p>
            <a:pPr marL="0" indent="0">
              <a:buNone/>
            </a:pPr>
            <a:endParaRPr lang="es-MX" dirty="0"/>
          </a:p>
        </p:txBody>
      </p:sp>
    </p:spTree>
    <p:extLst>
      <p:ext uri="{BB962C8B-B14F-4D97-AF65-F5344CB8AC3E}">
        <p14:creationId xmlns:p14="http://schemas.microsoft.com/office/powerpoint/2010/main" val="8792922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Jimmie Curtis</a:t>
            </a:r>
            <a:endParaRPr lang="es-MX" dirty="0"/>
          </a:p>
        </p:txBody>
      </p:sp>
      <p:sp>
        <p:nvSpPr>
          <p:cNvPr id="4" name="Text Placeholder 3"/>
          <p:cNvSpPr>
            <a:spLocks noGrp="1"/>
          </p:cNvSpPr>
          <p:nvPr>
            <p:ph type="body" sz="half" idx="2"/>
          </p:nvPr>
        </p:nvSpPr>
        <p:spPr/>
        <p:txBody>
          <a:bodyPr/>
          <a:lstStyle/>
          <a:p>
            <a:r>
              <a:rPr lang="es-MX" dirty="0"/>
              <a:t>Grant Officer</a:t>
            </a:r>
          </a:p>
        </p:txBody>
      </p:sp>
      <p:sp>
        <p:nvSpPr>
          <p:cNvPr id="6" name="Text Placeholder 5"/>
          <p:cNvSpPr>
            <a:spLocks noGrp="1"/>
          </p:cNvSpPr>
          <p:nvPr>
            <p:ph type="body" sz="half" idx="11"/>
          </p:nvPr>
        </p:nvSpPr>
        <p:spPr/>
        <p:txBody>
          <a:bodyPr>
            <a:normAutofit fontScale="92500"/>
          </a:bodyPr>
          <a:lstStyle/>
          <a:p>
            <a:pPr lvl="0"/>
            <a:r>
              <a:rPr lang="en-US" sz="1700" dirty="0">
                <a:solidFill>
                  <a:prstClr val="black">
                    <a:lumMod val="75000"/>
                    <a:lumOff val="25000"/>
                  </a:prstClr>
                </a:solidFill>
              </a:rPr>
              <a:t>National Programs Unit</a:t>
            </a:r>
          </a:p>
          <a:p>
            <a:pPr lvl="0"/>
            <a:r>
              <a:rPr lang="en-US" sz="1700" dirty="0">
                <a:solidFill>
                  <a:prstClr val="black">
                    <a:lumMod val="75000"/>
                    <a:lumOff val="25000"/>
                  </a:prstClr>
                </a:solidFill>
              </a:rPr>
              <a:t>Employment and Training Administration </a:t>
            </a:r>
          </a:p>
          <a:p>
            <a:pPr lvl="0"/>
            <a:r>
              <a:rPr lang="en-US" sz="1700" dirty="0">
                <a:solidFill>
                  <a:prstClr val="black">
                    <a:lumMod val="75000"/>
                    <a:lumOff val="25000"/>
                  </a:prstClr>
                </a:solidFill>
              </a:rPr>
              <a:t>U.S. Department of Labor</a:t>
            </a:r>
          </a:p>
        </p:txBody>
      </p:sp>
    </p:spTree>
    <p:extLst>
      <p:ext uri="{BB962C8B-B14F-4D97-AF65-F5344CB8AC3E}">
        <p14:creationId xmlns:p14="http://schemas.microsoft.com/office/powerpoint/2010/main" val="16084278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Introductions - OGM</a:t>
            </a:r>
          </a:p>
        </p:txBody>
      </p:sp>
      <p:sp>
        <p:nvSpPr>
          <p:cNvPr id="3" name="Content Placeholder 2"/>
          <p:cNvSpPr>
            <a:spLocks noGrp="1"/>
          </p:cNvSpPr>
          <p:nvPr>
            <p:ph idx="1"/>
          </p:nvPr>
        </p:nvSpPr>
        <p:spPr/>
        <p:txBody>
          <a:bodyPr>
            <a:normAutofit/>
          </a:bodyPr>
          <a:lstStyle/>
          <a:p>
            <a:r>
              <a:rPr lang="en-US" sz="2200" dirty="0"/>
              <a:t>Program Office – Office of Grants Management (OGM)</a:t>
            </a:r>
          </a:p>
          <a:p>
            <a:pPr lvl="0">
              <a:spcBef>
                <a:spcPct val="20000"/>
              </a:spcBef>
              <a:spcAft>
                <a:spcPts val="0"/>
              </a:spcAft>
              <a:buNone/>
              <a:defRPr/>
            </a:pPr>
            <a:r>
              <a:rPr lang="en-US" sz="2400" b="1" dirty="0">
                <a:solidFill>
                  <a:srgbClr val="4F81BD">
                    <a:lumMod val="50000"/>
                  </a:srgbClr>
                </a:solidFill>
                <a:latin typeface="Calibri"/>
              </a:rPr>
              <a:t>The </a:t>
            </a:r>
            <a:r>
              <a:rPr lang="en-US" sz="2400" b="1" u="sng" dirty="0">
                <a:solidFill>
                  <a:srgbClr val="4F81BD">
                    <a:lumMod val="50000"/>
                  </a:srgbClr>
                </a:solidFill>
                <a:latin typeface="Calibri"/>
              </a:rPr>
              <a:t>Grant Officer</a:t>
            </a:r>
            <a:r>
              <a:rPr lang="en-US" sz="2400" b="1" dirty="0">
                <a:solidFill>
                  <a:srgbClr val="4F81BD">
                    <a:lumMod val="50000"/>
                  </a:srgbClr>
                </a:solidFill>
                <a:latin typeface="Calibri"/>
              </a:rPr>
              <a:t> performs official grant duties: </a:t>
            </a:r>
            <a:endParaRPr lang="en-US" sz="3600" b="1" dirty="0">
              <a:solidFill>
                <a:srgbClr val="4F81BD">
                  <a:lumMod val="50000"/>
                </a:srgbClr>
              </a:solidFill>
              <a:latin typeface="Calibri"/>
            </a:endParaRPr>
          </a:p>
          <a:p>
            <a:pPr marL="468313" lvl="1">
              <a:spcAft>
                <a:spcPts val="0"/>
              </a:spcAft>
              <a:defRPr/>
            </a:pPr>
            <a:r>
              <a:rPr lang="en-US" sz="2200" dirty="0">
                <a:solidFill>
                  <a:schemeClr val="tx1"/>
                </a:solidFill>
                <a:latin typeface="Calibri"/>
              </a:rPr>
              <a:t>Maintains official grant documents such as modifications, no-cost extensions, and other relevant documents</a:t>
            </a:r>
          </a:p>
          <a:p>
            <a:pPr marL="468313" lvl="1">
              <a:spcBef>
                <a:spcPct val="20000"/>
              </a:spcBef>
              <a:spcAft>
                <a:spcPts val="0"/>
              </a:spcAft>
              <a:defRPr/>
            </a:pPr>
            <a:r>
              <a:rPr lang="en-US" sz="2200" dirty="0">
                <a:solidFill>
                  <a:schemeClr val="tx1"/>
                </a:solidFill>
                <a:latin typeface="Calibri"/>
              </a:rPr>
              <a:t>Approves </a:t>
            </a:r>
            <a:r>
              <a:rPr lang="en-US" sz="2200" u="sng" dirty="0">
                <a:solidFill>
                  <a:schemeClr val="tx1"/>
                </a:solidFill>
                <a:latin typeface="Calibri"/>
              </a:rPr>
              <a:t>equipment</a:t>
            </a:r>
            <a:r>
              <a:rPr lang="en-US" sz="2200" dirty="0">
                <a:solidFill>
                  <a:schemeClr val="tx1"/>
                </a:solidFill>
                <a:latin typeface="Calibri"/>
              </a:rPr>
              <a:t> purchases over $5,000</a:t>
            </a:r>
          </a:p>
          <a:p>
            <a:pPr marL="468313" lvl="1">
              <a:spcBef>
                <a:spcPct val="20000"/>
              </a:spcBef>
              <a:spcAft>
                <a:spcPts val="0"/>
              </a:spcAft>
              <a:defRPr/>
            </a:pPr>
            <a:r>
              <a:rPr lang="en-US" sz="2200" dirty="0">
                <a:solidFill>
                  <a:schemeClr val="tx1"/>
                </a:solidFill>
                <a:latin typeface="Calibri"/>
              </a:rPr>
              <a:t>ETA Grant Officer: Jimmie Curtis </a:t>
            </a:r>
          </a:p>
          <a:p>
            <a:pPr marL="468313" lvl="1">
              <a:spcBef>
                <a:spcPct val="20000"/>
              </a:spcBef>
              <a:spcAft>
                <a:spcPts val="0"/>
              </a:spcAft>
              <a:defRPr/>
            </a:pPr>
            <a:r>
              <a:rPr lang="en-US" sz="2200" dirty="0">
                <a:solidFill>
                  <a:schemeClr val="tx1"/>
                </a:solidFill>
                <a:latin typeface="Calibri"/>
              </a:rPr>
              <a:t>NFJP Specialist: Amanda Denogean</a:t>
            </a:r>
          </a:p>
          <a:p>
            <a:pPr marL="0" lvl="1" indent="0">
              <a:spcBef>
                <a:spcPct val="20000"/>
              </a:spcBef>
              <a:spcAft>
                <a:spcPts val="0"/>
              </a:spcAft>
              <a:buNone/>
              <a:defRPr/>
            </a:pPr>
            <a:endParaRPr lang="en-US" sz="2200" dirty="0">
              <a:solidFill>
                <a:prstClr val="black"/>
              </a:solidFill>
              <a:latin typeface="Calibri"/>
            </a:endParaRPr>
          </a:p>
          <a:p>
            <a:endParaRPr lang="en-US" dirty="0"/>
          </a:p>
          <a:p>
            <a:pPr marL="457200" lvl="1" indent="0">
              <a:buNone/>
            </a:pPr>
            <a:endParaRPr lang="en-US" dirty="0"/>
          </a:p>
          <a:p>
            <a:pPr marL="914400" lvl="2" indent="0">
              <a:buNone/>
            </a:pPr>
            <a:endParaRPr lang="en-US" dirty="0"/>
          </a:p>
        </p:txBody>
      </p:sp>
    </p:spTree>
    <p:extLst>
      <p:ext uri="{BB962C8B-B14F-4D97-AF65-F5344CB8AC3E}">
        <p14:creationId xmlns:p14="http://schemas.microsoft.com/office/powerpoint/2010/main" val="33490673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Grant Award Package</a:t>
            </a:r>
            <a:endParaRPr lang="es-MX" dirty="0"/>
          </a:p>
        </p:txBody>
      </p:sp>
      <p:sp>
        <p:nvSpPr>
          <p:cNvPr id="3" name="Content Placeholder 2"/>
          <p:cNvSpPr>
            <a:spLocks noGrp="1"/>
          </p:cNvSpPr>
          <p:nvPr>
            <p:ph idx="1"/>
          </p:nvPr>
        </p:nvSpPr>
        <p:spPr/>
        <p:txBody>
          <a:bodyPr/>
          <a:lstStyle/>
          <a:p>
            <a:r>
              <a:rPr lang="en-US" dirty="0">
                <a:solidFill>
                  <a:schemeClr val="tx1"/>
                </a:solidFill>
              </a:rPr>
              <a:t>Grant Award Letter</a:t>
            </a:r>
          </a:p>
          <a:p>
            <a:r>
              <a:rPr lang="en-US" dirty="0">
                <a:solidFill>
                  <a:schemeClr val="tx1"/>
                </a:solidFill>
              </a:rPr>
              <a:t>Grant Agreement</a:t>
            </a:r>
          </a:p>
          <a:p>
            <a:pPr marL="857250" lvl="1" indent="-457200">
              <a:spcAft>
                <a:spcPts val="0"/>
              </a:spcAft>
              <a:defRPr/>
            </a:pPr>
            <a:r>
              <a:rPr lang="en-US" sz="2000" dirty="0">
                <a:solidFill>
                  <a:schemeClr val="tx1"/>
                </a:solidFill>
              </a:rPr>
              <a:t>Signature Page / Notice of Obligation (NOO)</a:t>
            </a:r>
          </a:p>
          <a:p>
            <a:pPr marL="857250" lvl="1" indent="-457200">
              <a:spcAft>
                <a:spcPts val="0"/>
              </a:spcAft>
              <a:defRPr/>
            </a:pPr>
            <a:r>
              <a:rPr lang="en-US" sz="2000" dirty="0">
                <a:solidFill>
                  <a:schemeClr val="tx1"/>
                </a:solidFill>
              </a:rPr>
              <a:t>Condition of Award Page</a:t>
            </a:r>
          </a:p>
          <a:p>
            <a:pPr marL="857250" lvl="1" indent="-457200">
              <a:spcAft>
                <a:spcPts val="0"/>
              </a:spcAft>
              <a:defRPr/>
            </a:pPr>
            <a:r>
              <a:rPr lang="en-US" sz="2000" dirty="0">
                <a:solidFill>
                  <a:schemeClr val="tx1"/>
                </a:solidFill>
              </a:rPr>
              <a:t>Terms and Conditions</a:t>
            </a:r>
          </a:p>
          <a:p>
            <a:pPr marL="857250" lvl="1" indent="-457200">
              <a:spcAft>
                <a:spcPts val="0"/>
              </a:spcAft>
              <a:defRPr/>
            </a:pPr>
            <a:r>
              <a:rPr lang="en-US" sz="2000" dirty="0">
                <a:solidFill>
                  <a:schemeClr val="tx1"/>
                </a:solidFill>
              </a:rPr>
              <a:t>Application for Federal Assistance</a:t>
            </a:r>
          </a:p>
          <a:p>
            <a:pPr marL="857250" lvl="1" indent="-457200">
              <a:spcAft>
                <a:spcPts val="0"/>
              </a:spcAft>
              <a:defRPr/>
            </a:pPr>
            <a:r>
              <a:rPr lang="en-US" sz="2000" dirty="0">
                <a:solidFill>
                  <a:schemeClr val="tx1"/>
                </a:solidFill>
              </a:rPr>
              <a:t>Budget</a:t>
            </a:r>
          </a:p>
          <a:p>
            <a:pPr marL="857250" lvl="1" indent="-457200">
              <a:spcAft>
                <a:spcPts val="0"/>
              </a:spcAft>
              <a:defRPr/>
            </a:pPr>
            <a:r>
              <a:rPr lang="en-US" sz="2000" dirty="0">
                <a:solidFill>
                  <a:schemeClr val="tx1"/>
                </a:solidFill>
              </a:rPr>
              <a:t>Statement of Work (SOW)</a:t>
            </a:r>
          </a:p>
          <a:p>
            <a:pPr marL="857250" lvl="1" indent="-457200">
              <a:spcAft>
                <a:spcPts val="0"/>
              </a:spcAft>
              <a:defRPr/>
            </a:pPr>
            <a:r>
              <a:rPr lang="en-US" sz="2000" dirty="0">
                <a:solidFill>
                  <a:schemeClr val="tx1"/>
                </a:solidFill>
              </a:rPr>
              <a:t>Indirect Cost Rate Agreement (if applicable)</a:t>
            </a:r>
          </a:p>
          <a:p>
            <a:pPr marL="457200" lvl="1" indent="0">
              <a:buNone/>
            </a:pPr>
            <a:endParaRPr lang="en-US" dirty="0"/>
          </a:p>
          <a:p>
            <a:endParaRPr lang="es-MX" dirty="0"/>
          </a:p>
        </p:txBody>
      </p:sp>
    </p:spTree>
    <p:extLst>
      <p:ext uri="{BB962C8B-B14F-4D97-AF65-F5344CB8AC3E}">
        <p14:creationId xmlns:p14="http://schemas.microsoft.com/office/powerpoint/2010/main" val="1555758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5990" y="477078"/>
            <a:ext cx="4980609" cy="2326007"/>
          </a:xfrm>
        </p:spPr>
        <p:txBody>
          <a:bodyPr/>
          <a:lstStyle/>
          <a:p>
            <a:r>
              <a:rPr lang="en-US" dirty="0"/>
              <a:t>Moving forward together:</a:t>
            </a:r>
          </a:p>
        </p:txBody>
      </p:sp>
      <p:sp>
        <p:nvSpPr>
          <p:cNvPr id="3" name="Subtitle 2"/>
          <p:cNvSpPr>
            <a:spLocks noGrp="1"/>
          </p:cNvSpPr>
          <p:nvPr>
            <p:ph type="subTitle" idx="1"/>
          </p:nvPr>
        </p:nvSpPr>
        <p:spPr>
          <a:xfrm>
            <a:off x="326660" y="2804462"/>
            <a:ext cx="5024782" cy="1326340"/>
          </a:xfrm>
        </p:spPr>
        <p:txBody>
          <a:bodyPr>
            <a:normAutofit/>
          </a:bodyPr>
          <a:lstStyle/>
          <a:p>
            <a:r>
              <a:rPr lang="en-US" dirty="0"/>
              <a:t>NFJP Grantee Orientation</a:t>
            </a:r>
          </a:p>
        </p:txBody>
      </p:sp>
      <p:sp>
        <p:nvSpPr>
          <p:cNvPr id="6" name="Text Placeholder 5"/>
          <p:cNvSpPr>
            <a:spLocks noGrp="1"/>
          </p:cNvSpPr>
          <p:nvPr>
            <p:ph type="body" sz="half" idx="12"/>
          </p:nvPr>
        </p:nvSpPr>
        <p:spPr/>
        <p:txBody>
          <a:bodyPr/>
          <a:lstStyle/>
          <a:p>
            <a:r>
              <a:rPr lang="en-US" dirty="0">
                <a:latin typeface="Franklin Gothic Medium" panose="020B0603020102020204" pitchFamily="34" charset="0"/>
              </a:rPr>
              <a:t>Employment and Training Administration</a:t>
            </a:r>
          </a:p>
        </p:txBody>
      </p:sp>
    </p:spTree>
    <p:extLst>
      <p:ext uri="{BB962C8B-B14F-4D97-AF65-F5344CB8AC3E}">
        <p14:creationId xmlns:p14="http://schemas.microsoft.com/office/powerpoint/2010/main" val="4030764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Grant Award Package</a:t>
            </a:r>
            <a:endParaRPr lang="es-MX" dirty="0"/>
          </a:p>
        </p:txBody>
      </p:sp>
      <p:sp>
        <p:nvSpPr>
          <p:cNvPr id="3" name="Content Placeholder 2"/>
          <p:cNvSpPr>
            <a:spLocks noGrp="1"/>
          </p:cNvSpPr>
          <p:nvPr>
            <p:ph idx="1"/>
          </p:nvPr>
        </p:nvSpPr>
        <p:spPr/>
        <p:txBody>
          <a:bodyPr>
            <a:normAutofit fontScale="92500" lnSpcReduction="20000"/>
          </a:bodyPr>
          <a:lstStyle/>
          <a:p>
            <a:r>
              <a:rPr lang="en-US" dirty="0">
                <a:solidFill>
                  <a:schemeClr val="tx1"/>
                </a:solidFill>
              </a:rPr>
              <a:t>Acknowledgements of Award</a:t>
            </a:r>
          </a:p>
          <a:p>
            <a:r>
              <a:rPr lang="en-US" dirty="0">
                <a:solidFill>
                  <a:schemeClr val="tx1"/>
                </a:solidFill>
              </a:rPr>
              <a:t>Payment Management System</a:t>
            </a:r>
          </a:p>
          <a:p>
            <a:pPr lvl="1"/>
            <a:r>
              <a:rPr lang="en-US" dirty="0">
                <a:solidFill>
                  <a:schemeClr val="tx1"/>
                </a:solidFill>
              </a:rPr>
              <a:t>Information and forms on </a:t>
            </a:r>
            <a:r>
              <a:rPr lang="en-US" dirty="0">
                <a:solidFill>
                  <a:schemeClr val="tx1"/>
                </a:solidFill>
                <a:hlinkClick r:id="rId3"/>
              </a:rPr>
              <a:t>www.doleta.gov</a:t>
            </a:r>
            <a:r>
              <a:rPr lang="en-US" dirty="0">
                <a:solidFill>
                  <a:schemeClr val="tx1"/>
                </a:solidFill>
              </a:rPr>
              <a:t> under Payment Information</a:t>
            </a:r>
            <a:endParaRPr lang="es-MX" dirty="0">
              <a:solidFill>
                <a:schemeClr val="tx1"/>
              </a:solidFill>
            </a:endParaRPr>
          </a:p>
          <a:p>
            <a:r>
              <a:rPr lang="en-US" dirty="0">
                <a:solidFill>
                  <a:schemeClr val="tx1"/>
                </a:solidFill>
              </a:rPr>
              <a:t>ETA’s on-line Grantee Fiscal Reporting System</a:t>
            </a:r>
          </a:p>
          <a:p>
            <a:pPr lvl="1">
              <a:spcAft>
                <a:spcPts val="0"/>
              </a:spcAft>
              <a:buFont typeface="Arial" pitchFamily="34" charset="0"/>
              <a:buChar char="–"/>
              <a:defRPr/>
            </a:pPr>
            <a:r>
              <a:rPr lang="en-US" dirty="0">
                <a:solidFill>
                  <a:schemeClr val="tx1"/>
                </a:solidFill>
              </a:rPr>
              <a:t>ETA 9130</a:t>
            </a:r>
          </a:p>
          <a:p>
            <a:pPr lvl="1">
              <a:spcAft>
                <a:spcPts val="0"/>
              </a:spcAft>
              <a:buFont typeface="Arial" pitchFamily="34" charset="0"/>
              <a:buChar char="–"/>
              <a:defRPr/>
            </a:pPr>
            <a:r>
              <a:rPr lang="en-US" dirty="0">
                <a:solidFill>
                  <a:schemeClr val="tx1"/>
                </a:solidFill>
              </a:rPr>
              <a:t>Information to access system on </a:t>
            </a:r>
            <a:r>
              <a:rPr lang="en-US" u="sng" dirty="0">
                <a:solidFill>
                  <a:schemeClr val="tx1"/>
                </a:solidFill>
                <a:hlinkClick r:id="rId4"/>
              </a:rPr>
              <a:t>www.doleta.gov/grants</a:t>
            </a:r>
            <a:r>
              <a:rPr lang="en-US" dirty="0">
                <a:solidFill>
                  <a:schemeClr val="tx1"/>
                </a:solidFill>
              </a:rPr>
              <a:t> under Financial Reporting</a:t>
            </a:r>
          </a:p>
          <a:p>
            <a:pPr lvl="1"/>
            <a:r>
              <a:rPr lang="en-US" dirty="0">
                <a:solidFill>
                  <a:schemeClr val="tx1"/>
                </a:solidFill>
              </a:rPr>
              <a:t>Passwords/PINs are sent separately after supplying the necessary information</a:t>
            </a:r>
          </a:p>
          <a:p>
            <a:pPr lvl="1"/>
            <a:r>
              <a:rPr lang="en-US" dirty="0">
                <a:solidFill>
                  <a:schemeClr val="tx1"/>
                </a:solidFill>
              </a:rPr>
              <a:t>Once you receive this please do not lose it</a:t>
            </a:r>
          </a:p>
        </p:txBody>
      </p:sp>
    </p:spTree>
    <p:extLst>
      <p:ext uri="{BB962C8B-B14F-4D97-AF65-F5344CB8AC3E}">
        <p14:creationId xmlns:p14="http://schemas.microsoft.com/office/powerpoint/2010/main" val="6299252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Grant Award Package</a:t>
            </a:r>
            <a:endParaRPr lang="es-MX" dirty="0"/>
          </a:p>
        </p:txBody>
      </p:sp>
      <p:sp>
        <p:nvSpPr>
          <p:cNvPr id="3" name="Content Placeholder 2"/>
          <p:cNvSpPr>
            <a:spLocks noGrp="1"/>
          </p:cNvSpPr>
          <p:nvPr>
            <p:ph idx="1"/>
          </p:nvPr>
        </p:nvSpPr>
        <p:spPr/>
        <p:txBody>
          <a:bodyPr/>
          <a:lstStyle/>
          <a:p>
            <a:r>
              <a:rPr lang="en-US" dirty="0">
                <a:solidFill>
                  <a:schemeClr val="tx1"/>
                </a:solidFill>
              </a:rPr>
              <a:t>Project Title – NFJP</a:t>
            </a:r>
          </a:p>
          <a:p>
            <a:r>
              <a:rPr lang="en-US" dirty="0">
                <a:solidFill>
                  <a:schemeClr val="tx1"/>
                </a:solidFill>
              </a:rPr>
              <a:t>Grant Awardees’ Identifying Information</a:t>
            </a:r>
          </a:p>
          <a:p>
            <a:pPr lvl="1"/>
            <a:r>
              <a:rPr lang="en-US" dirty="0">
                <a:solidFill>
                  <a:schemeClr val="tx1"/>
                </a:solidFill>
              </a:rPr>
              <a:t>Agreement number</a:t>
            </a:r>
          </a:p>
          <a:p>
            <a:r>
              <a:rPr lang="en-US" dirty="0">
                <a:solidFill>
                  <a:schemeClr val="tx1"/>
                </a:solidFill>
              </a:rPr>
              <a:t>Period of Performance</a:t>
            </a:r>
          </a:p>
          <a:p>
            <a:r>
              <a:rPr lang="en-US" dirty="0">
                <a:solidFill>
                  <a:schemeClr val="tx1"/>
                </a:solidFill>
              </a:rPr>
              <a:t>Award Amount</a:t>
            </a:r>
          </a:p>
          <a:p>
            <a:r>
              <a:rPr lang="en-US" dirty="0">
                <a:solidFill>
                  <a:schemeClr val="tx1"/>
                </a:solidFill>
              </a:rPr>
              <a:t>Regulations and Cost Principles</a:t>
            </a:r>
          </a:p>
          <a:p>
            <a:r>
              <a:rPr lang="en-US" dirty="0">
                <a:solidFill>
                  <a:schemeClr val="tx1"/>
                </a:solidFill>
              </a:rPr>
              <a:t>Signatures </a:t>
            </a:r>
            <a:endParaRPr lang="es-MX" dirty="0">
              <a:solidFill>
                <a:schemeClr val="tx1"/>
              </a:solidFill>
            </a:endParaRPr>
          </a:p>
        </p:txBody>
      </p:sp>
    </p:spTree>
    <p:extLst>
      <p:ext uri="{BB962C8B-B14F-4D97-AF65-F5344CB8AC3E}">
        <p14:creationId xmlns:p14="http://schemas.microsoft.com/office/powerpoint/2010/main" val="35543820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Grant Award Package</a:t>
            </a:r>
            <a:endParaRPr lang="es-MX" dirty="0"/>
          </a:p>
        </p:txBody>
      </p:sp>
      <p:sp>
        <p:nvSpPr>
          <p:cNvPr id="3" name="Content Placeholder 2"/>
          <p:cNvSpPr>
            <a:spLocks noGrp="1"/>
          </p:cNvSpPr>
          <p:nvPr>
            <p:ph idx="1"/>
          </p:nvPr>
        </p:nvSpPr>
        <p:spPr/>
        <p:txBody>
          <a:bodyPr>
            <a:normAutofit lnSpcReduction="10000"/>
          </a:bodyPr>
          <a:lstStyle/>
          <a:p>
            <a:pPr marL="342900" lvl="1" indent="-342900">
              <a:buFont typeface="Wingdings" panose="05000000000000000000" pitchFamily="2" charset="2"/>
              <a:buChar char="Ø"/>
            </a:pPr>
            <a:r>
              <a:rPr lang="en-US" sz="2200" dirty="0">
                <a:solidFill>
                  <a:schemeClr val="tx1"/>
                </a:solidFill>
              </a:rPr>
              <a:t>Equipment purchases with a per unit acquisition cost of $5,000 or more, and a useful life of more than one year need prior approval from Grant Officer.</a:t>
            </a:r>
          </a:p>
          <a:p>
            <a:pPr marL="342900" lvl="1" indent="-342900">
              <a:buFont typeface="Wingdings" panose="05000000000000000000" pitchFamily="2" charset="2"/>
              <a:buChar char="Ø"/>
            </a:pPr>
            <a:r>
              <a:rPr lang="en-US" sz="2200" dirty="0">
                <a:solidFill>
                  <a:schemeClr val="tx1"/>
                </a:solidFill>
              </a:rPr>
              <a:t>Submit a detailed equipment purchase list with descriptions of each item to your Federal Project Officer (FPO) for review.  We encourage you to submit this request as early as possible in the period of performance, with as many planned pieces of equipment as possible.</a:t>
            </a:r>
          </a:p>
          <a:p>
            <a:pPr marL="342900" lvl="1" indent="-342900">
              <a:buFont typeface="Wingdings" panose="05000000000000000000" pitchFamily="2" charset="2"/>
              <a:buChar char="Ø"/>
            </a:pPr>
            <a:r>
              <a:rPr lang="en-US" sz="2200" dirty="0">
                <a:solidFill>
                  <a:schemeClr val="tx1"/>
                </a:solidFill>
              </a:rPr>
              <a:t>Your FPO will review the items and submit the list for OGM review.  If the equipment purchases are approved, a modification to your grant will be processed. </a:t>
            </a:r>
          </a:p>
          <a:p>
            <a:endParaRPr lang="es-MX" dirty="0"/>
          </a:p>
        </p:txBody>
      </p:sp>
    </p:spTree>
    <p:extLst>
      <p:ext uri="{BB962C8B-B14F-4D97-AF65-F5344CB8AC3E}">
        <p14:creationId xmlns:p14="http://schemas.microsoft.com/office/powerpoint/2010/main" val="29192491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Grant Award Package</a:t>
            </a:r>
            <a:endParaRPr lang="es-MX" dirty="0"/>
          </a:p>
        </p:txBody>
      </p:sp>
      <p:sp>
        <p:nvSpPr>
          <p:cNvPr id="3" name="Content Placeholder 2"/>
          <p:cNvSpPr>
            <a:spLocks noGrp="1"/>
          </p:cNvSpPr>
          <p:nvPr>
            <p:ph idx="1"/>
          </p:nvPr>
        </p:nvSpPr>
        <p:spPr/>
        <p:txBody>
          <a:bodyPr>
            <a:normAutofit/>
          </a:bodyPr>
          <a:lstStyle/>
          <a:p>
            <a:pPr fontAlgn="auto">
              <a:spcBef>
                <a:spcPts val="1200"/>
              </a:spcBef>
              <a:spcAft>
                <a:spcPts val="0"/>
              </a:spcAft>
              <a:defRPr/>
            </a:pPr>
            <a:r>
              <a:rPr lang="en-US" sz="2800" dirty="0">
                <a:solidFill>
                  <a:schemeClr val="tx1"/>
                </a:solidFill>
              </a:rPr>
              <a:t>Review of Grant Terms and Conditions</a:t>
            </a:r>
          </a:p>
          <a:p>
            <a:pPr lvl="1">
              <a:lnSpc>
                <a:spcPct val="110000"/>
              </a:lnSpc>
              <a:spcAft>
                <a:spcPts val="0"/>
              </a:spcAft>
              <a:buFontTx/>
              <a:buChar char="-"/>
              <a:defRPr/>
            </a:pPr>
            <a:r>
              <a:rPr lang="en-US" sz="2800" dirty="0">
                <a:solidFill>
                  <a:schemeClr val="tx1"/>
                </a:solidFill>
              </a:rPr>
              <a:t>30 days to respond</a:t>
            </a:r>
          </a:p>
          <a:p>
            <a:pPr lvl="1">
              <a:lnSpc>
                <a:spcPct val="110000"/>
              </a:lnSpc>
              <a:spcAft>
                <a:spcPts val="0"/>
              </a:spcAft>
              <a:buFontTx/>
              <a:buChar char="-"/>
              <a:defRPr/>
            </a:pPr>
            <a:r>
              <a:rPr lang="en-US" sz="2800" dirty="0">
                <a:solidFill>
                  <a:schemeClr val="tx1"/>
                </a:solidFill>
              </a:rPr>
              <a:t>Assistance from FPO, DNPTTA, and OGM</a:t>
            </a:r>
          </a:p>
          <a:p>
            <a:r>
              <a:rPr lang="en-US" sz="2800" dirty="0">
                <a:solidFill>
                  <a:schemeClr val="tx1"/>
                </a:solidFill>
              </a:rPr>
              <a:t>Grant Transparency Process</a:t>
            </a:r>
          </a:p>
          <a:p>
            <a:pPr marL="0" indent="0">
              <a:buNone/>
            </a:pPr>
            <a:r>
              <a:rPr lang="en-US" sz="2800" dirty="0">
                <a:solidFill>
                  <a:schemeClr val="tx1"/>
                </a:solidFill>
              </a:rPr>
              <a:t>    - Please continue to work on the redaction request materials and send your redacted project narratives to </a:t>
            </a:r>
            <a:r>
              <a:rPr lang="en-US" sz="2800" dirty="0">
                <a:solidFill>
                  <a:schemeClr val="tx1"/>
                </a:solidFill>
                <a:hlinkClick r:id="rId3"/>
              </a:rPr>
              <a:t>NFJP@DOL.gov</a:t>
            </a:r>
            <a:r>
              <a:rPr lang="en-US" sz="2800" dirty="0">
                <a:solidFill>
                  <a:schemeClr val="tx1"/>
                </a:solidFill>
              </a:rPr>
              <a:t> due 14 days after receipt of your grant award.</a:t>
            </a:r>
            <a:endParaRPr lang="es-MX" sz="2800" dirty="0">
              <a:solidFill>
                <a:schemeClr val="tx1"/>
              </a:solidFill>
            </a:endParaRPr>
          </a:p>
        </p:txBody>
      </p:sp>
    </p:spTree>
    <p:extLst>
      <p:ext uri="{BB962C8B-B14F-4D97-AF65-F5344CB8AC3E}">
        <p14:creationId xmlns:p14="http://schemas.microsoft.com/office/powerpoint/2010/main" val="25490179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Laura Ibañez</a:t>
            </a:r>
          </a:p>
        </p:txBody>
      </p:sp>
      <p:sp>
        <p:nvSpPr>
          <p:cNvPr id="3" name="Text Placeholder 2"/>
          <p:cNvSpPr>
            <a:spLocks noGrp="1"/>
          </p:cNvSpPr>
          <p:nvPr>
            <p:ph type="body" sz="half" idx="2"/>
          </p:nvPr>
        </p:nvSpPr>
        <p:spPr/>
        <p:txBody>
          <a:bodyPr>
            <a:normAutofit lnSpcReduction="10000"/>
          </a:bodyPr>
          <a:lstStyle/>
          <a:p>
            <a:r>
              <a:rPr lang="en-US" dirty="0"/>
              <a:t>Unit Chief</a:t>
            </a:r>
          </a:p>
        </p:txBody>
      </p:sp>
      <p:sp>
        <p:nvSpPr>
          <p:cNvPr id="5" name="Text Placeholder 4"/>
          <p:cNvSpPr>
            <a:spLocks noGrp="1"/>
          </p:cNvSpPr>
          <p:nvPr>
            <p:ph type="body" sz="half" idx="11"/>
          </p:nvPr>
        </p:nvSpPr>
        <p:spPr/>
        <p:txBody>
          <a:bodyPr/>
          <a:lstStyle/>
          <a:p>
            <a:r>
              <a:rPr lang="en-US" dirty="0"/>
              <a:t>Specialty National Programs Unit</a:t>
            </a:r>
          </a:p>
          <a:p>
            <a:r>
              <a:rPr lang="en-US" dirty="0"/>
              <a:t>Employment and Training Administration </a:t>
            </a:r>
          </a:p>
          <a:p>
            <a:r>
              <a:rPr lang="en-US" dirty="0"/>
              <a:t>U.S. Department of Labor</a:t>
            </a:r>
          </a:p>
        </p:txBody>
      </p:sp>
      <p:pic>
        <p:nvPicPr>
          <p:cNvPr id="6" name="Picture 2" descr="H:\My Documents\Laura\Laura_I.jpg"/>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l="16860" r="16860"/>
          <a:stretch>
            <a:fillRect/>
          </a:stretch>
        </p:blipFill>
        <p:spPr bwMode="auto">
          <a:prstGeom prst="rect">
            <a:avLst/>
          </a:prstGeom>
          <a:no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8805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Communication Plan</a:t>
            </a:r>
          </a:p>
        </p:txBody>
      </p:sp>
      <p:sp>
        <p:nvSpPr>
          <p:cNvPr id="3" name="Content Placeholder 2"/>
          <p:cNvSpPr>
            <a:spLocks noGrp="1"/>
          </p:cNvSpPr>
          <p:nvPr>
            <p:ph idx="1"/>
          </p:nvPr>
        </p:nvSpPr>
        <p:spPr/>
        <p:txBody>
          <a:bodyPr>
            <a:normAutofit lnSpcReduction="10000"/>
          </a:bodyPr>
          <a:lstStyle/>
          <a:p>
            <a:r>
              <a:rPr lang="en-US" sz="2200" b="1" dirty="0">
                <a:solidFill>
                  <a:schemeClr val="tx1"/>
                </a:solidFill>
                <a:latin typeface="Calibri" panose="020F0502020204030204" pitchFamily="34" charset="0"/>
              </a:rPr>
              <a:t>From: ETA, To: You </a:t>
            </a:r>
          </a:p>
          <a:p>
            <a:pPr lvl="0">
              <a:spcAft>
                <a:spcPts val="0"/>
              </a:spcAft>
              <a:buFontTx/>
              <a:buChar char="-"/>
              <a:defRPr/>
            </a:pPr>
            <a:r>
              <a:rPr lang="en-US" sz="2200" dirty="0">
                <a:solidFill>
                  <a:schemeClr val="tx1"/>
                </a:solidFill>
                <a:latin typeface="Calibri" panose="020F0502020204030204" pitchFamily="34" charset="0"/>
              </a:rPr>
              <a:t> We will usually go through your FPO for specific requests and information</a:t>
            </a:r>
          </a:p>
          <a:p>
            <a:pPr marL="457200" lvl="1" indent="0">
              <a:buNone/>
            </a:pPr>
            <a:endParaRPr lang="en-US" sz="2200" dirty="0">
              <a:solidFill>
                <a:schemeClr val="tx1"/>
              </a:solidFill>
              <a:latin typeface="Calibri" panose="020F0502020204030204" pitchFamily="34" charset="0"/>
            </a:endParaRPr>
          </a:p>
          <a:p>
            <a:r>
              <a:rPr lang="en-US" sz="2200" dirty="0">
                <a:solidFill>
                  <a:schemeClr val="tx1"/>
                </a:solidFill>
                <a:latin typeface="Calibri" panose="020F0502020204030204" pitchFamily="34" charset="0"/>
              </a:rPr>
              <a:t>From You, To: ETA (National Office)</a:t>
            </a:r>
          </a:p>
          <a:p>
            <a:pPr lvl="0">
              <a:spcAft>
                <a:spcPts val="0"/>
              </a:spcAft>
              <a:buFontTx/>
              <a:buChar char="-"/>
              <a:defRPr/>
            </a:pPr>
            <a:r>
              <a:rPr lang="en-US" sz="2200" b="1" dirty="0">
                <a:solidFill>
                  <a:schemeClr val="tx1"/>
                </a:solidFill>
                <a:latin typeface="Calibri" panose="020F0502020204030204" pitchFamily="34" charset="0"/>
              </a:rPr>
              <a:t>Contact your FPO first</a:t>
            </a:r>
          </a:p>
          <a:p>
            <a:pPr lvl="0">
              <a:spcAft>
                <a:spcPts val="0"/>
              </a:spcAft>
              <a:buFontTx/>
              <a:buChar char="-"/>
              <a:defRPr/>
            </a:pPr>
            <a:r>
              <a:rPr lang="en-US" sz="2200" dirty="0">
                <a:solidFill>
                  <a:schemeClr val="tx1"/>
                </a:solidFill>
                <a:latin typeface="Calibri" panose="020F0502020204030204" pitchFamily="34" charset="0"/>
              </a:rPr>
              <a:t>Copy the NFJP Mailbox: </a:t>
            </a:r>
            <a:r>
              <a:rPr lang="en-US" sz="2200" dirty="0">
                <a:solidFill>
                  <a:schemeClr val="tx1"/>
                </a:solidFill>
                <a:latin typeface="Calibri" panose="020F0502020204030204" pitchFamily="34" charset="0"/>
                <a:hlinkClick r:id="rId2"/>
              </a:rPr>
              <a:t>NFJP@dol.gov</a:t>
            </a:r>
            <a:r>
              <a:rPr lang="en-US" sz="2200" dirty="0">
                <a:solidFill>
                  <a:schemeClr val="tx1"/>
                </a:solidFill>
                <a:latin typeface="Calibri" panose="020F0502020204030204" pitchFamily="34" charset="0"/>
              </a:rPr>
              <a:t>, if appropriate</a:t>
            </a:r>
          </a:p>
          <a:p>
            <a:pPr marL="0" indent="0">
              <a:spcAft>
                <a:spcPts val="0"/>
              </a:spcAft>
              <a:buNone/>
              <a:defRPr/>
            </a:pPr>
            <a:endParaRPr lang="en-US" sz="2200" u="sng" dirty="0">
              <a:solidFill>
                <a:schemeClr val="tx1"/>
              </a:solidFill>
              <a:latin typeface="Calibri" panose="020F0502020204030204" pitchFamily="34" charset="0"/>
            </a:endParaRPr>
          </a:p>
          <a:p>
            <a:pPr marL="0" indent="0">
              <a:spcAft>
                <a:spcPts val="0"/>
              </a:spcAft>
              <a:buNone/>
              <a:defRPr/>
            </a:pPr>
            <a:r>
              <a:rPr lang="en-US" sz="2200" u="sng" dirty="0">
                <a:solidFill>
                  <a:schemeClr val="tx1"/>
                </a:solidFill>
                <a:latin typeface="Calibri" panose="020F0502020204030204" pitchFamily="34" charset="0"/>
              </a:rPr>
              <a:t>Remember </a:t>
            </a:r>
          </a:p>
          <a:p>
            <a:pPr marL="0" indent="0">
              <a:spcAft>
                <a:spcPts val="0"/>
              </a:spcAft>
              <a:buNone/>
              <a:defRPr/>
            </a:pPr>
            <a:r>
              <a:rPr lang="en-US" sz="2200" dirty="0">
                <a:solidFill>
                  <a:schemeClr val="tx1"/>
                </a:solidFill>
                <a:latin typeface="Calibri" panose="020F0502020204030204" pitchFamily="34" charset="0"/>
              </a:rPr>
              <a:t>- Include your grant number and lead grantee organization name.</a:t>
            </a:r>
          </a:p>
          <a:p>
            <a:pPr marL="0" indent="0">
              <a:spcAft>
                <a:spcPts val="0"/>
              </a:spcAft>
              <a:buNone/>
              <a:defRPr/>
            </a:pPr>
            <a:r>
              <a:rPr lang="en-US" sz="2200" dirty="0">
                <a:solidFill>
                  <a:schemeClr val="tx1"/>
                </a:solidFill>
                <a:latin typeface="Calibri" panose="020F0502020204030204" pitchFamily="34" charset="0"/>
              </a:rPr>
              <a:t>- Describe your questions/issue and background as specifically as possible.</a:t>
            </a:r>
          </a:p>
          <a:p>
            <a:pPr marL="0" indent="0">
              <a:spcAft>
                <a:spcPts val="0"/>
              </a:spcAft>
              <a:buNone/>
              <a:defRPr/>
            </a:pPr>
            <a:r>
              <a:rPr lang="en-US" sz="2200" dirty="0">
                <a:solidFill>
                  <a:schemeClr val="tx1"/>
                </a:solidFill>
                <a:latin typeface="Calibri" panose="020F0502020204030204" pitchFamily="34" charset="0"/>
              </a:rPr>
              <a:t>- Please be patient yet proactive!</a:t>
            </a:r>
          </a:p>
          <a:p>
            <a:pPr marL="0" lvl="0" indent="0">
              <a:spcAft>
                <a:spcPts val="0"/>
              </a:spcAft>
              <a:buNone/>
              <a:defRPr/>
            </a:pPr>
            <a:endParaRPr lang="en-US" sz="3200" dirty="0">
              <a:solidFill>
                <a:prstClr val="black"/>
              </a:solidFill>
              <a:latin typeface="Calibri"/>
            </a:endParaRPr>
          </a:p>
          <a:p>
            <a:pPr marL="0" lvl="0" indent="0">
              <a:spcAft>
                <a:spcPts val="0"/>
              </a:spcAft>
              <a:buNone/>
              <a:defRPr/>
            </a:pPr>
            <a:endParaRPr lang="en-US" sz="3200" dirty="0">
              <a:solidFill>
                <a:prstClr val="black"/>
              </a:solidFill>
              <a:latin typeface="Calibri"/>
            </a:endParaRPr>
          </a:p>
          <a:p>
            <a:endParaRPr lang="en-US" dirty="0"/>
          </a:p>
          <a:p>
            <a:endParaRPr lang="en-US" sz="2200" dirty="0"/>
          </a:p>
          <a:p>
            <a:pPr lvl="0">
              <a:spcBef>
                <a:spcPct val="20000"/>
              </a:spcBef>
              <a:spcAft>
                <a:spcPts val="0"/>
              </a:spcAft>
              <a:buNone/>
              <a:defRPr/>
            </a:pPr>
            <a:endParaRPr lang="en-US" sz="2200" dirty="0">
              <a:solidFill>
                <a:prstClr val="black"/>
              </a:solidFill>
              <a:latin typeface="Calibri"/>
            </a:endParaRPr>
          </a:p>
          <a:p>
            <a:endParaRPr lang="en-US" dirty="0"/>
          </a:p>
          <a:p>
            <a:pPr marL="457200" lvl="1" indent="0">
              <a:buNone/>
            </a:pPr>
            <a:endParaRPr lang="en-US" dirty="0"/>
          </a:p>
          <a:p>
            <a:pPr marL="914400" lvl="2" indent="0">
              <a:buNone/>
            </a:pPr>
            <a:endParaRPr lang="en-US" dirty="0"/>
          </a:p>
        </p:txBody>
      </p:sp>
    </p:spTree>
    <p:extLst>
      <p:ext uri="{BB962C8B-B14F-4D97-AF65-F5344CB8AC3E}">
        <p14:creationId xmlns:p14="http://schemas.microsoft.com/office/powerpoint/2010/main" val="8941327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 Plan</a:t>
            </a:r>
            <a:endParaRPr lang="es-MX"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a:solidFill>
                  <a:schemeClr val="tx1"/>
                </a:solidFill>
              </a:rPr>
              <a:t>Grantees’ Main Point of Contact (POC)</a:t>
            </a:r>
          </a:p>
          <a:p>
            <a:pPr>
              <a:spcAft>
                <a:spcPts val="0"/>
              </a:spcAft>
              <a:defRPr/>
            </a:pPr>
            <a:r>
              <a:rPr lang="en-US" sz="3200" dirty="0">
                <a:solidFill>
                  <a:schemeClr val="tx1"/>
                </a:solidFill>
                <a:latin typeface="Calibri"/>
              </a:rPr>
              <a:t>Receives communication from ETA</a:t>
            </a:r>
          </a:p>
          <a:p>
            <a:pPr>
              <a:spcAft>
                <a:spcPts val="0"/>
              </a:spcAft>
              <a:defRPr/>
            </a:pPr>
            <a:r>
              <a:rPr lang="en-US" sz="3200" dirty="0">
                <a:solidFill>
                  <a:schemeClr val="tx1"/>
                </a:solidFill>
                <a:latin typeface="Calibri"/>
              </a:rPr>
              <a:t>Responsible for sharing information with project team and consortium members </a:t>
            </a:r>
          </a:p>
          <a:p>
            <a:pPr>
              <a:spcAft>
                <a:spcPts val="0"/>
              </a:spcAft>
              <a:defRPr/>
            </a:pPr>
            <a:r>
              <a:rPr lang="en-US" sz="3200" dirty="0">
                <a:solidFill>
                  <a:schemeClr val="tx1"/>
                </a:solidFill>
                <a:latin typeface="Calibri"/>
              </a:rPr>
              <a:t>Any time the main point of contact for your grant changes, please remember to alert your Federal Project Officer (FPO) and National Office staff </a:t>
            </a:r>
          </a:p>
          <a:p>
            <a:pPr marL="6350" indent="0">
              <a:spcAft>
                <a:spcPts val="0"/>
              </a:spcAft>
              <a:buNone/>
              <a:defRPr/>
            </a:pPr>
            <a:endParaRPr lang="en-US" sz="3200" b="1" u="sng" dirty="0">
              <a:solidFill>
                <a:schemeClr val="tx1"/>
              </a:solidFill>
              <a:latin typeface="Calibri"/>
            </a:endParaRPr>
          </a:p>
          <a:p>
            <a:pPr marL="6350" indent="0">
              <a:spcAft>
                <a:spcPts val="0"/>
              </a:spcAft>
              <a:buNone/>
              <a:defRPr/>
            </a:pPr>
            <a:r>
              <a:rPr lang="en-US" sz="3200" b="1" i="1" dirty="0">
                <a:solidFill>
                  <a:schemeClr val="tx1"/>
                </a:solidFill>
                <a:latin typeface="Calibri"/>
              </a:rPr>
              <a:t>Note</a:t>
            </a:r>
            <a:r>
              <a:rPr lang="en-US" sz="3200" dirty="0">
                <a:solidFill>
                  <a:schemeClr val="tx1"/>
                </a:solidFill>
                <a:latin typeface="Calibri"/>
              </a:rPr>
              <a:t>: Changing signature authority requires a formal grant modification</a:t>
            </a:r>
          </a:p>
          <a:p>
            <a:pPr marL="0" indent="0">
              <a:buNone/>
            </a:pPr>
            <a:endParaRPr lang="es-MX" dirty="0"/>
          </a:p>
        </p:txBody>
      </p:sp>
    </p:spTree>
    <p:extLst>
      <p:ext uri="{BB962C8B-B14F-4D97-AF65-F5344CB8AC3E}">
        <p14:creationId xmlns:p14="http://schemas.microsoft.com/office/powerpoint/2010/main" val="4032559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2528" y="5052856"/>
            <a:ext cx="5486400" cy="566738"/>
          </a:xfrm>
        </p:spPr>
        <p:txBody>
          <a:bodyPr/>
          <a:lstStyle/>
          <a:p>
            <a:r>
              <a:rPr lang="en-US" dirty="0"/>
              <a:t>Introductions - Regional Office</a:t>
            </a:r>
          </a:p>
        </p:txBody>
      </p:sp>
      <p:sp>
        <p:nvSpPr>
          <p:cNvPr id="4" name="Text Placeholder 3"/>
          <p:cNvSpPr>
            <a:spLocks noGrp="1"/>
          </p:cNvSpPr>
          <p:nvPr>
            <p:ph type="body" sz="half" idx="2"/>
          </p:nvPr>
        </p:nvSpPr>
        <p:spPr>
          <a:xfrm>
            <a:off x="2865390" y="5648622"/>
            <a:ext cx="4649788" cy="804862"/>
          </a:xfrm>
        </p:spPr>
        <p:txBody>
          <a:bodyPr/>
          <a:lstStyle/>
          <a:p>
            <a:r>
              <a:rPr lang="en-US" dirty="0">
                <a:hlinkClick r:id="rId2"/>
              </a:rPr>
              <a:t>https://www.doleta.gov/regions/</a:t>
            </a:r>
            <a:endParaRPr lang="en-US" dirty="0"/>
          </a:p>
          <a:p>
            <a:endParaRPr lang="en-US"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dirty="0"/>
          </a:p>
        </p:txBody>
      </p:sp>
      <p:pic>
        <p:nvPicPr>
          <p:cNvPr id="1027" name="Picture 3" descr="C:\Users\ibanez-laura\AppData\Local\Microsoft\Windows\Temporary Internet Files\Content.Outlook\MV3N8NPG\hotard headshot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8579" y="485772"/>
            <a:ext cx="2354580" cy="23545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669775" y="3114261"/>
            <a:ext cx="1179442" cy="2031325"/>
          </a:xfrm>
          <a:prstGeom prst="rect">
            <a:avLst/>
          </a:prstGeom>
          <a:noFill/>
        </p:spPr>
        <p:txBody>
          <a:bodyPr wrap="square" rtlCol="0">
            <a:spAutoFit/>
          </a:bodyPr>
          <a:lstStyle/>
          <a:p>
            <a:r>
              <a:rPr lang="en-US" dirty="0"/>
              <a:t>Michael Hotard, Region 1 Federal Project Officer (FPO)</a:t>
            </a:r>
            <a:endParaRPr lang="es-MX" dirty="0"/>
          </a:p>
        </p:txBody>
      </p:sp>
      <p:sp>
        <p:nvSpPr>
          <p:cNvPr id="11" name="TextBox 10"/>
          <p:cNvSpPr txBox="1"/>
          <p:nvPr/>
        </p:nvSpPr>
        <p:spPr>
          <a:xfrm>
            <a:off x="5161722" y="3118648"/>
            <a:ext cx="1179442" cy="1200329"/>
          </a:xfrm>
          <a:prstGeom prst="rect">
            <a:avLst/>
          </a:prstGeom>
          <a:noFill/>
        </p:spPr>
        <p:txBody>
          <a:bodyPr wrap="square" rtlCol="0">
            <a:spAutoFit/>
          </a:bodyPr>
          <a:lstStyle/>
          <a:p>
            <a:r>
              <a:rPr lang="en-US" dirty="0"/>
              <a:t>Trevor Capon, Region 1 FPO</a:t>
            </a:r>
            <a:endParaRPr lang="es-MX"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8443" y="540357"/>
            <a:ext cx="2286000" cy="2308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31169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Introductions – Regional Office</a:t>
            </a:r>
            <a:endParaRPr lang="es-MX" dirty="0"/>
          </a:p>
        </p:txBody>
      </p:sp>
      <p:sp>
        <p:nvSpPr>
          <p:cNvPr id="4" name="Text Placeholder 3"/>
          <p:cNvSpPr>
            <a:spLocks noGrp="1"/>
          </p:cNvSpPr>
          <p:nvPr>
            <p:ph type="body" sz="half" idx="2"/>
          </p:nvPr>
        </p:nvSpPr>
        <p:spPr/>
        <p:txBody>
          <a:bodyPr/>
          <a:lstStyle/>
          <a:p>
            <a:endParaRPr lang="es-MX" dirty="0"/>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dirty="0"/>
          </a:p>
        </p:txBody>
      </p:sp>
      <p:pic>
        <p:nvPicPr>
          <p:cNvPr id="1027" name="Picture 3" descr="C:\Users\ibanez-laura\AppData\Local\Microsoft\Windows\Temporary Internet Files\Content.Outlook\MV3N8NPG\Tramontana Photo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9251" y="938322"/>
            <a:ext cx="2441353" cy="243459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4055" y="238037"/>
            <a:ext cx="1897380" cy="3373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935082" y="3735383"/>
            <a:ext cx="1655325" cy="646331"/>
          </a:xfrm>
          <a:prstGeom prst="rect">
            <a:avLst/>
          </a:prstGeom>
        </p:spPr>
        <p:txBody>
          <a:bodyPr wrap="none">
            <a:spAutoFit/>
          </a:bodyPr>
          <a:lstStyle/>
          <a:p>
            <a:r>
              <a:rPr lang="en-US" dirty="0"/>
              <a:t>Connie Taylor </a:t>
            </a:r>
          </a:p>
          <a:p>
            <a:r>
              <a:rPr lang="en-US" dirty="0"/>
              <a:t>Region 3 FPO</a:t>
            </a:r>
            <a:endParaRPr lang="es-MX" dirty="0"/>
          </a:p>
        </p:txBody>
      </p:sp>
      <p:sp>
        <p:nvSpPr>
          <p:cNvPr id="9" name="TextBox 8"/>
          <p:cNvSpPr txBox="1"/>
          <p:nvPr/>
        </p:nvSpPr>
        <p:spPr>
          <a:xfrm>
            <a:off x="1383388" y="3611157"/>
            <a:ext cx="2573078" cy="646331"/>
          </a:xfrm>
          <a:prstGeom prst="rect">
            <a:avLst/>
          </a:prstGeom>
          <a:noFill/>
        </p:spPr>
        <p:txBody>
          <a:bodyPr wrap="square" rtlCol="0">
            <a:spAutoFit/>
          </a:bodyPr>
          <a:lstStyle/>
          <a:p>
            <a:r>
              <a:rPr lang="en-US" dirty="0"/>
              <a:t>Laura Tramontana Region 2 FPO</a:t>
            </a:r>
            <a:endParaRPr lang="es-MX" dirty="0"/>
          </a:p>
        </p:txBody>
      </p:sp>
    </p:spTree>
    <p:extLst>
      <p:ext uri="{BB962C8B-B14F-4D97-AF65-F5344CB8AC3E}">
        <p14:creationId xmlns:p14="http://schemas.microsoft.com/office/powerpoint/2010/main" val="16125590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2528" y="5052856"/>
            <a:ext cx="5486400" cy="566738"/>
          </a:xfrm>
        </p:spPr>
        <p:txBody>
          <a:bodyPr/>
          <a:lstStyle/>
          <a:p>
            <a:r>
              <a:rPr lang="en-US" dirty="0"/>
              <a:t>Introductions - Regional Office</a:t>
            </a:r>
          </a:p>
        </p:txBody>
      </p:sp>
      <p:sp>
        <p:nvSpPr>
          <p:cNvPr id="4" name="Text Placeholder 3"/>
          <p:cNvSpPr>
            <a:spLocks noGrp="1"/>
          </p:cNvSpPr>
          <p:nvPr>
            <p:ph type="body" sz="half" idx="2"/>
          </p:nvPr>
        </p:nvSpPr>
        <p:spPr>
          <a:xfrm>
            <a:off x="2865390" y="5648622"/>
            <a:ext cx="4649788" cy="804862"/>
          </a:xfrm>
        </p:spPr>
        <p:txBody>
          <a:bodyPr/>
          <a:lstStyle/>
          <a:p>
            <a:r>
              <a:rPr lang="en-US" dirty="0">
                <a:hlinkClick r:id="rId2"/>
              </a:rPr>
              <a:t>https://www.doleta.gov/regions/</a:t>
            </a:r>
            <a:endParaRPr lang="en-US"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dirty="0"/>
          </a:p>
        </p:txBody>
      </p:sp>
      <p:sp>
        <p:nvSpPr>
          <p:cNvPr id="7" name="TextBox 6"/>
          <p:cNvSpPr txBox="1"/>
          <p:nvPr/>
        </p:nvSpPr>
        <p:spPr>
          <a:xfrm>
            <a:off x="1364973" y="2849217"/>
            <a:ext cx="1179442" cy="369332"/>
          </a:xfrm>
          <a:prstGeom prst="rect">
            <a:avLst/>
          </a:prstGeom>
          <a:noFill/>
        </p:spPr>
        <p:txBody>
          <a:bodyPr wrap="square" rtlCol="0">
            <a:spAutoFit/>
          </a:bodyPr>
          <a:lstStyle/>
          <a:p>
            <a:endParaRPr lang="es-MX" dirty="0"/>
          </a:p>
        </p:txBody>
      </p:sp>
      <p:pic>
        <p:nvPicPr>
          <p:cNvPr id="2050" name="Picture 2" descr="C:\Users\ibanez-laura\AppData\Local\Microsoft\Windows\Temporary Internet Files\Content.Outlook\MV3N8NPG\IMG_338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4626" y="663662"/>
            <a:ext cx="2048256" cy="307238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871330" y="3855918"/>
            <a:ext cx="1796903" cy="646331"/>
          </a:xfrm>
          <a:prstGeom prst="rect">
            <a:avLst/>
          </a:prstGeom>
          <a:noFill/>
        </p:spPr>
        <p:txBody>
          <a:bodyPr wrap="square" rtlCol="0">
            <a:spAutoFit/>
          </a:bodyPr>
          <a:lstStyle/>
          <a:p>
            <a:r>
              <a:rPr lang="en-US" dirty="0"/>
              <a:t>Noel Castro Region 4 FPO</a:t>
            </a:r>
            <a:endParaRPr lang="es-MX" dirty="0"/>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2152" y="767294"/>
            <a:ext cx="2148840" cy="2865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4465674" y="3992229"/>
            <a:ext cx="2148840" cy="646331"/>
          </a:xfrm>
          <a:prstGeom prst="rect">
            <a:avLst/>
          </a:prstGeom>
          <a:noFill/>
        </p:spPr>
        <p:txBody>
          <a:bodyPr wrap="square" rtlCol="0">
            <a:spAutoFit/>
          </a:bodyPr>
          <a:lstStyle/>
          <a:p>
            <a:r>
              <a:rPr lang="en-US" dirty="0"/>
              <a:t>Raymundo Garcia</a:t>
            </a:r>
            <a:r>
              <a:rPr lang="en-US" b="1" dirty="0"/>
              <a:t> </a:t>
            </a:r>
          </a:p>
          <a:p>
            <a:r>
              <a:rPr lang="en-US" dirty="0"/>
              <a:t>Region 5 FPO</a:t>
            </a:r>
            <a:endParaRPr lang="es-MX" dirty="0"/>
          </a:p>
        </p:txBody>
      </p:sp>
    </p:spTree>
    <p:extLst>
      <p:ext uri="{BB962C8B-B14F-4D97-AF65-F5344CB8AC3E}">
        <p14:creationId xmlns:p14="http://schemas.microsoft.com/office/powerpoint/2010/main" val="18804198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43814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2528" y="5052856"/>
            <a:ext cx="5486400" cy="566738"/>
          </a:xfrm>
        </p:spPr>
        <p:txBody>
          <a:bodyPr/>
          <a:lstStyle/>
          <a:p>
            <a:r>
              <a:rPr lang="en-US" dirty="0"/>
              <a:t>Introductions - Regional Office</a:t>
            </a:r>
          </a:p>
        </p:txBody>
      </p:sp>
      <p:sp>
        <p:nvSpPr>
          <p:cNvPr id="4" name="Text Placeholder 3"/>
          <p:cNvSpPr>
            <a:spLocks noGrp="1"/>
          </p:cNvSpPr>
          <p:nvPr>
            <p:ph type="body" sz="half" idx="2"/>
          </p:nvPr>
        </p:nvSpPr>
        <p:spPr>
          <a:xfrm>
            <a:off x="2865390" y="5648622"/>
            <a:ext cx="4649788" cy="804862"/>
          </a:xfrm>
        </p:spPr>
        <p:txBody>
          <a:bodyPr/>
          <a:lstStyle/>
          <a:p>
            <a:r>
              <a:rPr lang="en-US" dirty="0">
                <a:hlinkClick r:id="rId2"/>
              </a:rPr>
              <a:t>https://www.doleta.gov/regions/</a:t>
            </a:r>
            <a:endParaRPr lang="en-US"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dirty="0"/>
          </a:p>
        </p:txBody>
      </p:sp>
      <p:sp>
        <p:nvSpPr>
          <p:cNvPr id="7" name="TextBox 6"/>
          <p:cNvSpPr txBox="1"/>
          <p:nvPr/>
        </p:nvSpPr>
        <p:spPr>
          <a:xfrm>
            <a:off x="1364973" y="2849217"/>
            <a:ext cx="1179442" cy="369332"/>
          </a:xfrm>
          <a:prstGeom prst="rect">
            <a:avLst/>
          </a:prstGeom>
          <a:noFill/>
        </p:spPr>
        <p:txBody>
          <a:bodyPr wrap="square" rtlCol="0">
            <a:spAutoFit/>
          </a:bodyPr>
          <a:lstStyle/>
          <a:p>
            <a:endParaRPr lang="es-MX" dirty="0"/>
          </a:p>
        </p:txBody>
      </p:sp>
      <p:sp>
        <p:nvSpPr>
          <p:cNvPr id="9" name="TextBox 8"/>
          <p:cNvSpPr txBox="1"/>
          <p:nvPr/>
        </p:nvSpPr>
        <p:spPr>
          <a:xfrm>
            <a:off x="1831601" y="3779459"/>
            <a:ext cx="1807534" cy="646331"/>
          </a:xfrm>
          <a:prstGeom prst="rect">
            <a:avLst/>
          </a:prstGeom>
          <a:noFill/>
        </p:spPr>
        <p:txBody>
          <a:bodyPr wrap="square" rtlCol="0">
            <a:spAutoFit/>
          </a:bodyPr>
          <a:lstStyle/>
          <a:p>
            <a:r>
              <a:rPr lang="en-US" dirty="0"/>
              <a:t>Krister Engdahl Region 6 FPO</a:t>
            </a:r>
            <a:endParaRPr lang="es-MX" dirty="0"/>
          </a:p>
        </p:txBody>
      </p:sp>
      <p:pic>
        <p:nvPicPr>
          <p:cNvPr id="5123" name="Picture 1"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9280" y="1255006"/>
            <a:ext cx="2932176" cy="2199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5716" y="1059172"/>
            <a:ext cx="2286381"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530470" y="3833729"/>
            <a:ext cx="1736373" cy="646331"/>
          </a:xfrm>
          <a:prstGeom prst="rect">
            <a:avLst/>
          </a:prstGeom>
          <a:noFill/>
        </p:spPr>
        <p:txBody>
          <a:bodyPr wrap="none" rtlCol="0">
            <a:spAutoFit/>
          </a:bodyPr>
          <a:lstStyle/>
          <a:p>
            <a:r>
              <a:rPr lang="en-US" dirty="0"/>
              <a:t>Marjorie Fong </a:t>
            </a:r>
          </a:p>
          <a:p>
            <a:r>
              <a:rPr lang="en-US" dirty="0"/>
              <a:t>Region 6 FPO</a:t>
            </a:r>
            <a:endParaRPr lang="es-MX" dirty="0"/>
          </a:p>
        </p:txBody>
      </p:sp>
    </p:spTree>
    <p:extLst>
      <p:ext uri="{BB962C8B-B14F-4D97-AF65-F5344CB8AC3E}">
        <p14:creationId xmlns:p14="http://schemas.microsoft.com/office/powerpoint/2010/main" val="16103516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2528" y="5052856"/>
            <a:ext cx="5486400" cy="566738"/>
          </a:xfrm>
        </p:spPr>
        <p:txBody>
          <a:bodyPr>
            <a:normAutofit fontScale="90000"/>
          </a:bodyPr>
          <a:lstStyle/>
          <a:p>
            <a:r>
              <a:rPr lang="en-US" dirty="0"/>
              <a:t>Introductions - National Monitor Advocate System</a:t>
            </a:r>
          </a:p>
        </p:txBody>
      </p:sp>
      <p:sp>
        <p:nvSpPr>
          <p:cNvPr id="4" name="Text Placeholder 3"/>
          <p:cNvSpPr>
            <a:spLocks noGrp="1"/>
          </p:cNvSpPr>
          <p:nvPr>
            <p:ph type="body" sz="half" idx="2"/>
          </p:nvPr>
        </p:nvSpPr>
        <p:spPr>
          <a:xfrm>
            <a:off x="2865390" y="5648622"/>
            <a:ext cx="4649788" cy="804862"/>
          </a:xfrm>
        </p:spPr>
        <p:txBody>
          <a:bodyPr/>
          <a:lstStyle/>
          <a:p>
            <a:r>
              <a:rPr lang="en-US" dirty="0">
                <a:hlinkClick r:id="rId2"/>
              </a:rPr>
              <a:t>https://www.doleta.gov/regions/</a:t>
            </a:r>
            <a:endParaRPr lang="en-US" dirty="0"/>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dirty="0"/>
          </a:p>
        </p:txBody>
      </p:sp>
      <p:sp>
        <p:nvSpPr>
          <p:cNvPr id="7" name="TextBox 6"/>
          <p:cNvSpPr txBox="1"/>
          <p:nvPr/>
        </p:nvSpPr>
        <p:spPr>
          <a:xfrm>
            <a:off x="1364973" y="2849217"/>
            <a:ext cx="1179442" cy="369332"/>
          </a:xfrm>
          <a:prstGeom prst="rect">
            <a:avLst/>
          </a:prstGeom>
          <a:noFill/>
        </p:spPr>
        <p:txBody>
          <a:bodyPr wrap="square" rtlCol="0">
            <a:spAutoFit/>
          </a:bodyPr>
          <a:lstStyle/>
          <a:p>
            <a:endParaRPr lang="es-MX" dirty="0"/>
          </a:p>
        </p:txBody>
      </p:sp>
      <p:pic>
        <p:nvPicPr>
          <p:cNvPr id="10" name="Picture 2"/>
          <p:cNvPicPr>
            <a:picLocks noGrp="1" noChangeAspect="1" noChangeArrowheads="1"/>
          </p:cNvPicPr>
          <p:nvPr>
            <p:ph type="pic" sz="quarter" idx="4294967295"/>
          </p:nvPr>
        </p:nvPicPr>
        <p:blipFill>
          <a:blip r:embed="rId3">
            <a:extLst>
              <a:ext uri="{28A0092B-C50C-407E-A947-70E740481C1C}">
                <a14:useLocalDpi xmlns:a14="http://schemas.microsoft.com/office/drawing/2010/main" val="0"/>
              </a:ext>
            </a:extLst>
          </a:blip>
          <a:srcRect l="5393" r="5393"/>
          <a:stretch>
            <a:fillRect/>
          </a:stretch>
        </p:blipFill>
        <p:spPr bwMode="auto">
          <a:xfrm>
            <a:off x="1362320" y="581025"/>
            <a:ext cx="1533279" cy="2108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descr="C:\Users\ibanez-laura\AppData\Local\Microsoft\Windows\Temporary Internet Files\Content.Outlook\MV3N8NPG\Liann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4421" y="2849217"/>
            <a:ext cx="2351853" cy="16224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487660" y="1159800"/>
            <a:ext cx="4572000" cy="1200329"/>
          </a:xfrm>
          <a:prstGeom prst="rect">
            <a:avLst/>
          </a:prstGeom>
        </p:spPr>
        <p:txBody>
          <a:bodyPr>
            <a:spAutoFit/>
          </a:bodyPr>
          <a:lstStyle/>
          <a:p>
            <a:r>
              <a:rPr lang="en-US" dirty="0"/>
              <a:t>Juan Regalado, National Monitor Advocate</a:t>
            </a:r>
          </a:p>
          <a:p>
            <a:r>
              <a:rPr lang="en-US" dirty="0"/>
              <a:t>Specialty National Programs Unit</a:t>
            </a:r>
          </a:p>
          <a:p>
            <a:r>
              <a:rPr lang="en-US" dirty="0"/>
              <a:t>Employment and Training Administration</a:t>
            </a:r>
          </a:p>
          <a:p>
            <a:r>
              <a:rPr lang="en-US" dirty="0"/>
              <a:t>U.S. Department of Labor</a:t>
            </a:r>
          </a:p>
        </p:txBody>
      </p:sp>
      <p:sp>
        <p:nvSpPr>
          <p:cNvPr id="6" name="Rectangle 5"/>
          <p:cNvSpPr/>
          <p:nvPr/>
        </p:nvSpPr>
        <p:spPr>
          <a:xfrm>
            <a:off x="3487660" y="3030767"/>
            <a:ext cx="4572000" cy="1200329"/>
          </a:xfrm>
          <a:prstGeom prst="rect">
            <a:avLst/>
          </a:prstGeom>
        </p:spPr>
        <p:txBody>
          <a:bodyPr>
            <a:spAutoFit/>
          </a:bodyPr>
          <a:lstStyle/>
          <a:p>
            <a:r>
              <a:rPr lang="en-US" dirty="0"/>
              <a:t>Lianna Shannon, Workforce Specialist Specialty National Programs Unit</a:t>
            </a:r>
          </a:p>
          <a:p>
            <a:r>
              <a:rPr lang="en-US" dirty="0"/>
              <a:t>Employment and Training Administration </a:t>
            </a:r>
          </a:p>
          <a:p>
            <a:r>
              <a:rPr lang="en-US" dirty="0"/>
              <a:t>U.S. Department of Labor</a:t>
            </a:r>
          </a:p>
        </p:txBody>
      </p:sp>
    </p:spTree>
    <p:extLst>
      <p:ext uri="{BB962C8B-B14F-4D97-AF65-F5344CB8AC3E}">
        <p14:creationId xmlns:p14="http://schemas.microsoft.com/office/powerpoint/2010/main" val="40353951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sp>
        <p:nvSpPr>
          <p:cNvPr id="5" name="TextBox 4"/>
          <p:cNvSpPr txBox="1"/>
          <p:nvPr/>
        </p:nvSpPr>
        <p:spPr>
          <a:xfrm>
            <a:off x="457200" y="2945831"/>
            <a:ext cx="6781800" cy="1815882"/>
          </a:xfrm>
          <a:prstGeom prst="rect">
            <a:avLst/>
          </a:prstGeom>
          <a:noFill/>
        </p:spPr>
        <p:txBody>
          <a:bodyPr wrap="square" rtlCol="0">
            <a:spAutoFit/>
          </a:bodyPr>
          <a:lstStyle/>
          <a:p>
            <a:pPr marL="342900" indent="-342900">
              <a:spcAft>
                <a:spcPts val="2400"/>
              </a:spcAft>
              <a:buFont typeface="+mj-lt"/>
              <a:buAutoNum type="arabicPeriod"/>
            </a:pPr>
            <a:r>
              <a:rPr lang="en-US" sz="2400" dirty="0">
                <a:latin typeface="Arial" pitchFamily="34" charset="0"/>
                <a:cs typeface="Arial" pitchFamily="34" charset="0"/>
              </a:rPr>
              <a:t>Let’s do this!!!</a:t>
            </a:r>
          </a:p>
          <a:p>
            <a:pPr marL="342900" indent="-342900">
              <a:spcAft>
                <a:spcPts val="2400"/>
              </a:spcAft>
              <a:buFont typeface="+mj-lt"/>
              <a:buAutoNum type="arabicPeriod"/>
            </a:pPr>
            <a:r>
              <a:rPr lang="en-US" sz="2400" dirty="0">
                <a:latin typeface="Arial" pitchFamily="34" charset="0"/>
                <a:cs typeface="Arial" pitchFamily="34" charset="0"/>
              </a:rPr>
              <a:t>A little overwhelmed but excited!</a:t>
            </a:r>
          </a:p>
          <a:p>
            <a:pPr marL="342900" indent="-342900">
              <a:spcAft>
                <a:spcPts val="2400"/>
              </a:spcAft>
              <a:buFont typeface="+mj-lt"/>
              <a:buAutoNum type="arabicPeriod"/>
            </a:pPr>
            <a:r>
              <a:rPr lang="en-US" sz="2400" dirty="0">
                <a:latin typeface="Arial" pitchFamily="34" charset="0"/>
                <a:cs typeface="Arial" pitchFamily="34" charset="0"/>
              </a:rPr>
              <a:t>Huh…</a:t>
            </a:r>
          </a:p>
        </p:txBody>
      </p:sp>
      <p:sp>
        <p:nvSpPr>
          <p:cNvPr id="6" name="TextBox 5"/>
          <p:cNvSpPr txBox="1"/>
          <p:nvPr/>
        </p:nvSpPr>
        <p:spPr>
          <a:xfrm>
            <a:off x="101600" y="1524000"/>
            <a:ext cx="7467600" cy="480131"/>
          </a:xfrm>
          <a:prstGeom prst="rect">
            <a:avLst/>
          </a:prstGeom>
          <a:noFill/>
        </p:spPr>
        <p:txBody>
          <a:bodyPr wrap="square" rtlCol="0">
            <a:spAutoFit/>
          </a:bodyPr>
          <a:lstStyle/>
          <a:p>
            <a:pPr lvl="0" algn="ctr" defTabSz="1066800">
              <a:lnSpc>
                <a:spcPct val="90000"/>
              </a:lnSpc>
              <a:spcBef>
                <a:spcPct val="0"/>
              </a:spcBef>
              <a:spcAft>
                <a:spcPct val="35000"/>
              </a:spcAft>
            </a:pPr>
            <a:r>
              <a:rPr lang="en-US" sz="2800" dirty="0">
                <a:solidFill>
                  <a:srgbClr val="C00000"/>
                </a:solidFill>
                <a:latin typeface="Arial" pitchFamily="34" charset="0"/>
                <a:cs typeface="Arial" pitchFamily="34" charset="0"/>
              </a:rPr>
              <a:t>How do you feel after today’s webinar?  </a:t>
            </a:r>
            <a:endParaRPr lang="en-US" dirty="0">
              <a:latin typeface="Arial" pitchFamily="34" charset="0"/>
              <a:cs typeface="Arial" pitchFamily="34" charset="0"/>
            </a:endParaRPr>
          </a:p>
        </p:txBody>
      </p:sp>
    </p:spTree>
    <p:extLst>
      <p:ext uri="{BB962C8B-B14F-4D97-AF65-F5344CB8AC3E}">
        <p14:creationId xmlns:p14="http://schemas.microsoft.com/office/powerpoint/2010/main" val="38346623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endParaRPr lang="es-MX" dirty="0"/>
          </a:p>
        </p:txBody>
      </p:sp>
      <p:sp>
        <p:nvSpPr>
          <p:cNvPr id="3" name="Content Placeholder 2"/>
          <p:cNvSpPr>
            <a:spLocks noGrp="1"/>
          </p:cNvSpPr>
          <p:nvPr>
            <p:ph idx="1"/>
          </p:nvPr>
        </p:nvSpPr>
        <p:spPr/>
        <p:txBody>
          <a:bodyPr>
            <a:normAutofit fontScale="70000" lnSpcReduction="20000"/>
          </a:bodyPr>
          <a:lstStyle/>
          <a:p>
            <a:r>
              <a:rPr lang="en-US" sz="2900" dirty="0">
                <a:solidFill>
                  <a:schemeClr val="tx1"/>
                </a:solidFill>
                <a:latin typeface="Calibri" panose="020F0502020204030204" pitchFamily="34" charset="0"/>
              </a:rPr>
              <a:t>Join us for the Overview of the Revised WIOA ETA-9130 Financial Reports and Instructions Webinar on August 10 at 2:00 PM EST. </a:t>
            </a:r>
            <a:r>
              <a:rPr lang="en-US" sz="2900" dirty="0">
                <a:solidFill>
                  <a:schemeClr val="tx1"/>
                </a:solidFill>
                <a:latin typeface="Calibri" panose="020F0502020204030204" pitchFamily="34" charset="0"/>
                <a:hlinkClick r:id="rId2"/>
              </a:rPr>
              <a:t>https://www.workforcegps.org/events/2016/07/01/14/37/Overview_of_the_Revised_WIOA_ETA-9130_Financial_Reports_and_Instructions</a:t>
            </a:r>
            <a:r>
              <a:rPr lang="en-US" sz="2900" dirty="0">
                <a:solidFill>
                  <a:schemeClr val="tx1"/>
                </a:solidFill>
                <a:latin typeface="Calibri" panose="020F0502020204030204" pitchFamily="34" charset="0"/>
              </a:rPr>
              <a:t>.</a:t>
            </a:r>
          </a:p>
          <a:p>
            <a:r>
              <a:rPr lang="en-US" sz="2900" dirty="0">
                <a:solidFill>
                  <a:schemeClr val="tx1"/>
                </a:solidFill>
                <a:latin typeface="Calibri" panose="020F0502020204030204" pitchFamily="34" charset="0"/>
              </a:rPr>
              <a:t>Join us for the NFJP Eligibility and Enrollment, Program Services, and Performance Webinar on  August 11</a:t>
            </a:r>
            <a:r>
              <a:rPr lang="en-US" sz="2900" baseline="30000" dirty="0">
                <a:solidFill>
                  <a:schemeClr val="tx1"/>
                </a:solidFill>
                <a:latin typeface="Calibri" panose="020F0502020204030204" pitchFamily="34" charset="0"/>
              </a:rPr>
              <a:t>th</a:t>
            </a:r>
            <a:r>
              <a:rPr lang="en-US" sz="2900" dirty="0">
                <a:solidFill>
                  <a:schemeClr val="tx1"/>
                </a:solidFill>
                <a:latin typeface="Calibri" panose="020F0502020204030204" pitchFamily="34" charset="0"/>
              </a:rPr>
              <a:t> at 2:00 PM EST.</a:t>
            </a:r>
          </a:p>
          <a:p>
            <a:r>
              <a:rPr lang="en-US" sz="2900" dirty="0">
                <a:solidFill>
                  <a:schemeClr val="tx1"/>
                </a:solidFill>
                <a:latin typeface="Calibri" panose="020F0502020204030204" pitchFamily="34" charset="0"/>
              </a:rPr>
              <a:t>ETA will work with grantees to set performance goals by August 29, 2016.</a:t>
            </a:r>
          </a:p>
          <a:p>
            <a:r>
              <a:rPr lang="en-US" sz="2900" dirty="0">
                <a:solidFill>
                  <a:schemeClr val="tx1"/>
                </a:solidFill>
                <a:latin typeface="Calibri" panose="020F0502020204030204" pitchFamily="34" charset="0"/>
              </a:rPr>
              <a:t>Upcoming </a:t>
            </a:r>
            <a:r>
              <a:rPr lang="en-US" sz="2900" u="sng" dirty="0">
                <a:solidFill>
                  <a:schemeClr val="tx1"/>
                </a:solidFill>
                <a:latin typeface="Calibri" panose="020F0502020204030204" pitchFamily="34" charset="0"/>
              </a:rPr>
              <a:t>tentative dates</a:t>
            </a:r>
            <a:r>
              <a:rPr lang="en-US" sz="2900" dirty="0">
                <a:solidFill>
                  <a:schemeClr val="tx1"/>
                </a:solidFill>
                <a:latin typeface="Calibri" panose="020F0502020204030204" pitchFamily="34" charset="0"/>
              </a:rPr>
              <a:t> for monthly webinar discussions: </a:t>
            </a:r>
          </a:p>
          <a:p>
            <a:pPr lvl="1"/>
            <a:r>
              <a:rPr lang="en-US" sz="2900" dirty="0">
                <a:solidFill>
                  <a:schemeClr val="tx1"/>
                </a:solidFill>
                <a:latin typeface="Calibri" panose="020F0502020204030204" pitchFamily="34" charset="0"/>
              </a:rPr>
              <a:t>Reporting Webinar Discussion on September 8, 2016.</a:t>
            </a:r>
          </a:p>
          <a:p>
            <a:pPr lvl="1"/>
            <a:r>
              <a:rPr lang="en-US" sz="2900" dirty="0">
                <a:solidFill>
                  <a:schemeClr val="tx1"/>
                </a:solidFill>
                <a:latin typeface="Calibri" panose="020F0502020204030204" pitchFamily="34" charset="0"/>
              </a:rPr>
              <a:t>Collaboration and Partnerships Webinar Discussion on October 6, 2016.</a:t>
            </a:r>
          </a:p>
          <a:p>
            <a:endParaRPr lang="es-MX" dirty="0"/>
          </a:p>
        </p:txBody>
      </p:sp>
    </p:spTree>
    <p:extLst>
      <p:ext uri="{BB962C8B-B14F-4D97-AF65-F5344CB8AC3E}">
        <p14:creationId xmlns:p14="http://schemas.microsoft.com/office/powerpoint/2010/main" val="15503977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dirty="0"/>
              <a:t>NFJP Webpage</a:t>
            </a:r>
          </a:p>
          <a:p>
            <a:pPr lvl="2"/>
            <a:r>
              <a:rPr lang="en-US" dirty="0">
                <a:hlinkClick r:id="rId2"/>
              </a:rPr>
              <a:t>https://www.doleta.gov/Farmworker/html/NFJP.cfm</a:t>
            </a:r>
            <a:endParaRPr lang="en-US" dirty="0"/>
          </a:p>
          <a:p>
            <a:pPr lvl="2"/>
            <a:endParaRPr lang="en-US" dirty="0"/>
          </a:p>
          <a:p>
            <a:r>
              <a:rPr lang="en-US" dirty="0"/>
              <a:t>WorkforceGPS</a:t>
            </a:r>
          </a:p>
          <a:p>
            <a:pPr lvl="2"/>
            <a:r>
              <a:rPr lang="es-MX" dirty="0">
                <a:hlinkClick r:id="rId3"/>
              </a:rPr>
              <a:t>https://farmworker.workforcegps.org/</a:t>
            </a:r>
            <a:r>
              <a:rPr lang="es-MX" dirty="0"/>
              <a:t> </a:t>
            </a:r>
          </a:p>
        </p:txBody>
      </p:sp>
      <p:sp>
        <p:nvSpPr>
          <p:cNvPr id="3" name="Text Placeholder 2"/>
          <p:cNvSpPr>
            <a:spLocks noGrp="1"/>
          </p:cNvSpPr>
          <p:nvPr>
            <p:ph type="body" sz="quarter" idx="11"/>
          </p:nvPr>
        </p:nvSpPr>
        <p:spPr/>
        <p:txBody>
          <a:bodyPr>
            <a:normAutofit/>
          </a:bodyPr>
          <a:lstStyle/>
          <a:p>
            <a:r>
              <a:rPr lang="en-US" dirty="0"/>
              <a:t>Migrant and seasonal Farmworkers Monitor Advocate System</a:t>
            </a:r>
          </a:p>
          <a:p>
            <a:pPr marL="285750" indent="-285750">
              <a:buFont typeface="Wingdings" panose="05000000000000000000" pitchFamily="2" charset="2"/>
              <a:buChar char="Ø"/>
            </a:pPr>
            <a:r>
              <a:rPr lang="en-US" sz="1600" b="1" dirty="0">
                <a:latin typeface="+mn-lt"/>
                <a:hlinkClick r:id="rId4"/>
              </a:rPr>
              <a:t>https://www.doleta.gov/programs/msfw.cfm</a:t>
            </a:r>
            <a:endParaRPr lang="en-US" sz="1600" b="1" dirty="0">
              <a:latin typeface="+mn-lt"/>
            </a:endParaRPr>
          </a:p>
          <a:p>
            <a:r>
              <a:rPr lang="en-US" dirty="0"/>
              <a:t>Association of Farmworker Opportunity Programs</a:t>
            </a:r>
          </a:p>
          <a:p>
            <a:pPr lvl="2"/>
            <a:r>
              <a:rPr lang="en-US" dirty="0">
                <a:hlinkClick r:id="rId5"/>
              </a:rPr>
              <a:t>http://afop.org/</a:t>
            </a:r>
            <a:endParaRPr lang="en-US" dirty="0"/>
          </a:p>
          <a:p>
            <a:endParaRPr lang="en-US" dirty="0"/>
          </a:p>
        </p:txBody>
      </p:sp>
    </p:spTree>
    <p:extLst>
      <p:ext uri="{BB962C8B-B14F-4D97-AF65-F5344CB8AC3E}">
        <p14:creationId xmlns:p14="http://schemas.microsoft.com/office/powerpoint/2010/main" val="6678931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160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Laura Ibañez</a:t>
            </a:r>
          </a:p>
        </p:txBody>
      </p:sp>
      <p:sp>
        <p:nvSpPr>
          <p:cNvPr id="3" name="Text Placeholder 2"/>
          <p:cNvSpPr>
            <a:spLocks noGrp="1"/>
          </p:cNvSpPr>
          <p:nvPr>
            <p:ph type="body" sz="half" idx="2"/>
          </p:nvPr>
        </p:nvSpPr>
        <p:spPr/>
        <p:txBody>
          <a:bodyPr>
            <a:normAutofit lnSpcReduction="10000"/>
          </a:bodyPr>
          <a:lstStyle/>
          <a:p>
            <a:r>
              <a:rPr lang="en-US" dirty="0"/>
              <a:t>Unit Chief</a:t>
            </a:r>
          </a:p>
        </p:txBody>
      </p:sp>
      <p:sp>
        <p:nvSpPr>
          <p:cNvPr id="5" name="Text Placeholder 4"/>
          <p:cNvSpPr>
            <a:spLocks noGrp="1"/>
          </p:cNvSpPr>
          <p:nvPr>
            <p:ph type="body" sz="half" idx="11"/>
          </p:nvPr>
        </p:nvSpPr>
        <p:spPr/>
        <p:txBody>
          <a:bodyPr/>
          <a:lstStyle/>
          <a:p>
            <a:r>
              <a:rPr lang="en-US" dirty="0"/>
              <a:t>Specialty National Programs Unit</a:t>
            </a:r>
          </a:p>
          <a:p>
            <a:r>
              <a:rPr lang="en-US" dirty="0"/>
              <a:t>Employment and Training Administration </a:t>
            </a:r>
          </a:p>
          <a:p>
            <a:r>
              <a:rPr lang="en-US" dirty="0"/>
              <a:t>U.S. Department of Labor</a:t>
            </a:r>
          </a:p>
        </p:txBody>
      </p:sp>
      <p:pic>
        <p:nvPicPr>
          <p:cNvPr id="6" name="Picture 2" descr="H:\My Documents\Laura\Laura_I.jpg"/>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l="16860" r="16860"/>
          <a:stretch>
            <a:fillRect/>
          </a:stretch>
        </p:blipFill>
        <p:spPr bwMode="auto">
          <a:prstGeom prst="rect">
            <a:avLst/>
          </a:prstGeom>
          <a:no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95345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solidFill>
                  <a:schemeClr val="tx1"/>
                </a:solidFill>
              </a:rPr>
              <a:t>Introductions</a:t>
            </a:r>
          </a:p>
          <a:p>
            <a:r>
              <a:rPr lang="en-US" dirty="0">
                <a:solidFill>
                  <a:schemeClr val="tx1"/>
                </a:solidFill>
              </a:rPr>
              <a:t>Program Overview</a:t>
            </a:r>
          </a:p>
          <a:p>
            <a:r>
              <a:rPr lang="en-US" dirty="0">
                <a:solidFill>
                  <a:schemeClr val="tx1"/>
                </a:solidFill>
              </a:rPr>
              <a:t>Reporting Requirements</a:t>
            </a:r>
          </a:p>
          <a:p>
            <a:r>
              <a:rPr lang="en-US" dirty="0">
                <a:solidFill>
                  <a:schemeClr val="tx1"/>
                </a:solidFill>
              </a:rPr>
              <a:t>Grant Package</a:t>
            </a:r>
          </a:p>
          <a:p>
            <a:r>
              <a:rPr lang="en-US" dirty="0">
                <a:solidFill>
                  <a:schemeClr val="tx1"/>
                </a:solidFill>
              </a:rPr>
              <a:t>Communications Plan</a:t>
            </a:r>
          </a:p>
          <a:p>
            <a:r>
              <a:rPr lang="en-US" dirty="0">
                <a:solidFill>
                  <a:schemeClr val="tx1"/>
                </a:solidFill>
              </a:rPr>
              <a:t>Next Steps</a:t>
            </a:r>
          </a:p>
        </p:txBody>
      </p:sp>
    </p:spTree>
    <p:extLst>
      <p:ext uri="{BB962C8B-B14F-4D97-AF65-F5344CB8AC3E}">
        <p14:creationId xmlns:p14="http://schemas.microsoft.com/office/powerpoint/2010/main" val="3542955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Introductions</a:t>
            </a:r>
          </a:p>
        </p:txBody>
      </p:sp>
      <p:sp>
        <p:nvSpPr>
          <p:cNvPr id="5" name="Text Placeholder 4"/>
          <p:cNvSpPr>
            <a:spLocks noGrp="1"/>
          </p:cNvSpPr>
          <p:nvPr>
            <p:ph type="body" idx="1"/>
          </p:nvPr>
        </p:nvSpPr>
        <p:spPr/>
        <p:txBody>
          <a:bodyPr/>
          <a:lstStyle/>
          <a:p>
            <a:r>
              <a:rPr lang="en-US" dirty="0"/>
              <a:t>National Office &amp;</a:t>
            </a:r>
          </a:p>
          <a:p>
            <a:r>
              <a:rPr lang="en-US" dirty="0"/>
              <a:t>Regional Office</a:t>
            </a:r>
          </a:p>
        </p:txBody>
      </p:sp>
    </p:spTree>
    <p:extLst>
      <p:ext uri="{BB962C8B-B14F-4D97-AF65-F5344CB8AC3E}">
        <p14:creationId xmlns:p14="http://schemas.microsoft.com/office/powerpoint/2010/main" val="3734366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NFJP Grantees</a:t>
            </a:r>
          </a:p>
        </p:txBody>
      </p:sp>
      <p:sp>
        <p:nvSpPr>
          <p:cNvPr id="3" name="Content Placeholder 2"/>
          <p:cNvSpPr>
            <a:spLocks noGrp="1"/>
          </p:cNvSpPr>
          <p:nvPr>
            <p:ph idx="1"/>
          </p:nvPr>
        </p:nvSpPr>
        <p:spPr/>
        <p:txBody>
          <a:bodyPr/>
          <a:lstStyle/>
          <a:p>
            <a:pPr marL="0" indent="0">
              <a:buNone/>
            </a:pPr>
            <a:r>
              <a:rPr lang="en-US" dirty="0"/>
              <a:t>Create a virtual name tag…</a:t>
            </a:r>
          </a:p>
          <a:p>
            <a:pPr marL="0" indent="0">
              <a:buNone/>
            </a:pPr>
            <a:endParaRPr lang="en-US" dirty="0"/>
          </a:p>
        </p:txBody>
      </p:sp>
      <p:sp>
        <p:nvSpPr>
          <p:cNvPr id="4" name="Footer Placeholder 3"/>
          <p:cNvSpPr>
            <a:spLocks noGrp="1"/>
          </p:cNvSpPr>
          <p:nvPr>
            <p:ph type="ftr" sz="quarter" idx="4294967295"/>
          </p:nvPr>
        </p:nvSpPr>
        <p:spPr>
          <a:xfrm>
            <a:off x="3124200" y="6416675"/>
            <a:ext cx="2895600" cy="365125"/>
          </a:xfrm>
          <a:prstGeom prst="rect">
            <a:avLst/>
          </a:prstGeom>
        </p:spPr>
        <p:txBody>
          <a:bodyPr/>
          <a:lstStyle/>
          <a:p>
            <a:r>
              <a:rPr lang="en-US" dirty="0"/>
              <a:t>#</a:t>
            </a:r>
          </a:p>
        </p:txBody>
      </p:sp>
      <p:sp>
        <p:nvSpPr>
          <p:cNvPr id="5" name="Slide Number Placeholder 4"/>
          <p:cNvSpPr>
            <a:spLocks noGrp="1"/>
          </p:cNvSpPr>
          <p:nvPr>
            <p:ph type="sldNum" sz="quarter" idx="4294967295"/>
          </p:nvPr>
        </p:nvSpPr>
        <p:spPr>
          <a:xfrm>
            <a:off x="6324600" y="6416675"/>
            <a:ext cx="2133600" cy="365125"/>
          </a:xfrm>
          <a:prstGeom prst="rect">
            <a:avLst/>
          </a:prstGeom>
        </p:spPr>
        <p:txBody>
          <a:bodyPr/>
          <a:lstStyle/>
          <a:p>
            <a:fld id="{01723B91-CE10-4F20-890A-0852E2246859}" type="slidenum">
              <a:rPr lang="en-US" smtClean="0"/>
              <a:pPr/>
              <a:t>7</a:t>
            </a:fld>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133600"/>
            <a:ext cx="6102350" cy="398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7107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Steve Rietzke</a:t>
            </a:r>
          </a:p>
        </p:txBody>
      </p:sp>
      <p:sp>
        <p:nvSpPr>
          <p:cNvPr id="9" name="Text Placeholder 8"/>
          <p:cNvSpPr>
            <a:spLocks noGrp="1"/>
          </p:cNvSpPr>
          <p:nvPr>
            <p:ph type="body" sz="half" idx="2"/>
          </p:nvPr>
        </p:nvSpPr>
        <p:spPr/>
        <p:txBody>
          <a:bodyPr>
            <a:normAutofit lnSpcReduction="10000"/>
          </a:bodyPr>
          <a:lstStyle/>
          <a:p>
            <a:r>
              <a:rPr lang="en-US" dirty="0"/>
              <a:t>Division Chief</a:t>
            </a:r>
          </a:p>
        </p:txBody>
      </p:sp>
      <p:sp>
        <p:nvSpPr>
          <p:cNvPr id="11" name="Text Placeholder 10"/>
          <p:cNvSpPr>
            <a:spLocks noGrp="1"/>
          </p:cNvSpPr>
          <p:nvPr>
            <p:ph type="body" sz="half" idx="11"/>
          </p:nvPr>
        </p:nvSpPr>
        <p:spPr/>
        <p:txBody>
          <a:bodyPr/>
          <a:lstStyle/>
          <a:p>
            <a:r>
              <a:rPr lang="en-US" dirty="0"/>
              <a:t>Division of National Programs, Tools, and Technical Assistance</a:t>
            </a:r>
          </a:p>
          <a:p>
            <a:r>
              <a:rPr lang="en-US" dirty="0"/>
              <a:t>Employment and Training Administration </a:t>
            </a:r>
          </a:p>
          <a:p>
            <a:r>
              <a:rPr lang="en-US" dirty="0"/>
              <a:t>U.S. Department of Labor</a:t>
            </a:r>
          </a:p>
        </p:txBody>
      </p:sp>
      <p:pic>
        <p:nvPicPr>
          <p:cNvPr id="2050" name="Picture 2"/>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l="4545" r="4545"/>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18098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Introductions – National Office</a:t>
            </a:r>
          </a:p>
        </p:txBody>
      </p:sp>
      <p:sp>
        <p:nvSpPr>
          <p:cNvPr id="3" name="Content Placeholder 2"/>
          <p:cNvSpPr>
            <a:spLocks noGrp="1"/>
          </p:cNvSpPr>
          <p:nvPr>
            <p:ph idx="1"/>
          </p:nvPr>
        </p:nvSpPr>
        <p:spPr/>
        <p:txBody>
          <a:bodyPr>
            <a:normAutofit lnSpcReduction="10000"/>
          </a:bodyPr>
          <a:lstStyle/>
          <a:p>
            <a:r>
              <a:rPr lang="en-US" sz="2200" dirty="0">
                <a:solidFill>
                  <a:schemeClr val="tx1"/>
                </a:solidFill>
              </a:rPr>
              <a:t>Program Office – Division of National Programs, Tools, and Technical Assistance, Specialty National Programs Unit</a:t>
            </a:r>
          </a:p>
          <a:p>
            <a:pPr lvl="2"/>
            <a:r>
              <a:rPr lang="en-US" b="1" dirty="0">
                <a:solidFill>
                  <a:schemeClr val="tx1"/>
                </a:solidFill>
                <a:latin typeface="Calibri"/>
              </a:rPr>
              <a:t>The </a:t>
            </a:r>
            <a:r>
              <a:rPr lang="en-US" b="1" u="sng" dirty="0">
                <a:solidFill>
                  <a:schemeClr val="tx1"/>
                </a:solidFill>
                <a:latin typeface="Calibri"/>
              </a:rPr>
              <a:t>Program Office</a:t>
            </a:r>
            <a:r>
              <a:rPr lang="en-US" b="1" dirty="0">
                <a:solidFill>
                  <a:schemeClr val="tx1"/>
                </a:solidFill>
                <a:latin typeface="Calibri"/>
              </a:rPr>
              <a:t> has several functions:</a:t>
            </a:r>
          </a:p>
          <a:p>
            <a:pPr marL="342900" lvl="1" indent="-342900">
              <a:spcBef>
                <a:spcPct val="20000"/>
              </a:spcBef>
              <a:spcAft>
                <a:spcPts val="0"/>
              </a:spcAft>
              <a:defRPr/>
            </a:pPr>
            <a:r>
              <a:rPr lang="en-US" sz="2200" dirty="0">
                <a:solidFill>
                  <a:schemeClr val="tx1"/>
                </a:solidFill>
                <a:latin typeface="Calibri"/>
              </a:rPr>
              <a:t>Supports Federal Project Officers (FPOs)</a:t>
            </a:r>
          </a:p>
          <a:p>
            <a:pPr marL="342900" lvl="1" indent="-342900">
              <a:spcBef>
                <a:spcPct val="20000"/>
              </a:spcBef>
              <a:spcAft>
                <a:spcPts val="0"/>
              </a:spcAft>
              <a:defRPr/>
            </a:pPr>
            <a:r>
              <a:rPr lang="en-US" sz="2200" dirty="0">
                <a:solidFill>
                  <a:schemeClr val="tx1"/>
                </a:solidFill>
                <a:latin typeface="Calibri"/>
              </a:rPr>
              <a:t>Provides Technical Assistance (TA)</a:t>
            </a:r>
          </a:p>
          <a:p>
            <a:pPr marL="815975" lvl="3" indent="-342900">
              <a:spcBef>
                <a:spcPct val="20000"/>
              </a:spcBef>
              <a:spcAft>
                <a:spcPts val="0"/>
              </a:spcAft>
              <a:buFont typeface="Arial" charset="0"/>
              <a:buChar char="–"/>
              <a:defRPr/>
            </a:pPr>
            <a:r>
              <a:rPr lang="en-US" sz="2200" i="1" dirty="0">
                <a:solidFill>
                  <a:schemeClr val="tx1"/>
                </a:solidFill>
                <a:latin typeface="Calibri"/>
              </a:rPr>
              <a:t>Together with the Association of Farmworker Opportunity Programs (AFOP), Social Policy Research Associates, and Sister Sky</a:t>
            </a:r>
          </a:p>
          <a:p>
            <a:pPr marL="342900" lvl="1" indent="-342900">
              <a:spcBef>
                <a:spcPct val="20000"/>
              </a:spcBef>
              <a:spcAft>
                <a:spcPts val="0"/>
              </a:spcAft>
              <a:defRPr/>
            </a:pPr>
            <a:r>
              <a:rPr lang="en-US" sz="2200" dirty="0">
                <a:solidFill>
                  <a:schemeClr val="tx1"/>
                </a:solidFill>
                <a:latin typeface="Calibri"/>
              </a:rPr>
              <a:t>Creates peer learning opportunities</a:t>
            </a:r>
          </a:p>
          <a:p>
            <a:pPr marL="342900" lvl="1" indent="-342900">
              <a:spcBef>
                <a:spcPct val="20000"/>
              </a:spcBef>
              <a:spcAft>
                <a:spcPts val="0"/>
              </a:spcAft>
              <a:defRPr/>
            </a:pPr>
            <a:r>
              <a:rPr lang="en-US" sz="2200" dirty="0">
                <a:solidFill>
                  <a:schemeClr val="tx1"/>
                </a:solidFill>
                <a:latin typeface="Calibri"/>
              </a:rPr>
              <a:t>Collects performance data</a:t>
            </a:r>
          </a:p>
          <a:p>
            <a:pPr marL="342900" lvl="1" indent="-342900">
              <a:spcBef>
                <a:spcPct val="20000"/>
              </a:spcBef>
              <a:spcAft>
                <a:spcPts val="0"/>
              </a:spcAft>
              <a:defRPr/>
            </a:pPr>
            <a:r>
              <a:rPr lang="en-US" sz="2200" dirty="0">
                <a:solidFill>
                  <a:schemeClr val="tx1"/>
                </a:solidFill>
                <a:latin typeface="Calibri"/>
              </a:rPr>
              <a:t>Reviews grant modifications</a:t>
            </a:r>
          </a:p>
          <a:p>
            <a:pPr marL="342900" lvl="1" indent="-342900">
              <a:spcBef>
                <a:spcPct val="20000"/>
              </a:spcBef>
              <a:spcAft>
                <a:spcPts val="0"/>
              </a:spcAft>
              <a:defRPr/>
            </a:pPr>
            <a:r>
              <a:rPr lang="en-US" sz="2200" dirty="0">
                <a:solidFill>
                  <a:schemeClr val="tx1"/>
                </a:solidFill>
                <a:latin typeface="Calibri"/>
              </a:rPr>
              <a:t>Coordinates product submissions and dissemination</a:t>
            </a:r>
          </a:p>
          <a:p>
            <a:pPr marL="0" lvl="1" indent="0">
              <a:spcBef>
                <a:spcPct val="20000"/>
              </a:spcBef>
              <a:spcAft>
                <a:spcPts val="0"/>
              </a:spcAft>
              <a:buNone/>
              <a:defRPr/>
            </a:pPr>
            <a:endParaRPr lang="en-US" sz="2200" dirty="0">
              <a:solidFill>
                <a:prstClr val="black"/>
              </a:solidFill>
              <a:latin typeface="Calibri"/>
            </a:endParaRPr>
          </a:p>
          <a:p>
            <a:endParaRPr lang="en-US" dirty="0"/>
          </a:p>
          <a:p>
            <a:pPr marL="457200" lvl="1" indent="0">
              <a:buNone/>
            </a:pPr>
            <a:endParaRPr lang="en-US" dirty="0"/>
          </a:p>
          <a:p>
            <a:pPr marL="914400" lvl="2" indent="0">
              <a:buNone/>
            </a:pPr>
            <a:endParaRPr lang="en-US" dirty="0"/>
          </a:p>
        </p:txBody>
      </p:sp>
    </p:spTree>
    <p:extLst>
      <p:ext uri="{BB962C8B-B14F-4D97-AF65-F5344CB8AC3E}">
        <p14:creationId xmlns:p14="http://schemas.microsoft.com/office/powerpoint/2010/main" val="24237463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9.0&quot;&gt;&lt;object type=&quot;1&quot; unique_id=&quot;10001&quot;&gt;&lt;object type=&quot;2&quot; unique_id=&quot;10676&quot;&gt;&lt;object type=&quot;3&quot; unique_id=&quot;10677&quot;&gt;&lt;property id=&quot;20148&quot; value=&quot;5&quot;/&gt;&lt;property id=&quot;20300&quot; value=&quot;Slide 1&quot;/&gt;&lt;property id=&quot;20307&quot; value=&quot;273&quot;/&gt;&lt;/object&gt;&lt;object type=&quot;3&quot; unique_id=&quot;10678&quot;&gt;&lt;property id=&quot;20148&quot; value=&quot;5&quot;/&gt;&lt;property id=&quot;20300&quot; value=&quot;Slide 2 - &amp;quot;Moving forward together:&amp;quot;&quot;/&gt;&lt;property id=&quot;20307&quot; value=&quot;256&quot;/&gt;&lt;/object&gt;&lt;object type=&quot;3&quot; unique_id=&quot;10679&quot;&gt;&lt;property id=&quot;20148&quot; value=&quot;5&quot;/&gt;&lt;property id=&quot;20300&quot; value=&quot;Slide 3&quot;/&gt;&lt;property id=&quot;20307&quot; value=&quot;264&quot;/&gt;&lt;/object&gt;&lt;object type=&quot;3&quot; unique_id=&quot;10680&quot;&gt;&lt;property id=&quot;20148&quot; value=&quot;5&quot;/&gt;&lt;property id=&quot;20300&quot; value=&quot;Slide 8 - &amp;quot;Steve Rietzke&amp;quot;&quot;/&gt;&lt;property id=&quot;20307&quot; value=&quot;259&quot;/&gt;&lt;/object&gt;&lt;object type=&quot;3&quot; unique_id=&quot;10683&quot;&gt;&lt;property id=&quot;20148&quot; value=&quot;5&quot;/&gt;&lt;property id=&quot;20300&quot; value=&quot;Slide 5&quot;/&gt;&lt;property id=&quot;20307&quot; value=&quot;265&quot;/&gt;&lt;/object&gt;&lt;object type=&quot;3&quot; unique_id=&quot;10685&quot;&gt;&lt;property id=&quot;20148&quot; value=&quot;5&quot;/&gt;&lt;property id=&quot;20300&quot; value=&quot;Slide 6 - &amp;quot;Introductions&amp;quot;&quot;/&gt;&lt;property id=&quot;20307&quot; value=&quot;257&quot;/&gt;&lt;/object&gt;&lt;object type=&quot;3&quot; unique_id=&quot;10686&quot;&gt;&lt;property id=&quot;20148&quot; value=&quot;5&quot;/&gt;&lt;property id=&quot;20300&quot; value=&quot;Slide 9 - &amp;quot;Introductions – National Office&amp;quot;&quot;/&gt;&lt;property id=&quot;20307&quot; value=&quot;258&quot;/&gt;&lt;/object&gt;&lt;object type=&quot;3&quot; unique_id=&quot;10687&quot;&gt;&lt;property id=&quot;20148&quot; value=&quot;5&quot;/&gt;&lt;property id=&quot;20300&quot; value=&quot;Slide 27 - &amp;quot;Introductions - Regional Office&amp;quot;&quot;/&gt;&lt;property id=&quot;20307&quot; value=&quot;262&quot;/&gt;&lt;/object&gt;&lt;object type=&quot;3&quot; unique_id=&quot;10688&quot;&gt;&lt;property id=&quot;20148&quot; value=&quot;5&quot;/&gt;&lt;property id=&quot;20300&quot; value=&quot;Slide 34&quot;/&gt;&lt;property id=&quot;20307&quot; value=&quot;263&quot;/&gt;&lt;/object&gt;&lt;object type=&quot;3&quot; unique_id=&quot;10693&quot;&gt;&lt;property id=&quot;20148&quot; value=&quot;5&quot;/&gt;&lt;property id=&quot;20300&quot; value=&quot;Slide 35&quot;/&gt;&lt;property id=&quot;20307&quot; value=&quot;269&quot;/&gt;&lt;/object&gt;&lt;object type=&quot;3&quot; unique_id=&quot;21438&quot;&gt;&lt;property id=&quot;20148&quot; value=&quot;5&quot;/&gt;&lt;property id=&quot;20300&quot; value=&quot;Slide 10&quot;/&gt;&lt;property id=&quot;20307&quot; value=&quot;274&quot;/&gt;&lt;/object&gt;&lt;object type=&quot;3&quot; unique_id=&quot;21581&quot;&gt;&lt;property id=&quot;20148&quot; value=&quot;5&quot;/&gt;&lt;property id=&quot;20300&quot; value=&quot;Slide 4 - &amp;quot;Laura Ibañez&amp;quot;&quot;/&gt;&lt;property id=&quot;20307&quot; value=&quot;308&quot;/&gt;&lt;/object&gt;&lt;object type=&quot;3&quot; unique_id=&quot;21582&quot;&gt;&lt;property id=&quot;20148&quot; value=&quot;5&quot;/&gt;&lt;property id=&quot;20300&quot; value=&quot;Slide 7 - &amp;quot;NFJP Grantees&amp;quot;&quot;/&gt;&lt;property id=&quot;20307&quot; value=&quot;286&quot;/&gt;&lt;/object&gt;&lt;object type=&quot;3&quot; unique_id=&quot;21583&quot;&gt;&lt;property id=&quot;20148&quot; value=&quot;5&quot;/&gt;&lt;property id=&quot;20300&quot; value=&quot;Slide 11&quot;/&gt;&lt;property id=&quot;20307&quot; value=&quot;307&quot;/&gt;&lt;/object&gt;&lt;object type=&quot;3&quot; unique_id=&quot;21584&quot;&gt;&lt;property id=&quot;20148&quot; value=&quot;5&quot;/&gt;&lt;property id=&quot;20300&quot; value=&quot;Slide 12 - &amp;quot;NFJP Program Overview&amp;quot;&quot;/&gt;&lt;property id=&quot;20307&quot; value=&quot;283&quot;/&gt;&lt;/object&gt;&lt;object type=&quot;3&quot; unique_id=&quot;21585&quot;&gt;&lt;property id=&quot;20148&quot; value=&quot;5&quot;/&gt;&lt;property id=&quot;20300&quot; value=&quot;Slide 13&quot;/&gt;&lt;property id=&quot;20307&quot; value=&quot;305&quot;/&gt;&lt;/object&gt;&lt;object type=&quot;3&quot; unique_id=&quot;21586&quot;&gt;&lt;property id=&quot;20148&quot; value=&quot;5&quot;/&gt;&lt;property id=&quot;20300&quot; value=&quot;Slide 14 - &amp;quot;Housing Assistance Grantees&amp;quot;&quot;/&gt;&lt;property id=&quot;20307&quot; value=&quot;309&quot;/&gt;&lt;/object&gt;&lt;object type=&quot;3&quot; unique_id=&quot;21587&quot;&gt;&lt;property id=&quot;20148&quot; value=&quot;5&quot;/&gt;&lt;property id=&quot;20300&quot; value=&quot;Slide 15 - &amp;quot;Reporting Requirements&amp;quot;&quot;/&gt;&lt;property id=&quot;20307&quot; value=&quot;316&quot;/&gt;&lt;/object&gt;&lt;object type=&quot;3&quot; unique_id=&quot;21588&quot;&gt;&lt;property id=&quot;20148&quot; value=&quot;5&quot;/&gt;&lt;property id=&quot;20300&quot; value=&quot;Slide 16 - &amp;quot;Reporting Requirements&amp;quot;&quot;/&gt;&lt;property id=&quot;20307&quot; value=&quot;317&quot;/&gt;&lt;/object&gt;&lt;object type=&quot;3&quot; unique_id=&quot;21589&quot;&gt;&lt;property id=&quot;20148&quot; value=&quot;5&quot;/&gt;&lt;property id=&quot;20300&quot; value=&quot;Slide 17 - &amp;quot;Jimmie Curtis&amp;quot;&quot;/&gt;&lt;property id=&quot;20307&quot; value=&quot;306&quot;/&gt;&lt;/object&gt;&lt;object type=&quot;3&quot; unique_id=&quot;21590&quot;&gt;&lt;property id=&quot;20148&quot; value=&quot;5&quot;/&gt;&lt;property id=&quot;20300&quot; value=&quot;Slide 18 - &amp;quot;Introductions - OGM&amp;quot;&quot;/&gt;&lt;property id=&quot;20307&quot; value=&quot;281&quot;/&gt;&lt;/object&gt;&lt;object type=&quot;3&quot; unique_id=&quot;21591&quot;&gt;&lt;property id=&quot;20148&quot; value=&quot;5&quot;/&gt;&lt;property id=&quot;20300&quot; value=&quot;Slide 19 - &amp;quot;Grant Award Package&amp;quot;&quot;/&gt;&lt;property id=&quot;20307&quot; value=&quot;311&quot;/&gt;&lt;/object&gt;&lt;object type=&quot;3&quot; unique_id=&quot;21592&quot;&gt;&lt;property id=&quot;20148&quot; value=&quot;5&quot;/&gt;&lt;property id=&quot;20300&quot; value=&quot;Slide 20 - &amp;quot;Grant Award Package&amp;quot;&quot;/&gt;&lt;property id=&quot;20307&quot; value=&quot;312&quot;/&gt;&lt;/object&gt;&lt;object type=&quot;3&quot; unique_id=&quot;21593&quot;&gt;&lt;property id=&quot;20148&quot; value=&quot;5&quot;/&gt;&lt;property id=&quot;20300&quot; value=&quot;Slide 21 - &amp;quot;Grant Award Package&amp;quot;&quot;/&gt;&lt;property id=&quot;20307&quot; value=&quot;313&quot;/&gt;&lt;/object&gt;&lt;object type=&quot;3&quot; unique_id=&quot;21594&quot;&gt;&lt;property id=&quot;20148&quot; value=&quot;5&quot;/&gt;&lt;property id=&quot;20300&quot; value=&quot;Slide 22 - &amp;quot;Grant Award Package&amp;quot;&quot;/&gt;&lt;property id=&quot;20307&quot; value=&quot;314&quot;/&gt;&lt;/object&gt;&lt;object type=&quot;3&quot; unique_id=&quot;21595&quot;&gt;&lt;property id=&quot;20148&quot; value=&quot;5&quot;/&gt;&lt;property id=&quot;20300&quot; value=&quot;Slide 23 - &amp;quot;Grant Award Package&amp;quot;&quot;/&gt;&lt;property id=&quot;20307&quot; value=&quot;315&quot;/&gt;&lt;/object&gt;&lt;object type=&quot;3&quot; unique_id=&quot;21596&quot;&gt;&lt;property id=&quot;20148&quot; value=&quot;5&quot;/&gt;&lt;property id=&quot;20300&quot; value=&quot;Slide 24 - &amp;quot;Laura Ibañez&amp;quot;&quot;/&gt;&lt;property id=&quot;20307&quot; value=&quot;310&quot;/&gt;&lt;/object&gt;&lt;object type=&quot;3&quot; unique_id=&quot;21597&quot;&gt;&lt;property id=&quot;20148&quot; value=&quot;5&quot;/&gt;&lt;property id=&quot;20300&quot; value=&quot;Slide 25 - &amp;quot;Communication Plan&amp;quot;&quot;/&gt;&lt;property id=&quot;20307&quot; value=&quot;287&quot;/&gt;&lt;/object&gt;&lt;object type=&quot;3&quot; unique_id=&quot;21598&quot;&gt;&lt;property id=&quot;20148&quot; value=&quot;5&quot;/&gt;&lt;property id=&quot;20300&quot; value=&quot;Slide 26 - &amp;quot;Communication Plan&amp;quot;&quot;/&gt;&lt;property id=&quot;20307&quot; value=&quot;288&quot;/&gt;&lt;/object&gt;&lt;object type=&quot;3&quot; unique_id=&quot;21599&quot;&gt;&lt;property id=&quot;20148&quot; value=&quot;5&quot;/&gt;&lt;property id=&quot;20300&quot; value=&quot;Slide 28 - &amp;quot;Introductions – Regional Office&amp;quot;&quot;/&gt;&lt;property id=&quot;20307&quot; value=&quot;321&quot;/&gt;&lt;/object&gt;&lt;object type=&quot;3&quot; unique_id=&quot;21600&quot;&gt;&lt;property id=&quot;20148&quot; value=&quot;5&quot;/&gt;&lt;property id=&quot;20300&quot; value=&quot;Slide 29 - &amp;quot;Introductions - Regional Office&amp;quot;&quot;/&gt;&lt;property id=&quot;20307&quot; value=&quot;320&quot;/&gt;&lt;/object&gt;&lt;object type=&quot;3&quot; unique_id=&quot;21601&quot;&gt;&lt;property id=&quot;20148&quot; value=&quot;5&quot;/&gt;&lt;property id=&quot;20300&quot; value=&quot;Slide 30 - &amp;quot;Introductions - Regional Office&amp;quot;&quot;/&gt;&lt;property id=&quot;20307&quot; value=&quot;279&quot;/&gt;&lt;/object&gt;&lt;object type=&quot;3&quot; unique_id=&quot;21602&quot;&gt;&lt;property id=&quot;20148&quot; value=&quot;5&quot;/&gt;&lt;property id=&quot;20300&quot; value=&quot;Slide 31 - &amp;quot;Introductions - National Monitor Advocate System&amp;quot;&quot;/&gt;&lt;property id=&quot;20307&quot; value=&quot;319&quot;/&gt;&lt;/object&gt;&lt;object type=&quot;3&quot; unique_id=&quot;21603&quot;&gt;&lt;property id=&quot;20148&quot; value=&quot;5&quot;/&gt;&lt;property id=&quot;20300&quot; value=&quot;Slide 32&quot;/&gt;&lt;property id=&quot;20307&quot; value=&quot;304&quot;/&gt;&lt;/object&gt;&lt;object type=&quot;3&quot; unique_id=&quot;21604&quot;&gt;&lt;property id=&quot;20148&quot; value=&quot;5&quot;/&gt;&lt;property id=&quot;20300&quot; value=&quot;Slide 33 - &amp;quot;Next Steps&amp;quot;&quot;/&gt;&lt;property id=&quot;20307&quot; value=&quot;303&quot;/&gt;&lt;/object&gt;&lt;/object&gt;&lt;object type=&quot;8&quot; unique_id=&quot;10712&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lossy">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18FBA55B8DA5045BFCD6003A0206EBB" ma:contentTypeVersion="0" ma:contentTypeDescription="Create a new document." ma:contentTypeScope="" ma:versionID="9af4df16691a9af1e934d66c9f31676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2AA1B5B-069E-4BDD-A79A-68D5FBCBDE35}">
  <ds:schemaRefs>
    <ds:schemaRef ds:uri="http://purl.org/dc/dcmitype/"/>
    <ds:schemaRef ds:uri="http://schemas.microsoft.com/office/2006/metadata/properties"/>
    <ds:schemaRef ds:uri="http://schemas.openxmlformats.org/package/2006/metadata/core-properties"/>
    <ds:schemaRef ds:uri="http://purl.org/dc/elements/1.1/"/>
    <ds:schemaRef ds:uri="http://schemas.microsoft.com/office/2006/documentManagement/types"/>
    <ds:schemaRef ds:uri="http://www.w3.org/XML/1998/namespace"/>
    <ds:schemaRef ds:uri="http://purl.org/dc/terms/"/>
    <ds:schemaRef ds:uri="http://schemas.microsoft.com/office/infopath/2007/PartnerControls"/>
  </ds:schemaRefs>
</ds:datastoreItem>
</file>

<file path=customXml/itemProps2.xml><?xml version="1.0" encoding="utf-8"?>
<ds:datastoreItem xmlns:ds="http://schemas.openxmlformats.org/officeDocument/2006/customXml" ds:itemID="{421FA3AD-3432-4526-89EB-7A5B323DBC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9CC49AA9-F75E-4759-B9AE-64F2C0E5A53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4088</TotalTime>
  <Words>1339</Words>
  <Application>Microsoft Office PowerPoint</Application>
  <PresentationFormat>On-screen Show (4:3)</PresentationFormat>
  <Paragraphs>279</Paragraphs>
  <Slides>35</Slides>
  <Notes>17</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Arial</vt:lpstr>
      <vt:lpstr>Calibri</vt:lpstr>
      <vt:lpstr>Franklin Gothic Medium</vt:lpstr>
      <vt:lpstr>Impact</vt:lpstr>
      <vt:lpstr>Myriad Pro</vt:lpstr>
      <vt:lpstr>Myriad Pro Cond</vt:lpstr>
      <vt:lpstr>Times New Roman</vt:lpstr>
      <vt:lpstr>Wingdings</vt:lpstr>
      <vt:lpstr>Office Theme</vt:lpstr>
      <vt:lpstr>PowerPoint Presentation</vt:lpstr>
      <vt:lpstr>Moving forward together:</vt:lpstr>
      <vt:lpstr>PowerPoint Presentation</vt:lpstr>
      <vt:lpstr>Laura Ibañez</vt:lpstr>
      <vt:lpstr>PowerPoint Presentation</vt:lpstr>
      <vt:lpstr>Introductions</vt:lpstr>
      <vt:lpstr>NFJP Grantees</vt:lpstr>
      <vt:lpstr>Steve Rietzke</vt:lpstr>
      <vt:lpstr>Introductions – National Office</vt:lpstr>
      <vt:lpstr>PowerPoint Presentation</vt:lpstr>
      <vt:lpstr>PowerPoint Presentation</vt:lpstr>
      <vt:lpstr>NFJP Program Overview</vt:lpstr>
      <vt:lpstr>PowerPoint Presentation</vt:lpstr>
      <vt:lpstr>Housing Assistance Grantees</vt:lpstr>
      <vt:lpstr>Reporting Requirements</vt:lpstr>
      <vt:lpstr>Reporting Requirements</vt:lpstr>
      <vt:lpstr>Jimmie Curtis</vt:lpstr>
      <vt:lpstr>Introductions - OGM</vt:lpstr>
      <vt:lpstr>Grant Award Package</vt:lpstr>
      <vt:lpstr>Grant Award Package</vt:lpstr>
      <vt:lpstr>Grant Award Package</vt:lpstr>
      <vt:lpstr>Grant Award Package</vt:lpstr>
      <vt:lpstr>Grant Award Package</vt:lpstr>
      <vt:lpstr>Laura Ibañez</vt:lpstr>
      <vt:lpstr>Communication Plan</vt:lpstr>
      <vt:lpstr>Communication Plan</vt:lpstr>
      <vt:lpstr>Introductions - Regional Office</vt:lpstr>
      <vt:lpstr>Introductions – Regional Office</vt:lpstr>
      <vt:lpstr>Introductions - Regional Office</vt:lpstr>
      <vt:lpstr>Introductions - Regional Office</vt:lpstr>
      <vt:lpstr>Introductions - National Monitor Advocate System</vt:lpstr>
      <vt:lpstr>PowerPoint Presentation</vt:lpstr>
      <vt:lpstr>Next Steps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Fernando Medrano</dc:creator>
  <cp:lastModifiedBy>Laura Casertano</cp:lastModifiedBy>
  <cp:revision>207</cp:revision>
  <dcterms:created xsi:type="dcterms:W3CDTF">2014-04-10T03:33:57Z</dcterms:created>
  <dcterms:modified xsi:type="dcterms:W3CDTF">2016-08-04T13:52:23Z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0x010100618FBA55B8DA5045BFCD6003A0206EBB</vt:lpwstr>
  </property>
</Properties>
</file>