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7" r:id="rId2"/>
    <p:sldId id="256" r:id="rId3"/>
    <p:sldId id="264" r:id="rId4"/>
    <p:sldId id="258" r:id="rId5"/>
    <p:sldId id="279" r:id="rId6"/>
    <p:sldId id="280" r:id="rId7"/>
    <p:sldId id="271"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327"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261" r:id="rId55"/>
    <p:sldId id="262" r:id="rId56"/>
  </p:sldIdLst>
  <p:sldSz cx="9144000" cy="6858000" type="screen4x3"/>
  <p:notesSz cx="6858000" cy="9144000"/>
  <p:custDataLst>
    <p:tags r:id="rId5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80" autoAdjust="0"/>
    <p:restoredTop sz="94280" autoAdjust="0"/>
  </p:normalViewPr>
  <p:slideViewPr>
    <p:cSldViewPr snapToGrid="0">
      <p:cViewPr varScale="1">
        <p:scale>
          <a:sx n="72" d="100"/>
          <a:sy n="72" d="100"/>
        </p:scale>
        <p:origin x="138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DCDC5-7F4F-4104-8E55-012777CAE80A}" type="datetimeFigureOut">
              <a:rPr lang="en-US" smtClean="0"/>
              <a:t>8/9/2016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006A7-BF26-4187-9095-950A2D1E153E}" type="slidenum">
              <a:rPr lang="en-US" smtClean="0"/>
              <a:t>‹#›</a:t>
            </a:fld>
            <a:endParaRPr lang="en-US"/>
          </a:p>
        </p:txBody>
      </p:sp>
    </p:spTree>
    <p:extLst>
      <p:ext uri="{BB962C8B-B14F-4D97-AF65-F5344CB8AC3E}">
        <p14:creationId xmlns:p14="http://schemas.microsoft.com/office/powerpoint/2010/main" val="151687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2</a:t>
            </a:fld>
            <a:endParaRPr lang="en-US"/>
          </a:p>
        </p:txBody>
      </p:sp>
    </p:spTree>
    <p:extLst>
      <p:ext uri="{BB962C8B-B14F-4D97-AF65-F5344CB8AC3E}">
        <p14:creationId xmlns:p14="http://schemas.microsoft.com/office/powerpoint/2010/main" val="2663475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12</a:t>
            </a:fld>
            <a:endParaRPr lang="en-US"/>
          </a:p>
        </p:txBody>
      </p:sp>
    </p:spTree>
    <p:extLst>
      <p:ext uri="{BB962C8B-B14F-4D97-AF65-F5344CB8AC3E}">
        <p14:creationId xmlns:p14="http://schemas.microsoft.com/office/powerpoint/2010/main" val="1539134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A68BD4-2497-4C49-8023-35CCC66AF8CB}" type="slidenum">
              <a:rPr lang="en-US" smtClean="0"/>
              <a:t>13</a:t>
            </a:fld>
            <a:endParaRPr lang="en-US" dirty="0"/>
          </a:p>
        </p:txBody>
      </p:sp>
    </p:spTree>
    <p:extLst>
      <p:ext uri="{BB962C8B-B14F-4D97-AF65-F5344CB8AC3E}">
        <p14:creationId xmlns:p14="http://schemas.microsoft.com/office/powerpoint/2010/main" val="967647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712B1-0BE7-44EA-B137-2477ECE1B5E8}" type="slidenum">
              <a:rPr lang="en-US" smtClean="0"/>
              <a:t>14</a:t>
            </a:fld>
            <a:endParaRPr lang="en-US"/>
          </a:p>
        </p:txBody>
      </p:sp>
    </p:spTree>
    <p:extLst>
      <p:ext uri="{BB962C8B-B14F-4D97-AF65-F5344CB8AC3E}">
        <p14:creationId xmlns:p14="http://schemas.microsoft.com/office/powerpoint/2010/main" val="3897414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A68BD4-2497-4C49-8023-35CCC66AF8CB}" type="slidenum">
              <a:rPr lang="en-US" smtClean="0"/>
              <a:t>15</a:t>
            </a:fld>
            <a:endParaRPr lang="en-US" dirty="0"/>
          </a:p>
        </p:txBody>
      </p:sp>
    </p:spTree>
    <p:extLst>
      <p:ext uri="{BB962C8B-B14F-4D97-AF65-F5344CB8AC3E}">
        <p14:creationId xmlns:p14="http://schemas.microsoft.com/office/powerpoint/2010/main" val="3429348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A68BD4-2497-4C49-8023-35CCC66AF8CB}" type="slidenum">
              <a:rPr lang="en-US" smtClean="0"/>
              <a:t>16</a:t>
            </a:fld>
            <a:endParaRPr lang="en-US" dirty="0"/>
          </a:p>
        </p:txBody>
      </p:sp>
    </p:spTree>
    <p:extLst>
      <p:ext uri="{BB962C8B-B14F-4D97-AF65-F5344CB8AC3E}">
        <p14:creationId xmlns:p14="http://schemas.microsoft.com/office/powerpoint/2010/main" val="2789074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BDA68BD4-2497-4C49-8023-35CCC66AF8CB}" type="slidenum">
              <a:rPr lang="en-US" smtClean="0"/>
              <a:t>17</a:t>
            </a:fld>
            <a:endParaRPr lang="en-US" dirty="0"/>
          </a:p>
        </p:txBody>
      </p:sp>
    </p:spTree>
    <p:extLst>
      <p:ext uri="{BB962C8B-B14F-4D97-AF65-F5344CB8AC3E}">
        <p14:creationId xmlns:p14="http://schemas.microsoft.com/office/powerpoint/2010/main" val="2974281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A68BD4-2497-4C49-8023-35CCC66AF8CB}" type="slidenum">
              <a:rPr lang="en-US" smtClean="0"/>
              <a:t>18</a:t>
            </a:fld>
            <a:endParaRPr lang="en-US" dirty="0"/>
          </a:p>
        </p:txBody>
      </p:sp>
    </p:spTree>
    <p:extLst>
      <p:ext uri="{BB962C8B-B14F-4D97-AF65-F5344CB8AC3E}">
        <p14:creationId xmlns:p14="http://schemas.microsoft.com/office/powerpoint/2010/main" val="553953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19</a:t>
            </a:fld>
            <a:endParaRPr lang="en-US" dirty="0"/>
          </a:p>
        </p:txBody>
      </p:sp>
    </p:spTree>
    <p:extLst>
      <p:ext uri="{BB962C8B-B14F-4D97-AF65-F5344CB8AC3E}">
        <p14:creationId xmlns:p14="http://schemas.microsoft.com/office/powerpoint/2010/main" val="435846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20</a:t>
            </a:fld>
            <a:endParaRPr lang="en-US" dirty="0"/>
          </a:p>
        </p:txBody>
      </p:sp>
    </p:spTree>
    <p:extLst>
      <p:ext uri="{BB962C8B-B14F-4D97-AF65-F5344CB8AC3E}">
        <p14:creationId xmlns:p14="http://schemas.microsoft.com/office/powerpoint/2010/main" val="2434025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21</a:t>
            </a:fld>
            <a:endParaRPr lang="en-US" dirty="0"/>
          </a:p>
        </p:txBody>
      </p:sp>
    </p:spTree>
    <p:extLst>
      <p:ext uri="{BB962C8B-B14F-4D97-AF65-F5344CB8AC3E}">
        <p14:creationId xmlns:p14="http://schemas.microsoft.com/office/powerpoint/2010/main" val="3787306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3</a:t>
            </a:fld>
            <a:endParaRPr lang="en-US"/>
          </a:p>
        </p:txBody>
      </p:sp>
    </p:spTree>
    <p:extLst>
      <p:ext uri="{BB962C8B-B14F-4D97-AF65-F5344CB8AC3E}">
        <p14:creationId xmlns:p14="http://schemas.microsoft.com/office/powerpoint/2010/main" val="414309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4539"/>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22</a:t>
            </a:fld>
            <a:endParaRPr lang="en-US" dirty="0"/>
          </a:p>
        </p:txBody>
      </p:sp>
    </p:spTree>
    <p:extLst>
      <p:ext uri="{BB962C8B-B14F-4D97-AF65-F5344CB8AC3E}">
        <p14:creationId xmlns:p14="http://schemas.microsoft.com/office/powerpoint/2010/main" val="2218035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4539"/>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23</a:t>
            </a:fld>
            <a:endParaRPr lang="en-US" dirty="0"/>
          </a:p>
        </p:txBody>
      </p:sp>
    </p:spTree>
    <p:extLst>
      <p:ext uri="{BB962C8B-B14F-4D97-AF65-F5344CB8AC3E}">
        <p14:creationId xmlns:p14="http://schemas.microsoft.com/office/powerpoint/2010/main" val="4143023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24</a:t>
            </a:fld>
            <a:endParaRPr lang="en-US" dirty="0"/>
          </a:p>
        </p:txBody>
      </p:sp>
    </p:spTree>
    <p:extLst>
      <p:ext uri="{BB962C8B-B14F-4D97-AF65-F5344CB8AC3E}">
        <p14:creationId xmlns:p14="http://schemas.microsoft.com/office/powerpoint/2010/main" val="471575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4539"/>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25</a:t>
            </a:fld>
            <a:endParaRPr lang="en-US" dirty="0"/>
          </a:p>
        </p:txBody>
      </p:sp>
    </p:spTree>
    <p:extLst>
      <p:ext uri="{BB962C8B-B14F-4D97-AF65-F5344CB8AC3E}">
        <p14:creationId xmlns:p14="http://schemas.microsoft.com/office/powerpoint/2010/main" val="458723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4539"/>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26</a:t>
            </a:fld>
            <a:endParaRPr lang="en-US" dirty="0"/>
          </a:p>
        </p:txBody>
      </p:sp>
    </p:spTree>
    <p:extLst>
      <p:ext uri="{BB962C8B-B14F-4D97-AF65-F5344CB8AC3E}">
        <p14:creationId xmlns:p14="http://schemas.microsoft.com/office/powerpoint/2010/main" val="3532176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4539"/>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27</a:t>
            </a:fld>
            <a:endParaRPr lang="en-US" dirty="0"/>
          </a:p>
        </p:txBody>
      </p:sp>
    </p:spTree>
    <p:extLst>
      <p:ext uri="{BB962C8B-B14F-4D97-AF65-F5344CB8AC3E}">
        <p14:creationId xmlns:p14="http://schemas.microsoft.com/office/powerpoint/2010/main" val="2719706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539"/>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28</a:t>
            </a:fld>
            <a:endParaRPr lang="en-US" dirty="0"/>
          </a:p>
        </p:txBody>
      </p:sp>
    </p:spTree>
    <p:extLst>
      <p:ext uri="{BB962C8B-B14F-4D97-AF65-F5344CB8AC3E}">
        <p14:creationId xmlns:p14="http://schemas.microsoft.com/office/powerpoint/2010/main" val="2254140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29</a:t>
            </a:fld>
            <a:endParaRPr lang="en-US"/>
          </a:p>
        </p:txBody>
      </p:sp>
    </p:spTree>
    <p:extLst>
      <p:ext uri="{BB962C8B-B14F-4D97-AF65-F5344CB8AC3E}">
        <p14:creationId xmlns:p14="http://schemas.microsoft.com/office/powerpoint/2010/main" val="3378607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endParaRPr lang="en-US" dirty="0"/>
          </a:p>
        </p:txBody>
      </p:sp>
      <p:sp>
        <p:nvSpPr>
          <p:cNvPr id="4" name="Slide Number Placeholder 3"/>
          <p:cNvSpPr>
            <a:spLocks noGrp="1"/>
          </p:cNvSpPr>
          <p:nvPr>
            <p:ph type="sldNum" sz="quarter" idx="10"/>
          </p:nvPr>
        </p:nvSpPr>
        <p:spPr/>
        <p:txBody>
          <a:bodyPr/>
          <a:lstStyle/>
          <a:p>
            <a:fld id="{BDA68BD4-2497-4C49-8023-35CCC66AF8CB}" type="slidenum">
              <a:rPr lang="en-US" smtClean="0"/>
              <a:t>30</a:t>
            </a:fld>
            <a:endParaRPr lang="en-US" dirty="0"/>
          </a:p>
        </p:txBody>
      </p:sp>
    </p:spTree>
    <p:extLst>
      <p:ext uri="{BB962C8B-B14F-4D97-AF65-F5344CB8AC3E}">
        <p14:creationId xmlns:p14="http://schemas.microsoft.com/office/powerpoint/2010/main" val="3583110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31</a:t>
            </a:fld>
            <a:endParaRPr lang="en-US"/>
          </a:p>
        </p:txBody>
      </p:sp>
    </p:spTree>
    <p:extLst>
      <p:ext uri="{BB962C8B-B14F-4D97-AF65-F5344CB8AC3E}">
        <p14:creationId xmlns:p14="http://schemas.microsoft.com/office/powerpoint/2010/main" val="66329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A6A006A7-BF26-4187-9095-950A2D1E153E}" type="slidenum">
              <a:rPr lang="en-US" smtClean="0"/>
              <a:t>5</a:t>
            </a:fld>
            <a:endParaRPr lang="en-US"/>
          </a:p>
        </p:txBody>
      </p:sp>
    </p:spTree>
    <p:extLst>
      <p:ext uri="{BB962C8B-B14F-4D97-AF65-F5344CB8AC3E}">
        <p14:creationId xmlns:p14="http://schemas.microsoft.com/office/powerpoint/2010/main" val="3082305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32</a:t>
            </a:fld>
            <a:endParaRPr lang="en-US" dirty="0"/>
          </a:p>
        </p:txBody>
      </p:sp>
    </p:spTree>
    <p:extLst>
      <p:ext uri="{BB962C8B-B14F-4D97-AF65-F5344CB8AC3E}">
        <p14:creationId xmlns:p14="http://schemas.microsoft.com/office/powerpoint/2010/main" val="240292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33</a:t>
            </a:fld>
            <a:endParaRPr lang="en-US" dirty="0"/>
          </a:p>
        </p:txBody>
      </p:sp>
    </p:spTree>
    <p:extLst>
      <p:ext uri="{BB962C8B-B14F-4D97-AF65-F5344CB8AC3E}">
        <p14:creationId xmlns:p14="http://schemas.microsoft.com/office/powerpoint/2010/main" val="4149733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34</a:t>
            </a:fld>
            <a:endParaRPr lang="en-US" dirty="0"/>
          </a:p>
        </p:txBody>
      </p:sp>
    </p:spTree>
    <p:extLst>
      <p:ext uri="{BB962C8B-B14F-4D97-AF65-F5344CB8AC3E}">
        <p14:creationId xmlns:p14="http://schemas.microsoft.com/office/powerpoint/2010/main" val="1929495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35</a:t>
            </a:fld>
            <a:endParaRPr lang="en-US" dirty="0"/>
          </a:p>
        </p:txBody>
      </p:sp>
    </p:spTree>
    <p:extLst>
      <p:ext uri="{BB962C8B-B14F-4D97-AF65-F5344CB8AC3E}">
        <p14:creationId xmlns:p14="http://schemas.microsoft.com/office/powerpoint/2010/main" val="1407222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288581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37</a:t>
            </a:fld>
            <a:endParaRPr lang="en-US"/>
          </a:p>
        </p:txBody>
      </p:sp>
    </p:spTree>
    <p:extLst>
      <p:ext uri="{BB962C8B-B14F-4D97-AF65-F5344CB8AC3E}">
        <p14:creationId xmlns:p14="http://schemas.microsoft.com/office/powerpoint/2010/main" val="2502850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38</a:t>
            </a:fld>
            <a:endParaRPr lang="en-US"/>
          </a:p>
        </p:txBody>
      </p:sp>
    </p:spTree>
    <p:extLst>
      <p:ext uri="{BB962C8B-B14F-4D97-AF65-F5344CB8AC3E}">
        <p14:creationId xmlns:p14="http://schemas.microsoft.com/office/powerpoint/2010/main" val="771579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539"/>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39</a:t>
            </a:fld>
            <a:endParaRPr lang="en-US" dirty="0"/>
          </a:p>
        </p:txBody>
      </p:sp>
    </p:spTree>
    <p:extLst>
      <p:ext uri="{BB962C8B-B14F-4D97-AF65-F5344CB8AC3E}">
        <p14:creationId xmlns:p14="http://schemas.microsoft.com/office/powerpoint/2010/main" val="4291495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40</a:t>
            </a:fld>
            <a:endParaRPr lang="en-US" dirty="0"/>
          </a:p>
        </p:txBody>
      </p:sp>
    </p:spTree>
    <p:extLst>
      <p:ext uri="{BB962C8B-B14F-4D97-AF65-F5344CB8AC3E}">
        <p14:creationId xmlns:p14="http://schemas.microsoft.com/office/powerpoint/2010/main" val="3859834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41</a:t>
            </a:fld>
            <a:endParaRPr lang="en-US" dirty="0"/>
          </a:p>
        </p:txBody>
      </p:sp>
    </p:spTree>
    <p:extLst>
      <p:ext uri="{BB962C8B-B14F-4D97-AF65-F5344CB8AC3E}">
        <p14:creationId xmlns:p14="http://schemas.microsoft.com/office/powerpoint/2010/main" val="355302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6</a:t>
            </a:fld>
            <a:endParaRPr lang="en-US"/>
          </a:p>
        </p:txBody>
      </p:sp>
    </p:spTree>
    <p:extLst>
      <p:ext uri="{BB962C8B-B14F-4D97-AF65-F5344CB8AC3E}">
        <p14:creationId xmlns:p14="http://schemas.microsoft.com/office/powerpoint/2010/main" val="1983839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42</a:t>
            </a:fld>
            <a:endParaRPr lang="en-US"/>
          </a:p>
        </p:txBody>
      </p:sp>
    </p:spTree>
    <p:extLst>
      <p:ext uri="{BB962C8B-B14F-4D97-AF65-F5344CB8AC3E}">
        <p14:creationId xmlns:p14="http://schemas.microsoft.com/office/powerpoint/2010/main" val="14197235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43</a:t>
            </a:fld>
            <a:endParaRPr lang="en-US" dirty="0"/>
          </a:p>
        </p:txBody>
      </p:sp>
    </p:spTree>
    <p:extLst>
      <p:ext uri="{BB962C8B-B14F-4D97-AF65-F5344CB8AC3E}">
        <p14:creationId xmlns:p14="http://schemas.microsoft.com/office/powerpoint/2010/main" val="328943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539"/>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44</a:t>
            </a:fld>
            <a:endParaRPr lang="en-US" dirty="0"/>
          </a:p>
        </p:txBody>
      </p:sp>
    </p:spTree>
    <p:extLst>
      <p:ext uri="{BB962C8B-B14F-4D97-AF65-F5344CB8AC3E}">
        <p14:creationId xmlns:p14="http://schemas.microsoft.com/office/powerpoint/2010/main" val="16079813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45</a:t>
            </a:fld>
            <a:endParaRPr lang="en-US" dirty="0"/>
          </a:p>
        </p:txBody>
      </p:sp>
    </p:spTree>
    <p:extLst>
      <p:ext uri="{BB962C8B-B14F-4D97-AF65-F5344CB8AC3E}">
        <p14:creationId xmlns:p14="http://schemas.microsoft.com/office/powerpoint/2010/main" val="3183476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46</a:t>
            </a:fld>
            <a:endParaRPr lang="en-US" dirty="0"/>
          </a:p>
        </p:txBody>
      </p:sp>
    </p:spTree>
    <p:extLst>
      <p:ext uri="{BB962C8B-B14F-4D97-AF65-F5344CB8AC3E}">
        <p14:creationId xmlns:p14="http://schemas.microsoft.com/office/powerpoint/2010/main" val="3468317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47</a:t>
            </a:fld>
            <a:endParaRPr lang="en-US"/>
          </a:p>
        </p:txBody>
      </p:sp>
    </p:spTree>
    <p:extLst>
      <p:ext uri="{BB962C8B-B14F-4D97-AF65-F5344CB8AC3E}">
        <p14:creationId xmlns:p14="http://schemas.microsoft.com/office/powerpoint/2010/main" val="24826094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48</a:t>
            </a:fld>
            <a:endParaRPr lang="en-US"/>
          </a:p>
        </p:txBody>
      </p:sp>
    </p:spTree>
    <p:extLst>
      <p:ext uri="{BB962C8B-B14F-4D97-AF65-F5344CB8AC3E}">
        <p14:creationId xmlns:p14="http://schemas.microsoft.com/office/powerpoint/2010/main" val="4280327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49</a:t>
            </a:fld>
            <a:endParaRPr lang="en-US"/>
          </a:p>
        </p:txBody>
      </p:sp>
    </p:spTree>
    <p:extLst>
      <p:ext uri="{BB962C8B-B14F-4D97-AF65-F5344CB8AC3E}">
        <p14:creationId xmlns:p14="http://schemas.microsoft.com/office/powerpoint/2010/main" val="36584274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A68BD4-2497-4C49-8023-35CCC66AF8CB}" type="slidenum">
              <a:rPr lang="en-US" smtClean="0"/>
              <a:t>50</a:t>
            </a:fld>
            <a:endParaRPr lang="en-US" dirty="0"/>
          </a:p>
        </p:txBody>
      </p:sp>
    </p:spTree>
    <p:extLst>
      <p:ext uri="{BB962C8B-B14F-4D97-AF65-F5344CB8AC3E}">
        <p14:creationId xmlns:p14="http://schemas.microsoft.com/office/powerpoint/2010/main" val="1078562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51</a:t>
            </a:fld>
            <a:endParaRPr lang="en-US" dirty="0"/>
          </a:p>
        </p:txBody>
      </p:sp>
    </p:spTree>
    <p:extLst>
      <p:ext uri="{BB962C8B-B14F-4D97-AF65-F5344CB8AC3E}">
        <p14:creationId xmlns:p14="http://schemas.microsoft.com/office/powerpoint/2010/main" val="2041375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A6A006A7-BF26-4187-9095-950A2D1E153E}" type="slidenum">
              <a:rPr lang="en-US" smtClean="0"/>
              <a:t>7</a:t>
            </a:fld>
            <a:endParaRPr lang="en-US"/>
          </a:p>
        </p:txBody>
      </p:sp>
    </p:spTree>
    <p:extLst>
      <p:ext uri="{BB962C8B-B14F-4D97-AF65-F5344CB8AC3E}">
        <p14:creationId xmlns:p14="http://schemas.microsoft.com/office/powerpoint/2010/main" val="4080667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52</a:t>
            </a:fld>
            <a:endParaRPr lang="en-US" dirty="0"/>
          </a:p>
        </p:txBody>
      </p:sp>
    </p:spTree>
    <p:extLst>
      <p:ext uri="{BB962C8B-B14F-4D97-AF65-F5344CB8AC3E}">
        <p14:creationId xmlns:p14="http://schemas.microsoft.com/office/powerpoint/2010/main" val="3073602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8</a:t>
            </a:fld>
            <a:endParaRPr lang="en-US" dirty="0"/>
          </a:p>
        </p:txBody>
      </p:sp>
    </p:spTree>
    <p:extLst>
      <p:ext uri="{BB962C8B-B14F-4D97-AF65-F5344CB8AC3E}">
        <p14:creationId xmlns:p14="http://schemas.microsoft.com/office/powerpoint/2010/main" val="3235965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9</a:t>
            </a:fld>
            <a:endParaRPr lang="en-US" dirty="0"/>
          </a:p>
        </p:txBody>
      </p:sp>
    </p:spTree>
    <p:extLst>
      <p:ext uri="{BB962C8B-B14F-4D97-AF65-F5344CB8AC3E}">
        <p14:creationId xmlns:p14="http://schemas.microsoft.com/office/powerpoint/2010/main" val="2739784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10</a:t>
            </a:fld>
            <a:endParaRPr lang="en-US" dirty="0"/>
          </a:p>
        </p:txBody>
      </p:sp>
    </p:spTree>
    <p:extLst>
      <p:ext uri="{BB962C8B-B14F-4D97-AF65-F5344CB8AC3E}">
        <p14:creationId xmlns:p14="http://schemas.microsoft.com/office/powerpoint/2010/main" val="413539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539"/>
            <a:endParaRPr lang="en-US" sz="1100" dirty="0"/>
          </a:p>
        </p:txBody>
      </p:sp>
      <p:sp>
        <p:nvSpPr>
          <p:cNvPr id="4" name="Slide Number Placeholder 3"/>
          <p:cNvSpPr>
            <a:spLocks noGrp="1"/>
          </p:cNvSpPr>
          <p:nvPr>
            <p:ph type="sldNum" sz="quarter" idx="10"/>
          </p:nvPr>
        </p:nvSpPr>
        <p:spPr/>
        <p:txBody>
          <a:bodyPr/>
          <a:lstStyle/>
          <a:p>
            <a:fld id="{BDA68BD4-2497-4C49-8023-35CCC66AF8CB}" type="slidenum">
              <a:rPr lang="en-US" smtClean="0"/>
              <a:t>11</a:t>
            </a:fld>
            <a:endParaRPr lang="en-US" dirty="0"/>
          </a:p>
        </p:txBody>
      </p:sp>
    </p:spTree>
    <p:extLst>
      <p:ext uri="{BB962C8B-B14F-4D97-AF65-F5344CB8AC3E}">
        <p14:creationId xmlns:p14="http://schemas.microsoft.com/office/powerpoint/2010/main" val="2903524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6.png"/><Relationship Id="rId4" Type="http://schemas.microsoft.com/office/2007/relationships/hdphoto" Target="../media/hdphoto3.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5" name="Group 4"/>
          <p:cNvGrpSpPr/>
          <p:nvPr userDrawn="1"/>
        </p:nvGrpSpPr>
        <p:grpSpPr>
          <a:xfrm>
            <a:off x="-4" y="2921367"/>
            <a:ext cx="9144001" cy="3936634"/>
            <a:chOff x="-4" y="2921367"/>
            <a:chExt cx="9144001" cy="3936634"/>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a:stretch/>
          </p:blipFill>
          <p:spPr>
            <a:xfrm flipH="1">
              <a:off x="-4" y="2921367"/>
              <a:ext cx="9144001" cy="3936634"/>
            </a:xfrm>
            <a:prstGeom prst="rect">
              <a:avLst/>
            </a:prstGeom>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jpg"/>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0932" y="6174583"/>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51193" y="6055884"/>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774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Agenda</a:t>
            </a:r>
          </a:p>
        </p:txBody>
      </p:sp>
    </p:spTree>
    <p:extLst>
      <p:ext uri="{BB962C8B-B14F-4D97-AF65-F5344CB8AC3E}">
        <p14:creationId xmlns:p14="http://schemas.microsoft.com/office/powerpoint/2010/main" val="353887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26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40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005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Guidance</a:t>
            </a:r>
          </a:p>
        </p:txBody>
      </p:sp>
    </p:spTree>
    <p:extLst>
      <p:ext uri="{BB962C8B-B14F-4D97-AF65-F5344CB8AC3E}">
        <p14:creationId xmlns:p14="http://schemas.microsoft.com/office/powerpoint/2010/main" val="108979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Implementation Tips</a:t>
            </a:r>
          </a:p>
        </p:txBody>
      </p:sp>
    </p:spTree>
    <p:extLst>
      <p:ext uri="{BB962C8B-B14F-4D97-AF65-F5344CB8AC3E}">
        <p14:creationId xmlns:p14="http://schemas.microsoft.com/office/powerpoint/2010/main" val="2573492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Technical</a:t>
            </a:r>
            <a:r>
              <a:rPr lang="en-US" sz="3600" b="1" kern="1200" baseline="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 Assistance</a:t>
            </a:r>
            <a:endPar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647060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700" b="0" i="1" kern="1200" dirty="0">
                <a:solidFill>
                  <a:schemeClr val="bg1">
                    <a:lumMod val="50000"/>
                  </a:schemeClr>
                </a:solidFill>
                <a:latin typeface="+mj-lt"/>
                <a:ea typeface="+mj-ea"/>
                <a:cs typeface="+mj-cs"/>
              </a:rPr>
              <a:t>Choose the answer</a:t>
            </a:r>
            <a:r>
              <a:rPr lang="en-US" sz="1700" b="0" i="1" kern="1200" baseline="0" dirty="0">
                <a:solidFill>
                  <a:schemeClr val="bg1">
                    <a:lumMod val="50000"/>
                  </a:schemeClr>
                </a:solidFill>
                <a:latin typeface="+mj-lt"/>
                <a:ea typeface="+mj-ea"/>
                <a:cs typeface="+mj-cs"/>
              </a:rPr>
              <a:t> that best reflects you (or your group):</a:t>
            </a:r>
            <a:endParaRPr lang="en-US" sz="1700" b="0" i="1" kern="1200" dirty="0">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2850742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pic>
        <p:nvPicPr>
          <p:cNvPr id="18" name="image.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 name="Picture 18"/>
          <p:cNvPicPr>
            <a:picLocks noChangeAspect="1"/>
          </p:cNvPicPr>
          <p:nvPr userDrawn="1"/>
        </p:nvPicPr>
        <p:blipFill rotWithShape="1">
          <a:blip r:embed="rId6">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036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360151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Contact</a:t>
            </a:r>
          </a:p>
        </p:txBody>
      </p:sp>
      <p:pic>
        <p:nvPicPr>
          <p:cNvPr id="5" name="Picture 4"/>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210041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9543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questions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801262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5" name="image.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173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9645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2" name="image.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461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502141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3249612" y="3454341"/>
            <a:ext cx="4621068" cy="457200"/>
          </a:xfrm>
        </p:spPr>
        <p:txBody>
          <a:bodyPr lIns="0" tIns="0" rIns="0" bIns="0" anchor="t" anchorCtr="0">
            <a:normAutofit/>
          </a:bodyPr>
          <a:lstStyle>
            <a:lvl1pPr marL="0" indent="0" algn="l" defTabSz="457200" rtl="0" eaLnBrk="1" latinLnBrk="0" hangingPunct="1">
              <a:lnSpc>
                <a:spcPct val="85000"/>
              </a:lnSpc>
              <a:spcBef>
                <a:spcPct val="0"/>
              </a:spcBef>
              <a:buNone/>
              <a:defRPr lang="en-US" sz="31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3249613" y="541738"/>
            <a:ext cx="4621067" cy="457200"/>
          </a:xfrm>
        </p:spPr>
        <p:txBody>
          <a:bodyPr lIns="0" tIns="0" rIns="0" bIns="0" anchor="t" anchorCtr="0">
            <a:normAutofit/>
          </a:bodyPr>
          <a:lstStyle>
            <a:lvl1pPr algn="l">
              <a:defRPr sz="31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1057276"/>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362320" y="581025"/>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14597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1571626"/>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3249613" y="3968692"/>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1362320" y="3492441"/>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3249613" y="4371125"/>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3249613" y="4483042"/>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6" name="Title 1"/>
          <p:cNvSpPr txBox="1">
            <a:spLocks/>
          </p:cNvSpPr>
          <p:nvPr userDrawn="1"/>
        </p:nvSpPr>
        <p:spPr>
          <a:xfrm rot="17343955">
            <a:off x="6244495" y="4884653"/>
            <a:ext cx="3653658"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8182387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2180" y="204789"/>
            <a:ext cx="3152321" cy="774492"/>
          </a:xfrm>
          <a:prstGeom prst="rect">
            <a:avLst/>
          </a:prstGeom>
        </p:spPr>
        <p:txBody>
          <a:bodyPr vert="horz" lIns="91440" tIns="45720" rIns="91440" bIns="45720" rtlCol="0" anchor="ctr">
            <a:normAutofit fontScale="925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Any Questions?</a:t>
            </a:r>
          </a:p>
        </p:txBody>
      </p:sp>
      <p:pic>
        <p:nvPicPr>
          <p:cNvPr id="14" name="Picture 13"/>
          <p:cNvPicPr>
            <a:picLocks noChangeAspect="1"/>
          </p:cNvPicPr>
          <p:nvPr userDrawn="1"/>
        </p:nvPicPr>
        <p:blipFill>
          <a:blip r:embed="rId2"/>
          <a:stretch>
            <a:fillRect/>
          </a:stretch>
        </p:blipFill>
        <p:spPr>
          <a:xfrm>
            <a:off x="-1" y="844029"/>
            <a:ext cx="9144001" cy="5420142"/>
          </a:xfrm>
          <a:prstGeom prst="rect">
            <a:avLst/>
          </a:prstGeom>
        </p:spPr>
      </p:pic>
      <p:pic>
        <p:nvPicPr>
          <p:cNvPr id="8" name="Picture 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9" name="TextBox 8"/>
          <p:cNvSpPr txBox="1"/>
          <p:nvPr userDrawn="1"/>
        </p:nvSpPr>
        <p:spPr>
          <a:xfrm>
            <a:off x="3026982" y="383750"/>
            <a:ext cx="4903076" cy="646331"/>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900" kern="1200" dirty="0">
                <a:solidFill>
                  <a:schemeClr val="tx1">
                    <a:lumMod val="75000"/>
                    <a:lumOff val="25000"/>
                  </a:schemeClr>
                </a:solidFill>
                <a:latin typeface="+mn-lt"/>
                <a:ea typeface="+mn-ea"/>
                <a:cs typeface="Myriad Pro"/>
              </a:rPr>
              <a:t>Enter your questions in the Chat window!</a:t>
            </a:r>
          </a:p>
        </p:txBody>
      </p:sp>
      <p:sp>
        <p:nvSpPr>
          <p:cNvPr id="10" name="Chevron 9"/>
          <p:cNvSpPr/>
          <p:nvPr userDrawn="1"/>
        </p:nvSpPr>
        <p:spPr>
          <a:xfrm>
            <a:off x="30628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80704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383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941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3079414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232864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22221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location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622694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Objectives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2979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image.jpg"/>
          <p:cNvPicPr>
            <a:picLocks noChangeAspect="1" noChangeArrowheads="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30">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5" name="Picture 4"/>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spTree>
    <p:extLst>
      <p:ext uri="{BB962C8B-B14F-4D97-AF65-F5344CB8AC3E}">
        <p14:creationId xmlns:p14="http://schemas.microsoft.com/office/powerpoint/2010/main" val="2225937397"/>
      </p:ext>
    </p:extLst>
  </p:cSld>
  <p:clrMap bg1="lt1" tx1="dk1" bg2="lt2" tx2="dk2" accent1="accent1" accent2="accent2" accent3="accent3" accent4="accent4" accent5="accent5" accent6="accent6" hlink="hlink" folHlink="folHlink"/>
  <p:sldLayoutIdLst>
    <p:sldLayoutId id="2147483676" r:id="rId1"/>
    <p:sldLayoutId id="2147483663" r:id="rId2"/>
    <p:sldLayoutId id="2147483662" r:id="rId3"/>
    <p:sldLayoutId id="2147483664" r:id="rId4"/>
    <p:sldLayoutId id="2147483684" r:id="rId5"/>
    <p:sldLayoutId id="2147483679" r:id="rId6"/>
    <p:sldLayoutId id="2147483681" r:id="rId7"/>
    <p:sldLayoutId id="2147483682" r:id="rId8"/>
    <p:sldLayoutId id="2147483683" r:id="rId9"/>
    <p:sldLayoutId id="2147483677" r:id="rId10"/>
    <p:sldLayoutId id="2147483687" r:id="rId11"/>
    <p:sldLayoutId id="2147483688" r:id="rId12"/>
    <p:sldLayoutId id="2147483689" r:id="rId13"/>
    <p:sldLayoutId id="2147483690" r:id="rId14"/>
    <p:sldLayoutId id="2147483691" r:id="rId15"/>
    <p:sldLayoutId id="2147483692" r:id="rId16"/>
    <p:sldLayoutId id="2147483685" r:id="rId17"/>
    <p:sldLayoutId id="2147483686" r:id="rId18"/>
    <p:sldLayoutId id="2147483693" r:id="rId19"/>
    <p:sldLayoutId id="2147483678" r:id="rId20"/>
    <p:sldLayoutId id="2147483680" r:id="rId21"/>
    <p:sldLayoutId id="2147483666" r:id="rId22"/>
    <p:sldLayoutId id="2147483667" r:id="rId23"/>
    <p:sldLayoutId id="2147483674" r:id="rId24"/>
    <p:sldLayoutId id="2147483694" r:id="rId25"/>
    <p:sldLayoutId id="2147483695" r:id="rId26"/>
  </p:sldLayoutIdLst>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doleta.gov/grants/financial_reporting.cf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3.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hyperlink" Target="https://www.doleta.gov/grants/financial_reporting.cfm"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858581"/>
      </p:ext>
    </p:extLst>
  </p:cSld>
  <p:clrMapOvr>
    <a:masterClrMapping/>
  </p:clrMapOvr>
  <p:transition spd="slow" advClick="0" advTm="2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945380" y="3282821"/>
            <a:ext cx="4198620" cy="2800480"/>
            <a:chOff x="2316480" y="3275708"/>
            <a:chExt cx="4198620" cy="280048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480" y="3275708"/>
              <a:ext cx="4198620" cy="2800480"/>
            </a:xfrm>
            <a:prstGeom prst="rect">
              <a:avLst/>
            </a:prstGeom>
            <a:effectLst>
              <a:softEdge rad="127000"/>
            </a:effectLst>
          </p:spPr>
        </p:pic>
        <p:sp>
          <p:nvSpPr>
            <p:cNvPr id="6" name="TextBox 5"/>
            <p:cNvSpPr txBox="1"/>
            <p:nvPr/>
          </p:nvSpPr>
          <p:spPr>
            <a:xfrm>
              <a:off x="3215640" y="4396740"/>
              <a:ext cx="2506980" cy="906780"/>
            </a:xfrm>
            <a:prstGeom prst="rect">
              <a:avLst/>
            </a:prstGeom>
            <a:noFill/>
          </p:spPr>
          <p:txBody>
            <a:bodyPr wrap="square" rtlCol="0" anchor="ctr" anchorCtr="0">
              <a:noAutofit/>
            </a:bodyPr>
            <a:lstStyle/>
            <a:p>
              <a:pPr algn="ctr"/>
              <a:r>
                <a:rPr lang="en-US" sz="4800" dirty="0">
                  <a:gradFill flip="none" rotWithShape="1">
                    <a:gsLst>
                      <a:gs pos="0">
                        <a:schemeClr val="accent1">
                          <a:lumMod val="67000"/>
                        </a:schemeClr>
                      </a:gs>
                      <a:gs pos="48000">
                        <a:srgbClr val="0070C0">
                          <a:lumMod val="75000"/>
                        </a:srgbClr>
                      </a:gs>
                      <a:gs pos="100000">
                        <a:schemeClr val="accent1">
                          <a:lumMod val="60000"/>
                          <a:lumOff val="40000"/>
                        </a:schemeClr>
                      </a:gs>
                    </a:gsLst>
                    <a:lin ang="16200000" scaled="1"/>
                    <a:tileRect/>
                  </a:gradFill>
                  <a:latin typeface="Arial Black" panose="020B0A04020102020204" pitchFamily="34" charset="0"/>
                </a:rPr>
                <a:t>WIOA</a:t>
              </a:r>
            </a:p>
          </p:txBody>
        </p:sp>
      </p:grpSp>
      <p:sp>
        <p:nvSpPr>
          <p:cNvPr id="4" name="Title 3"/>
          <p:cNvSpPr>
            <a:spLocks noGrp="1"/>
          </p:cNvSpPr>
          <p:nvPr>
            <p:ph type="title"/>
          </p:nvPr>
        </p:nvSpPr>
        <p:spPr/>
        <p:txBody>
          <a:bodyPr/>
          <a:lstStyle/>
          <a:p>
            <a:r>
              <a:rPr lang="en-US" dirty="0"/>
              <a:t>Reasons for Change</a:t>
            </a:r>
          </a:p>
        </p:txBody>
      </p:sp>
      <p:sp>
        <p:nvSpPr>
          <p:cNvPr id="2" name="Content Placeholder 1"/>
          <p:cNvSpPr>
            <a:spLocks noGrp="1"/>
          </p:cNvSpPr>
          <p:nvPr>
            <p:ph idx="1"/>
          </p:nvPr>
        </p:nvSpPr>
        <p:spPr/>
        <p:txBody>
          <a:bodyPr/>
          <a:lstStyle/>
          <a:p>
            <a:pPr marL="0" indent="0">
              <a:buNone/>
            </a:pPr>
            <a:r>
              <a:rPr lang="en-US" dirty="0"/>
              <a:t>With the passage of the </a:t>
            </a:r>
            <a:r>
              <a:rPr lang="en-US" dirty="0">
                <a:solidFill>
                  <a:srgbClr val="C00000"/>
                </a:solidFill>
              </a:rPr>
              <a:t>Workforce Innovation and Opportunity Act (WIOA)</a:t>
            </a:r>
            <a:r>
              <a:rPr lang="en-US" dirty="0"/>
              <a:t>, there are numerous </a:t>
            </a:r>
            <a:r>
              <a:rPr lang="en-US" dirty="0">
                <a:solidFill>
                  <a:srgbClr val="C00000"/>
                </a:solidFill>
              </a:rPr>
              <a:t>new statutory requirements</a:t>
            </a:r>
            <a:r>
              <a:rPr lang="en-US" dirty="0"/>
              <a:t>, including new and/or revised limitations and baselines that require the addition of new and modification of existing reporting line items on ETA-9130 Financial Reports.</a:t>
            </a:r>
          </a:p>
          <a:p>
            <a:endParaRPr lang="en-US" dirty="0"/>
          </a:p>
        </p:txBody>
      </p:sp>
    </p:spTree>
    <p:extLst>
      <p:ext uri="{BB962C8B-B14F-4D97-AF65-F5344CB8AC3E}">
        <p14:creationId xmlns:p14="http://schemas.microsoft.com/office/powerpoint/2010/main" val="3901364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Reasons for Change</a:t>
            </a:r>
          </a:p>
        </p:txBody>
      </p:sp>
      <p:sp>
        <p:nvSpPr>
          <p:cNvPr id="3" name="Content Placeholder 2"/>
          <p:cNvSpPr>
            <a:spLocks noGrp="1"/>
          </p:cNvSpPr>
          <p:nvPr>
            <p:ph idx="1"/>
          </p:nvPr>
        </p:nvSpPr>
        <p:spPr>
          <a:xfrm>
            <a:off x="628650" y="1122055"/>
            <a:ext cx="4184603" cy="4687530"/>
          </a:xfrm>
        </p:spPr>
        <p:txBody>
          <a:bodyPr anchor="ctr">
            <a:normAutofit/>
          </a:bodyPr>
          <a:lstStyle/>
          <a:p>
            <a:pPr marL="0" indent="0">
              <a:lnSpc>
                <a:spcPct val="95000"/>
              </a:lnSpc>
              <a:buNone/>
            </a:pPr>
            <a:r>
              <a:rPr lang="en-US" sz="2300" dirty="0"/>
              <a:t>Other reporting line items have been added and removed in an effort to </a:t>
            </a:r>
            <a:r>
              <a:rPr lang="en-US" sz="2300" dirty="0">
                <a:solidFill>
                  <a:srgbClr val="C00000"/>
                </a:solidFill>
              </a:rPr>
              <a:t>streamline Federal financial reporting </a:t>
            </a:r>
            <a:r>
              <a:rPr lang="en-US" sz="2300" dirty="0"/>
              <a:t>and make the ETA-9130 more closely resemble the </a:t>
            </a:r>
            <a:r>
              <a:rPr lang="en-US" sz="2300" dirty="0">
                <a:solidFill>
                  <a:srgbClr val="C00000"/>
                </a:solidFill>
              </a:rPr>
              <a:t>SF-425</a:t>
            </a:r>
            <a:r>
              <a:rPr lang="en-US" sz="2300" dirty="0"/>
              <a:t> (OMB 0348-0061), which is the standard financial reporting form for Federal grant recipients.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868" y="2881167"/>
            <a:ext cx="4096867" cy="2584928"/>
          </a:xfrm>
          <a:prstGeom prst="rect">
            <a:avLst/>
          </a:prstGeom>
          <a:effectLst>
            <a:softEdge rad="317500"/>
          </a:effectLst>
        </p:spPr>
      </p:pic>
    </p:spTree>
    <p:extLst>
      <p:ext uri="{BB962C8B-B14F-4D97-AF65-F5344CB8AC3E}">
        <p14:creationId xmlns:p14="http://schemas.microsoft.com/office/powerpoint/2010/main" val="75275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421"/>
            <a:ext cx="1101687" cy="3021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83" y="198304"/>
            <a:ext cx="3209932" cy="2745398"/>
          </a:xfrm>
          <a:prstGeom prst="rect">
            <a:avLst/>
          </a:prstGeom>
          <a:effectLst>
            <a:outerShdw blurRad="76200" dir="16200000" sx="98000" sy="98000" rotWithShape="0">
              <a:prstClr val="black">
                <a:alpha val="40000"/>
              </a:prstClr>
            </a:outerShdw>
          </a:effectLst>
        </p:spPr>
      </p:pic>
      <p:sp>
        <p:nvSpPr>
          <p:cNvPr id="6" name="Rectangle 5"/>
          <p:cNvSpPr/>
          <p:nvPr/>
        </p:nvSpPr>
        <p:spPr>
          <a:xfrm>
            <a:off x="0" y="2734381"/>
            <a:ext cx="3971925" cy="61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94064" y="1333041"/>
            <a:ext cx="8306717" cy="4858439"/>
          </a:xfrm>
        </p:spPr>
        <p:txBody>
          <a:bodyPr>
            <a:noAutofit/>
          </a:bodyPr>
          <a:lstStyle/>
          <a:p>
            <a:pPr marL="2743200" indent="0">
              <a:spcBef>
                <a:spcPts val="1800"/>
              </a:spcBef>
              <a:buNone/>
            </a:pPr>
            <a:r>
              <a:rPr lang="en-US" sz="2150" dirty="0"/>
              <a:t>Today’s discussion will </a:t>
            </a:r>
            <a:r>
              <a:rPr lang="en-US" sz="2150" b="1" dirty="0">
                <a:solidFill>
                  <a:srgbClr val="C00000"/>
                </a:solidFill>
              </a:rPr>
              <a:t>only</a:t>
            </a:r>
            <a:r>
              <a:rPr lang="en-US" sz="2150" dirty="0"/>
              <a:t> address </a:t>
            </a:r>
            <a:r>
              <a:rPr lang="en-US" sz="2150" b="1" dirty="0">
                <a:solidFill>
                  <a:srgbClr val="C00000"/>
                </a:solidFill>
              </a:rPr>
              <a:t>changes</a:t>
            </a:r>
            <a:r>
              <a:rPr lang="en-US" sz="2150" dirty="0"/>
              <a:t> to the </a:t>
            </a:r>
            <a:r>
              <a:rPr lang="en-US" sz="2150" dirty="0">
                <a:solidFill>
                  <a:srgbClr val="C00000"/>
                </a:solidFill>
              </a:rPr>
              <a:t>WIOA-specific ETA-9130s</a:t>
            </a:r>
            <a:r>
              <a:rPr lang="en-US" sz="2150" dirty="0"/>
              <a:t>.</a:t>
            </a:r>
          </a:p>
          <a:p>
            <a:pPr marL="2743200" indent="0">
              <a:spcBef>
                <a:spcPts val="1800"/>
              </a:spcBef>
              <a:buNone/>
            </a:pPr>
            <a:r>
              <a:rPr lang="en-US" sz="2150" dirty="0"/>
              <a:t>It will </a:t>
            </a:r>
            <a:r>
              <a:rPr lang="en-US" sz="2150" u="sng" dirty="0"/>
              <a:t>not</a:t>
            </a:r>
            <a:r>
              <a:rPr lang="en-US" sz="2150" dirty="0"/>
              <a:t> cover every section of each 9130 report and its instructions.</a:t>
            </a:r>
          </a:p>
          <a:p>
            <a:pPr marL="0" indent="0">
              <a:spcBef>
                <a:spcPts val="1800"/>
              </a:spcBef>
              <a:buNone/>
            </a:pPr>
            <a:r>
              <a:rPr lang="en-US" sz="2150" dirty="0"/>
              <a:t>The </a:t>
            </a:r>
            <a:r>
              <a:rPr lang="en-US" sz="2150" dirty="0">
                <a:solidFill>
                  <a:srgbClr val="C00000"/>
                </a:solidFill>
              </a:rPr>
              <a:t>new forms </a:t>
            </a:r>
            <a:r>
              <a:rPr lang="en-US" sz="2150" dirty="0"/>
              <a:t>discussed today will become available in the e-Grants reporting system for the quarter ending </a:t>
            </a:r>
            <a:r>
              <a:rPr lang="en-US" sz="2150" b="1" dirty="0">
                <a:solidFill>
                  <a:srgbClr val="C00000"/>
                </a:solidFill>
              </a:rPr>
              <a:t>September 30, 2016</a:t>
            </a:r>
            <a:r>
              <a:rPr lang="en-US" sz="2150" dirty="0"/>
              <a:t>.   </a:t>
            </a:r>
          </a:p>
          <a:p>
            <a:pPr marL="0" indent="0">
              <a:spcBef>
                <a:spcPts val="1800"/>
              </a:spcBef>
              <a:buNone/>
            </a:pPr>
            <a:r>
              <a:rPr lang="en-US" sz="2150" dirty="0"/>
              <a:t>For copies of the 14 new forms and the instructions, please go to:  </a:t>
            </a:r>
            <a:r>
              <a:rPr lang="en-US" sz="2150" dirty="0">
                <a:hlinkClick r:id="rId4"/>
              </a:rPr>
              <a:t>https://www.doleta.gov/grants/financial_reporting.cfm</a:t>
            </a:r>
            <a:r>
              <a:rPr lang="en-US" sz="2150" dirty="0"/>
              <a:t>   </a:t>
            </a:r>
          </a:p>
          <a:p>
            <a:pPr marL="0" indent="0">
              <a:spcBef>
                <a:spcPts val="1800"/>
              </a:spcBef>
              <a:buNone/>
            </a:pPr>
            <a:r>
              <a:rPr lang="en-US" sz="2150" dirty="0"/>
              <a:t>For additional information, you may also refer to </a:t>
            </a:r>
            <a:r>
              <a:rPr lang="en-US" sz="2150" dirty="0">
                <a:solidFill>
                  <a:srgbClr val="C00000"/>
                </a:solidFill>
              </a:rPr>
              <a:t>TEGL 02-16</a:t>
            </a:r>
            <a:r>
              <a:rPr lang="en-US" sz="2150" dirty="0"/>
              <a:t>, Revised ETA-9130 Financial Report, Instructions, and Additional Guidance.</a:t>
            </a:r>
          </a:p>
        </p:txBody>
      </p:sp>
    </p:spTree>
    <p:extLst>
      <p:ext uri="{BB962C8B-B14F-4D97-AF65-F5344CB8AC3E}">
        <p14:creationId xmlns:p14="http://schemas.microsoft.com/office/powerpoint/2010/main" val="886211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0120"/>
            <a:ext cx="4529721" cy="3682303"/>
          </a:xfrm>
          <a:prstGeom prst="rect">
            <a:avLst/>
          </a:prstGeom>
        </p:spPr>
      </p:pic>
      <p:sp>
        <p:nvSpPr>
          <p:cNvPr id="10" name="Title 9"/>
          <p:cNvSpPr>
            <a:spLocks noGrp="1"/>
          </p:cNvSpPr>
          <p:nvPr>
            <p:ph type="title"/>
          </p:nvPr>
        </p:nvSpPr>
        <p:spPr>
          <a:xfrm>
            <a:off x="3505200" y="1493521"/>
            <a:ext cx="5337810" cy="1832248"/>
          </a:xfrm>
        </p:spPr>
        <p:txBody>
          <a:bodyPr>
            <a:noAutofit/>
          </a:bodyPr>
          <a:lstStyle/>
          <a:p>
            <a:pPr algn="ctr"/>
            <a:r>
              <a:rPr lang="en-US" sz="6600" dirty="0">
                <a:solidFill>
                  <a:srgbClr val="C00000"/>
                </a:solidFill>
              </a:rPr>
              <a:t>ETA-9130</a:t>
            </a:r>
            <a:br>
              <a:rPr lang="en-US" sz="6600" dirty="0"/>
            </a:br>
            <a:r>
              <a:rPr lang="en-US" sz="4800" dirty="0"/>
              <a:t>Report Names</a:t>
            </a:r>
            <a:endParaRPr lang="en-US" sz="6600" dirty="0"/>
          </a:p>
        </p:txBody>
      </p:sp>
    </p:spTree>
    <p:extLst>
      <p:ext uri="{BB962C8B-B14F-4D97-AF65-F5344CB8AC3E}">
        <p14:creationId xmlns:p14="http://schemas.microsoft.com/office/powerpoint/2010/main" val="4160596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1619" y="1697417"/>
            <a:ext cx="7398961" cy="4140627"/>
            <a:chOff x="0" y="1859796"/>
            <a:chExt cx="9144000" cy="4140627"/>
          </a:xfrm>
          <a:solidFill>
            <a:schemeClr val="bg1">
              <a:lumMod val="95000"/>
            </a:schemeClr>
          </a:solidFill>
        </p:grpSpPr>
        <p:sp>
          <p:nvSpPr>
            <p:cNvPr id="6" name="Rectangle 5"/>
            <p:cNvSpPr/>
            <p:nvPr/>
          </p:nvSpPr>
          <p:spPr>
            <a:xfrm>
              <a:off x="0" y="1859796"/>
              <a:ext cx="9144000" cy="3409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492644"/>
              <a:ext cx="9144000" cy="3409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3122908"/>
              <a:ext cx="9144000" cy="3409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3760921"/>
              <a:ext cx="9144000" cy="3409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4391185"/>
              <a:ext cx="9144000" cy="3409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5021448"/>
              <a:ext cx="9144000" cy="3409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659460"/>
              <a:ext cx="9144000" cy="3409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1416224" y="1339935"/>
            <a:ext cx="7469753" cy="4572000"/>
          </a:xfrm>
          <a:prstGeom prst="rect">
            <a:avLst/>
          </a:prstGeom>
          <a:noFill/>
        </p:spPr>
        <p:txBody>
          <a:bodyPr wrap="square" rtlCol="0">
            <a:noAutofit/>
          </a:bodyPr>
          <a:lstStyle/>
          <a:p>
            <a:pPr marL="548640" indent="-548640">
              <a:lnSpc>
                <a:spcPct val="115000"/>
              </a:lnSpc>
              <a:buClr>
                <a:srgbClr val="0070C0"/>
              </a:buClr>
              <a:buSzPct val="120000"/>
              <a:buFont typeface="+mj-lt"/>
              <a:buAutoNum type="arabicPeriod"/>
            </a:pPr>
            <a:r>
              <a:rPr lang="en-US" dirty="0">
                <a:solidFill>
                  <a:srgbClr val="0070C0"/>
                </a:solidFill>
                <a:latin typeface="Arial" panose="020B0604020202020204" pitchFamily="34" charset="0"/>
                <a:cs typeface="Arial" panose="020B0604020202020204" pitchFamily="34" charset="0"/>
              </a:rPr>
              <a:t>ETA-9130 – Basic</a:t>
            </a:r>
          </a:p>
          <a:p>
            <a:pPr marL="548640" indent="-548640">
              <a:lnSpc>
                <a:spcPct val="115000"/>
              </a:lnSpc>
              <a:buClr>
                <a:srgbClr val="0070C0"/>
              </a:buClr>
              <a:buSzPct val="120000"/>
              <a:buFont typeface="+mj-lt"/>
              <a:buAutoNum type="arabicPeriod"/>
            </a:pPr>
            <a:r>
              <a:rPr lang="en-US" dirty="0">
                <a:solidFill>
                  <a:srgbClr val="C00000"/>
                </a:solidFill>
                <a:latin typeface="Arial" panose="020B0604020202020204" pitchFamily="34" charset="0"/>
                <a:cs typeface="Arial" panose="020B0604020202020204" pitchFamily="34" charset="0"/>
              </a:rPr>
              <a:t>ETA-9130 (A) – Statewide Youth</a:t>
            </a:r>
          </a:p>
          <a:p>
            <a:pPr marL="548640" indent="-548640">
              <a:lnSpc>
                <a:spcPct val="115000"/>
              </a:lnSpc>
              <a:buClr>
                <a:srgbClr val="0070C0"/>
              </a:buClr>
              <a:buSzPct val="120000"/>
              <a:buFont typeface="+mj-lt"/>
              <a:buAutoNum type="arabicPeriod"/>
            </a:pPr>
            <a:r>
              <a:rPr lang="en-US" dirty="0">
                <a:solidFill>
                  <a:srgbClr val="C00000"/>
                </a:solidFill>
                <a:latin typeface="Arial" panose="020B0604020202020204" pitchFamily="34" charset="0"/>
                <a:cs typeface="Arial" panose="020B0604020202020204" pitchFamily="34" charset="0"/>
              </a:rPr>
              <a:t>ETA-9130 (B) – Local Youth</a:t>
            </a:r>
          </a:p>
          <a:p>
            <a:pPr marL="548640" indent="-548640">
              <a:lnSpc>
                <a:spcPct val="115000"/>
              </a:lnSpc>
              <a:buClr>
                <a:srgbClr val="0070C0"/>
              </a:buClr>
              <a:buSzPct val="120000"/>
              <a:buFont typeface="+mj-lt"/>
              <a:buAutoNum type="arabicPeriod"/>
            </a:pPr>
            <a:r>
              <a:rPr lang="en-US" dirty="0">
                <a:solidFill>
                  <a:srgbClr val="C00000"/>
                </a:solidFill>
                <a:latin typeface="Arial" panose="020B0604020202020204" pitchFamily="34" charset="0"/>
                <a:cs typeface="Arial" panose="020B0604020202020204" pitchFamily="34" charset="0"/>
              </a:rPr>
              <a:t>ETA-9130 (C) – Statewide Adult</a:t>
            </a:r>
          </a:p>
          <a:p>
            <a:pPr marL="548640" indent="-548640">
              <a:lnSpc>
                <a:spcPct val="115000"/>
              </a:lnSpc>
              <a:buClr>
                <a:srgbClr val="0070C0"/>
              </a:buClr>
              <a:buSzPct val="120000"/>
              <a:buFont typeface="+mj-lt"/>
              <a:buAutoNum type="arabicPeriod"/>
            </a:pPr>
            <a:r>
              <a:rPr lang="en-US" dirty="0">
                <a:solidFill>
                  <a:srgbClr val="C00000"/>
                </a:solidFill>
                <a:latin typeface="Arial" panose="020B0604020202020204" pitchFamily="34" charset="0"/>
                <a:cs typeface="Arial" panose="020B0604020202020204" pitchFamily="34" charset="0"/>
              </a:rPr>
              <a:t>ETA-9130 (D) – Local Adult</a:t>
            </a:r>
          </a:p>
          <a:p>
            <a:pPr marL="548640" indent="-548640">
              <a:lnSpc>
                <a:spcPct val="115000"/>
              </a:lnSpc>
              <a:buClr>
                <a:srgbClr val="0070C0"/>
              </a:buClr>
              <a:buSzPct val="120000"/>
              <a:buFont typeface="+mj-lt"/>
              <a:buAutoNum type="arabicPeriod"/>
            </a:pPr>
            <a:r>
              <a:rPr lang="en-US" dirty="0">
                <a:solidFill>
                  <a:srgbClr val="C00000"/>
                </a:solidFill>
                <a:latin typeface="Arial" panose="020B0604020202020204" pitchFamily="34" charset="0"/>
                <a:cs typeface="Arial" panose="020B0604020202020204" pitchFamily="34" charset="0"/>
              </a:rPr>
              <a:t>ETA-9130 (E) – Statewide Dislocated Workers</a:t>
            </a:r>
          </a:p>
          <a:p>
            <a:pPr marL="548640" indent="-548640">
              <a:lnSpc>
                <a:spcPct val="115000"/>
              </a:lnSpc>
              <a:buClr>
                <a:srgbClr val="0070C0"/>
              </a:buClr>
              <a:buSzPct val="120000"/>
              <a:buFont typeface="+mj-lt"/>
              <a:buAutoNum type="arabicPeriod"/>
            </a:pPr>
            <a:r>
              <a:rPr lang="en-US" dirty="0">
                <a:solidFill>
                  <a:srgbClr val="C00000"/>
                </a:solidFill>
                <a:latin typeface="Arial" panose="020B0604020202020204" pitchFamily="34" charset="0"/>
                <a:cs typeface="Arial" panose="020B0604020202020204" pitchFamily="34" charset="0"/>
              </a:rPr>
              <a:t>ETA-9130 (F) – Local Dislocated Workers</a:t>
            </a:r>
          </a:p>
          <a:p>
            <a:pPr marL="548640" indent="-548640">
              <a:lnSpc>
                <a:spcPct val="115000"/>
              </a:lnSpc>
              <a:buClr>
                <a:srgbClr val="0070C0"/>
              </a:buClr>
              <a:buSzPct val="120000"/>
              <a:buFont typeface="+mj-lt"/>
              <a:buAutoNum type="arabicPeriod"/>
            </a:pPr>
            <a:r>
              <a:rPr lang="en-US" dirty="0">
                <a:solidFill>
                  <a:srgbClr val="C00000"/>
                </a:solidFill>
                <a:latin typeface="Arial" panose="020B0604020202020204" pitchFamily="34" charset="0"/>
                <a:cs typeface="Arial" panose="020B0604020202020204" pitchFamily="34" charset="0"/>
              </a:rPr>
              <a:t>ETA-9130 (G) – National Dislocated Worker Grants – NEW </a:t>
            </a:r>
          </a:p>
          <a:p>
            <a:pPr marL="548640" indent="-548640">
              <a:lnSpc>
                <a:spcPct val="115000"/>
              </a:lnSpc>
              <a:buClr>
                <a:srgbClr val="0070C0"/>
              </a:buClr>
              <a:buSzPct val="120000"/>
              <a:buFont typeface="+mj-lt"/>
              <a:buAutoNum type="arabicPeriod"/>
            </a:pPr>
            <a:r>
              <a:rPr lang="en-US" dirty="0">
                <a:solidFill>
                  <a:srgbClr val="C00000"/>
                </a:solidFill>
                <a:latin typeface="Arial" panose="020B0604020202020204" pitchFamily="34" charset="0"/>
                <a:cs typeface="Arial" panose="020B0604020202020204" pitchFamily="34" charset="0"/>
              </a:rPr>
              <a:t>ETA-9130 (H) – Statewide Rapid Response</a:t>
            </a:r>
          </a:p>
          <a:p>
            <a:pPr marL="548640" indent="-548640">
              <a:lnSpc>
                <a:spcPct val="115000"/>
              </a:lnSpc>
              <a:buClr>
                <a:srgbClr val="0070C0"/>
              </a:buClr>
              <a:buSzPct val="120000"/>
              <a:buFont typeface="+mj-lt"/>
              <a:buAutoNum type="arabicPeriod"/>
            </a:pPr>
            <a:r>
              <a:rPr lang="en-US" dirty="0">
                <a:solidFill>
                  <a:srgbClr val="0070C0"/>
                </a:solidFill>
                <a:latin typeface="Arial" panose="020B0604020202020204" pitchFamily="34" charset="0"/>
                <a:cs typeface="Arial" panose="020B0604020202020204" pitchFamily="34" charset="0"/>
              </a:rPr>
              <a:t>ETA-9130 (I) – Employment Services &amp; Unemployment Insurance</a:t>
            </a:r>
          </a:p>
          <a:p>
            <a:pPr marL="548640" indent="-548640">
              <a:lnSpc>
                <a:spcPct val="115000"/>
              </a:lnSpc>
              <a:buClr>
                <a:srgbClr val="0070C0"/>
              </a:buClr>
              <a:buSzPct val="120000"/>
              <a:buFont typeface="+mj-lt"/>
              <a:buAutoNum type="arabicPeriod"/>
            </a:pPr>
            <a:r>
              <a:rPr lang="en-US" dirty="0">
                <a:solidFill>
                  <a:srgbClr val="0070C0"/>
                </a:solidFill>
                <a:latin typeface="Arial" panose="020B0604020202020204" pitchFamily="34" charset="0"/>
                <a:cs typeface="Arial" panose="020B0604020202020204" pitchFamily="34" charset="0"/>
              </a:rPr>
              <a:t>ETA-9130 (J) – National Farmworker Jobs Program</a:t>
            </a:r>
          </a:p>
          <a:p>
            <a:pPr marL="548640" indent="-548640">
              <a:lnSpc>
                <a:spcPct val="115000"/>
              </a:lnSpc>
              <a:buClr>
                <a:srgbClr val="0070C0"/>
              </a:buClr>
              <a:buSzPct val="120000"/>
              <a:buFont typeface="+mj-lt"/>
              <a:buAutoNum type="arabicPeriod"/>
            </a:pPr>
            <a:r>
              <a:rPr lang="en-US" dirty="0">
                <a:solidFill>
                  <a:srgbClr val="0070C0"/>
                </a:solidFill>
                <a:latin typeface="Arial" panose="020B0604020202020204" pitchFamily="34" charset="0"/>
                <a:cs typeface="Arial" panose="020B0604020202020204" pitchFamily="34" charset="0"/>
              </a:rPr>
              <a:t>ETA-9130 (K) – Senior Community Service Employment Program</a:t>
            </a:r>
          </a:p>
          <a:p>
            <a:pPr marL="548640" indent="-548640">
              <a:lnSpc>
                <a:spcPct val="115000"/>
              </a:lnSpc>
              <a:buClr>
                <a:srgbClr val="0070C0"/>
              </a:buClr>
              <a:buSzPct val="120000"/>
              <a:buFont typeface="+mj-lt"/>
              <a:buAutoNum type="arabicPeriod"/>
            </a:pPr>
            <a:r>
              <a:rPr lang="en-US" dirty="0">
                <a:solidFill>
                  <a:srgbClr val="0070C0"/>
                </a:solidFill>
                <a:latin typeface="Arial" panose="020B0604020202020204" pitchFamily="34" charset="0"/>
                <a:cs typeface="Arial" panose="020B0604020202020204" pitchFamily="34" charset="0"/>
              </a:rPr>
              <a:t>ETA-9130 (L) – Indian and Native American Program</a:t>
            </a:r>
          </a:p>
          <a:p>
            <a:pPr marL="548640" indent="-548640">
              <a:lnSpc>
                <a:spcPct val="115000"/>
              </a:lnSpc>
              <a:buClr>
                <a:srgbClr val="0070C0"/>
              </a:buClr>
              <a:buSzPct val="120000"/>
              <a:buFont typeface="+mj-lt"/>
              <a:buAutoNum type="arabicPeriod"/>
            </a:pPr>
            <a:r>
              <a:rPr lang="en-US" dirty="0">
                <a:solidFill>
                  <a:srgbClr val="0070C0"/>
                </a:solidFill>
                <a:latin typeface="Arial" panose="020B0604020202020204" pitchFamily="34" charset="0"/>
                <a:cs typeface="Arial" panose="020B0604020202020204" pitchFamily="34" charset="0"/>
              </a:rPr>
              <a:t>ETA-9130 (M) – Trade Adjustment Assistance Program</a:t>
            </a:r>
          </a:p>
        </p:txBody>
      </p:sp>
      <p:sp>
        <p:nvSpPr>
          <p:cNvPr id="3" name="Title 2"/>
          <p:cNvSpPr>
            <a:spLocks noGrp="1"/>
          </p:cNvSpPr>
          <p:nvPr>
            <p:ph type="title"/>
          </p:nvPr>
        </p:nvSpPr>
        <p:spPr>
          <a:xfrm>
            <a:off x="757382" y="8535"/>
            <a:ext cx="3571874" cy="1266044"/>
          </a:xfrm>
          <a:prstGeom prst="snipRoundRect">
            <a:avLst>
              <a:gd name="adj1" fmla="val 0"/>
              <a:gd name="adj2" fmla="val 32558"/>
            </a:avLst>
          </a:prstGeom>
          <a:gradFill flip="none" rotWithShape="1">
            <a:gsLst>
              <a:gs pos="0">
                <a:schemeClr val="accent1">
                  <a:lumMod val="67000"/>
                </a:schemeClr>
              </a:gs>
              <a:gs pos="48000">
                <a:srgbClr val="0070C0">
                  <a:lumMod val="65000"/>
                </a:srgbClr>
              </a:gs>
              <a:gs pos="100000">
                <a:schemeClr val="accent1">
                  <a:lumMod val="60000"/>
                  <a:lumOff val="40000"/>
                </a:schemeClr>
              </a:gs>
            </a:gsLst>
            <a:lin ang="13500000" scaled="1"/>
            <a:tileRect/>
          </a:gradFill>
          <a:effectLst>
            <a:outerShdw blurRad="50800" dist="38100" dir="8100000" algn="tr" rotWithShape="0">
              <a:prstClr val="black">
                <a:alpha val="40000"/>
              </a:prstClr>
            </a:outerShdw>
          </a:effectLst>
        </p:spPr>
        <p:txBody>
          <a:bodyPr anchor="ctr" anchorCtr="0">
            <a:normAutofit/>
          </a:bodyPr>
          <a:lstStyle/>
          <a:p>
            <a:pPr algn="ctr">
              <a:lnSpc>
                <a:spcPct val="80000"/>
              </a:lnSpc>
            </a:pPr>
            <a:r>
              <a:rPr lang="en-US" sz="4800" b="1" cap="none" spc="50" dirty="0">
                <a:ln w="0"/>
                <a:solidFill>
                  <a:schemeClr val="bg2"/>
                </a:solidFill>
                <a:effectLst>
                  <a:innerShdw blurRad="63500" dist="50800" dir="13500000">
                    <a:srgbClr val="000000">
                      <a:alpha val="50000"/>
                    </a:srgbClr>
                  </a:innerShdw>
                </a:effectLst>
              </a:rPr>
              <a:t>HELLO</a:t>
            </a:r>
            <a:br>
              <a:rPr lang="en-US" b="1" cap="none" spc="50" dirty="0">
                <a:ln w="0"/>
                <a:solidFill>
                  <a:schemeClr val="bg2"/>
                </a:solidFill>
                <a:effectLst>
                  <a:innerShdw blurRad="63500" dist="50800" dir="13500000">
                    <a:srgbClr val="000000">
                      <a:alpha val="50000"/>
                    </a:srgbClr>
                  </a:innerShdw>
                </a:effectLst>
              </a:rPr>
            </a:br>
            <a:r>
              <a:rPr lang="en-US" b="1" cap="none" spc="50" dirty="0">
                <a:ln w="0"/>
                <a:solidFill>
                  <a:schemeClr val="bg2"/>
                </a:solidFill>
                <a:effectLst>
                  <a:innerShdw blurRad="63500" dist="50800" dir="13500000">
                    <a:srgbClr val="000000">
                      <a:alpha val="50000"/>
                    </a:srgbClr>
                  </a:innerShdw>
                </a:effectLst>
              </a:rPr>
              <a:t>my name is</a:t>
            </a:r>
          </a:p>
        </p:txBody>
      </p:sp>
      <p:sp>
        <p:nvSpPr>
          <p:cNvPr id="5" name="Isosceles Triangle 4"/>
          <p:cNvSpPr/>
          <p:nvPr/>
        </p:nvSpPr>
        <p:spPr>
          <a:xfrm rot="13500000">
            <a:off x="3755682" y="207537"/>
            <a:ext cx="554786" cy="282941"/>
          </a:xfrm>
          <a:prstGeom prst="triangle">
            <a:avLst/>
          </a:prstGeom>
          <a:gradFill flip="none" rotWithShape="1">
            <a:gsLst>
              <a:gs pos="0">
                <a:schemeClr val="accent1">
                  <a:lumMod val="67000"/>
                </a:schemeClr>
              </a:gs>
              <a:gs pos="100000">
                <a:srgbClr val="2866AB"/>
              </a:gs>
              <a:gs pos="33000">
                <a:srgbClr val="0070C0">
                  <a:lumMod val="65000"/>
                </a:srgbClr>
              </a:gs>
              <a:gs pos="66000">
                <a:schemeClr val="accent1">
                  <a:lumMod val="60000"/>
                  <a:lumOff val="40000"/>
                </a:schemeClr>
              </a:gs>
            </a:gsLst>
            <a:lin ang="5400000" scaled="0"/>
            <a:tileRect/>
          </a:gradFill>
          <a:ln>
            <a:no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329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Across The Board Changes</a:t>
            </a:r>
          </a:p>
        </p:txBody>
      </p:sp>
      <p:sp>
        <p:nvSpPr>
          <p:cNvPr id="6" name="Subtitle 5"/>
          <p:cNvSpPr>
            <a:spLocks noGrp="1"/>
          </p:cNvSpPr>
          <p:nvPr>
            <p:ph idx="1"/>
          </p:nvPr>
        </p:nvSpPr>
        <p:spPr>
          <a:xfrm>
            <a:off x="257175" y="2328522"/>
            <a:ext cx="4905375" cy="3686515"/>
          </a:xfrm>
        </p:spPr>
        <p:txBody>
          <a:bodyPr>
            <a:normAutofit/>
            <a:scene3d>
              <a:camera prst="orthographicFront"/>
              <a:lightRig rig="soft" dir="t">
                <a:rot lat="0" lon="0" rev="15600000"/>
              </a:lightRig>
            </a:scene3d>
            <a:sp3d extrusionH="57150" prstMaterial="softEdge">
              <a:bevelT w="25400" h="38100"/>
            </a:sp3d>
          </a:bodyPr>
          <a:lstStyle/>
          <a:p>
            <a:pPr marL="0" indent="0">
              <a:buNone/>
            </a:pPr>
            <a:r>
              <a:rPr lang="en-US" sz="2800" b="1" dirty="0">
                <a:ln/>
                <a:solidFill>
                  <a:srgbClr val="0070C0"/>
                </a:solidFill>
              </a:rPr>
              <a:t>Affects </a:t>
            </a:r>
            <a:r>
              <a:rPr lang="en-US" sz="2800" b="1" dirty="0">
                <a:ln/>
                <a:solidFill>
                  <a:srgbClr val="C00000"/>
                </a:solidFill>
              </a:rPr>
              <a:t>ALL</a:t>
            </a:r>
            <a:r>
              <a:rPr lang="en-US" sz="2800" b="1" dirty="0">
                <a:ln/>
                <a:solidFill>
                  <a:srgbClr val="0070C0"/>
                </a:solidFill>
              </a:rPr>
              <a:t> ETA-9130s,</a:t>
            </a:r>
            <a:br>
              <a:rPr lang="en-US" sz="2800" b="1" dirty="0">
                <a:ln/>
                <a:solidFill>
                  <a:srgbClr val="0070C0"/>
                </a:solidFill>
              </a:rPr>
            </a:br>
            <a:r>
              <a:rPr lang="en-US" sz="2800" b="1" dirty="0">
                <a:ln/>
                <a:solidFill>
                  <a:srgbClr val="0070C0"/>
                </a:solidFill>
              </a:rPr>
              <a:t>including the Basic Form </a:t>
            </a:r>
          </a:p>
          <a:p>
            <a:pPr marL="0" indent="0" algn="ctr">
              <a:buNone/>
            </a:pPr>
            <a:endParaRPr lang="en-US" sz="2800" b="1" dirty="0">
              <a:ln/>
              <a:solidFill>
                <a:srgbClr val="0070C0"/>
              </a:solidFill>
            </a:endParaRPr>
          </a:p>
        </p:txBody>
      </p:sp>
      <p:pic>
        <p:nvPicPr>
          <p:cNvPr id="12" name="Picture 11"/>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848100" y="1236324"/>
            <a:ext cx="5295900" cy="4851044"/>
          </a:xfrm>
          <a:prstGeom prst="rect">
            <a:avLst/>
          </a:prstGeom>
        </p:spPr>
      </p:pic>
    </p:spTree>
    <p:extLst>
      <p:ext uri="{BB962C8B-B14F-4D97-AF65-F5344CB8AC3E}">
        <p14:creationId xmlns:p14="http://schemas.microsoft.com/office/powerpoint/2010/main" val="427093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Unique Entity Identifier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 y="1122055"/>
            <a:ext cx="6141749" cy="2036595"/>
          </a:xfrm>
          <a:prstGeom prst="rect">
            <a:avLst/>
          </a:prstGeom>
        </p:spPr>
      </p:pic>
      <p:sp>
        <p:nvSpPr>
          <p:cNvPr id="9" name="Rectangle 8"/>
          <p:cNvSpPr/>
          <p:nvPr/>
        </p:nvSpPr>
        <p:spPr>
          <a:xfrm rot="10800000">
            <a:off x="766834" y="1466035"/>
            <a:ext cx="6363639" cy="1692615"/>
          </a:xfrm>
          <a:prstGeom prst="rect">
            <a:avLst/>
          </a:prstGeom>
          <a:gradFill>
            <a:gsLst>
              <a:gs pos="0">
                <a:schemeClr val="bg1">
                  <a:alpha val="0"/>
                </a:schemeClr>
              </a:gs>
              <a:gs pos="37000">
                <a:srgbClr val="FFFFFF">
                  <a:alpha val="72000"/>
                </a:srgbClr>
              </a:gs>
              <a:gs pos="84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628650" y="3080985"/>
            <a:ext cx="8031019" cy="2851397"/>
          </a:xfrm>
        </p:spPr>
        <p:txBody>
          <a:bodyPr>
            <a:noAutofit/>
          </a:bodyPr>
          <a:lstStyle/>
          <a:p>
            <a:pPr marL="365760">
              <a:spcBef>
                <a:spcPts val="1800"/>
              </a:spcBef>
            </a:pPr>
            <a:r>
              <a:rPr lang="en-US" sz="2000" dirty="0"/>
              <a:t>Line item number </a:t>
            </a:r>
            <a:r>
              <a:rPr lang="en-US" sz="2000" dirty="0">
                <a:solidFill>
                  <a:srgbClr val="C00000"/>
                </a:solidFill>
              </a:rPr>
              <a:t>4a</a:t>
            </a:r>
            <a:r>
              <a:rPr lang="en-US" sz="2000" dirty="0"/>
              <a:t> was renamed </a:t>
            </a:r>
            <a:r>
              <a:rPr lang="en-US" sz="2000" dirty="0">
                <a:solidFill>
                  <a:srgbClr val="C00000"/>
                </a:solidFill>
              </a:rPr>
              <a:t>Unique Entity Identifier</a:t>
            </a:r>
            <a:r>
              <a:rPr lang="en-US" sz="2000" dirty="0"/>
              <a:t>, as prescribed by 2 CFR 200.210.</a:t>
            </a:r>
          </a:p>
          <a:p>
            <a:pPr marL="365760">
              <a:spcBef>
                <a:spcPts val="1800"/>
              </a:spcBef>
            </a:pPr>
            <a:r>
              <a:rPr lang="en-US" sz="2000" dirty="0"/>
              <a:t>This field is currently known as the Data Universal Numbering System (DUNS) number or Central Contract Registry extended DUNS number. </a:t>
            </a:r>
          </a:p>
          <a:p>
            <a:pPr marL="365760">
              <a:spcBef>
                <a:spcPts val="1800"/>
              </a:spcBef>
            </a:pPr>
            <a:r>
              <a:rPr lang="en-US" sz="2000" dirty="0"/>
              <a:t>The number is </a:t>
            </a:r>
            <a:r>
              <a:rPr lang="en-US" sz="2000" dirty="0">
                <a:solidFill>
                  <a:srgbClr val="C00000"/>
                </a:solidFill>
              </a:rPr>
              <a:t>pre-filled automatically </a:t>
            </a:r>
            <a:r>
              <a:rPr lang="en-US" sz="2000" dirty="0"/>
              <a:t>by the reporting system and will remain the same until such time a Unique Entity Identifier is determined.</a:t>
            </a:r>
          </a:p>
        </p:txBody>
      </p:sp>
      <p:sp>
        <p:nvSpPr>
          <p:cNvPr id="2" name="Rectangle 1"/>
          <p:cNvSpPr/>
          <p:nvPr/>
        </p:nvSpPr>
        <p:spPr>
          <a:xfrm>
            <a:off x="6908583" y="1232893"/>
            <a:ext cx="2235417" cy="4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697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Basis of Reporting</a:t>
            </a:r>
          </a:p>
        </p:txBody>
      </p:sp>
      <p:sp>
        <p:nvSpPr>
          <p:cNvPr id="6" name="Content Placeholder 5"/>
          <p:cNvSpPr>
            <a:spLocks noGrp="1"/>
          </p:cNvSpPr>
          <p:nvPr>
            <p:ph idx="1"/>
          </p:nvPr>
        </p:nvSpPr>
        <p:spPr/>
        <p:txBody>
          <a:bodyPr anchor="t">
            <a:noAutofit/>
          </a:bodyPr>
          <a:lstStyle/>
          <a:p>
            <a:pPr marL="365760">
              <a:spcBef>
                <a:spcPts val="1800"/>
              </a:spcBef>
            </a:pPr>
            <a:r>
              <a:rPr lang="en-US" sz="2400" dirty="0"/>
              <a:t>Line item number </a:t>
            </a:r>
            <a:r>
              <a:rPr lang="en-US" sz="2400" dirty="0">
                <a:solidFill>
                  <a:srgbClr val="C00000"/>
                </a:solidFill>
              </a:rPr>
              <a:t>7</a:t>
            </a:r>
            <a:r>
              <a:rPr lang="en-US" sz="2400" dirty="0"/>
              <a:t> was renamed </a:t>
            </a:r>
            <a:r>
              <a:rPr lang="en-US" sz="2400" dirty="0">
                <a:solidFill>
                  <a:srgbClr val="C00000"/>
                </a:solidFill>
              </a:rPr>
              <a:t>Basis of Reporting</a:t>
            </a:r>
            <a:r>
              <a:rPr lang="en-US" sz="2400" dirty="0"/>
              <a:t>.</a:t>
            </a:r>
          </a:p>
          <a:p>
            <a:pPr marL="365760">
              <a:spcBef>
                <a:spcPts val="1800"/>
              </a:spcBef>
            </a:pPr>
            <a:r>
              <a:rPr lang="en-US" sz="2400" dirty="0"/>
              <a:t>DOL’s exception to the Uniform Guidance at 2 CFR 2900.14 allows ETA to require that its grant recipients report expenditures on an </a:t>
            </a:r>
            <a:r>
              <a:rPr lang="en-US" sz="2400" dirty="0">
                <a:solidFill>
                  <a:srgbClr val="C00000"/>
                </a:solidFill>
              </a:rPr>
              <a:t>accrual basis</a:t>
            </a:r>
            <a:r>
              <a:rPr lang="en-US" sz="2400"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035" y="2984637"/>
            <a:ext cx="3133129" cy="3346751"/>
          </a:xfrm>
          <a:prstGeom prst="rect">
            <a:avLst/>
          </a:prstGeom>
          <a:effectLst>
            <a:softEdge rad="317500"/>
          </a:effectLst>
        </p:spPr>
      </p:pic>
      <p:sp>
        <p:nvSpPr>
          <p:cNvPr id="8" name="Content Placeholder 5"/>
          <p:cNvSpPr txBox="1">
            <a:spLocks/>
          </p:cNvSpPr>
          <p:nvPr/>
        </p:nvSpPr>
        <p:spPr>
          <a:xfrm>
            <a:off x="628650" y="3232727"/>
            <a:ext cx="5846041" cy="2850573"/>
          </a:xfrm>
          <a:prstGeom prst="rect">
            <a:avLst/>
          </a:prstGeom>
        </p:spPr>
        <p:txBody>
          <a:bodyPr vert="horz" lIns="91440" tIns="45720" rIns="91440" bIns="45720" rtlCol="0" anchor="t">
            <a:noAutofit/>
          </a:bodyPr>
          <a:lst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2400" dirty="0"/>
              <a:t>If operating on a cash basis,  the recipient will not be required to convert its accounting system, but must develop and report such accrual information through best estimates based on an analysis of the documentation on hand.</a:t>
            </a:r>
          </a:p>
        </p:txBody>
      </p:sp>
    </p:spTree>
    <p:extLst>
      <p:ext uri="{BB962C8B-B14F-4D97-AF65-F5344CB8AC3E}">
        <p14:creationId xmlns:p14="http://schemas.microsoft.com/office/powerpoint/2010/main" val="1545124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626" y="-19061"/>
            <a:ext cx="4279799" cy="2854626"/>
          </a:xfrm>
          <a:prstGeom prst="rect">
            <a:avLst/>
          </a:prstGeom>
        </p:spPr>
      </p:pic>
      <p:sp>
        <p:nvSpPr>
          <p:cNvPr id="6" name="Title 5"/>
          <p:cNvSpPr>
            <a:spLocks noGrp="1"/>
          </p:cNvSpPr>
          <p:nvPr>
            <p:ph type="title"/>
          </p:nvPr>
        </p:nvSpPr>
        <p:spPr/>
        <p:txBody>
          <a:bodyPr/>
          <a:lstStyle/>
          <a:p>
            <a:r>
              <a:rPr lang="en-US" dirty="0"/>
              <a:t>Expenditures</a:t>
            </a:r>
          </a:p>
        </p:txBody>
      </p:sp>
      <p:sp>
        <p:nvSpPr>
          <p:cNvPr id="5" name="Content Placeholder 4"/>
          <p:cNvSpPr>
            <a:spLocks noGrp="1"/>
          </p:cNvSpPr>
          <p:nvPr>
            <p:ph idx="1"/>
          </p:nvPr>
        </p:nvSpPr>
        <p:spPr>
          <a:xfrm>
            <a:off x="902565" y="1378321"/>
            <a:ext cx="8093653" cy="4389120"/>
          </a:xfrm>
        </p:spPr>
        <p:txBody>
          <a:bodyPr>
            <a:noAutofit/>
          </a:bodyPr>
          <a:lstStyle/>
          <a:p>
            <a:pPr marL="0" indent="0">
              <a:lnSpc>
                <a:spcPct val="110000"/>
              </a:lnSpc>
              <a:buNone/>
            </a:pPr>
            <a:r>
              <a:rPr lang="en-US" sz="1800" b="1" dirty="0"/>
              <a:t>Instructions have been updated to reflect the Uniform </a:t>
            </a:r>
            <a:br>
              <a:rPr lang="en-US" sz="1800" b="1" dirty="0"/>
            </a:br>
            <a:r>
              <a:rPr lang="en-US" sz="1800" b="1" dirty="0"/>
              <a:t>Guidance definition of Expenditures at 2 CFR 200.34 (c).</a:t>
            </a:r>
          </a:p>
          <a:p>
            <a:pPr marL="0" indent="0">
              <a:lnSpc>
                <a:spcPct val="110000"/>
              </a:lnSpc>
              <a:buNone/>
            </a:pPr>
            <a:endParaRPr lang="en-US" sz="700" dirty="0"/>
          </a:p>
          <a:p>
            <a:pPr marL="0" indent="0">
              <a:lnSpc>
                <a:spcPct val="110000"/>
              </a:lnSpc>
              <a:buNone/>
            </a:pPr>
            <a:r>
              <a:rPr lang="en-US" sz="1800" b="1" dirty="0"/>
              <a:t>For reports prepared on an accrual basis, expenditures are the sum of:</a:t>
            </a:r>
          </a:p>
          <a:p>
            <a:pPr marL="91440" indent="0">
              <a:lnSpc>
                <a:spcPct val="95000"/>
              </a:lnSpc>
              <a:spcBef>
                <a:spcPts val="1200"/>
              </a:spcBef>
              <a:buNone/>
            </a:pPr>
            <a:r>
              <a:rPr lang="en-US" sz="1600" b="1" dirty="0">
                <a:solidFill>
                  <a:schemeClr val="accent5">
                    <a:lumMod val="75000"/>
                  </a:schemeClr>
                </a:solidFill>
              </a:rPr>
              <a:t>(1) </a:t>
            </a:r>
            <a:r>
              <a:rPr lang="en-US" sz="1600" dirty="0">
                <a:solidFill>
                  <a:schemeClr val="tx1">
                    <a:lumMod val="65000"/>
                    <a:lumOff val="35000"/>
                  </a:schemeClr>
                </a:solidFill>
              </a:rPr>
              <a:t>Cash disbursements for direct charges for goods and services;</a:t>
            </a:r>
          </a:p>
          <a:p>
            <a:pPr marL="91440" indent="0">
              <a:lnSpc>
                <a:spcPct val="95000"/>
              </a:lnSpc>
              <a:spcBef>
                <a:spcPts val="1200"/>
              </a:spcBef>
              <a:buNone/>
            </a:pPr>
            <a:r>
              <a:rPr lang="en-US" sz="1600" b="1" dirty="0">
                <a:solidFill>
                  <a:schemeClr val="accent5">
                    <a:lumMod val="75000"/>
                  </a:schemeClr>
                </a:solidFill>
              </a:rPr>
              <a:t>(2) </a:t>
            </a:r>
            <a:r>
              <a:rPr lang="en-US" sz="1600" dirty="0">
                <a:solidFill>
                  <a:schemeClr val="tx1">
                    <a:lumMod val="65000"/>
                    <a:lumOff val="35000"/>
                  </a:schemeClr>
                </a:solidFill>
              </a:rPr>
              <a:t>The amount of indirect expense incurred;</a:t>
            </a:r>
          </a:p>
          <a:p>
            <a:pPr marL="91440" indent="0">
              <a:lnSpc>
                <a:spcPct val="95000"/>
              </a:lnSpc>
              <a:spcBef>
                <a:spcPts val="1200"/>
              </a:spcBef>
              <a:buNone/>
            </a:pPr>
            <a:r>
              <a:rPr lang="en-US" sz="1600" b="1" dirty="0">
                <a:solidFill>
                  <a:schemeClr val="accent5">
                    <a:lumMod val="75000"/>
                  </a:schemeClr>
                </a:solidFill>
              </a:rPr>
              <a:t>(3) </a:t>
            </a:r>
            <a:r>
              <a:rPr lang="en-US" sz="1600" dirty="0">
                <a:solidFill>
                  <a:schemeClr val="tx1">
                    <a:lumMod val="65000"/>
                    <a:lumOff val="35000"/>
                  </a:schemeClr>
                </a:solidFill>
              </a:rPr>
              <a:t>The value of third-party in-kind contributions applied </a:t>
            </a:r>
            <a:r>
              <a:rPr lang="en-US" sz="1500" i="1" dirty="0">
                <a:solidFill>
                  <a:schemeClr val="tx1">
                    <a:lumMod val="65000"/>
                    <a:lumOff val="35000"/>
                  </a:schemeClr>
                </a:solidFill>
              </a:rPr>
              <a:t>(reported in recipient share section)</a:t>
            </a:r>
            <a:r>
              <a:rPr lang="en-US" sz="1600" dirty="0">
                <a:solidFill>
                  <a:schemeClr val="tx1">
                    <a:lumMod val="65000"/>
                    <a:lumOff val="35000"/>
                  </a:schemeClr>
                </a:solidFill>
              </a:rPr>
              <a:t>; and</a:t>
            </a:r>
          </a:p>
          <a:p>
            <a:pPr marL="91440" indent="0">
              <a:lnSpc>
                <a:spcPct val="95000"/>
              </a:lnSpc>
              <a:spcBef>
                <a:spcPts val="1200"/>
              </a:spcBef>
              <a:buNone/>
            </a:pPr>
            <a:r>
              <a:rPr lang="en-US" sz="1600" b="1" dirty="0">
                <a:solidFill>
                  <a:schemeClr val="accent5">
                    <a:lumMod val="75000"/>
                  </a:schemeClr>
                </a:solidFill>
              </a:rPr>
              <a:t>(4) </a:t>
            </a:r>
            <a:r>
              <a:rPr lang="en-US" sz="1600" dirty="0">
                <a:solidFill>
                  <a:schemeClr val="tx1">
                    <a:lumMod val="65000"/>
                    <a:lumOff val="35000"/>
                  </a:schemeClr>
                </a:solidFill>
              </a:rPr>
              <a:t>The net increase or decrease in the amounts owed by the non-Federal entity for:</a:t>
            </a:r>
          </a:p>
          <a:p>
            <a:pPr marL="1025525" indent="-396875">
              <a:lnSpc>
                <a:spcPct val="95000"/>
              </a:lnSpc>
              <a:buNone/>
            </a:pPr>
            <a:r>
              <a:rPr lang="en-US" sz="1500" b="1" dirty="0"/>
              <a:t>(</a:t>
            </a:r>
            <a:r>
              <a:rPr lang="en-US" sz="1500" b="1" dirty="0" err="1"/>
              <a:t>i</a:t>
            </a:r>
            <a:r>
              <a:rPr lang="en-US" sz="1500" b="1" dirty="0"/>
              <a:t>)   </a:t>
            </a:r>
            <a:r>
              <a:rPr lang="en-US" sz="1500" dirty="0">
                <a:solidFill>
                  <a:schemeClr val="tx1">
                    <a:lumMod val="65000"/>
                    <a:lumOff val="35000"/>
                  </a:schemeClr>
                </a:solidFill>
              </a:rPr>
              <a:t>Goods and other property received;</a:t>
            </a:r>
          </a:p>
          <a:p>
            <a:pPr marL="1025525" indent="-396875">
              <a:lnSpc>
                <a:spcPct val="95000"/>
              </a:lnSpc>
              <a:buNone/>
            </a:pPr>
            <a:r>
              <a:rPr lang="en-US" sz="1500" b="1" dirty="0"/>
              <a:t>(ii)  </a:t>
            </a:r>
            <a:r>
              <a:rPr lang="en-US" sz="1500" dirty="0">
                <a:solidFill>
                  <a:schemeClr val="tx1">
                    <a:lumMod val="65000"/>
                    <a:lumOff val="35000"/>
                  </a:schemeClr>
                </a:solidFill>
              </a:rPr>
              <a:t>Services performed by employees, contractors, </a:t>
            </a:r>
            <a:r>
              <a:rPr lang="en-US" sz="1500" dirty="0" err="1">
                <a:solidFill>
                  <a:schemeClr val="tx1">
                    <a:lumMod val="65000"/>
                    <a:lumOff val="35000"/>
                  </a:schemeClr>
                </a:solidFill>
              </a:rPr>
              <a:t>subrecipients</a:t>
            </a:r>
            <a:r>
              <a:rPr lang="en-US" sz="1500" dirty="0">
                <a:solidFill>
                  <a:schemeClr val="tx1">
                    <a:lumMod val="65000"/>
                    <a:lumOff val="35000"/>
                  </a:schemeClr>
                </a:solidFill>
              </a:rPr>
              <a:t>, and other payees; and</a:t>
            </a:r>
          </a:p>
          <a:p>
            <a:pPr marL="1025525" indent="-396875">
              <a:lnSpc>
                <a:spcPct val="95000"/>
              </a:lnSpc>
              <a:buNone/>
            </a:pPr>
            <a:r>
              <a:rPr lang="en-US" sz="1500" b="1" dirty="0"/>
              <a:t>(iii) </a:t>
            </a:r>
            <a:r>
              <a:rPr lang="en-US" sz="1500" dirty="0">
                <a:solidFill>
                  <a:schemeClr val="tx1">
                    <a:lumMod val="65000"/>
                    <a:lumOff val="35000"/>
                  </a:schemeClr>
                </a:solidFill>
              </a:rPr>
              <a:t>Programs for which no current services or performance are required such as annuities, insurance claims, or other benefit payments.</a:t>
            </a:r>
          </a:p>
        </p:txBody>
      </p:sp>
    </p:spTree>
    <p:extLst>
      <p:ext uri="{BB962C8B-B14F-4D97-AF65-F5344CB8AC3E}">
        <p14:creationId xmlns:p14="http://schemas.microsoft.com/office/powerpoint/2010/main" val="3327418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930399"/>
            <a:ext cx="8058150" cy="3933687"/>
          </a:xfrm>
        </p:spPr>
        <p:txBody>
          <a:bodyPr>
            <a:normAutofit/>
          </a:bodyPr>
          <a:lstStyle/>
          <a:p>
            <a:pPr marL="0" indent="0">
              <a:buNone/>
            </a:pPr>
            <a:r>
              <a:rPr lang="en-US" sz="2200" b="1" dirty="0"/>
              <a:t>Instructions have been updated to reflect DOL’s exception to the Uniform Guidance definition of Cost Sharing or Matching at 2 CFR 2900.8.</a:t>
            </a:r>
          </a:p>
          <a:p>
            <a:pPr marL="0" indent="0">
              <a:buNone/>
            </a:pPr>
            <a:endParaRPr lang="en-US" dirty="0"/>
          </a:p>
          <a:p>
            <a:pPr marL="2973388" indent="0">
              <a:buNone/>
            </a:pPr>
            <a:r>
              <a:rPr lang="en-US" sz="2000" dirty="0"/>
              <a:t>In addition to the guidance set forth in 2 CFR 200.306(b), for Federal awards from the Department of Labor, the non-Federal entity accounts for funds used for cost sharing or match within their accounting systems as the funds are expended.</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313"/>
          <a:stretch/>
        </p:blipFill>
        <p:spPr>
          <a:xfrm>
            <a:off x="687470" y="3241964"/>
            <a:ext cx="2406712" cy="2303536"/>
          </a:xfrm>
          <a:prstGeom prst="rect">
            <a:avLst/>
          </a:prstGeom>
        </p:spPr>
      </p:pic>
      <p:sp>
        <p:nvSpPr>
          <p:cNvPr id="2" name="TextBox 1"/>
          <p:cNvSpPr txBox="1"/>
          <p:nvPr/>
        </p:nvSpPr>
        <p:spPr>
          <a:xfrm>
            <a:off x="457200" y="1411758"/>
            <a:ext cx="8229600" cy="400110"/>
          </a:xfrm>
          <a:prstGeom prst="rect">
            <a:avLst/>
          </a:prstGeom>
          <a:noFill/>
        </p:spPr>
        <p:txBody>
          <a:bodyPr wrap="square" rtlCol="0">
            <a:spAutoFit/>
          </a:bodyPr>
          <a:lstStyle/>
          <a:p>
            <a:r>
              <a:rPr lang="en-US" sz="2000" dirty="0">
                <a:solidFill>
                  <a:srgbClr val="C00000"/>
                </a:solidFill>
              </a:rPr>
              <a:t>Non-federal resources such as match and certain leveraged resources.</a:t>
            </a:r>
          </a:p>
        </p:txBody>
      </p:sp>
      <p:sp>
        <p:nvSpPr>
          <p:cNvPr id="4" name="Title 3"/>
          <p:cNvSpPr>
            <a:spLocks noGrp="1"/>
          </p:cNvSpPr>
          <p:nvPr>
            <p:ph type="title"/>
          </p:nvPr>
        </p:nvSpPr>
        <p:spPr/>
        <p:txBody>
          <a:bodyPr/>
          <a:lstStyle/>
          <a:p>
            <a:r>
              <a:rPr lang="en-US" dirty="0"/>
              <a:t>Recipient Share</a:t>
            </a:r>
          </a:p>
        </p:txBody>
      </p:sp>
    </p:spTree>
    <p:extLst>
      <p:ext uri="{BB962C8B-B14F-4D97-AF65-F5344CB8AC3E}">
        <p14:creationId xmlns:p14="http://schemas.microsoft.com/office/powerpoint/2010/main" val="279460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r>
              <a:rPr lang="en-US" sz="8000" dirty="0"/>
              <a:t>ETA-9130</a:t>
            </a:r>
            <a:br>
              <a:rPr lang="en-US" sz="8000" dirty="0"/>
            </a:br>
            <a:r>
              <a:rPr lang="en-US" sz="8000" dirty="0"/>
              <a:t>Financial Report</a:t>
            </a:r>
          </a:p>
        </p:txBody>
      </p:sp>
      <p:sp>
        <p:nvSpPr>
          <p:cNvPr id="8" name="Subtitle 7"/>
          <p:cNvSpPr>
            <a:spLocks noGrp="1"/>
          </p:cNvSpPr>
          <p:nvPr>
            <p:ph type="subTitle" idx="1"/>
          </p:nvPr>
        </p:nvSpPr>
        <p:spPr>
          <a:xfrm>
            <a:off x="3332861" y="3618551"/>
            <a:ext cx="5385666" cy="723900"/>
          </a:xfrm>
        </p:spPr>
        <p:txBody>
          <a:bodyPr/>
          <a:lstStyle/>
          <a:p>
            <a:r>
              <a:rPr lang="en-US" dirty="0"/>
              <a:t>Overview of Revised WIOA Financial Reports and Instructions</a:t>
            </a:r>
          </a:p>
        </p:txBody>
      </p:sp>
      <p:sp>
        <p:nvSpPr>
          <p:cNvPr id="9" name="Text Placeholder 8"/>
          <p:cNvSpPr>
            <a:spLocks noGrp="1"/>
          </p:cNvSpPr>
          <p:nvPr>
            <p:ph type="body" sz="quarter" idx="10"/>
          </p:nvPr>
        </p:nvSpPr>
        <p:spPr/>
        <p:txBody>
          <a:bodyPr/>
          <a:lstStyle/>
          <a:p>
            <a:r>
              <a:rPr lang="en-US" dirty="0"/>
              <a:t>08/10/2016</a:t>
            </a:r>
          </a:p>
        </p:txBody>
      </p:sp>
      <p:sp>
        <p:nvSpPr>
          <p:cNvPr id="10" name="Text Placeholder 9"/>
          <p:cNvSpPr>
            <a:spLocks noGrp="1"/>
          </p:cNvSpPr>
          <p:nvPr>
            <p:ph type="body" sz="quarter" idx="11"/>
          </p:nvPr>
        </p:nvSpPr>
        <p:spPr>
          <a:xfrm>
            <a:off x="316194" y="5303862"/>
            <a:ext cx="3481105" cy="431424"/>
          </a:xfrm>
        </p:spPr>
        <p:txBody>
          <a:bodyPr/>
          <a:lstStyle/>
          <a:p>
            <a:r>
              <a:rPr lang="en-US" dirty="0">
                <a:latin typeface="Franklin Gothic Medium" panose="020B0603020102020204" pitchFamily="34" charset="0"/>
              </a:rPr>
              <a:t>Office of Grants Management</a:t>
            </a:r>
          </a:p>
        </p:txBody>
      </p:sp>
    </p:spTree>
    <p:extLst>
      <p:ext uri="{BB962C8B-B14F-4D97-AF65-F5344CB8AC3E}">
        <p14:creationId xmlns:p14="http://schemas.microsoft.com/office/powerpoint/2010/main" val="2789789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551709"/>
            <a:ext cx="8474364" cy="4312378"/>
          </a:xfrm>
        </p:spPr>
        <p:txBody>
          <a:bodyPr>
            <a:normAutofit/>
          </a:bodyPr>
          <a:lstStyle/>
          <a:p>
            <a:pPr marL="0" indent="0">
              <a:buNone/>
            </a:pPr>
            <a:r>
              <a:rPr lang="en-US" sz="2200" b="1" dirty="0"/>
              <a:t>Instructions have been updated to reflect additional guidance provided in the Uniform Guidance at 2 CFR 200.305 (b)(5).</a:t>
            </a:r>
          </a:p>
          <a:p>
            <a:pPr marL="0" indent="0">
              <a:buNone/>
            </a:pPr>
            <a:endParaRPr lang="en-US" sz="1000" dirty="0"/>
          </a:p>
          <a:p>
            <a:pPr marL="3546475" indent="0">
              <a:lnSpc>
                <a:spcPct val="95000"/>
              </a:lnSpc>
              <a:buNone/>
            </a:pPr>
            <a:r>
              <a:rPr lang="en-US" sz="2000" dirty="0"/>
              <a:t>Use of resources before requesting cash advance payments. To the extent available, the non-Federal entity must disburse funds available from program income (including repayments to a revolving fund), rebates, refunds, contract settlements, audit recoveries, and interest earned on such funds before requesting additional cash payments.</a:t>
            </a:r>
          </a:p>
        </p:txBody>
      </p:sp>
      <p:sp>
        <p:nvSpPr>
          <p:cNvPr id="4" name="Title 3"/>
          <p:cNvSpPr>
            <a:spLocks noGrp="1"/>
          </p:cNvSpPr>
          <p:nvPr>
            <p:ph type="title"/>
          </p:nvPr>
        </p:nvSpPr>
        <p:spPr/>
        <p:txBody>
          <a:bodyPr/>
          <a:lstStyle/>
          <a:p>
            <a:r>
              <a:rPr lang="en-US" dirty="0"/>
              <a:t>Program Income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45375"/>
            <a:ext cx="3929726" cy="2621127"/>
          </a:xfrm>
          <a:prstGeom prst="rect">
            <a:avLst/>
          </a:prstGeom>
        </p:spPr>
      </p:pic>
      <p:sp>
        <p:nvSpPr>
          <p:cNvPr id="8" name="Content Placeholder 2"/>
          <p:cNvSpPr txBox="1">
            <a:spLocks/>
          </p:cNvSpPr>
          <p:nvPr/>
        </p:nvSpPr>
        <p:spPr>
          <a:xfrm>
            <a:off x="0" y="5266502"/>
            <a:ext cx="9144000" cy="884417"/>
          </a:xfrm>
          <a:prstGeom prst="rect">
            <a:avLst/>
          </a:prstGeom>
          <a:solidFill>
            <a:schemeClr val="bg1"/>
          </a:solidFill>
          <a:ln>
            <a:solidFill>
              <a:schemeClr val="bg1"/>
            </a:solidFill>
          </a:ln>
        </p:spPr>
        <p:txBody>
          <a:bodyPr vert="horz" lIns="91440" tIns="45720" rIns="91440" bIns="45720" rtlCol="0" anchor="ctr">
            <a:noAutofit/>
            <a:scene3d>
              <a:camera prst="orthographicFront"/>
              <a:lightRig rig="threePt" dir="t"/>
            </a:scene3d>
            <a:sp3d/>
          </a:bodyPr>
          <a:lstStyle>
            <a:lvl1pPr marL="228600" indent="-365760" algn="l" defTabSz="914400" rtl="0" eaLnBrk="1" latinLnBrk="0" hangingPunct="1">
              <a:lnSpc>
                <a:spcPct val="90000"/>
              </a:lnSpc>
              <a:spcBef>
                <a:spcPts val="1000"/>
              </a:spcBef>
              <a:spcAft>
                <a:spcPts val="0"/>
              </a:spcAft>
              <a:buClr>
                <a:srgbClr val="FAB252"/>
              </a:buClr>
              <a:buFont typeface="Wingdings" panose="05000000000000000000" pitchFamily="2" charset="2"/>
              <a:buChar char=""/>
              <a:defRPr sz="2400" kern="1200">
                <a:solidFill>
                  <a:srgbClr val="0070C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0"/>
              </a:spcAft>
              <a:buClr>
                <a:srgbClr val="F1592A"/>
              </a:buClr>
              <a:buFont typeface="Wingdings" panose="05000000000000000000" pitchFamily="2" charset="2"/>
              <a:buChar char=""/>
              <a:defRPr sz="20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0"/>
              </a:spcAft>
              <a:buClr>
                <a:srgbClr val="0070C0"/>
              </a:buClr>
              <a:buFont typeface="Wingdings" panose="05000000000000000000" pitchFamily="2" charset="2"/>
              <a:buChar char="v"/>
              <a:defRPr sz="1800" kern="1200">
                <a:solidFill>
                  <a:srgbClr val="F159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0"/>
              </a:spcAft>
              <a:buClr>
                <a:schemeClr val="tx1">
                  <a:lumMod val="65000"/>
                  <a:lumOff val="35000"/>
                </a:schemeClr>
              </a:buClr>
              <a:buFont typeface="Wingdings 2" panose="05020102010507070707" pitchFamily="18" charset="2"/>
              <a:buChar char=""/>
              <a:defRPr sz="1600" kern="1200">
                <a:solidFill>
                  <a:srgbClr val="0070C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0"/>
              </a:spcAft>
              <a:buClr>
                <a:srgbClr val="FAB252"/>
              </a:buClr>
              <a:buFont typeface="Wingdings 2" panose="050201020105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0" indent="0" algn="ctr">
              <a:buNone/>
            </a:pPr>
            <a:r>
              <a:rPr lang="en-US" sz="2800" dirty="0">
                <a:ln w="15875">
                  <a:solidFill>
                    <a:srgbClr val="0070C0"/>
                  </a:solidFill>
                </a:ln>
                <a:gradFill flip="none" rotWithShape="1">
                  <a:gsLst>
                    <a:gs pos="0">
                      <a:schemeClr val="accent1">
                        <a:lumMod val="67000"/>
                      </a:scheme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rPr>
              <a:t>20 CFR 683.200 (c)(6)-(8)</a:t>
            </a:r>
          </a:p>
        </p:txBody>
      </p:sp>
    </p:spTree>
    <p:extLst>
      <p:ext uri="{BB962C8B-B14F-4D97-AF65-F5344CB8AC3E}">
        <p14:creationId xmlns:p14="http://schemas.microsoft.com/office/powerpoint/2010/main" val="3649682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017482"/>
            <a:ext cx="4596429" cy="3065818"/>
          </a:xfrm>
          <a:prstGeom prst="rect">
            <a:avLst/>
          </a:prstGeom>
          <a:effectLst>
            <a:softEdge rad="63500"/>
          </a:effectLst>
        </p:spPr>
      </p:pic>
      <p:sp>
        <p:nvSpPr>
          <p:cNvPr id="3" name="Title 2"/>
          <p:cNvSpPr>
            <a:spLocks noGrp="1"/>
          </p:cNvSpPr>
          <p:nvPr>
            <p:ph type="title"/>
          </p:nvPr>
        </p:nvSpPr>
        <p:spPr/>
        <p:txBody>
          <a:bodyPr/>
          <a:lstStyle/>
          <a:p>
            <a:r>
              <a:rPr lang="en-US" dirty="0"/>
              <a:t>Removed Line Items</a:t>
            </a:r>
          </a:p>
        </p:txBody>
      </p:sp>
      <p:sp>
        <p:nvSpPr>
          <p:cNvPr id="6" name="Content Placeholder 5"/>
          <p:cNvSpPr>
            <a:spLocks noGrp="1"/>
          </p:cNvSpPr>
          <p:nvPr>
            <p:ph idx="1"/>
          </p:nvPr>
        </p:nvSpPr>
        <p:spPr>
          <a:xfrm>
            <a:off x="628650" y="1884217"/>
            <a:ext cx="7886700" cy="4199083"/>
          </a:xfrm>
        </p:spPr>
        <p:txBody>
          <a:bodyPr anchor="t">
            <a:normAutofit/>
          </a:bodyPr>
          <a:lstStyle/>
          <a:p>
            <a:pPr marL="365760"/>
            <a:r>
              <a:rPr lang="en-US" sz="2400" dirty="0"/>
              <a:t>ETA attempts to streamline Federal financial reporting by bringing ETA-9130 requirements as close as possible to the already existing SF- 425 report.</a:t>
            </a:r>
          </a:p>
          <a:p>
            <a:pPr marL="365760"/>
            <a:endParaRPr lang="en-US" sz="2400" dirty="0"/>
          </a:p>
          <a:p>
            <a:pPr>
              <a:spcAft>
                <a:spcPts val="1800"/>
              </a:spcAft>
            </a:pPr>
            <a:r>
              <a:rPr lang="en-US" sz="2400" dirty="0"/>
              <a:t>The following lines have been removed:</a:t>
            </a:r>
            <a:endParaRPr lang="en-US" sz="800" dirty="0"/>
          </a:p>
          <a:p>
            <a:pPr lvl="1"/>
            <a:r>
              <a:rPr lang="en-US" sz="2000" dirty="0"/>
              <a:t>10l – Recipient Share of Unliquidated Obligations</a:t>
            </a:r>
          </a:p>
          <a:p>
            <a:pPr lvl="1"/>
            <a:r>
              <a:rPr lang="en-US" sz="2000" dirty="0"/>
              <a:t>10m – Total Recipient Obligations</a:t>
            </a:r>
          </a:p>
        </p:txBody>
      </p:sp>
    </p:spTree>
    <p:extLst>
      <p:ext uri="{BB962C8B-B14F-4D97-AF65-F5344CB8AC3E}">
        <p14:creationId xmlns:p14="http://schemas.microsoft.com/office/powerpoint/2010/main" val="4067760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Indirect Expenditures</a:t>
            </a:r>
          </a:p>
        </p:txBody>
      </p:sp>
      <p:sp>
        <p:nvSpPr>
          <p:cNvPr id="6" name="Content Placeholder 5"/>
          <p:cNvSpPr>
            <a:spLocks noGrp="1"/>
          </p:cNvSpPr>
          <p:nvPr>
            <p:ph idx="1"/>
          </p:nvPr>
        </p:nvSpPr>
        <p:spPr>
          <a:xfrm>
            <a:off x="304800" y="2676319"/>
            <a:ext cx="7638473" cy="3267282"/>
          </a:xfrm>
        </p:spPr>
        <p:txBody>
          <a:bodyPr anchor="ctr">
            <a:normAutofit/>
          </a:bodyPr>
          <a:lstStyle/>
          <a:p>
            <a:pPr marL="0" indent="0">
              <a:buNone/>
            </a:pPr>
            <a:r>
              <a:rPr lang="en-US" sz="2400" b="1" dirty="0"/>
              <a:t>The following new Indirect Expenditure reporting line items have been added:</a:t>
            </a:r>
          </a:p>
          <a:p>
            <a:endParaRPr lang="en-US" sz="1000" dirty="0"/>
          </a:p>
          <a:p>
            <a:pPr lvl="1"/>
            <a:r>
              <a:rPr lang="en-US" dirty="0"/>
              <a:t>Type of Rate</a:t>
            </a:r>
          </a:p>
          <a:p>
            <a:pPr lvl="1"/>
            <a:r>
              <a:rPr lang="en-US" dirty="0"/>
              <a:t>Rate</a:t>
            </a:r>
          </a:p>
          <a:p>
            <a:pPr lvl="1"/>
            <a:r>
              <a:rPr lang="en-US" dirty="0"/>
              <a:t>Rate Approval Date</a:t>
            </a:r>
          </a:p>
          <a:p>
            <a:pPr lvl="1"/>
            <a:r>
              <a:rPr lang="en-US" dirty="0"/>
              <a:t>Period From – To</a:t>
            </a:r>
          </a:p>
        </p:txBody>
      </p:sp>
      <p:sp>
        <p:nvSpPr>
          <p:cNvPr id="4" name="TextBox 3"/>
          <p:cNvSpPr txBox="1"/>
          <p:nvPr/>
        </p:nvSpPr>
        <p:spPr>
          <a:xfrm>
            <a:off x="3983109" y="3867117"/>
            <a:ext cx="3599945" cy="2706895"/>
          </a:xfrm>
          <a:prstGeom prst="rect">
            <a:avLst/>
          </a:prstGeom>
          <a:noFill/>
        </p:spPr>
        <p:txBody>
          <a:bodyPr wrap="square" rtlCol="0">
            <a:spAutoFit/>
          </a:bodyPr>
          <a:lstStyle/>
          <a:p>
            <a:pPr marL="685800" lvl="1" indent="-365760" defTabSz="914400">
              <a:lnSpc>
                <a:spcPct val="90000"/>
              </a:lnSpc>
              <a:spcBef>
                <a:spcPts val="500"/>
              </a:spcBef>
              <a:spcAft>
                <a:spcPts val="600"/>
              </a:spcAft>
              <a:buClr>
                <a:schemeClr val="accent2"/>
              </a:buClr>
              <a:buFont typeface="Wingdings 2" panose="05020102010507070707" pitchFamily="18" charset="2"/>
              <a:buChar char="®"/>
            </a:pPr>
            <a:r>
              <a:rPr lang="en-US" sz="2400" dirty="0">
                <a:solidFill>
                  <a:schemeClr val="tx1">
                    <a:lumMod val="75000"/>
                    <a:lumOff val="25000"/>
                  </a:schemeClr>
                </a:solidFill>
              </a:rPr>
              <a:t>Base</a:t>
            </a:r>
          </a:p>
          <a:p>
            <a:pPr marL="685800" lvl="1" indent="-365760" defTabSz="914400">
              <a:lnSpc>
                <a:spcPct val="90000"/>
              </a:lnSpc>
              <a:spcBef>
                <a:spcPts val="500"/>
              </a:spcBef>
              <a:spcAft>
                <a:spcPts val="600"/>
              </a:spcAft>
              <a:buClr>
                <a:schemeClr val="accent2"/>
              </a:buClr>
              <a:buFont typeface="Wingdings 2" panose="05020102010507070707" pitchFamily="18" charset="2"/>
              <a:buChar char="®"/>
            </a:pPr>
            <a:r>
              <a:rPr lang="en-US" sz="2400" dirty="0">
                <a:solidFill>
                  <a:schemeClr val="tx1">
                    <a:lumMod val="75000"/>
                    <a:lumOff val="25000"/>
                  </a:schemeClr>
                </a:solidFill>
              </a:rPr>
              <a:t>Amount Charged</a:t>
            </a:r>
          </a:p>
          <a:p>
            <a:pPr marL="685800" lvl="1" indent="-365760" defTabSz="914400">
              <a:lnSpc>
                <a:spcPct val="90000"/>
              </a:lnSpc>
              <a:spcBef>
                <a:spcPts val="500"/>
              </a:spcBef>
              <a:spcAft>
                <a:spcPts val="600"/>
              </a:spcAft>
              <a:buClr>
                <a:schemeClr val="accent2"/>
              </a:buClr>
              <a:buFont typeface="Wingdings 2" panose="05020102010507070707" pitchFamily="18" charset="2"/>
              <a:buChar char="®"/>
            </a:pPr>
            <a:r>
              <a:rPr lang="en-US" sz="2400" dirty="0">
                <a:solidFill>
                  <a:schemeClr val="tx1">
                    <a:lumMod val="75000"/>
                    <a:lumOff val="25000"/>
                  </a:schemeClr>
                </a:solidFill>
              </a:rPr>
              <a:t>Federal Share</a:t>
            </a:r>
          </a:p>
          <a:p>
            <a:pPr marL="685800" lvl="1" indent="-365760" defTabSz="914400">
              <a:lnSpc>
                <a:spcPct val="90000"/>
              </a:lnSpc>
              <a:spcBef>
                <a:spcPts val="500"/>
              </a:spcBef>
              <a:spcAft>
                <a:spcPts val="600"/>
              </a:spcAft>
              <a:buClr>
                <a:schemeClr val="accent2"/>
              </a:buClr>
              <a:buFont typeface="Wingdings 2" panose="05020102010507070707" pitchFamily="18" charset="2"/>
              <a:buChar char="®"/>
            </a:pPr>
            <a:r>
              <a:rPr lang="en-US" sz="2400" dirty="0">
                <a:solidFill>
                  <a:schemeClr val="tx1">
                    <a:lumMod val="75000"/>
                    <a:lumOff val="25000"/>
                  </a:schemeClr>
                </a:solidFill>
              </a:rPr>
              <a:t>Totals</a:t>
            </a:r>
          </a:p>
          <a:p>
            <a:pPr marL="742950" lvl="1" indent="-285750">
              <a:spcAft>
                <a:spcPts val="600"/>
              </a:spcAft>
              <a:buClr>
                <a:srgbClr val="752832"/>
              </a:buClr>
              <a:buFont typeface="Arial" panose="020B0604020202020204" pitchFamily="34" charset="0"/>
              <a:buChar char="•"/>
            </a:pPr>
            <a:endParaRPr lang="en-US" sz="2600" dirty="0">
              <a:solidFill>
                <a:schemeClr val="tx1">
                  <a:lumMod val="65000"/>
                  <a:lumOff val="35000"/>
                </a:schemeClr>
              </a:solidFill>
              <a:latin typeface="Arial" panose="020B0604020202020204" pitchFamily="34" charset="0"/>
              <a:cs typeface="Arial" panose="020B0604020202020204" pitchFamily="34" charset="0"/>
            </a:endParaRPr>
          </a:p>
          <a:p>
            <a:endParaRPr lang="en-US" sz="20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98" y="1625601"/>
            <a:ext cx="8696003" cy="11929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32197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4401" y="1397459"/>
            <a:ext cx="2293818" cy="2293818"/>
          </a:xfrm>
          <a:prstGeom prst="rect">
            <a:avLst/>
          </a:prstGeom>
          <a:effectLst>
            <a:softEdge rad="127000"/>
          </a:effectLst>
        </p:spPr>
      </p:pic>
      <p:sp>
        <p:nvSpPr>
          <p:cNvPr id="3" name="Title 2"/>
          <p:cNvSpPr>
            <a:spLocks noGrp="1"/>
          </p:cNvSpPr>
          <p:nvPr>
            <p:ph type="title"/>
          </p:nvPr>
        </p:nvSpPr>
        <p:spPr/>
        <p:txBody>
          <a:bodyPr/>
          <a:lstStyle/>
          <a:p>
            <a:r>
              <a:rPr lang="en-US" dirty="0"/>
              <a:t>Indirect Expenditures </a:t>
            </a:r>
            <a:r>
              <a:rPr lang="en-US" sz="2000" dirty="0"/>
              <a:t>…continued</a:t>
            </a:r>
            <a:endParaRPr lang="en-US" dirty="0"/>
          </a:p>
        </p:txBody>
      </p:sp>
      <p:sp>
        <p:nvSpPr>
          <p:cNvPr id="4" name="Content Placeholder 3"/>
          <p:cNvSpPr>
            <a:spLocks noGrp="1"/>
          </p:cNvSpPr>
          <p:nvPr>
            <p:ph idx="1"/>
          </p:nvPr>
        </p:nvSpPr>
        <p:spPr>
          <a:xfrm>
            <a:off x="810491" y="1099769"/>
            <a:ext cx="6353269" cy="2646719"/>
          </a:xfrm>
        </p:spPr>
        <p:txBody>
          <a:bodyPr anchor="ctr" anchorCtr="0">
            <a:noAutofit/>
          </a:bodyPr>
          <a:lstStyle/>
          <a:p>
            <a:pPr marL="365760"/>
            <a:r>
              <a:rPr lang="en-US" sz="2200" dirty="0"/>
              <a:t>There is </a:t>
            </a:r>
            <a:r>
              <a:rPr lang="en-US" sz="2200" u="sng" dirty="0">
                <a:solidFill>
                  <a:srgbClr val="C00000"/>
                </a:solidFill>
              </a:rPr>
              <a:t>NO</a:t>
            </a:r>
            <a:r>
              <a:rPr lang="en-US" sz="2200" dirty="0">
                <a:solidFill>
                  <a:srgbClr val="C00000"/>
                </a:solidFill>
              </a:rPr>
              <a:t> section on Indirect Cost </a:t>
            </a:r>
            <a:r>
              <a:rPr lang="en-US" sz="2200" dirty="0"/>
              <a:t>on the </a:t>
            </a:r>
            <a:r>
              <a:rPr lang="en-US" sz="2200" u="sng" dirty="0"/>
              <a:t>local</a:t>
            </a:r>
            <a:r>
              <a:rPr lang="en-US" sz="2200" dirty="0"/>
              <a:t> 9130s.</a:t>
            </a:r>
          </a:p>
          <a:p>
            <a:pPr marL="230188" indent="0">
              <a:buNone/>
            </a:pPr>
            <a:endParaRPr lang="en-US" sz="500" b="1" dirty="0">
              <a:solidFill>
                <a:srgbClr val="FF0000"/>
              </a:solidFill>
            </a:endParaRPr>
          </a:p>
          <a:p>
            <a:pPr marL="914400" lvl="1" indent="0">
              <a:buNone/>
            </a:pPr>
            <a:r>
              <a:rPr lang="en-US" sz="2000" b="1" dirty="0">
                <a:solidFill>
                  <a:srgbClr val="C00000"/>
                </a:solidFill>
              </a:rPr>
              <a:t>X</a:t>
            </a:r>
            <a:r>
              <a:rPr lang="en-US" sz="2000" dirty="0"/>
              <a:t> - WIOA Local Youth</a:t>
            </a:r>
          </a:p>
          <a:p>
            <a:pPr marL="914400" lvl="1" indent="0">
              <a:buNone/>
            </a:pPr>
            <a:r>
              <a:rPr lang="en-US" sz="2000" b="1" dirty="0">
                <a:solidFill>
                  <a:srgbClr val="C00000"/>
                </a:solidFill>
              </a:rPr>
              <a:t>X</a:t>
            </a:r>
            <a:r>
              <a:rPr lang="en-US" sz="2000" dirty="0"/>
              <a:t> - WIOA Local Adult</a:t>
            </a:r>
          </a:p>
          <a:p>
            <a:pPr marL="914400" lvl="1" indent="0">
              <a:buNone/>
            </a:pPr>
            <a:r>
              <a:rPr lang="en-US" sz="2000" b="1" dirty="0">
                <a:solidFill>
                  <a:srgbClr val="C00000"/>
                </a:solidFill>
              </a:rPr>
              <a:t>X</a:t>
            </a:r>
            <a:r>
              <a:rPr lang="en-US" sz="2000" dirty="0"/>
              <a:t> - WIOA Local Dislocated Workers</a:t>
            </a:r>
          </a:p>
        </p:txBody>
      </p:sp>
      <p:sp>
        <p:nvSpPr>
          <p:cNvPr id="6" name="Content Placeholder 3"/>
          <p:cNvSpPr txBox="1">
            <a:spLocks/>
          </p:cNvSpPr>
          <p:nvPr/>
        </p:nvSpPr>
        <p:spPr>
          <a:xfrm>
            <a:off x="810491" y="3537527"/>
            <a:ext cx="7871691" cy="2392357"/>
          </a:xfrm>
          <a:prstGeom prst="rect">
            <a:avLst/>
          </a:prstGeom>
        </p:spPr>
        <p:txBody>
          <a:bodyPr vert="horz" lIns="91440" tIns="45720" rIns="91440" bIns="45720" rtlCol="0" anchor="t" anchorCtr="0">
            <a:noAutofit/>
          </a:bodyPr>
          <a:lstStyle>
            <a:lvl1pPr marL="228600" indent="-365760" algn="l" defTabSz="914400" rtl="0" eaLnBrk="1" latinLnBrk="0" hangingPunct="1">
              <a:lnSpc>
                <a:spcPct val="90000"/>
              </a:lnSpc>
              <a:spcBef>
                <a:spcPts val="1000"/>
              </a:spcBef>
              <a:spcAft>
                <a:spcPts val="0"/>
              </a:spcAft>
              <a:buClr>
                <a:srgbClr val="FAB252"/>
              </a:buClr>
              <a:buFont typeface="Wingdings" panose="05000000000000000000" pitchFamily="2" charset="2"/>
              <a:buChar char=""/>
              <a:defRPr sz="2400" kern="1200">
                <a:solidFill>
                  <a:srgbClr val="0070C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0"/>
              </a:spcAft>
              <a:buClr>
                <a:srgbClr val="F1592A"/>
              </a:buClr>
              <a:buFont typeface="Wingdings" panose="05000000000000000000" pitchFamily="2" charset="2"/>
              <a:buChar char=""/>
              <a:defRPr sz="20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0"/>
              </a:spcAft>
              <a:buClr>
                <a:srgbClr val="0070C0"/>
              </a:buClr>
              <a:buFont typeface="Wingdings" panose="05000000000000000000" pitchFamily="2" charset="2"/>
              <a:buChar char="v"/>
              <a:defRPr sz="1800" kern="1200">
                <a:solidFill>
                  <a:srgbClr val="F159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0"/>
              </a:spcAft>
              <a:buClr>
                <a:schemeClr val="tx1">
                  <a:lumMod val="65000"/>
                  <a:lumOff val="35000"/>
                </a:schemeClr>
              </a:buClr>
              <a:buFont typeface="Wingdings 2" panose="05020102010507070707" pitchFamily="18" charset="2"/>
              <a:buChar char=""/>
              <a:defRPr sz="1600" kern="1200">
                <a:solidFill>
                  <a:srgbClr val="0070C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0"/>
              </a:spcAft>
              <a:buClr>
                <a:srgbClr val="FAB252"/>
              </a:buClr>
              <a:buFont typeface="Wingdings 2" panose="050201020105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42900" defTabSz="457200">
              <a:spcBef>
                <a:spcPts val="0"/>
              </a:spcBef>
              <a:spcAft>
                <a:spcPts val="600"/>
              </a:spcAft>
              <a:buClr>
                <a:schemeClr val="accent4"/>
              </a:buClr>
              <a:buFont typeface="Wingdings" panose="05000000000000000000" pitchFamily="2" charset="2"/>
              <a:buChar char="v"/>
            </a:pPr>
            <a:r>
              <a:rPr lang="en-US" sz="2200" dirty="0">
                <a:solidFill>
                  <a:schemeClr val="accent1"/>
                </a:solidFill>
                <a:latin typeface="+mn-lt"/>
                <a:cs typeface="+mn-cs"/>
              </a:rPr>
              <a:t>Indirect costs are only to be reported by the non-federal entity receiving direct awards from DOL and using an indirect cost rate.</a:t>
            </a:r>
          </a:p>
          <a:p>
            <a:pPr marL="365760" indent="-342900" defTabSz="457200">
              <a:spcBef>
                <a:spcPts val="0"/>
              </a:spcBef>
              <a:spcAft>
                <a:spcPts val="600"/>
              </a:spcAft>
              <a:buClr>
                <a:schemeClr val="accent4"/>
              </a:buClr>
              <a:buFont typeface="Wingdings" panose="05000000000000000000" pitchFamily="2" charset="2"/>
              <a:buChar char="v"/>
            </a:pPr>
            <a:endParaRPr lang="en-US" sz="1000" dirty="0">
              <a:solidFill>
                <a:schemeClr val="accent1"/>
              </a:solidFill>
              <a:latin typeface="+mn-lt"/>
              <a:cs typeface="+mn-cs"/>
            </a:endParaRPr>
          </a:p>
          <a:p>
            <a:pPr marL="365760" indent="-342900" defTabSz="457200">
              <a:spcBef>
                <a:spcPts val="0"/>
              </a:spcBef>
              <a:spcAft>
                <a:spcPts val="600"/>
              </a:spcAft>
              <a:buClr>
                <a:schemeClr val="accent4"/>
              </a:buClr>
              <a:buFont typeface="Wingdings" panose="05000000000000000000" pitchFamily="2" charset="2"/>
              <a:buChar char="v"/>
            </a:pPr>
            <a:r>
              <a:rPr lang="en-US" sz="2200" dirty="0">
                <a:solidFill>
                  <a:schemeClr val="accent1"/>
                </a:solidFill>
                <a:latin typeface="+mn-lt"/>
                <a:cs typeface="+mn-cs"/>
              </a:rPr>
              <a:t>Recipients using a Statewide Cost Allocation Plan (SWCAP) and/or subrecipients will not report indirect expenditures.</a:t>
            </a:r>
          </a:p>
        </p:txBody>
      </p:sp>
    </p:spTree>
    <p:extLst>
      <p:ext uri="{BB962C8B-B14F-4D97-AF65-F5344CB8AC3E}">
        <p14:creationId xmlns:p14="http://schemas.microsoft.com/office/powerpoint/2010/main" val="1556587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Indirect Expenditures </a:t>
            </a:r>
            <a:r>
              <a:rPr lang="en-US" sz="2000" dirty="0"/>
              <a:t>…continued</a:t>
            </a:r>
            <a:endParaRPr lang="en-US" dirty="0"/>
          </a:p>
        </p:txBody>
      </p:sp>
      <p:sp>
        <p:nvSpPr>
          <p:cNvPr id="4" name="Content Placeholder 3"/>
          <p:cNvSpPr>
            <a:spLocks noGrp="1"/>
          </p:cNvSpPr>
          <p:nvPr>
            <p:ph idx="1"/>
          </p:nvPr>
        </p:nvSpPr>
        <p:spPr>
          <a:xfrm>
            <a:off x="628650" y="1474845"/>
            <a:ext cx="8164368" cy="4608456"/>
          </a:xfrm>
        </p:spPr>
        <p:txBody>
          <a:bodyPr anchor="ctr" anchorCtr="0">
            <a:noAutofit/>
          </a:bodyPr>
          <a:lstStyle/>
          <a:p>
            <a:pPr marL="365760"/>
            <a:r>
              <a:rPr lang="en-US" sz="2400" dirty="0"/>
              <a:t>Indirect costs are only reported on the </a:t>
            </a:r>
            <a:r>
              <a:rPr lang="en-US" sz="2400" dirty="0">
                <a:solidFill>
                  <a:srgbClr val="C00000"/>
                </a:solidFill>
              </a:rPr>
              <a:t>Final 9130 </a:t>
            </a:r>
            <a:r>
              <a:rPr lang="en-US" sz="2400" dirty="0"/>
              <a:t>report.</a:t>
            </a:r>
          </a:p>
          <a:p>
            <a:pPr marL="365760"/>
            <a:endParaRPr lang="en-US" sz="1500" dirty="0"/>
          </a:p>
          <a:p>
            <a:pPr marL="365760"/>
            <a:r>
              <a:rPr lang="en-US" sz="2400" dirty="0">
                <a:solidFill>
                  <a:srgbClr val="C00000"/>
                </a:solidFill>
              </a:rPr>
              <a:t>Multiple values </a:t>
            </a:r>
            <a:r>
              <a:rPr lang="en-US" sz="2400" dirty="0"/>
              <a:t>may be entered in each Indirect Expenditure reporting line item (13a-h) for instances in which more than one rate applies to the applicable grant period of performance.</a:t>
            </a:r>
          </a:p>
          <a:p>
            <a:pPr marL="365760"/>
            <a:endParaRPr lang="en-US" sz="1500" dirty="0"/>
          </a:p>
          <a:p>
            <a:pPr marL="365760"/>
            <a:r>
              <a:rPr lang="en-US" sz="2400" dirty="0"/>
              <a:t>While some administrative costs may be indirect costs, the two must not be generally equated.</a:t>
            </a:r>
          </a:p>
        </p:txBody>
      </p:sp>
    </p:spTree>
    <p:extLst>
      <p:ext uri="{BB962C8B-B14F-4D97-AF65-F5344CB8AC3E}">
        <p14:creationId xmlns:p14="http://schemas.microsoft.com/office/powerpoint/2010/main" val="828685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295" t="6185" r="8295" b="9672"/>
          <a:stretch/>
        </p:blipFill>
        <p:spPr>
          <a:xfrm>
            <a:off x="6557001" y="1474845"/>
            <a:ext cx="2356903" cy="1782618"/>
          </a:xfrm>
          <a:prstGeom prst="rect">
            <a:avLst/>
          </a:prstGeom>
          <a:effectLst>
            <a:softEdge rad="63500"/>
          </a:effectLst>
        </p:spPr>
      </p:pic>
      <p:sp>
        <p:nvSpPr>
          <p:cNvPr id="3" name="Title 2"/>
          <p:cNvSpPr>
            <a:spLocks noGrp="1"/>
          </p:cNvSpPr>
          <p:nvPr>
            <p:ph type="title"/>
          </p:nvPr>
        </p:nvSpPr>
        <p:spPr/>
        <p:txBody>
          <a:bodyPr/>
          <a:lstStyle/>
          <a:p>
            <a:r>
              <a:rPr lang="en-US" dirty="0"/>
              <a:t>Indirect Expenditures </a:t>
            </a:r>
            <a:r>
              <a:rPr lang="en-US" sz="2000" dirty="0"/>
              <a:t>…continued</a:t>
            </a:r>
            <a:endParaRPr lang="en-US" dirty="0"/>
          </a:p>
        </p:txBody>
      </p:sp>
      <p:sp>
        <p:nvSpPr>
          <p:cNvPr id="6" name="Content Placeholder 5"/>
          <p:cNvSpPr>
            <a:spLocks noGrp="1"/>
          </p:cNvSpPr>
          <p:nvPr>
            <p:ph idx="1"/>
          </p:nvPr>
        </p:nvSpPr>
        <p:spPr/>
        <p:txBody>
          <a:bodyPr anchor="ctr">
            <a:normAutofit/>
          </a:bodyPr>
          <a:lstStyle/>
          <a:p>
            <a:r>
              <a:rPr lang="en-US" sz="2200" dirty="0"/>
              <a:t>Type of Rate  </a:t>
            </a:r>
          </a:p>
          <a:p>
            <a:pPr lvl="1"/>
            <a:r>
              <a:rPr lang="en-US" sz="1800" dirty="0"/>
              <a:t>Provisional, Predetermined, Final, Fixed,                                               Fixed with Carry-Forward, De Minimis, or other</a:t>
            </a:r>
          </a:p>
          <a:p>
            <a:r>
              <a:rPr lang="en-US" sz="2200" dirty="0"/>
              <a:t>Rate </a:t>
            </a:r>
          </a:p>
          <a:p>
            <a:pPr lvl="1"/>
            <a:r>
              <a:rPr lang="en-US" sz="1800" dirty="0"/>
              <a:t>Percentage applied to Base</a:t>
            </a:r>
          </a:p>
          <a:p>
            <a:r>
              <a:rPr lang="en-US" sz="2200" dirty="0"/>
              <a:t>Rate Approval Date</a:t>
            </a:r>
          </a:p>
          <a:p>
            <a:pPr lvl="1"/>
            <a:r>
              <a:rPr lang="en-US" sz="1800" dirty="0"/>
              <a:t>Date on which the indirect cost rate was approved</a:t>
            </a:r>
          </a:p>
          <a:p>
            <a:r>
              <a:rPr lang="en-US" sz="2200" dirty="0"/>
              <a:t>Period From – To</a:t>
            </a:r>
          </a:p>
          <a:p>
            <a:pPr lvl="1"/>
            <a:r>
              <a:rPr lang="en-US" sz="1800" dirty="0"/>
              <a:t>Two separate fields:</a:t>
            </a:r>
          </a:p>
          <a:p>
            <a:pPr lvl="2"/>
            <a:r>
              <a:rPr lang="en-US" sz="1600" dirty="0"/>
              <a:t>Date on which the indirect cost rate became effective</a:t>
            </a:r>
          </a:p>
          <a:p>
            <a:pPr lvl="2"/>
            <a:r>
              <a:rPr lang="en-US" sz="1600" dirty="0"/>
              <a:t>Last date (ending date) on which the indirect cost rate was (or is going to be) effective</a:t>
            </a:r>
          </a:p>
        </p:txBody>
      </p:sp>
    </p:spTree>
    <p:extLst>
      <p:ext uri="{BB962C8B-B14F-4D97-AF65-F5344CB8AC3E}">
        <p14:creationId xmlns:p14="http://schemas.microsoft.com/office/powerpoint/2010/main" val="3890836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Indirect Expenditures </a:t>
            </a:r>
            <a:r>
              <a:rPr lang="en-US" sz="2000" dirty="0"/>
              <a:t>…continued</a:t>
            </a:r>
            <a:endParaRPr lang="en-US" dirty="0"/>
          </a:p>
        </p:txBody>
      </p:sp>
      <p:sp>
        <p:nvSpPr>
          <p:cNvPr id="6" name="Content Placeholder 5"/>
          <p:cNvSpPr>
            <a:spLocks noGrp="1"/>
          </p:cNvSpPr>
          <p:nvPr>
            <p:ph idx="1"/>
          </p:nvPr>
        </p:nvSpPr>
        <p:spPr>
          <a:xfrm>
            <a:off x="841085" y="1373246"/>
            <a:ext cx="7886700" cy="4608456"/>
          </a:xfrm>
        </p:spPr>
        <p:txBody>
          <a:bodyPr anchor="ctr">
            <a:normAutofit/>
          </a:bodyPr>
          <a:lstStyle/>
          <a:p>
            <a:r>
              <a:rPr lang="en-US" sz="2200" dirty="0"/>
              <a:t>Base</a:t>
            </a:r>
          </a:p>
          <a:p>
            <a:pPr lvl="1"/>
            <a:r>
              <a:rPr lang="en-US" sz="1800" dirty="0"/>
              <a:t>Amount of the distribution base against which the rate(s) was applied</a:t>
            </a:r>
          </a:p>
          <a:p>
            <a:pPr lvl="1"/>
            <a:r>
              <a:rPr lang="en-US" sz="1800" dirty="0"/>
              <a:t>E.g., Modified Total Direct Costs (MTDC)</a:t>
            </a:r>
          </a:p>
          <a:p>
            <a:r>
              <a:rPr lang="en-US" sz="2200" dirty="0"/>
              <a:t>Amount Charged</a:t>
            </a:r>
          </a:p>
          <a:p>
            <a:pPr lvl="1"/>
            <a:r>
              <a:rPr lang="en-US" sz="1800" dirty="0"/>
              <a:t>This is a manual calculation; the system will not calculate this for recipients</a:t>
            </a:r>
          </a:p>
          <a:p>
            <a:pPr lvl="1"/>
            <a:r>
              <a:rPr lang="en-US" sz="1800" dirty="0"/>
              <a:t>Multiply the Rate (%) times the Base ($)</a:t>
            </a:r>
          </a:p>
          <a:p>
            <a:r>
              <a:rPr lang="en-US" sz="2200" dirty="0"/>
              <a:t>Federal Share</a:t>
            </a:r>
          </a:p>
          <a:p>
            <a:pPr lvl="1"/>
            <a:r>
              <a:rPr lang="en-US" sz="1800" dirty="0"/>
              <a:t>Federal Share of the amount charged</a:t>
            </a:r>
          </a:p>
          <a:p>
            <a:r>
              <a:rPr lang="en-US" sz="2200" dirty="0"/>
              <a:t>Totals</a:t>
            </a:r>
          </a:p>
          <a:p>
            <a:pPr lvl="1"/>
            <a:r>
              <a:rPr lang="en-US" sz="1800" dirty="0"/>
              <a:t>This is a manual calculation; the system will not calculate this for recipients</a:t>
            </a:r>
          </a:p>
          <a:p>
            <a:pPr lvl="1"/>
            <a:r>
              <a:rPr lang="en-US" sz="1800" dirty="0"/>
              <a:t>Add up the individual values for Base, Amount Charged, and Federal Share respectively</a:t>
            </a:r>
            <a:endParaRPr lang="en-US" sz="2200" dirty="0"/>
          </a:p>
        </p:txBody>
      </p:sp>
    </p:spTree>
    <p:extLst>
      <p:ext uri="{BB962C8B-B14F-4D97-AF65-F5344CB8AC3E}">
        <p14:creationId xmlns:p14="http://schemas.microsoft.com/office/powerpoint/2010/main" val="3639767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Indirect Expenditures </a:t>
            </a:r>
            <a:r>
              <a:rPr lang="en-US" sz="2000" dirty="0"/>
              <a:t>…continued</a:t>
            </a:r>
            <a:endParaRPr lang="en-US" dirty="0"/>
          </a:p>
        </p:txBody>
      </p:sp>
      <p:pic>
        <p:nvPicPr>
          <p:cNvPr id="5" name="Picture 4"/>
          <p:cNvPicPr>
            <a:picLocks noChangeAspect="1"/>
          </p:cNvPicPr>
          <p:nvPr/>
        </p:nvPicPr>
        <p:blipFill>
          <a:blip r:embed="rId3"/>
          <a:stretch>
            <a:fillRect/>
          </a:stretch>
        </p:blipFill>
        <p:spPr>
          <a:xfrm>
            <a:off x="228600" y="2761674"/>
            <a:ext cx="8686800" cy="1191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Arrow Connector 7"/>
          <p:cNvCxnSpPr/>
          <p:nvPr/>
        </p:nvCxnSpPr>
        <p:spPr>
          <a:xfrm flipV="1">
            <a:off x="6003193" y="4036888"/>
            <a:ext cx="0" cy="457200"/>
          </a:xfrm>
          <a:prstGeom prst="straightConnector1">
            <a:avLst/>
          </a:prstGeom>
          <a:ln w="38100">
            <a:solidFill>
              <a:srgbClr val="0070C0"/>
            </a:solidFill>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flipV="1">
            <a:off x="7346567" y="4036888"/>
            <a:ext cx="0" cy="457200"/>
          </a:xfrm>
          <a:prstGeom prst="straightConnector1">
            <a:avLst/>
          </a:prstGeom>
          <a:ln w="38100">
            <a:solidFill>
              <a:srgbClr val="0070C0"/>
            </a:solidFill>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a:xfrm flipV="1">
            <a:off x="8642972" y="4025940"/>
            <a:ext cx="0" cy="457200"/>
          </a:xfrm>
          <a:prstGeom prst="straightConnector1">
            <a:avLst/>
          </a:prstGeom>
          <a:ln w="38100">
            <a:solidFill>
              <a:srgbClr val="0070C0"/>
            </a:solidFill>
            <a:tailEnd type="triangle"/>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5637433" y="4483140"/>
            <a:ext cx="731520" cy="365760"/>
          </a:xfrm>
          <a:prstGeom prst="rect">
            <a:avLst/>
          </a:prstGeom>
          <a:noFill/>
        </p:spPr>
        <p:txBody>
          <a:bodyPr wrap="square" rtlCol="0" anchor="ctr">
            <a:spAutoFit/>
          </a:bodyPr>
          <a:lstStyle/>
          <a:p>
            <a:pPr algn="ctr"/>
            <a:r>
              <a:rPr lang="en-US" dirty="0">
                <a:solidFill>
                  <a:srgbClr val="0070C0"/>
                </a:solidFill>
              </a:rPr>
              <a:t>Sum</a:t>
            </a:r>
          </a:p>
        </p:txBody>
      </p:sp>
      <p:sp>
        <p:nvSpPr>
          <p:cNvPr id="12" name="TextBox 11"/>
          <p:cNvSpPr txBox="1"/>
          <p:nvPr/>
        </p:nvSpPr>
        <p:spPr>
          <a:xfrm>
            <a:off x="6957323" y="4479568"/>
            <a:ext cx="731520" cy="369332"/>
          </a:xfrm>
          <a:prstGeom prst="rect">
            <a:avLst/>
          </a:prstGeom>
          <a:noFill/>
        </p:spPr>
        <p:txBody>
          <a:bodyPr wrap="square" rtlCol="0" anchor="ctr">
            <a:spAutoFit/>
          </a:bodyPr>
          <a:lstStyle/>
          <a:p>
            <a:pPr algn="ctr"/>
            <a:r>
              <a:rPr lang="en-US" dirty="0">
                <a:solidFill>
                  <a:srgbClr val="0070C0"/>
                </a:solidFill>
              </a:rPr>
              <a:t>Sum</a:t>
            </a:r>
          </a:p>
        </p:txBody>
      </p:sp>
      <p:sp>
        <p:nvSpPr>
          <p:cNvPr id="13" name="TextBox 12"/>
          <p:cNvSpPr txBox="1"/>
          <p:nvPr/>
        </p:nvSpPr>
        <p:spPr>
          <a:xfrm>
            <a:off x="8277212" y="4481526"/>
            <a:ext cx="731520" cy="369332"/>
          </a:xfrm>
          <a:prstGeom prst="rect">
            <a:avLst/>
          </a:prstGeom>
          <a:noFill/>
        </p:spPr>
        <p:txBody>
          <a:bodyPr wrap="square" rtlCol="0" anchor="ctr">
            <a:spAutoFit/>
          </a:bodyPr>
          <a:lstStyle/>
          <a:p>
            <a:pPr algn="ctr"/>
            <a:r>
              <a:rPr lang="en-US" dirty="0">
                <a:solidFill>
                  <a:srgbClr val="0070C0"/>
                </a:solidFill>
              </a:rPr>
              <a:t>Sum</a:t>
            </a:r>
          </a:p>
        </p:txBody>
      </p:sp>
      <p:cxnSp>
        <p:nvCxnSpPr>
          <p:cNvPr id="16" name="Elbow Connector 15"/>
          <p:cNvCxnSpPr/>
          <p:nvPr/>
        </p:nvCxnSpPr>
        <p:spPr>
          <a:xfrm flipV="1">
            <a:off x="1525131" y="2201970"/>
            <a:ext cx="1737360" cy="822960"/>
          </a:xfrm>
          <a:prstGeom prst="bentConnector3">
            <a:avLst>
              <a:gd name="adj1" fmla="val 195"/>
            </a:avLst>
          </a:prstGeom>
          <a:ln w="38100">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3246120" y="2037051"/>
            <a:ext cx="457200" cy="369332"/>
          </a:xfrm>
          <a:prstGeom prst="rect">
            <a:avLst/>
          </a:prstGeom>
          <a:noFill/>
        </p:spPr>
        <p:txBody>
          <a:bodyPr wrap="square" rtlCol="0" anchor="ctr">
            <a:spAutoFit/>
          </a:bodyPr>
          <a:lstStyle/>
          <a:p>
            <a:pPr algn="ctr"/>
            <a:r>
              <a:rPr lang="en-US" b="1" dirty="0">
                <a:solidFill>
                  <a:srgbClr val="C00000"/>
                </a:solidFill>
              </a:rPr>
              <a:t>X</a:t>
            </a:r>
          </a:p>
        </p:txBody>
      </p:sp>
      <p:cxnSp>
        <p:nvCxnSpPr>
          <p:cNvPr id="19" name="Elbow Connector 18"/>
          <p:cNvCxnSpPr/>
          <p:nvPr/>
        </p:nvCxnSpPr>
        <p:spPr>
          <a:xfrm rot="5400000" flipV="1">
            <a:off x="4069080" y="1829762"/>
            <a:ext cx="822960" cy="1554480"/>
          </a:xfrm>
          <a:prstGeom prst="bentConnector3">
            <a:avLst>
              <a:gd name="adj1" fmla="val 195"/>
            </a:avLst>
          </a:prstGeom>
          <a:ln w="38100">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20" name="TextBox 19"/>
          <p:cNvSpPr txBox="1"/>
          <p:nvPr/>
        </p:nvSpPr>
        <p:spPr>
          <a:xfrm>
            <a:off x="5334099" y="1958602"/>
            <a:ext cx="457200" cy="523220"/>
          </a:xfrm>
          <a:prstGeom prst="rect">
            <a:avLst/>
          </a:prstGeom>
          <a:noFill/>
        </p:spPr>
        <p:txBody>
          <a:bodyPr wrap="square" rtlCol="0" anchor="ctr">
            <a:spAutoFit/>
          </a:bodyPr>
          <a:lstStyle/>
          <a:p>
            <a:pPr algn="ctr"/>
            <a:r>
              <a:rPr lang="en-US" sz="2800" b="1" dirty="0">
                <a:solidFill>
                  <a:srgbClr val="C00000"/>
                </a:solidFill>
              </a:rPr>
              <a:t>=</a:t>
            </a:r>
          </a:p>
        </p:txBody>
      </p:sp>
      <p:cxnSp>
        <p:nvCxnSpPr>
          <p:cNvPr id="21" name="Elbow Connector 20"/>
          <p:cNvCxnSpPr/>
          <p:nvPr/>
        </p:nvCxnSpPr>
        <p:spPr>
          <a:xfrm rot="5400000" flipV="1">
            <a:off x="5821878" y="2257315"/>
            <a:ext cx="822960" cy="731520"/>
          </a:xfrm>
          <a:prstGeom prst="bentConnector3">
            <a:avLst>
              <a:gd name="adj1" fmla="val 195"/>
            </a:avLst>
          </a:prstGeom>
          <a:ln w="38100">
            <a:solidFill>
              <a:srgbClr val="C0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22844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http://aliveradio.net/wp-content/uploads/ATM_Keypad.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685310" y="2299831"/>
            <a:ext cx="4969163" cy="3297247"/>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t>Certification Statement</a:t>
            </a:r>
          </a:p>
        </p:txBody>
      </p:sp>
      <p:sp>
        <p:nvSpPr>
          <p:cNvPr id="4" name="Content Placeholder 3"/>
          <p:cNvSpPr>
            <a:spLocks noGrp="1"/>
          </p:cNvSpPr>
          <p:nvPr>
            <p:ph idx="1"/>
          </p:nvPr>
        </p:nvSpPr>
        <p:spPr>
          <a:xfrm>
            <a:off x="628650" y="1395255"/>
            <a:ext cx="3657023" cy="4294187"/>
          </a:xfrm>
        </p:spPr>
        <p:txBody>
          <a:bodyPr anchor="ctr">
            <a:normAutofit/>
          </a:bodyPr>
          <a:lstStyle/>
          <a:p>
            <a:pPr marL="0" indent="0" algn="ctr">
              <a:buNone/>
            </a:pPr>
            <a:r>
              <a:rPr lang="en-US" sz="3600" dirty="0">
                <a:ln w="15875">
                  <a:solidFill>
                    <a:srgbClr val="0070C0"/>
                  </a:solidFill>
                </a:ln>
                <a:gradFill flip="none" rotWithShape="1">
                  <a:gsLst>
                    <a:gs pos="0">
                      <a:schemeClr val="accent1">
                        <a:lumMod val="67000"/>
                      </a:scheme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rPr>
              <a:t>2 CFR 200.415 </a:t>
            </a:r>
            <a:br>
              <a:rPr lang="en-US" sz="2400" b="1" dirty="0"/>
            </a:br>
            <a:r>
              <a:rPr lang="en-US" sz="2400" b="1" dirty="0"/>
              <a:t>revises the certification statement.</a:t>
            </a:r>
          </a:p>
          <a:p>
            <a:pPr marL="0" indent="0" algn="ctr">
              <a:buNone/>
            </a:pPr>
            <a:endParaRPr lang="en-US" sz="2400" dirty="0"/>
          </a:p>
          <a:p>
            <a:pPr marL="0" indent="0" algn="ctr">
              <a:buNone/>
            </a:pPr>
            <a:r>
              <a:rPr lang="en-US" sz="2400" dirty="0"/>
              <a:t>The authorized official certifies accuracy of reported data by entering their individually assigned PIN.</a:t>
            </a:r>
          </a:p>
        </p:txBody>
      </p:sp>
    </p:spTree>
    <p:extLst>
      <p:ext uri="{BB962C8B-B14F-4D97-AF65-F5344CB8AC3E}">
        <p14:creationId xmlns:p14="http://schemas.microsoft.com/office/powerpoint/2010/main" val="3438415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5" name="Content Placeholder 4"/>
          <p:cNvSpPr>
            <a:spLocks noGrp="1"/>
          </p:cNvSpPr>
          <p:nvPr>
            <p:ph idx="10"/>
          </p:nvPr>
        </p:nvSpPr>
        <p:spPr/>
        <p:txBody>
          <a:bodyPr/>
          <a:lstStyle/>
          <a:p>
            <a:endParaRPr lang="en-US"/>
          </a:p>
        </p:txBody>
      </p:sp>
    </p:spTree>
    <p:extLst>
      <p:ext uri="{BB962C8B-B14F-4D97-AF65-F5344CB8AC3E}">
        <p14:creationId xmlns:p14="http://schemas.microsoft.com/office/powerpoint/2010/main" val="3376049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382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02326"/>
            <a:ext cx="9144000" cy="4898572"/>
          </a:xfrm>
          <a:prstGeom prst="rect">
            <a:avLst/>
          </a:prstGeom>
          <a:effectLst/>
        </p:spPr>
      </p:pic>
      <p:sp>
        <p:nvSpPr>
          <p:cNvPr id="3" name="Rectangle 2"/>
          <p:cNvSpPr/>
          <p:nvPr/>
        </p:nvSpPr>
        <p:spPr>
          <a:xfrm>
            <a:off x="0" y="0"/>
            <a:ext cx="9144000" cy="1463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607797" y="0"/>
            <a:ext cx="7928407" cy="2576945"/>
          </a:xfrm>
        </p:spPr>
        <p:txBody>
          <a:bodyPr anchor="ctr">
            <a:normAutofit/>
            <a:scene3d>
              <a:camera prst="orthographicFront"/>
              <a:lightRig rig="soft" dir="t">
                <a:rot lat="0" lon="0" rev="15600000"/>
              </a:lightRig>
            </a:scene3d>
            <a:sp3d extrusionH="57150" prstMaterial="softEdge">
              <a:bevelT w="25400" h="38100"/>
            </a:sp3d>
          </a:bodyPr>
          <a:lstStyle/>
          <a:p>
            <a:pPr algn="ctr"/>
            <a:r>
              <a:rPr lang="en-US" sz="4800" b="1" cap="none" spc="0" dirty="0">
                <a:ln>
                  <a:solidFill>
                    <a:schemeClr val="accent1"/>
                  </a:solidFill>
                </a:ln>
                <a:solidFill>
                  <a:schemeClr val="tx2"/>
                </a:solidFill>
              </a:rPr>
              <a:t>Changes to WIOA Reports</a:t>
            </a:r>
          </a:p>
        </p:txBody>
      </p:sp>
    </p:spTree>
    <p:extLst>
      <p:ext uri="{BB962C8B-B14F-4D97-AF65-F5344CB8AC3E}">
        <p14:creationId xmlns:p14="http://schemas.microsoft.com/office/powerpoint/2010/main" val="910998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Reports</a:t>
            </a:r>
          </a:p>
        </p:txBody>
      </p:sp>
      <p:sp>
        <p:nvSpPr>
          <p:cNvPr id="3" name="Text Placeholder 2"/>
          <p:cNvSpPr>
            <a:spLocks noGrp="1"/>
          </p:cNvSpPr>
          <p:nvPr>
            <p:ph type="body" idx="1"/>
          </p:nvPr>
        </p:nvSpPr>
        <p:spPr/>
        <p:txBody>
          <a:bodyPr/>
          <a:lstStyle/>
          <a:p>
            <a:pPr algn="l"/>
            <a:r>
              <a:rPr lang="en-US" sz="1600" dirty="0"/>
              <a:t>ETA-9130 (B) – Local Youth</a:t>
            </a:r>
          </a:p>
          <a:p>
            <a:pPr algn="l"/>
            <a:r>
              <a:rPr lang="en-US" sz="1600" dirty="0"/>
              <a:t>ETA-9130 (D) – Local Adult</a:t>
            </a:r>
          </a:p>
          <a:p>
            <a:pPr algn="l"/>
            <a:r>
              <a:rPr lang="en-US" sz="1600" dirty="0"/>
              <a:t>ETA-9130 (F) – Local Dislocated Workers</a:t>
            </a:r>
          </a:p>
          <a:p>
            <a:pPr algn="l"/>
            <a:endParaRPr lang="en-US" sz="1600" dirty="0"/>
          </a:p>
        </p:txBody>
      </p:sp>
    </p:spTree>
    <p:extLst>
      <p:ext uri="{BB962C8B-B14F-4D97-AF65-F5344CB8AC3E}">
        <p14:creationId xmlns:p14="http://schemas.microsoft.com/office/powerpoint/2010/main" val="3233756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Experience</a:t>
            </a:r>
          </a:p>
        </p:txBody>
      </p:sp>
      <p:sp>
        <p:nvSpPr>
          <p:cNvPr id="4" name="Content Placeholder 3"/>
          <p:cNvSpPr>
            <a:spLocks noGrp="1"/>
          </p:cNvSpPr>
          <p:nvPr>
            <p:ph idx="1"/>
          </p:nvPr>
        </p:nvSpPr>
        <p:spPr>
          <a:xfrm>
            <a:off x="3183167" y="1766083"/>
            <a:ext cx="5190259" cy="4383810"/>
          </a:xfrm>
        </p:spPr>
        <p:txBody>
          <a:bodyPr/>
          <a:lstStyle/>
          <a:p>
            <a:pPr marL="111125" lvl="0" indent="0" algn="ctr">
              <a:buClr>
                <a:srgbClr val="F36B22"/>
              </a:buClr>
              <a:buNone/>
            </a:pPr>
            <a:r>
              <a:rPr lang="en-US" sz="3600" dirty="0">
                <a:ln w="15875">
                  <a:solidFill>
                    <a:srgbClr val="0070C0"/>
                  </a:solidFill>
                </a:ln>
                <a:gradFill flip="none" rotWithShape="1">
                  <a:gsLst>
                    <a:gs pos="0">
                      <a:srgbClr val="1C4489">
                        <a:lumMod val="67000"/>
                      </a:srgb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rPr>
              <a:t>WIOA Sec. 129 (c)(4)</a:t>
            </a:r>
          </a:p>
          <a:p>
            <a:pPr marL="111125" indent="0" algn="ctr">
              <a:buClr>
                <a:srgbClr val="F36B22"/>
              </a:buClr>
              <a:buNone/>
            </a:pPr>
            <a:endParaRPr lang="en-US" sz="2800" dirty="0"/>
          </a:p>
          <a:p>
            <a:pPr marL="111125" indent="0" algn="ctr">
              <a:buClr>
                <a:srgbClr val="F36B22"/>
              </a:buClr>
              <a:buNone/>
            </a:pPr>
            <a:r>
              <a:rPr lang="en-US" sz="2800" dirty="0"/>
              <a:t>A new reporting line item for </a:t>
            </a:r>
            <a:r>
              <a:rPr lang="en-US" sz="2800" dirty="0">
                <a:solidFill>
                  <a:srgbClr val="C00000"/>
                </a:solidFill>
              </a:rPr>
              <a:t>Work Experience Expenditures </a:t>
            </a:r>
            <a:r>
              <a:rPr lang="en-US" sz="2800" dirty="0"/>
              <a:t>was added to the Local Youth 9130.</a:t>
            </a:r>
            <a:endParaRPr lang="en-US" sz="2800" dirty="0">
              <a:ln w="15875">
                <a:solidFill>
                  <a:srgbClr val="0070C0"/>
                </a:solidFill>
              </a:ln>
              <a:gradFill flip="none" rotWithShape="1">
                <a:gsLst>
                  <a:gs pos="0">
                    <a:srgbClr val="1C4489">
                      <a:lumMod val="67000"/>
                    </a:srgb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endParaRPr>
          </a:p>
          <a:p>
            <a:endParaRPr lang="en-US" dirty="0"/>
          </a:p>
        </p:txBody>
      </p:sp>
      <p:sp>
        <p:nvSpPr>
          <p:cNvPr id="11" name="Rectangle 10"/>
          <p:cNvSpPr/>
          <p:nvPr/>
        </p:nvSpPr>
        <p:spPr>
          <a:xfrm>
            <a:off x="-2427" y="4690548"/>
            <a:ext cx="1062182" cy="1459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90652" y="2848955"/>
            <a:ext cx="4962652" cy="3310089"/>
            <a:chOff x="241300" y="2775064"/>
            <a:chExt cx="4962652" cy="3310089"/>
          </a:xfrm>
        </p:grpSpPr>
        <p:grpSp>
          <p:nvGrpSpPr>
            <p:cNvPr id="8" name="Group 7"/>
            <p:cNvGrpSpPr/>
            <p:nvPr/>
          </p:nvGrpSpPr>
          <p:grpSpPr>
            <a:xfrm>
              <a:off x="1378466" y="4259601"/>
              <a:ext cx="1760575" cy="1250045"/>
              <a:chOff x="1378466" y="4259601"/>
              <a:chExt cx="1760575" cy="1250045"/>
            </a:xfrm>
          </p:grpSpPr>
          <p:sp>
            <p:nvSpPr>
              <p:cNvPr id="6" name="Flowchart: Preparation 5"/>
              <p:cNvSpPr/>
              <p:nvPr/>
            </p:nvSpPr>
            <p:spPr>
              <a:xfrm>
                <a:off x="1378466" y="4259601"/>
                <a:ext cx="1432982" cy="1250045"/>
              </a:xfrm>
              <a:prstGeom prst="flowChartPreparation">
                <a:avLst/>
              </a:prstGeom>
              <a:solidFill>
                <a:srgbClr val="F1F0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Preparation 8"/>
              <p:cNvSpPr/>
              <p:nvPr/>
            </p:nvSpPr>
            <p:spPr>
              <a:xfrm>
                <a:off x="2306210" y="4263683"/>
                <a:ext cx="832831" cy="498397"/>
              </a:xfrm>
              <a:prstGeom prst="flowChartPreparation">
                <a:avLst/>
              </a:prstGeom>
              <a:solidFill>
                <a:srgbClr val="F1F0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300" y="2775064"/>
              <a:ext cx="4962652" cy="3310089"/>
            </a:xfrm>
            <a:prstGeom prst="rect">
              <a:avLst/>
            </a:prstGeom>
          </p:spPr>
        </p:pic>
      </p:grpSp>
    </p:spTree>
    <p:extLst>
      <p:ext uri="{BB962C8B-B14F-4D97-AF65-F5344CB8AC3E}">
        <p14:creationId xmlns:p14="http://schemas.microsoft.com/office/powerpoint/2010/main" val="2580119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Pay-for-Performance</a:t>
            </a:r>
          </a:p>
        </p:txBody>
      </p:sp>
      <p:sp>
        <p:nvSpPr>
          <p:cNvPr id="2" name="Content Placeholder 1"/>
          <p:cNvSpPr>
            <a:spLocks noGrp="1"/>
          </p:cNvSpPr>
          <p:nvPr>
            <p:ph idx="1"/>
          </p:nvPr>
        </p:nvSpPr>
        <p:spPr>
          <a:xfrm>
            <a:off x="3214255" y="1819563"/>
            <a:ext cx="4821381" cy="4035287"/>
          </a:xfrm>
        </p:spPr>
        <p:txBody>
          <a:bodyPr anchor="ctr">
            <a:noAutofit/>
          </a:bodyPr>
          <a:lstStyle/>
          <a:p>
            <a:pPr marL="0" indent="0" algn="ctr">
              <a:buNone/>
            </a:pPr>
            <a:r>
              <a:rPr lang="en-US" sz="2800" dirty="0"/>
              <a:t>A new </a:t>
            </a:r>
            <a:r>
              <a:rPr lang="en-US" sz="2800" dirty="0">
                <a:solidFill>
                  <a:srgbClr val="C00000"/>
                </a:solidFill>
              </a:rPr>
              <a:t>Pay-for-Performance Contract Expenditures </a:t>
            </a:r>
            <a:r>
              <a:rPr lang="en-US" sz="2800" dirty="0"/>
              <a:t>reporting line item was added to the Local Youth, Local Adult, and Local Dislocated Worker 9130s.</a:t>
            </a:r>
          </a:p>
          <a:p>
            <a:pPr marL="0" indent="0" algn="ctr">
              <a:buNone/>
            </a:pPr>
            <a:endParaRPr lang="en-US" sz="2800" dirty="0"/>
          </a:p>
          <a:p>
            <a:pPr marL="0" indent="0" algn="ctr">
              <a:buNone/>
            </a:pPr>
            <a:r>
              <a:rPr lang="en-US" sz="2800" dirty="0">
                <a:ln w="15875">
                  <a:solidFill>
                    <a:srgbClr val="0070C0"/>
                  </a:solidFill>
                </a:ln>
                <a:gradFill flip="none" rotWithShape="1">
                  <a:gsLst>
                    <a:gs pos="0">
                      <a:schemeClr val="accent1">
                        <a:lumMod val="67000"/>
                      </a:scheme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rPr>
              <a:t>WIOA Sec. 129 (c)(1)(D) </a:t>
            </a:r>
          </a:p>
          <a:p>
            <a:pPr marL="0" indent="0" algn="ctr">
              <a:buNone/>
            </a:pPr>
            <a:r>
              <a:rPr lang="en-US" sz="2800" dirty="0">
                <a:ln w="15875">
                  <a:solidFill>
                    <a:srgbClr val="0070C0"/>
                  </a:solidFill>
                </a:ln>
                <a:gradFill flip="none" rotWithShape="1">
                  <a:gsLst>
                    <a:gs pos="0">
                      <a:schemeClr val="accent1">
                        <a:lumMod val="67000"/>
                      </a:scheme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rPr>
              <a:t>WIOA Sec. 134 (d)(1)(A)(iii)</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64" y="1267421"/>
            <a:ext cx="3237347" cy="3767328"/>
          </a:xfrm>
          <a:prstGeom prst="rect">
            <a:avLst/>
          </a:prstGeom>
        </p:spPr>
      </p:pic>
    </p:spTree>
    <p:extLst>
      <p:ext uri="{BB962C8B-B14F-4D97-AF65-F5344CB8AC3E}">
        <p14:creationId xmlns:p14="http://schemas.microsoft.com/office/powerpoint/2010/main" val="3583054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7994"/>
          <a:stretch/>
        </p:blipFill>
        <p:spPr>
          <a:xfrm>
            <a:off x="5098471" y="1931855"/>
            <a:ext cx="3925455" cy="3199892"/>
          </a:xfrm>
          <a:prstGeom prst="rect">
            <a:avLst/>
          </a:prstGeom>
          <a:effectLst>
            <a:softEdge rad="317500"/>
          </a:effectLst>
        </p:spPr>
      </p:pic>
      <p:sp>
        <p:nvSpPr>
          <p:cNvPr id="5" name="Title 4"/>
          <p:cNvSpPr>
            <a:spLocks noGrp="1"/>
          </p:cNvSpPr>
          <p:nvPr>
            <p:ph type="title"/>
          </p:nvPr>
        </p:nvSpPr>
        <p:spPr/>
        <p:txBody>
          <a:bodyPr/>
          <a:lstStyle/>
          <a:p>
            <a:r>
              <a:rPr lang="en-US" dirty="0"/>
              <a:t>Pay-for-Performance</a:t>
            </a:r>
          </a:p>
        </p:txBody>
      </p:sp>
      <p:sp>
        <p:nvSpPr>
          <p:cNvPr id="7" name="Content Placeholder 6"/>
          <p:cNvSpPr>
            <a:spLocks noGrp="1"/>
          </p:cNvSpPr>
          <p:nvPr>
            <p:ph idx="1"/>
          </p:nvPr>
        </p:nvSpPr>
        <p:spPr>
          <a:xfrm>
            <a:off x="628650" y="1474845"/>
            <a:ext cx="5356514" cy="4608456"/>
          </a:xfrm>
        </p:spPr>
        <p:txBody>
          <a:bodyPr anchor="ctr">
            <a:noAutofit/>
          </a:bodyPr>
          <a:lstStyle/>
          <a:p>
            <a:pPr marL="365760">
              <a:spcAft>
                <a:spcPts val="600"/>
              </a:spcAft>
            </a:pPr>
            <a:r>
              <a:rPr lang="en-US" sz="2800" b="1" dirty="0">
                <a:solidFill>
                  <a:schemeClr val="accent5">
                    <a:lumMod val="75000"/>
                  </a:schemeClr>
                </a:solidFill>
              </a:rPr>
              <a:t> </a:t>
            </a:r>
            <a:r>
              <a:rPr lang="en-US" sz="2800" dirty="0">
                <a:ln w="15875">
                  <a:solidFill>
                    <a:srgbClr val="0070C0"/>
                  </a:solidFill>
                </a:ln>
                <a:gradFill flip="none" rotWithShape="1">
                  <a:gsLst>
                    <a:gs pos="0">
                      <a:schemeClr val="accent1">
                        <a:lumMod val="67000"/>
                      </a:scheme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rPr>
              <a:t>WIOA Sec. 189 (g)(2)(D) </a:t>
            </a:r>
            <a:r>
              <a:rPr lang="en-US" sz="2400" dirty="0"/>
              <a:t>stipulates that funds for pay-for-performance contract strategies remain available until expended.</a:t>
            </a:r>
          </a:p>
          <a:p>
            <a:pPr marL="365760">
              <a:spcAft>
                <a:spcPts val="600"/>
              </a:spcAft>
            </a:pPr>
            <a:endParaRPr lang="en-US" sz="1000" dirty="0"/>
          </a:p>
          <a:p>
            <a:pPr marL="365760">
              <a:spcAft>
                <a:spcPts val="600"/>
              </a:spcAft>
            </a:pPr>
            <a:r>
              <a:rPr lang="en-US" sz="2400" dirty="0"/>
              <a:t>A new </a:t>
            </a:r>
            <a:r>
              <a:rPr lang="en-US" sz="2400" dirty="0">
                <a:solidFill>
                  <a:srgbClr val="C00000"/>
                </a:solidFill>
              </a:rPr>
              <a:t>Federal Share of Unliquidated Obligations for </a:t>
            </a:r>
            <a:br>
              <a:rPr lang="en-US" sz="2400" dirty="0">
                <a:solidFill>
                  <a:srgbClr val="C00000"/>
                </a:solidFill>
              </a:rPr>
            </a:br>
            <a:r>
              <a:rPr lang="en-US" sz="2400" dirty="0">
                <a:solidFill>
                  <a:srgbClr val="C00000"/>
                </a:solidFill>
              </a:rPr>
              <a:t>Pay-for-Performance Contracts </a:t>
            </a:r>
            <a:r>
              <a:rPr lang="en-US" sz="2400" dirty="0"/>
              <a:t>reporting line item was added to the Local Youth, Local Adult, and Local Dislocated Worker 9130s.</a:t>
            </a:r>
          </a:p>
        </p:txBody>
      </p:sp>
    </p:spTree>
    <p:extLst>
      <p:ext uri="{BB962C8B-B14F-4D97-AF65-F5344CB8AC3E}">
        <p14:creationId xmlns:p14="http://schemas.microsoft.com/office/powerpoint/2010/main" val="1804885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Transitional Jobs </a:t>
            </a:r>
          </a:p>
        </p:txBody>
      </p:sp>
      <p:sp>
        <p:nvSpPr>
          <p:cNvPr id="5" name="Content Placeholder 4"/>
          <p:cNvSpPr>
            <a:spLocks noGrp="1"/>
          </p:cNvSpPr>
          <p:nvPr>
            <p:ph idx="1"/>
          </p:nvPr>
        </p:nvSpPr>
        <p:spPr>
          <a:xfrm>
            <a:off x="3924876" y="1302326"/>
            <a:ext cx="4590474" cy="4701310"/>
          </a:xfrm>
        </p:spPr>
        <p:txBody>
          <a:bodyPr anchor="ctr">
            <a:normAutofit/>
          </a:bodyPr>
          <a:lstStyle/>
          <a:p>
            <a:pPr marL="0" indent="0" algn="ctr">
              <a:buNone/>
            </a:pPr>
            <a:r>
              <a:rPr lang="en-US" sz="2800" dirty="0"/>
              <a:t>A new </a:t>
            </a:r>
            <a:r>
              <a:rPr lang="en-US" sz="2800" dirty="0">
                <a:solidFill>
                  <a:srgbClr val="C00000"/>
                </a:solidFill>
              </a:rPr>
              <a:t>Transitional Jobs Expenditures </a:t>
            </a:r>
            <a:r>
              <a:rPr lang="en-US" sz="2800" dirty="0"/>
              <a:t>reporting line item was added to the Local Adult, Local Dislocated Worker, and National Dislocated Worker Grants 9130s.</a:t>
            </a:r>
          </a:p>
          <a:p>
            <a:pPr marL="0" indent="0" algn="ctr">
              <a:buNone/>
            </a:pPr>
            <a:endParaRPr lang="en-US" sz="2800" dirty="0"/>
          </a:p>
          <a:p>
            <a:pPr marL="0" indent="0" algn="ctr">
              <a:buNone/>
            </a:pPr>
            <a:r>
              <a:rPr lang="pt-BR" sz="3200" dirty="0">
                <a:ln w="15875">
                  <a:solidFill>
                    <a:srgbClr val="0070C0"/>
                  </a:solidFill>
                </a:ln>
                <a:gradFill flip="none" rotWithShape="1">
                  <a:gsLst>
                    <a:gs pos="0">
                      <a:schemeClr val="accent1">
                        <a:lumMod val="67000"/>
                      </a:scheme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rPr>
              <a:t>WIOA Sec. 134 (d)(5)</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226" y="1705263"/>
            <a:ext cx="3676650" cy="2757488"/>
          </a:xfrm>
          <a:prstGeom prst="rect">
            <a:avLst/>
          </a:prstGeom>
          <a:effectLst>
            <a:softEdge rad="254000"/>
          </a:effectLst>
        </p:spPr>
      </p:pic>
    </p:spTree>
    <p:extLst>
      <p:ext uri="{BB962C8B-B14F-4D97-AF65-F5344CB8AC3E}">
        <p14:creationId xmlns:p14="http://schemas.microsoft.com/office/powerpoint/2010/main" val="1721856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1729413"/>
            <a:ext cx="3115292" cy="3077908"/>
          </a:xfrm>
          <a:prstGeom prst="rect">
            <a:avLst/>
          </a:prstGeom>
        </p:spPr>
      </p:pic>
      <p:sp>
        <p:nvSpPr>
          <p:cNvPr id="2" name="Title 1"/>
          <p:cNvSpPr>
            <a:spLocks noGrp="1"/>
          </p:cNvSpPr>
          <p:nvPr>
            <p:ph type="title"/>
          </p:nvPr>
        </p:nvSpPr>
        <p:spPr/>
        <p:txBody>
          <a:bodyPr/>
          <a:lstStyle/>
          <a:p>
            <a:r>
              <a:rPr lang="en-US" dirty="0"/>
              <a:t>Incumbent Worker Training</a:t>
            </a:r>
          </a:p>
        </p:txBody>
      </p:sp>
      <p:sp>
        <p:nvSpPr>
          <p:cNvPr id="3" name="Content Placeholder 2"/>
          <p:cNvSpPr>
            <a:spLocks noGrp="1"/>
          </p:cNvSpPr>
          <p:nvPr>
            <p:ph idx="1"/>
          </p:nvPr>
        </p:nvSpPr>
        <p:spPr>
          <a:xfrm>
            <a:off x="3876167" y="1390473"/>
            <a:ext cx="4639183" cy="4724000"/>
          </a:xfrm>
        </p:spPr>
        <p:txBody>
          <a:bodyPr anchor="ctr">
            <a:noAutofit/>
          </a:bodyPr>
          <a:lstStyle/>
          <a:p>
            <a:pPr marL="0" indent="0" algn="ctr">
              <a:spcBef>
                <a:spcPts val="2400"/>
              </a:spcBef>
              <a:buNone/>
            </a:pPr>
            <a:r>
              <a:rPr lang="en-US" dirty="0"/>
              <a:t>A new </a:t>
            </a:r>
            <a:r>
              <a:rPr lang="en-US" dirty="0">
                <a:solidFill>
                  <a:srgbClr val="C00000"/>
                </a:solidFill>
              </a:rPr>
              <a:t>Incumbent Worker Training Expenditures </a:t>
            </a:r>
            <a:r>
              <a:rPr lang="en-US" dirty="0"/>
              <a:t>reporting line item was added to the Local Adult and Local Dislocated Workers ETA 9130s.</a:t>
            </a:r>
          </a:p>
          <a:p>
            <a:pPr marL="0" indent="0" algn="ctr">
              <a:spcBef>
                <a:spcPts val="2400"/>
              </a:spcBef>
              <a:buNone/>
            </a:pPr>
            <a:endParaRPr lang="en-US" sz="1500" dirty="0"/>
          </a:p>
          <a:p>
            <a:pPr marL="0" indent="0" algn="ctr">
              <a:spcBef>
                <a:spcPts val="2400"/>
              </a:spcBef>
              <a:buNone/>
            </a:pPr>
            <a:r>
              <a:rPr lang="pt-BR" sz="2800" dirty="0">
                <a:ln w="15875">
                  <a:solidFill>
                    <a:srgbClr val="0070C0"/>
                  </a:solidFill>
                </a:ln>
                <a:gradFill flip="none" rotWithShape="1">
                  <a:gsLst>
                    <a:gs pos="0">
                      <a:schemeClr val="accent1">
                        <a:lumMod val="67000"/>
                      </a:scheme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rPr>
              <a:t>WIOA Sec. 134 (d)(4)(A)(i)</a:t>
            </a:r>
          </a:p>
        </p:txBody>
      </p:sp>
    </p:spTree>
    <p:extLst>
      <p:ext uri="{BB962C8B-B14F-4D97-AF65-F5344CB8AC3E}">
        <p14:creationId xmlns:p14="http://schemas.microsoft.com/office/powerpoint/2010/main" val="1071577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828800" y="331327"/>
            <a:ext cx="5486400" cy="2514463"/>
          </a:xfrm>
          <a:prstGeom prst="rect">
            <a:avLst/>
          </a:prstGeom>
        </p:spPr>
      </p:pic>
      <p:pic>
        <p:nvPicPr>
          <p:cNvPr id="4" name="Picture 3"/>
          <p:cNvPicPr>
            <a:picLocks noChangeAspect="1"/>
          </p:cNvPicPr>
          <p:nvPr/>
        </p:nvPicPr>
        <p:blipFill>
          <a:blip r:embed="rId4"/>
          <a:stretch>
            <a:fillRect/>
          </a:stretch>
        </p:blipFill>
        <p:spPr>
          <a:xfrm>
            <a:off x="1828800" y="2830241"/>
            <a:ext cx="5486400" cy="807793"/>
          </a:xfrm>
          <a:prstGeom prst="rect">
            <a:avLst/>
          </a:prstGeom>
        </p:spPr>
      </p:pic>
      <p:pic>
        <p:nvPicPr>
          <p:cNvPr id="8" name="Picture 7"/>
          <p:cNvPicPr>
            <a:picLocks noChangeAspect="1"/>
          </p:cNvPicPr>
          <p:nvPr/>
        </p:nvPicPr>
        <p:blipFill>
          <a:blip r:embed="rId5"/>
          <a:stretch>
            <a:fillRect/>
          </a:stretch>
        </p:blipFill>
        <p:spPr>
          <a:xfrm>
            <a:off x="1828800" y="4437557"/>
            <a:ext cx="5486400" cy="2089116"/>
          </a:xfrm>
          <a:prstGeom prst="rect">
            <a:avLst/>
          </a:prstGeom>
        </p:spPr>
      </p:pic>
      <p:pic>
        <p:nvPicPr>
          <p:cNvPr id="5" name="Picture 4"/>
          <p:cNvPicPr>
            <a:picLocks noChangeAspect="1"/>
          </p:cNvPicPr>
          <p:nvPr/>
        </p:nvPicPr>
        <p:blipFill>
          <a:blip r:embed="rId6"/>
          <a:stretch>
            <a:fillRect/>
          </a:stretch>
        </p:blipFill>
        <p:spPr>
          <a:xfrm>
            <a:off x="1828800" y="3630249"/>
            <a:ext cx="5486400" cy="80730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318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Statewide Reports</a:t>
            </a:r>
          </a:p>
        </p:txBody>
      </p:sp>
      <p:sp>
        <p:nvSpPr>
          <p:cNvPr id="4" name="Text Placeholder 3"/>
          <p:cNvSpPr>
            <a:spLocks noGrp="1"/>
          </p:cNvSpPr>
          <p:nvPr>
            <p:ph type="body" idx="1"/>
          </p:nvPr>
        </p:nvSpPr>
        <p:spPr>
          <a:xfrm>
            <a:off x="841376" y="3749551"/>
            <a:ext cx="7451724" cy="1940049"/>
          </a:xfrm>
        </p:spPr>
        <p:txBody>
          <a:bodyPr>
            <a:normAutofit/>
          </a:bodyPr>
          <a:lstStyle/>
          <a:p>
            <a:pPr algn="l"/>
            <a:r>
              <a:rPr lang="en-US" sz="1600" dirty="0"/>
              <a:t>ETA-9130 (A) – Statewide Youth</a:t>
            </a:r>
          </a:p>
          <a:p>
            <a:pPr algn="l"/>
            <a:r>
              <a:rPr lang="en-US" sz="1600" dirty="0"/>
              <a:t>ETA-9130 (C) – Statewide Adult</a:t>
            </a:r>
          </a:p>
          <a:p>
            <a:pPr algn="l"/>
            <a:r>
              <a:rPr lang="en-US" sz="1600" dirty="0"/>
              <a:t>ETA-9130 (E) – Statewide Dislocated Workers</a:t>
            </a:r>
          </a:p>
          <a:p>
            <a:pPr algn="l"/>
            <a:r>
              <a:rPr lang="en-US" sz="1600" dirty="0"/>
              <a:t>ETA-9130 (G) – National Dislocated Worker Grants </a:t>
            </a:r>
          </a:p>
          <a:p>
            <a:pPr algn="l"/>
            <a:r>
              <a:rPr lang="en-US" sz="1600" dirty="0"/>
              <a:t>ETA-9130 (H) – Statewide Rapid Response</a:t>
            </a:r>
          </a:p>
          <a:p>
            <a:pPr algn="l"/>
            <a:endParaRPr lang="en-US" sz="1600" dirty="0"/>
          </a:p>
        </p:txBody>
      </p:sp>
    </p:spTree>
    <p:extLst>
      <p:ext uri="{BB962C8B-B14F-4D97-AF65-F5344CB8AC3E}">
        <p14:creationId xmlns:p14="http://schemas.microsoft.com/office/powerpoint/2010/main" val="828039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In-School Youth </a:t>
            </a:r>
          </a:p>
        </p:txBody>
      </p:sp>
      <p:sp>
        <p:nvSpPr>
          <p:cNvPr id="3" name="Content Placeholder 2"/>
          <p:cNvSpPr>
            <a:spLocks noGrp="1"/>
          </p:cNvSpPr>
          <p:nvPr>
            <p:ph idx="1"/>
          </p:nvPr>
        </p:nvSpPr>
        <p:spPr>
          <a:xfrm>
            <a:off x="397164" y="1616363"/>
            <a:ext cx="5024582" cy="4232564"/>
          </a:xfrm>
        </p:spPr>
        <p:txBody>
          <a:bodyPr anchor="ctr">
            <a:noAutofit/>
          </a:bodyPr>
          <a:lstStyle/>
          <a:p>
            <a:pPr marL="365760">
              <a:spcBef>
                <a:spcPts val="2400"/>
              </a:spcBef>
            </a:pPr>
            <a:r>
              <a:rPr lang="en-US" sz="2400" dirty="0"/>
              <a:t>A new </a:t>
            </a:r>
            <a:r>
              <a:rPr lang="en-US" sz="2400" dirty="0">
                <a:solidFill>
                  <a:srgbClr val="C00000"/>
                </a:solidFill>
              </a:rPr>
              <a:t>In-School Youth Funds Expended on Direct Services </a:t>
            </a:r>
            <a:r>
              <a:rPr lang="en-US" sz="2400" dirty="0"/>
              <a:t>reporting line item was added to the Statewide Youth 9130.</a:t>
            </a:r>
            <a:endParaRPr lang="en-US" sz="2400" dirty="0">
              <a:sym typeface="Wingdings" panose="05000000000000000000" pitchFamily="2" charset="2"/>
            </a:endParaRPr>
          </a:p>
          <a:p>
            <a:pPr marL="365760">
              <a:spcBef>
                <a:spcPts val="2400"/>
              </a:spcBef>
            </a:pPr>
            <a:r>
              <a:rPr lang="en-US" sz="2400" dirty="0">
                <a:sym typeface="Wingdings" panose="05000000000000000000" pitchFamily="2" charset="2"/>
              </a:rPr>
              <a:t>I</a:t>
            </a:r>
            <a:r>
              <a:rPr lang="en-US" sz="2400" dirty="0"/>
              <a:t>n-school youth expenditures must be collected in order to determine the total percentage of out-of-school youth funds expended.</a:t>
            </a:r>
            <a:endParaRPr lang="en-US" sz="2400" dirty="0">
              <a:solidFill>
                <a:srgbClr val="C00000"/>
              </a:solidFill>
            </a:endParaRPr>
          </a:p>
        </p:txBody>
      </p:sp>
      <p:pic>
        <p:nvPicPr>
          <p:cNvPr id="5" name="Picture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5223" r="3761" b="7408"/>
          <a:stretch/>
        </p:blipFill>
        <p:spPr>
          <a:xfrm>
            <a:off x="4940300" y="1286540"/>
            <a:ext cx="3898900" cy="4720560"/>
          </a:xfrm>
          <a:prstGeom prst="rect">
            <a:avLst/>
          </a:prstGeom>
          <a:effectLst>
            <a:softEdge rad="31750"/>
          </a:effectLst>
        </p:spPr>
      </p:pic>
    </p:spTree>
    <p:extLst>
      <p:ext uri="{BB962C8B-B14F-4D97-AF65-F5344CB8AC3E}">
        <p14:creationId xmlns:p14="http://schemas.microsoft.com/office/powerpoint/2010/main" val="3247340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71600" y="1848445"/>
            <a:ext cx="6400800" cy="1171941"/>
          </a:xfrm>
        </p:spPr>
        <p:txBody>
          <a:bodyPr>
            <a:noAutofit/>
          </a:bodyPr>
          <a:lstStyle/>
          <a:p>
            <a:r>
              <a:rPr lang="en-US" sz="3200" dirty="0"/>
              <a:t>Debbie Galloway</a:t>
            </a:r>
          </a:p>
          <a:p>
            <a:pPr lvl="1"/>
            <a:r>
              <a:rPr lang="en-US" sz="3200" dirty="0"/>
              <a:t>Fiscal Policy Manager</a:t>
            </a:r>
          </a:p>
          <a:p>
            <a:pPr lvl="1"/>
            <a:r>
              <a:rPr lang="en-US" sz="3200" dirty="0">
                <a:solidFill>
                  <a:schemeClr val="tx1">
                    <a:lumMod val="50000"/>
                    <a:lumOff val="50000"/>
                  </a:schemeClr>
                </a:solidFill>
              </a:rPr>
              <a:t>Office of Grants Management</a:t>
            </a:r>
          </a:p>
        </p:txBody>
      </p:sp>
      <p:sp>
        <p:nvSpPr>
          <p:cNvPr id="8" name="Content Placeholder 7"/>
          <p:cNvSpPr>
            <a:spLocks noGrp="1"/>
          </p:cNvSpPr>
          <p:nvPr>
            <p:ph idx="13"/>
          </p:nvPr>
        </p:nvSpPr>
        <p:spPr>
          <a:xfrm>
            <a:off x="1371600" y="3921059"/>
            <a:ext cx="6400800" cy="1171941"/>
          </a:xfrm>
        </p:spPr>
        <p:txBody>
          <a:bodyPr>
            <a:noAutofit/>
          </a:bodyPr>
          <a:lstStyle/>
          <a:p>
            <a:r>
              <a:rPr lang="en-US" sz="3200" dirty="0"/>
              <a:t>Chanel Castaneda</a:t>
            </a:r>
          </a:p>
          <a:p>
            <a:pPr lvl="1"/>
            <a:r>
              <a:rPr lang="en-US" sz="3200" dirty="0"/>
              <a:t>Grants Management Specialist </a:t>
            </a:r>
          </a:p>
          <a:p>
            <a:pPr lvl="1"/>
            <a:r>
              <a:rPr lang="en-US" sz="3200" dirty="0">
                <a:solidFill>
                  <a:schemeClr val="tx1">
                    <a:lumMod val="50000"/>
                    <a:lumOff val="50000"/>
                  </a:schemeClr>
                </a:solidFill>
              </a:rPr>
              <a:t>Office of Grants Management</a:t>
            </a:r>
          </a:p>
        </p:txBody>
      </p:sp>
    </p:spTree>
    <p:extLst>
      <p:ext uri="{BB962C8B-B14F-4D97-AF65-F5344CB8AC3E}">
        <p14:creationId xmlns:p14="http://schemas.microsoft.com/office/powerpoint/2010/main" val="3337897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4374" y="1830357"/>
            <a:ext cx="3050976" cy="4357704"/>
          </a:xfrm>
          <a:prstGeom prst="rect">
            <a:avLst/>
          </a:prstGeom>
          <a:effectLst>
            <a:softEdge rad="63500"/>
          </a:effectLst>
        </p:spPr>
      </p:pic>
      <p:sp>
        <p:nvSpPr>
          <p:cNvPr id="2" name="Title 1"/>
          <p:cNvSpPr>
            <a:spLocks noGrp="1"/>
          </p:cNvSpPr>
          <p:nvPr>
            <p:ph type="title"/>
          </p:nvPr>
        </p:nvSpPr>
        <p:spPr/>
        <p:txBody>
          <a:bodyPr/>
          <a:lstStyle/>
          <a:p>
            <a:r>
              <a:rPr lang="en-US" dirty="0"/>
              <a:t>Out-of-School Youth </a:t>
            </a:r>
          </a:p>
        </p:txBody>
      </p:sp>
      <p:sp>
        <p:nvSpPr>
          <p:cNvPr id="4" name="Content Placeholder 3"/>
          <p:cNvSpPr>
            <a:spLocks noGrp="1"/>
          </p:cNvSpPr>
          <p:nvPr>
            <p:ph idx="1"/>
          </p:nvPr>
        </p:nvSpPr>
        <p:spPr>
          <a:xfrm>
            <a:off x="628650" y="1465609"/>
            <a:ext cx="4497532" cy="4608456"/>
          </a:xfrm>
        </p:spPr>
        <p:txBody>
          <a:bodyPr/>
          <a:lstStyle/>
          <a:p>
            <a:pPr marL="0" lvl="0" indent="0" algn="ctr">
              <a:buClr>
                <a:srgbClr val="F36B22"/>
              </a:buClr>
              <a:buNone/>
            </a:pPr>
            <a:endParaRPr lang="en-US" sz="2800" dirty="0">
              <a:ln w="15875">
                <a:solidFill>
                  <a:srgbClr val="0070C0"/>
                </a:solidFill>
              </a:ln>
              <a:gradFill flip="none" rotWithShape="1">
                <a:gsLst>
                  <a:gs pos="0">
                    <a:srgbClr val="1C4489">
                      <a:lumMod val="67000"/>
                    </a:srgb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endParaRPr>
          </a:p>
          <a:p>
            <a:pPr marL="0" indent="0" algn="ctr">
              <a:buNone/>
            </a:pPr>
            <a:endParaRPr lang="en-US" sz="2400" dirty="0"/>
          </a:p>
          <a:p>
            <a:pPr marL="0" indent="0" algn="ctr">
              <a:buNone/>
            </a:pPr>
            <a:r>
              <a:rPr lang="en-US" sz="2400" dirty="0"/>
              <a:t>A new reporting line item for </a:t>
            </a:r>
            <a:r>
              <a:rPr lang="en-US" sz="2400" dirty="0">
                <a:solidFill>
                  <a:srgbClr val="C00000"/>
                </a:solidFill>
              </a:rPr>
              <a:t>Out-of-School Youth Funds Expended on Direct Services </a:t>
            </a:r>
            <a:r>
              <a:rPr lang="en-US" sz="2400" dirty="0"/>
              <a:t>was added to the Statewide Youth 9130.</a:t>
            </a:r>
            <a:r>
              <a:rPr lang="en-US" sz="2400" dirty="0">
                <a:ln w="15875">
                  <a:solidFill>
                    <a:srgbClr val="0070C0"/>
                  </a:solidFill>
                </a:ln>
                <a:gradFill flip="none" rotWithShape="1">
                  <a:gsLst>
                    <a:gs pos="0">
                      <a:srgbClr val="1C4489">
                        <a:lumMod val="67000"/>
                      </a:srgb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rPr>
              <a:t> </a:t>
            </a:r>
          </a:p>
          <a:p>
            <a:pPr marL="0" indent="0" algn="ctr">
              <a:buNone/>
            </a:pPr>
            <a:endParaRPr lang="en-US" sz="2400" dirty="0">
              <a:ln w="15875">
                <a:solidFill>
                  <a:srgbClr val="0070C0"/>
                </a:solidFill>
              </a:ln>
              <a:gradFill flip="none" rotWithShape="1">
                <a:gsLst>
                  <a:gs pos="0">
                    <a:srgbClr val="1C4489">
                      <a:lumMod val="67000"/>
                    </a:srgb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endParaRPr>
          </a:p>
          <a:p>
            <a:pPr marL="0" indent="0" algn="ctr">
              <a:buNone/>
            </a:pPr>
            <a:r>
              <a:rPr lang="en-US" sz="2800" dirty="0">
                <a:ln w="15875">
                  <a:solidFill>
                    <a:srgbClr val="0070C0"/>
                  </a:solidFill>
                </a:ln>
                <a:gradFill flip="none" rotWithShape="1">
                  <a:gsLst>
                    <a:gs pos="0">
                      <a:srgbClr val="1C4489">
                        <a:lumMod val="67000"/>
                      </a:srgb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rPr>
              <a:t>WIOA Sec. 129 (a)(4)(A)</a:t>
            </a:r>
          </a:p>
          <a:p>
            <a:pPr marL="0" indent="0" algn="ctr">
              <a:buNone/>
            </a:pPr>
            <a:endParaRPr lang="en-US" sz="2400" dirty="0"/>
          </a:p>
        </p:txBody>
      </p:sp>
    </p:spTree>
    <p:extLst>
      <p:ext uri="{BB962C8B-B14F-4D97-AF65-F5344CB8AC3E}">
        <p14:creationId xmlns:p14="http://schemas.microsoft.com/office/powerpoint/2010/main" val="185782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Out-of-School Youth </a:t>
            </a:r>
            <a:r>
              <a:rPr lang="en-US" sz="2000" dirty="0"/>
              <a:t>…continued</a:t>
            </a:r>
            <a:r>
              <a:rPr lang="en-US" dirty="0"/>
              <a:t> </a:t>
            </a:r>
          </a:p>
        </p:txBody>
      </p:sp>
      <p:sp>
        <p:nvSpPr>
          <p:cNvPr id="3" name="Content Placeholder 2"/>
          <p:cNvSpPr>
            <a:spLocks noGrp="1"/>
          </p:cNvSpPr>
          <p:nvPr>
            <p:ph idx="1"/>
          </p:nvPr>
        </p:nvSpPr>
        <p:spPr>
          <a:xfrm>
            <a:off x="628650" y="1386348"/>
            <a:ext cx="7886700" cy="4696953"/>
          </a:xfrm>
        </p:spPr>
        <p:txBody>
          <a:bodyPr anchor="ctr">
            <a:normAutofit/>
          </a:bodyPr>
          <a:lstStyle/>
          <a:p>
            <a:pPr marL="0" indent="0">
              <a:buNone/>
            </a:pPr>
            <a:r>
              <a:rPr lang="en-US" sz="2400" dirty="0">
                <a:solidFill>
                  <a:srgbClr val="C00000"/>
                </a:solidFill>
              </a:rPr>
              <a:t>Out-of-School Youth Funds Expended on Direct Services </a:t>
            </a:r>
          </a:p>
          <a:p>
            <a:pPr marL="0" indent="0">
              <a:buNone/>
            </a:pPr>
            <a:endParaRPr lang="en-US" sz="1000" dirty="0"/>
          </a:p>
          <a:p>
            <a:pPr marL="0" indent="0">
              <a:buNone/>
            </a:pPr>
            <a:r>
              <a:rPr lang="en-US" sz="2400" dirty="0"/>
              <a:t>Expenditure Rate Calculation:  </a:t>
            </a:r>
            <a:r>
              <a:rPr lang="en-US" sz="2400" b="1" dirty="0"/>
              <a:t>OSY ÷ (ISY + OSY)</a:t>
            </a:r>
          </a:p>
          <a:p>
            <a:pPr marL="0" indent="0" algn="ctr">
              <a:buNone/>
            </a:pPr>
            <a:endParaRPr lang="en-US" sz="1000" dirty="0"/>
          </a:p>
          <a:p>
            <a:pPr marL="365125" indent="-365125">
              <a:buFont typeface="Wingdings" panose="05000000000000000000" pitchFamily="2" charset="2"/>
              <a:buChar char="§"/>
            </a:pPr>
            <a:r>
              <a:rPr lang="en-US" sz="2000" dirty="0"/>
              <a:t>Out-of-School Youth expenditures divided by In-School Youth expenditures plus Out-of-School Youth expenditures </a:t>
            </a:r>
          </a:p>
          <a:p>
            <a:pPr marL="365125" indent="-365125">
              <a:buFont typeface="Wingdings" panose="05000000000000000000" pitchFamily="2" charset="2"/>
              <a:buChar char="§"/>
            </a:pPr>
            <a:endParaRPr lang="en-US" sz="500" dirty="0"/>
          </a:p>
          <a:p>
            <a:pPr marL="365125" indent="-365125">
              <a:buFont typeface="Wingdings" panose="05000000000000000000" pitchFamily="2" charset="2"/>
              <a:buChar char="§"/>
            </a:pPr>
            <a:r>
              <a:rPr lang="en-US" sz="2000" dirty="0"/>
              <a:t>This expenditure rate calculation is </a:t>
            </a:r>
            <a:r>
              <a:rPr lang="en-US" sz="2000" u="sng" dirty="0"/>
              <a:t>only</a:t>
            </a:r>
            <a:r>
              <a:rPr lang="en-US" sz="2000" dirty="0"/>
              <a:t> applicable to the </a:t>
            </a:r>
            <a:r>
              <a:rPr lang="en-US" sz="2000" u="sng" dirty="0"/>
              <a:t>Statewide</a:t>
            </a:r>
            <a:r>
              <a:rPr lang="en-US" sz="2000" dirty="0"/>
              <a:t> Youth fund stream.</a:t>
            </a:r>
          </a:p>
          <a:p>
            <a:pPr marL="365125" indent="-365125">
              <a:buFont typeface="Wingdings" panose="05000000000000000000" pitchFamily="2" charset="2"/>
              <a:buChar char="§"/>
            </a:pPr>
            <a:endParaRPr lang="en-US" sz="500" dirty="0"/>
          </a:p>
          <a:p>
            <a:pPr marL="365125" indent="-365125">
              <a:buFont typeface="Wingdings" panose="05000000000000000000" pitchFamily="2" charset="2"/>
              <a:buChar char="§"/>
            </a:pPr>
            <a:r>
              <a:rPr lang="en-US" sz="2000" dirty="0"/>
              <a:t>The local OSY Expenditures calculation is outlined in the Local Youth ETA-9130 instructions.</a:t>
            </a:r>
          </a:p>
        </p:txBody>
      </p:sp>
    </p:spTree>
    <p:extLst>
      <p:ext uri="{BB962C8B-B14F-4D97-AF65-F5344CB8AC3E}">
        <p14:creationId xmlns:p14="http://schemas.microsoft.com/office/powerpoint/2010/main" val="1149213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828800" y="87266"/>
            <a:ext cx="5486400" cy="2504067"/>
          </a:xfrm>
          <a:prstGeom prst="rect">
            <a:avLst/>
          </a:prstGeom>
        </p:spPr>
      </p:pic>
      <p:pic>
        <p:nvPicPr>
          <p:cNvPr id="4" name="Picture 3"/>
          <p:cNvPicPr>
            <a:picLocks noChangeAspect="1"/>
          </p:cNvPicPr>
          <p:nvPr/>
        </p:nvPicPr>
        <p:blipFill>
          <a:blip r:embed="rId4"/>
          <a:stretch>
            <a:fillRect/>
          </a:stretch>
        </p:blipFill>
        <p:spPr>
          <a:xfrm>
            <a:off x="1828800" y="2573227"/>
            <a:ext cx="5486400" cy="809637"/>
          </a:xfrm>
          <a:prstGeom prst="rect">
            <a:avLst/>
          </a:prstGeom>
        </p:spPr>
      </p:pic>
      <p:pic>
        <p:nvPicPr>
          <p:cNvPr id="8" name="Picture 7"/>
          <p:cNvPicPr>
            <a:picLocks noChangeAspect="1"/>
          </p:cNvPicPr>
          <p:nvPr/>
        </p:nvPicPr>
        <p:blipFill>
          <a:blip r:embed="rId5"/>
          <a:stretch>
            <a:fillRect/>
          </a:stretch>
        </p:blipFill>
        <p:spPr>
          <a:xfrm>
            <a:off x="1828800" y="3964539"/>
            <a:ext cx="5486400" cy="2041610"/>
          </a:xfrm>
          <a:prstGeom prst="rect">
            <a:avLst/>
          </a:prstGeom>
        </p:spPr>
      </p:pic>
      <p:pic>
        <p:nvPicPr>
          <p:cNvPr id="9" name="Picture 8"/>
          <p:cNvPicPr>
            <a:picLocks noChangeAspect="1"/>
          </p:cNvPicPr>
          <p:nvPr/>
        </p:nvPicPr>
        <p:blipFill>
          <a:blip r:embed="rId6"/>
          <a:stretch>
            <a:fillRect/>
          </a:stretch>
        </p:blipFill>
        <p:spPr>
          <a:xfrm>
            <a:off x="1828800" y="5939256"/>
            <a:ext cx="5486400" cy="831479"/>
          </a:xfrm>
          <a:prstGeom prst="rect">
            <a:avLst/>
          </a:prstGeom>
        </p:spPr>
      </p:pic>
      <p:pic>
        <p:nvPicPr>
          <p:cNvPr id="5" name="Picture 4"/>
          <p:cNvPicPr>
            <a:picLocks noChangeAspect="1"/>
          </p:cNvPicPr>
          <p:nvPr/>
        </p:nvPicPr>
        <p:blipFill>
          <a:blip r:embed="rId7"/>
          <a:stretch>
            <a:fillRect/>
          </a:stretch>
        </p:blipFill>
        <p:spPr>
          <a:xfrm>
            <a:off x="1828800" y="3372973"/>
            <a:ext cx="5486400" cy="610737"/>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719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74845"/>
            <a:ext cx="8053532" cy="884850"/>
          </a:xfrm>
        </p:spPr>
        <p:txBody>
          <a:bodyPr anchor="ctr">
            <a:normAutofit fontScale="90000"/>
          </a:bodyPr>
          <a:lstStyle/>
          <a:p>
            <a:r>
              <a:rPr lang="en-US" dirty="0"/>
              <a:t>Statewide Adult and Dislocated Workers</a:t>
            </a:r>
          </a:p>
        </p:txBody>
      </p:sp>
      <p:sp>
        <p:nvSpPr>
          <p:cNvPr id="3" name="Content Placeholder 2"/>
          <p:cNvSpPr>
            <a:spLocks noGrp="1"/>
          </p:cNvSpPr>
          <p:nvPr>
            <p:ph idx="1"/>
          </p:nvPr>
        </p:nvSpPr>
        <p:spPr>
          <a:xfrm>
            <a:off x="628650" y="1474845"/>
            <a:ext cx="4479059" cy="4658100"/>
          </a:xfrm>
        </p:spPr>
        <p:txBody>
          <a:bodyPr anchor="ctr">
            <a:noAutofit/>
          </a:bodyPr>
          <a:lstStyle/>
          <a:p>
            <a:pPr marL="0" indent="0" algn="ctr">
              <a:spcAft>
                <a:spcPts val="600"/>
              </a:spcAft>
              <a:buNone/>
            </a:pPr>
            <a:r>
              <a:rPr lang="en-US" sz="4000" b="1" dirty="0">
                <a:solidFill>
                  <a:srgbClr val="C00000"/>
                </a:solidFill>
              </a:rPr>
              <a:t>No new line items!</a:t>
            </a:r>
          </a:p>
        </p:txBody>
      </p:sp>
      <p:pic>
        <p:nvPicPr>
          <p:cNvPr id="5" name="Picture 4"/>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r="51450"/>
          <a:stretch/>
        </p:blipFill>
        <p:spPr>
          <a:xfrm flipH="1">
            <a:off x="4791456" y="2680534"/>
            <a:ext cx="4352544" cy="3989481"/>
          </a:xfrm>
          <a:prstGeom prst="rect">
            <a:avLst/>
          </a:prstGeom>
        </p:spPr>
      </p:pic>
    </p:spTree>
    <p:extLst>
      <p:ext uri="{BB962C8B-B14F-4D97-AF65-F5344CB8AC3E}">
        <p14:creationId xmlns:p14="http://schemas.microsoft.com/office/powerpoint/2010/main" val="4007156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9470"/>
            <a:ext cx="4003964" cy="4654617"/>
          </a:xfrm>
        </p:spPr>
        <p:txBody>
          <a:bodyPr anchor="ctr">
            <a:normAutofit/>
          </a:bodyPr>
          <a:lstStyle/>
          <a:p>
            <a:pPr marL="0" indent="0" algn="ctr">
              <a:buNone/>
            </a:pPr>
            <a:r>
              <a:rPr lang="en-US" sz="2800" dirty="0"/>
              <a:t>Due to the programmatic requirements in WIOA, a separate report has been created for </a:t>
            </a:r>
            <a:r>
              <a:rPr lang="en-US" sz="2800" dirty="0">
                <a:solidFill>
                  <a:srgbClr val="C00000"/>
                </a:solidFill>
              </a:rPr>
              <a:t>National Dislocated Worker Grants </a:t>
            </a:r>
            <a:r>
              <a:rPr lang="en-US" sz="2800" dirty="0"/>
              <a:t>(NDWG).</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898" y="1514248"/>
            <a:ext cx="3474720" cy="415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369" y="1338881"/>
            <a:ext cx="2007031" cy="2007031"/>
          </a:xfrm>
          <a:prstGeom prst="rect">
            <a:avLst/>
          </a:prstGeom>
        </p:spPr>
      </p:pic>
      <p:sp>
        <p:nvSpPr>
          <p:cNvPr id="4" name="Title 3"/>
          <p:cNvSpPr>
            <a:spLocks noGrp="1"/>
          </p:cNvSpPr>
          <p:nvPr>
            <p:ph type="title"/>
          </p:nvPr>
        </p:nvSpPr>
        <p:spPr/>
        <p:txBody>
          <a:bodyPr>
            <a:normAutofit/>
          </a:bodyPr>
          <a:lstStyle/>
          <a:p>
            <a:r>
              <a:rPr lang="en-US" dirty="0"/>
              <a:t>National Dislocated Worker Grants </a:t>
            </a:r>
          </a:p>
        </p:txBody>
      </p:sp>
    </p:spTree>
    <p:extLst>
      <p:ext uri="{BB962C8B-B14F-4D97-AF65-F5344CB8AC3E}">
        <p14:creationId xmlns:p14="http://schemas.microsoft.com/office/powerpoint/2010/main" val="3450709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National Dislocated </a:t>
            </a:r>
            <a:br>
              <a:rPr lang="en-US" dirty="0"/>
            </a:br>
            <a:r>
              <a:rPr lang="en-US" dirty="0"/>
              <a:t>Worker Grants </a:t>
            </a:r>
            <a:r>
              <a:rPr lang="en-US" sz="2000" dirty="0"/>
              <a:t>…continued</a:t>
            </a:r>
          </a:p>
        </p:txBody>
      </p:sp>
      <p:sp>
        <p:nvSpPr>
          <p:cNvPr id="5" name="Content Placeholder 4"/>
          <p:cNvSpPr>
            <a:spLocks noGrp="1"/>
          </p:cNvSpPr>
          <p:nvPr>
            <p:ph idx="1"/>
          </p:nvPr>
        </p:nvSpPr>
        <p:spPr>
          <a:xfrm>
            <a:off x="764540" y="1357745"/>
            <a:ext cx="7614920" cy="3888783"/>
          </a:xfrm>
        </p:spPr>
        <p:txBody>
          <a:bodyPr anchor="ctr">
            <a:normAutofit/>
          </a:bodyPr>
          <a:lstStyle/>
          <a:p>
            <a:pPr marL="0" indent="0" algn="ctr">
              <a:buNone/>
            </a:pPr>
            <a:r>
              <a:rPr lang="en-US" sz="2200" dirty="0"/>
              <a:t>The new National Dislocated Worker Grants 9130 includes a </a:t>
            </a:r>
            <a:r>
              <a:rPr lang="en-US" sz="2200" dirty="0">
                <a:solidFill>
                  <a:srgbClr val="C00000"/>
                </a:solidFill>
              </a:rPr>
              <a:t>Training Expenditures </a:t>
            </a:r>
            <a:r>
              <a:rPr lang="en-US" sz="2200" dirty="0"/>
              <a:t>reporting line item.</a:t>
            </a:r>
          </a:p>
          <a:p>
            <a:pPr marL="0" indent="0" algn="ctr">
              <a:buNone/>
            </a:pPr>
            <a:endParaRPr lang="en-US" sz="1000" dirty="0"/>
          </a:p>
          <a:p>
            <a:pPr marL="0" indent="0" algn="ctr">
              <a:buNone/>
            </a:pPr>
            <a:r>
              <a:rPr lang="en-US" sz="2200" dirty="0"/>
              <a:t>This line item should consider all costs for training, including but not limited to tuition, books, tools, etc., as applicable.  </a:t>
            </a:r>
          </a:p>
          <a:p>
            <a:pPr marL="0" indent="0" algn="ctr">
              <a:buNone/>
            </a:pPr>
            <a:endParaRPr lang="en-US" sz="1000" dirty="0"/>
          </a:p>
          <a:p>
            <a:pPr marL="0" indent="0" algn="ctr">
              <a:buNone/>
            </a:pPr>
            <a:r>
              <a:rPr lang="en-US" sz="2200" dirty="0"/>
              <a:t>All forms of training must be accounted for, including but not limited to occupational skills training, GED/</a:t>
            </a:r>
            <a:r>
              <a:rPr lang="en-US" sz="2200" dirty="0" err="1"/>
              <a:t>HiSET</a:t>
            </a:r>
            <a:r>
              <a:rPr lang="en-US" sz="2200" dirty="0"/>
              <a:t>/TASC training, and on-the-job training.</a:t>
            </a:r>
          </a:p>
        </p:txBody>
      </p:sp>
      <p:sp>
        <p:nvSpPr>
          <p:cNvPr id="4" name="AutoShape 2" descr="Hand writing Training with blue marker on transparent wipe board."/>
          <p:cNvSpPr>
            <a:spLocks noChangeAspect="1" noChangeArrowheads="1"/>
          </p:cNvSpPr>
          <p:nvPr/>
        </p:nvSpPr>
        <p:spPr bwMode="auto">
          <a:xfrm>
            <a:off x="1388099" y="26901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3556000" y="5159052"/>
            <a:ext cx="5203284" cy="646331"/>
          </a:xfrm>
          <a:prstGeom prst="rect">
            <a:avLst/>
          </a:prstGeom>
        </p:spPr>
        <p:txBody>
          <a:bodyPr wrap="none">
            <a:spAutoFit/>
          </a:bodyPr>
          <a:lstStyle/>
          <a:p>
            <a:r>
              <a:rPr lang="pt-BR" sz="3600" dirty="0">
                <a:ln w="15875">
                  <a:solidFill>
                    <a:srgbClr val="0070C0"/>
                  </a:solidFill>
                </a:ln>
                <a:gradFill flip="none" rotWithShape="1">
                  <a:gsLst>
                    <a:gs pos="0">
                      <a:schemeClr val="accent1">
                        <a:lumMod val="67000"/>
                      </a:scheme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rPr>
              <a:t>WIOA Sec. 116 (d)(2)(D)</a:t>
            </a:r>
          </a:p>
        </p:txBody>
      </p:sp>
    </p:spTree>
    <p:extLst>
      <p:ext uri="{BB962C8B-B14F-4D97-AF65-F5344CB8AC3E}">
        <p14:creationId xmlns:p14="http://schemas.microsoft.com/office/powerpoint/2010/main" val="2823295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Rapid Response</a:t>
            </a:r>
          </a:p>
        </p:txBody>
      </p:sp>
      <p:sp>
        <p:nvSpPr>
          <p:cNvPr id="3" name="Content Placeholder 2"/>
          <p:cNvSpPr>
            <a:spLocks noGrp="1"/>
          </p:cNvSpPr>
          <p:nvPr>
            <p:ph idx="1"/>
          </p:nvPr>
        </p:nvSpPr>
        <p:spPr>
          <a:xfrm>
            <a:off x="457201" y="1209470"/>
            <a:ext cx="4428836" cy="4544785"/>
          </a:xfrm>
        </p:spPr>
        <p:txBody>
          <a:bodyPr anchor="ctr">
            <a:normAutofit/>
          </a:bodyPr>
          <a:lstStyle/>
          <a:p>
            <a:pPr marL="0" indent="0" algn="ctr">
              <a:buNone/>
            </a:pPr>
            <a:r>
              <a:rPr lang="en-US" sz="2800" dirty="0"/>
              <a:t>A new </a:t>
            </a:r>
            <a:r>
              <a:rPr lang="en-US" sz="2800" dirty="0">
                <a:solidFill>
                  <a:srgbClr val="C00000"/>
                </a:solidFill>
              </a:rPr>
              <a:t>Rapid Response Funds Expended on Other Statewide Activities </a:t>
            </a:r>
            <a:r>
              <a:rPr lang="en-US" sz="2800" dirty="0"/>
              <a:t>reporting line item was added to the Statewide Rapid Response 9130.</a:t>
            </a:r>
          </a:p>
          <a:p>
            <a:pPr marL="0" indent="0" algn="ctr">
              <a:buNone/>
            </a:pPr>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886036" y="1690028"/>
            <a:ext cx="3373690" cy="3238743"/>
          </a:xfrm>
          <a:prstGeom prst="rect">
            <a:avLst/>
          </a:prstGeom>
          <a:effectLst>
            <a:softEdge rad="63500"/>
          </a:effectLst>
        </p:spPr>
      </p:pic>
      <p:sp>
        <p:nvSpPr>
          <p:cNvPr id="4" name="Rectangle 3"/>
          <p:cNvSpPr/>
          <p:nvPr/>
        </p:nvSpPr>
        <p:spPr>
          <a:xfrm>
            <a:off x="3158836" y="5173578"/>
            <a:ext cx="5724837" cy="646331"/>
          </a:xfrm>
          <a:prstGeom prst="rect">
            <a:avLst/>
          </a:prstGeom>
        </p:spPr>
        <p:txBody>
          <a:bodyPr wrap="none">
            <a:spAutoFit/>
          </a:bodyPr>
          <a:lstStyle/>
          <a:p>
            <a:r>
              <a:rPr lang="pt-BR" sz="3600" dirty="0">
                <a:ln w="15875">
                  <a:solidFill>
                    <a:srgbClr val="0070C0"/>
                  </a:solidFill>
                </a:ln>
                <a:gradFill flip="none" rotWithShape="1">
                  <a:gsLst>
                    <a:gs pos="0">
                      <a:schemeClr val="accent1">
                        <a:lumMod val="67000"/>
                      </a:scheme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rPr>
              <a:t>WIOA Sec. 134 (a)(2)(A)(ii)</a:t>
            </a:r>
          </a:p>
        </p:txBody>
      </p:sp>
    </p:spTree>
    <p:extLst>
      <p:ext uri="{BB962C8B-B14F-4D97-AF65-F5344CB8AC3E}">
        <p14:creationId xmlns:p14="http://schemas.microsoft.com/office/powerpoint/2010/main" val="3351702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828800" y="102273"/>
            <a:ext cx="5486400" cy="2518726"/>
          </a:xfrm>
          <a:prstGeom prst="rect">
            <a:avLst/>
          </a:prstGeom>
        </p:spPr>
      </p:pic>
      <p:pic>
        <p:nvPicPr>
          <p:cNvPr id="7" name="Picture 6"/>
          <p:cNvPicPr>
            <a:picLocks noChangeAspect="1"/>
          </p:cNvPicPr>
          <p:nvPr/>
        </p:nvPicPr>
        <p:blipFill>
          <a:blip r:embed="rId4"/>
          <a:stretch>
            <a:fillRect/>
          </a:stretch>
        </p:blipFill>
        <p:spPr>
          <a:xfrm>
            <a:off x="1828800" y="2602337"/>
            <a:ext cx="5486400" cy="808279"/>
          </a:xfrm>
          <a:prstGeom prst="rect">
            <a:avLst/>
          </a:prstGeom>
        </p:spPr>
      </p:pic>
      <p:pic>
        <p:nvPicPr>
          <p:cNvPr id="11" name="Picture 10"/>
          <p:cNvPicPr>
            <a:picLocks noChangeAspect="1"/>
          </p:cNvPicPr>
          <p:nvPr/>
        </p:nvPicPr>
        <p:blipFill>
          <a:blip r:embed="rId5"/>
          <a:stretch>
            <a:fillRect/>
          </a:stretch>
        </p:blipFill>
        <p:spPr>
          <a:xfrm>
            <a:off x="1828800" y="3803529"/>
            <a:ext cx="5486400" cy="2131217"/>
          </a:xfrm>
          <a:prstGeom prst="rect">
            <a:avLst/>
          </a:prstGeom>
        </p:spPr>
      </p:pic>
      <p:pic>
        <p:nvPicPr>
          <p:cNvPr id="12" name="Picture 11"/>
          <p:cNvPicPr>
            <a:picLocks noChangeAspect="1"/>
          </p:cNvPicPr>
          <p:nvPr/>
        </p:nvPicPr>
        <p:blipFill>
          <a:blip r:embed="rId6"/>
          <a:stretch>
            <a:fillRect/>
          </a:stretch>
        </p:blipFill>
        <p:spPr>
          <a:xfrm>
            <a:off x="1828800" y="3401285"/>
            <a:ext cx="5486400" cy="41263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7"/>
          <a:stretch>
            <a:fillRect/>
          </a:stretch>
        </p:blipFill>
        <p:spPr>
          <a:xfrm>
            <a:off x="1828800" y="5934746"/>
            <a:ext cx="5486400" cy="820982"/>
          </a:xfrm>
          <a:prstGeom prst="rect">
            <a:avLst/>
          </a:prstGeom>
        </p:spPr>
      </p:pic>
    </p:spTree>
    <p:extLst>
      <p:ext uri="{BB962C8B-B14F-4D97-AF65-F5344CB8AC3E}">
        <p14:creationId xmlns:p14="http://schemas.microsoft.com/office/powerpoint/2010/main" val="376715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0584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000" b="1" dirty="0">
                <a:ln/>
                <a:solidFill>
                  <a:schemeClr val="tx2"/>
                </a:solidFill>
                <a:latin typeface="Franklin Gothic Medium" panose="020B0603020102020204" pitchFamily="34" charset="0"/>
                <a:ea typeface="+mj-ea"/>
              </a:rPr>
              <a:t>New Line Items In Summary</a:t>
            </a:r>
            <a:endParaRPr lang="en-US" b="1" dirty="0">
              <a:ln/>
              <a:solidFill>
                <a:schemeClr val="tx2"/>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403029546"/>
              </p:ext>
            </p:extLst>
          </p:nvPr>
        </p:nvGraphicFramePr>
        <p:xfrm>
          <a:off x="9" y="991987"/>
          <a:ext cx="9143983" cy="5866013"/>
        </p:xfrm>
        <a:graphic>
          <a:graphicData uri="http://schemas.openxmlformats.org/drawingml/2006/table">
            <a:tbl>
              <a:tblPr firstRow="1" firstCol="1" bandRow="1">
                <a:tableStyleId>{5C22544A-7EE6-4342-B048-85BDC9FD1C3A}</a:tableStyleId>
              </a:tblPr>
              <a:tblGrid>
                <a:gridCol w="2471592">
                  <a:extLst>
                    <a:ext uri="{9D8B030D-6E8A-4147-A177-3AD203B41FA5}">
                      <a16:colId xmlns:a16="http://schemas.microsoft.com/office/drawing/2014/main" val="937307411"/>
                    </a:ext>
                  </a:extLst>
                </a:gridCol>
                <a:gridCol w="606581">
                  <a:extLst>
                    <a:ext uri="{9D8B030D-6E8A-4147-A177-3AD203B41FA5}">
                      <a16:colId xmlns:a16="http://schemas.microsoft.com/office/drawing/2014/main" val="257426719"/>
                    </a:ext>
                  </a:extLst>
                </a:gridCol>
                <a:gridCol w="606581">
                  <a:extLst>
                    <a:ext uri="{9D8B030D-6E8A-4147-A177-3AD203B41FA5}">
                      <a16:colId xmlns:a16="http://schemas.microsoft.com/office/drawing/2014/main" val="3992951253"/>
                    </a:ext>
                  </a:extLst>
                </a:gridCol>
                <a:gridCol w="606581">
                  <a:extLst>
                    <a:ext uri="{9D8B030D-6E8A-4147-A177-3AD203B41FA5}">
                      <a16:colId xmlns:a16="http://schemas.microsoft.com/office/drawing/2014/main" val="837499462"/>
                    </a:ext>
                  </a:extLst>
                </a:gridCol>
                <a:gridCol w="606581">
                  <a:extLst>
                    <a:ext uri="{9D8B030D-6E8A-4147-A177-3AD203B41FA5}">
                      <a16:colId xmlns:a16="http://schemas.microsoft.com/office/drawing/2014/main" val="2174128135"/>
                    </a:ext>
                  </a:extLst>
                </a:gridCol>
                <a:gridCol w="606581">
                  <a:extLst>
                    <a:ext uri="{9D8B030D-6E8A-4147-A177-3AD203B41FA5}">
                      <a16:colId xmlns:a16="http://schemas.microsoft.com/office/drawing/2014/main" val="3190651500"/>
                    </a:ext>
                  </a:extLst>
                </a:gridCol>
                <a:gridCol w="606581">
                  <a:extLst>
                    <a:ext uri="{9D8B030D-6E8A-4147-A177-3AD203B41FA5}">
                      <a16:colId xmlns:a16="http://schemas.microsoft.com/office/drawing/2014/main" val="19793180"/>
                    </a:ext>
                  </a:extLst>
                </a:gridCol>
                <a:gridCol w="606581">
                  <a:extLst>
                    <a:ext uri="{9D8B030D-6E8A-4147-A177-3AD203B41FA5}">
                      <a16:colId xmlns:a16="http://schemas.microsoft.com/office/drawing/2014/main" val="4199332472"/>
                    </a:ext>
                  </a:extLst>
                </a:gridCol>
                <a:gridCol w="606581">
                  <a:extLst>
                    <a:ext uri="{9D8B030D-6E8A-4147-A177-3AD203B41FA5}">
                      <a16:colId xmlns:a16="http://schemas.microsoft.com/office/drawing/2014/main" val="3080836747"/>
                    </a:ext>
                  </a:extLst>
                </a:gridCol>
                <a:gridCol w="606581">
                  <a:extLst>
                    <a:ext uri="{9D8B030D-6E8A-4147-A177-3AD203B41FA5}">
                      <a16:colId xmlns:a16="http://schemas.microsoft.com/office/drawing/2014/main" val="12747162"/>
                    </a:ext>
                  </a:extLst>
                </a:gridCol>
                <a:gridCol w="606581">
                  <a:extLst>
                    <a:ext uri="{9D8B030D-6E8A-4147-A177-3AD203B41FA5}">
                      <a16:colId xmlns:a16="http://schemas.microsoft.com/office/drawing/2014/main" val="1702815196"/>
                    </a:ext>
                  </a:extLst>
                </a:gridCol>
                <a:gridCol w="606581">
                  <a:extLst>
                    <a:ext uri="{9D8B030D-6E8A-4147-A177-3AD203B41FA5}">
                      <a16:colId xmlns:a16="http://schemas.microsoft.com/office/drawing/2014/main" val="3037027460"/>
                    </a:ext>
                  </a:extLst>
                </a:gridCol>
              </a:tblGrid>
              <a:tr h="1566319">
                <a:tc>
                  <a:txBody>
                    <a:bodyPr/>
                    <a:lstStyle/>
                    <a:p>
                      <a:pPr marL="0" marR="0" algn="ctr">
                        <a:spcBef>
                          <a:spcPts val="0"/>
                        </a:spcBef>
                        <a:spcAft>
                          <a:spcPts val="0"/>
                        </a:spcAft>
                      </a:pPr>
                      <a:r>
                        <a:rPr lang="en-US" sz="1400" dirty="0">
                          <a:effectLst/>
                          <a:latin typeface="Arial Narrow" panose="020B0606020202030204" pitchFamily="34" charset="0"/>
                        </a:rPr>
                        <a:t>9130 Report</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anchor="ctr"/>
                </a:tc>
                <a:tc>
                  <a:txBody>
                    <a:bodyPr/>
                    <a:lstStyle/>
                    <a:p>
                      <a:pPr marL="0" marR="0" algn="ctr">
                        <a:spcBef>
                          <a:spcPts val="0"/>
                        </a:spcBef>
                        <a:spcAft>
                          <a:spcPts val="0"/>
                        </a:spcAft>
                      </a:pPr>
                      <a:r>
                        <a:rPr lang="en-US" sz="1100" b="0" dirty="0">
                          <a:effectLst/>
                          <a:latin typeface="Arial Narrow" panose="020B0606020202030204" pitchFamily="34" charset="0"/>
                        </a:rPr>
                        <a:t>Indirect Cost Expenditures</a:t>
                      </a:r>
                      <a:endParaRPr lang="en-US" sz="14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vert="vert270" anchor="ctr"/>
                </a:tc>
                <a:tc>
                  <a:txBody>
                    <a:bodyPr/>
                    <a:lstStyle/>
                    <a:p>
                      <a:pPr marL="0" marR="0" algn="ctr">
                        <a:spcBef>
                          <a:spcPts val="0"/>
                        </a:spcBef>
                        <a:spcAft>
                          <a:spcPts val="0"/>
                        </a:spcAft>
                      </a:pPr>
                      <a:r>
                        <a:rPr lang="en-US" sz="1100" b="0" dirty="0">
                          <a:effectLst/>
                          <a:latin typeface="Arial Narrow" panose="020B0606020202030204" pitchFamily="34" charset="0"/>
                        </a:rPr>
                        <a:t>Out-of-School Youth Funds Expended on Direct Services</a:t>
                      </a:r>
                      <a:endParaRPr lang="en-US" sz="14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vert="vert270" anchor="ctr"/>
                </a:tc>
                <a:tc>
                  <a:txBody>
                    <a:bodyPr/>
                    <a:lstStyle/>
                    <a:p>
                      <a:pPr marL="0" marR="0" algn="ctr">
                        <a:spcBef>
                          <a:spcPts val="0"/>
                        </a:spcBef>
                        <a:spcAft>
                          <a:spcPts val="0"/>
                        </a:spcAft>
                      </a:pPr>
                      <a:r>
                        <a:rPr lang="en-US" sz="1100" b="0" dirty="0">
                          <a:effectLst/>
                          <a:latin typeface="Arial Narrow" panose="020B0606020202030204" pitchFamily="34" charset="0"/>
                        </a:rPr>
                        <a:t>In-School Youth Funds Expended on Direct Services</a:t>
                      </a:r>
                      <a:endParaRPr lang="en-US" sz="14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vert="vert270" anchor="ctr"/>
                </a:tc>
                <a:tc>
                  <a:txBody>
                    <a:bodyPr/>
                    <a:lstStyle/>
                    <a:p>
                      <a:pPr marL="0" marR="0" algn="ctr">
                        <a:spcBef>
                          <a:spcPts val="0"/>
                        </a:spcBef>
                        <a:spcAft>
                          <a:spcPts val="0"/>
                        </a:spcAft>
                      </a:pPr>
                      <a:r>
                        <a:rPr lang="en-US" sz="1100" b="0" dirty="0">
                          <a:effectLst/>
                          <a:latin typeface="Arial Narrow" panose="020B0606020202030204" pitchFamily="34" charset="0"/>
                        </a:rPr>
                        <a:t>Work Experience Expenditures</a:t>
                      </a:r>
                      <a:endParaRPr lang="en-US" sz="14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vert="vert270" anchor="ctr"/>
                </a:tc>
                <a:tc>
                  <a:txBody>
                    <a:bodyPr/>
                    <a:lstStyle/>
                    <a:p>
                      <a:pPr marL="0" marR="0" algn="ctr">
                        <a:spcBef>
                          <a:spcPts val="0"/>
                        </a:spcBef>
                        <a:spcAft>
                          <a:spcPts val="0"/>
                        </a:spcAft>
                      </a:pPr>
                      <a:r>
                        <a:rPr lang="en-US" sz="1100" b="0" dirty="0">
                          <a:effectLst/>
                          <a:latin typeface="Arial Narrow" panose="020B0606020202030204" pitchFamily="34" charset="0"/>
                        </a:rPr>
                        <a:t>Federal Share of Unliquidated Obligations for Pay-for-Performance Contracts</a:t>
                      </a:r>
                      <a:endParaRPr lang="en-US" sz="14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vert="vert270" anchor="ctr"/>
                </a:tc>
                <a:tc>
                  <a:txBody>
                    <a:bodyPr/>
                    <a:lstStyle/>
                    <a:p>
                      <a:pPr marL="0" marR="0" algn="ctr">
                        <a:spcBef>
                          <a:spcPts val="0"/>
                        </a:spcBef>
                        <a:spcAft>
                          <a:spcPts val="0"/>
                        </a:spcAft>
                      </a:pPr>
                      <a:r>
                        <a:rPr lang="en-US" sz="1100" b="0" dirty="0">
                          <a:effectLst/>
                          <a:latin typeface="Arial Narrow" panose="020B0606020202030204" pitchFamily="34" charset="0"/>
                        </a:rPr>
                        <a:t>Pay-for-Performance Contract Expenditures</a:t>
                      </a:r>
                      <a:endParaRPr lang="en-US" sz="14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vert="vert270" anchor="ctr"/>
                </a:tc>
                <a:tc>
                  <a:txBody>
                    <a:bodyPr/>
                    <a:lstStyle/>
                    <a:p>
                      <a:pPr marL="0" marR="0" algn="ctr">
                        <a:spcBef>
                          <a:spcPts val="0"/>
                        </a:spcBef>
                        <a:spcAft>
                          <a:spcPts val="0"/>
                        </a:spcAft>
                      </a:pPr>
                      <a:r>
                        <a:rPr lang="en-US" sz="1100" b="0" dirty="0">
                          <a:effectLst/>
                          <a:latin typeface="Arial Narrow" panose="020B0606020202030204" pitchFamily="34" charset="0"/>
                        </a:rPr>
                        <a:t>Incumbent Worker Training Expenditures</a:t>
                      </a:r>
                      <a:endParaRPr lang="en-US" sz="14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vert="vert270" anchor="ctr"/>
                </a:tc>
                <a:tc>
                  <a:txBody>
                    <a:bodyPr/>
                    <a:lstStyle/>
                    <a:p>
                      <a:pPr marL="0" marR="0" algn="ctr">
                        <a:spcBef>
                          <a:spcPts val="0"/>
                        </a:spcBef>
                        <a:spcAft>
                          <a:spcPts val="0"/>
                        </a:spcAft>
                      </a:pPr>
                      <a:r>
                        <a:rPr lang="en-US" sz="1100" b="0" dirty="0">
                          <a:effectLst/>
                          <a:latin typeface="Arial Narrow" panose="020B0606020202030204" pitchFamily="34" charset="0"/>
                        </a:rPr>
                        <a:t>Transitional Jobs Expenditures</a:t>
                      </a:r>
                      <a:endParaRPr lang="en-US" sz="14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vert="vert270" anchor="ctr"/>
                </a:tc>
                <a:tc>
                  <a:txBody>
                    <a:bodyPr/>
                    <a:lstStyle/>
                    <a:p>
                      <a:pPr marL="0" marR="0" algn="ctr">
                        <a:spcBef>
                          <a:spcPts val="0"/>
                        </a:spcBef>
                        <a:spcAft>
                          <a:spcPts val="0"/>
                        </a:spcAft>
                      </a:pPr>
                      <a:r>
                        <a:rPr lang="en-US" sz="1100" b="0" dirty="0">
                          <a:effectLst/>
                          <a:latin typeface="Arial Narrow" panose="020B0606020202030204" pitchFamily="34" charset="0"/>
                        </a:rPr>
                        <a:t>Rapid Response Funds Expended on Other Statewide Programs</a:t>
                      </a:r>
                      <a:endParaRPr lang="en-US" sz="14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vert="vert270" anchor="ctr"/>
                </a:tc>
                <a:tc>
                  <a:txBody>
                    <a:bodyPr/>
                    <a:lstStyle/>
                    <a:p>
                      <a:pPr marL="0" marR="0" algn="ctr">
                        <a:spcBef>
                          <a:spcPts val="0"/>
                        </a:spcBef>
                        <a:spcAft>
                          <a:spcPts val="0"/>
                        </a:spcAft>
                      </a:pPr>
                      <a:r>
                        <a:rPr lang="en-US" sz="1100" b="0" dirty="0">
                          <a:effectLst/>
                          <a:latin typeface="Arial Narrow" panose="020B0606020202030204" pitchFamily="34" charset="0"/>
                        </a:rPr>
                        <a:t>Supportive Services Expenditures</a:t>
                      </a:r>
                      <a:endParaRPr lang="en-US" sz="14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vert="vert270" anchor="ctr"/>
                </a:tc>
                <a:tc>
                  <a:txBody>
                    <a:bodyPr/>
                    <a:lstStyle/>
                    <a:p>
                      <a:pPr marL="0" marR="0" algn="ctr">
                        <a:spcBef>
                          <a:spcPts val="0"/>
                        </a:spcBef>
                        <a:spcAft>
                          <a:spcPts val="0"/>
                        </a:spcAft>
                      </a:pPr>
                      <a:r>
                        <a:rPr lang="en-US" sz="1100" b="0" dirty="0">
                          <a:effectLst/>
                          <a:latin typeface="Arial Narrow" panose="020B0606020202030204" pitchFamily="34" charset="0"/>
                        </a:rPr>
                        <a:t>Training Expenditures</a:t>
                      </a:r>
                      <a:endParaRPr lang="en-US" sz="14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vert="vert270" anchor="ctr"/>
                </a:tc>
                <a:extLst>
                  <a:ext uri="{0D108BD9-81ED-4DB2-BD59-A6C34878D82A}">
                    <a16:rowId xmlns:a16="http://schemas.microsoft.com/office/drawing/2014/main" val="4209766681"/>
                  </a:ext>
                </a:extLst>
              </a:tr>
              <a:tr h="307121">
                <a:tc>
                  <a:txBody>
                    <a:bodyPr/>
                    <a:lstStyle/>
                    <a:p>
                      <a:pPr marL="0" marR="0">
                        <a:spcBef>
                          <a:spcPts val="0"/>
                        </a:spcBef>
                        <a:spcAft>
                          <a:spcPts val="0"/>
                        </a:spcAft>
                      </a:pPr>
                      <a:r>
                        <a:rPr lang="en-US" sz="1000" b="0" dirty="0">
                          <a:effectLst/>
                          <a:latin typeface="Arial Narrow" panose="020B0606020202030204" pitchFamily="34" charset="0"/>
                        </a:rPr>
                        <a:t>Basic</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X</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extLst>
                  <a:ext uri="{0D108BD9-81ED-4DB2-BD59-A6C34878D82A}">
                    <a16:rowId xmlns:a16="http://schemas.microsoft.com/office/drawing/2014/main" val="764041213"/>
                  </a:ext>
                </a:extLst>
              </a:tr>
              <a:tr h="307121">
                <a:tc>
                  <a:txBody>
                    <a:bodyPr/>
                    <a:lstStyle/>
                    <a:p>
                      <a:pPr marL="0" marR="0">
                        <a:spcBef>
                          <a:spcPts val="0"/>
                        </a:spcBef>
                        <a:spcAft>
                          <a:spcPts val="0"/>
                        </a:spcAft>
                      </a:pPr>
                      <a:r>
                        <a:rPr lang="en-US" sz="1200" dirty="0">
                          <a:solidFill>
                            <a:schemeClr val="accent6">
                              <a:lumMod val="75000"/>
                            </a:schemeClr>
                          </a:solidFill>
                          <a:effectLst/>
                          <a:latin typeface="Arial Narrow" panose="020B0606020202030204" pitchFamily="34" charset="0"/>
                        </a:rPr>
                        <a:t>Local Youth</a:t>
                      </a:r>
                      <a:endParaRPr lang="en-US" sz="1600" dirty="0">
                        <a:solidFill>
                          <a:schemeClr val="accent6">
                            <a:lumMod val="75000"/>
                          </a:schemeClr>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extLst>
                  <a:ext uri="{0D108BD9-81ED-4DB2-BD59-A6C34878D82A}">
                    <a16:rowId xmlns:a16="http://schemas.microsoft.com/office/drawing/2014/main" val="1869490474"/>
                  </a:ext>
                </a:extLst>
              </a:tr>
              <a:tr h="307121">
                <a:tc>
                  <a:txBody>
                    <a:bodyPr/>
                    <a:lstStyle/>
                    <a:p>
                      <a:pPr marL="0" marR="0">
                        <a:spcBef>
                          <a:spcPts val="0"/>
                        </a:spcBef>
                        <a:spcAft>
                          <a:spcPts val="0"/>
                        </a:spcAft>
                      </a:pPr>
                      <a:r>
                        <a:rPr lang="en-US" sz="1200" dirty="0">
                          <a:solidFill>
                            <a:schemeClr val="accent6">
                              <a:lumMod val="75000"/>
                            </a:schemeClr>
                          </a:solidFill>
                          <a:effectLst/>
                          <a:latin typeface="Arial Narrow" panose="020B0606020202030204" pitchFamily="34" charset="0"/>
                        </a:rPr>
                        <a:t>Local Adult</a:t>
                      </a:r>
                      <a:endParaRPr lang="en-US" sz="1600" dirty="0">
                        <a:solidFill>
                          <a:schemeClr val="accent6">
                            <a:lumMod val="75000"/>
                          </a:schemeClr>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extLst>
                  <a:ext uri="{0D108BD9-81ED-4DB2-BD59-A6C34878D82A}">
                    <a16:rowId xmlns:a16="http://schemas.microsoft.com/office/drawing/2014/main" val="374361729"/>
                  </a:ext>
                </a:extLst>
              </a:tr>
              <a:tr h="307121">
                <a:tc>
                  <a:txBody>
                    <a:bodyPr/>
                    <a:lstStyle/>
                    <a:p>
                      <a:pPr marL="0" marR="0">
                        <a:spcBef>
                          <a:spcPts val="0"/>
                        </a:spcBef>
                        <a:spcAft>
                          <a:spcPts val="0"/>
                        </a:spcAft>
                      </a:pPr>
                      <a:r>
                        <a:rPr lang="en-US" sz="1200" dirty="0">
                          <a:solidFill>
                            <a:schemeClr val="accent6">
                              <a:lumMod val="75000"/>
                            </a:schemeClr>
                          </a:solidFill>
                          <a:effectLst/>
                          <a:latin typeface="Arial Narrow" panose="020B0606020202030204" pitchFamily="34" charset="0"/>
                        </a:rPr>
                        <a:t>Local Dislocated Worker</a:t>
                      </a:r>
                      <a:endParaRPr lang="en-US" sz="1600" dirty="0">
                        <a:solidFill>
                          <a:schemeClr val="accent6">
                            <a:lumMod val="75000"/>
                          </a:schemeClr>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extLst>
                  <a:ext uri="{0D108BD9-81ED-4DB2-BD59-A6C34878D82A}">
                    <a16:rowId xmlns:a16="http://schemas.microsoft.com/office/drawing/2014/main" val="1634124424"/>
                  </a:ext>
                </a:extLst>
              </a:tr>
              <a:tr h="307121">
                <a:tc>
                  <a:txBody>
                    <a:bodyPr/>
                    <a:lstStyle/>
                    <a:p>
                      <a:pPr marL="0" marR="0">
                        <a:spcBef>
                          <a:spcPts val="0"/>
                        </a:spcBef>
                        <a:spcAft>
                          <a:spcPts val="0"/>
                        </a:spcAft>
                      </a:pPr>
                      <a:r>
                        <a:rPr lang="en-US" sz="1200" dirty="0">
                          <a:solidFill>
                            <a:schemeClr val="accent6">
                              <a:lumMod val="75000"/>
                            </a:schemeClr>
                          </a:solidFill>
                          <a:effectLst/>
                          <a:latin typeface="Arial Narrow" panose="020B0606020202030204" pitchFamily="34" charset="0"/>
                        </a:rPr>
                        <a:t>Statewide Youth</a:t>
                      </a:r>
                      <a:endParaRPr lang="en-US" sz="1600" dirty="0">
                        <a:solidFill>
                          <a:schemeClr val="accent6">
                            <a:lumMod val="75000"/>
                          </a:schemeClr>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extLst>
                  <a:ext uri="{0D108BD9-81ED-4DB2-BD59-A6C34878D82A}">
                    <a16:rowId xmlns:a16="http://schemas.microsoft.com/office/drawing/2014/main" val="3620596498"/>
                  </a:ext>
                </a:extLst>
              </a:tr>
              <a:tr h="307121">
                <a:tc>
                  <a:txBody>
                    <a:bodyPr/>
                    <a:lstStyle/>
                    <a:p>
                      <a:pPr marL="0" marR="0">
                        <a:spcBef>
                          <a:spcPts val="0"/>
                        </a:spcBef>
                        <a:spcAft>
                          <a:spcPts val="0"/>
                        </a:spcAft>
                      </a:pPr>
                      <a:r>
                        <a:rPr lang="en-US" sz="1200" dirty="0">
                          <a:solidFill>
                            <a:schemeClr val="accent6">
                              <a:lumMod val="75000"/>
                            </a:schemeClr>
                          </a:solidFill>
                          <a:effectLst/>
                          <a:latin typeface="Arial Narrow" panose="020B0606020202030204" pitchFamily="34" charset="0"/>
                        </a:rPr>
                        <a:t>Statewide Adult</a:t>
                      </a:r>
                      <a:endParaRPr lang="en-US" sz="1600" dirty="0">
                        <a:solidFill>
                          <a:schemeClr val="accent6">
                            <a:lumMod val="75000"/>
                          </a:schemeClr>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extLst>
                  <a:ext uri="{0D108BD9-81ED-4DB2-BD59-A6C34878D82A}">
                    <a16:rowId xmlns:a16="http://schemas.microsoft.com/office/drawing/2014/main" val="2000068512"/>
                  </a:ext>
                </a:extLst>
              </a:tr>
              <a:tr h="307121">
                <a:tc>
                  <a:txBody>
                    <a:bodyPr/>
                    <a:lstStyle/>
                    <a:p>
                      <a:pPr marL="0" marR="0">
                        <a:spcBef>
                          <a:spcPts val="0"/>
                        </a:spcBef>
                        <a:spcAft>
                          <a:spcPts val="0"/>
                        </a:spcAft>
                      </a:pPr>
                      <a:r>
                        <a:rPr lang="en-US" sz="1200" dirty="0">
                          <a:solidFill>
                            <a:schemeClr val="accent6">
                              <a:lumMod val="75000"/>
                            </a:schemeClr>
                          </a:solidFill>
                          <a:effectLst/>
                          <a:latin typeface="Arial Narrow" panose="020B0606020202030204" pitchFamily="34" charset="0"/>
                        </a:rPr>
                        <a:t>Statewide Dislocated Worker</a:t>
                      </a:r>
                      <a:endParaRPr lang="en-US" sz="1600" dirty="0">
                        <a:solidFill>
                          <a:schemeClr val="accent6">
                            <a:lumMod val="75000"/>
                          </a:schemeClr>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extLst>
                  <a:ext uri="{0D108BD9-81ED-4DB2-BD59-A6C34878D82A}">
                    <a16:rowId xmlns:a16="http://schemas.microsoft.com/office/drawing/2014/main" val="3890980273"/>
                  </a:ext>
                </a:extLst>
              </a:tr>
              <a:tr h="307121">
                <a:tc>
                  <a:txBody>
                    <a:bodyPr/>
                    <a:lstStyle/>
                    <a:p>
                      <a:pPr marL="0" marR="0">
                        <a:spcBef>
                          <a:spcPts val="0"/>
                        </a:spcBef>
                        <a:spcAft>
                          <a:spcPts val="0"/>
                        </a:spcAft>
                      </a:pPr>
                      <a:r>
                        <a:rPr lang="en-US" sz="1200" b="1" kern="1200" dirty="0">
                          <a:solidFill>
                            <a:schemeClr val="accent6">
                              <a:lumMod val="75000"/>
                            </a:schemeClr>
                          </a:solidFill>
                          <a:effectLst/>
                          <a:latin typeface="Arial Narrow" panose="020B0606020202030204" pitchFamily="34" charset="0"/>
                          <a:ea typeface="+mn-ea"/>
                          <a:cs typeface="+mn-cs"/>
                        </a:rPr>
                        <a:t>National Dislocated Worker Grants</a:t>
                      </a:r>
                      <a:endParaRPr lang="en-US" sz="1600" dirty="0">
                        <a:solidFill>
                          <a:schemeClr val="accent6">
                            <a:lumMod val="75000"/>
                          </a:schemeClr>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a:solidFill>
                          <a:schemeClr val="accent6">
                            <a:lumMod val="50000"/>
                          </a:schemeClr>
                        </a:solidFill>
                        <a:effectLst/>
                        <a:latin typeface="Arial Narrow" panose="020B0606020202030204" pitchFamily="34" charset="0"/>
                        <a:ea typeface="+mn-ea"/>
                        <a:cs typeface="+mn-cs"/>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accent6">
                            <a:lumMod val="50000"/>
                          </a:schemeClr>
                        </a:solidFill>
                        <a:effectLst/>
                        <a:latin typeface="Arial Narrow" panose="020B0606020202030204" pitchFamily="34" charset="0"/>
                        <a:ea typeface="+mn-ea"/>
                        <a:cs typeface="+mn-cs"/>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accent6">
                            <a:lumMod val="50000"/>
                          </a:schemeClr>
                        </a:solidFill>
                        <a:effectLst/>
                        <a:latin typeface="Arial Narrow" panose="020B0606020202030204" pitchFamily="34" charset="0"/>
                        <a:ea typeface="+mn-ea"/>
                        <a:cs typeface="+mn-cs"/>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accent6">
                            <a:lumMod val="50000"/>
                          </a:schemeClr>
                        </a:solidFill>
                        <a:effectLst/>
                        <a:latin typeface="Arial Narrow" panose="020B0606020202030204" pitchFamily="34" charset="0"/>
                        <a:ea typeface="+mn-ea"/>
                        <a:cs typeface="+mn-cs"/>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accent6">
                            <a:lumMod val="50000"/>
                          </a:schemeClr>
                        </a:solidFill>
                        <a:effectLst/>
                        <a:latin typeface="Arial Narrow" panose="020B0606020202030204" pitchFamily="34" charset="0"/>
                        <a:ea typeface="+mn-ea"/>
                        <a:cs typeface="+mn-cs"/>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accent6">
                            <a:lumMod val="50000"/>
                          </a:schemeClr>
                        </a:solidFill>
                        <a:effectLst/>
                        <a:latin typeface="Arial Narrow" panose="020B0606020202030204" pitchFamily="34" charset="0"/>
                        <a:ea typeface="+mn-ea"/>
                        <a:cs typeface="+mn-cs"/>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accent6">
                            <a:lumMod val="50000"/>
                          </a:schemeClr>
                        </a:solidFill>
                        <a:effectLst/>
                        <a:latin typeface="Arial Narrow" panose="020B0606020202030204" pitchFamily="34" charset="0"/>
                        <a:ea typeface="+mn-ea"/>
                        <a:cs typeface="+mn-cs"/>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accent6">
                            <a:lumMod val="50000"/>
                          </a:schemeClr>
                        </a:solidFill>
                        <a:effectLst/>
                        <a:latin typeface="Arial Narrow" panose="020B0606020202030204" pitchFamily="34" charset="0"/>
                        <a:ea typeface="+mn-ea"/>
                        <a:cs typeface="+mn-cs"/>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accent6">
                            <a:lumMod val="50000"/>
                          </a:schemeClr>
                        </a:solidFill>
                        <a:effectLst/>
                        <a:latin typeface="Arial Narrow" panose="020B0606020202030204" pitchFamily="34" charset="0"/>
                        <a:ea typeface="+mn-ea"/>
                        <a:cs typeface="+mn-cs"/>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X</a:t>
                      </a:r>
                    </a:p>
                  </a:txBody>
                  <a:tcPr marL="66634" marR="66634" marT="0" marB="0" anchor="ctr"/>
                </a:tc>
                <a:extLst>
                  <a:ext uri="{0D108BD9-81ED-4DB2-BD59-A6C34878D82A}">
                    <a16:rowId xmlns:a16="http://schemas.microsoft.com/office/drawing/2014/main" val="2260561476"/>
                  </a:ext>
                </a:extLst>
              </a:tr>
              <a:tr h="307121">
                <a:tc>
                  <a:txBody>
                    <a:bodyPr/>
                    <a:lstStyle/>
                    <a:p>
                      <a:pPr marL="0" marR="0">
                        <a:spcBef>
                          <a:spcPts val="0"/>
                        </a:spcBef>
                        <a:spcAft>
                          <a:spcPts val="0"/>
                        </a:spcAft>
                      </a:pPr>
                      <a:r>
                        <a:rPr lang="en-US" sz="1200" dirty="0">
                          <a:solidFill>
                            <a:schemeClr val="accent6">
                              <a:lumMod val="75000"/>
                            </a:schemeClr>
                          </a:solidFill>
                          <a:effectLst/>
                          <a:latin typeface="Arial Narrow" panose="020B0606020202030204" pitchFamily="34" charset="0"/>
                        </a:rPr>
                        <a:t>Statewide Rapid Response</a:t>
                      </a:r>
                      <a:endParaRPr lang="en-US" sz="1600" dirty="0">
                        <a:solidFill>
                          <a:schemeClr val="accent6">
                            <a:lumMod val="75000"/>
                          </a:schemeClr>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X</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50000"/>
                            </a:schemeClr>
                          </a:solidFill>
                          <a:effectLst/>
                          <a:latin typeface="Arial Narrow" panose="020B0606020202030204" pitchFamily="34" charset="0"/>
                          <a:ea typeface="+mn-ea"/>
                          <a:cs typeface="+mn-cs"/>
                        </a:rPr>
                        <a:t> </a:t>
                      </a:r>
                    </a:p>
                  </a:txBody>
                  <a:tcPr marL="66634" marR="66634" marT="0" marB="0" anchor="ctr"/>
                </a:tc>
                <a:extLst>
                  <a:ext uri="{0D108BD9-81ED-4DB2-BD59-A6C34878D82A}">
                    <a16:rowId xmlns:a16="http://schemas.microsoft.com/office/drawing/2014/main" val="2919221310"/>
                  </a:ext>
                </a:extLst>
              </a:tr>
              <a:tr h="307121">
                <a:tc>
                  <a:txBody>
                    <a:bodyPr/>
                    <a:lstStyle/>
                    <a:p>
                      <a:pPr marL="0" marR="0">
                        <a:spcBef>
                          <a:spcPts val="0"/>
                        </a:spcBef>
                        <a:spcAft>
                          <a:spcPts val="0"/>
                        </a:spcAft>
                      </a:pPr>
                      <a:r>
                        <a:rPr lang="en-US" sz="1000" b="0" dirty="0">
                          <a:effectLst/>
                          <a:latin typeface="Arial Narrow" panose="020B0606020202030204" pitchFamily="34" charset="0"/>
                        </a:rPr>
                        <a:t>Employment Services &amp; Unemployment Insurance</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X</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extLst>
                  <a:ext uri="{0D108BD9-81ED-4DB2-BD59-A6C34878D82A}">
                    <a16:rowId xmlns:a16="http://schemas.microsoft.com/office/drawing/2014/main" val="3877669206"/>
                  </a:ext>
                </a:extLst>
              </a:tr>
              <a:tr h="307121">
                <a:tc>
                  <a:txBody>
                    <a:bodyPr/>
                    <a:lstStyle/>
                    <a:p>
                      <a:pPr marL="0" marR="0">
                        <a:spcBef>
                          <a:spcPts val="0"/>
                        </a:spcBef>
                        <a:spcAft>
                          <a:spcPts val="0"/>
                        </a:spcAft>
                      </a:pPr>
                      <a:r>
                        <a:rPr lang="en-US" sz="1000" b="0" dirty="0">
                          <a:effectLst/>
                          <a:latin typeface="Arial Narrow" panose="020B0606020202030204" pitchFamily="34" charset="0"/>
                        </a:rPr>
                        <a:t>National Farmworker Jobs Program</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X</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X</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extLst>
                  <a:ext uri="{0D108BD9-81ED-4DB2-BD59-A6C34878D82A}">
                    <a16:rowId xmlns:a16="http://schemas.microsoft.com/office/drawing/2014/main" val="1847481464"/>
                  </a:ext>
                </a:extLst>
              </a:tr>
              <a:tr h="307121">
                <a:tc>
                  <a:txBody>
                    <a:bodyPr/>
                    <a:lstStyle/>
                    <a:p>
                      <a:pPr marL="0" marR="0">
                        <a:spcBef>
                          <a:spcPts val="0"/>
                        </a:spcBef>
                        <a:spcAft>
                          <a:spcPts val="0"/>
                        </a:spcAft>
                      </a:pPr>
                      <a:r>
                        <a:rPr lang="en-US" sz="1000" b="0" dirty="0">
                          <a:effectLst/>
                          <a:latin typeface="Arial Narrow" panose="020B0606020202030204" pitchFamily="34" charset="0"/>
                        </a:rPr>
                        <a:t>Senior Community Service Employment Program</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X</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extLst>
                  <a:ext uri="{0D108BD9-81ED-4DB2-BD59-A6C34878D82A}">
                    <a16:rowId xmlns:a16="http://schemas.microsoft.com/office/drawing/2014/main" val="3896116718"/>
                  </a:ext>
                </a:extLst>
              </a:tr>
              <a:tr h="307121">
                <a:tc>
                  <a:txBody>
                    <a:bodyPr/>
                    <a:lstStyle/>
                    <a:p>
                      <a:pPr marL="0" marR="0">
                        <a:spcBef>
                          <a:spcPts val="0"/>
                        </a:spcBef>
                        <a:spcAft>
                          <a:spcPts val="0"/>
                        </a:spcAft>
                      </a:pPr>
                      <a:r>
                        <a:rPr lang="en-US" sz="1000" b="0" dirty="0">
                          <a:effectLst/>
                          <a:latin typeface="Arial Narrow" panose="020B0606020202030204" pitchFamily="34" charset="0"/>
                        </a:rPr>
                        <a:t>Indian and Native American Program</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X</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extLst>
                  <a:ext uri="{0D108BD9-81ED-4DB2-BD59-A6C34878D82A}">
                    <a16:rowId xmlns:a16="http://schemas.microsoft.com/office/drawing/2014/main" val="1641520195"/>
                  </a:ext>
                </a:extLst>
              </a:tr>
              <a:tr h="307121">
                <a:tc>
                  <a:txBody>
                    <a:bodyPr/>
                    <a:lstStyle/>
                    <a:p>
                      <a:pPr marL="0" marR="0">
                        <a:spcBef>
                          <a:spcPts val="0"/>
                        </a:spcBef>
                        <a:spcAft>
                          <a:spcPts val="0"/>
                        </a:spcAft>
                      </a:pPr>
                      <a:r>
                        <a:rPr lang="en-US" sz="1000" b="0" dirty="0">
                          <a:effectLst/>
                          <a:latin typeface="Arial Narrow" panose="020B0606020202030204" pitchFamily="34" charset="0"/>
                        </a:rPr>
                        <a:t>Trade Adjustment Assistance Program</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X</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 </a:t>
                      </a:r>
                    </a:p>
                  </a:txBody>
                  <a:tcPr marL="66634" marR="66634" marT="0" marB="0" anchor="ctr"/>
                </a:tc>
                <a:tc>
                  <a:txBody>
                    <a:bodyPr/>
                    <a:lstStyle/>
                    <a:p>
                      <a:pPr marL="0" marR="0" algn="ctr" defTabSz="914400" rtl="0" eaLnBrk="1" latinLnBrk="0" hangingPunct="1">
                        <a:spcBef>
                          <a:spcPts val="0"/>
                        </a:spcBef>
                        <a:spcAft>
                          <a:spcPts val="0"/>
                        </a:spcAft>
                      </a:pPr>
                      <a:r>
                        <a:rPr lang="en-US" sz="1100" b="0" kern="1200" dirty="0">
                          <a:solidFill>
                            <a:schemeClr val="tx1">
                              <a:lumMod val="65000"/>
                              <a:lumOff val="35000"/>
                            </a:schemeClr>
                          </a:solidFill>
                          <a:effectLst/>
                          <a:latin typeface="Arial Narrow" panose="020B0606020202030204" pitchFamily="34" charset="0"/>
                          <a:ea typeface="Calibri" panose="020F0502020204030204" pitchFamily="34" charset="0"/>
                          <a:cs typeface="Times New Roman" panose="02020603050405020304" pitchFamily="18" charset="0"/>
                        </a:rPr>
                        <a:t>X</a:t>
                      </a:r>
                    </a:p>
                  </a:txBody>
                  <a:tcPr marL="66634" marR="66634" marT="0" marB="0" anchor="ctr"/>
                </a:tc>
                <a:extLst>
                  <a:ext uri="{0D108BD9-81ED-4DB2-BD59-A6C34878D82A}">
                    <a16:rowId xmlns:a16="http://schemas.microsoft.com/office/drawing/2014/main" val="582143574"/>
                  </a:ext>
                </a:extLst>
              </a:tr>
            </a:tbl>
          </a:graphicData>
        </a:graphic>
      </p:graphicFrame>
    </p:spTree>
    <p:extLst>
      <p:ext uri="{BB962C8B-B14F-4D97-AF65-F5344CB8AC3E}">
        <p14:creationId xmlns:p14="http://schemas.microsoft.com/office/powerpoint/2010/main" val="9144739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Content Placeholder 2"/>
          <p:cNvSpPr>
            <a:spLocks noGrp="1"/>
          </p:cNvSpPr>
          <p:nvPr>
            <p:ph idx="10"/>
          </p:nvPr>
        </p:nvSpPr>
        <p:spPr/>
        <p:txBody>
          <a:bodyPr/>
          <a:lstStyle/>
          <a:p>
            <a:endParaRPr lang="en-US"/>
          </a:p>
        </p:txBody>
      </p:sp>
    </p:spTree>
    <p:extLst>
      <p:ext uri="{BB962C8B-B14F-4D97-AF65-F5344CB8AC3E}">
        <p14:creationId xmlns:p14="http://schemas.microsoft.com/office/powerpoint/2010/main" val="77741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p:txBody>
          <a:bodyPr/>
          <a:lstStyle/>
          <a:p>
            <a:r>
              <a:rPr lang="en-US" dirty="0"/>
              <a:t>What is your role in the ETA-9130 reporting process?</a:t>
            </a:r>
          </a:p>
        </p:txBody>
      </p:sp>
      <p:sp>
        <p:nvSpPr>
          <p:cNvPr id="4" name="Content Placeholder 3"/>
          <p:cNvSpPr>
            <a:spLocks noGrp="1"/>
          </p:cNvSpPr>
          <p:nvPr>
            <p:ph idx="1"/>
          </p:nvPr>
        </p:nvSpPr>
        <p:spPr>
          <a:xfrm>
            <a:off x="948582" y="3028949"/>
            <a:ext cx="7566767" cy="3054352"/>
          </a:xfrm>
        </p:spPr>
        <p:txBody>
          <a:bodyPr>
            <a:noAutofit/>
          </a:bodyPr>
          <a:lstStyle/>
          <a:p>
            <a:pPr>
              <a:lnSpc>
                <a:spcPct val="100000"/>
              </a:lnSpc>
            </a:pPr>
            <a:r>
              <a:rPr lang="en-US" sz="2200" dirty="0"/>
              <a:t>I am a Federal reviewer.</a:t>
            </a:r>
          </a:p>
          <a:p>
            <a:pPr>
              <a:lnSpc>
                <a:spcPct val="100000"/>
              </a:lnSpc>
            </a:pPr>
            <a:r>
              <a:rPr lang="en-US" sz="2200" dirty="0"/>
              <a:t>I </a:t>
            </a:r>
            <a:r>
              <a:rPr lang="en-US" sz="2200" u="sng" dirty="0"/>
              <a:t>complete</a:t>
            </a:r>
            <a:r>
              <a:rPr lang="en-US" sz="2200" dirty="0"/>
              <a:t> ETA-9130 reports.</a:t>
            </a:r>
          </a:p>
          <a:p>
            <a:pPr>
              <a:lnSpc>
                <a:spcPct val="100000"/>
              </a:lnSpc>
            </a:pPr>
            <a:r>
              <a:rPr lang="en-US" sz="2200" dirty="0"/>
              <a:t>I </a:t>
            </a:r>
            <a:r>
              <a:rPr lang="en-US" sz="2200" u="sng" dirty="0"/>
              <a:t>certify</a:t>
            </a:r>
            <a:r>
              <a:rPr lang="en-US" sz="2200" dirty="0"/>
              <a:t> ETA-9130 reports.</a:t>
            </a:r>
          </a:p>
          <a:p>
            <a:pPr>
              <a:lnSpc>
                <a:spcPct val="100000"/>
              </a:lnSpc>
            </a:pPr>
            <a:r>
              <a:rPr lang="en-US" sz="2200" dirty="0"/>
              <a:t>I am a program person and I provide information to complete the ETA-9130 report.</a:t>
            </a:r>
          </a:p>
          <a:p>
            <a:pPr>
              <a:lnSpc>
                <a:spcPct val="100000"/>
              </a:lnSpc>
            </a:pPr>
            <a:r>
              <a:rPr lang="en-US" sz="2200" dirty="0"/>
              <a:t>I am not sure.  Is it something I file with my taxes?</a:t>
            </a:r>
          </a:p>
        </p:txBody>
      </p:sp>
    </p:spTree>
    <p:extLst>
      <p:ext uri="{BB962C8B-B14F-4D97-AF65-F5344CB8AC3E}">
        <p14:creationId xmlns:p14="http://schemas.microsoft.com/office/powerpoint/2010/main" val="350526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825" y="1600201"/>
            <a:ext cx="3764367" cy="3764367"/>
          </a:xfrm>
          <a:prstGeom prst="rect">
            <a:avLst/>
          </a:prstGeom>
          <a:effectLst>
            <a:softEdge rad="63500"/>
          </a:effectLst>
        </p:spPr>
      </p:pic>
      <p:sp>
        <p:nvSpPr>
          <p:cNvPr id="2" name="Title 1"/>
          <p:cNvSpPr>
            <a:spLocks noGrp="1"/>
          </p:cNvSpPr>
          <p:nvPr>
            <p:ph type="title"/>
          </p:nvPr>
        </p:nvSpPr>
        <p:spPr/>
        <p:txBody>
          <a:bodyPr/>
          <a:lstStyle/>
          <a:p>
            <a:r>
              <a:rPr lang="en-US" dirty="0"/>
              <a:t>Reporting</a:t>
            </a:r>
          </a:p>
        </p:txBody>
      </p:sp>
      <p:sp>
        <p:nvSpPr>
          <p:cNvPr id="8" name="Content Placeholder 7"/>
          <p:cNvSpPr>
            <a:spLocks noGrp="1"/>
          </p:cNvSpPr>
          <p:nvPr>
            <p:ph idx="1"/>
          </p:nvPr>
        </p:nvSpPr>
        <p:spPr>
          <a:xfrm>
            <a:off x="275771" y="1600201"/>
            <a:ext cx="4663211" cy="3483243"/>
          </a:xfrm>
        </p:spPr>
        <p:txBody>
          <a:bodyPr anchor="ctr">
            <a:normAutofit/>
          </a:bodyPr>
          <a:lstStyle/>
          <a:p>
            <a:pPr marL="0" indent="0" algn="ctr">
              <a:buNone/>
            </a:pPr>
            <a:r>
              <a:rPr lang="en-US" sz="3000" b="1" dirty="0">
                <a:ln w="6350">
                  <a:noFill/>
                </a:ln>
                <a:gradFill flip="none" rotWithShape="1">
                  <a:gsLst>
                    <a:gs pos="0">
                      <a:schemeClr val="accent1">
                        <a:lumMod val="67000"/>
                      </a:schemeClr>
                    </a:gs>
                    <a:gs pos="48000">
                      <a:srgbClr val="0070C0">
                        <a:lumMod val="91000"/>
                      </a:srgbClr>
                    </a:gs>
                    <a:gs pos="100000">
                      <a:srgbClr val="0071C2"/>
                    </a:gs>
                    <a:gs pos="61949">
                      <a:srgbClr val="0079D0"/>
                    </a:gs>
                  </a:gsLst>
                  <a:lin ang="16200000" scaled="1"/>
                  <a:tileRect/>
                </a:gradFill>
                <a:effectLst>
                  <a:innerShdw blurRad="215900" dist="88900" dir="18900000">
                    <a:prstClr val="black">
                      <a:alpha val="50000"/>
                    </a:prstClr>
                  </a:innerShdw>
                </a:effectLst>
              </a:rPr>
              <a:t>All pre-existing and new reporting line items must be reported </a:t>
            </a:r>
            <a:r>
              <a:rPr lang="en-US" sz="4000" b="1" dirty="0">
                <a:ln w="6350">
                  <a:noFill/>
                </a:ln>
                <a:gradFill flip="none" rotWithShape="1">
                  <a:gsLst>
                    <a:gs pos="0">
                      <a:schemeClr val="accent1">
                        <a:lumMod val="67000"/>
                      </a:schemeClr>
                    </a:gs>
                    <a:gs pos="48000">
                      <a:srgbClr val="0070C0">
                        <a:lumMod val="91000"/>
                      </a:srgbClr>
                    </a:gs>
                    <a:gs pos="100000">
                      <a:srgbClr val="0071C2"/>
                    </a:gs>
                    <a:gs pos="61949">
                      <a:srgbClr val="0079D0"/>
                    </a:gs>
                  </a:gsLst>
                  <a:lin ang="16200000" scaled="1"/>
                  <a:tileRect/>
                </a:gradFill>
                <a:effectLst>
                  <a:innerShdw blurRad="215900" dist="88900" dir="18900000">
                    <a:prstClr val="black">
                      <a:alpha val="50000"/>
                    </a:prstClr>
                  </a:innerShdw>
                </a:effectLst>
              </a:rPr>
              <a:t>cumulatively.</a:t>
            </a:r>
            <a:endParaRPr lang="en-US" sz="3000" b="1" dirty="0">
              <a:ln w="6350">
                <a:noFill/>
              </a:ln>
              <a:gradFill flip="none" rotWithShape="1">
                <a:gsLst>
                  <a:gs pos="0">
                    <a:schemeClr val="accent1">
                      <a:lumMod val="67000"/>
                    </a:schemeClr>
                  </a:gs>
                  <a:gs pos="48000">
                    <a:srgbClr val="0070C0">
                      <a:lumMod val="91000"/>
                    </a:srgbClr>
                  </a:gs>
                  <a:gs pos="100000">
                    <a:srgbClr val="0071C2"/>
                  </a:gs>
                  <a:gs pos="61949">
                    <a:srgbClr val="0079D0"/>
                  </a:gs>
                </a:gsLst>
                <a:lin ang="16200000" scaled="1"/>
                <a:tileRect/>
              </a:gradFill>
              <a:effectLst>
                <a:innerShdw blurRad="215900" dist="88900" dir="18900000">
                  <a:prstClr val="black">
                    <a:alpha val="50000"/>
                  </a:prstClr>
                </a:innerShdw>
              </a:effectLst>
            </a:endParaRPr>
          </a:p>
        </p:txBody>
      </p:sp>
    </p:spTree>
    <p:extLst>
      <p:ext uri="{BB962C8B-B14F-4D97-AF65-F5344CB8AC3E}">
        <p14:creationId xmlns:p14="http://schemas.microsoft.com/office/powerpoint/2010/main" val="2623023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 Activities</a:t>
            </a:r>
          </a:p>
        </p:txBody>
      </p:sp>
      <p:sp>
        <p:nvSpPr>
          <p:cNvPr id="5" name="Content Placeholder 4"/>
          <p:cNvSpPr>
            <a:spLocks noGrp="1"/>
          </p:cNvSpPr>
          <p:nvPr>
            <p:ph idx="1"/>
          </p:nvPr>
        </p:nvSpPr>
        <p:spPr>
          <a:xfrm>
            <a:off x="628650" y="1474845"/>
            <a:ext cx="6381750" cy="4608456"/>
          </a:xfrm>
        </p:spPr>
        <p:txBody>
          <a:bodyPr anchor="ctr">
            <a:normAutofit/>
          </a:bodyPr>
          <a:lstStyle/>
          <a:p>
            <a:pPr marL="0" indent="0" algn="ctr">
              <a:buNone/>
            </a:pPr>
            <a:r>
              <a:rPr lang="en-US" sz="2400" dirty="0"/>
              <a:t>Expenditures for activities to facilitate the transition from WIA to WIOA </a:t>
            </a:r>
            <a:r>
              <a:rPr lang="en-US" sz="2400" dirty="0">
                <a:solidFill>
                  <a:srgbClr val="C00000"/>
                </a:solidFill>
              </a:rPr>
              <a:t>must be reported in section 12 (Remarks) </a:t>
            </a:r>
            <a:r>
              <a:rPr lang="en-US" sz="2400" dirty="0"/>
              <a:t>of the ETA-9130.</a:t>
            </a:r>
          </a:p>
          <a:p>
            <a:pPr marL="0" indent="0" algn="ctr">
              <a:buNone/>
            </a:pPr>
            <a:endParaRPr lang="en-US" sz="2400" dirty="0"/>
          </a:p>
          <a:p>
            <a:pPr marL="0" indent="0" algn="ctr">
              <a:buNone/>
            </a:pPr>
            <a:r>
              <a:rPr lang="en-US" sz="2400" dirty="0"/>
              <a:t>TEGL 12-14 – Allowable Uses and Funding Limits of Workforce Investment Act (WIA) Program Year 2014 funds for WIOA Transitional Activities</a:t>
            </a:r>
          </a:p>
        </p:txBody>
      </p:sp>
      <p:pic>
        <p:nvPicPr>
          <p:cNvPr id="7" name="Picture 2" descr="http://www.oncoursesystems.com/images/user/8541/17284/remember%20finger.png"/>
          <p:cNvPicPr>
            <a:picLocks noChangeAspect="1" noChangeArrowheads="1"/>
          </p:cNvPicPr>
          <p:nvPr/>
        </p:nvPicPr>
        <p:blipFill rotWithShape="1">
          <a:blip r:embed="rId3">
            <a:extLst>
              <a:ext uri="{28A0092B-C50C-407E-A947-70E740481C1C}">
                <a14:useLocalDpi xmlns:a14="http://schemas.microsoft.com/office/drawing/2010/main" val="0"/>
              </a:ext>
            </a:extLst>
          </a:blip>
          <a:srcRect l="15453" t="6702" r="12315"/>
          <a:stretch/>
        </p:blipFill>
        <p:spPr bwMode="auto">
          <a:xfrm>
            <a:off x="6927816" y="2040708"/>
            <a:ext cx="2123823"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066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a:t>
            </a:r>
          </a:p>
        </p:txBody>
      </p:sp>
      <p:sp>
        <p:nvSpPr>
          <p:cNvPr id="4" name="Left-Right Arrow 3"/>
          <p:cNvSpPr/>
          <p:nvPr/>
        </p:nvSpPr>
        <p:spPr>
          <a:xfrm>
            <a:off x="870974" y="3352283"/>
            <a:ext cx="7053825" cy="457200"/>
          </a:xfrm>
          <a:prstGeom prst="left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 name="TextBox 15"/>
          <p:cNvSpPr txBox="1"/>
          <p:nvPr/>
        </p:nvSpPr>
        <p:spPr>
          <a:xfrm>
            <a:off x="1327994" y="2998715"/>
            <a:ext cx="1280160"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Arial Narrow" panose="020B0606020202030204" pitchFamily="34" charset="0"/>
              </a:rPr>
              <a:t>Mar. 31, 2016</a:t>
            </a:r>
          </a:p>
        </p:txBody>
      </p:sp>
      <p:sp>
        <p:nvSpPr>
          <p:cNvPr id="17" name="TextBox 16"/>
          <p:cNvSpPr txBox="1"/>
          <p:nvPr/>
        </p:nvSpPr>
        <p:spPr>
          <a:xfrm>
            <a:off x="3160028" y="2986523"/>
            <a:ext cx="1280160"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Arial Narrow" panose="020B0606020202030204" pitchFamily="34" charset="0"/>
              </a:rPr>
              <a:t>Jun. 30, 2016</a:t>
            </a:r>
          </a:p>
        </p:txBody>
      </p:sp>
      <p:sp>
        <p:nvSpPr>
          <p:cNvPr id="18" name="TextBox 17"/>
          <p:cNvSpPr txBox="1"/>
          <p:nvPr/>
        </p:nvSpPr>
        <p:spPr>
          <a:xfrm>
            <a:off x="4985593" y="2973713"/>
            <a:ext cx="1280160"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Arial Narrow" panose="020B0606020202030204" pitchFamily="34" charset="0"/>
              </a:rPr>
              <a:t>Sep. 30, 2016</a:t>
            </a:r>
          </a:p>
        </p:txBody>
      </p:sp>
      <p:sp>
        <p:nvSpPr>
          <p:cNvPr id="19" name="TextBox 18"/>
          <p:cNvSpPr txBox="1"/>
          <p:nvPr/>
        </p:nvSpPr>
        <p:spPr>
          <a:xfrm>
            <a:off x="6817628" y="2975079"/>
            <a:ext cx="1280160"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Arial Narrow" panose="020B0606020202030204" pitchFamily="34" charset="0"/>
              </a:rPr>
              <a:t>Dec. 31, 2017</a:t>
            </a:r>
          </a:p>
        </p:txBody>
      </p:sp>
      <p:grpSp>
        <p:nvGrpSpPr>
          <p:cNvPr id="9" name="Group 8"/>
          <p:cNvGrpSpPr/>
          <p:nvPr/>
        </p:nvGrpSpPr>
        <p:grpSpPr>
          <a:xfrm>
            <a:off x="3840480" y="3917604"/>
            <a:ext cx="1737360" cy="1738967"/>
            <a:chOff x="3840480" y="3917604"/>
            <a:chExt cx="1737360" cy="1738967"/>
          </a:xfrm>
        </p:grpSpPr>
        <p:sp>
          <p:nvSpPr>
            <p:cNvPr id="20" name="Right Brace 19"/>
            <p:cNvSpPr/>
            <p:nvPr/>
          </p:nvSpPr>
          <p:spPr>
            <a:xfrm rot="5400000">
              <a:off x="4572000" y="3186084"/>
              <a:ext cx="274320" cy="1737360"/>
            </a:xfrm>
            <a:prstGeom prst="rightBrace">
              <a:avLst>
                <a:gd name="adj1" fmla="val 33333"/>
                <a:gd name="adj2" fmla="val 50000"/>
              </a:avLst>
            </a:prstGeom>
            <a:ln w="38100">
              <a:solidFill>
                <a:srgbClr val="0070C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1" name="TextBox 20"/>
            <p:cNvSpPr txBox="1"/>
            <p:nvPr/>
          </p:nvSpPr>
          <p:spPr>
            <a:xfrm>
              <a:off x="3980688" y="4284971"/>
              <a:ext cx="1463040" cy="1371600"/>
            </a:xfrm>
            <a:prstGeom prst="rect">
              <a:avLst/>
            </a:prstGeom>
            <a:noFill/>
          </p:spPr>
          <p:txBody>
            <a:bodyPr wrap="square" rtlCol="0">
              <a:spAutoFit/>
            </a:bodyPr>
            <a:lstStyle/>
            <a:p>
              <a:pPr algn="ctr"/>
              <a:r>
                <a:rPr lang="en-US" sz="1600" b="1" dirty="0">
                  <a:solidFill>
                    <a:srgbClr val="0070C0"/>
                  </a:solidFill>
                  <a:latin typeface="Arial Narrow" panose="020B0606020202030204" pitchFamily="34" charset="0"/>
                </a:rPr>
                <a:t>First quarter to collect financial information based on new rules.</a:t>
              </a:r>
            </a:p>
          </p:txBody>
        </p:sp>
      </p:grpSp>
      <p:grpSp>
        <p:nvGrpSpPr>
          <p:cNvPr id="10" name="Group 9"/>
          <p:cNvGrpSpPr/>
          <p:nvPr/>
        </p:nvGrpSpPr>
        <p:grpSpPr>
          <a:xfrm>
            <a:off x="5560739" y="3342950"/>
            <a:ext cx="2651760" cy="2324934"/>
            <a:chOff x="5560739" y="3342950"/>
            <a:chExt cx="2651760" cy="2324934"/>
          </a:xfrm>
        </p:grpSpPr>
        <p:cxnSp>
          <p:nvCxnSpPr>
            <p:cNvPr id="23" name="Elbow Connector 22"/>
            <p:cNvCxnSpPr/>
            <p:nvPr/>
          </p:nvCxnSpPr>
          <p:spPr>
            <a:xfrm rot="10800000" flipH="1" flipV="1">
              <a:off x="5673637" y="3342950"/>
              <a:ext cx="1554480" cy="1188720"/>
            </a:xfrm>
            <a:prstGeom prst="bentConnector3">
              <a:avLst>
                <a:gd name="adj1" fmla="val -394"/>
              </a:avLst>
            </a:prstGeom>
            <a:ln w="38100">
              <a:solidFill>
                <a:srgbClr val="00B050"/>
              </a:solidFill>
              <a:tailEnd type="triangle"/>
            </a:ln>
          </p:spPr>
          <p:style>
            <a:lnRef idx="3">
              <a:schemeClr val="dk1"/>
            </a:lnRef>
            <a:fillRef idx="0">
              <a:schemeClr val="dk1"/>
            </a:fillRef>
            <a:effectRef idx="2">
              <a:schemeClr val="dk1"/>
            </a:effectRef>
            <a:fontRef idx="minor">
              <a:schemeClr val="tx1"/>
            </a:fontRef>
          </p:style>
        </p:cxnSp>
        <p:sp>
          <p:nvSpPr>
            <p:cNvPr id="25" name="TextBox 24"/>
            <p:cNvSpPr txBox="1"/>
            <p:nvPr/>
          </p:nvSpPr>
          <p:spPr>
            <a:xfrm>
              <a:off x="5560739" y="4590666"/>
              <a:ext cx="2651760" cy="1077218"/>
            </a:xfrm>
            <a:prstGeom prst="rect">
              <a:avLst/>
            </a:prstGeom>
            <a:noFill/>
          </p:spPr>
          <p:txBody>
            <a:bodyPr wrap="square" rtlCol="0">
              <a:spAutoFit/>
            </a:bodyPr>
            <a:lstStyle/>
            <a:p>
              <a:pPr algn="ctr"/>
              <a:r>
                <a:rPr lang="en-US" sz="1600" b="1" dirty="0">
                  <a:solidFill>
                    <a:srgbClr val="00B050"/>
                  </a:solidFill>
                  <a:latin typeface="Arial Narrow" panose="020B0606020202030204" pitchFamily="34" charset="0"/>
                </a:rPr>
                <a:t>Beginning on October 1, 2016,</a:t>
              </a:r>
            </a:p>
            <a:p>
              <a:pPr algn="ctr"/>
              <a:r>
                <a:rPr lang="en-US" sz="1600" b="1" dirty="0">
                  <a:solidFill>
                    <a:srgbClr val="00B050"/>
                  </a:solidFill>
                  <a:latin typeface="Arial Narrow" panose="020B0606020202030204" pitchFamily="34" charset="0"/>
                </a:rPr>
                <a:t>when reporting on quarters ending on 9/30/16 or after,</a:t>
              </a:r>
            </a:p>
            <a:p>
              <a:pPr algn="ctr"/>
              <a:r>
                <a:rPr lang="en-US" sz="1600" b="1" dirty="0">
                  <a:solidFill>
                    <a:srgbClr val="00B050"/>
                  </a:solidFill>
                  <a:latin typeface="Arial Narrow" panose="020B0606020202030204" pitchFamily="34" charset="0"/>
                </a:rPr>
                <a:t>use </a:t>
              </a:r>
              <a:r>
                <a:rPr lang="en-US" sz="1600" b="1" u="sng" dirty="0">
                  <a:solidFill>
                    <a:srgbClr val="00B050"/>
                  </a:solidFill>
                  <a:latin typeface="Arial Narrow" panose="020B0606020202030204" pitchFamily="34" charset="0"/>
                </a:rPr>
                <a:t>new</a:t>
              </a:r>
              <a:r>
                <a:rPr lang="en-US" sz="1600" b="1" dirty="0">
                  <a:solidFill>
                    <a:srgbClr val="00B050"/>
                  </a:solidFill>
                  <a:latin typeface="Arial Narrow" panose="020B0606020202030204" pitchFamily="34" charset="0"/>
                </a:rPr>
                <a:t> ETA-9130.</a:t>
              </a:r>
            </a:p>
          </p:txBody>
        </p:sp>
      </p:grpSp>
      <p:cxnSp>
        <p:nvCxnSpPr>
          <p:cNvPr id="12" name="Straight Connector 11"/>
          <p:cNvCxnSpPr/>
          <p:nvPr/>
        </p:nvCxnSpPr>
        <p:spPr>
          <a:xfrm>
            <a:off x="1962912" y="3352283"/>
            <a:ext cx="0" cy="457200"/>
          </a:xfrm>
          <a:prstGeom prst="line">
            <a:avLst/>
          </a:prstGeom>
          <a:ln w="38100">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91712" y="3364475"/>
            <a:ext cx="0" cy="457200"/>
          </a:xfrm>
          <a:prstGeom prst="line">
            <a:avLst/>
          </a:prstGeom>
          <a:ln w="38100">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7449312" y="3352283"/>
            <a:ext cx="0" cy="457200"/>
          </a:xfrm>
          <a:prstGeom prst="line">
            <a:avLst/>
          </a:prstGeom>
          <a:ln w="38100">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a:off x="5618273" y="3305626"/>
            <a:ext cx="0" cy="457200"/>
          </a:xfrm>
          <a:prstGeom prst="line">
            <a:avLst/>
          </a:prstGeom>
          <a:ln w="38100">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grpSp>
        <p:nvGrpSpPr>
          <p:cNvPr id="7" name="Group 6"/>
          <p:cNvGrpSpPr/>
          <p:nvPr/>
        </p:nvGrpSpPr>
        <p:grpSpPr>
          <a:xfrm>
            <a:off x="332509" y="1833605"/>
            <a:ext cx="3840480" cy="1150096"/>
            <a:chOff x="332509" y="1833605"/>
            <a:chExt cx="3840480" cy="1150096"/>
          </a:xfrm>
        </p:grpSpPr>
        <p:cxnSp>
          <p:nvCxnSpPr>
            <p:cNvPr id="31" name="Elbow Connector 30"/>
            <p:cNvCxnSpPr/>
            <p:nvPr/>
          </p:nvCxnSpPr>
          <p:spPr>
            <a:xfrm rot="10800000">
              <a:off x="1871472" y="2526501"/>
              <a:ext cx="1920240" cy="457200"/>
            </a:xfrm>
            <a:prstGeom prst="bentConnector3">
              <a:avLst>
                <a:gd name="adj1" fmla="val -394"/>
              </a:avLst>
            </a:prstGeom>
            <a:ln w="38100">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32" name="TextBox 31"/>
            <p:cNvSpPr txBox="1"/>
            <p:nvPr/>
          </p:nvSpPr>
          <p:spPr>
            <a:xfrm>
              <a:off x="332509" y="1833605"/>
              <a:ext cx="3840480" cy="584775"/>
            </a:xfrm>
            <a:prstGeom prst="rect">
              <a:avLst/>
            </a:prstGeom>
            <a:noFill/>
          </p:spPr>
          <p:txBody>
            <a:bodyPr wrap="square" rtlCol="0">
              <a:spAutoFit/>
            </a:bodyPr>
            <a:lstStyle/>
            <a:p>
              <a:pPr algn="ctr"/>
              <a:r>
                <a:rPr lang="en-US" sz="1600" b="1" dirty="0">
                  <a:solidFill>
                    <a:srgbClr val="C00000"/>
                  </a:solidFill>
                  <a:latin typeface="Arial Narrow" panose="020B0606020202030204" pitchFamily="34" charset="0"/>
                </a:rPr>
                <a:t>Continue to use </a:t>
              </a:r>
              <a:r>
                <a:rPr lang="en-US" sz="1600" b="1" u="sng" dirty="0">
                  <a:solidFill>
                    <a:srgbClr val="C00000"/>
                  </a:solidFill>
                  <a:latin typeface="Arial Narrow" panose="020B0606020202030204" pitchFamily="34" charset="0"/>
                </a:rPr>
                <a:t>old</a:t>
              </a:r>
              <a:r>
                <a:rPr lang="en-US" sz="1600" b="1" dirty="0">
                  <a:solidFill>
                    <a:srgbClr val="C00000"/>
                  </a:solidFill>
                  <a:latin typeface="Arial Narrow" panose="020B0606020202030204" pitchFamily="34" charset="0"/>
                </a:rPr>
                <a:t> ETA-9130 when reporting on quarters ending on 6/30/16 or prior.</a:t>
              </a:r>
            </a:p>
          </p:txBody>
        </p:sp>
      </p:grpSp>
      <p:grpSp>
        <p:nvGrpSpPr>
          <p:cNvPr id="6" name="Group 5"/>
          <p:cNvGrpSpPr/>
          <p:nvPr/>
        </p:nvGrpSpPr>
        <p:grpSpPr>
          <a:xfrm>
            <a:off x="1876634" y="3364475"/>
            <a:ext cx="1463040" cy="1763685"/>
            <a:chOff x="1876634" y="3364475"/>
            <a:chExt cx="1463040" cy="1763685"/>
          </a:xfrm>
        </p:grpSpPr>
        <p:cxnSp>
          <p:nvCxnSpPr>
            <p:cNvPr id="35" name="Straight Connector 34"/>
            <p:cNvCxnSpPr/>
            <p:nvPr/>
          </p:nvCxnSpPr>
          <p:spPr>
            <a:xfrm>
              <a:off x="2608154" y="3364475"/>
              <a:ext cx="0" cy="920496"/>
            </a:xfrm>
            <a:prstGeom prst="line">
              <a:avLst/>
            </a:prstGeom>
            <a:ln w="38100">
              <a:solidFill>
                <a:srgbClr val="7030A0"/>
              </a:solidFill>
            </a:ln>
          </p:spPr>
          <p:style>
            <a:lnRef idx="3">
              <a:schemeClr val="accent1"/>
            </a:lnRef>
            <a:fillRef idx="0">
              <a:schemeClr val="accent1"/>
            </a:fillRef>
            <a:effectRef idx="2">
              <a:schemeClr val="accent1"/>
            </a:effectRef>
            <a:fontRef idx="minor">
              <a:schemeClr val="tx1"/>
            </a:fontRef>
          </p:style>
        </p:cxnSp>
        <p:sp>
          <p:nvSpPr>
            <p:cNvPr id="36" name="TextBox 35"/>
            <p:cNvSpPr txBox="1"/>
            <p:nvPr/>
          </p:nvSpPr>
          <p:spPr>
            <a:xfrm>
              <a:off x="1876634" y="4297163"/>
              <a:ext cx="1463040" cy="830997"/>
            </a:xfrm>
            <a:prstGeom prst="rect">
              <a:avLst/>
            </a:prstGeom>
            <a:noFill/>
          </p:spPr>
          <p:txBody>
            <a:bodyPr wrap="square" rtlCol="0">
              <a:spAutoFit/>
            </a:bodyPr>
            <a:lstStyle/>
            <a:p>
              <a:pPr algn="ctr"/>
              <a:r>
                <a:rPr lang="en-US" sz="1600" b="1" dirty="0">
                  <a:solidFill>
                    <a:srgbClr val="7030A0"/>
                  </a:solidFill>
                  <a:latin typeface="Arial Narrow" panose="020B0606020202030204" pitchFamily="34" charset="0"/>
                </a:rPr>
                <a:t>OMB approves new ETA-9130 on 4/13/16.</a:t>
              </a:r>
            </a:p>
          </p:txBody>
        </p:sp>
      </p:grpSp>
    </p:spTree>
    <p:extLst>
      <p:ext uri="{BB962C8B-B14F-4D97-AF65-F5344CB8AC3E}">
        <p14:creationId xmlns:p14="http://schemas.microsoft.com/office/powerpoint/2010/main" val="231039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grpSp>
        <p:nvGrpSpPr>
          <p:cNvPr id="8" name="Group 7"/>
          <p:cNvGrpSpPr>
            <a:grpSpLocks noChangeAspect="1"/>
          </p:cNvGrpSpPr>
          <p:nvPr/>
        </p:nvGrpSpPr>
        <p:grpSpPr>
          <a:xfrm>
            <a:off x="1920240" y="248881"/>
            <a:ext cx="5303520" cy="6360239"/>
            <a:chOff x="1470295" y="315034"/>
            <a:chExt cx="5029200" cy="5938446"/>
          </a:xfrm>
        </p:grpSpPr>
        <p:pic>
          <p:nvPicPr>
            <p:cNvPr id="9" name="Picture 8"/>
            <p:cNvPicPr>
              <a:picLocks noChangeAspect="1"/>
            </p:cNvPicPr>
            <p:nvPr/>
          </p:nvPicPr>
          <p:blipFill>
            <a:blip r:embed="rId2"/>
            <a:stretch>
              <a:fillRect/>
            </a:stretch>
          </p:blipFill>
          <p:spPr>
            <a:xfrm>
              <a:off x="1470295" y="315034"/>
              <a:ext cx="5029200" cy="3336753"/>
            </a:xfrm>
            <a:prstGeom prst="rect">
              <a:avLst/>
            </a:prstGeom>
          </p:spPr>
        </p:pic>
        <p:pic>
          <p:nvPicPr>
            <p:cNvPr id="10" name="Picture 9"/>
            <p:cNvPicPr>
              <a:picLocks noChangeAspect="1"/>
            </p:cNvPicPr>
            <p:nvPr/>
          </p:nvPicPr>
          <p:blipFill>
            <a:blip r:embed="rId3"/>
            <a:stretch>
              <a:fillRect/>
            </a:stretch>
          </p:blipFill>
          <p:spPr>
            <a:xfrm>
              <a:off x="1470295" y="3651787"/>
              <a:ext cx="5029200" cy="2601693"/>
            </a:xfrm>
            <a:prstGeom prst="rect">
              <a:avLst/>
            </a:prstGeom>
          </p:spPr>
        </p:pic>
      </p:grpSp>
      <p:pic>
        <p:nvPicPr>
          <p:cNvPr id="3" name="Picture 2"/>
          <p:cNvPicPr>
            <a:picLocks noChangeAspect="1"/>
          </p:cNvPicPr>
          <p:nvPr/>
        </p:nvPicPr>
        <p:blipFill>
          <a:blip r:embed="rId4"/>
          <a:stretch>
            <a:fillRect/>
          </a:stretch>
        </p:blipFill>
        <p:spPr>
          <a:xfrm>
            <a:off x="3821554" y="701281"/>
            <a:ext cx="3200400" cy="427757"/>
          </a:xfrm>
          <a:prstGeom prst="rect">
            <a:avLst/>
          </a:prstGeom>
          <a:ln w="76200" cap="sq">
            <a:solidFill>
              <a:srgbClr val="FFFF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294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Content Placeholder 2"/>
          <p:cNvSpPr>
            <a:spLocks noGrp="1"/>
          </p:cNvSpPr>
          <p:nvPr>
            <p:ph idx="10"/>
          </p:nvPr>
        </p:nvSpPr>
        <p:spPr/>
        <p:txBody>
          <a:bodyPr/>
          <a:lstStyle/>
          <a:p>
            <a:endParaRPr lang="en-US"/>
          </a:p>
        </p:txBody>
      </p:sp>
    </p:spTree>
    <p:extLst>
      <p:ext uri="{BB962C8B-B14F-4D97-AF65-F5344CB8AC3E}">
        <p14:creationId xmlns:p14="http://schemas.microsoft.com/office/powerpoint/2010/main" val="20925296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203467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p:txBody>
          <a:bodyPr/>
          <a:lstStyle/>
          <a:p>
            <a:r>
              <a:rPr lang="en-US" dirty="0"/>
              <a:t>Why do you think ETA needed to revise the ETA-9130 report?</a:t>
            </a:r>
          </a:p>
        </p:txBody>
      </p:sp>
      <p:sp>
        <p:nvSpPr>
          <p:cNvPr id="4" name="Content Placeholder 3"/>
          <p:cNvSpPr>
            <a:spLocks noGrp="1"/>
          </p:cNvSpPr>
          <p:nvPr>
            <p:ph idx="1"/>
          </p:nvPr>
        </p:nvSpPr>
        <p:spPr>
          <a:xfrm>
            <a:off x="948582" y="3028949"/>
            <a:ext cx="7566767" cy="3054352"/>
          </a:xfrm>
        </p:spPr>
        <p:txBody>
          <a:bodyPr>
            <a:noAutofit/>
          </a:bodyPr>
          <a:lstStyle/>
          <a:p>
            <a:pPr>
              <a:lnSpc>
                <a:spcPct val="100000"/>
              </a:lnSpc>
            </a:pPr>
            <a:r>
              <a:rPr lang="en-US" sz="2400" dirty="0"/>
              <a:t>Due to the passing of WIOA.</a:t>
            </a:r>
          </a:p>
          <a:p>
            <a:pPr>
              <a:lnSpc>
                <a:spcPct val="100000"/>
              </a:lnSpc>
            </a:pPr>
            <a:r>
              <a:rPr lang="en-US" sz="2400" dirty="0"/>
              <a:t>Due to the passing of the Uniform Guidance.</a:t>
            </a:r>
          </a:p>
          <a:p>
            <a:pPr>
              <a:lnSpc>
                <a:spcPct val="100000"/>
              </a:lnSpc>
            </a:pPr>
            <a:r>
              <a:rPr lang="en-US" sz="2400" dirty="0"/>
              <a:t>To reduce the administrative reporting burden.</a:t>
            </a:r>
          </a:p>
          <a:p>
            <a:pPr>
              <a:lnSpc>
                <a:spcPct val="100000"/>
              </a:lnSpc>
            </a:pPr>
            <a:r>
              <a:rPr lang="en-US" sz="2400" dirty="0"/>
              <a:t>It was simply long overdue.</a:t>
            </a:r>
          </a:p>
          <a:p>
            <a:pPr>
              <a:lnSpc>
                <a:spcPct val="100000"/>
              </a:lnSpc>
            </a:pPr>
            <a:r>
              <a:rPr lang="en-US" sz="2400" dirty="0"/>
              <a:t>Answers 1, 2, and 3.</a:t>
            </a:r>
          </a:p>
        </p:txBody>
      </p:sp>
    </p:spTree>
    <p:extLst>
      <p:ext uri="{BB962C8B-B14F-4D97-AF65-F5344CB8AC3E}">
        <p14:creationId xmlns:p14="http://schemas.microsoft.com/office/powerpoint/2010/main" val="709910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03913" y="1410057"/>
            <a:ext cx="7886700" cy="4673244"/>
          </a:xfrm>
        </p:spPr>
        <p:txBody>
          <a:bodyPr>
            <a:normAutofit/>
          </a:bodyPr>
          <a:lstStyle/>
          <a:p>
            <a:pPr marL="0" indent="0" algn="ctr">
              <a:buNone/>
            </a:pPr>
            <a:r>
              <a:rPr lang="en-US" sz="2000" dirty="0"/>
              <a:t>Discussion of updates to the</a:t>
            </a:r>
          </a:p>
          <a:p>
            <a:pPr marL="0" indent="0" algn="ctr">
              <a:buNone/>
            </a:pPr>
            <a:r>
              <a:rPr lang="en-US" sz="2000" dirty="0">
                <a:solidFill>
                  <a:srgbClr val="C00000"/>
                </a:solidFill>
              </a:rPr>
              <a:t>Workforce Innovation and Opportunity Act (WIOA)</a:t>
            </a:r>
          </a:p>
          <a:p>
            <a:pPr marL="0" indent="0" algn="ctr">
              <a:buNone/>
            </a:pPr>
            <a:r>
              <a:rPr lang="en-US" sz="2000" b="1" dirty="0">
                <a:solidFill>
                  <a:srgbClr val="C00000"/>
                </a:solidFill>
              </a:rPr>
              <a:t>ETA-9130 Financial Reports and Instructions</a:t>
            </a:r>
          </a:p>
          <a:p>
            <a:pPr marL="0" indent="0" algn="ctr">
              <a:buNone/>
            </a:pPr>
            <a:r>
              <a:rPr lang="en-US" sz="2000" dirty="0"/>
              <a:t>(hereafter referred to as ETA-9130 or 9130).</a:t>
            </a:r>
          </a:p>
          <a:p>
            <a:pPr marL="0" indent="0">
              <a:buNone/>
            </a:pPr>
            <a:endParaRPr lang="en-US" sz="2000" dirty="0"/>
          </a:p>
          <a:p>
            <a:pPr marL="0" indent="0">
              <a:buNone/>
            </a:pPr>
            <a:r>
              <a:rPr lang="en-US" sz="1800" dirty="0"/>
              <a:t>Approval Date:		April 13, 2016</a:t>
            </a:r>
          </a:p>
          <a:p>
            <a:pPr marL="0" indent="0">
              <a:buNone/>
            </a:pPr>
            <a:r>
              <a:rPr lang="en-US" sz="1800" dirty="0"/>
              <a:t>Expiration Date:		April 30, 2019</a:t>
            </a:r>
          </a:p>
          <a:p>
            <a:pPr marL="0" lvl="0" indent="0">
              <a:buNone/>
            </a:pPr>
            <a:r>
              <a:rPr lang="en-US" sz="1800" dirty="0"/>
              <a:t>OMB Control #:		1205-0461</a:t>
            </a:r>
          </a:p>
          <a:p>
            <a:pPr marL="0" lvl="0" indent="0">
              <a:buNone/>
            </a:pPr>
            <a:endParaRPr lang="en-US" sz="1800" dirty="0"/>
          </a:p>
          <a:p>
            <a:pPr marL="0" lvl="0" indent="0">
              <a:buNone/>
            </a:pPr>
            <a:r>
              <a:rPr lang="en-US" sz="1800" dirty="0"/>
              <a:t>All documents are available at:</a:t>
            </a:r>
          </a:p>
          <a:p>
            <a:pPr marL="0" lvl="0" indent="0" algn="ctr">
              <a:buNone/>
            </a:pPr>
            <a:r>
              <a:rPr lang="en-US" sz="1800" dirty="0">
                <a:hlinkClick r:id="rId3"/>
              </a:rPr>
              <a:t>https://www.doleta.gov/grants/financial_reporting.cfm</a:t>
            </a:r>
            <a:endParaRPr lang="en-US" sz="1800" dirty="0"/>
          </a:p>
        </p:txBody>
      </p:sp>
    </p:spTree>
    <p:extLst>
      <p:ext uri="{BB962C8B-B14F-4D97-AF65-F5344CB8AC3E}">
        <p14:creationId xmlns:p14="http://schemas.microsoft.com/office/powerpoint/2010/main" val="453104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Background</a:t>
            </a:r>
          </a:p>
        </p:txBody>
      </p:sp>
      <p:sp>
        <p:nvSpPr>
          <p:cNvPr id="2" name="Content Placeholder 1"/>
          <p:cNvSpPr>
            <a:spLocks noGrp="1"/>
          </p:cNvSpPr>
          <p:nvPr>
            <p:ph idx="1"/>
          </p:nvPr>
        </p:nvSpPr>
        <p:spPr/>
        <p:txBody>
          <a:bodyPr/>
          <a:lstStyle/>
          <a:p>
            <a:r>
              <a:rPr lang="en-US" dirty="0"/>
              <a:t>ETA awards approximately $8 billion in formula and discretionary grants each year to an average of 1,000 recipients.</a:t>
            </a:r>
          </a:p>
          <a:p>
            <a:endParaRPr lang="en-US" sz="1000" dirty="0"/>
          </a:p>
          <a:p>
            <a:r>
              <a:rPr lang="en-US" dirty="0"/>
              <a:t>Financial reports for each of these grants must be submitted quarterly on the financial report form ETA-9130.</a:t>
            </a:r>
          </a:p>
          <a:p>
            <a:endParaRPr lang="en-US" sz="1000" dirty="0"/>
          </a:p>
          <a:p>
            <a:r>
              <a:rPr lang="en-US" dirty="0"/>
              <a:t>There is a Basic ETA-9130 report for discretionary grants and  thirteen (13)</a:t>
            </a:r>
            <a:br>
              <a:rPr lang="en-US" dirty="0"/>
            </a:br>
            <a:r>
              <a:rPr lang="en-US" dirty="0"/>
              <a:t>program-specific variations.</a:t>
            </a:r>
          </a:p>
        </p:txBody>
      </p:sp>
    </p:spTree>
    <p:extLst>
      <p:ext uri="{BB962C8B-B14F-4D97-AF65-F5344CB8AC3E}">
        <p14:creationId xmlns:p14="http://schemas.microsoft.com/office/powerpoint/2010/main" val="627525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Reasons for Change</a:t>
            </a:r>
          </a:p>
        </p:txBody>
      </p:sp>
      <p:sp>
        <p:nvSpPr>
          <p:cNvPr id="3" name="Content Placeholder 2"/>
          <p:cNvSpPr>
            <a:spLocks noGrp="1"/>
          </p:cNvSpPr>
          <p:nvPr>
            <p:ph idx="1"/>
          </p:nvPr>
        </p:nvSpPr>
        <p:spPr>
          <a:xfrm>
            <a:off x="539639" y="1695450"/>
            <a:ext cx="4716780" cy="4419599"/>
          </a:xfrm>
        </p:spPr>
        <p:txBody>
          <a:bodyPr anchor="t" anchorCtr="0">
            <a:noAutofit/>
          </a:bodyPr>
          <a:lstStyle/>
          <a:p>
            <a:pPr marL="0" indent="0">
              <a:lnSpc>
                <a:spcPct val="95000"/>
              </a:lnSpc>
              <a:spcBef>
                <a:spcPts val="1800"/>
              </a:spcBef>
              <a:buNone/>
            </a:pPr>
            <a:r>
              <a:rPr lang="en-US" sz="2050" dirty="0"/>
              <a:t>Financial reporting requirements for Federal programs prescribed by </a:t>
            </a:r>
            <a:br>
              <a:rPr lang="en-US" sz="2050" dirty="0"/>
            </a:br>
            <a:r>
              <a:rPr lang="en-US" sz="2050" dirty="0"/>
              <a:t>the Office of Management </a:t>
            </a:r>
            <a:br>
              <a:rPr lang="en-US" sz="2050" dirty="0"/>
            </a:br>
            <a:r>
              <a:rPr lang="en-US" sz="2050" dirty="0"/>
              <a:t>and Budget (OMB) have </a:t>
            </a:r>
            <a:br>
              <a:rPr lang="en-US" sz="2050" dirty="0"/>
            </a:br>
            <a:r>
              <a:rPr lang="en-US" sz="2050" dirty="0"/>
              <a:t>changed with the </a:t>
            </a:r>
            <a:br>
              <a:rPr lang="en-US" sz="2050" dirty="0"/>
            </a:br>
            <a:r>
              <a:rPr lang="en-US" sz="2050" dirty="0"/>
              <a:t>implementation of the </a:t>
            </a:r>
            <a:br>
              <a:rPr lang="en-US" sz="2050" dirty="0"/>
            </a:br>
            <a:r>
              <a:rPr lang="en-US" sz="2050" dirty="0">
                <a:solidFill>
                  <a:srgbClr val="C00000"/>
                </a:solidFill>
              </a:rPr>
              <a:t>Uniform Guidance at 2 CFR </a:t>
            </a:r>
            <a:br>
              <a:rPr lang="en-US" sz="2050" dirty="0">
                <a:solidFill>
                  <a:srgbClr val="C00000"/>
                </a:solidFill>
              </a:rPr>
            </a:br>
            <a:r>
              <a:rPr lang="en-US" sz="2050" dirty="0">
                <a:solidFill>
                  <a:srgbClr val="C00000"/>
                </a:solidFill>
              </a:rPr>
              <a:t>Part 200  </a:t>
            </a:r>
            <a:r>
              <a:rPr lang="en-US" sz="2050" dirty="0"/>
              <a:t>which went into effect on December 26, 2014, consolidating eight previously applicable Circulars.</a:t>
            </a:r>
          </a:p>
          <a:p>
            <a:pPr marL="0" indent="0">
              <a:lnSpc>
                <a:spcPct val="95000"/>
              </a:lnSpc>
              <a:spcBef>
                <a:spcPts val="1800"/>
              </a:spcBef>
              <a:buNone/>
            </a:pPr>
            <a:r>
              <a:rPr lang="en-US" sz="2050" dirty="0">
                <a:solidFill>
                  <a:srgbClr val="C00000"/>
                </a:solidFill>
              </a:rPr>
              <a:t>DOL’s exceptions </a:t>
            </a:r>
            <a:r>
              <a:rPr lang="en-US" sz="2050" dirty="0"/>
              <a:t>to the </a:t>
            </a:r>
            <a:r>
              <a:rPr lang="en-US" sz="2050" dirty="0">
                <a:solidFill>
                  <a:srgbClr val="C00000"/>
                </a:solidFill>
              </a:rPr>
              <a:t>Uniform Guidance </a:t>
            </a:r>
            <a:r>
              <a:rPr lang="en-US" sz="2050" dirty="0"/>
              <a:t>are at </a:t>
            </a:r>
            <a:r>
              <a:rPr lang="en-US" sz="2050" dirty="0">
                <a:solidFill>
                  <a:srgbClr val="C00000"/>
                </a:solidFill>
              </a:rPr>
              <a:t>2 CFR Part 2900</a:t>
            </a:r>
            <a:r>
              <a:rPr lang="en-US" sz="2050" dirty="0"/>
              <a:t>.</a:t>
            </a:r>
          </a:p>
        </p:txBody>
      </p:sp>
      <p:grpSp>
        <p:nvGrpSpPr>
          <p:cNvPr id="2" name="Group 1"/>
          <p:cNvGrpSpPr/>
          <p:nvPr/>
        </p:nvGrpSpPr>
        <p:grpSpPr>
          <a:xfrm>
            <a:off x="4055664" y="1755812"/>
            <a:ext cx="5011218" cy="3848485"/>
            <a:chOff x="4132782" y="2005070"/>
            <a:chExt cx="5011218" cy="3848485"/>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782" y="2005070"/>
              <a:ext cx="5011218" cy="38484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381" y="4527112"/>
              <a:ext cx="1086019" cy="971460"/>
            </a:xfrm>
            <a:prstGeom prst="rect">
              <a:avLst/>
            </a:prstGeom>
          </p:spPr>
        </p:pic>
      </p:grpSp>
    </p:spTree>
    <p:extLst>
      <p:ext uri="{BB962C8B-B14F-4D97-AF65-F5344CB8AC3E}">
        <p14:creationId xmlns:p14="http://schemas.microsoft.com/office/powerpoint/2010/main" val="24368830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 - &amp;quot;ETA-9130 Financial Report&amp;quot;&quot;/&gt;&lt;property id=&quot;20307&quot; value=&quot;256&quot;/&gt;&lt;/object&gt;&lt;object type=&quot;3&quot; unique_id=&quot;10005&quot;&gt;&lt;property id=&quot;20148&quot; value=&quot;5&quot;/&gt;&lt;property id=&quot;20300&quot; value=&quot;Slide 3&quot;/&gt;&lt;property id=&quot;20307&quot; value=&quot;264&quot;/&gt;&lt;/object&gt;&lt;object type=&quot;3&quot; unique_id=&quot;10006&quot;&gt;&lt;property id=&quot;20148&quot; value=&quot;5&quot;/&gt;&lt;property id=&quot;20300&quot; value=&quot;Slide 4&quot;/&gt;&lt;property id=&quot;20307&quot; value=&quot;258&quot;/&gt;&lt;/object&gt;&lt;object type=&quot;3&quot; unique_id=&quot;10007&quot;&gt;&lt;property id=&quot;20148&quot; value=&quot;5&quot;/&gt;&lt;property id=&quot;20300&quot; value=&quot;Slide 5&quot;/&gt;&lt;property id=&quot;20307&quot; value=&quot;279&quot;/&gt;&lt;/object&gt;&lt;object type=&quot;3&quot; unique_id=&quot;10008&quot;&gt;&lt;property id=&quot;20148&quot; value=&quot;5&quot;/&gt;&lt;property id=&quot;20300&quot; value=&quot;Slide 6&quot;/&gt;&lt;property id=&quot;20307&quot; value=&quot;280&quot;/&gt;&lt;/object&gt;&lt;object type=&quot;3&quot; unique_id=&quot;10009&quot;&gt;&lt;property id=&quot;20148&quot; value=&quot;5&quot;/&gt;&lt;property id=&quot;20300&quot; value=&quot;Slide 7&quot;/&gt;&lt;property id=&quot;20307&quot; value=&quot;271&quot;/&gt;&lt;/object&gt;&lt;object type=&quot;3&quot; unique_id=&quot;10010&quot;&gt;&lt;property id=&quot;20148&quot; value=&quot;5&quot;/&gt;&lt;property id=&quot;20300&quot; value=&quot;Slide 8 - &amp;quot;Background&amp;quot;&quot;/&gt;&lt;property id=&quot;20307&quot; value=&quot;281&quot;/&gt;&lt;/object&gt;&lt;object type=&quot;3&quot; unique_id=&quot;10011&quot;&gt;&lt;property id=&quot;20148&quot; value=&quot;5&quot;/&gt;&lt;property id=&quot;20300&quot; value=&quot;Slide 9 - &amp;quot;Reasons for Change&amp;quot;&quot;/&gt;&lt;property id=&quot;20307&quot; value=&quot;282&quot;/&gt;&lt;/object&gt;&lt;object type=&quot;3&quot; unique_id=&quot;10012&quot;&gt;&lt;property id=&quot;20148&quot; value=&quot;5&quot;/&gt;&lt;property id=&quot;20300&quot; value=&quot;Slide 10 - &amp;quot;Reasons for Change&amp;quot;&quot;/&gt;&lt;property id=&quot;20307&quot; value=&quot;283&quot;/&gt;&lt;/object&gt;&lt;object type=&quot;3&quot; unique_id=&quot;10013&quot;&gt;&lt;property id=&quot;20148&quot; value=&quot;5&quot;/&gt;&lt;property id=&quot;20300&quot; value=&quot;Slide 11 - &amp;quot;Reasons for Change&amp;quot;&quot;/&gt;&lt;property id=&quot;20307&quot; value=&quot;284&quot;/&gt;&lt;/object&gt;&lt;object type=&quot;3&quot; unique_id=&quot;10014&quot;&gt;&lt;property id=&quot;20148&quot; value=&quot;5&quot;/&gt;&lt;property id=&quot;20300&quot; value=&quot;Slide 12&quot;/&gt;&lt;property id=&quot;20307&quot; value=&quot;285&quot;/&gt;&lt;/object&gt;&lt;object type=&quot;3&quot; unique_id=&quot;10015&quot;&gt;&lt;property id=&quot;20148&quot; value=&quot;5&quot;/&gt;&lt;property id=&quot;20300&quot; value=&quot;Slide 13 - &amp;quot;ETA-9130 Report Names&amp;quot;&quot;/&gt;&lt;property id=&quot;20307&quot; value=&quot;286&quot;/&gt;&lt;/object&gt;&lt;object type=&quot;3&quot; unique_id=&quot;10016&quot;&gt;&lt;property id=&quot;20148&quot; value=&quot;5&quot;/&gt;&lt;property id=&quot;20300&quot; value=&quot;Slide 14 - &amp;quot;HELLO my name is&amp;quot;&quot;/&gt;&lt;property id=&quot;20307&quot; value=&quot;287&quot;/&gt;&lt;/object&gt;&lt;object type=&quot;3&quot; unique_id=&quot;10017&quot;&gt;&lt;property id=&quot;20148&quot; value=&quot;5&quot;/&gt;&lt;property id=&quot;20300&quot; value=&quot;Slide 15 - &amp;quot;Across The Board Changes&amp;quot;&quot;/&gt;&lt;property id=&quot;20307&quot; value=&quot;288&quot;/&gt;&lt;/object&gt;&lt;object type=&quot;3&quot; unique_id=&quot;10018&quot;&gt;&lt;property id=&quot;20148&quot; value=&quot;5&quot;/&gt;&lt;property id=&quot;20300&quot; value=&quot;Slide 16 - &amp;quot;Unique Entity Identifier&amp;quot;&quot;/&gt;&lt;property id=&quot;20307&quot; value=&quot;289&quot;/&gt;&lt;/object&gt;&lt;object type=&quot;3&quot; unique_id=&quot;10019&quot;&gt;&lt;property id=&quot;20148&quot; value=&quot;5&quot;/&gt;&lt;property id=&quot;20300&quot; value=&quot;Slide 17 - &amp;quot;Basis of Reporting&amp;quot;&quot;/&gt;&lt;property id=&quot;20307&quot; value=&quot;290&quot;/&gt;&lt;/object&gt;&lt;object type=&quot;3&quot; unique_id=&quot;10020&quot;&gt;&lt;property id=&quot;20148&quot; value=&quot;5&quot;/&gt;&lt;property id=&quot;20300&quot; value=&quot;Slide 18 - &amp;quot;Expenditures&amp;quot;&quot;/&gt;&lt;property id=&quot;20307&quot; value=&quot;291&quot;/&gt;&lt;/object&gt;&lt;object type=&quot;3&quot; unique_id=&quot;10021&quot;&gt;&lt;property id=&quot;20148&quot; value=&quot;5&quot;/&gt;&lt;property id=&quot;20300&quot; value=&quot;Slide 19 - &amp;quot;Recipient Share&amp;quot;&quot;/&gt;&lt;property id=&quot;20307&quot; value=&quot;292&quot;/&gt;&lt;/object&gt;&lt;object type=&quot;3&quot; unique_id=&quot;10022&quot;&gt;&lt;property id=&quot;20148&quot; value=&quot;5&quot;/&gt;&lt;property id=&quot;20300&quot; value=&quot;Slide 20 - &amp;quot;Program Income&amp;quot;&quot;/&gt;&lt;property id=&quot;20307&quot; value=&quot;327&quot;/&gt;&lt;/object&gt;&lt;object type=&quot;3&quot; unique_id=&quot;10023&quot;&gt;&lt;property id=&quot;20148&quot; value=&quot;5&quot;/&gt;&lt;property id=&quot;20300&quot; value=&quot;Slide 21 - &amp;quot;Removed Line Items&amp;quot;&quot;/&gt;&lt;property id=&quot;20307&quot; value=&quot;294&quot;/&gt;&lt;/object&gt;&lt;object type=&quot;3&quot; unique_id=&quot;10024&quot;&gt;&lt;property id=&quot;20148&quot; value=&quot;5&quot;/&gt;&lt;property id=&quot;20300&quot; value=&quot;Slide 22 - &amp;quot;Indirect Expenditures&amp;quot;&quot;/&gt;&lt;property id=&quot;20307&quot; value=&quot;295&quot;/&gt;&lt;/object&gt;&lt;object type=&quot;3&quot; unique_id=&quot;10025&quot;&gt;&lt;property id=&quot;20148&quot; value=&quot;5&quot;/&gt;&lt;property id=&quot;20300&quot; value=&quot;Slide 23 - &amp;quot;Indirect Expenditures …continued&amp;quot;&quot;/&gt;&lt;property id=&quot;20307&quot; value=&quot;296&quot;/&gt;&lt;/object&gt;&lt;object type=&quot;3&quot; unique_id=&quot;10026&quot;&gt;&lt;property id=&quot;20148&quot; value=&quot;5&quot;/&gt;&lt;property id=&quot;20300&quot; value=&quot;Slide 24 - &amp;quot;Indirect Expenditures …continued&amp;quot;&quot;/&gt;&lt;property id=&quot;20307&quot; value=&quot;297&quot;/&gt;&lt;/object&gt;&lt;object type=&quot;3&quot; unique_id=&quot;10027&quot;&gt;&lt;property id=&quot;20148&quot; value=&quot;5&quot;/&gt;&lt;property id=&quot;20300&quot; value=&quot;Slide 25 - &amp;quot;Indirect Expenditures …continued&amp;quot;&quot;/&gt;&lt;property id=&quot;20307&quot; value=&quot;298&quot;/&gt;&lt;/object&gt;&lt;object type=&quot;3&quot; unique_id=&quot;10028&quot;&gt;&lt;property id=&quot;20148&quot; value=&quot;5&quot;/&gt;&lt;property id=&quot;20300&quot; value=&quot;Slide 26 - &amp;quot;Indirect Expenditures …continued&amp;quot;&quot;/&gt;&lt;property id=&quot;20307&quot; value=&quot;299&quot;/&gt;&lt;/object&gt;&lt;object type=&quot;3&quot; unique_id=&quot;10029&quot;&gt;&lt;property id=&quot;20148&quot; value=&quot;5&quot;/&gt;&lt;property id=&quot;20300&quot; value=&quot;Slide 27 - &amp;quot;Indirect Expenditures …continued&amp;quot;&quot;/&gt;&lt;property id=&quot;20307&quot; value=&quot;300&quot;/&gt;&lt;/object&gt;&lt;object type=&quot;3&quot; unique_id=&quot;10030&quot;&gt;&lt;property id=&quot;20148&quot; value=&quot;5&quot;/&gt;&lt;property id=&quot;20300&quot; value=&quot;Slide 28 - &amp;quot;Certification Statement&amp;quot;&quot;/&gt;&lt;property id=&quot;20307&quot; value=&quot;301&quot;/&gt;&lt;/object&gt;&lt;object type=&quot;3&quot; unique_id=&quot;10031&quot;&gt;&lt;property id=&quot;20148&quot; value=&quot;5&quot;/&gt;&lt;property id=&quot;20300&quot; value=&quot;Slide 29&quot;/&gt;&lt;property id=&quot;20307&quot; value=&quot;302&quot;/&gt;&lt;/object&gt;&lt;object type=&quot;3&quot; unique_id=&quot;10032&quot;&gt;&lt;property id=&quot;20148&quot; value=&quot;5&quot;/&gt;&lt;property id=&quot;20300&quot; value=&quot;Slide 30 - &amp;quot;Changes to WIOA Reports&amp;quot;&quot;/&gt;&lt;property id=&quot;20307&quot; value=&quot;303&quot;/&gt;&lt;/object&gt;&lt;object type=&quot;3&quot; unique_id=&quot;10033&quot;&gt;&lt;property id=&quot;20148&quot; value=&quot;5&quot;/&gt;&lt;property id=&quot;20300&quot; value=&quot;Slide 31 - &amp;quot;Local Reports&amp;quot;&quot;/&gt;&lt;property id=&quot;20307&quot; value=&quot;304&quot;/&gt;&lt;/object&gt;&lt;object type=&quot;3&quot; unique_id=&quot;10034&quot;&gt;&lt;property id=&quot;20148&quot; value=&quot;5&quot;/&gt;&lt;property id=&quot;20300&quot; value=&quot;Slide 32 - &amp;quot;Work Experience&amp;quot;&quot;/&gt;&lt;property id=&quot;20307&quot; value=&quot;305&quot;/&gt;&lt;/object&gt;&lt;object type=&quot;3&quot; unique_id=&quot;10035&quot;&gt;&lt;property id=&quot;20148&quot; value=&quot;5&quot;/&gt;&lt;property id=&quot;20300&quot; value=&quot;Slide 33 - &amp;quot;Pay-for-Performance&amp;quot;&quot;/&gt;&lt;property id=&quot;20307&quot; value=&quot;306&quot;/&gt;&lt;/object&gt;&lt;object type=&quot;3&quot; unique_id=&quot;10036&quot;&gt;&lt;property id=&quot;20148&quot; value=&quot;5&quot;/&gt;&lt;property id=&quot;20300&quot; value=&quot;Slide 34 - &amp;quot;Pay-for-Performance&amp;quot;&quot;/&gt;&lt;property id=&quot;20307&quot; value=&quot;307&quot;/&gt;&lt;/object&gt;&lt;object type=&quot;3&quot; unique_id=&quot;10037&quot;&gt;&lt;property id=&quot;20148&quot; value=&quot;5&quot;/&gt;&lt;property id=&quot;20300&quot; value=&quot;Slide 35 - &amp;quot;Transitional Jobs &amp;quot;&quot;/&gt;&lt;property id=&quot;20307&quot; value=&quot;308&quot;/&gt;&lt;/object&gt;&lt;object type=&quot;3&quot; unique_id=&quot;10038&quot;&gt;&lt;property id=&quot;20148&quot; value=&quot;5&quot;/&gt;&lt;property id=&quot;20300&quot; value=&quot;Slide 36 - &amp;quot;Incumbent Worker Training&amp;quot;&quot;/&gt;&lt;property id=&quot;20307&quot; value=&quot;309&quot;/&gt;&lt;/object&gt;&lt;object type=&quot;3&quot; unique_id=&quot;10039&quot;&gt;&lt;property id=&quot;20148&quot; value=&quot;5&quot;/&gt;&lt;property id=&quot;20300&quot; value=&quot;Slide 37&quot;/&gt;&lt;property id=&quot;20307&quot; value=&quot;310&quot;/&gt;&lt;/object&gt;&lt;object type=&quot;3&quot; unique_id=&quot;10040&quot;&gt;&lt;property id=&quot;20148&quot; value=&quot;5&quot;/&gt;&lt;property id=&quot;20300&quot; value=&quot;Slide 38 - &amp;quot;Statewide Reports&amp;quot;&quot;/&gt;&lt;property id=&quot;20307&quot; value=&quot;311&quot;/&gt;&lt;/object&gt;&lt;object type=&quot;3&quot; unique_id=&quot;10041&quot;&gt;&lt;property id=&quot;20148&quot; value=&quot;5&quot;/&gt;&lt;property id=&quot;20300&quot; value=&quot;Slide 39 - &amp;quot;In-School Youth &amp;quot;&quot;/&gt;&lt;property id=&quot;20307&quot; value=&quot;312&quot;/&gt;&lt;/object&gt;&lt;object type=&quot;3&quot; unique_id=&quot;10042&quot;&gt;&lt;property id=&quot;20148&quot; value=&quot;5&quot;/&gt;&lt;property id=&quot;20300&quot; value=&quot;Slide 40 - &amp;quot;Out-of-School Youth &amp;quot;&quot;/&gt;&lt;property id=&quot;20307&quot; value=&quot;313&quot;/&gt;&lt;/object&gt;&lt;object type=&quot;3&quot; unique_id=&quot;10043&quot;&gt;&lt;property id=&quot;20148&quot; value=&quot;5&quot;/&gt;&lt;property id=&quot;20300&quot; value=&quot;Slide 41 - &amp;quot;Out-of-School Youth …continued &amp;quot;&quot;/&gt;&lt;property id=&quot;20307&quot; value=&quot;314&quot;/&gt;&lt;/object&gt;&lt;object type=&quot;3&quot; unique_id=&quot;10044&quot;&gt;&lt;property id=&quot;20148&quot; value=&quot;5&quot;/&gt;&lt;property id=&quot;20300&quot; value=&quot;Slide 42&quot;/&gt;&lt;property id=&quot;20307&quot; value=&quot;315&quot;/&gt;&lt;/object&gt;&lt;object type=&quot;3&quot; unique_id=&quot;10045&quot;&gt;&lt;property id=&quot;20148&quot; value=&quot;5&quot;/&gt;&lt;property id=&quot;20300&quot; value=&quot;Slide 43 - &amp;quot;Statewide Adult and Dislocated Workers&amp;quot;&quot;/&gt;&lt;property id=&quot;20307&quot; value=&quot;316&quot;/&gt;&lt;/object&gt;&lt;object type=&quot;3&quot; unique_id=&quot;10046&quot;&gt;&lt;property id=&quot;20148&quot; value=&quot;5&quot;/&gt;&lt;property id=&quot;20300&quot; value=&quot;Slide 44 - &amp;quot;National Dislocated Worker Grants &amp;quot;&quot;/&gt;&lt;property id=&quot;20307&quot; value=&quot;317&quot;/&gt;&lt;/object&gt;&lt;object type=&quot;3&quot; unique_id=&quot;10047&quot;&gt;&lt;property id=&quot;20148&quot; value=&quot;5&quot;/&gt;&lt;property id=&quot;20300&quot; value=&quot;Slide 45 - &amp;quot;National Dislocated  Worker Grants …continued&amp;quot;&quot;/&gt;&lt;property id=&quot;20307&quot; value=&quot;318&quot;/&gt;&lt;/object&gt;&lt;object type=&quot;3&quot; unique_id=&quot;10048&quot;&gt;&lt;property id=&quot;20148&quot; value=&quot;5&quot;/&gt;&lt;property id=&quot;20300&quot; value=&quot;Slide 46 - &amp;quot;Rapid Response&amp;quot;&quot;/&gt;&lt;property id=&quot;20307&quot; value=&quot;319&quot;/&gt;&lt;/object&gt;&lt;object type=&quot;3&quot; unique_id=&quot;10049&quot;&gt;&lt;property id=&quot;20148&quot; value=&quot;5&quot;/&gt;&lt;property id=&quot;20300&quot; value=&quot;Slide 47&quot;/&gt;&lt;property id=&quot;20307&quot; value=&quot;320&quot;/&gt;&lt;/object&gt;&lt;object type=&quot;3&quot; unique_id=&quot;10050&quot;&gt;&lt;property id=&quot;20148&quot; value=&quot;5&quot;/&gt;&lt;property id=&quot;20300&quot; value=&quot;Slide 48&quot;/&gt;&lt;property id=&quot;20307&quot; value=&quot;321&quot;/&gt;&lt;/object&gt;&lt;object type=&quot;3&quot; unique_id=&quot;10051&quot;&gt;&lt;property id=&quot;20148&quot; value=&quot;5&quot;/&gt;&lt;property id=&quot;20300&quot; value=&quot;Slide 49&quot;/&gt;&lt;property id=&quot;20307&quot; value=&quot;322&quot;/&gt;&lt;/object&gt;&lt;object type=&quot;3&quot; unique_id=&quot;10052&quot;&gt;&lt;property id=&quot;20148&quot; value=&quot;5&quot;/&gt;&lt;property id=&quot;20300&quot; value=&quot;Slide 50 - &amp;quot;Reporting&amp;quot;&quot;/&gt;&lt;property id=&quot;20307&quot; value=&quot;323&quot;/&gt;&lt;/object&gt;&lt;object type=&quot;3&quot; unique_id=&quot;10053&quot;&gt;&lt;property id=&quot;20148&quot; value=&quot;5&quot;/&gt;&lt;property id=&quot;20300&quot; value=&quot;Slide 51 - &amp;quot;Transition Activities&amp;quot;&quot;/&gt;&lt;property id=&quot;20307&quot; value=&quot;324&quot;/&gt;&lt;/object&gt;&lt;object type=&quot;3&quot; unique_id=&quot;10054&quot;&gt;&lt;property id=&quot;20148&quot; value=&quot;5&quot;/&gt;&lt;property id=&quot;20300&quot; value=&quot;Slide 52 - &amp;quot;Implementation&amp;quot;&quot;/&gt;&lt;property id=&quot;20307&quot; value=&quot;325&quot;/&gt;&lt;/object&gt;&lt;object type=&quot;3&quot; unique_id=&quot;10055&quot;&gt;&lt;property id=&quot;20148&quot; value=&quot;5&quot;/&gt;&lt;property id=&quot;20300&quot; value=&quot;Slide 53&quot;/&gt;&lt;property id=&quot;20307&quot; value=&quot;326&quot;/&gt;&lt;/object&gt;&lt;object type=&quot;3&quot; unique_id=&quot;10056&quot;&gt;&lt;property id=&quot;20148&quot; value=&quot;5&quot;/&gt;&lt;property id=&quot;20300&quot; value=&quot;Slide 54&quot;/&gt;&lt;property id=&quot;20307&quot; value=&quot;261&quot;/&gt;&lt;/object&gt;&lt;object type=&quot;3&quot; unique_id=&quot;10057&quot;&gt;&lt;property id=&quot;20148&quot; value=&quot;5&quot;/&gt;&lt;property id=&quot;20300&quot; value=&quot;Slide 55&quot;/&gt;&lt;property id=&quot;20307&quot; value=&quot;262&quot;/&gt;&lt;/object&gt;&lt;/object&gt;&lt;object type=&quot;8&quot; unique_id=&quot;10114&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6209</TotalTime>
  <Words>2111</Words>
  <Application>Microsoft Office PowerPoint</Application>
  <PresentationFormat>On-screen Show (4:3)</PresentationFormat>
  <Paragraphs>468</Paragraphs>
  <Slides>55</Slides>
  <Notes>50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Arial</vt:lpstr>
      <vt:lpstr>Arial Black</vt:lpstr>
      <vt:lpstr>Arial Narrow</vt:lpstr>
      <vt:lpstr>Calibri</vt:lpstr>
      <vt:lpstr>Franklin Gothic Medium</vt:lpstr>
      <vt:lpstr>Myriad Pro</vt:lpstr>
      <vt:lpstr>Myriad Pro Cond</vt:lpstr>
      <vt:lpstr>Times New Roman</vt:lpstr>
      <vt:lpstr>Wingdings</vt:lpstr>
      <vt:lpstr>Wingdings 2</vt:lpstr>
      <vt:lpstr>Wingdings 3</vt:lpstr>
      <vt:lpstr>Office Theme</vt:lpstr>
      <vt:lpstr>PowerPoint Presentation</vt:lpstr>
      <vt:lpstr>ETA-9130 Financial Report</vt:lpstr>
      <vt:lpstr>PowerPoint Presentation</vt:lpstr>
      <vt:lpstr>PowerPoint Presentation</vt:lpstr>
      <vt:lpstr>PowerPoint Presentation</vt:lpstr>
      <vt:lpstr>PowerPoint Presentation</vt:lpstr>
      <vt:lpstr>PowerPoint Presentation</vt:lpstr>
      <vt:lpstr>Background</vt:lpstr>
      <vt:lpstr>Reasons for Change</vt:lpstr>
      <vt:lpstr>Reasons for Change</vt:lpstr>
      <vt:lpstr>Reasons for Change</vt:lpstr>
      <vt:lpstr>PowerPoint Presentation</vt:lpstr>
      <vt:lpstr>ETA-9130 Report Names</vt:lpstr>
      <vt:lpstr>HELLO my name is</vt:lpstr>
      <vt:lpstr>Across The Board Changes</vt:lpstr>
      <vt:lpstr>Unique Entity Identifier</vt:lpstr>
      <vt:lpstr>Basis of Reporting</vt:lpstr>
      <vt:lpstr>Expenditures</vt:lpstr>
      <vt:lpstr>Recipient Share</vt:lpstr>
      <vt:lpstr>Program Income</vt:lpstr>
      <vt:lpstr>Removed Line Items</vt:lpstr>
      <vt:lpstr>Indirect Expenditures</vt:lpstr>
      <vt:lpstr>Indirect Expenditures …continued</vt:lpstr>
      <vt:lpstr>Indirect Expenditures …continued</vt:lpstr>
      <vt:lpstr>Indirect Expenditures …continued</vt:lpstr>
      <vt:lpstr>Indirect Expenditures …continued</vt:lpstr>
      <vt:lpstr>Indirect Expenditures …continued</vt:lpstr>
      <vt:lpstr>Certification Statement</vt:lpstr>
      <vt:lpstr>PowerPoint Presentation</vt:lpstr>
      <vt:lpstr>Changes to WIOA Reports</vt:lpstr>
      <vt:lpstr>Local Reports</vt:lpstr>
      <vt:lpstr>Work Experience</vt:lpstr>
      <vt:lpstr>Pay-for-Performance</vt:lpstr>
      <vt:lpstr>Pay-for-Performance</vt:lpstr>
      <vt:lpstr>Transitional Jobs </vt:lpstr>
      <vt:lpstr>Incumbent Worker Training</vt:lpstr>
      <vt:lpstr>PowerPoint Presentation</vt:lpstr>
      <vt:lpstr>Statewide Reports</vt:lpstr>
      <vt:lpstr>In-School Youth </vt:lpstr>
      <vt:lpstr>Out-of-School Youth </vt:lpstr>
      <vt:lpstr>Out-of-School Youth …continued </vt:lpstr>
      <vt:lpstr>PowerPoint Presentation</vt:lpstr>
      <vt:lpstr>Statewide Adult and Dislocated Workers</vt:lpstr>
      <vt:lpstr>National Dislocated Worker Grants </vt:lpstr>
      <vt:lpstr>National Dislocated  Worker Grants …continued</vt:lpstr>
      <vt:lpstr>Rapid Response</vt:lpstr>
      <vt:lpstr>PowerPoint Presentation</vt:lpstr>
      <vt:lpstr>PowerPoint Presentation</vt:lpstr>
      <vt:lpstr>PowerPoint Presentation</vt:lpstr>
      <vt:lpstr>Reporting</vt:lpstr>
      <vt:lpstr>Transition Activities</vt:lpstr>
      <vt:lpstr>Implementation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Brian Keating</cp:lastModifiedBy>
  <cp:revision>96</cp:revision>
  <dcterms:created xsi:type="dcterms:W3CDTF">2016-06-21T17:10:41Z</dcterms:created>
  <dcterms:modified xsi:type="dcterms:W3CDTF">2016-08-09T13:20:14Z</dcterms:modified>
</cp:coreProperties>
</file>