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73" r:id="rId5"/>
    <p:sldId id="256" r:id="rId6"/>
    <p:sldId id="264" r:id="rId7"/>
    <p:sldId id="308" r:id="rId8"/>
    <p:sldId id="265" r:id="rId9"/>
    <p:sldId id="274" r:id="rId10"/>
    <p:sldId id="307" r:id="rId11"/>
    <p:sldId id="257" r:id="rId12"/>
    <p:sldId id="283" r:id="rId13"/>
    <p:sldId id="347" r:id="rId14"/>
    <p:sldId id="352" r:id="rId15"/>
    <p:sldId id="323" r:id="rId16"/>
    <p:sldId id="334" r:id="rId17"/>
    <p:sldId id="322" r:id="rId18"/>
    <p:sldId id="324" r:id="rId19"/>
    <p:sldId id="325" r:id="rId20"/>
    <p:sldId id="329" r:id="rId21"/>
    <p:sldId id="330" r:id="rId22"/>
    <p:sldId id="328" r:id="rId23"/>
    <p:sldId id="335" r:id="rId24"/>
    <p:sldId id="333" r:id="rId25"/>
    <p:sldId id="337" r:id="rId26"/>
    <p:sldId id="348" r:id="rId27"/>
    <p:sldId id="336" r:id="rId28"/>
    <p:sldId id="345" r:id="rId29"/>
    <p:sldId id="316" r:id="rId30"/>
    <p:sldId id="350" r:id="rId31"/>
    <p:sldId id="338" r:id="rId32"/>
    <p:sldId id="339" r:id="rId33"/>
    <p:sldId id="317" r:id="rId34"/>
    <p:sldId id="340" r:id="rId35"/>
    <p:sldId id="353" r:id="rId36"/>
    <p:sldId id="341" r:id="rId37"/>
    <p:sldId id="342" r:id="rId38"/>
    <p:sldId id="343" r:id="rId39"/>
    <p:sldId id="281" r:id="rId40"/>
    <p:sldId id="311" r:id="rId41"/>
    <p:sldId id="312" r:id="rId42"/>
    <p:sldId id="310" r:id="rId43"/>
    <p:sldId id="344" r:id="rId44"/>
    <p:sldId id="349" r:id="rId45"/>
    <p:sldId id="313" r:id="rId46"/>
    <p:sldId id="346" r:id="rId47"/>
    <p:sldId id="314" r:id="rId48"/>
    <p:sldId id="304" r:id="rId49"/>
    <p:sldId id="263" r:id="rId50"/>
    <p:sldId id="269" r:id="rId51"/>
  </p:sldIdLst>
  <p:sldSz cx="9144000" cy="6858000" type="screen4x3"/>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041F36"/>
    <a:srgbClr val="004874"/>
    <a:srgbClr val="002C47"/>
    <a:srgbClr val="124D95"/>
    <a:srgbClr val="9D1C30"/>
    <a:srgbClr val="4675B8"/>
    <a:srgbClr val="275A99"/>
    <a:srgbClr val="7A232E"/>
    <a:srgbClr val="B857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74743" autoAdjust="0"/>
  </p:normalViewPr>
  <p:slideViewPr>
    <p:cSldViewPr snapToGrid="0">
      <p:cViewPr>
        <p:scale>
          <a:sx n="90" d="100"/>
          <a:sy n="90" d="100"/>
        </p:scale>
        <p:origin x="-1098" y="552"/>
      </p:cViewPr>
      <p:guideLst>
        <p:guide orient="horz" pos="2160"/>
        <p:guide pos="2880"/>
      </p:guideLst>
    </p:cSldViewPr>
  </p:slideViewPr>
  <p:notesTextViewPr>
    <p:cViewPr>
      <p:scale>
        <a:sx n="3" d="2"/>
        <a:sy n="3" d="2"/>
      </p:scale>
      <p:origin x="0" y="0"/>
    </p:cViewPr>
  </p:notesTextViewPr>
  <p:sorterViewPr>
    <p:cViewPr varScale="1">
      <p:scale>
        <a:sx n="1" d="1"/>
        <a:sy n="1" d="1"/>
      </p:scale>
      <p:origin x="0" y="-58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BD6B5-AD14-4D41-8A0D-AFF5136F4E09}" type="datetimeFigureOut">
              <a:rPr lang="en-US" smtClean="0"/>
              <a:t>8/12/2016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18022-50D0-43CE-B9C3-944277464A3B}" type="slidenum">
              <a:rPr lang="en-US" smtClean="0"/>
              <a:t>‹#›</a:t>
            </a:fld>
            <a:endParaRPr lang="en-US" dirty="0"/>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dr.doleta.gov/directives/corr_doc.cfm?DOCN=723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Date</a:t>
            </a:r>
            <a:r>
              <a:rPr lang="en-US" baseline="0" dirty="0" smtClean="0"/>
              <a:t> will be changed</a:t>
            </a:r>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2</a:t>
            </a:fld>
            <a:endParaRPr lang="en-US" dirty="0"/>
          </a:p>
        </p:txBody>
      </p:sp>
    </p:spTree>
    <p:extLst>
      <p:ext uri="{BB962C8B-B14F-4D97-AF65-F5344CB8AC3E}">
        <p14:creationId xmlns:p14="http://schemas.microsoft.com/office/powerpoint/2010/main" val="1616623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14</a:t>
            </a:fld>
            <a:endParaRPr lang="en-US" dirty="0"/>
          </a:p>
        </p:txBody>
      </p:sp>
    </p:spTree>
    <p:extLst>
      <p:ext uri="{BB962C8B-B14F-4D97-AF65-F5344CB8AC3E}">
        <p14:creationId xmlns:p14="http://schemas.microsoft.com/office/powerpoint/2010/main" val="4111554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685 </a:t>
            </a:r>
            <a:r>
              <a:rPr lang="en-US" sz="1200" kern="1200" dirty="0" smtClean="0">
                <a:solidFill>
                  <a:schemeClr val="tx1"/>
                </a:solidFill>
                <a:effectLst/>
                <a:latin typeface="+mn-lt"/>
                <a:ea typeface="+mn-ea"/>
                <a:cs typeface="+mn-cs"/>
              </a:rPr>
              <a:t>adjusts the upper and lower age ranges of eligible MSFW youth to conform to those established in WIOA sec. 129 for Out of School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Youth and In School Youth</a:t>
            </a:r>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15</a:t>
            </a:fld>
            <a:endParaRPr lang="en-US" dirty="0"/>
          </a:p>
        </p:txBody>
      </p:sp>
    </p:spTree>
    <p:extLst>
      <p:ext uri="{BB962C8B-B14F-4D97-AF65-F5344CB8AC3E}">
        <p14:creationId xmlns:p14="http://schemas.microsoft.com/office/powerpoint/2010/main" val="411155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Broader</a:t>
            </a:r>
            <a:r>
              <a:rPr lang="en-US" baseline="0" dirty="0" smtClean="0"/>
              <a:t> now than it was in WIA</a:t>
            </a:r>
          </a:p>
          <a:p>
            <a:r>
              <a:rPr lang="en-US" dirty="0" smtClean="0"/>
              <a:t>New - Processing and</a:t>
            </a:r>
            <a:r>
              <a:rPr lang="en-US" baseline="0" dirty="0" smtClean="0"/>
              <a:t> </a:t>
            </a:r>
            <a:r>
              <a:rPr lang="en-US" dirty="0" smtClean="0"/>
              <a:t>Farming of fish</a:t>
            </a:r>
          </a:p>
          <a:p>
            <a:r>
              <a:rPr lang="en-US" dirty="0" smtClean="0"/>
              <a:t>Definition</a:t>
            </a:r>
            <a:r>
              <a:rPr lang="en-US" baseline="0" dirty="0" smtClean="0"/>
              <a:t>s focus on functions so meant to be more inclusive</a:t>
            </a:r>
          </a:p>
          <a:p>
            <a:endParaRPr lang="en-US" baseline="0" dirty="0" smtClean="0"/>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definition of farmwork under </a:t>
            </a:r>
            <a:r>
              <a:rPr lang="en-US" sz="1200" kern="1200" dirty="0" smtClean="0">
                <a:solidFill>
                  <a:schemeClr val="tx1"/>
                </a:solidFill>
                <a:effectLst/>
                <a:latin typeface="+mn-lt"/>
                <a:ea typeface="+mn-ea"/>
                <a:cs typeface="+mn-cs"/>
              </a:rPr>
              <a:t>685 support strategic alignment across workforce development programs by aligning the definition of “farmwork” found in this part with that used in the Employment Services program authorized by Wagner-Peyser</a:t>
            </a:r>
            <a:endParaRPr lang="en-US" dirty="0" smtClean="0"/>
          </a:p>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17</a:t>
            </a:fld>
            <a:endParaRPr lang="en-US" dirty="0"/>
          </a:p>
        </p:txBody>
      </p:sp>
    </p:spTree>
    <p:extLst>
      <p:ext uri="{BB962C8B-B14F-4D97-AF65-F5344CB8AC3E}">
        <p14:creationId xmlns:p14="http://schemas.microsoft.com/office/powerpoint/2010/main" val="94440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 seems</a:t>
            </a:r>
            <a:r>
              <a:rPr lang="en-US" baseline="0" dirty="0" smtClean="0"/>
              <a:t> like we all have a different way of pronouncing NAICS</a:t>
            </a:r>
            <a:r>
              <a:rPr lang="es-MX" baseline="0" dirty="0" smtClean="0"/>
              <a:t>.</a:t>
            </a:r>
          </a:p>
          <a:p>
            <a:endParaRPr lang="en-US" baseline="0" dirty="0" smtClean="0"/>
          </a:p>
          <a:p>
            <a:r>
              <a:rPr lang="en-US" baseline="0" dirty="0" smtClean="0"/>
              <a:t>We often get asked how are we defining farmworker and if it’s not in the NAICS code is it still considered farmworker. </a:t>
            </a:r>
          </a:p>
          <a:p>
            <a:endParaRPr lang="en-US" baseline="0" dirty="0" smtClean="0"/>
          </a:p>
          <a:p>
            <a:r>
              <a:rPr lang="en-US" baseline="0" dirty="0" smtClean="0"/>
              <a:t>The definition of Farmwork is what we should start with. It is not necessary for you to rely on the NAICS codes alone. </a:t>
            </a:r>
          </a:p>
          <a:p>
            <a:endParaRPr lang="en-US" baseline="0" dirty="0" smtClean="0"/>
          </a:p>
          <a:p>
            <a:endParaRPr lang="es-MX"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0118022-50D0-43CE-B9C3-944277464A3B}" type="slidenum">
              <a:rPr lang="en-US" smtClean="0"/>
              <a:t>18</a:t>
            </a:fld>
            <a:endParaRPr lang="en-US" dirty="0"/>
          </a:p>
        </p:txBody>
      </p:sp>
    </p:spTree>
    <p:extLst>
      <p:ext uri="{BB962C8B-B14F-4D97-AF65-F5344CB8AC3E}">
        <p14:creationId xmlns:p14="http://schemas.microsoft.com/office/powerpoint/2010/main" val="357261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19</a:t>
            </a:fld>
            <a:endParaRPr lang="en-US" dirty="0"/>
          </a:p>
        </p:txBody>
      </p:sp>
    </p:spTree>
    <p:extLst>
      <p:ext uri="{BB962C8B-B14F-4D97-AF65-F5344CB8AC3E}">
        <p14:creationId xmlns:p14="http://schemas.microsoft.com/office/powerpoint/2010/main" val="625360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that we covered the definitions let’s cover a few basics.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Keep</a:t>
            </a:r>
            <a:r>
              <a:rPr lang="en-US" baseline="0" dirty="0" smtClean="0"/>
              <a:t> in mind it’s only the program participant that needs to meet this selective service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if you are a female dependent and you are qualifying for NFJP under your father’s farmworker status then the father is not required to meet this requirement if the father is not the program participant.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example, if you are a male dependent and you are qualifying for NFJP under your father’s farmworker status, the male dependent participant is required to meet this requirement.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TEGL 11-11 Change 1 and Change 2 implemented the requirements of WIA Section 189(h), and WIOA retains the same requirements.  This guidance provides a series of questions for grantees to determine if there is a knowing and willful failure to register.  Individuals may be eligible for services if they are able to provide, and the grantee determines, that there was not a knowing and willful failure to register according to the definitions provided in TEGL 11-11 Change 1 and Change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NFJP grantees must administer the program in conformity with TEGL 2-14 </a:t>
            </a:r>
            <a:r>
              <a:rPr lang="en-US" sz="1200" i="1" dirty="0" smtClean="0">
                <a:solidFill>
                  <a:schemeClr val="tx1"/>
                </a:solidFill>
              </a:rPr>
              <a:t>Eligibility of Deferred Action for Childhood Arrivals Participants for Workforce Investment Act and Wagner-Peyser Act Programs</a:t>
            </a:r>
            <a:r>
              <a:rPr lang="en-US" sz="1200" dirty="0" smtClean="0">
                <a:solidFill>
                  <a:schemeClr val="tx1"/>
                </a:solidFill>
              </a:rPr>
              <a:t> </a:t>
            </a:r>
            <a:r>
              <a:rPr lang="en-US" sz="1200" u="sng" dirty="0" smtClean="0">
                <a:solidFill>
                  <a:schemeClr val="tx1"/>
                </a:solidFill>
                <a:hlinkClick r:id="rId3"/>
              </a:rPr>
              <a:t>http://wdr.doleta.gov/directives/corr_doc.cfm?DOCN=7233</a:t>
            </a:r>
            <a:r>
              <a:rPr lang="en-US" sz="1200" dirty="0" smtClean="0">
                <a:solidFill>
                  <a:schemeClr val="tx1"/>
                </a:solidFill>
              </a:rPr>
              <a:t>.  For information on prohibition on discrimination against certain non-citizens, see WIOA Section 188 (a)(5).</a:t>
            </a:r>
            <a:endParaRPr lang="es-MX"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smtClean="0"/>
          </a:p>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20</a:t>
            </a:fld>
            <a:endParaRPr lang="en-US" dirty="0"/>
          </a:p>
        </p:txBody>
      </p:sp>
    </p:spTree>
    <p:extLst>
      <p:ext uri="{BB962C8B-B14F-4D97-AF65-F5344CB8AC3E}">
        <p14:creationId xmlns:p14="http://schemas.microsoft.com/office/powerpoint/2010/main" val="179250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To effectively serve all NFJP participant, grantees…</a:t>
            </a:r>
          </a:p>
          <a:p>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Career planning is a client-centered approach designed to develop comprehensive programs and to coordinate supportive services during program participation and after job placement described in WIOA Section 3(8).  </a:t>
            </a:r>
          </a:p>
        </p:txBody>
      </p:sp>
      <p:sp>
        <p:nvSpPr>
          <p:cNvPr id="4" name="Slide Number Placeholder 3"/>
          <p:cNvSpPr>
            <a:spLocks noGrp="1"/>
          </p:cNvSpPr>
          <p:nvPr>
            <p:ph type="sldNum" sz="quarter" idx="10"/>
          </p:nvPr>
        </p:nvSpPr>
        <p:spPr/>
        <p:txBody>
          <a:bodyPr/>
          <a:lstStyle/>
          <a:p>
            <a:fld id="{A0118022-50D0-43CE-B9C3-944277464A3B}" type="slidenum">
              <a:rPr lang="en-US" smtClean="0"/>
              <a:t>21</a:t>
            </a:fld>
            <a:endParaRPr lang="en-US" dirty="0"/>
          </a:p>
        </p:txBody>
      </p:sp>
    </p:spTree>
    <p:extLst>
      <p:ext uri="{BB962C8B-B14F-4D97-AF65-F5344CB8AC3E}">
        <p14:creationId xmlns:p14="http://schemas.microsoft.com/office/powerpoint/2010/main" val="378196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22</a:t>
            </a:fld>
            <a:endParaRPr lang="en-US" dirty="0"/>
          </a:p>
        </p:txBody>
      </p:sp>
    </p:spTree>
    <p:extLst>
      <p:ext uri="{BB962C8B-B14F-4D97-AF65-F5344CB8AC3E}">
        <p14:creationId xmlns:p14="http://schemas.microsoft.com/office/powerpoint/2010/main" val="4016129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23</a:t>
            </a:fld>
            <a:endParaRPr lang="en-US" dirty="0"/>
          </a:p>
        </p:txBody>
      </p:sp>
    </p:spTree>
    <p:extLst>
      <p:ext uri="{BB962C8B-B14F-4D97-AF65-F5344CB8AC3E}">
        <p14:creationId xmlns:p14="http://schemas.microsoft.com/office/powerpoint/2010/main" val="3607881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NFJP grantees are expected to offer a customer-focused case management approach to providing career services, training, youth services, housing and other related assistance to eligible MSFWs.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NFJP services must be</a:t>
            </a:r>
            <a:r>
              <a:rPr lang="en-US" sz="1200" kern="1200" baseline="0" dirty="0" smtClean="0">
                <a:solidFill>
                  <a:schemeClr val="tx1"/>
                </a:solidFill>
                <a:effectLst/>
                <a:latin typeface="+mn-lt"/>
                <a:ea typeface="+mn-ea"/>
                <a:cs typeface="+mn-cs"/>
              </a:rPr>
              <a:t> aligned with</a:t>
            </a:r>
            <a:r>
              <a:rPr lang="en-US" sz="1200" kern="1200" dirty="0" smtClean="0">
                <a:solidFill>
                  <a:schemeClr val="tx1"/>
                </a:solidFill>
                <a:effectLst/>
                <a:latin typeface="+mn-lt"/>
                <a:ea typeface="+mn-ea"/>
                <a:cs typeface="+mn-cs"/>
              </a:rPr>
              <a:t> the needs of the MSFW population in the service area and include the services that are necessary to meet each participant’s employment and education needs, or housing needs.  </a:t>
            </a:r>
            <a:endParaRPr lang="es-MX" sz="1200" kern="1200" dirty="0" smtClean="0">
              <a:solidFill>
                <a:schemeClr val="tx1"/>
              </a:solidFill>
              <a:effectLst/>
              <a:latin typeface="+mn-lt"/>
              <a:ea typeface="+mn-ea"/>
              <a:cs typeface="+mn-cs"/>
            </a:endParaRPr>
          </a:p>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24</a:t>
            </a:fld>
            <a:endParaRPr lang="en-US" dirty="0"/>
          </a:p>
        </p:txBody>
      </p:sp>
    </p:spTree>
    <p:extLst>
      <p:ext uri="{BB962C8B-B14F-4D97-AF65-F5344CB8AC3E}">
        <p14:creationId xmlns:p14="http://schemas.microsoft.com/office/powerpoint/2010/main" val="218171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provide guidance for eligibility of program participants, program</a:t>
            </a:r>
            <a:r>
              <a:rPr lang="en-US" sz="1200" kern="1200" baseline="0" dirty="0" smtClean="0">
                <a:solidFill>
                  <a:schemeClr val="tx1"/>
                </a:solidFill>
                <a:effectLst/>
                <a:latin typeface="+mn-lt"/>
                <a:ea typeface="+mn-ea"/>
                <a:cs typeface="+mn-cs"/>
              </a:rPr>
              <a:t> services, and performance targets,</a:t>
            </a:r>
            <a:r>
              <a:rPr lang="en-US" sz="1200" kern="1200" dirty="0" smtClean="0">
                <a:solidFill>
                  <a:schemeClr val="tx1"/>
                </a:solidFill>
                <a:effectLst/>
                <a:latin typeface="+mn-lt"/>
                <a:ea typeface="+mn-ea"/>
                <a:cs typeface="+mn-cs"/>
              </a:rPr>
              <a:t> for the National Farmworker Jobs Program (NFJP) authorized under Title I Section 167 Migrant and Seasonal Farmworker (MSFW) Programs of the Workforce Innovation and Opportunity Act (WIOA). </a:t>
            </a:r>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5</a:t>
            </a:fld>
            <a:endParaRPr lang="en-US" dirty="0"/>
          </a:p>
        </p:txBody>
      </p:sp>
    </p:spTree>
    <p:extLst>
      <p:ext uri="{BB962C8B-B14F-4D97-AF65-F5344CB8AC3E}">
        <p14:creationId xmlns:p14="http://schemas.microsoft.com/office/powerpoint/2010/main" val="3943486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26</a:t>
            </a:fld>
            <a:endParaRPr lang="en-US" dirty="0"/>
          </a:p>
        </p:txBody>
      </p:sp>
    </p:spTree>
    <p:extLst>
      <p:ext uri="{BB962C8B-B14F-4D97-AF65-F5344CB8AC3E}">
        <p14:creationId xmlns:p14="http://schemas.microsoft.com/office/powerpoint/2010/main" val="15294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685 requires grantees to coordinate services, particularly outreach to MSFWs, with the State Workforce Agency (SWA) in their service area and the State Monitor Advocate</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facilitate MSFW youth co-enrollments with other WIOA title I programs.</a:t>
            </a:r>
            <a:endParaRPr lang="es-MX" sz="1200" kern="1200" dirty="0" smtClean="0">
              <a:solidFill>
                <a:schemeClr val="tx1"/>
              </a:solidFill>
              <a:effectLst/>
              <a:latin typeface="+mn-lt"/>
              <a:ea typeface="+mn-ea"/>
              <a:cs typeface="+mn-cs"/>
            </a:endParaRPr>
          </a:p>
          <a:p>
            <a:endParaRPr lang="en-US" sz="1200" b="0" u="sng" kern="1200" baseline="0" dirty="0" smtClean="0">
              <a:solidFill>
                <a:schemeClr val="tx1"/>
              </a:solidFill>
              <a:effectLst/>
              <a:latin typeface="+mn-lt"/>
              <a:ea typeface="+mn-ea"/>
              <a:cs typeface="+mn-cs"/>
            </a:endParaRPr>
          </a:p>
          <a:p>
            <a:endParaRPr lang="en-US" sz="1200" b="0" u="sng"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Grantees may provide these services to any eligible MSFW youth, regardless of the participant’s eligibility for WIOA title I youth activities as described in WIOA sec. 129(a).</a:t>
            </a:r>
            <a:endParaRPr lang="es-MX" sz="1200" kern="1200" dirty="0" smtClean="0">
              <a:solidFill>
                <a:schemeClr val="tx1"/>
              </a:solidFill>
              <a:effectLst/>
              <a:latin typeface="+mn-lt"/>
              <a:ea typeface="+mn-ea"/>
              <a:cs typeface="+mn-cs"/>
            </a:endParaRPr>
          </a:p>
          <a:p>
            <a:endParaRPr lang="en-US" sz="1200" b="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18022-50D0-43CE-B9C3-944277464A3B}" type="slidenum">
              <a:rPr lang="en-US" smtClean="0"/>
              <a:t>30</a:t>
            </a:fld>
            <a:endParaRPr lang="en-US" dirty="0"/>
          </a:p>
        </p:txBody>
      </p:sp>
    </p:spTree>
    <p:extLst>
      <p:ext uri="{BB962C8B-B14F-4D97-AF65-F5344CB8AC3E}">
        <p14:creationId xmlns:p14="http://schemas.microsoft.com/office/powerpoint/2010/main" val="4219327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Youth workforce investment activities specified in WIOA sec. 129; (3) Life skills activities which may include self- and interpersonal skills development; (4) Community service projects; (b) Other activities and services that conform to the use of funds for youth activities described in part 681 of this chapter. (c)</a:t>
            </a:r>
            <a:endParaRPr lang="en-US" sz="1200" b="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18022-50D0-43CE-B9C3-944277464A3B}" type="slidenum">
              <a:rPr lang="en-US" smtClean="0"/>
              <a:t>31</a:t>
            </a:fld>
            <a:endParaRPr lang="en-US" dirty="0"/>
          </a:p>
        </p:txBody>
      </p:sp>
    </p:spTree>
    <p:extLst>
      <p:ext uri="{BB962C8B-B14F-4D97-AF65-F5344CB8AC3E}">
        <p14:creationId xmlns:p14="http://schemas.microsoft.com/office/powerpoint/2010/main" val="4219327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Youth workforce investment activities specified in WIOA sec. 129; (3) Life skills activities which may include self- and interpersonal skills development; (4) Community service projects; (b) Other activities and services that conform to the use of funds for youth activities described in part 681 of this chapter. (c)</a:t>
            </a:r>
            <a:endParaRPr lang="en-US" sz="1200" b="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18022-50D0-43CE-B9C3-944277464A3B}" type="slidenum">
              <a:rPr lang="en-US" smtClean="0"/>
              <a:t>32</a:t>
            </a:fld>
            <a:endParaRPr lang="en-US" dirty="0"/>
          </a:p>
        </p:txBody>
      </p:sp>
    </p:spTree>
    <p:extLst>
      <p:ext uri="{BB962C8B-B14F-4D97-AF65-F5344CB8AC3E}">
        <p14:creationId xmlns:p14="http://schemas.microsoft.com/office/powerpoint/2010/main" val="4219327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18022-50D0-43CE-B9C3-944277464A3B}" type="slidenum">
              <a:rPr lang="en-US" smtClean="0"/>
              <a:t>33</a:t>
            </a:fld>
            <a:endParaRPr lang="en-US" dirty="0"/>
          </a:p>
        </p:txBody>
      </p:sp>
    </p:spTree>
    <p:extLst>
      <p:ext uri="{BB962C8B-B14F-4D97-AF65-F5344CB8AC3E}">
        <p14:creationId xmlns:p14="http://schemas.microsoft.com/office/powerpoint/2010/main" val="4219327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34</a:t>
            </a:fld>
            <a:endParaRPr lang="en-US" dirty="0"/>
          </a:p>
        </p:txBody>
      </p:sp>
    </p:spTree>
    <p:extLst>
      <p:ext uri="{BB962C8B-B14F-4D97-AF65-F5344CB8AC3E}">
        <p14:creationId xmlns:p14="http://schemas.microsoft.com/office/powerpoint/2010/main" val="4016129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35</a:t>
            </a:fld>
            <a:endParaRPr lang="en-US" dirty="0"/>
          </a:p>
        </p:txBody>
      </p:sp>
    </p:spTree>
    <p:extLst>
      <p:ext uri="{BB962C8B-B14F-4D97-AF65-F5344CB8AC3E}">
        <p14:creationId xmlns:p14="http://schemas.microsoft.com/office/powerpoint/2010/main" val="2181717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36</a:t>
            </a:fld>
            <a:endParaRPr lang="en-US" dirty="0"/>
          </a:p>
        </p:txBody>
      </p:sp>
    </p:spTree>
    <p:extLst>
      <p:ext uri="{BB962C8B-B14F-4D97-AF65-F5344CB8AC3E}">
        <p14:creationId xmlns:p14="http://schemas.microsoft.com/office/powerpoint/2010/main" val="812779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u="sng" dirty="0" smtClean="0"/>
              <a:t/>
            </a:r>
            <a:br>
              <a:rPr lang="en-US" altLang="en-US" b="1" u="sng" dirty="0" smtClean="0"/>
            </a:br>
            <a:endParaRPr lang="en-US" altLang="en-US" dirty="0" smtClean="0"/>
          </a:p>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37</a:t>
            </a:fld>
            <a:endParaRPr lang="en-US" dirty="0"/>
          </a:p>
        </p:txBody>
      </p:sp>
    </p:spTree>
    <p:extLst>
      <p:ext uri="{BB962C8B-B14F-4D97-AF65-F5344CB8AC3E}">
        <p14:creationId xmlns:p14="http://schemas.microsoft.com/office/powerpoint/2010/main" val="1366270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38</a:t>
            </a:fld>
            <a:endParaRPr lang="en-US" dirty="0"/>
          </a:p>
        </p:txBody>
      </p:sp>
    </p:spTree>
    <p:extLst>
      <p:ext uri="{BB962C8B-B14F-4D97-AF65-F5344CB8AC3E}">
        <p14:creationId xmlns:p14="http://schemas.microsoft.com/office/powerpoint/2010/main" val="144663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a:t>
            </a:fld>
            <a:endParaRPr lang="en-US" dirty="0"/>
          </a:p>
        </p:txBody>
      </p:sp>
    </p:spTree>
    <p:extLst>
      <p:ext uri="{BB962C8B-B14F-4D97-AF65-F5344CB8AC3E}">
        <p14:creationId xmlns:p14="http://schemas.microsoft.com/office/powerpoint/2010/main" val="3607881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40</a:t>
            </a:fld>
            <a:endParaRPr lang="en-US" dirty="0"/>
          </a:p>
        </p:txBody>
      </p:sp>
    </p:spTree>
    <p:extLst>
      <p:ext uri="{BB962C8B-B14F-4D97-AF65-F5344CB8AC3E}">
        <p14:creationId xmlns:p14="http://schemas.microsoft.com/office/powerpoint/2010/main" val="2181717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Decided</a:t>
            </a:r>
            <a:r>
              <a:rPr lang="en-US" baseline="0" dirty="0" smtClean="0"/>
              <a:t> to add this in since we’re giving the E&amp;T performance info.</a:t>
            </a:r>
          </a:p>
          <a:p>
            <a:endParaRPr lang="en-US" baseline="0" dirty="0" smtClean="0"/>
          </a:p>
          <a:p>
            <a:r>
              <a:rPr lang="en-US" sz="1200" b="0" i="0" u="none" strike="noStrike" kern="1200" baseline="0" dirty="0" smtClean="0">
                <a:solidFill>
                  <a:schemeClr val="tx1"/>
                </a:solidFill>
                <a:latin typeface="+mn-lt"/>
                <a:ea typeface="+mn-ea"/>
                <a:cs typeface="+mn-cs"/>
              </a:rPr>
              <a:t>For grantees providing housing services only, grantees will use the total number of eligible MSFWs served and the total number of eligible MSFW families served as indicators of performance. Additionally, grantees providing permanent housing development activities will use the total number of individuals served and the total number of families served as indicators of performance. </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41</a:t>
            </a:fld>
            <a:endParaRPr lang="en-US" dirty="0"/>
          </a:p>
        </p:txBody>
      </p:sp>
    </p:spTree>
    <p:extLst>
      <p:ext uri="{BB962C8B-B14F-4D97-AF65-F5344CB8AC3E}">
        <p14:creationId xmlns:p14="http://schemas.microsoft.com/office/powerpoint/2010/main" val="4273804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verbatim</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42</a:t>
            </a:fld>
            <a:endParaRPr lang="en-US" dirty="0"/>
          </a:p>
        </p:txBody>
      </p:sp>
    </p:spTree>
    <p:extLst>
      <p:ext uri="{BB962C8B-B14F-4D97-AF65-F5344CB8AC3E}">
        <p14:creationId xmlns:p14="http://schemas.microsoft.com/office/powerpoint/2010/main" val="4273804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43</a:t>
            </a:fld>
            <a:endParaRPr lang="en-US" dirty="0"/>
          </a:p>
        </p:txBody>
      </p:sp>
    </p:spTree>
    <p:extLst>
      <p:ext uri="{BB962C8B-B14F-4D97-AF65-F5344CB8AC3E}">
        <p14:creationId xmlns:p14="http://schemas.microsoft.com/office/powerpoint/2010/main" val="3850098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verbatim</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44</a:t>
            </a:fld>
            <a:endParaRPr lang="en-US" dirty="0"/>
          </a:p>
        </p:txBody>
      </p:sp>
    </p:spTree>
    <p:extLst>
      <p:ext uri="{BB962C8B-B14F-4D97-AF65-F5344CB8AC3E}">
        <p14:creationId xmlns:p14="http://schemas.microsoft.com/office/powerpoint/2010/main" val="645368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45</a:t>
            </a:fld>
            <a:endParaRPr lang="en-US" dirty="0"/>
          </a:p>
        </p:txBody>
      </p:sp>
    </p:spTree>
    <p:extLst>
      <p:ext uri="{BB962C8B-B14F-4D97-AF65-F5344CB8AC3E}">
        <p14:creationId xmlns:p14="http://schemas.microsoft.com/office/powerpoint/2010/main" val="360788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7</a:t>
            </a:fld>
            <a:endParaRPr lang="en-US" dirty="0"/>
          </a:p>
        </p:txBody>
      </p:sp>
    </p:spTree>
    <p:extLst>
      <p:ext uri="{BB962C8B-B14F-4D97-AF65-F5344CB8AC3E}">
        <p14:creationId xmlns:p14="http://schemas.microsoft.com/office/powerpoint/2010/main" val="401612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Housing Grantees, please remember that </a:t>
            </a:r>
            <a:r>
              <a:rPr lang="en-US" sz="1200" dirty="0" smtClean="0">
                <a:solidFill>
                  <a:schemeClr val="tx1"/>
                </a:solidFill>
              </a:rPr>
              <a:t>NFJP-funded permanent housing development activities that benefit eligible MSFWs </a:t>
            </a:r>
            <a:r>
              <a:rPr lang="en-US" sz="1200" u="sng" dirty="0" smtClean="0">
                <a:solidFill>
                  <a:schemeClr val="tx1"/>
                </a:solidFill>
              </a:rPr>
              <a:t>do not </a:t>
            </a:r>
            <a:r>
              <a:rPr lang="en-US" sz="1200" dirty="0" smtClean="0">
                <a:solidFill>
                  <a:schemeClr val="tx1"/>
                </a:solidFill>
              </a:rPr>
              <a:t>require individual eligibility determinations.</a:t>
            </a:r>
            <a:r>
              <a:rPr lang="en-US" sz="1200" b="1" dirty="0" smtClean="0">
                <a:solidFill>
                  <a:schemeClr val="tx1"/>
                </a:solidFill>
              </a:rPr>
              <a:t> </a:t>
            </a:r>
            <a:endParaRPr lang="es-MX" sz="1200" dirty="0" smtClean="0">
              <a:solidFill>
                <a:schemeClr val="tx1"/>
              </a:solidFill>
            </a:endParaRPr>
          </a:p>
          <a:p>
            <a:endParaRPr lang="en-US" sz="1200" kern="1200" baseline="0" dirty="0" smtClean="0">
              <a:solidFill>
                <a:schemeClr val="tx1"/>
              </a:solidFill>
              <a:effectLst/>
              <a:latin typeface="+mn-lt"/>
              <a:ea typeface="+mn-ea"/>
              <a:cs typeface="+mn-cs"/>
            </a:endParaRPr>
          </a:p>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9</a:t>
            </a:fld>
            <a:endParaRPr lang="en-US" dirty="0"/>
          </a:p>
        </p:txBody>
      </p:sp>
    </p:spTree>
    <p:extLst>
      <p:ext uri="{BB962C8B-B14F-4D97-AF65-F5344CB8AC3E}">
        <p14:creationId xmlns:p14="http://schemas.microsoft.com/office/powerpoint/2010/main" val="402292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Before we go through the definitions for the different eligible groups, let’s look at the low-income definition.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Keep in mind you do not need to rely on LLSIL alone.</a:t>
            </a:r>
            <a:endParaRPr lang="en-US" sz="1200" kern="1200" dirty="0" smtClean="0">
              <a:solidFill>
                <a:schemeClr val="tx1"/>
              </a:solidFill>
              <a:effectLst/>
              <a:latin typeface="+mn-lt"/>
              <a:ea typeface="+mn-ea"/>
              <a:cs typeface="+mn-cs"/>
            </a:endParaRPr>
          </a:p>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10</a:t>
            </a:fld>
            <a:endParaRPr lang="en-US" dirty="0"/>
          </a:p>
        </p:txBody>
      </p:sp>
    </p:spTree>
    <p:extLst>
      <p:ext uri="{BB962C8B-B14F-4D97-AF65-F5344CB8AC3E}">
        <p14:creationId xmlns:p14="http://schemas.microsoft.com/office/powerpoint/2010/main" val="224659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Before we go through the definitions for the different eligible groups, let’s look at the low-income definition.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Keep in mind you do not need to rely on Lower Level Standard Income Level (LLSIL) alone.</a:t>
            </a:r>
            <a:endParaRPr lang="en-US" sz="1200" kern="1200" dirty="0" smtClean="0">
              <a:solidFill>
                <a:schemeClr val="tx1"/>
              </a:solidFill>
              <a:effectLst/>
              <a:latin typeface="+mn-lt"/>
              <a:ea typeface="+mn-ea"/>
              <a:cs typeface="+mn-cs"/>
            </a:endParaRPr>
          </a:p>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11</a:t>
            </a:fld>
            <a:endParaRPr lang="en-US" dirty="0"/>
          </a:p>
        </p:txBody>
      </p:sp>
    </p:spTree>
    <p:extLst>
      <p:ext uri="{BB962C8B-B14F-4D97-AF65-F5344CB8AC3E}">
        <p14:creationId xmlns:p14="http://schemas.microsoft.com/office/powerpoint/2010/main" val="224659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NFJP participants must have performed labor for wages in occupations and industries within agricultural production and agricultural services for 12 consecutive months out of the 24 months prior to application for the program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A0118022-50D0-43CE-B9C3-944277464A3B}" type="slidenum">
              <a:rPr lang="en-US" smtClean="0"/>
              <a:t>12</a:t>
            </a:fld>
            <a:endParaRPr lang="en-US" dirty="0"/>
          </a:p>
        </p:txBody>
      </p:sp>
    </p:spTree>
    <p:extLst>
      <p:ext uri="{BB962C8B-B14F-4D97-AF65-F5344CB8AC3E}">
        <p14:creationId xmlns:p14="http://schemas.microsoft.com/office/powerpoint/2010/main" val="411155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Now let’s breakdown a few terms in the eligible seasonal farmworker</a:t>
            </a:r>
            <a:r>
              <a:rPr lang="en-US" u="sng" baseline="0" dirty="0" smtClean="0"/>
              <a:t> </a:t>
            </a:r>
            <a:r>
              <a:rPr lang="en-US" u="sng" dirty="0" smtClean="0"/>
              <a:t>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Eligible seasonal farmworker</a:t>
            </a:r>
            <a:r>
              <a:rPr lang="en-US" dirty="0" smtClean="0"/>
              <a:t> means a low-income individual who for 12 consecutive months out of the 24 months prior to application for the program involved, has been primarily employed in agricultural or fish farming labor that is characterized by chronic unemployment or underemployment, and faces multiple barriers to economic self-sufficiency.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purposes of determining eligibility, grantees are not required to collect source documentation to demonstrate chronic unemployment or underemployment.  Similarly, grantees are not required to collect source documentation</a:t>
            </a:r>
            <a:r>
              <a:rPr lang="en-US" sz="1200" kern="1200" baseline="0" dirty="0" smtClean="0">
                <a:solidFill>
                  <a:schemeClr val="tx1"/>
                </a:solidFill>
                <a:effectLst/>
                <a:latin typeface="+mn-lt"/>
                <a:ea typeface="+mn-ea"/>
                <a:cs typeface="+mn-cs"/>
              </a:rPr>
              <a:t> to demonstrate</a:t>
            </a:r>
            <a:r>
              <a:rPr lang="en-US" sz="1200" kern="1200" dirty="0" smtClean="0">
                <a:solidFill>
                  <a:schemeClr val="tx1"/>
                </a:solidFill>
                <a:effectLst/>
                <a:latin typeface="+mn-lt"/>
                <a:ea typeface="+mn-ea"/>
                <a:cs typeface="+mn-cs"/>
              </a:rPr>
              <a:t> that an individual faces multiple barriers to economic self-sufficiency.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Rather instead</a:t>
            </a:r>
            <a:r>
              <a:rPr lang="en-US" sz="1200" kern="1200" baseline="0" dirty="0" smtClean="0">
                <a:solidFill>
                  <a:schemeClr val="tx1"/>
                </a:solidFill>
                <a:effectLst/>
                <a:latin typeface="+mn-lt"/>
                <a:ea typeface="+mn-ea"/>
                <a:cs typeface="+mn-cs"/>
              </a:rPr>
              <a:t> this information should be collected to </a:t>
            </a:r>
            <a:r>
              <a:rPr lang="en-US" sz="1200" kern="1200" dirty="0" smtClean="0">
                <a:solidFill>
                  <a:schemeClr val="tx1"/>
                </a:solidFill>
                <a:effectLst/>
                <a:latin typeface="+mn-lt"/>
                <a:ea typeface="+mn-ea"/>
                <a:cs typeface="+mn-cs"/>
              </a:rPr>
              <a:t>assess participants’ barriers to help inform their career planning approach</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develop comprehensive programs and to coordinate supportive services during program participation and after job placement.  </a:t>
            </a:r>
          </a:p>
          <a:p>
            <a:r>
              <a:rPr lang="en-US" sz="1200" kern="1200" dirty="0" smtClean="0">
                <a:solidFill>
                  <a:schemeClr val="tx1"/>
                </a:solidFill>
                <a:effectLst/>
                <a:latin typeface="+mn-lt"/>
                <a:ea typeface="+mn-ea"/>
                <a:cs typeface="+mn-cs"/>
              </a:rPr>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Based on the population</a:t>
            </a:r>
            <a:r>
              <a:rPr lang="en-US" baseline="0" dirty="0" smtClean="0"/>
              <a:t> document the barrier - IEP</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smtClean="0"/>
          </a:p>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13</a:t>
            </a:fld>
            <a:endParaRPr lang="en-US" dirty="0"/>
          </a:p>
        </p:txBody>
      </p:sp>
    </p:spTree>
    <p:extLst>
      <p:ext uri="{BB962C8B-B14F-4D97-AF65-F5344CB8AC3E}">
        <p14:creationId xmlns:p14="http://schemas.microsoft.com/office/powerpoint/2010/main" val="4072318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r>
              <a:rPr lang="en-US" sz="1050" b="0" baseline="0" dirty="0">
                <a:latin typeface="Arial" panose="020B0604020202020204" pitchFamily="34" charset="0"/>
                <a:cs typeface="Arial" panose="020B0604020202020204" pitchFamily="34" charset="0"/>
              </a:rPr>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r>
              <a:rPr lang="en-US" sz="1050" b="1" baseline="0" dirty="0">
                <a:latin typeface="Arial" panose="020B0604020202020204" pitchFamily="34" charset="0"/>
                <a:cs typeface="Arial" panose="020B0604020202020204" pitchFamily="34" charset="0"/>
              </a:rPr>
              <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smtClean="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smtClean="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smtClean="0">
                <a:latin typeface="Franklin Gothic Medium" panose="020B0603020102020204" pitchFamily="34" charset="0"/>
              </a:rPr>
              <a:t>Today’s Moderator</a:t>
            </a:r>
            <a:endParaRPr lang="en-US" sz="3300" b="0" i="0" spc="40" baseline="0" dirty="0">
              <a:latin typeface="Franklin Gothic Medium" panose="020B0603020102020204" pitchFamily="34" charset="0"/>
            </a:endParaRPr>
          </a:p>
        </p:txBody>
      </p:sp>
    </p:spTree>
    <p:extLst>
      <p:ext uri="{BB962C8B-B14F-4D97-AF65-F5344CB8AC3E}">
        <p14:creationId xmlns:p14="http://schemas.microsoft.com/office/powerpoint/2010/main" val="24795663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a:t>
            </a:r>
            <a:r>
              <a:rPr lang="en-US" sz="2000" kern="1200" dirty="0" smtClean="0">
                <a:solidFill>
                  <a:schemeClr val="tx1">
                    <a:lumMod val="75000"/>
                    <a:lumOff val="25000"/>
                  </a:schemeClr>
                </a:solidFill>
                <a:latin typeface="+mn-lt"/>
                <a:ea typeface="+mn-ea"/>
                <a:cs typeface="Myriad Pro"/>
              </a:rPr>
              <a:t>window!</a:t>
            </a:r>
            <a:endParaRPr lang="en-US" sz="2000" kern="1200" dirty="0">
              <a:solidFill>
                <a:schemeClr val="tx1">
                  <a:lumMod val="75000"/>
                  <a:lumOff val="25000"/>
                </a:schemeClr>
              </a:solidFill>
              <a:latin typeface="+mn-lt"/>
              <a:ea typeface="+mn-ea"/>
              <a:cs typeface="Myriad Pro"/>
            </a:endParaRP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Poll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a:t>
            </a:r>
            <a:r>
              <a:rPr lang="en-US" dirty="0" smtClean="0"/>
              <a:t>styles</a:t>
            </a:r>
            <a:endParaRPr lang="en-US" dirty="0"/>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August 12,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a:t>
            </a:r>
            <a:r>
              <a:rPr lang="en-US" sz="1900" kern="1200" dirty="0" smtClean="0">
                <a:solidFill>
                  <a:schemeClr val="tx1">
                    <a:lumMod val="75000"/>
                    <a:lumOff val="25000"/>
                  </a:schemeClr>
                </a:solidFill>
                <a:latin typeface="+mn-lt"/>
                <a:ea typeface="+mn-ea"/>
                <a:cs typeface="Myriad Pro"/>
              </a:rPr>
              <a:t>questions </a:t>
            </a:r>
            <a:r>
              <a:rPr lang="en-US" sz="1900" kern="1200" dirty="0">
                <a:solidFill>
                  <a:schemeClr val="tx1">
                    <a:lumMod val="75000"/>
                    <a:lumOff val="25000"/>
                  </a:schemeClr>
                </a:solidFill>
                <a:latin typeface="+mn-lt"/>
                <a:ea typeface="+mn-ea"/>
                <a:cs typeface="Myriad Pro"/>
              </a:rPr>
              <a:t>in the Chat </a:t>
            </a:r>
            <a:r>
              <a:rPr lang="en-US" sz="1900" kern="1200" dirty="0" smtClean="0">
                <a:solidFill>
                  <a:schemeClr val="tx1">
                    <a:lumMod val="75000"/>
                    <a:lumOff val="25000"/>
                  </a:schemeClr>
                </a:solidFill>
                <a:latin typeface="+mn-lt"/>
                <a:ea typeface="+mn-ea"/>
                <a:cs typeface="Myriad Pro"/>
              </a:rPr>
              <a:t>window!</a:t>
            </a:r>
            <a:endParaRPr lang="en-US" sz="1900" kern="1200" dirty="0">
              <a:solidFill>
                <a:schemeClr val="tx1">
                  <a:lumMod val="75000"/>
                  <a:lumOff val="25000"/>
                </a:schemeClr>
              </a:solidFill>
              <a:latin typeface="+mn-lt"/>
              <a:ea typeface="+mn-ea"/>
              <a:cs typeface="Myriad Pro"/>
            </a:endParaRP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6">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7"/>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mailto:NFJP@dol.gov"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8" Type="http://schemas.openxmlformats.org/officeDocument/2006/relationships/hyperlink" Target="https://www.osha.gov/" TargetMode="External"/><Relationship Id="rId3" Type="http://schemas.openxmlformats.org/officeDocument/2006/relationships/hyperlink" Target="https://farmworker.workforcegps.org/" TargetMode="External"/><Relationship Id="rId7" Type="http://schemas.openxmlformats.org/officeDocument/2006/relationships/hyperlink" Target="http://afop.org/" TargetMode="External"/><Relationship Id="rId2" Type="http://schemas.openxmlformats.org/officeDocument/2006/relationships/hyperlink" Target="https://www.doleta.gov/Farmworker/html/NFJP.cfm" TargetMode="External"/><Relationship Id="rId1" Type="http://schemas.openxmlformats.org/officeDocument/2006/relationships/slideLayout" Target="../slideLayouts/slideLayout21.xml"/><Relationship Id="rId6" Type="http://schemas.openxmlformats.org/officeDocument/2006/relationships/hyperlink" Target="https://www.doleta.gov/programs/msfw.cfm" TargetMode="External"/><Relationship Id="rId5" Type="http://schemas.openxmlformats.org/officeDocument/2006/relationships/hyperlink" Target="https://www.doleta.gov/WIOA/" TargetMode="External"/><Relationship Id="rId4" Type="http://schemas.openxmlformats.org/officeDocument/2006/relationships/hyperlink" Target="https://ion.workforcegps.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91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Low-income Individual WIOA Section 3(36)(A) </a:t>
            </a:r>
            <a:endParaRPr lang="es-MX" dirty="0"/>
          </a:p>
        </p:txBody>
      </p:sp>
      <p:sp>
        <p:nvSpPr>
          <p:cNvPr id="3" name="Content Placeholder 2"/>
          <p:cNvSpPr>
            <a:spLocks noGrp="1"/>
          </p:cNvSpPr>
          <p:nvPr>
            <p:ph idx="1"/>
          </p:nvPr>
        </p:nvSpPr>
        <p:spPr/>
        <p:txBody>
          <a:bodyPr>
            <a:normAutofit fontScale="47500" lnSpcReduction="20000"/>
          </a:bodyPr>
          <a:lstStyle/>
          <a:p>
            <a:pPr lvl="0"/>
            <a:r>
              <a:rPr lang="en-US" sz="3800" u="sng" dirty="0">
                <a:solidFill>
                  <a:schemeClr val="tx1"/>
                </a:solidFill>
              </a:rPr>
              <a:t>Low-Income Individual</a:t>
            </a:r>
            <a:r>
              <a:rPr lang="en-US" sz="3800" dirty="0">
                <a:solidFill>
                  <a:schemeClr val="tx1"/>
                </a:solidFill>
              </a:rPr>
              <a:t> means an individual </a:t>
            </a:r>
            <a:r>
              <a:rPr lang="en-US" sz="3800" dirty="0" smtClean="0">
                <a:solidFill>
                  <a:schemeClr val="tx1"/>
                </a:solidFill>
              </a:rPr>
              <a:t>who either:</a:t>
            </a:r>
            <a:endParaRPr lang="es-MX" sz="3800" dirty="0">
              <a:solidFill>
                <a:schemeClr val="tx1"/>
              </a:solidFill>
            </a:endParaRPr>
          </a:p>
          <a:p>
            <a:pPr marL="0" lvl="0" indent="0">
              <a:buNone/>
            </a:pPr>
            <a:r>
              <a:rPr lang="en-US" sz="3800" dirty="0">
                <a:solidFill>
                  <a:schemeClr val="tx1"/>
                </a:solidFill>
              </a:rPr>
              <a:t>	</a:t>
            </a:r>
            <a:r>
              <a:rPr lang="en-US" sz="3800" dirty="0" smtClean="0">
                <a:solidFill>
                  <a:schemeClr val="tx1"/>
                </a:solidFill>
              </a:rPr>
              <a:t>(i) receives</a:t>
            </a:r>
            <a:r>
              <a:rPr lang="en-US" sz="3800" dirty="0">
                <a:solidFill>
                  <a:schemeClr val="tx1"/>
                </a:solidFill>
              </a:rPr>
              <a:t>, or in the past 6 months has received, or is a member of a family that is receiving </a:t>
            </a:r>
            <a:r>
              <a:rPr lang="en-US" sz="3800" dirty="0" smtClean="0">
                <a:solidFill>
                  <a:schemeClr val="tx1"/>
                </a:solidFill>
              </a:rPr>
              <a:t>or in </a:t>
            </a:r>
            <a:r>
              <a:rPr lang="en-US" sz="3800" dirty="0">
                <a:solidFill>
                  <a:schemeClr val="tx1"/>
                </a:solidFill>
              </a:rPr>
              <a:t>the past 6 months has received, assistance through the supplemental </a:t>
            </a:r>
            <a:r>
              <a:rPr lang="en-US" sz="3800" dirty="0" smtClean="0">
                <a:solidFill>
                  <a:schemeClr val="tx1"/>
                </a:solidFill>
              </a:rPr>
              <a:t>nutrition assistance program </a:t>
            </a:r>
            <a:r>
              <a:rPr lang="en-US" sz="3800" dirty="0">
                <a:solidFill>
                  <a:schemeClr val="tx1"/>
                </a:solidFill>
              </a:rPr>
              <a:t>established under the Food and Nutrition Act of 2008 (7 U.S.C. 2011 et </a:t>
            </a:r>
            <a:r>
              <a:rPr lang="en-US" sz="3800" dirty="0" smtClean="0">
                <a:solidFill>
                  <a:schemeClr val="tx1"/>
                </a:solidFill>
              </a:rPr>
              <a:t>	seq</a:t>
            </a:r>
            <a:r>
              <a:rPr lang="en-US" sz="3800" dirty="0">
                <a:solidFill>
                  <a:schemeClr val="tx1"/>
                </a:solidFill>
              </a:rPr>
              <a:t>.), the </a:t>
            </a:r>
            <a:r>
              <a:rPr lang="en-US" sz="3800" dirty="0" smtClean="0">
                <a:solidFill>
                  <a:schemeClr val="tx1"/>
                </a:solidFill>
              </a:rPr>
              <a:t>program </a:t>
            </a:r>
            <a:r>
              <a:rPr lang="en-US" sz="3800" dirty="0">
                <a:solidFill>
                  <a:schemeClr val="tx1"/>
                </a:solidFill>
              </a:rPr>
              <a:t>of block grants to States for temporary assistance for needy families </a:t>
            </a:r>
            <a:r>
              <a:rPr lang="en-US" sz="3800" dirty="0" smtClean="0">
                <a:solidFill>
                  <a:schemeClr val="tx1"/>
                </a:solidFill>
              </a:rPr>
              <a:t>program </a:t>
            </a:r>
            <a:r>
              <a:rPr lang="en-US" sz="3800" dirty="0">
                <a:solidFill>
                  <a:schemeClr val="tx1"/>
                </a:solidFill>
              </a:rPr>
              <a:t>under </a:t>
            </a:r>
            <a:r>
              <a:rPr lang="en-US" sz="3800" dirty="0" smtClean="0">
                <a:solidFill>
                  <a:schemeClr val="tx1"/>
                </a:solidFill>
              </a:rPr>
              <a:t>part </a:t>
            </a:r>
            <a:r>
              <a:rPr lang="en-US" sz="3800" dirty="0">
                <a:solidFill>
                  <a:schemeClr val="tx1"/>
                </a:solidFill>
              </a:rPr>
              <a:t>A of title IV of the Social Security Act (42 U.S.C. 601 et seq.), or </a:t>
            </a:r>
            <a:r>
              <a:rPr lang="en-US" sz="3800" dirty="0" smtClean="0">
                <a:solidFill>
                  <a:schemeClr val="tx1"/>
                </a:solidFill>
              </a:rPr>
              <a:t>the supplemental security </a:t>
            </a:r>
            <a:r>
              <a:rPr lang="en-US" sz="3800" dirty="0">
                <a:solidFill>
                  <a:schemeClr val="tx1"/>
                </a:solidFill>
              </a:rPr>
              <a:t>income program established under title XVI of the Social Security </a:t>
            </a:r>
            <a:r>
              <a:rPr lang="en-US" sz="3800" dirty="0" smtClean="0">
                <a:solidFill>
                  <a:schemeClr val="tx1"/>
                </a:solidFill>
              </a:rPr>
              <a:t>Act (	42 U.S.C.1381 </a:t>
            </a:r>
            <a:r>
              <a:rPr lang="en-US" sz="3800" dirty="0">
                <a:solidFill>
                  <a:schemeClr val="tx1"/>
                </a:solidFill>
              </a:rPr>
              <a:t>et seq.), or State or local income-based public assistance</a:t>
            </a:r>
            <a:r>
              <a:rPr lang="en-US" sz="3800" dirty="0" smtClean="0">
                <a:solidFill>
                  <a:schemeClr val="tx1"/>
                </a:solidFill>
              </a:rPr>
              <a:t>;</a:t>
            </a:r>
          </a:p>
          <a:p>
            <a:pPr marL="0" lvl="0" indent="0">
              <a:buNone/>
            </a:pPr>
            <a:endParaRPr lang="es-MX" sz="1700" dirty="0">
              <a:solidFill>
                <a:schemeClr val="tx1"/>
              </a:solidFill>
            </a:endParaRPr>
          </a:p>
          <a:p>
            <a:pPr marL="0" lvl="0" indent="0">
              <a:buNone/>
            </a:pPr>
            <a:r>
              <a:rPr lang="en-US" sz="3800" dirty="0" smtClean="0">
                <a:solidFill>
                  <a:schemeClr val="tx1"/>
                </a:solidFill>
              </a:rPr>
              <a:t>	(ii) is </a:t>
            </a:r>
            <a:r>
              <a:rPr lang="en-US" sz="3800" dirty="0">
                <a:solidFill>
                  <a:schemeClr val="tx1"/>
                </a:solidFill>
              </a:rPr>
              <a:t>in a family with total family income that does not exceed  </a:t>
            </a:r>
            <a:r>
              <a:rPr lang="en-US" sz="3800" dirty="0" smtClean="0">
                <a:solidFill>
                  <a:schemeClr val="tx1"/>
                </a:solidFill>
              </a:rPr>
              <a:t> 	the </a:t>
            </a:r>
            <a:r>
              <a:rPr lang="en-US" sz="3800" dirty="0">
                <a:solidFill>
                  <a:schemeClr val="tx1"/>
                </a:solidFill>
              </a:rPr>
              <a:t>higher of:</a:t>
            </a:r>
            <a:endParaRPr lang="es-MX" sz="3800" dirty="0">
              <a:solidFill>
                <a:schemeClr val="tx1"/>
              </a:solidFill>
            </a:endParaRPr>
          </a:p>
          <a:p>
            <a:pPr marL="0" lvl="0" indent="0">
              <a:buNone/>
            </a:pPr>
            <a:r>
              <a:rPr lang="en-US" sz="3800" dirty="0" smtClean="0">
                <a:solidFill>
                  <a:schemeClr val="tx1"/>
                </a:solidFill>
              </a:rPr>
              <a:t>		(I)The </a:t>
            </a:r>
            <a:r>
              <a:rPr lang="en-US" sz="3800" dirty="0">
                <a:solidFill>
                  <a:schemeClr val="tx1"/>
                </a:solidFill>
              </a:rPr>
              <a:t>poverty line; or</a:t>
            </a:r>
            <a:endParaRPr lang="es-MX" sz="3800" dirty="0">
              <a:solidFill>
                <a:schemeClr val="tx1"/>
              </a:solidFill>
            </a:endParaRPr>
          </a:p>
          <a:p>
            <a:pPr marL="0" lvl="0" indent="0">
              <a:buNone/>
            </a:pPr>
            <a:r>
              <a:rPr lang="en-US" sz="3800" dirty="0">
                <a:solidFill>
                  <a:schemeClr val="tx1"/>
                </a:solidFill>
              </a:rPr>
              <a:t>	</a:t>
            </a:r>
            <a:r>
              <a:rPr lang="en-US" sz="3800" dirty="0" smtClean="0">
                <a:solidFill>
                  <a:schemeClr val="tx1"/>
                </a:solidFill>
              </a:rPr>
              <a:t>	(II) 70 </a:t>
            </a:r>
            <a:r>
              <a:rPr lang="en-US" sz="3800" dirty="0">
                <a:solidFill>
                  <a:schemeClr val="tx1"/>
                </a:solidFill>
              </a:rPr>
              <a:t>percent of the </a:t>
            </a:r>
            <a:r>
              <a:rPr lang="en-US" sz="3800" dirty="0" smtClean="0">
                <a:solidFill>
                  <a:schemeClr val="tx1"/>
                </a:solidFill>
              </a:rPr>
              <a:t>Lower </a:t>
            </a:r>
            <a:r>
              <a:rPr lang="en-US" sz="3800" dirty="0">
                <a:solidFill>
                  <a:schemeClr val="tx1"/>
                </a:solidFill>
              </a:rPr>
              <a:t>Living Standard </a:t>
            </a:r>
            <a:r>
              <a:rPr lang="en-US" sz="3800" dirty="0" smtClean="0">
                <a:solidFill>
                  <a:schemeClr val="tx1"/>
                </a:solidFill>
              </a:rPr>
              <a:t>Income</a:t>
            </a:r>
          </a:p>
          <a:p>
            <a:pPr marL="0" lvl="0" indent="0">
              <a:buNone/>
            </a:pPr>
            <a:r>
              <a:rPr lang="en-US" sz="3800" dirty="0">
                <a:solidFill>
                  <a:schemeClr val="tx1"/>
                </a:solidFill>
              </a:rPr>
              <a:t>	</a:t>
            </a:r>
            <a:r>
              <a:rPr lang="en-US" sz="3800" dirty="0" smtClean="0">
                <a:solidFill>
                  <a:schemeClr val="tx1"/>
                </a:solidFill>
              </a:rPr>
              <a:t>	Level;</a:t>
            </a:r>
            <a:endParaRPr lang="en-US" dirty="0" smtClean="0">
              <a:solidFill>
                <a:schemeClr val="tx1"/>
              </a:solidFill>
            </a:endParaRPr>
          </a:p>
          <a:p>
            <a:pPr marL="0" indent="0">
              <a:buNone/>
            </a:pPr>
            <a:endParaRPr lang="en-US" dirty="0" smtClean="0">
              <a:solidFill>
                <a:schemeClr val="tx1"/>
              </a:solidFill>
            </a:endParaRPr>
          </a:p>
          <a:p>
            <a:pPr marL="0" lvl="0" indent="0">
              <a:buNone/>
            </a:pPr>
            <a:endParaRPr lang="es-MX" dirty="0"/>
          </a:p>
        </p:txBody>
      </p:sp>
    </p:spTree>
    <p:extLst>
      <p:ext uri="{BB962C8B-B14F-4D97-AF65-F5344CB8AC3E}">
        <p14:creationId xmlns:p14="http://schemas.microsoft.com/office/powerpoint/2010/main" val="1349001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Low-income Individual WIOA Section 3(36)(A) </a:t>
            </a:r>
            <a:endParaRPr lang="es-MX" dirty="0"/>
          </a:p>
        </p:txBody>
      </p:sp>
      <p:sp>
        <p:nvSpPr>
          <p:cNvPr id="3" name="Content Placeholder 2"/>
          <p:cNvSpPr>
            <a:spLocks noGrp="1"/>
          </p:cNvSpPr>
          <p:nvPr>
            <p:ph idx="1"/>
          </p:nvPr>
        </p:nvSpPr>
        <p:spPr>
          <a:xfrm>
            <a:off x="457200" y="1209470"/>
            <a:ext cx="6908800" cy="4936150"/>
          </a:xfrm>
        </p:spPr>
        <p:txBody>
          <a:bodyPr>
            <a:normAutofit fontScale="25000" lnSpcReduction="20000"/>
          </a:bodyPr>
          <a:lstStyle/>
          <a:p>
            <a:pPr marL="0" lvl="0" indent="0">
              <a:buNone/>
            </a:pPr>
            <a:r>
              <a:rPr lang="en-US" sz="4400" dirty="0">
                <a:solidFill>
                  <a:schemeClr val="tx1"/>
                </a:solidFill>
              </a:rPr>
              <a:t>	</a:t>
            </a:r>
            <a:r>
              <a:rPr lang="en-US" sz="7200" dirty="0" smtClean="0">
                <a:solidFill>
                  <a:schemeClr val="tx1"/>
                </a:solidFill>
              </a:rPr>
              <a:t>(iii) is </a:t>
            </a:r>
            <a:r>
              <a:rPr lang="en-US" sz="7200" dirty="0">
                <a:solidFill>
                  <a:schemeClr val="tx1"/>
                </a:solidFill>
              </a:rPr>
              <a:t>a homeless individual (as defined in Section 41403(6) of the Violence Against Women </a:t>
            </a:r>
            <a:r>
              <a:rPr lang="en-US" sz="7200" dirty="0" smtClean="0">
                <a:solidFill>
                  <a:schemeClr val="tx1"/>
                </a:solidFill>
              </a:rPr>
              <a:t>Act </a:t>
            </a:r>
            <a:r>
              <a:rPr lang="en-US" sz="7200" dirty="0">
                <a:solidFill>
                  <a:schemeClr val="tx1"/>
                </a:solidFill>
              </a:rPr>
              <a:t>of 1994 (42 U.S.C. 14043e–2(6)), or a homeless child or youth (as defined under Section </a:t>
            </a:r>
            <a:r>
              <a:rPr lang="en-US" sz="7200" dirty="0" smtClean="0">
                <a:solidFill>
                  <a:schemeClr val="tx1"/>
                </a:solidFill>
              </a:rPr>
              <a:t>	725(2</a:t>
            </a:r>
            <a:r>
              <a:rPr lang="en-US" sz="7200" dirty="0">
                <a:solidFill>
                  <a:schemeClr val="tx1"/>
                </a:solidFill>
              </a:rPr>
              <a:t>) of the McKinney-Vento Homeless Assistance Act (42 U.S.C. 11434a(2</a:t>
            </a:r>
            <a:r>
              <a:rPr lang="en-US" sz="7200" dirty="0" smtClean="0">
                <a:solidFill>
                  <a:schemeClr val="tx1"/>
                </a:solidFill>
              </a:rPr>
              <a:t>));</a:t>
            </a:r>
          </a:p>
          <a:p>
            <a:pPr marL="0" lvl="0" indent="0">
              <a:buNone/>
            </a:pPr>
            <a:endParaRPr lang="es-MX" sz="7200" dirty="0">
              <a:solidFill>
                <a:schemeClr val="tx1"/>
              </a:solidFill>
            </a:endParaRPr>
          </a:p>
          <a:p>
            <a:pPr marL="0" lvl="0" indent="0">
              <a:buNone/>
            </a:pPr>
            <a:r>
              <a:rPr lang="en-US" sz="7200" dirty="0" smtClean="0">
                <a:solidFill>
                  <a:schemeClr val="tx1"/>
                </a:solidFill>
              </a:rPr>
              <a:t>	(iv) receives </a:t>
            </a:r>
            <a:r>
              <a:rPr lang="en-US" sz="7200" dirty="0">
                <a:solidFill>
                  <a:schemeClr val="tx1"/>
                </a:solidFill>
              </a:rPr>
              <a:t>or is eligible to receive a free or reduced price lunch under the Richard B. </a:t>
            </a:r>
            <a:r>
              <a:rPr lang="en-US" sz="7200" dirty="0" smtClean="0">
                <a:solidFill>
                  <a:schemeClr val="tx1"/>
                </a:solidFill>
              </a:rPr>
              <a:t>Russell </a:t>
            </a:r>
            <a:r>
              <a:rPr lang="en-US" sz="7200" dirty="0">
                <a:solidFill>
                  <a:schemeClr val="tx1"/>
                </a:solidFill>
              </a:rPr>
              <a:t>National School Lunch Act (42 U.S.C. 1751 et seq</a:t>
            </a:r>
            <a:r>
              <a:rPr lang="en-US" sz="7200" dirty="0" smtClean="0">
                <a:solidFill>
                  <a:schemeClr val="tx1"/>
                </a:solidFill>
              </a:rPr>
              <a:t>.);</a:t>
            </a:r>
          </a:p>
          <a:p>
            <a:pPr marL="0" lvl="0" indent="0">
              <a:buNone/>
            </a:pPr>
            <a:endParaRPr lang="es-MX" sz="7200" dirty="0">
              <a:solidFill>
                <a:schemeClr val="tx1"/>
              </a:solidFill>
            </a:endParaRPr>
          </a:p>
          <a:p>
            <a:pPr marL="0" lvl="0" indent="0">
              <a:buNone/>
            </a:pPr>
            <a:r>
              <a:rPr lang="es-MX" sz="7200" dirty="0" smtClean="0">
                <a:solidFill>
                  <a:schemeClr val="tx1"/>
                </a:solidFill>
              </a:rPr>
              <a:t>	(v) </a:t>
            </a:r>
            <a:r>
              <a:rPr lang="en-US" sz="7200" dirty="0" smtClean="0">
                <a:solidFill>
                  <a:schemeClr val="tx1"/>
                </a:solidFill>
              </a:rPr>
              <a:t>is </a:t>
            </a:r>
            <a:r>
              <a:rPr lang="en-US" sz="7200" dirty="0">
                <a:solidFill>
                  <a:schemeClr val="tx1"/>
                </a:solidFill>
              </a:rPr>
              <a:t>a foster child on behalf of whom State or local government payments are made; </a:t>
            </a:r>
            <a:r>
              <a:rPr lang="en-US" sz="7200" dirty="0" smtClean="0">
                <a:solidFill>
                  <a:schemeClr val="tx1"/>
                </a:solidFill>
              </a:rPr>
              <a:t>or</a:t>
            </a:r>
          </a:p>
          <a:p>
            <a:pPr marL="0" lvl="0" indent="0">
              <a:buNone/>
            </a:pPr>
            <a:endParaRPr lang="es-MX" sz="7200" dirty="0">
              <a:solidFill>
                <a:schemeClr val="tx1"/>
              </a:solidFill>
            </a:endParaRPr>
          </a:p>
          <a:p>
            <a:pPr marL="0" lvl="0" indent="0">
              <a:buNone/>
            </a:pPr>
            <a:r>
              <a:rPr lang="es-MX" sz="7200" dirty="0" smtClean="0">
                <a:solidFill>
                  <a:schemeClr val="tx1"/>
                </a:solidFill>
              </a:rPr>
              <a:t>	(vi) </a:t>
            </a:r>
            <a:r>
              <a:rPr lang="en-US" sz="7200" dirty="0" smtClean="0">
                <a:solidFill>
                  <a:schemeClr val="tx1"/>
                </a:solidFill>
              </a:rPr>
              <a:t>is </a:t>
            </a:r>
            <a:r>
              <a:rPr lang="en-US" sz="7200" dirty="0">
                <a:solidFill>
                  <a:schemeClr val="tx1"/>
                </a:solidFill>
              </a:rPr>
              <a:t>an individual with a disability whose own income meets the income requirement of B </a:t>
            </a:r>
            <a:r>
              <a:rPr lang="en-US" sz="7200" dirty="0" smtClean="0">
                <a:solidFill>
                  <a:schemeClr val="tx1"/>
                </a:solidFill>
              </a:rPr>
              <a:t>above</a:t>
            </a:r>
            <a:r>
              <a:rPr lang="en-US" sz="7200" dirty="0">
                <a:solidFill>
                  <a:schemeClr val="tx1"/>
                </a:solidFill>
              </a:rPr>
              <a:t>, but who is a member of a family whose income does not meet this </a:t>
            </a:r>
            <a:r>
              <a:rPr lang="en-US" sz="7200" dirty="0" smtClean="0">
                <a:solidFill>
                  <a:schemeClr val="tx1"/>
                </a:solidFill>
              </a:rPr>
              <a:t>requirement.</a:t>
            </a:r>
          </a:p>
          <a:p>
            <a:pPr marL="0" indent="0">
              <a:buNone/>
            </a:pPr>
            <a:endParaRPr lang="en-US" sz="6400" b="1" dirty="0" smtClean="0">
              <a:solidFill>
                <a:schemeClr val="tx1"/>
              </a:solidFill>
            </a:endParaRPr>
          </a:p>
          <a:p>
            <a:pPr marL="0" lvl="0" indent="0">
              <a:buNone/>
            </a:pPr>
            <a:endParaRPr lang="en-US" sz="3600" dirty="0" smtClean="0">
              <a:solidFill>
                <a:schemeClr val="tx1"/>
              </a:solidFill>
            </a:endParaRPr>
          </a:p>
        </p:txBody>
      </p:sp>
    </p:spTree>
    <p:extLst>
      <p:ext uri="{BB962C8B-B14F-4D97-AF65-F5344CB8AC3E}">
        <p14:creationId xmlns:p14="http://schemas.microsoft.com/office/powerpoint/2010/main" val="1743635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Definition for Eligible Seasonal Farmworker WIOA </a:t>
            </a:r>
            <a:r>
              <a:rPr lang="en-US" sz="3200" dirty="0"/>
              <a:t>Section </a:t>
            </a:r>
            <a:r>
              <a:rPr lang="en-US" sz="3200" dirty="0" smtClean="0"/>
              <a:t>167(i)(</a:t>
            </a:r>
            <a:r>
              <a:rPr lang="en-US" sz="3200" dirty="0"/>
              <a:t>3</a:t>
            </a:r>
            <a:r>
              <a:rPr lang="en-US" sz="3200" dirty="0" smtClean="0"/>
              <a:t>)</a:t>
            </a:r>
            <a:endParaRPr lang="en-US" sz="3200" dirty="0"/>
          </a:p>
        </p:txBody>
      </p:sp>
      <p:sp>
        <p:nvSpPr>
          <p:cNvPr id="3" name="Content Placeholder 2"/>
          <p:cNvSpPr>
            <a:spLocks noGrp="1"/>
          </p:cNvSpPr>
          <p:nvPr>
            <p:ph idx="1"/>
          </p:nvPr>
        </p:nvSpPr>
        <p:spPr/>
        <p:txBody>
          <a:bodyPr>
            <a:normAutofit/>
          </a:bodyPr>
          <a:lstStyle/>
          <a:p>
            <a:pPr marL="0" lvl="0" indent="0">
              <a:buNone/>
            </a:pPr>
            <a:r>
              <a:rPr lang="en-US" sz="2400" u="sng" dirty="0" smtClean="0"/>
              <a:t>Eligible </a:t>
            </a:r>
            <a:r>
              <a:rPr lang="en-US" sz="2400" u="sng" dirty="0"/>
              <a:t>seasonal farmworker</a:t>
            </a:r>
            <a:r>
              <a:rPr lang="en-US" sz="2400" dirty="0"/>
              <a:t> means a low-income individual who for 12 consecutive months out of the 24 months prior to application for the program involved, has been primarily employed in agricultural or fish farming labor that is characterized by chronic unemployment or underemployment, and faces multiple barriers to economic self-sufficiency.  </a:t>
            </a:r>
            <a:endParaRPr lang="en-US" dirty="0"/>
          </a:p>
          <a:p>
            <a:endParaRPr lang="en-US" sz="2200" dirty="0" smtClean="0"/>
          </a:p>
          <a:p>
            <a:pPr lvl="0">
              <a:spcBef>
                <a:spcPct val="20000"/>
              </a:spcBef>
              <a:spcAft>
                <a:spcPts val="0"/>
              </a:spcAft>
              <a:buNone/>
              <a:defRPr/>
            </a:pPr>
            <a:endParaRPr lang="en-US" sz="2200" dirty="0">
              <a:solidFill>
                <a:prstClr val="black"/>
              </a:solidFill>
              <a:latin typeface="Calibri"/>
            </a:endParaRPr>
          </a:p>
          <a:p>
            <a:endParaRPr lang="en-US" dirty="0" smtClean="0"/>
          </a:p>
          <a:p>
            <a:pPr marL="457200" lvl="1" indent="0">
              <a:buNone/>
            </a:pPr>
            <a:endParaRPr lang="en-US" dirty="0"/>
          </a:p>
          <a:p>
            <a:pPr marL="914400" lvl="2" indent="0">
              <a:buNone/>
            </a:pPr>
            <a:endParaRPr lang="en-US" dirty="0"/>
          </a:p>
        </p:txBody>
      </p:sp>
    </p:spTree>
    <p:extLst>
      <p:ext uri="{BB962C8B-B14F-4D97-AF65-F5344CB8AC3E}">
        <p14:creationId xmlns:p14="http://schemas.microsoft.com/office/powerpoint/2010/main" val="3447628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Clarification on Definition for Eligible Seasonal Farmworker</a:t>
            </a:r>
            <a:endParaRPr lang="es-MX" dirty="0"/>
          </a:p>
        </p:txBody>
      </p:sp>
      <p:sp>
        <p:nvSpPr>
          <p:cNvPr id="3" name="Content Placeholder 2"/>
          <p:cNvSpPr>
            <a:spLocks noGrp="1"/>
          </p:cNvSpPr>
          <p:nvPr>
            <p:ph idx="1"/>
          </p:nvPr>
        </p:nvSpPr>
        <p:spPr/>
        <p:txBody>
          <a:bodyPr>
            <a:normAutofit fontScale="55000" lnSpcReduction="20000"/>
          </a:bodyPr>
          <a:lstStyle/>
          <a:p>
            <a:r>
              <a:rPr lang="en-US" sz="3100" dirty="0" smtClean="0">
                <a:solidFill>
                  <a:schemeClr val="tx1"/>
                </a:solidFill>
              </a:rPr>
              <a:t>“Primarily employed in agricultural or fish farming labor” </a:t>
            </a:r>
            <a:r>
              <a:rPr lang="en-US" sz="3100" dirty="0">
                <a:solidFill>
                  <a:schemeClr val="tx1"/>
                </a:solidFill>
              </a:rPr>
              <a:t>means an individual earning at least 50 percent of his/her total income from farmwork or by being employed at least 50 percent of his/her total employment time in farmwork. </a:t>
            </a:r>
            <a:endParaRPr lang="en-US" sz="3100" dirty="0" smtClean="0">
              <a:solidFill>
                <a:schemeClr val="tx1"/>
              </a:solidFill>
            </a:endParaRPr>
          </a:p>
          <a:p>
            <a:endParaRPr lang="es-MX" sz="1300" dirty="0" smtClean="0">
              <a:solidFill>
                <a:schemeClr val="tx1"/>
              </a:solidFill>
            </a:endParaRPr>
          </a:p>
          <a:p>
            <a:endParaRPr lang="es-MX" sz="1300" dirty="0">
              <a:solidFill>
                <a:schemeClr val="tx1"/>
              </a:solidFill>
            </a:endParaRPr>
          </a:p>
          <a:p>
            <a:pPr lvl="0"/>
            <a:r>
              <a:rPr lang="en-US" sz="3100" dirty="0">
                <a:solidFill>
                  <a:schemeClr val="tx1"/>
                </a:solidFill>
              </a:rPr>
              <a:t>The terms “chronic unemployment or </a:t>
            </a:r>
            <a:r>
              <a:rPr lang="en-US" sz="3100" dirty="0" smtClean="0">
                <a:solidFill>
                  <a:schemeClr val="tx1"/>
                </a:solidFill>
              </a:rPr>
              <a:t>underemployment” as </a:t>
            </a:r>
            <a:r>
              <a:rPr lang="en-US" sz="3100" dirty="0">
                <a:solidFill>
                  <a:schemeClr val="tx1"/>
                </a:solidFill>
              </a:rPr>
              <a:t>used in WIOA Section 167 (i)(3)(A)(i) refers to the nature of agriculture or fish farming labor force as a whole and whether it </a:t>
            </a:r>
            <a:r>
              <a:rPr lang="en-US" dirty="0">
                <a:solidFill>
                  <a:schemeClr val="tx1"/>
                </a:solidFill>
              </a:rPr>
              <a:t>experiences either chronic unemployment or </a:t>
            </a:r>
            <a:r>
              <a:rPr lang="en-US" dirty="0" smtClean="0">
                <a:solidFill>
                  <a:schemeClr val="tx1"/>
                </a:solidFill>
              </a:rPr>
              <a:t>underemployment.</a:t>
            </a:r>
          </a:p>
          <a:p>
            <a:pPr lvl="1"/>
            <a:r>
              <a:rPr lang="en-US" dirty="0" smtClean="0">
                <a:solidFill>
                  <a:schemeClr val="tx1"/>
                </a:solidFill>
              </a:rPr>
              <a:t>An </a:t>
            </a:r>
            <a:r>
              <a:rPr lang="en-US" dirty="0">
                <a:solidFill>
                  <a:schemeClr val="tx1"/>
                </a:solidFill>
              </a:rPr>
              <a:t>NFJP applicant does not need to </a:t>
            </a:r>
            <a:r>
              <a:rPr lang="en-US" dirty="0" smtClean="0">
                <a:solidFill>
                  <a:schemeClr val="tx1"/>
                </a:solidFill>
              </a:rPr>
              <a:t>provide additional documents to demonstrate </a:t>
            </a:r>
            <a:r>
              <a:rPr lang="en-US" dirty="0">
                <a:solidFill>
                  <a:schemeClr val="tx1"/>
                </a:solidFill>
              </a:rPr>
              <a:t>that </a:t>
            </a:r>
            <a:r>
              <a:rPr lang="en-US" dirty="0" smtClean="0">
                <a:solidFill>
                  <a:schemeClr val="tx1"/>
                </a:solidFill>
              </a:rPr>
              <a:t>they </a:t>
            </a:r>
            <a:r>
              <a:rPr lang="en-US" dirty="0">
                <a:solidFill>
                  <a:schemeClr val="tx1"/>
                </a:solidFill>
              </a:rPr>
              <a:t>are either chronically </a:t>
            </a:r>
            <a:r>
              <a:rPr lang="en-US" dirty="0" smtClean="0">
                <a:solidFill>
                  <a:schemeClr val="tx1"/>
                </a:solidFill>
              </a:rPr>
              <a:t>unemployed </a:t>
            </a:r>
            <a:r>
              <a:rPr lang="en-US" dirty="0">
                <a:solidFill>
                  <a:schemeClr val="tx1"/>
                </a:solidFill>
              </a:rPr>
              <a:t>or underemployed </a:t>
            </a:r>
            <a:r>
              <a:rPr lang="en-US" dirty="0" smtClean="0">
                <a:solidFill>
                  <a:schemeClr val="tx1"/>
                </a:solidFill>
              </a:rPr>
              <a:t>to </a:t>
            </a:r>
            <a:r>
              <a:rPr lang="en-US" dirty="0">
                <a:solidFill>
                  <a:schemeClr val="tx1"/>
                </a:solidFill>
              </a:rPr>
              <a:t>be eligible for the program.</a:t>
            </a:r>
          </a:p>
          <a:p>
            <a:endParaRPr lang="en-US" sz="1200" dirty="0" smtClean="0">
              <a:solidFill>
                <a:schemeClr val="tx1"/>
              </a:solidFill>
            </a:endParaRPr>
          </a:p>
          <a:p>
            <a:endParaRPr lang="en-US" sz="1200" dirty="0">
              <a:solidFill>
                <a:schemeClr val="tx1"/>
              </a:solidFill>
            </a:endParaRPr>
          </a:p>
          <a:p>
            <a:r>
              <a:rPr lang="en-US" sz="3100" dirty="0">
                <a:solidFill>
                  <a:schemeClr val="tx1"/>
                </a:solidFill>
              </a:rPr>
              <a:t>Additionally, </a:t>
            </a:r>
            <a:r>
              <a:rPr lang="en-US" sz="3100" dirty="0" smtClean="0">
                <a:solidFill>
                  <a:schemeClr val="tx1"/>
                </a:solidFill>
              </a:rPr>
              <a:t>an NFJP applicant does not need to provide </a:t>
            </a:r>
            <a:r>
              <a:rPr lang="en-US" sz="3100" dirty="0">
                <a:solidFill>
                  <a:schemeClr val="tx1"/>
                </a:solidFill>
              </a:rPr>
              <a:t>d</a:t>
            </a:r>
            <a:r>
              <a:rPr lang="en-US" sz="3100" dirty="0" smtClean="0">
                <a:solidFill>
                  <a:schemeClr val="tx1"/>
                </a:solidFill>
              </a:rPr>
              <a:t>ocuments to demonstrate that they “face </a:t>
            </a:r>
            <a:r>
              <a:rPr lang="en-US" sz="3100" dirty="0">
                <a:solidFill>
                  <a:schemeClr val="tx1"/>
                </a:solidFill>
              </a:rPr>
              <a:t>multiple barriers to economic self-sufficiency ” as used in WIOA Section 167 (i)(3)(A)(</a:t>
            </a:r>
            <a:r>
              <a:rPr lang="en-US" sz="3100" dirty="0" smtClean="0">
                <a:solidFill>
                  <a:schemeClr val="tx1"/>
                </a:solidFill>
              </a:rPr>
              <a:t>ii). </a:t>
            </a:r>
          </a:p>
          <a:p>
            <a:pPr lvl="1"/>
            <a:endParaRPr lang="en-US" sz="2700" dirty="0">
              <a:solidFill>
                <a:schemeClr val="tx1"/>
              </a:solidFill>
            </a:endParaRPr>
          </a:p>
        </p:txBody>
      </p:sp>
    </p:spTree>
    <p:extLst>
      <p:ext uri="{BB962C8B-B14F-4D97-AF65-F5344CB8AC3E}">
        <p14:creationId xmlns:p14="http://schemas.microsoft.com/office/powerpoint/2010/main" val="3578914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t>Definition for Eligible Migrant</a:t>
            </a:r>
            <a:r>
              <a:rPr lang="en-US" sz="4000" dirty="0"/>
              <a:t/>
            </a:r>
            <a:br>
              <a:rPr lang="en-US" sz="4000" dirty="0"/>
            </a:br>
            <a:r>
              <a:rPr lang="en-US" dirty="0"/>
              <a:t>WIOA Section 167(i)(3)</a:t>
            </a:r>
            <a:r>
              <a:rPr lang="es-MX" sz="4000" dirty="0"/>
              <a:t/>
            </a:r>
            <a:br>
              <a:rPr lang="es-MX" sz="4000" dirty="0"/>
            </a:br>
            <a:r>
              <a:rPr lang="en-US" dirty="0" smtClean="0"/>
              <a:t>  </a:t>
            </a:r>
            <a:endParaRPr lang="en-US" dirty="0"/>
          </a:p>
        </p:txBody>
      </p:sp>
      <p:sp>
        <p:nvSpPr>
          <p:cNvPr id="3" name="Content Placeholder 2"/>
          <p:cNvSpPr>
            <a:spLocks noGrp="1"/>
          </p:cNvSpPr>
          <p:nvPr>
            <p:ph idx="1"/>
          </p:nvPr>
        </p:nvSpPr>
        <p:spPr/>
        <p:txBody>
          <a:bodyPr>
            <a:normAutofit/>
          </a:bodyPr>
          <a:lstStyle/>
          <a:p>
            <a:pPr marL="0" lvl="0" indent="0">
              <a:buNone/>
            </a:pPr>
            <a:endParaRPr lang="en-US" sz="2400" u="sng" dirty="0" smtClean="0"/>
          </a:p>
          <a:p>
            <a:pPr marL="0" lvl="0" indent="0">
              <a:buNone/>
            </a:pPr>
            <a:r>
              <a:rPr lang="en-US" sz="2400" u="sng" dirty="0" smtClean="0"/>
              <a:t>Eligible </a:t>
            </a:r>
            <a:r>
              <a:rPr lang="en-US" sz="2400" u="sng" dirty="0"/>
              <a:t>migrant farmworker</a:t>
            </a:r>
            <a:r>
              <a:rPr lang="en-US" sz="2400" dirty="0"/>
              <a:t> means an eligible seasonal farmworker as defined in WIOA Section 167(i)(3) whose agricultural labor requires travel to a job site such that the farmworker is unable to return to a permanent place of residence within the same day.  </a:t>
            </a:r>
            <a:endParaRPr lang="es-MX" sz="2400" dirty="0"/>
          </a:p>
          <a:p>
            <a:pPr marL="0" indent="0">
              <a:buNone/>
            </a:pPr>
            <a:endParaRPr lang="es-MX" dirty="0">
              <a:solidFill>
                <a:schemeClr val="tx1"/>
              </a:solidFill>
            </a:endParaRPr>
          </a:p>
          <a:p>
            <a:pPr lvl="1"/>
            <a:endParaRPr lang="es-MX" dirty="0">
              <a:solidFill>
                <a:schemeClr val="tx1"/>
              </a:solidFill>
            </a:endParaRPr>
          </a:p>
          <a:p>
            <a:endParaRPr lang="en-US" dirty="0"/>
          </a:p>
          <a:p>
            <a:endParaRPr lang="en-US" sz="2200" dirty="0" smtClean="0"/>
          </a:p>
          <a:p>
            <a:pPr lvl="0">
              <a:spcBef>
                <a:spcPct val="20000"/>
              </a:spcBef>
              <a:spcAft>
                <a:spcPts val="0"/>
              </a:spcAft>
              <a:buNone/>
              <a:defRPr/>
            </a:pPr>
            <a:endParaRPr lang="en-US" sz="2200" dirty="0">
              <a:solidFill>
                <a:prstClr val="black"/>
              </a:solidFill>
              <a:latin typeface="Calibri"/>
            </a:endParaRPr>
          </a:p>
          <a:p>
            <a:endParaRPr lang="en-US" dirty="0" smtClean="0"/>
          </a:p>
          <a:p>
            <a:pPr marL="457200" lvl="1" indent="0">
              <a:buNone/>
            </a:pPr>
            <a:endParaRPr lang="en-US" dirty="0"/>
          </a:p>
          <a:p>
            <a:pPr marL="914400" lvl="2" indent="0">
              <a:buNone/>
            </a:pPr>
            <a:endParaRPr lang="en-US" dirty="0"/>
          </a:p>
        </p:txBody>
      </p:sp>
    </p:spTree>
    <p:extLst>
      <p:ext uri="{BB962C8B-B14F-4D97-AF65-F5344CB8AC3E}">
        <p14:creationId xmlns:p14="http://schemas.microsoft.com/office/powerpoint/2010/main" val="774633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for Eligible MSFW Youth</a:t>
            </a:r>
            <a:br>
              <a:rPr lang="en-US" dirty="0" smtClean="0"/>
            </a:br>
            <a:r>
              <a:rPr lang="en-US" dirty="0"/>
              <a:t>§ 685.110</a:t>
            </a:r>
          </a:p>
        </p:txBody>
      </p:sp>
      <p:sp>
        <p:nvSpPr>
          <p:cNvPr id="3" name="Content Placeholder 2"/>
          <p:cNvSpPr>
            <a:spLocks noGrp="1"/>
          </p:cNvSpPr>
          <p:nvPr>
            <p:ph idx="1"/>
          </p:nvPr>
        </p:nvSpPr>
        <p:spPr/>
        <p:txBody>
          <a:bodyPr>
            <a:normAutofit/>
          </a:bodyPr>
          <a:lstStyle/>
          <a:p>
            <a:pPr marL="0" lvl="0" indent="0">
              <a:buNone/>
            </a:pPr>
            <a:endParaRPr lang="en-US" sz="2400" u="sng" dirty="0" smtClean="0"/>
          </a:p>
          <a:p>
            <a:pPr marL="0" lvl="0" indent="0">
              <a:buNone/>
            </a:pPr>
            <a:r>
              <a:rPr lang="en-US" sz="2400" u="sng" dirty="0" smtClean="0"/>
              <a:t>Eligible </a:t>
            </a:r>
            <a:r>
              <a:rPr lang="en-US" sz="2400" u="sng" dirty="0"/>
              <a:t>MSFW youth</a:t>
            </a:r>
            <a:r>
              <a:rPr lang="en-US" sz="2400" dirty="0"/>
              <a:t> means an eligible MSFW aged 14-24 who is individually eligible or a dependent of an eligible MSFW.  Grantees may enroll participants aged 14-24 as either a MSFW adult or a MSFW youth participant  (described in § 685.320), but not in both </a:t>
            </a:r>
            <a:r>
              <a:rPr lang="en-US" sz="2400" dirty="0" smtClean="0"/>
              <a:t>categories. </a:t>
            </a:r>
            <a:endParaRPr lang="es-MX" sz="2400" dirty="0"/>
          </a:p>
          <a:p>
            <a:pPr marL="0" indent="0">
              <a:buNone/>
            </a:pPr>
            <a:endParaRPr lang="en-US" dirty="0"/>
          </a:p>
          <a:p>
            <a:endParaRPr lang="en-US" sz="2200" dirty="0" smtClean="0"/>
          </a:p>
          <a:p>
            <a:pPr lvl="0">
              <a:spcBef>
                <a:spcPct val="20000"/>
              </a:spcBef>
              <a:spcAft>
                <a:spcPts val="0"/>
              </a:spcAft>
              <a:buNone/>
              <a:defRPr/>
            </a:pPr>
            <a:endParaRPr lang="en-US" sz="2200" dirty="0">
              <a:solidFill>
                <a:prstClr val="black"/>
              </a:solidFill>
              <a:latin typeface="Calibri"/>
            </a:endParaRPr>
          </a:p>
          <a:p>
            <a:endParaRPr lang="en-US" dirty="0" smtClean="0"/>
          </a:p>
          <a:p>
            <a:pPr marL="457200" lvl="1" indent="0">
              <a:buNone/>
            </a:pPr>
            <a:endParaRPr lang="en-US" dirty="0"/>
          </a:p>
          <a:p>
            <a:pPr marL="914400" lvl="2" indent="0">
              <a:buNone/>
            </a:pPr>
            <a:endParaRPr lang="en-US" dirty="0"/>
          </a:p>
        </p:txBody>
      </p:sp>
    </p:spTree>
    <p:extLst>
      <p:ext uri="{BB962C8B-B14F-4D97-AF65-F5344CB8AC3E}">
        <p14:creationId xmlns:p14="http://schemas.microsoft.com/office/powerpoint/2010/main" val="2152827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7489"/>
            <a:ext cx="7570381" cy="774492"/>
          </a:xfrm>
        </p:spPr>
        <p:txBody>
          <a:bodyPr>
            <a:normAutofit fontScale="90000"/>
          </a:bodyPr>
          <a:lstStyle/>
          <a:p>
            <a:r>
              <a:rPr lang="en-US" dirty="0" smtClean="0"/>
              <a:t>Definition for Dependent of a MSFW</a:t>
            </a:r>
            <a:br>
              <a:rPr lang="en-US" dirty="0" smtClean="0"/>
            </a:br>
            <a:r>
              <a:rPr lang="en-US" dirty="0"/>
              <a:t>§ </a:t>
            </a:r>
            <a:r>
              <a:rPr lang="en-US" dirty="0" smtClean="0"/>
              <a:t>685.110</a:t>
            </a:r>
            <a:endParaRPr lang="es-MX" dirty="0"/>
          </a:p>
        </p:txBody>
      </p:sp>
      <p:sp>
        <p:nvSpPr>
          <p:cNvPr id="3" name="Content Placeholder 2"/>
          <p:cNvSpPr>
            <a:spLocks noGrp="1"/>
          </p:cNvSpPr>
          <p:nvPr>
            <p:ph idx="1"/>
          </p:nvPr>
        </p:nvSpPr>
        <p:spPr/>
        <p:txBody>
          <a:bodyPr>
            <a:normAutofit fontScale="47500" lnSpcReduction="20000"/>
          </a:bodyPr>
          <a:lstStyle/>
          <a:p>
            <a:pPr lvl="0"/>
            <a:r>
              <a:rPr lang="en-US" u="sng" dirty="0">
                <a:solidFill>
                  <a:schemeClr val="tx1"/>
                </a:solidFill>
              </a:rPr>
              <a:t>Dependent of a MSFW</a:t>
            </a:r>
            <a:r>
              <a:rPr lang="en-US" dirty="0">
                <a:solidFill>
                  <a:schemeClr val="tx1"/>
                </a:solidFill>
              </a:rPr>
              <a:t> is an individual who:</a:t>
            </a:r>
            <a:endParaRPr lang="es-MX" dirty="0">
              <a:solidFill>
                <a:schemeClr val="tx1"/>
              </a:solidFill>
            </a:endParaRPr>
          </a:p>
          <a:p>
            <a:pPr marL="0" indent="0">
              <a:buNone/>
            </a:pPr>
            <a:r>
              <a:rPr lang="en-US" dirty="0">
                <a:solidFill>
                  <a:schemeClr val="tx1"/>
                </a:solidFill>
              </a:rPr>
              <a:t>(1)  Was claimed as a dependent on the eligible MSFW’s Federal income tax return for the previous year; or</a:t>
            </a:r>
            <a:endParaRPr lang="es-MX" dirty="0">
              <a:solidFill>
                <a:schemeClr val="tx1"/>
              </a:solidFill>
            </a:endParaRPr>
          </a:p>
          <a:p>
            <a:pPr marL="0" indent="0">
              <a:buNone/>
            </a:pPr>
            <a:r>
              <a:rPr lang="en-US" dirty="0">
                <a:solidFill>
                  <a:schemeClr val="tx1"/>
                </a:solidFill>
              </a:rPr>
              <a:t>(2)  Is the spouse of the eligible MSFW; or</a:t>
            </a:r>
            <a:endParaRPr lang="es-MX" dirty="0">
              <a:solidFill>
                <a:schemeClr val="tx1"/>
              </a:solidFill>
            </a:endParaRPr>
          </a:p>
          <a:p>
            <a:pPr marL="0" indent="0">
              <a:buNone/>
            </a:pPr>
            <a:r>
              <a:rPr lang="en-US" dirty="0">
                <a:solidFill>
                  <a:schemeClr val="tx1"/>
                </a:solidFill>
              </a:rPr>
              <a:t>(3)  If not claimed as a dependent for Federal income tax purposes, is able to establish:</a:t>
            </a:r>
            <a:endParaRPr lang="es-MX" dirty="0">
              <a:solidFill>
                <a:schemeClr val="tx1"/>
              </a:solidFill>
            </a:endParaRPr>
          </a:p>
          <a:p>
            <a:pPr>
              <a:buFont typeface="Arial" panose="020B0604020202020204" pitchFamily="34" charset="0"/>
              <a:buChar char="•"/>
            </a:pPr>
            <a:r>
              <a:rPr lang="en-US" dirty="0" smtClean="0">
                <a:solidFill>
                  <a:schemeClr val="tx1"/>
                </a:solidFill>
              </a:rPr>
              <a:t>	(</a:t>
            </a:r>
            <a:r>
              <a:rPr lang="en-US" dirty="0">
                <a:solidFill>
                  <a:schemeClr val="tx1"/>
                </a:solidFill>
              </a:rPr>
              <a:t>i)  A relationship as the eligible MSFW’s;</a:t>
            </a:r>
            <a:endParaRPr lang="es-MX" dirty="0">
              <a:solidFill>
                <a:schemeClr val="tx1"/>
              </a:solidFill>
            </a:endParaRPr>
          </a:p>
          <a:p>
            <a:pPr marL="0" indent="0">
              <a:buNone/>
            </a:pPr>
            <a:r>
              <a:rPr lang="en-US" dirty="0" smtClean="0">
                <a:solidFill>
                  <a:schemeClr val="tx1"/>
                </a:solidFill>
              </a:rPr>
              <a:t>	(</a:t>
            </a:r>
            <a:r>
              <a:rPr lang="en-US" dirty="0">
                <a:solidFill>
                  <a:schemeClr val="tx1"/>
                </a:solidFill>
              </a:rPr>
              <a:t>A)  Child, grandchild, great grandchild, including legally adopted children;</a:t>
            </a:r>
            <a:endParaRPr lang="es-MX" dirty="0">
              <a:solidFill>
                <a:schemeClr val="tx1"/>
              </a:solidFill>
            </a:endParaRPr>
          </a:p>
          <a:p>
            <a:pPr marL="0" indent="0">
              <a:buNone/>
            </a:pPr>
            <a:r>
              <a:rPr lang="en-US" dirty="0" smtClean="0">
                <a:solidFill>
                  <a:schemeClr val="tx1"/>
                </a:solidFill>
              </a:rPr>
              <a:t>	(</a:t>
            </a:r>
            <a:r>
              <a:rPr lang="en-US" dirty="0">
                <a:solidFill>
                  <a:schemeClr val="tx1"/>
                </a:solidFill>
              </a:rPr>
              <a:t>B)  Stepchild;</a:t>
            </a:r>
            <a:endParaRPr lang="es-MX" dirty="0">
              <a:solidFill>
                <a:schemeClr val="tx1"/>
              </a:solidFill>
            </a:endParaRPr>
          </a:p>
          <a:p>
            <a:pPr marL="0" indent="0">
              <a:buNone/>
            </a:pPr>
            <a:r>
              <a:rPr lang="en-US" dirty="0" smtClean="0">
                <a:solidFill>
                  <a:schemeClr val="tx1"/>
                </a:solidFill>
              </a:rPr>
              <a:t>	(</a:t>
            </a:r>
            <a:r>
              <a:rPr lang="en-US" dirty="0">
                <a:solidFill>
                  <a:schemeClr val="tx1"/>
                </a:solidFill>
              </a:rPr>
              <a:t>C)  Brother, sister, half-brother, half-sister, stepbrother, or stepsister;</a:t>
            </a:r>
            <a:endParaRPr lang="es-MX" dirty="0">
              <a:solidFill>
                <a:schemeClr val="tx1"/>
              </a:solidFill>
            </a:endParaRPr>
          </a:p>
          <a:p>
            <a:pPr marL="0" indent="0">
              <a:buNone/>
            </a:pPr>
            <a:r>
              <a:rPr lang="en-US" dirty="0" smtClean="0">
                <a:solidFill>
                  <a:schemeClr val="tx1"/>
                </a:solidFill>
              </a:rPr>
              <a:t>	(</a:t>
            </a:r>
            <a:r>
              <a:rPr lang="en-US" dirty="0">
                <a:solidFill>
                  <a:schemeClr val="tx1"/>
                </a:solidFill>
              </a:rPr>
              <a:t>D)  Parent, grandparent, or other direct ancestor but not foster parent;</a:t>
            </a:r>
            <a:endParaRPr lang="es-MX" dirty="0">
              <a:solidFill>
                <a:schemeClr val="tx1"/>
              </a:solidFill>
            </a:endParaRPr>
          </a:p>
          <a:p>
            <a:pPr marL="0" indent="0">
              <a:buNone/>
            </a:pPr>
            <a:r>
              <a:rPr lang="en-US" dirty="0" smtClean="0">
                <a:solidFill>
                  <a:schemeClr val="tx1"/>
                </a:solidFill>
              </a:rPr>
              <a:t>	(</a:t>
            </a:r>
            <a:r>
              <a:rPr lang="en-US" dirty="0">
                <a:solidFill>
                  <a:schemeClr val="tx1"/>
                </a:solidFill>
              </a:rPr>
              <a:t>E)  Foster child;</a:t>
            </a:r>
            <a:endParaRPr lang="es-MX" dirty="0">
              <a:solidFill>
                <a:schemeClr val="tx1"/>
              </a:solidFill>
            </a:endParaRPr>
          </a:p>
          <a:p>
            <a:pPr marL="0" indent="0">
              <a:buNone/>
            </a:pPr>
            <a:r>
              <a:rPr lang="en-US" dirty="0" smtClean="0">
                <a:solidFill>
                  <a:schemeClr val="tx1"/>
                </a:solidFill>
              </a:rPr>
              <a:t>	(</a:t>
            </a:r>
            <a:r>
              <a:rPr lang="en-US" dirty="0">
                <a:solidFill>
                  <a:schemeClr val="tx1"/>
                </a:solidFill>
              </a:rPr>
              <a:t>F)  Stepfather or stepmother;</a:t>
            </a:r>
            <a:endParaRPr lang="es-MX" dirty="0">
              <a:solidFill>
                <a:schemeClr val="tx1"/>
              </a:solidFill>
            </a:endParaRPr>
          </a:p>
          <a:p>
            <a:pPr marL="0" indent="0">
              <a:buNone/>
            </a:pPr>
            <a:r>
              <a:rPr lang="en-US" dirty="0" smtClean="0">
                <a:solidFill>
                  <a:schemeClr val="tx1"/>
                </a:solidFill>
              </a:rPr>
              <a:t>	(</a:t>
            </a:r>
            <a:r>
              <a:rPr lang="en-US" dirty="0">
                <a:solidFill>
                  <a:schemeClr val="tx1"/>
                </a:solidFill>
              </a:rPr>
              <a:t>G)  Uncle or aunt;</a:t>
            </a:r>
            <a:endParaRPr lang="es-MX" dirty="0">
              <a:solidFill>
                <a:schemeClr val="tx1"/>
              </a:solidFill>
            </a:endParaRPr>
          </a:p>
          <a:p>
            <a:pPr marL="0" indent="0">
              <a:buNone/>
            </a:pPr>
            <a:r>
              <a:rPr lang="en-US" dirty="0" smtClean="0">
                <a:solidFill>
                  <a:schemeClr val="tx1"/>
                </a:solidFill>
              </a:rPr>
              <a:t>	(</a:t>
            </a:r>
            <a:r>
              <a:rPr lang="en-US" dirty="0">
                <a:solidFill>
                  <a:schemeClr val="tx1"/>
                </a:solidFill>
              </a:rPr>
              <a:t>H)  Niece or nephew;</a:t>
            </a:r>
            <a:endParaRPr lang="es-MX" dirty="0">
              <a:solidFill>
                <a:schemeClr val="tx1"/>
              </a:solidFill>
            </a:endParaRPr>
          </a:p>
          <a:p>
            <a:pPr marL="0" indent="0">
              <a:buNone/>
            </a:pPr>
            <a:r>
              <a:rPr lang="en-US" dirty="0" smtClean="0">
                <a:solidFill>
                  <a:schemeClr val="tx1"/>
                </a:solidFill>
              </a:rPr>
              <a:t>	(</a:t>
            </a:r>
            <a:r>
              <a:rPr lang="en-US" dirty="0">
                <a:solidFill>
                  <a:schemeClr val="tx1"/>
                </a:solidFill>
              </a:rPr>
              <a:t>I)   Father-in-law, mother-in-law, son-in-law; or</a:t>
            </a:r>
            <a:endParaRPr lang="es-MX" dirty="0">
              <a:solidFill>
                <a:schemeClr val="tx1"/>
              </a:solidFill>
            </a:endParaRPr>
          </a:p>
          <a:p>
            <a:pPr marL="0" indent="0">
              <a:buNone/>
            </a:pPr>
            <a:r>
              <a:rPr lang="en-US" dirty="0" smtClean="0">
                <a:solidFill>
                  <a:schemeClr val="tx1"/>
                </a:solidFill>
              </a:rPr>
              <a:t>	(</a:t>
            </a:r>
            <a:r>
              <a:rPr lang="en-US" dirty="0">
                <a:solidFill>
                  <a:schemeClr val="tx1"/>
                </a:solidFill>
              </a:rPr>
              <a:t>J)  Daughter-in-law, brother-in-law, or sister-in-law; and</a:t>
            </a:r>
            <a:endParaRPr lang="es-MX" dirty="0">
              <a:solidFill>
                <a:schemeClr val="tx1"/>
              </a:solidFill>
            </a:endParaRPr>
          </a:p>
          <a:p>
            <a:pPr>
              <a:buFont typeface="Arial" panose="020B0604020202020204" pitchFamily="34" charset="0"/>
              <a:buChar char="•"/>
            </a:pPr>
            <a:r>
              <a:rPr lang="en-US" dirty="0">
                <a:solidFill>
                  <a:schemeClr val="tx1"/>
                </a:solidFill>
              </a:rPr>
              <a:t>(ii)  The receipt of over half of his/her total support from the eligible MSFW's family during the eligibility determination period.</a:t>
            </a:r>
            <a:endParaRPr lang="es-MX" dirty="0">
              <a:solidFill>
                <a:schemeClr val="tx1"/>
              </a:solidFill>
            </a:endParaRPr>
          </a:p>
        </p:txBody>
      </p:sp>
    </p:spTree>
    <p:extLst>
      <p:ext uri="{BB962C8B-B14F-4D97-AF65-F5344CB8AC3E}">
        <p14:creationId xmlns:p14="http://schemas.microsoft.com/office/powerpoint/2010/main" val="1792246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Farmwork</a:t>
            </a:r>
            <a:br>
              <a:rPr lang="en-US" dirty="0" smtClean="0"/>
            </a:br>
            <a:r>
              <a:rPr lang="en-US" dirty="0"/>
              <a:t>§ </a:t>
            </a:r>
            <a:r>
              <a:rPr lang="en-US" dirty="0" smtClean="0"/>
              <a:t>651.10</a:t>
            </a:r>
            <a:endParaRPr lang="es-MX" dirty="0"/>
          </a:p>
        </p:txBody>
      </p:sp>
      <p:sp>
        <p:nvSpPr>
          <p:cNvPr id="3" name="Content Placeholder 2"/>
          <p:cNvSpPr>
            <a:spLocks noGrp="1"/>
          </p:cNvSpPr>
          <p:nvPr>
            <p:ph idx="1"/>
          </p:nvPr>
        </p:nvSpPr>
        <p:spPr/>
        <p:txBody>
          <a:bodyPr>
            <a:normAutofit fontScale="62500" lnSpcReduction="20000"/>
          </a:bodyPr>
          <a:lstStyle/>
          <a:p>
            <a:pPr marL="0" indent="0">
              <a:buNone/>
            </a:pPr>
            <a:endParaRPr lang="es-MX" dirty="0"/>
          </a:p>
          <a:p>
            <a:pPr marL="0" indent="0">
              <a:buNone/>
            </a:pPr>
            <a:r>
              <a:rPr lang="en-US" dirty="0" smtClean="0"/>
              <a:t>	</a:t>
            </a:r>
            <a:r>
              <a:rPr lang="en-US" u="sng" dirty="0" smtClean="0"/>
              <a:t>Farmwork</a:t>
            </a:r>
            <a:r>
              <a:rPr lang="en-US" dirty="0" smtClean="0"/>
              <a:t> </a:t>
            </a:r>
            <a:r>
              <a:rPr lang="en-US" dirty="0"/>
              <a:t>means cultivation and tillage of the soil, </a:t>
            </a:r>
            <a:r>
              <a:rPr lang="en-US" dirty="0" smtClean="0"/>
              <a:t>	dairying</a:t>
            </a:r>
            <a:r>
              <a:rPr lang="en-US" dirty="0"/>
              <a:t>, production, cultivation, growing, and harvesting </a:t>
            </a:r>
            <a:r>
              <a:rPr lang="en-US" dirty="0" smtClean="0"/>
              <a:t>	of </a:t>
            </a:r>
            <a:r>
              <a:rPr lang="en-US" dirty="0"/>
              <a:t>any agricultural or horticultural </a:t>
            </a:r>
            <a:r>
              <a:rPr lang="en-US" dirty="0" smtClean="0"/>
              <a:t>commodities.</a:t>
            </a:r>
          </a:p>
          <a:p>
            <a:pPr marL="0" indent="0">
              <a:buNone/>
            </a:pPr>
            <a:r>
              <a:rPr lang="en-US" dirty="0" smtClean="0"/>
              <a:t>	</a:t>
            </a:r>
          </a:p>
          <a:p>
            <a:pPr marL="0" indent="0">
              <a:buNone/>
            </a:pPr>
            <a:r>
              <a:rPr lang="en-US" dirty="0"/>
              <a:t>	</a:t>
            </a:r>
            <a:r>
              <a:rPr lang="en-US" dirty="0" smtClean="0"/>
              <a:t>This </a:t>
            </a:r>
            <a:r>
              <a:rPr lang="en-US" dirty="0"/>
              <a:t>includes the raising of livestock, bees, fur-bearing </a:t>
            </a:r>
            <a:r>
              <a:rPr lang="en-US" dirty="0" smtClean="0"/>
              <a:t>	animals</a:t>
            </a:r>
            <a:r>
              <a:rPr lang="en-US" dirty="0"/>
              <a:t>, or poultry, farming of fish, and any practices </a:t>
            </a:r>
            <a:r>
              <a:rPr lang="en-US" dirty="0" smtClean="0"/>
              <a:t>	(</a:t>
            </a:r>
            <a:r>
              <a:rPr lang="en-US" dirty="0"/>
              <a:t>including any forestry or lumbering operations) performed </a:t>
            </a:r>
            <a:r>
              <a:rPr lang="en-US" dirty="0" smtClean="0"/>
              <a:t>	by </a:t>
            </a:r>
            <a:r>
              <a:rPr lang="en-US" dirty="0"/>
              <a:t>a farmer, or on a farm, as an incident to or in </a:t>
            </a:r>
            <a:r>
              <a:rPr lang="en-US" dirty="0" smtClean="0"/>
              <a:t>	conjunction </a:t>
            </a:r>
            <a:r>
              <a:rPr lang="en-US" dirty="0"/>
              <a:t>with such farming operations, including </a:t>
            </a:r>
            <a:r>
              <a:rPr lang="en-US" dirty="0" smtClean="0"/>
              <a:t>	preparation </a:t>
            </a:r>
            <a:r>
              <a:rPr lang="en-US" dirty="0"/>
              <a:t>for market, delivery to storage or to market, or </a:t>
            </a:r>
            <a:r>
              <a:rPr lang="en-US" dirty="0" smtClean="0"/>
              <a:t>	to </a:t>
            </a:r>
            <a:r>
              <a:rPr lang="en-US" dirty="0"/>
              <a:t>carriers for transportation to market.  </a:t>
            </a:r>
            <a:endParaRPr lang="en-US" dirty="0" smtClean="0"/>
          </a:p>
          <a:p>
            <a:pPr marL="0" indent="0">
              <a:buNone/>
            </a:pPr>
            <a:endParaRPr lang="en-US" dirty="0"/>
          </a:p>
          <a:p>
            <a:pPr marL="0" indent="0">
              <a:buNone/>
            </a:pPr>
            <a:r>
              <a:rPr lang="en-US" dirty="0" smtClean="0"/>
              <a:t>	It </a:t>
            </a:r>
            <a:r>
              <a:rPr lang="en-US" dirty="0"/>
              <a:t>also includes the handling, planting, drying, packing, </a:t>
            </a:r>
            <a:r>
              <a:rPr lang="en-US" dirty="0" smtClean="0"/>
              <a:t>	packaging</a:t>
            </a:r>
            <a:r>
              <a:rPr lang="en-US" dirty="0"/>
              <a:t>, processing, freezing, or grading prior to </a:t>
            </a:r>
            <a:r>
              <a:rPr lang="en-US" dirty="0" smtClean="0"/>
              <a:t>	delivery </a:t>
            </a:r>
            <a:r>
              <a:rPr lang="en-US" dirty="0"/>
              <a:t>for storage of any agricultural or horticultural </a:t>
            </a:r>
            <a:r>
              <a:rPr lang="en-US" dirty="0" smtClean="0"/>
              <a:t>	commodity </a:t>
            </a:r>
            <a:r>
              <a:rPr lang="en-US" dirty="0"/>
              <a:t>in its unmanufactured </a:t>
            </a:r>
            <a:r>
              <a:rPr lang="en-US" dirty="0" smtClean="0"/>
              <a:t>state).    </a:t>
            </a:r>
            <a:endParaRPr lang="es-MX" dirty="0"/>
          </a:p>
          <a:p>
            <a:endParaRPr lang="es-MX" dirty="0"/>
          </a:p>
        </p:txBody>
      </p:sp>
    </p:spTree>
    <p:extLst>
      <p:ext uri="{BB962C8B-B14F-4D97-AF65-F5344CB8AC3E}">
        <p14:creationId xmlns:p14="http://schemas.microsoft.com/office/powerpoint/2010/main" val="2857233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Farmwork and NAICS</a:t>
            </a:r>
            <a:endParaRPr lang="es-MX" dirty="0"/>
          </a:p>
        </p:txBody>
      </p:sp>
      <p:sp>
        <p:nvSpPr>
          <p:cNvPr id="3" name="Content Placeholder 2"/>
          <p:cNvSpPr>
            <a:spLocks noGrp="1"/>
          </p:cNvSpPr>
          <p:nvPr>
            <p:ph idx="1"/>
          </p:nvPr>
        </p:nvSpPr>
        <p:spPr/>
        <p:txBody>
          <a:bodyPr>
            <a:noAutofit/>
          </a:bodyPr>
          <a:lstStyle/>
          <a:p>
            <a:pPr marL="0" indent="0">
              <a:buNone/>
            </a:pPr>
            <a:endParaRPr lang="en-US" sz="2400" dirty="0" smtClean="0"/>
          </a:p>
          <a:p>
            <a:pPr marL="0" indent="0">
              <a:buNone/>
            </a:pPr>
            <a:r>
              <a:rPr lang="en-US" sz="2400" dirty="0" smtClean="0"/>
              <a:t>Although </a:t>
            </a:r>
            <a:r>
              <a:rPr lang="en-US" sz="2400" dirty="0"/>
              <a:t>the North American Industry Classification System (NAICS) codes are the primary resource used to help define farmwork, </a:t>
            </a:r>
            <a:r>
              <a:rPr lang="en-US" sz="2400" dirty="0" smtClean="0"/>
              <a:t>NFJP grantees are encouraged </a:t>
            </a:r>
            <a:r>
              <a:rPr lang="en-US" sz="2400" dirty="0"/>
              <a:t>to draw upon multiple factors rather than refer only to the NAICS codes. For information on industry sectors, see NAICS codes available on the NFJP website </a:t>
            </a:r>
            <a:r>
              <a:rPr lang="en-US" sz="2400" dirty="0" smtClean="0"/>
              <a:t>at: </a:t>
            </a:r>
          </a:p>
          <a:p>
            <a:pPr marL="0" indent="0">
              <a:buNone/>
            </a:pPr>
            <a:r>
              <a:rPr lang="en-US" sz="2800" u="sng" dirty="0" smtClean="0"/>
              <a:t>http</a:t>
            </a:r>
            <a:r>
              <a:rPr lang="en-US" sz="2800" u="sng" dirty="0"/>
              <a:t>://www.census.gov/eos/www/naics/</a:t>
            </a:r>
            <a:r>
              <a:rPr lang="en-US" sz="2800" dirty="0" smtClean="0"/>
              <a:t>.</a:t>
            </a:r>
            <a:endParaRPr lang="es-MX" sz="2800" dirty="0"/>
          </a:p>
        </p:txBody>
      </p:sp>
    </p:spTree>
    <p:extLst>
      <p:ext uri="{BB962C8B-B14F-4D97-AF65-F5344CB8AC3E}">
        <p14:creationId xmlns:p14="http://schemas.microsoft.com/office/powerpoint/2010/main" val="1032479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Eligibility Determination Period</a:t>
            </a:r>
            <a:br>
              <a:rPr lang="en-US" dirty="0" smtClean="0"/>
            </a:br>
            <a:r>
              <a:rPr lang="en-US" dirty="0"/>
              <a:t>§ 685.110</a:t>
            </a:r>
            <a:endParaRPr lang="es-MX" dirty="0"/>
          </a:p>
        </p:txBody>
      </p:sp>
      <p:sp>
        <p:nvSpPr>
          <p:cNvPr id="3" name="Content Placeholder 2"/>
          <p:cNvSpPr>
            <a:spLocks noGrp="1"/>
          </p:cNvSpPr>
          <p:nvPr>
            <p:ph idx="1"/>
          </p:nvPr>
        </p:nvSpPr>
        <p:spPr/>
        <p:txBody>
          <a:bodyPr>
            <a:normAutofit fontScale="92500" lnSpcReduction="10000"/>
          </a:bodyPr>
          <a:lstStyle/>
          <a:p>
            <a:pPr lvl="0"/>
            <a:r>
              <a:rPr lang="en-US" sz="3200" dirty="0">
                <a:solidFill>
                  <a:schemeClr val="tx1"/>
                </a:solidFill>
              </a:rPr>
              <a:t>Eligibility Determination Period (timing): The eligibility determination period means any consecutive 12-month period within the 24-month period immediately preceding the date of application for NFJP by the MSFW </a:t>
            </a:r>
            <a:r>
              <a:rPr lang="en-US" sz="3200" dirty="0" smtClean="0">
                <a:solidFill>
                  <a:schemeClr val="tx1"/>
                </a:solidFill>
              </a:rPr>
              <a:t>applicant.</a:t>
            </a:r>
            <a:endParaRPr lang="es-MX" sz="2000" dirty="0" smtClean="0">
              <a:solidFill>
                <a:schemeClr val="tx1"/>
              </a:solidFill>
            </a:endParaRPr>
          </a:p>
          <a:p>
            <a:pPr marL="457200" lvl="1" indent="0">
              <a:buNone/>
            </a:pPr>
            <a:endParaRPr lang="es-MX" sz="2000" dirty="0">
              <a:solidFill>
                <a:schemeClr val="tx1"/>
              </a:solidFill>
            </a:endParaRPr>
          </a:p>
          <a:p>
            <a:r>
              <a:rPr lang="en-US" dirty="0" smtClean="0">
                <a:solidFill>
                  <a:schemeClr val="tx1"/>
                </a:solidFill>
              </a:rPr>
              <a:t>ETA </a:t>
            </a:r>
            <a:r>
              <a:rPr lang="en-US" dirty="0">
                <a:solidFill>
                  <a:schemeClr val="tx1"/>
                </a:solidFill>
              </a:rPr>
              <a:t>will address source documentation for data validation requirements in future guidance.</a:t>
            </a:r>
            <a:r>
              <a:rPr lang="en-US" b="1" dirty="0">
                <a:solidFill>
                  <a:schemeClr val="tx1"/>
                </a:solidFill>
              </a:rPr>
              <a:t> </a:t>
            </a:r>
            <a:endParaRPr lang="es-MX" dirty="0">
              <a:solidFill>
                <a:schemeClr val="tx1"/>
              </a:solidFill>
            </a:endParaRPr>
          </a:p>
          <a:p>
            <a:pPr lvl="1"/>
            <a:endParaRPr lang="es-MX" dirty="0">
              <a:solidFill>
                <a:schemeClr val="tx1"/>
              </a:solidFill>
            </a:endParaRPr>
          </a:p>
        </p:txBody>
      </p:sp>
    </p:spTree>
    <p:extLst>
      <p:ext uri="{BB962C8B-B14F-4D97-AF65-F5344CB8AC3E}">
        <p14:creationId xmlns:p14="http://schemas.microsoft.com/office/powerpoint/2010/main" val="1332349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990" y="477078"/>
            <a:ext cx="4980609" cy="2326007"/>
          </a:xfrm>
        </p:spPr>
        <p:txBody>
          <a:bodyPr/>
          <a:lstStyle/>
          <a:p>
            <a:r>
              <a:rPr lang="en-US" dirty="0" smtClean="0"/>
              <a:t>Moving forward together:</a:t>
            </a:r>
            <a:endParaRPr lang="en-US" dirty="0"/>
          </a:p>
        </p:txBody>
      </p:sp>
      <p:sp>
        <p:nvSpPr>
          <p:cNvPr id="3" name="Subtitle 2"/>
          <p:cNvSpPr>
            <a:spLocks noGrp="1"/>
          </p:cNvSpPr>
          <p:nvPr>
            <p:ph type="subTitle" idx="1"/>
          </p:nvPr>
        </p:nvSpPr>
        <p:spPr>
          <a:xfrm>
            <a:off x="326660" y="2804462"/>
            <a:ext cx="5024782" cy="1326340"/>
          </a:xfrm>
        </p:spPr>
        <p:txBody>
          <a:bodyPr>
            <a:normAutofit fontScale="85000" lnSpcReduction="10000"/>
          </a:bodyPr>
          <a:lstStyle/>
          <a:p>
            <a:r>
              <a:rPr lang="en-US" dirty="0" smtClean="0"/>
              <a:t>NFJP Eligibility and Enrollment, Program Services, and Performance</a:t>
            </a:r>
            <a:endParaRPr lang="en-US" dirty="0"/>
          </a:p>
        </p:txBody>
      </p:sp>
      <p:sp>
        <p:nvSpPr>
          <p:cNvPr id="6" name="Text Placeholder 5"/>
          <p:cNvSpPr>
            <a:spLocks noGrp="1"/>
          </p:cNvSpPr>
          <p:nvPr>
            <p:ph type="body" sz="half" idx="12"/>
          </p:nvPr>
        </p:nvSpPr>
        <p:spPr/>
        <p:txBody>
          <a:bodyPr/>
          <a:lstStyle/>
          <a:p>
            <a:r>
              <a:rPr lang="en-US" dirty="0" smtClean="0">
                <a:latin typeface="Franklin Gothic Medium" panose="020B0603020102020204" pitchFamily="34" charset="0"/>
              </a:rPr>
              <a:t>Employment and Training Administration</a:t>
            </a:r>
            <a:endParaRPr lang="en-US" dirty="0">
              <a:latin typeface="Franklin Gothic Medium" panose="020B0603020102020204" pitchFamily="34" charset="0"/>
            </a:endParaRPr>
          </a:p>
        </p:txBody>
      </p:sp>
    </p:spTree>
    <p:extLst>
      <p:ext uri="{BB962C8B-B14F-4D97-AF65-F5344CB8AC3E}">
        <p14:creationId xmlns:p14="http://schemas.microsoft.com/office/powerpoint/2010/main" val="403076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Considerations </a:t>
            </a:r>
            <a:endParaRPr lang="es-MX" dirty="0"/>
          </a:p>
        </p:txBody>
      </p:sp>
      <p:sp>
        <p:nvSpPr>
          <p:cNvPr id="3" name="Content Placeholder 2"/>
          <p:cNvSpPr>
            <a:spLocks noGrp="1"/>
          </p:cNvSpPr>
          <p:nvPr>
            <p:ph idx="1"/>
          </p:nvPr>
        </p:nvSpPr>
        <p:spPr/>
        <p:txBody>
          <a:bodyPr>
            <a:normAutofit fontScale="47500" lnSpcReduction="20000"/>
          </a:bodyPr>
          <a:lstStyle/>
          <a:p>
            <a:pPr lvl="0"/>
            <a:r>
              <a:rPr lang="en-US" sz="4000" dirty="0" smtClean="0">
                <a:solidFill>
                  <a:schemeClr val="tx1"/>
                </a:solidFill>
              </a:rPr>
              <a:t>NFJP-funded </a:t>
            </a:r>
            <a:r>
              <a:rPr lang="en-US" sz="4000" dirty="0">
                <a:solidFill>
                  <a:schemeClr val="tx1"/>
                </a:solidFill>
              </a:rPr>
              <a:t>permanent housing development activities that benefit eligible MSFWs </a:t>
            </a:r>
            <a:r>
              <a:rPr lang="en-US" sz="4000" u="sng" dirty="0">
                <a:solidFill>
                  <a:schemeClr val="tx1"/>
                </a:solidFill>
              </a:rPr>
              <a:t>do not </a:t>
            </a:r>
            <a:r>
              <a:rPr lang="en-US" sz="4000" dirty="0">
                <a:solidFill>
                  <a:schemeClr val="tx1"/>
                </a:solidFill>
              </a:rPr>
              <a:t>require individual eligibility determinations</a:t>
            </a:r>
            <a:r>
              <a:rPr lang="en-US" sz="4000" dirty="0" smtClean="0">
                <a:solidFill>
                  <a:schemeClr val="tx1"/>
                </a:solidFill>
              </a:rPr>
              <a:t>.</a:t>
            </a:r>
            <a:r>
              <a:rPr lang="en-US" sz="4000" b="1" dirty="0">
                <a:solidFill>
                  <a:schemeClr val="tx1"/>
                </a:solidFill>
              </a:rPr>
              <a:t> </a:t>
            </a:r>
            <a:endParaRPr lang="en-US" sz="4000" b="1" dirty="0" smtClean="0">
              <a:solidFill>
                <a:schemeClr val="tx1"/>
              </a:solidFill>
            </a:endParaRPr>
          </a:p>
          <a:p>
            <a:pPr lvl="0"/>
            <a:endParaRPr lang="es-MX" sz="2000" dirty="0">
              <a:solidFill>
                <a:schemeClr val="tx1"/>
              </a:solidFill>
            </a:endParaRPr>
          </a:p>
          <a:p>
            <a:pPr lvl="0"/>
            <a:r>
              <a:rPr lang="en-US" sz="4000" dirty="0" smtClean="0">
                <a:solidFill>
                  <a:schemeClr val="tx1"/>
                </a:solidFill>
              </a:rPr>
              <a:t>Male </a:t>
            </a:r>
            <a:r>
              <a:rPr lang="en-US" sz="4000" dirty="0">
                <a:solidFill>
                  <a:schemeClr val="tx1"/>
                </a:solidFill>
              </a:rPr>
              <a:t>NFJP </a:t>
            </a:r>
            <a:r>
              <a:rPr lang="en-US" sz="4000" dirty="0" smtClean="0">
                <a:solidFill>
                  <a:schemeClr val="tx1"/>
                </a:solidFill>
              </a:rPr>
              <a:t>Participants: Male </a:t>
            </a:r>
            <a:r>
              <a:rPr lang="en-US" sz="4000" dirty="0">
                <a:solidFill>
                  <a:schemeClr val="tx1"/>
                </a:solidFill>
              </a:rPr>
              <a:t>participants in any program or activity established under WIOA Title I or receiving any assistance or benefit under this title must not have violated section 3 of the Military Selective Service Act (50 U.S.C. App. 453) by not presenting and submitting to registration as required pursuant to such section (see WIOA Section 189(h)).  </a:t>
            </a:r>
            <a:r>
              <a:rPr lang="en-US" sz="4000" dirty="0" smtClean="0">
                <a:solidFill>
                  <a:schemeClr val="tx1"/>
                </a:solidFill>
              </a:rPr>
              <a:t>(See TEGL </a:t>
            </a:r>
            <a:r>
              <a:rPr lang="en-US" sz="4000" dirty="0">
                <a:solidFill>
                  <a:schemeClr val="tx1"/>
                </a:solidFill>
              </a:rPr>
              <a:t>11-11, Change 1 and 2 provides Selective Service registration requirements for ETA programs funded through </a:t>
            </a:r>
            <a:r>
              <a:rPr lang="en-US" sz="4000" dirty="0" smtClean="0">
                <a:solidFill>
                  <a:schemeClr val="tx1"/>
                </a:solidFill>
              </a:rPr>
              <a:t>WIOA). </a:t>
            </a:r>
            <a:r>
              <a:rPr lang="en-US" sz="4000" dirty="0">
                <a:solidFill>
                  <a:schemeClr val="tx1"/>
                </a:solidFill>
              </a:rPr>
              <a:t> </a:t>
            </a:r>
            <a:endParaRPr lang="en-US" sz="4000" dirty="0" smtClean="0">
              <a:solidFill>
                <a:schemeClr val="tx1"/>
              </a:solidFill>
            </a:endParaRPr>
          </a:p>
          <a:p>
            <a:pPr lvl="0"/>
            <a:endParaRPr lang="es-MX" sz="2000" dirty="0">
              <a:solidFill>
                <a:schemeClr val="tx1"/>
              </a:solidFill>
            </a:endParaRPr>
          </a:p>
          <a:p>
            <a:pPr lvl="0"/>
            <a:r>
              <a:rPr lang="en-US" sz="4000" dirty="0">
                <a:solidFill>
                  <a:schemeClr val="tx1"/>
                </a:solidFill>
              </a:rPr>
              <a:t>Note for NFJP Participants who are Deferred Action for Childhood Arrivals: NFJP participants may include individuals with employment authorization documents who have been granted relief under the Deferred Action for Childhood Arrivals (DACA). </a:t>
            </a:r>
            <a:r>
              <a:rPr lang="en-US" sz="4000" dirty="0" smtClean="0">
                <a:solidFill>
                  <a:schemeClr val="tx1"/>
                </a:solidFill>
              </a:rPr>
              <a:t>(See TEGL 2-14)</a:t>
            </a:r>
            <a:endParaRPr lang="es-MX" dirty="0"/>
          </a:p>
          <a:p>
            <a:endParaRPr lang="es-MX" dirty="0"/>
          </a:p>
        </p:txBody>
      </p:sp>
    </p:spTree>
    <p:extLst>
      <p:ext uri="{BB962C8B-B14F-4D97-AF65-F5344CB8AC3E}">
        <p14:creationId xmlns:p14="http://schemas.microsoft.com/office/powerpoint/2010/main" val="2014346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Important Considerations </a:t>
            </a:r>
            <a:endParaRPr lang="es-MX" dirty="0"/>
          </a:p>
        </p:txBody>
      </p:sp>
      <p:sp>
        <p:nvSpPr>
          <p:cNvPr id="3" name="Content Placeholder 2"/>
          <p:cNvSpPr>
            <a:spLocks noGrp="1"/>
          </p:cNvSpPr>
          <p:nvPr>
            <p:ph idx="1"/>
          </p:nvPr>
        </p:nvSpPr>
        <p:spPr/>
        <p:txBody>
          <a:bodyPr>
            <a:normAutofit fontScale="85000" lnSpcReduction="20000"/>
          </a:bodyPr>
          <a:lstStyle/>
          <a:p>
            <a:pPr lvl="0"/>
            <a:r>
              <a:rPr lang="en-US" sz="2700" dirty="0">
                <a:solidFill>
                  <a:schemeClr val="tx1"/>
                </a:solidFill>
              </a:rPr>
              <a:t>Grantees are encouraged to assess </a:t>
            </a:r>
            <a:r>
              <a:rPr lang="en-US" sz="2700" dirty="0" smtClean="0">
                <a:solidFill>
                  <a:schemeClr val="tx1"/>
                </a:solidFill>
              </a:rPr>
              <a:t>a participant’s </a:t>
            </a:r>
            <a:r>
              <a:rPr lang="en-US" sz="2700" dirty="0">
                <a:solidFill>
                  <a:schemeClr val="tx1"/>
                </a:solidFill>
              </a:rPr>
              <a:t>interests, strengths, and barriers to help inform their career planning approach. (See WIOA Section 3(8</a:t>
            </a:r>
            <a:r>
              <a:rPr lang="en-US" sz="2700" dirty="0" smtClean="0">
                <a:solidFill>
                  <a:schemeClr val="tx1"/>
                </a:solidFill>
              </a:rPr>
              <a:t>)).</a:t>
            </a:r>
            <a:endParaRPr lang="en-US" sz="2700" dirty="0">
              <a:solidFill>
                <a:schemeClr val="tx1"/>
              </a:solidFill>
            </a:endParaRPr>
          </a:p>
          <a:p>
            <a:pPr lvl="0"/>
            <a:endParaRPr lang="en-US" sz="2700" dirty="0">
              <a:solidFill>
                <a:schemeClr val="tx1"/>
              </a:solidFill>
            </a:endParaRPr>
          </a:p>
          <a:p>
            <a:pPr lvl="0"/>
            <a:r>
              <a:rPr lang="en-US" sz="2700" dirty="0">
                <a:solidFill>
                  <a:schemeClr val="tx1"/>
                </a:solidFill>
              </a:rPr>
              <a:t>NFJP grantees </a:t>
            </a:r>
            <a:r>
              <a:rPr lang="en-US" sz="2700" dirty="0" smtClean="0">
                <a:solidFill>
                  <a:schemeClr val="tx1"/>
                </a:solidFill>
              </a:rPr>
              <a:t>are expected to actively </a:t>
            </a:r>
            <a:r>
              <a:rPr lang="en-US" sz="2700" dirty="0">
                <a:solidFill>
                  <a:schemeClr val="tx1"/>
                </a:solidFill>
              </a:rPr>
              <a:t>work with their AJC and other workforce system partners in identifying services and programs that are tailored to the applicants’ needs and career pathway interests.</a:t>
            </a:r>
          </a:p>
          <a:p>
            <a:pPr marL="0" lvl="0" indent="0">
              <a:buNone/>
            </a:pPr>
            <a:r>
              <a:rPr lang="en-US" sz="2700" dirty="0">
                <a:solidFill>
                  <a:schemeClr val="tx1"/>
                </a:solidFill>
              </a:rPr>
              <a:t>  </a:t>
            </a:r>
          </a:p>
          <a:p>
            <a:pPr lvl="0"/>
            <a:r>
              <a:rPr lang="en-US" sz="2700" dirty="0">
                <a:solidFill>
                  <a:schemeClr val="tx1"/>
                </a:solidFill>
              </a:rPr>
              <a:t>Individuals who are determined ineligible for NFJP should be connected to other AJC services or alternative programs for which they qualify. </a:t>
            </a:r>
            <a:r>
              <a:rPr lang="en-US" sz="3200" dirty="0">
                <a:solidFill>
                  <a:schemeClr val="tx1"/>
                </a:solidFill>
              </a:rPr>
              <a:t> </a:t>
            </a:r>
            <a:endParaRPr lang="es-MX" sz="3200" dirty="0">
              <a:solidFill>
                <a:schemeClr val="tx1"/>
              </a:solidFill>
            </a:endParaRPr>
          </a:p>
          <a:p>
            <a:endParaRPr lang="es-MX" dirty="0"/>
          </a:p>
        </p:txBody>
      </p:sp>
    </p:spTree>
    <p:extLst>
      <p:ext uri="{BB962C8B-B14F-4D97-AF65-F5344CB8AC3E}">
        <p14:creationId xmlns:p14="http://schemas.microsoft.com/office/powerpoint/2010/main" val="335554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3440998" y="402797"/>
            <a:ext cx="4621068" cy="457200"/>
          </a:xfrm>
        </p:spPr>
        <p:txBody>
          <a:bodyPr/>
          <a:lstStyle/>
          <a:p>
            <a:r>
              <a:rPr lang="en-US" dirty="0" smtClean="0"/>
              <a:t>Trevor Capon</a:t>
            </a:r>
            <a:endParaRPr lang="en-US" dirty="0"/>
          </a:p>
        </p:txBody>
      </p:sp>
      <p:sp>
        <p:nvSpPr>
          <p:cNvPr id="3" name="Text Placeholder 2"/>
          <p:cNvSpPr>
            <a:spLocks noGrp="1"/>
          </p:cNvSpPr>
          <p:nvPr>
            <p:ph type="body" sz="half" idx="12"/>
          </p:nvPr>
        </p:nvSpPr>
        <p:spPr>
          <a:xfrm>
            <a:off x="3292143" y="991576"/>
            <a:ext cx="3970337" cy="354807"/>
          </a:xfrm>
        </p:spPr>
        <p:txBody>
          <a:bodyPr/>
          <a:lstStyle/>
          <a:p>
            <a:r>
              <a:rPr lang="en-US" dirty="0" smtClean="0"/>
              <a:t>Federal Project Officer</a:t>
            </a:r>
            <a:endParaRPr lang="en-US" dirty="0"/>
          </a:p>
        </p:txBody>
      </p:sp>
      <p:sp>
        <p:nvSpPr>
          <p:cNvPr id="5" name="Text Placeholder 4"/>
          <p:cNvSpPr>
            <a:spLocks noGrp="1"/>
          </p:cNvSpPr>
          <p:nvPr>
            <p:ph type="body" sz="half" idx="14"/>
          </p:nvPr>
        </p:nvSpPr>
        <p:spPr>
          <a:xfrm>
            <a:off x="3122023" y="1771740"/>
            <a:ext cx="3970337" cy="1117658"/>
          </a:xfrm>
        </p:spPr>
        <p:txBody>
          <a:bodyPr>
            <a:normAutofit fontScale="92500" lnSpcReduction="20000"/>
          </a:bodyPr>
          <a:lstStyle/>
          <a:p>
            <a:r>
              <a:rPr lang="en-US" dirty="0" smtClean="0"/>
              <a:t>Region 1</a:t>
            </a:r>
            <a:endParaRPr lang="en-US" dirty="0"/>
          </a:p>
          <a:p>
            <a:r>
              <a:rPr lang="en-US" dirty="0"/>
              <a:t>Employment and Training Administration </a:t>
            </a:r>
          </a:p>
          <a:p>
            <a:r>
              <a:rPr lang="en-US" dirty="0"/>
              <a:t>U.S. Department of Labor</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34" y="540357"/>
            <a:ext cx="2286000" cy="230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12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sp>
        <p:nvSpPr>
          <p:cNvPr id="5" name="TextBox 4"/>
          <p:cNvSpPr txBox="1"/>
          <p:nvPr/>
        </p:nvSpPr>
        <p:spPr>
          <a:xfrm>
            <a:off x="457200" y="2945831"/>
            <a:ext cx="6781800" cy="1815882"/>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latin typeface="Arial" pitchFamily="34" charset="0"/>
                <a:cs typeface="Arial" pitchFamily="34" charset="0"/>
              </a:rPr>
              <a:t>Yes! And proud of it!!!</a:t>
            </a:r>
          </a:p>
          <a:p>
            <a:pPr marL="342900" indent="-342900">
              <a:spcAft>
                <a:spcPts val="2400"/>
              </a:spcAft>
              <a:buFont typeface="+mj-lt"/>
              <a:buAutoNum type="arabicPeriod"/>
            </a:pPr>
            <a:r>
              <a:rPr lang="en-US" sz="2400" dirty="0" smtClean="0">
                <a:latin typeface="Arial" pitchFamily="34" charset="0"/>
                <a:cs typeface="Arial" pitchFamily="34" charset="0"/>
              </a:rPr>
              <a:t>It’s in the works.</a:t>
            </a:r>
          </a:p>
          <a:p>
            <a:pPr marL="342900" indent="-342900">
              <a:spcAft>
                <a:spcPts val="2400"/>
              </a:spcAft>
              <a:buFont typeface="+mj-lt"/>
              <a:buAutoNum type="arabicPeriod"/>
            </a:pPr>
            <a:r>
              <a:rPr lang="en-US" sz="2400" dirty="0" smtClean="0">
                <a:latin typeface="Arial" pitchFamily="34" charset="0"/>
                <a:cs typeface="Arial" pitchFamily="34" charset="0"/>
              </a:rPr>
              <a:t>It’s like moving mountains. Help!</a:t>
            </a:r>
          </a:p>
        </p:txBody>
      </p:sp>
      <p:sp>
        <p:nvSpPr>
          <p:cNvPr id="6" name="TextBox 5"/>
          <p:cNvSpPr txBox="1"/>
          <p:nvPr/>
        </p:nvSpPr>
        <p:spPr>
          <a:xfrm>
            <a:off x="207925" y="1524000"/>
            <a:ext cx="7467600" cy="1255728"/>
          </a:xfrm>
          <a:prstGeom prst="rect">
            <a:avLst/>
          </a:prstGeom>
          <a:noFill/>
        </p:spPr>
        <p:txBody>
          <a:bodyPr wrap="square" rtlCol="0">
            <a:spAutoFit/>
          </a:bodyPr>
          <a:lstStyle/>
          <a:p>
            <a:pPr lvl="0" algn="ctr" defTabSz="1066800">
              <a:lnSpc>
                <a:spcPct val="90000"/>
              </a:lnSpc>
              <a:spcBef>
                <a:spcPct val="0"/>
              </a:spcBef>
              <a:spcAft>
                <a:spcPct val="35000"/>
              </a:spcAft>
            </a:pPr>
            <a:r>
              <a:rPr lang="en-US" sz="2800" dirty="0" smtClean="0">
                <a:solidFill>
                  <a:srgbClr val="C00000"/>
                </a:solidFill>
                <a:latin typeface="Arial" pitchFamily="34" charset="0"/>
                <a:cs typeface="Arial" pitchFamily="34" charset="0"/>
              </a:rPr>
              <a:t>How many of you have already established an MOU with your Local Workforce Development Board? </a:t>
            </a:r>
            <a:endParaRPr lang="en-US" dirty="0">
              <a:latin typeface="Arial" pitchFamily="34" charset="0"/>
              <a:cs typeface="Arial" pitchFamily="34" charset="0"/>
            </a:endParaRPr>
          </a:p>
        </p:txBody>
      </p:sp>
    </p:spTree>
    <p:extLst>
      <p:ext uri="{BB962C8B-B14F-4D97-AF65-F5344CB8AC3E}">
        <p14:creationId xmlns:p14="http://schemas.microsoft.com/office/powerpoint/2010/main" val="209885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885" y="1711842"/>
            <a:ext cx="5494337" cy="1647763"/>
          </a:xfrm>
        </p:spPr>
        <p:txBody>
          <a:bodyPr>
            <a:normAutofit/>
          </a:bodyPr>
          <a:lstStyle/>
          <a:p>
            <a:r>
              <a:rPr lang="en-US" dirty="0" smtClean="0"/>
              <a:t>Program Services</a:t>
            </a:r>
            <a:endParaRPr lang="en-US" dirty="0"/>
          </a:p>
        </p:txBody>
      </p:sp>
      <p:sp>
        <p:nvSpPr>
          <p:cNvPr id="5" name="Text Placeholder 4"/>
          <p:cNvSpPr>
            <a:spLocks noGrp="1"/>
          </p:cNvSpPr>
          <p:nvPr>
            <p:ph type="body" idx="1"/>
          </p:nvPr>
        </p:nvSpPr>
        <p:spPr/>
        <p:txBody>
          <a:bodyPr/>
          <a:lstStyle/>
          <a:p>
            <a:r>
              <a:rPr lang="en-US" dirty="0"/>
              <a:t>Employment and Training </a:t>
            </a:r>
            <a:r>
              <a:rPr lang="en-US" dirty="0" smtClean="0"/>
              <a:t>Grants</a:t>
            </a:r>
            <a:endParaRPr lang="en-US" dirty="0"/>
          </a:p>
        </p:txBody>
      </p:sp>
    </p:spTree>
    <p:extLst>
      <p:ext uri="{BB962C8B-B14F-4D97-AF65-F5344CB8AC3E}">
        <p14:creationId xmlns:p14="http://schemas.microsoft.com/office/powerpoint/2010/main" val="388907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t>Career Services</a:t>
            </a:r>
            <a:br>
              <a:rPr lang="en-US" dirty="0" smtClean="0"/>
            </a:br>
            <a:r>
              <a:rPr lang="en-US" dirty="0"/>
              <a:t>§ 685.340</a:t>
            </a:r>
            <a:r>
              <a:rPr lang="es-MX" sz="4000" dirty="0"/>
              <a:t/>
            </a:r>
            <a:br>
              <a:rPr lang="es-MX" sz="4000" dirty="0"/>
            </a:br>
            <a:endParaRPr lang="es-MX" sz="4000" dirty="0"/>
          </a:p>
        </p:txBody>
      </p:sp>
      <p:sp>
        <p:nvSpPr>
          <p:cNvPr id="3" name="Content Placeholder 2"/>
          <p:cNvSpPr>
            <a:spLocks noGrp="1"/>
          </p:cNvSpPr>
          <p:nvPr>
            <p:ph idx="1"/>
          </p:nvPr>
        </p:nvSpPr>
        <p:spPr/>
        <p:txBody>
          <a:bodyPr>
            <a:normAutofit fontScale="70000" lnSpcReduction="20000"/>
          </a:bodyPr>
          <a:lstStyle/>
          <a:p>
            <a:pPr lvl="0"/>
            <a:r>
              <a:rPr lang="en-US" sz="3200" dirty="0">
                <a:solidFill>
                  <a:schemeClr val="tx1"/>
                </a:solidFill>
              </a:rPr>
              <a:t>May include workforce investment activities (including youth workforce investment activities) and related assistance described in:</a:t>
            </a:r>
            <a:endParaRPr lang="es-MX" sz="3200" dirty="0">
              <a:solidFill>
                <a:schemeClr val="tx1"/>
              </a:solidFill>
            </a:endParaRPr>
          </a:p>
          <a:p>
            <a:pPr lvl="1"/>
            <a:r>
              <a:rPr lang="en-US" sz="2800" dirty="0">
                <a:solidFill>
                  <a:schemeClr val="tx1"/>
                </a:solidFill>
              </a:rPr>
              <a:t>WIOA Sec. 167(d)</a:t>
            </a:r>
            <a:endParaRPr lang="es-MX" sz="2800" dirty="0">
              <a:solidFill>
                <a:schemeClr val="tx1"/>
              </a:solidFill>
            </a:endParaRPr>
          </a:p>
          <a:p>
            <a:pPr lvl="1"/>
            <a:r>
              <a:rPr lang="en-US" sz="2800" dirty="0">
                <a:solidFill>
                  <a:schemeClr val="tx1"/>
                </a:solidFill>
              </a:rPr>
              <a:t>WIOA Sec. 134(c)(2); and </a:t>
            </a:r>
            <a:endParaRPr lang="es-MX" sz="2800" dirty="0">
              <a:solidFill>
                <a:schemeClr val="tx1"/>
              </a:solidFill>
            </a:endParaRPr>
          </a:p>
          <a:p>
            <a:pPr lvl="1"/>
            <a:r>
              <a:rPr lang="en-US" sz="2800" dirty="0">
                <a:solidFill>
                  <a:schemeClr val="tx1"/>
                </a:solidFill>
              </a:rPr>
              <a:t>Part </a:t>
            </a:r>
            <a:r>
              <a:rPr lang="en-US" sz="2800" dirty="0" smtClean="0">
                <a:solidFill>
                  <a:schemeClr val="tx1"/>
                </a:solidFill>
              </a:rPr>
              <a:t>680</a:t>
            </a:r>
            <a:r>
              <a:rPr lang="en-US" sz="3200" dirty="0">
                <a:solidFill>
                  <a:schemeClr val="tx1"/>
                </a:solidFill>
              </a:rPr>
              <a:t> </a:t>
            </a:r>
            <a:endParaRPr lang="en-US" sz="3200" dirty="0" smtClean="0">
              <a:solidFill>
                <a:schemeClr val="tx1"/>
              </a:solidFill>
            </a:endParaRPr>
          </a:p>
          <a:p>
            <a:pPr marL="457200" lvl="1" indent="0">
              <a:buNone/>
            </a:pPr>
            <a:endParaRPr lang="es-MX" sz="3200" dirty="0">
              <a:solidFill>
                <a:schemeClr val="tx1"/>
              </a:solidFill>
            </a:endParaRPr>
          </a:p>
          <a:p>
            <a:pPr lvl="0"/>
            <a:r>
              <a:rPr lang="en-US" sz="3200" dirty="0">
                <a:solidFill>
                  <a:schemeClr val="tx1"/>
                </a:solidFill>
              </a:rPr>
              <a:t>Grantees may provide other services identified in the approved program plan. </a:t>
            </a:r>
            <a:endParaRPr lang="en-US" sz="3200" dirty="0" smtClean="0">
              <a:solidFill>
                <a:schemeClr val="tx1"/>
              </a:solidFill>
            </a:endParaRPr>
          </a:p>
          <a:p>
            <a:pPr marL="0" lvl="0" indent="0">
              <a:buNone/>
            </a:pPr>
            <a:endParaRPr lang="es-MX" sz="3200" dirty="0">
              <a:solidFill>
                <a:schemeClr val="tx1"/>
              </a:solidFill>
            </a:endParaRPr>
          </a:p>
          <a:p>
            <a:pPr lvl="0"/>
            <a:r>
              <a:rPr lang="en-US" sz="3200" dirty="0">
                <a:solidFill>
                  <a:schemeClr val="tx1"/>
                </a:solidFill>
              </a:rPr>
              <a:t>The delivery of career services to eligible MSFWs by the grantee and through the one-stop system must be discussed in the required MOU between the Local WDB and the grantee.</a:t>
            </a:r>
            <a:endParaRPr lang="es-MX" sz="3200" dirty="0">
              <a:solidFill>
                <a:schemeClr val="tx1"/>
              </a:solidFill>
            </a:endParaRPr>
          </a:p>
          <a:p>
            <a:pPr>
              <a:buFont typeface="Arial" pitchFamily="34" charset="0"/>
              <a:buChar char="•"/>
              <a:defRPr/>
            </a:pPr>
            <a:endParaRPr lang="es-MX" dirty="0"/>
          </a:p>
        </p:txBody>
      </p:sp>
    </p:spTree>
    <p:extLst>
      <p:ext uri="{BB962C8B-B14F-4D97-AF65-F5344CB8AC3E}">
        <p14:creationId xmlns:p14="http://schemas.microsoft.com/office/powerpoint/2010/main" val="4131216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Services </a:t>
            </a:r>
            <a:br>
              <a:rPr lang="en-US" dirty="0" smtClean="0"/>
            </a:br>
            <a:r>
              <a:rPr lang="en-US" dirty="0"/>
              <a:t>§ 685.350</a:t>
            </a:r>
            <a:endParaRPr lang="es-MX" dirty="0"/>
          </a:p>
        </p:txBody>
      </p:sp>
      <p:sp>
        <p:nvSpPr>
          <p:cNvPr id="3" name="Content Placeholder 2"/>
          <p:cNvSpPr>
            <a:spLocks noGrp="1"/>
          </p:cNvSpPr>
          <p:nvPr>
            <p:ph idx="1"/>
          </p:nvPr>
        </p:nvSpPr>
        <p:spPr/>
        <p:txBody>
          <a:bodyPr>
            <a:noAutofit/>
          </a:bodyPr>
          <a:lstStyle/>
          <a:p>
            <a:pPr marL="0" lvl="0" indent="0">
              <a:buNone/>
              <a:defRPr/>
            </a:pPr>
            <a:endParaRPr lang="en-US" sz="2400" dirty="0" smtClean="0">
              <a:solidFill>
                <a:schemeClr val="tx1"/>
              </a:solidFill>
            </a:endParaRPr>
          </a:p>
          <a:p>
            <a:pPr>
              <a:defRPr/>
            </a:pPr>
            <a:r>
              <a:rPr lang="en-US" sz="2400" dirty="0" smtClean="0">
                <a:solidFill>
                  <a:schemeClr val="tx1"/>
                </a:solidFill>
              </a:rPr>
              <a:t>Grantees </a:t>
            </a:r>
            <a:r>
              <a:rPr lang="en-US" sz="2400" dirty="0">
                <a:solidFill>
                  <a:schemeClr val="tx1"/>
                </a:solidFill>
              </a:rPr>
              <a:t>may provide the training activities described in WIOA secs. 167(d) and 134(c)(3)(D), and part 680 (Adult and Dislocated Worker Activities under Title I of WIOA) of this chapter to eligible MSFWs.  </a:t>
            </a:r>
            <a:endParaRPr lang="en-US" sz="2400" dirty="0" smtClean="0">
              <a:solidFill>
                <a:schemeClr val="tx1"/>
              </a:solidFill>
            </a:endParaRPr>
          </a:p>
          <a:p>
            <a:pPr>
              <a:defRPr/>
            </a:pPr>
            <a:endParaRPr lang="en-US" sz="2400" dirty="0">
              <a:solidFill>
                <a:schemeClr val="tx1"/>
              </a:solidFill>
            </a:endParaRPr>
          </a:p>
          <a:p>
            <a:pPr>
              <a:defRPr/>
            </a:pPr>
            <a:r>
              <a:rPr lang="en-US" sz="2400" dirty="0" smtClean="0">
                <a:solidFill>
                  <a:schemeClr val="tx1"/>
                </a:solidFill>
              </a:rPr>
              <a:t>These </a:t>
            </a:r>
            <a:r>
              <a:rPr lang="en-US" sz="2400" dirty="0">
                <a:solidFill>
                  <a:schemeClr val="tx1"/>
                </a:solidFill>
              </a:rPr>
              <a:t>activities include, but are not limited to, occupational-skills training and on-the-job training (OJT).  Eligible MSFWs are not required to receive career services prior to receiving training services</a:t>
            </a:r>
            <a:r>
              <a:rPr lang="en-US" sz="2400" dirty="0" smtClean="0">
                <a:solidFill>
                  <a:schemeClr val="tx1"/>
                </a:solidFill>
              </a:rPr>
              <a:t>.</a:t>
            </a:r>
          </a:p>
        </p:txBody>
      </p:sp>
    </p:spTree>
    <p:extLst>
      <p:ext uri="{BB962C8B-B14F-4D97-AF65-F5344CB8AC3E}">
        <p14:creationId xmlns:p14="http://schemas.microsoft.com/office/powerpoint/2010/main" val="808950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Training Services: OJTs</a:t>
            </a:r>
            <a:br>
              <a:rPr lang="en-US" sz="3400" dirty="0"/>
            </a:br>
            <a:r>
              <a:rPr lang="en-US" sz="3400" dirty="0"/>
              <a:t>§ 685.350  </a:t>
            </a:r>
          </a:p>
        </p:txBody>
      </p:sp>
      <p:sp>
        <p:nvSpPr>
          <p:cNvPr id="3" name="Content Placeholder 2"/>
          <p:cNvSpPr>
            <a:spLocks noGrp="1"/>
          </p:cNvSpPr>
          <p:nvPr>
            <p:ph idx="1"/>
          </p:nvPr>
        </p:nvSpPr>
        <p:spPr/>
        <p:txBody>
          <a:bodyPr>
            <a:normAutofit fontScale="70000" lnSpcReduction="20000"/>
          </a:bodyPr>
          <a:lstStyle/>
          <a:p>
            <a:pPr lvl="0">
              <a:defRPr/>
            </a:pPr>
            <a:endParaRPr lang="es-MX" dirty="0">
              <a:solidFill>
                <a:schemeClr val="tx1"/>
              </a:solidFill>
            </a:endParaRPr>
          </a:p>
          <a:p>
            <a:r>
              <a:rPr lang="en-US" sz="3200" dirty="0">
                <a:solidFill>
                  <a:schemeClr val="tx1"/>
                </a:solidFill>
              </a:rPr>
              <a:t>When providing OJT services NFJP grantees may reimburse employers for the extraordinary costs of training by up to 50 percent of the wage rate of the participant for OJT. </a:t>
            </a:r>
          </a:p>
          <a:p>
            <a:pPr lvl="1"/>
            <a:endParaRPr lang="es-MX" sz="2400" dirty="0">
              <a:solidFill>
                <a:schemeClr val="tx1"/>
              </a:solidFill>
            </a:endParaRPr>
          </a:p>
          <a:p>
            <a:r>
              <a:rPr lang="en-US" sz="3200" dirty="0">
                <a:solidFill>
                  <a:schemeClr val="tx1"/>
                </a:solidFill>
              </a:rPr>
              <a:t>Grantees may also increase the OJT reimbursement rate up to 75 percent of the wage rate of a participant under certain conditions, provided that such reimbursement is being provided consistent with the reimbursement rates used under WIOA sec. 134(c)(3)(H)(i) for the Local Area(s) in which the grantee operates its program.</a:t>
            </a:r>
            <a:endParaRPr lang="es-MX" sz="2800" dirty="0">
              <a:solidFill>
                <a:schemeClr val="tx1"/>
              </a:solidFill>
            </a:endParaRPr>
          </a:p>
          <a:p>
            <a:endParaRPr lang="en-US" dirty="0"/>
          </a:p>
        </p:txBody>
      </p:sp>
    </p:spTree>
    <p:extLst>
      <p:ext uri="{BB962C8B-B14F-4D97-AF65-F5344CB8AC3E}">
        <p14:creationId xmlns:p14="http://schemas.microsoft.com/office/powerpoint/2010/main" val="3234882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Training Services</a:t>
            </a:r>
            <a:br>
              <a:rPr lang="en-US" sz="3400" dirty="0"/>
            </a:br>
            <a:r>
              <a:rPr lang="en-US" sz="3400" dirty="0"/>
              <a:t>§ 685.350</a:t>
            </a:r>
            <a:endParaRPr lang="es-MX" sz="3400" dirty="0"/>
          </a:p>
        </p:txBody>
      </p:sp>
      <p:sp>
        <p:nvSpPr>
          <p:cNvPr id="3" name="Content Placeholder 2"/>
          <p:cNvSpPr>
            <a:spLocks noGrp="1"/>
          </p:cNvSpPr>
          <p:nvPr>
            <p:ph idx="1"/>
          </p:nvPr>
        </p:nvSpPr>
        <p:spPr/>
        <p:txBody>
          <a:bodyPr>
            <a:normAutofit fontScale="92500" lnSpcReduction="20000"/>
          </a:bodyPr>
          <a:lstStyle/>
          <a:p>
            <a:pPr lvl="0"/>
            <a:r>
              <a:rPr lang="en-US" dirty="0"/>
              <a:t>Training services must be directly linked to an in-demand industry sector or occupation in the service area, or in another area to which an eligible MSFW receiving such services is willing to relocate. </a:t>
            </a:r>
            <a:endParaRPr lang="en-US" dirty="0" smtClean="0"/>
          </a:p>
          <a:p>
            <a:pPr lvl="0"/>
            <a:endParaRPr lang="es-MX" dirty="0"/>
          </a:p>
          <a:p>
            <a:pPr lvl="0"/>
            <a:r>
              <a:rPr lang="en-US" dirty="0"/>
              <a:t>Training activities must encourage the attainment of recognized post-secondary credentials as defined in § 685.110 when appropriate for an eligible MSFW.</a:t>
            </a:r>
            <a:endParaRPr lang="es-MX" dirty="0"/>
          </a:p>
          <a:p>
            <a:endParaRPr lang="es-MX" dirty="0"/>
          </a:p>
        </p:txBody>
      </p:sp>
    </p:spTree>
    <p:extLst>
      <p:ext uri="{BB962C8B-B14F-4D97-AF65-F5344CB8AC3E}">
        <p14:creationId xmlns:p14="http://schemas.microsoft.com/office/powerpoint/2010/main" val="718681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7489"/>
            <a:ext cx="7559749" cy="774492"/>
          </a:xfrm>
        </p:spPr>
        <p:txBody>
          <a:bodyPr>
            <a:normAutofit fontScale="90000"/>
          </a:bodyPr>
          <a:lstStyle/>
          <a:p>
            <a:r>
              <a:rPr lang="en-US" dirty="0" smtClean="0"/>
              <a:t>Recognized Postsecondary Credential </a:t>
            </a:r>
            <a:r>
              <a:rPr lang="en-US" dirty="0"/>
              <a:t>WIOA Section 3(52)</a:t>
            </a:r>
            <a:endParaRPr lang="es-MX"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2800" dirty="0" smtClean="0"/>
              <a:t>The term “recognized postsecondary credential” means a credential consisting of an industry-recognized certificate or certification, certificate of completion of an apprenticeship by the State involved or Federal Government, or an associate or baccalaureate degree.</a:t>
            </a:r>
            <a:endParaRPr lang="es-MX" sz="2800" dirty="0"/>
          </a:p>
        </p:txBody>
      </p:sp>
    </p:spTree>
    <p:extLst>
      <p:ext uri="{BB962C8B-B14F-4D97-AF65-F5344CB8AC3E}">
        <p14:creationId xmlns:p14="http://schemas.microsoft.com/office/powerpoint/2010/main" val="113977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1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Youth Services</a:t>
            </a:r>
            <a:r>
              <a:rPr lang="en-US" b="1" dirty="0"/>
              <a:t/>
            </a:r>
            <a:br>
              <a:rPr lang="en-US" b="1" dirty="0"/>
            </a:br>
            <a:r>
              <a:rPr lang="en-US" dirty="0"/>
              <a:t>§ 685.360</a:t>
            </a:r>
            <a:endParaRPr lang="es-MX" dirty="0"/>
          </a:p>
        </p:txBody>
      </p:sp>
      <p:sp>
        <p:nvSpPr>
          <p:cNvPr id="3" name="Content Placeholder 2"/>
          <p:cNvSpPr>
            <a:spLocks noGrp="1"/>
          </p:cNvSpPr>
          <p:nvPr>
            <p:ph idx="1"/>
          </p:nvPr>
        </p:nvSpPr>
        <p:spPr/>
        <p:txBody>
          <a:bodyPr>
            <a:normAutofit fontScale="62500" lnSpcReduction="20000"/>
          </a:bodyPr>
          <a:lstStyle/>
          <a:p>
            <a:r>
              <a:rPr lang="en-US" sz="2800" b="1" dirty="0" smtClean="0">
                <a:solidFill>
                  <a:schemeClr val="tx1"/>
                </a:solidFill>
              </a:rPr>
              <a:t>Grantees </a:t>
            </a:r>
            <a:r>
              <a:rPr lang="en-US" sz="2800" b="1" dirty="0">
                <a:solidFill>
                  <a:schemeClr val="tx1"/>
                </a:solidFill>
              </a:rPr>
              <a:t>may provide activities and services to eligible MSFWs youth ages 14-24</a:t>
            </a:r>
            <a:r>
              <a:rPr lang="en-US" sz="2800" dirty="0">
                <a:solidFill>
                  <a:schemeClr val="tx1"/>
                </a:solidFill>
              </a:rPr>
              <a:t> that include but are not limited to:</a:t>
            </a:r>
            <a:endParaRPr lang="es-MX" sz="2400" dirty="0">
              <a:solidFill>
                <a:schemeClr val="tx1"/>
              </a:solidFill>
            </a:endParaRPr>
          </a:p>
          <a:p>
            <a:pPr lvl="1"/>
            <a:r>
              <a:rPr lang="en-US" sz="2800" dirty="0">
                <a:solidFill>
                  <a:schemeClr val="tx1"/>
                </a:solidFill>
              </a:rPr>
              <a:t>Career services and training as described in §§ 685.340 and 685.350;</a:t>
            </a:r>
            <a:endParaRPr lang="es-MX" sz="2400" dirty="0">
              <a:solidFill>
                <a:schemeClr val="tx1"/>
              </a:solidFill>
            </a:endParaRPr>
          </a:p>
          <a:p>
            <a:pPr lvl="1"/>
            <a:r>
              <a:rPr lang="en-US" sz="2800" dirty="0">
                <a:solidFill>
                  <a:schemeClr val="tx1"/>
                </a:solidFill>
              </a:rPr>
              <a:t>Youth workforce investment activities specified in WIOA sec. 129; </a:t>
            </a:r>
            <a:endParaRPr lang="es-MX" sz="2400" dirty="0">
              <a:solidFill>
                <a:schemeClr val="tx1"/>
              </a:solidFill>
            </a:endParaRPr>
          </a:p>
          <a:p>
            <a:pPr lvl="1"/>
            <a:r>
              <a:rPr lang="en-US" sz="2800" dirty="0">
                <a:solidFill>
                  <a:schemeClr val="tx1"/>
                </a:solidFill>
              </a:rPr>
              <a:t>Life skills activities which may include self- and interpersonal skills development</a:t>
            </a:r>
            <a:r>
              <a:rPr lang="en-US" sz="2800" dirty="0" smtClean="0">
                <a:solidFill>
                  <a:schemeClr val="tx1"/>
                </a:solidFill>
              </a:rPr>
              <a:t>; and</a:t>
            </a:r>
            <a:endParaRPr lang="es-MX" sz="2400" dirty="0">
              <a:solidFill>
                <a:schemeClr val="tx1"/>
              </a:solidFill>
            </a:endParaRPr>
          </a:p>
          <a:p>
            <a:pPr lvl="1"/>
            <a:r>
              <a:rPr lang="en-US" sz="2800" dirty="0">
                <a:solidFill>
                  <a:schemeClr val="tx1"/>
                </a:solidFill>
              </a:rPr>
              <a:t>Community service </a:t>
            </a:r>
            <a:r>
              <a:rPr lang="en-US" sz="2800" dirty="0" smtClean="0">
                <a:solidFill>
                  <a:schemeClr val="tx1"/>
                </a:solidFill>
              </a:rPr>
              <a:t>projects.</a:t>
            </a:r>
            <a:endParaRPr lang="es-MX" sz="2400" dirty="0">
              <a:solidFill>
                <a:schemeClr val="tx1"/>
              </a:solidFill>
            </a:endParaRPr>
          </a:p>
          <a:p>
            <a:pPr marL="0" indent="0">
              <a:buNone/>
            </a:pPr>
            <a:endParaRPr lang="es-MX" sz="2800" dirty="0">
              <a:solidFill>
                <a:schemeClr val="tx1"/>
              </a:solidFill>
            </a:endParaRPr>
          </a:p>
          <a:p>
            <a:pPr lvl="0"/>
            <a:r>
              <a:rPr lang="en-US" sz="3200" dirty="0">
                <a:solidFill>
                  <a:schemeClr val="tx1"/>
                </a:solidFill>
              </a:rPr>
              <a:t>Other activities and services that conform to the use of funds for youth activities described in part 681 of this chapter.</a:t>
            </a:r>
            <a:endParaRPr lang="es-MX" sz="2800" dirty="0">
              <a:solidFill>
                <a:schemeClr val="tx1"/>
              </a:solidFill>
            </a:endParaRPr>
          </a:p>
          <a:p>
            <a:pPr lvl="1"/>
            <a:r>
              <a:rPr lang="en-US" sz="2800" dirty="0">
                <a:solidFill>
                  <a:schemeClr val="tx1"/>
                </a:solidFill>
              </a:rPr>
              <a:t>Grantees may provide these services to any eligible MSFW youth, regardless of the participant’s eligibility for WIOA title I youth activities as described in WIOA sec. 129(a). </a:t>
            </a:r>
            <a:endParaRPr lang="es-MX" sz="2400" dirty="0">
              <a:solidFill>
                <a:schemeClr val="tx1"/>
              </a:solidFill>
            </a:endParaRPr>
          </a:p>
          <a:p>
            <a:pPr marL="0" indent="0">
              <a:buNone/>
            </a:pPr>
            <a:endParaRPr lang="es-MX" dirty="0"/>
          </a:p>
        </p:txBody>
      </p:sp>
    </p:spTree>
    <p:extLst>
      <p:ext uri="{BB962C8B-B14F-4D97-AF65-F5344CB8AC3E}">
        <p14:creationId xmlns:p14="http://schemas.microsoft.com/office/powerpoint/2010/main" val="879292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7489"/>
            <a:ext cx="7963787" cy="774492"/>
          </a:xfrm>
        </p:spPr>
        <p:txBody>
          <a:bodyPr>
            <a:normAutofit fontScale="90000"/>
          </a:bodyPr>
          <a:lstStyle/>
          <a:p>
            <a:r>
              <a:rPr lang="en-US" dirty="0" smtClean="0"/>
              <a:t>Youth Program Elements</a:t>
            </a:r>
            <a:br>
              <a:rPr lang="en-US" dirty="0" smtClean="0"/>
            </a:br>
            <a:r>
              <a:rPr lang="en-US" dirty="0"/>
              <a:t>WIOA Section 129 </a:t>
            </a:r>
            <a:endParaRPr lang="es-MX" dirty="0"/>
          </a:p>
        </p:txBody>
      </p:sp>
      <p:sp>
        <p:nvSpPr>
          <p:cNvPr id="3" name="Content Placeholder 2"/>
          <p:cNvSpPr>
            <a:spLocks noGrp="1"/>
          </p:cNvSpPr>
          <p:nvPr>
            <p:ph idx="1"/>
          </p:nvPr>
        </p:nvSpPr>
        <p:spPr>
          <a:xfrm>
            <a:off x="404036" y="1166939"/>
            <a:ext cx="7793665" cy="4654617"/>
          </a:xfrm>
        </p:spPr>
        <p:txBody>
          <a:bodyPr numCol="1">
            <a:normAutofit fontScale="25000" lnSpcReduction="20000"/>
          </a:bodyPr>
          <a:lstStyle/>
          <a:p>
            <a:pPr marL="0" indent="0">
              <a:buNone/>
            </a:pPr>
            <a:endParaRPr lang="en-US" sz="6000" dirty="0"/>
          </a:p>
          <a:p>
            <a:r>
              <a:rPr lang="en-US" sz="6000" dirty="0"/>
              <a:t>T</a:t>
            </a:r>
            <a:r>
              <a:rPr lang="en-US" sz="6000" dirty="0" smtClean="0"/>
              <a:t>utoring</a:t>
            </a:r>
            <a:r>
              <a:rPr lang="en-US" sz="6000" dirty="0"/>
              <a:t>, study skills training, instruction, </a:t>
            </a:r>
            <a:r>
              <a:rPr lang="en-US" sz="6000" dirty="0" smtClean="0"/>
              <a:t>dropout </a:t>
            </a:r>
            <a:r>
              <a:rPr lang="en-US" sz="6000" dirty="0"/>
              <a:t>prevention and recovery </a:t>
            </a:r>
            <a:r>
              <a:rPr lang="en-US" sz="6000" dirty="0" smtClean="0"/>
              <a:t>strategies;</a:t>
            </a:r>
          </a:p>
          <a:p>
            <a:pPr marL="0" indent="0">
              <a:buNone/>
            </a:pPr>
            <a:endParaRPr lang="en-US" sz="3200" dirty="0"/>
          </a:p>
          <a:p>
            <a:r>
              <a:rPr lang="en-US" sz="6000" dirty="0"/>
              <a:t>A</a:t>
            </a:r>
            <a:r>
              <a:rPr lang="en-US" sz="6000" dirty="0" smtClean="0"/>
              <a:t>lternative </a:t>
            </a:r>
            <a:r>
              <a:rPr lang="en-US" sz="6000" dirty="0"/>
              <a:t>secondary school services, or </a:t>
            </a:r>
            <a:r>
              <a:rPr lang="en-US" sz="6000" dirty="0" smtClean="0"/>
              <a:t>dropout recovery services;</a:t>
            </a:r>
          </a:p>
          <a:p>
            <a:endParaRPr lang="en-US" sz="3200" dirty="0"/>
          </a:p>
          <a:p>
            <a:r>
              <a:rPr lang="en-US" sz="6000" dirty="0"/>
              <a:t>P</a:t>
            </a:r>
            <a:r>
              <a:rPr lang="en-US" sz="6000" dirty="0" smtClean="0"/>
              <a:t>aid </a:t>
            </a:r>
            <a:r>
              <a:rPr lang="en-US" sz="6000" dirty="0"/>
              <a:t>and unpaid work experiences </a:t>
            </a:r>
            <a:r>
              <a:rPr lang="en-US" sz="6000" dirty="0" smtClean="0"/>
              <a:t>including:</a:t>
            </a:r>
          </a:p>
          <a:p>
            <a:pPr lvl="1">
              <a:lnSpc>
                <a:spcPct val="120000"/>
              </a:lnSpc>
              <a:spcAft>
                <a:spcPts val="0"/>
              </a:spcAft>
            </a:pPr>
            <a:r>
              <a:rPr lang="en-US" sz="5600" dirty="0">
                <a:solidFill>
                  <a:schemeClr val="tx1"/>
                </a:solidFill>
              </a:rPr>
              <a:t>S</a:t>
            </a:r>
            <a:r>
              <a:rPr lang="en-US" sz="5600" dirty="0" smtClean="0">
                <a:solidFill>
                  <a:schemeClr val="tx1"/>
                </a:solidFill>
              </a:rPr>
              <a:t>ummer </a:t>
            </a:r>
            <a:r>
              <a:rPr lang="en-US" sz="5600" dirty="0">
                <a:solidFill>
                  <a:schemeClr val="tx1"/>
                </a:solidFill>
              </a:rPr>
              <a:t>employment opportunities and </a:t>
            </a:r>
            <a:r>
              <a:rPr lang="en-US" sz="5600" dirty="0" smtClean="0">
                <a:solidFill>
                  <a:schemeClr val="tx1"/>
                </a:solidFill>
              </a:rPr>
              <a:t>opportunities </a:t>
            </a:r>
            <a:r>
              <a:rPr lang="en-US" sz="5600" dirty="0">
                <a:solidFill>
                  <a:schemeClr val="tx1"/>
                </a:solidFill>
              </a:rPr>
              <a:t>available </a:t>
            </a:r>
            <a:r>
              <a:rPr lang="en-US" sz="5600" dirty="0" smtClean="0">
                <a:solidFill>
                  <a:schemeClr val="tx1"/>
                </a:solidFill>
              </a:rPr>
              <a:t>during the school year;</a:t>
            </a:r>
          </a:p>
          <a:p>
            <a:pPr lvl="1">
              <a:lnSpc>
                <a:spcPct val="120000"/>
              </a:lnSpc>
              <a:spcAft>
                <a:spcPts val="0"/>
              </a:spcAft>
            </a:pPr>
            <a:r>
              <a:rPr lang="en-US" sz="5600" dirty="0">
                <a:solidFill>
                  <a:schemeClr val="tx1"/>
                </a:solidFill>
              </a:rPr>
              <a:t>P</a:t>
            </a:r>
            <a:r>
              <a:rPr lang="en-US" sz="5600" dirty="0" smtClean="0">
                <a:solidFill>
                  <a:schemeClr val="tx1"/>
                </a:solidFill>
              </a:rPr>
              <a:t>re-apprenticeship programs;</a:t>
            </a:r>
          </a:p>
          <a:p>
            <a:pPr lvl="1">
              <a:lnSpc>
                <a:spcPct val="120000"/>
              </a:lnSpc>
              <a:spcAft>
                <a:spcPts val="0"/>
              </a:spcAft>
            </a:pPr>
            <a:r>
              <a:rPr lang="en-US" sz="5600" dirty="0">
                <a:solidFill>
                  <a:schemeClr val="tx1"/>
                </a:solidFill>
              </a:rPr>
              <a:t>I</a:t>
            </a:r>
            <a:r>
              <a:rPr lang="en-US" sz="5600" dirty="0" smtClean="0">
                <a:solidFill>
                  <a:schemeClr val="tx1"/>
                </a:solidFill>
              </a:rPr>
              <a:t>nternships </a:t>
            </a:r>
            <a:r>
              <a:rPr lang="en-US" sz="5600" dirty="0">
                <a:solidFill>
                  <a:schemeClr val="tx1"/>
                </a:solidFill>
              </a:rPr>
              <a:t>and job shadowing; </a:t>
            </a:r>
            <a:r>
              <a:rPr lang="en-US" sz="5600" dirty="0" smtClean="0">
                <a:solidFill>
                  <a:schemeClr val="tx1"/>
                </a:solidFill>
              </a:rPr>
              <a:t>and</a:t>
            </a:r>
          </a:p>
          <a:p>
            <a:pPr lvl="1">
              <a:lnSpc>
                <a:spcPct val="120000"/>
              </a:lnSpc>
              <a:spcAft>
                <a:spcPts val="0"/>
              </a:spcAft>
            </a:pPr>
            <a:r>
              <a:rPr lang="en-US" sz="5600" dirty="0">
                <a:solidFill>
                  <a:schemeClr val="tx1"/>
                </a:solidFill>
              </a:rPr>
              <a:t>O</a:t>
            </a:r>
            <a:r>
              <a:rPr lang="en-US" sz="5600" dirty="0" smtClean="0">
                <a:solidFill>
                  <a:schemeClr val="tx1"/>
                </a:solidFill>
              </a:rPr>
              <a:t>n-the-job </a:t>
            </a:r>
            <a:r>
              <a:rPr lang="en-US" sz="5600" dirty="0">
                <a:solidFill>
                  <a:schemeClr val="tx1"/>
                </a:solidFill>
              </a:rPr>
              <a:t>training opportunities</a:t>
            </a:r>
            <a:r>
              <a:rPr lang="en-US" sz="5600" dirty="0" smtClean="0">
                <a:solidFill>
                  <a:schemeClr val="tx1"/>
                </a:solidFill>
              </a:rPr>
              <a:t>;</a:t>
            </a:r>
          </a:p>
          <a:p>
            <a:pPr marL="457200" lvl="1" indent="0">
              <a:lnSpc>
                <a:spcPct val="120000"/>
              </a:lnSpc>
              <a:spcAft>
                <a:spcPts val="0"/>
              </a:spcAft>
              <a:buNone/>
            </a:pPr>
            <a:endParaRPr lang="en-US" sz="3200" dirty="0"/>
          </a:p>
          <a:p>
            <a:r>
              <a:rPr lang="en-US" sz="6000" dirty="0"/>
              <a:t>O</a:t>
            </a:r>
            <a:r>
              <a:rPr lang="en-US" sz="6000" dirty="0" smtClean="0"/>
              <a:t>ccupational </a:t>
            </a:r>
            <a:r>
              <a:rPr lang="en-US" sz="6000" dirty="0"/>
              <a:t>skill </a:t>
            </a:r>
            <a:r>
              <a:rPr lang="en-US" sz="6000" dirty="0" smtClean="0"/>
              <a:t>training, which shall include priority consideration for training programs that </a:t>
            </a:r>
            <a:r>
              <a:rPr lang="en-US" sz="6000" dirty="0"/>
              <a:t>lead to </a:t>
            </a:r>
            <a:r>
              <a:rPr lang="en-US" sz="6000" dirty="0" smtClean="0"/>
              <a:t>recognized postsecondary </a:t>
            </a:r>
            <a:r>
              <a:rPr lang="en-US" sz="6000" dirty="0"/>
              <a:t>credentials </a:t>
            </a:r>
            <a:r>
              <a:rPr lang="en-US" sz="6000" dirty="0" smtClean="0"/>
              <a:t>aligned </a:t>
            </a:r>
            <a:r>
              <a:rPr lang="en-US" sz="6000" dirty="0"/>
              <a:t>with </a:t>
            </a:r>
            <a:r>
              <a:rPr lang="en-US" sz="6000" dirty="0" smtClean="0"/>
              <a:t>in-demand</a:t>
            </a:r>
            <a:r>
              <a:rPr lang="en-US" sz="6000" dirty="0"/>
              <a:t> </a:t>
            </a:r>
            <a:r>
              <a:rPr lang="en-US" sz="6000" dirty="0" smtClean="0"/>
              <a:t>industry </a:t>
            </a:r>
            <a:r>
              <a:rPr lang="en-US" sz="6000" dirty="0"/>
              <a:t>sectors or occupations in the local </a:t>
            </a:r>
            <a:r>
              <a:rPr lang="en-US" sz="6000" dirty="0" smtClean="0"/>
              <a:t>area involved;</a:t>
            </a:r>
          </a:p>
          <a:p>
            <a:endParaRPr lang="en-US" sz="3200" dirty="0" smtClean="0"/>
          </a:p>
          <a:p>
            <a:r>
              <a:rPr lang="en-US" sz="6000" dirty="0" smtClean="0"/>
              <a:t>Education </a:t>
            </a:r>
            <a:r>
              <a:rPr lang="en-US" sz="6000" dirty="0"/>
              <a:t>offered concurrently with and in </a:t>
            </a:r>
            <a:r>
              <a:rPr lang="en-US" sz="6000" dirty="0" smtClean="0"/>
              <a:t>the same </a:t>
            </a:r>
            <a:r>
              <a:rPr lang="en-US" sz="6000" dirty="0"/>
              <a:t>context as workforce preparation activities </a:t>
            </a:r>
            <a:r>
              <a:rPr lang="en-US" sz="6000" dirty="0" smtClean="0"/>
              <a:t>and training </a:t>
            </a:r>
            <a:r>
              <a:rPr lang="en-US" sz="6000" dirty="0"/>
              <a:t>for a specific occupation or occupational cluster</a:t>
            </a:r>
            <a:r>
              <a:rPr lang="en-US" sz="6000" dirty="0" smtClean="0"/>
              <a:t>;</a:t>
            </a:r>
          </a:p>
          <a:p>
            <a:endParaRPr lang="en-US" sz="3200" dirty="0"/>
          </a:p>
          <a:p>
            <a:r>
              <a:rPr lang="en-US" sz="6000" dirty="0"/>
              <a:t>L</a:t>
            </a:r>
            <a:r>
              <a:rPr lang="en-US" sz="6000" dirty="0" smtClean="0"/>
              <a:t>eadership </a:t>
            </a:r>
            <a:r>
              <a:rPr lang="en-US" sz="6000" dirty="0"/>
              <a:t>development opportunities, which </a:t>
            </a:r>
            <a:r>
              <a:rPr lang="en-US" sz="6000" dirty="0" smtClean="0"/>
              <a:t>may include </a:t>
            </a:r>
            <a:r>
              <a:rPr lang="en-US" sz="6000" dirty="0"/>
              <a:t>community service and peer-centered </a:t>
            </a:r>
            <a:r>
              <a:rPr lang="en-US" sz="6000" dirty="0" smtClean="0"/>
              <a:t>activities encouraging </a:t>
            </a:r>
            <a:r>
              <a:rPr lang="en-US" sz="6000" dirty="0"/>
              <a:t>responsibility and other positive social </a:t>
            </a:r>
            <a:r>
              <a:rPr lang="en-US" sz="6000" dirty="0" smtClean="0"/>
              <a:t>and civic </a:t>
            </a:r>
            <a:r>
              <a:rPr lang="en-US" sz="6000" dirty="0"/>
              <a:t>behaviors, as appropriate</a:t>
            </a:r>
            <a:r>
              <a:rPr lang="en-US" sz="6000" dirty="0" smtClean="0"/>
              <a:t>;</a:t>
            </a:r>
            <a:endParaRPr lang="en-US" sz="6000" dirty="0"/>
          </a:p>
          <a:p>
            <a:endParaRPr lang="en-US" sz="3200" dirty="0" smtClean="0"/>
          </a:p>
          <a:p>
            <a:r>
              <a:rPr lang="en-US" sz="6000" dirty="0" smtClean="0"/>
              <a:t>Supportive </a:t>
            </a:r>
            <a:r>
              <a:rPr lang="en-US" sz="6000" dirty="0"/>
              <a:t>services;</a:t>
            </a:r>
          </a:p>
          <a:p>
            <a:endParaRPr lang="en-US" dirty="0" smtClean="0"/>
          </a:p>
          <a:p>
            <a:pPr marL="0" indent="0">
              <a:buNone/>
            </a:pPr>
            <a:endParaRPr lang="en-US" dirty="0" smtClean="0"/>
          </a:p>
        </p:txBody>
      </p:sp>
    </p:spTree>
    <p:extLst>
      <p:ext uri="{BB962C8B-B14F-4D97-AF65-F5344CB8AC3E}">
        <p14:creationId xmlns:p14="http://schemas.microsoft.com/office/powerpoint/2010/main" val="911654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7489"/>
            <a:ext cx="7963787" cy="774492"/>
          </a:xfrm>
        </p:spPr>
        <p:txBody>
          <a:bodyPr>
            <a:normAutofit fontScale="90000"/>
          </a:bodyPr>
          <a:lstStyle/>
          <a:p>
            <a:r>
              <a:rPr lang="en-US" dirty="0" smtClean="0"/>
              <a:t>Youth Program Elements</a:t>
            </a:r>
            <a:br>
              <a:rPr lang="en-US" dirty="0" smtClean="0"/>
            </a:br>
            <a:r>
              <a:rPr lang="en-US" dirty="0"/>
              <a:t>WIOA Section 129 </a:t>
            </a:r>
            <a:endParaRPr lang="es-MX" dirty="0"/>
          </a:p>
        </p:txBody>
      </p:sp>
      <p:sp>
        <p:nvSpPr>
          <p:cNvPr id="3" name="Content Placeholder 2"/>
          <p:cNvSpPr>
            <a:spLocks noGrp="1"/>
          </p:cNvSpPr>
          <p:nvPr>
            <p:ph idx="1"/>
          </p:nvPr>
        </p:nvSpPr>
        <p:spPr/>
        <p:txBody>
          <a:bodyPr numCol="1">
            <a:normAutofit fontScale="70000" lnSpcReduction="20000"/>
          </a:bodyPr>
          <a:lstStyle/>
          <a:p>
            <a:pPr marL="0" indent="0">
              <a:buNone/>
            </a:pPr>
            <a:r>
              <a:rPr lang="en-US" dirty="0" smtClean="0"/>
              <a:t>(Continued)</a:t>
            </a:r>
          </a:p>
          <a:p>
            <a:pPr marL="0" indent="0">
              <a:buNone/>
            </a:pPr>
            <a:endParaRPr lang="en-US" sz="2100" dirty="0" smtClean="0"/>
          </a:p>
          <a:p>
            <a:r>
              <a:rPr lang="en-US" sz="2100" dirty="0" smtClean="0"/>
              <a:t>Adult </a:t>
            </a:r>
            <a:r>
              <a:rPr lang="en-US" sz="2100" dirty="0"/>
              <a:t>mentoring for the period of </a:t>
            </a:r>
            <a:r>
              <a:rPr lang="en-US" sz="2100" dirty="0" smtClean="0"/>
              <a:t>participation and </a:t>
            </a:r>
            <a:r>
              <a:rPr lang="en-US" sz="2100" dirty="0"/>
              <a:t>a subsequent period, for a total of not less than </a:t>
            </a:r>
            <a:r>
              <a:rPr lang="en-US" sz="2100" dirty="0" smtClean="0"/>
              <a:t>12 months;</a:t>
            </a:r>
          </a:p>
          <a:p>
            <a:endParaRPr lang="en-US" sz="2100" dirty="0"/>
          </a:p>
          <a:p>
            <a:r>
              <a:rPr lang="en-US" sz="2100" dirty="0" smtClean="0"/>
              <a:t>Follow-up </a:t>
            </a:r>
            <a:r>
              <a:rPr lang="en-US" sz="2100" dirty="0"/>
              <a:t>services for not less than 12 months </a:t>
            </a:r>
            <a:r>
              <a:rPr lang="en-US" sz="2100" dirty="0" smtClean="0"/>
              <a:t>after the </a:t>
            </a:r>
            <a:r>
              <a:rPr lang="en-US" sz="2100" dirty="0"/>
              <a:t>completion of participation, as appropriate</a:t>
            </a:r>
            <a:r>
              <a:rPr lang="en-US" sz="2100" dirty="0" smtClean="0"/>
              <a:t>;</a:t>
            </a:r>
          </a:p>
          <a:p>
            <a:endParaRPr lang="en-US" sz="2100" dirty="0"/>
          </a:p>
          <a:p>
            <a:r>
              <a:rPr lang="en-US" sz="2100" dirty="0"/>
              <a:t>C</a:t>
            </a:r>
            <a:r>
              <a:rPr lang="en-US" sz="2100" dirty="0" smtClean="0"/>
              <a:t>omprehensive </a:t>
            </a:r>
            <a:r>
              <a:rPr lang="en-US" sz="2100" dirty="0"/>
              <a:t>guidance and counseling, </a:t>
            </a:r>
            <a:r>
              <a:rPr lang="en-US" sz="2100" dirty="0" smtClean="0"/>
              <a:t>including drug </a:t>
            </a:r>
            <a:r>
              <a:rPr lang="en-US" sz="2100" dirty="0"/>
              <a:t>and alcohol abuse counseling and </a:t>
            </a:r>
            <a:r>
              <a:rPr lang="en-US" sz="2100" dirty="0" smtClean="0"/>
              <a:t>referral;</a:t>
            </a:r>
          </a:p>
          <a:p>
            <a:endParaRPr lang="en-US" sz="2100" dirty="0"/>
          </a:p>
          <a:p>
            <a:r>
              <a:rPr lang="en-US" sz="2100" dirty="0"/>
              <a:t>F</a:t>
            </a:r>
            <a:r>
              <a:rPr lang="en-US" sz="2100" dirty="0" smtClean="0"/>
              <a:t>inancial literacy and entrepreneurial </a:t>
            </a:r>
            <a:r>
              <a:rPr lang="en-US" sz="2100" dirty="0"/>
              <a:t>skills training</a:t>
            </a:r>
            <a:r>
              <a:rPr lang="en-US" sz="2100" dirty="0" smtClean="0"/>
              <a:t>;</a:t>
            </a:r>
          </a:p>
          <a:p>
            <a:pPr marL="0" indent="0">
              <a:buNone/>
            </a:pPr>
            <a:endParaRPr lang="en-US" sz="2100" dirty="0" smtClean="0"/>
          </a:p>
          <a:p>
            <a:r>
              <a:rPr lang="en-US" sz="2100" dirty="0" smtClean="0"/>
              <a:t>Career </a:t>
            </a:r>
            <a:r>
              <a:rPr lang="en-US" sz="2100" dirty="0"/>
              <a:t>awareness, career counseling, and career exploration </a:t>
            </a:r>
            <a:r>
              <a:rPr lang="en-US" sz="2100" dirty="0" smtClean="0"/>
              <a:t>services including labor </a:t>
            </a:r>
            <a:r>
              <a:rPr lang="en-US" sz="2100" dirty="0"/>
              <a:t>market and </a:t>
            </a:r>
            <a:r>
              <a:rPr lang="en-US" sz="2100" dirty="0" smtClean="0"/>
              <a:t>employment information </a:t>
            </a:r>
            <a:r>
              <a:rPr lang="en-US" sz="2100" dirty="0"/>
              <a:t>about in-demand industry sectors or </a:t>
            </a:r>
            <a:r>
              <a:rPr lang="en-US" sz="2100" dirty="0" smtClean="0"/>
              <a:t>occupations; and </a:t>
            </a:r>
          </a:p>
          <a:p>
            <a:pPr marL="0" indent="0">
              <a:buNone/>
            </a:pPr>
            <a:endParaRPr lang="en-US" sz="2100" dirty="0" smtClean="0"/>
          </a:p>
          <a:p>
            <a:r>
              <a:rPr lang="en-US" sz="2100" dirty="0" smtClean="0"/>
              <a:t>Activities </a:t>
            </a:r>
            <a:r>
              <a:rPr lang="en-US" sz="2100" dirty="0"/>
              <a:t>that help youth prepare for and </a:t>
            </a:r>
            <a:r>
              <a:rPr lang="en-US" sz="2100" dirty="0" smtClean="0"/>
              <a:t>transition to </a:t>
            </a:r>
            <a:r>
              <a:rPr lang="en-US" sz="2100" dirty="0"/>
              <a:t>postsecondary education and </a:t>
            </a:r>
            <a:r>
              <a:rPr lang="en-US" sz="2100" dirty="0" smtClean="0"/>
              <a:t>training.</a:t>
            </a:r>
          </a:p>
        </p:txBody>
      </p:sp>
    </p:spTree>
    <p:extLst>
      <p:ext uri="{BB962C8B-B14F-4D97-AF65-F5344CB8AC3E}">
        <p14:creationId xmlns:p14="http://schemas.microsoft.com/office/powerpoint/2010/main" val="341602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549116" cy="774492"/>
          </a:xfrm>
        </p:spPr>
        <p:txBody>
          <a:bodyPr>
            <a:normAutofit fontScale="90000"/>
          </a:bodyPr>
          <a:lstStyle/>
          <a:p>
            <a:r>
              <a:rPr lang="en-US" dirty="0" smtClean="0"/>
              <a:t>Related Assistance</a:t>
            </a:r>
            <a:br>
              <a:rPr lang="en-US" dirty="0" smtClean="0"/>
            </a:br>
            <a:r>
              <a:rPr lang="en-US" dirty="0"/>
              <a:t>§ 685.110 and § </a:t>
            </a:r>
            <a:r>
              <a:rPr lang="en-US" dirty="0" smtClean="0"/>
              <a:t>685.380 </a:t>
            </a:r>
            <a:endParaRPr lang="es-MX" dirty="0"/>
          </a:p>
        </p:txBody>
      </p:sp>
      <p:sp>
        <p:nvSpPr>
          <p:cNvPr id="3" name="Content Placeholder 2"/>
          <p:cNvSpPr>
            <a:spLocks noGrp="1"/>
          </p:cNvSpPr>
          <p:nvPr>
            <p:ph idx="1"/>
          </p:nvPr>
        </p:nvSpPr>
        <p:spPr/>
        <p:txBody>
          <a:bodyPr>
            <a:normAutofit fontScale="62500" lnSpcReduction="20000"/>
          </a:bodyPr>
          <a:lstStyle/>
          <a:p>
            <a:pPr lvl="0"/>
            <a:r>
              <a:rPr lang="en-US" sz="3200" dirty="0"/>
              <a:t>Related assistance may include short-term direct services and activities.  Examples include emergency assistance, as defined in § 685.110, and those activities identified in WIOA sec. 167(d), such as:  English language and literacy instruction; pesticide and worker safety training; housing (including permanent housing), as described in § 685.360 and as provided in the approved program plan; and school dropout prevention and recovery activities.  </a:t>
            </a:r>
            <a:endParaRPr lang="en-US" sz="3200" dirty="0" smtClean="0"/>
          </a:p>
          <a:p>
            <a:pPr lvl="0"/>
            <a:endParaRPr lang="es-MX" sz="1500" dirty="0"/>
          </a:p>
          <a:p>
            <a:pPr lvl="0"/>
            <a:r>
              <a:rPr lang="en-US" sz="3200" dirty="0"/>
              <a:t>Related assistance may be provided to eligible MSFWs not enrolled in career services, youth services, or training services. </a:t>
            </a:r>
            <a:r>
              <a:rPr lang="en-US" sz="3200" i="1" dirty="0"/>
              <a:t>[i.e. is not a “supportive service</a:t>
            </a:r>
            <a:r>
              <a:rPr lang="en-US" sz="3200" i="1" dirty="0" smtClean="0"/>
              <a:t>”].</a:t>
            </a:r>
          </a:p>
          <a:p>
            <a:pPr marL="0" lvl="0" indent="0">
              <a:buNone/>
            </a:pPr>
            <a:endParaRPr lang="es-MX" sz="1500" dirty="0"/>
          </a:p>
          <a:p>
            <a:pPr lvl="0"/>
            <a:r>
              <a:rPr lang="en-US" sz="3200" dirty="0"/>
              <a:t>Eligible MSFWs may receive related assistance services when the grantee identifies and documents the need for the related assistance, which may include a statement by the eligible MSFW (§ 685.390).</a:t>
            </a:r>
            <a:endParaRPr lang="es-MX" sz="3200" dirty="0"/>
          </a:p>
          <a:p>
            <a:pPr marL="0" indent="0">
              <a:buNone/>
            </a:pPr>
            <a:endParaRPr lang="es-MX" dirty="0"/>
          </a:p>
        </p:txBody>
      </p:sp>
    </p:spTree>
    <p:extLst>
      <p:ext uri="{BB962C8B-B14F-4D97-AF65-F5344CB8AC3E}">
        <p14:creationId xmlns:p14="http://schemas.microsoft.com/office/powerpoint/2010/main" val="911654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3440998" y="402797"/>
            <a:ext cx="4621068" cy="457200"/>
          </a:xfrm>
        </p:spPr>
        <p:txBody>
          <a:bodyPr/>
          <a:lstStyle/>
          <a:p>
            <a:r>
              <a:rPr lang="en-US" dirty="0" smtClean="0"/>
              <a:t>Krister Engdahl</a:t>
            </a:r>
            <a:endParaRPr lang="en-US" dirty="0"/>
          </a:p>
        </p:txBody>
      </p:sp>
      <p:sp>
        <p:nvSpPr>
          <p:cNvPr id="3" name="Text Placeholder 2"/>
          <p:cNvSpPr>
            <a:spLocks noGrp="1"/>
          </p:cNvSpPr>
          <p:nvPr>
            <p:ph type="body" sz="half" idx="12"/>
          </p:nvPr>
        </p:nvSpPr>
        <p:spPr>
          <a:xfrm>
            <a:off x="3292143" y="991576"/>
            <a:ext cx="3970337" cy="354807"/>
          </a:xfrm>
        </p:spPr>
        <p:txBody>
          <a:bodyPr/>
          <a:lstStyle/>
          <a:p>
            <a:r>
              <a:rPr lang="en-US" dirty="0" smtClean="0"/>
              <a:t>Federal Project Officer</a:t>
            </a:r>
            <a:endParaRPr lang="en-US" dirty="0"/>
          </a:p>
        </p:txBody>
      </p:sp>
      <p:sp>
        <p:nvSpPr>
          <p:cNvPr id="5" name="Text Placeholder 4"/>
          <p:cNvSpPr>
            <a:spLocks noGrp="1"/>
          </p:cNvSpPr>
          <p:nvPr>
            <p:ph type="body" sz="half" idx="14"/>
          </p:nvPr>
        </p:nvSpPr>
        <p:spPr>
          <a:xfrm>
            <a:off x="3557958" y="1739842"/>
            <a:ext cx="3970337" cy="1117658"/>
          </a:xfrm>
        </p:spPr>
        <p:txBody>
          <a:bodyPr>
            <a:normAutofit fontScale="92500" lnSpcReduction="20000"/>
          </a:bodyPr>
          <a:lstStyle/>
          <a:p>
            <a:r>
              <a:rPr lang="en-US" dirty="0" smtClean="0"/>
              <a:t>Region 6</a:t>
            </a:r>
            <a:endParaRPr lang="en-US" dirty="0"/>
          </a:p>
          <a:p>
            <a:r>
              <a:rPr lang="en-US" dirty="0"/>
              <a:t>Employment and Training Administration </a:t>
            </a:r>
          </a:p>
          <a:p>
            <a:r>
              <a:rPr lang="en-US" dirty="0"/>
              <a:t>U.S. Department of Labor</a:t>
            </a:r>
          </a:p>
        </p:txBody>
      </p:sp>
      <p:pic>
        <p:nvPicPr>
          <p:cNvPr id="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80" y="563890"/>
            <a:ext cx="2932176" cy="219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700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Housing Services</a:t>
            </a:r>
            <a:endParaRPr lang="en-US" dirty="0"/>
          </a:p>
        </p:txBody>
      </p:sp>
      <p:sp>
        <p:nvSpPr>
          <p:cNvPr id="5" name="Text Placeholder 4"/>
          <p:cNvSpPr>
            <a:spLocks noGrp="1"/>
          </p:cNvSpPr>
          <p:nvPr>
            <p:ph type="body" idx="1"/>
          </p:nvPr>
        </p:nvSpPr>
        <p:spPr/>
        <p:txBody>
          <a:bodyPr/>
          <a:lstStyle/>
          <a:p>
            <a:r>
              <a:rPr lang="en-US" dirty="0" smtClean="0"/>
              <a:t>National Farmworker Jobs Program</a:t>
            </a:r>
            <a:endParaRPr lang="en-US" dirty="0"/>
          </a:p>
        </p:txBody>
      </p:sp>
    </p:spTree>
    <p:extLst>
      <p:ext uri="{BB962C8B-B14F-4D97-AF65-F5344CB8AC3E}">
        <p14:creationId xmlns:p14="http://schemas.microsoft.com/office/powerpoint/2010/main" val="3717037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Housing Services </a:t>
            </a:r>
            <a:r>
              <a:rPr lang="en-US" b="1" dirty="0"/>
              <a:t/>
            </a:r>
            <a:br>
              <a:rPr lang="en-US" b="1" dirty="0"/>
            </a:br>
            <a:r>
              <a:rPr lang="en-US" dirty="0"/>
              <a:t>§ 685.360</a:t>
            </a:r>
          </a:p>
        </p:txBody>
      </p:sp>
      <p:sp>
        <p:nvSpPr>
          <p:cNvPr id="3" name="Content Placeholder 2"/>
          <p:cNvSpPr>
            <a:spLocks noGrp="1"/>
          </p:cNvSpPr>
          <p:nvPr>
            <p:ph idx="1"/>
          </p:nvPr>
        </p:nvSpPr>
        <p:spPr/>
        <p:txBody>
          <a:bodyPr>
            <a:normAutofit lnSpcReduction="10000"/>
          </a:bodyPr>
          <a:lstStyle/>
          <a:p>
            <a:pPr lvl="0"/>
            <a:r>
              <a:rPr lang="en-US" sz="3200" dirty="0"/>
              <a:t>Housing grantees must provide housing services to eligible MSFWs</a:t>
            </a:r>
            <a:r>
              <a:rPr lang="en-US" sz="3200" dirty="0" smtClean="0"/>
              <a:t>.</a:t>
            </a:r>
          </a:p>
          <a:p>
            <a:pPr marL="0" lvl="0" indent="0">
              <a:buNone/>
            </a:pPr>
            <a:endParaRPr lang="es-MX" sz="2800" dirty="0"/>
          </a:p>
          <a:p>
            <a:pPr lvl="0"/>
            <a:r>
              <a:rPr lang="en-US" sz="3200" dirty="0"/>
              <a:t>Career services and training grantees may provide housing services to eligible MSFWs as described in their program plan.</a:t>
            </a:r>
            <a:endParaRPr lang="es-MX" sz="2800" dirty="0"/>
          </a:p>
          <a:p>
            <a:pPr marL="0" indent="0">
              <a:buNone/>
            </a:pPr>
            <a:r>
              <a:rPr lang="en-US" sz="3200" dirty="0"/>
              <a:t> </a:t>
            </a:r>
            <a:endParaRPr lang="es-MX" sz="2800" dirty="0"/>
          </a:p>
          <a:p>
            <a:endParaRPr lang="en-US" dirty="0" smtClean="0"/>
          </a:p>
          <a:p>
            <a:pPr marL="457200" lvl="1" indent="0">
              <a:buNone/>
            </a:pPr>
            <a:endParaRPr lang="en-US" dirty="0"/>
          </a:p>
          <a:p>
            <a:pPr marL="914400" lvl="2" indent="0">
              <a:buNone/>
            </a:pPr>
            <a:endParaRPr lang="en-US" dirty="0"/>
          </a:p>
        </p:txBody>
      </p:sp>
    </p:spTree>
    <p:extLst>
      <p:ext uri="{BB962C8B-B14F-4D97-AF65-F5344CB8AC3E}">
        <p14:creationId xmlns:p14="http://schemas.microsoft.com/office/powerpoint/2010/main" val="3349067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Services </a:t>
            </a:r>
            <a:r>
              <a:rPr lang="en-US" dirty="0" smtClean="0"/>
              <a:t/>
            </a:r>
            <a:br>
              <a:rPr lang="en-US" dirty="0" smtClean="0"/>
            </a:br>
            <a:r>
              <a:rPr lang="en-US" dirty="0"/>
              <a:t>§ 685.360</a:t>
            </a:r>
            <a:endParaRPr lang="es-MX" dirty="0"/>
          </a:p>
        </p:txBody>
      </p:sp>
      <p:sp>
        <p:nvSpPr>
          <p:cNvPr id="3" name="Content Placeholder 2"/>
          <p:cNvSpPr>
            <a:spLocks noGrp="1"/>
          </p:cNvSpPr>
          <p:nvPr>
            <p:ph idx="1"/>
          </p:nvPr>
        </p:nvSpPr>
        <p:spPr/>
        <p:txBody>
          <a:bodyPr>
            <a:normAutofit fontScale="70000" lnSpcReduction="20000"/>
          </a:bodyPr>
          <a:lstStyle/>
          <a:p>
            <a:pPr marL="457200" lvl="1" indent="0">
              <a:buNone/>
            </a:pPr>
            <a:endParaRPr lang="en-US" dirty="0" smtClean="0"/>
          </a:p>
          <a:p>
            <a:pPr lvl="0"/>
            <a:r>
              <a:rPr lang="en-US" sz="3200" dirty="0"/>
              <a:t>Housing services may include the following: </a:t>
            </a:r>
            <a:endParaRPr lang="es-MX" sz="2800" dirty="0"/>
          </a:p>
          <a:p>
            <a:pPr lvl="1"/>
            <a:r>
              <a:rPr lang="en-US" sz="2800" dirty="0"/>
              <a:t>Permanent housing that is owner-occupied, or occupied on a permanent, year-round basis (notwithstanding ownership) as the eligible MSFW’s primary residence to which he/she returns at the end of the work or training day.</a:t>
            </a:r>
            <a:endParaRPr lang="es-MX" sz="2400" dirty="0"/>
          </a:p>
          <a:p>
            <a:pPr lvl="1"/>
            <a:r>
              <a:rPr lang="en-US" sz="2800" dirty="0"/>
              <a:t>Temporary housing that is not owner-occupied and is used by MSFWs whose employment requires occasional travel outside their normal commuting area.</a:t>
            </a:r>
            <a:endParaRPr lang="es-MX" sz="2400" dirty="0"/>
          </a:p>
          <a:p>
            <a:pPr lvl="2"/>
            <a:r>
              <a:rPr lang="en-US" sz="2400" dirty="0"/>
              <a:t>Temporary housing services include but are not limited to: Managing temporary housing which may involve property management of temporary housing facilities, case management, and referral services, and emergency housing payments, including vouchers and cash payments for rent/lease and utilities.</a:t>
            </a:r>
            <a:endParaRPr lang="es-MX" sz="2000" dirty="0"/>
          </a:p>
          <a:p>
            <a:pPr marL="0" indent="0">
              <a:buNone/>
            </a:pPr>
            <a:endParaRPr lang="es-MX" dirty="0"/>
          </a:p>
        </p:txBody>
      </p:sp>
    </p:spTree>
    <p:extLst>
      <p:ext uri="{BB962C8B-B14F-4D97-AF65-F5344CB8AC3E}">
        <p14:creationId xmlns:p14="http://schemas.microsoft.com/office/powerpoint/2010/main" val="1555758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a:t>
            </a:r>
            <a:r>
              <a:rPr lang="en-US" dirty="0" smtClean="0"/>
              <a:t>Services</a:t>
            </a:r>
            <a:br>
              <a:rPr lang="en-US" dirty="0" smtClean="0"/>
            </a:br>
            <a:r>
              <a:rPr lang="en-US" dirty="0"/>
              <a:t>§ 685.360</a:t>
            </a:r>
            <a:endParaRPr lang="es-MX" dirty="0"/>
          </a:p>
        </p:txBody>
      </p:sp>
      <p:sp>
        <p:nvSpPr>
          <p:cNvPr id="3" name="Content Placeholder 2"/>
          <p:cNvSpPr>
            <a:spLocks noGrp="1"/>
          </p:cNvSpPr>
          <p:nvPr>
            <p:ph idx="1"/>
          </p:nvPr>
        </p:nvSpPr>
        <p:spPr/>
        <p:txBody>
          <a:bodyPr>
            <a:noAutofit/>
          </a:bodyPr>
          <a:lstStyle/>
          <a:p>
            <a:pPr lvl="0"/>
            <a:r>
              <a:rPr lang="en-US" sz="1600" dirty="0"/>
              <a:t>Permanent housing developed with NFJP funds must be promoted and made widely available to eligible MSFWs, but occupancy is not restricted to eligible MSFWs.  </a:t>
            </a:r>
            <a:endParaRPr lang="es-MX" sz="1600" dirty="0"/>
          </a:p>
          <a:p>
            <a:pPr marL="0" indent="0">
              <a:buNone/>
            </a:pPr>
            <a:endParaRPr lang="es-MX" sz="800" dirty="0"/>
          </a:p>
          <a:p>
            <a:pPr lvl="0"/>
            <a:r>
              <a:rPr lang="en-US" sz="1600" dirty="0"/>
              <a:t>Temporary housing services must only be provided to eligible MSFWs.  Except as provided in paragraph (f) of this section, NFJP funds used for housing assistance must ensure the provision of safe and sanitary temporary and permanent housing that meets the Federal housing standards at part 654 of this chapter (ETA housing for agricultural workers) or 29 CFR 1910.10 (OSHA housing standards).</a:t>
            </a:r>
            <a:endParaRPr lang="es-MX" sz="1600" dirty="0"/>
          </a:p>
          <a:p>
            <a:pPr marL="0" indent="0">
              <a:buNone/>
            </a:pPr>
            <a:endParaRPr lang="es-MX" sz="800" dirty="0"/>
          </a:p>
          <a:p>
            <a:pPr lvl="0"/>
            <a:r>
              <a:rPr lang="en-US" sz="1600" dirty="0"/>
              <a:t>When NFJP grantees provide temporary housing assistance that allows the participant to select the housing, including vouchers and cash payments for rent, lease, and utilities, NFJP grantees are not required to ensure that such housing meets the Federal housing standards at part 654 of this chapter or 29 CFR 1910.10.</a:t>
            </a:r>
            <a:endParaRPr lang="es-MX" sz="1600" dirty="0"/>
          </a:p>
          <a:p>
            <a:pPr marL="0" indent="0">
              <a:buNone/>
            </a:pPr>
            <a:endParaRPr lang="en-US" sz="1800" dirty="0" smtClean="0">
              <a:solidFill>
                <a:schemeClr val="tx1"/>
              </a:solidFill>
            </a:endParaRPr>
          </a:p>
        </p:txBody>
      </p:sp>
    </p:spTree>
    <p:extLst>
      <p:ext uri="{BB962C8B-B14F-4D97-AF65-F5344CB8AC3E}">
        <p14:creationId xmlns:p14="http://schemas.microsoft.com/office/powerpoint/2010/main" val="629925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Laura Ibañez</a:t>
            </a:r>
            <a:endParaRPr lang="en-US" dirty="0"/>
          </a:p>
        </p:txBody>
      </p:sp>
      <p:sp>
        <p:nvSpPr>
          <p:cNvPr id="3" name="Text Placeholder 2"/>
          <p:cNvSpPr>
            <a:spLocks noGrp="1"/>
          </p:cNvSpPr>
          <p:nvPr>
            <p:ph type="body" sz="half" idx="2"/>
          </p:nvPr>
        </p:nvSpPr>
        <p:spPr/>
        <p:txBody>
          <a:bodyPr>
            <a:normAutofit lnSpcReduction="10000"/>
          </a:bodyPr>
          <a:lstStyle/>
          <a:p>
            <a:r>
              <a:rPr lang="en-US" dirty="0" smtClean="0"/>
              <a:t>Unit Chief</a:t>
            </a:r>
            <a:endParaRPr lang="en-US" dirty="0"/>
          </a:p>
        </p:txBody>
      </p:sp>
      <p:sp>
        <p:nvSpPr>
          <p:cNvPr id="5" name="Text Placeholder 4"/>
          <p:cNvSpPr>
            <a:spLocks noGrp="1"/>
          </p:cNvSpPr>
          <p:nvPr>
            <p:ph type="body" sz="half" idx="11"/>
          </p:nvPr>
        </p:nvSpPr>
        <p:spPr/>
        <p:txBody>
          <a:bodyPr/>
          <a:lstStyle/>
          <a:p>
            <a:r>
              <a:rPr lang="en-US" dirty="0" smtClean="0"/>
              <a:t>Specialty National Programs Unit</a:t>
            </a:r>
          </a:p>
          <a:p>
            <a:r>
              <a:rPr lang="en-US" dirty="0" smtClean="0"/>
              <a:t>Employment and Training Administration </a:t>
            </a:r>
          </a:p>
          <a:p>
            <a:r>
              <a:rPr lang="en-US" dirty="0" smtClean="0"/>
              <a:t>U.S. Department of Labor</a:t>
            </a:r>
            <a:endParaRPr lang="en-US" dirty="0"/>
          </a:p>
        </p:txBody>
      </p:sp>
      <p:pic>
        <p:nvPicPr>
          <p:cNvPr id="6" name="Picture 2" descr="H:\My Documents\Laura\Laura_I.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6860" r="16860"/>
          <a:stretch>
            <a:fillRect/>
          </a:stretch>
        </p:blipFill>
        <p:spPr bwMode="auto">
          <a:prstGeom prst="rect">
            <a:avLst/>
          </a:prstGeom>
          <a:no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8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Laura Ibañez</a:t>
            </a:r>
            <a:endParaRPr lang="en-US" dirty="0"/>
          </a:p>
        </p:txBody>
      </p:sp>
      <p:sp>
        <p:nvSpPr>
          <p:cNvPr id="3" name="Text Placeholder 2"/>
          <p:cNvSpPr>
            <a:spLocks noGrp="1"/>
          </p:cNvSpPr>
          <p:nvPr>
            <p:ph type="body" sz="half" idx="2"/>
          </p:nvPr>
        </p:nvSpPr>
        <p:spPr/>
        <p:txBody>
          <a:bodyPr>
            <a:normAutofit lnSpcReduction="10000"/>
          </a:bodyPr>
          <a:lstStyle/>
          <a:p>
            <a:r>
              <a:rPr lang="en-US" dirty="0" smtClean="0"/>
              <a:t>Unit Chief</a:t>
            </a:r>
            <a:endParaRPr lang="en-US" dirty="0"/>
          </a:p>
        </p:txBody>
      </p:sp>
      <p:sp>
        <p:nvSpPr>
          <p:cNvPr id="5" name="Text Placeholder 4"/>
          <p:cNvSpPr>
            <a:spLocks noGrp="1"/>
          </p:cNvSpPr>
          <p:nvPr>
            <p:ph type="body" sz="half" idx="11"/>
          </p:nvPr>
        </p:nvSpPr>
        <p:spPr/>
        <p:txBody>
          <a:bodyPr/>
          <a:lstStyle/>
          <a:p>
            <a:r>
              <a:rPr lang="en-US" dirty="0" smtClean="0"/>
              <a:t>Specialty National Programs Unit</a:t>
            </a:r>
          </a:p>
          <a:p>
            <a:r>
              <a:rPr lang="en-US" dirty="0" smtClean="0"/>
              <a:t>Employment and Training Administration </a:t>
            </a:r>
          </a:p>
          <a:p>
            <a:r>
              <a:rPr lang="en-US" dirty="0" smtClean="0"/>
              <a:t>U.S. Department of Labor</a:t>
            </a:r>
            <a:endParaRPr lang="en-US" dirty="0"/>
          </a:p>
        </p:txBody>
      </p:sp>
      <p:pic>
        <p:nvPicPr>
          <p:cNvPr id="6" name="Picture 2" descr="H:\My Documents\Laura\Laura_I.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6860" r="16860"/>
          <a:stretch>
            <a:fillRect/>
          </a:stretch>
        </p:blipFill>
        <p:spPr bwMode="auto">
          <a:prstGeom prst="rect">
            <a:avLst/>
          </a:prstGeom>
          <a:no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534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Performance</a:t>
            </a:r>
            <a:endParaRPr lang="en-US" dirty="0"/>
          </a:p>
        </p:txBody>
      </p:sp>
      <p:sp>
        <p:nvSpPr>
          <p:cNvPr id="5" name="Text Placeholder 4"/>
          <p:cNvSpPr>
            <a:spLocks noGrp="1"/>
          </p:cNvSpPr>
          <p:nvPr>
            <p:ph type="body" idx="1"/>
          </p:nvPr>
        </p:nvSpPr>
        <p:spPr/>
        <p:txBody>
          <a:bodyPr/>
          <a:lstStyle/>
          <a:p>
            <a:r>
              <a:rPr lang="en-US" dirty="0" smtClean="0"/>
              <a:t>National Farmworker Jobs Program</a:t>
            </a:r>
            <a:endParaRPr lang="en-US" dirty="0"/>
          </a:p>
        </p:txBody>
      </p:sp>
    </p:spTree>
    <p:extLst>
      <p:ext uri="{BB962C8B-B14F-4D97-AF65-F5344CB8AC3E}">
        <p14:creationId xmlns:p14="http://schemas.microsoft.com/office/powerpoint/2010/main" val="3338796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Indicators for Housing Grantees</a:t>
            </a:r>
            <a:endParaRPr lang="es-MX" dirty="0"/>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1"/>
                </a:solidFill>
              </a:rPr>
              <a:t>Permanent Housing: </a:t>
            </a:r>
          </a:p>
          <a:p>
            <a:pPr marL="457200" lvl="1" indent="0">
              <a:buNone/>
            </a:pPr>
            <a:r>
              <a:rPr lang="en-US" dirty="0" smtClean="0">
                <a:solidFill>
                  <a:schemeClr val="tx1"/>
                </a:solidFill>
              </a:rPr>
              <a:t>1) Total number of eligible MSFWs served</a:t>
            </a:r>
            <a:r>
              <a:rPr lang="en-US" dirty="0">
                <a:solidFill>
                  <a:schemeClr val="tx1"/>
                </a:solidFill>
              </a:rPr>
              <a:t>;</a:t>
            </a:r>
            <a:r>
              <a:rPr lang="en-US" dirty="0" smtClean="0">
                <a:solidFill>
                  <a:schemeClr val="tx1"/>
                </a:solidFill>
              </a:rPr>
              <a:t> </a:t>
            </a:r>
          </a:p>
          <a:p>
            <a:pPr marL="457200" lvl="1" indent="0">
              <a:buNone/>
            </a:pPr>
            <a:r>
              <a:rPr lang="en-US" dirty="0" smtClean="0">
                <a:solidFill>
                  <a:schemeClr val="tx1"/>
                </a:solidFill>
              </a:rPr>
              <a:t>2) Total number of eligible MSFW families served; </a:t>
            </a:r>
          </a:p>
          <a:p>
            <a:pPr marL="457200" lvl="1" indent="0">
              <a:buNone/>
            </a:pPr>
            <a:r>
              <a:rPr lang="en-US" dirty="0" smtClean="0">
                <a:solidFill>
                  <a:schemeClr val="tx1"/>
                </a:solidFill>
              </a:rPr>
              <a:t>3) Total number of individuals served; </a:t>
            </a:r>
            <a:r>
              <a:rPr lang="en-US" dirty="0">
                <a:solidFill>
                  <a:schemeClr val="tx1"/>
                </a:solidFill>
              </a:rPr>
              <a:t>and</a:t>
            </a:r>
            <a:endParaRPr lang="en-US" dirty="0" smtClean="0">
              <a:solidFill>
                <a:schemeClr val="tx1"/>
              </a:solidFill>
            </a:endParaRPr>
          </a:p>
          <a:p>
            <a:pPr marL="457200" lvl="1" indent="0">
              <a:buNone/>
            </a:pPr>
            <a:r>
              <a:rPr lang="en-US" dirty="0" smtClean="0">
                <a:solidFill>
                  <a:schemeClr val="tx1"/>
                </a:solidFill>
              </a:rPr>
              <a:t>4) Total number of families served.  </a:t>
            </a:r>
          </a:p>
          <a:p>
            <a:pPr marL="0" indent="0">
              <a:buNone/>
            </a:pPr>
            <a:endParaRPr lang="en-US" dirty="0" smtClean="0">
              <a:solidFill>
                <a:schemeClr val="tx1"/>
              </a:solidFill>
            </a:endParaRPr>
          </a:p>
          <a:p>
            <a:r>
              <a:rPr lang="en-US" dirty="0" smtClean="0">
                <a:solidFill>
                  <a:schemeClr val="tx1"/>
                </a:solidFill>
              </a:rPr>
              <a:t>Temporary Housing: </a:t>
            </a:r>
          </a:p>
          <a:p>
            <a:pPr marL="457200" lvl="1" indent="0">
              <a:buNone/>
            </a:pPr>
            <a:r>
              <a:rPr lang="en-US" dirty="0" smtClean="0">
                <a:solidFill>
                  <a:schemeClr val="tx1"/>
                </a:solidFill>
              </a:rPr>
              <a:t>1) Total </a:t>
            </a:r>
            <a:r>
              <a:rPr lang="en-US" dirty="0">
                <a:solidFill>
                  <a:schemeClr val="tx1"/>
                </a:solidFill>
              </a:rPr>
              <a:t>number of eligible MSFWs </a:t>
            </a:r>
            <a:r>
              <a:rPr lang="en-US" dirty="0" smtClean="0">
                <a:solidFill>
                  <a:schemeClr val="tx1"/>
                </a:solidFill>
              </a:rPr>
              <a:t>served; and </a:t>
            </a:r>
          </a:p>
          <a:p>
            <a:pPr marL="457200" lvl="1" indent="0">
              <a:buNone/>
            </a:pPr>
            <a:r>
              <a:rPr lang="en-US" dirty="0" smtClean="0">
                <a:solidFill>
                  <a:schemeClr val="tx1"/>
                </a:solidFill>
              </a:rPr>
              <a:t>2) Total </a:t>
            </a:r>
            <a:r>
              <a:rPr lang="en-US" dirty="0">
                <a:solidFill>
                  <a:schemeClr val="tx1"/>
                </a:solidFill>
              </a:rPr>
              <a:t>number of eligible MSFW families </a:t>
            </a:r>
            <a:r>
              <a:rPr lang="en-US" dirty="0" smtClean="0">
                <a:solidFill>
                  <a:schemeClr val="tx1"/>
                </a:solidFill>
              </a:rPr>
              <a:t>served.</a:t>
            </a:r>
          </a:p>
          <a:p>
            <a:pPr marL="457200" lvl="1" indent="0">
              <a:buNone/>
            </a:pPr>
            <a:endParaRPr lang="en-US" dirty="0" smtClean="0"/>
          </a:p>
          <a:p>
            <a:r>
              <a:rPr lang="en-US" dirty="0" smtClean="0"/>
              <a:t>Performance Targets for Housing Grantees: Goals </a:t>
            </a:r>
            <a:r>
              <a:rPr lang="en-US" dirty="0"/>
              <a:t>as approved in grant award package.</a:t>
            </a:r>
          </a:p>
          <a:p>
            <a:pPr marL="457200" lvl="1" indent="0">
              <a:buNone/>
            </a:pPr>
            <a:endParaRPr lang="en-US" dirty="0" smtClean="0">
              <a:solidFill>
                <a:schemeClr val="tx1"/>
              </a:solidFill>
            </a:endParaRPr>
          </a:p>
          <a:p>
            <a:pPr marL="457200" lvl="1" indent="0">
              <a:buNone/>
            </a:pPr>
            <a:endParaRPr lang="en-US" dirty="0" smtClean="0">
              <a:solidFill>
                <a:schemeClr val="tx1"/>
              </a:solidFill>
            </a:endParaRPr>
          </a:p>
        </p:txBody>
      </p:sp>
    </p:spTree>
    <p:extLst>
      <p:ext uri="{BB962C8B-B14F-4D97-AF65-F5344CB8AC3E}">
        <p14:creationId xmlns:p14="http://schemas.microsoft.com/office/powerpoint/2010/main" val="2783005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Targets for Employment and Training Grantees</a:t>
            </a:r>
            <a:endParaRPr lang="es-MX"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Summary of options considered:</a:t>
            </a:r>
          </a:p>
          <a:p>
            <a:pPr marL="0" indent="0">
              <a:buNone/>
            </a:pPr>
            <a:endParaRPr lang="en-US" sz="1600" dirty="0" smtClean="0">
              <a:solidFill>
                <a:schemeClr val="tx1"/>
              </a:solidFill>
            </a:endParaRPr>
          </a:p>
          <a:p>
            <a:pPr marL="971550" lvl="1" indent="-514350">
              <a:buFont typeface="+mj-lt"/>
              <a:buAutoNum type="arabicPeriod"/>
            </a:pPr>
            <a:r>
              <a:rPr lang="en-US" dirty="0" smtClean="0">
                <a:solidFill>
                  <a:schemeClr val="tx1"/>
                </a:solidFill>
              </a:rPr>
              <a:t>Use </a:t>
            </a:r>
            <a:r>
              <a:rPr lang="en-US" dirty="0">
                <a:solidFill>
                  <a:schemeClr val="tx1"/>
                </a:solidFill>
              </a:rPr>
              <a:t>the same regression models as WIOA adult, DW, Youth, and develop </a:t>
            </a:r>
            <a:r>
              <a:rPr lang="en-US" u="sng" dirty="0">
                <a:solidFill>
                  <a:schemeClr val="tx1"/>
                </a:solidFill>
              </a:rPr>
              <a:t>individual targets</a:t>
            </a:r>
            <a:r>
              <a:rPr lang="en-US" dirty="0">
                <a:solidFill>
                  <a:schemeClr val="tx1"/>
                </a:solidFill>
              </a:rPr>
              <a:t> for each grantee</a:t>
            </a:r>
            <a:r>
              <a:rPr lang="en-US" dirty="0" smtClean="0">
                <a:solidFill>
                  <a:schemeClr val="tx1"/>
                </a:solidFill>
              </a:rPr>
              <a:t>.</a:t>
            </a:r>
          </a:p>
          <a:p>
            <a:pPr marL="971550" lvl="1" indent="-514350">
              <a:buAutoNum type="arabicPeriod"/>
            </a:pPr>
            <a:endParaRPr lang="en-US" dirty="0" smtClean="0">
              <a:solidFill>
                <a:schemeClr val="tx1"/>
              </a:solidFill>
            </a:endParaRPr>
          </a:p>
          <a:p>
            <a:pPr marL="971550" lvl="1" indent="-514350">
              <a:buFont typeface="+mj-lt"/>
              <a:buAutoNum type="arabicPeriod"/>
            </a:pPr>
            <a:r>
              <a:rPr lang="en-US" dirty="0" smtClean="0">
                <a:solidFill>
                  <a:schemeClr val="tx1"/>
                </a:solidFill>
              </a:rPr>
              <a:t>Develop </a:t>
            </a:r>
            <a:r>
              <a:rPr lang="en-US" dirty="0">
                <a:solidFill>
                  <a:schemeClr val="tx1"/>
                </a:solidFill>
              </a:rPr>
              <a:t>a specific NFJP regression model, using the best data available as proxy for WIOA measures on which we don’t yet have </a:t>
            </a:r>
            <a:r>
              <a:rPr lang="en-US" dirty="0" smtClean="0">
                <a:solidFill>
                  <a:schemeClr val="tx1"/>
                </a:solidFill>
              </a:rPr>
              <a:t>data.</a:t>
            </a:r>
          </a:p>
          <a:p>
            <a:pPr marL="971550" lvl="1" indent="-514350">
              <a:buFont typeface="+mj-lt"/>
              <a:buAutoNum type="arabicPeriod"/>
            </a:pPr>
            <a:endParaRPr lang="en-US" b="1" dirty="0">
              <a:solidFill>
                <a:schemeClr val="tx1"/>
              </a:solidFill>
            </a:endParaRPr>
          </a:p>
          <a:p>
            <a:pPr marL="971550" lvl="1" indent="-514350">
              <a:buFont typeface="+mj-lt"/>
              <a:buAutoNum type="arabicPeriod"/>
            </a:pPr>
            <a:r>
              <a:rPr lang="en-US" b="1" dirty="0" smtClean="0">
                <a:solidFill>
                  <a:schemeClr val="tx1"/>
                </a:solidFill>
              </a:rPr>
              <a:t>Set </a:t>
            </a:r>
            <a:r>
              <a:rPr lang="en-US" b="1" dirty="0">
                <a:solidFill>
                  <a:schemeClr val="tx1"/>
                </a:solidFill>
              </a:rPr>
              <a:t>a single, nationwide target for each measure as a starting point for negotiations.</a:t>
            </a:r>
            <a:r>
              <a:rPr lang="en-US" dirty="0"/>
              <a:t>  </a:t>
            </a:r>
            <a:endParaRPr lang="en-US" dirty="0" smtClean="0">
              <a:solidFill>
                <a:schemeClr val="tx1"/>
              </a:solidFill>
            </a:endParaRPr>
          </a:p>
        </p:txBody>
      </p:sp>
    </p:spTree>
    <p:extLst>
      <p:ext uri="{BB962C8B-B14F-4D97-AF65-F5344CB8AC3E}">
        <p14:creationId xmlns:p14="http://schemas.microsoft.com/office/powerpoint/2010/main" val="35543820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6908800" cy="930827"/>
          </a:xfrm>
        </p:spPr>
        <p:txBody>
          <a:bodyPr>
            <a:normAutofit/>
          </a:bodyPr>
          <a:lstStyle/>
          <a:p>
            <a:r>
              <a:rPr lang="en-US" sz="2800" dirty="0" smtClean="0"/>
              <a:t>Single, Nationwide Performance targets for Employment </a:t>
            </a:r>
            <a:r>
              <a:rPr lang="en-US" sz="2800" dirty="0"/>
              <a:t>and Training Grantees</a:t>
            </a:r>
            <a:endParaRPr lang="es-MX" sz="2800" dirty="0"/>
          </a:p>
        </p:txBody>
      </p:sp>
      <p:graphicFrame>
        <p:nvGraphicFramePr>
          <p:cNvPr id="4" name="Table 3"/>
          <p:cNvGraphicFramePr>
            <a:graphicFrameLocks noGrp="1"/>
          </p:cNvGraphicFramePr>
          <p:nvPr>
            <p:extLst>
              <p:ext uri="{D42A27DB-BD31-4B8C-83A1-F6EECF244321}">
                <p14:modId xmlns:p14="http://schemas.microsoft.com/office/powerpoint/2010/main" val="2397213058"/>
              </p:ext>
            </p:extLst>
          </p:nvPr>
        </p:nvGraphicFramePr>
        <p:xfrm>
          <a:off x="244549" y="1263411"/>
          <a:ext cx="7432158" cy="4785360"/>
        </p:xfrm>
        <a:graphic>
          <a:graphicData uri="http://schemas.openxmlformats.org/drawingml/2006/table">
            <a:tbl>
              <a:tblPr firstRow="1" bandRow="1">
                <a:tableStyleId>{5C22544A-7EE6-4342-B048-85BDC9FD1C3A}</a:tableStyleId>
              </a:tblPr>
              <a:tblGrid>
                <a:gridCol w="5061098"/>
                <a:gridCol w="2371060"/>
              </a:tblGrid>
              <a:tr h="263449">
                <a:tc>
                  <a:txBody>
                    <a:bodyPr/>
                    <a:lstStyle/>
                    <a:p>
                      <a:pPr algn="ctr"/>
                      <a:r>
                        <a:rPr lang="en-US" sz="1600" dirty="0" smtClean="0"/>
                        <a:t>Adult</a:t>
                      </a:r>
                      <a:r>
                        <a:rPr lang="en-US" sz="1600" baseline="0" dirty="0" smtClean="0"/>
                        <a:t> Performance Measures</a:t>
                      </a:r>
                      <a:endParaRPr lang="en-US" sz="1600" dirty="0"/>
                    </a:p>
                  </a:txBody>
                  <a:tcPr>
                    <a:solidFill>
                      <a:schemeClr val="tx2">
                        <a:lumMod val="60000"/>
                        <a:lumOff val="40000"/>
                      </a:schemeClr>
                    </a:solidFill>
                  </a:tcPr>
                </a:tc>
                <a:tc>
                  <a:txBody>
                    <a:bodyPr/>
                    <a:lstStyle/>
                    <a:p>
                      <a:r>
                        <a:rPr lang="en-US" dirty="0" smtClean="0"/>
                        <a:t>Performance</a:t>
                      </a:r>
                      <a:r>
                        <a:rPr lang="en-US" baseline="0" dirty="0" smtClean="0"/>
                        <a:t> Targets</a:t>
                      </a:r>
                      <a:endParaRPr lang="en-US" dirty="0"/>
                    </a:p>
                  </a:txBody>
                  <a:tcPr>
                    <a:solidFill>
                      <a:schemeClr val="tx2">
                        <a:lumMod val="60000"/>
                        <a:lumOff val="40000"/>
                      </a:schemeClr>
                    </a:solidFill>
                  </a:tcPr>
                </a:tc>
              </a:tr>
              <a:tr h="144376">
                <a:tc>
                  <a:txBody>
                    <a:bodyPr/>
                    <a:lstStyle/>
                    <a:p>
                      <a:r>
                        <a:rPr lang="en-US" sz="1600" kern="1200" dirty="0" smtClean="0">
                          <a:solidFill>
                            <a:schemeClr val="dk1"/>
                          </a:solidFill>
                          <a:effectLst/>
                          <a:latin typeface="+mn-lt"/>
                          <a:ea typeface="+mn-ea"/>
                          <a:cs typeface="+mn-cs"/>
                        </a:rPr>
                        <a:t>Employment Rate 2</a:t>
                      </a:r>
                      <a:r>
                        <a:rPr lang="en-US" sz="1600" kern="1200" baseline="30000" dirty="0" smtClean="0">
                          <a:solidFill>
                            <a:schemeClr val="dk1"/>
                          </a:solidFill>
                          <a:effectLst/>
                          <a:latin typeface="+mn-lt"/>
                          <a:ea typeface="+mn-ea"/>
                          <a:cs typeface="+mn-cs"/>
                        </a:rPr>
                        <a:t>nd</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Quarter After Exit</a:t>
                      </a:r>
                    </a:p>
                  </a:txBody>
                  <a:tcPr/>
                </a:tc>
                <a:tc>
                  <a:txBody>
                    <a:bodyPr/>
                    <a:lstStyle/>
                    <a:p>
                      <a:pPr algn="ctr"/>
                      <a:r>
                        <a:rPr lang="en-US" sz="1600" dirty="0" smtClean="0">
                          <a:solidFill>
                            <a:schemeClr val="tx1"/>
                          </a:solidFill>
                        </a:rPr>
                        <a:t>69.9%</a:t>
                      </a:r>
                      <a:endParaRPr lang="en-US" sz="1600" dirty="0"/>
                    </a:p>
                  </a:txBody>
                  <a:tcPr/>
                </a:tc>
              </a:tr>
              <a:tr h="137997">
                <a:tc>
                  <a:txBody>
                    <a:bodyPr/>
                    <a:lstStyle/>
                    <a:p>
                      <a:r>
                        <a:rPr lang="en-US" sz="1600" dirty="0" smtClean="0">
                          <a:solidFill>
                            <a:schemeClr val="tx1"/>
                          </a:solidFill>
                        </a:rPr>
                        <a:t>Employment</a:t>
                      </a:r>
                      <a:r>
                        <a:rPr lang="en-US" sz="1600" baseline="0" dirty="0" smtClean="0">
                          <a:solidFill>
                            <a:schemeClr val="tx1"/>
                          </a:solidFill>
                        </a:rPr>
                        <a:t> Rate 4</a:t>
                      </a:r>
                      <a:r>
                        <a:rPr lang="en-US" sz="1600" baseline="30000" dirty="0" smtClean="0">
                          <a:solidFill>
                            <a:schemeClr val="tx1"/>
                          </a:solidFill>
                        </a:rPr>
                        <a:t>th</a:t>
                      </a:r>
                      <a:r>
                        <a:rPr lang="en-US" sz="1600" baseline="0" dirty="0" smtClean="0">
                          <a:solidFill>
                            <a:schemeClr val="tx1"/>
                          </a:solidFill>
                        </a:rPr>
                        <a:t> Quarter After Exit</a:t>
                      </a:r>
                      <a:endParaRPr lang="en-US" sz="1600" dirty="0"/>
                    </a:p>
                  </a:txBody>
                  <a:tcPr/>
                </a:tc>
                <a:tc>
                  <a:txBody>
                    <a:bodyPr/>
                    <a:lstStyle/>
                    <a:p>
                      <a:pPr algn="ctr"/>
                      <a:r>
                        <a:rPr lang="en-US" sz="1600" dirty="0" smtClean="0">
                          <a:solidFill>
                            <a:schemeClr val="tx1"/>
                          </a:solidFill>
                        </a:rPr>
                        <a:t>66.0%</a:t>
                      </a:r>
                      <a:endParaRPr lang="en-US" sz="1600" dirty="0"/>
                    </a:p>
                  </a:txBody>
                  <a:tcPr/>
                </a:tc>
              </a:tr>
              <a:tr h="137997">
                <a:tc>
                  <a:txBody>
                    <a:bodyPr/>
                    <a:lstStyle/>
                    <a:p>
                      <a:r>
                        <a:rPr lang="en-US" sz="1600" dirty="0" smtClean="0"/>
                        <a:t>Median </a:t>
                      </a:r>
                      <a:r>
                        <a:rPr lang="en-US" sz="1600" dirty="0" smtClean="0"/>
                        <a:t>Earnings 2</a:t>
                      </a:r>
                      <a:r>
                        <a:rPr lang="en-US" sz="1600" baseline="30000" dirty="0" smtClean="0"/>
                        <a:t>nd</a:t>
                      </a:r>
                      <a:r>
                        <a:rPr lang="en-US" sz="1600" dirty="0" smtClean="0"/>
                        <a:t> Quarter After Exit</a:t>
                      </a:r>
                      <a:endParaRPr lang="en-US" sz="1600" dirty="0"/>
                    </a:p>
                  </a:txBody>
                  <a:tcPr/>
                </a:tc>
                <a:tc>
                  <a:txBody>
                    <a:bodyPr/>
                    <a:lstStyle/>
                    <a:p>
                      <a:pPr algn="ctr"/>
                      <a:r>
                        <a:rPr lang="en-US" sz="1600" dirty="0" smtClean="0"/>
                        <a:t>$5,180</a:t>
                      </a:r>
                      <a:endParaRPr lang="en-US" sz="1600" dirty="0"/>
                    </a:p>
                  </a:txBody>
                  <a:tcPr/>
                </a:tc>
              </a:tr>
              <a:tr h="137997">
                <a:tc>
                  <a:txBody>
                    <a:bodyPr/>
                    <a:lstStyle/>
                    <a:p>
                      <a:r>
                        <a:rPr lang="en-US" sz="1600" dirty="0" smtClean="0"/>
                        <a:t>Credential </a:t>
                      </a:r>
                      <a:r>
                        <a:rPr lang="en-US" sz="1600" dirty="0" smtClean="0"/>
                        <a:t>Attainment within</a:t>
                      </a:r>
                      <a:r>
                        <a:rPr lang="en-US" sz="1600" baseline="0" dirty="0" smtClean="0"/>
                        <a:t> 4 Quarters After Exit</a:t>
                      </a:r>
                      <a:endParaRPr lang="en-US" sz="1600" dirty="0"/>
                    </a:p>
                  </a:txBody>
                  <a:tcPr/>
                </a:tc>
                <a:tc>
                  <a:txBody>
                    <a:bodyPr/>
                    <a:lstStyle/>
                    <a:p>
                      <a:pPr algn="ctr"/>
                      <a:r>
                        <a:rPr lang="en-US" sz="1600" dirty="0" smtClean="0"/>
                        <a:t>53.2%</a:t>
                      </a:r>
                      <a:endParaRPr lang="en-US" sz="1600" dirty="0"/>
                    </a:p>
                  </a:txBody>
                  <a:tcPr/>
                </a:tc>
              </a:tr>
              <a:tr h="338720">
                <a:tc gridSpan="2">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Comparable</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rates for dislocated workers would be: </a:t>
                      </a:r>
                    </a:p>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71.3% (</a:t>
                      </a:r>
                      <a:r>
                        <a:rPr lang="en-US" sz="1600" kern="1200" dirty="0" smtClean="0">
                          <a:solidFill>
                            <a:schemeClr val="dk1"/>
                          </a:solidFill>
                          <a:latin typeface="+mn-lt"/>
                          <a:ea typeface="+mn-ea"/>
                          <a:cs typeface="+mn-cs"/>
                        </a:rPr>
                        <a:t>ER, 2</a:t>
                      </a:r>
                      <a:r>
                        <a:rPr lang="en-US" sz="1600" kern="1200" baseline="30000" dirty="0" smtClean="0">
                          <a:solidFill>
                            <a:schemeClr val="dk1"/>
                          </a:solidFill>
                          <a:latin typeface="+mn-lt"/>
                          <a:ea typeface="+mn-ea"/>
                          <a:cs typeface="+mn-cs"/>
                        </a:rPr>
                        <a:t>nd</a:t>
                      </a:r>
                      <a:r>
                        <a:rPr lang="en-US" sz="1600" kern="1200" dirty="0" smtClean="0">
                          <a:solidFill>
                            <a:schemeClr val="dk1"/>
                          </a:solidFill>
                          <a:latin typeface="+mn-lt"/>
                          <a:ea typeface="+mn-ea"/>
                          <a:cs typeface="+mn-cs"/>
                        </a:rPr>
                        <a:t> Quarter), </a:t>
                      </a:r>
                      <a:r>
                        <a:rPr lang="en-US" sz="1600" kern="1200" dirty="0" smtClean="0">
                          <a:solidFill>
                            <a:schemeClr val="dk1"/>
                          </a:solidFill>
                          <a:latin typeface="+mn-lt"/>
                          <a:ea typeface="+mn-ea"/>
                          <a:cs typeface="+mn-cs"/>
                        </a:rPr>
                        <a:t>71.5% (</a:t>
                      </a:r>
                      <a:r>
                        <a:rPr lang="en-US" sz="1600" kern="1200" dirty="0" smtClean="0">
                          <a:solidFill>
                            <a:schemeClr val="dk1"/>
                          </a:solidFill>
                          <a:latin typeface="+mn-lt"/>
                          <a:ea typeface="+mn-ea"/>
                          <a:cs typeface="+mn-cs"/>
                        </a:rPr>
                        <a:t>ER,</a:t>
                      </a:r>
                      <a:r>
                        <a:rPr lang="en-US" sz="1600" kern="1200" baseline="0" dirty="0" smtClean="0">
                          <a:solidFill>
                            <a:schemeClr val="dk1"/>
                          </a:solidFill>
                          <a:latin typeface="+mn-lt"/>
                          <a:ea typeface="+mn-ea"/>
                          <a:cs typeface="+mn-cs"/>
                        </a:rPr>
                        <a:t> 4</a:t>
                      </a:r>
                      <a:r>
                        <a:rPr lang="en-US" sz="1600" kern="1200" baseline="30000" dirty="0" smtClean="0">
                          <a:solidFill>
                            <a:schemeClr val="dk1"/>
                          </a:solidFill>
                          <a:latin typeface="+mn-lt"/>
                          <a:ea typeface="+mn-ea"/>
                          <a:cs typeface="+mn-cs"/>
                        </a:rPr>
                        <a:t>th</a:t>
                      </a:r>
                      <a:r>
                        <a:rPr lang="en-US" sz="1600" kern="1200" baseline="0" dirty="0" smtClean="0">
                          <a:solidFill>
                            <a:schemeClr val="dk1"/>
                          </a:solidFill>
                          <a:latin typeface="+mn-lt"/>
                          <a:ea typeface="+mn-ea"/>
                          <a:cs typeface="+mn-cs"/>
                        </a:rPr>
                        <a:t> Quarter</a:t>
                      </a:r>
                      <a:r>
                        <a:rPr lang="en-US" sz="1600" kern="1200" dirty="0" smtClean="0">
                          <a:solidFill>
                            <a:schemeClr val="dk1"/>
                          </a:solidFill>
                          <a:latin typeface="+mn-lt"/>
                          <a:ea typeface="+mn-ea"/>
                          <a:cs typeface="+mn-cs"/>
                        </a:rPr>
                        <a:t>), </a:t>
                      </a:r>
                      <a:r>
                        <a:rPr lang="en-US" sz="1600" kern="1200" dirty="0" smtClean="0">
                          <a:solidFill>
                            <a:schemeClr val="dk1"/>
                          </a:solidFill>
                          <a:latin typeface="+mn-lt"/>
                          <a:ea typeface="+mn-ea"/>
                          <a:cs typeface="+mn-cs"/>
                        </a:rPr>
                        <a:t>$6,754 (ME), and 49.3% (CR). </a:t>
                      </a:r>
                      <a:endParaRPr lang="es-MX" sz="1600" kern="1200" dirty="0" smtClean="0">
                        <a:solidFill>
                          <a:schemeClr val="dk1"/>
                        </a:solidFill>
                        <a:latin typeface="+mn-lt"/>
                        <a:ea typeface="+mn-ea"/>
                        <a:cs typeface="+mn-cs"/>
                      </a:endParaRPr>
                    </a:p>
                  </a:txBody>
                  <a:tcPr/>
                </a:tc>
                <a:tc hMerge="1">
                  <a:txBody>
                    <a:bodyPr/>
                    <a:lstStyle/>
                    <a:p>
                      <a:endParaRPr lang="es-MX"/>
                    </a:p>
                  </a:txBody>
                  <a:tcPr/>
                </a:tc>
              </a:tr>
              <a:tr h="26344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mn-lt"/>
                          <a:ea typeface="+mn-ea"/>
                          <a:cs typeface="+mn-cs"/>
                        </a:rPr>
                        <a:t>Youth</a:t>
                      </a:r>
                      <a:r>
                        <a:rPr lang="en-US" sz="1600" b="1" kern="1200" baseline="0" dirty="0" smtClean="0">
                          <a:solidFill>
                            <a:schemeClr val="lt1"/>
                          </a:solidFill>
                          <a:latin typeface="+mn-lt"/>
                          <a:ea typeface="+mn-ea"/>
                          <a:cs typeface="+mn-cs"/>
                        </a:rPr>
                        <a:t> Performance Measures</a:t>
                      </a:r>
                      <a:endParaRPr lang="en-US" sz="1600" b="1" kern="1200" dirty="0" smtClean="0">
                        <a:solidFill>
                          <a:schemeClr val="lt1"/>
                        </a:solidFill>
                        <a:latin typeface="+mn-lt"/>
                        <a:ea typeface="+mn-ea"/>
                        <a:cs typeface="+mn-cs"/>
                      </a:endParaRPr>
                    </a:p>
                  </a:txBody>
                  <a:tcPr>
                    <a:solidFill>
                      <a:schemeClr val="tx2">
                        <a:lumMod val="60000"/>
                        <a:lumOff val="40000"/>
                      </a:schemeClr>
                    </a:solidFill>
                  </a:tcPr>
                </a:tc>
                <a:tc>
                  <a:txBody>
                    <a:bodyPr/>
                    <a:lstStyle/>
                    <a:p>
                      <a:r>
                        <a:rPr lang="en-US" b="1" dirty="0" smtClean="0">
                          <a:solidFill>
                            <a:schemeClr val="bg1"/>
                          </a:solidFill>
                        </a:rPr>
                        <a:t>Performanc</a:t>
                      </a:r>
                      <a:r>
                        <a:rPr lang="en-US" b="1" baseline="0" dirty="0" smtClean="0">
                          <a:solidFill>
                            <a:schemeClr val="bg1"/>
                          </a:solidFill>
                        </a:rPr>
                        <a:t>e Targets</a:t>
                      </a:r>
                      <a:endParaRPr lang="en-US" b="1" dirty="0">
                        <a:solidFill>
                          <a:schemeClr val="bg1"/>
                        </a:solidFill>
                      </a:endParaRPr>
                    </a:p>
                  </a:txBody>
                  <a:tcPr>
                    <a:solidFill>
                      <a:schemeClr val="tx2">
                        <a:lumMod val="60000"/>
                        <a:lumOff val="40000"/>
                      </a:schemeClr>
                    </a:solidFill>
                  </a:tcPr>
                </a:tc>
              </a:tr>
              <a:tr h="14531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Employment </a:t>
                      </a:r>
                      <a:r>
                        <a:rPr lang="en-US" sz="1600" dirty="0" smtClean="0">
                          <a:solidFill>
                            <a:schemeClr val="tx1"/>
                          </a:solidFill>
                        </a:rPr>
                        <a:t>or </a:t>
                      </a:r>
                      <a:r>
                        <a:rPr lang="en-US" sz="1600" dirty="0" smtClean="0">
                          <a:solidFill>
                            <a:schemeClr val="tx1"/>
                          </a:solidFill>
                        </a:rPr>
                        <a:t>Placement Rate 2</a:t>
                      </a:r>
                      <a:r>
                        <a:rPr lang="en-US" sz="1600" baseline="30000" dirty="0" smtClean="0">
                          <a:solidFill>
                            <a:schemeClr val="tx1"/>
                          </a:solidFill>
                        </a:rPr>
                        <a:t>nd</a:t>
                      </a:r>
                      <a:r>
                        <a:rPr lang="en-US" sz="1600" baseline="0" dirty="0" smtClean="0">
                          <a:solidFill>
                            <a:schemeClr val="tx1"/>
                          </a:solidFill>
                        </a:rPr>
                        <a:t> Quarter After Exit</a:t>
                      </a:r>
                      <a:endParaRPr lang="en-US" sz="1600" dirty="0"/>
                    </a:p>
                  </a:txBody>
                  <a:tcPr/>
                </a:tc>
                <a:tc>
                  <a:txBody>
                    <a:bodyPr/>
                    <a:lstStyle/>
                    <a:p>
                      <a:pPr algn="ctr"/>
                      <a:r>
                        <a:rPr lang="en-US" sz="1600" kern="1200" dirty="0" smtClean="0">
                          <a:solidFill>
                            <a:schemeClr val="tx1"/>
                          </a:solidFill>
                          <a:latin typeface="+mn-lt"/>
                          <a:ea typeface="+mn-ea"/>
                          <a:cs typeface="+mn-cs"/>
                        </a:rPr>
                        <a:t>68.9%</a:t>
                      </a:r>
                      <a:endParaRPr lang="en-US" sz="1600" kern="1200" dirty="0">
                        <a:solidFill>
                          <a:schemeClr val="tx1"/>
                        </a:solidFill>
                        <a:latin typeface="+mn-lt"/>
                        <a:ea typeface="+mn-ea"/>
                        <a:cs typeface="+mn-cs"/>
                      </a:endParaRPr>
                    </a:p>
                  </a:txBody>
                  <a:tcPr/>
                </a:tc>
              </a:tr>
              <a:tr h="146109">
                <a:tc>
                  <a:txBody>
                    <a:bodyPr/>
                    <a:lstStyle/>
                    <a:p>
                      <a:r>
                        <a:rPr lang="en-US" sz="1600" dirty="0" smtClean="0">
                          <a:solidFill>
                            <a:schemeClr val="tx1"/>
                          </a:solidFill>
                        </a:rPr>
                        <a:t>Employment</a:t>
                      </a:r>
                      <a:r>
                        <a:rPr lang="en-US" sz="1600" baseline="0" dirty="0" smtClean="0">
                          <a:solidFill>
                            <a:schemeClr val="tx1"/>
                          </a:solidFill>
                        </a:rPr>
                        <a:t> or Placement Rate 4</a:t>
                      </a:r>
                      <a:r>
                        <a:rPr lang="en-US" sz="1600" baseline="30000" dirty="0" smtClean="0">
                          <a:solidFill>
                            <a:schemeClr val="tx1"/>
                          </a:solidFill>
                        </a:rPr>
                        <a:t>th</a:t>
                      </a:r>
                      <a:r>
                        <a:rPr lang="en-US" sz="1600" baseline="0" dirty="0" smtClean="0">
                          <a:solidFill>
                            <a:schemeClr val="tx1"/>
                          </a:solidFill>
                        </a:rPr>
                        <a:t> Quarter After Exit</a:t>
                      </a:r>
                      <a:endParaRPr lang="en-US" sz="1600" dirty="0"/>
                    </a:p>
                  </a:txBody>
                  <a:tcPr/>
                </a:tc>
                <a:tc>
                  <a:txBody>
                    <a:bodyPr/>
                    <a:lstStyle/>
                    <a:p>
                      <a:pPr algn="ctr"/>
                      <a:r>
                        <a:rPr lang="en-US" sz="1600" kern="1200" dirty="0" smtClean="0">
                          <a:solidFill>
                            <a:schemeClr val="tx1"/>
                          </a:solidFill>
                          <a:latin typeface="+mn-lt"/>
                          <a:ea typeface="+mn-ea"/>
                          <a:cs typeface="+mn-cs"/>
                        </a:rPr>
                        <a:t>61.4%</a:t>
                      </a:r>
                      <a:endParaRPr lang="en-US" sz="1600" kern="1200" dirty="0">
                        <a:solidFill>
                          <a:schemeClr val="tx1"/>
                        </a:solidFill>
                        <a:latin typeface="+mn-lt"/>
                        <a:ea typeface="+mn-ea"/>
                        <a:cs typeface="+mn-cs"/>
                      </a:endParaRPr>
                    </a:p>
                  </a:txBody>
                  <a:tcPr/>
                </a:tc>
              </a:tr>
              <a:tr h="137997">
                <a:tc>
                  <a:txBody>
                    <a:bodyPr/>
                    <a:lstStyle/>
                    <a:p>
                      <a:r>
                        <a:rPr lang="en-US" sz="1600" dirty="0" smtClean="0"/>
                        <a:t>Median </a:t>
                      </a:r>
                      <a:r>
                        <a:rPr lang="en-US" sz="1600" dirty="0" smtClean="0"/>
                        <a:t>Earnings 2</a:t>
                      </a:r>
                      <a:r>
                        <a:rPr lang="en-US" sz="1600" baseline="30000" dirty="0" smtClean="0"/>
                        <a:t>nd</a:t>
                      </a:r>
                      <a:r>
                        <a:rPr lang="en-US" sz="1600" dirty="0" smtClean="0"/>
                        <a:t> Quarter After Exit</a:t>
                      </a:r>
                      <a:endParaRPr lang="en-US" sz="1600" dirty="0"/>
                    </a:p>
                  </a:txBody>
                  <a:tcPr/>
                </a:tc>
                <a:tc>
                  <a:txBody>
                    <a:bodyPr/>
                    <a:lstStyle/>
                    <a:p>
                      <a:pPr algn="ctr"/>
                      <a:r>
                        <a:rPr lang="en-US" sz="1600" kern="1200" dirty="0" smtClean="0">
                          <a:solidFill>
                            <a:schemeClr val="tx1"/>
                          </a:solidFill>
                          <a:latin typeface="+mn-lt"/>
                          <a:ea typeface="+mn-ea"/>
                          <a:cs typeface="+mn-cs"/>
                        </a:rPr>
                        <a:t>No </a:t>
                      </a:r>
                      <a:r>
                        <a:rPr lang="en-US" sz="1600" kern="1200" dirty="0" smtClean="0">
                          <a:solidFill>
                            <a:schemeClr val="tx1"/>
                          </a:solidFill>
                          <a:latin typeface="+mn-lt"/>
                          <a:ea typeface="+mn-ea"/>
                          <a:cs typeface="+mn-cs"/>
                        </a:rPr>
                        <a:t>Target Set</a:t>
                      </a:r>
                      <a:endParaRPr lang="en-US" sz="1600" kern="1200" dirty="0">
                        <a:solidFill>
                          <a:schemeClr val="tx1"/>
                        </a:solidFill>
                        <a:latin typeface="+mn-lt"/>
                        <a:ea typeface="+mn-ea"/>
                        <a:cs typeface="+mn-cs"/>
                      </a:endParaRPr>
                    </a:p>
                  </a:txBody>
                  <a:tcPr/>
                </a:tc>
              </a:tr>
              <a:tr h="197521">
                <a:tc>
                  <a:txBody>
                    <a:bodyPr/>
                    <a:lstStyle/>
                    <a:p>
                      <a:r>
                        <a:rPr lang="en-US" sz="1600" dirty="0" smtClean="0"/>
                        <a:t>Credential </a:t>
                      </a:r>
                      <a:r>
                        <a:rPr lang="en-US" sz="1600" dirty="0" smtClean="0"/>
                        <a:t>Attainment</a:t>
                      </a:r>
                      <a:r>
                        <a:rPr lang="en-US" sz="1600" baseline="0" dirty="0" smtClean="0"/>
                        <a:t> within 4 Quarters After Exit</a:t>
                      </a:r>
                      <a:endParaRPr lang="en-US" sz="1600" dirty="0"/>
                    </a:p>
                  </a:txBody>
                  <a:tcPr/>
                </a:tc>
                <a:tc>
                  <a:txBody>
                    <a:bodyPr/>
                    <a:lstStyle/>
                    <a:p>
                      <a:pPr algn="ctr"/>
                      <a:r>
                        <a:rPr lang="en-US" sz="1600" kern="1200" dirty="0" smtClean="0">
                          <a:solidFill>
                            <a:schemeClr val="tx1"/>
                          </a:solidFill>
                          <a:latin typeface="+mn-lt"/>
                          <a:ea typeface="+mn-ea"/>
                          <a:cs typeface="+mn-cs"/>
                        </a:rPr>
                        <a:t>65.5%</a:t>
                      </a:r>
                      <a:endParaRPr lang="en-US" sz="1600" kern="1200" dirty="0">
                        <a:solidFill>
                          <a:schemeClr val="tx1"/>
                        </a:solidFill>
                        <a:latin typeface="+mn-lt"/>
                        <a:ea typeface="+mn-ea"/>
                        <a:cs typeface="+mn-cs"/>
                      </a:endParaRPr>
                    </a:p>
                  </a:txBody>
                  <a:tcPr/>
                </a:tc>
              </a:tr>
            </a:tbl>
          </a:graphicData>
        </a:graphic>
      </p:graphicFrame>
      <p:sp>
        <p:nvSpPr>
          <p:cNvPr id="5" name="Rectangle 4"/>
          <p:cNvSpPr/>
          <p:nvPr/>
        </p:nvSpPr>
        <p:spPr>
          <a:xfrm>
            <a:off x="8080375" y="523568"/>
            <a:ext cx="2286000" cy="523220"/>
          </a:xfrm>
          <a:prstGeom prst="rect">
            <a:avLst/>
          </a:prstGeom>
        </p:spPr>
        <p:txBody>
          <a:bodyPr>
            <a:spAutoFit/>
          </a:bodyPr>
          <a:lstStyle/>
          <a:p>
            <a:pPr lvl="1">
              <a:spcAft>
                <a:spcPts val="600"/>
              </a:spcAft>
              <a:buClr>
                <a:srgbClr val="752832"/>
              </a:buClr>
            </a:pPr>
            <a:r>
              <a:rPr lang="es-MX" sz="2800" dirty="0" smtClean="0">
                <a:solidFill>
                  <a:prstClr val="black"/>
                </a:solidFill>
                <a:latin typeface="Arial" panose="020B0604020202020204" pitchFamily="34" charset="0"/>
                <a:cs typeface="Arial" panose="020B0604020202020204" pitchFamily="34" charset="0"/>
              </a:rPr>
              <a:t>-</a:t>
            </a:r>
            <a:endParaRPr lang="es-MX"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352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s-MX" dirty="0"/>
          </a:p>
        </p:txBody>
      </p:sp>
      <p:sp>
        <p:nvSpPr>
          <p:cNvPr id="3" name="Content Placeholder 2"/>
          <p:cNvSpPr>
            <a:spLocks noGrp="1"/>
          </p:cNvSpPr>
          <p:nvPr>
            <p:ph idx="1"/>
          </p:nvPr>
        </p:nvSpPr>
        <p:spPr/>
        <p:txBody>
          <a:bodyPr>
            <a:normAutofit fontScale="77500" lnSpcReduction="20000"/>
          </a:bodyPr>
          <a:lstStyle/>
          <a:p>
            <a:r>
              <a:rPr lang="en-US" sz="2900" dirty="0">
                <a:solidFill>
                  <a:schemeClr val="tx1"/>
                </a:solidFill>
                <a:latin typeface="Calibri" panose="020F0502020204030204" pitchFamily="34" charset="0"/>
              </a:rPr>
              <a:t>ETA will work with </a:t>
            </a:r>
            <a:r>
              <a:rPr lang="en-US" sz="2900" dirty="0" smtClean="0">
                <a:solidFill>
                  <a:schemeClr val="tx1"/>
                </a:solidFill>
                <a:latin typeface="Calibri" panose="020F0502020204030204" pitchFamily="34" charset="0"/>
              </a:rPr>
              <a:t>Employment </a:t>
            </a:r>
            <a:r>
              <a:rPr lang="en-US" sz="2900" dirty="0">
                <a:solidFill>
                  <a:schemeClr val="tx1"/>
                </a:solidFill>
                <a:latin typeface="Calibri" panose="020F0502020204030204" pitchFamily="34" charset="0"/>
              </a:rPr>
              <a:t>a</a:t>
            </a:r>
            <a:r>
              <a:rPr lang="en-US" sz="2900" dirty="0" smtClean="0">
                <a:solidFill>
                  <a:schemeClr val="tx1"/>
                </a:solidFill>
                <a:latin typeface="Calibri" panose="020F0502020204030204" pitchFamily="34" charset="0"/>
              </a:rPr>
              <a:t>nd Training Grantees </a:t>
            </a:r>
            <a:r>
              <a:rPr lang="en-US" sz="2900" dirty="0">
                <a:solidFill>
                  <a:schemeClr val="tx1"/>
                </a:solidFill>
                <a:latin typeface="Calibri" panose="020F0502020204030204" pitchFamily="34" charset="0"/>
              </a:rPr>
              <a:t>to set performance goals by August 29, 2016</a:t>
            </a:r>
            <a:r>
              <a:rPr lang="en-US" sz="2900" dirty="0" smtClean="0">
                <a:solidFill>
                  <a:schemeClr val="tx1"/>
                </a:solidFill>
                <a:latin typeface="Calibri" panose="020F0502020204030204" pitchFamily="34" charset="0"/>
              </a:rPr>
              <a:t>.</a:t>
            </a:r>
          </a:p>
          <a:p>
            <a:pPr lvl="1"/>
            <a:r>
              <a:rPr lang="en-US" sz="2500" dirty="0">
                <a:solidFill>
                  <a:schemeClr val="tx1"/>
                </a:solidFill>
                <a:latin typeface="Calibri" panose="020F0502020204030204" pitchFamily="34" charset="0"/>
              </a:rPr>
              <a:t>P</a:t>
            </a:r>
            <a:r>
              <a:rPr lang="en-US" sz="2500" dirty="0" smtClean="0">
                <a:solidFill>
                  <a:schemeClr val="tx1"/>
                </a:solidFill>
                <a:latin typeface="Calibri" panose="020F0502020204030204" pitchFamily="34" charset="0"/>
              </a:rPr>
              <a:t>lease send an email to </a:t>
            </a:r>
            <a:r>
              <a:rPr lang="en-US" sz="2500" dirty="0" smtClean="0">
                <a:solidFill>
                  <a:schemeClr val="tx1"/>
                </a:solidFill>
                <a:latin typeface="Calibri" panose="020F0502020204030204" pitchFamily="34" charset="0"/>
                <a:hlinkClick r:id="rId3"/>
              </a:rPr>
              <a:t>NFJP@dol.gov</a:t>
            </a:r>
            <a:r>
              <a:rPr lang="en-US" sz="2500" dirty="0" smtClean="0">
                <a:solidFill>
                  <a:schemeClr val="tx1"/>
                </a:solidFill>
                <a:latin typeface="Calibri" panose="020F0502020204030204" pitchFamily="34" charset="0"/>
              </a:rPr>
              <a:t> and let us know if you would like to accept the suggested performance targets or if you would like to negotiate by August 19. </a:t>
            </a:r>
          </a:p>
          <a:p>
            <a:pPr lvl="2"/>
            <a:r>
              <a:rPr lang="en-US" sz="2100" dirty="0" smtClean="0">
                <a:solidFill>
                  <a:schemeClr val="tx1"/>
                </a:solidFill>
                <a:latin typeface="Calibri" panose="020F0502020204030204" pitchFamily="34" charset="0"/>
              </a:rPr>
              <a:t>Submit any modifications for budget narrative, SF-424, etc. to FPOs by September 30, 2016. </a:t>
            </a:r>
          </a:p>
          <a:p>
            <a:pPr marL="0" indent="0">
              <a:buNone/>
            </a:pPr>
            <a:endParaRPr lang="en-US" sz="800" dirty="0" smtClean="0">
              <a:solidFill>
                <a:schemeClr val="tx1"/>
              </a:solidFill>
              <a:latin typeface="Calibri" panose="020F0502020204030204" pitchFamily="34" charset="0"/>
            </a:endParaRPr>
          </a:p>
          <a:p>
            <a:r>
              <a:rPr lang="en-US" sz="2900" dirty="0" smtClean="0">
                <a:solidFill>
                  <a:schemeClr val="tx1"/>
                </a:solidFill>
                <a:latin typeface="Calibri" panose="020F0502020204030204" pitchFamily="34" charset="0"/>
              </a:rPr>
              <a:t>Upcoming </a:t>
            </a:r>
            <a:r>
              <a:rPr lang="en-US" sz="2900" u="sng" dirty="0">
                <a:solidFill>
                  <a:schemeClr val="tx1"/>
                </a:solidFill>
                <a:latin typeface="Calibri" panose="020F0502020204030204" pitchFamily="34" charset="0"/>
              </a:rPr>
              <a:t>tentative dates</a:t>
            </a:r>
            <a:r>
              <a:rPr lang="en-US" sz="2900" dirty="0">
                <a:solidFill>
                  <a:schemeClr val="tx1"/>
                </a:solidFill>
                <a:latin typeface="Calibri" panose="020F0502020204030204" pitchFamily="34" charset="0"/>
              </a:rPr>
              <a:t> for monthly webinar discussions: </a:t>
            </a:r>
          </a:p>
          <a:p>
            <a:pPr lvl="1"/>
            <a:r>
              <a:rPr lang="en-US" sz="2900" dirty="0">
                <a:solidFill>
                  <a:schemeClr val="tx1"/>
                </a:solidFill>
                <a:latin typeface="Calibri" panose="020F0502020204030204" pitchFamily="34" charset="0"/>
              </a:rPr>
              <a:t>Reporting Webinar Discussion on September 8, 2016.</a:t>
            </a:r>
          </a:p>
          <a:p>
            <a:pPr lvl="1"/>
            <a:r>
              <a:rPr lang="en-US" sz="2900" dirty="0">
                <a:solidFill>
                  <a:schemeClr val="tx1"/>
                </a:solidFill>
                <a:latin typeface="Calibri" panose="020F0502020204030204" pitchFamily="34" charset="0"/>
              </a:rPr>
              <a:t>Collaboration and Partnerships Webinar Discussion on October 6, 2016.</a:t>
            </a:r>
          </a:p>
          <a:p>
            <a:pPr marL="342900" lvl="1" indent="-342900">
              <a:buFont typeface="Wingdings" panose="05000000000000000000" pitchFamily="2" charset="2"/>
              <a:buChar char="Ø"/>
            </a:pPr>
            <a:endParaRPr lang="es-MX" dirty="0"/>
          </a:p>
        </p:txBody>
      </p:sp>
    </p:spTree>
    <p:extLst>
      <p:ext uri="{BB962C8B-B14F-4D97-AF65-F5344CB8AC3E}">
        <p14:creationId xmlns:p14="http://schemas.microsoft.com/office/powerpoint/2010/main" val="2919249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Box 4"/>
          <p:cNvSpPr txBox="1"/>
          <p:nvPr/>
        </p:nvSpPr>
        <p:spPr>
          <a:xfrm>
            <a:off x="457200" y="2945831"/>
            <a:ext cx="6781800" cy="1815882"/>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latin typeface="Arial" pitchFamily="34" charset="0"/>
                <a:cs typeface="Arial" pitchFamily="34" charset="0"/>
              </a:rPr>
              <a:t>Let’s do this!!!</a:t>
            </a:r>
          </a:p>
          <a:p>
            <a:pPr marL="342900" indent="-342900">
              <a:spcAft>
                <a:spcPts val="2400"/>
              </a:spcAft>
              <a:buFont typeface="+mj-lt"/>
              <a:buAutoNum type="arabicPeriod"/>
            </a:pPr>
            <a:r>
              <a:rPr lang="en-US" sz="2400" dirty="0" smtClean="0">
                <a:latin typeface="Arial" pitchFamily="34" charset="0"/>
                <a:cs typeface="Arial" pitchFamily="34" charset="0"/>
              </a:rPr>
              <a:t>A little overwhelmed but excited!</a:t>
            </a:r>
          </a:p>
          <a:p>
            <a:pPr marL="342900" indent="-342900">
              <a:spcAft>
                <a:spcPts val="2400"/>
              </a:spcAft>
              <a:buFont typeface="+mj-lt"/>
              <a:buAutoNum type="arabicPeriod"/>
            </a:pPr>
            <a:r>
              <a:rPr lang="en-US" sz="2400" dirty="0" smtClean="0">
                <a:latin typeface="Arial" pitchFamily="34" charset="0"/>
                <a:cs typeface="Arial" pitchFamily="34" charset="0"/>
              </a:rPr>
              <a:t>Huh…</a:t>
            </a:r>
          </a:p>
        </p:txBody>
      </p:sp>
      <p:sp>
        <p:nvSpPr>
          <p:cNvPr id="6" name="TextBox 5"/>
          <p:cNvSpPr txBox="1"/>
          <p:nvPr/>
        </p:nvSpPr>
        <p:spPr>
          <a:xfrm>
            <a:off x="101600" y="1524000"/>
            <a:ext cx="7467600" cy="480131"/>
          </a:xfrm>
          <a:prstGeom prst="rect">
            <a:avLst/>
          </a:prstGeom>
          <a:noFill/>
        </p:spPr>
        <p:txBody>
          <a:bodyPr wrap="square" rtlCol="0">
            <a:spAutoFit/>
          </a:bodyPr>
          <a:lstStyle/>
          <a:p>
            <a:pPr lvl="0" algn="ctr" defTabSz="1066800">
              <a:lnSpc>
                <a:spcPct val="90000"/>
              </a:lnSpc>
              <a:spcBef>
                <a:spcPct val="0"/>
              </a:spcBef>
              <a:spcAft>
                <a:spcPct val="35000"/>
              </a:spcAft>
            </a:pPr>
            <a:r>
              <a:rPr lang="en-US" sz="2800" dirty="0" smtClean="0">
                <a:solidFill>
                  <a:srgbClr val="C00000"/>
                </a:solidFill>
                <a:latin typeface="Arial" pitchFamily="34" charset="0"/>
                <a:cs typeface="Arial" pitchFamily="34" charset="0"/>
              </a:rPr>
              <a:t>How do you feel after today’s webinar?  </a:t>
            </a:r>
            <a:endParaRPr lang="en-US" dirty="0">
              <a:latin typeface="Arial" pitchFamily="34" charset="0"/>
              <a:cs typeface="Arial" pitchFamily="34" charset="0"/>
            </a:endParaRPr>
          </a:p>
        </p:txBody>
      </p:sp>
    </p:spTree>
    <p:extLst>
      <p:ext uri="{BB962C8B-B14F-4D97-AF65-F5344CB8AC3E}">
        <p14:creationId xmlns:p14="http://schemas.microsoft.com/office/powerpoint/2010/main" val="38346623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smtClean="0"/>
              <a:t>NFJP Webpage</a:t>
            </a:r>
            <a:endParaRPr lang="en-US" dirty="0"/>
          </a:p>
          <a:p>
            <a:pPr lvl="2"/>
            <a:r>
              <a:rPr lang="en-US" dirty="0" smtClean="0">
                <a:solidFill>
                  <a:schemeClr val="tx1"/>
                </a:solidFill>
                <a:latin typeface="Arial "/>
                <a:hlinkClick r:id="rId2"/>
              </a:rPr>
              <a:t>https</a:t>
            </a:r>
            <a:r>
              <a:rPr lang="en-US" dirty="0">
                <a:solidFill>
                  <a:schemeClr val="tx1"/>
                </a:solidFill>
                <a:latin typeface="Arial "/>
                <a:hlinkClick r:id="rId2"/>
              </a:rPr>
              <a:t>://www.doleta.gov/Farmworker/html/NFJP.cfm</a:t>
            </a:r>
            <a:endParaRPr lang="en-US" dirty="0">
              <a:solidFill>
                <a:schemeClr val="tx1"/>
              </a:solidFill>
              <a:latin typeface="Arial "/>
            </a:endParaRPr>
          </a:p>
          <a:p>
            <a:r>
              <a:rPr lang="en-US" dirty="0" smtClean="0"/>
              <a:t>WorkforceGPS</a:t>
            </a:r>
            <a:endParaRPr lang="en-US" dirty="0"/>
          </a:p>
          <a:p>
            <a:pPr lvl="2"/>
            <a:r>
              <a:rPr lang="es-MX" dirty="0" smtClean="0">
                <a:solidFill>
                  <a:schemeClr val="accent1">
                    <a:lumMod val="75000"/>
                  </a:schemeClr>
                </a:solidFill>
                <a:hlinkClick r:id="rId3"/>
              </a:rPr>
              <a:t>Agricultural Connect </a:t>
            </a:r>
          </a:p>
          <a:p>
            <a:pPr lvl="2" indent="0">
              <a:buNone/>
            </a:pPr>
            <a:r>
              <a:rPr lang="es-MX" dirty="0" smtClean="0">
                <a:hlinkClick r:id="rId3"/>
              </a:rPr>
              <a:t>https</a:t>
            </a:r>
            <a:r>
              <a:rPr lang="es-MX" dirty="0">
                <a:hlinkClick r:id="rId3"/>
              </a:rPr>
              <a:t>://farmworker.workforcegps.org</a:t>
            </a:r>
            <a:r>
              <a:rPr lang="es-MX" dirty="0" smtClean="0">
                <a:hlinkClick r:id="rId3"/>
              </a:rPr>
              <a:t>/</a:t>
            </a:r>
            <a:endParaRPr lang="es-MX" dirty="0" smtClean="0"/>
          </a:p>
          <a:p>
            <a:pPr lvl="2" indent="0">
              <a:buNone/>
            </a:pPr>
            <a:endParaRPr lang="es-MX" sz="800" dirty="0" smtClean="0"/>
          </a:p>
          <a:p>
            <a:pPr lvl="2"/>
            <a:r>
              <a:rPr lang="es-MX" sz="2800" cap="small" spc="4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rPr>
              <a:t>Innovation </a:t>
            </a:r>
            <a:r>
              <a:rPr lang="es-MX" sz="2800" cap="small" spc="4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rPr>
              <a:t>and Opportunity Network </a:t>
            </a:r>
            <a:r>
              <a:rPr lang="es-MX" dirty="0">
                <a:hlinkClick r:id="rId4"/>
              </a:rPr>
              <a:t>https://ion.workforcegps.org</a:t>
            </a:r>
            <a:r>
              <a:rPr lang="es-MX" dirty="0" smtClean="0">
                <a:hlinkClick r:id="rId4"/>
              </a:rPr>
              <a:t>/</a:t>
            </a:r>
            <a:endParaRPr lang="es-MX" dirty="0" smtClean="0"/>
          </a:p>
          <a:p>
            <a:pPr lvl="2"/>
            <a:endParaRPr lang="es-MX" sz="800" dirty="0" smtClean="0"/>
          </a:p>
          <a:p>
            <a:pPr lvl="2"/>
            <a:r>
              <a:rPr lang="en-US" sz="2800" dirty="0" smtClean="0">
                <a:solidFill>
                  <a:schemeClr val="tx2">
                    <a:lumMod val="75000"/>
                  </a:schemeClr>
                </a:solidFill>
                <a:latin typeface="Franklin Gothic Medium" panose="020B0603020102020204" pitchFamily="34" charset="0"/>
              </a:rPr>
              <a:t>WIOA Final </a:t>
            </a:r>
            <a:r>
              <a:rPr lang="en-US" sz="2800" dirty="0">
                <a:solidFill>
                  <a:schemeClr val="tx2">
                    <a:lumMod val="75000"/>
                  </a:schemeClr>
                </a:solidFill>
                <a:latin typeface="Franklin Gothic Medium" panose="020B0603020102020204" pitchFamily="34" charset="0"/>
              </a:rPr>
              <a:t>Regulations Publically </a:t>
            </a:r>
            <a:r>
              <a:rPr lang="en-US" sz="2800" dirty="0" smtClean="0">
                <a:solidFill>
                  <a:schemeClr val="tx2">
                    <a:lumMod val="75000"/>
                  </a:schemeClr>
                </a:solidFill>
                <a:latin typeface="Franklin Gothic Medium" panose="020B0603020102020204" pitchFamily="34" charset="0"/>
              </a:rPr>
              <a:t>Available</a:t>
            </a:r>
          </a:p>
          <a:p>
            <a:pPr lvl="2" indent="0">
              <a:buNone/>
            </a:pPr>
            <a:r>
              <a:rPr lang="en-US" u="sng" dirty="0">
                <a:hlinkClick r:id="rId5"/>
              </a:rPr>
              <a:t>https://www.doleta.gov/WIOA/</a:t>
            </a:r>
            <a:endParaRPr lang="en-US" u="sng" dirty="0"/>
          </a:p>
          <a:p>
            <a:pPr lvl="2" indent="0">
              <a:buNone/>
            </a:pPr>
            <a:endParaRPr lang="en-US" sz="2800" dirty="0">
              <a:solidFill>
                <a:schemeClr val="tx2">
                  <a:lumMod val="75000"/>
                </a:schemeClr>
              </a:solidFill>
              <a:latin typeface="Franklin Gothic Medium" panose="020B0603020102020204" pitchFamily="34" charset="0"/>
            </a:endParaRPr>
          </a:p>
          <a:p>
            <a:pPr lvl="2"/>
            <a:endParaRPr lang="es-MX" dirty="0"/>
          </a:p>
        </p:txBody>
      </p:sp>
      <p:sp>
        <p:nvSpPr>
          <p:cNvPr id="3" name="Text Placeholder 2"/>
          <p:cNvSpPr>
            <a:spLocks noGrp="1"/>
          </p:cNvSpPr>
          <p:nvPr>
            <p:ph type="body" sz="quarter" idx="11"/>
          </p:nvPr>
        </p:nvSpPr>
        <p:spPr/>
        <p:txBody>
          <a:bodyPr>
            <a:normAutofit/>
          </a:bodyPr>
          <a:lstStyle/>
          <a:p>
            <a:r>
              <a:rPr lang="en-US" dirty="0" smtClean="0"/>
              <a:t>Migrant and seasonal Farmworkers Monitor Advocate System</a:t>
            </a:r>
          </a:p>
          <a:p>
            <a:pPr marL="285750" indent="-285750">
              <a:buFont typeface="Wingdings" panose="05000000000000000000" pitchFamily="2" charset="2"/>
              <a:buChar char="Ø"/>
            </a:pPr>
            <a:r>
              <a:rPr lang="en-US" sz="1600" dirty="0">
                <a:latin typeface="Arial "/>
                <a:hlinkClick r:id="rId6"/>
              </a:rPr>
              <a:t>https://</a:t>
            </a:r>
            <a:r>
              <a:rPr lang="en-US" sz="1600" dirty="0" smtClean="0">
                <a:latin typeface="Arial "/>
                <a:hlinkClick r:id="rId6"/>
              </a:rPr>
              <a:t>www.doleta.gov/programs/msfw.cfm</a:t>
            </a:r>
            <a:endParaRPr lang="en-US" sz="1600" dirty="0" smtClean="0">
              <a:latin typeface="Arial "/>
            </a:endParaRPr>
          </a:p>
          <a:p>
            <a:r>
              <a:rPr lang="en-US" dirty="0" smtClean="0"/>
              <a:t>Association of Farmworker Opportunity Programs</a:t>
            </a:r>
            <a:endParaRPr lang="en-US" dirty="0"/>
          </a:p>
          <a:p>
            <a:pPr lvl="2"/>
            <a:r>
              <a:rPr lang="en-US" dirty="0">
                <a:hlinkClick r:id="rId7"/>
              </a:rPr>
              <a:t>http://afop.org</a:t>
            </a:r>
            <a:r>
              <a:rPr lang="en-US" dirty="0" smtClean="0">
                <a:hlinkClick r:id="rId7"/>
              </a:rPr>
              <a:t>/</a:t>
            </a:r>
            <a:endParaRPr lang="en-US" dirty="0" smtClean="0"/>
          </a:p>
          <a:p>
            <a:r>
              <a:rPr lang="en-US" dirty="0" smtClean="0"/>
              <a:t>Occupational Safety &amp; Health Administration</a:t>
            </a:r>
          </a:p>
          <a:p>
            <a:pPr marL="457200" indent="-457200">
              <a:buFont typeface="Wingdings" panose="05000000000000000000" pitchFamily="2" charset="2"/>
              <a:buChar char="Ø"/>
            </a:pPr>
            <a:r>
              <a:rPr lang="en-US" sz="1700" dirty="0">
                <a:latin typeface="Arial "/>
                <a:hlinkClick r:id="rId8"/>
              </a:rPr>
              <a:t>https://www.osha.gov</a:t>
            </a:r>
            <a:r>
              <a:rPr lang="en-US" sz="1700" dirty="0" smtClean="0">
                <a:latin typeface="Arial "/>
                <a:hlinkClick r:id="rId8"/>
              </a:rPr>
              <a:t>/</a:t>
            </a:r>
            <a:endParaRPr lang="en-US" sz="1700" dirty="0" smtClean="0">
              <a:latin typeface="Arial "/>
            </a:endParaRPr>
          </a:p>
          <a:p>
            <a:endParaRPr lang="en-US" dirty="0"/>
          </a:p>
        </p:txBody>
      </p:sp>
    </p:spTree>
    <p:extLst>
      <p:ext uri="{BB962C8B-B14F-4D97-AF65-F5344CB8AC3E}">
        <p14:creationId xmlns:p14="http://schemas.microsoft.com/office/powerpoint/2010/main" val="667893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Introductions</a:t>
            </a:r>
            <a:endParaRPr lang="en-US" dirty="0"/>
          </a:p>
          <a:p>
            <a:r>
              <a:rPr lang="en-US" dirty="0" smtClean="0"/>
              <a:t>Program Eligibility and Enrollment</a:t>
            </a:r>
            <a:endParaRPr lang="en-US" dirty="0"/>
          </a:p>
          <a:p>
            <a:r>
              <a:rPr lang="en-US" dirty="0" smtClean="0"/>
              <a:t>Employment and Training Services</a:t>
            </a:r>
            <a:endParaRPr lang="en-US" dirty="0"/>
          </a:p>
          <a:p>
            <a:r>
              <a:rPr lang="en-US" dirty="0" smtClean="0"/>
              <a:t>Housing Assistance Services</a:t>
            </a:r>
          </a:p>
          <a:p>
            <a:r>
              <a:rPr lang="en-US" dirty="0" smtClean="0"/>
              <a:t>Performance Targets</a:t>
            </a:r>
          </a:p>
          <a:p>
            <a:r>
              <a:rPr lang="en-US" dirty="0" smtClean="0"/>
              <a:t>Next Steps</a:t>
            </a:r>
            <a:endParaRPr lang="en-US" dirty="0"/>
          </a:p>
        </p:txBody>
      </p:sp>
    </p:spTree>
    <p:extLst>
      <p:ext uri="{BB962C8B-B14F-4D97-AF65-F5344CB8AC3E}">
        <p14:creationId xmlns:p14="http://schemas.microsoft.com/office/powerpoint/2010/main" val="3542955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sp>
        <p:nvSpPr>
          <p:cNvPr id="5" name="TextBox 4"/>
          <p:cNvSpPr txBox="1"/>
          <p:nvPr/>
        </p:nvSpPr>
        <p:spPr>
          <a:xfrm>
            <a:off x="457200" y="2945831"/>
            <a:ext cx="6781800" cy="3170099"/>
          </a:xfrm>
          <a:prstGeom prst="rect">
            <a:avLst/>
          </a:prstGeom>
          <a:noFill/>
        </p:spPr>
        <p:txBody>
          <a:bodyPr wrap="square" rtlCol="0">
            <a:spAutoFit/>
          </a:bodyPr>
          <a:lstStyle/>
          <a:p>
            <a:pPr marL="342900" indent="-342900">
              <a:spcAft>
                <a:spcPts val="2400"/>
              </a:spcAft>
              <a:buFont typeface="+mj-lt"/>
              <a:buAutoNum type="arabicPeriod"/>
            </a:pPr>
            <a:r>
              <a:rPr lang="en-US" sz="2400" dirty="0">
                <a:latin typeface="Arial" pitchFamily="34" charset="0"/>
                <a:cs typeface="Arial" pitchFamily="34" charset="0"/>
              </a:rPr>
              <a:t> </a:t>
            </a:r>
            <a:r>
              <a:rPr lang="en-US" sz="2400" dirty="0" smtClean="0">
                <a:latin typeface="Arial" pitchFamily="34" charset="0"/>
                <a:cs typeface="Arial" pitchFamily="34" charset="0"/>
              </a:rPr>
              <a:t>        1 to 3 years</a:t>
            </a:r>
          </a:p>
          <a:p>
            <a:pPr marL="342900" indent="-342900">
              <a:spcAft>
                <a:spcPts val="2400"/>
              </a:spcAft>
              <a:buFont typeface="+mj-lt"/>
              <a:buAutoNum type="arabicPeriod"/>
            </a:pPr>
            <a:r>
              <a:rPr lang="en-US" sz="2400" dirty="0" smtClean="0">
                <a:latin typeface="Arial" pitchFamily="34" charset="0"/>
                <a:cs typeface="Arial" pitchFamily="34" charset="0"/>
              </a:rPr>
              <a:t>         4 to 7 years</a:t>
            </a:r>
          </a:p>
          <a:p>
            <a:pPr marL="342900" indent="-342900">
              <a:spcAft>
                <a:spcPts val="2400"/>
              </a:spcAft>
              <a:buFont typeface="+mj-lt"/>
              <a:buAutoNum type="arabicPeriod"/>
            </a:pPr>
            <a:r>
              <a:rPr lang="en-US" sz="2400" dirty="0" smtClean="0">
                <a:latin typeface="Arial" pitchFamily="34" charset="0"/>
                <a:cs typeface="Arial" pitchFamily="34" charset="0"/>
              </a:rPr>
              <a:t>         8-15 years</a:t>
            </a:r>
          </a:p>
          <a:p>
            <a:pPr marL="342900" indent="-342900">
              <a:spcAft>
                <a:spcPts val="2400"/>
              </a:spcAft>
              <a:buFont typeface="+mj-lt"/>
              <a:buAutoNum type="arabicPeriod"/>
            </a:pPr>
            <a:r>
              <a:rPr lang="en-US" sz="2400" dirty="0" smtClean="0">
                <a:latin typeface="Arial" pitchFamily="34" charset="0"/>
                <a:cs typeface="Arial" pitchFamily="34" charset="0"/>
              </a:rPr>
              <a:t>         16 to 30 years</a:t>
            </a:r>
          </a:p>
          <a:p>
            <a:pPr marL="342900" indent="-342900">
              <a:spcAft>
                <a:spcPts val="2400"/>
              </a:spcAft>
              <a:buFont typeface="+mj-lt"/>
              <a:buAutoNum type="arabicPeriod"/>
            </a:pPr>
            <a:r>
              <a:rPr lang="en-US" sz="2400" dirty="0" smtClean="0">
                <a:latin typeface="Arial" pitchFamily="34" charset="0"/>
                <a:cs typeface="Arial" pitchFamily="34" charset="0"/>
              </a:rPr>
              <a:t>         Lost count but more than 30 years!</a:t>
            </a:r>
          </a:p>
        </p:txBody>
      </p:sp>
      <p:sp>
        <p:nvSpPr>
          <p:cNvPr id="6" name="TextBox 5"/>
          <p:cNvSpPr txBox="1"/>
          <p:nvPr/>
        </p:nvSpPr>
        <p:spPr>
          <a:xfrm>
            <a:off x="207925" y="1524000"/>
            <a:ext cx="7467600" cy="867930"/>
          </a:xfrm>
          <a:prstGeom prst="rect">
            <a:avLst/>
          </a:prstGeom>
          <a:noFill/>
        </p:spPr>
        <p:txBody>
          <a:bodyPr wrap="square" rtlCol="0">
            <a:spAutoFit/>
          </a:bodyPr>
          <a:lstStyle/>
          <a:p>
            <a:pPr lvl="0" algn="ctr" defTabSz="1066800">
              <a:lnSpc>
                <a:spcPct val="90000"/>
              </a:lnSpc>
              <a:spcBef>
                <a:spcPct val="0"/>
              </a:spcBef>
              <a:spcAft>
                <a:spcPct val="35000"/>
              </a:spcAft>
            </a:pPr>
            <a:r>
              <a:rPr lang="en-US" sz="2800" dirty="0" smtClean="0">
                <a:solidFill>
                  <a:srgbClr val="C00000"/>
                </a:solidFill>
                <a:latin typeface="Arial" pitchFamily="34" charset="0"/>
                <a:cs typeface="Arial" pitchFamily="34" charset="0"/>
              </a:rPr>
              <a:t>How long have you worked with your organization? </a:t>
            </a:r>
            <a:endParaRPr lang="en-US" dirty="0">
              <a:latin typeface="Arial" pitchFamily="34" charset="0"/>
              <a:cs typeface="Arial" pitchFamily="34" charset="0"/>
            </a:endParaRPr>
          </a:p>
        </p:txBody>
      </p:sp>
    </p:spTree>
    <p:extLst>
      <p:ext uri="{BB962C8B-B14F-4D97-AF65-F5344CB8AC3E}">
        <p14:creationId xmlns:p14="http://schemas.microsoft.com/office/powerpoint/2010/main" val="1745190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3440998" y="402797"/>
            <a:ext cx="4621068" cy="457200"/>
          </a:xfrm>
        </p:spPr>
        <p:txBody>
          <a:bodyPr/>
          <a:lstStyle/>
          <a:p>
            <a:r>
              <a:rPr lang="en-US" dirty="0" smtClean="0"/>
              <a:t>Noel Castro</a:t>
            </a:r>
            <a:endParaRPr lang="en-US" dirty="0"/>
          </a:p>
        </p:txBody>
      </p:sp>
      <p:sp>
        <p:nvSpPr>
          <p:cNvPr id="3" name="Text Placeholder 2"/>
          <p:cNvSpPr>
            <a:spLocks noGrp="1"/>
          </p:cNvSpPr>
          <p:nvPr>
            <p:ph type="body" sz="half" idx="12"/>
          </p:nvPr>
        </p:nvSpPr>
        <p:spPr>
          <a:xfrm>
            <a:off x="3292143" y="991576"/>
            <a:ext cx="3970337" cy="354807"/>
          </a:xfrm>
        </p:spPr>
        <p:txBody>
          <a:bodyPr/>
          <a:lstStyle/>
          <a:p>
            <a:r>
              <a:rPr lang="en-US" dirty="0" smtClean="0"/>
              <a:t>Federal Project Officer</a:t>
            </a:r>
            <a:endParaRPr lang="en-US" dirty="0"/>
          </a:p>
        </p:txBody>
      </p:sp>
      <p:sp>
        <p:nvSpPr>
          <p:cNvPr id="5" name="Text Placeholder 4"/>
          <p:cNvSpPr>
            <a:spLocks noGrp="1"/>
          </p:cNvSpPr>
          <p:nvPr>
            <p:ph type="body" sz="half" idx="14"/>
          </p:nvPr>
        </p:nvSpPr>
        <p:spPr>
          <a:xfrm>
            <a:off x="3122023" y="1771740"/>
            <a:ext cx="3970337" cy="1117658"/>
          </a:xfrm>
        </p:spPr>
        <p:txBody>
          <a:bodyPr>
            <a:normAutofit fontScale="92500" lnSpcReduction="20000"/>
          </a:bodyPr>
          <a:lstStyle/>
          <a:p>
            <a:r>
              <a:rPr lang="en-US" dirty="0" smtClean="0"/>
              <a:t>Region 4</a:t>
            </a:r>
            <a:endParaRPr lang="en-US" dirty="0"/>
          </a:p>
          <a:p>
            <a:r>
              <a:rPr lang="en-US" dirty="0"/>
              <a:t>Employment and Training Administration </a:t>
            </a:r>
          </a:p>
          <a:p>
            <a:r>
              <a:rPr lang="en-US" dirty="0"/>
              <a:t>U.S. Department of Labor</a:t>
            </a:r>
          </a:p>
        </p:txBody>
      </p:sp>
      <p:pic>
        <p:nvPicPr>
          <p:cNvPr id="7" name="Picture 2" descr="C:\Users\ibanez-laura\AppData\Local\Microsoft\Windows\Temporary Internet Files\Content.Outlook\MV3N8NPG\IMG_33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33" y="557337"/>
            <a:ext cx="1755648"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255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eligibility and enrollment</a:t>
            </a:r>
            <a:endParaRPr lang="en-US" dirty="0"/>
          </a:p>
        </p:txBody>
      </p:sp>
      <p:sp>
        <p:nvSpPr>
          <p:cNvPr id="5" name="Text Placeholder 4"/>
          <p:cNvSpPr>
            <a:spLocks noGrp="1"/>
          </p:cNvSpPr>
          <p:nvPr>
            <p:ph type="body" idx="1"/>
          </p:nvPr>
        </p:nvSpPr>
        <p:spPr/>
        <p:txBody>
          <a:bodyPr/>
          <a:lstStyle/>
          <a:p>
            <a:r>
              <a:rPr lang="en-US" dirty="0" smtClean="0"/>
              <a:t>National Farmworker Jobs Program</a:t>
            </a:r>
            <a:endParaRPr lang="en-US" dirty="0"/>
          </a:p>
        </p:txBody>
      </p:sp>
    </p:spTree>
    <p:extLst>
      <p:ext uri="{BB962C8B-B14F-4D97-AF65-F5344CB8AC3E}">
        <p14:creationId xmlns:p14="http://schemas.microsoft.com/office/powerpoint/2010/main" val="373436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Eligibility Requirements for NFJP Participants </a:t>
            </a:r>
            <a:endParaRPr lang="en-US" dirty="0"/>
          </a:p>
        </p:txBody>
      </p:sp>
      <p:sp>
        <p:nvSpPr>
          <p:cNvPr id="3" name="Content Placeholder 2"/>
          <p:cNvSpPr>
            <a:spLocks noGrp="1"/>
          </p:cNvSpPr>
          <p:nvPr>
            <p:ph idx="1"/>
          </p:nvPr>
        </p:nvSpPr>
        <p:spPr/>
        <p:txBody>
          <a:bodyPr>
            <a:normAutofit fontScale="25000" lnSpcReduction="20000"/>
          </a:bodyPr>
          <a:lstStyle/>
          <a:p>
            <a:pPr marL="0" lvl="0" indent="0">
              <a:buNone/>
            </a:pPr>
            <a:r>
              <a:rPr lang="en-US" sz="7200" dirty="0">
                <a:solidFill>
                  <a:schemeClr val="tx1"/>
                </a:solidFill>
              </a:rPr>
              <a:t>An individual must meet, on the date of application for enrollment, </a:t>
            </a:r>
            <a:r>
              <a:rPr lang="en-US" sz="7200" dirty="0" smtClean="0">
                <a:solidFill>
                  <a:schemeClr val="tx1"/>
                </a:solidFill>
              </a:rPr>
              <a:t>the </a:t>
            </a:r>
            <a:r>
              <a:rPr lang="en-US" sz="7200" dirty="0" smtClean="0">
                <a:solidFill>
                  <a:schemeClr val="tx1"/>
                </a:solidFill>
              </a:rPr>
              <a:t>criteria under section I or section II </a:t>
            </a:r>
            <a:r>
              <a:rPr lang="en-US" sz="7200" dirty="0" smtClean="0">
                <a:solidFill>
                  <a:schemeClr val="tx1"/>
                </a:solidFill>
              </a:rPr>
              <a:t>below </a:t>
            </a:r>
            <a:r>
              <a:rPr lang="en-US" sz="7200" dirty="0">
                <a:solidFill>
                  <a:schemeClr val="tx1"/>
                </a:solidFill>
              </a:rPr>
              <a:t>as defined in </a:t>
            </a:r>
            <a:r>
              <a:rPr lang="en-US" sz="7200" dirty="0" smtClean="0"/>
              <a:t>§</a:t>
            </a:r>
            <a:r>
              <a:rPr lang="en-US" sz="7200" b="1" dirty="0" smtClean="0"/>
              <a:t> </a:t>
            </a:r>
            <a:r>
              <a:rPr lang="en-US" sz="7200" dirty="0" smtClean="0">
                <a:solidFill>
                  <a:schemeClr val="tx1"/>
                </a:solidFill>
              </a:rPr>
              <a:t>685.110</a:t>
            </a:r>
            <a:r>
              <a:rPr lang="en-US" sz="7200" dirty="0">
                <a:solidFill>
                  <a:schemeClr val="tx1"/>
                </a:solidFill>
              </a:rPr>
              <a:t>:</a:t>
            </a:r>
            <a:endParaRPr lang="es-MX" sz="7200" dirty="0">
              <a:solidFill>
                <a:schemeClr val="tx1"/>
              </a:solidFill>
            </a:endParaRPr>
          </a:p>
          <a:p>
            <a:pPr marL="0" indent="0">
              <a:buNone/>
            </a:pPr>
            <a:r>
              <a:rPr lang="en-US" sz="7200" dirty="0" smtClean="0">
                <a:solidFill>
                  <a:schemeClr val="tx1"/>
                </a:solidFill>
              </a:rPr>
              <a:t>I. MSFW </a:t>
            </a:r>
            <a:endParaRPr lang="es-MX" sz="7200" dirty="0">
              <a:solidFill>
                <a:schemeClr val="tx1"/>
              </a:solidFill>
            </a:endParaRPr>
          </a:p>
          <a:p>
            <a:pPr lvl="0"/>
            <a:r>
              <a:rPr lang="en-US" sz="7200" dirty="0" smtClean="0">
                <a:solidFill>
                  <a:schemeClr val="tx1"/>
                </a:solidFill>
              </a:rPr>
              <a:t>First, to </a:t>
            </a:r>
            <a:r>
              <a:rPr lang="en-US" sz="7200" dirty="0">
                <a:solidFill>
                  <a:schemeClr val="tx1"/>
                </a:solidFill>
              </a:rPr>
              <a:t>receive NFJP services an individual must be either a(n):</a:t>
            </a:r>
            <a:endParaRPr lang="es-MX" sz="7200" dirty="0">
              <a:solidFill>
                <a:schemeClr val="tx1"/>
              </a:solidFill>
            </a:endParaRPr>
          </a:p>
          <a:p>
            <a:pPr lvl="1"/>
            <a:r>
              <a:rPr lang="en-US" sz="7200" dirty="0">
                <a:solidFill>
                  <a:schemeClr val="tx1"/>
                </a:solidFill>
              </a:rPr>
              <a:t>Eligible seasonal farmworker; </a:t>
            </a:r>
            <a:endParaRPr lang="en-US" sz="7200" dirty="0" smtClean="0">
              <a:solidFill>
                <a:schemeClr val="tx1"/>
              </a:solidFill>
            </a:endParaRPr>
          </a:p>
          <a:p>
            <a:pPr lvl="1"/>
            <a:r>
              <a:rPr lang="en-US" sz="7200" dirty="0" smtClean="0">
                <a:solidFill>
                  <a:schemeClr val="tx1"/>
                </a:solidFill>
              </a:rPr>
              <a:t>Eligible </a:t>
            </a:r>
            <a:r>
              <a:rPr lang="en-US" sz="7200" dirty="0">
                <a:solidFill>
                  <a:schemeClr val="tx1"/>
                </a:solidFill>
              </a:rPr>
              <a:t>migrant </a:t>
            </a:r>
            <a:r>
              <a:rPr lang="en-US" sz="7200" dirty="0" smtClean="0">
                <a:solidFill>
                  <a:schemeClr val="tx1"/>
                </a:solidFill>
              </a:rPr>
              <a:t>farmworker;</a:t>
            </a:r>
            <a:r>
              <a:rPr lang="es-MX" sz="7200" dirty="0">
                <a:solidFill>
                  <a:schemeClr val="tx1"/>
                </a:solidFill>
              </a:rPr>
              <a:t> </a:t>
            </a:r>
            <a:r>
              <a:rPr lang="en-US" sz="7200" dirty="0" smtClean="0">
                <a:solidFill>
                  <a:schemeClr val="tx1"/>
                </a:solidFill>
              </a:rPr>
              <a:t>or</a:t>
            </a:r>
            <a:endParaRPr lang="es-MX" sz="7200" dirty="0">
              <a:solidFill>
                <a:schemeClr val="tx1"/>
              </a:solidFill>
            </a:endParaRPr>
          </a:p>
          <a:p>
            <a:pPr lvl="1"/>
            <a:r>
              <a:rPr lang="en-US" sz="7200" dirty="0">
                <a:solidFill>
                  <a:schemeClr val="tx1"/>
                </a:solidFill>
              </a:rPr>
              <a:t>Eligible MSFW </a:t>
            </a:r>
            <a:r>
              <a:rPr lang="en-US" sz="7200" dirty="0" smtClean="0">
                <a:solidFill>
                  <a:schemeClr val="tx1"/>
                </a:solidFill>
              </a:rPr>
              <a:t>youth</a:t>
            </a:r>
            <a:r>
              <a:rPr lang="en-US" sz="7200" dirty="0">
                <a:solidFill>
                  <a:schemeClr val="tx1"/>
                </a:solidFill>
              </a:rPr>
              <a:t>.</a:t>
            </a:r>
            <a:r>
              <a:rPr lang="en-US" sz="7200" dirty="0" smtClean="0">
                <a:solidFill>
                  <a:schemeClr val="tx1"/>
                </a:solidFill>
              </a:rPr>
              <a:t> </a:t>
            </a:r>
            <a:endParaRPr lang="es-MX" sz="7200" dirty="0">
              <a:solidFill>
                <a:schemeClr val="tx1"/>
              </a:solidFill>
            </a:endParaRPr>
          </a:p>
          <a:p>
            <a:pPr lvl="0"/>
            <a:r>
              <a:rPr lang="en-US" sz="7200" dirty="0" smtClean="0">
                <a:solidFill>
                  <a:schemeClr val="tx1"/>
                </a:solidFill>
              </a:rPr>
              <a:t>Second, a </a:t>
            </a:r>
            <a:r>
              <a:rPr lang="en-US" sz="7200" dirty="0">
                <a:solidFill>
                  <a:schemeClr val="tx1"/>
                </a:solidFill>
              </a:rPr>
              <a:t>NFJP participant must be:</a:t>
            </a:r>
            <a:endParaRPr lang="es-MX" sz="7200" dirty="0">
              <a:solidFill>
                <a:schemeClr val="tx1"/>
              </a:solidFill>
            </a:endParaRPr>
          </a:p>
          <a:p>
            <a:pPr lvl="1"/>
            <a:r>
              <a:rPr lang="en-US" sz="7200" dirty="0">
                <a:solidFill>
                  <a:schemeClr val="tx1"/>
                </a:solidFill>
              </a:rPr>
              <a:t>A low-income individual who faces multiple barriers to economic </a:t>
            </a:r>
            <a:r>
              <a:rPr lang="en-US" sz="7200" dirty="0" smtClean="0">
                <a:solidFill>
                  <a:schemeClr val="tx1"/>
                </a:solidFill>
              </a:rPr>
              <a:t>self-sufficiency.</a:t>
            </a:r>
          </a:p>
          <a:p>
            <a:pPr marL="457200" lvl="1" indent="0">
              <a:buNone/>
            </a:pPr>
            <a:endParaRPr lang="en-US" sz="6200" b="1" dirty="0" smtClean="0">
              <a:solidFill>
                <a:schemeClr val="tx1"/>
              </a:solidFill>
            </a:endParaRPr>
          </a:p>
          <a:p>
            <a:pPr marL="114300" indent="0">
              <a:buNone/>
            </a:pPr>
            <a:r>
              <a:rPr lang="en-US" sz="7200" dirty="0" smtClean="0">
                <a:solidFill>
                  <a:schemeClr val="tx1"/>
                </a:solidFill>
              </a:rPr>
              <a:t>II. Dependent of a MSFW</a:t>
            </a:r>
          </a:p>
          <a:p>
            <a:pPr marL="571500" indent="-457200"/>
            <a:r>
              <a:rPr lang="en-US" sz="7200" dirty="0" smtClean="0">
                <a:solidFill>
                  <a:schemeClr val="tx1"/>
                </a:solidFill>
              </a:rPr>
              <a:t>To qualify for NFJP as a dependent an individual must be a dependent of an eligible MSFW. The eligible MSFW must meet the two requirements above.</a:t>
            </a:r>
            <a:r>
              <a:rPr lang="en-US" sz="6200" dirty="0" smtClean="0">
                <a:solidFill>
                  <a:schemeClr val="tx1"/>
                </a:solidFill>
              </a:rPr>
              <a:t> </a:t>
            </a:r>
            <a:endParaRPr lang="en-US" sz="6200" dirty="0">
              <a:solidFill>
                <a:schemeClr val="tx1"/>
              </a:solidFill>
            </a:endParaRPr>
          </a:p>
          <a:p>
            <a:pPr marL="914400" lvl="2" indent="0" algn="ctr">
              <a:buNone/>
            </a:pPr>
            <a:endParaRPr lang="en-US" b="1" dirty="0" smtClean="0">
              <a:solidFill>
                <a:schemeClr val="tx1"/>
              </a:solidFill>
            </a:endParaRPr>
          </a:p>
          <a:p>
            <a:pPr marL="914400" lvl="2" indent="0" algn="ctr">
              <a:buNone/>
            </a:pPr>
            <a:endParaRPr lang="es-MX" dirty="0">
              <a:solidFill>
                <a:schemeClr val="tx1"/>
              </a:solidFill>
            </a:endParaRPr>
          </a:p>
          <a:p>
            <a:endParaRPr lang="en-US" dirty="0"/>
          </a:p>
          <a:p>
            <a:endParaRPr lang="en-US" sz="2200" dirty="0" smtClean="0"/>
          </a:p>
          <a:p>
            <a:pPr lvl="0">
              <a:spcBef>
                <a:spcPct val="20000"/>
              </a:spcBef>
              <a:spcAft>
                <a:spcPts val="0"/>
              </a:spcAft>
              <a:buNone/>
              <a:defRPr/>
            </a:pPr>
            <a:endParaRPr lang="en-US" sz="2200" dirty="0">
              <a:solidFill>
                <a:prstClr val="black"/>
              </a:solidFill>
              <a:latin typeface="Calibri"/>
            </a:endParaRPr>
          </a:p>
          <a:p>
            <a:endParaRPr lang="en-US" dirty="0" smtClean="0"/>
          </a:p>
          <a:p>
            <a:pPr marL="457200" lvl="1" indent="0">
              <a:buNone/>
            </a:pPr>
            <a:endParaRPr lang="en-US" dirty="0"/>
          </a:p>
          <a:p>
            <a:pPr marL="914400" lvl="2" indent="0">
              <a:buNone/>
            </a:pPr>
            <a:endParaRPr lang="en-US" dirty="0"/>
          </a:p>
        </p:txBody>
      </p:sp>
    </p:spTree>
    <p:extLst>
      <p:ext uri="{BB962C8B-B14F-4D97-AF65-F5344CB8AC3E}">
        <p14:creationId xmlns:p14="http://schemas.microsoft.com/office/powerpoint/2010/main" val="30045539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676&quot;&gt;&lt;object type=&quot;3&quot; unique_id=&quot;10677&quot;&gt;&lt;property id=&quot;20148&quot; value=&quot;5&quot;/&gt;&lt;property id=&quot;20300&quot; value=&quot;Slide 1&quot;/&gt;&lt;property id=&quot;20307&quot; value=&quot;273&quot;/&gt;&lt;/object&gt;&lt;object type=&quot;3&quot; unique_id=&quot;10678&quot;&gt;&lt;property id=&quot;20148&quot; value=&quot;5&quot;/&gt;&lt;property id=&quot;20300&quot; value=&quot;Slide 2 - &amp;quot;Title Goes Here&amp;quot;&quot;/&gt;&lt;property id=&quot;20307&quot; value=&quot;256&quot;/&gt;&lt;/object&gt;&lt;object type=&quot;3&quot; unique_id=&quot;10679&quot;&gt;&lt;property id=&quot;20148&quot; value=&quot;5&quot;/&gt;&lt;property id=&quot;20300&quot; value=&quot;Slide 3&quot;/&gt;&lt;property id=&quot;20307&quot; value=&quot;264&quot;/&gt;&lt;/object&gt;&lt;object type=&quot;3&quot; unique_id=&quot;10680&quot;&gt;&lt;property id=&quot;20148&quot; value=&quot;5&quot;/&gt;&lt;property id=&quot;20300&quot; value=&quot;Slide 5 - &amp;quot;Bob Smith&amp;quot;&quot;/&gt;&lt;property id=&quot;20307&quot; value=&quot;259&quot;/&gt;&lt;/object&gt;&lt;object type=&quot;3&quot; unique_id=&quot;10681&quot;&gt;&lt;property id=&quot;20148&quot; value=&quot;5&quot;/&gt;&lt;property id=&quot;20300&quot; value=&quot;Slide 6 - &amp;quot;Bob Smith&amp;quot;&quot;/&gt;&lt;property id=&quot;20307&quot; value=&quot;260&quot;/&gt;&lt;/object&gt;&lt;object type=&quot;3&quot; unique_id=&quot;10682&quot;&gt;&lt;property id=&quot;20148&quot; value=&quot;5&quot;/&gt;&lt;property id=&quot;20300&quot; value=&quot;Slide 7 - &amp;quot;Bob Smith&amp;quot;&quot;/&gt;&lt;property id=&quot;20307&quot; value=&quot;261&quot;/&gt;&lt;/object&gt;&lt;object type=&quot;3&quot; unique_id=&quot;10683&quot;&gt;&lt;property id=&quot;20148&quot; value=&quot;5&quot;/&gt;&lt;property id=&quot;20300&quot; value=&quot;Slide 8&quot;/&gt;&lt;property id=&quot;20307&quot; value=&quot;265&quot;/&gt;&lt;/object&gt;&lt;object type=&quot;3&quot; unique_id=&quot;10684&quot;&gt;&lt;property id=&quot;20148&quot; value=&quot;5&quot;/&gt;&lt;property id=&quot;20300&quot; value=&quot;Slide 9&quot;/&gt;&lt;property id=&quot;20307&quot; value=&quot;270&quot;/&gt;&lt;/object&gt;&lt;object type=&quot;3&quot; unique_id=&quot;10685&quot;&gt;&lt;property id=&quot;20148&quot; value=&quot;5&quot;/&gt;&lt;property id=&quot;20300&quot; value=&quot;Slide 10 - &amp;quot;Section Title Goes Here&amp;quot;&quot;/&gt;&lt;property id=&quot;20307&quot; value=&quot;257&quot;/&gt;&lt;/object&gt;&lt;object type=&quot;3&quot; unique_id=&quot;10686&quot;&gt;&lt;property id=&quot;20148&quot; value=&quot;5&quot;/&gt;&lt;property id=&quot;20300&quot; value=&quot;Slide 11 - &amp;quot;Title Goes Here&amp;quot;&quot;/&gt;&lt;property id=&quot;20307&quot; value=&quot;258&quot;/&gt;&lt;/object&gt;&lt;object type=&quot;3&quot; unique_id=&quot;10687&quot;&gt;&lt;property id=&quot;20148&quot; value=&quot;5&quot;/&gt;&lt;property id=&quot;20300&quot; value=&quot;Slide 13 - &amp;quot;Picture Title Here&amp;quot;&quot;/&gt;&lt;property id=&quot;20307&quot; value=&quot;262&quot;/&gt;&lt;/object&gt;&lt;object type=&quot;3&quot; unique_id=&quot;10688&quot;&gt;&lt;property id=&quot;20148&quot; value=&quot;5&quot;/&gt;&lt;property id=&quot;20300&quot; value=&quot;Slide 14&quot;/&gt;&lt;property id=&quot;20307&quot; value=&quot;263&quot;/&gt;&lt;/object&gt;&lt;object type=&quot;3&quot; unique_id=&quot;10689&quot;&gt;&lt;property id=&quot;20148&quot; value=&quot;5&quot;/&gt;&lt;property id=&quot;20300&quot; value=&quot;Slide 15 - &amp;quot;Series Set Title&amp;quot;&quot;/&gt;&lt;property id=&quot;20307&quot; value=&quot;272&quot;/&gt;&lt;/object&gt;&lt;object type=&quot;3&quot; unique_id=&quot;10690&quot;&gt;&lt;property id=&quot;20148&quot; value=&quot;5&quot;/&gt;&lt;property id=&quot;20300&quot; value=&quot;Slide 16 - &amp;quot;FirstName LastName&amp;quot;&quot;/&gt;&lt;property id=&quot;20307&quot; value=&quot;266&quot;/&gt;&lt;/object&gt;&lt;object type=&quot;3&quot; unique_id=&quot;10691&quot;&gt;&lt;property id=&quot;20148&quot; value=&quot;5&quot;/&gt;&lt;property id=&quot;20300&quot; value=&quot;Slide 17&quot;/&gt;&lt;property id=&quot;20307&quot; value=&quot;267&quot;/&gt;&lt;/object&gt;&lt;object type=&quot;3&quot; unique_id=&quot;10692&quot;&gt;&lt;property id=&quot;20148&quot; value=&quot;5&quot;/&gt;&lt;property id=&quot;20300&quot; value=&quot;Slide 18 - &amp;quot;FirstName LastName&amp;quot;&quot;/&gt;&lt;property id=&quot;20307&quot; value=&quot;268&quot;/&gt;&lt;/object&gt;&lt;object type=&quot;3&quot; unique_id=&quot;10693&quot;&gt;&lt;property id=&quot;20148&quot; value=&quot;5&quot;/&gt;&lt;property id=&quot;20300&quot; value=&quot;Slide 19&quot;/&gt;&lt;property id=&quot;20307&quot; value=&quot;269&quot;/&gt;&lt;/object&gt;&lt;object type=&quot;3&quot; unique_id=&quot;21438&quot;&gt;&lt;property id=&quot;20148&quot; value=&quot;5&quot;/&gt;&lt;property id=&quot;20300&quot; value=&quot;Slide 12&quot;/&gt;&lt;property id=&quot;20307&quot; value=&quot;274&quot;/&gt;&lt;/object&gt;&lt;object type=&quot;3&quot; unique_id=&quot;21579&quot;&gt;&lt;property id=&quot;20148&quot; value=&quot;5&quot;/&gt;&lt;property id=&quot;20300&quot; value=&quot;Slide 4&quot;/&gt;&lt;property id=&quot;20307&quot; value=&quot;275&quot;/&gt;&lt;/object&gt;&lt;/object&gt;&lt;object type=&quot;8&quot; unique_id=&quot;1071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8FBA55B8DA5045BFCD6003A0206EBB" ma:contentTypeVersion="0" ma:contentTypeDescription="Create a new document." ma:contentTypeScope="" ma:versionID="9af4df16691a9af1e934d66c9f3167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1FA3AD-3432-4526-89EB-7A5B323DB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AA1B5B-069E-4BDD-A79A-68D5FBCBDE35}">
  <ds:schemaRefs>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CC49AA9-F75E-4759-B9AE-64F2C0E5A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6340</TotalTime>
  <Words>3626</Words>
  <Application>Microsoft Office PowerPoint</Application>
  <PresentationFormat>On-screen Show (4:3)</PresentationFormat>
  <Paragraphs>421</Paragraphs>
  <Slides>47</Slides>
  <Notes>35</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Moving forward together:</vt:lpstr>
      <vt:lpstr>PowerPoint Presentation</vt:lpstr>
      <vt:lpstr>Laura Ibañez</vt:lpstr>
      <vt:lpstr>PowerPoint Presentation</vt:lpstr>
      <vt:lpstr>PowerPoint Presentation</vt:lpstr>
      <vt:lpstr>PowerPoint Presentation</vt:lpstr>
      <vt:lpstr>Program eligibility and enrollment</vt:lpstr>
      <vt:lpstr>Eligibility Requirements for NFJP Participants </vt:lpstr>
      <vt:lpstr>Definition of Low-income Individual WIOA Section 3(36)(A) </vt:lpstr>
      <vt:lpstr>Definition of Low-income Individual WIOA Section 3(36)(A) </vt:lpstr>
      <vt:lpstr>Definition for Eligible Seasonal Farmworker WIOA Section 167(i)(3)</vt:lpstr>
      <vt:lpstr>Clarification on Definition for Eligible Seasonal Farmworker</vt:lpstr>
      <vt:lpstr> Definition for Eligible Migrant WIOA Section 167(i)(3)   </vt:lpstr>
      <vt:lpstr>Definition for Eligible MSFW Youth § 685.110</vt:lpstr>
      <vt:lpstr>Definition for Dependent of a MSFW § 685.110</vt:lpstr>
      <vt:lpstr>Definition of Farmwork § 651.10</vt:lpstr>
      <vt:lpstr>Farmwork and NAICS</vt:lpstr>
      <vt:lpstr>Eligibility Determination Period § 685.110</vt:lpstr>
      <vt:lpstr>Other Important Considerations </vt:lpstr>
      <vt:lpstr>Other Important Considerations </vt:lpstr>
      <vt:lpstr>PowerPoint Presentation</vt:lpstr>
      <vt:lpstr>PowerPoint Presentation</vt:lpstr>
      <vt:lpstr>Program Services</vt:lpstr>
      <vt:lpstr> Career Services § 685.340 </vt:lpstr>
      <vt:lpstr>Training Services  § 685.350</vt:lpstr>
      <vt:lpstr>Training Services: OJTs § 685.350  </vt:lpstr>
      <vt:lpstr>Training Services § 685.350</vt:lpstr>
      <vt:lpstr>Recognized Postsecondary Credential WIOA Section 3(52)</vt:lpstr>
      <vt:lpstr>Youth Services § 685.360</vt:lpstr>
      <vt:lpstr>Youth Program Elements WIOA Section 129 </vt:lpstr>
      <vt:lpstr>Youth Program Elements WIOA Section 129 </vt:lpstr>
      <vt:lpstr>Related Assistance § 685.110 and § 685.380 </vt:lpstr>
      <vt:lpstr>PowerPoint Presentation</vt:lpstr>
      <vt:lpstr>Housing Services</vt:lpstr>
      <vt:lpstr>Housing Services  § 685.360</vt:lpstr>
      <vt:lpstr>Housing Services  § 685.360</vt:lpstr>
      <vt:lpstr>Housing Services § 685.360</vt:lpstr>
      <vt:lpstr>Laura Ibañez</vt:lpstr>
      <vt:lpstr>Performance</vt:lpstr>
      <vt:lpstr>Performance Indicators for Housing Grantees</vt:lpstr>
      <vt:lpstr>Performance Targets for Employment and Training Grantees</vt:lpstr>
      <vt:lpstr>Single, Nationwide Performance targets for Employment and Training Grantees</vt:lpstr>
      <vt:lpstr>Next Steps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Laura Ibañez</cp:lastModifiedBy>
  <cp:revision>286</cp:revision>
  <dcterms:created xsi:type="dcterms:W3CDTF">2014-04-10T03:33:57Z</dcterms:created>
  <dcterms:modified xsi:type="dcterms:W3CDTF">2016-08-12T17:41:59Z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0x010100618FBA55B8DA5045BFCD6003A0206EBB</vt:lpwstr>
  </property>
</Properties>
</file>