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65"/>
  </p:notesMasterIdLst>
  <p:handoutMasterIdLst>
    <p:handoutMasterId r:id="rId66"/>
  </p:handoutMasterIdLst>
  <p:sldIdLst>
    <p:sldId id="364" r:id="rId2"/>
    <p:sldId id="365" r:id="rId3"/>
    <p:sldId id="367" r:id="rId4"/>
    <p:sldId id="266" r:id="rId5"/>
    <p:sldId id="293" r:id="rId6"/>
    <p:sldId id="294" r:id="rId7"/>
    <p:sldId id="295" r:id="rId8"/>
    <p:sldId id="296" r:id="rId9"/>
    <p:sldId id="298" r:id="rId10"/>
    <p:sldId id="297" r:id="rId11"/>
    <p:sldId id="299" r:id="rId12"/>
    <p:sldId id="301" r:id="rId13"/>
    <p:sldId id="302" r:id="rId14"/>
    <p:sldId id="363" r:id="rId15"/>
    <p:sldId id="304" r:id="rId16"/>
    <p:sldId id="307" r:id="rId17"/>
    <p:sldId id="308" r:id="rId18"/>
    <p:sldId id="309" r:id="rId19"/>
    <p:sldId id="305" r:id="rId20"/>
    <p:sldId id="306" r:id="rId21"/>
    <p:sldId id="310" r:id="rId22"/>
    <p:sldId id="311" r:id="rId23"/>
    <p:sldId id="312" r:id="rId24"/>
    <p:sldId id="356" r:id="rId25"/>
    <p:sldId id="314" r:id="rId26"/>
    <p:sldId id="315" r:id="rId27"/>
    <p:sldId id="317" r:id="rId28"/>
    <p:sldId id="319" r:id="rId29"/>
    <p:sldId id="320" r:id="rId30"/>
    <p:sldId id="321" r:id="rId31"/>
    <p:sldId id="360" r:id="rId32"/>
    <p:sldId id="377" r:id="rId33"/>
    <p:sldId id="378" r:id="rId34"/>
    <p:sldId id="323" r:id="rId35"/>
    <p:sldId id="325" r:id="rId36"/>
    <p:sldId id="327" r:id="rId37"/>
    <p:sldId id="328" r:id="rId38"/>
    <p:sldId id="329" r:id="rId39"/>
    <p:sldId id="330" r:id="rId40"/>
    <p:sldId id="375" r:id="rId41"/>
    <p:sldId id="332" r:id="rId42"/>
    <p:sldId id="333" r:id="rId43"/>
    <p:sldId id="334" r:id="rId44"/>
    <p:sldId id="335" r:id="rId45"/>
    <p:sldId id="336" r:id="rId46"/>
    <p:sldId id="337" r:id="rId47"/>
    <p:sldId id="338" r:id="rId48"/>
    <p:sldId id="374" r:id="rId49"/>
    <p:sldId id="373" r:id="rId50"/>
    <p:sldId id="372" r:id="rId51"/>
    <p:sldId id="371" r:id="rId52"/>
    <p:sldId id="370" r:id="rId53"/>
    <p:sldId id="369" r:id="rId54"/>
    <p:sldId id="368" r:id="rId55"/>
    <p:sldId id="376" r:id="rId56"/>
    <p:sldId id="355" r:id="rId57"/>
    <p:sldId id="341" r:id="rId58"/>
    <p:sldId id="357" r:id="rId59"/>
    <p:sldId id="362" r:id="rId60"/>
    <p:sldId id="358" r:id="rId61"/>
    <p:sldId id="278" r:id="rId62"/>
    <p:sldId id="279" r:id="rId63"/>
    <p:sldId id="262" r:id="rId64"/>
  </p:sldIdLst>
  <p:sldSz cx="9144000" cy="6858000" type="screen4x3"/>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4074" autoAdjust="0"/>
  </p:normalViewPr>
  <p:slideViewPr>
    <p:cSldViewPr>
      <p:cViewPr varScale="1">
        <p:scale>
          <a:sx n="61" d="100"/>
          <a:sy n="61" d="100"/>
        </p:scale>
        <p:origin x="193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2280" y="7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SWFI H-1B Industries </a:t>
            </a:r>
          </a:p>
        </c:rich>
      </c:tx>
      <c:overlay val="0"/>
    </c:title>
    <c:autoTitleDeleted val="0"/>
    <c:plotArea>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Educational Services </c:v>
                </c:pt>
                <c:pt idx="1">
                  <c:v>Financial Services</c:v>
                </c:pt>
                <c:pt idx="2">
                  <c:v>Information Technology </c:v>
                </c:pt>
                <c:pt idx="3">
                  <c:v>Business</c:v>
                </c:pt>
                <c:pt idx="4">
                  <c:v>Advanced Manufacturing</c:v>
                </c:pt>
                <c:pt idx="5">
                  <c:v>Healthcare </c:v>
                </c:pt>
              </c:strCache>
            </c:strRef>
          </c:cat>
          <c:val>
            <c:numRef>
              <c:f>Sheet1!$B$2:$B$7</c:f>
              <c:numCache>
                <c:formatCode>General</c:formatCode>
                <c:ptCount val="6"/>
                <c:pt idx="0">
                  <c:v>1</c:v>
                </c:pt>
                <c:pt idx="1">
                  <c:v>1</c:v>
                </c:pt>
                <c:pt idx="2">
                  <c:v>8</c:v>
                </c:pt>
                <c:pt idx="3">
                  <c:v>1</c:v>
                </c:pt>
                <c:pt idx="4">
                  <c:v>9</c:v>
                </c:pt>
                <c:pt idx="5">
                  <c:v>9</c:v>
                </c:pt>
              </c:numCache>
            </c:numRef>
          </c:val>
          <c:extLst>
            <c:ext xmlns:c16="http://schemas.microsoft.com/office/drawing/2014/chart" uri="{C3380CC4-5D6E-409C-BE32-E72D297353CC}">
              <c16:uniqueId val="{00000000-0FEE-432B-9F78-37B3ACBE2D2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3762331432708841"/>
          <c:y val="0.29031591159800679"/>
          <c:w val="0.32071001900624491"/>
          <c:h val="0.375491270112975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gn="ctr"/>
          <a:r>
            <a:rPr lang="en-US" sz="2400" dirty="0">
              <a:solidFill>
                <a:srgbClr val="C00000"/>
              </a:solidFill>
              <a:latin typeface="Arial" pitchFamily="34" charset="0"/>
              <a:cs typeface="Arial" pitchFamily="34" charset="0"/>
            </a:rPr>
            <a:t>Is this your first ETA grant?</a:t>
          </a:r>
        </a:p>
        <a:p>
          <a:pPr algn="ctr"/>
          <a:r>
            <a:rPr lang="en-US" sz="1700" dirty="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pPr algn="ctr"/>
          <a:endParaRPr lang="en-US"/>
        </a:p>
      </dgm:t>
    </dgm:pt>
    <dgm:pt modelId="{7D8C7A49-846B-425A-A372-DA2BF28DA196}" type="sibTrans" cxnId="{B0542320-1ACE-40DC-8A28-1279388B3948}">
      <dgm:prSet/>
      <dgm:spPr/>
      <dgm:t>
        <a:bodyPr/>
        <a:lstStyle/>
        <a:p>
          <a:pPr algn="ctr"/>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9A324A5-DEB0-449F-9B6A-52AD1EE26A76}" type="presOf" srcId="{FC9D8059-D2E0-4C91-8D8D-A79D1FB79854}" destId="{7A996C81-500F-4B1F-B5A4-1B476941A02A}" srcOrd="0" destOrd="0" presId="urn:microsoft.com/office/officeart/2005/8/layout/hierarchy3"/>
    <dgm:cxn modelId="{40345B4F-F44A-4773-920D-A5DF5F2B5CD9}"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531FBAAE-F4EA-411B-87C1-1A36BE3DC000}" type="presOf" srcId="{9F318CA6-08AB-4ABE-B349-676605B65D6C}" destId="{855749C9-25BC-45AC-B787-9457C050449F}" srcOrd="0" destOrd="0" presId="urn:microsoft.com/office/officeart/2005/8/layout/hierarchy3"/>
    <dgm:cxn modelId="{ECB11913-838F-4A9B-8846-57FE771DAECB}" type="presParOf" srcId="{855749C9-25BC-45AC-B787-9457C050449F}" destId="{1E4DC371-F7C6-47CE-B90E-1AFFF13B3F0E}" srcOrd="0" destOrd="0" presId="urn:microsoft.com/office/officeart/2005/8/layout/hierarchy3"/>
    <dgm:cxn modelId="{0BF9B67D-8E5B-41F1-9B2A-37991420F5D1}" type="presParOf" srcId="{1E4DC371-F7C6-47CE-B90E-1AFFF13B3F0E}" destId="{77B1561D-399D-4DFB-9AB8-7B690400EE7B}" srcOrd="0" destOrd="0" presId="urn:microsoft.com/office/officeart/2005/8/layout/hierarchy3"/>
    <dgm:cxn modelId="{11285CBF-5B63-4ABD-BEC1-2634C4980772}" type="presParOf" srcId="{77B1561D-399D-4DFB-9AB8-7B690400EE7B}" destId="{7A996C81-500F-4B1F-B5A4-1B476941A02A}" srcOrd="0" destOrd="0" presId="urn:microsoft.com/office/officeart/2005/8/layout/hierarchy3"/>
    <dgm:cxn modelId="{96451E3F-C5FC-4881-B48D-715F3E97973E}" type="presParOf" srcId="{77B1561D-399D-4DFB-9AB8-7B690400EE7B}" destId="{326860F1-B8CF-451E-A26A-39B929BC3F19}" srcOrd="1" destOrd="0" presId="urn:microsoft.com/office/officeart/2005/8/layout/hierarchy3"/>
    <dgm:cxn modelId="{D27617F0-8879-4188-94CF-28D77C446461}"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a:solidFill>
                <a:srgbClr val="C00000"/>
              </a:solidFill>
              <a:latin typeface="Arial" pitchFamily="34" charset="0"/>
              <a:cs typeface="Arial" pitchFamily="34" charset="0"/>
            </a:rPr>
            <a:t>How do you feel after today’s webinar?</a:t>
          </a:r>
        </a:p>
        <a:p>
          <a:r>
            <a:rPr lang="en-US" sz="1700" dirty="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2744B54B-D6B3-47D9-9DF6-296953631DCD}" type="presOf" srcId="{FC9D8059-D2E0-4C91-8D8D-A79D1FB79854}" destId="{7A996C81-500F-4B1F-B5A4-1B476941A02A}" srcOrd="0" destOrd="0" presId="urn:microsoft.com/office/officeart/2005/8/layout/hierarchy3"/>
    <dgm:cxn modelId="{37615A04-EA5A-49C0-BE42-47E715CC96FB}"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61EEC630-7412-4A31-BE72-C596491652FE}" type="presOf" srcId="{9F318CA6-08AB-4ABE-B349-676605B65D6C}" destId="{855749C9-25BC-45AC-B787-9457C050449F}" srcOrd="0" destOrd="0" presId="urn:microsoft.com/office/officeart/2005/8/layout/hierarchy3"/>
    <dgm:cxn modelId="{00F00CD0-1B24-46CD-8617-AD57D1297F3F}" type="presParOf" srcId="{855749C9-25BC-45AC-B787-9457C050449F}" destId="{1E4DC371-F7C6-47CE-B90E-1AFFF13B3F0E}" srcOrd="0" destOrd="0" presId="urn:microsoft.com/office/officeart/2005/8/layout/hierarchy3"/>
    <dgm:cxn modelId="{D3B5C8B5-9CE7-47F6-9EE5-6099E31B35F3}" type="presParOf" srcId="{1E4DC371-F7C6-47CE-B90E-1AFFF13B3F0E}" destId="{77B1561D-399D-4DFB-9AB8-7B690400EE7B}" srcOrd="0" destOrd="0" presId="urn:microsoft.com/office/officeart/2005/8/layout/hierarchy3"/>
    <dgm:cxn modelId="{BD65005D-F4C3-4410-9795-8FACD9D5C402}" type="presParOf" srcId="{77B1561D-399D-4DFB-9AB8-7B690400EE7B}" destId="{7A996C81-500F-4B1F-B5A4-1B476941A02A}" srcOrd="0" destOrd="0" presId="urn:microsoft.com/office/officeart/2005/8/layout/hierarchy3"/>
    <dgm:cxn modelId="{AC3793D7-B896-420C-93AE-9D5321F3ACBA}" type="presParOf" srcId="{77B1561D-399D-4DFB-9AB8-7B690400EE7B}" destId="{326860F1-B8CF-451E-A26A-39B929BC3F19}" srcOrd="1" destOrd="0" presId="urn:microsoft.com/office/officeart/2005/8/layout/hierarchy3"/>
    <dgm:cxn modelId="{98B81764-2288-4896-9756-B050E48DA3A6}"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11051"/>
          <a:ext cx="7538767" cy="1355229"/>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latin typeface="Arial" pitchFamily="34" charset="0"/>
              <a:cs typeface="Arial" pitchFamily="34" charset="0"/>
            </a:rPr>
            <a:t>Is this your first ETA grant?</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 (or your group):</a:t>
          </a:r>
          <a:endParaRPr lang="en-US" sz="1700" kern="1200" dirty="0">
            <a:latin typeface="Arial" pitchFamily="34" charset="0"/>
            <a:cs typeface="Arial" pitchFamily="34" charset="0"/>
          </a:endParaRPr>
        </a:p>
      </dsp:txBody>
      <dsp:txXfrm>
        <a:off x="39696" y="150744"/>
        <a:ext cx="7459381" cy="1275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26023"/>
          <a:ext cx="8376408" cy="1505810"/>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latin typeface="Arial" pitchFamily="34" charset="0"/>
              <a:cs typeface="Arial" pitchFamily="34" charset="0"/>
            </a:rPr>
            <a:t>How do you feel after today’s webinar?</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 (or your group):</a:t>
          </a:r>
          <a:endParaRPr lang="en-US" sz="1700" kern="1200" dirty="0">
            <a:latin typeface="Arial" pitchFamily="34" charset="0"/>
            <a:cs typeface="Arial" pitchFamily="34" charset="0"/>
          </a:endParaRPr>
        </a:p>
      </dsp:txBody>
      <dsp:txXfrm>
        <a:off x="44107" y="70127"/>
        <a:ext cx="8288200" cy="14176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r>
              <a:rPr lang="en-US"/>
              <a:t>Draft-Please do not distribute</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4DA8B28-F6E1-4D75-B5E9-6C10F82116BE}" type="datetimeFigureOut">
              <a:rPr lang="en-US" smtClean="0"/>
              <a:t>8/11/2016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E88A728-820A-401C-BA57-91F888C5D736}" type="slidenum">
              <a:rPr lang="en-US" smtClean="0"/>
              <a:t>‹#›</a:t>
            </a:fld>
            <a:endParaRPr lang="en-US"/>
          </a:p>
        </p:txBody>
      </p:sp>
    </p:spTree>
    <p:extLst>
      <p:ext uri="{BB962C8B-B14F-4D97-AF65-F5344CB8AC3E}">
        <p14:creationId xmlns:p14="http://schemas.microsoft.com/office/powerpoint/2010/main" val="277994783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Draft-Please do not distribute</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8/11/2016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415027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90250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97319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68014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26571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34202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93391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64343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72294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86689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88843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415776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76594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265719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47035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559156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673891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75">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528211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27205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265719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endParaRPr lang="en-US" dirty="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01C1DA-78AE-4CCD-87B7-7CE028A3BA29}" type="slidenum">
              <a:rPr lang="en-US" altLang="en-US"/>
              <a:pPr fontAlgn="base">
                <a:spcBef>
                  <a:spcPct val="0"/>
                </a:spcBef>
                <a:spcAft>
                  <a:spcPct val="0"/>
                </a:spcAft>
              </a:pPr>
              <a:t>28</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06619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857225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029665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905907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b="1"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905907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2736987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AAE8DF1-2DAC-41C4-B862-82ACC2B8FD9F}" type="slidenum">
              <a:rPr lang="en-US" altLang="en-US"/>
              <a:pPr fontAlgn="base">
                <a:spcBef>
                  <a:spcPct val="0"/>
                </a:spcBef>
                <a:spcAft>
                  <a:spcPct val="0"/>
                </a:spcAft>
              </a:pPr>
              <a:t>34</a:t>
            </a:fld>
            <a:endParaRPr lang="en-US" alt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dirty="0"/>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0" tIns="46586" rIns="93170" bIns="46586" numCol="1" anchor="t" anchorCtr="0" compatLnSpc="1">
            <a:prstTxWarp prst="textNoShape">
              <a:avLst/>
            </a:prstTxWarp>
          </a:bodyPr>
          <a:lstStyle/>
          <a:p>
            <a:pPr>
              <a:spcBef>
                <a:spcPct val="0"/>
              </a:spcBef>
            </a:pPr>
            <a:endParaRPr lang="en-US" altLang="en-US" sz="800" dirty="0"/>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265719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A84884-5D44-491C-854B-E2C081C8A2DD}" type="slidenum">
              <a:rPr lang="en-US" altLang="en-US"/>
              <a:pPr fontAlgn="base">
                <a:spcBef>
                  <a:spcPct val="0"/>
                </a:spcBef>
                <a:spcAft>
                  <a:spcPct val="0"/>
                </a:spcAft>
              </a:pPr>
              <a:t>37</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40B5C6-C624-4634-9165-95A56D08C3B5}" type="slidenum">
              <a:rPr lang="en-US" altLang="en-US"/>
              <a:pPr fontAlgn="base">
                <a:spcBef>
                  <a:spcPct val="0"/>
                </a:spcBef>
                <a:spcAft>
                  <a:spcPct val="0"/>
                </a:spcAft>
              </a:pPr>
              <a:t>38</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0275">
              <a:spcBef>
                <a:spcPct val="0"/>
              </a:spcBef>
            </a:pPr>
            <a:endParaRPr lang="en-US" altLang="en-US" dirty="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74D932-1B02-437C-9034-4F848A2E2DFE}" type="slidenum">
              <a:rPr lang="en-US" altLang="en-US"/>
              <a:pPr fontAlgn="base">
                <a:spcBef>
                  <a:spcPct val="0"/>
                </a:spcBef>
                <a:spcAft>
                  <a:spcPct val="0"/>
                </a:spcAft>
              </a:pPr>
              <a:t>39</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base">
              <a:spcBef>
                <a:spcPts val="1223"/>
              </a:spcBef>
              <a:spcAft>
                <a:spcPts val="1223"/>
              </a:spcAft>
              <a:buClr>
                <a:srgbClr val="CC0000"/>
              </a:buClr>
              <a:defRPr/>
            </a:pPr>
            <a:endParaRPr lang="en-US" sz="2400" b="1" kern="0" dirty="0">
              <a:solidFill>
                <a:srgbClr val="000000"/>
              </a:solidFill>
              <a:latin typeface="Tahoma"/>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931475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40</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41</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42</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43</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dirty="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E802F6-9739-4BF4-A485-F2ADC47326A6}" type="slidenum">
              <a:rPr lang="en-US" altLang="en-US"/>
              <a:pPr fontAlgn="base">
                <a:spcBef>
                  <a:spcPct val="0"/>
                </a:spcBef>
                <a:spcAft>
                  <a:spcPct val="0"/>
                </a:spcAft>
              </a:pPr>
              <a:t>44</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436F08C-7858-4F8E-9048-B86F6E393045}" type="slidenum">
              <a:rPr lang="en-US" altLang="en-US"/>
              <a:pPr fontAlgn="base">
                <a:spcBef>
                  <a:spcPct val="0"/>
                </a:spcBef>
                <a:spcAft>
                  <a:spcPct val="0"/>
                </a:spcAft>
              </a:pPr>
              <a:t>45</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9A5F3D1-5BBF-4399-B322-34F1469D1B61}" type="slidenum">
              <a:rPr lang="en-US" altLang="en-US"/>
              <a:pPr fontAlgn="base">
                <a:spcBef>
                  <a:spcPct val="0"/>
                </a:spcBef>
                <a:spcAft>
                  <a:spcPct val="0"/>
                </a:spcAft>
              </a:pPr>
              <a:t>46</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DC420D2-C3FD-4B75-B774-F5419F9990A1}" type="slidenum">
              <a:rPr lang="en-US" altLang="en-US"/>
              <a:pPr fontAlgn="base">
                <a:spcBef>
                  <a:spcPct val="0"/>
                </a:spcBef>
                <a:spcAft>
                  <a:spcPct val="0"/>
                </a:spcAft>
              </a:pPr>
              <a:t>47</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48</a:t>
            </a:fld>
            <a:endParaRPr lang="en-US"/>
          </a:p>
        </p:txBody>
      </p:sp>
    </p:spTree>
    <p:extLst>
      <p:ext uri="{BB962C8B-B14F-4D97-AF65-F5344CB8AC3E}">
        <p14:creationId xmlns:p14="http://schemas.microsoft.com/office/powerpoint/2010/main" val="2401220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49</a:t>
            </a:fld>
            <a:endParaRPr lang="en-US"/>
          </a:p>
        </p:txBody>
      </p:sp>
    </p:spTree>
    <p:extLst>
      <p:ext uri="{BB962C8B-B14F-4D97-AF65-F5344CB8AC3E}">
        <p14:creationId xmlns:p14="http://schemas.microsoft.com/office/powerpoint/2010/main" val="181461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937360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50</a:t>
            </a:fld>
            <a:endParaRPr lang="en-US"/>
          </a:p>
        </p:txBody>
      </p:sp>
    </p:spTree>
    <p:extLst>
      <p:ext uri="{BB962C8B-B14F-4D97-AF65-F5344CB8AC3E}">
        <p14:creationId xmlns:p14="http://schemas.microsoft.com/office/powerpoint/2010/main" val="27864539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51</a:t>
            </a:fld>
            <a:endParaRPr lang="en-US"/>
          </a:p>
        </p:txBody>
      </p:sp>
    </p:spTree>
    <p:extLst>
      <p:ext uri="{BB962C8B-B14F-4D97-AF65-F5344CB8AC3E}">
        <p14:creationId xmlns:p14="http://schemas.microsoft.com/office/powerpoint/2010/main" val="685583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52</a:t>
            </a:fld>
            <a:endParaRPr lang="en-US"/>
          </a:p>
        </p:txBody>
      </p:sp>
    </p:spTree>
    <p:extLst>
      <p:ext uri="{BB962C8B-B14F-4D97-AF65-F5344CB8AC3E}">
        <p14:creationId xmlns:p14="http://schemas.microsoft.com/office/powerpoint/2010/main" val="1127651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53</a:t>
            </a:fld>
            <a:endParaRPr lang="en-US"/>
          </a:p>
        </p:txBody>
      </p:sp>
    </p:spTree>
    <p:extLst>
      <p:ext uri="{BB962C8B-B14F-4D97-AF65-F5344CB8AC3E}">
        <p14:creationId xmlns:p14="http://schemas.microsoft.com/office/powerpoint/2010/main" val="7805536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54</a:t>
            </a:fld>
            <a:endParaRPr lang="en-US"/>
          </a:p>
        </p:txBody>
      </p:sp>
    </p:spTree>
    <p:extLst>
      <p:ext uri="{BB962C8B-B14F-4D97-AF65-F5344CB8AC3E}">
        <p14:creationId xmlns:p14="http://schemas.microsoft.com/office/powerpoint/2010/main" val="11718164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55</a:t>
            </a:fld>
            <a:endParaRPr lang="en-US"/>
          </a:p>
        </p:txBody>
      </p:sp>
    </p:spTree>
    <p:extLst>
      <p:ext uri="{BB962C8B-B14F-4D97-AF65-F5344CB8AC3E}">
        <p14:creationId xmlns:p14="http://schemas.microsoft.com/office/powerpoint/2010/main" val="3740523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56</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265719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dirty="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96C8972-5F4E-4B33-B997-67F5A4A8C9F9}" type="slidenum">
              <a:rPr lang="en-US" altLang="en-US"/>
              <a:pPr fontAlgn="base">
                <a:spcBef>
                  <a:spcPct val="0"/>
                </a:spcBef>
                <a:spcAft>
                  <a:spcPct val="0"/>
                </a:spcAft>
              </a:pPr>
              <a:t>57</a:t>
            </a:fld>
            <a:endParaRPr lang="en-US" altLang="en-US"/>
          </a:p>
        </p:txBody>
      </p:sp>
      <p:sp>
        <p:nvSpPr>
          <p:cNvPr id="2" name="Header Placeholder 1"/>
          <p:cNvSpPr>
            <a:spLocks noGrp="1"/>
          </p:cNvSpPr>
          <p:nvPr>
            <p:ph type="hdr" sz="quarter" idx="10"/>
          </p:nvPr>
        </p:nvSpPr>
        <p:spPr/>
        <p:txBody>
          <a:bodyPr/>
          <a:lstStyle/>
          <a:p>
            <a:r>
              <a:rPr lang="en-US"/>
              <a:t>Draft-Please do not distribute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58</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130576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59</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11907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82891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60</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6801456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61</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059781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62</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0071080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63</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7450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65724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311138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
        <p:nvSpPr>
          <p:cNvPr id="5" name="Header Placeholder 4"/>
          <p:cNvSpPr>
            <a:spLocks noGrp="1"/>
          </p:cNvSpPr>
          <p:nvPr>
            <p:ph type="hdr" sz="quarter" idx="11"/>
          </p:nvPr>
        </p:nvSpPr>
        <p:spPr/>
        <p:txBody>
          <a:bodyPr/>
          <a:lstStyle/>
          <a:p>
            <a:r>
              <a:rPr lang="en-US"/>
              <a:t>Draft-Please do not distribute</a:t>
            </a:r>
          </a:p>
        </p:txBody>
      </p:sp>
    </p:spTree>
    <p:extLst>
      <p:ext uri="{BB962C8B-B14F-4D97-AF65-F5344CB8AC3E}">
        <p14:creationId xmlns:p14="http://schemas.microsoft.com/office/powerpoint/2010/main" val="2327216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mplate Information">
    <p:spTree>
      <p:nvGrpSpPr>
        <p:cNvPr id="1" name=""/>
        <p:cNvGrpSpPr/>
        <p:nvPr/>
      </p:nvGrpSpPr>
      <p:grpSpPr>
        <a:xfrm>
          <a:off x="0" y="0"/>
          <a:ext cx="0" cy="0"/>
          <a:chOff x="0" y="0"/>
          <a:chExt cx="0" cy="0"/>
        </a:xfrm>
      </p:grpSpPr>
      <p:sp>
        <p:nvSpPr>
          <p:cNvPr id="33" name="Rectangle 32"/>
          <p:cNvSpPr/>
          <p:nvPr/>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5" name="TextBox 34"/>
          <p:cNvSpPr txBox="1"/>
          <p:nvPr/>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peaker Slide - Triple">
    <p:spTree>
      <p:nvGrpSpPr>
        <p:cNvPr id="1" name=""/>
        <p:cNvGrpSpPr/>
        <p:nvPr/>
      </p:nvGrpSpPr>
      <p:grpSpPr>
        <a:xfrm>
          <a:off x="0" y="0"/>
          <a:ext cx="0" cy="0"/>
          <a:chOff x="0" y="0"/>
          <a:chExt cx="0" cy="0"/>
        </a:xfrm>
      </p:grpSpPr>
      <p:sp>
        <p:nvSpPr>
          <p:cNvPr id="28" name="Rectangle 27"/>
          <p:cNvSpPr/>
          <p:nvPr/>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here Are You?">
    <p:spTree>
      <p:nvGrpSpPr>
        <p:cNvPr id="1" name=""/>
        <p:cNvGrpSpPr/>
        <p:nvPr/>
      </p:nvGrpSpPr>
      <p:grpSpPr>
        <a:xfrm>
          <a:off x="0" y="0"/>
          <a:ext cx="0" cy="0"/>
          <a:chOff x="0" y="0"/>
          <a:chExt cx="0" cy="0"/>
        </a:xfrm>
      </p:grpSpPr>
      <p:sp>
        <p:nvSpPr>
          <p:cNvPr id="4" name="Title 1"/>
          <p:cNvSpPr txBox="1">
            <a:spLocks/>
          </p:cNvSpPr>
          <p:nvPr/>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10" name="TextBox 9"/>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1" name="Picture 10"/>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12" name="Chevron 11"/>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743200"/>
            <a:ext cx="8064341" cy="4023497"/>
          </a:xfrm>
          <a:prstGeom prst="rect">
            <a:avLst/>
          </a:prstGeom>
        </p:spPr>
      </p:pic>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7876" y="0"/>
            <a:ext cx="2803928" cy="2041991"/>
          </a:xfrm>
          <a:prstGeom prst="rect">
            <a:avLst/>
          </a:prstGeom>
        </p:spPr>
      </p:pic>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p:txBody>
      </p:sp>
      <p:sp>
        <p:nvSpPr>
          <p:cNvPr id="19" name="Freeform 18"/>
          <p:cNvSpPr/>
          <p:nvPr/>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 Placeholder 3"/>
          <p:cNvSpPr>
            <a:spLocks noGrp="1"/>
          </p:cNvSpPr>
          <p:nvPr>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95551947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p:nvPicPr>
        <p:blipFill rotWithShape="1">
          <a:blip r:embed="rId2"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p:nvPicPr>
        <p:blipFill rotWithShape="1">
          <a:blip r:embed="rId5"/>
          <a:srcRect r="12034"/>
          <a:stretch/>
        </p:blipFill>
        <p:spPr>
          <a:xfrm>
            <a:off x="4854453" y="567"/>
            <a:ext cx="4289548" cy="6857433"/>
          </a:xfrm>
          <a:prstGeom prst="rect">
            <a:avLst/>
          </a:prstGeom>
        </p:spPr>
      </p:pic>
      <p:sp>
        <p:nvSpPr>
          <p:cNvPr id="17" name="TextBox 16"/>
          <p:cNvSpPr txBox="1"/>
          <p:nvPr/>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August 11,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Title 1"/>
          <p:cNvSpPr txBox="1">
            <a:spLocks/>
          </p:cNvSpPr>
          <p:nvPr/>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13433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r>
              <a:rPr lang="en-US"/>
              <a:t>Click to edit Master text styles</a:t>
            </a:r>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August 11,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4211301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27041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01723B91-CE10-4F20-890A-0852E2246859}" type="slidenum">
              <a:rPr lang="en-US" smtClean="0"/>
              <a:pPr/>
              <a:t>‹#›</a:t>
            </a:fld>
            <a:endParaRPr lang="en-US"/>
          </a:p>
        </p:txBody>
      </p:sp>
      <p:pic>
        <p:nvPicPr>
          <p:cNvPr id="11" name="Picture 10"/>
          <p:cNvPicPr>
            <a:picLocks noChangeAspect="1"/>
          </p:cNvPicPr>
          <p:nvPr/>
        </p:nvPicPr>
        <p:blipFill rotWithShape="1">
          <a:blip r:embed="rId3"/>
          <a:srcRect r="12034"/>
          <a:stretch/>
        </p:blipFill>
        <p:spPr>
          <a:xfrm>
            <a:off x="4854453" y="567"/>
            <a:ext cx="4289548" cy="6857433"/>
          </a:xfrm>
          <a:prstGeom prst="rect">
            <a:avLst/>
          </a:prstGeom>
        </p:spPr>
      </p:pic>
      <p:grpSp>
        <p:nvGrpSpPr>
          <p:cNvPr id="17" name="Group 16"/>
          <p:cNvGrpSpPr/>
          <p:nvPr/>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0" name="TextBox 19"/>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entagon 16"/>
          <p:cNvSpPr/>
          <p:nvPr/>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3373252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10" name="Group 9"/>
          <p:cNvGrpSpPr/>
          <p:nvPr/>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entagon 16"/>
          <p:cNvSpPr/>
          <p:nvPr/>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 Placeholder 2"/>
          <p:cNvSpPr>
            <a:spLocks noGrp="1"/>
          </p:cNvSpPr>
          <p:nvPr>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p:cNvSpPr>
            <a:spLocks noGrp="1"/>
          </p:cNvSpPr>
          <p:nvPr>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0" name="Straight Connector 19"/>
          <p:cNvCxnSpPr/>
          <p:nvPr/>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2053518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Rectangle 16"/>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 name="Picture 18"/>
          <p:cNvPicPr>
            <a:picLocks noChangeAspect="1"/>
          </p:cNvPicPr>
          <p:nvPr/>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22" name="Group 21"/>
          <p:cNvGrpSpPr/>
          <p:nvPr/>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5" name="TextBox 24"/>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descr="wrfgps-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 name="Rectangle 4"/>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2"/>
          <a:srcRect r="66253"/>
          <a:stretch/>
        </p:blipFill>
        <p:spPr>
          <a:xfrm>
            <a:off x="7498391" y="284"/>
            <a:ext cx="1645609" cy="6857433"/>
          </a:xfrm>
          <a:prstGeom prst="rect">
            <a:avLst/>
          </a:prstGeom>
          <a:effectLst/>
        </p:spPr>
      </p:pic>
      <p:grpSp>
        <p:nvGrpSpPr>
          <p:cNvPr id="10" name="Group 9"/>
          <p:cNvGrpSpPr/>
          <p:nvPr/>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3" name="TextBox 12"/>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25406800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p:nvPicPr>
        <p:blipFill rotWithShape="1">
          <a:blip r:embed="rId28" cstate="print">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29"/>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a:t>Webinar Title Here</a:t>
            </a:r>
          </a:p>
        </p:txBody>
      </p:sp>
      <p:sp>
        <p:nvSpPr>
          <p:cNvPr id="19"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a:t>#</a:t>
            </a:r>
          </a:p>
        </p:txBody>
      </p:sp>
      <p:sp>
        <p:nvSpPr>
          <p:cNvPr id="20" name="Slide Number Placeholder 5"/>
          <p:cNvSpPr>
            <a:spLocks noGrp="1"/>
          </p:cNvSpPr>
          <p:nvPr>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21" name="Picture 2"/>
          <p:cNvPicPr>
            <a:picLocks noChangeAspect="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684" r:id="rId26"/>
  </p:sldLayoutIdLst>
  <p:hf hdr="0" dt="0"/>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h1bskillstraining.workforcegps.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mailto:swfi@dol.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ebapps.dol.gov/DOLGrantData/KeywordSearch.aspx?parameter=FOA-ETA-16-05B"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h1bskillstraining.workforcegps.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mailto:EBSS.help@dov.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doleta.gov/performance/reporting/eta_default.cf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doleta.gov/performance/pfdocs/ETA-9172_DOL%20PIRL_FINAL_V25_062816.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doleta.gov/grants/financial_reporting.cfm"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doleta.gov/grants"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workforcegps.org/resources/2016/03/23/12/52/Cost_Allocation_and_Cost_Allocation_Plans_-CAPs" TargetMode="External"/><Relationship Id="rId7" Type="http://schemas.openxmlformats.org/officeDocument/2006/relationships/hyperlink" Target="https://www.workforcegps.org/resources/2016/03/23/14/50/Personnel_Compensation_Labor_Distribution_and_Payroll_Reports"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hyperlink" Target="https://www.workforcegps.org/resources/2016/03/24/09/34/Procurement_and_Proformance-Based_Contacts" TargetMode="External"/><Relationship Id="rId5" Type="http://schemas.openxmlformats.org/officeDocument/2006/relationships/hyperlink" Target="https://www.workforcegps.org/resources/2016/03/23/14/58/Policies_and_Procedures_for_Federal_Award_Recipients" TargetMode="External"/><Relationship Id="rId4" Type="http://schemas.openxmlformats.org/officeDocument/2006/relationships/hyperlink" Target="https://www.workforcegps.org/resources/2016/03/23/14/07/Indirect_Costs_and_Indirect_Cost_Pla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ebapps.dol.gov/DOLGrantData/KeywordSearch.aspx?ContentPlaceHolder1_txtSearch=foa-eta-16-05ETA"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hyperlink" Target="https://ina.workforcegps.org/blog/general/2016/07/26/15/30/DOL-Grantee-Orientation-Handbook" TargetMode="External"/><Relationship Id="rId5" Type="http://schemas.openxmlformats.org/officeDocument/2006/relationships/hyperlink" Target="https://h1bskillstraining.workforcegps.org/resources/2016/08/09/16/09/H-1B-SWFI-GRANTEE-ORIENTATION-WEBINAR-SERIES" TargetMode="External"/><Relationship Id="rId4" Type="http://schemas.openxmlformats.org/officeDocument/2006/relationships/hyperlink" Target="https://h1bskillstraining.workforcegps.or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workforcegps.org/"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280052"/>
            <a:ext cx="4980609" cy="1470025"/>
          </a:xfrm>
        </p:spPr>
        <p:txBody>
          <a:bodyPr/>
          <a:lstStyle/>
          <a:p>
            <a:r>
              <a:rPr lang="en-US" dirty="0"/>
              <a:t>H-1B Strengthening Working Families initiative (SWFI)</a:t>
            </a:r>
          </a:p>
        </p:txBody>
      </p:sp>
      <p:sp>
        <p:nvSpPr>
          <p:cNvPr id="3" name="Subtitle 2"/>
          <p:cNvSpPr>
            <a:spLocks noGrp="1"/>
          </p:cNvSpPr>
          <p:nvPr>
            <p:ph type="subTitle" idx="1"/>
          </p:nvPr>
        </p:nvSpPr>
        <p:spPr>
          <a:xfrm>
            <a:off x="304800" y="3505200"/>
            <a:ext cx="5024782" cy="1326340"/>
          </a:xfrm>
        </p:spPr>
        <p:txBody>
          <a:bodyPr/>
          <a:lstStyle/>
          <a:p>
            <a:pPr algn="ctr"/>
            <a:r>
              <a:rPr lang="en-US" dirty="0"/>
              <a:t>New Grantee Orientation</a:t>
            </a:r>
          </a:p>
        </p:txBody>
      </p:sp>
      <p:sp>
        <p:nvSpPr>
          <p:cNvPr id="6" name="Text Placeholder 5"/>
          <p:cNvSpPr>
            <a:spLocks noGrp="1"/>
          </p:cNvSpPr>
          <p:nvPr>
            <p:ph type="body" sz="half" idx="12"/>
          </p:nvPr>
        </p:nvSpPr>
        <p:spPr>
          <a:xfrm>
            <a:off x="5638800" y="5638800"/>
            <a:ext cx="3418783" cy="773865"/>
          </a:xfrm>
        </p:spPr>
        <p:txBody>
          <a:bodyPr/>
          <a:lstStyle/>
          <a:p>
            <a:r>
              <a:rPr lang="en-US" sz="2400" i="1" dirty="0">
                <a:ln w="17780" cmpd="sng">
                  <a:noFill/>
                  <a:prstDash val="solid"/>
                  <a:miter lim="800000"/>
                </a:ln>
                <a:solidFill>
                  <a:srgbClr val="C00000"/>
                </a:solidFill>
              </a:rPr>
              <a:t>Office of Workforce Investment, Division of Strategic Investments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143596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08800" cy="991981"/>
          </a:xfrm>
        </p:spPr>
        <p:txBody>
          <a:bodyPr>
            <a:noAutofit/>
          </a:bodyPr>
          <a:lstStyle/>
          <a:p>
            <a:r>
              <a:rPr lang="en-US" sz="2600" dirty="0">
                <a:latin typeface="+mj-lt"/>
              </a:rPr>
              <a:t>DOL’s Chief Evaluation Office (CEO)</a:t>
            </a:r>
          </a:p>
        </p:txBody>
      </p:sp>
      <p:sp>
        <p:nvSpPr>
          <p:cNvPr id="3" name="Content Placeholder 2"/>
          <p:cNvSpPr>
            <a:spLocks noGrp="1"/>
          </p:cNvSpPr>
          <p:nvPr>
            <p:ph idx="1"/>
          </p:nvPr>
        </p:nvSpPr>
        <p:spPr>
          <a:xfrm>
            <a:off x="381000" y="1143000"/>
            <a:ext cx="7620000" cy="4953000"/>
          </a:xfrm>
        </p:spPr>
        <p:txBody>
          <a:bodyPr>
            <a:noAutofit/>
          </a:bodyPr>
          <a:lstStyle/>
          <a:p>
            <a:pPr marL="0" lvl="1" indent="0">
              <a:buNone/>
            </a:pPr>
            <a:r>
              <a:rPr lang="en-US" sz="2400" b="1" dirty="0">
                <a:solidFill>
                  <a:schemeClr val="tx1"/>
                </a:solidFill>
              </a:rPr>
              <a:t>Evaluating Successful SWFI Strategies</a:t>
            </a:r>
          </a:p>
          <a:p>
            <a:pPr marL="342900" lvl="1" indent="-342900">
              <a:buFont typeface="Wingdings" panose="05000000000000000000" pitchFamily="2" charset="2"/>
              <a:buChar char="Ø"/>
            </a:pPr>
            <a:r>
              <a:rPr lang="en-US" sz="2400" dirty="0">
                <a:solidFill>
                  <a:schemeClr val="tx1"/>
                </a:solidFill>
              </a:rPr>
              <a:t>Conduct the SWFI national evaluation</a:t>
            </a:r>
          </a:p>
          <a:p>
            <a:r>
              <a:rPr lang="en-US" sz="2400" dirty="0">
                <a:solidFill>
                  <a:schemeClr val="tx1"/>
                </a:solidFill>
              </a:rPr>
              <a:t>Oversight of Evaluation Contractors</a:t>
            </a:r>
          </a:p>
          <a:p>
            <a:r>
              <a:rPr lang="en-US" sz="2400" dirty="0">
                <a:solidFill>
                  <a:schemeClr val="tx1"/>
                </a:solidFill>
              </a:rPr>
              <a:t>Committed to building evidence and highlighting innovation among the systems changes, partnerships, and strategies.</a:t>
            </a:r>
          </a:p>
          <a:p>
            <a:pPr marL="0" indent="0">
              <a:buNone/>
            </a:pPr>
            <a:endParaRPr lang="en-US" sz="2400" b="1" dirty="0">
              <a:solidFill>
                <a:schemeClr val="tx1"/>
              </a:solidFill>
            </a:endParaRPr>
          </a:p>
          <a:p>
            <a:pPr marL="0" indent="0">
              <a:buNone/>
            </a:pPr>
            <a:r>
              <a:rPr lang="en-US" sz="2400" b="1" u="sng" dirty="0">
                <a:solidFill>
                  <a:schemeClr val="tx1"/>
                </a:solidFill>
              </a:rPr>
              <a:t>Next Steps</a:t>
            </a:r>
            <a:r>
              <a:rPr lang="en-US" sz="2400" b="1" dirty="0">
                <a:solidFill>
                  <a:schemeClr val="tx1"/>
                </a:solidFill>
              </a:rPr>
              <a:t>: </a:t>
            </a:r>
          </a:p>
          <a:p>
            <a:pPr marL="0" indent="0">
              <a:buNone/>
            </a:pPr>
            <a:r>
              <a:rPr lang="en-US" sz="2400" dirty="0">
                <a:solidFill>
                  <a:schemeClr val="tx1"/>
                </a:solidFill>
              </a:rPr>
              <a:t>We will be reaching out to grantees in the near future to tell you more about the evaluation and to learn more about your programs.</a:t>
            </a: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10</a:t>
            </a:fld>
            <a:endParaRPr lang="en-US" dirty="0"/>
          </a:p>
        </p:txBody>
      </p:sp>
    </p:spTree>
    <p:extLst>
      <p:ext uri="{BB962C8B-B14F-4D97-AF65-F5344CB8AC3E}">
        <p14:creationId xmlns:p14="http://schemas.microsoft.com/office/powerpoint/2010/main" val="332368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SWFI Grantees</a:t>
            </a:r>
          </a:p>
        </p:txBody>
      </p:sp>
      <p:sp>
        <p:nvSpPr>
          <p:cNvPr id="3" name="Content Placeholder 2"/>
          <p:cNvSpPr>
            <a:spLocks noGrp="1"/>
          </p:cNvSpPr>
          <p:nvPr>
            <p:ph idx="1"/>
          </p:nvPr>
        </p:nvSpPr>
        <p:spPr/>
        <p:txBody>
          <a:bodyPr/>
          <a:lstStyle/>
          <a:p>
            <a:pPr marL="0" indent="0">
              <a:buNone/>
            </a:pPr>
            <a:r>
              <a:rPr lang="en-US" dirty="0">
                <a:solidFill>
                  <a:schemeClr val="tx1"/>
                </a:solidFill>
              </a:rPr>
              <a:t>Create a virtual name tag…</a:t>
            </a:r>
          </a:p>
          <a:p>
            <a:pPr marL="0" indent="0">
              <a:buNone/>
            </a:pPr>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1023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43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Grantee Polling Question</a:t>
            </a:r>
          </a:p>
        </p:txBody>
      </p:sp>
      <p:sp>
        <p:nvSpPr>
          <p:cNvPr id="3" name="Slide Number Placeholder 2"/>
          <p:cNvSpPr>
            <a:spLocks noGrp="1"/>
          </p:cNvSpPr>
          <p:nvPr>
            <p:ph type="sldNum" sz="quarter" idx="4294967295"/>
          </p:nvPr>
        </p:nvSpPr>
        <p:spPr>
          <a:xfrm>
            <a:off x="7010400" y="6416675"/>
            <a:ext cx="2133600" cy="365125"/>
          </a:xfrm>
        </p:spPr>
        <p:txBody>
          <a:bodyPr/>
          <a:lstStyle/>
          <a:p>
            <a:fld id="{01723B91-CE10-4F20-890A-0852E2246859}" type="slidenum">
              <a:rPr lang="en-US" smtClean="0"/>
              <a:pPr/>
              <a:t>12</a:t>
            </a:fld>
            <a:endParaRPr lang="en-US"/>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graphicFrame>
        <p:nvGraphicFramePr>
          <p:cNvPr id="10" name="Diagram 9"/>
          <p:cNvGraphicFramePr/>
          <p:nvPr>
            <p:extLst>
              <p:ext uri="{D42A27DB-BD31-4B8C-83A1-F6EECF244321}">
                <p14:modId xmlns:p14="http://schemas.microsoft.com/office/powerpoint/2010/main" val="2000231880"/>
              </p:ext>
            </p:extLst>
          </p:nvPr>
        </p:nvGraphicFramePr>
        <p:xfrm>
          <a:off x="304800" y="1219200"/>
          <a:ext cx="7543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3200399"/>
            <a:ext cx="6781800" cy="1261884"/>
          </a:xfrm>
          <a:prstGeom prst="rect">
            <a:avLst/>
          </a:prstGeom>
          <a:noFill/>
        </p:spPr>
        <p:txBody>
          <a:bodyPr wrap="square" rtlCol="0">
            <a:spAutoFit/>
          </a:bodyPr>
          <a:lstStyle/>
          <a:p>
            <a:pPr marL="342900" indent="-342900">
              <a:spcAft>
                <a:spcPts val="2400"/>
              </a:spcAft>
              <a:buFont typeface="+mj-lt"/>
              <a:buAutoNum type="arabicPeriod"/>
            </a:pPr>
            <a:r>
              <a:rPr lang="en-US" sz="2800" dirty="0">
                <a:latin typeface="Arial" pitchFamily="34" charset="0"/>
                <a:cs typeface="Arial" pitchFamily="34" charset="0"/>
              </a:rPr>
              <a:t>Yes</a:t>
            </a:r>
          </a:p>
          <a:p>
            <a:pPr marL="342900" indent="-342900">
              <a:spcAft>
                <a:spcPts val="2400"/>
              </a:spcAft>
              <a:buFont typeface="+mj-lt"/>
              <a:buAutoNum type="arabicPeriod"/>
            </a:pPr>
            <a:r>
              <a:rPr lang="en-US" sz="2800" dirty="0">
                <a:latin typeface="Arial" pitchFamily="34" charset="0"/>
                <a:cs typeface="Arial" pitchFamily="34" charset="0"/>
              </a:rPr>
              <a:t>No</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0" y="3048000"/>
            <a:ext cx="2460953" cy="2293005"/>
          </a:xfrm>
          <a:prstGeom prst="ellipse">
            <a:avLst/>
          </a:prstGeom>
          <a:ln>
            <a:noFill/>
          </a:ln>
          <a:effectLst>
            <a:softEdge rad="112500"/>
          </a:effectLst>
        </p:spPr>
      </p:pic>
    </p:spTree>
    <p:extLst>
      <p:ext uri="{BB962C8B-B14F-4D97-AF65-F5344CB8AC3E}">
        <p14:creationId xmlns:p14="http://schemas.microsoft.com/office/powerpoint/2010/main" val="163780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724400"/>
            <a:ext cx="7772400" cy="1362075"/>
          </a:xfrm>
        </p:spPr>
        <p:txBody>
          <a:bodyPr>
            <a:normAutofit fontScale="90000"/>
          </a:bodyPr>
          <a:lstStyle/>
          <a:p>
            <a:pPr lvl="0" algn="r" fontAlgn="base">
              <a:spcBef>
                <a:spcPts val="0"/>
              </a:spcBef>
              <a:spcAft>
                <a:spcPct val="0"/>
              </a:spcAft>
            </a:pP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br>
              <a:rPr lang="en-US" dirty="0"/>
            </a:br>
            <a:endParaRPr lang="en-US" dirty="0"/>
          </a:p>
        </p:txBody>
      </p:sp>
      <p:sp>
        <p:nvSpPr>
          <p:cNvPr id="7" name="Text Placeholder 6"/>
          <p:cNvSpPr>
            <a:spLocks noGrp="1"/>
          </p:cNvSpPr>
          <p:nvPr>
            <p:ph type="body" idx="1"/>
          </p:nvPr>
        </p:nvSpPr>
        <p:spPr>
          <a:xfrm>
            <a:off x="-990600" y="1828800"/>
            <a:ext cx="7772400" cy="1500187"/>
          </a:xfrm>
        </p:spPr>
        <p:txBody>
          <a:bodyPr>
            <a:noAutofit/>
          </a:bodyPr>
          <a:lstStyle/>
          <a:p>
            <a:pPr algn="ctr"/>
            <a:r>
              <a:rPr lang="en-US" sz="4800" b="1" dirty="0">
                <a:solidFill>
                  <a:srgbClr val="376092"/>
                </a:solidFill>
                <a:effectLst>
                  <a:outerShdw blurRad="38100" dist="38100" dir="2700000" algn="tl">
                    <a:srgbClr val="000000">
                      <a:alpha val="43137"/>
                    </a:srgbClr>
                  </a:outerShdw>
                </a:effectLst>
              </a:rPr>
              <a:t>Grant Program Overview</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Tree>
    <p:extLst>
      <p:ext uri="{BB962C8B-B14F-4D97-AF65-F5344CB8AC3E}">
        <p14:creationId xmlns:p14="http://schemas.microsoft.com/office/powerpoint/2010/main" val="59289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Program Overview</a:t>
            </a:r>
          </a:p>
        </p:txBody>
      </p:sp>
      <p:sp>
        <p:nvSpPr>
          <p:cNvPr id="7" name="Content Placeholder 6"/>
          <p:cNvSpPr>
            <a:spLocks noGrp="1"/>
          </p:cNvSpPr>
          <p:nvPr>
            <p:ph idx="1"/>
          </p:nvPr>
        </p:nvSpPr>
        <p:spPr>
          <a:xfrm>
            <a:off x="457200" y="990600"/>
            <a:ext cx="7924800" cy="5135563"/>
          </a:xfrm>
        </p:spPr>
        <p:txBody>
          <a:bodyPr>
            <a:normAutofit/>
          </a:bodyPr>
          <a:lstStyle/>
          <a:p>
            <a:pPr marL="0" indent="0">
              <a:buNone/>
            </a:pPr>
            <a:r>
              <a:rPr lang="en-US" b="1" dirty="0">
                <a:solidFill>
                  <a:schemeClr val="tx1"/>
                </a:solidFill>
              </a:rPr>
              <a:t>Nearly $54 million in grant funds </a:t>
            </a:r>
          </a:p>
          <a:p>
            <a:pPr lvl="1"/>
            <a:r>
              <a:rPr lang="en-US" sz="2400" dirty="0">
                <a:solidFill>
                  <a:schemeClr val="tx1"/>
                </a:solidFill>
              </a:rPr>
              <a:t>To provide support to parents who face barriers to training and are in need of increasing skills and competencies that will either prepare them for entry into middle-or high-skilled jobs; </a:t>
            </a:r>
          </a:p>
          <a:p>
            <a:pPr lvl="1"/>
            <a:r>
              <a:rPr lang="en-US" sz="2400" dirty="0">
                <a:solidFill>
                  <a:schemeClr val="tx1"/>
                </a:solidFill>
              </a:rPr>
              <a:t>To give more working parents a career pathway and into middle-or high skilled jobs; and</a:t>
            </a:r>
          </a:p>
          <a:p>
            <a:pPr lvl="1"/>
            <a:r>
              <a:rPr lang="en-US" sz="2400" dirty="0">
                <a:solidFill>
                  <a:schemeClr val="tx1"/>
                </a:solidFill>
              </a:rPr>
              <a:t>These grants will give more working parents a career pathway to secure higher wage jobs by addressing the significant barriers to participating in and completing training, and in trying to find and acquire affordable, quality child care. </a:t>
            </a:r>
          </a:p>
          <a:p>
            <a:endParaRPr lang="en-US" dirty="0">
              <a:solidFill>
                <a:schemeClr val="tx1"/>
              </a:solidFill>
            </a:endParaRPr>
          </a:p>
        </p:txBody>
      </p:sp>
      <p:sp>
        <p:nvSpPr>
          <p:cNvPr id="4" name="Footer Placeholder 3"/>
          <p:cNvSpPr>
            <a:spLocks noGrp="1"/>
          </p:cNvSpPr>
          <p:nvPr>
            <p:ph type="ftr" sz="quarter" idx="4294967295"/>
          </p:nvPr>
        </p:nvSpPr>
        <p:spPr>
          <a:xfrm>
            <a:off x="0" y="6096000"/>
            <a:ext cx="2895600" cy="365125"/>
          </a:xfrm>
        </p:spPr>
        <p:txBody>
          <a:bodyPr/>
          <a:lstStyle/>
          <a:p>
            <a:r>
              <a:rPr lang="en-US" dirty="0"/>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14</a:t>
            </a:fld>
            <a:endParaRPr lang="en-US"/>
          </a:p>
        </p:txBody>
      </p:sp>
    </p:spTree>
    <p:extLst>
      <p:ext uri="{BB962C8B-B14F-4D97-AF65-F5344CB8AC3E}">
        <p14:creationId xmlns:p14="http://schemas.microsoft.com/office/powerpoint/2010/main" val="444079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Grantees</a:t>
            </a:r>
          </a:p>
        </p:txBody>
      </p:sp>
      <p:sp>
        <p:nvSpPr>
          <p:cNvPr id="3" name="Content Placeholder 2"/>
          <p:cNvSpPr>
            <a:spLocks noGrp="1"/>
          </p:cNvSpPr>
          <p:nvPr>
            <p:ph sz="half" idx="1"/>
          </p:nvPr>
        </p:nvSpPr>
        <p:spPr/>
        <p:txBody>
          <a:bodyPr/>
          <a:lstStyle/>
          <a:p>
            <a:pPr marL="0" indent="0">
              <a:buNone/>
            </a:pPr>
            <a:r>
              <a:rPr lang="en-US" sz="2400" b="1" dirty="0">
                <a:solidFill>
                  <a:schemeClr val="tx1"/>
                </a:solidFill>
              </a:rPr>
              <a:t>Awards to 14 public and private partnerships </a:t>
            </a:r>
          </a:p>
          <a:p>
            <a:pPr lvl="1"/>
            <a:r>
              <a:rPr lang="en-US" sz="2000" dirty="0">
                <a:solidFill>
                  <a:schemeClr val="tx1"/>
                </a:solidFill>
              </a:rPr>
              <a:t>Projects provide services in 13  states</a:t>
            </a:r>
            <a:endParaRPr lang="en-US" dirty="0">
              <a:solidFill>
                <a:schemeClr val="tx1"/>
              </a:solidFill>
            </a:endParaRPr>
          </a:p>
          <a:p>
            <a:pPr marL="0" indent="0">
              <a:buNone/>
            </a:pPr>
            <a:r>
              <a:rPr lang="en-US" sz="2400" b="1" dirty="0">
                <a:solidFill>
                  <a:schemeClr val="tx1"/>
                </a:solidFill>
              </a:rPr>
              <a:t>Period of performance is 48 months</a:t>
            </a:r>
          </a:p>
          <a:p>
            <a:pPr lvl="1"/>
            <a:r>
              <a:rPr lang="en-US" sz="2000" dirty="0">
                <a:solidFill>
                  <a:schemeClr val="tx1"/>
                </a:solidFill>
              </a:rPr>
              <a:t>Grant start date:  July 1, 2016</a:t>
            </a:r>
          </a:p>
          <a:p>
            <a:pPr lvl="1"/>
            <a:r>
              <a:rPr lang="en-US" sz="2000" dirty="0">
                <a:solidFill>
                  <a:schemeClr val="tx1"/>
                </a:solidFill>
              </a:rPr>
              <a:t>Grant end date: June 30, 2020</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676400"/>
            <a:ext cx="3200400" cy="3657600"/>
          </a:xfrm>
          <a:prstGeom prst="ellipse">
            <a:avLst/>
          </a:prstGeom>
          <a:ln>
            <a:noFill/>
          </a:ln>
          <a:effectLst>
            <a:softEdge rad="112500"/>
          </a:effectLst>
        </p:spPr>
      </p:pic>
      <p:sp>
        <p:nvSpPr>
          <p:cNvPr id="4" name="Footer Placeholder 3"/>
          <p:cNvSpPr>
            <a:spLocks noGrp="1"/>
          </p:cNvSpPr>
          <p:nvPr>
            <p:ph type="ftr" sz="quarter" idx="4294967295"/>
          </p:nvPr>
        </p:nvSpPr>
        <p:spPr>
          <a:xfrm>
            <a:off x="0" y="6416675"/>
            <a:ext cx="2895600" cy="365125"/>
          </a:xfrm>
        </p:spPr>
        <p:txBody>
          <a:bodyPr/>
          <a:lstStyle/>
          <a:p>
            <a:r>
              <a:rPr lang="en-US" dirty="0"/>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15</a:t>
            </a:fld>
            <a:endParaRPr lang="en-US" dirty="0"/>
          </a:p>
        </p:txBody>
      </p:sp>
    </p:spTree>
    <p:extLst>
      <p:ext uri="{BB962C8B-B14F-4D97-AF65-F5344CB8AC3E}">
        <p14:creationId xmlns:p14="http://schemas.microsoft.com/office/powerpoint/2010/main" val="419543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Grantees</a:t>
            </a: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16</a:t>
            </a:fld>
            <a:endParaRPr lang="en-US" dirty="0"/>
          </a:p>
        </p:txBody>
      </p:sp>
      <p:sp>
        <p:nvSpPr>
          <p:cNvPr id="7" name="TextBox 6"/>
          <p:cNvSpPr txBox="1"/>
          <p:nvPr/>
        </p:nvSpPr>
        <p:spPr>
          <a:xfrm>
            <a:off x="2133600" y="1219200"/>
            <a:ext cx="3886200" cy="400110"/>
          </a:xfrm>
          <a:prstGeom prst="rect">
            <a:avLst/>
          </a:prstGeom>
          <a:noFill/>
        </p:spPr>
        <p:txBody>
          <a:bodyPr wrap="square" rtlCol="0">
            <a:spAutoFit/>
          </a:bodyPr>
          <a:lstStyle/>
          <a:p>
            <a:pPr algn="ctr"/>
            <a:r>
              <a:rPr lang="en-US" sz="2000" dirty="0"/>
              <a:t>H-1B SWFI Grantees (14 Total)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34143"/>
            <a:ext cx="7772400" cy="4648200"/>
          </a:xfrm>
          <a:prstGeom prst="rect">
            <a:avLst/>
          </a:prstGeom>
        </p:spPr>
      </p:pic>
    </p:spTree>
    <p:extLst>
      <p:ext uri="{BB962C8B-B14F-4D97-AF65-F5344CB8AC3E}">
        <p14:creationId xmlns:p14="http://schemas.microsoft.com/office/powerpoint/2010/main" val="336697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Grantees</a:t>
            </a: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17</a:t>
            </a:fld>
            <a:endParaRPr lang="en-US" dirty="0"/>
          </a:p>
        </p:txBody>
      </p:sp>
      <p:graphicFrame>
        <p:nvGraphicFramePr>
          <p:cNvPr id="10" name="Chart 9"/>
          <p:cNvGraphicFramePr/>
          <p:nvPr>
            <p:extLst>
              <p:ext uri="{D42A27DB-BD31-4B8C-83A1-F6EECF244321}">
                <p14:modId xmlns:p14="http://schemas.microsoft.com/office/powerpoint/2010/main" val="2684294998"/>
              </p:ext>
            </p:extLst>
          </p:nvPr>
        </p:nvGraphicFramePr>
        <p:xfrm>
          <a:off x="0" y="990600"/>
          <a:ext cx="88392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047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Population</a:t>
            </a:r>
          </a:p>
        </p:txBody>
      </p:sp>
      <p:sp>
        <p:nvSpPr>
          <p:cNvPr id="3" name="Content Placeholder 2"/>
          <p:cNvSpPr>
            <a:spLocks noGrp="1"/>
          </p:cNvSpPr>
          <p:nvPr>
            <p:ph idx="1"/>
          </p:nvPr>
        </p:nvSpPr>
        <p:spPr>
          <a:xfrm>
            <a:off x="457200" y="1371600"/>
            <a:ext cx="7924800" cy="5029200"/>
          </a:xfrm>
        </p:spPr>
        <p:txBody>
          <a:bodyPr>
            <a:normAutofit/>
          </a:bodyPr>
          <a:lstStyle/>
          <a:p>
            <a:r>
              <a:rPr lang="en-US" sz="2800" dirty="0">
                <a:solidFill>
                  <a:schemeClr val="tx1"/>
                </a:solidFill>
              </a:rPr>
              <a:t>Approximately 7,900 parents will be served by the SWFI grant program.</a:t>
            </a:r>
          </a:p>
          <a:p>
            <a:pPr marL="457200" lvl="1" indent="0">
              <a:buNone/>
            </a:pPr>
            <a:endParaRPr lang="en-US" sz="2400" dirty="0">
              <a:solidFill>
                <a:schemeClr val="tx1"/>
              </a:solidFill>
            </a:endParaRP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76913047"/>
              </p:ext>
            </p:extLst>
          </p:nvPr>
        </p:nvGraphicFramePr>
        <p:xfrm>
          <a:off x="533400" y="2372360"/>
          <a:ext cx="7162800" cy="3557767"/>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03917">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Types of Populations Being Served</a:t>
                      </a:r>
                    </a:p>
                  </a:txBody>
                  <a:tcPr/>
                </a:tc>
                <a:tc hMerge="1">
                  <a:txBody>
                    <a:bodyPr/>
                    <a:lstStyle/>
                    <a:p>
                      <a:endParaRPr lang="en-US" dirty="0"/>
                    </a:p>
                  </a:txBody>
                  <a:tcPr/>
                </a:tc>
                <a:extLst>
                  <a:ext uri="{0D108BD9-81ED-4DB2-BD59-A6C34878D82A}">
                    <a16:rowId xmlns:a16="http://schemas.microsoft.com/office/drawing/2014/main" val="10000"/>
                  </a:ext>
                </a:extLst>
              </a:tr>
              <a:tr h="531854">
                <a:tc>
                  <a:txBody>
                    <a:bodyPr/>
                    <a:lstStyle/>
                    <a:p>
                      <a:r>
                        <a:rPr lang="en-US" sz="1400" dirty="0"/>
                        <a:t>Unemployed</a:t>
                      </a:r>
                      <a:r>
                        <a:rPr lang="en-US" sz="1400" baseline="0" dirty="0"/>
                        <a:t> or Underemployed Low-Income Parents</a:t>
                      </a:r>
                      <a:endParaRPr lang="en-US" sz="1400" dirty="0"/>
                    </a:p>
                  </a:txBody>
                  <a:tcPr/>
                </a:tc>
                <a:tc>
                  <a:txBody>
                    <a:bodyPr/>
                    <a:lstStyle/>
                    <a:p>
                      <a:r>
                        <a:rPr lang="en-US" sz="1400" dirty="0"/>
                        <a:t>Dislocated</a:t>
                      </a:r>
                      <a:r>
                        <a:rPr lang="en-US" sz="1400" baseline="0" dirty="0"/>
                        <a:t> Workers </a:t>
                      </a:r>
                      <a:endParaRPr lang="en-US" sz="1400" dirty="0"/>
                    </a:p>
                  </a:txBody>
                  <a:tcPr/>
                </a:tc>
                <a:extLst>
                  <a:ext uri="{0D108BD9-81ED-4DB2-BD59-A6C34878D82A}">
                    <a16:rowId xmlns:a16="http://schemas.microsoft.com/office/drawing/2014/main" val="10001"/>
                  </a:ext>
                </a:extLst>
              </a:tr>
              <a:tr h="531854">
                <a:tc>
                  <a:txBody>
                    <a:bodyPr/>
                    <a:lstStyle/>
                    <a:p>
                      <a:r>
                        <a:rPr lang="en-US" sz="1400" dirty="0"/>
                        <a:t>Low Skilled, Low Income Custodial</a:t>
                      </a:r>
                      <a:r>
                        <a:rPr lang="en-US" sz="1400" baseline="0" dirty="0"/>
                        <a:t> Parents </a:t>
                      </a:r>
                      <a:endParaRPr lang="en-US" sz="1400" dirty="0"/>
                    </a:p>
                  </a:txBody>
                  <a:tcPr/>
                </a:tc>
                <a:tc>
                  <a:txBody>
                    <a:bodyPr/>
                    <a:lstStyle/>
                    <a:p>
                      <a:r>
                        <a:rPr lang="en-US" sz="1400" dirty="0"/>
                        <a:t>Low-to-Medium</a:t>
                      </a:r>
                      <a:r>
                        <a:rPr lang="en-US" sz="1400" baseline="0" dirty="0"/>
                        <a:t> Income and/or Low-to-Medium Skilled Women </a:t>
                      </a:r>
                      <a:endParaRPr lang="en-US" sz="1400" dirty="0"/>
                    </a:p>
                  </a:txBody>
                  <a:tcPr/>
                </a:tc>
                <a:extLst>
                  <a:ext uri="{0D108BD9-81ED-4DB2-BD59-A6C34878D82A}">
                    <a16:rowId xmlns:a16="http://schemas.microsoft.com/office/drawing/2014/main" val="10002"/>
                  </a:ext>
                </a:extLst>
              </a:tr>
              <a:tr h="531854">
                <a:tc>
                  <a:txBody>
                    <a:bodyPr/>
                    <a:lstStyle/>
                    <a:p>
                      <a:r>
                        <a:rPr lang="en-US" sz="1400" dirty="0"/>
                        <a:t>Legal Guardians</a:t>
                      </a:r>
                    </a:p>
                  </a:txBody>
                  <a:tcPr/>
                </a:tc>
                <a:tc>
                  <a:txBody>
                    <a:bodyPr/>
                    <a:lstStyle/>
                    <a:p>
                      <a:r>
                        <a:rPr lang="en-US" sz="1400" dirty="0"/>
                        <a:t>Parents with Childcare</a:t>
                      </a:r>
                      <a:r>
                        <a:rPr lang="en-US" sz="1400" baseline="0" dirty="0"/>
                        <a:t> </a:t>
                      </a:r>
                    </a:p>
                    <a:p>
                      <a:r>
                        <a:rPr lang="en-US" sz="1400" baseline="0" dirty="0"/>
                        <a:t>Responsibilities </a:t>
                      </a:r>
                      <a:endParaRPr lang="en-US" sz="1400" dirty="0"/>
                    </a:p>
                  </a:txBody>
                  <a:tcPr/>
                </a:tc>
                <a:extLst>
                  <a:ext uri="{0D108BD9-81ED-4DB2-BD59-A6C34878D82A}">
                    <a16:rowId xmlns:a16="http://schemas.microsoft.com/office/drawing/2014/main" val="10003"/>
                  </a:ext>
                </a:extLst>
              </a:tr>
              <a:tr h="531854">
                <a:tc>
                  <a:txBody>
                    <a:bodyPr/>
                    <a:lstStyle/>
                    <a:p>
                      <a:r>
                        <a:rPr lang="en-US" sz="1400" dirty="0"/>
                        <a:t>Foster Parents </a:t>
                      </a:r>
                    </a:p>
                  </a:txBody>
                  <a:tcPr/>
                </a:tc>
                <a:tc>
                  <a:txBody>
                    <a:bodyPr/>
                    <a:lstStyle/>
                    <a:p>
                      <a:r>
                        <a:rPr lang="en-US" sz="1400" dirty="0"/>
                        <a:t>Head Start/Early</a:t>
                      </a:r>
                      <a:r>
                        <a:rPr lang="en-US" sz="1400" baseline="0" dirty="0"/>
                        <a:t> </a:t>
                      </a:r>
                      <a:r>
                        <a:rPr lang="en-US" sz="1400" dirty="0"/>
                        <a:t>Head Start Parents </a:t>
                      </a:r>
                    </a:p>
                  </a:txBody>
                  <a:tcPr/>
                </a:tc>
                <a:extLst>
                  <a:ext uri="{0D108BD9-81ED-4DB2-BD59-A6C34878D82A}">
                    <a16:rowId xmlns:a16="http://schemas.microsoft.com/office/drawing/2014/main" val="10004"/>
                  </a:ext>
                </a:extLst>
              </a:tr>
              <a:tr h="303917">
                <a:tc>
                  <a:txBody>
                    <a:bodyPr/>
                    <a:lstStyle/>
                    <a:p>
                      <a:r>
                        <a:rPr lang="en-US" sz="1400" dirty="0"/>
                        <a:t>Incumbent</a:t>
                      </a:r>
                      <a:r>
                        <a:rPr lang="en-US" sz="1400" baseline="0" dirty="0"/>
                        <a:t> Workers </a:t>
                      </a:r>
                      <a:endParaRPr lang="en-US" sz="1400" dirty="0"/>
                    </a:p>
                  </a:txBody>
                  <a:tcPr/>
                </a:tc>
                <a:tc>
                  <a:txBody>
                    <a:bodyPr/>
                    <a:lstStyle/>
                    <a:p>
                      <a:r>
                        <a:rPr lang="en-US" sz="1400" dirty="0"/>
                        <a:t>Veteran Parents</a:t>
                      </a:r>
                    </a:p>
                  </a:txBody>
                  <a:tcPr/>
                </a:tc>
                <a:extLst>
                  <a:ext uri="{0D108BD9-81ED-4DB2-BD59-A6C34878D82A}">
                    <a16:rowId xmlns:a16="http://schemas.microsoft.com/office/drawing/2014/main" val="10005"/>
                  </a:ext>
                </a:extLst>
              </a:tr>
              <a:tr h="759791">
                <a:tc>
                  <a:txBody>
                    <a:bodyPr/>
                    <a:lstStyle/>
                    <a:p>
                      <a:r>
                        <a:rPr lang="en-US" sz="1400" dirty="0"/>
                        <a:t>Low Income Parents </a:t>
                      </a:r>
                    </a:p>
                  </a:txBody>
                  <a:tcPr/>
                </a:tc>
                <a:tc>
                  <a:txBody>
                    <a:bodyPr/>
                    <a:lstStyle/>
                    <a:p>
                      <a:r>
                        <a:rPr lang="en-US" sz="1400" dirty="0"/>
                        <a:t>Military Spouses</a:t>
                      </a:r>
                      <a:r>
                        <a:rPr lang="en-US" sz="1400" baseline="0" dirty="0"/>
                        <a:t> with Dependents in Need of Training and Employment </a:t>
                      </a:r>
                      <a:endParaRPr lang="en-US"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8728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Level and System Level Activities</a:t>
            </a:r>
          </a:p>
        </p:txBody>
      </p:sp>
      <p:sp>
        <p:nvSpPr>
          <p:cNvPr id="3" name="Content Placeholder 2"/>
          <p:cNvSpPr>
            <a:spLocks noGrp="1"/>
          </p:cNvSpPr>
          <p:nvPr>
            <p:ph idx="1"/>
          </p:nvPr>
        </p:nvSpPr>
        <p:spPr>
          <a:xfrm>
            <a:off x="457200" y="1295400"/>
            <a:ext cx="7924800" cy="4830763"/>
          </a:xfrm>
        </p:spPr>
        <p:txBody>
          <a:bodyPr>
            <a:normAutofit/>
          </a:bodyPr>
          <a:lstStyle/>
          <a:p>
            <a:r>
              <a:rPr lang="en-US" sz="2800" i="1" u="sng" dirty="0">
                <a:solidFill>
                  <a:schemeClr val="tx1"/>
                </a:solidFill>
              </a:rPr>
              <a:t>Program-level activities</a:t>
            </a:r>
            <a:r>
              <a:rPr lang="en-US" sz="2800" dirty="0">
                <a:solidFill>
                  <a:schemeClr val="tx1"/>
                </a:solidFill>
              </a:rPr>
              <a:t>:  These activities will address individual training needs, provide customized participant support services, and lead to job placement in middle- to high-skilled jobs. </a:t>
            </a:r>
          </a:p>
          <a:p>
            <a:r>
              <a:rPr lang="en-US" sz="2800" i="1" u="sng" dirty="0">
                <a:solidFill>
                  <a:schemeClr val="tx1"/>
                </a:solidFill>
              </a:rPr>
              <a:t>System-level activities</a:t>
            </a:r>
            <a:r>
              <a:rPr lang="en-US" sz="2800" dirty="0">
                <a:solidFill>
                  <a:schemeClr val="tx1"/>
                </a:solidFill>
              </a:rPr>
              <a:t>: These activities will simplify and increase access to services and resources that enable low- to middle-skilled individuals with child care needs to participate in and complete training.</a:t>
            </a:r>
          </a:p>
          <a:p>
            <a:pPr lvl="0"/>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19</a:t>
            </a:fld>
            <a:endParaRPr lang="en-US" dirty="0"/>
          </a:p>
        </p:txBody>
      </p:sp>
    </p:spTree>
    <p:extLst>
      <p:ext uri="{BB962C8B-B14F-4D97-AF65-F5344CB8AC3E}">
        <p14:creationId xmlns:p14="http://schemas.microsoft.com/office/powerpoint/2010/main" val="227848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22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a:t>
            </a:r>
          </a:p>
        </p:txBody>
      </p:sp>
      <p:sp>
        <p:nvSpPr>
          <p:cNvPr id="3" name="Content Placeholder 2"/>
          <p:cNvSpPr>
            <a:spLocks noGrp="1"/>
          </p:cNvSpPr>
          <p:nvPr>
            <p:ph idx="1"/>
          </p:nvPr>
        </p:nvSpPr>
        <p:spPr>
          <a:xfrm>
            <a:off x="0" y="1043261"/>
            <a:ext cx="8534400" cy="5373414"/>
          </a:xfrm>
        </p:spPr>
        <p:txBody>
          <a:bodyPr>
            <a:normAutofit/>
          </a:bodyPr>
          <a:lstStyle/>
          <a:p>
            <a:r>
              <a:rPr lang="en-US" b="1" dirty="0">
                <a:solidFill>
                  <a:schemeClr val="tx1"/>
                </a:solidFill>
              </a:rPr>
              <a:t>Example Training Strategies</a:t>
            </a:r>
          </a:p>
          <a:p>
            <a:pPr lvl="1"/>
            <a:r>
              <a:rPr lang="en-US" sz="1900" dirty="0">
                <a:solidFill>
                  <a:schemeClr val="tx1"/>
                </a:solidFill>
              </a:rPr>
              <a:t>OJT</a:t>
            </a:r>
          </a:p>
          <a:p>
            <a:pPr lvl="1"/>
            <a:r>
              <a:rPr lang="en-US" sz="1900" dirty="0">
                <a:solidFill>
                  <a:schemeClr val="tx1"/>
                </a:solidFill>
              </a:rPr>
              <a:t>Paid Work Experience</a:t>
            </a:r>
          </a:p>
          <a:p>
            <a:pPr lvl="1"/>
            <a:r>
              <a:rPr lang="en-US" sz="1900" dirty="0">
                <a:solidFill>
                  <a:schemeClr val="tx1"/>
                </a:solidFill>
              </a:rPr>
              <a:t>Paid Internships</a:t>
            </a:r>
          </a:p>
          <a:p>
            <a:pPr lvl="1"/>
            <a:r>
              <a:rPr lang="en-US" sz="1900" dirty="0">
                <a:solidFill>
                  <a:schemeClr val="tx1"/>
                </a:solidFill>
              </a:rPr>
              <a:t>Registered Apprenticeships</a:t>
            </a:r>
          </a:p>
          <a:p>
            <a:pPr lvl="1"/>
            <a:r>
              <a:rPr lang="en-US" sz="1900" dirty="0">
                <a:solidFill>
                  <a:schemeClr val="tx1"/>
                </a:solidFill>
              </a:rPr>
              <a:t>Classroom Training</a:t>
            </a:r>
          </a:p>
          <a:p>
            <a:pPr lvl="1"/>
            <a:r>
              <a:rPr lang="en-US" sz="1900" dirty="0">
                <a:solidFill>
                  <a:schemeClr val="tx1"/>
                </a:solidFill>
              </a:rPr>
              <a:t>Technology-based Learning</a:t>
            </a:r>
          </a:p>
          <a:p>
            <a:pPr lvl="1"/>
            <a:r>
              <a:rPr lang="en-US" sz="1900" dirty="0">
                <a:solidFill>
                  <a:schemeClr val="tx1"/>
                </a:solidFill>
              </a:rPr>
              <a:t>Other Training Strategies</a:t>
            </a:r>
          </a:p>
          <a:p>
            <a:r>
              <a:rPr lang="en-US" b="1" dirty="0">
                <a:solidFill>
                  <a:schemeClr val="tx1"/>
                </a:solidFill>
              </a:rPr>
              <a:t>Activities and Service Strategies</a:t>
            </a:r>
          </a:p>
          <a:p>
            <a:pPr lvl="1"/>
            <a:r>
              <a:rPr lang="en-US" sz="1900" dirty="0">
                <a:solidFill>
                  <a:schemeClr val="tx1"/>
                </a:solidFill>
              </a:rPr>
              <a:t>Services and activities that support skill development, training retention, and employment</a:t>
            </a:r>
          </a:p>
          <a:p>
            <a:pPr lvl="2"/>
            <a:r>
              <a:rPr lang="en-US" sz="1900" dirty="0">
                <a:solidFill>
                  <a:schemeClr val="tx1"/>
                </a:solidFill>
              </a:rPr>
              <a:t>Child and/or dependent care; Financial counseling; behavioral health counseling; etc. </a:t>
            </a:r>
          </a:p>
          <a:p>
            <a:endParaRPr lang="en-US" sz="2200"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1690938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4191000"/>
            <a:ext cx="7772400" cy="1362075"/>
          </a:xfrm>
        </p:spPr>
        <p:txBody>
          <a:bodyPr>
            <a:normAutofit fontScale="90000"/>
          </a:bodyPr>
          <a:lstStyle/>
          <a:p>
            <a:pPr lvl="0" algn="r" fontAlgn="base">
              <a:spcBef>
                <a:spcPts val="0"/>
              </a:spcBef>
              <a:spcAft>
                <a:spcPct val="0"/>
              </a:spcAft>
            </a:pP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Division of Strategic Investments</a:t>
            </a:r>
            <a:br>
              <a:rPr lang="en-US" sz="2000" b="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Workforce Investments</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br>
              <a:rPr lang="en-US" dirty="0"/>
            </a:br>
            <a:endParaRPr lang="en-US" dirty="0"/>
          </a:p>
        </p:txBody>
      </p:sp>
      <p:sp>
        <p:nvSpPr>
          <p:cNvPr id="7" name="Text Placeholder 6"/>
          <p:cNvSpPr>
            <a:spLocks noGrp="1"/>
          </p:cNvSpPr>
          <p:nvPr>
            <p:ph type="body" idx="1"/>
          </p:nvPr>
        </p:nvSpPr>
        <p:spPr>
          <a:xfrm>
            <a:off x="-76200" y="2082746"/>
            <a:ext cx="5943600" cy="1617662"/>
          </a:xfrm>
        </p:spPr>
        <p:txBody>
          <a:bodyPr>
            <a:noAutofit/>
          </a:bodyPr>
          <a:lstStyle/>
          <a:p>
            <a:pPr algn="ctr"/>
            <a:r>
              <a:rPr lang="en-US" sz="5200" b="1" dirty="0">
                <a:solidFill>
                  <a:srgbClr val="376092"/>
                </a:solidFill>
                <a:effectLst>
                  <a:outerShdw blurRad="38100" dist="38100" dir="2700000" algn="tl">
                    <a:srgbClr val="000000">
                      <a:alpha val="43137"/>
                    </a:srgbClr>
                  </a:outerShdw>
                </a:effectLst>
              </a:rPr>
              <a:t>Communication Plan</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Tree>
    <p:extLst>
      <p:ext uri="{BB962C8B-B14F-4D97-AF65-F5344CB8AC3E}">
        <p14:creationId xmlns:p14="http://schemas.microsoft.com/office/powerpoint/2010/main" val="113279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Communication Plan</a:t>
            </a:r>
          </a:p>
        </p:txBody>
      </p:sp>
      <p:sp>
        <p:nvSpPr>
          <p:cNvPr id="7" name="Content Placeholder 6"/>
          <p:cNvSpPr>
            <a:spLocks noGrp="1"/>
          </p:cNvSpPr>
          <p:nvPr>
            <p:ph idx="1"/>
          </p:nvPr>
        </p:nvSpPr>
        <p:spPr>
          <a:xfrm>
            <a:off x="228600" y="1143000"/>
            <a:ext cx="8153400" cy="4953000"/>
          </a:xfrm>
        </p:spPr>
        <p:txBody>
          <a:bodyPr>
            <a:normAutofit fontScale="92500" lnSpcReduction="10000"/>
          </a:bodyPr>
          <a:lstStyle/>
          <a:p>
            <a:pPr marL="0" lvl="0" indent="0">
              <a:spcBef>
                <a:spcPts val="0"/>
              </a:spcBef>
              <a:spcAft>
                <a:spcPts val="0"/>
              </a:spcAft>
              <a:buNone/>
              <a:defRPr/>
            </a:pPr>
            <a:r>
              <a:rPr lang="en-US" sz="2200" b="1" u="sng" dirty="0">
                <a:solidFill>
                  <a:schemeClr val="tx1"/>
                </a:solidFill>
                <a:latin typeface="+mn-lt"/>
                <a:cs typeface="+mn-cs"/>
              </a:rPr>
              <a:t>From: ETA, To: You</a:t>
            </a:r>
          </a:p>
          <a:p>
            <a:pPr marL="0" lvl="0" indent="0">
              <a:spcBef>
                <a:spcPts val="0"/>
              </a:spcBef>
              <a:spcAft>
                <a:spcPts val="0"/>
              </a:spcAft>
              <a:buNone/>
              <a:defRPr/>
            </a:pPr>
            <a:endParaRPr lang="en-US" sz="2400" b="1" u="sng" dirty="0">
              <a:solidFill>
                <a:srgbClr val="4F81BD">
                  <a:lumMod val="50000"/>
                </a:srgbClr>
              </a:solidFill>
              <a:latin typeface="+mn-lt"/>
              <a:cs typeface="+mn-cs"/>
            </a:endParaRPr>
          </a:p>
          <a:p>
            <a:pPr lvl="0">
              <a:spcBef>
                <a:spcPts val="0"/>
              </a:spcBef>
              <a:spcAft>
                <a:spcPts val="0"/>
              </a:spcAft>
              <a:buFont typeface="Wingdings" panose="05000000000000000000" pitchFamily="2" charset="2"/>
              <a:buChar char="§"/>
              <a:defRPr/>
            </a:pPr>
            <a:r>
              <a:rPr lang="en-US" sz="2200" dirty="0">
                <a:solidFill>
                  <a:schemeClr val="tx1"/>
                </a:solidFill>
                <a:latin typeface="+mn-lt"/>
                <a:cs typeface="+mn-cs"/>
              </a:rPr>
              <a:t>Usually through your FPO for specific requests and information</a:t>
            </a:r>
          </a:p>
          <a:p>
            <a:pPr lvl="0">
              <a:spcBef>
                <a:spcPts val="0"/>
              </a:spcBef>
              <a:spcAft>
                <a:spcPts val="0"/>
              </a:spcAft>
              <a:buFont typeface="Wingdings" panose="05000000000000000000" pitchFamily="2" charset="2"/>
              <a:buChar char="§"/>
              <a:defRPr/>
            </a:pPr>
            <a:r>
              <a:rPr lang="en-US" sz="2200" dirty="0">
                <a:solidFill>
                  <a:schemeClr val="tx1"/>
                </a:solidFill>
                <a:latin typeface="+mn-lt"/>
                <a:cs typeface="+mn-cs"/>
              </a:rPr>
              <a:t>SWFI mailbox for general requests and information</a:t>
            </a:r>
          </a:p>
          <a:p>
            <a:pPr lvl="0">
              <a:spcAft>
                <a:spcPts val="0"/>
              </a:spcAft>
              <a:buFont typeface="Wingdings" panose="05000000000000000000" pitchFamily="2" charset="2"/>
              <a:buChar char="§"/>
              <a:defRPr/>
            </a:pPr>
            <a:r>
              <a:rPr lang="en-US" sz="2200" dirty="0" err="1">
                <a:solidFill>
                  <a:schemeClr val="tx1"/>
                </a:solidFill>
                <a:latin typeface="+mn-lt"/>
                <a:cs typeface="+mn-cs"/>
              </a:rPr>
              <a:t>WorkforceGPS</a:t>
            </a:r>
            <a:r>
              <a:rPr lang="en-US" sz="2200" dirty="0">
                <a:solidFill>
                  <a:schemeClr val="tx1"/>
                </a:solidFill>
                <a:latin typeface="+mn-lt"/>
                <a:cs typeface="+mn-cs"/>
              </a:rPr>
              <a:t> grantee Community of Practice: </a:t>
            </a:r>
            <a:r>
              <a:rPr lang="en-US" sz="2200" dirty="0">
                <a:solidFill>
                  <a:schemeClr val="tx1"/>
                </a:solidFill>
                <a:latin typeface="+mn-lt"/>
                <a:cs typeface="+mn-cs"/>
                <a:hlinkClick r:id="rId3"/>
              </a:rPr>
              <a:t>https://h1bskillstraining.workforcegps.org/</a:t>
            </a:r>
            <a:r>
              <a:rPr lang="en-US" sz="2200" dirty="0">
                <a:solidFill>
                  <a:schemeClr val="tx1"/>
                </a:solidFill>
                <a:latin typeface="+mn-lt"/>
                <a:cs typeface="+mn-cs"/>
              </a:rPr>
              <a:t> </a:t>
            </a:r>
          </a:p>
          <a:p>
            <a:pPr lvl="0">
              <a:spcAft>
                <a:spcPts val="0"/>
              </a:spcAft>
              <a:buFontTx/>
              <a:buChar char="-"/>
              <a:defRPr/>
            </a:pPr>
            <a:endParaRPr lang="en-US" sz="2200" b="1" u="sng" dirty="0">
              <a:solidFill>
                <a:schemeClr val="tx1"/>
              </a:solidFill>
              <a:latin typeface="+mn-lt"/>
              <a:cs typeface="+mn-cs"/>
            </a:endParaRPr>
          </a:p>
          <a:p>
            <a:pPr marL="0" lvl="0" indent="0">
              <a:spcAft>
                <a:spcPts val="0"/>
              </a:spcAft>
              <a:buNone/>
              <a:defRPr/>
            </a:pPr>
            <a:r>
              <a:rPr lang="en-US" sz="2200" b="1" u="sng" dirty="0">
                <a:solidFill>
                  <a:schemeClr val="tx1"/>
                </a:solidFill>
                <a:latin typeface="+mn-lt"/>
                <a:cs typeface="+mn-cs"/>
              </a:rPr>
              <a:t>From: You, To: ETA (National Office)</a:t>
            </a:r>
          </a:p>
          <a:p>
            <a:pPr marL="0" lvl="0" indent="0">
              <a:spcAft>
                <a:spcPts val="0"/>
              </a:spcAft>
              <a:buNone/>
              <a:defRPr/>
            </a:pPr>
            <a:endParaRPr lang="en-US" sz="2200" b="1" u="sng" dirty="0">
              <a:solidFill>
                <a:schemeClr val="tx1"/>
              </a:solidFill>
              <a:latin typeface="+mn-lt"/>
              <a:cs typeface="+mn-cs"/>
            </a:endParaRPr>
          </a:p>
          <a:p>
            <a:pPr lvl="0">
              <a:spcBef>
                <a:spcPts val="0"/>
              </a:spcBef>
              <a:spcAft>
                <a:spcPts val="0"/>
              </a:spcAft>
              <a:buFont typeface="Wingdings" panose="05000000000000000000" pitchFamily="2" charset="2"/>
              <a:buChar char="§"/>
              <a:defRPr/>
            </a:pPr>
            <a:r>
              <a:rPr lang="en-US" sz="2200" dirty="0">
                <a:solidFill>
                  <a:schemeClr val="tx1"/>
                </a:solidFill>
                <a:latin typeface="+mn-lt"/>
                <a:cs typeface="+mn-cs"/>
              </a:rPr>
              <a:t>Contact your FPO first</a:t>
            </a:r>
          </a:p>
          <a:p>
            <a:pPr lvl="0">
              <a:spcBef>
                <a:spcPts val="0"/>
              </a:spcBef>
              <a:spcAft>
                <a:spcPts val="0"/>
              </a:spcAft>
              <a:buFont typeface="Wingdings" panose="05000000000000000000" pitchFamily="2" charset="2"/>
              <a:buChar char="§"/>
              <a:defRPr/>
            </a:pPr>
            <a:r>
              <a:rPr lang="en-US" sz="2200" dirty="0">
                <a:solidFill>
                  <a:schemeClr val="tx1"/>
                </a:solidFill>
                <a:latin typeface="+mn-lt"/>
                <a:cs typeface="+mn-cs"/>
              </a:rPr>
              <a:t>Copy the SWFI Mailbox: </a:t>
            </a:r>
            <a:r>
              <a:rPr lang="en-US" sz="2200" dirty="0">
                <a:solidFill>
                  <a:schemeClr val="tx1"/>
                </a:solidFill>
                <a:latin typeface="+mn-lt"/>
                <a:cs typeface="+mn-cs"/>
                <a:hlinkClick r:id="rId4"/>
              </a:rPr>
              <a:t>SWFI@dol.gov</a:t>
            </a:r>
            <a:r>
              <a:rPr lang="en-US" sz="2200" dirty="0">
                <a:solidFill>
                  <a:schemeClr val="tx1"/>
                </a:solidFill>
                <a:latin typeface="+mn-lt"/>
                <a:cs typeface="+mn-cs"/>
              </a:rPr>
              <a:t> , if appropriate</a:t>
            </a:r>
            <a:endParaRPr lang="en-US" sz="2200" b="1" dirty="0">
              <a:solidFill>
                <a:schemeClr val="tx1"/>
              </a:solidFill>
              <a:latin typeface="+mn-lt"/>
            </a:endParaRPr>
          </a:p>
          <a:p>
            <a:pPr marL="0" lvl="0" indent="0">
              <a:spcBef>
                <a:spcPts val="0"/>
              </a:spcBef>
              <a:spcAft>
                <a:spcPts val="0"/>
              </a:spcAft>
              <a:buNone/>
              <a:defRPr/>
            </a:pPr>
            <a:endParaRPr lang="en-US" sz="2200" b="1" u="sng" dirty="0">
              <a:solidFill>
                <a:schemeClr val="tx1"/>
              </a:solidFill>
              <a:latin typeface="+mn-lt"/>
              <a:cs typeface="+mn-cs"/>
            </a:endParaRPr>
          </a:p>
          <a:p>
            <a:pPr marL="0" lvl="0" indent="0">
              <a:spcBef>
                <a:spcPts val="0"/>
              </a:spcBef>
              <a:spcAft>
                <a:spcPts val="0"/>
              </a:spcAft>
              <a:buNone/>
              <a:defRPr/>
            </a:pPr>
            <a:r>
              <a:rPr lang="en-US" sz="2200" b="1" u="sng" dirty="0">
                <a:solidFill>
                  <a:schemeClr val="tx1"/>
                </a:solidFill>
                <a:latin typeface="+mn-lt"/>
                <a:cs typeface="+mn-cs"/>
              </a:rPr>
              <a:t>Remember</a:t>
            </a:r>
          </a:p>
          <a:p>
            <a:pPr marL="0" lvl="0" indent="0">
              <a:spcBef>
                <a:spcPts val="0"/>
              </a:spcBef>
              <a:spcAft>
                <a:spcPts val="0"/>
              </a:spcAft>
              <a:buNone/>
              <a:defRPr/>
            </a:pPr>
            <a:endParaRPr lang="en-US" sz="2200" b="1" u="sng" dirty="0">
              <a:solidFill>
                <a:schemeClr val="tx1"/>
              </a:solidFill>
              <a:latin typeface="+mn-lt"/>
              <a:cs typeface="+mn-cs"/>
            </a:endParaRPr>
          </a:p>
          <a:p>
            <a:pPr lvl="0">
              <a:spcBef>
                <a:spcPts val="0"/>
              </a:spcBef>
              <a:spcAft>
                <a:spcPts val="0"/>
              </a:spcAft>
              <a:buFont typeface="Wingdings" panose="05000000000000000000" pitchFamily="2" charset="2"/>
              <a:buChar char="§"/>
              <a:defRPr/>
            </a:pPr>
            <a:r>
              <a:rPr lang="en-US" sz="2200" dirty="0">
                <a:solidFill>
                  <a:schemeClr val="tx1"/>
                </a:solidFill>
                <a:latin typeface="+mn-lt"/>
                <a:cs typeface="+mn-cs"/>
              </a:rPr>
              <a:t>Include your grant number and lead grantee organization name</a:t>
            </a:r>
          </a:p>
          <a:p>
            <a:pPr lvl="0">
              <a:spcBef>
                <a:spcPts val="0"/>
              </a:spcBef>
              <a:spcAft>
                <a:spcPts val="0"/>
              </a:spcAft>
              <a:buFont typeface="Wingdings" panose="05000000000000000000" pitchFamily="2" charset="2"/>
              <a:buChar char="§"/>
              <a:defRPr/>
            </a:pPr>
            <a:r>
              <a:rPr lang="en-US" sz="2200" dirty="0">
                <a:solidFill>
                  <a:schemeClr val="tx1"/>
                </a:solidFill>
                <a:latin typeface="+mn-lt"/>
                <a:cs typeface="+mn-cs"/>
              </a:rPr>
              <a:t>Describe your question/issue as specifically as possible</a:t>
            </a:r>
          </a:p>
          <a:p>
            <a:pPr lvl="0">
              <a:spcBef>
                <a:spcPts val="0"/>
              </a:spcBef>
              <a:spcAft>
                <a:spcPts val="0"/>
              </a:spcAft>
              <a:buFont typeface="Wingdings" panose="05000000000000000000" pitchFamily="2" charset="2"/>
              <a:buChar char="§"/>
              <a:defRPr/>
            </a:pPr>
            <a:r>
              <a:rPr lang="en-US" sz="2200" dirty="0">
                <a:solidFill>
                  <a:schemeClr val="tx1"/>
                </a:solidFill>
                <a:latin typeface="+mn-lt"/>
                <a:cs typeface="+mn-cs"/>
              </a:rPr>
              <a:t>Please be patient!</a:t>
            </a:r>
          </a:p>
          <a:p>
            <a:endParaRPr lang="en-US" dirty="0">
              <a:solidFill>
                <a:schemeClr val="tx1"/>
              </a:solidFill>
              <a:latin typeface="+mn-lt"/>
            </a:endParaRPr>
          </a:p>
        </p:txBody>
      </p:sp>
      <p:sp>
        <p:nvSpPr>
          <p:cNvPr id="4" name="Footer Placeholder 3"/>
          <p:cNvSpPr>
            <a:spLocks noGrp="1"/>
          </p:cNvSpPr>
          <p:nvPr>
            <p:ph type="ftr" sz="quarter" idx="4294967295"/>
          </p:nvPr>
        </p:nvSpPr>
        <p:spPr>
          <a:xfrm>
            <a:off x="0" y="6416675"/>
            <a:ext cx="2895600" cy="365125"/>
          </a:xfrm>
        </p:spPr>
        <p:txBody>
          <a:bodyPr/>
          <a:lstStyle/>
          <a:p>
            <a:r>
              <a:rPr lang="en-US" dirty="0"/>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22</a:t>
            </a:fld>
            <a:endParaRPr lang="en-US"/>
          </a:p>
        </p:txBody>
      </p:sp>
    </p:spTree>
    <p:extLst>
      <p:ext uri="{BB962C8B-B14F-4D97-AF65-F5344CB8AC3E}">
        <p14:creationId xmlns:p14="http://schemas.microsoft.com/office/powerpoint/2010/main" val="1769706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Grantee Team Communications &amp; Support</a:t>
            </a:r>
          </a:p>
        </p:txBody>
      </p:sp>
      <p:sp>
        <p:nvSpPr>
          <p:cNvPr id="3" name="Content Placeholder 2"/>
          <p:cNvSpPr>
            <a:spLocks noGrp="1"/>
          </p:cNvSpPr>
          <p:nvPr>
            <p:ph idx="1"/>
          </p:nvPr>
        </p:nvSpPr>
        <p:spPr/>
        <p:txBody>
          <a:bodyPr/>
          <a:lstStyle/>
          <a:p>
            <a:pPr>
              <a:spcBef>
                <a:spcPts val="0"/>
              </a:spcBef>
              <a:spcAft>
                <a:spcPts val="0"/>
              </a:spcAft>
              <a:buNone/>
              <a:defRPr/>
            </a:pPr>
            <a:r>
              <a:rPr lang="en-US" sz="2400" b="1" u="sng" dirty="0">
                <a:solidFill>
                  <a:schemeClr val="tx1"/>
                </a:solidFill>
                <a:latin typeface="Calibri"/>
                <a:cs typeface="+mn-cs"/>
              </a:rPr>
              <a:t>Main Point of Contact (POC)</a:t>
            </a:r>
          </a:p>
          <a:p>
            <a:pPr>
              <a:spcBef>
                <a:spcPts val="0"/>
              </a:spcBef>
              <a:spcAft>
                <a:spcPts val="0"/>
              </a:spcAft>
              <a:defRPr/>
            </a:pPr>
            <a:r>
              <a:rPr lang="en-US" sz="2200" dirty="0">
                <a:solidFill>
                  <a:schemeClr val="tx1"/>
                </a:solidFill>
                <a:latin typeface="+mn-lt"/>
                <a:cs typeface="+mn-cs"/>
              </a:rPr>
              <a:t>Receives communication from ETA</a:t>
            </a:r>
          </a:p>
          <a:p>
            <a:pPr>
              <a:spcBef>
                <a:spcPts val="0"/>
              </a:spcBef>
              <a:spcAft>
                <a:spcPts val="0"/>
              </a:spcAft>
              <a:defRPr/>
            </a:pPr>
            <a:r>
              <a:rPr lang="en-US" sz="2200" dirty="0">
                <a:solidFill>
                  <a:schemeClr val="tx1"/>
                </a:solidFill>
                <a:latin typeface="+mn-lt"/>
                <a:cs typeface="+mn-cs"/>
              </a:rPr>
              <a:t>Responsible for sharing information with project team and consortium members </a:t>
            </a:r>
          </a:p>
          <a:p>
            <a:pPr>
              <a:spcBef>
                <a:spcPts val="0"/>
              </a:spcBef>
              <a:spcAft>
                <a:spcPts val="0"/>
              </a:spcAft>
              <a:defRPr/>
            </a:pPr>
            <a:r>
              <a:rPr lang="en-US" sz="2200" dirty="0">
                <a:solidFill>
                  <a:schemeClr val="tx1"/>
                </a:solidFill>
                <a:latin typeface="+mn-lt"/>
                <a:cs typeface="+mn-cs"/>
              </a:rPr>
              <a:t>Any time the main point of contact for your grant changes, please remember to alert your Federal Project Officer (FPO) and National Office staff </a:t>
            </a:r>
          </a:p>
          <a:p>
            <a:pPr marL="6350" indent="0" fontAlgn="auto">
              <a:spcBef>
                <a:spcPts val="0"/>
              </a:spcBef>
              <a:spcAft>
                <a:spcPts val="0"/>
              </a:spcAft>
              <a:buNone/>
              <a:defRPr/>
            </a:pPr>
            <a:endParaRPr lang="en-US" sz="2400" b="1" u="sng" dirty="0">
              <a:solidFill>
                <a:srgbClr val="4F81BD">
                  <a:lumMod val="50000"/>
                </a:srgbClr>
              </a:solidFill>
              <a:latin typeface="+mn-lt"/>
              <a:cs typeface="+mn-cs"/>
            </a:endParaRPr>
          </a:p>
          <a:p>
            <a:pPr marL="6350" indent="0" fontAlgn="auto">
              <a:spcBef>
                <a:spcPts val="0"/>
              </a:spcBef>
              <a:spcAft>
                <a:spcPts val="0"/>
              </a:spcAft>
              <a:buNone/>
              <a:defRPr/>
            </a:pPr>
            <a:r>
              <a:rPr lang="en-US" sz="2400" b="1" i="1" dirty="0">
                <a:solidFill>
                  <a:schemeClr val="tx1"/>
                </a:solidFill>
                <a:latin typeface="+mn-lt"/>
                <a:cs typeface="+mn-cs"/>
              </a:rPr>
              <a:t>Note</a:t>
            </a:r>
            <a:r>
              <a:rPr lang="en-US" sz="2400" dirty="0">
                <a:solidFill>
                  <a:schemeClr val="tx1"/>
                </a:solidFill>
                <a:latin typeface="+mn-lt"/>
                <a:cs typeface="+mn-cs"/>
              </a:rPr>
              <a:t>: </a:t>
            </a:r>
            <a:r>
              <a:rPr lang="en-US" sz="2200" dirty="0">
                <a:solidFill>
                  <a:schemeClr val="tx1"/>
                </a:solidFill>
                <a:latin typeface="+mn-lt"/>
                <a:cs typeface="+mn-cs"/>
              </a:rPr>
              <a:t>Changing signature authority requires a formal grant modification</a:t>
            </a:r>
          </a:p>
          <a:p>
            <a:endParaRPr lang="en-US" sz="2200" dirty="0">
              <a:solidFill>
                <a:schemeClr val="tx1"/>
              </a:solidFill>
              <a:latin typeface="+mn-lt"/>
            </a:endParaRP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320479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SWFI Project Abstracts</a:t>
            </a: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24</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821" t="12333" r="6188" b="5053"/>
          <a:stretch/>
        </p:blipFill>
        <p:spPr bwMode="auto">
          <a:xfrm>
            <a:off x="397548" y="2080974"/>
            <a:ext cx="7315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triped Right Arrow 13"/>
          <p:cNvSpPr/>
          <p:nvPr/>
        </p:nvSpPr>
        <p:spPr>
          <a:xfrm rot="19500097">
            <a:off x="5956" y="3877813"/>
            <a:ext cx="740641" cy="216323"/>
          </a:xfrm>
          <a:prstGeom prst="stripedRightArrow">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p:cNvSpPr txBox="1"/>
          <p:nvPr/>
        </p:nvSpPr>
        <p:spPr>
          <a:xfrm>
            <a:off x="446754" y="1219200"/>
            <a:ext cx="7216789" cy="861774"/>
          </a:xfrm>
          <a:prstGeom prst="rect">
            <a:avLst/>
          </a:prstGeom>
          <a:noFill/>
        </p:spPr>
        <p:txBody>
          <a:bodyPr wrap="square" rtlCol="0">
            <a:spAutoFit/>
          </a:bodyPr>
          <a:lstStyle/>
          <a:p>
            <a:r>
              <a:rPr lang="en-US" dirty="0"/>
              <a:t>Link: </a:t>
            </a:r>
            <a:r>
              <a:rPr lang="en-US" sz="1600" dirty="0">
                <a:hlinkClick r:id="rId4"/>
              </a:rPr>
              <a:t>http://webapps.dol.gov/DOLGrantData/KeywordSearch.aspx?parameter=FOA-ETA-16-05B</a:t>
            </a:r>
            <a:r>
              <a:rPr lang="en-US" sz="1600" dirty="0"/>
              <a:t> </a:t>
            </a:r>
          </a:p>
        </p:txBody>
      </p:sp>
    </p:spTree>
    <p:extLst>
      <p:ext uri="{BB962C8B-B14F-4D97-AF65-F5344CB8AC3E}">
        <p14:creationId xmlns:p14="http://schemas.microsoft.com/office/powerpoint/2010/main" val="17332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SWFI Community of Practice</a:t>
            </a:r>
          </a:p>
        </p:txBody>
      </p:sp>
      <p:sp>
        <p:nvSpPr>
          <p:cNvPr id="3" name="Content Placeholder 2"/>
          <p:cNvSpPr>
            <a:spLocks noGrp="1"/>
          </p:cNvSpPr>
          <p:nvPr>
            <p:ph idx="1"/>
          </p:nvPr>
        </p:nvSpPr>
        <p:spPr>
          <a:xfrm>
            <a:off x="457200" y="1295400"/>
            <a:ext cx="7443098" cy="4830763"/>
          </a:xfrm>
        </p:spPr>
        <p:txBody>
          <a:bodyPr>
            <a:normAutofit/>
          </a:bodyPr>
          <a:lstStyle/>
          <a:p>
            <a:r>
              <a:rPr lang="en-US" sz="2400" b="1" dirty="0">
                <a:solidFill>
                  <a:schemeClr val="tx1"/>
                </a:solidFill>
              </a:rPr>
              <a:t>Workforce GPS (WGPS): </a:t>
            </a:r>
          </a:p>
          <a:p>
            <a:pPr marL="0" indent="0">
              <a:buNone/>
            </a:pPr>
            <a:r>
              <a:rPr lang="en-US" sz="2400" dirty="0">
                <a:solidFill>
                  <a:schemeClr val="tx1"/>
                </a:solidFill>
              </a:rPr>
              <a:t>A WGPS web portal for H-1B SWFI grantees is currently in development. </a:t>
            </a:r>
          </a:p>
          <a:p>
            <a:r>
              <a:rPr lang="en-US" sz="2400" dirty="0">
                <a:solidFill>
                  <a:schemeClr val="tx1"/>
                </a:solidFill>
              </a:rPr>
              <a:t>For now, H-1B SWFI grantees will access resources from the H-1B Skills Training WGPS Web Portal: </a:t>
            </a:r>
            <a:r>
              <a:rPr lang="en-US" sz="2400" u="sng" dirty="0">
                <a:solidFill>
                  <a:schemeClr val="tx1"/>
                </a:solidFill>
                <a:hlinkClick r:id="rId3"/>
              </a:rPr>
              <a:t>https://h1bskillstraining.workforcegps.org/</a:t>
            </a:r>
            <a:r>
              <a:rPr lang="en-US" sz="2400" dirty="0">
                <a:solidFill>
                  <a:schemeClr val="tx1"/>
                </a:solidFill>
              </a:rPr>
              <a:t> where all SWFI technical assistance materials will be posted. </a:t>
            </a:r>
          </a:p>
          <a:p>
            <a:r>
              <a:rPr lang="en-US" sz="2400" dirty="0">
                <a:solidFill>
                  <a:schemeClr val="tx1"/>
                </a:solidFill>
              </a:rPr>
              <a:t>When you register for an account, please select H-1B Skills Training in order to receive links to SWFI resources and materials. </a:t>
            </a:r>
            <a:endParaRPr lang="en-US" sz="2400" b="1" dirty="0">
              <a:solidFill>
                <a:schemeClr val="tx1"/>
              </a:solidFill>
            </a:endParaRPr>
          </a:p>
          <a:p>
            <a:pPr marL="0" indent="0">
              <a:buNone/>
            </a:pPr>
            <a:endParaRPr lang="en-US" sz="2400" b="1" dirty="0"/>
          </a:p>
          <a:p>
            <a:endParaRPr lang="en-US" sz="2000"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25</a:t>
            </a:fld>
            <a:endParaRPr lang="en-US" dirty="0"/>
          </a:p>
        </p:txBody>
      </p:sp>
    </p:spTree>
    <p:extLst>
      <p:ext uri="{BB962C8B-B14F-4D97-AF65-F5344CB8AC3E}">
        <p14:creationId xmlns:p14="http://schemas.microsoft.com/office/powerpoint/2010/main" val="276069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a:t>
            </a:r>
          </a:p>
        </p:txBody>
      </p:sp>
      <p:sp>
        <p:nvSpPr>
          <p:cNvPr id="3" name="Content Placeholder 2"/>
          <p:cNvSpPr>
            <a:spLocks noGrp="1"/>
          </p:cNvSpPr>
          <p:nvPr>
            <p:ph idx="1"/>
          </p:nvPr>
        </p:nvSpPr>
        <p:spPr>
          <a:xfrm>
            <a:off x="457200" y="1295400"/>
            <a:ext cx="7924800" cy="4830763"/>
          </a:xfrm>
        </p:spPr>
        <p:txBody>
          <a:bodyPr/>
          <a:lstStyle/>
          <a:p>
            <a:pPr lvl="0" algn="ctr">
              <a:spcBef>
                <a:spcPts val="0"/>
              </a:spcBef>
              <a:spcAft>
                <a:spcPts val="0"/>
              </a:spcAft>
              <a:buNone/>
              <a:defRPr/>
            </a:pPr>
            <a:r>
              <a:rPr lang="en-US" sz="2200" b="1" dirty="0">
                <a:solidFill>
                  <a:srgbClr val="C00000"/>
                </a:solidFill>
                <a:latin typeface="+mn-lt"/>
                <a:cs typeface="+mn-cs"/>
              </a:rPr>
              <a:t>Always contact your FPO first if you have questions!</a:t>
            </a:r>
            <a:endParaRPr lang="en-US" sz="2200" b="1" dirty="0">
              <a:solidFill>
                <a:srgbClr val="4F81BD">
                  <a:lumMod val="50000"/>
                </a:srgbClr>
              </a:solidFill>
              <a:latin typeface="+mn-lt"/>
              <a:cs typeface="+mn-cs"/>
            </a:endParaRPr>
          </a:p>
          <a:p>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26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54777616"/>
              </p:ext>
            </p:extLst>
          </p:nvPr>
        </p:nvGraphicFramePr>
        <p:xfrm>
          <a:off x="671286" y="1981200"/>
          <a:ext cx="7101114" cy="3606800"/>
        </p:xfrm>
        <a:graphic>
          <a:graphicData uri="http://schemas.openxmlformats.org/drawingml/2006/table">
            <a:tbl>
              <a:tblPr firstRow="1" bandRow="1">
                <a:tableStyleId>{793D81CF-94F2-401A-BA57-92F5A7B2D0C5}</a:tableStyleId>
              </a:tblPr>
              <a:tblGrid>
                <a:gridCol w="3550557">
                  <a:extLst>
                    <a:ext uri="{9D8B030D-6E8A-4147-A177-3AD203B41FA5}">
                      <a16:colId xmlns:a16="http://schemas.microsoft.com/office/drawing/2014/main" val="20000"/>
                    </a:ext>
                  </a:extLst>
                </a:gridCol>
                <a:gridCol w="3550557">
                  <a:extLst>
                    <a:ext uri="{9D8B030D-6E8A-4147-A177-3AD203B41FA5}">
                      <a16:colId xmlns:a16="http://schemas.microsoft.com/office/drawing/2014/main" val="20001"/>
                    </a:ext>
                  </a:extLst>
                </a:gridCol>
              </a:tblGrid>
              <a:tr h="320040">
                <a:tc>
                  <a:txBody>
                    <a:bodyPr/>
                    <a:lstStyle/>
                    <a:p>
                      <a:r>
                        <a:rPr lang="en-US" sz="2000" dirty="0"/>
                        <a:t>If you…</a:t>
                      </a:r>
                    </a:p>
                  </a:txBody>
                  <a:tcPr/>
                </a:tc>
                <a:tc>
                  <a:txBody>
                    <a:bodyPr/>
                    <a:lstStyle/>
                    <a:p>
                      <a:r>
                        <a:rPr lang="en-US" sz="2000" dirty="0"/>
                        <a:t>Contact:</a:t>
                      </a:r>
                      <a:endParaRPr lang="en-US" dirty="0"/>
                    </a:p>
                  </a:txBody>
                  <a:tcPr/>
                </a:tc>
                <a:extLst>
                  <a:ext uri="{0D108BD9-81ED-4DB2-BD59-A6C34878D82A}">
                    <a16:rowId xmlns:a16="http://schemas.microsoft.com/office/drawing/2014/main" val="10000"/>
                  </a:ext>
                </a:extLst>
              </a:tr>
              <a:tr h="370840">
                <a:tc>
                  <a:txBody>
                    <a:bodyPr/>
                    <a:lstStyle/>
                    <a:p>
                      <a:r>
                        <a:rPr lang="en-US" dirty="0"/>
                        <a:t>Are the</a:t>
                      </a:r>
                      <a:r>
                        <a:rPr lang="en-US" baseline="0" dirty="0"/>
                        <a:t> grant lead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FPO</a:t>
                      </a:r>
                    </a:p>
                  </a:txBody>
                  <a:tcPr/>
                </a:tc>
                <a:extLst>
                  <a:ext uri="{0D108BD9-81ED-4DB2-BD59-A6C34878D82A}">
                    <a16:rowId xmlns:a16="http://schemas.microsoft.com/office/drawing/2014/main" val="10001"/>
                  </a:ext>
                </a:extLst>
              </a:tr>
              <a:tr h="370840">
                <a:tc>
                  <a:txBody>
                    <a:bodyPr/>
                    <a:lstStyle/>
                    <a:p>
                      <a:r>
                        <a:rPr lang="en-US" sz="1800" dirty="0"/>
                        <a:t>Are a member of a grant project</a:t>
                      </a:r>
                      <a:endParaRPr lang="en-US" dirty="0"/>
                    </a:p>
                  </a:txBody>
                  <a:tcPr/>
                </a:tc>
                <a:tc>
                  <a:txBody>
                    <a:bodyPr/>
                    <a:lstStyle/>
                    <a:p>
                      <a:r>
                        <a:rPr lang="en-US" dirty="0"/>
                        <a:t>The </a:t>
                      </a:r>
                      <a:r>
                        <a:rPr lang="en-US" baseline="0" dirty="0"/>
                        <a:t>lead for your grant</a:t>
                      </a:r>
                      <a:endParaRPr lang="en-US" dirty="0"/>
                    </a:p>
                  </a:txBody>
                  <a:tcPr/>
                </a:tc>
                <a:extLst>
                  <a:ext uri="{0D108BD9-81ED-4DB2-BD59-A6C34878D82A}">
                    <a16:rowId xmlns:a16="http://schemas.microsoft.com/office/drawing/2014/main" val="10002"/>
                  </a:ext>
                </a:extLst>
              </a:tr>
              <a:tr h="370840">
                <a:tc>
                  <a:txBody>
                    <a:bodyPr/>
                    <a:lstStyle/>
                    <a:p>
                      <a:r>
                        <a:rPr lang="en-US" sz="1800" dirty="0"/>
                        <a:t>Have questions or difficulty accessing the </a:t>
                      </a:r>
                      <a:r>
                        <a:rPr lang="en-US" sz="1800" u="sng" dirty="0"/>
                        <a:t>performance</a:t>
                      </a:r>
                      <a:r>
                        <a:rPr lang="en-US" sz="1800" dirty="0"/>
                        <a:t> reporting system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SWFI@dol.gov</a:t>
                      </a:r>
                      <a:r>
                        <a:rPr lang="en-US" sz="1800" dirty="0"/>
                        <a:t>  with a copy to your FPO</a:t>
                      </a:r>
                      <a:endParaRPr lang="en-US" sz="1800" b="0" dirty="0"/>
                    </a:p>
                  </a:txBody>
                  <a:tcPr/>
                </a:tc>
                <a:extLst>
                  <a:ext uri="{0D108BD9-81ED-4DB2-BD59-A6C34878D82A}">
                    <a16:rowId xmlns:a16="http://schemas.microsoft.com/office/drawing/2014/main" val="10003"/>
                  </a:ext>
                </a:extLst>
              </a:tr>
              <a:tr h="370840">
                <a:tc>
                  <a:txBody>
                    <a:bodyPr/>
                    <a:lstStyle/>
                    <a:p>
                      <a:r>
                        <a:rPr lang="en-US" sz="1800" dirty="0"/>
                        <a:t>Have questions or difficulty accessing the </a:t>
                      </a:r>
                      <a:r>
                        <a:rPr lang="en-US" sz="1800" u="sng" dirty="0"/>
                        <a:t>financial</a:t>
                      </a:r>
                      <a:r>
                        <a:rPr lang="en-US" sz="1800" dirty="0"/>
                        <a:t> reporting system</a:t>
                      </a:r>
                      <a:endParaRPr lang="en-US" dirty="0"/>
                    </a:p>
                  </a:txBody>
                  <a:tcPr/>
                </a:tc>
                <a:tc>
                  <a:txBody>
                    <a:bodyPr/>
                    <a:lstStyle/>
                    <a:p>
                      <a:r>
                        <a:rPr lang="en-US" sz="1800" dirty="0">
                          <a:hlinkClick r:id="rId4"/>
                        </a:rPr>
                        <a:t>EBSS.help@dol.gov</a:t>
                      </a:r>
                      <a:r>
                        <a:rPr lang="en-US" sz="1800" dirty="0"/>
                        <a:t>, with a copy to your FPO and </a:t>
                      </a:r>
                      <a:r>
                        <a:rPr lang="en-US" sz="1800" dirty="0">
                          <a:hlinkClick r:id="rId3"/>
                        </a:rPr>
                        <a:t>SWFI@dol.gov</a:t>
                      </a:r>
                      <a:r>
                        <a:rPr lang="en-US" sz="1800" baseline="0" dirty="0"/>
                        <a:t> </a:t>
                      </a:r>
                      <a:r>
                        <a:rPr lang="en-US" sz="1800" dirty="0"/>
                        <a:t> </a:t>
                      </a:r>
                      <a:endParaRPr lang="en-US" dirty="0"/>
                    </a:p>
                  </a:txBody>
                  <a:tcPr/>
                </a:tc>
                <a:extLst>
                  <a:ext uri="{0D108BD9-81ED-4DB2-BD59-A6C34878D82A}">
                    <a16:rowId xmlns:a16="http://schemas.microsoft.com/office/drawing/2014/main" val="10004"/>
                  </a:ext>
                </a:extLst>
              </a:tr>
              <a:tr h="370840">
                <a:tc>
                  <a:txBody>
                    <a:bodyPr/>
                    <a:lstStyle/>
                    <a:p>
                      <a:r>
                        <a:rPr lang="en-US" sz="1800" dirty="0"/>
                        <a:t>Have questions about evaluations</a:t>
                      </a:r>
                      <a:endParaRPr lang="en-US" dirty="0"/>
                    </a:p>
                  </a:txBody>
                  <a:tcPr/>
                </a:tc>
                <a:tc>
                  <a:txBody>
                    <a:bodyPr/>
                    <a:lstStyle/>
                    <a:p>
                      <a:r>
                        <a:rPr lang="en-US" sz="1800" dirty="0">
                          <a:hlinkClick r:id="rId3"/>
                        </a:rPr>
                        <a:t>SWFI@dol.gov</a:t>
                      </a:r>
                      <a:r>
                        <a:rPr lang="en-US" sz="1800" dirty="0"/>
                        <a:t>  with a copy to your FPO</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24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7400" y="4038600"/>
            <a:ext cx="7772400" cy="1362075"/>
          </a:xfrm>
        </p:spPr>
        <p:txBody>
          <a:bodyPr>
            <a:normAutofit fontScale="90000"/>
          </a:bodyPr>
          <a:lstStyle/>
          <a:p>
            <a:pPr lvl="0" algn="r" fontAlgn="base">
              <a:spcBef>
                <a:spcPts val="0"/>
              </a:spcBef>
              <a:spcAft>
                <a:spcPct val="0"/>
              </a:spcAft>
            </a:pPr>
            <a:r>
              <a:rPr lang="en-US" sz="2000" cap="none" dirty="0">
                <a:ln>
                  <a:noFill/>
                </a:ln>
                <a:solidFill>
                  <a:srgbClr val="376092"/>
                </a:solidFill>
                <a:effectLst/>
                <a:latin typeface="Franklin Gothic Medium" panose="020B0603020102020204" pitchFamily="34" charset="0"/>
                <a:ea typeface="+mn-ea"/>
                <a:cs typeface="+mn-cs"/>
              </a:rPr>
              <a:t>Megan Baird</a:t>
            </a: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Division of Strategic Investments</a:t>
            </a:r>
            <a:br>
              <a:rPr lang="en-US" sz="2000" b="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Workforce Investments</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br>
              <a:rPr lang="en-US" dirty="0"/>
            </a:br>
            <a:endParaRPr lang="en-US" dirty="0"/>
          </a:p>
        </p:txBody>
      </p:sp>
      <p:sp>
        <p:nvSpPr>
          <p:cNvPr id="7" name="Text Placeholder 6"/>
          <p:cNvSpPr>
            <a:spLocks noGrp="1"/>
          </p:cNvSpPr>
          <p:nvPr>
            <p:ph type="body" idx="1"/>
          </p:nvPr>
        </p:nvSpPr>
        <p:spPr>
          <a:xfrm>
            <a:off x="-990600" y="2132013"/>
            <a:ext cx="7772400" cy="1500187"/>
          </a:xfrm>
        </p:spPr>
        <p:txBody>
          <a:bodyPr>
            <a:normAutofit fontScale="92500" lnSpcReduction="20000"/>
          </a:bodyPr>
          <a:lstStyle/>
          <a:p>
            <a:pPr algn="ctr"/>
            <a:r>
              <a:rPr lang="en-US" sz="6000" b="1" dirty="0">
                <a:solidFill>
                  <a:srgbClr val="376092"/>
                </a:solidFill>
                <a:effectLst>
                  <a:outerShdw blurRad="38100" dist="38100" dir="2700000" algn="tl">
                    <a:srgbClr val="000000">
                      <a:alpha val="43137"/>
                    </a:srgbClr>
                  </a:outerShdw>
                </a:effectLst>
              </a:rPr>
              <a:t>Reporting Requirements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Tree>
    <p:extLst>
      <p:ext uri="{BB962C8B-B14F-4D97-AF65-F5344CB8AC3E}">
        <p14:creationId xmlns:p14="http://schemas.microsoft.com/office/powerpoint/2010/main" val="397567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a:t>The Value of Reporting</a:t>
            </a:r>
          </a:p>
        </p:txBody>
      </p:sp>
      <p:sp>
        <p:nvSpPr>
          <p:cNvPr id="3" name="Content Placeholder 2"/>
          <p:cNvSpPr>
            <a:spLocks noGrp="1"/>
          </p:cNvSpPr>
          <p:nvPr>
            <p:ph idx="1"/>
          </p:nvPr>
        </p:nvSpPr>
        <p:spPr>
          <a:xfrm>
            <a:off x="457200" y="1295400"/>
            <a:ext cx="7924800" cy="4830763"/>
          </a:xfrm>
        </p:spPr>
        <p:txBody>
          <a:bodyPr rtlCol="0">
            <a:normAutofit/>
          </a:bodyPr>
          <a:lstStyle/>
          <a:p>
            <a:pPr fontAlgn="auto">
              <a:spcBef>
                <a:spcPts val="0"/>
              </a:spcBef>
              <a:spcAft>
                <a:spcPts val="600"/>
              </a:spcAft>
              <a:buFont typeface="Arial" pitchFamily="34" charset="0"/>
              <a:buChar char="•"/>
              <a:defRPr/>
            </a:pPr>
            <a:r>
              <a:rPr lang="en-US" sz="2400" b="0" dirty="0">
                <a:solidFill>
                  <a:schemeClr val="tx1"/>
                </a:solidFill>
              </a:rPr>
              <a:t>Reporting successes of high profile programs to Congress, Administration, OMB, GAO, etc.</a:t>
            </a:r>
          </a:p>
          <a:p>
            <a:pPr fontAlgn="auto">
              <a:spcBef>
                <a:spcPts val="0"/>
              </a:spcBef>
              <a:spcAft>
                <a:spcPts val="600"/>
              </a:spcAft>
              <a:buFont typeface="Arial" pitchFamily="34" charset="0"/>
              <a:buChar char="•"/>
              <a:defRPr/>
            </a:pPr>
            <a:r>
              <a:rPr lang="en-US" sz="2400" b="0" dirty="0">
                <a:solidFill>
                  <a:schemeClr val="tx1"/>
                </a:solidFill>
              </a:rPr>
              <a:t>Demonstrating Grant Outcomes to investors and partners</a:t>
            </a:r>
          </a:p>
          <a:p>
            <a:pPr fontAlgn="auto">
              <a:spcBef>
                <a:spcPts val="0"/>
              </a:spcBef>
              <a:spcAft>
                <a:spcPts val="600"/>
              </a:spcAft>
              <a:buFont typeface="Arial" pitchFamily="34" charset="0"/>
              <a:buChar char="•"/>
              <a:defRPr/>
            </a:pPr>
            <a:r>
              <a:rPr lang="en-US" sz="2400" b="0" dirty="0">
                <a:solidFill>
                  <a:schemeClr val="tx1"/>
                </a:solidFill>
              </a:rPr>
              <a:t>Illustrating Return on Investment (ROI) to employer partners</a:t>
            </a:r>
          </a:p>
          <a:p>
            <a:pPr fontAlgn="auto">
              <a:spcBef>
                <a:spcPts val="0"/>
              </a:spcBef>
              <a:spcAft>
                <a:spcPts val="600"/>
              </a:spcAft>
              <a:buFont typeface="Arial" pitchFamily="34" charset="0"/>
              <a:buChar char="•"/>
              <a:defRPr/>
            </a:pPr>
            <a:r>
              <a:rPr lang="en-US" sz="2400" b="0" dirty="0">
                <a:solidFill>
                  <a:schemeClr val="tx1"/>
                </a:solidFill>
              </a:rPr>
              <a:t>Building additional strategic partnerships and leveraging resources</a:t>
            </a:r>
          </a:p>
          <a:p>
            <a:pPr fontAlgn="auto">
              <a:spcBef>
                <a:spcPts val="0"/>
              </a:spcBef>
              <a:spcAft>
                <a:spcPts val="600"/>
              </a:spcAft>
              <a:buFont typeface="Arial" pitchFamily="34" charset="0"/>
              <a:buChar char="•"/>
              <a:defRPr/>
            </a:pPr>
            <a:r>
              <a:rPr lang="en-US" sz="2400" b="0" dirty="0">
                <a:solidFill>
                  <a:schemeClr val="tx1"/>
                </a:solidFill>
              </a:rPr>
              <a:t>Sustainability of the project and partnership</a:t>
            </a:r>
          </a:p>
          <a:p>
            <a:pPr fontAlgn="auto">
              <a:spcBef>
                <a:spcPts val="0"/>
              </a:spcBef>
              <a:spcAft>
                <a:spcPts val="600"/>
              </a:spcAft>
              <a:buFont typeface="Arial" pitchFamily="34" charset="0"/>
              <a:buChar char="•"/>
              <a:defRPr/>
            </a:pPr>
            <a:r>
              <a:rPr lang="en-US" sz="2400" b="0" dirty="0">
                <a:solidFill>
                  <a:schemeClr val="tx1"/>
                </a:solidFill>
              </a:rPr>
              <a:t>Continuously improving program to meet the needs of participants</a:t>
            </a:r>
          </a:p>
        </p:txBody>
      </p:sp>
    </p:spTree>
    <p:extLst>
      <p:ext uri="{BB962C8B-B14F-4D97-AF65-F5344CB8AC3E}">
        <p14:creationId xmlns:p14="http://schemas.microsoft.com/office/powerpoint/2010/main" val="342656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Requirements</a:t>
            </a:r>
          </a:p>
        </p:txBody>
      </p:sp>
      <p:sp>
        <p:nvSpPr>
          <p:cNvPr id="3" name="Content Placeholder 2"/>
          <p:cNvSpPr>
            <a:spLocks noGrp="1"/>
          </p:cNvSpPr>
          <p:nvPr>
            <p:ph idx="1"/>
          </p:nvPr>
        </p:nvSpPr>
        <p:spPr>
          <a:xfrm>
            <a:off x="457200" y="1295400"/>
            <a:ext cx="7924800" cy="4830763"/>
          </a:xfrm>
        </p:spPr>
        <p:txBody>
          <a:bodyPr>
            <a:normAutofit/>
          </a:bodyPr>
          <a:lstStyle/>
          <a:p>
            <a:pPr marL="0" indent="0">
              <a:buNone/>
            </a:pPr>
            <a:r>
              <a:rPr lang="en-US" sz="2400" b="1" dirty="0">
                <a:solidFill>
                  <a:schemeClr val="tx1"/>
                </a:solidFill>
              </a:rPr>
              <a:t>SWFI grantees are required to submit reports </a:t>
            </a:r>
            <a:r>
              <a:rPr lang="en-US" sz="2400" b="1" u="sng" dirty="0">
                <a:solidFill>
                  <a:schemeClr val="tx1"/>
                </a:solidFill>
              </a:rPr>
              <a:t>Quarterly</a:t>
            </a:r>
            <a:r>
              <a:rPr lang="en-US" sz="2400" b="1" dirty="0">
                <a:solidFill>
                  <a:schemeClr val="tx1"/>
                </a:solidFill>
              </a:rPr>
              <a:t> to ETA, including a final report </a:t>
            </a:r>
          </a:p>
          <a:p>
            <a:pPr marL="0" indent="0">
              <a:buNone/>
            </a:pPr>
            <a:endParaRPr lang="en-US" sz="2400" b="1" dirty="0">
              <a:solidFill>
                <a:schemeClr val="tx1"/>
              </a:solidFill>
            </a:endParaRPr>
          </a:p>
          <a:p>
            <a:pPr marL="0" indent="0">
              <a:buNone/>
            </a:pPr>
            <a:r>
              <a:rPr lang="en-US" sz="2400" b="1" dirty="0">
                <a:solidFill>
                  <a:schemeClr val="tx1"/>
                </a:solidFill>
              </a:rPr>
              <a:t>These reports are:  </a:t>
            </a:r>
          </a:p>
          <a:p>
            <a:pPr lvl="1">
              <a:lnSpc>
                <a:spcPct val="80000"/>
              </a:lnSpc>
              <a:spcBef>
                <a:spcPts val="0"/>
              </a:spcBef>
              <a:spcAft>
                <a:spcPts val="1200"/>
              </a:spcAft>
              <a:defRPr/>
            </a:pPr>
            <a:r>
              <a:rPr lang="en-US" sz="2400" dirty="0">
                <a:solidFill>
                  <a:schemeClr val="tx1"/>
                </a:solidFill>
              </a:rPr>
              <a:t>Quarterly Progress Reports (QPR)</a:t>
            </a:r>
          </a:p>
          <a:p>
            <a:pPr lvl="2">
              <a:lnSpc>
                <a:spcPct val="80000"/>
              </a:lnSpc>
              <a:spcBef>
                <a:spcPts val="0"/>
              </a:spcBef>
              <a:spcAft>
                <a:spcPts val="1200"/>
              </a:spcAft>
              <a:defRPr/>
            </a:pPr>
            <a:r>
              <a:rPr lang="en-US" sz="2000" dirty="0">
                <a:solidFill>
                  <a:schemeClr val="tx1"/>
                </a:solidFill>
              </a:rPr>
              <a:t>Includes performance report</a:t>
            </a:r>
          </a:p>
          <a:p>
            <a:pPr lvl="2">
              <a:lnSpc>
                <a:spcPct val="80000"/>
              </a:lnSpc>
              <a:spcBef>
                <a:spcPts val="0"/>
              </a:spcBef>
              <a:spcAft>
                <a:spcPts val="1200"/>
              </a:spcAft>
              <a:defRPr/>
            </a:pPr>
            <a:r>
              <a:rPr lang="en-US" sz="2000" dirty="0">
                <a:solidFill>
                  <a:schemeClr val="tx1"/>
                </a:solidFill>
              </a:rPr>
              <a:t>Includes narrative report</a:t>
            </a:r>
          </a:p>
          <a:p>
            <a:pPr lvl="1">
              <a:lnSpc>
                <a:spcPct val="80000"/>
              </a:lnSpc>
              <a:spcBef>
                <a:spcPts val="0"/>
              </a:spcBef>
              <a:spcAft>
                <a:spcPts val="1200"/>
              </a:spcAft>
              <a:defRPr/>
            </a:pPr>
            <a:r>
              <a:rPr lang="en-US" sz="2400" dirty="0">
                <a:solidFill>
                  <a:schemeClr val="tx1"/>
                </a:solidFill>
              </a:rPr>
              <a:t>Quarterly Financial Report (ETA-9130)</a:t>
            </a:r>
          </a:p>
          <a:p>
            <a:pPr lvl="1">
              <a:lnSpc>
                <a:spcPct val="80000"/>
              </a:lnSpc>
              <a:spcBef>
                <a:spcPts val="0"/>
              </a:spcBef>
              <a:spcAft>
                <a:spcPts val="1200"/>
              </a:spcAft>
              <a:defRPr/>
            </a:pPr>
            <a:r>
              <a:rPr lang="en-US" sz="2400" dirty="0">
                <a:solidFill>
                  <a:schemeClr val="tx1"/>
                </a:solidFill>
              </a:rPr>
              <a:t>Final Report</a:t>
            </a:r>
          </a:p>
          <a:p>
            <a:pPr marL="0" indent="0">
              <a:buNone/>
            </a:pPr>
            <a:endParaRPr lang="en-US" sz="2400" b="1" dirty="0"/>
          </a:p>
        </p:txBody>
      </p:sp>
      <p:sp>
        <p:nvSpPr>
          <p:cNvPr id="4" name="Footer Placeholder 3"/>
          <p:cNvSpPr>
            <a:spLocks noGrp="1"/>
          </p:cNvSpPr>
          <p:nvPr>
            <p:ph type="ftr" sz="quarter" idx="4294967295"/>
          </p:nvPr>
        </p:nvSpPr>
        <p:spPr>
          <a:xfrm>
            <a:off x="0" y="6416675"/>
            <a:ext cx="2895600" cy="365125"/>
          </a:xfrm>
        </p:spPr>
        <p:txBody>
          <a:bodyPr/>
          <a:lstStyle/>
          <a:p>
            <a:r>
              <a:rPr lang="en-US" dirty="0"/>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29</a:t>
            </a:fld>
            <a:endParaRPr lang="en-US" dirty="0"/>
          </a:p>
        </p:txBody>
      </p:sp>
    </p:spTree>
    <p:extLst>
      <p:ext uri="{BB962C8B-B14F-4D97-AF65-F5344CB8AC3E}">
        <p14:creationId xmlns:p14="http://schemas.microsoft.com/office/powerpoint/2010/main" val="83360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a:xfrm>
            <a:off x="152400" y="1209470"/>
            <a:ext cx="8382000" cy="4654617"/>
          </a:xfrm>
        </p:spPr>
        <p:txBody>
          <a:bodyPr>
            <a:normAutofit lnSpcReduction="10000"/>
          </a:bodyPr>
          <a:lstStyle/>
          <a:p>
            <a:pPr marL="0" indent="0">
              <a:buNone/>
            </a:pPr>
            <a:r>
              <a:rPr lang="en-US" sz="2400" b="1" dirty="0">
                <a:solidFill>
                  <a:schemeClr val="tx1"/>
                </a:solidFill>
              </a:rPr>
              <a:t>Presenters:</a:t>
            </a:r>
            <a:r>
              <a:rPr lang="en-US" sz="2400" dirty="0"/>
              <a:t> </a:t>
            </a:r>
          </a:p>
          <a:p>
            <a:r>
              <a:rPr lang="en-US" sz="1900" b="1" dirty="0">
                <a:solidFill>
                  <a:schemeClr val="tx1"/>
                </a:solidFill>
              </a:rPr>
              <a:t>Robin Fernkas</a:t>
            </a:r>
            <a:r>
              <a:rPr lang="en-US" sz="1900" dirty="0">
                <a:solidFill>
                  <a:schemeClr val="tx1"/>
                </a:solidFill>
              </a:rPr>
              <a:t>, Office Division Chief, Division of Strategic Investment </a:t>
            </a:r>
          </a:p>
          <a:p>
            <a:r>
              <a:rPr lang="en-US" sz="1900" b="1" dirty="0">
                <a:solidFill>
                  <a:schemeClr val="tx1"/>
                </a:solidFill>
              </a:rPr>
              <a:t>Megan Baird</a:t>
            </a:r>
            <a:r>
              <a:rPr lang="en-US" sz="1900" dirty="0">
                <a:solidFill>
                  <a:schemeClr val="tx1"/>
                </a:solidFill>
              </a:rPr>
              <a:t>, Program Manager H-1B Grants, ETA, Division of Strategic Investment </a:t>
            </a:r>
          </a:p>
          <a:p>
            <a:r>
              <a:rPr lang="en-US" sz="1900" b="1" dirty="0">
                <a:solidFill>
                  <a:schemeClr val="tx1"/>
                </a:solidFill>
              </a:rPr>
              <a:t>Danielle Kittrell</a:t>
            </a:r>
            <a:r>
              <a:rPr lang="en-US" sz="1900" dirty="0">
                <a:solidFill>
                  <a:schemeClr val="tx1"/>
                </a:solidFill>
              </a:rPr>
              <a:t>, Workforce Analyst, H-1B Grants, ETA, Division of Strategic Investment </a:t>
            </a:r>
          </a:p>
          <a:p>
            <a:r>
              <a:rPr lang="en-US" sz="1900" b="1" dirty="0">
                <a:solidFill>
                  <a:schemeClr val="tx1"/>
                </a:solidFill>
              </a:rPr>
              <a:t>Jake Blanch</a:t>
            </a:r>
            <a:r>
              <a:rPr lang="en-US" sz="1900" dirty="0">
                <a:solidFill>
                  <a:schemeClr val="tx1"/>
                </a:solidFill>
              </a:rPr>
              <a:t>, Federal Project Officer, Region 2, ETA </a:t>
            </a:r>
          </a:p>
          <a:p>
            <a:r>
              <a:rPr lang="en-US" sz="1900" b="1" dirty="0">
                <a:solidFill>
                  <a:schemeClr val="tx1"/>
                </a:solidFill>
              </a:rPr>
              <a:t>Brinda Ruggles</a:t>
            </a:r>
            <a:r>
              <a:rPr lang="en-US" sz="1900" dirty="0">
                <a:solidFill>
                  <a:schemeClr val="tx1"/>
                </a:solidFill>
              </a:rPr>
              <a:t>, Grant Officer, Office of Management and Administrative Services (OMAS), ETA</a:t>
            </a:r>
          </a:p>
          <a:p>
            <a:r>
              <a:rPr lang="en-US" sz="1900" b="1" dirty="0">
                <a:solidFill>
                  <a:schemeClr val="tx1"/>
                </a:solidFill>
              </a:rPr>
              <a:t>Elizabeth </a:t>
            </a:r>
            <a:r>
              <a:rPr lang="en-US" sz="1900" b="1" dirty="0" err="1">
                <a:solidFill>
                  <a:schemeClr val="tx1"/>
                </a:solidFill>
              </a:rPr>
              <a:t>DeHart</a:t>
            </a:r>
            <a:r>
              <a:rPr lang="en-US" sz="1900" dirty="0">
                <a:solidFill>
                  <a:schemeClr val="tx1"/>
                </a:solidFill>
              </a:rPr>
              <a:t>, Grants Management Specialist, ETA</a:t>
            </a:r>
          </a:p>
          <a:p>
            <a:pPr marL="0" indent="0">
              <a:buNone/>
            </a:pPr>
            <a:r>
              <a:rPr lang="en-US" sz="2400" b="1" dirty="0">
                <a:solidFill>
                  <a:schemeClr val="tx1"/>
                </a:solidFill>
              </a:rPr>
              <a:t>Moderator:</a:t>
            </a:r>
            <a:r>
              <a:rPr lang="en-US" sz="2400" dirty="0">
                <a:solidFill>
                  <a:schemeClr val="tx1"/>
                </a:solidFill>
              </a:rPr>
              <a:t> </a:t>
            </a:r>
          </a:p>
          <a:p>
            <a:r>
              <a:rPr lang="en-US" sz="1900" b="1" dirty="0">
                <a:solidFill>
                  <a:schemeClr val="tx1"/>
                </a:solidFill>
              </a:rPr>
              <a:t>Monica A. Evans</a:t>
            </a:r>
            <a:r>
              <a:rPr lang="en-US" sz="1900" dirty="0">
                <a:solidFill>
                  <a:schemeClr val="tx1"/>
                </a:solidFill>
              </a:rPr>
              <a:t>, Workforce Analyst, H-1B Grants, ETA, Division of Strategic Investment </a:t>
            </a:r>
          </a:p>
          <a:p>
            <a:pPr marL="457200" lvl="1" indent="0">
              <a:lnSpc>
                <a:spcPct val="120000"/>
              </a:lnSpc>
              <a:spcBef>
                <a:spcPts val="0"/>
              </a:spcBef>
              <a:buNone/>
              <a:defRPr/>
            </a:pPr>
            <a:endParaRPr lang="en-US" altLang="en-US" sz="1800" dirty="0">
              <a:solidFill>
                <a:schemeClr val="accent1">
                  <a:lumMod val="50000"/>
                </a:schemeClr>
              </a:solidFill>
              <a:latin typeface="+mn-lt"/>
              <a:cs typeface="+mn-cs"/>
            </a:endParaRP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3</a:t>
            </a:fld>
            <a:endParaRPr lang="en-US" dirty="0"/>
          </a:p>
        </p:txBody>
      </p:sp>
      <p:pic>
        <p:nvPicPr>
          <p:cNvPr id="2050" name="Picture 2" descr="C:\Users\Kittrell.Danielle.H\AppData\Local\Microsoft\Windows\Temporary Internet Files\Content.IE5\VABXFGF1\Public-Speaking[1].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1447800" cy="14430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76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Progress Report</a:t>
            </a:r>
          </a:p>
        </p:txBody>
      </p:sp>
      <p:sp>
        <p:nvSpPr>
          <p:cNvPr id="3" name="Content Placeholder 2"/>
          <p:cNvSpPr>
            <a:spLocks noGrp="1"/>
          </p:cNvSpPr>
          <p:nvPr>
            <p:ph idx="1"/>
          </p:nvPr>
        </p:nvSpPr>
        <p:spPr>
          <a:xfrm>
            <a:off x="457200" y="1295401"/>
            <a:ext cx="7924800" cy="1981200"/>
          </a:xfrm>
        </p:spPr>
        <p:txBody>
          <a:bodyPr>
            <a:normAutofit lnSpcReduction="10000"/>
          </a:bodyPr>
          <a:lstStyle/>
          <a:p>
            <a:pPr marL="0" lvl="0" indent="0">
              <a:lnSpc>
                <a:spcPct val="110000"/>
              </a:lnSpc>
              <a:spcBef>
                <a:spcPts val="0"/>
              </a:spcBef>
              <a:buNone/>
              <a:defRPr/>
            </a:pPr>
            <a:r>
              <a:rPr lang="en-US" sz="2600" b="1" dirty="0">
                <a:solidFill>
                  <a:schemeClr val="tx1"/>
                </a:solidFill>
                <a:latin typeface="Calibri"/>
                <a:cs typeface="+mn-cs"/>
              </a:rPr>
              <a:t>Each grantee must submit a Quarterly Progress Report (QPR) </a:t>
            </a:r>
          </a:p>
          <a:p>
            <a:pPr marL="285750" lvl="1">
              <a:lnSpc>
                <a:spcPct val="110000"/>
              </a:lnSpc>
              <a:spcBef>
                <a:spcPts val="1200"/>
              </a:spcBef>
              <a:defRPr/>
            </a:pPr>
            <a:r>
              <a:rPr lang="en-US" sz="2200" dirty="0">
                <a:solidFill>
                  <a:schemeClr val="tx1"/>
                </a:solidFill>
                <a:latin typeface="Calibri"/>
                <a:cs typeface="+mn-cs"/>
              </a:rPr>
              <a:t>Due no later than 45 days after the end of a quarter</a:t>
            </a:r>
          </a:p>
          <a:p>
            <a:pPr marL="285750" lvl="1">
              <a:spcBef>
                <a:spcPts val="0"/>
              </a:spcBef>
              <a:defRPr/>
            </a:pPr>
            <a:r>
              <a:rPr lang="en-US" sz="2200" i="1" dirty="0">
                <a:solidFill>
                  <a:schemeClr val="tx1"/>
                </a:solidFill>
                <a:latin typeface="Calibri"/>
                <a:cs typeface="+mn-cs"/>
              </a:rPr>
              <a:t>More information and training will be provided</a:t>
            </a:r>
            <a:endParaRPr lang="en-US" sz="2200" b="1" i="1" dirty="0">
              <a:solidFill>
                <a:schemeClr val="tx1"/>
              </a:solidFill>
              <a:latin typeface="Calibri"/>
              <a:cs typeface="+mn-cs"/>
            </a:endParaRPr>
          </a:p>
          <a:p>
            <a:endParaRPr lang="en-US" dirty="0"/>
          </a:p>
        </p:txBody>
      </p:sp>
      <p:sp>
        <p:nvSpPr>
          <p:cNvPr id="4" name="Footer Placeholder 3"/>
          <p:cNvSpPr>
            <a:spLocks noGrp="1"/>
          </p:cNvSpPr>
          <p:nvPr>
            <p:ph type="ftr" sz="quarter" idx="4294967295"/>
          </p:nvPr>
        </p:nvSpPr>
        <p:spPr>
          <a:xfrm>
            <a:off x="-32657" y="5105400"/>
            <a:ext cx="8232775" cy="1066800"/>
          </a:xfrm>
        </p:spPr>
        <p:txBody>
          <a:bodyPr/>
          <a:lstStyle/>
          <a:p>
            <a:r>
              <a:rPr lang="en-US" sz="1800" b="1" dirty="0">
                <a:solidFill>
                  <a:srgbClr val="C00000"/>
                </a:solidFill>
              </a:rPr>
              <a:t>Your 1</a:t>
            </a:r>
            <a:r>
              <a:rPr lang="en-US" sz="1800" b="1" baseline="30000" dirty="0">
                <a:solidFill>
                  <a:srgbClr val="C00000"/>
                </a:solidFill>
              </a:rPr>
              <a:t>st</a:t>
            </a:r>
            <a:r>
              <a:rPr lang="en-US" sz="1800" b="1" dirty="0">
                <a:solidFill>
                  <a:srgbClr val="C00000"/>
                </a:solidFill>
              </a:rPr>
              <a:t>  QPR is due no later than November 14, 2016</a:t>
            </a:r>
          </a:p>
          <a:p>
            <a:pPr marL="285750" indent="-285750">
              <a:buFont typeface="Wingdings" panose="05000000000000000000" pitchFamily="2" charset="2"/>
              <a:buChar char="Ø"/>
            </a:pPr>
            <a:r>
              <a:rPr lang="en-US" sz="1800" dirty="0">
                <a:solidFill>
                  <a:srgbClr val="C00000"/>
                </a:solidFill>
              </a:rPr>
              <a:t>Covers activities beginning July 1, 2016  through September 30,2016 </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30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64363374"/>
              </p:ext>
            </p:extLst>
          </p:nvPr>
        </p:nvGraphicFramePr>
        <p:xfrm>
          <a:off x="609600" y="3429000"/>
          <a:ext cx="7010400" cy="1532382"/>
        </p:xfrm>
        <a:graphic>
          <a:graphicData uri="http://schemas.openxmlformats.org/drawingml/2006/table">
            <a:tbl>
              <a:tblPr firstRow="1" firstCol="1" bandRow="1">
                <a:tableStyleId>{5C22544A-7EE6-4342-B048-85BDC9FD1C3A}</a:tableStyleId>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645213">
                <a:tc>
                  <a:txBody>
                    <a:bodyPr/>
                    <a:lstStyle/>
                    <a:p>
                      <a:pPr marL="0" marR="0" algn="ctr">
                        <a:lnSpc>
                          <a:spcPct val="115000"/>
                        </a:lnSpc>
                        <a:spcBef>
                          <a:spcPts val="0"/>
                        </a:spcBef>
                        <a:spcAft>
                          <a:spcPts val="0"/>
                        </a:spcAft>
                        <a:tabLst>
                          <a:tab pos="784860" algn="l"/>
                        </a:tabLst>
                      </a:pPr>
                      <a:r>
                        <a:rPr lang="en-US" sz="1400" dirty="0">
                          <a:effectLst/>
                        </a:rPr>
                        <a:t>Quarter End Dates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tabLst>
                          <a:tab pos="784860" algn="l"/>
                        </a:tabLst>
                      </a:pPr>
                      <a:r>
                        <a:rPr lang="en-US" sz="1400" dirty="0">
                          <a:effectLst/>
                        </a:rPr>
                        <a:t>QPR Due Date</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tabLst>
                          <a:tab pos="784860" algn="l"/>
                        </a:tabLst>
                      </a:pPr>
                      <a:r>
                        <a:rPr lang="en-US" sz="1400" dirty="0">
                          <a:effectLst/>
                        </a:rPr>
                        <a:t>Report Activities Occurring Between</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95723">
                <a:tc>
                  <a:txBody>
                    <a:bodyPr/>
                    <a:lstStyle/>
                    <a:p>
                      <a:pPr marL="0" marR="0">
                        <a:lnSpc>
                          <a:spcPct val="115000"/>
                        </a:lnSpc>
                        <a:spcBef>
                          <a:spcPts val="0"/>
                        </a:spcBef>
                        <a:spcAft>
                          <a:spcPts val="0"/>
                        </a:spcAft>
                        <a:tabLst>
                          <a:tab pos="784860" algn="l"/>
                        </a:tabLst>
                      </a:pPr>
                      <a:r>
                        <a:rPr lang="en-US" sz="1200" dirty="0">
                          <a:effectLst/>
                        </a:rPr>
                        <a:t>September 30, 2016</a:t>
                      </a:r>
                      <a:endParaRPr lang="en-US" sz="12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tabLst>
                          <a:tab pos="784860" algn="l"/>
                        </a:tabLst>
                      </a:pPr>
                      <a:r>
                        <a:rPr lang="en-US" sz="1200">
                          <a:effectLst/>
                        </a:rPr>
                        <a:t>November 14, 2016</a:t>
                      </a:r>
                      <a:endParaRPr lang="en-US" sz="12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tabLst>
                          <a:tab pos="784860" algn="l"/>
                        </a:tabLst>
                      </a:pPr>
                      <a:r>
                        <a:rPr lang="en-US" sz="1200">
                          <a:effectLst/>
                        </a:rPr>
                        <a:t>July 1-September 30, 2016</a:t>
                      </a:r>
                      <a:endParaRPr lang="en-US"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95723">
                <a:tc>
                  <a:txBody>
                    <a:bodyPr/>
                    <a:lstStyle/>
                    <a:p>
                      <a:pPr marL="0" marR="0">
                        <a:lnSpc>
                          <a:spcPct val="115000"/>
                        </a:lnSpc>
                        <a:spcBef>
                          <a:spcPts val="0"/>
                        </a:spcBef>
                        <a:spcAft>
                          <a:spcPts val="0"/>
                        </a:spcAft>
                        <a:tabLst>
                          <a:tab pos="784860" algn="l"/>
                        </a:tabLst>
                      </a:pPr>
                      <a:r>
                        <a:rPr lang="en-US" sz="1200" dirty="0">
                          <a:effectLst/>
                        </a:rPr>
                        <a:t>December 31, 2016</a:t>
                      </a:r>
                      <a:endParaRPr lang="en-US" sz="12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tabLst>
                          <a:tab pos="784860" algn="l"/>
                        </a:tabLst>
                      </a:pPr>
                      <a:r>
                        <a:rPr lang="en-US" sz="1200" dirty="0">
                          <a:effectLst/>
                        </a:rPr>
                        <a:t>February 15, 2017</a:t>
                      </a:r>
                      <a:endParaRPr lang="en-US" sz="12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tabLst>
                          <a:tab pos="784860" algn="l"/>
                        </a:tabLst>
                      </a:pPr>
                      <a:r>
                        <a:rPr lang="en-US" sz="1200" dirty="0">
                          <a:effectLst/>
                        </a:rPr>
                        <a:t>October 1-December 31, 2016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95723">
                <a:tc>
                  <a:txBody>
                    <a:bodyPr/>
                    <a:lstStyle/>
                    <a:p>
                      <a:pPr marL="0" marR="0">
                        <a:lnSpc>
                          <a:spcPct val="115000"/>
                        </a:lnSpc>
                        <a:spcBef>
                          <a:spcPts val="0"/>
                        </a:spcBef>
                        <a:spcAft>
                          <a:spcPts val="0"/>
                        </a:spcAft>
                        <a:tabLst>
                          <a:tab pos="784860" algn="l"/>
                        </a:tabLst>
                      </a:pPr>
                      <a:r>
                        <a:rPr lang="en-US" sz="1200" dirty="0">
                          <a:effectLst/>
                        </a:rPr>
                        <a:t>March 31, 2017</a:t>
                      </a:r>
                      <a:endParaRPr lang="en-US" sz="12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tabLst>
                          <a:tab pos="784860" algn="l"/>
                        </a:tabLst>
                      </a:pPr>
                      <a:r>
                        <a:rPr lang="en-US" sz="1200" dirty="0">
                          <a:effectLst/>
                        </a:rPr>
                        <a:t>May 15, 2017</a:t>
                      </a:r>
                      <a:endParaRPr lang="en-US" sz="12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tabLst>
                          <a:tab pos="784860" algn="l"/>
                        </a:tabLst>
                      </a:pPr>
                      <a:r>
                        <a:rPr lang="en-US" sz="1200" dirty="0">
                          <a:effectLst/>
                        </a:rPr>
                        <a:t>January 1-March 31, 2017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290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Progress Reports</a:t>
            </a:r>
          </a:p>
        </p:txBody>
      </p:sp>
      <p:sp>
        <p:nvSpPr>
          <p:cNvPr id="3" name="Content Placeholder 2"/>
          <p:cNvSpPr>
            <a:spLocks noGrp="1"/>
          </p:cNvSpPr>
          <p:nvPr>
            <p:ph idx="1"/>
          </p:nvPr>
        </p:nvSpPr>
        <p:spPr>
          <a:xfrm>
            <a:off x="457200" y="1219200"/>
            <a:ext cx="7924800" cy="4906963"/>
          </a:xfrm>
        </p:spPr>
        <p:txBody>
          <a:bodyPr>
            <a:normAutofit/>
          </a:bodyPr>
          <a:lstStyle/>
          <a:p>
            <a:pPr marL="0" indent="0">
              <a:lnSpc>
                <a:spcPct val="110000"/>
              </a:lnSpc>
              <a:spcBef>
                <a:spcPts val="0"/>
              </a:spcBef>
              <a:buNone/>
              <a:defRPr/>
            </a:pPr>
            <a:r>
              <a:rPr lang="en-US" sz="2600" b="1" dirty="0">
                <a:solidFill>
                  <a:schemeClr val="tx1"/>
                </a:solidFill>
                <a:latin typeface="+mn-lt"/>
                <a:cs typeface="+mn-cs"/>
              </a:rPr>
              <a:t>Submitting QPRs to ETA</a:t>
            </a:r>
          </a:p>
          <a:p>
            <a:pPr lvl="1">
              <a:lnSpc>
                <a:spcPct val="110000"/>
              </a:lnSpc>
              <a:spcBef>
                <a:spcPts val="0"/>
              </a:spcBef>
              <a:defRPr/>
            </a:pPr>
            <a:r>
              <a:rPr lang="en-US" sz="2200" dirty="0">
                <a:solidFill>
                  <a:schemeClr val="tx1"/>
                </a:solidFill>
                <a:latin typeface="+mn-lt"/>
                <a:cs typeface="+mn-cs"/>
              </a:rPr>
              <a:t>Will be submitted through a web-based reporting system available.</a:t>
            </a:r>
          </a:p>
          <a:p>
            <a:pPr lvl="1">
              <a:lnSpc>
                <a:spcPct val="110000"/>
              </a:lnSpc>
              <a:spcBef>
                <a:spcPts val="0"/>
              </a:spcBef>
              <a:defRPr/>
            </a:pPr>
            <a:r>
              <a:rPr lang="en-US" sz="2200" dirty="0">
                <a:solidFill>
                  <a:schemeClr val="tx1"/>
                </a:solidFill>
                <a:latin typeface="+mn-lt"/>
                <a:cs typeface="+mn-cs"/>
              </a:rPr>
              <a:t>In preparation, grantees should prepare to collect and track participant-level data on demographic information, services and training received, credential outcomes, and employment and employment retention information.</a:t>
            </a:r>
          </a:p>
          <a:p>
            <a:pPr lvl="2">
              <a:lnSpc>
                <a:spcPct val="110000"/>
              </a:lnSpc>
              <a:spcBef>
                <a:spcPts val="0"/>
              </a:spcBef>
              <a:defRPr/>
            </a:pPr>
            <a:r>
              <a:rPr lang="en-US" sz="1800" dirty="0">
                <a:solidFill>
                  <a:schemeClr val="tx1"/>
                </a:solidFill>
                <a:latin typeface="+mn-lt"/>
                <a:cs typeface="+mn-cs"/>
              </a:rPr>
              <a:t>This includes providing participant SSNs, which will be used by ETA to track and report long-term employment outcome measures (Common Performance Indicators)</a:t>
            </a:r>
          </a:p>
          <a:p>
            <a:pPr lvl="2">
              <a:lnSpc>
                <a:spcPct val="110000"/>
              </a:lnSpc>
              <a:spcBef>
                <a:spcPts val="0"/>
              </a:spcBef>
              <a:defRPr/>
            </a:pPr>
            <a:r>
              <a:rPr lang="en-US" sz="1800" dirty="0">
                <a:solidFill>
                  <a:schemeClr val="tx1"/>
                </a:solidFill>
                <a:latin typeface="+mn-lt"/>
                <a:cs typeface="+mn-cs"/>
              </a:rPr>
              <a:t>Please ensure you follow PII protocol. </a:t>
            </a:r>
          </a:p>
          <a:p>
            <a:pPr marL="457200" lvl="1" indent="0">
              <a:lnSpc>
                <a:spcPct val="110000"/>
              </a:lnSpc>
              <a:spcBef>
                <a:spcPts val="0"/>
              </a:spcBef>
              <a:buNone/>
              <a:defRPr/>
            </a:pPr>
            <a:endParaRPr lang="en-US" sz="2200" b="1" dirty="0">
              <a:solidFill>
                <a:srgbClr val="376092"/>
              </a:solidFill>
              <a:latin typeface="Calibri"/>
              <a:cs typeface="+mn-cs"/>
            </a:endParaRP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31</a:t>
            </a:fld>
            <a:endParaRPr lang="en-US" dirty="0"/>
          </a:p>
        </p:txBody>
      </p:sp>
    </p:spTree>
    <p:extLst>
      <p:ext uri="{BB962C8B-B14F-4D97-AF65-F5344CB8AC3E}">
        <p14:creationId xmlns:p14="http://schemas.microsoft.com/office/powerpoint/2010/main" val="3869346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 y="194979"/>
            <a:ext cx="8001000" cy="774491"/>
          </a:xfrm>
        </p:spPr>
        <p:txBody>
          <a:bodyPr>
            <a:noAutofit/>
          </a:bodyPr>
          <a:lstStyle/>
          <a:p>
            <a:r>
              <a:rPr lang="en-US" sz="3100" b="1" dirty="0">
                <a:latin typeface="+mj-lt"/>
              </a:rPr>
              <a:t>Interim Reporting Process: Submitting 9.30.2016 QPRs to ETA</a:t>
            </a:r>
          </a:p>
        </p:txBody>
      </p:sp>
      <p:sp>
        <p:nvSpPr>
          <p:cNvPr id="3" name="Content Placeholder 2"/>
          <p:cNvSpPr>
            <a:spLocks noGrp="1"/>
          </p:cNvSpPr>
          <p:nvPr>
            <p:ph idx="1"/>
          </p:nvPr>
        </p:nvSpPr>
        <p:spPr>
          <a:xfrm>
            <a:off x="47297" y="987972"/>
            <a:ext cx="8229600" cy="5410200"/>
          </a:xfrm>
        </p:spPr>
        <p:txBody>
          <a:bodyPr>
            <a:noAutofit/>
          </a:bodyPr>
          <a:lstStyle/>
          <a:p>
            <a:pPr indent="-342900">
              <a:lnSpc>
                <a:spcPct val="110000"/>
              </a:lnSpc>
              <a:spcBef>
                <a:spcPts val="0"/>
              </a:spcBef>
              <a:buFont typeface="Wingdings" panose="05000000000000000000" pitchFamily="2" charset="2"/>
              <a:buChar char="Ø"/>
              <a:defRPr/>
            </a:pPr>
            <a:r>
              <a:rPr lang="en-US" sz="2000" b="1" dirty="0">
                <a:solidFill>
                  <a:schemeClr val="tx1"/>
                </a:solidFill>
                <a:latin typeface="+mn-lt"/>
                <a:cs typeface="+mn-cs"/>
              </a:rPr>
              <a:t>Until the ETA reporting system is completed, grantees will follow an interim reporting process.  </a:t>
            </a:r>
          </a:p>
          <a:p>
            <a:pPr lvl="1" indent="-342900">
              <a:lnSpc>
                <a:spcPct val="110000"/>
              </a:lnSpc>
              <a:buFont typeface="Wingdings" panose="05000000000000000000" pitchFamily="2" charset="2"/>
              <a:buChar char="§"/>
              <a:defRPr/>
            </a:pPr>
            <a:r>
              <a:rPr lang="en-US" sz="1600" dirty="0">
                <a:solidFill>
                  <a:schemeClr val="tx1"/>
                </a:solidFill>
                <a:latin typeface="+mn-lt"/>
                <a:cs typeface="+mn-cs"/>
              </a:rPr>
              <a:t>This process applies to your first QPR, for the quarter ending September 30, 2016</a:t>
            </a:r>
          </a:p>
          <a:p>
            <a:pPr lvl="1" indent="-342900">
              <a:lnSpc>
                <a:spcPct val="110000"/>
              </a:lnSpc>
              <a:buFont typeface="Wingdings" panose="05000000000000000000" pitchFamily="2" charset="2"/>
              <a:buChar char="§"/>
              <a:defRPr/>
            </a:pPr>
            <a:r>
              <a:rPr lang="en-US" sz="1600" dirty="0">
                <a:solidFill>
                  <a:schemeClr val="tx1"/>
                </a:solidFill>
                <a:latin typeface="+mn-lt"/>
                <a:cs typeface="+mn-cs"/>
              </a:rPr>
              <a:t>We anticipate the ETA reporting system will be available for grantees to submit participant-level data to ETA beginning with the QPR due for the quarter ending 12.31.2016.</a:t>
            </a:r>
          </a:p>
          <a:p>
            <a:pPr marL="457200" indent="-457200">
              <a:lnSpc>
                <a:spcPct val="110000"/>
              </a:lnSpc>
              <a:buFont typeface="Wingdings" panose="05000000000000000000" pitchFamily="2" charset="2"/>
              <a:buChar char="Ø"/>
              <a:defRPr/>
            </a:pPr>
            <a:r>
              <a:rPr lang="en-US" sz="1800" b="1" dirty="0">
                <a:solidFill>
                  <a:schemeClr val="tx1"/>
                </a:solidFill>
                <a:latin typeface="+mn-lt"/>
                <a:cs typeface="+mn-cs"/>
              </a:rPr>
              <a:t>Grantees will NOT submit participant data to ETA</a:t>
            </a:r>
          </a:p>
          <a:p>
            <a:pPr marL="857250" lvl="1" indent="-457200">
              <a:lnSpc>
                <a:spcPct val="110000"/>
              </a:lnSpc>
              <a:buFont typeface="Wingdings" panose="05000000000000000000" pitchFamily="2" charset="2"/>
              <a:buChar char="§"/>
              <a:defRPr/>
            </a:pPr>
            <a:r>
              <a:rPr lang="en-US" sz="1600" dirty="0">
                <a:solidFill>
                  <a:schemeClr val="tx1"/>
                </a:solidFill>
                <a:latin typeface="+mn-lt"/>
                <a:cs typeface="+mn-cs"/>
              </a:rPr>
              <a:t>However, grantees must still collect participant-level data as it aligns with the required reporting elements for all participants served as of the start of the grant.  Grantee will report cumulative data for all participants served once the reporting system is available. </a:t>
            </a:r>
          </a:p>
          <a:p>
            <a:pPr marL="457200" indent="-457200">
              <a:lnSpc>
                <a:spcPct val="110000"/>
              </a:lnSpc>
              <a:buFont typeface="Wingdings" panose="05000000000000000000" pitchFamily="2" charset="2"/>
              <a:buChar char="Ø"/>
              <a:defRPr/>
            </a:pPr>
            <a:r>
              <a:rPr lang="en-US" sz="1800" b="1" dirty="0">
                <a:solidFill>
                  <a:schemeClr val="tx1"/>
                </a:solidFill>
                <a:latin typeface="+mn-lt"/>
                <a:cs typeface="+mn-cs"/>
              </a:rPr>
              <a:t>Grantees will submit a quarterly Narrative Report (QNR) to ETA, via email</a:t>
            </a:r>
          </a:p>
          <a:p>
            <a:pPr marL="685800" lvl="1" indent="-285750">
              <a:lnSpc>
                <a:spcPct val="110000"/>
              </a:lnSpc>
              <a:buFont typeface="Wingdings" panose="05000000000000000000" pitchFamily="2" charset="2"/>
              <a:buChar char="§"/>
              <a:defRPr/>
            </a:pPr>
            <a:r>
              <a:rPr lang="en-US" sz="1400" dirty="0">
                <a:solidFill>
                  <a:schemeClr val="tx1"/>
                </a:solidFill>
                <a:latin typeface="+mn-lt"/>
                <a:cs typeface="+mn-cs"/>
              </a:rPr>
              <a:t>QNRs should be email to your FPO with a cc to </a:t>
            </a:r>
            <a:r>
              <a:rPr lang="en-US" sz="1400" dirty="0">
                <a:solidFill>
                  <a:schemeClr val="tx1"/>
                </a:solidFill>
                <a:latin typeface="+mn-lt"/>
                <a:cs typeface="+mn-cs"/>
                <a:hlinkClick r:id="rId3"/>
              </a:rPr>
              <a:t>SWFI@dol.gov</a:t>
            </a:r>
            <a:r>
              <a:rPr lang="en-US" sz="1400" dirty="0">
                <a:solidFill>
                  <a:schemeClr val="tx1"/>
                </a:solidFill>
                <a:latin typeface="+mn-lt"/>
                <a:cs typeface="+mn-cs"/>
              </a:rPr>
              <a:t>, no later that the reporting deadline of November 14, 2016</a:t>
            </a:r>
          </a:p>
          <a:p>
            <a:pPr marL="457200" lvl="1" indent="0">
              <a:lnSpc>
                <a:spcPct val="110000"/>
              </a:lnSpc>
              <a:spcBef>
                <a:spcPts val="0"/>
              </a:spcBef>
              <a:buNone/>
              <a:defRPr/>
            </a:pPr>
            <a:endParaRPr lang="en-US" sz="2200" b="1" dirty="0">
              <a:solidFill>
                <a:srgbClr val="376092"/>
              </a:solidFill>
              <a:latin typeface="Calibri"/>
              <a:cs typeface="+mn-cs"/>
            </a:endParaRPr>
          </a:p>
        </p:txBody>
      </p:sp>
      <p:sp>
        <p:nvSpPr>
          <p:cNvPr id="4" name="Footer Placeholder 3"/>
          <p:cNvSpPr>
            <a:spLocks noGrp="1"/>
          </p:cNvSpPr>
          <p:nvPr>
            <p:ph type="ftr" sz="quarter" idx="4294967295"/>
          </p:nvPr>
        </p:nvSpPr>
        <p:spPr>
          <a:xfrm>
            <a:off x="0" y="6416675"/>
            <a:ext cx="2895600" cy="365125"/>
          </a:xfrm>
          <a:prstGeom prst="rect">
            <a:avLst/>
          </a:prstGeo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a:prstGeom prst="rect">
            <a:avLst/>
          </a:prstGeom>
        </p:spPr>
        <p:txBody>
          <a:bodyPr/>
          <a:lstStyle/>
          <a:p>
            <a:fld id="{01723B91-CE10-4F20-890A-0852E2246859}" type="slidenum">
              <a:rPr lang="en-US" smtClean="0"/>
              <a:pPr/>
              <a:t>32</a:t>
            </a:fld>
            <a:endParaRPr lang="en-US" dirty="0"/>
          </a:p>
        </p:txBody>
      </p:sp>
    </p:spTree>
    <p:extLst>
      <p:ext uri="{BB962C8B-B14F-4D97-AF65-F5344CB8AC3E}">
        <p14:creationId xmlns:p14="http://schemas.microsoft.com/office/powerpoint/2010/main" val="634783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rPr>
              <a:t>Important Links to DOL Performance Reporting</a:t>
            </a:r>
          </a:p>
        </p:txBody>
      </p:sp>
      <p:sp>
        <p:nvSpPr>
          <p:cNvPr id="4" name="Content Placeholder 2"/>
          <p:cNvSpPr txBox="1">
            <a:spLocks/>
          </p:cNvSpPr>
          <p:nvPr/>
        </p:nvSpPr>
        <p:spPr>
          <a:xfrm>
            <a:off x="304800" y="1066800"/>
            <a:ext cx="7924800" cy="30480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342900" marR="0" lvl="0" indent="-152400" algn="l" rtl="0">
              <a:lnSpc>
                <a:spcPct val="100000"/>
              </a:lnSpc>
              <a:spcBef>
                <a:spcPts val="0"/>
              </a:spcBef>
              <a:spcAft>
                <a:spcPts val="600"/>
              </a:spcAft>
              <a:buClr>
                <a:srgbClr val="752832"/>
              </a:buClr>
              <a:buSzPct val="100000"/>
              <a:buFont typeface="Noto Sans Symbols"/>
              <a:buChar char="➢"/>
              <a:defRPr sz="3000" b="0" i="0" u="none" strike="noStrike" cap="none">
                <a:solidFill>
                  <a:srgbClr val="3F3F3F"/>
                </a:solidFill>
                <a:latin typeface="Arial"/>
                <a:ea typeface="Arial"/>
                <a:cs typeface="Arial"/>
                <a:sym typeface="Arial"/>
              </a:defRPr>
            </a:lvl1pPr>
            <a:lvl2pPr marL="742950" marR="0" lvl="1" indent="-120650" algn="l" rtl="0">
              <a:lnSpc>
                <a:spcPct val="100000"/>
              </a:lnSpc>
              <a:spcBef>
                <a:spcPts val="0"/>
              </a:spcBef>
              <a:spcAft>
                <a:spcPts val="600"/>
              </a:spcAft>
              <a:buClr>
                <a:srgbClr val="752832"/>
              </a:buClr>
              <a:buSzPct val="100000"/>
              <a:buFont typeface="Arial"/>
              <a:buChar char="•"/>
              <a:defRPr sz="2600" b="0" i="0" u="none" strike="noStrike" cap="none">
                <a:solidFill>
                  <a:srgbClr val="595959"/>
                </a:solidFill>
                <a:latin typeface="Arial"/>
                <a:ea typeface="Arial"/>
                <a:cs typeface="Arial"/>
                <a:sym typeface="Arial"/>
              </a:defRPr>
            </a:lvl2pPr>
            <a:lvl3pPr marL="1143000" marR="0" lvl="2" indent="-88900" algn="l" rtl="0">
              <a:lnSpc>
                <a:spcPct val="100000"/>
              </a:lnSpc>
              <a:spcBef>
                <a:spcPts val="0"/>
              </a:spcBef>
              <a:spcAft>
                <a:spcPts val="600"/>
              </a:spcAft>
              <a:buClr>
                <a:srgbClr val="752832"/>
              </a:buClr>
              <a:buSzPct val="100000"/>
              <a:buFont typeface="PT Sans"/>
              <a:buChar char="–"/>
              <a:defRPr sz="2200" b="0" i="0" u="none" strike="noStrike" cap="none">
                <a:solidFill>
                  <a:srgbClr val="595959"/>
                </a:solidFill>
                <a:latin typeface="Arial"/>
                <a:ea typeface="Arial"/>
                <a:cs typeface="Arial"/>
                <a:sym typeface="Arial"/>
              </a:defRPr>
            </a:lvl3pPr>
            <a:lvl4pPr marL="1600200" marR="0" lvl="3" indent="-114300" algn="l" rtl="0">
              <a:lnSpc>
                <a:spcPct val="100000"/>
              </a:lnSpc>
              <a:spcBef>
                <a:spcPts val="0"/>
              </a:spcBef>
              <a:spcAft>
                <a:spcPts val="600"/>
              </a:spcAft>
              <a:buClr>
                <a:srgbClr val="752832"/>
              </a:buClr>
              <a:buSzPct val="100000"/>
              <a:buFont typeface="Arial"/>
              <a:buChar char="•"/>
              <a:defRPr sz="1800" b="0" i="0" u="none" strike="noStrike" cap="none">
                <a:solidFill>
                  <a:srgbClr val="595959"/>
                </a:solidFill>
                <a:latin typeface="Arial"/>
                <a:ea typeface="Arial"/>
                <a:cs typeface="Arial"/>
                <a:sym typeface="Arial"/>
              </a:defRPr>
            </a:lvl4pPr>
            <a:lvl5pPr marL="2057400" marR="0" lvl="4" indent="-114300" algn="l" rtl="0">
              <a:lnSpc>
                <a:spcPct val="100000"/>
              </a:lnSpc>
              <a:spcBef>
                <a:spcPts val="360"/>
              </a:spcBef>
              <a:spcAft>
                <a:spcPts val="0"/>
              </a:spcAft>
              <a:buClr>
                <a:srgbClr val="752832"/>
              </a:buClr>
              <a:buSzPct val="100000"/>
              <a:buFont typeface="Arial"/>
              <a:buChar char="»"/>
              <a:defRPr sz="1800" b="0" i="0" u="none" strike="noStrike" cap="none">
                <a:solidFill>
                  <a:srgbClr val="595959"/>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indent="-342900">
              <a:spcBef>
                <a:spcPts val="600"/>
              </a:spcBef>
              <a:buFont typeface="Wingdings" panose="05000000000000000000" pitchFamily="2" charset="2"/>
              <a:buChar char="Ø"/>
              <a:defRPr/>
            </a:pPr>
            <a:r>
              <a:rPr lang="en-US" sz="2400" b="1" dirty="0">
                <a:solidFill>
                  <a:schemeClr val="tx1"/>
                </a:solidFill>
                <a:latin typeface="Calibri"/>
                <a:cs typeface="+mn-cs"/>
              </a:rPr>
              <a:t>DOL ETA Performance Reporting Website</a:t>
            </a:r>
          </a:p>
          <a:p>
            <a:pPr marL="0" indent="0">
              <a:spcBef>
                <a:spcPts val="600"/>
              </a:spcBef>
              <a:buNone/>
              <a:defRPr/>
            </a:pPr>
            <a:r>
              <a:rPr lang="en-US" sz="2000" dirty="0">
                <a:solidFill>
                  <a:schemeClr val="tx1"/>
                </a:solidFill>
                <a:latin typeface="Calibri"/>
                <a:cs typeface="+mn-cs"/>
                <a:hlinkClick r:id="rId3"/>
              </a:rPr>
              <a:t>https://doleta.gov/performance/reporting/eta_default.cfm</a:t>
            </a:r>
            <a:endParaRPr lang="en-US" sz="2000" dirty="0">
              <a:solidFill>
                <a:schemeClr val="tx1"/>
              </a:solidFill>
              <a:latin typeface="Calibri"/>
              <a:cs typeface="+mn-cs"/>
            </a:endParaRPr>
          </a:p>
          <a:p>
            <a:pPr marL="457200" indent="-457200">
              <a:spcBef>
                <a:spcPts val="600"/>
              </a:spcBef>
              <a:buFont typeface="Wingdings" panose="05000000000000000000" pitchFamily="2" charset="2"/>
              <a:buChar char="Ø"/>
              <a:defRPr/>
            </a:pPr>
            <a:r>
              <a:rPr lang="en-US" sz="2400" b="1" dirty="0">
                <a:solidFill>
                  <a:schemeClr val="tx1"/>
                </a:solidFill>
                <a:latin typeface="Calibri"/>
                <a:cs typeface="+mn-cs"/>
              </a:rPr>
              <a:t>DOL-only Performance Accountability, Information, and Reporting System - OMB Control No. 1205-0521</a:t>
            </a:r>
          </a:p>
          <a:p>
            <a:pPr lvl="1" indent="-342900">
              <a:spcBef>
                <a:spcPts val="600"/>
              </a:spcBef>
              <a:buFont typeface="Wingdings" panose="05000000000000000000" pitchFamily="2" charset="2"/>
              <a:buChar char="§"/>
              <a:defRPr/>
            </a:pPr>
            <a:r>
              <a:rPr lang="en-US" sz="1800" b="1" dirty="0">
                <a:solidFill>
                  <a:schemeClr val="tx1"/>
                </a:solidFill>
                <a:latin typeface="Calibri"/>
              </a:rPr>
              <a:t>(PIRL): H-1B Data Elements for participant level data collection and tracking is provided here: </a:t>
            </a:r>
            <a:r>
              <a:rPr lang="en-US" sz="1800" dirty="0">
                <a:solidFill>
                  <a:schemeClr val="tx1"/>
                </a:solidFill>
                <a:latin typeface="Calibri"/>
                <a:cs typeface="+mn-cs"/>
                <a:hlinkClick r:id="rId4"/>
              </a:rPr>
              <a:t>https://doleta.gov/performance/pfdocs/ETA-9172_DOL%20PIRL_FINAL_V25_062816.pdf</a:t>
            </a:r>
            <a:r>
              <a:rPr lang="en-US" sz="1800" dirty="0">
                <a:solidFill>
                  <a:schemeClr val="tx1"/>
                </a:solidFill>
                <a:latin typeface="Calibri"/>
                <a:cs typeface="+mn-cs"/>
              </a:rPr>
              <a:t> </a:t>
            </a:r>
          </a:p>
        </p:txBody>
      </p:sp>
      <p:sp>
        <p:nvSpPr>
          <p:cNvPr id="3" name="TextBox 2"/>
          <p:cNvSpPr txBox="1"/>
          <p:nvPr/>
        </p:nvSpPr>
        <p:spPr>
          <a:xfrm>
            <a:off x="838200" y="3977640"/>
            <a:ext cx="6553200" cy="1938992"/>
          </a:xfrm>
          <a:prstGeom prst="rect">
            <a:avLst/>
          </a:prstGeom>
          <a:noFill/>
          <a:ln w="28575">
            <a:solidFill>
              <a:schemeClr val="bg2"/>
            </a:solidFill>
          </a:ln>
        </p:spPr>
        <p:txBody>
          <a:bodyPr wrap="square" rtlCol="0">
            <a:spAutoFit/>
          </a:bodyPr>
          <a:lstStyle/>
          <a:p>
            <a:r>
              <a:rPr lang="en-US" sz="2400" b="1" dirty="0">
                <a:solidFill>
                  <a:schemeClr val="accent2"/>
                </a:solidFill>
              </a:rPr>
              <a:t>More to Come!</a:t>
            </a:r>
          </a:p>
          <a:p>
            <a:pPr marL="342900" indent="-342900">
              <a:buFont typeface="Wingdings" panose="05000000000000000000" pitchFamily="2" charset="2"/>
              <a:buChar char="Ø"/>
            </a:pPr>
            <a:r>
              <a:rPr lang="en-US" sz="2400" b="1" dirty="0"/>
              <a:t>Detailed Interim Reporting Guidance</a:t>
            </a:r>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r>
              <a:rPr lang="en-US" sz="2400" b="1" dirty="0"/>
              <a:t>H-1B Performance Reporting Technical Assistance</a:t>
            </a:r>
          </a:p>
        </p:txBody>
      </p:sp>
    </p:spTree>
    <p:extLst>
      <p:ext uri="{BB962C8B-B14F-4D97-AF65-F5344CB8AC3E}">
        <p14:creationId xmlns:p14="http://schemas.microsoft.com/office/powerpoint/2010/main" val="3390737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rtlCol="0"/>
          <a:lstStyle/>
          <a:p>
            <a:pPr fontAlgn="auto">
              <a:spcAft>
                <a:spcPts val="0"/>
              </a:spcAft>
              <a:defRPr/>
            </a:pPr>
            <a:r>
              <a:rPr lang="en-US" dirty="0"/>
              <a:t>Quarterly Financial Report</a:t>
            </a:r>
          </a:p>
        </p:txBody>
      </p:sp>
      <p:sp>
        <p:nvSpPr>
          <p:cNvPr id="20482" name="Slide Number Placeholder 5"/>
          <p:cNvSpPr>
            <a:spLocks noGrp="1"/>
          </p:cNvSpPr>
          <p:nvPr>
            <p:ph type="sldNum" sz="quarter" idx="4294967295"/>
          </p:nvPr>
        </p:nvSpPr>
        <p:spPr>
          <a:xfrm>
            <a:off x="0" y="6416675"/>
            <a:ext cx="2133600" cy="365125"/>
          </a:xfrm>
        </p:spPr>
        <p:txBody>
          <a:bodyPr/>
          <a:lstStyle/>
          <a:p>
            <a:pPr>
              <a:defRPr/>
            </a:pPr>
            <a:fld id="{F5AAB0F6-40C3-4289-B39D-C51F8ACDD4B9}" type="slidenum">
              <a:rPr lang="en-US"/>
              <a:pPr>
                <a:defRPr/>
              </a:pPr>
              <a:t>34</a:t>
            </a:fld>
            <a:endParaRPr lang="en-US" dirty="0"/>
          </a:p>
        </p:txBody>
      </p:sp>
      <p:sp>
        <p:nvSpPr>
          <p:cNvPr id="6" name="Footer Placeholder 3"/>
          <p:cNvSpPr>
            <a:spLocks noGrp="1"/>
          </p:cNvSpPr>
          <p:nvPr>
            <p:ph type="ftr" sz="quarter" idx="4294967295"/>
          </p:nvPr>
        </p:nvSpPr>
        <p:spPr>
          <a:xfrm>
            <a:off x="609600" y="5470304"/>
            <a:ext cx="7010400" cy="685800"/>
          </a:xfrm>
        </p:spPr>
        <p:txBody>
          <a:bodyPr/>
          <a:lstStyle/>
          <a:p>
            <a:r>
              <a:rPr lang="en-US" sz="1800" b="1" dirty="0">
                <a:solidFill>
                  <a:srgbClr val="C00000"/>
                </a:solidFill>
              </a:rPr>
              <a:t>Your 1</a:t>
            </a:r>
            <a:r>
              <a:rPr lang="en-US" sz="1800" b="1" baseline="30000" dirty="0">
                <a:solidFill>
                  <a:srgbClr val="C00000"/>
                </a:solidFill>
              </a:rPr>
              <a:t>st</a:t>
            </a:r>
            <a:r>
              <a:rPr lang="en-US" sz="1800" b="1" dirty="0">
                <a:solidFill>
                  <a:srgbClr val="C00000"/>
                </a:solidFill>
              </a:rPr>
              <a:t>  QFR is due no later than November 14, 2016</a:t>
            </a:r>
          </a:p>
          <a:p>
            <a:pPr marL="285750" indent="-285750">
              <a:buFont typeface="Wingdings" panose="05000000000000000000" pitchFamily="2" charset="2"/>
              <a:buChar char="Ø"/>
            </a:pPr>
            <a:r>
              <a:rPr lang="en-US" sz="1800" dirty="0">
                <a:solidFill>
                  <a:srgbClr val="C00000"/>
                </a:solidFill>
              </a:rPr>
              <a:t>Covers activities beginning July 1 through September 30, 2016</a:t>
            </a:r>
          </a:p>
        </p:txBody>
      </p:sp>
      <p:sp>
        <p:nvSpPr>
          <p:cNvPr id="8" name="Rectangle 8"/>
          <p:cNvSpPr>
            <a:spLocks noGrp="1" noChangeArrowheads="1"/>
          </p:cNvSpPr>
          <p:nvPr>
            <p:ph idx="1"/>
          </p:nvPr>
        </p:nvSpPr>
        <p:spPr>
          <a:xfrm>
            <a:off x="304800" y="1066800"/>
            <a:ext cx="7924800" cy="1295400"/>
          </a:xfrm>
        </p:spPr>
        <p:txBody>
          <a:bodyPr rtlCol="0">
            <a:normAutofit/>
          </a:bodyPr>
          <a:lstStyle/>
          <a:p>
            <a:pPr marL="0" indent="0" fontAlgn="auto">
              <a:lnSpc>
                <a:spcPct val="110000"/>
              </a:lnSpc>
              <a:spcAft>
                <a:spcPts val="0"/>
              </a:spcAft>
              <a:buNone/>
              <a:defRPr/>
            </a:pPr>
            <a:r>
              <a:rPr lang="en-US" sz="1700" b="1" dirty="0"/>
              <a:t>Each grantee must submit a Quarterly Financial Report (ETA 9130) </a:t>
            </a:r>
          </a:p>
          <a:p>
            <a:pPr marL="285750" indent="-285750">
              <a:lnSpc>
                <a:spcPct val="110000"/>
              </a:lnSpc>
              <a:spcAft>
                <a:spcPts val="0"/>
              </a:spcAft>
              <a:defRPr/>
            </a:pPr>
            <a:r>
              <a:rPr lang="en-US" sz="1700" dirty="0"/>
              <a:t>Financial reporting system different than performance reporting system</a:t>
            </a:r>
          </a:p>
          <a:p>
            <a:pPr marL="285750" indent="-285750">
              <a:lnSpc>
                <a:spcPct val="110000"/>
              </a:lnSpc>
              <a:spcAft>
                <a:spcPts val="0"/>
              </a:spcAft>
              <a:defRPr/>
            </a:pPr>
            <a:r>
              <a:rPr lang="en-US" sz="1700" dirty="0"/>
              <a:t>Due no later than 45 days after the end of a quarter</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4" t="13777" r="962" b="30444"/>
          <a:stretch/>
        </p:blipFill>
        <p:spPr bwMode="auto">
          <a:xfrm>
            <a:off x="609600" y="2000701"/>
            <a:ext cx="6858000" cy="306949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304800" y="5070194"/>
            <a:ext cx="7010400" cy="400110"/>
          </a:xfrm>
          <a:prstGeom prst="rect">
            <a:avLst/>
          </a:prstGeom>
        </p:spPr>
        <p:txBody>
          <a:bodyPr wrap="square">
            <a:spAutoFit/>
          </a:bodyPr>
          <a:lstStyle/>
          <a:p>
            <a:pPr algn="ctr"/>
            <a:r>
              <a:rPr lang="en-US" sz="2000" b="1" dirty="0">
                <a:hlinkClick r:id="rId4"/>
              </a:rPr>
              <a:t>https://www.doleta.gov/grants/financial_reporting.cfm</a:t>
            </a:r>
            <a:r>
              <a:rPr lang="en-US" sz="2000" b="1" dirty="0"/>
              <a:t> </a:t>
            </a:r>
          </a:p>
        </p:txBody>
      </p:sp>
    </p:spTree>
    <p:extLst>
      <p:ext uri="{BB962C8B-B14F-4D97-AF65-F5344CB8AC3E}">
        <p14:creationId xmlns:p14="http://schemas.microsoft.com/office/powerpoint/2010/main" val="234867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lstStyle/>
          <a:p>
            <a:pPr fontAlgn="auto">
              <a:spcAft>
                <a:spcPts val="0"/>
              </a:spcAft>
              <a:defRPr/>
            </a:pPr>
            <a:r>
              <a:rPr lang="en-US" dirty="0"/>
              <a:t>Key Dates</a:t>
            </a:r>
          </a:p>
        </p:txBody>
      </p:sp>
      <p:sp>
        <p:nvSpPr>
          <p:cNvPr id="23555" name="Rectangle 3"/>
          <p:cNvSpPr>
            <a:spLocks noGrp="1" noChangeArrowheads="1"/>
          </p:cNvSpPr>
          <p:nvPr>
            <p:ph idx="1"/>
          </p:nvPr>
        </p:nvSpPr>
        <p:spPr/>
        <p:txBody>
          <a:bodyPr rtlCol="0">
            <a:normAutofit/>
          </a:bodyPr>
          <a:lstStyle/>
          <a:p>
            <a:pPr marL="293688" lvl="1" fontAlgn="auto">
              <a:spcBef>
                <a:spcPts val="0"/>
              </a:spcBef>
              <a:spcAft>
                <a:spcPts val="1200"/>
              </a:spcAft>
              <a:buNone/>
              <a:defRPr/>
            </a:pPr>
            <a:r>
              <a:rPr lang="en-US" sz="2200" dirty="0"/>
              <a:t>		</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194018203"/>
              </p:ext>
            </p:extLst>
          </p:nvPr>
        </p:nvGraphicFramePr>
        <p:xfrm>
          <a:off x="762000" y="1524000"/>
          <a:ext cx="6858000" cy="3428999"/>
        </p:xfrm>
        <a:graphic>
          <a:graphicData uri="http://schemas.openxmlformats.org/drawingml/2006/table">
            <a:tbl>
              <a:tblPr firstRow="1" bandRow="1">
                <a:tableStyleId>{8A107856-5554-42FB-B03E-39F5DBC370BA}</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814353">
                <a:tc>
                  <a:txBody>
                    <a:bodyPr/>
                    <a:lstStyle/>
                    <a:p>
                      <a:r>
                        <a:rPr lang="en-US" dirty="0"/>
                        <a:t>Grant Start Date</a:t>
                      </a:r>
                      <a:endParaRPr lang="en-US" b="1" dirty="0"/>
                    </a:p>
                  </a:txBody>
                  <a:tcPr/>
                </a:tc>
                <a:tc>
                  <a:txBody>
                    <a:bodyPr/>
                    <a:lstStyle/>
                    <a:p>
                      <a:r>
                        <a:rPr lang="en-US" b="0" dirty="0"/>
                        <a:t>July 1, 2016 </a:t>
                      </a:r>
                    </a:p>
                  </a:txBody>
                  <a:tcPr/>
                </a:tc>
                <a:extLst>
                  <a:ext uri="{0D108BD9-81ED-4DB2-BD59-A6C34878D82A}">
                    <a16:rowId xmlns:a16="http://schemas.microsoft.com/office/drawing/2014/main" val="10000"/>
                  </a:ext>
                </a:extLst>
              </a:tr>
              <a:tr h="825663">
                <a:tc>
                  <a:txBody>
                    <a:bodyPr/>
                    <a:lstStyle/>
                    <a:p>
                      <a:r>
                        <a:rPr lang="en-US" b="1" dirty="0"/>
                        <a:t>1</a:t>
                      </a:r>
                      <a:r>
                        <a:rPr lang="en-US" b="1" baseline="30000" dirty="0"/>
                        <a:t>st</a:t>
                      </a:r>
                      <a:r>
                        <a:rPr lang="en-US" b="1" dirty="0"/>
                        <a:t> QPR Due Date</a:t>
                      </a:r>
                    </a:p>
                    <a:p>
                      <a:pPr marL="285750" indent="-285750">
                        <a:buFont typeface="Wingdings" panose="05000000000000000000" pitchFamily="2" charset="2"/>
                        <a:buChar char="Ø"/>
                      </a:pPr>
                      <a:r>
                        <a:rPr lang="en-US" b="0" i="1" baseline="0" dirty="0"/>
                        <a:t>Narrative Report (QNR)</a:t>
                      </a:r>
                      <a:endParaRPr lang="en-US" b="0" i="1" dirty="0"/>
                    </a:p>
                  </a:txBody>
                  <a:tcPr/>
                </a:tc>
                <a:tc>
                  <a:txBody>
                    <a:bodyPr/>
                    <a:lstStyle/>
                    <a:p>
                      <a:r>
                        <a:rPr lang="en-US" b="0" dirty="0">
                          <a:solidFill>
                            <a:srgbClr val="C00000"/>
                          </a:solidFill>
                        </a:rPr>
                        <a:t>November 14, 2016</a:t>
                      </a:r>
                      <a:r>
                        <a:rPr lang="en-US" b="0" baseline="0" dirty="0">
                          <a:solidFill>
                            <a:srgbClr val="C00000"/>
                          </a:solidFill>
                        </a:rPr>
                        <a:t> </a:t>
                      </a:r>
                      <a:endParaRPr lang="en-US" b="0" dirty="0">
                        <a:solidFill>
                          <a:srgbClr val="C00000"/>
                        </a:solidFill>
                      </a:endParaRPr>
                    </a:p>
                  </a:txBody>
                  <a:tcPr/>
                </a:tc>
                <a:extLst>
                  <a:ext uri="{0D108BD9-81ED-4DB2-BD59-A6C34878D82A}">
                    <a16:rowId xmlns:a16="http://schemas.microsoft.com/office/drawing/2014/main" val="10001"/>
                  </a:ext>
                </a:extLst>
              </a:tr>
              <a:tr h="963320">
                <a:tc>
                  <a:txBody>
                    <a:bodyPr/>
                    <a:lstStyle/>
                    <a:p>
                      <a:r>
                        <a:rPr lang="en-US" b="1" dirty="0"/>
                        <a:t>1</a:t>
                      </a:r>
                      <a:r>
                        <a:rPr lang="en-US" b="1" baseline="30000" dirty="0"/>
                        <a:t>st</a:t>
                      </a:r>
                      <a:r>
                        <a:rPr lang="en-US" b="1" dirty="0"/>
                        <a:t> ETA QFR</a:t>
                      </a:r>
                      <a:r>
                        <a:rPr lang="en-US" b="1" baseline="0" dirty="0"/>
                        <a:t> Due Date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1" u="none" strike="noStrike" kern="1200" cap="none" spc="0" normalizeH="0" baseline="0" noProof="0" dirty="0">
                          <a:ln>
                            <a:noFill/>
                          </a:ln>
                          <a:solidFill>
                            <a:prstClr val="black"/>
                          </a:solidFill>
                          <a:effectLst/>
                          <a:uLnTx/>
                          <a:uFillTx/>
                          <a:latin typeface="+mn-lt"/>
                          <a:ea typeface="+mn-ea"/>
                          <a:cs typeface="+mn-cs"/>
                        </a:rPr>
                        <a:t>Financial report (9130)</a:t>
                      </a:r>
                    </a:p>
                    <a:p>
                      <a:endParaRPr lang="en-US" b="1" dirty="0"/>
                    </a:p>
                  </a:txBody>
                  <a:tcPr/>
                </a:tc>
                <a:tc>
                  <a:txBody>
                    <a:bodyPr/>
                    <a:lstStyle/>
                    <a:p>
                      <a:r>
                        <a:rPr lang="en-US" b="0" dirty="0">
                          <a:solidFill>
                            <a:srgbClr val="C00000"/>
                          </a:solidFill>
                        </a:rPr>
                        <a:t>November 14, 2016 </a:t>
                      </a:r>
                    </a:p>
                  </a:txBody>
                  <a:tcPr/>
                </a:tc>
                <a:extLst>
                  <a:ext uri="{0D108BD9-81ED-4DB2-BD59-A6C34878D82A}">
                    <a16:rowId xmlns:a16="http://schemas.microsoft.com/office/drawing/2014/main" val="10002"/>
                  </a:ext>
                </a:extLst>
              </a:tr>
              <a:tr h="825663">
                <a:tc>
                  <a:txBody>
                    <a:bodyPr/>
                    <a:lstStyle/>
                    <a:p>
                      <a:r>
                        <a:rPr lang="en-US" b="1" dirty="0"/>
                        <a:t>Grant End Date</a:t>
                      </a:r>
                    </a:p>
                  </a:txBody>
                  <a:tcPr/>
                </a:tc>
                <a:tc>
                  <a:txBody>
                    <a:bodyPr/>
                    <a:lstStyle/>
                    <a:p>
                      <a:r>
                        <a:rPr lang="en-US" b="0" baseline="0" dirty="0"/>
                        <a:t>June 30, 2020</a:t>
                      </a:r>
                      <a:endParaRPr lang="en-US" b="0" dirty="0"/>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391000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99745" y="4191000"/>
            <a:ext cx="7772400" cy="1362075"/>
          </a:xfrm>
        </p:spPr>
        <p:txBody>
          <a:bodyPr>
            <a:normAutofit fontScale="90000"/>
          </a:bodyPr>
          <a:lstStyle/>
          <a:p>
            <a:pPr lvl="0" algn="r" fontAlgn="base">
              <a:spcBef>
                <a:spcPts val="0"/>
              </a:spcBef>
              <a:spcAft>
                <a:spcPct val="0"/>
              </a:spcAft>
            </a:pP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Grants Management</a:t>
            </a:r>
            <a:br>
              <a:rPr lang="en-US" sz="2000" cap="none" dirty="0">
                <a:ln>
                  <a:noFill/>
                </a:ln>
                <a:solidFill>
                  <a:srgbClr val="376092"/>
                </a:solidFill>
                <a:effectLst/>
                <a:latin typeface="Franklin Gothic Medium" panose="020B0603020102020204" pitchFamily="34" charset="0"/>
                <a:ea typeface="+mn-ea"/>
                <a:cs typeface="+mn-cs"/>
              </a:rPr>
            </a:b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br>
              <a:rPr lang="en-US" dirty="0"/>
            </a:br>
            <a:endParaRPr lang="en-US" dirty="0"/>
          </a:p>
        </p:txBody>
      </p:sp>
      <p:sp>
        <p:nvSpPr>
          <p:cNvPr id="7" name="Text Placeholder 6"/>
          <p:cNvSpPr>
            <a:spLocks noGrp="1"/>
          </p:cNvSpPr>
          <p:nvPr>
            <p:ph type="body" idx="1"/>
          </p:nvPr>
        </p:nvSpPr>
        <p:spPr>
          <a:xfrm>
            <a:off x="36786" y="2057400"/>
            <a:ext cx="5867400" cy="1571297"/>
          </a:xfrm>
        </p:spPr>
        <p:txBody>
          <a:bodyPr>
            <a:noAutofit/>
          </a:bodyPr>
          <a:lstStyle/>
          <a:p>
            <a:pPr algn="ctr"/>
            <a:r>
              <a:rPr lang="en-US" sz="4000" b="1" dirty="0">
                <a:solidFill>
                  <a:srgbClr val="376092"/>
                </a:solidFill>
                <a:effectLst>
                  <a:outerShdw blurRad="38100" dist="38100" dir="2700000" algn="tl">
                    <a:srgbClr val="000000">
                      <a:alpha val="43137"/>
                    </a:srgbClr>
                  </a:outerShdw>
                </a:effectLst>
              </a:rPr>
              <a:t>Grant Award Package and grant modifications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36</a:t>
            </a:fld>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Tree>
    <p:extLst>
      <p:ext uri="{BB962C8B-B14F-4D97-AF65-F5344CB8AC3E}">
        <p14:creationId xmlns:p14="http://schemas.microsoft.com/office/powerpoint/2010/main" val="2472424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Sunderlin.Sarah\Local Settings\Temporary Internet Files\Content.IE5\BZX04FOX\MP900309645[1].jpg"/>
          <p:cNvPicPr>
            <a:picLocks noChangeAspect="1" noChangeArrowheads="1"/>
          </p:cNvPicPr>
          <p:nvPr/>
        </p:nvPicPr>
        <p:blipFill>
          <a:blip r:embed="rId3" cstate="print"/>
          <a:srcRect/>
          <a:stretch>
            <a:fillRect/>
          </a:stretch>
        </p:blipFill>
        <p:spPr bwMode="auto">
          <a:xfrm>
            <a:off x="7010400" y="152400"/>
            <a:ext cx="1676400" cy="1225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rtlCol="0"/>
          <a:lstStyle/>
          <a:p>
            <a:pPr fontAlgn="auto">
              <a:spcAft>
                <a:spcPts val="0"/>
              </a:spcAft>
              <a:defRPr/>
            </a:pPr>
            <a:r>
              <a:rPr lang="en-US" dirty="0"/>
              <a:t>The Grant Award</a:t>
            </a:r>
          </a:p>
        </p:txBody>
      </p:sp>
      <p:sp>
        <p:nvSpPr>
          <p:cNvPr id="3" name="Content Placeholder 2"/>
          <p:cNvSpPr>
            <a:spLocks noGrp="1"/>
          </p:cNvSpPr>
          <p:nvPr>
            <p:ph idx="1"/>
          </p:nvPr>
        </p:nvSpPr>
        <p:spPr/>
        <p:txBody>
          <a:bodyPr rtlCol="0"/>
          <a:lstStyle/>
          <a:p>
            <a:pPr fontAlgn="auto">
              <a:spcBef>
                <a:spcPts val="0"/>
              </a:spcBef>
              <a:spcAft>
                <a:spcPts val="600"/>
              </a:spcAft>
              <a:buFont typeface="Arial" pitchFamily="34" charset="0"/>
              <a:buNone/>
              <a:defRPr/>
            </a:pPr>
            <a:r>
              <a:rPr lang="en-US" sz="2400" dirty="0">
                <a:solidFill>
                  <a:schemeClr val="tx1"/>
                </a:solidFill>
              </a:rPr>
              <a:t>Grant Award Letter</a:t>
            </a:r>
          </a:p>
          <a:p>
            <a:pPr fontAlgn="auto">
              <a:spcBef>
                <a:spcPts val="0"/>
              </a:spcBef>
              <a:spcAft>
                <a:spcPts val="600"/>
              </a:spcAft>
              <a:buFont typeface="Arial" pitchFamily="34" charset="0"/>
              <a:buNone/>
              <a:defRPr/>
            </a:pPr>
            <a:r>
              <a:rPr lang="en-US" sz="2400" dirty="0">
                <a:solidFill>
                  <a:schemeClr val="tx1"/>
                </a:solidFill>
              </a:rPr>
              <a:t>Grant Agreement -</a:t>
            </a:r>
          </a:p>
          <a:p>
            <a:pPr marL="457200" indent="-457200" fontAlgn="auto">
              <a:spcAft>
                <a:spcPts val="0"/>
              </a:spcAft>
              <a:buFont typeface="Arial" panose="020B0604020202020204" pitchFamily="34" charset="0"/>
              <a:buChar char="•"/>
              <a:defRPr/>
            </a:pPr>
            <a:r>
              <a:rPr lang="en-US" sz="2400" b="0" dirty="0">
                <a:solidFill>
                  <a:schemeClr val="tx1"/>
                </a:solidFill>
              </a:rPr>
              <a:t>Signature Page / Notice of </a:t>
            </a:r>
            <a:r>
              <a:rPr lang="en-US" sz="2400" dirty="0">
                <a:solidFill>
                  <a:schemeClr val="tx1"/>
                </a:solidFill>
              </a:rPr>
              <a:t>Award </a:t>
            </a:r>
            <a:r>
              <a:rPr lang="en-US" sz="2400" b="0" dirty="0">
                <a:solidFill>
                  <a:schemeClr val="tx1"/>
                </a:solidFill>
              </a:rPr>
              <a:t>(NOA)</a:t>
            </a:r>
          </a:p>
          <a:p>
            <a:pPr marL="457200" indent="-457200" fontAlgn="auto">
              <a:spcAft>
                <a:spcPts val="0"/>
              </a:spcAft>
              <a:buFont typeface="Arial" panose="020B0604020202020204" pitchFamily="34" charset="0"/>
              <a:buChar char="•"/>
              <a:defRPr/>
            </a:pPr>
            <a:r>
              <a:rPr lang="en-US" sz="2400" b="0" dirty="0">
                <a:solidFill>
                  <a:schemeClr val="tx1"/>
                </a:solidFill>
              </a:rPr>
              <a:t>Condition of Award Page</a:t>
            </a:r>
          </a:p>
          <a:p>
            <a:pPr marL="457200" indent="-457200" fontAlgn="auto">
              <a:spcAft>
                <a:spcPts val="0"/>
              </a:spcAft>
              <a:buFont typeface="Arial" panose="020B0604020202020204" pitchFamily="34" charset="0"/>
              <a:buChar char="•"/>
              <a:defRPr/>
            </a:pPr>
            <a:r>
              <a:rPr lang="en-US" sz="2400" b="0" dirty="0">
                <a:solidFill>
                  <a:schemeClr val="tx1"/>
                </a:solidFill>
              </a:rPr>
              <a:t>Terms and Conditions</a:t>
            </a:r>
          </a:p>
          <a:p>
            <a:pPr marL="457200" indent="-457200" fontAlgn="auto">
              <a:spcAft>
                <a:spcPts val="0"/>
              </a:spcAft>
              <a:buFont typeface="Arial" panose="020B0604020202020204" pitchFamily="34" charset="0"/>
              <a:buChar char="•"/>
              <a:defRPr/>
            </a:pPr>
            <a:r>
              <a:rPr lang="en-US" sz="2400" b="0" dirty="0">
                <a:solidFill>
                  <a:schemeClr val="tx1"/>
                </a:solidFill>
              </a:rPr>
              <a:t>Application for Federal Assistance</a:t>
            </a:r>
          </a:p>
          <a:p>
            <a:pPr marL="457200" indent="-457200" fontAlgn="auto">
              <a:spcAft>
                <a:spcPts val="0"/>
              </a:spcAft>
              <a:buFont typeface="Arial" panose="020B0604020202020204" pitchFamily="34" charset="0"/>
              <a:buChar char="•"/>
              <a:defRPr/>
            </a:pPr>
            <a:r>
              <a:rPr lang="en-US" sz="2400" b="0" dirty="0">
                <a:solidFill>
                  <a:schemeClr val="tx1"/>
                </a:solidFill>
              </a:rPr>
              <a:t>Budget</a:t>
            </a:r>
          </a:p>
          <a:p>
            <a:pPr marL="457200" indent="-457200" fontAlgn="auto">
              <a:spcAft>
                <a:spcPts val="0"/>
              </a:spcAft>
              <a:buFont typeface="Arial" panose="020B0604020202020204" pitchFamily="34" charset="0"/>
              <a:buChar char="•"/>
              <a:defRPr/>
            </a:pPr>
            <a:r>
              <a:rPr lang="en-US" sz="2400" b="0" dirty="0">
                <a:solidFill>
                  <a:schemeClr val="tx1"/>
                </a:solidFill>
              </a:rPr>
              <a:t>Statement of Work (SOW)</a:t>
            </a:r>
          </a:p>
          <a:p>
            <a:pPr marL="457200" indent="-457200" fontAlgn="auto">
              <a:spcAft>
                <a:spcPts val="0"/>
              </a:spcAft>
              <a:buFont typeface="Arial" panose="020B0604020202020204" pitchFamily="34" charset="0"/>
              <a:buChar char="•"/>
              <a:defRPr/>
            </a:pPr>
            <a:r>
              <a:rPr lang="en-US" sz="2400" b="0" dirty="0">
                <a:solidFill>
                  <a:schemeClr val="tx1"/>
                </a:solidFill>
              </a:rPr>
              <a:t>Indirect Cost Rate Agreement (if applicable)</a:t>
            </a:r>
          </a:p>
          <a:p>
            <a:pPr marL="457200" indent="-457200" fontAlgn="auto">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3630580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a:t>Grant Award Letter</a:t>
            </a:r>
          </a:p>
        </p:txBody>
      </p:sp>
      <p:sp>
        <p:nvSpPr>
          <p:cNvPr id="3" name="Content Placeholder 2"/>
          <p:cNvSpPr>
            <a:spLocks noGrp="1"/>
          </p:cNvSpPr>
          <p:nvPr>
            <p:ph idx="1"/>
          </p:nvPr>
        </p:nvSpPr>
        <p:spPr>
          <a:xfrm>
            <a:off x="457200" y="1295400"/>
            <a:ext cx="7924800" cy="4830763"/>
          </a:xfrm>
        </p:spPr>
        <p:txBody>
          <a:bodyPr rtlCol="0">
            <a:normAutofit fontScale="92500" lnSpcReduction="10000"/>
          </a:bodyPr>
          <a:lstStyle/>
          <a:p>
            <a:pPr algn="ctr" fontAlgn="auto">
              <a:spcAft>
                <a:spcPts val="0"/>
              </a:spcAft>
              <a:buFont typeface="Arial" pitchFamily="34" charset="0"/>
              <a:buNone/>
              <a:defRPr/>
            </a:pPr>
            <a:r>
              <a:rPr lang="en-US" b="1" dirty="0">
                <a:solidFill>
                  <a:schemeClr val="tx1"/>
                </a:solidFill>
                <a:latin typeface="+mn-lt"/>
              </a:rPr>
              <a:t>Acknowledgements of Award</a:t>
            </a:r>
          </a:p>
          <a:p>
            <a:pPr fontAlgn="auto">
              <a:spcAft>
                <a:spcPts val="0"/>
              </a:spcAft>
              <a:buFont typeface="Arial" pitchFamily="34" charset="0"/>
              <a:buNone/>
              <a:defRPr/>
            </a:pPr>
            <a:endParaRPr lang="en-US" sz="2400" b="1" dirty="0">
              <a:solidFill>
                <a:schemeClr val="tx1"/>
              </a:solidFill>
              <a:latin typeface="+mn-lt"/>
            </a:endParaRPr>
          </a:p>
          <a:p>
            <a:pPr fontAlgn="auto">
              <a:spcAft>
                <a:spcPts val="0"/>
              </a:spcAft>
              <a:buFont typeface="Arial" pitchFamily="34" charset="0"/>
              <a:buNone/>
              <a:defRPr/>
            </a:pPr>
            <a:r>
              <a:rPr lang="en-US" sz="2400" b="1" dirty="0">
                <a:solidFill>
                  <a:schemeClr val="tx1"/>
                </a:solidFill>
                <a:latin typeface="+mn-lt"/>
              </a:rPr>
              <a:t>Payment Management System</a:t>
            </a:r>
          </a:p>
          <a:p>
            <a:pPr lvl="1" fontAlgn="auto">
              <a:spcAft>
                <a:spcPts val="0"/>
              </a:spcAft>
              <a:buFont typeface="Arial" pitchFamily="34" charset="0"/>
              <a:buChar char="–"/>
              <a:defRPr/>
            </a:pPr>
            <a:r>
              <a:rPr lang="en-US" dirty="0">
                <a:solidFill>
                  <a:schemeClr val="tx1"/>
                </a:solidFill>
                <a:latin typeface="+mn-lt"/>
              </a:rPr>
              <a:t>Information and forms on</a:t>
            </a:r>
            <a:r>
              <a:rPr lang="en-US" dirty="0">
                <a:solidFill>
                  <a:schemeClr val="tx1"/>
                </a:solidFill>
              </a:rPr>
              <a:t> </a:t>
            </a:r>
            <a:r>
              <a:rPr lang="en-US" u="sng" dirty="0">
                <a:hlinkClick r:id="rId3"/>
              </a:rPr>
              <a:t>www.doleta.gov/grants</a:t>
            </a:r>
            <a:r>
              <a:rPr lang="en-US" dirty="0"/>
              <a:t> </a:t>
            </a:r>
            <a:r>
              <a:rPr lang="en-US" dirty="0">
                <a:solidFill>
                  <a:schemeClr val="tx1"/>
                </a:solidFill>
              </a:rPr>
              <a:t>under Payment Information</a:t>
            </a:r>
          </a:p>
          <a:p>
            <a:pPr fontAlgn="auto">
              <a:spcAft>
                <a:spcPts val="0"/>
              </a:spcAft>
              <a:buFont typeface="Arial" pitchFamily="34" charset="0"/>
              <a:buNone/>
              <a:defRPr/>
            </a:pPr>
            <a:endParaRPr lang="en-US" sz="2400" b="1" dirty="0">
              <a:solidFill>
                <a:schemeClr val="tx1"/>
              </a:solidFill>
            </a:endParaRPr>
          </a:p>
          <a:p>
            <a:pPr fontAlgn="auto">
              <a:spcAft>
                <a:spcPts val="0"/>
              </a:spcAft>
              <a:buFont typeface="Arial" pitchFamily="34" charset="0"/>
              <a:buNone/>
              <a:defRPr/>
            </a:pPr>
            <a:r>
              <a:rPr lang="en-US" sz="2400" b="1" dirty="0">
                <a:solidFill>
                  <a:schemeClr val="tx1"/>
                </a:solidFill>
              </a:rPr>
              <a:t>ETA’s on-line Grantee Financial Reporting System </a:t>
            </a:r>
          </a:p>
          <a:p>
            <a:pPr lvl="1" fontAlgn="auto">
              <a:spcAft>
                <a:spcPts val="0"/>
              </a:spcAft>
              <a:buFont typeface="Arial" pitchFamily="34" charset="0"/>
              <a:buChar char="–"/>
              <a:defRPr/>
            </a:pPr>
            <a:r>
              <a:rPr lang="en-US" dirty="0">
                <a:solidFill>
                  <a:schemeClr val="tx1"/>
                </a:solidFill>
              </a:rPr>
              <a:t>ETA 9130</a:t>
            </a:r>
          </a:p>
          <a:p>
            <a:pPr lvl="1" fontAlgn="auto">
              <a:spcAft>
                <a:spcPts val="0"/>
              </a:spcAft>
              <a:buFont typeface="Arial" pitchFamily="34" charset="0"/>
              <a:buChar char="–"/>
              <a:defRPr/>
            </a:pPr>
            <a:r>
              <a:rPr lang="en-US" dirty="0">
                <a:solidFill>
                  <a:schemeClr val="tx1"/>
                </a:solidFill>
              </a:rPr>
              <a:t>Information to access system on </a:t>
            </a:r>
            <a:r>
              <a:rPr lang="en-US" u="sng" dirty="0">
                <a:hlinkClick r:id="rId3"/>
              </a:rPr>
              <a:t>www.doleta.gov/grants</a:t>
            </a:r>
            <a:r>
              <a:rPr lang="en-US" dirty="0"/>
              <a:t> </a:t>
            </a:r>
            <a:r>
              <a:rPr lang="en-US" dirty="0">
                <a:solidFill>
                  <a:schemeClr val="tx1"/>
                </a:solidFill>
              </a:rPr>
              <a:t>under Financial Reporting</a:t>
            </a:r>
          </a:p>
          <a:p>
            <a:pPr marL="0" indent="0" fontAlgn="auto">
              <a:spcAft>
                <a:spcPts val="0"/>
              </a:spcAft>
              <a:buFont typeface="Arial" pitchFamily="34" charset="0"/>
              <a:buNone/>
              <a:defRPr/>
            </a:pPr>
            <a:endParaRPr lang="en-US" sz="2400" dirty="0"/>
          </a:p>
          <a:p>
            <a:pPr marL="0" indent="0" fontAlgn="auto">
              <a:spcAft>
                <a:spcPts val="0"/>
              </a:spcAft>
              <a:buFont typeface="Arial" pitchFamily="34" charset="0"/>
              <a:buNone/>
              <a:defRPr/>
            </a:pPr>
            <a:r>
              <a:rPr lang="en-US" sz="2400" b="1" dirty="0">
                <a:solidFill>
                  <a:schemeClr val="tx1"/>
                </a:solidFill>
              </a:rPr>
              <a:t>Passwords/PINs are sent separately after supplying the necessary information </a:t>
            </a:r>
          </a:p>
          <a:p>
            <a:pPr algn="ctr" fontAlgn="auto">
              <a:spcAft>
                <a:spcPts val="0"/>
              </a:spcAft>
              <a:buFont typeface="Arial" pitchFamily="34" charset="0"/>
              <a:buNone/>
              <a:defRPr/>
            </a:pPr>
            <a:r>
              <a:rPr lang="en-US" sz="2600" b="1" u="sng" dirty="0">
                <a:solidFill>
                  <a:srgbClr val="C00000"/>
                </a:solidFill>
              </a:rPr>
              <a:t>Once you receive this please DO NOT LOSE IT!</a:t>
            </a:r>
          </a:p>
          <a:p>
            <a:pPr fontAlgn="auto">
              <a:spcAft>
                <a:spcPts val="0"/>
              </a:spcAft>
              <a:buFont typeface="Arial" pitchFamily="34" charset="0"/>
              <a:buNone/>
              <a:defRPr/>
            </a:pPr>
            <a:endParaRPr lang="en-US" sz="2400" dirty="0"/>
          </a:p>
        </p:txBody>
      </p:sp>
      <p:pic>
        <p:nvPicPr>
          <p:cNvPr id="52227" name="Picture 2" descr="C:\Documents and Settings\Sunderlin.Sarah\Local Settings\Temporary Internet Files\Content.IE5\ZC7ZI7M3\MC90044216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83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Grant Agreement Notice of Award</a:t>
            </a:r>
          </a:p>
        </p:txBody>
      </p:sp>
      <p:sp>
        <p:nvSpPr>
          <p:cNvPr id="3" name="Content Placeholder 2"/>
          <p:cNvSpPr>
            <a:spLocks noGrp="1"/>
          </p:cNvSpPr>
          <p:nvPr>
            <p:ph idx="1"/>
          </p:nvPr>
        </p:nvSpPr>
        <p:spPr>
          <a:xfrm>
            <a:off x="457200" y="1219200"/>
            <a:ext cx="7924800" cy="4906963"/>
          </a:xfrm>
        </p:spPr>
        <p:txBody>
          <a:bodyPr rtlCol="0">
            <a:noAutofit/>
          </a:bodyPr>
          <a:lstStyle/>
          <a:p>
            <a:pPr fontAlgn="auto">
              <a:spcBef>
                <a:spcPts val="0"/>
              </a:spcBef>
              <a:spcAft>
                <a:spcPts val="600"/>
              </a:spcAft>
              <a:buFont typeface="Arial" pitchFamily="34" charset="0"/>
              <a:buNone/>
              <a:defRPr/>
            </a:pPr>
            <a:r>
              <a:rPr lang="en-US" sz="1800" b="1" dirty="0">
                <a:solidFill>
                  <a:schemeClr val="tx1"/>
                </a:solidFill>
              </a:rPr>
              <a:t>Project Title </a:t>
            </a:r>
            <a:r>
              <a:rPr lang="en-US" sz="1800" dirty="0">
                <a:solidFill>
                  <a:schemeClr val="tx1"/>
                </a:solidFill>
              </a:rPr>
              <a:t>– </a:t>
            </a:r>
            <a:endParaRPr lang="en-US" sz="1800" i="1" dirty="0">
              <a:solidFill>
                <a:schemeClr val="tx1"/>
              </a:solidFill>
            </a:endParaRPr>
          </a:p>
          <a:p>
            <a:pPr fontAlgn="auto">
              <a:spcBef>
                <a:spcPts val="0"/>
              </a:spcBef>
              <a:spcAft>
                <a:spcPts val="600"/>
              </a:spcAft>
              <a:buFont typeface="Arial" pitchFamily="34" charset="0"/>
              <a:buNone/>
              <a:defRPr/>
            </a:pPr>
            <a:endParaRPr lang="en-US" sz="1800" b="1" dirty="0">
              <a:solidFill>
                <a:schemeClr val="tx1"/>
              </a:solidFill>
            </a:endParaRPr>
          </a:p>
          <a:p>
            <a:pPr fontAlgn="auto">
              <a:spcBef>
                <a:spcPts val="0"/>
              </a:spcBef>
              <a:spcAft>
                <a:spcPts val="600"/>
              </a:spcAft>
              <a:buFont typeface="Arial" pitchFamily="34" charset="0"/>
              <a:buNone/>
              <a:defRPr/>
            </a:pPr>
            <a:r>
              <a:rPr lang="en-US" sz="1800" b="1" dirty="0">
                <a:solidFill>
                  <a:schemeClr val="tx1"/>
                </a:solidFill>
              </a:rPr>
              <a:t>Grant Awardees' Identifying Information </a:t>
            </a:r>
          </a:p>
          <a:p>
            <a:pPr fontAlgn="auto">
              <a:spcBef>
                <a:spcPts val="0"/>
              </a:spcBef>
              <a:spcAft>
                <a:spcPts val="600"/>
              </a:spcAft>
              <a:buFont typeface="Arial" pitchFamily="34" charset="0"/>
              <a:buNone/>
              <a:defRPr/>
            </a:pPr>
            <a:endParaRPr lang="en-US" sz="1800" b="1" dirty="0">
              <a:solidFill>
                <a:schemeClr val="tx1"/>
              </a:solidFill>
            </a:endParaRPr>
          </a:p>
          <a:p>
            <a:pPr fontAlgn="auto">
              <a:spcBef>
                <a:spcPts val="0"/>
              </a:spcBef>
              <a:spcAft>
                <a:spcPts val="600"/>
              </a:spcAft>
              <a:buFont typeface="Arial" pitchFamily="34" charset="0"/>
              <a:buNone/>
              <a:defRPr/>
            </a:pPr>
            <a:r>
              <a:rPr lang="en-US" sz="1800" b="1" dirty="0">
                <a:solidFill>
                  <a:schemeClr val="tx1"/>
                </a:solidFill>
              </a:rPr>
              <a:t>Federal Award Identification Number (FAIN) </a:t>
            </a:r>
          </a:p>
          <a:p>
            <a:pPr lvl="1" fontAlgn="auto">
              <a:spcBef>
                <a:spcPts val="0"/>
              </a:spcBef>
              <a:spcAft>
                <a:spcPts val="600"/>
              </a:spcAft>
              <a:buFont typeface="Arial" pitchFamily="34" charset="0"/>
              <a:buChar char="–"/>
              <a:defRPr/>
            </a:pPr>
            <a:r>
              <a:rPr lang="en-US" sz="1800" dirty="0">
                <a:solidFill>
                  <a:schemeClr val="tx1"/>
                </a:solidFill>
              </a:rPr>
              <a:t>Grant Number # HG-266XX-15-60-A-XX</a:t>
            </a:r>
          </a:p>
          <a:p>
            <a:pPr fontAlgn="auto">
              <a:spcBef>
                <a:spcPts val="0"/>
              </a:spcBef>
              <a:spcAft>
                <a:spcPts val="600"/>
              </a:spcAft>
              <a:buFont typeface="Arial" pitchFamily="34" charset="0"/>
              <a:buNone/>
              <a:defRPr/>
            </a:pPr>
            <a:endParaRPr lang="en-US" sz="1800" b="1" dirty="0">
              <a:solidFill>
                <a:schemeClr val="tx1"/>
              </a:solidFill>
            </a:endParaRPr>
          </a:p>
          <a:p>
            <a:pPr fontAlgn="auto">
              <a:spcBef>
                <a:spcPts val="0"/>
              </a:spcBef>
              <a:spcAft>
                <a:spcPts val="600"/>
              </a:spcAft>
              <a:buFont typeface="Arial" pitchFamily="34" charset="0"/>
              <a:buNone/>
              <a:defRPr/>
            </a:pPr>
            <a:r>
              <a:rPr lang="en-US" sz="1800" b="1" dirty="0">
                <a:solidFill>
                  <a:schemeClr val="tx1"/>
                </a:solidFill>
              </a:rPr>
              <a:t>Period of Performance</a:t>
            </a:r>
          </a:p>
          <a:p>
            <a:pPr fontAlgn="auto">
              <a:spcBef>
                <a:spcPts val="0"/>
              </a:spcBef>
              <a:spcAft>
                <a:spcPts val="600"/>
              </a:spcAft>
              <a:buFont typeface="Arial" pitchFamily="34" charset="0"/>
              <a:buNone/>
              <a:defRPr/>
            </a:pPr>
            <a:endParaRPr lang="en-US" sz="1800" b="1" dirty="0">
              <a:solidFill>
                <a:schemeClr val="tx1"/>
              </a:solidFill>
            </a:endParaRPr>
          </a:p>
          <a:p>
            <a:pPr fontAlgn="auto">
              <a:spcBef>
                <a:spcPts val="0"/>
              </a:spcBef>
              <a:spcAft>
                <a:spcPts val="600"/>
              </a:spcAft>
              <a:buFont typeface="Arial" pitchFamily="34" charset="0"/>
              <a:buNone/>
              <a:defRPr/>
            </a:pPr>
            <a:r>
              <a:rPr lang="en-US" sz="1800" b="1" dirty="0">
                <a:solidFill>
                  <a:schemeClr val="tx1"/>
                </a:solidFill>
              </a:rPr>
              <a:t>Award Amount</a:t>
            </a:r>
          </a:p>
          <a:p>
            <a:pPr fontAlgn="auto">
              <a:spcBef>
                <a:spcPts val="0"/>
              </a:spcBef>
              <a:spcAft>
                <a:spcPts val="600"/>
              </a:spcAft>
              <a:buFont typeface="Arial" pitchFamily="34" charset="0"/>
              <a:buNone/>
              <a:defRPr/>
            </a:pPr>
            <a:endParaRPr lang="en-US" sz="1800" b="1" dirty="0">
              <a:solidFill>
                <a:schemeClr val="tx1"/>
              </a:solidFill>
            </a:endParaRPr>
          </a:p>
          <a:p>
            <a:pPr fontAlgn="auto">
              <a:spcBef>
                <a:spcPts val="0"/>
              </a:spcBef>
              <a:spcAft>
                <a:spcPts val="600"/>
              </a:spcAft>
              <a:buFont typeface="Arial" pitchFamily="34" charset="0"/>
              <a:buNone/>
              <a:defRPr/>
            </a:pPr>
            <a:r>
              <a:rPr lang="en-US" sz="1800" b="1" dirty="0">
                <a:solidFill>
                  <a:schemeClr val="tx1"/>
                </a:solidFill>
              </a:rPr>
              <a:t>Uniform Administrative Requirements </a:t>
            </a:r>
          </a:p>
          <a:p>
            <a:pPr fontAlgn="auto">
              <a:spcBef>
                <a:spcPts val="0"/>
              </a:spcBef>
              <a:spcAft>
                <a:spcPts val="600"/>
              </a:spcAft>
              <a:buFont typeface="Arial" pitchFamily="34" charset="0"/>
              <a:buNone/>
              <a:defRPr/>
            </a:pPr>
            <a:endParaRPr lang="en-US" sz="1800" b="1" dirty="0">
              <a:solidFill>
                <a:schemeClr val="tx1"/>
              </a:solidFill>
            </a:endParaRPr>
          </a:p>
          <a:p>
            <a:pPr fontAlgn="auto">
              <a:spcBef>
                <a:spcPts val="0"/>
              </a:spcBef>
              <a:spcAft>
                <a:spcPts val="600"/>
              </a:spcAft>
              <a:buFont typeface="Arial" pitchFamily="34" charset="0"/>
              <a:buNone/>
              <a:defRPr/>
            </a:pPr>
            <a:r>
              <a:rPr lang="en-US" sz="1800" b="1" dirty="0">
                <a:solidFill>
                  <a:schemeClr val="tx1"/>
                </a:solidFill>
              </a:rPr>
              <a:t>Signatures</a:t>
            </a:r>
          </a:p>
        </p:txBody>
      </p:sp>
    </p:spTree>
    <p:extLst>
      <p:ext uri="{BB962C8B-B14F-4D97-AF65-F5344CB8AC3E}">
        <p14:creationId xmlns:p14="http://schemas.microsoft.com/office/powerpoint/2010/main" val="369862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10" name="Content Placeholder 9"/>
          <p:cNvSpPr>
            <a:spLocks noGrp="1"/>
          </p:cNvSpPr>
          <p:nvPr>
            <p:ph sz="half" idx="1"/>
          </p:nvPr>
        </p:nvSpPr>
        <p:spPr/>
        <p:txBody>
          <a:bodyPr/>
          <a:lstStyle/>
          <a:p>
            <a:pPr>
              <a:spcAft>
                <a:spcPts val="2400"/>
              </a:spcAft>
              <a:buFont typeface="Arial" panose="020B0604020202020204" pitchFamily="34" charset="0"/>
              <a:buChar char="•"/>
            </a:pPr>
            <a:r>
              <a:rPr lang="en-US" sz="2000" dirty="0">
                <a:solidFill>
                  <a:schemeClr val="tx1"/>
                </a:solidFill>
              </a:rPr>
              <a:t>Welcome to ETA!</a:t>
            </a:r>
          </a:p>
          <a:p>
            <a:pPr>
              <a:spcAft>
                <a:spcPts val="2400"/>
              </a:spcAft>
              <a:buFont typeface="Arial" panose="020B0604020202020204" pitchFamily="34" charset="0"/>
              <a:buChar char="•"/>
            </a:pPr>
            <a:r>
              <a:rPr lang="en-US" sz="2000" dirty="0">
                <a:solidFill>
                  <a:schemeClr val="tx1"/>
                </a:solidFill>
              </a:rPr>
              <a:t>Introductions</a:t>
            </a:r>
          </a:p>
          <a:p>
            <a:pPr>
              <a:spcAft>
                <a:spcPts val="2400"/>
              </a:spcAft>
              <a:buFont typeface="Arial" panose="020B0604020202020204" pitchFamily="34" charset="0"/>
              <a:buChar char="•"/>
            </a:pPr>
            <a:r>
              <a:rPr lang="en-US" sz="2000" dirty="0">
                <a:solidFill>
                  <a:schemeClr val="tx1"/>
                </a:solidFill>
              </a:rPr>
              <a:t>Program Overview</a:t>
            </a:r>
          </a:p>
          <a:p>
            <a:pPr>
              <a:spcAft>
                <a:spcPts val="2400"/>
              </a:spcAft>
              <a:buFont typeface="Arial" panose="020B0604020202020204" pitchFamily="34" charset="0"/>
              <a:buChar char="•"/>
            </a:pPr>
            <a:r>
              <a:rPr lang="en-US" sz="2000" dirty="0">
                <a:solidFill>
                  <a:schemeClr val="tx1"/>
                </a:solidFill>
              </a:rPr>
              <a:t>Communication Plan</a:t>
            </a:r>
          </a:p>
          <a:p>
            <a:pPr>
              <a:spcAft>
                <a:spcPts val="2400"/>
              </a:spcAft>
              <a:buFont typeface="Arial" panose="020B0604020202020204" pitchFamily="34" charset="0"/>
              <a:buChar char="•"/>
            </a:pPr>
            <a:r>
              <a:rPr lang="en-US" sz="2000" dirty="0">
                <a:solidFill>
                  <a:schemeClr val="tx1"/>
                </a:solidFill>
              </a:rPr>
              <a:t>Reporting Requirements</a:t>
            </a:r>
          </a:p>
          <a:p>
            <a:pPr>
              <a:spcAft>
                <a:spcPts val="2400"/>
              </a:spcAft>
              <a:buFont typeface="Arial" panose="020B0604020202020204" pitchFamily="34" charset="0"/>
              <a:buChar char="•"/>
            </a:pPr>
            <a:r>
              <a:rPr lang="en-US" sz="2000" dirty="0">
                <a:solidFill>
                  <a:schemeClr val="tx1"/>
                </a:solidFill>
              </a:rPr>
              <a:t>Grant Package</a:t>
            </a:r>
          </a:p>
          <a:p>
            <a:pPr>
              <a:spcAft>
                <a:spcPts val="2400"/>
              </a:spcAft>
              <a:buFont typeface="Arial" panose="020B0604020202020204" pitchFamily="34" charset="0"/>
              <a:buChar char="•"/>
            </a:pPr>
            <a:r>
              <a:rPr lang="en-US" sz="2000" dirty="0">
                <a:solidFill>
                  <a:schemeClr val="tx1"/>
                </a:solidFill>
              </a:rPr>
              <a:t>Next Steps</a:t>
            </a:r>
          </a:p>
          <a:p>
            <a:endParaRPr lang="en-US" dirty="0"/>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05300" y="1297729"/>
            <a:ext cx="3619500" cy="4492730"/>
          </a:xfrm>
        </p:spPr>
      </p:pic>
      <p:sp>
        <p:nvSpPr>
          <p:cNvPr id="3" name="Slide Number Placeholder 2"/>
          <p:cNvSpPr>
            <a:spLocks noGrp="1"/>
          </p:cNvSpPr>
          <p:nvPr>
            <p:ph type="sldNum" sz="quarter" idx="4294967295"/>
          </p:nvPr>
        </p:nvSpPr>
        <p:spPr>
          <a:xfrm>
            <a:off x="7010400" y="6416675"/>
            <a:ext cx="2133600" cy="365125"/>
          </a:xfrm>
        </p:spPr>
        <p:txBody>
          <a:bodyPr/>
          <a:lstStyle/>
          <a:p>
            <a:fld id="{01723B91-CE10-4F20-890A-0852E2246859}" type="slidenum">
              <a:rPr lang="en-US" smtClean="0"/>
              <a:pPr/>
              <a:t>4</a:t>
            </a:fld>
            <a:endParaRPr lang="en-US"/>
          </a:p>
        </p:txBody>
      </p:sp>
      <p:sp>
        <p:nvSpPr>
          <p:cNvPr id="5" name="Footer Placeholder 4"/>
          <p:cNvSpPr>
            <a:spLocks noGrp="1"/>
          </p:cNvSpPr>
          <p:nvPr>
            <p:ph type="ftr" sz="quarter" idx="4294967295"/>
          </p:nvPr>
        </p:nvSpPr>
        <p:spPr>
          <a:xfrm>
            <a:off x="0" y="6416675"/>
            <a:ext cx="2895600" cy="365125"/>
          </a:xfrm>
        </p:spPr>
        <p:txBody>
          <a:bodyPr/>
          <a:lstStyle/>
          <a:p>
            <a:r>
              <a:rPr lang="en-US"/>
              <a:t>#</a:t>
            </a:r>
          </a:p>
        </p:txBody>
      </p:sp>
    </p:spTree>
    <p:extLst>
      <p:ext uri="{BB962C8B-B14F-4D97-AF65-F5344CB8AC3E}">
        <p14:creationId xmlns:p14="http://schemas.microsoft.com/office/powerpoint/2010/main" val="467568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Notice of Award Regulations</a:t>
            </a:r>
          </a:p>
        </p:txBody>
      </p:sp>
      <p:sp>
        <p:nvSpPr>
          <p:cNvPr id="3" name="Content Placeholder 2"/>
          <p:cNvSpPr>
            <a:spLocks noGrp="1"/>
          </p:cNvSpPr>
          <p:nvPr>
            <p:ph idx="1"/>
          </p:nvPr>
        </p:nvSpPr>
        <p:spPr>
          <a:xfrm>
            <a:off x="304800" y="1265237"/>
            <a:ext cx="8077200" cy="5059363"/>
          </a:xfrm>
        </p:spPr>
        <p:txBody>
          <a:bodyPr rtlCol="0">
            <a:normAutofit/>
          </a:bodyPr>
          <a:lstStyle/>
          <a:p>
            <a:pPr marL="342900" lvl="2" indent="-342900" defTabSz="914400">
              <a:spcBef>
                <a:spcPts val="600"/>
              </a:spcBef>
              <a:spcAft>
                <a:spcPts val="0"/>
              </a:spcAft>
              <a:buClrTx/>
              <a:defRPr/>
            </a:pPr>
            <a:r>
              <a:rPr lang="en-US" sz="2000" b="1" dirty="0">
                <a:solidFill>
                  <a:srgbClr val="1F497D"/>
                </a:solidFill>
              </a:rPr>
              <a:t>2 CFR Part 200</a:t>
            </a:r>
          </a:p>
          <a:p>
            <a:pPr marL="0" lvl="2" indent="0" defTabSz="914400">
              <a:spcBef>
                <a:spcPts val="600"/>
              </a:spcBef>
              <a:spcAft>
                <a:spcPts val="0"/>
              </a:spcAft>
              <a:buClrTx/>
              <a:buNone/>
              <a:defRPr/>
            </a:pPr>
            <a:endParaRPr lang="en-US" sz="2000" b="1" dirty="0">
              <a:solidFill>
                <a:srgbClr val="1F497D"/>
              </a:solidFill>
            </a:endParaRPr>
          </a:p>
          <a:p>
            <a:pPr marL="342900" lvl="2" indent="-342900" defTabSz="914400">
              <a:spcBef>
                <a:spcPts val="600"/>
              </a:spcBef>
              <a:spcAft>
                <a:spcPts val="0"/>
              </a:spcAft>
              <a:buClrTx/>
              <a:defRPr/>
            </a:pPr>
            <a:r>
              <a:rPr lang="en-US" sz="2000" b="1" dirty="0">
                <a:solidFill>
                  <a:srgbClr val="1F497D"/>
                </a:solidFill>
              </a:rPr>
              <a:t>DOL Exceptions 2 CFR Part 2900</a:t>
            </a:r>
          </a:p>
          <a:p>
            <a:pPr marL="0" lvl="2" indent="0" defTabSz="914400">
              <a:spcBef>
                <a:spcPts val="600"/>
              </a:spcBef>
              <a:spcAft>
                <a:spcPts val="0"/>
              </a:spcAft>
              <a:buClrTx/>
              <a:buNone/>
              <a:defRPr/>
            </a:pPr>
            <a:endParaRPr lang="en-US" sz="2000" b="1" dirty="0">
              <a:solidFill>
                <a:srgbClr val="1F497D"/>
              </a:solidFill>
            </a:endParaRPr>
          </a:p>
          <a:p>
            <a:pPr marL="342900" lvl="2" indent="-342900" defTabSz="914400">
              <a:spcBef>
                <a:spcPts val="600"/>
              </a:spcBef>
              <a:spcAft>
                <a:spcPts val="0"/>
              </a:spcAft>
              <a:buClrTx/>
              <a:defRPr/>
            </a:pPr>
            <a:r>
              <a:rPr lang="en-US" sz="2000" b="1" dirty="0">
                <a:solidFill>
                  <a:srgbClr val="1F497D"/>
                </a:solidFill>
              </a:rPr>
              <a:t>Terms and Conditions of Award</a:t>
            </a:r>
            <a:endParaRPr lang="en-US" sz="1600" b="1" dirty="0">
              <a:solidFill>
                <a:srgbClr val="1F497D"/>
              </a:solidFill>
            </a:endParaRP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3728274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2800" dirty="0"/>
              <a:t>Grant Agreement</a:t>
            </a:r>
            <a:br>
              <a:rPr lang="en-US" sz="2800" dirty="0"/>
            </a:br>
            <a:r>
              <a:rPr lang="en-US" sz="2800" dirty="0"/>
              <a:t>Conditions of Award &amp; Terms</a:t>
            </a:r>
          </a:p>
        </p:txBody>
      </p:sp>
      <p:sp>
        <p:nvSpPr>
          <p:cNvPr id="3" name="Content Placeholder 2"/>
          <p:cNvSpPr>
            <a:spLocks noGrp="1"/>
          </p:cNvSpPr>
          <p:nvPr>
            <p:ph idx="1"/>
          </p:nvPr>
        </p:nvSpPr>
        <p:spPr>
          <a:xfrm>
            <a:off x="457200" y="1219200"/>
            <a:ext cx="5181600" cy="4754563"/>
          </a:xfrm>
        </p:spPr>
        <p:txBody>
          <a:bodyPr rtlCol="0">
            <a:normAutofit/>
          </a:bodyPr>
          <a:lstStyle/>
          <a:p>
            <a:pPr fontAlgn="auto">
              <a:spcAft>
                <a:spcPts val="0"/>
              </a:spcAft>
              <a:buFont typeface="Arial" pitchFamily="34" charset="0"/>
              <a:buNone/>
              <a:defRPr/>
            </a:pPr>
            <a:r>
              <a:rPr lang="en-US" sz="2400" b="1" dirty="0">
                <a:solidFill>
                  <a:schemeClr val="tx1"/>
                </a:solidFill>
              </a:rPr>
              <a:t>Conditions of Award</a:t>
            </a:r>
          </a:p>
          <a:p>
            <a:pPr marL="457200" indent="-457200" fontAlgn="auto">
              <a:spcAft>
                <a:spcPts val="0"/>
              </a:spcAft>
              <a:buFont typeface="Arial" panose="020B0604020202020204" pitchFamily="34" charset="0"/>
              <a:buChar char="•"/>
              <a:defRPr/>
            </a:pPr>
            <a:r>
              <a:rPr lang="en-US" sz="2400" b="0" dirty="0">
                <a:solidFill>
                  <a:schemeClr val="tx1"/>
                </a:solidFill>
              </a:rPr>
              <a:t>All have first 2 conditions with additional conditions as needed</a:t>
            </a:r>
          </a:p>
          <a:p>
            <a:pPr fontAlgn="auto">
              <a:spcAft>
                <a:spcPts val="0"/>
              </a:spcAft>
              <a:buFont typeface="Arial" pitchFamily="34" charset="0"/>
              <a:buNone/>
              <a:defRPr/>
            </a:pPr>
            <a:endParaRPr lang="en-US" sz="2400" dirty="0">
              <a:solidFill>
                <a:schemeClr val="tx1"/>
              </a:solidFill>
            </a:endParaRPr>
          </a:p>
          <a:p>
            <a:pPr fontAlgn="auto">
              <a:spcAft>
                <a:spcPts val="0"/>
              </a:spcAft>
              <a:buFont typeface="Arial" pitchFamily="34" charset="0"/>
              <a:buNone/>
              <a:defRPr/>
            </a:pPr>
            <a:r>
              <a:rPr lang="en-US" sz="2400" b="1" dirty="0">
                <a:solidFill>
                  <a:schemeClr val="tx1"/>
                </a:solidFill>
              </a:rPr>
              <a:t>Terms and Conditions</a:t>
            </a:r>
          </a:p>
          <a:p>
            <a:pPr marL="457200" indent="-457200" fontAlgn="auto">
              <a:spcAft>
                <a:spcPts val="0"/>
              </a:spcAft>
              <a:buFont typeface="Arial" panose="020B0604020202020204" pitchFamily="34" charset="0"/>
              <a:buChar char="•"/>
              <a:defRPr/>
            </a:pPr>
            <a:r>
              <a:rPr lang="en-US" sz="2400" b="0" dirty="0">
                <a:solidFill>
                  <a:schemeClr val="tx1"/>
                </a:solidFill>
              </a:rPr>
              <a:t>Order of Precedence</a:t>
            </a:r>
          </a:p>
          <a:p>
            <a:pPr marL="457200" indent="-457200" fontAlgn="auto">
              <a:spcAft>
                <a:spcPts val="0"/>
              </a:spcAft>
              <a:buFont typeface="Arial" panose="020B0604020202020204" pitchFamily="34" charset="0"/>
              <a:buChar char="•"/>
              <a:defRPr/>
            </a:pPr>
            <a:r>
              <a:rPr lang="en-US" sz="2400" dirty="0">
                <a:solidFill>
                  <a:schemeClr val="tx1"/>
                </a:solidFill>
              </a:rPr>
              <a:t>Funding Opportunity Announcement (</a:t>
            </a:r>
            <a:r>
              <a:rPr lang="en-US" sz="2400" b="0" dirty="0">
                <a:solidFill>
                  <a:schemeClr val="tx1"/>
                </a:solidFill>
              </a:rPr>
              <a:t>FOA) and Amendment (incorporated by reference)</a:t>
            </a:r>
          </a:p>
        </p:txBody>
      </p:sp>
      <p:pic>
        <p:nvPicPr>
          <p:cNvPr id="5" name="Picture 4" descr="p2"/>
          <p:cNvPicPr/>
          <p:nvPr/>
        </p:nvPicPr>
        <p:blipFill>
          <a:blip r:embed="rId3" cstate="print"/>
          <a:srcRect/>
          <a:stretch>
            <a:fillRect/>
          </a:stretch>
        </p:blipFill>
        <p:spPr bwMode="auto">
          <a:xfrm rot="690449">
            <a:off x="5764512" y="2645835"/>
            <a:ext cx="1424976" cy="21678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6" descr="p1"/>
          <p:cNvPicPr>
            <a:picLocks noChangeAspect="1" noChangeArrowheads="1"/>
          </p:cNvPicPr>
          <p:nvPr/>
        </p:nvPicPr>
        <p:blipFill>
          <a:blip r:embed="rId4" cstate="print"/>
          <a:srcRect/>
          <a:stretch>
            <a:fillRect/>
          </a:stretch>
        </p:blipFill>
        <p:spPr bwMode="auto">
          <a:xfrm rot="689509">
            <a:off x="6295010" y="2285952"/>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30924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Grant Agreement Terms</a:t>
            </a:r>
          </a:p>
        </p:txBody>
      </p:sp>
      <p:sp>
        <p:nvSpPr>
          <p:cNvPr id="3" name="Content Placeholder 2"/>
          <p:cNvSpPr>
            <a:spLocks noGrp="1"/>
          </p:cNvSpPr>
          <p:nvPr>
            <p:ph idx="1"/>
          </p:nvPr>
        </p:nvSpPr>
        <p:spPr>
          <a:xfrm>
            <a:off x="457200" y="1219200"/>
            <a:ext cx="5181600" cy="5410200"/>
          </a:xfrm>
        </p:spPr>
        <p:txBody>
          <a:bodyPr rtlCol="0">
            <a:normAutofit/>
          </a:bodyPr>
          <a:lstStyle/>
          <a:p>
            <a:pPr marL="457200" indent="-457200" fontAlgn="auto">
              <a:spcAft>
                <a:spcPts val="0"/>
              </a:spcAft>
              <a:buFont typeface="Arial" panose="020B0604020202020204" pitchFamily="34" charset="0"/>
              <a:buChar char="•"/>
              <a:defRPr/>
            </a:pPr>
            <a:r>
              <a:rPr lang="en-US" sz="2800" b="0" dirty="0">
                <a:solidFill>
                  <a:schemeClr val="tx1"/>
                </a:solidFill>
              </a:rPr>
              <a:t>Indirect Cost Rates</a:t>
            </a:r>
          </a:p>
          <a:p>
            <a:pPr marL="457200" indent="-457200" fontAlgn="auto">
              <a:spcAft>
                <a:spcPts val="0"/>
              </a:spcAft>
              <a:buFont typeface="Arial" panose="020B0604020202020204" pitchFamily="34" charset="0"/>
              <a:buChar char="•"/>
              <a:defRPr/>
            </a:pPr>
            <a:r>
              <a:rPr lang="en-US" sz="2800" b="0" dirty="0">
                <a:solidFill>
                  <a:schemeClr val="tx1"/>
                </a:solidFill>
              </a:rPr>
              <a:t>FPO Contact Information</a:t>
            </a:r>
          </a:p>
          <a:p>
            <a:pPr marL="457200" indent="-457200" fontAlgn="auto">
              <a:spcAft>
                <a:spcPts val="0"/>
              </a:spcAft>
              <a:buFont typeface="Arial" panose="020B0604020202020204" pitchFamily="34" charset="0"/>
              <a:buChar char="•"/>
              <a:defRPr/>
            </a:pPr>
            <a:r>
              <a:rPr lang="en-US" sz="2800" b="0" dirty="0">
                <a:solidFill>
                  <a:schemeClr val="tx1"/>
                </a:solidFill>
              </a:rPr>
              <a:t>Equipment Requirements</a:t>
            </a:r>
          </a:p>
          <a:p>
            <a:pPr marL="457200" indent="-457200" fontAlgn="auto">
              <a:spcAft>
                <a:spcPts val="0"/>
              </a:spcAft>
              <a:buFont typeface="Arial" panose="020B0604020202020204" pitchFamily="34" charset="0"/>
              <a:buChar char="•"/>
              <a:defRPr/>
            </a:pPr>
            <a:r>
              <a:rPr lang="en-US" sz="2800" b="0" dirty="0">
                <a:solidFill>
                  <a:schemeClr val="tx1"/>
                </a:solidFill>
              </a:rPr>
              <a:t>Pre-Award Costs</a:t>
            </a:r>
          </a:p>
          <a:p>
            <a:pPr marL="457200" indent="-457200" fontAlgn="auto">
              <a:spcAft>
                <a:spcPts val="0"/>
              </a:spcAft>
              <a:buFont typeface="Arial" panose="020B0604020202020204" pitchFamily="34" charset="0"/>
              <a:buChar char="•"/>
              <a:defRPr/>
            </a:pPr>
            <a:r>
              <a:rPr lang="en-US" sz="2800" b="0" dirty="0">
                <a:solidFill>
                  <a:schemeClr val="tx1"/>
                </a:solidFill>
              </a:rPr>
              <a:t>Reporting Requirements</a:t>
            </a:r>
          </a:p>
          <a:p>
            <a:pPr marL="457200" indent="-457200" fontAlgn="auto">
              <a:spcAft>
                <a:spcPts val="0"/>
              </a:spcAft>
              <a:buFont typeface="Arial" panose="020B0604020202020204" pitchFamily="34" charset="0"/>
              <a:buChar char="•"/>
              <a:defRPr/>
            </a:pPr>
            <a:r>
              <a:rPr lang="en-US" sz="2800" b="0" dirty="0">
                <a:solidFill>
                  <a:schemeClr val="tx1"/>
                </a:solidFill>
              </a:rPr>
              <a:t>Consultant Fees</a:t>
            </a:r>
          </a:p>
          <a:p>
            <a:pPr marL="457200" indent="-457200" fontAlgn="auto">
              <a:spcAft>
                <a:spcPts val="0"/>
              </a:spcAft>
              <a:buFont typeface="Arial" panose="020B0604020202020204" pitchFamily="34" charset="0"/>
              <a:buChar char="•"/>
              <a:defRPr/>
            </a:pPr>
            <a:r>
              <a:rPr lang="en-US" sz="2800" b="0" dirty="0">
                <a:solidFill>
                  <a:schemeClr val="tx1"/>
                </a:solidFill>
              </a:rPr>
              <a:t>Publicity</a:t>
            </a:r>
          </a:p>
          <a:p>
            <a:pPr marL="457200" indent="-457200" fontAlgn="auto">
              <a:spcAft>
                <a:spcPts val="0"/>
              </a:spcAft>
              <a:buFont typeface="Arial" panose="020B0604020202020204" pitchFamily="34" charset="0"/>
              <a:buChar char="•"/>
              <a:defRPr/>
            </a:pPr>
            <a:r>
              <a:rPr lang="en-US" sz="2800" b="0" dirty="0">
                <a:solidFill>
                  <a:schemeClr val="tx1"/>
                </a:solidFill>
              </a:rPr>
              <a:t>Procurement</a:t>
            </a:r>
          </a:p>
          <a:p>
            <a:pPr marL="457200" indent="-457200" fontAlgn="auto">
              <a:spcAft>
                <a:spcPts val="0"/>
              </a:spcAft>
              <a:buFont typeface="Arial" panose="020B0604020202020204" pitchFamily="34" charset="0"/>
              <a:buChar char="•"/>
              <a:defRPr/>
            </a:pPr>
            <a:r>
              <a:rPr lang="en-US" sz="2800" b="0" dirty="0">
                <a:solidFill>
                  <a:schemeClr val="tx1"/>
                </a:solidFill>
              </a:rPr>
              <a:t>Audit Requirements</a:t>
            </a:r>
          </a:p>
          <a:p>
            <a:pPr marL="457200" indent="-457200" fontAlgn="auto">
              <a:spcAft>
                <a:spcPts val="0"/>
              </a:spcAft>
              <a:buFont typeface="Arial" panose="020B0604020202020204" pitchFamily="34" charset="0"/>
              <a:buChar char="•"/>
              <a:defRPr/>
            </a:pPr>
            <a:r>
              <a:rPr lang="en-US" sz="2800" b="0" dirty="0">
                <a:solidFill>
                  <a:schemeClr val="tx1"/>
                </a:solidFill>
              </a:rPr>
              <a:t>Intellectual Property</a:t>
            </a:r>
          </a:p>
        </p:txBody>
      </p:sp>
      <p:pic>
        <p:nvPicPr>
          <p:cNvPr id="5" name="Picture 4" descr="p2"/>
          <p:cNvPicPr/>
          <p:nvPr/>
        </p:nvPicPr>
        <p:blipFill>
          <a:blip r:embed="rId3" cstate="print"/>
          <a:srcRect/>
          <a:stretch>
            <a:fillRect/>
          </a:stretch>
        </p:blipFill>
        <p:spPr bwMode="auto">
          <a:xfrm rot="690449">
            <a:off x="5459712" y="2674431"/>
            <a:ext cx="1424976" cy="21678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6" descr="p1"/>
          <p:cNvPicPr>
            <a:picLocks noChangeAspect="1" noChangeArrowheads="1"/>
          </p:cNvPicPr>
          <p:nvPr/>
        </p:nvPicPr>
        <p:blipFill>
          <a:blip r:embed="rId4" cstate="print"/>
          <a:srcRect/>
          <a:stretch>
            <a:fillRect/>
          </a:stretch>
        </p:blipFill>
        <p:spPr bwMode="auto">
          <a:xfrm rot="689509">
            <a:off x="6371210" y="2253294"/>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32819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Grant Agreement Attachments</a:t>
            </a:r>
          </a:p>
        </p:txBody>
      </p:sp>
      <p:sp>
        <p:nvSpPr>
          <p:cNvPr id="3" name="Content Placeholder 2"/>
          <p:cNvSpPr>
            <a:spLocks noGrp="1"/>
          </p:cNvSpPr>
          <p:nvPr>
            <p:ph idx="1"/>
          </p:nvPr>
        </p:nvSpPr>
        <p:spPr>
          <a:xfrm>
            <a:off x="457200" y="1219200"/>
            <a:ext cx="5181600" cy="4754563"/>
          </a:xfrm>
        </p:spPr>
        <p:txBody>
          <a:bodyPr rtlCol="0">
            <a:normAutofit/>
          </a:bodyPr>
          <a:lstStyle/>
          <a:p>
            <a:pPr marL="0" indent="0" eaLnBrk="1" hangingPunct="1">
              <a:spcBef>
                <a:spcPct val="45000"/>
              </a:spcBef>
              <a:spcAft>
                <a:spcPts val="600"/>
              </a:spcAft>
              <a:buNone/>
              <a:defRPr/>
            </a:pPr>
            <a:r>
              <a:rPr lang="en-US" sz="2400" b="1" dirty="0">
                <a:solidFill>
                  <a:schemeClr val="tx1"/>
                </a:solidFill>
              </a:rPr>
              <a:t>Attachment A</a:t>
            </a:r>
            <a:r>
              <a:rPr lang="en-US" sz="2400" b="0" dirty="0">
                <a:solidFill>
                  <a:schemeClr val="tx1"/>
                </a:solidFill>
              </a:rPr>
              <a:t>: SF-424</a:t>
            </a:r>
          </a:p>
          <a:p>
            <a:pPr marL="0" indent="0" eaLnBrk="1" hangingPunct="1">
              <a:spcBef>
                <a:spcPct val="45000"/>
              </a:spcBef>
              <a:spcAft>
                <a:spcPts val="600"/>
              </a:spcAft>
              <a:buNone/>
              <a:defRPr/>
            </a:pPr>
            <a:r>
              <a:rPr lang="en-US" sz="2400" b="1" dirty="0">
                <a:solidFill>
                  <a:schemeClr val="tx1"/>
                </a:solidFill>
              </a:rPr>
              <a:t>Attachment B</a:t>
            </a:r>
            <a:r>
              <a:rPr lang="en-US" sz="2400" b="0" dirty="0">
                <a:solidFill>
                  <a:schemeClr val="tx1"/>
                </a:solidFill>
              </a:rPr>
              <a:t>: SF-424A</a:t>
            </a:r>
          </a:p>
          <a:p>
            <a:pPr marL="0" indent="0" eaLnBrk="1" hangingPunct="1">
              <a:spcBef>
                <a:spcPct val="45000"/>
              </a:spcBef>
              <a:spcAft>
                <a:spcPts val="600"/>
              </a:spcAft>
              <a:buNone/>
              <a:defRPr/>
            </a:pPr>
            <a:r>
              <a:rPr lang="en-US" sz="2400" b="1" dirty="0">
                <a:solidFill>
                  <a:schemeClr val="tx1"/>
                </a:solidFill>
              </a:rPr>
              <a:t>Attachment C</a:t>
            </a:r>
            <a:r>
              <a:rPr lang="en-US" sz="2400" b="0" dirty="0">
                <a:solidFill>
                  <a:schemeClr val="tx1"/>
                </a:solidFill>
              </a:rPr>
              <a:t>: Budget Narrative</a:t>
            </a:r>
          </a:p>
          <a:p>
            <a:pPr marL="0" indent="0" eaLnBrk="1" hangingPunct="1">
              <a:spcBef>
                <a:spcPct val="45000"/>
              </a:spcBef>
              <a:spcAft>
                <a:spcPts val="600"/>
              </a:spcAft>
              <a:buNone/>
              <a:defRPr/>
            </a:pPr>
            <a:r>
              <a:rPr lang="en-US" sz="2400" b="1" dirty="0">
                <a:solidFill>
                  <a:schemeClr val="tx1"/>
                </a:solidFill>
              </a:rPr>
              <a:t>Attachment D</a:t>
            </a:r>
            <a:r>
              <a:rPr lang="en-US" sz="2400" b="0" dirty="0">
                <a:solidFill>
                  <a:schemeClr val="tx1"/>
                </a:solidFill>
              </a:rPr>
              <a:t>: Statement of Work</a:t>
            </a:r>
          </a:p>
          <a:p>
            <a:pPr marL="0" indent="0" eaLnBrk="1" hangingPunct="1">
              <a:spcBef>
                <a:spcPct val="45000"/>
              </a:spcBef>
              <a:spcAft>
                <a:spcPts val="600"/>
              </a:spcAft>
              <a:buNone/>
              <a:defRPr/>
            </a:pPr>
            <a:r>
              <a:rPr lang="en-US" sz="2400" b="1" dirty="0">
                <a:solidFill>
                  <a:schemeClr val="tx1"/>
                </a:solidFill>
              </a:rPr>
              <a:t>Attachment E</a:t>
            </a:r>
            <a:r>
              <a:rPr lang="en-US" sz="2400" b="0" dirty="0">
                <a:solidFill>
                  <a:schemeClr val="tx1"/>
                </a:solidFill>
              </a:rPr>
              <a:t>: Indirect Cost Rate Agreement (if applicable)</a:t>
            </a:r>
          </a:p>
          <a:p>
            <a:pPr fontAlgn="auto">
              <a:spcAft>
                <a:spcPts val="0"/>
              </a:spcAft>
              <a:buFont typeface="Arial" pitchFamily="34" charset="0"/>
              <a:buNone/>
              <a:defRPr/>
            </a:pPr>
            <a:endParaRPr lang="en-US" sz="2400" b="0" dirty="0"/>
          </a:p>
        </p:txBody>
      </p:sp>
      <p:pic>
        <p:nvPicPr>
          <p:cNvPr id="5" name="Picture 4" descr="p2"/>
          <p:cNvPicPr/>
          <p:nvPr/>
        </p:nvPicPr>
        <p:blipFill>
          <a:blip r:embed="rId3" cstate="print"/>
          <a:srcRect/>
          <a:stretch>
            <a:fillRect/>
          </a:stretch>
        </p:blipFill>
        <p:spPr bwMode="auto">
          <a:xfrm rot="690449">
            <a:off x="5764512" y="2613181"/>
            <a:ext cx="1424976" cy="21678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6" descr="p1"/>
          <p:cNvPicPr>
            <a:picLocks noChangeAspect="1" noChangeArrowheads="1"/>
          </p:cNvPicPr>
          <p:nvPr/>
        </p:nvPicPr>
        <p:blipFill>
          <a:blip r:embed="rId4" cstate="print"/>
          <a:srcRect/>
          <a:stretch>
            <a:fillRect/>
          </a:stretch>
        </p:blipFill>
        <p:spPr bwMode="auto">
          <a:xfrm rot="689509">
            <a:off x="6572527" y="2275065"/>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3784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Terms– Equipment Purchases</a:t>
            </a:r>
          </a:p>
        </p:txBody>
      </p:sp>
      <p:sp>
        <p:nvSpPr>
          <p:cNvPr id="3" name="Content Placeholder 2"/>
          <p:cNvSpPr>
            <a:spLocks noGrp="1"/>
          </p:cNvSpPr>
          <p:nvPr>
            <p:ph idx="1"/>
          </p:nvPr>
        </p:nvSpPr>
        <p:spPr>
          <a:xfrm>
            <a:off x="228600" y="1600200"/>
            <a:ext cx="8229600" cy="4754563"/>
          </a:xfrm>
        </p:spPr>
        <p:txBody>
          <a:bodyPr rtlCol="0"/>
          <a:lstStyle/>
          <a:p>
            <a:pPr marL="342900" lvl="1" indent="-342900" fontAlgn="auto">
              <a:spcBef>
                <a:spcPts val="0"/>
              </a:spcBef>
              <a:spcAft>
                <a:spcPts val="1200"/>
              </a:spcAft>
              <a:buFont typeface="Arial" pitchFamily="34" charset="0"/>
              <a:buChar char="–"/>
              <a:defRPr/>
            </a:pPr>
            <a:r>
              <a:rPr lang="en-US" sz="2200" dirty="0">
                <a:solidFill>
                  <a:schemeClr val="tx1"/>
                </a:solidFill>
              </a:rPr>
              <a:t>Equipment purchases  with a per unit acquisition cost of $5,000 or more, and a useful life of more than one year need prior approval from Grant Officer.</a:t>
            </a:r>
          </a:p>
          <a:p>
            <a:pPr marL="342900" lvl="1" indent="-342900" fontAlgn="auto">
              <a:spcBef>
                <a:spcPts val="0"/>
              </a:spcBef>
              <a:spcAft>
                <a:spcPts val="1200"/>
              </a:spcAft>
              <a:buFont typeface="Arial" pitchFamily="34" charset="0"/>
              <a:buChar char="–"/>
              <a:defRPr/>
            </a:pPr>
            <a:r>
              <a:rPr lang="en-US" sz="2200" dirty="0">
                <a:solidFill>
                  <a:schemeClr val="tx1"/>
                </a:solidFill>
              </a:rPr>
              <a:t>Submit a detailed equipment purchase list with descriptions of each item to your Federal Project Officer (FPO) for review. </a:t>
            </a:r>
          </a:p>
          <a:p>
            <a:pPr marL="342900" lvl="1" indent="-342900" fontAlgn="auto">
              <a:spcBef>
                <a:spcPts val="0"/>
              </a:spcBef>
              <a:spcAft>
                <a:spcPts val="1200"/>
              </a:spcAft>
              <a:buFont typeface="Arial" pitchFamily="34" charset="0"/>
              <a:buChar char="–"/>
              <a:defRPr/>
            </a:pPr>
            <a:r>
              <a:rPr lang="en-US" sz="2200" dirty="0">
                <a:solidFill>
                  <a:schemeClr val="tx1"/>
                </a:solidFill>
              </a:rPr>
              <a:t>Your FPO will review the items and submit the list for approval.  A modification to your grant will be processed approving the equipment purchases. </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761603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Budget and Statement of Work</a:t>
            </a:r>
          </a:p>
        </p:txBody>
      </p:sp>
      <p:sp>
        <p:nvSpPr>
          <p:cNvPr id="3" name="Content Placeholder 2"/>
          <p:cNvSpPr>
            <a:spLocks noGrp="1"/>
          </p:cNvSpPr>
          <p:nvPr>
            <p:ph idx="1"/>
          </p:nvPr>
        </p:nvSpPr>
        <p:spPr>
          <a:xfrm>
            <a:off x="457200" y="1219200"/>
            <a:ext cx="7924800" cy="4906963"/>
          </a:xfrm>
        </p:spPr>
        <p:txBody>
          <a:bodyPr rtlCol="0">
            <a:normAutofit lnSpcReduction="10000"/>
          </a:bodyPr>
          <a:lstStyle/>
          <a:p>
            <a:pPr marL="0" indent="0" fontAlgn="auto">
              <a:spcAft>
                <a:spcPts val="0"/>
              </a:spcAft>
              <a:buNone/>
              <a:defRPr/>
            </a:pPr>
            <a:r>
              <a:rPr lang="en-US" b="1" dirty="0">
                <a:solidFill>
                  <a:schemeClr val="tx1"/>
                </a:solidFill>
              </a:rPr>
              <a:t>Budget Information</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SF-424A</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Budget Narrative</a:t>
            </a:r>
          </a:p>
          <a:p>
            <a:pPr lvl="1" fontAlgn="auto">
              <a:spcAft>
                <a:spcPts val="0"/>
              </a:spcAft>
              <a:buFont typeface="Arial" pitchFamily="34" charset="0"/>
              <a:buChar char="–"/>
              <a:defRPr/>
            </a:pPr>
            <a:endParaRPr lang="en-US" dirty="0">
              <a:solidFill>
                <a:schemeClr val="tx1"/>
              </a:solidFill>
              <a:ea typeface="Arial Unicode MS" panose="020B0604020202020204" pitchFamily="34" charset="-128"/>
              <a:cs typeface="Arial Unicode MS" panose="020B0604020202020204" pitchFamily="34" charset="-128"/>
            </a:endParaRPr>
          </a:p>
          <a:p>
            <a:pPr fontAlgn="auto">
              <a:spcAft>
                <a:spcPts val="0"/>
              </a:spcAft>
              <a:buFont typeface="Arial" pitchFamily="34" charset="0"/>
              <a:buNone/>
              <a:defRPr/>
            </a:pPr>
            <a:r>
              <a:rPr lang="en-US" b="1" dirty="0">
                <a:solidFill>
                  <a:schemeClr val="tx1"/>
                </a:solidFill>
              </a:rPr>
              <a:t>Grantee’s original proposal </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Project Narrative</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Abstract</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Documentation of Employer Commitment</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Documentation of Commitment to Participate in an Evaluation</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Organization Chart</a:t>
            </a:r>
          </a:p>
          <a:p>
            <a:pPr lvl="1" fontAlgn="auto">
              <a:spcAft>
                <a:spcPts val="0"/>
              </a:spcAft>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Performance Outcomes Table</a:t>
            </a:r>
            <a:endParaRPr lang="en-US" dirty="0">
              <a:solidFill>
                <a:schemeClr val="tx1"/>
              </a:solidFill>
            </a:endParaRP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599962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a:t>Indirect Cost Rate Agreement</a:t>
            </a:r>
          </a:p>
        </p:txBody>
      </p:sp>
      <p:sp>
        <p:nvSpPr>
          <p:cNvPr id="3" name="Content Placeholder 2"/>
          <p:cNvSpPr>
            <a:spLocks noGrp="1"/>
          </p:cNvSpPr>
          <p:nvPr>
            <p:ph idx="1"/>
          </p:nvPr>
        </p:nvSpPr>
        <p:spPr/>
        <p:txBody>
          <a:bodyPr rtlCol="0">
            <a:normAutofit/>
          </a:bodyPr>
          <a:lstStyle/>
          <a:p>
            <a:pPr marL="457200" indent="-457200" fontAlgn="auto">
              <a:spcBef>
                <a:spcPts val="0"/>
              </a:spcBef>
              <a:spcAft>
                <a:spcPts val="0"/>
              </a:spcAft>
              <a:buFont typeface="Arial" panose="020B0604020202020204" pitchFamily="34" charset="0"/>
              <a:buChar char="•"/>
              <a:defRPr/>
            </a:pPr>
            <a:r>
              <a:rPr lang="en-US" sz="2400" dirty="0">
                <a:solidFill>
                  <a:schemeClr val="tx1"/>
                </a:solidFill>
              </a:rPr>
              <a:t>Only applicable to those claiming indirect costs</a:t>
            </a:r>
          </a:p>
          <a:p>
            <a:pPr marL="457200" indent="-457200" fontAlgn="auto">
              <a:spcBef>
                <a:spcPts val="0"/>
              </a:spcBef>
              <a:spcAft>
                <a:spcPts val="0"/>
              </a:spcAft>
              <a:buFont typeface="Arial" panose="020B0604020202020204" pitchFamily="34" charset="0"/>
              <a:buChar char="•"/>
              <a:defRPr/>
            </a:pPr>
            <a:endParaRPr lang="en-US" sz="2400" dirty="0">
              <a:solidFill>
                <a:schemeClr val="tx1"/>
              </a:solidFill>
            </a:endParaRPr>
          </a:p>
          <a:p>
            <a:pPr marL="457200" indent="-457200" fontAlgn="auto">
              <a:spcBef>
                <a:spcPts val="0"/>
              </a:spcBef>
              <a:spcAft>
                <a:spcPts val="0"/>
              </a:spcAft>
              <a:buFont typeface="Arial" panose="020B0604020202020204" pitchFamily="34" charset="0"/>
              <a:buChar char="•"/>
              <a:defRPr/>
            </a:pPr>
            <a:r>
              <a:rPr lang="en-US" sz="2400" dirty="0">
                <a:solidFill>
                  <a:schemeClr val="tx1"/>
                </a:solidFill>
              </a:rPr>
              <a:t>If grantee is claiming indirect costs but did not provide agreement, placed on 90-day temporary rate</a:t>
            </a:r>
          </a:p>
          <a:p>
            <a:pPr marL="0" indent="0" fontAlgn="auto">
              <a:spcBef>
                <a:spcPts val="0"/>
              </a:spcBef>
              <a:spcAft>
                <a:spcPts val="0"/>
              </a:spcAft>
              <a:defRPr/>
            </a:pPr>
            <a:endParaRPr lang="en-US" sz="2400" dirty="0">
              <a:solidFill>
                <a:schemeClr val="tx1"/>
              </a:solidFill>
            </a:endParaRPr>
          </a:p>
          <a:p>
            <a:pPr marL="457200" indent="-457200" fontAlgn="auto">
              <a:spcBef>
                <a:spcPts val="0"/>
              </a:spcBef>
              <a:spcAft>
                <a:spcPts val="0"/>
              </a:spcAft>
              <a:buFont typeface="Arial" panose="020B0604020202020204" pitchFamily="34" charset="0"/>
              <a:buChar char="•"/>
              <a:defRPr/>
            </a:pPr>
            <a:r>
              <a:rPr lang="en-US" sz="2400" dirty="0">
                <a:solidFill>
                  <a:schemeClr val="tx1"/>
                </a:solidFill>
              </a:rPr>
              <a:t>Indirect cost spending limited to lesser of either 10% of total Personnel budget or total claimed indirect costs</a:t>
            </a:r>
          </a:p>
          <a:p>
            <a:pPr fontAlgn="auto">
              <a:spcAft>
                <a:spcPts val="0"/>
              </a:spcAft>
              <a:buFont typeface="Arial" pitchFamily="34" charset="0"/>
              <a:buNone/>
              <a:defRPr/>
            </a:pPr>
            <a:endParaRPr lang="en-US" b="0" dirty="0"/>
          </a:p>
        </p:txBody>
      </p:sp>
    </p:spTree>
    <p:extLst>
      <p:ext uri="{BB962C8B-B14F-4D97-AF65-F5344CB8AC3E}">
        <p14:creationId xmlns:p14="http://schemas.microsoft.com/office/powerpoint/2010/main" val="1367141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a:t>SOW Review</a:t>
            </a:r>
          </a:p>
        </p:txBody>
      </p:sp>
      <p:sp>
        <p:nvSpPr>
          <p:cNvPr id="3" name="Content Placeholder 2"/>
          <p:cNvSpPr>
            <a:spLocks noGrp="1"/>
          </p:cNvSpPr>
          <p:nvPr>
            <p:ph idx="1"/>
          </p:nvPr>
        </p:nvSpPr>
        <p:spPr>
          <a:xfrm>
            <a:off x="457200" y="1371600"/>
            <a:ext cx="7924800" cy="4754563"/>
          </a:xfrm>
        </p:spPr>
        <p:txBody>
          <a:bodyPr rtlCol="0">
            <a:normAutofit/>
          </a:bodyPr>
          <a:lstStyle/>
          <a:p>
            <a:pPr marL="342900" lvl="1" indent="-342900" fontAlgn="auto">
              <a:spcBef>
                <a:spcPts val="600"/>
              </a:spcBef>
              <a:spcAft>
                <a:spcPts val="600"/>
              </a:spcAft>
              <a:buFont typeface="Arial" pitchFamily="34" charset="0"/>
              <a:buNone/>
              <a:defRPr/>
            </a:pPr>
            <a:r>
              <a:rPr lang="en-US" b="1" dirty="0">
                <a:solidFill>
                  <a:schemeClr val="tx1"/>
                </a:solidFill>
              </a:rPr>
              <a:t>SWFI Grantees </a:t>
            </a:r>
          </a:p>
          <a:p>
            <a:pPr marL="0" lvl="1" indent="0" fontAlgn="auto">
              <a:spcBef>
                <a:spcPts val="0"/>
              </a:spcBef>
              <a:spcAft>
                <a:spcPts val="600"/>
              </a:spcAft>
              <a:buFont typeface="Arial" pitchFamily="34" charset="0"/>
              <a:buNone/>
              <a:defRPr/>
            </a:pPr>
            <a:r>
              <a:rPr lang="en-US" sz="2200" dirty="0">
                <a:solidFill>
                  <a:schemeClr val="tx1"/>
                </a:solidFill>
              </a:rPr>
              <a:t>Conditions detailing potential issues in your SOW are included in your grant package</a:t>
            </a:r>
          </a:p>
          <a:p>
            <a:pPr fontAlgn="auto">
              <a:spcBef>
                <a:spcPts val="1200"/>
              </a:spcBef>
              <a:spcAft>
                <a:spcPts val="0"/>
              </a:spcAft>
              <a:buFont typeface="Arial" panose="020B0604020202020204" pitchFamily="34" charset="0"/>
              <a:buChar char="•"/>
              <a:defRPr/>
            </a:pPr>
            <a:r>
              <a:rPr lang="en-US" sz="2400" b="1" dirty="0">
                <a:solidFill>
                  <a:schemeClr val="tx1"/>
                </a:solidFill>
              </a:rPr>
              <a:t>Review of SOW, budgets, other attachments</a:t>
            </a:r>
          </a:p>
          <a:p>
            <a:pPr lvl="1" fontAlgn="auto">
              <a:lnSpc>
                <a:spcPct val="110000"/>
              </a:lnSpc>
              <a:spcBef>
                <a:spcPts val="0"/>
              </a:spcBef>
              <a:spcAft>
                <a:spcPts val="0"/>
              </a:spcAft>
              <a:buFontTx/>
              <a:buChar char="-"/>
              <a:defRPr/>
            </a:pPr>
            <a:r>
              <a:rPr lang="en-US" sz="2200" dirty="0">
                <a:solidFill>
                  <a:schemeClr val="tx1"/>
                </a:solidFill>
              </a:rPr>
              <a:t>45 days to respond</a:t>
            </a:r>
          </a:p>
          <a:p>
            <a:pPr lvl="1" fontAlgn="auto">
              <a:lnSpc>
                <a:spcPct val="110000"/>
              </a:lnSpc>
              <a:spcBef>
                <a:spcPts val="0"/>
              </a:spcBef>
              <a:spcAft>
                <a:spcPts val="0"/>
              </a:spcAft>
              <a:buFontTx/>
              <a:buChar char="-"/>
              <a:defRPr/>
            </a:pPr>
            <a:r>
              <a:rPr lang="en-US" sz="2200" dirty="0">
                <a:solidFill>
                  <a:schemeClr val="tx1"/>
                </a:solidFill>
              </a:rPr>
              <a:t>Assistance from FPO, DSI, and OGM</a:t>
            </a:r>
          </a:p>
          <a:p>
            <a:pPr fontAlgn="auto">
              <a:spcBef>
                <a:spcPts val="1200"/>
              </a:spcBef>
              <a:spcAft>
                <a:spcPts val="0"/>
              </a:spcAft>
              <a:buFont typeface="Arial" panose="020B0604020202020204" pitchFamily="34" charset="0"/>
              <a:buChar char="•"/>
              <a:defRPr/>
            </a:pPr>
            <a:r>
              <a:rPr lang="en-US" sz="2400" b="1" dirty="0">
                <a:solidFill>
                  <a:schemeClr val="tx1"/>
                </a:solidFill>
              </a:rPr>
              <a:t>Review of Program Outcomes</a:t>
            </a:r>
          </a:p>
          <a:p>
            <a:pPr lvl="1" fontAlgn="auto">
              <a:lnSpc>
                <a:spcPct val="110000"/>
              </a:lnSpc>
              <a:spcBef>
                <a:spcPts val="0"/>
              </a:spcBef>
              <a:spcAft>
                <a:spcPts val="0"/>
              </a:spcAft>
              <a:buFontTx/>
              <a:buChar char="-"/>
              <a:defRPr/>
            </a:pPr>
            <a:r>
              <a:rPr lang="en-US" sz="2200" dirty="0">
                <a:solidFill>
                  <a:schemeClr val="tx1"/>
                </a:solidFill>
              </a:rPr>
              <a:t>Mathematical accuracy and benchmarks for years 1-4</a:t>
            </a:r>
          </a:p>
          <a:p>
            <a:pPr lvl="1" fontAlgn="auto">
              <a:lnSpc>
                <a:spcPct val="110000"/>
              </a:lnSpc>
              <a:spcBef>
                <a:spcPts val="0"/>
              </a:spcBef>
              <a:spcAft>
                <a:spcPts val="0"/>
              </a:spcAft>
              <a:buFontTx/>
              <a:buChar char="-"/>
              <a:defRPr/>
            </a:pPr>
            <a:r>
              <a:rPr lang="en-US" sz="2200" dirty="0">
                <a:solidFill>
                  <a:schemeClr val="tx1"/>
                </a:solidFill>
              </a:rPr>
              <a:t>45 days to respond</a:t>
            </a:r>
          </a:p>
          <a:p>
            <a:pPr lvl="1" fontAlgn="auto">
              <a:lnSpc>
                <a:spcPct val="110000"/>
              </a:lnSpc>
              <a:spcBef>
                <a:spcPts val="0"/>
              </a:spcBef>
              <a:spcAft>
                <a:spcPts val="0"/>
              </a:spcAft>
              <a:buFontTx/>
              <a:buChar char="-"/>
              <a:defRPr/>
            </a:pPr>
            <a:r>
              <a:rPr lang="en-US" sz="2200" dirty="0">
                <a:solidFill>
                  <a:schemeClr val="tx1"/>
                </a:solidFill>
              </a:rPr>
              <a:t>Assistance from FPO and DSI</a:t>
            </a:r>
          </a:p>
        </p:txBody>
      </p:sp>
    </p:spTree>
    <p:extLst>
      <p:ext uri="{BB962C8B-B14F-4D97-AF65-F5344CB8AC3E}">
        <p14:creationId xmlns:p14="http://schemas.microsoft.com/office/powerpoint/2010/main" val="2336630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Modifications </a:t>
            </a:r>
          </a:p>
        </p:txBody>
      </p:sp>
      <p:sp>
        <p:nvSpPr>
          <p:cNvPr id="3" name="Content Placeholder 2"/>
          <p:cNvSpPr>
            <a:spLocks noGrp="1"/>
          </p:cNvSpPr>
          <p:nvPr>
            <p:ph idx="1"/>
          </p:nvPr>
        </p:nvSpPr>
        <p:spPr/>
        <p:txBody>
          <a:bodyPr/>
          <a:lstStyle/>
          <a:p>
            <a:r>
              <a:rPr lang="en-US" dirty="0"/>
              <a:t>What is a modification?</a:t>
            </a:r>
          </a:p>
          <a:p>
            <a:r>
              <a:rPr lang="en-US" dirty="0"/>
              <a:t>Why do a modification?</a:t>
            </a:r>
          </a:p>
          <a:p>
            <a:r>
              <a:rPr lang="en-US" dirty="0"/>
              <a:t>What are modification indicators? </a:t>
            </a:r>
          </a:p>
          <a:p>
            <a:r>
              <a:rPr lang="en-US" dirty="0"/>
              <a:t>FPO Modification Analysis</a:t>
            </a:r>
          </a:p>
          <a:p>
            <a:pPr lvl="1"/>
            <a:r>
              <a:rPr lang="en-US" dirty="0"/>
              <a:t>Reasonable</a:t>
            </a:r>
          </a:p>
          <a:p>
            <a:pPr lvl="1"/>
            <a:r>
              <a:rPr lang="en-US" dirty="0"/>
              <a:t>Performance </a:t>
            </a:r>
          </a:p>
          <a:p>
            <a:pPr lvl="1"/>
            <a:r>
              <a:rPr lang="en-US" dirty="0"/>
              <a:t>Best interest of the government</a:t>
            </a:r>
          </a:p>
          <a:p>
            <a:endParaRPr lang="en-US" dirty="0"/>
          </a:p>
          <a:p>
            <a:endParaRPr lang="en-US" dirty="0"/>
          </a:p>
        </p:txBody>
      </p:sp>
    </p:spTree>
    <p:extLst>
      <p:ext uri="{BB962C8B-B14F-4D97-AF65-F5344CB8AC3E}">
        <p14:creationId xmlns:p14="http://schemas.microsoft.com/office/powerpoint/2010/main" val="1041140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908800" cy="774492"/>
          </a:xfrm>
        </p:spPr>
        <p:txBody>
          <a:bodyPr/>
          <a:lstStyle/>
          <a:p>
            <a:r>
              <a:rPr lang="en-US" dirty="0"/>
              <a:t>What is Grant Modification?</a:t>
            </a:r>
          </a:p>
        </p:txBody>
      </p:sp>
      <p:sp>
        <p:nvSpPr>
          <p:cNvPr id="3" name="Content Placeholder 2"/>
          <p:cNvSpPr>
            <a:spLocks noGrp="1"/>
          </p:cNvSpPr>
          <p:nvPr>
            <p:ph idx="1"/>
          </p:nvPr>
        </p:nvSpPr>
        <p:spPr>
          <a:xfrm>
            <a:off x="914400" y="2362200"/>
            <a:ext cx="6934200" cy="1981200"/>
          </a:xfrm>
        </p:spPr>
        <p:txBody>
          <a:bodyPr/>
          <a:lstStyle/>
          <a:p>
            <a:pPr marL="0" lvl="0" indent="0" algn="ctr" defTabSz="914400">
              <a:spcBef>
                <a:spcPts val="600"/>
              </a:spcBef>
              <a:buClrTx/>
              <a:buNone/>
            </a:pPr>
            <a:r>
              <a:rPr lang="en-US" sz="3200" b="1" dirty="0">
                <a:solidFill>
                  <a:srgbClr val="1F497D"/>
                </a:solidFill>
              </a:rPr>
              <a:t>Mechanism to Change the Terms of the Grant Agreement</a:t>
            </a:r>
          </a:p>
          <a:p>
            <a:pPr marL="0" indent="0">
              <a:buNone/>
            </a:pPr>
            <a:endParaRPr lang="en-US" dirty="0"/>
          </a:p>
        </p:txBody>
      </p:sp>
    </p:spTree>
    <p:extLst>
      <p:ext uri="{BB962C8B-B14F-4D97-AF65-F5344CB8AC3E}">
        <p14:creationId xmlns:p14="http://schemas.microsoft.com/office/powerpoint/2010/main" val="218017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Introductions</a:t>
            </a:r>
          </a:p>
        </p:txBody>
      </p:sp>
      <p:sp>
        <p:nvSpPr>
          <p:cNvPr id="3" name="Content Placeholder 2"/>
          <p:cNvSpPr>
            <a:spLocks noGrp="1"/>
          </p:cNvSpPr>
          <p:nvPr>
            <p:ph idx="1"/>
          </p:nvPr>
        </p:nvSpPr>
        <p:spPr/>
        <p:txBody>
          <a:bodyPr>
            <a:normAutofit/>
          </a:bodyPr>
          <a:lstStyle/>
          <a:p>
            <a:pPr lvl="0" algn="ctr">
              <a:spcBef>
                <a:spcPts val="0"/>
              </a:spcBef>
              <a:buNone/>
              <a:defRPr/>
            </a:pPr>
            <a:r>
              <a:rPr lang="en-US" sz="2400" b="1" dirty="0">
                <a:solidFill>
                  <a:schemeClr val="tx1"/>
                </a:solidFill>
                <a:latin typeface="+mn-lt"/>
                <a:cs typeface="+mn-cs"/>
              </a:rPr>
              <a:t>Employment and Training Administration (ETA)</a:t>
            </a:r>
          </a:p>
          <a:p>
            <a:pPr marL="0" lvl="0" indent="0">
              <a:spcBef>
                <a:spcPts val="0"/>
              </a:spcBef>
              <a:buNone/>
              <a:defRPr/>
            </a:pPr>
            <a:r>
              <a:rPr lang="en-US" sz="2400" b="1" u="sng" dirty="0">
                <a:solidFill>
                  <a:schemeClr val="tx1"/>
                </a:solidFill>
                <a:latin typeface="+mn-lt"/>
                <a:cs typeface="+mn-cs"/>
              </a:rPr>
              <a:t>National Office</a:t>
            </a:r>
          </a:p>
          <a:p>
            <a:pPr marL="457200" lvl="0" indent="-457200">
              <a:spcBef>
                <a:spcPts val="0"/>
              </a:spcBef>
              <a:buFont typeface="Arial" charset="0"/>
              <a:buChar char="•"/>
              <a:defRPr/>
            </a:pPr>
            <a:r>
              <a:rPr lang="en-US" sz="2400" dirty="0">
                <a:solidFill>
                  <a:schemeClr val="tx1"/>
                </a:solidFill>
                <a:latin typeface="+mn-lt"/>
                <a:cs typeface="+mn-cs"/>
              </a:rPr>
              <a:t>Program Office – Division of Strategic Investments (DSI)</a:t>
            </a:r>
          </a:p>
          <a:p>
            <a:pPr marL="457200" lvl="0" indent="-457200">
              <a:spcBef>
                <a:spcPts val="0"/>
              </a:spcBef>
              <a:buFont typeface="Arial" charset="0"/>
              <a:buChar char="•"/>
              <a:defRPr/>
            </a:pPr>
            <a:r>
              <a:rPr lang="en-US" sz="2400" dirty="0">
                <a:solidFill>
                  <a:schemeClr val="tx1"/>
                </a:solidFill>
                <a:latin typeface="+mn-lt"/>
                <a:cs typeface="+mn-cs"/>
              </a:rPr>
              <a:t>Grant Office – Office of Grants Management (OGM)</a:t>
            </a:r>
          </a:p>
          <a:p>
            <a:pPr marL="457200" lvl="0" indent="-457200">
              <a:spcBef>
                <a:spcPts val="0"/>
              </a:spcBef>
              <a:buFont typeface="Arial" charset="0"/>
              <a:buChar char="•"/>
              <a:defRPr/>
            </a:pPr>
            <a:r>
              <a:rPr lang="en-US" sz="2400" dirty="0">
                <a:solidFill>
                  <a:schemeClr val="tx1"/>
                </a:solidFill>
                <a:latin typeface="+mn-lt"/>
                <a:cs typeface="+mn-cs"/>
              </a:rPr>
              <a:t>Chief Evaluation Office (CEO)</a:t>
            </a:r>
            <a:endParaRPr lang="en-US" sz="2400" b="1" u="sng" dirty="0">
              <a:solidFill>
                <a:schemeClr val="tx1"/>
              </a:solidFill>
              <a:latin typeface="+mn-lt"/>
              <a:cs typeface="+mn-cs"/>
            </a:endParaRPr>
          </a:p>
          <a:p>
            <a:pPr marL="0" lvl="0" indent="0">
              <a:spcBef>
                <a:spcPts val="0"/>
              </a:spcBef>
              <a:buNone/>
              <a:defRPr/>
            </a:pPr>
            <a:r>
              <a:rPr lang="en-US" sz="2400" b="1" u="sng" dirty="0">
                <a:solidFill>
                  <a:schemeClr val="tx1"/>
                </a:solidFill>
                <a:latin typeface="+mn-lt"/>
                <a:cs typeface="+mn-cs"/>
              </a:rPr>
              <a:t>Regional Office</a:t>
            </a:r>
          </a:p>
          <a:p>
            <a:pPr marL="457200" lvl="0" indent="-457200">
              <a:spcBef>
                <a:spcPts val="0"/>
              </a:spcBef>
              <a:buFont typeface="Arial" charset="0"/>
              <a:buChar char="•"/>
              <a:defRPr/>
            </a:pPr>
            <a:r>
              <a:rPr lang="en-US" sz="2400" dirty="0">
                <a:solidFill>
                  <a:schemeClr val="tx1"/>
                </a:solidFill>
                <a:latin typeface="+mn-lt"/>
                <a:cs typeface="+mn-cs"/>
              </a:rPr>
              <a:t>Federal Project Officer (FPO)</a:t>
            </a:r>
          </a:p>
          <a:p>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3128008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A Modification?</a:t>
            </a:r>
          </a:p>
        </p:txBody>
      </p:sp>
      <p:sp>
        <p:nvSpPr>
          <p:cNvPr id="3" name="Content Placeholder 2"/>
          <p:cNvSpPr>
            <a:spLocks noGrp="1"/>
          </p:cNvSpPr>
          <p:nvPr>
            <p:ph idx="1"/>
          </p:nvPr>
        </p:nvSpPr>
        <p:spPr/>
        <p:txBody>
          <a:bodyPr>
            <a:normAutofit lnSpcReduction="10000"/>
          </a:bodyPr>
          <a:lstStyle/>
          <a:p>
            <a:pPr lvl="0" defTabSz="914400">
              <a:spcBef>
                <a:spcPts val="600"/>
              </a:spcBef>
              <a:buClrTx/>
            </a:pPr>
            <a:r>
              <a:rPr lang="en-US" dirty="0">
                <a:solidFill>
                  <a:srgbClr val="1F497D"/>
                </a:solidFill>
              </a:rPr>
              <a:t>Change of Scope</a:t>
            </a:r>
          </a:p>
          <a:p>
            <a:pPr lvl="1" defTabSz="914400">
              <a:spcBef>
                <a:spcPts val="600"/>
              </a:spcBef>
              <a:buClrTx/>
              <a:buNone/>
            </a:pPr>
            <a:r>
              <a:rPr lang="en-US" sz="1900" i="1" dirty="0">
                <a:solidFill>
                  <a:srgbClr val="1F497D"/>
                </a:solidFill>
              </a:rPr>
              <a:t>{Very rare &amp; only minor changes will be considered}</a:t>
            </a:r>
            <a:endParaRPr lang="en-US" sz="1900" dirty="0">
              <a:solidFill>
                <a:srgbClr val="1F497D"/>
              </a:solidFill>
            </a:endParaRPr>
          </a:p>
          <a:p>
            <a:pPr lvl="1" defTabSz="914400">
              <a:spcBef>
                <a:spcPts val="600"/>
              </a:spcBef>
              <a:buClrTx/>
              <a:buFontTx/>
              <a:buChar char="•"/>
            </a:pPr>
            <a:r>
              <a:rPr lang="en-US" dirty="0">
                <a:solidFill>
                  <a:srgbClr val="1F497D"/>
                </a:solidFill>
              </a:rPr>
              <a:t>Program Design </a:t>
            </a:r>
          </a:p>
          <a:p>
            <a:pPr lvl="2" defTabSz="914400">
              <a:spcBef>
                <a:spcPts val="600"/>
              </a:spcBef>
              <a:buClrTx/>
              <a:buFont typeface="Wingdings" pitchFamily="2" charset="2"/>
              <a:buChar char="ü"/>
            </a:pPr>
            <a:r>
              <a:rPr lang="en-US" sz="2600" dirty="0">
                <a:solidFill>
                  <a:srgbClr val="1F497D"/>
                </a:solidFill>
              </a:rPr>
              <a:t>Target population</a:t>
            </a:r>
          </a:p>
          <a:p>
            <a:pPr lvl="2" defTabSz="914400">
              <a:spcBef>
                <a:spcPts val="600"/>
              </a:spcBef>
              <a:buClrTx/>
              <a:buFont typeface="Wingdings" pitchFamily="2" charset="2"/>
              <a:buChar char="ü"/>
            </a:pPr>
            <a:r>
              <a:rPr lang="en-US" sz="2600" dirty="0">
                <a:solidFill>
                  <a:srgbClr val="1F497D"/>
                </a:solidFill>
              </a:rPr>
              <a:t>Service Area</a:t>
            </a:r>
          </a:p>
          <a:p>
            <a:pPr lvl="2" defTabSz="914400">
              <a:spcBef>
                <a:spcPts val="600"/>
              </a:spcBef>
              <a:buClrTx/>
              <a:buFont typeface="Wingdings" pitchFamily="2" charset="2"/>
              <a:buChar char="ü"/>
            </a:pPr>
            <a:r>
              <a:rPr lang="en-US" sz="2600" dirty="0">
                <a:solidFill>
                  <a:srgbClr val="1F497D"/>
                </a:solidFill>
              </a:rPr>
              <a:t>Change in Partners</a:t>
            </a:r>
          </a:p>
          <a:p>
            <a:pPr lvl="2" defTabSz="914400">
              <a:spcBef>
                <a:spcPts val="600"/>
              </a:spcBef>
              <a:buClrTx/>
              <a:buFont typeface="Wingdings" pitchFamily="2" charset="2"/>
              <a:buChar char="ü"/>
            </a:pPr>
            <a:r>
              <a:rPr lang="en-US" sz="2600" dirty="0">
                <a:solidFill>
                  <a:srgbClr val="1F497D"/>
                </a:solidFill>
              </a:rPr>
              <a:t>Key Personnel Changes </a:t>
            </a:r>
          </a:p>
          <a:p>
            <a:pPr lvl="1" defTabSz="914400">
              <a:spcBef>
                <a:spcPts val="600"/>
              </a:spcBef>
              <a:buClrTx/>
              <a:buFontTx/>
              <a:buChar char="•"/>
            </a:pPr>
            <a:r>
              <a:rPr lang="en-US" dirty="0">
                <a:solidFill>
                  <a:srgbClr val="1F497D"/>
                </a:solidFill>
              </a:rPr>
              <a:t>Performance Outcomes</a:t>
            </a:r>
          </a:p>
          <a:p>
            <a:pPr lvl="2" defTabSz="914400">
              <a:spcBef>
                <a:spcPts val="600"/>
              </a:spcBef>
              <a:buClrTx/>
              <a:buFont typeface="Wingdings" pitchFamily="2" charset="2"/>
              <a:buChar char="ü"/>
            </a:pPr>
            <a:r>
              <a:rPr lang="en-US" sz="2600" dirty="0">
                <a:solidFill>
                  <a:srgbClr val="1F497D"/>
                </a:solidFill>
              </a:rPr>
              <a:t>Outcome Measures</a:t>
            </a:r>
          </a:p>
          <a:p>
            <a:pPr lvl="0" defTabSz="914400">
              <a:spcBef>
                <a:spcPts val="600"/>
              </a:spcBef>
              <a:buClrTx/>
              <a:buFont typeface="Arial" pitchFamily="34" charset="0"/>
              <a:buChar char="•"/>
            </a:pPr>
            <a:endParaRPr lang="en-US" dirty="0">
              <a:solidFill>
                <a:srgbClr val="1F497D"/>
              </a:solidFill>
            </a:endParaRPr>
          </a:p>
          <a:p>
            <a:endParaRPr lang="en-US" dirty="0"/>
          </a:p>
        </p:txBody>
      </p:sp>
    </p:spTree>
    <p:extLst>
      <p:ext uri="{BB962C8B-B14F-4D97-AF65-F5344CB8AC3E}">
        <p14:creationId xmlns:p14="http://schemas.microsoft.com/office/powerpoint/2010/main" val="650328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A Modification?</a:t>
            </a:r>
          </a:p>
        </p:txBody>
      </p:sp>
      <p:sp>
        <p:nvSpPr>
          <p:cNvPr id="3" name="Content Placeholder 2"/>
          <p:cNvSpPr>
            <a:spLocks noGrp="1"/>
          </p:cNvSpPr>
          <p:nvPr>
            <p:ph idx="1"/>
          </p:nvPr>
        </p:nvSpPr>
        <p:spPr/>
        <p:txBody>
          <a:bodyPr>
            <a:normAutofit lnSpcReduction="10000"/>
          </a:bodyPr>
          <a:lstStyle/>
          <a:p>
            <a:pPr lvl="0" defTabSz="914400">
              <a:lnSpc>
                <a:spcPct val="90000"/>
              </a:lnSpc>
              <a:spcBef>
                <a:spcPts val="600"/>
              </a:spcBef>
              <a:buClrTx/>
              <a:buFont typeface="Arial" pitchFamily="34" charset="0"/>
              <a:buChar char="•"/>
            </a:pPr>
            <a:r>
              <a:rPr lang="en-US" sz="3200" dirty="0">
                <a:solidFill>
                  <a:srgbClr val="1F497D"/>
                </a:solidFill>
              </a:rPr>
              <a:t>Budget Re-alignment</a:t>
            </a:r>
          </a:p>
          <a:p>
            <a:pPr lvl="1" defTabSz="914400">
              <a:lnSpc>
                <a:spcPct val="90000"/>
              </a:lnSpc>
              <a:spcBef>
                <a:spcPts val="600"/>
              </a:spcBef>
              <a:buClrTx/>
              <a:buFont typeface="Wingdings" panose="05000000000000000000" pitchFamily="2" charset="2"/>
              <a:buChar char="ü"/>
            </a:pPr>
            <a:r>
              <a:rPr lang="en-US" sz="2800" dirty="0">
                <a:solidFill>
                  <a:srgbClr val="1F497D"/>
                </a:solidFill>
              </a:rPr>
              <a:t>Transfer of fund among direct cost categories if cumulative amount of such transfer exceeds or expected to exceed 10%</a:t>
            </a:r>
          </a:p>
          <a:p>
            <a:pPr lvl="0" defTabSz="914400">
              <a:lnSpc>
                <a:spcPct val="90000"/>
              </a:lnSpc>
              <a:spcBef>
                <a:spcPts val="600"/>
              </a:spcBef>
              <a:buClrTx/>
              <a:buFont typeface="Arial" pitchFamily="34" charset="0"/>
              <a:buChar char="•"/>
            </a:pPr>
            <a:r>
              <a:rPr lang="en-US" sz="3200" dirty="0">
                <a:solidFill>
                  <a:srgbClr val="1F497D"/>
                </a:solidFill>
              </a:rPr>
              <a:t>Change in Period of Performance</a:t>
            </a:r>
          </a:p>
          <a:p>
            <a:pPr lvl="0" defTabSz="914400">
              <a:lnSpc>
                <a:spcPct val="90000"/>
              </a:lnSpc>
              <a:spcBef>
                <a:spcPts val="600"/>
              </a:spcBef>
              <a:buClrTx/>
              <a:buFont typeface="Arial" pitchFamily="34" charset="0"/>
              <a:buChar char="•"/>
            </a:pPr>
            <a:r>
              <a:rPr lang="en-US" sz="3200" dirty="0">
                <a:solidFill>
                  <a:srgbClr val="1F497D"/>
                </a:solidFill>
              </a:rPr>
              <a:t>Change Indirect Cost Rate</a:t>
            </a:r>
          </a:p>
          <a:p>
            <a:pPr lvl="0" defTabSz="914400">
              <a:lnSpc>
                <a:spcPct val="90000"/>
              </a:lnSpc>
              <a:spcBef>
                <a:spcPts val="600"/>
              </a:spcBef>
              <a:buClrTx/>
              <a:buFont typeface="Arial" pitchFamily="34" charset="0"/>
              <a:buChar char="•"/>
            </a:pPr>
            <a:r>
              <a:rPr lang="en-US" sz="3200" dirty="0">
                <a:solidFill>
                  <a:srgbClr val="1F497D"/>
                </a:solidFill>
              </a:rPr>
              <a:t>Change Authorized Representative</a:t>
            </a:r>
          </a:p>
          <a:p>
            <a:pPr lvl="0" defTabSz="914400">
              <a:lnSpc>
                <a:spcPct val="90000"/>
              </a:lnSpc>
              <a:spcBef>
                <a:spcPts val="600"/>
              </a:spcBef>
              <a:buClrTx/>
              <a:buFont typeface="Arial" pitchFamily="34" charset="0"/>
              <a:buChar char="•"/>
            </a:pPr>
            <a:r>
              <a:rPr lang="en-US" sz="3200" dirty="0">
                <a:solidFill>
                  <a:srgbClr val="1F497D"/>
                </a:solidFill>
              </a:rPr>
              <a:t>Equipment Purchases  </a:t>
            </a:r>
          </a:p>
          <a:p>
            <a:pPr lvl="0" defTabSz="914400">
              <a:spcBef>
                <a:spcPts val="600"/>
              </a:spcBef>
              <a:buClrTx/>
              <a:buFont typeface="Arial" pitchFamily="34" charset="0"/>
              <a:buChar char="•"/>
            </a:pPr>
            <a:endParaRPr lang="en-US" sz="3200" dirty="0">
              <a:solidFill>
                <a:srgbClr val="1F497D"/>
              </a:solidFill>
            </a:endParaRPr>
          </a:p>
          <a:p>
            <a:endParaRPr lang="en-US" dirty="0"/>
          </a:p>
        </p:txBody>
      </p:sp>
    </p:spTree>
    <p:extLst>
      <p:ext uri="{BB962C8B-B14F-4D97-AF65-F5344CB8AC3E}">
        <p14:creationId xmlns:p14="http://schemas.microsoft.com/office/powerpoint/2010/main" val="1572645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FPO Modification Analysis</a:t>
            </a:r>
          </a:p>
        </p:txBody>
      </p:sp>
      <p:sp>
        <p:nvSpPr>
          <p:cNvPr id="3" name="Content Placeholder 2"/>
          <p:cNvSpPr>
            <a:spLocks noGrp="1"/>
          </p:cNvSpPr>
          <p:nvPr>
            <p:ph idx="1"/>
          </p:nvPr>
        </p:nvSpPr>
        <p:spPr/>
        <p:txBody>
          <a:bodyPr>
            <a:normAutofit lnSpcReduction="10000"/>
          </a:bodyPr>
          <a:lstStyle/>
          <a:p>
            <a:pPr lvl="0" defTabSz="914400">
              <a:lnSpc>
                <a:spcPct val="90000"/>
              </a:lnSpc>
              <a:spcBef>
                <a:spcPts val="600"/>
              </a:spcBef>
              <a:buClrTx/>
              <a:buFont typeface="Arial" pitchFamily="34" charset="0"/>
              <a:buChar char="•"/>
            </a:pPr>
            <a:r>
              <a:rPr lang="en-US" dirty="0">
                <a:solidFill>
                  <a:srgbClr val="1F497D"/>
                </a:solidFill>
              </a:rPr>
              <a:t>Grant Quality</a:t>
            </a:r>
          </a:p>
          <a:p>
            <a:pPr lvl="1" defTabSz="914400">
              <a:lnSpc>
                <a:spcPct val="90000"/>
              </a:lnSpc>
              <a:spcBef>
                <a:spcPts val="600"/>
              </a:spcBef>
              <a:buClrTx/>
              <a:buFont typeface="Wingdings" pitchFamily="2" charset="2"/>
              <a:buChar char="ü"/>
            </a:pPr>
            <a:r>
              <a:rPr lang="en-US" dirty="0">
                <a:solidFill>
                  <a:srgbClr val="1F497D"/>
                </a:solidFill>
              </a:rPr>
              <a:t>Services</a:t>
            </a:r>
          </a:p>
          <a:p>
            <a:pPr lvl="1" defTabSz="914400">
              <a:lnSpc>
                <a:spcPct val="90000"/>
              </a:lnSpc>
              <a:spcBef>
                <a:spcPts val="600"/>
              </a:spcBef>
              <a:buClrTx/>
              <a:buFont typeface="Wingdings" pitchFamily="2" charset="2"/>
              <a:buChar char="ü"/>
            </a:pPr>
            <a:r>
              <a:rPr lang="en-US" dirty="0">
                <a:solidFill>
                  <a:srgbClr val="1F497D"/>
                </a:solidFill>
              </a:rPr>
              <a:t>Staffing</a:t>
            </a:r>
          </a:p>
          <a:p>
            <a:pPr lvl="0" defTabSz="914400">
              <a:lnSpc>
                <a:spcPct val="90000"/>
              </a:lnSpc>
              <a:spcBef>
                <a:spcPts val="600"/>
              </a:spcBef>
              <a:buClrTx/>
              <a:buFont typeface="Arial" pitchFamily="34" charset="0"/>
              <a:buChar char="•"/>
            </a:pPr>
            <a:r>
              <a:rPr lang="en-US" dirty="0">
                <a:solidFill>
                  <a:srgbClr val="1F497D"/>
                </a:solidFill>
              </a:rPr>
              <a:t>Grant Efficiency</a:t>
            </a:r>
          </a:p>
          <a:p>
            <a:pPr lvl="1" defTabSz="914400">
              <a:lnSpc>
                <a:spcPct val="90000"/>
              </a:lnSpc>
              <a:spcBef>
                <a:spcPts val="600"/>
              </a:spcBef>
              <a:buClrTx/>
              <a:buFont typeface="Wingdings" pitchFamily="2" charset="2"/>
              <a:buChar char="ü"/>
            </a:pPr>
            <a:r>
              <a:rPr lang="en-US" dirty="0">
                <a:solidFill>
                  <a:srgbClr val="1F497D"/>
                </a:solidFill>
              </a:rPr>
              <a:t>Timely</a:t>
            </a:r>
          </a:p>
          <a:p>
            <a:pPr lvl="1" defTabSz="914400">
              <a:lnSpc>
                <a:spcPct val="90000"/>
              </a:lnSpc>
              <a:spcBef>
                <a:spcPts val="600"/>
              </a:spcBef>
              <a:buClrTx/>
              <a:buFont typeface="Wingdings" pitchFamily="2" charset="2"/>
              <a:buChar char="ü"/>
            </a:pPr>
            <a:r>
              <a:rPr lang="en-US" dirty="0">
                <a:solidFill>
                  <a:srgbClr val="1F497D"/>
                </a:solidFill>
              </a:rPr>
              <a:t>Cost Effective</a:t>
            </a:r>
          </a:p>
          <a:p>
            <a:pPr lvl="0" defTabSz="914400">
              <a:lnSpc>
                <a:spcPct val="90000"/>
              </a:lnSpc>
              <a:spcBef>
                <a:spcPts val="600"/>
              </a:spcBef>
              <a:buClrTx/>
              <a:buFont typeface="Arial" pitchFamily="34" charset="0"/>
              <a:buChar char="•"/>
            </a:pPr>
            <a:r>
              <a:rPr lang="en-US" dirty="0">
                <a:solidFill>
                  <a:srgbClr val="1F497D"/>
                </a:solidFill>
              </a:rPr>
              <a:t>Grant Performance</a:t>
            </a:r>
          </a:p>
          <a:p>
            <a:pPr lvl="1" defTabSz="914400">
              <a:lnSpc>
                <a:spcPct val="90000"/>
              </a:lnSpc>
              <a:spcBef>
                <a:spcPts val="600"/>
              </a:spcBef>
              <a:buClrTx/>
              <a:buFont typeface="Wingdings" pitchFamily="2" charset="2"/>
              <a:buChar char="ü"/>
            </a:pPr>
            <a:r>
              <a:rPr lang="en-US" dirty="0">
                <a:solidFill>
                  <a:srgbClr val="1F497D"/>
                </a:solidFill>
              </a:rPr>
              <a:t>Enrollments</a:t>
            </a:r>
          </a:p>
          <a:p>
            <a:pPr lvl="1" defTabSz="914400">
              <a:lnSpc>
                <a:spcPct val="90000"/>
              </a:lnSpc>
              <a:spcBef>
                <a:spcPts val="600"/>
              </a:spcBef>
              <a:buClrTx/>
              <a:buFont typeface="Wingdings" pitchFamily="2" charset="2"/>
              <a:buChar char="ü"/>
            </a:pPr>
            <a:r>
              <a:rPr lang="en-US" dirty="0">
                <a:solidFill>
                  <a:srgbClr val="1F497D"/>
                </a:solidFill>
              </a:rPr>
              <a:t>Expenditures</a:t>
            </a:r>
          </a:p>
        </p:txBody>
      </p:sp>
    </p:spTree>
    <p:extLst>
      <p:ext uri="{BB962C8B-B14F-4D97-AF65-F5344CB8AC3E}">
        <p14:creationId xmlns:p14="http://schemas.microsoft.com/office/powerpoint/2010/main" val="3215699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Documentation </a:t>
            </a:r>
            <a:br>
              <a:rPr lang="en-US" dirty="0"/>
            </a:br>
            <a:r>
              <a:rPr lang="en-US" dirty="0"/>
              <a:t>for Modification Requests</a:t>
            </a:r>
          </a:p>
        </p:txBody>
      </p:sp>
      <p:sp>
        <p:nvSpPr>
          <p:cNvPr id="3" name="Content Placeholder 2"/>
          <p:cNvSpPr>
            <a:spLocks noGrp="1"/>
          </p:cNvSpPr>
          <p:nvPr>
            <p:ph idx="1"/>
          </p:nvPr>
        </p:nvSpPr>
        <p:spPr/>
        <p:txBody>
          <a:bodyPr>
            <a:normAutofit fontScale="92500" lnSpcReduction="10000"/>
          </a:bodyPr>
          <a:lstStyle/>
          <a:p>
            <a:pPr lvl="0" defTabSz="914400">
              <a:lnSpc>
                <a:spcPct val="90000"/>
              </a:lnSpc>
              <a:spcBef>
                <a:spcPts val="600"/>
              </a:spcBef>
              <a:buClrTx/>
              <a:buFont typeface="Arial" pitchFamily="34" charset="0"/>
              <a:buChar char="•"/>
            </a:pPr>
            <a:r>
              <a:rPr lang="en-US" sz="3200" i="1" dirty="0">
                <a:solidFill>
                  <a:srgbClr val="1F497D"/>
                </a:solidFill>
              </a:rPr>
              <a:t>Must</a:t>
            </a:r>
            <a:r>
              <a:rPr lang="en-US" sz="3200" dirty="0">
                <a:solidFill>
                  <a:srgbClr val="1F497D"/>
                </a:solidFill>
              </a:rPr>
              <a:t> be submitted on Organization’s Letterhead</a:t>
            </a:r>
          </a:p>
          <a:p>
            <a:pPr lvl="0" defTabSz="914400">
              <a:lnSpc>
                <a:spcPct val="90000"/>
              </a:lnSpc>
              <a:spcBef>
                <a:spcPts val="600"/>
              </a:spcBef>
              <a:buClrTx/>
              <a:buFont typeface="Arial" pitchFamily="34" charset="0"/>
              <a:buChar char="•"/>
            </a:pPr>
            <a:r>
              <a:rPr lang="en-US" sz="3200" i="1" dirty="0">
                <a:solidFill>
                  <a:srgbClr val="1F497D"/>
                </a:solidFill>
              </a:rPr>
              <a:t>Must</a:t>
            </a:r>
            <a:r>
              <a:rPr lang="en-US" sz="3200" dirty="0">
                <a:solidFill>
                  <a:srgbClr val="1F497D"/>
                </a:solidFill>
              </a:rPr>
              <a:t> be signed by the Signatory Authority</a:t>
            </a:r>
          </a:p>
          <a:p>
            <a:pPr lvl="0" defTabSz="914400">
              <a:lnSpc>
                <a:spcPct val="90000"/>
              </a:lnSpc>
              <a:spcBef>
                <a:spcPts val="600"/>
              </a:spcBef>
              <a:buClrTx/>
              <a:buFont typeface="Arial" pitchFamily="34" charset="0"/>
              <a:buChar char="•"/>
            </a:pPr>
            <a:r>
              <a:rPr lang="en-US" sz="3200" dirty="0">
                <a:solidFill>
                  <a:srgbClr val="1F497D"/>
                </a:solidFill>
              </a:rPr>
              <a:t>Provide the </a:t>
            </a:r>
            <a:r>
              <a:rPr lang="en-US" sz="3200" i="1" dirty="0">
                <a:solidFill>
                  <a:srgbClr val="1F497D"/>
                </a:solidFill>
              </a:rPr>
              <a:t>purpose</a:t>
            </a:r>
            <a:r>
              <a:rPr lang="en-US" sz="3200" dirty="0">
                <a:solidFill>
                  <a:srgbClr val="1F497D"/>
                </a:solidFill>
              </a:rPr>
              <a:t>  </a:t>
            </a:r>
          </a:p>
          <a:p>
            <a:pPr lvl="0" defTabSz="914400">
              <a:lnSpc>
                <a:spcPct val="90000"/>
              </a:lnSpc>
              <a:spcBef>
                <a:spcPts val="600"/>
              </a:spcBef>
              <a:buClrTx/>
              <a:buFont typeface="Arial" pitchFamily="34" charset="0"/>
              <a:buChar char="•"/>
            </a:pPr>
            <a:r>
              <a:rPr lang="en-US" sz="3200" dirty="0">
                <a:solidFill>
                  <a:srgbClr val="1F497D"/>
                </a:solidFill>
              </a:rPr>
              <a:t>Why it’s </a:t>
            </a:r>
            <a:r>
              <a:rPr lang="en-US" sz="3200" i="1" dirty="0">
                <a:solidFill>
                  <a:srgbClr val="1F497D"/>
                </a:solidFill>
              </a:rPr>
              <a:t>necessary</a:t>
            </a:r>
            <a:r>
              <a:rPr lang="en-US" sz="3200" dirty="0">
                <a:solidFill>
                  <a:srgbClr val="1F497D"/>
                </a:solidFill>
              </a:rPr>
              <a:t> </a:t>
            </a:r>
          </a:p>
          <a:p>
            <a:pPr lvl="0" defTabSz="914400">
              <a:lnSpc>
                <a:spcPct val="90000"/>
              </a:lnSpc>
              <a:spcBef>
                <a:spcPts val="600"/>
              </a:spcBef>
              <a:buClrTx/>
              <a:buFont typeface="Arial" pitchFamily="34" charset="0"/>
              <a:buChar char="•"/>
            </a:pPr>
            <a:r>
              <a:rPr lang="en-US" sz="3200" dirty="0">
                <a:solidFill>
                  <a:srgbClr val="1F497D"/>
                </a:solidFill>
              </a:rPr>
              <a:t>How the change will </a:t>
            </a:r>
            <a:r>
              <a:rPr lang="en-US" sz="3200" i="1" dirty="0">
                <a:solidFill>
                  <a:srgbClr val="1F497D"/>
                </a:solidFill>
              </a:rPr>
              <a:t>benefit</a:t>
            </a:r>
            <a:r>
              <a:rPr lang="en-US" sz="3200" dirty="0">
                <a:solidFill>
                  <a:srgbClr val="1F497D"/>
                </a:solidFill>
              </a:rPr>
              <a:t> the program</a:t>
            </a:r>
          </a:p>
          <a:p>
            <a:pPr lvl="0" defTabSz="914400">
              <a:lnSpc>
                <a:spcPct val="90000"/>
              </a:lnSpc>
              <a:spcBef>
                <a:spcPts val="600"/>
              </a:spcBef>
              <a:buClrTx/>
              <a:buFont typeface="Arial" pitchFamily="34" charset="0"/>
              <a:buChar char="•"/>
            </a:pPr>
            <a:r>
              <a:rPr lang="en-US" sz="3200" dirty="0">
                <a:solidFill>
                  <a:srgbClr val="1F497D"/>
                </a:solidFill>
              </a:rPr>
              <a:t>Appropriate </a:t>
            </a:r>
            <a:r>
              <a:rPr lang="en-US" sz="3200" i="1" dirty="0">
                <a:solidFill>
                  <a:srgbClr val="1F497D"/>
                </a:solidFill>
              </a:rPr>
              <a:t>documentation</a:t>
            </a:r>
            <a:r>
              <a:rPr lang="en-US" sz="3200" dirty="0">
                <a:solidFill>
                  <a:srgbClr val="1F497D"/>
                </a:solidFill>
              </a:rPr>
              <a:t> to support Modification</a:t>
            </a:r>
          </a:p>
          <a:p>
            <a:endParaRPr lang="en-US" dirty="0"/>
          </a:p>
        </p:txBody>
      </p:sp>
    </p:spTree>
    <p:extLst>
      <p:ext uri="{BB962C8B-B14F-4D97-AF65-F5344CB8AC3E}">
        <p14:creationId xmlns:p14="http://schemas.microsoft.com/office/powerpoint/2010/main" val="3480842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SUBMIT A MODIFICATION?</a:t>
            </a:r>
          </a:p>
        </p:txBody>
      </p:sp>
      <p:sp>
        <p:nvSpPr>
          <p:cNvPr id="3" name="Content Placeholder 2"/>
          <p:cNvSpPr>
            <a:spLocks noGrp="1"/>
          </p:cNvSpPr>
          <p:nvPr>
            <p:ph idx="1"/>
          </p:nvPr>
        </p:nvSpPr>
        <p:spPr/>
        <p:txBody>
          <a:bodyPr/>
          <a:lstStyle/>
          <a:p>
            <a:pPr lvl="0" defTabSz="914400">
              <a:spcBef>
                <a:spcPts val="600"/>
              </a:spcBef>
              <a:buClrTx/>
              <a:buFont typeface="Arial" pitchFamily="34" charset="0"/>
              <a:buChar char="•"/>
            </a:pPr>
            <a:r>
              <a:rPr lang="en-US" sz="3200" dirty="0">
                <a:solidFill>
                  <a:srgbClr val="1F497D"/>
                </a:solidFill>
              </a:rPr>
              <a:t>ALL requests for modifications should be submitted to your FPO</a:t>
            </a:r>
          </a:p>
          <a:p>
            <a:pPr lvl="0" defTabSz="914400">
              <a:spcBef>
                <a:spcPts val="600"/>
              </a:spcBef>
              <a:buClrTx/>
              <a:buFont typeface="Arial" pitchFamily="34" charset="0"/>
              <a:buChar char="•"/>
            </a:pPr>
            <a:endParaRPr lang="en-US" sz="3200" dirty="0">
              <a:solidFill>
                <a:srgbClr val="1F497D"/>
              </a:solidFill>
            </a:endParaRPr>
          </a:p>
          <a:p>
            <a:pPr lvl="0" defTabSz="914400">
              <a:spcBef>
                <a:spcPts val="600"/>
              </a:spcBef>
              <a:buClrTx/>
              <a:buFont typeface="Arial" pitchFamily="34" charset="0"/>
              <a:buChar char="•"/>
            </a:pPr>
            <a:r>
              <a:rPr lang="en-US" sz="3200" dirty="0">
                <a:solidFill>
                  <a:srgbClr val="1F497D"/>
                </a:solidFill>
              </a:rPr>
              <a:t>The FPO will review and recommend approval to the Grant Officer   </a:t>
            </a:r>
          </a:p>
          <a:p>
            <a:endParaRPr lang="en-US" dirty="0"/>
          </a:p>
        </p:txBody>
      </p:sp>
    </p:spTree>
    <p:extLst>
      <p:ext uri="{BB962C8B-B14F-4D97-AF65-F5344CB8AC3E}">
        <p14:creationId xmlns:p14="http://schemas.microsoft.com/office/powerpoint/2010/main" val="2846883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895600"/>
            <a:ext cx="3124200" cy="685800"/>
          </a:xfrm>
        </p:spPr>
        <p:txBody>
          <a:bodyPr>
            <a:noAutofit/>
          </a:bodyPr>
          <a:lstStyle/>
          <a:p>
            <a:pPr marL="0" indent="0">
              <a:buNone/>
            </a:pPr>
            <a:r>
              <a:rPr lang="en-US" sz="3600" dirty="0"/>
              <a:t>Questions? </a:t>
            </a:r>
          </a:p>
        </p:txBody>
      </p:sp>
    </p:spTree>
    <p:extLst>
      <p:ext uri="{BB962C8B-B14F-4D97-AF65-F5344CB8AC3E}">
        <p14:creationId xmlns:p14="http://schemas.microsoft.com/office/powerpoint/2010/main" val="3328556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3886200"/>
            <a:ext cx="7772400" cy="1362075"/>
          </a:xfrm>
        </p:spPr>
        <p:txBody>
          <a:bodyPr>
            <a:normAutofit fontScale="90000"/>
          </a:bodyPr>
          <a:lstStyle/>
          <a:p>
            <a:pPr lvl="0" algn="r" fontAlgn="base">
              <a:spcBef>
                <a:spcPts val="0"/>
              </a:spcBef>
              <a:spcAft>
                <a:spcPct val="0"/>
              </a:spcAft>
            </a:pPr>
            <a:r>
              <a:rPr lang="en-US" sz="2000" cap="none" dirty="0">
                <a:ln>
                  <a:noFill/>
                </a:ln>
                <a:solidFill>
                  <a:srgbClr val="376092"/>
                </a:solidFill>
                <a:effectLst/>
                <a:latin typeface="Franklin Gothic Medium" panose="020B0603020102020204" pitchFamily="34" charset="0"/>
                <a:ea typeface="+mn-ea"/>
                <a:cs typeface="+mn-cs"/>
              </a:rPr>
              <a:t>Monica A. Evans</a:t>
            </a: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Division of Strategic Investments</a:t>
            </a:r>
            <a:br>
              <a:rPr lang="en-US" sz="2000" b="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Workforce Investments</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br>
              <a:rPr lang="en-US" dirty="0"/>
            </a:br>
            <a:endParaRPr lang="en-US" dirty="0"/>
          </a:p>
        </p:txBody>
      </p:sp>
      <p:sp>
        <p:nvSpPr>
          <p:cNvPr id="7" name="Text Placeholder 6"/>
          <p:cNvSpPr>
            <a:spLocks noGrp="1"/>
          </p:cNvSpPr>
          <p:nvPr>
            <p:ph type="body" idx="1"/>
          </p:nvPr>
        </p:nvSpPr>
        <p:spPr>
          <a:xfrm>
            <a:off x="-762000" y="1905000"/>
            <a:ext cx="7772400" cy="1500187"/>
          </a:xfrm>
        </p:spPr>
        <p:txBody>
          <a:bodyPr>
            <a:normAutofit/>
          </a:bodyPr>
          <a:lstStyle/>
          <a:p>
            <a:pPr algn="ctr"/>
            <a:r>
              <a:rPr lang="en-US" sz="6000" b="1" dirty="0">
                <a:solidFill>
                  <a:srgbClr val="376092"/>
                </a:solidFill>
                <a:effectLst>
                  <a:outerShdw blurRad="38100" dist="38100" dir="2700000" algn="tl">
                    <a:srgbClr val="000000">
                      <a:alpha val="43137"/>
                    </a:srgbClr>
                  </a:outerShdw>
                </a:effectLst>
              </a:rPr>
              <a:t>Next Steps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56</a:t>
            </a:fld>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Tree>
    <p:extLst>
      <p:ext uri="{BB962C8B-B14F-4D97-AF65-F5344CB8AC3E}">
        <p14:creationId xmlns:p14="http://schemas.microsoft.com/office/powerpoint/2010/main" val="100915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a:t>Immediate Next Steps</a:t>
            </a:r>
          </a:p>
        </p:txBody>
      </p:sp>
      <p:sp>
        <p:nvSpPr>
          <p:cNvPr id="3" name="Content Placeholder 2"/>
          <p:cNvSpPr>
            <a:spLocks noGrp="1"/>
          </p:cNvSpPr>
          <p:nvPr>
            <p:ph idx="1"/>
          </p:nvPr>
        </p:nvSpPr>
        <p:spPr>
          <a:xfrm>
            <a:off x="152400" y="1066800"/>
            <a:ext cx="7924800" cy="4754563"/>
          </a:xfrm>
        </p:spPr>
        <p:txBody>
          <a:bodyPr rtlCol="0"/>
          <a:lstStyle/>
          <a:p>
            <a:pPr marL="400050" lvl="1" indent="0">
              <a:spcAft>
                <a:spcPts val="0"/>
              </a:spcAft>
              <a:buNone/>
              <a:defRPr/>
            </a:pPr>
            <a:endParaRPr lang="en-US" sz="1800" b="0" dirty="0">
              <a:solidFill>
                <a:schemeClr val="tx1"/>
              </a:solidFill>
            </a:endParaRPr>
          </a:p>
          <a:p>
            <a:pPr>
              <a:spcAft>
                <a:spcPts val="0"/>
              </a:spcAft>
              <a:defRPr/>
            </a:pPr>
            <a:r>
              <a:rPr lang="en-US" sz="2400" b="1" dirty="0">
                <a:solidFill>
                  <a:schemeClr val="tx1"/>
                </a:solidFill>
              </a:rPr>
              <a:t>Program Staff Contact Information </a:t>
            </a:r>
          </a:p>
          <a:p>
            <a:pPr lvl="1">
              <a:spcAft>
                <a:spcPts val="0"/>
              </a:spcAft>
              <a:defRPr/>
            </a:pPr>
            <a:r>
              <a:rPr lang="en-US" sz="2000" dirty="0">
                <a:solidFill>
                  <a:schemeClr val="tx1"/>
                </a:solidFill>
              </a:rPr>
              <a:t>Send updated point of contact information to </a:t>
            </a:r>
            <a:r>
              <a:rPr lang="en-US" sz="2000" dirty="0">
                <a:solidFill>
                  <a:schemeClr val="tx1"/>
                </a:solidFill>
                <a:hlinkClick r:id="rId3"/>
              </a:rPr>
              <a:t>SWFI@dol.gov</a:t>
            </a:r>
            <a:r>
              <a:rPr lang="en-US" sz="2000" dirty="0">
                <a:solidFill>
                  <a:schemeClr val="tx1"/>
                </a:solidFill>
              </a:rPr>
              <a:t> </a:t>
            </a:r>
          </a:p>
          <a:p>
            <a:pPr>
              <a:spcAft>
                <a:spcPts val="0"/>
              </a:spcAft>
              <a:defRPr/>
            </a:pPr>
            <a:endParaRPr lang="en-US" sz="2400" dirty="0">
              <a:solidFill>
                <a:schemeClr val="tx1"/>
              </a:solidFill>
            </a:endParaRPr>
          </a:p>
          <a:p>
            <a:pPr>
              <a:spcAft>
                <a:spcPts val="0"/>
              </a:spcAft>
              <a:defRPr/>
            </a:pPr>
            <a:r>
              <a:rPr lang="en-US" sz="2400" b="1" dirty="0"/>
              <a:t>Respond to Special Conditions in your Grant Award Package, as appropriate</a:t>
            </a:r>
          </a:p>
          <a:p>
            <a:pPr>
              <a:spcAft>
                <a:spcPts val="0"/>
              </a:spcAft>
              <a:defRPr/>
            </a:pPr>
            <a:endParaRPr lang="en-US" sz="2400" dirty="0">
              <a:solidFill>
                <a:schemeClr val="tx1"/>
              </a:solidFill>
            </a:endParaRPr>
          </a:p>
          <a:p>
            <a:pPr>
              <a:spcAft>
                <a:spcPts val="0"/>
              </a:spcAft>
              <a:defRPr/>
            </a:pPr>
            <a:r>
              <a:rPr lang="en-US" sz="2400" b="1" dirty="0"/>
              <a:t>Get started on DOL Fiscal Training Tutorials! </a:t>
            </a:r>
          </a:p>
          <a:p>
            <a:pPr marL="0" indent="0" fontAlgn="auto">
              <a:spcAft>
                <a:spcPts val="0"/>
              </a:spcAft>
              <a:buNone/>
              <a:defRPr/>
            </a:pPr>
            <a:endParaRPr lang="en-US" sz="2400" b="1" dirty="0"/>
          </a:p>
          <a:p>
            <a:pPr>
              <a:spcAft>
                <a:spcPts val="0"/>
              </a:spcAft>
              <a:defRPr/>
            </a:pPr>
            <a:r>
              <a:rPr lang="en-US" sz="2400" b="1" dirty="0"/>
              <a:t>Get up to speed on DOL Performance Reporting</a:t>
            </a:r>
          </a:p>
          <a:p>
            <a:pPr marL="0" indent="0" fontAlgn="auto">
              <a:spcAft>
                <a:spcPts val="0"/>
              </a:spcAft>
              <a:buNone/>
              <a:defRPr/>
            </a:pPr>
            <a:endParaRPr lang="en-US" sz="2400" dirty="0">
              <a:solidFill>
                <a:schemeClr val="tx1"/>
              </a:solidFill>
            </a:endParaRPr>
          </a:p>
          <a:p>
            <a:pPr marL="457200" indent="-457200" fontAlgn="auto">
              <a:spcAft>
                <a:spcPts val="0"/>
              </a:spcAft>
              <a:buFont typeface="+mj-lt"/>
              <a:buAutoNum type="arabicPeriod"/>
              <a:defRPr/>
            </a:pPr>
            <a:endParaRPr lang="en-US" sz="2400" dirty="0">
              <a:solidFill>
                <a:schemeClr val="tx1"/>
              </a:solidFill>
            </a:endParaRPr>
          </a:p>
          <a:p>
            <a:pPr marL="0" indent="0" fontAlgn="auto">
              <a:spcAft>
                <a:spcPts val="0"/>
              </a:spcAft>
              <a:buNone/>
              <a:defRPr/>
            </a:pPr>
            <a:endParaRPr lang="en-US" sz="2400" dirty="0">
              <a:solidFill>
                <a:schemeClr val="tx1"/>
              </a:solidFill>
            </a:endParaRPr>
          </a:p>
          <a:p>
            <a:pPr marL="57150" indent="0">
              <a:spcAft>
                <a:spcPts val="0"/>
              </a:spcAft>
              <a:buNone/>
              <a:defRPr/>
            </a:pPr>
            <a:endParaRPr lang="en-US" dirty="0"/>
          </a:p>
          <a:p>
            <a:pPr marL="514350" indent="-514350" fontAlgn="auto">
              <a:spcAft>
                <a:spcPts val="0"/>
              </a:spcAft>
              <a:buFont typeface="+mj-lt"/>
              <a:buAutoNum type="arabicPeriod"/>
              <a:defRPr/>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905000"/>
            <a:ext cx="1570008" cy="2438400"/>
          </a:xfrm>
          <a:prstGeom prst="ellipse">
            <a:avLst/>
          </a:prstGeom>
          <a:ln>
            <a:noFill/>
          </a:ln>
          <a:effectLst>
            <a:softEdge rad="112500"/>
          </a:effectLst>
        </p:spPr>
      </p:pic>
    </p:spTree>
    <p:extLst>
      <p:ext uri="{BB962C8B-B14F-4D97-AF65-F5344CB8AC3E}">
        <p14:creationId xmlns:p14="http://schemas.microsoft.com/office/powerpoint/2010/main" val="1046048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 – Upcoming TA	 (cont.)</a:t>
            </a: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58</a:t>
            </a:fld>
            <a:endParaRPr lang="en-US" dirty="0"/>
          </a:p>
        </p:txBody>
      </p:sp>
      <p:sp>
        <p:nvSpPr>
          <p:cNvPr id="7" name="Content Placeholder 2"/>
          <p:cNvSpPr>
            <a:spLocks noGrp="1"/>
          </p:cNvSpPr>
          <p:nvPr>
            <p:ph idx="1"/>
          </p:nvPr>
        </p:nvSpPr>
        <p:spPr>
          <a:xfrm>
            <a:off x="457200" y="990600"/>
            <a:ext cx="7086600" cy="4648201"/>
          </a:xfrm>
        </p:spPr>
        <p:txBody>
          <a:bodyPr>
            <a:noAutofit/>
          </a:bodyPr>
          <a:lstStyle/>
          <a:p>
            <a:pPr marL="6350" lvl="3" indent="0" fontAlgn="auto">
              <a:spcBef>
                <a:spcPts val="600"/>
              </a:spcBef>
              <a:buNone/>
              <a:defRPr/>
            </a:pPr>
            <a:r>
              <a:rPr lang="en-US" b="1" dirty="0">
                <a:latin typeface="+mj-lt"/>
              </a:rPr>
              <a:t>Fiscal/Admin - </a:t>
            </a:r>
            <a:r>
              <a:rPr lang="en-US" dirty="0">
                <a:solidFill>
                  <a:schemeClr val="accent1">
                    <a:lumMod val="50000"/>
                  </a:schemeClr>
                </a:solidFill>
                <a:latin typeface="+mj-lt"/>
              </a:rPr>
              <a:t>SAVE THE DATE! September 15, 2016</a:t>
            </a:r>
          </a:p>
          <a:p>
            <a:pPr marL="463550" lvl="3" indent="-457200" fontAlgn="auto">
              <a:spcBef>
                <a:spcPts val="600"/>
              </a:spcBef>
              <a:buFont typeface="Wingdings" panose="05000000000000000000" pitchFamily="2" charset="2"/>
              <a:buChar char="Ø"/>
              <a:defRPr/>
            </a:pPr>
            <a:r>
              <a:rPr lang="en-US" b="1" dirty="0">
                <a:solidFill>
                  <a:schemeClr val="accent1">
                    <a:lumMod val="50000"/>
                  </a:schemeClr>
                </a:solidFill>
                <a:latin typeface="+mj-lt"/>
              </a:rPr>
              <a:t>Webinar: </a:t>
            </a:r>
            <a:r>
              <a:rPr lang="en-US" b="1" i="1" dirty="0">
                <a:solidFill>
                  <a:schemeClr val="accent2"/>
                </a:solidFill>
                <a:latin typeface="+mj-lt"/>
              </a:rPr>
              <a:t>Overview of the Revised ETA-9130 Financial Reports and Instructions for Discretionary Grantees</a:t>
            </a:r>
          </a:p>
          <a:p>
            <a:pPr marL="920750" lvl="4" indent="-457200">
              <a:spcBef>
                <a:spcPts val="600"/>
              </a:spcBef>
              <a:spcAft>
                <a:spcPts val="600"/>
              </a:spcAft>
              <a:buFont typeface="Wingdings" panose="05000000000000000000" pitchFamily="2" charset="2"/>
              <a:buChar char="§"/>
              <a:defRPr/>
            </a:pPr>
            <a:r>
              <a:rPr lang="en-US" dirty="0">
                <a:solidFill>
                  <a:schemeClr val="accent1">
                    <a:lumMod val="50000"/>
                  </a:schemeClr>
                </a:solidFill>
                <a:latin typeface="+mj-lt"/>
              </a:rPr>
              <a:t>Covers the Basic  ETA 9130 Form, which will be the form used by SWFI grantees.</a:t>
            </a:r>
          </a:p>
          <a:p>
            <a:pPr marL="920750" lvl="4" indent="-457200">
              <a:spcBef>
                <a:spcPts val="600"/>
              </a:spcBef>
              <a:spcAft>
                <a:spcPts val="600"/>
              </a:spcAft>
              <a:buFont typeface="Wingdings" panose="05000000000000000000" pitchFamily="2" charset="2"/>
              <a:buChar char="§"/>
              <a:defRPr/>
            </a:pPr>
            <a:r>
              <a:rPr lang="en-US" dirty="0">
                <a:solidFill>
                  <a:schemeClr val="accent1">
                    <a:lumMod val="50000"/>
                  </a:schemeClr>
                </a:solidFill>
                <a:latin typeface="+mj-lt"/>
              </a:rPr>
              <a:t>An email from </a:t>
            </a:r>
            <a:r>
              <a:rPr lang="en-US" dirty="0" err="1">
                <a:solidFill>
                  <a:schemeClr val="accent1">
                    <a:lumMod val="50000"/>
                  </a:schemeClr>
                </a:solidFill>
                <a:latin typeface="+mj-lt"/>
              </a:rPr>
              <a:t>WorkforceGPS</a:t>
            </a:r>
            <a:r>
              <a:rPr lang="en-US" dirty="0">
                <a:solidFill>
                  <a:schemeClr val="accent1">
                    <a:lumMod val="50000"/>
                  </a:schemeClr>
                </a:solidFill>
                <a:latin typeface="+mj-lt"/>
              </a:rPr>
              <a:t> should be coming out in the near future to register to attend this live Webinar event! </a:t>
            </a:r>
            <a:endParaRPr lang="en-US" dirty="0">
              <a:latin typeface="+mj-lt"/>
            </a:endParaRPr>
          </a:p>
          <a:p>
            <a:pPr marL="6350" lvl="3" indent="0" fontAlgn="auto">
              <a:spcBef>
                <a:spcPts val="600"/>
              </a:spcBef>
              <a:buNone/>
              <a:defRPr/>
            </a:pPr>
            <a:r>
              <a:rPr lang="en-US" b="1" dirty="0">
                <a:latin typeface="+mj-lt"/>
              </a:rPr>
              <a:t>Performance Reporting – </a:t>
            </a:r>
            <a:r>
              <a:rPr lang="en-US" i="1" dirty="0">
                <a:latin typeface="+mj-lt"/>
              </a:rPr>
              <a:t>Coming soon!</a:t>
            </a:r>
          </a:p>
          <a:p>
            <a:pPr marL="349250" lvl="3" indent="-342900">
              <a:spcBef>
                <a:spcPts val="600"/>
              </a:spcBef>
              <a:buFont typeface="Wingdings" panose="05000000000000000000" pitchFamily="2" charset="2"/>
              <a:buChar char="Ø"/>
              <a:defRPr/>
            </a:pPr>
            <a:r>
              <a:rPr lang="en-US" b="1" i="1" dirty="0">
                <a:solidFill>
                  <a:schemeClr val="accent2"/>
                </a:solidFill>
                <a:latin typeface="+mj-lt"/>
              </a:rPr>
              <a:t>Live</a:t>
            </a:r>
            <a:r>
              <a:rPr lang="en-US" b="1" dirty="0">
                <a:solidFill>
                  <a:schemeClr val="accent2"/>
                </a:solidFill>
                <a:latin typeface="+mj-lt"/>
              </a:rPr>
              <a:t> </a:t>
            </a:r>
            <a:r>
              <a:rPr lang="en-US" dirty="0">
                <a:latin typeface="+mj-lt"/>
              </a:rPr>
              <a:t>Performance Reporting Overview and Quarterly Progress Report Training , including QPR Reporting System Orientation and Q&amp;A</a:t>
            </a:r>
          </a:p>
          <a:p>
            <a:pPr marL="6350" lvl="3" indent="0">
              <a:spcBef>
                <a:spcPts val="600"/>
              </a:spcBef>
              <a:buNone/>
              <a:defRPr/>
            </a:pPr>
            <a:r>
              <a:rPr lang="en-US" b="1" dirty="0">
                <a:latin typeface="+mj-lt"/>
              </a:rPr>
              <a:t>Evaluation Orientation</a:t>
            </a:r>
            <a:r>
              <a:rPr lang="en-US" b="1" dirty="0"/>
              <a:t>– </a:t>
            </a:r>
            <a:r>
              <a:rPr lang="en-US" i="1" dirty="0"/>
              <a:t>Coming soon!</a:t>
            </a:r>
            <a:endParaRPr lang="en-US" b="1" dirty="0">
              <a:latin typeface="+mj-lt"/>
            </a:endParaRPr>
          </a:p>
          <a:p>
            <a:pPr marL="6350" lvl="3" indent="0">
              <a:spcBef>
                <a:spcPts val="600"/>
              </a:spcBef>
              <a:buNone/>
              <a:defRPr/>
            </a:pPr>
            <a:r>
              <a:rPr lang="en-US" b="1" dirty="0">
                <a:latin typeface="+mj-lt"/>
              </a:rPr>
              <a:t>Programmatic Technical Assistance &amp; Grantee Convening </a:t>
            </a:r>
            <a:r>
              <a:rPr lang="en-US" b="1" dirty="0"/>
              <a:t>– </a:t>
            </a:r>
            <a:r>
              <a:rPr lang="en-US" i="1" dirty="0"/>
              <a:t>Coming soon!</a:t>
            </a:r>
          </a:p>
          <a:p>
            <a:pPr marL="6350" lvl="3" indent="0" fontAlgn="auto">
              <a:spcBef>
                <a:spcPts val="600"/>
              </a:spcBef>
              <a:buNone/>
              <a:defRPr/>
            </a:pPr>
            <a:endParaRPr lang="en-US" b="1" dirty="0">
              <a:latin typeface="+mj-lt"/>
            </a:endParaRPr>
          </a:p>
        </p:txBody>
      </p:sp>
    </p:spTree>
    <p:extLst>
      <p:ext uri="{BB962C8B-B14F-4D97-AF65-F5344CB8AC3E}">
        <p14:creationId xmlns:p14="http://schemas.microsoft.com/office/powerpoint/2010/main" val="1712546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 – Upcoming TA	 (cont.)</a:t>
            </a: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59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30191470"/>
              </p:ext>
            </p:extLst>
          </p:nvPr>
        </p:nvGraphicFramePr>
        <p:xfrm>
          <a:off x="19050" y="1600200"/>
          <a:ext cx="7962900" cy="4729480"/>
        </p:xfrm>
        <a:graphic>
          <a:graphicData uri="http://schemas.openxmlformats.org/drawingml/2006/table">
            <a:tbl>
              <a:tblPr firstRow="1" firstCol="1" bandRow="1">
                <a:tableStyleId>{5C22544A-7EE6-4342-B048-85BDC9FD1C3A}</a:tableStyleId>
              </a:tblPr>
              <a:tblGrid>
                <a:gridCol w="1327150">
                  <a:extLst>
                    <a:ext uri="{9D8B030D-6E8A-4147-A177-3AD203B41FA5}">
                      <a16:colId xmlns:a16="http://schemas.microsoft.com/office/drawing/2014/main" val="20000"/>
                    </a:ext>
                  </a:extLst>
                </a:gridCol>
                <a:gridCol w="3450590">
                  <a:extLst>
                    <a:ext uri="{9D8B030D-6E8A-4147-A177-3AD203B41FA5}">
                      <a16:colId xmlns:a16="http://schemas.microsoft.com/office/drawing/2014/main" val="20001"/>
                    </a:ext>
                  </a:extLst>
                </a:gridCol>
                <a:gridCol w="3185160">
                  <a:extLst>
                    <a:ext uri="{9D8B030D-6E8A-4147-A177-3AD203B41FA5}">
                      <a16:colId xmlns:a16="http://schemas.microsoft.com/office/drawing/2014/main" val="20002"/>
                    </a:ext>
                  </a:extLst>
                </a:gridCol>
              </a:tblGrid>
              <a:tr h="158671">
                <a:tc>
                  <a:txBody>
                    <a:bodyPr/>
                    <a:lstStyle/>
                    <a:p>
                      <a:pPr marL="0" marR="0">
                        <a:spcBef>
                          <a:spcPts val="0"/>
                        </a:spcBef>
                        <a:spcAft>
                          <a:spcPts val="0"/>
                        </a:spcAft>
                      </a:pPr>
                      <a:r>
                        <a:rPr lang="en-US" sz="1200" dirty="0">
                          <a:effectLst/>
                        </a:rPr>
                        <a:t>Title</a:t>
                      </a:r>
                      <a:endParaRPr lang="en-US" sz="120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200" dirty="0">
                          <a:effectLst/>
                        </a:rPr>
                        <a:t>Description</a:t>
                      </a:r>
                      <a:endParaRPr lang="en-US" sz="120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200">
                          <a:effectLst/>
                        </a:rPr>
                        <a:t>Link </a:t>
                      </a:r>
                      <a:endParaRPr lang="en-US" sz="1200">
                        <a:effectLst/>
                        <a:latin typeface="Calibri"/>
                        <a:ea typeface="Calibri"/>
                        <a:cs typeface="Times New Roman"/>
                      </a:endParaRPr>
                    </a:p>
                  </a:txBody>
                  <a:tcPr marL="57333" marR="57333" marT="0" marB="0"/>
                </a:tc>
                <a:extLst>
                  <a:ext uri="{0D108BD9-81ED-4DB2-BD59-A6C34878D82A}">
                    <a16:rowId xmlns:a16="http://schemas.microsoft.com/office/drawing/2014/main" val="10000"/>
                  </a:ext>
                </a:extLst>
              </a:tr>
              <a:tr h="793357">
                <a:tc>
                  <a:txBody>
                    <a:bodyPr/>
                    <a:lstStyle/>
                    <a:p>
                      <a:pPr marL="0" marR="0">
                        <a:spcBef>
                          <a:spcPts val="0"/>
                        </a:spcBef>
                        <a:spcAft>
                          <a:spcPts val="0"/>
                        </a:spcAft>
                      </a:pPr>
                      <a:r>
                        <a:rPr lang="en-US" sz="1200" dirty="0">
                          <a:effectLst/>
                        </a:rPr>
                        <a:t>Cost Allocation and Cost Allocation Plans (CAPs)</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050" dirty="0">
                          <a:effectLst/>
                        </a:rPr>
                        <a:t>This module covers the terms and requirements of the Uniform Guidance in relation to the allocation of costs to federal grants, and developing and using a Cost Allocation Plan (CAP). It distinguishes between the different types of costs and how each is allocated.</a:t>
                      </a:r>
                      <a:endParaRPr lang="en-US" sz="105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200" u="sng" dirty="0">
                          <a:effectLst/>
                          <a:hlinkClick r:id="rId3"/>
                        </a:rPr>
                        <a:t>https://www.workforcegps.org/resources/2016/03/23/12/52/Cost_Allocation_and_Cost_Allocation_Plans_-CAPs</a:t>
                      </a:r>
                      <a:r>
                        <a:rPr lang="en-US" sz="1200" dirty="0">
                          <a:effectLst/>
                        </a:rPr>
                        <a:t> </a:t>
                      </a:r>
                      <a:endParaRPr lang="en-US" sz="1200" dirty="0">
                        <a:effectLst/>
                        <a:latin typeface="Calibri"/>
                        <a:ea typeface="Calibri"/>
                        <a:cs typeface="Times New Roman"/>
                      </a:endParaRPr>
                    </a:p>
                  </a:txBody>
                  <a:tcPr marL="57333" marR="57333" marT="0" marB="0"/>
                </a:tc>
                <a:extLst>
                  <a:ext uri="{0D108BD9-81ED-4DB2-BD59-A6C34878D82A}">
                    <a16:rowId xmlns:a16="http://schemas.microsoft.com/office/drawing/2014/main" val="10001"/>
                  </a:ext>
                </a:extLst>
              </a:tr>
              <a:tr h="771320">
                <a:tc>
                  <a:txBody>
                    <a:bodyPr/>
                    <a:lstStyle/>
                    <a:p>
                      <a:pPr marL="0" marR="0">
                        <a:spcBef>
                          <a:spcPts val="0"/>
                        </a:spcBef>
                        <a:spcAft>
                          <a:spcPts val="0"/>
                        </a:spcAft>
                      </a:pPr>
                      <a:r>
                        <a:rPr lang="en-US" sz="1200">
                          <a:effectLst/>
                        </a:rPr>
                        <a:t>Indirect Costs and Indirect Cost Plans</a:t>
                      </a:r>
                      <a:endParaRPr lang="en-US" sz="1200">
                        <a:effectLst/>
                        <a:latin typeface="Calibri"/>
                        <a:ea typeface="Calibri"/>
                        <a:cs typeface="Times New Roman"/>
                      </a:endParaRPr>
                    </a:p>
                  </a:txBody>
                  <a:tcPr marL="57333" marR="57333" marT="0" marB="0"/>
                </a:tc>
                <a:tc>
                  <a:txBody>
                    <a:bodyPr/>
                    <a:lstStyle/>
                    <a:p>
                      <a:pPr marL="0" marR="0">
                        <a:lnSpc>
                          <a:spcPts val="1395"/>
                        </a:lnSpc>
                        <a:spcBef>
                          <a:spcPts val="0"/>
                        </a:spcBef>
                        <a:spcAft>
                          <a:spcPts val="0"/>
                        </a:spcAft>
                      </a:pPr>
                      <a:r>
                        <a:rPr lang="en-US" sz="1050" dirty="0">
                          <a:effectLst/>
                        </a:rPr>
                        <a:t>This module covers the requirements of the Uniform Guidance and begins by distinguishing indirect from direct costs. The module distinguishes between the different types of federally approved rates, and explains when and how to apply for a federal rate.  </a:t>
                      </a:r>
                      <a:endParaRPr lang="en-US" sz="105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200" u="sng" dirty="0">
                          <a:effectLst/>
                          <a:hlinkClick r:id="rId4"/>
                        </a:rPr>
                        <a:t>https://www.workforcegps.org/resources/2016/03/23/14/07/Indirect_Costs_and_Indirect_Cost_Plans</a:t>
                      </a:r>
                      <a:r>
                        <a:rPr lang="en-US" sz="1200" dirty="0">
                          <a:effectLst/>
                        </a:rPr>
                        <a:t>    </a:t>
                      </a:r>
                      <a:endParaRPr lang="en-US" sz="1200" dirty="0">
                        <a:effectLst/>
                        <a:latin typeface="Calibri"/>
                        <a:ea typeface="Calibri"/>
                        <a:cs typeface="Times New Roman"/>
                      </a:endParaRPr>
                    </a:p>
                  </a:txBody>
                  <a:tcPr marL="57333" marR="57333" marT="0" marB="0"/>
                </a:tc>
                <a:extLst>
                  <a:ext uri="{0D108BD9-81ED-4DB2-BD59-A6C34878D82A}">
                    <a16:rowId xmlns:a16="http://schemas.microsoft.com/office/drawing/2014/main" val="10002"/>
                  </a:ext>
                </a:extLst>
              </a:tr>
              <a:tr h="634686">
                <a:tc>
                  <a:txBody>
                    <a:bodyPr/>
                    <a:lstStyle/>
                    <a:p>
                      <a:pPr marL="0" marR="0">
                        <a:spcBef>
                          <a:spcPts val="0"/>
                        </a:spcBef>
                        <a:spcAft>
                          <a:spcPts val="0"/>
                        </a:spcAft>
                      </a:pPr>
                      <a:r>
                        <a:rPr lang="en-US" sz="1200">
                          <a:effectLst/>
                        </a:rPr>
                        <a:t>Policies and Procedures for Federal Award Recipients</a:t>
                      </a:r>
                      <a:endParaRPr lang="en-US" sz="120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050" dirty="0">
                          <a:effectLst/>
                        </a:rPr>
                        <a:t>This module identifies the requirements of the Uniform Guidance in establishing written policies and procedures that promote sound management practices and effective management controls.</a:t>
                      </a:r>
                      <a:endParaRPr lang="en-US" sz="105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200" u="sng" dirty="0">
                          <a:effectLst/>
                          <a:hlinkClick r:id="rId5"/>
                        </a:rPr>
                        <a:t>https://www.workforcegps.org/resources/2016/03/23/14/58/Policies_and_Procedures_for_Federal_Award_Recipients</a:t>
                      </a:r>
                      <a:r>
                        <a:rPr lang="en-US" sz="1200" dirty="0">
                          <a:effectLst/>
                        </a:rPr>
                        <a:t> </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57333" marR="57333" marT="0" marB="0"/>
                </a:tc>
                <a:extLst>
                  <a:ext uri="{0D108BD9-81ED-4DB2-BD59-A6C34878D82A}">
                    <a16:rowId xmlns:a16="http://schemas.microsoft.com/office/drawing/2014/main" val="10003"/>
                  </a:ext>
                </a:extLst>
              </a:tr>
              <a:tr h="804737">
                <a:tc>
                  <a:txBody>
                    <a:bodyPr/>
                    <a:lstStyle/>
                    <a:p>
                      <a:pPr marL="0" marR="0">
                        <a:spcBef>
                          <a:spcPts val="0"/>
                        </a:spcBef>
                        <a:spcAft>
                          <a:spcPts val="0"/>
                        </a:spcAft>
                      </a:pPr>
                      <a:r>
                        <a:rPr lang="en-US" sz="1200">
                          <a:effectLst/>
                        </a:rPr>
                        <a:t>Procurement and Performance-Based Contracts</a:t>
                      </a:r>
                    </a:p>
                    <a:p>
                      <a:pPr marL="0" marR="0">
                        <a:spcBef>
                          <a:spcPts val="0"/>
                        </a:spcBef>
                        <a:spcAft>
                          <a:spcPts val="0"/>
                        </a:spcAft>
                      </a:pPr>
                      <a:r>
                        <a:rPr lang="en-US" sz="1200">
                          <a:effectLst/>
                        </a:rPr>
                        <a:t> </a:t>
                      </a:r>
                      <a:endParaRPr lang="en-US" sz="120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050" dirty="0">
                          <a:effectLst/>
                        </a:rPr>
                        <a:t>This module focuses on the updated procurement standards in the Uniform Guidance. The presentation will begin with a focus on the changes to definitions in the new Uniform Guidance.</a:t>
                      </a:r>
                      <a:endParaRPr lang="en-US" sz="105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200" u="sng" dirty="0">
                          <a:effectLst/>
                          <a:hlinkClick r:id="rId6"/>
                        </a:rPr>
                        <a:t>https://www.workforcegps.org/resources/2016/03/24/09/34/Procurement_and_Proformance-Based_Contacts</a:t>
                      </a:r>
                      <a:r>
                        <a:rPr lang="en-US" sz="1200" dirty="0">
                          <a:effectLst/>
                        </a:rPr>
                        <a:t> </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57333" marR="57333" marT="0" marB="0"/>
                </a:tc>
                <a:extLst>
                  <a:ext uri="{0D108BD9-81ED-4DB2-BD59-A6C34878D82A}">
                    <a16:rowId xmlns:a16="http://schemas.microsoft.com/office/drawing/2014/main" val="10004"/>
                  </a:ext>
                </a:extLst>
              </a:tr>
              <a:tr h="952029">
                <a:tc>
                  <a:txBody>
                    <a:bodyPr/>
                    <a:lstStyle/>
                    <a:p>
                      <a:pPr marL="0" marR="0">
                        <a:spcBef>
                          <a:spcPts val="0"/>
                        </a:spcBef>
                        <a:spcAft>
                          <a:spcPts val="0"/>
                        </a:spcAft>
                      </a:pPr>
                      <a:r>
                        <a:rPr lang="en-US" sz="1200">
                          <a:effectLst/>
                        </a:rPr>
                        <a:t>Personnel Compensation, Labor Distribution, and Payroll Reports</a:t>
                      </a:r>
                      <a:endParaRPr lang="en-US" sz="120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050" dirty="0">
                          <a:effectLst/>
                        </a:rPr>
                        <a:t>This module reviews the Uniform Guidance standards for allowable personal services and fringe benefit costs, and the methods for distributing payroll and fringe benefit expenses.</a:t>
                      </a:r>
                    </a:p>
                    <a:p>
                      <a:pPr marL="0" marR="0">
                        <a:spcBef>
                          <a:spcPts val="0"/>
                        </a:spcBef>
                        <a:spcAft>
                          <a:spcPts val="0"/>
                        </a:spcAft>
                      </a:pPr>
                      <a:r>
                        <a:rPr lang="en-US" sz="1050" dirty="0">
                          <a:effectLst/>
                        </a:rPr>
                        <a:t> </a:t>
                      </a:r>
                      <a:endParaRPr lang="en-US" sz="1050" dirty="0">
                        <a:effectLst/>
                        <a:latin typeface="Calibri"/>
                        <a:ea typeface="Calibri"/>
                        <a:cs typeface="Times New Roman"/>
                      </a:endParaRPr>
                    </a:p>
                  </a:txBody>
                  <a:tcPr marL="57333" marR="57333" marT="0" marB="0"/>
                </a:tc>
                <a:tc>
                  <a:txBody>
                    <a:bodyPr/>
                    <a:lstStyle/>
                    <a:p>
                      <a:pPr marL="0" marR="0">
                        <a:spcBef>
                          <a:spcPts val="0"/>
                        </a:spcBef>
                        <a:spcAft>
                          <a:spcPts val="0"/>
                        </a:spcAft>
                      </a:pPr>
                      <a:r>
                        <a:rPr lang="en-US" sz="1200" u="sng" dirty="0">
                          <a:effectLst/>
                          <a:hlinkClick r:id="rId7"/>
                        </a:rPr>
                        <a:t>https://www.workforcegps.org/resources/2016/03/23/14/50/Personnel_Compensation_Labor_Distribution_and_Payroll_Reports</a:t>
                      </a:r>
                      <a:r>
                        <a:rPr lang="en-US" sz="1200" dirty="0">
                          <a:effectLst/>
                        </a:rPr>
                        <a:t> </a:t>
                      </a:r>
                    </a:p>
                    <a:p>
                      <a:pPr marL="0" marR="0">
                        <a:spcBef>
                          <a:spcPts val="0"/>
                        </a:spcBef>
                        <a:spcAft>
                          <a:spcPts val="0"/>
                        </a:spcAft>
                      </a:pPr>
                      <a:r>
                        <a:rPr lang="en-US" sz="1200" dirty="0">
                          <a:effectLst/>
                        </a:rPr>
                        <a:t> </a:t>
                      </a:r>
                      <a:endParaRPr lang="en-US" sz="1200" dirty="0">
                        <a:effectLst/>
                        <a:latin typeface="Calibri"/>
                        <a:ea typeface="Calibri"/>
                        <a:cs typeface="Times New Roman"/>
                      </a:endParaRPr>
                    </a:p>
                  </a:txBody>
                  <a:tcPr marL="57333" marR="57333" marT="0" marB="0"/>
                </a:tc>
                <a:extLst>
                  <a:ext uri="{0D108BD9-81ED-4DB2-BD59-A6C34878D82A}">
                    <a16:rowId xmlns:a16="http://schemas.microsoft.com/office/drawing/2014/main" val="10005"/>
                  </a:ext>
                </a:extLst>
              </a:tr>
            </a:tbl>
          </a:graphicData>
        </a:graphic>
      </p:graphicFrame>
      <p:sp>
        <p:nvSpPr>
          <p:cNvPr id="9" name="Rectangle 8"/>
          <p:cNvSpPr/>
          <p:nvPr/>
        </p:nvSpPr>
        <p:spPr>
          <a:xfrm>
            <a:off x="609600" y="1066800"/>
            <a:ext cx="6781800" cy="584775"/>
          </a:xfrm>
          <a:prstGeom prst="rect">
            <a:avLst/>
          </a:prstGeom>
        </p:spPr>
        <p:txBody>
          <a:bodyPr wrap="square">
            <a:spAutoFit/>
          </a:bodyPr>
          <a:lstStyle/>
          <a:p>
            <a:pPr algn="ctr">
              <a:defRPr/>
            </a:pPr>
            <a:r>
              <a:rPr lang="en-US" sz="1600" b="1" dirty="0">
                <a:solidFill>
                  <a:schemeClr val="accent2"/>
                </a:solidFill>
              </a:rPr>
              <a:t>HOMEWORK! Get Started On Your Fiscal/Admin Online Training Series – Due Sept. 15!</a:t>
            </a:r>
          </a:p>
        </p:txBody>
      </p:sp>
    </p:spTree>
    <p:extLst>
      <p:ext uri="{BB962C8B-B14F-4D97-AF65-F5344CB8AC3E}">
        <p14:creationId xmlns:p14="http://schemas.microsoft.com/office/powerpoint/2010/main" val="147300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National Office – </a:t>
            </a:r>
            <a:br>
              <a:rPr lang="en-US" sz="2800" dirty="0"/>
            </a:br>
            <a:r>
              <a:rPr lang="en-US" sz="2800" dirty="0"/>
              <a:t>Division of Strategic Investments (DSI) </a:t>
            </a:r>
          </a:p>
        </p:txBody>
      </p:sp>
      <p:sp>
        <p:nvSpPr>
          <p:cNvPr id="3" name="Content Placeholder 2"/>
          <p:cNvSpPr>
            <a:spLocks noGrp="1"/>
          </p:cNvSpPr>
          <p:nvPr>
            <p:ph idx="1"/>
          </p:nvPr>
        </p:nvSpPr>
        <p:spPr>
          <a:xfrm>
            <a:off x="152400" y="1447800"/>
            <a:ext cx="8153400" cy="4754563"/>
          </a:xfrm>
        </p:spPr>
        <p:txBody>
          <a:bodyPr>
            <a:normAutofit/>
          </a:bodyPr>
          <a:lstStyle/>
          <a:p>
            <a:pPr lvl="0">
              <a:spcAft>
                <a:spcPts val="1200"/>
              </a:spcAft>
              <a:buNone/>
              <a:defRPr/>
            </a:pPr>
            <a:r>
              <a:rPr lang="en-US" sz="2400" b="1" dirty="0">
                <a:solidFill>
                  <a:schemeClr val="tx1"/>
                </a:solidFill>
                <a:latin typeface="Calibri"/>
                <a:cs typeface="+mn-cs"/>
              </a:rPr>
              <a:t>The </a:t>
            </a:r>
            <a:r>
              <a:rPr lang="en-US" sz="2400" b="1" u="sng" dirty="0">
                <a:solidFill>
                  <a:schemeClr val="tx1"/>
                </a:solidFill>
                <a:latin typeface="Calibri"/>
                <a:cs typeface="+mn-cs"/>
              </a:rPr>
              <a:t>Program Office</a:t>
            </a:r>
            <a:r>
              <a:rPr lang="en-US" sz="2400" b="1" dirty="0">
                <a:solidFill>
                  <a:schemeClr val="tx1"/>
                </a:solidFill>
                <a:latin typeface="Calibri"/>
                <a:cs typeface="+mn-cs"/>
              </a:rPr>
              <a:t> has several functions:</a:t>
            </a:r>
            <a:endParaRPr lang="en-US" sz="3600" b="1" dirty="0">
              <a:solidFill>
                <a:schemeClr val="tx1"/>
              </a:solidFill>
              <a:latin typeface="Calibri"/>
              <a:cs typeface="+mn-cs"/>
            </a:endParaRP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Supports Federal Project Officers (FPOs)</a:t>
            </a:r>
          </a:p>
          <a:p>
            <a:pPr marL="342900" lvl="1" indent="-342900">
              <a:spcBef>
                <a:spcPct val="20000"/>
              </a:spcBef>
              <a:spcAft>
                <a:spcPts val="0"/>
              </a:spcAft>
              <a:defRPr/>
            </a:pPr>
            <a:r>
              <a:rPr lang="en-US" sz="2400" dirty="0">
                <a:solidFill>
                  <a:prstClr val="black"/>
                </a:solidFill>
                <a:latin typeface="Calibri"/>
                <a:cs typeface="+mn-cs"/>
              </a:rPr>
              <a:t>Provides policy clarification and guidance</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Provides Technical Assistance (“TA”)</a:t>
            </a:r>
          </a:p>
          <a:p>
            <a:pPr marL="815975" lvl="3" indent="-342900">
              <a:spcBef>
                <a:spcPct val="20000"/>
              </a:spcBef>
              <a:spcAft>
                <a:spcPts val="0"/>
              </a:spcAft>
              <a:buFont typeface="Arial" charset="0"/>
              <a:buChar char="–"/>
              <a:defRPr/>
            </a:pPr>
            <a:r>
              <a:rPr lang="en-US" i="1" dirty="0">
                <a:solidFill>
                  <a:schemeClr val="tx1"/>
                </a:solidFill>
                <a:latin typeface="Calibri"/>
                <a:cs typeface="+mn-cs"/>
              </a:rPr>
              <a:t>Together with an external TA provider</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Creates peer learning opportunities</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Collects performance data</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Reviews some grant modifications</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Periodically requests additional information about your grant</a:t>
            </a:r>
          </a:p>
          <a:p>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6</a:t>
            </a:fld>
            <a:endParaRPr lang="en-US" dirty="0"/>
          </a:p>
        </p:txBody>
      </p:sp>
    </p:spTree>
    <p:extLst>
      <p:ext uri="{BB962C8B-B14F-4D97-AF65-F5344CB8AC3E}">
        <p14:creationId xmlns:p14="http://schemas.microsoft.com/office/powerpoint/2010/main" val="1961205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Grantee Polling Question</a:t>
            </a:r>
          </a:p>
        </p:txBody>
      </p:sp>
      <p:sp>
        <p:nvSpPr>
          <p:cNvPr id="3" name="Slide Number Placeholder 2"/>
          <p:cNvSpPr>
            <a:spLocks noGrp="1"/>
          </p:cNvSpPr>
          <p:nvPr>
            <p:ph type="sldNum" sz="quarter" idx="4294967295"/>
          </p:nvPr>
        </p:nvSpPr>
        <p:spPr>
          <a:xfrm>
            <a:off x="7010400" y="6416675"/>
            <a:ext cx="2133600" cy="365125"/>
          </a:xfrm>
        </p:spPr>
        <p:txBody>
          <a:bodyPr/>
          <a:lstStyle/>
          <a:p>
            <a:fld id="{01723B91-CE10-4F20-890A-0852E2246859}" type="slidenum">
              <a:rPr lang="en-US" smtClean="0"/>
              <a:pPr/>
              <a:t>60</a:t>
            </a:fld>
            <a:endParaRPr lang="en-US"/>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graphicFrame>
        <p:nvGraphicFramePr>
          <p:cNvPr id="10" name="Diagram 9"/>
          <p:cNvGraphicFramePr/>
          <p:nvPr>
            <p:extLst>
              <p:ext uri="{D42A27DB-BD31-4B8C-83A1-F6EECF244321}">
                <p14:modId xmlns:p14="http://schemas.microsoft.com/office/powerpoint/2010/main" val="56024987"/>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3198" y="3048000"/>
            <a:ext cx="6781800" cy="2000548"/>
          </a:xfrm>
          <a:prstGeom prst="rect">
            <a:avLst/>
          </a:prstGeom>
          <a:noFill/>
        </p:spPr>
        <p:txBody>
          <a:bodyPr wrap="square" rtlCol="0">
            <a:spAutoFit/>
          </a:bodyPr>
          <a:lstStyle/>
          <a:p>
            <a:pPr marL="342900" indent="-342900">
              <a:spcAft>
                <a:spcPts val="2400"/>
              </a:spcAft>
              <a:buFont typeface="+mj-lt"/>
              <a:buAutoNum type="arabicPeriod"/>
            </a:pPr>
            <a:r>
              <a:rPr lang="en-US" sz="2800" dirty="0">
                <a:latin typeface="Arial" pitchFamily="34" charset="0"/>
                <a:cs typeface="Arial" pitchFamily="34" charset="0"/>
              </a:rPr>
              <a:t>Geronimo!!!</a:t>
            </a:r>
          </a:p>
          <a:p>
            <a:pPr marL="342900" indent="-342900">
              <a:spcAft>
                <a:spcPts val="2400"/>
              </a:spcAft>
              <a:buFont typeface="+mj-lt"/>
              <a:buAutoNum type="arabicPeriod"/>
            </a:pPr>
            <a:r>
              <a:rPr lang="en-US" sz="2800" dirty="0">
                <a:latin typeface="Arial" pitchFamily="34" charset="0"/>
                <a:cs typeface="Arial" pitchFamily="34" charset="0"/>
              </a:rPr>
              <a:t>Uh…SWFI or swiftly?</a:t>
            </a:r>
          </a:p>
          <a:p>
            <a:pPr marL="342900" indent="-342900">
              <a:spcAft>
                <a:spcPts val="2400"/>
              </a:spcAft>
              <a:buFont typeface="+mj-lt"/>
              <a:buAutoNum type="arabicPeriod"/>
            </a:pPr>
            <a:r>
              <a:rPr lang="en-US" sz="2800" dirty="0">
                <a:latin typeface="Arial" pitchFamily="34" charset="0"/>
                <a:cs typeface="Arial" pitchFamily="34" charset="0"/>
              </a:rPr>
              <a:t>A little overwhelmed, but excited!</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2667000"/>
            <a:ext cx="2460953" cy="2293005"/>
          </a:xfrm>
          <a:prstGeom prst="ellipse">
            <a:avLst/>
          </a:prstGeom>
          <a:ln>
            <a:noFill/>
          </a:ln>
          <a:effectLst>
            <a:softEdge rad="112500"/>
          </a:effectLst>
        </p:spPr>
      </p:pic>
    </p:spTree>
    <p:extLst>
      <p:ext uri="{BB962C8B-B14F-4D97-AF65-F5344CB8AC3E}">
        <p14:creationId xmlns:p14="http://schemas.microsoft.com/office/powerpoint/2010/main" val="2475739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14" name="Content Placeholder 13"/>
          <p:cNvSpPr>
            <a:spLocks noGrp="1"/>
          </p:cNvSpPr>
          <p:nvPr>
            <p:ph idx="1"/>
          </p:nvPr>
        </p:nvSpPr>
        <p:spPr>
          <a:xfrm>
            <a:off x="34159" y="1371600"/>
            <a:ext cx="8229600" cy="4267200"/>
          </a:xfrm>
        </p:spPr>
        <p:txBody>
          <a:bodyPr>
            <a:normAutofit fontScale="92500" lnSpcReduction="10000"/>
          </a:bodyPr>
          <a:lstStyle/>
          <a:p>
            <a:r>
              <a:rPr lang="en-US" sz="2400" dirty="0">
                <a:solidFill>
                  <a:schemeClr val="tx1"/>
                </a:solidFill>
              </a:rPr>
              <a:t>SWFI Abstracts: </a:t>
            </a:r>
            <a:r>
              <a:rPr lang="en-US" sz="2400" dirty="0">
                <a:solidFill>
                  <a:prstClr val="black"/>
                </a:solidFill>
                <a:latin typeface="Calibri"/>
                <a:hlinkClick r:id="rId3"/>
              </a:rPr>
              <a:t>http://webapps.dol.gov/DOLGrantData/KeywordSearch.aspx?ContentPlaceHolder1_txtSearch=foa-eta-16-05ETA</a:t>
            </a:r>
            <a:r>
              <a:rPr lang="en-US" sz="2400" dirty="0"/>
              <a:t> </a:t>
            </a:r>
          </a:p>
          <a:p>
            <a:r>
              <a:rPr lang="en-US" sz="2400" dirty="0">
                <a:solidFill>
                  <a:schemeClr val="tx1"/>
                </a:solidFill>
              </a:rPr>
              <a:t>SWFI </a:t>
            </a:r>
            <a:r>
              <a:rPr lang="en-US" sz="2400" dirty="0" err="1">
                <a:solidFill>
                  <a:schemeClr val="tx1"/>
                </a:solidFill>
              </a:rPr>
              <a:t>CoP</a:t>
            </a:r>
            <a:r>
              <a:rPr lang="en-US" sz="2400" dirty="0">
                <a:solidFill>
                  <a:schemeClr val="tx1"/>
                </a:solidFill>
              </a:rPr>
              <a:t>: </a:t>
            </a:r>
            <a:r>
              <a:rPr lang="en-US" sz="2400" u="sng" dirty="0">
                <a:hlinkClick r:id="rId4"/>
              </a:rPr>
              <a:t>https://h1bskillstraining.workforcegps.org</a:t>
            </a:r>
            <a:endParaRPr lang="en-US" sz="2400" u="sng" dirty="0"/>
          </a:p>
          <a:p>
            <a:r>
              <a:rPr lang="en-US" sz="2400" u="sng" dirty="0">
                <a:solidFill>
                  <a:schemeClr val="tx1"/>
                </a:solidFill>
              </a:rPr>
              <a:t>SWFI Grantee Orientation Webinar Series: </a:t>
            </a:r>
            <a:r>
              <a:rPr lang="en-US" sz="2400" u="sng" dirty="0">
                <a:hlinkClick r:id="rId5"/>
              </a:rPr>
              <a:t>https://h1bskillstraining.workforcegps.org/resources/2016/08/09/16/09/H-1B-SWFI-GRANTEE-ORIENTATION-WEBINAR-SERIES</a:t>
            </a:r>
            <a:endParaRPr lang="en-US" sz="2400" u="sng" dirty="0">
              <a:solidFill>
                <a:schemeClr val="tx1"/>
              </a:solidFill>
            </a:endParaRPr>
          </a:p>
          <a:p>
            <a:r>
              <a:rPr lang="en-US" sz="2400" dirty="0">
                <a:solidFill>
                  <a:schemeClr val="tx1"/>
                </a:solidFill>
              </a:rPr>
              <a:t>Grantee Orientation Handbook: </a:t>
            </a:r>
            <a:r>
              <a:rPr lang="en-US" sz="2400" u="sng" dirty="0">
                <a:hlinkClick r:id="rId6"/>
              </a:rPr>
              <a:t>https://ina.workforcegps.org/blog/general/2016/07/26/15/30/DOL-Grantee-Orientation-Handbook</a:t>
            </a:r>
            <a:r>
              <a:rPr lang="en-US" sz="2400" dirty="0"/>
              <a:t> </a:t>
            </a:r>
          </a:p>
          <a:p>
            <a:r>
              <a:rPr lang="en-US" sz="2400" dirty="0">
                <a:solidFill>
                  <a:schemeClr val="tx1"/>
                </a:solidFill>
              </a:rPr>
              <a:t>Your FPO! </a:t>
            </a:r>
          </a:p>
        </p:txBody>
      </p:sp>
      <p:sp>
        <p:nvSpPr>
          <p:cNvPr id="3" name="Slide Number Placeholder 2"/>
          <p:cNvSpPr>
            <a:spLocks noGrp="1"/>
          </p:cNvSpPr>
          <p:nvPr>
            <p:ph type="sldNum" sz="quarter" idx="4294967295"/>
          </p:nvPr>
        </p:nvSpPr>
        <p:spPr>
          <a:xfrm>
            <a:off x="7010400" y="6416675"/>
            <a:ext cx="2133600" cy="365125"/>
          </a:xfrm>
        </p:spPr>
        <p:txBody>
          <a:bodyPr/>
          <a:lstStyle/>
          <a:p>
            <a:fld id="{01723B91-CE10-4F20-890A-0852E2246859}" type="slidenum">
              <a:rPr lang="en-US" smtClean="0"/>
              <a:pPr/>
              <a:t>61</a:t>
            </a:fld>
            <a:endParaRPr lang="en-US"/>
          </a:p>
        </p:txBody>
      </p:sp>
      <p:sp>
        <p:nvSpPr>
          <p:cNvPr id="5" name="Footer Placeholder 4"/>
          <p:cNvSpPr>
            <a:spLocks noGrp="1"/>
          </p:cNvSpPr>
          <p:nvPr>
            <p:ph type="ftr" sz="quarter" idx="4294967295"/>
          </p:nvPr>
        </p:nvSpPr>
        <p:spPr>
          <a:xfrm>
            <a:off x="0" y="6416675"/>
            <a:ext cx="2895600" cy="365125"/>
          </a:xfrm>
        </p:spPr>
        <p:txBody>
          <a:bodyPr/>
          <a:lstStyle/>
          <a:p>
            <a:r>
              <a:rPr lang="en-US"/>
              <a:t>#</a:t>
            </a:r>
          </a:p>
        </p:txBody>
      </p:sp>
    </p:spTree>
    <p:extLst>
      <p:ext uri="{BB962C8B-B14F-4D97-AF65-F5344CB8AC3E}">
        <p14:creationId xmlns:p14="http://schemas.microsoft.com/office/powerpoint/2010/main" val="328932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enter your questions in the Chat Room! </a:t>
            </a:r>
          </a:p>
        </p:txBody>
      </p:sp>
      <p:sp>
        <p:nvSpPr>
          <p:cNvPr id="3" name="Slide Number Placeholder 2"/>
          <p:cNvSpPr>
            <a:spLocks noGrp="1"/>
          </p:cNvSpPr>
          <p:nvPr>
            <p:ph type="sldNum" sz="quarter" idx="4294967295"/>
          </p:nvPr>
        </p:nvSpPr>
        <p:spPr>
          <a:xfrm>
            <a:off x="7010400" y="6416675"/>
            <a:ext cx="2133600" cy="365125"/>
          </a:xfrm>
        </p:spPr>
        <p:txBody>
          <a:bodyPr/>
          <a:lstStyle/>
          <a:p>
            <a:fld id="{01723B91-CE10-4F20-890A-0852E2246859}" type="slidenum">
              <a:rPr lang="en-US" smtClean="0"/>
              <a:pPr/>
              <a:t>62</a:t>
            </a:fld>
            <a:endParaRPr lang="en-US"/>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Tree>
    <p:extLst>
      <p:ext uri="{BB962C8B-B14F-4D97-AF65-F5344CB8AC3E}">
        <p14:creationId xmlns:p14="http://schemas.microsoft.com/office/powerpoint/2010/main" val="2819406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a:p>
          <a:p>
            <a:pPr marL="0" indent="0" algn="ctr">
              <a:buNone/>
            </a:pPr>
            <a:endParaRPr lang="en-US" dirty="0"/>
          </a:p>
          <a:p>
            <a:pPr marL="0" indent="0" algn="ctr">
              <a:buNone/>
            </a:pPr>
            <a:r>
              <a:rPr lang="en-US" sz="5400" b="1" i="1" dirty="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a:effectLst>
                <a:outerShdw blurRad="38100" dist="38100" dir="2700000" algn="tl">
                  <a:srgbClr val="000000">
                    <a:alpha val="43137"/>
                  </a:srgbClr>
                </a:outerShdw>
              </a:effectLst>
            </a:endParaRPr>
          </a:p>
          <a:p>
            <a:pPr marL="0" indent="0" algn="ctr">
              <a:buNone/>
            </a:pPr>
            <a:endParaRPr lang="en-US" sz="2400" dirty="0">
              <a:effectLst>
                <a:outerShdw blurRad="38100" dist="38100" dir="2700000" algn="tl">
                  <a:srgbClr val="000000">
                    <a:alpha val="43137"/>
                  </a:srgbClr>
                </a:outerShdw>
              </a:effectLst>
            </a:endParaRPr>
          </a:p>
          <a:p>
            <a:pPr marL="0" indent="0" algn="ctr">
              <a:spcAft>
                <a:spcPts val="0"/>
              </a:spcAft>
              <a:buNone/>
            </a:pPr>
            <a:r>
              <a:rPr lang="en-US" sz="2400" dirty="0">
                <a:solidFill>
                  <a:schemeClr val="tx1"/>
                </a:solidFill>
              </a:rPr>
              <a:t>Find resources for workforce system success at:</a:t>
            </a:r>
          </a:p>
          <a:p>
            <a:pPr marL="0" indent="0" algn="ctr">
              <a:spcAft>
                <a:spcPts val="0"/>
              </a:spcAft>
              <a:buNone/>
            </a:pPr>
            <a:r>
              <a:rPr lang="en-US" sz="2400" dirty="0">
                <a:hlinkClick r:id="rId3"/>
              </a:rPr>
              <a:t>https://www.workforcegps.org/</a:t>
            </a:r>
            <a:r>
              <a:rPr lang="en-US" sz="2400" dirty="0"/>
              <a:t> </a:t>
            </a:r>
          </a:p>
        </p:txBody>
      </p:sp>
      <p:sp>
        <p:nvSpPr>
          <p:cNvPr id="2" name="Slide Number Placeholder 1"/>
          <p:cNvSpPr>
            <a:spLocks noGrp="1"/>
          </p:cNvSpPr>
          <p:nvPr>
            <p:ph type="sldNum" sz="quarter" idx="4294967295"/>
          </p:nvPr>
        </p:nvSpPr>
        <p:spPr>
          <a:xfrm>
            <a:off x="7010400" y="6416675"/>
            <a:ext cx="2133600" cy="365125"/>
          </a:xfrm>
        </p:spPr>
        <p:txBody>
          <a:bodyPr/>
          <a:lstStyle/>
          <a:p>
            <a:fld id="{01723B91-CE10-4F20-890A-0852E2246859}" type="slidenum">
              <a:rPr lang="en-US" smtClean="0"/>
              <a:pPr/>
              <a:t>63</a:t>
            </a:fld>
            <a:endParaRPr lang="en-US"/>
          </a:p>
        </p:txBody>
      </p:sp>
      <p:sp>
        <p:nvSpPr>
          <p:cNvPr id="4" name="Footer Placeholder 3"/>
          <p:cNvSpPr>
            <a:spLocks noGrp="1"/>
          </p:cNvSpPr>
          <p:nvPr>
            <p:ph type="ftr" sz="quarter" idx="4294967295"/>
          </p:nvPr>
        </p:nvSpPr>
        <p:spPr>
          <a:xfrm>
            <a:off x="0" y="6416675"/>
            <a:ext cx="2895600" cy="365125"/>
          </a:xfrm>
        </p:spPr>
        <p:txBody>
          <a:bodyPr/>
          <a:lstStyle/>
          <a:p>
            <a:r>
              <a:rPr lang="en-US" dirty="0"/>
              <a:t>#</a:t>
            </a:r>
          </a:p>
        </p:txBody>
      </p:sp>
    </p:spTree>
    <p:extLst>
      <p:ext uri="{BB962C8B-B14F-4D97-AF65-F5344CB8AC3E}">
        <p14:creationId xmlns:p14="http://schemas.microsoft.com/office/powerpoint/2010/main" val="156179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Office – Technical Assistance Initiative</a:t>
            </a:r>
          </a:p>
        </p:txBody>
      </p:sp>
      <p:sp>
        <p:nvSpPr>
          <p:cNvPr id="3" name="Content Placeholder 2"/>
          <p:cNvSpPr>
            <a:spLocks noGrp="1"/>
          </p:cNvSpPr>
          <p:nvPr>
            <p:ph idx="1"/>
          </p:nvPr>
        </p:nvSpPr>
        <p:spPr>
          <a:xfrm>
            <a:off x="457200" y="1295400"/>
            <a:ext cx="7924800" cy="4830763"/>
          </a:xfrm>
        </p:spPr>
        <p:txBody>
          <a:bodyPr>
            <a:normAutofit lnSpcReduction="10000"/>
          </a:bodyPr>
          <a:lstStyle/>
          <a:p>
            <a:pPr marL="0" indent="0" algn="ctr">
              <a:buNone/>
            </a:pPr>
            <a:r>
              <a:rPr lang="en-US" sz="2600" b="1" dirty="0">
                <a:solidFill>
                  <a:schemeClr val="tx1"/>
                </a:solidFill>
                <a:latin typeface="+mn-lt"/>
                <a:cs typeface="+mn-cs"/>
              </a:rPr>
              <a:t>Technical Assistance Initiative</a:t>
            </a:r>
          </a:p>
          <a:p>
            <a:r>
              <a:rPr lang="en-US" sz="2400" dirty="0">
                <a:solidFill>
                  <a:schemeClr val="tx1"/>
                </a:solidFill>
                <a:latin typeface="+mn-lt"/>
                <a:cs typeface="+mn-cs"/>
              </a:rPr>
              <a:t>DOL is in process of procuring a TA provider (in addition to TA provided by the National and Regional Offices).</a:t>
            </a:r>
          </a:p>
          <a:p>
            <a:r>
              <a:rPr lang="en-US" sz="2600" dirty="0">
                <a:solidFill>
                  <a:schemeClr val="tx1"/>
                </a:solidFill>
                <a:latin typeface="+mn-lt"/>
                <a:cs typeface="+mn-cs"/>
              </a:rPr>
              <a:t>Functions include: </a:t>
            </a:r>
          </a:p>
          <a:p>
            <a:pPr lvl="1"/>
            <a:r>
              <a:rPr lang="en-US" sz="1800" dirty="0">
                <a:solidFill>
                  <a:schemeClr val="tx1"/>
                </a:solidFill>
              </a:rPr>
              <a:t>Intensive and ongoing technical assistance to support grantees in effectively addressing education and job training barriers for low- to middle-skilled parents by prioritizing the needs of this targeted population;</a:t>
            </a:r>
          </a:p>
          <a:p>
            <a:pPr lvl="1"/>
            <a:r>
              <a:rPr lang="en-US" sz="1800" dirty="0">
                <a:solidFill>
                  <a:schemeClr val="tx1"/>
                </a:solidFill>
              </a:rPr>
              <a:t>Addressing child care needs for parents seeking education and training;</a:t>
            </a:r>
          </a:p>
          <a:p>
            <a:pPr lvl="1"/>
            <a:r>
              <a:rPr lang="en-US" sz="1800" dirty="0">
                <a:solidFill>
                  <a:schemeClr val="tx1"/>
                </a:solidFill>
                <a:latin typeface="+mn-lt"/>
                <a:cs typeface="+mn-cs"/>
              </a:rPr>
              <a:t>Increasing access to child care resources; </a:t>
            </a:r>
          </a:p>
          <a:p>
            <a:pPr lvl="1"/>
            <a:r>
              <a:rPr lang="en-US" sz="1800" dirty="0">
                <a:solidFill>
                  <a:schemeClr val="tx1"/>
                </a:solidFill>
              </a:rPr>
              <a:t>Utilizing systems integration best practices to bridge the gap between the workforce development and child care systems</a:t>
            </a:r>
            <a:endParaRPr lang="en-US" sz="1800" dirty="0">
              <a:solidFill>
                <a:schemeClr val="tx1"/>
              </a:solidFill>
              <a:latin typeface="+mn-lt"/>
              <a:cs typeface="+mn-cs"/>
            </a:endParaRPr>
          </a:p>
          <a:p>
            <a:pPr lvl="1"/>
            <a:endParaRPr lang="en-US" sz="2400" dirty="0">
              <a:solidFill>
                <a:schemeClr val="tx1"/>
              </a:solidFill>
              <a:latin typeface="+mn-lt"/>
              <a:cs typeface="+mn-cs"/>
            </a:endParaRPr>
          </a:p>
          <a:p>
            <a:endParaRPr lang="en-US" dirty="0">
              <a:latin typeface="+mn-lt"/>
            </a:endParaRPr>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168266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908800" cy="915781"/>
          </a:xfrm>
        </p:spPr>
        <p:txBody>
          <a:bodyPr>
            <a:noAutofit/>
          </a:bodyPr>
          <a:lstStyle/>
          <a:p>
            <a:r>
              <a:rPr lang="en-US" sz="2800" dirty="0"/>
              <a:t>National Office – </a:t>
            </a:r>
            <a:br>
              <a:rPr lang="en-US" sz="2800" dirty="0"/>
            </a:br>
            <a:r>
              <a:rPr lang="en-US" sz="2800" dirty="0"/>
              <a:t>Office of Grants Management (OGM) </a:t>
            </a:r>
          </a:p>
        </p:txBody>
      </p:sp>
      <p:sp>
        <p:nvSpPr>
          <p:cNvPr id="3" name="Content Placeholder 2"/>
          <p:cNvSpPr>
            <a:spLocks noGrp="1"/>
          </p:cNvSpPr>
          <p:nvPr>
            <p:ph idx="1"/>
          </p:nvPr>
        </p:nvSpPr>
        <p:spPr/>
        <p:txBody>
          <a:bodyPr/>
          <a:lstStyle/>
          <a:p>
            <a:pPr lvl="0">
              <a:spcBef>
                <a:spcPct val="20000"/>
              </a:spcBef>
              <a:spcAft>
                <a:spcPts val="0"/>
              </a:spcAft>
              <a:buNone/>
              <a:defRPr/>
            </a:pPr>
            <a:r>
              <a:rPr lang="en-US" sz="2400" b="1" dirty="0">
                <a:solidFill>
                  <a:schemeClr val="tx1"/>
                </a:solidFill>
                <a:latin typeface="+mn-lt"/>
                <a:cs typeface="+mn-cs"/>
              </a:rPr>
              <a:t>The </a:t>
            </a:r>
            <a:r>
              <a:rPr lang="en-US" sz="2400" b="1" u="sng" dirty="0">
                <a:solidFill>
                  <a:schemeClr val="tx1"/>
                </a:solidFill>
                <a:latin typeface="+mn-lt"/>
                <a:cs typeface="+mn-cs"/>
              </a:rPr>
              <a:t>Grant Officer</a:t>
            </a:r>
            <a:r>
              <a:rPr lang="en-US" sz="2400" b="1" dirty="0">
                <a:solidFill>
                  <a:schemeClr val="tx1"/>
                </a:solidFill>
                <a:latin typeface="+mn-lt"/>
                <a:cs typeface="+mn-cs"/>
              </a:rPr>
              <a:t> performs official grant duties: </a:t>
            </a:r>
            <a:endParaRPr lang="en-US" sz="3600" b="1" dirty="0">
              <a:solidFill>
                <a:schemeClr val="tx1"/>
              </a:solidFill>
              <a:latin typeface="+mn-lt"/>
              <a:cs typeface="+mn-cs"/>
            </a:endParaRPr>
          </a:p>
          <a:p>
            <a:pPr marL="468313" lvl="1">
              <a:spcAft>
                <a:spcPts val="0"/>
              </a:spcAft>
              <a:defRPr/>
            </a:pPr>
            <a:r>
              <a:rPr lang="en-US" sz="2200" dirty="0">
                <a:solidFill>
                  <a:prstClr val="black"/>
                </a:solidFill>
                <a:latin typeface="+mn-lt"/>
                <a:cs typeface="+mn-cs"/>
              </a:rPr>
              <a:t>Maintains official grant documents such as modifications, no-cost extensions, and other relevant documents</a:t>
            </a:r>
          </a:p>
          <a:p>
            <a:pPr marL="468313" lvl="1">
              <a:spcBef>
                <a:spcPct val="20000"/>
              </a:spcBef>
              <a:spcAft>
                <a:spcPts val="0"/>
              </a:spcAft>
              <a:defRPr/>
            </a:pPr>
            <a:r>
              <a:rPr lang="en-US" sz="2200" dirty="0">
                <a:solidFill>
                  <a:prstClr val="black"/>
                </a:solidFill>
                <a:latin typeface="+mn-lt"/>
                <a:cs typeface="+mn-cs"/>
              </a:rPr>
              <a:t>Approves all purchases over $5,000</a:t>
            </a:r>
          </a:p>
          <a:p>
            <a:pPr marL="468313" lvl="1">
              <a:spcBef>
                <a:spcPct val="20000"/>
              </a:spcBef>
              <a:spcAft>
                <a:spcPts val="0"/>
              </a:spcAft>
              <a:defRPr/>
            </a:pPr>
            <a:r>
              <a:rPr lang="en-US" sz="2200" dirty="0">
                <a:solidFill>
                  <a:prstClr val="black"/>
                </a:solidFill>
                <a:latin typeface="+mn-lt"/>
                <a:cs typeface="+mn-cs"/>
              </a:rPr>
              <a:t>ETA Grant Officer: Brinda Ruggles</a:t>
            </a:r>
          </a:p>
          <a:p>
            <a:pPr marL="468313" lvl="1">
              <a:spcBef>
                <a:spcPct val="20000"/>
              </a:spcBef>
              <a:spcAft>
                <a:spcPts val="0"/>
              </a:spcAft>
              <a:defRPr/>
            </a:pPr>
            <a:r>
              <a:rPr lang="en-US" sz="2200" dirty="0">
                <a:solidFill>
                  <a:prstClr val="black"/>
                </a:solidFill>
                <a:latin typeface="+mn-lt"/>
                <a:cs typeface="+mn-cs"/>
              </a:rPr>
              <a:t>SWFI Grant Specialist: Elizabeth </a:t>
            </a:r>
            <a:r>
              <a:rPr lang="en-US" sz="2200" dirty="0" err="1">
                <a:solidFill>
                  <a:prstClr val="black"/>
                </a:solidFill>
                <a:latin typeface="+mn-lt"/>
                <a:cs typeface="+mn-cs"/>
              </a:rPr>
              <a:t>DeHart</a:t>
            </a:r>
            <a:endParaRPr lang="en-US" sz="2200" dirty="0">
              <a:solidFill>
                <a:prstClr val="black"/>
              </a:solidFill>
              <a:latin typeface="+mn-lt"/>
              <a:cs typeface="+mn-cs"/>
            </a:endParaRPr>
          </a:p>
          <a:p>
            <a:pPr lvl="0">
              <a:spcBef>
                <a:spcPct val="20000"/>
              </a:spcBef>
              <a:spcAft>
                <a:spcPts val="0"/>
              </a:spcAft>
              <a:buNone/>
              <a:defRPr/>
            </a:pPr>
            <a:r>
              <a:rPr lang="en-US" sz="2400" b="1" dirty="0">
                <a:solidFill>
                  <a:schemeClr val="tx1"/>
                </a:solidFill>
                <a:latin typeface="+mn-lt"/>
                <a:cs typeface="+mn-cs"/>
              </a:rPr>
              <a:t>The </a:t>
            </a:r>
            <a:r>
              <a:rPr lang="en-US" sz="2400" b="1" u="sng" dirty="0">
                <a:solidFill>
                  <a:schemeClr val="tx1"/>
                </a:solidFill>
                <a:latin typeface="+mn-lt"/>
                <a:cs typeface="+mn-cs"/>
              </a:rPr>
              <a:t>Office of Grants Management (OGM</a:t>
            </a:r>
            <a:r>
              <a:rPr lang="en-US" sz="2400" b="1" dirty="0">
                <a:solidFill>
                  <a:schemeClr val="tx1"/>
                </a:solidFill>
                <a:latin typeface="+mn-lt"/>
                <a:cs typeface="+mn-cs"/>
              </a:rPr>
              <a:t>) </a:t>
            </a:r>
            <a:r>
              <a:rPr lang="en-US" sz="2400" dirty="0">
                <a:solidFill>
                  <a:schemeClr val="tx1"/>
                </a:solidFill>
                <a:latin typeface="+mn-lt"/>
                <a:cs typeface="+mn-cs"/>
              </a:rPr>
              <a:t>also provides guidance on policy issues and training on fiscal and administrative requirements.</a:t>
            </a:r>
          </a:p>
          <a:p>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8</a:t>
            </a:fld>
            <a:endParaRPr lang="en-US" dirty="0"/>
          </a:p>
        </p:txBody>
      </p:sp>
    </p:spTree>
    <p:extLst>
      <p:ext uri="{BB962C8B-B14F-4D97-AF65-F5344CB8AC3E}">
        <p14:creationId xmlns:p14="http://schemas.microsoft.com/office/powerpoint/2010/main" val="145078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Office Role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4294967295"/>
          </p:nvPr>
        </p:nvSpPr>
        <p:spPr>
          <a:xfrm>
            <a:off x="0" y="6416675"/>
            <a:ext cx="2895600" cy="365125"/>
          </a:xfrm>
        </p:spPr>
        <p:txBody>
          <a:bodyPr/>
          <a:lstStyle/>
          <a:p>
            <a:r>
              <a:rPr lang="en-US"/>
              <a:t>#</a:t>
            </a:r>
          </a:p>
        </p:txBody>
      </p:sp>
      <p:sp>
        <p:nvSpPr>
          <p:cNvPr id="5" name="Slide Number Placeholder 4"/>
          <p:cNvSpPr>
            <a:spLocks noGrp="1"/>
          </p:cNvSpPr>
          <p:nvPr>
            <p:ph type="sldNum" sz="quarter" idx="4294967295"/>
          </p:nvPr>
        </p:nvSpPr>
        <p:spPr>
          <a:xfrm>
            <a:off x="7010400" y="6416675"/>
            <a:ext cx="2133600" cy="365125"/>
          </a:xfrm>
        </p:spPr>
        <p:txBody>
          <a:bodyPr/>
          <a:lstStyle/>
          <a:p>
            <a:fld id="{01723B91-CE10-4F20-890A-0852E2246859}"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002667"/>
            <a:ext cx="7772400" cy="506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221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1404&quot;&gt;&lt;object type=&quot;3&quot; unique_id=&quot;11413&quot;&gt;&lt;property id=&quot;20148&quot; value=&quot;5&quot;/&gt;&lt;property id=&quot;20300&quot; value=&quot;Slide 4 - &amp;quot;Today’s Agenda&amp;quot;&quot;/&gt;&lt;property id=&quot;20307&quot; value=&quot;266&quot;/&gt;&lt;/object&gt;&lt;object type=&quot;3&quot; unique_id=&quot;11421&quot;&gt;&lt;property id=&quot;20148&quot; value=&quot;5&quot;/&gt;&lt;property id=&quot;20300&quot; value=&quot;Slide 61 - &amp;quot;Resources&amp;quot;&quot;/&gt;&lt;property id=&quot;20307&quot; value=&quot;278&quot;/&gt;&lt;/object&gt;&lt;object type=&quot;3&quot; unique_id=&quot;11422&quot;&gt;&lt;property id=&quot;20148&quot; value=&quot;5&quot;/&gt;&lt;property id=&quot;20300&quot; value=&quot;Slide 62 - &amp;quot;Please enter your questions in the Chat Room! &amp;quot;&quot;/&gt;&lt;property id=&quot;20307&quot; value=&quot;279&quot;/&gt;&lt;/object&gt;&lt;object type=&quot;3&quot; unique_id=&quot;11425&quot;&gt;&lt;property id=&quot;20148&quot; value=&quot;5&quot;/&gt;&lt;property id=&quot;20300&quot; value=&quot;Slide 63&quot;/&gt;&lt;property id=&quot;20307&quot; value=&quot;262&quot;/&gt;&lt;/object&gt;&lt;object type=&quot;3&quot; unique_id=&quot;21379&quot;&gt;&lt;property id=&quot;20148&quot; value=&quot;5&quot;/&gt;&lt;property id=&quot;20300&quot; value=&quot;Slide 1 - &amp;quot;H-1B Strengthening Working Families initiative (SWFI)&amp;quot;&quot;/&gt;&lt;property id=&quot;20307&quot; value=&quot;364&quot;/&gt;&lt;/object&gt;&lt;object type=&quot;3&quot; unique_id=&quot;21380&quot;&gt;&lt;property id=&quot;20148&quot; value=&quot;5&quot;/&gt;&lt;property id=&quot;20300&quot; value=&quot;Slide 2&quot;/&gt;&lt;property id=&quot;20307&quot; value=&quot;365&quot;/&gt;&lt;/object&gt;&lt;object type=&quot;3&quot; unique_id=&quot;21381&quot;&gt;&lt;property id=&quot;20148&quot; value=&quot;5&quot;/&gt;&lt;property id=&quot;20300&quot; value=&quot;Slide 3 - &amp;quot;Presenters&amp;quot;&quot;/&gt;&lt;property id=&quot;20307&quot; value=&quot;367&quot;/&gt;&lt;/object&gt;&lt;object type=&quot;3&quot; unique_id=&quot;21382&quot;&gt;&lt;property id=&quot;20148&quot; value=&quot;5&quot;/&gt;&lt;property id=&quot;20300&quot; value=&quot;Slide 5 - &amp;quot;Introductions&amp;quot;&quot;/&gt;&lt;property id=&quot;20307&quot; value=&quot;293&quot;/&gt;&lt;/object&gt;&lt;object type=&quot;3&quot; unique_id=&quot;21383&quot;&gt;&lt;property id=&quot;20148&quot; value=&quot;5&quot;/&gt;&lt;property id=&quot;20300&quot; value=&quot;Slide 6 - &amp;quot;National Office –  Division of Strategic Investments (DSI) &amp;quot;&quot;/&gt;&lt;property id=&quot;20307&quot; value=&quot;294&quot;/&gt;&lt;/object&gt;&lt;object type=&quot;3&quot; unique_id=&quot;21384&quot;&gt;&lt;property id=&quot;20148&quot; value=&quot;5&quot;/&gt;&lt;property id=&quot;20300&quot; value=&quot;Slide 7 - &amp;quot;National Office – Technical Assistance Initiative&amp;quot;&quot;/&gt;&lt;property id=&quot;20307&quot; value=&quot;295&quot;/&gt;&lt;/object&gt;&lt;object type=&quot;3&quot; unique_id=&quot;21385&quot;&gt;&lt;property id=&quot;20148&quot; value=&quot;5&quot;/&gt;&lt;property id=&quot;20300&quot; value=&quot;Slide 8 - &amp;quot;National Office –  Office of Grants Management (OGM) &amp;quot;&quot;/&gt;&lt;property id=&quot;20307&quot; value=&quot;296&quot;/&gt;&lt;/object&gt;&lt;object type=&quot;3&quot; unique_id=&quot;21386&quot;&gt;&lt;property id=&quot;20148&quot; value=&quot;5&quot;/&gt;&lt;property id=&quot;20300&quot; value=&quot;Slide 9 - &amp;quot;Regional Office Role&amp;quot;&quot;/&gt;&lt;property id=&quot;20307&quot; value=&quot;298&quot;/&gt;&lt;/object&gt;&lt;object type=&quot;3&quot; unique_id=&quot;21387&quot;&gt;&lt;property id=&quot;20148&quot; value=&quot;5&quot;/&gt;&lt;property id=&quot;20300&quot; value=&quot;Slide 10 - &amp;quot;DOL’s Chief Evaluation Office (CEO)&amp;quot;&quot;/&gt;&lt;property id=&quot;20307&quot; value=&quot;297&quot;/&gt;&lt;/object&gt;&lt;object type=&quot;3&quot; unique_id=&quot;21388&quot;&gt;&lt;property id=&quot;20148&quot; value=&quot;5&quot;/&gt;&lt;property id=&quot;20300&quot; value=&quot;Slide 11 - &amp;quot;SWFI Grantees&amp;quot;&quot;/&gt;&lt;property id=&quot;20307&quot; value=&quot;299&quot;/&gt;&lt;/object&gt;&lt;object type=&quot;3&quot; unique_id=&quot;21389&quot;&gt;&lt;property id=&quot;20148&quot; value=&quot;5&quot;/&gt;&lt;property id=&quot;20300&quot; value=&quot;Slide 12 - &amp;quot;Grantee Polling Question&amp;quot;&quot;/&gt;&lt;property id=&quot;20307&quot; value=&quot;301&quot;/&gt;&lt;/object&gt;&lt;object type=&quot;3&quot; unique_id=&quot;21390&quot;&gt;&lt;property id=&quot;20148&quot; value=&quot;5&quot;/&gt;&lt;property id=&quot;20300&quot; value=&quot;Slide 13 - &amp;quot;  &amp;quot;&quot;/&gt;&lt;property id=&quot;20307&quot; value=&quot;302&quot;/&gt;&lt;/object&gt;&lt;object type=&quot;3&quot; unique_id=&quot;21391&quot;&gt;&lt;property id=&quot;20148&quot; value=&quot;5&quot;/&gt;&lt;property id=&quot;20300&quot; value=&quot;Slide 14 - &amp;quot;Program Overview&amp;quot;&quot;/&gt;&lt;property id=&quot;20307&quot; value=&quot;363&quot;/&gt;&lt;/object&gt;&lt;object type=&quot;3&quot; unique_id=&quot;21392&quot;&gt;&lt;property id=&quot;20148&quot; value=&quot;5&quot;/&gt;&lt;property id=&quot;20300&quot; value=&quot;Slide 15 - &amp;quot;Overview of Grantees&amp;quot;&quot;/&gt;&lt;property id=&quot;20307&quot; value=&quot;304&quot;/&gt;&lt;/object&gt;&lt;object type=&quot;3&quot; unique_id=&quot;21393&quot;&gt;&lt;property id=&quot;20148&quot; value=&quot;5&quot;/&gt;&lt;property id=&quot;20300&quot; value=&quot;Slide 16 - &amp;quot;Overview of Grantees&amp;quot;&quot;/&gt;&lt;property id=&quot;20307&quot; value=&quot;307&quot;/&gt;&lt;/object&gt;&lt;object type=&quot;3&quot; unique_id=&quot;21394&quot;&gt;&lt;property id=&quot;20148&quot; value=&quot;5&quot;/&gt;&lt;property id=&quot;20300&quot; value=&quot;Slide 17 - &amp;quot;Overview of Grantees&amp;quot;&quot;/&gt;&lt;property id=&quot;20307&quot; value=&quot;308&quot;/&gt;&lt;/object&gt;&lt;object type=&quot;3&quot; unique_id=&quot;21395&quot;&gt;&lt;property id=&quot;20148&quot; value=&quot;5&quot;/&gt;&lt;property id=&quot;20300&quot; value=&quot;Slide 18 - &amp;quot;Target Population&amp;quot;&quot;/&gt;&lt;property id=&quot;20307&quot; value=&quot;309&quot;/&gt;&lt;/object&gt;&lt;object type=&quot;3&quot; unique_id=&quot;21396&quot;&gt;&lt;property id=&quot;20148&quot; value=&quot;5&quot;/&gt;&lt;property id=&quot;20300&quot; value=&quot;Slide 19 - &amp;quot;Program Level and System Level Activities&amp;quot;&quot;/&gt;&lt;property id=&quot;20307&quot; value=&quot;305&quot;/&gt;&lt;/object&gt;&lt;object type=&quot;3&quot; unique_id=&quot;21397&quot;&gt;&lt;property id=&quot;20148&quot; value=&quot;5&quot;/&gt;&lt;property id=&quot;20300&quot; value=&quot;Slide 20 - &amp;quot;Program Overview&amp;quot;&quot;/&gt;&lt;property id=&quot;20307&quot; value=&quot;306&quot;/&gt;&lt;/object&gt;&lt;object type=&quot;3&quot; unique_id=&quot;21398&quot;&gt;&lt;property id=&quot;20148&quot; value=&quot;5&quot;/&gt;&lt;property id=&quot;20300&quot; value=&quot;Slide 21 - &amp;quot; Division of Strategic Investments ETA Office of Workforce Investments  &amp;quot;&quot;/&gt;&lt;property id=&quot;20307&quot; value=&quot;310&quot;/&gt;&lt;/object&gt;&lt;object type=&quot;3&quot; unique_id=&quot;21399&quot;&gt;&lt;property id=&quot;20148&quot; value=&quot;5&quot;/&gt;&lt;property id=&quot;20300&quot; value=&quot;Slide 22 - &amp;quot;Communication Plan&amp;quot;&quot;/&gt;&lt;property id=&quot;20307&quot; value=&quot;311&quot;/&gt;&lt;/object&gt;&lt;object type=&quot;3&quot; unique_id=&quot;21400&quot;&gt;&lt;property id=&quot;20148&quot; value=&quot;5&quot;/&gt;&lt;property id=&quot;20300&quot; value=&quot;Slide 23 - &amp;quot; Grantee Team Communications &amp;amp; Support&amp;quot;&quot;/&gt;&lt;property id=&quot;20307&quot; value=&quot;312&quot;/&gt;&lt;/object&gt;&lt;object type=&quot;3&quot; unique_id=&quot;21401&quot;&gt;&lt;property id=&quot;20148&quot; value=&quot;5&quot;/&gt;&lt;property id=&quot;20300&quot; value=&quot;Slide 24 - &amp;quot;SWFI Project Abstracts&amp;quot;&quot;/&gt;&lt;property id=&quot;20307&quot; value=&quot;356&quot;/&gt;&lt;/object&gt;&lt;object type=&quot;3&quot; unique_id=&quot;21402&quot;&gt;&lt;property id=&quot;20148&quot; value=&quot;5&quot;/&gt;&lt;property id=&quot;20300&quot; value=&quot;Slide 25 - &amp;quot;SWFI Community of Practice&amp;quot;&quot;/&gt;&lt;property id=&quot;20307&quot; value=&quot;314&quot;/&gt;&lt;/object&gt;&lt;object type=&quot;3&quot; unique_id=&quot;21403&quot;&gt;&lt;property id=&quot;20148&quot; value=&quot;5&quot;/&gt;&lt;property id=&quot;20300&quot; value=&quot;Slide 26 - &amp;quot;Communication Plan&amp;quot;&quot;/&gt;&lt;property id=&quot;20307&quot; value=&quot;315&quot;/&gt;&lt;/object&gt;&lt;object type=&quot;3&quot; unique_id=&quot;21404&quot;&gt;&lt;property id=&quot;20148&quot; value=&quot;5&quot;/&gt;&lt;property id=&quot;20300&quot; value=&quot;Slide 27 - &amp;quot;Megan Baird Division of Strategic Investments ETA Office of Workforce Investments  &amp;quot;&quot;/&gt;&lt;property id=&quot;20307&quot; value=&quot;317&quot;/&gt;&lt;/object&gt;&lt;object type=&quot;3&quot; unique_id=&quot;21405&quot;&gt;&lt;property id=&quot;20148&quot; value=&quot;5&quot;/&gt;&lt;property id=&quot;20300&quot; value=&quot;Slide 28 - &amp;quot;The Value of Reporting&amp;quot;&quot;/&gt;&lt;property id=&quot;20307&quot; value=&quot;319&quot;/&gt;&lt;/object&gt;&lt;object type=&quot;3&quot; unique_id=&quot;21406&quot;&gt;&lt;property id=&quot;20148&quot; value=&quot;5&quot;/&gt;&lt;property id=&quot;20300&quot; value=&quot;Slide 29 - &amp;quot;Reporting Requirements&amp;quot;&quot;/&gt;&lt;property id=&quot;20307&quot; value=&quot;320&quot;/&gt;&lt;/object&gt;&lt;object type=&quot;3&quot; unique_id=&quot;21407&quot;&gt;&lt;property id=&quot;20148&quot; value=&quot;5&quot;/&gt;&lt;property id=&quot;20300&quot; value=&quot;Slide 30 - &amp;quot;Quarterly Progress Report&amp;quot;&quot;/&gt;&lt;property id=&quot;20307&quot; value=&quot;321&quot;/&gt;&lt;/object&gt;&lt;object type=&quot;3&quot; unique_id=&quot;21408&quot;&gt;&lt;property id=&quot;20148&quot; value=&quot;5&quot;/&gt;&lt;property id=&quot;20300&quot; value=&quot;Slide 31 - &amp;quot;Quarterly Progress Reports&amp;quot;&quot;/&gt;&lt;property id=&quot;20307&quot; value=&quot;360&quot;/&gt;&lt;/object&gt;&lt;object type=&quot;3&quot; unique_id=&quot;21409&quot;&gt;&lt;property id=&quot;20148&quot; value=&quot;5&quot;/&gt;&lt;property id=&quot;20300&quot; value=&quot;Slide 32 - &amp;quot;Interim Reporting Process: Submitting 9.30.2016 QPRs to ETA&amp;quot;&quot;/&gt;&lt;property id=&quot;20307&quot; value=&quot;377&quot;/&gt;&lt;/object&gt;&lt;object type=&quot;3&quot; unique_id=&quot;21410&quot;&gt;&lt;property id=&quot;20148&quot; value=&quot;5&quot;/&gt;&lt;property id=&quot;20300&quot; value=&quot;Slide 33 - &amp;quot;Important Links to DOL Performance Reporting&amp;quot;&quot;/&gt;&lt;property id=&quot;20307&quot; value=&quot;378&quot;/&gt;&lt;/object&gt;&lt;object type=&quot;3&quot; unique_id=&quot;21411&quot;&gt;&lt;property id=&quot;20148&quot; value=&quot;5&quot;/&gt;&lt;property id=&quot;20300&quot; value=&quot;Slide 34 - &amp;quot;Quarterly Financial Report&amp;quot;&quot;/&gt;&lt;property id=&quot;20307&quot; value=&quot;323&quot;/&gt;&lt;/object&gt;&lt;object type=&quot;3&quot; unique_id=&quot;21412&quot;&gt;&lt;property id=&quot;20148&quot; value=&quot;5&quot;/&gt;&lt;property id=&quot;20300&quot; value=&quot;Slide 35 - &amp;quot;Key Dates&amp;quot;&quot;/&gt;&lt;property id=&quot;20307&quot; value=&quot;325&quot;/&gt;&lt;/object&gt;&lt;object type=&quot;3&quot; unique_id=&quot;21413&quot;&gt;&lt;property id=&quot;20148&quot; value=&quot;5&quot;/&gt;&lt;property id=&quot;20300&quot; value=&quot;Slide 36 - &amp;quot; ETA Office of Grants Management   &amp;quot;&quot;/&gt;&lt;property id=&quot;20307&quot; value=&quot;327&quot;/&gt;&lt;/object&gt;&lt;object type=&quot;3&quot; unique_id=&quot;21414&quot;&gt;&lt;property id=&quot;20148&quot; value=&quot;5&quot;/&gt;&lt;property id=&quot;20300&quot; value=&quot;Slide 37 - &amp;quot;The Grant Award&amp;quot;&quot;/&gt;&lt;property id=&quot;20307&quot; value=&quot;328&quot;/&gt;&lt;/object&gt;&lt;object type=&quot;3&quot; unique_id=&quot;21415&quot;&gt;&lt;property id=&quot;20148&quot; value=&quot;5&quot;/&gt;&lt;property id=&quot;20300&quot; value=&quot;Slide 38 - &amp;quot;Grant Award Letter&amp;quot;&quot;/&gt;&lt;property id=&quot;20307&quot; value=&quot;329&quot;/&gt;&lt;/object&gt;&lt;object type=&quot;3&quot; unique_id=&quot;21416&quot;&gt;&lt;property id=&quot;20148&quot; value=&quot;5&quot;/&gt;&lt;property id=&quot;20300&quot; value=&quot;Slide 39 - &amp;quot;Grant Agreement Notice of Award&amp;quot;&quot;/&gt;&lt;property id=&quot;20307&quot; value=&quot;330&quot;/&gt;&lt;/object&gt;&lt;object type=&quot;3&quot; unique_id=&quot;21417&quot;&gt;&lt;property id=&quot;20148&quot; value=&quot;5&quot;/&gt;&lt;property id=&quot;20300&quot; value=&quot;Slide 40 - &amp;quot;Notice of Award Regulations&amp;quot;&quot;/&gt;&lt;property id=&quot;20307&quot; value=&quot;375&quot;/&gt;&lt;/object&gt;&lt;object type=&quot;3&quot; unique_id=&quot;21418&quot;&gt;&lt;property id=&quot;20148&quot; value=&quot;5&quot;/&gt;&lt;property id=&quot;20300&quot; value=&quot;Slide 41 - &amp;quot;Grant Agreement Conditions of Award &amp;amp; Terms&amp;quot;&quot;/&gt;&lt;property id=&quot;20307&quot; value=&quot;332&quot;/&gt;&lt;/object&gt;&lt;object type=&quot;3&quot; unique_id=&quot;21419&quot;&gt;&lt;property id=&quot;20148&quot; value=&quot;5&quot;/&gt;&lt;property id=&quot;20300&quot; value=&quot;Slide 42 - &amp;quot;Grant Agreement Terms&amp;quot;&quot;/&gt;&lt;property id=&quot;20307&quot; value=&quot;333&quot;/&gt;&lt;/object&gt;&lt;object type=&quot;3&quot; unique_id=&quot;21420&quot;&gt;&lt;property id=&quot;20148&quot; value=&quot;5&quot;/&gt;&lt;property id=&quot;20300&quot; value=&quot;Slide 43 - &amp;quot;Grant Agreement Attachments&amp;quot;&quot;/&gt;&lt;property id=&quot;20307&quot; value=&quot;334&quot;/&gt;&lt;/object&gt;&lt;object type=&quot;3&quot; unique_id=&quot;21421&quot;&gt;&lt;property id=&quot;20148&quot; value=&quot;5&quot;/&gt;&lt;property id=&quot;20300&quot; value=&quot;Slide 44 - &amp;quot;Terms– Equipment Purchases&amp;quot;&quot;/&gt;&lt;property id=&quot;20307&quot; value=&quot;335&quot;/&gt;&lt;/object&gt;&lt;object type=&quot;3&quot; unique_id=&quot;21422&quot;&gt;&lt;property id=&quot;20148&quot; value=&quot;5&quot;/&gt;&lt;property id=&quot;20300&quot; value=&quot;Slide 45 - &amp;quot;Budget and Statement of Work&amp;quot;&quot;/&gt;&lt;property id=&quot;20307&quot; value=&quot;336&quot;/&gt;&lt;/object&gt;&lt;object type=&quot;3&quot; unique_id=&quot;21423&quot;&gt;&lt;property id=&quot;20148&quot; value=&quot;5&quot;/&gt;&lt;property id=&quot;20300&quot; value=&quot;Slide 46 - &amp;quot;Indirect Cost Rate Agreement&amp;quot;&quot;/&gt;&lt;property id=&quot;20307&quot; value=&quot;337&quot;/&gt;&lt;/object&gt;&lt;object type=&quot;3&quot; unique_id=&quot;21424&quot;&gt;&lt;property id=&quot;20148&quot; value=&quot;5&quot;/&gt;&lt;property id=&quot;20300&quot; value=&quot;Slide 47 - &amp;quot;SOW Review&amp;quot;&quot;/&gt;&lt;property id=&quot;20307&quot; value=&quot;338&quot;/&gt;&lt;/object&gt;&lt;object type=&quot;3&quot; unique_id=&quot;21425&quot;&gt;&lt;property id=&quot;20148&quot; value=&quot;5&quot;/&gt;&lt;property id=&quot;20300&quot; value=&quot;Slide 48 - &amp;quot;Grant Modifications &amp;quot;&quot;/&gt;&lt;property id=&quot;20307&quot; value=&quot;374&quot;/&gt;&lt;/object&gt;&lt;object type=&quot;3&quot; unique_id=&quot;21426&quot;&gt;&lt;property id=&quot;20148&quot; value=&quot;5&quot;/&gt;&lt;property id=&quot;20300&quot; value=&quot;Slide 49 - &amp;quot;What is Grant Modification?&amp;quot;&quot;/&gt;&lt;property id=&quot;20307&quot; value=&quot;373&quot;/&gt;&lt;/object&gt;&lt;object type=&quot;3&quot; unique_id=&quot;21427&quot;&gt;&lt;property id=&quot;20148&quot; value=&quot;5&quot;/&gt;&lt;property id=&quot;20300&quot; value=&quot;Slide 50 - &amp;quot;Why Do A Modification?&amp;quot;&quot;/&gt;&lt;property id=&quot;20307&quot; value=&quot;372&quot;/&gt;&lt;/object&gt;&lt;object type=&quot;3&quot; unique_id=&quot;21428&quot;&gt;&lt;property id=&quot;20148&quot; value=&quot;5&quot;/&gt;&lt;property id=&quot;20300&quot; value=&quot;Slide 51 - &amp;quot;Why Do A Modification?&amp;quot;&quot;/&gt;&lt;property id=&quot;20307&quot; value=&quot;371&quot;/&gt;&lt;/object&gt;&lt;object type=&quot;3&quot; unique_id=&quot;21429&quot;&gt;&lt;property id=&quot;20148&quot; value=&quot;5&quot;/&gt;&lt;property id=&quot;20300&quot; value=&quot;Slide 52 - &amp;quot;FPO Modification Analysis&amp;quot;&quot;/&gt;&lt;property id=&quot;20307&quot; value=&quot;370&quot;/&gt;&lt;/object&gt;&lt;object type=&quot;3&quot; unique_id=&quot;21430&quot;&gt;&lt;property id=&quot;20148&quot; value=&quot;5&quot;/&gt;&lt;property id=&quot;20300&quot; value=&quot;Slide 53 - &amp;quot;Required Documentation  for Modification Requests&amp;quot;&quot;/&gt;&lt;property id=&quot;20307&quot; value=&quot;369&quot;/&gt;&lt;/object&gt;&lt;object type=&quot;3&quot; unique_id=&quot;21431&quot;&gt;&lt;property id=&quot;20148&quot; value=&quot;5&quot;/&gt;&lt;property id=&quot;20300&quot; value=&quot;Slide 54 - &amp;quot;HOW TO SUBMIT A MODIFICATION?&amp;quot;&quot;/&gt;&lt;property id=&quot;20307&quot; value=&quot;368&quot;/&gt;&lt;/object&gt;&lt;object type=&quot;3&quot; unique_id=&quot;21432&quot;&gt;&lt;property id=&quot;20148&quot; value=&quot;5&quot;/&gt;&lt;property id=&quot;20300&quot; value=&quot;Slide 55&quot;/&gt;&lt;property id=&quot;20307&quot; value=&quot;376&quot;/&gt;&lt;/object&gt;&lt;object type=&quot;3&quot; unique_id=&quot;21433&quot;&gt;&lt;property id=&quot;20148&quot; value=&quot;5&quot;/&gt;&lt;property id=&quot;20300&quot; value=&quot;Slide 56 - &amp;quot;Monica A. Evans Division of Strategic Investments ETA Office of Workforce Investments  &amp;quot;&quot;/&gt;&lt;property id=&quot;20307&quot; value=&quot;355&quot;/&gt;&lt;/object&gt;&lt;object type=&quot;3&quot; unique_id=&quot;21434&quot;&gt;&lt;property id=&quot;20148&quot; value=&quot;5&quot;/&gt;&lt;property id=&quot;20300&quot; value=&quot;Slide 57 - &amp;quot;Immediate Next Steps&amp;quot;&quot;/&gt;&lt;property id=&quot;20307&quot; value=&quot;341&quot;/&gt;&lt;/object&gt;&lt;object type=&quot;3&quot; unique_id=&quot;21435&quot;&gt;&lt;property id=&quot;20148&quot; value=&quot;5&quot;/&gt;&lt;property id=&quot;20300&quot; value=&quot;Slide 58 - &amp;quot;Next Steps – Upcoming TA&amp;amp;#x09; (cont.)&amp;quot;&quot;/&gt;&lt;property id=&quot;20307&quot; value=&quot;357&quot;/&gt;&lt;/object&gt;&lt;object type=&quot;3&quot; unique_id=&quot;21436&quot;&gt;&lt;property id=&quot;20148&quot; value=&quot;5&quot;/&gt;&lt;property id=&quot;20300&quot; value=&quot;Slide 59 - &amp;quot;Next Steps – Upcoming TA&amp;amp;#x09; (cont.)&amp;quot;&quot;/&gt;&lt;property id=&quot;20307&quot; value=&quot;362&quot;/&gt;&lt;/object&gt;&lt;object type=&quot;3&quot; unique_id=&quot;21437&quot;&gt;&lt;property id=&quot;20148&quot; value=&quot;5&quot;/&gt;&lt;property id=&quot;20300&quot; value=&quot;Slide 60 - &amp;quot;Grantee Polling Question&amp;quot;&quot;/&gt;&lt;property id=&quot;20307&quot; value=&quot;358&quot;/&gt;&lt;/object&gt;&lt;/object&gt;&lt;object type=&quot;8&quot; unique_id=&quot;114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U:\users\Chad\CBJTG_July2010_TA\audio\finalaudio\slide10_Tom.mp3"/>
  <p:tag name="PPSNARRATION" val="11,-923750053,U:\users\Chad\CBJTG_July2010_TA\Breeze_CBJTG_Round5_20100809.ppc"/>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3301</Words>
  <Application>Microsoft Office PowerPoint</Application>
  <PresentationFormat>On-screen Show (4:3)</PresentationFormat>
  <Paragraphs>662</Paragraphs>
  <Slides>63</Slides>
  <Notes>63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Arial Unicode MS</vt:lpstr>
      <vt:lpstr>Arial</vt:lpstr>
      <vt:lpstr>Calibri</vt:lpstr>
      <vt:lpstr>Comic Sans MS</vt:lpstr>
      <vt:lpstr>Franklin Gothic Medium</vt:lpstr>
      <vt:lpstr>Impact</vt:lpstr>
      <vt:lpstr>Myriad Pro</vt:lpstr>
      <vt:lpstr>Myriad Pro Cond</vt:lpstr>
      <vt:lpstr>Noto Sans Symbols</vt:lpstr>
      <vt:lpstr>Tahoma</vt:lpstr>
      <vt:lpstr>Times New Roman</vt:lpstr>
      <vt:lpstr>Wingdings</vt:lpstr>
      <vt:lpstr>Theme1</vt:lpstr>
      <vt:lpstr>H-1B Strengthening Working Families initiative (SWFI)</vt:lpstr>
      <vt:lpstr>PowerPoint Presentation</vt:lpstr>
      <vt:lpstr>Presenters</vt:lpstr>
      <vt:lpstr>Today’s Agenda</vt:lpstr>
      <vt:lpstr>Introductions</vt:lpstr>
      <vt:lpstr>National Office –  Division of Strategic Investments (DSI) </vt:lpstr>
      <vt:lpstr>National Office – Technical Assistance Initiative</vt:lpstr>
      <vt:lpstr>National Office –  Office of Grants Management (OGM) </vt:lpstr>
      <vt:lpstr>Regional Office Role</vt:lpstr>
      <vt:lpstr>DOL’s Chief Evaluation Office (CEO)</vt:lpstr>
      <vt:lpstr>SWFI Grantees</vt:lpstr>
      <vt:lpstr>Grantee Polling Question</vt:lpstr>
      <vt:lpstr>  </vt:lpstr>
      <vt:lpstr>Program Overview</vt:lpstr>
      <vt:lpstr>Overview of Grantees</vt:lpstr>
      <vt:lpstr>Overview of Grantees</vt:lpstr>
      <vt:lpstr>Overview of Grantees</vt:lpstr>
      <vt:lpstr>Target Population</vt:lpstr>
      <vt:lpstr>Program Level and System Level Activities</vt:lpstr>
      <vt:lpstr>Program Overview</vt:lpstr>
      <vt:lpstr> Division of Strategic Investments ETA Office of Workforce Investments  </vt:lpstr>
      <vt:lpstr>Communication Plan</vt:lpstr>
      <vt:lpstr> Grantee Team Communications &amp; Support</vt:lpstr>
      <vt:lpstr>SWFI Project Abstracts</vt:lpstr>
      <vt:lpstr>SWFI Community of Practice</vt:lpstr>
      <vt:lpstr>Communication Plan</vt:lpstr>
      <vt:lpstr>Megan Baird Division of Strategic Investments ETA Office of Workforce Investments  </vt:lpstr>
      <vt:lpstr>The Value of Reporting</vt:lpstr>
      <vt:lpstr>Reporting Requirements</vt:lpstr>
      <vt:lpstr>Quarterly Progress Report</vt:lpstr>
      <vt:lpstr>Quarterly Progress Reports</vt:lpstr>
      <vt:lpstr>Interim Reporting Process: Submitting 9.30.2016 QPRs to ETA</vt:lpstr>
      <vt:lpstr>Important Links to DOL Performance Reporting</vt:lpstr>
      <vt:lpstr>Quarterly Financial Report</vt:lpstr>
      <vt:lpstr>Key Dates</vt:lpstr>
      <vt:lpstr> ETA Office of Grants Management   </vt:lpstr>
      <vt:lpstr>The Grant Award</vt:lpstr>
      <vt:lpstr>Grant Award Letter</vt:lpstr>
      <vt:lpstr>Grant Agreement Notice of Award</vt:lpstr>
      <vt:lpstr>Notice of Award Regulations</vt:lpstr>
      <vt:lpstr>Grant Agreement Conditions of Award &amp; Terms</vt:lpstr>
      <vt:lpstr>Grant Agreement Terms</vt:lpstr>
      <vt:lpstr>Grant Agreement Attachments</vt:lpstr>
      <vt:lpstr>Terms– Equipment Purchases</vt:lpstr>
      <vt:lpstr>Budget and Statement of Work</vt:lpstr>
      <vt:lpstr>Indirect Cost Rate Agreement</vt:lpstr>
      <vt:lpstr>SOW Review</vt:lpstr>
      <vt:lpstr>Grant Modifications </vt:lpstr>
      <vt:lpstr>What is Grant Modification?</vt:lpstr>
      <vt:lpstr>Why Do A Modification?</vt:lpstr>
      <vt:lpstr>Why Do A Modification?</vt:lpstr>
      <vt:lpstr>FPO Modification Analysis</vt:lpstr>
      <vt:lpstr>Required Documentation  for Modification Requests</vt:lpstr>
      <vt:lpstr>HOW TO SUBMIT A MODIFICATION?</vt:lpstr>
      <vt:lpstr>PowerPoint Presentation</vt:lpstr>
      <vt:lpstr>Monica A. Evans Division of Strategic Investments ETA Office of Workforce Investments  </vt:lpstr>
      <vt:lpstr>Immediate Next Steps</vt:lpstr>
      <vt:lpstr>Next Steps – Upcoming TA  (cont.)</vt:lpstr>
      <vt:lpstr>Next Steps – Upcoming TA  (cont.)</vt:lpstr>
      <vt:lpstr>Grantee Polling Question</vt:lpstr>
      <vt:lpstr>Resources</vt:lpstr>
      <vt:lpstr>Please enter your questions in the Chat Room!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2016-08-11T15:18:57Z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