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6" r:id="rId3"/>
    <p:sldId id="264" r:id="rId4"/>
    <p:sldId id="258" r:id="rId5"/>
    <p:sldId id="309" r:id="rId6"/>
    <p:sldId id="331" r:id="rId7"/>
    <p:sldId id="308" r:id="rId8"/>
    <p:sldId id="273" r:id="rId9"/>
    <p:sldId id="279" r:id="rId10"/>
    <p:sldId id="328" r:id="rId11"/>
    <p:sldId id="329" r:id="rId12"/>
    <p:sldId id="330" r:id="rId13"/>
    <p:sldId id="310" r:id="rId14"/>
    <p:sldId id="316" r:id="rId15"/>
    <p:sldId id="318" r:id="rId16"/>
    <p:sldId id="281" r:id="rId17"/>
    <p:sldId id="321" r:id="rId18"/>
    <p:sldId id="305" r:id="rId19"/>
    <p:sldId id="304" r:id="rId20"/>
    <p:sldId id="324" r:id="rId21"/>
    <p:sldId id="326" r:id="rId22"/>
    <p:sldId id="311" r:id="rId23"/>
    <p:sldId id="291" r:id="rId24"/>
    <p:sldId id="323" r:id="rId25"/>
    <p:sldId id="302" r:id="rId26"/>
    <p:sldId id="303" r:id="rId27"/>
    <p:sldId id="312" r:id="rId28"/>
    <p:sldId id="284" r:id="rId29"/>
    <p:sldId id="313" r:id="rId30"/>
    <p:sldId id="319" r:id="rId31"/>
    <p:sldId id="325" r:id="rId32"/>
    <p:sldId id="286" r:id="rId33"/>
    <p:sldId id="287" r:id="rId34"/>
    <p:sldId id="288" r:id="rId35"/>
    <p:sldId id="289" r:id="rId36"/>
    <p:sldId id="278" r:id="rId37"/>
    <p:sldId id="261" r:id="rId38"/>
    <p:sldId id="262" r:id="rId39"/>
  </p:sldIdLst>
  <p:sldSz cx="9144000" cy="6858000" type="screen4x3"/>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Fraga" initials="LF" lastIdx="2" clrIdx="0"/>
  <p:cmAuthor id="1" name="Andy Ridgeway" initials="AR" lastIdx="12" clrIdx="1"/>
  <p:cmAuthor id="2" name="Harris, Charlotte - ETA" initials="CH"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0" autoAdjust="0"/>
    <p:restoredTop sz="94280" autoAdjust="0"/>
  </p:normalViewPr>
  <p:slideViewPr>
    <p:cSldViewPr snapToGrid="0">
      <p:cViewPr varScale="1">
        <p:scale>
          <a:sx n="72" d="100"/>
          <a:sy n="72" d="100"/>
        </p:scale>
        <p:origin x="1380" y="72"/>
      </p:cViewPr>
      <p:guideLst>
        <p:guide orient="horz" pos="2160"/>
        <p:guide pos="2880"/>
      </p:guideLst>
    </p:cSldViewPr>
  </p:slideViewPr>
  <p:notesTextViewPr>
    <p:cViewPr>
      <p:scale>
        <a:sx n="3" d="2"/>
        <a:sy n="3" d="2"/>
      </p:scale>
      <p:origin x="0" y="0"/>
    </p:cViewPr>
  </p:notesTextViewPr>
  <p:sorterViewPr>
    <p:cViewPr>
      <p:scale>
        <a:sx n="100" d="100"/>
        <a:sy n="100" d="100"/>
      </p:scale>
      <p:origin x="0" y="2466"/>
    </p:cViewPr>
  </p:sorterViewPr>
  <p:notesViewPr>
    <p:cSldViewPr snapToGrid="0">
      <p:cViewPr>
        <p:scale>
          <a:sx n="72" d="100"/>
          <a:sy n="72" d="100"/>
        </p:scale>
        <p:origin x="-2124" y="2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E2F2A9-1EAF-457A-BA83-3CBD6F88F42B}" type="datetimeFigureOut">
              <a:rPr lang="en-US" smtClean="0"/>
              <a:t>8/24/2016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039891-9BEF-425C-8523-5A3163895F40}" type="slidenum">
              <a:rPr lang="en-US" smtClean="0"/>
              <a:t>‹#›</a:t>
            </a:fld>
            <a:endParaRPr lang="en-US"/>
          </a:p>
        </p:txBody>
      </p:sp>
    </p:spTree>
    <p:extLst>
      <p:ext uri="{BB962C8B-B14F-4D97-AF65-F5344CB8AC3E}">
        <p14:creationId xmlns:p14="http://schemas.microsoft.com/office/powerpoint/2010/main" val="67490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a:t>
            </a:fld>
            <a:endParaRPr lang="en-US" dirty="0"/>
          </a:p>
        </p:txBody>
      </p:sp>
    </p:spTree>
    <p:extLst>
      <p:ext uri="{BB962C8B-B14F-4D97-AF65-F5344CB8AC3E}">
        <p14:creationId xmlns:p14="http://schemas.microsoft.com/office/powerpoint/2010/main" val="199261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10</a:t>
            </a:fld>
            <a:endParaRPr lang="en-US" dirty="0"/>
          </a:p>
        </p:txBody>
      </p:sp>
    </p:spTree>
    <p:extLst>
      <p:ext uri="{BB962C8B-B14F-4D97-AF65-F5344CB8AC3E}">
        <p14:creationId xmlns:p14="http://schemas.microsoft.com/office/powerpoint/2010/main" val="13325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11</a:t>
            </a:fld>
            <a:endParaRPr lang="en-US" dirty="0"/>
          </a:p>
        </p:txBody>
      </p:sp>
    </p:spTree>
    <p:extLst>
      <p:ext uri="{BB962C8B-B14F-4D97-AF65-F5344CB8AC3E}">
        <p14:creationId xmlns:p14="http://schemas.microsoft.com/office/powerpoint/2010/main" val="13325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12</a:t>
            </a:fld>
            <a:endParaRPr lang="en-US" dirty="0"/>
          </a:p>
        </p:txBody>
      </p:sp>
    </p:spTree>
    <p:extLst>
      <p:ext uri="{BB962C8B-B14F-4D97-AF65-F5344CB8AC3E}">
        <p14:creationId xmlns:p14="http://schemas.microsoft.com/office/powerpoint/2010/main" val="73985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13</a:t>
            </a:fld>
            <a:endParaRPr lang="en-US" dirty="0"/>
          </a:p>
        </p:txBody>
      </p:sp>
    </p:spTree>
    <p:extLst>
      <p:ext uri="{BB962C8B-B14F-4D97-AF65-F5344CB8AC3E}">
        <p14:creationId xmlns:p14="http://schemas.microsoft.com/office/powerpoint/2010/main" val="103652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15</a:t>
            </a:fld>
            <a:endParaRPr lang="en-US" dirty="0"/>
          </a:p>
        </p:txBody>
      </p:sp>
    </p:spTree>
    <p:extLst>
      <p:ext uri="{BB962C8B-B14F-4D97-AF65-F5344CB8AC3E}">
        <p14:creationId xmlns:p14="http://schemas.microsoft.com/office/powerpoint/2010/main" val="307393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44525"/>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16</a:t>
            </a:fld>
            <a:endParaRPr lang="en-US" dirty="0"/>
          </a:p>
        </p:txBody>
      </p:sp>
    </p:spTree>
    <p:extLst>
      <p:ext uri="{BB962C8B-B14F-4D97-AF65-F5344CB8AC3E}">
        <p14:creationId xmlns:p14="http://schemas.microsoft.com/office/powerpoint/2010/main" val="256454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17</a:t>
            </a:fld>
            <a:endParaRPr lang="en-US" dirty="0"/>
          </a:p>
        </p:txBody>
      </p:sp>
    </p:spTree>
    <p:extLst>
      <p:ext uri="{BB962C8B-B14F-4D97-AF65-F5344CB8AC3E}">
        <p14:creationId xmlns:p14="http://schemas.microsoft.com/office/powerpoint/2010/main" val="256454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712B1-0BE7-44EA-B137-2477ECE1B5E8}" type="slidenum">
              <a:rPr lang="en-US" smtClean="0"/>
              <a:t>18</a:t>
            </a:fld>
            <a:endParaRPr lang="en-US" dirty="0"/>
          </a:p>
        </p:txBody>
      </p:sp>
    </p:spTree>
    <p:extLst>
      <p:ext uri="{BB962C8B-B14F-4D97-AF65-F5344CB8AC3E}">
        <p14:creationId xmlns:p14="http://schemas.microsoft.com/office/powerpoint/2010/main" val="408198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712B1-0BE7-44EA-B137-2477ECE1B5E8}" type="slidenum">
              <a:rPr lang="en-US" smtClean="0"/>
              <a:t>19</a:t>
            </a:fld>
            <a:endParaRPr lang="en-US" dirty="0"/>
          </a:p>
        </p:txBody>
      </p:sp>
    </p:spTree>
    <p:extLst>
      <p:ext uri="{BB962C8B-B14F-4D97-AF65-F5344CB8AC3E}">
        <p14:creationId xmlns:p14="http://schemas.microsoft.com/office/powerpoint/2010/main" val="284824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712B1-0BE7-44EA-B137-2477ECE1B5E8}" type="slidenum">
              <a:rPr lang="en-US" smtClean="0"/>
              <a:t>20</a:t>
            </a:fld>
            <a:endParaRPr lang="en-US" dirty="0"/>
          </a:p>
        </p:txBody>
      </p:sp>
    </p:spTree>
    <p:extLst>
      <p:ext uri="{BB962C8B-B14F-4D97-AF65-F5344CB8AC3E}">
        <p14:creationId xmlns:p14="http://schemas.microsoft.com/office/powerpoint/2010/main" val="284824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2</a:t>
            </a:fld>
            <a:endParaRPr lang="en-US"/>
          </a:p>
        </p:txBody>
      </p:sp>
    </p:spTree>
    <p:extLst>
      <p:ext uri="{BB962C8B-B14F-4D97-AF65-F5344CB8AC3E}">
        <p14:creationId xmlns:p14="http://schemas.microsoft.com/office/powerpoint/2010/main" val="58420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712B1-0BE7-44EA-B137-2477ECE1B5E8}" type="slidenum">
              <a:rPr lang="en-US" smtClean="0"/>
              <a:t>21</a:t>
            </a:fld>
            <a:endParaRPr lang="en-US" dirty="0"/>
          </a:p>
        </p:txBody>
      </p:sp>
    </p:spTree>
    <p:extLst>
      <p:ext uri="{BB962C8B-B14F-4D97-AF65-F5344CB8AC3E}">
        <p14:creationId xmlns:p14="http://schemas.microsoft.com/office/powerpoint/2010/main" val="284824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23</a:t>
            </a:fld>
            <a:endParaRPr lang="en-US" dirty="0"/>
          </a:p>
        </p:txBody>
      </p:sp>
    </p:spTree>
    <p:extLst>
      <p:ext uri="{BB962C8B-B14F-4D97-AF65-F5344CB8AC3E}">
        <p14:creationId xmlns:p14="http://schemas.microsoft.com/office/powerpoint/2010/main" val="50305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24</a:t>
            </a:fld>
            <a:endParaRPr lang="en-US"/>
          </a:p>
        </p:txBody>
      </p:sp>
    </p:spTree>
    <p:extLst>
      <p:ext uri="{BB962C8B-B14F-4D97-AF65-F5344CB8AC3E}">
        <p14:creationId xmlns:p14="http://schemas.microsoft.com/office/powerpoint/2010/main" val="50305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25</a:t>
            </a:fld>
            <a:endParaRPr lang="en-US"/>
          </a:p>
        </p:txBody>
      </p:sp>
    </p:spTree>
    <p:extLst>
      <p:ext uri="{BB962C8B-B14F-4D97-AF65-F5344CB8AC3E}">
        <p14:creationId xmlns:p14="http://schemas.microsoft.com/office/powerpoint/2010/main" val="380858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26</a:t>
            </a:fld>
            <a:endParaRPr lang="en-US"/>
          </a:p>
        </p:txBody>
      </p:sp>
    </p:spTree>
    <p:extLst>
      <p:ext uri="{BB962C8B-B14F-4D97-AF65-F5344CB8AC3E}">
        <p14:creationId xmlns:p14="http://schemas.microsoft.com/office/powerpoint/2010/main" val="3808582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27</a:t>
            </a:fld>
            <a:endParaRPr lang="en-US"/>
          </a:p>
        </p:txBody>
      </p:sp>
    </p:spTree>
    <p:extLst>
      <p:ext uri="{BB962C8B-B14F-4D97-AF65-F5344CB8AC3E}">
        <p14:creationId xmlns:p14="http://schemas.microsoft.com/office/powerpoint/2010/main" val="39298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712B1-0BE7-44EA-B137-2477ECE1B5E8}" type="slidenum">
              <a:rPr lang="en-US" smtClean="0"/>
              <a:t>28</a:t>
            </a:fld>
            <a:endParaRPr lang="en-US"/>
          </a:p>
        </p:txBody>
      </p:sp>
    </p:spTree>
    <p:extLst>
      <p:ext uri="{BB962C8B-B14F-4D97-AF65-F5344CB8AC3E}">
        <p14:creationId xmlns:p14="http://schemas.microsoft.com/office/powerpoint/2010/main" val="272860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29</a:t>
            </a:fld>
            <a:endParaRPr lang="en-US"/>
          </a:p>
        </p:txBody>
      </p:sp>
    </p:spTree>
    <p:extLst>
      <p:ext uri="{BB962C8B-B14F-4D97-AF65-F5344CB8AC3E}">
        <p14:creationId xmlns:p14="http://schemas.microsoft.com/office/powerpoint/2010/main" val="799865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32</a:t>
            </a:fld>
            <a:endParaRPr lang="en-US"/>
          </a:p>
        </p:txBody>
      </p:sp>
    </p:spTree>
    <p:extLst>
      <p:ext uri="{BB962C8B-B14F-4D97-AF65-F5344CB8AC3E}">
        <p14:creationId xmlns:p14="http://schemas.microsoft.com/office/powerpoint/2010/main" val="2838207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33</a:t>
            </a:fld>
            <a:endParaRPr lang="en-US"/>
          </a:p>
        </p:txBody>
      </p:sp>
    </p:spTree>
    <p:extLst>
      <p:ext uri="{BB962C8B-B14F-4D97-AF65-F5344CB8AC3E}">
        <p14:creationId xmlns:p14="http://schemas.microsoft.com/office/powerpoint/2010/main" val="283820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3</a:t>
            </a:fld>
            <a:endParaRPr lang="en-US"/>
          </a:p>
        </p:txBody>
      </p:sp>
    </p:spTree>
    <p:extLst>
      <p:ext uri="{BB962C8B-B14F-4D97-AF65-F5344CB8AC3E}">
        <p14:creationId xmlns:p14="http://schemas.microsoft.com/office/powerpoint/2010/main" val="295923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34</a:t>
            </a:fld>
            <a:endParaRPr lang="en-US"/>
          </a:p>
        </p:txBody>
      </p:sp>
    </p:spTree>
    <p:extLst>
      <p:ext uri="{BB962C8B-B14F-4D97-AF65-F5344CB8AC3E}">
        <p14:creationId xmlns:p14="http://schemas.microsoft.com/office/powerpoint/2010/main" val="283820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039891-9BEF-425C-8523-5A3163895F40}" type="slidenum">
              <a:rPr lang="en-US" smtClean="0"/>
              <a:pPr/>
              <a:t>35</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820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36</a:t>
            </a:fld>
            <a:endParaRPr lang="en-US"/>
          </a:p>
        </p:txBody>
      </p:sp>
    </p:spTree>
    <p:extLst>
      <p:ext uri="{BB962C8B-B14F-4D97-AF65-F5344CB8AC3E}">
        <p14:creationId xmlns:p14="http://schemas.microsoft.com/office/powerpoint/2010/main" val="3251392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37</a:t>
            </a:fld>
            <a:endParaRPr lang="en-US"/>
          </a:p>
        </p:txBody>
      </p:sp>
    </p:spTree>
    <p:extLst>
      <p:ext uri="{BB962C8B-B14F-4D97-AF65-F5344CB8AC3E}">
        <p14:creationId xmlns:p14="http://schemas.microsoft.com/office/powerpoint/2010/main" val="237659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38</a:t>
            </a:fld>
            <a:endParaRPr lang="en-US"/>
          </a:p>
        </p:txBody>
      </p:sp>
    </p:spTree>
    <p:extLst>
      <p:ext uri="{BB962C8B-B14F-4D97-AF65-F5344CB8AC3E}">
        <p14:creationId xmlns:p14="http://schemas.microsoft.com/office/powerpoint/2010/main" val="226585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4</a:t>
            </a:fld>
            <a:endParaRPr lang="en-US"/>
          </a:p>
        </p:txBody>
      </p:sp>
    </p:spTree>
    <p:extLst>
      <p:ext uri="{BB962C8B-B14F-4D97-AF65-F5344CB8AC3E}">
        <p14:creationId xmlns:p14="http://schemas.microsoft.com/office/powerpoint/2010/main" val="283785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5</a:t>
            </a:fld>
            <a:endParaRPr lang="en-US"/>
          </a:p>
        </p:txBody>
      </p:sp>
    </p:spTree>
    <p:extLst>
      <p:ext uri="{BB962C8B-B14F-4D97-AF65-F5344CB8AC3E}">
        <p14:creationId xmlns:p14="http://schemas.microsoft.com/office/powerpoint/2010/main" val="114200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6</a:t>
            </a:fld>
            <a:endParaRPr lang="en-US" dirty="0"/>
          </a:p>
        </p:txBody>
      </p:sp>
    </p:spTree>
    <p:extLst>
      <p:ext uri="{BB962C8B-B14F-4D97-AF65-F5344CB8AC3E}">
        <p14:creationId xmlns:p14="http://schemas.microsoft.com/office/powerpoint/2010/main" val="227831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39891-9BEF-425C-8523-5A3163895F40}" type="slidenum">
              <a:rPr lang="en-US" smtClean="0"/>
              <a:t>7</a:t>
            </a:fld>
            <a:endParaRPr lang="en-US"/>
          </a:p>
        </p:txBody>
      </p:sp>
    </p:spTree>
    <p:extLst>
      <p:ext uri="{BB962C8B-B14F-4D97-AF65-F5344CB8AC3E}">
        <p14:creationId xmlns:p14="http://schemas.microsoft.com/office/powerpoint/2010/main" val="57235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8</a:t>
            </a:fld>
            <a:endParaRPr lang="en-US"/>
          </a:p>
        </p:txBody>
      </p:sp>
    </p:spTree>
    <p:extLst>
      <p:ext uri="{BB962C8B-B14F-4D97-AF65-F5344CB8AC3E}">
        <p14:creationId xmlns:p14="http://schemas.microsoft.com/office/powerpoint/2010/main" val="205280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39891-9BEF-425C-8523-5A3163895F40}" type="slidenum">
              <a:rPr lang="en-US" smtClean="0"/>
              <a:t>9</a:t>
            </a:fld>
            <a:endParaRPr lang="en-US" dirty="0"/>
          </a:p>
        </p:txBody>
      </p:sp>
    </p:spTree>
    <p:extLst>
      <p:ext uri="{BB962C8B-B14F-4D97-AF65-F5344CB8AC3E}">
        <p14:creationId xmlns:p14="http://schemas.microsoft.com/office/powerpoint/2010/main" val="1690788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5" name="Group 4"/>
          <p:cNvGrpSpPr/>
          <p:nvPr userDrawn="1"/>
        </p:nvGrpSpPr>
        <p:grpSpPr>
          <a:xfrm>
            <a:off x="-4" y="2921367"/>
            <a:ext cx="9144001" cy="3936634"/>
            <a:chOff x="-4" y="2921367"/>
            <a:chExt cx="9144001" cy="3936634"/>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7"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377033" y="5985681"/>
              <a:ext cx="2004628" cy="6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jpg"/>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0932" y="6174583"/>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sp>
        <p:nvSpPr>
          <p:cNvPr id="26" name="Rectangle 25"/>
          <p:cNvSpPr/>
          <p:nvPr userDrawn="1"/>
        </p:nvSpPr>
        <p:spPr>
          <a:xfrm>
            <a:off x="-4" y="5253062"/>
            <a:ext cx="3797303" cy="542119"/>
          </a:xfrm>
          <a:prstGeom prst="rect">
            <a:avLst/>
          </a:prstGeom>
          <a:gradFill>
            <a:gsLst>
              <a:gs pos="0">
                <a:schemeClr val="bg1">
                  <a:lumMod val="75000"/>
                  <a:alpha val="22000"/>
                </a:schemeClr>
              </a:gs>
              <a:gs pos="100000">
                <a:schemeClr val="bg1">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a:spLocks noGrp="1"/>
          </p:cNvSpPr>
          <p:nvPr>
            <p:ph type="body" sz="quarter" idx="11" hasCustomPrompt="1"/>
          </p:nvPr>
        </p:nvSpPr>
        <p:spPr>
          <a:xfrm>
            <a:off x="495300" y="5303862"/>
            <a:ext cx="3301999" cy="431424"/>
          </a:xfrm>
        </p:spPr>
        <p:txBody>
          <a:bodyPr anchor="ctr" anchorCtr="0">
            <a:noAutofit/>
          </a:bodyPr>
          <a:lstStyle>
            <a:lvl1pPr marL="0" indent="0" algn="l" defTabSz="914400" rtl="0" eaLnBrk="1" latinLnBrk="0" hangingPunct="1">
              <a:lnSpc>
                <a:spcPct val="90000"/>
              </a:lnSpc>
              <a:spcBef>
                <a:spcPct val="0"/>
              </a:spcBef>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lvl="0"/>
            <a:r>
              <a:rPr lang="en-US" dirty="0"/>
              <a:t>Presenting Organization</a:t>
            </a:r>
          </a:p>
        </p:txBody>
      </p:sp>
      <p:grpSp>
        <p:nvGrpSpPr>
          <p:cNvPr id="25" name="Group 24"/>
          <p:cNvGrpSpPr/>
          <p:nvPr userDrawn="1"/>
        </p:nvGrpSpPr>
        <p:grpSpPr>
          <a:xfrm>
            <a:off x="0" y="5253062"/>
            <a:ext cx="3594100" cy="542119"/>
            <a:chOff x="-21034" y="5253062"/>
            <a:chExt cx="3886200" cy="542119"/>
          </a:xfrm>
        </p:grpSpPr>
        <p:cxnSp>
          <p:nvCxnSpPr>
            <p:cNvPr id="21" name="Straight Connector 20"/>
            <p:cNvCxnSpPr/>
            <p:nvPr userDrawn="1"/>
          </p:nvCxnSpPr>
          <p:spPr>
            <a:xfrm>
              <a:off x="-21034" y="5795181"/>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034" y="5253062"/>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550" y="3506482"/>
            <a:ext cx="3981448" cy="2655625"/>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474" y="3104383"/>
            <a:ext cx="4580769" cy="3051815"/>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354890"/>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7866" t="2099" r="11100" b="27218"/>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pic>
        <p:nvPicPr>
          <p:cNvPr id="18" name="imag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3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489"/>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0126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5" name="imag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7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2" name="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6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Tree>
    <p:extLst>
      <p:ext uri="{BB962C8B-B14F-4D97-AF65-F5344CB8AC3E}">
        <p14:creationId xmlns:p14="http://schemas.microsoft.com/office/powerpoint/2010/main" val="222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userDrawn="1"/>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jpg"/>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2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userDrawn="1"/>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64" r:id="rId4"/>
    <p:sldLayoutId id="2147483684" r:id="rId5"/>
    <p:sldLayoutId id="2147483679" r:id="rId6"/>
    <p:sldLayoutId id="2147483681" r:id="rId7"/>
    <p:sldLayoutId id="2147483682" r:id="rId8"/>
    <p:sldLayoutId id="2147483683" r:id="rId9"/>
    <p:sldLayoutId id="2147483677" r:id="rId10"/>
    <p:sldLayoutId id="2147483687" r:id="rId11"/>
    <p:sldLayoutId id="2147483688" r:id="rId12"/>
    <p:sldLayoutId id="2147483689" r:id="rId13"/>
    <p:sldLayoutId id="2147483690" r:id="rId14"/>
    <p:sldLayoutId id="2147483691" r:id="rId15"/>
    <p:sldLayoutId id="2147483692" r:id="rId16"/>
    <p:sldLayoutId id="2147483685" r:id="rId17"/>
    <p:sldLayoutId id="2147483686" r:id="rId18"/>
    <p:sldLayoutId id="2147483693" r:id="rId19"/>
    <p:sldLayoutId id="2147483678" r:id="rId20"/>
    <p:sldLayoutId id="2147483680" r:id="rId21"/>
    <p:sldLayoutId id="2147483666" r:id="rId22"/>
    <p:sldLayoutId id="2147483667" r:id="rId23"/>
    <p:sldLayoutId id="2147483674" r:id="rId24"/>
  </p:sldLayoutIdLst>
  <p:txStyles>
    <p:title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ion.workforcegps.org/resources/2016/04/11/13/08/State_One_Stop_Partnership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ion.workforcegps.org/resources/2016/04/11/13/08/State_One_Stop_Partnerships"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www.gpo.gov/fdsys/pkg/FR-2016-08-19/pdf/2016-15977.pdf" TargetMode="External"/><Relationship Id="rId5" Type="http://schemas.openxmlformats.org/officeDocument/2006/relationships/hyperlink" Target="https://www.gpo.gov/fdsys/pkg/FR-2016-08-19/pdf/2016-15975.pdf" TargetMode="External"/><Relationship Id="rId4" Type="http://schemas.openxmlformats.org/officeDocument/2006/relationships/hyperlink" Target="https://ion.workforcegps.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858581"/>
      </p:ext>
    </p:extLst>
  </p:cSld>
  <p:clrMapOvr>
    <a:masterClrMapping/>
  </p:clrMapOvr>
  <p:transition spd="slow" advClick="0"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 Question 1</a:t>
            </a:r>
          </a:p>
        </p:txBody>
      </p:sp>
      <p:sp>
        <p:nvSpPr>
          <p:cNvPr id="4" name="Rectangle 3"/>
          <p:cNvSpPr/>
          <p:nvPr/>
        </p:nvSpPr>
        <p:spPr>
          <a:xfrm>
            <a:off x="888273" y="1720840"/>
            <a:ext cx="7380515" cy="3293209"/>
          </a:xfrm>
          <a:prstGeom prst="rect">
            <a:avLst/>
          </a:prstGeom>
        </p:spPr>
        <p:txBody>
          <a:bodyPr wrap="square">
            <a:spAutoFit/>
          </a:bodyPr>
          <a:lstStyle/>
          <a:p>
            <a:r>
              <a:rPr lang="en-US" sz="2600" dirty="0"/>
              <a:t>How knowledgeable are you with the new changes to the Adult, Dislocated Worker, and Wagner-Peyser provisions under WIOA ?</a:t>
            </a:r>
          </a:p>
          <a:p>
            <a:endParaRPr lang="en-US" sz="2600" dirty="0"/>
          </a:p>
          <a:p>
            <a:r>
              <a:rPr lang="en-US" sz="2600" dirty="0"/>
              <a:t>a)  Pretty good.</a:t>
            </a:r>
          </a:p>
          <a:p>
            <a:r>
              <a:rPr lang="en-US" sz="2600" dirty="0"/>
              <a:t>b)  I’m on top of it.</a:t>
            </a:r>
          </a:p>
          <a:p>
            <a:r>
              <a:rPr lang="en-US" sz="2600" dirty="0"/>
              <a:t>c)  I need to know more.</a:t>
            </a:r>
          </a:p>
          <a:p>
            <a:r>
              <a:rPr lang="en-US" sz="2600" dirty="0"/>
              <a:t>d)  I didn’t know that anything had changed.</a:t>
            </a:r>
          </a:p>
        </p:txBody>
      </p:sp>
    </p:spTree>
    <p:extLst>
      <p:ext uri="{BB962C8B-B14F-4D97-AF65-F5344CB8AC3E}">
        <p14:creationId xmlns:p14="http://schemas.microsoft.com/office/powerpoint/2010/main" val="361839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 Question 2</a:t>
            </a:r>
          </a:p>
        </p:txBody>
      </p:sp>
      <p:sp>
        <p:nvSpPr>
          <p:cNvPr id="4" name="Rectangle 3"/>
          <p:cNvSpPr/>
          <p:nvPr/>
        </p:nvSpPr>
        <p:spPr>
          <a:xfrm>
            <a:off x="888273" y="1720840"/>
            <a:ext cx="7380515" cy="4093428"/>
          </a:xfrm>
          <a:prstGeom prst="rect">
            <a:avLst/>
          </a:prstGeom>
        </p:spPr>
        <p:txBody>
          <a:bodyPr wrap="square">
            <a:spAutoFit/>
          </a:bodyPr>
          <a:lstStyle/>
          <a:p>
            <a:r>
              <a:rPr lang="en-US" sz="2600" dirty="0"/>
              <a:t>In which set of sections below will you find information regarding Adult, Dislocated Worker, and Wagner-Peyser service delivery?</a:t>
            </a:r>
          </a:p>
          <a:p>
            <a:endParaRPr lang="en-US" sz="2600" dirty="0"/>
          </a:p>
          <a:p>
            <a:pPr marL="514350" indent="-514350">
              <a:buFont typeface="+mj-lt"/>
              <a:buAutoNum type="alphaLcPeriod"/>
            </a:pPr>
            <a:r>
              <a:rPr lang="en-US" sz="2600" dirty="0"/>
              <a:t>678 &amp; 632 </a:t>
            </a:r>
          </a:p>
          <a:p>
            <a:pPr marL="514350" indent="-514350">
              <a:buFont typeface="+mj-lt"/>
              <a:buAutoNum type="alphaLcPeriod"/>
            </a:pPr>
            <a:r>
              <a:rPr lang="en-US" sz="2600" dirty="0"/>
              <a:t>679 &amp; 652 </a:t>
            </a:r>
          </a:p>
          <a:p>
            <a:pPr marL="514350" indent="-514350">
              <a:buFont typeface="+mj-lt"/>
              <a:buAutoNum type="alphaLcPeriod"/>
            </a:pPr>
            <a:r>
              <a:rPr lang="en-US" sz="2600" dirty="0"/>
              <a:t>680 &amp; 652 </a:t>
            </a:r>
          </a:p>
          <a:p>
            <a:pPr marL="514350" indent="-514350">
              <a:buFont typeface="+mj-lt"/>
              <a:buAutoNum type="alphaLcPeriod"/>
            </a:pPr>
            <a:r>
              <a:rPr lang="en-US" sz="2600" dirty="0"/>
              <a:t>681 &amp; 683</a:t>
            </a:r>
          </a:p>
          <a:p>
            <a:pPr marL="514350" indent="-514350">
              <a:buFont typeface="+mj-lt"/>
              <a:buAutoNum type="alphaLcPeriod"/>
            </a:pPr>
            <a:endParaRPr lang="en-US" sz="2600" dirty="0"/>
          </a:p>
          <a:p>
            <a:endParaRPr lang="en-US" sz="2600" dirty="0"/>
          </a:p>
        </p:txBody>
      </p:sp>
    </p:spTree>
    <p:extLst>
      <p:ext uri="{BB962C8B-B14F-4D97-AF65-F5344CB8AC3E}">
        <p14:creationId xmlns:p14="http://schemas.microsoft.com/office/powerpoint/2010/main" val="284691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Regulations</a:t>
            </a:r>
          </a:p>
        </p:txBody>
      </p:sp>
      <p:sp>
        <p:nvSpPr>
          <p:cNvPr id="3" name="Content Placeholder 2"/>
          <p:cNvSpPr>
            <a:spLocks noGrp="1"/>
          </p:cNvSpPr>
          <p:nvPr>
            <p:ph idx="1"/>
          </p:nvPr>
        </p:nvSpPr>
        <p:spPr/>
        <p:txBody>
          <a:bodyPr>
            <a:normAutofit/>
          </a:bodyPr>
          <a:lstStyle/>
          <a:p>
            <a:r>
              <a:rPr lang="en-US" b="1" dirty="0"/>
              <a:t>Adult and Dislocated Worker </a:t>
            </a:r>
            <a:r>
              <a:rPr lang="en-US" dirty="0"/>
              <a:t>activities under Title I are in Section 680</a:t>
            </a:r>
          </a:p>
          <a:p>
            <a:endParaRPr lang="en-US" dirty="0"/>
          </a:p>
          <a:p>
            <a:r>
              <a:rPr lang="en-US" b="1" dirty="0"/>
              <a:t>Provisions Governing the Wagner-Peyser Act </a:t>
            </a:r>
            <a:r>
              <a:rPr lang="en-US" dirty="0"/>
              <a:t>Employment Services are in Sections 651, 652, 653, 654, and 658 </a:t>
            </a:r>
          </a:p>
        </p:txBody>
      </p:sp>
    </p:spTree>
    <p:extLst>
      <p:ext uri="{BB962C8B-B14F-4D97-AF65-F5344CB8AC3E}">
        <p14:creationId xmlns:p14="http://schemas.microsoft.com/office/powerpoint/2010/main" val="203295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&amp; Dislocated Worker Program Provisions</a:t>
            </a:r>
          </a:p>
        </p:txBody>
      </p:sp>
    </p:spTree>
    <p:extLst>
      <p:ext uri="{BB962C8B-B14F-4D97-AF65-F5344CB8AC3E}">
        <p14:creationId xmlns:p14="http://schemas.microsoft.com/office/powerpoint/2010/main" val="130944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3</a:t>
            </a:r>
          </a:p>
        </p:txBody>
      </p:sp>
      <p:sp>
        <p:nvSpPr>
          <p:cNvPr id="3" name="Rectangle 2"/>
          <p:cNvSpPr/>
          <p:nvPr/>
        </p:nvSpPr>
        <p:spPr>
          <a:xfrm>
            <a:off x="522512" y="1626888"/>
            <a:ext cx="8112035" cy="2677656"/>
          </a:xfrm>
          <a:prstGeom prst="rect">
            <a:avLst/>
          </a:prstGeom>
        </p:spPr>
        <p:txBody>
          <a:bodyPr wrap="square">
            <a:spAutoFit/>
          </a:bodyPr>
          <a:lstStyle/>
          <a:p>
            <a:r>
              <a:rPr lang="en-US" sz="2400" dirty="0"/>
              <a:t>When does the priority for public assistance recipients, other low income individuals, or individuals who are basic skills deficient apply for the Adult program?</a:t>
            </a:r>
          </a:p>
          <a:p>
            <a:endParaRPr lang="en-US" sz="2400" dirty="0"/>
          </a:p>
          <a:p>
            <a:r>
              <a:rPr lang="en-US" sz="2400" dirty="0"/>
              <a:t>a) Always</a:t>
            </a:r>
          </a:p>
          <a:p>
            <a:r>
              <a:rPr lang="en-US" sz="2400" dirty="0"/>
              <a:t>b) Never</a:t>
            </a:r>
          </a:p>
          <a:p>
            <a:r>
              <a:rPr lang="en-US" sz="2400" dirty="0"/>
              <a:t>c) When funds are limited</a:t>
            </a:r>
          </a:p>
        </p:txBody>
      </p:sp>
    </p:spTree>
    <p:extLst>
      <p:ext uri="{BB962C8B-B14F-4D97-AF65-F5344CB8AC3E}">
        <p14:creationId xmlns:p14="http://schemas.microsoft.com/office/powerpoint/2010/main" val="285260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4</a:t>
            </a:r>
          </a:p>
        </p:txBody>
      </p:sp>
      <p:sp>
        <p:nvSpPr>
          <p:cNvPr id="3" name="Rectangle 2"/>
          <p:cNvSpPr/>
          <p:nvPr/>
        </p:nvSpPr>
        <p:spPr>
          <a:xfrm>
            <a:off x="849086" y="1864698"/>
            <a:ext cx="7720148" cy="3170099"/>
          </a:xfrm>
          <a:prstGeom prst="rect">
            <a:avLst/>
          </a:prstGeom>
        </p:spPr>
        <p:txBody>
          <a:bodyPr wrap="square">
            <a:spAutoFit/>
          </a:bodyPr>
          <a:lstStyle/>
          <a:p>
            <a:r>
              <a:rPr lang="en-US" sz="2600" dirty="0"/>
              <a:t>Does a separating service member need to exit the military before receiving dislocated worker services?</a:t>
            </a:r>
          </a:p>
          <a:p>
            <a:endParaRPr lang="en-US" sz="2600" dirty="0"/>
          </a:p>
          <a:p>
            <a:r>
              <a:rPr lang="en-US" sz="2600" dirty="0"/>
              <a:t>a) Yes</a:t>
            </a:r>
          </a:p>
          <a:p>
            <a:r>
              <a:rPr lang="en-US" sz="2600" dirty="0"/>
              <a:t>b) No</a:t>
            </a:r>
          </a:p>
          <a:p>
            <a:r>
              <a:rPr lang="en-US" sz="2600" dirty="0"/>
              <a:t>c) Not sure</a:t>
            </a:r>
          </a:p>
          <a:p>
            <a:endParaRPr lang="en-US" dirty="0"/>
          </a:p>
        </p:txBody>
      </p:sp>
    </p:spTree>
    <p:extLst>
      <p:ext uri="{BB962C8B-B14F-4D97-AF65-F5344CB8AC3E}">
        <p14:creationId xmlns:p14="http://schemas.microsoft.com/office/powerpoint/2010/main" val="130526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205"/>
            <a:ext cx="7886700" cy="990704"/>
          </a:xfrm>
        </p:spPr>
        <p:txBody>
          <a:bodyPr>
            <a:normAutofit fontScale="90000"/>
          </a:bodyPr>
          <a:lstStyle/>
          <a:p>
            <a:pPr algn="ctr"/>
            <a:r>
              <a:rPr lang="en-US" dirty="0"/>
              <a:t>WIOA Adult Services: </a:t>
            </a:r>
            <a:br>
              <a:rPr lang="en-US" dirty="0"/>
            </a:br>
            <a:r>
              <a:rPr lang="en-US" dirty="0"/>
              <a:t>Priority of Service Changes</a:t>
            </a:r>
          </a:p>
        </p:txBody>
      </p:sp>
      <p:sp>
        <p:nvSpPr>
          <p:cNvPr id="3" name="Content Placeholder 2"/>
          <p:cNvSpPr>
            <a:spLocks noGrp="1"/>
          </p:cNvSpPr>
          <p:nvPr>
            <p:ph idx="1"/>
          </p:nvPr>
        </p:nvSpPr>
        <p:spPr/>
        <p:txBody>
          <a:bodyPr>
            <a:normAutofit fontScale="70000" lnSpcReduction="20000"/>
          </a:bodyPr>
          <a:lstStyle/>
          <a:p>
            <a:endParaRPr lang="en-US" dirty="0"/>
          </a:p>
          <a:p>
            <a:r>
              <a:rPr lang="en-US" b="1" dirty="0"/>
              <a:t>Adult services – </a:t>
            </a:r>
            <a:r>
              <a:rPr lang="en-US" dirty="0"/>
              <a:t>are</a:t>
            </a:r>
            <a:r>
              <a:rPr lang="en-US" b="1" dirty="0"/>
              <a:t> </a:t>
            </a:r>
            <a:r>
              <a:rPr lang="en-US" dirty="0"/>
              <a:t>provided to job seekers who are at least 18 years old.</a:t>
            </a:r>
          </a:p>
          <a:p>
            <a:endParaRPr lang="en-US" dirty="0"/>
          </a:p>
          <a:p>
            <a:r>
              <a:rPr lang="en-US" dirty="0"/>
              <a:t>Under </a:t>
            </a:r>
            <a:r>
              <a:rPr lang="en-US" b="1" i="1" dirty="0"/>
              <a:t>WIA</a:t>
            </a:r>
            <a:r>
              <a:rPr lang="en-US" dirty="0"/>
              <a:t>, when States and local areas determined that allocated funds were limited or had reached a predetermined threshold, priority was required to be given to: </a:t>
            </a:r>
          </a:p>
          <a:p>
            <a:endParaRPr lang="en-US" dirty="0"/>
          </a:p>
          <a:p>
            <a:pPr lvl="1"/>
            <a:r>
              <a:rPr lang="en-US" dirty="0"/>
              <a:t>(1) public assistance recipients and </a:t>
            </a:r>
          </a:p>
          <a:p>
            <a:pPr lvl="1"/>
            <a:r>
              <a:rPr lang="en-US" dirty="0"/>
              <a:t>(2) low-income individuals </a:t>
            </a:r>
          </a:p>
          <a:p>
            <a:endParaRPr lang="en-US" dirty="0"/>
          </a:p>
          <a:p>
            <a:r>
              <a:rPr lang="en-US" dirty="0"/>
              <a:t>Under </a:t>
            </a:r>
            <a:r>
              <a:rPr lang="en-US" b="1" i="1" dirty="0"/>
              <a:t>WIOA</a:t>
            </a:r>
            <a:r>
              <a:rPr lang="en-US" dirty="0"/>
              <a:t>, the statute establishes a priority for serving low-income individuals, participants on public assistance, or individuals lacking basic work skills, regardless of the level of funds.</a:t>
            </a:r>
          </a:p>
          <a:p>
            <a:pPr lvl="1"/>
            <a:endParaRPr lang="en-US" dirty="0"/>
          </a:p>
          <a:p>
            <a:pPr lvl="1"/>
            <a:r>
              <a:rPr lang="en-US" dirty="0"/>
              <a:t>Additionally, States and Local Boards can establish other priority populations.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82486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1525"/>
            <a:ext cx="7886700" cy="990704"/>
          </a:xfrm>
        </p:spPr>
        <p:txBody>
          <a:bodyPr>
            <a:normAutofit fontScale="90000"/>
          </a:bodyPr>
          <a:lstStyle/>
          <a:p>
            <a:pPr algn="ctr"/>
            <a:br>
              <a:rPr lang="en-US" dirty="0"/>
            </a:br>
            <a:br>
              <a:rPr lang="en-US" dirty="0"/>
            </a:br>
            <a:br>
              <a:rPr lang="en-US" dirty="0"/>
            </a:br>
            <a:br>
              <a:rPr lang="en-US" dirty="0"/>
            </a:br>
            <a:br>
              <a:rPr lang="en-US" dirty="0"/>
            </a:br>
            <a:r>
              <a:rPr lang="en-US" dirty="0"/>
              <a:t>WIOA Dislocated Worker Services: </a:t>
            </a:r>
            <a:br>
              <a:rPr lang="en-US" dirty="0"/>
            </a:br>
            <a:endParaRPr lang="en-US" dirty="0"/>
          </a:p>
        </p:txBody>
      </p:sp>
      <p:sp>
        <p:nvSpPr>
          <p:cNvPr id="3" name="Content Placeholder 2"/>
          <p:cNvSpPr>
            <a:spLocks noGrp="1"/>
          </p:cNvSpPr>
          <p:nvPr>
            <p:ph idx="1"/>
          </p:nvPr>
        </p:nvSpPr>
        <p:spPr/>
        <p:txBody>
          <a:bodyPr>
            <a:normAutofit/>
          </a:bodyPr>
          <a:lstStyle/>
          <a:p>
            <a:endParaRPr lang="en-US" b="1" dirty="0"/>
          </a:p>
          <a:p>
            <a:r>
              <a:rPr lang="en-US" b="1" dirty="0"/>
              <a:t>Dislocated Worker services – </a:t>
            </a:r>
            <a:r>
              <a:rPr lang="en-US" dirty="0"/>
              <a:t>are</a:t>
            </a:r>
            <a:r>
              <a:rPr lang="en-US" b="1" dirty="0"/>
              <a:t> </a:t>
            </a:r>
            <a:r>
              <a:rPr lang="en-US" dirty="0"/>
              <a:t>provided to workers who have lost their job, through no fault of their own. </a:t>
            </a:r>
          </a:p>
          <a:p>
            <a:endParaRPr lang="en-US" dirty="0"/>
          </a:p>
          <a:p>
            <a:r>
              <a:rPr lang="en-US" dirty="0"/>
              <a:t>The goal of dislocated worker services is to help these individuals obtain quality employment in in-demand industries.</a:t>
            </a:r>
          </a:p>
          <a:p>
            <a:endParaRPr lang="en-US" dirty="0"/>
          </a:p>
          <a:p>
            <a:endParaRPr lang="en-US" dirty="0"/>
          </a:p>
        </p:txBody>
      </p:sp>
    </p:spTree>
    <p:extLst>
      <p:ext uri="{BB962C8B-B14F-4D97-AF65-F5344CB8AC3E}">
        <p14:creationId xmlns:p14="http://schemas.microsoft.com/office/powerpoint/2010/main" val="1495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sz="2800" u="sng" dirty="0"/>
              <a:t>Military Spouses</a:t>
            </a:r>
          </a:p>
          <a:p>
            <a:pPr marL="0" indent="0">
              <a:buNone/>
            </a:pPr>
            <a:endParaRPr lang="en-US" dirty="0"/>
          </a:p>
          <a:p>
            <a:r>
              <a:rPr lang="en-US" dirty="0"/>
              <a:t>WIOA expands the definition of dislocated workers to include military spouses who:</a:t>
            </a:r>
          </a:p>
          <a:p>
            <a:pPr marL="0" indent="0">
              <a:lnSpc>
                <a:spcPct val="110000"/>
              </a:lnSpc>
              <a:buNone/>
            </a:pPr>
            <a:endParaRPr lang="en-US" dirty="0"/>
          </a:p>
          <a:p>
            <a:pPr lvl="1"/>
            <a:r>
              <a:rPr lang="en-US" dirty="0"/>
              <a:t>Have lost employment as a direct result of a relocation to accommodate a permanent change in duty station of the spouse, or</a:t>
            </a:r>
          </a:p>
          <a:p>
            <a:pPr marL="320040" lvl="1" indent="0">
              <a:buNone/>
            </a:pPr>
            <a:endParaRPr lang="en-US" dirty="0"/>
          </a:p>
          <a:p>
            <a:pPr lvl="1"/>
            <a:r>
              <a:rPr lang="en-US" dirty="0"/>
              <a:t>If family income is significantly reduced because of a deployment, a call to active duty, a permanent change of station, or the service-connected death or disability of the service member, or</a:t>
            </a:r>
          </a:p>
          <a:p>
            <a:pPr marL="320040" lvl="1" indent="0">
              <a:buNone/>
            </a:pPr>
            <a:endParaRPr lang="en-US" dirty="0"/>
          </a:p>
          <a:p>
            <a:pPr lvl="1"/>
            <a:r>
              <a:rPr lang="en-US" dirty="0"/>
              <a:t>If they are unemployed or underemployed and are experiencing difficulty in obtaining or upgrading employment</a:t>
            </a:r>
          </a:p>
        </p:txBody>
      </p:sp>
      <p:sp>
        <p:nvSpPr>
          <p:cNvPr id="5" name="Title 1"/>
          <p:cNvSpPr txBox="1">
            <a:spLocks/>
          </p:cNvSpPr>
          <p:nvPr/>
        </p:nvSpPr>
        <p:spPr>
          <a:xfrm>
            <a:off x="628650" y="237205"/>
            <a:ext cx="5851663" cy="884850"/>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r>
              <a:rPr lang="en-US" sz="3000"/>
              <a:t>WIOA Dislocated Worker Services: </a:t>
            </a:r>
            <a:br>
              <a:rPr lang="en-US" sz="3000"/>
            </a:br>
            <a:r>
              <a:rPr lang="en-US" sz="3000"/>
              <a:t>Changes under WIOA</a:t>
            </a:r>
            <a:endParaRPr lang="en-US" sz="3000" dirty="0"/>
          </a:p>
        </p:txBody>
      </p:sp>
    </p:spTree>
    <p:extLst>
      <p:ext uri="{BB962C8B-B14F-4D97-AF65-F5344CB8AC3E}">
        <p14:creationId xmlns:p14="http://schemas.microsoft.com/office/powerpoint/2010/main" val="24766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4845"/>
            <a:ext cx="7886700" cy="4130825"/>
          </a:xfrm>
        </p:spPr>
        <p:txBody>
          <a:bodyPr>
            <a:normAutofit fontScale="70000" lnSpcReduction="20000"/>
          </a:bodyPr>
          <a:lstStyle/>
          <a:p>
            <a:pPr marL="0" indent="0">
              <a:buNone/>
            </a:pPr>
            <a:r>
              <a:rPr lang="en-US" sz="3100" u="sng" dirty="0"/>
              <a:t>Separating Service Members</a:t>
            </a:r>
          </a:p>
          <a:p>
            <a:endParaRPr lang="en-US" dirty="0"/>
          </a:p>
          <a:p>
            <a:r>
              <a:rPr lang="en-US" dirty="0"/>
              <a:t>Service members exiting the military, including, but not limited to, recipients of Unemployment Compensation for Ex-Military members (UCX), generally qualify as dislocated workers. </a:t>
            </a:r>
          </a:p>
          <a:p>
            <a:endParaRPr lang="en-US" dirty="0"/>
          </a:p>
          <a:p>
            <a:r>
              <a:rPr lang="en-US" dirty="0"/>
              <a:t>Most individuals have to be eligible for or exhausted entitlement to unemployment compensation in order to receive dislocated worker services. In the case of separating service members, because they may be on a terminal leave from the military, it may make sense to begin providing career services while the service member may still be part of the Active Duty military, but has an imminent separation date. </a:t>
            </a:r>
          </a:p>
          <a:p>
            <a:endParaRPr lang="en-US" dirty="0"/>
          </a:p>
          <a:p>
            <a:r>
              <a:rPr lang="en-US" dirty="0"/>
              <a:t>ETA policy generally dictates that a separating service member meets the dislocated worker requirement that an individual is unlikely to return to his or her previous industry or occupation. </a:t>
            </a:r>
          </a:p>
          <a:p>
            <a:pPr marL="0" indent="0">
              <a:buNone/>
            </a:pPr>
            <a:endParaRPr lang="en-US" dirty="0"/>
          </a:p>
        </p:txBody>
      </p:sp>
      <p:sp>
        <p:nvSpPr>
          <p:cNvPr id="5" name="Title 1"/>
          <p:cNvSpPr>
            <a:spLocks noGrp="1"/>
          </p:cNvSpPr>
          <p:nvPr>
            <p:ph type="title"/>
          </p:nvPr>
        </p:nvSpPr>
        <p:spPr>
          <a:xfrm>
            <a:off x="628650" y="237205"/>
            <a:ext cx="5851663" cy="884850"/>
          </a:xfrm>
        </p:spPr>
        <p:txBody>
          <a:bodyPr>
            <a:normAutofit fontScale="90000"/>
          </a:bodyPr>
          <a:lstStyle/>
          <a:p>
            <a:r>
              <a:rPr lang="en-US" sz="3000" dirty="0"/>
              <a:t>WIOA Dislocated Worker Services: </a:t>
            </a:r>
            <a:br>
              <a:rPr lang="en-US" sz="3000" dirty="0"/>
            </a:br>
            <a:r>
              <a:rPr lang="en-US" sz="3000" dirty="0"/>
              <a:t>Changes under WIOA</a:t>
            </a:r>
          </a:p>
        </p:txBody>
      </p:sp>
    </p:spTree>
    <p:extLst>
      <p:ext uri="{BB962C8B-B14F-4D97-AF65-F5344CB8AC3E}">
        <p14:creationId xmlns:p14="http://schemas.microsoft.com/office/powerpoint/2010/main" val="100990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pPr algn="ctr"/>
            <a:r>
              <a:rPr lang="en-US" sz="4400" dirty="0"/>
              <a:t>WIOA Adult, Dislocated Worker</a:t>
            </a:r>
            <a:r>
              <a:rPr lang="en-US" sz="4000" dirty="0"/>
              <a:t>, and </a:t>
            </a:r>
            <a:r>
              <a:rPr lang="en-US" sz="4400" dirty="0"/>
              <a:t>Wagner- </a:t>
            </a:r>
            <a:r>
              <a:rPr lang="en-US" sz="4400" dirty="0" err="1"/>
              <a:t>Peyser</a:t>
            </a:r>
            <a:r>
              <a:rPr lang="en-US" sz="4400" dirty="0"/>
              <a:t> Provisions</a:t>
            </a:r>
          </a:p>
        </p:txBody>
      </p:sp>
      <p:sp>
        <p:nvSpPr>
          <p:cNvPr id="8" name="Subtitle 7"/>
          <p:cNvSpPr>
            <a:spLocks noGrp="1"/>
          </p:cNvSpPr>
          <p:nvPr>
            <p:ph type="subTitle" idx="1"/>
          </p:nvPr>
        </p:nvSpPr>
        <p:spPr/>
        <p:txBody>
          <a:bodyPr/>
          <a:lstStyle/>
          <a:p>
            <a:r>
              <a:rPr lang="en-US" dirty="0"/>
              <a:t>Including Work-Based Learning and Priority of Services </a:t>
            </a:r>
          </a:p>
        </p:txBody>
      </p:sp>
      <p:sp>
        <p:nvSpPr>
          <p:cNvPr id="9" name="Text Placeholder 8"/>
          <p:cNvSpPr>
            <a:spLocks noGrp="1"/>
          </p:cNvSpPr>
          <p:nvPr>
            <p:ph type="body" sz="quarter" idx="10"/>
          </p:nvPr>
        </p:nvSpPr>
        <p:spPr/>
        <p:txBody>
          <a:bodyPr/>
          <a:lstStyle/>
          <a:p>
            <a:r>
              <a:rPr lang="en-US" dirty="0"/>
              <a:t>08/24/2016</a:t>
            </a:r>
          </a:p>
        </p:txBody>
      </p:sp>
      <p:sp>
        <p:nvSpPr>
          <p:cNvPr id="10" name="Text Placeholder 9"/>
          <p:cNvSpPr>
            <a:spLocks noGrp="1"/>
          </p:cNvSpPr>
          <p:nvPr>
            <p:ph type="body" sz="quarter" idx="11"/>
          </p:nvPr>
        </p:nvSpPr>
        <p:spPr>
          <a:xfrm>
            <a:off x="0" y="5117893"/>
            <a:ext cx="2946400" cy="803361"/>
          </a:xfrm>
        </p:spPr>
        <p:txBody>
          <a:bodyPr>
            <a:normAutofit fontScale="92500" lnSpcReduction="10000"/>
          </a:bodyPr>
          <a:lstStyle/>
          <a:p>
            <a:r>
              <a:rPr lang="en-US" dirty="0"/>
              <a:t>Division of WIOA  Adult Services and Workforce System (DWASWS)</a:t>
            </a:r>
          </a:p>
        </p:txBody>
      </p:sp>
    </p:spTree>
    <p:extLst>
      <p:ext uri="{BB962C8B-B14F-4D97-AF65-F5344CB8AC3E}">
        <p14:creationId xmlns:p14="http://schemas.microsoft.com/office/powerpoint/2010/main" val="27897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Dislocated Workers may also be served through the National Dislocated Worker Grants program.</a:t>
            </a:r>
          </a:p>
          <a:p>
            <a:pPr marL="0" indent="0">
              <a:buNone/>
            </a:pPr>
            <a:endParaRPr lang="en-US" dirty="0"/>
          </a:p>
          <a:p>
            <a:pPr marL="0" indent="0">
              <a:buNone/>
            </a:pPr>
            <a:r>
              <a:rPr lang="en-US" dirty="0"/>
              <a:t>These are discretionary awards that temporarily expand service capacity at the State and local levels through time-limited funding assistance in response to significant dislocation events.</a:t>
            </a:r>
          </a:p>
          <a:p>
            <a:pPr lvl="1"/>
            <a:endParaRPr lang="en-US" dirty="0"/>
          </a:p>
          <a:p>
            <a:pPr lvl="1"/>
            <a:r>
              <a:rPr lang="en-US" dirty="0"/>
              <a:t>A webinar dedicated to the National Dislocated Worker Grants program will be provided at a later date.</a:t>
            </a:r>
          </a:p>
        </p:txBody>
      </p:sp>
      <p:sp>
        <p:nvSpPr>
          <p:cNvPr id="5" name="Title 1"/>
          <p:cNvSpPr txBox="1">
            <a:spLocks/>
          </p:cNvSpPr>
          <p:nvPr/>
        </p:nvSpPr>
        <p:spPr>
          <a:xfrm>
            <a:off x="628650" y="237205"/>
            <a:ext cx="5851663" cy="884850"/>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r>
              <a:rPr lang="en-US" sz="3000"/>
              <a:t>WIOA Dislocated Worker Services: </a:t>
            </a:r>
            <a:br>
              <a:rPr lang="en-US" sz="3000"/>
            </a:br>
            <a:r>
              <a:rPr lang="en-US" sz="3000"/>
              <a:t>Changes under WIOA</a:t>
            </a:r>
            <a:endParaRPr lang="en-US" sz="3000" dirty="0"/>
          </a:p>
        </p:txBody>
      </p:sp>
    </p:spTree>
    <p:extLst>
      <p:ext uri="{BB962C8B-B14F-4D97-AF65-F5344CB8AC3E}">
        <p14:creationId xmlns:p14="http://schemas.microsoft.com/office/powerpoint/2010/main" val="528723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99" y="276961"/>
            <a:ext cx="6749084" cy="884850"/>
          </a:xfrm>
        </p:spPr>
        <p:txBody>
          <a:bodyPr>
            <a:noAutofit/>
          </a:bodyPr>
          <a:lstStyle/>
          <a:p>
            <a:r>
              <a:rPr lang="en-US" sz="2600" dirty="0"/>
              <a:t>Dislocated Worker and Adult Services: </a:t>
            </a:r>
            <a:br>
              <a:rPr lang="en-US" sz="2600" dirty="0"/>
            </a:br>
            <a:r>
              <a:rPr lang="en-US" sz="2600" dirty="0"/>
              <a:t>Transfer of Fund Changes under WIOA</a:t>
            </a:r>
          </a:p>
        </p:txBody>
      </p:sp>
      <p:sp>
        <p:nvSpPr>
          <p:cNvPr id="3" name="Content Placeholder 2"/>
          <p:cNvSpPr>
            <a:spLocks noGrp="1"/>
          </p:cNvSpPr>
          <p:nvPr>
            <p:ph idx="1"/>
          </p:nvPr>
        </p:nvSpPr>
        <p:spPr/>
        <p:txBody>
          <a:bodyPr>
            <a:normAutofit/>
          </a:bodyPr>
          <a:lstStyle/>
          <a:p>
            <a:r>
              <a:rPr lang="en-US" dirty="0"/>
              <a:t>WIOA authorizes Local Workforce Development Boards, with approval of the Governor, to transfer funds between the adult employment and training activities allocation and the dislocated worker employment and training activities allocation.</a:t>
            </a:r>
          </a:p>
          <a:p>
            <a:r>
              <a:rPr lang="en-US" dirty="0"/>
              <a:t>The Governor must establish criteria or factors for approving Local WDB transfers of funds between the adult and dislocated worker programs and that these criteria must be in a written policy, such as the State Plan or other written policy.</a:t>
            </a:r>
          </a:p>
          <a:p>
            <a:pPr marL="0" indent="0">
              <a:buNone/>
            </a:pPr>
            <a:endParaRPr lang="en-US" dirty="0"/>
          </a:p>
        </p:txBody>
      </p:sp>
    </p:spTree>
    <p:extLst>
      <p:ext uri="{BB962C8B-B14F-4D97-AF65-F5344CB8AC3E}">
        <p14:creationId xmlns:p14="http://schemas.microsoft.com/office/powerpoint/2010/main" val="396066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Wagner-Peyser Program Provisions</a:t>
            </a:r>
          </a:p>
        </p:txBody>
      </p:sp>
    </p:spTree>
    <p:extLst>
      <p:ext uri="{BB962C8B-B14F-4D97-AF65-F5344CB8AC3E}">
        <p14:creationId xmlns:p14="http://schemas.microsoft.com/office/powerpoint/2010/main" val="409383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Wagner-Peyser (WP) Changes </a:t>
            </a:r>
          </a:p>
        </p:txBody>
      </p:sp>
      <p:sp>
        <p:nvSpPr>
          <p:cNvPr id="3" name="Content Placeholder 2"/>
          <p:cNvSpPr>
            <a:spLocks noGrp="1"/>
          </p:cNvSpPr>
          <p:nvPr>
            <p:ph idx="1"/>
          </p:nvPr>
        </p:nvSpPr>
        <p:spPr>
          <a:xfrm>
            <a:off x="641713" y="1527097"/>
            <a:ext cx="7886700" cy="4608456"/>
          </a:xfrm>
        </p:spPr>
        <p:txBody>
          <a:bodyPr>
            <a:normAutofit fontScale="92500" lnSpcReduction="10000"/>
          </a:bodyPr>
          <a:lstStyle/>
          <a:p>
            <a:r>
              <a:rPr lang="en-US" dirty="0"/>
              <a:t>WP, typically referred to as the Employment Service (ES) program, seeks to improve the functioning of the nation's labor markets by bringing together individuals seeking employment with employers seeking workers.</a:t>
            </a:r>
          </a:p>
          <a:p>
            <a:pPr marL="0" indent="0">
              <a:buNone/>
            </a:pPr>
            <a:endParaRPr lang="en-US" dirty="0"/>
          </a:p>
          <a:p>
            <a:r>
              <a:rPr lang="en-US" dirty="0"/>
              <a:t>WIOA expands upon the previous workforce reforms in the WIA and; some of the key provisions:</a:t>
            </a:r>
          </a:p>
          <a:p>
            <a:pPr lvl="1"/>
            <a:r>
              <a:rPr lang="en-US" dirty="0"/>
              <a:t>Requires the colocation of ES offices into the one-stop centers.</a:t>
            </a:r>
          </a:p>
          <a:p>
            <a:pPr lvl="1"/>
            <a:r>
              <a:rPr lang="en-US" dirty="0"/>
              <a:t>Identifies the ES as a core program in the one-stop delivery system.</a:t>
            </a:r>
          </a:p>
          <a:p>
            <a:pPr lvl="1"/>
            <a:r>
              <a:rPr lang="en-US" dirty="0"/>
              <a:t>Embeds ES State planning requirements into a unified planning approach.</a:t>
            </a:r>
          </a:p>
        </p:txBody>
      </p:sp>
    </p:spTree>
    <p:extLst>
      <p:ext uri="{BB962C8B-B14F-4D97-AF65-F5344CB8AC3E}">
        <p14:creationId xmlns:p14="http://schemas.microsoft.com/office/powerpoint/2010/main" val="236777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a:t>
            </a:r>
            <a:r>
              <a:rPr lang="en-US" dirty="0" err="1"/>
              <a:t>Peyser</a:t>
            </a:r>
            <a:r>
              <a:rPr lang="en-US" dirty="0"/>
              <a:t> (WP) Changes </a:t>
            </a:r>
          </a:p>
        </p:txBody>
      </p:sp>
      <p:sp>
        <p:nvSpPr>
          <p:cNvPr id="3" name="Content Placeholder 2"/>
          <p:cNvSpPr>
            <a:spLocks noGrp="1"/>
          </p:cNvSpPr>
          <p:nvPr>
            <p:ph idx="1"/>
          </p:nvPr>
        </p:nvSpPr>
        <p:spPr/>
        <p:txBody>
          <a:bodyPr>
            <a:normAutofit/>
          </a:bodyPr>
          <a:lstStyle/>
          <a:p>
            <a:r>
              <a:rPr lang="en-US" dirty="0"/>
              <a:t>Other new WIOA WP provisions:</a:t>
            </a:r>
          </a:p>
          <a:p>
            <a:pPr marL="0" indent="0">
              <a:buNone/>
            </a:pPr>
            <a:endParaRPr lang="en-US" dirty="0"/>
          </a:p>
          <a:p>
            <a:pPr lvl="1"/>
            <a:r>
              <a:rPr lang="en-US" dirty="0"/>
              <a:t>Increased emphasis on reemployment services for UI claimants</a:t>
            </a:r>
          </a:p>
          <a:p>
            <a:pPr lvl="1"/>
            <a:r>
              <a:rPr lang="en-US" dirty="0"/>
              <a:t>Promotion of robust Workforce Labor Market Information </a:t>
            </a:r>
          </a:p>
          <a:p>
            <a:pPr lvl="1"/>
            <a:r>
              <a:rPr lang="en-US" dirty="0"/>
              <a:t>Development of national electronic tools for job seekers and businesses</a:t>
            </a:r>
          </a:p>
          <a:p>
            <a:pPr lvl="1"/>
            <a:r>
              <a:rPr lang="en-US" dirty="0"/>
              <a:t>Dissemination of information on best practices, and</a:t>
            </a:r>
          </a:p>
          <a:p>
            <a:pPr lvl="1"/>
            <a:r>
              <a:rPr lang="en-US" dirty="0"/>
              <a:t>Professional development for ES staff</a:t>
            </a:r>
          </a:p>
        </p:txBody>
      </p:sp>
    </p:spTree>
    <p:extLst>
      <p:ext uri="{BB962C8B-B14F-4D97-AF65-F5344CB8AC3E}">
        <p14:creationId xmlns:p14="http://schemas.microsoft.com/office/powerpoint/2010/main" val="97148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62" y="237205"/>
            <a:ext cx="7886700" cy="884850"/>
          </a:xfrm>
        </p:spPr>
        <p:txBody>
          <a:bodyPr>
            <a:normAutofit/>
          </a:bodyPr>
          <a:lstStyle/>
          <a:p>
            <a:pPr algn="ctr"/>
            <a:r>
              <a:rPr lang="en-US" dirty="0"/>
              <a:t>Changes in Career Services</a:t>
            </a:r>
            <a:endParaRPr lang="en-US" strike="sngStrike" dirty="0"/>
          </a:p>
        </p:txBody>
      </p:sp>
      <p:sp>
        <p:nvSpPr>
          <p:cNvPr id="3" name="Content Placeholder 2"/>
          <p:cNvSpPr>
            <a:spLocks noGrp="1"/>
          </p:cNvSpPr>
          <p:nvPr>
            <p:ph idx="1"/>
          </p:nvPr>
        </p:nvSpPr>
        <p:spPr>
          <a:xfrm>
            <a:off x="326571" y="1474845"/>
            <a:ext cx="8516983" cy="4608456"/>
          </a:xfrm>
        </p:spPr>
        <p:txBody>
          <a:bodyPr>
            <a:normAutofit fontScale="3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5500" dirty="0"/>
              <a:t>WIOA authorizes “career services” for adults and dislocated workers, rather than “core” and “intensive” services, as authorized by WIA.</a:t>
            </a:r>
          </a:p>
          <a:p>
            <a:pPr>
              <a:buFont typeface="Wingdings" panose="05000000000000000000" pitchFamily="2" charset="2"/>
              <a:buChar char="Ø"/>
            </a:pPr>
            <a:endParaRPr lang="en-US" sz="5500" dirty="0"/>
          </a:p>
          <a:p>
            <a:pPr>
              <a:buFont typeface="Wingdings" panose="05000000000000000000" pitchFamily="2" charset="2"/>
              <a:buChar char="Ø"/>
            </a:pPr>
            <a:r>
              <a:rPr lang="en-US" sz="5500" dirty="0"/>
              <a:t>Career services for adults and dislocated workers must be made available in at least one one-stop center in each local area. Services also may be available elsewhere, either at affiliated sites or at specialized centers</a:t>
            </a:r>
            <a:r>
              <a:rPr lang="en-US" sz="4500" dirty="0"/>
              <a:t>.</a:t>
            </a:r>
          </a:p>
          <a:p>
            <a:pPr>
              <a:buFont typeface="Wingdings" panose="05000000000000000000" pitchFamily="2" charset="2"/>
              <a:buChar char="Ø"/>
            </a:pPr>
            <a:endParaRPr lang="en-US" sz="4500" dirty="0"/>
          </a:p>
          <a:p>
            <a:pPr lvl="1">
              <a:buFont typeface="Wingdings" panose="05000000000000000000" pitchFamily="2" charset="2"/>
              <a:buChar char="Ø"/>
            </a:pPr>
            <a:r>
              <a:rPr lang="en-US" sz="4900" dirty="0"/>
              <a:t>Local One-Stop Partnerships 							</a:t>
            </a:r>
            <a:r>
              <a:rPr lang="en-US" sz="4500" dirty="0">
                <a:hlinkClick r:id="rId3"/>
              </a:rPr>
              <a:t>https://ion.workforcegps.org/resources/2016/04/11/13/08/State_One_Stop_Partnerships</a:t>
            </a:r>
            <a:endParaRPr lang="en-US" sz="4500" dirty="0"/>
          </a:p>
          <a:p>
            <a:pPr marL="0" indent="0">
              <a:buNone/>
            </a:pPr>
            <a:endParaRPr lang="en-US" sz="4500" dirty="0"/>
          </a:p>
          <a:p>
            <a:pPr>
              <a:buFont typeface="Wingdings" panose="05000000000000000000" pitchFamily="2" charset="2"/>
              <a:buChar char="Ø"/>
            </a:pPr>
            <a:r>
              <a:rPr lang="en-US" sz="5500" dirty="0"/>
              <a:t>Career services may include comprehensive skills assessments, career planning, and development of an individual employment plan that outlines the needs and goal of successful employment.</a:t>
            </a:r>
            <a:endParaRPr lang="en-US" sz="5500" dirty="0">
              <a:solidFill>
                <a:schemeClr val="tx1"/>
              </a:solidFill>
            </a:endParaRPr>
          </a:p>
          <a:p>
            <a:pPr>
              <a:buFont typeface="Wingdings" panose="05000000000000000000" pitchFamily="2" charset="2"/>
              <a:buChar char="Ø"/>
            </a:pPr>
            <a:endParaRPr lang="en-US" sz="2800" dirty="0"/>
          </a:p>
          <a:p>
            <a:pPr marL="0" indent="0">
              <a:buNone/>
            </a:pPr>
            <a:r>
              <a:rPr lang="en-US" sz="2800" dirty="0"/>
              <a:t> </a:t>
            </a:r>
          </a:p>
          <a:p>
            <a:endParaRPr lang="en-US" dirty="0"/>
          </a:p>
        </p:txBody>
      </p:sp>
    </p:spTree>
    <p:extLst>
      <p:ext uri="{BB962C8B-B14F-4D97-AF65-F5344CB8AC3E}">
        <p14:creationId xmlns:p14="http://schemas.microsoft.com/office/powerpoint/2010/main" val="115616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Changes in Service Delivery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Two types of career services:</a:t>
            </a:r>
          </a:p>
          <a:p>
            <a:pPr marL="0" indent="0">
              <a:buNone/>
            </a:pPr>
            <a:endParaRPr lang="en-US" sz="2800" dirty="0"/>
          </a:p>
          <a:p>
            <a:pPr lvl="1">
              <a:buFont typeface="Wingdings" panose="05000000000000000000" pitchFamily="2" charset="2"/>
              <a:buChar char="Ø"/>
            </a:pPr>
            <a:r>
              <a:rPr lang="en-US" dirty="0"/>
              <a:t>(1) basic career services, </a:t>
            </a:r>
          </a:p>
          <a:p>
            <a:pPr lvl="1">
              <a:buFont typeface="Wingdings" panose="05000000000000000000" pitchFamily="2" charset="2"/>
              <a:buChar char="Ø"/>
            </a:pPr>
            <a:r>
              <a:rPr lang="en-US" dirty="0"/>
              <a:t>(2) individualized career services</a:t>
            </a:r>
          </a:p>
          <a:p>
            <a:pPr marL="320040" lvl="1" indent="0">
              <a:buNone/>
            </a:pPr>
            <a:endParaRPr lang="en-US" sz="2800" dirty="0"/>
          </a:p>
          <a:p>
            <a:pPr marL="594360" indent="-457200">
              <a:buFont typeface="Wingdings" panose="05000000000000000000" pitchFamily="2" charset="2"/>
              <a:buChar char="Ø"/>
            </a:pPr>
            <a:r>
              <a:rPr lang="en-US" sz="2800" dirty="0"/>
              <a:t>Career services can be provided in any order; there is </a:t>
            </a:r>
            <a:r>
              <a:rPr lang="en-US" sz="2800" i="1" u="sng" dirty="0"/>
              <a:t>no sequencing requirement </a:t>
            </a:r>
            <a:r>
              <a:rPr lang="en-US" sz="2800" dirty="0"/>
              <a:t>for these services.</a:t>
            </a:r>
            <a:endParaRPr lang="en-US" dirty="0"/>
          </a:p>
        </p:txBody>
      </p:sp>
    </p:spTree>
    <p:extLst>
      <p:ext uri="{BB962C8B-B14F-4D97-AF65-F5344CB8AC3E}">
        <p14:creationId xmlns:p14="http://schemas.microsoft.com/office/powerpoint/2010/main" val="152039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Populations</a:t>
            </a:r>
          </a:p>
        </p:txBody>
      </p:sp>
    </p:spTree>
    <p:extLst>
      <p:ext uri="{BB962C8B-B14F-4D97-AF65-F5344CB8AC3E}">
        <p14:creationId xmlns:p14="http://schemas.microsoft.com/office/powerpoint/2010/main" val="2880421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Populations - Veterans</a:t>
            </a:r>
          </a:p>
        </p:txBody>
      </p:sp>
      <p:sp>
        <p:nvSpPr>
          <p:cNvPr id="3" name="Content Placeholder 2"/>
          <p:cNvSpPr>
            <a:spLocks noGrp="1"/>
          </p:cNvSpPr>
          <p:nvPr>
            <p:ph idx="1"/>
          </p:nvPr>
        </p:nvSpPr>
        <p:spPr/>
        <p:txBody>
          <a:bodyPr>
            <a:normAutofit fontScale="85000" lnSpcReduction="10000"/>
          </a:bodyPr>
          <a:lstStyle/>
          <a:p>
            <a:r>
              <a:rPr lang="en-US" dirty="0"/>
              <a:t>Veterans and eligible spouses continue to receive priority of service for all DOL-funded job training programs</a:t>
            </a:r>
          </a:p>
          <a:p>
            <a:r>
              <a:rPr lang="en-US" dirty="0"/>
              <a:t>Integrating the Veterans priority of service with the Adult program’s priority:</a:t>
            </a:r>
          </a:p>
          <a:p>
            <a:pPr lvl="1"/>
            <a:r>
              <a:rPr lang="en-US" dirty="0"/>
              <a:t>1) Veterans and eligible spouses who are also included in the groups given statutory priority for WIOA Adult formula funds.</a:t>
            </a:r>
          </a:p>
          <a:p>
            <a:pPr lvl="1"/>
            <a:endParaRPr lang="en-US" dirty="0"/>
          </a:p>
          <a:p>
            <a:pPr lvl="1"/>
            <a:r>
              <a:rPr lang="en-US" dirty="0"/>
              <a:t>2) Non-covered persons (individuals who are not veterans or eligible spouses) who are included in the groups given priority for WIOA adult formula funds. </a:t>
            </a:r>
          </a:p>
          <a:p>
            <a:pPr lvl="1"/>
            <a:endParaRPr lang="en-US" dirty="0"/>
          </a:p>
          <a:p>
            <a:pPr lvl="1"/>
            <a:r>
              <a:rPr lang="en-US" dirty="0"/>
              <a:t>3) Veterans and eligible spouses who are not included in WIOA’s priority groups.</a:t>
            </a:r>
          </a:p>
          <a:p>
            <a:pPr marL="320040" lvl="1" indent="0">
              <a:buNone/>
            </a:pPr>
            <a:endParaRPr lang="en-US" dirty="0"/>
          </a:p>
          <a:p>
            <a:pPr lvl="1"/>
            <a:r>
              <a:rPr lang="en-US" dirty="0"/>
              <a:t>4) Non-covered persons outside the groups WIOA prioritizes.</a:t>
            </a:r>
          </a:p>
          <a:p>
            <a:endParaRPr lang="en-US" dirty="0"/>
          </a:p>
        </p:txBody>
      </p:sp>
    </p:spTree>
    <p:extLst>
      <p:ext uri="{BB962C8B-B14F-4D97-AF65-F5344CB8AC3E}">
        <p14:creationId xmlns:p14="http://schemas.microsoft.com/office/powerpoint/2010/main" val="153691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a:t>
            </a:r>
          </a:p>
        </p:txBody>
      </p:sp>
      <p:sp>
        <p:nvSpPr>
          <p:cNvPr id="3" name="Text Placeholder 2"/>
          <p:cNvSpPr>
            <a:spLocks noGrp="1"/>
          </p:cNvSpPr>
          <p:nvPr>
            <p:ph type="body" idx="1"/>
          </p:nvPr>
        </p:nvSpPr>
        <p:spPr/>
        <p:txBody>
          <a:bodyPr>
            <a:normAutofit fontScale="92500" lnSpcReduction="20000"/>
          </a:bodyPr>
          <a:lstStyle/>
          <a:p>
            <a:r>
              <a:rPr lang="en-US" dirty="0"/>
              <a:t>--Transitional Jobs</a:t>
            </a:r>
          </a:p>
          <a:p>
            <a:r>
              <a:rPr lang="en-US" dirty="0"/>
              <a:t>--Registered Apprenticeship</a:t>
            </a:r>
          </a:p>
          <a:p>
            <a:r>
              <a:rPr lang="en-US" dirty="0"/>
              <a:t>--OJT</a:t>
            </a:r>
          </a:p>
          <a:p>
            <a:r>
              <a:rPr lang="en-US" dirty="0"/>
              <a:t>--Incumbent Worker Training</a:t>
            </a:r>
          </a:p>
        </p:txBody>
      </p:sp>
    </p:spTree>
    <p:extLst>
      <p:ext uri="{BB962C8B-B14F-4D97-AF65-F5344CB8AC3E}">
        <p14:creationId xmlns:p14="http://schemas.microsoft.com/office/powerpoint/2010/main" val="62406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38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5</a:t>
            </a:r>
          </a:p>
        </p:txBody>
      </p:sp>
      <p:sp>
        <p:nvSpPr>
          <p:cNvPr id="3" name="Rectangle 2"/>
          <p:cNvSpPr/>
          <p:nvPr/>
        </p:nvSpPr>
        <p:spPr>
          <a:xfrm>
            <a:off x="627017" y="1666076"/>
            <a:ext cx="8203474" cy="2677656"/>
          </a:xfrm>
          <a:prstGeom prst="rect">
            <a:avLst/>
          </a:prstGeom>
        </p:spPr>
        <p:txBody>
          <a:bodyPr wrap="square">
            <a:spAutoFit/>
          </a:bodyPr>
          <a:lstStyle/>
          <a:p>
            <a:r>
              <a:rPr lang="en-US" sz="2400" dirty="0"/>
              <a:t>Is a layoff aversion strategy required for a Local Board to provide incumbent worker training?</a:t>
            </a:r>
          </a:p>
          <a:p>
            <a:endParaRPr lang="en-US" sz="2400" dirty="0"/>
          </a:p>
          <a:p>
            <a:pPr marL="457200" indent="-457200">
              <a:buAutoNum type="alphaLcParenR"/>
            </a:pPr>
            <a:r>
              <a:rPr lang="en-US" sz="2400" dirty="0"/>
              <a:t>Yes</a:t>
            </a:r>
          </a:p>
          <a:p>
            <a:pPr marL="457200" indent="-457200">
              <a:buAutoNum type="alphaLcParenR"/>
            </a:pPr>
            <a:r>
              <a:rPr lang="en-US" sz="2400" dirty="0"/>
              <a:t>No</a:t>
            </a:r>
          </a:p>
          <a:p>
            <a:pPr marL="457200" indent="-457200">
              <a:buAutoNum type="alphaLcParenR"/>
            </a:pPr>
            <a:endParaRPr lang="en-US" sz="2400" dirty="0"/>
          </a:p>
          <a:p>
            <a:endParaRPr lang="en-US" sz="2400" dirty="0"/>
          </a:p>
        </p:txBody>
      </p:sp>
    </p:spTree>
    <p:extLst>
      <p:ext uri="{BB962C8B-B14F-4D97-AF65-F5344CB8AC3E}">
        <p14:creationId xmlns:p14="http://schemas.microsoft.com/office/powerpoint/2010/main" val="2907709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6</a:t>
            </a:r>
          </a:p>
        </p:txBody>
      </p:sp>
      <p:sp>
        <p:nvSpPr>
          <p:cNvPr id="3" name="Rectangle 2"/>
          <p:cNvSpPr/>
          <p:nvPr/>
        </p:nvSpPr>
        <p:spPr>
          <a:xfrm>
            <a:off x="627017" y="1666076"/>
            <a:ext cx="8203474" cy="1569660"/>
          </a:xfrm>
          <a:prstGeom prst="rect">
            <a:avLst/>
          </a:prstGeom>
        </p:spPr>
        <p:txBody>
          <a:bodyPr wrap="square">
            <a:spAutoFit/>
          </a:bodyPr>
          <a:lstStyle/>
          <a:p>
            <a:r>
              <a:rPr lang="en-US" sz="2400" dirty="0"/>
              <a:t>Are transitional jobs a type of work experience or training?</a:t>
            </a:r>
          </a:p>
          <a:p>
            <a:endParaRPr lang="en-US" sz="2400" dirty="0"/>
          </a:p>
          <a:p>
            <a:pPr marL="457200" indent="-457200">
              <a:buAutoNum type="alphaLcParenR"/>
            </a:pPr>
            <a:r>
              <a:rPr lang="en-US" sz="2400" dirty="0"/>
              <a:t>Work Experience</a:t>
            </a:r>
          </a:p>
          <a:p>
            <a:pPr marL="457200" indent="-457200">
              <a:buAutoNum type="alphaLcParenR"/>
            </a:pPr>
            <a:r>
              <a:rPr lang="en-US" sz="2400" dirty="0"/>
              <a:t>Training</a:t>
            </a:r>
          </a:p>
        </p:txBody>
      </p:sp>
    </p:spTree>
    <p:extLst>
      <p:ext uri="{BB962C8B-B14F-4D97-AF65-F5344CB8AC3E}">
        <p14:creationId xmlns:p14="http://schemas.microsoft.com/office/powerpoint/2010/main" val="3363122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449"/>
            <a:ext cx="7103165" cy="1082144"/>
          </a:xfrm>
        </p:spPr>
        <p:txBody>
          <a:bodyPr>
            <a:normAutofit fontScale="90000"/>
          </a:bodyPr>
          <a:lstStyle/>
          <a:p>
            <a:pPr algn="ctr"/>
            <a:br>
              <a:rPr lang="en-US" dirty="0"/>
            </a:br>
            <a:br>
              <a:rPr lang="en-US" dirty="0"/>
            </a:br>
            <a:br>
              <a:rPr lang="en-US" dirty="0"/>
            </a:br>
            <a:r>
              <a:rPr lang="en-US" dirty="0"/>
              <a:t>Work-Based Learning Options: Transitional Jobs</a:t>
            </a:r>
          </a:p>
        </p:txBody>
      </p:sp>
      <p:sp>
        <p:nvSpPr>
          <p:cNvPr id="3" name="Content Placeholder 2"/>
          <p:cNvSpPr>
            <a:spLocks noGrp="1"/>
          </p:cNvSpPr>
          <p:nvPr>
            <p:ph idx="1"/>
          </p:nvPr>
        </p:nvSpPr>
        <p:spPr/>
        <p:txBody>
          <a:bodyPr>
            <a:normAutofit/>
          </a:bodyPr>
          <a:lstStyle/>
          <a:p>
            <a:r>
              <a:rPr lang="en-US" sz="2400" dirty="0"/>
              <a:t>New type of work-based learning authorized in WIOA.</a:t>
            </a:r>
          </a:p>
          <a:p>
            <a:r>
              <a:rPr lang="en-US" sz="2400" dirty="0"/>
              <a:t>Time-limited, subsidized work experiences in private, public or non-profit sectors. </a:t>
            </a:r>
          </a:p>
          <a:p>
            <a:r>
              <a:rPr lang="en-US" sz="2400" dirty="0"/>
              <a:t>For individuals with barriers to employment who are chronically unemployed or have an inconsistent work history.</a:t>
            </a:r>
          </a:p>
          <a:p>
            <a:r>
              <a:rPr lang="en-US" sz="2400" dirty="0"/>
              <a:t>Goal is to establish a work history for the individual that demonstrates success in the workplace, and develop skills that lead to entry into and retention in unsubsidized employment</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700576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700"/>
            <a:ext cx="6957391" cy="1042955"/>
          </a:xfrm>
        </p:spPr>
        <p:txBody>
          <a:bodyPr>
            <a:normAutofit fontScale="90000"/>
          </a:bodyPr>
          <a:lstStyle/>
          <a:p>
            <a:pPr algn="ctr"/>
            <a:r>
              <a:rPr lang="en-US" dirty="0"/>
              <a:t>Work-Based Learning Options: Registered Apprenticeship</a:t>
            </a:r>
          </a:p>
        </p:txBody>
      </p:sp>
      <p:sp>
        <p:nvSpPr>
          <p:cNvPr id="3" name="Content Placeholder 2"/>
          <p:cNvSpPr>
            <a:spLocks noGrp="1"/>
          </p:cNvSpPr>
          <p:nvPr>
            <p:ph idx="1"/>
          </p:nvPr>
        </p:nvSpPr>
        <p:spPr/>
        <p:txBody>
          <a:bodyPr>
            <a:normAutofit/>
          </a:bodyPr>
          <a:lstStyle/>
          <a:p>
            <a:endParaRPr lang="en-US" sz="2400" dirty="0"/>
          </a:p>
          <a:p>
            <a:endParaRPr lang="en-US" sz="2400" dirty="0"/>
          </a:p>
          <a:p>
            <a:r>
              <a:rPr lang="en-US" sz="2400" dirty="0"/>
              <a:t>Registered Apprenticeship (RA) under WIOA can be provided through both OJT and ITA funds.</a:t>
            </a:r>
          </a:p>
          <a:p>
            <a:endParaRPr lang="en-US" sz="2400" dirty="0"/>
          </a:p>
          <a:p>
            <a:r>
              <a:rPr lang="en-US" sz="2400" dirty="0"/>
              <a:t>RAs under WIOA are automatically qualified as Eligible Training Providers.</a:t>
            </a:r>
          </a:p>
          <a:p>
            <a:pPr marL="0" indent="0">
              <a:buNone/>
            </a:pPr>
            <a:endParaRPr lang="en-US" dirty="0"/>
          </a:p>
          <a:p>
            <a:endParaRPr lang="en-US" dirty="0"/>
          </a:p>
        </p:txBody>
      </p:sp>
    </p:spTree>
    <p:extLst>
      <p:ext uri="{BB962C8B-B14F-4D97-AF65-F5344CB8AC3E}">
        <p14:creationId xmlns:p14="http://schemas.microsoft.com/office/powerpoint/2010/main" val="77950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91"/>
            <a:ext cx="6679096" cy="1042955"/>
          </a:xfrm>
        </p:spPr>
        <p:txBody>
          <a:bodyPr>
            <a:normAutofit fontScale="90000"/>
          </a:bodyPr>
          <a:lstStyle/>
          <a:p>
            <a:pPr algn="ctr"/>
            <a:r>
              <a:rPr lang="en-US" dirty="0"/>
              <a:t>Work-Based Learning Options: </a:t>
            </a:r>
            <a:br>
              <a:rPr lang="en-US" dirty="0"/>
            </a:br>
            <a:r>
              <a:rPr lang="en-US" dirty="0"/>
              <a:t>On-the-Job Training</a:t>
            </a:r>
          </a:p>
        </p:txBody>
      </p:sp>
      <p:sp>
        <p:nvSpPr>
          <p:cNvPr id="3" name="Content Placeholder 2"/>
          <p:cNvSpPr>
            <a:spLocks noGrp="1"/>
          </p:cNvSpPr>
          <p:nvPr>
            <p:ph idx="1"/>
          </p:nvPr>
        </p:nvSpPr>
        <p:spPr/>
        <p:txBody>
          <a:bodyPr>
            <a:normAutofit/>
          </a:bodyPr>
          <a:lstStyle/>
          <a:p>
            <a:r>
              <a:rPr lang="en-US" sz="2400" dirty="0"/>
              <a:t>WIOA provides for States and Local Areas to provide up to 50 percent of the wage rate of the participant while in the program.  </a:t>
            </a:r>
          </a:p>
          <a:p>
            <a:r>
              <a:rPr lang="en-US" sz="2400" dirty="0"/>
              <a:t>State and Local Areas have the flexibility under WIOA to increase the reimbursement level to up to 75 percent taking into account the following factors:</a:t>
            </a:r>
          </a:p>
          <a:p>
            <a:pPr marL="0" indent="0">
              <a:buNone/>
            </a:pPr>
            <a:endParaRPr lang="en-US" dirty="0"/>
          </a:p>
          <a:p>
            <a:pPr lvl="1"/>
            <a:r>
              <a:rPr lang="en-US" dirty="0"/>
              <a:t>Participant characteristics</a:t>
            </a:r>
          </a:p>
          <a:p>
            <a:pPr lvl="1"/>
            <a:r>
              <a:rPr lang="en-US" dirty="0"/>
              <a:t>Employer size</a:t>
            </a:r>
          </a:p>
          <a:p>
            <a:pPr lvl="1"/>
            <a:r>
              <a:rPr lang="en-US" dirty="0"/>
              <a:t>Training quality</a:t>
            </a:r>
          </a:p>
          <a:p>
            <a:pPr lvl="1"/>
            <a:r>
              <a:rPr lang="en-US" dirty="0"/>
              <a:t>Opportunity for advancement</a:t>
            </a:r>
          </a:p>
          <a:p>
            <a:endParaRPr lang="en-US" dirty="0"/>
          </a:p>
        </p:txBody>
      </p:sp>
    </p:spTree>
    <p:extLst>
      <p:ext uri="{BB962C8B-B14F-4D97-AF65-F5344CB8AC3E}">
        <p14:creationId xmlns:p14="http://schemas.microsoft.com/office/powerpoint/2010/main" val="2653174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700"/>
            <a:ext cx="7036904" cy="1042955"/>
          </a:xfrm>
        </p:spPr>
        <p:txBody>
          <a:bodyPr>
            <a:normAutofit fontScale="90000"/>
          </a:bodyPr>
          <a:lstStyle/>
          <a:p>
            <a:pPr algn="ctr"/>
            <a:r>
              <a:rPr lang="en-US" dirty="0"/>
              <a:t>Work-Based Learning Options: </a:t>
            </a:r>
            <a:br>
              <a:rPr lang="en-US" dirty="0"/>
            </a:br>
            <a:r>
              <a:rPr lang="en-US" dirty="0"/>
              <a:t>Incumbent Worker Training</a:t>
            </a:r>
          </a:p>
        </p:txBody>
      </p:sp>
      <p:sp>
        <p:nvSpPr>
          <p:cNvPr id="3" name="Content Placeholder 2"/>
          <p:cNvSpPr>
            <a:spLocks noGrp="1"/>
          </p:cNvSpPr>
          <p:nvPr>
            <p:ph idx="1"/>
          </p:nvPr>
        </p:nvSpPr>
        <p:spPr/>
        <p:txBody>
          <a:bodyPr>
            <a:normAutofit fontScale="92500" lnSpcReduction="10000"/>
          </a:bodyPr>
          <a:lstStyle/>
          <a:p>
            <a:r>
              <a:rPr lang="en-US" sz="2500" dirty="0"/>
              <a:t>Incumbent Worker (IW) training is designed to serve two main purposes:</a:t>
            </a:r>
          </a:p>
          <a:p>
            <a:pPr lvl="1"/>
            <a:r>
              <a:rPr lang="en-US" sz="2500" dirty="0"/>
              <a:t>Enhance competitiveness, and/or</a:t>
            </a:r>
          </a:p>
          <a:p>
            <a:pPr lvl="1"/>
            <a:r>
              <a:rPr lang="en-US" sz="2500" dirty="0"/>
              <a:t>Layoff aversion</a:t>
            </a:r>
          </a:p>
          <a:p>
            <a:r>
              <a:rPr lang="en-US" sz="2500" dirty="0"/>
              <a:t>IW training needs to take into account the following factors:</a:t>
            </a:r>
          </a:p>
          <a:p>
            <a:pPr lvl="1"/>
            <a:r>
              <a:rPr lang="en-US" sz="2500" dirty="0"/>
              <a:t>Characteristic of program participants</a:t>
            </a:r>
          </a:p>
          <a:p>
            <a:pPr lvl="1"/>
            <a:r>
              <a:rPr lang="en-US" sz="2500" dirty="0"/>
              <a:t>Relationship of training &amp; competitiveness of individual &amp; employer</a:t>
            </a:r>
          </a:p>
          <a:p>
            <a:pPr lvl="1"/>
            <a:r>
              <a:rPr lang="en-US" sz="2500" dirty="0"/>
              <a:t>Other factors determined appropriate by state &amp; local boards, such as existence of other training</a:t>
            </a:r>
          </a:p>
          <a:p>
            <a:r>
              <a:rPr lang="en-US" sz="2500" dirty="0"/>
              <a:t>Employers have matching requirements; this can be done through both cash and/or in-kind payments.</a:t>
            </a:r>
          </a:p>
          <a:p>
            <a:endParaRPr lang="en-US" dirty="0"/>
          </a:p>
        </p:txBody>
      </p:sp>
    </p:spTree>
    <p:extLst>
      <p:ext uri="{BB962C8B-B14F-4D97-AF65-F5344CB8AC3E}">
        <p14:creationId xmlns:p14="http://schemas.microsoft.com/office/powerpoint/2010/main" val="1632826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1061" y="1474845"/>
            <a:ext cx="4306956" cy="4363980"/>
          </a:xfrm>
        </p:spPr>
        <p:txBody>
          <a:bodyPr>
            <a:normAutofit/>
          </a:bodyPr>
          <a:lstStyle/>
          <a:p>
            <a:pPr lvl="1"/>
            <a:r>
              <a:rPr lang="en-US" dirty="0"/>
              <a:t>State One-Stop Partnerships</a:t>
            </a:r>
          </a:p>
          <a:p>
            <a:pPr marL="914400" lvl="2" indent="0">
              <a:buNone/>
            </a:pPr>
            <a:r>
              <a:rPr lang="en-US" dirty="0">
                <a:hlinkClick r:id="rId3"/>
              </a:rPr>
              <a:t>https://ion.workforcegps.org/resources/2016/04/11/13/08/State_One_Stop_Partnerships</a:t>
            </a:r>
            <a:endParaRPr lang="en-US" dirty="0"/>
          </a:p>
          <a:p>
            <a:r>
              <a:rPr lang="en-US" dirty="0"/>
              <a:t>ION address:</a:t>
            </a:r>
          </a:p>
          <a:p>
            <a:r>
              <a:rPr lang="en-US" dirty="0">
                <a:hlinkClick r:id="rId4"/>
              </a:rPr>
              <a:t>https://ion.workforcegps.org/</a:t>
            </a:r>
            <a:endParaRPr lang="en-US" dirty="0"/>
          </a:p>
          <a:p>
            <a:endParaRPr lang="en-US" dirty="0"/>
          </a:p>
        </p:txBody>
      </p:sp>
      <p:sp>
        <p:nvSpPr>
          <p:cNvPr id="5" name="Content Placeholder 4"/>
          <p:cNvSpPr>
            <a:spLocks noGrp="1"/>
          </p:cNvSpPr>
          <p:nvPr>
            <p:ph idx="10"/>
          </p:nvPr>
        </p:nvSpPr>
        <p:spPr>
          <a:xfrm>
            <a:off x="4938669" y="1474845"/>
            <a:ext cx="3892550" cy="4363980"/>
          </a:xfrm>
        </p:spPr>
        <p:txBody>
          <a:bodyPr>
            <a:normAutofit/>
          </a:bodyPr>
          <a:lstStyle/>
          <a:p>
            <a:r>
              <a:rPr lang="en-US" dirty="0"/>
              <a:t>WIOA Final Rules (Federal Register)</a:t>
            </a:r>
          </a:p>
          <a:p>
            <a:r>
              <a:rPr lang="en-US" dirty="0"/>
              <a:t>Labor-Only</a:t>
            </a:r>
          </a:p>
          <a:p>
            <a:r>
              <a:rPr lang="en-US" u="sng" dirty="0">
                <a:hlinkClick r:id="rId5"/>
              </a:rPr>
              <a:t>https://www.gpo.gov/fdsys/pkg/FR-2016-08-19/pdf/2016-15975.pdf</a:t>
            </a:r>
            <a:endParaRPr lang="en-US" dirty="0"/>
          </a:p>
          <a:p>
            <a:endParaRPr lang="en-US" dirty="0"/>
          </a:p>
          <a:p>
            <a:r>
              <a:rPr lang="en-US" dirty="0"/>
              <a:t>Joint Labor-Education</a:t>
            </a:r>
          </a:p>
          <a:p>
            <a:r>
              <a:rPr lang="en-US" u="sng" dirty="0">
                <a:hlinkClick r:id="rId6"/>
              </a:rPr>
              <a:t>https://www.gpo.gov/fdsys/pkg/FR-2016-08-19/pdf/2016-15977.pdf</a:t>
            </a:r>
            <a:endParaRPr lang="en-US" dirty="0"/>
          </a:p>
          <a:p>
            <a:endParaRPr lang="en-US" dirty="0"/>
          </a:p>
        </p:txBody>
      </p:sp>
    </p:spTree>
    <p:extLst>
      <p:ext uri="{BB962C8B-B14F-4D97-AF65-F5344CB8AC3E}">
        <p14:creationId xmlns:p14="http://schemas.microsoft.com/office/powerpoint/2010/main" val="2647211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encourage you to let us know the topics you want guidance on in the chat box.</a:t>
            </a:r>
          </a:p>
        </p:txBody>
      </p:sp>
      <p:sp>
        <p:nvSpPr>
          <p:cNvPr id="3" name="Content Placeholder 2"/>
          <p:cNvSpPr>
            <a:spLocks noGrp="1"/>
          </p:cNvSpPr>
          <p:nvPr>
            <p:ph idx="10"/>
          </p:nvPr>
        </p:nvSpPr>
        <p:spPr/>
        <p:txBody>
          <a:bodyPr/>
          <a:lstStyle/>
          <a:p>
            <a:r>
              <a:rPr lang="en-US" dirty="0"/>
              <a:t>The Department is working on updating Operating Guidance.</a:t>
            </a:r>
          </a:p>
        </p:txBody>
      </p:sp>
    </p:spTree>
    <p:extLst>
      <p:ext uri="{BB962C8B-B14F-4D97-AF65-F5344CB8AC3E}">
        <p14:creationId xmlns:p14="http://schemas.microsoft.com/office/powerpoint/2010/main" val="2092529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2810" y="992777"/>
            <a:ext cx="4367349" cy="2611484"/>
          </a:xfrm>
        </p:spPr>
        <p:txBody>
          <a:bodyPr/>
          <a:lstStyle/>
          <a:p>
            <a:endParaRPr lang="en-US" dirty="0"/>
          </a:p>
        </p:txBody>
      </p:sp>
    </p:spTree>
    <p:extLst>
      <p:ext uri="{BB962C8B-B14F-4D97-AF65-F5344CB8AC3E}">
        <p14:creationId xmlns:p14="http://schemas.microsoft.com/office/powerpoint/2010/main" val="120346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16580" y="2899653"/>
            <a:ext cx="4621530" cy="1171941"/>
          </a:xfrm>
        </p:spPr>
        <p:txBody>
          <a:bodyPr/>
          <a:lstStyle/>
          <a:p>
            <a:r>
              <a:rPr lang="en-US" dirty="0"/>
              <a:t>Charlotte Harris</a:t>
            </a:r>
          </a:p>
          <a:p>
            <a:pPr lvl="1"/>
            <a:r>
              <a:rPr lang="en-US" dirty="0"/>
              <a:t>Workforce Analyst</a:t>
            </a:r>
          </a:p>
          <a:p>
            <a:pPr lvl="2"/>
            <a:r>
              <a:rPr lang="en-US" dirty="0"/>
              <a:t>DWASWS</a:t>
            </a:r>
          </a:p>
        </p:txBody>
      </p:sp>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987" b="10987"/>
          <a:stretch>
            <a:fillRect/>
          </a:stretch>
        </p:blipFill>
        <p:spPr>
          <a:xfrm>
            <a:off x="1607504" y="2899653"/>
            <a:ext cx="1161000" cy="1171942"/>
          </a:xfrm>
        </p:spPr>
      </p:pic>
      <p:pic>
        <p:nvPicPr>
          <p:cNvPr id="3" name="Picture Placeholder 2"/>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1567543" y="4454434"/>
            <a:ext cx="1254034" cy="1123404"/>
          </a:xfrm>
        </p:spPr>
      </p:pic>
      <p:sp>
        <p:nvSpPr>
          <p:cNvPr id="9" name="Content Placeholder 8"/>
          <p:cNvSpPr>
            <a:spLocks noGrp="1"/>
          </p:cNvSpPr>
          <p:nvPr>
            <p:ph idx="14"/>
          </p:nvPr>
        </p:nvSpPr>
        <p:spPr>
          <a:xfrm>
            <a:off x="3116580" y="4373058"/>
            <a:ext cx="4621530" cy="1171941"/>
          </a:xfrm>
        </p:spPr>
        <p:txBody>
          <a:bodyPr>
            <a:normAutofit/>
          </a:bodyPr>
          <a:lstStyle/>
          <a:p>
            <a:r>
              <a:rPr lang="en-US" dirty="0"/>
              <a:t>Andrew Ridgeway</a:t>
            </a:r>
          </a:p>
          <a:p>
            <a:pPr lvl="1"/>
            <a:r>
              <a:rPr lang="en-US" dirty="0"/>
              <a:t>Workforce Analyst</a:t>
            </a:r>
          </a:p>
          <a:p>
            <a:pPr lvl="2"/>
            <a:r>
              <a:rPr lang="en-US" dirty="0"/>
              <a:t>DWASWS</a:t>
            </a:r>
          </a:p>
        </p:txBody>
      </p:sp>
      <p:sp>
        <p:nvSpPr>
          <p:cNvPr id="10" name="Content Placeholder 1"/>
          <p:cNvSpPr>
            <a:spLocks noGrp="1"/>
          </p:cNvSpPr>
          <p:nvPr>
            <p:ph idx="1"/>
          </p:nvPr>
        </p:nvSpPr>
        <p:spPr>
          <a:xfrm>
            <a:off x="3124692" y="1501478"/>
            <a:ext cx="4342908" cy="1124155"/>
          </a:xfrm>
        </p:spPr>
        <p:txBody>
          <a:bodyPr>
            <a:normAutofit lnSpcReduction="10000"/>
          </a:bodyPr>
          <a:lstStyle/>
          <a:p>
            <a:pPr marL="365125" indent="-365125"/>
            <a:r>
              <a:rPr lang="en-US" dirty="0"/>
              <a:t>Robert Kight, HOST</a:t>
            </a:r>
          </a:p>
          <a:p>
            <a:pPr marL="0" indent="0">
              <a:buNone/>
            </a:pPr>
            <a:r>
              <a:rPr lang="en-US" dirty="0"/>
              <a:t>        </a:t>
            </a:r>
            <a:r>
              <a:rPr lang="en-US" sz="2000" b="0" i="1" dirty="0">
                <a:solidFill>
                  <a:schemeClr val="tx1">
                    <a:lumMod val="75000"/>
                    <a:lumOff val="25000"/>
                  </a:schemeClr>
                </a:solidFill>
                <a:latin typeface="+mn-lt"/>
                <a:ea typeface="+mn-ea"/>
                <a:cs typeface="+mn-cs"/>
              </a:rPr>
              <a:t>Chief</a:t>
            </a:r>
          </a:p>
          <a:p>
            <a:pPr marL="0" indent="0">
              <a:buNone/>
            </a:pPr>
            <a:r>
              <a:rPr lang="en-US" sz="2000" b="0" i="1" dirty="0">
                <a:solidFill>
                  <a:schemeClr val="tx1">
                    <a:lumMod val="75000"/>
                    <a:lumOff val="25000"/>
                  </a:schemeClr>
                </a:solidFill>
                <a:latin typeface="+mn-lt"/>
                <a:ea typeface="+mn-ea"/>
                <a:cs typeface="+mn-cs"/>
              </a:rPr>
              <a:t>         </a:t>
            </a:r>
            <a:r>
              <a:rPr lang="en-US" sz="2000" b="0" i="1" dirty="0">
                <a:solidFill>
                  <a:schemeClr val="tx1">
                    <a:lumMod val="50000"/>
                    <a:lumOff val="50000"/>
                  </a:schemeClr>
                </a:solidFill>
                <a:latin typeface="+mn-lt"/>
                <a:ea typeface="+mn-ea"/>
                <a:cs typeface="+mn-cs"/>
              </a:rPr>
              <a:t>DWASWS</a:t>
            </a:r>
          </a:p>
        </p:txBody>
      </p:sp>
      <p:pic>
        <p:nvPicPr>
          <p:cNvPr id="7" name="Picture Placeholder 6"/>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12588" t="4470" r="4134" b="7210"/>
          <a:stretch/>
        </p:blipFill>
        <p:spPr>
          <a:xfrm>
            <a:off x="1607504" y="1501478"/>
            <a:ext cx="1161000" cy="1140122"/>
          </a:xfrm>
        </p:spPr>
      </p:pic>
    </p:spTree>
    <p:extLst>
      <p:ext uri="{BB962C8B-B14F-4D97-AF65-F5344CB8AC3E}">
        <p14:creationId xmlns:p14="http://schemas.microsoft.com/office/powerpoint/2010/main" val="333789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Background/Overview</a:t>
            </a:r>
          </a:p>
          <a:p>
            <a:r>
              <a:rPr lang="en-US" dirty="0"/>
              <a:t>Adult/Dislocated Worker Provisions</a:t>
            </a:r>
          </a:p>
          <a:p>
            <a:r>
              <a:rPr lang="en-US" dirty="0"/>
              <a:t>Wagner-</a:t>
            </a:r>
            <a:r>
              <a:rPr lang="en-US" dirty="0" err="1"/>
              <a:t>Peyser</a:t>
            </a:r>
            <a:r>
              <a:rPr lang="en-US" dirty="0"/>
              <a:t> Provisions</a:t>
            </a:r>
          </a:p>
          <a:p>
            <a:r>
              <a:rPr lang="en-US" dirty="0"/>
              <a:t>Types of Individual Services</a:t>
            </a:r>
          </a:p>
          <a:p>
            <a:r>
              <a:rPr lang="en-US" dirty="0"/>
              <a:t>Priority Populations</a:t>
            </a:r>
          </a:p>
          <a:p>
            <a:r>
              <a:rPr lang="en-US" dirty="0"/>
              <a:t>Work-Based Learning</a:t>
            </a:r>
          </a:p>
        </p:txBody>
      </p:sp>
    </p:spTree>
    <p:extLst>
      <p:ext uri="{BB962C8B-B14F-4D97-AF65-F5344CB8AC3E}">
        <p14:creationId xmlns:p14="http://schemas.microsoft.com/office/powerpoint/2010/main" val="286392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Objectives</a:t>
            </a:r>
          </a:p>
        </p:txBody>
      </p:sp>
      <p:sp>
        <p:nvSpPr>
          <p:cNvPr id="3" name="Content Placeholder 2"/>
          <p:cNvSpPr>
            <a:spLocks noGrp="1"/>
          </p:cNvSpPr>
          <p:nvPr>
            <p:ph idx="1"/>
          </p:nvPr>
        </p:nvSpPr>
        <p:spPr/>
        <p:txBody>
          <a:bodyPr>
            <a:normAutofit/>
          </a:bodyPr>
          <a:lstStyle/>
          <a:p>
            <a:r>
              <a:rPr lang="en-US" dirty="0"/>
              <a:t>At the end of today’s discussion, you should have a broad understanding of many of the changes in the WIOA provisions to enhance service delivery for the following programs and elements:</a:t>
            </a:r>
          </a:p>
          <a:p>
            <a:pPr lvl="1"/>
            <a:r>
              <a:rPr lang="en-US" dirty="0"/>
              <a:t>Adult and Dislocated Worker Programs</a:t>
            </a:r>
          </a:p>
          <a:p>
            <a:pPr lvl="1"/>
            <a:r>
              <a:rPr lang="en-US" dirty="0"/>
              <a:t>Wagner-Peyser Employment Service Program  </a:t>
            </a:r>
          </a:p>
          <a:p>
            <a:pPr lvl="1"/>
            <a:r>
              <a:rPr lang="en-US" dirty="0">
                <a:solidFill>
                  <a:schemeClr val="tx1"/>
                </a:solidFill>
              </a:rPr>
              <a:t>Types of </a:t>
            </a:r>
            <a:r>
              <a:rPr lang="en-US" dirty="0"/>
              <a:t>Career Services </a:t>
            </a:r>
          </a:p>
          <a:p>
            <a:pPr lvl="1"/>
            <a:r>
              <a:rPr lang="en-US" dirty="0"/>
              <a:t>Priority of Service Requirements/Priority Populations </a:t>
            </a:r>
          </a:p>
          <a:p>
            <a:pPr lvl="1"/>
            <a:r>
              <a:rPr lang="en-US" dirty="0"/>
              <a:t>Work-Based Learning Options</a:t>
            </a:r>
          </a:p>
        </p:txBody>
      </p:sp>
    </p:spTree>
    <p:extLst>
      <p:ext uri="{BB962C8B-B14F-4D97-AF65-F5344CB8AC3E}">
        <p14:creationId xmlns:p14="http://schemas.microsoft.com/office/powerpoint/2010/main" val="268262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Background/Overview</a:t>
            </a:r>
          </a:p>
        </p:txBody>
      </p:sp>
      <p:sp>
        <p:nvSpPr>
          <p:cNvPr id="3" name="Text Placeholder 2"/>
          <p:cNvSpPr>
            <a:spLocks noGrp="1"/>
          </p:cNvSpPr>
          <p:nvPr>
            <p:ph type="body" idx="1"/>
          </p:nvPr>
        </p:nvSpPr>
        <p:spPr/>
        <p:txBody>
          <a:bodyPr>
            <a:normAutofit/>
          </a:bodyPr>
          <a:lstStyle/>
          <a:p>
            <a:r>
              <a:rPr lang="en-US" dirty="0"/>
              <a:t>--Transformation of the Workforce System</a:t>
            </a:r>
          </a:p>
          <a:p>
            <a:r>
              <a:rPr lang="en-US" dirty="0"/>
              <a:t>--Federal Partnership WIOA Vision</a:t>
            </a:r>
          </a:p>
          <a:p>
            <a:endParaRPr lang="en-US" dirty="0"/>
          </a:p>
        </p:txBody>
      </p:sp>
    </p:spTree>
    <p:extLst>
      <p:ext uri="{BB962C8B-B14F-4D97-AF65-F5344CB8AC3E}">
        <p14:creationId xmlns:p14="http://schemas.microsoft.com/office/powerpoint/2010/main" val="107583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204"/>
            <a:ext cx="6355246" cy="1016829"/>
          </a:xfrm>
        </p:spPr>
        <p:txBody>
          <a:bodyPr>
            <a:normAutofit fontScale="90000"/>
          </a:bodyPr>
          <a:lstStyle/>
          <a:p>
            <a:pPr algn="ctr"/>
            <a:r>
              <a:rPr lang="en-US" dirty="0"/>
              <a:t>Transformation of the Workforce System Under WIOA</a:t>
            </a:r>
          </a:p>
        </p:txBody>
      </p:sp>
      <p:sp>
        <p:nvSpPr>
          <p:cNvPr id="3" name="Content Placeholder 2"/>
          <p:cNvSpPr>
            <a:spLocks noGrp="1"/>
          </p:cNvSpPr>
          <p:nvPr>
            <p:ph idx="1"/>
          </p:nvPr>
        </p:nvSpPr>
        <p:spPr/>
        <p:txBody>
          <a:bodyPr>
            <a:normAutofit/>
          </a:bodyPr>
          <a:lstStyle/>
          <a:p>
            <a:r>
              <a:rPr lang="en-US" sz="2200" dirty="0"/>
              <a:t>Provides a workforce system that is universally accessible, customer-centered, offering job-driven training. </a:t>
            </a:r>
          </a:p>
          <a:p>
            <a:r>
              <a:rPr lang="en-US" sz="2200" dirty="0"/>
              <a:t>Increased emphasis on partnering agencies collaborating to create a seamless customer-focused one-stop delivery system that integrates service delivery across all programs and enhances access to training and services.</a:t>
            </a:r>
          </a:p>
          <a:p>
            <a:r>
              <a:rPr lang="en-US" sz="2200" dirty="0"/>
              <a:t>Provides enhanced access and flexibility for work-based training options, such as Registered Apprenticeship (RA), On-the-Job Training (OJT), transitional jobs, and incumbent worker training. </a:t>
            </a:r>
          </a:p>
          <a:p>
            <a:r>
              <a:rPr lang="en-US" sz="2200" dirty="0"/>
              <a:t>Across the system, </a:t>
            </a:r>
            <a:r>
              <a:rPr lang="en-US" sz="2200" dirty="0">
                <a:solidFill>
                  <a:schemeClr val="accent1">
                    <a:lumMod val="75000"/>
                  </a:schemeClr>
                </a:solidFill>
              </a:rPr>
              <a:t>continuous improvement </a:t>
            </a:r>
            <a:r>
              <a:rPr lang="en-US" sz="2200" dirty="0"/>
              <a:t>is supported through evaluation, accountability, identification of best practices, and data-driven decision making.</a:t>
            </a:r>
          </a:p>
          <a:p>
            <a:endParaRPr lang="en-US" dirty="0"/>
          </a:p>
          <a:p>
            <a:pPr marL="0" indent="0">
              <a:buNone/>
            </a:pPr>
            <a:endParaRPr lang="en-US" dirty="0"/>
          </a:p>
          <a:p>
            <a:pPr marL="914400" lvl="2" indent="0">
              <a:buNone/>
            </a:pPr>
            <a:endParaRPr lang="en-US" dirty="0"/>
          </a:p>
          <a:p>
            <a:endParaRPr lang="en-US" dirty="0"/>
          </a:p>
          <a:p>
            <a:endParaRPr lang="en-US" dirty="0"/>
          </a:p>
        </p:txBody>
      </p:sp>
    </p:spTree>
    <p:extLst>
      <p:ext uri="{BB962C8B-B14F-4D97-AF65-F5344CB8AC3E}">
        <p14:creationId xmlns:p14="http://schemas.microsoft.com/office/powerpoint/2010/main" val="29066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214733"/>
            <a:ext cx="2066925" cy="1377950"/>
          </a:xfrm>
          <a:prstGeom prst="rect">
            <a:avLst/>
          </a:prstGeom>
        </p:spPr>
      </p:pic>
      <p:sp>
        <p:nvSpPr>
          <p:cNvPr id="3" name="Title 2"/>
          <p:cNvSpPr>
            <a:spLocks noGrp="1"/>
          </p:cNvSpPr>
          <p:nvPr>
            <p:ph type="title"/>
          </p:nvPr>
        </p:nvSpPr>
        <p:spPr/>
        <p:txBody>
          <a:bodyPr>
            <a:normAutofit/>
          </a:bodyPr>
          <a:lstStyle/>
          <a:p>
            <a:r>
              <a:rPr lang="en-US" dirty="0"/>
              <a:t>Federal Partnership WIOA Vision</a:t>
            </a:r>
          </a:p>
        </p:txBody>
      </p:sp>
      <p:sp>
        <p:nvSpPr>
          <p:cNvPr id="4" name="Content Placeholder 3"/>
          <p:cNvSpPr>
            <a:spLocks noGrp="1"/>
          </p:cNvSpPr>
          <p:nvPr>
            <p:ph idx="1"/>
          </p:nvPr>
        </p:nvSpPr>
        <p:spPr/>
        <p:txBody>
          <a:bodyPr>
            <a:normAutofit fontScale="85000" lnSpcReduction="10000"/>
          </a:bodyPr>
          <a:lstStyle/>
          <a:p>
            <a:r>
              <a:rPr lang="en-US" sz="2400" dirty="0"/>
              <a:t>Training Employment Guidance Letter (TEGL) 19-14, issued on February 19, 2015, lays out the vision for a revitalized transformed workforce system as a result of implementation of the Workforce Innovation and Opportunity Act (WIOA).</a:t>
            </a:r>
            <a:endParaRPr lang="en-US" sz="2200" dirty="0"/>
          </a:p>
          <a:p>
            <a:pPr>
              <a:spcAft>
                <a:spcPts val="600"/>
              </a:spcAft>
            </a:pPr>
            <a:r>
              <a:rPr lang="en-US" sz="2200" dirty="0"/>
              <a:t>This transformed workforce system will </a:t>
            </a:r>
            <a:r>
              <a:rPr lang="en-US" sz="2200" dirty="0">
                <a:solidFill>
                  <a:schemeClr val="tx1"/>
                </a:solidFill>
              </a:rPr>
              <a:t>be</a:t>
            </a:r>
            <a:r>
              <a:rPr lang="en-US" sz="2200" dirty="0">
                <a:solidFill>
                  <a:srgbClr val="FF0000"/>
                </a:solidFill>
              </a:rPr>
              <a:t> </a:t>
            </a:r>
            <a:r>
              <a:rPr lang="en-US" sz="2200" dirty="0"/>
              <a:t>characterized by three critical hallmarks of excellence: </a:t>
            </a:r>
          </a:p>
          <a:p>
            <a:pPr marL="1554480" lvl="1">
              <a:spcBef>
                <a:spcPts val="1200"/>
              </a:spcBef>
              <a:spcAft>
                <a:spcPts val="600"/>
              </a:spcAft>
            </a:pPr>
            <a:r>
              <a:rPr lang="en-US" sz="1900" dirty="0"/>
              <a:t>The needs of business and workers drive workforce solutions; </a:t>
            </a:r>
          </a:p>
          <a:p>
            <a:pPr marL="1554480" lvl="1">
              <a:spcAft>
                <a:spcPts val="600"/>
              </a:spcAft>
            </a:pPr>
            <a:r>
              <a:rPr lang="en-US" sz="1900" dirty="0"/>
              <a:t>One-Stop Centers (or American Job Centers) provide excellent customer service to jobseekers and employers and focus on continuous improvement; and </a:t>
            </a:r>
          </a:p>
          <a:p>
            <a:pPr marL="1554480" lvl="1">
              <a:spcAft>
                <a:spcPts val="1200"/>
              </a:spcAft>
            </a:pPr>
            <a:r>
              <a:rPr lang="en-US" sz="1900" dirty="0"/>
              <a:t>The workforce system supports strong regional economies and plays an active role in community and workforce development. </a:t>
            </a:r>
          </a:p>
          <a:p>
            <a:pPr>
              <a:spcBef>
                <a:spcPts val="600"/>
              </a:spcBef>
            </a:pPr>
            <a:r>
              <a:rPr lang="en-US" sz="2200" dirty="0"/>
              <a:t>We appreciate the magnificent work that is already being done to make this vision a future reality.  This presentation is designed to support your continuous efforts. </a:t>
            </a:r>
          </a:p>
        </p:txBody>
      </p:sp>
    </p:spTree>
    <p:extLst>
      <p:ext uri="{BB962C8B-B14F-4D97-AF65-F5344CB8AC3E}">
        <p14:creationId xmlns:p14="http://schemas.microsoft.com/office/powerpoint/2010/main" val="2662669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WIOA Adult, Dislocated Worker, and Wagner- Peyser Provisions&amp;quot;&quot;/&gt;&lt;property id=&quot;20307&quot; value=&quot;256&quot;/&gt;&lt;/object&gt;&lt;object type=&quot;3&quot; unique_id=&quot;10005&quot;&gt;&lt;property id=&quot;20148&quot; value=&quot;5&quot;/&gt;&lt;property id=&quot;20300&quot; value=&quot;Slide 3&quot;/&gt;&lt;property id=&quot;20307&quot; value=&quot;264&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309&quot;/&gt;&lt;/object&gt;&lt;object type=&quot;3&quot; unique_id=&quot;10008&quot;&gt;&lt;property id=&quot;20148&quot; value=&quot;5&quot;/&gt;&lt;property id=&quot;20300&quot; value=&quot;Slide 7 - &amp;quot;Background/Overview&amp;quot;&quot;/&gt;&lt;property id=&quot;20307&quot; value=&quot;308&quot;/&gt;&lt;/object&gt;&lt;object type=&quot;3&quot; unique_id=&quot;10009&quot;&gt;&lt;property id=&quot;20148&quot; value=&quot;5&quot;/&gt;&lt;property id=&quot;20300&quot; value=&quot;Slide 8 - &amp;quot;Transformation of the Workforce System Under WIOA&amp;quot;&quot;/&gt;&lt;property id=&quot;20307&quot; value=&quot;273&quot;/&gt;&lt;/object&gt;&lt;object type=&quot;3&quot; unique_id=&quot;10010&quot;&gt;&lt;property id=&quot;20148&quot; value=&quot;5&quot;/&gt;&lt;property id=&quot;20300&quot; value=&quot;Slide 9 - &amp;quot;Federal Partnership WIOA Vision&amp;quot;&quot;/&gt;&lt;property id=&quot;20307&quot; value=&quot;279&quot;/&gt;&lt;/object&gt;&lt;object type=&quot;3&quot; unique_id=&quot;10012&quot;&gt;&lt;property id=&quot;20148&quot; value=&quot;5&quot;/&gt;&lt;property id=&quot;20300&quot; value=&quot;Slide 10 - &amp;quot;Poll Question 1&amp;quot;&quot;/&gt;&lt;property id=&quot;20307&quot; value=&quot;328&quot;/&gt;&lt;/object&gt;&lt;object type=&quot;3&quot; unique_id=&quot;10013&quot;&gt;&lt;property id=&quot;20148&quot; value=&quot;5&quot;/&gt;&lt;property id=&quot;20300&quot; value=&quot;Slide 11 - &amp;quot;Poll Question 2&amp;quot;&quot;/&gt;&lt;property id=&quot;20307&quot; value=&quot;329&quot;/&gt;&lt;/object&gt;&lt;object type=&quot;3&quot; unique_id=&quot;10014&quot;&gt;&lt;property id=&quot;20148&quot; value=&quot;5&quot;/&gt;&lt;property id=&quot;20300&quot; value=&quot;Slide 12 - &amp;quot;WIOA Regulations&amp;quot;&quot;/&gt;&lt;property id=&quot;20307&quot; value=&quot;330&quot;/&gt;&lt;/object&gt;&lt;object type=&quot;3&quot; unique_id=&quot;10015&quot;&gt;&lt;property id=&quot;20148&quot; value=&quot;5&quot;/&gt;&lt;property id=&quot;20300&quot; value=&quot;Slide 13 - &amp;quot;Adult &amp;amp; Dislocated Worker Program Provisions&amp;quot;&quot;/&gt;&lt;property id=&quot;20307&quot; value=&quot;310&quot;/&gt;&lt;/object&gt;&lt;object type=&quot;3&quot; unique_id=&quot;10016&quot;&gt;&lt;property id=&quot;20148&quot; value=&quot;5&quot;/&gt;&lt;property id=&quot;20300&quot; value=&quot;Slide 14 - &amp;quot;Poll Question 3&amp;quot;&quot;/&gt;&lt;property id=&quot;20307&quot; value=&quot;316&quot;/&gt;&lt;/object&gt;&lt;object type=&quot;3&quot; unique_id=&quot;10017&quot;&gt;&lt;property id=&quot;20148&quot; value=&quot;5&quot;/&gt;&lt;property id=&quot;20300&quot; value=&quot;Slide 15 - &amp;quot;Poll Question 4&amp;quot;&quot;/&gt;&lt;property id=&quot;20307&quot; value=&quot;318&quot;/&gt;&lt;/object&gt;&lt;object type=&quot;3&quot; unique_id=&quot;10018&quot;&gt;&lt;property id=&quot;20148&quot; value=&quot;5&quot;/&gt;&lt;property id=&quot;20300&quot; value=&quot;Slide 16 - &amp;quot;WIOA Adult Services:  Priority of Service Changes&amp;quot;&quot;/&gt;&lt;property id=&quot;20307&quot; value=&quot;281&quot;/&gt;&lt;/object&gt;&lt;object type=&quot;3&quot; unique_id=&quot;10019&quot;&gt;&lt;property id=&quot;20148&quot; value=&quot;5&quot;/&gt;&lt;property id=&quot;20300&quot; value=&quot;Slide 17 - &amp;quot;     WIOA Dislocated Worker Services:  &amp;quot;&quot;/&gt;&lt;property id=&quot;20307&quot; value=&quot;321&quot;/&gt;&lt;/object&gt;&lt;object type=&quot;3&quot; unique_id=&quot;10020&quot;&gt;&lt;property id=&quot;20148&quot; value=&quot;5&quot;/&gt;&lt;property id=&quot;20300&quot; value=&quot;Slide 18&quot;/&gt;&lt;property id=&quot;20307&quot; value=&quot;305&quot;/&gt;&lt;/object&gt;&lt;object type=&quot;3&quot; unique_id=&quot;10021&quot;&gt;&lt;property id=&quot;20148&quot; value=&quot;5&quot;/&gt;&lt;property id=&quot;20300&quot; value=&quot;Slide 19 - &amp;quot;WIOA Dislocated Worker Services:  Changes under WIOA&amp;quot;&quot;/&gt;&lt;property id=&quot;20307&quot; value=&quot;304&quot;/&gt;&lt;/object&gt;&lt;object type=&quot;3&quot; unique_id=&quot;10022&quot;&gt;&lt;property id=&quot;20148&quot; value=&quot;5&quot;/&gt;&lt;property id=&quot;20300&quot; value=&quot;Slide 20&quot;/&gt;&lt;property id=&quot;20307&quot; value=&quot;324&quot;/&gt;&lt;/object&gt;&lt;object type=&quot;3&quot; unique_id=&quot;10023&quot;&gt;&lt;property id=&quot;20148&quot; value=&quot;5&quot;/&gt;&lt;property id=&quot;20300&quot; value=&quot;Slide 21 - &amp;quot;Dislocated Worker and Adult Services:  Transfer of Fund Changes under WIOA&amp;quot;&quot;/&gt;&lt;property id=&quot;20307&quot; value=&quot;326&quot;/&gt;&lt;/object&gt;&lt;object type=&quot;3&quot; unique_id=&quot;10024&quot;&gt;&lt;property id=&quot;20148&quot; value=&quot;5&quot;/&gt;&lt;property id=&quot;20300&quot; value=&quot;Slide 22 - &amp;quot;Wagner-Peyser Program Provisions&amp;quot;&quot;/&gt;&lt;property id=&quot;20307&quot; value=&quot;311&quot;/&gt;&lt;/object&gt;&lt;object type=&quot;3&quot; unique_id=&quot;10025&quot;&gt;&lt;property id=&quot;20148&quot; value=&quot;5&quot;/&gt;&lt;property id=&quot;20300&quot; value=&quot;Slide 23 - &amp;quot;Wagner-Peyser (WP) Changes &amp;quot;&quot;/&gt;&lt;property id=&quot;20307&quot; value=&quot;291&quot;/&gt;&lt;/object&gt;&lt;object type=&quot;3&quot; unique_id=&quot;10026&quot;&gt;&lt;property id=&quot;20148&quot; value=&quot;5&quot;/&gt;&lt;property id=&quot;20300&quot; value=&quot;Slide 24 - &amp;quot;Wagner-Peyser (WP) Changes &amp;quot;&quot;/&gt;&lt;property id=&quot;20307&quot; value=&quot;323&quot;/&gt;&lt;/object&gt;&lt;object type=&quot;3&quot; unique_id=&quot;10027&quot;&gt;&lt;property id=&quot;20148&quot; value=&quot;5&quot;/&gt;&lt;property id=&quot;20300&quot; value=&quot;Slide 25 - &amp;quot;Changes in Career Services&amp;quot;&quot;/&gt;&lt;property id=&quot;20307&quot; value=&quot;302&quot;/&gt;&lt;/object&gt;&lt;object type=&quot;3&quot; unique_id=&quot;10028&quot;&gt;&lt;property id=&quot;20148&quot; value=&quot;5&quot;/&gt;&lt;property id=&quot;20300&quot; value=&quot;Slide 26 - &amp;quot;Changes in Service Delivery&amp;quot;&quot;/&gt;&lt;property id=&quot;20307&quot; value=&quot;303&quot;/&gt;&lt;/object&gt;&lt;object type=&quot;3&quot; unique_id=&quot;10029&quot;&gt;&lt;property id=&quot;20148&quot; value=&quot;5&quot;/&gt;&lt;property id=&quot;20300&quot; value=&quot;Slide 27 - &amp;quot;Priority Populations&amp;quot;&quot;/&gt;&lt;property id=&quot;20307&quot; value=&quot;312&quot;/&gt;&lt;/object&gt;&lt;object type=&quot;3&quot; unique_id=&quot;10030&quot;&gt;&lt;property id=&quot;20148&quot; value=&quot;5&quot;/&gt;&lt;property id=&quot;20300&quot; value=&quot;Slide 28 - &amp;quot;Priority Populations - Veterans&amp;quot;&quot;/&gt;&lt;property id=&quot;20307&quot; value=&quot;284&quot;/&gt;&lt;/object&gt;&lt;object type=&quot;3&quot; unique_id=&quot;10031&quot;&gt;&lt;property id=&quot;20148&quot; value=&quot;5&quot;/&gt;&lt;property id=&quot;20300&quot; value=&quot;Slide 29 - &amp;quot;Work-Based Learning&amp;quot;&quot;/&gt;&lt;property id=&quot;20307&quot; value=&quot;313&quot;/&gt;&lt;/object&gt;&lt;object type=&quot;3&quot; unique_id=&quot;10032&quot;&gt;&lt;property id=&quot;20148&quot; value=&quot;5&quot;/&gt;&lt;property id=&quot;20300&quot; value=&quot;Slide 30 - &amp;quot;Poll Question 5&amp;quot;&quot;/&gt;&lt;property id=&quot;20307&quot; value=&quot;319&quot;/&gt;&lt;/object&gt;&lt;object type=&quot;3&quot; unique_id=&quot;10033&quot;&gt;&lt;property id=&quot;20148&quot; value=&quot;5&quot;/&gt;&lt;property id=&quot;20300&quot; value=&quot;Slide 31 - &amp;quot;Poll Question 6&amp;quot;&quot;/&gt;&lt;property id=&quot;20307&quot; value=&quot;325&quot;/&gt;&lt;/object&gt;&lt;object type=&quot;3&quot; unique_id=&quot;10034&quot;&gt;&lt;property id=&quot;20148&quot; value=&quot;5&quot;/&gt;&lt;property id=&quot;20300&quot; value=&quot;Slide 32 - &amp;quot;   Work-Based Learning Options: Transitional Jobs&amp;quot;&quot;/&gt;&lt;property id=&quot;20307&quot; value=&quot;286&quot;/&gt;&lt;/object&gt;&lt;object type=&quot;3&quot; unique_id=&quot;10035&quot;&gt;&lt;property id=&quot;20148&quot; value=&quot;5&quot;/&gt;&lt;property id=&quot;20300&quot; value=&quot;Slide 33 - &amp;quot;Work-Based Learning Options: Registered Apprenticeship&amp;quot;&quot;/&gt;&lt;property id=&quot;20307&quot; value=&quot;287&quot;/&gt;&lt;/object&gt;&lt;object type=&quot;3&quot; unique_id=&quot;10036&quot;&gt;&lt;property id=&quot;20148&quot; value=&quot;5&quot;/&gt;&lt;property id=&quot;20300&quot; value=&quot;Slide 34 - &amp;quot;Work-Based Learning Options:  On-the-Job Training&amp;quot;&quot;/&gt;&lt;property id=&quot;20307&quot; value=&quot;288&quot;/&gt;&lt;/object&gt;&lt;object type=&quot;3&quot; unique_id=&quot;10037&quot;&gt;&lt;property id=&quot;20148&quot; value=&quot;5&quot;/&gt;&lt;property id=&quot;20300&quot; value=&quot;Slide 35 - &amp;quot;Work-Based Learning Options:  Incumbent Worker Training&amp;quot;&quot;/&gt;&lt;property id=&quot;20307&quot; value=&quot;289&quot;/&gt;&lt;/object&gt;&lt;object type=&quot;3&quot; unique_id=&quot;10038&quot;&gt;&lt;property id=&quot;20148&quot; value=&quot;5&quot;/&gt;&lt;property id=&quot;20300&quot; value=&quot;Slide 36&quot;/&gt;&lt;property id=&quot;20307&quot; value=&quot;278&quot;/&gt;&lt;/object&gt;&lt;object type=&quot;3&quot; unique_id=&quot;10039&quot;&gt;&lt;property id=&quot;20148&quot; value=&quot;5&quot;/&gt;&lt;property id=&quot;20300&quot; value=&quot;Slide 37&quot;/&gt;&lt;property id=&quot;20307&quot; value=&quot;261&quot;/&gt;&lt;/object&gt;&lt;object type=&quot;3&quot; unique_id=&quot;10040&quot;&gt;&lt;property id=&quot;20148&quot; value=&quot;5&quot;/&gt;&lt;property id=&quot;20300&quot; value=&quot;Slide 38&quot;/&gt;&lt;property id=&quot;20307&quot; value=&quot;262&quot;/&gt;&lt;/object&gt;&lt;object type=&quot;3&quot; unique_id=&quot;10201&quot;&gt;&lt;property id=&quot;20148&quot; value=&quot;5&quot;/&gt;&lt;property id=&quot;20300&quot; value=&quot;Slide 6 - &amp;quot;Today’s Objectives&amp;quot;&quot;/&gt;&lt;property id=&quot;20307&quot; value=&quot;331&quot;/&gt;&lt;/object&gt;&lt;/object&gt;&lt;object type=&quot;8&quot; unique_id=&quot;10080&quot;&gt;&lt;/object&gt;&lt;/object&gt;&lt;/database&gt;"/>
  <p:tag name="SECTOMILLISECCONVERTED" val="1"/>
</p:tagLst>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7768</TotalTime>
  <Words>1851</Words>
  <Application>Microsoft Office PowerPoint</Application>
  <PresentationFormat>On-screen Show (4:3)</PresentationFormat>
  <Paragraphs>254</Paragraphs>
  <Slides>38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Myriad Pro</vt:lpstr>
      <vt:lpstr>Times New Roman</vt:lpstr>
      <vt:lpstr>Wingdings</vt:lpstr>
      <vt:lpstr>Wingdings 2</vt:lpstr>
      <vt:lpstr>Wingdings 3</vt:lpstr>
      <vt:lpstr>Office Theme</vt:lpstr>
      <vt:lpstr>PowerPoint Presentation</vt:lpstr>
      <vt:lpstr>WIOA Adult, Dislocated Worker, and Wagner- Peyser Provisions</vt:lpstr>
      <vt:lpstr>PowerPoint Presentation</vt:lpstr>
      <vt:lpstr>PowerPoint Presentation</vt:lpstr>
      <vt:lpstr>PowerPoint Presentation</vt:lpstr>
      <vt:lpstr>Today’s Objectives</vt:lpstr>
      <vt:lpstr>Background/Overview</vt:lpstr>
      <vt:lpstr>Transformation of the Workforce System Under WIOA</vt:lpstr>
      <vt:lpstr>Federal Partnership WIOA Vision</vt:lpstr>
      <vt:lpstr>Poll Question 1</vt:lpstr>
      <vt:lpstr>Poll Question 2</vt:lpstr>
      <vt:lpstr>WIOA Regulations</vt:lpstr>
      <vt:lpstr>Adult &amp; Dislocated Worker Program Provisions</vt:lpstr>
      <vt:lpstr>Poll Question 3</vt:lpstr>
      <vt:lpstr>Poll Question 4</vt:lpstr>
      <vt:lpstr>WIOA Adult Services:  Priority of Service Changes</vt:lpstr>
      <vt:lpstr>     WIOA Dislocated Worker Services:  </vt:lpstr>
      <vt:lpstr>PowerPoint Presentation</vt:lpstr>
      <vt:lpstr>WIOA Dislocated Worker Services:  Changes under WIOA</vt:lpstr>
      <vt:lpstr>PowerPoint Presentation</vt:lpstr>
      <vt:lpstr>Dislocated Worker and Adult Services:  Transfer of Fund Changes under WIOA</vt:lpstr>
      <vt:lpstr>Wagner-Peyser Program Provisions</vt:lpstr>
      <vt:lpstr>Wagner-Peyser (WP) Changes </vt:lpstr>
      <vt:lpstr>Wagner-Peyser (WP) Changes </vt:lpstr>
      <vt:lpstr>Changes in Career Services</vt:lpstr>
      <vt:lpstr>Changes in Service Delivery</vt:lpstr>
      <vt:lpstr>Priority Populations</vt:lpstr>
      <vt:lpstr>Priority Populations - Veterans</vt:lpstr>
      <vt:lpstr>Work-Based Learning</vt:lpstr>
      <vt:lpstr>Poll Question 5</vt:lpstr>
      <vt:lpstr>Poll Question 6</vt:lpstr>
      <vt:lpstr>   Work-Based Learning Options: Transitional Jobs</vt:lpstr>
      <vt:lpstr>Work-Based Learning Options: Registered Apprenticeship</vt:lpstr>
      <vt:lpstr>Work-Based Learning Options:  On-the-Job Training</vt:lpstr>
      <vt:lpstr>Work-Based Learning Options:  Incumbent Worker Training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Brian Keating</cp:lastModifiedBy>
  <cp:revision>247</cp:revision>
  <cp:lastPrinted>2016-07-26T11:55:33Z</cp:lastPrinted>
  <dcterms:created xsi:type="dcterms:W3CDTF">2016-06-21T17:10:41Z</dcterms:created>
  <dcterms:modified xsi:type="dcterms:W3CDTF">2016-08-24T18:36:17Z</dcterms:modified>
</cp:coreProperties>
</file>