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sldIdLst>
    <p:sldId id="273" r:id="rId5"/>
    <p:sldId id="256" r:id="rId6"/>
    <p:sldId id="264" r:id="rId7"/>
    <p:sldId id="261" r:id="rId8"/>
    <p:sldId id="275" r:id="rId9"/>
    <p:sldId id="265" r:id="rId10"/>
    <p:sldId id="257" r:id="rId11"/>
    <p:sldId id="258" r:id="rId12"/>
    <p:sldId id="278" r:id="rId13"/>
    <p:sldId id="282" r:id="rId14"/>
    <p:sldId id="283" r:id="rId15"/>
    <p:sldId id="276" r:id="rId16"/>
    <p:sldId id="309" r:id="rId17"/>
    <p:sldId id="291" r:id="rId18"/>
    <p:sldId id="289" r:id="rId19"/>
    <p:sldId id="316" r:id="rId20"/>
    <p:sldId id="285" r:id="rId21"/>
    <p:sldId id="286" r:id="rId22"/>
    <p:sldId id="288" r:id="rId23"/>
    <p:sldId id="294" r:id="rId24"/>
    <p:sldId id="292" r:id="rId25"/>
    <p:sldId id="302" r:id="rId26"/>
    <p:sldId id="300" r:id="rId27"/>
    <p:sldId id="301" r:id="rId28"/>
    <p:sldId id="304" r:id="rId29"/>
    <p:sldId id="280" r:id="rId30"/>
    <p:sldId id="297" r:id="rId31"/>
    <p:sldId id="306" r:id="rId32"/>
    <p:sldId id="295" r:id="rId33"/>
    <p:sldId id="315" r:id="rId34"/>
    <p:sldId id="303" r:id="rId35"/>
    <p:sldId id="284" r:id="rId36"/>
    <p:sldId id="305" r:id="rId37"/>
    <p:sldId id="307" r:id="rId38"/>
    <p:sldId id="308" r:id="rId39"/>
    <p:sldId id="311" r:id="rId40"/>
    <p:sldId id="312" r:id="rId41"/>
    <p:sldId id="313" r:id="rId42"/>
    <p:sldId id="314" r:id="rId43"/>
    <p:sldId id="267" r:id="rId44"/>
    <p:sldId id="263" r:id="rId45"/>
    <p:sldId id="268" r:id="rId46"/>
    <p:sldId id="269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D1C30"/>
    <a:srgbClr val="4675B8"/>
    <a:srgbClr val="004874"/>
    <a:srgbClr val="275A99"/>
    <a:srgbClr val="124D95"/>
    <a:srgbClr val="002C47"/>
    <a:srgbClr val="041F36"/>
    <a:srgbClr val="7A232E"/>
    <a:srgbClr val="B8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4063" autoAdjust="0"/>
  </p:normalViewPr>
  <p:slideViewPr>
    <p:cSldViewPr snapToGrid="0">
      <p:cViewPr varScale="1">
        <p:scale>
          <a:sx n="64" d="100"/>
          <a:sy n="64" d="100"/>
        </p:scale>
        <p:origin x="183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4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7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4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August 29,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6/07/01/14/37/Overview_of_the_Revised_WIOA_ETA-9130_Financial_Reports_and_Instructions?p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oleta.gov/grants/financial_reporting.cfm" TargetMode="External"/><Relationship Id="rId4" Type="http://schemas.openxmlformats.org/officeDocument/2006/relationships/hyperlink" Target="https://wdr.doleta.gov/directives/corr_doc.cfm?docn=515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4/07/08/13/59/trade-adjustment-assistance-taa-fiscal-and-state-best-practices-webinar" TargetMode="External"/><Relationship Id="rId2" Type="http://schemas.openxmlformats.org/officeDocument/2006/relationships/hyperlink" Target="https://www.workforcegps.org/events/2016/07/01/14/37/Overview_of_the_Revised_WIOA_ETA-9130_Financial_Reports_and_Instructions?p=1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doleta.gov/grants/financial_reporting/pdf/ETA_9130_M_Instructions_i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heberge.timothy@dol.gov" TargetMode="External"/><Relationship Id="rId2" Type="http://schemas.openxmlformats.org/officeDocument/2006/relationships/hyperlink" Target="mailto:hoekstra.robert@dol.gov" TargetMode="Externa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grants/financial_reporting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Renamed Fields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4a – Unique Entity Identifier (2 CFR 200.210)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7 – Basis of Reporting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Updated Definitions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Expenditures and Obligations now reflect Uniform Guidance (2 CFR 200.34(c))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of Management and Budget (OMB) changed the implementation of the </a:t>
            </a:r>
            <a:r>
              <a:rPr lang="en-US" dirty="0">
                <a:solidFill>
                  <a:srgbClr val="C00000"/>
                </a:solidFill>
              </a:rPr>
              <a:t>Uniform Guidance at 2 CFR Part 200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Removed 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10l and 10m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Indirect Expenditures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Reporting Lines Added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Reported on the </a:t>
            </a:r>
            <a:r>
              <a:rPr lang="en-US" dirty="0">
                <a:solidFill>
                  <a:srgbClr val="C00000"/>
                </a:solidFill>
              </a:rPr>
              <a:t>FINAL 9130 </a:t>
            </a:r>
            <a:r>
              <a:rPr lang="en-US" dirty="0">
                <a:solidFill>
                  <a:schemeClr val="tx1"/>
                </a:solidFill>
              </a:rPr>
              <a:t>report.</a:t>
            </a:r>
          </a:p>
        </p:txBody>
      </p:sp>
    </p:spTree>
    <p:extLst>
      <p:ext uri="{BB962C8B-B14F-4D97-AF65-F5344CB8AC3E}">
        <p14:creationId xmlns:p14="http://schemas.microsoft.com/office/powerpoint/2010/main" val="413859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WIOA 9130 Webinar</a:t>
            </a:r>
          </a:p>
          <a:p>
            <a:pPr marL="0" lvl="1" indent="0" algn="ctr">
              <a:buNone/>
            </a:pPr>
            <a:r>
              <a:rPr lang="en-US" sz="1900" dirty="0">
                <a:hlinkClick r:id="rId3"/>
              </a:rPr>
              <a:t>https://www.workforcegps.org/events/2016/07/01/14/37/Overview_of_the_Revised_WIOA_ETA-9130_Financial_Reports_and_Instructions?p=1</a:t>
            </a:r>
            <a:endParaRPr lang="en-US" sz="1900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TEGL 02-16</a:t>
            </a:r>
          </a:p>
          <a:p>
            <a:pPr marL="0" lvl="1" indent="0" algn="ctr">
              <a:buNone/>
            </a:pPr>
            <a:r>
              <a:rPr lang="en-US" sz="1900" dirty="0">
                <a:hlinkClick r:id="rId4"/>
              </a:rPr>
              <a:t>https://wdr.doleta.gov/directives/corr_doc.cfm?docn=5156</a:t>
            </a:r>
            <a:endParaRPr lang="en-US" sz="1900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Forms and Instructions</a:t>
            </a:r>
          </a:p>
          <a:p>
            <a:pPr marL="0" lvl="1" indent="0" algn="ctr">
              <a:buNone/>
            </a:pPr>
            <a:r>
              <a:rPr lang="en-US" sz="1900" dirty="0">
                <a:hlinkClick r:id="rId5"/>
              </a:rPr>
              <a:t>https://www.doleta.gov/grants/financial_reporting.cfm</a:t>
            </a:r>
            <a:r>
              <a:rPr lang="en-US" sz="1900" dirty="0"/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General Non-WIOA Webinar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6443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ETA-9130</a:t>
            </a:r>
            <a:r>
              <a:rPr lang="en-US" dirty="0">
                <a:solidFill>
                  <a:srgbClr val="FF0000"/>
                </a:solidFill>
              </a:rPr>
              <a:t>(M)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Trade Adjustment Assistance Program-Specific Version</a:t>
            </a:r>
          </a:p>
          <a:p>
            <a:pPr lvl="1"/>
            <a:r>
              <a:rPr lang="en-US" dirty="0"/>
              <a:t>Sometimes referred to as ETA-TAA-9130 or TAA-9130</a:t>
            </a:r>
          </a:p>
          <a:p>
            <a:r>
              <a:rPr lang="en-US" dirty="0"/>
              <a:t>Noteworthy Distinctions</a:t>
            </a:r>
          </a:p>
          <a:p>
            <a:pPr lvl="1"/>
            <a:r>
              <a:rPr lang="en-US" dirty="0"/>
              <a:t>3-Year Grant Funds</a:t>
            </a:r>
          </a:p>
          <a:p>
            <a:pPr lvl="1"/>
            <a:r>
              <a:rPr lang="en-US" dirty="0"/>
              <a:t>Additional Line Items</a:t>
            </a:r>
          </a:p>
          <a:p>
            <a:pPr lvl="2"/>
            <a:r>
              <a:rPr lang="en-US" dirty="0"/>
              <a:t>Case Management</a:t>
            </a:r>
          </a:p>
          <a:p>
            <a:pPr lvl="2"/>
            <a:r>
              <a:rPr lang="en-US" dirty="0"/>
              <a:t>Job Search and Relocation Expenditures</a:t>
            </a:r>
          </a:p>
          <a:p>
            <a:pPr lvl="2"/>
            <a:r>
              <a:rPr lang="en-US" dirty="0"/>
              <a:t>Training Expenditures </a:t>
            </a:r>
            <a:r>
              <a:rPr lang="en-US" i="1" dirty="0">
                <a:solidFill>
                  <a:srgbClr val="C00000"/>
                </a:solidFill>
              </a:rPr>
              <a:t>*NEW*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Timeline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24961" y="3219702"/>
            <a:ext cx="8229600" cy="457200"/>
          </a:xfrm>
          <a:prstGeom prst="left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031" y="2717204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Dec. 31,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0355" y="2717204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Mar. 31,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2389" y="2705012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Jun. 30,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954" y="2692202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Sep. 30,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9989" y="2693568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Dec. 31, 2017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5201761" y="3053503"/>
            <a:ext cx="274320" cy="1737360"/>
          </a:xfrm>
          <a:prstGeom prst="rightBrace">
            <a:avLst>
              <a:gd name="adj1" fmla="val 33333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0449" y="4152390"/>
            <a:ext cx="146304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First quarter to collect financial information based on new rules.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7777" y="3210558"/>
            <a:ext cx="0" cy="457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H="1" flipV="1">
            <a:off x="6303398" y="3210369"/>
            <a:ext cx="1554480" cy="1188720"/>
          </a:xfrm>
          <a:prstGeom prst="bentConnector3">
            <a:avLst>
              <a:gd name="adj1" fmla="val -39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1339" y="4408233"/>
            <a:ext cx="2498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Beginning on October 1, 2016,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when reporting on quarters ending on 9/30/16 or after,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use </a:t>
            </a:r>
            <a:r>
              <a:rPr lang="en-US" sz="16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new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ETA-9130.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592673" y="3219702"/>
            <a:ext cx="0" cy="457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1473" y="3231894"/>
            <a:ext cx="0" cy="457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79073" y="3219702"/>
            <a:ext cx="0" cy="457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034" y="3173045"/>
            <a:ext cx="0" cy="4572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2493833" y="2244990"/>
            <a:ext cx="1920240" cy="457200"/>
          </a:xfrm>
          <a:prstGeom prst="bentConnector3">
            <a:avLst>
              <a:gd name="adj1" fmla="val -394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2361" y="139805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Continue to use </a:t>
            </a:r>
            <a:r>
              <a:rPr lang="en-US" sz="16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old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 ETA-9130 when reporting on quarters ending on 6/30/16 or prior.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237915" y="3231894"/>
            <a:ext cx="0" cy="9204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06395" y="4164582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OMB approves new ETA-9130 on 4/13/16.</a:t>
            </a:r>
          </a:p>
        </p:txBody>
      </p:sp>
    </p:spTree>
    <p:extLst>
      <p:ext uri="{BB962C8B-B14F-4D97-AF65-F5344CB8AC3E}">
        <p14:creationId xmlns:p14="http://schemas.microsoft.com/office/powerpoint/2010/main" val="21387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21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Expenditures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New Item</a:t>
            </a:r>
          </a:p>
        </p:txBody>
      </p:sp>
    </p:spTree>
    <p:extLst>
      <p:ext uri="{BB962C8B-B14F-4D97-AF65-F5344CB8AC3E}">
        <p14:creationId xmlns:p14="http://schemas.microsoft.com/office/powerpoint/2010/main" val="344219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Line Item: 11d - Training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15626" r="57524" b="55938"/>
          <a:stretch/>
        </p:blipFill>
        <p:spPr bwMode="auto">
          <a:xfrm>
            <a:off x="742950" y="1232848"/>
            <a:ext cx="4295775" cy="43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2993573">
            <a:off x="2527380" y="3593475"/>
            <a:ext cx="726912" cy="18395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Categories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228724"/>
            <a:ext cx="2381250" cy="2224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  <a:p>
            <a:pPr algn="ctr"/>
            <a:r>
              <a:rPr lang="en-US" dirty="0"/>
              <a:t>(11d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*NEW*</a:t>
            </a:r>
            <a:r>
              <a:rPr lang="en-US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4710114"/>
            <a:ext cx="2381250" cy="1119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Administrative (10f)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3452812"/>
            <a:ext cx="2381250" cy="733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Management (11b)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4186238"/>
            <a:ext cx="2381250" cy="5238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Search and Relocation (11c)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8825" y="1819274"/>
            <a:ext cx="1847850" cy="1443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Trade Readjustment Allowance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(TRA)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38825" y="3452812"/>
            <a:ext cx="1847850" cy="222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Alternative Trade Adjustment Allowance </a:t>
            </a:r>
            <a:r>
              <a:rPr lang="en-US" sz="2000" dirty="0">
                <a:solidFill>
                  <a:schemeClr val="tx1"/>
                </a:solidFill>
              </a:rPr>
              <a:t>(ATAA)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Reemployment Trade Adjustment Allowance </a:t>
            </a:r>
            <a:r>
              <a:rPr lang="en-US" sz="2000" dirty="0">
                <a:solidFill>
                  <a:schemeClr val="tx1"/>
                </a:solidFill>
              </a:rPr>
              <a:t>(RTAA)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8825" y="11239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Separate Funding Streams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2962276" y="1416337"/>
            <a:ext cx="590550" cy="4260563"/>
          </a:xfrm>
          <a:prstGeom prst="rightBrace">
            <a:avLst>
              <a:gd name="adj1" fmla="val 8333"/>
              <a:gd name="adj2" fmla="val 5022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00475" y="1246330"/>
            <a:ext cx="1552575" cy="46005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Federal Expenditures on 9130</a:t>
            </a:r>
          </a:p>
          <a:p>
            <a:pPr algn="ctr"/>
            <a:r>
              <a:rPr lang="en-US" dirty="0"/>
              <a:t>(10e)</a:t>
            </a:r>
          </a:p>
        </p:txBody>
      </p:sp>
    </p:spTree>
    <p:extLst>
      <p:ext uri="{BB962C8B-B14F-4D97-AF65-F5344CB8AC3E}">
        <p14:creationId xmlns:p14="http://schemas.microsoft.com/office/powerpoint/2010/main" val="6845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Expenditures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1850" y="3452812"/>
            <a:ext cx="2381250" cy="1119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Administrative (10f)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1850" y="1801773"/>
            <a:ext cx="2381250" cy="733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Management (11b)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71850" y="2700334"/>
            <a:ext cx="2381250" cy="5238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Search and Relocation (11c)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1000" y="1228724"/>
            <a:ext cx="2381250" cy="2224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4710113"/>
            <a:ext cx="2381250" cy="1119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1000" y="3452812"/>
            <a:ext cx="2381250" cy="7334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000" y="4186238"/>
            <a:ext cx="2381250" cy="523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360" y="1740603"/>
            <a:ext cx="191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Federal Expenditures on 9130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(10e)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425" y="14001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3176" y="1915504"/>
            <a:ext cx="104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53176" y="2438724"/>
            <a:ext cx="104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-11b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53176" y="2962600"/>
            <a:ext cx="104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-11c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3176" y="3489185"/>
            <a:ext cx="104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-10f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3326" y="4012405"/>
            <a:ext cx="52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01967" y="4452939"/>
            <a:ext cx="134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BBB5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3" grpId="0"/>
      <p:bldP spid="4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/>
          </a:bodyPr>
          <a:lstStyle/>
          <a:p>
            <a:r>
              <a:rPr lang="en-US" dirty="0"/>
              <a:t>Training Expenditures will be Reported on 11d to help with Clarity</a:t>
            </a:r>
          </a:p>
          <a:p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Relationship Must be Maintained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10e = 10f +11b + 11c + 11d</a:t>
            </a:r>
          </a:p>
          <a:p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Edit Check* will Prevent Incorrect Submissions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81" y="1280052"/>
            <a:ext cx="4980609" cy="1470025"/>
          </a:xfrm>
        </p:spPr>
        <p:txBody>
          <a:bodyPr/>
          <a:lstStyle/>
          <a:p>
            <a:r>
              <a:rPr lang="en-US" dirty="0"/>
              <a:t>The TAA 9130(M)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60" y="2804462"/>
            <a:ext cx="5024782" cy="1326340"/>
          </a:xfrm>
        </p:spPr>
        <p:txBody>
          <a:bodyPr/>
          <a:lstStyle/>
          <a:p>
            <a:r>
              <a:rPr lang="en-US" dirty="0"/>
              <a:t>Changes and</a:t>
            </a:r>
          </a:p>
          <a:p>
            <a:r>
              <a:rPr lang="en-US" dirty="0"/>
              <a:t>Common 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Office of Trade Adjustment Assistance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Check Errors?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Do:</a:t>
            </a:r>
          </a:p>
          <a:p>
            <a:pPr lvl="1"/>
            <a:r>
              <a:rPr lang="en-US" dirty="0"/>
              <a:t>Contact Your Regional Office</a:t>
            </a:r>
          </a:p>
          <a:p>
            <a:pPr lvl="1"/>
            <a:r>
              <a:rPr lang="en-US" dirty="0"/>
              <a:t>Contact the National TAA Office</a:t>
            </a:r>
          </a:p>
          <a:p>
            <a:r>
              <a:rPr lang="en-US" dirty="0">
                <a:solidFill>
                  <a:srgbClr val="FF0000"/>
                </a:solidFill>
              </a:rPr>
              <a:t>Do Not:</a:t>
            </a:r>
          </a:p>
          <a:p>
            <a:pPr lvl="1"/>
            <a:r>
              <a:rPr lang="en-US" dirty="0"/>
              <a:t>Submit Erroneous Numbers</a:t>
            </a:r>
          </a:p>
          <a:p>
            <a:pPr lvl="1"/>
            <a:r>
              <a:rPr lang="en-US" dirty="0"/>
              <a:t>Submit Training Funds in the Job Search and Relocation Line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Budget Allocations (Both Yours and Ours)</a:t>
            </a:r>
          </a:p>
          <a:p>
            <a:pPr lvl="1"/>
            <a:r>
              <a:rPr lang="en-US" dirty="0"/>
              <a:t>Quarterly Financial Analysis</a:t>
            </a:r>
          </a:p>
          <a:p>
            <a:pPr lvl="1"/>
            <a:r>
              <a:rPr lang="en-US" dirty="0"/>
              <a:t>TAA Data Integrity</a:t>
            </a:r>
          </a:p>
          <a:p>
            <a:pPr lvl="1"/>
            <a:r>
              <a:rPr lang="en-US" dirty="0"/>
              <a:t>Breaks the Next Quarter too…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Some Not So Common Ones</a:t>
            </a:r>
          </a:p>
        </p:txBody>
      </p:sp>
    </p:spTree>
    <p:extLst>
      <p:ext uri="{BB962C8B-B14F-4D97-AF65-F5344CB8AC3E}">
        <p14:creationId xmlns:p14="http://schemas.microsoft.com/office/powerpoint/2010/main" val="151294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4410076" cy="46546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States Have Three Active Grants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Spend on the Oldest First to Avoid Out of Order Spending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Special Case: Admin Funds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Spending Cap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Hoekstra.Robert\AppData\Local\Microsoft\Windows\Temporary Internet Files\Content.IE5\J747C6Y0\Out-of-Or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04" y="1257300"/>
            <a:ext cx="278235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81688" y="3457575"/>
            <a:ext cx="2090737" cy="19454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Performance Reporting Note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Performance Reporting Does Not Distinguish Between Grant Years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5372101" cy="4654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Grant Funds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Limited to the Total Grant Amount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May Request Reserve Funds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Admin Expenditures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Statutory Cap as a Percentage of Grant Funds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Normally 10%, but Adjusted During Reversion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Case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Statutory </a:t>
            </a:r>
            <a:r>
              <a:rPr lang="en-US" b="1" i="1" dirty="0">
                <a:solidFill>
                  <a:srgbClr val="FF0000"/>
                </a:solidFill>
              </a:rPr>
              <a:t>MINIMUM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Training, Job Search, Relocation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Only Limited by Total Grant Funds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9553"/>
              </p:ext>
            </p:extLst>
          </p:nvPr>
        </p:nvGraphicFramePr>
        <p:xfrm>
          <a:off x="5676899" y="2339975"/>
          <a:ext cx="228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Administration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37106"/>
              </p:ext>
            </p:extLst>
          </p:nvPr>
        </p:nvGraphicFramePr>
        <p:xfrm>
          <a:off x="5686424" y="3902075"/>
          <a:ext cx="228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15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Limits – Quick Quiz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51052"/>
              </p:ext>
            </p:extLst>
          </p:nvPr>
        </p:nvGraphicFramePr>
        <p:xfrm>
          <a:off x="1047749" y="4635500"/>
          <a:ext cx="228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Administration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6492"/>
              </p:ext>
            </p:extLst>
          </p:nvPr>
        </p:nvGraphicFramePr>
        <p:xfrm>
          <a:off x="4352924" y="4635500"/>
          <a:ext cx="228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FY’16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2" y="1299091"/>
            <a:ext cx="68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FY’15 Grant Spends 15% on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2" y="1935033"/>
            <a:ext cx="68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FY’16 Grant Spends 11% on Administration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21" y="2525583"/>
            <a:ext cx="689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FY’16 Grant Spends 5% on Case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0" y="3187273"/>
            <a:ext cx="689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FY’16 Grant Spends 30% on Case Management</a:t>
            </a:r>
          </a:p>
        </p:txBody>
      </p:sp>
      <p:pic>
        <p:nvPicPr>
          <p:cNvPr id="4099" name="Picture 3" descr="C:\Users\Hoekstra.Robert\AppData\Local\Microsoft\Windows\Temporary Internet Files\Content.IE5\FNAZ0I0N\Symbol_O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55" y="1299090"/>
            <a:ext cx="456240" cy="4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oekstra.Robert\AppData\Local\Microsoft\Windows\Temporary Internet Files\Content.IE5\FNAZ0I0N\Symbol_O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55" y="2520611"/>
            <a:ext cx="456240" cy="4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Hoekstra.Robert\AppData\Local\Microsoft\Windows\Temporary Internet Files\Content.IE5\FNAZ0I0N\Symbol_O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55" y="3139648"/>
            <a:ext cx="456240" cy="4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ekstra.Robert\AppData\Local\Microsoft\Windows\Temporary Internet Files\Content.IE5\NAK8BM5T\ba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52" y="1918215"/>
            <a:ext cx="482645" cy="45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2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Accrual vs.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4410076" cy="465461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Line 7 Changed to </a:t>
            </a:r>
            <a:r>
              <a:rPr lang="en-US" dirty="0">
                <a:solidFill>
                  <a:srgbClr val="C00000"/>
                </a:solidFill>
              </a:rPr>
              <a:t>Basis of Reporting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is the Difference?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Accrual Basis = When the Debt is Owed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Cash Basis = When the Debt is Paid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 ETA-9130 Reporting is </a:t>
            </a:r>
            <a:r>
              <a:rPr lang="en-US" dirty="0">
                <a:solidFill>
                  <a:srgbClr val="C00000"/>
                </a:solidFill>
              </a:rPr>
              <a:t>Accrual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DOL Exception to Uniform Guidance at 2 CFR 2900.14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 Accounting Systems on Cash Basis are not required to convert their systems, but must report </a:t>
            </a:r>
            <a:r>
              <a:rPr lang="en-US" dirty="0">
                <a:solidFill>
                  <a:srgbClr val="C00000"/>
                </a:solidFill>
              </a:rPr>
              <a:t>best estimate </a:t>
            </a:r>
            <a:r>
              <a:rPr lang="en-US" dirty="0">
                <a:solidFill>
                  <a:schemeClr val="tx1"/>
                </a:solidFill>
              </a:rPr>
              <a:t>of accruals.</a:t>
            </a:r>
          </a:p>
        </p:txBody>
      </p:sp>
      <p:pic>
        <p:nvPicPr>
          <p:cNvPr id="2050" name="Picture 2" descr="C:\Users\Hoekstra.Robert\AppData\Local\Microsoft\Windows\Temporary Internet Files\Content.IE5\31LCE7YZ\phone-bill-shoc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47" y="1927103"/>
            <a:ext cx="1073304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ekstra.Robert\AppData\Local\Microsoft\Windows\Temporary Internet Files\Content.IE5\KDJ7S1XS\moneybill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74" y="4124322"/>
            <a:ext cx="1117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ekstra.Robert\AppData\Local\Microsoft\Windows\Temporary Internet Files\Content.IE5\NAK8BM5T\schoolbus2rgb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68" y="2538409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ekstra.Robert\AppData\Local\Microsoft\Windows\Temporary Internet Files\Content.IE5\XE2JL28B\arrow-curved-blu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847">
            <a:off x="5756243" y="1927103"/>
            <a:ext cx="1245268" cy="6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oekstra.Robert\AppData\Local\Microsoft\Windows\Temporary Internet Files\Content.IE5\XE2JL28B\arrow-curved-blu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532">
            <a:off x="7375345" y="3374166"/>
            <a:ext cx="1245268" cy="6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Hoekstra.Robert\AppData\Local\Microsoft\Windows\Temporary Internet Files\Content.IE5\XE2JL28B\arrow-curved-blu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030">
            <a:off x="5133609" y="3996799"/>
            <a:ext cx="1245268" cy="6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612" y="1147124"/>
            <a:ext cx="11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Debt Created</a:t>
            </a:r>
          </a:p>
          <a:p>
            <a:r>
              <a:rPr lang="en-US" dirty="0"/>
              <a:t>(Accrual)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2586" y="4876794"/>
            <a:ext cx="89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Paid</a:t>
            </a:r>
          </a:p>
          <a:p>
            <a:r>
              <a:rPr lang="en-US" dirty="0"/>
              <a:t>(Cash)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5769" y="1586057"/>
            <a:ext cx="11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Billed</a:t>
            </a:r>
          </a:p>
        </p:txBody>
      </p:sp>
    </p:spTree>
    <p:extLst>
      <p:ext uri="{BB962C8B-B14F-4D97-AF65-F5344CB8AC3E}">
        <p14:creationId xmlns:p14="http://schemas.microsoft.com/office/powerpoint/2010/main" val="237744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Accrual vs. Cash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5488" y="2140744"/>
            <a:ext cx="5153025" cy="2576513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Performance Reporting Note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All Performance Reporting Data Elements Follow Accrual Accounting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Specifically Modeled to Mirror 9130 Reporting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27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Vs. Quarterly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832716"/>
              </p:ext>
            </p:extLst>
          </p:nvPr>
        </p:nvGraphicFramePr>
        <p:xfrm>
          <a:off x="457200" y="1209675"/>
          <a:ext cx="7267575" cy="453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3486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or Quarterly?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r>
                        <a:rPr lang="en-US" dirty="0"/>
                        <a:t>10e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Federal Share of Expenditures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r>
                        <a:rPr lang="en-US" dirty="0"/>
                        <a:t>10f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Administrative Expenditures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r>
                        <a:rPr lang="en-US" dirty="0"/>
                        <a:t>11b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Management Expenditures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r>
                        <a:rPr lang="en-US" dirty="0"/>
                        <a:t>11c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  <a:r>
                        <a:rPr lang="en-US" baseline="0" dirty="0"/>
                        <a:t> Search and Relocation Expenditures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083">
                <a:tc>
                  <a:txBody>
                    <a:bodyPr/>
                    <a:lstStyle/>
                    <a:p>
                      <a:r>
                        <a:rPr lang="en-US" dirty="0"/>
                        <a:t>11d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Expenditures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8375" y="251460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Cumulative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8850" y="3190875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Cumulative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8375" y="3876675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Cumulative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8375" y="4543425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Cumulative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8375" y="521970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Cumulative</a:t>
            </a:r>
          </a:p>
        </p:txBody>
      </p:sp>
    </p:spTree>
    <p:extLst>
      <p:ext uri="{BB962C8B-B14F-4D97-AF65-F5344CB8AC3E}">
        <p14:creationId xmlns:p14="http://schemas.microsoft.com/office/powerpoint/2010/main" val="8874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Vs. Quarterly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30698" r="13260" b="12930"/>
          <a:stretch/>
        </p:blipFill>
        <p:spPr bwMode="auto">
          <a:xfrm>
            <a:off x="342901" y="1200150"/>
            <a:ext cx="6115050" cy="24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42661" r="12854" b="32385"/>
          <a:stretch/>
        </p:blipFill>
        <p:spPr bwMode="auto">
          <a:xfrm>
            <a:off x="590551" y="3305176"/>
            <a:ext cx="7134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4362443">
            <a:off x="3882951" y="458969"/>
            <a:ext cx="447675" cy="1258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4362443">
            <a:off x="4702822" y="2598616"/>
            <a:ext cx="447675" cy="1258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9103" r="30394" b="43130"/>
          <a:stretch/>
        </p:blipFill>
        <p:spPr bwMode="auto">
          <a:xfrm>
            <a:off x="3295649" y="4343401"/>
            <a:ext cx="5724525" cy="211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rot="4362443">
            <a:off x="6672263" y="3570386"/>
            <a:ext cx="447675" cy="1258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4362443">
            <a:off x="6672265" y="4646711"/>
            <a:ext cx="447675" cy="1258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4362443">
            <a:off x="6672266" y="5174516"/>
            <a:ext cx="447675" cy="1258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Quarterly Expenditures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075" y="1524000"/>
            <a:ext cx="2362200" cy="19097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075" y="4691064"/>
            <a:ext cx="2362200" cy="1119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075" y="3433762"/>
            <a:ext cx="2362200" cy="733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075" y="4167188"/>
            <a:ext cx="2362200" cy="5238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Search and Relocation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075" y="105727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Quarter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3250" y="1524000"/>
            <a:ext cx="2085975" cy="190976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3250" y="4691064"/>
            <a:ext cx="2085975" cy="111918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Administrative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43250" y="3433762"/>
            <a:ext cx="2085975" cy="7334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Management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43250" y="4167188"/>
            <a:ext cx="2085975" cy="52387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Search and Relocation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3250" y="1057275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Previous Quarter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5550" y="1524000"/>
            <a:ext cx="885824" cy="190976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05549" y="4691064"/>
            <a:ext cx="885825" cy="111918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05549" y="3433762"/>
            <a:ext cx="885825" cy="7334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05549" y="4167188"/>
            <a:ext cx="885825" cy="52387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4525" y="1057275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1275" y="2966859"/>
            <a:ext cx="56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9726" y="3076485"/>
            <a:ext cx="6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77076" y="1766887"/>
            <a:ext cx="885824" cy="190976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77075" y="4933951"/>
            <a:ext cx="885825" cy="111918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77075" y="3676649"/>
            <a:ext cx="885825" cy="7334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77075" y="4410075"/>
            <a:ext cx="885825" cy="52387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24801" y="2011978"/>
            <a:ext cx="885824" cy="1909762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24800" y="5179042"/>
            <a:ext cx="885825" cy="111918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24800" y="3921740"/>
            <a:ext cx="885825" cy="73342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24800" y="4655166"/>
            <a:ext cx="885825" cy="523876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JSR</a:t>
            </a:r>
          </a:p>
        </p:txBody>
      </p:sp>
    </p:spTree>
    <p:extLst>
      <p:ext uri="{BB962C8B-B14F-4D97-AF65-F5344CB8AC3E}">
        <p14:creationId xmlns:p14="http://schemas.microsoft.com/office/powerpoint/2010/main" val="28071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4" grpId="0"/>
      <p:bldP spid="30" grpId="0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Vs. Quarterly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5488" y="1195387"/>
            <a:ext cx="5153025" cy="4467225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99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Performance Reporting Note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Separate Quarterly and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Cumulative Items for: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Training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Job Search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Relocation*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TRA (Four Types)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A/RTAA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*Quarterly Flag Changing to Quarterly Amount under PIRL.</a:t>
            </a:r>
          </a:p>
        </p:txBody>
      </p:sp>
    </p:spTree>
    <p:extLst>
      <p:ext uri="{BB962C8B-B14F-4D97-AF65-F5344CB8AC3E}">
        <p14:creationId xmlns:p14="http://schemas.microsoft.com/office/powerpoint/2010/main" val="1763388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27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94658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Categories*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9749"/>
            <a:ext cx="6908800" cy="3714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/>
              <a:t>* These lists are not intended to be all inclusive.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5" y="1085850"/>
            <a:ext cx="2428875" cy="3933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Training</a:t>
            </a:r>
          </a:p>
          <a:p>
            <a:pPr algn="ctr"/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Tuition and related expenses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Books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Tools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Academic fees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Travel or Transportation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Subsistence expenses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Materials Required through Course Curriculum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Licensures / Certification Exams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Equipment Rental / Purchases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Computers</a:t>
            </a:r>
          </a:p>
          <a:p>
            <a:pPr algn="ctr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772150" y="1085852"/>
            <a:ext cx="2057400" cy="39338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Administration</a:t>
            </a:r>
          </a:p>
          <a:p>
            <a:pPr algn="ctr"/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Salaries for Admin related Staff Functions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Collecting, Validating, and Reporting Required Information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Processing Waivers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Administering RTAA Benefits</a:t>
            </a:r>
          </a:p>
          <a:p>
            <a:pPr algn="ctr"/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990848" y="1085850"/>
            <a:ext cx="2476501" cy="39338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Case Management</a:t>
            </a:r>
          </a:p>
          <a:p>
            <a:pPr algn="ctr"/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The list of 8 CM services as referenced in TGAAA Sec. 235 (1-8)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Maintenance and enhancement of electronic case management systems to allow for improved case management services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Any other staff costs related to case management.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bg1"/>
                </a:solidFill>
              </a:rPr>
              <a:t>TEGL 22-08 Sec. G(2) and G(3)</a:t>
            </a:r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14325" y="5133974"/>
            <a:ext cx="7515225" cy="41910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Job Search and Relocation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0566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Collecting Validating and Reporting Data is Charged to Administration</a:t>
            </a:r>
          </a:p>
          <a:p>
            <a:r>
              <a:rPr lang="en-US" b="1" dirty="0"/>
              <a:t>Case management funds may be used for upgrading and maintaining electronic case management systems</a:t>
            </a:r>
          </a:p>
          <a:p>
            <a:pPr lvl="1"/>
            <a:r>
              <a:rPr lang="en-US" b="1" dirty="0"/>
              <a:t>TEGL 22-08 Sec. G(2) and G(3)</a:t>
            </a:r>
          </a:p>
          <a:p>
            <a:r>
              <a:rPr lang="en-US" b="1" dirty="0"/>
              <a:t>Components of Electronic Case Management Systems</a:t>
            </a:r>
          </a:p>
          <a:p>
            <a:pPr lvl="1"/>
            <a:r>
              <a:rPr lang="en-US" b="1" dirty="0"/>
              <a:t>Serve Report Functions May be Charged to Case Management Funds</a:t>
            </a:r>
          </a:p>
          <a:p>
            <a:pPr lvl="1"/>
            <a:r>
              <a:rPr lang="en-US" b="1" dirty="0"/>
              <a:t>Exclusive to Reporting Functions Must be Charged to Administration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06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/>
          </a:bodyPr>
          <a:lstStyle/>
          <a:p>
            <a:r>
              <a:rPr lang="en-US" b="1" dirty="0"/>
              <a:t>TAA is a Required Partner under WIOA</a:t>
            </a:r>
          </a:p>
          <a:p>
            <a:r>
              <a:rPr lang="en-US" b="1" dirty="0"/>
              <a:t>TAA </a:t>
            </a:r>
            <a:r>
              <a:rPr lang="en-US" b="1" i="1" dirty="0"/>
              <a:t>Must</a:t>
            </a:r>
            <a:r>
              <a:rPr lang="en-US" b="1" dirty="0"/>
              <a:t> Share in Costs of One-Stop</a:t>
            </a:r>
          </a:p>
          <a:p>
            <a:pPr lvl="1"/>
            <a:r>
              <a:rPr lang="en-US" b="1" dirty="0"/>
              <a:t>Operating Costs</a:t>
            </a:r>
          </a:p>
          <a:p>
            <a:pPr lvl="1"/>
            <a:r>
              <a:rPr lang="en-US" b="1" dirty="0"/>
              <a:t>Infrastructure Costs</a:t>
            </a:r>
          </a:p>
          <a:p>
            <a:r>
              <a:rPr lang="en-US" b="1" dirty="0"/>
              <a:t>TAA </a:t>
            </a:r>
            <a:r>
              <a:rPr lang="en-US" b="1" i="1" dirty="0"/>
              <a:t>May</a:t>
            </a:r>
            <a:r>
              <a:rPr lang="en-US" b="1" dirty="0"/>
              <a:t> Share in Costs of Career Services</a:t>
            </a:r>
          </a:p>
          <a:p>
            <a:pPr lvl="1"/>
            <a:r>
              <a:rPr lang="en-US" b="1" dirty="0"/>
              <a:t>Subject to Merit Staffing</a:t>
            </a:r>
          </a:p>
        </p:txBody>
      </p:sp>
    </p:spTree>
    <p:extLst>
      <p:ext uri="{BB962C8B-B14F-4D97-AF65-F5344CB8AC3E}">
        <p14:creationId xmlns:p14="http://schemas.microsoft.com/office/powerpoint/2010/main" val="2782827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Guidance:</a:t>
            </a:r>
            <a:br>
              <a:rPr lang="en-US" dirty="0"/>
            </a:br>
            <a:r>
              <a:rPr lang="en-US" dirty="0"/>
              <a:t>Federal Cost Principles*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/>
          </a:bodyPr>
          <a:lstStyle/>
          <a:p>
            <a:r>
              <a:rPr lang="en-US" b="1" dirty="0"/>
              <a:t>Consistent Treatment</a:t>
            </a:r>
          </a:p>
          <a:p>
            <a:pPr lvl="1"/>
            <a:r>
              <a:rPr lang="en-US" b="1" dirty="0"/>
              <a:t>Partners</a:t>
            </a:r>
          </a:p>
          <a:p>
            <a:pPr lvl="1"/>
            <a:r>
              <a:rPr lang="en-US" b="1" dirty="0"/>
              <a:t>Programs</a:t>
            </a:r>
          </a:p>
          <a:p>
            <a:pPr lvl="1"/>
            <a:r>
              <a:rPr lang="en-US" b="1" dirty="0"/>
              <a:t>Reporting Periods</a:t>
            </a:r>
          </a:p>
          <a:p>
            <a:r>
              <a:rPr lang="en-US" b="1" dirty="0"/>
              <a:t>Based on Benefit Received</a:t>
            </a:r>
          </a:p>
          <a:p>
            <a:pPr lvl="1"/>
            <a:r>
              <a:rPr lang="en-US" b="1" dirty="0"/>
              <a:t>Not Based on Budgets</a:t>
            </a:r>
          </a:p>
          <a:p>
            <a:pPr lvl="1"/>
            <a:r>
              <a:rPr lang="en-US" b="1" dirty="0"/>
              <a:t>Reasonable and Necessary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619749"/>
            <a:ext cx="6908800" cy="371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/>
              <a:t>* 2 CFR Part 200, 2 CFR Part 2900</a:t>
            </a:r>
          </a:p>
        </p:txBody>
      </p:sp>
    </p:spTree>
    <p:extLst>
      <p:ext uri="{BB962C8B-B14F-4D97-AF65-F5344CB8AC3E}">
        <p14:creationId xmlns:p14="http://schemas.microsoft.com/office/powerpoint/2010/main" val="2166525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4638880"/>
          </a:xfrm>
        </p:spPr>
        <p:txBody>
          <a:bodyPr>
            <a:normAutofit/>
          </a:bodyPr>
          <a:lstStyle/>
          <a:p>
            <a:r>
              <a:rPr lang="en-US" b="1" dirty="0"/>
              <a:t>TAA Must be Included in Cost Allocation Plan</a:t>
            </a:r>
          </a:p>
          <a:p>
            <a:r>
              <a:rPr lang="en-US" b="1" dirty="0"/>
              <a:t>Includes Allocation of Indirect Costs</a:t>
            </a:r>
          </a:p>
        </p:txBody>
      </p:sp>
    </p:spTree>
    <p:extLst>
      <p:ext uri="{BB962C8B-B14F-4D97-AF65-F5344CB8AC3E}">
        <p14:creationId xmlns:p14="http://schemas.microsoft.com/office/powerpoint/2010/main" val="137480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Debbie Galloway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Tim Theberge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Robert Hoekstra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Analyst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Office of Trade Adjustment Assistance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Program Analyst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Office of Trade Adjustment Assistance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Fiscal Policy Manager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solidFill>
            <a:schemeClr val="bg1"/>
          </a:solidFill>
        </p:spPr>
      </p:sp>
      <p:sp>
        <p:nvSpPr>
          <p:cNvPr id="13" name="Text Placeholder 12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Office of Grants Management</a:t>
            </a:r>
          </a:p>
        </p:txBody>
      </p:sp>
      <p:pic>
        <p:nvPicPr>
          <p:cNvPr id="1026" name="Picture 2" descr="https://scontent-lga3-1.xx.fbcdn.net/v/t1.0-9/1462928_10204596596648438_1309438956220126295_n.jpg?oh=4434d5ba2497eee9fd892f5f322465e6&amp;oe=5858C63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ekstra.Robert\Desktop\33B58482-33D5-4C41-9DA5-342E3BBA6615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-1102" r="24750" b="-18"/>
          <a:stretch/>
        </p:blipFill>
        <p:spPr bwMode="auto">
          <a:xfrm>
            <a:off x="580293" y="272561"/>
            <a:ext cx="1147721" cy="16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9" t="10625" b="6643"/>
          <a:stretch/>
        </p:blipFill>
        <p:spPr bwMode="auto">
          <a:xfrm>
            <a:off x="2334492" y="2133600"/>
            <a:ext cx="115165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059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49" y="790574"/>
            <a:ext cx="6638925" cy="5038725"/>
          </a:xfrm>
        </p:spPr>
        <p:txBody>
          <a:bodyPr>
            <a:normAutofit/>
          </a:bodyPr>
          <a:lstStyle/>
          <a:p>
            <a:r>
              <a:rPr lang="en-US" dirty="0"/>
              <a:t>Webinar: Revised WIOA ETA-9130</a:t>
            </a:r>
          </a:p>
          <a:p>
            <a:pPr lvl="1"/>
            <a:r>
              <a:rPr lang="en-US" dirty="0"/>
              <a:t>Overview of the Revised WIOA ETA-9130 Financial Reports</a:t>
            </a:r>
          </a:p>
          <a:p>
            <a:pPr lvl="2"/>
            <a:r>
              <a:rPr lang="en-US" dirty="0">
                <a:hlinkClick r:id="rId2"/>
              </a:rPr>
              <a:t>Workforce GPS: Revised WIOA</a:t>
            </a:r>
            <a:endParaRPr lang="en-US" dirty="0"/>
          </a:p>
          <a:p>
            <a:r>
              <a:rPr lang="en-US" dirty="0"/>
              <a:t>Webinar: Fiscal Best Practices</a:t>
            </a:r>
          </a:p>
          <a:p>
            <a:pPr lvl="1"/>
            <a:r>
              <a:rPr lang="en-US" dirty="0"/>
              <a:t>Trade Adjustment Assistance (TAA) Fiscal and State Best Practices</a:t>
            </a:r>
          </a:p>
          <a:p>
            <a:pPr lvl="2"/>
            <a:r>
              <a:rPr lang="en-US" dirty="0">
                <a:hlinkClick r:id="rId3"/>
              </a:rPr>
              <a:t>Workforce GPS: TAA Fiscal</a:t>
            </a:r>
            <a:endParaRPr lang="en-US" dirty="0"/>
          </a:p>
          <a:p>
            <a:r>
              <a:rPr lang="en-US" dirty="0"/>
              <a:t>ETA-9130(M) Instructions</a:t>
            </a:r>
          </a:p>
          <a:p>
            <a:pPr lvl="1"/>
            <a:r>
              <a:rPr lang="en-US" dirty="0"/>
              <a:t>Financial Report Instructions</a:t>
            </a:r>
          </a:p>
          <a:p>
            <a:pPr lvl="2"/>
            <a:r>
              <a:rPr lang="en-US" dirty="0">
                <a:hlinkClick r:id="rId4"/>
              </a:rPr>
              <a:t>ETA-9130M_Instructions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3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285" y="1228600"/>
            <a:ext cx="5095324" cy="566738"/>
          </a:xfrm>
        </p:spPr>
        <p:txBody>
          <a:bodyPr/>
          <a:lstStyle/>
          <a:p>
            <a:r>
              <a:rPr lang="en-US" dirty="0"/>
              <a:t>Robert Hoekstra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>
          <a:xfrm>
            <a:off x="2610285" y="1830997"/>
            <a:ext cx="5095324" cy="354865"/>
          </a:xfrm>
        </p:spPr>
        <p:txBody>
          <a:bodyPr/>
          <a:lstStyle/>
          <a:p>
            <a:r>
              <a:rPr lang="en-US" dirty="0"/>
              <a:t>Program Analyst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610285" y="2282275"/>
            <a:ext cx="5095324" cy="354865"/>
          </a:xfrm>
        </p:spPr>
        <p:txBody>
          <a:bodyPr/>
          <a:lstStyle/>
          <a:p>
            <a:r>
              <a:rPr lang="en-US" dirty="0"/>
              <a:t>Office of Trade Adjustment Assistance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10285" y="2221521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2600760" y="2632612"/>
            <a:ext cx="5095324" cy="354865"/>
          </a:xfrm>
        </p:spPr>
        <p:txBody>
          <a:bodyPr/>
          <a:lstStyle/>
          <a:p>
            <a:r>
              <a:rPr lang="en-US" dirty="0">
                <a:hlinkClick r:id="rId2"/>
              </a:rPr>
              <a:t>hoekstra.robert@dol.gov</a:t>
            </a:r>
            <a:r>
              <a:rPr lang="en-US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10285" y="3593181"/>
            <a:ext cx="50953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Clr>
                <a:srgbClr val="7A232E"/>
              </a:buClr>
              <a:buFont typeface="Wingdings" panose="05000000000000000000" pitchFamily="2" charset="2"/>
              <a:buNone/>
              <a:defRPr sz="36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Tim Theberge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0"/>
          </p:nvPr>
        </p:nvSpPr>
        <p:spPr>
          <a:xfrm>
            <a:off x="2610285" y="4195578"/>
            <a:ext cx="5095324" cy="354865"/>
          </a:xfrm>
        </p:spPr>
        <p:txBody>
          <a:bodyPr/>
          <a:lstStyle/>
          <a:p>
            <a:r>
              <a:rPr lang="en-US" dirty="0"/>
              <a:t>Program Analyst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/>
          </p:nvPr>
        </p:nvSpPr>
        <p:spPr>
          <a:xfrm>
            <a:off x="2610285" y="4646856"/>
            <a:ext cx="5095324" cy="354865"/>
          </a:xfrm>
        </p:spPr>
        <p:txBody>
          <a:bodyPr/>
          <a:lstStyle/>
          <a:p>
            <a:r>
              <a:rPr lang="en-US" dirty="0"/>
              <a:t>Office of Trade Adjustment Assistance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10285" y="4586102"/>
            <a:ext cx="3840480" cy="2743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half" idx="13"/>
          </p:nvPr>
        </p:nvSpPr>
        <p:spPr>
          <a:xfrm>
            <a:off x="2600760" y="4997193"/>
            <a:ext cx="5095324" cy="354865"/>
          </a:xfrm>
        </p:spPr>
        <p:txBody>
          <a:bodyPr/>
          <a:lstStyle/>
          <a:p>
            <a:r>
              <a:rPr lang="en-US" dirty="0">
                <a:hlinkClick r:id="rId3"/>
              </a:rPr>
              <a:t>theberge.timothy@dol.gov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45831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TAA Program Management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State Fiscal Reporting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State Performance Reporting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U.S. DOL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524000"/>
            <a:ext cx="7467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your Role?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7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the ETA-9130(M)</a:t>
            </a:r>
          </a:p>
          <a:p>
            <a:r>
              <a:rPr lang="en-US" dirty="0"/>
              <a:t>Training Expenditures</a:t>
            </a:r>
          </a:p>
          <a:p>
            <a:r>
              <a:rPr lang="en-US" dirty="0"/>
              <a:t>Common Questions</a:t>
            </a:r>
          </a:p>
          <a:p>
            <a:r>
              <a:rPr lang="en-US" dirty="0"/>
              <a:t>Cost Allocation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ETA-9130(M)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 to ETA-9130 and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ETA-9130?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ETA-9130 Financial Reports and Instructions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Referred to as ETA-9130 or 9130.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Revised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Approval:			April 13, 2016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Expiration:			April 30,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OMB Control #:	1205-0461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Documents Available at:</a:t>
            </a:r>
          </a:p>
          <a:p>
            <a:pPr marL="457200" lvl="1" indent="0" algn="ctr">
              <a:buNone/>
            </a:pPr>
            <a:r>
              <a:rPr lang="en-US" sz="1900" dirty="0">
                <a:hlinkClick r:id="rId3"/>
              </a:rPr>
              <a:t>https://www.doleta.gov/grants/financial_reporting.cfm</a:t>
            </a:r>
            <a:r>
              <a:rPr lang="en-US" sz="1900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Office of Management and Budget (OMB) changed the implementation of the </a:t>
            </a:r>
            <a:r>
              <a:rPr lang="en-US" dirty="0">
                <a:solidFill>
                  <a:srgbClr val="C00000"/>
                </a:solidFill>
              </a:rPr>
              <a:t>Uniform Guidance at 2 CFR Part 200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Passage of the Workforce Innovation and Opportunity Act (WIOA) and New Statutory Requirements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Streamlined Reporting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ETA-9130 now more closely resembles the standard financial reporting form: SF-425 (OMB 0348-0061)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96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676&quot;&gt;&lt;object type=&quot;3&quot; unique_id=&quot;10677&quot;&gt;&lt;property id=&quot;20148&quot; value=&quot;5&quot;/&gt;&lt;property id=&quot;20300&quot; value=&quot;Slide 1&quot;/&gt;&lt;property id=&quot;20307&quot; value=&quot;273&quot;/&gt;&lt;/object&gt;&lt;object type=&quot;3&quot; unique_id=&quot;10678&quot;&gt;&lt;property id=&quot;20148&quot; value=&quot;5&quot;/&gt;&lt;property id=&quot;20300&quot; value=&quot;Slide 2 - &amp;quot;The TAA 9130(M)&amp;amp;#x09;&amp;quot;&quot;/&gt;&lt;property id=&quot;20307&quot; value=&quot;256&quot;/&gt;&lt;/object&gt;&lt;object type=&quot;3&quot; unique_id=&quot;10679&quot;&gt;&lt;property id=&quot;20148&quot; value=&quot;5&quot;/&gt;&lt;property id=&quot;20300&quot; value=&quot;Slide 3&quot;/&gt;&lt;property id=&quot;20307&quot; value=&quot;264&quot;/&gt;&lt;/object&gt;&lt;object type=&quot;3&quot; unique_id=&quot;10682&quot;&gt;&lt;property id=&quot;20148&quot; value=&quot;5&quot;/&gt;&lt;property id=&quot;20300&quot; value=&quot;Slide 4 - &amp;quot;Robert Hoekstra&amp;quot;&quot;/&gt;&lt;property id=&quot;20307&quot; value=&quot;261&quot;/&gt;&lt;/object&gt;&lt;object type=&quot;3&quot; unique_id=&quot;10683&quot;&gt;&lt;property id=&quot;20148&quot; value=&quot;5&quot;/&gt;&lt;property id=&quot;20300&quot; value=&quot;Slide 6&quot;/&gt;&lt;property id=&quot;20307&quot; value=&quot;265&quot;/&gt;&lt;/object&gt;&lt;object type=&quot;3&quot; unique_id=&quot;10685&quot;&gt;&lt;property id=&quot;20148&quot; value=&quot;5&quot;/&gt;&lt;property id=&quot;20300&quot; value=&quot;Slide 7 - &amp;quot;Revised ETA-9130(M)&amp;quot;&quot;/&gt;&lt;property id=&quot;20307&quot; value=&quot;257&quot;/&gt;&lt;/object&gt;&lt;object type=&quot;3&quot; unique_id=&quot;10686&quot;&gt;&lt;property id=&quot;20148&quot; value=&quot;5&quot;/&gt;&lt;property id=&quot;20300&quot; value=&quot;Slide 8 - &amp;quot;What is the ETA-9130?&amp;quot;&quot;/&gt;&lt;property id=&quot;20307&quot; value=&quot;258&quot;/&gt;&lt;/object&gt;&lt;object type=&quot;3&quot; unique_id=&quot;10688&quot;&gt;&lt;property id=&quot;20148&quot; value=&quot;5&quot;/&gt;&lt;property id=&quot;20300&quot; value=&quot;Slide 41&quot;/&gt;&lt;property id=&quot;20307&quot; value=&quot;263&quot;/&gt;&lt;/object&gt;&lt;object type=&quot;3&quot; unique_id=&quot;10691&quot;&gt;&lt;property id=&quot;20148&quot; value=&quot;5&quot;/&gt;&lt;property id=&quot;20300&quot; value=&quot;Slide 40&quot;/&gt;&lt;property id=&quot;20307&quot; value=&quot;267&quot;/&gt;&lt;/object&gt;&lt;object type=&quot;3&quot; unique_id=&quot;10692&quot;&gt;&lt;property id=&quot;20148&quot; value=&quot;5&quot;/&gt;&lt;property id=&quot;20300&quot; value=&quot;Slide 42 - &amp;quot;Robert Hoekstra&amp;quot;&quot;/&gt;&lt;property id=&quot;20307&quot; value=&quot;268&quot;/&gt;&lt;/object&gt;&lt;object type=&quot;3&quot; unique_id=&quot;10693&quot;&gt;&lt;property id=&quot;20148&quot; value=&quot;5&quot;/&gt;&lt;property id=&quot;20300&quot; value=&quot;Slide 43&quot;/&gt;&lt;property id=&quot;20307&quot; value=&quot;269&quot;/&gt;&lt;/object&gt;&lt;object type=&quot;3&quot; unique_id=&quot;21579&quot;&gt;&lt;property id=&quot;20148&quot; value=&quot;5&quot;/&gt;&lt;property id=&quot;20300&quot; value=&quot;Slide 5&quot;/&gt;&lt;property id=&quot;20307&quot; value=&quot;275&quot;/&gt;&lt;/object&gt;&lt;object type=&quot;3&quot; unique_id=&quot;21581&quot;&gt;&lt;property id=&quot;20148&quot; value=&quot;5&quot;/&gt;&lt;property id=&quot;20300&quot; value=&quot;Slide 9 - &amp;quot;Reasons for Change&amp;quot;&quot;/&gt;&lt;property id=&quot;20307&quot; value=&quot;278&quot;/&gt;&lt;/object&gt;&lt;object type=&quot;3&quot; unique_id=&quot;21582&quot;&gt;&lt;property id=&quot;20148&quot; value=&quot;5&quot;/&gt;&lt;property id=&quot;20300&quot; value=&quot;Slide 10 - &amp;quot;Major Changes&amp;quot;&quot;/&gt;&lt;property id=&quot;20307&quot; value=&quot;282&quot;/&gt;&lt;/object&gt;&lt;object type=&quot;3&quot; unique_id=&quot;21583&quot;&gt;&lt;property id=&quot;20148&quot; value=&quot;5&quot;/&gt;&lt;property id=&quot;20300&quot; value=&quot;Slide 11 - &amp;quot;More Questions?&amp;quot;&quot;/&gt;&lt;property id=&quot;20307&quot; value=&quot;283&quot;/&gt;&lt;/object&gt;&lt;object type=&quot;3&quot; unique_id=&quot;21584&quot;&gt;&lt;property id=&quot;20148&quot; value=&quot;5&quot;/&gt;&lt;property id=&quot;20300&quot; value=&quot;Slide 12 - &amp;quot;What is the ETA-9130(M)?&amp;quot;&quot;/&gt;&lt;property id=&quot;20307&quot; value=&quot;276&quot;/&gt;&lt;/object&gt;&lt;object type=&quot;3&quot; unique_id=&quot;21585&quot;&gt;&lt;property id=&quot;20148&quot; value=&quot;5&quot;/&gt;&lt;property id=&quot;20300&quot; value=&quot;Slide 13 - &amp;quot;Implementation Timeline&amp;quot;&quot;/&gt;&lt;property id=&quot;20307&quot; value=&quot;309&quot;/&gt;&lt;/object&gt;&lt;object type=&quot;3&quot; unique_id=&quot;21586&quot;&gt;&lt;property id=&quot;20148&quot; value=&quot;5&quot;/&gt;&lt;property id=&quot;20300&quot; value=&quot;Slide 14&quot;/&gt;&lt;property id=&quot;20307&quot; value=&quot;291&quot;/&gt;&lt;/object&gt;&lt;object type=&quot;3&quot; unique_id=&quot;21587&quot;&gt;&lt;property id=&quot;20148&quot; value=&quot;5&quot;/&gt;&lt;property id=&quot;20300&quot; value=&quot;Slide 15 - &amp;quot;Training Expenditures&amp;quot;&quot;/&gt;&lt;property id=&quot;20307&quot; value=&quot;289&quot;/&gt;&lt;/object&gt;&lt;object type=&quot;3&quot; unique_id=&quot;21588&quot;&gt;&lt;property id=&quot;20148&quot; value=&quot;5&quot;/&gt;&lt;property id=&quot;20300&quot; value=&quot;Slide 16 - &amp;quot;New Line Item: 11d - Training&amp;quot;&quot;/&gt;&lt;property id=&quot;20307&quot; value=&quot;316&quot;/&gt;&lt;/object&gt;&lt;object type=&quot;3&quot; unique_id=&quot;21589&quot;&gt;&lt;property id=&quot;20148&quot; value=&quot;5&quot;/&gt;&lt;property id=&quot;20300&quot; value=&quot;Slide 17 - &amp;quot;Expenditure Categories&amp;quot;&quot;/&gt;&lt;property id=&quot;20307&quot; value=&quot;285&quot;/&gt;&lt;/object&gt;&lt;object type=&quot;3&quot; unique_id=&quot;21590&quot;&gt;&lt;property id=&quot;20148&quot; value=&quot;5&quot;/&gt;&lt;property id=&quot;20300&quot; value=&quot;Slide 18 - &amp;quot;Training Expenditures&amp;quot;&quot;/&gt;&lt;property id=&quot;20307&quot; value=&quot;286&quot;/&gt;&lt;/object&gt;&lt;object type=&quot;3&quot; unique_id=&quot;21591&quot;&gt;&lt;property id=&quot;20148&quot; value=&quot;5&quot;/&gt;&lt;property id=&quot;20300&quot; value=&quot;Slide 19 - &amp;quot;Training Expenditures&amp;quot;&quot;/&gt;&lt;property id=&quot;20307&quot; value=&quot;288&quot;/&gt;&lt;/object&gt;&lt;object type=&quot;3&quot; unique_id=&quot;21592&quot;&gt;&lt;property id=&quot;20148&quot; value=&quot;5&quot;/&gt;&lt;property id=&quot;20300&quot; value=&quot;Slide 20 - &amp;quot;Edit Check Errors?&amp;quot;&quot;/&gt;&lt;property id=&quot;20307&quot; value=&quot;294&quot;/&gt;&lt;/object&gt;&lt;object type=&quot;3&quot; unique_id=&quot;21593&quot;&gt;&lt;property id=&quot;20148&quot; value=&quot;5&quot;/&gt;&lt;property id=&quot;20300&quot; value=&quot;Slide 21 - &amp;quot;Common Questions&amp;quot;&quot;/&gt;&lt;property id=&quot;20307&quot; value=&quot;292&quot;/&gt;&lt;/object&gt;&lt;object type=&quot;3&quot; unique_id=&quot;21594&quot;&gt;&lt;property id=&quot;20148&quot; value=&quot;5&quot;/&gt;&lt;property id=&quot;20300&quot; value=&quot;Slide 22 - &amp;quot;Which Grant?&amp;quot;&quot;/&gt;&lt;property id=&quot;20307&quot; value=&quot;302&quot;/&gt;&lt;/object&gt;&lt;object type=&quot;3&quot; unique_id=&quot;21595&quot;&gt;&lt;property id=&quot;20148&quot; value=&quot;5&quot;/&gt;&lt;property id=&quot;20300&quot; value=&quot;Slide 23 - &amp;quot;Expenditure Limits&amp;quot;&quot;/&gt;&lt;property id=&quot;20307&quot; value=&quot;300&quot;/&gt;&lt;/object&gt;&lt;object type=&quot;3&quot; unique_id=&quot;21596&quot;&gt;&lt;property id=&quot;20148&quot; value=&quot;5&quot;/&gt;&lt;property id=&quot;20300&quot; value=&quot;Slide 24 - &amp;quot;Expenditure Limits – Quick Quiz&amp;quot;&quot;/&gt;&lt;property id=&quot;20307&quot; value=&quot;301&quot;/&gt;&lt;/object&gt;&lt;object type=&quot;3&quot; unique_id=&quot;21597&quot;&gt;&lt;property id=&quot;20148&quot; value=&quot;5&quot;/&gt;&lt;property id=&quot;20300&quot; value=&quot;Slide 25&quot;/&gt;&lt;property id=&quot;20307&quot; value=&quot;304&quot;/&gt;&lt;/object&gt;&lt;object type=&quot;3&quot; unique_id=&quot;21598&quot;&gt;&lt;property id=&quot;20148&quot; value=&quot;5&quot;/&gt;&lt;property id=&quot;20300&quot; value=&quot;Slide 26 - &amp;quot;Accrual vs. Cash&amp;quot;&quot;/&gt;&lt;property id=&quot;20307&quot; value=&quot;280&quot;/&gt;&lt;/object&gt;&lt;object type=&quot;3&quot; unique_id=&quot;21599&quot;&gt;&lt;property id=&quot;20148&quot; value=&quot;5&quot;/&gt;&lt;property id=&quot;20300&quot; value=&quot;Slide 27 - &amp;quot;Accrual vs. Cash&amp;quot;&quot;/&gt;&lt;property id=&quot;20307&quot; value=&quot;297&quot;/&gt;&lt;/object&gt;&lt;object type=&quot;3&quot; unique_id=&quot;21600&quot;&gt;&lt;property id=&quot;20148&quot; value=&quot;5&quot;/&gt;&lt;property id=&quot;20300&quot; value=&quot;Slide 28&quot;/&gt;&lt;property id=&quot;20307&quot; value=&quot;306&quot;/&gt;&lt;/object&gt;&lt;object type=&quot;3&quot; unique_id=&quot;21601&quot;&gt;&lt;property id=&quot;20148&quot; value=&quot;5&quot;/&gt;&lt;property id=&quot;20300&quot; value=&quot;Slide 29 - &amp;quot;Cumulative Vs. Quarterly&amp;quot;&quot;/&gt;&lt;property id=&quot;20307&quot; value=&quot;295&quot;/&gt;&lt;/object&gt;&lt;object type=&quot;3&quot; unique_id=&quot;21602&quot;&gt;&lt;property id=&quot;20148&quot; value=&quot;5&quot;/&gt;&lt;property id=&quot;20300&quot; value=&quot;Slide 30 - &amp;quot;Cumulative Vs. Quarterly&amp;quot;&quot;/&gt;&lt;property id=&quot;20307&quot; value=&quot;315&quot;/&gt;&lt;/object&gt;&lt;object type=&quot;3&quot; unique_id=&quot;21603&quot;&gt;&lt;property id=&quot;20148&quot; value=&quot;5&quot;/&gt;&lt;property id=&quot;20300&quot; value=&quot;Slide 31 - &amp;quot;Calculating Quarterly Expenditures&amp;quot;&quot;/&gt;&lt;property id=&quot;20307&quot; value=&quot;303&quot;/&gt;&lt;/object&gt;&lt;object type=&quot;3&quot; unique_id=&quot;21604&quot;&gt;&lt;property id=&quot;20148&quot; value=&quot;5&quot;/&gt;&lt;property id=&quot;20300&quot; value=&quot;Slide 32 - &amp;quot;Cumulative Vs. Quarterly&amp;quot;&quot;/&gt;&lt;property id=&quot;20307&quot; value=&quot;284&quot;/&gt;&lt;/object&gt;&lt;object type=&quot;3&quot; unique_id=&quot;21605&quot;&gt;&lt;property id=&quot;20148&quot; value=&quot;5&quot;/&gt;&lt;property id=&quot;20300&quot; value=&quot;Slide 33&quot;/&gt;&lt;property id=&quot;20307&quot; value=&quot;305&quot;/&gt;&lt;/object&gt;&lt;object type=&quot;3&quot; unique_id=&quot;21606&quot;&gt;&lt;property id=&quot;20148&quot; value=&quot;5&quot;/&gt;&lt;property id=&quot;20300&quot; value=&quot;Slide 34 - &amp;quot;Cost Allocation&amp;quot;&quot;/&gt;&lt;property id=&quot;20307&quot; value=&quot;307&quot;/&gt;&lt;/object&gt;&lt;object type=&quot;3&quot; unique_id=&quot;21607&quot;&gt;&lt;property id=&quot;20148&quot; value=&quot;5&quot;/&gt;&lt;property id=&quot;20300&quot; value=&quot;Slide 35 - &amp;quot;Cost Categories*&amp;quot;&quot;/&gt;&lt;property id=&quot;20307&quot; value=&quot;308&quot;/&gt;&lt;/object&gt;&lt;object type=&quot;3&quot; unique_id=&quot;21608&quot;&gt;&lt;property id=&quot;20148&quot; value=&quot;5&quot;/&gt;&lt;property id=&quot;20300&quot; value=&quot;Slide 36 - &amp;quot;Case Management Systems&amp;quot;&quot;/&gt;&lt;property id=&quot;20307&quot; value=&quot;311&quot;/&gt;&lt;/object&gt;&lt;object type=&quot;3&quot; unique_id=&quot;21609&quot;&gt;&lt;property id=&quot;20148&quot; value=&quot;5&quot;/&gt;&lt;property id=&quot;20300&quot; value=&quot;Slide 37 - &amp;quot;Shared Costs&amp;quot;&quot;/&gt;&lt;property id=&quot;20307&quot; value=&quot;312&quot;/&gt;&lt;/object&gt;&lt;object type=&quot;3&quot; unique_id=&quot;21610&quot;&gt;&lt;property id=&quot;20148&quot; value=&quot;5&quot;/&gt;&lt;property id=&quot;20300&quot; value=&quot;Slide 38 - &amp;quot;Uniform Guidance: Federal Cost Principles*&amp;quot;&quot;/&gt;&lt;property id=&quot;20307&quot; value=&quot;313&quot;/&gt;&lt;/object&gt;&lt;object type=&quot;3&quot; unique_id=&quot;21611&quot;&gt;&lt;property id=&quot;20148&quot; value=&quot;5&quot;/&gt;&lt;property id=&quot;20300&quot; value=&quot;Slide 39 - &amp;quot;Indirect Costs&amp;quot;&quot;/&gt;&lt;property id=&quot;20307&quot; value=&quot;314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A1B5B-069E-4BDD-A79A-68D5FBCBDE3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1324</Words>
  <Application>Microsoft Office PowerPoint</Application>
  <PresentationFormat>On-screen Show (4:3)</PresentationFormat>
  <Paragraphs>386</Paragraphs>
  <Slides>43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Franklin Gothic Medium</vt:lpstr>
      <vt:lpstr>Impact</vt:lpstr>
      <vt:lpstr>Myriad Pro</vt:lpstr>
      <vt:lpstr>Myriad Pro Cond</vt:lpstr>
      <vt:lpstr>Times New Roman</vt:lpstr>
      <vt:lpstr>Wingdings</vt:lpstr>
      <vt:lpstr>Office Theme</vt:lpstr>
      <vt:lpstr>PowerPoint Presentation</vt:lpstr>
      <vt:lpstr>The TAA 9130(M) </vt:lpstr>
      <vt:lpstr>PowerPoint Presentation</vt:lpstr>
      <vt:lpstr>Robert Hoekstra</vt:lpstr>
      <vt:lpstr>PowerPoint Presentation</vt:lpstr>
      <vt:lpstr>PowerPoint Presentation</vt:lpstr>
      <vt:lpstr>Revised ETA-9130(M)</vt:lpstr>
      <vt:lpstr>What is the ETA-9130?</vt:lpstr>
      <vt:lpstr>Reasons for Change</vt:lpstr>
      <vt:lpstr>Major Changes</vt:lpstr>
      <vt:lpstr>More Questions?</vt:lpstr>
      <vt:lpstr>What is the ETA-9130(M)?</vt:lpstr>
      <vt:lpstr>Implementation Timeline</vt:lpstr>
      <vt:lpstr>PowerPoint Presentation</vt:lpstr>
      <vt:lpstr>Training Expenditures</vt:lpstr>
      <vt:lpstr>New Line Item: 11d - Training</vt:lpstr>
      <vt:lpstr>Expenditure Categories</vt:lpstr>
      <vt:lpstr>Training Expenditures</vt:lpstr>
      <vt:lpstr>Training Expenditures</vt:lpstr>
      <vt:lpstr>Edit Check Errors?</vt:lpstr>
      <vt:lpstr>Common Questions</vt:lpstr>
      <vt:lpstr>Which Grant?</vt:lpstr>
      <vt:lpstr>Expenditure Limits</vt:lpstr>
      <vt:lpstr>Expenditure Limits – Quick Quiz</vt:lpstr>
      <vt:lpstr>PowerPoint Presentation</vt:lpstr>
      <vt:lpstr>Accrual vs. Cash</vt:lpstr>
      <vt:lpstr>Accrual vs. Cash</vt:lpstr>
      <vt:lpstr>PowerPoint Presentation</vt:lpstr>
      <vt:lpstr>Cumulative Vs. Quarterly</vt:lpstr>
      <vt:lpstr>Cumulative Vs. Quarterly</vt:lpstr>
      <vt:lpstr>Calculating Quarterly Expenditures</vt:lpstr>
      <vt:lpstr>Cumulative Vs. Quarterly</vt:lpstr>
      <vt:lpstr>PowerPoint Presentation</vt:lpstr>
      <vt:lpstr>Cost Allocation</vt:lpstr>
      <vt:lpstr>Cost Categories*</vt:lpstr>
      <vt:lpstr>Case Management Systems</vt:lpstr>
      <vt:lpstr>Shared Costs</vt:lpstr>
      <vt:lpstr>Uniform Guidance: Federal Cost Principles*</vt:lpstr>
      <vt:lpstr>Indirect Costs</vt:lpstr>
      <vt:lpstr>PowerPoint Presentation</vt:lpstr>
      <vt:lpstr>PowerPoint Presentation</vt:lpstr>
      <vt:lpstr>Robert Hoekstra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Laura Casertano</cp:lastModifiedBy>
  <cp:revision>186</cp:revision>
  <dcterms:created xsi:type="dcterms:W3CDTF">2014-04-10T03:33:57Z</dcterms:created>
  <dcterms:modified xsi:type="dcterms:W3CDTF">2016-08-29T14:52:06Z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