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257" r:id="rId2"/>
    <p:sldId id="256" r:id="rId3"/>
    <p:sldId id="264" r:id="rId4"/>
    <p:sldId id="258" r:id="rId5"/>
    <p:sldId id="271" r:id="rId6"/>
    <p:sldId id="260" r:id="rId7"/>
    <p:sldId id="272" r:id="rId8"/>
    <p:sldId id="350" r:id="rId9"/>
    <p:sldId id="351" r:id="rId10"/>
    <p:sldId id="340" r:id="rId11"/>
    <p:sldId id="349" r:id="rId12"/>
    <p:sldId id="352" r:id="rId13"/>
    <p:sldId id="367" r:id="rId14"/>
    <p:sldId id="353" r:id="rId15"/>
    <p:sldId id="297" r:id="rId16"/>
    <p:sldId id="354" r:id="rId17"/>
    <p:sldId id="299" r:id="rId18"/>
    <p:sldId id="300" r:id="rId19"/>
    <p:sldId id="301" r:id="rId20"/>
    <p:sldId id="355" r:id="rId21"/>
    <p:sldId id="303" r:id="rId22"/>
    <p:sldId id="304" r:id="rId23"/>
    <p:sldId id="305" r:id="rId24"/>
    <p:sldId id="306" r:id="rId25"/>
    <p:sldId id="319" r:id="rId26"/>
    <p:sldId id="307" r:id="rId27"/>
    <p:sldId id="356" r:id="rId28"/>
    <p:sldId id="309" r:id="rId29"/>
    <p:sldId id="357" r:id="rId30"/>
    <p:sldId id="312" r:id="rId31"/>
    <p:sldId id="311" r:id="rId32"/>
    <p:sldId id="313" r:id="rId33"/>
    <p:sldId id="314" r:id="rId34"/>
    <p:sldId id="315" r:id="rId35"/>
    <p:sldId id="316" r:id="rId36"/>
    <p:sldId id="318" r:id="rId37"/>
    <p:sldId id="358" r:id="rId38"/>
    <p:sldId id="359" r:id="rId39"/>
    <p:sldId id="322" r:id="rId40"/>
    <p:sldId id="323" r:id="rId41"/>
    <p:sldId id="324" r:id="rId42"/>
    <p:sldId id="325" r:id="rId43"/>
    <p:sldId id="327" r:id="rId44"/>
    <p:sldId id="364" r:id="rId45"/>
    <p:sldId id="329" r:id="rId46"/>
    <p:sldId id="330" r:id="rId47"/>
    <p:sldId id="331" r:id="rId48"/>
    <p:sldId id="332" r:id="rId49"/>
    <p:sldId id="365" r:id="rId50"/>
    <p:sldId id="369" r:id="rId51"/>
    <p:sldId id="370" r:id="rId52"/>
    <p:sldId id="371" r:id="rId53"/>
    <p:sldId id="368" r:id="rId54"/>
    <p:sldId id="334" r:id="rId55"/>
    <p:sldId id="335" r:id="rId56"/>
    <p:sldId id="366" r:id="rId57"/>
    <p:sldId id="338" r:id="rId58"/>
    <p:sldId id="360" r:id="rId59"/>
    <p:sldId id="362" r:id="rId60"/>
    <p:sldId id="261" r:id="rId61"/>
    <p:sldId id="363" r:id="rId62"/>
  </p:sldIdLst>
  <p:sldSz cx="9144000" cy="6858000" type="screen4x3"/>
  <p:notesSz cx="7010400" cy="9296400"/>
  <p:custDataLst>
    <p:tags r:id="rId6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66839" autoAdjust="0"/>
  </p:normalViewPr>
  <p:slideViewPr>
    <p:cSldViewPr snapToGrid="0">
      <p:cViewPr varScale="1">
        <p:scale>
          <a:sx n="52" d="100"/>
          <a:sy n="52" d="100"/>
        </p:scale>
        <p:origin x="2333" y="77"/>
      </p:cViewPr>
      <p:guideLst>
        <p:guide orient="horz" pos="2160"/>
        <p:guide pos="2880"/>
      </p:guideLst>
    </p:cSldViewPr>
  </p:slideViewPr>
  <p:notesTextViewPr>
    <p:cViewPr>
      <p:scale>
        <a:sx n="3" d="2"/>
        <a:sy n="3" d="2"/>
      </p:scale>
      <p:origin x="0" y="0"/>
    </p:cViewPr>
  </p:notesTextViewPr>
  <p:sorterViewPr>
    <p:cViewPr>
      <p:scale>
        <a:sx n="140" d="100"/>
        <a:sy n="140" d="100"/>
      </p:scale>
      <p:origin x="0" y="-374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1" Type="http://schemas.openxmlformats.org/officeDocument/2006/relationships/image" Target="../media/image42.png"/></Relationships>
</file>

<file path=ppt/diagrams/_rels/data3.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DE8EE-5471-484A-84E0-8F4C021B19E7}"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0976CA8E-C1E4-4E3D-8A42-4AE2E29CE9A3}">
      <dgm:prSet phldrT="[Text]" custT="1"/>
      <dgm:spPr/>
      <dgm:t>
        <a:bodyPr/>
        <a:lstStyle/>
        <a:p>
          <a:r>
            <a:rPr lang="en-US" sz="2800" b="1" dirty="0" smtClean="0">
              <a:effectLst>
                <a:outerShdw blurRad="38100" dist="38100" dir="2700000" algn="tl">
                  <a:srgbClr val="000000">
                    <a:alpha val="43137"/>
                  </a:srgbClr>
                </a:outerShdw>
              </a:effectLst>
            </a:rPr>
            <a:t>OJT</a:t>
          </a:r>
          <a:endParaRPr lang="en-US" sz="2800" b="1" dirty="0">
            <a:effectLst>
              <a:outerShdw blurRad="38100" dist="38100" dir="2700000" algn="tl">
                <a:srgbClr val="000000">
                  <a:alpha val="43137"/>
                </a:srgbClr>
              </a:outerShdw>
            </a:effectLst>
          </a:endParaRPr>
        </a:p>
      </dgm:t>
    </dgm:pt>
    <dgm:pt modelId="{9FFF70F0-ABF3-4E14-88DE-BE8DDF1DE55E}" type="parTrans" cxnId="{C028C040-6519-4B36-94BF-9892874B5796}">
      <dgm:prSet/>
      <dgm:spPr/>
      <dgm:t>
        <a:bodyPr/>
        <a:lstStyle/>
        <a:p>
          <a:endParaRPr lang="en-US"/>
        </a:p>
      </dgm:t>
    </dgm:pt>
    <dgm:pt modelId="{C9BFBA92-DBD6-474B-8251-DE659B149584}" type="sibTrans" cxnId="{C028C040-6519-4B36-94BF-9892874B5796}">
      <dgm:prSet/>
      <dgm:spPr/>
      <dgm:t>
        <a:bodyPr/>
        <a:lstStyle/>
        <a:p>
          <a:endParaRPr lang="en-US"/>
        </a:p>
      </dgm:t>
    </dgm:pt>
    <dgm:pt modelId="{B96EF7BB-214C-40FF-8E26-333B8D02A016}">
      <dgm:prSet phldrT="[Text]"/>
      <dgm:spPr/>
      <dgm:t>
        <a:bodyPr/>
        <a:lstStyle/>
        <a:p>
          <a:r>
            <a:rPr lang="en-US" b="1" dirty="0" smtClean="0">
              <a:effectLst>
                <a:outerShdw blurRad="38100" dist="38100" dir="2700000" algn="tl">
                  <a:srgbClr val="000000">
                    <a:alpha val="43137"/>
                  </a:srgbClr>
                </a:outerShdw>
              </a:effectLst>
            </a:rPr>
            <a:t>Funded By Contract for WIOA Adults, Dislocated Workers, Older Youth</a:t>
          </a:r>
          <a:endParaRPr lang="en-US" b="1" dirty="0">
            <a:effectLst>
              <a:outerShdw blurRad="38100" dist="38100" dir="2700000" algn="tl">
                <a:srgbClr val="000000">
                  <a:alpha val="43137"/>
                </a:srgbClr>
              </a:outerShdw>
            </a:effectLst>
          </a:endParaRPr>
        </a:p>
      </dgm:t>
    </dgm:pt>
    <dgm:pt modelId="{9AAEE937-10AE-4B5E-A26C-36A33DD778CF}" type="parTrans" cxnId="{DD25D618-963C-4C87-97CB-06D7A4B9D06C}">
      <dgm:prSet/>
      <dgm:spPr/>
      <dgm:t>
        <a:bodyPr/>
        <a:lstStyle/>
        <a:p>
          <a:endParaRPr lang="en-US"/>
        </a:p>
      </dgm:t>
    </dgm:pt>
    <dgm:pt modelId="{14F2C2FC-8F65-4C3E-9309-9D1D7885AF7B}" type="sibTrans" cxnId="{DD25D618-963C-4C87-97CB-06D7A4B9D06C}">
      <dgm:prSet/>
      <dgm:spPr/>
      <dgm:t>
        <a:bodyPr/>
        <a:lstStyle/>
        <a:p>
          <a:endParaRPr lang="en-US"/>
        </a:p>
      </dgm:t>
    </dgm:pt>
    <dgm:pt modelId="{D8DE339D-29F0-4EDD-A636-B4D49605DDC8}" type="pres">
      <dgm:prSet presAssocID="{5A1DE8EE-5471-484A-84E0-8F4C021B19E7}" presName="Name0" presStyleCnt="0">
        <dgm:presLayoutVars>
          <dgm:chMax val="4"/>
          <dgm:resizeHandles val="exact"/>
        </dgm:presLayoutVars>
      </dgm:prSet>
      <dgm:spPr/>
      <dgm:t>
        <a:bodyPr/>
        <a:lstStyle/>
        <a:p>
          <a:endParaRPr lang="en-US"/>
        </a:p>
      </dgm:t>
    </dgm:pt>
    <dgm:pt modelId="{754F7499-3E74-4CD5-8D30-0AB32E88AEFE}" type="pres">
      <dgm:prSet presAssocID="{5A1DE8EE-5471-484A-84E0-8F4C021B19E7}" presName="ellipse" presStyleLbl="trBgShp" presStyleIdx="0" presStyleCnt="1"/>
      <dgm:spPr/>
    </dgm:pt>
    <dgm:pt modelId="{034837BB-53D4-4D53-B9EE-0F0E79ECC139}" type="pres">
      <dgm:prSet presAssocID="{5A1DE8EE-5471-484A-84E0-8F4C021B19E7}" presName="arrow1" presStyleLbl="fgShp" presStyleIdx="0" presStyleCnt="1" custScaleY="197619" custLinFactNeighborX="-7143" custLinFactNeighborY="1047"/>
      <dgm:spPr>
        <a:solidFill>
          <a:srgbClr val="0070C0"/>
        </a:solidFill>
      </dgm:spPr>
    </dgm:pt>
    <dgm:pt modelId="{46C812EF-E2F9-4427-96B1-2020EA435FBF}" type="pres">
      <dgm:prSet presAssocID="{5A1DE8EE-5471-484A-84E0-8F4C021B19E7}" presName="rectangle" presStyleLbl="revTx" presStyleIdx="0" presStyleCnt="1" custScaleX="138095" custScaleY="217460" custLinFactNeighborX="2381" custLinFactNeighborY="77733">
        <dgm:presLayoutVars>
          <dgm:bulletEnabled val="1"/>
        </dgm:presLayoutVars>
      </dgm:prSet>
      <dgm:spPr/>
      <dgm:t>
        <a:bodyPr/>
        <a:lstStyle/>
        <a:p>
          <a:endParaRPr lang="en-US"/>
        </a:p>
      </dgm:t>
    </dgm:pt>
    <dgm:pt modelId="{0C67EEFA-8290-43EA-995B-E86D1DE5B3AB}" type="pres">
      <dgm:prSet presAssocID="{B96EF7BB-214C-40FF-8E26-333B8D02A016}" presName="item1" presStyleLbl="node1" presStyleIdx="0" presStyleCnt="1" custLinFactNeighborX="11654" custLinFactNeighborY="-10473">
        <dgm:presLayoutVars>
          <dgm:bulletEnabled val="1"/>
        </dgm:presLayoutVars>
      </dgm:prSet>
      <dgm:spPr/>
      <dgm:t>
        <a:bodyPr/>
        <a:lstStyle/>
        <a:p>
          <a:endParaRPr lang="en-US"/>
        </a:p>
      </dgm:t>
    </dgm:pt>
    <dgm:pt modelId="{E1ED86AC-B940-496C-A3F6-12D0625F1939}" type="pres">
      <dgm:prSet presAssocID="{5A1DE8EE-5471-484A-84E0-8F4C021B19E7}" presName="funnel" presStyleLbl="trAlignAcc1" presStyleIdx="0" presStyleCnt="1" custScaleX="105069" custScaleY="157191" custLinFactNeighborX="-1887" custLinFactNeighborY="-25711"/>
      <dgm:spPr>
        <a:blipFill rotWithShape="0">
          <a:blip xmlns:r="http://schemas.openxmlformats.org/officeDocument/2006/relationships" r:embed="rId1"/>
          <a:stretch>
            <a:fillRect/>
          </a:stretch>
        </a:blipFill>
      </dgm:spPr>
      <dgm:t>
        <a:bodyPr/>
        <a:lstStyle/>
        <a:p>
          <a:endParaRPr lang="en-US"/>
        </a:p>
      </dgm:t>
    </dgm:pt>
  </dgm:ptLst>
  <dgm:cxnLst>
    <dgm:cxn modelId="{048924D9-8442-49FE-9673-0C844D789327}" type="presOf" srcId="{5A1DE8EE-5471-484A-84E0-8F4C021B19E7}" destId="{D8DE339D-29F0-4EDD-A636-B4D49605DDC8}" srcOrd="0" destOrd="0" presId="urn:microsoft.com/office/officeart/2005/8/layout/funnel1"/>
    <dgm:cxn modelId="{2E3D270F-AD8C-4846-8B4C-BEDEB9EFEC96}" type="presOf" srcId="{0976CA8E-C1E4-4E3D-8A42-4AE2E29CE9A3}" destId="{0C67EEFA-8290-43EA-995B-E86D1DE5B3AB}" srcOrd="0" destOrd="0" presId="urn:microsoft.com/office/officeart/2005/8/layout/funnel1"/>
    <dgm:cxn modelId="{C028C040-6519-4B36-94BF-9892874B5796}" srcId="{5A1DE8EE-5471-484A-84E0-8F4C021B19E7}" destId="{0976CA8E-C1E4-4E3D-8A42-4AE2E29CE9A3}" srcOrd="0" destOrd="0" parTransId="{9FFF70F0-ABF3-4E14-88DE-BE8DDF1DE55E}" sibTransId="{C9BFBA92-DBD6-474B-8251-DE659B149584}"/>
    <dgm:cxn modelId="{236C89B3-C4C0-4C75-BBA4-086BD17DA39E}" type="presOf" srcId="{B96EF7BB-214C-40FF-8E26-333B8D02A016}" destId="{46C812EF-E2F9-4427-96B1-2020EA435FBF}" srcOrd="0" destOrd="0" presId="urn:microsoft.com/office/officeart/2005/8/layout/funnel1"/>
    <dgm:cxn modelId="{DD25D618-963C-4C87-97CB-06D7A4B9D06C}" srcId="{5A1DE8EE-5471-484A-84E0-8F4C021B19E7}" destId="{B96EF7BB-214C-40FF-8E26-333B8D02A016}" srcOrd="1" destOrd="0" parTransId="{9AAEE937-10AE-4B5E-A26C-36A33DD778CF}" sibTransId="{14F2C2FC-8F65-4C3E-9309-9D1D7885AF7B}"/>
    <dgm:cxn modelId="{798D6B50-71C2-409A-ADC0-C28EB0FCEE9F}" type="presParOf" srcId="{D8DE339D-29F0-4EDD-A636-B4D49605DDC8}" destId="{754F7499-3E74-4CD5-8D30-0AB32E88AEFE}" srcOrd="0" destOrd="0" presId="urn:microsoft.com/office/officeart/2005/8/layout/funnel1"/>
    <dgm:cxn modelId="{2C4312D5-D90C-4C0A-8BC6-322840E0D9D5}" type="presParOf" srcId="{D8DE339D-29F0-4EDD-A636-B4D49605DDC8}" destId="{034837BB-53D4-4D53-B9EE-0F0E79ECC139}" srcOrd="1" destOrd="0" presId="urn:microsoft.com/office/officeart/2005/8/layout/funnel1"/>
    <dgm:cxn modelId="{BFABE7E0-D611-4371-A91F-5AD348037C9A}" type="presParOf" srcId="{D8DE339D-29F0-4EDD-A636-B4D49605DDC8}" destId="{46C812EF-E2F9-4427-96B1-2020EA435FBF}" srcOrd="2" destOrd="0" presId="urn:microsoft.com/office/officeart/2005/8/layout/funnel1"/>
    <dgm:cxn modelId="{AEEFC801-3AEC-4F73-9720-8FE5C013C7B0}" type="presParOf" srcId="{D8DE339D-29F0-4EDD-A636-B4D49605DDC8}" destId="{0C67EEFA-8290-43EA-995B-E86D1DE5B3AB}" srcOrd="3" destOrd="0" presId="urn:microsoft.com/office/officeart/2005/8/layout/funnel1"/>
    <dgm:cxn modelId="{9557D9AE-528F-4747-AD29-00012CF96C3B}" type="presParOf" srcId="{D8DE339D-29F0-4EDD-A636-B4D49605DDC8}" destId="{E1ED86AC-B940-496C-A3F6-12D0625F1939}" srcOrd="4"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1DE8EE-5471-484A-84E0-8F4C021B19E7}"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0976CA8E-C1E4-4E3D-8A42-4AE2E29CE9A3}">
      <dgm:prSet phldrT="[Text]" custT="1"/>
      <dgm:spPr/>
      <dgm:t>
        <a:bodyPr/>
        <a:lstStyle/>
        <a:p>
          <a:r>
            <a:rPr lang="en-US" sz="3200" b="1" dirty="0" smtClean="0">
              <a:effectLst>
                <a:outerShdw blurRad="38100" dist="38100" dir="2700000" algn="tl">
                  <a:srgbClr val="000000">
                    <a:alpha val="43137"/>
                  </a:srgbClr>
                </a:outerShdw>
              </a:effectLst>
            </a:rPr>
            <a:t>RTI</a:t>
          </a:r>
          <a:endParaRPr lang="en-US" sz="3200" b="1" dirty="0">
            <a:effectLst>
              <a:outerShdw blurRad="38100" dist="38100" dir="2700000" algn="tl">
                <a:srgbClr val="000000">
                  <a:alpha val="43137"/>
                </a:srgbClr>
              </a:outerShdw>
            </a:effectLst>
          </a:endParaRPr>
        </a:p>
      </dgm:t>
    </dgm:pt>
    <dgm:pt modelId="{9FFF70F0-ABF3-4E14-88DE-BE8DDF1DE55E}" type="parTrans" cxnId="{C028C040-6519-4B36-94BF-9892874B5796}">
      <dgm:prSet/>
      <dgm:spPr/>
      <dgm:t>
        <a:bodyPr/>
        <a:lstStyle/>
        <a:p>
          <a:endParaRPr lang="en-US"/>
        </a:p>
      </dgm:t>
    </dgm:pt>
    <dgm:pt modelId="{C9BFBA92-DBD6-474B-8251-DE659B149584}" type="sibTrans" cxnId="{C028C040-6519-4B36-94BF-9892874B5796}">
      <dgm:prSet/>
      <dgm:spPr/>
      <dgm:t>
        <a:bodyPr/>
        <a:lstStyle/>
        <a:p>
          <a:endParaRPr lang="en-US"/>
        </a:p>
      </dgm:t>
    </dgm:pt>
    <dgm:pt modelId="{B96EF7BB-214C-40FF-8E26-333B8D02A016}">
      <dgm:prSet phldrT="[Text]"/>
      <dgm:spPr/>
      <dgm:t>
        <a:bodyPr/>
        <a:lstStyle/>
        <a:p>
          <a:r>
            <a:rPr lang="en-US" b="1" dirty="0" smtClean="0">
              <a:effectLst>
                <a:outerShdw blurRad="38100" dist="38100" dir="2700000" algn="tl">
                  <a:srgbClr val="000000">
                    <a:alpha val="43137"/>
                  </a:srgbClr>
                </a:outerShdw>
              </a:effectLst>
            </a:rPr>
            <a:t>Supported with Individual Training Account or ITA; in order to use ITA, program must be on Eligible Training Provider List</a:t>
          </a:r>
          <a:endParaRPr lang="en-US" b="1" dirty="0">
            <a:effectLst>
              <a:outerShdw blurRad="38100" dist="38100" dir="2700000" algn="tl">
                <a:srgbClr val="000000">
                  <a:alpha val="43137"/>
                </a:srgbClr>
              </a:outerShdw>
            </a:effectLst>
          </a:endParaRPr>
        </a:p>
      </dgm:t>
    </dgm:pt>
    <dgm:pt modelId="{9AAEE937-10AE-4B5E-A26C-36A33DD778CF}" type="parTrans" cxnId="{DD25D618-963C-4C87-97CB-06D7A4B9D06C}">
      <dgm:prSet/>
      <dgm:spPr/>
      <dgm:t>
        <a:bodyPr/>
        <a:lstStyle/>
        <a:p>
          <a:endParaRPr lang="en-US"/>
        </a:p>
      </dgm:t>
    </dgm:pt>
    <dgm:pt modelId="{14F2C2FC-8F65-4C3E-9309-9D1D7885AF7B}" type="sibTrans" cxnId="{DD25D618-963C-4C87-97CB-06D7A4B9D06C}">
      <dgm:prSet/>
      <dgm:spPr/>
      <dgm:t>
        <a:bodyPr/>
        <a:lstStyle/>
        <a:p>
          <a:endParaRPr lang="en-US"/>
        </a:p>
      </dgm:t>
    </dgm:pt>
    <dgm:pt modelId="{D8DE339D-29F0-4EDD-A636-B4D49605DDC8}" type="pres">
      <dgm:prSet presAssocID="{5A1DE8EE-5471-484A-84E0-8F4C021B19E7}" presName="Name0" presStyleCnt="0">
        <dgm:presLayoutVars>
          <dgm:chMax val="4"/>
          <dgm:resizeHandles val="exact"/>
        </dgm:presLayoutVars>
      </dgm:prSet>
      <dgm:spPr/>
      <dgm:t>
        <a:bodyPr/>
        <a:lstStyle/>
        <a:p>
          <a:endParaRPr lang="en-US"/>
        </a:p>
      </dgm:t>
    </dgm:pt>
    <dgm:pt modelId="{754F7499-3E74-4CD5-8D30-0AB32E88AEFE}" type="pres">
      <dgm:prSet presAssocID="{5A1DE8EE-5471-484A-84E0-8F4C021B19E7}" presName="ellipse" presStyleLbl="trBgShp" presStyleIdx="0" presStyleCnt="1"/>
      <dgm:spPr/>
    </dgm:pt>
    <dgm:pt modelId="{034837BB-53D4-4D53-B9EE-0F0E79ECC139}" type="pres">
      <dgm:prSet presAssocID="{5A1DE8EE-5471-484A-84E0-8F4C021B19E7}" presName="arrow1" presStyleLbl="fgShp" presStyleIdx="0" presStyleCnt="1" custScaleY="197619" custLinFactNeighborX="-7143" custLinFactNeighborY="-54682"/>
      <dgm:spPr>
        <a:solidFill>
          <a:srgbClr val="0070C0"/>
        </a:solidFill>
      </dgm:spPr>
    </dgm:pt>
    <dgm:pt modelId="{46C812EF-E2F9-4427-96B1-2020EA435FBF}" type="pres">
      <dgm:prSet presAssocID="{5A1DE8EE-5471-484A-84E0-8F4C021B19E7}" presName="rectangle" presStyleLbl="revTx" presStyleIdx="0" presStyleCnt="1" custScaleX="147619" custScaleY="321429" custLinFactNeighborX="-6349" custLinFactNeighborY="90961">
        <dgm:presLayoutVars>
          <dgm:bulletEnabled val="1"/>
        </dgm:presLayoutVars>
      </dgm:prSet>
      <dgm:spPr/>
      <dgm:t>
        <a:bodyPr/>
        <a:lstStyle/>
        <a:p>
          <a:endParaRPr lang="en-US"/>
        </a:p>
      </dgm:t>
    </dgm:pt>
    <dgm:pt modelId="{0C67EEFA-8290-43EA-995B-E86D1DE5B3AB}" type="pres">
      <dgm:prSet presAssocID="{B96EF7BB-214C-40FF-8E26-333B8D02A016}" presName="item1" presStyleLbl="node1" presStyleIdx="0" presStyleCnt="1" custLinFactNeighborX="11654" custLinFactNeighborY="-10473">
        <dgm:presLayoutVars>
          <dgm:bulletEnabled val="1"/>
        </dgm:presLayoutVars>
      </dgm:prSet>
      <dgm:spPr/>
      <dgm:t>
        <a:bodyPr/>
        <a:lstStyle/>
        <a:p>
          <a:endParaRPr lang="en-US"/>
        </a:p>
      </dgm:t>
    </dgm:pt>
    <dgm:pt modelId="{E1ED86AC-B940-496C-A3F6-12D0625F1939}" type="pres">
      <dgm:prSet presAssocID="{5A1DE8EE-5471-484A-84E0-8F4C021B19E7}" presName="funnel" presStyleLbl="trAlignAcc1" presStyleIdx="0" presStyleCnt="1" custScaleX="105069" custScaleY="157191" custLinFactNeighborX="-1887" custLinFactNeighborY="-32141"/>
      <dgm:spPr>
        <a:blipFill rotWithShape="0">
          <a:blip xmlns:r="http://schemas.openxmlformats.org/officeDocument/2006/relationships" r:embed="rId1"/>
          <a:stretch>
            <a:fillRect/>
          </a:stretch>
        </a:blipFill>
      </dgm:spPr>
      <dgm:t>
        <a:bodyPr/>
        <a:lstStyle/>
        <a:p>
          <a:endParaRPr lang="en-US"/>
        </a:p>
      </dgm:t>
    </dgm:pt>
  </dgm:ptLst>
  <dgm:cxnLst>
    <dgm:cxn modelId="{FF7D6387-477C-42AC-AFF2-57652E68BC57}" type="presOf" srcId="{5A1DE8EE-5471-484A-84E0-8F4C021B19E7}" destId="{D8DE339D-29F0-4EDD-A636-B4D49605DDC8}" srcOrd="0" destOrd="0" presId="urn:microsoft.com/office/officeart/2005/8/layout/funnel1"/>
    <dgm:cxn modelId="{EE6EB578-E7B5-49A3-ADE3-54BF7DBBD41B}" type="presOf" srcId="{0976CA8E-C1E4-4E3D-8A42-4AE2E29CE9A3}" destId="{0C67EEFA-8290-43EA-995B-E86D1DE5B3AB}" srcOrd="0" destOrd="0" presId="urn:microsoft.com/office/officeart/2005/8/layout/funnel1"/>
    <dgm:cxn modelId="{9BC79B3F-7C0F-4B2E-9391-72F58FA48135}" type="presOf" srcId="{B96EF7BB-214C-40FF-8E26-333B8D02A016}" destId="{46C812EF-E2F9-4427-96B1-2020EA435FBF}" srcOrd="0" destOrd="0" presId="urn:microsoft.com/office/officeart/2005/8/layout/funnel1"/>
    <dgm:cxn modelId="{C028C040-6519-4B36-94BF-9892874B5796}" srcId="{5A1DE8EE-5471-484A-84E0-8F4C021B19E7}" destId="{0976CA8E-C1E4-4E3D-8A42-4AE2E29CE9A3}" srcOrd="0" destOrd="0" parTransId="{9FFF70F0-ABF3-4E14-88DE-BE8DDF1DE55E}" sibTransId="{C9BFBA92-DBD6-474B-8251-DE659B149584}"/>
    <dgm:cxn modelId="{DD25D618-963C-4C87-97CB-06D7A4B9D06C}" srcId="{5A1DE8EE-5471-484A-84E0-8F4C021B19E7}" destId="{B96EF7BB-214C-40FF-8E26-333B8D02A016}" srcOrd="1" destOrd="0" parTransId="{9AAEE937-10AE-4B5E-A26C-36A33DD778CF}" sibTransId="{14F2C2FC-8F65-4C3E-9309-9D1D7885AF7B}"/>
    <dgm:cxn modelId="{C04404D9-884A-431A-8E48-C5717BA6DEFF}" type="presParOf" srcId="{D8DE339D-29F0-4EDD-A636-B4D49605DDC8}" destId="{754F7499-3E74-4CD5-8D30-0AB32E88AEFE}" srcOrd="0" destOrd="0" presId="urn:microsoft.com/office/officeart/2005/8/layout/funnel1"/>
    <dgm:cxn modelId="{62886597-E93A-46CD-8634-8ADEAFFBEB33}" type="presParOf" srcId="{D8DE339D-29F0-4EDD-A636-B4D49605DDC8}" destId="{034837BB-53D4-4D53-B9EE-0F0E79ECC139}" srcOrd="1" destOrd="0" presId="urn:microsoft.com/office/officeart/2005/8/layout/funnel1"/>
    <dgm:cxn modelId="{5839FD8A-F68A-419E-87A6-B69597EC5B5F}" type="presParOf" srcId="{D8DE339D-29F0-4EDD-A636-B4D49605DDC8}" destId="{46C812EF-E2F9-4427-96B1-2020EA435FBF}" srcOrd="2" destOrd="0" presId="urn:microsoft.com/office/officeart/2005/8/layout/funnel1"/>
    <dgm:cxn modelId="{FE9AF6E8-6045-4C05-B4A6-0F9FFF93E875}" type="presParOf" srcId="{D8DE339D-29F0-4EDD-A636-B4D49605DDC8}" destId="{0C67EEFA-8290-43EA-995B-E86D1DE5B3AB}" srcOrd="3" destOrd="0" presId="urn:microsoft.com/office/officeart/2005/8/layout/funnel1"/>
    <dgm:cxn modelId="{008DC0C8-6801-42BC-B4A6-AAD08B192C52}" type="presParOf" srcId="{D8DE339D-29F0-4EDD-A636-B4D49605DDC8}" destId="{E1ED86AC-B940-496C-A3F6-12D0625F1939}" srcOrd="4"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1DE8EE-5471-484A-84E0-8F4C021B19E7}"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0976CA8E-C1E4-4E3D-8A42-4AE2E29CE9A3}">
      <dgm:prSet phldrT="[Text]" custT="1"/>
      <dgm:spPr/>
      <dgm:t>
        <a:bodyPr/>
        <a:lstStyle/>
        <a:p>
          <a:r>
            <a:rPr lang="en-US" sz="2000" b="1" dirty="0" smtClean="0">
              <a:effectLst>
                <a:outerShdw blurRad="38100" dist="38100" dir="2700000" algn="tl">
                  <a:srgbClr val="000000">
                    <a:alpha val="43137"/>
                  </a:srgbClr>
                </a:outerShdw>
              </a:effectLst>
            </a:rPr>
            <a:t>Supp. </a:t>
          </a:r>
          <a:r>
            <a:rPr lang="en-US" sz="2000" b="1" dirty="0" err="1" smtClean="0">
              <a:effectLst>
                <a:outerShdw blurRad="38100" dist="38100" dir="2700000" algn="tl">
                  <a:srgbClr val="000000">
                    <a:alpha val="43137"/>
                  </a:srgbClr>
                </a:outerShdw>
              </a:effectLst>
            </a:rPr>
            <a:t>Svcs</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dgm:t>
    </dgm:pt>
    <dgm:pt modelId="{9FFF70F0-ABF3-4E14-88DE-BE8DDF1DE55E}" type="parTrans" cxnId="{C028C040-6519-4B36-94BF-9892874B5796}">
      <dgm:prSet/>
      <dgm:spPr/>
      <dgm:t>
        <a:bodyPr/>
        <a:lstStyle/>
        <a:p>
          <a:endParaRPr lang="en-US"/>
        </a:p>
      </dgm:t>
    </dgm:pt>
    <dgm:pt modelId="{C9BFBA92-DBD6-474B-8251-DE659B149584}" type="sibTrans" cxnId="{C028C040-6519-4B36-94BF-9892874B5796}">
      <dgm:prSet/>
      <dgm:spPr/>
      <dgm:t>
        <a:bodyPr/>
        <a:lstStyle/>
        <a:p>
          <a:endParaRPr lang="en-US"/>
        </a:p>
      </dgm:t>
    </dgm:pt>
    <dgm:pt modelId="{B96EF7BB-214C-40FF-8E26-333B8D02A016}">
      <dgm:prSet phldrT="[Text]" custT="1"/>
      <dgm:spPr/>
      <dgm:t>
        <a:bodyPr/>
        <a:lstStyle/>
        <a:p>
          <a:r>
            <a:rPr lang="en-US" sz="1600" b="1" dirty="0" smtClean="0">
              <a:effectLst>
                <a:outerShdw blurRad="38100" dist="38100" dir="2700000" algn="tl">
                  <a:srgbClr val="000000">
                    <a:alpha val="43137"/>
                  </a:srgbClr>
                </a:outerShdw>
              </a:effectLst>
            </a:rPr>
            <a:t>Can be paid for with formula funds for WIOA Adults, Dislocated Workers, Older Youth.  Can also be funded by ITA if ITA used to support RTI.  </a:t>
          </a:r>
          <a:endParaRPr lang="en-US" sz="1600" b="1" dirty="0">
            <a:effectLst>
              <a:outerShdw blurRad="38100" dist="38100" dir="2700000" algn="tl">
                <a:srgbClr val="000000">
                  <a:alpha val="43137"/>
                </a:srgbClr>
              </a:outerShdw>
            </a:effectLst>
          </a:endParaRPr>
        </a:p>
      </dgm:t>
    </dgm:pt>
    <dgm:pt modelId="{9AAEE937-10AE-4B5E-A26C-36A33DD778CF}" type="parTrans" cxnId="{DD25D618-963C-4C87-97CB-06D7A4B9D06C}">
      <dgm:prSet/>
      <dgm:spPr/>
      <dgm:t>
        <a:bodyPr/>
        <a:lstStyle/>
        <a:p>
          <a:endParaRPr lang="en-US"/>
        </a:p>
      </dgm:t>
    </dgm:pt>
    <dgm:pt modelId="{14F2C2FC-8F65-4C3E-9309-9D1D7885AF7B}" type="sibTrans" cxnId="{DD25D618-963C-4C87-97CB-06D7A4B9D06C}">
      <dgm:prSet/>
      <dgm:spPr/>
      <dgm:t>
        <a:bodyPr/>
        <a:lstStyle/>
        <a:p>
          <a:endParaRPr lang="en-US"/>
        </a:p>
      </dgm:t>
    </dgm:pt>
    <dgm:pt modelId="{D8DE339D-29F0-4EDD-A636-B4D49605DDC8}" type="pres">
      <dgm:prSet presAssocID="{5A1DE8EE-5471-484A-84E0-8F4C021B19E7}" presName="Name0" presStyleCnt="0">
        <dgm:presLayoutVars>
          <dgm:chMax val="4"/>
          <dgm:resizeHandles val="exact"/>
        </dgm:presLayoutVars>
      </dgm:prSet>
      <dgm:spPr/>
      <dgm:t>
        <a:bodyPr/>
        <a:lstStyle/>
        <a:p>
          <a:endParaRPr lang="en-US"/>
        </a:p>
      </dgm:t>
    </dgm:pt>
    <dgm:pt modelId="{754F7499-3E74-4CD5-8D30-0AB32E88AEFE}" type="pres">
      <dgm:prSet presAssocID="{5A1DE8EE-5471-484A-84E0-8F4C021B19E7}" presName="ellipse" presStyleLbl="trBgShp" presStyleIdx="0" presStyleCnt="1"/>
      <dgm:spPr/>
    </dgm:pt>
    <dgm:pt modelId="{034837BB-53D4-4D53-B9EE-0F0E79ECC139}" type="pres">
      <dgm:prSet presAssocID="{5A1DE8EE-5471-484A-84E0-8F4C021B19E7}" presName="arrow1" presStyleLbl="fgShp" presStyleIdx="0" presStyleCnt="1" custScaleY="197619" custLinFactNeighborX="-7143" custLinFactNeighborY="1047"/>
      <dgm:spPr>
        <a:solidFill>
          <a:srgbClr val="0070C0"/>
        </a:solidFill>
      </dgm:spPr>
    </dgm:pt>
    <dgm:pt modelId="{46C812EF-E2F9-4427-96B1-2020EA435FBF}" type="pres">
      <dgm:prSet presAssocID="{5A1DE8EE-5471-484A-84E0-8F4C021B19E7}" presName="rectangle" presStyleLbl="revTx" presStyleIdx="0" presStyleCnt="1" custScaleX="144707" custScaleY="322222" custLinFactY="51543" custLinFactNeighborX="925" custLinFactNeighborY="100000">
        <dgm:presLayoutVars>
          <dgm:bulletEnabled val="1"/>
        </dgm:presLayoutVars>
      </dgm:prSet>
      <dgm:spPr/>
      <dgm:t>
        <a:bodyPr/>
        <a:lstStyle/>
        <a:p>
          <a:endParaRPr lang="en-US"/>
        </a:p>
      </dgm:t>
    </dgm:pt>
    <dgm:pt modelId="{0C67EEFA-8290-43EA-995B-E86D1DE5B3AB}" type="pres">
      <dgm:prSet presAssocID="{B96EF7BB-214C-40FF-8E26-333B8D02A016}" presName="item1" presStyleLbl="node1" presStyleIdx="0" presStyleCnt="1" custLinFactNeighborX="11654" custLinFactNeighborY="-10473">
        <dgm:presLayoutVars>
          <dgm:bulletEnabled val="1"/>
        </dgm:presLayoutVars>
      </dgm:prSet>
      <dgm:spPr/>
      <dgm:t>
        <a:bodyPr/>
        <a:lstStyle/>
        <a:p>
          <a:endParaRPr lang="en-US"/>
        </a:p>
      </dgm:t>
    </dgm:pt>
    <dgm:pt modelId="{E1ED86AC-B940-496C-A3F6-12D0625F1939}" type="pres">
      <dgm:prSet presAssocID="{5A1DE8EE-5471-484A-84E0-8F4C021B19E7}" presName="funnel" presStyleLbl="trAlignAcc1" presStyleIdx="0" presStyleCnt="1" custScaleX="105069" custScaleY="157191" custLinFactNeighborX="-1887" custLinFactNeighborY="-25711"/>
      <dgm:spPr>
        <a:blipFill rotWithShape="0">
          <a:blip xmlns:r="http://schemas.openxmlformats.org/officeDocument/2006/relationships" r:embed="rId1"/>
          <a:stretch>
            <a:fillRect/>
          </a:stretch>
        </a:blipFill>
      </dgm:spPr>
      <dgm:t>
        <a:bodyPr/>
        <a:lstStyle/>
        <a:p>
          <a:endParaRPr lang="en-US"/>
        </a:p>
      </dgm:t>
    </dgm:pt>
  </dgm:ptLst>
  <dgm:cxnLst>
    <dgm:cxn modelId="{AC886D27-C82F-435D-BF0B-51C4779A69EF}" type="presOf" srcId="{0976CA8E-C1E4-4E3D-8A42-4AE2E29CE9A3}" destId="{0C67EEFA-8290-43EA-995B-E86D1DE5B3AB}" srcOrd="0" destOrd="0" presId="urn:microsoft.com/office/officeart/2005/8/layout/funnel1"/>
    <dgm:cxn modelId="{C028C040-6519-4B36-94BF-9892874B5796}" srcId="{5A1DE8EE-5471-484A-84E0-8F4C021B19E7}" destId="{0976CA8E-C1E4-4E3D-8A42-4AE2E29CE9A3}" srcOrd="0" destOrd="0" parTransId="{9FFF70F0-ABF3-4E14-88DE-BE8DDF1DE55E}" sibTransId="{C9BFBA92-DBD6-474B-8251-DE659B149584}"/>
    <dgm:cxn modelId="{DD25D618-963C-4C87-97CB-06D7A4B9D06C}" srcId="{5A1DE8EE-5471-484A-84E0-8F4C021B19E7}" destId="{B96EF7BB-214C-40FF-8E26-333B8D02A016}" srcOrd="1" destOrd="0" parTransId="{9AAEE937-10AE-4B5E-A26C-36A33DD778CF}" sibTransId="{14F2C2FC-8F65-4C3E-9309-9D1D7885AF7B}"/>
    <dgm:cxn modelId="{2E1C7255-832E-42E0-96E7-800F6F7F8785}" type="presOf" srcId="{B96EF7BB-214C-40FF-8E26-333B8D02A016}" destId="{46C812EF-E2F9-4427-96B1-2020EA435FBF}" srcOrd="0" destOrd="0" presId="urn:microsoft.com/office/officeart/2005/8/layout/funnel1"/>
    <dgm:cxn modelId="{F0695F79-2256-45DA-980E-3EC6CC06EA3A}" type="presOf" srcId="{5A1DE8EE-5471-484A-84E0-8F4C021B19E7}" destId="{D8DE339D-29F0-4EDD-A636-B4D49605DDC8}" srcOrd="0" destOrd="0" presId="urn:microsoft.com/office/officeart/2005/8/layout/funnel1"/>
    <dgm:cxn modelId="{8D560EA0-6267-480A-8CAF-114A7C860F82}" type="presParOf" srcId="{D8DE339D-29F0-4EDD-A636-B4D49605DDC8}" destId="{754F7499-3E74-4CD5-8D30-0AB32E88AEFE}" srcOrd="0" destOrd="0" presId="urn:microsoft.com/office/officeart/2005/8/layout/funnel1"/>
    <dgm:cxn modelId="{8420D336-C705-4E65-9821-B560A174EC35}" type="presParOf" srcId="{D8DE339D-29F0-4EDD-A636-B4D49605DDC8}" destId="{034837BB-53D4-4D53-B9EE-0F0E79ECC139}" srcOrd="1" destOrd="0" presId="urn:microsoft.com/office/officeart/2005/8/layout/funnel1"/>
    <dgm:cxn modelId="{5B8B0D07-5230-4583-8F05-356DFF3B61BA}" type="presParOf" srcId="{D8DE339D-29F0-4EDD-A636-B4D49605DDC8}" destId="{46C812EF-E2F9-4427-96B1-2020EA435FBF}" srcOrd="2" destOrd="0" presId="urn:microsoft.com/office/officeart/2005/8/layout/funnel1"/>
    <dgm:cxn modelId="{07787CC0-18B0-40BE-872B-1BFD0BFA8A3D}" type="presParOf" srcId="{D8DE339D-29F0-4EDD-A636-B4D49605DDC8}" destId="{0C67EEFA-8290-43EA-995B-E86D1DE5B3AB}" srcOrd="3" destOrd="0" presId="urn:microsoft.com/office/officeart/2005/8/layout/funnel1"/>
    <dgm:cxn modelId="{F25E532B-38F2-4AF5-827B-1ABCE9CBFC12}" type="presParOf" srcId="{D8DE339D-29F0-4EDD-A636-B4D49605DDC8}" destId="{E1ED86AC-B940-496C-A3F6-12D0625F1939}" srcOrd="4" destOrd="0" presId="urn:microsoft.com/office/officeart/2005/8/layout/funnel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861D41-904B-4081-97D5-F1ADCC3AF64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4839639F-5B97-4153-BB23-778C1B3713D1}">
      <dgm:prSet phldrT="[Text]" custT="1"/>
      <dgm:spPr/>
      <dgm:t>
        <a:bodyPr/>
        <a:lstStyle/>
        <a:p>
          <a:r>
            <a:rPr lang="en-US" sz="1800" b="1" dirty="0" smtClean="0">
              <a:effectLst>
                <a:outerShdw blurRad="38100" dist="38100" dir="2700000" algn="tl">
                  <a:srgbClr val="000000">
                    <a:alpha val="43137"/>
                  </a:srgbClr>
                </a:outerShdw>
              </a:effectLst>
            </a:rPr>
            <a:t>Training Director of Electrical JATC w/ RA Program</a:t>
          </a:r>
          <a:endParaRPr lang="en-US" sz="1800" b="1" dirty="0">
            <a:effectLst>
              <a:outerShdw blurRad="38100" dist="38100" dir="2700000" algn="tl">
                <a:srgbClr val="000000">
                  <a:alpha val="43137"/>
                </a:srgbClr>
              </a:outerShdw>
            </a:effectLst>
          </a:endParaRPr>
        </a:p>
      </dgm:t>
    </dgm:pt>
    <dgm:pt modelId="{9E233D90-2919-4D30-9299-4BE4D56ABEF6}" type="parTrans" cxnId="{FD7F6A88-2A9A-4F79-BBFD-22184D8F8A52}">
      <dgm:prSet/>
      <dgm:spPr/>
      <dgm:t>
        <a:bodyPr/>
        <a:lstStyle/>
        <a:p>
          <a:endParaRPr lang="en-US"/>
        </a:p>
      </dgm:t>
    </dgm:pt>
    <dgm:pt modelId="{32E8E4B3-9A45-4F75-B2D3-474C13EF6F02}" type="sibTrans" cxnId="{FD7F6A88-2A9A-4F79-BBFD-22184D8F8A52}">
      <dgm:prSet/>
      <dgm:spPr/>
      <dgm:t>
        <a:bodyPr/>
        <a:lstStyle/>
        <a:p>
          <a:endParaRPr lang="en-US"/>
        </a:p>
      </dgm:t>
    </dgm:pt>
    <dgm:pt modelId="{BAE6C817-5A0D-4006-B118-55B76F84F384}">
      <dgm:prSet phldrT="[Text]" custT="1"/>
      <dgm:spPr/>
      <dgm:t>
        <a:bodyPr/>
        <a:lstStyle/>
        <a:p>
          <a:r>
            <a:rPr lang="en-US" sz="1600" dirty="0" smtClean="0"/>
            <a:t>New apprentice cohort starting up August 2015</a:t>
          </a:r>
        </a:p>
        <a:p>
          <a:r>
            <a:rPr lang="en-US" sz="1600" dirty="0" smtClean="0"/>
            <a:t>Many on selection list unable to afford $900 for initial tools and equipment</a:t>
          </a:r>
        </a:p>
        <a:p>
          <a:r>
            <a:rPr lang="en-US" sz="1600" dirty="0" smtClean="0"/>
            <a:t>Interest in connecting with workforce for possible support but unsure how to proceed</a:t>
          </a:r>
          <a:endParaRPr lang="en-US" sz="1600" dirty="0"/>
        </a:p>
      </dgm:t>
    </dgm:pt>
    <dgm:pt modelId="{0FA8CB22-83AF-4371-BDDE-586AD10389FB}" type="parTrans" cxnId="{B4D7ECF7-AC55-43B0-99C3-9E9E4802A5C9}">
      <dgm:prSet/>
      <dgm:spPr/>
      <dgm:t>
        <a:bodyPr/>
        <a:lstStyle/>
        <a:p>
          <a:endParaRPr lang="en-US"/>
        </a:p>
      </dgm:t>
    </dgm:pt>
    <dgm:pt modelId="{70580B14-8A7A-4C68-9BC0-4C60BAB50AB4}" type="sibTrans" cxnId="{B4D7ECF7-AC55-43B0-99C3-9E9E4802A5C9}">
      <dgm:prSet/>
      <dgm:spPr/>
      <dgm:t>
        <a:bodyPr/>
        <a:lstStyle/>
        <a:p>
          <a:endParaRPr lang="en-US"/>
        </a:p>
      </dgm:t>
    </dgm:pt>
    <dgm:pt modelId="{993D732A-7B59-47FC-9217-A49102169F46}">
      <dgm:prSet phldrT="[Text]" custT="1"/>
      <dgm:spPr/>
      <dgm:t>
        <a:bodyPr/>
        <a:lstStyle/>
        <a:p>
          <a:r>
            <a:rPr lang="en-US" sz="1800" b="1" dirty="0" smtClean="0">
              <a:effectLst>
                <a:outerShdw blurRad="38100" dist="38100" dir="2700000" algn="tl">
                  <a:srgbClr val="000000">
                    <a:alpha val="43137"/>
                  </a:srgbClr>
                </a:outerShdw>
              </a:effectLst>
            </a:rPr>
            <a:t>Office of Apprenticeship Multi-State Navigator</a:t>
          </a:r>
          <a:endParaRPr lang="en-US" sz="1800" b="1" dirty="0">
            <a:effectLst>
              <a:outerShdw blurRad="38100" dist="38100" dir="2700000" algn="tl">
                <a:srgbClr val="000000">
                  <a:alpha val="43137"/>
                </a:srgbClr>
              </a:outerShdw>
            </a:effectLst>
          </a:endParaRPr>
        </a:p>
      </dgm:t>
    </dgm:pt>
    <dgm:pt modelId="{C38A8281-2BD0-4449-B2ED-CA4249F38461}" type="parTrans" cxnId="{85A2FDE2-9DB8-4909-A99C-730DC92033EA}">
      <dgm:prSet/>
      <dgm:spPr/>
      <dgm:t>
        <a:bodyPr/>
        <a:lstStyle/>
        <a:p>
          <a:endParaRPr lang="en-US"/>
        </a:p>
      </dgm:t>
    </dgm:pt>
    <dgm:pt modelId="{BE80E452-4473-48D3-BB43-303C076D5161}" type="sibTrans" cxnId="{85A2FDE2-9DB8-4909-A99C-730DC92033EA}">
      <dgm:prSet/>
      <dgm:spPr/>
      <dgm:t>
        <a:bodyPr/>
        <a:lstStyle/>
        <a:p>
          <a:endParaRPr lang="en-US"/>
        </a:p>
      </dgm:t>
    </dgm:pt>
    <dgm:pt modelId="{9794FDD0-DF8A-4732-8C6C-8DC0960B5589}">
      <dgm:prSet phldrT="[Text]" custT="1"/>
      <dgm:spPr/>
      <dgm:t>
        <a:bodyPr/>
        <a:lstStyle/>
        <a:p>
          <a:r>
            <a:rPr lang="en-US" sz="1600" dirty="0" smtClean="0"/>
            <a:t>Contacted by Tulsa JATC Training Director</a:t>
          </a:r>
        </a:p>
        <a:p>
          <a:r>
            <a:rPr lang="en-US" sz="1600" dirty="0" smtClean="0"/>
            <a:t>Connected with Executive Director of Tulsa LWDB</a:t>
          </a:r>
        </a:p>
        <a:p>
          <a:r>
            <a:rPr lang="en-US" sz="1600" dirty="0" smtClean="0"/>
            <a:t>Facilitated several 3-way dialogues to discuss ways to partner</a:t>
          </a:r>
        </a:p>
      </dgm:t>
    </dgm:pt>
    <dgm:pt modelId="{D4609A4B-2218-43E0-8326-E4823F057AAE}" type="parTrans" cxnId="{050D0E21-87DB-4F5D-868D-742FCDB2BD99}">
      <dgm:prSet/>
      <dgm:spPr/>
      <dgm:t>
        <a:bodyPr/>
        <a:lstStyle/>
        <a:p>
          <a:endParaRPr lang="en-US"/>
        </a:p>
      </dgm:t>
    </dgm:pt>
    <dgm:pt modelId="{71C22121-0093-4DAF-83FD-DD6B8BB53FFF}" type="sibTrans" cxnId="{050D0E21-87DB-4F5D-868D-742FCDB2BD99}">
      <dgm:prSet/>
      <dgm:spPr/>
      <dgm:t>
        <a:bodyPr/>
        <a:lstStyle/>
        <a:p>
          <a:endParaRPr lang="en-US"/>
        </a:p>
      </dgm:t>
    </dgm:pt>
    <dgm:pt modelId="{B65E89D1-6B41-432C-9B11-08F22EF2397E}">
      <dgm:prSet phldrT="[Text]" custT="1"/>
      <dgm:spPr/>
      <dgm:t>
        <a:bodyPr/>
        <a:lstStyle/>
        <a:p>
          <a:r>
            <a:rPr lang="en-US" sz="1600" b="1" dirty="0" smtClean="0">
              <a:effectLst>
                <a:outerShdw blurRad="38100" dist="38100" dir="2700000" algn="tl">
                  <a:srgbClr val="000000">
                    <a:alpha val="43137"/>
                  </a:srgbClr>
                </a:outerShdw>
              </a:effectLst>
            </a:rPr>
            <a:t>Executive Director of Tulsa, OK LWDB</a:t>
          </a:r>
          <a:endParaRPr lang="en-US" sz="1600" b="1" dirty="0">
            <a:effectLst>
              <a:outerShdw blurRad="38100" dist="38100" dir="2700000" algn="tl">
                <a:srgbClr val="000000">
                  <a:alpha val="43137"/>
                </a:srgbClr>
              </a:outerShdw>
            </a:effectLst>
          </a:endParaRPr>
        </a:p>
      </dgm:t>
    </dgm:pt>
    <dgm:pt modelId="{9FA42A56-BA2F-4928-8F87-C71AC36AE17F}" type="parTrans" cxnId="{178AB881-E7B4-4DFB-9EA0-1BD9A061F0F8}">
      <dgm:prSet/>
      <dgm:spPr/>
      <dgm:t>
        <a:bodyPr/>
        <a:lstStyle/>
        <a:p>
          <a:endParaRPr lang="en-US"/>
        </a:p>
      </dgm:t>
    </dgm:pt>
    <dgm:pt modelId="{0628D786-D7E2-4DE7-8169-B1BE6CEAA860}" type="sibTrans" cxnId="{178AB881-E7B4-4DFB-9EA0-1BD9A061F0F8}">
      <dgm:prSet/>
      <dgm:spPr/>
      <dgm:t>
        <a:bodyPr/>
        <a:lstStyle/>
        <a:p>
          <a:endParaRPr lang="en-US"/>
        </a:p>
      </dgm:t>
    </dgm:pt>
    <dgm:pt modelId="{666366CF-D076-4A6F-A392-B91C2514D323}">
      <dgm:prSet phldrT="[Text]" custT="1"/>
      <dgm:spPr/>
      <dgm:t>
        <a:bodyPr/>
        <a:lstStyle/>
        <a:p>
          <a:r>
            <a:rPr lang="en-US" sz="1600" dirty="0" smtClean="0"/>
            <a:t>Interested but reluctant; desire to “start small”</a:t>
          </a:r>
        </a:p>
        <a:p>
          <a:r>
            <a:rPr lang="en-US" sz="1600" dirty="0" smtClean="0"/>
            <a:t>15 WIOA-eligible Adults received $900 in supportive services</a:t>
          </a:r>
        </a:p>
        <a:p>
          <a:r>
            <a:rPr lang="en-US" sz="1400" dirty="0" smtClean="0"/>
            <a:t>They were enrolled in WIOA  in early August 2015 </a:t>
          </a:r>
          <a:r>
            <a:rPr lang="en-US" sz="1400" i="1" dirty="0" smtClean="0"/>
            <a:t>before </a:t>
          </a:r>
          <a:r>
            <a:rPr lang="en-US" sz="1400" i="0" dirty="0" smtClean="0"/>
            <a:t>becoming an apprentice</a:t>
          </a:r>
          <a:endParaRPr lang="en-US" sz="1400" dirty="0"/>
        </a:p>
      </dgm:t>
    </dgm:pt>
    <dgm:pt modelId="{EE3594E6-6041-4495-84B5-E6A6A22FB567}" type="parTrans" cxnId="{400873B2-4EB6-40F1-812B-61C8A80F35C3}">
      <dgm:prSet/>
      <dgm:spPr/>
      <dgm:t>
        <a:bodyPr/>
        <a:lstStyle/>
        <a:p>
          <a:endParaRPr lang="en-US"/>
        </a:p>
      </dgm:t>
    </dgm:pt>
    <dgm:pt modelId="{EBF0B601-ED1F-4DC6-8BFE-208EB2CD2AA1}" type="sibTrans" cxnId="{400873B2-4EB6-40F1-812B-61C8A80F35C3}">
      <dgm:prSet/>
      <dgm:spPr/>
      <dgm:t>
        <a:bodyPr/>
        <a:lstStyle/>
        <a:p>
          <a:endParaRPr lang="en-US"/>
        </a:p>
      </dgm:t>
    </dgm:pt>
    <dgm:pt modelId="{57CD4565-00A5-48B6-BFB6-020DA51FCE6B}" type="pres">
      <dgm:prSet presAssocID="{DF861D41-904B-4081-97D5-F1ADCC3AF641}" presName="Name0" presStyleCnt="0">
        <dgm:presLayoutVars>
          <dgm:chMax val="5"/>
          <dgm:chPref val="5"/>
          <dgm:dir/>
          <dgm:animLvl val="lvl"/>
        </dgm:presLayoutVars>
      </dgm:prSet>
      <dgm:spPr/>
      <dgm:t>
        <a:bodyPr/>
        <a:lstStyle/>
        <a:p>
          <a:endParaRPr lang="en-US"/>
        </a:p>
      </dgm:t>
    </dgm:pt>
    <dgm:pt modelId="{54F20363-6244-4F25-9A31-1CEF2FC6871C}" type="pres">
      <dgm:prSet presAssocID="{4839639F-5B97-4153-BB23-778C1B3713D1}" presName="parentText1" presStyleLbl="node1" presStyleIdx="0" presStyleCnt="3" custScaleY="162437" custLinFactNeighborX="351" custLinFactNeighborY="-84271">
        <dgm:presLayoutVars>
          <dgm:chMax/>
          <dgm:chPref val="3"/>
          <dgm:bulletEnabled val="1"/>
        </dgm:presLayoutVars>
      </dgm:prSet>
      <dgm:spPr/>
      <dgm:t>
        <a:bodyPr/>
        <a:lstStyle/>
        <a:p>
          <a:endParaRPr lang="en-US"/>
        </a:p>
      </dgm:t>
    </dgm:pt>
    <dgm:pt modelId="{D6968825-A800-4BC9-B298-CE046C373FB3}" type="pres">
      <dgm:prSet presAssocID="{4839639F-5B97-4153-BB23-778C1B3713D1}" presName="childText1" presStyleLbl="solidAlignAcc1" presStyleIdx="0" presStyleCnt="3" custScaleY="156843" custLinFactNeighborX="852" custLinFactNeighborY="3463">
        <dgm:presLayoutVars>
          <dgm:chMax val="0"/>
          <dgm:chPref val="0"/>
          <dgm:bulletEnabled val="1"/>
        </dgm:presLayoutVars>
      </dgm:prSet>
      <dgm:spPr/>
      <dgm:t>
        <a:bodyPr/>
        <a:lstStyle/>
        <a:p>
          <a:endParaRPr lang="en-US"/>
        </a:p>
      </dgm:t>
    </dgm:pt>
    <dgm:pt modelId="{DAD65432-292A-4488-9524-081F4F74465A}" type="pres">
      <dgm:prSet presAssocID="{993D732A-7B59-47FC-9217-A49102169F46}" presName="parentText2" presStyleLbl="node1" presStyleIdx="1" presStyleCnt="3" custScaleY="141216" custLinFactNeighborX="-317" custLinFactNeighborY="-23711">
        <dgm:presLayoutVars>
          <dgm:chMax/>
          <dgm:chPref val="3"/>
          <dgm:bulletEnabled val="1"/>
        </dgm:presLayoutVars>
      </dgm:prSet>
      <dgm:spPr/>
      <dgm:t>
        <a:bodyPr/>
        <a:lstStyle/>
        <a:p>
          <a:endParaRPr lang="en-US"/>
        </a:p>
      </dgm:t>
    </dgm:pt>
    <dgm:pt modelId="{8292D8FA-BF91-4310-93DD-9D20829D07E1}" type="pres">
      <dgm:prSet presAssocID="{993D732A-7B59-47FC-9217-A49102169F46}" presName="childText2" presStyleLbl="solidAlignAcc1" presStyleIdx="1" presStyleCnt="3" custScaleY="133296" custLinFactNeighborX="-711" custLinFactNeighborY="6611">
        <dgm:presLayoutVars>
          <dgm:chMax val="0"/>
          <dgm:chPref val="0"/>
          <dgm:bulletEnabled val="1"/>
        </dgm:presLayoutVars>
      </dgm:prSet>
      <dgm:spPr/>
      <dgm:t>
        <a:bodyPr/>
        <a:lstStyle/>
        <a:p>
          <a:endParaRPr lang="en-US"/>
        </a:p>
      </dgm:t>
    </dgm:pt>
    <dgm:pt modelId="{F2CE4357-7DF0-49A9-B298-650163044715}" type="pres">
      <dgm:prSet presAssocID="{B65E89D1-6B41-432C-9B11-08F22EF2397E}" presName="parentText3" presStyleLbl="node1" presStyleIdx="2" presStyleCnt="3" custScaleX="105756" custScaleY="166830" custLinFactNeighborX="546" custLinFactNeighborY="17840">
        <dgm:presLayoutVars>
          <dgm:chMax/>
          <dgm:chPref val="3"/>
          <dgm:bulletEnabled val="1"/>
        </dgm:presLayoutVars>
      </dgm:prSet>
      <dgm:spPr/>
      <dgm:t>
        <a:bodyPr/>
        <a:lstStyle/>
        <a:p>
          <a:endParaRPr lang="en-US"/>
        </a:p>
      </dgm:t>
    </dgm:pt>
    <dgm:pt modelId="{D4658CE9-6ADF-4FFC-89FB-0D68CAC6CCCB}" type="pres">
      <dgm:prSet presAssocID="{B65E89D1-6B41-432C-9B11-08F22EF2397E}" presName="childText3" presStyleLbl="solidAlignAcc1" presStyleIdx="2" presStyleCnt="3" custAng="0" custScaleX="93193" custScaleY="134892" custLinFactNeighborX="-5812" custLinFactNeighborY="30084">
        <dgm:presLayoutVars>
          <dgm:chMax val="0"/>
          <dgm:chPref val="0"/>
          <dgm:bulletEnabled val="1"/>
        </dgm:presLayoutVars>
      </dgm:prSet>
      <dgm:spPr/>
      <dgm:t>
        <a:bodyPr/>
        <a:lstStyle/>
        <a:p>
          <a:endParaRPr lang="en-US"/>
        </a:p>
      </dgm:t>
    </dgm:pt>
  </dgm:ptLst>
  <dgm:cxnLst>
    <dgm:cxn modelId="{BC0086DC-A516-424B-86DE-D36F26CB59AD}" type="presOf" srcId="{4839639F-5B97-4153-BB23-778C1B3713D1}" destId="{54F20363-6244-4F25-9A31-1CEF2FC6871C}" srcOrd="0" destOrd="0" presId="urn:microsoft.com/office/officeart/2009/3/layout/IncreasingArrowsProcess"/>
    <dgm:cxn modelId="{B4D7ECF7-AC55-43B0-99C3-9E9E4802A5C9}" srcId="{4839639F-5B97-4153-BB23-778C1B3713D1}" destId="{BAE6C817-5A0D-4006-B118-55B76F84F384}" srcOrd="0" destOrd="0" parTransId="{0FA8CB22-83AF-4371-BDDE-586AD10389FB}" sibTransId="{70580B14-8A7A-4C68-9BC0-4C60BAB50AB4}"/>
    <dgm:cxn modelId="{821880EA-4E4C-46BE-9D3E-0851ED3A95CB}" type="presOf" srcId="{993D732A-7B59-47FC-9217-A49102169F46}" destId="{DAD65432-292A-4488-9524-081F4F74465A}" srcOrd="0" destOrd="0" presId="urn:microsoft.com/office/officeart/2009/3/layout/IncreasingArrowsProcess"/>
    <dgm:cxn modelId="{400873B2-4EB6-40F1-812B-61C8A80F35C3}" srcId="{B65E89D1-6B41-432C-9B11-08F22EF2397E}" destId="{666366CF-D076-4A6F-A392-B91C2514D323}" srcOrd="0" destOrd="0" parTransId="{EE3594E6-6041-4495-84B5-E6A6A22FB567}" sibTransId="{EBF0B601-ED1F-4DC6-8BFE-208EB2CD2AA1}"/>
    <dgm:cxn modelId="{EA562937-D56C-4A1E-B0B3-4C83C1182910}" type="presOf" srcId="{DF861D41-904B-4081-97D5-F1ADCC3AF641}" destId="{57CD4565-00A5-48B6-BFB6-020DA51FCE6B}" srcOrd="0" destOrd="0" presId="urn:microsoft.com/office/officeart/2009/3/layout/IncreasingArrowsProcess"/>
    <dgm:cxn modelId="{050D0E21-87DB-4F5D-868D-742FCDB2BD99}" srcId="{993D732A-7B59-47FC-9217-A49102169F46}" destId="{9794FDD0-DF8A-4732-8C6C-8DC0960B5589}" srcOrd="0" destOrd="0" parTransId="{D4609A4B-2218-43E0-8326-E4823F057AAE}" sibTransId="{71C22121-0093-4DAF-83FD-DD6B8BB53FFF}"/>
    <dgm:cxn modelId="{FD7F6A88-2A9A-4F79-BBFD-22184D8F8A52}" srcId="{DF861D41-904B-4081-97D5-F1ADCC3AF641}" destId="{4839639F-5B97-4153-BB23-778C1B3713D1}" srcOrd="0" destOrd="0" parTransId="{9E233D90-2919-4D30-9299-4BE4D56ABEF6}" sibTransId="{32E8E4B3-9A45-4F75-B2D3-474C13EF6F02}"/>
    <dgm:cxn modelId="{558A69AE-9930-4B00-970A-9552CAA07107}" type="presOf" srcId="{B65E89D1-6B41-432C-9B11-08F22EF2397E}" destId="{F2CE4357-7DF0-49A9-B298-650163044715}" srcOrd="0" destOrd="0" presId="urn:microsoft.com/office/officeart/2009/3/layout/IncreasingArrowsProcess"/>
    <dgm:cxn modelId="{85A2FDE2-9DB8-4909-A99C-730DC92033EA}" srcId="{DF861D41-904B-4081-97D5-F1ADCC3AF641}" destId="{993D732A-7B59-47FC-9217-A49102169F46}" srcOrd="1" destOrd="0" parTransId="{C38A8281-2BD0-4449-B2ED-CA4249F38461}" sibTransId="{BE80E452-4473-48D3-BB43-303C076D5161}"/>
    <dgm:cxn modelId="{178AB881-E7B4-4DFB-9EA0-1BD9A061F0F8}" srcId="{DF861D41-904B-4081-97D5-F1ADCC3AF641}" destId="{B65E89D1-6B41-432C-9B11-08F22EF2397E}" srcOrd="2" destOrd="0" parTransId="{9FA42A56-BA2F-4928-8F87-C71AC36AE17F}" sibTransId="{0628D786-D7E2-4DE7-8169-B1BE6CEAA860}"/>
    <dgm:cxn modelId="{544B0A8B-5603-4D19-A104-7A78A4DC71F3}" type="presOf" srcId="{BAE6C817-5A0D-4006-B118-55B76F84F384}" destId="{D6968825-A800-4BC9-B298-CE046C373FB3}" srcOrd="0" destOrd="0" presId="urn:microsoft.com/office/officeart/2009/3/layout/IncreasingArrowsProcess"/>
    <dgm:cxn modelId="{CC5B4255-FFAA-4548-8CD8-EADF4883FCD3}" type="presOf" srcId="{9794FDD0-DF8A-4732-8C6C-8DC0960B5589}" destId="{8292D8FA-BF91-4310-93DD-9D20829D07E1}" srcOrd="0" destOrd="0" presId="urn:microsoft.com/office/officeart/2009/3/layout/IncreasingArrowsProcess"/>
    <dgm:cxn modelId="{00F89BFC-D290-494C-A568-F295FFEDB245}" type="presOf" srcId="{666366CF-D076-4A6F-A392-B91C2514D323}" destId="{D4658CE9-6ADF-4FFC-89FB-0D68CAC6CCCB}" srcOrd="0" destOrd="0" presId="urn:microsoft.com/office/officeart/2009/3/layout/IncreasingArrowsProcess"/>
    <dgm:cxn modelId="{6A8A7CE4-7175-4DA6-BFCC-C779DF00C208}" type="presParOf" srcId="{57CD4565-00A5-48B6-BFB6-020DA51FCE6B}" destId="{54F20363-6244-4F25-9A31-1CEF2FC6871C}" srcOrd="0" destOrd="0" presId="urn:microsoft.com/office/officeart/2009/3/layout/IncreasingArrowsProcess"/>
    <dgm:cxn modelId="{1E8DE645-DF29-4F42-8989-924B9545FA91}" type="presParOf" srcId="{57CD4565-00A5-48B6-BFB6-020DA51FCE6B}" destId="{D6968825-A800-4BC9-B298-CE046C373FB3}" srcOrd="1" destOrd="0" presId="urn:microsoft.com/office/officeart/2009/3/layout/IncreasingArrowsProcess"/>
    <dgm:cxn modelId="{61787E7F-E499-48AA-9128-F525FD407876}" type="presParOf" srcId="{57CD4565-00A5-48B6-BFB6-020DA51FCE6B}" destId="{DAD65432-292A-4488-9524-081F4F74465A}" srcOrd="2" destOrd="0" presId="urn:microsoft.com/office/officeart/2009/3/layout/IncreasingArrowsProcess"/>
    <dgm:cxn modelId="{145CB1CA-FCE2-4FFF-9FED-89E79AE06FFF}" type="presParOf" srcId="{57CD4565-00A5-48B6-BFB6-020DA51FCE6B}" destId="{8292D8FA-BF91-4310-93DD-9D20829D07E1}" srcOrd="3" destOrd="0" presId="urn:microsoft.com/office/officeart/2009/3/layout/IncreasingArrowsProcess"/>
    <dgm:cxn modelId="{864AB129-E705-498F-92BB-E2121345FD48}" type="presParOf" srcId="{57CD4565-00A5-48B6-BFB6-020DA51FCE6B}" destId="{F2CE4357-7DF0-49A9-B298-650163044715}" srcOrd="4" destOrd="0" presId="urn:microsoft.com/office/officeart/2009/3/layout/IncreasingArrowsProcess"/>
    <dgm:cxn modelId="{C674AF37-D406-422F-911E-E12365389DBE}" type="presParOf" srcId="{57CD4565-00A5-48B6-BFB6-020DA51FCE6B}" destId="{D4658CE9-6ADF-4FFC-89FB-0D68CAC6CCCB}"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861D41-904B-4081-97D5-F1ADCC3AF64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4839639F-5B97-4153-BB23-778C1B3713D1}">
      <dgm:prSet phldrT="[Text]" custT="1"/>
      <dgm:spPr/>
      <dgm:t>
        <a:bodyPr/>
        <a:lstStyle/>
        <a:p>
          <a:r>
            <a:rPr lang="en-US" sz="2000" b="1" dirty="0" smtClean="0">
              <a:effectLst>
                <a:outerShdw blurRad="38100" dist="38100" dir="2700000" algn="tl">
                  <a:srgbClr val="000000">
                    <a:alpha val="43137"/>
                  </a:srgbClr>
                </a:outerShdw>
              </a:effectLst>
            </a:rPr>
            <a:t>Employer With Pipeline/Training Needs</a:t>
          </a:r>
          <a:endParaRPr lang="en-US" sz="2000" b="1" dirty="0">
            <a:effectLst>
              <a:outerShdw blurRad="38100" dist="38100" dir="2700000" algn="tl">
                <a:srgbClr val="000000">
                  <a:alpha val="43137"/>
                </a:srgbClr>
              </a:outerShdw>
            </a:effectLst>
          </a:endParaRPr>
        </a:p>
      </dgm:t>
    </dgm:pt>
    <dgm:pt modelId="{9E233D90-2919-4D30-9299-4BE4D56ABEF6}" type="parTrans" cxnId="{FD7F6A88-2A9A-4F79-BBFD-22184D8F8A52}">
      <dgm:prSet/>
      <dgm:spPr/>
      <dgm:t>
        <a:bodyPr/>
        <a:lstStyle/>
        <a:p>
          <a:endParaRPr lang="en-US"/>
        </a:p>
      </dgm:t>
    </dgm:pt>
    <dgm:pt modelId="{32E8E4B3-9A45-4F75-B2D3-474C13EF6F02}" type="sibTrans" cxnId="{FD7F6A88-2A9A-4F79-BBFD-22184D8F8A52}">
      <dgm:prSet/>
      <dgm:spPr/>
      <dgm:t>
        <a:bodyPr/>
        <a:lstStyle/>
        <a:p>
          <a:endParaRPr lang="en-US"/>
        </a:p>
      </dgm:t>
    </dgm:pt>
    <dgm:pt modelId="{BAE6C817-5A0D-4006-B118-55B76F84F384}">
      <dgm:prSet phldrT="[Text]" custT="1"/>
      <dgm:spPr/>
      <dgm:t>
        <a:bodyPr/>
        <a:lstStyle/>
        <a:p>
          <a:r>
            <a:rPr lang="en-US" sz="1600" dirty="0" smtClean="0"/>
            <a:t>Large and well-known employer developing occupation unique to aerospace</a:t>
          </a:r>
        </a:p>
        <a:p>
          <a:r>
            <a:rPr lang="en-US" sz="1600" dirty="0" smtClean="0"/>
            <a:t>External training not meeting all needs</a:t>
          </a:r>
        </a:p>
        <a:p>
          <a:r>
            <a:rPr lang="en-US" sz="1600" dirty="0" smtClean="0"/>
            <a:t>Concern about talent pipeline  </a:t>
          </a:r>
          <a:endParaRPr lang="en-US" sz="1600" dirty="0"/>
        </a:p>
      </dgm:t>
    </dgm:pt>
    <dgm:pt modelId="{0FA8CB22-83AF-4371-BDDE-586AD10389FB}" type="parTrans" cxnId="{B4D7ECF7-AC55-43B0-99C3-9E9E4802A5C9}">
      <dgm:prSet/>
      <dgm:spPr/>
      <dgm:t>
        <a:bodyPr/>
        <a:lstStyle/>
        <a:p>
          <a:endParaRPr lang="en-US"/>
        </a:p>
      </dgm:t>
    </dgm:pt>
    <dgm:pt modelId="{70580B14-8A7A-4C68-9BC0-4C60BAB50AB4}" type="sibTrans" cxnId="{B4D7ECF7-AC55-43B0-99C3-9E9E4802A5C9}">
      <dgm:prSet/>
      <dgm:spPr/>
      <dgm:t>
        <a:bodyPr/>
        <a:lstStyle/>
        <a:p>
          <a:endParaRPr lang="en-US"/>
        </a:p>
      </dgm:t>
    </dgm:pt>
    <dgm:pt modelId="{993D732A-7B59-47FC-9217-A49102169F46}">
      <dgm:prSet phldrT="[Text]" custT="1"/>
      <dgm:spPr/>
      <dgm:t>
        <a:bodyPr/>
        <a:lstStyle/>
        <a:p>
          <a:r>
            <a:rPr lang="en-US" sz="2000" b="1" dirty="0" smtClean="0">
              <a:effectLst>
                <a:outerShdw blurRad="38100" dist="38100" dir="2700000" algn="tl">
                  <a:srgbClr val="000000">
                    <a:alpha val="43137"/>
                  </a:srgbClr>
                </a:outerShdw>
              </a:effectLst>
            </a:rPr>
            <a:t>Economic/Workforce Development</a:t>
          </a:r>
          <a:endParaRPr lang="en-US" sz="2000" b="1" dirty="0">
            <a:effectLst>
              <a:outerShdw blurRad="38100" dist="38100" dir="2700000" algn="tl">
                <a:srgbClr val="000000">
                  <a:alpha val="43137"/>
                </a:srgbClr>
              </a:outerShdw>
            </a:effectLst>
          </a:endParaRPr>
        </a:p>
      </dgm:t>
    </dgm:pt>
    <dgm:pt modelId="{C38A8281-2BD0-4449-B2ED-CA4249F38461}" type="parTrans" cxnId="{85A2FDE2-9DB8-4909-A99C-730DC92033EA}">
      <dgm:prSet/>
      <dgm:spPr/>
      <dgm:t>
        <a:bodyPr/>
        <a:lstStyle/>
        <a:p>
          <a:endParaRPr lang="en-US"/>
        </a:p>
      </dgm:t>
    </dgm:pt>
    <dgm:pt modelId="{BE80E452-4473-48D3-BB43-303C076D5161}" type="sibTrans" cxnId="{85A2FDE2-9DB8-4909-A99C-730DC92033EA}">
      <dgm:prSet/>
      <dgm:spPr/>
      <dgm:t>
        <a:bodyPr/>
        <a:lstStyle/>
        <a:p>
          <a:endParaRPr lang="en-US"/>
        </a:p>
      </dgm:t>
    </dgm:pt>
    <dgm:pt modelId="{9794FDD0-DF8A-4732-8C6C-8DC0960B5589}">
      <dgm:prSet phldrT="[Text]" custT="1"/>
      <dgm:spPr/>
      <dgm:t>
        <a:bodyPr/>
        <a:lstStyle/>
        <a:p>
          <a:r>
            <a:rPr lang="en-US" sz="1600" dirty="0" smtClean="0"/>
            <a:t>Jefferson County LWDA approached in Fall 2015 by company</a:t>
          </a:r>
        </a:p>
        <a:p>
          <a:r>
            <a:rPr lang="en-US" sz="1600" dirty="0" smtClean="0"/>
            <a:t>Business Services/ Economic Development Unit brought in 4 other LWDAs to develop regional plan</a:t>
          </a:r>
          <a:endParaRPr lang="en-US" sz="1600" dirty="0"/>
        </a:p>
      </dgm:t>
    </dgm:pt>
    <dgm:pt modelId="{D4609A4B-2218-43E0-8326-E4823F057AAE}" type="parTrans" cxnId="{050D0E21-87DB-4F5D-868D-742FCDB2BD99}">
      <dgm:prSet/>
      <dgm:spPr/>
      <dgm:t>
        <a:bodyPr/>
        <a:lstStyle/>
        <a:p>
          <a:endParaRPr lang="en-US"/>
        </a:p>
      </dgm:t>
    </dgm:pt>
    <dgm:pt modelId="{71C22121-0093-4DAF-83FD-DD6B8BB53FFF}" type="sibTrans" cxnId="{050D0E21-87DB-4F5D-868D-742FCDB2BD99}">
      <dgm:prSet/>
      <dgm:spPr/>
      <dgm:t>
        <a:bodyPr/>
        <a:lstStyle/>
        <a:p>
          <a:endParaRPr lang="en-US"/>
        </a:p>
      </dgm:t>
    </dgm:pt>
    <dgm:pt modelId="{B65E89D1-6B41-432C-9B11-08F22EF2397E}">
      <dgm:prSet phldrT="[Text]"/>
      <dgm:spPr/>
      <dgm:t>
        <a:bodyPr/>
        <a:lstStyle/>
        <a:p>
          <a:r>
            <a:rPr lang="en-US" b="1" dirty="0" smtClean="0">
              <a:effectLst>
                <a:outerShdw blurRad="38100" dist="38100" dir="2700000" algn="tl">
                  <a:srgbClr val="000000">
                    <a:alpha val="43137"/>
                  </a:srgbClr>
                </a:outerShdw>
              </a:effectLst>
            </a:rPr>
            <a:t>Office of Apprenticeship</a:t>
          </a:r>
          <a:endParaRPr lang="en-US" b="1" dirty="0">
            <a:effectLst>
              <a:outerShdw blurRad="38100" dist="38100" dir="2700000" algn="tl">
                <a:srgbClr val="000000">
                  <a:alpha val="43137"/>
                </a:srgbClr>
              </a:outerShdw>
            </a:effectLst>
          </a:endParaRPr>
        </a:p>
      </dgm:t>
    </dgm:pt>
    <dgm:pt modelId="{9FA42A56-BA2F-4928-8F87-C71AC36AE17F}" type="parTrans" cxnId="{178AB881-E7B4-4DFB-9EA0-1BD9A061F0F8}">
      <dgm:prSet/>
      <dgm:spPr/>
      <dgm:t>
        <a:bodyPr/>
        <a:lstStyle/>
        <a:p>
          <a:endParaRPr lang="en-US"/>
        </a:p>
      </dgm:t>
    </dgm:pt>
    <dgm:pt modelId="{0628D786-D7E2-4DE7-8169-B1BE6CEAA860}" type="sibTrans" cxnId="{178AB881-E7B4-4DFB-9EA0-1BD9A061F0F8}">
      <dgm:prSet/>
      <dgm:spPr/>
      <dgm:t>
        <a:bodyPr/>
        <a:lstStyle/>
        <a:p>
          <a:endParaRPr lang="en-US"/>
        </a:p>
      </dgm:t>
    </dgm:pt>
    <dgm:pt modelId="{666366CF-D076-4A6F-A392-B91C2514D323}">
      <dgm:prSet phldrT="[Text]" custT="1"/>
      <dgm:spPr/>
      <dgm:t>
        <a:bodyPr/>
        <a:lstStyle/>
        <a:p>
          <a:r>
            <a:rPr lang="en-US" sz="1600" dirty="0" smtClean="0"/>
            <a:t>State Director approached by regional partnership</a:t>
          </a:r>
        </a:p>
        <a:p>
          <a:r>
            <a:rPr lang="en-US" sz="1600" dirty="0" smtClean="0"/>
            <a:t>Worked in collaboration with company to develop new </a:t>
          </a:r>
          <a:r>
            <a:rPr lang="en-US" sz="1600" i="1" dirty="0" smtClean="0"/>
            <a:t>Standards of Apprenticeship </a:t>
          </a:r>
          <a:r>
            <a:rPr lang="en-US" sz="1600" i="0" dirty="0" smtClean="0"/>
            <a:t>for first cohort in January 2016!</a:t>
          </a:r>
          <a:endParaRPr lang="en-US" sz="1600" dirty="0"/>
        </a:p>
      </dgm:t>
    </dgm:pt>
    <dgm:pt modelId="{EE3594E6-6041-4495-84B5-E6A6A22FB567}" type="parTrans" cxnId="{400873B2-4EB6-40F1-812B-61C8A80F35C3}">
      <dgm:prSet/>
      <dgm:spPr/>
      <dgm:t>
        <a:bodyPr/>
        <a:lstStyle/>
        <a:p>
          <a:endParaRPr lang="en-US"/>
        </a:p>
      </dgm:t>
    </dgm:pt>
    <dgm:pt modelId="{EBF0B601-ED1F-4DC6-8BFE-208EB2CD2AA1}" type="sibTrans" cxnId="{400873B2-4EB6-40F1-812B-61C8A80F35C3}">
      <dgm:prSet/>
      <dgm:spPr/>
      <dgm:t>
        <a:bodyPr/>
        <a:lstStyle/>
        <a:p>
          <a:endParaRPr lang="en-US"/>
        </a:p>
      </dgm:t>
    </dgm:pt>
    <dgm:pt modelId="{57CD4565-00A5-48B6-BFB6-020DA51FCE6B}" type="pres">
      <dgm:prSet presAssocID="{DF861D41-904B-4081-97D5-F1ADCC3AF641}" presName="Name0" presStyleCnt="0">
        <dgm:presLayoutVars>
          <dgm:chMax val="5"/>
          <dgm:chPref val="5"/>
          <dgm:dir/>
          <dgm:animLvl val="lvl"/>
        </dgm:presLayoutVars>
      </dgm:prSet>
      <dgm:spPr/>
      <dgm:t>
        <a:bodyPr/>
        <a:lstStyle/>
        <a:p>
          <a:endParaRPr lang="en-US"/>
        </a:p>
      </dgm:t>
    </dgm:pt>
    <dgm:pt modelId="{54F20363-6244-4F25-9A31-1CEF2FC6871C}" type="pres">
      <dgm:prSet presAssocID="{4839639F-5B97-4153-BB23-778C1B3713D1}" presName="parentText1" presStyleLbl="node1" presStyleIdx="0" presStyleCnt="3" custScaleY="162437" custLinFactNeighborX="68" custLinFactNeighborY="-65125">
        <dgm:presLayoutVars>
          <dgm:chMax/>
          <dgm:chPref val="3"/>
          <dgm:bulletEnabled val="1"/>
        </dgm:presLayoutVars>
      </dgm:prSet>
      <dgm:spPr/>
      <dgm:t>
        <a:bodyPr/>
        <a:lstStyle/>
        <a:p>
          <a:endParaRPr lang="en-US"/>
        </a:p>
      </dgm:t>
    </dgm:pt>
    <dgm:pt modelId="{D6968825-A800-4BC9-B298-CE046C373FB3}" type="pres">
      <dgm:prSet presAssocID="{4839639F-5B97-4153-BB23-778C1B3713D1}" presName="childText1" presStyleLbl="solidAlignAcc1" presStyleIdx="0" presStyleCnt="3" custScaleY="125129" custLinFactNeighborX="220" custLinFactNeighborY="-8366">
        <dgm:presLayoutVars>
          <dgm:chMax val="0"/>
          <dgm:chPref val="0"/>
          <dgm:bulletEnabled val="1"/>
        </dgm:presLayoutVars>
      </dgm:prSet>
      <dgm:spPr/>
      <dgm:t>
        <a:bodyPr/>
        <a:lstStyle/>
        <a:p>
          <a:endParaRPr lang="en-US"/>
        </a:p>
      </dgm:t>
    </dgm:pt>
    <dgm:pt modelId="{DAD65432-292A-4488-9524-081F4F74465A}" type="pres">
      <dgm:prSet presAssocID="{993D732A-7B59-47FC-9217-A49102169F46}" presName="parentText2" presStyleLbl="node1" presStyleIdx="1" presStyleCnt="3" custScaleY="141216" custLinFactNeighborX="-317" custLinFactNeighborY="-23711">
        <dgm:presLayoutVars>
          <dgm:chMax/>
          <dgm:chPref val="3"/>
          <dgm:bulletEnabled val="1"/>
        </dgm:presLayoutVars>
      </dgm:prSet>
      <dgm:spPr/>
      <dgm:t>
        <a:bodyPr/>
        <a:lstStyle/>
        <a:p>
          <a:endParaRPr lang="en-US"/>
        </a:p>
      </dgm:t>
    </dgm:pt>
    <dgm:pt modelId="{8292D8FA-BF91-4310-93DD-9D20829D07E1}" type="pres">
      <dgm:prSet presAssocID="{993D732A-7B59-47FC-9217-A49102169F46}" presName="childText2" presStyleLbl="solidAlignAcc1" presStyleIdx="1" presStyleCnt="3" custScaleY="133296" custLinFactNeighborX="-711" custLinFactNeighborY="6611">
        <dgm:presLayoutVars>
          <dgm:chMax val="0"/>
          <dgm:chPref val="0"/>
          <dgm:bulletEnabled val="1"/>
        </dgm:presLayoutVars>
      </dgm:prSet>
      <dgm:spPr/>
      <dgm:t>
        <a:bodyPr/>
        <a:lstStyle/>
        <a:p>
          <a:endParaRPr lang="en-US"/>
        </a:p>
      </dgm:t>
    </dgm:pt>
    <dgm:pt modelId="{F2CE4357-7DF0-49A9-B298-650163044715}" type="pres">
      <dgm:prSet presAssocID="{B65E89D1-6B41-432C-9B11-08F22EF2397E}" presName="parentText3" presStyleLbl="node1" presStyleIdx="2" presStyleCnt="3" custScaleX="105756" custScaleY="166830" custLinFactNeighborX="546" custLinFactNeighborY="17840">
        <dgm:presLayoutVars>
          <dgm:chMax/>
          <dgm:chPref val="3"/>
          <dgm:bulletEnabled val="1"/>
        </dgm:presLayoutVars>
      </dgm:prSet>
      <dgm:spPr/>
      <dgm:t>
        <a:bodyPr/>
        <a:lstStyle/>
        <a:p>
          <a:endParaRPr lang="en-US"/>
        </a:p>
      </dgm:t>
    </dgm:pt>
    <dgm:pt modelId="{D4658CE9-6ADF-4FFC-89FB-0D68CAC6CCCB}" type="pres">
      <dgm:prSet presAssocID="{B65E89D1-6B41-432C-9B11-08F22EF2397E}" presName="childText3" presStyleLbl="solidAlignAcc1" presStyleIdx="2" presStyleCnt="3" custAng="0" custScaleX="94984" custScaleY="128744" custLinFactNeighborX="-6773" custLinFactNeighborY="29549">
        <dgm:presLayoutVars>
          <dgm:chMax val="0"/>
          <dgm:chPref val="0"/>
          <dgm:bulletEnabled val="1"/>
        </dgm:presLayoutVars>
      </dgm:prSet>
      <dgm:spPr/>
      <dgm:t>
        <a:bodyPr/>
        <a:lstStyle/>
        <a:p>
          <a:endParaRPr lang="en-US"/>
        </a:p>
      </dgm:t>
    </dgm:pt>
  </dgm:ptLst>
  <dgm:cxnLst>
    <dgm:cxn modelId="{178AB881-E7B4-4DFB-9EA0-1BD9A061F0F8}" srcId="{DF861D41-904B-4081-97D5-F1ADCC3AF641}" destId="{B65E89D1-6B41-432C-9B11-08F22EF2397E}" srcOrd="2" destOrd="0" parTransId="{9FA42A56-BA2F-4928-8F87-C71AC36AE17F}" sibTransId="{0628D786-D7E2-4DE7-8169-B1BE6CEAA860}"/>
    <dgm:cxn modelId="{8A744FC8-B95E-436D-A612-C1E231B31907}" type="presOf" srcId="{B65E89D1-6B41-432C-9B11-08F22EF2397E}" destId="{F2CE4357-7DF0-49A9-B298-650163044715}" srcOrd="0" destOrd="0" presId="urn:microsoft.com/office/officeart/2009/3/layout/IncreasingArrowsProcess"/>
    <dgm:cxn modelId="{02A16509-241E-467A-AECC-07ED17394587}" type="presOf" srcId="{4839639F-5B97-4153-BB23-778C1B3713D1}" destId="{54F20363-6244-4F25-9A31-1CEF2FC6871C}" srcOrd="0" destOrd="0" presId="urn:microsoft.com/office/officeart/2009/3/layout/IncreasingArrowsProcess"/>
    <dgm:cxn modelId="{582E0773-70EC-446A-A9F3-22B9C6ECB452}" type="presOf" srcId="{DF861D41-904B-4081-97D5-F1ADCC3AF641}" destId="{57CD4565-00A5-48B6-BFB6-020DA51FCE6B}" srcOrd="0" destOrd="0" presId="urn:microsoft.com/office/officeart/2009/3/layout/IncreasingArrowsProcess"/>
    <dgm:cxn modelId="{B4D7ECF7-AC55-43B0-99C3-9E9E4802A5C9}" srcId="{4839639F-5B97-4153-BB23-778C1B3713D1}" destId="{BAE6C817-5A0D-4006-B118-55B76F84F384}" srcOrd="0" destOrd="0" parTransId="{0FA8CB22-83AF-4371-BDDE-586AD10389FB}" sibTransId="{70580B14-8A7A-4C68-9BC0-4C60BAB50AB4}"/>
    <dgm:cxn modelId="{D5024FBE-4C60-4731-8B1C-24AEAFCFFC30}" type="presOf" srcId="{993D732A-7B59-47FC-9217-A49102169F46}" destId="{DAD65432-292A-4488-9524-081F4F74465A}" srcOrd="0" destOrd="0" presId="urn:microsoft.com/office/officeart/2009/3/layout/IncreasingArrowsProcess"/>
    <dgm:cxn modelId="{050D0E21-87DB-4F5D-868D-742FCDB2BD99}" srcId="{993D732A-7B59-47FC-9217-A49102169F46}" destId="{9794FDD0-DF8A-4732-8C6C-8DC0960B5589}" srcOrd="0" destOrd="0" parTransId="{D4609A4B-2218-43E0-8326-E4823F057AAE}" sibTransId="{71C22121-0093-4DAF-83FD-DD6B8BB53FFF}"/>
    <dgm:cxn modelId="{76E2586C-E382-471F-A6E9-E2138CAE4984}" type="presOf" srcId="{9794FDD0-DF8A-4732-8C6C-8DC0960B5589}" destId="{8292D8FA-BF91-4310-93DD-9D20829D07E1}" srcOrd="0" destOrd="0" presId="urn:microsoft.com/office/officeart/2009/3/layout/IncreasingArrowsProcess"/>
    <dgm:cxn modelId="{400873B2-4EB6-40F1-812B-61C8A80F35C3}" srcId="{B65E89D1-6B41-432C-9B11-08F22EF2397E}" destId="{666366CF-D076-4A6F-A392-B91C2514D323}" srcOrd="0" destOrd="0" parTransId="{EE3594E6-6041-4495-84B5-E6A6A22FB567}" sibTransId="{EBF0B601-ED1F-4DC6-8BFE-208EB2CD2AA1}"/>
    <dgm:cxn modelId="{85A2FDE2-9DB8-4909-A99C-730DC92033EA}" srcId="{DF861D41-904B-4081-97D5-F1ADCC3AF641}" destId="{993D732A-7B59-47FC-9217-A49102169F46}" srcOrd="1" destOrd="0" parTransId="{C38A8281-2BD0-4449-B2ED-CA4249F38461}" sibTransId="{BE80E452-4473-48D3-BB43-303C076D5161}"/>
    <dgm:cxn modelId="{EC7F2C83-BE29-4613-A155-5E8AF9627342}" type="presOf" srcId="{666366CF-D076-4A6F-A392-B91C2514D323}" destId="{D4658CE9-6ADF-4FFC-89FB-0D68CAC6CCCB}" srcOrd="0" destOrd="0" presId="urn:microsoft.com/office/officeart/2009/3/layout/IncreasingArrowsProcess"/>
    <dgm:cxn modelId="{FD7F6A88-2A9A-4F79-BBFD-22184D8F8A52}" srcId="{DF861D41-904B-4081-97D5-F1ADCC3AF641}" destId="{4839639F-5B97-4153-BB23-778C1B3713D1}" srcOrd="0" destOrd="0" parTransId="{9E233D90-2919-4D30-9299-4BE4D56ABEF6}" sibTransId="{32E8E4B3-9A45-4F75-B2D3-474C13EF6F02}"/>
    <dgm:cxn modelId="{4CCEC78A-AB46-49D1-9B51-A355E9462EB3}" type="presOf" srcId="{BAE6C817-5A0D-4006-B118-55B76F84F384}" destId="{D6968825-A800-4BC9-B298-CE046C373FB3}" srcOrd="0" destOrd="0" presId="urn:microsoft.com/office/officeart/2009/3/layout/IncreasingArrowsProcess"/>
    <dgm:cxn modelId="{BD11BC92-56B2-4F4E-B1B3-26E876E2680B}" type="presParOf" srcId="{57CD4565-00A5-48B6-BFB6-020DA51FCE6B}" destId="{54F20363-6244-4F25-9A31-1CEF2FC6871C}" srcOrd="0" destOrd="0" presId="urn:microsoft.com/office/officeart/2009/3/layout/IncreasingArrowsProcess"/>
    <dgm:cxn modelId="{B2E13D9F-FCF0-44A4-A978-47BF68BC6372}" type="presParOf" srcId="{57CD4565-00A5-48B6-BFB6-020DA51FCE6B}" destId="{D6968825-A800-4BC9-B298-CE046C373FB3}" srcOrd="1" destOrd="0" presId="urn:microsoft.com/office/officeart/2009/3/layout/IncreasingArrowsProcess"/>
    <dgm:cxn modelId="{1C21A17D-4C07-4158-917E-47D3CFA2949D}" type="presParOf" srcId="{57CD4565-00A5-48B6-BFB6-020DA51FCE6B}" destId="{DAD65432-292A-4488-9524-081F4F74465A}" srcOrd="2" destOrd="0" presId="urn:microsoft.com/office/officeart/2009/3/layout/IncreasingArrowsProcess"/>
    <dgm:cxn modelId="{32D56C44-7969-4E66-B01F-94B53D7D2244}" type="presParOf" srcId="{57CD4565-00A5-48B6-BFB6-020DA51FCE6B}" destId="{8292D8FA-BF91-4310-93DD-9D20829D07E1}" srcOrd="3" destOrd="0" presId="urn:microsoft.com/office/officeart/2009/3/layout/IncreasingArrowsProcess"/>
    <dgm:cxn modelId="{20F593D1-2B1C-438F-8ADB-9025CC19C11D}" type="presParOf" srcId="{57CD4565-00A5-48B6-BFB6-020DA51FCE6B}" destId="{F2CE4357-7DF0-49A9-B298-650163044715}" srcOrd="4" destOrd="0" presId="urn:microsoft.com/office/officeart/2009/3/layout/IncreasingArrowsProcess"/>
    <dgm:cxn modelId="{8BCBBD35-E0AE-4633-9268-FEE3EAC99B3F}" type="presParOf" srcId="{57CD4565-00A5-48B6-BFB6-020DA51FCE6B}" destId="{D4658CE9-6ADF-4FFC-89FB-0D68CAC6CCCB}"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F7499-3E74-4CD5-8D30-0AB32E88AEFE}">
      <dsp:nvSpPr>
        <dsp:cNvPr id="0" name=""/>
        <dsp:cNvSpPr/>
      </dsp:nvSpPr>
      <dsp:spPr>
        <a:xfrm>
          <a:off x="564870" y="1072731"/>
          <a:ext cx="2064258" cy="71688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837BB-53D4-4D53-B9EE-0F0E79ECC139}">
      <dsp:nvSpPr>
        <dsp:cNvPr id="0" name=""/>
        <dsp:cNvSpPr/>
      </dsp:nvSpPr>
      <dsp:spPr>
        <a:xfrm>
          <a:off x="1371599" y="2705863"/>
          <a:ext cx="400050" cy="505967"/>
        </a:xfrm>
        <a:prstGeom prst="downArrow">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812EF-E2F9-4427-96B1-2020EA435FBF}">
      <dsp:nvSpPr>
        <dsp:cNvPr id="0" name=""/>
        <dsp:cNvSpPr/>
      </dsp:nvSpPr>
      <dsp:spPr>
        <a:xfrm>
          <a:off x="320043" y="3124201"/>
          <a:ext cx="2651755" cy="104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Funded By Contract for WIOA Adults, Dislocated Workers, Older Youth</a:t>
          </a:r>
          <a:endParaRPr lang="en-US" sz="1600" b="1" kern="1200" dirty="0">
            <a:effectLst>
              <a:outerShdw blurRad="38100" dist="38100" dir="2700000" algn="tl">
                <a:srgbClr val="000000">
                  <a:alpha val="43137"/>
                </a:srgbClr>
              </a:outerShdw>
            </a:effectLst>
          </a:endParaRPr>
        </a:p>
      </dsp:txBody>
      <dsp:txXfrm>
        <a:off x="320043" y="3124201"/>
        <a:ext cx="2651755" cy="1043938"/>
      </dsp:txXfrm>
    </dsp:sp>
    <dsp:sp modelId="{0C67EEFA-8290-43EA-995B-E86D1DE5B3AB}">
      <dsp:nvSpPr>
        <dsp:cNvPr id="0" name=""/>
        <dsp:cNvSpPr/>
      </dsp:nvSpPr>
      <dsp:spPr>
        <a:xfrm>
          <a:off x="1010651" y="995423"/>
          <a:ext cx="1120140" cy="11201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OJT</a:t>
          </a:r>
          <a:endParaRPr lang="en-US" sz="2800" b="1" kern="1200" dirty="0">
            <a:effectLst>
              <a:outerShdw blurRad="38100" dist="38100" dir="2700000" algn="tl">
                <a:srgbClr val="000000">
                  <a:alpha val="43137"/>
                </a:srgbClr>
              </a:outerShdw>
            </a:effectLst>
          </a:endParaRPr>
        </a:p>
      </dsp:txBody>
      <dsp:txXfrm>
        <a:off x="1174692" y="1159464"/>
        <a:ext cx="792058" cy="792058"/>
      </dsp:txXfrm>
    </dsp:sp>
    <dsp:sp modelId="{E1ED86AC-B940-496C-A3F6-12D0625F1939}">
      <dsp:nvSpPr>
        <dsp:cNvPr id="0" name=""/>
        <dsp:cNvSpPr/>
      </dsp:nvSpPr>
      <dsp:spPr>
        <a:xfrm>
          <a:off x="381006" y="11425"/>
          <a:ext cx="2353839" cy="2817214"/>
        </a:xfrm>
        <a:prstGeom prst="funnel">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F7499-3E74-4CD5-8D30-0AB32E88AEFE}">
      <dsp:nvSpPr>
        <dsp:cNvPr id="0" name=""/>
        <dsp:cNvSpPr/>
      </dsp:nvSpPr>
      <dsp:spPr>
        <a:xfrm>
          <a:off x="564870" y="1176552"/>
          <a:ext cx="2064258" cy="71688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837BB-53D4-4D53-B9EE-0F0E79ECC139}">
      <dsp:nvSpPr>
        <dsp:cNvPr id="0" name=""/>
        <dsp:cNvSpPr/>
      </dsp:nvSpPr>
      <dsp:spPr>
        <a:xfrm>
          <a:off x="1371599" y="2667000"/>
          <a:ext cx="400050" cy="505967"/>
        </a:xfrm>
        <a:prstGeom prst="downArrow">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812EF-E2F9-4427-96B1-2020EA435FBF}">
      <dsp:nvSpPr>
        <dsp:cNvPr id="0" name=""/>
        <dsp:cNvSpPr/>
      </dsp:nvSpPr>
      <dsp:spPr>
        <a:xfrm>
          <a:off x="60964" y="3041969"/>
          <a:ext cx="2834639" cy="1543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Supported with Individual Training Account or ITA; in order to use ITA, program must be on Eligible Training Provider List</a:t>
          </a:r>
          <a:endParaRPr lang="en-US" sz="1600" b="1" kern="1200" dirty="0">
            <a:effectLst>
              <a:outerShdw blurRad="38100" dist="38100" dir="2700000" algn="tl">
                <a:srgbClr val="000000">
                  <a:alpha val="43137"/>
                </a:srgbClr>
              </a:outerShdw>
            </a:effectLst>
          </a:endParaRPr>
        </a:p>
      </dsp:txBody>
      <dsp:txXfrm>
        <a:off x="60964" y="3041969"/>
        <a:ext cx="2834639" cy="1543052"/>
      </dsp:txXfrm>
    </dsp:sp>
    <dsp:sp modelId="{0C67EEFA-8290-43EA-995B-E86D1DE5B3AB}">
      <dsp:nvSpPr>
        <dsp:cNvPr id="0" name=""/>
        <dsp:cNvSpPr/>
      </dsp:nvSpPr>
      <dsp:spPr>
        <a:xfrm>
          <a:off x="1010651" y="1099245"/>
          <a:ext cx="1120140" cy="11201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RTI</a:t>
          </a:r>
          <a:endParaRPr lang="en-US" sz="3200" b="1" kern="1200" dirty="0">
            <a:effectLst>
              <a:outerShdw blurRad="38100" dist="38100" dir="2700000" algn="tl">
                <a:srgbClr val="000000">
                  <a:alpha val="43137"/>
                </a:srgbClr>
              </a:outerShdw>
            </a:effectLst>
          </a:endParaRPr>
        </a:p>
      </dsp:txBody>
      <dsp:txXfrm>
        <a:off x="1174692" y="1263286"/>
        <a:ext cx="792058" cy="792058"/>
      </dsp:txXfrm>
    </dsp:sp>
    <dsp:sp modelId="{E1ED86AC-B940-496C-A3F6-12D0625F1939}">
      <dsp:nvSpPr>
        <dsp:cNvPr id="0" name=""/>
        <dsp:cNvSpPr/>
      </dsp:nvSpPr>
      <dsp:spPr>
        <a:xfrm>
          <a:off x="381006" y="7"/>
          <a:ext cx="2353839" cy="2817214"/>
        </a:xfrm>
        <a:prstGeom prst="funnel">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F7499-3E74-4CD5-8D30-0AB32E88AEFE}">
      <dsp:nvSpPr>
        <dsp:cNvPr id="0" name=""/>
        <dsp:cNvSpPr/>
      </dsp:nvSpPr>
      <dsp:spPr>
        <a:xfrm>
          <a:off x="564870" y="1328000"/>
          <a:ext cx="2064258" cy="71688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837BB-53D4-4D53-B9EE-0F0E79ECC139}">
      <dsp:nvSpPr>
        <dsp:cNvPr id="0" name=""/>
        <dsp:cNvSpPr/>
      </dsp:nvSpPr>
      <dsp:spPr>
        <a:xfrm>
          <a:off x="1371599" y="2961133"/>
          <a:ext cx="400050" cy="505967"/>
        </a:xfrm>
        <a:prstGeom prst="downArrow">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812EF-E2F9-4427-96B1-2020EA435FBF}">
      <dsp:nvSpPr>
        <dsp:cNvPr id="0" name=""/>
        <dsp:cNvSpPr/>
      </dsp:nvSpPr>
      <dsp:spPr>
        <a:xfrm>
          <a:off x="228601" y="3482341"/>
          <a:ext cx="2778721" cy="1546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Can be paid for with formula funds for WIOA Adults, Dislocated Workers, Older Youth.  Can also be funded by ITA if ITA used to support RTI.  </a:t>
          </a:r>
          <a:endParaRPr lang="en-US" sz="1600" b="1" kern="1200" dirty="0">
            <a:effectLst>
              <a:outerShdw blurRad="38100" dist="38100" dir="2700000" algn="tl">
                <a:srgbClr val="000000">
                  <a:alpha val="43137"/>
                </a:srgbClr>
              </a:outerShdw>
            </a:effectLst>
          </a:endParaRPr>
        </a:p>
      </dsp:txBody>
      <dsp:txXfrm>
        <a:off x="228601" y="3482341"/>
        <a:ext cx="2778721" cy="1546858"/>
      </dsp:txXfrm>
    </dsp:sp>
    <dsp:sp modelId="{0C67EEFA-8290-43EA-995B-E86D1DE5B3AB}">
      <dsp:nvSpPr>
        <dsp:cNvPr id="0" name=""/>
        <dsp:cNvSpPr/>
      </dsp:nvSpPr>
      <dsp:spPr>
        <a:xfrm>
          <a:off x="1010651" y="1250693"/>
          <a:ext cx="1120140" cy="11201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Supp. </a:t>
          </a:r>
          <a:r>
            <a:rPr lang="en-US" sz="2000" b="1" kern="1200" dirty="0" err="1" smtClean="0">
              <a:effectLst>
                <a:outerShdw blurRad="38100" dist="38100" dir="2700000" algn="tl">
                  <a:srgbClr val="000000">
                    <a:alpha val="43137"/>
                  </a:srgbClr>
                </a:outerShdw>
              </a:effectLst>
            </a:rPr>
            <a:t>Svcs</a:t>
          </a:r>
          <a:r>
            <a:rPr lang="en-US" sz="2400" b="1" kern="1200" dirty="0" smtClean="0">
              <a:effectLst>
                <a:outerShdw blurRad="38100" dist="38100" dir="2700000" algn="tl">
                  <a:srgbClr val="000000">
                    <a:alpha val="43137"/>
                  </a:srgbClr>
                </a:outerShdw>
              </a:effectLst>
            </a:rPr>
            <a:t>.</a:t>
          </a:r>
          <a:endParaRPr lang="en-US" sz="2400" b="1" kern="1200" dirty="0">
            <a:effectLst>
              <a:outerShdw blurRad="38100" dist="38100" dir="2700000" algn="tl">
                <a:srgbClr val="000000">
                  <a:alpha val="43137"/>
                </a:srgbClr>
              </a:outerShdw>
            </a:effectLst>
          </a:endParaRPr>
        </a:p>
      </dsp:txBody>
      <dsp:txXfrm>
        <a:off x="1174692" y="1414734"/>
        <a:ext cx="792058" cy="792058"/>
      </dsp:txXfrm>
    </dsp:sp>
    <dsp:sp modelId="{E1ED86AC-B940-496C-A3F6-12D0625F1939}">
      <dsp:nvSpPr>
        <dsp:cNvPr id="0" name=""/>
        <dsp:cNvSpPr/>
      </dsp:nvSpPr>
      <dsp:spPr>
        <a:xfrm>
          <a:off x="381006" y="266695"/>
          <a:ext cx="2353839" cy="2817214"/>
        </a:xfrm>
        <a:prstGeom prst="funnel">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20363-6244-4F25-9A31-1CEF2FC6871C}">
      <dsp:nvSpPr>
        <dsp:cNvPr id="0" name=""/>
        <dsp:cNvSpPr/>
      </dsp:nvSpPr>
      <dsp:spPr>
        <a:xfrm>
          <a:off x="5962" y="0"/>
          <a:ext cx="6742692" cy="15951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55891"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Training Director of Electrical JATC w/ RA Program</a:t>
          </a:r>
          <a:endParaRPr lang="en-US" sz="1800" b="1" kern="1200" dirty="0">
            <a:effectLst>
              <a:outerShdw blurRad="38100" dist="38100" dir="2700000" algn="tl">
                <a:srgbClr val="000000">
                  <a:alpha val="43137"/>
                </a:srgbClr>
              </a:outerShdw>
            </a:effectLst>
          </a:endParaRPr>
        </a:p>
      </dsp:txBody>
      <dsp:txXfrm>
        <a:off x="5962" y="398780"/>
        <a:ext cx="6343912" cy="797559"/>
      </dsp:txXfrm>
    </dsp:sp>
    <dsp:sp modelId="{D6968825-A800-4BC9-B298-CE046C373FB3}">
      <dsp:nvSpPr>
        <dsp:cNvPr id="0" name=""/>
        <dsp:cNvSpPr/>
      </dsp:nvSpPr>
      <dsp:spPr>
        <a:xfrm>
          <a:off x="-10" y="1114351"/>
          <a:ext cx="2076749" cy="296696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New apprentice cohort starting up August 2015</a:t>
          </a:r>
        </a:p>
        <a:p>
          <a:pPr lvl="0" algn="l" defTabSz="711200">
            <a:lnSpc>
              <a:spcPct val="90000"/>
            </a:lnSpc>
            <a:spcBef>
              <a:spcPct val="0"/>
            </a:spcBef>
            <a:spcAft>
              <a:spcPct val="35000"/>
            </a:spcAft>
          </a:pPr>
          <a:r>
            <a:rPr lang="en-US" sz="1600" kern="1200" dirty="0" smtClean="0"/>
            <a:t>Many on selection list unable to afford $900 for initial tools and equipment</a:t>
          </a:r>
        </a:p>
        <a:p>
          <a:pPr lvl="0" algn="l" defTabSz="711200">
            <a:lnSpc>
              <a:spcPct val="90000"/>
            </a:lnSpc>
            <a:spcBef>
              <a:spcPct val="0"/>
            </a:spcBef>
            <a:spcAft>
              <a:spcPct val="35000"/>
            </a:spcAft>
          </a:pPr>
          <a:r>
            <a:rPr lang="en-US" sz="1600" kern="1200" dirty="0" smtClean="0"/>
            <a:t>Interest in connecting with workforce for possible support but unsure how to proceed</a:t>
          </a:r>
          <a:endParaRPr lang="en-US" sz="1600" kern="1200" dirty="0"/>
        </a:p>
      </dsp:txBody>
      <dsp:txXfrm>
        <a:off x="-10" y="1114351"/>
        <a:ext cx="2076749" cy="2966967"/>
      </dsp:txXfrm>
    </dsp:sp>
    <dsp:sp modelId="{DAD65432-292A-4488-9524-081F4F74465A}">
      <dsp:nvSpPr>
        <dsp:cNvPr id="0" name=""/>
        <dsp:cNvSpPr/>
      </dsp:nvSpPr>
      <dsp:spPr>
        <a:xfrm>
          <a:off x="2044253" y="721349"/>
          <a:ext cx="4665943" cy="138673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55891"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Office of Apprenticeship Multi-State Navigator</a:t>
          </a:r>
          <a:endParaRPr lang="en-US" sz="1800" b="1" kern="1200" dirty="0">
            <a:effectLst>
              <a:outerShdw blurRad="38100" dist="38100" dir="2700000" algn="tl">
                <a:srgbClr val="000000">
                  <a:alpha val="43137"/>
                </a:srgbClr>
              </a:outerShdw>
            </a:effectLst>
          </a:endParaRPr>
        </a:p>
      </dsp:txBody>
      <dsp:txXfrm>
        <a:off x="2044253" y="1068032"/>
        <a:ext cx="4319260" cy="693365"/>
      </dsp:txXfrm>
    </dsp:sp>
    <dsp:sp modelId="{8292D8FA-BF91-4310-93DD-9D20829D07E1}">
      <dsp:nvSpPr>
        <dsp:cNvPr id="0" name=""/>
        <dsp:cNvSpPr/>
      </dsp:nvSpPr>
      <dsp:spPr>
        <a:xfrm>
          <a:off x="2044278" y="1723949"/>
          <a:ext cx="2076749" cy="25215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Contacted by Tulsa JATC Training Director</a:t>
          </a:r>
        </a:p>
        <a:p>
          <a:pPr lvl="0" algn="l" defTabSz="711200">
            <a:lnSpc>
              <a:spcPct val="90000"/>
            </a:lnSpc>
            <a:spcBef>
              <a:spcPct val="0"/>
            </a:spcBef>
            <a:spcAft>
              <a:spcPct val="35000"/>
            </a:spcAft>
          </a:pPr>
          <a:r>
            <a:rPr lang="en-US" sz="1600" kern="1200" dirty="0" smtClean="0"/>
            <a:t>Connected with Executive Director of Tulsa LWDB</a:t>
          </a:r>
        </a:p>
        <a:p>
          <a:pPr lvl="0" algn="l" defTabSz="711200">
            <a:lnSpc>
              <a:spcPct val="90000"/>
            </a:lnSpc>
            <a:spcBef>
              <a:spcPct val="0"/>
            </a:spcBef>
            <a:spcAft>
              <a:spcPct val="35000"/>
            </a:spcAft>
          </a:pPr>
          <a:r>
            <a:rPr lang="en-US" sz="1600" kern="1200" dirty="0" smtClean="0"/>
            <a:t>Facilitated several 3-way dialogues to discuss ways to partner</a:t>
          </a:r>
        </a:p>
      </dsp:txBody>
      <dsp:txXfrm>
        <a:off x="2044278" y="1723949"/>
        <a:ext cx="2076749" cy="2521533"/>
      </dsp:txXfrm>
    </dsp:sp>
    <dsp:sp modelId="{F2CE4357-7DF0-49A9-B298-650163044715}">
      <dsp:nvSpPr>
        <dsp:cNvPr id="0" name=""/>
        <dsp:cNvSpPr/>
      </dsp:nvSpPr>
      <dsp:spPr>
        <a:xfrm>
          <a:off x="4061276" y="1330944"/>
          <a:ext cx="2738227" cy="163825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55891"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Executive Director of Tulsa, OK LWDB</a:t>
          </a:r>
          <a:endParaRPr lang="en-US" sz="1600" b="1" kern="1200" dirty="0">
            <a:effectLst>
              <a:outerShdw blurRad="38100" dist="38100" dir="2700000" algn="tl">
                <a:srgbClr val="000000">
                  <a:alpha val="43137"/>
                </a:srgbClr>
              </a:outerShdw>
            </a:effectLst>
          </a:endParaRPr>
        </a:p>
      </dsp:txBody>
      <dsp:txXfrm>
        <a:off x="4061276" y="1740509"/>
        <a:ext cx="2328663" cy="819129"/>
      </dsp:txXfrm>
    </dsp:sp>
    <dsp:sp modelId="{D4658CE9-6ADF-4FFC-89FB-0D68CAC6CCCB}">
      <dsp:nvSpPr>
        <dsp:cNvPr id="0" name=""/>
        <dsp:cNvSpPr/>
      </dsp:nvSpPr>
      <dsp:spPr>
        <a:xfrm>
          <a:off x="4085775" y="2438619"/>
          <a:ext cx="1935384" cy="251438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Interested but reluctant; desire to “start small”</a:t>
          </a:r>
        </a:p>
        <a:p>
          <a:pPr lvl="0" algn="l" defTabSz="711200">
            <a:lnSpc>
              <a:spcPct val="90000"/>
            </a:lnSpc>
            <a:spcBef>
              <a:spcPct val="0"/>
            </a:spcBef>
            <a:spcAft>
              <a:spcPct val="35000"/>
            </a:spcAft>
          </a:pPr>
          <a:r>
            <a:rPr lang="en-US" sz="1600" kern="1200" dirty="0" smtClean="0"/>
            <a:t>15 WIOA-eligible Adults received $900 in supportive services</a:t>
          </a:r>
        </a:p>
        <a:p>
          <a:pPr lvl="0" algn="l" defTabSz="711200">
            <a:lnSpc>
              <a:spcPct val="90000"/>
            </a:lnSpc>
            <a:spcBef>
              <a:spcPct val="0"/>
            </a:spcBef>
            <a:spcAft>
              <a:spcPct val="35000"/>
            </a:spcAft>
          </a:pPr>
          <a:r>
            <a:rPr lang="en-US" sz="1400" kern="1200" dirty="0" smtClean="0"/>
            <a:t>They were enrolled in WIOA  in early August 2015 </a:t>
          </a:r>
          <a:r>
            <a:rPr lang="en-US" sz="1400" i="1" kern="1200" dirty="0" smtClean="0"/>
            <a:t>before </a:t>
          </a:r>
          <a:r>
            <a:rPr lang="en-US" sz="1400" i="0" kern="1200" dirty="0" smtClean="0"/>
            <a:t>becoming an apprentice</a:t>
          </a:r>
          <a:endParaRPr lang="en-US" sz="1400" kern="1200" dirty="0"/>
        </a:p>
      </dsp:txBody>
      <dsp:txXfrm>
        <a:off x="4085775" y="2438619"/>
        <a:ext cx="1935384" cy="2514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20363-6244-4F25-9A31-1CEF2FC6871C}">
      <dsp:nvSpPr>
        <dsp:cNvPr id="0" name=""/>
        <dsp:cNvSpPr/>
      </dsp:nvSpPr>
      <dsp:spPr>
        <a:xfrm>
          <a:off x="-13119" y="0"/>
          <a:ext cx="6742692" cy="15951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55891"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Employer With Pipeline/Training Needs</a:t>
          </a:r>
          <a:endParaRPr lang="en-US" sz="2000" b="1" kern="1200" dirty="0">
            <a:effectLst>
              <a:outerShdw blurRad="38100" dist="38100" dir="2700000" algn="tl">
                <a:srgbClr val="000000">
                  <a:alpha val="43137"/>
                </a:srgbClr>
              </a:outerShdw>
            </a:effectLst>
          </a:endParaRPr>
        </a:p>
      </dsp:txBody>
      <dsp:txXfrm>
        <a:off x="-13119" y="398780"/>
        <a:ext cx="6343912" cy="797559"/>
      </dsp:txXfrm>
    </dsp:sp>
    <dsp:sp modelId="{D6968825-A800-4BC9-B298-CE046C373FB3}">
      <dsp:nvSpPr>
        <dsp:cNvPr id="0" name=""/>
        <dsp:cNvSpPr/>
      </dsp:nvSpPr>
      <dsp:spPr>
        <a:xfrm>
          <a:off x="-13135" y="1142997"/>
          <a:ext cx="2076749" cy="236704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Large and well-known employer developing occupation unique to aerospace</a:t>
          </a:r>
        </a:p>
        <a:p>
          <a:pPr lvl="0" algn="l" defTabSz="711200">
            <a:lnSpc>
              <a:spcPct val="90000"/>
            </a:lnSpc>
            <a:spcBef>
              <a:spcPct val="0"/>
            </a:spcBef>
            <a:spcAft>
              <a:spcPct val="35000"/>
            </a:spcAft>
          </a:pPr>
          <a:r>
            <a:rPr lang="en-US" sz="1600" kern="1200" dirty="0" smtClean="0"/>
            <a:t>External training not meeting all needs</a:t>
          </a:r>
        </a:p>
        <a:p>
          <a:pPr lvl="0" algn="l" defTabSz="711200">
            <a:lnSpc>
              <a:spcPct val="90000"/>
            </a:lnSpc>
            <a:spcBef>
              <a:spcPct val="0"/>
            </a:spcBef>
            <a:spcAft>
              <a:spcPct val="35000"/>
            </a:spcAft>
          </a:pPr>
          <a:r>
            <a:rPr lang="en-US" sz="1600" kern="1200" dirty="0" smtClean="0"/>
            <a:t>Concern about talent pipeline  </a:t>
          </a:r>
          <a:endParaRPr lang="en-US" sz="1600" kern="1200" dirty="0"/>
        </a:p>
      </dsp:txBody>
      <dsp:txXfrm>
        <a:off x="-13135" y="1142997"/>
        <a:ext cx="2076749" cy="2367040"/>
      </dsp:txXfrm>
    </dsp:sp>
    <dsp:sp modelId="{DAD65432-292A-4488-9524-081F4F74465A}">
      <dsp:nvSpPr>
        <dsp:cNvPr id="0" name=""/>
        <dsp:cNvSpPr/>
      </dsp:nvSpPr>
      <dsp:spPr>
        <a:xfrm>
          <a:off x="2044253" y="673798"/>
          <a:ext cx="4665943" cy="138673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55891"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Economic/Workforce Development</a:t>
          </a:r>
          <a:endParaRPr lang="en-US" sz="2000" b="1" kern="1200" dirty="0">
            <a:effectLst>
              <a:outerShdw blurRad="38100" dist="38100" dir="2700000" algn="tl">
                <a:srgbClr val="000000">
                  <a:alpha val="43137"/>
                </a:srgbClr>
              </a:outerShdw>
            </a:effectLst>
          </a:endParaRPr>
        </a:p>
      </dsp:txBody>
      <dsp:txXfrm>
        <a:off x="2044253" y="1020481"/>
        <a:ext cx="4319260" cy="693365"/>
      </dsp:txXfrm>
    </dsp:sp>
    <dsp:sp modelId="{8292D8FA-BF91-4310-93DD-9D20829D07E1}">
      <dsp:nvSpPr>
        <dsp:cNvPr id="0" name=""/>
        <dsp:cNvSpPr/>
      </dsp:nvSpPr>
      <dsp:spPr>
        <a:xfrm>
          <a:off x="2044278" y="1676398"/>
          <a:ext cx="2076749" cy="25215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Jefferson County LWDA approached in Fall 2015 by company</a:t>
          </a:r>
        </a:p>
        <a:p>
          <a:pPr lvl="0" algn="l" defTabSz="711200">
            <a:lnSpc>
              <a:spcPct val="90000"/>
            </a:lnSpc>
            <a:spcBef>
              <a:spcPct val="0"/>
            </a:spcBef>
            <a:spcAft>
              <a:spcPct val="35000"/>
            </a:spcAft>
          </a:pPr>
          <a:r>
            <a:rPr lang="en-US" sz="1600" kern="1200" dirty="0" smtClean="0"/>
            <a:t>Business Services/ Economic Development Unit brought in 4 other LWDAs to develop regional plan</a:t>
          </a:r>
          <a:endParaRPr lang="en-US" sz="1600" kern="1200" dirty="0"/>
        </a:p>
      </dsp:txBody>
      <dsp:txXfrm>
        <a:off x="2044278" y="1676398"/>
        <a:ext cx="2076749" cy="2521533"/>
      </dsp:txXfrm>
    </dsp:sp>
    <dsp:sp modelId="{F2CE4357-7DF0-49A9-B298-650163044715}">
      <dsp:nvSpPr>
        <dsp:cNvPr id="0" name=""/>
        <dsp:cNvSpPr/>
      </dsp:nvSpPr>
      <dsp:spPr>
        <a:xfrm>
          <a:off x="4061276" y="1283393"/>
          <a:ext cx="2738227" cy="163825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55891"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Office of Apprenticeship</a:t>
          </a:r>
          <a:endParaRPr lang="en-US" sz="2000" b="1" kern="1200" dirty="0">
            <a:effectLst>
              <a:outerShdw blurRad="38100" dist="38100" dir="2700000" algn="tl">
                <a:srgbClr val="000000">
                  <a:alpha val="43137"/>
                </a:srgbClr>
              </a:outerShdw>
            </a:effectLst>
          </a:endParaRPr>
        </a:p>
      </dsp:txBody>
      <dsp:txXfrm>
        <a:off x="4061276" y="1692958"/>
        <a:ext cx="2328663" cy="819129"/>
      </dsp:txXfrm>
    </dsp:sp>
    <dsp:sp modelId="{D4658CE9-6ADF-4FFC-89FB-0D68CAC6CCCB}">
      <dsp:nvSpPr>
        <dsp:cNvPr id="0" name=""/>
        <dsp:cNvSpPr/>
      </dsp:nvSpPr>
      <dsp:spPr>
        <a:xfrm>
          <a:off x="4047220" y="2400818"/>
          <a:ext cx="1972579" cy="239978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State Director approached by regional partnership</a:t>
          </a:r>
        </a:p>
        <a:p>
          <a:pPr lvl="0" algn="l" defTabSz="711200">
            <a:lnSpc>
              <a:spcPct val="90000"/>
            </a:lnSpc>
            <a:spcBef>
              <a:spcPct val="0"/>
            </a:spcBef>
            <a:spcAft>
              <a:spcPct val="35000"/>
            </a:spcAft>
          </a:pPr>
          <a:r>
            <a:rPr lang="en-US" sz="1600" kern="1200" dirty="0" smtClean="0"/>
            <a:t>Worked in collaboration with company to develop new </a:t>
          </a:r>
          <a:r>
            <a:rPr lang="en-US" sz="1600" i="1" kern="1200" dirty="0" smtClean="0"/>
            <a:t>Standards of Apprenticeship </a:t>
          </a:r>
          <a:r>
            <a:rPr lang="en-US" sz="1600" i="0" kern="1200" dirty="0" smtClean="0"/>
            <a:t>for first cohort in January 2016!</a:t>
          </a:r>
          <a:endParaRPr lang="en-US" sz="1600" kern="1200" dirty="0"/>
        </a:p>
      </dsp:txBody>
      <dsp:txXfrm>
        <a:off x="4047220" y="2400818"/>
        <a:ext cx="1972579" cy="2399781"/>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C013316-482C-4D1D-AD4F-46AFA5FCC9C0}" type="datetimeFigureOut">
              <a:rPr lang="en-US" smtClean="0"/>
              <a:t>8/31/2016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BDD8CE8-0316-4D7C-A0C6-C66E9A5D28BE}" type="slidenum">
              <a:rPr lang="en-US" smtClean="0"/>
              <a:t>‹#›</a:t>
            </a:fld>
            <a:endParaRPr lang="en-US"/>
          </a:p>
        </p:txBody>
      </p:sp>
    </p:spTree>
    <p:extLst>
      <p:ext uri="{BB962C8B-B14F-4D97-AF65-F5344CB8AC3E}">
        <p14:creationId xmlns:p14="http://schemas.microsoft.com/office/powerpoint/2010/main" val="3485213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03FD6E8-69A5-450A-AC9E-4580C4608CCC}" type="datetimeFigureOut">
              <a:rPr lang="en-US" smtClean="0"/>
              <a:t>8/31/2016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0BA3730-82F6-4D61-901A-6BEF2E41E0F5}" type="slidenum">
              <a:rPr lang="en-US" smtClean="0"/>
              <a:t>‹#›</a:t>
            </a:fld>
            <a:endParaRPr lang="en-US"/>
          </a:p>
        </p:txBody>
      </p:sp>
    </p:spTree>
    <p:extLst>
      <p:ext uri="{BB962C8B-B14F-4D97-AF65-F5344CB8AC3E}">
        <p14:creationId xmlns:p14="http://schemas.microsoft.com/office/powerpoint/2010/main" val="50900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pPr/>
              <a:t>9</a:t>
            </a:fld>
            <a:endParaRPr lang="en-US"/>
          </a:p>
        </p:txBody>
      </p:sp>
    </p:spTree>
    <p:extLst>
      <p:ext uri="{BB962C8B-B14F-4D97-AF65-F5344CB8AC3E}">
        <p14:creationId xmlns:p14="http://schemas.microsoft.com/office/powerpoint/2010/main" val="3092630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AAB6BBA8-653B-40A8-B840-D7BED9B55523}" type="slidenum">
              <a:rPr lang="en-US" smtClean="0"/>
              <a:t>33</a:t>
            </a:fld>
            <a:endParaRPr lang="en-US" dirty="0"/>
          </a:p>
        </p:txBody>
      </p:sp>
    </p:spTree>
    <p:extLst>
      <p:ext uri="{BB962C8B-B14F-4D97-AF65-F5344CB8AC3E}">
        <p14:creationId xmlns:p14="http://schemas.microsoft.com/office/powerpoint/2010/main" val="147141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t>34</a:t>
            </a:fld>
            <a:endParaRPr lang="en-US" dirty="0"/>
          </a:p>
        </p:txBody>
      </p:sp>
    </p:spTree>
    <p:extLst>
      <p:ext uri="{BB962C8B-B14F-4D97-AF65-F5344CB8AC3E}">
        <p14:creationId xmlns:p14="http://schemas.microsoft.com/office/powerpoint/2010/main" val="2088852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t>35</a:t>
            </a:fld>
            <a:endParaRPr lang="en-US" dirty="0"/>
          </a:p>
        </p:txBody>
      </p:sp>
    </p:spTree>
    <p:extLst>
      <p:ext uri="{BB962C8B-B14F-4D97-AF65-F5344CB8AC3E}">
        <p14:creationId xmlns:p14="http://schemas.microsoft.com/office/powerpoint/2010/main" val="339090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pPr/>
              <a:t>36</a:t>
            </a:fld>
            <a:endParaRPr lang="en-US"/>
          </a:p>
        </p:txBody>
      </p:sp>
    </p:spTree>
    <p:extLst>
      <p:ext uri="{BB962C8B-B14F-4D97-AF65-F5344CB8AC3E}">
        <p14:creationId xmlns:p14="http://schemas.microsoft.com/office/powerpoint/2010/main" val="3877455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dirty="0" smtClean="0">
              <a:latin typeface="Times New Roman" pitchFamily="18" charset="0"/>
            </a:endParaRPr>
          </a:p>
        </p:txBody>
      </p:sp>
      <p:sp>
        <p:nvSpPr>
          <p:cNvPr id="91140"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Times New Roman" pitchFamily="18" charset="0"/>
              </a:defRPr>
            </a:lvl1pPr>
            <a:lvl2pPr marL="742909" indent="-285734" eaLnBrk="0" hangingPunct="0">
              <a:spcBef>
                <a:spcPct val="30000"/>
              </a:spcBef>
              <a:defRPr sz="1100">
                <a:solidFill>
                  <a:schemeClr val="tx1"/>
                </a:solidFill>
                <a:latin typeface="Times New Roman" pitchFamily="18" charset="0"/>
              </a:defRPr>
            </a:lvl2pPr>
            <a:lvl3pPr marL="1142937" indent="-228587" eaLnBrk="0" hangingPunct="0">
              <a:spcBef>
                <a:spcPct val="30000"/>
              </a:spcBef>
              <a:defRPr sz="1100">
                <a:solidFill>
                  <a:schemeClr val="tx1"/>
                </a:solidFill>
                <a:latin typeface="Times New Roman" pitchFamily="18" charset="0"/>
              </a:defRPr>
            </a:lvl3pPr>
            <a:lvl4pPr marL="1600111" indent="-228587" eaLnBrk="0" hangingPunct="0">
              <a:spcBef>
                <a:spcPct val="30000"/>
              </a:spcBef>
              <a:defRPr sz="1100">
                <a:solidFill>
                  <a:schemeClr val="tx1"/>
                </a:solidFill>
                <a:latin typeface="Times New Roman" pitchFamily="18" charset="0"/>
              </a:defRPr>
            </a:lvl4pPr>
            <a:lvl5pPr marL="2057287" indent="-228587" eaLnBrk="0" hangingPunct="0">
              <a:spcBef>
                <a:spcPct val="30000"/>
              </a:spcBef>
              <a:defRPr sz="1100">
                <a:solidFill>
                  <a:schemeClr val="tx1"/>
                </a:solidFill>
                <a:latin typeface="Times New Roman" pitchFamily="18" charset="0"/>
              </a:defRPr>
            </a:lvl5pPr>
            <a:lvl6pPr marL="2514461" indent="-228587" eaLnBrk="0" fontAlgn="base" hangingPunct="0">
              <a:spcBef>
                <a:spcPct val="30000"/>
              </a:spcBef>
              <a:spcAft>
                <a:spcPct val="0"/>
              </a:spcAft>
              <a:defRPr sz="1100">
                <a:solidFill>
                  <a:schemeClr val="tx1"/>
                </a:solidFill>
                <a:latin typeface="Times New Roman" pitchFamily="18" charset="0"/>
              </a:defRPr>
            </a:lvl6pPr>
            <a:lvl7pPr marL="2971635" indent="-228587" eaLnBrk="0" fontAlgn="base" hangingPunct="0">
              <a:spcBef>
                <a:spcPct val="30000"/>
              </a:spcBef>
              <a:spcAft>
                <a:spcPct val="0"/>
              </a:spcAft>
              <a:defRPr sz="1100">
                <a:solidFill>
                  <a:schemeClr val="tx1"/>
                </a:solidFill>
                <a:latin typeface="Times New Roman" pitchFamily="18" charset="0"/>
              </a:defRPr>
            </a:lvl7pPr>
            <a:lvl8pPr marL="3428811" indent="-228587" eaLnBrk="0" fontAlgn="base" hangingPunct="0">
              <a:spcBef>
                <a:spcPct val="30000"/>
              </a:spcBef>
              <a:spcAft>
                <a:spcPct val="0"/>
              </a:spcAft>
              <a:defRPr sz="1100">
                <a:solidFill>
                  <a:schemeClr val="tx1"/>
                </a:solidFill>
                <a:latin typeface="Times New Roman" pitchFamily="18" charset="0"/>
              </a:defRPr>
            </a:lvl8pPr>
            <a:lvl9pPr marL="3885985" indent="-228587"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686E31C-45D7-418C-B2CF-191BECDEBC1F}" type="slidenum">
              <a:rPr lang="en-US" altLang="en-US" sz="1200"/>
              <a:pPr eaLnBrk="1" hangingPunct="1">
                <a:spcBef>
                  <a:spcPct val="0"/>
                </a:spcBef>
              </a:pPr>
              <a:t>41</a:t>
            </a:fld>
            <a:endParaRPr lang="en-US" altLang="en-US" sz="1200"/>
          </a:p>
        </p:txBody>
      </p:sp>
    </p:spTree>
    <p:extLst>
      <p:ext uri="{BB962C8B-B14F-4D97-AF65-F5344CB8AC3E}">
        <p14:creationId xmlns:p14="http://schemas.microsoft.com/office/powerpoint/2010/main" val="317235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t>42</a:t>
            </a:fld>
            <a:endParaRPr lang="en-US" dirty="0"/>
          </a:p>
        </p:txBody>
      </p:sp>
    </p:spTree>
    <p:extLst>
      <p:ext uri="{BB962C8B-B14F-4D97-AF65-F5344CB8AC3E}">
        <p14:creationId xmlns:p14="http://schemas.microsoft.com/office/powerpoint/2010/main" val="338337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p:spPr>
        <p:txBody>
          <a:bodyPr/>
          <a:lstStyle/>
          <a:p>
            <a:endParaRPr lang="en-US" altLang="en-US" dirty="0" smtClean="0">
              <a:latin typeface="+mn-lt"/>
            </a:endParaRPr>
          </a:p>
        </p:txBody>
      </p:sp>
      <p:sp>
        <p:nvSpPr>
          <p:cNvPr id="108548"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Times New Roman" pitchFamily="18" charset="0"/>
              </a:defRPr>
            </a:lvl1pPr>
            <a:lvl2pPr marL="742909" indent="-285734" eaLnBrk="0" hangingPunct="0">
              <a:spcBef>
                <a:spcPct val="30000"/>
              </a:spcBef>
              <a:defRPr sz="1100">
                <a:solidFill>
                  <a:schemeClr val="tx1"/>
                </a:solidFill>
                <a:latin typeface="Times New Roman" pitchFamily="18" charset="0"/>
              </a:defRPr>
            </a:lvl2pPr>
            <a:lvl3pPr marL="1142937" indent="-228587" eaLnBrk="0" hangingPunct="0">
              <a:spcBef>
                <a:spcPct val="30000"/>
              </a:spcBef>
              <a:defRPr sz="1100">
                <a:solidFill>
                  <a:schemeClr val="tx1"/>
                </a:solidFill>
                <a:latin typeface="Times New Roman" pitchFamily="18" charset="0"/>
              </a:defRPr>
            </a:lvl3pPr>
            <a:lvl4pPr marL="1600111" indent="-228587" eaLnBrk="0" hangingPunct="0">
              <a:spcBef>
                <a:spcPct val="30000"/>
              </a:spcBef>
              <a:defRPr sz="1100">
                <a:solidFill>
                  <a:schemeClr val="tx1"/>
                </a:solidFill>
                <a:latin typeface="Times New Roman" pitchFamily="18" charset="0"/>
              </a:defRPr>
            </a:lvl4pPr>
            <a:lvl5pPr marL="2057287" indent="-228587" eaLnBrk="0" hangingPunct="0">
              <a:spcBef>
                <a:spcPct val="30000"/>
              </a:spcBef>
              <a:defRPr sz="1100">
                <a:solidFill>
                  <a:schemeClr val="tx1"/>
                </a:solidFill>
                <a:latin typeface="Times New Roman" pitchFamily="18" charset="0"/>
              </a:defRPr>
            </a:lvl5pPr>
            <a:lvl6pPr marL="2514461" indent="-228587" eaLnBrk="0" fontAlgn="base" hangingPunct="0">
              <a:spcBef>
                <a:spcPct val="30000"/>
              </a:spcBef>
              <a:spcAft>
                <a:spcPct val="0"/>
              </a:spcAft>
              <a:defRPr sz="1100">
                <a:solidFill>
                  <a:schemeClr val="tx1"/>
                </a:solidFill>
                <a:latin typeface="Times New Roman" pitchFamily="18" charset="0"/>
              </a:defRPr>
            </a:lvl6pPr>
            <a:lvl7pPr marL="2971635" indent="-228587" eaLnBrk="0" fontAlgn="base" hangingPunct="0">
              <a:spcBef>
                <a:spcPct val="30000"/>
              </a:spcBef>
              <a:spcAft>
                <a:spcPct val="0"/>
              </a:spcAft>
              <a:defRPr sz="1100">
                <a:solidFill>
                  <a:schemeClr val="tx1"/>
                </a:solidFill>
                <a:latin typeface="Times New Roman" pitchFamily="18" charset="0"/>
              </a:defRPr>
            </a:lvl7pPr>
            <a:lvl8pPr marL="3428811" indent="-228587" eaLnBrk="0" fontAlgn="base" hangingPunct="0">
              <a:spcBef>
                <a:spcPct val="30000"/>
              </a:spcBef>
              <a:spcAft>
                <a:spcPct val="0"/>
              </a:spcAft>
              <a:defRPr sz="1100">
                <a:solidFill>
                  <a:schemeClr val="tx1"/>
                </a:solidFill>
                <a:latin typeface="Times New Roman" pitchFamily="18" charset="0"/>
              </a:defRPr>
            </a:lvl8pPr>
            <a:lvl9pPr marL="3885985" indent="-228587"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C2BCEEA-DD80-4D13-A555-50828F949945}" type="slidenum">
              <a:rPr lang="en-US" altLang="en-US" sz="1200"/>
              <a:pPr eaLnBrk="1" hangingPunct="1">
                <a:spcBef>
                  <a:spcPct val="0"/>
                </a:spcBef>
              </a:pPr>
              <a:t>45</a:t>
            </a:fld>
            <a:endParaRPr lang="en-US" altLang="en-US" sz="1200"/>
          </a:p>
        </p:txBody>
      </p:sp>
    </p:spTree>
    <p:extLst>
      <p:ext uri="{BB962C8B-B14F-4D97-AF65-F5344CB8AC3E}">
        <p14:creationId xmlns:p14="http://schemas.microsoft.com/office/powerpoint/2010/main" val="2021485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endParaRPr lang="en-US" altLang="en-US" dirty="0" smtClean="0">
              <a:latin typeface="+mn-lt"/>
            </a:endParaRPr>
          </a:p>
        </p:txBody>
      </p:sp>
      <p:sp>
        <p:nvSpPr>
          <p:cNvPr id="110596"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Times New Roman" pitchFamily="18" charset="0"/>
              </a:defRPr>
            </a:lvl1pPr>
            <a:lvl2pPr marL="742909" indent="-285734" eaLnBrk="0" hangingPunct="0">
              <a:spcBef>
                <a:spcPct val="30000"/>
              </a:spcBef>
              <a:defRPr sz="1100">
                <a:solidFill>
                  <a:schemeClr val="tx1"/>
                </a:solidFill>
                <a:latin typeface="Times New Roman" pitchFamily="18" charset="0"/>
              </a:defRPr>
            </a:lvl2pPr>
            <a:lvl3pPr marL="1142937" indent="-228587" eaLnBrk="0" hangingPunct="0">
              <a:spcBef>
                <a:spcPct val="30000"/>
              </a:spcBef>
              <a:defRPr sz="1100">
                <a:solidFill>
                  <a:schemeClr val="tx1"/>
                </a:solidFill>
                <a:latin typeface="Times New Roman" pitchFamily="18" charset="0"/>
              </a:defRPr>
            </a:lvl3pPr>
            <a:lvl4pPr marL="1600111" indent="-228587" eaLnBrk="0" hangingPunct="0">
              <a:spcBef>
                <a:spcPct val="30000"/>
              </a:spcBef>
              <a:defRPr sz="1100">
                <a:solidFill>
                  <a:schemeClr val="tx1"/>
                </a:solidFill>
                <a:latin typeface="Times New Roman" pitchFamily="18" charset="0"/>
              </a:defRPr>
            </a:lvl4pPr>
            <a:lvl5pPr marL="2057287" indent="-228587" eaLnBrk="0" hangingPunct="0">
              <a:spcBef>
                <a:spcPct val="30000"/>
              </a:spcBef>
              <a:defRPr sz="1100">
                <a:solidFill>
                  <a:schemeClr val="tx1"/>
                </a:solidFill>
                <a:latin typeface="Times New Roman" pitchFamily="18" charset="0"/>
              </a:defRPr>
            </a:lvl5pPr>
            <a:lvl6pPr marL="2514461" indent="-228587" eaLnBrk="0" fontAlgn="base" hangingPunct="0">
              <a:spcBef>
                <a:spcPct val="30000"/>
              </a:spcBef>
              <a:spcAft>
                <a:spcPct val="0"/>
              </a:spcAft>
              <a:defRPr sz="1100">
                <a:solidFill>
                  <a:schemeClr val="tx1"/>
                </a:solidFill>
                <a:latin typeface="Times New Roman" pitchFamily="18" charset="0"/>
              </a:defRPr>
            </a:lvl6pPr>
            <a:lvl7pPr marL="2971635" indent="-228587" eaLnBrk="0" fontAlgn="base" hangingPunct="0">
              <a:spcBef>
                <a:spcPct val="30000"/>
              </a:spcBef>
              <a:spcAft>
                <a:spcPct val="0"/>
              </a:spcAft>
              <a:defRPr sz="1100">
                <a:solidFill>
                  <a:schemeClr val="tx1"/>
                </a:solidFill>
                <a:latin typeface="Times New Roman" pitchFamily="18" charset="0"/>
              </a:defRPr>
            </a:lvl7pPr>
            <a:lvl8pPr marL="3428811" indent="-228587" eaLnBrk="0" fontAlgn="base" hangingPunct="0">
              <a:spcBef>
                <a:spcPct val="30000"/>
              </a:spcBef>
              <a:spcAft>
                <a:spcPct val="0"/>
              </a:spcAft>
              <a:defRPr sz="1100">
                <a:solidFill>
                  <a:schemeClr val="tx1"/>
                </a:solidFill>
                <a:latin typeface="Times New Roman" pitchFamily="18" charset="0"/>
              </a:defRPr>
            </a:lvl8pPr>
            <a:lvl9pPr marL="3885985" indent="-228587"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8CD72269-00A8-474D-B262-48A1AAA62CAB}" type="slidenum">
              <a:rPr lang="en-US" altLang="en-US" sz="1200"/>
              <a:pPr eaLnBrk="1" hangingPunct="1">
                <a:spcBef>
                  <a:spcPct val="0"/>
                </a:spcBef>
              </a:pPr>
              <a:t>46</a:t>
            </a:fld>
            <a:endParaRPr lang="en-US" altLang="en-US" sz="1200"/>
          </a:p>
        </p:txBody>
      </p:sp>
    </p:spTree>
    <p:extLst>
      <p:ext uri="{BB962C8B-B14F-4D97-AF65-F5344CB8AC3E}">
        <p14:creationId xmlns:p14="http://schemas.microsoft.com/office/powerpoint/2010/main" val="3114694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endParaRPr lang="en-US" altLang="en-US" baseline="0" dirty="0" smtClean="0">
              <a:latin typeface="+mn-lt"/>
            </a:endParaRPr>
          </a:p>
        </p:txBody>
      </p:sp>
      <p:sp>
        <p:nvSpPr>
          <p:cNvPr id="111620"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Times New Roman" pitchFamily="18" charset="0"/>
              </a:defRPr>
            </a:lvl1pPr>
            <a:lvl2pPr marL="742909" indent="-285734" eaLnBrk="0" hangingPunct="0">
              <a:spcBef>
                <a:spcPct val="30000"/>
              </a:spcBef>
              <a:defRPr sz="1100">
                <a:solidFill>
                  <a:schemeClr val="tx1"/>
                </a:solidFill>
                <a:latin typeface="Times New Roman" pitchFamily="18" charset="0"/>
              </a:defRPr>
            </a:lvl2pPr>
            <a:lvl3pPr marL="1142937" indent="-228587" eaLnBrk="0" hangingPunct="0">
              <a:spcBef>
                <a:spcPct val="30000"/>
              </a:spcBef>
              <a:defRPr sz="1100">
                <a:solidFill>
                  <a:schemeClr val="tx1"/>
                </a:solidFill>
                <a:latin typeface="Times New Roman" pitchFamily="18" charset="0"/>
              </a:defRPr>
            </a:lvl3pPr>
            <a:lvl4pPr marL="1600111" indent="-228587" eaLnBrk="0" hangingPunct="0">
              <a:spcBef>
                <a:spcPct val="30000"/>
              </a:spcBef>
              <a:defRPr sz="1100">
                <a:solidFill>
                  <a:schemeClr val="tx1"/>
                </a:solidFill>
                <a:latin typeface="Times New Roman" pitchFamily="18" charset="0"/>
              </a:defRPr>
            </a:lvl4pPr>
            <a:lvl5pPr marL="2057287" indent="-228587" eaLnBrk="0" hangingPunct="0">
              <a:spcBef>
                <a:spcPct val="30000"/>
              </a:spcBef>
              <a:defRPr sz="1100">
                <a:solidFill>
                  <a:schemeClr val="tx1"/>
                </a:solidFill>
                <a:latin typeface="Times New Roman" pitchFamily="18" charset="0"/>
              </a:defRPr>
            </a:lvl5pPr>
            <a:lvl6pPr marL="2514461" indent="-228587" eaLnBrk="0" fontAlgn="base" hangingPunct="0">
              <a:spcBef>
                <a:spcPct val="30000"/>
              </a:spcBef>
              <a:spcAft>
                <a:spcPct val="0"/>
              </a:spcAft>
              <a:defRPr sz="1100">
                <a:solidFill>
                  <a:schemeClr val="tx1"/>
                </a:solidFill>
                <a:latin typeface="Times New Roman" pitchFamily="18" charset="0"/>
              </a:defRPr>
            </a:lvl6pPr>
            <a:lvl7pPr marL="2971635" indent="-228587" eaLnBrk="0" fontAlgn="base" hangingPunct="0">
              <a:spcBef>
                <a:spcPct val="30000"/>
              </a:spcBef>
              <a:spcAft>
                <a:spcPct val="0"/>
              </a:spcAft>
              <a:defRPr sz="1100">
                <a:solidFill>
                  <a:schemeClr val="tx1"/>
                </a:solidFill>
                <a:latin typeface="Times New Roman" pitchFamily="18" charset="0"/>
              </a:defRPr>
            </a:lvl7pPr>
            <a:lvl8pPr marL="3428811" indent="-228587" eaLnBrk="0" fontAlgn="base" hangingPunct="0">
              <a:spcBef>
                <a:spcPct val="30000"/>
              </a:spcBef>
              <a:spcAft>
                <a:spcPct val="0"/>
              </a:spcAft>
              <a:defRPr sz="1100">
                <a:solidFill>
                  <a:schemeClr val="tx1"/>
                </a:solidFill>
                <a:latin typeface="Times New Roman" pitchFamily="18" charset="0"/>
              </a:defRPr>
            </a:lvl8pPr>
            <a:lvl9pPr marL="3885985" indent="-228587"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003A93A-48AD-492D-8D73-096F3C59C1AB}" type="slidenum">
              <a:rPr lang="en-US" altLang="en-US" sz="1200"/>
              <a:pPr eaLnBrk="1" hangingPunct="1">
                <a:spcBef>
                  <a:spcPct val="0"/>
                </a:spcBef>
              </a:pPr>
              <a:t>47</a:t>
            </a:fld>
            <a:endParaRPr lang="en-US" altLang="en-US" sz="1200"/>
          </a:p>
        </p:txBody>
      </p:sp>
    </p:spTree>
    <p:extLst>
      <p:ext uri="{BB962C8B-B14F-4D97-AF65-F5344CB8AC3E}">
        <p14:creationId xmlns:p14="http://schemas.microsoft.com/office/powerpoint/2010/main" val="57769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pPr/>
              <a:t>55</a:t>
            </a:fld>
            <a:endParaRPr lang="en-US"/>
          </a:p>
        </p:txBody>
      </p:sp>
    </p:spTree>
    <p:extLst>
      <p:ext uri="{BB962C8B-B14F-4D97-AF65-F5344CB8AC3E}">
        <p14:creationId xmlns:p14="http://schemas.microsoft.com/office/powerpoint/2010/main" val="254754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pPr/>
              <a:t>15</a:t>
            </a:fld>
            <a:endParaRPr lang="en-US"/>
          </a:p>
        </p:txBody>
      </p:sp>
    </p:spTree>
    <p:extLst>
      <p:ext uri="{BB962C8B-B14F-4D97-AF65-F5344CB8AC3E}">
        <p14:creationId xmlns:p14="http://schemas.microsoft.com/office/powerpoint/2010/main" val="349628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t>17</a:t>
            </a:fld>
            <a:endParaRPr lang="en-US" dirty="0"/>
          </a:p>
        </p:txBody>
      </p:sp>
    </p:spTree>
    <p:extLst>
      <p:ext uri="{BB962C8B-B14F-4D97-AF65-F5344CB8AC3E}">
        <p14:creationId xmlns:p14="http://schemas.microsoft.com/office/powerpoint/2010/main" val="146329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pPr/>
              <a:t>18</a:t>
            </a:fld>
            <a:endParaRPr lang="en-US"/>
          </a:p>
        </p:txBody>
      </p:sp>
    </p:spTree>
    <p:extLst>
      <p:ext uri="{BB962C8B-B14F-4D97-AF65-F5344CB8AC3E}">
        <p14:creationId xmlns:p14="http://schemas.microsoft.com/office/powerpoint/2010/main" val="230184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dirty="0" smtClean="0">
              <a:latin typeface="Times New Roman" pitchFamily="18" charset="0"/>
            </a:endParaRPr>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Times New Roman" pitchFamily="18" charset="0"/>
              </a:defRPr>
            </a:lvl1pPr>
            <a:lvl2pPr marL="742909" indent="-285734" eaLnBrk="0" hangingPunct="0">
              <a:spcBef>
                <a:spcPct val="30000"/>
              </a:spcBef>
              <a:defRPr sz="1100">
                <a:solidFill>
                  <a:schemeClr val="tx1"/>
                </a:solidFill>
                <a:latin typeface="Times New Roman" pitchFamily="18" charset="0"/>
              </a:defRPr>
            </a:lvl2pPr>
            <a:lvl3pPr marL="1142937" indent="-228587" eaLnBrk="0" hangingPunct="0">
              <a:spcBef>
                <a:spcPct val="30000"/>
              </a:spcBef>
              <a:defRPr sz="1100">
                <a:solidFill>
                  <a:schemeClr val="tx1"/>
                </a:solidFill>
                <a:latin typeface="Times New Roman" pitchFamily="18" charset="0"/>
              </a:defRPr>
            </a:lvl3pPr>
            <a:lvl4pPr marL="1600111" indent="-228587" eaLnBrk="0" hangingPunct="0">
              <a:spcBef>
                <a:spcPct val="30000"/>
              </a:spcBef>
              <a:defRPr sz="1100">
                <a:solidFill>
                  <a:schemeClr val="tx1"/>
                </a:solidFill>
                <a:latin typeface="Times New Roman" pitchFamily="18" charset="0"/>
              </a:defRPr>
            </a:lvl4pPr>
            <a:lvl5pPr marL="2057287" indent="-228587" eaLnBrk="0" hangingPunct="0">
              <a:spcBef>
                <a:spcPct val="30000"/>
              </a:spcBef>
              <a:defRPr sz="1100">
                <a:solidFill>
                  <a:schemeClr val="tx1"/>
                </a:solidFill>
                <a:latin typeface="Times New Roman" pitchFamily="18" charset="0"/>
              </a:defRPr>
            </a:lvl5pPr>
            <a:lvl6pPr marL="2514461" indent="-228587" eaLnBrk="0" fontAlgn="base" hangingPunct="0">
              <a:spcBef>
                <a:spcPct val="30000"/>
              </a:spcBef>
              <a:spcAft>
                <a:spcPct val="0"/>
              </a:spcAft>
              <a:defRPr sz="1100">
                <a:solidFill>
                  <a:schemeClr val="tx1"/>
                </a:solidFill>
                <a:latin typeface="Times New Roman" pitchFamily="18" charset="0"/>
              </a:defRPr>
            </a:lvl6pPr>
            <a:lvl7pPr marL="2971635" indent="-228587" eaLnBrk="0" fontAlgn="base" hangingPunct="0">
              <a:spcBef>
                <a:spcPct val="30000"/>
              </a:spcBef>
              <a:spcAft>
                <a:spcPct val="0"/>
              </a:spcAft>
              <a:defRPr sz="1100">
                <a:solidFill>
                  <a:schemeClr val="tx1"/>
                </a:solidFill>
                <a:latin typeface="Times New Roman" pitchFamily="18" charset="0"/>
              </a:defRPr>
            </a:lvl7pPr>
            <a:lvl8pPr marL="3428811" indent="-228587" eaLnBrk="0" fontAlgn="base" hangingPunct="0">
              <a:spcBef>
                <a:spcPct val="30000"/>
              </a:spcBef>
              <a:spcAft>
                <a:spcPct val="0"/>
              </a:spcAft>
              <a:defRPr sz="1100">
                <a:solidFill>
                  <a:schemeClr val="tx1"/>
                </a:solidFill>
                <a:latin typeface="Times New Roman" pitchFamily="18" charset="0"/>
              </a:defRPr>
            </a:lvl8pPr>
            <a:lvl9pPr marL="3885985" indent="-228587"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C860DB1-4A38-453B-B133-397824323650}" type="slidenum">
              <a:rPr lang="en-US" altLang="en-US" sz="1200"/>
              <a:pPr eaLnBrk="1" hangingPunct="1">
                <a:spcBef>
                  <a:spcPct val="0"/>
                </a:spcBef>
              </a:pPr>
              <a:t>21</a:t>
            </a:fld>
            <a:endParaRPr lang="en-US" altLang="en-US" sz="1200"/>
          </a:p>
        </p:txBody>
      </p:sp>
    </p:spTree>
    <p:extLst>
      <p:ext uri="{BB962C8B-B14F-4D97-AF65-F5344CB8AC3E}">
        <p14:creationId xmlns:p14="http://schemas.microsoft.com/office/powerpoint/2010/main" val="21792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pPr/>
              <a:t>25</a:t>
            </a:fld>
            <a:endParaRPr lang="en-US"/>
          </a:p>
        </p:txBody>
      </p:sp>
    </p:spTree>
    <p:extLst>
      <p:ext uri="{BB962C8B-B14F-4D97-AF65-F5344CB8AC3E}">
        <p14:creationId xmlns:p14="http://schemas.microsoft.com/office/powerpoint/2010/main" val="387745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AB6BBA8-653B-40A8-B840-D7BED9B55523}" type="slidenum">
              <a:rPr lang="en-US" smtClean="0"/>
              <a:t>29</a:t>
            </a:fld>
            <a:endParaRPr lang="en-US" dirty="0"/>
          </a:p>
        </p:txBody>
      </p:sp>
    </p:spTree>
    <p:extLst>
      <p:ext uri="{BB962C8B-B14F-4D97-AF65-F5344CB8AC3E}">
        <p14:creationId xmlns:p14="http://schemas.microsoft.com/office/powerpoint/2010/main" val="230724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smtClean="0"/>
          </a:p>
        </p:txBody>
      </p:sp>
      <p:sp>
        <p:nvSpPr>
          <p:cNvPr id="105476" name="Slide Number Placeholder 3"/>
          <p:cNvSpPr>
            <a:spLocks noGrp="1"/>
          </p:cNvSpPr>
          <p:nvPr>
            <p:ph type="sldNum" sz="quarter" idx="5"/>
          </p:nvPr>
        </p:nvSpPr>
        <p:spPr>
          <a:noFill/>
        </p:spPr>
        <p:txBody>
          <a:bodyPr/>
          <a:lstStyle>
            <a:lvl1pPr eaLnBrk="0" hangingPunct="0">
              <a:defRPr sz="2000">
                <a:solidFill>
                  <a:schemeClr val="tx1"/>
                </a:solidFill>
                <a:latin typeface="Times New Roman" pitchFamily="18" charset="0"/>
              </a:defRPr>
            </a:lvl1pPr>
            <a:lvl2pPr marL="742842" indent="-285709" eaLnBrk="0" hangingPunct="0">
              <a:defRPr sz="2000">
                <a:solidFill>
                  <a:schemeClr val="tx1"/>
                </a:solidFill>
                <a:latin typeface="Times New Roman" pitchFamily="18" charset="0"/>
              </a:defRPr>
            </a:lvl2pPr>
            <a:lvl3pPr marL="1142834" indent="-228568" eaLnBrk="0" hangingPunct="0">
              <a:defRPr sz="2000">
                <a:solidFill>
                  <a:schemeClr val="tx1"/>
                </a:solidFill>
                <a:latin typeface="Times New Roman" pitchFamily="18" charset="0"/>
              </a:defRPr>
            </a:lvl3pPr>
            <a:lvl4pPr marL="1599968" indent="-228568" eaLnBrk="0" hangingPunct="0">
              <a:defRPr sz="2000">
                <a:solidFill>
                  <a:schemeClr val="tx1"/>
                </a:solidFill>
                <a:latin typeface="Times New Roman" pitchFamily="18" charset="0"/>
              </a:defRPr>
            </a:lvl4pPr>
            <a:lvl5pPr marL="2057100" indent="-228568" eaLnBrk="0" hangingPunct="0">
              <a:defRPr sz="2000">
                <a:solidFill>
                  <a:schemeClr val="tx1"/>
                </a:solidFill>
                <a:latin typeface="Times New Roman" pitchFamily="18" charset="0"/>
              </a:defRPr>
            </a:lvl5pPr>
            <a:lvl6pPr marL="2514234" indent="-228568" eaLnBrk="0" fontAlgn="base" hangingPunct="0">
              <a:spcBef>
                <a:spcPct val="0"/>
              </a:spcBef>
              <a:spcAft>
                <a:spcPct val="0"/>
              </a:spcAft>
              <a:defRPr sz="2000">
                <a:solidFill>
                  <a:schemeClr val="tx1"/>
                </a:solidFill>
                <a:latin typeface="Times New Roman" pitchFamily="18" charset="0"/>
              </a:defRPr>
            </a:lvl6pPr>
            <a:lvl7pPr marL="2971367" indent="-228568" eaLnBrk="0" fontAlgn="base" hangingPunct="0">
              <a:spcBef>
                <a:spcPct val="0"/>
              </a:spcBef>
              <a:spcAft>
                <a:spcPct val="0"/>
              </a:spcAft>
              <a:defRPr sz="2000">
                <a:solidFill>
                  <a:schemeClr val="tx1"/>
                </a:solidFill>
                <a:latin typeface="Times New Roman" pitchFamily="18" charset="0"/>
              </a:defRPr>
            </a:lvl7pPr>
            <a:lvl8pPr marL="3428501" indent="-228568" eaLnBrk="0" fontAlgn="base" hangingPunct="0">
              <a:spcBef>
                <a:spcPct val="0"/>
              </a:spcBef>
              <a:spcAft>
                <a:spcPct val="0"/>
              </a:spcAft>
              <a:defRPr sz="2000">
                <a:solidFill>
                  <a:schemeClr val="tx1"/>
                </a:solidFill>
                <a:latin typeface="Times New Roman" pitchFamily="18" charset="0"/>
              </a:defRPr>
            </a:lvl8pPr>
            <a:lvl9pPr marL="3885634" indent="-228568" eaLnBrk="0" fontAlgn="base" hangingPunct="0">
              <a:spcBef>
                <a:spcPct val="0"/>
              </a:spcBef>
              <a:spcAft>
                <a:spcPct val="0"/>
              </a:spcAft>
              <a:defRPr sz="2000">
                <a:solidFill>
                  <a:schemeClr val="tx1"/>
                </a:solidFill>
                <a:latin typeface="Times New Roman" pitchFamily="18" charset="0"/>
              </a:defRPr>
            </a:lvl9pPr>
          </a:lstStyle>
          <a:p>
            <a:pPr eaLnBrk="1" hangingPunct="1"/>
            <a:fld id="{33197D04-9B49-41DF-B7E5-726C60829738}" type="slidenum">
              <a:rPr lang="en-US" altLang="en-US" sz="1200"/>
              <a:pPr eaLnBrk="1" hangingPunct="1"/>
              <a:t>30</a:t>
            </a:fld>
            <a:endParaRPr lang="en-US" altLang="en-US" sz="1200"/>
          </a:p>
        </p:txBody>
      </p:sp>
    </p:spTree>
    <p:extLst>
      <p:ext uri="{BB962C8B-B14F-4D97-AF65-F5344CB8AC3E}">
        <p14:creationId xmlns:p14="http://schemas.microsoft.com/office/powerpoint/2010/main" val="87032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t>32</a:t>
            </a:fld>
            <a:endParaRPr lang="en-US" dirty="0"/>
          </a:p>
        </p:txBody>
      </p:sp>
    </p:spTree>
    <p:extLst>
      <p:ext uri="{BB962C8B-B14F-4D97-AF65-F5344CB8AC3E}">
        <p14:creationId xmlns:p14="http://schemas.microsoft.com/office/powerpoint/2010/main" val="2088852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rPr>
              <a:t>Today’s </a:t>
            </a:r>
            <a:r>
              <a:rPr lang="en-US" sz="36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rPr>
              <a:t>Presenter</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endParaRP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rPr>
              <a:t>Today’s </a:t>
            </a:r>
            <a:r>
              <a:rPr lang="en-US" sz="36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rPr>
              <a:t>Learning</a:t>
            </a:r>
            <a:r>
              <a:rPr lang="en-US" sz="3600" b="1" kern="1200" baseline="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rPr>
              <a:t> </a:t>
            </a:r>
            <a:r>
              <a:rPr lang="en-US" sz="36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rPr>
              <a:t>Objectives</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effectLst>
                <a:outerShdw blurRad="38100" dist="38100" dir="2700000" algn="tl">
                  <a:srgbClr val="000000">
                    <a:alpha val="43137"/>
                  </a:srgbClr>
                </a:outerShdw>
              </a:effectLst>
              <a:latin typeface="+mj-lt"/>
              <a:ea typeface="+mj-ea"/>
              <a:cs typeface="+mj-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e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jpg"/>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2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Lst>
  <p:txStyles>
    <p:titleStyle>
      <a:lvl1pPr algn="l" defTabSz="914400" rtl="0" eaLnBrk="1" latinLnBrk="0" hangingPunct="1">
        <a:lnSpc>
          <a:spcPct val="90000"/>
        </a:lnSpc>
        <a:spcBef>
          <a:spcPct val="0"/>
        </a:spcBef>
        <a:buNone/>
        <a:defRPr sz="3600" b="1"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1.wmf"/></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3.jpe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3.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hyperlink" Target="http://www.oklahomaworks.gov/"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twc.state.tx.us/files/partners/02-16-ch1-twc.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hyperlink" Target="http://www.twc.state.tx.us/files/partners/02-16-ch1-att1-twc.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doleta.gov/oa/contactlist.cfm" TargetMode="Externa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8581"/>
      </p:ext>
    </p:extLst>
  </p:cSld>
  <p:clrMapOvr>
    <a:masterClrMapping/>
  </p:clrMapOvr>
  <p:transition spd="slow" advClick="0" advTm="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3405"/>
            <a:ext cx="7886700" cy="884850"/>
          </a:xfrm>
        </p:spPr>
        <p:txBody>
          <a:bodyPr>
            <a:noAutofit/>
          </a:bodyPr>
          <a:lstStyle/>
          <a:p>
            <a:r>
              <a:rPr lang="en-US" dirty="0" smtClean="0">
                <a:effectLst>
                  <a:outerShdw blurRad="38100" dist="38100" dir="2700000" algn="tl">
                    <a:srgbClr val="000000">
                      <a:alpha val="43137"/>
                    </a:srgbClr>
                  </a:outerShdw>
                </a:effectLst>
              </a:rPr>
              <a:t>5 Components of </a:t>
            </a:r>
            <a:r>
              <a:rPr lang="en-US" u="sng" dirty="0" smtClean="0">
                <a:effectLst>
                  <a:outerShdw blurRad="38100" dist="38100" dir="2700000" algn="tl">
                    <a:srgbClr val="000000">
                      <a:alpha val="43137"/>
                    </a:srgbClr>
                  </a:outerShdw>
                </a:effectLst>
              </a:rPr>
              <a:t>Any</a:t>
            </a:r>
            <a:r>
              <a:rPr lang="en-US" dirty="0" smtClean="0">
                <a:effectLst>
                  <a:outerShdw blurRad="38100" dist="38100" dir="2700000" algn="tl">
                    <a:srgbClr val="000000">
                      <a:alpha val="43137"/>
                    </a:srgbClr>
                  </a:outerShdw>
                </a:effectLst>
              </a:rPr>
              <a:t> </a:t>
            </a:r>
            <a:br>
              <a:rPr lang="en-US" dirty="0" smtClean="0">
                <a:effectLst>
                  <a:outerShdw blurRad="38100" dist="38100" dir="2700000" algn="tl">
                    <a:srgbClr val="000000">
                      <a:alpha val="43137"/>
                    </a:srgbClr>
                  </a:outerShdw>
                </a:effectLst>
              </a:rPr>
            </a:br>
            <a:r>
              <a:rPr lang="en-US" i="1" dirty="0" smtClean="0">
                <a:effectLst>
                  <a:outerShdw blurRad="38100" dist="38100" dir="2700000" algn="tl">
                    <a:srgbClr val="000000">
                      <a:alpha val="43137"/>
                    </a:srgbClr>
                  </a:outerShdw>
                </a:effectLst>
              </a:rPr>
              <a:t>Registered</a:t>
            </a:r>
            <a:r>
              <a:rPr lang="en-US" dirty="0" smtClean="0">
                <a:effectLst>
                  <a:outerShdw blurRad="38100" dist="38100" dir="2700000" algn="tl">
                    <a:srgbClr val="000000">
                      <a:alpha val="43137"/>
                    </a:srgbClr>
                  </a:outerShdw>
                </a:effectLst>
              </a:rPr>
              <a:t> Program</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0525" y="1600200"/>
            <a:ext cx="8458200" cy="4457700"/>
          </a:xfrm>
        </p:spPr>
        <p:txBody>
          <a:bodyPr>
            <a:normAutofit fontScale="85000" lnSpcReduction="20000"/>
          </a:bodyPr>
          <a:lstStyle/>
          <a:p>
            <a:pPr marL="514350" indent="-514350">
              <a:spcBef>
                <a:spcPts val="600"/>
              </a:spcBef>
              <a:buFont typeface="+mj-lt"/>
              <a:buAutoNum type="arabicPeriod"/>
            </a:pPr>
            <a:r>
              <a:rPr lang="en-US" sz="3300" b="1" dirty="0" smtClean="0">
                <a:effectLst>
                  <a:outerShdw blurRad="38100" dist="38100" dir="2700000" algn="tl">
                    <a:srgbClr val="000000">
                      <a:alpha val="43137"/>
                    </a:srgbClr>
                  </a:outerShdw>
                </a:effectLst>
              </a:rPr>
              <a:t>Employer Involvement</a:t>
            </a:r>
          </a:p>
          <a:p>
            <a:pPr marL="914400" lvl="1" indent="-514350">
              <a:spcBef>
                <a:spcPts val="600"/>
              </a:spcBef>
            </a:pPr>
            <a:r>
              <a:rPr lang="en-US" sz="2100" dirty="0" smtClean="0"/>
              <a:t>Programs </a:t>
            </a:r>
            <a:r>
              <a:rPr lang="en-US" sz="2100" i="1" dirty="0" smtClean="0"/>
              <a:t>start </a:t>
            </a:r>
            <a:r>
              <a:rPr lang="en-US" sz="2100" dirty="0" smtClean="0"/>
              <a:t>with employer needs; employers are the foundation for the program</a:t>
            </a:r>
          </a:p>
          <a:p>
            <a:pPr marL="514350" indent="-514350">
              <a:spcBef>
                <a:spcPts val="600"/>
              </a:spcBef>
              <a:buFont typeface="+mj-lt"/>
              <a:buAutoNum type="arabicPeriod"/>
            </a:pPr>
            <a:r>
              <a:rPr lang="en-US" sz="3300" b="1" dirty="0" smtClean="0">
                <a:effectLst>
                  <a:outerShdw blurRad="38100" dist="38100" dir="2700000" algn="tl">
                    <a:srgbClr val="000000">
                      <a:alpha val="43137"/>
                    </a:srgbClr>
                  </a:outerShdw>
                </a:effectLst>
              </a:rPr>
              <a:t>Structured and Supervised OJT</a:t>
            </a:r>
          </a:p>
          <a:p>
            <a:pPr marL="914400" lvl="1" indent="-514350">
              <a:spcBef>
                <a:spcPts val="600"/>
              </a:spcBef>
            </a:pPr>
            <a:r>
              <a:rPr lang="en-US" sz="2100" dirty="0" smtClean="0"/>
              <a:t>Provided by employer; competencies are attained through On-the-Job Training; minimum of 2000 hours</a:t>
            </a:r>
          </a:p>
          <a:p>
            <a:pPr marL="514350" indent="-514350">
              <a:spcBef>
                <a:spcPts val="600"/>
              </a:spcBef>
              <a:buFont typeface="+mj-lt"/>
              <a:buAutoNum type="arabicPeriod"/>
            </a:pPr>
            <a:r>
              <a:rPr lang="en-US" sz="3300" b="1" dirty="0" smtClean="0">
                <a:effectLst>
                  <a:outerShdw blurRad="38100" dist="38100" dir="2700000" algn="tl">
                    <a:srgbClr val="000000">
                      <a:alpha val="43137"/>
                    </a:srgbClr>
                  </a:outerShdw>
                </a:effectLst>
              </a:rPr>
              <a:t>Related Training and Instruction</a:t>
            </a:r>
          </a:p>
          <a:p>
            <a:pPr marL="914400" lvl="1" indent="-514350">
              <a:spcBef>
                <a:spcPts val="600"/>
              </a:spcBef>
            </a:pPr>
            <a:r>
              <a:rPr lang="en-US" sz="2100" dirty="0" smtClean="0"/>
              <a:t>Called the “RTI” – the classroom training portion or associated curriculum (144 hours per year recommended)</a:t>
            </a:r>
          </a:p>
          <a:p>
            <a:pPr marL="514350" indent="-514350">
              <a:spcBef>
                <a:spcPts val="600"/>
              </a:spcBef>
              <a:buFont typeface="+mj-lt"/>
              <a:buAutoNum type="arabicPeriod"/>
            </a:pPr>
            <a:r>
              <a:rPr lang="en-US" sz="3300" b="1" dirty="0" smtClean="0">
                <a:effectLst>
                  <a:outerShdw blurRad="38100" dist="38100" dir="2700000" algn="tl">
                    <a:srgbClr val="000000">
                      <a:alpha val="43137"/>
                    </a:srgbClr>
                  </a:outerShdw>
                </a:effectLst>
              </a:rPr>
              <a:t>Rewards for Skill Gains</a:t>
            </a:r>
          </a:p>
          <a:p>
            <a:pPr marL="914400" lvl="1" indent="-514350">
              <a:spcBef>
                <a:spcPts val="600"/>
              </a:spcBef>
            </a:pPr>
            <a:r>
              <a:rPr lang="en-US" sz="2100" dirty="0" smtClean="0"/>
              <a:t>Progressive wage increases commensurate with increase in proficiency</a:t>
            </a:r>
          </a:p>
          <a:p>
            <a:pPr marL="514350" indent="-514350">
              <a:spcBef>
                <a:spcPts val="600"/>
              </a:spcBef>
              <a:buFont typeface="+mj-lt"/>
              <a:buAutoNum type="arabicPeriod"/>
            </a:pPr>
            <a:r>
              <a:rPr lang="en-US" sz="3300" b="1" dirty="0" smtClean="0">
                <a:effectLst>
                  <a:outerShdw blurRad="38100" dist="38100" dir="2700000" algn="tl">
                    <a:srgbClr val="000000">
                      <a:alpha val="43137"/>
                    </a:srgbClr>
                  </a:outerShdw>
                </a:effectLst>
              </a:rPr>
              <a:t>National Occupational Credential</a:t>
            </a:r>
          </a:p>
          <a:p>
            <a:pPr marL="914400" lvl="1" indent="-514350">
              <a:spcBef>
                <a:spcPts val="600"/>
              </a:spcBef>
            </a:pPr>
            <a:r>
              <a:rPr lang="en-US" sz="2100" dirty="0" smtClean="0"/>
              <a:t>RA Completion Certificate is a recognized post-secondary credential under WIOA (Section 3(52)); stackable and portable</a:t>
            </a:r>
            <a:endParaRPr lang="en-US" sz="2100" dirty="0"/>
          </a:p>
        </p:txBody>
      </p:sp>
    </p:spTree>
    <p:extLst>
      <p:ext uri="{BB962C8B-B14F-4D97-AF65-F5344CB8AC3E}">
        <p14:creationId xmlns:p14="http://schemas.microsoft.com/office/powerpoint/2010/main" val="1982224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294355"/>
            <a:ext cx="7886700" cy="884850"/>
          </a:xfrm>
        </p:spPr>
        <p:txBody>
          <a:bodyPr>
            <a:normAutofit/>
          </a:bodyPr>
          <a:lstStyle/>
          <a:p>
            <a:r>
              <a:rPr lang="en-US" dirty="0" smtClean="0">
                <a:effectLst>
                  <a:outerShdw blurRad="38100" dist="38100" dir="2700000" algn="tl">
                    <a:srgbClr val="000000">
                      <a:alpha val="43137"/>
                    </a:srgbClr>
                  </a:outerShdw>
                </a:effectLst>
              </a:rPr>
              <a:t>The Players – Flexibility is Key</a:t>
            </a:r>
            <a:endParaRPr lang="en-US"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27280711"/>
              </p:ext>
            </p:extLst>
          </p:nvPr>
        </p:nvGraphicFramePr>
        <p:xfrm>
          <a:off x="228600" y="1905000"/>
          <a:ext cx="8686800" cy="3718560"/>
        </p:xfrm>
        <a:graphic>
          <a:graphicData uri="http://schemas.openxmlformats.org/drawingml/2006/table">
            <a:tbl>
              <a:tblPr firstRow="1" bandRow="1">
                <a:tableStyleId>{5C22544A-7EE6-4342-B048-85BDC9FD1C3A}</a:tableStyleId>
              </a:tblPr>
              <a:tblGrid>
                <a:gridCol w="2171700"/>
                <a:gridCol w="2171700"/>
                <a:gridCol w="2171700"/>
                <a:gridCol w="2171700"/>
              </a:tblGrid>
              <a:tr h="370840">
                <a:tc>
                  <a:txBody>
                    <a:bodyPr/>
                    <a:lstStyle/>
                    <a:p>
                      <a:pPr algn="ctr"/>
                      <a:r>
                        <a:rPr lang="en-US" sz="2000" dirty="0" smtClean="0">
                          <a:effectLst>
                            <a:outerShdw blurRad="38100" dist="38100" dir="2700000" algn="tl">
                              <a:srgbClr val="000000">
                                <a:alpha val="43137"/>
                              </a:srgbClr>
                            </a:outerShdw>
                          </a:effectLst>
                        </a:rPr>
                        <a:t>Program Sponsor</a:t>
                      </a:r>
                      <a:endParaRPr lang="en-US" sz="2000" dirty="0">
                        <a:effectLst>
                          <a:outerShdw blurRad="38100" dist="38100" dir="2700000" algn="tl">
                            <a:srgbClr val="000000">
                              <a:alpha val="43137"/>
                            </a:srgbClr>
                          </a:outerShdw>
                        </a:effectLst>
                      </a:endParaRPr>
                    </a:p>
                  </a:txBody>
                  <a:tcPr/>
                </a:tc>
                <a:tc>
                  <a:txBody>
                    <a:bodyPr/>
                    <a:lstStyle/>
                    <a:p>
                      <a:pPr algn="ctr"/>
                      <a:r>
                        <a:rPr lang="en-US" sz="2000" dirty="0" smtClean="0">
                          <a:effectLst>
                            <a:outerShdw blurRad="38100" dist="38100" dir="2700000" algn="tl">
                              <a:srgbClr val="000000">
                                <a:alpha val="43137"/>
                              </a:srgbClr>
                            </a:outerShdw>
                          </a:effectLst>
                        </a:rPr>
                        <a:t>Employer(s)</a:t>
                      </a: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smtClean="0">
                          <a:effectLst>
                            <a:outerShdw blurRad="38100" dist="38100" dir="2700000" algn="tl">
                              <a:srgbClr val="000000">
                                <a:alpha val="43137"/>
                              </a:srgbClr>
                            </a:outerShdw>
                          </a:effectLst>
                        </a:rPr>
                        <a:t>Provider of RTI</a:t>
                      </a: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smtClean="0">
                          <a:effectLst>
                            <a:outerShdw blurRad="38100" dist="38100" dir="2700000" algn="tl">
                              <a:srgbClr val="000000">
                                <a:alpha val="43137"/>
                              </a:srgbClr>
                            </a:outerShdw>
                          </a:effectLst>
                        </a:rPr>
                        <a:t>Workforce System</a:t>
                      </a:r>
                      <a:endParaRPr lang="en-US" sz="2000" dirty="0">
                        <a:effectLst>
                          <a:outerShdw blurRad="38100" dist="38100" dir="2700000" algn="tl">
                            <a:srgbClr val="000000">
                              <a:alpha val="43137"/>
                            </a:srgbClr>
                          </a:outerShdw>
                        </a:effectLst>
                      </a:endParaRPr>
                    </a:p>
                  </a:txBody>
                  <a:tcPr/>
                </a:tc>
              </a:tr>
              <a:tr h="370840">
                <a:tc>
                  <a:txBody>
                    <a:bodyPr/>
                    <a:lstStyle/>
                    <a:p>
                      <a:pPr marL="285750" indent="-285750">
                        <a:buFont typeface="Arial" panose="020B0604020202020204" pitchFamily="34" charset="0"/>
                        <a:buChar char="•"/>
                      </a:pPr>
                      <a:r>
                        <a:rPr lang="en-US" sz="1600" b="1" dirty="0" smtClean="0"/>
                        <a:t>Responsible</a:t>
                      </a:r>
                      <a:r>
                        <a:rPr lang="en-US" sz="1600" b="1" baseline="0" dirty="0" smtClean="0"/>
                        <a:t> for administering the program (they do the paperwork and data entry)</a:t>
                      </a:r>
                    </a:p>
                    <a:p>
                      <a:pPr marL="285750" indent="-285750">
                        <a:buFont typeface="Arial" panose="020B0604020202020204" pitchFamily="34" charset="0"/>
                        <a:buChar char="•"/>
                      </a:pPr>
                      <a:r>
                        <a:rPr lang="en-US" sz="1600" b="1" baseline="0" dirty="0" smtClean="0"/>
                        <a:t>Can be the employer or another entity or intermediary such as a community college</a:t>
                      </a:r>
                      <a:endParaRPr lang="en-US" sz="1600" b="1" dirty="0"/>
                    </a:p>
                  </a:txBody>
                  <a:tcPr/>
                </a:tc>
                <a:tc>
                  <a:txBody>
                    <a:bodyPr/>
                    <a:lstStyle/>
                    <a:p>
                      <a:pPr marL="285750" indent="-285750">
                        <a:buFont typeface="Arial" panose="020B0604020202020204" pitchFamily="34" charset="0"/>
                        <a:buChar char="•"/>
                      </a:pPr>
                      <a:r>
                        <a:rPr lang="en-US" sz="1600" b="1" dirty="0" smtClean="0"/>
                        <a:t>Provider</a:t>
                      </a:r>
                      <a:r>
                        <a:rPr lang="en-US" sz="1600" b="1" baseline="0" dirty="0" smtClean="0"/>
                        <a:t> of OJT</a:t>
                      </a:r>
                    </a:p>
                    <a:p>
                      <a:pPr marL="285750" indent="-285750">
                        <a:buFont typeface="Arial" panose="020B0604020202020204" pitchFamily="34" charset="0"/>
                        <a:buChar char="•"/>
                      </a:pPr>
                      <a:r>
                        <a:rPr lang="en-US" sz="1600" b="1" baseline="0" dirty="0" smtClean="0"/>
                        <a:t>Often the program sponsor</a:t>
                      </a:r>
                    </a:p>
                    <a:p>
                      <a:pPr marL="285750" indent="-285750">
                        <a:buFont typeface="Arial" panose="020B0604020202020204" pitchFamily="34" charset="0"/>
                        <a:buChar char="•"/>
                      </a:pPr>
                      <a:r>
                        <a:rPr lang="en-US" sz="1600" b="1" baseline="0" dirty="0" smtClean="0"/>
                        <a:t>Can be group of employers</a:t>
                      </a:r>
                    </a:p>
                    <a:p>
                      <a:pPr marL="285750" indent="-285750">
                        <a:buFont typeface="Arial" panose="020B0604020202020204" pitchFamily="34" charset="0"/>
                        <a:buChar char="•"/>
                      </a:pPr>
                      <a:r>
                        <a:rPr lang="en-US" sz="1600" b="1" baseline="0" dirty="0" smtClean="0"/>
                        <a:t>Foundation and driver of the program</a:t>
                      </a:r>
                      <a:endParaRPr lang="en-US" sz="1600" b="1" dirty="0"/>
                    </a:p>
                  </a:txBody>
                  <a:tcPr/>
                </a:tc>
                <a:tc>
                  <a:txBody>
                    <a:bodyPr/>
                    <a:lstStyle/>
                    <a:p>
                      <a:pPr marL="285750" indent="-285750">
                        <a:buFont typeface="Arial" panose="020B0604020202020204" pitchFamily="34" charset="0"/>
                        <a:buChar char="•"/>
                      </a:pPr>
                      <a:r>
                        <a:rPr lang="en-US" sz="1600" b="1" dirty="0" smtClean="0"/>
                        <a:t>Can be employer, community college, joint apprenticeship training committee,</a:t>
                      </a:r>
                      <a:r>
                        <a:rPr lang="en-US" sz="1600" b="1" baseline="0" dirty="0" smtClean="0"/>
                        <a:t> or </a:t>
                      </a:r>
                      <a:r>
                        <a:rPr lang="en-US" sz="1600" b="1" dirty="0" smtClean="0"/>
                        <a:t>other entity</a:t>
                      </a:r>
                      <a:endParaRPr lang="en-US" sz="1600" b="1" dirty="0"/>
                    </a:p>
                  </a:txBody>
                  <a:tcPr/>
                </a:tc>
                <a:tc>
                  <a:txBody>
                    <a:bodyPr/>
                    <a:lstStyle/>
                    <a:p>
                      <a:pPr marL="285750" indent="-285750">
                        <a:buFont typeface="Arial"/>
                        <a:buChar char="•"/>
                      </a:pPr>
                      <a:r>
                        <a:rPr lang="en-US" sz="1600" b="1" dirty="0" smtClean="0"/>
                        <a:t>Multiple</a:t>
                      </a:r>
                      <a:r>
                        <a:rPr lang="en-US" sz="1600" b="1" baseline="0" dirty="0" smtClean="0"/>
                        <a:t> opportunities for the workforce system to partner with programs – both before and after an individual becomes an apprentice</a:t>
                      </a:r>
                      <a:endParaRPr lang="en-US" sz="1600" b="1" dirty="0"/>
                    </a:p>
                  </a:txBody>
                  <a:tcPr/>
                </a:tc>
              </a:tr>
            </a:tbl>
          </a:graphicData>
        </a:graphic>
      </p:graphicFrame>
      <p:sp>
        <p:nvSpPr>
          <p:cNvPr id="6" name="Octagon 5"/>
          <p:cNvSpPr/>
          <p:nvPr/>
        </p:nvSpPr>
        <p:spPr>
          <a:xfrm>
            <a:off x="990600" y="1371600"/>
            <a:ext cx="609600" cy="533400"/>
          </a:xfrm>
          <a:prstGeom prst="oc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7" name="Octagon 6"/>
          <p:cNvSpPr/>
          <p:nvPr/>
        </p:nvSpPr>
        <p:spPr>
          <a:xfrm>
            <a:off x="3200400" y="1371600"/>
            <a:ext cx="609600" cy="533400"/>
          </a:xfrm>
          <a:prstGeom prst="oc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2</a:t>
            </a:r>
            <a:endParaRPr lang="en-US" sz="2800" b="1" dirty="0">
              <a:effectLst>
                <a:outerShdw blurRad="38100" dist="38100" dir="2700000" algn="tl">
                  <a:srgbClr val="000000">
                    <a:alpha val="43137"/>
                  </a:srgbClr>
                </a:outerShdw>
              </a:effectLst>
            </a:endParaRPr>
          </a:p>
        </p:txBody>
      </p:sp>
      <p:sp>
        <p:nvSpPr>
          <p:cNvPr id="8" name="Octagon 7"/>
          <p:cNvSpPr/>
          <p:nvPr/>
        </p:nvSpPr>
        <p:spPr>
          <a:xfrm>
            <a:off x="5410200" y="1371600"/>
            <a:ext cx="609600" cy="533400"/>
          </a:xfrm>
          <a:prstGeom prst="oc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3</a:t>
            </a:r>
            <a:endParaRPr lang="en-US" sz="2800" b="1" dirty="0">
              <a:effectLst>
                <a:outerShdw blurRad="38100" dist="38100" dir="2700000" algn="tl">
                  <a:srgbClr val="000000">
                    <a:alpha val="43137"/>
                  </a:srgbClr>
                </a:outerShdw>
              </a:effectLst>
            </a:endParaRPr>
          </a:p>
        </p:txBody>
      </p:sp>
      <p:sp>
        <p:nvSpPr>
          <p:cNvPr id="9" name="Octagon 8"/>
          <p:cNvSpPr/>
          <p:nvPr/>
        </p:nvSpPr>
        <p:spPr>
          <a:xfrm>
            <a:off x="7543800" y="1371600"/>
            <a:ext cx="609600" cy="533400"/>
          </a:xfrm>
          <a:prstGeom prst="oc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4</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4079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National Branding</a:t>
            </a:r>
            <a:endParaRPr lang="en-US" sz="4000" dirty="0">
              <a:effectLst>
                <a:outerShdw blurRad="38100" dist="38100" dir="2700000" algn="tl">
                  <a:srgbClr val="000000">
                    <a:alpha val="43137"/>
                  </a:srgbClr>
                </a:outerShdw>
              </a:effectLst>
            </a:endParaRPr>
          </a:p>
        </p:txBody>
      </p:sp>
      <p:pic>
        <p:nvPicPr>
          <p:cNvPr id="4" name="Picture 2" descr="C:\Users\walton.diane\AppData\Local\Microsoft\Windows\Temporary Internet Files\Content.Outlook\PJFDCBP0\AppUSA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1594982"/>
            <a:ext cx="4695824" cy="994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2628899"/>
            <a:ext cx="6820752" cy="323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05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417637"/>
            <a:ext cx="5105400" cy="4525963"/>
          </a:xfrm>
        </p:spPr>
        <p:txBody>
          <a:bodyPr/>
          <a:lstStyle/>
          <a:p>
            <a:pPr>
              <a:lnSpc>
                <a:spcPct val="100000"/>
              </a:lnSpc>
              <a:spcBef>
                <a:spcPts val="600"/>
              </a:spcBef>
              <a:spcAft>
                <a:spcPts val="600"/>
              </a:spcAft>
            </a:pPr>
            <a:r>
              <a:rPr lang="en-US" sz="3600" b="1" dirty="0" smtClean="0">
                <a:effectLst>
                  <a:outerShdw blurRad="50800" dist="38100" dir="2700000" algn="tl" rotWithShape="0">
                    <a:prstClr val="black">
                      <a:alpha val="40000"/>
                    </a:prstClr>
                  </a:outerShdw>
                </a:effectLst>
              </a:rPr>
              <a:t>NAW 2015</a:t>
            </a:r>
          </a:p>
          <a:p>
            <a:pPr lvl="1">
              <a:lnSpc>
                <a:spcPct val="100000"/>
              </a:lnSpc>
              <a:spcBef>
                <a:spcPts val="600"/>
              </a:spcBef>
              <a:spcAft>
                <a:spcPts val="600"/>
              </a:spcAft>
            </a:pPr>
            <a:r>
              <a:rPr lang="en-US" b="1" dirty="0" smtClean="0"/>
              <a:t>November 2-8, 2015</a:t>
            </a:r>
          </a:p>
          <a:p>
            <a:pPr lvl="1">
              <a:lnSpc>
                <a:spcPct val="100000"/>
              </a:lnSpc>
              <a:spcBef>
                <a:spcPts val="600"/>
              </a:spcBef>
              <a:spcAft>
                <a:spcPts val="600"/>
              </a:spcAft>
            </a:pPr>
            <a:r>
              <a:rPr lang="en-US" b="1" dirty="0" smtClean="0"/>
              <a:t>Presidential Proclamation</a:t>
            </a:r>
          </a:p>
          <a:p>
            <a:pPr lvl="1">
              <a:lnSpc>
                <a:spcPct val="100000"/>
              </a:lnSpc>
              <a:spcBef>
                <a:spcPts val="600"/>
              </a:spcBef>
              <a:spcAft>
                <a:spcPts val="600"/>
              </a:spcAft>
            </a:pPr>
            <a:r>
              <a:rPr lang="en-US" b="1" dirty="0" smtClean="0"/>
              <a:t>Multiple Gubernatorial Proclamations</a:t>
            </a:r>
          </a:p>
          <a:p>
            <a:pPr lvl="1">
              <a:lnSpc>
                <a:spcPct val="100000"/>
              </a:lnSpc>
              <a:spcBef>
                <a:spcPts val="600"/>
              </a:spcBef>
              <a:spcAft>
                <a:spcPts val="600"/>
              </a:spcAft>
            </a:pPr>
            <a:r>
              <a:rPr lang="en-US" b="1" dirty="0" smtClean="0"/>
              <a:t>More than 300 events!</a:t>
            </a:r>
          </a:p>
          <a:p>
            <a:pPr lvl="1">
              <a:lnSpc>
                <a:spcPct val="100000"/>
              </a:lnSpc>
              <a:spcBef>
                <a:spcPts val="600"/>
              </a:spcBef>
              <a:spcAft>
                <a:spcPts val="600"/>
              </a:spcAft>
            </a:pPr>
            <a:endParaRPr lang="en-US" b="1"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7F951FB2-FF4F-467D-949B-FBDF6036DA14}" type="slidenum">
              <a:rPr lang="en-US" smtClean="0"/>
              <a:pPr/>
              <a:t>13</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1" y="1219200"/>
            <a:ext cx="3463872" cy="2419349"/>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0" y="3581400"/>
            <a:ext cx="3429000" cy="146453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9400" y="5029200"/>
            <a:ext cx="2526886" cy="1828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800" y="4953000"/>
            <a:ext cx="3677073" cy="1905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4953000"/>
            <a:ext cx="3525569" cy="1905000"/>
          </a:xfrm>
          <a:prstGeom prst="rect">
            <a:avLst/>
          </a:prstGeom>
        </p:spPr>
      </p:pic>
      <p:sp>
        <p:nvSpPr>
          <p:cNvPr id="10" name="Title 9"/>
          <p:cNvSpPr>
            <a:spLocks noGrp="1"/>
          </p:cNvSpPr>
          <p:nvPr>
            <p:ph type="title"/>
          </p:nvPr>
        </p:nvSpPr>
        <p:spPr>
          <a:xfrm>
            <a:off x="647700" y="334350"/>
            <a:ext cx="7886700" cy="884850"/>
          </a:xfrm>
        </p:spPr>
        <p:txBody>
          <a:bodyPr>
            <a:noAutofit/>
          </a:bodyPr>
          <a:lstStyle/>
          <a:p>
            <a:r>
              <a:rPr lang="en-US" sz="4000" dirty="0" smtClean="0"/>
              <a:t>First-Ever National </a:t>
            </a:r>
            <a:br>
              <a:rPr lang="en-US" sz="4000" dirty="0" smtClean="0"/>
            </a:br>
            <a:r>
              <a:rPr lang="en-US" sz="4000" dirty="0" smtClean="0"/>
              <a:t>Apprenticeship Week</a:t>
            </a:r>
            <a:endParaRPr lang="en-US" sz="4000" dirty="0"/>
          </a:p>
        </p:txBody>
      </p:sp>
    </p:spTree>
    <p:extLst>
      <p:ext uri="{BB962C8B-B14F-4D97-AF65-F5344CB8AC3E}">
        <p14:creationId xmlns:p14="http://schemas.microsoft.com/office/powerpoint/2010/main" val="1004054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WIOA and Registered Apprenticeship</a:t>
            </a:r>
            <a:endParaRPr lang="en-US" dirty="0"/>
          </a:p>
        </p:txBody>
      </p:sp>
    </p:spTree>
    <p:extLst>
      <p:ext uri="{BB962C8B-B14F-4D97-AF65-F5344CB8AC3E}">
        <p14:creationId xmlns:p14="http://schemas.microsoft.com/office/powerpoint/2010/main" val="533253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1999" cy="1219200"/>
          </a:xfrm>
        </p:spPr>
        <p:txBody>
          <a:bodyPr>
            <a:noAutofit/>
          </a:bodyPr>
          <a:lstStyle/>
          <a:p>
            <a:r>
              <a:rPr lang="en-US" sz="4000" dirty="0" smtClean="0">
                <a:effectLst>
                  <a:outerShdw blurRad="38100" dist="38100" dir="2700000" algn="tl">
                    <a:srgbClr val="000000">
                      <a:alpha val="43137"/>
                    </a:srgbClr>
                  </a:outerShdw>
                </a:effectLst>
              </a:rPr>
              <a:t>RA Provisions in WIOA</a:t>
            </a:r>
            <a:endParaRPr lang="en-US" sz="4000" dirty="0">
              <a:effectLst>
                <a:outerShdw blurRad="38100" dist="38100" dir="2700000" algn="tl">
                  <a:srgbClr val="000000">
                    <a:alpha val="43137"/>
                  </a:srgbClr>
                </a:outerShdw>
              </a:effectLst>
            </a:endParaRPr>
          </a:p>
        </p:txBody>
      </p:sp>
      <p:graphicFrame>
        <p:nvGraphicFramePr>
          <p:cNvPr id="5" name="Content Placeholder 4"/>
          <p:cNvGraphicFramePr>
            <a:graphicFrameLocks/>
          </p:cNvGraphicFramePr>
          <p:nvPr>
            <p:extLst>
              <p:ext uri="{D42A27DB-BD31-4B8C-83A1-F6EECF244321}">
                <p14:modId xmlns:p14="http://schemas.microsoft.com/office/powerpoint/2010/main" val="442690793"/>
              </p:ext>
            </p:extLst>
          </p:nvPr>
        </p:nvGraphicFramePr>
        <p:xfrm>
          <a:off x="838200" y="1362075"/>
          <a:ext cx="7924800" cy="4278547"/>
        </p:xfrm>
        <a:graphic>
          <a:graphicData uri="http://schemas.openxmlformats.org/drawingml/2006/table">
            <a:tbl>
              <a:tblPr firstRow="1" bandRow="1">
                <a:tableStyleId>{5C22544A-7EE6-4342-B048-85BDC9FD1C3A}</a:tableStyleId>
              </a:tblPr>
              <a:tblGrid>
                <a:gridCol w="4594302"/>
                <a:gridCol w="3330498"/>
              </a:tblGrid>
              <a:tr h="436601">
                <a:tc>
                  <a:txBody>
                    <a:bodyPr/>
                    <a:lstStyle/>
                    <a:p>
                      <a:pPr algn="ctr"/>
                      <a:r>
                        <a:rPr lang="en-US" sz="2400" dirty="0" smtClean="0">
                          <a:effectLst>
                            <a:outerShdw blurRad="38100" dist="38100" dir="2700000" algn="tl">
                              <a:srgbClr val="000000">
                                <a:alpha val="43137"/>
                              </a:srgbClr>
                            </a:outerShdw>
                          </a:effectLst>
                        </a:rPr>
                        <a:t>OPPORTUNITY</a:t>
                      </a:r>
                      <a:endParaRPr lang="en-US" sz="2400" dirty="0">
                        <a:effectLst>
                          <a:outerShdw blurRad="38100" dist="38100" dir="2700000" algn="tl">
                            <a:srgbClr val="000000">
                              <a:alpha val="43137"/>
                            </a:srgbClr>
                          </a:outerShdw>
                        </a:effectLst>
                      </a:endParaRPr>
                    </a:p>
                  </a:txBody>
                  <a:tcPr/>
                </a:tc>
                <a:tc>
                  <a:txBody>
                    <a:bodyPr/>
                    <a:lstStyle/>
                    <a:p>
                      <a:pPr algn="ctr"/>
                      <a:r>
                        <a:rPr lang="en-US" sz="2400" dirty="0" smtClean="0">
                          <a:effectLst>
                            <a:outerShdw blurRad="38100" dist="38100" dir="2700000" algn="tl">
                              <a:srgbClr val="000000">
                                <a:alpha val="43137"/>
                              </a:srgbClr>
                            </a:outerShdw>
                          </a:effectLst>
                        </a:rPr>
                        <a:t>SECTION OF WIOA</a:t>
                      </a:r>
                      <a:endParaRPr lang="en-US" sz="2400" dirty="0">
                        <a:effectLst>
                          <a:outerShdw blurRad="38100" dist="38100" dir="2700000" algn="tl">
                            <a:srgbClr val="000000">
                              <a:alpha val="43137"/>
                            </a:srgbClr>
                          </a:outerShdw>
                        </a:effectLst>
                      </a:endParaRPr>
                    </a:p>
                  </a:txBody>
                  <a:tcPr/>
                </a:tc>
              </a:tr>
              <a:tr h="609600">
                <a:tc>
                  <a:txBody>
                    <a:bodyPr/>
                    <a:lstStyle/>
                    <a:p>
                      <a:r>
                        <a:rPr lang="en-US" b="1" dirty="0" smtClean="0"/>
                        <a:t>RA as recognized post-secondary</a:t>
                      </a:r>
                      <a:r>
                        <a:rPr lang="en-US" b="1" baseline="0" dirty="0" smtClean="0"/>
                        <a:t> credential</a:t>
                      </a:r>
                      <a:endParaRPr lang="en-US" b="1" dirty="0"/>
                    </a:p>
                  </a:txBody>
                  <a:tcPr anchor="ctr"/>
                </a:tc>
                <a:tc>
                  <a:txBody>
                    <a:bodyPr/>
                    <a:lstStyle/>
                    <a:p>
                      <a:r>
                        <a:rPr lang="en-US" b="1" dirty="0" smtClean="0"/>
                        <a:t>Section 3(52)</a:t>
                      </a:r>
                      <a:endParaRPr lang="en-US" b="1" dirty="0"/>
                    </a:p>
                  </a:txBody>
                  <a:tcPr anchor="ctr"/>
                </a:tc>
              </a:tr>
              <a:tr h="457200">
                <a:tc>
                  <a:txBody>
                    <a:bodyPr/>
                    <a:lstStyle/>
                    <a:p>
                      <a:r>
                        <a:rPr lang="en-US" b="1" dirty="0" smtClean="0"/>
                        <a:t>RA on State Workforce Board</a:t>
                      </a:r>
                      <a:endParaRPr lang="en-US" b="1" dirty="0"/>
                    </a:p>
                  </a:txBody>
                  <a:tcPr anchor="ctr"/>
                </a:tc>
                <a:tc>
                  <a:txBody>
                    <a:bodyPr/>
                    <a:lstStyle/>
                    <a:p>
                      <a:r>
                        <a:rPr lang="en-US" b="1" dirty="0" smtClean="0"/>
                        <a:t>Section 101(b)(1)(C)(ii)(II)</a:t>
                      </a:r>
                      <a:endParaRPr lang="en-US" b="1" dirty="0"/>
                    </a:p>
                  </a:txBody>
                  <a:tcPr anchor="ctr"/>
                </a:tc>
              </a:tr>
              <a:tr h="457200">
                <a:tc>
                  <a:txBody>
                    <a:bodyPr/>
                    <a:lstStyle/>
                    <a:p>
                      <a:r>
                        <a:rPr lang="en-US" b="1" dirty="0" smtClean="0"/>
                        <a:t>RA on</a:t>
                      </a:r>
                      <a:r>
                        <a:rPr lang="en-US" b="1" baseline="0" dirty="0" smtClean="0"/>
                        <a:t> Local Workforce Board</a:t>
                      </a:r>
                      <a:endParaRPr lang="en-US" b="1" dirty="0"/>
                    </a:p>
                  </a:txBody>
                  <a:tcPr anchor="ctr"/>
                </a:tc>
                <a:tc>
                  <a:txBody>
                    <a:bodyPr/>
                    <a:lstStyle/>
                    <a:p>
                      <a:r>
                        <a:rPr lang="en-US" b="1" dirty="0" smtClean="0"/>
                        <a:t>Section 107(b)(2)(B)(ii)</a:t>
                      </a:r>
                      <a:endParaRPr lang="en-US" b="1" dirty="0"/>
                    </a:p>
                  </a:txBody>
                  <a:tcPr anchor="ctr"/>
                </a:tc>
              </a:tr>
              <a:tr h="436601">
                <a:tc>
                  <a:txBody>
                    <a:bodyPr/>
                    <a:lstStyle/>
                    <a:p>
                      <a:r>
                        <a:rPr lang="en-US" b="1" dirty="0" smtClean="0"/>
                        <a:t>RA on Eligible Training Provider List</a:t>
                      </a:r>
                      <a:endParaRPr lang="en-US" b="1" dirty="0"/>
                    </a:p>
                  </a:txBody>
                  <a:tcPr anchor="ctr"/>
                </a:tc>
                <a:tc>
                  <a:txBody>
                    <a:bodyPr/>
                    <a:lstStyle/>
                    <a:p>
                      <a:r>
                        <a:rPr lang="en-US" b="1" dirty="0" smtClean="0"/>
                        <a:t>Section 122(a)(2)(B) and (3)</a:t>
                      </a:r>
                      <a:endParaRPr lang="en-US" b="1" dirty="0"/>
                    </a:p>
                  </a:txBody>
                  <a:tcPr anchor="ctr"/>
                </a:tc>
              </a:tr>
              <a:tr h="527412">
                <a:tc>
                  <a:txBody>
                    <a:bodyPr/>
                    <a:lstStyle/>
                    <a:p>
                      <a:r>
                        <a:rPr lang="en-US" b="1" dirty="0" smtClean="0"/>
                        <a:t>Pre-apprenticeship</a:t>
                      </a:r>
                      <a:r>
                        <a:rPr lang="en-US" b="1" baseline="0" dirty="0" smtClean="0"/>
                        <a:t> as Youth program service</a:t>
                      </a:r>
                      <a:endParaRPr lang="en-US" b="1" dirty="0"/>
                    </a:p>
                  </a:txBody>
                  <a:tcPr anchor="ctr"/>
                </a:tc>
                <a:tc>
                  <a:txBody>
                    <a:bodyPr/>
                    <a:lstStyle/>
                    <a:p>
                      <a:r>
                        <a:rPr lang="en-US" b="1" dirty="0" smtClean="0"/>
                        <a:t>Section 129(c)(2)(C)(ii)</a:t>
                      </a:r>
                      <a:endParaRPr lang="en-US" b="1" dirty="0"/>
                    </a:p>
                  </a:txBody>
                  <a:tcPr anchor="ctr"/>
                </a:tc>
              </a:tr>
              <a:tr h="753585">
                <a:tc>
                  <a:txBody>
                    <a:bodyPr/>
                    <a:lstStyle/>
                    <a:p>
                      <a:r>
                        <a:rPr lang="en-US" b="1" dirty="0" smtClean="0"/>
                        <a:t>RA as career pathway for Job Corps</a:t>
                      </a:r>
                      <a:endParaRPr lang="en-US" b="1" dirty="0"/>
                    </a:p>
                  </a:txBody>
                  <a:tcPr anchor="ctr"/>
                </a:tc>
                <a:tc>
                  <a:txBody>
                    <a:bodyPr/>
                    <a:lstStyle/>
                    <a:p>
                      <a:r>
                        <a:rPr lang="en-US" b="1" dirty="0" smtClean="0"/>
                        <a:t>Section 141(1)(A)(ii) and Section 148(a)(2)(B)</a:t>
                      </a:r>
                      <a:endParaRPr lang="en-US" b="1" dirty="0"/>
                    </a:p>
                  </a:txBody>
                  <a:tcPr anchor="ctr"/>
                </a:tc>
              </a:tr>
              <a:tr h="436601">
                <a:tc>
                  <a:txBody>
                    <a:bodyPr/>
                    <a:lstStyle/>
                    <a:p>
                      <a:r>
                        <a:rPr lang="en-US" b="1" dirty="0" smtClean="0"/>
                        <a:t>Pre-apprenticeship/RA for </a:t>
                      </a:r>
                      <a:r>
                        <a:rPr lang="en-US" b="1" dirty="0" err="1" smtClean="0"/>
                        <a:t>YouthBuild</a:t>
                      </a:r>
                      <a:endParaRPr lang="en-US" b="1" dirty="0"/>
                    </a:p>
                  </a:txBody>
                  <a:tcPr anchor="ctr"/>
                </a:tc>
                <a:tc>
                  <a:txBody>
                    <a:bodyPr/>
                    <a:lstStyle/>
                    <a:p>
                      <a:r>
                        <a:rPr lang="en-US" b="1" dirty="0" smtClean="0"/>
                        <a:t>Section 171(c)(2)(A)(</a:t>
                      </a:r>
                      <a:r>
                        <a:rPr lang="en-US" b="1" dirty="0" err="1" smtClean="0"/>
                        <a:t>i</a:t>
                      </a:r>
                      <a:r>
                        <a:rPr lang="en-US" b="1" dirty="0" smtClean="0"/>
                        <a:t>)</a:t>
                      </a:r>
                      <a:endParaRPr lang="en-US" b="1" dirty="0"/>
                    </a:p>
                  </a:txBody>
                  <a:tcPr anchor="ctr"/>
                </a:tc>
              </a:tr>
            </a:tbl>
          </a:graphicData>
        </a:graphic>
      </p:graphicFrame>
    </p:spTree>
    <p:extLst>
      <p:ext uri="{BB962C8B-B14F-4D97-AF65-F5344CB8AC3E}">
        <p14:creationId xmlns:p14="http://schemas.microsoft.com/office/powerpoint/2010/main" val="1923166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284830"/>
            <a:ext cx="8515349" cy="884850"/>
          </a:xfrm>
        </p:spPr>
        <p:txBody>
          <a:bodyPr>
            <a:noAutofit/>
          </a:bodyPr>
          <a:lstStyle/>
          <a:p>
            <a:r>
              <a:rPr lang="en-US" sz="4000" dirty="0" smtClean="0">
                <a:effectLst>
                  <a:outerShdw blurRad="38100" dist="38100" dir="2700000" algn="tl">
                    <a:srgbClr val="000000">
                      <a:alpha val="43137"/>
                    </a:srgbClr>
                  </a:outerShdw>
                </a:effectLst>
              </a:rPr>
              <a:t>Translating Provisions into Action</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37476" y="1551045"/>
            <a:ext cx="7886700" cy="4608456"/>
          </a:xfrm>
        </p:spPr>
        <p:txBody>
          <a:bodyPr/>
          <a:lstStyle/>
          <a:p>
            <a:r>
              <a:rPr lang="en-US" dirty="0" smtClean="0"/>
              <a:t>Integrate Registered Apprenticeship (RA) into workforce planning and policy</a:t>
            </a:r>
          </a:p>
          <a:p>
            <a:r>
              <a:rPr lang="en-US" dirty="0" smtClean="0"/>
              <a:t>Promote work-based learning and use WIOA resources to support RA</a:t>
            </a:r>
          </a:p>
          <a:p>
            <a:r>
              <a:rPr lang="en-US" dirty="0" smtClean="0"/>
              <a:t>Create new RA opportunities by focusing on services to employers</a:t>
            </a:r>
          </a:p>
          <a:p>
            <a:r>
              <a:rPr lang="en-US" dirty="0" smtClean="0"/>
              <a:t>Support career pathways for youth</a:t>
            </a:r>
          </a:p>
          <a:p>
            <a:r>
              <a:rPr lang="en-US" dirty="0" smtClean="0"/>
              <a:t>Generate real results and positively impact state and local performance</a:t>
            </a:r>
          </a:p>
          <a:p>
            <a:endParaRPr lang="en-US" dirty="0" smtClean="0"/>
          </a:p>
          <a:p>
            <a:endParaRPr lang="en-US" dirty="0"/>
          </a:p>
        </p:txBody>
      </p:sp>
      <p:pic>
        <p:nvPicPr>
          <p:cNvPr id="2050" name="Picture 2" descr="C:\Users\weidmark.maria\AppData\Local\Microsoft\Windows\Temporary Internet Files\Content.IE5\H3TM7XWN\action_clapboard_painted_style_by_jimbox31-d3d1rf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3798" y="2600326"/>
            <a:ext cx="1340756"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0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4300" y="1579829"/>
            <a:ext cx="7886700" cy="4608456"/>
          </a:xfrm>
        </p:spPr>
        <p:txBody>
          <a:bodyPr>
            <a:normAutofit/>
          </a:bodyPr>
          <a:lstStyle/>
          <a:p>
            <a:pPr>
              <a:defRPr/>
            </a:pPr>
            <a:r>
              <a:rPr lang="en-US" b="1" dirty="0" smtClean="0">
                <a:effectLst>
                  <a:outerShdw blurRad="38100" dist="38100" dir="2700000" algn="tl">
                    <a:srgbClr val="000000">
                      <a:alpha val="43137"/>
                    </a:srgbClr>
                  </a:outerShdw>
                </a:effectLst>
              </a:rPr>
              <a:t>From a 2008 study by </a:t>
            </a:r>
            <a:r>
              <a:rPr lang="en-US" b="1" dirty="0" err="1" smtClean="0">
                <a:effectLst>
                  <a:outerShdw blurRad="38100" dist="38100" dir="2700000" algn="tl">
                    <a:srgbClr val="000000">
                      <a:alpha val="43137"/>
                    </a:srgbClr>
                  </a:outerShdw>
                </a:effectLst>
              </a:rPr>
              <a:t>Planmatics</a:t>
            </a:r>
            <a:r>
              <a:rPr lang="en-US" b="1" dirty="0" smtClean="0">
                <a:effectLst>
                  <a:outerShdw blurRad="38100" dist="38100" dir="2700000" algn="tl">
                    <a:srgbClr val="000000">
                      <a:alpha val="43137"/>
                    </a:srgbClr>
                  </a:outerShdw>
                </a:effectLst>
              </a:rPr>
              <a:t>:</a:t>
            </a:r>
          </a:p>
          <a:p>
            <a:pPr lvl="1">
              <a:defRPr/>
            </a:pPr>
            <a:r>
              <a:rPr lang="en-US" sz="2200" dirty="0" smtClean="0"/>
              <a:t>“Interviews with representatives of [One-Stop Centers in several states], as well as comments of sponsors and apprentices, indicated there was very limited coordination and virtually no integration between the Registered Apprenticeship and the One-Stop System.”</a:t>
            </a:r>
          </a:p>
          <a:p>
            <a:pPr>
              <a:spcBef>
                <a:spcPts val="1800"/>
              </a:spcBef>
              <a:defRPr/>
            </a:pPr>
            <a:r>
              <a:rPr lang="en-US" b="1" dirty="0" smtClean="0">
                <a:effectLst>
                  <a:outerShdw blurRad="38100" dist="38100" dir="2700000" algn="tl">
                    <a:srgbClr val="000000">
                      <a:alpha val="43137"/>
                    </a:srgbClr>
                  </a:outerShdw>
                </a:effectLst>
              </a:rPr>
              <a:t>What do current data indicate?</a:t>
            </a:r>
          </a:p>
          <a:p>
            <a:pPr lvl="1">
              <a:spcBef>
                <a:spcPts val="600"/>
              </a:spcBef>
              <a:spcAft>
                <a:spcPts val="600"/>
              </a:spcAft>
              <a:defRPr/>
            </a:pPr>
            <a:r>
              <a:rPr lang="en-US" sz="2200" dirty="0"/>
              <a:t>National </a:t>
            </a:r>
            <a:r>
              <a:rPr lang="en-US" sz="2200" dirty="0" smtClean="0"/>
              <a:t>WIASRD* </a:t>
            </a:r>
            <a:r>
              <a:rPr lang="en-US" sz="2200" dirty="0"/>
              <a:t>data </a:t>
            </a:r>
            <a:r>
              <a:rPr lang="en-US" sz="2200" dirty="0" smtClean="0"/>
              <a:t>(rolling four quarters)</a:t>
            </a:r>
          </a:p>
          <a:p>
            <a:pPr lvl="2">
              <a:spcBef>
                <a:spcPts val="600"/>
              </a:spcBef>
              <a:spcAft>
                <a:spcPts val="600"/>
              </a:spcAft>
              <a:defRPr/>
            </a:pPr>
            <a:r>
              <a:rPr lang="en-US" sz="2200" dirty="0" err="1" smtClean="0"/>
              <a:t>Qtr</a:t>
            </a:r>
            <a:r>
              <a:rPr lang="en-US" sz="2200" dirty="0" smtClean="0"/>
              <a:t> ending 6/30/15 – 12 states reporting activity</a:t>
            </a:r>
          </a:p>
          <a:p>
            <a:pPr lvl="2">
              <a:spcBef>
                <a:spcPts val="600"/>
              </a:spcBef>
              <a:spcAft>
                <a:spcPts val="600"/>
              </a:spcAft>
              <a:defRPr/>
            </a:pPr>
            <a:r>
              <a:rPr lang="en-US" sz="2200" dirty="0" err="1" smtClean="0"/>
              <a:t>Qtr</a:t>
            </a:r>
            <a:r>
              <a:rPr lang="en-US" sz="2200" dirty="0" smtClean="0"/>
              <a:t> ending 9/30/15 – 14 states reporting activity</a:t>
            </a:r>
          </a:p>
          <a:p>
            <a:pPr lvl="2">
              <a:spcBef>
                <a:spcPts val="600"/>
              </a:spcBef>
              <a:spcAft>
                <a:spcPts val="600"/>
              </a:spcAft>
              <a:defRPr/>
            </a:pPr>
            <a:r>
              <a:rPr lang="en-US" sz="2200" dirty="0" err="1" smtClean="0"/>
              <a:t>Qtr</a:t>
            </a:r>
            <a:r>
              <a:rPr lang="en-US" sz="2200" dirty="0" smtClean="0"/>
              <a:t> ending 12/31/15 – 18 states reporting activity</a:t>
            </a:r>
          </a:p>
          <a:p>
            <a:pPr marL="1371600" lvl="3" indent="0">
              <a:buNone/>
              <a:defRPr/>
            </a:pPr>
            <a:endParaRPr lang="en-US" sz="1000" dirty="0" smtClean="0"/>
          </a:p>
        </p:txBody>
      </p:sp>
      <p:sp>
        <p:nvSpPr>
          <p:cNvPr id="3" name="Title 2"/>
          <p:cNvSpPr>
            <a:spLocks noGrp="1"/>
          </p:cNvSpPr>
          <p:nvPr>
            <p:ph type="title"/>
          </p:nvPr>
        </p:nvSpPr>
        <p:spPr>
          <a:xfrm>
            <a:off x="638175" y="294355"/>
            <a:ext cx="7886700" cy="884850"/>
          </a:xfrm>
        </p:spPr>
        <p:txBody>
          <a:bodyPr>
            <a:noAutofit/>
          </a:bodyPr>
          <a:lstStyle/>
          <a:p>
            <a:r>
              <a:rPr lang="en-US" dirty="0" smtClean="0">
                <a:effectLst>
                  <a:outerShdw blurRad="38100" dist="38100" dir="2700000" algn="tl">
                    <a:srgbClr val="000000">
                      <a:alpha val="43137"/>
                    </a:srgbClr>
                  </a:outerShdw>
                </a:effectLst>
              </a:rPr>
              <a:t>Taking a Step Back:</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Workforce System Engagement</a:t>
            </a:r>
            <a:endParaRPr lang="en-US" dirty="0">
              <a:effectLst>
                <a:outerShdw blurRad="38100" dist="38100" dir="2700000" algn="tl">
                  <a:srgbClr val="000000">
                    <a:alpha val="43137"/>
                  </a:srgbClr>
                </a:outerShdw>
              </a:effectLst>
            </a:endParaRPr>
          </a:p>
        </p:txBody>
      </p:sp>
      <p:sp>
        <p:nvSpPr>
          <p:cNvPr id="2" name="TextBox 1"/>
          <p:cNvSpPr txBox="1"/>
          <p:nvPr/>
        </p:nvSpPr>
        <p:spPr>
          <a:xfrm>
            <a:off x="6896100" y="3638550"/>
            <a:ext cx="2152650" cy="954107"/>
          </a:xfrm>
          <a:prstGeom prst="rect">
            <a:avLst/>
          </a:prstGeom>
          <a:noFill/>
        </p:spPr>
        <p:txBody>
          <a:bodyPr wrap="square" rtlCol="0">
            <a:spAutoFit/>
          </a:bodyPr>
          <a:lstStyle/>
          <a:p>
            <a:pPr algn="ctr"/>
            <a:r>
              <a:rPr lang="en-US" sz="1400" dirty="0" smtClean="0"/>
              <a:t>* WIASRD=Workforce Investment Act Standardized           Record Data</a:t>
            </a:r>
            <a:endParaRPr lang="en-US" sz="1400" dirty="0"/>
          </a:p>
        </p:txBody>
      </p:sp>
    </p:spTree>
    <p:extLst>
      <p:ext uri="{BB962C8B-B14F-4D97-AF65-F5344CB8AC3E}">
        <p14:creationId xmlns:p14="http://schemas.microsoft.com/office/powerpoint/2010/main" val="959440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57" y="314325"/>
            <a:ext cx="8349343" cy="838200"/>
          </a:xfrm>
        </p:spPr>
        <p:txBody>
          <a:bodyPr>
            <a:noAutofit/>
          </a:bodyPr>
          <a:lstStyle/>
          <a:p>
            <a:r>
              <a:rPr lang="en-US" sz="4400" dirty="0" smtClean="0">
                <a:effectLst>
                  <a:outerShdw blurRad="38100" dist="38100" dir="2700000" algn="tl">
                    <a:srgbClr val="000000">
                      <a:alpha val="43137"/>
                    </a:srgbClr>
                  </a:outerShdw>
                </a:effectLst>
              </a:rPr>
              <a:t>WIOA “</a:t>
            </a:r>
            <a:r>
              <a:rPr lang="en-US" sz="4400" dirty="0" err="1" smtClean="0">
                <a:effectLst>
                  <a:outerShdw blurRad="38100" dist="38100" dir="2700000" algn="tl">
                    <a:srgbClr val="000000">
                      <a:alpha val="43137"/>
                    </a:srgbClr>
                  </a:outerShdw>
                </a:effectLst>
              </a:rPr>
              <a:t>Touchpoints</a:t>
            </a:r>
            <a:r>
              <a:rPr lang="en-US" sz="4400" dirty="0" smtClean="0">
                <a:effectLst>
                  <a:outerShdw blurRad="38100" dist="38100" dir="2700000" algn="tl">
                    <a:srgbClr val="000000">
                      <a:alpha val="43137"/>
                    </a:srgbClr>
                  </a:outerShdw>
                </a:effectLst>
              </a:rPr>
              <a:t>”</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599" y="1600200"/>
            <a:ext cx="4724401" cy="4114800"/>
          </a:xfrm>
        </p:spPr>
        <p:txBody>
          <a:bodyPr>
            <a:normAutofit fontScale="92500"/>
          </a:bodyPr>
          <a:lstStyle/>
          <a:p>
            <a:pPr>
              <a:spcAft>
                <a:spcPts val="1200"/>
              </a:spcAft>
            </a:pPr>
            <a:r>
              <a:rPr lang="en-US" sz="3200" dirty="0"/>
              <a:t>Five Key Points of Intersection between WIOA and </a:t>
            </a:r>
            <a:r>
              <a:rPr lang="en-US" sz="3200" b="1" dirty="0">
                <a:solidFill>
                  <a:schemeClr val="accent2">
                    <a:lumMod val="75000"/>
                  </a:schemeClr>
                </a:solidFill>
                <a:effectLst>
                  <a:outerShdw blurRad="50800" dist="38100" dir="2700000" algn="tl" rotWithShape="0">
                    <a:prstClr val="black">
                      <a:alpha val="40000"/>
                    </a:prstClr>
                  </a:outerShdw>
                </a:effectLst>
              </a:rPr>
              <a:t>Registered Apprenticeship</a:t>
            </a:r>
          </a:p>
          <a:p>
            <a:pPr marL="914400" lvl="1" indent="-457200">
              <a:buFont typeface="+mj-lt"/>
              <a:buAutoNum type="arabicPeriod"/>
            </a:pPr>
            <a:r>
              <a:rPr lang="en-US" sz="2800" dirty="0" smtClean="0"/>
              <a:t>Funding Support for RA</a:t>
            </a:r>
          </a:p>
          <a:p>
            <a:pPr marL="914400" lvl="1" indent="-457200">
              <a:buFont typeface="+mj-lt"/>
              <a:buAutoNum type="arabicPeriod"/>
            </a:pPr>
            <a:r>
              <a:rPr lang="en-US" sz="2800" dirty="0" smtClean="0"/>
              <a:t>ETPs and ETP Lists</a:t>
            </a:r>
          </a:p>
          <a:p>
            <a:pPr marL="914400" lvl="1" indent="-457200">
              <a:buFont typeface="+mj-lt"/>
              <a:buAutoNum type="arabicPeriod"/>
            </a:pPr>
            <a:r>
              <a:rPr lang="en-US" sz="2800" dirty="0" smtClean="0"/>
              <a:t>Performance Outcomes</a:t>
            </a:r>
          </a:p>
          <a:p>
            <a:pPr marL="914400" lvl="1" indent="-457200">
              <a:buFont typeface="+mj-lt"/>
              <a:buAutoNum type="arabicPeriod"/>
            </a:pPr>
            <a:r>
              <a:rPr lang="en-US" sz="2800" dirty="0" smtClean="0"/>
              <a:t>Board Membership</a:t>
            </a:r>
          </a:p>
          <a:p>
            <a:pPr marL="914400" lvl="1" indent="-457200">
              <a:buFont typeface="+mj-lt"/>
              <a:buAutoNum type="arabicPeriod"/>
            </a:pPr>
            <a:r>
              <a:rPr lang="en-US" sz="2800" dirty="0" smtClean="0"/>
              <a:t>State and Local Plans</a:t>
            </a:r>
          </a:p>
        </p:txBody>
      </p:sp>
      <p:pic>
        <p:nvPicPr>
          <p:cNvPr id="2050" name="Picture 2" descr="C:\Users\weidmark.maria\AppData\Local\Microsoft\Windows\Temporary Internet Files\Content.IE5\KDJ7S1XS\o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229" y="1400175"/>
            <a:ext cx="38100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eidmark.maria\AppData\Local\Microsoft\Windows\Temporary Internet Files\Content.IE5\KDJ7S1XS\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325" y="3882117"/>
            <a:ext cx="2224088" cy="222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917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effectLst>
                  <a:outerShdw blurRad="38100" dist="38100" dir="2700000" algn="tl">
                    <a:srgbClr val="000000">
                      <a:alpha val="43137"/>
                    </a:srgbClr>
                  </a:outerShdw>
                </a:effectLst>
              </a:rPr>
              <a:t>Polling Question #1</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71475" y="1285875"/>
            <a:ext cx="8772525" cy="4525963"/>
          </a:xfrm>
        </p:spPr>
        <p:txBody>
          <a:bodyPr>
            <a:normAutofit fontScale="92500"/>
          </a:bodyPr>
          <a:lstStyle/>
          <a:p>
            <a:pPr marL="0" indent="0" algn="ctr">
              <a:buNone/>
            </a:pPr>
            <a:r>
              <a:rPr lang="en-US" sz="3500" b="1" dirty="0" smtClean="0">
                <a:effectLst>
                  <a:outerShdw blurRad="50800" dist="38100" dir="2700000" algn="tl" rotWithShape="0">
                    <a:prstClr val="black">
                      <a:alpha val="40000"/>
                    </a:prstClr>
                  </a:outerShdw>
                </a:effectLst>
              </a:rPr>
              <a:t>Which of the following statements is TRUE?</a:t>
            </a:r>
          </a:p>
          <a:p>
            <a:pPr marL="0" indent="0" algn="ctr">
              <a:buNone/>
            </a:pPr>
            <a:endParaRPr lang="en-US" sz="3500" b="1" dirty="0" smtClean="0">
              <a:effectLst>
                <a:outerShdw blurRad="50800" dist="38100" dir="2700000" algn="tl" rotWithShape="0">
                  <a:prstClr val="black">
                    <a:alpha val="40000"/>
                  </a:prstClr>
                </a:outerShdw>
              </a:effectLst>
            </a:endParaRPr>
          </a:p>
          <a:p>
            <a:pPr marL="514350" indent="-514350">
              <a:spcAft>
                <a:spcPts val="600"/>
              </a:spcAft>
              <a:buAutoNum type="alphaUcPeriod"/>
            </a:pPr>
            <a:r>
              <a:rPr lang="en-US" dirty="0" smtClean="0"/>
              <a:t>Registered Apprenticeship (RA) programs had automatic placement on eligible training provider lists under WIA</a:t>
            </a:r>
          </a:p>
          <a:p>
            <a:pPr marL="514350" indent="-514350">
              <a:spcAft>
                <a:spcPts val="600"/>
              </a:spcAft>
              <a:buAutoNum type="alphaUcPeriod"/>
            </a:pPr>
            <a:r>
              <a:rPr lang="en-US" dirty="0" smtClean="0"/>
              <a:t>Having a RA representative on State and local boards was recommended under the Workforce Investment Act (WIA) but required under WIOA</a:t>
            </a:r>
          </a:p>
          <a:p>
            <a:pPr marL="514350" indent="-514350">
              <a:spcAft>
                <a:spcPts val="600"/>
              </a:spcAft>
              <a:buAutoNum type="alphaUcPeriod"/>
            </a:pPr>
            <a:r>
              <a:rPr lang="en-US" dirty="0" smtClean="0"/>
              <a:t>Pre-apprenticeship was a youth program element under WIA and is part of a youth program element under WIOA</a:t>
            </a:r>
          </a:p>
          <a:p>
            <a:pPr marL="514350" indent="-514350">
              <a:buAutoNum type="alphaUcPeriod"/>
            </a:pPr>
            <a:r>
              <a:rPr lang="en-US" dirty="0" smtClean="0"/>
              <a:t>B and C</a:t>
            </a:r>
            <a:endParaRPr lang="en-US" dirty="0"/>
          </a:p>
        </p:txBody>
      </p:sp>
    </p:spTree>
    <p:extLst>
      <p:ext uri="{BB962C8B-B14F-4D97-AF65-F5344CB8AC3E}">
        <p14:creationId xmlns:p14="http://schemas.microsoft.com/office/powerpoint/2010/main" val="243791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8000" dirty="0" smtClean="0"/>
              <a:t>Registered Apprenticeship</a:t>
            </a:r>
            <a:endParaRPr lang="en-US" sz="8000" dirty="0"/>
          </a:p>
        </p:txBody>
      </p:sp>
      <p:sp>
        <p:nvSpPr>
          <p:cNvPr id="8" name="Subtitle 7"/>
          <p:cNvSpPr>
            <a:spLocks noGrp="1"/>
          </p:cNvSpPr>
          <p:nvPr>
            <p:ph type="subTitle" idx="1"/>
          </p:nvPr>
        </p:nvSpPr>
        <p:spPr>
          <a:xfrm>
            <a:off x="3524251" y="3618551"/>
            <a:ext cx="5194276" cy="723900"/>
          </a:xfrm>
        </p:spPr>
        <p:txBody>
          <a:bodyPr/>
          <a:lstStyle/>
          <a:p>
            <a:r>
              <a:rPr lang="en-US" dirty="0" smtClean="0"/>
              <a:t>Supporting WIOA Implementation with High Impact</a:t>
            </a:r>
            <a:endParaRPr lang="en-US" dirty="0"/>
          </a:p>
        </p:txBody>
      </p:sp>
      <p:sp>
        <p:nvSpPr>
          <p:cNvPr id="9" name="Text Placeholder 8"/>
          <p:cNvSpPr>
            <a:spLocks noGrp="1"/>
          </p:cNvSpPr>
          <p:nvPr>
            <p:ph type="body" sz="quarter" idx="10"/>
          </p:nvPr>
        </p:nvSpPr>
        <p:spPr>
          <a:xfrm>
            <a:off x="6223026" y="4999062"/>
            <a:ext cx="2559029" cy="431424"/>
          </a:xfrm>
        </p:spPr>
        <p:txBody>
          <a:bodyPr/>
          <a:lstStyle/>
          <a:p>
            <a:r>
              <a:rPr lang="en-US" dirty="0" smtClean="0"/>
              <a:t>August 31, 2016</a:t>
            </a:r>
            <a:endParaRPr lang="en-US" dirty="0"/>
          </a:p>
        </p:txBody>
      </p:sp>
      <p:sp>
        <p:nvSpPr>
          <p:cNvPr id="10" name="Text Placeholder 9"/>
          <p:cNvSpPr>
            <a:spLocks noGrp="1"/>
          </p:cNvSpPr>
          <p:nvPr>
            <p:ph type="body" sz="quarter" idx="11"/>
          </p:nvPr>
        </p:nvSpPr>
        <p:spPr>
          <a:xfrm>
            <a:off x="0" y="5322912"/>
            <a:ext cx="4000500" cy="431424"/>
          </a:xfrm>
        </p:spPr>
        <p:txBody>
          <a:bodyPr/>
          <a:lstStyle/>
          <a:p>
            <a:r>
              <a:rPr lang="en-US" sz="1400" dirty="0" smtClean="0"/>
              <a:t>USDOL/ETA Office of Apprenticeship</a:t>
            </a:r>
          </a:p>
          <a:p>
            <a:r>
              <a:rPr lang="en-US" sz="1400" dirty="0" smtClean="0"/>
              <a:t>USDOL/ETA Office of Workforce Investment</a:t>
            </a:r>
            <a:endParaRPr lang="en-US" sz="1400" dirty="0"/>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Five “Touchpoints” in WIOA</a:t>
            </a:r>
            <a:endParaRPr lang="en-US" dirty="0"/>
          </a:p>
        </p:txBody>
      </p:sp>
      <p:sp>
        <p:nvSpPr>
          <p:cNvPr id="4" name="Text Placeholder 3"/>
          <p:cNvSpPr>
            <a:spLocks noGrp="1"/>
          </p:cNvSpPr>
          <p:nvPr>
            <p:ph type="body" idx="1"/>
          </p:nvPr>
        </p:nvSpPr>
        <p:spPr>
          <a:xfrm>
            <a:off x="2362200" y="3749551"/>
            <a:ext cx="5930900" cy="2013074"/>
          </a:xfrm>
        </p:spPr>
        <p:txBody>
          <a:bodyPr>
            <a:normAutofit fontScale="92500" lnSpcReduction="10000"/>
          </a:bodyPr>
          <a:lstStyle/>
          <a:p>
            <a:pPr marL="457200" indent="-457200" algn="l">
              <a:buAutoNum type="arabicPeriod"/>
            </a:pPr>
            <a:r>
              <a:rPr lang="en-US" dirty="0" smtClean="0"/>
              <a:t>Funding Support for RA</a:t>
            </a:r>
          </a:p>
          <a:p>
            <a:pPr marL="457200" indent="-457200" algn="l">
              <a:buAutoNum type="arabicPeriod"/>
            </a:pPr>
            <a:r>
              <a:rPr lang="en-US" dirty="0" smtClean="0"/>
              <a:t>ETPs and ETP Lists</a:t>
            </a:r>
          </a:p>
          <a:p>
            <a:pPr marL="457200" indent="-457200" algn="l">
              <a:buAutoNum type="arabicPeriod"/>
            </a:pPr>
            <a:r>
              <a:rPr lang="en-US" dirty="0" smtClean="0"/>
              <a:t>Performance Outcomes</a:t>
            </a:r>
          </a:p>
          <a:p>
            <a:pPr marL="457200" indent="-457200" algn="l">
              <a:buAutoNum type="arabicPeriod"/>
            </a:pPr>
            <a:r>
              <a:rPr lang="en-US" dirty="0" smtClean="0"/>
              <a:t>Board Membership</a:t>
            </a:r>
          </a:p>
          <a:p>
            <a:pPr marL="457200" indent="-457200" algn="l">
              <a:buAutoNum type="arabicPeriod"/>
            </a:pPr>
            <a:r>
              <a:rPr lang="en-US" dirty="0" smtClean="0"/>
              <a:t>State and Local Planning</a:t>
            </a:r>
            <a:endParaRPr lang="en-US" dirty="0"/>
          </a:p>
        </p:txBody>
      </p:sp>
      <p:pic>
        <p:nvPicPr>
          <p:cNvPr id="3074" name="Picture 2" descr="C:\Users\weidmark.maria\AppData\Local\Microsoft\Windows\Temporary Internet Files\Content.IE5\KDJ7S1XS\thatsmyboy-Simple-Red-Check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4549" y="3492501"/>
            <a:ext cx="603249" cy="60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946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5450" y="1514475"/>
            <a:ext cx="7018338" cy="4191000"/>
          </a:xfrm>
          <a:noFill/>
        </p:spPr>
      </p:pic>
      <p:pic>
        <p:nvPicPr>
          <p:cNvPr id="18437" name="Picture 16" descr="APA00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62200"/>
            <a:ext cx="210978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76250" y="332455"/>
            <a:ext cx="8515350" cy="884850"/>
          </a:xfrm>
        </p:spPr>
        <p:txBody>
          <a:bodyPr>
            <a:noAutofit/>
          </a:bodyPr>
          <a:lstStyle/>
          <a:p>
            <a:r>
              <a:rPr lang="en-US" dirty="0" smtClean="0">
                <a:effectLst>
                  <a:outerShdw blurRad="38100" dist="38100" dir="2700000" algn="tl">
                    <a:srgbClr val="000000">
                      <a:alpha val="43137"/>
                    </a:srgbClr>
                  </a:outerShdw>
                </a:effectLst>
              </a:rPr>
              <a:t>TEGL 3-15 (page 11) – </a:t>
            </a:r>
            <a:br>
              <a:rPr lang="en-US" dirty="0" smtClean="0">
                <a:effectLst>
                  <a:outerShdw blurRad="38100" dist="38100" dir="2700000" algn="tl">
                    <a:srgbClr val="000000">
                      <a:alpha val="43137"/>
                    </a:srgbClr>
                  </a:outerShdw>
                </a:effectLst>
              </a:rPr>
            </a:br>
            <a:r>
              <a:rPr lang="en-US" sz="2800" i="1" dirty="0" smtClean="0">
                <a:effectLst>
                  <a:outerShdw blurRad="38100" dist="38100" dir="2700000" algn="tl">
                    <a:srgbClr val="000000">
                      <a:alpha val="43137"/>
                    </a:srgbClr>
                  </a:outerShdw>
                </a:effectLst>
              </a:rPr>
              <a:t>Clarifies what the workforce system can pay for</a:t>
            </a:r>
            <a:endParaRPr lang="en-US" sz="28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2753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86781690"/>
              </p:ext>
            </p:extLst>
          </p:nvPr>
        </p:nvGraphicFramePr>
        <p:xfrm>
          <a:off x="228600" y="1371600"/>
          <a:ext cx="3200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3346160227"/>
              </p:ext>
            </p:extLst>
          </p:nvPr>
        </p:nvGraphicFramePr>
        <p:xfrm>
          <a:off x="3048000" y="1371600"/>
          <a:ext cx="3200400" cy="472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783489343"/>
              </p:ext>
            </p:extLst>
          </p:nvPr>
        </p:nvGraphicFramePr>
        <p:xfrm>
          <a:off x="5943600" y="1066800"/>
          <a:ext cx="3200400" cy="5029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Title 2"/>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Think of it this way…</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1643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332455"/>
            <a:ext cx="7886700" cy="884850"/>
          </a:xfrm>
        </p:spPr>
        <p:txBody>
          <a:bodyPr>
            <a:noAutofit/>
          </a:bodyPr>
          <a:lstStyle/>
          <a:p>
            <a:r>
              <a:rPr lang="en-US" dirty="0" smtClean="0">
                <a:effectLst>
                  <a:outerShdw blurRad="38100" dist="38100" dir="2700000" algn="tl">
                    <a:srgbClr val="000000">
                      <a:alpha val="43137"/>
                    </a:srgbClr>
                  </a:outerShdw>
                </a:effectLst>
              </a:rPr>
              <a:t>Example of Workforce System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Engagement – Tulsa, OK</a:t>
            </a:r>
            <a:endParaRPr lang="en-US" dirty="0">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3647055715"/>
              </p:ext>
            </p:extLst>
          </p:nvPr>
        </p:nvGraphicFramePr>
        <p:xfrm>
          <a:off x="217714" y="1371600"/>
          <a:ext cx="6781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6999514" y="1371600"/>
            <a:ext cx="2133600" cy="495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This was the first time workforce dollars supported a Registered </a:t>
            </a:r>
            <a:r>
              <a:rPr lang="en-US" sz="1400" b="1" dirty="0" smtClean="0">
                <a:effectLst>
                  <a:outerShdw blurRad="38100" dist="38100" dir="2700000" algn="tl">
                    <a:srgbClr val="000000">
                      <a:alpha val="43137"/>
                    </a:srgbClr>
                  </a:outerShdw>
                </a:effectLst>
              </a:rPr>
              <a:t>Apprenticeship</a:t>
            </a:r>
            <a:r>
              <a:rPr lang="en-US" sz="1600" b="1" dirty="0" smtClean="0">
                <a:effectLst>
                  <a:outerShdw blurRad="38100" dist="38100" dir="2700000" algn="tl">
                    <a:srgbClr val="000000">
                      <a:alpha val="43137"/>
                    </a:srgbClr>
                  </a:outerShdw>
                </a:effectLst>
              </a:rPr>
              <a:t> program in Oklahoma.  The Executive Director of Tulsa is now a big supporter of RA.</a:t>
            </a:r>
            <a:endParaRPr lang="en-US" sz="1600" b="1"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22" y="6481387"/>
            <a:ext cx="1511000" cy="363658"/>
          </a:xfrm>
          <a:prstGeom prst="rect">
            <a:avLst/>
          </a:prstGeom>
        </p:spPr>
      </p:pic>
    </p:spTree>
    <p:extLst>
      <p:ext uri="{BB962C8B-B14F-4D97-AF65-F5344CB8AC3E}">
        <p14:creationId xmlns:p14="http://schemas.microsoft.com/office/powerpoint/2010/main" val="2611827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97837432"/>
              </p:ext>
            </p:extLst>
          </p:nvPr>
        </p:nvGraphicFramePr>
        <p:xfrm>
          <a:off x="152400" y="1333500"/>
          <a:ext cx="67818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7010400" y="1600200"/>
            <a:ext cx="2057400" cy="441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Standards approved 1/22/2016.  Program was immediately placed on CO ETPL.  First cohort consisted of 10 WIOA </a:t>
            </a:r>
            <a:r>
              <a:rPr lang="en-US" sz="1600" b="1" dirty="0" err="1" smtClean="0">
                <a:effectLst>
                  <a:outerShdw blurRad="38100" dist="38100" dir="2700000" algn="tl">
                    <a:srgbClr val="000000">
                      <a:alpha val="43137"/>
                    </a:srgbClr>
                  </a:outerShdw>
                </a:effectLst>
              </a:rPr>
              <a:t>eligibles</a:t>
            </a:r>
            <a:r>
              <a:rPr lang="en-US" sz="1600" b="1" dirty="0" smtClean="0">
                <a:effectLst>
                  <a:outerShdw blurRad="38100" dist="38100" dir="2700000" algn="tl">
                    <a:srgbClr val="000000">
                      <a:alpha val="43137"/>
                    </a:srgbClr>
                  </a:outerShdw>
                </a:effectLst>
              </a:rPr>
              <a:t>  who received $5000 ITA.</a:t>
            </a:r>
            <a:endParaRPr lang="en-US" sz="1600" b="1"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22" y="6481387"/>
            <a:ext cx="1511000" cy="363658"/>
          </a:xfrm>
          <a:prstGeom prst="rect">
            <a:avLst/>
          </a:prstGeom>
        </p:spPr>
      </p:pic>
      <p:sp>
        <p:nvSpPr>
          <p:cNvPr id="9" name="Title 1"/>
          <p:cNvSpPr txBox="1">
            <a:spLocks/>
          </p:cNvSpPr>
          <p:nvPr/>
        </p:nvSpPr>
        <p:spPr>
          <a:xfrm>
            <a:off x="600075" y="332455"/>
            <a:ext cx="7886700" cy="8848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r>
              <a:rPr lang="en-US" dirty="0" smtClean="0">
                <a:effectLst>
                  <a:outerShdw blurRad="38100" dist="38100" dir="2700000" algn="tl">
                    <a:srgbClr val="000000">
                      <a:alpha val="43137"/>
                    </a:srgbClr>
                  </a:outerShdw>
                </a:effectLst>
              </a:rPr>
              <a:t>Example of Workforce System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Engagement – Five LWDBs in CO</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7739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334350"/>
            <a:ext cx="7886700" cy="884850"/>
          </a:xfrm>
        </p:spPr>
        <p:txBody>
          <a:bodyPr>
            <a:normAutofit/>
          </a:bodyPr>
          <a:lstStyle/>
          <a:p>
            <a:r>
              <a:rPr lang="en-US" dirty="0" smtClean="0">
                <a:effectLst>
                  <a:outerShdw blurRad="38100" dist="38100" dir="2700000" algn="tl">
                    <a:srgbClr val="000000">
                      <a:alpha val="43137"/>
                    </a:srgbClr>
                  </a:outerShdw>
                </a:effectLst>
              </a:rPr>
              <a:t>About Pre-Apprenticeship</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24000"/>
            <a:ext cx="5943600" cy="4396502"/>
          </a:xfrm>
        </p:spPr>
        <p:txBody>
          <a:bodyPr>
            <a:normAutofit lnSpcReduction="10000"/>
          </a:bodyPr>
          <a:lstStyle/>
          <a:p>
            <a:pPr>
              <a:spcBef>
                <a:spcPts val="600"/>
              </a:spcBef>
              <a:spcAft>
                <a:spcPts val="600"/>
              </a:spcAft>
            </a:pPr>
            <a:r>
              <a:rPr lang="en-US" sz="3200" b="1" dirty="0" smtClean="0">
                <a:solidFill>
                  <a:schemeClr val="tx2">
                    <a:lumMod val="75000"/>
                  </a:schemeClr>
                </a:solidFill>
              </a:rPr>
              <a:t>For Youth</a:t>
            </a:r>
          </a:p>
          <a:p>
            <a:pPr lvl="1">
              <a:spcBef>
                <a:spcPts val="600"/>
              </a:spcBef>
              <a:spcAft>
                <a:spcPts val="600"/>
              </a:spcAft>
            </a:pPr>
            <a:r>
              <a:rPr lang="en-US" sz="2400" dirty="0" smtClean="0"/>
              <a:t>Part of Work Experience, which has 20% expenditure requirement (OJT also part of work experience)</a:t>
            </a:r>
          </a:p>
          <a:p>
            <a:pPr lvl="1">
              <a:spcBef>
                <a:spcPts val="600"/>
              </a:spcBef>
              <a:spcAft>
                <a:spcPts val="600"/>
              </a:spcAft>
            </a:pPr>
            <a:r>
              <a:rPr lang="en-US" dirty="0" smtClean="0"/>
              <a:t>Can support 75% out-of-school youth requirement</a:t>
            </a:r>
            <a:endParaRPr lang="en-US" sz="2400" dirty="0" smtClean="0"/>
          </a:p>
          <a:p>
            <a:pPr>
              <a:spcBef>
                <a:spcPts val="600"/>
              </a:spcBef>
              <a:spcAft>
                <a:spcPts val="600"/>
              </a:spcAft>
            </a:pPr>
            <a:r>
              <a:rPr lang="en-US" sz="3200" b="1" dirty="0" smtClean="0">
                <a:solidFill>
                  <a:srgbClr val="17375E"/>
                </a:solidFill>
              </a:rPr>
              <a:t>For Adults</a:t>
            </a:r>
          </a:p>
          <a:p>
            <a:pPr lvl="1">
              <a:spcBef>
                <a:spcPts val="600"/>
              </a:spcBef>
              <a:spcAft>
                <a:spcPts val="600"/>
              </a:spcAft>
            </a:pPr>
            <a:r>
              <a:rPr lang="en-US" dirty="0" smtClean="0"/>
              <a:t>Can be considered short-term pre-vocational training per TEGL 3-15</a:t>
            </a:r>
          </a:p>
          <a:p>
            <a:pPr lvl="1">
              <a:spcBef>
                <a:spcPts val="600"/>
              </a:spcBef>
              <a:spcAft>
                <a:spcPts val="600"/>
              </a:spcAft>
            </a:pPr>
            <a:r>
              <a:rPr lang="en-US" dirty="0" smtClean="0"/>
              <a:t>Can also be considered individualized career services</a:t>
            </a:r>
          </a:p>
          <a:p>
            <a:pPr lvl="1">
              <a:spcBef>
                <a:spcPts val="600"/>
              </a:spcBef>
              <a:spcAft>
                <a:spcPts val="600"/>
              </a:spcAft>
            </a:pPr>
            <a:endParaRPr lang="en-US" dirty="0"/>
          </a:p>
        </p:txBody>
      </p:sp>
      <p:pic>
        <p:nvPicPr>
          <p:cNvPr id="7171" name="Picture 3" descr="C:\Users\weidmark.maria\AppData\Local\Microsoft\Windows\Temporary Internet Files\Content.IE5\KDJ7S1XS\equipo-de-investigación-científica-femenino-usando-los-microscopios-106642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75" y="4983005"/>
            <a:ext cx="1952625" cy="187499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weidmark.maria\AppData\Local\Microsoft\Windows\Temporary Internet Files\Content.IE5\KDJ7S1XS\Apprentice-woman-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219200"/>
            <a:ext cx="2057400" cy="206116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weidmark.maria\AppData\Local\Microsoft\Windows\Temporary Internet Files\Content.IE5\H3TM7XWN\image-20150924-17059-137wdz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280368"/>
            <a:ext cx="2514600" cy="170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19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Polling Question #</a:t>
            </a:r>
            <a:r>
              <a:rPr lang="en-US" sz="4400" dirty="0" smtClean="0">
                <a:effectLst>
                  <a:outerShdw blurRad="38100" dist="38100" dir="2700000" algn="tl">
                    <a:srgbClr val="000000">
                      <a:alpha val="43137"/>
                    </a:srgbClr>
                  </a:outerShdw>
                </a:effectLst>
              </a:rPr>
              <a:t>2</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81125"/>
            <a:ext cx="8477250" cy="4705349"/>
          </a:xfrm>
        </p:spPr>
        <p:txBody>
          <a:bodyPr>
            <a:normAutofit fontScale="55000" lnSpcReduction="20000"/>
          </a:bodyPr>
          <a:lstStyle/>
          <a:p>
            <a:pPr marL="0" indent="0" algn="ctr">
              <a:buNone/>
            </a:pPr>
            <a:r>
              <a:rPr lang="en-US" sz="3500" b="1" dirty="0" smtClean="0">
                <a:effectLst>
                  <a:outerShdw blurRad="50800" dist="38100" dir="2700000" algn="tl" rotWithShape="0">
                    <a:prstClr val="black">
                      <a:alpha val="40000"/>
                    </a:prstClr>
                  </a:outerShdw>
                </a:effectLst>
              </a:rPr>
              <a:t>You receive a voice mail message from a RA program sponsor expressing concern that they’re not on the statewide ETPL (Eligible Training Provider List) and, as a result, the workforce system will not be able to help apprentices in an upcoming class.  </a:t>
            </a:r>
          </a:p>
          <a:p>
            <a:pPr marL="0" indent="0" algn="ctr">
              <a:buNone/>
            </a:pPr>
            <a:r>
              <a:rPr lang="en-US" sz="3500" b="1" dirty="0" smtClean="0">
                <a:effectLst>
                  <a:outerShdw blurRad="50800" dist="38100" dir="2700000" algn="tl" rotWithShape="0">
                    <a:prstClr val="black">
                      <a:alpha val="40000"/>
                    </a:prstClr>
                  </a:outerShdw>
                </a:effectLst>
              </a:rPr>
              <a:t>Why is the program sponsor making an incorrect assumption?</a:t>
            </a:r>
          </a:p>
          <a:p>
            <a:pPr marL="514350" indent="-514350">
              <a:spcAft>
                <a:spcPts val="600"/>
              </a:spcAft>
              <a:buAutoNum type="alphaUcPeriod"/>
            </a:pPr>
            <a:r>
              <a:rPr lang="en-US" sz="3200" dirty="0" smtClean="0"/>
              <a:t>Because an Individual Training Account (ITA) could still be used to provide supportive services</a:t>
            </a:r>
          </a:p>
          <a:p>
            <a:pPr marL="514350" indent="-514350">
              <a:spcAft>
                <a:spcPts val="600"/>
              </a:spcAft>
              <a:buAutoNum type="alphaUcPeriod"/>
            </a:pPr>
            <a:r>
              <a:rPr lang="en-US" sz="3200" dirty="0" smtClean="0"/>
              <a:t>Because an ITA could still be used to provide supportive services and/or support the OJT component</a:t>
            </a:r>
          </a:p>
          <a:p>
            <a:pPr marL="514350" indent="-514350">
              <a:spcAft>
                <a:spcPts val="600"/>
              </a:spcAft>
              <a:buAutoNum type="alphaUcPeriod"/>
            </a:pPr>
            <a:r>
              <a:rPr lang="en-US" sz="3200" dirty="0" smtClean="0"/>
              <a:t>Because the ETPL pertains only to the RTI (Related Training and Instruction) component of a RA program</a:t>
            </a:r>
          </a:p>
          <a:p>
            <a:pPr marL="514350" indent="-514350">
              <a:spcAft>
                <a:spcPts val="600"/>
              </a:spcAft>
              <a:buAutoNum type="alphaUcPeriod"/>
            </a:pPr>
            <a:r>
              <a:rPr lang="en-US" sz="3200" dirty="0" smtClean="0"/>
              <a:t>Because there are other components of the program that can still be supported</a:t>
            </a:r>
          </a:p>
          <a:p>
            <a:pPr marL="514350" indent="-514350">
              <a:spcAft>
                <a:spcPts val="600"/>
              </a:spcAft>
              <a:buAutoNum type="alphaUcPeriod"/>
            </a:pPr>
            <a:r>
              <a:rPr lang="en-US" sz="3200" dirty="0" smtClean="0"/>
              <a:t>B and C</a:t>
            </a:r>
          </a:p>
          <a:p>
            <a:pPr marL="514350" indent="-514350">
              <a:spcAft>
                <a:spcPts val="600"/>
              </a:spcAft>
              <a:buAutoNum type="alphaUcPeriod"/>
            </a:pPr>
            <a:r>
              <a:rPr lang="en-US" sz="3200" dirty="0" smtClean="0"/>
              <a:t>C and D</a:t>
            </a:r>
          </a:p>
          <a:p>
            <a:pPr marL="514350" indent="-514350">
              <a:spcAft>
                <a:spcPts val="600"/>
              </a:spcAft>
              <a:buAutoNum type="alphaUcPeriod"/>
            </a:pPr>
            <a:endParaRPr lang="en-US" dirty="0" smtClean="0"/>
          </a:p>
        </p:txBody>
      </p:sp>
    </p:spTree>
    <p:extLst>
      <p:ext uri="{BB962C8B-B14F-4D97-AF65-F5344CB8AC3E}">
        <p14:creationId xmlns:p14="http://schemas.microsoft.com/office/powerpoint/2010/main" val="22531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Five “Touchpoints” in WIOA</a:t>
            </a:r>
            <a:endParaRPr lang="en-US" dirty="0"/>
          </a:p>
        </p:txBody>
      </p:sp>
      <p:sp>
        <p:nvSpPr>
          <p:cNvPr id="4" name="Text Placeholder 3"/>
          <p:cNvSpPr>
            <a:spLocks noGrp="1"/>
          </p:cNvSpPr>
          <p:nvPr>
            <p:ph type="body" idx="1"/>
          </p:nvPr>
        </p:nvSpPr>
        <p:spPr>
          <a:xfrm>
            <a:off x="2362200" y="3749551"/>
            <a:ext cx="5930900" cy="2013074"/>
          </a:xfrm>
        </p:spPr>
        <p:txBody>
          <a:bodyPr>
            <a:normAutofit fontScale="92500" lnSpcReduction="10000"/>
          </a:bodyPr>
          <a:lstStyle/>
          <a:p>
            <a:pPr marL="457200" indent="-457200" algn="l">
              <a:buAutoNum type="arabicPeriod"/>
            </a:pPr>
            <a:r>
              <a:rPr lang="en-US" dirty="0" smtClean="0"/>
              <a:t>Funding Support for RA</a:t>
            </a:r>
          </a:p>
          <a:p>
            <a:pPr marL="457200" indent="-457200" algn="l">
              <a:buAutoNum type="arabicPeriod"/>
            </a:pPr>
            <a:r>
              <a:rPr lang="en-US" dirty="0" smtClean="0"/>
              <a:t>ETPs and ETP Lists</a:t>
            </a:r>
          </a:p>
          <a:p>
            <a:pPr marL="457200" indent="-457200" algn="l">
              <a:buAutoNum type="arabicPeriod"/>
            </a:pPr>
            <a:r>
              <a:rPr lang="en-US" dirty="0" smtClean="0"/>
              <a:t>Performance Outcomes</a:t>
            </a:r>
          </a:p>
          <a:p>
            <a:pPr marL="457200" indent="-457200" algn="l">
              <a:buAutoNum type="arabicPeriod"/>
            </a:pPr>
            <a:r>
              <a:rPr lang="en-US" dirty="0" smtClean="0"/>
              <a:t>Board Membership</a:t>
            </a:r>
          </a:p>
          <a:p>
            <a:pPr marL="457200" indent="-457200" algn="l">
              <a:buAutoNum type="arabicPeriod"/>
            </a:pPr>
            <a:r>
              <a:rPr lang="en-US" dirty="0" smtClean="0"/>
              <a:t>State and Local Planning</a:t>
            </a:r>
            <a:endParaRPr lang="en-US" dirty="0"/>
          </a:p>
        </p:txBody>
      </p:sp>
      <p:pic>
        <p:nvPicPr>
          <p:cNvPr id="3074" name="Picture 2" descr="C:\Users\weidmark.maria\AppData\Local\Microsoft\Windows\Temporary Internet Files\Content.IE5\KDJ7S1XS\thatsmyboy-Simple-Red-Check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973" y="4029075"/>
            <a:ext cx="466725"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019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17695"/>
            <a:ext cx="7886700" cy="4608456"/>
          </a:xfrm>
        </p:spPr>
        <p:txBody>
          <a:bodyPr>
            <a:normAutofit/>
          </a:bodyPr>
          <a:lstStyle/>
          <a:p>
            <a:r>
              <a:rPr lang="en-US" dirty="0" smtClean="0"/>
              <a:t>Registered Apprenticeship programs are automatically eligible to be included on statewide lists of eligible training providers</a:t>
            </a:r>
          </a:p>
          <a:p>
            <a:r>
              <a:rPr lang="en-US" dirty="0" smtClean="0"/>
              <a:t>RA programs must indicate their agreement to be placed on the ETP list (they cannot ‘opt out’)</a:t>
            </a:r>
          </a:p>
          <a:p>
            <a:r>
              <a:rPr lang="en-US" b="1" dirty="0" smtClean="0">
                <a:effectLst>
                  <a:outerShdw blurRad="38100" dist="38100" dir="2700000" algn="tl">
                    <a:srgbClr val="000000">
                      <a:alpha val="43137"/>
                    </a:srgbClr>
                  </a:outerShdw>
                </a:effectLst>
              </a:rPr>
              <a:t>The intent is that registered apprenticeship programs would be included on every ETP list in the state</a:t>
            </a:r>
          </a:p>
          <a:p>
            <a:r>
              <a:rPr lang="en-US" dirty="0" smtClean="0"/>
              <a:t>Why this is so important? Programs must be on the ETPL in order to take advantage of ITAs to support the RTI component</a:t>
            </a:r>
            <a:endParaRPr lang="en-US" dirty="0"/>
          </a:p>
        </p:txBody>
      </p:sp>
      <p:sp>
        <p:nvSpPr>
          <p:cNvPr id="5" name="Title 4"/>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The Highlights</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69444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4850" y="1275368"/>
            <a:ext cx="5715000" cy="95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2133600"/>
            <a:ext cx="5724525" cy="395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7239000" y="1752600"/>
            <a:ext cx="1524000" cy="3886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effectLst>
                  <a:outerShdw blurRad="38100" dist="38100" dir="2700000" algn="tl">
                    <a:srgbClr val="000000">
                      <a:alpha val="43137"/>
                    </a:srgbClr>
                  </a:outerShdw>
                </a:effectLst>
              </a:rPr>
              <a:t>This verbiage is on bottom of page 8 and top of page 9 in TEGL 41-14</a:t>
            </a:r>
            <a:endParaRPr lang="en-US" sz="2000" b="1"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628650" y="322930"/>
            <a:ext cx="7886700" cy="884850"/>
          </a:xfrm>
        </p:spPr>
        <p:txBody>
          <a:bodyPr>
            <a:noAutofit/>
          </a:bodyPr>
          <a:lstStyle/>
          <a:p>
            <a:r>
              <a:rPr lang="en-US" sz="3200" dirty="0" smtClean="0">
                <a:effectLst>
                  <a:outerShdw blurRad="38100" dist="38100" dir="2700000" algn="tl">
                    <a:srgbClr val="000000">
                      <a:alpha val="43137"/>
                    </a:srgbClr>
                  </a:outerShdw>
                </a:effectLst>
              </a:rPr>
              <a:t>What WIOA Operating Guidance</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Says (TEGL 41-14)</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299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419100" y="1524000"/>
            <a:ext cx="8305800" cy="2819400"/>
          </a:xfrm>
        </p:spPr>
        <p:txBody>
          <a:bodyPr>
            <a:normAutofit/>
          </a:bodyPr>
          <a:lstStyle/>
          <a:p>
            <a:r>
              <a:rPr lang="en-US" altLang="en-US" b="1" dirty="0" smtClean="0"/>
              <a:t>In some cases, states are not just requesting the information in TEGL 41-14 from sponsors</a:t>
            </a:r>
          </a:p>
          <a:p>
            <a:endParaRPr lang="en-US" altLang="en-US" dirty="0" smtClean="0"/>
          </a:p>
        </p:txBody>
      </p:sp>
      <p:pic>
        <p:nvPicPr>
          <p:cNvPr id="6" name="Picture 2" descr="C:\Users\weidmark.maria\AppData\Local\Microsoft\Windows\Temporary Internet Files\Content.IE5\H3TM7XWN\Jumping_through_hoops_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399" y="2743200"/>
            <a:ext cx="3276601" cy="30297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962025" y="2438400"/>
            <a:ext cx="5715000" cy="4038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sz="2800" dirty="0" smtClean="0"/>
              <a:t>Hoops, Hoops, and more Hoops</a:t>
            </a:r>
          </a:p>
          <a:p>
            <a:pPr lvl="1">
              <a:spcAft>
                <a:spcPts val="1200"/>
              </a:spcAft>
            </a:pPr>
            <a:r>
              <a:rPr lang="en-US" sz="2400" i="1" dirty="0" smtClean="0"/>
              <a:t>Not </a:t>
            </a:r>
            <a:r>
              <a:rPr lang="en-US" sz="2400" dirty="0" smtClean="0"/>
              <a:t>the intent</a:t>
            </a:r>
          </a:p>
          <a:p>
            <a:pPr lvl="1">
              <a:spcAft>
                <a:spcPts val="1200"/>
              </a:spcAft>
            </a:pPr>
            <a:r>
              <a:rPr lang="en-US" sz="2400" dirty="0" smtClean="0"/>
              <a:t>In some states, however, the application process is cumbersome and local procedures add another layer of complication</a:t>
            </a: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What’s Happening in Some Places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503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543050"/>
            <a:ext cx="8496300" cy="4953000"/>
          </a:xfrm>
        </p:spPr>
        <p:txBody>
          <a:bodyPr>
            <a:normAutofit/>
          </a:bodyPr>
          <a:lstStyle/>
          <a:p>
            <a:r>
              <a:rPr lang="en-US" b="1" dirty="0" smtClean="0"/>
              <a:t>Ideally, state policies would clearly specify the following for registered apprenticeship programs:</a:t>
            </a:r>
          </a:p>
          <a:p>
            <a:pPr lvl="1">
              <a:lnSpc>
                <a:spcPct val="100000"/>
              </a:lnSpc>
              <a:spcBef>
                <a:spcPts val="1800"/>
              </a:spcBef>
            </a:pPr>
            <a:r>
              <a:rPr lang="en-US" dirty="0" smtClean="0"/>
              <a:t>No performance requirements</a:t>
            </a:r>
          </a:p>
          <a:p>
            <a:pPr lvl="1"/>
            <a:r>
              <a:rPr lang="en-US" dirty="0" smtClean="0"/>
              <a:t>No reporting requirements</a:t>
            </a:r>
          </a:p>
          <a:p>
            <a:pPr lvl="1"/>
            <a:r>
              <a:rPr lang="en-US" dirty="0" smtClean="0"/>
              <a:t>No cost requirements (unless the provider of RTI is different from sponsor)</a:t>
            </a:r>
          </a:p>
          <a:p>
            <a:pPr lvl="1"/>
            <a:r>
              <a:rPr lang="en-US" dirty="0" smtClean="0"/>
              <a:t>Rationale for exceptions</a:t>
            </a:r>
          </a:p>
          <a:p>
            <a:pPr lvl="1"/>
            <a:r>
              <a:rPr lang="en-US" dirty="0" smtClean="0"/>
              <a:t>Programs taking applications are in-demand occupations by default</a:t>
            </a:r>
          </a:p>
          <a:p>
            <a:pPr lvl="1"/>
            <a:r>
              <a:rPr lang="en-US" dirty="0" smtClean="0"/>
              <a:t>Programs will be on every ETP list across the state</a:t>
            </a:r>
          </a:p>
          <a:p>
            <a:pPr lvl="1"/>
            <a:endParaRPr lang="en-US" dirty="0"/>
          </a:p>
        </p:txBody>
      </p:sp>
      <p:sp>
        <p:nvSpPr>
          <p:cNvPr id="5" name="Title 4"/>
          <p:cNvSpPr>
            <a:spLocks noGrp="1"/>
          </p:cNvSpPr>
          <p:nvPr>
            <p:ph type="title"/>
          </p:nvPr>
        </p:nvSpPr>
        <p:spPr/>
        <p:txBody>
          <a:bodyPr/>
          <a:lstStyle/>
          <a:p>
            <a:r>
              <a:rPr lang="en-US" dirty="0" smtClean="0">
                <a:effectLst>
                  <a:outerShdw blurRad="38100" dist="38100" dir="2700000" algn="tl">
                    <a:srgbClr val="000000">
                      <a:alpha val="43137"/>
                    </a:srgbClr>
                  </a:outerShdw>
                </a:effectLst>
              </a:rPr>
              <a:t>ETPL Policies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7808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12" y="1295401"/>
            <a:ext cx="5394763" cy="45700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605751" y="1295400"/>
            <a:ext cx="2490952" cy="1508105"/>
          </a:xfrm>
          <a:prstGeom prst="rect">
            <a:avLst/>
          </a:prstGeom>
          <a:noFill/>
          <a:ln>
            <a:solidFill>
              <a:schemeClr val="accent1">
                <a:lumMod val="75000"/>
              </a:schemeClr>
            </a:solidFill>
          </a:ln>
        </p:spPr>
        <p:txBody>
          <a:bodyPr wrap="square" rtlCol="0">
            <a:spAutoFit/>
          </a:bodyPr>
          <a:lstStyle/>
          <a:p>
            <a:pPr algn="ctr"/>
            <a:r>
              <a:rPr lang="en-US" sz="2000" b="1" dirty="0" smtClean="0">
                <a:solidFill>
                  <a:schemeClr val="accent1">
                    <a:lumMod val="75000"/>
                  </a:schemeClr>
                </a:solidFill>
              </a:rPr>
              <a:t>OWDI #03-2016 (5/2/16)</a:t>
            </a:r>
          </a:p>
          <a:p>
            <a:pPr algn="ctr"/>
            <a:r>
              <a:rPr lang="en-US" sz="2000" b="1" dirty="0" smtClean="0">
                <a:solidFill>
                  <a:schemeClr val="accent1">
                    <a:lumMod val="75000"/>
                  </a:schemeClr>
                </a:solidFill>
              </a:rPr>
              <a:t>Available on-line at </a:t>
            </a:r>
            <a:r>
              <a:rPr lang="en-US" sz="1600" b="1" dirty="0" smtClean="0">
                <a:solidFill>
                  <a:schemeClr val="accent1">
                    <a:lumMod val="75000"/>
                  </a:schemeClr>
                </a:solidFill>
                <a:hlinkClick r:id="rId4"/>
              </a:rPr>
              <a:t>www.oklahomaworks.gov/policy-center</a:t>
            </a:r>
            <a:endParaRPr lang="en-US" sz="1600" b="1" dirty="0">
              <a:solidFill>
                <a:schemeClr val="accent1">
                  <a:lumMod val="75000"/>
                </a:schemeClr>
              </a:solidFill>
            </a:endParaRPr>
          </a:p>
        </p:txBody>
      </p:sp>
      <p:pic>
        <p:nvPicPr>
          <p:cNvPr id="7171" name="Picture 3" descr="C:\Users\weidmark.maria\AppData\Local\Microsoft\Windows\Temporary Internet Files\Content.IE5\KDJ7S1XS\leadershi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9475" y="2882887"/>
            <a:ext cx="2490952" cy="2083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05751" y="4889926"/>
            <a:ext cx="2438400" cy="830997"/>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What makes this a model policy?</a:t>
            </a:r>
            <a:endParaRPr lang="en-US" sz="2400" b="1" dirty="0">
              <a:solidFill>
                <a:srgbClr val="FF0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Oklahoma ETPL Policy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9550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49" y="1304925"/>
            <a:ext cx="8715376" cy="2057400"/>
          </a:xfrm>
        </p:spPr>
        <p:txBody>
          <a:bodyPr>
            <a:normAutofit/>
          </a:bodyPr>
          <a:lstStyle/>
          <a:p>
            <a:pPr lvl="1">
              <a:buFont typeface="Arial" panose="020B0604020202020204" pitchFamily="34" charset="0"/>
              <a:buChar char="•"/>
            </a:pPr>
            <a:r>
              <a:rPr lang="en-US" sz="2400" dirty="0" smtClean="0"/>
              <a:t>“Registered Apprenticeship (RA) programs are </a:t>
            </a:r>
            <a:r>
              <a:rPr lang="en-US" sz="2400" b="1" dirty="0" smtClean="0">
                <a:solidFill>
                  <a:schemeClr val="accent2">
                    <a:lumMod val="75000"/>
                  </a:schemeClr>
                </a:solidFill>
                <a:effectLst>
                  <a:outerShdw blurRad="38100" dist="38100" dir="2700000" algn="tl">
                    <a:srgbClr val="000000">
                      <a:alpha val="43137"/>
                    </a:srgbClr>
                  </a:outerShdw>
                </a:effectLst>
              </a:rPr>
              <a:t>exempt from performance and reporting-related requirements </a:t>
            </a:r>
            <a:r>
              <a:rPr lang="en-US" sz="2400" dirty="0" smtClean="0"/>
              <a:t>in order to enable these evidence-based programs to be placed on the statewide ETPL with minimal burden.”</a:t>
            </a:r>
          </a:p>
        </p:txBody>
      </p:sp>
      <p:sp>
        <p:nvSpPr>
          <p:cNvPr id="7" name="Content Placeholder 2"/>
          <p:cNvSpPr txBox="1">
            <a:spLocks/>
          </p:cNvSpPr>
          <p:nvPr/>
        </p:nvSpPr>
        <p:spPr>
          <a:xfrm>
            <a:off x="609599" y="2733674"/>
            <a:ext cx="8362951" cy="31527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mj-lt"/>
              </a:rPr>
              <a:t>“All Registered Apprenticeship </a:t>
            </a:r>
            <a:r>
              <a:rPr lang="en-US" sz="2400" b="1" dirty="0">
                <a:solidFill>
                  <a:schemeClr val="accent2">
                    <a:lumMod val="75000"/>
                  </a:schemeClr>
                </a:solidFill>
                <a:effectLst>
                  <a:outerShdw blurRad="38100" dist="38100" dir="2700000" algn="tl">
                    <a:srgbClr val="000000">
                      <a:alpha val="43137"/>
                    </a:srgbClr>
                  </a:outerShdw>
                </a:effectLst>
                <a:latin typeface="+mj-lt"/>
              </a:rPr>
              <a:t>openings listed on the ETPL will automatically be considered as a statewide demand occupation</a:t>
            </a:r>
            <a:r>
              <a:rPr lang="en-US" sz="2400" dirty="0">
                <a:effectLst>
                  <a:outerShdw blurRad="38100" dist="38100" dir="2700000" algn="tl">
                    <a:srgbClr val="000000">
                      <a:alpha val="43137"/>
                    </a:srgbClr>
                  </a:outerShdw>
                </a:effectLst>
                <a:latin typeface="+mj-lt"/>
              </a:rPr>
              <a:t> </a:t>
            </a:r>
            <a:r>
              <a:rPr lang="en-US" sz="2400" dirty="0">
                <a:latin typeface="+mj-lt"/>
              </a:rPr>
              <a:t>for as long as the opening(s) remain unfilled.”</a:t>
            </a:r>
          </a:p>
          <a:p>
            <a:r>
              <a:rPr lang="en-US" sz="2400" dirty="0">
                <a:latin typeface="+mj-lt"/>
              </a:rPr>
              <a:t>“Note that Registered Apprenticeship programs, if openings for new apprentices exist in the local area, should </a:t>
            </a:r>
            <a:r>
              <a:rPr lang="en-US" sz="2400" b="1" dirty="0">
                <a:solidFill>
                  <a:schemeClr val="accent2">
                    <a:lumMod val="75000"/>
                  </a:schemeClr>
                </a:solidFill>
                <a:effectLst>
                  <a:outerShdw blurRad="38100" dist="38100" dir="2700000" algn="tl">
                    <a:srgbClr val="000000">
                      <a:alpha val="43137"/>
                    </a:srgbClr>
                  </a:outerShdw>
                </a:effectLst>
                <a:latin typeface="+mj-lt"/>
              </a:rPr>
              <a:t>automatically be considered in-demand training</a:t>
            </a:r>
            <a:r>
              <a:rPr lang="en-US" sz="2400" dirty="0" smtClean="0">
                <a:latin typeface="+mj-lt"/>
              </a:rPr>
              <a:t>.”</a:t>
            </a:r>
          </a:p>
        </p:txBody>
      </p:sp>
      <p:sp>
        <p:nvSpPr>
          <p:cNvPr id="5" name="Title 4"/>
          <p:cNvSpPr>
            <a:spLocks noGrp="1"/>
          </p:cNvSpPr>
          <p:nvPr>
            <p:ph type="title"/>
          </p:nvPr>
        </p:nvSpPr>
        <p:spPr/>
        <p:txBody>
          <a:bodyPr/>
          <a:lstStyle/>
          <a:p>
            <a:r>
              <a:rPr lang="en-US" dirty="0" smtClean="0">
                <a:effectLst>
                  <a:outerShdw blurRad="38100" dist="38100" dir="2700000" algn="tl">
                    <a:srgbClr val="000000">
                      <a:alpha val="43137"/>
                    </a:srgbClr>
                  </a:outerShdw>
                </a:effectLst>
              </a:rPr>
              <a:t>OK ETPL Policy Provisions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8535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0" y="1381125"/>
            <a:ext cx="3024352" cy="1477328"/>
          </a:xfrm>
          <a:prstGeom prst="rect">
            <a:avLst/>
          </a:prstGeom>
          <a:noFill/>
          <a:ln w="12700">
            <a:solidFill>
              <a:schemeClr val="accent1">
                <a:lumMod val="75000"/>
              </a:schemeClr>
            </a:solidFill>
          </a:ln>
        </p:spPr>
        <p:txBody>
          <a:bodyPr wrap="square" rtlCol="0">
            <a:spAutoFit/>
          </a:bodyPr>
          <a:lstStyle/>
          <a:p>
            <a:pPr algn="ctr"/>
            <a:r>
              <a:rPr lang="en-US" sz="1600" b="1" dirty="0" smtClean="0">
                <a:solidFill>
                  <a:schemeClr val="accent1">
                    <a:lumMod val="75000"/>
                  </a:schemeClr>
                </a:solidFill>
              </a:rPr>
              <a:t>WD 02-16, Ch. 1 (5/9/16)</a:t>
            </a:r>
          </a:p>
          <a:p>
            <a:pPr algn="ctr"/>
            <a:r>
              <a:rPr lang="en-US" sz="1600" b="1" dirty="0" smtClean="0">
                <a:solidFill>
                  <a:schemeClr val="accent1">
                    <a:lumMod val="75000"/>
                  </a:schemeClr>
                </a:solidFill>
              </a:rPr>
              <a:t>Available on-line at   </a:t>
            </a:r>
            <a:r>
              <a:rPr lang="en-US" sz="1600" dirty="0"/>
              <a:t> </a:t>
            </a:r>
          </a:p>
          <a:p>
            <a:pPr algn="ctr"/>
            <a:r>
              <a:rPr lang="en-US" sz="1400" u="sng" dirty="0">
                <a:hlinkClick r:id="rId3"/>
              </a:rPr>
              <a:t>http://</a:t>
            </a:r>
            <a:r>
              <a:rPr lang="en-US" sz="1400" u="sng" dirty="0" smtClean="0">
                <a:hlinkClick r:id="rId3"/>
              </a:rPr>
              <a:t>www.twc.state.tx.us/files/partners/02-16-ch1-twc.pdf</a:t>
            </a:r>
            <a:r>
              <a:rPr lang="en-US" sz="1400" dirty="0"/>
              <a:t> </a:t>
            </a:r>
            <a:r>
              <a:rPr lang="en-US" sz="1600" dirty="0" smtClean="0"/>
              <a:t>and </a:t>
            </a:r>
            <a:r>
              <a:rPr lang="en-US" sz="1400" u="sng" dirty="0" smtClean="0">
                <a:hlinkClick r:id="rId4"/>
              </a:rPr>
              <a:t>http</a:t>
            </a:r>
            <a:r>
              <a:rPr lang="en-US" sz="1400" u="sng" dirty="0">
                <a:hlinkClick r:id="rId4"/>
              </a:rPr>
              <a:t>://</a:t>
            </a:r>
            <a:r>
              <a:rPr lang="en-US" sz="1400" u="sng" dirty="0" smtClean="0">
                <a:hlinkClick r:id="rId4"/>
              </a:rPr>
              <a:t>www.twc.state.tx.us/files/partners/02-16-ch1-att1-twc.pdf</a:t>
            </a:r>
            <a:endParaRPr lang="en-US" sz="1400" b="1" dirty="0">
              <a:solidFill>
                <a:schemeClr val="accent1">
                  <a:lumMod val="75000"/>
                </a:schemeClr>
              </a:solidFill>
            </a:endParaRPr>
          </a:p>
        </p:txBody>
      </p:sp>
      <p:pic>
        <p:nvPicPr>
          <p:cNvPr id="7171" name="Picture 3" descr="C:\Users\weidmark.maria\AppData\Local\Microsoft\Windows\Temporary Internet Files\Content.IE5\KDJ7S1XS\leadershi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8153" y="2971799"/>
            <a:ext cx="1980045" cy="15847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869" y="1295401"/>
            <a:ext cx="5368781" cy="43910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467475" y="4438650"/>
            <a:ext cx="2438400" cy="830997"/>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What makes this a model policy?</a:t>
            </a:r>
            <a:endParaRPr lang="en-US" sz="2400" b="1" dirty="0">
              <a:solidFill>
                <a:srgbClr val="FF0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Texas ETPL Policy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7034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9725"/>
            <a:ext cx="8458200" cy="4352925"/>
          </a:xfrm>
        </p:spPr>
        <p:txBody>
          <a:bodyPr>
            <a:normAutofit/>
          </a:bodyPr>
          <a:lstStyle/>
          <a:p>
            <a:pPr lvl="1">
              <a:spcBef>
                <a:spcPts val="1200"/>
              </a:spcBef>
              <a:spcAft>
                <a:spcPts val="1200"/>
              </a:spcAft>
            </a:pPr>
            <a:r>
              <a:rPr lang="en-US" sz="2400" dirty="0" smtClean="0"/>
              <a:t>Says clearly that there are “</a:t>
            </a:r>
            <a:r>
              <a:rPr lang="en-US" sz="2400" b="1" dirty="0" smtClean="0"/>
              <a:t>no</a:t>
            </a:r>
            <a:r>
              <a:rPr lang="en-US" sz="2400" dirty="0" smtClean="0"/>
              <a:t> performance expectations for [RA] sponsors and training providers specifically to encourage their participation in order to facilitate engagement with the TX workforce system.”</a:t>
            </a:r>
          </a:p>
          <a:p>
            <a:pPr lvl="1">
              <a:spcBef>
                <a:spcPts val="1200"/>
              </a:spcBef>
              <a:spcAft>
                <a:spcPts val="1200"/>
              </a:spcAft>
            </a:pPr>
            <a:r>
              <a:rPr lang="en-US" sz="2400" dirty="0" smtClean="0"/>
              <a:t>“Boards may establish additional criteria and require higher levels of performance of all training providers other than Registered Apprenticeship programs.”</a:t>
            </a:r>
          </a:p>
          <a:p>
            <a:pPr lvl="1">
              <a:spcBef>
                <a:spcPts val="1200"/>
              </a:spcBef>
              <a:spcAft>
                <a:spcPts val="1200"/>
              </a:spcAft>
            </a:pPr>
            <a:r>
              <a:rPr lang="en-US" sz="2400" dirty="0" smtClean="0"/>
              <a:t>“The only ETP criterion that applies to apprenticeships is that they be registered as apprenticeship programs with DOL.”</a:t>
            </a:r>
            <a:endParaRPr lang="en-US" sz="2400" dirty="0"/>
          </a:p>
        </p:txBody>
      </p:sp>
      <p:pic>
        <p:nvPicPr>
          <p:cNvPr id="6147" name="Picture 3" descr="C:\Users\weidmark.maria\AppData\Local\Microsoft\Windows\Temporary Internet Files\Content.IE5\H3TM7XWN\governme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1" y="-6500"/>
            <a:ext cx="1276350" cy="12257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effectLst>
                  <a:outerShdw blurRad="38100" dist="38100" dir="2700000" algn="tl">
                    <a:srgbClr val="000000">
                      <a:alpha val="43137"/>
                    </a:srgbClr>
                  </a:outerShdw>
                </a:effectLst>
              </a:rPr>
              <a:t>TX ETPL Policy Provisions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6380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332455"/>
            <a:ext cx="7943850" cy="884850"/>
          </a:xfrm>
        </p:spPr>
        <p:txBody>
          <a:bodyPr>
            <a:normAutofit fontScale="90000"/>
          </a:bodyPr>
          <a:lstStyle/>
          <a:p>
            <a:r>
              <a:rPr lang="en-US" dirty="0" smtClean="0">
                <a:effectLst>
                  <a:outerShdw blurRad="38100" dist="38100" dir="2700000" algn="tl">
                    <a:srgbClr val="000000">
                      <a:alpha val="43137"/>
                    </a:srgbClr>
                  </a:outerShdw>
                </a:effectLst>
              </a:rPr>
              <a:t>A Note About Pre-Apprenticeship Programs and the ETPL</a:t>
            </a:r>
            <a:endParaRPr lang="en-US" sz="3100"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55080"/>
            <a:ext cx="8382000" cy="4800600"/>
          </a:xfrm>
        </p:spPr>
        <p:txBody>
          <a:bodyPr>
            <a:normAutofit/>
          </a:bodyPr>
          <a:lstStyle/>
          <a:p>
            <a:pPr>
              <a:spcBef>
                <a:spcPts val="600"/>
              </a:spcBef>
              <a:spcAft>
                <a:spcPts val="600"/>
              </a:spcAft>
            </a:pPr>
            <a:r>
              <a:rPr lang="en-US" sz="2800" dirty="0" smtClean="0"/>
              <a:t>Pre-Apprenticeship Program – A program or set of services designed to prepare individuals (youth or adults) to enter and succeed in a Registered Apprenticeship (RA) program</a:t>
            </a:r>
          </a:p>
          <a:p>
            <a:pPr>
              <a:spcBef>
                <a:spcPts val="600"/>
              </a:spcBef>
              <a:spcAft>
                <a:spcPts val="600"/>
              </a:spcAft>
            </a:pPr>
            <a:r>
              <a:rPr lang="en-US" sz="2800" dirty="0" smtClean="0"/>
              <a:t>Programs are </a:t>
            </a:r>
            <a:r>
              <a:rPr lang="en-US" sz="2800" u="sng" dirty="0" smtClean="0"/>
              <a:t>not</a:t>
            </a:r>
            <a:r>
              <a:rPr lang="en-US" sz="2800" dirty="0" smtClean="0"/>
              <a:t> “registered” with USDOL</a:t>
            </a:r>
          </a:p>
          <a:p>
            <a:pPr>
              <a:spcBef>
                <a:spcPts val="600"/>
              </a:spcBef>
              <a:spcAft>
                <a:spcPts val="600"/>
              </a:spcAft>
            </a:pPr>
            <a:r>
              <a:rPr lang="en-US" sz="2800" dirty="0" smtClean="0"/>
              <a:t>If a pre-apprenticeship is a training program that wants to be placed on the ETPL, they must follow regular application procedures</a:t>
            </a:r>
          </a:p>
        </p:txBody>
      </p:sp>
      <p:pic>
        <p:nvPicPr>
          <p:cNvPr id="4099" name="Picture 3" descr="C:\Users\weidmark.maria\AppData\Local\Microsoft\Windows\Temporary Internet Files\Content.IE5\H3TM7XWN\lig손해보험의료실비보험_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1" y="4644153"/>
            <a:ext cx="1943100" cy="150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8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Polling Question #3</a:t>
            </a:r>
            <a:endParaRPr lang="en-US" sz="4000" dirty="0">
              <a:effectLst>
                <a:outerShdw blurRad="38100" dist="38100" dir="2700000" algn="tl">
                  <a:srgbClr val="000000">
                    <a:alpha val="43137"/>
                  </a:srgbClr>
                </a:outerShdw>
              </a:effectLst>
            </a:endParaRPr>
          </a:p>
        </p:txBody>
      </p:sp>
      <p:sp>
        <p:nvSpPr>
          <p:cNvPr id="4" name="TextBox 3"/>
          <p:cNvSpPr txBox="1"/>
          <p:nvPr/>
        </p:nvSpPr>
        <p:spPr>
          <a:xfrm>
            <a:off x="657224" y="1400175"/>
            <a:ext cx="8239125" cy="3785652"/>
          </a:xfrm>
          <a:prstGeom prst="rect">
            <a:avLst/>
          </a:prstGeom>
          <a:noFill/>
        </p:spPr>
        <p:txBody>
          <a:bodyPr wrap="square" rtlCol="0">
            <a:spAutoFit/>
          </a:bodyPr>
          <a:lstStyle/>
          <a:p>
            <a:pPr algn="ctr"/>
            <a:r>
              <a:rPr lang="en-US" sz="2000" b="1" dirty="0" smtClean="0"/>
              <a:t>Which of the following statements from actual State policies are potentially problematic in terms of supporting  Registered Apprenticeship consistent with statutory intent?</a:t>
            </a:r>
          </a:p>
          <a:p>
            <a:pPr marL="342900" indent="-342900">
              <a:buAutoNum type="arabicPeriod"/>
            </a:pPr>
            <a:endParaRPr lang="en-US" dirty="0" smtClean="0"/>
          </a:p>
          <a:p>
            <a:pPr marL="342900" indent="-342900">
              <a:buAutoNum type="arabicPeriod"/>
            </a:pPr>
            <a:r>
              <a:rPr lang="en-US" dirty="0" smtClean="0"/>
              <a:t>“There are minimal performance expectations for RA sponsors.”</a:t>
            </a:r>
          </a:p>
          <a:p>
            <a:pPr marL="342900" indent="-342900">
              <a:buAutoNum type="arabicPeriod"/>
            </a:pPr>
            <a:r>
              <a:rPr lang="en-US" dirty="0" smtClean="0"/>
              <a:t>“RA programs are subject to additional local requirements.”</a:t>
            </a:r>
          </a:p>
          <a:p>
            <a:pPr marL="342900" indent="-342900">
              <a:buAutoNum type="arabicPeriod"/>
            </a:pPr>
            <a:r>
              <a:rPr lang="en-US" dirty="0" smtClean="0"/>
              <a:t>“RA programs may qualify for ITAs if the occupation is a specified demand occupation in the local area.”</a:t>
            </a:r>
          </a:p>
          <a:p>
            <a:pPr marL="342900" indent="-342900">
              <a:buAutoNum type="arabicPeriod"/>
            </a:pPr>
            <a:r>
              <a:rPr lang="en-US" dirty="0" smtClean="0"/>
              <a:t>“All programs must fill out the following forms and submit to the State Workforce Agency.”</a:t>
            </a:r>
          </a:p>
          <a:p>
            <a:pPr marL="342900" indent="-342900">
              <a:buAutoNum type="arabicPeriod"/>
            </a:pPr>
            <a:r>
              <a:rPr lang="en-US" dirty="0" smtClean="0"/>
              <a:t>“Programs must have at least five apprentices in order to receive an ITA.”</a:t>
            </a:r>
          </a:p>
          <a:p>
            <a:pPr marL="342900" indent="-342900">
              <a:buAutoNum type="arabicPeriod"/>
            </a:pPr>
            <a:endParaRPr lang="en-US" dirty="0"/>
          </a:p>
          <a:p>
            <a:endParaRPr lang="en-US" dirty="0"/>
          </a:p>
        </p:txBody>
      </p:sp>
      <p:sp>
        <p:nvSpPr>
          <p:cNvPr id="5" name="TextBox 4"/>
          <p:cNvSpPr txBox="1"/>
          <p:nvPr/>
        </p:nvSpPr>
        <p:spPr>
          <a:xfrm>
            <a:off x="2543175" y="4648200"/>
            <a:ext cx="3952875" cy="1477328"/>
          </a:xfrm>
          <a:prstGeom prst="rect">
            <a:avLst/>
          </a:prstGeom>
          <a:noFill/>
          <a:ln>
            <a:solidFill>
              <a:schemeClr val="accent6">
                <a:lumMod val="50000"/>
              </a:schemeClr>
            </a:solidFill>
          </a:ln>
        </p:spPr>
        <p:txBody>
          <a:bodyPr wrap="square" rtlCol="0">
            <a:spAutoFit/>
          </a:bodyPr>
          <a:lstStyle/>
          <a:p>
            <a:pPr algn="ctr"/>
            <a:r>
              <a:rPr lang="en-US" b="1" dirty="0" smtClean="0">
                <a:solidFill>
                  <a:schemeClr val="accent6">
                    <a:lumMod val="50000"/>
                  </a:schemeClr>
                </a:solidFill>
                <a:effectLst>
                  <a:outerShdw blurRad="38100" dist="38100" dir="2700000" algn="tl">
                    <a:srgbClr val="000000">
                      <a:alpha val="43137"/>
                    </a:srgbClr>
                  </a:outerShdw>
                </a:effectLst>
              </a:rPr>
              <a:t>Possible Answers:</a:t>
            </a:r>
          </a:p>
          <a:p>
            <a:pPr marL="342900" indent="-342900">
              <a:buFont typeface="+mj-lt"/>
              <a:buAutoNum type="alphaUcPeriod"/>
            </a:pPr>
            <a:r>
              <a:rPr lang="en-US" b="1" dirty="0" smtClean="0">
                <a:solidFill>
                  <a:schemeClr val="accent6">
                    <a:lumMod val="50000"/>
                  </a:schemeClr>
                </a:solidFill>
                <a:effectLst>
                  <a:outerShdw blurRad="38100" dist="38100" dir="2700000" algn="tl">
                    <a:srgbClr val="000000">
                      <a:alpha val="43137"/>
                    </a:srgbClr>
                  </a:outerShdw>
                </a:effectLst>
              </a:rPr>
              <a:t>2 and 4</a:t>
            </a:r>
          </a:p>
          <a:p>
            <a:pPr marL="342900" indent="-342900">
              <a:buFont typeface="+mj-lt"/>
              <a:buAutoNum type="alphaUcPeriod"/>
            </a:pPr>
            <a:r>
              <a:rPr lang="en-US" b="1" dirty="0" smtClean="0">
                <a:solidFill>
                  <a:schemeClr val="accent6">
                    <a:lumMod val="50000"/>
                  </a:schemeClr>
                </a:solidFill>
                <a:effectLst>
                  <a:outerShdw blurRad="38100" dist="38100" dir="2700000" algn="tl">
                    <a:srgbClr val="000000">
                      <a:alpha val="43137"/>
                    </a:srgbClr>
                  </a:outerShdw>
                </a:effectLst>
              </a:rPr>
              <a:t>2, 4 and 5</a:t>
            </a:r>
          </a:p>
          <a:p>
            <a:pPr marL="342900" indent="-342900">
              <a:buFont typeface="+mj-lt"/>
              <a:buAutoNum type="alphaUcPeriod"/>
            </a:pPr>
            <a:r>
              <a:rPr lang="en-US" b="1" dirty="0" smtClean="0">
                <a:solidFill>
                  <a:schemeClr val="accent6">
                    <a:lumMod val="50000"/>
                  </a:schemeClr>
                </a:solidFill>
                <a:effectLst>
                  <a:outerShdw blurRad="38100" dist="38100" dir="2700000" algn="tl">
                    <a:srgbClr val="000000">
                      <a:alpha val="43137"/>
                    </a:srgbClr>
                  </a:outerShdw>
                </a:effectLst>
              </a:rPr>
              <a:t>3 and 4</a:t>
            </a:r>
          </a:p>
          <a:p>
            <a:pPr marL="342900" indent="-342900">
              <a:buFont typeface="+mj-lt"/>
              <a:buAutoNum type="alphaUcPeriod"/>
            </a:pPr>
            <a:r>
              <a:rPr lang="en-US" b="1" dirty="0" smtClean="0">
                <a:solidFill>
                  <a:schemeClr val="accent6">
                    <a:lumMod val="50000"/>
                  </a:schemeClr>
                </a:solidFill>
                <a:effectLst>
                  <a:outerShdw blurRad="38100" dist="38100" dir="2700000" algn="tl">
                    <a:srgbClr val="000000">
                      <a:alpha val="43137"/>
                    </a:srgbClr>
                  </a:outerShdw>
                </a:effectLst>
              </a:rPr>
              <a:t>All are potentially problematic</a:t>
            </a:r>
            <a:endParaRPr lang="en-US"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2138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Five “Touchpoints” in WIOA</a:t>
            </a:r>
            <a:endParaRPr lang="en-US" dirty="0"/>
          </a:p>
        </p:txBody>
      </p:sp>
      <p:sp>
        <p:nvSpPr>
          <p:cNvPr id="4" name="Text Placeholder 3"/>
          <p:cNvSpPr>
            <a:spLocks noGrp="1"/>
          </p:cNvSpPr>
          <p:nvPr>
            <p:ph type="body" idx="1"/>
          </p:nvPr>
        </p:nvSpPr>
        <p:spPr>
          <a:xfrm>
            <a:off x="2362200" y="3749551"/>
            <a:ext cx="5930900" cy="2013074"/>
          </a:xfrm>
        </p:spPr>
        <p:txBody>
          <a:bodyPr>
            <a:normAutofit fontScale="92500" lnSpcReduction="10000"/>
          </a:bodyPr>
          <a:lstStyle/>
          <a:p>
            <a:pPr marL="457200" indent="-457200" algn="l">
              <a:buAutoNum type="arabicPeriod"/>
            </a:pPr>
            <a:r>
              <a:rPr lang="en-US" dirty="0" smtClean="0"/>
              <a:t>Funding Support for RA</a:t>
            </a:r>
          </a:p>
          <a:p>
            <a:pPr marL="457200" indent="-457200" algn="l">
              <a:buAutoNum type="arabicPeriod"/>
            </a:pPr>
            <a:r>
              <a:rPr lang="en-US" dirty="0" smtClean="0"/>
              <a:t>ETPs and ETP Lists</a:t>
            </a:r>
          </a:p>
          <a:p>
            <a:pPr marL="457200" indent="-457200" algn="l">
              <a:buAutoNum type="arabicPeriod"/>
            </a:pPr>
            <a:r>
              <a:rPr lang="en-US" dirty="0" smtClean="0"/>
              <a:t>Performance Outcomes</a:t>
            </a:r>
          </a:p>
          <a:p>
            <a:pPr marL="457200" indent="-457200" algn="l">
              <a:buAutoNum type="arabicPeriod"/>
            </a:pPr>
            <a:r>
              <a:rPr lang="en-US" dirty="0" smtClean="0"/>
              <a:t>Board Membership</a:t>
            </a:r>
          </a:p>
          <a:p>
            <a:pPr marL="457200" indent="-457200" algn="l">
              <a:buAutoNum type="arabicPeriod"/>
            </a:pPr>
            <a:r>
              <a:rPr lang="en-US" dirty="0" smtClean="0"/>
              <a:t>State and Local Planning</a:t>
            </a:r>
            <a:endParaRPr lang="en-US" dirty="0"/>
          </a:p>
        </p:txBody>
      </p:sp>
      <p:pic>
        <p:nvPicPr>
          <p:cNvPr id="3074" name="Picture 2" descr="C:\Users\weidmark.maria\AppData\Local\Microsoft\Windows\Temporary Internet Files\Content.IE5\KDJ7S1XS\thatsmyboy-Simple-Red-Check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972" y="4400550"/>
            <a:ext cx="466725"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77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About those WIOA Outcomes</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440632"/>
            <a:ext cx="8508380" cy="5296828"/>
          </a:xfrm>
        </p:spPr>
        <p:txBody>
          <a:bodyPr>
            <a:normAutofit/>
          </a:bodyPr>
          <a:lstStyle/>
          <a:p>
            <a:r>
              <a:rPr lang="en-US" sz="2800" b="1" dirty="0" smtClean="0">
                <a:effectLst>
                  <a:outerShdw blurRad="38100" dist="38100" dir="2700000" algn="tl">
                    <a:srgbClr val="000000">
                      <a:alpha val="43137"/>
                    </a:srgbClr>
                  </a:outerShdw>
                </a:effectLst>
              </a:rPr>
              <a:t>Notwithstanding </a:t>
            </a:r>
            <a:r>
              <a:rPr lang="en-US" b="1" dirty="0" smtClean="0">
                <a:effectLst>
                  <a:outerShdw blurRad="38100" dist="38100" dir="2700000" algn="tl">
                    <a:srgbClr val="000000">
                      <a:alpha val="43137"/>
                    </a:srgbClr>
                  </a:outerShdw>
                </a:effectLst>
              </a:rPr>
              <a:t>the publication of performance and reporting-related policy, </a:t>
            </a:r>
            <a:r>
              <a:rPr lang="en-US" sz="2800" b="1" dirty="0" smtClean="0">
                <a:effectLst>
                  <a:outerShdw blurRad="38100" dist="38100" dir="2700000" algn="tl">
                    <a:srgbClr val="000000">
                      <a:alpha val="43137"/>
                    </a:srgbClr>
                  </a:outerShdw>
                </a:effectLst>
              </a:rPr>
              <a:t>Registered Apprenticeship is a win-win for all of the WIOA required metrics</a:t>
            </a:r>
          </a:p>
          <a:p>
            <a:pPr marL="914400" lvl="1" indent="-457200">
              <a:spcBef>
                <a:spcPts val="1200"/>
              </a:spcBef>
              <a:buFont typeface="+mj-lt"/>
              <a:buAutoNum type="arabicPeriod"/>
            </a:pPr>
            <a:r>
              <a:rPr lang="en-US" dirty="0" smtClean="0"/>
              <a:t>Employment in Q2 post-exit*</a:t>
            </a:r>
          </a:p>
          <a:p>
            <a:pPr marL="914400" lvl="1" indent="-457200">
              <a:buFont typeface="+mj-lt"/>
              <a:buAutoNum type="arabicPeriod"/>
            </a:pPr>
            <a:r>
              <a:rPr lang="en-US" dirty="0" smtClean="0"/>
              <a:t>Employment in Q4 post-exit</a:t>
            </a:r>
          </a:p>
          <a:p>
            <a:pPr marL="914400" lvl="1" indent="-457200">
              <a:buFont typeface="+mj-lt"/>
              <a:buAutoNum type="arabicPeriod"/>
            </a:pPr>
            <a:r>
              <a:rPr lang="en-US" dirty="0" smtClean="0"/>
              <a:t>Median Earnings in Q2 post-exit</a:t>
            </a:r>
          </a:p>
          <a:p>
            <a:pPr marL="914400" lvl="1" indent="-457200">
              <a:buFont typeface="+mj-lt"/>
              <a:buAutoNum type="arabicPeriod"/>
            </a:pPr>
            <a:r>
              <a:rPr lang="en-US" dirty="0" smtClean="0"/>
              <a:t>Measurable Skill Gains</a:t>
            </a:r>
          </a:p>
          <a:p>
            <a:pPr marL="914400" lvl="1" indent="-457200">
              <a:buFont typeface="+mj-lt"/>
              <a:buAutoNum type="arabicPeriod"/>
            </a:pPr>
            <a:r>
              <a:rPr lang="en-US" dirty="0" smtClean="0"/>
              <a:t>Credential Attainment</a:t>
            </a:r>
          </a:p>
          <a:p>
            <a:pPr marL="914400" lvl="1" indent="-457200">
              <a:buFont typeface="+mj-lt"/>
              <a:buAutoNum type="arabicPeriod"/>
            </a:pPr>
            <a:r>
              <a:rPr lang="en-US" dirty="0" smtClean="0"/>
              <a:t>Effectiveness in Serving Employers</a:t>
            </a:r>
          </a:p>
          <a:p>
            <a:pPr lvl="1"/>
            <a:endParaRPr lang="en-US" sz="2400" dirty="0"/>
          </a:p>
        </p:txBody>
      </p:sp>
      <p:pic>
        <p:nvPicPr>
          <p:cNvPr id="11" name="Picture 6" descr="DEN000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771410"/>
            <a:ext cx="2799662" cy="27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0" y="5764112"/>
            <a:ext cx="2066925" cy="307777"/>
          </a:xfrm>
          <a:prstGeom prst="rect">
            <a:avLst/>
          </a:prstGeom>
          <a:noFill/>
        </p:spPr>
        <p:txBody>
          <a:bodyPr wrap="square" rtlCol="0">
            <a:spAutoFit/>
          </a:bodyPr>
          <a:lstStyle/>
          <a:p>
            <a:r>
              <a:rPr lang="en-US" sz="1400" dirty="0" smtClean="0"/>
              <a:t>* 2</a:t>
            </a:r>
            <a:r>
              <a:rPr lang="en-US" sz="1400" baseline="30000" dirty="0" smtClean="0"/>
              <a:t>nd</a:t>
            </a:r>
            <a:r>
              <a:rPr lang="en-US" sz="1400" dirty="0" smtClean="0"/>
              <a:t> quarter after exit</a:t>
            </a:r>
            <a:endParaRPr lang="en-US" sz="1400" dirty="0"/>
          </a:p>
        </p:txBody>
      </p:sp>
    </p:spTree>
    <p:extLst>
      <p:ext uri="{BB962C8B-B14F-4D97-AF65-F5344CB8AC3E}">
        <p14:creationId xmlns:p14="http://schemas.microsoft.com/office/powerpoint/2010/main" val="4137701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45230" y="2249489"/>
            <a:ext cx="4621530" cy="2103436"/>
          </a:xfrm>
        </p:spPr>
        <p:txBody>
          <a:bodyPr>
            <a:normAutofit/>
          </a:bodyPr>
          <a:lstStyle/>
          <a:p>
            <a:r>
              <a:rPr lang="en-US" sz="3900" dirty="0" smtClean="0"/>
              <a:t>Maria R. Brady</a:t>
            </a:r>
            <a:endParaRPr lang="en-US" sz="3900" dirty="0"/>
          </a:p>
          <a:p>
            <a:pPr lvl="1"/>
            <a:r>
              <a:rPr lang="en-US" sz="2200" dirty="0" smtClean="0"/>
              <a:t>Multi-State Navigator</a:t>
            </a:r>
          </a:p>
          <a:p>
            <a:pPr lvl="1"/>
            <a:r>
              <a:rPr lang="en-US" sz="2200" dirty="0" smtClean="0"/>
              <a:t>ETA Office of Apprenticeship</a:t>
            </a:r>
          </a:p>
          <a:p>
            <a:pPr lvl="1"/>
            <a:r>
              <a:rPr lang="en-US" sz="2200" dirty="0" smtClean="0"/>
              <a:t>Region 4 – Dallas, TX</a:t>
            </a:r>
            <a:endParaRPr lang="en-US" sz="2200" dirty="0"/>
          </a:p>
        </p:txBody>
      </p:sp>
      <p:pic>
        <p:nvPicPr>
          <p:cNvPr id="6" name="Picture Placeholder 5"/>
          <p:cNvPicPr>
            <a:picLocks noGrp="1" noChangeAspect="1"/>
          </p:cNvPicPr>
          <p:nvPr>
            <p:ph type="pic" sz="quarter" idx="10"/>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2497" t="7112" r="7102" b="62348"/>
          <a:stretch/>
        </p:blipFill>
        <p:spPr>
          <a:xfrm>
            <a:off x="988142" y="2286000"/>
            <a:ext cx="2421808" cy="1861457"/>
          </a:xfrm>
        </p:spPr>
      </p:pic>
    </p:spTree>
    <p:extLst>
      <p:ext uri="{BB962C8B-B14F-4D97-AF65-F5344CB8AC3E}">
        <p14:creationId xmlns:p14="http://schemas.microsoft.com/office/powerpoint/2010/main" val="33378971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2455"/>
            <a:ext cx="7886700" cy="884850"/>
          </a:xfrm>
        </p:spPr>
        <p:txBody>
          <a:bodyPr>
            <a:normAutofit/>
          </a:bodyPr>
          <a:lstStyle/>
          <a:p>
            <a:r>
              <a:rPr lang="en-US" dirty="0" smtClean="0">
                <a:effectLst>
                  <a:outerShdw blurRad="38100" dist="38100" dir="2700000" algn="tl">
                    <a:srgbClr val="000000">
                      <a:alpha val="43137"/>
                    </a:srgbClr>
                  </a:outerShdw>
                </a:effectLst>
              </a:rPr>
              <a:t>More on WIOA Outcomes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47800"/>
            <a:ext cx="8305800" cy="4448175"/>
          </a:xfrm>
        </p:spPr>
        <p:txBody>
          <a:bodyPr>
            <a:normAutofit fontScale="92500"/>
          </a:bodyPr>
          <a:lstStyle/>
          <a:p>
            <a:r>
              <a:rPr lang="en-US" b="1" dirty="0" smtClean="0">
                <a:solidFill>
                  <a:schemeClr val="accent1">
                    <a:lumMod val="75000"/>
                  </a:schemeClr>
                </a:solidFill>
                <a:effectLst>
                  <a:outerShdw blurRad="38100" dist="38100" dir="2700000" algn="tl">
                    <a:srgbClr val="000000">
                      <a:alpha val="43137"/>
                    </a:srgbClr>
                  </a:outerShdw>
                </a:effectLst>
              </a:rPr>
              <a:t>Registered Apprenticeship is a job from day one</a:t>
            </a:r>
          </a:p>
          <a:p>
            <a:pPr lvl="1"/>
            <a:r>
              <a:rPr lang="en-US" dirty="0" smtClean="0"/>
              <a:t>WIOA Implication – Enroll eligible individuals </a:t>
            </a:r>
            <a:r>
              <a:rPr lang="en-US" i="1" dirty="0" smtClean="0"/>
              <a:t>before </a:t>
            </a:r>
            <a:r>
              <a:rPr lang="en-US" dirty="0" smtClean="0"/>
              <a:t>they become an apprentice to meet the low income priority; positive outcomes post-exit including higher earnings</a:t>
            </a:r>
          </a:p>
          <a:p>
            <a:r>
              <a:rPr lang="en-US" b="1" dirty="0" smtClean="0">
                <a:solidFill>
                  <a:schemeClr val="accent1">
                    <a:lumMod val="75000"/>
                  </a:schemeClr>
                </a:solidFill>
                <a:effectLst>
                  <a:outerShdw blurRad="38100" dist="38100" dir="2700000" algn="tl">
                    <a:srgbClr val="000000">
                      <a:alpha val="43137"/>
                    </a:srgbClr>
                  </a:outerShdw>
                </a:effectLst>
              </a:rPr>
              <a:t>RA Completion Certificate</a:t>
            </a:r>
          </a:p>
          <a:p>
            <a:pPr lvl="1"/>
            <a:r>
              <a:rPr lang="en-US" dirty="0" smtClean="0"/>
              <a:t>WIOA Implication – Recognized post-secondary credential; portable and stackable; not inconsistent with college degree; supports credential attainment rate if individual completes while enrolled or a year post-exit</a:t>
            </a:r>
          </a:p>
          <a:p>
            <a:r>
              <a:rPr lang="en-US" b="1" dirty="0" smtClean="0">
                <a:solidFill>
                  <a:schemeClr val="accent1">
                    <a:lumMod val="75000"/>
                  </a:schemeClr>
                </a:solidFill>
                <a:effectLst>
                  <a:outerShdw blurRad="38100" dist="38100" dir="2700000" algn="tl">
                    <a:srgbClr val="000000">
                      <a:alpha val="43137"/>
                    </a:srgbClr>
                  </a:outerShdw>
                </a:effectLst>
              </a:rPr>
              <a:t>Longer term RA programs</a:t>
            </a:r>
          </a:p>
          <a:p>
            <a:pPr lvl="1"/>
            <a:r>
              <a:rPr lang="en-US" dirty="0" smtClean="0"/>
              <a:t>WIOA Implication – Measurable skill gains; more strategic choices for workforce system engagement</a:t>
            </a:r>
            <a:endParaRPr lang="en-US" dirty="0"/>
          </a:p>
        </p:txBody>
      </p:sp>
    </p:spTree>
    <p:extLst>
      <p:ext uri="{BB962C8B-B14F-4D97-AF65-F5344CB8AC3E}">
        <p14:creationId xmlns:p14="http://schemas.microsoft.com/office/powerpoint/2010/main" val="1906347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81000" y="1447800"/>
            <a:ext cx="8534400" cy="4953000"/>
          </a:xfrm>
        </p:spPr>
        <p:txBody>
          <a:bodyPr>
            <a:normAutofit/>
          </a:bodyPr>
          <a:lstStyle/>
          <a:p>
            <a:r>
              <a:rPr lang="en-US" altLang="en-US" sz="2800" dirty="0" smtClean="0"/>
              <a:t>“If it’s a five year program, I have to stay attached to these people for the full five years.”</a:t>
            </a:r>
          </a:p>
          <a:p>
            <a:pPr lvl="1"/>
            <a:r>
              <a:rPr lang="en-US" altLang="en-US" sz="2400" dirty="0" smtClean="0"/>
              <a:t>Not true.  This was initially clarified in TEGL 2-07.</a:t>
            </a:r>
          </a:p>
          <a:p>
            <a:endParaRPr lang="en-US" altLang="en-US" sz="2400" dirty="0" smtClean="0"/>
          </a:p>
          <a:p>
            <a:endParaRPr lang="en-US" altLang="en-US" sz="2400" dirty="0" smtClean="0"/>
          </a:p>
          <a:p>
            <a:endParaRPr lang="en-US" altLang="en-US" sz="2400" dirty="0" smtClean="0"/>
          </a:p>
          <a:p>
            <a:endParaRPr lang="en-US" altLang="en-US" sz="2400" dirty="0" smtClean="0"/>
          </a:p>
          <a:p>
            <a:endParaRPr lang="en-US" altLang="en-US" sz="2400" dirty="0" smtClean="0"/>
          </a:p>
          <a:p>
            <a:pPr lvl="1"/>
            <a:r>
              <a:rPr lang="en-US" altLang="en-US" sz="2400" dirty="0" smtClean="0"/>
              <a:t>Unless there’s a state policy that says otherwise, once WIOA is “done,” the individual can be allowed to exit</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71800"/>
            <a:ext cx="6553200" cy="190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38175" y="370555"/>
            <a:ext cx="7886700" cy="884850"/>
          </a:xfrm>
        </p:spPr>
        <p:txBody>
          <a:bodyPr>
            <a:noAutofit/>
          </a:bodyPr>
          <a:lstStyle/>
          <a:p>
            <a:r>
              <a:rPr lang="en-US" dirty="0" smtClean="0">
                <a:effectLst>
                  <a:outerShdw blurRad="38100" dist="38100" dir="2700000" algn="tl">
                    <a:srgbClr val="000000">
                      <a:alpha val="43137"/>
                    </a:srgbClr>
                  </a:outerShdw>
                </a:effectLst>
              </a:rPr>
              <a:t>Another RA Myth: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This Pertains to “Exit”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578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1505"/>
            <a:ext cx="7886700" cy="884850"/>
          </a:xfrm>
        </p:spPr>
        <p:txBody>
          <a:bodyPr>
            <a:noAutofit/>
          </a:bodyPr>
          <a:lstStyle/>
          <a:p>
            <a:r>
              <a:rPr lang="en-US" b="1" dirty="0">
                <a:effectLst>
                  <a:outerShdw blurRad="38100" dist="38100" dir="2700000" algn="tl">
                    <a:srgbClr val="000000">
                      <a:alpha val="43137"/>
                    </a:srgbClr>
                  </a:outerShdw>
                </a:effectLst>
              </a:rPr>
              <a:t>The Real Deal Regarding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WIOA Exit </a:t>
            </a:r>
            <a:r>
              <a:rPr lang="en-US" b="1" dirty="0">
                <a:effectLst>
                  <a:outerShdw blurRad="38100" dist="38100" dir="2700000" algn="tl">
                    <a:srgbClr val="000000">
                      <a:alpha val="43137"/>
                    </a:srgbClr>
                  </a:outerShdw>
                </a:effectLst>
              </a:rPr>
              <a:t>and Working with RA</a:t>
            </a:r>
          </a:p>
        </p:txBody>
      </p:sp>
      <p:sp>
        <p:nvSpPr>
          <p:cNvPr id="6" name="Content Placeholder 2"/>
          <p:cNvSpPr>
            <a:spLocks noGrp="1"/>
          </p:cNvSpPr>
          <p:nvPr>
            <p:ph idx="1"/>
          </p:nvPr>
        </p:nvSpPr>
        <p:spPr>
          <a:xfrm>
            <a:off x="123825" y="1514475"/>
            <a:ext cx="9020175" cy="4724400"/>
          </a:xfrm>
        </p:spPr>
        <p:txBody>
          <a:bodyPr>
            <a:normAutofit/>
          </a:bodyPr>
          <a:lstStyle/>
          <a:p>
            <a:pPr>
              <a:spcBef>
                <a:spcPts val="600"/>
              </a:spcBef>
              <a:spcAft>
                <a:spcPts val="600"/>
              </a:spcAft>
            </a:pPr>
            <a:r>
              <a:rPr lang="en-US" altLang="en-US" sz="2400" b="1" dirty="0" smtClean="0"/>
              <a:t>Unless there’s a state policy stating otherwise, local staff can allow the individual to exit when WIOA is “done”</a:t>
            </a:r>
          </a:p>
          <a:p>
            <a:pPr lvl="1">
              <a:spcBef>
                <a:spcPts val="600"/>
              </a:spcBef>
              <a:spcAft>
                <a:spcPts val="600"/>
              </a:spcAft>
            </a:pPr>
            <a:r>
              <a:rPr lang="en-US" altLang="en-US" sz="2000" dirty="0" smtClean="0"/>
              <a:t>Example: You’re supporting an apprentice through their largely front-loaded classroom training component (RTI); when the RTI is done, the individual can be allowed to exit</a:t>
            </a:r>
          </a:p>
          <a:p>
            <a:pPr lvl="1">
              <a:spcBef>
                <a:spcPts val="600"/>
              </a:spcBef>
              <a:spcAft>
                <a:spcPts val="600"/>
              </a:spcAft>
            </a:pPr>
            <a:r>
              <a:rPr lang="en-US" altLang="en-US" sz="2000" dirty="0" smtClean="0"/>
              <a:t>Example:  You will support 3 classes for the first semester of the RTI; allow exit after the first semester ends</a:t>
            </a:r>
          </a:p>
          <a:p>
            <a:pPr>
              <a:spcBef>
                <a:spcPts val="600"/>
              </a:spcBef>
              <a:spcAft>
                <a:spcPts val="600"/>
              </a:spcAft>
            </a:pPr>
            <a:r>
              <a:rPr lang="en-US" altLang="en-US" sz="2400" b="1" dirty="0" smtClean="0"/>
              <a:t>Exit could be allowed to occur at the time of a scheduled wage increase</a:t>
            </a:r>
          </a:p>
          <a:p>
            <a:pPr lvl="1">
              <a:spcBef>
                <a:spcPts val="600"/>
              </a:spcBef>
              <a:spcAft>
                <a:spcPts val="600"/>
              </a:spcAft>
            </a:pPr>
            <a:r>
              <a:rPr lang="en-US" altLang="en-US" sz="2000" dirty="0" smtClean="0"/>
              <a:t>Example: You supported a youth through a pre-apprenticeship program and your intent is to provide further support during their RA program participation through their first wage increase (or maybe their second)</a:t>
            </a:r>
          </a:p>
        </p:txBody>
      </p:sp>
    </p:spTree>
    <p:extLst>
      <p:ext uri="{BB962C8B-B14F-4D97-AF65-F5344CB8AC3E}">
        <p14:creationId xmlns:p14="http://schemas.microsoft.com/office/powerpoint/2010/main" val="1225389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13405"/>
            <a:ext cx="7886700" cy="884850"/>
          </a:xfrm>
        </p:spPr>
        <p:txBody>
          <a:bodyPr>
            <a:normAutofit/>
          </a:bodyPr>
          <a:lstStyle/>
          <a:p>
            <a:r>
              <a:rPr lang="en-US" sz="4000" dirty="0" smtClean="0">
                <a:effectLst>
                  <a:outerShdw blurRad="38100" dist="38100" dir="2700000" algn="tl">
                    <a:srgbClr val="000000">
                      <a:alpha val="43137"/>
                    </a:srgbClr>
                  </a:outerShdw>
                </a:effectLst>
              </a:rPr>
              <a:t>Polling Question #4</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47800"/>
            <a:ext cx="8229600" cy="4676775"/>
          </a:xfrm>
        </p:spPr>
        <p:txBody>
          <a:bodyPr>
            <a:normAutofit fontScale="92500" lnSpcReduction="10000"/>
          </a:bodyPr>
          <a:lstStyle/>
          <a:p>
            <a:pPr marL="0" indent="0" algn="ctr">
              <a:buNone/>
            </a:pPr>
            <a:r>
              <a:rPr lang="en-US" sz="2400" b="1" dirty="0" smtClean="0">
                <a:effectLst>
                  <a:outerShdw blurRad="50800" dist="38100" dir="2700000" algn="tl" rotWithShape="0">
                    <a:prstClr val="black">
                      <a:alpha val="40000"/>
                    </a:prstClr>
                  </a:outerShdw>
                </a:effectLst>
              </a:rPr>
              <a:t>A Local Board is supporting an apprentice only for the first year of a two-year registered apprenticeship program.  Which of the following statements is TRUE?</a:t>
            </a:r>
          </a:p>
          <a:p>
            <a:pPr marL="514350" indent="-514350">
              <a:spcAft>
                <a:spcPts val="600"/>
              </a:spcAft>
              <a:buAutoNum type="alphaUcPeriod"/>
            </a:pPr>
            <a:r>
              <a:rPr lang="en-US" dirty="0" smtClean="0"/>
              <a:t>Unless the program includes interim credentials, this will likely be a negative credential attainment rate outcome </a:t>
            </a:r>
          </a:p>
          <a:p>
            <a:pPr marL="514350" indent="-514350">
              <a:spcAft>
                <a:spcPts val="600"/>
              </a:spcAft>
              <a:buAutoNum type="alphaUcPeriod"/>
            </a:pPr>
            <a:r>
              <a:rPr lang="en-US" dirty="0" smtClean="0"/>
              <a:t>If the Board is supporting only the OJT component, they can still take credit for credential attainment</a:t>
            </a:r>
          </a:p>
          <a:p>
            <a:pPr marL="514350" indent="-514350">
              <a:spcAft>
                <a:spcPts val="600"/>
              </a:spcAft>
              <a:buAutoNum type="alphaUcPeriod"/>
            </a:pPr>
            <a:r>
              <a:rPr lang="en-US" dirty="0" smtClean="0"/>
              <a:t>The Board will be unable to take credit for the retention measure</a:t>
            </a:r>
          </a:p>
          <a:p>
            <a:pPr marL="514350" indent="-514350">
              <a:spcAft>
                <a:spcPts val="600"/>
              </a:spcAft>
              <a:buAutoNum type="alphaUcPeriod"/>
            </a:pPr>
            <a:r>
              <a:rPr lang="en-US" dirty="0" smtClean="0"/>
              <a:t>This will be a negative outcome even without interim credentials</a:t>
            </a:r>
          </a:p>
        </p:txBody>
      </p:sp>
    </p:spTree>
    <p:extLst>
      <p:ext uri="{BB962C8B-B14F-4D97-AF65-F5344CB8AC3E}">
        <p14:creationId xmlns:p14="http://schemas.microsoft.com/office/powerpoint/2010/main" val="2943517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Five “Touchpoints” in WIOA</a:t>
            </a:r>
            <a:endParaRPr lang="en-US" dirty="0"/>
          </a:p>
        </p:txBody>
      </p:sp>
      <p:sp>
        <p:nvSpPr>
          <p:cNvPr id="4" name="Text Placeholder 3"/>
          <p:cNvSpPr>
            <a:spLocks noGrp="1"/>
          </p:cNvSpPr>
          <p:nvPr>
            <p:ph type="body" idx="1"/>
          </p:nvPr>
        </p:nvSpPr>
        <p:spPr>
          <a:xfrm>
            <a:off x="2362200" y="3749551"/>
            <a:ext cx="5930900" cy="2013074"/>
          </a:xfrm>
        </p:spPr>
        <p:txBody>
          <a:bodyPr>
            <a:normAutofit fontScale="92500" lnSpcReduction="10000"/>
          </a:bodyPr>
          <a:lstStyle/>
          <a:p>
            <a:pPr marL="457200" indent="-457200" algn="l">
              <a:buAutoNum type="arabicPeriod"/>
            </a:pPr>
            <a:r>
              <a:rPr lang="en-US" dirty="0" smtClean="0"/>
              <a:t>Funding Support for RA</a:t>
            </a:r>
          </a:p>
          <a:p>
            <a:pPr marL="457200" indent="-457200" algn="l">
              <a:buAutoNum type="arabicPeriod"/>
            </a:pPr>
            <a:r>
              <a:rPr lang="en-US" dirty="0" smtClean="0"/>
              <a:t>ETPs and ETP Lists</a:t>
            </a:r>
          </a:p>
          <a:p>
            <a:pPr marL="457200" indent="-457200" algn="l">
              <a:buAutoNum type="arabicPeriod"/>
            </a:pPr>
            <a:r>
              <a:rPr lang="en-US" dirty="0" smtClean="0"/>
              <a:t>Performance Outcomes</a:t>
            </a:r>
          </a:p>
          <a:p>
            <a:pPr marL="457200" indent="-457200" algn="l">
              <a:buAutoNum type="arabicPeriod"/>
            </a:pPr>
            <a:r>
              <a:rPr lang="en-US" dirty="0" smtClean="0"/>
              <a:t>Board Membership</a:t>
            </a:r>
          </a:p>
          <a:p>
            <a:pPr marL="457200" indent="-457200" algn="l">
              <a:buAutoNum type="arabicPeriod"/>
            </a:pPr>
            <a:r>
              <a:rPr lang="en-US" dirty="0" smtClean="0"/>
              <a:t>State and Local Planning</a:t>
            </a:r>
            <a:endParaRPr lang="en-US" dirty="0"/>
          </a:p>
        </p:txBody>
      </p:sp>
      <p:pic>
        <p:nvPicPr>
          <p:cNvPr id="3074" name="Picture 2" descr="C:\Users\weidmark.maria\AppData\Local\Microsoft\Windows\Temporary Internet Files\Content.IE5\KDJ7S1XS\thatsmyboy-Simple-Red-Check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9306" y="4781550"/>
            <a:ext cx="466725"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534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775" y="1352550"/>
            <a:ext cx="8153400" cy="4724400"/>
          </a:xfrm>
        </p:spPr>
        <p:txBody>
          <a:bodyPr>
            <a:normAutofit/>
          </a:bodyPr>
          <a:lstStyle/>
          <a:p>
            <a:pPr>
              <a:spcBef>
                <a:spcPts val="600"/>
              </a:spcBef>
              <a:spcAft>
                <a:spcPts val="1200"/>
              </a:spcAft>
              <a:defRPr/>
            </a:pPr>
            <a:r>
              <a:rPr lang="en-US" sz="2800" b="1" dirty="0" smtClean="0">
                <a:effectLst>
                  <a:outerShdw blurRad="38100" dist="38100" dir="2700000" algn="tl">
                    <a:srgbClr val="000000">
                      <a:alpha val="43137"/>
                    </a:srgbClr>
                  </a:outerShdw>
                </a:effectLst>
              </a:rPr>
              <a:t>The State Board </a:t>
            </a:r>
            <a:r>
              <a:rPr lang="en-US" sz="2200" dirty="0" smtClean="0"/>
              <a:t>“shall include a representative, who shall be a member of a labor organization or a training director, from a joint labor-management apprenticeship program, or if no such joint program exists in the State, such a representative of an apprenticeship program in the State;”</a:t>
            </a:r>
          </a:p>
          <a:p>
            <a:pPr>
              <a:defRPr/>
            </a:pPr>
            <a:r>
              <a:rPr lang="en-US" sz="2800" b="1" dirty="0" smtClean="0">
                <a:effectLst>
                  <a:outerShdw blurRad="38100" dist="38100" dir="2700000" algn="tl">
                    <a:srgbClr val="000000">
                      <a:alpha val="43137"/>
                    </a:srgbClr>
                  </a:outerShdw>
                </a:effectLst>
              </a:rPr>
              <a:t>The Local Board </a:t>
            </a:r>
            <a:r>
              <a:rPr lang="en-US" sz="2200" dirty="0" smtClean="0"/>
              <a:t>“shall include a representative, who shall be a member of a labor organization or a training director, from a joint labor-management apprenticeship program, or if no such joint program exists in the area, such a representative of an apprenticeship program in the area, if such a program exists;”</a:t>
            </a:r>
            <a:endParaRPr lang="en-US" sz="2200" dirty="0"/>
          </a:p>
        </p:txBody>
      </p:sp>
      <p:graphicFrame>
        <p:nvGraphicFramePr>
          <p:cNvPr id="43013" name="Object 4"/>
          <p:cNvGraphicFramePr>
            <a:graphicFrameLocks noChangeAspect="1"/>
          </p:cNvGraphicFramePr>
          <p:nvPr>
            <p:extLst>
              <p:ext uri="{D42A27DB-BD31-4B8C-83A1-F6EECF244321}">
                <p14:modId xmlns:p14="http://schemas.microsoft.com/office/powerpoint/2010/main" val="652905085"/>
              </p:ext>
            </p:extLst>
          </p:nvPr>
        </p:nvGraphicFramePr>
        <p:xfrm>
          <a:off x="7886700" y="4895910"/>
          <a:ext cx="1154272" cy="1219200"/>
        </p:xfrm>
        <a:graphic>
          <a:graphicData uri="http://schemas.openxmlformats.org/presentationml/2006/ole">
            <mc:AlternateContent xmlns:mc="http://schemas.openxmlformats.org/markup-compatibility/2006">
              <mc:Choice xmlns:v="urn:schemas-microsoft-com:vml" Requires="v">
                <p:oleObj spid="_x0000_s1044" name="Clip" r:id="rId4" imgW="1223727" imgH="1293137" progId="">
                  <p:embed/>
                </p:oleObj>
              </mc:Choice>
              <mc:Fallback>
                <p:oleObj name="Clip" r:id="rId4" imgW="1223727" imgH="129313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700" y="4895910"/>
                        <a:ext cx="1154272" cy="1219200"/>
                      </a:xfrm>
                      <a:prstGeom prst="rect">
                        <a:avLst/>
                      </a:prstGeom>
                      <a:noFill/>
                      <a:ln>
                        <a:noFill/>
                      </a:ln>
                      <a:extLst/>
                    </p:spPr>
                  </p:pic>
                </p:oleObj>
              </mc:Fallback>
            </mc:AlternateContent>
          </a:graphicData>
        </a:graphic>
      </p:graphicFrame>
      <p:sp>
        <p:nvSpPr>
          <p:cNvPr id="4" name="TextBox 3"/>
          <p:cNvSpPr txBox="1"/>
          <p:nvPr/>
        </p:nvSpPr>
        <p:spPr>
          <a:xfrm>
            <a:off x="2324100" y="5362515"/>
            <a:ext cx="5495925" cy="400110"/>
          </a:xfrm>
          <a:prstGeom prst="rect">
            <a:avLst/>
          </a:prstGeom>
          <a:noFill/>
        </p:spPr>
        <p:txBody>
          <a:bodyPr wrap="square" rtlCol="0">
            <a:spAutoFit/>
          </a:bodyPr>
          <a:lstStyle/>
          <a:p>
            <a:r>
              <a:rPr lang="is-IS" sz="2000" b="1" dirty="0" smtClean="0"/>
              <a:t>…unless there’s a grandfathered board</a:t>
            </a:r>
            <a:endParaRPr lang="en-US" sz="2000" b="1" dirty="0"/>
          </a:p>
        </p:txBody>
      </p:sp>
      <p:sp>
        <p:nvSpPr>
          <p:cNvPr id="5" name="Title 4"/>
          <p:cNvSpPr>
            <a:spLocks noGrp="1"/>
          </p:cNvSpPr>
          <p:nvPr>
            <p:ph type="title"/>
          </p:nvPr>
        </p:nvSpPr>
        <p:spPr>
          <a:xfrm>
            <a:off x="628650" y="303880"/>
            <a:ext cx="7886700" cy="884850"/>
          </a:xfrm>
        </p:spPr>
        <p:txBody>
          <a:bodyPr>
            <a:noAutofit/>
          </a:bodyPr>
          <a:lstStyle/>
          <a:p>
            <a:r>
              <a:rPr lang="en-US" dirty="0" smtClean="0">
                <a:effectLst>
                  <a:outerShdw blurRad="38100" dist="38100" dir="2700000" algn="tl">
                    <a:srgbClr val="000000">
                      <a:alpha val="43137"/>
                    </a:srgbClr>
                  </a:outerShdw>
                </a:effectLst>
              </a:rPr>
              <a:t>Requirements Specific to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Registered Apprenticeship</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27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581025" y="1326533"/>
            <a:ext cx="8458200" cy="3648075"/>
          </a:xfrm>
        </p:spPr>
        <p:txBody>
          <a:bodyPr>
            <a:noAutofit/>
          </a:bodyPr>
          <a:lstStyle/>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State Plan</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Review of statewide policies to support alignment</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Development/continuous improvement of workforce system</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Performance accountability metrics</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Identify/disseminate info on best practices</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Development/review of statewide policies</a:t>
            </a:r>
          </a:p>
          <a:p>
            <a:pPr marL="457200" indent="-457200">
              <a:lnSpc>
                <a:spcPct val="100000"/>
              </a:lnSpc>
              <a:spcBef>
                <a:spcPts val="600"/>
              </a:spcBef>
              <a:buFontTx/>
              <a:buAutoNum type="arabicPeriod"/>
            </a:pPr>
            <a:r>
              <a:rPr lang="en-US" altLang="en-US" sz="1800" dirty="0" smtClean="0"/>
              <a:t>Development of strategies for technological improvements</a:t>
            </a:r>
          </a:p>
          <a:p>
            <a:pPr marL="457200" indent="-457200">
              <a:lnSpc>
                <a:spcPct val="100000"/>
              </a:lnSpc>
              <a:spcBef>
                <a:spcPts val="600"/>
              </a:spcBef>
              <a:buFontTx/>
              <a:buAutoNum type="arabicPeriod"/>
            </a:pPr>
            <a:r>
              <a:rPr lang="en-US" altLang="en-US" sz="1800" dirty="0" smtClean="0"/>
              <a:t>Development of strategies for aligning technology and data systems across partners</a:t>
            </a:r>
          </a:p>
          <a:p>
            <a:pPr marL="457200" indent="-457200">
              <a:lnSpc>
                <a:spcPct val="100000"/>
              </a:lnSpc>
              <a:spcBef>
                <a:spcPts val="600"/>
              </a:spcBef>
              <a:buFontTx/>
              <a:buAutoNum type="arabicPeriod"/>
            </a:pPr>
            <a:r>
              <a:rPr lang="en-US" altLang="en-US" sz="1800" dirty="0" smtClean="0"/>
              <a:t>Development of allocation formulas</a:t>
            </a:r>
          </a:p>
          <a:p>
            <a:pPr marL="457200" indent="-457200">
              <a:lnSpc>
                <a:spcPct val="100000"/>
              </a:lnSpc>
              <a:spcBef>
                <a:spcPts val="600"/>
              </a:spcBef>
              <a:buFontTx/>
              <a:buAutoNum type="arabicPeriod"/>
            </a:pPr>
            <a:r>
              <a:rPr lang="en-US" altLang="en-US" sz="1800" dirty="0" smtClean="0"/>
              <a:t>Preparation of annual reports</a:t>
            </a:r>
          </a:p>
          <a:p>
            <a:pPr marL="457200" indent="-457200">
              <a:lnSpc>
                <a:spcPct val="100000"/>
              </a:lnSpc>
              <a:spcBef>
                <a:spcPts val="600"/>
              </a:spcBef>
              <a:buFontTx/>
              <a:buAutoNum type="arabicPeriod"/>
            </a:pPr>
            <a:r>
              <a:rPr lang="en-US" altLang="en-US" sz="1800" dirty="0" smtClean="0"/>
              <a:t>Development of statewide workforce LMI system</a:t>
            </a:r>
          </a:p>
          <a:p>
            <a:pPr marL="457200" indent="-457200">
              <a:lnSpc>
                <a:spcPct val="100000"/>
              </a:lnSpc>
              <a:spcBef>
                <a:spcPts val="600"/>
              </a:spcBef>
              <a:buFontTx/>
              <a:buAutoNum type="arabicPeriod"/>
            </a:pPr>
            <a:r>
              <a:rPr lang="en-US" altLang="en-US" sz="1800" dirty="0" smtClean="0"/>
              <a:t>Additional policy development to support the system</a:t>
            </a:r>
          </a:p>
        </p:txBody>
      </p:sp>
      <p:pic>
        <p:nvPicPr>
          <p:cNvPr id="6146"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978" y="1484616"/>
            <a:ext cx="507998" cy="50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779" y="5537198"/>
            <a:ext cx="507998" cy="507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896572"/>
            <a:ext cx="507998" cy="507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176" y="2524125"/>
            <a:ext cx="507998" cy="507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77200" y="5606531"/>
            <a:ext cx="838200" cy="369332"/>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 new</a:t>
            </a:r>
            <a:endParaRPr lang="en-US" b="1" dirty="0">
              <a:solidFill>
                <a:srgbClr val="FF0000"/>
              </a:solidFill>
              <a:effectLst>
                <a:outerShdw blurRad="38100" dist="38100" dir="2700000" algn="tl">
                  <a:srgbClr val="000000">
                    <a:alpha val="43137"/>
                  </a:srgbClr>
                </a:outerShdw>
              </a:effectLst>
            </a:endParaRPr>
          </a:p>
        </p:txBody>
      </p:sp>
      <p:pic>
        <p:nvPicPr>
          <p:cNvPr id="12"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601" y="5251445"/>
            <a:ext cx="507998" cy="5079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09600" y="284830"/>
            <a:ext cx="7886700" cy="884850"/>
          </a:xfrm>
        </p:spPr>
        <p:txBody>
          <a:bodyPr>
            <a:noAutofit/>
          </a:bodyPr>
          <a:lstStyle/>
          <a:p>
            <a:r>
              <a:rPr lang="en-US" dirty="0" smtClean="0">
                <a:effectLst>
                  <a:outerShdw blurRad="38100" dist="38100" dir="2700000" algn="tl">
                    <a:srgbClr val="000000">
                      <a:alpha val="43137"/>
                    </a:srgbClr>
                  </a:outerShdw>
                </a:effectLst>
              </a:rPr>
              <a:t>Functions of State Board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(Sec. 101(d))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2244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555171" y="1274078"/>
            <a:ext cx="8305800" cy="4568694"/>
          </a:xfrm>
        </p:spPr>
        <p:txBody>
          <a:bodyPr>
            <a:noAutofit/>
          </a:bodyPr>
          <a:lstStyle/>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Local Plan</a:t>
            </a:r>
          </a:p>
          <a:p>
            <a:pPr marL="457200" indent="-457200">
              <a:lnSpc>
                <a:spcPct val="100000"/>
              </a:lnSpc>
              <a:spcBef>
                <a:spcPts val="600"/>
              </a:spcBef>
              <a:buFontTx/>
              <a:buAutoNum type="arabicPeriod"/>
            </a:pPr>
            <a:r>
              <a:rPr lang="en-US" altLang="en-US" sz="1800" dirty="0" smtClean="0"/>
              <a:t>Workforce Research and Regional Labor Market Analysis</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Convening, Brokering, Leveraging</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Employer Engagement</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Career Pathways Development</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Proven and Promising Practices</a:t>
            </a:r>
          </a:p>
          <a:p>
            <a:pPr marL="457200" indent="-457200">
              <a:lnSpc>
                <a:spcPct val="100000"/>
              </a:lnSpc>
              <a:spcBef>
                <a:spcPts val="600"/>
              </a:spcBef>
              <a:buFontTx/>
              <a:buAutoNum type="arabicPeriod"/>
            </a:pPr>
            <a:r>
              <a:rPr lang="en-US" altLang="en-US" sz="1800" dirty="0" smtClean="0"/>
              <a:t>Technology</a:t>
            </a:r>
          </a:p>
          <a:p>
            <a:pPr marL="457200" indent="-457200">
              <a:lnSpc>
                <a:spcPct val="100000"/>
              </a:lnSpc>
              <a:spcBef>
                <a:spcPts val="600"/>
              </a:spcBef>
              <a:buFontTx/>
              <a:buAutoNum type="arabicPeriod"/>
            </a:pPr>
            <a:r>
              <a:rPr lang="en-US" altLang="en-US" sz="1800" dirty="0" smtClean="0"/>
              <a:t>Program Oversight</a:t>
            </a:r>
          </a:p>
          <a:p>
            <a:pPr marL="457200" indent="-457200">
              <a:lnSpc>
                <a:spcPct val="100000"/>
              </a:lnSpc>
              <a:spcBef>
                <a:spcPts val="600"/>
              </a:spcBef>
              <a:buFontTx/>
              <a:buAutoNum type="arabicPeriod"/>
            </a:pPr>
            <a:r>
              <a:rPr lang="en-US" altLang="en-US" sz="1800" dirty="0" smtClean="0"/>
              <a:t>Negotiation of Local Performance Accountability Measures</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Selection of Operators and Providers</a:t>
            </a:r>
          </a:p>
          <a:p>
            <a:pPr marL="457200" indent="-457200">
              <a:lnSpc>
                <a:spcPct val="100000"/>
              </a:lnSpc>
              <a:spcBef>
                <a:spcPts val="600"/>
              </a:spcBef>
              <a:buFontTx/>
              <a:buAutoNum type="arabicPeriod"/>
            </a:pPr>
            <a:r>
              <a:rPr lang="en-US" altLang="en-US" sz="1800" b="1" dirty="0" smtClean="0">
                <a:effectLst>
                  <a:outerShdw blurRad="38100" dist="38100" dir="2700000" algn="tl">
                    <a:srgbClr val="000000">
                      <a:alpha val="43137"/>
                    </a:srgbClr>
                  </a:outerShdw>
                </a:effectLst>
              </a:rPr>
              <a:t>Coordination with Education Providers</a:t>
            </a:r>
          </a:p>
          <a:p>
            <a:pPr marL="457200" indent="-457200">
              <a:lnSpc>
                <a:spcPct val="100000"/>
              </a:lnSpc>
              <a:spcBef>
                <a:spcPts val="600"/>
              </a:spcBef>
              <a:buFontTx/>
              <a:buAutoNum type="arabicPeriod"/>
            </a:pPr>
            <a:r>
              <a:rPr lang="en-US" altLang="en-US" sz="1800" dirty="0" smtClean="0"/>
              <a:t>Budget and Administration</a:t>
            </a:r>
          </a:p>
          <a:p>
            <a:pPr marL="457200" indent="-457200">
              <a:lnSpc>
                <a:spcPct val="100000"/>
              </a:lnSpc>
              <a:spcBef>
                <a:spcPts val="600"/>
              </a:spcBef>
              <a:buFontTx/>
              <a:buAutoNum type="arabicPeriod"/>
            </a:pPr>
            <a:r>
              <a:rPr lang="en-US" altLang="en-US" sz="1800" dirty="0" smtClean="0"/>
              <a:t>Accessibility for Individuals with Disabilities</a:t>
            </a:r>
          </a:p>
        </p:txBody>
      </p:sp>
      <p:pic>
        <p:nvPicPr>
          <p:cNvPr id="6"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871" y="29718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671" y="26670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3528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76386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5453352"/>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weidmark.maria\AppData\Local\Microsoft\Windows\Temporary Internet Files\Content.IE5\H3TM7XWN\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5268686"/>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91400" y="5236420"/>
            <a:ext cx="838200" cy="369332"/>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 new</a:t>
            </a:r>
            <a:endParaRPr lang="en-US" b="1" dirty="0">
              <a:solidFill>
                <a:srgbClr val="FF0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612321" y="313405"/>
            <a:ext cx="7886700" cy="884850"/>
          </a:xfrm>
        </p:spPr>
        <p:txBody>
          <a:bodyPr>
            <a:noAutofit/>
          </a:bodyPr>
          <a:lstStyle/>
          <a:p>
            <a:r>
              <a:rPr lang="en-US" dirty="0" smtClean="0">
                <a:effectLst>
                  <a:outerShdw blurRad="38100" dist="38100" dir="2700000" algn="tl">
                    <a:srgbClr val="000000">
                      <a:alpha val="43137"/>
                    </a:srgbClr>
                  </a:outerShdw>
                </a:effectLst>
              </a:rPr>
              <a:t>Functions of Local Board</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(Sec. 107(d))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6119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Polling Question #5</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28724" y="1447800"/>
            <a:ext cx="7800975" cy="4525963"/>
          </a:xfrm>
        </p:spPr>
        <p:txBody>
          <a:bodyPr>
            <a:normAutofit fontScale="92500" lnSpcReduction="10000"/>
          </a:bodyPr>
          <a:lstStyle/>
          <a:p>
            <a:pPr marL="0" indent="0">
              <a:buNone/>
            </a:pPr>
            <a:r>
              <a:rPr lang="en-US" sz="2800" b="1" dirty="0" smtClean="0">
                <a:effectLst>
                  <a:outerShdw blurRad="50800" dist="38100" dir="2700000" algn="tl" rotWithShape="0">
                    <a:prstClr val="black">
                      <a:alpha val="40000"/>
                    </a:prstClr>
                  </a:outerShdw>
                </a:effectLst>
              </a:rPr>
              <a:t>Which of the following statements is TRUE?</a:t>
            </a:r>
            <a:endParaRPr lang="en-US" sz="3500" b="1" dirty="0" smtClean="0">
              <a:effectLst>
                <a:outerShdw blurRad="50800" dist="38100" dir="2700000" algn="tl" rotWithShape="0">
                  <a:prstClr val="black">
                    <a:alpha val="40000"/>
                  </a:prstClr>
                </a:outerShdw>
              </a:effectLst>
            </a:endParaRPr>
          </a:p>
          <a:p>
            <a:pPr marL="514350" indent="-514350">
              <a:spcAft>
                <a:spcPts val="600"/>
              </a:spcAft>
              <a:buAutoNum type="alphaUcPeriod"/>
            </a:pPr>
            <a:r>
              <a:rPr lang="en-US" dirty="0" smtClean="0"/>
              <a:t>Registered Apprenticeship (RA) program sponsors are required partners under WIOA</a:t>
            </a:r>
          </a:p>
          <a:p>
            <a:pPr marL="514350" indent="-514350">
              <a:spcAft>
                <a:spcPts val="600"/>
              </a:spcAft>
              <a:buAutoNum type="alphaUcPeriod"/>
            </a:pPr>
            <a:r>
              <a:rPr lang="en-US" dirty="0" smtClean="0"/>
              <a:t>RA is expected to be represented on both State and Local Boards</a:t>
            </a:r>
          </a:p>
          <a:p>
            <a:pPr marL="514350" indent="-514350">
              <a:spcAft>
                <a:spcPts val="600"/>
              </a:spcAft>
              <a:buAutoNum type="alphaUcPeriod"/>
            </a:pPr>
            <a:r>
              <a:rPr lang="en-US" dirty="0" smtClean="0"/>
              <a:t>RA is a core program with required representation on State Boards</a:t>
            </a:r>
          </a:p>
          <a:p>
            <a:pPr marL="514350" indent="-514350">
              <a:spcAft>
                <a:spcPts val="600"/>
              </a:spcAft>
              <a:buAutoNum type="alphaUcPeriod"/>
            </a:pPr>
            <a:r>
              <a:rPr lang="en-US" dirty="0" smtClean="0"/>
              <a:t>An RA representative on the State Board can also be an RA representative on a Local Board</a:t>
            </a:r>
          </a:p>
          <a:p>
            <a:pPr marL="514350" indent="-514350">
              <a:spcAft>
                <a:spcPts val="600"/>
              </a:spcAft>
              <a:buAutoNum type="alphaUcPeriod"/>
            </a:pPr>
            <a:r>
              <a:rPr lang="en-US" dirty="0" smtClean="0"/>
              <a:t>A and B</a:t>
            </a:r>
          </a:p>
          <a:p>
            <a:pPr marL="514350" indent="-514350">
              <a:spcAft>
                <a:spcPts val="600"/>
              </a:spcAft>
              <a:buAutoNum type="alphaUcPeriod"/>
            </a:pPr>
            <a:r>
              <a:rPr lang="en-US" dirty="0" smtClean="0"/>
              <a:t>B and D</a:t>
            </a:r>
          </a:p>
        </p:txBody>
      </p:sp>
      <p:pic>
        <p:nvPicPr>
          <p:cNvPr id="5122" name="Picture 2" descr="C:\Users\weidmark.maria\AppData\Local\Microsoft\Windows\Temporary Internet Files\Content.IE5\H3TM7XWN\true-fals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826" y="4990027"/>
            <a:ext cx="1773174" cy="117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56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Five “Touchpoints” in WIOA</a:t>
            </a:r>
            <a:endParaRPr lang="en-US" dirty="0"/>
          </a:p>
        </p:txBody>
      </p:sp>
      <p:sp>
        <p:nvSpPr>
          <p:cNvPr id="4" name="Text Placeholder 3"/>
          <p:cNvSpPr>
            <a:spLocks noGrp="1"/>
          </p:cNvSpPr>
          <p:nvPr>
            <p:ph type="body" idx="1"/>
          </p:nvPr>
        </p:nvSpPr>
        <p:spPr>
          <a:xfrm>
            <a:off x="2362200" y="3749551"/>
            <a:ext cx="5930900" cy="2013074"/>
          </a:xfrm>
        </p:spPr>
        <p:txBody>
          <a:bodyPr>
            <a:normAutofit fontScale="92500" lnSpcReduction="10000"/>
          </a:bodyPr>
          <a:lstStyle/>
          <a:p>
            <a:pPr marL="457200" indent="-457200" algn="l">
              <a:buAutoNum type="arabicPeriod"/>
            </a:pPr>
            <a:r>
              <a:rPr lang="en-US" dirty="0" smtClean="0"/>
              <a:t>Funding Support for RA</a:t>
            </a:r>
          </a:p>
          <a:p>
            <a:pPr marL="457200" indent="-457200" algn="l">
              <a:buAutoNum type="arabicPeriod"/>
            </a:pPr>
            <a:r>
              <a:rPr lang="en-US" dirty="0" smtClean="0"/>
              <a:t>ETPs and ETP Lists</a:t>
            </a:r>
          </a:p>
          <a:p>
            <a:pPr marL="457200" indent="-457200" algn="l">
              <a:buAutoNum type="arabicPeriod"/>
            </a:pPr>
            <a:r>
              <a:rPr lang="en-US" dirty="0" smtClean="0"/>
              <a:t>Performance Outcomes</a:t>
            </a:r>
          </a:p>
          <a:p>
            <a:pPr marL="457200" indent="-457200" algn="l">
              <a:buAutoNum type="arabicPeriod"/>
            </a:pPr>
            <a:r>
              <a:rPr lang="en-US" dirty="0" smtClean="0"/>
              <a:t>Board Membership</a:t>
            </a:r>
          </a:p>
          <a:p>
            <a:pPr marL="457200" indent="-457200" algn="l">
              <a:buAutoNum type="arabicPeriod"/>
            </a:pPr>
            <a:r>
              <a:rPr lang="en-US" dirty="0" smtClean="0"/>
              <a:t>State and Local Planning</a:t>
            </a:r>
            <a:endParaRPr lang="en-US" dirty="0"/>
          </a:p>
        </p:txBody>
      </p:sp>
      <p:pic>
        <p:nvPicPr>
          <p:cNvPr id="3074" name="Picture 2" descr="C:\Users\weidmark.maria\AppData\Local\Microsoft\Windows\Temporary Internet Files\Content.IE5\KDJ7S1XS\thatsmyboy-Simple-Red-Check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971" y="5210175"/>
            <a:ext cx="466725"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53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71524" y="1312919"/>
            <a:ext cx="7743825" cy="4697355"/>
          </a:xfrm>
        </p:spPr>
        <p:txBody>
          <a:bodyPr>
            <a:normAutofit fontScale="92500" lnSpcReduction="10000"/>
          </a:bodyPr>
          <a:lstStyle/>
          <a:p>
            <a:r>
              <a:rPr lang="en-US" dirty="0" smtClean="0"/>
              <a:t>Identify five key “touchpoints” that exist in WIOA               in terms of registered apprenticeship</a:t>
            </a:r>
          </a:p>
          <a:p>
            <a:r>
              <a:rPr lang="en-US" dirty="0"/>
              <a:t>Understand different ways to fund/support </a:t>
            </a:r>
            <a:r>
              <a:rPr lang="en-US" dirty="0" smtClean="0"/>
              <a:t>Registered Apprenticeship (RA) </a:t>
            </a:r>
            <a:r>
              <a:rPr lang="en-US" dirty="0"/>
              <a:t>programs</a:t>
            </a:r>
          </a:p>
          <a:p>
            <a:r>
              <a:rPr lang="en-US" dirty="0"/>
              <a:t>Identify model elements of an ETPL </a:t>
            </a:r>
            <a:r>
              <a:rPr lang="en-US" dirty="0" smtClean="0"/>
              <a:t>policy            (Eligible Training Provider List)</a:t>
            </a:r>
            <a:endParaRPr lang="en-US" dirty="0"/>
          </a:p>
          <a:p>
            <a:r>
              <a:rPr lang="en-US" dirty="0"/>
              <a:t>Highlight opportunities to improve WIOA </a:t>
            </a:r>
            <a:r>
              <a:rPr lang="en-US" dirty="0" smtClean="0"/>
              <a:t>performance</a:t>
            </a:r>
          </a:p>
          <a:p>
            <a:r>
              <a:rPr lang="en-US" dirty="0" smtClean="0"/>
              <a:t>Understand enrollment and exit options </a:t>
            </a:r>
            <a:endParaRPr lang="en-US" dirty="0"/>
          </a:p>
          <a:p>
            <a:r>
              <a:rPr lang="en-US" dirty="0"/>
              <a:t>Stimulate action planning for improvement opportunities</a:t>
            </a:r>
          </a:p>
          <a:p>
            <a:r>
              <a:rPr lang="en-US" dirty="0" smtClean="0"/>
              <a:t>Know where to go for additional information and support</a:t>
            </a:r>
          </a:p>
          <a:p>
            <a:endParaRPr lang="en-US" dirty="0"/>
          </a:p>
        </p:txBody>
      </p:sp>
    </p:spTree>
    <p:extLst>
      <p:ext uri="{BB962C8B-B14F-4D97-AF65-F5344CB8AC3E}">
        <p14:creationId xmlns:p14="http://schemas.microsoft.com/office/powerpoint/2010/main" val="453104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State Plans (Sec. 102 and 103)</a:t>
            </a:r>
            <a:endParaRPr lang="en-US" dirty="0">
              <a:effectLst>
                <a:outerShdw blurRad="38100" dist="38100" dir="2700000" algn="tl">
                  <a:srgbClr val="000000">
                    <a:alpha val="43137"/>
                  </a:srgbClr>
                </a:outerShdw>
              </a:effectLst>
            </a:endParaRPr>
          </a:p>
        </p:txBody>
      </p:sp>
      <p:pic>
        <p:nvPicPr>
          <p:cNvPr id="3074" name="Picture 2" descr="C:\Users\weidmark.maria\AppData\Local\Microsoft\Windows\Temporary Internet Files\Content.IE5\H3TM7XWN\Pla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1840" y="4352925"/>
            <a:ext cx="2011918" cy="14001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8150" y="1646295"/>
            <a:ext cx="7886700" cy="4608456"/>
          </a:xfrm>
        </p:spPr>
        <p:txBody>
          <a:bodyPr/>
          <a:lstStyle/>
          <a:p>
            <a:pPr>
              <a:spcAft>
                <a:spcPts val="1200"/>
              </a:spcAft>
            </a:pPr>
            <a:r>
              <a:rPr lang="en-US" dirty="0" smtClean="0"/>
              <a:t>The WIOA State Plan provides the strategic framework for collaborative strategies, and states can use the plan as a roadmap for advancing registered apprenticeship under WIOA</a:t>
            </a:r>
          </a:p>
          <a:p>
            <a:r>
              <a:rPr lang="en-US" dirty="0" smtClean="0"/>
              <a:t>Whether the State submitted a Unified State Plan or a Combined State Plan, there are strategic planning elements and operational planning elements, both of which include Registered Apprenticeship</a:t>
            </a:r>
          </a:p>
        </p:txBody>
      </p:sp>
    </p:spTree>
    <p:extLst>
      <p:ext uri="{BB962C8B-B14F-4D97-AF65-F5344CB8AC3E}">
        <p14:creationId xmlns:p14="http://schemas.microsoft.com/office/powerpoint/2010/main" val="7042910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332455"/>
            <a:ext cx="7886700" cy="884850"/>
          </a:xfrm>
        </p:spPr>
        <p:txBody>
          <a:bodyPr>
            <a:noAutofit/>
          </a:bodyPr>
          <a:lstStyle/>
          <a:p>
            <a:r>
              <a:rPr lang="en-US" dirty="0" smtClean="0">
                <a:effectLst>
                  <a:outerShdw blurRad="38100" dist="38100" dir="2700000" algn="tl">
                    <a:srgbClr val="000000">
                      <a:alpha val="43137"/>
                    </a:srgbClr>
                  </a:outerShdw>
                </a:effectLst>
              </a:rPr>
              <a:t>Model Language from a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Draft State Plan (1)</a:t>
            </a:r>
            <a:endParaRPr lang="en-US" dirty="0">
              <a:effectLst>
                <a:outerShdw blurRad="38100" dist="38100" dir="2700000" algn="tl">
                  <a:srgbClr val="000000">
                    <a:alpha val="43137"/>
                  </a:srgbClr>
                </a:outerShdw>
              </a:effectLst>
            </a:endParaRPr>
          </a:p>
        </p:txBody>
      </p:sp>
      <p:sp>
        <p:nvSpPr>
          <p:cNvPr id="5" name="TextBox 4"/>
          <p:cNvSpPr txBox="1"/>
          <p:nvPr/>
        </p:nvSpPr>
        <p:spPr>
          <a:xfrm>
            <a:off x="714375" y="1743075"/>
            <a:ext cx="7724775" cy="3693319"/>
          </a:xfrm>
          <a:prstGeom prst="rect">
            <a:avLst/>
          </a:prstGeom>
          <a:noFill/>
        </p:spPr>
        <p:txBody>
          <a:bodyPr wrap="square" rtlCol="0">
            <a:spAutoFit/>
          </a:bodyPr>
          <a:lstStyle/>
          <a:p>
            <a:r>
              <a:rPr lang="en-US" dirty="0" smtClean="0"/>
              <a:t>“Under WIA, local boards were reluctant to support registered apprenticeship with workforce funding for multiple reasons, including concerns regarding perceived performance implications.  With the new provisions in WIOA that clearly support the expansion and incorporation of [RA] as an evidence-based approach to workforce development, the State of _______ sees this as </a:t>
            </a:r>
            <a:r>
              <a:rPr lang="en-US" b="1" dirty="0" smtClean="0">
                <a:solidFill>
                  <a:srgbClr val="FF0000"/>
                </a:solidFill>
              </a:rPr>
              <a:t>an opportunity to create a statewide vision that supports substantive partnerships </a:t>
            </a:r>
            <a:r>
              <a:rPr lang="en-US" dirty="0" smtClean="0"/>
              <a:t>between Local Boards and [RA] program sponsors and opportunities.  </a:t>
            </a:r>
            <a:r>
              <a:rPr lang="en-US" b="1" dirty="0" smtClean="0">
                <a:solidFill>
                  <a:srgbClr val="FF0000"/>
                </a:solidFill>
              </a:rPr>
              <a:t>Aligning RA opportunities with WIOA service design and delivery in a holistic and comprehensive manner</a:t>
            </a:r>
            <a:r>
              <a:rPr lang="en-US" dirty="0" smtClean="0"/>
              <a:t>, however, will take time and a great deal of education, in addition to </a:t>
            </a:r>
            <a:r>
              <a:rPr lang="en-US" b="1" dirty="0" smtClean="0">
                <a:solidFill>
                  <a:srgbClr val="FF0000"/>
                </a:solidFill>
              </a:rPr>
              <a:t>policy development at the State level clarifying broad parameters within which local staff can operate</a:t>
            </a:r>
            <a:r>
              <a:rPr lang="en-US" dirty="0" smtClean="0"/>
              <a:t> in order to achieve the high ROI that studies clearly indicate a [RA] yields.  </a:t>
            </a:r>
            <a:endParaRPr lang="en-US" dirty="0"/>
          </a:p>
        </p:txBody>
      </p:sp>
    </p:spTree>
    <p:extLst>
      <p:ext uri="{BB962C8B-B14F-4D97-AF65-F5344CB8AC3E}">
        <p14:creationId xmlns:p14="http://schemas.microsoft.com/office/powerpoint/2010/main" val="16801429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332455"/>
            <a:ext cx="7886700" cy="884850"/>
          </a:xfrm>
        </p:spPr>
        <p:txBody>
          <a:bodyPr>
            <a:noAutofit/>
          </a:bodyPr>
          <a:lstStyle/>
          <a:p>
            <a:r>
              <a:rPr lang="en-US" dirty="0" smtClean="0">
                <a:effectLst>
                  <a:outerShdw blurRad="38100" dist="38100" dir="2700000" algn="tl">
                    <a:srgbClr val="000000">
                      <a:alpha val="43137"/>
                    </a:srgbClr>
                  </a:outerShdw>
                </a:effectLst>
              </a:rPr>
              <a:t>Model Language from a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Draft State Plan (2)</a:t>
            </a:r>
            <a:endParaRPr lang="en-US" dirty="0">
              <a:effectLst>
                <a:outerShdw blurRad="38100" dist="38100" dir="2700000" algn="tl">
                  <a:srgbClr val="000000">
                    <a:alpha val="43137"/>
                  </a:srgbClr>
                </a:outerShdw>
              </a:effectLst>
            </a:endParaRPr>
          </a:p>
        </p:txBody>
      </p:sp>
      <p:sp>
        <p:nvSpPr>
          <p:cNvPr id="5" name="TextBox 4"/>
          <p:cNvSpPr txBox="1"/>
          <p:nvPr/>
        </p:nvSpPr>
        <p:spPr>
          <a:xfrm>
            <a:off x="714375" y="1543050"/>
            <a:ext cx="7724775" cy="3693319"/>
          </a:xfrm>
          <a:prstGeom prst="rect">
            <a:avLst/>
          </a:prstGeom>
          <a:noFill/>
        </p:spPr>
        <p:txBody>
          <a:bodyPr wrap="square" rtlCol="0">
            <a:spAutoFit/>
          </a:bodyPr>
          <a:lstStyle/>
          <a:p>
            <a:r>
              <a:rPr lang="en-US" dirty="0" smtClean="0"/>
              <a:t>Looking forward towards the next several years, </a:t>
            </a:r>
            <a:r>
              <a:rPr lang="en-US" b="1" dirty="0" smtClean="0">
                <a:solidFill>
                  <a:srgbClr val="FF0000"/>
                </a:solidFill>
              </a:rPr>
              <a:t>we envision a workforce development system where Local Boards and their One-Stop Operators are robustly involved in supporting [RA] programs</a:t>
            </a:r>
            <a:r>
              <a:rPr lang="en-US" dirty="0" smtClean="0"/>
              <a:t>, including the provision of assistance with screening and testing potential applicants for programs, well-informed and appropriate referrals to available [RA] programs, in addition to supporting apprentices throughout all or part of their program, using WIOA funds to help defray the costs of OJT and the provision of required classroom training.  </a:t>
            </a:r>
            <a:r>
              <a:rPr lang="en-US" b="1" dirty="0" smtClean="0">
                <a:solidFill>
                  <a:srgbClr val="FF0000"/>
                </a:solidFill>
              </a:rPr>
              <a:t>Getting to this point will be a statewide endeavor that fully utilizes our State Apprenticeship Director in addition to staff from USDOL’s Office of Apprenticeship</a:t>
            </a:r>
            <a:r>
              <a:rPr lang="en-US" dirty="0" smtClean="0"/>
              <a:t>.  We are committed to doing what is necessary to make this happen and to not let the fear and reluctance that existed under WIA continue throughout our implementation of WIOA.”</a:t>
            </a:r>
            <a:endParaRPr lang="en-US" dirty="0"/>
          </a:p>
        </p:txBody>
      </p:sp>
    </p:spTree>
    <p:extLst>
      <p:ext uri="{BB962C8B-B14F-4D97-AF65-F5344CB8AC3E}">
        <p14:creationId xmlns:p14="http://schemas.microsoft.com/office/powerpoint/2010/main" val="16422420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Local Plans (Sec. 108)</a:t>
            </a:r>
            <a:endParaRPr lang="en-US" dirty="0">
              <a:effectLst>
                <a:outerShdw blurRad="38100" dist="38100" dir="2700000" algn="tl">
                  <a:srgbClr val="000000">
                    <a:alpha val="43137"/>
                  </a:srgbClr>
                </a:outerShdw>
              </a:effectLst>
            </a:endParaRPr>
          </a:p>
        </p:txBody>
      </p:sp>
      <p:pic>
        <p:nvPicPr>
          <p:cNvPr id="2050" name="Picture 2" descr="C:\Users\weidmark.maria\AppData\Local\Microsoft\Windows\Temporary Internet Files\Content.IE5\H3TM7XWN\8459330935_725a4b9d7d_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275" y="2486025"/>
            <a:ext cx="1168400" cy="876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28650" y="1343025"/>
            <a:ext cx="7886700" cy="4683126"/>
          </a:xfrm>
        </p:spPr>
        <p:txBody>
          <a:bodyPr/>
          <a:lstStyle/>
          <a:p>
            <a:pPr>
              <a:lnSpc>
                <a:spcPct val="100000"/>
              </a:lnSpc>
              <a:spcAft>
                <a:spcPts val="1200"/>
              </a:spcAft>
            </a:pPr>
            <a:r>
              <a:rPr lang="en-US" b="1" dirty="0" smtClean="0"/>
              <a:t>Contents to include 21 elements</a:t>
            </a:r>
          </a:p>
          <a:p>
            <a:pPr lvl="1"/>
            <a:r>
              <a:rPr lang="en-US" dirty="0" smtClean="0"/>
              <a:t>Sec.108(b)(3) – “…how the local board will facilitate the development of career pathways…and improve access to activities leading to a recognized post-secondary credential…”</a:t>
            </a:r>
          </a:p>
          <a:p>
            <a:pPr lvl="1"/>
            <a:r>
              <a:rPr lang="en-US" dirty="0" smtClean="0"/>
              <a:t>Sec. 108(b)(4) – strategies and services to facilitate engagement of employers, better coordinate with economic development, support a workforce system that “meets the needs of businesses…”</a:t>
            </a:r>
          </a:p>
          <a:p>
            <a:pPr lvl="1"/>
            <a:r>
              <a:rPr lang="en-US" dirty="0" smtClean="0"/>
              <a:t>Sec. 108(b)(18) – “a description of the actions the local board will take toward becoming or remaining a high-performing board…”</a:t>
            </a:r>
            <a:endParaRPr lang="en-US" dirty="0"/>
          </a:p>
        </p:txBody>
      </p:sp>
    </p:spTree>
    <p:extLst>
      <p:ext uri="{BB962C8B-B14F-4D97-AF65-F5344CB8AC3E}">
        <p14:creationId xmlns:p14="http://schemas.microsoft.com/office/powerpoint/2010/main" val="1659187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355"/>
            <a:ext cx="7886700" cy="884850"/>
          </a:xfrm>
        </p:spPr>
        <p:txBody>
          <a:bodyPr>
            <a:noAutofit/>
          </a:bodyPr>
          <a:lstStyle/>
          <a:p>
            <a:r>
              <a:rPr lang="en-US" dirty="0" smtClean="0">
                <a:effectLst>
                  <a:outerShdw blurRad="38100" dist="38100" dir="2700000" algn="tl">
                    <a:srgbClr val="000000">
                      <a:alpha val="43137"/>
                    </a:srgbClr>
                  </a:outerShdw>
                </a:effectLst>
              </a:rPr>
              <a:t>The Big Question:</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Strategic Planning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24000"/>
            <a:ext cx="4343400" cy="4525963"/>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How is registered apprenticeship </a:t>
            </a:r>
            <a:r>
              <a:rPr lang="en-US" sz="3200" b="1" i="1" dirty="0" smtClean="0">
                <a:solidFill>
                  <a:srgbClr val="C00000"/>
                </a:solidFill>
                <a:effectLst>
                  <a:outerShdw blurRad="38100" dist="38100" dir="2700000" algn="tl">
                    <a:srgbClr val="000000">
                      <a:alpha val="43137"/>
                    </a:srgbClr>
                  </a:outerShdw>
                </a:effectLst>
              </a:rPr>
              <a:t>incorporated </a:t>
            </a:r>
            <a:r>
              <a:rPr lang="en-US" sz="3200" b="1" dirty="0" smtClean="0">
                <a:solidFill>
                  <a:srgbClr val="C00000"/>
                </a:solidFill>
                <a:effectLst>
                  <a:outerShdw blurRad="38100" dist="38100" dir="2700000" algn="tl">
                    <a:srgbClr val="000000">
                      <a:alpha val="43137"/>
                    </a:srgbClr>
                  </a:outerShdw>
                </a:effectLst>
              </a:rPr>
              <a:t>into your strategic planning?  How is it </a:t>
            </a:r>
            <a:r>
              <a:rPr lang="en-US" sz="3200" b="1" i="1" dirty="0" smtClean="0">
                <a:solidFill>
                  <a:srgbClr val="C00000"/>
                </a:solidFill>
                <a:effectLst>
                  <a:outerShdw blurRad="38100" dist="38100" dir="2700000" algn="tl">
                    <a:srgbClr val="000000">
                      <a:alpha val="43137"/>
                    </a:srgbClr>
                  </a:outerShdw>
                </a:effectLst>
              </a:rPr>
              <a:t>incorporated </a:t>
            </a:r>
            <a:r>
              <a:rPr lang="en-US" sz="3200" b="1" dirty="0" smtClean="0">
                <a:solidFill>
                  <a:srgbClr val="C00000"/>
                </a:solidFill>
                <a:effectLst>
                  <a:outerShdw blurRad="38100" dist="38100" dir="2700000" algn="tl">
                    <a:srgbClr val="000000">
                      <a:alpha val="43137"/>
                    </a:srgbClr>
                  </a:outerShdw>
                </a:effectLst>
              </a:rPr>
              <a:t>into your service design and service delivery?</a:t>
            </a:r>
            <a:endParaRPr lang="en-US" sz="3200" b="1" dirty="0">
              <a:solidFill>
                <a:srgbClr val="C00000"/>
              </a:solidFill>
              <a:effectLst>
                <a:outerShdw blurRad="38100" dist="38100" dir="2700000" algn="tl">
                  <a:srgbClr val="000000">
                    <a:alpha val="43137"/>
                  </a:srgbClr>
                </a:outerShdw>
              </a:effectLst>
            </a:endParaRPr>
          </a:p>
        </p:txBody>
      </p:sp>
      <p:pic>
        <p:nvPicPr>
          <p:cNvPr id="2050" name="Picture 2" descr="C:\Users\weidmark.maria\AppData\Local\Microsoft\Windows\Temporary Internet Files\Content.IE5\KDJ7S1XS\Opportunity[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1251857"/>
            <a:ext cx="4310742"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694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Polling Question #6</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6724" y="1333500"/>
            <a:ext cx="8429625" cy="4525963"/>
          </a:xfrm>
        </p:spPr>
        <p:txBody>
          <a:bodyPr>
            <a:normAutofit lnSpcReduction="10000"/>
          </a:bodyPr>
          <a:lstStyle/>
          <a:p>
            <a:pPr marL="0" indent="0" algn="ctr">
              <a:buNone/>
            </a:pPr>
            <a:r>
              <a:rPr lang="en-US" sz="2400" b="1" dirty="0" smtClean="0">
                <a:effectLst>
                  <a:outerShdw blurRad="50800" dist="38100" dir="2700000" algn="tl" rotWithShape="0">
                    <a:prstClr val="black">
                      <a:alpha val="40000"/>
                    </a:prstClr>
                  </a:outerShdw>
                </a:effectLst>
              </a:rPr>
              <a:t>What is the expectation or intent behind strategic planning under WIOA in terms of Registered Apprenticeship?</a:t>
            </a:r>
            <a:endParaRPr lang="en-US" sz="2400" dirty="0" smtClean="0"/>
          </a:p>
          <a:p>
            <a:pPr marL="457200" indent="-457200">
              <a:buFont typeface="+mj-lt"/>
              <a:buAutoNum type="alphaUcPeriod"/>
            </a:pPr>
            <a:r>
              <a:rPr lang="en-US" sz="2400" dirty="0" smtClean="0"/>
              <a:t>Substantive engagement between the workforce system and RA sponsors/programs</a:t>
            </a:r>
          </a:p>
          <a:p>
            <a:pPr marL="457200" indent="-457200">
              <a:buFont typeface="+mj-lt"/>
              <a:buAutoNum type="alphaUcPeriod"/>
            </a:pPr>
            <a:r>
              <a:rPr lang="en-US" sz="2400" dirty="0" smtClean="0"/>
              <a:t>Working in alignment with apprenticeship staff to meet the needs of business in the State or local area</a:t>
            </a:r>
          </a:p>
          <a:p>
            <a:pPr marL="457200" indent="-457200">
              <a:buFont typeface="+mj-lt"/>
              <a:buAutoNum type="alphaUcPeriod"/>
            </a:pPr>
            <a:r>
              <a:rPr lang="en-US" sz="2400" dirty="0" smtClean="0"/>
              <a:t>The development of policy guidance that supports and does not burden RA program sponsors</a:t>
            </a:r>
          </a:p>
          <a:p>
            <a:pPr marL="457200" indent="-457200">
              <a:buFont typeface="+mj-lt"/>
              <a:buAutoNum type="alphaUcPeriod"/>
            </a:pPr>
            <a:r>
              <a:rPr lang="en-US" sz="2400" dirty="0" smtClean="0"/>
              <a:t>Highlighting positive and promising practices of workforce system engagement with RA</a:t>
            </a:r>
          </a:p>
          <a:p>
            <a:pPr marL="457200" indent="-457200">
              <a:buFont typeface="+mj-lt"/>
              <a:buAutoNum type="alphaUcPeriod"/>
            </a:pPr>
            <a:r>
              <a:rPr lang="en-US" sz="2400" dirty="0" smtClean="0"/>
              <a:t>All of the above</a:t>
            </a:r>
          </a:p>
          <a:p>
            <a:pPr marL="0" indent="0" algn="ctr">
              <a:buNone/>
            </a:pPr>
            <a:endParaRPr lang="en-US" sz="3500" b="1" strike="sngStrike" dirty="0" smtClean="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623621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Tools and Resources</a:t>
            </a:r>
            <a:endParaRPr lang="en-US" dirty="0"/>
          </a:p>
        </p:txBody>
      </p:sp>
    </p:spTree>
    <p:extLst>
      <p:ext uri="{BB962C8B-B14F-4D97-AF65-F5344CB8AC3E}">
        <p14:creationId xmlns:p14="http://schemas.microsoft.com/office/powerpoint/2010/main" val="8931817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Apprenticeship Staff!</a:t>
            </a:r>
            <a:endParaRPr lang="en-US"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1266825"/>
            <a:ext cx="3133726"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71475" y="1512887"/>
            <a:ext cx="5943600" cy="4525963"/>
          </a:xfrm>
        </p:spPr>
        <p:txBody>
          <a:bodyPr>
            <a:normAutofit/>
          </a:bodyPr>
          <a:lstStyle/>
          <a:p>
            <a:pPr>
              <a:spcAft>
                <a:spcPts val="1200"/>
              </a:spcAft>
            </a:pPr>
            <a:r>
              <a:rPr lang="en-US" dirty="0" smtClean="0"/>
              <a:t>Remember that every state has a State Director!</a:t>
            </a:r>
          </a:p>
          <a:p>
            <a:pPr lvl="1">
              <a:spcAft>
                <a:spcPts val="1200"/>
              </a:spcAft>
            </a:pPr>
            <a:r>
              <a:rPr lang="en-US" sz="2000" b="1" dirty="0">
                <a:solidFill>
                  <a:srgbClr val="0070C0"/>
                </a:solidFill>
                <a:latin typeface="Arial"/>
                <a:cs typeface="Arial"/>
                <a:hlinkClick r:id="rId3"/>
              </a:rPr>
              <a:t>http://www.doleta.gov/oa/contactlist.cfm</a:t>
            </a:r>
            <a:r>
              <a:rPr lang="en-US" sz="2000" b="1" dirty="0">
                <a:solidFill>
                  <a:srgbClr val="0070C0"/>
                </a:solidFill>
                <a:latin typeface="Arial"/>
                <a:cs typeface="Arial"/>
              </a:rPr>
              <a:t> </a:t>
            </a:r>
            <a:endParaRPr lang="en-US" sz="2000" dirty="0" smtClean="0"/>
          </a:p>
          <a:p>
            <a:pPr>
              <a:spcAft>
                <a:spcPts val="1200"/>
              </a:spcAft>
            </a:pPr>
            <a:r>
              <a:rPr lang="en-US" dirty="0" smtClean="0"/>
              <a:t>Many states have ATRs (Apprenticeship Training Representatives) and other staff dedicated to supporting registered apprenticeship</a:t>
            </a:r>
          </a:p>
          <a:p>
            <a:pPr>
              <a:spcAft>
                <a:spcPts val="1200"/>
              </a:spcAft>
            </a:pPr>
            <a:r>
              <a:rPr lang="en-US" dirty="0" smtClean="0"/>
              <a:t>Technical Assistance is provided at no cost</a:t>
            </a:r>
            <a:endParaRPr lang="en-US" dirty="0"/>
          </a:p>
        </p:txBody>
      </p:sp>
    </p:spTree>
    <p:extLst>
      <p:ext uri="{BB962C8B-B14F-4D97-AF65-F5344CB8AC3E}">
        <p14:creationId xmlns:p14="http://schemas.microsoft.com/office/powerpoint/2010/main" val="30286005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doleta.gov/oa/employers/apprenticeship_toolkit.pdf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l="32239" t="12402" r="33135" b="2181"/>
          <a:stretch/>
        </p:blipFill>
        <p:spPr>
          <a:xfrm rot="20342581">
            <a:off x="276353" y="795924"/>
            <a:ext cx="1209560" cy="1649050"/>
          </a:xfrm>
          <a:prstGeom prst="rect">
            <a:avLst/>
          </a:prstGeom>
          <a:ln w="76200" cap="sq">
            <a:solidFill>
              <a:srgbClr val="000000"/>
            </a:solidFill>
            <a:miter lim="800000"/>
          </a:ln>
          <a:effectLst>
            <a:outerShdw blurRad="57150" dist="50800" dir="2700000" algn="tl" rotWithShape="0">
              <a:srgbClr val="000000">
                <a:alpha val="40000"/>
              </a:srgbClr>
            </a:outerShdw>
          </a:effectLst>
        </p:spPr>
      </p:pic>
      <p:sp>
        <p:nvSpPr>
          <p:cNvPr id="2" name="Title 1"/>
          <p:cNvSpPr>
            <a:spLocks noGrp="1"/>
          </p:cNvSpPr>
          <p:nvPr>
            <p:ph type="title"/>
          </p:nvPr>
        </p:nvSpPr>
        <p:spPr>
          <a:xfrm>
            <a:off x="7950" y="3"/>
            <a:ext cx="9136050" cy="726623"/>
          </a:xfrm>
          <a:solidFill>
            <a:schemeClr val="tx2"/>
          </a:solidFill>
        </p:spPr>
        <p:txBody>
          <a:bodyPr>
            <a:normAutofit/>
          </a:bodyPr>
          <a:lstStyle/>
          <a:p>
            <a:r>
              <a:rPr lang="en-US" sz="3200" b="1" dirty="0" smtClean="0">
                <a:solidFill>
                  <a:schemeClr val="bg1"/>
                </a:solidFill>
              </a:rPr>
              <a:t>DOL.GOV/Apprenticeship:  Tools &amp; Resources</a:t>
            </a:r>
            <a:endParaRPr lang="en-US" sz="3200" b="1" dirty="0">
              <a:solidFill>
                <a:schemeClr val="bg1"/>
              </a:solidFill>
            </a:endParaRPr>
          </a:p>
        </p:txBody>
      </p:sp>
      <p:pic>
        <p:nvPicPr>
          <p:cNvPr id="6" name="Picture 5" descr="Apprenticeship Playbook_v3.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6950" t="9967" r="27328" b="4445"/>
          <a:stretch/>
        </p:blipFill>
        <p:spPr>
          <a:xfrm>
            <a:off x="987490" y="1447800"/>
            <a:ext cx="1184118" cy="1585882"/>
          </a:xfrm>
          <a:prstGeom prst="rect">
            <a:avLst/>
          </a:prstGeom>
          <a:ln w="76200" cap="sq">
            <a:solidFill>
              <a:srgbClr val="000000"/>
            </a:solidFill>
            <a:miter lim="800000"/>
          </a:ln>
          <a:effectLst>
            <a:outerShdw blurRad="57150" dist="50800" dir="2700000" algn="tl" rotWithShape="0">
              <a:srgbClr val="000000">
                <a:alpha val="40000"/>
              </a:srgbClr>
            </a:outerShdw>
          </a:effectLst>
        </p:spPr>
      </p:pic>
      <p:sp>
        <p:nvSpPr>
          <p:cNvPr id="10" name="Rectangle 9"/>
          <p:cNvSpPr/>
          <p:nvPr/>
        </p:nvSpPr>
        <p:spPr>
          <a:xfrm>
            <a:off x="2330769" y="762000"/>
            <a:ext cx="6707310" cy="1107996"/>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extBox 7"/>
          <p:cNvSpPr txBox="1"/>
          <p:nvPr/>
        </p:nvSpPr>
        <p:spPr>
          <a:xfrm>
            <a:off x="2359671" y="762000"/>
            <a:ext cx="6707896" cy="1107996"/>
          </a:xfrm>
          <a:prstGeom prst="rect">
            <a:avLst/>
          </a:prstGeom>
          <a:noFill/>
        </p:spPr>
        <p:txBody>
          <a:bodyPr wrap="square" rtlCol="0">
            <a:spAutoFit/>
          </a:bodyPr>
          <a:lstStyle/>
          <a:p>
            <a:pPr defTabSz="457200"/>
            <a:r>
              <a:rPr lang="en-US" b="1" u="sng" dirty="0">
                <a:solidFill>
                  <a:prstClr val="white"/>
                </a:solidFill>
              </a:rPr>
              <a:t>Quick-Start Toolkit</a:t>
            </a:r>
          </a:p>
          <a:p>
            <a:pPr defTabSz="457200"/>
            <a:r>
              <a:rPr lang="en-US" sz="1600" dirty="0">
                <a:solidFill>
                  <a:prstClr val="white"/>
                </a:solidFill>
              </a:rPr>
              <a:t>5 Step Format to take you from “exploring” to “launching” a Registered Apprenticeship Program.</a:t>
            </a:r>
          </a:p>
          <a:p>
            <a:pPr defTabSz="457200"/>
            <a:r>
              <a:rPr lang="en-US" sz="1600" b="1" u="sng" dirty="0">
                <a:solidFill>
                  <a:prstClr val="white"/>
                </a:solidFill>
              </a:rPr>
              <a:t>http://www.doleta.gov/oa/employers/apprenticeship_toolkit.pdf</a:t>
            </a:r>
            <a:endParaRPr lang="en-US" sz="1600" b="1" dirty="0">
              <a:solidFill>
                <a:prstClr val="white"/>
              </a:solidFill>
            </a:endParaRPr>
          </a:p>
        </p:txBody>
      </p:sp>
      <p:sp>
        <p:nvSpPr>
          <p:cNvPr id="11" name="Rectangle 10"/>
          <p:cNvSpPr/>
          <p:nvPr/>
        </p:nvSpPr>
        <p:spPr>
          <a:xfrm>
            <a:off x="2330769" y="1953160"/>
            <a:ext cx="6708837" cy="1323439"/>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extBox 11"/>
          <p:cNvSpPr txBox="1"/>
          <p:nvPr/>
        </p:nvSpPr>
        <p:spPr>
          <a:xfrm>
            <a:off x="2359671" y="1945021"/>
            <a:ext cx="6784329" cy="1323439"/>
          </a:xfrm>
          <a:prstGeom prst="rect">
            <a:avLst/>
          </a:prstGeom>
          <a:noFill/>
        </p:spPr>
        <p:txBody>
          <a:bodyPr wrap="square" rtlCol="0">
            <a:spAutoFit/>
          </a:bodyPr>
          <a:lstStyle/>
          <a:p>
            <a:pPr defTabSz="457200"/>
            <a:r>
              <a:rPr lang="en-US" sz="1600" b="1" u="sng" dirty="0">
                <a:solidFill>
                  <a:prstClr val="white"/>
                </a:solidFill>
              </a:rPr>
              <a:t>Federal Resources Playbook for Registered Apprenticeship</a:t>
            </a:r>
          </a:p>
          <a:p>
            <a:pPr defTabSz="457200"/>
            <a:r>
              <a:rPr lang="en-US" sz="1600" dirty="0">
                <a:solidFill>
                  <a:prstClr val="white"/>
                </a:solidFill>
              </a:rPr>
              <a:t>Guide to resources from the Departments of Labor, Education, Veterans Affairs, Agriculture, Transportation, and Housing and Urban Development to support Registered Apprenticeship </a:t>
            </a:r>
          </a:p>
          <a:p>
            <a:pPr defTabSz="457200"/>
            <a:r>
              <a:rPr lang="en-US" sz="1600" b="1" u="sng" dirty="0">
                <a:solidFill>
                  <a:prstClr val="white"/>
                </a:solidFill>
              </a:rPr>
              <a:t>http://www.doleta.gov/oa/federalresources/playbook.pdf</a:t>
            </a:r>
            <a:endParaRPr lang="en-US" sz="1600" b="1" dirty="0">
              <a:solidFill>
                <a:prstClr val="white"/>
              </a:solidFill>
            </a:endParaRPr>
          </a:p>
        </p:txBody>
      </p:sp>
      <p:sp>
        <p:nvSpPr>
          <p:cNvPr id="13" name="Rectangle 12"/>
          <p:cNvSpPr/>
          <p:nvPr/>
        </p:nvSpPr>
        <p:spPr>
          <a:xfrm>
            <a:off x="2330769" y="3405065"/>
            <a:ext cx="6708838" cy="1084616"/>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TextBox 13"/>
          <p:cNvSpPr txBox="1"/>
          <p:nvPr/>
        </p:nvSpPr>
        <p:spPr>
          <a:xfrm>
            <a:off x="2359671" y="3412463"/>
            <a:ext cx="6714788" cy="1077218"/>
          </a:xfrm>
          <a:prstGeom prst="rect">
            <a:avLst/>
          </a:prstGeom>
          <a:noFill/>
        </p:spPr>
        <p:txBody>
          <a:bodyPr wrap="square" rtlCol="0">
            <a:spAutoFit/>
          </a:bodyPr>
          <a:lstStyle/>
          <a:p>
            <a:pPr defTabSz="457200"/>
            <a:r>
              <a:rPr lang="en-US" sz="1600" b="1" u="sng" dirty="0">
                <a:solidFill>
                  <a:prstClr val="white"/>
                </a:solidFill>
              </a:rPr>
              <a:t>DOL Registration Site</a:t>
            </a:r>
          </a:p>
          <a:p>
            <a:pPr defTabSz="457200"/>
            <a:r>
              <a:rPr lang="en-US" sz="1600" dirty="0">
                <a:solidFill>
                  <a:prstClr val="white"/>
                </a:solidFill>
              </a:rPr>
              <a:t>An electronic apprenticeship standards builder that allows potential new sponsors to build and register their program online.</a:t>
            </a:r>
          </a:p>
          <a:p>
            <a:pPr defTabSz="457200"/>
            <a:r>
              <a:rPr lang="en-US" sz="1600" b="1" u="sng" dirty="0">
                <a:solidFill>
                  <a:prstClr val="white"/>
                </a:solidFill>
              </a:rPr>
              <a:t>http://www.doleta.gov/oa/registration/</a:t>
            </a:r>
          </a:p>
        </p:txBody>
      </p:sp>
      <p:pic>
        <p:nvPicPr>
          <p:cNvPr id="15" name="Picture 14"/>
          <p:cNvPicPr/>
          <p:nvPr/>
        </p:nvPicPr>
        <p:blipFill rotWithShape="1">
          <a:blip r:embed="rId4"/>
          <a:srcRect l="13121" t="16267" r="13916" b="7347"/>
          <a:stretch/>
        </p:blipFill>
        <p:spPr bwMode="auto">
          <a:xfrm>
            <a:off x="-758" y="3124200"/>
            <a:ext cx="1690823" cy="1324217"/>
          </a:xfrm>
          <a:prstGeom prst="rect">
            <a:avLst/>
          </a:prstGeom>
          <a:ln w="762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7" name="Picture 5" descr="C:\Users\qualter.michael\Desktop\Bann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284"/>
          <a:stretch/>
        </p:blipFill>
        <p:spPr bwMode="auto">
          <a:xfrm>
            <a:off x="329155" y="5643460"/>
            <a:ext cx="2001614" cy="1157603"/>
          </a:xfrm>
          <a:prstGeom prst="rect">
            <a:avLst/>
          </a:prstGeom>
          <a:ln w="762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2330769" y="4572000"/>
            <a:ext cx="6717954" cy="1077218"/>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a:off x="2330769" y="5743108"/>
            <a:ext cx="6737032" cy="103869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TextBox 20"/>
          <p:cNvSpPr txBox="1"/>
          <p:nvPr/>
        </p:nvSpPr>
        <p:spPr>
          <a:xfrm>
            <a:off x="2330769" y="5723845"/>
            <a:ext cx="6679935" cy="1077218"/>
          </a:xfrm>
          <a:prstGeom prst="rect">
            <a:avLst/>
          </a:prstGeom>
          <a:noFill/>
        </p:spPr>
        <p:txBody>
          <a:bodyPr wrap="square" rtlCol="0">
            <a:spAutoFit/>
          </a:bodyPr>
          <a:lstStyle/>
          <a:p>
            <a:pPr defTabSz="457200"/>
            <a:r>
              <a:rPr lang="en-US" sz="1600" b="1" u="sng" dirty="0">
                <a:solidFill>
                  <a:prstClr val="white"/>
                </a:solidFill>
              </a:rPr>
              <a:t>RACC Site</a:t>
            </a:r>
          </a:p>
          <a:p>
            <a:pPr defTabSz="457200"/>
            <a:r>
              <a:rPr lang="en-US" sz="1600" dirty="0">
                <a:solidFill>
                  <a:prstClr val="white"/>
                </a:solidFill>
              </a:rPr>
              <a:t>Find information on becoming a RACC member and a database of college members and sponsors. </a:t>
            </a:r>
          </a:p>
          <a:p>
            <a:pPr defTabSz="457200"/>
            <a:r>
              <a:rPr lang="en-US" sz="1600" b="1" u="sng" dirty="0">
                <a:solidFill>
                  <a:prstClr val="white"/>
                </a:solidFill>
              </a:rPr>
              <a:t>https://www.doleta.gov/oa/racc.cfm</a:t>
            </a:r>
          </a:p>
        </p:txBody>
      </p:sp>
      <p:sp>
        <p:nvSpPr>
          <p:cNvPr id="7" name="TextBox 6"/>
          <p:cNvSpPr txBox="1"/>
          <p:nvPr/>
        </p:nvSpPr>
        <p:spPr>
          <a:xfrm>
            <a:off x="2341890" y="4572000"/>
            <a:ext cx="6714789" cy="978729"/>
          </a:xfrm>
          <a:prstGeom prst="rect">
            <a:avLst/>
          </a:prstGeom>
          <a:noFill/>
        </p:spPr>
        <p:txBody>
          <a:bodyPr wrap="square" rtlCol="0">
            <a:spAutoFit/>
          </a:bodyPr>
          <a:lstStyle/>
          <a:p>
            <a:pPr>
              <a:lnSpc>
                <a:spcPct val="120000"/>
              </a:lnSpc>
            </a:pPr>
            <a:r>
              <a:rPr lang="en-US" sz="1600" b="1" u="sng" dirty="0">
                <a:solidFill>
                  <a:prstClr val="white"/>
                </a:solidFill>
              </a:rPr>
              <a:t>Pre-Apprenticeship information</a:t>
            </a:r>
          </a:p>
          <a:p>
            <a:pPr>
              <a:lnSpc>
                <a:spcPct val="120000"/>
              </a:lnSpc>
            </a:pPr>
            <a:r>
              <a:rPr lang="en-US" sz="1600" b="1" u="sng" dirty="0">
                <a:solidFill>
                  <a:prstClr val="white"/>
                </a:solidFill>
              </a:rPr>
              <a:t>https://</a:t>
            </a:r>
            <a:r>
              <a:rPr lang="en-US" sz="1600" b="1" u="sng" dirty="0" smtClean="0">
                <a:solidFill>
                  <a:prstClr val="white"/>
                </a:solidFill>
              </a:rPr>
              <a:t>wdr.doleta.gov/directives/attach/TEN/TEN_13-12.pdf</a:t>
            </a:r>
            <a:endParaRPr lang="en-US" sz="1600" b="1" u="sng" dirty="0">
              <a:solidFill>
                <a:prstClr val="white"/>
              </a:solidFill>
            </a:endParaRPr>
          </a:p>
          <a:p>
            <a:pPr>
              <a:lnSpc>
                <a:spcPct val="120000"/>
              </a:lnSpc>
            </a:pPr>
            <a:r>
              <a:rPr lang="en-US" sz="1400" b="1" u="sng" dirty="0">
                <a:solidFill>
                  <a:prstClr val="white"/>
                </a:solidFill>
              </a:rPr>
              <a:t>https://</a:t>
            </a:r>
            <a:r>
              <a:rPr lang="en-US" sz="1400" b="1" u="sng" dirty="0" smtClean="0">
                <a:solidFill>
                  <a:prstClr val="white"/>
                </a:solidFill>
              </a:rPr>
              <a:t>doleta.gov/oa/preapp/pdf/Pre_Apprenticeship_GuideforWomen.pdf</a:t>
            </a:r>
            <a:endParaRPr lang="en-US" sz="1400" b="1" u="sng" dirty="0">
              <a:solidFill>
                <a:prstClr val="white"/>
              </a:solidFill>
            </a:endParaRPr>
          </a:p>
        </p:txBody>
      </p:sp>
      <p:pic>
        <p:nvPicPr>
          <p:cNvPr id="9" name="Picture 8" descr="Pre-Apprenticeship: Pathways For Women Into High-Wage Careers - Pre_Apprenticeship_GuideforWomen.pdf - Mozilla Firefox"/>
          <p:cNvPicPr>
            <a:picLocks noChangeAspect="1"/>
          </p:cNvPicPr>
          <p:nvPr/>
        </p:nvPicPr>
        <p:blipFill rotWithShape="1">
          <a:blip r:embed="rId6" cstate="print">
            <a:extLst>
              <a:ext uri="{28A0092B-C50C-407E-A947-70E740481C1C}">
                <a14:useLocalDpi xmlns:a14="http://schemas.microsoft.com/office/drawing/2010/main" val="0"/>
              </a:ext>
            </a:extLst>
          </a:blip>
          <a:srcRect l="30388" t="12488" r="31650" b="1942"/>
          <a:stretch/>
        </p:blipFill>
        <p:spPr>
          <a:xfrm>
            <a:off x="1173054" y="4327678"/>
            <a:ext cx="1135516" cy="1396167"/>
          </a:xfrm>
          <a:prstGeom prst="rect">
            <a:avLst/>
          </a:prstGeom>
          <a:ln w="76200">
            <a:solidFill>
              <a:schemeClr val="tx1"/>
            </a:solidFill>
          </a:ln>
        </p:spPr>
      </p:pic>
    </p:spTree>
    <p:extLst>
      <p:ext uri="{BB962C8B-B14F-4D97-AF65-F5344CB8AC3E}">
        <p14:creationId xmlns:p14="http://schemas.microsoft.com/office/powerpoint/2010/main" val="25962265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eidmark.maria\AppData\Local\Microsoft\Windows\Temporary Internet Files\Content.IE5\H3TM7XWN\goal-ahea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3429000"/>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199" y="1600200"/>
            <a:ext cx="8181975" cy="4525963"/>
          </a:xfrm>
        </p:spPr>
        <p:txBody>
          <a:bodyPr>
            <a:normAutofit/>
          </a:bodyPr>
          <a:lstStyle/>
          <a:p>
            <a:pPr>
              <a:lnSpc>
                <a:spcPct val="100000"/>
              </a:lnSpc>
              <a:spcBef>
                <a:spcPts val="600"/>
              </a:spcBef>
              <a:spcAft>
                <a:spcPts val="600"/>
              </a:spcAft>
            </a:pPr>
            <a:r>
              <a:rPr lang="en-US" sz="3600" b="1" dirty="0" smtClean="0">
                <a:effectLst>
                  <a:outerShdw blurRad="50800" dist="38100" dir="2700000" algn="tl" rotWithShape="0">
                    <a:prstClr val="black">
                      <a:alpha val="40000"/>
                    </a:prstClr>
                  </a:outerShdw>
                </a:effectLst>
              </a:rPr>
              <a:t>National Apprenticeship Week (NAW) is November 14-20, 2016</a:t>
            </a:r>
          </a:p>
          <a:p>
            <a:pPr>
              <a:lnSpc>
                <a:spcPct val="100000"/>
              </a:lnSpc>
              <a:spcBef>
                <a:spcPts val="600"/>
              </a:spcBef>
              <a:spcAft>
                <a:spcPts val="600"/>
              </a:spcAft>
            </a:pPr>
            <a:r>
              <a:rPr lang="en-US" sz="3600" b="1" dirty="0" smtClean="0">
                <a:effectLst>
                  <a:outerShdw blurRad="50800" dist="38100" dir="2700000" algn="tl" rotWithShape="0">
                    <a:prstClr val="black">
                      <a:alpha val="40000"/>
                    </a:prstClr>
                  </a:outerShdw>
                </a:effectLst>
              </a:rPr>
              <a:t>Goal to double the number of NAW events this year</a:t>
            </a:r>
            <a:endParaRPr lang="en-US" dirty="0"/>
          </a:p>
        </p:txBody>
      </p:sp>
      <p:sp>
        <p:nvSpPr>
          <p:cNvPr id="10" name="Title 9"/>
          <p:cNvSpPr>
            <a:spLocks noGrp="1"/>
          </p:cNvSpPr>
          <p:nvPr>
            <p:ph type="title"/>
          </p:nvPr>
        </p:nvSpPr>
        <p:spPr>
          <a:xfrm>
            <a:off x="628650" y="303880"/>
            <a:ext cx="7886700" cy="884850"/>
          </a:xfrm>
        </p:spPr>
        <p:txBody>
          <a:bodyPr>
            <a:noAutofit/>
          </a:bodyPr>
          <a:lstStyle/>
          <a:p>
            <a:r>
              <a:rPr lang="en-US" sz="6600" dirty="0" smtClean="0">
                <a:effectLst>
                  <a:outerShdw blurRad="38100" dist="38100" dir="2700000" algn="tl">
                    <a:srgbClr val="000000">
                      <a:alpha val="43137"/>
                    </a:srgbClr>
                  </a:outerShdw>
                </a:effectLst>
              </a:rPr>
              <a:t>NAW 2016</a:t>
            </a:r>
            <a:endParaRPr lang="en-US" sz="6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7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71500" y="1655820"/>
            <a:ext cx="7886700" cy="4608456"/>
          </a:xfrm>
        </p:spPr>
        <p:txBody>
          <a:bodyPr>
            <a:normAutofit/>
          </a:bodyPr>
          <a:lstStyle/>
          <a:p>
            <a:pPr>
              <a:lnSpc>
                <a:spcPct val="100000"/>
              </a:lnSpc>
              <a:spcBef>
                <a:spcPts val="600"/>
              </a:spcBef>
              <a:spcAft>
                <a:spcPts val="1200"/>
              </a:spcAft>
            </a:pPr>
            <a:r>
              <a:rPr lang="en-US" b="1" dirty="0" smtClean="0"/>
              <a:t>What’s Registered Apprenticeship and What’s </a:t>
            </a:r>
            <a:r>
              <a:rPr lang="en-US" b="1" dirty="0" err="1" smtClean="0"/>
              <a:t>ApprenticeshipUSA</a:t>
            </a:r>
            <a:r>
              <a:rPr lang="en-US" b="1" dirty="0" smtClean="0"/>
              <a:t>? </a:t>
            </a:r>
          </a:p>
          <a:p>
            <a:pPr lvl="1">
              <a:lnSpc>
                <a:spcPct val="100000"/>
              </a:lnSpc>
              <a:spcBef>
                <a:spcPts val="600"/>
              </a:spcBef>
              <a:spcAft>
                <a:spcPts val="1200"/>
              </a:spcAft>
            </a:pPr>
            <a:r>
              <a:rPr lang="en-US" b="1" dirty="0" smtClean="0"/>
              <a:t>Quick Overview of Recorded Session</a:t>
            </a:r>
          </a:p>
          <a:p>
            <a:pPr>
              <a:lnSpc>
                <a:spcPct val="100000"/>
              </a:lnSpc>
              <a:spcBef>
                <a:spcPts val="600"/>
              </a:spcBef>
              <a:spcAft>
                <a:spcPts val="1200"/>
              </a:spcAft>
            </a:pPr>
            <a:r>
              <a:rPr lang="en-US" b="1" dirty="0" smtClean="0"/>
              <a:t>WIOA and Registered Apprenticeship</a:t>
            </a:r>
          </a:p>
          <a:p>
            <a:pPr>
              <a:lnSpc>
                <a:spcPct val="100000"/>
              </a:lnSpc>
              <a:spcBef>
                <a:spcPts val="600"/>
              </a:spcBef>
              <a:spcAft>
                <a:spcPts val="1200"/>
              </a:spcAft>
            </a:pPr>
            <a:r>
              <a:rPr lang="en-US" b="1" dirty="0" smtClean="0"/>
              <a:t>Five “Touchpoints” in WIOA</a:t>
            </a:r>
          </a:p>
          <a:p>
            <a:pPr>
              <a:lnSpc>
                <a:spcPct val="100000"/>
              </a:lnSpc>
              <a:spcBef>
                <a:spcPts val="600"/>
              </a:spcBef>
              <a:spcAft>
                <a:spcPts val="1200"/>
              </a:spcAft>
            </a:pPr>
            <a:r>
              <a:rPr lang="en-US" b="1" dirty="0" smtClean="0"/>
              <a:t>Tools and Resources</a:t>
            </a:r>
          </a:p>
        </p:txBody>
      </p:sp>
    </p:spTree>
    <p:extLst>
      <p:ext uri="{BB962C8B-B14F-4D97-AF65-F5344CB8AC3E}">
        <p14:creationId xmlns:p14="http://schemas.microsoft.com/office/powerpoint/2010/main" val="31725570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29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001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What’s Registered Apprenticeship and What’s </a:t>
            </a:r>
            <a:r>
              <a:rPr lang="en-US" dirty="0" err="1" smtClean="0"/>
              <a:t>ApprenticeshipUSA</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Quick Overview of Recorded Session</a:t>
            </a:r>
            <a:endParaRPr lang="en-US" dirty="0"/>
          </a:p>
        </p:txBody>
      </p:sp>
    </p:spTree>
    <p:extLst>
      <p:ext uri="{BB962C8B-B14F-4D97-AF65-F5344CB8AC3E}">
        <p14:creationId xmlns:p14="http://schemas.microsoft.com/office/powerpoint/2010/main" val="605033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Is There A Definition?</a:t>
            </a:r>
            <a:endParaRPr lang="en-US" sz="40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218890"/>
              </p:ext>
            </p:extLst>
          </p:nvPr>
        </p:nvGraphicFramePr>
        <p:xfrm>
          <a:off x="590550" y="1665288"/>
          <a:ext cx="7886700" cy="3738880"/>
        </p:xfrm>
        <a:graphic>
          <a:graphicData uri="http://schemas.openxmlformats.org/drawingml/2006/table">
            <a:tbl>
              <a:tblPr firstRow="1" bandRow="1">
                <a:tableStyleId>{5C22544A-7EE6-4342-B048-85BDC9FD1C3A}</a:tableStyleId>
              </a:tblPr>
              <a:tblGrid>
                <a:gridCol w="3943350"/>
                <a:gridCol w="3943350"/>
              </a:tblGrid>
              <a:tr h="370840">
                <a:tc>
                  <a:txBody>
                    <a:bodyPr/>
                    <a:lstStyle/>
                    <a:p>
                      <a:pPr algn="ctr"/>
                      <a:r>
                        <a:rPr lang="en-US" dirty="0" smtClean="0"/>
                        <a:t>Official Definition</a:t>
                      </a:r>
                      <a:endParaRPr lang="en-US" dirty="0"/>
                    </a:p>
                  </a:txBody>
                  <a:tcPr/>
                </a:tc>
                <a:tc>
                  <a:txBody>
                    <a:bodyPr/>
                    <a:lstStyle/>
                    <a:p>
                      <a:pPr algn="ctr"/>
                      <a:r>
                        <a:rPr lang="en-US" dirty="0" smtClean="0"/>
                        <a:t>Another Take On It</a:t>
                      </a:r>
                      <a:endParaRPr lang="en-US" dirty="0"/>
                    </a:p>
                  </a:txBody>
                  <a:tcPr/>
                </a:tc>
              </a:tr>
              <a:tr h="370840">
                <a:tc>
                  <a:txBody>
                    <a:bodyPr/>
                    <a:lstStyle/>
                    <a:p>
                      <a:pPr algn="ctr"/>
                      <a:endParaRPr lang="en-US" sz="2000" dirty="0" smtClean="0"/>
                    </a:p>
                    <a:p>
                      <a:pPr algn="ctr"/>
                      <a:r>
                        <a:rPr lang="en-US" sz="2000" dirty="0" smtClean="0"/>
                        <a:t>A structured occupational training program that combines on-the-job training and related instruction in which workers learn the practical and conceptual skills required for a skilled occupation, craft or trade</a:t>
                      </a:r>
                      <a:endParaRPr lang="en-US" sz="2000" dirty="0"/>
                    </a:p>
                  </a:txBody>
                  <a:tcPr/>
                </a:tc>
                <a:tc>
                  <a:txBody>
                    <a:bodyPr/>
                    <a:lstStyle/>
                    <a:p>
                      <a:pPr marL="285750" indent="-285750">
                        <a:spcBef>
                          <a:spcPts val="600"/>
                        </a:spcBef>
                        <a:buFont typeface="Arial" panose="020B0604020202020204" pitchFamily="34" charset="0"/>
                        <a:buChar char="•"/>
                      </a:pPr>
                      <a:r>
                        <a:rPr lang="en-US" sz="2000" dirty="0" smtClean="0"/>
                        <a:t>The best kept secret in talent development</a:t>
                      </a:r>
                    </a:p>
                    <a:p>
                      <a:pPr marL="285750" indent="-285750">
                        <a:spcBef>
                          <a:spcPts val="600"/>
                        </a:spcBef>
                        <a:buFont typeface="Arial" panose="020B0604020202020204" pitchFamily="34" charset="0"/>
                        <a:buChar char="•"/>
                      </a:pPr>
                      <a:r>
                        <a:rPr lang="en-US" sz="2000" dirty="0" smtClean="0"/>
                        <a:t>The “other” credential</a:t>
                      </a:r>
                    </a:p>
                    <a:p>
                      <a:pPr marL="285750" indent="-285750">
                        <a:spcBef>
                          <a:spcPts val="600"/>
                        </a:spcBef>
                        <a:buFont typeface="Arial" panose="020B0604020202020204" pitchFamily="34" charset="0"/>
                        <a:buChar char="•"/>
                      </a:pPr>
                      <a:r>
                        <a:rPr lang="en-US" sz="2000" dirty="0" smtClean="0"/>
                        <a:t>A strategic approach for human resource professionals to create a pipeline of skilled workers</a:t>
                      </a:r>
                    </a:p>
                    <a:p>
                      <a:pPr marL="285750" indent="-285750">
                        <a:spcBef>
                          <a:spcPts val="600"/>
                        </a:spcBef>
                        <a:buFont typeface="Arial" panose="020B0604020202020204" pitchFamily="34" charset="0"/>
                        <a:buChar char="•"/>
                      </a:pPr>
                      <a:r>
                        <a:rPr lang="en-US" sz="2000" dirty="0" smtClean="0"/>
                        <a:t>Likely</a:t>
                      </a:r>
                      <a:r>
                        <a:rPr lang="en-US" sz="2000" baseline="0" dirty="0" smtClean="0"/>
                        <a:t> the most underutilized strategy in our suite of workforce services</a:t>
                      </a:r>
                      <a:endParaRPr lang="en-US" sz="2000" dirty="0"/>
                    </a:p>
                  </a:txBody>
                  <a:tcPr/>
                </a:tc>
              </a:tr>
            </a:tbl>
          </a:graphicData>
        </a:graphic>
      </p:graphicFrame>
    </p:spTree>
    <p:extLst>
      <p:ext uri="{BB962C8B-B14F-4D97-AF65-F5344CB8AC3E}">
        <p14:creationId xmlns:p14="http://schemas.microsoft.com/office/powerpoint/2010/main" val="1348543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6" y="0"/>
            <a:ext cx="8581103" cy="1219200"/>
          </a:xfrm>
        </p:spPr>
        <p:txBody>
          <a:bodyPr>
            <a:normAutofit/>
          </a:bodyPr>
          <a:lstStyle/>
          <a:p>
            <a:r>
              <a:rPr lang="en-US" sz="3200" dirty="0" smtClean="0">
                <a:effectLst>
                  <a:outerShdw blurRad="38100" dist="38100" dir="2700000" algn="tl">
                    <a:srgbClr val="000000">
                      <a:alpha val="43137"/>
                    </a:srgbClr>
                  </a:outerShdw>
                </a:effectLst>
              </a:rPr>
              <a:t>Many Myths Surround Registered Apprenticeship – </a:t>
            </a:r>
            <a:r>
              <a:rPr lang="en-US" sz="3200" i="1" dirty="0" smtClean="0">
                <a:effectLst>
                  <a:outerShdw blurRad="38100" dist="38100" dir="2700000" algn="tl">
                    <a:srgbClr val="000000">
                      <a:alpha val="43137"/>
                    </a:srgbClr>
                  </a:outerShdw>
                </a:effectLst>
              </a:rPr>
              <a:t>Focus on Facts</a:t>
            </a:r>
            <a:endParaRPr lang="en-US" sz="3200"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457325"/>
            <a:ext cx="8534400" cy="4876800"/>
          </a:xfrm>
        </p:spPr>
        <p:txBody>
          <a:bodyPr>
            <a:normAutofit/>
          </a:bodyPr>
          <a:lstStyle/>
          <a:p>
            <a:pPr lvl="1"/>
            <a:r>
              <a:rPr lang="en-US" sz="2400" b="1" dirty="0" smtClean="0"/>
              <a:t>Registered Apprenticeship is more than the construction trades</a:t>
            </a:r>
          </a:p>
          <a:p>
            <a:pPr lvl="1"/>
            <a:r>
              <a:rPr lang="en-US" b="1" dirty="0" smtClean="0"/>
              <a:t>It’s not just a second chance system</a:t>
            </a:r>
          </a:p>
          <a:p>
            <a:pPr lvl="1"/>
            <a:r>
              <a:rPr lang="en-US" sz="2400" b="1" dirty="0" smtClean="0"/>
              <a:t>It’s not inconsistent with a college degree</a:t>
            </a:r>
          </a:p>
          <a:p>
            <a:pPr lvl="1"/>
            <a:r>
              <a:rPr lang="en-US" b="1" dirty="0" smtClean="0"/>
              <a:t>There IS a future and pathway to the middle class</a:t>
            </a:r>
          </a:p>
          <a:p>
            <a:pPr lvl="1"/>
            <a:r>
              <a:rPr lang="en-US" sz="2400" b="1" dirty="0" smtClean="0"/>
              <a:t>It’s not outdated, outmoded or outlasted its usefulness—it works!</a:t>
            </a:r>
          </a:p>
          <a:p>
            <a:pPr lvl="1"/>
            <a:r>
              <a:rPr lang="en-US" b="1" dirty="0" smtClean="0"/>
              <a:t>There are numerous opportunities across the USA</a:t>
            </a:r>
          </a:p>
          <a:p>
            <a:pPr lvl="1"/>
            <a:r>
              <a:rPr lang="en-US" sz="2400" b="1" dirty="0" smtClean="0"/>
              <a:t>Programs are not just time-based, but competency-based and hybrid as well</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4897268"/>
            <a:ext cx="4292596" cy="123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284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 - &amp;quot;Registered Apprenticeship&amp;quot;&quot;/&gt;&lt;property id=&quot;20307&quot; value=&quot;256&quot;/&gt;&lt;/object&gt;&lt;object type=&quot;3&quot; unique_id=&quot;10005&quot;&gt;&lt;property id=&quot;20148&quot; value=&quot;5&quot;/&gt;&lt;property id=&quot;20300&quot; value=&quot;Slide 3&quot;/&gt;&lt;property id=&quot;20307&quot; value=&quot;264&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71&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 - &amp;quot;What’s Registered Apprenticeship and What’s ApprenticeshipUSA?&amp;quot;&quot;/&gt;&lt;property id=&quot;20307&quot; value=&quot;272&quot;/&gt;&lt;/object&gt;&lt;object type=&quot;3&quot; unique_id=&quot;10010&quot;&gt;&lt;property id=&quot;20148&quot; value=&quot;5&quot;/&gt;&lt;property id=&quot;20300&quot; value=&quot;Slide 8 - &amp;quot;Is There A Definition?&amp;quot;&quot;/&gt;&lt;property id=&quot;20307&quot; value=&quot;350&quot;/&gt;&lt;/object&gt;&lt;object type=&quot;3&quot; unique_id=&quot;10011&quot;&gt;&lt;property id=&quot;20148&quot; value=&quot;5&quot;/&gt;&lt;property id=&quot;20300&quot; value=&quot;Slide 9 - &amp;quot;Many Myths Surround Registered Apprenticeship – Focus on Facts&amp;quot;&quot;/&gt;&lt;property id=&quot;20307&quot; value=&quot;351&quot;/&gt;&lt;/object&gt;&lt;object type=&quot;3&quot; unique_id=&quot;10012&quot;&gt;&lt;property id=&quot;20148&quot; value=&quot;5&quot;/&gt;&lt;property id=&quot;20300&quot; value=&quot;Slide 10 - &amp;quot;5 Components of Any  Registered Program&amp;quot;&quot;/&gt;&lt;property id=&quot;20307&quot; value=&quot;340&quot;/&gt;&lt;/object&gt;&lt;object type=&quot;3&quot; unique_id=&quot;10013&quot;&gt;&lt;property id=&quot;20148&quot; value=&quot;5&quot;/&gt;&lt;property id=&quot;20300&quot; value=&quot;Slide 11 - &amp;quot;The Players – Flexibility is Key&amp;quot;&quot;/&gt;&lt;property id=&quot;20307&quot; value=&quot;349&quot;/&gt;&lt;/object&gt;&lt;object type=&quot;3&quot; unique_id=&quot;10014&quot;&gt;&lt;property id=&quot;20148&quot; value=&quot;5&quot;/&gt;&lt;property id=&quot;20300&quot; value=&quot;Slide 12 - &amp;quot;National Branding&amp;quot;&quot;/&gt;&lt;property id=&quot;20307&quot; value=&quot;352&quot;/&gt;&lt;/object&gt;&lt;object type=&quot;3&quot; unique_id=&quot;10015&quot;&gt;&lt;property id=&quot;20148&quot; value=&quot;5&quot;/&gt;&lt;property id=&quot;20300&quot; value=&quot;Slide 13 - &amp;quot;First-Ever National  Apprenticeship Week&amp;quot;&quot;/&gt;&lt;property id=&quot;20307&quot; value=&quot;367&quot;/&gt;&lt;/object&gt;&lt;object type=&quot;3&quot; unique_id=&quot;10016&quot;&gt;&lt;property id=&quot;20148&quot; value=&quot;5&quot;/&gt;&lt;property id=&quot;20300&quot; value=&quot;Slide 14 - &amp;quot;WIOA and Registered Apprenticeship&amp;quot;&quot;/&gt;&lt;property id=&quot;20307&quot; value=&quot;353&quot;/&gt;&lt;/object&gt;&lt;object type=&quot;3&quot; unique_id=&quot;10017&quot;&gt;&lt;property id=&quot;20148&quot; value=&quot;5&quot;/&gt;&lt;property id=&quot;20300&quot; value=&quot;Slide 15 - &amp;quot;RA Provisions in WIOA&amp;quot;&quot;/&gt;&lt;property id=&quot;20307&quot; value=&quot;297&quot;/&gt;&lt;/object&gt;&lt;object type=&quot;3&quot; unique_id=&quot;10018&quot;&gt;&lt;property id=&quot;20148&quot; value=&quot;5&quot;/&gt;&lt;property id=&quot;20300&quot; value=&quot;Slide 16 - &amp;quot;Translating Provisions into Action&amp;quot;&quot;/&gt;&lt;property id=&quot;20307&quot; value=&quot;354&quot;/&gt;&lt;/object&gt;&lt;object type=&quot;3&quot; unique_id=&quot;10019&quot;&gt;&lt;property id=&quot;20148&quot; value=&quot;5&quot;/&gt;&lt;property id=&quot;20300&quot; value=&quot;Slide 17 - &amp;quot;Taking a Step Back: Workforce System Engagement&amp;quot;&quot;/&gt;&lt;property id=&quot;20307&quot; value=&quot;299&quot;/&gt;&lt;/object&gt;&lt;object type=&quot;3&quot; unique_id=&quot;10020&quot;&gt;&lt;property id=&quot;20148&quot; value=&quot;5&quot;/&gt;&lt;property id=&quot;20300&quot; value=&quot;Slide 18 - &amp;quot;WIOA “Touchpoints”&amp;quot;&quot;/&gt;&lt;property id=&quot;20307&quot; value=&quot;300&quot;/&gt;&lt;/object&gt;&lt;object type=&quot;3&quot; unique_id=&quot;10021&quot;&gt;&lt;property id=&quot;20148&quot; value=&quot;5&quot;/&gt;&lt;property id=&quot;20300&quot; value=&quot;Slide 19 - &amp;quot;Polling Question #1&amp;quot;&quot;/&gt;&lt;property id=&quot;20307&quot; value=&quot;301&quot;/&gt;&lt;/object&gt;&lt;object type=&quot;3&quot; unique_id=&quot;10022&quot;&gt;&lt;property id=&quot;20148&quot; value=&quot;5&quot;/&gt;&lt;property id=&quot;20300&quot; value=&quot;Slide 20 - &amp;quot;Five “Touchpoints” in WIOA&amp;quot;&quot;/&gt;&lt;property id=&quot;20307&quot; value=&quot;355&quot;/&gt;&lt;/object&gt;&lt;object type=&quot;3&quot; unique_id=&quot;10023&quot;&gt;&lt;property id=&quot;20148&quot; value=&quot;5&quot;/&gt;&lt;property id=&quot;20300&quot; value=&quot;Slide 21 - &amp;quot;TEGL 3-15 (page 11) –  Clarifies what the workforce system can pay for&amp;quot;&quot;/&gt;&lt;property id=&quot;20307&quot; value=&quot;303&quot;/&gt;&lt;/object&gt;&lt;object type=&quot;3&quot; unique_id=&quot;10024&quot;&gt;&lt;property id=&quot;20148&quot; value=&quot;5&quot;/&gt;&lt;property id=&quot;20300&quot; value=&quot;Slide 22 - &amp;quot;Think of it this way…&amp;quot;&quot;/&gt;&lt;property id=&quot;20307&quot; value=&quot;304&quot;/&gt;&lt;/object&gt;&lt;object type=&quot;3&quot; unique_id=&quot;10025&quot;&gt;&lt;property id=&quot;20148&quot; value=&quot;5&quot;/&gt;&lt;property id=&quot;20300&quot; value=&quot;Slide 23 - &amp;quot;Example of Workforce System  Engagement – Tulsa, OK&amp;quot;&quot;/&gt;&lt;property id=&quot;20307&quot; value=&quot;305&quot;/&gt;&lt;/object&gt;&lt;object type=&quot;3&quot; unique_id=&quot;10026&quot;&gt;&lt;property id=&quot;20148&quot; value=&quot;5&quot;/&gt;&lt;property id=&quot;20300&quot; value=&quot;Slide 24&quot;/&gt;&lt;property id=&quot;20307&quot; value=&quot;306&quot;/&gt;&lt;/object&gt;&lt;object type=&quot;3&quot; unique_id=&quot;10027&quot;&gt;&lt;property id=&quot;20148&quot; value=&quot;5&quot;/&gt;&lt;property id=&quot;20300&quot; value=&quot;Slide 25 - &amp;quot;About Pre-Apprenticeship&amp;quot;&quot;/&gt;&lt;property id=&quot;20307&quot; value=&quot;319&quot;/&gt;&lt;/object&gt;&lt;object type=&quot;3&quot; unique_id=&quot;10028&quot;&gt;&lt;property id=&quot;20148&quot; value=&quot;5&quot;/&gt;&lt;property id=&quot;20300&quot; value=&quot;Slide 26 - &amp;quot;Polling Question #2&amp;quot;&quot;/&gt;&lt;property id=&quot;20307&quot; value=&quot;307&quot;/&gt;&lt;/object&gt;&lt;object type=&quot;3&quot; unique_id=&quot;10029&quot;&gt;&lt;property id=&quot;20148&quot; value=&quot;5&quot;/&gt;&lt;property id=&quot;20300&quot; value=&quot;Slide 27 - &amp;quot;Five “Touchpoints” in WIOA&amp;quot;&quot;/&gt;&lt;property id=&quot;20307&quot; value=&quot;356&quot;/&gt;&lt;/object&gt;&lt;object type=&quot;3&quot; unique_id=&quot;10030&quot;&gt;&lt;property id=&quot;20148&quot; value=&quot;5&quot;/&gt;&lt;property id=&quot;20300&quot; value=&quot;Slide 28 - &amp;quot;The Highlights&amp;quot;&quot;/&gt;&lt;property id=&quot;20307&quot; value=&quot;309&quot;/&gt;&lt;/object&gt;&lt;object type=&quot;3&quot; unique_id=&quot;10031&quot;&gt;&lt;property id=&quot;20148&quot; value=&quot;5&quot;/&gt;&lt;property id=&quot;20300&quot; value=&quot;Slide 29 - &amp;quot;What WIOA Operating Guidance Says (TEGL 41-14)&amp;quot;&quot;/&gt;&lt;property id=&quot;20307&quot; value=&quot;357&quot;/&gt;&lt;/object&gt;&lt;object type=&quot;3&quot; unique_id=&quot;10032&quot;&gt;&lt;property id=&quot;20148&quot; value=&quot;5&quot;/&gt;&lt;property id=&quot;20300&quot; value=&quot;Slide 30 - &amp;quot;What’s Happening in Some Places&amp;quot;&quot;/&gt;&lt;property id=&quot;20307&quot; value=&quot;312&quot;/&gt;&lt;/object&gt;&lt;object type=&quot;3&quot; unique_id=&quot;10033&quot;&gt;&lt;property id=&quot;20148&quot; value=&quot;5&quot;/&gt;&lt;property id=&quot;20300&quot; value=&quot;Slide 31 - &amp;quot;ETPL Policies&amp;quot;&quot;/&gt;&lt;property id=&quot;20307&quot; value=&quot;311&quot;/&gt;&lt;/object&gt;&lt;object type=&quot;3&quot; unique_id=&quot;10034&quot;&gt;&lt;property id=&quot;20148&quot; value=&quot;5&quot;/&gt;&lt;property id=&quot;20300&quot; value=&quot;Slide 32 - &amp;quot;Oklahoma ETPL Policy&amp;quot;&quot;/&gt;&lt;property id=&quot;20307&quot; value=&quot;313&quot;/&gt;&lt;/object&gt;&lt;object type=&quot;3&quot; unique_id=&quot;10035&quot;&gt;&lt;property id=&quot;20148&quot; value=&quot;5&quot;/&gt;&lt;property id=&quot;20300&quot; value=&quot;Slide 33 - &amp;quot;OK ETPL Policy Provisions&amp;quot;&quot;/&gt;&lt;property id=&quot;20307&quot; value=&quot;314&quot;/&gt;&lt;/object&gt;&lt;object type=&quot;3&quot; unique_id=&quot;10036&quot;&gt;&lt;property id=&quot;20148&quot; value=&quot;5&quot;/&gt;&lt;property id=&quot;20300&quot; value=&quot;Slide 34 - &amp;quot;Texas ETPL Policy&amp;quot;&quot;/&gt;&lt;property id=&quot;20307&quot; value=&quot;315&quot;/&gt;&lt;/object&gt;&lt;object type=&quot;3&quot; unique_id=&quot;10037&quot;&gt;&lt;property id=&quot;20148&quot; value=&quot;5&quot;/&gt;&lt;property id=&quot;20300&quot; value=&quot;Slide 35 - &amp;quot;TX ETPL Policy Provisions&amp;quot;&quot;/&gt;&lt;property id=&quot;20307&quot; value=&quot;316&quot;/&gt;&lt;/object&gt;&lt;object type=&quot;3&quot; unique_id=&quot;10038&quot;&gt;&lt;property id=&quot;20148&quot; value=&quot;5&quot;/&gt;&lt;property id=&quot;20300&quot; value=&quot;Slide 36 - &amp;quot;A Note About Pre-Apprenticeship Programs and the ETPL&amp;quot;&quot;/&gt;&lt;property id=&quot;20307&quot; value=&quot;318&quot;/&gt;&lt;/object&gt;&lt;object type=&quot;3&quot; unique_id=&quot;10039&quot;&gt;&lt;property id=&quot;20148&quot; value=&quot;5&quot;/&gt;&lt;property id=&quot;20300&quot; value=&quot;Slide 37 - &amp;quot;Polling Question #3&amp;quot;&quot;/&gt;&lt;property id=&quot;20307&quot; value=&quot;358&quot;/&gt;&lt;/object&gt;&lt;object type=&quot;3&quot; unique_id=&quot;10040&quot;&gt;&lt;property id=&quot;20148&quot; value=&quot;5&quot;/&gt;&lt;property id=&quot;20300&quot; value=&quot;Slide 38 - &amp;quot;Five “Touchpoints” in WIOA&amp;quot;&quot;/&gt;&lt;property id=&quot;20307&quot; value=&quot;359&quot;/&gt;&lt;/object&gt;&lt;object type=&quot;3&quot; unique_id=&quot;10041&quot;&gt;&lt;property id=&quot;20148&quot; value=&quot;5&quot;/&gt;&lt;property id=&quot;20300&quot; value=&quot;Slide 39 - &amp;quot;About those WIOA Outcomes&amp;quot;&quot;/&gt;&lt;property id=&quot;20307&quot; value=&quot;322&quot;/&gt;&lt;/object&gt;&lt;object type=&quot;3&quot; unique_id=&quot;10042&quot;&gt;&lt;property id=&quot;20148&quot; value=&quot;5&quot;/&gt;&lt;property id=&quot;20300&quot; value=&quot;Slide 40 - &amp;quot;More on WIOA Outcomes&amp;quot;&quot;/&gt;&lt;property id=&quot;20307&quot; value=&quot;323&quot;/&gt;&lt;/object&gt;&lt;object type=&quot;3&quot; unique_id=&quot;10043&quot;&gt;&lt;property id=&quot;20148&quot; value=&quot;5&quot;/&gt;&lt;property id=&quot;20300&quot; value=&quot;Slide 41 - &amp;quot;Another RA Myth:  This Pertains to “Exit”&amp;quot;&quot;/&gt;&lt;property id=&quot;20307&quot; value=&quot;324&quot;/&gt;&lt;/object&gt;&lt;object type=&quot;3&quot; unique_id=&quot;10044&quot;&gt;&lt;property id=&quot;20148&quot; value=&quot;5&quot;/&gt;&lt;property id=&quot;20300&quot; value=&quot;Slide 42 - &amp;quot;The Real Deal Regarding  WIOA Exit and Working with RA&amp;quot;&quot;/&gt;&lt;property id=&quot;20307&quot; value=&quot;325&quot;/&gt;&lt;/object&gt;&lt;object type=&quot;3&quot; unique_id=&quot;10045&quot;&gt;&lt;property id=&quot;20148&quot; value=&quot;5&quot;/&gt;&lt;property id=&quot;20300&quot; value=&quot;Slide 43 - &amp;quot;Polling Question #4&amp;quot;&quot;/&gt;&lt;property id=&quot;20307&quot; value=&quot;327&quot;/&gt;&lt;/object&gt;&lt;object type=&quot;3&quot; unique_id=&quot;10046&quot;&gt;&lt;property id=&quot;20148&quot; value=&quot;5&quot;/&gt;&lt;property id=&quot;20300&quot; value=&quot;Slide 44 - &amp;quot;Five “Touchpoints” in WIOA&amp;quot;&quot;/&gt;&lt;property id=&quot;20307&quot; value=&quot;364&quot;/&gt;&lt;/object&gt;&lt;object type=&quot;3&quot; unique_id=&quot;10047&quot;&gt;&lt;property id=&quot;20148&quot; value=&quot;5&quot;/&gt;&lt;property id=&quot;20300&quot; value=&quot;Slide 45 - &amp;quot;Requirements Specific to  Registered Apprenticeship&amp;quot;&quot;/&gt;&lt;property id=&quot;20307&quot; value=&quot;329&quot;/&gt;&lt;/object&gt;&lt;object type=&quot;3&quot; unique_id=&quot;10048&quot;&gt;&lt;property id=&quot;20148&quot; value=&quot;5&quot;/&gt;&lt;property id=&quot;20300&quot; value=&quot;Slide 46 - &amp;quot;Functions of State Board  (Sec. 101(d))&amp;quot;&quot;/&gt;&lt;property id=&quot;20307&quot; value=&quot;330&quot;/&gt;&lt;/object&gt;&lt;object type=&quot;3&quot; unique_id=&quot;10049&quot;&gt;&lt;property id=&quot;20148&quot; value=&quot;5&quot;/&gt;&lt;property id=&quot;20300&quot; value=&quot;Slide 47 - &amp;quot;Functions of Local Board (Sec. 107(d))&amp;quot;&quot;/&gt;&lt;property id=&quot;20307&quot; value=&quot;331&quot;/&gt;&lt;/object&gt;&lt;object type=&quot;3&quot; unique_id=&quot;10050&quot;&gt;&lt;property id=&quot;20148&quot; value=&quot;5&quot;/&gt;&lt;property id=&quot;20300&quot; value=&quot;Slide 48 - &amp;quot;Polling Question #5&amp;quot;&quot;/&gt;&lt;property id=&quot;20307&quot; value=&quot;332&quot;/&gt;&lt;/object&gt;&lt;object type=&quot;3&quot; unique_id=&quot;10051&quot;&gt;&lt;property id=&quot;20148&quot; value=&quot;5&quot;/&gt;&lt;property id=&quot;20300&quot; value=&quot;Slide 49 - &amp;quot;Five “Touchpoints” in WIOA&amp;quot;&quot;/&gt;&lt;property id=&quot;20307&quot; value=&quot;365&quot;/&gt;&lt;/object&gt;&lt;object type=&quot;3&quot; unique_id=&quot;10052&quot;&gt;&lt;property id=&quot;20148&quot; value=&quot;5&quot;/&gt;&lt;property id=&quot;20300&quot; value=&quot;Slide 50 - &amp;quot;State Plans (Sec. 102 and 103)&amp;quot;&quot;/&gt;&lt;property id=&quot;20307&quot; value=&quot;369&quot;/&gt;&lt;/object&gt;&lt;object type=&quot;3&quot; unique_id=&quot;10053&quot;&gt;&lt;property id=&quot;20148&quot; value=&quot;5&quot;/&gt;&lt;property id=&quot;20300&quot; value=&quot;Slide 51 - &amp;quot;Model Language from a  Draft State Plan (1)&amp;quot;&quot;/&gt;&lt;property id=&quot;20307&quot; value=&quot;370&quot;/&gt;&lt;/object&gt;&lt;object type=&quot;3&quot; unique_id=&quot;10054&quot;&gt;&lt;property id=&quot;20148&quot; value=&quot;5&quot;/&gt;&lt;property id=&quot;20300&quot; value=&quot;Slide 52 - &amp;quot;Model Language from a  Draft State Plan (2)&amp;quot;&quot;/&gt;&lt;property id=&quot;20307&quot; value=&quot;371&quot;/&gt;&lt;/object&gt;&lt;object type=&quot;3&quot; unique_id=&quot;10055&quot;&gt;&lt;property id=&quot;20148&quot; value=&quot;5&quot;/&gt;&lt;property id=&quot;20300&quot; value=&quot;Slide 53 - &amp;quot;Local Plans (Sec. 108)&amp;quot;&quot;/&gt;&lt;property id=&quot;20307&quot; value=&quot;368&quot;/&gt;&lt;/object&gt;&lt;object type=&quot;3&quot; unique_id=&quot;10056&quot;&gt;&lt;property id=&quot;20148&quot; value=&quot;5&quot;/&gt;&lt;property id=&quot;20300&quot; value=&quot;Slide 54 - &amp;quot;The Big Question: Strategic Planning&amp;quot;&quot;/&gt;&lt;property id=&quot;20307&quot; value=&quot;334&quot;/&gt;&lt;/object&gt;&lt;object type=&quot;3&quot; unique_id=&quot;10057&quot;&gt;&lt;property id=&quot;20148&quot; value=&quot;5&quot;/&gt;&lt;property id=&quot;20300&quot; value=&quot;Slide 55 - &amp;quot;Polling Question #6&amp;quot;&quot;/&gt;&lt;property id=&quot;20307&quot; value=&quot;335&quot;/&gt;&lt;/object&gt;&lt;object type=&quot;3&quot; unique_id=&quot;10058&quot;&gt;&lt;property id=&quot;20148&quot; value=&quot;5&quot;/&gt;&lt;property id=&quot;20300&quot; value=&quot;Slide 56 - &amp;quot;Tools and Resources&amp;quot;&quot;/&gt;&lt;property id=&quot;20307&quot; value=&quot;366&quot;/&gt;&lt;/object&gt;&lt;object type=&quot;3&quot; unique_id=&quot;10059&quot;&gt;&lt;property id=&quot;20148&quot; value=&quot;5&quot;/&gt;&lt;property id=&quot;20300&quot; value=&quot;Slide 57 - &amp;quot;Apprenticeship Staff!&amp;quot;&quot;/&gt;&lt;property id=&quot;20307&quot; value=&quot;338&quot;/&gt;&lt;/object&gt;&lt;object type=&quot;3&quot; unique_id=&quot;10060&quot;&gt;&lt;property id=&quot;20148&quot; value=&quot;5&quot;/&gt;&lt;property id=&quot;20300&quot; value=&quot;Slide 58 - &amp;quot;DOL.GOV/Apprenticeship:  Tools &amp;amp; Resources&amp;quot;&quot;/&gt;&lt;property id=&quot;20307&quot; value=&quot;360&quot;/&gt;&lt;/object&gt;&lt;object type=&quot;3&quot; unique_id=&quot;10061&quot;&gt;&lt;property id=&quot;20148&quot; value=&quot;5&quot;/&gt;&lt;property id=&quot;20300&quot; value=&quot;Slide 59 - &amp;quot;NAW 2016&amp;quot;&quot;/&gt;&lt;property id=&quot;20307&quot; value=&quot;362&quot;/&gt;&lt;/object&gt;&lt;object type=&quot;3&quot; unique_id=&quot;10062&quot;&gt;&lt;property id=&quot;20148&quot; value=&quot;5&quot;/&gt;&lt;property id=&quot;20300&quot; value=&quot;Slide 60&quot;/&gt;&lt;property id=&quot;20307&quot; value=&quot;261&quot;/&gt;&lt;/object&gt;&lt;object type=&quot;3&quot; unique_id=&quot;10063&quot;&gt;&lt;property id=&quot;20148&quot; value=&quot;5&quot;/&gt;&lt;property id=&quot;20300&quot; value=&quot;Slide 61&quot;/&gt;&lt;property id=&quot;20307&quot; value=&quot;363&quot;/&gt;&lt;/object&gt;&lt;/object&gt;&lt;object type=&quot;8&quot; unique_id=&quot;1012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6488</TotalTime>
  <Words>3581</Words>
  <Application>Microsoft Office PowerPoint</Application>
  <PresentationFormat>On-screen Show (4:3)</PresentationFormat>
  <Paragraphs>400</Paragraphs>
  <Slides>61</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Arial</vt:lpstr>
      <vt:lpstr>Calibri</vt:lpstr>
      <vt:lpstr>Myriad Pro</vt:lpstr>
      <vt:lpstr>Segoe UI</vt:lpstr>
      <vt:lpstr>Times New Roman</vt:lpstr>
      <vt:lpstr>Wingdings</vt:lpstr>
      <vt:lpstr>Wingdings 2</vt:lpstr>
      <vt:lpstr>Wingdings 3</vt:lpstr>
      <vt:lpstr>Office Theme</vt:lpstr>
      <vt:lpstr>Clip</vt:lpstr>
      <vt:lpstr>PowerPoint Presentation</vt:lpstr>
      <vt:lpstr>Registered Apprenticeship</vt:lpstr>
      <vt:lpstr>PowerPoint Presentation</vt:lpstr>
      <vt:lpstr>PowerPoint Presentation</vt:lpstr>
      <vt:lpstr>PowerPoint Presentation</vt:lpstr>
      <vt:lpstr>PowerPoint Presentation</vt:lpstr>
      <vt:lpstr>What’s Registered Apprenticeship and What’s ApprenticeshipUSA?</vt:lpstr>
      <vt:lpstr>Is There A Definition?</vt:lpstr>
      <vt:lpstr>Many Myths Surround Registered Apprenticeship – Focus on Facts</vt:lpstr>
      <vt:lpstr>5 Components of Any  Registered Program</vt:lpstr>
      <vt:lpstr>The Players – Flexibility is Key</vt:lpstr>
      <vt:lpstr>National Branding</vt:lpstr>
      <vt:lpstr>First-Ever National  Apprenticeship Week</vt:lpstr>
      <vt:lpstr>WIOA and Registered Apprenticeship</vt:lpstr>
      <vt:lpstr>RA Provisions in WIOA</vt:lpstr>
      <vt:lpstr>Translating Provisions into Action</vt:lpstr>
      <vt:lpstr>Taking a Step Back: Workforce System Engagement</vt:lpstr>
      <vt:lpstr>WIOA “Touchpoints”</vt:lpstr>
      <vt:lpstr>Polling Question #1</vt:lpstr>
      <vt:lpstr>Five “Touchpoints” in WIOA</vt:lpstr>
      <vt:lpstr>TEGL 3-15 (page 11) –  Clarifies what the workforce system can pay for</vt:lpstr>
      <vt:lpstr>Think of it this way…</vt:lpstr>
      <vt:lpstr>Example of Workforce System  Engagement – Tulsa, OK</vt:lpstr>
      <vt:lpstr>PowerPoint Presentation</vt:lpstr>
      <vt:lpstr>About Pre-Apprenticeship</vt:lpstr>
      <vt:lpstr>Polling Question #2</vt:lpstr>
      <vt:lpstr>Five “Touchpoints” in WIOA</vt:lpstr>
      <vt:lpstr>The Highlights</vt:lpstr>
      <vt:lpstr>What WIOA Operating Guidance Says (TEGL 41-14)</vt:lpstr>
      <vt:lpstr>What’s Happening in Some Places</vt:lpstr>
      <vt:lpstr>ETPL Policies</vt:lpstr>
      <vt:lpstr>Oklahoma ETPL Policy</vt:lpstr>
      <vt:lpstr>OK ETPL Policy Provisions</vt:lpstr>
      <vt:lpstr>Texas ETPL Policy</vt:lpstr>
      <vt:lpstr>TX ETPL Policy Provisions</vt:lpstr>
      <vt:lpstr>A Note About Pre-Apprenticeship Programs and the ETPL</vt:lpstr>
      <vt:lpstr>Polling Question #3</vt:lpstr>
      <vt:lpstr>Five “Touchpoints” in WIOA</vt:lpstr>
      <vt:lpstr>About those WIOA Outcomes</vt:lpstr>
      <vt:lpstr>More on WIOA Outcomes</vt:lpstr>
      <vt:lpstr>Another RA Myth:  This Pertains to “Exit”</vt:lpstr>
      <vt:lpstr>The Real Deal Regarding  WIOA Exit and Working with RA</vt:lpstr>
      <vt:lpstr>Polling Question #4</vt:lpstr>
      <vt:lpstr>Five “Touchpoints” in WIOA</vt:lpstr>
      <vt:lpstr>Requirements Specific to  Registered Apprenticeship</vt:lpstr>
      <vt:lpstr>Functions of State Board  (Sec. 101(d))</vt:lpstr>
      <vt:lpstr>Functions of Local Board (Sec. 107(d))</vt:lpstr>
      <vt:lpstr>Polling Question #5</vt:lpstr>
      <vt:lpstr>Five “Touchpoints” in WIOA</vt:lpstr>
      <vt:lpstr>State Plans (Sec. 102 and 103)</vt:lpstr>
      <vt:lpstr>Model Language from a  Draft State Plan (1)</vt:lpstr>
      <vt:lpstr>Model Language from a  Draft State Plan (2)</vt:lpstr>
      <vt:lpstr>Local Plans (Sec. 108)</vt:lpstr>
      <vt:lpstr>The Big Question: Strategic Planning</vt:lpstr>
      <vt:lpstr>Polling Question #6</vt:lpstr>
      <vt:lpstr>Tools and Resources</vt:lpstr>
      <vt:lpstr>Apprenticeship Staff!</vt:lpstr>
      <vt:lpstr>DOL.GOV/Apprenticeship:  Tools &amp; Resources</vt:lpstr>
      <vt:lpstr>NAW 2016</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Gary Gonzalez</cp:lastModifiedBy>
  <cp:revision>108</cp:revision>
  <cp:lastPrinted>2016-08-18T20:31:43Z</cp:lastPrinted>
  <dcterms:created xsi:type="dcterms:W3CDTF">2016-06-21T17:10:41Z</dcterms:created>
  <dcterms:modified xsi:type="dcterms:W3CDTF">2016-08-31T16:14:30Z</dcterms:modified>
</cp:coreProperties>
</file>