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64" r:id="rId3"/>
    <p:sldId id="313" r:id="rId4"/>
    <p:sldId id="260" r:id="rId5"/>
    <p:sldId id="265" r:id="rId6"/>
    <p:sldId id="301" r:id="rId7"/>
    <p:sldId id="257" r:id="rId8"/>
    <p:sldId id="258" r:id="rId9"/>
    <p:sldId id="274" r:id="rId10"/>
    <p:sldId id="275" r:id="rId11"/>
    <p:sldId id="276" r:id="rId12"/>
    <p:sldId id="302" r:id="rId13"/>
    <p:sldId id="277" r:id="rId14"/>
    <p:sldId id="284" r:id="rId15"/>
    <p:sldId id="278" r:id="rId16"/>
    <p:sldId id="279" r:id="rId17"/>
    <p:sldId id="280" r:id="rId18"/>
    <p:sldId id="281" r:id="rId19"/>
    <p:sldId id="282" r:id="rId20"/>
    <p:sldId id="303" r:id="rId21"/>
    <p:sldId id="283" r:id="rId22"/>
    <p:sldId id="308" r:id="rId23"/>
    <p:sldId id="285" r:id="rId24"/>
    <p:sldId id="286" r:id="rId25"/>
    <p:sldId id="287" r:id="rId26"/>
    <p:sldId id="304" r:id="rId27"/>
    <p:sldId id="288" r:id="rId28"/>
    <p:sldId id="289" r:id="rId29"/>
    <p:sldId id="290" r:id="rId30"/>
    <p:sldId id="291" r:id="rId31"/>
    <p:sldId id="294" r:id="rId32"/>
    <p:sldId id="311" r:id="rId33"/>
    <p:sldId id="292" r:id="rId34"/>
    <p:sldId id="293" r:id="rId35"/>
    <p:sldId id="295" r:id="rId36"/>
    <p:sldId id="310" r:id="rId37"/>
    <p:sldId id="296" r:id="rId38"/>
    <p:sldId id="297" r:id="rId39"/>
    <p:sldId id="298" r:id="rId40"/>
    <p:sldId id="299" r:id="rId41"/>
    <p:sldId id="305" r:id="rId42"/>
    <p:sldId id="300" r:id="rId43"/>
    <p:sldId id="306" r:id="rId44"/>
    <p:sldId id="309" r:id="rId45"/>
    <p:sldId id="267" r:id="rId46"/>
    <p:sldId id="269" r:id="rId47"/>
  </p:sldIdLst>
  <p:sldSz cx="9144000" cy="6858000" type="screen4x3"/>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C30"/>
    <a:srgbClr val="4675B8"/>
    <a:srgbClr val="004874"/>
    <a:srgbClr val="275A99"/>
    <a:srgbClr val="124D95"/>
    <a:srgbClr val="002C47"/>
    <a:srgbClr val="041F36"/>
    <a:srgbClr val="7A232E"/>
    <a:srgbClr val="B857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05" autoAdjust="0"/>
    <p:restoredTop sz="66239" autoAdjust="0"/>
  </p:normalViewPr>
  <p:slideViewPr>
    <p:cSldViewPr snapToGrid="0">
      <p:cViewPr varScale="1">
        <p:scale>
          <a:sx n="62" d="100"/>
          <a:sy n="62" d="100"/>
        </p:scale>
        <p:origin x="1500" y="66"/>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53" d="100"/>
          <a:sy n="53" d="100"/>
        </p:scale>
        <p:origin x="264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8BE0A-0CC7-4254-805A-843EC325E9D9}" type="datetimeFigureOut">
              <a:rPr lang="en-US" smtClean="0"/>
              <a:t>8/24/2016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DB221-1155-4F70-82CA-87B2EFE5ADFB}" type="slidenum">
              <a:rPr lang="en-US" smtClean="0"/>
              <a:t>‹#›</a:t>
            </a:fld>
            <a:endParaRPr lang="en-US"/>
          </a:p>
        </p:txBody>
      </p:sp>
    </p:spTree>
    <p:extLst>
      <p:ext uri="{BB962C8B-B14F-4D97-AF65-F5344CB8AC3E}">
        <p14:creationId xmlns:p14="http://schemas.microsoft.com/office/powerpoint/2010/main" val="286960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DB221-1155-4F70-82CA-87B2EFE5ADFB}" type="slidenum">
              <a:rPr lang="en-US" smtClean="0"/>
              <a:t>1</a:t>
            </a:fld>
            <a:endParaRPr lang="en-US"/>
          </a:p>
        </p:txBody>
      </p:sp>
    </p:spTree>
    <p:extLst>
      <p:ext uri="{BB962C8B-B14F-4D97-AF65-F5344CB8AC3E}">
        <p14:creationId xmlns:p14="http://schemas.microsoft.com/office/powerpoint/2010/main" val="274654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10</a:t>
            </a:fld>
            <a:endParaRPr lang="en-US"/>
          </a:p>
        </p:txBody>
      </p:sp>
    </p:spTree>
    <p:extLst>
      <p:ext uri="{BB962C8B-B14F-4D97-AF65-F5344CB8AC3E}">
        <p14:creationId xmlns:p14="http://schemas.microsoft.com/office/powerpoint/2010/main" val="238309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11</a:t>
            </a:fld>
            <a:endParaRPr lang="en-US"/>
          </a:p>
        </p:txBody>
      </p:sp>
    </p:spTree>
    <p:extLst>
      <p:ext uri="{BB962C8B-B14F-4D97-AF65-F5344CB8AC3E}">
        <p14:creationId xmlns:p14="http://schemas.microsoft.com/office/powerpoint/2010/main" val="284044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12</a:t>
            </a:fld>
            <a:endParaRPr lang="en-US"/>
          </a:p>
        </p:txBody>
      </p:sp>
    </p:spTree>
    <p:extLst>
      <p:ext uri="{BB962C8B-B14F-4D97-AF65-F5344CB8AC3E}">
        <p14:creationId xmlns:p14="http://schemas.microsoft.com/office/powerpoint/2010/main" val="40052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13</a:t>
            </a:fld>
            <a:endParaRPr lang="en-US"/>
          </a:p>
        </p:txBody>
      </p:sp>
    </p:spTree>
    <p:extLst>
      <p:ext uri="{BB962C8B-B14F-4D97-AF65-F5344CB8AC3E}">
        <p14:creationId xmlns:p14="http://schemas.microsoft.com/office/powerpoint/2010/main" val="164808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14</a:t>
            </a:fld>
            <a:endParaRPr lang="en-US"/>
          </a:p>
        </p:txBody>
      </p:sp>
    </p:spTree>
    <p:extLst>
      <p:ext uri="{BB962C8B-B14F-4D97-AF65-F5344CB8AC3E}">
        <p14:creationId xmlns:p14="http://schemas.microsoft.com/office/powerpoint/2010/main" val="2001601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15</a:t>
            </a:fld>
            <a:endParaRPr lang="en-US"/>
          </a:p>
        </p:txBody>
      </p:sp>
    </p:spTree>
    <p:extLst>
      <p:ext uri="{BB962C8B-B14F-4D97-AF65-F5344CB8AC3E}">
        <p14:creationId xmlns:p14="http://schemas.microsoft.com/office/powerpoint/2010/main" val="239080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16</a:t>
            </a:fld>
            <a:endParaRPr lang="en-US"/>
          </a:p>
        </p:txBody>
      </p:sp>
    </p:spTree>
    <p:extLst>
      <p:ext uri="{BB962C8B-B14F-4D97-AF65-F5344CB8AC3E}">
        <p14:creationId xmlns:p14="http://schemas.microsoft.com/office/powerpoint/2010/main" val="254914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17</a:t>
            </a:fld>
            <a:endParaRPr lang="en-US"/>
          </a:p>
        </p:txBody>
      </p:sp>
    </p:spTree>
    <p:extLst>
      <p:ext uri="{BB962C8B-B14F-4D97-AF65-F5344CB8AC3E}">
        <p14:creationId xmlns:p14="http://schemas.microsoft.com/office/powerpoint/2010/main" val="2103071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18</a:t>
            </a:fld>
            <a:endParaRPr lang="en-US"/>
          </a:p>
        </p:txBody>
      </p:sp>
    </p:spTree>
    <p:extLst>
      <p:ext uri="{BB962C8B-B14F-4D97-AF65-F5344CB8AC3E}">
        <p14:creationId xmlns:p14="http://schemas.microsoft.com/office/powerpoint/2010/main" val="189185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19</a:t>
            </a:fld>
            <a:endParaRPr lang="en-US"/>
          </a:p>
        </p:txBody>
      </p:sp>
    </p:spTree>
    <p:extLst>
      <p:ext uri="{BB962C8B-B14F-4D97-AF65-F5344CB8AC3E}">
        <p14:creationId xmlns:p14="http://schemas.microsoft.com/office/powerpoint/2010/main" val="386270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DB221-1155-4F70-82CA-87B2EFE5ADFB}" type="slidenum">
              <a:rPr lang="en-US" smtClean="0"/>
              <a:t>2</a:t>
            </a:fld>
            <a:endParaRPr lang="en-US"/>
          </a:p>
        </p:txBody>
      </p:sp>
    </p:spTree>
    <p:extLst>
      <p:ext uri="{BB962C8B-B14F-4D97-AF65-F5344CB8AC3E}">
        <p14:creationId xmlns:p14="http://schemas.microsoft.com/office/powerpoint/2010/main" val="3116913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20</a:t>
            </a:fld>
            <a:endParaRPr lang="en-US"/>
          </a:p>
        </p:txBody>
      </p:sp>
    </p:spTree>
    <p:extLst>
      <p:ext uri="{BB962C8B-B14F-4D97-AF65-F5344CB8AC3E}">
        <p14:creationId xmlns:p14="http://schemas.microsoft.com/office/powerpoint/2010/main" val="171962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21</a:t>
            </a:fld>
            <a:endParaRPr lang="en-US"/>
          </a:p>
        </p:txBody>
      </p:sp>
    </p:spTree>
    <p:extLst>
      <p:ext uri="{BB962C8B-B14F-4D97-AF65-F5344CB8AC3E}">
        <p14:creationId xmlns:p14="http://schemas.microsoft.com/office/powerpoint/2010/main" val="90283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22</a:t>
            </a:fld>
            <a:endParaRPr lang="en-US"/>
          </a:p>
        </p:txBody>
      </p:sp>
    </p:spTree>
    <p:extLst>
      <p:ext uri="{BB962C8B-B14F-4D97-AF65-F5344CB8AC3E}">
        <p14:creationId xmlns:p14="http://schemas.microsoft.com/office/powerpoint/2010/main" val="1476432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23</a:t>
            </a:fld>
            <a:endParaRPr lang="en-US"/>
          </a:p>
        </p:txBody>
      </p:sp>
    </p:spTree>
    <p:extLst>
      <p:ext uri="{BB962C8B-B14F-4D97-AF65-F5344CB8AC3E}">
        <p14:creationId xmlns:p14="http://schemas.microsoft.com/office/powerpoint/2010/main" val="216388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24</a:t>
            </a:fld>
            <a:endParaRPr lang="en-US"/>
          </a:p>
        </p:txBody>
      </p:sp>
    </p:spTree>
    <p:extLst>
      <p:ext uri="{BB962C8B-B14F-4D97-AF65-F5344CB8AC3E}">
        <p14:creationId xmlns:p14="http://schemas.microsoft.com/office/powerpoint/2010/main" val="104793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25</a:t>
            </a:fld>
            <a:endParaRPr lang="en-US"/>
          </a:p>
        </p:txBody>
      </p:sp>
    </p:spTree>
    <p:extLst>
      <p:ext uri="{BB962C8B-B14F-4D97-AF65-F5344CB8AC3E}">
        <p14:creationId xmlns:p14="http://schemas.microsoft.com/office/powerpoint/2010/main" val="3812471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26</a:t>
            </a:fld>
            <a:endParaRPr lang="en-US"/>
          </a:p>
        </p:txBody>
      </p:sp>
    </p:spTree>
    <p:extLst>
      <p:ext uri="{BB962C8B-B14F-4D97-AF65-F5344CB8AC3E}">
        <p14:creationId xmlns:p14="http://schemas.microsoft.com/office/powerpoint/2010/main" val="3437799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27</a:t>
            </a:fld>
            <a:endParaRPr lang="en-US"/>
          </a:p>
        </p:txBody>
      </p:sp>
    </p:spTree>
    <p:extLst>
      <p:ext uri="{BB962C8B-B14F-4D97-AF65-F5344CB8AC3E}">
        <p14:creationId xmlns:p14="http://schemas.microsoft.com/office/powerpoint/2010/main" val="2162079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28</a:t>
            </a:fld>
            <a:endParaRPr lang="en-US"/>
          </a:p>
        </p:txBody>
      </p:sp>
    </p:spTree>
    <p:extLst>
      <p:ext uri="{BB962C8B-B14F-4D97-AF65-F5344CB8AC3E}">
        <p14:creationId xmlns:p14="http://schemas.microsoft.com/office/powerpoint/2010/main" val="2937304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29</a:t>
            </a:fld>
            <a:endParaRPr lang="en-US"/>
          </a:p>
        </p:txBody>
      </p:sp>
    </p:spTree>
    <p:extLst>
      <p:ext uri="{BB962C8B-B14F-4D97-AF65-F5344CB8AC3E}">
        <p14:creationId xmlns:p14="http://schemas.microsoft.com/office/powerpoint/2010/main" val="331615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a:t>
            </a:fld>
            <a:endParaRPr lang="en-US"/>
          </a:p>
        </p:txBody>
      </p:sp>
    </p:spTree>
    <p:extLst>
      <p:ext uri="{BB962C8B-B14F-4D97-AF65-F5344CB8AC3E}">
        <p14:creationId xmlns:p14="http://schemas.microsoft.com/office/powerpoint/2010/main" val="4101385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30</a:t>
            </a:fld>
            <a:endParaRPr lang="en-US"/>
          </a:p>
        </p:txBody>
      </p:sp>
    </p:spTree>
    <p:extLst>
      <p:ext uri="{BB962C8B-B14F-4D97-AF65-F5344CB8AC3E}">
        <p14:creationId xmlns:p14="http://schemas.microsoft.com/office/powerpoint/2010/main" val="967796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31</a:t>
            </a:fld>
            <a:endParaRPr lang="en-US"/>
          </a:p>
        </p:txBody>
      </p:sp>
    </p:spTree>
    <p:extLst>
      <p:ext uri="{BB962C8B-B14F-4D97-AF65-F5344CB8AC3E}">
        <p14:creationId xmlns:p14="http://schemas.microsoft.com/office/powerpoint/2010/main" val="2769444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32</a:t>
            </a:fld>
            <a:endParaRPr lang="en-US"/>
          </a:p>
        </p:txBody>
      </p:sp>
    </p:spTree>
    <p:extLst>
      <p:ext uri="{BB962C8B-B14F-4D97-AF65-F5344CB8AC3E}">
        <p14:creationId xmlns:p14="http://schemas.microsoft.com/office/powerpoint/2010/main" val="2872484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33</a:t>
            </a:fld>
            <a:endParaRPr lang="en-US"/>
          </a:p>
        </p:txBody>
      </p:sp>
    </p:spTree>
    <p:extLst>
      <p:ext uri="{BB962C8B-B14F-4D97-AF65-F5344CB8AC3E}">
        <p14:creationId xmlns:p14="http://schemas.microsoft.com/office/powerpoint/2010/main" val="60103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34</a:t>
            </a:fld>
            <a:endParaRPr lang="en-US"/>
          </a:p>
        </p:txBody>
      </p:sp>
    </p:spTree>
    <p:extLst>
      <p:ext uri="{BB962C8B-B14F-4D97-AF65-F5344CB8AC3E}">
        <p14:creationId xmlns:p14="http://schemas.microsoft.com/office/powerpoint/2010/main" val="1455966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35</a:t>
            </a:fld>
            <a:endParaRPr lang="en-US"/>
          </a:p>
        </p:txBody>
      </p:sp>
    </p:spTree>
    <p:extLst>
      <p:ext uri="{BB962C8B-B14F-4D97-AF65-F5344CB8AC3E}">
        <p14:creationId xmlns:p14="http://schemas.microsoft.com/office/powerpoint/2010/main" val="2827767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36</a:t>
            </a:fld>
            <a:endParaRPr lang="en-US"/>
          </a:p>
        </p:txBody>
      </p:sp>
    </p:spTree>
    <p:extLst>
      <p:ext uri="{BB962C8B-B14F-4D97-AF65-F5344CB8AC3E}">
        <p14:creationId xmlns:p14="http://schemas.microsoft.com/office/powerpoint/2010/main" val="3745296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37</a:t>
            </a:fld>
            <a:endParaRPr lang="en-US"/>
          </a:p>
        </p:txBody>
      </p:sp>
    </p:spTree>
    <p:extLst>
      <p:ext uri="{BB962C8B-B14F-4D97-AF65-F5344CB8AC3E}">
        <p14:creationId xmlns:p14="http://schemas.microsoft.com/office/powerpoint/2010/main" val="1627854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38</a:t>
            </a:fld>
            <a:endParaRPr lang="en-US"/>
          </a:p>
        </p:txBody>
      </p:sp>
    </p:spTree>
    <p:extLst>
      <p:ext uri="{BB962C8B-B14F-4D97-AF65-F5344CB8AC3E}">
        <p14:creationId xmlns:p14="http://schemas.microsoft.com/office/powerpoint/2010/main" val="1605982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39</a:t>
            </a:fld>
            <a:endParaRPr lang="en-US"/>
          </a:p>
        </p:txBody>
      </p:sp>
    </p:spTree>
    <p:extLst>
      <p:ext uri="{BB962C8B-B14F-4D97-AF65-F5344CB8AC3E}">
        <p14:creationId xmlns:p14="http://schemas.microsoft.com/office/powerpoint/2010/main" val="277737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a:t>
            </a:fld>
            <a:endParaRPr lang="en-US"/>
          </a:p>
        </p:txBody>
      </p:sp>
    </p:spTree>
    <p:extLst>
      <p:ext uri="{BB962C8B-B14F-4D97-AF65-F5344CB8AC3E}">
        <p14:creationId xmlns:p14="http://schemas.microsoft.com/office/powerpoint/2010/main" val="3599533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40</a:t>
            </a:fld>
            <a:endParaRPr lang="en-US"/>
          </a:p>
        </p:txBody>
      </p:sp>
    </p:spTree>
    <p:extLst>
      <p:ext uri="{BB962C8B-B14F-4D97-AF65-F5344CB8AC3E}">
        <p14:creationId xmlns:p14="http://schemas.microsoft.com/office/powerpoint/2010/main" val="239814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41</a:t>
            </a:fld>
            <a:endParaRPr lang="en-US"/>
          </a:p>
        </p:txBody>
      </p:sp>
    </p:spTree>
    <p:extLst>
      <p:ext uri="{BB962C8B-B14F-4D97-AF65-F5344CB8AC3E}">
        <p14:creationId xmlns:p14="http://schemas.microsoft.com/office/powerpoint/2010/main" val="2152740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42</a:t>
            </a:fld>
            <a:endParaRPr lang="en-US"/>
          </a:p>
        </p:txBody>
      </p:sp>
    </p:spTree>
    <p:extLst>
      <p:ext uri="{BB962C8B-B14F-4D97-AF65-F5344CB8AC3E}">
        <p14:creationId xmlns:p14="http://schemas.microsoft.com/office/powerpoint/2010/main" val="1705400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43</a:t>
            </a:fld>
            <a:endParaRPr lang="en-US"/>
          </a:p>
        </p:txBody>
      </p:sp>
    </p:spTree>
    <p:extLst>
      <p:ext uri="{BB962C8B-B14F-4D97-AF65-F5344CB8AC3E}">
        <p14:creationId xmlns:p14="http://schemas.microsoft.com/office/powerpoint/2010/main" val="253175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44</a:t>
            </a:fld>
            <a:endParaRPr lang="en-US"/>
          </a:p>
        </p:txBody>
      </p:sp>
    </p:spTree>
    <p:extLst>
      <p:ext uri="{BB962C8B-B14F-4D97-AF65-F5344CB8AC3E}">
        <p14:creationId xmlns:p14="http://schemas.microsoft.com/office/powerpoint/2010/main" val="2427308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45</a:t>
            </a:fld>
            <a:endParaRPr lang="en-US"/>
          </a:p>
        </p:txBody>
      </p:sp>
    </p:spTree>
    <p:extLst>
      <p:ext uri="{BB962C8B-B14F-4D97-AF65-F5344CB8AC3E}">
        <p14:creationId xmlns:p14="http://schemas.microsoft.com/office/powerpoint/2010/main" val="2239458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DB221-1155-4F70-82CA-87B2EFE5ADFB}" type="slidenum">
              <a:rPr lang="en-US" smtClean="0"/>
              <a:t>46</a:t>
            </a:fld>
            <a:endParaRPr lang="en-US"/>
          </a:p>
        </p:txBody>
      </p:sp>
    </p:spTree>
    <p:extLst>
      <p:ext uri="{BB962C8B-B14F-4D97-AF65-F5344CB8AC3E}">
        <p14:creationId xmlns:p14="http://schemas.microsoft.com/office/powerpoint/2010/main" val="221276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5</a:t>
            </a:fld>
            <a:endParaRPr lang="en-US"/>
          </a:p>
        </p:txBody>
      </p:sp>
    </p:spTree>
    <p:extLst>
      <p:ext uri="{BB962C8B-B14F-4D97-AF65-F5344CB8AC3E}">
        <p14:creationId xmlns:p14="http://schemas.microsoft.com/office/powerpoint/2010/main" val="401008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6</a:t>
            </a:fld>
            <a:endParaRPr lang="en-US"/>
          </a:p>
        </p:txBody>
      </p:sp>
    </p:spTree>
    <p:extLst>
      <p:ext uri="{BB962C8B-B14F-4D97-AF65-F5344CB8AC3E}">
        <p14:creationId xmlns:p14="http://schemas.microsoft.com/office/powerpoint/2010/main" val="347015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7</a:t>
            </a:fld>
            <a:endParaRPr lang="en-US"/>
          </a:p>
        </p:txBody>
      </p:sp>
    </p:spTree>
    <p:extLst>
      <p:ext uri="{BB962C8B-B14F-4D97-AF65-F5344CB8AC3E}">
        <p14:creationId xmlns:p14="http://schemas.microsoft.com/office/powerpoint/2010/main" val="67131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8</a:t>
            </a:fld>
            <a:endParaRPr lang="en-US"/>
          </a:p>
        </p:txBody>
      </p:sp>
    </p:spTree>
    <p:extLst>
      <p:ext uri="{BB962C8B-B14F-4D97-AF65-F5344CB8AC3E}">
        <p14:creationId xmlns:p14="http://schemas.microsoft.com/office/powerpoint/2010/main" val="3800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DB221-1155-4F70-82CA-87B2EFE5ADFB}" type="slidenum">
              <a:rPr lang="en-US" smtClean="0"/>
              <a:t>9</a:t>
            </a:fld>
            <a:endParaRPr lang="en-US"/>
          </a:p>
        </p:txBody>
      </p:sp>
    </p:spTree>
    <p:extLst>
      <p:ext uri="{BB962C8B-B14F-4D97-AF65-F5344CB8AC3E}">
        <p14:creationId xmlns:p14="http://schemas.microsoft.com/office/powerpoint/2010/main" val="752531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3970337"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397033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 Placeholder 8"/>
          <p:cNvSpPr>
            <a:spLocks noGrp="1"/>
          </p:cNvSpPr>
          <p:nvPr>
            <p:ph type="body" sz="quarter" idx="19" hasCustomPrompt="1"/>
          </p:nvPr>
        </p:nvSpPr>
        <p:spPr>
          <a:xfrm>
            <a:off x="4035283" y="2171114"/>
            <a:ext cx="3970337" cy="366712"/>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4043757"/>
            <a:ext cx="3970337" cy="365760"/>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3970337" cy="36576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Impact" panose="020B0806030902050204" pitchFamily="34" charset="0"/>
              </a:rPr>
              <a:t>Where Are You?</a:t>
            </a:r>
          </a:p>
        </p:txBody>
      </p:sp>
      <p:sp>
        <p:nvSpPr>
          <p:cNvPr id="2" name="TextBox 1"/>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182496"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95551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474870" y="1280052"/>
            <a:ext cx="4980609"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Impact" panose="020B0806030902050204" pitchFamily="34" charset="0"/>
                <a:cs typeface="Impact" panose="020B080603090205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August 24, 2016</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41880" y="217489"/>
            <a:ext cx="3152321"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sp>
        <p:nvSpPr>
          <p:cNvPr id="10" name="Chevron 9"/>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13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324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46889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337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4">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5"/>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63" r:id="rId11"/>
    <p:sldLayoutId id="2147483664" r:id="rId12"/>
    <p:sldLayoutId id="2147483665" r:id="rId13"/>
    <p:sldLayoutId id="2147483666" r:id="rId14"/>
    <p:sldLayoutId id="2147483669" r:id="rId15"/>
    <p:sldLayoutId id="2147483673" r:id="rId16"/>
    <p:sldLayoutId id="2147483674" r:id="rId17"/>
    <p:sldLayoutId id="2147483670" r:id="rId18"/>
    <p:sldLayoutId id="2147483668" r:id="rId19"/>
    <p:sldLayoutId id="2147483667" r:id="rId20"/>
    <p:sldLayoutId id="2147483671" r:id="rId21"/>
    <p:sldLayoutId id="2147483672" r:id="rId22"/>
  </p:sldLayoutIdLst>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p:titleStyle>
    <p:body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servicelocator.org/National_Locators.asp?cat=job+club"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labor.ny.gov/workforcenypartners/PDFs/JobClubToolkit.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labor.idaho.gov/publications/Job_Club_Workboo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661" y="1868527"/>
            <a:ext cx="4980609" cy="1470025"/>
          </a:xfrm>
        </p:spPr>
        <p:txBody>
          <a:bodyPr/>
          <a:lstStyle/>
          <a:p>
            <a:r>
              <a:rPr lang="en-US" sz="9600"/>
              <a:t>Job Clubs</a:t>
            </a:r>
            <a:endParaRPr lang="en-US" sz="9600" dirty="0"/>
          </a:p>
        </p:txBody>
      </p:sp>
      <p:sp>
        <p:nvSpPr>
          <p:cNvPr id="6" name="Text Placeholder 5"/>
          <p:cNvSpPr>
            <a:spLocks noGrp="1"/>
          </p:cNvSpPr>
          <p:nvPr>
            <p:ph type="body" sz="half" idx="12"/>
          </p:nvPr>
        </p:nvSpPr>
        <p:spPr/>
        <p:txBody>
          <a:bodyPr/>
          <a:lstStyle/>
          <a:p>
            <a:r>
              <a:rPr lang="en-US"/>
              <a:t>Coffey Consulting, LLC</a:t>
            </a:r>
            <a:endParaRPr lang="en-US" dirty="0"/>
          </a:p>
        </p:txBody>
      </p:sp>
    </p:spTree>
    <p:extLst>
      <p:ext uri="{BB962C8B-B14F-4D97-AF65-F5344CB8AC3E}">
        <p14:creationId xmlns:p14="http://schemas.microsoft.com/office/powerpoint/2010/main" val="40307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Investigate Other Job Clubs</a:t>
            </a:r>
          </a:p>
        </p:txBody>
      </p:sp>
      <p:sp>
        <p:nvSpPr>
          <p:cNvPr id="3" name="Content Placeholder 2"/>
          <p:cNvSpPr>
            <a:spLocks noGrp="1"/>
          </p:cNvSpPr>
          <p:nvPr>
            <p:ph idx="1"/>
          </p:nvPr>
        </p:nvSpPr>
        <p:spPr>
          <a:xfrm>
            <a:off x="457200" y="1209470"/>
            <a:ext cx="4422618" cy="4654617"/>
          </a:xfrm>
        </p:spPr>
        <p:txBody>
          <a:bodyPr>
            <a:normAutofit lnSpcReduction="10000"/>
          </a:bodyPr>
          <a:lstStyle/>
          <a:p>
            <a:r>
              <a:rPr lang="en-US" dirty="0"/>
              <a:t>May want to partner and leverage resources</a:t>
            </a:r>
          </a:p>
          <a:p>
            <a:r>
              <a:rPr lang="en-US" dirty="0"/>
              <a:t>America's Service Locator maintains a database of job clubs by zip code at:</a:t>
            </a:r>
          </a:p>
          <a:p>
            <a:pPr marL="0" indent="0">
              <a:buNone/>
            </a:pPr>
            <a:r>
              <a:rPr lang="en-US" dirty="0">
                <a:hlinkClick r:id="rId3"/>
              </a:rPr>
              <a:t>http://www.servicelocator.org/National_Locators.asp?cat=job+club</a:t>
            </a:r>
            <a:r>
              <a:rPr lang="en-US" dirty="0"/>
              <a:t> </a:t>
            </a:r>
          </a:p>
        </p:txBody>
      </p:sp>
      <p:pic>
        <p:nvPicPr>
          <p:cNvPr id="3074" name="Picture 2" descr="C:\Users\John\Downloads\magnifying_glass_flat_ground_400_clr_268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618" y="1928389"/>
            <a:ext cx="2818703" cy="229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9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a Small Design Team</a:t>
            </a:r>
          </a:p>
        </p:txBody>
      </p:sp>
      <p:sp>
        <p:nvSpPr>
          <p:cNvPr id="3" name="Content Placeholder 2"/>
          <p:cNvSpPr>
            <a:spLocks noGrp="1"/>
          </p:cNvSpPr>
          <p:nvPr>
            <p:ph idx="1"/>
          </p:nvPr>
        </p:nvSpPr>
        <p:spPr>
          <a:xfrm>
            <a:off x="540692" y="1892173"/>
            <a:ext cx="4038601" cy="3643278"/>
          </a:xfrm>
        </p:spPr>
        <p:txBody>
          <a:bodyPr>
            <a:normAutofit/>
          </a:bodyPr>
          <a:lstStyle/>
          <a:p>
            <a:pPr lvl="0"/>
            <a:r>
              <a:rPr lang="en-US" dirty="0"/>
              <a:t>Task the team with  creating guidelines, acquiring the needed resources, and publicizing it.</a:t>
            </a:r>
          </a:p>
        </p:txBody>
      </p:sp>
      <p:pic>
        <p:nvPicPr>
          <p:cNvPr id="1026" name="Picture 2" descr="C:\Users\John\Downloads\line_figures_planning_400_clr_101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693" y="1892173"/>
            <a:ext cx="2971046" cy="297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8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752660" y="1692488"/>
            <a:ext cx="3743609" cy="2982284"/>
          </a:xfrm>
          <a:prstGeom prst="rect">
            <a:avLst/>
          </a:prstGeom>
        </p:spPr>
        <p:txBody>
          <a:bodyPr>
            <a:no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t>Ask your participants what job club services they would like to see.</a:t>
            </a:r>
          </a:p>
        </p:txBody>
      </p:sp>
      <p:pic>
        <p:nvPicPr>
          <p:cNvPr id="3" name="Picture 2" descr="C:\Users\John\Downloads\custom_note_thumbtack_160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9" y="262550"/>
            <a:ext cx="2849159" cy="284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83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61" y="208435"/>
            <a:ext cx="6908800" cy="774492"/>
          </a:xfrm>
        </p:spPr>
        <p:txBody>
          <a:bodyPr/>
          <a:lstStyle/>
          <a:p>
            <a:r>
              <a:rPr lang="en-US" b="1" dirty="0"/>
              <a:t>No need to Reinvent the Wheel</a:t>
            </a:r>
            <a:endParaRPr lang="en-US" dirty="0"/>
          </a:p>
        </p:txBody>
      </p:sp>
      <p:sp>
        <p:nvSpPr>
          <p:cNvPr id="3" name="Content Placeholder 2"/>
          <p:cNvSpPr>
            <a:spLocks noGrp="1"/>
          </p:cNvSpPr>
          <p:nvPr>
            <p:ph idx="1"/>
          </p:nvPr>
        </p:nvSpPr>
        <p:spPr/>
        <p:txBody>
          <a:bodyPr>
            <a:normAutofit/>
          </a:bodyPr>
          <a:lstStyle/>
          <a:p>
            <a:pPr lvl="0"/>
            <a:r>
              <a:rPr lang="en-US" dirty="0"/>
              <a:t>Job Club Toolkit </a:t>
            </a:r>
            <a:r>
              <a:rPr lang="en-US" dirty="0">
                <a:hlinkClick r:id="rId3"/>
              </a:rPr>
              <a:t>https://labor.ny.gov/workforcenypartners/PDFs/JobClubToolkit.pdf</a:t>
            </a:r>
            <a:r>
              <a:rPr lang="en-US" dirty="0"/>
              <a:t> </a:t>
            </a:r>
          </a:p>
          <a:p>
            <a:pPr lvl="0"/>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747" y="2730865"/>
            <a:ext cx="3974471" cy="312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70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04" y="1231271"/>
            <a:ext cx="3425419" cy="4431671"/>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816443" y="4003227"/>
            <a:ext cx="2915215" cy="923330"/>
          </a:xfrm>
          <a:prstGeom prst="rect">
            <a:avLst/>
          </a:prstGeom>
        </p:spPr>
        <p:txBody>
          <a:bodyPr wrap="square">
            <a:spAutoFit/>
          </a:bodyPr>
          <a:lstStyle/>
          <a:p>
            <a:r>
              <a:rPr lang="en-US" u="sng" dirty="0">
                <a:hlinkClick r:id="rId4"/>
              </a:rPr>
              <a:t>http://labor.idaho.gov/publications/Job_Club_Workbook.pdf</a:t>
            </a:r>
            <a:r>
              <a:rPr lang="en-US" dirty="0"/>
              <a:t> </a:t>
            </a:r>
          </a:p>
        </p:txBody>
      </p:sp>
      <p:sp>
        <p:nvSpPr>
          <p:cNvPr id="5" name="Content Placeholder 2"/>
          <p:cNvSpPr txBox="1">
            <a:spLocks/>
          </p:cNvSpPr>
          <p:nvPr/>
        </p:nvSpPr>
        <p:spPr>
          <a:xfrm>
            <a:off x="4745776" y="1209471"/>
            <a:ext cx="2812107" cy="2683520"/>
          </a:xfrm>
          <a:prstGeom prst="rect">
            <a:avLst/>
          </a:prstGeom>
        </p:spPr>
        <p:txBody>
          <a:bodyPr>
            <a:norm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“Two Heads are Better than One”- A Guide to Forming a Job Club</a:t>
            </a:r>
          </a:p>
          <a:p>
            <a:endParaRPr lang="en-US" dirty="0"/>
          </a:p>
        </p:txBody>
      </p:sp>
      <p:sp>
        <p:nvSpPr>
          <p:cNvPr id="7" name="Title 1"/>
          <p:cNvSpPr>
            <a:spLocks noGrp="1"/>
          </p:cNvSpPr>
          <p:nvPr>
            <p:ph type="title"/>
          </p:nvPr>
        </p:nvSpPr>
        <p:spPr/>
        <p:txBody>
          <a:bodyPr/>
          <a:lstStyle/>
          <a:p>
            <a:r>
              <a:rPr lang="en-US" b="1" dirty="0"/>
              <a:t>No need to Reinvent the Wheel</a:t>
            </a:r>
            <a:endParaRPr lang="en-US" dirty="0"/>
          </a:p>
        </p:txBody>
      </p:sp>
    </p:spTree>
    <p:extLst>
      <p:ext uri="{BB962C8B-B14F-4D97-AF65-F5344CB8AC3E}">
        <p14:creationId xmlns:p14="http://schemas.microsoft.com/office/powerpoint/2010/main" val="4277139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Partnerships</a:t>
            </a:r>
          </a:p>
        </p:txBody>
      </p:sp>
      <p:sp>
        <p:nvSpPr>
          <p:cNvPr id="3" name="Content Placeholder 2"/>
          <p:cNvSpPr>
            <a:spLocks noGrp="1"/>
          </p:cNvSpPr>
          <p:nvPr>
            <p:ph idx="1"/>
          </p:nvPr>
        </p:nvSpPr>
        <p:spPr>
          <a:xfrm>
            <a:off x="457200" y="1209470"/>
            <a:ext cx="4138188" cy="4654617"/>
          </a:xfrm>
        </p:spPr>
        <p:txBody>
          <a:bodyPr>
            <a:normAutofit lnSpcReduction="10000"/>
          </a:bodyPr>
          <a:lstStyle/>
          <a:p>
            <a:r>
              <a:rPr lang="en-US" dirty="0"/>
              <a:t>Partners may be able to provide space that is convenient to your club’s participants, guest speakers, and other forms of support beyond the scope or resources of your training program.</a:t>
            </a:r>
          </a:p>
        </p:txBody>
      </p:sp>
      <p:pic>
        <p:nvPicPr>
          <p:cNvPr id="3074" name="Picture 2" descr="C:\Users\John\Downloads\yellow_sticky_note_handshake_400_clr_58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024" y="1738265"/>
            <a:ext cx="3485584" cy="348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55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the job club</a:t>
            </a:r>
          </a:p>
        </p:txBody>
      </p:sp>
      <p:sp>
        <p:nvSpPr>
          <p:cNvPr id="3" name="Content Placeholder 2"/>
          <p:cNvSpPr>
            <a:spLocks noGrp="1"/>
          </p:cNvSpPr>
          <p:nvPr>
            <p:ph idx="1"/>
          </p:nvPr>
        </p:nvSpPr>
        <p:spPr>
          <a:xfrm>
            <a:off x="425965" y="1182309"/>
            <a:ext cx="3684308" cy="4654617"/>
          </a:xfrm>
        </p:spPr>
        <p:txBody>
          <a:bodyPr>
            <a:normAutofit fontScale="92500" lnSpcReduction="20000"/>
          </a:bodyPr>
          <a:lstStyle/>
          <a:p>
            <a:r>
              <a:rPr lang="en-US" dirty="0"/>
              <a:t>Give your club a name that reflects its purpose and helps establish its brand.</a:t>
            </a:r>
          </a:p>
          <a:p>
            <a:r>
              <a:rPr lang="en-US" dirty="0"/>
              <a:t>Provide a clear message that connects to your target audience and conveys your program’s ability to meet their needs.</a:t>
            </a:r>
          </a:p>
        </p:txBody>
      </p:sp>
      <p:pic>
        <p:nvPicPr>
          <p:cNvPr id="4098" name="Picture 2" descr="C:\Users\John\Downloads\custom_business_card_pile_158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123" y="1702051"/>
            <a:ext cx="4052064" cy="316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4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Establish a Consistent Meeting Day, Time, and Place</a:t>
            </a:r>
            <a:endParaRPr lang="en-US" dirty="0"/>
          </a:p>
        </p:txBody>
      </p:sp>
      <p:sp>
        <p:nvSpPr>
          <p:cNvPr id="3" name="Content Placeholder 2"/>
          <p:cNvSpPr>
            <a:spLocks noGrp="1"/>
          </p:cNvSpPr>
          <p:nvPr>
            <p:ph idx="1"/>
          </p:nvPr>
        </p:nvSpPr>
        <p:spPr/>
        <p:txBody>
          <a:bodyPr>
            <a:normAutofit fontScale="92500"/>
          </a:bodyPr>
          <a:lstStyle/>
          <a:p>
            <a:r>
              <a:rPr lang="en-US" dirty="0"/>
              <a:t>Meeting once a week is ideal, and the meeting should be at least an hour and not longer than two.</a:t>
            </a:r>
          </a:p>
          <a:p>
            <a:r>
              <a:rPr lang="en-US" dirty="0"/>
              <a:t>Allow sufficient time for everyone to participate.</a:t>
            </a:r>
          </a:p>
          <a:p>
            <a:r>
              <a:rPr lang="en-US" dirty="0"/>
              <a:t>Meetings at the beginning of the week tend to focus on motivating participants for the days ahead, and meetings at the end of the week provide more of an opportunity to review job search efforts. </a:t>
            </a:r>
          </a:p>
        </p:txBody>
      </p:sp>
    </p:spTree>
    <p:extLst>
      <p:ext uri="{BB962C8B-B14F-4D97-AF65-F5344CB8AC3E}">
        <p14:creationId xmlns:p14="http://schemas.microsoft.com/office/powerpoint/2010/main" val="285454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Parameters </a:t>
            </a:r>
          </a:p>
        </p:txBody>
      </p:sp>
      <p:sp>
        <p:nvSpPr>
          <p:cNvPr id="3" name="Content Placeholder 2"/>
          <p:cNvSpPr>
            <a:spLocks noGrp="1"/>
          </p:cNvSpPr>
          <p:nvPr>
            <p:ph idx="1"/>
          </p:nvPr>
        </p:nvSpPr>
        <p:spPr>
          <a:xfrm>
            <a:off x="457200" y="1209470"/>
            <a:ext cx="3462950" cy="4654617"/>
          </a:xfrm>
        </p:spPr>
        <p:txBody>
          <a:bodyPr>
            <a:normAutofit fontScale="85000" lnSpcReduction="10000"/>
          </a:bodyPr>
          <a:lstStyle/>
          <a:p>
            <a:pPr lvl="0"/>
            <a:r>
              <a:rPr lang="en-US" dirty="0"/>
              <a:t>Decide how many people you will accept into the club.</a:t>
            </a:r>
          </a:p>
          <a:p>
            <a:pPr lvl="0"/>
            <a:r>
              <a:rPr lang="en-US" dirty="0"/>
              <a:t>Groups should be small enough to allow everyone the opportunity to speak and large enough to create the synergy needed for success.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452" y="1714783"/>
            <a:ext cx="3891527" cy="359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991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or Train a Facilitator</a:t>
            </a:r>
          </a:p>
        </p:txBody>
      </p:sp>
      <p:sp>
        <p:nvSpPr>
          <p:cNvPr id="3" name="Content Placeholder 2"/>
          <p:cNvSpPr>
            <a:spLocks noGrp="1"/>
          </p:cNvSpPr>
          <p:nvPr>
            <p:ph idx="1"/>
          </p:nvPr>
        </p:nvSpPr>
        <p:spPr>
          <a:xfrm>
            <a:off x="457200" y="1209470"/>
            <a:ext cx="4132907" cy="4654617"/>
          </a:xfrm>
        </p:spPr>
        <p:txBody>
          <a:bodyPr>
            <a:normAutofit lnSpcReduction="10000"/>
          </a:bodyPr>
          <a:lstStyle/>
          <a:p>
            <a:r>
              <a:rPr lang="en-US" dirty="0"/>
              <a:t>A good facilitator ensures that meetings stay on track and everyone has the chance to participate and benefit from the club.</a:t>
            </a:r>
          </a:p>
          <a:p>
            <a:r>
              <a:rPr lang="en-US" dirty="0"/>
              <a:t>“Not a sage on the stage, but a guide on the side.”</a:t>
            </a:r>
          </a:p>
        </p:txBody>
      </p:sp>
      <p:pic>
        <p:nvPicPr>
          <p:cNvPr id="2050" name="Picture 2" descr="C:\Users\John\Downloads\fork_in_road_sign_400_clr_62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496" y="1376124"/>
            <a:ext cx="2498899" cy="444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57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646281" y="1990928"/>
            <a:ext cx="3743609" cy="3504708"/>
          </a:xfrm>
          <a:prstGeom prst="rect">
            <a:avLst/>
          </a:prstGeom>
        </p:spPr>
        <p:txBody>
          <a:bodyPr>
            <a:no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t>Have at least one dedicated </a:t>
            </a:r>
            <a:r>
              <a:rPr lang="en-US" sz="3600" dirty="0">
                <a:solidFill>
                  <a:schemeClr val="tx1"/>
                </a:solidFill>
              </a:rPr>
              <a:t>staff person</a:t>
            </a:r>
            <a:r>
              <a:rPr lang="en-US" sz="3600" dirty="0"/>
              <a:t> or volunteer for every 10 job club participants.</a:t>
            </a:r>
          </a:p>
        </p:txBody>
      </p:sp>
      <p:pic>
        <p:nvPicPr>
          <p:cNvPr id="1026" name="Picture 2" descr="C:\Users\John\Downloads\custom_note_thumbtack_160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9" y="262550"/>
            <a:ext cx="2849159" cy="284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73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Publicize the Job Club</a:t>
            </a:r>
          </a:p>
        </p:txBody>
      </p:sp>
      <p:sp>
        <p:nvSpPr>
          <p:cNvPr id="3" name="Content Placeholder 2"/>
          <p:cNvSpPr>
            <a:spLocks noGrp="1"/>
          </p:cNvSpPr>
          <p:nvPr>
            <p:ph idx="1"/>
          </p:nvPr>
        </p:nvSpPr>
        <p:spPr>
          <a:xfrm>
            <a:off x="457200" y="1209470"/>
            <a:ext cx="4151014" cy="4654617"/>
          </a:xfrm>
        </p:spPr>
        <p:txBody>
          <a:bodyPr>
            <a:normAutofit fontScale="92500" lnSpcReduction="10000"/>
          </a:bodyPr>
          <a:lstStyle/>
          <a:p>
            <a:r>
              <a:rPr lang="en-US" dirty="0"/>
              <a:t>Even a well-designed job club will not succeed if it does not attract a sufficient number of participants.</a:t>
            </a:r>
          </a:p>
          <a:p>
            <a:r>
              <a:rPr lang="en-US" dirty="0"/>
              <a:t>Consider using a LinkedIn group for job club participants where they can share their experiences between sessions.</a:t>
            </a:r>
          </a:p>
        </p:txBody>
      </p:sp>
      <p:pic>
        <p:nvPicPr>
          <p:cNvPr id="3074" name="Picture 2" descr="C:\Users\John\Downloads\newspaper_stack_text_11332 (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577" y="1923882"/>
            <a:ext cx="4766572" cy="350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29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86008" y="1227577"/>
            <a:ext cx="3942784" cy="4654617"/>
          </a:xfrm>
        </p:spPr>
        <p:txBody>
          <a:bodyPr/>
          <a:lstStyle/>
          <a:p>
            <a:r>
              <a:rPr lang="en-US" dirty="0"/>
              <a:t>Do you have a job club?  </a:t>
            </a:r>
          </a:p>
          <a:p>
            <a:r>
              <a:rPr lang="en-US" dirty="0"/>
              <a:t>What tips can you share about starting one?</a:t>
            </a:r>
          </a:p>
          <a:p>
            <a:r>
              <a:rPr lang="en-US" dirty="0"/>
              <a:t>What worked for you?  What didn’t?</a:t>
            </a:r>
          </a:p>
          <a:p>
            <a:endParaRPr lang="en-US" dirty="0"/>
          </a:p>
        </p:txBody>
      </p:sp>
      <p:pic>
        <p:nvPicPr>
          <p:cNvPr id="6146" name="Picture 2" descr="C:\Users\John\Downloads\group_discussion_pc_400_clr_18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035" y="1828659"/>
            <a:ext cx="38100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497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8352" y="1991829"/>
            <a:ext cx="4877392" cy="1168599"/>
          </a:xfrm>
        </p:spPr>
        <p:txBody>
          <a:bodyPr>
            <a:normAutofit/>
          </a:bodyPr>
          <a:lstStyle/>
          <a:p>
            <a:r>
              <a:rPr lang="en-US" sz="6600" dirty="0"/>
              <a:t>Best Practices</a:t>
            </a:r>
          </a:p>
        </p:txBody>
      </p:sp>
    </p:spTree>
    <p:extLst>
      <p:ext uri="{BB962C8B-B14F-4D97-AF65-F5344CB8AC3E}">
        <p14:creationId xmlns:p14="http://schemas.microsoft.com/office/powerpoint/2010/main" val="2384913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Determine the Club’s Values and Rules</a:t>
            </a:r>
          </a:p>
        </p:txBody>
      </p:sp>
      <p:sp>
        <p:nvSpPr>
          <p:cNvPr id="3" name="Content Placeholder 2"/>
          <p:cNvSpPr>
            <a:spLocks noGrp="1"/>
          </p:cNvSpPr>
          <p:nvPr>
            <p:ph idx="1"/>
          </p:nvPr>
        </p:nvSpPr>
        <p:spPr>
          <a:xfrm>
            <a:off x="402880" y="1806999"/>
            <a:ext cx="4685168" cy="3335370"/>
          </a:xfrm>
        </p:spPr>
        <p:txBody>
          <a:bodyPr/>
          <a:lstStyle/>
          <a:p>
            <a:r>
              <a:rPr lang="en-US" dirty="0"/>
              <a:t>Develop a set of rules that reflect core values.</a:t>
            </a:r>
          </a:p>
          <a:p>
            <a:r>
              <a:rPr lang="en-US" dirty="0"/>
              <a:t>Consider formalizing these rules into a “member agreement” or “covenant.” </a:t>
            </a:r>
          </a:p>
        </p:txBody>
      </p:sp>
      <p:pic>
        <p:nvPicPr>
          <p:cNvPr id="4098" name="Picture 2" descr="C:\Users\John\Downloads\angled_custom_street_sign_14318 (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492" y="1873799"/>
            <a:ext cx="3120110" cy="498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0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Job Club Rules</a:t>
            </a:r>
          </a:p>
        </p:txBody>
      </p:sp>
      <p:sp>
        <p:nvSpPr>
          <p:cNvPr id="3" name="Content Placeholder 2"/>
          <p:cNvSpPr>
            <a:spLocks noGrp="1"/>
          </p:cNvSpPr>
          <p:nvPr>
            <p:ph idx="1"/>
          </p:nvPr>
        </p:nvSpPr>
        <p:spPr/>
        <p:txBody>
          <a:bodyPr>
            <a:normAutofit fontScale="85000" lnSpcReduction="20000"/>
          </a:bodyPr>
          <a:lstStyle/>
          <a:p>
            <a:r>
              <a:rPr lang="en-US" dirty="0"/>
              <a:t>Attend all meetings.  Let someone know in advance if you cannot attend.</a:t>
            </a:r>
          </a:p>
          <a:p>
            <a:r>
              <a:rPr lang="en-US" dirty="0"/>
              <a:t>Maintain the confidentiality of the other members.</a:t>
            </a:r>
          </a:p>
          <a:p>
            <a:r>
              <a:rPr lang="en-US" dirty="0"/>
              <a:t>Share your knowledge and experience.</a:t>
            </a:r>
          </a:p>
          <a:p>
            <a:r>
              <a:rPr lang="en-US" dirty="0"/>
              <a:t>Be respectful of one another.  Be encouraging and give constructive feedback.</a:t>
            </a:r>
          </a:p>
          <a:p>
            <a:r>
              <a:rPr lang="en-US" dirty="0"/>
              <a:t>Do not monopolize the group - let everyone have a turn.</a:t>
            </a:r>
          </a:p>
          <a:p>
            <a:r>
              <a:rPr lang="en-US" dirty="0"/>
              <a:t>Pay-it-forward.  When you find a job, return to assist others.</a:t>
            </a:r>
          </a:p>
          <a:p>
            <a:endParaRPr lang="en-US" dirty="0"/>
          </a:p>
        </p:txBody>
      </p:sp>
    </p:spTree>
    <p:extLst>
      <p:ext uri="{BB962C8B-B14F-4D97-AF65-F5344CB8AC3E}">
        <p14:creationId xmlns:p14="http://schemas.microsoft.com/office/powerpoint/2010/main" val="3840253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wnloads\custom_note_thumbtack_160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9" y="262550"/>
            <a:ext cx="2849159" cy="28491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3465212" y="1203275"/>
            <a:ext cx="3743609" cy="4473247"/>
          </a:xfrm>
          <a:prstGeom prst="rect">
            <a:avLst/>
          </a:prstGeom>
        </p:spPr>
        <p:txBody>
          <a:bodyPr>
            <a:no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t>Encourage participants to take leadership roles:</a:t>
            </a:r>
          </a:p>
          <a:p>
            <a:r>
              <a:rPr lang="en-US" sz="3600" dirty="0"/>
              <a:t>Tracking time</a:t>
            </a:r>
          </a:p>
          <a:p>
            <a:r>
              <a:rPr lang="en-US" sz="3600" dirty="0"/>
              <a:t>Taking notes</a:t>
            </a:r>
          </a:p>
          <a:p>
            <a:r>
              <a:rPr lang="en-US" sz="3600" dirty="0"/>
              <a:t>Sharing leads</a:t>
            </a:r>
          </a:p>
        </p:txBody>
      </p:sp>
    </p:spTree>
    <p:extLst>
      <p:ext uri="{BB962C8B-B14F-4D97-AF65-F5344CB8AC3E}">
        <p14:creationId xmlns:p14="http://schemas.microsoft.com/office/powerpoint/2010/main" val="2125551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on a Meeting Flow</a:t>
            </a:r>
          </a:p>
        </p:txBody>
      </p:sp>
      <p:sp>
        <p:nvSpPr>
          <p:cNvPr id="3" name="Content Placeholder 2"/>
          <p:cNvSpPr>
            <a:spLocks noGrp="1"/>
          </p:cNvSpPr>
          <p:nvPr>
            <p:ph idx="1"/>
          </p:nvPr>
        </p:nvSpPr>
        <p:spPr/>
        <p:txBody>
          <a:bodyPr>
            <a:normAutofit/>
          </a:bodyPr>
          <a:lstStyle/>
          <a:p>
            <a:r>
              <a:rPr lang="en-US" dirty="0"/>
              <a:t>Each session should have a general agenda.</a:t>
            </a:r>
          </a:p>
          <a:p>
            <a:r>
              <a:rPr lang="en-US" dirty="0"/>
              <a:t>The meetings should have a consistent flow.</a:t>
            </a:r>
          </a:p>
        </p:txBody>
      </p:sp>
      <p:pic>
        <p:nvPicPr>
          <p:cNvPr id="5122" name="Picture 2" descr="C:\Users\John\Downloads\rectangle_scrap_12076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093" y="3171113"/>
            <a:ext cx="5092385" cy="368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7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Networking Job Club</a:t>
            </a:r>
          </a:p>
        </p:txBody>
      </p:sp>
      <p:sp>
        <p:nvSpPr>
          <p:cNvPr id="3" name="Rounded Rectangle 2"/>
          <p:cNvSpPr>
            <a:spLocks noChangeArrowheads="1"/>
          </p:cNvSpPr>
          <p:nvPr/>
        </p:nvSpPr>
        <p:spPr bwMode="auto">
          <a:xfrm>
            <a:off x="1946495" y="1339913"/>
            <a:ext cx="4734962" cy="4264182"/>
          </a:xfrm>
          <a:prstGeom prst="roundRect">
            <a:avLst>
              <a:gd name="adj" fmla="val 16667"/>
            </a:avLst>
          </a:prstGeom>
          <a:gradFill rotWithShape="1">
            <a:gsLst>
              <a:gs pos="0">
                <a:schemeClr val="accent1">
                  <a:lumMod val="50000"/>
                  <a:lumOff val="50000"/>
                </a:schemeClr>
              </a:gs>
              <a:gs pos="100000">
                <a:schemeClr val="accent1">
                  <a:lumMod val="100000"/>
                  <a:lumOff val="0"/>
                </a:schemeClr>
              </a:gs>
            </a:gsLst>
            <a:lin ang="5400000"/>
          </a:gradFill>
          <a:ln w="9525">
            <a:solidFill>
              <a:schemeClr val="accent1">
                <a:lumMod val="95000"/>
                <a:lumOff val="0"/>
              </a:schemeClr>
            </a:solidFill>
            <a:round/>
            <a:headEnd/>
            <a:tailEnd/>
          </a:ln>
          <a:effectLst>
            <a:outerShdw dist="23000" dir="5400000" rotWithShape="0">
              <a:srgbClr val="808080">
                <a:alpha val="34999"/>
              </a:srgbClr>
            </a:outerShdw>
          </a:effectLst>
        </p:spPr>
        <p:txBody>
          <a:bodyPr rot="0" vert="horz" wrap="square" lIns="91440" tIns="45720" rIns="91440" bIns="45720" anchor="ctr" anchorCtr="0" upright="1">
            <a:noAutofit/>
          </a:bodyPr>
          <a:lstStyle/>
          <a:p>
            <a:pPr marL="342900" marR="0" lvl="0" indent="-342900">
              <a:spcBef>
                <a:spcPts val="0"/>
              </a:spcBef>
              <a:spcAft>
                <a:spcPts val="0"/>
              </a:spcAft>
              <a:buFont typeface="Symbol"/>
              <a:buChar char=""/>
            </a:pPr>
            <a:r>
              <a:rPr lang="en-US" sz="2000" dirty="0">
                <a:effectLst/>
                <a:latin typeface="Arial Narrow"/>
                <a:ea typeface="Times New Roman"/>
              </a:rPr>
              <a:t>Welcome</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Introductions and news items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Review of prior week’s job search against goals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Sharing of job leads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Guest speaker – local employer</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Small group breakout – networking</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Break</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Small group breakout – networking</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Goals for the coming week</a:t>
            </a:r>
            <a:endParaRPr lang="en-US" sz="2000" dirty="0">
              <a:effectLst/>
              <a:latin typeface="Times New Roman"/>
              <a:ea typeface="Times New Roman"/>
            </a:endParaRPr>
          </a:p>
        </p:txBody>
      </p:sp>
    </p:spTree>
    <p:extLst>
      <p:ext uri="{BB962C8B-B14F-4D97-AF65-F5344CB8AC3E}">
        <p14:creationId xmlns:p14="http://schemas.microsoft.com/office/powerpoint/2010/main" val="3081146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Focused Club</a:t>
            </a:r>
          </a:p>
        </p:txBody>
      </p:sp>
      <p:sp>
        <p:nvSpPr>
          <p:cNvPr id="3" name="Rounded Rectangle 2"/>
          <p:cNvSpPr>
            <a:spLocks noChangeArrowheads="1"/>
          </p:cNvSpPr>
          <p:nvPr/>
        </p:nvSpPr>
        <p:spPr bwMode="auto">
          <a:xfrm>
            <a:off x="2272420" y="1258433"/>
            <a:ext cx="4055952" cy="4481464"/>
          </a:xfrm>
          <a:prstGeom prst="roundRect">
            <a:avLst>
              <a:gd name="adj" fmla="val 16667"/>
            </a:avLst>
          </a:prstGeom>
          <a:gradFill rotWithShape="1">
            <a:gsLst>
              <a:gs pos="0">
                <a:schemeClr val="accent1">
                  <a:lumMod val="50000"/>
                  <a:lumOff val="50000"/>
                </a:schemeClr>
              </a:gs>
              <a:gs pos="100000">
                <a:schemeClr val="accent1">
                  <a:lumMod val="100000"/>
                  <a:lumOff val="0"/>
                </a:schemeClr>
              </a:gs>
            </a:gsLst>
            <a:lin ang="5400000"/>
          </a:gradFill>
          <a:ln w="9525">
            <a:solidFill>
              <a:schemeClr val="accent1">
                <a:lumMod val="95000"/>
                <a:lumOff val="0"/>
              </a:schemeClr>
            </a:solidFill>
            <a:round/>
            <a:headEnd/>
            <a:tailEnd/>
          </a:ln>
          <a:effectLst>
            <a:outerShdw dist="23000" dir="5400000" rotWithShape="0">
              <a:srgbClr val="808080">
                <a:alpha val="34999"/>
              </a:srgbClr>
            </a:outerShdw>
          </a:effectLst>
        </p:spPr>
        <p:txBody>
          <a:bodyPr rot="0" vert="horz" wrap="square" lIns="91440" tIns="45720" rIns="91440" bIns="45720" anchor="ctr" anchorCtr="0" upright="1">
            <a:noAutofit/>
          </a:bodyPr>
          <a:lstStyle/>
          <a:p>
            <a:pPr marL="342900" marR="0" lvl="0" indent="-342900">
              <a:spcBef>
                <a:spcPts val="0"/>
              </a:spcBef>
              <a:spcAft>
                <a:spcPts val="0"/>
              </a:spcAft>
              <a:buFont typeface="Symbol"/>
              <a:buChar char=""/>
            </a:pPr>
            <a:r>
              <a:rPr lang="en-US" sz="2000" dirty="0">
                <a:effectLst/>
                <a:latin typeface="Arial Narrow"/>
                <a:ea typeface="Times New Roman"/>
              </a:rPr>
              <a:t>Welcome</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Introductions and news items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Individual questions/issues for group to discuss and brainstorm</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Speaker – One-Stop Job Developer</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Break</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Skills exercise – résumé feedback</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Sharing of job leads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Closing motivational thought</a:t>
            </a:r>
            <a:endParaRPr lang="en-US" sz="2000" dirty="0">
              <a:effectLst/>
              <a:latin typeface="Times New Roman"/>
              <a:ea typeface="Times New Roman"/>
            </a:endParaRPr>
          </a:p>
          <a:p>
            <a:pPr marL="0" marR="0" algn="ctr">
              <a:spcBef>
                <a:spcPts val="0"/>
              </a:spcBef>
              <a:spcAft>
                <a:spcPts val="1000"/>
              </a:spcAft>
            </a:pPr>
            <a:r>
              <a:rPr lang="en-US" sz="2000" dirty="0">
                <a:effectLst/>
                <a:latin typeface="Times New Roman"/>
                <a:ea typeface="Calibri"/>
              </a:rPr>
              <a:t> </a:t>
            </a:r>
          </a:p>
        </p:txBody>
      </p:sp>
    </p:spTree>
    <p:extLst>
      <p:ext uri="{BB962C8B-B14F-4D97-AF65-F5344CB8AC3E}">
        <p14:creationId xmlns:p14="http://schemas.microsoft.com/office/powerpoint/2010/main" val="133349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Welcome &amp; Introduction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738" y="1612011"/>
            <a:ext cx="2511032" cy="3444621"/>
          </a:xfrm>
        </p:spPr>
      </p:pic>
      <p:sp>
        <p:nvSpPr>
          <p:cNvPr id="5" name="TextBox 4"/>
          <p:cNvSpPr txBox="1"/>
          <p:nvPr/>
        </p:nvSpPr>
        <p:spPr>
          <a:xfrm>
            <a:off x="3447288" y="2693444"/>
            <a:ext cx="4919472" cy="1754326"/>
          </a:xfrm>
          <a:prstGeom prst="rect">
            <a:avLst/>
          </a:prstGeom>
          <a:noFill/>
        </p:spPr>
        <p:txBody>
          <a:bodyPr wrap="square" rtlCol="0">
            <a:spAutoFit/>
          </a:bodyPr>
          <a:lstStyle/>
          <a:p>
            <a:r>
              <a:rPr lang="en-US" b="1" dirty="0"/>
              <a:t>John D. Hunter, Sr.</a:t>
            </a:r>
            <a:endParaRPr lang="en-US" dirty="0"/>
          </a:p>
          <a:p>
            <a:r>
              <a:rPr lang="en-US" dirty="0"/>
              <a:t>Workforce Analyst </a:t>
            </a:r>
          </a:p>
          <a:p>
            <a:r>
              <a:rPr lang="en-US" dirty="0"/>
              <a:t>Reentry Employment Opportunities USDOL| Employment &amp; Training Administration (ETA)</a:t>
            </a:r>
          </a:p>
          <a:p>
            <a:r>
              <a:rPr lang="en-US" dirty="0"/>
              <a:t>Division of Youth Services (DYS) | Office of Workforce Investment </a:t>
            </a:r>
          </a:p>
        </p:txBody>
      </p:sp>
    </p:spTree>
    <p:extLst>
      <p:ext uri="{BB962C8B-B14F-4D97-AF65-F5344CB8AC3E}">
        <p14:creationId xmlns:p14="http://schemas.microsoft.com/office/powerpoint/2010/main" val="3737689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Limitations</a:t>
            </a:r>
          </a:p>
        </p:txBody>
      </p:sp>
      <p:sp>
        <p:nvSpPr>
          <p:cNvPr id="3" name="Content Placeholder 2"/>
          <p:cNvSpPr>
            <a:spLocks noGrp="1"/>
          </p:cNvSpPr>
          <p:nvPr>
            <p:ph idx="1"/>
          </p:nvPr>
        </p:nvSpPr>
        <p:spPr>
          <a:xfrm>
            <a:off x="457200" y="1209470"/>
            <a:ext cx="3127972" cy="4654617"/>
          </a:xfrm>
        </p:spPr>
        <p:txBody>
          <a:bodyPr>
            <a:normAutofit fontScale="92500"/>
          </a:bodyPr>
          <a:lstStyle/>
          <a:p>
            <a:r>
              <a:rPr lang="en-US" dirty="0"/>
              <a:t>Know what information and advice you are not qualified to give.</a:t>
            </a:r>
          </a:p>
          <a:p>
            <a:r>
              <a:rPr lang="en-US" dirty="0"/>
              <a:t>Make the proper referrals or fill in the gap with speakers or experts.  </a:t>
            </a:r>
          </a:p>
        </p:txBody>
      </p:sp>
      <p:pic>
        <p:nvPicPr>
          <p:cNvPr id="6146" name="Picture 2" descr="C:\Users\John\Downloads\keyboard_custom_enter_1147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874" y="1812953"/>
            <a:ext cx="3254721" cy="325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14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a List of Referral Resources</a:t>
            </a:r>
          </a:p>
        </p:txBody>
      </p:sp>
      <p:sp>
        <p:nvSpPr>
          <p:cNvPr id="3" name="Content Placeholder 2"/>
          <p:cNvSpPr>
            <a:spLocks noGrp="1"/>
          </p:cNvSpPr>
          <p:nvPr>
            <p:ph idx="1"/>
          </p:nvPr>
        </p:nvSpPr>
        <p:spPr>
          <a:xfrm>
            <a:off x="4218915" y="1711103"/>
            <a:ext cx="3069126" cy="3358837"/>
          </a:xfrm>
        </p:spPr>
        <p:txBody>
          <a:bodyPr>
            <a:normAutofit fontScale="92500" lnSpcReduction="20000"/>
          </a:bodyPr>
          <a:lstStyle/>
          <a:p>
            <a:r>
              <a:rPr lang="en-US" dirty="0"/>
              <a:t>Develop a referral resource directory that addresses the barriers most frequently faced by your participants.</a:t>
            </a:r>
          </a:p>
        </p:txBody>
      </p:sp>
      <p:pic>
        <p:nvPicPr>
          <p:cNvPr id="9218" name="Picture 2" descr="C:\Users\John\Downloads\single_binder_16374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09" y="1439499"/>
            <a:ext cx="4132907" cy="413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94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wnloads\custom_note_thumbtack_160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9" y="262550"/>
            <a:ext cx="2849159" cy="28491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3465211" y="1384345"/>
            <a:ext cx="4007007" cy="3981981"/>
          </a:xfrm>
          <a:prstGeom prst="rect">
            <a:avLst/>
          </a:prstGeom>
        </p:spPr>
        <p:txBody>
          <a:bodyPr>
            <a:no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It’s a good idea to provide a beverage and food at meetings, especially if the job club meets in the evening.  Because federal funds cannot be used for this purpose, you’ll need to find another source of support for providing food and refreshments.</a:t>
            </a:r>
          </a:p>
        </p:txBody>
      </p:sp>
    </p:spTree>
    <p:extLst>
      <p:ext uri="{BB962C8B-B14F-4D97-AF65-F5344CB8AC3E}">
        <p14:creationId xmlns:p14="http://schemas.microsoft.com/office/powerpoint/2010/main" val="3644937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Create a List of Speakers and Topics in Advance</a:t>
            </a:r>
          </a:p>
        </p:txBody>
      </p:sp>
      <p:sp>
        <p:nvSpPr>
          <p:cNvPr id="3" name="Content Placeholder 2"/>
          <p:cNvSpPr>
            <a:spLocks noGrp="1"/>
          </p:cNvSpPr>
          <p:nvPr>
            <p:ph idx="1"/>
          </p:nvPr>
        </p:nvSpPr>
        <p:spPr>
          <a:xfrm>
            <a:off x="457200" y="1209470"/>
            <a:ext cx="4069533" cy="4654617"/>
          </a:xfrm>
        </p:spPr>
        <p:txBody>
          <a:bodyPr>
            <a:normAutofit fontScale="92500" lnSpcReduction="20000"/>
          </a:bodyPr>
          <a:lstStyle/>
          <a:p>
            <a:r>
              <a:rPr lang="en-US" dirty="0"/>
              <a:t>Create a list of topics to cover and speakers you would like to invite in advance.</a:t>
            </a:r>
          </a:p>
          <a:p>
            <a:r>
              <a:rPr lang="en-US" dirty="0"/>
              <a:t>Common speakers for job clubs include:  recruiters, career counselors, outplacement counselors, America’s Job Center staff, and motivational speakers. </a:t>
            </a:r>
          </a:p>
        </p:txBody>
      </p:sp>
      <p:pic>
        <p:nvPicPr>
          <p:cNvPr id="7170" name="Picture 2" descr="C:\Users\John\Downloads\single_podium_microphone_400_clr_1167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734" y="1524000"/>
            <a:ext cx="274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49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Talk to Local Employers</a:t>
            </a:r>
          </a:p>
        </p:txBody>
      </p:sp>
      <p:sp>
        <p:nvSpPr>
          <p:cNvPr id="3" name="Content Placeholder 2"/>
          <p:cNvSpPr>
            <a:spLocks noGrp="1"/>
          </p:cNvSpPr>
          <p:nvPr>
            <p:ph idx="1"/>
          </p:nvPr>
        </p:nvSpPr>
        <p:spPr>
          <a:xfrm>
            <a:off x="457200" y="1209470"/>
            <a:ext cx="4187228" cy="4654617"/>
          </a:xfrm>
        </p:spPr>
        <p:txBody>
          <a:bodyPr>
            <a:normAutofit fontScale="92500" lnSpcReduction="10000"/>
          </a:bodyPr>
          <a:lstStyle/>
          <a:p>
            <a:r>
              <a:rPr lang="en-US" dirty="0"/>
              <a:t>Job club leaders should regularly go out and talk to local employers.</a:t>
            </a:r>
          </a:p>
          <a:p>
            <a:r>
              <a:rPr lang="en-US" dirty="0"/>
              <a:t>Helps to inform members about what employers want.</a:t>
            </a:r>
          </a:p>
          <a:p>
            <a:r>
              <a:rPr lang="en-US" dirty="0"/>
              <a:t>Makes employer aware of the job club as a potential recruitment source.</a:t>
            </a:r>
          </a:p>
        </p:txBody>
      </p:sp>
      <p:pic>
        <p:nvPicPr>
          <p:cNvPr id="8194" name="Picture 2" descr="C:\Users\John\Downloads\business_shake_400_clr_31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395" y="1524000"/>
            <a:ext cx="2381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231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Celebrate Success, De-stigmatize failure</a:t>
            </a:r>
          </a:p>
        </p:txBody>
      </p:sp>
      <p:sp>
        <p:nvSpPr>
          <p:cNvPr id="3" name="Content Placeholder 2"/>
          <p:cNvSpPr>
            <a:spLocks noGrp="1"/>
          </p:cNvSpPr>
          <p:nvPr>
            <p:ph idx="1"/>
          </p:nvPr>
        </p:nvSpPr>
        <p:spPr>
          <a:xfrm>
            <a:off x="457200" y="1209470"/>
            <a:ext cx="3951838" cy="4654617"/>
          </a:xfrm>
        </p:spPr>
        <p:txBody>
          <a:bodyPr>
            <a:normAutofit/>
          </a:bodyPr>
          <a:lstStyle/>
          <a:p>
            <a:r>
              <a:rPr lang="en-US" dirty="0"/>
              <a:t>Have members who find employment return at least once to celebrate their success.</a:t>
            </a:r>
          </a:p>
          <a:p>
            <a:r>
              <a:rPr lang="en-US" dirty="0"/>
              <a:t>It is important to be encouraging but not offer false hope. </a:t>
            </a:r>
          </a:p>
          <a:p>
            <a:r>
              <a:rPr lang="en-US" dirty="0"/>
              <a:t>Promote resilience. </a:t>
            </a:r>
          </a:p>
        </p:txBody>
      </p:sp>
      <p:pic>
        <p:nvPicPr>
          <p:cNvPr id="4" name="Picture 2" descr="C:\Users\John\Downloads\desert_road_sign_186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538" y="1502875"/>
            <a:ext cx="3200654" cy="373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2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357611" y="1882980"/>
            <a:ext cx="3028384" cy="2629199"/>
          </a:xfrm>
        </p:spPr>
        <p:txBody>
          <a:bodyPr/>
          <a:lstStyle/>
          <a:p>
            <a:r>
              <a:rPr lang="en-US" dirty="0"/>
              <a:t>How do you promote resilience in your program? </a:t>
            </a:r>
          </a:p>
        </p:txBody>
      </p:sp>
      <p:pic>
        <p:nvPicPr>
          <p:cNvPr id="4" name="Picture 2" descr="C:\Users\John\Downloads\group_discussion_pc_400_clr_18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897" y="1701911"/>
            <a:ext cx="38100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452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Establish a Pay-it-Forward Mentality</a:t>
            </a:r>
          </a:p>
        </p:txBody>
      </p:sp>
      <p:sp>
        <p:nvSpPr>
          <p:cNvPr id="3" name="Content Placeholder 2"/>
          <p:cNvSpPr>
            <a:spLocks noGrp="1"/>
          </p:cNvSpPr>
          <p:nvPr>
            <p:ph idx="1"/>
          </p:nvPr>
        </p:nvSpPr>
        <p:spPr>
          <a:xfrm>
            <a:off x="457200" y="1209470"/>
            <a:ext cx="3118919" cy="4654617"/>
          </a:xfrm>
        </p:spPr>
        <p:txBody>
          <a:bodyPr>
            <a:normAutofit lnSpcReduction="10000"/>
          </a:bodyPr>
          <a:lstStyle/>
          <a:p>
            <a:r>
              <a:rPr lang="en-US" dirty="0"/>
              <a:t>Have members who find employment come back not just to celebrate, but to assist other members with their newfound network and contacts.  </a:t>
            </a:r>
          </a:p>
        </p:txBody>
      </p:sp>
      <p:pic>
        <p:nvPicPr>
          <p:cNvPr id="10243" name="Picture 3" descr="C:\Users\John\Downloads\networking_people_connection_400_clr_18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155" y="1792020"/>
            <a:ext cx="4551629" cy="341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50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Provide Handouts to the Group</a:t>
            </a:r>
          </a:p>
        </p:txBody>
      </p:sp>
      <p:sp>
        <p:nvSpPr>
          <p:cNvPr id="3" name="Content Placeholder 2"/>
          <p:cNvSpPr>
            <a:spLocks noGrp="1"/>
          </p:cNvSpPr>
          <p:nvPr>
            <p:ph idx="1"/>
          </p:nvPr>
        </p:nvSpPr>
        <p:spPr>
          <a:xfrm>
            <a:off x="457201" y="1209471"/>
            <a:ext cx="3508217" cy="3860470"/>
          </a:xfrm>
        </p:spPr>
        <p:txBody>
          <a:bodyPr>
            <a:normAutofit fontScale="77500" lnSpcReduction="20000"/>
          </a:bodyPr>
          <a:lstStyle/>
          <a:p>
            <a:r>
              <a:rPr lang="en-US" dirty="0"/>
              <a:t>Accountability sheets (high and low points of the week, key accomplishments of the week, goals for the upcoming week, things learned that might be useful for the group, and help most needed).</a:t>
            </a:r>
          </a:p>
          <a:p>
            <a:r>
              <a:rPr lang="en-US" dirty="0"/>
              <a:t>Job search organizers/trackers, or contact trackers.  </a:t>
            </a:r>
          </a:p>
        </p:txBody>
      </p:sp>
      <p:pic>
        <p:nvPicPr>
          <p:cNvPr id="11266" name="Picture 2" descr="C:\Users\John\Downloads\simple_paper_184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768" y="1602463"/>
            <a:ext cx="4002700" cy="325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65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Club Topics and Ideas</a:t>
            </a:r>
          </a:p>
        </p:txBody>
      </p:sp>
      <p:sp>
        <p:nvSpPr>
          <p:cNvPr id="4" name="Content Placeholder 3"/>
          <p:cNvSpPr>
            <a:spLocks noGrp="1" noChangeArrowheads="1"/>
          </p:cNvSpPr>
          <p:nvPr>
            <p:ph idx="1"/>
          </p:nvPr>
        </p:nvSpPr>
        <p:spPr bwMode="auto">
          <a:prstGeom prst="roundRect">
            <a:avLst>
              <a:gd name="adj" fmla="val 16667"/>
            </a:avLst>
          </a:prstGeom>
          <a:gradFill rotWithShape="1">
            <a:gsLst>
              <a:gs pos="0">
                <a:schemeClr val="accent1">
                  <a:lumMod val="50000"/>
                  <a:lumOff val="50000"/>
                </a:schemeClr>
              </a:gs>
              <a:gs pos="100000">
                <a:schemeClr val="accent1">
                  <a:lumMod val="100000"/>
                  <a:lumOff val="0"/>
                </a:schemeClr>
              </a:gs>
            </a:gsLst>
            <a:lin ang="5400000"/>
          </a:gradFill>
          <a:ln w="9525">
            <a:solidFill>
              <a:schemeClr val="accent1">
                <a:lumMod val="95000"/>
                <a:lumOff val="0"/>
              </a:schemeClr>
            </a:solidFill>
            <a:round/>
            <a:headEnd/>
            <a:tailEnd/>
          </a:ln>
          <a:effectLst>
            <a:outerShdw dist="23000" dir="5400000" rotWithShape="0">
              <a:srgbClr val="808080">
                <a:alpha val="34999"/>
              </a:srgbClr>
            </a:outerShdw>
          </a:effectLst>
        </p:spPr>
        <p:txBody>
          <a:bodyPr rot="0" vert="horz" wrap="square" lIns="91440" tIns="45720" rIns="91440" bIns="45720" numCol="2" anchor="ctr" anchorCtr="0" upright="1">
            <a:noAutofit/>
          </a:bodyPr>
          <a:lstStyle/>
          <a:p>
            <a:pPr marL="342900" marR="0" lvl="0" indent="-342900">
              <a:spcBef>
                <a:spcPts val="0"/>
              </a:spcBef>
              <a:spcAft>
                <a:spcPts val="0"/>
              </a:spcAft>
              <a:buFont typeface="Symbol"/>
              <a:buChar char=""/>
            </a:pPr>
            <a:r>
              <a:rPr lang="en-US" sz="2000" dirty="0">
                <a:effectLst/>
                <a:latin typeface="Arial Narrow"/>
                <a:ea typeface="Times New Roman"/>
              </a:rPr>
              <a:t>Networking</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Job Search Technology</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Résumés and Cover Letters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30-second Pitch</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Answering Difficult Questions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Employer Research</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Labor Market Information</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Articulating Key Skills and Abilities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Interviewing and Mock Interviews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Budgeting/Personal Finance</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latin typeface="Arial Narrow"/>
                <a:ea typeface="Times New Roman"/>
              </a:rPr>
              <a:t>Non-verbal </a:t>
            </a:r>
            <a:r>
              <a:rPr lang="en-US" sz="2000" dirty="0">
                <a:effectLst/>
                <a:latin typeface="Arial Narrow"/>
                <a:ea typeface="Times New Roman"/>
              </a:rPr>
              <a:t>Body Language </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Dressing for Success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Books/Articles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Take Career Assessments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“Graduation” for Job Finders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Field Trips to Companies</a:t>
            </a:r>
            <a:endParaRPr lang="en-US" sz="2000" dirty="0">
              <a:effectLst/>
              <a:latin typeface="Times New Roman"/>
              <a:ea typeface="Times New Roman"/>
            </a:endParaRPr>
          </a:p>
          <a:p>
            <a:pPr marL="342900" marR="0" lvl="0" indent="-342900">
              <a:spcBef>
                <a:spcPts val="0"/>
              </a:spcBef>
              <a:spcAft>
                <a:spcPts val="0"/>
              </a:spcAft>
              <a:buFont typeface="Symbol"/>
              <a:buChar char=""/>
            </a:pPr>
            <a:r>
              <a:rPr lang="en-US" sz="2000" dirty="0">
                <a:effectLst/>
                <a:latin typeface="Arial Narrow"/>
                <a:ea typeface="Times New Roman"/>
              </a:rPr>
              <a:t>Job Search Strategies</a:t>
            </a:r>
            <a:endParaRPr lang="en-US" sz="2000" dirty="0">
              <a:effectLst/>
              <a:latin typeface="Times New Roman"/>
              <a:ea typeface="Times New Roman"/>
            </a:endParaRPr>
          </a:p>
        </p:txBody>
      </p:sp>
    </p:spTree>
    <p:extLst>
      <p:ext uri="{BB962C8B-B14F-4D97-AF65-F5344CB8AC3E}">
        <p14:creationId xmlns:p14="http://schemas.microsoft.com/office/powerpoint/2010/main" val="3460539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US" dirty="0"/>
              <a:t>Lenora Thompson</a:t>
            </a:r>
          </a:p>
        </p:txBody>
      </p:sp>
      <p:sp>
        <p:nvSpPr>
          <p:cNvPr id="8" name="Title 7"/>
          <p:cNvSpPr>
            <a:spLocks noGrp="1"/>
          </p:cNvSpPr>
          <p:nvPr>
            <p:ph type="title"/>
          </p:nvPr>
        </p:nvSpPr>
        <p:spPr/>
        <p:txBody>
          <a:bodyPr/>
          <a:lstStyle/>
          <a:p>
            <a:r>
              <a:rPr lang="en-US" dirty="0"/>
              <a:t>John </a:t>
            </a:r>
            <a:r>
              <a:rPr lang="en-US" dirty="0" err="1"/>
              <a:t>Rakis</a:t>
            </a:r>
            <a:endParaRPr lang="en-US" dirty="0"/>
          </a:p>
        </p:txBody>
      </p:sp>
      <p:sp>
        <p:nvSpPr>
          <p:cNvPr id="9" name="Text Placeholder 8"/>
          <p:cNvSpPr>
            <a:spLocks noGrp="1"/>
          </p:cNvSpPr>
          <p:nvPr>
            <p:ph type="body" sz="half" idx="2"/>
          </p:nvPr>
        </p:nvSpPr>
        <p:spPr/>
        <p:txBody>
          <a:bodyPr/>
          <a:lstStyle/>
          <a:p>
            <a:r>
              <a:rPr lang="en-US" dirty="0"/>
              <a:t>Consultant</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236" r="6236"/>
          <a:stretch>
            <a:fillRect/>
          </a:stretch>
        </p:blipFill>
        <p:spPr>
          <a:xfrm>
            <a:off x="1270880" y="3454341"/>
            <a:ext cx="1533279" cy="2108259"/>
          </a:xfrm>
        </p:spPr>
      </p:pic>
      <p:sp>
        <p:nvSpPr>
          <p:cNvPr id="11" name="Text Placeholder 10"/>
          <p:cNvSpPr>
            <a:spLocks noGrp="1"/>
          </p:cNvSpPr>
          <p:nvPr>
            <p:ph type="body" sz="half" idx="11"/>
          </p:nvPr>
        </p:nvSpPr>
        <p:spPr/>
        <p:txBody>
          <a:bodyPr/>
          <a:lstStyle/>
          <a:p>
            <a:r>
              <a:rPr lang="en-US" dirty="0"/>
              <a:t>Coffey Consulting, LLC</a:t>
            </a:r>
          </a:p>
          <a:p>
            <a:r>
              <a:rPr lang="en-US" dirty="0"/>
              <a:t>Bethesda, Maryland</a:t>
            </a:r>
          </a:p>
        </p:txBody>
      </p:sp>
      <p:sp>
        <p:nvSpPr>
          <p:cNvPr id="3" name="Text Placeholder 2"/>
          <p:cNvSpPr>
            <a:spLocks noGrp="1"/>
          </p:cNvSpPr>
          <p:nvPr>
            <p:ph type="body" sz="half" idx="12"/>
          </p:nvPr>
        </p:nvSpPr>
        <p:spPr/>
        <p:txBody>
          <a:bodyPr/>
          <a:lstStyle/>
          <a:p>
            <a:r>
              <a:rPr lang="en-US" dirty="0"/>
              <a:t>Consultant</a:t>
            </a:r>
          </a:p>
        </p:txBody>
      </p:sp>
      <p:pic>
        <p:nvPicPr>
          <p:cNvPr id="2" name="Picture Placeholder 1"/>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874" r="11874"/>
          <a:stretch>
            <a:fillRect/>
          </a:stretch>
        </p:blipFill>
        <p:spPr>
          <a:xfrm>
            <a:off x="1271588" y="592138"/>
            <a:ext cx="1531937" cy="2108200"/>
          </a:xfrm>
        </p:spPr>
      </p:pic>
      <p:sp>
        <p:nvSpPr>
          <p:cNvPr id="5" name="Text Placeholder 4"/>
          <p:cNvSpPr>
            <a:spLocks noGrp="1"/>
          </p:cNvSpPr>
          <p:nvPr>
            <p:ph type="body" sz="half" idx="14"/>
          </p:nvPr>
        </p:nvSpPr>
        <p:spPr/>
        <p:txBody>
          <a:bodyPr/>
          <a:lstStyle/>
          <a:p>
            <a:r>
              <a:rPr lang="en-US" dirty="0"/>
              <a:t>Coffey Consulting, LLC</a:t>
            </a:r>
          </a:p>
          <a:p>
            <a:r>
              <a:rPr lang="en-US" dirty="0"/>
              <a:t>Bethesda, Maryland</a:t>
            </a:r>
          </a:p>
        </p:txBody>
      </p:sp>
    </p:spTree>
    <p:extLst>
      <p:ext uri="{BB962C8B-B14F-4D97-AF65-F5344CB8AC3E}">
        <p14:creationId xmlns:p14="http://schemas.microsoft.com/office/powerpoint/2010/main" val="464481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 in Assessment and Renewal</a:t>
            </a:r>
          </a:p>
        </p:txBody>
      </p:sp>
      <p:sp>
        <p:nvSpPr>
          <p:cNvPr id="3" name="Content Placeholder 2"/>
          <p:cNvSpPr>
            <a:spLocks noGrp="1"/>
          </p:cNvSpPr>
          <p:nvPr>
            <p:ph idx="1"/>
          </p:nvPr>
        </p:nvSpPr>
        <p:spPr/>
        <p:txBody>
          <a:bodyPr/>
          <a:lstStyle/>
          <a:p>
            <a:r>
              <a:rPr lang="en-US" dirty="0"/>
              <a:t>Periodically stop and examine what is working and not working. </a:t>
            </a:r>
          </a:p>
          <a:p>
            <a:r>
              <a:rPr lang="en-US" dirty="0"/>
              <a:t>As turnover occurs, the dynamics and needs of the group may evolve.  Members may suggest changes that would help the group improve in meeting their needs.</a:t>
            </a:r>
          </a:p>
          <a:p>
            <a:r>
              <a:rPr lang="en-US" dirty="0"/>
              <a:t> You should evaluate and adapt as needed.</a:t>
            </a:r>
          </a:p>
        </p:txBody>
      </p:sp>
    </p:spTree>
    <p:extLst>
      <p:ext uri="{BB962C8B-B14F-4D97-AF65-F5344CB8AC3E}">
        <p14:creationId xmlns:p14="http://schemas.microsoft.com/office/powerpoint/2010/main" val="3358177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646281" y="1818911"/>
            <a:ext cx="3743609" cy="3006585"/>
          </a:xfrm>
          <a:prstGeom prst="rect">
            <a:avLst/>
          </a:prstGeom>
        </p:spPr>
        <p:txBody>
          <a:bodyPr>
            <a:no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t>Consider using </a:t>
            </a:r>
            <a:r>
              <a:rPr lang="en-US" sz="3600" dirty="0" err="1"/>
              <a:t>SurveyMonkey</a:t>
            </a:r>
            <a:r>
              <a:rPr lang="en-US" sz="3600" dirty="0"/>
              <a:t> to evaluate the progress of your job club.</a:t>
            </a:r>
          </a:p>
        </p:txBody>
      </p:sp>
      <p:pic>
        <p:nvPicPr>
          <p:cNvPr id="4" name="Picture 3" descr="C:\Users\John\Downloads\custom_note_thumbtack_16093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9" y="262550"/>
            <a:ext cx="2849159" cy="284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44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Job Leads</a:t>
            </a:r>
          </a:p>
        </p:txBody>
      </p:sp>
      <p:sp>
        <p:nvSpPr>
          <p:cNvPr id="3" name="Content Placeholder 2"/>
          <p:cNvSpPr>
            <a:spLocks noGrp="1"/>
          </p:cNvSpPr>
          <p:nvPr>
            <p:ph idx="1"/>
          </p:nvPr>
        </p:nvSpPr>
        <p:spPr>
          <a:xfrm>
            <a:off x="457200" y="1209470"/>
            <a:ext cx="2919743" cy="4654617"/>
          </a:xfrm>
        </p:spPr>
        <p:txBody>
          <a:bodyPr>
            <a:normAutofit lnSpcReduction="10000"/>
          </a:bodyPr>
          <a:lstStyle/>
          <a:p>
            <a:r>
              <a:rPr lang="en-US" dirty="0"/>
              <a:t>Sharing job leads is a critical role of the job club. </a:t>
            </a:r>
          </a:p>
          <a:p>
            <a:r>
              <a:rPr lang="en-US" dirty="0"/>
              <a:t>Send out job leads and information in a weekly e-mail to members.</a:t>
            </a:r>
          </a:p>
        </p:txBody>
      </p:sp>
      <p:pic>
        <p:nvPicPr>
          <p:cNvPr id="12290" name="Picture 2" descr="C:\Users\John\Downloads\jobs_search_magnifying_glass_400_clr_25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525" y="1838654"/>
            <a:ext cx="3810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85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Virtual Tools</a:t>
            </a:r>
          </a:p>
        </p:txBody>
      </p:sp>
      <p:sp>
        <p:nvSpPr>
          <p:cNvPr id="3" name="Content Placeholder 2"/>
          <p:cNvSpPr>
            <a:spLocks noGrp="1"/>
          </p:cNvSpPr>
          <p:nvPr>
            <p:ph idx="1"/>
          </p:nvPr>
        </p:nvSpPr>
        <p:spPr>
          <a:xfrm>
            <a:off x="475307" y="1716465"/>
            <a:ext cx="3680234" cy="3262942"/>
          </a:xfrm>
        </p:spPr>
        <p:txBody>
          <a:bodyPr/>
          <a:lstStyle/>
          <a:p>
            <a:r>
              <a:rPr lang="en-US" dirty="0"/>
              <a:t>Set up a closed LinkedIn group to share job leads and provide support between meetings.</a:t>
            </a:r>
          </a:p>
        </p:txBody>
      </p:sp>
      <p:sp>
        <p:nvSpPr>
          <p:cNvPr id="4" name="AutoShape 2" descr="https://lh4.googleusercontent.com/-CepHHHB3l1Y/AAAAAAAAAAI/AAAAAAAAUAY/1YtVwgbVuJk/s0-c-k-no-ns/phot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9226" y="1457607"/>
            <a:ext cx="3798872" cy="379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693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149382" y="1666253"/>
            <a:ext cx="3942784" cy="3331260"/>
          </a:xfrm>
        </p:spPr>
        <p:txBody>
          <a:bodyPr>
            <a:normAutofit fontScale="92500"/>
          </a:bodyPr>
          <a:lstStyle/>
          <a:p>
            <a:r>
              <a:rPr lang="en-US" dirty="0"/>
              <a:t>Does your project use any virtual tools?</a:t>
            </a:r>
          </a:p>
          <a:p>
            <a:r>
              <a:rPr lang="en-US" dirty="0"/>
              <a:t>How do you use them?</a:t>
            </a:r>
          </a:p>
          <a:p>
            <a:r>
              <a:rPr lang="en-US" dirty="0"/>
              <a:t>What has been the response from your participants?</a:t>
            </a:r>
          </a:p>
          <a:p>
            <a:endParaRPr lang="en-US" dirty="0"/>
          </a:p>
          <a:p>
            <a:pPr marL="0" indent="0">
              <a:buNone/>
            </a:pPr>
            <a:endParaRPr lang="en-US" dirty="0"/>
          </a:p>
        </p:txBody>
      </p:sp>
      <p:pic>
        <p:nvPicPr>
          <p:cNvPr id="6146" name="Picture 2" descr="C:\Users\John\Downloads\group_discussion_pc_400_clr_18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035" y="1810552"/>
            <a:ext cx="38100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82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66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ownloads\parachute_hit_target_400_clr_140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625" y="2227152"/>
            <a:ext cx="1578134" cy="229546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57200" y="1209470"/>
            <a:ext cx="5020147" cy="4654617"/>
          </a:xfrm>
        </p:spPr>
        <p:txBody>
          <a:bodyPr>
            <a:normAutofit fontScale="92500" lnSpcReduction="20000"/>
          </a:bodyPr>
          <a:lstStyle/>
          <a:p>
            <a:r>
              <a:rPr lang="en-US" dirty="0"/>
              <a:t>Learn how job clubs can improve employment placement and retention outcomes.</a:t>
            </a:r>
          </a:p>
          <a:p>
            <a:r>
              <a:rPr lang="en-US" dirty="0"/>
              <a:t>Learn how to start a job club.</a:t>
            </a:r>
          </a:p>
          <a:p>
            <a:r>
              <a:rPr lang="en-US" dirty="0"/>
              <a:t>Learn best practices for managing an effective job club.</a:t>
            </a:r>
          </a:p>
          <a:p>
            <a:r>
              <a:rPr lang="en-US" dirty="0"/>
              <a:t>Learn about resources you can use to develop and support a job club.</a:t>
            </a:r>
          </a:p>
        </p:txBody>
      </p:sp>
    </p:spTree>
    <p:extLst>
      <p:ext uri="{BB962C8B-B14F-4D97-AF65-F5344CB8AC3E}">
        <p14:creationId xmlns:p14="http://schemas.microsoft.com/office/powerpoint/2010/main" val="3542955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a:t>
            </a:r>
          </a:p>
        </p:txBody>
      </p:sp>
      <p:sp>
        <p:nvSpPr>
          <p:cNvPr id="3" name="Content Placeholder 2"/>
          <p:cNvSpPr>
            <a:spLocks noGrp="1"/>
          </p:cNvSpPr>
          <p:nvPr>
            <p:ph idx="1"/>
          </p:nvPr>
        </p:nvSpPr>
        <p:spPr/>
        <p:txBody>
          <a:bodyPr/>
          <a:lstStyle/>
          <a:p>
            <a:pPr marL="0" indent="0">
              <a:buNone/>
            </a:pPr>
            <a:r>
              <a:rPr lang="en-US" dirty="0"/>
              <a:t>Do your participants have access to a job club?</a:t>
            </a:r>
          </a:p>
          <a:p>
            <a:pPr lvl="1"/>
            <a:r>
              <a:rPr lang="en-US" dirty="0"/>
              <a:t>Yes, our project sponsors a job club.</a:t>
            </a:r>
          </a:p>
          <a:p>
            <a:pPr lvl="1"/>
            <a:r>
              <a:rPr lang="en-US" dirty="0"/>
              <a:t>Yes, one of our community partners provides this service.</a:t>
            </a:r>
          </a:p>
          <a:p>
            <a:pPr lvl="1"/>
            <a:r>
              <a:rPr lang="en-US" dirty="0"/>
              <a:t>No, but we would like to offer our participants access to a job club.</a:t>
            </a:r>
          </a:p>
        </p:txBody>
      </p:sp>
    </p:spTree>
    <p:extLst>
      <p:ext uri="{BB962C8B-B14F-4D97-AF65-F5344CB8AC3E}">
        <p14:creationId xmlns:p14="http://schemas.microsoft.com/office/powerpoint/2010/main" val="3088370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602" y="2154791"/>
            <a:ext cx="5494337" cy="1168599"/>
          </a:xfrm>
        </p:spPr>
        <p:txBody>
          <a:bodyPr>
            <a:normAutofit/>
          </a:bodyPr>
          <a:lstStyle/>
          <a:p>
            <a:r>
              <a:rPr lang="en-US" sz="5400" dirty="0"/>
              <a:t>Starting a Job Club</a:t>
            </a:r>
          </a:p>
        </p:txBody>
      </p:sp>
    </p:spTree>
    <p:extLst>
      <p:ext uri="{BB962C8B-B14F-4D97-AF65-F5344CB8AC3E}">
        <p14:creationId xmlns:p14="http://schemas.microsoft.com/office/powerpoint/2010/main" val="37343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Job Club?</a:t>
            </a:r>
          </a:p>
        </p:txBody>
      </p:sp>
      <p:sp>
        <p:nvSpPr>
          <p:cNvPr id="3" name="Content Placeholder 2"/>
          <p:cNvSpPr>
            <a:spLocks noGrp="1"/>
          </p:cNvSpPr>
          <p:nvPr>
            <p:ph idx="1"/>
          </p:nvPr>
        </p:nvSpPr>
        <p:spPr>
          <a:xfrm>
            <a:off x="457200" y="1209470"/>
            <a:ext cx="3526325" cy="4654617"/>
          </a:xfrm>
        </p:spPr>
        <p:txBody>
          <a:bodyPr>
            <a:normAutofit lnSpcReduction="10000"/>
          </a:bodyPr>
          <a:lstStyle/>
          <a:p>
            <a:r>
              <a:rPr lang="en-US" dirty="0"/>
              <a:t>A small facilitated group that meets regularly</a:t>
            </a:r>
          </a:p>
          <a:p>
            <a:r>
              <a:rPr lang="en-US" dirty="0"/>
              <a:t>Fosters networking</a:t>
            </a:r>
          </a:p>
          <a:p>
            <a:r>
              <a:rPr lang="en-US" dirty="0"/>
              <a:t>Offers moral support</a:t>
            </a:r>
          </a:p>
          <a:p>
            <a:r>
              <a:rPr lang="en-US" dirty="0"/>
              <a:t>Provides job search assistance</a:t>
            </a:r>
          </a:p>
          <a:p>
            <a:endParaRPr lang="en-US" dirty="0"/>
          </a:p>
        </p:txBody>
      </p:sp>
      <p:pic>
        <p:nvPicPr>
          <p:cNvPr id="2050" name="Picture 2" descr="C:\Users\John\Downloads\colored_chairs_diversity_circle_400_clr_129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725" y="1702049"/>
            <a:ext cx="3980672" cy="366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4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the purpose</a:t>
            </a:r>
          </a:p>
        </p:txBody>
      </p:sp>
      <p:sp>
        <p:nvSpPr>
          <p:cNvPr id="3" name="Content Placeholder 2"/>
          <p:cNvSpPr>
            <a:spLocks noGrp="1"/>
          </p:cNvSpPr>
          <p:nvPr>
            <p:ph idx="1"/>
          </p:nvPr>
        </p:nvSpPr>
        <p:spPr/>
        <p:txBody>
          <a:bodyPr/>
          <a:lstStyle/>
          <a:p>
            <a:r>
              <a:rPr lang="en-US" dirty="0"/>
              <a:t>Will it focus on enhancing job search skills or networking and sharing job leads? </a:t>
            </a:r>
          </a:p>
          <a:p>
            <a:r>
              <a:rPr lang="en-US" dirty="0"/>
              <a:t>Will you invite all of your participants to attend or will you have groups based on the credential acquired by participants?</a:t>
            </a:r>
          </a:p>
        </p:txBody>
      </p:sp>
    </p:spTree>
    <p:extLst>
      <p:ext uri="{BB962C8B-B14F-4D97-AF65-F5344CB8AC3E}">
        <p14:creationId xmlns:p14="http://schemas.microsoft.com/office/powerpoint/2010/main" val="2228189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4&quot;&gt;&lt;property id=&quot;20148&quot; value=&quot;5&quot;/&gt;&lt;property id=&quot;20300&quot; value=&quot;Slide 1 - &amp;quot;Job Clubs&amp;quot;&quot;/&gt;&lt;property id=&quot;20307&quot; value=&quot;256&quot;/&gt;&lt;/object&gt;&lt;object type=&quot;3&quot; unique_id=&quot;10005&quot;&gt;&lt;property id=&quot;20148&quot; value=&quot;5&quot;/&gt;&lt;property id=&quot;20300&quot; value=&quot;Slide 2&quot;/&gt;&lt;property id=&quot;20307&quot; value=&quot;264&quot;/&gt;&lt;/object&gt;&lt;object type=&quot;3&quot; unique_id=&quot;10007&quot;&gt;&lt;property id=&quot;20148&quot; value=&quot;5&quot;/&gt;&lt;property id=&quot;20300&quot; value=&quot;Slide 4 - &amp;quot;John Rakis&amp;quot;&quot;/&gt;&lt;property id=&quot;20307&quot; value=&quot;260&quot;/&gt;&lt;/object&gt;&lt;object type=&quot;3&quot; unique_id=&quot;10009&quot;&gt;&lt;property id=&quot;20148&quot; value=&quot;5&quot;/&gt;&lt;property id=&quot;20300&quot; value=&quot;Slide 5&quot;/&gt;&lt;property id=&quot;20307&quot; value=&quot;265&quot;/&gt;&lt;/object&gt;&lt;object type=&quot;3&quot; unique_id=&quot;10011&quot;&gt;&lt;property id=&quot;20148&quot; value=&quot;5&quot;/&gt;&lt;property id=&quot;20300&quot; value=&quot;Slide 7 - &amp;quot;Starting a Job Club&amp;quot;&quot;/&gt;&lt;property id=&quot;20307&quot; value=&quot;257&quot;/&gt;&lt;/object&gt;&lt;object type=&quot;3&quot; unique_id=&quot;10012&quot;&gt;&lt;property id=&quot;20148&quot; value=&quot;5&quot;/&gt;&lt;property id=&quot;20300&quot; value=&quot;Slide 8 - &amp;quot;What is a Job Club?&amp;quot;&quot;/&gt;&lt;property id=&quot;20307&quot; value=&quot;258&quot;/&gt;&lt;/object&gt;&lt;object type=&quot;3&quot; unique_id=&quot;10017&quot;&gt;&lt;property id=&quot;20148&quot; value=&quot;5&quot;/&gt;&lt;property id=&quot;20300&quot; value=&quot;Slide 45&quot;/&gt;&lt;property id=&quot;20307&quot; value=&quot;267&quot;/&gt;&lt;/object&gt;&lt;object type=&quot;3&quot; unique_id=&quot;10019&quot;&gt;&lt;property id=&quot;20148&quot; value=&quot;5&quot;/&gt;&lt;property id=&quot;20300&quot; value=&quot;Slide 46&quot;/&gt;&lt;property id=&quot;20307&quot; value=&quot;269&quot;/&gt;&lt;/object&gt;&lt;object type=&quot;3&quot; unique_id=&quot;11682&quot;&gt;&lt;property id=&quot;20148&quot; value=&quot;5&quot;/&gt;&lt;property id=&quot;20300&quot; value=&quot;Slide 9 - &amp;quot;Define the purpose&amp;quot;&quot;/&gt;&lt;property id=&quot;20307&quot; value=&quot;274&quot;/&gt;&lt;/object&gt;&lt;object type=&quot;3&quot; unique_id=&quot;11740&quot;&gt;&lt;property id=&quot;20148&quot; value=&quot;5&quot;/&gt;&lt;property id=&quot;20300&quot; value=&quot;Slide 10 - &amp;quot;Investigate Other Job Clubs&amp;quot;&quot;/&gt;&lt;property id=&quot;20307&quot; value=&quot;275&quot;/&gt;&lt;/object&gt;&lt;object type=&quot;3&quot; unique_id=&quot;11822&quot;&gt;&lt;property id=&quot;20148&quot; value=&quot;5&quot;/&gt;&lt;property id=&quot;20300&quot; value=&quot;Slide 11 - &amp;quot;Form a Small Design Team&amp;quot;&quot;/&gt;&lt;property id=&quot;20307&quot; value=&quot;276&quot;/&gt;&lt;/object&gt;&lt;object type=&quot;3&quot; unique_id=&quot;11823&quot;&gt;&lt;property id=&quot;20148&quot; value=&quot;5&quot;/&gt;&lt;property id=&quot;20300&quot; value=&quot;Slide 13 - &amp;quot;No need to Reinvent the Wheel&amp;quot;&quot;/&gt;&lt;property id=&quot;20307&quot; value=&quot;277&quot;/&gt;&lt;/object&gt;&lt;object type=&quot;3&quot; unique_id=&quot;11934&quot;&gt;&lt;property id=&quot;20148&quot; value=&quot;5&quot;/&gt;&lt;property id=&quot;20300&quot; value=&quot;Slide 15 - &amp;quot;Form Partnerships&amp;quot;&quot;/&gt;&lt;property id=&quot;20307&quot; value=&quot;278&quot;/&gt;&lt;/object&gt;&lt;object type=&quot;3&quot; unique_id=&quot;11935&quot;&gt;&lt;property id=&quot;20148&quot; value=&quot;5&quot;/&gt;&lt;property id=&quot;20300&quot; value=&quot;Slide 16 - &amp;quot;Name the job club&amp;quot;&quot;/&gt;&lt;property id=&quot;20307&quot; value=&quot;279&quot;/&gt;&lt;/object&gt;&lt;object type=&quot;3&quot; unique_id=&quot;12057&quot;&gt;&lt;property id=&quot;20148&quot; value=&quot;5&quot;/&gt;&lt;property id=&quot;20300&quot; value=&quot;Slide 17 - &amp;quot;Establish a Consistent Meeting Day, Time, and Place&amp;quot;&quot;/&gt;&lt;property id=&quot;20307&quot; value=&quot;280&quot;/&gt;&lt;/object&gt;&lt;object type=&quot;3&quot; unique_id=&quot;12058&quot;&gt;&lt;property id=&quot;20148&quot; value=&quot;5&quot;/&gt;&lt;property id=&quot;20300&quot; value=&quot;Slide 18 - &amp;quot;Establish Parameters &amp;quot;&quot;/&gt;&lt;property id=&quot;20307&quot; value=&quot;281&quot;/&gt;&lt;/object&gt;&lt;object type=&quot;3&quot; unique_id=&quot;12059&quot;&gt;&lt;property id=&quot;20148&quot; value=&quot;5&quot;/&gt;&lt;property id=&quot;20300&quot; value=&quot;Slide 19 - &amp;quot;Find or Train a Facilitator&amp;quot;&quot;/&gt;&lt;property id=&quot;20307&quot; value=&quot;282&quot;/&gt;&lt;/object&gt;&lt;object type=&quot;3&quot; unique_id=&quot;12411&quot;&gt;&lt;property id=&quot;20148&quot; value=&quot;5&quot;/&gt;&lt;property id=&quot;20300&quot; value=&quot;Slide 21 - &amp;quot;Publicize the Job Club&amp;quot;&quot;/&gt;&lt;property id=&quot;20307&quot; value=&quot;283&quot;/&gt;&lt;/object&gt;&lt;object type=&quot;3&quot; unique_id=&quot;12412&quot;&gt;&lt;property id=&quot;20148&quot; value=&quot;5&quot;/&gt;&lt;property id=&quot;20300&quot; value=&quot;Slide 14 - &amp;quot;No need to Reinvent the Wheel&amp;quot;&quot;/&gt;&lt;property id=&quot;20307&quot; value=&quot;284&quot;/&gt;&lt;/object&gt;&lt;object type=&quot;3&quot; unique_id=&quot;12413&quot;&gt;&lt;property id=&quot;20148&quot; value=&quot;5&quot;/&gt;&lt;property id=&quot;20300&quot; value=&quot;Slide 23 - &amp;quot;Best Practices&amp;quot;&quot;/&gt;&lt;property id=&quot;20307&quot; value=&quot;285&quot;/&gt;&lt;/object&gt;&lt;object type=&quot;3&quot; unique_id=&quot;12414&quot;&gt;&lt;property id=&quot;20148&quot; value=&quot;5&quot;/&gt;&lt;property id=&quot;20300&quot; value=&quot;Slide 24 - &amp;quot;Determine the Club’s Values and Rules&amp;quot;&quot;/&gt;&lt;property id=&quot;20307&quot; value=&quot;286&quot;/&gt;&lt;/object&gt;&lt;object type=&quot;3&quot; unique_id=&quot;12415&quot;&gt;&lt;property id=&quot;20148&quot; value=&quot;5&quot;/&gt;&lt;property id=&quot;20300&quot; value=&quot;Slide 25 - &amp;quot;Examples of Job Club Rules&amp;quot;&quot;/&gt;&lt;property id=&quot;20307&quot; value=&quot;287&quot;/&gt;&lt;/object&gt;&lt;object type=&quot;3&quot; unique_id=&quot;12416&quot;&gt;&lt;property id=&quot;20148&quot; value=&quot;5&quot;/&gt;&lt;property id=&quot;20300&quot; value=&quot;Slide 27 - &amp;quot;Decide on a Meeting Flow&amp;quot;&quot;/&gt;&lt;property id=&quot;20307&quot; value=&quot;288&quot;/&gt;&lt;/object&gt;&lt;object type=&quot;3&quot; unique_id=&quot;12417&quot;&gt;&lt;property id=&quot;20148&quot; value=&quot;5&quot;/&gt;&lt;property id=&quot;20300&quot; value=&quot;Slide 28 - &amp;quot;Networking Job Club&amp;quot;&quot;/&gt;&lt;property id=&quot;20307&quot; value=&quot;289&quot;/&gt;&lt;/object&gt;&lt;object type=&quot;3&quot; unique_id=&quot;12418&quot;&gt;&lt;property id=&quot;20148&quot; value=&quot;5&quot;/&gt;&lt;property id=&quot;20300&quot; value=&quot;Slide 29 - &amp;quot;Skills Focused Club&amp;quot;&quot;/&gt;&lt;property id=&quot;20307&quot; value=&quot;290&quot;/&gt;&lt;/object&gt;&lt;object type=&quot;3&quot; unique_id=&quot;12419&quot;&gt;&lt;property id=&quot;20148&quot; value=&quot;5&quot;/&gt;&lt;property id=&quot;20300&quot; value=&quot;Slide 30 - &amp;quot;Know Your Limitations&amp;quot;&quot;/&gt;&lt;property id=&quot;20307&quot; value=&quot;291&quot;/&gt;&lt;/object&gt;&lt;object type=&quot;3&quot; unique_id=&quot;12420&quot;&gt;&lt;property id=&quot;20148&quot; value=&quot;5&quot;/&gt;&lt;property id=&quot;20300&quot; value=&quot;Slide 33 - &amp;quot;Create a List of Speakers and Topics in Advance&amp;quot;&quot;/&gt;&lt;property id=&quot;20307&quot; value=&quot;292&quot;/&gt;&lt;/object&gt;&lt;object type=&quot;3&quot; unique_id=&quot;12643&quot;&gt;&lt;property id=&quot;20148&quot; value=&quot;5&quot;/&gt;&lt;property id=&quot;20300&quot; value=&quot;Slide 34 - &amp;quot;Talk to Local Employers&amp;quot;&quot;/&gt;&lt;property id=&quot;20307&quot; value=&quot;293&quot;/&gt;&lt;/object&gt;&lt;object type=&quot;3&quot; unique_id=&quot;12644&quot;&gt;&lt;property id=&quot;20148&quot; value=&quot;5&quot;/&gt;&lt;property id=&quot;20300&quot; value=&quot;Slide 31 - &amp;quot;Develop a List of Referral Resources&amp;quot;&quot;/&gt;&lt;property id=&quot;20307&quot; value=&quot;294&quot;/&gt;&lt;/object&gt;&lt;object type=&quot;3&quot; unique_id=&quot;12645&quot;&gt;&lt;property id=&quot;20148&quot; value=&quot;5&quot;/&gt;&lt;property id=&quot;20300&quot; value=&quot;Slide 35 - &amp;quot;Celebrate Success, De-stigmatize failure&amp;quot;&quot;/&gt;&lt;property id=&quot;20307&quot; value=&quot;295&quot;/&gt;&lt;/object&gt;&lt;object type=&quot;3&quot; unique_id=&quot;12646&quot;&gt;&lt;property id=&quot;20148&quot; value=&quot;5&quot;/&gt;&lt;property id=&quot;20300&quot; value=&quot;Slide 37 - &amp;quot;Establish a Pay-it-Forward Mentality&amp;quot;&quot;/&gt;&lt;property id=&quot;20307&quot; value=&quot;296&quot;/&gt;&lt;/object&gt;&lt;object type=&quot;3&quot; unique_id=&quot;12770&quot;&gt;&lt;property id=&quot;20148&quot; value=&quot;5&quot;/&gt;&lt;property id=&quot;20300&quot; value=&quot;Slide 38 - &amp;quot;Provide Handouts to the Group&amp;quot;&quot;/&gt;&lt;property id=&quot;20307&quot; value=&quot;297&quot;/&gt;&lt;/object&gt;&lt;object type=&quot;3&quot; unique_id=&quot;12981&quot;&gt;&lt;property id=&quot;20148&quot; value=&quot;5&quot;/&gt;&lt;property id=&quot;20300&quot; value=&quot;Slide 39 - &amp;quot;Job Club Topics and Ideas&amp;quot;&quot;/&gt;&lt;property id=&quot;20307&quot; value=&quot;298&quot;/&gt;&lt;/object&gt;&lt;object type=&quot;3&quot; unique_id=&quot;12982&quot;&gt;&lt;property id=&quot;20148&quot; value=&quot;5&quot;/&gt;&lt;property id=&quot;20300&quot; value=&quot;Slide 40 - &amp;quot;Engage in Assessment and Renewal&amp;quot;&quot;/&gt;&lt;property id=&quot;20307&quot; value=&quot;299&quot;/&gt;&lt;/object&gt;&lt;object type=&quot;3&quot; unique_id=&quot;12983&quot;&gt;&lt;property id=&quot;20148&quot; value=&quot;5&quot;/&gt;&lt;property id=&quot;20300&quot; value=&quot;Slide 42 - &amp;quot;Share Job Leads&amp;quot;&quot;/&gt;&lt;property id=&quot;20307&quot; value=&quot;300&quot;/&gt;&lt;/object&gt;&lt;object type=&quot;3&quot; unique_id=&quot;13337&quot;&gt;&lt;property id=&quot;20148&quot; value=&quot;5&quot;/&gt;&lt;property id=&quot;20300&quot; value=&quot;Slide 6 - &amp;quot;Poll&amp;quot;&quot;/&gt;&lt;property id=&quot;20307&quot; value=&quot;301&quot;/&gt;&lt;/object&gt;&lt;object type=&quot;3&quot; unique_id=&quot;13646&quot;&gt;&lt;property id=&quot;20148&quot; value=&quot;5&quot;/&gt;&lt;property id=&quot;20300&quot; value=&quot;Slide 12&quot;/&gt;&lt;property id=&quot;20307&quot; value=&quot;302&quot;/&gt;&lt;/object&gt;&lt;object type=&quot;3&quot; unique_id=&quot;13647&quot;&gt;&lt;property id=&quot;20148&quot; value=&quot;5&quot;/&gt;&lt;property id=&quot;20300&quot; value=&quot;Slide 20&quot;/&gt;&lt;property id=&quot;20307&quot; value=&quot;303&quot;/&gt;&lt;/object&gt;&lt;object type=&quot;3&quot; unique_id=&quot;13648&quot;&gt;&lt;property id=&quot;20148&quot; value=&quot;5&quot;/&gt;&lt;property id=&quot;20300&quot; value=&quot;Slide 26&quot;/&gt;&lt;property id=&quot;20307&quot; value=&quot;304&quot;/&gt;&lt;/object&gt;&lt;object type=&quot;3&quot; unique_id=&quot;13649&quot;&gt;&lt;property id=&quot;20148&quot; value=&quot;5&quot;/&gt;&lt;property id=&quot;20300&quot; value=&quot;Slide 41&quot;/&gt;&lt;property id=&quot;20307&quot; value=&quot;305&quot;/&gt;&lt;/object&gt;&lt;object type=&quot;3&quot; unique_id=&quot;13650&quot;&gt;&lt;property id=&quot;20148&quot; value=&quot;5&quot;/&gt;&lt;property id=&quot;20300&quot; value=&quot;Slide 43 - &amp;quot;Use Virtual Tools&amp;quot;&quot;/&gt;&lt;property id=&quot;20307&quot; value=&quot;306&quot;/&gt;&lt;/object&gt;&lt;object type=&quot;3&quot; unique_id=&quot;13984&quot;&gt;&lt;property id=&quot;20148&quot; value=&quot;5&quot;/&gt;&lt;property id=&quot;20300&quot; value=&quot;Slide 22 - &amp;quot;Discussion&amp;quot;&quot;/&gt;&lt;property id=&quot;20307&quot; value=&quot;308&quot;/&gt;&lt;/object&gt;&lt;object type=&quot;3&quot; unique_id=&quot;13985&quot;&gt;&lt;property id=&quot;20148&quot; value=&quot;5&quot;/&gt;&lt;property id=&quot;20300&quot; value=&quot;Slide 44 - &amp;quot;Discussion&amp;quot;&quot;/&gt;&lt;property id=&quot;20307&quot; value=&quot;309&quot;/&gt;&lt;/object&gt;&lt;object type=&quot;3&quot; unique_id=&quot;14125&quot;&gt;&lt;property id=&quot;20148&quot; value=&quot;5&quot;/&gt;&lt;property id=&quot;20300&quot; value=&quot;Slide 36 - &amp;quot;Discussion&amp;quot;&quot;/&gt;&lt;property id=&quot;20307&quot; value=&quot;310&quot;/&gt;&lt;/object&gt;&lt;object type=&quot;3&quot; unique_id=&quot;14267&quot;&gt;&lt;property id=&quot;20148&quot; value=&quot;5&quot;/&gt;&lt;property id=&quot;20300&quot; value=&quot;Slide 32&quot;/&gt;&lt;property id=&quot;20307&quot; value=&quot;311&quot;/&gt;&lt;/object&gt;&lt;object type=&quot;3&quot; unique_id=&quot;14269&quot;&gt;&lt;property id=&quot;20148&quot; value=&quot;5&quot;/&gt;&lt;property id=&quot;20300&quot; value=&quot;Slide 3 - &amp;quot;Welcome &amp;amp; Introduction&amp;quot;&quot;/&gt;&lt;property id=&quot;20307&quot; value=&quot;313&quot;/&gt;&lt;/object&gt;&lt;/object&gt;&lt;object type=&quot;8&quot; unique_id=&quot;1003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4510</TotalTime>
  <Words>1366</Words>
  <Application>Microsoft Office PowerPoint</Application>
  <PresentationFormat>On-screen Show (4:3)</PresentationFormat>
  <Paragraphs>208</Paragraphs>
  <Slides>46</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Arial Narrow</vt:lpstr>
      <vt:lpstr>Calibri</vt:lpstr>
      <vt:lpstr>Impact</vt:lpstr>
      <vt:lpstr>Myriad Pro</vt:lpstr>
      <vt:lpstr>Myriad Pro Cond</vt:lpstr>
      <vt:lpstr>Symbol</vt:lpstr>
      <vt:lpstr>Times New Roman</vt:lpstr>
      <vt:lpstr>Wingdings</vt:lpstr>
      <vt:lpstr>Office Theme</vt:lpstr>
      <vt:lpstr>Job Clubs</vt:lpstr>
      <vt:lpstr>PowerPoint Presentation</vt:lpstr>
      <vt:lpstr>Welcome &amp; Introduction</vt:lpstr>
      <vt:lpstr>John Rakis</vt:lpstr>
      <vt:lpstr>PowerPoint Presentation</vt:lpstr>
      <vt:lpstr>Poll</vt:lpstr>
      <vt:lpstr>Starting a Job Club</vt:lpstr>
      <vt:lpstr>What is a Job Club?</vt:lpstr>
      <vt:lpstr>Define the purpose</vt:lpstr>
      <vt:lpstr>Investigate Other Job Clubs</vt:lpstr>
      <vt:lpstr>Form a Small Design Team</vt:lpstr>
      <vt:lpstr>PowerPoint Presentation</vt:lpstr>
      <vt:lpstr>No need to Reinvent the Wheel</vt:lpstr>
      <vt:lpstr>No need to Reinvent the Wheel</vt:lpstr>
      <vt:lpstr>Form Partnerships</vt:lpstr>
      <vt:lpstr>Name the job club</vt:lpstr>
      <vt:lpstr>Establish a Consistent Meeting Day, Time, and Place</vt:lpstr>
      <vt:lpstr>Establish Parameters </vt:lpstr>
      <vt:lpstr>Find or Train a Facilitator</vt:lpstr>
      <vt:lpstr>PowerPoint Presentation</vt:lpstr>
      <vt:lpstr>Publicize the Job Club</vt:lpstr>
      <vt:lpstr>Discussion</vt:lpstr>
      <vt:lpstr>Best Practices</vt:lpstr>
      <vt:lpstr>Determine the Club’s Values and Rules</vt:lpstr>
      <vt:lpstr>Examples of Job Club Rules</vt:lpstr>
      <vt:lpstr>PowerPoint Presentation</vt:lpstr>
      <vt:lpstr>Decide on a Meeting Flow</vt:lpstr>
      <vt:lpstr>Networking Job Club</vt:lpstr>
      <vt:lpstr>Skills Focused Club</vt:lpstr>
      <vt:lpstr>Know Your Limitations</vt:lpstr>
      <vt:lpstr>Develop a List of Referral Resources</vt:lpstr>
      <vt:lpstr>PowerPoint Presentation</vt:lpstr>
      <vt:lpstr>Create a List of Speakers and Topics in Advance</vt:lpstr>
      <vt:lpstr>Talk to Local Employers</vt:lpstr>
      <vt:lpstr>Celebrate Success, De-stigmatize failure</vt:lpstr>
      <vt:lpstr>Discussion</vt:lpstr>
      <vt:lpstr>Establish a Pay-it-Forward Mentality</vt:lpstr>
      <vt:lpstr>Provide Handouts to the Group</vt:lpstr>
      <vt:lpstr>Job Club Topics and Ideas</vt:lpstr>
      <vt:lpstr>Engage in Assessment and Renewal</vt:lpstr>
      <vt:lpstr>PowerPoint Presentation</vt:lpstr>
      <vt:lpstr>Share Job Leads</vt:lpstr>
      <vt:lpstr>Use Virtual Tools</vt:lpstr>
      <vt:lpstr>Discussion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Medrano</dc:creator>
  <cp:lastModifiedBy>Laura Casertano</cp:lastModifiedBy>
  <cp:revision>221</cp:revision>
  <cp:lastPrinted>2016-05-27T19:54:49Z</cp:lastPrinted>
  <dcterms:created xsi:type="dcterms:W3CDTF">2014-04-10T03:33:57Z</dcterms:created>
  <dcterms:modified xsi:type="dcterms:W3CDTF">2016-08-24T13:31:14Z</dcterms:modified>
</cp:coreProperties>
</file>