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256" r:id="rId5"/>
    <p:sldId id="264" r:id="rId6"/>
    <p:sldId id="275" r:id="rId7"/>
    <p:sldId id="299" r:id="rId8"/>
    <p:sldId id="265" r:id="rId9"/>
    <p:sldId id="302" r:id="rId10"/>
    <p:sldId id="258" r:id="rId11"/>
    <p:sldId id="296" r:id="rId12"/>
    <p:sldId id="311" r:id="rId13"/>
    <p:sldId id="284" r:id="rId14"/>
    <p:sldId id="285" r:id="rId15"/>
    <p:sldId id="314" r:id="rId16"/>
    <p:sldId id="303" r:id="rId17"/>
    <p:sldId id="297" r:id="rId18"/>
    <p:sldId id="298" r:id="rId19"/>
    <p:sldId id="304" r:id="rId20"/>
    <p:sldId id="286" r:id="rId21"/>
    <p:sldId id="281" r:id="rId22"/>
    <p:sldId id="290" r:id="rId23"/>
    <p:sldId id="274" r:id="rId24"/>
    <p:sldId id="301" r:id="rId25"/>
    <p:sldId id="300" r:id="rId26"/>
    <p:sldId id="292" r:id="rId27"/>
    <p:sldId id="312" r:id="rId28"/>
    <p:sldId id="313" r:id="rId29"/>
    <p:sldId id="317" r:id="rId30"/>
    <p:sldId id="306" r:id="rId31"/>
    <p:sldId id="278" r:id="rId32"/>
    <p:sldId id="279" r:id="rId33"/>
    <p:sldId id="291" r:id="rId34"/>
    <p:sldId id="310" r:id="rId35"/>
    <p:sldId id="307" r:id="rId36"/>
    <p:sldId id="309" r:id="rId37"/>
    <p:sldId id="263" r:id="rId38"/>
    <p:sldId id="293" r:id="rId39"/>
    <p:sldId id="268" r:id="rId40"/>
    <p:sldId id="295" r:id="rId41"/>
    <p:sldId id="294" r:id="rId42"/>
    <p:sldId id="318" r:id="rId43"/>
    <p:sldId id="267" r:id="rId44"/>
    <p:sldId id="269" r:id="rId45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7A16A4-C254-4A58-A0F8-48D7D5ADC676}">
          <p14:sldIdLst>
            <p14:sldId id="256"/>
            <p14:sldId id="264"/>
            <p14:sldId id="275"/>
            <p14:sldId id="299"/>
            <p14:sldId id="265"/>
            <p14:sldId id="302"/>
            <p14:sldId id="258"/>
            <p14:sldId id="296"/>
            <p14:sldId id="311"/>
          </p14:sldIdLst>
        </p14:section>
        <p14:section name="Terry and Bennett" id="{9B2FAB93-01D1-4760-839D-1F9174327D2A}">
          <p14:sldIdLst>
            <p14:sldId id="284"/>
            <p14:sldId id="285"/>
            <p14:sldId id="314"/>
            <p14:sldId id="303"/>
            <p14:sldId id="297"/>
            <p14:sldId id="298"/>
            <p14:sldId id="304"/>
            <p14:sldId id="286"/>
            <p14:sldId id="281"/>
            <p14:sldId id="290"/>
            <p14:sldId id="274"/>
            <p14:sldId id="301"/>
            <p14:sldId id="300"/>
            <p14:sldId id="292"/>
            <p14:sldId id="312"/>
            <p14:sldId id="313"/>
            <p14:sldId id="317"/>
          </p14:sldIdLst>
        </p14:section>
        <p14:section name="Transition to New Grantees" id="{EE8A2CB9-8910-499F-8D21-30BD0B00E518}">
          <p14:sldIdLst>
            <p14:sldId id="306"/>
            <p14:sldId id="278"/>
            <p14:sldId id="279"/>
            <p14:sldId id="291"/>
            <p14:sldId id="310"/>
            <p14:sldId id="307"/>
            <p14:sldId id="309"/>
            <p14:sldId id="263"/>
            <p14:sldId id="293"/>
            <p14:sldId id="268"/>
            <p14:sldId id="295"/>
            <p14:sldId id="294"/>
            <p14:sldId id="31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i McNeace" initials="M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4675B8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87211" autoAdjust="0"/>
  </p:normalViewPr>
  <p:slideViewPr>
    <p:cSldViewPr snapToGrid="0">
      <p:cViewPr varScale="1">
        <p:scale>
          <a:sx n="81" d="100"/>
          <a:sy n="81" d="100"/>
        </p:scale>
        <p:origin x="70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8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FBD6B5-AD14-4D41-8A0D-AFF5136F4E09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118022-50D0-43CE-B9C3-944277464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07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4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00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57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9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7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73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4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1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7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1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33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01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74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80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64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7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50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04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2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634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6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29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7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6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8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53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91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64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3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5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1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18022-50D0-43CE-B9C3-944277464A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ETAsupport@wfgpshelpdesk.atlassian.net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ETAsupport@wfgpshelpdesk.atlassian.net</a:t>
            </a:r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6" name="Picture 5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300" b="0" i="0" spc="40" baseline="0" dirty="0">
                <a:latin typeface="Franklin Gothic Medium" panose="020B0603020102020204" pitchFamily="34" charset="0"/>
              </a:rPr>
              <a:t>Today’s Moderator</a:t>
            </a:r>
          </a:p>
        </p:txBody>
      </p:sp>
    </p:spTree>
    <p:extLst>
      <p:ext uri="{BB962C8B-B14F-4D97-AF65-F5344CB8AC3E}">
        <p14:creationId xmlns:p14="http://schemas.microsoft.com/office/powerpoint/2010/main" val="2479566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256333" y="4876220"/>
            <a:ext cx="3635812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</a:t>
            </a:r>
          </a:p>
        </p:txBody>
      </p:sp>
      <p:pic>
        <p:nvPicPr>
          <p:cNvPr id="9" name="Picture 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4621068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462106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244495" y="4884653"/>
            <a:ext cx="3653658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15" name="Picture 1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078559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3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4675187" cy="33123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225688" y="4898052"/>
            <a:ext cx="3682011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Franklin Gothic Medium" panose="020B0603020102020204" pitchFamily="34" charset="0"/>
              </a:rPr>
              <a:t>Today’s Presenters</a:t>
            </a:r>
          </a:p>
        </p:txBody>
      </p:sp>
      <p:pic>
        <p:nvPicPr>
          <p:cNvPr id="29" name="Picture 28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489"/>
            <a:ext cx="3194592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2" y="37393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43200"/>
            <a:ext cx="8064341" cy="402349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Poll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813" y="2574767"/>
            <a:ext cx="1822480" cy="273050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2950005"/>
            <a:ext cx="6908800" cy="3485834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Freeform 18"/>
          <p:cNvSpPr/>
          <p:nvPr userDrawn="1"/>
        </p:nvSpPr>
        <p:spPr>
          <a:xfrm>
            <a:off x="88903" y="1218088"/>
            <a:ext cx="7480297" cy="1505810"/>
          </a:xfrm>
          <a:custGeom>
            <a:avLst/>
            <a:gdLst>
              <a:gd name="connsiteX0" fmla="*/ 0 w 8376408"/>
              <a:gd name="connsiteY0" fmla="*/ 150581 h 1505810"/>
              <a:gd name="connsiteX1" fmla="*/ 150581 w 8376408"/>
              <a:gd name="connsiteY1" fmla="*/ 0 h 1505810"/>
              <a:gd name="connsiteX2" fmla="*/ 8225827 w 8376408"/>
              <a:gd name="connsiteY2" fmla="*/ 0 h 1505810"/>
              <a:gd name="connsiteX3" fmla="*/ 8376408 w 8376408"/>
              <a:gd name="connsiteY3" fmla="*/ 150581 h 1505810"/>
              <a:gd name="connsiteX4" fmla="*/ 8376408 w 8376408"/>
              <a:gd name="connsiteY4" fmla="*/ 1355229 h 1505810"/>
              <a:gd name="connsiteX5" fmla="*/ 8225827 w 8376408"/>
              <a:gd name="connsiteY5" fmla="*/ 1505810 h 1505810"/>
              <a:gd name="connsiteX6" fmla="*/ 150581 w 8376408"/>
              <a:gd name="connsiteY6" fmla="*/ 1505810 h 1505810"/>
              <a:gd name="connsiteX7" fmla="*/ 0 w 8376408"/>
              <a:gd name="connsiteY7" fmla="*/ 1355229 h 1505810"/>
              <a:gd name="connsiteX8" fmla="*/ 0 w 8376408"/>
              <a:gd name="connsiteY8" fmla="*/ 150581 h 150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6408" h="1505810">
                <a:moveTo>
                  <a:pt x="0" y="150581"/>
                </a:moveTo>
                <a:cubicBezTo>
                  <a:pt x="0" y="67417"/>
                  <a:pt x="67417" y="0"/>
                  <a:pt x="150581" y="0"/>
                </a:cubicBezTo>
                <a:lnTo>
                  <a:pt x="8225827" y="0"/>
                </a:lnTo>
                <a:cubicBezTo>
                  <a:pt x="8308991" y="0"/>
                  <a:pt x="8376408" y="67417"/>
                  <a:pt x="8376408" y="150581"/>
                </a:cubicBezTo>
                <a:lnTo>
                  <a:pt x="8376408" y="1355229"/>
                </a:lnTo>
                <a:cubicBezTo>
                  <a:pt x="8376408" y="1438393"/>
                  <a:pt x="8308991" y="1505810"/>
                  <a:pt x="8225827" y="1505810"/>
                </a:cubicBezTo>
                <a:lnTo>
                  <a:pt x="150581" y="1505810"/>
                </a:lnTo>
                <a:cubicBezTo>
                  <a:pt x="67417" y="1505810"/>
                  <a:pt x="0" y="1438393"/>
                  <a:pt x="0" y="1355229"/>
                </a:cubicBezTo>
                <a:lnTo>
                  <a:pt x="0" y="150581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824" tIns="74584" rIns="89824" bIns="7458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3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710174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3" name="Picture 22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5" name="Isosceles Triangle 24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December 1, 2016</a:t>
            </a:fld>
            <a:endParaRPr lang="en-US" sz="2400" b="1" i="0" spc="-40" baseline="0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0" y="2047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29"/>
            <a:ext cx="9144001" cy="5420142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2" y="383750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9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2" y="347552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66" y="472966"/>
            <a:ext cx="8655269" cy="6400800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4" name="Picture 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89338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4" name="Isosceles Triangle 1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r="66253"/>
          <a:stretch/>
        </p:blipFill>
        <p:spPr>
          <a:xfrm>
            <a:off x="7498391" y="567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0" y="-193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0" name="Isosceles Triangle 19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7" name="Picture 26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8" name="Group 27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9" name="Isosceles Triangle 28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26" name="Picture 25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28" name="Isosceles Triangle 2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991981"/>
            <a:ext cx="9144000" cy="5104019"/>
            <a:chOff x="0" y="991981"/>
            <a:chExt cx="9144000" cy="49516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991981"/>
              <a:ext cx="9144000" cy="4951619"/>
            </a:xfrm>
            <a:prstGeom prst="rect">
              <a:avLst/>
            </a:prstGeom>
            <a:solidFill>
              <a:srgbClr val="275A99">
                <a:alpha val="1600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017198"/>
              <a:ext cx="9144000" cy="49011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90000">
                  <a:srgbClr val="F6F6F6"/>
                </a:gs>
                <a:gs pos="72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5882795" y="6070006"/>
            <a:ext cx="2438400" cy="787994"/>
          </a:xfrm>
          <a:prstGeom prst="rect">
            <a:avLst/>
          </a:prstGeom>
          <a:gradFill flip="none" rotWithShape="1">
            <a:gsLst>
              <a:gs pos="55720">
                <a:srgbClr val="002C47">
                  <a:alpha val="11000"/>
                </a:srgbClr>
              </a:gs>
              <a:gs pos="10000">
                <a:srgbClr val="002C47">
                  <a:alpha val="0"/>
                </a:srgbClr>
              </a:gs>
              <a:gs pos="100000">
                <a:srgbClr val="002C47">
                  <a:alpha val="34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474454" y="-1933"/>
            <a:ext cx="2047874" cy="1019623"/>
          </a:xfrm>
          <a:prstGeom prst="rect">
            <a:avLst/>
          </a:prstGeom>
          <a:gradFill flip="none" rotWithShape="1">
            <a:gsLst>
              <a:gs pos="81000">
                <a:schemeClr val="tx1">
                  <a:alpha val="14000"/>
                </a:schemeClr>
              </a:gs>
              <a:gs pos="10000">
                <a:srgbClr val="002C47">
                  <a:alpha val="0"/>
                </a:srgbClr>
              </a:gs>
              <a:gs pos="100000">
                <a:schemeClr val="tx1">
                  <a:alpha val="34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  <a:effectLst/>
        </p:spPr>
      </p:pic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4" name="Picture 13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7" y="6106511"/>
            <a:ext cx="2230783" cy="75455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7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0800000" flipH="1" flipV="1">
            <a:off x="8553860" y="5040637"/>
            <a:ext cx="592563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76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3" r:id="rId17"/>
    <p:sldLayoutId id="2147483675" r:id="rId18"/>
    <p:sldLayoutId id="2147483674" r:id="rId19"/>
    <p:sldLayoutId id="2147483670" r:id="rId20"/>
    <p:sldLayoutId id="2147483668" r:id="rId21"/>
    <p:sldLayoutId id="2147483667" r:id="rId22"/>
    <p:sldLayoutId id="2147483671" r:id="rId23"/>
    <p:sldLayoutId id="2147483672" r:id="rId24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u="none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Franklin Gothic Medium" panose="020B0603020102020204" pitchFamily="34" charset="0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jlee@napca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hyperlink" Target="mailto:pwilkins@nationalable.org" TargetMode="External"/><Relationship Id="rId4" Type="http://schemas.openxmlformats.org/officeDocument/2006/relationships/hyperlink" Target="mailto:cdom@easterseals.co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lderworkers.workforcegps.org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scseped.org/" TargetMode="External"/><Relationship Id="rId5" Type="http://schemas.openxmlformats.org/officeDocument/2006/relationships/hyperlink" Target="http://www.sparq.doleta.gov/index.cfm" TargetMode="External"/><Relationship Id="rId4" Type="http://schemas.openxmlformats.org/officeDocument/2006/relationships/hyperlink" Target="http://www.doleta.gov/senior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cox.charles@dol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capucini.matthew@dol.go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ouliot.Suzanne@dol.gov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pouliot.suzanne@dol.gov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pouliot.suzanne@dol.gov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402" y="851427"/>
            <a:ext cx="5505844" cy="1470025"/>
          </a:xfrm>
        </p:spPr>
        <p:txBody>
          <a:bodyPr/>
          <a:lstStyle/>
          <a:p>
            <a:pPr algn="ctr"/>
            <a:r>
              <a:rPr lang="en-US" sz="3200" dirty="0"/>
              <a:t>Senior Community Service Employment Program </a:t>
            </a:r>
            <a:br>
              <a:rPr lang="en-US" sz="3200" dirty="0"/>
            </a:br>
            <a:r>
              <a:rPr lang="en-US" sz="3200" dirty="0"/>
              <a:t>SCSEP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660" y="2804462"/>
            <a:ext cx="5024782" cy="132634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9D1C30"/>
                </a:solidFill>
                <a:latin typeface="Franklin Gothic Medium Cond" panose="020B0606030402020204" pitchFamily="34" charset="0"/>
              </a:rPr>
              <a:t>Let’s get Ready to Transfer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>
          <a:xfrm>
            <a:off x="5495926" y="5730973"/>
            <a:ext cx="3577328" cy="773865"/>
          </a:xfrm>
        </p:spPr>
        <p:txBody>
          <a:bodyPr/>
          <a:lstStyle/>
          <a:p>
            <a:r>
              <a:rPr lang="en-US" sz="1800" dirty="0">
                <a:latin typeface="Franklin Gothic Medium" panose="020B0603020102020204" pitchFamily="34" charset="0"/>
              </a:rPr>
              <a:t>U.S. Department of Labor Employment ad Training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Version 1A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report of all counties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Version 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Version 3</a:t>
            </a:r>
          </a:p>
        </p:txBody>
      </p:sp>
    </p:spTree>
    <p:extLst>
      <p:ext uri="{BB962C8B-B14F-4D97-AF65-F5344CB8AC3E}">
        <p14:creationId xmlns:p14="http://schemas.microsoft.com/office/powerpoint/2010/main" val="31477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Swaps and Other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Swaps approved</a:t>
            </a:r>
          </a:p>
          <a:p>
            <a:r>
              <a:rPr lang="en-US" dirty="0">
                <a:solidFill>
                  <a:schemeClr val="tx1"/>
                </a:solidFill>
              </a:rPr>
              <a:t>Additional swap opportunities</a:t>
            </a:r>
          </a:p>
          <a:p>
            <a:pPr marL="0" indent="0">
              <a:buNone/>
            </a:pPr>
            <a:endParaRPr lang="en-US" dirty="0">
              <a:solidFill>
                <a:srgbClr val="9D1C3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9D1C30"/>
                </a:solidFill>
              </a:rPr>
              <a:t>Additional Activities –</a:t>
            </a:r>
          </a:p>
          <a:p>
            <a:r>
              <a:rPr lang="en-US" dirty="0">
                <a:solidFill>
                  <a:schemeClr val="tx1"/>
                </a:solidFill>
              </a:rPr>
              <a:t>Enrollment Freeze</a:t>
            </a:r>
          </a:p>
          <a:p>
            <a:r>
              <a:rPr lang="en-US" dirty="0">
                <a:solidFill>
                  <a:schemeClr val="tx1"/>
                </a:solidFill>
              </a:rPr>
              <a:t>Transfer Freeze</a:t>
            </a:r>
          </a:p>
          <a:p>
            <a:r>
              <a:rPr lang="en-US" dirty="0">
                <a:solidFill>
                  <a:schemeClr val="tx1"/>
                </a:solidFill>
              </a:rPr>
              <a:t>Swap Freeze</a:t>
            </a:r>
          </a:p>
          <a:p>
            <a:r>
              <a:rPr lang="en-US" dirty="0">
                <a:solidFill>
                  <a:schemeClr val="tx1"/>
                </a:solidFill>
              </a:rPr>
              <a:t>Data Validation </a:t>
            </a:r>
          </a:p>
        </p:txBody>
      </p:sp>
    </p:spTree>
    <p:extLst>
      <p:ext uri="{BB962C8B-B14F-4D97-AF65-F5344CB8AC3E}">
        <p14:creationId xmlns:p14="http://schemas.microsoft.com/office/powerpoint/2010/main" val="232643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16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425"/>
            <a:ext cx="6315075" cy="1102180"/>
          </a:xfrm>
        </p:spPr>
        <p:txBody>
          <a:bodyPr/>
          <a:lstStyle/>
          <a:p>
            <a:r>
              <a:rPr lang="en-US" dirty="0"/>
              <a:t>Meeting Critical Deadlines</a:t>
            </a:r>
          </a:p>
        </p:txBody>
      </p:sp>
    </p:spTree>
    <p:extLst>
      <p:ext uri="{BB962C8B-B14F-4D97-AF65-F5344CB8AC3E}">
        <p14:creationId xmlns:p14="http://schemas.microsoft.com/office/powerpoint/2010/main" val="383677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should have happened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D1C30"/>
                </a:solidFill>
              </a:rPr>
              <a:t>November-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Completed transfers 1A list and swap requests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Letters to participants and host agencies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Communication between donor and recipient grantees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Schedule participant and host agency meetings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Submit request for transition funding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9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D1C30"/>
                </a:solidFill>
              </a:rPr>
              <a:t>December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Donor grantees return Version 2 of transfer list to SCSEP Help by 12/15/16</a:t>
            </a:r>
          </a:p>
          <a:p>
            <a:r>
              <a:rPr lang="en-US" sz="2400" dirty="0">
                <a:solidFill>
                  <a:schemeClr val="tx1"/>
                </a:solidFill>
              </a:rPr>
              <a:t>Grantees receive Version 3 of transfer list on 12/28/16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Donor and Recipient Grantees conduct meetings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Participants 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Host Agencies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Donors prepare program files to be transferred to recipient 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Recipients complete payroll process and documentation </a:t>
            </a:r>
          </a:p>
          <a:p>
            <a:r>
              <a:rPr lang="en-US" sz="2400" dirty="0">
                <a:solidFill>
                  <a:schemeClr val="tx1"/>
                </a:solidFill>
              </a:rPr>
              <a:t>All Grantees begin arrangements to set up and/or close down locations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What’s Going on Now</a:t>
            </a:r>
          </a:p>
        </p:txBody>
      </p:sp>
    </p:spTree>
    <p:extLst>
      <p:ext uri="{BB962C8B-B14F-4D97-AF65-F5344CB8AC3E}">
        <p14:creationId xmlns:p14="http://schemas.microsoft.com/office/powerpoint/2010/main" val="414887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Next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7867650" cy="4654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D1C30"/>
                </a:solidFill>
              </a:rPr>
              <a:t>JANUARY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Transfer all relevant program files –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Electronic files – are complete</a:t>
            </a:r>
            <a:r>
              <a:rPr lang="en-US" sz="2000" dirty="0">
                <a:solidFill>
                  <a:srgbClr val="9D1C3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and accessible by the recipient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Hard copy files – are complete and orderly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All files are secured and transferred timely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Donors return Version 3 of transfer list by 1/9/17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Grantees receive Version 4 of transfer list on1/16/17, and donors return it to SCSEP Help by 1/20/17 with final comments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Grantees receive Version 5 of transfer list for their records.  No action needed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5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9D1C30"/>
                </a:solidFill>
              </a:rPr>
              <a:t>February 1,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Official Transfer Date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Participants Transferred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Files Transferred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Donor Grantee Responsibilities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</a:rPr>
              <a:t>Recipient Grantee Responsibilities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23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Participant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209470"/>
            <a:ext cx="7662672" cy="46546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Make sure all participants are accounted for </a:t>
            </a:r>
          </a:p>
          <a:p>
            <a:r>
              <a:rPr lang="en-US" dirty="0">
                <a:solidFill>
                  <a:schemeClr val="tx1"/>
                </a:solidFill>
              </a:rPr>
              <a:t>They do not miss a paycheck through no fault of their own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Timesheet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Payroll information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Pay check – direct deposit, pay card, check</a:t>
            </a:r>
          </a:p>
          <a:p>
            <a:r>
              <a:rPr lang="en-US" dirty="0">
                <a:solidFill>
                  <a:schemeClr val="tx1"/>
                </a:solidFill>
              </a:rPr>
              <a:t>Community Service Assignment continues</a:t>
            </a:r>
          </a:p>
          <a:p>
            <a:r>
              <a:rPr lang="en-US" dirty="0">
                <a:solidFill>
                  <a:schemeClr val="tx1"/>
                </a:solidFill>
              </a:rPr>
              <a:t>Durational limits and transition plans </a:t>
            </a:r>
          </a:p>
        </p:txBody>
      </p:sp>
    </p:spTree>
    <p:extLst>
      <p:ext uri="{BB962C8B-B14F-4D97-AF65-F5344CB8AC3E}">
        <p14:creationId xmlns:p14="http://schemas.microsoft.com/office/powerpoint/2010/main" val="199294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11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500" y="293626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Ahead of schedule; just waiting for 2/1 to get here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On schedule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Not quite there but I think we will make it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Just getting started</a:t>
            </a:r>
          </a:p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Not at all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" y="1524000"/>
            <a:ext cx="74676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Are You On Schedule?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Choose the answer that best reflects you (or your group):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90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932" y="1699260"/>
            <a:ext cx="5494337" cy="174416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SCSEP </a:t>
            </a:r>
            <a:br>
              <a:rPr lang="en-US" sz="5400" dirty="0"/>
            </a:br>
            <a:r>
              <a:rPr lang="en-US" sz="5400" dirty="0"/>
              <a:t>Grantee Updates</a:t>
            </a:r>
          </a:p>
        </p:txBody>
      </p:sp>
    </p:spTree>
    <p:extLst>
      <p:ext uri="{BB962C8B-B14F-4D97-AF65-F5344CB8AC3E}">
        <p14:creationId xmlns:p14="http://schemas.microsoft.com/office/powerpoint/2010/main" val="3834245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National ABLE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Easter Seals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5025" y="290227"/>
            <a:ext cx="5637276" cy="33123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Asian Pacific Center on Aging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Eun Jeong Lee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ejlee@napca.org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Crystal Odom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cdom@easterseals.com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Patricia Wilkins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pwilkins@nationalable.org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1" y="2185924"/>
            <a:ext cx="156686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56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 Activities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1035" y="1179195"/>
            <a:ext cx="660844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Big Picture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Infrastructure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Staffing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Participants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Host Agencies  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SPARQ</a:t>
            </a:r>
          </a:p>
          <a:p>
            <a:pPr marL="457200" indent="-45720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Challenges/Recommendations</a:t>
            </a:r>
          </a:p>
          <a:p>
            <a:pPr>
              <a:buClr>
                <a:srgbClr val="9D1C30"/>
              </a:buClr>
            </a:pPr>
            <a:endParaRPr lang="en-US" sz="3200" dirty="0"/>
          </a:p>
          <a:p>
            <a:pPr lvl="1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3737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Discussion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2024" y="1209470"/>
            <a:ext cx="7781544" cy="4654617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Roll Call – Successes and/or Challenges </a:t>
            </a:r>
          </a:p>
          <a:p>
            <a:r>
              <a:rPr lang="en-US" dirty="0">
                <a:solidFill>
                  <a:schemeClr val="tx1"/>
                </a:solidFill>
              </a:rPr>
              <a:t>Technical Assistance Needs</a:t>
            </a:r>
          </a:p>
          <a:p>
            <a:r>
              <a:rPr lang="en-US" dirty="0">
                <a:solidFill>
                  <a:schemeClr val="tx1"/>
                </a:solidFill>
              </a:rPr>
              <a:t>Future Webinars/Calls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Mid December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Early January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Late January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doesn’t matter; just let me know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42900" y="14859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SHOULD WE SCHEDULE THE NEXT TRANSITION CALLS?</a:t>
            </a:r>
          </a:p>
        </p:txBody>
      </p:sp>
    </p:spTree>
    <p:extLst>
      <p:ext uri="{BB962C8B-B14F-4D97-AF65-F5344CB8AC3E}">
        <p14:creationId xmlns:p14="http://schemas.microsoft.com/office/powerpoint/2010/main" val="1144846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30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932" y="1188720"/>
            <a:ext cx="5494337" cy="2254705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New SCSEP </a:t>
            </a:r>
            <a:br>
              <a:rPr lang="en-US" sz="5400" dirty="0"/>
            </a:br>
            <a:r>
              <a:rPr lang="en-US" sz="5400" dirty="0"/>
              <a:t>Grantee Briefing </a:t>
            </a:r>
          </a:p>
        </p:txBody>
      </p:sp>
    </p:spTree>
    <p:extLst>
      <p:ext uri="{BB962C8B-B14F-4D97-AF65-F5344CB8AC3E}">
        <p14:creationId xmlns:p14="http://schemas.microsoft.com/office/powerpoint/2010/main" val="3892404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SCSEP Grantees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590675"/>
            <a:ext cx="39887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IID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NOWCC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Operation ABLE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600" dirty="0"/>
              <a:t>TWP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610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The Essentials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81125"/>
            <a:ext cx="734201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SPARQ Access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InfoSPACE Access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Data Collection Handbook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Data Validation Handbook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QPR Handbook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20 CFR 641 – SCSEP Federal Regulations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Older Americans Act – Amended 2016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Your FPO’s Contact Information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9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 McNeace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1"/>
          </p:nvPr>
        </p:nvSpPr>
        <p:spPr>
          <a:xfrm>
            <a:off x="3078163" y="2905126"/>
            <a:ext cx="4837112" cy="134779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U.S. Department of Labor </a:t>
            </a:r>
          </a:p>
          <a:p>
            <a:pPr>
              <a:spcAft>
                <a:spcPts val="0"/>
              </a:spcAft>
            </a:pPr>
            <a:r>
              <a:rPr lang="en-US" dirty="0"/>
              <a:t>Employment and Training Administration </a:t>
            </a:r>
          </a:p>
          <a:p>
            <a:pPr>
              <a:spcAft>
                <a:spcPts val="0"/>
              </a:spcAft>
            </a:pPr>
            <a:r>
              <a:rPr lang="en-US" dirty="0"/>
              <a:t>National SCSEP Team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915" y="1911380"/>
            <a:ext cx="2495660" cy="24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5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614" y="1545334"/>
            <a:ext cx="73247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Individual Durational Limit (IDL)Policy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Termination Policy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Complaint/Grievance Policy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Approved Break Policy, including federal holidays and necessary sick leave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26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 Your Performance Targets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017792"/>
              </p:ext>
            </p:extLst>
          </p:nvPr>
        </p:nvGraphicFramePr>
        <p:xfrm>
          <a:off x="863600" y="1575435"/>
          <a:ext cx="6096000" cy="28346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2052997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537965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/>
                        <a:t>Program Year</a:t>
                      </a:r>
                      <a:r>
                        <a:rPr lang="en-US" baseline="0" dirty="0"/>
                        <a:t> 2016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Grantee</a:t>
                      </a:r>
                    </a:p>
                    <a:p>
                      <a:r>
                        <a:rPr lang="en-US" dirty="0"/>
                        <a:t>Performance  Targets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6125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Entered</a:t>
                      </a:r>
                      <a:r>
                        <a:rPr lang="en-US" baseline="0" dirty="0"/>
                        <a:t> Employment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8938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Retention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300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Average Earnings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$7,864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8767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Service</a:t>
                      </a:r>
                      <a:r>
                        <a:rPr lang="en-US" baseline="0" dirty="0"/>
                        <a:t> Level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157.8%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4489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Community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77.9%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23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/>
                        <a:t>Most In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090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Special Requests (OSR)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596" y="1032986"/>
            <a:ext cx="75742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Grantees may submit requests for –</a:t>
            </a:r>
          </a:p>
          <a:p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Change 48-month Individual Durational Limit (IDL) extension options </a:t>
            </a:r>
            <a:r>
              <a:rPr lang="en-US" sz="1400" b="1" i="1" dirty="0"/>
              <a:t>[20 CFR 641.570(b)]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Request to change your current IDL policy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Additional training and supportive services funds </a:t>
            </a:r>
            <a:r>
              <a:rPr lang="en-US" sz="1400" b="1" i="1" dirty="0"/>
              <a:t>[20 CFR 641.874]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Permits an exception to the 75% minimum level of expenditure on participant wages and fringe benefits (PWFB). This allows the use of not less than 65% of program funds for PWFB. </a:t>
            </a:r>
            <a:endParaRPr lang="en-US" sz="1200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Increase in administrative cost limitation </a:t>
            </a:r>
            <a:r>
              <a:rPr lang="en-US" sz="1400" b="1" i="1" dirty="0"/>
              <a:t>[20 CFR 641.870]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An increase in the amount available for administrative costs to not more than 15%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Extension of Average Project Duration (APD) </a:t>
            </a:r>
            <a:r>
              <a:rPr lang="en-US" sz="1400" b="1" i="1" dirty="0"/>
              <a:t>[20 CFR 641.570 (c)]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Request to increase your maximum average duration to 36 months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On-the-job experience (OJE) </a:t>
            </a:r>
            <a:r>
              <a:rPr lang="en-US" sz="1400" b="1" i="1" dirty="0"/>
              <a:t>[20 CFR 641.540(c)]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 If grantee wishes to utilize OJEs 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Rotation policy </a:t>
            </a:r>
            <a:r>
              <a:rPr lang="en-US" sz="1400" b="1" i="1" dirty="0"/>
              <a:t>[20 CFR 641.575]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If grantee wishes to establish a policy of rotating participants to a new host agency or a different assignment within the current host agency.</a:t>
            </a:r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sz="1400" dirty="0"/>
              <a:t>Cross-border agreements </a:t>
            </a:r>
            <a:r>
              <a:rPr lang="en-US" sz="1400" b="1" i="1" dirty="0"/>
              <a:t>[20 CFR 641.515 (c)]</a:t>
            </a:r>
          </a:p>
          <a:p>
            <a:pPr marL="1200150" lvl="2" indent="-285750">
              <a:buClr>
                <a:srgbClr val="9D1C3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For state grantees only – if they wish to enter into agreements to permit cross- border enrollment</a:t>
            </a:r>
          </a:p>
          <a:p>
            <a:pPr>
              <a:buClr>
                <a:srgbClr val="9D1C30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9583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Manage your Grant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27760"/>
            <a:ext cx="76182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Adhere to the statute, regulations, and terms and condition of the grant package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Follow the Programmatic Assurances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Refer to the Data Collection and Validation Handbooks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Use the SPARQ Management Reports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Implement a comprehensive monitoring strategy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dirty="0"/>
              <a:t>Request technical assistance and/or training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Manage your sub-grantees </a:t>
            </a:r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rgbClr val="9D1C30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0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5786" y="493395"/>
            <a:ext cx="7530464" cy="5669280"/>
          </a:xfrm>
        </p:spPr>
        <p:txBody>
          <a:bodyPr>
            <a:normAutofit/>
          </a:bodyPr>
          <a:lstStyle/>
          <a:p>
            <a:r>
              <a:rPr lang="en-US" dirty="0"/>
              <a:t>Workforce GPS/Older Worker Community of practice (COP)</a:t>
            </a:r>
          </a:p>
          <a:p>
            <a:pPr lvl="2"/>
            <a:r>
              <a:rPr lang="en-US" dirty="0">
                <a:hlinkClick r:id="rId3"/>
              </a:rPr>
              <a:t>http://olderworkers.workforcegps.org</a:t>
            </a:r>
            <a:endParaRPr lang="en-US" dirty="0"/>
          </a:p>
          <a:p>
            <a:r>
              <a:rPr lang="en-US" dirty="0"/>
              <a:t>Department of Labor Employment and Training Administration (ETA) </a:t>
            </a:r>
          </a:p>
          <a:p>
            <a:pPr lvl="2"/>
            <a:r>
              <a:rPr lang="en-US" dirty="0">
                <a:hlinkClick r:id="rId4"/>
              </a:rPr>
              <a:t>www.doleta.gov/seniors</a:t>
            </a:r>
            <a:endParaRPr lang="en-US" dirty="0"/>
          </a:p>
          <a:p>
            <a:r>
              <a:rPr lang="en-US" dirty="0"/>
              <a:t>SPARQ</a:t>
            </a:r>
          </a:p>
          <a:p>
            <a:pPr lvl="2"/>
            <a:r>
              <a:rPr lang="en-US" dirty="0">
                <a:hlinkClick r:id="rId5"/>
              </a:rPr>
              <a:t>www.sparq.doleta.gov//index.cfm</a:t>
            </a:r>
            <a:endParaRPr lang="en-US" dirty="0"/>
          </a:p>
          <a:p>
            <a:pPr lvl="2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Franklin Gothic Medium Cond" panose="020B0606030402020204" pitchFamily="34" charset="0"/>
              </a:rPr>
              <a:t>SCSEPED</a:t>
            </a:r>
          </a:p>
          <a:p>
            <a:pPr lvl="1"/>
            <a:r>
              <a:rPr lang="en-US" dirty="0"/>
              <a:t>Additional Resource information</a:t>
            </a:r>
          </a:p>
          <a:p>
            <a:pPr lvl="2"/>
            <a:r>
              <a:rPr lang="en-US" dirty="0">
                <a:hlinkClick r:id="rId6"/>
              </a:rPr>
              <a:t>http://scseped.org</a:t>
            </a:r>
            <a:endParaRPr lang="en-US" dirty="0"/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93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0610" y="2492978"/>
            <a:ext cx="6505140" cy="7963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Institute for Indian Development (IID)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FPO – Charles Cox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1"/>
          </p:nvPr>
        </p:nvSpPr>
        <p:spPr>
          <a:xfrm>
            <a:off x="1772085" y="3653875"/>
            <a:ext cx="5095324" cy="607512"/>
          </a:xfrm>
        </p:spPr>
        <p:txBody>
          <a:bodyPr/>
          <a:lstStyle/>
          <a:p>
            <a:r>
              <a:rPr lang="en-US" dirty="0"/>
              <a:t>Region Four - Dallas, Texas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 flipV="1">
            <a:off x="1772084" y="3620549"/>
            <a:ext cx="5314515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3"/>
          </p:nvPr>
        </p:nvSpPr>
        <p:spPr>
          <a:xfrm>
            <a:off x="1772085" y="4261387"/>
            <a:ext cx="5095324" cy="796388"/>
          </a:xfrm>
        </p:spPr>
        <p:txBody>
          <a:bodyPr/>
          <a:lstStyle/>
          <a:p>
            <a:r>
              <a:rPr lang="en-US" dirty="0">
                <a:hlinkClick r:id="rId3"/>
              </a:rPr>
              <a:t>cox.charles@dol.gov</a:t>
            </a:r>
            <a:endParaRPr lang="en-US" dirty="0"/>
          </a:p>
          <a:p>
            <a:r>
              <a:rPr lang="en-US" dirty="0"/>
              <a:t>972-850-4664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99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397859"/>
            <a:ext cx="8486775" cy="804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National Older Worker Career Center (NOWCC)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FPO- Matthew Capucini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Region Two – Philadelphia, PA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5324040" cy="6075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 rot="10800000" flipV="1">
            <a:off x="1772085" y="4619624"/>
            <a:ext cx="5095324" cy="371475"/>
          </a:xfrm>
        </p:spPr>
        <p:txBody>
          <a:bodyPr/>
          <a:lstStyle/>
          <a:p>
            <a:r>
              <a:rPr lang="en-US" dirty="0">
                <a:hlinkClick r:id="rId3"/>
              </a:rPr>
              <a:t>capucini.matthew@dol.gov</a:t>
            </a:r>
            <a:endParaRPr lang="en-US" dirty="0"/>
          </a:p>
          <a:p>
            <a:r>
              <a:rPr lang="en-US" dirty="0"/>
              <a:t>215-861-5541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01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ABLE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FPO – Suzanne Pouliot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Region One – Boston MA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1569" y="3590616"/>
            <a:ext cx="5333131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1772085" y="4042062"/>
            <a:ext cx="5095324" cy="910937"/>
          </a:xfrm>
        </p:spPr>
        <p:txBody>
          <a:bodyPr/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4"/>
              </a:rPr>
              <a:t>pouliot.suzanne@dol.gov</a:t>
            </a:r>
            <a:endParaRPr lang="en-US" dirty="0"/>
          </a:p>
          <a:p>
            <a:r>
              <a:rPr lang="en-US" dirty="0"/>
              <a:t>617-788-0180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74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Workplace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FPO – Suzanne Pouliot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Region One – Boston MA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72084" y="3593121"/>
            <a:ext cx="5219265" cy="6075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1772085" y="4261387"/>
            <a:ext cx="5095324" cy="720188"/>
          </a:xfrm>
        </p:spPr>
        <p:txBody>
          <a:bodyPr/>
          <a:lstStyle/>
          <a:p>
            <a:r>
              <a:rPr lang="en-US" dirty="0">
                <a:hlinkClick r:id="rId3"/>
              </a:rPr>
              <a:t>pouliot.suzanne@dol.gov</a:t>
            </a:r>
            <a:endParaRPr lang="en-US" dirty="0"/>
          </a:p>
          <a:p>
            <a:r>
              <a:rPr lang="en-US" dirty="0"/>
              <a:t>617-788-0180</a:t>
            </a:r>
          </a:p>
        </p:txBody>
      </p:sp>
    </p:spTree>
    <p:extLst>
      <p:ext uri="{BB962C8B-B14F-4D97-AF65-F5344CB8AC3E}">
        <p14:creationId xmlns:p14="http://schemas.microsoft.com/office/powerpoint/2010/main" val="493850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4287" y="2941378"/>
            <a:ext cx="6908800" cy="34858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Program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Fiscal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Performance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SPARQ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 of the above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717" y="1419847"/>
            <a:ext cx="665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 you need SCSEP Training</a:t>
            </a:r>
          </a:p>
        </p:txBody>
      </p:sp>
    </p:spTree>
    <p:extLst>
      <p:ext uri="{BB962C8B-B14F-4D97-AF65-F5344CB8AC3E}">
        <p14:creationId xmlns:p14="http://schemas.microsoft.com/office/powerpoint/2010/main" val="292279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Bennett Pudlin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Terry Cram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Judith Gilbert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U.S. Department of Labor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Employment and Training Administration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National SCSEP Team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U.S. Department of Labor </a:t>
            </a:r>
          </a:p>
          <a:p>
            <a:pPr>
              <a:spcAft>
                <a:spcPts val="0"/>
              </a:spcAft>
            </a:pPr>
            <a:r>
              <a:rPr lang="en-US" dirty="0"/>
              <a:t>Employment and Training Administration </a:t>
            </a:r>
          </a:p>
          <a:p>
            <a:pPr>
              <a:spcAft>
                <a:spcPts val="0"/>
              </a:spcAft>
            </a:pPr>
            <a:r>
              <a:rPr lang="en-US" dirty="0"/>
              <a:t>National SCSEP Team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U.S. Department of Labor</a:t>
            </a:r>
          </a:p>
          <a:p>
            <a:pPr>
              <a:spcAft>
                <a:spcPts val="0"/>
              </a:spcAft>
            </a:pPr>
            <a:r>
              <a:rPr lang="en-US" dirty="0"/>
              <a:t>Employment and Training Administration </a:t>
            </a:r>
          </a:p>
          <a:p>
            <a:pPr>
              <a:spcAft>
                <a:spcPts val="0"/>
              </a:spcAft>
            </a:pPr>
            <a:r>
              <a:rPr lang="en-US" dirty="0"/>
              <a:t>National SCSEP Team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91" y="2120623"/>
            <a:ext cx="1562318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81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DOL SCSEP Status Updates</a:t>
            </a:r>
          </a:p>
          <a:p>
            <a:r>
              <a:rPr lang="en-US" dirty="0">
                <a:solidFill>
                  <a:schemeClr val="tx1"/>
                </a:solidFill>
              </a:rPr>
              <a:t>Meeting Those Critical Deadlines</a:t>
            </a:r>
          </a:p>
          <a:p>
            <a:r>
              <a:rPr lang="en-US" dirty="0">
                <a:solidFill>
                  <a:schemeClr val="tx1"/>
                </a:solidFill>
              </a:rPr>
              <a:t>Grantee Status Updates</a:t>
            </a:r>
          </a:p>
          <a:p>
            <a:r>
              <a:rPr lang="en-US" dirty="0">
                <a:solidFill>
                  <a:schemeClr val="tx1"/>
                </a:solidFill>
              </a:rPr>
              <a:t>New SCSEP Grantee Briefing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It That You Need To Know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What Is It That You Need From Us</a:t>
            </a:r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16152"/>
            <a:ext cx="5905715" cy="254350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DOL </a:t>
            </a:r>
            <a:br>
              <a:rPr lang="en-US" sz="5400" dirty="0"/>
            </a:br>
            <a:r>
              <a:rPr lang="en-US" sz="5400" dirty="0"/>
              <a:t>SCSEP  STATUS UPDATES</a:t>
            </a:r>
          </a:p>
        </p:txBody>
      </p:sp>
    </p:spTree>
    <p:extLst>
      <p:ext uri="{BB962C8B-B14F-4D97-AF65-F5344CB8AC3E}">
        <p14:creationId xmlns:p14="http://schemas.microsoft.com/office/powerpoint/2010/main" val="200741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DOL’s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Transition Funds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Transfers and Over-Enrollment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Transfer/Swap Report 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Transition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1282622"/>
            <a:ext cx="6908800" cy="46546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Administrative Cost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What  Functions and Activities = Administrative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When can Administrative Cost Be Incurred?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Can the 13.5% Administrative Cost Limit Be Increased?</a:t>
            </a:r>
          </a:p>
          <a:p>
            <a:r>
              <a:rPr lang="en-US" dirty="0">
                <a:solidFill>
                  <a:schemeClr val="tx1"/>
                </a:solidFill>
              </a:rPr>
              <a:t>Additional Transition Funds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88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Transfers and Over-enrollment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Impact on ED </a:t>
            </a:r>
          </a:p>
          <a:p>
            <a:r>
              <a:rPr lang="en-US" dirty="0">
                <a:solidFill>
                  <a:schemeClr val="tx1"/>
                </a:solidFill>
              </a:rPr>
              <a:t>Impact on Budget</a:t>
            </a:r>
          </a:p>
          <a:p>
            <a:r>
              <a:rPr lang="en-US" dirty="0">
                <a:solidFill>
                  <a:schemeClr val="tx1"/>
                </a:solidFill>
              </a:rPr>
              <a:t>Appropriate Responses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Stop enrollment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Job Development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Minimally and uniformly reduce hours as early as you are aware of the need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5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676&quot;&gt;&lt;object type=&quot;3&quot; unique_id=&quot;10678&quot;&gt;&lt;property id=&quot;20148&quot; value=&quot;5&quot;/&gt;&lt;property id=&quot;20300&quot; value=&quot;Slide 1 - &amp;quot;Senior Community Service Employment Program  SCSEP &amp;quot;&quot;/&gt;&lt;property id=&quot;20307&quot; value=&quot;256&quot;/&gt;&lt;/object&gt;&lt;object type=&quot;3&quot; unique_id=&quot;10679&quot;&gt;&lt;property id=&quot;20148&quot; value=&quot;5&quot;/&gt;&lt;property id=&quot;20300&quot; value=&quot;Slide 2&quot;/&gt;&lt;property id=&quot;20307&quot; value=&quot;264&quot;/&gt;&lt;/object&gt;&lt;object type=&quot;3&quot; unique_id=&quot;10683&quot;&gt;&lt;property id=&quot;20148&quot; value=&quot;5&quot;/&gt;&lt;property id=&quot;20300&quot; value=&quot;Slide 5&quot;/&gt;&lt;property id=&quot;20307&quot; value=&quot;265&quot;/&gt;&lt;/object&gt;&lt;object type=&quot;3&quot; unique_id=&quot;10686&quot;&gt;&lt;property id=&quot;20148&quot; value=&quot;5&quot;/&gt;&lt;property id=&quot;20300&quot; value=&quot;Slide 7 - &amp;quot;DOL’s Update&amp;quot;&quot;/&gt;&lt;property id=&quot;20307&quot; value=&quot;258&quot;/&gt;&lt;/object&gt;&lt;object type=&quot;3&quot; unique_id=&quot;10688&quot;&gt;&lt;property id=&quot;20148&quot; value=&quot;5&quot;/&gt;&lt;property id=&quot;20300&quot; value=&quot;Slide 34&quot;/&gt;&lt;property id=&quot;20307&quot; value=&quot;263&quot;/&gt;&lt;/object&gt;&lt;object type=&quot;3&quot; unique_id=&quot;10691&quot;&gt;&lt;property id=&quot;20148&quot; value=&quot;5&quot;/&gt;&lt;property id=&quot;20300&quot; value=&quot;Slide 40&quot;/&gt;&lt;property id=&quot;20307&quot; value=&quot;267&quot;/&gt;&lt;/object&gt;&lt;object type=&quot;3&quot; unique_id=&quot;10692&quot;&gt;&lt;property id=&quot;20148&quot; value=&quot;5&quot;/&gt;&lt;property id=&quot;20300&quot; value=&quot;Slide 36 - &amp;quot;National Older Worker Career Center (NOWCC)&amp;quot;&quot;/&gt;&lt;property id=&quot;20307&quot; value=&quot;268&quot;/&gt;&lt;/object&gt;&lt;object type=&quot;3&quot; unique_id=&quot;10693&quot;&gt;&lt;property id=&quot;20148&quot; value=&quot;5&quot;/&gt;&lt;property id=&quot;20300&quot; value=&quot;Slide 41&quot;/&gt;&lt;property id=&quot;20307&quot; value=&quot;269&quot;/&gt;&lt;/object&gt;&lt;object type=&quot;3&quot; unique_id=&quot;21438&quot;&gt;&lt;property id=&quot;20148&quot; value=&quot;5&quot;/&gt;&lt;property id=&quot;20300&quot; value=&quot;Slide 20&quot;/&gt;&lt;property id=&quot;20307&quot; value=&quot;274&quot;/&gt;&lt;/object&gt;&lt;object type=&quot;3&quot; unique_id=&quot;21579&quot;&gt;&lt;property id=&quot;20148&quot; value=&quot;5&quot;/&gt;&lt;property id=&quot;20300&quot; value=&quot;Slide 3 - &amp;quot;Michi McNeace&amp;quot;&quot;/&gt;&lt;property id=&quot;20307&quot; value=&quot;275&quot;/&gt;&lt;/object&gt;&lt;object type=&quot;3&quot; unique_id=&quot;21581&quot;&gt;&lt;property id=&quot;20148&quot; value=&quot;5&quot;/&gt;&lt;property id=&quot;20300&quot; value=&quot;Slide 4 - &amp;quot;Judith Gilbert&amp;quot;&quot;/&gt;&lt;property id=&quot;20307&quot; value=&quot;299&quot;/&gt;&lt;/object&gt;&lt;object type=&quot;3&quot; unique_id=&quot;21582&quot;&gt;&lt;property id=&quot;20148&quot; value=&quot;5&quot;/&gt;&lt;property id=&quot;20300&quot; value=&quot;Slide 6 - &amp;quot;DOL  SCSEP  STATUS UPDATES&amp;quot;&quot;/&gt;&lt;property id=&quot;20307&quot; value=&quot;302&quot;/&gt;&lt;/object&gt;&lt;object type=&quot;3&quot; unique_id=&quot;21583&quot;&gt;&lt;property id=&quot;20148&quot; value=&quot;5&quot;/&gt;&lt;property id=&quot;20300&quot; value=&quot;Slide 8 - &amp;quot;Transition Funds&amp;quot;&quot;/&gt;&lt;property id=&quot;20307&quot; value=&quot;296&quot;/&gt;&lt;/object&gt;&lt;object type=&quot;3&quot; unique_id=&quot;21584&quot;&gt;&lt;property id=&quot;20148&quot; value=&quot;5&quot;/&gt;&lt;property id=&quot;20300&quot; value=&quot;Slide 9 - &amp;quot;Transfers and Over-enrollment&amp;quot;&quot;/&gt;&lt;property id=&quot;20307&quot; value=&quot;311&quot;/&gt;&lt;/object&gt;&lt;object type=&quot;3&quot; unique_id=&quot;21585&quot;&gt;&lt;property id=&quot;20148&quot; value=&quot;5&quot;/&gt;&lt;property id=&quot;20300&quot; value=&quot;Slide 10 - &amp;quot;Transfer List &amp;quot;&quot;/&gt;&lt;property id=&quot;20307&quot; value=&quot;284&quot;/&gt;&lt;/object&gt;&lt;object type=&quot;3&quot; unique_id=&quot;21586&quot;&gt;&lt;property id=&quot;20148&quot; value=&quot;5&quot;/&gt;&lt;property id=&quot;20300&quot; value=&quot;Slide 11 - &amp;quot;Swaps and Other Activities &amp;quot;&quot;/&gt;&lt;property id=&quot;20307&quot; value=&quot;285&quot;/&gt;&lt;/object&gt;&lt;object type=&quot;3&quot; unique_id=&quot;21587&quot;&gt;&lt;property id=&quot;20148&quot; value=&quot;5&quot;/&gt;&lt;property id=&quot;20300&quot; value=&quot;Slide 12&quot;/&gt;&lt;property id=&quot;20307&quot; value=&quot;314&quot;/&gt;&lt;/object&gt;&lt;object type=&quot;3&quot; unique_id=&quot;21588&quot;&gt;&lt;property id=&quot;20148&quot; value=&quot;5&quot;/&gt;&lt;property id=&quot;20300&quot; value=&quot;Slide 13 - &amp;quot;Meeting Critical Deadlines&amp;quot;&quot;/&gt;&lt;property id=&quot;20307&quot; value=&quot;303&quot;/&gt;&lt;/object&gt;&lt;object type=&quot;3&quot; unique_id=&quot;21589&quot;&gt;&lt;property id=&quot;20148&quot; value=&quot;5&quot;/&gt;&lt;property id=&quot;20300&quot; value=&quot;Slide 14 - &amp;quot;What should have happened &amp;quot;&quot;/&gt;&lt;property id=&quot;20307&quot; value=&quot;297&quot;/&gt;&lt;/object&gt;&lt;object type=&quot;3&quot; unique_id=&quot;21590&quot;&gt;&lt;property id=&quot;20148&quot; value=&quot;5&quot;/&gt;&lt;property id=&quot;20300&quot; value=&quot;Slide 15 - &amp;quot;What’s Going on Now&amp;quot;&quot;/&gt;&lt;property id=&quot;20307&quot; value=&quot;298&quot;/&gt;&lt;/object&gt;&lt;object type=&quot;3&quot; unique_id=&quot;21591&quot;&gt;&lt;property id=&quot;20148&quot; value=&quot;5&quot;/&gt;&lt;property id=&quot;20300&quot; value=&quot;Slide 16 - &amp;quot;What’s Next&amp;quot;&quot;/&gt;&lt;property id=&quot;20307&quot; value=&quot;304&quot;/&gt;&lt;/object&gt;&lt;object type=&quot;3&quot; unique_id=&quot;21592&quot;&gt;&lt;property id=&quot;20148&quot; value=&quot;5&quot;/&gt;&lt;property id=&quot;20300&quot; value=&quot;Slide 17 - &amp;quot;February 1, 2017&amp;quot;&quot;/&gt;&lt;property id=&quot;20307&quot; value=&quot;286&quot;/&gt;&lt;/object&gt;&lt;object type=&quot;3&quot; unique_id=&quot;21593&quot;&gt;&lt;property id=&quot;20148&quot; value=&quot;5&quot;/&gt;&lt;property id=&quot;20300&quot; value=&quot;Slide 18 - &amp;quot;Participant Transfers&amp;quot;&quot;/&gt;&lt;property id=&quot;20307&quot; value=&quot;281&quot;/&gt;&lt;/object&gt;&lt;object type=&quot;3&quot; unique_id=&quot;21594&quot;&gt;&lt;property id=&quot;20148&quot; value=&quot;5&quot;/&gt;&lt;property id=&quot;20300&quot; value=&quot;Slide 19&quot;/&gt;&lt;property id=&quot;20307&quot; value=&quot;290&quot;/&gt;&lt;/object&gt;&lt;object type=&quot;3&quot; unique_id=&quot;21595&quot;&gt;&lt;property id=&quot;20148&quot; value=&quot;5&quot;/&gt;&lt;property id=&quot;20300&quot; value=&quot;Slide 21 - &amp;quot;SCSEP  Grantee Updates&amp;quot;&quot;/&gt;&lt;property id=&quot;20307&quot; value=&quot;301&quot;/&gt;&lt;/object&gt;&lt;object type=&quot;3&quot; unique_id=&quot;21596&quot;&gt;&lt;property id=&quot;20148&quot; value=&quot;5&quot;/&gt;&lt;property id=&quot;20300&quot; value=&quot;Slide 22 - &amp;quot;National Asian Pacific Center on Aging &amp;quot;&quot;/&gt;&lt;property id=&quot;20307&quot; value=&quot;300&quot;/&gt;&lt;/object&gt;&lt;object type=&quot;3&quot; unique_id=&quot;21597&quot;&gt;&lt;property id=&quot;20148&quot; value=&quot;5&quot;/&gt;&lt;property id=&quot;20300&quot; value=&quot;Slide 23 - &amp;quot;Transition Activities &amp;quot;&quot;/&gt;&lt;property id=&quot;20307&quot; value=&quot;292&quot;/&gt;&lt;/object&gt;&lt;object type=&quot;3&quot; unique_id=&quot;21598&quot;&gt;&lt;property id=&quot;20148&quot; value=&quot;5&quot;/&gt;&lt;property id=&quot;20300&quot; value=&quot;Slide 24 - &amp;quot;Open Discussion &amp;quot;&quot;/&gt;&lt;property id=&quot;20307&quot; value=&quot;312&quot;/&gt;&lt;/object&gt;&lt;object type=&quot;3&quot; unique_id=&quot;21599&quot;&gt;&lt;property id=&quot;20148&quot; value=&quot;5&quot;/&gt;&lt;property id=&quot;20300&quot; value=&quot;Slide 25&quot;/&gt;&lt;property id=&quot;20307&quot; value=&quot;313&quot;/&gt;&lt;/object&gt;&lt;object type=&quot;3&quot; unique_id=&quot;21600&quot;&gt;&lt;property id=&quot;20148&quot; value=&quot;5&quot;/&gt;&lt;property id=&quot;20300&quot; value=&quot;Slide 26&quot;/&gt;&lt;property id=&quot;20307&quot; value=&quot;317&quot;/&gt;&lt;/object&gt;&lt;object type=&quot;3&quot; unique_id=&quot;21601&quot;&gt;&lt;property id=&quot;20148&quot; value=&quot;5&quot;/&gt;&lt;property id=&quot;20300&quot; value=&quot;Slide 27 - &amp;quot;New SCSEP  Grantee Briefing &amp;quot;&quot;/&gt;&lt;property id=&quot;20307&quot; value=&quot;306&quot;/&gt;&lt;/object&gt;&lt;object type=&quot;3&quot; unique_id=&quot;21602&quot;&gt;&lt;property id=&quot;20148&quot; value=&quot;5&quot;/&gt;&lt;property id=&quot;20300&quot; value=&quot;Slide 28 - &amp;quot;New SCSEP Grantees&amp;quot;&quot;/&gt;&lt;property id=&quot;20307&quot; value=&quot;278&quot;/&gt;&lt;/object&gt;&lt;object type=&quot;3&quot; unique_id=&quot;21603&quot;&gt;&lt;property id=&quot;20148&quot; value=&quot;5&quot;/&gt;&lt;property id=&quot;20300&quot; value=&quot;Slide 29 - &amp;quot;The Essentials &amp;quot;&quot;/&gt;&lt;property id=&quot;20307&quot; value=&quot;279&quot;/&gt;&lt;/object&gt;&lt;object type=&quot;3&quot; unique_id=&quot;21604&quot;&gt;&lt;property id=&quot;20148&quot; value=&quot;5&quot;/&gt;&lt;property id=&quot;20300&quot; value=&quot;Slide 30 - &amp;quot;POLICIES &amp;quot;&quot;/&gt;&lt;property id=&quot;20307&quot; value=&quot;291&quot;/&gt;&lt;/object&gt;&lt;object type=&quot;3&quot; unique_id=&quot;21605&quot;&gt;&lt;property id=&quot;20148&quot; value=&quot;5&quot;/&gt;&lt;property id=&quot;20300&quot; value=&quot;Slide 31 - &amp;quot;Know Your Performance Targets&amp;quot;&quot;/&gt;&lt;property id=&quot;20307&quot; value=&quot;310&quot;/&gt;&lt;/object&gt;&lt;object type=&quot;3&quot; unique_id=&quot;21606&quot;&gt;&lt;property id=&quot;20148&quot; value=&quot;5&quot;/&gt;&lt;property id=&quot;20300&quot; value=&quot;Slide 32 - &amp;quot;Optional Special Requests (OSR)&amp;quot;&quot;/&gt;&lt;property id=&quot;20307&quot; value=&quot;307&quot;/&gt;&lt;/object&gt;&lt;object type=&quot;3&quot; unique_id=&quot;21607&quot;&gt;&lt;property id=&quot;20148&quot; value=&quot;5&quot;/&gt;&lt;property id=&quot;20300&quot; value=&quot;Slide 33 - &amp;quot;Manage your Grant &amp;quot;&quot;/&gt;&lt;property id=&quot;20307&quot; value=&quot;309&quot;/&gt;&lt;/object&gt;&lt;object type=&quot;3&quot; unique_id=&quot;21608&quot;&gt;&lt;property id=&quot;20148&quot; value=&quot;5&quot;/&gt;&lt;property id=&quot;20300&quot; value=&quot;Slide 35 - &amp;quot;Institute for Indian Development (IID) &amp;quot;&quot;/&gt;&lt;property id=&quot;20307&quot; value=&quot;293&quot;/&gt;&lt;/object&gt;&lt;object type=&quot;3&quot; unique_id=&quot;21609&quot;&gt;&lt;property id=&quot;20148&quot; value=&quot;5&quot;/&gt;&lt;property id=&quot;20300&quot; value=&quot;Slide 37 - &amp;quot;Operation ABLE &amp;quot;&quot;/&gt;&lt;property id=&quot;20307&quot; value=&quot;295&quot;/&gt;&lt;/object&gt;&lt;object type=&quot;3&quot; unique_id=&quot;21610&quot;&gt;&lt;property id=&quot;20148&quot; value=&quot;5&quot;/&gt;&lt;property id=&quot;20300&quot; value=&quot;Slide 38 - &amp;quot;The Workplace &amp;quot;&quot;/&gt;&lt;property id=&quot;20307&quot; value=&quot;294&quot;/&gt;&lt;/object&gt;&lt;object type=&quot;3&quot; unique_id=&quot;21611&quot;&gt;&lt;property id=&quot;20148&quot; value=&quot;5&quot;/&gt;&lt;property id=&quot;20300&quot; value=&quot;Slide 39&quot;/&gt;&lt;property id=&quot;20307&quot; value=&quot;318&quot;/&gt;&lt;/object&gt;&lt;/object&gt;&lt;object type=&quot;8&quot; unique_id=&quot;107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8FBA55B8DA5045BFCD6003A0206EBB" ma:contentTypeVersion="0" ma:contentTypeDescription="Create a new document." ma:contentTypeScope="" ma:versionID="9af4df16691a9af1e934d66c9f3167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C49AA9-F75E-4759-B9AE-64F2C0E5A5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1FA3AD-3432-4526-89EB-7A5B323DB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2AA1B5B-069E-4BDD-A79A-68D5FBCBDE35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1153</Words>
  <Application>Microsoft Office PowerPoint</Application>
  <PresentationFormat>On-screen Show (4:3)</PresentationFormat>
  <Paragraphs>289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Franklin Gothic Medium</vt:lpstr>
      <vt:lpstr>Franklin Gothic Medium Cond</vt:lpstr>
      <vt:lpstr>Impact</vt:lpstr>
      <vt:lpstr>Myriad Pro</vt:lpstr>
      <vt:lpstr>Myriad Pro Cond</vt:lpstr>
      <vt:lpstr>Times New Roman</vt:lpstr>
      <vt:lpstr>Wingdings</vt:lpstr>
      <vt:lpstr>Office Theme</vt:lpstr>
      <vt:lpstr>Senior Community Service Employment Program  SCSEP </vt:lpstr>
      <vt:lpstr>PowerPoint Presentation</vt:lpstr>
      <vt:lpstr>Michi McNeace</vt:lpstr>
      <vt:lpstr>Judith Gilbert</vt:lpstr>
      <vt:lpstr>PowerPoint Presentation</vt:lpstr>
      <vt:lpstr>DOL  SCSEP  STATUS UPDATES</vt:lpstr>
      <vt:lpstr>DOL’s Update</vt:lpstr>
      <vt:lpstr>Transition Funds</vt:lpstr>
      <vt:lpstr>Transfers and Over-enrollment</vt:lpstr>
      <vt:lpstr>Transfer List </vt:lpstr>
      <vt:lpstr>Swaps and Other Activities </vt:lpstr>
      <vt:lpstr>PowerPoint Presentation</vt:lpstr>
      <vt:lpstr>Meeting Critical Deadlines</vt:lpstr>
      <vt:lpstr>What should have happened </vt:lpstr>
      <vt:lpstr>What’s Going on Now</vt:lpstr>
      <vt:lpstr>What’s Next</vt:lpstr>
      <vt:lpstr>February 1, 2017</vt:lpstr>
      <vt:lpstr>Participant Transfers</vt:lpstr>
      <vt:lpstr>PowerPoint Presentation</vt:lpstr>
      <vt:lpstr>PowerPoint Presentation</vt:lpstr>
      <vt:lpstr>SCSEP  Grantee Updates</vt:lpstr>
      <vt:lpstr>National Asian Pacific Center on Aging </vt:lpstr>
      <vt:lpstr>Transition Activities </vt:lpstr>
      <vt:lpstr>Open Discussion </vt:lpstr>
      <vt:lpstr>PowerPoint Presentation</vt:lpstr>
      <vt:lpstr>PowerPoint Presentation</vt:lpstr>
      <vt:lpstr>New SCSEP  Grantee Briefing </vt:lpstr>
      <vt:lpstr>New SCSEP Grantees</vt:lpstr>
      <vt:lpstr>The Essentials </vt:lpstr>
      <vt:lpstr>POLICIES </vt:lpstr>
      <vt:lpstr>Know Your Performance Targets</vt:lpstr>
      <vt:lpstr>Optional Special Requests (OSR)</vt:lpstr>
      <vt:lpstr>Manage your Grant </vt:lpstr>
      <vt:lpstr>PowerPoint Presentation</vt:lpstr>
      <vt:lpstr>Institute for Indian Development (IID) </vt:lpstr>
      <vt:lpstr>National Older Worker Career Center (NOWCC)</vt:lpstr>
      <vt:lpstr>Operation ABLE </vt:lpstr>
      <vt:lpstr>The Workplace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 McNeace</dc:creator>
  <cp:lastModifiedBy>Jennifer Jacobs</cp:lastModifiedBy>
  <cp:revision>211</cp:revision>
  <cp:lastPrinted>2016-11-29T14:56:31Z</cp:lastPrinted>
  <dcterms:created xsi:type="dcterms:W3CDTF">2014-04-10T03:33:57Z</dcterms:created>
  <dcterms:modified xsi:type="dcterms:W3CDTF">2016-12-01T15:03:35Z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0x010100618FBA55B8DA5045BFCD6003A0206EBB</vt:lpwstr>
  </property>
</Properties>
</file>