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8" r:id="rId3"/>
    <p:sldId id="298" r:id="rId4"/>
    <p:sldId id="265" r:id="rId5"/>
    <p:sldId id="271" r:id="rId6"/>
    <p:sldId id="272" r:id="rId7"/>
    <p:sldId id="281" r:id="rId8"/>
    <p:sldId id="328" r:id="rId9"/>
    <p:sldId id="279" r:id="rId10"/>
    <p:sldId id="273" r:id="rId11"/>
    <p:sldId id="282" r:id="rId12"/>
    <p:sldId id="297" r:id="rId13"/>
    <p:sldId id="299" r:id="rId14"/>
    <p:sldId id="287" r:id="rId15"/>
    <p:sldId id="288" r:id="rId16"/>
    <p:sldId id="296" r:id="rId17"/>
    <p:sldId id="329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2" r:id="rId29"/>
    <p:sldId id="313" r:id="rId30"/>
    <p:sldId id="314" r:id="rId31"/>
    <p:sldId id="315" r:id="rId32"/>
    <p:sldId id="316" r:id="rId33"/>
    <p:sldId id="317" r:id="rId34"/>
    <p:sldId id="319" r:id="rId35"/>
    <p:sldId id="318" r:id="rId36"/>
    <p:sldId id="327" r:id="rId37"/>
    <p:sldId id="320" r:id="rId38"/>
    <p:sldId id="321" r:id="rId39"/>
    <p:sldId id="322" r:id="rId40"/>
    <p:sldId id="324" r:id="rId41"/>
    <p:sldId id="325" r:id="rId42"/>
    <p:sldId id="261" r:id="rId43"/>
    <p:sldId id="290" r:id="rId44"/>
    <p:sldId id="289" r:id="rId45"/>
    <p:sldId id="291" r:id="rId46"/>
    <p:sldId id="292" r:id="rId47"/>
    <p:sldId id="276" r:id="rId48"/>
    <p:sldId id="293" r:id="rId49"/>
    <p:sldId id="277" r:id="rId50"/>
    <p:sldId id="294" r:id="rId51"/>
    <p:sldId id="262" r:id="rId52"/>
  </p:sldIdLst>
  <p:sldSz cx="9144000" cy="6858000" type="screen4x3"/>
  <p:notesSz cx="7010400" cy="92964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63047" autoAdjust="0"/>
  </p:normalViewPr>
  <p:slideViewPr>
    <p:cSldViewPr snapToGrid="0">
      <p:cViewPr varScale="1">
        <p:scale>
          <a:sx n="45" d="100"/>
          <a:sy n="45" d="100"/>
        </p:scale>
        <p:origin x="216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-1651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hrr.local\dfs\users\lneilson\OLDA%20(WDQI)%20Data%20Use%20and%20Tracking\summary%20of%20u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IA%20Data\OJT\PSM2\Descriptiv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WIA%20Data\OJT\PSM2\Descriptiv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9-4E14-91B3-6F4D06E27A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9-4E14-91B3-6F4D06E27A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F9-4E14-91B3-6F4D06E27A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F9-4E14-91B3-6F4D06E27AC0}"/>
              </c:ext>
            </c:extLst>
          </c:dPt>
          <c:dLbls>
            <c:dLbl>
              <c:idx val="0"/>
              <c:layout>
                <c:manualLayout>
                  <c:x val="3.0669468616439897E-3"/>
                  <c:y val="-0.148619840813782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OERC &amp;</a:t>
                    </a:r>
                    <a:r>
                      <a:rPr lang="en-US" baseline="0" dirty="0"/>
                      <a:t> State Agencies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17085550430024"/>
                      <c:h val="0.372107231643569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EF9-4E14-91B3-6F4D06E27A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University Research</a:t>
                    </a:r>
                    <a:r>
                      <a:rPr lang="en-US" baseline="0" dirty="0"/>
                      <a:t> Teams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F9-4E14-91B3-6F4D06E27AC0}"/>
                </c:ext>
              </c:extLst>
            </c:dLbl>
            <c:dLbl>
              <c:idx val="2"/>
              <c:layout>
                <c:manualLayout>
                  <c:x val="1.7448512723965592E-2"/>
                  <c:y val="3.01840415414250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Other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62300799386415"/>
                      <c:h val="0.190697989656577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EF9-4E14-91B3-6F4D06E27AC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F9-4E14-91B3-6F4D06E27A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Sheet1!$I$10:$I$13</c:f>
              <c:strCache>
                <c:ptCount val="3"/>
                <c:pt idx="0">
                  <c:v>OERC, ODE, ODJFS, BOR</c:v>
                </c:pt>
                <c:pt idx="1">
                  <c:v>University Research Teams</c:v>
                </c:pt>
                <c:pt idx="2">
                  <c:v>Other</c:v>
                </c:pt>
              </c:strCache>
            </c:strRef>
          </c:cat>
          <c:val>
            <c:numRef>
              <c:f>Sheet1!$K$10:$K$13</c:f>
              <c:numCache>
                <c:formatCode>General</c:formatCode>
                <c:ptCount val="4"/>
                <c:pt idx="0">
                  <c:v>29</c:v>
                </c:pt>
                <c:pt idx="1">
                  <c:v>20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9-4E14-91B3-6F4D06E27A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'Employment Outcomes'!$A$4</c:f>
              <c:strCache>
                <c:ptCount val="1"/>
                <c:pt idx="0">
                  <c:v>Comparison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'Employment Outcomes'!$F$1:$AC$1</c:f>
              <c:strCache>
                <c:ptCount val="24"/>
                <c:pt idx="0">
                  <c:v>Pre Q4 </c:v>
                </c:pt>
                <c:pt idx="1">
                  <c:v>Pre Q3</c:v>
                </c:pt>
                <c:pt idx="2">
                  <c:v>Pre Q2</c:v>
                </c:pt>
                <c:pt idx="3">
                  <c:v>Pre Q1</c:v>
                </c:pt>
                <c:pt idx="4">
                  <c:v>OJT Q1</c:v>
                </c:pt>
                <c:pt idx="5">
                  <c:v>OJT Q2</c:v>
                </c:pt>
                <c:pt idx="6">
                  <c:v>Post Q1</c:v>
                </c:pt>
                <c:pt idx="7">
                  <c:v>Post Q2</c:v>
                </c:pt>
                <c:pt idx="8">
                  <c:v>Post Q3</c:v>
                </c:pt>
                <c:pt idx="9">
                  <c:v>Post Q4</c:v>
                </c:pt>
                <c:pt idx="10">
                  <c:v>Post Q5</c:v>
                </c:pt>
                <c:pt idx="11">
                  <c:v>Post Q6</c:v>
                </c:pt>
                <c:pt idx="12">
                  <c:v>Post Q7</c:v>
                </c:pt>
                <c:pt idx="13">
                  <c:v>Post Q8</c:v>
                </c:pt>
                <c:pt idx="14">
                  <c:v>Post Q9</c:v>
                </c:pt>
                <c:pt idx="15">
                  <c:v>Post Q10</c:v>
                </c:pt>
                <c:pt idx="16">
                  <c:v>Post Q11</c:v>
                </c:pt>
                <c:pt idx="17">
                  <c:v>Post Q12</c:v>
                </c:pt>
                <c:pt idx="18">
                  <c:v>Post Q13</c:v>
                </c:pt>
                <c:pt idx="19">
                  <c:v>Post Q14</c:v>
                </c:pt>
                <c:pt idx="20">
                  <c:v>Post Q15</c:v>
                </c:pt>
                <c:pt idx="21">
                  <c:v>Post Q16</c:v>
                </c:pt>
                <c:pt idx="22">
                  <c:v>Post Q17</c:v>
                </c:pt>
                <c:pt idx="23">
                  <c:v>Post Q18</c:v>
                </c:pt>
              </c:strCache>
            </c:strRef>
          </c:cat>
          <c:val>
            <c:numRef>
              <c:f>'Employment Outcomes'!$F$4:$AC$4</c:f>
              <c:numCache>
                <c:formatCode>0.0%</c:formatCode>
                <c:ptCount val="24"/>
                <c:pt idx="0">
                  <c:v>0.73877550000000003</c:v>
                </c:pt>
                <c:pt idx="1">
                  <c:v>0.72653060000000003</c:v>
                </c:pt>
                <c:pt idx="2">
                  <c:v>0.70204080000000002</c:v>
                </c:pt>
                <c:pt idx="3">
                  <c:v>0.65204079999999998</c:v>
                </c:pt>
                <c:pt idx="4">
                  <c:v>0.66122449999999999</c:v>
                </c:pt>
                <c:pt idx="5">
                  <c:v>0.63061219999999996</c:v>
                </c:pt>
                <c:pt idx="6">
                  <c:v>0.62244900000000003</c:v>
                </c:pt>
                <c:pt idx="7">
                  <c:v>0.60612239999999995</c:v>
                </c:pt>
                <c:pt idx="8">
                  <c:v>0.59693879999999999</c:v>
                </c:pt>
                <c:pt idx="9">
                  <c:v>0.60306119999999996</c:v>
                </c:pt>
                <c:pt idx="10">
                  <c:v>0.60204080000000004</c:v>
                </c:pt>
                <c:pt idx="11">
                  <c:v>0.60306119999999996</c:v>
                </c:pt>
                <c:pt idx="12">
                  <c:v>0.59591839999999996</c:v>
                </c:pt>
                <c:pt idx="13">
                  <c:v>0.58877550000000001</c:v>
                </c:pt>
                <c:pt idx="14">
                  <c:v>0.57959179999999999</c:v>
                </c:pt>
                <c:pt idx="15">
                  <c:v>0.5571429</c:v>
                </c:pt>
                <c:pt idx="16">
                  <c:v>0.57142859999999995</c:v>
                </c:pt>
                <c:pt idx="17">
                  <c:v>0.59081629999999996</c:v>
                </c:pt>
                <c:pt idx="18">
                  <c:v>0.57857139999999996</c:v>
                </c:pt>
                <c:pt idx="19">
                  <c:v>0.5571429</c:v>
                </c:pt>
                <c:pt idx="20">
                  <c:v>0.57346940000000002</c:v>
                </c:pt>
                <c:pt idx="21">
                  <c:v>0.5693878</c:v>
                </c:pt>
                <c:pt idx="22">
                  <c:v>0.56530610000000003</c:v>
                </c:pt>
                <c:pt idx="23">
                  <c:v>0.57346940000000002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7B-48E7-B950-D06C09426259}"/>
            </c:ext>
          </c:extLst>
        </c:ser>
        <c:ser>
          <c:idx val="1"/>
          <c:order val="1"/>
          <c:tx>
            <c:strRef>
              <c:f>'Employment Outcomes'!$A$7</c:f>
              <c:strCache>
                <c:ptCount val="1"/>
                <c:pt idx="0">
                  <c:v>OJT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'Employment Outcomes'!$F$1:$AC$1</c:f>
              <c:strCache>
                <c:ptCount val="24"/>
                <c:pt idx="0">
                  <c:v>Pre Q4 </c:v>
                </c:pt>
                <c:pt idx="1">
                  <c:v>Pre Q3</c:v>
                </c:pt>
                <c:pt idx="2">
                  <c:v>Pre Q2</c:v>
                </c:pt>
                <c:pt idx="3">
                  <c:v>Pre Q1</c:v>
                </c:pt>
                <c:pt idx="4">
                  <c:v>OJT Q1</c:v>
                </c:pt>
                <c:pt idx="5">
                  <c:v>OJT Q2</c:v>
                </c:pt>
                <c:pt idx="6">
                  <c:v>Post Q1</c:v>
                </c:pt>
                <c:pt idx="7">
                  <c:v>Post Q2</c:v>
                </c:pt>
                <c:pt idx="8">
                  <c:v>Post Q3</c:v>
                </c:pt>
                <c:pt idx="9">
                  <c:v>Post Q4</c:v>
                </c:pt>
                <c:pt idx="10">
                  <c:v>Post Q5</c:v>
                </c:pt>
                <c:pt idx="11">
                  <c:v>Post Q6</c:v>
                </c:pt>
                <c:pt idx="12">
                  <c:v>Post Q7</c:v>
                </c:pt>
                <c:pt idx="13">
                  <c:v>Post Q8</c:v>
                </c:pt>
                <c:pt idx="14">
                  <c:v>Post Q9</c:v>
                </c:pt>
                <c:pt idx="15">
                  <c:v>Post Q10</c:v>
                </c:pt>
                <c:pt idx="16">
                  <c:v>Post Q11</c:v>
                </c:pt>
                <c:pt idx="17">
                  <c:v>Post Q12</c:v>
                </c:pt>
                <c:pt idx="18">
                  <c:v>Post Q13</c:v>
                </c:pt>
                <c:pt idx="19">
                  <c:v>Post Q14</c:v>
                </c:pt>
                <c:pt idx="20">
                  <c:v>Post Q15</c:v>
                </c:pt>
                <c:pt idx="21">
                  <c:v>Post Q16</c:v>
                </c:pt>
                <c:pt idx="22">
                  <c:v>Post Q17</c:v>
                </c:pt>
                <c:pt idx="23">
                  <c:v>Post Q18</c:v>
                </c:pt>
              </c:strCache>
            </c:strRef>
          </c:cat>
          <c:val>
            <c:numRef>
              <c:f>'Employment Outcomes'!$F$7:$AC$7</c:f>
              <c:numCache>
                <c:formatCode>0.0%</c:formatCode>
                <c:ptCount val="24"/>
                <c:pt idx="0">
                  <c:v>0.74183670000000002</c:v>
                </c:pt>
                <c:pt idx="1">
                  <c:v>0.76122449999999997</c:v>
                </c:pt>
                <c:pt idx="2">
                  <c:v>0.75204079999999995</c:v>
                </c:pt>
                <c:pt idx="3">
                  <c:v>0.71530609999999994</c:v>
                </c:pt>
                <c:pt idx="4">
                  <c:v>0.9234694</c:v>
                </c:pt>
                <c:pt idx="5">
                  <c:v>0.93163269999999998</c:v>
                </c:pt>
                <c:pt idx="6">
                  <c:v>0.8959184</c:v>
                </c:pt>
                <c:pt idx="7">
                  <c:v>0.84693879999999999</c:v>
                </c:pt>
                <c:pt idx="8">
                  <c:v>0.81836730000000002</c:v>
                </c:pt>
                <c:pt idx="9">
                  <c:v>0.79693879999999995</c:v>
                </c:pt>
                <c:pt idx="10">
                  <c:v>0.71734690000000001</c:v>
                </c:pt>
                <c:pt idx="11">
                  <c:v>0.69183669999999997</c:v>
                </c:pt>
                <c:pt idx="12">
                  <c:v>0.68877549999999998</c:v>
                </c:pt>
                <c:pt idx="13">
                  <c:v>0.70306120000000005</c:v>
                </c:pt>
                <c:pt idx="14">
                  <c:v>0.70102039999999999</c:v>
                </c:pt>
                <c:pt idx="15">
                  <c:v>0.70102039999999999</c:v>
                </c:pt>
                <c:pt idx="16">
                  <c:v>0.6979592</c:v>
                </c:pt>
                <c:pt idx="17">
                  <c:v>0.70408159999999997</c:v>
                </c:pt>
                <c:pt idx="18">
                  <c:v>0.70102039999999999</c:v>
                </c:pt>
                <c:pt idx="19">
                  <c:v>0.68367350000000005</c:v>
                </c:pt>
                <c:pt idx="20">
                  <c:v>0.6806122</c:v>
                </c:pt>
                <c:pt idx="21">
                  <c:v>0.68265310000000001</c:v>
                </c:pt>
                <c:pt idx="22">
                  <c:v>0.67959179999999997</c:v>
                </c:pt>
                <c:pt idx="23">
                  <c:v>0.68469389999999997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7B-48E7-B950-D06C09426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118528"/>
        <c:axId val="106148992"/>
      </c:lineChart>
      <c:catAx>
        <c:axId val="10611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48992"/>
        <c:crosses val="autoZero"/>
        <c:auto val="1"/>
        <c:lblAlgn val="ctr"/>
        <c:lblOffset val="100"/>
        <c:noMultiLvlLbl val="0"/>
      </c:catAx>
      <c:valAx>
        <c:axId val="10614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1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'Wage outcomes'!$A$5</c:f>
              <c:strCache>
                <c:ptCount val="1"/>
                <c:pt idx="0">
                  <c:v>Comparison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'Wage outcomes'!$F$2:$AC$2</c:f>
              <c:strCache>
                <c:ptCount val="24"/>
                <c:pt idx="0">
                  <c:v>Pre Q4 </c:v>
                </c:pt>
                <c:pt idx="1">
                  <c:v>Pre Q3</c:v>
                </c:pt>
                <c:pt idx="2">
                  <c:v>Pre Q2</c:v>
                </c:pt>
                <c:pt idx="3">
                  <c:v>Pre Q1</c:v>
                </c:pt>
                <c:pt idx="4">
                  <c:v>OJT Q1</c:v>
                </c:pt>
                <c:pt idx="5">
                  <c:v>OJT Q2</c:v>
                </c:pt>
                <c:pt idx="6">
                  <c:v>Post Q1</c:v>
                </c:pt>
                <c:pt idx="7">
                  <c:v>Post Q2</c:v>
                </c:pt>
                <c:pt idx="8">
                  <c:v>Post Q3</c:v>
                </c:pt>
                <c:pt idx="9">
                  <c:v>Post Q4</c:v>
                </c:pt>
                <c:pt idx="10">
                  <c:v>Post Q5</c:v>
                </c:pt>
                <c:pt idx="11">
                  <c:v>Post Q6</c:v>
                </c:pt>
                <c:pt idx="12">
                  <c:v>Post Q7</c:v>
                </c:pt>
                <c:pt idx="13">
                  <c:v>Post Q8</c:v>
                </c:pt>
                <c:pt idx="14">
                  <c:v>Post Q9</c:v>
                </c:pt>
                <c:pt idx="15">
                  <c:v>Post Q10</c:v>
                </c:pt>
                <c:pt idx="16">
                  <c:v>Post Q11</c:v>
                </c:pt>
                <c:pt idx="17">
                  <c:v>Post Q12</c:v>
                </c:pt>
                <c:pt idx="18">
                  <c:v>Post Q13</c:v>
                </c:pt>
                <c:pt idx="19">
                  <c:v>Post Q14</c:v>
                </c:pt>
                <c:pt idx="20">
                  <c:v>Post Q15</c:v>
                </c:pt>
                <c:pt idx="21">
                  <c:v>Post Q16</c:v>
                </c:pt>
                <c:pt idx="22">
                  <c:v>Post Q17</c:v>
                </c:pt>
                <c:pt idx="23">
                  <c:v>Post Q18</c:v>
                </c:pt>
              </c:strCache>
            </c:strRef>
          </c:cat>
          <c:val>
            <c:numRef>
              <c:f>'Wage outcomes'!$F$5:$AC$5</c:f>
              <c:numCache>
                <c:formatCode>General</c:formatCode>
                <c:ptCount val="24"/>
                <c:pt idx="0">
                  <c:v>6453.0410000000002</c:v>
                </c:pt>
                <c:pt idx="1">
                  <c:v>6414.8530000000001</c:v>
                </c:pt>
                <c:pt idx="2">
                  <c:v>5911.7839999999997</c:v>
                </c:pt>
                <c:pt idx="3">
                  <c:v>4996.0770000000002</c:v>
                </c:pt>
                <c:pt idx="4">
                  <c:v>2843.9050000000002</c:v>
                </c:pt>
                <c:pt idx="5">
                  <c:v>3396.38</c:v>
                </c:pt>
                <c:pt idx="6">
                  <c:v>3591.848</c:v>
                </c:pt>
                <c:pt idx="7">
                  <c:v>4177.2389999999996</c:v>
                </c:pt>
                <c:pt idx="8">
                  <c:v>4317.509</c:v>
                </c:pt>
                <c:pt idx="9">
                  <c:v>4889.9139999999998</c:v>
                </c:pt>
                <c:pt idx="10">
                  <c:v>4457.4339999999966</c:v>
                </c:pt>
                <c:pt idx="11">
                  <c:v>4704.9279999999999</c:v>
                </c:pt>
                <c:pt idx="12">
                  <c:v>4962</c:v>
                </c:pt>
                <c:pt idx="13">
                  <c:v>4996.6360000000004</c:v>
                </c:pt>
                <c:pt idx="14">
                  <c:v>5217.4170000000004</c:v>
                </c:pt>
                <c:pt idx="15">
                  <c:v>5260.9070000000002</c:v>
                </c:pt>
                <c:pt idx="16">
                  <c:v>5383.0820000000003</c:v>
                </c:pt>
                <c:pt idx="17">
                  <c:v>5177.5680000000002</c:v>
                </c:pt>
                <c:pt idx="18">
                  <c:v>5444.1540000000014</c:v>
                </c:pt>
                <c:pt idx="19">
                  <c:v>5809.201</c:v>
                </c:pt>
                <c:pt idx="20">
                  <c:v>5524.5619999999999</c:v>
                </c:pt>
                <c:pt idx="21">
                  <c:v>5861.8990000000003</c:v>
                </c:pt>
                <c:pt idx="22">
                  <c:v>5831.2179999999998</c:v>
                </c:pt>
                <c:pt idx="23">
                  <c:v>5696.5770000000002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18-4E60-A5F8-4618220F3C57}"/>
            </c:ext>
          </c:extLst>
        </c:ser>
        <c:ser>
          <c:idx val="1"/>
          <c:order val="1"/>
          <c:tx>
            <c:strRef>
              <c:f>'Wage outcomes'!$A$9</c:f>
              <c:strCache>
                <c:ptCount val="1"/>
                <c:pt idx="0">
                  <c:v>OJT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'Wage outcomes'!$F$2:$AC$2</c:f>
              <c:strCache>
                <c:ptCount val="24"/>
                <c:pt idx="0">
                  <c:v>Pre Q4 </c:v>
                </c:pt>
                <c:pt idx="1">
                  <c:v>Pre Q3</c:v>
                </c:pt>
                <c:pt idx="2">
                  <c:v>Pre Q2</c:v>
                </c:pt>
                <c:pt idx="3">
                  <c:v>Pre Q1</c:v>
                </c:pt>
                <c:pt idx="4">
                  <c:v>OJT Q1</c:v>
                </c:pt>
                <c:pt idx="5">
                  <c:v>OJT Q2</c:v>
                </c:pt>
                <c:pt idx="6">
                  <c:v>Post Q1</c:v>
                </c:pt>
                <c:pt idx="7">
                  <c:v>Post Q2</c:v>
                </c:pt>
                <c:pt idx="8">
                  <c:v>Post Q3</c:v>
                </c:pt>
                <c:pt idx="9">
                  <c:v>Post Q4</c:v>
                </c:pt>
                <c:pt idx="10">
                  <c:v>Post Q5</c:v>
                </c:pt>
                <c:pt idx="11">
                  <c:v>Post Q6</c:v>
                </c:pt>
                <c:pt idx="12">
                  <c:v>Post Q7</c:v>
                </c:pt>
                <c:pt idx="13">
                  <c:v>Post Q8</c:v>
                </c:pt>
                <c:pt idx="14">
                  <c:v>Post Q9</c:v>
                </c:pt>
                <c:pt idx="15">
                  <c:v>Post Q10</c:v>
                </c:pt>
                <c:pt idx="16">
                  <c:v>Post Q11</c:v>
                </c:pt>
                <c:pt idx="17">
                  <c:v>Post Q12</c:v>
                </c:pt>
                <c:pt idx="18">
                  <c:v>Post Q13</c:v>
                </c:pt>
                <c:pt idx="19">
                  <c:v>Post Q14</c:v>
                </c:pt>
                <c:pt idx="20">
                  <c:v>Post Q15</c:v>
                </c:pt>
                <c:pt idx="21">
                  <c:v>Post Q16</c:v>
                </c:pt>
                <c:pt idx="22">
                  <c:v>Post Q17</c:v>
                </c:pt>
                <c:pt idx="23">
                  <c:v>Post Q18</c:v>
                </c:pt>
              </c:strCache>
            </c:strRef>
          </c:cat>
          <c:val>
            <c:numRef>
              <c:f>'Wage outcomes'!$F$9:$AC$9</c:f>
              <c:numCache>
                <c:formatCode>General</c:formatCode>
                <c:ptCount val="24"/>
                <c:pt idx="0">
                  <c:v>5832.1330000000007</c:v>
                </c:pt>
                <c:pt idx="1">
                  <c:v>5997.1660000000002</c:v>
                </c:pt>
                <c:pt idx="2">
                  <c:v>5386.6689999999999</c:v>
                </c:pt>
                <c:pt idx="3">
                  <c:v>4564.2610000000004</c:v>
                </c:pt>
                <c:pt idx="4">
                  <c:v>4731.476999999999</c:v>
                </c:pt>
                <c:pt idx="5">
                  <c:v>6679.1760000000004</c:v>
                </c:pt>
                <c:pt idx="6">
                  <c:v>6424.6120000000001</c:v>
                </c:pt>
                <c:pt idx="7">
                  <c:v>6252.9449999999997</c:v>
                </c:pt>
                <c:pt idx="8">
                  <c:v>6205.6470000000008</c:v>
                </c:pt>
                <c:pt idx="9">
                  <c:v>6352.5170000000007</c:v>
                </c:pt>
                <c:pt idx="10">
                  <c:v>6281.6440000000002</c:v>
                </c:pt>
                <c:pt idx="11">
                  <c:v>6432.7139999999999</c:v>
                </c:pt>
                <c:pt idx="12">
                  <c:v>6852.5870000000004</c:v>
                </c:pt>
                <c:pt idx="13">
                  <c:v>6904</c:v>
                </c:pt>
                <c:pt idx="14">
                  <c:v>6739.2730000000001</c:v>
                </c:pt>
                <c:pt idx="15">
                  <c:v>6718.9160000000002</c:v>
                </c:pt>
                <c:pt idx="16">
                  <c:v>6486.26</c:v>
                </c:pt>
                <c:pt idx="17">
                  <c:v>7079.0830000000014</c:v>
                </c:pt>
                <c:pt idx="18">
                  <c:v>7161.5739999999996</c:v>
                </c:pt>
                <c:pt idx="19">
                  <c:v>7089.8540000000003</c:v>
                </c:pt>
                <c:pt idx="20">
                  <c:v>7353.884</c:v>
                </c:pt>
                <c:pt idx="21">
                  <c:v>7474.5010000000002</c:v>
                </c:pt>
                <c:pt idx="22">
                  <c:v>7482.3190000000004</c:v>
                </c:pt>
                <c:pt idx="23">
                  <c:v>7281.7030000000004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18-4E60-A5F8-4618220F3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712448"/>
        <c:axId val="106726528"/>
      </c:lineChart>
      <c:catAx>
        <c:axId val="10671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726528"/>
        <c:crosses val="autoZero"/>
        <c:auto val="1"/>
        <c:lblAlgn val="ctr"/>
        <c:lblOffset val="100"/>
        <c:noMultiLvlLbl val="0"/>
      </c:catAx>
      <c:valAx>
        <c:axId val="106726528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71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5A92C-C173-D74E-8C96-F41FEA29B3E6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1ED7F5-C936-FE40-9414-87EA06D1F05D}" type="pres">
      <dgm:prSet presAssocID="{A645A92C-C173-D74E-8C96-F41FEA29B3E6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F2E46909-5055-4AD0-9EE2-50E9807DBD7B}" type="presOf" srcId="{A645A92C-C173-D74E-8C96-F41FEA29B3E6}" destId="{721ED7F5-C936-FE40-9414-87EA06D1F05D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B2589F-28EA-4C50-8A0F-D5EC6194B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4746E9-E34C-4B74-B148-51F0FF2387E0}">
      <dgm:prSet phldrT="[Text]" custT="1"/>
      <dgm:spPr>
        <a:solidFill>
          <a:schemeClr val="accent2">
            <a:lumMod val="40000"/>
            <a:lumOff val="6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>
                  <a:lumMod val="65000"/>
                  <a:lumOff val="35000"/>
                </a:schemeClr>
              </a:solidFill>
            </a:rPr>
            <a:t>Department of Higher Ed (ODHE)</a:t>
          </a:r>
        </a:p>
      </dgm:t>
    </dgm:pt>
    <dgm:pt modelId="{0198131A-0CA6-4A78-A351-2B21E67B4692}" type="parTrans" cxnId="{1E8DF8E9-2CB0-4ACF-BBEE-0FDB7E2CD5F4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3312E34-2B06-4D1E-A0D6-2B484BE937E3}" type="sibTrans" cxnId="{1E8DF8E9-2CB0-4ACF-BBEE-0FDB7E2CD5F4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E25020-9872-47AB-9C78-03103564A273}">
      <dgm:prSet phldrT="[Text]" custT="1"/>
      <dgm:spPr>
        <a:solidFill>
          <a:schemeClr val="accent2">
            <a:lumMod val="40000"/>
            <a:lumOff val="6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>
                  <a:lumMod val="65000"/>
                  <a:lumOff val="35000"/>
                </a:schemeClr>
              </a:solidFill>
            </a:rPr>
            <a:t>Department of Education (ODE)</a:t>
          </a:r>
        </a:p>
      </dgm:t>
    </dgm:pt>
    <dgm:pt modelId="{F05B9DCB-F888-4562-B6C3-4F788193E56E}" type="parTrans" cxnId="{38AE3F02-685C-40F3-BEF9-33CCEEE8E757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4806FBC-8AE7-40E4-8353-BA62A42C9741}" type="sibTrans" cxnId="{38AE3F02-685C-40F3-BEF9-33CCEEE8E757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CF38301-2550-4FA8-832B-F4DB427F5F45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Higher Education Information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(2000-2015) </a:t>
          </a:r>
        </a:p>
      </dgm:t>
    </dgm:pt>
    <dgm:pt modelId="{C910308D-0113-4BF9-A632-D63F6240507B}" type="parTrans" cxnId="{B0136C5E-A394-4457-900F-79AB9E859B3C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52BBF63-8874-49B2-B10C-7E3F6388D440}" type="sibTrans" cxnId="{B0136C5E-A394-4457-900F-79AB9E859B3C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11F4964-1654-498C-8F2D-9CD67A786536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Education Management Information System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(2004-2014)</a:t>
          </a:r>
        </a:p>
      </dgm:t>
    </dgm:pt>
    <dgm:pt modelId="{EF6C4FF9-D723-438D-AE5D-B5E9FDBA4465}" type="parTrans" cxnId="{94704A66-9489-4644-BC39-AAF11D18B2D3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DA1B9B1-A890-4A87-BDA3-3C77681E13E4}" type="sibTrans" cxnId="{94704A66-9489-4644-BC39-AAF11D18B2D3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193A024-7DCD-4719-AC77-C2A67D824AE5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Ohio Technical Centers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(2003-2015)</a:t>
          </a:r>
        </a:p>
      </dgm:t>
    </dgm:pt>
    <dgm:pt modelId="{54B7B281-6CF8-405A-9E95-95988CFEBD8A}" type="parTrans" cxnId="{476F4DD1-B162-4D10-A56C-3F30FA4412A7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6185AF3-7807-41CD-ADF2-CF4A45F44BB1}" type="sibTrans" cxnId="{476F4DD1-B162-4D10-A56C-3F30FA4412A7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2FD331F-3F78-4559-972A-7D78CEC87529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Adult Basic &amp; Literacy Education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(2003-2015)</a:t>
          </a:r>
        </a:p>
      </dgm:t>
    </dgm:pt>
    <dgm:pt modelId="{1E6A4892-5723-4E49-B41F-2BA08A9CE8B8}" type="parTrans" cxnId="{768D6DB4-498C-4B08-8D73-8CE1D05E94A9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16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62AFE7D-D26C-4F06-8F64-83B9387A2979}" type="sibTrans" cxnId="{768D6DB4-498C-4B08-8D73-8CE1D05E94A9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4F7145E-4626-4A86-880A-EE5FD2067481}">
      <dgm:prSet phldrT="[Text]" custT="1"/>
      <dgm:spPr>
        <a:solidFill>
          <a:schemeClr val="accent2">
            <a:lumMod val="40000"/>
            <a:lumOff val="6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en-US" sz="2000" dirty="0">
              <a:solidFill>
                <a:schemeClr val="tx1">
                  <a:lumMod val="65000"/>
                  <a:lumOff val="35000"/>
                </a:schemeClr>
              </a:solidFill>
            </a:rPr>
            <a:t>Job &amp; Family Services (ODJFS)</a:t>
          </a:r>
        </a:p>
      </dgm:t>
    </dgm:pt>
    <dgm:pt modelId="{09B87B52-B46F-4250-BDB4-F3A6525333BC}" type="parTrans" cxnId="{696C8A4C-75C9-4399-978F-AABBF08C8E6A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C42B0FEB-E391-45DE-9E09-A5413B16BB44}" type="sibTrans" cxnId="{696C8A4C-75C9-4399-978F-AABBF08C8E6A}">
      <dgm:prSet/>
      <dgm:spPr/>
      <dgm:t>
        <a:bodyPr/>
        <a:lstStyle/>
        <a:p>
          <a:endParaRPr lang="en-US" sz="2400"/>
        </a:p>
      </dgm:t>
    </dgm:pt>
    <dgm:pt modelId="{B623787E-14E3-4A85-BB38-4734BF938D61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Unemployment Insurance Wages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(1995-2015)</a:t>
          </a:r>
        </a:p>
      </dgm:t>
    </dgm:pt>
    <dgm:pt modelId="{A380FF36-9123-45CE-83FE-AE33A69FDC44}" type="parTrans" cxnId="{175800B8-5E73-4310-8ED8-E9501E32BCD3}">
      <dgm:prSet/>
      <dgm:spPr>
        <a:ln w="28575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1F0DC3FA-3FB9-4293-835B-9A7236BDBEEA}" type="sibTrans" cxnId="{175800B8-5E73-4310-8ED8-E9501E32BCD3}">
      <dgm:prSet/>
      <dgm:spPr/>
      <dgm:t>
        <a:bodyPr/>
        <a:lstStyle/>
        <a:p>
          <a:endParaRPr lang="en-US" sz="2400"/>
        </a:p>
      </dgm:t>
    </dgm:pt>
    <dgm:pt modelId="{E1A14F49-CEB7-4FE7-AC12-04614915F0DB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Quarterly Census of Employment Wages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(1998-2015)</a:t>
          </a:r>
        </a:p>
      </dgm:t>
    </dgm:pt>
    <dgm:pt modelId="{0A1E4BFD-E397-4B13-9900-DC11668E1360}" type="parTrans" cxnId="{244855B8-88DC-4EBD-8992-872EDABB5603}">
      <dgm:prSet/>
      <dgm:spPr>
        <a:ln w="28575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D130EFC2-D5D3-4837-8A3C-980F709E4132}" type="sibTrans" cxnId="{244855B8-88DC-4EBD-8992-872EDABB5603}">
      <dgm:prSet/>
      <dgm:spPr/>
      <dgm:t>
        <a:bodyPr/>
        <a:lstStyle/>
        <a:p>
          <a:endParaRPr lang="en-US" sz="2400"/>
        </a:p>
      </dgm:t>
    </dgm:pt>
    <dgm:pt modelId="{6D1F6ACD-C68A-4DBF-B379-BE7D2AFB5A73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Unemployment Insurance Benefits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(2004-2015)</a:t>
          </a:r>
        </a:p>
      </dgm:t>
    </dgm:pt>
    <dgm:pt modelId="{8B454BC2-9C9C-4DC0-A61D-81EC1DA9A0AE}" type="parTrans" cxnId="{95CF7690-A1E6-4362-B442-7283FEA590A9}">
      <dgm:prSet/>
      <dgm:spPr>
        <a:ln w="28575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BC2B63E0-3F9D-4CCB-8F9C-B6FD85D33AFA}" type="sibTrans" cxnId="{95CF7690-A1E6-4362-B442-7283FEA590A9}">
      <dgm:prSet/>
      <dgm:spPr/>
      <dgm:t>
        <a:bodyPr/>
        <a:lstStyle/>
        <a:p>
          <a:endParaRPr lang="en-US" sz="2400"/>
        </a:p>
      </dgm:t>
    </dgm:pt>
    <dgm:pt modelId="{2A6EEE6E-9A49-40D5-AB87-C4871948DEF7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Workforce Investment Act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(2006-2015)</a:t>
          </a:r>
        </a:p>
      </dgm:t>
    </dgm:pt>
    <dgm:pt modelId="{7925406C-2D5A-41DC-97E2-769513E0DB99}" type="parTrans" cxnId="{B1858781-E8C7-4210-BEF6-BEAC99C15577}">
      <dgm:prSet/>
      <dgm:spPr>
        <a:ln w="28575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4FFB7EEC-2C05-4811-8B38-EE7A556565CE}" type="sibTrans" cxnId="{B1858781-E8C7-4210-BEF6-BEAC99C15577}">
      <dgm:prSet/>
      <dgm:spPr/>
      <dgm:t>
        <a:bodyPr/>
        <a:lstStyle/>
        <a:p>
          <a:endParaRPr lang="en-US" sz="2400"/>
        </a:p>
      </dgm:t>
    </dgm:pt>
    <dgm:pt modelId="{DE2E0365-BCCE-4821-8F61-9C3C610551CB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Labor Exchange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Job Seekers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(2006-2015)</a:t>
          </a:r>
        </a:p>
      </dgm:t>
    </dgm:pt>
    <dgm:pt modelId="{6BAD6294-35E1-4209-89FA-61036528151B}" type="parTrans" cxnId="{275B84F6-EB2F-4517-829E-9E58854E6BA2}">
      <dgm:prSet/>
      <dgm:spPr>
        <a:ln w="28575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 sz="2400"/>
        </a:p>
      </dgm:t>
    </dgm:pt>
    <dgm:pt modelId="{E400B9CB-78B9-4898-A668-90456B29FD04}" type="sibTrans" cxnId="{275B84F6-EB2F-4517-829E-9E58854E6BA2}">
      <dgm:prSet/>
      <dgm:spPr/>
      <dgm:t>
        <a:bodyPr/>
        <a:lstStyle/>
        <a:p>
          <a:endParaRPr lang="en-US" sz="2400"/>
        </a:p>
      </dgm:t>
    </dgm:pt>
    <dgm:pt modelId="{3B8553F9-05A7-494A-94AD-CDC7252FFF97}">
      <dgm:prSet phldrT="[Text]" custT="1"/>
      <dgm:spPr>
        <a:solidFill>
          <a:schemeClr val="accent2">
            <a:lumMod val="40000"/>
            <a:lumOff val="6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>
                  <a:lumMod val="65000"/>
                  <a:lumOff val="35000"/>
                </a:schemeClr>
              </a:solidFill>
            </a:rPr>
            <a:t>Opportunities for Ohioans with Disabilities</a:t>
          </a:r>
        </a:p>
      </dgm:t>
    </dgm:pt>
    <dgm:pt modelId="{5E7BC754-A0CC-4D08-A3C1-CC871D8DD422}" type="parTrans" cxnId="{D08A194E-C690-496A-A79A-6ECE87B48844}">
      <dgm:prSet/>
      <dgm:spPr>
        <a:solidFill>
          <a:schemeClr val="tx2">
            <a:lumMod val="60000"/>
            <a:lumOff val="4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20EEFC23-1F66-40BF-9A8A-88DE0E01A848}" type="sibTrans" cxnId="{D08A194E-C690-496A-A79A-6ECE87B48844}">
      <dgm:prSet/>
      <dgm:spPr/>
      <dgm:t>
        <a:bodyPr/>
        <a:lstStyle/>
        <a:p>
          <a:endParaRPr lang="en-US"/>
        </a:p>
      </dgm:t>
    </dgm:pt>
    <dgm:pt modelId="{59B0C609-BD87-4BD3-ADBD-DE06C3D9FB4E}">
      <dgm:prSet phldrT="[Text]" custT="1"/>
      <dgm:spPr>
        <a:solidFill>
          <a:schemeClr val="accent2">
            <a:lumMod val="20000"/>
            <a:lumOff val="8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Vocational Rehabilitation </a:t>
          </a:r>
        </a:p>
        <a:p>
          <a:r>
            <a:rPr lang="en-US" sz="1600" dirty="0">
              <a:solidFill>
                <a:schemeClr val="tx1">
                  <a:lumMod val="65000"/>
                  <a:lumOff val="35000"/>
                </a:schemeClr>
              </a:solidFill>
            </a:rPr>
            <a:t>(2011-2015)</a:t>
          </a:r>
        </a:p>
      </dgm:t>
    </dgm:pt>
    <dgm:pt modelId="{C9C468DF-6F39-477C-8B94-B496A08B6679}" type="parTrans" cxnId="{53E1ED6B-DE92-4AC5-BF25-131C6B35FE7B}">
      <dgm:prSet/>
      <dgm:spPr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619698B-2246-4DDF-9CBB-E16F9F4F3EC3}" type="sibTrans" cxnId="{53E1ED6B-DE92-4AC5-BF25-131C6B35FE7B}">
      <dgm:prSet/>
      <dgm:spPr/>
      <dgm:t>
        <a:bodyPr/>
        <a:lstStyle/>
        <a:p>
          <a:endParaRPr lang="en-US"/>
        </a:p>
      </dgm:t>
    </dgm:pt>
    <dgm:pt modelId="{CFB0AA89-3E98-48CC-94D0-D90B40AF3203}">
      <dgm:prSet phldrT="[Text]" custT="1"/>
      <dgm:spPr>
        <a:solidFill>
          <a:schemeClr val="accent1">
            <a:lumMod val="60000"/>
            <a:lumOff val="40000"/>
          </a:schemeClr>
        </a:solidFill>
        <a:ln w="25400"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3600" dirty="0" err="1">
              <a:solidFill>
                <a:schemeClr val="tx1">
                  <a:lumMod val="65000"/>
                  <a:lumOff val="35000"/>
                </a:schemeClr>
              </a:solidFill>
            </a:rPr>
            <a:t>OhioAnalytics</a:t>
          </a:r>
          <a:r>
            <a:rPr lang="en-US" sz="3600" dirty="0">
              <a:solidFill>
                <a:schemeClr val="tx1">
                  <a:lumMod val="65000"/>
                  <a:lumOff val="35000"/>
                </a:schemeClr>
              </a:solidFill>
            </a:rPr>
            <a:t> Partnership</a:t>
          </a:r>
        </a:p>
      </dgm:t>
    </dgm:pt>
    <dgm:pt modelId="{756ABF7E-1FFA-440B-83BF-F6D8736C7572}" type="sibTrans" cxnId="{2E13476E-82C7-4BA6-A489-197A38789105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60700FF-D72D-48B6-A969-58075A238F9D}" type="parTrans" cxnId="{2E13476E-82C7-4BA6-A489-197A38789105}">
      <dgm:prSet/>
      <dgm:spPr/>
      <dgm:t>
        <a:bodyPr/>
        <a:lstStyle/>
        <a:p>
          <a:endParaRPr lang="en-US" sz="24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6F7DF914-3D4A-4344-9C68-C974AB275E08}" type="pres">
      <dgm:prSet presAssocID="{B6B2589F-28EA-4C50-8A0F-D5EC6194B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2C1EA1-F530-44B6-924E-18C18A80826F}" type="pres">
      <dgm:prSet presAssocID="{CFB0AA89-3E98-48CC-94D0-D90B40AF3203}" presName="hierRoot1" presStyleCnt="0">
        <dgm:presLayoutVars>
          <dgm:hierBranch/>
        </dgm:presLayoutVars>
      </dgm:prSet>
      <dgm:spPr/>
    </dgm:pt>
    <dgm:pt modelId="{49523896-E37A-4B9F-A544-E069526757F0}" type="pres">
      <dgm:prSet presAssocID="{CFB0AA89-3E98-48CC-94D0-D90B40AF3203}" presName="rootComposite1" presStyleCnt="0"/>
      <dgm:spPr/>
    </dgm:pt>
    <dgm:pt modelId="{8CC22CE1-ADB4-4822-99B2-D222104701F6}" type="pres">
      <dgm:prSet presAssocID="{CFB0AA89-3E98-48CC-94D0-D90B40AF3203}" presName="rootText1" presStyleLbl="node0" presStyleIdx="0" presStyleCnt="1" custScaleX="914002" custScaleY="231612">
        <dgm:presLayoutVars>
          <dgm:chPref val="3"/>
        </dgm:presLayoutVars>
      </dgm:prSet>
      <dgm:spPr/>
    </dgm:pt>
    <dgm:pt modelId="{A4F3DB36-3229-4C9D-B0A1-B3296A914980}" type="pres">
      <dgm:prSet presAssocID="{CFB0AA89-3E98-48CC-94D0-D90B40AF3203}" presName="rootConnector1" presStyleLbl="node1" presStyleIdx="0" presStyleCnt="0"/>
      <dgm:spPr/>
    </dgm:pt>
    <dgm:pt modelId="{85D19405-126E-4B10-BB47-4B910436F97F}" type="pres">
      <dgm:prSet presAssocID="{CFB0AA89-3E98-48CC-94D0-D90B40AF3203}" presName="hierChild2" presStyleCnt="0"/>
      <dgm:spPr/>
    </dgm:pt>
    <dgm:pt modelId="{E5B61B3A-ED9E-4E9A-A7F1-2969F2C44C9E}" type="pres">
      <dgm:prSet presAssocID="{0198131A-0CA6-4A78-A351-2B21E67B4692}" presName="Name35" presStyleLbl="parChTrans1D2" presStyleIdx="0" presStyleCnt="4"/>
      <dgm:spPr/>
    </dgm:pt>
    <dgm:pt modelId="{928AACBC-F784-4BDD-907B-DB6DE0DFBA22}" type="pres">
      <dgm:prSet presAssocID="{F14746E9-E34C-4B74-B148-51F0FF2387E0}" presName="hierRoot2" presStyleCnt="0">
        <dgm:presLayoutVars>
          <dgm:hierBranch val="r"/>
        </dgm:presLayoutVars>
      </dgm:prSet>
      <dgm:spPr/>
    </dgm:pt>
    <dgm:pt modelId="{3F78F808-F1FF-45AD-95AF-5533AAE24BC7}" type="pres">
      <dgm:prSet presAssocID="{F14746E9-E34C-4B74-B148-51F0FF2387E0}" presName="rootComposite" presStyleCnt="0"/>
      <dgm:spPr/>
    </dgm:pt>
    <dgm:pt modelId="{014E665D-4BFF-4755-B471-D032CB061DD3}" type="pres">
      <dgm:prSet presAssocID="{F14746E9-E34C-4B74-B148-51F0FF2387E0}" presName="rootText" presStyleLbl="node2" presStyleIdx="0" presStyleCnt="4" custScaleX="262911" custScaleY="221842" custLinFactNeighborX="-48684">
        <dgm:presLayoutVars>
          <dgm:chPref val="3"/>
        </dgm:presLayoutVars>
      </dgm:prSet>
      <dgm:spPr/>
    </dgm:pt>
    <dgm:pt modelId="{F5526949-676F-4D21-A308-EFCE8C79DA84}" type="pres">
      <dgm:prSet presAssocID="{F14746E9-E34C-4B74-B148-51F0FF2387E0}" presName="rootConnector" presStyleLbl="node2" presStyleIdx="0" presStyleCnt="4"/>
      <dgm:spPr/>
    </dgm:pt>
    <dgm:pt modelId="{152D3A01-9160-404A-AF31-D956BDEBE70B}" type="pres">
      <dgm:prSet presAssocID="{F14746E9-E34C-4B74-B148-51F0FF2387E0}" presName="hierChild4" presStyleCnt="0"/>
      <dgm:spPr/>
    </dgm:pt>
    <dgm:pt modelId="{BB94729C-1155-4EDE-9ABC-E2B24904218E}" type="pres">
      <dgm:prSet presAssocID="{C910308D-0113-4BF9-A632-D63F6240507B}" presName="Name50" presStyleLbl="parChTrans1D3" presStyleIdx="0" presStyleCnt="10"/>
      <dgm:spPr/>
    </dgm:pt>
    <dgm:pt modelId="{F8C1C7C9-4B4C-48C3-9C3A-C3979EB093FE}" type="pres">
      <dgm:prSet presAssocID="{ECF38301-2550-4FA8-832B-F4DB427F5F45}" presName="hierRoot2" presStyleCnt="0">
        <dgm:presLayoutVars>
          <dgm:hierBranch val="init"/>
        </dgm:presLayoutVars>
      </dgm:prSet>
      <dgm:spPr/>
    </dgm:pt>
    <dgm:pt modelId="{7E6DAC52-8475-46EF-88FE-FF3F52DA11DD}" type="pres">
      <dgm:prSet presAssocID="{ECF38301-2550-4FA8-832B-F4DB427F5F45}" presName="rootComposite" presStyleCnt="0"/>
      <dgm:spPr/>
    </dgm:pt>
    <dgm:pt modelId="{A0DABF9F-298C-4A00-A7DB-D65538D8718F}" type="pres">
      <dgm:prSet presAssocID="{ECF38301-2550-4FA8-832B-F4DB427F5F45}" presName="rootText" presStyleLbl="node3" presStyleIdx="0" presStyleCnt="10" custScaleX="248965" custScaleY="302419" custLinFactNeighborX="-41185">
        <dgm:presLayoutVars>
          <dgm:chPref val="3"/>
        </dgm:presLayoutVars>
      </dgm:prSet>
      <dgm:spPr/>
    </dgm:pt>
    <dgm:pt modelId="{FFA46C1A-A076-442A-9D0E-728B7AE6F2FC}" type="pres">
      <dgm:prSet presAssocID="{ECF38301-2550-4FA8-832B-F4DB427F5F45}" presName="rootConnector" presStyleLbl="node3" presStyleIdx="0" presStyleCnt="10"/>
      <dgm:spPr/>
    </dgm:pt>
    <dgm:pt modelId="{EC6CFE8E-778F-4769-AA02-9DD78D07B411}" type="pres">
      <dgm:prSet presAssocID="{ECF38301-2550-4FA8-832B-F4DB427F5F45}" presName="hierChild4" presStyleCnt="0"/>
      <dgm:spPr/>
    </dgm:pt>
    <dgm:pt modelId="{B21DBB44-99D5-411A-AEE6-DE6EDC8D66DE}" type="pres">
      <dgm:prSet presAssocID="{ECF38301-2550-4FA8-832B-F4DB427F5F45}" presName="hierChild5" presStyleCnt="0"/>
      <dgm:spPr/>
    </dgm:pt>
    <dgm:pt modelId="{ABFCBC94-3534-41EB-A14B-CC998B877AC1}" type="pres">
      <dgm:prSet presAssocID="{54B7B281-6CF8-405A-9E95-95988CFEBD8A}" presName="Name50" presStyleLbl="parChTrans1D3" presStyleIdx="1" presStyleCnt="10"/>
      <dgm:spPr/>
    </dgm:pt>
    <dgm:pt modelId="{17D6A3DD-ACE9-4DD0-A146-A71778132C53}" type="pres">
      <dgm:prSet presAssocID="{1193A024-7DCD-4719-AC77-C2A67D824AE5}" presName="hierRoot2" presStyleCnt="0">
        <dgm:presLayoutVars>
          <dgm:hierBranch val="init"/>
        </dgm:presLayoutVars>
      </dgm:prSet>
      <dgm:spPr/>
    </dgm:pt>
    <dgm:pt modelId="{C7A28EA7-86BA-4FD3-A7F4-D2291E12B2D2}" type="pres">
      <dgm:prSet presAssocID="{1193A024-7DCD-4719-AC77-C2A67D824AE5}" presName="rootComposite" presStyleCnt="0"/>
      <dgm:spPr/>
    </dgm:pt>
    <dgm:pt modelId="{3E670EA0-E307-4475-B5A2-89EF575F6786}" type="pres">
      <dgm:prSet presAssocID="{1193A024-7DCD-4719-AC77-C2A67D824AE5}" presName="rootText" presStyleLbl="node3" presStyleIdx="1" presStyleCnt="10" custScaleX="248965" custScaleY="236970" custLinFactNeighborX="-41185">
        <dgm:presLayoutVars>
          <dgm:chPref val="3"/>
        </dgm:presLayoutVars>
      </dgm:prSet>
      <dgm:spPr/>
    </dgm:pt>
    <dgm:pt modelId="{21F28C5A-D28B-4F3F-A40C-2F199FEBF17D}" type="pres">
      <dgm:prSet presAssocID="{1193A024-7DCD-4719-AC77-C2A67D824AE5}" presName="rootConnector" presStyleLbl="node3" presStyleIdx="1" presStyleCnt="10"/>
      <dgm:spPr/>
    </dgm:pt>
    <dgm:pt modelId="{DBE3A0F8-32F1-43B3-846A-30D4CE5E6734}" type="pres">
      <dgm:prSet presAssocID="{1193A024-7DCD-4719-AC77-C2A67D824AE5}" presName="hierChild4" presStyleCnt="0"/>
      <dgm:spPr/>
    </dgm:pt>
    <dgm:pt modelId="{4B2FF5AE-A496-4C5F-AE4E-681007A5D59A}" type="pres">
      <dgm:prSet presAssocID="{1193A024-7DCD-4719-AC77-C2A67D824AE5}" presName="hierChild5" presStyleCnt="0"/>
      <dgm:spPr/>
    </dgm:pt>
    <dgm:pt modelId="{BBD248B5-0073-4281-8A5F-2117E9F62E0E}" type="pres">
      <dgm:prSet presAssocID="{1E6A4892-5723-4E49-B41F-2BA08A9CE8B8}" presName="Name50" presStyleLbl="parChTrans1D3" presStyleIdx="2" presStyleCnt="10"/>
      <dgm:spPr/>
    </dgm:pt>
    <dgm:pt modelId="{A57B2663-9AC9-440B-9E05-F2B6A49AF9DC}" type="pres">
      <dgm:prSet presAssocID="{D2FD331F-3F78-4559-972A-7D78CEC87529}" presName="hierRoot2" presStyleCnt="0">
        <dgm:presLayoutVars>
          <dgm:hierBranch val="init"/>
        </dgm:presLayoutVars>
      </dgm:prSet>
      <dgm:spPr/>
    </dgm:pt>
    <dgm:pt modelId="{D2AA2944-D9FE-4B70-956E-F3E3C904F19E}" type="pres">
      <dgm:prSet presAssocID="{D2FD331F-3F78-4559-972A-7D78CEC87529}" presName="rootComposite" presStyleCnt="0"/>
      <dgm:spPr/>
    </dgm:pt>
    <dgm:pt modelId="{67254582-51D6-4EB0-8EB5-4F63018FF77B}" type="pres">
      <dgm:prSet presAssocID="{D2FD331F-3F78-4559-972A-7D78CEC87529}" presName="rootText" presStyleLbl="node3" presStyleIdx="2" presStyleCnt="10" custScaleX="248965" custScaleY="295741" custLinFactNeighborX="-41185">
        <dgm:presLayoutVars>
          <dgm:chPref val="3"/>
        </dgm:presLayoutVars>
      </dgm:prSet>
      <dgm:spPr/>
    </dgm:pt>
    <dgm:pt modelId="{F32265CF-0122-4D48-A419-22EBA12B0E5E}" type="pres">
      <dgm:prSet presAssocID="{D2FD331F-3F78-4559-972A-7D78CEC87529}" presName="rootConnector" presStyleLbl="node3" presStyleIdx="2" presStyleCnt="10"/>
      <dgm:spPr/>
    </dgm:pt>
    <dgm:pt modelId="{A4538158-FC61-4D18-9B4F-24E3AA1FF111}" type="pres">
      <dgm:prSet presAssocID="{D2FD331F-3F78-4559-972A-7D78CEC87529}" presName="hierChild4" presStyleCnt="0"/>
      <dgm:spPr/>
    </dgm:pt>
    <dgm:pt modelId="{6B50BE6D-04CF-499F-A9B1-D29DA9837274}" type="pres">
      <dgm:prSet presAssocID="{D2FD331F-3F78-4559-972A-7D78CEC87529}" presName="hierChild5" presStyleCnt="0"/>
      <dgm:spPr/>
    </dgm:pt>
    <dgm:pt modelId="{AD084FF0-8838-414F-8163-A6262781442C}" type="pres">
      <dgm:prSet presAssocID="{F14746E9-E34C-4B74-B148-51F0FF2387E0}" presName="hierChild5" presStyleCnt="0"/>
      <dgm:spPr/>
    </dgm:pt>
    <dgm:pt modelId="{ABA3A2EF-002B-40A0-8BE4-BAC3F084FA5F}" type="pres">
      <dgm:prSet presAssocID="{F05B9DCB-F888-4562-B6C3-4F788193E56E}" presName="Name35" presStyleLbl="parChTrans1D2" presStyleIdx="1" presStyleCnt="4"/>
      <dgm:spPr/>
    </dgm:pt>
    <dgm:pt modelId="{96F3B60A-839D-4031-A5BC-CE0D96C67F5A}" type="pres">
      <dgm:prSet presAssocID="{00E25020-9872-47AB-9C78-03103564A273}" presName="hierRoot2" presStyleCnt="0">
        <dgm:presLayoutVars>
          <dgm:hierBranch val="r"/>
        </dgm:presLayoutVars>
      </dgm:prSet>
      <dgm:spPr/>
    </dgm:pt>
    <dgm:pt modelId="{A4F4E096-6170-4340-A252-40B4F5C32427}" type="pres">
      <dgm:prSet presAssocID="{00E25020-9872-47AB-9C78-03103564A273}" presName="rootComposite" presStyleCnt="0"/>
      <dgm:spPr/>
    </dgm:pt>
    <dgm:pt modelId="{F92C6E0F-9078-4788-8BE8-E9DE08D9C65E}" type="pres">
      <dgm:prSet presAssocID="{00E25020-9872-47AB-9C78-03103564A273}" presName="rootText" presStyleLbl="node2" presStyleIdx="1" presStyleCnt="4" custScaleX="248965" custScaleY="239138" custLinFactNeighborX="30">
        <dgm:presLayoutVars>
          <dgm:chPref val="3"/>
        </dgm:presLayoutVars>
      </dgm:prSet>
      <dgm:spPr/>
    </dgm:pt>
    <dgm:pt modelId="{D337E66B-3F62-4D9A-9972-7100AEDC2E7A}" type="pres">
      <dgm:prSet presAssocID="{00E25020-9872-47AB-9C78-03103564A273}" presName="rootConnector" presStyleLbl="node2" presStyleIdx="1" presStyleCnt="4"/>
      <dgm:spPr/>
    </dgm:pt>
    <dgm:pt modelId="{4AF6B490-552F-4CBA-BD78-BF309D656F10}" type="pres">
      <dgm:prSet presAssocID="{00E25020-9872-47AB-9C78-03103564A273}" presName="hierChild4" presStyleCnt="0"/>
      <dgm:spPr/>
    </dgm:pt>
    <dgm:pt modelId="{32CFE5B7-57B6-40B8-A305-EFFDCBC35C17}" type="pres">
      <dgm:prSet presAssocID="{EF6C4FF9-D723-438D-AE5D-B5E9FDBA4465}" presName="Name50" presStyleLbl="parChTrans1D3" presStyleIdx="3" presStyleCnt="10"/>
      <dgm:spPr/>
    </dgm:pt>
    <dgm:pt modelId="{8F2A1509-3BD0-4443-A5AE-66D40589A931}" type="pres">
      <dgm:prSet presAssocID="{C11F4964-1654-498C-8F2D-9CD67A786536}" presName="hierRoot2" presStyleCnt="0">
        <dgm:presLayoutVars>
          <dgm:hierBranch val="r"/>
        </dgm:presLayoutVars>
      </dgm:prSet>
      <dgm:spPr/>
    </dgm:pt>
    <dgm:pt modelId="{0C37C511-33FD-4D27-8083-978DEA4AD28D}" type="pres">
      <dgm:prSet presAssocID="{C11F4964-1654-498C-8F2D-9CD67A786536}" presName="rootComposite" presStyleCnt="0"/>
      <dgm:spPr/>
    </dgm:pt>
    <dgm:pt modelId="{28407807-91C7-4C13-8FEB-082BD70338A8}" type="pres">
      <dgm:prSet presAssocID="{C11F4964-1654-498C-8F2D-9CD67A786536}" presName="rootText" presStyleLbl="node3" presStyleIdx="3" presStyleCnt="10" custScaleX="248965" custScaleY="402255" custLinFactNeighborX="-22294">
        <dgm:presLayoutVars>
          <dgm:chPref val="3"/>
        </dgm:presLayoutVars>
      </dgm:prSet>
      <dgm:spPr/>
    </dgm:pt>
    <dgm:pt modelId="{3379B7EB-4E13-45D2-B23E-A967F1144CDE}" type="pres">
      <dgm:prSet presAssocID="{C11F4964-1654-498C-8F2D-9CD67A786536}" presName="rootConnector" presStyleLbl="node3" presStyleIdx="3" presStyleCnt="10"/>
      <dgm:spPr/>
    </dgm:pt>
    <dgm:pt modelId="{2ED42C27-2737-42C3-AA78-6CAD555D774E}" type="pres">
      <dgm:prSet presAssocID="{C11F4964-1654-498C-8F2D-9CD67A786536}" presName="hierChild4" presStyleCnt="0"/>
      <dgm:spPr/>
    </dgm:pt>
    <dgm:pt modelId="{AB2548BC-3444-4BEB-94C7-21B83026F1C6}" type="pres">
      <dgm:prSet presAssocID="{C11F4964-1654-498C-8F2D-9CD67A786536}" presName="hierChild5" presStyleCnt="0"/>
      <dgm:spPr/>
    </dgm:pt>
    <dgm:pt modelId="{836D3CE9-2215-40C5-AB08-97BC01E0E26B}" type="pres">
      <dgm:prSet presAssocID="{00E25020-9872-47AB-9C78-03103564A273}" presName="hierChild5" presStyleCnt="0"/>
      <dgm:spPr/>
    </dgm:pt>
    <dgm:pt modelId="{58328F32-EAE0-4B73-86A6-DDB61592828E}" type="pres">
      <dgm:prSet presAssocID="{09B87B52-B46F-4250-BDB4-F3A6525333BC}" presName="Name35" presStyleLbl="parChTrans1D2" presStyleIdx="2" presStyleCnt="4"/>
      <dgm:spPr/>
    </dgm:pt>
    <dgm:pt modelId="{35AC49BD-CEAD-4A2C-BB19-88CD1E9F3844}" type="pres">
      <dgm:prSet presAssocID="{14F7145E-4626-4A86-880A-EE5FD2067481}" presName="hierRoot2" presStyleCnt="0">
        <dgm:presLayoutVars>
          <dgm:hierBranch val="init"/>
        </dgm:presLayoutVars>
      </dgm:prSet>
      <dgm:spPr/>
    </dgm:pt>
    <dgm:pt modelId="{580EC432-4BCB-470F-B23D-B514B2086867}" type="pres">
      <dgm:prSet presAssocID="{14F7145E-4626-4A86-880A-EE5FD2067481}" presName="rootComposite" presStyleCnt="0"/>
      <dgm:spPr/>
    </dgm:pt>
    <dgm:pt modelId="{4883B0BB-BE17-46D0-ADB6-372C0451FDC1}" type="pres">
      <dgm:prSet presAssocID="{14F7145E-4626-4A86-880A-EE5FD2067481}" presName="rootText" presStyleLbl="node2" presStyleIdx="2" presStyleCnt="4" custScaleX="248965" custScaleY="231106" custLinFactNeighborX="37859" custLinFactNeighborY="2263">
        <dgm:presLayoutVars>
          <dgm:chPref val="3"/>
        </dgm:presLayoutVars>
      </dgm:prSet>
      <dgm:spPr/>
    </dgm:pt>
    <dgm:pt modelId="{C2D74292-41FE-4443-92F9-A65E532F097F}" type="pres">
      <dgm:prSet presAssocID="{14F7145E-4626-4A86-880A-EE5FD2067481}" presName="rootConnector" presStyleLbl="node2" presStyleIdx="2" presStyleCnt="4"/>
      <dgm:spPr/>
    </dgm:pt>
    <dgm:pt modelId="{BCEC7EA5-BF4D-4F68-BFAF-C543FA11E15E}" type="pres">
      <dgm:prSet presAssocID="{14F7145E-4626-4A86-880A-EE5FD2067481}" presName="hierChild4" presStyleCnt="0"/>
      <dgm:spPr/>
    </dgm:pt>
    <dgm:pt modelId="{490B628E-D7CF-4643-A9D6-F38DC3B57E41}" type="pres">
      <dgm:prSet presAssocID="{A380FF36-9123-45CE-83FE-AE33A69FDC44}" presName="Name37" presStyleLbl="parChTrans1D3" presStyleIdx="4" presStyleCnt="10" custSzX="281344"/>
      <dgm:spPr/>
    </dgm:pt>
    <dgm:pt modelId="{C9FD9120-6ACA-480E-9D9F-2194FD1C4F29}" type="pres">
      <dgm:prSet presAssocID="{B623787E-14E3-4A85-BB38-4734BF938D61}" presName="hierRoot2" presStyleCnt="0">
        <dgm:presLayoutVars>
          <dgm:hierBranch val="init"/>
        </dgm:presLayoutVars>
      </dgm:prSet>
      <dgm:spPr/>
    </dgm:pt>
    <dgm:pt modelId="{6361696E-8580-4BAD-A274-FE6302AB29F5}" type="pres">
      <dgm:prSet presAssocID="{B623787E-14E3-4A85-BB38-4734BF938D61}" presName="rootComposite" presStyleCnt="0"/>
      <dgm:spPr/>
    </dgm:pt>
    <dgm:pt modelId="{44A9DE76-909E-40E0-A07C-A112C7711D13}" type="pres">
      <dgm:prSet presAssocID="{B623787E-14E3-4A85-BB38-4734BF938D61}" presName="rootText" presStyleLbl="node3" presStyleIdx="4" presStyleCnt="10" custScaleX="257402" custScaleY="242627" custLinFactNeighborX="14244" custLinFactNeighborY="11710">
        <dgm:presLayoutVars>
          <dgm:chPref val="3"/>
        </dgm:presLayoutVars>
      </dgm:prSet>
      <dgm:spPr/>
    </dgm:pt>
    <dgm:pt modelId="{8C7A6177-783B-42F2-AFF4-302F28D142B1}" type="pres">
      <dgm:prSet presAssocID="{B623787E-14E3-4A85-BB38-4734BF938D61}" presName="rootConnector" presStyleLbl="node3" presStyleIdx="4" presStyleCnt="10"/>
      <dgm:spPr/>
    </dgm:pt>
    <dgm:pt modelId="{195D712E-B7A2-44CA-8617-2178582C7FE9}" type="pres">
      <dgm:prSet presAssocID="{B623787E-14E3-4A85-BB38-4734BF938D61}" presName="hierChild4" presStyleCnt="0"/>
      <dgm:spPr/>
    </dgm:pt>
    <dgm:pt modelId="{75AAC099-70ED-4904-953E-3E67183E0B76}" type="pres">
      <dgm:prSet presAssocID="{B623787E-14E3-4A85-BB38-4734BF938D61}" presName="hierChild5" presStyleCnt="0"/>
      <dgm:spPr/>
    </dgm:pt>
    <dgm:pt modelId="{D2E3A996-CB10-4128-B600-8BA7851EE4EE}" type="pres">
      <dgm:prSet presAssocID="{0A1E4BFD-E397-4B13-9900-DC11668E1360}" presName="Name37" presStyleLbl="parChTrans1D3" presStyleIdx="5" presStyleCnt="10" custSzX="281344"/>
      <dgm:spPr/>
    </dgm:pt>
    <dgm:pt modelId="{645266C4-6A2E-4C2F-A210-66F6EC758B50}" type="pres">
      <dgm:prSet presAssocID="{E1A14F49-CEB7-4FE7-AC12-04614915F0DB}" presName="hierRoot2" presStyleCnt="0">
        <dgm:presLayoutVars>
          <dgm:hierBranch val="init"/>
        </dgm:presLayoutVars>
      </dgm:prSet>
      <dgm:spPr/>
    </dgm:pt>
    <dgm:pt modelId="{F40704B6-5E25-44F3-A338-FDF6D699A8E0}" type="pres">
      <dgm:prSet presAssocID="{E1A14F49-CEB7-4FE7-AC12-04614915F0DB}" presName="rootComposite" presStyleCnt="0"/>
      <dgm:spPr/>
    </dgm:pt>
    <dgm:pt modelId="{3770B95C-9760-47D0-A75C-38A4CFF0C789}" type="pres">
      <dgm:prSet presAssocID="{E1A14F49-CEB7-4FE7-AC12-04614915F0DB}" presName="rootText" presStyleLbl="node3" presStyleIdx="5" presStyleCnt="10" custScaleX="289678" custScaleY="265994" custLinFactNeighborX="12670" custLinFactNeighborY="11710">
        <dgm:presLayoutVars>
          <dgm:chPref val="3"/>
        </dgm:presLayoutVars>
      </dgm:prSet>
      <dgm:spPr/>
    </dgm:pt>
    <dgm:pt modelId="{061CC11D-5615-48D1-9AA0-73A56468065C}" type="pres">
      <dgm:prSet presAssocID="{E1A14F49-CEB7-4FE7-AC12-04614915F0DB}" presName="rootConnector" presStyleLbl="node3" presStyleIdx="5" presStyleCnt="10"/>
      <dgm:spPr/>
    </dgm:pt>
    <dgm:pt modelId="{A5EE7E1A-421B-4F1C-B495-B0A106F7DF4D}" type="pres">
      <dgm:prSet presAssocID="{E1A14F49-CEB7-4FE7-AC12-04614915F0DB}" presName="hierChild4" presStyleCnt="0"/>
      <dgm:spPr/>
    </dgm:pt>
    <dgm:pt modelId="{66E9A77E-C2BB-440A-9AA5-DD572B28BECE}" type="pres">
      <dgm:prSet presAssocID="{E1A14F49-CEB7-4FE7-AC12-04614915F0DB}" presName="hierChild5" presStyleCnt="0"/>
      <dgm:spPr/>
    </dgm:pt>
    <dgm:pt modelId="{D76513A8-A532-4852-8D2A-6D9FBC6D6259}" type="pres">
      <dgm:prSet presAssocID="{8B454BC2-9C9C-4DC0-A61D-81EC1DA9A0AE}" presName="Name37" presStyleLbl="parChTrans1D3" presStyleIdx="6" presStyleCnt="10" custSzX="281344"/>
      <dgm:spPr/>
    </dgm:pt>
    <dgm:pt modelId="{83137E3B-8835-42C1-88D3-D046F7438794}" type="pres">
      <dgm:prSet presAssocID="{6D1F6ACD-C68A-4DBF-B379-BE7D2AFB5A73}" presName="hierRoot2" presStyleCnt="0">
        <dgm:presLayoutVars>
          <dgm:hierBranch val="init"/>
        </dgm:presLayoutVars>
      </dgm:prSet>
      <dgm:spPr/>
    </dgm:pt>
    <dgm:pt modelId="{1CF4BE4D-85CC-4C6A-9BCC-9E23EC7EDA1B}" type="pres">
      <dgm:prSet presAssocID="{6D1F6ACD-C68A-4DBF-B379-BE7D2AFB5A73}" presName="rootComposite" presStyleCnt="0"/>
      <dgm:spPr/>
    </dgm:pt>
    <dgm:pt modelId="{6881E914-B903-4E2A-92DF-AF28948772E4}" type="pres">
      <dgm:prSet presAssocID="{6D1F6ACD-C68A-4DBF-B379-BE7D2AFB5A73}" presName="rootText" presStyleLbl="node3" presStyleIdx="6" presStyleCnt="10" custScaleX="286961" custScaleY="199781" custLinFactNeighborX="12670" custLinFactNeighborY="11710">
        <dgm:presLayoutVars>
          <dgm:chPref val="3"/>
        </dgm:presLayoutVars>
      </dgm:prSet>
      <dgm:spPr/>
    </dgm:pt>
    <dgm:pt modelId="{5E173BFA-9E14-4C83-A0AD-A6F89C1137B3}" type="pres">
      <dgm:prSet presAssocID="{6D1F6ACD-C68A-4DBF-B379-BE7D2AFB5A73}" presName="rootConnector" presStyleLbl="node3" presStyleIdx="6" presStyleCnt="10"/>
      <dgm:spPr/>
    </dgm:pt>
    <dgm:pt modelId="{B5937064-6751-4A1C-B96D-F945ACDC41A5}" type="pres">
      <dgm:prSet presAssocID="{6D1F6ACD-C68A-4DBF-B379-BE7D2AFB5A73}" presName="hierChild4" presStyleCnt="0"/>
      <dgm:spPr/>
    </dgm:pt>
    <dgm:pt modelId="{00266AF3-4A23-48AD-B01C-361D11DDFC8F}" type="pres">
      <dgm:prSet presAssocID="{6D1F6ACD-C68A-4DBF-B379-BE7D2AFB5A73}" presName="hierChild5" presStyleCnt="0"/>
      <dgm:spPr/>
    </dgm:pt>
    <dgm:pt modelId="{B44517CF-2A7E-4F55-BF0B-14FB6F462A1C}" type="pres">
      <dgm:prSet presAssocID="{7925406C-2D5A-41DC-97E2-769513E0DB99}" presName="Name37" presStyleLbl="parChTrans1D3" presStyleIdx="7" presStyleCnt="10" custSzX="281344"/>
      <dgm:spPr/>
    </dgm:pt>
    <dgm:pt modelId="{4EF407B7-23BA-4E1B-923D-BA9B9ED4A2E0}" type="pres">
      <dgm:prSet presAssocID="{2A6EEE6E-9A49-40D5-AB87-C4871948DEF7}" presName="hierRoot2" presStyleCnt="0">
        <dgm:presLayoutVars>
          <dgm:hierBranch val="init"/>
        </dgm:presLayoutVars>
      </dgm:prSet>
      <dgm:spPr/>
    </dgm:pt>
    <dgm:pt modelId="{05334D9A-F4AB-419B-B00A-839274627A71}" type="pres">
      <dgm:prSet presAssocID="{2A6EEE6E-9A49-40D5-AB87-C4871948DEF7}" presName="rootComposite" presStyleCnt="0"/>
      <dgm:spPr/>
    </dgm:pt>
    <dgm:pt modelId="{CF28A27D-D4CF-40DC-9153-45FAD01C1C8B}" type="pres">
      <dgm:prSet presAssocID="{2A6EEE6E-9A49-40D5-AB87-C4871948DEF7}" presName="rootText" presStyleLbl="node3" presStyleIdx="7" presStyleCnt="10" custScaleX="283585" custScaleY="199781" custLinFactNeighborX="12670" custLinFactNeighborY="705">
        <dgm:presLayoutVars>
          <dgm:chPref val="3"/>
        </dgm:presLayoutVars>
      </dgm:prSet>
      <dgm:spPr/>
    </dgm:pt>
    <dgm:pt modelId="{17941076-FB66-47D7-A730-F4702287E81A}" type="pres">
      <dgm:prSet presAssocID="{2A6EEE6E-9A49-40D5-AB87-C4871948DEF7}" presName="rootConnector" presStyleLbl="node3" presStyleIdx="7" presStyleCnt="10"/>
      <dgm:spPr/>
    </dgm:pt>
    <dgm:pt modelId="{802282F1-58F4-4CCE-9687-B6688ACAD9B1}" type="pres">
      <dgm:prSet presAssocID="{2A6EEE6E-9A49-40D5-AB87-C4871948DEF7}" presName="hierChild4" presStyleCnt="0"/>
      <dgm:spPr/>
    </dgm:pt>
    <dgm:pt modelId="{6E9AC089-51F7-44F3-B9CF-EE90C95B9156}" type="pres">
      <dgm:prSet presAssocID="{2A6EEE6E-9A49-40D5-AB87-C4871948DEF7}" presName="hierChild5" presStyleCnt="0"/>
      <dgm:spPr/>
    </dgm:pt>
    <dgm:pt modelId="{FDE19C3E-43E5-4828-9566-321BA4E9CE0F}" type="pres">
      <dgm:prSet presAssocID="{6BAD6294-35E1-4209-89FA-61036528151B}" presName="Name37" presStyleLbl="parChTrans1D3" presStyleIdx="8" presStyleCnt="10" custSzX="281344"/>
      <dgm:spPr/>
    </dgm:pt>
    <dgm:pt modelId="{A7C10EEE-82C0-4B0C-ADAC-1F8F053974BD}" type="pres">
      <dgm:prSet presAssocID="{DE2E0365-BCCE-4821-8F61-9C3C610551CB}" presName="hierRoot2" presStyleCnt="0">
        <dgm:presLayoutVars>
          <dgm:hierBranch val="init"/>
        </dgm:presLayoutVars>
      </dgm:prSet>
      <dgm:spPr/>
    </dgm:pt>
    <dgm:pt modelId="{7DBD547F-69A5-44B7-A628-7086A54B6ED9}" type="pres">
      <dgm:prSet presAssocID="{DE2E0365-BCCE-4821-8F61-9C3C610551CB}" presName="rootComposite" presStyleCnt="0"/>
      <dgm:spPr/>
    </dgm:pt>
    <dgm:pt modelId="{832FF406-C50D-46DF-B07C-80A6F5EF7842}" type="pres">
      <dgm:prSet presAssocID="{DE2E0365-BCCE-4821-8F61-9C3C610551CB}" presName="rootText" presStyleLbl="node3" presStyleIdx="8" presStyleCnt="10" custAng="0" custScaleX="286733" custScaleY="199781" custLinFactNeighborX="11096" custLinFactNeighborY="4501">
        <dgm:presLayoutVars>
          <dgm:chPref val="3"/>
        </dgm:presLayoutVars>
      </dgm:prSet>
      <dgm:spPr/>
    </dgm:pt>
    <dgm:pt modelId="{CD4C9C8C-B168-46BA-8690-9D2E7FA124A7}" type="pres">
      <dgm:prSet presAssocID="{DE2E0365-BCCE-4821-8F61-9C3C610551CB}" presName="rootConnector" presStyleLbl="node3" presStyleIdx="8" presStyleCnt="10"/>
      <dgm:spPr/>
    </dgm:pt>
    <dgm:pt modelId="{D0680281-CA4D-4255-8D22-3486B8B15C63}" type="pres">
      <dgm:prSet presAssocID="{DE2E0365-BCCE-4821-8F61-9C3C610551CB}" presName="hierChild4" presStyleCnt="0"/>
      <dgm:spPr/>
    </dgm:pt>
    <dgm:pt modelId="{CE6426A4-42E8-4BA2-875B-8C24F3BCF641}" type="pres">
      <dgm:prSet presAssocID="{DE2E0365-BCCE-4821-8F61-9C3C610551CB}" presName="hierChild5" presStyleCnt="0"/>
      <dgm:spPr/>
    </dgm:pt>
    <dgm:pt modelId="{4DD0D673-8F54-456B-B855-0ECEA9B86E07}" type="pres">
      <dgm:prSet presAssocID="{14F7145E-4626-4A86-880A-EE5FD2067481}" presName="hierChild5" presStyleCnt="0"/>
      <dgm:spPr/>
    </dgm:pt>
    <dgm:pt modelId="{1045C1DB-B860-4F85-AFD5-31F0516E5202}" type="pres">
      <dgm:prSet presAssocID="{5E7BC754-A0CC-4D08-A3C1-CC871D8DD422}" presName="Name35" presStyleLbl="parChTrans1D2" presStyleIdx="3" presStyleCnt="4"/>
      <dgm:spPr/>
    </dgm:pt>
    <dgm:pt modelId="{AD5551B8-A6E5-4118-9CC1-68EB47844662}" type="pres">
      <dgm:prSet presAssocID="{3B8553F9-05A7-494A-94AD-CDC7252FFF97}" presName="hierRoot2" presStyleCnt="0">
        <dgm:presLayoutVars>
          <dgm:hierBranch val="init"/>
        </dgm:presLayoutVars>
      </dgm:prSet>
      <dgm:spPr/>
    </dgm:pt>
    <dgm:pt modelId="{F2FC5850-EBF9-4390-9083-CD933F7FDAF6}" type="pres">
      <dgm:prSet presAssocID="{3B8553F9-05A7-494A-94AD-CDC7252FFF97}" presName="rootComposite" presStyleCnt="0"/>
      <dgm:spPr/>
    </dgm:pt>
    <dgm:pt modelId="{1900EC74-4E49-4342-958C-C4EC0F85FBC6}" type="pres">
      <dgm:prSet presAssocID="{3B8553F9-05A7-494A-94AD-CDC7252FFF97}" presName="rootText" presStyleLbl="node2" presStyleIdx="3" presStyleCnt="4" custScaleX="285694" custScaleY="378567" custLinFactNeighborX="43909" custLinFactNeighborY="1354">
        <dgm:presLayoutVars>
          <dgm:chPref val="3"/>
        </dgm:presLayoutVars>
      </dgm:prSet>
      <dgm:spPr/>
    </dgm:pt>
    <dgm:pt modelId="{94BBC46C-C4BD-48BE-AB53-645B93717EB9}" type="pres">
      <dgm:prSet presAssocID="{3B8553F9-05A7-494A-94AD-CDC7252FFF97}" presName="rootConnector" presStyleLbl="node2" presStyleIdx="3" presStyleCnt="4"/>
      <dgm:spPr/>
    </dgm:pt>
    <dgm:pt modelId="{296EA871-E2FD-43CA-8780-177506DC88EA}" type="pres">
      <dgm:prSet presAssocID="{3B8553F9-05A7-494A-94AD-CDC7252FFF97}" presName="hierChild4" presStyleCnt="0"/>
      <dgm:spPr/>
    </dgm:pt>
    <dgm:pt modelId="{4CB5F943-FB5C-48FB-AFDD-CDBECB0704D6}" type="pres">
      <dgm:prSet presAssocID="{C9C468DF-6F39-477C-8B94-B496A08B6679}" presName="Name37" presStyleLbl="parChTrans1D3" presStyleIdx="9" presStyleCnt="10"/>
      <dgm:spPr/>
    </dgm:pt>
    <dgm:pt modelId="{46F54A71-3FB1-4C6F-A073-D90861BCB546}" type="pres">
      <dgm:prSet presAssocID="{59B0C609-BD87-4BD3-ADBD-DE06C3D9FB4E}" presName="hierRoot2" presStyleCnt="0">
        <dgm:presLayoutVars>
          <dgm:hierBranch val="init"/>
        </dgm:presLayoutVars>
      </dgm:prSet>
      <dgm:spPr/>
    </dgm:pt>
    <dgm:pt modelId="{FCD1EC3B-BA35-4D43-A1EE-32E516504751}" type="pres">
      <dgm:prSet presAssocID="{59B0C609-BD87-4BD3-ADBD-DE06C3D9FB4E}" presName="rootComposite" presStyleCnt="0"/>
      <dgm:spPr/>
    </dgm:pt>
    <dgm:pt modelId="{1F457479-ACC0-42CD-A493-E73CEAA983BB}" type="pres">
      <dgm:prSet presAssocID="{59B0C609-BD87-4BD3-ADBD-DE06C3D9FB4E}" presName="rootText" presStyleLbl="node3" presStyleIdx="9" presStyleCnt="10" custScaleX="244678" custScaleY="380014" custLinFactNeighborX="15164">
        <dgm:presLayoutVars>
          <dgm:chPref val="3"/>
        </dgm:presLayoutVars>
      </dgm:prSet>
      <dgm:spPr/>
    </dgm:pt>
    <dgm:pt modelId="{14F5F6FE-C679-401A-BB74-BBE7F43C8C95}" type="pres">
      <dgm:prSet presAssocID="{59B0C609-BD87-4BD3-ADBD-DE06C3D9FB4E}" presName="rootConnector" presStyleLbl="node3" presStyleIdx="9" presStyleCnt="10"/>
      <dgm:spPr/>
    </dgm:pt>
    <dgm:pt modelId="{965C9D11-1606-421D-B3A7-3D0845F9F328}" type="pres">
      <dgm:prSet presAssocID="{59B0C609-BD87-4BD3-ADBD-DE06C3D9FB4E}" presName="hierChild4" presStyleCnt="0"/>
      <dgm:spPr/>
    </dgm:pt>
    <dgm:pt modelId="{B50F2DB4-81DD-4F36-A5D1-134FC9EEDD27}" type="pres">
      <dgm:prSet presAssocID="{59B0C609-BD87-4BD3-ADBD-DE06C3D9FB4E}" presName="hierChild5" presStyleCnt="0"/>
      <dgm:spPr/>
    </dgm:pt>
    <dgm:pt modelId="{DB589F77-3B8F-4B2B-953A-3A97988A5D7B}" type="pres">
      <dgm:prSet presAssocID="{3B8553F9-05A7-494A-94AD-CDC7252FFF97}" presName="hierChild5" presStyleCnt="0"/>
      <dgm:spPr/>
    </dgm:pt>
    <dgm:pt modelId="{CB644012-C286-42A7-996C-74728882D526}" type="pres">
      <dgm:prSet presAssocID="{CFB0AA89-3E98-48CC-94D0-D90B40AF3203}" presName="hierChild3" presStyleCnt="0"/>
      <dgm:spPr/>
    </dgm:pt>
  </dgm:ptLst>
  <dgm:cxnLst>
    <dgm:cxn modelId="{B0136C5E-A394-4457-900F-79AB9E859B3C}" srcId="{F14746E9-E34C-4B74-B148-51F0FF2387E0}" destId="{ECF38301-2550-4FA8-832B-F4DB427F5F45}" srcOrd="0" destOrd="0" parTransId="{C910308D-0113-4BF9-A632-D63F6240507B}" sibTransId="{452BBF63-8874-49B2-B10C-7E3F6388D440}"/>
    <dgm:cxn modelId="{B1858781-E8C7-4210-BEF6-BEAC99C15577}" srcId="{14F7145E-4626-4A86-880A-EE5FD2067481}" destId="{2A6EEE6E-9A49-40D5-AB87-C4871948DEF7}" srcOrd="3" destOrd="0" parTransId="{7925406C-2D5A-41DC-97E2-769513E0DB99}" sibTransId="{4FFB7EEC-2C05-4811-8B38-EE7A556565CE}"/>
    <dgm:cxn modelId="{4911B7B5-F1B5-4917-81EC-64A173D10445}" type="presOf" srcId="{CFB0AA89-3E98-48CC-94D0-D90B40AF3203}" destId="{8CC22CE1-ADB4-4822-99B2-D222104701F6}" srcOrd="0" destOrd="0" presId="urn:microsoft.com/office/officeart/2005/8/layout/orgChart1"/>
    <dgm:cxn modelId="{B17C313B-5C62-4C5F-9A46-CC13B0FD8AF9}" type="presOf" srcId="{B6B2589F-28EA-4C50-8A0F-D5EC6194BA76}" destId="{6F7DF914-3D4A-4344-9C68-C974AB275E08}" srcOrd="0" destOrd="0" presId="urn:microsoft.com/office/officeart/2005/8/layout/orgChart1"/>
    <dgm:cxn modelId="{55EF327E-EC85-49D7-AB54-9A7479912F9B}" type="presOf" srcId="{D2FD331F-3F78-4559-972A-7D78CEC87529}" destId="{F32265CF-0122-4D48-A419-22EBA12B0E5E}" srcOrd="1" destOrd="0" presId="urn:microsoft.com/office/officeart/2005/8/layout/orgChart1"/>
    <dgm:cxn modelId="{175800B8-5E73-4310-8ED8-E9501E32BCD3}" srcId="{14F7145E-4626-4A86-880A-EE5FD2067481}" destId="{B623787E-14E3-4A85-BB38-4734BF938D61}" srcOrd="0" destOrd="0" parTransId="{A380FF36-9123-45CE-83FE-AE33A69FDC44}" sibTransId="{1F0DC3FA-3FB9-4293-835B-9A7236BDBEEA}"/>
    <dgm:cxn modelId="{1F285481-8137-46C7-B42D-38495AE33766}" type="presOf" srcId="{0A1E4BFD-E397-4B13-9900-DC11668E1360}" destId="{D2E3A996-CB10-4128-B600-8BA7851EE4EE}" srcOrd="0" destOrd="0" presId="urn:microsoft.com/office/officeart/2005/8/layout/orgChart1"/>
    <dgm:cxn modelId="{DA8540CA-638A-48E9-AA6F-6A20EF0F265F}" type="presOf" srcId="{E1A14F49-CEB7-4FE7-AC12-04614915F0DB}" destId="{061CC11D-5615-48D1-9AA0-73A56468065C}" srcOrd="1" destOrd="0" presId="urn:microsoft.com/office/officeart/2005/8/layout/orgChart1"/>
    <dgm:cxn modelId="{18F11B88-FBE6-489C-8445-AC21CE404370}" type="presOf" srcId="{A380FF36-9123-45CE-83FE-AE33A69FDC44}" destId="{490B628E-D7CF-4643-A9D6-F38DC3B57E41}" srcOrd="0" destOrd="0" presId="urn:microsoft.com/office/officeart/2005/8/layout/orgChart1"/>
    <dgm:cxn modelId="{E5F098A5-B3AE-4DB0-824D-DD60CF6BFD96}" type="presOf" srcId="{8B454BC2-9C9C-4DC0-A61D-81EC1DA9A0AE}" destId="{D76513A8-A532-4852-8D2A-6D9FBC6D6259}" srcOrd="0" destOrd="0" presId="urn:microsoft.com/office/officeart/2005/8/layout/orgChart1"/>
    <dgm:cxn modelId="{09505B93-F2AF-44C5-9D0D-942ACD3B9078}" type="presOf" srcId="{D2FD331F-3F78-4559-972A-7D78CEC87529}" destId="{67254582-51D6-4EB0-8EB5-4F63018FF77B}" srcOrd="0" destOrd="0" presId="urn:microsoft.com/office/officeart/2005/8/layout/orgChart1"/>
    <dgm:cxn modelId="{696C8A4C-75C9-4399-978F-AABBF08C8E6A}" srcId="{CFB0AA89-3E98-48CC-94D0-D90B40AF3203}" destId="{14F7145E-4626-4A86-880A-EE5FD2067481}" srcOrd="2" destOrd="0" parTransId="{09B87B52-B46F-4250-BDB4-F3A6525333BC}" sibTransId="{C42B0FEB-E391-45DE-9E09-A5413B16BB44}"/>
    <dgm:cxn modelId="{B665A4D6-96C4-4A81-BCD2-25AAD48A66FA}" type="presOf" srcId="{DE2E0365-BCCE-4821-8F61-9C3C610551CB}" destId="{CD4C9C8C-B168-46BA-8690-9D2E7FA124A7}" srcOrd="1" destOrd="0" presId="urn:microsoft.com/office/officeart/2005/8/layout/orgChart1"/>
    <dgm:cxn modelId="{476F4DD1-B162-4D10-A56C-3F30FA4412A7}" srcId="{F14746E9-E34C-4B74-B148-51F0FF2387E0}" destId="{1193A024-7DCD-4719-AC77-C2A67D824AE5}" srcOrd="1" destOrd="0" parTransId="{54B7B281-6CF8-405A-9E95-95988CFEBD8A}" sibTransId="{C6185AF3-7807-41CD-ADF2-CF4A45F44BB1}"/>
    <dgm:cxn modelId="{F76DCEB0-B6EA-4A2D-9F73-2C6E04A4DBDA}" type="presOf" srcId="{59B0C609-BD87-4BD3-ADBD-DE06C3D9FB4E}" destId="{14F5F6FE-C679-401A-BB74-BBE7F43C8C95}" srcOrd="1" destOrd="0" presId="urn:microsoft.com/office/officeart/2005/8/layout/orgChart1"/>
    <dgm:cxn modelId="{5753D897-3B0F-446E-A2B3-3541FC632556}" type="presOf" srcId="{2A6EEE6E-9A49-40D5-AB87-C4871948DEF7}" destId="{CF28A27D-D4CF-40DC-9153-45FAD01C1C8B}" srcOrd="0" destOrd="0" presId="urn:microsoft.com/office/officeart/2005/8/layout/orgChart1"/>
    <dgm:cxn modelId="{50D4E865-EB48-43A1-AD9E-8DD8264915F9}" type="presOf" srcId="{0198131A-0CA6-4A78-A351-2B21E67B4692}" destId="{E5B61B3A-ED9E-4E9A-A7F1-2969F2C44C9E}" srcOrd="0" destOrd="0" presId="urn:microsoft.com/office/officeart/2005/8/layout/orgChart1"/>
    <dgm:cxn modelId="{54F319F4-B9CF-434D-AB62-451FB83E9D98}" type="presOf" srcId="{B623787E-14E3-4A85-BB38-4734BF938D61}" destId="{8C7A6177-783B-42F2-AFF4-302F28D142B1}" srcOrd="1" destOrd="0" presId="urn:microsoft.com/office/officeart/2005/8/layout/orgChart1"/>
    <dgm:cxn modelId="{D22A055B-B5D1-4465-AEA5-C3489D8B9A86}" type="presOf" srcId="{EF6C4FF9-D723-438D-AE5D-B5E9FDBA4465}" destId="{32CFE5B7-57B6-40B8-A305-EFFDCBC35C17}" srcOrd="0" destOrd="0" presId="urn:microsoft.com/office/officeart/2005/8/layout/orgChart1"/>
    <dgm:cxn modelId="{B08B1123-1948-4415-9414-898BCA8A8A9E}" type="presOf" srcId="{3B8553F9-05A7-494A-94AD-CDC7252FFF97}" destId="{94BBC46C-C4BD-48BE-AB53-645B93717EB9}" srcOrd="1" destOrd="0" presId="urn:microsoft.com/office/officeart/2005/8/layout/orgChart1"/>
    <dgm:cxn modelId="{78A1F3BA-D8F5-4712-9787-DA9E1A855EBD}" type="presOf" srcId="{54B7B281-6CF8-405A-9E95-95988CFEBD8A}" destId="{ABFCBC94-3534-41EB-A14B-CC998B877AC1}" srcOrd="0" destOrd="0" presId="urn:microsoft.com/office/officeart/2005/8/layout/orgChart1"/>
    <dgm:cxn modelId="{54C4A257-29CC-44BC-A6FC-0372A3FEE26E}" type="presOf" srcId="{C910308D-0113-4BF9-A632-D63F6240507B}" destId="{BB94729C-1155-4EDE-9ABC-E2B24904218E}" srcOrd="0" destOrd="0" presId="urn:microsoft.com/office/officeart/2005/8/layout/orgChart1"/>
    <dgm:cxn modelId="{E39F9B53-7CB4-4B28-9021-8DE7A2783F5A}" type="presOf" srcId="{F14746E9-E34C-4B74-B148-51F0FF2387E0}" destId="{F5526949-676F-4D21-A308-EFCE8C79DA84}" srcOrd="1" destOrd="0" presId="urn:microsoft.com/office/officeart/2005/8/layout/orgChart1"/>
    <dgm:cxn modelId="{2821EB52-9B73-4B3A-9973-1AFC13C618F7}" type="presOf" srcId="{7925406C-2D5A-41DC-97E2-769513E0DB99}" destId="{B44517CF-2A7E-4F55-BF0B-14FB6F462A1C}" srcOrd="0" destOrd="0" presId="urn:microsoft.com/office/officeart/2005/8/layout/orgChart1"/>
    <dgm:cxn modelId="{D0B608A5-F332-4721-A480-3036169781E0}" type="presOf" srcId="{3B8553F9-05A7-494A-94AD-CDC7252FFF97}" destId="{1900EC74-4E49-4342-958C-C4EC0F85FBC6}" srcOrd="0" destOrd="0" presId="urn:microsoft.com/office/officeart/2005/8/layout/orgChart1"/>
    <dgm:cxn modelId="{3E08D9BB-2D34-452B-8744-4FD21539E15B}" type="presOf" srcId="{2A6EEE6E-9A49-40D5-AB87-C4871948DEF7}" destId="{17941076-FB66-47D7-A730-F4702287E81A}" srcOrd="1" destOrd="0" presId="urn:microsoft.com/office/officeart/2005/8/layout/orgChart1"/>
    <dgm:cxn modelId="{FA245E93-ACF8-4561-B6E2-F7D70B453D95}" type="presOf" srcId="{09B87B52-B46F-4250-BDB4-F3A6525333BC}" destId="{58328F32-EAE0-4B73-86A6-DDB61592828E}" srcOrd="0" destOrd="0" presId="urn:microsoft.com/office/officeart/2005/8/layout/orgChart1"/>
    <dgm:cxn modelId="{768D6DB4-498C-4B08-8D73-8CE1D05E94A9}" srcId="{F14746E9-E34C-4B74-B148-51F0FF2387E0}" destId="{D2FD331F-3F78-4559-972A-7D78CEC87529}" srcOrd="2" destOrd="0" parTransId="{1E6A4892-5723-4E49-B41F-2BA08A9CE8B8}" sibTransId="{762AFE7D-D26C-4F06-8F64-83B9387A2979}"/>
    <dgm:cxn modelId="{244855B8-88DC-4EBD-8992-872EDABB5603}" srcId="{14F7145E-4626-4A86-880A-EE5FD2067481}" destId="{E1A14F49-CEB7-4FE7-AC12-04614915F0DB}" srcOrd="1" destOrd="0" parTransId="{0A1E4BFD-E397-4B13-9900-DC11668E1360}" sibTransId="{D130EFC2-D5D3-4837-8A3C-980F709E4132}"/>
    <dgm:cxn modelId="{17D28A10-A4B4-4650-B0C4-8CDC4A38086D}" type="presOf" srcId="{14F7145E-4626-4A86-880A-EE5FD2067481}" destId="{C2D74292-41FE-4443-92F9-A65E532F097F}" srcOrd="1" destOrd="0" presId="urn:microsoft.com/office/officeart/2005/8/layout/orgChart1"/>
    <dgm:cxn modelId="{D04D8C0F-6FED-40CC-8AB0-53A9FD3E749E}" type="presOf" srcId="{ECF38301-2550-4FA8-832B-F4DB427F5F45}" destId="{A0DABF9F-298C-4A00-A7DB-D65538D8718F}" srcOrd="0" destOrd="0" presId="urn:microsoft.com/office/officeart/2005/8/layout/orgChart1"/>
    <dgm:cxn modelId="{E274AB49-5942-4A7D-AA02-2C36C1A3206B}" type="presOf" srcId="{6D1F6ACD-C68A-4DBF-B379-BE7D2AFB5A73}" destId="{6881E914-B903-4E2A-92DF-AF28948772E4}" srcOrd="0" destOrd="0" presId="urn:microsoft.com/office/officeart/2005/8/layout/orgChart1"/>
    <dgm:cxn modelId="{3AE5D24E-87A1-4DCC-AD5D-7C19CAE38E73}" type="presOf" srcId="{00E25020-9872-47AB-9C78-03103564A273}" destId="{F92C6E0F-9078-4788-8BE8-E9DE08D9C65E}" srcOrd="0" destOrd="0" presId="urn:microsoft.com/office/officeart/2005/8/layout/orgChart1"/>
    <dgm:cxn modelId="{38AE3F02-685C-40F3-BEF9-33CCEEE8E757}" srcId="{CFB0AA89-3E98-48CC-94D0-D90B40AF3203}" destId="{00E25020-9872-47AB-9C78-03103564A273}" srcOrd="1" destOrd="0" parTransId="{F05B9DCB-F888-4562-B6C3-4F788193E56E}" sibTransId="{14806FBC-8AE7-40E4-8353-BA62A42C9741}"/>
    <dgm:cxn modelId="{152605EF-4CFC-4C95-9A66-E1C14AE3FBAE}" type="presOf" srcId="{00E25020-9872-47AB-9C78-03103564A273}" destId="{D337E66B-3F62-4D9A-9972-7100AEDC2E7A}" srcOrd="1" destOrd="0" presId="urn:microsoft.com/office/officeart/2005/8/layout/orgChart1"/>
    <dgm:cxn modelId="{CE02CD17-A4B7-4C9E-A89B-58BA12549058}" type="presOf" srcId="{59B0C609-BD87-4BD3-ADBD-DE06C3D9FB4E}" destId="{1F457479-ACC0-42CD-A493-E73CEAA983BB}" srcOrd="0" destOrd="0" presId="urn:microsoft.com/office/officeart/2005/8/layout/orgChart1"/>
    <dgm:cxn modelId="{86E3F8D5-DF05-4913-965A-94C848233F5D}" type="presOf" srcId="{ECF38301-2550-4FA8-832B-F4DB427F5F45}" destId="{FFA46C1A-A076-442A-9D0E-728B7AE6F2FC}" srcOrd="1" destOrd="0" presId="urn:microsoft.com/office/officeart/2005/8/layout/orgChart1"/>
    <dgm:cxn modelId="{83EB9CE0-F6D7-41EE-AB41-D95B4D681C48}" type="presOf" srcId="{1193A024-7DCD-4719-AC77-C2A67D824AE5}" destId="{21F28C5A-D28B-4F3F-A40C-2F199FEBF17D}" srcOrd="1" destOrd="0" presId="urn:microsoft.com/office/officeart/2005/8/layout/orgChart1"/>
    <dgm:cxn modelId="{A8071F3E-9E30-4B09-86DD-48C44D2C3CAC}" type="presOf" srcId="{E1A14F49-CEB7-4FE7-AC12-04614915F0DB}" destId="{3770B95C-9760-47D0-A75C-38A4CFF0C789}" srcOrd="0" destOrd="0" presId="urn:microsoft.com/office/officeart/2005/8/layout/orgChart1"/>
    <dgm:cxn modelId="{D08A194E-C690-496A-A79A-6ECE87B48844}" srcId="{CFB0AA89-3E98-48CC-94D0-D90B40AF3203}" destId="{3B8553F9-05A7-494A-94AD-CDC7252FFF97}" srcOrd="3" destOrd="0" parTransId="{5E7BC754-A0CC-4D08-A3C1-CC871D8DD422}" sibTransId="{20EEFC23-1F66-40BF-9A8A-88DE0E01A848}"/>
    <dgm:cxn modelId="{7984E226-DC8C-4EF9-BAE6-EDD8D21BF164}" type="presOf" srcId="{6D1F6ACD-C68A-4DBF-B379-BE7D2AFB5A73}" destId="{5E173BFA-9E14-4C83-A0AD-A6F89C1137B3}" srcOrd="1" destOrd="0" presId="urn:microsoft.com/office/officeart/2005/8/layout/orgChart1"/>
    <dgm:cxn modelId="{11FB69B5-2721-49E0-9410-79B90797EFEA}" type="presOf" srcId="{1E6A4892-5723-4E49-B41F-2BA08A9CE8B8}" destId="{BBD248B5-0073-4281-8A5F-2117E9F62E0E}" srcOrd="0" destOrd="0" presId="urn:microsoft.com/office/officeart/2005/8/layout/orgChart1"/>
    <dgm:cxn modelId="{4FB1717A-598F-4B62-9344-3AB2B84BC2A7}" type="presOf" srcId="{14F7145E-4626-4A86-880A-EE5FD2067481}" destId="{4883B0BB-BE17-46D0-ADB6-372C0451FDC1}" srcOrd="0" destOrd="0" presId="urn:microsoft.com/office/officeart/2005/8/layout/orgChart1"/>
    <dgm:cxn modelId="{2719D51D-8D44-4CE1-B0BB-DC3AD26B4976}" type="presOf" srcId="{F14746E9-E34C-4B74-B148-51F0FF2387E0}" destId="{014E665D-4BFF-4755-B471-D032CB061DD3}" srcOrd="0" destOrd="0" presId="urn:microsoft.com/office/officeart/2005/8/layout/orgChart1"/>
    <dgm:cxn modelId="{D79121D0-F5D7-4304-83A8-2DE98BE8B986}" type="presOf" srcId="{C9C468DF-6F39-477C-8B94-B496A08B6679}" destId="{4CB5F943-FB5C-48FB-AFDD-CDBECB0704D6}" srcOrd="0" destOrd="0" presId="urn:microsoft.com/office/officeart/2005/8/layout/orgChart1"/>
    <dgm:cxn modelId="{95CF7690-A1E6-4362-B442-7283FEA590A9}" srcId="{14F7145E-4626-4A86-880A-EE5FD2067481}" destId="{6D1F6ACD-C68A-4DBF-B379-BE7D2AFB5A73}" srcOrd="2" destOrd="0" parTransId="{8B454BC2-9C9C-4DC0-A61D-81EC1DA9A0AE}" sibTransId="{BC2B63E0-3F9D-4CCB-8F9C-B6FD85D33AFA}"/>
    <dgm:cxn modelId="{B7945C62-0E85-41DB-887F-5D9E3EB2209D}" type="presOf" srcId="{DE2E0365-BCCE-4821-8F61-9C3C610551CB}" destId="{832FF406-C50D-46DF-B07C-80A6F5EF7842}" srcOrd="0" destOrd="0" presId="urn:microsoft.com/office/officeart/2005/8/layout/orgChart1"/>
    <dgm:cxn modelId="{E1AE69FF-5AA2-45E3-8170-1FFF7EF4E3C6}" type="presOf" srcId="{6BAD6294-35E1-4209-89FA-61036528151B}" destId="{FDE19C3E-43E5-4828-9566-321BA4E9CE0F}" srcOrd="0" destOrd="0" presId="urn:microsoft.com/office/officeart/2005/8/layout/orgChart1"/>
    <dgm:cxn modelId="{A0D784C4-B794-4418-AC0D-9ABF98956324}" type="presOf" srcId="{1193A024-7DCD-4719-AC77-C2A67D824AE5}" destId="{3E670EA0-E307-4475-B5A2-89EF575F6786}" srcOrd="0" destOrd="0" presId="urn:microsoft.com/office/officeart/2005/8/layout/orgChart1"/>
    <dgm:cxn modelId="{E1BA3FB3-13F5-4AF1-9467-3F40D7AB0EDB}" type="presOf" srcId="{C11F4964-1654-498C-8F2D-9CD67A786536}" destId="{3379B7EB-4E13-45D2-B23E-A967F1144CDE}" srcOrd="1" destOrd="0" presId="urn:microsoft.com/office/officeart/2005/8/layout/orgChart1"/>
    <dgm:cxn modelId="{CF3462AC-C1B8-423C-B542-64568E103D86}" type="presOf" srcId="{B623787E-14E3-4A85-BB38-4734BF938D61}" destId="{44A9DE76-909E-40E0-A07C-A112C7711D13}" srcOrd="0" destOrd="0" presId="urn:microsoft.com/office/officeart/2005/8/layout/orgChart1"/>
    <dgm:cxn modelId="{2E13476E-82C7-4BA6-A489-197A38789105}" srcId="{B6B2589F-28EA-4C50-8A0F-D5EC6194BA76}" destId="{CFB0AA89-3E98-48CC-94D0-D90B40AF3203}" srcOrd="0" destOrd="0" parTransId="{960700FF-D72D-48B6-A969-58075A238F9D}" sibTransId="{756ABF7E-1FFA-440B-83BF-F6D8736C7572}"/>
    <dgm:cxn modelId="{C76437DB-9071-4093-A3C0-433B6C8EAFFF}" type="presOf" srcId="{CFB0AA89-3E98-48CC-94D0-D90B40AF3203}" destId="{A4F3DB36-3229-4C9D-B0A1-B3296A914980}" srcOrd="1" destOrd="0" presId="urn:microsoft.com/office/officeart/2005/8/layout/orgChart1"/>
    <dgm:cxn modelId="{07892DEB-FE14-40D7-BA5E-3A4D297C232A}" type="presOf" srcId="{F05B9DCB-F888-4562-B6C3-4F788193E56E}" destId="{ABA3A2EF-002B-40A0-8BE4-BAC3F084FA5F}" srcOrd="0" destOrd="0" presId="urn:microsoft.com/office/officeart/2005/8/layout/orgChart1"/>
    <dgm:cxn modelId="{FBB191A3-FE69-45FD-A0C5-20A4B7972DCF}" type="presOf" srcId="{C11F4964-1654-498C-8F2D-9CD67A786536}" destId="{28407807-91C7-4C13-8FEB-082BD70338A8}" srcOrd="0" destOrd="0" presId="urn:microsoft.com/office/officeart/2005/8/layout/orgChart1"/>
    <dgm:cxn modelId="{1E8DF8E9-2CB0-4ACF-BBEE-0FDB7E2CD5F4}" srcId="{CFB0AA89-3E98-48CC-94D0-D90B40AF3203}" destId="{F14746E9-E34C-4B74-B148-51F0FF2387E0}" srcOrd="0" destOrd="0" parTransId="{0198131A-0CA6-4A78-A351-2B21E67B4692}" sibTransId="{13312E34-2B06-4D1E-A0D6-2B484BE937E3}"/>
    <dgm:cxn modelId="{94704A66-9489-4644-BC39-AAF11D18B2D3}" srcId="{00E25020-9872-47AB-9C78-03103564A273}" destId="{C11F4964-1654-498C-8F2D-9CD67A786536}" srcOrd="0" destOrd="0" parTransId="{EF6C4FF9-D723-438D-AE5D-B5E9FDBA4465}" sibTransId="{DDA1B9B1-A890-4A87-BDA3-3C77681E13E4}"/>
    <dgm:cxn modelId="{2496EB21-A176-4837-AEE9-379F27413066}" type="presOf" srcId="{5E7BC754-A0CC-4D08-A3C1-CC871D8DD422}" destId="{1045C1DB-B860-4F85-AFD5-31F0516E5202}" srcOrd="0" destOrd="0" presId="urn:microsoft.com/office/officeart/2005/8/layout/orgChart1"/>
    <dgm:cxn modelId="{275B84F6-EB2F-4517-829E-9E58854E6BA2}" srcId="{14F7145E-4626-4A86-880A-EE5FD2067481}" destId="{DE2E0365-BCCE-4821-8F61-9C3C610551CB}" srcOrd="4" destOrd="0" parTransId="{6BAD6294-35E1-4209-89FA-61036528151B}" sibTransId="{E400B9CB-78B9-4898-A668-90456B29FD04}"/>
    <dgm:cxn modelId="{53E1ED6B-DE92-4AC5-BF25-131C6B35FE7B}" srcId="{3B8553F9-05A7-494A-94AD-CDC7252FFF97}" destId="{59B0C609-BD87-4BD3-ADBD-DE06C3D9FB4E}" srcOrd="0" destOrd="0" parTransId="{C9C468DF-6F39-477C-8B94-B496A08B6679}" sibTransId="{0619698B-2246-4DDF-9CBB-E16F9F4F3EC3}"/>
    <dgm:cxn modelId="{3027BDAE-3D08-4DBE-8858-3C10792FDD28}" type="presParOf" srcId="{6F7DF914-3D4A-4344-9C68-C974AB275E08}" destId="{362C1EA1-F530-44B6-924E-18C18A80826F}" srcOrd="0" destOrd="0" presId="urn:microsoft.com/office/officeart/2005/8/layout/orgChart1"/>
    <dgm:cxn modelId="{9EBCCD9C-04D8-4A01-8AEA-AF765C79F9D0}" type="presParOf" srcId="{362C1EA1-F530-44B6-924E-18C18A80826F}" destId="{49523896-E37A-4B9F-A544-E069526757F0}" srcOrd="0" destOrd="0" presId="urn:microsoft.com/office/officeart/2005/8/layout/orgChart1"/>
    <dgm:cxn modelId="{3A933056-E761-4B7E-9A0D-20DBED1EC0AB}" type="presParOf" srcId="{49523896-E37A-4B9F-A544-E069526757F0}" destId="{8CC22CE1-ADB4-4822-99B2-D222104701F6}" srcOrd="0" destOrd="0" presId="urn:microsoft.com/office/officeart/2005/8/layout/orgChart1"/>
    <dgm:cxn modelId="{CAA7CFE8-4D00-4AD1-A78B-A831222F9F7F}" type="presParOf" srcId="{49523896-E37A-4B9F-A544-E069526757F0}" destId="{A4F3DB36-3229-4C9D-B0A1-B3296A914980}" srcOrd="1" destOrd="0" presId="urn:microsoft.com/office/officeart/2005/8/layout/orgChart1"/>
    <dgm:cxn modelId="{DE300AA6-9D81-401C-A7E8-577280BFD43A}" type="presParOf" srcId="{362C1EA1-F530-44B6-924E-18C18A80826F}" destId="{85D19405-126E-4B10-BB47-4B910436F97F}" srcOrd="1" destOrd="0" presId="urn:microsoft.com/office/officeart/2005/8/layout/orgChart1"/>
    <dgm:cxn modelId="{08B6B699-C564-4587-9D34-F94C30892FEE}" type="presParOf" srcId="{85D19405-126E-4B10-BB47-4B910436F97F}" destId="{E5B61B3A-ED9E-4E9A-A7F1-2969F2C44C9E}" srcOrd="0" destOrd="0" presId="urn:microsoft.com/office/officeart/2005/8/layout/orgChart1"/>
    <dgm:cxn modelId="{D0028735-4ED6-472E-B5D2-E7822F97B5D6}" type="presParOf" srcId="{85D19405-126E-4B10-BB47-4B910436F97F}" destId="{928AACBC-F784-4BDD-907B-DB6DE0DFBA22}" srcOrd="1" destOrd="0" presId="urn:microsoft.com/office/officeart/2005/8/layout/orgChart1"/>
    <dgm:cxn modelId="{7A5DD3FB-D703-4171-8F99-7612C388C7AD}" type="presParOf" srcId="{928AACBC-F784-4BDD-907B-DB6DE0DFBA22}" destId="{3F78F808-F1FF-45AD-95AF-5533AAE24BC7}" srcOrd="0" destOrd="0" presId="urn:microsoft.com/office/officeart/2005/8/layout/orgChart1"/>
    <dgm:cxn modelId="{A6487927-FF66-4E59-A254-FAA9D159DF8A}" type="presParOf" srcId="{3F78F808-F1FF-45AD-95AF-5533AAE24BC7}" destId="{014E665D-4BFF-4755-B471-D032CB061DD3}" srcOrd="0" destOrd="0" presId="urn:microsoft.com/office/officeart/2005/8/layout/orgChart1"/>
    <dgm:cxn modelId="{E992C150-8F33-4DEB-83AE-CCF21EB75AF0}" type="presParOf" srcId="{3F78F808-F1FF-45AD-95AF-5533AAE24BC7}" destId="{F5526949-676F-4D21-A308-EFCE8C79DA84}" srcOrd="1" destOrd="0" presId="urn:microsoft.com/office/officeart/2005/8/layout/orgChart1"/>
    <dgm:cxn modelId="{E8925184-6576-43B4-A3D8-DCBE98B33CBB}" type="presParOf" srcId="{928AACBC-F784-4BDD-907B-DB6DE0DFBA22}" destId="{152D3A01-9160-404A-AF31-D956BDEBE70B}" srcOrd="1" destOrd="0" presId="urn:microsoft.com/office/officeart/2005/8/layout/orgChart1"/>
    <dgm:cxn modelId="{5CCE7E89-15FD-4846-B5C2-157D7CBC95AB}" type="presParOf" srcId="{152D3A01-9160-404A-AF31-D956BDEBE70B}" destId="{BB94729C-1155-4EDE-9ABC-E2B24904218E}" srcOrd="0" destOrd="0" presId="urn:microsoft.com/office/officeart/2005/8/layout/orgChart1"/>
    <dgm:cxn modelId="{F285C549-1CFA-4B3D-A262-7C6D78009DC6}" type="presParOf" srcId="{152D3A01-9160-404A-AF31-D956BDEBE70B}" destId="{F8C1C7C9-4B4C-48C3-9C3A-C3979EB093FE}" srcOrd="1" destOrd="0" presId="urn:microsoft.com/office/officeart/2005/8/layout/orgChart1"/>
    <dgm:cxn modelId="{A6D65571-4B3C-4804-AC77-22FBD4963FD4}" type="presParOf" srcId="{F8C1C7C9-4B4C-48C3-9C3A-C3979EB093FE}" destId="{7E6DAC52-8475-46EF-88FE-FF3F52DA11DD}" srcOrd="0" destOrd="0" presId="urn:microsoft.com/office/officeart/2005/8/layout/orgChart1"/>
    <dgm:cxn modelId="{337574B3-EF4F-4EE7-9604-459D331B2AD1}" type="presParOf" srcId="{7E6DAC52-8475-46EF-88FE-FF3F52DA11DD}" destId="{A0DABF9F-298C-4A00-A7DB-D65538D8718F}" srcOrd="0" destOrd="0" presId="urn:microsoft.com/office/officeart/2005/8/layout/orgChart1"/>
    <dgm:cxn modelId="{672BDF1E-0254-40FC-A49F-E5BEFCD219B5}" type="presParOf" srcId="{7E6DAC52-8475-46EF-88FE-FF3F52DA11DD}" destId="{FFA46C1A-A076-442A-9D0E-728B7AE6F2FC}" srcOrd="1" destOrd="0" presId="urn:microsoft.com/office/officeart/2005/8/layout/orgChart1"/>
    <dgm:cxn modelId="{3054F203-DC3E-47B7-B328-0E6839498547}" type="presParOf" srcId="{F8C1C7C9-4B4C-48C3-9C3A-C3979EB093FE}" destId="{EC6CFE8E-778F-4769-AA02-9DD78D07B411}" srcOrd="1" destOrd="0" presId="urn:microsoft.com/office/officeart/2005/8/layout/orgChart1"/>
    <dgm:cxn modelId="{82D5DA2C-762F-4BCE-B4C4-F0DA45795B1E}" type="presParOf" srcId="{F8C1C7C9-4B4C-48C3-9C3A-C3979EB093FE}" destId="{B21DBB44-99D5-411A-AEE6-DE6EDC8D66DE}" srcOrd="2" destOrd="0" presId="urn:microsoft.com/office/officeart/2005/8/layout/orgChart1"/>
    <dgm:cxn modelId="{B4E20716-C3C3-49BD-A546-ABB009A45996}" type="presParOf" srcId="{152D3A01-9160-404A-AF31-D956BDEBE70B}" destId="{ABFCBC94-3534-41EB-A14B-CC998B877AC1}" srcOrd="2" destOrd="0" presId="urn:microsoft.com/office/officeart/2005/8/layout/orgChart1"/>
    <dgm:cxn modelId="{7E7F2CA1-14FA-4D16-954A-F748A01CB364}" type="presParOf" srcId="{152D3A01-9160-404A-AF31-D956BDEBE70B}" destId="{17D6A3DD-ACE9-4DD0-A146-A71778132C53}" srcOrd="3" destOrd="0" presId="urn:microsoft.com/office/officeart/2005/8/layout/orgChart1"/>
    <dgm:cxn modelId="{AC0A1B5E-08F0-4F2E-B857-CCD597863165}" type="presParOf" srcId="{17D6A3DD-ACE9-4DD0-A146-A71778132C53}" destId="{C7A28EA7-86BA-4FD3-A7F4-D2291E12B2D2}" srcOrd="0" destOrd="0" presId="urn:microsoft.com/office/officeart/2005/8/layout/orgChart1"/>
    <dgm:cxn modelId="{7702B1B9-3C6B-48FD-9BD9-D808FD06F023}" type="presParOf" srcId="{C7A28EA7-86BA-4FD3-A7F4-D2291E12B2D2}" destId="{3E670EA0-E307-4475-B5A2-89EF575F6786}" srcOrd="0" destOrd="0" presId="urn:microsoft.com/office/officeart/2005/8/layout/orgChart1"/>
    <dgm:cxn modelId="{C4D261B4-1FC6-45A7-B0BE-C8094B8E94A0}" type="presParOf" srcId="{C7A28EA7-86BA-4FD3-A7F4-D2291E12B2D2}" destId="{21F28C5A-D28B-4F3F-A40C-2F199FEBF17D}" srcOrd="1" destOrd="0" presId="urn:microsoft.com/office/officeart/2005/8/layout/orgChart1"/>
    <dgm:cxn modelId="{CC34269A-74C4-4030-87D7-BAE5F993F6BC}" type="presParOf" srcId="{17D6A3DD-ACE9-4DD0-A146-A71778132C53}" destId="{DBE3A0F8-32F1-43B3-846A-30D4CE5E6734}" srcOrd="1" destOrd="0" presId="urn:microsoft.com/office/officeart/2005/8/layout/orgChart1"/>
    <dgm:cxn modelId="{4615A620-E24B-42F7-9D38-B6CF5087E47B}" type="presParOf" srcId="{17D6A3DD-ACE9-4DD0-A146-A71778132C53}" destId="{4B2FF5AE-A496-4C5F-AE4E-681007A5D59A}" srcOrd="2" destOrd="0" presId="urn:microsoft.com/office/officeart/2005/8/layout/orgChart1"/>
    <dgm:cxn modelId="{B464DC20-922F-44BC-8B4A-A3AD8C5CE24C}" type="presParOf" srcId="{152D3A01-9160-404A-AF31-D956BDEBE70B}" destId="{BBD248B5-0073-4281-8A5F-2117E9F62E0E}" srcOrd="4" destOrd="0" presId="urn:microsoft.com/office/officeart/2005/8/layout/orgChart1"/>
    <dgm:cxn modelId="{3F30FE02-0750-4F0B-8655-2296E5D16B7E}" type="presParOf" srcId="{152D3A01-9160-404A-AF31-D956BDEBE70B}" destId="{A57B2663-9AC9-440B-9E05-F2B6A49AF9DC}" srcOrd="5" destOrd="0" presId="urn:microsoft.com/office/officeart/2005/8/layout/orgChart1"/>
    <dgm:cxn modelId="{2BC0E69A-4AAA-4455-9D9C-CAE993C4CE23}" type="presParOf" srcId="{A57B2663-9AC9-440B-9E05-F2B6A49AF9DC}" destId="{D2AA2944-D9FE-4B70-956E-F3E3C904F19E}" srcOrd="0" destOrd="0" presId="urn:microsoft.com/office/officeart/2005/8/layout/orgChart1"/>
    <dgm:cxn modelId="{D52A9334-DD66-4036-91BB-729597821CB0}" type="presParOf" srcId="{D2AA2944-D9FE-4B70-956E-F3E3C904F19E}" destId="{67254582-51D6-4EB0-8EB5-4F63018FF77B}" srcOrd="0" destOrd="0" presId="urn:microsoft.com/office/officeart/2005/8/layout/orgChart1"/>
    <dgm:cxn modelId="{4B3EA742-90D8-4352-8D8B-59BFED2DE2C4}" type="presParOf" srcId="{D2AA2944-D9FE-4B70-956E-F3E3C904F19E}" destId="{F32265CF-0122-4D48-A419-22EBA12B0E5E}" srcOrd="1" destOrd="0" presId="urn:microsoft.com/office/officeart/2005/8/layout/orgChart1"/>
    <dgm:cxn modelId="{158D3D8B-2177-4250-901B-6568D4770EB4}" type="presParOf" srcId="{A57B2663-9AC9-440B-9E05-F2B6A49AF9DC}" destId="{A4538158-FC61-4D18-9B4F-24E3AA1FF111}" srcOrd="1" destOrd="0" presId="urn:microsoft.com/office/officeart/2005/8/layout/orgChart1"/>
    <dgm:cxn modelId="{3BCC5635-02E6-4571-8DEC-C6EADF5705CE}" type="presParOf" srcId="{A57B2663-9AC9-440B-9E05-F2B6A49AF9DC}" destId="{6B50BE6D-04CF-499F-A9B1-D29DA9837274}" srcOrd="2" destOrd="0" presId="urn:microsoft.com/office/officeart/2005/8/layout/orgChart1"/>
    <dgm:cxn modelId="{D9E8A156-1B7B-4F43-AF9B-BD0D4B044228}" type="presParOf" srcId="{928AACBC-F784-4BDD-907B-DB6DE0DFBA22}" destId="{AD084FF0-8838-414F-8163-A6262781442C}" srcOrd="2" destOrd="0" presId="urn:microsoft.com/office/officeart/2005/8/layout/orgChart1"/>
    <dgm:cxn modelId="{D5DADDF2-6B81-4EDC-BFD1-A999F2464D90}" type="presParOf" srcId="{85D19405-126E-4B10-BB47-4B910436F97F}" destId="{ABA3A2EF-002B-40A0-8BE4-BAC3F084FA5F}" srcOrd="2" destOrd="0" presId="urn:microsoft.com/office/officeart/2005/8/layout/orgChart1"/>
    <dgm:cxn modelId="{29F222AE-81BD-4B9D-B3D5-8E56F9509E86}" type="presParOf" srcId="{85D19405-126E-4B10-BB47-4B910436F97F}" destId="{96F3B60A-839D-4031-A5BC-CE0D96C67F5A}" srcOrd="3" destOrd="0" presId="urn:microsoft.com/office/officeart/2005/8/layout/orgChart1"/>
    <dgm:cxn modelId="{3BBC96B4-03D4-43EF-ADA9-C3C829C9BAB1}" type="presParOf" srcId="{96F3B60A-839D-4031-A5BC-CE0D96C67F5A}" destId="{A4F4E096-6170-4340-A252-40B4F5C32427}" srcOrd="0" destOrd="0" presId="urn:microsoft.com/office/officeart/2005/8/layout/orgChart1"/>
    <dgm:cxn modelId="{C97C7D98-6A13-497B-8098-0105A767DE3B}" type="presParOf" srcId="{A4F4E096-6170-4340-A252-40B4F5C32427}" destId="{F92C6E0F-9078-4788-8BE8-E9DE08D9C65E}" srcOrd="0" destOrd="0" presId="urn:microsoft.com/office/officeart/2005/8/layout/orgChart1"/>
    <dgm:cxn modelId="{F495150E-2210-41CC-976E-AFCF67E4D9A0}" type="presParOf" srcId="{A4F4E096-6170-4340-A252-40B4F5C32427}" destId="{D337E66B-3F62-4D9A-9972-7100AEDC2E7A}" srcOrd="1" destOrd="0" presId="urn:microsoft.com/office/officeart/2005/8/layout/orgChart1"/>
    <dgm:cxn modelId="{C3BF2B42-6B64-4FA3-A9A5-F34D41A72401}" type="presParOf" srcId="{96F3B60A-839D-4031-A5BC-CE0D96C67F5A}" destId="{4AF6B490-552F-4CBA-BD78-BF309D656F10}" srcOrd="1" destOrd="0" presId="urn:microsoft.com/office/officeart/2005/8/layout/orgChart1"/>
    <dgm:cxn modelId="{34501526-EE42-4BDD-92BD-9A71C82A14A4}" type="presParOf" srcId="{4AF6B490-552F-4CBA-BD78-BF309D656F10}" destId="{32CFE5B7-57B6-40B8-A305-EFFDCBC35C17}" srcOrd="0" destOrd="0" presId="urn:microsoft.com/office/officeart/2005/8/layout/orgChart1"/>
    <dgm:cxn modelId="{1F516933-D4BB-4522-8E0C-EFB78E3AF648}" type="presParOf" srcId="{4AF6B490-552F-4CBA-BD78-BF309D656F10}" destId="{8F2A1509-3BD0-4443-A5AE-66D40589A931}" srcOrd="1" destOrd="0" presId="urn:microsoft.com/office/officeart/2005/8/layout/orgChart1"/>
    <dgm:cxn modelId="{C51DA83F-C6F3-4DBF-869D-3721DBDF81F6}" type="presParOf" srcId="{8F2A1509-3BD0-4443-A5AE-66D40589A931}" destId="{0C37C511-33FD-4D27-8083-978DEA4AD28D}" srcOrd="0" destOrd="0" presId="urn:microsoft.com/office/officeart/2005/8/layout/orgChart1"/>
    <dgm:cxn modelId="{F626C70C-8F59-4C45-88CC-FA3991A64DFE}" type="presParOf" srcId="{0C37C511-33FD-4D27-8083-978DEA4AD28D}" destId="{28407807-91C7-4C13-8FEB-082BD70338A8}" srcOrd="0" destOrd="0" presId="urn:microsoft.com/office/officeart/2005/8/layout/orgChart1"/>
    <dgm:cxn modelId="{08D1AB77-5A68-47BA-A596-951FDD2DF0DE}" type="presParOf" srcId="{0C37C511-33FD-4D27-8083-978DEA4AD28D}" destId="{3379B7EB-4E13-45D2-B23E-A967F1144CDE}" srcOrd="1" destOrd="0" presId="urn:microsoft.com/office/officeart/2005/8/layout/orgChart1"/>
    <dgm:cxn modelId="{B5F045F7-9020-4275-B1DC-75FF8FAB4C44}" type="presParOf" srcId="{8F2A1509-3BD0-4443-A5AE-66D40589A931}" destId="{2ED42C27-2737-42C3-AA78-6CAD555D774E}" srcOrd="1" destOrd="0" presId="urn:microsoft.com/office/officeart/2005/8/layout/orgChart1"/>
    <dgm:cxn modelId="{F2685E39-4B14-43EF-96F6-23D765849C01}" type="presParOf" srcId="{8F2A1509-3BD0-4443-A5AE-66D40589A931}" destId="{AB2548BC-3444-4BEB-94C7-21B83026F1C6}" srcOrd="2" destOrd="0" presId="urn:microsoft.com/office/officeart/2005/8/layout/orgChart1"/>
    <dgm:cxn modelId="{1BF6804B-89F4-4EE4-A714-EB501AFC5935}" type="presParOf" srcId="{96F3B60A-839D-4031-A5BC-CE0D96C67F5A}" destId="{836D3CE9-2215-40C5-AB08-97BC01E0E26B}" srcOrd="2" destOrd="0" presId="urn:microsoft.com/office/officeart/2005/8/layout/orgChart1"/>
    <dgm:cxn modelId="{3AA5655F-A746-4099-822C-1B1AC903C6B8}" type="presParOf" srcId="{85D19405-126E-4B10-BB47-4B910436F97F}" destId="{58328F32-EAE0-4B73-86A6-DDB61592828E}" srcOrd="4" destOrd="0" presId="urn:microsoft.com/office/officeart/2005/8/layout/orgChart1"/>
    <dgm:cxn modelId="{AAED25D3-4897-493C-83B8-59545BE48A71}" type="presParOf" srcId="{85D19405-126E-4B10-BB47-4B910436F97F}" destId="{35AC49BD-CEAD-4A2C-BB19-88CD1E9F3844}" srcOrd="5" destOrd="0" presId="urn:microsoft.com/office/officeart/2005/8/layout/orgChart1"/>
    <dgm:cxn modelId="{605F232F-4952-41CC-93E0-7CA9AD5DDB15}" type="presParOf" srcId="{35AC49BD-CEAD-4A2C-BB19-88CD1E9F3844}" destId="{580EC432-4BCB-470F-B23D-B514B2086867}" srcOrd="0" destOrd="0" presId="urn:microsoft.com/office/officeart/2005/8/layout/orgChart1"/>
    <dgm:cxn modelId="{65AAE5E8-9FB4-44A6-9FB6-7013AABF74E1}" type="presParOf" srcId="{580EC432-4BCB-470F-B23D-B514B2086867}" destId="{4883B0BB-BE17-46D0-ADB6-372C0451FDC1}" srcOrd="0" destOrd="0" presId="urn:microsoft.com/office/officeart/2005/8/layout/orgChart1"/>
    <dgm:cxn modelId="{949613DE-4A90-4C62-A8DF-EE515D8B154D}" type="presParOf" srcId="{580EC432-4BCB-470F-B23D-B514B2086867}" destId="{C2D74292-41FE-4443-92F9-A65E532F097F}" srcOrd="1" destOrd="0" presId="urn:microsoft.com/office/officeart/2005/8/layout/orgChart1"/>
    <dgm:cxn modelId="{66620A33-2D3E-4FC8-9B95-20666C440F23}" type="presParOf" srcId="{35AC49BD-CEAD-4A2C-BB19-88CD1E9F3844}" destId="{BCEC7EA5-BF4D-4F68-BFAF-C543FA11E15E}" srcOrd="1" destOrd="0" presId="urn:microsoft.com/office/officeart/2005/8/layout/orgChart1"/>
    <dgm:cxn modelId="{A1170AEF-7C5B-44C5-A373-F9C727EE9F64}" type="presParOf" srcId="{BCEC7EA5-BF4D-4F68-BFAF-C543FA11E15E}" destId="{490B628E-D7CF-4643-A9D6-F38DC3B57E41}" srcOrd="0" destOrd="0" presId="urn:microsoft.com/office/officeart/2005/8/layout/orgChart1"/>
    <dgm:cxn modelId="{E6E85A31-979D-42C6-92D2-E6D5469105AB}" type="presParOf" srcId="{BCEC7EA5-BF4D-4F68-BFAF-C543FA11E15E}" destId="{C9FD9120-6ACA-480E-9D9F-2194FD1C4F29}" srcOrd="1" destOrd="0" presId="urn:microsoft.com/office/officeart/2005/8/layout/orgChart1"/>
    <dgm:cxn modelId="{34EA2AE8-D910-4AAC-B435-C46385076B72}" type="presParOf" srcId="{C9FD9120-6ACA-480E-9D9F-2194FD1C4F29}" destId="{6361696E-8580-4BAD-A274-FE6302AB29F5}" srcOrd="0" destOrd="0" presId="urn:microsoft.com/office/officeart/2005/8/layout/orgChart1"/>
    <dgm:cxn modelId="{8DF0CA06-4C4C-4E18-BDF0-8A4900AD4D37}" type="presParOf" srcId="{6361696E-8580-4BAD-A274-FE6302AB29F5}" destId="{44A9DE76-909E-40E0-A07C-A112C7711D13}" srcOrd="0" destOrd="0" presId="urn:microsoft.com/office/officeart/2005/8/layout/orgChart1"/>
    <dgm:cxn modelId="{C5A0AE36-6CE3-4EC5-83F9-E307BB831833}" type="presParOf" srcId="{6361696E-8580-4BAD-A274-FE6302AB29F5}" destId="{8C7A6177-783B-42F2-AFF4-302F28D142B1}" srcOrd="1" destOrd="0" presId="urn:microsoft.com/office/officeart/2005/8/layout/orgChart1"/>
    <dgm:cxn modelId="{B11143C4-621C-44C0-A3FB-8211E3597FA2}" type="presParOf" srcId="{C9FD9120-6ACA-480E-9D9F-2194FD1C4F29}" destId="{195D712E-B7A2-44CA-8617-2178582C7FE9}" srcOrd="1" destOrd="0" presId="urn:microsoft.com/office/officeart/2005/8/layout/orgChart1"/>
    <dgm:cxn modelId="{AC4B0F64-A9E0-4537-A93E-B53643D8A7C0}" type="presParOf" srcId="{C9FD9120-6ACA-480E-9D9F-2194FD1C4F29}" destId="{75AAC099-70ED-4904-953E-3E67183E0B76}" srcOrd="2" destOrd="0" presId="urn:microsoft.com/office/officeart/2005/8/layout/orgChart1"/>
    <dgm:cxn modelId="{A181788A-6DB2-446B-8DAF-5DD8A1DF096D}" type="presParOf" srcId="{BCEC7EA5-BF4D-4F68-BFAF-C543FA11E15E}" destId="{D2E3A996-CB10-4128-B600-8BA7851EE4EE}" srcOrd="2" destOrd="0" presId="urn:microsoft.com/office/officeart/2005/8/layout/orgChart1"/>
    <dgm:cxn modelId="{931E9642-7942-4C9E-8BA6-7114EF736E42}" type="presParOf" srcId="{BCEC7EA5-BF4D-4F68-BFAF-C543FA11E15E}" destId="{645266C4-6A2E-4C2F-A210-66F6EC758B50}" srcOrd="3" destOrd="0" presId="urn:microsoft.com/office/officeart/2005/8/layout/orgChart1"/>
    <dgm:cxn modelId="{62129CB9-AE09-4F28-82EA-8A7009D272A1}" type="presParOf" srcId="{645266C4-6A2E-4C2F-A210-66F6EC758B50}" destId="{F40704B6-5E25-44F3-A338-FDF6D699A8E0}" srcOrd="0" destOrd="0" presId="urn:microsoft.com/office/officeart/2005/8/layout/orgChart1"/>
    <dgm:cxn modelId="{4EB3B77E-F3E2-4820-B757-6467F1D4F9D6}" type="presParOf" srcId="{F40704B6-5E25-44F3-A338-FDF6D699A8E0}" destId="{3770B95C-9760-47D0-A75C-38A4CFF0C789}" srcOrd="0" destOrd="0" presId="urn:microsoft.com/office/officeart/2005/8/layout/orgChart1"/>
    <dgm:cxn modelId="{522C76DB-9384-4A1C-B2AB-F592F080E62F}" type="presParOf" srcId="{F40704B6-5E25-44F3-A338-FDF6D699A8E0}" destId="{061CC11D-5615-48D1-9AA0-73A56468065C}" srcOrd="1" destOrd="0" presId="urn:microsoft.com/office/officeart/2005/8/layout/orgChart1"/>
    <dgm:cxn modelId="{1AC395E3-9550-45D2-A29E-61831EF6B63A}" type="presParOf" srcId="{645266C4-6A2E-4C2F-A210-66F6EC758B50}" destId="{A5EE7E1A-421B-4F1C-B495-B0A106F7DF4D}" srcOrd="1" destOrd="0" presId="urn:microsoft.com/office/officeart/2005/8/layout/orgChart1"/>
    <dgm:cxn modelId="{6CCA29BC-8300-4D8D-A773-0D67DA578B0F}" type="presParOf" srcId="{645266C4-6A2E-4C2F-A210-66F6EC758B50}" destId="{66E9A77E-C2BB-440A-9AA5-DD572B28BECE}" srcOrd="2" destOrd="0" presId="urn:microsoft.com/office/officeart/2005/8/layout/orgChart1"/>
    <dgm:cxn modelId="{3F2B58DC-14E8-4426-AFBA-487BB5BBEBAD}" type="presParOf" srcId="{BCEC7EA5-BF4D-4F68-BFAF-C543FA11E15E}" destId="{D76513A8-A532-4852-8D2A-6D9FBC6D6259}" srcOrd="4" destOrd="0" presId="urn:microsoft.com/office/officeart/2005/8/layout/orgChart1"/>
    <dgm:cxn modelId="{A589AC6F-E703-4088-9898-AE47E64DE2AD}" type="presParOf" srcId="{BCEC7EA5-BF4D-4F68-BFAF-C543FA11E15E}" destId="{83137E3B-8835-42C1-88D3-D046F7438794}" srcOrd="5" destOrd="0" presId="urn:microsoft.com/office/officeart/2005/8/layout/orgChart1"/>
    <dgm:cxn modelId="{4AD3E8B2-1EFD-48F5-9F0B-87342B87F2CD}" type="presParOf" srcId="{83137E3B-8835-42C1-88D3-D046F7438794}" destId="{1CF4BE4D-85CC-4C6A-9BCC-9E23EC7EDA1B}" srcOrd="0" destOrd="0" presId="urn:microsoft.com/office/officeart/2005/8/layout/orgChart1"/>
    <dgm:cxn modelId="{075E735D-C72A-41C1-AFA2-9F2EC89E0CFE}" type="presParOf" srcId="{1CF4BE4D-85CC-4C6A-9BCC-9E23EC7EDA1B}" destId="{6881E914-B903-4E2A-92DF-AF28948772E4}" srcOrd="0" destOrd="0" presId="urn:microsoft.com/office/officeart/2005/8/layout/orgChart1"/>
    <dgm:cxn modelId="{BD4AE2AA-BE0F-422A-931A-B40A0C546BB4}" type="presParOf" srcId="{1CF4BE4D-85CC-4C6A-9BCC-9E23EC7EDA1B}" destId="{5E173BFA-9E14-4C83-A0AD-A6F89C1137B3}" srcOrd="1" destOrd="0" presId="urn:microsoft.com/office/officeart/2005/8/layout/orgChart1"/>
    <dgm:cxn modelId="{EA12D3F4-F95B-4DE6-A54E-BBA1CCF00117}" type="presParOf" srcId="{83137E3B-8835-42C1-88D3-D046F7438794}" destId="{B5937064-6751-4A1C-B96D-F945ACDC41A5}" srcOrd="1" destOrd="0" presId="urn:microsoft.com/office/officeart/2005/8/layout/orgChart1"/>
    <dgm:cxn modelId="{4B5D861D-F712-4FE8-BA01-FCAE914EB5C8}" type="presParOf" srcId="{83137E3B-8835-42C1-88D3-D046F7438794}" destId="{00266AF3-4A23-48AD-B01C-361D11DDFC8F}" srcOrd="2" destOrd="0" presId="urn:microsoft.com/office/officeart/2005/8/layout/orgChart1"/>
    <dgm:cxn modelId="{B4F10042-90F2-496B-809A-D1561D84C507}" type="presParOf" srcId="{BCEC7EA5-BF4D-4F68-BFAF-C543FA11E15E}" destId="{B44517CF-2A7E-4F55-BF0B-14FB6F462A1C}" srcOrd="6" destOrd="0" presId="urn:microsoft.com/office/officeart/2005/8/layout/orgChart1"/>
    <dgm:cxn modelId="{B6372B8A-9D92-490C-9666-B2C854C4C518}" type="presParOf" srcId="{BCEC7EA5-BF4D-4F68-BFAF-C543FA11E15E}" destId="{4EF407B7-23BA-4E1B-923D-BA9B9ED4A2E0}" srcOrd="7" destOrd="0" presId="urn:microsoft.com/office/officeart/2005/8/layout/orgChart1"/>
    <dgm:cxn modelId="{7A4C6950-7ED5-4C9D-97B0-1CE6C3B5F8FD}" type="presParOf" srcId="{4EF407B7-23BA-4E1B-923D-BA9B9ED4A2E0}" destId="{05334D9A-F4AB-419B-B00A-839274627A71}" srcOrd="0" destOrd="0" presId="urn:microsoft.com/office/officeart/2005/8/layout/orgChart1"/>
    <dgm:cxn modelId="{D716695F-17DD-45D2-90ED-8AACF929AA92}" type="presParOf" srcId="{05334D9A-F4AB-419B-B00A-839274627A71}" destId="{CF28A27D-D4CF-40DC-9153-45FAD01C1C8B}" srcOrd="0" destOrd="0" presId="urn:microsoft.com/office/officeart/2005/8/layout/orgChart1"/>
    <dgm:cxn modelId="{3EFD18C4-C7EF-4006-A1F1-DFCF8ED525B4}" type="presParOf" srcId="{05334D9A-F4AB-419B-B00A-839274627A71}" destId="{17941076-FB66-47D7-A730-F4702287E81A}" srcOrd="1" destOrd="0" presId="urn:microsoft.com/office/officeart/2005/8/layout/orgChart1"/>
    <dgm:cxn modelId="{4FB1A84E-7403-49FF-9F78-7309DB5E32A8}" type="presParOf" srcId="{4EF407B7-23BA-4E1B-923D-BA9B9ED4A2E0}" destId="{802282F1-58F4-4CCE-9687-B6688ACAD9B1}" srcOrd="1" destOrd="0" presId="urn:microsoft.com/office/officeart/2005/8/layout/orgChart1"/>
    <dgm:cxn modelId="{A2A7D998-6E9B-4079-B2A9-DC350972438F}" type="presParOf" srcId="{4EF407B7-23BA-4E1B-923D-BA9B9ED4A2E0}" destId="{6E9AC089-51F7-44F3-B9CF-EE90C95B9156}" srcOrd="2" destOrd="0" presId="urn:microsoft.com/office/officeart/2005/8/layout/orgChart1"/>
    <dgm:cxn modelId="{534248D6-2CD7-414F-ADE3-91521FD7D664}" type="presParOf" srcId="{BCEC7EA5-BF4D-4F68-BFAF-C543FA11E15E}" destId="{FDE19C3E-43E5-4828-9566-321BA4E9CE0F}" srcOrd="8" destOrd="0" presId="urn:microsoft.com/office/officeart/2005/8/layout/orgChart1"/>
    <dgm:cxn modelId="{E1393C8C-4173-463B-BB53-D8B3C5F293A3}" type="presParOf" srcId="{BCEC7EA5-BF4D-4F68-BFAF-C543FA11E15E}" destId="{A7C10EEE-82C0-4B0C-ADAC-1F8F053974BD}" srcOrd="9" destOrd="0" presId="urn:microsoft.com/office/officeart/2005/8/layout/orgChart1"/>
    <dgm:cxn modelId="{0663FAEC-4E45-4465-A7BC-32AA79B96A1B}" type="presParOf" srcId="{A7C10EEE-82C0-4B0C-ADAC-1F8F053974BD}" destId="{7DBD547F-69A5-44B7-A628-7086A54B6ED9}" srcOrd="0" destOrd="0" presId="urn:microsoft.com/office/officeart/2005/8/layout/orgChart1"/>
    <dgm:cxn modelId="{608D0D83-7DCB-4BE5-9727-0DCDD30405F8}" type="presParOf" srcId="{7DBD547F-69A5-44B7-A628-7086A54B6ED9}" destId="{832FF406-C50D-46DF-B07C-80A6F5EF7842}" srcOrd="0" destOrd="0" presId="urn:microsoft.com/office/officeart/2005/8/layout/orgChart1"/>
    <dgm:cxn modelId="{80BE306E-FFB3-418F-BD09-AEC0089B594F}" type="presParOf" srcId="{7DBD547F-69A5-44B7-A628-7086A54B6ED9}" destId="{CD4C9C8C-B168-46BA-8690-9D2E7FA124A7}" srcOrd="1" destOrd="0" presId="urn:microsoft.com/office/officeart/2005/8/layout/orgChart1"/>
    <dgm:cxn modelId="{557F02E3-2E46-4BD2-808C-4D33CC217683}" type="presParOf" srcId="{A7C10EEE-82C0-4B0C-ADAC-1F8F053974BD}" destId="{D0680281-CA4D-4255-8D22-3486B8B15C63}" srcOrd="1" destOrd="0" presId="urn:microsoft.com/office/officeart/2005/8/layout/orgChart1"/>
    <dgm:cxn modelId="{8F6F67F7-47F3-4D90-9E43-EC4C8A951578}" type="presParOf" srcId="{A7C10EEE-82C0-4B0C-ADAC-1F8F053974BD}" destId="{CE6426A4-42E8-4BA2-875B-8C24F3BCF641}" srcOrd="2" destOrd="0" presId="urn:microsoft.com/office/officeart/2005/8/layout/orgChart1"/>
    <dgm:cxn modelId="{F6CF3D7D-1066-4A61-AC6F-8BFE5DE0DAEC}" type="presParOf" srcId="{35AC49BD-CEAD-4A2C-BB19-88CD1E9F3844}" destId="{4DD0D673-8F54-456B-B855-0ECEA9B86E07}" srcOrd="2" destOrd="0" presId="urn:microsoft.com/office/officeart/2005/8/layout/orgChart1"/>
    <dgm:cxn modelId="{11FBC84D-803E-43F1-BE5B-642A7B6BAB51}" type="presParOf" srcId="{85D19405-126E-4B10-BB47-4B910436F97F}" destId="{1045C1DB-B860-4F85-AFD5-31F0516E5202}" srcOrd="6" destOrd="0" presId="urn:microsoft.com/office/officeart/2005/8/layout/orgChart1"/>
    <dgm:cxn modelId="{10AE0276-C7B9-421E-96E7-2C22B9F27A23}" type="presParOf" srcId="{85D19405-126E-4B10-BB47-4B910436F97F}" destId="{AD5551B8-A6E5-4118-9CC1-68EB47844662}" srcOrd="7" destOrd="0" presId="urn:microsoft.com/office/officeart/2005/8/layout/orgChart1"/>
    <dgm:cxn modelId="{C5C94B94-CAA2-4E17-B8F5-0D7F1EEDE0F0}" type="presParOf" srcId="{AD5551B8-A6E5-4118-9CC1-68EB47844662}" destId="{F2FC5850-EBF9-4390-9083-CD933F7FDAF6}" srcOrd="0" destOrd="0" presId="urn:microsoft.com/office/officeart/2005/8/layout/orgChart1"/>
    <dgm:cxn modelId="{20CC1EA6-2CE8-420C-956C-2E59EA18A1CF}" type="presParOf" srcId="{F2FC5850-EBF9-4390-9083-CD933F7FDAF6}" destId="{1900EC74-4E49-4342-958C-C4EC0F85FBC6}" srcOrd="0" destOrd="0" presId="urn:microsoft.com/office/officeart/2005/8/layout/orgChart1"/>
    <dgm:cxn modelId="{B61C2944-BB1C-4F3A-B74C-86C640A05D52}" type="presParOf" srcId="{F2FC5850-EBF9-4390-9083-CD933F7FDAF6}" destId="{94BBC46C-C4BD-48BE-AB53-645B93717EB9}" srcOrd="1" destOrd="0" presId="urn:microsoft.com/office/officeart/2005/8/layout/orgChart1"/>
    <dgm:cxn modelId="{B19F8496-00D8-4F71-A467-5C35E068B2BC}" type="presParOf" srcId="{AD5551B8-A6E5-4118-9CC1-68EB47844662}" destId="{296EA871-E2FD-43CA-8780-177506DC88EA}" srcOrd="1" destOrd="0" presId="urn:microsoft.com/office/officeart/2005/8/layout/orgChart1"/>
    <dgm:cxn modelId="{C415E3EF-F7EB-431B-A91D-0ADF6040C761}" type="presParOf" srcId="{296EA871-E2FD-43CA-8780-177506DC88EA}" destId="{4CB5F943-FB5C-48FB-AFDD-CDBECB0704D6}" srcOrd="0" destOrd="0" presId="urn:microsoft.com/office/officeart/2005/8/layout/orgChart1"/>
    <dgm:cxn modelId="{3EFB87B3-DC20-4BB1-9CDA-938984D83A7E}" type="presParOf" srcId="{296EA871-E2FD-43CA-8780-177506DC88EA}" destId="{46F54A71-3FB1-4C6F-A073-D90861BCB546}" srcOrd="1" destOrd="0" presId="urn:microsoft.com/office/officeart/2005/8/layout/orgChart1"/>
    <dgm:cxn modelId="{1DB68B45-C108-4030-81D2-A9230946FFD2}" type="presParOf" srcId="{46F54A71-3FB1-4C6F-A073-D90861BCB546}" destId="{FCD1EC3B-BA35-4D43-A1EE-32E516504751}" srcOrd="0" destOrd="0" presId="urn:microsoft.com/office/officeart/2005/8/layout/orgChart1"/>
    <dgm:cxn modelId="{DF234BE6-3F77-4116-BEEE-11B35E2323F2}" type="presParOf" srcId="{FCD1EC3B-BA35-4D43-A1EE-32E516504751}" destId="{1F457479-ACC0-42CD-A493-E73CEAA983BB}" srcOrd="0" destOrd="0" presId="urn:microsoft.com/office/officeart/2005/8/layout/orgChart1"/>
    <dgm:cxn modelId="{201F613F-E84C-4BE6-8E09-7DF2643A9A7F}" type="presParOf" srcId="{FCD1EC3B-BA35-4D43-A1EE-32E516504751}" destId="{14F5F6FE-C679-401A-BB74-BBE7F43C8C95}" srcOrd="1" destOrd="0" presId="urn:microsoft.com/office/officeart/2005/8/layout/orgChart1"/>
    <dgm:cxn modelId="{B9C7324B-B548-4ADD-8691-9D9C29BE2252}" type="presParOf" srcId="{46F54A71-3FB1-4C6F-A073-D90861BCB546}" destId="{965C9D11-1606-421D-B3A7-3D0845F9F328}" srcOrd="1" destOrd="0" presId="urn:microsoft.com/office/officeart/2005/8/layout/orgChart1"/>
    <dgm:cxn modelId="{7B1167AE-3C1C-4462-A8F9-363E61CBFD09}" type="presParOf" srcId="{46F54A71-3FB1-4C6F-A073-D90861BCB546}" destId="{B50F2DB4-81DD-4F36-A5D1-134FC9EEDD27}" srcOrd="2" destOrd="0" presId="urn:microsoft.com/office/officeart/2005/8/layout/orgChart1"/>
    <dgm:cxn modelId="{862EA64E-8C26-40FB-80E3-FCFDE997B457}" type="presParOf" srcId="{AD5551B8-A6E5-4118-9CC1-68EB47844662}" destId="{DB589F77-3B8F-4B2B-953A-3A97988A5D7B}" srcOrd="2" destOrd="0" presId="urn:microsoft.com/office/officeart/2005/8/layout/orgChart1"/>
    <dgm:cxn modelId="{7E9693A3-D467-4E4F-BDC4-E54687FDEDAD}" type="presParOf" srcId="{362C1EA1-F530-44B6-924E-18C18A80826F}" destId="{CB644012-C286-42A7-996C-74728882D5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339D80-3BB9-0B4B-A2D6-A5FDE49F89DD}" type="doc">
      <dgm:prSet loTypeId="urn:microsoft.com/office/officeart/2005/8/layout/pyramid1" loCatId="pyramid" qsTypeId="urn:microsoft.com/office/officeart/2005/8/quickstyle/simple4" qsCatId="simple" csTypeId="urn:microsoft.com/office/officeart/2005/8/colors/accent1_2" csCatId="accent1" phldr="1"/>
      <dgm:spPr/>
    </dgm:pt>
    <dgm:pt modelId="{842F1E9B-E872-3746-964C-2E3C0BFD3E36}">
      <dgm:prSet phldrT="[Text]" custT="1"/>
      <dgm:spPr/>
      <dgm:t>
        <a:bodyPr/>
        <a:lstStyle/>
        <a:p>
          <a:endParaRPr lang="en-US" sz="1600" dirty="0">
            <a:solidFill>
              <a:schemeClr val="bg1"/>
            </a:solidFill>
          </a:endParaRPr>
        </a:p>
        <a:p>
          <a:r>
            <a:rPr lang="en-US" sz="1600" dirty="0">
              <a:solidFill>
                <a:schemeClr val="bg1"/>
              </a:solidFill>
            </a:rPr>
            <a:t>Policy Council</a:t>
          </a:r>
        </a:p>
      </dgm:t>
    </dgm:pt>
    <dgm:pt modelId="{84C727AA-5ABC-0846-990F-CEE3A2EA0B55}" type="parTrans" cxnId="{5A0123C6-A340-0A46-8C28-615F11AE7A05}">
      <dgm:prSet/>
      <dgm:spPr/>
      <dgm:t>
        <a:bodyPr/>
        <a:lstStyle/>
        <a:p>
          <a:endParaRPr lang="en-US"/>
        </a:p>
      </dgm:t>
    </dgm:pt>
    <dgm:pt modelId="{DB3AAAF4-66CE-894E-BE12-D21F903FD6D3}" type="sibTrans" cxnId="{5A0123C6-A340-0A46-8C28-615F11AE7A05}">
      <dgm:prSet/>
      <dgm:spPr/>
      <dgm:t>
        <a:bodyPr/>
        <a:lstStyle/>
        <a:p>
          <a:endParaRPr lang="en-US"/>
        </a:p>
      </dgm:t>
    </dgm:pt>
    <dgm:pt modelId="{91D4F9C9-0924-B646-B38F-EB9530EEDA17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Coordinating Board</a:t>
          </a:r>
        </a:p>
      </dgm:t>
    </dgm:pt>
    <dgm:pt modelId="{668AB229-97CA-264D-B5FF-A7FECA31217D}" type="parTrans" cxnId="{749713CA-D915-1B40-8426-576B592291CC}">
      <dgm:prSet/>
      <dgm:spPr/>
      <dgm:t>
        <a:bodyPr/>
        <a:lstStyle/>
        <a:p>
          <a:endParaRPr lang="en-US"/>
        </a:p>
      </dgm:t>
    </dgm:pt>
    <dgm:pt modelId="{7835164A-82CB-5143-8C15-29A2CD2E3682}" type="sibTrans" cxnId="{749713CA-D915-1B40-8426-576B592291CC}">
      <dgm:prSet/>
      <dgm:spPr/>
      <dgm:t>
        <a:bodyPr/>
        <a:lstStyle/>
        <a:p>
          <a:endParaRPr lang="en-US"/>
        </a:p>
      </dgm:t>
    </dgm:pt>
    <dgm:pt modelId="{D1179C84-A0E8-E640-BA95-BBAABC2D70AD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Data Stewards</a:t>
          </a:r>
        </a:p>
      </dgm:t>
    </dgm:pt>
    <dgm:pt modelId="{A9A0784A-7680-1847-B9EC-3D83D50514C1}" type="parTrans" cxnId="{4AB2DA6C-12AB-C84F-940B-61FDAF2EF965}">
      <dgm:prSet/>
      <dgm:spPr/>
      <dgm:t>
        <a:bodyPr/>
        <a:lstStyle/>
        <a:p>
          <a:endParaRPr lang="en-US"/>
        </a:p>
      </dgm:t>
    </dgm:pt>
    <dgm:pt modelId="{E62A16F4-C3DB-9946-91C9-228DD11F9C79}" type="sibTrans" cxnId="{4AB2DA6C-12AB-C84F-940B-61FDAF2EF965}">
      <dgm:prSet/>
      <dgm:spPr/>
      <dgm:t>
        <a:bodyPr/>
        <a:lstStyle/>
        <a:p>
          <a:endParaRPr lang="en-US"/>
        </a:p>
      </dgm:t>
    </dgm:pt>
    <dgm:pt modelId="{384AFE08-D8CB-F642-9575-ADA76592E560}" type="pres">
      <dgm:prSet presAssocID="{51339D80-3BB9-0B4B-A2D6-A5FDE49F89DD}" presName="Name0" presStyleCnt="0">
        <dgm:presLayoutVars>
          <dgm:dir/>
          <dgm:animLvl val="lvl"/>
          <dgm:resizeHandles val="exact"/>
        </dgm:presLayoutVars>
      </dgm:prSet>
      <dgm:spPr/>
    </dgm:pt>
    <dgm:pt modelId="{296EEDBD-6380-DA44-A31B-25C89DE6B808}" type="pres">
      <dgm:prSet presAssocID="{842F1E9B-E872-3746-964C-2E3C0BFD3E36}" presName="Name8" presStyleCnt="0"/>
      <dgm:spPr/>
    </dgm:pt>
    <dgm:pt modelId="{C694D716-ACD7-D949-952F-8F4C18141481}" type="pres">
      <dgm:prSet presAssocID="{842F1E9B-E872-3746-964C-2E3C0BFD3E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FC0D23CB-EF8B-854C-874A-3D57B949AA17}" type="pres">
      <dgm:prSet presAssocID="{842F1E9B-E872-3746-964C-2E3C0BFD3E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989BC2-E39D-1A4D-BD8A-3B4F503B0197}" type="pres">
      <dgm:prSet presAssocID="{91D4F9C9-0924-B646-B38F-EB9530EEDA17}" presName="Name8" presStyleCnt="0"/>
      <dgm:spPr/>
    </dgm:pt>
    <dgm:pt modelId="{EC2326B8-0496-4445-BE6A-CA9AFF1E8696}" type="pres">
      <dgm:prSet presAssocID="{91D4F9C9-0924-B646-B38F-EB9530EEDA17}" presName="level" presStyleLbl="node1" presStyleIdx="1" presStyleCnt="3">
        <dgm:presLayoutVars>
          <dgm:chMax val="1"/>
          <dgm:bulletEnabled val="1"/>
        </dgm:presLayoutVars>
      </dgm:prSet>
      <dgm:spPr/>
    </dgm:pt>
    <dgm:pt modelId="{24DEA17C-CC00-9744-ABA4-AC6F63A2E1A8}" type="pres">
      <dgm:prSet presAssocID="{91D4F9C9-0924-B646-B38F-EB9530EEDA1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B22B05D-6167-F944-857B-BFA7A7EBD74B}" type="pres">
      <dgm:prSet presAssocID="{D1179C84-A0E8-E640-BA95-BBAABC2D70AD}" presName="Name8" presStyleCnt="0"/>
      <dgm:spPr/>
    </dgm:pt>
    <dgm:pt modelId="{A236B67B-FEBA-1843-A9AE-49D8DD0B81D9}" type="pres">
      <dgm:prSet presAssocID="{D1179C84-A0E8-E640-BA95-BBAABC2D70AD}" presName="level" presStyleLbl="node1" presStyleIdx="2" presStyleCnt="3">
        <dgm:presLayoutVars>
          <dgm:chMax val="1"/>
          <dgm:bulletEnabled val="1"/>
        </dgm:presLayoutVars>
      </dgm:prSet>
      <dgm:spPr/>
    </dgm:pt>
    <dgm:pt modelId="{84C588FD-800C-CF41-9629-CA5D6DB98035}" type="pres">
      <dgm:prSet presAssocID="{D1179C84-A0E8-E640-BA95-BBAABC2D70A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8C7C4D7-66DE-4398-9675-A371C20EE63B}" type="presOf" srcId="{D1179C84-A0E8-E640-BA95-BBAABC2D70AD}" destId="{A236B67B-FEBA-1843-A9AE-49D8DD0B81D9}" srcOrd="0" destOrd="0" presId="urn:microsoft.com/office/officeart/2005/8/layout/pyramid1"/>
    <dgm:cxn modelId="{5F6DD269-2A0B-43C6-BF90-C051452EF1C3}" type="presOf" srcId="{842F1E9B-E872-3746-964C-2E3C0BFD3E36}" destId="{C694D716-ACD7-D949-952F-8F4C18141481}" srcOrd="0" destOrd="0" presId="urn:microsoft.com/office/officeart/2005/8/layout/pyramid1"/>
    <dgm:cxn modelId="{4AB2DA6C-12AB-C84F-940B-61FDAF2EF965}" srcId="{51339D80-3BB9-0B4B-A2D6-A5FDE49F89DD}" destId="{D1179C84-A0E8-E640-BA95-BBAABC2D70AD}" srcOrd="2" destOrd="0" parTransId="{A9A0784A-7680-1847-B9EC-3D83D50514C1}" sibTransId="{E62A16F4-C3DB-9946-91C9-228DD11F9C79}"/>
    <dgm:cxn modelId="{1489BE85-9AB2-4AF6-B542-3439E4299913}" type="presOf" srcId="{D1179C84-A0E8-E640-BA95-BBAABC2D70AD}" destId="{84C588FD-800C-CF41-9629-CA5D6DB98035}" srcOrd="1" destOrd="0" presId="urn:microsoft.com/office/officeart/2005/8/layout/pyramid1"/>
    <dgm:cxn modelId="{749713CA-D915-1B40-8426-576B592291CC}" srcId="{51339D80-3BB9-0B4B-A2D6-A5FDE49F89DD}" destId="{91D4F9C9-0924-B646-B38F-EB9530EEDA17}" srcOrd="1" destOrd="0" parTransId="{668AB229-97CA-264D-B5FF-A7FECA31217D}" sibTransId="{7835164A-82CB-5143-8C15-29A2CD2E3682}"/>
    <dgm:cxn modelId="{A100B7A3-B26D-4BEC-A6C6-4563251C6A68}" type="presOf" srcId="{51339D80-3BB9-0B4B-A2D6-A5FDE49F89DD}" destId="{384AFE08-D8CB-F642-9575-ADA76592E560}" srcOrd="0" destOrd="0" presId="urn:microsoft.com/office/officeart/2005/8/layout/pyramid1"/>
    <dgm:cxn modelId="{5A0123C6-A340-0A46-8C28-615F11AE7A05}" srcId="{51339D80-3BB9-0B4B-A2D6-A5FDE49F89DD}" destId="{842F1E9B-E872-3746-964C-2E3C0BFD3E36}" srcOrd="0" destOrd="0" parTransId="{84C727AA-5ABC-0846-990F-CEE3A2EA0B55}" sibTransId="{DB3AAAF4-66CE-894E-BE12-D21F903FD6D3}"/>
    <dgm:cxn modelId="{CC4176CD-79EF-4237-AFA0-C5AF160FC34E}" type="presOf" srcId="{91D4F9C9-0924-B646-B38F-EB9530EEDA17}" destId="{24DEA17C-CC00-9744-ABA4-AC6F63A2E1A8}" srcOrd="1" destOrd="0" presId="urn:microsoft.com/office/officeart/2005/8/layout/pyramid1"/>
    <dgm:cxn modelId="{9DCE0779-EA49-43F5-AFC7-22DDC4F7E59F}" type="presOf" srcId="{842F1E9B-E872-3746-964C-2E3C0BFD3E36}" destId="{FC0D23CB-EF8B-854C-874A-3D57B949AA17}" srcOrd="1" destOrd="0" presId="urn:microsoft.com/office/officeart/2005/8/layout/pyramid1"/>
    <dgm:cxn modelId="{F5E85E01-60AB-4AF1-AF03-D0057CCB35D5}" type="presOf" srcId="{91D4F9C9-0924-B646-B38F-EB9530EEDA17}" destId="{EC2326B8-0496-4445-BE6A-CA9AFF1E8696}" srcOrd="0" destOrd="0" presId="urn:microsoft.com/office/officeart/2005/8/layout/pyramid1"/>
    <dgm:cxn modelId="{B4C6704F-4543-490B-B057-6B474484965F}" type="presParOf" srcId="{384AFE08-D8CB-F642-9575-ADA76592E560}" destId="{296EEDBD-6380-DA44-A31B-25C89DE6B808}" srcOrd="0" destOrd="0" presId="urn:microsoft.com/office/officeart/2005/8/layout/pyramid1"/>
    <dgm:cxn modelId="{16418F67-79DF-465B-B47E-86522E207C03}" type="presParOf" srcId="{296EEDBD-6380-DA44-A31B-25C89DE6B808}" destId="{C694D716-ACD7-D949-952F-8F4C18141481}" srcOrd="0" destOrd="0" presId="urn:microsoft.com/office/officeart/2005/8/layout/pyramid1"/>
    <dgm:cxn modelId="{69FAA784-3C37-4F55-8874-A79FDF6D1AE2}" type="presParOf" srcId="{296EEDBD-6380-DA44-A31B-25C89DE6B808}" destId="{FC0D23CB-EF8B-854C-874A-3D57B949AA17}" srcOrd="1" destOrd="0" presId="urn:microsoft.com/office/officeart/2005/8/layout/pyramid1"/>
    <dgm:cxn modelId="{CD6B2370-006C-4B69-AF3B-B3C2E0983A82}" type="presParOf" srcId="{384AFE08-D8CB-F642-9575-ADA76592E560}" destId="{30989BC2-E39D-1A4D-BD8A-3B4F503B0197}" srcOrd="1" destOrd="0" presId="urn:microsoft.com/office/officeart/2005/8/layout/pyramid1"/>
    <dgm:cxn modelId="{86820ACF-A8CD-4BA1-AF9A-A2796209D8AA}" type="presParOf" srcId="{30989BC2-E39D-1A4D-BD8A-3B4F503B0197}" destId="{EC2326B8-0496-4445-BE6A-CA9AFF1E8696}" srcOrd="0" destOrd="0" presId="urn:microsoft.com/office/officeart/2005/8/layout/pyramid1"/>
    <dgm:cxn modelId="{6985ACB5-9E6B-44CC-9AF6-3B3EB5C1F2E8}" type="presParOf" srcId="{30989BC2-E39D-1A4D-BD8A-3B4F503B0197}" destId="{24DEA17C-CC00-9744-ABA4-AC6F63A2E1A8}" srcOrd="1" destOrd="0" presId="urn:microsoft.com/office/officeart/2005/8/layout/pyramid1"/>
    <dgm:cxn modelId="{757C9580-79E8-4393-8E56-DE5BFAE3AF79}" type="presParOf" srcId="{384AFE08-D8CB-F642-9575-ADA76592E560}" destId="{2B22B05D-6167-F944-857B-BFA7A7EBD74B}" srcOrd="2" destOrd="0" presId="urn:microsoft.com/office/officeart/2005/8/layout/pyramid1"/>
    <dgm:cxn modelId="{2ED264FF-F3D6-435D-AE36-3FFAE82236AA}" type="presParOf" srcId="{2B22B05D-6167-F944-857B-BFA7A7EBD74B}" destId="{A236B67B-FEBA-1843-A9AE-49D8DD0B81D9}" srcOrd="0" destOrd="0" presId="urn:microsoft.com/office/officeart/2005/8/layout/pyramid1"/>
    <dgm:cxn modelId="{ED8F722D-168F-4EB8-90DE-4185F4BB396F}" type="presParOf" srcId="{2B22B05D-6167-F944-857B-BFA7A7EBD74B}" destId="{84C588FD-800C-CF41-9629-CA5D6DB9803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8DD20A-1400-F84C-ACD3-A5A613B2A196}" type="doc">
      <dgm:prSet loTypeId="urn:microsoft.com/office/officeart/2005/8/layout/hProcess10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162E57-C3D4-604D-AF48-060CFFF14194}">
      <dgm:prSet phldrT="[Text]" custT="1"/>
      <dgm:spPr/>
      <dgm:t>
        <a:bodyPr/>
        <a:lstStyle/>
        <a:p>
          <a:r>
            <a:rPr lang="en-US" sz="1200" dirty="0"/>
            <a:t>ODE</a:t>
          </a:r>
        </a:p>
      </dgm:t>
    </dgm:pt>
    <dgm:pt modelId="{75C98B4E-0FCF-464A-92AB-C4E7D465723E}" type="parTrans" cxnId="{3ABEE77C-9028-0A45-890A-6CBC54E9079E}">
      <dgm:prSet/>
      <dgm:spPr/>
      <dgm:t>
        <a:bodyPr/>
        <a:lstStyle/>
        <a:p>
          <a:endParaRPr lang="en-US"/>
        </a:p>
      </dgm:t>
    </dgm:pt>
    <dgm:pt modelId="{70127246-6E69-154A-B923-6DB2F3B72947}" type="sibTrans" cxnId="{3ABEE77C-9028-0A45-890A-6CBC54E9079E}">
      <dgm:prSet/>
      <dgm:spPr/>
      <dgm:t>
        <a:bodyPr/>
        <a:lstStyle/>
        <a:p>
          <a:endParaRPr lang="en-US"/>
        </a:p>
      </dgm:t>
    </dgm:pt>
    <dgm:pt modelId="{EA0FB3DF-26D8-1947-AB52-9EEC1711DA61}">
      <dgm:prSet phldrT="[Text]"/>
      <dgm:spPr/>
      <dgm:t>
        <a:bodyPr/>
        <a:lstStyle/>
        <a:p>
          <a:r>
            <a:rPr lang="en-US" sz="900" dirty="0"/>
            <a:t>K12</a:t>
          </a:r>
          <a:r>
            <a:rPr lang="en-US" sz="900" baseline="0" dirty="0"/>
            <a:t> Data</a:t>
          </a:r>
          <a:endParaRPr lang="en-US" sz="900" dirty="0"/>
        </a:p>
      </dgm:t>
    </dgm:pt>
    <dgm:pt modelId="{4773DC75-CD03-7043-B98C-70DC79D3DF87}" type="parTrans" cxnId="{1D4E3EA2-E219-0848-B238-3CF61E651C6A}">
      <dgm:prSet/>
      <dgm:spPr/>
      <dgm:t>
        <a:bodyPr/>
        <a:lstStyle/>
        <a:p>
          <a:endParaRPr lang="en-US"/>
        </a:p>
      </dgm:t>
    </dgm:pt>
    <dgm:pt modelId="{6A27DA64-571A-C74E-832E-BACD0D260674}" type="sibTrans" cxnId="{1D4E3EA2-E219-0848-B238-3CF61E651C6A}">
      <dgm:prSet/>
      <dgm:spPr/>
      <dgm:t>
        <a:bodyPr/>
        <a:lstStyle/>
        <a:p>
          <a:endParaRPr lang="en-US"/>
        </a:p>
      </dgm:t>
    </dgm:pt>
    <dgm:pt modelId="{3FF90D69-AB26-594B-8164-D828613E4BD5}">
      <dgm:prSet phldrT="[Text]"/>
      <dgm:spPr/>
      <dgm:t>
        <a:bodyPr/>
        <a:lstStyle/>
        <a:p>
          <a:r>
            <a:rPr lang="en-US" sz="900" dirty="0"/>
            <a:t>GED Data</a:t>
          </a:r>
        </a:p>
      </dgm:t>
    </dgm:pt>
    <dgm:pt modelId="{51C3671A-2A4C-4549-A53D-F14BF2246218}" type="parTrans" cxnId="{0F2AA3C7-0321-A24D-A106-5FDD7F929CD3}">
      <dgm:prSet/>
      <dgm:spPr/>
      <dgm:t>
        <a:bodyPr/>
        <a:lstStyle/>
        <a:p>
          <a:endParaRPr lang="en-US"/>
        </a:p>
      </dgm:t>
    </dgm:pt>
    <dgm:pt modelId="{35391A4C-D32F-6D40-99A0-D2C5F025E978}" type="sibTrans" cxnId="{0F2AA3C7-0321-A24D-A106-5FDD7F929CD3}">
      <dgm:prSet/>
      <dgm:spPr/>
      <dgm:t>
        <a:bodyPr/>
        <a:lstStyle/>
        <a:p>
          <a:endParaRPr lang="en-US"/>
        </a:p>
      </dgm:t>
    </dgm:pt>
    <dgm:pt modelId="{15A1400A-B7AC-8749-8543-3F61E719D09F}">
      <dgm:prSet phldrT="[Text]" custT="1"/>
      <dgm:spPr/>
      <dgm:t>
        <a:bodyPr/>
        <a:lstStyle/>
        <a:p>
          <a:r>
            <a:rPr lang="en-US" sz="1200" dirty="0"/>
            <a:t>ODHE</a:t>
          </a:r>
        </a:p>
      </dgm:t>
    </dgm:pt>
    <dgm:pt modelId="{506684A4-7334-E148-83E5-91D211863228}" type="parTrans" cxnId="{D3C8CC74-B4A8-5C44-AF87-FBD718663AB0}">
      <dgm:prSet/>
      <dgm:spPr/>
      <dgm:t>
        <a:bodyPr/>
        <a:lstStyle/>
        <a:p>
          <a:endParaRPr lang="en-US"/>
        </a:p>
      </dgm:t>
    </dgm:pt>
    <dgm:pt modelId="{3F23F576-DD18-EB44-A5A7-FBD56697DADE}" type="sibTrans" cxnId="{D3C8CC74-B4A8-5C44-AF87-FBD718663AB0}">
      <dgm:prSet/>
      <dgm:spPr/>
      <dgm:t>
        <a:bodyPr/>
        <a:lstStyle/>
        <a:p>
          <a:endParaRPr lang="en-US"/>
        </a:p>
      </dgm:t>
    </dgm:pt>
    <dgm:pt modelId="{020B9678-4BE2-6447-BC39-3F441F81F5CE}">
      <dgm:prSet phldrT="[Text]"/>
      <dgm:spPr/>
      <dgm:t>
        <a:bodyPr/>
        <a:lstStyle/>
        <a:p>
          <a:r>
            <a:rPr lang="en-US" sz="1000" dirty="0"/>
            <a:t>Higher</a:t>
          </a:r>
          <a:r>
            <a:rPr lang="en-US" sz="1000" baseline="0" dirty="0"/>
            <a:t> Ed.</a:t>
          </a:r>
          <a:endParaRPr lang="en-US" sz="1000" dirty="0"/>
        </a:p>
      </dgm:t>
    </dgm:pt>
    <dgm:pt modelId="{028D7A3D-6EFE-334A-B27C-21B1E4EA92C3}" type="parTrans" cxnId="{456ECD0E-87BE-3F4A-A37C-D2B2246EEEFF}">
      <dgm:prSet/>
      <dgm:spPr/>
      <dgm:t>
        <a:bodyPr/>
        <a:lstStyle/>
        <a:p>
          <a:endParaRPr lang="en-US"/>
        </a:p>
      </dgm:t>
    </dgm:pt>
    <dgm:pt modelId="{8159F23D-7B1C-D348-BB5D-8DECB66AB258}" type="sibTrans" cxnId="{456ECD0E-87BE-3F4A-A37C-D2B2246EEEFF}">
      <dgm:prSet/>
      <dgm:spPr/>
      <dgm:t>
        <a:bodyPr/>
        <a:lstStyle/>
        <a:p>
          <a:endParaRPr lang="en-US"/>
        </a:p>
      </dgm:t>
    </dgm:pt>
    <dgm:pt modelId="{6AFD930E-F603-F146-9EAD-8609D9AD5CCF}">
      <dgm:prSet phldrT="[Text]"/>
      <dgm:spPr/>
      <dgm:t>
        <a:bodyPr/>
        <a:lstStyle/>
        <a:p>
          <a:r>
            <a:rPr lang="en-US" sz="1000" dirty="0"/>
            <a:t>Adult Ed.</a:t>
          </a:r>
        </a:p>
        <a:p>
          <a:endParaRPr lang="en-US" sz="1000" dirty="0"/>
        </a:p>
      </dgm:t>
    </dgm:pt>
    <dgm:pt modelId="{504DA85D-A0ED-FB42-96F4-72DDF5AB6BF5}" type="parTrans" cxnId="{0302BD65-3932-7F4A-A0EB-DA7F4C5C9F81}">
      <dgm:prSet/>
      <dgm:spPr/>
      <dgm:t>
        <a:bodyPr/>
        <a:lstStyle/>
        <a:p>
          <a:endParaRPr lang="en-US"/>
        </a:p>
      </dgm:t>
    </dgm:pt>
    <dgm:pt modelId="{61DEC7ED-39CB-0442-895D-A6F9EA8D9837}" type="sibTrans" cxnId="{0302BD65-3932-7F4A-A0EB-DA7F4C5C9F81}">
      <dgm:prSet/>
      <dgm:spPr/>
      <dgm:t>
        <a:bodyPr/>
        <a:lstStyle/>
        <a:p>
          <a:endParaRPr lang="en-US"/>
        </a:p>
      </dgm:t>
    </dgm:pt>
    <dgm:pt modelId="{E2F8E0DB-8BD4-664E-9F9B-95F4841B4820}">
      <dgm:prSet phldrT="[Text]" custT="1"/>
      <dgm:spPr/>
      <dgm:t>
        <a:bodyPr/>
        <a:lstStyle/>
        <a:p>
          <a:r>
            <a:rPr lang="en-US" sz="1200" dirty="0"/>
            <a:t>JFS</a:t>
          </a:r>
        </a:p>
      </dgm:t>
    </dgm:pt>
    <dgm:pt modelId="{C2612799-801C-2A44-84B8-C9A4E95BC5CD}" type="parTrans" cxnId="{8D8F6CA5-3D21-1843-BF8E-66A193F2D0E2}">
      <dgm:prSet/>
      <dgm:spPr/>
      <dgm:t>
        <a:bodyPr/>
        <a:lstStyle/>
        <a:p>
          <a:endParaRPr lang="en-US"/>
        </a:p>
      </dgm:t>
    </dgm:pt>
    <dgm:pt modelId="{9B065D3D-AAA5-1E4C-9713-BAECDCFF6E26}" type="sibTrans" cxnId="{8D8F6CA5-3D21-1843-BF8E-66A193F2D0E2}">
      <dgm:prSet/>
      <dgm:spPr/>
      <dgm:t>
        <a:bodyPr/>
        <a:lstStyle/>
        <a:p>
          <a:endParaRPr lang="en-US"/>
        </a:p>
      </dgm:t>
    </dgm:pt>
    <dgm:pt modelId="{D4BD9818-FB89-5F4C-BFF4-17949967F237}">
      <dgm:prSet phldrT="[Text]" custT="1"/>
      <dgm:spPr/>
      <dgm:t>
        <a:bodyPr/>
        <a:lstStyle/>
        <a:p>
          <a:r>
            <a:rPr lang="en-US" sz="900" dirty="0"/>
            <a:t>Wages</a:t>
          </a:r>
        </a:p>
      </dgm:t>
    </dgm:pt>
    <dgm:pt modelId="{3B4B6E29-673F-6D47-BC3B-84FDE3725776}" type="parTrans" cxnId="{67D6561B-D830-0548-8365-30F720D6915F}">
      <dgm:prSet/>
      <dgm:spPr/>
      <dgm:t>
        <a:bodyPr/>
        <a:lstStyle/>
        <a:p>
          <a:endParaRPr lang="en-US"/>
        </a:p>
      </dgm:t>
    </dgm:pt>
    <dgm:pt modelId="{DC1D2DD8-B323-E74A-9F20-76AC0A034667}" type="sibTrans" cxnId="{67D6561B-D830-0548-8365-30F720D6915F}">
      <dgm:prSet/>
      <dgm:spPr/>
      <dgm:t>
        <a:bodyPr/>
        <a:lstStyle/>
        <a:p>
          <a:endParaRPr lang="en-US"/>
        </a:p>
      </dgm:t>
    </dgm:pt>
    <dgm:pt modelId="{41CACEE8-F1E9-224A-80C7-A3F34159CDF3}">
      <dgm:prSet phldrT="[Text]" custT="1"/>
      <dgm:spPr/>
      <dgm:t>
        <a:bodyPr/>
        <a:lstStyle/>
        <a:p>
          <a:r>
            <a:rPr lang="en-US" sz="900" dirty="0"/>
            <a:t>Employer Data</a:t>
          </a:r>
        </a:p>
        <a:p>
          <a:r>
            <a:rPr lang="en-US" sz="900" dirty="0"/>
            <a:t>WIOA</a:t>
          </a:r>
        </a:p>
      </dgm:t>
    </dgm:pt>
    <dgm:pt modelId="{72C4DD4D-586C-B843-9B17-3320C9AB0206}" type="parTrans" cxnId="{63B2E403-D463-FC43-AFF5-CFF14C67B2C2}">
      <dgm:prSet/>
      <dgm:spPr/>
      <dgm:t>
        <a:bodyPr/>
        <a:lstStyle/>
        <a:p>
          <a:endParaRPr lang="en-US"/>
        </a:p>
      </dgm:t>
    </dgm:pt>
    <dgm:pt modelId="{8C0B2CF0-82B7-0C4C-9873-7AB9D75AAB9F}" type="sibTrans" cxnId="{63B2E403-D463-FC43-AFF5-CFF14C67B2C2}">
      <dgm:prSet/>
      <dgm:spPr/>
      <dgm:t>
        <a:bodyPr/>
        <a:lstStyle/>
        <a:p>
          <a:endParaRPr lang="en-US"/>
        </a:p>
      </dgm:t>
    </dgm:pt>
    <dgm:pt modelId="{8485CCAB-74CF-6643-B409-E5F98DD0A70A}">
      <dgm:prSet custT="1"/>
      <dgm:spPr/>
      <dgm:t>
        <a:bodyPr/>
        <a:lstStyle/>
        <a:p>
          <a:pPr algn="just"/>
          <a:r>
            <a:rPr lang="en-US" sz="1200" dirty="0"/>
            <a:t>OOD</a:t>
          </a:r>
        </a:p>
        <a:p>
          <a:pPr algn="ctr"/>
          <a:r>
            <a:rPr lang="en-US" sz="1200" dirty="0"/>
            <a:t>*VR Data</a:t>
          </a:r>
        </a:p>
      </dgm:t>
    </dgm:pt>
    <dgm:pt modelId="{C0293AC0-E683-8B49-B207-A49A1FDBCE83}" type="parTrans" cxnId="{D3E755D2-C0B9-A846-8C21-7D62EEB665F1}">
      <dgm:prSet/>
      <dgm:spPr/>
      <dgm:t>
        <a:bodyPr/>
        <a:lstStyle/>
        <a:p>
          <a:endParaRPr lang="en-US"/>
        </a:p>
      </dgm:t>
    </dgm:pt>
    <dgm:pt modelId="{0D9DD720-F27B-0B46-AC8F-9C6709328CA0}" type="sibTrans" cxnId="{D3E755D2-C0B9-A846-8C21-7D62EEB665F1}">
      <dgm:prSet/>
      <dgm:spPr/>
      <dgm:t>
        <a:bodyPr/>
        <a:lstStyle/>
        <a:p>
          <a:endParaRPr lang="en-US"/>
        </a:p>
      </dgm:t>
    </dgm:pt>
    <dgm:pt modelId="{9FD2F219-C1C2-C04C-AC58-4EAECCE4E6F3}" type="pres">
      <dgm:prSet presAssocID="{6D8DD20A-1400-F84C-ACD3-A5A613B2A196}" presName="Name0" presStyleCnt="0">
        <dgm:presLayoutVars>
          <dgm:dir/>
          <dgm:resizeHandles val="exact"/>
        </dgm:presLayoutVars>
      </dgm:prSet>
      <dgm:spPr/>
    </dgm:pt>
    <dgm:pt modelId="{23454B93-8090-2842-9633-F474AA91C0CC}" type="pres">
      <dgm:prSet presAssocID="{E2162E57-C3D4-604D-AF48-060CFFF14194}" presName="composite" presStyleCnt="0"/>
      <dgm:spPr/>
    </dgm:pt>
    <dgm:pt modelId="{E78DCC02-2FA3-B340-931F-C6AF89743AA6}" type="pres">
      <dgm:prSet presAssocID="{E2162E57-C3D4-604D-AF48-060CFFF14194}" presName="imagSh" presStyleLbl="bgImgPlace1" presStyleIdx="0" presStyleCnt="4" custLinFactNeighborX="3044" custLinFactNeighborY="-2170"/>
      <dgm:spPr/>
    </dgm:pt>
    <dgm:pt modelId="{957E881C-8B4C-2D4C-A8E4-18AF326F2147}" type="pres">
      <dgm:prSet presAssocID="{E2162E57-C3D4-604D-AF48-060CFFF14194}" presName="txNode" presStyleLbl="node1" presStyleIdx="0" presStyleCnt="4" custScaleX="136882" custScaleY="132559" custLinFactNeighborX="-5426" custLinFactNeighborY="-1085">
        <dgm:presLayoutVars>
          <dgm:bulletEnabled val="1"/>
        </dgm:presLayoutVars>
      </dgm:prSet>
      <dgm:spPr/>
    </dgm:pt>
    <dgm:pt modelId="{57F0BB62-49DA-7441-89A5-D6F9CCAE1DEF}" type="pres">
      <dgm:prSet presAssocID="{70127246-6E69-154A-B923-6DB2F3B72947}" presName="sibTrans" presStyleLbl="sibTrans2D1" presStyleIdx="0" presStyleCnt="3"/>
      <dgm:spPr/>
    </dgm:pt>
    <dgm:pt modelId="{40FF3F1E-F419-5B4B-9E62-5F3669BD11C8}" type="pres">
      <dgm:prSet presAssocID="{70127246-6E69-154A-B923-6DB2F3B72947}" presName="connTx" presStyleLbl="sibTrans2D1" presStyleIdx="0" presStyleCnt="3"/>
      <dgm:spPr/>
    </dgm:pt>
    <dgm:pt modelId="{287C8296-C90C-3745-B7E7-1A0155BFF078}" type="pres">
      <dgm:prSet presAssocID="{15A1400A-B7AC-8749-8543-3F61E719D09F}" presName="composite" presStyleCnt="0"/>
      <dgm:spPr/>
    </dgm:pt>
    <dgm:pt modelId="{9BBBFBF5-1749-2F4B-A974-6AE011425927}" type="pres">
      <dgm:prSet presAssocID="{15A1400A-B7AC-8749-8543-3F61E719D09F}" presName="imagSh" presStyleLbl="bgImgPlace1" presStyleIdx="1" presStyleCnt="4"/>
      <dgm:spPr/>
    </dgm:pt>
    <dgm:pt modelId="{0A4779BF-B496-B948-AF92-DA0C54A09F93}" type="pres">
      <dgm:prSet presAssocID="{15A1400A-B7AC-8749-8543-3F61E719D09F}" presName="txNode" presStyleLbl="node1" presStyleIdx="1" presStyleCnt="4" custScaleX="132559" custScaleY="128995">
        <dgm:presLayoutVars>
          <dgm:bulletEnabled val="1"/>
        </dgm:presLayoutVars>
      </dgm:prSet>
      <dgm:spPr/>
    </dgm:pt>
    <dgm:pt modelId="{301191D7-BC97-CE4B-86F7-53E88B91FB65}" type="pres">
      <dgm:prSet presAssocID="{3F23F576-DD18-EB44-A5A7-FBD56697DADE}" presName="sibTrans" presStyleLbl="sibTrans2D1" presStyleIdx="1" presStyleCnt="3"/>
      <dgm:spPr/>
    </dgm:pt>
    <dgm:pt modelId="{170B67AA-CF32-F04E-94D6-85C30B477F03}" type="pres">
      <dgm:prSet presAssocID="{3F23F576-DD18-EB44-A5A7-FBD56697DADE}" presName="connTx" presStyleLbl="sibTrans2D1" presStyleIdx="1" presStyleCnt="3"/>
      <dgm:spPr/>
    </dgm:pt>
    <dgm:pt modelId="{DED8236A-C9BD-C444-BA12-DC3BB13F0C43}" type="pres">
      <dgm:prSet presAssocID="{E2F8E0DB-8BD4-664E-9F9B-95F4841B4820}" presName="composite" presStyleCnt="0"/>
      <dgm:spPr/>
    </dgm:pt>
    <dgm:pt modelId="{46BF8458-DBFA-384D-B3A9-D4074AE2D405}" type="pres">
      <dgm:prSet presAssocID="{E2F8E0DB-8BD4-664E-9F9B-95F4841B4820}" presName="imagSh" presStyleLbl="bgImgPlace1" presStyleIdx="2" presStyleCnt="4"/>
      <dgm:spPr/>
    </dgm:pt>
    <dgm:pt modelId="{DE1F7B3A-8266-6245-BA67-2DE0CEED3101}" type="pres">
      <dgm:prSet presAssocID="{E2F8E0DB-8BD4-664E-9F9B-95F4841B4820}" presName="txNode" presStyleLbl="node1" presStyleIdx="2" presStyleCnt="4" custScaleX="128995" custScaleY="127687">
        <dgm:presLayoutVars>
          <dgm:bulletEnabled val="1"/>
        </dgm:presLayoutVars>
      </dgm:prSet>
      <dgm:spPr/>
    </dgm:pt>
    <dgm:pt modelId="{9D10E1F8-04E0-144F-A970-94809DDEBBA3}" type="pres">
      <dgm:prSet presAssocID="{9B065D3D-AAA5-1E4C-9713-BAECDCFF6E26}" presName="sibTrans" presStyleLbl="sibTrans2D1" presStyleIdx="2" presStyleCnt="3"/>
      <dgm:spPr/>
    </dgm:pt>
    <dgm:pt modelId="{3EC85851-F194-464D-AFF7-62E54942687D}" type="pres">
      <dgm:prSet presAssocID="{9B065D3D-AAA5-1E4C-9713-BAECDCFF6E26}" presName="connTx" presStyleLbl="sibTrans2D1" presStyleIdx="2" presStyleCnt="3"/>
      <dgm:spPr/>
    </dgm:pt>
    <dgm:pt modelId="{1D1C644D-90F9-074E-B2C9-95F204D195AE}" type="pres">
      <dgm:prSet presAssocID="{8485CCAB-74CF-6643-B409-E5F98DD0A70A}" presName="composite" presStyleCnt="0"/>
      <dgm:spPr/>
    </dgm:pt>
    <dgm:pt modelId="{D85DF04D-E6BE-1C49-AD79-2A0B538F6F7E}" type="pres">
      <dgm:prSet presAssocID="{8485CCAB-74CF-6643-B409-E5F98DD0A70A}" presName="imagSh" presStyleLbl="bgImgPlace1" presStyleIdx="3" presStyleCnt="4"/>
      <dgm:spPr/>
    </dgm:pt>
    <dgm:pt modelId="{AE5A2467-5C93-5A4F-B3B7-612C0B2054F5}" type="pres">
      <dgm:prSet presAssocID="{8485CCAB-74CF-6643-B409-E5F98DD0A70A}" presName="txNode" presStyleLbl="node1" presStyleIdx="3" presStyleCnt="4" custScaleX="127687" custScaleY="124685">
        <dgm:presLayoutVars>
          <dgm:bulletEnabled val="1"/>
        </dgm:presLayoutVars>
      </dgm:prSet>
      <dgm:spPr/>
    </dgm:pt>
  </dgm:ptLst>
  <dgm:cxnLst>
    <dgm:cxn modelId="{D3C8CC74-B4A8-5C44-AF87-FBD718663AB0}" srcId="{6D8DD20A-1400-F84C-ACD3-A5A613B2A196}" destId="{15A1400A-B7AC-8749-8543-3F61E719D09F}" srcOrd="1" destOrd="0" parTransId="{506684A4-7334-E148-83E5-91D211863228}" sibTransId="{3F23F576-DD18-EB44-A5A7-FBD56697DADE}"/>
    <dgm:cxn modelId="{3ABEE77C-9028-0A45-890A-6CBC54E9079E}" srcId="{6D8DD20A-1400-F84C-ACD3-A5A613B2A196}" destId="{E2162E57-C3D4-604D-AF48-060CFFF14194}" srcOrd="0" destOrd="0" parTransId="{75C98B4E-0FCF-464A-92AB-C4E7D465723E}" sibTransId="{70127246-6E69-154A-B923-6DB2F3B72947}"/>
    <dgm:cxn modelId="{0F6DCB93-414B-4C5C-AC78-1C5780202C96}" type="presOf" srcId="{EA0FB3DF-26D8-1947-AB52-9EEC1711DA61}" destId="{957E881C-8B4C-2D4C-A8E4-18AF326F2147}" srcOrd="0" destOrd="1" presId="urn:microsoft.com/office/officeart/2005/8/layout/hProcess10"/>
    <dgm:cxn modelId="{E760C1EB-2979-4C35-8873-869405E67141}" type="presOf" srcId="{D4BD9818-FB89-5F4C-BFF4-17949967F237}" destId="{DE1F7B3A-8266-6245-BA67-2DE0CEED3101}" srcOrd="0" destOrd="1" presId="urn:microsoft.com/office/officeart/2005/8/layout/hProcess10"/>
    <dgm:cxn modelId="{AAA4827D-5171-4B3C-B57C-69C4E28A4540}" type="presOf" srcId="{6D8DD20A-1400-F84C-ACD3-A5A613B2A196}" destId="{9FD2F219-C1C2-C04C-AC58-4EAECCE4E6F3}" srcOrd="0" destOrd="0" presId="urn:microsoft.com/office/officeart/2005/8/layout/hProcess10"/>
    <dgm:cxn modelId="{BDF546B8-5BFD-4F97-9A7A-2CC3B72BBD72}" type="presOf" srcId="{E2F8E0DB-8BD4-664E-9F9B-95F4841B4820}" destId="{DE1F7B3A-8266-6245-BA67-2DE0CEED3101}" srcOrd="0" destOrd="0" presId="urn:microsoft.com/office/officeart/2005/8/layout/hProcess10"/>
    <dgm:cxn modelId="{1D4E3EA2-E219-0848-B238-3CF61E651C6A}" srcId="{E2162E57-C3D4-604D-AF48-060CFFF14194}" destId="{EA0FB3DF-26D8-1947-AB52-9EEC1711DA61}" srcOrd="0" destOrd="0" parTransId="{4773DC75-CD03-7043-B98C-70DC79D3DF87}" sibTransId="{6A27DA64-571A-C74E-832E-BACD0D260674}"/>
    <dgm:cxn modelId="{2B1D4767-7644-4B93-A9F8-37E1A4373372}" type="presOf" srcId="{E2162E57-C3D4-604D-AF48-060CFFF14194}" destId="{957E881C-8B4C-2D4C-A8E4-18AF326F2147}" srcOrd="0" destOrd="0" presId="urn:microsoft.com/office/officeart/2005/8/layout/hProcess10"/>
    <dgm:cxn modelId="{D3E755D2-C0B9-A846-8C21-7D62EEB665F1}" srcId="{6D8DD20A-1400-F84C-ACD3-A5A613B2A196}" destId="{8485CCAB-74CF-6643-B409-E5F98DD0A70A}" srcOrd="3" destOrd="0" parTransId="{C0293AC0-E683-8B49-B207-A49A1FDBCE83}" sibTransId="{0D9DD720-F27B-0B46-AC8F-9C6709328CA0}"/>
    <dgm:cxn modelId="{17B4F638-D55B-4AEF-AE6C-DE3DD10CC3BD}" type="presOf" srcId="{70127246-6E69-154A-B923-6DB2F3B72947}" destId="{57F0BB62-49DA-7441-89A5-D6F9CCAE1DEF}" srcOrd="0" destOrd="0" presId="urn:microsoft.com/office/officeart/2005/8/layout/hProcess10"/>
    <dgm:cxn modelId="{0302BD65-3932-7F4A-A0EB-DA7F4C5C9F81}" srcId="{15A1400A-B7AC-8749-8543-3F61E719D09F}" destId="{6AFD930E-F603-F146-9EAD-8609D9AD5CCF}" srcOrd="1" destOrd="0" parTransId="{504DA85D-A0ED-FB42-96F4-72DDF5AB6BF5}" sibTransId="{61DEC7ED-39CB-0442-895D-A6F9EA8D9837}"/>
    <dgm:cxn modelId="{F39806C3-6A39-4882-965A-B8C5334EA223}" type="presOf" srcId="{70127246-6E69-154A-B923-6DB2F3B72947}" destId="{40FF3F1E-F419-5B4B-9E62-5F3669BD11C8}" srcOrd="1" destOrd="0" presId="urn:microsoft.com/office/officeart/2005/8/layout/hProcess10"/>
    <dgm:cxn modelId="{111851BA-1D48-407E-8D8C-0A3C3DCA0364}" type="presOf" srcId="{3F23F576-DD18-EB44-A5A7-FBD56697DADE}" destId="{170B67AA-CF32-F04E-94D6-85C30B477F03}" srcOrd="1" destOrd="0" presId="urn:microsoft.com/office/officeart/2005/8/layout/hProcess10"/>
    <dgm:cxn modelId="{2DE93905-E54D-4D95-BFE8-B7BB5AFEA521}" type="presOf" srcId="{6AFD930E-F603-F146-9EAD-8609D9AD5CCF}" destId="{0A4779BF-B496-B948-AF92-DA0C54A09F93}" srcOrd="0" destOrd="2" presId="urn:microsoft.com/office/officeart/2005/8/layout/hProcess10"/>
    <dgm:cxn modelId="{8D8F6CA5-3D21-1843-BF8E-66A193F2D0E2}" srcId="{6D8DD20A-1400-F84C-ACD3-A5A613B2A196}" destId="{E2F8E0DB-8BD4-664E-9F9B-95F4841B4820}" srcOrd="2" destOrd="0" parTransId="{C2612799-801C-2A44-84B8-C9A4E95BC5CD}" sibTransId="{9B065D3D-AAA5-1E4C-9713-BAECDCFF6E26}"/>
    <dgm:cxn modelId="{67D6561B-D830-0548-8365-30F720D6915F}" srcId="{E2F8E0DB-8BD4-664E-9F9B-95F4841B4820}" destId="{D4BD9818-FB89-5F4C-BFF4-17949967F237}" srcOrd="0" destOrd="0" parTransId="{3B4B6E29-673F-6D47-BC3B-84FDE3725776}" sibTransId="{DC1D2DD8-B323-E74A-9F20-76AC0A034667}"/>
    <dgm:cxn modelId="{3B26393F-1E57-4AFC-8A07-87F740E00620}" type="presOf" srcId="{020B9678-4BE2-6447-BC39-3F441F81F5CE}" destId="{0A4779BF-B496-B948-AF92-DA0C54A09F93}" srcOrd="0" destOrd="1" presId="urn:microsoft.com/office/officeart/2005/8/layout/hProcess10"/>
    <dgm:cxn modelId="{63B2E403-D463-FC43-AFF5-CFF14C67B2C2}" srcId="{E2F8E0DB-8BD4-664E-9F9B-95F4841B4820}" destId="{41CACEE8-F1E9-224A-80C7-A3F34159CDF3}" srcOrd="1" destOrd="0" parTransId="{72C4DD4D-586C-B843-9B17-3320C9AB0206}" sibTransId="{8C0B2CF0-82B7-0C4C-9873-7AB9D75AAB9F}"/>
    <dgm:cxn modelId="{AACBFB46-4425-43F2-81A8-0902961D8638}" type="presOf" srcId="{8485CCAB-74CF-6643-B409-E5F98DD0A70A}" destId="{AE5A2467-5C93-5A4F-B3B7-612C0B2054F5}" srcOrd="0" destOrd="0" presId="urn:microsoft.com/office/officeart/2005/8/layout/hProcess10"/>
    <dgm:cxn modelId="{FAD73A36-C4D6-4C00-9C15-9DA2D94B6BDF}" type="presOf" srcId="{3FF90D69-AB26-594B-8164-D828613E4BD5}" destId="{957E881C-8B4C-2D4C-A8E4-18AF326F2147}" srcOrd="0" destOrd="2" presId="urn:microsoft.com/office/officeart/2005/8/layout/hProcess10"/>
    <dgm:cxn modelId="{1FFB225D-D9C5-428C-91E0-DA50656A9134}" type="presOf" srcId="{9B065D3D-AAA5-1E4C-9713-BAECDCFF6E26}" destId="{3EC85851-F194-464D-AFF7-62E54942687D}" srcOrd="1" destOrd="0" presId="urn:microsoft.com/office/officeart/2005/8/layout/hProcess10"/>
    <dgm:cxn modelId="{6E55C3A2-BA39-4625-96FB-54F553BBCBB2}" type="presOf" srcId="{9B065D3D-AAA5-1E4C-9713-BAECDCFF6E26}" destId="{9D10E1F8-04E0-144F-A970-94809DDEBBA3}" srcOrd="0" destOrd="0" presId="urn:microsoft.com/office/officeart/2005/8/layout/hProcess10"/>
    <dgm:cxn modelId="{7C2BAD8B-E695-4E77-B33D-9A13B0F15F21}" type="presOf" srcId="{3F23F576-DD18-EB44-A5A7-FBD56697DADE}" destId="{301191D7-BC97-CE4B-86F7-53E88B91FB65}" srcOrd="0" destOrd="0" presId="urn:microsoft.com/office/officeart/2005/8/layout/hProcess10"/>
    <dgm:cxn modelId="{1696A584-0CD9-4FF1-AE8B-1336E3AAABAA}" type="presOf" srcId="{15A1400A-B7AC-8749-8543-3F61E719D09F}" destId="{0A4779BF-B496-B948-AF92-DA0C54A09F93}" srcOrd="0" destOrd="0" presId="urn:microsoft.com/office/officeart/2005/8/layout/hProcess10"/>
    <dgm:cxn modelId="{456ECD0E-87BE-3F4A-A37C-D2B2246EEEFF}" srcId="{15A1400A-B7AC-8749-8543-3F61E719D09F}" destId="{020B9678-4BE2-6447-BC39-3F441F81F5CE}" srcOrd="0" destOrd="0" parTransId="{028D7A3D-6EFE-334A-B27C-21B1E4EA92C3}" sibTransId="{8159F23D-7B1C-D348-BB5D-8DECB66AB258}"/>
    <dgm:cxn modelId="{FA307CF4-6A08-4AFC-90CB-8EA3074A7B67}" type="presOf" srcId="{41CACEE8-F1E9-224A-80C7-A3F34159CDF3}" destId="{DE1F7B3A-8266-6245-BA67-2DE0CEED3101}" srcOrd="0" destOrd="2" presId="urn:microsoft.com/office/officeart/2005/8/layout/hProcess10"/>
    <dgm:cxn modelId="{0F2AA3C7-0321-A24D-A106-5FDD7F929CD3}" srcId="{E2162E57-C3D4-604D-AF48-060CFFF14194}" destId="{3FF90D69-AB26-594B-8164-D828613E4BD5}" srcOrd="1" destOrd="0" parTransId="{51C3671A-2A4C-4549-A53D-F14BF2246218}" sibTransId="{35391A4C-D32F-6D40-99A0-D2C5F025E978}"/>
    <dgm:cxn modelId="{1A9E992F-21AF-4D92-9C5F-8DAEB5B68F8D}" type="presParOf" srcId="{9FD2F219-C1C2-C04C-AC58-4EAECCE4E6F3}" destId="{23454B93-8090-2842-9633-F474AA91C0CC}" srcOrd="0" destOrd="0" presId="urn:microsoft.com/office/officeart/2005/8/layout/hProcess10"/>
    <dgm:cxn modelId="{C851FBB7-3DA6-4C17-90DF-BA547477EF77}" type="presParOf" srcId="{23454B93-8090-2842-9633-F474AA91C0CC}" destId="{E78DCC02-2FA3-B340-931F-C6AF89743AA6}" srcOrd="0" destOrd="0" presId="urn:microsoft.com/office/officeart/2005/8/layout/hProcess10"/>
    <dgm:cxn modelId="{F2A472E3-1625-4411-8B93-9A22E701E6BB}" type="presParOf" srcId="{23454B93-8090-2842-9633-F474AA91C0CC}" destId="{957E881C-8B4C-2D4C-A8E4-18AF326F2147}" srcOrd="1" destOrd="0" presId="urn:microsoft.com/office/officeart/2005/8/layout/hProcess10"/>
    <dgm:cxn modelId="{96DFCF16-AC7F-44B0-ABF0-09F9241B1296}" type="presParOf" srcId="{9FD2F219-C1C2-C04C-AC58-4EAECCE4E6F3}" destId="{57F0BB62-49DA-7441-89A5-D6F9CCAE1DEF}" srcOrd="1" destOrd="0" presId="urn:microsoft.com/office/officeart/2005/8/layout/hProcess10"/>
    <dgm:cxn modelId="{4D0CA68A-745A-49ED-A169-158F37909B8E}" type="presParOf" srcId="{57F0BB62-49DA-7441-89A5-D6F9CCAE1DEF}" destId="{40FF3F1E-F419-5B4B-9E62-5F3669BD11C8}" srcOrd="0" destOrd="0" presId="urn:microsoft.com/office/officeart/2005/8/layout/hProcess10"/>
    <dgm:cxn modelId="{139ACF82-0E6F-4859-8CB6-596DD57B680A}" type="presParOf" srcId="{9FD2F219-C1C2-C04C-AC58-4EAECCE4E6F3}" destId="{287C8296-C90C-3745-B7E7-1A0155BFF078}" srcOrd="2" destOrd="0" presId="urn:microsoft.com/office/officeart/2005/8/layout/hProcess10"/>
    <dgm:cxn modelId="{4951D04D-DFB7-4E12-9532-FC1151840A27}" type="presParOf" srcId="{287C8296-C90C-3745-B7E7-1A0155BFF078}" destId="{9BBBFBF5-1749-2F4B-A974-6AE011425927}" srcOrd="0" destOrd="0" presId="urn:microsoft.com/office/officeart/2005/8/layout/hProcess10"/>
    <dgm:cxn modelId="{64FC6C93-AA03-4FFC-89A5-9DC3BA3522FF}" type="presParOf" srcId="{287C8296-C90C-3745-B7E7-1A0155BFF078}" destId="{0A4779BF-B496-B948-AF92-DA0C54A09F93}" srcOrd="1" destOrd="0" presId="urn:microsoft.com/office/officeart/2005/8/layout/hProcess10"/>
    <dgm:cxn modelId="{21512B84-FA45-4CA2-929E-E58B939D5C1D}" type="presParOf" srcId="{9FD2F219-C1C2-C04C-AC58-4EAECCE4E6F3}" destId="{301191D7-BC97-CE4B-86F7-53E88B91FB65}" srcOrd="3" destOrd="0" presId="urn:microsoft.com/office/officeart/2005/8/layout/hProcess10"/>
    <dgm:cxn modelId="{4647BD7A-B312-4639-A640-810A899059DF}" type="presParOf" srcId="{301191D7-BC97-CE4B-86F7-53E88B91FB65}" destId="{170B67AA-CF32-F04E-94D6-85C30B477F03}" srcOrd="0" destOrd="0" presId="urn:microsoft.com/office/officeart/2005/8/layout/hProcess10"/>
    <dgm:cxn modelId="{347A647E-6B58-49D8-A28B-0B5434A41674}" type="presParOf" srcId="{9FD2F219-C1C2-C04C-AC58-4EAECCE4E6F3}" destId="{DED8236A-C9BD-C444-BA12-DC3BB13F0C43}" srcOrd="4" destOrd="0" presId="urn:microsoft.com/office/officeart/2005/8/layout/hProcess10"/>
    <dgm:cxn modelId="{0B0D209D-9CE1-4F1A-A1B9-5AC7303E9CAD}" type="presParOf" srcId="{DED8236A-C9BD-C444-BA12-DC3BB13F0C43}" destId="{46BF8458-DBFA-384D-B3A9-D4074AE2D405}" srcOrd="0" destOrd="0" presId="urn:microsoft.com/office/officeart/2005/8/layout/hProcess10"/>
    <dgm:cxn modelId="{8E10D670-F6C1-4B5D-8F23-F971E866AAA9}" type="presParOf" srcId="{DED8236A-C9BD-C444-BA12-DC3BB13F0C43}" destId="{DE1F7B3A-8266-6245-BA67-2DE0CEED3101}" srcOrd="1" destOrd="0" presId="urn:microsoft.com/office/officeart/2005/8/layout/hProcess10"/>
    <dgm:cxn modelId="{E330AC11-90AC-46F7-A768-2F7BEDACD9AD}" type="presParOf" srcId="{9FD2F219-C1C2-C04C-AC58-4EAECCE4E6F3}" destId="{9D10E1F8-04E0-144F-A970-94809DDEBBA3}" srcOrd="5" destOrd="0" presId="urn:microsoft.com/office/officeart/2005/8/layout/hProcess10"/>
    <dgm:cxn modelId="{B2B59F34-E694-4925-AA5D-9D5F88910FC0}" type="presParOf" srcId="{9D10E1F8-04E0-144F-A970-94809DDEBBA3}" destId="{3EC85851-F194-464D-AFF7-62E54942687D}" srcOrd="0" destOrd="0" presId="urn:microsoft.com/office/officeart/2005/8/layout/hProcess10"/>
    <dgm:cxn modelId="{25E24FE8-7EE3-42F6-ACA0-F44C83803D16}" type="presParOf" srcId="{9FD2F219-C1C2-C04C-AC58-4EAECCE4E6F3}" destId="{1D1C644D-90F9-074E-B2C9-95F204D195AE}" srcOrd="6" destOrd="0" presId="urn:microsoft.com/office/officeart/2005/8/layout/hProcess10"/>
    <dgm:cxn modelId="{38617CC8-C75D-4A37-B216-C2FB0C102C38}" type="presParOf" srcId="{1D1C644D-90F9-074E-B2C9-95F204D195AE}" destId="{D85DF04D-E6BE-1C49-AD79-2A0B538F6F7E}" srcOrd="0" destOrd="0" presId="urn:microsoft.com/office/officeart/2005/8/layout/hProcess10"/>
    <dgm:cxn modelId="{7D93354A-8603-486F-927E-E5E7412A3759}" type="presParOf" srcId="{1D1C644D-90F9-074E-B2C9-95F204D195AE}" destId="{AE5A2467-5C93-5A4F-B3B7-612C0B2054F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5F943-FB5C-48FB-AFDD-CDBECB0704D6}">
      <dsp:nvSpPr>
        <dsp:cNvPr id="0" name=""/>
        <dsp:cNvSpPr/>
      </dsp:nvSpPr>
      <dsp:spPr>
        <a:xfrm>
          <a:off x="6299529" y="2063107"/>
          <a:ext cx="91440" cy="7278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7802"/>
              </a:lnTo>
              <a:lnTo>
                <a:pt x="134759" y="727802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5C1DB-B860-4F85-AFD5-31F0516E5202}">
      <dsp:nvSpPr>
        <dsp:cNvPr id="0" name=""/>
        <dsp:cNvSpPr/>
      </dsp:nvSpPr>
      <dsp:spPr>
        <a:xfrm>
          <a:off x="3966766" y="731778"/>
          <a:ext cx="3099665" cy="136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535"/>
              </a:lnTo>
              <a:lnTo>
                <a:pt x="3099665" y="70535"/>
              </a:lnTo>
              <a:lnTo>
                <a:pt x="3099665" y="136799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19C3E-43E5-4828-9566-321BA4E9CE0F}">
      <dsp:nvSpPr>
        <dsp:cNvPr id="0" name=""/>
        <dsp:cNvSpPr/>
      </dsp:nvSpPr>
      <dsp:spPr>
        <a:xfrm>
          <a:off x="4088439" y="1600677"/>
          <a:ext cx="91440" cy="3837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37316"/>
              </a:lnTo>
              <a:lnTo>
                <a:pt x="112499" y="3837316"/>
              </a:lnTo>
            </a:path>
          </a:pathLst>
        </a:custGeom>
        <a:noFill/>
        <a:ln w="28575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517CF-2A7E-4F55-BF0B-14FB6F462A1C}">
      <dsp:nvSpPr>
        <dsp:cNvPr id="0" name=""/>
        <dsp:cNvSpPr/>
      </dsp:nvSpPr>
      <dsp:spPr>
        <a:xfrm>
          <a:off x="4088439" y="1600677"/>
          <a:ext cx="91440" cy="30756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75675"/>
              </a:lnTo>
              <a:lnTo>
                <a:pt x="122432" y="3075675"/>
              </a:lnTo>
            </a:path>
          </a:pathLst>
        </a:custGeom>
        <a:noFill/>
        <a:ln w="28575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513A8-A532-4852-8D2A-6D9FBC6D6259}">
      <dsp:nvSpPr>
        <dsp:cNvPr id="0" name=""/>
        <dsp:cNvSpPr/>
      </dsp:nvSpPr>
      <dsp:spPr>
        <a:xfrm>
          <a:off x="4088439" y="1600677"/>
          <a:ext cx="91440" cy="23474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7485"/>
              </a:lnTo>
              <a:lnTo>
                <a:pt x="122432" y="2347485"/>
              </a:lnTo>
            </a:path>
          </a:pathLst>
        </a:custGeom>
        <a:noFill/>
        <a:ln w="28575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3A996-CB10-4128-B600-8BA7851EE4EE}">
      <dsp:nvSpPr>
        <dsp:cNvPr id="0" name=""/>
        <dsp:cNvSpPr/>
      </dsp:nvSpPr>
      <dsp:spPr>
        <a:xfrm>
          <a:off x="4088439" y="1600677"/>
          <a:ext cx="91440" cy="1480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0105"/>
              </a:lnTo>
              <a:lnTo>
                <a:pt x="122432" y="1480105"/>
              </a:lnTo>
            </a:path>
          </a:pathLst>
        </a:custGeom>
        <a:noFill/>
        <a:ln w="28575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B628E-D7CF-4643-A9D6-F38DC3B57E41}">
      <dsp:nvSpPr>
        <dsp:cNvPr id="0" name=""/>
        <dsp:cNvSpPr/>
      </dsp:nvSpPr>
      <dsp:spPr>
        <a:xfrm>
          <a:off x="4088439" y="1600677"/>
          <a:ext cx="91440" cy="5451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5128"/>
              </a:lnTo>
              <a:lnTo>
                <a:pt x="132365" y="545128"/>
              </a:lnTo>
            </a:path>
          </a:pathLst>
        </a:custGeom>
        <a:noFill/>
        <a:ln w="28575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28F32-EAE0-4B73-86A6-DDB61592828E}">
      <dsp:nvSpPr>
        <dsp:cNvPr id="0" name=""/>
        <dsp:cNvSpPr/>
      </dsp:nvSpPr>
      <dsp:spPr>
        <a:xfrm>
          <a:off x="3966766" y="731778"/>
          <a:ext cx="795860" cy="139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04"/>
              </a:lnTo>
              <a:lnTo>
                <a:pt x="795860" y="73404"/>
              </a:lnTo>
              <a:lnTo>
                <a:pt x="795860" y="139667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FE5B7-57B6-40B8-A305-EFFDCBC35C17}">
      <dsp:nvSpPr>
        <dsp:cNvPr id="0" name=""/>
        <dsp:cNvSpPr/>
      </dsp:nvSpPr>
      <dsp:spPr>
        <a:xfrm>
          <a:off x="2191734" y="1618880"/>
          <a:ext cx="94792" cy="767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164"/>
              </a:lnTo>
              <a:lnTo>
                <a:pt x="94792" y="767164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3A2EF-002B-40A0-8BE4-BAC3F084FA5F}">
      <dsp:nvSpPr>
        <dsp:cNvPr id="0" name=""/>
        <dsp:cNvSpPr/>
      </dsp:nvSpPr>
      <dsp:spPr>
        <a:xfrm>
          <a:off x="2820201" y="731778"/>
          <a:ext cx="1146565" cy="132526"/>
        </a:xfrm>
        <a:custGeom>
          <a:avLst/>
          <a:gdLst/>
          <a:ahLst/>
          <a:cxnLst/>
          <a:rect l="0" t="0" r="0" b="0"/>
          <a:pathLst>
            <a:path>
              <a:moveTo>
                <a:pt x="1146565" y="0"/>
              </a:moveTo>
              <a:lnTo>
                <a:pt x="1146565" y="66263"/>
              </a:lnTo>
              <a:lnTo>
                <a:pt x="0" y="66263"/>
              </a:lnTo>
              <a:lnTo>
                <a:pt x="0" y="132526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248B5-0073-4281-8A5F-2117E9F62E0E}">
      <dsp:nvSpPr>
        <dsp:cNvPr id="0" name=""/>
        <dsp:cNvSpPr/>
      </dsp:nvSpPr>
      <dsp:spPr>
        <a:xfrm>
          <a:off x="165917" y="1564304"/>
          <a:ext cx="231690" cy="2566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6157"/>
              </a:lnTo>
              <a:lnTo>
                <a:pt x="231690" y="2566157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CBC94-3534-41EB-A14B-CC998B877AC1}">
      <dsp:nvSpPr>
        <dsp:cNvPr id="0" name=""/>
        <dsp:cNvSpPr/>
      </dsp:nvSpPr>
      <dsp:spPr>
        <a:xfrm>
          <a:off x="165917" y="1564304"/>
          <a:ext cx="231690" cy="159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3173"/>
              </a:lnTo>
              <a:lnTo>
                <a:pt x="231690" y="1593173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4729C-1155-4EDE-9ABC-E2B24904218E}">
      <dsp:nvSpPr>
        <dsp:cNvPr id="0" name=""/>
        <dsp:cNvSpPr/>
      </dsp:nvSpPr>
      <dsp:spPr>
        <a:xfrm>
          <a:off x="165917" y="1564304"/>
          <a:ext cx="231690" cy="609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652"/>
              </a:lnTo>
              <a:lnTo>
                <a:pt x="231690" y="609652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61B3A-ED9E-4E9A-A7F1-2969F2C44C9E}">
      <dsp:nvSpPr>
        <dsp:cNvPr id="0" name=""/>
        <dsp:cNvSpPr/>
      </dsp:nvSpPr>
      <dsp:spPr>
        <a:xfrm>
          <a:off x="829588" y="731778"/>
          <a:ext cx="3137177" cy="132526"/>
        </a:xfrm>
        <a:custGeom>
          <a:avLst/>
          <a:gdLst/>
          <a:ahLst/>
          <a:cxnLst/>
          <a:rect l="0" t="0" r="0" b="0"/>
          <a:pathLst>
            <a:path>
              <a:moveTo>
                <a:pt x="3137177" y="0"/>
              </a:moveTo>
              <a:lnTo>
                <a:pt x="3137177" y="66263"/>
              </a:lnTo>
              <a:lnTo>
                <a:pt x="0" y="66263"/>
              </a:lnTo>
              <a:lnTo>
                <a:pt x="0" y="132526"/>
              </a:lnTo>
            </a:path>
          </a:pathLst>
        </a:custGeom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C22CE1-ADB4-4822-99B2-D222104701F6}">
      <dsp:nvSpPr>
        <dsp:cNvPr id="0" name=""/>
        <dsp:cNvSpPr/>
      </dsp:nvSpPr>
      <dsp:spPr>
        <a:xfrm>
          <a:off x="1082726" y="950"/>
          <a:ext cx="5768080" cy="7308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chemeClr val="tx1">
                  <a:lumMod val="65000"/>
                  <a:lumOff val="35000"/>
                </a:schemeClr>
              </a:solidFill>
            </a:rPr>
            <a:t>OhioAnalytics</a:t>
          </a:r>
          <a:r>
            <a:rPr lang="en-US" sz="3600" kern="1200" dirty="0">
              <a:solidFill>
                <a:schemeClr val="tx1">
                  <a:lumMod val="65000"/>
                  <a:lumOff val="35000"/>
                </a:schemeClr>
              </a:solidFill>
            </a:rPr>
            <a:t> Partnership</a:t>
          </a:r>
        </a:p>
      </dsp:txBody>
      <dsp:txXfrm>
        <a:off x="1082726" y="950"/>
        <a:ext cx="5768080" cy="730828"/>
      </dsp:txXfrm>
    </dsp:sp>
    <dsp:sp modelId="{014E665D-4BFF-4755-B471-D032CB061DD3}">
      <dsp:nvSpPr>
        <dsp:cNvPr id="0" name=""/>
        <dsp:cNvSpPr/>
      </dsp:nvSpPr>
      <dsp:spPr>
        <a:xfrm>
          <a:off x="0" y="864305"/>
          <a:ext cx="1659177" cy="69999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65000"/>
                  <a:lumOff val="35000"/>
                </a:schemeClr>
              </a:solidFill>
            </a:rPr>
            <a:t>Department of Higher Ed (ODHE)</a:t>
          </a:r>
        </a:p>
      </dsp:txBody>
      <dsp:txXfrm>
        <a:off x="0" y="864305"/>
        <a:ext cx="1659177" cy="699999"/>
      </dsp:txXfrm>
    </dsp:sp>
    <dsp:sp modelId="{A0DABF9F-298C-4A00-A7DB-D65538D8718F}">
      <dsp:nvSpPr>
        <dsp:cNvPr id="0" name=""/>
        <dsp:cNvSpPr/>
      </dsp:nvSpPr>
      <dsp:spPr>
        <a:xfrm>
          <a:off x="397608" y="1696831"/>
          <a:ext cx="1571167" cy="95425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Higher Education Information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(2000-2015) </a:t>
          </a:r>
        </a:p>
      </dsp:txBody>
      <dsp:txXfrm>
        <a:off x="397608" y="1696831"/>
        <a:ext cx="1571167" cy="954252"/>
      </dsp:txXfrm>
    </dsp:sp>
    <dsp:sp modelId="{3E670EA0-E307-4475-B5A2-89EF575F6786}">
      <dsp:nvSpPr>
        <dsp:cNvPr id="0" name=""/>
        <dsp:cNvSpPr/>
      </dsp:nvSpPr>
      <dsp:spPr>
        <a:xfrm>
          <a:off x="397608" y="2783610"/>
          <a:ext cx="1571167" cy="74773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Ohio Technical Centers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(2003-2015)</a:t>
          </a:r>
        </a:p>
      </dsp:txBody>
      <dsp:txXfrm>
        <a:off x="397608" y="2783610"/>
        <a:ext cx="1571167" cy="747734"/>
      </dsp:txXfrm>
    </dsp:sp>
    <dsp:sp modelId="{67254582-51D6-4EB0-8EB5-4F63018FF77B}">
      <dsp:nvSpPr>
        <dsp:cNvPr id="0" name=""/>
        <dsp:cNvSpPr/>
      </dsp:nvSpPr>
      <dsp:spPr>
        <a:xfrm>
          <a:off x="397608" y="3663872"/>
          <a:ext cx="1571167" cy="9331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Adult Basic &amp; Literacy Education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(2003-2015)</a:t>
          </a:r>
        </a:p>
      </dsp:txBody>
      <dsp:txXfrm>
        <a:off x="397608" y="3663872"/>
        <a:ext cx="1571167" cy="933180"/>
      </dsp:txXfrm>
    </dsp:sp>
    <dsp:sp modelId="{F92C6E0F-9078-4788-8BE8-E9DE08D9C65E}">
      <dsp:nvSpPr>
        <dsp:cNvPr id="0" name=""/>
        <dsp:cNvSpPr/>
      </dsp:nvSpPr>
      <dsp:spPr>
        <a:xfrm>
          <a:off x="2034617" y="864305"/>
          <a:ext cx="1571167" cy="75457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65000"/>
                  <a:lumOff val="35000"/>
                </a:schemeClr>
              </a:solidFill>
            </a:rPr>
            <a:t>Department of Education (ODE)</a:t>
          </a:r>
        </a:p>
      </dsp:txBody>
      <dsp:txXfrm>
        <a:off x="2034617" y="864305"/>
        <a:ext cx="1571167" cy="754575"/>
      </dsp:txXfrm>
    </dsp:sp>
    <dsp:sp modelId="{28407807-91C7-4C13-8FEB-082BD70338A8}">
      <dsp:nvSpPr>
        <dsp:cNvPr id="0" name=""/>
        <dsp:cNvSpPr/>
      </dsp:nvSpPr>
      <dsp:spPr>
        <a:xfrm>
          <a:off x="2286527" y="1751407"/>
          <a:ext cx="1571167" cy="126927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Education Management Information System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(2004-2014)</a:t>
          </a:r>
        </a:p>
      </dsp:txBody>
      <dsp:txXfrm>
        <a:off x="2286527" y="1751407"/>
        <a:ext cx="1571167" cy="1269274"/>
      </dsp:txXfrm>
    </dsp:sp>
    <dsp:sp modelId="{4883B0BB-BE17-46D0-ADB6-372C0451FDC1}">
      <dsp:nvSpPr>
        <dsp:cNvPr id="0" name=""/>
        <dsp:cNvSpPr/>
      </dsp:nvSpPr>
      <dsp:spPr>
        <a:xfrm>
          <a:off x="3977043" y="871445"/>
          <a:ext cx="1571167" cy="72923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65000"/>
                  <a:lumOff val="35000"/>
                </a:schemeClr>
              </a:solidFill>
            </a:rPr>
            <a:t>Job &amp; Family Services (ODJFS)</a:t>
          </a:r>
        </a:p>
      </dsp:txBody>
      <dsp:txXfrm>
        <a:off x="3977043" y="871445"/>
        <a:ext cx="1571167" cy="729231"/>
      </dsp:txXfrm>
    </dsp:sp>
    <dsp:sp modelId="{44A9DE76-909E-40E0-A07C-A112C7711D13}">
      <dsp:nvSpPr>
        <dsp:cNvPr id="0" name=""/>
        <dsp:cNvSpPr/>
      </dsp:nvSpPr>
      <dsp:spPr>
        <a:xfrm>
          <a:off x="4220805" y="1763013"/>
          <a:ext cx="1624411" cy="7655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Unemployment Insurance Wages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(1995-2015)</a:t>
          </a:r>
        </a:p>
      </dsp:txBody>
      <dsp:txXfrm>
        <a:off x="4220805" y="1763013"/>
        <a:ext cx="1624411" cy="765584"/>
      </dsp:txXfrm>
    </dsp:sp>
    <dsp:sp modelId="{3770B95C-9760-47D0-A75C-38A4CFF0C789}">
      <dsp:nvSpPr>
        <dsp:cNvPr id="0" name=""/>
        <dsp:cNvSpPr/>
      </dsp:nvSpPr>
      <dsp:spPr>
        <a:xfrm>
          <a:off x="4210872" y="2661124"/>
          <a:ext cx="1828098" cy="83931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Quarterly Census of Employment Wages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(1998-2015)</a:t>
          </a:r>
        </a:p>
      </dsp:txBody>
      <dsp:txXfrm>
        <a:off x="4210872" y="2661124"/>
        <a:ext cx="1828098" cy="839316"/>
      </dsp:txXfrm>
    </dsp:sp>
    <dsp:sp modelId="{6881E914-B903-4E2A-92DF-AF28948772E4}">
      <dsp:nvSpPr>
        <dsp:cNvPr id="0" name=""/>
        <dsp:cNvSpPr/>
      </dsp:nvSpPr>
      <dsp:spPr>
        <a:xfrm>
          <a:off x="4210872" y="3632968"/>
          <a:ext cx="1810952" cy="63038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Unemployment Insurance Benefits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(2004-2015)</a:t>
          </a:r>
        </a:p>
      </dsp:txBody>
      <dsp:txXfrm>
        <a:off x="4210872" y="3632968"/>
        <a:ext cx="1810952" cy="630388"/>
      </dsp:txXfrm>
    </dsp:sp>
    <dsp:sp modelId="{CF28A27D-D4CF-40DC-9153-45FAD01C1C8B}">
      <dsp:nvSpPr>
        <dsp:cNvPr id="0" name=""/>
        <dsp:cNvSpPr/>
      </dsp:nvSpPr>
      <dsp:spPr>
        <a:xfrm>
          <a:off x="4210872" y="4361158"/>
          <a:ext cx="1789647" cy="63038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Workforce Investment Act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(2006-2015)</a:t>
          </a:r>
        </a:p>
      </dsp:txBody>
      <dsp:txXfrm>
        <a:off x="4210872" y="4361158"/>
        <a:ext cx="1789647" cy="630388"/>
      </dsp:txXfrm>
    </dsp:sp>
    <dsp:sp modelId="{832FF406-C50D-46DF-B07C-80A6F5EF7842}">
      <dsp:nvSpPr>
        <dsp:cNvPr id="0" name=""/>
        <dsp:cNvSpPr/>
      </dsp:nvSpPr>
      <dsp:spPr>
        <a:xfrm>
          <a:off x="4200939" y="5122799"/>
          <a:ext cx="1809513" cy="63038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Labor Exchange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Job Seekers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(2006-2015)</a:t>
          </a:r>
        </a:p>
      </dsp:txBody>
      <dsp:txXfrm>
        <a:off x="4200939" y="5122799"/>
        <a:ext cx="1809513" cy="630388"/>
      </dsp:txXfrm>
    </dsp:sp>
    <dsp:sp modelId="{1900EC74-4E49-4342-958C-C4EC0F85FBC6}">
      <dsp:nvSpPr>
        <dsp:cNvPr id="0" name=""/>
        <dsp:cNvSpPr/>
      </dsp:nvSpPr>
      <dsp:spPr>
        <a:xfrm>
          <a:off x="6164953" y="868577"/>
          <a:ext cx="1802956" cy="119452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65000"/>
                  <a:lumOff val="35000"/>
                </a:schemeClr>
              </a:solidFill>
            </a:rPr>
            <a:t>Opportunities for Ohioans with Disabilities</a:t>
          </a:r>
        </a:p>
      </dsp:txBody>
      <dsp:txXfrm>
        <a:off x="6164953" y="868577"/>
        <a:ext cx="1802956" cy="1194529"/>
      </dsp:txXfrm>
    </dsp:sp>
    <dsp:sp modelId="{1F457479-ACC0-42CD-A493-E73CEAA983BB}">
      <dsp:nvSpPr>
        <dsp:cNvPr id="0" name=""/>
        <dsp:cNvSpPr/>
      </dsp:nvSpPr>
      <dsp:spPr>
        <a:xfrm>
          <a:off x="6434288" y="2191361"/>
          <a:ext cx="1544112" cy="119909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Vocational Rehabilitation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(2011-2015)</a:t>
          </a:r>
        </a:p>
      </dsp:txBody>
      <dsp:txXfrm>
        <a:off x="6434288" y="2191361"/>
        <a:ext cx="1544112" cy="1199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4D716-ACD7-D949-952F-8F4C18141481}">
      <dsp:nvSpPr>
        <dsp:cNvPr id="0" name=""/>
        <dsp:cNvSpPr/>
      </dsp:nvSpPr>
      <dsp:spPr>
        <a:xfrm>
          <a:off x="1315655" y="0"/>
          <a:ext cx="1315655" cy="925975"/>
        </a:xfrm>
        <a:prstGeom prst="trapezoid">
          <a:avLst>
            <a:gd name="adj" fmla="val 7104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bg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Policy Council</a:t>
          </a:r>
        </a:p>
      </dsp:txBody>
      <dsp:txXfrm>
        <a:off x="1315655" y="0"/>
        <a:ext cx="1315655" cy="925975"/>
      </dsp:txXfrm>
    </dsp:sp>
    <dsp:sp modelId="{EC2326B8-0496-4445-BE6A-CA9AFF1E8696}">
      <dsp:nvSpPr>
        <dsp:cNvPr id="0" name=""/>
        <dsp:cNvSpPr/>
      </dsp:nvSpPr>
      <dsp:spPr>
        <a:xfrm>
          <a:off x="657827" y="925975"/>
          <a:ext cx="2631311" cy="925975"/>
        </a:xfrm>
        <a:prstGeom prst="trapezoid">
          <a:avLst>
            <a:gd name="adj" fmla="val 7104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Coordinating Board</a:t>
          </a:r>
        </a:p>
      </dsp:txBody>
      <dsp:txXfrm>
        <a:off x="1118307" y="925975"/>
        <a:ext cx="1710352" cy="925975"/>
      </dsp:txXfrm>
    </dsp:sp>
    <dsp:sp modelId="{A236B67B-FEBA-1843-A9AE-49D8DD0B81D9}">
      <dsp:nvSpPr>
        <dsp:cNvPr id="0" name=""/>
        <dsp:cNvSpPr/>
      </dsp:nvSpPr>
      <dsp:spPr>
        <a:xfrm>
          <a:off x="0" y="1851950"/>
          <a:ext cx="3946967" cy="925975"/>
        </a:xfrm>
        <a:prstGeom prst="trapezoid">
          <a:avLst>
            <a:gd name="adj" fmla="val 7104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Data Stewards</a:t>
          </a:r>
        </a:p>
      </dsp:txBody>
      <dsp:txXfrm>
        <a:off x="690719" y="1851950"/>
        <a:ext cx="2565528" cy="9259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DCC02-2FA3-B340-931F-C6AF89743AA6}">
      <dsp:nvSpPr>
        <dsp:cNvPr id="0" name=""/>
        <dsp:cNvSpPr/>
      </dsp:nvSpPr>
      <dsp:spPr>
        <a:xfrm>
          <a:off x="37941" y="746590"/>
          <a:ext cx="694741" cy="6947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7E881C-8B4C-2D4C-A8E4-18AF326F2147}">
      <dsp:nvSpPr>
        <dsp:cNvPr id="0" name=""/>
        <dsp:cNvSpPr/>
      </dsp:nvSpPr>
      <dsp:spPr>
        <a:xfrm>
          <a:off x="0" y="1057872"/>
          <a:ext cx="950976" cy="9209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ODE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K12</a:t>
          </a:r>
          <a:r>
            <a:rPr lang="en-US" sz="900" kern="1200" baseline="0" dirty="0"/>
            <a:t> Data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GED Data</a:t>
          </a:r>
        </a:p>
      </dsp:txBody>
      <dsp:txXfrm>
        <a:off x="26973" y="1084845"/>
        <a:ext cx="897030" cy="866996"/>
      </dsp:txXfrm>
    </dsp:sp>
    <dsp:sp modelId="{57F0BB62-49DA-7441-89A5-D6F9CCAE1DEF}">
      <dsp:nvSpPr>
        <dsp:cNvPr id="0" name=""/>
        <dsp:cNvSpPr/>
      </dsp:nvSpPr>
      <dsp:spPr>
        <a:xfrm rot="61736">
          <a:off x="903932" y="1021345"/>
          <a:ext cx="171290" cy="1669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903936" y="1054282"/>
        <a:ext cx="121209" cy="100162"/>
      </dsp:txXfrm>
    </dsp:sp>
    <dsp:sp modelId="{9BBBFBF5-1749-2F4B-A974-6AE011425927}">
      <dsp:nvSpPr>
        <dsp:cNvPr id="0" name=""/>
        <dsp:cNvSpPr/>
      </dsp:nvSpPr>
      <dsp:spPr>
        <a:xfrm>
          <a:off x="1222006" y="767856"/>
          <a:ext cx="694741" cy="6947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4779BF-B496-B948-AF92-DA0C54A09F93}">
      <dsp:nvSpPr>
        <dsp:cNvPr id="0" name=""/>
        <dsp:cNvSpPr/>
      </dsp:nvSpPr>
      <dsp:spPr>
        <a:xfrm>
          <a:off x="1222003" y="1083980"/>
          <a:ext cx="920942" cy="896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ODHE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Higher</a:t>
          </a:r>
          <a:r>
            <a:rPr lang="en-US" sz="1000" kern="1200" baseline="0" dirty="0"/>
            <a:t> Ed.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Adult Ed.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1248251" y="1110228"/>
        <a:ext cx="868446" cy="843685"/>
      </dsp:txXfrm>
    </dsp:sp>
    <dsp:sp modelId="{301191D7-BC97-CE4B-86F7-53E88B91FB65}">
      <dsp:nvSpPr>
        <dsp:cNvPr id="0" name=""/>
        <dsp:cNvSpPr/>
      </dsp:nvSpPr>
      <dsp:spPr>
        <a:xfrm rot="6562">
          <a:off x="2090155" y="1032918"/>
          <a:ext cx="173408" cy="1669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090155" y="1066257"/>
        <a:ext cx="123327" cy="100162"/>
      </dsp:txXfrm>
    </dsp:sp>
    <dsp:sp modelId="{46BF8458-DBFA-384D-B3A9-D4074AE2D405}">
      <dsp:nvSpPr>
        <dsp:cNvPr id="0" name=""/>
        <dsp:cNvSpPr/>
      </dsp:nvSpPr>
      <dsp:spPr>
        <a:xfrm>
          <a:off x="2412198" y="770127"/>
          <a:ext cx="694741" cy="6947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1F7B3A-8266-6245-BA67-2DE0CEED3101}">
      <dsp:nvSpPr>
        <dsp:cNvPr id="0" name=""/>
        <dsp:cNvSpPr/>
      </dsp:nvSpPr>
      <dsp:spPr>
        <a:xfrm>
          <a:off x="2424575" y="1090796"/>
          <a:ext cx="896181" cy="887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JFS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Wages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Employer Data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WIOA</a:t>
          </a:r>
        </a:p>
      </dsp:txBody>
      <dsp:txXfrm>
        <a:off x="2450557" y="1116778"/>
        <a:ext cx="844217" cy="835130"/>
      </dsp:txXfrm>
    </dsp:sp>
    <dsp:sp modelId="{9D10E1F8-04E0-144F-A970-94809DDEBBA3}">
      <dsp:nvSpPr>
        <dsp:cNvPr id="0" name=""/>
        <dsp:cNvSpPr/>
      </dsp:nvSpPr>
      <dsp:spPr>
        <a:xfrm rot="15218">
          <a:off x="3276013" y="1036690"/>
          <a:ext cx="169076" cy="1669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276013" y="1069966"/>
        <a:ext cx="118995" cy="100162"/>
      </dsp:txXfrm>
    </dsp:sp>
    <dsp:sp modelId="{D85DF04D-E6BE-1C49-AD79-2A0B538F6F7E}">
      <dsp:nvSpPr>
        <dsp:cNvPr id="0" name=""/>
        <dsp:cNvSpPr/>
      </dsp:nvSpPr>
      <dsp:spPr>
        <a:xfrm>
          <a:off x="3590010" y="775341"/>
          <a:ext cx="694741" cy="69474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5A2467-5C93-5A4F-B3B7-612C0B2054F5}">
      <dsp:nvSpPr>
        <dsp:cNvPr id="0" name=""/>
        <dsp:cNvSpPr/>
      </dsp:nvSpPr>
      <dsp:spPr>
        <a:xfrm>
          <a:off x="3606931" y="1106438"/>
          <a:ext cx="887094" cy="8662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OOD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*VR Data</a:t>
          </a:r>
        </a:p>
      </dsp:txBody>
      <dsp:txXfrm>
        <a:off x="3632302" y="1131809"/>
        <a:ext cx="836352" cy="81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8603A-1844-4106-A73F-E640C90615D7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D21ED-1493-48B9-8BFB-F5BE8853F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82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6B7DA-C13E-423A-8167-46ECAD18C418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ABC90-0DDF-4323-8591-3039B2263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0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49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45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99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1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92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26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9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17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26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49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0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55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4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25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96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35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7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4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67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11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9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80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41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1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02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20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52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2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0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7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37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86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58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196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39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955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424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38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66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22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7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2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BC90-0DDF-4323-8591-3039B22630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0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r.osu.ed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hrr.ohio-state.edu/investigator/pages/search.jsp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ideshare.net/OERC2012/ohios-student-success-dashboard" TargetMode="External"/><Relationship Id="rId3" Type="http://schemas.openxmlformats.org/officeDocument/2006/relationships/hyperlink" Target="http://oerc.osu.edu/" TargetMode="External"/><Relationship Id="rId7" Type="http://schemas.openxmlformats.org/officeDocument/2006/relationships/hyperlink" Target="https://compact.chrr.ohio-state.edu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easures.workforce.ohio.gov/" TargetMode="External"/><Relationship Id="rId5" Type="http://schemas.openxmlformats.org/officeDocument/2006/relationships/hyperlink" Target="http://www.ohioanalytics.gov/" TargetMode="External"/><Relationship Id="rId4" Type="http://schemas.openxmlformats.org/officeDocument/2006/relationships/hyperlink" Target="https://chrr.osu.edu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dr.doleta.gov/research/" TargetMode="External"/><Relationship Id="rId3" Type="http://schemas.openxmlformats.org/officeDocument/2006/relationships/hyperlink" Target="https://www.whitehouse.gov/omb/evidence" TargetMode="External"/><Relationship Id="rId7" Type="http://schemas.openxmlformats.org/officeDocument/2006/relationships/hyperlink" Target="https://www.doleta.gov/reports/fiveyear_researchplan.cf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dol.gov/asp/evaluation/CurrentStudies.htm" TargetMode="External"/><Relationship Id="rId5" Type="http://schemas.openxmlformats.org/officeDocument/2006/relationships/hyperlink" Target="http://clear.dol.gov/" TargetMode="External"/><Relationship Id="rId4" Type="http://schemas.openxmlformats.org/officeDocument/2006/relationships/hyperlink" Target="https://www.dol.gov/asp/evaluation/EvaluationPolicy.htm" TargetMode="External"/><Relationship Id="rId9" Type="http://schemas.openxmlformats.org/officeDocument/2006/relationships/hyperlink" Target="https://strategies.workforcegps.org/About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Irwin.Molly.E@dol.gov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Relationship Id="rId5" Type="http://schemas.openxmlformats.org/officeDocument/2006/relationships/hyperlink" Target="mailto:Salas-Kos.Gloria@dol.gov" TargetMode="External"/><Relationship Id="rId4" Type="http://schemas.openxmlformats.org/officeDocument/2006/relationships/hyperlink" Target="mailto:Gordon.Wayne@dol.g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1335" y="924791"/>
            <a:ext cx="8759537" cy="1457704"/>
          </a:xfrm>
        </p:spPr>
        <p:txBody>
          <a:bodyPr>
            <a:noAutofit/>
          </a:bodyPr>
          <a:lstStyle/>
          <a:p>
            <a:r>
              <a:rPr lang="en-US" sz="5800" dirty="0"/>
              <a:t>evaluation and research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763983" y="3449782"/>
            <a:ext cx="5954544" cy="1070263"/>
          </a:xfrm>
        </p:spPr>
        <p:txBody>
          <a:bodyPr/>
          <a:lstStyle/>
          <a:p>
            <a:r>
              <a:rPr lang="en-US" dirty="0"/>
              <a:t>Building  State Capacity under the Workforce Innovation and Opportunity Act (WIOA)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68919" y="5012916"/>
            <a:ext cx="2559029" cy="431424"/>
          </a:xfrm>
        </p:spPr>
        <p:txBody>
          <a:bodyPr/>
          <a:lstStyle/>
          <a:p>
            <a:r>
              <a:rPr lang="en-US" dirty="0"/>
              <a:t>December 7, 2016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2738" y="5345425"/>
            <a:ext cx="3699162" cy="452702"/>
          </a:xfrm>
        </p:spPr>
        <p:txBody>
          <a:bodyPr/>
          <a:lstStyle/>
          <a:p>
            <a:r>
              <a:rPr lang="en-US" dirty="0"/>
              <a:t>Office of Policy Development and Research</a:t>
            </a:r>
          </a:p>
        </p:txBody>
      </p:sp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DOL Evaluation Plan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438835"/>
              </p:ext>
            </p:extLst>
          </p:nvPr>
        </p:nvGraphicFramePr>
        <p:xfrm>
          <a:off x="647590" y="1342965"/>
          <a:ext cx="7886700" cy="467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404257" y="1632856"/>
            <a:ext cx="6574972" cy="3962401"/>
            <a:chOff x="1270142" y="1323737"/>
            <a:chExt cx="7150033" cy="5333999"/>
          </a:xfrm>
        </p:grpSpPr>
        <p:sp>
          <p:nvSpPr>
            <p:cNvPr id="10" name="Freeform 9"/>
            <p:cNvSpPr/>
            <p:nvPr/>
          </p:nvSpPr>
          <p:spPr>
            <a:xfrm>
              <a:off x="3584210" y="4209038"/>
              <a:ext cx="2602283" cy="2448698"/>
            </a:xfrm>
            <a:custGeom>
              <a:avLst/>
              <a:gdLst>
                <a:gd name="connsiteX0" fmla="*/ 0 w 2602283"/>
                <a:gd name="connsiteY0" fmla="*/ 1224349 h 2448698"/>
                <a:gd name="connsiteX1" fmla="*/ 1301142 w 2602283"/>
                <a:gd name="connsiteY1" fmla="*/ 0 h 2448698"/>
                <a:gd name="connsiteX2" fmla="*/ 2602284 w 2602283"/>
                <a:gd name="connsiteY2" fmla="*/ 1224349 h 2448698"/>
                <a:gd name="connsiteX3" fmla="*/ 1301142 w 2602283"/>
                <a:gd name="connsiteY3" fmla="*/ 2448698 h 2448698"/>
                <a:gd name="connsiteX4" fmla="*/ 0 w 2602283"/>
                <a:gd name="connsiteY4" fmla="*/ 1224349 h 244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2283" h="2448698">
                  <a:moveTo>
                    <a:pt x="0" y="1224349"/>
                  </a:moveTo>
                  <a:cubicBezTo>
                    <a:pt x="0" y="548160"/>
                    <a:pt x="582541" y="0"/>
                    <a:pt x="1301142" y="0"/>
                  </a:cubicBezTo>
                  <a:cubicBezTo>
                    <a:pt x="2019743" y="0"/>
                    <a:pt x="2602284" y="548160"/>
                    <a:pt x="2602284" y="1224349"/>
                  </a:cubicBezTo>
                  <a:cubicBezTo>
                    <a:pt x="2602284" y="1900538"/>
                    <a:pt x="2019743" y="2448698"/>
                    <a:pt x="1301142" y="2448698"/>
                  </a:cubicBezTo>
                  <a:cubicBezTo>
                    <a:pt x="582541" y="2448698"/>
                    <a:pt x="0" y="1900538"/>
                    <a:pt x="0" y="122434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6336" tIns="373844" rIns="396336" bIns="37384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bg1"/>
                  </a:solidFill>
                </a:rPr>
                <a:t>Evaluation Plan</a:t>
              </a:r>
            </a:p>
          </p:txBody>
        </p:sp>
        <p:sp>
          <p:nvSpPr>
            <p:cNvPr id="11" name="Left Arrow 10"/>
            <p:cNvSpPr/>
            <p:nvPr/>
          </p:nvSpPr>
          <p:spPr>
            <a:xfrm rot="13336344">
              <a:off x="2069863" y="3797939"/>
              <a:ext cx="1967730" cy="651170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1270142" y="2313842"/>
              <a:ext cx="2277295" cy="1736455"/>
            </a:xfrm>
            <a:custGeom>
              <a:avLst/>
              <a:gdLst>
                <a:gd name="connsiteX0" fmla="*/ 0 w 2277295"/>
                <a:gd name="connsiteY0" fmla="*/ 173646 h 1736455"/>
                <a:gd name="connsiteX1" fmla="*/ 173646 w 2277295"/>
                <a:gd name="connsiteY1" fmla="*/ 0 h 1736455"/>
                <a:gd name="connsiteX2" fmla="*/ 2103650 w 2277295"/>
                <a:gd name="connsiteY2" fmla="*/ 0 h 1736455"/>
                <a:gd name="connsiteX3" fmla="*/ 2277296 w 2277295"/>
                <a:gd name="connsiteY3" fmla="*/ 173646 h 1736455"/>
                <a:gd name="connsiteX4" fmla="*/ 2277295 w 2277295"/>
                <a:gd name="connsiteY4" fmla="*/ 1562810 h 1736455"/>
                <a:gd name="connsiteX5" fmla="*/ 2103649 w 2277295"/>
                <a:gd name="connsiteY5" fmla="*/ 1736456 h 1736455"/>
                <a:gd name="connsiteX6" fmla="*/ 173646 w 2277295"/>
                <a:gd name="connsiteY6" fmla="*/ 1736455 h 1736455"/>
                <a:gd name="connsiteX7" fmla="*/ 0 w 2277295"/>
                <a:gd name="connsiteY7" fmla="*/ 1562809 h 1736455"/>
                <a:gd name="connsiteX8" fmla="*/ 0 w 2277295"/>
                <a:gd name="connsiteY8" fmla="*/ 173646 h 173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7295" h="1736455">
                  <a:moveTo>
                    <a:pt x="0" y="173646"/>
                  </a:moveTo>
                  <a:cubicBezTo>
                    <a:pt x="0" y="77744"/>
                    <a:pt x="77744" y="0"/>
                    <a:pt x="173646" y="0"/>
                  </a:cubicBezTo>
                  <a:lnTo>
                    <a:pt x="2103650" y="0"/>
                  </a:lnTo>
                  <a:cubicBezTo>
                    <a:pt x="2199552" y="0"/>
                    <a:pt x="2277296" y="77744"/>
                    <a:pt x="2277296" y="173646"/>
                  </a:cubicBezTo>
                  <a:cubicBezTo>
                    <a:pt x="2277296" y="636701"/>
                    <a:pt x="2277295" y="1099755"/>
                    <a:pt x="2277295" y="1562810"/>
                  </a:cubicBezTo>
                  <a:cubicBezTo>
                    <a:pt x="2277295" y="1658712"/>
                    <a:pt x="2199551" y="1736456"/>
                    <a:pt x="2103649" y="1736456"/>
                  </a:cubicBezTo>
                  <a:lnTo>
                    <a:pt x="173646" y="1736455"/>
                  </a:lnTo>
                  <a:cubicBezTo>
                    <a:pt x="77744" y="1736455"/>
                    <a:pt x="0" y="1658711"/>
                    <a:pt x="0" y="1562809"/>
                  </a:cubicBezTo>
                  <a:lnTo>
                    <a:pt x="0" y="17364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674" tIns="94674" rIns="94674" bIns="94674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solidFill>
                    <a:schemeClr val="bg1"/>
                  </a:solidFill>
                </a:rPr>
                <a:t>Strategic and Secretarial Priorities</a:t>
              </a:r>
            </a:p>
          </p:txBody>
        </p:sp>
        <p:sp>
          <p:nvSpPr>
            <p:cNvPr id="13" name="Left Arrow 12"/>
            <p:cNvSpPr/>
            <p:nvPr/>
          </p:nvSpPr>
          <p:spPr>
            <a:xfrm rot="16109773">
              <a:off x="3960820" y="2958880"/>
              <a:ext cx="1795617" cy="651170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3636453" y="1323737"/>
              <a:ext cx="2435400" cy="1970650"/>
            </a:xfrm>
            <a:custGeom>
              <a:avLst/>
              <a:gdLst>
                <a:gd name="connsiteX0" fmla="*/ 0 w 2435400"/>
                <a:gd name="connsiteY0" fmla="*/ 197065 h 1970650"/>
                <a:gd name="connsiteX1" fmla="*/ 197065 w 2435400"/>
                <a:gd name="connsiteY1" fmla="*/ 0 h 1970650"/>
                <a:gd name="connsiteX2" fmla="*/ 2238335 w 2435400"/>
                <a:gd name="connsiteY2" fmla="*/ 0 h 1970650"/>
                <a:gd name="connsiteX3" fmla="*/ 2435400 w 2435400"/>
                <a:gd name="connsiteY3" fmla="*/ 197065 h 1970650"/>
                <a:gd name="connsiteX4" fmla="*/ 2435400 w 2435400"/>
                <a:gd name="connsiteY4" fmla="*/ 1773585 h 1970650"/>
                <a:gd name="connsiteX5" fmla="*/ 2238335 w 2435400"/>
                <a:gd name="connsiteY5" fmla="*/ 1970650 h 1970650"/>
                <a:gd name="connsiteX6" fmla="*/ 197065 w 2435400"/>
                <a:gd name="connsiteY6" fmla="*/ 1970650 h 1970650"/>
                <a:gd name="connsiteX7" fmla="*/ 0 w 2435400"/>
                <a:gd name="connsiteY7" fmla="*/ 1773585 h 1970650"/>
                <a:gd name="connsiteX8" fmla="*/ 0 w 2435400"/>
                <a:gd name="connsiteY8" fmla="*/ 197065 h 197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5400" h="1970650">
                  <a:moveTo>
                    <a:pt x="0" y="197065"/>
                  </a:moveTo>
                  <a:cubicBezTo>
                    <a:pt x="0" y="88229"/>
                    <a:pt x="88229" y="0"/>
                    <a:pt x="197065" y="0"/>
                  </a:cubicBezTo>
                  <a:lnTo>
                    <a:pt x="2238335" y="0"/>
                  </a:lnTo>
                  <a:cubicBezTo>
                    <a:pt x="2347171" y="0"/>
                    <a:pt x="2435400" y="88229"/>
                    <a:pt x="2435400" y="197065"/>
                  </a:cubicBezTo>
                  <a:lnTo>
                    <a:pt x="2435400" y="1773585"/>
                  </a:lnTo>
                  <a:cubicBezTo>
                    <a:pt x="2435400" y="1882421"/>
                    <a:pt x="2347171" y="1970650"/>
                    <a:pt x="2238335" y="1970650"/>
                  </a:cubicBezTo>
                  <a:lnTo>
                    <a:pt x="197065" y="1970650"/>
                  </a:lnTo>
                  <a:cubicBezTo>
                    <a:pt x="88229" y="1970650"/>
                    <a:pt x="0" y="1882421"/>
                    <a:pt x="0" y="1773585"/>
                  </a:cubicBezTo>
                  <a:lnTo>
                    <a:pt x="0" y="19706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533" tIns="101533" rIns="101533" bIns="101533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solidFill>
                    <a:schemeClr val="bg1"/>
                  </a:solidFill>
                </a:rPr>
                <a:t>Agency Learning Agendas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19071661">
              <a:off x="5737717" y="3822383"/>
              <a:ext cx="1927339" cy="651170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6184924" y="2313823"/>
              <a:ext cx="2235251" cy="1736455"/>
            </a:xfrm>
            <a:custGeom>
              <a:avLst/>
              <a:gdLst>
                <a:gd name="connsiteX0" fmla="*/ 0 w 2235251"/>
                <a:gd name="connsiteY0" fmla="*/ 173646 h 1736455"/>
                <a:gd name="connsiteX1" fmla="*/ 173646 w 2235251"/>
                <a:gd name="connsiteY1" fmla="*/ 0 h 1736455"/>
                <a:gd name="connsiteX2" fmla="*/ 2061606 w 2235251"/>
                <a:gd name="connsiteY2" fmla="*/ 0 h 1736455"/>
                <a:gd name="connsiteX3" fmla="*/ 2235252 w 2235251"/>
                <a:gd name="connsiteY3" fmla="*/ 173646 h 1736455"/>
                <a:gd name="connsiteX4" fmla="*/ 2235251 w 2235251"/>
                <a:gd name="connsiteY4" fmla="*/ 1562810 h 1736455"/>
                <a:gd name="connsiteX5" fmla="*/ 2061605 w 2235251"/>
                <a:gd name="connsiteY5" fmla="*/ 1736456 h 1736455"/>
                <a:gd name="connsiteX6" fmla="*/ 173646 w 2235251"/>
                <a:gd name="connsiteY6" fmla="*/ 1736455 h 1736455"/>
                <a:gd name="connsiteX7" fmla="*/ 0 w 2235251"/>
                <a:gd name="connsiteY7" fmla="*/ 1562809 h 1736455"/>
                <a:gd name="connsiteX8" fmla="*/ 0 w 2235251"/>
                <a:gd name="connsiteY8" fmla="*/ 173646 h 173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5251" h="1736455">
                  <a:moveTo>
                    <a:pt x="0" y="173646"/>
                  </a:moveTo>
                  <a:cubicBezTo>
                    <a:pt x="0" y="77744"/>
                    <a:pt x="77744" y="0"/>
                    <a:pt x="173646" y="0"/>
                  </a:cubicBezTo>
                  <a:lnTo>
                    <a:pt x="2061606" y="0"/>
                  </a:lnTo>
                  <a:cubicBezTo>
                    <a:pt x="2157508" y="0"/>
                    <a:pt x="2235252" y="77744"/>
                    <a:pt x="2235252" y="173646"/>
                  </a:cubicBezTo>
                  <a:cubicBezTo>
                    <a:pt x="2235252" y="636701"/>
                    <a:pt x="2235251" y="1099755"/>
                    <a:pt x="2235251" y="1562810"/>
                  </a:cubicBezTo>
                  <a:cubicBezTo>
                    <a:pt x="2235251" y="1658712"/>
                    <a:pt x="2157507" y="1736456"/>
                    <a:pt x="2061605" y="1736456"/>
                  </a:cubicBezTo>
                  <a:lnTo>
                    <a:pt x="173646" y="1736455"/>
                  </a:lnTo>
                  <a:cubicBezTo>
                    <a:pt x="77744" y="1736455"/>
                    <a:pt x="0" y="1658711"/>
                    <a:pt x="0" y="1562809"/>
                  </a:cubicBezTo>
                  <a:lnTo>
                    <a:pt x="0" y="17364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674" tIns="94674" rIns="94674" bIns="94674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solidFill>
                    <a:schemeClr val="bg1"/>
                  </a:solidFill>
                </a:rPr>
                <a:t>Congressional Requirements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63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WIOA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48344" y="3676816"/>
            <a:ext cx="6235701" cy="884794"/>
          </a:xfrm>
        </p:spPr>
        <p:txBody>
          <a:bodyPr/>
          <a:lstStyle/>
          <a:p>
            <a:r>
              <a:rPr lang="en-US" dirty="0"/>
              <a:t>New Requirements to Promote </a:t>
            </a:r>
          </a:p>
          <a:p>
            <a:r>
              <a:rPr lang="en-US" dirty="0"/>
              <a:t>Research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3958569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2920" y="2199410"/>
            <a:ext cx="8138160" cy="388389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Evaluation of Title I programs; and others -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Job Corps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Career Pathways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Equivalent Pay Study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Coordination of state evaluations with Federal evaluations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System to disseminate promising practices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Clearinghouse for Labor Evaluation and Research (CLEAR)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Workforce System Strategies (WSS)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State research sites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18259" y="1346494"/>
            <a:ext cx="7886700" cy="852916"/>
          </a:xfrm>
          <a:prstGeom prst="rect">
            <a:avLst/>
          </a:prstGeom>
        </p:spPr>
        <p:txBody>
          <a:bodyPr/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accent4"/>
                </a:solidFill>
              </a:rPr>
              <a:t>Evaluation and Research  Opportunities to Engage States</a:t>
            </a:r>
          </a:p>
        </p:txBody>
      </p:sp>
    </p:spTree>
    <p:extLst>
      <p:ext uri="{BB962C8B-B14F-4D97-AF65-F5344CB8AC3E}">
        <p14:creationId xmlns:p14="http://schemas.microsoft.com/office/powerpoint/2010/main" val="379120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Evaluation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4479"/>
            <a:ext cx="7886700" cy="4528821"/>
          </a:xfrm>
        </p:spPr>
        <p:txBody>
          <a:bodyPr>
            <a:normAutofit/>
          </a:bodyPr>
          <a:lstStyle/>
          <a:p>
            <a:r>
              <a:rPr lang="en-US" sz="3000" b="1" dirty="0"/>
              <a:t>Coordinate and consult</a:t>
            </a:r>
            <a:r>
              <a:rPr lang="en-US" sz="3000" dirty="0"/>
              <a:t> with other core programs and local workforce boards.</a:t>
            </a:r>
          </a:p>
          <a:p>
            <a:r>
              <a:rPr lang="en-US" sz="3000" b="1" dirty="0"/>
              <a:t>Cooperate</a:t>
            </a:r>
            <a:r>
              <a:rPr lang="en-US" sz="3000" dirty="0"/>
              <a:t> with Federal evaluations to provide data, respond to surveys, and allow timely site visits to the extent practicable</a:t>
            </a:r>
            <a:r>
              <a:rPr lang="en-US" sz="3000" b="1" dirty="0"/>
              <a:t>.</a:t>
            </a:r>
          </a:p>
          <a:p>
            <a:r>
              <a:rPr lang="en-US" sz="3000" b="1" dirty="0"/>
              <a:t>Conduct</a:t>
            </a:r>
            <a:r>
              <a:rPr lang="en-US" sz="3000" dirty="0"/>
              <a:t> evaluations and research for workforce programs (youth, adult/DW, and WP) – and use state set-aside funds.  </a:t>
            </a:r>
          </a:p>
        </p:txBody>
      </p:sp>
    </p:spTree>
    <p:extLst>
      <p:ext uri="{BB962C8B-B14F-4D97-AF65-F5344CB8AC3E}">
        <p14:creationId xmlns:p14="http://schemas.microsoft.com/office/powerpoint/2010/main" val="218137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State Evaluation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1990"/>
            <a:ext cx="7964631" cy="4729250"/>
          </a:xfrm>
        </p:spPr>
        <p:txBody>
          <a:bodyPr>
            <a:normAutofit fontScale="92500" lnSpcReduction="20000"/>
          </a:bodyPr>
          <a:lstStyle/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b="1" i="1" dirty="0"/>
              <a:t>Lessons Learned to Date</a:t>
            </a:r>
          </a:p>
          <a:p>
            <a:pPr marL="937260" lvl="2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National Convening – New Jersey and Washington State</a:t>
            </a:r>
          </a:p>
          <a:p>
            <a:pPr marL="937260" lvl="2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State Plan Reviews – Mix of monitoring, assessing, and evaluating state activities</a:t>
            </a:r>
          </a:p>
          <a:p>
            <a:pPr marL="937260" lvl="2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Regional Office Feedback – Interest in learning about ongoing evaluation activities and want to help states.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b="1" i="1" dirty="0"/>
              <a:t>Moving Forward</a:t>
            </a:r>
          </a:p>
          <a:p>
            <a:pPr marL="937260" lvl="2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NASWA State Scan</a:t>
            </a:r>
          </a:p>
          <a:p>
            <a:pPr marL="1337310" lvl="3" indent="-28575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4"/>
                </a:solidFill>
              </a:rPr>
              <a:t>Assessment of functions, practices and resources</a:t>
            </a:r>
          </a:p>
          <a:p>
            <a:pPr marL="1337310" lvl="3" indent="-28575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4"/>
                </a:solidFill>
              </a:rPr>
              <a:t>Develop a compendium of recent state evaluations and research reports</a:t>
            </a:r>
          </a:p>
          <a:p>
            <a:pPr marL="1337310" lvl="3" indent="-28575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4"/>
                </a:solidFill>
              </a:rPr>
              <a:t>Develop a realistic understanding of states’ needs</a:t>
            </a:r>
          </a:p>
          <a:p>
            <a:pPr marL="937260" lvl="2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DOL/ETA Tools </a:t>
            </a:r>
          </a:p>
          <a:p>
            <a:pPr marL="1394460" lvl="3" indent="-342900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4"/>
                </a:solidFill>
              </a:rPr>
              <a:t>WIOA-</a:t>
            </a:r>
            <a:r>
              <a:rPr lang="en-US" sz="1900" dirty="0" err="1">
                <a:solidFill>
                  <a:schemeClr val="accent4"/>
                </a:solidFill>
              </a:rPr>
              <a:t>cise</a:t>
            </a:r>
            <a:r>
              <a:rPr lang="en-US" sz="1900" dirty="0">
                <a:solidFill>
                  <a:schemeClr val="accent4"/>
                </a:solidFill>
              </a:rPr>
              <a:t> existing evaluation tools and resources (WIF and TAACCCT)</a:t>
            </a:r>
          </a:p>
        </p:txBody>
      </p:sp>
    </p:spTree>
    <p:extLst>
      <p:ext uri="{BB962C8B-B14F-4D97-AF65-F5344CB8AC3E}">
        <p14:creationId xmlns:p14="http://schemas.microsoft.com/office/powerpoint/2010/main" val="288202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513" y="353290"/>
            <a:ext cx="7164533" cy="883228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Available Research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316" y="1433944"/>
            <a:ext cx="7861763" cy="46620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/>
              <a:t>Wage Records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/>
              <a:t>Workforce Innovation Performance System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Creates individual records to track performance outcomes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Captures quarterly and annual measurable gains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/>
              <a:t>Workforce Data Quality Initiative/State Longitudinal Data Systems</a:t>
            </a:r>
            <a:endParaRPr lang="en-US" sz="20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Allows states to create longitudinal workforce data archives and partner with research centers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Creates and maintains a centralized network of data systems within each state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Provides a centralized set of research and evaluation reports for difference state agencies (workforce, higher education, k-12 education)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Generates series of data dashboards and outcome scorecards (student and workforce success measures) for stakeholders</a:t>
            </a:r>
          </a:p>
        </p:txBody>
      </p:sp>
    </p:spTree>
    <p:extLst>
      <p:ext uri="{BB962C8B-B14F-4D97-AF65-F5344CB8AC3E}">
        <p14:creationId xmlns:p14="http://schemas.microsoft.com/office/powerpoint/2010/main" val="7755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Resource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sources for funding evaluations</a:t>
            </a:r>
          </a:p>
          <a:p>
            <a:pPr lvl="1"/>
            <a:r>
              <a:rPr lang="en-US" dirty="0"/>
              <a:t>State funds – allowable under the Governors set-aside</a:t>
            </a:r>
          </a:p>
          <a:p>
            <a:pPr lvl="1"/>
            <a:r>
              <a:rPr lang="en-US" dirty="0"/>
              <a:t>Participate in Federal evaluations</a:t>
            </a:r>
          </a:p>
          <a:p>
            <a:pPr lvl="1"/>
            <a:r>
              <a:rPr lang="en-US" dirty="0"/>
              <a:t>Foundations</a:t>
            </a:r>
          </a:p>
          <a:p>
            <a:pPr lvl="1"/>
            <a:r>
              <a:rPr lang="en-US" dirty="0"/>
              <a:t>Universities</a:t>
            </a:r>
          </a:p>
          <a:p>
            <a:pPr lvl="1"/>
            <a:r>
              <a:rPr lang="en-US" dirty="0"/>
              <a:t>Local businesses and other stakeholders</a:t>
            </a:r>
          </a:p>
          <a:p>
            <a:r>
              <a:rPr lang="en-US" dirty="0"/>
              <a:t>Find Credible Evaluators</a:t>
            </a:r>
          </a:p>
          <a:p>
            <a:pPr lvl="1"/>
            <a:r>
              <a:rPr lang="en-US" dirty="0"/>
              <a:t>Appropriate training and experience for the activity</a:t>
            </a:r>
          </a:p>
          <a:p>
            <a:pPr lvl="1"/>
            <a:r>
              <a:rPr lang="en-US" dirty="0"/>
              <a:t>Credentials and related expertise</a:t>
            </a:r>
          </a:p>
          <a:p>
            <a:pPr lvl="1"/>
            <a:r>
              <a:rPr lang="en-US" dirty="0"/>
              <a:t>Independent and diverse disciplines</a:t>
            </a:r>
          </a:p>
        </p:txBody>
      </p:sp>
    </p:spTree>
    <p:extLst>
      <p:ext uri="{BB962C8B-B14F-4D97-AF65-F5344CB8AC3E}">
        <p14:creationId xmlns:p14="http://schemas.microsoft.com/office/powerpoint/2010/main" val="2760352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Ohio’s Evaluation and Research Efforts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state’s perspective on building capacity.</a:t>
            </a:r>
          </a:p>
        </p:txBody>
      </p:sp>
    </p:spTree>
    <p:extLst>
      <p:ext uri="{BB962C8B-B14F-4D97-AF65-F5344CB8AC3E}">
        <p14:creationId xmlns:p14="http://schemas.microsoft.com/office/powerpoint/2010/main" val="80515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 Longitudinal Data Archive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dirty="0"/>
              <a:t>Policy Council</a:t>
            </a:r>
          </a:p>
          <a:p>
            <a:pPr marL="82296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Advocate for System</a:t>
            </a:r>
          </a:p>
          <a:p>
            <a:pPr marL="82296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Set policy agenda for data use</a:t>
            </a:r>
          </a:p>
          <a:p>
            <a:pPr marL="82296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Supervise Coordinating Board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dirty="0"/>
              <a:t>Coordinating Board </a:t>
            </a:r>
          </a:p>
          <a:p>
            <a:pPr marL="1062990" lvl="2" indent="-285750">
              <a:buFont typeface="Arial" charset="0"/>
              <a:buChar char="•"/>
            </a:pPr>
            <a:r>
              <a:rPr lang="en-US" sz="2400" dirty="0"/>
              <a:t>Put policy agenda into practice</a:t>
            </a:r>
          </a:p>
          <a:p>
            <a:pPr marL="1062990" lvl="2" indent="-285750">
              <a:buFont typeface="Arial" charset="0"/>
              <a:buChar char="•"/>
            </a:pPr>
            <a:r>
              <a:rPr lang="en-US" sz="2400" dirty="0"/>
              <a:t>Supervise Data Stewards </a:t>
            </a:r>
            <a:endParaRPr lang="en-US" dirty="0"/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dirty="0"/>
              <a:t>Data Stewards</a:t>
            </a:r>
          </a:p>
          <a:p>
            <a:pPr marL="1062990" lvl="2" indent="-285750">
              <a:buFont typeface="Arial" charset="0"/>
              <a:buChar char="•"/>
            </a:pPr>
            <a:r>
              <a:rPr lang="en-US" sz="2400" dirty="0"/>
              <a:t>Serve as primary technical linkage to agency data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9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66463180"/>
              </p:ext>
            </p:extLst>
          </p:nvPr>
        </p:nvGraphicFramePr>
        <p:xfrm>
          <a:off x="532435" y="427694"/>
          <a:ext cx="8125429" cy="575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112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0074" y="3044536"/>
            <a:ext cx="5070764" cy="110143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n-lt"/>
              </a:rPr>
              <a:t>Molly Irwin, PhD</a:t>
            </a:r>
            <a:endParaRPr lang="en-US" sz="1800" dirty="0">
              <a:latin typeface="+mn-lt"/>
            </a:endParaRPr>
          </a:p>
          <a:p>
            <a:pPr marL="0" indent="0">
              <a:buNone/>
            </a:pPr>
            <a:r>
              <a:rPr lang="en-US" sz="1700" i="1" dirty="0">
                <a:solidFill>
                  <a:schemeClr val="tx1"/>
                </a:solidFill>
                <a:latin typeface="+mn-lt"/>
              </a:rPr>
              <a:t>            </a:t>
            </a:r>
            <a:r>
              <a:rPr lang="en-US" sz="17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Chief Evaluation Officer</a:t>
            </a:r>
          </a:p>
          <a:p>
            <a:pPr marL="0" indent="0">
              <a:buNone/>
            </a:pPr>
            <a:r>
              <a:rPr lang="en-US" sz="17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U. S. Department of Labor</a:t>
            </a:r>
            <a:endParaRPr lang="en-US" sz="17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2" b="14662"/>
          <a:stretch>
            <a:fillRect/>
          </a:stretch>
        </p:blipFill>
        <p:spPr>
          <a:xfrm>
            <a:off x="1070409" y="4458133"/>
            <a:ext cx="1164401" cy="1097280"/>
          </a:xfrm>
        </p:spPr>
      </p:pic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2732809" y="4405745"/>
            <a:ext cx="5265297" cy="139238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Wayne Gordon</a:t>
            </a:r>
          </a:p>
          <a:p>
            <a:pPr lvl="1"/>
            <a:r>
              <a:rPr lang="en-US" sz="1700" dirty="0"/>
              <a:t>Director of Research and Evaluation</a:t>
            </a:r>
          </a:p>
          <a:p>
            <a:pPr lvl="1"/>
            <a:r>
              <a:rPr lang="en-US" sz="1700" dirty="0"/>
              <a:t>Office of Policy Development and Research</a:t>
            </a:r>
          </a:p>
          <a:p>
            <a:pPr lvl="1"/>
            <a:r>
              <a:rPr lang="en-US" sz="1700" dirty="0"/>
              <a:t>Employment and Training Administration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" b="2957"/>
          <a:stretch>
            <a:fillRect/>
          </a:stretch>
        </p:blipFill>
        <p:spPr>
          <a:xfrm>
            <a:off x="1036004" y="1452180"/>
            <a:ext cx="1161000" cy="1171942"/>
          </a:xfrm>
        </p:spPr>
      </p:pic>
      <p:sp>
        <p:nvSpPr>
          <p:cNvPr id="14" name="Content Placeholder 7"/>
          <p:cNvSpPr>
            <a:spLocks noGrp="1"/>
          </p:cNvSpPr>
          <p:nvPr>
            <p:ph idx="13"/>
          </p:nvPr>
        </p:nvSpPr>
        <p:spPr>
          <a:xfrm>
            <a:off x="2573482" y="1482435"/>
            <a:ext cx="5193131" cy="1427019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Gloria Salas-Kos, Moderator</a:t>
            </a:r>
          </a:p>
          <a:p>
            <a:pPr lvl="1"/>
            <a:r>
              <a:rPr lang="en-US" sz="1700" dirty="0"/>
              <a:t>Research and Evaluation Analyst</a:t>
            </a:r>
          </a:p>
          <a:p>
            <a:pPr lvl="1"/>
            <a:r>
              <a:rPr lang="en-US" sz="1700" dirty="0"/>
              <a:t>Office of Policy Development and Research</a:t>
            </a:r>
          </a:p>
          <a:p>
            <a:pPr lvl="1"/>
            <a:r>
              <a:rPr lang="en-US" sz="1700" dirty="0"/>
              <a:t>Employment and Training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33789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Model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2047252"/>
              </p:ext>
            </p:extLst>
          </p:nvPr>
        </p:nvGraphicFramePr>
        <p:xfrm>
          <a:off x="1458411" y="1458409"/>
          <a:ext cx="3946967" cy="277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67261634"/>
              </p:ext>
            </p:extLst>
          </p:nvPr>
        </p:nvGraphicFramePr>
        <p:xfrm>
          <a:off x="1509533" y="3614693"/>
          <a:ext cx="4495800" cy="2748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Oval 5"/>
          <p:cNvSpPr/>
          <p:nvPr/>
        </p:nvSpPr>
        <p:spPr>
          <a:xfrm>
            <a:off x="6748043" y="1655181"/>
            <a:ext cx="1208368" cy="1160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OMHAS</a:t>
            </a:r>
          </a:p>
        </p:txBody>
      </p:sp>
      <p:sp>
        <p:nvSpPr>
          <p:cNvPr id="7" name="Oval 6"/>
          <p:cNvSpPr/>
          <p:nvPr/>
        </p:nvSpPr>
        <p:spPr>
          <a:xfrm>
            <a:off x="6810855" y="2816040"/>
            <a:ext cx="1145556" cy="10564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OHFA</a:t>
            </a:r>
          </a:p>
        </p:txBody>
      </p:sp>
      <p:sp>
        <p:nvSpPr>
          <p:cNvPr id="8" name="Oval 7"/>
          <p:cNvSpPr/>
          <p:nvPr/>
        </p:nvSpPr>
        <p:spPr>
          <a:xfrm>
            <a:off x="6810856" y="3872444"/>
            <a:ext cx="1116986" cy="1035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5732" y="5658935"/>
            <a:ext cx="42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PRIMARY AGENCY PARTNERS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4688" y="5038410"/>
            <a:ext cx="2544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COLLABORATING AGENCIES</a:t>
            </a:r>
          </a:p>
        </p:txBody>
      </p:sp>
    </p:spTree>
    <p:extLst>
      <p:ext uri="{BB962C8B-B14F-4D97-AF65-F5344CB8AC3E}">
        <p14:creationId xmlns:p14="http://schemas.microsoft.com/office/powerpoint/2010/main" val="320860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Center for Human Resource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Ohio Longitudinal Data Archive</a:t>
            </a:r>
          </a:p>
          <a:p>
            <a:pPr lvl="1"/>
            <a:r>
              <a:rPr lang="en-US" dirty="0"/>
              <a:t>CHRR provides</a:t>
            </a:r>
          </a:p>
          <a:p>
            <a:pPr lvl="2"/>
            <a:r>
              <a:rPr lang="en-US" sz="2400" dirty="0"/>
              <a:t>A standardized data application process</a:t>
            </a:r>
          </a:p>
          <a:p>
            <a:pPr lvl="2"/>
            <a:r>
              <a:rPr lang="en-US" sz="2400" dirty="0"/>
              <a:t>Metadata, documentation and codebooks for research planning</a:t>
            </a:r>
          </a:p>
          <a:p>
            <a:pPr lvl="2"/>
            <a:r>
              <a:rPr lang="en-US" sz="2400" dirty="0"/>
              <a:t>Custom data extracts that are</a:t>
            </a:r>
          </a:p>
          <a:p>
            <a:pPr marL="1703070" lvl="6" indent="-285750">
              <a:buFontTx/>
              <a:buChar char="-"/>
            </a:pPr>
            <a:r>
              <a:rPr lang="en-US" sz="2400" dirty="0"/>
              <a:t>Anonymized</a:t>
            </a:r>
          </a:p>
          <a:p>
            <a:pPr marL="1703070" lvl="6" indent="-285750">
              <a:buFontTx/>
              <a:buChar char="-"/>
            </a:pPr>
            <a:r>
              <a:rPr lang="en-US" sz="2400" dirty="0"/>
              <a:t>Longitudinal</a:t>
            </a:r>
          </a:p>
          <a:p>
            <a:pPr marL="1703070" lvl="6" indent="-285750">
              <a:buFontTx/>
              <a:buChar char="-"/>
            </a:pPr>
            <a:r>
              <a:rPr lang="en-US" sz="2400" dirty="0"/>
              <a:t>Linked across data sources (i.e. employment linked to education)</a:t>
            </a:r>
          </a:p>
        </p:txBody>
      </p:sp>
    </p:spTree>
    <p:extLst>
      <p:ext uri="{BB962C8B-B14F-4D97-AF65-F5344CB8AC3E}">
        <p14:creationId xmlns:p14="http://schemas.microsoft.com/office/powerpoint/2010/main" val="2471878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Clear Data Access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for data access</a:t>
            </a:r>
          </a:p>
          <a:p>
            <a:pPr lvl="1"/>
            <a:r>
              <a:rPr lang="en-US" dirty="0"/>
              <a:t>Data request form and data sharing MOU</a:t>
            </a:r>
          </a:p>
          <a:p>
            <a:pPr lvl="1"/>
            <a:r>
              <a:rPr lang="en-US" dirty="0"/>
              <a:t>Reviewed by OERC then forwarded to agencies for approval</a:t>
            </a:r>
          </a:p>
          <a:p>
            <a:r>
              <a:rPr lang="en-US" dirty="0"/>
              <a:t>Confidentiality forms, CITI certification, IRB notification</a:t>
            </a:r>
          </a:p>
          <a:p>
            <a:r>
              <a:rPr lang="en-US" dirty="0"/>
              <a:t>Extracts of approved data elements transferred via secure FTP</a:t>
            </a:r>
          </a:p>
          <a:p>
            <a:r>
              <a:rPr lang="en-US" dirty="0"/>
              <a:t>Agency review of findings</a:t>
            </a:r>
          </a:p>
          <a:p>
            <a:r>
              <a:rPr lang="en-US" dirty="0"/>
              <a:t>Data destruction affidavit</a:t>
            </a:r>
          </a:p>
        </p:txBody>
      </p:sp>
    </p:spTree>
    <p:extLst>
      <p:ext uri="{BB962C8B-B14F-4D97-AF65-F5344CB8AC3E}">
        <p14:creationId xmlns:p14="http://schemas.microsoft.com/office/powerpoint/2010/main" val="54872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Ohio Longitudinal Data Archive Users</a:t>
            </a: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r>
              <a:rPr lang="en-US" sz="3100" dirty="0">
                <a:solidFill>
                  <a:schemeClr val="accent4"/>
                </a:solidFill>
              </a:rPr>
              <a:t>N=54 active or complete projects, 2013-2016</a:t>
            </a:r>
          </a:p>
          <a:p>
            <a:pPr marL="0" indent="0">
              <a:buNone/>
            </a:pPr>
            <a:endParaRPr lang="en-US" sz="3100" dirty="0">
              <a:solidFill>
                <a:srgbClr val="BB0000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9772284"/>
              </p:ext>
            </p:extLst>
          </p:nvPr>
        </p:nvGraphicFramePr>
        <p:xfrm>
          <a:off x="787079" y="2307074"/>
          <a:ext cx="7153154" cy="3711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4988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OLDA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Open </a:t>
            </a:r>
            <a:r>
              <a:rPr lang="en-US" sz="2800" u="sng" dirty="0">
                <a:hlinkClick r:id="rId3"/>
              </a:rPr>
              <a:t>www.chrr.osu.edu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hlinkClick r:id="rId4"/>
              </a:rPr>
              <a:t>Investigator</a:t>
            </a:r>
            <a:endParaRPr lang="en-US" sz="2800" dirty="0"/>
          </a:p>
          <a:p>
            <a:pPr lvl="2"/>
            <a:endParaRPr lang="en-US" b="1" dirty="0"/>
          </a:p>
          <a:p>
            <a:pPr lvl="0"/>
            <a:r>
              <a:rPr lang="en-US" sz="2800" dirty="0"/>
              <a:t>From the </a:t>
            </a:r>
            <a:r>
              <a:rPr lang="en-US" sz="2800" i="1" dirty="0"/>
              <a:t>Welcome to Investigator</a:t>
            </a:r>
            <a:r>
              <a:rPr lang="en-US" sz="2800" dirty="0"/>
              <a:t> page, select </a:t>
            </a:r>
            <a:r>
              <a:rPr lang="en-US" sz="2800" b="1" dirty="0"/>
              <a:t>Search</a:t>
            </a:r>
            <a:r>
              <a:rPr lang="en-US" sz="2800" dirty="0"/>
              <a:t>.</a:t>
            </a:r>
          </a:p>
          <a:p>
            <a:pPr lvl="2"/>
            <a:endParaRPr lang="en-US" dirty="0"/>
          </a:p>
          <a:p>
            <a:pPr lvl="0"/>
            <a:r>
              <a:rPr lang="en-US" sz="2800" dirty="0"/>
              <a:t>Under </a:t>
            </a:r>
            <a:r>
              <a:rPr lang="en-US" sz="2800" i="1" dirty="0"/>
              <a:t>Select a study</a:t>
            </a:r>
            <a:r>
              <a:rPr lang="en-US" sz="2800" dirty="0"/>
              <a:t>, choose </a:t>
            </a:r>
            <a:r>
              <a:rPr lang="en-US" sz="2800" b="1" u="sng" dirty="0"/>
              <a:t>Ohio Longitudinal Data Archive- Metadata Demo</a:t>
            </a:r>
            <a:r>
              <a:rPr lang="en-US" sz="2800" u="sng" dirty="0"/>
              <a:t>.</a:t>
            </a:r>
          </a:p>
          <a:p>
            <a:pPr lvl="2"/>
            <a:endParaRPr lang="en-US" u="sng" dirty="0"/>
          </a:p>
          <a:p>
            <a:r>
              <a:rPr lang="en-US" sz="2800" dirty="0"/>
              <a:t>Select a sub-study</a:t>
            </a:r>
          </a:p>
        </p:txBody>
      </p:sp>
    </p:spTree>
    <p:extLst>
      <p:ext uri="{BB962C8B-B14F-4D97-AF65-F5344CB8AC3E}">
        <p14:creationId xmlns:p14="http://schemas.microsoft.com/office/powerpoint/2010/main" val="332387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for OLDA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Data Request</a:t>
            </a:r>
          </a:p>
          <a:p>
            <a:pPr lvl="1"/>
            <a:r>
              <a:rPr lang="en-US" dirty="0"/>
              <a:t>Research team contact info</a:t>
            </a:r>
          </a:p>
          <a:p>
            <a:pPr lvl="1"/>
            <a:r>
              <a:rPr lang="en-US" dirty="0"/>
              <a:t>Research question and intended product</a:t>
            </a:r>
          </a:p>
          <a:p>
            <a:pPr lvl="1"/>
            <a:r>
              <a:rPr lang="en-US" dirty="0"/>
              <a:t>Requested data elements</a:t>
            </a:r>
          </a:p>
          <a:p>
            <a:pPr lvl="1"/>
            <a:r>
              <a:rPr lang="en-US" dirty="0"/>
              <a:t>Timeline</a:t>
            </a:r>
          </a:p>
          <a:p>
            <a:r>
              <a:rPr lang="en-US" sz="2800" dirty="0"/>
              <a:t>MOU Template</a:t>
            </a:r>
          </a:p>
          <a:p>
            <a:r>
              <a:rPr lang="en-US" sz="2800" dirty="0"/>
              <a:t>Security and Privacy</a:t>
            </a:r>
          </a:p>
          <a:p>
            <a:pPr lvl="1"/>
            <a:r>
              <a:rPr lang="en-US" dirty="0"/>
              <a:t>Equipment and location</a:t>
            </a:r>
          </a:p>
          <a:p>
            <a:pPr lvl="1"/>
            <a:r>
              <a:rPr lang="en-US" dirty="0"/>
              <a:t>De-identification</a:t>
            </a:r>
          </a:p>
          <a:p>
            <a:pPr lvl="1"/>
            <a:r>
              <a:rPr lang="en-US" dirty="0"/>
              <a:t>Cell sizes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86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for OLDA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73" y="1446835"/>
            <a:ext cx="7716697" cy="4497569"/>
          </a:xfrm>
        </p:spPr>
        <p:txBody>
          <a:bodyPr>
            <a:normAutofit/>
          </a:bodyPr>
          <a:lstStyle/>
          <a:p>
            <a:r>
              <a:rPr lang="en-US" dirty="0"/>
              <a:t>Sharing Results</a:t>
            </a:r>
          </a:p>
          <a:p>
            <a:pPr lvl="1"/>
            <a:r>
              <a:rPr lang="en-US" dirty="0"/>
              <a:t>Agency review</a:t>
            </a:r>
          </a:p>
          <a:p>
            <a:pPr lvl="1"/>
            <a:r>
              <a:rPr lang="en-US" dirty="0"/>
              <a:t>Research brief of policy implications</a:t>
            </a:r>
          </a:p>
          <a:p>
            <a:pPr lvl="1"/>
            <a:r>
              <a:rPr lang="en-US" dirty="0"/>
              <a:t>Bibliography</a:t>
            </a:r>
          </a:p>
          <a:p>
            <a:r>
              <a:rPr lang="en-US" dirty="0"/>
              <a:t>Terminating Access</a:t>
            </a:r>
          </a:p>
          <a:p>
            <a:pPr lvl="1"/>
            <a:r>
              <a:rPr lang="en-US" dirty="0"/>
              <a:t>End dates</a:t>
            </a:r>
          </a:p>
          <a:p>
            <a:pPr lvl="1"/>
            <a:r>
              <a:rPr lang="en-US" dirty="0"/>
              <a:t>Remove data from computing systems for all team members</a:t>
            </a:r>
          </a:p>
          <a:p>
            <a:pPr lvl="1"/>
            <a:r>
              <a:rPr lang="en-US" dirty="0"/>
              <a:t>Affidavit</a:t>
            </a:r>
          </a:p>
        </p:txBody>
      </p:sp>
    </p:spTree>
    <p:extLst>
      <p:ext uri="{BB962C8B-B14F-4D97-AF65-F5344CB8AC3E}">
        <p14:creationId xmlns:p14="http://schemas.microsoft.com/office/powerpoint/2010/main" val="1799113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 Education Research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full-service research center, focuses on improving policy and practice in education, higher education, workforce development, and human services </a:t>
            </a:r>
          </a:p>
          <a:p>
            <a:r>
              <a:rPr lang="en-US" dirty="0"/>
              <a:t>Started in 2011 with Race to the Top Funding </a:t>
            </a:r>
          </a:p>
          <a:p>
            <a:r>
              <a:rPr lang="en-US" dirty="0"/>
              <a:t>A “joint venture” between the College of Social and Behavioral Sciences (CHRR), the John Glenn College of Public Affairs, and the College of Education and Human Ecology</a:t>
            </a:r>
          </a:p>
          <a:p>
            <a:r>
              <a:rPr lang="en-US" dirty="0"/>
              <a:t>Includes partnership agreements with a range of other universities (UC, OU, CWRU, and MU of Ohio)</a:t>
            </a:r>
          </a:p>
          <a:p>
            <a:r>
              <a:rPr lang="en-US" dirty="0"/>
              <a:t>Management is composed of a director and four lead faculty that handle data, agency cooperation, outreach and engagement, and internal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960710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Current Research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74845"/>
            <a:ext cx="7604760" cy="4608456"/>
          </a:xfrm>
        </p:spPr>
        <p:txBody>
          <a:bodyPr/>
          <a:lstStyle/>
          <a:p>
            <a:r>
              <a:rPr lang="en-US" sz="2800" dirty="0"/>
              <a:t>Work within four public sector domains</a:t>
            </a:r>
          </a:p>
          <a:p>
            <a:pPr lvl="1"/>
            <a:r>
              <a:rPr lang="en-US" sz="2600" dirty="0"/>
              <a:t>Education (P-12)</a:t>
            </a:r>
          </a:p>
          <a:p>
            <a:pPr lvl="1"/>
            <a:r>
              <a:rPr lang="en-US" sz="2600" dirty="0"/>
              <a:t>Higher Education (post secondary, including vocational)</a:t>
            </a:r>
          </a:p>
          <a:p>
            <a:pPr lvl="1"/>
            <a:r>
              <a:rPr lang="en-US" sz="2600" dirty="0"/>
              <a:t>Workforce (and welfare)</a:t>
            </a:r>
          </a:p>
          <a:p>
            <a:pPr lvl="1"/>
            <a:r>
              <a:rPr lang="en-US" sz="2600" dirty="0"/>
              <a:t>Human Services and Health </a:t>
            </a:r>
          </a:p>
          <a:p>
            <a:r>
              <a:rPr lang="en-US" sz="2800" dirty="0"/>
              <a:t>Agenda is set annually with each agency and available for the whole system</a:t>
            </a:r>
          </a:p>
        </p:txBody>
      </p:sp>
    </p:spTree>
    <p:extLst>
      <p:ext uri="{BB962C8B-B14F-4D97-AF65-F5344CB8AC3E}">
        <p14:creationId xmlns:p14="http://schemas.microsoft.com/office/powerpoint/2010/main" val="42868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254643"/>
            <a:ext cx="7940040" cy="949124"/>
          </a:xfrm>
        </p:spPr>
        <p:txBody>
          <a:bodyPr>
            <a:normAutofit/>
          </a:bodyPr>
          <a:lstStyle/>
          <a:p>
            <a:r>
              <a:rPr lang="en-US" sz="3400" dirty="0"/>
              <a:t>Agenda-Setting in State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How does the State of Ohio determine what to study?</a:t>
            </a:r>
          </a:p>
          <a:p>
            <a:pPr lvl="1"/>
            <a:r>
              <a:rPr lang="en-US" sz="2600" dirty="0"/>
              <a:t>General research and evaluation needs can be determined in a few different ways.</a:t>
            </a:r>
          </a:p>
          <a:p>
            <a:pPr lvl="2"/>
            <a:r>
              <a:rPr lang="en-US" sz="2400" dirty="0"/>
              <a:t>By issuing RFP’s that require evaluation</a:t>
            </a:r>
          </a:p>
          <a:p>
            <a:pPr marL="914400" lvl="2" indent="0">
              <a:buNone/>
            </a:pPr>
            <a:r>
              <a:rPr lang="en-US" sz="2400" dirty="0"/>
              <a:t>    services for the state government. </a:t>
            </a:r>
          </a:p>
          <a:p>
            <a:pPr lvl="2"/>
            <a:r>
              <a:rPr lang="en-US" sz="2400" dirty="0"/>
              <a:t>Through state legislation requirements (e.g.,  </a:t>
            </a:r>
          </a:p>
          <a:p>
            <a:pPr marL="914400" lvl="2" indent="0">
              <a:buNone/>
            </a:pPr>
            <a:r>
              <a:rPr lang="en-US" sz="2400" dirty="0"/>
              <a:t>    employment follow up reports).</a:t>
            </a:r>
          </a:p>
          <a:p>
            <a:pPr lvl="2"/>
            <a:r>
              <a:rPr lang="en-US" sz="2400" dirty="0"/>
              <a:t>Performance reporting requirements.</a:t>
            </a:r>
          </a:p>
          <a:p>
            <a:pPr lvl="2"/>
            <a:r>
              <a:rPr lang="en-US" sz="2400" dirty="0"/>
              <a:t>State evaluation or research priorities.</a:t>
            </a:r>
          </a:p>
          <a:p>
            <a:pPr lvl="2"/>
            <a:r>
              <a:rPr lang="en-US" sz="2400" dirty="0"/>
              <a:t>External requests (e.g., academic or research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8719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0455" y="3793058"/>
            <a:ext cx="4621530" cy="117194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Joshua Hawley, Associate Professor and Director</a:t>
            </a:r>
          </a:p>
          <a:p>
            <a:pPr lvl="1"/>
            <a:r>
              <a:rPr lang="en-US" sz="1800" dirty="0"/>
              <a:t>Ohio Education Research Center</a:t>
            </a:r>
          </a:p>
          <a:p>
            <a:pPr lvl="1"/>
            <a:r>
              <a:rPr lang="en-US" sz="1800" dirty="0"/>
              <a:t>Ohio State University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r="474"/>
          <a:stretch>
            <a:fillRect/>
          </a:stretch>
        </p:blipFill>
        <p:spPr>
          <a:xfrm>
            <a:off x="1404535" y="3757036"/>
            <a:ext cx="1161000" cy="1171942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r="474"/>
          <a:stretch>
            <a:fillRect/>
          </a:stretch>
        </p:blipFill>
        <p:spPr>
          <a:xfrm>
            <a:off x="1389987" y="1872665"/>
            <a:ext cx="1161000" cy="1171942"/>
          </a:xfrm>
        </p:spPr>
      </p:pic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2866505" y="1892149"/>
            <a:ext cx="4621530" cy="11719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Keith Ewald, Project Manager</a:t>
            </a:r>
          </a:p>
          <a:p>
            <a:pPr lvl="1"/>
            <a:r>
              <a:rPr lang="en-US" dirty="0"/>
              <a:t>Workforce Analytics</a:t>
            </a:r>
          </a:p>
          <a:p>
            <a:pPr lvl="1"/>
            <a:r>
              <a:rPr lang="en-US" dirty="0"/>
              <a:t>Ohio Department of Jobs and Family Services</a:t>
            </a:r>
          </a:p>
        </p:txBody>
      </p:sp>
    </p:spTree>
    <p:extLst>
      <p:ext uri="{BB962C8B-B14F-4D97-AF65-F5344CB8AC3E}">
        <p14:creationId xmlns:p14="http://schemas.microsoft.com/office/powerpoint/2010/main" val="248757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Examples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58" y="1422401"/>
            <a:ext cx="3478192" cy="425538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469985"/>
            <a:ext cx="3886200" cy="4706978"/>
          </a:xfrm>
        </p:spPr>
        <p:txBody>
          <a:bodyPr/>
          <a:lstStyle/>
          <a:p>
            <a:r>
              <a:rPr lang="en-US" dirty="0"/>
              <a:t>Study examined student outcomes on reading and kindergarten readiness</a:t>
            </a:r>
          </a:p>
          <a:p>
            <a:r>
              <a:rPr lang="en-US" dirty="0"/>
              <a:t>Merged data from a large set of student records in Cleveland.</a:t>
            </a:r>
          </a:p>
          <a:p>
            <a:r>
              <a:rPr lang="en-US" dirty="0"/>
              <a:t>Matched with health and social service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0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Success Measures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574157"/>
            <a:ext cx="3886200" cy="4602806"/>
          </a:xfrm>
        </p:spPr>
        <p:txBody>
          <a:bodyPr/>
          <a:lstStyle/>
          <a:p>
            <a:r>
              <a:rPr lang="en-US" dirty="0"/>
              <a:t>Performance data for WIOA programs</a:t>
            </a:r>
          </a:p>
          <a:p>
            <a:r>
              <a:rPr lang="en-US" dirty="0"/>
              <a:t>Displayed at provider, county, region, and state level</a:t>
            </a:r>
          </a:p>
          <a:p>
            <a:r>
              <a:rPr lang="en-US" dirty="0"/>
              <a:t>Covers WIOA, Perkins, VR, and Higher Ed data.</a:t>
            </a:r>
          </a:p>
          <a:p>
            <a:r>
              <a:rPr lang="en-US" dirty="0"/>
              <a:t>Measures include employment and skills attainment</a:t>
            </a: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46835"/>
            <a:ext cx="3898016" cy="4178572"/>
          </a:xfrm>
        </p:spPr>
      </p:pic>
    </p:spTree>
    <p:extLst>
      <p:ext uri="{BB962C8B-B14F-4D97-AF65-F5344CB8AC3E}">
        <p14:creationId xmlns:p14="http://schemas.microsoft.com/office/powerpoint/2010/main" val="1681757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37204"/>
            <a:ext cx="5042945" cy="978137"/>
          </a:xfrm>
        </p:spPr>
        <p:txBody>
          <a:bodyPr>
            <a:normAutofit fontScale="90000"/>
          </a:bodyPr>
          <a:lstStyle/>
          <a:p>
            <a:r>
              <a:rPr lang="en-US" dirty="0"/>
              <a:t>Central Ohio Compact Site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49" y="1713053"/>
            <a:ext cx="4556809" cy="3900670"/>
          </a:xfrm>
        </p:spPr>
        <p:txBody>
          <a:bodyPr/>
          <a:lstStyle/>
          <a:p>
            <a:r>
              <a:rPr lang="en-US" dirty="0"/>
              <a:t>Site provides access to individual districts to data on K12, Higher Education, CTE, and Adult Education program outcomes. </a:t>
            </a:r>
          </a:p>
          <a:p>
            <a:r>
              <a:rPr lang="en-US" dirty="0"/>
              <a:t>Goal of the site is to move the region towards 60% of the adults having a post secondary degree. 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56" y="289560"/>
            <a:ext cx="2683667" cy="5852160"/>
          </a:xfrm>
        </p:spPr>
      </p:pic>
    </p:spTree>
    <p:extLst>
      <p:ext uri="{BB962C8B-B14F-4D97-AF65-F5344CB8AC3E}">
        <p14:creationId xmlns:p14="http://schemas.microsoft.com/office/powerpoint/2010/main" val="1796499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0" y="237205"/>
            <a:ext cx="7882360" cy="966562"/>
          </a:xfrm>
        </p:spPr>
        <p:txBody>
          <a:bodyPr>
            <a:normAutofit/>
          </a:bodyPr>
          <a:lstStyle/>
          <a:p>
            <a:r>
              <a:rPr lang="en-US" dirty="0"/>
              <a:t>In-Depth Study: Research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n-US" sz="2800" dirty="0"/>
          </a:p>
          <a:p>
            <a:r>
              <a:rPr lang="en-US" sz="2800" dirty="0"/>
              <a:t>Does WIA-funded on-the-job training improve workforce outcomes for trainees in Ohio?</a:t>
            </a:r>
          </a:p>
          <a:p>
            <a:pPr lvl="1"/>
            <a:r>
              <a:rPr lang="en-US" dirty="0"/>
              <a:t>Kristin Harlow, Lisa Neilson, Josh Hawley (2014), Center for Human Resource Research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674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In-Depth Study: Research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74845"/>
            <a:ext cx="7829550" cy="460845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OJT participants between 2006-2008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Literature indicates training benefits appear in the long term (3 to 5 years)</a:t>
            </a:r>
          </a:p>
          <a:p>
            <a:pPr>
              <a:lnSpc>
                <a:spcPct val="110000"/>
              </a:lnSpc>
            </a:pPr>
            <a:r>
              <a:rPr lang="en-US" dirty="0"/>
              <a:t>Outcomes measured after 4 years: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Employment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Wages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93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35" y="237205"/>
            <a:ext cx="7982915" cy="884850"/>
          </a:xfrm>
        </p:spPr>
        <p:txBody>
          <a:bodyPr>
            <a:normAutofit/>
          </a:bodyPr>
          <a:lstStyle/>
          <a:p>
            <a:r>
              <a:rPr lang="en-US" dirty="0"/>
              <a:t>In-Depth Study: 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8147050" cy="460845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WIA Data</a:t>
            </a:r>
          </a:p>
          <a:p>
            <a:pPr lvl="1"/>
            <a:r>
              <a:rPr lang="en-US" dirty="0"/>
              <a:t>Services received, including OJT</a:t>
            </a:r>
          </a:p>
          <a:p>
            <a:pPr lvl="1"/>
            <a:r>
              <a:rPr lang="en-US" dirty="0"/>
              <a:t>Dates of service</a:t>
            </a:r>
          </a:p>
          <a:p>
            <a:pPr lvl="1"/>
            <a:r>
              <a:rPr lang="en-US" dirty="0"/>
              <a:t>Demographic variables</a:t>
            </a:r>
          </a:p>
          <a:p>
            <a:r>
              <a:rPr lang="en-US" dirty="0"/>
              <a:t>Wage Record Data</a:t>
            </a:r>
          </a:p>
          <a:p>
            <a:pPr lvl="1"/>
            <a:r>
              <a:rPr lang="en-US" dirty="0"/>
              <a:t>Quarterly wages reported to Ohio Department of Job and Family Services (ODJFS) for unemployment insurance purposes  </a:t>
            </a:r>
          </a:p>
          <a:p>
            <a:pPr lvl="1"/>
            <a:r>
              <a:rPr lang="en-US" dirty="0"/>
              <a:t>Wage data </a:t>
            </a:r>
            <a:r>
              <a:rPr lang="en-US" i="1" dirty="0"/>
              <a:t>excludes</a:t>
            </a:r>
            <a:r>
              <a:rPr lang="en-US" dirty="0"/>
              <a:t> the following:</a:t>
            </a:r>
          </a:p>
          <a:p>
            <a:pPr lvl="2"/>
            <a:r>
              <a:rPr lang="en-US" dirty="0"/>
              <a:t>Wages from federal employers</a:t>
            </a:r>
          </a:p>
          <a:p>
            <a:pPr lvl="2"/>
            <a:r>
              <a:rPr lang="en-US" dirty="0"/>
              <a:t>Earnings from self-employment</a:t>
            </a:r>
          </a:p>
          <a:p>
            <a:pPr lvl="2"/>
            <a:r>
              <a:rPr lang="en-US" dirty="0"/>
              <a:t>Wages from employment outside the state of Ohio</a:t>
            </a:r>
          </a:p>
          <a:p>
            <a:r>
              <a:rPr lang="en-US" dirty="0"/>
              <a:t>Unemployment Data</a:t>
            </a:r>
          </a:p>
          <a:p>
            <a:pPr lvl="1"/>
            <a:r>
              <a:rPr lang="en-US" dirty="0"/>
              <a:t>Identifies individuals who receive unemployment insurance funds each calendar quarter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56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435" y="237205"/>
            <a:ext cx="7982915" cy="884850"/>
          </a:xfrm>
        </p:spPr>
        <p:txBody>
          <a:bodyPr>
            <a:normAutofit/>
          </a:bodyPr>
          <a:lstStyle/>
          <a:p>
            <a:r>
              <a:rPr lang="en-US" dirty="0"/>
              <a:t>In-Depth Study: Comparison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Propensity Score Match</a:t>
            </a:r>
          </a:p>
          <a:p>
            <a:pPr lvl="1"/>
            <a:r>
              <a:rPr lang="en-US" dirty="0"/>
              <a:t>Pool – WIA service recipients (other than OJT)</a:t>
            </a:r>
          </a:p>
          <a:p>
            <a:pPr lvl="1"/>
            <a:r>
              <a:rPr lang="en-US" dirty="0"/>
              <a:t>Matched on:</a:t>
            </a:r>
          </a:p>
          <a:p>
            <a:pPr lvl="2"/>
            <a:r>
              <a:rPr lang="en-US" dirty="0"/>
              <a:t>Geographic region of Ohio</a:t>
            </a:r>
          </a:p>
          <a:p>
            <a:pPr lvl="2"/>
            <a:r>
              <a:rPr lang="en-US" dirty="0"/>
              <a:t>Demographic information</a:t>
            </a:r>
          </a:p>
          <a:p>
            <a:pPr lvl="2"/>
            <a:r>
              <a:rPr lang="en-US" dirty="0"/>
              <a:t>Prior workforce experience, including</a:t>
            </a:r>
          </a:p>
          <a:p>
            <a:pPr lvl="3"/>
            <a:r>
              <a:rPr lang="en-US" dirty="0"/>
              <a:t>Employment and number of employers</a:t>
            </a:r>
          </a:p>
          <a:p>
            <a:pPr lvl="3"/>
            <a:r>
              <a:rPr lang="en-US" dirty="0"/>
              <a:t>Earnings and earnings trend</a:t>
            </a:r>
          </a:p>
          <a:p>
            <a:pPr lvl="3"/>
            <a:r>
              <a:rPr lang="en-US" dirty="0"/>
              <a:t>Size and timing of earnings dip </a:t>
            </a:r>
          </a:p>
          <a:p>
            <a:pPr lvl="1"/>
            <a:r>
              <a:rPr lang="en-US" dirty="0"/>
              <a:t>High quality match found for almost 980 of 1,115 OJT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41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In-Depth Study: Data Analysis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838200" y="1273215"/>
            <a:ext cx="7379825" cy="8565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OJT vs. Non-OJT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WIA Participants 2006-2008</a:t>
            </a:r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7" y="2129741"/>
            <a:ext cx="3874481" cy="4031980"/>
          </a:xfrm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502" y="2129742"/>
            <a:ext cx="3776725" cy="403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6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Percent Found Working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294570"/>
              </p:ext>
            </p:extLst>
          </p:nvPr>
        </p:nvGraphicFramePr>
        <p:xfrm>
          <a:off x="628650" y="1474788"/>
          <a:ext cx="78867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7656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Wages Earned Comparisons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474788"/>
          <a:ext cx="78867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10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is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One-Stop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builds and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</p:spTree>
    <p:extLst>
      <p:ext uri="{BB962C8B-B14F-4D97-AF65-F5344CB8AC3E}">
        <p14:creationId xmlns:p14="http://schemas.microsoft.com/office/powerpoint/2010/main" val="683693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204"/>
            <a:ext cx="7886700" cy="1027715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Difference in Difference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8319"/>
            <a:ext cx="7886700" cy="4284981"/>
          </a:xfrm>
        </p:spPr>
        <p:txBody>
          <a:bodyPr/>
          <a:lstStyle/>
          <a:p>
            <a:r>
              <a:rPr lang="en-US" sz="3200" dirty="0"/>
              <a:t>Difference in Difference Model</a:t>
            </a:r>
          </a:p>
          <a:p>
            <a:pPr lvl="1"/>
            <a:r>
              <a:rPr lang="en-US" sz="2800" dirty="0"/>
              <a:t>Beginning fourth quarter before participation</a:t>
            </a:r>
          </a:p>
          <a:p>
            <a:pPr lvl="1"/>
            <a:r>
              <a:rPr lang="en-US" sz="2800" dirty="0"/>
              <a:t>Average of quarters 15 through 18</a:t>
            </a:r>
          </a:p>
          <a:p>
            <a:r>
              <a:rPr lang="en-US" sz="3000" dirty="0"/>
              <a:t>Average </a:t>
            </a:r>
            <a:r>
              <a:rPr lang="en-US" sz="3000" b="1" dirty="0"/>
              <a:t>11.0 percentage point</a:t>
            </a:r>
            <a:r>
              <a:rPr lang="en-US" sz="3000" dirty="0"/>
              <a:t> difference in individuals found working</a:t>
            </a:r>
          </a:p>
          <a:p>
            <a:r>
              <a:rPr lang="en-US" sz="3000" dirty="0"/>
              <a:t>Average </a:t>
            </a:r>
            <a:r>
              <a:rPr lang="en-US" sz="3000" b="1" dirty="0"/>
              <a:t>$1,100 </a:t>
            </a:r>
            <a:r>
              <a:rPr lang="en-US" sz="3000" dirty="0"/>
              <a:t>difference in quarterly wages</a:t>
            </a:r>
          </a:p>
        </p:txBody>
      </p:sp>
    </p:spTree>
    <p:extLst>
      <p:ext uri="{BB962C8B-B14F-4D97-AF65-F5344CB8AC3E}">
        <p14:creationId xmlns:p14="http://schemas.microsoft.com/office/powerpoint/2010/main" val="2388972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Ohio Evaluation and Research Links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504709"/>
            <a:ext cx="7886700" cy="4578592"/>
          </a:xfrm>
        </p:spPr>
        <p:txBody>
          <a:bodyPr>
            <a:normAutofit fontScale="92500"/>
          </a:bodyPr>
          <a:lstStyle/>
          <a:p>
            <a:r>
              <a:rPr lang="en-US" dirty="0"/>
              <a:t>Ohio Education Research Center (</a:t>
            </a:r>
            <a:r>
              <a:rPr lang="en-US" dirty="0">
                <a:hlinkClick r:id="rId3"/>
              </a:rPr>
              <a:t>http://oerc.osu.edu/</a:t>
            </a:r>
            <a:r>
              <a:rPr lang="en-US" dirty="0"/>
              <a:t>) </a:t>
            </a:r>
          </a:p>
          <a:p>
            <a:r>
              <a:rPr lang="en-US" dirty="0"/>
              <a:t>Center for Human Resource Research (</a:t>
            </a:r>
            <a:r>
              <a:rPr lang="en-US" dirty="0">
                <a:hlinkClick r:id="rId4"/>
              </a:rPr>
              <a:t>https://chrr.osu.edu/</a:t>
            </a:r>
            <a:r>
              <a:rPr lang="en-US" dirty="0"/>
              <a:t>)</a:t>
            </a:r>
          </a:p>
          <a:p>
            <a:r>
              <a:rPr lang="en-US" dirty="0" err="1"/>
              <a:t>OhioAnalytics</a:t>
            </a:r>
            <a:r>
              <a:rPr lang="en-US" dirty="0"/>
              <a:t> Partnership (</a:t>
            </a:r>
            <a:r>
              <a:rPr lang="en-US" dirty="0">
                <a:hlinkClick r:id="rId5"/>
              </a:rPr>
              <a:t>www.ohioanalytics.gov</a:t>
            </a:r>
            <a:r>
              <a:rPr lang="en-US" dirty="0"/>
              <a:t>)   </a:t>
            </a:r>
          </a:p>
          <a:p>
            <a:r>
              <a:rPr lang="en-US" dirty="0"/>
              <a:t>Dashboards</a:t>
            </a:r>
          </a:p>
          <a:p>
            <a:pPr lvl="1"/>
            <a:r>
              <a:rPr lang="en-US" dirty="0"/>
              <a:t>Workforce (</a:t>
            </a:r>
            <a:r>
              <a:rPr lang="en-US" dirty="0">
                <a:hlinkClick r:id="rId6"/>
              </a:rPr>
              <a:t>http://www.measures.workforce.ohio.gov/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Higher Education (</a:t>
            </a:r>
            <a:r>
              <a:rPr lang="en-US" dirty="0">
                <a:hlinkClick r:id="rId7"/>
              </a:rPr>
              <a:t>https://compact.chrr.ohio-state.edu/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K12 (</a:t>
            </a:r>
            <a:r>
              <a:rPr lang="en-US" dirty="0">
                <a:hlinkClick r:id="rId8"/>
              </a:rPr>
              <a:t>http://www.slideshare.net/OERC2012/ohios-student-success-dashboard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780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Evaluation and Research Activities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and Future USDOL Plans</a:t>
            </a:r>
          </a:p>
        </p:txBody>
      </p:sp>
    </p:spTree>
    <p:extLst>
      <p:ext uri="{BB962C8B-B14F-4D97-AF65-F5344CB8AC3E}">
        <p14:creationId xmlns:p14="http://schemas.microsoft.com/office/powerpoint/2010/main" val="3510925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DOL Evaluation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754" y="1391717"/>
            <a:ext cx="7798377" cy="460845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Career Pathways (Required) </a:t>
            </a:r>
            <a:r>
              <a:rPr lang="en-US" dirty="0"/>
              <a:t>– Complete an evidence review and builds on Green Jobs/Career Pathways Evaluation.</a:t>
            </a:r>
          </a:p>
          <a:p>
            <a:r>
              <a:rPr lang="en-US" b="1" dirty="0"/>
              <a:t>Equivalent Pay Study (Required) – </a:t>
            </a:r>
            <a:r>
              <a:rPr lang="en-US" dirty="0"/>
              <a:t>Use a multi-pronged approach to build on existing Nontraditional Jobs study, apprenticeship, and the Women's Bureau. </a:t>
            </a:r>
          </a:p>
          <a:p>
            <a:r>
              <a:rPr lang="en-US" b="1" dirty="0"/>
              <a:t>WIOA Implementation Study</a:t>
            </a:r>
            <a:r>
              <a:rPr lang="en-US" dirty="0"/>
              <a:t> – Builds on AJC and WIA Gold Evaluations. </a:t>
            </a:r>
          </a:p>
          <a:p>
            <a:r>
              <a:rPr lang="en-US" b="1" dirty="0"/>
              <a:t>Five-Year Research &amp; Evaluation Plan </a:t>
            </a:r>
            <a:r>
              <a:rPr lang="en-US" dirty="0"/>
              <a:t>– Gather stakeholder input; identify new research ideas, develop annual Learning Agenda through consultation with program offices.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7351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DOL E &amp; R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259" y="1325879"/>
            <a:ext cx="7886700" cy="467868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Planning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Cycle of Evaluations for WIOA Programs.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ETA Five-Year Strategic Research and Evaluation Plan (2017-2021).</a:t>
            </a:r>
          </a:p>
          <a:p>
            <a:r>
              <a:rPr lang="en-US" b="1" dirty="0"/>
              <a:t>Collaboration with CEO and other agencies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Address other research and evaluation projects in WIOA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Explore other information sharing areas and build on examples and experiences.</a:t>
            </a:r>
          </a:p>
          <a:p>
            <a:r>
              <a:rPr lang="en-US" b="1" dirty="0"/>
              <a:t>Budget Formulation  </a:t>
            </a:r>
            <a:r>
              <a:rPr lang="en-US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OMB requirement evidence-based strategies in Agency’s budget.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Evaluation Priorities – Opportunity Youth, long-term unemployment, work experience, customer service strategies for employers and workers.</a:t>
            </a:r>
          </a:p>
        </p:txBody>
      </p:sp>
    </p:spTree>
    <p:extLst>
      <p:ext uri="{BB962C8B-B14F-4D97-AF65-F5344CB8AC3E}">
        <p14:creationId xmlns:p14="http://schemas.microsoft.com/office/powerpoint/2010/main" val="209493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USDOL Evaluation and Research 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0754" y="3656033"/>
            <a:ext cx="6568209" cy="1500187"/>
          </a:xfrm>
        </p:spPr>
        <p:txBody>
          <a:bodyPr>
            <a:normAutofit/>
          </a:bodyPr>
          <a:lstStyle/>
          <a:p>
            <a:r>
              <a:rPr lang="en-US" sz="2800" dirty="0"/>
              <a:t>Technical Assistance and Dissemination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363275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4323282"/>
          </a:xfrm>
        </p:spPr>
        <p:txBody>
          <a:bodyPr/>
          <a:lstStyle/>
          <a:p>
            <a:r>
              <a:rPr lang="en-US" dirty="0"/>
              <a:t>Resources Available</a:t>
            </a:r>
          </a:p>
          <a:p>
            <a:pPr lvl="1"/>
            <a:r>
              <a:rPr lang="en-US" dirty="0"/>
              <a:t>Office of Management and Budget</a:t>
            </a:r>
          </a:p>
          <a:p>
            <a:pPr lvl="2"/>
            <a:r>
              <a:rPr lang="en-US" dirty="0">
                <a:hlinkClick r:id="rId3"/>
              </a:rPr>
              <a:t>Evidence and Evaluation </a:t>
            </a:r>
            <a:endParaRPr lang="en-US" dirty="0"/>
          </a:p>
          <a:p>
            <a:pPr lvl="1"/>
            <a:r>
              <a:rPr lang="en-US" dirty="0"/>
              <a:t>USDOL/CEO - website</a:t>
            </a:r>
          </a:p>
          <a:p>
            <a:pPr lvl="2"/>
            <a:r>
              <a:rPr lang="en-US" dirty="0">
                <a:hlinkClick r:id="rId4"/>
              </a:rPr>
              <a:t>U.S. Department of Labor Evaluation Policy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Clearinghouse for Evaluation and Research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Current Studies</a:t>
            </a:r>
            <a:endParaRPr lang="en-US" dirty="0"/>
          </a:p>
          <a:p>
            <a:pPr lvl="1"/>
            <a:r>
              <a:rPr lang="en-US" dirty="0"/>
              <a:t>USDOL/ETA - website</a:t>
            </a:r>
          </a:p>
          <a:p>
            <a:pPr lvl="2"/>
            <a:r>
              <a:rPr lang="en-US" dirty="0">
                <a:hlinkClick r:id="rId7"/>
              </a:rPr>
              <a:t>Five-Year Research Plan for 2012-2017</a:t>
            </a:r>
            <a:endParaRPr lang="en-US" dirty="0"/>
          </a:p>
          <a:p>
            <a:pPr lvl="2"/>
            <a:r>
              <a:rPr lang="en-US" dirty="0">
                <a:hlinkClick r:id="rId8"/>
              </a:rPr>
              <a:t>ETA Research Publication Database</a:t>
            </a:r>
            <a:endParaRPr lang="en-US" dirty="0"/>
          </a:p>
          <a:p>
            <a:pPr lvl="2"/>
            <a:r>
              <a:rPr lang="en-US" dirty="0">
                <a:hlinkClick r:id="rId9"/>
              </a:rPr>
              <a:t>Workforce System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76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and develop WIOA-specific evaluation and research toolkit</a:t>
            </a:r>
          </a:p>
          <a:p>
            <a:pPr lvl="1"/>
            <a:r>
              <a:rPr lang="en-US" dirty="0"/>
              <a:t>Supported by evaluation tools created for the WIF and TAACCT programs</a:t>
            </a:r>
          </a:p>
          <a:p>
            <a:pPr lvl="1"/>
            <a:r>
              <a:rPr lang="en-US" dirty="0"/>
              <a:t>Engage USDOL/ETA Regional and National Office staff</a:t>
            </a:r>
          </a:p>
          <a:p>
            <a:r>
              <a:rPr lang="en-US" dirty="0"/>
              <a:t>Work with WIOA technical assistance teams to</a:t>
            </a:r>
          </a:p>
          <a:p>
            <a:pPr lvl="1"/>
            <a:r>
              <a:rPr lang="en-US" dirty="0"/>
              <a:t>Develop evaluation and research materials and training for regional forums</a:t>
            </a:r>
          </a:p>
          <a:p>
            <a:pPr lvl="1"/>
            <a:r>
              <a:rPr lang="en-US" dirty="0"/>
              <a:t>Create a technical assistance plan for WIOA evaluation and research</a:t>
            </a:r>
          </a:p>
        </p:txBody>
      </p:sp>
    </p:spTree>
    <p:extLst>
      <p:ext uri="{BB962C8B-B14F-4D97-AF65-F5344CB8AC3E}">
        <p14:creationId xmlns:p14="http://schemas.microsoft.com/office/powerpoint/2010/main" val="1602795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218" y="2930236"/>
            <a:ext cx="7393131" cy="3153065"/>
          </a:xfrm>
        </p:spPr>
        <p:txBody>
          <a:bodyPr>
            <a:normAutofit/>
          </a:bodyPr>
          <a:lstStyle/>
          <a:p>
            <a:r>
              <a:rPr lang="en-US" dirty="0"/>
              <a:t>Resources must be available to fund studies.</a:t>
            </a:r>
          </a:p>
          <a:p>
            <a:r>
              <a:rPr lang="en-US" dirty="0"/>
              <a:t>Regular program data alone does not explain long-term impact of services.</a:t>
            </a:r>
          </a:p>
          <a:p>
            <a:r>
              <a:rPr lang="en-US" dirty="0"/>
              <a:t>New interventions or services implemented need to be studied to understand outcomes.</a:t>
            </a:r>
          </a:p>
          <a:p>
            <a:r>
              <a:rPr lang="en-US" dirty="0"/>
              <a:t>Causal evidence does not explain economic impact.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706880" y="1419226"/>
            <a:ext cx="7040879" cy="1400174"/>
          </a:xfrm>
        </p:spPr>
        <p:txBody>
          <a:bodyPr>
            <a:normAutofit/>
          </a:bodyPr>
          <a:lstStyle/>
          <a:p>
            <a:r>
              <a:rPr lang="en-US" dirty="0"/>
              <a:t>When it comes to building state evaluation and research capacity, which answer is false?</a:t>
            </a:r>
          </a:p>
        </p:txBody>
      </p:sp>
    </p:spTree>
    <p:extLst>
      <p:ext uri="{BB962C8B-B14F-4D97-AF65-F5344CB8AC3E}">
        <p14:creationId xmlns:p14="http://schemas.microsoft.com/office/powerpoint/2010/main" val="254412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06582" y="1516409"/>
            <a:ext cx="7616536" cy="4489536"/>
          </a:xfrm>
        </p:spPr>
        <p:txBody>
          <a:bodyPr>
            <a:normAutofit/>
          </a:bodyPr>
          <a:lstStyle/>
          <a:p>
            <a:r>
              <a:rPr lang="en-US" sz="3200" dirty="0"/>
              <a:t>Describe an Evidence-Based Evaluation and Research Agenda</a:t>
            </a:r>
          </a:p>
          <a:p>
            <a:r>
              <a:rPr lang="en-US" sz="3200" dirty="0"/>
              <a:t>Share Relevance to the Workforce Innovation and Opportunity Act</a:t>
            </a:r>
          </a:p>
          <a:p>
            <a:r>
              <a:rPr lang="en-US" sz="3200" dirty="0"/>
              <a:t>Provide a Perspective on State Evaluation and Research Activities</a:t>
            </a:r>
          </a:p>
          <a:p>
            <a:r>
              <a:rPr lang="en-US" sz="3200" dirty="0"/>
              <a:t>Share Resources and Build State Evaluation and Research Capacity</a:t>
            </a:r>
          </a:p>
        </p:txBody>
      </p:sp>
    </p:spTree>
    <p:extLst>
      <p:ext uri="{BB962C8B-B14F-4D97-AF65-F5344CB8AC3E}">
        <p14:creationId xmlns:p14="http://schemas.microsoft.com/office/powerpoint/2010/main" val="453104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Respond in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Name two training or technical assistance resources that that you think states need to build  or expand evaluation capacity?</a:t>
            </a:r>
          </a:p>
        </p:txBody>
      </p:sp>
    </p:spTree>
    <p:extLst>
      <p:ext uri="{BB962C8B-B14F-4D97-AF65-F5344CB8AC3E}">
        <p14:creationId xmlns:p14="http://schemas.microsoft.com/office/powerpoint/2010/main" val="1924908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1990" y="746761"/>
            <a:ext cx="4920442" cy="5318760"/>
          </a:xfrm>
        </p:spPr>
        <p:txBody>
          <a:bodyPr/>
          <a:lstStyle/>
          <a:p>
            <a:r>
              <a:rPr lang="en-US" dirty="0"/>
              <a:t>Department of Labor Evaluation and Research Contacts: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4"/>
                </a:solidFill>
              </a:rPr>
              <a:t>Molly Irwin, PhD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4"/>
                </a:solidFill>
                <a:hlinkClick r:id="rId3"/>
              </a:rPr>
              <a:t>Irwin.Molly.E@dol.gov</a:t>
            </a:r>
            <a:endParaRPr lang="en-US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4"/>
                </a:solidFill>
              </a:rPr>
              <a:t>Wayne Gordon 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4"/>
              </a:rPr>
              <a:t>Gordon.Wayne@dol.gov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4"/>
                </a:solidFill>
              </a:rPr>
              <a:t>Gloria Salas-Kos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5"/>
              </a:rPr>
              <a:t>Salas-Kos.Gloria@dol.gov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Evidence-Based Agenda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2972" y="3613033"/>
            <a:ext cx="578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Creating a Culture and Environment that Fosters Evaluation and Research</a:t>
            </a:r>
          </a:p>
        </p:txBody>
      </p:sp>
    </p:spTree>
    <p:extLst>
      <p:ext uri="{BB962C8B-B14F-4D97-AF65-F5344CB8AC3E}">
        <p14:creationId xmlns:p14="http://schemas.microsoft.com/office/powerpoint/2010/main" val="60503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DOL’s Chief Evaluation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Established in 2010 to coordinate, manage, and implement the DOL's evaluation program. </a:t>
            </a:r>
          </a:p>
          <a:p>
            <a:r>
              <a:rPr lang="en-US" sz="3200" dirty="0"/>
              <a:t>Independent evaluation office, located organizationally in the Office of the Assistant Secretary for Policy. </a:t>
            </a:r>
          </a:p>
          <a:p>
            <a:r>
              <a:rPr lang="en-US" sz="3200" dirty="0"/>
              <a:t>Works closely with all offices and agencies throughout DOL to develop and implement evaluations that address priorities set by the Secretary and the agencies. </a:t>
            </a:r>
          </a:p>
          <a:p>
            <a:r>
              <a:rPr lang="en-US" sz="3200" dirty="0"/>
              <a:t>Committed to institutionalizing an evidence-based culture.</a:t>
            </a:r>
          </a:p>
          <a:p>
            <a:r>
              <a:rPr lang="en-US" sz="3200" dirty="0"/>
              <a:t>Dedicated funding through appropriations for DOL evaluations</a:t>
            </a:r>
          </a:p>
        </p:txBody>
      </p:sp>
    </p:spTree>
    <p:extLst>
      <p:ext uri="{BB962C8B-B14F-4D97-AF65-F5344CB8AC3E}">
        <p14:creationId xmlns:p14="http://schemas.microsoft.com/office/powerpoint/2010/main" val="119163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Evaluation Officer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766" y="1347254"/>
            <a:ext cx="7562584" cy="4606978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Develop an evidence agenda</a:t>
            </a:r>
          </a:p>
          <a:p>
            <a:r>
              <a:rPr lang="en-US" sz="2800" dirty="0"/>
              <a:t>Plan and oversee evaluation projects</a:t>
            </a:r>
          </a:p>
          <a:p>
            <a:pPr lvl="1"/>
            <a:r>
              <a:rPr lang="en-US" dirty="0"/>
              <a:t>Outcome and Impact evaluations (experimental, non-experimental, behavioral economics)</a:t>
            </a:r>
          </a:p>
          <a:p>
            <a:pPr lvl="1"/>
            <a:r>
              <a:rPr lang="en-US" dirty="0"/>
              <a:t>Descriptive and Implementation evaluations, feasibility studies, exploratory studies, systems change</a:t>
            </a:r>
          </a:p>
          <a:p>
            <a:pPr lvl="1"/>
            <a:r>
              <a:rPr lang="en-US" dirty="0"/>
              <a:t>Literature reviews, evidence reviews, meta-analysis</a:t>
            </a:r>
          </a:p>
          <a:p>
            <a:pPr lvl="1"/>
            <a:r>
              <a:rPr lang="en-US" dirty="0"/>
              <a:t>Statistical analysis and surveys</a:t>
            </a:r>
          </a:p>
          <a:p>
            <a:r>
              <a:rPr lang="en-US" sz="2800" dirty="0"/>
              <a:t>Data analytics projects</a:t>
            </a:r>
          </a:p>
          <a:p>
            <a:r>
              <a:rPr lang="en-US" sz="2800" dirty="0"/>
              <a:t>Capacity development:</a:t>
            </a:r>
          </a:p>
          <a:p>
            <a:pPr lvl="1"/>
            <a:r>
              <a:rPr lang="en-US" dirty="0"/>
              <a:t>Scholars and grants program</a:t>
            </a:r>
          </a:p>
          <a:p>
            <a:pPr lvl="1"/>
            <a:r>
              <a:rPr lang="en-US" dirty="0"/>
              <a:t>Data quality and access  </a:t>
            </a:r>
          </a:p>
          <a:p>
            <a:pPr lvl="1"/>
            <a:r>
              <a:rPr lang="en-US" dirty="0"/>
              <a:t>Program staff capacity</a:t>
            </a:r>
          </a:p>
          <a:p>
            <a:r>
              <a:rPr lang="en-US" sz="2800" dirty="0"/>
              <a:t>Disseminate evaluation findings and work with stakeholders to incorporate evidence into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8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Principles at DOL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305" y="1624445"/>
            <a:ext cx="4722668" cy="3970811"/>
          </a:xfrm>
        </p:spPr>
        <p:txBody>
          <a:bodyPr>
            <a:normAutofit/>
          </a:bodyPr>
          <a:lstStyle/>
          <a:p>
            <a:r>
              <a:rPr lang="en-US" sz="4400" dirty="0"/>
              <a:t>Rigor</a:t>
            </a:r>
          </a:p>
          <a:p>
            <a:r>
              <a:rPr lang="en-US" sz="4400" dirty="0"/>
              <a:t>Relevant</a:t>
            </a:r>
          </a:p>
          <a:p>
            <a:r>
              <a:rPr lang="en-US" sz="4400" dirty="0"/>
              <a:t>Transparency</a:t>
            </a:r>
          </a:p>
          <a:p>
            <a:r>
              <a:rPr lang="en-US" sz="4400" dirty="0"/>
              <a:t>Independence</a:t>
            </a:r>
          </a:p>
          <a:p>
            <a:r>
              <a:rPr lang="en-US" sz="4400" dirty="0"/>
              <a:t>Ethics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39" y="2996044"/>
            <a:ext cx="3392578" cy="30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346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evaluation and research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98&quot;/&gt;&lt;/object&gt;&lt;object type=&quot;3&quot; unique_id=&quot;10006&quot;&gt;&lt;property id=&quot;20148&quot; value=&quot;5&quot;/&gt;&lt;property id=&quot;20300&quot; value=&quot;Slide 4 - &amp;quot;WIOA Vision&amp;quot;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71&quot;/&gt;&lt;/object&gt;&lt;object type=&quot;3&quot; unique_id=&quot;10008&quot;&gt;&lt;property id=&quot;20148&quot; value=&quot;5&quot;/&gt;&lt;property id=&quot;20300&quot; value=&quot;Slide 6 - &amp;quot;Evidence-Based Agenda&amp;quot;&quot;/&gt;&lt;property id=&quot;20307&quot; value=&quot;272&quot;/&gt;&lt;/object&gt;&lt;object type=&quot;3&quot; unique_id=&quot;10009&quot;&gt;&lt;property id=&quot;20148&quot; value=&quot;5&quot;/&gt;&lt;property id=&quot;20300&quot; value=&quot;Slide 7 - &amp;quot;DOL’s Chief Evaluation Office&amp;quot;&quot;/&gt;&lt;property id=&quot;20307&quot; value=&quot;281&quot;/&gt;&lt;/object&gt;&lt;object type=&quot;3&quot; unique_id=&quot;10010&quot;&gt;&lt;property id=&quot;20148&quot; value=&quot;5&quot;/&gt;&lt;property id=&quot;20300&quot; value=&quot;Slide 8 - &amp;quot;Chief Evaluation Officer Activities&amp;quot;&quot;/&gt;&lt;property id=&quot;20307&quot; value=&quot;328&quot;/&gt;&lt;/object&gt;&lt;object type=&quot;3&quot; unique_id=&quot;10011&quot;&gt;&lt;property id=&quot;20148&quot; value=&quot;5&quot;/&gt;&lt;property id=&quot;20300&quot; value=&quot;Slide 9 - &amp;quot;Evaluation Principles at DOL&amp;quot;&quot;/&gt;&lt;property id=&quot;20307&quot; value=&quot;279&quot;/&gt;&lt;/object&gt;&lt;object type=&quot;3&quot; unique_id=&quot;10012&quot;&gt;&lt;property id=&quot;20148&quot; value=&quot;5&quot;/&gt;&lt;property id=&quot;20300&quot; value=&quot;Slide 10 - &amp;quot;DOL Evaluation Plan&amp;quot;&quot;/&gt;&lt;property id=&quot;20307&quot; value=&quot;273&quot;/&gt;&lt;/object&gt;&lt;object type=&quot;3&quot; unique_id=&quot;10013&quot;&gt;&lt;property id=&quot;20148&quot; value=&quot;5&quot;/&gt;&lt;property id=&quot;20300&quot; value=&quot;Slide 11 - &amp;quot;Evaluation and WIOA&amp;quot;&quot;/&gt;&lt;property id=&quot;20307&quot; value=&quot;282&quot;/&gt;&lt;/object&gt;&lt;object type=&quot;3&quot; unique_id=&quot;10014&quot;&gt;&lt;property id=&quot;20148&quot; value=&quot;5&quot;/&gt;&lt;property id=&quot;20300&quot; value=&quot;Slide 12 - &amp;quot;The Law&amp;quot;&quot;/&gt;&lt;property id=&quot;20307&quot; value=&quot;297&quot;/&gt;&lt;/object&gt;&lt;object type=&quot;3&quot; unique_id=&quot;10015&quot;&gt;&lt;property id=&quot;20148&quot; value=&quot;5&quot;/&gt;&lt;property id=&quot;20300&quot; value=&quot;Slide 13 - &amp;quot;State Evaluation Strategies&amp;quot;&quot;/&gt;&lt;property id=&quot;20307&quot; value=&quot;299&quot;/&gt;&lt;/object&gt;&lt;object type=&quot;3&quot; unique_id=&quot;10016&quot;&gt;&lt;property id=&quot;20148&quot; value=&quot;5&quot;/&gt;&lt;property id=&quot;20300&quot; value=&quot;Slide 14 - &amp;quot;Assessing State Evaluation Needs&amp;quot;&quot;/&gt;&lt;property id=&quot;20307&quot; value=&quot;287&quot;/&gt;&lt;/object&gt;&lt;object type=&quot;3&quot; unique_id=&quot;10017&quot;&gt;&lt;property id=&quot;20148&quot; value=&quot;5&quot;/&gt;&lt;property id=&quot;20300&quot; value=&quot;Slide 15 - &amp;quot;Examples of Available Research Data&amp;quot;&quot;/&gt;&lt;property id=&quot;20307&quot; value=&quot;288&quot;/&gt;&lt;/object&gt;&lt;object type=&quot;3&quot; unique_id=&quot;10018&quot;&gt;&lt;property id=&quot;20148&quot; value=&quot;5&quot;/&gt;&lt;property id=&quot;20300&quot; value=&quot;Slide 16 - &amp;quot;Addressing Resource Concerns&amp;quot;&quot;/&gt;&lt;property id=&quot;20307&quot; value=&quot;296&quot;/&gt;&lt;/object&gt;&lt;object type=&quot;3&quot; unique_id=&quot;10019&quot;&gt;&lt;property id=&quot;20148&quot; value=&quot;5&quot;/&gt;&lt;property id=&quot;20300&quot; value=&quot;Slide 17 - &amp;quot;Ohio’s Evaluation and Research Efforts&amp;quot;&quot;/&gt;&lt;property id=&quot;20307&quot; value=&quot;329&quot;/&gt;&lt;/object&gt;&lt;object type=&quot;3&quot; unique_id=&quot;10020&quot;&gt;&lt;property id=&quot;20148&quot; value=&quot;5&quot;/&gt;&lt;property id=&quot;20300&quot; value=&quot;Slide 18 - &amp;quot;Ohio Longitudinal Data Archive&amp;quot;&quot;/&gt;&lt;property id=&quot;20307&quot; value=&quot;301&quot;/&gt;&lt;/object&gt;&lt;object type=&quot;3&quot; unique_id=&quot;10021&quot;&gt;&lt;property id=&quot;20148&quot; value=&quot;5&quot;/&gt;&lt;property id=&quot;20300&quot; value=&quot;Slide 19&quot;/&gt;&lt;property id=&quot;20307&quot; value=&quot;302&quot;/&gt;&lt;/object&gt;&lt;object type=&quot;3&quot; unique_id=&quot;10022&quot;&gt;&lt;property id=&quot;20148&quot; value=&quot;5&quot;/&gt;&lt;property id=&quot;20300&quot; value=&quot;Slide 20 - &amp;quot;Governance Model&amp;quot;&quot;/&gt;&lt;property id=&quot;20307&quot; value=&quot;303&quot;/&gt;&lt;/object&gt;&lt;object type=&quot;3&quot; unique_id=&quot;10023&quot;&gt;&lt;property id=&quot;20148&quot; value=&quot;5&quot;/&gt;&lt;property id=&quot;20300&quot; value=&quot;Slide 21 - &amp;quot;Center for Human Resource Research&amp;quot;&quot;/&gt;&lt;property id=&quot;20307&quot; value=&quot;304&quot;/&gt;&lt;/object&gt;&lt;object type=&quot;3&quot; unique_id=&quot;10024&quot;&gt;&lt;property id=&quot;20148&quot; value=&quot;5&quot;/&gt;&lt;property id=&quot;20300&quot; value=&quot;Slide 22 - &amp;quot;Create Clear Data Access Procedures&amp;quot;&quot;/&gt;&lt;property id=&quot;20307&quot; value=&quot;305&quot;/&gt;&lt;/object&gt;&lt;object type=&quot;3&quot; unique_id=&quot;10025&quot;&gt;&lt;property id=&quot;20148&quot; value=&quot;5&quot;/&gt;&lt;property id=&quot;20300&quot; value=&quot;Slide 23 - &amp;quot;Ohio Longitudinal Data Archive Users&amp;quot;&quot;/&gt;&lt;property id=&quot;20307&quot; value=&quot;306&quot;/&gt;&lt;/object&gt;&lt;object type=&quot;3&quot; unique_id=&quot;10026&quot;&gt;&lt;property id=&quot;20148&quot; value=&quot;5&quot;/&gt;&lt;property id=&quot;20300&quot; value=&quot;Slide 24 - &amp;quot;Explore OLDA Elements&amp;quot;&quot;/&gt;&lt;property id=&quot;20307&quot; value=&quot;307&quot;/&gt;&lt;/object&gt;&lt;object type=&quot;3&quot; unique_id=&quot;10027&quot;&gt;&lt;property id=&quot;20148&quot; value=&quot;5&quot;/&gt;&lt;property id=&quot;20300&quot; value=&quot;Slide 25 - &amp;quot;Applying for OLDA Access&amp;quot;&quot;/&gt;&lt;property id=&quot;20307&quot; value=&quot;308&quot;/&gt;&lt;/object&gt;&lt;object type=&quot;3&quot; unique_id=&quot;10028&quot;&gt;&lt;property id=&quot;20148&quot; value=&quot;5&quot;/&gt;&lt;property id=&quot;20300&quot; value=&quot;Slide 26 - &amp;quot;Applying for OLDA Access&amp;quot;&quot;/&gt;&lt;property id=&quot;20307&quot; value=&quot;309&quot;/&gt;&lt;/object&gt;&lt;object type=&quot;3&quot; unique_id=&quot;10029&quot;&gt;&lt;property id=&quot;20148&quot; value=&quot;5&quot;/&gt;&lt;property id=&quot;20300&quot; value=&quot;Slide 27 - &amp;quot;Ohio Education Research Center&amp;quot;&quot;/&gt;&lt;property id=&quot;20307&quot; value=&quot;310&quot;/&gt;&lt;/object&gt;&lt;object type=&quot;3&quot; unique_id=&quot;10030&quot;&gt;&lt;property id=&quot;20148&quot; value=&quot;5&quot;/&gt;&lt;property id=&quot;20300&quot; value=&quot;Slide 28 - &amp;quot;Current Research Agenda&amp;quot;&quot;/&gt;&lt;property id=&quot;20307&quot; value=&quot;312&quot;/&gt;&lt;/object&gt;&lt;object type=&quot;3&quot; unique_id=&quot;10031&quot;&gt;&lt;property id=&quot;20148&quot; value=&quot;5&quot;/&gt;&lt;property id=&quot;20300&quot; value=&quot;Slide 29 - &amp;quot;Agenda-Setting in State Government&amp;quot;&quot;/&gt;&lt;property id=&quot;20307&quot; value=&quot;313&quot;/&gt;&lt;/object&gt;&lt;object type=&quot;3&quot; unique_id=&quot;10032&quot;&gt;&lt;property id=&quot;20148&quot; value=&quot;5&quot;/&gt;&lt;property id=&quot;20300&quot; value=&quot;Slide 30 - &amp;quot;Research Examples&amp;quot;&quot;/&gt;&lt;property id=&quot;20307&quot; value=&quot;314&quot;/&gt;&lt;/object&gt;&lt;object type=&quot;3&quot; unique_id=&quot;10033&quot;&gt;&lt;property id=&quot;20148&quot; value=&quot;5&quot;/&gt;&lt;property id=&quot;20300&quot; value=&quot;Slide 31 - &amp;quot;Workforce Success Measures&amp;quot;&quot;/&gt;&lt;property id=&quot;20307&quot; value=&quot;315&quot;/&gt;&lt;/object&gt;&lt;object type=&quot;3&quot; unique_id=&quot;10034&quot;&gt;&lt;property id=&quot;20148&quot; value=&quot;5&quot;/&gt;&lt;property id=&quot;20300&quot; value=&quot;Slide 32 - &amp;quot;Central Ohio Compact Site&amp;quot;&quot;/&gt;&lt;property id=&quot;20307&quot; value=&quot;316&quot;/&gt;&lt;/object&gt;&lt;object type=&quot;3&quot; unique_id=&quot;10035&quot;&gt;&lt;property id=&quot;20148&quot; value=&quot;5&quot;/&gt;&lt;property id=&quot;20300&quot; value=&quot;Slide 33 - &amp;quot;In-Depth Study: Research Question&amp;quot;&quot;/&gt;&lt;property id=&quot;20307&quot; value=&quot;317&quot;/&gt;&lt;/object&gt;&lt;object type=&quot;3&quot; unique_id=&quot;10036&quot;&gt;&lt;property id=&quot;20148&quot; value=&quot;5&quot;/&gt;&lt;property id=&quot;20300&quot; value=&quot;Slide 34 - &amp;quot;In-Depth Study: Research Design&amp;quot;&quot;/&gt;&lt;property id=&quot;20307&quot; value=&quot;319&quot;/&gt;&lt;/object&gt;&lt;object type=&quot;3&quot; unique_id=&quot;10037&quot;&gt;&lt;property id=&quot;20148&quot; value=&quot;5&quot;/&gt;&lt;property id=&quot;20300&quot; value=&quot;Slide 35 - &amp;quot;In-Depth Study: Data Sources&amp;quot;&quot;/&gt;&lt;property id=&quot;20307&quot; value=&quot;318&quot;/&gt;&lt;/object&gt;&lt;object type=&quot;3&quot; unique_id=&quot;10038&quot;&gt;&lt;property id=&quot;20148&quot; value=&quot;5&quot;/&gt;&lt;property id=&quot;20300&quot; value=&quot;Slide 36 - &amp;quot;In-Depth Study: Comparison Group&amp;quot;&quot;/&gt;&lt;property id=&quot;20307&quot; value=&quot;327&quot;/&gt;&lt;/object&gt;&lt;object type=&quot;3&quot; unique_id=&quot;10039&quot;&gt;&lt;property id=&quot;20148&quot; value=&quot;5&quot;/&gt;&lt;property id=&quot;20300&quot; value=&quot;Slide 37 - &amp;quot;In-Depth Study: Data Analysis&amp;quot;&quot;/&gt;&lt;property id=&quot;20307&quot; value=&quot;320&quot;/&gt;&lt;/object&gt;&lt;object type=&quot;3&quot; unique_id=&quot;10040&quot;&gt;&lt;property id=&quot;20148&quot; value=&quot;5&quot;/&gt;&lt;property id=&quot;20300&quot; value=&quot;Slide 38 - &amp;quot;Results: Percent Found Working&amp;quot;&quot;/&gt;&lt;property id=&quot;20307&quot; value=&quot;321&quot;/&gt;&lt;/object&gt;&lt;object type=&quot;3&quot; unique_id=&quot;10041&quot;&gt;&lt;property id=&quot;20148&quot; value=&quot;5&quot;/&gt;&lt;property id=&quot;20300&quot; value=&quot;Slide 39 - &amp;quot;Results: Wages Earned Comparisons&amp;quot;&quot;/&gt;&lt;property id=&quot;20307&quot; value=&quot;322&quot;/&gt;&lt;/object&gt;&lt;object type=&quot;3&quot; unique_id=&quot;10042&quot;&gt;&lt;property id=&quot;20148&quot; value=&quot;5&quot;/&gt;&lt;property id=&quot;20300&quot; value=&quot;Slide 40 - &amp;quot;Results: Difference in Difference Models&amp;quot;&quot;/&gt;&lt;property id=&quot;20307&quot; value=&quot;324&quot;/&gt;&lt;/object&gt;&lt;object type=&quot;3&quot; unique_id=&quot;10043&quot;&gt;&lt;property id=&quot;20148&quot; value=&quot;5&quot;/&gt;&lt;property id=&quot;20300&quot; value=&quot;Slide 41 - &amp;quot;Ohio Evaluation and Research Links&amp;quot;&quot;/&gt;&lt;property id=&quot;20307&quot; value=&quot;325&quot;/&gt;&lt;/object&gt;&lt;object type=&quot;3&quot; unique_id=&quot;10044&quot;&gt;&lt;property id=&quot;20148&quot; value=&quot;5&quot;/&gt;&lt;property id=&quot;20300&quot; value=&quot;Slide 42&quot;/&gt;&lt;property id=&quot;20307&quot; value=&quot;261&quot;/&gt;&lt;/object&gt;&lt;object type=&quot;3&quot; unique_id=&quot;10045&quot;&gt;&lt;property id=&quot;20148&quot; value=&quot;5&quot;/&gt;&lt;property id=&quot;20300&quot; value=&quot;Slide 43 - &amp;quot;Federal Evaluation and Research Activities&amp;quot;&quot;/&gt;&lt;property id=&quot;20307&quot; value=&quot;290&quot;/&gt;&lt;/object&gt;&lt;object type=&quot;3&quot; unique_id=&quot;10046&quot;&gt;&lt;property id=&quot;20148&quot; value=&quot;5&quot;/&gt;&lt;property id=&quot;20300&quot; value=&quot;Slide 44 - &amp;quot;Current DOL Evaluation Activities&amp;quot;&quot;/&gt;&lt;property id=&quot;20307&quot; value=&quot;289&quot;/&gt;&lt;/object&gt;&lt;object type=&quot;3&quot; unique_id=&quot;10047&quot;&gt;&lt;property id=&quot;20148&quot; value=&quot;5&quot;/&gt;&lt;property id=&quot;20300&quot; value=&quot;Slide 45 - &amp;quot;Long-Term DOL E &amp;amp; R Activities&amp;quot;&quot;/&gt;&lt;property id=&quot;20307&quot; value=&quot;291&quot;/&gt;&lt;/object&gt;&lt;object type=&quot;3&quot; unique_id=&quot;10048&quot;&gt;&lt;property id=&quot;20148&quot; value=&quot;5&quot;/&gt;&lt;property id=&quot;20300&quot; value=&quot;Slide 46 - &amp;quot;USDOL Evaluation and Research Resources&amp;quot;&quot;/&gt;&lt;property id=&quot;20307&quot; value=&quot;292&quot;/&gt;&lt;/object&gt;&lt;object type=&quot;3&quot; unique_id=&quot;10049&quot;&gt;&lt;property id=&quot;20148&quot; value=&quot;5&quot;/&gt;&lt;property id=&quot;20300&quot; value=&quot;Slide 47&quot;/&gt;&lt;property id=&quot;20307&quot; value=&quot;276&quot;/&gt;&lt;/object&gt;&lt;object type=&quot;3&quot; unique_id=&quot;10050&quot;&gt;&lt;property id=&quot;20148&quot; value=&quot;5&quot;/&gt;&lt;property id=&quot;20300&quot; value=&quot;Slide 48&quot;/&gt;&lt;property id=&quot;20307&quot; value=&quot;293&quot;/&gt;&lt;/object&gt;&lt;object type=&quot;3&quot; unique_id=&quot;10051&quot;&gt;&lt;property id=&quot;20148&quot; value=&quot;5&quot;/&gt;&lt;property id=&quot;20300&quot; value=&quot;Slide 49&quot;/&gt;&lt;property id=&quot;20307&quot; value=&quot;277&quot;/&gt;&lt;/object&gt;&lt;object type=&quot;3&quot; unique_id=&quot;10052&quot;&gt;&lt;property id=&quot;20148&quot; value=&quot;5&quot;/&gt;&lt;property id=&quot;20300&quot; value=&quot;Slide 50&quot;/&gt;&lt;property id=&quot;20307&quot; value=&quot;294&quot;/&gt;&lt;/object&gt;&lt;object type=&quot;3&quot; unique_id=&quot;10053&quot;&gt;&lt;property id=&quot;20148&quot; value=&quot;5&quot;/&gt;&lt;property id=&quot;20300&quot; value=&quot;Slide 51&quot;/&gt;&lt;property id=&quot;20307&quot; value=&quot;262&quot;/&gt;&lt;/object&gt;&lt;/object&gt;&lt;object type=&quot;8&quot; unique_id=&quot;101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8004</TotalTime>
  <Words>2313</Words>
  <Application>Microsoft Office PowerPoint</Application>
  <PresentationFormat>On-screen Show (4:3)</PresentationFormat>
  <Paragraphs>416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Myriad Pro</vt:lpstr>
      <vt:lpstr>Times New Roman</vt:lpstr>
      <vt:lpstr>Wingdings</vt:lpstr>
      <vt:lpstr>Wingdings 2</vt:lpstr>
      <vt:lpstr>Wingdings 3</vt:lpstr>
      <vt:lpstr>Office Theme</vt:lpstr>
      <vt:lpstr>evaluation and research</vt:lpstr>
      <vt:lpstr>PowerPoint Presentation</vt:lpstr>
      <vt:lpstr>PowerPoint Presentation</vt:lpstr>
      <vt:lpstr>WIOA Vision</vt:lpstr>
      <vt:lpstr>PowerPoint Presentation</vt:lpstr>
      <vt:lpstr>Evidence-Based Agenda</vt:lpstr>
      <vt:lpstr>DOL’s Chief Evaluation Office</vt:lpstr>
      <vt:lpstr>Chief Evaluation Officer Activities</vt:lpstr>
      <vt:lpstr>Evaluation Principles at DOL</vt:lpstr>
      <vt:lpstr>DOL Evaluation Plan</vt:lpstr>
      <vt:lpstr>Evaluation and WIOA</vt:lpstr>
      <vt:lpstr>The Law</vt:lpstr>
      <vt:lpstr>State Evaluation Strategies</vt:lpstr>
      <vt:lpstr>Assessing State Evaluation Needs</vt:lpstr>
      <vt:lpstr>Examples of Available Research Data</vt:lpstr>
      <vt:lpstr>Addressing Resource Concerns</vt:lpstr>
      <vt:lpstr>Ohio’s Evaluation and Research Efforts</vt:lpstr>
      <vt:lpstr>Ohio Longitudinal Data Archive</vt:lpstr>
      <vt:lpstr>PowerPoint Presentation</vt:lpstr>
      <vt:lpstr>Governance Model</vt:lpstr>
      <vt:lpstr>Center for Human Resource Research</vt:lpstr>
      <vt:lpstr>Create Clear Data Access Procedures</vt:lpstr>
      <vt:lpstr>Ohio Longitudinal Data Archive Users</vt:lpstr>
      <vt:lpstr>Explore OLDA Elements</vt:lpstr>
      <vt:lpstr>Applying for OLDA Access</vt:lpstr>
      <vt:lpstr>Applying for OLDA Access</vt:lpstr>
      <vt:lpstr>Ohio Education Research Center</vt:lpstr>
      <vt:lpstr>Current Research Agenda</vt:lpstr>
      <vt:lpstr>Agenda-Setting in State Government</vt:lpstr>
      <vt:lpstr>Research Examples</vt:lpstr>
      <vt:lpstr>Workforce Success Measures</vt:lpstr>
      <vt:lpstr>Central Ohio Compact Site</vt:lpstr>
      <vt:lpstr>In-Depth Study: Research Question</vt:lpstr>
      <vt:lpstr>In-Depth Study: Research Design</vt:lpstr>
      <vt:lpstr>In-Depth Study: Data Sources</vt:lpstr>
      <vt:lpstr>In-Depth Study: Comparison Group</vt:lpstr>
      <vt:lpstr>In-Depth Study: Data Analysis</vt:lpstr>
      <vt:lpstr>Results: Percent Found Working</vt:lpstr>
      <vt:lpstr>Results: Wages Earned Comparisons</vt:lpstr>
      <vt:lpstr>Results: Difference in Difference Models</vt:lpstr>
      <vt:lpstr>Ohio Evaluation and Research Links</vt:lpstr>
      <vt:lpstr>PowerPoint Presentation</vt:lpstr>
      <vt:lpstr>Federal Evaluation and Research Activities</vt:lpstr>
      <vt:lpstr>Current DOL Evaluation Activities</vt:lpstr>
      <vt:lpstr>Long-Term DOL E &amp; R Activities</vt:lpstr>
      <vt:lpstr>USDOL Evaluation and Research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Jennifer Jacobs</cp:lastModifiedBy>
  <cp:revision>202</cp:revision>
  <cp:lastPrinted>2016-10-19T13:47:02Z</cp:lastPrinted>
  <dcterms:created xsi:type="dcterms:W3CDTF">2016-06-21T17:10:41Z</dcterms:created>
  <dcterms:modified xsi:type="dcterms:W3CDTF">2016-12-07T14:34:11Z</dcterms:modified>
</cp:coreProperties>
</file>