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5" r:id="rId3"/>
    <p:sldId id="269" r:id="rId4"/>
    <p:sldId id="271" r:id="rId5"/>
    <p:sldId id="27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300" r:id="rId31"/>
    <p:sldId id="296" r:id="rId32"/>
    <p:sldId id="297" r:id="rId33"/>
    <p:sldId id="298" r:id="rId34"/>
    <p:sldId id="299" r:id="rId35"/>
    <p:sldId id="266" r:id="rId36"/>
    <p:sldId id="268" r:id="rId37"/>
    <p:sldId id="267"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2F5"/>
    <a:srgbClr val="C6D1F0"/>
    <a:srgbClr val="CBD9EB"/>
    <a:srgbClr val="C5D5E9"/>
    <a:srgbClr val="A20000"/>
    <a:srgbClr val="293170"/>
    <a:srgbClr val="404040"/>
    <a:srgbClr val="F57E1B"/>
    <a:srgbClr val="111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44" autoAdjust="0"/>
    <p:restoredTop sz="94343" autoAdjust="0"/>
  </p:normalViewPr>
  <p:slideViewPr>
    <p:cSldViewPr snapToGrid="0">
      <p:cViewPr varScale="1">
        <p:scale>
          <a:sx n="73" d="100"/>
          <a:sy n="73" d="100"/>
        </p:scale>
        <p:origin x="1050" y="72"/>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75DB4-97DE-46C0-AF47-2F3398FDDFDD}" type="datetimeFigureOut">
              <a:rPr lang="en-US" smtClean="0"/>
              <a:t>2/10/2016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681D1-57C7-4238-B05E-86F2E87605E8}" type="slidenum">
              <a:rPr lang="en-US" smtClean="0"/>
              <a:t>‹#›</a:t>
            </a:fld>
            <a:endParaRPr lang="en-US" dirty="0"/>
          </a:p>
        </p:txBody>
      </p:sp>
    </p:spTree>
    <p:extLst>
      <p:ext uri="{BB962C8B-B14F-4D97-AF65-F5344CB8AC3E}">
        <p14:creationId xmlns:p14="http://schemas.microsoft.com/office/powerpoint/2010/main" val="393897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875E190-8E6C-4E7F-8B05-CA371B960A74}" type="slidenum">
              <a:rPr lang="en-US" smtClean="0"/>
              <a:pPr/>
              <a:t>2</a:t>
            </a:fld>
            <a:endParaRPr lang="en-US" dirty="0"/>
          </a:p>
        </p:txBody>
      </p:sp>
    </p:spTree>
    <p:extLst>
      <p:ext uri="{BB962C8B-B14F-4D97-AF65-F5344CB8AC3E}">
        <p14:creationId xmlns:p14="http://schemas.microsoft.com/office/powerpoint/2010/main" val="172488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5E190-8E6C-4E7F-8B05-CA371B960A74}" type="slidenum">
              <a:rPr lang="en-US" smtClean="0"/>
              <a:pPr/>
              <a:t>37</a:t>
            </a:fld>
            <a:endParaRPr lang="en-US" dirty="0"/>
          </a:p>
        </p:txBody>
      </p:sp>
    </p:spTree>
    <p:extLst>
      <p:ext uri="{BB962C8B-B14F-4D97-AF65-F5344CB8AC3E}">
        <p14:creationId xmlns:p14="http://schemas.microsoft.com/office/powerpoint/2010/main" val="102855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681D1-57C7-4238-B05E-86F2E87605E8}" type="slidenum">
              <a:rPr lang="en-US" smtClean="0"/>
              <a:t>6</a:t>
            </a:fld>
            <a:endParaRPr lang="en-US" dirty="0"/>
          </a:p>
        </p:txBody>
      </p:sp>
    </p:spTree>
    <p:extLst>
      <p:ext uri="{BB962C8B-B14F-4D97-AF65-F5344CB8AC3E}">
        <p14:creationId xmlns:p14="http://schemas.microsoft.com/office/powerpoint/2010/main" val="16924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681D1-57C7-4238-B05E-86F2E87605E8}" type="slidenum">
              <a:rPr lang="en-US" smtClean="0"/>
              <a:t>11</a:t>
            </a:fld>
            <a:endParaRPr lang="en-US" dirty="0"/>
          </a:p>
        </p:txBody>
      </p:sp>
    </p:spTree>
    <p:extLst>
      <p:ext uri="{BB962C8B-B14F-4D97-AF65-F5344CB8AC3E}">
        <p14:creationId xmlns:p14="http://schemas.microsoft.com/office/powerpoint/2010/main" val="204585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681D1-57C7-4238-B05E-86F2E87605E8}" type="slidenum">
              <a:rPr lang="en-US" smtClean="0"/>
              <a:t>16</a:t>
            </a:fld>
            <a:endParaRPr lang="en-US" dirty="0"/>
          </a:p>
        </p:txBody>
      </p:sp>
    </p:spTree>
    <p:extLst>
      <p:ext uri="{BB962C8B-B14F-4D97-AF65-F5344CB8AC3E}">
        <p14:creationId xmlns:p14="http://schemas.microsoft.com/office/powerpoint/2010/main" val="96886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681D1-57C7-4238-B05E-86F2E87605E8}" type="slidenum">
              <a:rPr lang="en-US" smtClean="0"/>
              <a:t>19</a:t>
            </a:fld>
            <a:endParaRPr lang="en-US" dirty="0"/>
          </a:p>
        </p:txBody>
      </p:sp>
    </p:spTree>
    <p:extLst>
      <p:ext uri="{BB962C8B-B14F-4D97-AF65-F5344CB8AC3E}">
        <p14:creationId xmlns:p14="http://schemas.microsoft.com/office/powerpoint/2010/main" val="112439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681D1-57C7-4238-B05E-86F2E87605E8}" type="slidenum">
              <a:rPr lang="en-US" smtClean="0"/>
              <a:t>23</a:t>
            </a:fld>
            <a:endParaRPr lang="en-US" dirty="0"/>
          </a:p>
        </p:txBody>
      </p:sp>
    </p:spTree>
    <p:extLst>
      <p:ext uri="{BB962C8B-B14F-4D97-AF65-F5344CB8AC3E}">
        <p14:creationId xmlns:p14="http://schemas.microsoft.com/office/powerpoint/2010/main" val="270125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681D1-57C7-4238-B05E-86F2E87605E8}" type="slidenum">
              <a:rPr lang="en-US" smtClean="0"/>
              <a:t>25</a:t>
            </a:fld>
            <a:endParaRPr lang="en-US" dirty="0"/>
          </a:p>
        </p:txBody>
      </p:sp>
    </p:spTree>
    <p:extLst>
      <p:ext uri="{BB962C8B-B14F-4D97-AF65-F5344CB8AC3E}">
        <p14:creationId xmlns:p14="http://schemas.microsoft.com/office/powerpoint/2010/main" val="254598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8875E190-8E6C-4E7F-8B05-CA371B960A74}" type="slidenum">
              <a:rPr lang="en-US" smtClean="0"/>
              <a:pPr/>
              <a:t>35</a:t>
            </a:fld>
            <a:endParaRPr lang="en-US" dirty="0"/>
          </a:p>
        </p:txBody>
      </p:sp>
    </p:spTree>
    <p:extLst>
      <p:ext uri="{BB962C8B-B14F-4D97-AF65-F5344CB8AC3E}">
        <p14:creationId xmlns:p14="http://schemas.microsoft.com/office/powerpoint/2010/main" val="228827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8875E190-8E6C-4E7F-8B05-CA371B960A74}" type="slidenum">
              <a:rPr lang="en-US" smtClean="0"/>
              <a:pPr/>
              <a:t>36</a:t>
            </a:fld>
            <a:endParaRPr lang="en-US" dirty="0"/>
          </a:p>
        </p:txBody>
      </p:sp>
    </p:spTree>
    <p:extLst>
      <p:ext uri="{BB962C8B-B14F-4D97-AF65-F5344CB8AC3E}">
        <p14:creationId xmlns:p14="http://schemas.microsoft.com/office/powerpoint/2010/main" val="120681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2" y="0"/>
            <a:ext cx="9139955" cy="6858000"/>
          </a:xfrm>
          <a:prstGeom prst="rect">
            <a:avLst/>
          </a:prstGeom>
        </p:spPr>
      </p:pic>
      <p:sp>
        <p:nvSpPr>
          <p:cNvPr id="8" name="Rounded Rectangle 7"/>
          <p:cNvSpPr/>
          <p:nvPr userDrawn="1"/>
        </p:nvSpPr>
        <p:spPr>
          <a:xfrm>
            <a:off x="215153" y="1578280"/>
            <a:ext cx="8713694" cy="4774895"/>
          </a:xfrm>
          <a:prstGeom prst="roundRect">
            <a:avLst>
              <a:gd name="adj" fmla="val 7598"/>
            </a:avLst>
          </a:prstGeom>
          <a:solidFill>
            <a:schemeClr val="bg1"/>
          </a:solidFill>
          <a:ln>
            <a:noFill/>
          </a:ln>
          <a:effectLst>
            <a:outerShdw blurRad="2286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153" y="67627"/>
            <a:ext cx="4936186" cy="1212533"/>
          </a:xfrm>
          <a:prstGeom prst="rect">
            <a:avLst/>
          </a:prstGeom>
        </p:spPr>
      </p:pic>
      <p:sp>
        <p:nvSpPr>
          <p:cNvPr id="11" name="Rounded Rectangle 10"/>
          <p:cNvSpPr/>
          <p:nvPr userDrawn="1"/>
        </p:nvSpPr>
        <p:spPr>
          <a:xfrm>
            <a:off x="285750" y="1623539"/>
            <a:ext cx="8572500" cy="4662961"/>
          </a:xfrm>
          <a:prstGeom prst="roundRect">
            <a:avLst>
              <a:gd name="adj" fmla="val 7259"/>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101600" dist="12700" dir="5400000" algn="ctr">
              <a:srgbClr val="000000">
                <a:alpha val="0"/>
              </a:srgb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1717039"/>
            <a:ext cx="7772400" cy="1792923"/>
          </a:xfrm>
        </p:spPr>
        <p:txBody>
          <a:bodyPr anchor="b">
            <a:normAutofit/>
          </a:bodyPr>
          <a:lstStyle>
            <a:lvl1pPr algn="ctr">
              <a:defRPr lang="en-US" sz="4400" b="1" i="0" u="none" kern="1200" baseline="0" dirty="0">
                <a:solidFill>
                  <a:srgbClr val="D00000"/>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smtClean="0"/>
              <a:t>Event Title</a:t>
            </a:r>
            <a:endParaRPr lang="en-US" dirty="0"/>
          </a:p>
        </p:txBody>
      </p:sp>
      <p:sp>
        <p:nvSpPr>
          <p:cNvPr id="3" name="Subtitle 2"/>
          <p:cNvSpPr>
            <a:spLocks noGrp="1"/>
          </p:cNvSpPr>
          <p:nvPr>
            <p:ph type="subTitle" idx="1" hasCustomPrompt="1"/>
          </p:nvPr>
        </p:nvSpPr>
        <p:spPr>
          <a:xfrm>
            <a:off x="685800" y="4358640"/>
            <a:ext cx="5115560" cy="1294610"/>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Event Date &amp; Time</a:t>
            </a:r>
            <a:endParaRPr lang="en-US" dirty="0"/>
          </a:p>
        </p:txBody>
      </p:sp>
      <p:sp>
        <p:nvSpPr>
          <p:cNvPr id="10" name="Rectangle 9"/>
          <p:cNvSpPr/>
          <p:nvPr userDrawn="1"/>
        </p:nvSpPr>
        <p:spPr>
          <a:xfrm>
            <a:off x="215153" y="3873960"/>
            <a:ext cx="8713694" cy="296402"/>
          </a:xfrm>
          <a:prstGeom prst="rect">
            <a:avLst/>
          </a:prstGeom>
          <a:solidFill>
            <a:srgbClr val="F57E1B"/>
          </a:solidFill>
          <a:ln w="50800" cap="rnd" cmpd="thickThin" algn="ctr">
            <a:noFill/>
            <a:prstDash val="solid"/>
          </a:ln>
          <a:effectLst>
            <a:innerShdw blurRad="101600" dist="50800" dir="13500000">
              <a:prstClr val="black">
                <a:alpha val="13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8066" y="4443081"/>
            <a:ext cx="1290322" cy="1290322"/>
          </a:xfrm>
          <a:prstGeom prst="rect">
            <a:avLst/>
          </a:prstGeom>
        </p:spPr>
      </p:pic>
    </p:spTree>
    <p:extLst>
      <p:ext uri="{BB962C8B-B14F-4D97-AF65-F5344CB8AC3E}">
        <p14:creationId xmlns:p14="http://schemas.microsoft.com/office/powerpoint/2010/main" val="31416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val="0"/>
              </a:ext>
            </a:extLst>
          </a:blip>
          <a:srcRect l="15202" r="15329"/>
          <a:stretch/>
        </p:blipFill>
        <p:spPr>
          <a:xfrm flipH="1">
            <a:off x="5831839" y="3425407"/>
            <a:ext cx="3060699" cy="2480519"/>
          </a:xfrm>
          <a:prstGeom prst="rect">
            <a:avLst/>
          </a:prstGeom>
        </p:spPr>
      </p:pic>
      <p:sp>
        <p:nvSpPr>
          <p:cNvPr id="3" name="Content Placeholder 2"/>
          <p:cNvSpPr>
            <a:spLocks noGrp="1"/>
          </p:cNvSpPr>
          <p:nvPr>
            <p:ph idx="1"/>
          </p:nvPr>
        </p:nvSpPr>
        <p:spPr>
          <a:xfrm>
            <a:off x="628650" y="1320063"/>
            <a:ext cx="8007350" cy="4585863"/>
          </a:xfrm>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11" name="TextBox 10"/>
          <p:cNvSpPr txBox="1"/>
          <p:nvPr userDrawn="1"/>
        </p:nvSpPr>
        <p:spPr>
          <a:xfrm>
            <a:off x="628650" y="416449"/>
            <a:ext cx="788670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Purpose</a:t>
            </a:r>
            <a:endParaRPr lang="en-US" sz="36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0660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11" name="TextBox 10"/>
          <p:cNvSpPr txBox="1"/>
          <p:nvPr userDrawn="1"/>
        </p:nvSpPr>
        <p:spPr>
          <a:xfrm>
            <a:off x="628650" y="416449"/>
            <a:ext cx="788670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Agenda</a:t>
            </a:r>
            <a:endParaRPr lang="en-US" sz="36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41577" y="3609928"/>
            <a:ext cx="3487419" cy="2193550"/>
          </a:xfrm>
          <a:prstGeom prst="rect">
            <a:avLst/>
          </a:prstGeom>
        </p:spPr>
      </p:pic>
      <p:sp>
        <p:nvSpPr>
          <p:cNvPr id="3" name="Content Placeholder 2"/>
          <p:cNvSpPr>
            <a:spLocks noGrp="1"/>
          </p:cNvSpPr>
          <p:nvPr>
            <p:ph idx="1" hasCustomPrompt="1"/>
          </p:nvPr>
        </p:nvSpPr>
        <p:spPr>
          <a:xfrm>
            <a:off x="628650" y="1422400"/>
            <a:ext cx="8047990" cy="4483526"/>
          </a:xfrm>
        </p:spPr>
        <p:txBody>
          <a:bodyPr bIns="45720" anchor="t" anchorCtr="0"/>
          <a:lstStyle>
            <a:lvl1pPr marL="457200" indent="-457200">
              <a:spcBef>
                <a:spcPts val="2400"/>
              </a:spcBef>
              <a:buFont typeface="Wingdings" panose="05000000000000000000" pitchFamily="2" charset="2"/>
              <a:buChar char="ü"/>
              <a:defRPr sz="2400"/>
            </a:lvl1pPr>
            <a:lvl2pPr marL="1188720" indent="-342900">
              <a:buFont typeface="Arial" panose="020B0604020202020204" pitchFamily="34" charset="0"/>
              <a:buChar char="•"/>
              <a:defRPr lang="en-US" sz="1800" i="1" kern="1200" baseline="0" dirty="0" smtClean="0">
                <a:solidFill>
                  <a:schemeClr val="tx1">
                    <a:lumMod val="50000"/>
                    <a:lumOff val="50000"/>
                  </a:schemeClr>
                </a:solidFill>
                <a:latin typeface="Arial" panose="020B0604020202020204" pitchFamily="34" charset="0"/>
                <a:ea typeface="+mn-ea"/>
                <a:cs typeface="Arial" panose="020B0604020202020204" pitchFamily="34" charset="0"/>
              </a:defRPr>
            </a:lvl2pPr>
            <a:lvl3pPr marL="914400" indent="0">
              <a:buNone/>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buNone/>
              <a:defRPr lang="en-US" sz="1800" kern="1200" dirty="0" smtClean="0">
                <a:solidFill>
                  <a:srgbClr val="EE8D10"/>
                </a:solidFill>
                <a:latin typeface="Arial" panose="020B0604020202020204" pitchFamily="34" charset="0"/>
                <a:ea typeface="+mn-ea"/>
                <a:cs typeface="Arial" panose="020B0604020202020204" pitchFamily="34" charset="0"/>
              </a:defRPr>
            </a:lvl4pPr>
            <a:lvl5pPr marL="1828800" indent="0">
              <a:buNone/>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Agenda item</a:t>
            </a:r>
          </a:p>
          <a:p>
            <a:pPr lvl="1"/>
            <a:r>
              <a:rPr lang="en-US" dirty="0" smtClean="0"/>
              <a:t>Enter time or details here</a:t>
            </a:r>
          </a:p>
        </p:txBody>
      </p:sp>
    </p:spTree>
    <p:extLst>
      <p:ext uri="{BB962C8B-B14F-4D97-AF65-F5344CB8AC3E}">
        <p14:creationId xmlns:p14="http://schemas.microsoft.com/office/powerpoint/2010/main" val="74863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320063"/>
            <a:ext cx="7886700" cy="4257777"/>
          </a:xfrm>
        </p:spPr>
        <p:txBody>
          <a:bodyPr anchor="ctr" anchorCtr="0"/>
          <a:lstStyle>
            <a:lvl1pPr marL="0" indent="0" algn="l" defTabSz="914400" rtl="0" eaLnBrk="1" latinLnBrk="0" hangingPunct="1">
              <a:lnSpc>
                <a:spcPct val="90000"/>
              </a:lnSpc>
              <a:spcBef>
                <a:spcPts val="1000"/>
              </a:spcBef>
              <a:buClr>
                <a:schemeClr val="bg1">
                  <a:lumMod val="50000"/>
                </a:schemeClr>
              </a:buClr>
              <a:buFont typeface="Symbol" panose="05050102010706020507" pitchFamily="18" charset="2"/>
              <a:buNone/>
              <a:defRPr lang="en-US" sz="2400" kern="1200" dirty="0" smtClean="0">
                <a:solidFill>
                  <a:srgbClr val="404040"/>
                </a:solidFill>
                <a:latin typeface="Arial Black" panose="020B0A04020102020204" pitchFamily="34" charset="0"/>
                <a:ea typeface="+mn-ea"/>
                <a:cs typeface="+mn-cs"/>
              </a:defRPr>
            </a:lvl1pPr>
            <a:lvl2pPr marL="1371600" indent="0">
              <a:spcBef>
                <a:spcPts val="0"/>
              </a:spcBef>
              <a:buNone/>
              <a:defRPr lang="en-US" sz="1600" b="0" i="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marL="228600" indent="0">
              <a:spcAft>
                <a:spcPts val="1800"/>
              </a:spcAft>
              <a:buNone/>
              <a:defRPr lang="en-US" sz="1800" kern="1200" dirty="0" smtClean="0">
                <a:solidFill>
                  <a:srgbClr val="293170"/>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marL="0" lvl="0" indent="0" algn="l" defTabSz="914400" rtl="0" eaLnBrk="1" latinLnBrk="0" hangingPunct="1">
              <a:lnSpc>
                <a:spcPct val="90000"/>
              </a:lnSpc>
              <a:spcBef>
                <a:spcPts val="1000"/>
              </a:spcBef>
              <a:buClr>
                <a:schemeClr val="bg1">
                  <a:lumMod val="50000"/>
                </a:schemeClr>
              </a:buClr>
              <a:buFont typeface="Symbol" panose="05050102010706020507" pitchFamily="18" charset="2"/>
              <a:buNone/>
            </a:pPr>
            <a:r>
              <a:rPr lang="en-US" dirty="0" smtClean="0"/>
              <a:t>Presenter Name</a:t>
            </a:r>
          </a:p>
          <a:p>
            <a:pPr lvl="1"/>
            <a:r>
              <a:rPr lang="en-US" dirty="0" smtClean="0"/>
              <a:t>Role</a:t>
            </a:r>
          </a:p>
          <a:p>
            <a:pPr lvl="2"/>
            <a:r>
              <a:rPr lang="en-US" dirty="0" smtClean="0"/>
              <a:t>Title, Organization</a:t>
            </a:r>
          </a:p>
          <a:p>
            <a:pPr marL="0" lvl="0" indent="0" algn="l" defTabSz="914400" rtl="0" eaLnBrk="1" latinLnBrk="0" hangingPunct="1">
              <a:lnSpc>
                <a:spcPct val="90000"/>
              </a:lnSpc>
              <a:spcBef>
                <a:spcPts val="1000"/>
              </a:spcBef>
              <a:buClr>
                <a:schemeClr val="bg1">
                  <a:lumMod val="50000"/>
                </a:schemeClr>
              </a:buClr>
              <a:buFont typeface="Symbol" panose="05050102010706020507" pitchFamily="18" charset="2"/>
              <a:buNone/>
            </a:pPr>
            <a:r>
              <a:rPr lang="en-US" dirty="0" smtClean="0"/>
              <a:t>Presenter Name</a:t>
            </a:r>
          </a:p>
          <a:p>
            <a:pPr lvl="1"/>
            <a:r>
              <a:rPr lang="en-US" dirty="0" smtClean="0"/>
              <a:t>Role</a:t>
            </a:r>
          </a:p>
          <a:p>
            <a:pPr lvl="2"/>
            <a:r>
              <a:rPr lang="en-US" dirty="0" smtClean="0"/>
              <a:t>Title, Organization</a:t>
            </a:r>
          </a:p>
          <a:p>
            <a:pPr marL="0" lvl="0" indent="0" algn="l" defTabSz="914400" rtl="0" eaLnBrk="1" latinLnBrk="0" hangingPunct="1">
              <a:lnSpc>
                <a:spcPct val="90000"/>
              </a:lnSpc>
              <a:spcBef>
                <a:spcPts val="1000"/>
              </a:spcBef>
              <a:buClr>
                <a:schemeClr val="bg1">
                  <a:lumMod val="50000"/>
                </a:schemeClr>
              </a:buClr>
              <a:buFont typeface="Symbol" panose="05050102010706020507" pitchFamily="18" charset="2"/>
              <a:buNone/>
            </a:pPr>
            <a:r>
              <a:rPr lang="en-US" dirty="0" smtClean="0"/>
              <a:t>Presenter Name</a:t>
            </a:r>
          </a:p>
          <a:p>
            <a:pPr lvl="1"/>
            <a:r>
              <a:rPr lang="en-US" dirty="0" smtClean="0"/>
              <a:t>Role</a:t>
            </a:r>
          </a:p>
          <a:p>
            <a:pPr lvl="2"/>
            <a:r>
              <a:rPr lang="en-US" dirty="0" smtClean="0"/>
              <a:t>Title, Organization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16449"/>
            <a:ext cx="788670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Presenters</a:t>
            </a:r>
            <a:endParaRPr lang="en-US" sz="36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243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6" name="Right Arrow 5"/>
          <p:cNvSpPr/>
          <p:nvPr userDrawn="1"/>
        </p:nvSpPr>
        <p:spPr>
          <a:xfrm rot="13685256">
            <a:off x="4893235" y="2876848"/>
            <a:ext cx="3263815" cy="2299851"/>
          </a:xfrm>
          <a:prstGeom prst="rightArrow">
            <a:avLst>
              <a:gd name="adj1" fmla="val 28878"/>
              <a:gd name="adj2" fmla="val 107096"/>
            </a:avLst>
          </a:prstGeom>
          <a:solidFill>
            <a:schemeClr val="bg1"/>
          </a:solidFill>
          <a:ln>
            <a:solidFill>
              <a:schemeClr val="bg1">
                <a:lumMod val="95000"/>
              </a:schemeClr>
            </a:solidFill>
          </a:ln>
          <a:effectLst>
            <a:outerShdw blurRad="266700" dist="63500" dir="2700000" sx="102000" sy="102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5" name="Text Placeholder 4"/>
          <p:cNvSpPr>
            <a:spLocks noGrp="1"/>
          </p:cNvSpPr>
          <p:nvPr>
            <p:ph type="body" sz="quarter" idx="10" hasCustomPrompt="1"/>
          </p:nvPr>
        </p:nvSpPr>
        <p:spPr>
          <a:xfrm>
            <a:off x="494664" y="1318750"/>
            <a:ext cx="8169275" cy="4578818"/>
          </a:xfrm>
        </p:spPr>
        <p:txBody>
          <a:bodyPr anchor="ctr" anchorCtr="0"/>
          <a:lstStyle>
            <a:lvl1pPr marL="0" indent="0">
              <a:buNone/>
              <a:defRPr sz="1600">
                <a:solidFill>
                  <a:srgbClr val="404040"/>
                </a:solidFill>
                <a:latin typeface="Arial Black" panose="020B0A04020102020204" pitchFamily="34" charset="0"/>
              </a:defRPr>
            </a:lvl1pPr>
            <a:lvl2pPr marL="457200" indent="-228600">
              <a:spcBef>
                <a:spcPts val="1200"/>
              </a:spcBef>
              <a:spcAft>
                <a:spcPts val="1200"/>
              </a:spcAft>
              <a:buClr>
                <a:schemeClr val="bg1">
                  <a:lumMod val="85000"/>
                </a:schemeClr>
              </a:buClr>
              <a:buSzPct val="130000"/>
              <a:buFont typeface="Wingdings 3" panose="05040102010807070707" pitchFamily="18" charset="2"/>
              <a:buChar char=""/>
              <a:defRPr u="dbl" baseline="30000">
                <a:effectLst>
                  <a:innerShdw blurRad="355600" dist="50800" dir="13500000">
                    <a:prstClr val="black">
                      <a:alpha val="50000"/>
                    </a:prstClr>
                  </a:innerShdw>
                </a:effectLst>
                <a:uFill>
                  <a:solidFill>
                    <a:schemeClr val="bg1"/>
                  </a:solidFill>
                </a:uFill>
              </a:defRPr>
            </a:lvl2pPr>
          </a:lstStyle>
          <a:p>
            <a:pPr lvl="0"/>
            <a:r>
              <a:rPr lang="en-US" dirty="0" smtClean="0"/>
              <a:t>Resource Name Here:</a:t>
            </a:r>
          </a:p>
          <a:p>
            <a:pPr lvl="1"/>
            <a:r>
              <a:rPr lang="en-US" dirty="0" smtClean="0"/>
              <a:t>Resource Link Here</a:t>
            </a:r>
          </a:p>
          <a:p>
            <a:pPr lvl="0"/>
            <a:r>
              <a:rPr lang="en-US" dirty="0" smtClean="0"/>
              <a:t>Resource Name Here:</a:t>
            </a:r>
          </a:p>
          <a:p>
            <a:pPr lvl="1"/>
            <a:r>
              <a:rPr lang="en-US" dirty="0" smtClean="0"/>
              <a:t>Resource Link Here</a:t>
            </a:r>
          </a:p>
          <a:p>
            <a:pPr lvl="0"/>
            <a:r>
              <a:rPr lang="en-US" dirty="0" smtClean="0"/>
              <a:t>Resource Name Here:</a:t>
            </a:r>
          </a:p>
          <a:p>
            <a:pPr lvl="1"/>
            <a:r>
              <a:rPr lang="en-US" dirty="0" smtClean="0"/>
              <a:t>Resource Link Here</a:t>
            </a:r>
          </a:p>
          <a:p>
            <a:pPr lvl="0"/>
            <a:r>
              <a:rPr lang="en-US" dirty="0" smtClean="0"/>
              <a:t>Resource Name Here:</a:t>
            </a:r>
          </a:p>
          <a:p>
            <a:pPr lvl="1"/>
            <a:r>
              <a:rPr lang="en-US" dirty="0" smtClean="0"/>
              <a:t>Resource Link Here</a:t>
            </a:r>
          </a:p>
          <a:p>
            <a:pPr lvl="0"/>
            <a:r>
              <a:rPr lang="en-US" dirty="0" smtClean="0"/>
              <a:t>Resource Name Here:</a:t>
            </a:r>
          </a:p>
          <a:p>
            <a:pPr lvl="1"/>
            <a:r>
              <a:rPr lang="en-US" dirty="0" smtClean="0"/>
              <a:t>Resource Link Here</a:t>
            </a:r>
          </a:p>
        </p:txBody>
      </p:sp>
      <p:sp>
        <p:nvSpPr>
          <p:cNvPr id="11" name="TextBox 10"/>
          <p:cNvSpPr txBox="1"/>
          <p:nvPr userDrawn="1"/>
        </p:nvSpPr>
        <p:spPr>
          <a:xfrm>
            <a:off x="628650" y="416449"/>
            <a:ext cx="788670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Join the Discussion!</a:t>
            </a:r>
            <a:endParaRPr lang="en-US" sz="36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0097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24800" y="6248400"/>
            <a:ext cx="762000" cy="366712"/>
          </a:xfrm>
          <a:prstGeom prst="rect">
            <a:avLst/>
          </a:prstGeom>
        </p:spPr>
        <p:txBody>
          <a:bodyPr/>
          <a:lstStyle/>
          <a:p>
            <a:fld id="{C8A98927-0C01-444E-B283-EA463F89DA91}" type="slidenum">
              <a:rPr lang="en-US" smtClean="0"/>
              <a:pPr/>
              <a:t>‹#›</a:t>
            </a:fld>
            <a:endParaRPr lang="en-US" dirty="0"/>
          </a:p>
        </p:txBody>
      </p:sp>
      <p:sp>
        <p:nvSpPr>
          <p:cNvPr id="4" name="Content Placeholder 2"/>
          <p:cNvSpPr>
            <a:spLocks noGrp="1"/>
          </p:cNvSpPr>
          <p:nvPr>
            <p:ph idx="1"/>
          </p:nvPr>
        </p:nvSpPr>
        <p:spPr>
          <a:xfrm>
            <a:off x="457200" y="1371600"/>
            <a:ext cx="8229600" cy="4572000"/>
          </a:xfrm>
        </p:spPr>
        <p:txBody>
          <a:bodyPr/>
          <a:lstStyle>
            <a:lvl1pPr>
              <a:buClr>
                <a:srgbClr val="000066"/>
              </a:buClr>
              <a:defRPr sz="2800">
                <a:latin typeface="Calibri" panose="020F0502020204030204" pitchFamily="34" charset="0"/>
              </a:defRPr>
            </a:lvl1pPr>
            <a:lvl2pPr>
              <a:buClr>
                <a:schemeClr val="accent3">
                  <a:lumMod val="75000"/>
                </a:schemeClr>
              </a:buClr>
              <a:defRPr sz="2800">
                <a:solidFill>
                  <a:schemeClr val="accent3">
                    <a:lumMod val="75000"/>
                  </a:schemeClr>
                </a:solidFill>
                <a:latin typeface="Calibri" panose="020F0502020204030204"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8766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214870" cy="739774"/>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Tree>
    <p:extLst>
      <p:ext uri="{BB962C8B-B14F-4D97-AF65-F5344CB8AC3E}">
        <p14:creationId xmlns:p14="http://schemas.microsoft.com/office/powerpoint/2010/main" val="221150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ntee Overview">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107" y="3840480"/>
            <a:ext cx="2571571" cy="2103545"/>
          </a:xfrm>
          <a:prstGeom prst="rect">
            <a:avLst/>
          </a:prstGeom>
        </p:spPr>
      </p:pic>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Grantee Overview</a:t>
            </a:r>
            <a:endParaRPr lang="en-US" sz="32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371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780" y="3652522"/>
            <a:ext cx="1661159" cy="2214879"/>
          </a:xfrm>
          <a:prstGeom prst="rect">
            <a:avLst/>
          </a:prstGeom>
        </p:spPr>
      </p:pic>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Innovation</a:t>
            </a:r>
            <a:endParaRPr lang="en-US" sz="32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7590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Project Overview</a:t>
            </a:r>
            <a:endParaRPr lang="en-US" sz="32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3959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ship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Partnerships</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38520" y="3723424"/>
            <a:ext cx="2994615" cy="2296802"/>
          </a:xfrm>
          <a:prstGeom prst="rect">
            <a:avLst/>
          </a:prstGeom>
        </p:spPr>
      </p:pic>
    </p:spTree>
    <p:extLst>
      <p:ext uri="{BB962C8B-B14F-4D97-AF65-F5344CB8AC3E}">
        <p14:creationId xmlns:p14="http://schemas.microsoft.com/office/powerpoint/2010/main" val="6000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tcom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Outcomes</a:t>
            </a:r>
          </a:p>
        </p:txBody>
      </p:sp>
    </p:spTree>
    <p:extLst>
      <p:ext uri="{BB962C8B-B14F-4D97-AF65-F5344CB8AC3E}">
        <p14:creationId xmlns:p14="http://schemas.microsoft.com/office/powerpoint/2010/main" val="100736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ccess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Successes</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78743" y="3878702"/>
            <a:ext cx="6660828" cy="2143336"/>
          </a:xfrm>
          <a:prstGeom prst="rect">
            <a:avLst/>
          </a:prstGeom>
        </p:spPr>
      </p:pic>
    </p:spTree>
    <p:extLst>
      <p:ext uri="{BB962C8B-B14F-4D97-AF65-F5344CB8AC3E}">
        <p14:creationId xmlns:p14="http://schemas.microsoft.com/office/powerpoint/2010/main" val="362993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lleng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defRPr lang="en-US" sz="1800" kern="1200" dirty="0" smtClean="0">
                <a:solidFill>
                  <a:srgbClr val="EE8D10"/>
                </a:solidFill>
                <a:latin typeface="Arial" panose="020B0604020202020204" pitchFamily="34" charset="0"/>
                <a:ea typeface="+mn-ea"/>
                <a:cs typeface="Arial" panose="020B0604020202020204" pitchFamily="34" charset="0"/>
              </a:defRPr>
            </a:lvl4pPr>
            <a:lvl5pPr marL="2057400" indent="-228600">
              <a:defRPr lang="en-US" sz="1800" kern="1200" dirty="0">
                <a:solidFill>
                  <a:srgbClr val="31B2F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1088"/>
            <a:ext cx="9144000" cy="7369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828" y="6172201"/>
            <a:ext cx="2627787" cy="645494"/>
          </a:xfrm>
          <a:prstGeom prst="rect">
            <a:avLst/>
          </a:prstGeom>
        </p:spPr>
      </p:pic>
      <p:sp>
        <p:nvSpPr>
          <p:cNvPr id="9" name="Rounded Rectangle 8"/>
          <p:cNvSpPr/>
          <p:nvPr userDrawn="1"/>
        </p:nvSpPr>
        <p:spPr>
          <a:xfrm>
            <a:off x="8435339" y="6260101"/>
            <a:ext cx="457200" cy="458885"/>
          </a:xfrm>
          <a:prstGeom prst="roundRect">
            <a:avLst>
              <a:gd name="adj" fmla="val 5000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27763" y="6334937"/>
            <a:ext cx="672353" cy="29954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fld id="{C6BD606B-FC4A-48AD-8159-F1E7E06C6B92}" type="slidenum">
              <a:rPr lang="en-US" sz="1600" smtClean="0">
                <a:solidFill>
                  <a:srgbClr val="0070A8"/>
                </a:solidFill>
                <a:latin typeface="Georgia" panose="02040502050405020303" pitchFamily="18" charset="0"/>
              </a:rPr>
              <a:t>‹#›</a:t>
            </a:fld>
            <a:endParaRPr lang="en-US" sz="1600" dirty="0">
              <a:solidFill>
                <a:srgbClr val="0070A8"/>
              </a:solidFill>
              <a:latin typeface="Georgia" panose="02040502050405020303" pitchFamily="18" charset="0"/>
            </a:endParaRPr>
          </a:p>
        </p:txBody>
      </p:sp>
      <p:sp>
        <p:nvSpPr>
          <p:cNvPr id="4" name="TextBox 3"/>
          <p:cNvSpPr txBox="1"/>
          <p:nvPr userDrawn="1"/>
        </p:nvSpPr>
        <p:spPr>
          <a:xfrm>
            <a:off x="628650" y="467248"/>
            <a:ext cx="5358952" cy="5355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200" b="1" i="0" u="none" kern="1200" dirty="0" smtClean="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rPr>
              <a:t>Challenges</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96840" y="2508018"/>
            <a:ext cx="3729089" cy="3515744"/>
          </a:xfrm>
          <a:prstGeom prst="rect">
            <a:avLst/>
          </a:prstGeom>
        </p:spPr>
      </p:pic>
    </p:spTree>
    <p:extLst>
      <p:ext uri="{BB962C8B-B14F-4D97-AF65-F5344CB8AC3E}">
        <p14:creationId xmlns:p14="http://schemas.microsoft.com/office/powerpoint/2010/main" val="113801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215153" y="228601"/>
            <a:ext cx="8713694" cy="5791200"/>
          </a:xfrm>
          <a:prstGeom prst="roundRect">
            <a:avLst>
              <a:gd name="adj" fmla="val 3290"/>
            </a:avLst>
          </a:prstGeom>
          <a:solidFill>
            <a:schemeClr val="bg1"/>
          </a:solidFill>
          <a:ln>
            <a:noFill/>
          </a:ln>
          <a:effectLst>
            <a:outerShdw blurRad="2286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15153" y="962025"/>
            <a:ext cx="8713694" cy="296402"/>
          </a:xfrm>
          <a:prstGeom prst="rect">
            <a:avLst/>
          </a:prstGeom>
          <a:solidFill>
            <a:srgbClr val="F57E1B"/>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8" name="Round Same Side Corner Rectangle 7"/>
          <p:cNvSpPr/>
          <p:nvPr userDrawn="1"/>
        </p:nvSpPr>
        <p:spPr>
          <a:xfrm>
            <a:off x="285750" y="261977"/>
            <a:ext cx="8572500" cy="946074"/>
          </a:xfrm>
          <a:prstGeom prst="round2SameRect">
            <a:avLst>
              <a:gd name="adj1" fmla="val 20015"/>
              <a:gd name="adj2" fmla="val 0"/>
            </a:avLst>
          </a:prstGeom>
          <a:gradFill flip="none" rotWithShape="1">
            <a:gsLst>
              <a:gs pos="0">
                <a:srgbClr val="E1E1E1"/>
              </a:gs>
              <a:gs pos="98795">
                <a:schemeClr val="bg1"/>
              </a:gs>
              <a:gs pos="24000">
                <a:schemeClr val="bg1">
                  <a:lumMod val="95000"/>
                  <a:shade val="100000"/>
                  <a:satMod val="115000"/>
                </a:schemeClr>
              </a:gs>
            </a:gsLst>
            <a:lin ang="13500000" scaled="1"/>
            <a:tileRect/>
          </a:gradFill>
          <a:ln>
            <a:noFill/>
          </a:ln>
          <a:effectLst>
            <a:outerShdw blurRad="101600" dist="12700" dir="5400000" algn="ctr">
              <a:srgbClr val="000000">
                <a:alpha val="0"/>
              </a:srgbClr>
            </a:outerShdw>
          </a:effectLst>
          <a:scene3d>
            <a:camera prst="orthographicFront">
              <a:rot lat="0" lon="0" rev="0"/>
            </a:camera>
            <a:lightRig rig="soft" dir="t">
              <a:rot lat="0" lon="0" rev="0"/>
            </a:lightRig>
          </a:scene3d>
          <a:sp3d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628650" y="365127"/>
            <a:ext cx="7164070" cy="739774"/>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userDrawn="1">
            <p:ph type="body" idx="1"/>
          </p:nvPr>
        </p:nvSpPr>
        <p:spPr>
          <a:xfrm>
            <a:off x="628650" y="1320063"/>
            <a:ext cx="7886700" cy="4585863"/>
          </a:xfrm>
          <a:prstGeom prst="rect">
            <a:avLst/>
          </a:prstGeom>
        </p:spPr>
        <p:txBody>
          <a:bodyPr vert="horz" lIns="91440" tIns="45720" rIns="91440" bIns="45720" rtlCol="0">
            <a:normAutofit/>
          </a:bodyPr>
          <a:lstStyle/>
          <a:p>
            <a:pPr lvl="0"/>
            <a:r>
              <a:rPr lang="en-US" dirty="0" smtClean="0"/>
              <a:t>Click to edit Master text styles</a:t>
            </a:r>
          </a:p>
          <a:p>
            <a:pPr marL="685800" lvl="1" indent="-228600" algn="l" defTabSz="914400" rtl="0" eaLnBrk="1" latinLnBrk="0" hangingPunct="1">
              <a:lnSpc>
                <a:spcPct val="90000"/>
              </a:lnSpc>
              <a:spcBef>
                <a:spcPts val="500"/>
              </a:spcBef>
              <a:buClr>
                <a:srgbClr val="EE8D10"/>
              </a:buClr>
              <a:buSzPct val="100000"/>
              <a:buFont typeface="Wingdings" panose="05000000000000000000" pitchFamily="2" charset="2"/>
              <a:buChar char=""/>
            </a:pPr>
            <a:r>
              <a:rPr lang="en-US" dirty="0" smtClean="0"/>
              <a:t>Second level</a:t>
            </a:r>
          </a:p>
          <a:p>
            <a:pPr marL="1143000" lvl="2" indent="-228600" algn="l" defTabSz="914400" rtl="0" eaLnBrk="1" latinLnBrk="0" hangingPunct="1">
              <a:lnSpc>
                <a:spcPct val="90000"/>
              </a:lnSpc>
              <a:spcBef>
                <a:spcPts val="500"/>
              </a:spcBef>
              <a:buClr>
                <a:srgbClr val="31B2F1"/>
              </a:buClr>
              <a:buFont typeface="Wingdings" panose="05000000000000000000" pitchFamily="2" charset="2"/>
              <a:buChar char=""/>
            </a:pPr>
            <a:r>
              <a:rPr lang="en-US" dirty="0" smtClean="0"/>
              <a:t>Third level</a:t>
            </a:r>
          </a:p>
          <a:p>
            <a:pPr marL="1600200" lvl="3" indent="-228600" algn="l" defTabSz="914400" rtl="0" eaLnBrk="1" latinLnBrk="0" hangingPunct="1">
              <a:lnSpc>
                <a:spcPct val="90000"/>
              </a:lnSpc>
              <a:spcBef>
                <a:spcPts val="500"/>
              </a:spcBef>
              <a:buClr>
                <a:srgbClr val="323976"/>
              </a:buClr>
              <a:buFont typeface="Wingdings" panose="05000000000000000000" pitchFamily="2" charset="2"/>
              <a:buChar char=""/>
            </a:pPr>
            <a:r>
              <a:rPr lang="en-US" dirty="0" smtClean="0"/>
              <a:t>Fourth level</a:t>
            </a:r>
          </a:p>
          <a:p>
            <a:pPr marL="2057400" lvl="4"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pPr>
            <a:r>
              <a:rPr lang="en-US" dirty="0" smtClean="0"/>
              <a:t>Fifth level</a:t>
            </a:r>
            <a:endParaRPr lang="en-US" dirty="0"/>
          </a:p>
        </p:txBody>
      </p:sp>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95217" y="459053"/>
            <a:ext cx="862330" cy="516764"/>
          </a:xfrm>
          <a:prstGeom prst="rect">
            <a:avLst/>
          </a:prstGeom>
          <a:effectLst>
            <a:innerShdw blurRad="88900" dist="25400" dir="13500000">
              <a:prstClr val="black">
                <a:alpha val="50000"/>
              </a:prstClr>
            </a:innerShdw>
          </a:effectLst>
        </p:spPr>
      </p:pic>
    </p:spTree>
    <p:extLst>
      <p:ext uri="{BB962C8B-B14F-4D97-AF65-F5344CB8AC3E}">
        <p14:creationId xmlns:p14="http://schemas.microsoft.com/office/powerpoint/2010/main" val="2070303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76" r:id="rId9"/>
    <p:sldLayoutId id="2147483669" r:id="rId10"/>
    <p:sldLayoutId id="2147483668" r:id="rId11"/>
    <p:sldLayoutId id="2147483666" r:id="rId12"/>
    <p:sldLayoutId id="2147483664" r:id="rId13"/>
    <p:sldLayoutId id="2147483677" r:id="rId14"/>
  </p:sldLayoutIdLst>
  <p:txStyles>
    <p:titleStyle>
      <a:lvl1pPr algn="l" defTabSz="914400" rtl="0" eaLnBrk="1" latinLnBrk="0" hangingPunct="1">
        <a:lnSpc>
          <a:spcPct val="90000"/>
        </a:lnSpc>
        <a:spcBef>
          <a:spcPct val="0"/>
        </a:spcBef>
        <a:buNone/>
        <a:defRPr lang="en-US" sz="3200" b="1" i="0" u="none" kern="1200" dirty="0">
          <a:solidFill>
            <a:srgbClr val="31B2F1"/>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1">
            <a:lumMod val="50000"/>
          </a:schemeClr>
        </a:buClr>
        <a:buFont typeface="Symbol" panose="05050102010706020507" pitchFamily="18" charset="2"/>
        <a:buChar char=""/>
        <a:defRPr sz="2600" kern="1200">
          <a:solidFill>
            <a:srgbClr val="111A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rgbClr val="0070A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rgbClr val="F57E1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31B2F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mailto:cubberly@upjohn.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mailto:rwhite@careersourceflorida.com" TargetMode="External"/><Relationship Id="rId2" Type="http://schemas.openxmlformats.org/officeDocument/2006/relationships/hyperlink" Target="mailto:rlewis@careersourceflorida.com"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pdehetre@vccs.edu"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V67TNvdpSto&amp;feature=youtu.be"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mailto:jjohnson@inciteworks.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thebenefitbank.org/" TargetMode="External"/><Relationship Id="rId2" Type="http://schemas.openxmlformats.org/officeDocument/2006/relationships/hyperlink" Target="http://www.elevatevirginia.org/wp-content/uploads/2015/09/VFSN-FINAL-PASSPORT.pdf" TargetMode="External"/><Relationship Id="rId1" Type="http://schemas.openxmlformats.org/officeDocument/2006/relationships/slideLayout" Target="../slideLayouts/slideLayout8.xml"/><Relationship Id="rId4" Type="http://schemas.openxmlformats.org/officeDocument/2006/relationships/hyperlink" Target="https://vccs.mybudgetcoach.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www.workforce3one.org/view/5001603250237395958/info"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workforce3one.org/view/5001603250731437480/info"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040" y="2006599"/>
            <a:ext cx="7772400" cy="1792923"/>
          </a:xfrm>
        </p:spPr>
        <p:txBody>
          <a:bodyPr>
            <a:noAutofit/>
          </a:bodyPr>
          <a:lstStyle/>
          <a:p>
            <a:pPr>
              <a:lnSpc>
                <a:spcPct val="100000"/>
              </a:lnSpc>
              <a:spcAft>
                <a:spcPts val="1200"/>
              </a:spcAft>
            </a:pPr>
            <a:r>
              <a:rPr lang="en-US" sz="4000" dirty="0" smtClean="0">
                <a:solidFill>
                  <a:srgbClr val="293170"/>
                </a:solidFill>
              </a:rPr>
              <a:t>Meet the Grantees:</a:t>
            </a:r>
            <a:br>
              <a:rPr lang="en-US" sz="4000" dirty="0" smtClean="0">
                <a:solidFill>
                  <a:srgbClr val="293170"/>
                </a:solidFill>
              </a:rPr>
            </a:br>
            <a:r>
              <a:rPr lang="en-US" sz="4000" i="1" dirty="0" smtClean="0">
                <a:solidFill>
                  <a:srgbClr val="293170"/>
                </a:solidFill>
              </a:rPr>
              <a:t>Round 2 </a:t>
            </a:r>
            <a:br>
              <a:rPr lang="en-US" sz="4000" i="1" dirty="0" smtClean="0">
                <a:solidFill>
                  <a:srgbClr val="293170"/>
                </a:solidFill>
              </a:rPr>
            </a:br>
            <a:r>
              <a:rPr lang="en-US" sz="4000" i="1" dirty="0" smtClean="0">
                <a:solidFill>
                  <a:srgbClr val="293170"/>
                </a:solidFill>
              </a:rPr>
              <a:t>Grant Project Overviews</a:t>
            </a:r>
            <a:endParaRPr lang="en-US" sz="4000" i="1" dirty="0"/>
          </a:p>
        </p:txBody>
      </p:sp>
      <p:sp>
        <p:nvSpPr>
          <p:cNvPr id="3" name="Title 1"/>
          <p:cNvSpPr txBox="1">
            <a:spLocks/>
          </p:cNvSpPr>
          <p:nvPr/>
        </p:nvSpPr>
        <p:spPr>
          <a:xfrm>
            <a:off x="1991957" y="4709161"/>
            <a:ext cx="4550485"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4400" b="1" i="0" u="none" kern="1200" baseline="0" dirty="0">
                <a:solidFill>
                  <a:srgbClr val="D00000"/>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sz="2800" dirty="0" smtClean="0">
                <a:solidFill>
                  <a:srgbClr val="F6750A"/>
                </a:solidFill>
              </a:rPr>
              <a:t>February 10, 2016</a:t>
            </a:r>
            <a:endParaRPr lang="en-US" sz="2800" dirty="0">
              <a:solidFill>
                <a:srgbClr val="F6750A"/>
              </a:solidFill>
            </a:endParaRPr>
          </a:p>
        </p:txBody>
      </p:sp>
    </p:spTree>
    <p:extLst>
      <p:ext uri="{BB962C8B-B14F-4D97-AF65-F5344CB8AC3E}">
        <p14:creationId xmlns:p14="http://schemas.microsoft.com/office/powerpoint/2010/main" val="330552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8663"/>
            <a:ext cx="7875270" cy="1362177"/>
          </a:xfrm>
        </p:spPr>
        <p:txBody>
          <a:bodyPr>
            <a:normAutofit fontScale="92500" lnSpcReduction="20000"/>
          </a:bodyPr>
          <a:lstStyle/>
          <a:p>
            <a:pPr marL="0" indent="0">
              <a:lnSpc>
                <a:spcPct val="100000"/>
              </a:lnSpc>
              <a:spcBef>
                <a:spcPts val="0"/>
              </a:spcBef>
              <a:spcAft>
                <a:spcPts val="1800"/>
              </a:spcAft>
              <a:buNone/>
            </a:pPr>
            <a:r>
              <a:rPr lang="en-US" sz="2400" b="1" dirty="0" smtClean="0"/>
              <a:t>Partner Communication – Rethinking Connect</a:t>
            </a:r>
          </a:p>
          <a:p>
            <a:pPr>
              <a:lnSpc>
                <a:spcPct val="100000"/>
              </a:lnSpc>
              <a:spcBef>
                <a:spcPts val="0"/>
              </a:spcBef>
              <a:spcAft>
                <a:spcPts val="1800"/>
              </a:spcAft>
            </a:pPr>
            <a:r>
              <a:rPr lang="en-US" sz="2400" dirty="0" smtClean="0"/>
              <a:t>Provides </a:t>
            </a:r>
            <a:r>
              <a:rPr lang="en-US" sz="2400" dirty="0"/>
              <a:t>common place for communication, resources, success stories, transparency for all workforce partners.</a:t>
            </a:r>
          </a:p>
          <a:p>
            <a:pPr lvl="1"/>
            <a:endParaRPr lang="en-US" sz="1800" dirty="0"/>
          </a:p>
        </p:txBody>
      </p:sp>
      <p:sp>
        <p:nvSpPr>
          <p:cNvPr id="5" name="Rectangle 4"/>
          <p:cNvSpPr/>
          <p:nvPr/>
        </p:nvSpPr>
        <p:spPr>
          <a:xfrm>
            <a:off x="628650" y="2910840"/>
            <a:ext cx="6229350" cy="2585323"/>
          </a:xfrm>
          <a:prstGeom prst="rect">
            <a:avLst/>
          </a:prstGeom>
        </p:spPr>
        <p:txBody>
          <a:bodyPr wrap="square">
            <a:spAutoFit/>
          </a:bodyPr>
          <a:lstStyle/>
          <a:p>
            <a:pPr marL="228600" lvl="0" indent="-228600">
              <a:spcAft>
                <a:spcPts val="600"/>
              </a:spcAft>
              <a:buClr>
                <a:prstClr val="white">
                  <a:lumMod val="50000"/>
                </a:prstClr>
              </a:buClr>
              <a:buFont typeface="Symbol" panose="05050102010706020507" pitchFamily="18" charset="2"/>
              <a:buChar char=""/>
            </a:pPr>
            <a:r>
              <a:rPr lang="en-US" sz="2400" dirty="0">
                <a:solidFill>
                  <a:srgbClr val="111A5F"/>
                </a:solidFill>
              </a:rPr>
              <a:t>Workshops – Enrollments &amp; Feedback</a:t>
            </a:r>
          </a:p>
          <a:p>
            <a:pPr lvl="1">
              <a:spcAft>
                <a:spcPts val="1800"/>
              </a:spcAft>
            </a:pPr>
            <a:r>
              <a:rPr lang="en-US" sz="2200" dirty="0">
                <a:solidFill>
                  <a:srgbClr val="0070A8"/>
                </a:solidFill>
                <a:latin typeface="Arial" panose="020B0604020202020204" pitchFamily="34" charset="0"/>
                <a:cs typeface="Arial" panose="020B0604020202020204" pitchFamily="34" charset="0"/>
              </a:rPr>
              <a:t>4 workshops started with 29 participants</a:t>
            </a:r>
          </a:p>
          <a:p>
            <a:pPr marL="228600" lvl="0" indent="-228600">
              <a:buClr>
                <a:prstClr val="white">
                  <a:lumMod val="50000"/>
                </a:prstClr>
              </a:buClr>
              <a:buFont typeface="Symbol" panose="05050102010706020507" pitchFamily="18" charset="2"/>
              <a:buChar char=""/>
            </a:pPr>
            <a:r>
              <a:rPr lang="en-US" sz="2400" dirty="0">
                <a:solidFill>
                  <a:srgbClr val="111A5F"/>
                </a:solidFill>
              </a:rPr>
              <a:t>The portal allows all partners to engage with the process of implementation and learning as we move forward. It provides transparency and inclusion </a:t>
            </a:r>
          </a:p>
        </p:txBody>
      </p:sp>
    </p:spTree>
    <p:extLst>
      <p:ext uri="{BB962C8B-B14F-4D97-AF65-F5344CB8AC3E}">
        <p14:creationId xmlns:p14="http://schemas.microsoft.com/office/powerpoint/2010/main" val="383128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545080"/>
            <a:ext cx="4933950" cy="960120"/>
          </a:xfrm>
        </p:spPr>
        <p:txBody>
          <a:bodyPr>
            <a:normAutofit lnSpcReduction="10000"/>
          </a:bodyPr>
          <a:lstStyle/>
          <a:p>
            <a:pPr marL="0" indent="0">
              <a:spcAft>
                <a:spcPts val="1800"/>
              </a:spcAft>
              <a:buNone/>
            </a:pPr>
            <a:r>
              <a:rPr lang="en-US" dirty="0" smtClean="0"/>
              <a:t>Some registration frustrations as we learn a new website.</a:t>
            </a:r>
          </a:p>
          <a:p>
            <a:pPr marL="457200" lvl="1" indent="0">
              <a:buNone/>
            </a:pPr>
            <a:endParaRPr lang="en-US" dirty="0"/>
          </a:p>
        </p:txBody>
      </p:sp>
    </p:spTree>
    <p:extLst>
      <p:ext uri="{BB962C8B-B14F-4D97-AF65-F5344CB8AC3E}">
        <p14:creationId xmlns:p14="http://schemas.microsoft.com/office/powerpoint/2010/main" val="307468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280" y="1899919"/>
            <a:ext cx="7772400" cy="1792923"/>
          </a:xfrm>
        </p:spPr>
        <p:txBody>
          <a:bodyPr>
            <a:noAutofit/>
          </a:bodyPr>
          <a:lstStyle/>
          <a:p>
            <a:r>
              <a:rPr lang="en-US" sz="3800" dirty="0" smtClean="0">
                <a:solidFill>
                  <a:srgbClr val="293170"/>
                </a:solidFill>
              </a:rPr>
              <a:t>Southwest Michigan </a:t>
            </a:r>
            <a:br>
              <a:rPr lang="en-US" sz="3800" dirty="0" smtClean="0">
                <a:solidFill>
                  <a:srgbClr val="293170"/>
                </a:solidFill>
              </a:rPr>
            </a:br>
            <a:r>
              <a:rPr lang="en-US" sz="3800" dirty="0" smtClean="0">
                <a:solidFill>
                  <a:srgbClr val="293170"/>
                </a:solidFill>
              </a:rPr>
              <a:t>Employer Resource Network –Expanded (SWERN-E)</a:t>
            </a:r>
            <a:endParaRPr lang="en-US" sz="3800" dirty="0"/>
          </a:p>
        </p:txBody>
      </p:sp>
      <p:sp>
        <p:nvSpPr>
          <p:cNvPr id="3" name="Title 1"/>
          <p:cNvSpPr txBox="1">
            <a:spLocks/>
          </p:cNvSpPr>
          <p:nvPr/>
        </p:nvSpPr>
        <p:spPr>
          <a:xfrm>
            <a:off x="396240" y="4315969"/>
            <a:ext cx="6294120" cy="14599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en-US" sz="4400" b="1" i="0" u="none" kern="1200" baseline="0" dirty="0">
                <a:solidFill>
                  <a:srgbClr val="D00000"/>
                </a:solidFill>
                <a:effectLst>
                  <a:innerShdw blurRad="1016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sz="2000" b="0" dirty="0" smtClean="0">
                <a:solidFill>
                  <a:schemeClr val="tx1"/>
                </a:solidFill>
              </a:rPr>
              <a:t>Scott Cubberly</a:t>
            </a:r>
          </a:p>
          <a:p>
            <a:r>
              <a:rPr lang="en-US" sz="2000" b="0" dirty="0">
                <a:solidFill>
                  <a:schemeClr val="tx1"/>
                </a:solidFill>
                <a:effectLst/>
              </a:rPr>
              <a:t>W.E. Upjohn Institute for Employment </a:t>
            </a:r>
            <a:r>
              <a:rPr lang="en-US" sz="2000" b="0" dirty="0" smtClean="0">
                <a:solidFill>
                  <a:schemeClr val="tx1"/>
                </a:solidFill>
                <a:effectLst/>
              </a:rPr>
              <a:t>Research</a:t>
            </a:r>
          </a:p>
          <a:p>
            <a:r>
              <a:rPr lang="en-US" sz="1800" b="0" u="sng" dirty="0">
                <a:solidFill>
                  <a:schemeClr val="tx2"/>
                </a:solidFill>
                <a:effectLst/>
                <a:hlinkClick r:id="rId2"/>
              </a:rPr>
              <a:t>cubberly@upjohn.org</a:t>
            </a:r>
            <a:endParaRPr lang="en-US" sz="1800" b="0" dirty="0">
              <a:solidFill>
                <a:schemeClr val="tx2"/>
              </a:solidFill>
              <a:effectLst/>
            </a:endParaRPr>
          </a:p>
          <a:p>
            <a:r>
              <a:rPr lang="en-US" sz="1800" b="0" dirty="0" smtClean="0">
                <a:solidFill>
                  <a:schemeClr val="tx1"/>
                </a:solidFill>
                <a:effectLst/>
              </a:rPr>
              <a:t>(</a:t>
            </a:r>
            <a:r>
              <a:rPr lang="en-US" sz="1800" b="0" dirty="0">
                <a:solidFill>
                  <a:schemeClr val="tx1"/>
                </a:solidFill>
                <a:effectLst/>
              </a:rPr>
              <a:t>269) </a:t>
            </a:r>
            <a:r>
              <a:rPr lang="en-US" sz="1800" b="0" dirty="0" smtClean="0">
                <a:solidFill>
                  <a:schemeClr val="tx1"/>
                </a:solidFill>
                <a:effectLst/>
              </a:rPr>
              <a:t>385-0410</a:t>
            </a:r>
            <a:endParaRPr lang="en-US" sz="1800" b="0" dirty="0">
              <a:solidFill>
                <a:schemeClr val="tx1"/>
              </a:solidFill>
              <a:effectLst/>
            </a:endParaRPr>
          </a:p>
        </p:txBody>
      </p:sp>
    </p:spTree>
    <p:extLst>
      <p:ext uri="{BB962C8B-B14F-4D97-AF65-F5344CB8AC3E}">
        <p14:creationId xmlns:p14="http://schemas.microsoft.com/office/powerpoint/2010/main" val="93311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090" y="1304823"/>
            <a:ext cx="7600950" cy="4585863"/>
          </a:xfrm>
        </p:spPr>
        <p:txBody>
          <a:bodyPr>
            <a:noAutofit/>
          </a:bodyPr>
          <a:lstStyle/>
          <a:p>
            <a:pPr marL="0" indent="0">
              <a:spcBef>
                <a:spcPts val="0"/>
              </a:spcBef>
              <a:spcAft>
                <a:spcPts val="1800"/>
              </a:spcAft>
              <a:buNone/>
            </a:pPr>
            <a:r>
              <a:rPr lang="en-US" sz="2400" b="1" i="1" dirty="0" smtClean="0"/>
              <a:t>W.E. Upjohn Institute for Employment Research </a:t>
            </a:r>
          </a:p>
          <a:p>
            <a:pPr>
              <a:lnSpc>
                <a:spcPct val="100000"/>
              </a:lnSpc>
              <a:spcBef>
                <a:spcPts val="0"/>
              </a:spcBef>
              <a:spcAft>
                <a:spcPts val="600"/>
              </a:spcAft>
            </a:pPr>
            <a:r>
              <a:rPr lang="en-US" sz="2400" dirty="0"/>
              <a:t>Scott </a:t>
            </a:r>
            <a:r>
              <a:rPr lang="en-US" sz="2400" dirty="0" smtClean="0"/>
              <a:t>Cubberly, </a:t>
            </a:r>
            <a:r>
              <a:rPr lang="en-US" sz="2400" dirty="0"/>
              <a:t>Project Manager</a:t>
            </a:r>
          </a:p>
          <a:p>
            <a:pPr>
              <a:lnSpc>
                <a:spcPct val="100000"/>
              </a:lnSpc>
              <a:spcBef>
                <a:spcPts val="0"/>
              </a:spcBef>
              <a:spcAft>
                <a:spcPts val="600"/>
              </a:spcAft>
            </a:pPr>
            <a:r>
              <a:rPr lang="en-US" sz="2400" dirty="0"/>
              <a:t>Jakki </a:t>
            </a:r>
            <a:r>
              <a:rPr lang="en-US" sz="2400" dirty="0" smtClean="0"/>
              <a:t>Bungart-Bibb, </a:t>
            </a:r>
            <a:r>
              <a:rPr lang="en-US" sz="2400" dirty="0"/>
              <a:t>EO/Compliance Monitor</a:t>
            </a:r>
          </a:p>
          <a:p>
            <a:pPr>
              <a:lnSpc>
                <a:spcPct val="100000"/>
              </a:lnSpc>
              <a:spcBef>
                <a:spcPts val="0"/>
              </a:spcBef>
              <a:spcAft>
                <a:spcPts val="600"/>
              </a:spcAft>
            </a:pPr>
            <a:r>
              <a:rPr lang="en-US" sz="2400" dirty="0"/>
              <a:t>Amy </a:t>
            </a:r>
            <a:r>
              <a:rPr lang="en-US" sz="2400" dirty="0" smtClean="0"/>
              <a:t>Meyers, </a:t>
            </a:r>
            <a:r>
              <a:rPr lang="en-US" sz="2400" dirty="0"/>
              <a:t>Procurement Manager</a:t>
            </a:r>
          </a:p>
          <a:p>
            <a:pPr>
              <a:lnSpc>
                <a:spcPct val="100000"/>
              </a:lnSpc>
              <a:spcBef>
                <a:spcPts val="0"/>
              </a:spcBef>
              <a:spcAft>
                <a:spcPts val="1800"/>
              </a:spcAft>
            </a:pPr>
            <a:r>
              <a:rPr lang="en-US" sz="2400" dirty="0"/>
              <a:t>James </a:t>
            </a:r>
            <a:r>
              <a:rPr lang="en-US" sz="2400" dirty="0" smtClean="0"/>
              <a:t>Vanderhulst, </a:t>
            </a:r>
            <a:r>
              <a:rPr lang="en-US" sz="2400" dirty="0"/>
              <a:t>ERN Facilitator (West Michigan Team)</a:t>
            </a:r>
          </a:p>
          <a:p>
            <a:pPr marL="0" indent="0">
              <a:lnSpc>
                <a:spcPct val="100000"/>
              </a:lnSpc>
              <a:spcBef>
                <a:spcPts val="0"/>
              </a:spcBef>
              <a:spcAft>
                <a:spcPts val="1800"/>
              </a:spcAft>
              <a:buNone/>
            </a:pPr>
            <a:r>
              <a:rPr lang="en-US" sz="2400" b="1" dirty="0" smtClean="0"/>
              <a:t>Funding: </a:t>
            </a:r>
            <a:r>
              <a:rPr lang="en-US" sz="2400" b="1" dirty="0"/>
              <a:t>$</a:t>
            </a:r>
            <a:r>
              <a:rPr lang="en-US" sz="2400" dirty="0" smtClean="0"/>
              <a:t>3 </a:t>
            </a:r>
            <a:r>
              <a:rPr lang="en-US" sz="2400" dirty="0"/>
              <a:t>million</a:t>
            </a:r>
          </a:p>
          <a:p>
            <a:pPr marL="0" indent="0">
              <a:lnSpc>
                <a:spcPct val="100000"/>
              </a:lnSpc>
              <a:spcBef>
                <a:spcPts val="0"/>
              </a:spcBef>
              <a:spcAft>
                <a:spcPts val="1800"/>
              </a:spcAft>
              <a:buNone/>
            </a:pPr>
            <a:r>
              <a:rPr lang="en-US" sz="2400" b="1" dirty="0" smtClean="0"/>
              <a:t>Project Type: </a:t>
            </a:r>
            <a:r>
              <a:rPr lang="en-US" sz="2400" dirty="0" smtClean="0"/>
              <a:t>Impact </a:t>
            </a:r>
            <a:r>
              <a:rPr lang="en-US" sz="2400" dirty="0"/>
              <a:t>Analysis</a:t>
            </a:r>
          </a:p>
          <a:p>
            <a:pPr marL="0" indent="0">
              <a:lnSpc>
                <a:spcPct val="100000"/>
              </a:lnSpc>
              <a:spcBef>
                <a:spcPts val="0"/>
              </a:spcBef>
              <a:spcAft>
                <a:spcPts val="1800"/>
              </a:spcAft>
              <a:buNone/>
            </a:pPr>
            <a:r>
              <a:rPr lang="en-US" sz="2400" b="1" dirty="0"/>
              <a:t>E</a:t>
            </a:r>
            <a:r>
              <a:rPr lang="en-US" sz="2400" b="1" dirty="0" smtClean="0"/>
              <a:t>valuation Firm: </a:t>
            </a:r>
            <a:r>
              <a:rPr lang="en-US" sz="2400" dirty="0" smtClean="0"/>
              <a:t>Social </a:t>
            </a:r>
            <a:r>
              <a:rPr lang="en-US" sz="2400" dirty="0"/>
              <a:t>Policy Research Associates</a:t>
            </a:r>
          </a:p>
        </p:txBody>
      </p:sp>
    </p:spTree>
    <p:extLst>
      <p:ext uri="{BB962C8B-B14F-4D97-AF65-F5344CB8AC3E}">
        <p14:creationId xmlns:p14="http://schemas.microsoft.com/office/powerpoint/2010/main" val="317998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25880"/>
            <a:ext cx="8369299" cy="4572000"/>
          </a:xfrm>
        </p:spPr>
        <p:txBody>
          <a:bodyPr>
            <a:noAutofit/>
          </a:bodyPr>
          <a:lstStyle/>
          <a:p>
            <a:pPr marL="0" indent="0">
              <a:lnSpc>
                <a:spcPct val="100000"/>
              </a:lnSpc>
              <a:spcBef>
                <a:spcPts val="0"/>
              </a:spcBef>
              <a:buNone/>
            </a:pPr>
            <a:r>
              <a:rPr lang="en-US" sz="2000" b="1" dirty="0" smtClean="0"/>
              <a:t>Innovation Being Implemented</a:t>
            </a:r>
            <a:endParaRPr lang="en-US" sz="2000" b="1" dirty="0"/>
          </a:p>
          <a:p>
            <a:pPr marL="0" indent="0">
              <a:lnSpc>
                <a:spcPct val="100000"/>
              </a:lnSpc>
              <a:spcBef>
                <a:spcPts val="0"/>
              </a:spcBef>
              <a:buNone/>
            </a:pPr>
            <a:r>
              <a:rPr lang="en-US" sz="1900" dirty="0"/>
              <a:t>Expanding </a:t>
            </a:r>
            <a:r>
              <a:rPr lang="en-US" sz="1900" dirty="0" smtClean="0"/>
              <a:t>assistance to </a:t>
            </a:r>
            <a:r>
              <a:rPr lang="en-US" sz="1900" dirty="0"/>
              <a:t>employers </a:t>
            </a:r>
            <a:r>
              <a:rPr lang="en-US" sz="1900" dirty="0" smtClean="0"/>
              <a:t>- Employer </a:t>
            </a:r>
            <a:r>
              <a:rPr lang="en-US" sz="1900" dirty="0"/>
              <a:t>Resource Network (ERN</a:t>
            </a:r>
            <a:r>
              <a:rPr lang="en-US" sz="1900" dirty="0" smtClean="0"/>
              <a:t>), </a:t>
            </a:r>
            <a:r>
              <a:rPr lang="en-US" sz="1900" dirty="0"/>
              <a:t>from </a:t>
            </a:r>
            <a:r>
              <a:rPr lang="en-US" sz="1900" dirty="0" smtClean="0"/>
              <a:t>retention </a:t>
            </a:r>
            <a:r>
              <a:rPr lang="en-US" sz="1900" dirty="0"/>
              <a:t>for incumbent employees to </a:t>
            </a:r>
            <a:r>
              <a:rPr lang="en-US" sz="1900" dirty="0" smtClean="0"/>
              <a:t>pre-employment </a:t>
            </a:r>
            <a:r>
              <a:rPr lang="en-US" sz="1900" dirty="0"/>
              <a:t>training in soft skills, technical skills &amp; barrier removal.  </a:t>
            </a:r>
          </a:p>
          <a:p>
            <a:pPr marL="0" indent="0">
              <a:lnSpc>
                <a:spcPct val="100000"/>
              </a:lnSpc>
              <a:spcBef>
                <a:spcPts val="1200"/>
              </a:spcBef>
              <a:buNone/>
            </a:pPr>
            <a:r>
              <a:rPr lang="en-US" sz="2000" b="1" dirty="0" smtClean="0"/>
              <a:t>Heart </a:t>
            </a:r>
            <a:r>
              <a:rPr lang="en-US" sz="2000" b="1" dirty="0"/>
              <a:t>of </a:t>
            </a:r>
            <a:r>
              <a:rPr lang="en-US" sz="2000" b="1" dirty="0" smtClean="0"/>
              <a:t>the Project</a:t>
            </a:r>
            <a:endParaRPr lang="en-US" sz="2000" b="1" dirty="0"/>
          </a:p>
          <a:p>
            <a:pPr marL="0" indent="0">
              <a:lnSpc>
                <a:spcPct val="100000"/>
              </a:lnSpc>
              <a:spcBef>
                <a:spcPts val="0"/>
              </a:spcBef>
              <a:buNone/>
            </a:pPr>
            <a:r>
              <a:rPr lang="en-US" sz="1900" dirty="0"/>
              <a:t>Improving the way </a:t>
            </a:r>
            <a:r>
              <a:rPr lang="en-US" sz="1900" dirty="0" smtClean="0"/>
              <a:t>employers </a:t>
            </a:r>
            <a:r>
              <a:rPr lang="en-US" sz="1900" dirty="0"/>
              <a:t>work with and value the workforce system by providing </a:t>
            </a:r>
            <a:r>
              <a:rPr lang="en-US" sz="1900" dirty="0" smtClean="0"/>
              <a:t>higher </a:t>
            </a:r>
            <a:r>
              <a:rPr lang="en-US" sz="1900" dirty="0"/>
              <a:t>skilled and prepared job </a:t>
            </a:r>
            <a:r>
              <a:rPr lang="en-US" sz="1900" dirty="0" smtClean="0"/>
              <a:t>seekers </a:t>
            </a:r>
            <a:r>
              <a:rPr lang="en-US" sz="1900" dirty="0"/>
              <a:t>than they can find on their own and additional support after they’re hired. </a:t>
            </a:r>
          </a:p>
          <a:p>
            <a:pPr marL="0" indent="0">
              <a:lnSpc>
                <a:spcPct val="100000"/>
              </a:lnSpc>
              <a:spcBef>
                <a:spcPts val="1200"/>
              </a:spcBef>
              <a:buNone/>
            </a:pPr>
            <a:r>
              <a:rPr lang="en-US" sz="2000" b="1" dirty="0"/>
              <a:t>Elevator </a:t>
            </a:r>
            <a:r>
              <a:rPr lang="en-US" sz="2000" b="1" dirty="0" smtClean="0"/>
              <a:t>Pitch</a:t>
            </a:r>
            <a:endParaRPr lang="en-US" sz="2000" b="1" dirty="0"/>
          </a:p>
          <a:p>
            <a:pPr>
              <a:lnSpc>
                <a:spcPct val="100000"/>
              </a:lnSpc>
              <a:spcBef>
                <a:spcPts val="0"/>
              </a:spcBef>
            </a:pPr>
            <a:r>
              <a:rPr lang="en-US" sz="1900" dirty="0"/>
              <a:t>SWERN is a public/private partnership designed to </a:t>
            </a:r>
            <a:r>
              <a:rPr lang="en-US" sz="1900" dirty="0" smtClean="0"/>
              <a:t/>
            </a:r>
            <a:br>
              <a:rPr lang="en-US" sz="1900" dirty="0" smtClean="0"/>
            </a:br>
            <a:r>
              <a:rPr lang="en-US" sz="1900" dirty="0" smtClean="0"/>
              <a:t>support </a:t>
            </a:r>
            <a:r>
              <a:rPr lang="en-US" sz="1900" dirty="0"/>
              <a:t>employers facing retention issues.  </a:t>
            </a:r>
          </a:p>
          <a:p>
            <a:pPr>
              <a:lnSpc>
                <a:spcPct val="100000"/>
              </a:lnSpc>
              <a:spcBef>
                <a:spcPts val="0"/>
              </a:spcBef>
            </a:pPr>
            <a:r>
              <a:rPr lang="en-US" sz="1900" dirty="0"/>
              <a:t>The SWERN places success coaches on-site with member </a:t>
            </a:r>
            <a:r>
              <a:rPr lang="en-US" sz="1900" dirty="0" smtClean="0"/>
              <a:t/>
            </a:r>
            <a:br>
              <a:rPr lang="en-US" sz="1900" dirty="0" smtClean="0"/>
            </a:br>
            <a:r>
              <a:rPr lang="en-US" sz="1900" dirty="0" smtClean="0"/>
              <a:t>companies </a:t>
            </a:r>
            <a:r>
              <a:rPr lang="en-US" sz="1900" dirty="0"/>
              <a:t>to work with employees facing barriers associated </a:t>
            </a:r>
            <a:r>
              <a:rPr lang="en-US" sz="1900" dirty="0" smtClean="0"/>
              <a:t/>
            </a:r>
            <a:br>
              <a:rPr lang="en-US" sz="1900" dirty="0" smtClean="0"/>
            </a:br>
            <a:r>
              <a:rPr lang="en-US" sz="1900" dirty="0" smtClean="0"/>
              <a:t>with </a:t>
            </a:r>
            <a:r>
              <a:rPr lang="en-US" sz="1900" dirty="0"/>
              <a:t>long-term unemployment or situational poverty.</a:t>
            </a:r>
          </a:p>
        </p:txBody>
      </p:sp>
    </p:spTree>
    <p:extLst>
      <p:ext uri="{BB962C8B-B14F-4D97-AF65-F5344CB8AC3E}">
        <p14:creationId xmlns:p14="http://schemas.microsoft.com/office/powerpoint/2010/main" val="427190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07" y="1371600"/>
            <a:ext cx="8310053" cy="4534326"/>
          </a:xfrm>
        </p:spPr>
        <p:txBody>
          <a:bodyPr>
            <a:normAutofit fontScale="62500" lnSpcReduction="20000"/>
          </a:bodyPr>
          <a:lstStyle/>
          <a:p>
            <a:pPr>
              <a:buNone/>
            </a:pPr>
            <a:r>
              <a:rPr lang="en-US" sz="3800" b="1" dirty="0"/>
              <a:t>Project </a:t>
            </a:r>
            <a:r>
              <a:rPr lang="en-US" sz="3800" b="1" dirty="0" smtClean="0"/>
              <a:t>Components</a:t>
            </a:r>
            <a:r>
              <a:rPr lang="en-US" sz="2000" b="1" dirty="0" smtClean="0"/>
              <a:t/>
            </a:r>
            <a:br>
              <a:rPr lang="en-US" sz="2000" b="1" dirty="0" smtClean="0"/>
            </a:br>
            <a:r>
              <a:rPr lang="en-US" sz="2000" b="1" dirty="0" smtClean="0"/>
              <a:t>	</a:t>
            </a:r>
          </a:p>
          <a:p>
            <a:pPr marL="514350" indent="-514350">
              <a:lnSpc>
                <a:spcPct val="110000"/>
              </a:lnSpc>
              <a:spcBef>
                <a:spcPts val="0"/>
              </a:spcBef>
              <a:spcAft>
                <a:spcPts val="1500"/>
              </a:spcAft>
              <a:buClr>
                <a:srgbClr val="111A5F"/>
              </a:buClr>
              <a:buFont typeface="+mj-lt"/>
              <a:buAutoNum type="arabicPeriod"/>
            </a:pPr>
            <a:r>
              <a:rPr lang="en-US" sz="3500" b="1" dirty="0" smtClean="0"/>
              <a:t>Expand the ERN to all four of our counties served by WFDB.</a:t>
            </a:r>
          </a:p>
          <a:p>
            <a:pPr marL="514350" indent="-514350">
              <a:lnSpc>
                <a:spcPct val="110000"/>
              </a:lnSpc>
              <a:spcBef>
                <a:spcPts val="0"/>
              </a:spcBef>
              <a:spcAft>
                <a:spcPts val="1500"/>
              </a:spcAft>
              <a:buClr>
                <a:srgbClr val="111A5F"/>
              </a:buClr>
              <a:buFont typeface="+mj-lt"/>
              <a:buAutoNum type="arabicPeriod"/>
            </a:pPr>
            <a:r>
              <a:rPr lang="en-US" sz="3500" b="1" dirty="0" smtClean="0">
                <a:solidFill>
                  <a:schemeClr val="tx2">
                    <a:lumMod val="75000"/>
                  </a:schemeClr>
                </a:solidFill>
              </a:rPr>
              <a:t>Provide training opportunities to individuals that will lead to positions at ERN companies.</a:t>
            </a:r>
          </a:p>
          <a:p>
            <a:pPr marL="514350" indent="-514350">
              <a:lnSpc>
                <a:spcPct val="110000"/>
              </a:lnSpc>
              <a:spcBef>
                <a:spcPts val="0"/>
              </a:spcBef>
              <a:spcAft>
                <a:spcPts val="1500"/>
              </a:spcAft>
              <a:buClr>
                <a:srgbClr val="111A5F"/>
              </a:buClr>
              <a:buFont typeface="+mj-lt"/>
              <a:buAutoNum type="arabicPeriod"/>
            </a:pPr>
            <a:r>
              <a:rPr lang="en-US" sz="3500" b="1" dirty="0" smtClean="0">
                <a:solidFill>
                  <a:schemeClr val="tx2">
                    <a:lumMod val="75000"/>
                  </a:schemeClr>
                </a:solidFill>
              </a:rPr>
              <a:t>Improve retention rates for companies participating in ERN</a:t>
            </a:r>
            <a:r>
              <a:rPr lang="en-US" sz="3500" dirty="0" smtClean="0">
                <a:solidFill>
                  <a:schemeClr val="tx2">
                    <a:lumMod val="75000"/>
                  </a:schemeClr>
                </a:solidFill>
              </a:rPr>
              <a:t>.</a:t>
            </a:r>
          </a:p>
          <a:p>
            <a:pPr lvl="1">
              <a:lnSpc>
                <a:spcPct val="110000"/>
              </a:lnSpc>
              <a:spcBef>
                <a:spcPts val="0"/>
              </a:spcBef>
              <a:spcAft>
                <a:spcPts val="1500"/>
              </a:spcAft>
              <a:buClr>
                <a:srgbClr val="111A5F"/>
              </a:buClr>
              <a:buFont typeface="Wingdings" panose="05000000000000000000" pitchFamily="2" charset="2"/>
              <a:buChar char="§"/>
            </a:pPr>
            <a:r>
              <a:rPr lang="en-US" sz="3500" dirty="0" smtClean="0">
                <a:solidFill>
                  <a:schemeClr val="tx2">
                    <a:lumMod val="75000"/>
                  </a:schemeClr>
                </a:solidFill>
                <a:latin typeface="+mn-lt"/>
              </a:rPr>
              <a:t>Improve retention rates for individuals receiving training and placed at ERN companies</a:t>
            </a:r>
            <a:endParaRPr lang="en-US" sz="3500" dirty="0">
              <a:solidFill>
                <a:schemeClr val="tx2">
                  <a:lumMod val="75000"/>
                </a:schemeClr>
              </a:solidFill>
              <a:latin typeface="+mn-lt"/>
            </a:endParaRPr>
          </a:p>
          <a:p>
            <a:pPr marL="514350" indent="-514350">
              <a:lnSpc>
                <a:spcPct val="110000"/>
              </a:lnSpc>
              <a:spcBef>
                <a:spcPts val="0"/>
              </a:spcBef>
              <a:spcAft>
                <a:spcPts val="1500"/>
              </a:spcAft>
              <a:buClr>
                <a:srgbClr val="111A5F"/>
              </a:buClr>
              <a:buFont typeface="+mj-lt"/>
              <a:buAutoNum type="arabicPeriod"/>
            </a:pPr>
            <a:r>
              <a:rPr lang="en-US" sz="3500" b="1" dirty="0" smtClean="0">
                <a:solidFill>
                  <a:schemeClr val="tx2">
                    <a:lumMod val="75000"/>
                  </a:schemeClr>
                </a:solidFill>
              </a:rPr>
              <a:t>Provide ERN companies with assistance in filling open positions.</a:t>
            </a:r>
          </a:p>
        </p:txBody>
      </p:sp>
    </p:spTree>
    <p:extLst>
      <p:ext uri="{BB962C8B-B14F-4D97-AF65-F5344CB8AC3E}">
        <p14:creationId xmlns:p14="http://schemas.microsoft.com/office/powerpoint/2010/main" val="130320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53930"/>
            <a:ext cx="7357110" cy="4585863"/>
          </a:xfrm>
        </p:spPr>
        <p:txBody>
          <a:bodyPr>
            <a:normAutofit/>
          </a:bodyPr>
          <a:lstStyle/>
          <a:p>
            <a:pPr>
              <a:lnSpc>
                <a:spcPct val="100000"/>
              </a:lnSpc>
              <a:spcBef>
                <a:spcPts val="0"/>
              </a:spcBef>
              <a:spcAft>
                <a:spcPts val="1200"/>
              </a:spcAft>
            </a:pPr>
            <a:r>
              <a:rPr lang="en-US" sz="2400" dirty="0" smtClean="0"/>
              <a:t>Local </a:t>
            </a:r>
            <a:r>
              <a:rPr lang="en-US" sz="2400" dirty="0"/>
              <a:t>Community Colleges (Higher Education)</a:t>
            </a:r>
          </a:p>
          <a:p>
            <a:pPr>
              <a:lnSpc>
                <a:spcPct val="100000"/>
              </a:lnSpc>
              <a:spcBef>
                <a:spcPts val="0"/>
              </a:spcBef>
              <a:spcAft>
                <a:spcPts val="1200"/>
              </a:spcAft>
            </a:pPr>
            <a:r>
              <a:rPr lang="en-US" sz="2400" dirty="0"/>
              <a:t>Department of Health and Human Services </a:t>
            </a:r>
          </a:p>
          <a:p>
            <a:pPr>
              <a:lnSpc>
                <a:spcPct val="100000"/>
              </a:lnSpc>
              <a:spcBef>
                <a:spcPts val="0"/>
              </a:spcBef>
              <a:spcAft>
                <a:spcPts val="1200"/>
              </a:spcAft>
            </a:pPr>
            <a:r>
              <a:rPr lang="en-US" sz="2400" dirty="0"/>
              <a:t>Community Business Partners (Employers)</a:t>
            </a:r>
          </a:p>
          <a:p>
            <a:pPr>
              <a:lnSpc>
                <a:spcPct val="100000"/>
              </a:lnSpc>
              <a:spcBef>
                <a:spcPts val="0"/>
              </a:spcBef>
              <a:spcAft>
                <a:spcPts val="1200"/>
              </a:spcAft>
            </a:pPr>
            <a:r>
              <a:rPr lang="en-US" sz="2400" dirty="0"/>
              <a:t>West Michigan Team (ERN Facilitator)</a:t>
            </a:r>
          </a:p>
          <a:p>
            <a:pPr>
              <a:lnSpc>
                <a:spcPct val="100000"/>
              </a:lnSpc>
              <a:spcBef>
                <a:spcPts val="0"/>
              </a:spcBef>
              <a:spcAft>
                <a:spcPts val="1200"/>
              </a:spcAft>
            </a:pPr>
            <a:r>
              <a:rPr lang="en-US" sz="2400" dirty="0"/>
              <a:t>Michigan Works! Southwest (Workforce Board)</a:t>
            </a:r>
          </a:p>
          <a:p>
            <a:pPr>
              <a:lnSpc>
                <a:spcPct val="100000"/>
              </a:lnSpc>
              <a:spcBef>
                <a:spcPts val="0"/>
              </a:spcBef>
              <a:spcAft>
                <a:spcPts val="1200"/>
              </a:spcAft>
            </a:pPr>
            <a:r>
              <a:rPr lang="en-US" sz="2400" dirty="0"/>
              <a:t>Local Economic Developers </a:t>
            </a:r>
          </a:p>
          <a:p>
            <a:pPr>
              <a:lnSpc>
                <a:spcPct val="100000"/>
              </a:lnSpc>
              <a:spcBef>
                <a:spcPts val="0"/>
              </a:spcBef>
              <a:spcAft>
                <a:spcPts val="1200"/>
              </a:spcAft>
            </a:pPr>
            <a:r>
              <a:rPr lang="en-US" sz="2400" dirty="0"/>
              <a:t>Community Organizations (Credit Unions, Childcare, Transportation, Housing Providers, etc</a:t>
            </a:r>
            <a:r>
              <a:rPr lang="en-US" sz="2400" dirty="0" smtClean="0"/>
              <a:t>.)</a:t>
            </a:r>
            <a:endParaRPr lang="en-US" sz="2400" dirty="0"/>
          </a:p>
        </p:txBody>
      </p:sp>
    </p:spTree>
    <p:extLst>
      <p:ext uri="{BB962C8B-B14F-4D97-AF65-F5344CB8AC3E}">
        <p14:creationId xmlns:p14="http://schemas.microsoft.com/office/powerpoint/2010/main" val="185619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86295151"/>
              </p:ext>
            </p:extLst>
          </p:nvPr>
        </p:nvGraphicFramePr>
        <p:xfrm>
          <a:off x="228600" y="1310642"/>
          <a:ext cx="8671559" cy="4724400"/>
        </p:xfrm>
        <a:graphic>
          <a:graphicData uri="http://schemas.openxmlformats.org/drawingml/2006/table">
            <a:tbl>
              <a:tblPr firstRow="1" bandRow="1">
                <a:tableStyleId>{5C22544A-7EE6-4342-B048-85BDC9FD1C3A}</a:tableStyleId>
              </a:tblPr>
              <a:tblGrid>
                <a:gridCol w="4837137">
                  <a:extLst>
                    <a:ext uri="{9D8B030D-6E8A-4147-A177-3AD203B41FA5}">
                      <a16:colId xmlns:a16="http://schemas.microsoft.com/office/drawing/2014/main" val="20000"/>
                    </a:ext>
                  </a:extLst>
                </a:gridCol>
                <a:gridCol w="1927969">
                  <a:extLst>
                    <a:ext uri="{9D8B030D-6E8A-4147-A177-3AD203B41FA5}">
                      <a16:colId xmlns:a16="http://schemas.microsoft.com/office/drawing/2014/main" val="20001"/>
                    </a:ext>
                  </a:extLst>
                </a:gridCol>
                <a:gridCol w="1906453">
                  <a:extLst>
                    <a:ext uri="{9D8B030D-6E8A-4147-A177-3AD203B41FA5}">
                      <a16:colId xmlns:a16="http://schemas.microsoft.com/office/drawing/2014/main" val="20002"/>
                    </a:ext>
                  </a:extLst>
                </a:gridCol>
              </a:tblGrid>
              <a:tr h="459519">
                <a:tc>
                  <a:txBody>
                    <a:bodyPr/>
                    <a:lstStyle/>
                    <a:p>
                      <a:pPr algn="ctr"/>
                      <a:r>
                        <a:rPr lang="en-US" dirty="0" smtClean="0"/>
                        <a:t>Outcomes</a:t>
                      </a:r>
                      <a:endParaRPr lang="en-US" dirty="0"/>
                    </a:p>
                  </a:txBody>
                  <a:tcPr/>
                </a:tc>
                <a:tc>
                  <a:txBody>
                    <a:bodyPr/>
                    <a:lstStyle/>
                    <a:p>
                      <a:pPr algn="ctr"/>
                      <a:r>
                        <a:rPr lang="en-US" dirty="0" smtClean="0"/>
                        <a:t>Current Level</a:t>
                      </a:r>
                      <a:endParaRPr lang="en-US" dirty="0"/>
                    </a:p>
                  </a:txBody>
                  <a:tcPr/>
                </a:tc>
                <a:tc>
                  <a:txBody>
                    <a:bodyPr/>
                    <a:lstStyle/>
                    <a:p>
                      <a:pPr algn="ctr"/>
                      <a:r>
                        <a:rPr lang="en-US" baseline="0" dirty="0" smtClean="0"/>
                        <a:t>3 YR Target</a:t>
                      </a:r>
                      <a:endParaRPr lang="en-US" dirty="0"/>
                    </a:p>
                  </a:txBody>
                  <a:tcPr/>
                </a:tc>
                <a:extLst>
                  <a:ext uri="{0D108BD9-81ED-4DB2-BD59-A6C34878D82A}">
                    <a16:rowId xmlns:a16="http://schemas.microsoft.com/office/drawing/2014/main" val="10000"/>
                  </a:ext>
                </a:extLst>
              </a:tr>
              <a:tr h="378440">
                <a:tc>
                  <a:txBody>
                    <a:bodyPr/>
                    <a:lstStyle/>
                    <a:p>
                      <a:r>
                        <a:rPr lang="en-US" sz="1800" dirty="0" smtClean="0"/>
                        <a:t># Counties</a:t>
                      </a:r>
                      <a:r>
                        <a:rPr lang="en-US" sz="1800" baseline="0" dirty="0" smtClean="0"/>
                        <a:t> Served</a:t>
                      </a:r>
                      <a:endParaRPr lang="en-US" sz="1800" dirty="0"/>
                    </a:p>
                  </a:txBody>
                  <a:tcPr anchor="b"/>
                </a:tc>
                <a:tc>
                  <a:txBody>
                    <a:bodyPr/>
                    <a:lstStyle/>
                    <a:p>
                      <a:pPr algn="ctr"/>
                      <a:r>
                        <a:rPr lang="en-US" sz="1800" dirty="0" smtClean="0"/>
                        <a:t>2</a:t>
                      </a:r>
                      <a:endParaRPr lang="en-US" sz="1800" dirty="0"/>
                    </a:p>
                  </a:txBody>
                  <a:tcPr anchor="ctr"/>
                </a:tc>
                <a:tc>
                  <a:txBody>
                    <a:bodyPr/>
                    <a:lstStyle/>
                    <a:p>
                      <a:pPr algn="ctr"/>
                      <a:r>
                        <a:rPr lang="en-US" sz="1800" dirty="0" smtClean="0"/>
                        <a:t>4</a:t>
                      </a:r>
                      <a:endParaRPr lang="en-US" sz="1800" dirty="0"/>
                    </a:p>
                  </a:txBody>
                  <a:tcPr anchor="ctr"/>
                </a:tc>
                <a:extLst>
                  <a:ext uri="{0D108BD9-81ED-4DB2-BD59-A6C34878D82A}">
                    <a16:rowId xmlns:a16="http://schemas.microsoft.com/office/drawing/2014/main" val="10001"/>
                  </a:ext>
                </a:extLst>
              </a:tr>
              <a:tr h="378440">
                <a:tc>
                  <a:txBody>
                    <a:bodyPr/>
                    <a:lstStyle/>
                    <a:p>
                      <a:r>
                        <a:rPr lang="en-US" sz="1800" dirty="0" smtClean="0"/>
                        <a:t># ERN</a:t>
                      </a:r>
                      <a:r>
                        <a:rPr lang="en-US" sz="1800" baseline="0" dirty="0" smtClean="0"/>
                        <a:t> Companies</a:t>
                      </a:r>
                      <a:endParaRPr lang="en-US" sz="1800" dirty="0"/>
                    </a:p>
                  </a:txBody>
                  <a:tcPr anchor="b"/>
                </a:tc>
                <a:tc>
                  <a:txBody>
                    <a:bodyPr/>
                    <a:lstStyle/>
                    <a:p>
                      <a:pPr algn="ctr"/>
                      <a:r>
                        <a:rPr lang="en-US" sz="1800" dirty="0" smtClean="0"/>
                        <a:t>14</a:t>
                      </a:r>
                      <a:endParaRPr lang="en-US" sz="1800" dirty="0"/>
                    </a:p>
                  </a:txBody>
                  <a:tcPr anchor="ctr"/>
                </a:tc>
                <a:tc>
                  <a:txBody>
                    <a:bodyPr/>
                    <a:lstStyle/>
                    <a:p>
                      <a:pPr algn="ctr"/>
                      <a:r>
                        <a:rPr lang="en-US" sz="1800" dirty="0" smtClean="0"/>
                        <a:t>35</a:t>
                      </a:r>
                      <a:endParaRPr lang="en-US" sz="1800" dirty="0"/>
                    </a:p>
                  </a:txBody>
                  <a:tcPr anchor="ctr"/>
                </a:tc>
                <a:extLst>
                  <a:ext uri="{0D108BD9-81ED-4DB2-BD59-A6C34878D82A}">
                    <a16:rowId xmlns:a16="http://schemas.microsoft.com/office/drawing/2014/main" val="10002"/>
                  </a:ext>
                </a:extLst>
              </a:tr>
              <a:tr h="378440">
                <a:tc>
                  <a:txBody>
                    <a:bodyPr/>
                    <a:lstStyle/>
                    <a:p>
                      <a:r>
                        <a:rPr lang="en-US" sz="1800" dirty="0" smtClean="0"/>
                        <a:t>Employee</a:t>
                      </a:r>
                      <a:r>
                        <a:rPr lang="en-US" sz="1800" baseline="0" dirty="0" smtClean="0"/>
                        <a:t> Retention</a:t>
                      </a:r>
                      <a:endParaRPr lang="en-US" sz="1800" dirty="0"/>
                    </a:p>
                  </a:txBody>
                  <a:tcPr anchor="b"/>
                </a:tc>
                <a:tc>
                  <a:txBody>
                    <a:bodyPr/>
                    <a:lstStyle/>
                    <a:p>
                      <a:pPr algn="ctr"/>
                      <a:r>
                        <a:rPr lang="en-US" sz="1800" dirty="0" smtClean="0"/>
                        <a:t>98%</a:t>
                      </a:r>
                      <a:endParaRPr lang="en-US" sz="1800" dirty="0"/>
                    </a:p>
                  </a:txBody>
                  <a:tcPr anchor="ctr"/>
                </a:tc>
                <a:tc>
                  <a:txBody>
                    <a:bodyPr/>
                    <a:lstStyle/>
                    <a:p>
                      <a:pPr algn="ctr"/>
                      <a:r>
                        <a:rPr lang="en-US" sz="1800" dirty="0" smtClean="0"/>
                        <a:t>89%</a:t>
                      </a:r>
                      <a:endParaRPr lang="en-US" sz="1800" dirty="0"/>
                    </a:p>
                  </a:txBody>
                  <a:tcPr anchor="ctr"/>
                </a:tc>
                <a:extLst>
                  <a:ext uri="{0D108BD9-81ED-4DB2-BD59-A6C34878D82A}">
                    <a16:rowId xmlns:a16="http://schemas.microsoft.com/office/drawing/2014/main" val="10003"/>
                  </a:ext>
                </a:extLst>
              </a:tr>
              <a:tr h="686907">
                <a:tc>
                  <a:txBody>
                    <a:bodyPr/>
                    <a:lstStyle/>
                    <a:p>
                      <a:r>
                        <a:rPr lang="en-US" sz="1800" dirty="0" smtClean="0"/>
                        <a:t>ERN employers</a:t>
                      </a:r>
                      <a:r>
                        <a:rPr lang="en-US" sz="1800" baseline="0" dirty="0" smtClean="0"/>
                        <a:t> will receive assistance in developing career ladders</a:t>
                      </a:r>
                      <a:endParaRPr lang="en-US" sz="1800" dirty="0"/>
                    </a:p>
                  </a:txBody>
                  <a:tcPr anchor="b"/>
                </a:tc>
                <a:tc>
                  <a:txBody>
                    <a:bodyPr/>
                    <a:lstStyle/>
                    <a:p>
                      <a:pPr algn="ctr"/>
                      <a:r>
                        <a:rPr lang="en-US" sz="1800" dirty="0" smtClean="0"/>
                        <a:t>0</a:t>
                      </a:r>
                      <a:endParaRPr lang="en-US" sz="1800" dirty="0"/>
                    </a:p>
                  </a:txBody>
                  <a:tcPr anchor="ctr"/>
                </a:tc>
                <a:tc>
                  <a:txBody>
                    <a:bodyPr/>
                    <a:lstStyle/>
                    <a:p>
                      <a:pPr algn="ctr"/>
                      <a:r>
                        <a:rPr lang="en-US" sz="1800" dirty="0" smtClean="0"/>
                        <a:t>0</a:t>
                      </a:r>
                      <a:endParaRPr lang="en-US" sz="1800" dirty="0"/>
                    </a:p>
                  </a:txBody>
                  <a:tcPr anchor="ctr"/>
                </a:tc>
                <a:extLst>
                  <a:ext uri="{0D108BD9-81ED-4DB2-BD59-A6C34878D82A}">
                    <a16:rowId xmlns:a16="http://schemas.microsoft.com/office/drawing/2014/main" val="10004"/>
                  </a:ext>
                </a:extLst>
              </a:tr>
              <a:tr h="378440">
                <a:tc>
                  <a:txBody>
                    <a:bodyPr/>
                    <a:lstStyle/>
                    <a:p>
                      <a:r>
                        <a:rPr lang="en-US" sz="1800" dirty="0" smtClean="0"/>
                        <a:t>Fill</a:t>
                      </a:r>
                      <a:r>
                        <a:rPr lang="en-US" sz="1800" baseline="0" dirty="0" smtClean="0"/>
                        <a:t> 33% of ERN Open Positions</a:t>
                      </a:r>
                      <a:endParaRPr lang="en-US" sz="1800" dirty="0"/>
                    </a:p>
                  </a:txBody>
                  <a:tcPr anchor="b"/>
                </a:tc>
                <a:tc>
                  <a:txBody>
                    <a:bodyPr/>
                    <a:lstStyle/>
                    <a:p>
                      <a:pPr algn="ctr"/>
                      <a:r>
                        <a:rPr lang="en-US" sz="1800" dirty="0" smtClean="0"/>
                        <a:t>0</a:t>
                      </a:r>
                      <a:endParaRPr lang="en-US" sz="1800" dirty="0"/>
                    </a:p>
                  </a:txBody>
                  <a:tcPr anchor="ctr"/>
                </a:tc>
                <a:tc>
                  <a:txBody>
                    <a:bodyPr/>
                    <a:lstStyle/>
                    <a:p>
                      <a:pPr algn="ctr"/>
                      <a:r>
                        <a:rPr lang="en-US" sz="1800" dirty="0" smtClean="0"/>
                        <a:t>355</a:t>
                      </a:r>
                      <a:endParaRPr lang="en-US" sz="1800" dirty="0"/>
                    </a:p>
                  </a:txBody>
                  <a:tcPr anchor="ctr"/>
                </a:tc>
                <a:extLst>
                  <a:ext uri="{0D108BD9-81ED-4DB2-BD59-A6C34878D82A}">
                    <a16:rowId xmlns:a16="http://schemas.microsoft.com/office/drawing/2014/main" val="10005"/>
                  </a:ext>
                </a:extLst>
              </a:tr>
              <a:tr h="653667">
                <a:tc>
                  <a:txBody>
                    <a:bodyPr/>
                    <a:lstStyle/>
                    <a:p>
                      <a:r>
                        <a:rPr lang="en-US" sz="1800" dirty="0" smtClean="0"/>
                        <a:t>90% of the</a:t>
                      </a:r>
                      <a:r>
                        <a:rPr lang="en-US" sz="1800" baseline="0" dirty="0" smtClean="0"/>
                        <a:t> open positions will have received soft skills training</a:t>
                      </a:r>
                      <a:endParaRPr lang="en-US" sz="1800" dirty="0"/>
                    </a:p>
                  </a:txBody>
                  <a:tcPr anchor="b"/>
                </a:tc>
                <a:tc>
                  <a:txBody>
                    <a:bodyPr/>
                    <a:lstStyle/>
                    <a:p>
                      <a:pPr algn="ctr"/>
                      <a:r>
                        <a:rPr lang="en-US" sz="1800" dirty="0" smtClean="0"/>
                        <a:t>11</a:t>
                      </a:r>
                      <a:endParaRPr lang="en-US" sz="1800" dirty="0"/>
                    </a:p>
                  </a:txBody>
                  <a:tcPr anchor="ctr"/>
                </a:tc>
                <a:tc>
                  <a:txBody>
                    <a:bodyPr/>
                    <a:lstStyle/>
                    <a:p>
                      <a:pPr algn="ctr"/>
                      <a:r>
                        <a:rPr lang="en-US" sz="1800" dirty="0" smtClean="0"/>
                        <a:t>319</a:t>
                      </a:r>
                      <a:endParaRPr lang="en-US" sz="1800" dirty="0"/>
                    </a:p>
                  </a:txBody>
                  <a:tcPr anchor="ctr"/>
                </a:tc>
                <a:extLst>
                  <a:ext uri="{0D108BD9-81ED-4DB2-BD59-A6C34878D82A}">
                    <a16:rowId xmlns:a16="http://schemas.microsoft.com/office/drawing/2014/main" val="10006"/>
                  </a:ext>
                </a:extLst>
              </a:tr>
              <a:tr h="378440">
                <a:tc>
                  <a:txBody>
                    <a:bodyPr/>
                    <a:lstStyle/>
                    <a:p>
                      <a:r>
                        <a:rPr lang="en-US" sz="1800" dirty="0" smtClean="0"/>
                        <a:t>Technical Skills Training</a:t>
                      </a:r>
                      <a:endParaRPr lang="en-US" sz="1800" dirty="0"/>
                    </a:p>
                  </a:txBody>
                  <a:tcPr anchor="b"/>
                </a:tc>
                <a:tc>
                  <a:txBody>
                    <a:bodyPr/>
                    <a:lstStyle/>
                    <a:p>
                      <a:pPr algn="ctr"/>
                      <a:r>
                        <a:rPr lang="en-US" sz="1800" dirty="0" smtClean="0"/>
                        <a:t>11</a:t>
                      </a:r>
                      <a:endParaRPr lang="en-US" sz="1800" dirty="0"/>
                    </a:p>
                  </a:txBody>
                  <a:tcPr anchor="ctr"/>
                </a:tc>
                <a:tc>
                  <a:txBody>
                    <a:bodyPr/>
                    <a:lstStyle/>
                    <a:p>
                      <a:pPr algn="ctr"/>
                      <a:r>
                        <a:rPr lang="en-US" sz="1800" dirty="0" smtClean="0"/>
                        <a:t>300</a:t>
                      </a:r>
                      <a:endParaRPr lang="en-US" sz="1800" dirty="0"/>
                    </a:p>
                  </a:txBody>
                  <a:tcPr anchor="ctr"/>
                </a:tc>
                <a:extLst>
                  <a:ext uri="{0D108BD9-81ED-4DB2-BD59-A6C34878D82A}">
                    <a16:rowId xmlns:a16="http://schemas.microsoft.com/office/drawing/2014/main" val="10007"/>
                  </a:ext>
                </a:extLst>
              </a:tr>
              <a:tr h="378440">
                <a:tc>
                  <a:txBody>
                    <a:bodyPr/>
                    <a:lstStyle/>
                    <a:p>
                      <a:r>
                        <a:rPr lang="en-US" sz="1800" dirty="0" smtClean="0"/>
                        <a:t>Individuals</a:t>
                      </a:r>
                      <a:r>
                        <a:rPr lang="en-US" sz="1800" baseline="0" dirty="0" smtClean="0"/>
                        <a:t> placed using OJT</a:t>
                      </a:r>
                      <a:endParaRPr lang="en-US" sz="1800" dirty="0"/>
                    </a:p>
                  </a:txBody>
                  <a:tcPr anchor="b"/>
                </a:tc>
                <a:tc>
                  <a:txBody>
                    <a:bodyPr/>
                    <a:lstStyle/>
                    <a:p>
                      <a:pPr algn="ctr"/>
                      <a:r>
                        <a:rPr lang="en-US" sz="1800" dirty="0" smtClean="0"/>
                        <a:t>0</a:t>
                      </a:r>
                      <a:endParaRPr lang="en-US" sz="1800" dirty="0"/>
                    </a:p>
                  </a:txBody>
                  <a:tcPr anchor="ctr"/>
                </a:tc>
                <a:tc>
                  <a:txBody>
                    <a:bodyPr/>
                    <a:lstStyle/>
                    <a:p>
                      <a:pPr algn="ctr"/>
                      <a:r>
                        <a:rPr lang="en-US" sz="1800" dirty="0" smtClean="0"/>
                        <a:t>100</a:t>
                      </a:r>
                      <a:endParaRPr lang="en-US" sz="1800" dirty="0"/>
                    </a:p>
                  </a:txBody>
                  <a:tcPr anchor="ctr"/>
                </a:tc>
                <a:extLst>
                  <a:ext uri="{0D108BD9-81ED-4DB2-BD59-A6C34878D82A}">
                    <a16:rowId xmlns:a16="http://schemas.microsoft.com/office/drawing/2014/main" val="10008"/>
                  </a:ext>
                </a:extLst>
              </a:tr>
              <a:tr h="653667">
                <a:tc>
                  <a:txBody>
                    <a:bodyPr/>
                    <a:lstStyle/>
                    <a:p>
                      <a:r>
                        <a:rPr lang="en-US" sz="1800" dirty="0" smtClean="0"/>
                        <a:t>Individuals remaining</a:t>
                      </a:r>
                      <a:r>
                        <a:rPr lang="en-US" sz="1800" baseline="0" dirty="0" smtClean="0"/>
                        <a:t> with employer post OJT completion</a:t>
                      </a:r>
                      <a:endParaRPr lang="en-US" sz="1800" dirty="0"/>
                    </a:p>
                  </a:txBody>
                  <a:tcPr anchor="b"/>
                </a:tc>
                <a:tc>
                  <a:txBody>
                    <a:bodyPr/>
                    <a:lstStyle/>
                    <a:p>
                      <a:pPr algn="ctr"/>
                      <a:r>
                        <a:rPr lang="en-US" sz="1800" dirty="0" smtClean="0"/>
                        <a:t>0</a:t>
                      </a:r>
                      <a:endParaRPr lang="en-US" sz="1800" dirty="0"/>
                    </a:p>
                  </a:txBody>
                  <a:tcPr anchor="ctr"/>
                </a:tc>
                <a:tc>
                  <a:txBody>
                    <a:bodyPr/>
                    <a:lstStyle/>
                    <a:p>
                      <a:pPr algn="ctr"/>
                      <a:r>
                        <a:rPr lang="en-US" sz="1800" dirty="0" smtClean="0"/>
                        <a:t>90</a:t>
                      </a:r>
                      <a:endParaRPr lang="en-US" sz="1800"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8752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393" y="1514797"/>
            <a:ext cx="7882607" cy="2036123"/>
          </a:xfrm>
        </p:spPr>
        <p:txBody>
          <a:bodyPr>
            <a:normAutofit/>
          </a:bodyPr>
          <a:lstStyle/>
          <a:p>
            <a:pPr>
              <a:lnSpc>
                <a:spcPct val="100000"/>
              </a:lnSpc>
              <a:buNone/>
            </a:pPr>
            <a:r>
              <a:rPr lang="en-US" sz="2400" dirty="0" smtClean="0"/>
              <a:t>	Communicating the value of the ERN to community stakeholders which has led to several cross sector partnerships to address issues such as childcare and transportation.</a:t>
            </a:r>
          </a:p>
        </p:txBody>
      </p:sp>
      <p:sp>
        <p:nvSpPr>
          <p:cNvPr id="2" name="Rectangle 1"/>
          <p:cNvSpPr/>
          <p:nvPr/>
        </p:nvSpPr>
        <p:spPr>
          <a:xfrm>
            <a:off x="777240" y="3128050"/>
            <a:ext cx="5897880" cy="2698175"/>
          </a:xfrm>
          <a:prstGeom prst="rect">
            <a:avLst/>
          </a:prstGeom>
        </p:spPr>
        <p:txBody>
          <a:bodyPr wrap="square">
            <a:spAutoFit/>
          </a:bodyPr>
          <a:lstStyle/>
          <a:p>
            <a:pPr marL="228600" lvl="0" indent="-228600">
              <a:spcBef>
                <a:spcPts val="1000"/>
              </a:spcBef>
              <a:buClr>
                <a:prstClr val="white">
                  <a:lumMod val="50000"/>
                </a:prstClr>
              </a:buClr>
              <a:buFont typeface="Symbol" panose="05050102010706020507" pitchFamily="18" charset="2"/>
              <a:buChar char=""/>
            </a:pPr>
            <a:r>
              <a:rPr lang="en-US" sz="2300" dirty="0">
                <a:solidFill>
                  <a:srgbClr val="111A5F"/>
                </a:solidFill>
              </a:rPr>
              <a:t>City Leaders, Economic Developer, Private Foundation and Employers working to collaborate on a 24/7 365 Childcare Facility.</a:t>
            </a:r>
          </a:p>
          <a:p>
            <a:pPr marL="228600" lvl="0" indent="-228600">
              <a:spcBef>
                <a:spcPts val="1000"/>
              </a:spcBef>
              <a:buClr>
                <a:prstClr val="white">
                  <a:lumMod val="50000"/>
                </a:prstClr>
              </a:buClr>
              <a:buFont typeface="Symbol" panose="05050102010706020507" pitchFamily="18" charset="2"/>
              <a:buChar char=""/>
            </a:pPr>
            <a:r>
              <a:rPr lang="en-US" sz="2300" dirty="0">
                <a:solidFill>
                  <a:srgbClr val="111A5F"/>
                </a:solidFill>
              </a:rPr>
              <a:t>ERN Facilitator working to develop a closed mobile app for employees working at ERN companies for ridesharing.</a:t>
            </a:r>
          </a:p>
        </p:txBody>
      </p:sp>
    </p:spTree>
    <p:extLst>
      <p:ext uri="{BB962C8B-B14F-4D97-AF65-F5344CB8AC3E}">
        <p14:creationId xmlns:p14="http://schemas.microsoft.com/office/powerpoint/2010/main" val="89416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575" y="1615440"/>
            <a:ext cx="5837625" cy="3745797"/>
          </a:xfrm>
        </p:spPr>
        <p:txBody>
          <a:bodyPr>
            <a:normAutofit/>
          </a:bodyPr>
          <a:lstStyle/>
          <a:p>
            <a:pPr>
              <a:lnSpc>
                <a:spcPct val="100000"/>
              </a:lnSpc>
              <a:spcAft>
                <a:spcPts val="1800"/>
              </a:spcAft>
            </a:pPr>
            <a:r>
              <a:rPr lang="en-US" sz="2000" dirty="0" smtClean="0"/>
              <a:t>Ensuring that companies participating in the ERN remain engaged in the process (training, hiring, evaluation, etc.) with key decision makers at the table. </a:t>
            </a:r>
          </a:p>
          <a:p>
            <a:pPr>
              <a:lnSpc>
                <a:spcPct val="100000"/>
              </a:lnSpc>
              <a:spcAft>
                <a:spcPts val="1800"/>
              </a:spcAft>
            </a:pPr>
            <a:r>
              <a:rPr lang="en-US" sz="2000" dirty="0" smtClean="0"/>
              <a:t>Getting to employers utilizing the BSP model.  Being mindful of the number of contacts from the workforce system contacting an employer and relying on someone else to make the introduction can slow some of the progress.  </a:t>
            </a:r>
            <a:endParaRPr lang="en-US" sz="2000" dirty="0"/>
          </a:p>
        </p:txBody>
      </p:sp>
    </p:spTree>
    <p:extLst>
      <p:ext uri="{BB962C8B-B14F-4D97-AF65-F5344CB8AC3E}">
        <p14:creationId xmlns:p14="http://schemas.microsoft.com/office/powerpoint/2010/main" val="347228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17361" y="1335475"/>
            <a:ext cx="8047990" cy="4483526"/>
          </a:xfrm>
        </p:spPr>
        <p:txBody>
          <a:bodyPr>
            <a:normAutofit/>
          </a:bodyPr>
          <a:lstStyle/>
          <a:p>
            <a:pPr marL="457200" indent="-347663">
              <a:lnSpc>
                <a:spcPct val="100000"/>
              </a:lnSpc>
              <a:spcBef>
                <a:spcPts val="0"/>
              </a:spcBef>
              <a:spcAft>
                <a:spcPts val="1800"/>
              </a:spcAft>
            </a:pPr>
            <a:r>
              <a:rPr lang="en-US" dirty="0" smtClean="0"/>
              <a:t>Welcome and Introductions</a:t>
            </a:r>
          </a:p>
          <a:p>
            <a:pPr marL="457200" indent="-347663">
              <a:lnSpc>
                <a:spcPct val="100000"/>
              </a:lnSpc>
              <a:spcBef>
                <a:spcPts val="0"/>
              </a:spcBef>
              <a:spcAft>
                <a:spcPts val="1800"/>
              </a:spcAft>
            </a:pPr>
            <a:r>
              <a:rPr lang="en-US" dirty="0" smtClean="0"/>
              <a:t>Grant Project Overviews</a:t>
            </a:r>
          </a:p>
          <a:p>
            <a:pPr marL="914400" lvl="1" indent="-347663">
              <a:lnSpc>
                <a:spcPct val="100000"/>
              </a:lnSpc>
              <a:spcBef>
                <a:spcPts val="0"/>
              </a:spcBef>
              <a:spcAft>
                <a:spcPts val="1200"/>
              </a:spcAft>
              <a:buFont typeface="Wingdings" panose="05000000000000000000" pitchFamily="2" charset="2"/>
              <a:buChar char="v"/>
            </a:pPr>
            <a:r>
              <a:rPr lang="en-US" sz="2000" dirty="0" smtClean="0">
                <a:solidFill>
                  <a:schemeClr val="tx1">
                    <a:lumMod val="85000"/>
                    <a:lumOff val="15000"/>
                  </a:schemeClr>
                </a:solidFill>
              </a:rPr>
              <a:t>Incite, Inc.</a:t>
            </a:r>
          </a:p>
          <a:p>
            <a:pPr marL="914400" lvl="1" indent="-347663">
              <a:lnSpc>
                <a:spcPct val="100000"/>
              </a:lnSpc>
              <a:spcBef>
                <a:spcPts val="0"/>
              </a:spcBef>
              <a:spcAft>
                <a:spcPts val="1200"/>
              </a:spcAft>
              <a:buFont typeface="Wingdings" panose="05000000000000000000" pitchFamily="2" charset="2"/>
              <a:buChar char="v"/>
            </a:pPr>
            <a:r>
              <a:rPr lang="en-US" sz="2000" dirty="0" smtClean="0">
                <a:solidFill>
                  <a:schemeClr val="tx1">
                    <a:lumMod val="85000"/>
                    <a:lumOff val="15000"/>
                  </a:schemeClr>
                </a:solidFill>
              </a:rPr>
              <a:t>W.E</a:t>
            </a:r>
            <a:r>
              <a:rPr lang="en-US" sz="2000" dirty="0">
                <a:solidFill>
                  <a:schemeClr val="tx1">
                    <a:lumMod val="85000"/>
                    <a:lumOff val="15000"/>
                  </a:schemeClr>
                </a:solidFill>
              </a:rPr>
              <a:t>. Upjohn Institute for Employment Research</a:t>
            </a:r>
            <a:endParaRPr lang="en-US" sz="2000" dirty="0" smtClean="0">
              <a:solidFill>
                <a:schemeClr val="tx1">
                  <a:lumMod val="85000"/>
                  <a:lumOff val="15000"/>
                </a:schemeClr>
              </a:solidFill>
            </a:endParaRPr>
          </a:p>
          <a:p>
            <a:pPr marL="914400" lvl="1" indent="-347663">
              <a:lnSpc>
                <a:spcPct val="100000"/>
              </a:lnSpc>
              <a:spcBef>
                <a:spcPts val="0"/>
              </a:spcBef>
              <a:spcAft>
                <a:spcPts val="1200"/>
              </a:spcAft>
              <a:buFont typeface="Wingdings" panose="05000000000000000000" pitchFamily="2" charset="2"/>
              <a:buChar char="v"/>
            </a:pPr>
            <a:r>
              <a:rPr lang="en-US" sz="2000" dirty="0" smtClean="0">
                <a:solidFill>
                  <a:schemeClr val="tx1">
                    <a:lumMod val="85000"/>
                    <a:lumOff val="15000"/>
                  </a:schemeClr>
                </a:solidFill>
              </a:rPr>
              <a:t>CareerSource/</a:t>
            </a:r>
            <a:r>
              <a:rPr lang="en-US" sz="2000" dirty="0">
                <a:solidFill>
                  <a:schemeClr val="tx1">
                    <a:lumMod val="85000"/>
                    <a:lumOff val="15000"/>
                  </a:schemeClr>
                </a:solidFill>
              </a:rPr>
              <a:t>Florida Department of Economic Opportunity</a:t>
            </a:r>
            <a:endParaRPr lang="en-US" sz="2000" dirty="0" smtClean="0">
              <a:solidFill>
                <a:schemeClr val="tx1">
                  <a:lumMod val="85000"/>
                  <a:lumOff val="15000"/>
                </a:schemeClr>
              </a:solidFill>
            </a:endParaRPr>
          </a:p>
          <a:p>
            <a:pPr marL="914400" lvl="1" indent="-347663">
              <a:lnSpc>
                <a:spcPct val="100000"/>
              </a:lnSpc>
              <a:spcBef>
                <a:spcPts val="0"/>
              </a:spcBef>
              <a:spcAft>
                <a:spcPts val="1800"/>
              </a:spcAft>
              <a:buFont typeface="Wingdings" panose="05000000000000000000" pitchFamily="2" charset="2"/>
              <a:buChar char="v"/>
            </a:pPr>
            <a:r>
              <a:rPr lang="en-US" sz="2000" dirty="0" smtClean="0">
                <a:solidFill>
                  <a:schemeClr val="tx1">
                    <a:lumMod val="85000"/>
                    <a:lumOff val="15000"/>
                  </a:schemeClr>
                </a:solidFill>
              </a:rPr>
              <a:t>Virginia </a:t>
            </a:r>
            <a:r>
              <a:rPr lang="en-US" sz="2000" dirty="0">
                <a:solidFill>
                  <a:schemeClr val="tx1">
                    <a:lumMod val="85000"/>
                    <a:lumOff val="15000"/>
                  </a:schemeClr>
                </a:solidFill>
              </a:rPr>
              <a:t>Community College System</a:t>
            </a:r>
          </a:p>
          <a:p>
            <a:pPr indent="-347663">
              <a:lnSpc>
                <a:spcPct val="100000"/>
              </a:lnSpc>
              <a:spcBef>
                <a:spcPts val="0"/>
              </a:spcBef>
              <a:spcAft>
                <a:spcPts val="1800"/>
              </a:spcAft>
            </a:pPr>
            <a:r>
              <a:rPr lang="en-US" dirty="0"/>
              <a:t>Q &amp; A</a:t>
            </a:r>
          </a:p>
          <a:p>
            <a:pPr indent="-347663">
              <a:lnSpc>
                <a:spcPct val="100000"/>
              </a:lnSpc>
              <a:spcBef>
                <a:spcPts val="0"/>
              </a:spcBef>
              <a:spcAft>
                <a:spcPts val="1800"/>
              </a:spcAft>
            </a:pPr>
            <a:r>
              <a:rPr lang="en-US" dirty="0"/>
              <a:t>Closing</a:t>
            </a:r>
          </a:p>
        </p:txBody>
      </p:sp>
    </p:spTree>
    <p:extLst>
      <p:ext uri="{BB962C8B-B14F-4D97-AF65-F5344CB8AC3E}">
        <p14:creationId xmlns:p14="http://schemas.microsoft.com/office/powerpoint/2010/main" val="45335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lumMod val="75000"/>
                  </a:schemeClr>
                </a:solidFill>
              </a:rPr>
              <a:t>CareerSource Florida Performance Funding Model</a:t>
            </a:r>
            <a:endParaRPr lang="en-US" dirty="0">
              <a:solidFill>
                <a:schemeClr val="tx2">
                  <a:lumMod val="75000"/>
                </a:schemeClr>
              </a:solidFill>
            </a:endParaRPr>
          </a:p>
        </p:txBody>
      </p:sp>
      <p:sp>
        <p:nvSpPr>
          <p:cNvPr id="3" name="TextBox 2"/>
          <p:cNvSpPr txBox="1"/>
          <p:nvPr/>
        </p:nvSpPr>
        <p:spPr>
          <a:xfrm>
            <a:off x="3446034" y="4221668"/>
            <a:ext cx="3230780" cy="2015936"/>
          </a:xfrm>
          <a:prstGeom prst="rect">
            <a:avLst/>
          </a:prstGeom>
          <a:noFill/>
        </p:spPr>
        <p:txBody>
          <a:bodyPr wrap="square" rtlCol="0">
            <a:spAutoFit/>
          </a:bodyPr>
          <a:lstStyle/>
          <a:p>
            <a:r>
              <a:rPr lang="en-US" b="1" dirty="0" smtClean="0"/>
              <a:t>Rod Lewis, PhD</a:t>
            </a:r>
          </a:p>
          <a:p>
            <a:r>
              <a:rPr lang="en-US" sz="1400" dirty="0" smtClean="0"/>
              <a:t>CareerSource Florida</a:t>
            </a:r>
          </a:p>
          <a:p>
            <a:r>
              <a:rPr lang="en-US" sz="1400" dirty="0" smtClean="0"/>
              <a:t>850.510.0771</a:t>
            </a:r>
          </a:p>
          <a:p>
            <a:r>
              <a:rPr lang="en-US" sz="1400" dirty="0" smtClean="0">
                <a:hlinkClick r:id="rId2"/>
              </a:rPr>
              <a:t>rlewis@careersourceflorida.com</a:t>
            </a:r>
            <a:r>
              <a:rPr lang="en-US" sz="1400" dirty="0" smtClean="0"/>
              <a:t> </a:t>
            </a:r>
          </a:p>
          <a:p>
            <a:endParaRPr lang="en-US" sz="500" dirty="0" smtClean="0"/>
          </a:p>
          <a:p>
            <a:r>
              <a:rPr lang="en-US" b="1" dirty="0" smtClean="0"/>
              <a:t>Rob White, PhD</a:t>
            </a:r>
          </a:p>
          <a:p>
            <a:r>
              <a:rPr lang="en-US" sz="1400" dirty="0" smtClean="0"/>
              <a:t>CareerSource Florida</a:t>
            </a:r>
          </a:p>
          <a:p>
            <a:r>
              <a:rPr lang="en-US" sz="1400" dirty="0" smtClean="0"/>
              <a:t>407.765.4591</a:t>
            </a:r>
          </a:p>
          <a:p>
            <a:r>
              <a:rPr lang="en-US" sz="1400" dirty="0" smtClean="0">
                <a:hlinkClick r:id="rId3"/>
              </a:rPr>
              <a:t>rwhite@careersourceflorida.com</a:t>
            </a:r>
            <a:r>
              <a:rPr lang="en-US" sz="1400" dirty="0" smtClean="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505" y="4597399"/>
            <a:ext cx="2286000" cy="1066800"/>
          </a:xfrm>
          <a:prstGeom prst="rect">
            <a:avLst/>
          </a:prstGeom>
        </p:spPr>
      </p:pic>
    </p:spTree>
    <p:extLst>
      <p:ext uri="{BB962C8B-B14F-4D97-AF65-F5344CB8AC3E}">
        <p14:creationId xmlns:p14="http://schemas.microsoft.com/office/powerpoint/2010/main" val="180324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325881"/>
            <a:ext cx="8473440" cy="4610526"/>
          </a:xfrm>
        </p:spPr>
        <p:txBody>
          <a:bodyPr>
            <a:normAutofit fontScale="92500" lnSpcReduction="10000"/>
          </a:bodyPr>
          <a:lstStyle/>
          <a:p>
            <a:pPr marL="0" indent="0">
              <a:spcAft>
                <a:spcPts val="300"/>
              </a:spcAft>
              <a:buNone/>
            </a:pPr>
            <a:r>
              <a:rPr lang="en-US" b="1" dirty="0"/>
              <a:t>CareerSource Florida </a:t>
            </a:r>
          </a:p>
          <a:p>
            <a:pPr lvl="1">
              <a:lnSpc>
                <a:spcPct val="100000"/>
              </a:lnSpc>
              <a:spcBef>
                <a:spcPts val="0"/>
              </a:spcBef>
              <a:spcAft>
                <a:spcPts val="800"/>
              </a:spcAft>
            </a:pPr>
            <a:r>
              <a:rPr lang="en-US" sz="2200" dirty="0">
                <a:solidFill>
                  <a:schemeClr val="tx2">
                    <a:lumMod val="75000"/>
                  </a:schemeClr>
                </a:solidFill>
              </a:rPr>
              <a:t>Rod Lewis, PhD, Grant Author, Project Lead</a:t>
            </a:r>
          </a:p>
          <a:p>
            <a:pPr lvl="1">
              <a:lnSpc>
                <a:spcPct val="100000"/>
              </a:lnSpc>
              <a:spcBef>
                <a:spcPts val="0"/>
              </a:spcBef>
              <a:spcAft>
                <a:spcPts val="800"/>
              </a:spcAft>
            </a:pPr>
            <a:r>
              <a:rPr lang="en-US" sz="2200" dirty="0">
                <a:solidFill>
                  <a:schemeClr val="tx2">
                    <a:lumMod val="75000"/>
                  </a:schemeClr>
                </a:solidFill>
              </a:rPr>
              <a:t>Jocelyn Gallegos, Project Coordinator</a:t>
            </a:r>
          </a:p>
          <a:p>
            <a:pPr lvl="1">
              <a:lnSpc>
                <a:spcPct val="100000"/>
              </a:lnSpc>
              <a:spcBef>
                <a:spcPts val="0"/>
              </a:spcBef>
              <a:spcAft>
                <a:spcPts val="800"/>
              </a:spcAft>
            </a:pPr>
            <a:r>
              <a:rPr lang="en-US" sz="2200" dirty="0">
                <a:solidFill>
                  <a:schemeClr val="tx2">
                    <a:lumMod val="75000"/>
                  </a:schemeClr>
                </a:solidFill>
              </a:rPr>
              <a:t>Rob White, PhD, Data Lead</a:t>
            </a:r>
          </a:p>
          <a:p>
            <a:pPr lvl="1">
              <a:lnSpc>
                <a:spcPct val="100000"/>
              </a:lnSpc>
              <a:spcBef>
                <a:spcPts val="0"/>
              </a:spcBef>
              <a:spcAft>
                <a:spcPts val="800"/>
              </a:spcAft>
            </a:pPr>
            <a:r>
              <a:rPr lang="en-US" sz="2200" dirty="0" smtClean="0">
                <a:solidFill>
                  <a:schemeClr val="tx2">
                    <a:lumMod val="75000"/>
                  </a:schemeClr>
                </a:solidFill>
              </a:rPr>
              <a:t>James Finch, Telly Buckles and Tony </a:t>
            </a:r>
            <a:r>
              <a:rPr lang="en-US" sz="2200" dirty="0">
                <a:solidFill>
                  <a:schemeClr val="tx2">
                    <a:lumMod val="75000"/>
                  </a:schemeClr>
                </a:solidFill>
              </a:rPr>
              <a:t>Carter, </a:t>
            </a:r>
            <a:r>
              <a:rPr lang="en-US" sz="2200" dirty="0" smtClean="0">
                <a:solidFill>
                  <a:schemeClr val="tx2">
                    <a:lumMod val="75000"/>
                  </a:schemeClr>
                </a:solidFill>
              </a:rPr>
              <a:t>Data Providers</a:t>
            </a:r>
          </a:p>
          <a:p>
            <a:pPr lvl="1">
              <a:lnSpc>
                <a:spcPct val="100000"/>
              </a:lnSpc>
              <a:spcBef>
                <a:spcPts val="0"/>
              </a:spcBef>
              <a:spcAft>
                <a:spcPts val="800"/>
              </a:spcAft>
            </a:pPr>
            <a:r>
              <a:rPr lang="en-US" sz="2200" dirty="0" smtClean="0">
                <a:solidFill>
                  <a:schemeClr val="tx2">
                    <a:lumMod val="75000"/>
                  </a:schemeClr>
                </a:solidFill>
              </a:rPr>
              <a:t>Aaron Schmerbeck PhD, Economist</a:t>
            </a:r>
          </a:p>
          <a:p>
            <a:pPr lvl="1">
              <a:lnSpc>
                <a:spcPct val="100000"/>
              </a:lnSpc>
              <a:spcBef>
                <a:spcPts val="0"/>
              </a:spcBef>
              <a:spcAft>
                <a:spcPts val="800"/>
              </a:spcAft>
            </a:pPr>
            <a:r>
              <a:rPr lang="en-US" sz="2200" dirty="0" smtClean="0">
                <a:solidFill>
                  <a:schemeClr val="tx2">
                    <a:lumMod val="75000"/>
                  </a:schemeClr>
                </a:solidFill>
              </a:rPr>
              <a:t>Trey Scott, Software Engineer</a:t>
            </a:r>
          </a:p>
          <a:p>
            <a:pPr lvl="1">
              <a:lnSpc>
                <a:spcPct val="100000"/>
              </a:lnSpc>
              <a:spcBef>
                <a:spcPts val="0"/>
              </a:spcBef>
              <a:spcAft>
                <a:spcPts val="800"/>
              </a:spcAft>
            </a:pPr>
            <a:r>
              <a:rPr lang="en-US" sz="2200" dirty="0" smtClean="0">
                <a:solidFill>
                  <a:schemeClr val="tx2">
                    <a:lumMod val="75000"/>
                  </a:schemeClr>
                </a:solidFill>
              </a:rPr>
              <a:t>Martin Roddy, Computer Programming/Web Design</a:t>
            </a:r>
          </a:p>
          <a:p>
            <a:pPr marL="0" indent="0">
              <a:lnSpc>
                <a:spcPct val="120000"/>
              </a:lnSpc>
              <a:spcBef>
                <a:spcPts val="1200"/>
              </a:spcBef>
              <a:spcAft>
                <a:spcPts val="1200"/>
              </a:spcAft>
              <a:buNone/>
            </a:pPr>
            <a:r>
              <a:rPr lang="en-US" sz="2000" b="1" dirty="0" smtClean="0"/>
              <a:t>Funding Level: </a:t>
            </a:r>
            <a:r>
              <a:rPr lang="en-US" sz="2000" dirty="0" smtClean="0"/>
              <a:t>$3 Million</a:t>
            </a:r>
          </a:p>
          <a:p>
            <a:pPr marL="0" indent="0">
              <a:lnSpc>
                <a:spcPct val="120000"/>
              </a:lnSpc>
              <a:spcBef>
                <a:spcPts val="0"/>
              </a:spcBef>
              <a:spcAft>
                <a:spcPts val="1200"/>
              </a:spcAft>
              <a:buNone/>
            </a:pPr>
            <a:r>
              <a:rPr lang="en-US" sz="2000" b="1" dirty="0" smtClean="0"/>
              <a:t>Project Type: </a:t>
            </a:r>
            <a:r>
              <a:rPr lang="en-US" sz="2000" dirty="0" smtClean="0"/>
              <a:t>A</a:t>
            </a:r>
            <a:r>
              <a:rPr lang="en-US" sz="2000" b="1" dirty="0" smtClean="0"/>
              <a:t> </a:t>
            </a:r>
            <a:r>
              <a:rPr lang="en-US" sz="2000" dirty="0" smtClean="0"/>
              <a:t>(Mixed </a:t>
            </a:r>
            <a:r>
              <a:rPr lang="en-US" sz="2000" dirty="0"/>
              <a:t>Methods/Interrupted Time </a:t>
            </a:r>
            <a:r>
              <a:rPr lang="en-US" sz="2000" dirty="0" smtClean="0"/>
              <a:t>Series)</a:t>
            </a:r>
            <a:endParaRPr lang="en-US" sz="2000" dirty="0"/>
          </a:p>
          <a:p>
            <a:pPr marL="0" indent="0">
              <a:lnSpc>
                <a:spcPct val="120000"/>
              </a:lnSpc>
              <a:spcBef>
                <a:spcPts val="0"/>
              </a:spcBef>
              <a:spcAft>
                <a:spcPts val="1200"/>
              </a:spcAft>
              <a:buNone/>
            </a:pPr>
            <a:r>
              <a:rPr lang="en-US" sz="2000" b="1" dirty="0"/>
              <a:t>E</a:t>
            </a:r>
            <a:r>
              <a:rPr lang="en-US" sz="2000" b="1" dirty="0" smtClean="0"/>
              <a:t>valuation Firm: </a:t>
            </a:r>
            <a:r>
              <a:rPr lang="en-US" sz="2000" dirty="0" smtClean="0"/>
              <a:t>Policy </a:t>
            </a:r>
            <a:r>
              <a:rPr lang="en-US" sz="2000" dirty="0"/>
              <a:t>Research Group/TPMA</a:t>
            </a:r>
          </a:p>
        </p:txBody>
      </p:sp>
    </p:spTree>
    <p:extLst>
      <p:ext uri="{BB962C8B-B14F-4D97-AF65-F5344CB8AC3E}">
        <p14:creationId xmlns:p14="http://schemas.microsoft.com/office/powerpoint/2010/main" val="245981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30" y="2194559"/>
            <a:ext cx="6833870" cy="3630507"/>
          </a:xfrm>
        </p:spPr>
        <p:txBody>
          <a:bodyPr>
            <a:normAutofit/>
          </a:bodyPr>
          <a:lstStyle/>
          <a:p>
            <a:pPr marL="0" indent="0">
              <a:lnSpc>
                <a:spcPct val="100000"/>
              </a:lnSpc>
              <a:spcAft>
                <a:spcPts val="2400"/>
              </a:spcAft>
              <a:buNone/>
            </a:pPr>
            <a:r>
              <a:rPr lang="en-US" dirty="0" smtClean="0"/>
              <a:t>The creation of a local area-based performance funding model to incentivize local areas to meet and exceed expectations along a series of precisely defined performance metrics.</a:t>
            </a:r>
          </a:p>
          <a:p>
            <a:pPr marL="457200" lvl="1" indent="0">
              <a:lnSpc>
                <a:spcPct val="100000"/>
              </a:lnSpc>
              <a:spcAft>
                <a:spcPts val="2400"/>
              </a:spcAft>
              <a:buNone/>
            </a:pPr>
            <a:endParaRPr lang="en-US" dirty="0"/>
          </a:p>
        </p:txBody>
      </p:sp>
    </p:spTree>
    <p:extLst>
      <p:ext uri="{BB962C8B-B14F-4D97-AF65-F5344CB8AC3E}">
        <p14:creationId xmlns:p14="http://schemas.microsoft.com/office/powerpoint/2010/main" val="334487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5371837"/>
              </p:ext>
            </p:extLst>
          </p:nvPr>
        </p:nvGraphicFramePr>
        <p:xfrm>
          <a:off x="213360" y="1280160"/>
          <a:ext cx="8747760" cy="4954809"/>
        </p:xfrm>
        <a:graphic>
          <a:graphicData uri="http://schemas.openxmlformats.org/drawingml/2006/table">
            <a:tbl>
              <a:tblPr firstRow="1" bandRow="1">
                <a:tableStyleId>{5C22544A-7EE6-4342-B048-85BDC9FD1C3A}</a:tableStyleId>
              </a:tblPr>
              <a:tblGrid>
                <a:gridCol w="3285607">
                  <a:extLst>
                    <a:ext uri="{9D8B030D-6E8A-4147-A177-3AD203B41FA5}">
                      <a16:colId xmlns:a16="http://schemas.microsoft.com/office/drawing/2014/main" val="219910652"/>
                    </a:ext>
                  </a:extLst>
                </a:gridCol>
                <a:gridCol w="5462153">
                  <a:extLst>
                    <a:ext uri="{9D8B030D-6E8A-4147-A177-3AD203B41FA5}">
                      <a16:colId xmlns:a16="http://schemas.microsoft.com/office/drawing/2014/main" val="2476698694"/>
                    </a:ext>
                  </a:extLst>
                </a:gridCol>
              </a:tblGrid>
              <a:tr h="511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TIE</a:t>
                      </a:r>
                      <a:r>
                        <a:rPr lang="en-US" sz="2000" dirty="0" smtClean="0"/>
                        <a:t> Model Metrics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t>
                      </a:r>
                      <a:r>
                        <a:rPr lang="en-US" b="0" i="1" dirty="0" smtClean="0"/>
                        <a:t>–  In Brief</a:t>
                      </a:r>
                    </a:p>
                  </a:txBody>
                  <a:tcPr anchor="ctr"/>
                </a:tc>
                <a:tc>
                  <a:txBody>
                    <a:bodyPr/>
                    <a:lstStyle/>
                    <a:p>
                      <a:pPr algn="ctr"/>
                      <a:r>
                        <a:rPr lang="en-US" sz="2000" dirty="0" smtClean="0"/>
                        <a:t>Creating Econometrically Defined Targets </a:t>
                      </a:r>
                    </a:p>
                    <a:p>
                      <a:pPr algn="ctr"/>
                      <a:r>
                        <a:rPr lang="en-US" b="0" i="1" dirty="0" smtClean="0"/>
                        <a:t>– An Overview</a:t>
                      </a:r>
                    </a:p>
                  </a:txBody>
                  <a:tcPr anchor="ctr"/>
                </a:tc>
                <a:extLst>
                  <a:ext uri="{0D108BD9-81ED-4DB2-BD59-A6C34878D82A}">
                    <a16:rowId xmlns:a16="http://schemas.microsoft.com/office/drawing/2014/main" val="3317186263"/>
                  </a:ext>
                </a:extLst>
              </a:tr>
              <a:tr h="1232698">
                <a:tc rowSpan="4">
                  <a:txBody>
                    <a:bodyPr/>
                    <a:lstStyle/>
                    <a:p>
                      <a:pPr marL="285750" indent="-285750">
                        <a:spcAft>
                          <a:spcPts val="600"/>
                        </a:spcAft>
                        <a:buFont typeface="Wingdings" panose="05000000000000000000" pitchFamily="2" charset="2"/>
                        <a:buChar char="§"/>
                      </a:pPr>
                      <a:r>
                        <a:rPr lang="en-US" dirty="0" smtClean="0"/>
                        <a:t>Unemployed Placement Rate</a:t>
                      </a:r>
                    </a:p>
                    <a:p>
                      <a:pPr marL="285750" indent="-285750">
                        <a:spcAft>
                          <a:spcPts val="600"/>
                        </a:spcAft>
                        <a:buFont typeface="Wingdings" panose="05000000000000000000" pitchFamily="2" charset="2"/>
                        <a:buChar char="§"/>
                      </a:pPr>
                      <a:r>
                        <a:rPr lang="en-US" dirty="0" smtClean="0"/>
                        <a:t>Time to Placement</a:t>
                      </a:r>
                    </a:p>
                    <a:p>
                      <a:pPr marL="285750" indent="-285750">
                        <a:spcAft>
                          <a:spcPts val="600"/>
                        </a:spcAft>
                        <a:buFont typeface="Wingdings" panose="05000000000000000000" pitchFamily="2" charset="2"/>
                        <a:buChar char="§"/>
                      </a:pPr>
                      <a:r>
                        <a:rPr lang="en-US" dirty="0" smtClean="0"/>
                        <a:t>Average Earnings per Exit</a:t>
                      </a:r>
                    </a:p>
                    <a:p>
                      <a:pPr marL="285750" indent="-285750">
                        <a:spcAft>
                          <a:spcPts val="600"/>
                        </a:spcAft>
                        <a:buFont typeface="Wingdings" panose="05000000000000000000" pitchFamily="2" charset="2"/>
                        <a:buChar char="§"/>
                      </a:pPr>
                      <a:r>
                        <a:rPr lang="en-US" dirty="0" smtClean="0"/>
                        <a:t>Earnings per Dollar Spent</a:t>
                      </a:r>
                    </a:p>
                    <a:p>
                      <a:pPr marL="285750" indent="-285750">
                        <a:spcAft>
                          <a:spcPts val="600"/>
                        </a:spcAft>
                        <a:buFont typeface="Wingdings" panose="05000000000000000000" pitchFamily="2" charset="2"/>
                        <a:buChar char="§"/>
                      </a:pPr>
                      <a:r>
                        <a:rPr lang="en-US" dirty="0" smtClean="0"/>
                        <a:t>Cost per Employed Exit</a:t>
                      </a:r>
                    </a:p>
                    <a:p>
                      <a:pPr marL="285750" indent="-285750">
                        <a:spcAft>
                          <a:spcPts val="600"/>
                        </a:spcAft>
                        <a:buFont typeface="Wingdings" panose="05000000000000000000" pitchFamily="2" charset="2"/>
                        <a:buChar char="§"/>
                      </a:pPr>
                      <a:r>
                        <a:rPr lang="en-US" dirty="0" smtClean="0"/>
                        <a:t>Intensive Business Engagement</a:t>
                      </a:r>
                    </a:p>
                    <a:p>
                      <a:pPr marL="285750" indent="-285750">
                        <a:spcAft>
                          <a:spcPts val="600"/>
                        </a:spcAft>
                        <a:buFont typeface="Wingdings" panose="05000000000000000000" pitchFamily="2" charset="2"/>
                        <a:buChar char="§"/>
                      </a:pPr>
                      <a:r>
                        <a:rPr lang="en-US" dirty="0" smtClean="0"/>
                        <a:t>(Business) Customer Satisfaction</a:t>
                      </a:r>
                    </a:p>
                    <a:p>
                      <a:endParaRPr lang="en-US" dirty="0"/>
                    </a:p>
                  </a:txBody>
                  <a:tcPr/>
                </a:tc>
                <a:tc>
                  <a:txBody>
                    <a:bodyPr/>
                    <a:lstStyle/>
                    <a:p>
                      <a:pPr marL="285750" indent="-285750">
                        <a:buFont typeface="Wingdings" panose="05000000000000000000" pitchFamily="2" charset="2"/>
                        <a:buChar char="§"/>
                      </a:pPr>
                      <a:r>
                        <a:rPr lang="en-US" dirty="0" smtClean="0"/>
                        <a:t>Metric Targets</a:t>
                      </a:r>
                    </a:p>
                    <a:p>
                      <a:pPr marL="285750" indent="-285750">
                        <a:buFont typeface="Wingdings" panose="05000000000000000000" pitchFamily="2" charset="2"/>
                        <a:buChar char="§"/>
                      </a:pPr>
                      <a:r>
                        <a:rPr lang="en-US" dirty="0" smtClean="0"/>
                        <a:t>Minimum Thresholds</a:t>
                      </a:r>
                    </a:p>
                    <a:p>
                      <a:pPr marL="285750" indent="-285750">
                        <a:buFont typeface="Wingdings" panose="05000000000000000000" pitchFamily="2" charset="2"/>
                        <a:buChar char="§"/>
                      </a:pPr>
                      <a:r>
                        <a:rPr lang="en-US" dirty="0" smtClean="0"/>
                        <a:t>Global Performance Targets</a:t>
                      </a:r>
                    </a:p>
                    <a:p>
                      <a:pPr marL="285750" indent="-285750">
                        <a:buFont typeface="Wingdings" panose="05000000000000000000" pitchFamily="2" charset="2"/>
                        <a:buChar char="§"/>
                      </a:pPr>
                      <a:r>
                        <a:rPr lang="en-US" dirty="0" smtClean="0"/>
                        <a:t>Global Performance Outcomes</a:t>
                      </a:r>
                    </a:p>
                  </a:txBody>
                  <a:tcPr/>
                </a:tc>
                <a:extLst>
                  <a:ext uri="{0D108BD9-81ED-4DB2-BD59-A6C34878D82A}">
                    <a16:rowId xmlns:a16="http://schemas.microsoft.com/office/drawing/2014/main" val="410249073"/>
                  </a:ext>
                </a:extLst>
              </a:tr>
              <a:tr h="663760">
                <a:tc vMerge="1">
                  <a:txBody>
                    <a:bodyPr/>
                    <a:lstStyle/>
                    <a:p>
                      <a:endParaRPr lang="en-US"/>
                    </a:p>
                  </a:txBody>
                  <a:tcPr/>
                </a:tc>
                <a:tc>
                  <a:txBody>
                    <a:bodyPr/>
                    <a:lstStyle/>
                    <a:p>
                      <a:pPr algn="ctr"/>
                      <a:r>
                        <a:rPr lang="en-US" b="1" dirty="0" smtClean="0">
                          <a:solidFill>
                            <a:schemeClr val="bg1"/>
                          </a:solidFill>
                        </a:rPr>
                        <a:t>Benchmarking Performance – your local area outcomes versus your local area expectations</a:t>
                      </a:r>
                    </a:p>
                  </a:txBody>
                  <a:tcPr anchor="ctr">
                    <a:solidFill>
                      <a:schemeClr val="accent1"/>
                    </a:solidFill>
                  </a:tcPr>
                </a:tc>
                <a:extLst>
                  <a:ext uri="{0D108BD9-81ED-4DB2-BD59-A6C34878D82A}">
                    <a16:rowId xmlns:a16="http://schemas.microsoft.com/office/drawing/2014/main" val="3122131142"/>
                  </a:ext>
                </a:extLst>
              </a:tr>
              <a:tr h="541942">
                <a:tc vMerge="1">
                  <a:txBody>
                    <a:bodyPr/>
                    <a:lstStyle/>
                    <a:p>
                      <a:endParaRPr lang="en-US"/>
                    </a:p>
                  </a:txBody>
                  <a:tcPr/>
                </a:tc>
                <a:tc>
                  <a:txBody>
                    <a:bodyPr/>
                    <a:lstStyle/>
                    <a:p>
                      <a:pPr algn="ctr"/>
                      <a:r>
                        <a:rPr lang="en-US" b="1" dirty="0" smtClean="0">
                          <a:solidFill>
                            <a:schemeClr val="bg1"/>
                          </a:solidFill>
                        </a:rPr>
                        <a:t>Local Areas Will Be Rewarded Financially</a:t>
                      </a:r>
                    </a:p>
                  </a:txBody>
                  <a:tcPr anchor="ctr">
                    <a:solidFill>
                      <a:schemeClr val="accent1"/>
                    </a:solidFill>
                  </a:tcPr>
                </a:tc>
                <a:extLst>
                  <a:ext uri="{0D108BD9-81ED-4DB2-BD59-A6C34878D82A}">
                    <a16:rowId xmlns:a16="http://schemas.microsoft.com/office/drawing/2014/main" val="1430717896"/>
                  </a:ext>
                </a:extLst>
              </a:tr>
              <a:tr h="1845849">
                <a:tc vMerge="1">
                  <a:txBody>
                    <a:bodyPr/>
                    <a:lstStyle/>
                    <a:p>
                      <a:endParaRPr lang="en-US"/>
                    </a:p>
                  </a:txBody>
                  <a:tcPr/>
                </a:tc>
                <a:tc>
                  <a:txBody>
                    <a:bodyPr/>
                    <a:lstStyle/>
                    <a:p>
                      <a:pPr marL="285750" indent="-285750">
                        <a:buFont typeface="Wingdings" panose="05000000000000000000" pitchFamily="2" charset="2"/>
                        <a:buChar char="§"/>
                      </a:pPr>
                      <a:r>
                        <a:rPr lang="en-US" dirty="0" smtClean="0"/>
                        <a:t>Meet an econometrically defined target</a:t>
                      </a:r>
                    </a:p>
                    <a:p>
                      <a:pPr marL="285750" indent="-285750">
                        <a:buFont typeface="Wingdings" panose="05000000000000000000" pitchFamily="2" charset="2"/>
                        <a:buChar char="§"/>
                      </a:pPr>
                      <a:r>
                        <a:rPr lang="en-US" dirty="0" smtClean="0"/>
                        <a:t>Improve by achieving a higher score at time t than t-1</a:t>
                      </a:r>
                    </a:p>
                    <a:p>
                      <a:pPr marL="285750" indent="-285750">
                        <a:buFont typeface="Wingdings" panose="05000000000000000000" pitchFamily="2" charset="2"/>
                        <a:buChar char="§"/>
                      </a:pPr>
                      <a:r>
                        <a:rPr lang="en-US" dirty="0" smtClean="0"/>
                        <a:t>Excel by ranking among the top eight performers in the state of Florida</a:t>
                      </a:r>
                    </a:p>
                  </a:txBody>
                  <a:tcPr>
                    <a:solidFill>
                      <a:srgbClr val="DBE2F5"/>
                    </a:solidFill>
                  </a:tcPr>
                </a:tc>
                <a:extLst>
                  <a:ext uri="{0D108BD9-81ED-4DB2-BD59-A6C34878D82A}">
                    <a16:rowId xmlns:a16="http://schemas.microsoft.com/office/drawing/2014/main" val="3537419601"/>
                  </a:ext>
                </a:extLst>
              </a:tr>
            </a:tbl>
          </a:graphicData>
        </a:graphic>
      </p:graphicFrame>
    </p:spTree>
    <p:extLst>
      <p:ext uri="{BB962C8B-B14F-4D97-AF65-F5344CB8AC3E}">
        <p14:creationId xmlns:p14="http://schemas.microsoft.com/office/powerpoint/2010/main" val="384507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4960"/>
            <a:ext cx="7886700" cy="4346367"/>
          </a:xfrm>
        </p:spPr>
        <p:txBody>
          <a:bodyPr>
            <a:normAutofit/>
          </a:bodyPr>
          <a:lstStyle/>
          <a:p>
            <a:pPr>
              <a:lnSpc>
                <a:spcPct val="100000"/>
              </a:lnSpc>
              <a:spcAft>
                <a:spcPts val="2400"/>
              </a:spcAft>
            </a:pPr>
            <a:r>
              <a:rPr lang="en-US" dirty="0" smtClean="0"/>
              <a:t>Data Tools and Interfaces</a:t>
            </a:r>
          </a:p>
          <a:p>
            <a:pPr>
              <a:lnSpc>
                <a:spcPct val="100000"/>
              </a:lnSpc>
              <a:spcAft>
                <a:spcPts val="2400"/>
              </a:spcAft>
            </a:pPr>
            <a:r>
              <a:rPr lang="en-US" dirty="0" smtClean="0"/>
              <a:t>Predictive Modeling</a:t>
            </a:r>
          </a:p>
          <a:p>
            <a:pPr>
              <a:lnSpc>
                <a:spcPct val="100000"/>
              </a:lnSpc>
              <a:spcAft>
                <a:spcPts val="2400"/>
              </a:spcAft>
            </a:pPr>
            <a:r>
              <a:rPr lang="en-US" dirty="0" smtClean="0"/>
              <a:t>Performance Management</a:t>
            </a:r>
          </a:p>
          <a:p>
            <a:pPr>
              <a:lnSpc>
                <a:spcPct val="100000"/>
              </a:lnSpc>
              <a:spcAft>
                <a:spcPts val="2400"/>
              </a:spcAft>
            </a:pPr>
            <a:r>
              <a:rPr lang="en-US" dirty="0" smtClean="0"/>
              <a:t>The Market Intelligence Portal</a:t>
            </a:r>
          </a:p>
          <a:p>
            <a:pPr lvl="1"/>
            <a:endParaRPr lang="en-US" sz="1800" dirty="0"/>
          </a:p>
        </p:txBody>
      </p:sp>
    </p:spTree>
    <p:extLst>
      <p:ext uri="{BB962C8B-B14F-4D97-AF65-F5344CB8AC3E}">
        <p14:creationId xmlns:p14="http://schemas.microsoft.com/office/powerpoint/2010/main" val="206736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13560"/>
            <a:ext cx="5756910" cy="4092366"/>
          </a:xfrm>
        </p:spPr>
        <p:txBody>
          <a:bodyPr>
            <a:normAutofit/>
          </a:bodyPr>
          <a:lstStyle/>
          <a:p>
            <a:pPr lvl="0">
              <a:lnSpc>
                <a:spcPct val="100000"/>
              </a:lnSpc>
              <a:spcAft>
                <a:spcPts val="3000"/>
              </a:spcAft>
            </a:pPr>
            <a:r>
              <a:rPr lang="en-US" sz="2400" dirty="0" smtClean="0"/>
              <a:t>Ensuring that the data tools are constructed at a level that Local Area Partners can utilize.</a:t>
            </a:r>
          </a:p>
          <a:p>
            <a:pPr lvl="0">
              <a:lnSpc>
                <a:spcPct val="100000"/>
              </a:lnSpc>
            </a:pPr>
            <a:r>
              <a:rPr lang="en-US" sz="2400" dirty="0" smtClean="0"/>
              <a:t>Conforming antique extant data structures to modern USABLE, securely accessible platforms.</a:t>
            </a:r>
            <a:endParaRPr lang="en-US" sz="2400" dirty="0"/>
          </a:p>
        </p:txBody>
      </p:sp>
    </p:spTree>
    <p:extLst>
      <p:ext uri="{BB962C8B-B14F-4D97-AF65-F5344CB8AC3E}">
        <p14:creationId xmlns:p14="http://schemas.microsoft.com/office/powerpoint/2010/main" val="786678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893" y="1408672"/>
            <a:ext cx="8295502" cy="2852432"/>
          </a:xfrm>
        </p:spPr>
        <p:txBody>
          <a:bodyPr>
            <a:normAutofit/>
          </a:bodyPr>
          <a:lstStyle/>
          <a:p>
            <a:r>
              <a:rPr lang="en-US" sz="3600" dirty="0" smtClean="0">
                <a:solidFill>
                  <a:srgbClr val="293170"/>
                </a:solidFill>
              </a:rPr>
              <a:t>Virginia Financial Success Network</a:t>
            </a:r>
            <a:br>
              <a:rPr lang="en-US" sz="3600" dirty="0" smtClean="0">
                <a:solidFill>
                  <a:srgbClr val="293170"/>
                </a:solidFill>
              </a:rPr>
            </a:br>
            <a:r>
              <a:rPr lang="en-US" sz="2800" dirty="0" smtClean="0">
                <a:solidFill>
                  <a:srgbClr val="293170"/>
                </a:solidFill>
              </a:rPr>
              <a:t>Virginia Community College System</a:t>
            </a:r>
            <a:r>
              <a:rPr lang="en-US" sz="3200" dirty="0" smtClean="0">
                <a:solidFill>
                  <a:srgbClr val="293170"/>
                </a:solidFill>
              </a:rPr>
              <a:t/>
            </a:r>
            <a:br>
              <a:rPr lang="en-US" sz="3200" dirty="0" smtClean="0">
                <a:solidFill>
                  <a:srgbClr val="293170"/>
                </a:solidFill>
              </a:rPr>
            </a:br>
            <a:r>
              <a:rPr lang="en-US" sz="3200" dirty="0">
                <a:solidFill>
                  <a:srgbClr val="293170"/>
                </a:solidFill>
              </a:rPr>
              <a:t/>
            </a:r>
            <a:br>
              <a:rPr lang="en-US" sz="3200" dirty="0">
                <a:solidFill>
                  <a:srgbClr val="293170"/>
                </a:solidFill>
              </a:rPr>
            </a:b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93" y="4592320"/>
            <a:ext cx="3218688" cy="1196736"/>
          </a:xfrm>
          <a:prstGeom prst="rect">
            <a:avLst/>
          </a:prstGeom>
        </p:spPr>
      </p:pic>
      <p:sp>
        <p:nvSpPr>
          <p:cNvPr id="4" name="Rectangle 3"/>
          <p:cNvSpPr/>
          <p:nvPr/>
        </p:nvSpPr>
        <p:spPr>
          <a:xfrm>
            <a:off x="3474720" y="4472320"/>
            <a:ext cx="3370924" cy="1323439"/>
          </a:xfrm>
          <a:prstGeom prst="rect">
            <a:avLst/>
          </a:prstGeom>
        </p:spPr>
        <p:txBody>
          <a:bodyPr wrap="square">
            <a:spAutoFit/>
          </a:bodyPr>
          <a:lstStyle/>
          <a:p>
            <a:pPr lvl="1"/>
            <a:r>
              <a:rPr lang="en-US" sz="2000" b="1" dirty="0"/>
              <a:t>Paula Scott </a:t>
            </a:r>
            <a:r>
              <a:rPr lang="en-US" sz="2000" b="1" dirty="0" smtClean="0"/>
              <a:t>Dehetre</a:t>
            </a:r>
          </a:p>
          <a:p>
            <a:pPr lvl="1"/>
            <a:r>
              <a:rPr lang="en-US" sz="2000" b="1" dirty="0" smtClean="0"/>
              <a:t>Project Director</a:t>
            </a:r>
          </a:p>
          <a:p>
            <a:pPr lvl="1"/>
            <a:r>
              <a:rPr lang="en-US" sz="2000" b="1" dirty="0" smtClean="0">
                <a:hlinkClick r:id="rId3"/>
              </a:rPr>
              <a:t>pdehetre@vccs.edu</a:t>
            </a:r>
            <a:endParaRPr lang="en-US" sz="2000" b="1" dirty="0"/>
          </a:p>
          <a:p>
            <a:pPr lvl="1"/>
            <a:r>
              <a:rPr lang="en-US" sz="2000" b="1" dirty="0" smtClean="0"/>
              <a:t>(804</a:t>
            </a:r>
            <a:r>
              <a:rPr lang="en-US" sz="2000" b="1" dirty="0"/>
              <a:t>) 819-1687 </a:t>
            </a:r>
          </a:p>
        </p:txBody>
      </p:sp>
    </p:spTree>
    <p:extLst>
      <p:ext uri="{BB962C8B-B14F-4D97-AF65-F5344CB8AC3E}">
        <p14:creationId xmlns:p14="http://schemas.microsoft.com/office/powerpoint/2010/main" val="282088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10" y="1579143"/>
            <a:ext cx="7886700" cy="4120617"/>
          </a:xfrm>
        </p:spPr>
        <p:txBody>
          <a:bodyPr>
            <a:normAutofit/>
          </a:bodyPr>
          <a:lstStyle/>
          <a:p>
            <a:pPr marL="0" indent="0">
              <a:lnSpc>
                <a:spcPct val="100000"/>
              </a:lnSpc>
              <a:spcBef>
                <a:spcPts val="0"/>
              </a:spcBef>
              <a:spcAft>
                <a:spcPts val="2400"/>
              </a:spcAft>
              <a:buNone/>
            </a:pPr>
            <a:r>
              <a:rPr lang="en-US" b="1" dirty="0" smtClean="0"/>
              <a:t>Virginia Community College System</a:t>
            </a:r>
          </a:p>
          <a:p>
            <a:pPr marL="0" indent="0">
              <a:lnSpc>
                <a:spcPct val="100000"/>
              </a:lnSpc>
              <a:spcBef>
                <a:spcPts val="0"/>
              </a:spcBef>
              <a:spcAft>
                <a:spcPts val="2400"/>
              </a:spcAft>
              <a:buNone/>
            </a:pPr>
            <a:r>
              <a:rPr lang="en-US" b="1" dirty="0" smtClean="0"/>
              <a:t>Paula Scott Dehetre, Project Director</a:t>
            </a:r>
            <a:endParaRPr lang="en-US" b="1" dirty="0"/>
          </a:p>
          <a:p>
            <a:pPr marL="0" indent="0">
              <a:lnSpc>
                <a:spcPct val="100000"/>
              </a:lnSpc>
              <a:spcBef>
                <a:spcPts val="0"/>
              </a:spcBef>
              <a:spcAft>
                <a:spcPts val="2400"/>
              </a:spcAft>
              <a:buNone/>
            </a:pPr>
            <a:r>
              <a:rPr lang="en-US" b="1" dirty="0" smtClean="0"/>
              <a:t>Funding Level: </a:t>
            </a:r>
            <a:r>
              <a:rPr lang="en-US" sz="2000" dirty="0" smtClean="0"/>
              <a:t>$11,996,152</a:t>
            </a:r>
          </a:p>
          <a:p>
            <a:pPr marL="0" indent="0">
              <a:lnSpc>
                <a:spcPct val="100000"/>
              </a:lnSpc>
              <a:spcBef>
                <a:spcPts val="0"/>
              </a:spcBef>
              <a:spcAft>
                <a:spcPts val="2400"/>
              </a:spcAft>
              <a:buNone/>
            </a:pPr>
            <a:r>
              <a:rPr lang="en-US" sz="2400" b="1" dirty="0" smtClean="0"/>
              <a:t>Project Type: </a:t>
            </a:r>
            <a:r>
              <a:rPr lang="en-US" sz="2000" dirty="0" smtClean="0"/>
              <a:t>Type C: replicate existing model/program</a:t>
            </a:r>
            <a:endParaRPr lang="en-US" sz="2000" dirty="0"/>
          </a:p>
          <a:p>
            <a:pPr marL="0" indent="0">
              <a:lnSpc>
                <a:spcPct val="100000"/>
              </a:lnSpc>
              <a:spcBef>
                <a:spcPts val="0"/>
              </a:spcBef>
              <a:spcAft>
                <a:spcPts val="2400"/>
              </a:spcAft>
              <a:buNone/>
            </a:pPr>
            <a:r>
              <a:rPr lang="en-US" sz="2400" b="1" dirty="0"/>
              <a:t>E</a:t>
            </a:r>
            <a:r>
              <a:rPr lang="en-US" sz="2400" b="1" dirty="0" smtClean="0"/>
              <a:t>valuation Firm: </a:t>
            </a:r>
            <a:r>
              <a:rPr lang="en-US" sz="2000" dirty="0" smtClean="0"/>
              <a:t>Public Policy Associates</a:t>
            </a:r>
            <a:endParaRPr lang="en-US" sz="2000" dirty="0"/>
          </a:p>
        </p:txBody>
      </p:sp>
    </p:spTree>
    <p:extLst>
      <p:ext uri="{BB962C8B-B14F-4D97-AF65-F5344CB8AC3E}">
        <p14:creationId xmlns:p14="http://schemas.microsoft.com/office/powerpoint/2010/main" val="259749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160" y="1330960"/>
            <a:ext cx="7987030" cy="4544486"/>
          </a:xfrm>
        </p:spPr>
        <p:txBody>
          <a:bodyPr>
            <a:noAutofit/>
          </a:bodyPr>
          <a:lstStyle/>
          <a:p>
            <a:pPr marL="0" indent="0">
              <a:lnSpc>
                <a:spcPct val="100000"/>
              </a:lnSpc>
              <a:spcAft>
                <a:spcPts val="600"/>
              </a:spcAft>
              <a:buNone/>
            </a:pPr>
            <a:r>
              <a:rPr lang="en-US" sz="2400" b="1" dirty="0" smtClean="0">
                <a:solidFill>
                  <a:srgbClr val="C00000"/>
                </a:solidFill>
              </a:rPr>
              <a:t>Working </a:t>
            </a:r>
            <a:r>
              <a:rPr lang="en-US" sz="2400" b="1" dirty="0">
                <a:solidFill>
                  <a:srgbClr val="C00000"/>
                </a:solidFill>
              </a:rPr>
              <a:t>Families Success Network </a:t>
            </a:r>
            <a:r>
              <a:rPr lang="en-US" sz="2400" b="1" dirty="0" smtClean="0">
                <a:solidFill>
                  <a:srgbClr val="C00000"/>
                </a:solidFill>
              </a:rPr>
              <a:t>Model</a:t>
            </a:r>
          </a:p>
          <a:p>
            <a:pPr marL="0" indent="0">
              <a:lnSpc>
                <a:spcPct val="100000"/>
              </a:lnSpc>
              <a:spcAft>
                <a:spcPts val="600"/>
              </a:spcAft>
              <a:buNone/>
            </a:pPr>
            <a:r>
              <a:rPr lang="en-US" sz="2000" b="1" dirty="0" smtClean="0"/>
              <a:t>The Heart </a:t>
            </a:r>
            <a:r>
              <a:rPr lang="en-US" sz="2000" b="1" dirty="0"/>
              <a:t>of </a:t>
            </a:r>
            <a:r>
              <a:rPr lang="en-US" sz="2000" b="1" dirty="0" smtClean="0"/>
              <a:t>the Project</a:t>
            </a:r>
          </a:p>
          <a:p>
            <a:pPr>
              <a:lnSpc>
                <a:spcPct val="100000"/>
              </a:lnSpc>
              <a:spcAft>
                <a:spcPts val="600"/>
              </a:spcAft>
            </a:pPr>
            <a:r>
              <a:rPr lang="en-US" sz="2000" dirty="0"/>
              <a:t>Integrated, bundled service delivery in American Job Centers/One Stops </a:t>
            </a:r>
          </a:p>
          <a:p>
            <a:pPr>
              <a:lnSpc>
                <a:spcPct val="100000"/>
              </a:lnSpc>
              <a:spcAft>
                <a:spcPts val="600"/>
              </a:spcAft>
            </a:pPr>
            <a:r>
              <a:rPr lang="en-US" sz="2000" dirty="0"/>
              <a:t>3 Pillars: Employment &amp; Training; Work &amp; Income Supports;  </a:t>
            </a:r>
            <a:r>
              <a:rPr lang="en-US" sz="2000" dirty="0" smtClean="0"/>
              <a:t/>
            </a:r>
            <a:br>
              <a:rPr lang="en-US" sz="2000" dirty="0" smtClean="0"/>
            </a:br>
            <a:r>
              <a:rPr lang="en-US" sz="2000" dirty="0" smtClean="0"/>
              <a:t>Financial </a:t>
            </a:r>
            <a:r>
              <a:rPr lang="en-US" sz="2000" dirty="0"/>
              <a:t>Literacy</a:t>
            </a:r>
          </a:p>
          <a:p>
            <a:pPr marL="0" indent="0">
              <a:lnSpc>
                <a:spcPct val="100000"/>
              </a:lnSpc>
              <a:buNone/>
            </a:pPr>
            <a:r>
              <a:rPr lang="en-US" sz="2000" b="1" dirty="0" smtClean="0"/>
              <a:t>Elevator Pitch</a:t>
            </a:r>
            <a:endParaRPr lang="en-US" sz="1600" i="1" dirty="0" smtClean="0"/>
          </a:p>
          <a:p>
            <a:pPr marL="0" indent="0">
              <a:lnSpc>
                <a:spcPct val="100000"/>
              </a:lnSpc>
              <a:spcBef>
                <a:spcPts val="600"/>
              </a:spcBef>
              <a:buNone/>
            </a:pPr>
            <a:r>
              <a:rPr lang="en-US" sz="1800" dirty="0" smtClean="0"/>
              <a:t>This </a:t>
            </a:r>
            <a:r>
              <a:rPr lang="en-US" sz="1800" dirty="0"/>
              <a:t>is a research study where WIOA clients are randomly </a:t>
            </a:r>
            <a:r>
              <a:rPr lang="en-US" sz="1800" dirty="0" smtClean="0"/>
              <a:t>selected</a:t>
            </a:r>
            <a:r>
              <a:rPr lang="en-US" sz="1800" dirty="0"/>
              <a:t>, following their consent to participate in the program.</a:t>
            </a:r>
          </a:p>
          <a:p>
            <a:pPr marL="0" indent="0">
              <a:lnSpc>
                <a:spcPct val="110000"/>
              </a:lnSpc>
              <a:spcAft>
                <a:spcPts val="1200"/>
              </a:spcAft>
              <a:buNone/>
            </a:pPr>
            <a:r>
              <a:rPr lang="en-US" sz="1800" dirty="0" smtClean="0">
                <a:hlinkClick r:id="rId2"/>
              </a:rPr>
              <a:t>https</a:t>
            </a:r>
            <a:r>
              <a:rPr lang="en-US" sz="1800" dirty="0">
                <a:hlinkClick r:id="rId2"/>
              </a:rPr>
              <a:t>://</a:t>
            </a:r>
            <a:r>
              <a:rPr lang="en-US" sz="1800" dirty="0" smtClean="0">
                <a:hlinkClick r:id="rId2"/>
              </a:rPr>
              <a:t>www.youtube.com/watch?v=V67TNvdpSto&amp;feature=youtu.be</a:t>
            </a:r>
            <a:r>
              <a:rPr lang="en-US" sz="1800" dirty="0" smtClean="0"/>
              <a:t>  </a:t>
            </a: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287" y="1681480"/>
            <a:ext cx="2200219" cy="733406"/>
          </a:xfrm>
          <a:prstGeom prst="rect">
            <a:avLst/>
          </a:prstGeom>
        </p:spPr>
      </p:pic>
    </p:spTree>
    <p:extLst>
      <p:ext uri="{BB962C8B-B14F-4D97-AF65-F5344CB8AC3E}">
        <p14:creationId xmlns:p14="http://schemas.microsoft.com/office/powerpoint/2010/main" val="4183745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259103"/>
            <a:ext cx="8503920" cy="4775937"/>
          </a:xfrm>
        </p:spPr>
        <p:txBody>
          <a:bodyPr>
            <a:noAutofit/>
          </a:bodyPr>
          <a:lstStyle/>
          <a:p>
            <a:pPr>
              <a:lnSpc>
                <a:spcPct val="100000"/>
              </a:lnSpc>
              <a:spcBef>
                <a:spcPts val="0"/>
              </a:spcBef>
              <a:spcAft>
                <a:spcPts val="1200"/>
              </a:spcAft>
            </a:pPr>
            <a:r>
              <a:rPr lang="en-US" sz="1900" dirty="0"/>
              <a:t>F</a:t>
            </a:r>
            <a:r>
              <a:rPr lang="en-US" sz="1900" dirty="0" smtClean="0"/>
              <a:t>ive-year grant includes a planning year, 3 years of performance and a final year for evaluation. </a:t>
            </a:r>
          </a:p>
          <a:p>
            <a:pPr>
              <a:lnSpc>
                <a:spcPct val="100000"/>
              </a:lnSpc>
              <a:spcBef>
                <a:spcPts val="0"/>
              </a:spcBef>
              <a:spcAft>
                <a:spcPts val="1200"/>
              </a:spcAft>
            </a:pPr>
            <a:r>
              <a:rPr lang="en-US" sz="1900" dirty="0" smtClean="0"/>
              <a:t>VCCS </a:t>
            </a:r>
            <a:r>
              <a:rPr lang="en-US" sz="1900" dirty="0"/>
              <a:t>serves as the grant recipient and fiscal agent for WIOA funds in the Commonwealth of Virginia</a:t>
            </a:r>
            <a:r>
              <a:rPr lang="en-US" sz="1900" dirty="0" smtClean="0"/>
              <a:t>.</a:t>
            </a:r>
            <a:endParaRPr lang="en-US" sz="1900" dirty="0"/>
          </a:p>
          <a:p>
            <a:pPr>
              <a:lnSpc>
                <a:spcPct val="100000"/>
              </a:lnSpc>
              <a:spcBef>
                <a:spcPts val="0"/>
              </a:spcBef>
              <a:spcAft>
                <a:spcPts val="1200"/>
              </a:spcAft>
            </a:pPr>
            <a:r>
              <a:rPr lang="en-US" sz="1900" dirty="0"/>
              <a:t>Six local workforce investment areas  (LWIA) entered into a Memorandum of Understanding with VCCS to participate in the WIF grant. R</a:t>
            </a:r>
            <a:r>
              <a:rPr lang="en-US" sz="1900" dirty="0" smtClean="0"/>
              <a:t>egions </a:t>
            </a:r>
            <a:r>
              <a:rPr lang="en-US" sz="1900" dirty="0"/>
              <a:t>are </a:t>
            </a:r>
            <a:r>
              <a:rPr lang="en-US" sz="1900" dirty="0" smtClean="0"/>
              <a:t>demographically </a:t>
            </a:r>
            <a:r>
              <a:rPr lang="en-US" sz="1900" dirty="0"/>
              <a:t>and economically </a:t>
            </a:r>
            <a:r>
              <a:rPr lang="en-US" sz="1900" dirty="0" smtClean="0"/>
              <a:t>diverse: Roanoke</a:t>
            </a:r>
            <a:r>
              <a:rPr lang="en-US" sz="1900" dirty="0"/>
              <a:t>, Charlottesville, Southside, Northern Virginia, Hampton Roads and Danville/Martinsville</a:t>
            </a:r>
            <a:r>
              <a:rPr lang="en-US" sz="1900" dirty="0" smtClean="0"/>
              <a:t>.</a:t>
            </a:r>
            <a:endParaRPr lang="en-US" sz="1900" dirty="0"/>
          </a:p>
          <a:p>
            <a:pPr>
              <a:lnSpc>
                <a:spcPct val="100000"/>
              </a:lnSpc>
              <a:spcBef>
                <a:spcPts val="0"/>
              </a:spcBef>
              <a:spcAft>
                <a:spcPts val="1200"/>
              </a:spcAft>
            </a:pPr>
            <a:r>
              <a:rPr lang="en-US" sz="1900" dirty="0"/>
              <a:t>Each LWIA has hired a financial success coach, and has grant support for some Case Management costs in the Center.</a:t>
            </a:r>
          </a:p>
          <a:p>
            <a:pPr>
              <a:lnSpc>
                <a:spcPct val="100000"/>
              </a:lnSpc>
              <a:spcBef>
                <a:spcPts val="0"/>
              </a:spcBef>
              <a:spcAft>
                <a:spcPts val="1200"/>
              </a:spcAft>
            </a:pPr>
            <a:r>
              <a:rPr lang="en-US" sz="1900" dirty="0" smtClean="0"/>
              <a:t>Coaches </a:t>
            </a:r>
            <a:r>
              <a:rPr lang="en-US" sz="1900" dirty="0"/>
              <a:t>are utilizing software as a service with their clients to aid in the search for work and income </a:t>
            </a:r>
            <a:r>
              <a:rPr lang="en-US" sz="1900" dirty="0" smtClean="0"/>
              <a:t>supports</a:t>
            </a:r>
            <a:r>
              <a:rPr lang="en-US" sz="1900" dirty="0"/>
              <a:t> </a:t>
            </a:r>
            <a:r>
              <a:rPr lang="en-US" sz="1900" dirty="0" smtClean="0"/>
              <a:t>with a unique emphasis on building financial literacy skills. </a:t>
            </a:r>
            <a:endParaRPr lang="en-US" sz="1900" b="1" dirty="0"/>
          </a:p>
          <a:p>
            <a:pPr lvl="1">
              <a:lnSpc>
                <a:spcPct val="100000"/>
              </a:lnSpc>
            </a:pPr>
            <a:endParaRPr lang="en-US" sz="1800" dirty="0"/>
          </a:p>
        </p:txBody>
      </p:sp>
    </p:spTree>
    <p:extLst>
      <p:ext uri="{BB962C8B-B14F-4D97-AF65-F5344CB8AC3E}">
        <p14:creationId xmlns:p14="http://schemas.microsoft.com/office/powerpoint/2010/main" val="416708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623" y="1753152"/>
            <a:ext cx="6206704" cy="20116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95" y="4777814"/>
            <a:ext cx="2555833" cy="844889"/>
          </a:xfrm>
          <a:prstGeom prst="rect">
            <a:avLst/>
          </a:prstGeom>
        </p:spPr>
      </p:pic>
      <p:sp>
        <p:nvSpPr>
          <p:cNvPr id="6" name="TextBox 5"/>
          <p:cNvSpPr txBox="1"/>
          <p:nvPr/>
        </p:nvSpPr>
        <p:spPr>
          <a:xfrm>
            <a:off x="3532858" y="4777814"/>
            <a:ext cx="3273778" cy="1015663"/>
          </a:xfrm>
          <a:prstGeom prst="rect">
            <a:avLst/>
          </a:prstGeom>
          <a:noFill/>
        </p:spPr>
        <p:txBody>
          <a:bodyPr wrap="square" rtlCol="0">
            <a:spAutoFit/>
          </a:bodyPr>
          <a:lstStyle/>
          <a:p>
            <a:r>
              <a:rPr lang="en-US" sz="2000" dirty="0" smtClean="0"/>
              <a:t>Jennifer Johnson</a:t>
            </a:r>
          </a:p>
          <a:p>
            <a:r>
              <a:rPr lang="en-US" sz="2000" dirty="0" smtClean="0">
                <a:hlinkClick r:id="rId4"/>
              </a:rPr>
              <a:t>jjohnson@inciteworks.org</a:t>
            </a:r>
            <a:endParaRPr lang="en-US" sz="2000" dirty="0" smtClean="0"/>
          </a:p>
          <a:p>
            <a:r>
              <a:rPr lang="en-US" sz="2000" dirty="0" smtClean="0"/>
              <a:t>702-528-8056</a:t>
            </a:r>
            <a:endParaRPr lang="en-US" sz="2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74306"/>
          </a:xfrm>
          <a:prstGeom prst="rect">
            <a:avLst/>
          </a:prstGeom>
        </p:spPr>
      </p:pic>
    </p:spTree>
    <p:extLst>
      <p:ext uri="{BB962C8B-B14F-4D97-AF65-F5344CB8AC3E}">
        <p14:creationId xmlns:p14="http://schemas.microsoft.com/office/powerpoint/2010/main" val="244433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86840"/>
            <a:ext cx="8717280" cy="4627879"/>
          </a:xfrm>
        </p:spPr>
        <p:txBody>
          <a:bodyPr>
            <a:noAutofit/>
          </a:bodyPr>
          <a:lstStyle/>
          <a:p>
            <a:pPr>
              <a:lnSpc>
                <a:spcPct val="100000"/>
              </a:lnSpc>
              <a:buFont typeface="Arial" panose="020B0604020202020204" pitchFamily="34" charset="0"/>
              <a:buChar char="•"/>
            </a:pPr>
            <a:r>
              <a:rPr lang="en-US" sz="1900" dirty="0" smtClean="0"/>
              <a:t>Serve </a:t>
            </a:r>
            <a:r>
              <a:rPr lang="en-US" sz="1900" dirty="0"/>
              <a:t>1800 clients over a three-year period. </a:t>
            </a:r>
            <a:endParaRPr lang="en-US" sz="1900" dirty="0" smtClean="0"/>
          </a:p>
          <a:p>
            <a:pPr>
              <a:lnSpc>
                <a:spcPct val="100000"/>
              </a:lnSpc>
              <a:buFont typeface="Arial" panose="020B0604020202020204" pitchFamily="34" charset="0"/>
              <a:buChar char="•"/>
            </a:pPr>
            <a:r>
              <a:rPr lang="en-US" sz="1900" dirty="0"/>
              <a:t>A</a:t>
            </a:r>
            <a:r>
              <a:rPr lang="en-US" sz="1900" dirty="0" smtClean="0"/>
              <a:t>dults</a:t>
            </a:r>
            <a:r>
              <a:rPr lang="en-US" sz="1900" dirty="0"/>
              <a:t>, age 18+, including veterans and their </a:t>
            </a:r>
            <a:r>
              <a:rPr lang="en-US" sz="1900" dirty="0" smtClean="0"/>
              <a:t>spouses, WIOA </a:t>
            </a:r>
            <a:r>
              <a:rPr lang="en-US" sz="1900" dirty="0"/>
              <a:t>eligible and in our case load as of July 2015 or later</a:t>
            </a:r>
            <a:r>
              <a:rPr lang="en-US" sz="1900" dirty="0" smtClean="0"/>
              <a:t>.</a:t>
            </a:r>
          </a:p>
          <a:p>
            <a:pPr>
              <a:lnSpc>
                <a:spcPct val="100000"/>
              </a:lnSpc>
              <a:buFont typeface="Arial" panose="020B0604020202020204" pitchFamily="34" charset="0"/>
              <a:buChar char="•"/>
            </a:pPr>
            <a:r>
              <a:rPr lang="en-US" sz="1900" dirty="0" smtClean="0"/>
              <a:t>Recruitment </a:t>
            </a:r>
            <a:r>
              <a:rPr lang="en-US" sz="1900" dirty="0"/>
              <a:t>strategies include: development of an orientation video, design of a hard-copy Passport to Services, outreach to existing WIOA clients through email, snail mail, phone calls, as well as potential new clients though the use of posters and flyers in the Center, media advisories, use of website and social media and </a:t>
            </a:r>
            <a:r>
              <a:rPr lang="en-US" sz="1900" dirty="0" smtClean="0"/>
              <a:t>partner-networking.</a:t>
            </a:r>
          </a:p>
          <a:p>
            <a:pPr>
              <a:lnSpc>
                <a:spcPct val="100000"/>
              </a:lnSpc>
              <a:buFont typeface="Arial" panose="020B0604020202020204" pitchFamily="34" charset="0"/>
              <a:buChar char="•"/>
            </a:pPr>
            <a:r>
              <a:rPr lang="en-US" sz="1900" dirty="0" smtClean="0"/>
              <a:t>All </a:t>
            </a:r>
            <a:r>
              <a:rPr lang="en-US" sz="1900" dirty="0"/>
              <a:t>clients are entitled to One Stop Career Center </a:t>
            </a:r>
            <a:r>
              <a:rPr lang="en-US" sz="1900" dirty="0" smtClean="0"/>
              <a:t>services. </a:t>
            </a:r>
          </a:p>
          <a:p>
            <a:pPr>
              <a:lnSpc>
                <a:spcPct val="100000"/>
              </a:lnSpc>
              <a:buFont typeface="Arial" panose="020B0604020202020204" pitchFamily="34" charset="0"/>
              <a:buChar char="•"/>
            </a:pPr>
            <a:r>
              <a:rPr lang="en-US" sz="1900" dirty="0" smtClean="0"/>
              <a:t>Random study group receives one-on-one coaching, financial </a:t>
            </a:r>
            <a:r>
              <a:rPr lang="en-US" sz="1900" dirty="0"/>
              <a:t>literacy training and skill </a:t>
            </a:r>
            <a:r>
              <a:rPr lang="en-US" sz="1900" dirty="0" smtClean="0"/>
              <a:t>development.</a:t>
            </a:r>
          </a:p>
          <a:p>
            <a:pPr>
              <a:lnSpc>
                <a:spcPct val="100000"/>
              </a:lnSpc>
              <a:buFont typeface="Arial" panose="020B0604020202020204" pitchFamily="34" charset="0"/>
              <a:buChar char="•"/>
            </a:pPr>
            <a:r>
              <a:rPr lang="en-US" sz="1900" dirty="0"/>
              <a:t>Main components: </a:t>
            </a:r>
            <a:r>
              <a:rPr lang="en-US" sz="1900" dirty="0" smtClean="0"/>
              <a:t>(1) financial literacy training/coaching, (2) work </a:t>
            </a:r>
            <a:r>
              <a:rPr lang="en-US" sz="1900" dirty="0"/>
              <a:t>and </a:t>
            </a:r>
            <a:r>
              <a:rPr lang="en-US" sz="1900" dirty="0" smtClean="0"/>
              <a:t>income supports, (3) integrated bundled service delivery </a:t>
            </a:r>
            <a:endParaRPr lang="en-US" sz="1900" dirty="0"/>
          </a:p>
          <a:p>
            <a:pPr>
              <a:lnSpc>
                <a:spcPct val="100000"/>
              </a:lnSpc>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3910531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289583"/>
            <a:ext cx="7311390" cy="4796257"/>
          </a:xfrm>
        </p:spPr>
        <p:txBody>
          <a:bodyPr>
            <a:normAutofit/>
          </a:bodyPr>
          <a:lstStyle/>
          <a:p>
            <a:pPr marL="0" indent="0">
              <a:buNone/>
            </a:pPr>
            <a:r>
              <a:rPr lang="en-US" sz="2400" b="1" dirty="0"/>
              <a:t>Key </a:t>
            </a:r>
            <a:r>
              <a:rPr lang="en-US" sz="2400" b="1" dirty="0" smtClean="0"/>
              <a:t>Partners</a:t>
            </a:r>
          </a:p>
          <a:p>
            <a:pPr>
              <a:lnSpc>
                <a:spcPct val="110000"/>
              </a:lnSpc>
              <a:spcBef>
                <a:spcPts val="600"/>
              </a:spcBef>
              <a:spcAft>
                <a:spcPts val="600"/>
              </a:spcAft>
            </a:pPr>
            <a:r>
              <a:rPr lang="en-US" sz="2200" dirty="0" smtClean="0"/>
              <a:t>6 LWIAs, MDC, PPA, Solutions for Progress</a:t>
            </a:r>
            <a:endParaRPr lang="en-US" sz="2200" dirty="0"/>
          </a:p>
          <a:p>
            <a:pPr marL="0" indent="0">
              <a:lnSpc>
                <a:spcPct val="100000"/>
              </a:lnSpc>
              <a:spcBef>
                <a:spcPts val="600"/>
              </a:spcBef>
              <a:buNone/>
            </a:pPr>
            <a:r>
              <a:rPr lang="en-US" sz="2400" b="1" dirty="0"/>
              <a:t>Types of </a:t>
            </a:r>
            <a:r>
              <a:rPr lang="en-US" sz="2400" b="1" dirty="0" smtClean="0"/>
              <a:t>Partners</a:t>
            </a:r>
            <a:endParaRPr lang="en-US" sz="2400" b="1" dirty="0"/>
          </a:p>
          <a:p>
            <a:pPr>
              <a:lnSpc>
                <a:spcPct val="120000"/>
              </a:lnSpc>
              <a:spcBef>
                <a:spcPts val="600"/>
              </a:spcBef>
              <a:spcAft>
                <a:spcPts val="600"/>
              </a:spcAft>
            </a:pPr>
            <a:r>
              <a:rPr lang="en-US" sz="2200" dirty="0"/>
              <a:t>Business, </a:t>
            </a:r>
            <a:r>
              <a:rPr lang="en-US" sz="2200" dirty="0" smtClean="0"/>
              <a:t>Education</a:t>
            </a:r>
            <a:r>
              <a:rPr lang="en-US" sz="2200" dirty="0"/>
              <a:t>, </a:t>
            </a:r>
            <a:r>
              <a:rPr lang="en-US" sz="2200" dirty="0" smtClean="0"/>
              <a:t>Workforce </a:t>
            </a:r>
            <a:endParaRPr lang="en-US" sz="2200" dirty="0"/>
          </a:p>
          <a:p>
            <a:pPr marL="0" indent="0">
              <a:spcBef>
                <a:spcPts val="600"/>
              </a:spcBef>
              <a:buNone/>
            </a:pPr>
            <a:r>
              <a:rPr lang="en-US" sz="2400" b="1" dirty="0" smtClean="0"/>
              <a:t>About the WFSN Model</a:t>
            </a:r>
          </a:p>
          <a:p>
            <a:pPr>
              <a:lnSpc>
                <a:spcPct val="100000"/>
              </a:lnSpc>
              <a:spcBef>
                <a:spcPts val="0"/>
              </a:spcBef>
              <a:spcAft>
                <a:spcPts val="600"/>
              </a:spcAft>
            </a:pPr>
            <a:r>
              <a:rPr lang="en-US" sz="2000" dirty="0"/>
              <a:t>C</a:t>
            </a:r>
            <a:r>
              <a:rPr lang="en-US" sz="2000" dirty="0" smtClean="0"/>
              <a:t>urrently replicated </a:t>
            </a:r>
            <a:r>
              <a:rPr lang="en-US" sz="2000" dirty="0"/>
              <a:t>in four community colleges in </a:t>
            </a:r>
            <a:r>
              <a:rPr lang="en-US" sz="2000" dirty="0" smtClean="0"/>
              <a:t>Virginia funded by Achieving </a:t>
            </a:r>
            <a:r>
              <a:rPr lang="en-US" sz="2000" dirty="0"/>
              <a:t>the </a:t>
            </a:r>
            <a:r>
              <a:rPr lang="en-US" sz="2000" dirty="0" smtClean="0"/>
              <a:t>Dream. </a:t>
            </a:r>
          </a:p>
          <a:p>
            <a:pPr>
              <a:lnSpc>
                <a:spcPct val="100000"/>
              </a:lnSpc>
              <a:spcBef>
                <a:spcPts val="0"/>
              </a:spcBef>
              <a:spcAft>
                <a:spcPts val="600"/>
              </a:spcAft>
            </a:pPr>
            <a:r>
              <a:rPr lang="en-US" sz="2000" dirty="0"/>
              <a:t>L</a:t>
            </a:r>
            <a:r>
              <a:rPr lang="en-US" sz="2000" dirty="0" smtClean="0"/>
              <a:t>ong-term </a:t>
            </a:r>
            <a:r>
              <a:rPr lang="en-US" sz="2000" dirty="0"/>
              <a:t>goal </a:t>
            </a:r>
            <a:r>
              <a:rPr lang="en-US" sz="2000" dirty="0" smtClean="0"/>
              <a:t>to </a:t>
            </a:r>
            <a:r>
              <a:rPr lang="en-US" sz="2000" dirty="0"/>
              <a:t>build the capacity of </a:t>
            </a:r>
            <a:r>
              <a:rPr lang="en-US" sz="2000" dirty="0" smtClean="0"/>
              <a:t>the </a:t>
            </a:r>
            <a:r>
              <a:rPr lang="en-US" sz="2000" dirty="0"/>
              <a:t>model </a:t>
            </a:r>
            <a:r>
              <a:rPr lang="en-US" sz="2000" dirty="0" smtClean="0"/>
              <a:t>and </a:t>
            </a:r>
            <a:r>
              <a:rPr lang="en-US" sz="2000" dirty="0"/>
              <a:t>expand to all LWIAs and Community Colleges in the state. </a:t>
            </a:r>
            <a:endParaRPr lang="en-US" sz="2000" dirty="0" smtClean="0"/>
          </a:p>
          <a:p>
            <a:pPr>
              <a:spcBef>
                <a:spcPts val="600"/>
              </a:spcBef>
            </a:pPr>
            <a:r>
              <a:rPr lang="en-US" sz="2000" dirty="0" smtClean="0"/>
              <a:t>Sustainability </a:t>
            </a:r>
            <a:r>
              <a:rPr lang="en-US" sz="2000" dirty="0"/>
              <a:t>will be planned for over the life of the WIF grant.</a:t>
            </a:r>
          </a:p>
        </p:txBody>
      </p:sp>
    </p:spTree>
    <p:extLst>
      <p:ext uri="{BB962C8B-B14F-4D97-AF65-F5344CB8AC3E}">
        <p14:creationId xmlns:p14="http://schemas.microsoft.com/office/powerpoint/2010/main" val="2323568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2651801"/>
              </p:ext>
            </p:extLst>
          </p:nvPr>
        </p:nvGraphicFramePr>
        <p:xfrm>
          <a:off x="228600" y="1249680"/>
          <a:ext cx="8717280" cy="4899660"/>
        </p:xfrm>
        <a:graphic>
          <a:graphicData uri="http://schemas.openxmlformats.org/drawingml/2006/table">
            <a:tbl>
              <a:tblPr firstRow="1" bandRow="1">
                <a:tableStyleId>{5C22544A-7EE6-4342-B048-85BDC9FD1C3A}</a:tableStyleId>
              </a:tblPr>
              <a:tblGrid>
                <a:gridCol w="3770224">
                  <a:extLst>
                    <a:ext uri="{9D8B030D-6E8A-4147-A177-3AD203B41FA5}">
                      <a16:colId xmlns:a16="http://schemas.microsoft.com/office/drawing/2014/main" val="465902808"/>
                    </a:ext>
                  </a:extLst>
                </a:gridCol>
                <a:gridCol w="4947056">
                  <a:extLst>
                    <a:ext uri="{9D8B030D-6E8A-4147-A177-3AD203B41FA5}">
                      <a16:colId xmlns:a16="http://schemas.microsoft.com/office/drawing/2014/main" val="256372161"/>
                    </a:ext>
                  </a:extLst>
                </a:gridCol>
              </a:tblGrid>
              <a:tr h="833328">
                <a:tc>
                  <a:txBody>
                    <a:bodyPr/>
                    <a:lstStyle/>
                    <a:p>
                      <a:pPr algn="ctr"/>
                      <a:r>
                        <a:rPr lang="en-US" sz="2400" dirty="0" smtClean="0">
                          <a:latin typeface="Calibri" panose="020F0502020204030204" pitchFamily="34" charset="0"/>
                        </a:rPr>
                        <a:t>Expected Outcomes</a:t>
                      </a:r>
                    </a:p>
                  </a:txBody>
                  <a:tcPr anchor="ctr"/>
                </a:tc>
                <a:tc>
                  <a:txBody>
                    <a:bodyPr/>
                    <a:lstStyle/>
                    <a:p>
                      <a:pPr algn="ctr"/>
                      <a:r>
                        <a:rPr lang="en-US" sz="2400" dirty="0" smtClean="0">
                          <a:latin typeface="Calibri" panose="020F0502020204030204" pitchFamily="34" charset="0"/>
                        </a:rPr>
                        <a:t>VFSN Unique Measures </a:t>
                      </a:r>
                    </a:p>
                    <a:p>
                      <a:pPr algn="ctr"/>
                      <a:r>
                        <a:rPr lang="en-US" sz="2400" b="0" i="1" dirty="0" smtClean="0">
                          <a:latin typeface="Calibri" panose="020F0502020204030204" pitchFamily="34" charset="0"/>
                        </a:rPr>
                        <a:t>In addition to WIOA measures</a:t>
                      </a:r>
                    </a:p>
                  </a:txBody>
                  <a:tcPr anchor="ctr"/>
                </a:tc>
                <a:extLst>
                  <a:ext uri="{0D108BD9-81ED-4DB2-BD59-A6C34878D82A}">
                    <a16:rowId xmlns:a16="http://schemas.microsoft.com/office/drawing/2014/main" val="2579231615"/>
                  </a:ext>
                </a:extLst>
              </a:tr>
              <a:tr h="4066332">
                <a:tc>
                  <a:txBody>
                    <a:bodyPr/>
                    <a:lstStyle/>
                    <a:p>
                      <a:pPr marL="285750" indent="-285750">
                        <a:spcBef>
                          <a:spcPts val="0"/>
                        </a:spcBef>
                        <a:spcAft>
                          <a:spcPts val="600"/>
                        </a:spcAft>
                        <a:buFont typeface="Wingdings" panose="05000000000000000000" pitchFamily="2" charset="2"/>
                        <a:buChar char="§"/>
                      </a:pPr>
                      <a:r>
                        <a:rPr lang="en-US" sz="2000" dirty="0" smtClean="0">
                          <a:latin typeface="Calibri" panose="020F0502020204030204" pitchFamily="34" charset="0"/>
                        </a:rPr>
                        <a:t>Career advancement</a:t>
                      </a:r>
                    </a:p>
                    <a:p>
                      <a:pPr marL="285750" indent="-285750">
                        <a:spcBef>
                          <a:spcPts val="0"/>
                        </a:spcBef>
                        <a:spcAft>
                          <a:spcPts val="600"/>
                        </a:spcAft>
                        <a:buFont typeface="Wingdings" panose="05000000000000000000" pitchFamily="2" charset="2"/>
                        <a:buChar char="§"/>
                      </a:pPr>
                      <a:r>
                        <a:rPr lang="en-US" sz="2000" dirty="0" smtClean="0">
                          <a:latin typeface="Calibri" panose="020F0502020204030204" pitchFamily="34" charset="0"/>
                        </a:rPr>
                        <a:t>Improved credit rating</a:t>
                      </a:r>
                    </a:p>
                    <a:p>
                      <a:pPr marL="285750" indent="-285750">
                        <a:spcBef>
                          <a:spcPts val="0"/>
                        </a:spcBef>
                        <a:spcAft>
                          <a:spcPts val="600"/>
                        </a:spcAft>
                        <a:buFont typeface="Wingdings" panose="05000000000000000000" pitchFamily="2" charset="2"/>
                        <a:buChar char="§"/>
                      </a:pPr>
                      <a:r>
                        <a:rPr lang="en-US" sz="2000" dirty="0" smtClean="0">
                          <a:latin typeface="Calibri" panose="020F0502020204030204" pitchFamily="34" charset="0"/>
                        </a:rPr>
                        <a:t>Increased net income</a:t>
                      </a:r>
                    </a:p>
                    <a:p>
                      <a:pPr marL="285750" indent="-285750">
                        <a:spcBef>
                          <a:spcPts val="0"/>
                        </a:spcBef>
                        <a:spcAft>
                          <a:spcPts val="600"/>
                        </a:spcAft>
                        <a:buFont typeface="Wingdings" panose="05000000000000000000" pitchFamily="2" charset="2"/>
                        <a:buChar char="§"/>
                      </a:pPr>
                      <a:r>
                        <a:rPr lang="en-US" sz="2000" dirty="0" smtClean="0">
                          <a:latin typeface="Calibri" panose="020F0502020204030204" pitchFamily="34" charset="0"/>
                        </a:rPr>
                        <a:t>Increased net worth</a:t>
                      </a:r>
                    </a:p>
                    <a:p>
                      <a:endParaRPr lang="en-US" dirty="0"/>
                    </a:p>
                  </a:txBody>
                  <a:tcPr/>
                </a:tc>
                <a:tc>
                  <a:txBody>
                    <a:bodyPr/>
                    <a:lstStyle/>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screened for public benefits</a:t>
                      </a:r>
                    </a:p>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approved for work/education supports</a:t>
                      </a:r>
                    </a:p>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approved for benefits/income supports</a:t>
                      </a:r>
                    </a:p>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whose net worth increased</a:t>
                      </a:r>
                    </a:p>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who create a monthly budget</a:t>
                      </a:r>
                    </a:p>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who decrease liability/debt</a:t>
                      </a:r>
                    </a:p>
                    <a:p>
                      <a:pPr marL="285750" lvl="1" indent="-285750">
                        <a:spcBef>
                          <a:spcPts val="0"/>
                        </a:spcBef>
                        <a:spcAft>
                          <a:spcPts val="6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Participants who improve credit score</a:t>
                      </a:r>
                    </a:p>
                    <a:p>
                      <a:pPr marL="285750" lvl="1" indent="-285750">
                        <a:spcBef>
                          <a:spcPts val="300"/>
                        </a:spcBef>
                        <a:spcAft>
                          <a:spcPts val="300"/>
                        </a:spcAft>
                        <a:buFont typeface="Wingdings" panose="05000000000000000000" pitchFamily="2" charset="2"/>
                        <a:buChar char="§"/>
                      </a:pPr>
                      <a:r>
                        <a:rPr lang="en-US" sz="2000" dirty="0" smtClean="0">
                          <a:solidFill>
                            <a:schemeClr val="tx2">
                              <a:lumMod val="50000"/>
                            </a:schemeClr>
                          </a:solidFill>
                          <a:latin typeface="Calibri" panose="020F0502020204030204" pitchFamily="34" charset="0"/>
                        </a:rPr>
                        <a:t>Participant who achieve significant financial event</a:t>
                      </a:r>
                    </a:p>
                  </a:txBody>
                  <a:tcPr/>
                </a:tc>
                <a:extLst>
                  <a:ext uri="{0D108BD9-81ED-4DB2-BD59-A6C34878D82A}">
                    <a16:rowId xmlns:a16="http://schemas.microsoft.com/office/drawing/2014/main" val="2175462978"/>
                  </a:ext>
                </a:extLst>
              </a:tr>
            </a:tbl>
          </a:graphicData>
        </a:graphic>
      </p:graphicFrame>
    </p:spTree>
    <p:extLst>
      <p:ext uri="{BB962C8B-B14F-4D97-AF65-F5344CB8AC3E}">
        <p14:creationId xmlns:p14="http://schemas.microsoft.com/office/powerpoint/2010/main" val="3303165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20063"/>
            <a:ext cx="8625840" cy="3023337"/>
          </a:xfrm>
        </p:spPr>
        <p:txBody>
          <a:bodyPr>
            <a:noAutofit/>
          </a:bodyPr>
          <a:lstStyle/>
          <a:p>
            <a:pPr>
              <a:lnSpc>
                <a:spcPct val="105000"/>
              </a:lnSpc>
            </a:pPr>
            <a:r>
              <a:rPr lang="en-US" sz="1600" dirty="0" smtClean="0"/>
              <a:t>Strong </a:t>
            </a:r>
            <a:r>
              <a:rPr lang="en-US" sz="1600" dirty="0"/>
              <a:t>best practice of utilizing coaches throughout the college and workforce system. </a:t>
            </a:r>
            <a:r>
              <a:rPr lang="en-US" sz="1600" dirty="0" smtClean="0"/>
              <a:t>New </a:t>
            </a:r>
            <a:r>
              <a:rPr lang="en-US" sz="1600" dirty="0"/>
              <a:t>type of </a:t>
            </a:r>
            <a:r>
              <a:rPr lang="en-US" sz="1600" dirty="0" smtClean="0"/>
              <a:t>coach - </a:t>
            </a:r>
            <a:r>
              <a:rPr lang="en-US" sz="1600" dirty="0"/>
              <a:t>the financial success </a:t>
            </a:r>
            <a:r>
              <a:rPr lang="en-US" sz="1600" dirty="0" smtClean="0"/>
              <a:t>coach. Coaches are certified </a:t>
            </a:r>
            <a:r>
              <a:rPr lang="en-US" sz="1600" dirty="0"/>
              <a:t>or about to complete the Virginia Adult Career Coach Certification </a:t>
            </a:r>
            <a:r>
              <a:rPr lang="en-US" sz="1600" dirty="0" smtClean="0"/>
              <a:t>Credential.</a:t>
            </a:r>
          </a:p>
          <a:p>
            <a:pPr lvl="1">
              <a:lnSpc>
                <a:spcPct val="105000"/>
              </a:lnSpc>
            </a:pPr>
            <a:r>
              <a:rPr lang="en-US" sz="1400" dirty="0" smtClean="0">
                <a:hlinkClick r:id="rId2"/>
              </a:rPr>
              <a:t>http</a:t>
            </a:r>
            <a:r>
              <a:rPr lang="en-US" sz="1400" dirty="0">
                <a:hlinkClick r:id="rId2"/>
              </a:rPr>
              <a:t>://</a:t>
            </a:r>
            <a:r>
              <a:rPr lang="en-US" sz="1400" dirty="0" smtClean="0">
                <a:hlinkClick r:id="rId2"/>
              </a:rPr>
              <a:t>www.elevatevirginia.org/wp-content/uploads/2015/09/VFSN-FINAL-PASSPORT.pdf</a:t>
            </a:r>
            <a:r>
              <a:rPr lang="en-US" sz="1400" dirty="0" smtClean="0"/>
              <a:t> </a:t>
            </a:r>
          </a:p>
          <a:p>
            <a:pPr>
              <a:lnSpc>
                <a:spcPct val="105000"/>
              </a:lnSpc>
            </a:pPr>
            <a:r>
              <a:rPr lang="en-US" sz="1600" dirty="0" smtClean="0"/>
              <a:t>Using Solutions </a:t>
            </a:r>
            <a:r>
              <a:rPr lang="en-US" sz="1600" dirty="0"/>
              <a:t>for Progress </a:t>
            </a:r>
            <a:r>
              <a:rPr lang="en-US" sz="1600" dirty="0" smtClean="0"/>
              <a:t>software “The </a:t>
            </a:r>
            <a:r>
              <a:rPr lang="en-US" sz="1600" dirty="0"/>
              <a:t>Benefit </a:t>
            </a:r>
            <a:r>
              <a:rPr lang="en-US" sz="1600" dirty="0" smtClean="0"/>
              <a:t>Bank” - </a:t>
            </a:r>
            <a:r>
              <a:rPr lang="en-US" sz="1600" dirty="0"/>
              <a:t>My Budget Coach. </a:t>
            </a:r>
            <a:r>
              <a:rPr lang="en-US" sz="1600" dirty="0" smtClean="0"/>
              <a:t> E-file federal </a:t>
            </a:r>
            <a:r>
              <a:rPr lang="en-US" sz="1600" dirty="0"/>
              <a:t>and state taxes, </a:t>
            </a:r>
            <a:r>
              <a:rPr lang="en-US" sz="1600" dirty="0" smtClean="0"/>
              <a:t>FAFSA </a:t>
            </a:r>
            <a:r>
              <a:rPr lang="en-US" sz="1600" dirty="0"/>
              <a:t>for student financial aid, determine </a:t>
            </a:r>
            <a:r>
              <a:rPr lang="en-US" sz="1600" dirty="0" smtClean="0"/>
              <a:t>potential eligibility </a:t>
            </a:r>
            <a:r>
              <a:rPr lang="en-US" sz="1600" dirty="0"/>
              <a:t>for SNAP, TANF, and other income </a:t>
            </a:r>
            <a:r>
              <a:rPr lang="en-US" sz="1600" dirty="0" smtClean="0"/>
              <a:t>supports. Coach can </a:t>
            </a:r>
            <a:r>
              <a:rPr lang="en-US" sz="1600" dirty="0"/>
              <a:t>assist </a:t>
            </a:r>
            <a:r>
              <a:rPr lang="en-US" sz="1600" dirty="0" smtClean="0"/>
              <a:t>clients </a:t>
            </a:r>
            <a:r>
              <a:rPr lang="en-US" sz="1600" dirty="0"/>
              <a:t>in applying for those supports directly from the </a:t>
            </a:r>
            <a:r>
              <a:rPr lang="en-US" sz="1600" dirty="0" smtClean="0"/>
              <a:t>Center.</a:t>
            </a:r>
          </a:p>
          <a:p>
            <a:pPr lvl="1">
              <a:lnSpc>
                <a:spcPct val="105000"/>
              </a:lnSpc>
            </a:pPr>
            <a:r>
              <a:rPr lang="en-US" sz="1600" dirty="0" smtClean="0">
                <a:hlinkClick r:id="rId3"/>
              </a:rPr>
              <a:t>http://</a:t>
            </a:r>
            <a:r>
              <a:rPr lang="en-US" sz="1600" dirty="0">
                <a:hlinkClick r:id="rId3"/>
              </a:rPr>
              <a:t>www.thebenefitbank.org/</a:t>
            </a:r>
            <a:r>
              <a:rPr lang="en-US" sz="1600" dirty="0"/>
              <a:t> </a:t>
            </a:r>
          </a:p>
          <a:p>
            <a:pPr lvl="1">
              <a:lnSpc>
                <a:spcPct val="105000"/>
              </a:lnSpc>
            </a:pPr>
            <a:r>
              <a:rPr lang="en-US" sz="1600" u="sng" dirty="0" smtClean="0">
                <a:hlinkClick r:id="rId4"/>
              </a:rPr>
              <a:t>https://vccs.mybudgetcoach.org/</a:t>
            </a:r>
            <a:endParaRPr lang="en-US" sz="1600" dirty="0"/>
          </a:p>
        </p:txBody>
      </p:sp>
      <p:sp>
        <p:nvSpPr>
          <p:cNvPr id="2" name="Rectangle 1"/>
          <p:cNvSpPr/>
          <p:nvPr/>
        </p:nvSpPr>
        <p:spPr>
          <a:xfrm>
            <a:off x="381000" y="4343400"/>
            <a:ext cx="6156960" cy="1477328"/>
          </a:xfrm>
          <a:prstGeom prst="rect">
            <a:avLst/>
          </a:prstGeom>
        </p:spPr>
        <p:txBody>
          <a:bodyPr wrap="square">
            <a:spAutoFit/>
          </a:bodyPr>
          <a:lstStyle/>
          <a:p>
            <a:r>
              <a:rPr lang="en-US" i="1" dirty="0">
                <a:solidFill>
                  <a:schemeClr val="tx1">
                    <a:lumMod val="85000"/>
                    <a:lumOff val="15000"/>
                  </a:schemeClr>
                </a:solidFill>
              </a:rPr>
              <a:t>R</a:t>
            </a:r>
            <a:r>
              <a:rPr lang="en-US" i="1" dirty="0" smtClean="0">
                <a:solidFill>
                  <a:schemeClr val="tx1">
                    <a:lumMod val="85000"/>
                    <a:lumOff val="15000"/>
                  </a:schemeClr>
                </a:solidFill>
              </a:rPr>
              <a:t>eturn </a:t>
            </a:r>
            <a:r>
              <a:rPr lang="en-US" i="1" dirty="0">
                <a:solidFill>
                  <a:schemeClr val="tx1">
                    <a:lumMod val="85000"/>
                    <a:lumOff val="15000"/>
                  </a:schemeClr>
                </a:solidFill>
              </a:rPr>
              <a:t>on investment (ROI) could be compelling as tax season is underway. Clients can file tax returns, </a:t>
            </a:r>
            <a:r>
              <a:rPr lang="en-US" i="1" dirty="0" smtClean="0">
                <a:solidFill>
                  <a:schemeClr val="tx1">
                    <a:lumMod val="85000"/>
                    <a:lumOff val="15000"/>
                  </a:schemeClr>
                </a:solidFill>
              </a:rPr>
              <a:t>eligibility for Earned </a:t>
            </a:r>
            <a:r>
              <a:rPr lang="en-US" i="1" dirty="0">
                <a:solidFill>
                  <a:schemeClr val="tx1">
                    <a:lumMod val="85000"/>
                    <a:lumOff val="15000"/>
                  </a:schemeClr>
                </a:solidFill>
              </a:rPr>
              <a:t>Income Tax Credit (EITC), file back </a:t>
            </a:r>
            <a:r>
              <a:rPr lang="en-US" i="1" dirty="0" smtClean="0">
                <a:solidFill>
                  <a:schemeClr val="tx1">
                    <a:lumMod val="85000"/>
                    <a:lumOff val="15000"/>
                  </a:schemeClr>
                </a:solidFill>
              </a:rPr>
              <a:t>taxes, identify </a:t>
            </a:r>
            <a:r>
              <a:rPr lang="en-US" i="1" dirty="0">
                <a:solidFill>
                  <a:schemeClr val="tx1">
                    <a:lumMod val="85000"/>
                    <a:lumOff val="15000"/>
                  </a:schemeClr>
                </a:solidFill>
              </a:rPr>
              <a:t>cash </a:t>
            </a:r>
            <a:r>
              <a:rPr lang="en-US" i="1" dirty="0" smtClean="0">
                <a:solidFill>
                  <a:schemeClr val="tx1">
                    <a:lumMod val="85000"/>
                    <a:lumOff val="15000"/>
                  </a:schemeClr>
                </a:solidFill>
              </a:rPr>
              <a:t>for </a:t>
            </a:r>
            <a:r>
              <a:rPr lang="en-US" i="1" dirty="0">
                <a:solidFill>
                  <a:schemeClr val="tx1">
                    <a:lumMod val="85000"/>
                    <a:lumOff val="15000"/>
                  </a:schemeClr>
                </a:solidFill>
              </a:rPr>
              <a:t>paying off debts and becoming more financially sound for the family.</a:t>
            </a:r>
          </a:p>
        </p:txBody>
      </p:sp>
    </p:spTree>
    <p:extLst>
      <p:ext uri="{BB962C8B-B14F-4D97-AF65-F5344CB8AC3E}">
        <p14:creationId xmlns:p14="http://schemas.microsoft.com/office/powerpoint/2010/main" val="738778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417320"/>
            <a:ext cx="7443470" cy="4336206"/>
          </a:xfrm>
        </p:spPr>
        <p:txBody>
          <a:bodyPr>
            <a:normAutofit/>
          </a:bodyPr>
          <a:lstStyle/>
          <a:p>
            <a:pPr>
              <a:lnSpc>
                <a:spcPct val="110000"/>
              </a:lnSpc>
              <a:spcBef>
                <a:spcPts val="0"/>
              </a:spcBef>
              <a:spcAft>
                <a:spcPts val="600"/>
              </a:spcAft>
            </a:pPr>
            <a:r>
              <a:rPr lang="en-US" sz="2400" dirty="0" smtClean="0"/>
              <a:t>Research Study</a:t>
            </a:r>
          </a:p>
          <a:p>
            <a:pPr>
              <a:lnSpc>
                <a:spcPct val="110000"/>
              </a:lnSpc>
              <a:spcBef>
                <a:spcPts val="0"/>
              </a:spcBef>
              <a:spcAft>
                <a:spcPts val="600"/>
              </a:spcAft>
            </a:pPr>
            <a:r>
              <a:rPr lang="en-US" sz="2400" dirty="0" smtClean="0"/>
              <a:t>Planning Year</a:t>
            </a:r>
          </a:p>
          <a:p>
            <a:pPr>
              <a:lnSpc>
                <a:spcPct val="110000"/>
              </a:lnSpc>
              <a:spcBef>
                <a:spcPts val="0"/>
              </a:spcBef>
              <a:spcAft>
                <a:spcPts val="600"/>
              </a:spcAft>
            </a:pPr>
            <a:r>
              <a:rPr lang="en-US" sz="2400" dirty="0" smtClean="0"/>
              <a:t>Procurement process</a:t>
            </a:r>
          </a:p>
          <a:p>
            <a:pPr>
              <a:lnSpc>
                <a:spcPct val="110000"/>
              </a:lnSpc>
              <a:spcBef>
                <a:spcPts val="0"/>
              </a:spcBef>
              <a:spcAft>
                <a:spcPts val="600"/>
              </a:spcAft>
            </a:pPr>
            <a:r>
              <a:rPr lang="en-US" sz="2400" dirty="0" smtClean="0"/>
              <a:t>Credit </a:t>
            </a:r>
            <a:r>
              <a:rPr lang="en-US" sz="2400" dirty="0"/>
              <a:t>score </a:t>
            </a:r>
            <a:endParaRPr lang="en-US" sz="2400" dirty="0" smtClean="0"/>
          </a:p>
          <a:p>
            <a:pPr>
              <a:lnSpc>
                <a:spcPct val="100000"/>
              </a:lnSpc>
              <a:spcBef>
                <a:spcPts val="0"/>
              </a:spcBef>
            </a:pPr>
            <a:r>
              <a:rPr lang="en-US" sz="2400" dirty="0" smtClean="0"/>
              <a:t>Veterans </a:t>
            </a:r>
            <a:r>
              <a:rPr lang="en-US" sz="2400" dirty="0"/>
              <a:t>must be served but do </a:t>
            </a:r>
            <a:endParaRPr lang="en-US" sz="2400" dirty="0" smtClean="0"/>
          </a:p>
          <a:p>
            <a:pPr marL="225425" indent="-225425">
              <a:lnSpc>
                <a:spcPct val="110000"/>
              </a:lnSpc>
              <a:spcBef>
                <a:spcPts val="0"/>
              </a:spcBef>
              <a:buNone/>
            </a:pPr>
            <a:r>
              <a:rPr lang="en-US" sz="2400" dirty="0"/>
              <a:t> </a:t>
            </a:r>
            <a:r>
              <a:rPr lang="en-US" sz="2400" dirty="0" smtClean="0"/>
              <a:t>  not </a:t>
            </a:r>
            <a:r>
              <a:rPr lang="en-US" sz="2400" dirty="0"/>
              <a:t>count towards </a:t>
            </a:r>
            <a:r>
              <a:rPr lang="en-US" sz="2400" dirty="0" smtClean="0"/>
              <a:t>outcomes</a:t>
            </a:r>
          </a:p>
          <a:p>
            <a:pPr>
              <a:lnSpc>
                <a:spcPct val="110000"/>
              </a:lnSpc>
              <a:spcBef>
                <a:spcPts val="600"/>
              </a:spcBef>
            </a:pPr>
            <a:r>
              <a:rPr lang="en-US" sz="2400" dirty="0" smtClean="0"/>
              <a:t>Internships</a:t>
            </a:r>
            <a:endParaRPr lang="en-US" sz="2400" dirty="0"/>
          </a:p>
        </p:txBody>
      </p:sp>
    </p:spTree>
    <p:extLst>
      <p:ext uri="{BB962C8B-B14F-4D97-AF65-F5344CB8AC3E}">
        <p14:creationId xmlns:p14="http://schemas.microsoft.com/office/powerpoint/2010/main" val="2836667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Questions</a:t>
            </a:r>
            <a:r>
              <a:rPr lang="en-US" dirty="0"/>
              <a:t> </a:t>
            </a:r>
            <a:r>
              <a:rPr lang="en-US" dirty="0" smtClean="0"/>
              <a:t>Do You Have?</a:t>
            </a:r>
            <a:endParaRPr lang="en-US" dirty="0"/>
          </a:p>
        </p:txBody>
      </p:sp>
      <p:sp>
        <p:nvSpPr>
          <p:cNvPr id="3" name="Slide Number Placeholder 2"/>
          <p:cNvSpPr>
            <a:spLocks noGrp="1"/>
          </p:cNvSpPr>
          <p:nvPr>
            <p:ph type="sldNum" sz="quarter" idx="10"/>
          </p:nvPr>
        </p:nvSpPr>
        <p:spPr>
          <a:xfrm>
            <a:off x="8321040" y="5567680"/>
            <a:ext cx="762000" cy="366712"/>
          </a:xfrm>
        </p:spPr>
        <p:txBody>
          <a:bodyPr/>
          <a:lstStyle/>
          <a:p>
            <a:fld id="{C8A98927-0C01-444E-B283-EA463F89DA91}" type="slidenum">
              <a:rPr lang="en-US" sz="1400" smtClean="0">
                <a:solidFill>
                  <a:schemeClr val="accent1"/>
                </a:solidFill>
                <a:latin typeface="Cambria" panose="02040503050406030204" pitchFamily="18" charset="0"/>
              </a:rPr>
              <a:pPr/>
              <a:t>35</a:t>
            </a:fld>
            <a:endParaRPr lang="en-US" sz="1400" dirty="0">
              <a:solidFill>
                <a:schemeClr val="accent1"/>
              </a:solidFill>
              <a:latin typeface="Cambria" panose="02040503050406030204" pitchFamily="18" charset="0"/>
            </a:endParaRPr>
          </a:p>
        </p:txBody>
      </p:sp>
      <p:sp>
        <p:nvSpPr>
          <p:cNvPr id="4" name="Content Placeholder 3"/>
          <p:cNvSpPr>
            <a:spLocks noGrp="1"/>
          </p:cNvSpPr>
          <p:nvPr>
            <p:ph idx="1"/>
          </p:nvPr>
        </p:nvSpPr>
        <p:spPr>
          <a:xfrm>
            <a:off x="533400" y="2895600"/>
            <a:ext cx="3352800" cy="1676400"/>
          </a:xfrm>
        </p:spPr>
        <p:txBody>
          <a:bodyPr/>
          <a:lstStyle/>
          <a:p>
            <a:pPr marL="109537" indent="0">
              <a:buNone/>
            </a:pPr>
            <a:r>
              <a:rPr lang="en-US" dirty="0" smtClean="0"/>
              <a:t>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942" y="1766675"/>
            <a:ext cx="2272281" cy="3191406"/>
          </a:xfrm>
          <a:prstGeom prst="rect">
            <a:avLst/>
          </a:prstGeom>
        </p:spPr>
      </p:pic>
    </p:spTree>
    <p:extLst>
      <p:ext uri="{BB962C8B-B14F-4D97-AF65-F5344CB8AC3E}">
        <p14:creationId xmlns:p14="http://schemas.microsoft.com/office/powerpoint/2010/main" val="2909305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i="0" dirty="0" smtClean="0"/>
              <a:t>Upcoming </a:t>
            </a:r>
            <a:br>
              <a:rPr lang="en-US" sz="3600" i="0" dirty="0" smtClean="0"/>
            </a:br>
            <a:r>
              <a:rPr lang="en-US" sz="3600" i="0" dirty="0" smtClean="0"/>
              <a:t>Grant Project Presentations</a:t>
            </a:r>
            <a:endParaRPr lang="en-US" sz="3600" i="0" dirty="0"/>
          </a:p>
        </p:txBody>
      </p:sp>
      <p:sp>
        <p:nvSpPr>
          <p:cNvPr id="3" name="Slide Number Placeholder 2"/>
          <p:cNvSpPr>
            <a:spLocks noGrp="1"/>
          </p:cNvSpPr>
          <p:nvPr>
            <p:ph type="sldNum" sz="quarter" idx="10"/>
          </p:nvPr>
        </p:nvSpPr>
        <p:spPr>
          <a:xfrm>
            <a:off x="8463280" y="5588912"/>
            <a:ext cx="762000" cy="366712"/>
          </a:xfrm>
        </p:spPr>
        <p:txBody>
          <a:bodyPr/>
          <a:lstStyle/>
          <a:p>
            <a:fld id="{C8A98927-0C01-444E-B283-EA463F89DA91}" type="slidenum">
              <a:rPr lang="en-US" sz="1400">
                <a:solidFill>
                  <a:schemeClr val="accent1"/>
                </a:solidFill>
                <a:latin typeface="Cambria" panose="02040503050406030204" pitchFamily="18" charset="0"/>
              </a:rPr>
              <a:pPr/>
              <a:t>36</a:t>
            </a:fld>
            <a:endParaRPr lang="en-US" sz="1400" dirty="0">
              <a:solidFill>
                <a:schemeClr val="accent1"/>
              </a:solidFill>
              <a:latin typeface="Cambria" panose="02040503050406030204" pitchFamily="18" charset="0"/>
            </a:endParaRPr>
          </a:p>
        </p:txBody>
      </p:sp>
      <p:sp>
        <p:nvSpPr>
          <p:cNvPr id="5" name="Content Placeholder 4"/>
          <p:cNvSpPr>
            <a:spLocks noGrp="1"/>
          </p:cNvSpPr>
          <p:nvPr>
            <p:ph idx="1"/>
          </p:nvPr>
        </p:nvSpPr>
        <p:spPr/>
        <p:txBody>
          <a:bodyPr>
            <a:normAutofit lnSpcReduction="10000"/>
          </a:bodyPr>
          <a:lstStyle/>
          <a:p>
            <a:pPr marL="0" indent="0">
              <a:spcBef>
                <a:spcPts val="600"/>
              </a:spcBef>
              <a:buNone/>
            </a:pPr>
            <a:r>
              <a:rPr lang="en-US" b="1" dirty="0" smtClean="0">
                <a:solidFill>
                  <a:srgbClr val="A20000"/>
                </a:solidFill>
                <a:effectLst>
                  <a:outerShdw blurRad="38100" dist="38100" dir="2700000" algn="tl">
                    <a:srgbClr val="000000">
                      <a:alpha val="43137"/>
                    </a:srgbClr>
                  </a:outerShdw>
                </a:effectLst>
              </a:rPr>
              <a:t>Register </a:t>
            </a:r>
            <a:r>
              <a:rPr lang="en-US" b="1" u="sng" dirty="0" smtClean="0">
                <a:solidFill>
                  <a:srgbClr val="A20000"/>
                </a:solidFill>
                <a:effectLst>
                  <a:outerShdw blurRad="38100" dist="38100" dir="2700000" algn="tl">
                    <a:srgbClr val="000000">
                      <a:alpha val="43137"/>
                    </a:srgbClr>
                  </a:outerShdw>
                </a:effectLst>
              </a:rPr>
              <a:t>Now</a:t>
            </a:r>
            <a:r>
              <a:rPr lang="en-US" b="1" dirty="0" smtClean="0">
                <a:solidFill>
                  <a:srgbClr val="A20000"/>
                </a:solidFill>
                <a:effectLst>
                  <a:outerShdw blurRad="38100" dist="38100" dir="2700000" algn="tl">
                    <a:srgbClr val="000000">
                      <a:alpha val="43137"/>
                    </a:srgbClr>
                  </a:outerShdw>
                </a:effectLst>
              </a:rPr>
              <a:t> for Both!</a:t>
            </a:r>
          </a:p>
          <a:p>
            <a:pPr marL="0" indent="0">
              <a:spcBef>
                <a:spcPts val="2400"/>
              </a:spcBef>
              <a:buNone/>
            </a:pPr>
            <a:r>
              <a:rPr lang="en-US" b="1" dirty="0" smtClean="0">
                <a:effectLst>
                  <a:outerShdw blurRad="38100" dist="38100" dir="2700000" algn="tl">
                    <a:srgbClr val="000000">
                      <a:alpha val="43137"/>
                    </a:srgbClr>
                  </a:outerShdw>
                </a:effectLst>
              </a:rPr>
              <a:t>February 17</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a:t>
            </a:r>
            <a:r>
              <a:rPr lang="en-US" sz="2400" dirty="0" smtClean="0">
                <a:hlinkClick r:id="rId3"/>
              </a:rPr>
              <a:t>Click Here to Register</a:t>
            </a:r>
            <a:endParaRPr lang="en-US" sz="2400" dirty="0" smtClean="0"/>
          </a:p>
          <a:p>
            <a:pPr lvl="1">
              <a:buClr>
                <a:srgbClr val="A20000"/>
              </a:buClr>
              <a:buSzPct val="102000"/>
              <a:buFont typeface="Wingdings" panose="05000000000000000000" pitchFamily="2" charset="2"/>
              <a:buChar char="§"/>
            </a:pPr>
            <a:r>
              <a:rPr lang="en-US" sz="2400" dirty="0">
                <a:solidFill>
                  <a:schemeClr val="accent1">
                    <a:lumMod val="50000"/>
                  </a:schemeClr>
                </a:solidFill>
              </a:rPr>
              <a:t>City of Los </a:t>
            </a:r>
            <a:r>
              <a:rPr lang="en-US" sz="2400" dirty="0" smtClean="0">
                <a:solidFill>
                  <a:schemeClr val="accent1">
                    <a:lumMod val="50000"/>
                  </a:schemeClr>
                </a:solidFill>
              </a:rPr>
              <a:t>Angeles </a:t>
            </a:r>
          </a:p>
          <a:p>
            <a:pPr lvl="1">
              <a:buClr>
                <a:srgbClr val="A20000"/>
              </a:buClr>
              <a:buSzPct val="102000"/>
              <a:buFont typeface="Wingdings" panose="05000000000000000000" pitchFamily="2" charset="2"/>
              <a:buChar char="§"/>
            </a:pPr>
            <a:r>
              <a:rPr lang="en-US" sz="2400" dirty="0" smtClean="0">
                <a:solidFill>
                  <a:schemeClr val="accent1">
                    <a:lumMod val="50000"/>
                  </a:schemeClr>
                </a:solidFill>
              </a:rPr>
              <a:t>City </a:t>
            </a:r>
            <a:r>
              <a:rPr lang="en-US" sz="2400" dirty="0">
                <a:solidFill>
                  <a:schemeClr val="accent1">
                    <a:lumMod val="50000"/>
                  </a:schemeClr>
                </a:solidFill>
              </a:rPr>
              <a:t>of New Orleans Office of Workforce Development</a:t>
            </a:r>
          </a:p>
          <a:p>
            <a:pPr lvl="1">
              <a:buClr>
                <a:srgbClr val="A20000"/>
              </a:buClr>
              <a:buSzPct val="102000"/>
              <a:buFont typeface="Wingdings" panose="05000000000000000000" pitchFamily="2" charset="2"/>
              <a:buChar char="§"/>
            </a:pPr>
            <a:r>
              <a:rPr lang="en-US" sz="2400" dirty="0" smtClean="0">
                <a:solidFill>
                  <a:schemeClr val="accent1">
                    <a:lumMod val="50000"/>
                  </a:schemeClr>
                </a:solidFill>
              </a:rPr>
              <a:t>San </a:t>
            </a:r>
            <a:r>
              <a:rPr lang="en-US" sz="2400" dirty="0">
                <a:solidFill>
                  <a:schemeClr val="accent1">
                    <a:lumMod val="50000"/>
                  </a:schemeClr>
                </a:solidFill>
              </a:rPr>
              <a:t>Diego Workforce Partnership Inc</a:t>
            </a:r>
            <a:r>
              <a:rPr lang="en-US" sz="2400" dirty="0" smtClean="0">
                <a:solidFill>
                  <a:schemeClr val="accent1">
                    <a:lumMod val="50000"/>
                  </a:schemeClr>
                </a:solidFill>
              </a:rPr>
              <a:t>.</a:t>
            </a:r>
          </a:p>
          <a:p>
            <a:pPr lvl="1">
              <a:buClr>
                <a:srgbClr val="A20000"/>
              </a:buClr>
              <a:buSzPct val="102000"/>
              <a:buFont typeface="Wingdings" panose="05000000000000000000" pitchFamily="2" charset="2"/>
              <a:buChar char="§"/>
            </a:pPr>
            <a:r>
              <a:rPr lang="en-US" sz="2400" dirty="0" smtClean="0">
                <a:solidFill>
                  <a:schemeClr val="accent1">
                    <a:lumMod val="50000"/>
                  </a:schemeClr>
                </a:solidFill>
              </a:rPr>
              <a:t>County of Venango</a:t>
            </a:r>
            <a:endParaRPr lang="en-US" sz="2400" dirty="0">
              <a:solidFill>
                <a:schemeClr val="accent1">
                  <a:lumMod val="50000"/>
                </a:schemeClr>
              </a:solidFill>
            </a:endParaRPr>
          </a:p>
          <a:p>
            <a:pPr marL="0" indent="0">
              <a:spcBef>
                <a:spcPts val="2400"/>
              </a:spcBef>
              <a:buNone/>
            </a:pPr>
            <a:r>
              <a:rPr lang="en-US" b="1" dirty="0" smtClean="0">
                <a:effectLst>
                  <a:outerShdw blurRad="38100" dist="38100" dir="2700000" algn="tl">
                    <a:srgbClr val="000000">
                      <a:alpha val="43137"/>
                    </a:srgbClr>
                  </a:outerShdw>
                </a:effectLst>
              </a:rPr>
              <a:t>February 24</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a:t>
            </a:r>
            <a:r>
              <a:rPr lang="en-US" sz="2400" dirty="0" smtClean="0">
                <a:hlinkClick r:id="rId4"/>
              </a:rPr>
              <a:t>Click Here to Register</a:t>
            </a:r>
            <a:endParaRPr lang="en-US" sz="2400" dirty="0" smtClean="0"/>
          </a:p>
          <a:p>
            <a:pPr lvl="1">
              <a:buClr>
                <a:srgbClr val="A20000"/>
              </a:buClr>
              <a:buSzPct val="106000"/>
              <a:buFont typeface="Wingdings" panose="05000000000000000000" pitchFamily="2" charset="2"/>
              <a:buChar char="§"/>
            </a:pPr>
            <a:r>
              <a:rPr lang="en-US" sz="2400" dirty="0">
                <a:solidFill>
                  <a:schemeClr val="accent1">
                    <a:lumMod val="50000"/>
                  </a:schemeClr>
                </a:solidFill>
              </a:rPr>
              <a:t>KentuckianaWorks </a:t>
            </a:r>
          </a:p>
          <a:p>
            <a:pPr lvl="1">
              <a:buClr>
                <a:srgbClr val="A20000"/>
              </a:buClr>
              <a:buSzPct val="106000"/>
              <a:buFont typeface="Wingdings" panose="05000000000000000000" pitchFamily="2" charset="2"/>
              <a:buChar char="§"/>
            </a:pPr>
            <a:r>
              <a:rPr lang="en-US" sz="2400" dirty="0" smtClean="0">
                <a:solidFill>
                  <a:schemeClr val="accent1">
                    <a:lumMod val="50000"/>
                  </a:schemeClr>
                </a:solidFill>
              </a:rPr>
              <a:t>Monterey </a:t>
            </a:r>
            <a:r>
              <a:rPr lang="en-US" sz="2400" dirty="0">
                <a:solidFill>
                  <a:schemeClr val="accent1">
                    <a:lumMod val="50000"/>
                  </a:schemeClr>
                </a:solidFill>
              </a:rPr>
              <a:t>County Workforce Development Board</a:t>
            </a:r>
          </a:p>
          <a:p>
            <a:pPr lvl="1">
              <a:buClr>
                <a:srgbClr val="A20000"/>
              </a:buClr>
              <a:buSzPct val="106000"/>
              <a:buFont typeface="Wingdings" panose="05000000000000000000" pitchFamily="2" charset="2"/>
              <a:buChar char="§"/>
            </a:pPr>
            <a:r>
              <a:rPr lang="en-US" sz="2400" dirty="0">
                <a:solidFill>
                  <a:schemeClr val="accent1">
                    <a:lumMod val="50000"/>
                  </a:schemeClr>
                </a:solidFill>
              </a:rPr>
              <a:t>Workforce Investment Board of Herkimer, Madison and Oneida </a:t>
            </a:r>
            <a:r>
              <a:rPr lang="en-US" sz="2400" dirty="0" smtClean="0">
                <a:solidFill>
                  <a:schemeClr val="accent1">
                    <a:lumMod val="50000"/>
                  </a:schemeClr>
                </a:solidFill>
              </a:rPr>
              <a:t>Counties</a:t>
            </a:r>
          </a:p>
        </p:txBody>
      </p:sp>
    </p:spTree>
    <p:extLst>
      <p:ext uri="{BB962C8B-B14F-4D97-AF65-F5344CB8AC3E}">
        <p14:creationId xmlns:p14="http://schemas.microsoft.com/office/powerpoint/2010/main" val="4120722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280160"/>
          </a:xfrm>
        </p:spPr>
        <p:txBody>
          <a:bodyPr>
            <a:normAutofit fontScale="90000"/>
          </a:bodyPr>
          <a:lstStyle/>
          <a:p>
            <a:r>
              <a:rPr lang="en-US" dirty="0" smtClean="0"/>
              <a:t>Thank You for </a:t>
            </a:r>
            <a:br>
              <a:rPr lang="en-US" dirty="0" smtClean="0"/>
            </a:br>
            <a:r>
              <a:rPr lang="en-US" dirty="0" smtClean="0"/>
              <a:t>Your Participation!</a:t>
            </a:r>
            <a:endParaRPr lang="en-US" dirty="0"/>
          </a:p>
        </p:txBody>
      </p:sp>
    </p:spTree>
    <p:extLst>
      <p:ext uri="{BB962C8B-B14F-4D97-AF65-F5344CB8AC3E}">
        <p14:creationId xmlns:p14="http://schemas.microsoft.com/office/powerpoint/2010/main" val="169837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10000"/>
              </a:lnSpc>
              <a:spcBef>
                <a:spcPts val="0"/>
              </a:spcBef>
              <a:spcAft>
                <a:spcPts val="1200"/>
              </a:spcAft>
              <a:buNone/>
            </a:pPr>
            <a:r>
              <a:rPr lang="en-US" sz="2400" b="1" dirty="0" smtClean="0"/>
              <a:t>Incite</a:t>
            </a:r>
            <a:r>
              <a:rPr lang="en-US" sz="2400" b="1" dirty="0"/>
              <a:t>, </a:t>
            </a:r>
            <a:r>
              <a:rPr lang="en-US" sz="2400" b="1" dirty="0" smtClean="0"/>
              <a:t>Inc. </a:t>
            </a:r>
            <a:r>
              <a:rPr lang="en-US" sz="2400" dirty="0" smtClean="0"/>
              <a:t>- </a:t>
            </a:r>
            <a:r>
              <a:rPr lang="en-US" sz="2400" i="1" dirty="0" smtClean="0"/>
              <a:t>Local </a:t>
            </a:r>
            <a:r>
              <a:rPr lang="en-US" sz="2400" i="1" dirty="0"/>
              <a:t>Workforce Board for Linn, Marion, Polk, and Yamhill Counties in Oregon</a:t>
            </a:r>
          </a:p>
          <a:p>
            <a:pPr>
              <a:lnSpc>
                <a:spcPct val="110000"/>
              </a:lnSpc>
              <a:spcBef>
                <a:spcPts val="0"/>
              </a:spcBef>
              <a:spcAft>
                <a:spcPts val="1200"/>
              </a:spcAft>
            </a:pPr>
            <a:r>
              <a:rPr lang="en-US" sz="2300" dirty="0" smtClean="0"/>
              <a:t>Jennifer </a:t>
            </a:r>
            <a:r>
              <a:rPr lang="en-US" sz="2300" dirty="0"/>
              <a:t>Johnson – Project </a:t>
            </a:r>
            <a:r>
              <a:rPr lang="en-US" sz="2300" dirty="0" smtClean="0"/>
              <a:t>Manager</a:t>
            </a:r>
          </a:p>
          <a:p>
            <a:pPr>
              <a:lnSpc>
                <a:spcPct val="110000"/>
              </a:lnSpc>
              <a:spcBef>
                <a:spcPts val="0"/>
              </a:spcBef>
              <a:spcAft>
                <a:spcPts val="1200"/>
              </a:spcAft>
            </a:pPr>
            <a:r>
              <a:rPr lang="en-US" sz="2300" dirty="0" smtClean="0"/>
              <a:t>Susan Barksdale – Cognitive Behavioral Specialist</a:t>
            </a:r>
          </a:p>
          <a:p>
            <a:pPr marL="0" indent="0">
              <a:lnSpc>
                <a:spcPct val="100000"/>
              </a:lnSpc>
              <a:spcBef>
                <a:spcPts val="0"/>
              </a:spcBef>
              <a:spcAft>
                <a:spcPts val="2400"/>
              </a:spcAft>
              <a:buNone/>
            </a:pPr>
            <a:r>
              <a:rPr lang="en-US" sz="2200" b="1" dirty="0" smtClean="0"/>
              <a:t>Funding Level: </a:t>
            </a:r>
            <a:r>
              <a:rPr lang="en-US" sz="2200" dirty="0" smtClean="0"/>
              <a:t>$</a:t>
            </a:r>
            <a:r>
              <a:rPr lang="en-US" sz="2300" dirty="0" smtClean="0"/>
              <a:t>3 </a:t>
            </a:r>
            <a:r>
              <a:rPr lang="en-US" sz="2300" dirty="0"/>
              <a:t>Million</a:t>
            </a:r>
          </a:p>
          <a:p>
            <a:pPr marL="0" indent="0">
              <a:lnSpc>
                <a:spcPct val="100000"/>
              </a:lnSpc>
              <a:spcBef>
                <a:spcPts val="0"/>
              </a:spcBef>
              <a:spcAft>
                <a:spcPts val="2400"/>
              </a:spcAft>
              <a:buNone/>
            </a:pPr>
            <a:r>
              <a:rPr lang="en-US" sz="1900" b="1" dirty="0" smtClean="0"/>
              <a:t>Project Type: </a:t>
            </a:r>
            <a:r>
              <a:rPr lang="en-US" sz="2100" dirty="0" smtClean="0"/>
              <a:t>Type </a:t>
            </a:r>
            <a:r>
              <a:rPr lang="en-US" sz="2100" dirty="0"/>
              <a:t>A </a:t>
            </a:r>
          </a:p>
          <a:p>
            <a:pPr marL="0" indent="0">
              <a:lnSpc>
                <a:spcPct val="100000"/>
              </a:lnSpc>
              <a:spcBef>
                <a:spcPts val="0"/>
              </a:spcBef>
              <a:spcAft>
                <a:spcPts val="600"/>
              </a:spcAft>
              <a:buNone/>
            </a:pPr>
            <a:r>
              <a:rPr lang="en-US" sz="1900" b="1" dirty="0"/>
              <a:t>E</a:t>
            </a:r>
            <a:r>
              <a:rPr lang="en-US" sz="1900" b="1" dirty="0" smtClean="0"/>
              <a:t>valuation Firm: </a:t>
            </a:r>
          </a:p>
          <a:p>
            <a:pPr marL="0" indent="0">
              <a:lnSpc>
                <a:spcPct val="100000"/>
              </a:lnSpc>
              <a:spcBef>
                <a:spcPts val="0"/>
              </a:spcBef>
              <a:spcAft>
                <a:spcPts val="2400"/>
              </a:spcAft>
              <a:buNone/>
            </a:pPr>
            <a:r>
              <a:rPr lang="en-US" sz="1900" dirty="0" smtClean="0"/>
              <a:t>   Public </a:t>
            </a:r>
            <a:r>
              <a:rPr lang="en-US" sz="1900" dirty="0"/>
              <a:t>Policy Associates </a:t>
            </a:r>
            <a:r>
              <a:rPr lang="en-US" sz="1900" dirty="0" smtClean="0"/>
              <a:t>from </a:t>
            </a:r>
            <a:r>
              <a:rPr lang="en-US" sz="1900" dirty="0"/>
              <a:t>Lansing, Michigan</a:t>
            </a:r>
          </a:p>
        </p:txBody>
      </p:sp>
    </p:spTree>
    <p:extLst>
      <p:ext uri="{BB962C8B-B14F-4D97-AF65-F5344CB8AC3E}">
        <p14:creationId xmlns:p14="http://schemas.microsoft.com/office/powerpoint/2010/main" val="265407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530" y="1365783"/>
            <a:ext cx="6595110" cy="4585863"/>
          </a:xfrm>
        </p:spPr>
        <p:txBody>
          <a:bodyPr>
            <a:normAutofit/>
          </a:bodyPr>
          <a:lstStyle/>
          <a:p>
            <a:pPr>
              <a:lnSpc>
                <a:spcPct val="100000"/>
              </a:lnSpc>
              <a:spcBef>
                <a:spcPts val="0"/>
              </a:spcBef>
              <a:spcAft>
                <a:spcPts val="2400"/>
              </a:spcAft>
            </a:pPr>
            <a:r>
              <a:rPr lang="en-US" sz="2200" i="1" dirty="0" smtClean="0"/>
              <a:t>Problem</a:t>
            </a:r>
            <a:r>
              <a:rPr lang="en-US" sz="2200" dirty="0" smtClean="0"/>
              <a:t> </a:t>
            </a:r>
            <a:r>
              <a:rPr lang="en-US" sz="2200" dirty="0"/>
              <a:t>– Unemployment can be a very challenging time. Currently, there are no systemic resources for addressing soft skills and emotional consequences of unemployment.</a:t>
            </a:r>
          </a:p>
          <a:p>
            <a:pPr>
              <a:lnSpc>
                <a:spcPct val="100000"/>
              </a:lnSpc>
              <a:spcBef>
                <a:spcPts val="0"/>
              </a:spcBef>
              <a:spcAft>
                <a:spcPts val="2400"/>
              </a:spcAft>
            </a:pPr>
            <a:r>
              <a:rPr lang="en-US" sz="2200" i="1" dirty="0" smtClean="0"/>
              <a:t>Research</a:t>
            </a:r>
            <a:r>
              <a:rPr lang="en-US" sz="2200" dirty="0" smtClean="0"/>
              <a:t> </a:t>
            </a:r>
            <a:r>
              <a:rPr lang="en-US" sz="2200" dirty="0"/>
              <a:t>– In the UK, Australia, and Canada, Workforce systems are incorporating mental health supports into job search systems with great success. </a:t>
            </a:r>
            <a:endParaRPr lang="en-US" sz="2200" dirty="0" smtClean="0"/>
          </a:p>
          <a:p>
            <a:pPr marL="0" indent="0" algn="ctr">
              <a:lnSpc>
                <a:spcPct val="100000"/>
              </a:lnSpc>
              <a:spcBef>
                <a:spcPts val="0"/>
              </a:spcBef>
              <a:buNone/>
            </a:pPr>
            <a:r>
              <a:rPr lang="en-US" sz="2200" i="1" dirty="0" smtClean="0">
                <a:solidFill>
                  <a:srgbClr val="0070C0"/>
                </a:solidFill>
              </a:rPr>
              <a:t>Nothing like this has been done in the </a:t>
            </a:r>
          </a:p>
          <a:p>
            <a:pPr marL="0" indent="0" algn="ctr">
              <a:lnSpc>
                <a:spcPct val="100000"/>
              </a:lnSpc>
              <a:spcBef>
                <a:spcPts val="0"/>
              </a:spcBef>
              <a:buNone/>
            </a:pPr>
            <a:r>
              <a:rPr lang="en-US" sz="2200" i="1" dirty="0" smtClean="0">
                <a:solidFill>
                  <a:srgbClr val="0070C0"/>
                </a:solidFill>
              </a:rPr>
              <a:t>United States on a large scale!</a:t>
            </a:r>
            <a:endParaRPr lang="en-US" sz="2200" i="1" dirty="0">
              <a:solidFill>
                <a:srgbClr val="0070C0"/>
              </a:solidFill>
            </a:endParaRPr>
          </a:p>
          <a:p>
            <a:pPr lvl="1" indent="0">
              <a:lnSpc>
                <a:spcPct val="100000"/>
              </a:lnSpc>
              <a:spcBef>
                <a:spcPts val="0"/>
              </a:spcBef>
              <a:spcAft>
                <a:spcPts val="1200"/>
              </a:spcAft>
            </a:pPr>
            <a:endParaRPr lang="en-US" sz="1800" dirty="0"/>
          </a:p>
        </p:txBody>
      </p:sp>
    </p:spTree>
    <p:extLst>
      <p:ext uri="{BB962C8B-B14F-4D97-AF65-F5344CB8AC3E}">
        <p14:creationId xmlns:p14="http://schemas.microsoft.com/office/powerpoint/2010/main" val="75773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417320"/>
            <a:ext cx="8458200" cy="4587240"/>
          </a:xfrm>
        </p:spPr>
        <p:txBody>
          <a:bodyPr>
            <a:normAutofit fontScale="85000" lnSpcReduction="20000"/>
          </a:bodyPr>
          <a:lstStyle/>
          <a:p>
            <a:pPr>
              <a:lnSpc>
                <a:spcPct val="120000"/>
              </a:lnSpc>
              <a:spcBef>
                <a:spcPts val="0"/>
              </a:spcBef>
              <a:spcAft>
                <a:spcPts val="600"/>
              </a:spcAft>
              <a:buFont typeface="Wingdings" panose="05000000000000000000" pitchFamily="2" charset="2"/>
              <a:buChar char="§"/>
            </a:pPr>
            <a:r>
              <a:rPr lang="en-US" sz="2300" dirty="0" smtClean="0"/>
              <a:t>Rethinking </a:t>
            </a:r>
            <a:r>
              <a:rPr lang="en-US" sz="2300" dirty="0"/>
              <a:t>Job Search Workshops in 10 WorkSource Oregon Centers</a:t>
            </a:r>
          </a:p>
          <a:p>
            <a:pPr lvl="1" indent="0">
              <a:lnSpc>
                <a:spcPct val="120000"/>
              </a:lnSpc>
              <a:spcBef>
                <a:spcPts val="0"/>
              </a:spcBef>
              <a:buNone/>
            </a:pPr>
            <a:r>
              <a:rPr lang="en-US" sz="2200" i="1" dirty="0"/>
              <a:t>4 week series of facilitated small group discussions using </a:t>
            </a:r>
            <a:endParaRPr lang="en-US" sz="2200" i="1" dirty="0" smtClean="0"/>
          </a:p>
          <a:p>
            <a:pPr lvl="1" indent="0">
              <a:lnSpc>
                <a:spcPct val="120000"/>
              </a:lnSpc>
              <a:spcBef>
                <a:spcPts val="0"/>
              </a:spcBef>
              <a:buNone/>
            </a:pPr>
            <a:r>
              <a:rPr lang="en-US" sz="2200" i="1" dirty="0" smtClean="0"/>
              <a:t>cognitive </a:t>
            </a:r>
            <a:r>
              <a:rPr lang="en-US" sz="2200" i="1" dirty="0"/>
              <a:t>behavioral techniques to address social and </a:t>
            </a:r>
            <a:endParaRPr lang="en-US" sz="2200" i="1" dirty="0" smtClean="0"/>
          </a:p>
          <a:p>
            <a:pPr lvl="1" indent="0">
              <a:lnSpc>
                <a:spcPct val="120000"/>
              </a:lnSpc>
              <a:spcBef>
                <a:spcPts val="0"/>
              </a:spcBef>
              <a:buNone/>
            </a:pPr>
            <a:r>
              <a:rPr lang="en-US" sz="2200" i="1" dirty="0" smtClean="0"/>
              <a:t>emotional </a:t>
            </a:r>
            <a:r>
              <a:rPr lang="en-US" sz="2200" i="1" dirty="0"/>
              <a:t>consequences of unemployment.</a:t>
            </a:r>
          </a:p>
          <a:p>
            <a:pPr>
              <a:lnSpc>
                <a:spcPct val="120000"/>
              </a:lnSpc>
              <a:spcBef>
                <a:spcPts val="1800"/>
              </a:spcBef>
              <a:spcAft>
                <a:spcPts val="1800"/>
              </a:spcAft>
              <a:buFont typeface="Wingdings" panose="05000000000000000000" pitchFamily="2" charset="2"/>
              <a:buChar char="§"/>
            </a:pPr>
            <a:r>
              <a:rPr lang="en-US" sz="2300" dirty="0" smtClean="0"/>
              <a:t>Educating </a:t>
            </a:r>
            <a:r>
              <a:rPr lang="en-US" sz="2300" dirty="0"/>
              <a:t>people on how to think through job search in a way that is productive for them by increasing confidence, motivation, and accountability.</a:t>
            </a:r>
          </a:p>
          <a:p>
            <a:pPr>
              <a:lnSpc>
                <a:spcPct val="120000"/>
              </a:lnSpc>
              <a:spcBef>
                <a:spcPts val="0"/>
              </a:spcBef>
              <a:spcAft>
                <a:spcPts val="1800"/>
              </a:spcAft>
              <a:buFont typeface="Wingdings" panose="05000000000000000000" pitchFamily="2" charset="2"/>
              <a:buChar char="§"/>
            </a:pPr>
            <a:r>
              <a:rPr lang="en-US" sz="2300" dirty="0" smtClean="0"/>
              <a:t>Rethinking Job Search is a series of workshops that </a:t>
            </a:r>
            <a:br>
              <a:rPr lang="en-US" sz="2300" dirty="0" smtClean="0"/>
            </a:br>
            <a:r>
              <a:rPr lang="en-US" sz="2300" dirty="0" smtClean="0"/>
              <a:t>address social and emotional consequences of </a:t>
            </a:r>
            <a:br>
              <a:rPr lang="en-US" sz="2300" dirty="0" smtClean="0"/>
            </a:br>
            <a:r>
              <a:rPr lang="en-US" sz="2300" dirty="0" smtClean="0"/>
              <a:t>unemployment. We’ll help Oregon job seekers get </a:t>
            </a:r>
            <a:br>
              <a:rPr lang="en-US" sz="2300" dirty="0" smtClean="0"/>
            </a:br>
            <a:r>
              <a:rPr lang="en-US" sz="2300" dirty="0" smtClean="0"/>
              <a:t>back to work faster by helping them rebuild their </a:t>
            </a:r>
            <a:br>
              <a:rPr lang="en-US" sz="2300" dirty="0" smtClean="0"/>
            </a:br>
            <a:r>
              <a:rPr lang="en-US" sz="2300" dirty="0" smtClean="0"/>
              <a:t>confidence, motivation, and accountability. </a:t>
            </a:r>
            <a:endParaRPr lang="en-US" sz="2300" dirty="0"/>
          </a:p>
        </p:txBody>
      </p:sp>
    </p:spTree>
    <p:extLst>
      <p:ext uri="{BB962C8B-B14F-4D97-AF65-F5344CB8AC3E}">
        <p14:creationId xmlns:p14="http://schemas.microsoft.com/office/powerpoint/2010/main" val="64884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320063"/>
            <a:ext cx="8088630" cy="4699737"/>
          </a:xfrm>
        </p:spPr>
        <p:txBody>
          <a:bodyPr>
            <a:normAutofit fontScale="92500"/>
          </a:bodyPr>
          <a:lstStyle/>
          <a:p>
            <a:pPr>
              <a:lnSpc>
                <a:spcPct val="100000"/>
              </a:lnSpc>
              <a:spcBef>
                <a:spcPts val="0"/>
              </a:spcBef>
              <a:spcAft>
                <a:spcPts val="1200"/>
              </a:spcAft>
            </a:pPr>
            <a:r>
              <a:rPr lang="en-US" sz="2100" dirty="0" smtClean="0"/>
              <a:t>10 </a:t>
            </a:r>
            <a:r>
              <a:rPr lang="en-US" sz="2100" dirty="0"/>
              <a:t>WorkSource Oregon Centers across Oregon - 4 week series of workshops – 3 times a week – 2 hours each (total of 24 hours).</a:t>
            </a:r>
          </a:p>
          <a:p>
            <a:pPr>
              <a:lnSpc>
                <a:spcPct val="100000"/>
              </a:lnSpc>
              <a:spcBef>
                <a:spcPts val="0"/>
              </a:spcBef>
              <a:spcAft>
                <a:spcPts val="1200"/>
              </a:spcAft>
            </a:pPr>
            <a:r>
              <a:rPr lang="en-US" sz="2100" dirty="0"/>
              <a:t>Target Population: Those collecting Oregon Unemployment Insurance.</a:t>
            </a:r>
          </a:p>
          <a:p>
            <a:pPr>
              <a:lnSpc>
                <a:spcPct val="100000"/>
              </a:lnSpc>
              <a:spcBef>
                <a:spcPts val="0"/>
              </a:spcBef>
              <a:spcAft>
                <a:spcPts val="1200"/>
              </a:spcAft>
            </a:pPr>
            <a:r>
              <a:rPr lang="en-US" sz="2100" dirty="0"/>
              <a:t>Recruitment: 1. WorkSource Center staff  2. Unemployment Insurance e-mails.</a:t>
            </a:r>
          </a:p>
          <a:p>
            <a:pPr>
              <a:lnSpc>
                <a:spcPct val="100000"/>
              </a:lnSpc>
              <a:spcBef>
                <a:spcPts val="0"/>
              </a:spcBef>
              <a:spcAft>
                <a:spcPts val="1200"/>
              </a:spcAft>
            </a:pPr>
            <a:r>
              <a:rPr lang="en-US" sz="2100" dirty="0"/>
              <a:t>Prior to registration, job seekers will complete an assessment of eligibility and job search readiness according to the Stages of Change Model created by Esher House.</a:t>
            </a:r>
          </a:p>
          <a:p>
            <a:pPr>
              <a:lnSpc>
                <a:spcPct val="100000"/>
              </a:lnSpc>
              <a:spcBef>
                <a:spcPts val="0"/>
              </a:spcBef>
              <a:spcAft>
                <a:spcPts val="1200"/>
              </a:spcAft>
            </a:pPr>
            <a:r>
              <a:rPr lang="en-US" sz="2100" dirty="0"/>
              <a:t>Facilitators completed a 40 hour CBT Facilitator Training along with a 20 hour CBT Facilitator Certification Course.</a:t>
            </a:r>
          </a:p>
          <a:p>
            <a:pPr>
              <a:lnSpc>
                <a:spcPct val="100000"/>
              </a:lnSpc>
              <a:spcBef>
                <a:spcPts val="0"/>
              </a:spcBef>
              <a:spcAft>
                <a:spcPts val="1200"/>
              </a:spcAft>
            </a:pPr>
            <a:r>
              <a:rPr lang="en-US" sz="2100" dirty="0"/>
              <a:t>System Alignment – Partnerships between Workforce Boards and the Oregon Employment Division through data sharing, Unemployment Insurance incentives, and co-promoting</a:t>
            </a:r>
          </a:p>
        </p:txBody>
      </p:sp>
    </p:spTree>
    <p:extLst>
      <p:ext uri="{BB962C8B-B14F-4D97-AF65-F5344CB8AC3E}">
        <p14:creationId xmlns:p14="http://schemas.microsoft.com/office/powerpoint/2010/main" val="268727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9720"/>
            <a:ext cx="6793230" cy="4038600"/>
          </a:xfrm>
        </p:spPr>
        <p:txBody>
          <a:bodyPr>
            <a:normAutofit/>
          </a:bodyPr>
          <a:lstStyle/>
          <a:p>
            <a:pPr>
              <a:lnSpc>
                <a:spcPct val="100000"/>
              </a:lnSpc>
              <a:spcBef>
                <a:spcPts val="0"/>
              </a:spcBef>
              <a:spcAft>
                <a:spcPts val="1800"/>
              </a:spcAft>
            </a:pPr>
            <a:r>
              <a:rPr lang="en-US" sz="2200" dirty="0" smtClean="0"/>
              <a:t>7 </a:t>
            </a:r>
            <a:r>
              <a:rPr lang="en-US" sz="2200" dirty="0"/>
              <a:t>Local Workforce Boards, Oregon Employment Department: Unemployment Insurance Division and Workforce Operations Division, and </a:t>
            </a:r>
            <a:r>
              <a:rPr lang="en-US" sz="2200" dirty="0" smtClean="0"/>
              <a:t>WorkSource </a:t>
            </a:r>
            <a:r>
              <a:rPr lang="en-US" sz="2200" dirty="0"/>
              <a:t>Center Staff.</a:t>
            </a:r>
          </a:p>
          <a:p>
            <a:pPr>
              <a:lnSpc>
                <a:spcPct val="100000"/>
              </a:lnSpc>
              <a:spcBef>
                <a:spcPts val="0"/>
              </a:spcBef>
              <a:spcAft>
                <a:spcPts val="1800"/>
              </a:spcAft>
            </a:pPr>
            <a:r>
              <a:rPr lang="en-US" sz="2200" dirty="0" smtClean="0"/>
              <a:t>Oregon </a:t>
            </a:r>
            <a:r>
              <a:rPr lang="en-US" sz="2200" dirty="0"/>
              <a:t>Employment Department and Workforce Boards have recently been attempting to make </a:t>
            </a:r>
            <a:r>
              <a:rPr lang="en-US" sz="2200" dirty="0" smtClean="0"/>
              <a:t>the unemployment </a:t>
            </a:r>
            <a:r>
              <a:rPr lang="en-US" sz="2200" dirty="0"/>
              <a:t>experience more seamless through colocation and policy alignment. Rethinking Job Search is an innovative program through which these two partners can better partner.</a:t>
            </a:r>
          </a:p>
        </p:txBody>
      </p:sp>
    </p:spTree>
    <p:extLst>
      <p:ext uri="{BB962C8B-B14F-4D97-AF65-F5344CB8AC3E}">
        <p14:creationId xmlns:p14="http://schemas.microsoft.com/office/powerpoint/2010/main" val="84693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spcAft>
                <a:spcPts val="1200"/>
              </a:spcAft>
            </a:pPr>
            <a:r>
              <a:rPr lang="en-US" sz="2200" dirty="0" smtClean="0"/>
              <a:t>1000 </a:t>
            </a:r>
            <a:r>
              <a:rPr lang="en-US" sz="2200" dirty="0"/>
              <a:t>job seekers participated in Rethinking Job Search Workshops</a:t>
            </a:r>
          </a:p>
          <a:p>
            <a:pPr>
              <a:lnSpc>
                <a:spcPct val="100000"/>
              </a:lnSpc>
              <a:spcBef>
                <a:spcPts val="0"/>
              </a:spcBef>
              <a:spcAft>
                <a:spcPts val="1200"/>
              </a:spcAft>
            </a:pPr>
            <a:r>
              <a:rPr lang="en-US" sz="2200" dirty="0"/>
              <a:t>2500 job seekers joined comparison group by taking the Rethinking Job Search Readiness Assessment</a:t>
            </a:r>
          </a:p>
          <a:p>
            <a:pPr>
              <a:lnSpc>
                <a:spcPct val="100000"/>
              </a:lnSpc>
              <a:spcBef>
                <a:spcPts val="0"/>
              </a:spcBef>
              <a:spcAft>
                <a:spcPts val="1200"/>
              </a:spcAft>
            </a:pPr>
            <a:r>
              <a:rPr lang="en-US" sz="2200" dirty="0"/>
              <a:t>25% higher rates of employment three months after completing Rethinking</a:t>
            </a:r>
          </a:p>
          <a:p>
            <a:pPr>
              <a:lnSpc>
                <a:spcPct val="100000"/>
              </a:lnSpc>
              <a:spcBef>
                <a:spcPts val="0"/>
              </a:spcBef>
              <a:spcAft>
                <a:spcPts val="1200"/>
              </a:spcAft>
            </a:pPr>
            <a:r>
              <a:rPr lang="en-US" sz="2200" dirty="0"/>
              <a:t>Participants collect UI benefits for 2 weeks less time than comparison group</a:t>
            </a:r>
          </a:p>
          <a:p>
            <a:pPr>
              <a:lnSpc>
                <a:spcPct val="100000"/>
              </a:lnSpc>
              <a:spcBef>
                <a:spcPts val="0"/>
              </a:spcBef>
              <a:spcAft>
                <a:spcPts val="1200"/>
              </a:spcAft>
            </a:pPr>
            <a:r>
              <a:rPr lang="en-US" sz="2200" dirty="0"/>
              <a:t>25% fewer individuals in long-term unemployment than comparison group</a:t>
            </a:r>
          </a:p>
          <a:p>
            <a:pPr>
              <a:lnSpc>
                <a:spcPct val="100000"/>
              </a:lnSpc>
              <a:spcBef>
                <a:spcPts val="0"/>
              </a:spcBef>
              <a:spcAft>
                <a:spcPts val="600"/>
              </a:spcAft>
            </a:pPr>
            <a:r>
              <a:rPr lang="en-US" sz="2200" dirty="0"/>
              <a:t>15% higher job retention rates</a:t>
            </a:r>
          </a:p>
          <a:p>
            <a:pPr lvl="1">
              <a:spcAft>
                <a:spcPts val="600"/>
              </a:spcAft>
            </a:pPr>
            <a:endParaRPr lang="en-US" sz="1400" dirty="0"/>
          </a:p>
        </p:txBody>
      </p:sp>
    </p:spTree>
    <p:extLst>
      <p:ext uri="{BB962C8B-B14F-4D97-AF65-F5344CB8AC3E}">
        <p14:creationId xmlns:p14="http://schemas.microsoft.com/office/powerpoint/2010/main" val="1192948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153"/>
  <p:tag name="MMPROD_UIDATA" val="&lt;database version=&quot;11.0&quot;&gt;&lt;object type=&quot;1&quot; unique_id=&quot;10001&quot;&gt;&lt;object type=&quot;2&quot; unique_id=&quot;37602&quot;&gt;&lt;object type=&quot;3&quot; unique_id=&quot;37603&quot;&gt;&lt;property id=&quot;20148&quot; value=&quot;5&quot;/&gt;&lt;property id=&quot;20300&quot; value=&quot;Slide 1 - &amp;quot;Meet the Grantees: Round 2  Grant Project Overviews&amp;quot;&quot;/&gt;&lt;property id=&quot;20307&quot; value=&quot;256&quot;/&gt;&lt;/object&gt;&lt;object type=&quot;3&quot; unique_id=&quot;37604&quot;&gt;&lt;property id=&quot;20148&quot; value=&quot;5&quot;/&gt;&lt;property id=&quot;20300&quot; value=&quot;Slide 2&quot;/&gt;&lt;property id=&quot;20307&quot; value=&quot;265&quot;/&gt;&lt;/object&gt;&lt;object type=&quot;3&quot; unique_id=&quot;37605&quot;&gt;&lt;property id=&quot;20148&quot; value=&quot;5&quot;/&gt;&lt;property id=&quot;20300&quot; value=&quot;Slide 3&quot;/&gt;&lt;property id=&quot;20307&quot; value=&quot;269&quot;/&gt;&lt;/object&gt;&lt;object type=&quot;3&quot; unique_id=&quot;37606&quot;&gt;&lt;property id=&quot;20148&quot; value=&quot;5&quot;/&gt;&lt;property id=&quot;20300&quot; value=&quot;Slide 5&quot;/&gt;&lt;property id=&quot;20307&quot; value=&quot;270&quot;/&gt;&lt;/object&gt;&lt;object type=&quot;3&quot; unique_id=&quot;37607&quot;&gt;&lt;property id=&quot;20148&quot; value=&quot;5&quot;/&gt;&lt;property id=&quot;20300&quot; value=&quot;Slide 4&quot;/&gt;&lt;property id=&quot;20307&quot; value=&quot;271&quot;/&gt;&lt;/object&gt;&lt;object type=&quot;3&quot; unique_id=&quot;37608&quot;&gt;&lt;property id=&quot;20148&quot; value=&quot;5&quot;/&gt;&lt;property id=&quot;20300&quot; value=&quot;Slide 6&quot;/&gt;&lt;property id=&quot;20307&quot; value=&quot;272&quot;/&gt;&lt;/object&gt;&lt;object type=&quot;3&quot; unique_id=&quot;37609&quot;&gt;&lt;property id=&quot;20148&quot; value=&quot;5&quot;/&gt;&lt;property id=&quot;20300&quot; value=&quot;Slide 7&quot;/&gt;&lt;property id=&quot;20307&quot; value=&quot;273&quot;/&gt;&lt;/object&gt;&lt;object type=&quot;3&quot; unique_id=&quot;37610&quot;&gt;&lt;property id=&quot;20148&quot; value=&quot;5&quot;/&gt;&lt;property id=&quot;20300&quot; value=&quot;Slide 8&quot;/&gt;&lt;property id=&quot;20307&quot; value=&quot;274&quot;/&gt;&lt;/object&gt;&lt;object type=&quot;3&quot; unique_id=&quot;37611&quot;&gt;&lt;property id=&quot;20148&quot; value=&quot;5&quot;/&gt;&lt;property id=&quot;20300&quot; value=&quot;Slide 9&quot;/&gt;&lt;property id=&quot;20307&quot; value=&quot;275&quot;/&gt;&lt;/object&gt;&lt;object type=&quot;3&quot; unique_id=&quot;37612&quot;&gt;&lt;property id=&quot;20148&quot; value=&quot;5&quot;/&gt;&lt;property id=&quot;20300&quot; value=&quot;Slide 10&quot;/&gt;&lt;property id=&quot;20307&quot; value=&quot;276&quot;/&gt;&lt;/object&gt;&lt;object type=&quot;3&quot; unique_id=&quot;37613&quot;&gt;&lt;property id=&quot;20148&quot; value=&quot;5&quot;/&gt;&lt;property id=&quot;20300&quot; value=&quot;Slide 11&quot;/&gt;&lt;property id=&quot;20307&quot; value=&quot;277&quot;/&gt;&lt;/object&gt;&lt;object type=&quot;3&quot; unique_id=&quot;37614&quot;&gt;&lt;property id=&quot;20148&quot; value=&quot;5&quot;/&gt;&lt;property id=&quot;20300&quot; value=&quot;Slide 12 - &amp;quot;Southwest Michigan  Employer Resource Network –Expanded (SWERN-E)&amp;quot;&quot;/&gt;&lt;property id=&quot;20307&quot; value=&quot;278&quot;/&gt;&lt;/object&gt;&lt;object type=&quot;3&quot; unique_id=&quot;37615&quot;&gt;&lt;property id=&quot;20148&quot; value=&quot;5&quot;/&gt;&lt;property id=&quot;20300&quot; value=&quot;Slide 13&quot;/&gt;&lt;property id=&quot;20307&quot; value=&quot;279&quot;/&gt;&lt;/object&gt;&lt;object type=&quot;3&quot; unique_id=&quot;37616&quot;&gt;&lt;property id=&quot;20148&quot; value=&quot;5&quot;/&gt;&lt;property id=&quot;20300&quot; value=&quot;Slide 14&quot;/&gt;&lt;property id=&quot;20307&quot; value=&quot;280&quot;/&gt;&lt;/object&gt;&lt;object type=&quot;3&quot; unique_id=&quot;37617&quot;&gt;&lt;property id=&quot;20148&quot; value=&quot;5&quot;/&gt;&lt;property id=&quot;20300&quot; value=&quot;Slide 15&quot;/&gt;&lt;property id=&quot;20307&quot; value=&quot;281&quot;/&gt;&lt;/object&gt;&lt;object type=&quot;3&quot; unique_id=&quot;37618&quot;&gt;&lt;property id=&quot;20148&quot; value=&quot;5&quot;/&gt;&lt;property id=&quot;20300&quot; value=&quot;Slide 16&quot;/&gt;&lt;property id=&quot;20307&quot; value=&quot;282&quot;/&gt;&lt;/object&gt;&lt;object type=&quot;3&quot; unique_id=&quot;37619&quot;&gt;&lt;property id=&quot;20148&quot; value=&quot;5&quot;/&gt;&lt;property id=&quot;20300&quot; value=&quot;Slide 17&quot;/&gt;&lt;property id=&quot;20307&quot; value=&quot;283&quot;/&gt;&lt;/object&gt;&lt;object type=&quot;3&quot; unique_id=&quot;37620&quot;&gt;&lt;property id=&quot;20148&quot; value=&quot;5&quot;/&gt;&lt;property id=&quot;20300&quot; value=&quot;Slide 18&quot;/&gt;&lt;property id=&quot;20307&quot; value=&quot;284&quot;/&gt;&lt;/object&gt;&lt;object type=&quot;3&quot; unique_id=&quot;37621&quot;&gt;&lt;property id=&quot;20148&quot; value=&quot;5&quot;/&gt;&lt;property id=&quot;20300&quot; value=&quot;Slide 19&quot;/&gt;&lt;property id=&quot;20307&quot; value=&quot;285&quot;/&gt;&lt;/object&gt;&lt;object type=&quot;3&quot; unique_id=&quot;37622&quot;&gt;&lt;property id=&quot;20148&quot; value=&quot;5&quot;/&gt;&lt;property id=&quot;20300&quot; value=&quot;Slide 20 - &amp;quot;CareerSource Florida Performance Funding Model&amp;quot;&quot;/&gt;&lt;property id=&quot;20307&quot; value=&quot;286&quot;/&gt;&lt;/object&gt;&lt;object type=&quot;3&quot; unique_id=&quot;37623&quot;&gt;&lt;property id=&quot;20148&quot; value=&quot;5&quot;/&gt;&lt;property id=&quot;20300&quot; value=&quot;Slide 21&quot;/&gt;&lt;property id=&quot;20307&quot; value=&quot;287&quot;/&gt;&lt;/object&gt;&lt;object type=&quot;3&quot; unique_id=&quot;37624&quot;&gt;&lt;property id=&quot;20148&quot; value=&quot;5&quot;/&gt;&lt;property id=&quot;20300&quot; value=&quot;Slide 22&quot;/&gt;&lt;property id=&quot;20307&quot; value=&quot;288&quot;/&gt;&lt;/object&gt;&lt;object type=&quot;3&quot; unique_id=&quot;37625&quot;&gt;&lt;property id=&quot;20148&quot; value=&quot;5&quot;/&gt;&lt;property id=&quot;20300&quot; value=&quot;Slide 23&quot;/&gt;&lt;property id=&quot;20307&quot; value=&quot;289&quot;/&gt;&lt;/object&gt;&lt;object type=&quot;3&quot; unique_id=&quot;37626&quot;&gt;&lt;property id=&quot;20148&quot; value=&quot;5&quot;/&gt;&lt;property id=&quot;20300&quot; value=&quot;Slide 24&quot;/&gt;&lt;property id=&quot;20307&quot; value=&quot;290&quot;/&gt;&lt;/object&gt;&lt;object type=&quot;3&quot; unique_id=&quot;37627&quot;&gt;&lt;property id=&quot;20148&quot; value=&quot;5&quot;/&gt;&lt;property id=&quot;20300&quot; value=&quot;Slide 25&quot;/&gt;&lt;property id=&quot;20307&quot; value=&quot;291&quot;/&gt;&lt;/object&gt;&lt;object type=&quot;3&quot; unique_id=&quot;37628&quot;&gt;&lt;property id=&quot;20148&quot; value=&quot;5&quot;/&gt;&lt;property id=&quot;20300&quot; value=&quot;Slide 26 - &amp;quot;Virginia Financial Success Network Virginia Community College System  &amp;quot;&quot;/&gt;&lt;property id=&quot;20307&quot; value=&quot;292&quot;/&gt;&lt;/object&gt;&lt;object type=&quot;3&quot; unique_id=&quot;37629&quot;&gt;&lt;property id=&quot;20148&quot; value=&quot;5&quot;/&gt;&lt;property id=&quot;20300&quot; value=&quot;Slide 27&quot;/&gt;&lt;property id=&quot;20307&quot; value=&quot;293&quot;/&gt;&lt;/object&gt;&lt;object type=&quot;3&quot; unique_id=&quot;37630&quot;&gt;&lt;property id=&quot;20148&quot; value=&quot;5&quot;/&gt;&lt;property id=&quot;20300&quot; value=&quot;Slide 28&quot;/&gt;&lt;property id=&quot;20307&quot; value=&quot;294&quot;/&gt;&lt;/object&gt;&lt;object type=&quot;3&quot; unique_id=&quot;37631&quot;&gt;&lt;property id=&quot;20148&quot; value=&quot;5&quot;/&gt;&lt;property id=&quot;20300&quot; value=&quot;Slide 29&quot;/&gt;&lt;property id=&quot;20307&quot; value=&quot;295&quot;/&gt;&lt;/object&gt;&lt;object type=&quot;3&quot; unique_id=&quot;37632&quot;&gt;&lt;property id=&quot;20148&quot; value=&quot;5&quot;/&gt;&lt;property id=&quot;20300&quot; value=&quot;Slide 31&quot;/&gt;&lt;property id=&quot;20307&quot; value=&quot;296&quot;/&gt;&lt;/object&gt;&lt;object type=&quot;3&quot; unique_id=&quot;37633&quot;&gt;&lt;property id=&quot;20148&quot; value=&quot;5&quot;/&gt;&lt;property id=&quot;20300&quot; value=&quot;Slide 32&quot;/&gt;&lt;property id=&quot;20307&quot; value=&quot;297&quot;/&gt;&lt;/object&gt;&lt;object type=&quot;3&quot; unique_id=&quot;37634&quot;&gt;&lt;property id=&quot;20148&quot; value=&quot;5&quot;/&gt;&lt;property id=&quot;20300&quot; value=&quot;Slide 33&quot;/&gt;&lt;property id=&quot;20307&quot; value=&quot;298&quot;/&gt;&lt;/object&gt;&lt;object type=&quot;3&quot; unique_id=&quot;37635&quot;&gt;&lt;property id=&quot;20148&quot; value=&quot;5&quot;/&gt;&lt;property id=&quot;20300&quot; value=&quot;Slide 34&quot;/&gt;&lt;property id=&quot;20307&quot; value=&quot;299&quot;/&gt;&lt;/object&gt;&lt;object type=&quot;3&quot; unique_id=&quot;37636&quot;&gt;&lt;property id=&quot;20148&quot; value=&quot;5&quot;/&gt;&lt;property id=&quot;20300&quot; value=&quot;Slide 35 - &amp;quot;What Questions Do You Have?&amp;quot;&quot;/&gt;&lt;property id=&quot;20307&quot; value=&quot;266&quot;/&gt;&lt;/object&gt;&lt;object type=&quot;3&quot; unique_id=&quot;37637&quot;&gt;&lt;property id=&quot;20148&quot; value=&quot;5&quot;/&gt;&lt;property id=&quot;20300&quot; value=&quot;Slide 36 - &amp;quot;Upcoming  Grant Project Presentations&amp;quot;&quot;/&gt;&lt;property id=&quot;20307&quot; value=&quot;268&quot;/&gt;&lt;/object&gt;&lt;object type=&quot;3&quot; unique_id=&quot;37638&quot;&gt;&lt;property id=&quot;20148&quot; value=&quot;5&quot;/&gt;&lt;property id=&quot;20300&quot; value=&quot;Slide 37 - &amp;quot;Thank You for  Your Participation!&amp;quot;&quot;/&gt;&lt;property id=&quot;20307&quot; value=&quot;267&quot;/&gt;&lt;/object&gt;&lt;object type=&quot;3&quot; unique_id=&quot;38133&quot;&gt;&lt;property id=&quot;20148&quot; value=&quot;5&quot;/&gt;&lt;property id=&quot;20300&quot; value=&quot;Slide 30&quot;/&gt;&lt;property id=&quot;20307&quot; value=&quot;300&quot;/&gt;&lt;/object&gt;&lt;/object&gt;&lt;object type=&quot;8&quot; unique_id=&quot;37676&quot;&gt;&lt;/object&gt;&lt;/object&gt;&lt;/database&gt;"/>
  <p:tag name="SECTOMILLISECCONVERTED" val="1"/>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2007</TotalTime>
  <Words>1908</Words>
  <Application>Microsoft Office PowerPoint</Application>
  <PresentationFormat>On-screen Show (4:3)</PresentationFormat>
  <Paragraphs>256</Paragraphs>
  <Slides>37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Calibri</vt:lpstr>
      <vt:lpstr>Cambria</vt:lpstr>
      <vt:lpstr>Georgia</vt:lpstr>
      <vt:lpstr>Symbol</vt:lpstr>
      <vt:lpstr>Wingdings</vt:lpstr>
      <vt:lpstr>Wingdings 3</vt:lpstr>
      <vt:lpstr>Office Theme</vt:lpstr>
      <vt:lpstr>Meet the Grantees: Round 2  Grant Project Overviews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Southwest Michigan  Employer Resource Network –Expanded (SWERN-E)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CareerSource Florida Performance Funding Model</vt:lpstr>
      <vt:lpstr>PowerPoint Presentation</vt:lpstr>
      <vt:lpstr>PowerPoint Presentation</vt:lpstr>
      <vt:lpstr>PowerPoint Presentation</vt:lpstr>
      <vt:lpstr>PowerPoint Presentation</vt:lpstr>
      <vt:lpstr>PowerPoint Presentation</vt:lpstr>
      <vt:lpstr>Virginia Financial Success Network Virginia Community College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lpstr>Upcoming  Grant Project Presentations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Brian Keating</cp:lastModifiedBy>
  <cp:revision>84</cp:revision>
  <dcterms:created xsi:type="dcterms:W3CDTF">2016-01-13T02:35:08Z</dcterms:created>
  <dcterms:modified xsi:type="dcterms:W3CDTF">2016-02-10T14:53:58Z</dcterms:modified>
</cp:coreProperties>
</file>