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27"/>
  </p:notesMasterIdLst>
  <p:sldIdLst>
    <p:sldId id="256" r:id="rId2"/>
    <p:sldId id="259" r:id="rId3"/>
    <p:sldId id="338" r:id="rId4"/>
    <p:sldId id="266"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2" r:id="rId19"/>
    <p:sldId id="363" r:id="rId20"/>
    <p:sldId id="361" r:id="rId21"/>
    <p:sldId id="366" r:id="rId22"/>
    <p:sldId id="364" r:id="rId23"/>
    <p:sldId id="367" r:id="rId24"/>
    <p:sldId id="281" r:id="rId25"/>
    <p:sldId id="262" r:id="rId26"/>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3300"/>
    <a:srgbClr val="FFCC00"/>
    <a:srgbClr val="F1EC06"/>
    <a:srgbClr val="FF9900"/>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343" autoAdjust="0"/>
  </p:normalViewPr>
  <p:slideViewPr>
    <p:cSldViewPr>
      <p:cViewPr varScale="1">
        <p:scale>
          <a:sx n="73" d="100"/>
          <a:sy n="73" d="100"/>
        </p:scale>
        <p:origin x="129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2970"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2/25/2016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59389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dirty="0"/>
          </a:p>
        </p:txBody>
      </p:sp>
    </p:spTree>
    <p:extLst>
      <p:ext uri="{BB962C8B-B14F-4D97-AF65-F5344CB8AC3E}">
        <p14:creationId xmlns:p14="http://schemas.microsoft.com/office/powerpoint/2010/main" val="233671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dirty="0"/>
          </a:p>
        </p:txBody>
      </p:sp>
    </p:spTree>
    <p:extLst>
      <p:ext uri="{BB962C8B-B14F-4D97-AF65-F5344CB8AC3E}">
        <p14:creationId xmlns:p14="http://schemas.microsoft.com/office/powerpoint/2010/main" val="126554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dirty="0"/>
          </a:p>
        </p:txBody>
      </p:sp>
    </p:spTree>
    <p:extLst>
      <p:ext uri="{BB962C8B-B14F-4D97-AF65-F5344CB8AC3E}">
        <p14:creationId xmlns:p14="http://schemas.microsoft.com/office/powerpoint/2010/main" val="287634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dirty="0"/>
          </a:p>
        </p:txBody>
      </p:sp>
    </p:spTree>
    <p:extLst>
      <p:ext uri="{BB962C8B-B14F-4D97-AF65-F5344CB8AC3E}">
        <p14:creationId xmlns:p14="http://schemas.microsoft.com/office/powerpoint/2010/main" val="401688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dirty="0"/>
          </a:p>
        </p:txBody>
      </p:sp>
    </p:spTree>
    <p:extLst>
      <p:ext uri="{BB962C8B-B14F-4D97-AF65-F5344CB8AC3E}">
        <p14:creationId xmlns:p14="http://schemas.microsoft.com/office/powerpoint/2010/main" val="7500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dirty="0"/>
          </a:p>
        </p:txBody>
      </p:sp>
    </p:spTree>
    <p:extLst>
      <p:ext uri="{BB962C8B-B14F-4D97-AF65-F5344CB8AC3E}">
        <p14:creationId xmlns:p14="http://schemas.microsoft.com/office/powerpoint/2010/main" val="67153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dirty="0"/>
          </a:p>
        </p:txBody>
      </p:sp>
    </p:spTree>
    <p:extLst>
      <p:ext uri="{BB962C8B-B14F-4D97-AF65-F5344CB8AC3E}">
        <p14:creationId xmlns:p14="http://schemas.microsoft.com/office/powerpoint/2010/main" val="343848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dirty="0"/>
          </a:p>
        </p:txBody>
      </p:sp>
    </p:spTree>
    <p:extLst>
      <p:ext uri="{BB962C8B-B14F-4D97-AF65-F5344CB8AC3E}">
        <p14:creationId xmlns:p14="http://schemas.microsoft.com/office/powerpoint/2010/main" val="161315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dirty="0"/>
          </a:p>
        </p:txBody>
      </p:sp>
    </p:spTree>
    <p:extLst>
      <p:ext uri="{BB962C8B-B14F-4D97-AF65-F5344CB8AC3E}">
        <p14:creationId xmlns:p14="http://schemas.microsoft.com/office/powerpoint/2010/main" val="1950215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dirty="0"/>
          </a:p>
        </p:txBody>
      </p:sp>
    </p:spTree>
    <p:extLst>
      <p:ext uri="{BB962C8B-B14F-4D97-AF65-F5344CB8AC3E}">
        <p14:creationId xmlns:p14="http://schemas.microsoft.com/office/powerpoint/2010/main" val="235320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dirty="0"/>
          </a:p>
        </p:txBody>
      </p:sp>
    </p:spTree>
    <p:extLst>
      <p:ext uri="{BB962C8B-B14F-4D97-AF65-F5344CB8AC3E}">
        <p14:creationId xmlns:p14="http://schemas.microsoft.com/office/powerpoint/2010/main" val="4131155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dirty="0"/>
          </a:p>
        </p:txBody>
      </p:sp>
    </p:spTree>
    <p:extLst>
      <p:ext uri="{BB962C8B-B14F-4D97-AF65-F5344CB8AC3E}">
        <p14:creationId xmlns:p14="http://schemas.microsoft.com/office/powerpoint/2010/main" val="2874535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dirty="0"/>
          </a:p>
        </p:txBody>
      </p:sp>
    </p:spTree>
    <p:extLst>
      <p:ext uri="{BB962C8B-B14F-4D97-AF65-F5344CB8AC3E}">
        <p14:creationId xmlns:p14="http://schemas.microsoft.com/office/powerpoint/2010/main" val="74287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dirty="0"/>
          </a:p>
        </p:txBody>
      </p:sp>
    </p:spTree>
    <p:extLst>
      <p:ext uri="{BB962C8B-B14F-4D97-AF65-F5344CB8AC3E}">
        <p14:creationId xmlns:p14="http://schemas.microsoft.com/office/powerpoint/2010/main" val="400411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dirty="0"/>
          </a:p>
        </p:txBody>
      </p:sp>
    </p:spTree>
    <p:extLst>
      <p:ext uri="{BB962C8B-B14F-4D97-AF65-F5344CB8AC3E}">
        <p14:creationId xmlns:p14="http://schemas.microsoft.com/office/powerpoint/2010/main" val="2558653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dirty="0"/>
          </a:p>
        </p:txBody>
      </p:sp>
    </p:spTree>
    <p:extLst>
      <p:ext uri="{BB962C8B-B14F-4D97-AF65-F5344CB8AC3E}">
        <p14:creationId xmlns:p14="http://schemas.microsoft.com/office/powerpoint/2010/main" val="316048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40948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29314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extLst>
      <p:ext uri="{BB962C8B-B14F-4D97-AF65-F5344CB8AC3E}">
        <p14:creationId xmlns:p14="http://schemas.microsoft.com/office/powerpoint/2010/main" val="226812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278117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dirty="0"/>
          </a:p>
        </p:txBody>
      </p:sp>
    </p:spTree>
    <p:extLst>
      <p:ext uri="{BB962C8B-B14F-4D97-AF65-F5344CB8AC3E}">
        <p14:creationId xmlns:p14="http://schemas.microsoft.com/office/powerpoint/2010/main" val="280576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dirty="0"/>
          </a:p>
        </p:txBody>
      </p:sp>
    </p:spTree>
    <p:extLst>
      <p:ext uri="{BB962C8B-B14F-4D97-AF65-F5344CB8AC3E}">
        <p14:creationId xmlns:p14="http://schemas.microsoft.com/office/powerpoint/2010/main" val="40121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dirty="0"/>
          </a:p>
        </p:txBody>
      </p:sp>
    </p:spTree>
    <p:extLst>
      <p:ext uri="{BB962C8B-B14F-4D97-AF65-F5344CB8AC3E}">
        <p14:creationId xmlns:p14="http://schemas.microsoft.com/office/powerpoint/2010/main" val="2401056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A54CC-07D3-400B-AB87-E9F71E916939}" type="datetimeFigureOut">
              <a:rPr lang="en-US" smtClean="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9BD476-45F4-4893-BC33-960118E4B27A}" type="slidenum">
              <a:rPr lang="en-US" smtClean="0"/>
              <a:t>‹#›</a:t>
            </a:fld>
            <a:endParaRPr lang="en-US" dirty="0"/>
          </a:p>
        </p:txBody>
      </p:sp>
    </p:spTree>
    <p:extLst>
      <p:ext uri="{BB962C8B-B14F-4D97-AF65-F5344CB8AC3E}">
        <p14:creationId xmlns:p14="http://schemas.microsoft.com/office/powerpoint/2010/main" val="50635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a:xfrm>
            <a:off x="457200" y="6477000"/>
            <a:ext cx="2133600" cy="244475"/>
          </a:xfrm>
        </p:spPr>
        <p:txBody>
          <a:bodyPr/>
          <a:lstStyle>
            <a:lvl1pPr>
              <a:defRPr>
                <a:solidFill>
                  <a:srgbClr val="1D528D"/>
                </a:solidFill>
              </a:defRPr>
            </a:lvl1pPr>
          </a:lstStyle>
          <a:p>
            <a:pPr>
              <a:defRPr/>
            </a:pPr>
            <a:r>
              <a:rPr lang="en-US" dirty="0"/>
              <a:t>DRAFT 11/15/13</a:t>
            </a:r>
          </a:p>
        </p:txBody>
      </p:sp>
      <p:sp>
        <p:nvSpPr>
          <p:cNvPr id="5" name="Footer Placeholder 4"/>
          <p:cNvSpPr>
            <a:spLocks noGrp="1"/>
          </p:cNvSpPr>
          <p:nvPr>
            <p:ph type="ftr" sz="quarter" idx="11"/>
          </p:nvPr>
        </p:nvSpPr>
        <p:spPr>
          <a:xfrm>
            <a:off x="3124200" y="6477000"/>
            <a:ext cx="2895600" cy="244475"/>
          </a:xfrm>
        </p:spPr>
        <p:txBody>
          <a:bodyPr/>
          <a:lstStyle>
            <a:lvl1pPr>
              <a:defRPr>
                <a:solidFill>
                  <a:srgbClr val="1D528D"/>
                </a:solidFill>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a:solidFill>
                  <a:srgbClr val="1D528D"/>
                </a:solidFill>
              </a:defRPr>
            </a:lvl1pPr>
          </a:lstStyle>
          <a:p>
            <a:pPr>
              <a:defRPr/>
            </a:pPr>
            <a:fld id="{F9B82A1F-E41A-4447-A3C6-77E8D2DB9D3E}" type="slidenum">
              <a:rPr lang="en-US"/>
              <a:pPr>
                <a:defRPr/>
              </a:pPr>
              <a:t>‹#›</a:t>
            </a:fld>
            <a:endParaRPr lang="en-US" dirty="0"/>
          </a:p>
        </p:txBody>
      </p:sp>
    </p:spTree>
    <p:extLst>
      <p:ext uri="{BB962C8B-B14F-4D97-AF65-F5344CB8AC3E}">
        <p14:creationId xmlns:p14="http://schemas.microsoft.com/office/powerpoint/2010/main" val="357306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Webinar Title Here</a:t>
            </a:r>
            <a:endParaRPr lang="en-US" dirty="0"/>
          </a:p>
        </p:txBody>
      </p:sp>
      <p:sp>
        <p:nvSpPr>
          <p:cNvPr id="8" name="Footer Placeholder 7"/>
          <p:cNvSpPr>
            <a:spLocks noGrp="1"/>
          </p:cNvSpPr>
          <p:nvPr>
            <p:ph type="ftr" sz="quarter" idx="11"/>
          </p:nvPr>
        </p:nvSpPr>
        <p:spPr/>
        <p:txBody>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Webinar Title Here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Webinar Title Here</a:t>
            </a:r>
            <a:endParaRPr lang="en-US" dirty="0"/>
          </a:p>
        </p:txBody>
      </p:sp>
      <p:sp>
        <p:nvSpPr>
          <p:cNvPr id="3" name="Footer Placeholder 2"/>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5125" y="1976438"/>
            <a:ext cx="8229600" cy="16208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4"/>
          </p:nvPr>
        </p:nvSpPr>
        <p:spPr>
          <a:xfrm>
            <a:off x="1100138" y="4281488"/>
            <a:ext cx="6742720" cy="914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356350"/>
            <a:ext cx="2133600" cy="365125"/>
          </a:xfrm>
          <a:prstGeom prst="rect">
            <a:avLst/>
          </a:prstGeom>
        </p:spPr>
        <p:txBody>
          <a:bodyPr/>
          <a:lstStyle>
            <a:lvl1pPr eaLnBrk="1" hangingPunct="1">
              <a:defRPr>
                <a:ea typeface="ＭＳ Ｐゴシック" panose="020B0600070205080204" pitchFamily="34" charset="-128"/>
              </a:defRPr>
            </a:lvl1pPr>
          </a:lstStyle>
          <a:p>
            <a:pPr>
              <a:defRPr/>
            </a:pPr>
            <a:fld id="{29B2FE6C-753F-404B-B680-FE8EA9118FEB}" type="datetimeFigureOut">
              <a:rPr lang="en-US"/>
              <a:pPr>
                <a:defRPr/>
              </a:pPr>
              <a:t>2/25/2016</a:t>
            </a:fld>
            <a:endParaRPr lang="en-US" dirty="0"/>
          </a:p>
        </p:txBody>
      </p:sp>
      <p:sp>
        <p:nvSpPr>
          <p:cNvPr id="6" name="Footer Placeholder 4"/>
          <p:cNvSpPr>
            <a:spLocks noGrp="1"/>
          </p:cNvSpPr>
          <p:nvPr>
            <p:ph type="ftr" sz="quarter" idx="16"/>
          </p:nvPr>
        </p:nvSpPr>
        <p:spPr>
          <a:xfrm>
            <a:off x="3124200" y="6356350"/>
            <a:ext cx="2895600" cy="365125"/>
          </a:xfrm>
          <a:prstGeom prst="rect">
            <a:avLst/>
          </a:prstGeom>
        </p:spPr>
        <p:txBody>
          <a:bodyPr/>
          <a:lstStyle>
            <a:lvl1pPr eaLnBrk="1" hangingPunct="1">
              <a:defRPr>
                <a:ea typeface="ＭＳ Ｐゴシック" panose="020B0600070205080204" pitchFamily="34" charset="-128"/>
              </a:defRPr>
            </a:lvl1pPr>
          </a:lstStyle>
          <a:p>
            <a:pPr>
              <a:defRPr/>
            </a:pPr>
            <a:endParaRPr lang="en-US" dirty="0"/>
          </a:p>
        </p:txBody>
      </p:sp>
      <p:sp>
        <p:nvSpPr>
          <p:cNvPr id="7" name="Slide Number Placeholder 5"/>
          <p:cNvSpPr>
            <a:spLocks noGrp="1"/>
          </p:cNvSpPr>
          <p:nvPr>
            <p:ph type="sldNum" sz="quarter" idx="17"/>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F5D971F-536D-4DB5-BD74-5D64A89DE350}" type="slidenum">
              <a:rPr lang="en-US" altLang="en-US"/>
              <a:pPr/>
              <a:t>‹#›</a:t>
            </a:fld>
            <a:endParaRPr lang="en-US" altLang="en-US" dirty="0"/>
          </a:p>
        </p:txBody>
      </p:sp>
    </p:spTree>
    <p:extLst>
      <p:ext uri="{BB962C8B-B14F-4D97-AF65-F5344CB8AC3E}">
        <p14:creationId xmlns:p14="http://schemas.microsoft.com/office/powerpoint/2010/main" val="122688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t>#</a:t>
            </a:r>
            <a:endParaRPr lang="en-US" dirty="0"/>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defTabSz="914400" rtl="0" eaLnBrk="1" latinLnBrk="0" hangingPunct="1">
        <a:spcBef>
          <a:spcPct val="0"/>
        </a:spcBef>
        <a:buNone/>
        <a:defRPr sz="2800" b="1" i="0" u="none"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b="0" i="0" u="none"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ensus.gov/econ/cb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data.cityofchicago.org/" TargetMode="External"/><Relationship Id="rId4" Type="http://schemas.openxmlformats.org/officeDocument/2006/relationships/hyperlink" Target="http://www.census.gov/acs/www/data/data-tables-and-tool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kelley@jff.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esullivan@worldbusinesschicago.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pPr lvl="0"/>
            <a:r>
              <a:rPr lang="en-US" dirty="0" smtClean="0"/>
              <a:t>Data-Based Decision-Making: </a:t>
            </a:r>
            <a:r>
              <a:rPr lang="en-US" b="0" dirty="0"/>
              <a:t>Understanding Labor Market Supply and Demographics</a:t>
            </a: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spcBef>
                <a:spcPts val="2400"/>
              </a:spcBef>
              <a:spcAft>
                <a:spcPts val="1200"/>
              </a:spcAft>
            </a:pPr>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February 25, 2016</a:t>
            </a:r>
          </a:p>
          <a:p>
            <a:pPr algn="l">
              <a:spcBef>
                <a:spcPts val="0"/>
              </a:spcBef>
            </a:pPr>
            <a:r>
              <a:rPr lang="en-US" sz="1600" i="1" dirty="0" smtClean="0">
                <a:ln w="17780" cmpd="sng">
                  <a:noFill/>
                  <a:prstDash val="solid"/>
                  <a:miter lim="800000"/>
                </a:ln>
                <a:ea typeface="+mj-ea"/>
              </a:rPr>
              <a:t>Presented </a:t>
            </a:r>
            <a:r>
              <a:rPr lang="en-US" sz="1600" i="1" dirty="0">
                <a:ln w="17780" cmpd="sng">
                  <a:noFill/>
                  <a:prstDash val="solid"/>
                  <a:miter lim="800000"/>
                </a:ln>
                <a:ea typeface="+mj-ea"/>
              </a:rPr>
              <a:t>b</a:t>
            </a:r>
            <a:r>
              <a:rPr lang="en-US" sz="1600" i="1" dirty="0" smtClean="0">
                <a:ln w="17780" cmpd="sng">
                  <a:noFill/>
                  <a:prstDash val="solid"/>
                  <a:miter lim="800000"/>
                </a:ln>
                <a:ea typeface="+mj-ea"/>
              </a:rPr>
              <a:t>y:</a:t>
            </a:r>
            <a:endParaRPr lang="en-US" sz="1800" i="1" dirty="0" smtClean="0">
              <a:ln w="17780" cmpd="sng">
                <a:noFill/>
                <a:prstDash val="solid"/>
                <a:miter lim="800000"/>
              </a:ln>
              <a:solidFill>
                <a:srgbClr val="C00000"/>
              </a:solidFill>
              <a:ea typeface="+mj-ea"/>
            </a:endParaRP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1000 Jobs Program Structure</a:t>
            </a:r>
          </a:p>
        </p:txBody>
      </p:sp>
      <p:sp>
        <p:nvSpPr>
          <p:cNvPr id="3" name="Content Placeholder 2"/>
          <p:cNvSpPr>
            <a:spLocks noGrp="1"/>
          </p:cNvSpPr>
          <p:nvPr>
            <p:ph idx="1"/>
          </p:nvPr>
        </p:nvSpPr>
        <p:spPr>
          <a:xfrm>
            <a:off x="609600" y="1219200"/>
            <a:ext cx="7924800" cy="609600"/>
          </a:xfrm>
        </p:spPr>
        <p:txBody>
          <a:bodyPr>
            <a:normAutofit fontScale="62500" lnSpcReduction="20000"/>
          </a:bodyPr>
          <a:lstStyle/>
          <a:p>
            <a:pPr marL="0" indent="0">
              <a:buNone/>
            </a:pPr>
            <a:r>
              <a:rPr lang="en-US" dirty="0"/>
              <a:t>For job placements, 1000 Jobs partners with 4 leading community-based organizations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28800"/>
            <a:ext cx="3533767" cy="4876800"/>
          </a:xfrm>
          <a:prstGeom prst="rect">
            <a:avLst/>
          </a:prstGeom>
          <a:ln>
            <a:noFill/>
          </a:ln>
          <a:effectLst>
            <a:outerShdw blurRad="190500" algn="tl" rotWithShape="0">
              <a:srgbClr val="000000">
                <a:alpha val="70000"/>
              </a:srgbClr>
            </a:outerShdw>
          </a:effectLst>
        </p:spPr>
      </p:pic>
      <p:pic>
        <p:nvPicPr>
          <p:cNvPr id="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759" y="4056997"/>
            <a:ext cx="562854" cy="106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7"/>
          <p:cNvPicPr>
            <a:picLocks noChangeAspect="1" noChangeArrowheads="1"/>
          </p:cNvPicPr>
          <p:nvPr/>
        </p:nvPicPr>
        <p:blipFill rotWithShape="1">
          <a:blip r:embed="rId5">
            <a:extLst>
              <a:ext uri="{28A0092B-C50C-407E-A947-70E740481C1C}">
                <a14:useLocalDpi xmlns:a14="http://schemas.microsoft.com/office/drawing/2010/main" val="0"/>
              </a:ext>
            </a:extLst>
          </a:blip>
          <a:srcRect l="15467" t="26667" r="7588" b="16111"/>
          <a:stretch/>
        </p:blipFill>
        <p:spPr bwMode="auto">
          <a:xfrm>
            <a:off x="5940234" y="5587977"/>
            <a:ext cx="1132089" cy="50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9062" y="1858553"/>
            <a:ext cx="1483261" cy="359227"/>
          </a:xfrm>
          <a:prstGeom prst="rect">
            <a:avLst/>
          </a:prstGeom>
        </p:spPr>
      </p:pic>
      <p:pic>
        <p:nvPicPr>
          <p:cNvPr id="10"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2703185"/>
            <a:ext cx="952772" cy="68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86323" y="2259838"/>
            <a:ext cx="3255476" cy="307777"/>
          </a:xfrm>
          <a:prstGeom prst="rect">
            <a:avLst/>
          </a:prstGeom>
          <a:noFill/>
        </p:spPr>
        <p:txBody>
          <a:bodyPr wrap="square" rtlCol="0">
            <a:spAutoFit/>
          </a:bodyPr>
          <a:lstStyle/>
          <a:p>
            <a:pPr algn="ctr"/>
            <a:r>
              <a:rPr lang="en-US" sz="1400" b="1" i="1" dirty="0" smtClean="0">
                <a:solidFill>
                  <a:srgbClr val="434343"/>
                </a:solidFill>
              </a:rPr>
              <a:t>Industrial Council of Nearwest Chicago</a:t>
            </a:r>
            <a:endParaRPr lang="en-US" sz="1400" b="1" i="1" dirty="0">
              <a:solidFill>
                <a:srgbClr val="434343"/>
              </a:solidFill>
            </a:endParaRPr>
          </a:p>
        </p:txBody>
      </p:sp>
      <p:sp>
        <p:nvSpPr>
          <p:cNvPr id="12" name="TextBox 11"/>
          <p:cNvSpPr txBox="1"/>
          <p:nvPr/>
        </p:nvSpPr>
        <p:spPr>
          <a:xfrm>
            <a:off x="4868448" y="3402604"/>
            <a:ext cx="3255476" cy="523220"/>
          </a:xfrm>
          <a:prstGeom prst="rect">
            <a:avLst/>
          </a:prstGeom>
          <a:noFill/>
        </p:spPr>
        <p:txBody>
          <a:bodyPr wrap="square" rtlCol="0">
            <a:spAutoFit/>
          </a:bodyPr>
          <a:lstStyle/>
          <a:p>
            <a:pPr algn="ctr"/>
            <a:r>
              <a:rPr lang="en-US" sz="1400" b="1" i="1" dirty="0" smtClean="0">
                <a:solidFill>
                  <a:srgbClr val="434343"/>
                </a:solidFill>
              </a:rPr>
              <a:t>Instituto de Progresso Latino </a:t>
            </a:r>
          </a:p>
          <a:p>
            <a:pPr algn="ctr"/>
            <a:r>
              <a:rPr lang="en-US" sz="1400" b="1" i="1" dirty="0" smtClean="0">
                <a:solidFill>
                  <a:srgbClr val="434343"/>
                </a:solidFill>
              </a:rPr>
              <a:t>(Manufacturing Works)</a:t>
            </a:r>
            <a:endParaRPr lang="en-US" sz="1400" b="1" i="1" dirty="0">
              <a:solidFill>
                <a:srgbClr val="434343"/>
              </a:solidFill>
            </a:endParaRPr>
          </a:p>
        </p:txBody>
      </p:sp>
      <p:pic>
        <p:nvPicPr>
          <p:cNvPr id="13" name="Picture 12"/>
          <p:cNvPicPr>
            <a:picLocks noChangeAspect="1"/>
          </p:cNvPicPr>
          <p:nvPr/>
        </p:nvPicPr>
        <p:blipFill>
          <a:blip r:embed="rId8"/>
          <a:stretch>
            <a:fillRect/>
          </a:stretch>
        </p:blipFill>
        <p:spPr>
          <a:xfrm>
            <a:off x="4648200" y="5157216"/>
            <a:ext cx="3783328" cy="323094"/>
          </a:xfrm>
          <a:prstGeom prst="rect">
            <a:avLst/>
          </a:prstGeom>
        </p:spPr>
      </p:pic>
      <p:sp>
        <p:nvSpPr>
          <p:cNvPr id="14" name="TextBox 13"/>
          <p:cNvSpPr txBox="1"/>
          <p:nvPr/>
        </p:nvSpPr>
        <p:spPr>
          <a:xfrm>
            <a:off x="5126803" y="6116816"/>
            <a:ext cx="2690177" cy="307777"/>
          </a:xfrm>
          <a:prstGeom prst="rect">
            <a:avLst/>
          </a:prstGeom>
          <a:noFill/>
        </p:spPr>
        <p:txBody>
          <a:bodyPr wrap="square" rtlCol="0">
            <a:spAutoFit/>
          </a:bodyPr>
          <a:lstStyle/>
          <a:p>
            <a:pPr algn="ctr"/>
            <a:r>
              <a:rPr lang="en-US" sz="1400" b="1" i="1" dirty="0" smtClean="0">
                <a:solidFill>
                  <a:srgbClr val="434343"/>
                </a:solidFill>
              </a:rPr>
              <a:t>OAI, Inc. </a:t>
            </a:r>
            <a:endParaRPr lang="en-US" sz="1400" b="1" i="1" dirty="0">
              <a:solidFill>
                <a:srgbClr val="434343"/>
              </a:solidFill>
            </a:endParaRPr>
          </a:p>
        </p:txBody>
      </p:sp>
    </p:spTree>
    <p:extLst>
      <p:ext uri="{BB962C8B-B14F-4D97-AF65-F5344CB8AC3E}">
        <p14:creationId xmlns:p14="http://schemas.microsoft.com/office/powerpoint/2010/main" val="370640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1000 Jobs Outreach </a:t>
            </a:r>
          </a:p>
        </p:txBody>
      </p:sp>
      <p:sp>
        <p:nvSpPr>
          <p:cNvPr id="3" name="Content Placeholder 2"/>
          <p:cNvSpPr>
            <a:spLocks noGrp="1"/>
          </p:cNvSpPr>
          <p:nvPr>
            <p:ph idx="1"/>
          </p:nvPr>
        </p:nvSpPr>
        <p:spPr>
          <a:xfrm>
            <a:off x="228600" y="1295401"/>
            <a:ext cx="5257800" cy="2590604"/>
          </a:xfrm>
        </p:spPr>
        <p:txBody>
          <a:bodyPr>
            <a:normAutofit fontScale="70000" lnSpcReduction="20000"/>
          </a:bodyPr>
          <a:lstStyle/>
          <a:p>
            <a:pPr marL="0" indent="0">
              <a:lnSpc>
                <a:spcPct val="110000"/>
              </a:lnSpc>
              <a:buNone/>
            </a:pPr>
            <a:r>
              <a:rPr lang="en-US" sz="2600" b="1" dirty="0"/>
              <a:t>The </a:t>
            </a:r>
            <a:r>
              <a:rPr lang="en-US" sz="2600" b="1" dirty="0" smtClean="0"/>
              <a:t>Strategy</a:t>
            </a:r>
            <a:endParaRPr lang="en-US" sz="2600" b="1" dirty="0"/>
          </a:p>
          <a:p>
            <a:pPr marL="0" indent="0">
              <a:lnSpc>
                <a:spcPct val="110000"/>
              </a:lnSpc>
              <a:buNone/>
            </a:pPr>
            <a:r>
              <a:rPr lang="en-US" sz="2600" dirty="0"/>
              <a:t>Raise awareness of the quality and accessibility of careers in manufacturing and available positions through</a:t>
            </a:r>
            <a:r>
              <a:rPr lang="en-US" sz="2600" dirty="0" smtClean="0"/>
              <a:t>:</a:t>
            </a:r>
            <a:endParaRPr lang="en-US" sz="2600" dirty="0"/>
          </a:p>
          <a:p>
            <a:pPr>
              <a:lnSpc>
                <a:spcPct val="110000"/>
              </a:lnSpc>
            </a:pPr>
            <a:r>
              <a:rPr lang="en-US" sz="2600" dirty="0"/>
              <a:t>Digital &amp; Print Advertising</a:t>
            </a:r>
          </a:p>
          <a:p>
            <a:pPr>
              <a:lnSpc>
                <a:spcPct val="110000"/>
              </a:lnSpc>
            </a:pPr>
            <a:r>
              <a:rPr lang="en-US" sz="2600" dirty="0"/>
              <a:t>Grassroots Community Outreach</a:t>
            </a:r>
          </a:p>
          <a:p>
            <a:pPr>
              <a:lnSpc>
                <a:spcPct val="110000"/>
              </a:lnSpc>
            </a:pPr>
            <a:r>
              <a:rPr lang="en-US" sz="2600" dirty="0"/>
              <a:t>Driving Media &amp; PR Attention</a:t>
            </a:r>
          </a:p>
          <a:p>
            <a:pPr>
              <a:lnSpc>
                <a:spcPct val="110000"/>
              </a:lnSpc>
            </a:pP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67" y="1371600"/>
            <a:ext cx="3017519" cy="2514600"/>
          </a:xfrm>
          <a:prstGeom prst="rect">
            <a:avLst/>
          </a:prstGeom>
          <a:ln>
            <a:noFill/>
          </a:ln>
          <a:effectLst>
            <a:outerShdw blurRad="190500" algn="tl" rotWithShape="0">
              <a:srgbClr val="000000">
                <a:alpha val="70000"/>
              </a:srgbClr>
            </a:outerShdw>
          </a:effectLst>
        </p:spPr>
      </p:pic>
      <p:sp>
        <p:nvSpPr>
          <p:cNvPr id="7" name="Content Placeholder 2"/>
          <p:cNvSpPr txBox="1">
            <a:spLocks/>
          </p:cNvSpPr>
          <p:nvPr/>
        </p:nvSpPr>
        <p:spPr>
          <a:xfrm>
            <a:off x="228600" y="3962399"/>
            <a:ext cx="8382000" cy="2666805"/>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800" b="1" dirty="0"/>
              <a:t>The </a:t>
            </a:r>
            <a:r>
              <a:rPr lang="en-US" sz="1800" b="1" dirty="0" smtClean="0"/>
              <a:t>Challenges</a:t>
            </a:r>
            <a:endParaRPr lang="en-US" sz="1800" b="1" dirty="0"/>
          </a:p>
          <a:p>
            <a:pPr>
              <a:lnSpc>
                <a:spcPct val="110000"/>
              </a:lnSpc>
            </a:pPr>
            <a:r>
              <a:rPr lang="en-US" sz="1800" dirty="0"/>
              <a:t>Geographic dispersity of jobs and candidates</a:t>
            </a:r>
          </a:p>
          <a:p>
            <a:pPr lvl="1">
              <a:lnSpc>
                <a:spcPct val="110000"/>
              </a:lnSpc>
            </a:pPr>
            <a:r>
              <a:rPr lang="en-US" sz="1800" dirty="0"/>
              <a:t>Program serves 7 counties in the Chicago metropolitan statistical area (MSA): Cook, Lake, McHenry, Kane, Dupage, Kendall, and Will</a:t>
            </a:r>
          </a:p>
          <a:p>
            <a:pPr>
              <a:lnSpc>
                <a:spcPct val="110000"/>
              </a:lnSpc>
            </a:pPr>
            <a:r>
              <a:rPr lang="en-US" sz="1800" dirty="0"/>
              <a:t>Limited resources to do effective outreach in high impact areas with large concentrations of manufacturers and supply of workers. </a:t>
            </a:r>
          </a:p>
          <a:p>
            <a:pPr>
              <a:lnSpc>
                <a:spcPct val="110000"/>
              </a:lnSpc>
            </a:pPr>
            <a:endParaRPr lang="en-US" sz="1800" dirty="0"/>
          </a:p>
        </p:txBody>
      </p:sp>
    </p:spTree>
    <p:extLst>
      <p:ext uri="{BB962C8B-B14F-4D97-AF65-F5344CB8AC3E}">
        <p14:creationId xmlns:p14="http://schemas.microsoft.com/office/powerpoint/2010/main" val="171883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Approach to Mapping</a:t>
            </a:r>
          </a:p>
        </p:txBody>
      </p:sp>
      <p:sp>
        <p:nvSpPr>
          <p:cNvPr id="3" name="Content Placeholder 2"/>
          <p:cNvSpPr>
            <a:spLocks noGrp="1"/>
          </p:cNvSpPr>
          <p:nvPr>
            <p:ph idx="1"/>
          </p:nvPr>
        </p:nvSpPr>
        <p:spPr>
          <a:xfrm>
            <a:off x="304800" y="1219200"/>
            <a:ext cx="5410200" cy="4906963"/>
          </a:xfrm>
        </p:spPr>
        <p:txBody>
          <a:bodyPr>
            <a:noAutofit/>
          </a:bodyPr>
          <a:lstStyle/>
          <a:p>
            <a:pPr>
              <a:lnSpc>
                <a:spcPct val="90000"/>
              </a:lnSpc>
            </a:pPr>
            <a:r>
              <a:rPr lang="en-US" sz="1800" b="1" dirty="0"/>
              <a:t>Problem Identified: </a:t>
            </a:r>
            <a:r>
              <a:rPr lang="en-US" sz="1800" dirty="0"/>
              <a:t>Need for a more nuanced understanding of labor supply by sector, as indicated by the location of public, private, and nonprofit manufacturing workforce training </a:t>
            </a:r>
            <a:r>
              <a:rPr lang="en-US" sz="1800" dirty="0" smtClean="0"/>
              <a:t>providers</a:t>
            </a:r>
            <a:endParaRPr lang="en-US" sz="1800" dirty="0"/>
          </a:p>
          <a:p>
            <a:pPr>
              <a:lnSpc>
                <a:spcPct val="90000"/>
              </a:lnSpc>
            </a:pPr>
            <a:r>
              <a:rPr lang="en-US" sz="1800" b="1" dirty="0"/>
              <a:t>Vision: </a:t>
            </a:r>
            <a:r>
              <a:rPr lang="en-US" sz="1800" dirty="0"/>
              <a:t>Produce a dynamic mapping platform that will help use data from training providers on graduates and types of credentials being offered to help employers, workforce development providers, and public officials target resources and better connect supply of labor to open positions by sector. </a:t>
            </a:r>
          </a:p>
          <a:p>
            <a:pPr>
              <a:lnSpc>
                <a:spcPct val="90000"/>
              </a:lnSpc>
            </a:pPr>
            <a:r>
              <a:rPr lang="en-US" sz="1800" b="1" dirty="0"/>
              <a:t>Barriers:</a:t>
            </a:r>
          </a:p>
          <a:p>
            <a:pPr lvl="1">
              <a:lnSpc>
                <a:spcPct val="90000"/>
              </a:lnSpc>
            </a:pPr>
            <a:r>
              <a:rPr lang="en-US" sz="1800" dirty="0"/>
              <a:t>Requires buy-in and input from training providers</a:t>
            </a:r>
          </a:p>
          <a:p>
            <a:pPr lvl="1">
              <a:lnSpc>
                <a:spcPct val="90000"/>
              </a:lnSpc>
            </a:pPr>
            <a:r>
              <a:rPr lang="en-US" sz="1800" dirty="0"/>
              <a:t>Using location of training providers limited indication of supply if do not have data on graduates. </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5789518" y="1371600"/>
            <a:ext cx="3049682" cy="3962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175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Provider Map</a:t>
            </a:r>
          </a:p>
        </p:txBody>
      </p:sp>
      <p:sp>
        <p:nvSpPr>
          <p:cNvPr id="3" name="Content Placeholder 2"/>
          <p:cNvSpPr>
            <a:spLocks noGrp="1"/>
          </p:cNvSpPr>
          <p:nvPr>
            <p:ph idx="1"/>
          </p:nvPr>
        </p:nvSpPr>
        <p:spPr>
          <a:xfrm>
            <a:off x="609600" y="1295400"/>
            <a:ext cx="7924800" cy="609600"/>
          </a:xfrm>
        </p:spPr>
        <p:txBody>
          <a:bodyPr>
            <a:normAutofit fontScale="70000" lnSpcReduction="20000"/>
          </a:bodyPr>
          <a:lstStyle/>
          <a:p>
            <a:pPr marL="0" indent="0">
              <a:buNone/>
            </a:pPr>
            <a:r>
              <a:rPr lang="en-US" i="1" dirty="0"/>
              <a:t>Manufacturing Training Providers in 1000 Jobs Target Region</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pic>
        <p:nvPicPr>
          <p:cNvPr id="6" name="Picture 5"/>
          <p:cNvPicPr>
            <a:picLocks noChangeAspect="1"/>
          </p:cNvPicPr>
          <p:nvPr/>
        </p:nvPicPr>
        <p:blipFill>
          <a:blip r:embed="rId3"/>
          <a:stretch>
            <a:fillRect/>
          </a:stretch>
        </p:blipFill>
        <p:spPr>
          <a:xfrm>
            <a:off x="1295400" y="1828800"/>
            <a:ext cx="4771988" cy="4497998"/>
          </a:xfrm>
          <a:prstGeom prst="rect">
            <a:avLst/>
          </a:prstGeom>
          <a:ln>
            <a:noFill/>
          </a:ln>
          <a:effectLst>
            <a:outerShdw blurRad="190500" algn="tl" rotWithShape="0">
              <a:srgbClr val="000000">
                <a:alpha val="70000"/>
              </a:srgbClr>
            </a:outerShdw>
          </a:effectLst>
        </p:spPr>
      </p:pic>
      <p:sp>
        <p:nvSpPr>
          <p:cNvPr id="7" name="Rectangle 6"/>
          <p:cNvSpPr/>
          <p:nvPr/>
        </p:nvSpPr>
        <p:spPr>
          <a:xfrm>
            <a:off x="6324600" y="5557357"/>
            <a:ext cx="2219856" cy="769441"/>
          </a:xfrm>
          <a:prstGeom prst="rect">
            <a:avLst/>
          </a:prstGeom>
        </p:spPr>
        <p:txBody>
          <a:bodyPr wrap="square">
            <a:spAutoFit/>
          </a:bodyPr>
          <a:lstStyle/>
          <a:p>
            <a:r>
              <a:rPr lang="en-US" sz="1100" i="1" dirty="0">
                <a:latin typeface="Calibri" panose="020F0502020204030204" pitchFamily="34" charset="0"/>
                <a:ea typeface="Calibri" panose="020F0502020204030204" pitchFamily="34" charset="0"/>
                <a:cs typeface="Times New Roman" panose="02020603050405020304" pitchFamily="18" charset="0"/>
              </a:rPr>
              <a:t>Sources: 1,000 Jobs, County Business Patterns (2013), American Community Survey (2010-2014)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i="1" dirty="0">
                <a:latin typeface="Calibri" panose="020F0502020204030204" pitchFamily="34" charset="0"/>
                <a:ea typeface="Calibri" panose="020F0502020204030204" pitchFamily="34" charset="0"/>
                <a:cs typeface="Times New Roman" panose="02020603050405020304" pitchFamily="18" charset="0"/>
              </a:rPr>
              <a:t>Data Retrieved: 02/18/2016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37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Using Mapping to Target Outreach </a:t>
            </a:r>
            <a:br>
              <a:rPr lang="en-US" dirty="0"/>
            </a:b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142269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Manufacturing Concentrations</a:t>
            </a:r>
          </a:p>
        </p:txBody>
      </p:sp>
      <p:sp>
        <p:nvSpPr>
          <p:cNvPr id="6" name="Text Placeholder 5"/>
          <p:cNvSpPr>
            <a:spLocks noGrp="1"/>
          </p:cNvSpPr>
          <p:nvPr>
            <p:ph type="body" idx="1"/>
          </p:nvPr>
        </p:nvSpPr>
        <p:spPr>
          <a:xfrm>
            <a:off x="457200" y="1371600"/>
            <a:ext cx="4040188" cy="803275"/>
          </a:xfrm>
        </p:spPr>
        <p:txBody>
          <a:bodyPr>
            <a:normAutofit fontScale="92500" lnSpcReduction="20000"/>
          </a:bodyPr>
          <a:lstStyle/>
          <a:p>
            <a:pPr>
              <a:lnSpc>
                <a:spcPct val="120000"/>
              </a:lnSpc>
            </a:pPr>
            <a:r>
              <a:rPr lang="en-US" dirty="0"/>
              <a:t>Number of Manufacturing Employees by Census </a:t>
            </a:r>
            <a:r>
              <a:rPr lang="en-US" dirty="0" smtClean="0"/>
              <a:t>Tract</a:t>
            </a:r>
            <a:endParaRPr lang="en-US" dirty="0"/>
          </a:p>
        </p:txBody>
      </p:sp>
      <p:sp>
        <p:nvSpPr>
          <p:cNvPr id="8" name="Text Placeholder 7"/>
          <p:cNvSpPr>
            <a:spLocks noGrp="1"/>
          </p:cNvSpPr>
          <p:nvPr>
            <p:ph type="body" sz="quarter" idx="3"/>
          </p:nvPr>
        </p:nvSpPr>
        <p:spPr>
          <a:xfrm>
            <a:off x="4645025" y="1371600"/>
            <a:ext cx="4041775" cy="803275"/>
          </a:xfrm>
        </p:spPr>
        <p:txBody>
          <a:bodyPr>
            <a:normAutofit fontScale="92500" lnSpcReduction="20000"/>
          </a:bodyPr>
          <a:lstStyle/>
          <a:p>
            <a:pPr>
              <a:lnSpc>
                <a:spcPct val="120000"/>
              </a:lnSpc>
            </a:pPr>
            <a:r>
              <a:rPr lang="en-US" dirty="0"/>
              <a:t>Number of Manufacturers by Census </a:t>
            </a:r>
            <a:r>
              <a:rPr lang="en-US" dirty="0" smtClean="0"/>
              <a:t>Tract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
        <p:nvSpPr>
          <p:cNvPr id="10" name="Rectangle 9"/>
          <p:cNvSpPr/>
          <p:nvPr/>
        </p:nvSpPr>
        <p:spPr>
          <a:xfrm>
            <a:off x="4575208" y="5937557"/>
            <a:ext cx="3349592" cy="600164"/>
          </a:xfrm>
          <a:prstGeom prst="rect">
            <a:avLst/>
          </a:prstGeom>
        </p:spPr>
        <p:txBody>
          <a:bodyPr wrap="square">
            <a:spAutoFit/>
          </a:bodyPr>
          <a:lstStyle/>
          <a:p>
            <a:r>
              <a:rPr lang="en-US" sz="11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Sources: 1,000 Jobs, County Business Patterns (2013), American Community Survey (2010-2014)</a:t>
            </a:r>
            <a:endParaRPr lang="en-US" sz="1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1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Data Retrieved: 02/18/2016</a:t>
            </a:r>
            <a:endParaRPr lang="en-US"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151503" y="2286000"/>
            <a:ext cx="4384211" cy="360753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a:stretch>
            <a:fillRect/>
          </a:stretch>
        </p:blipFill>
        <p:spPr>
          <a:xfrm>
            <a:off x="4648200" y="2286000"/>
            <a:ext cx="4379686" cy="3591921"/>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5"/>
          <a:stretch>
            <a:fillRect/>
          </a:stretch>
        </p:blipFill>
        <p:spPr>
          <a:xfrm>
            <a:off x="151502" y="5938308"/>
            <a:ext cx="3785439" cy="614892"/>
          </a:xfrm>
          <a:prstGeom prst="rect">
            <a:avLst/>
          </a:prstGeom>
        </p:spPr>
      </p:pic>
    </p:spTree>
    <p:extLst>
      <p:ext uri="{BB962C8B-B14F-4D97-AF65-F5344CB8AC3E}">
        <p14:creationId xmlns:p14="http://schemas.microsoft.com/office/powerpoint/2010/main" val="249495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Gaps in Employer Outreach</a:t>
            </a:r>
          </a:p>
        </p:txBody>
      </p:sp>
      <p:sp>
        <p:nvSpPr>
          <p:cNvPr id="3" name="Content Placeholder 2"/>
          <p:cNvSpPr>
            <a:spLocks noGrp="1"/>
          </p:cNvSpPr>
          <p:nvPr>
            <p:ph idx="1"/>
          </p:nvPr>
        </p:nvSpPr>
        <p:spPr>
          <a:xfrm>
            <a:off x="913115" y="1143000"/>
            <a:ext cx="7317769" cy="533400"/>
          </a:xfrm>
        </p:spPr>
        <p:txBody>
          <a:bodyPr>
            <a:normAutofit fontScale="55000" lnSpcReduction="20000"/>
          </a:bodyPr>
          <a:lstStyle/>
          <a:p>
            <a:pPr marL="0" indent="0">
              <a:buNone/>
            </a:pPr>
            <a:r>
              <a:rPr lang="en-US" dirty="0"/>
              <a:t>1000 Jobs Employers and Concentration of Manufacturing Employers</a:t>
            </a:r>
          </a:p>
          <a:p>
            <a:pPr marL="0" indent="0">
              <a:buNone/>
            </a:pP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pic>
        <p:nvPicPr>
          <p:cNvPr id="6" name="Picture 5"/>
          <p:cNvPicPr>
            <a:picLocks noChangeAspect="1"/>
          </p:cNvPicPr>
          <p:nvPr/>
        </p:nvPicPr>
        <p:blipFill>
          <a:blip r:embed="rId3"/>
          <a:stretch>
            <a:fillRect/>
          </a:stretch>
        </p:blipFill>
        <p:spPr>
          <a:xfrm>
            <a:off x="838200" y="1518560"/>
            <a:ext cx="7500428" cy="469969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1143000" y="6282463"/>
            <a:ext cx="2819400" cy="575537"/>
          </a:xfrm>
          <a:prstGeom prst="rect">
            <a:avLst/>
          </a:prstGeom>
        </p:spPr>
      </p:pic>
    </p:spTree>
    <p:extLst>
      <p:ext uri="{BB962C8B-B14F-4D97-AF65-F5344CB8AC3E}">
        <p14:creationId xmlns:p14="http://schemas.microsoft.com/office/powerpoint/2010/main" val="411118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Gaps in Employer Outreach</a:t>
            </a:r>
          </a:p>
        </p:txBody>
      </p:sp>
      <p:sp>
        <p:nvSpPr>
          <p:cNvPr id="3" name="Content Placeholder 2"/>
          <p:cNvSpPr>
            <a:spLocks noGrp="1"/>
          </p:cNvSpPr>
          <p:nvPr>
            <p:ph idx="1"/>
          </p:nvPr>
        </p:nvSpPr>
        <p:spPr>
          <a:xfrm>
            <a:off x="914400" y="1143000"/>
            <a:ext cx="7315200" cy="457200"/>
          </a:xfrm>
        </p:spPr>
        <p:txBody>
          <a:bodyPr>
            <a:normAutofit fontScale="55000" lnSpcReduction="20000"/>
          </a:bodyPr>
          <a:lstStyle/>
          <a:p>
            <a:pPr marL="0" indent="0">
              <a:buNone/>
            </a:pPr>
            <a:r>
              <a:rPr lang="en-US" dirty="0"/>
              <a:t>1000 Jobs Employers and Concentration of Manufacturing Employees</a:t>
            </a:r>
          </a:p>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pic>
        <p:nvPicPr>
          <p:cNvPr id="6" name="Picture 5"/>
          <p:cNvPicPr>
            <a:picLocks noChangeAspect="1"/>
          </p:cNvPicPr>
          <p:nvPr/>
        </p:nvPicPr>
        <p:blipFill>
          <a:blip r:embed="rId3"/>
          <a:stretch>
            <a:fillRect/>
          </a:stretch>
        </p:blipFill>
        <p:spPr>
          <a:xfrm>
            <a:off x="1143000" y="6191737"/>
            <a:ext cx="2890560" cy="590063"/>
          </a:xfrm>
          <a:prstGeom prst="rect">
            <a:avLst/>
          </a:prstGeom>
        </p:spPr>
      </p:pic>
      <p:pic>
        <p:nvPicPr>
          <p:cNvPr id="7" name="Picture 6"/>
          <p:cNvPicPr>
            <a:picLocks noChangeAspect="1"/>
          </p:cNvPicPr>
          <p:nvPr/>
        </p:nvPicPr>
        <p:blipFill>
          <a:blip r:embed="rId4"/>
          <a:stretch>
            <a:fillRect/>
          </a:stretch>
        </p:blipFill>
        <p:spPr>
          <a:xfrm>
            <a:off x="685800" y="1520055"/>
            <a:ext cx="7708626" cy="46148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531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Gaps in Employer Outreach</a:t>
            </a:r>
          </a:p>
        </p:txBody>
      </p:sp>
      <p:sp>
        <p:nvSpPr>
          <p:cNvPr id="3" name="Content Placeholder 2"/>
          <p:cNvSpPr>
            <a:spLocks noGrp="1"/>
          </p:cNvSpPr>
          <p:nvPr>
            <p:ph idx="1"/>
          </p:nvPr>
        </p:nvSpPr>
        <p:spPr>
          <a:xfrm>
            <a:off x="914400" y="1143000"/>
            <a:ext cx="7315200" cy="457200"/>
          </a:xfrm>
        </p:spPr>
        <p:txBody>
          <a:bodyPr>
            <a:normAutofit fontScale="55000" lnSpcReduction="20000"/>
          </a:bodyPr>
          <a:lstStyle/>
          <a:p>
            <a:pPr marL="0" indent="0">
              <a:buNone/>
            </a:pPr>
            <a:r>
              <a:rPr lang="en-US" dirty="0"/>
              <a:t>1000 Jobs Employers and Concentration of Manufacturing Employees</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pic>
        <p:nvPicPr>
          <p:cNvPr id="8" name="Picture 7"/>
          <p:cNvPicPr>
            <a:picLocks noChangeAspect="1"/>
          </p:cNvPicPr>
          <p:nvPr/>
        </p:nvPicPr>
        <p:blipFill>
          <a:blip r:embed="rId3"/>
          <a:stretch>
            <a:fillRect/>
          </a:stretch>
        </p:blipFill>
        <p:spPr>
          <a:xfrm>
            <a:off x="1143000" y="6217696"/>
            <a:ext cx="2819400" cy="575537"/>
          </a:xfrm>
          <a:prstGeom prst="rect">
            <a:avLst/>
          </a:prstGeom>
        </p:spPr>
      </p:pic>
      <p:pic>
        <p:nvPicPr>
          <p:cNvPr id="9" name="Picture 8"/>
          <p:cNvPicPr>
            <a:picLocks noChangeAspect="1"/>
          </p:cNvPicPr>
          <p:nvPr/>
        </p:nvPicPr>
        <p:blipFill>
          <a:blip r:embed="rId4"/>
          <a:stretch>
            <a:fillRect/>
          </a:stretch>
        </p:blipFill>
        <p:spPr>
          <a:xfrm>
            <a:off x="1163053" y="1546326"/>
            <a:ext cx="6724650" cy="46258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855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Gaps in Employer Outreach</a:t>
            </a:r>
          </a:p>
        </p:txBody>
      </p:sp>
      <p:sp>
        <p:nvSpPr>
          <p:cNvPr id="3" name="Content Placeholder 2"/>
          <p:cNvSpPr>
            <a:spLocks noGrp="1"/>
          </p:cNvSpPr>
          <p:nvPr>
            <p:ph idx="1"/>
          </p:nvPr>
        </p:nvSpPr>
        <p:spPr>
          <a:xfrm>
            <a:off x="914400" y="1143000"/>
            <a:ext cx="7315200" cy="457200"/>
          </a:xfrm>
        </p:spPr>
        <p:txBody>
          <a:bodyPr>
            <a:normAutofit fontScale="55000" lnSpcReduction="20000"/>
          </a:bodyPr>
          <a:lstStyle/>
          <a:p>
            <a:pPr marL="0" indent="0">
              <a:buNone/>
            </a:pPr>
            <a:r>
              <a:rPr lang="en-US" dirty="0"/>
              <a:t>1000 Jobs Employers and Concentration of Manufacturing Employees</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pic>
        <p:nvPicPr>
          <p:cNvPr id="10" name="Picture 9"/>
          <p:cNvPicPr>
            <a:picLocks noChangeAspect="1"/>
          </p:cNvPicPr>
          <p:nvPr/>
        </p:nvPicPr>
        <p:blipFill>
          <a:blip r:embed="rId3"/>
          <a:stretch>
            <a:fillRect/>
          </a:stretch>
        </p:blipFill>
        <p:spPr>
          <a:xfrm>
            <a:off x="1143000" y="6313573"/>
            <a:ext cx="2667000" cy="544427"/>
          </a:xfrm>
          <a:prstGeom prst="rect">
            <a:avLst/>
          </a:prstGeom>
        </p:spPr>
      </p:pic>
      <p:pic>
        <p:nvPicPr>
          <p:cNvPr id="11" name="Picture 10"/>
          <p:cNvPicPr>
            <a:picLocks noChangeAspect="1"/>
          </p:cNvPicPr>
          <p:nvPr/>
        </p:nvPicPr>
        <p:blipFill>
          <a:blip r:embed="rId4"/>
          <a:stretch>
            <a:fillRect/>
          </a:stretch>
        </p:blipFill>
        <p:spPr>
          <a:xfrm>
            <a:off x="1118937" y="1521399"/>
            <a:ext cx="6934200" cy="47700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607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a:xfrm>
            <a:off x="0" y="0"/>
            <a:ext cx="9144000" cy="685800"/>
          </a:xfrm>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8" name="TextBox 7"/>
          <p:cNvSpPr txBox="1"/>
          <p:nvPr/>
        </p:nvSpPr>
        <p:spPr>
          <a:xfrm>
            <a:off x="914400" y="533400"/>
            <a:ext cx="7315200" cy="369332"/>
          </a:xfrm>
          <a:prstGeom prst="rect">
            <a:avLst/>
          </a:prstGeom>
          <a:noFill/>
        </p:spPr>
        <p:txBody>
          <a:bodyPr wrap="square" rtlCol="0">
            <a:spAutoFit/>
          </a:bodyPr>
          <a:lstStyle/>
          <a:p>
            <a:pPr algn="ctr"/>
            <a:r>
              <a:rPr lang="en-US" b="1" i="1" dirty="0" smtClean="0">
                <a:solidFill>
                  <a:schemeClr val="bg1"/>
                </a:solidFill>
                <a:latin typeface="Arial" pitchFamily="34" charset="0"/>
                <a:cs typeface="Arial" pitchFamily="34" charset="0"/>
              </a:rPr>
              <a:t>Enter your location in the Chat window – lower left of screen</a:t>
            </a:r>
            <a:endParaRPr lang="en-US"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31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Plans for Using Maps</a:t>
            </a:r>
          </a:p>
        </p:txBody>
      </p:sp>
      <p:sp>
        <p:nvSpPr>
          <p:cNvPr id="3" name="Content Placeholder 2"/>
          <p:cNvSpPr>
            <a:spLocks noGrp="1"/>
          </p:cNvSpPr>
          <p:nvPr>
            <p:ph idx="1"/>
          </p:nvPr>
        </p:nvSpPr>
        <p:spPr>
          <a:xfrm>
            <a:off x="609600" y="1219200"/>
            <a:ext cx="8229600" cy="685800"/>
          </a:xfrm>
        </p:spPr>
        <p:txBody>
          <a:bodyPr>
            <a:noAutofit/>
          </a:bodyPr>
          <a:lstStyle/>
          <a:p>
            <a:pPr marL="0" indent="0">
              <a:lnSpc>
                <a:spcPct val="120000"/>
              </a:lnSpc>
              <a:buNone/>
            </a:pPr>
            <a:r>
              <a:rPr lang="en-US" sz="1800" b="1" dirty="0" smtClean="0"/>
              <a:t>Plan</a:t>
            </a:r>
            <a:r>
              <a:rPr lang="en-US" sz="1800" b="1" dirty="0"/>
              <a:t>: </a:t>
            </a:r>
            <a:r>
              <a:rPr lang="en-US" sz="1800" dirty="0"/>
              <a:t>Strategically targeting outreach based on gaps in service in high </a:t>
            </a:r>
            <a:r>
              <a:rPr lang="en-US" sz="1800" dirty="0" smtClean="0"/>
              <a:t>manufacturing </a:t>
            </a:r>
            <a:r>
              <a:rPr lang="en-US" sz="1800" dirty="0"/>
              <a:t>areas</a:t>
            </a:r>
          </a:p>
          <a:p>
            <a:endParaRPr lang="en-US" sz="1800"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
        <p:nvSpPr>
          <p:cNvPr id="6" name="Content Placeholder 2"/>
          <p:cNvSpPr txBox="1">
            <a:spLocks/>
          </p:cNvSpPr>
          <p:nvPr/>
        </p:nvSpPr>
        <p:spPr>
          <a:xfrm>
            <a:off x="2283857" y="1938785"/>
            <a:ext cx="4576281" cy="44241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1000 Jobs Employers/All Manufacturers</a:t>
            </a:r>
          </a:p>
          <a:p>
            <a:endParaRPr lang="en-US" dirty="0"/>
          </a:p>
        </p:txBody>
      </p:sp>
      <p:sp>
        <p:nvSpPr>
          <p:cNvPr id="7" name="Content Placeholder 2"/>
          <p:cNvSpPr txBox="1">
            <a:spLocks/>
          </p:cNvSpPr>
          <p:nvPr/>
        </p:nvSpPr>
        <p:spPr>
          <a:xfrm>
            <a:off x="1827727" y="4243265"/>
            <a:ext cx="5488539" cy="6096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1000 Jobs Employers/Manufacturing </a:t>
            </a:r>
            <a:r>
              <a:rPr lang="en-US" sz="1800" b="1" dirty="0" smtClean="0"/>
              <a:t>Employees</a:t>
            </a:r>
            <a:endParaRPr lang="en-US" sz="1800" b="1" dirty="0"/>
          </a:p>
        </p:txBody>
      </p:sp>
      <p:grpSp>
        <p:nvGrpSpPr>
          <p:cNvPr id="8" name="Group 7"/>
          <p:cNvGrpSpPr/>
          <p:nvPr/>
        </p:nvGrpSpPr>
        <p:grpSpPr>
          <a:xfrm>
            <a:off x="2658150" y="2361674"/>
            <a:ext cx="3827697" cy="1765626"/>
            <a:chOff x="2034088" y="1305476"/>
            <a:chExt cx="5019675" cy="2200275"/>
          </a:xfrm>
        </p:grpSpPr>
        <p:pic>
          <p:nvPicPr>
            <p:cNvPr id="9" name="Picture 8"/>
            <p:cNvPicPr>
              <a:picLocks noChangeAspect="1"/>
            </p:cNvPicPr>
            <p:nvPr/>
          </p:nvPicPr>
          <p:blipFill>
            <a:blip r:embed="rId3"/>
            <a:stretch>
              <a:fillRect/>
            </a:stretch>
          </p:blipFill>
          <p:spPr>
            <a:xfrm>
              <a:off x="2034088" y="1305476"/>
              <a:ext cx="5019675" cy="2200275"/>
            </a:xfrm>
            <a:prstGeom prst="rect">
              <a:avLst/>
            </a:prstGeom>
            <a:ln>
              <a:noFill/>
            </a:ln>
            <a:effectLst>
              <a:outerShdw blurRad="190500" algn="tl" rotWithShape="0">
                <a:srgbClr val="000000">
                  <a:alpha val="70000"/>
                </a:srgbClr>
              </a:outerShdw>
            </a:effectLst>
          </p:spPr>
        </p:pic>
        <p:sp>
          <p:nvSpPr>
            <p:cNvPr id="10" name="Oval 9"/>
            <p:cNvSpPr/>
            <p:nvPr/>
          </p:nvSpPr>
          <p:spPr>
            <a:xfrm>
              <a:off x="2667000" y="1329807"/>
              <a:ext cx="990600" cy="727593"/>
            </a:xfrm>
            <a:prstGeom prst="ellipse">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2593818" y="4737648"/>
            <a:ext cx="3956363" cy="1834054"/>
            <a:chOff x="2034088" y="4156075"/>
            <a:chExt cx="5162550" cy="2200275"/>
          </a:xfrm>
        </p:grpSpPr>
        <p:pic>
          <p:nvPicPr>
            <p:cNvPr id="12" name="Picture 11"/>
            <p:cNvPicPr>
              <a:picLocks noChangeAspect="1"/>
            </p:cNvPicPr>
            <p:nvPr/>
          </p:nvPicPr>
          <p:blipFill>
            <a:blip r:embed="rId4"/>
            <a:stretch>
              <a:fillRect/>
            </a:stretch>
          </p:blipFill>
          <p:spPr>
            <a:xfrm>
              <a:off x="2034088" y="4156075"/>
              <a:ext cx="5162550" cy="2200275"/>
            </a:xfrm>
            <a:prstGeom prst="rect">
              <a:avLst/>
            </a:prstGeom>
            <a:ln>
              <a:noFill/>
            </a:ln>
            <a:effectLst>
              <a:outerShdw blurRad="190500" algn="tl" rotWithShape="0">
                <a:srgbClr val="000000">
                  <a:alpha val="70000"/>
                </a:srgbClr>
              </a:outerShdw>
            </a:effectLst>
          </p:spPr>
        </p:pic>
        <p:sp>
          <p:nvSpPr>
            <p:cNvPr id="13" name="Oval 12"/>
            <p:cNvSpPr/>
            <p:nvPr/>
          </p:nvSpPr>
          <p:spPr>
            <a:xfrm>
              <a:off x="2667000" y="4180687"/>
              <a:ext cx="990600" cy="727593"/>
            </a:xfrm>
            <a:prstGeom prst="ellipse">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290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Data to Consider </a:t>
            </a:r>
          </a:p>
        </p:txBody>
      </p:sp>
      <p:sp>
        <p:nvSpPr>
          <p:cNvPr id="3" name="Content Placeholder 2"/>
          <p:cNvSpPr>
            <a:spLocks noGrp="1"/>
          </p:cNvSpPr>
          <p:nvPr>
            <p:ph idx="1"/>
          </p:nvPr>
        </p:nvSpPr>
        <p:spPr>
          <a:xfrm>
            <a:off x="457200" y="1219200"/>
            <a:ext cx="7924800" cy="4525963"/>
          </a:xfrm>
        </p:spPr>
        <p:txBody>
          <a:bodyPr>
            <a:noAutofit/>
          </a:bodyPr>
          <a:lstStyle/>
          <a:p>
            <a:r>
              <a:rPr lang="en-US" sz="2400" dirty="0"/>
              <a:t>Additional Layers of Interest</a:t>
            </a:r>
          </a:p>
          <a:p>
            <a:pPr lvl="1"/>
            <a:r>
              <a:rPr lang="en-US" sz="2400" dirty="0"/>
              <a:t>Local Industrial Corridors</a:t>
            </a:r>
          </a:p>
          <a:p>
            <a:pPr lvl="1"/>
            <a:r>
              <a:rPr lang="en-US" sz="2400" dirty="0"/>
              <a:t>Public transit</a:t>
            </a:r>
          </a:p>
          <a:p>
            <a:pPr lvl="1"/>
            <a:r>
              <a:rPr lang="en-US" sz="2400" dirty="0"/>
              <a:t>Additional services</a:t>
            </a:r>
          </a:p>
          <a:p>
            <a:pPr lvl="1"/>
            <a:r>
              <a:rPr lang="en-US" sz="2400" dirty="0"/>
              <a:t>Neighborhood boundaries </a:t>
            </a:r>
          </a:p>
          <a:p>
            <a:r>
              <a:rPr lang="en-US" sz="2400" dirty="0"/>
              <a:t>Building on process by subsector, ex:</a:t>
            </a:r>
          </a:p>
          <a:p>
            <a:pPr lvl="1"/>
            <a:r>
              <a:rPr lang="en-US" sz="2400" dirty="0"/>
              <a:t>Food manufacturing</a:t>
            </a:r>
          </a:p>
          <a:p>
            <a:pPr lvl="1"/>
            <a:r>
              <a:rPr lang="en-US" sz="2400" dirty="0"/>
              <a:t>Metals</a:t>
            </a:r>
          </a:p>
          <a:p>
            <a:pPr lvl="1"/>
            <a:r>
              <a:rPr lang="en-US" sz="2400" dirty="0"/>
              <a:t>Textiles</a:t>
            </a:r>
          </a:p>
          <a:p>
            <a:r>
              <a:rPr lang="en-US" sz="2400" dirty="0"/>
              <a:t>Cross-checking findings by average wage information</a:t>
            </a:r>
          </a:p>
          <a:p>
            <a:endParaRPr lang="en-US" sz="24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219200"/>
            <a:ext cx="3048000" cy="2286000"/>
          </a:xfrm>
          <a:prstGeom prst="rect">
            <a:avLst/>
          </a:prstGeom>
        </p:spPr>
      </p:pic>
    </p:spTree>
    <p:extLst>
      <p:ext uri="{BB962C8B-B14F-4D97-AF65-F5344CB8AC3E}">
        <p14:creationId xmlns:p14="http://schemas.microsoft.com/office/powerpoint/2010/main" val="416699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&amp; Data Used </a:t>
            </a:r>
          </a:p>
        </p:txBody>
      </p:sp>
      <p:sp>
        <p:nvSpPr>
          <p:cNvPr id="3" name="Content Placeholder 2"/>
          <p:cNvSpPr>
            <a:spLocks noGrp="1"/>
          </p:cNvSpPr>
          <p:nvPr>
            <p:ph idx="1"/>
          </p:nvPr>
        </p:nvSpPr>
        <p:spPr>
          <a:xfrm>
            <a:off x="381000" y="1066800"/>
            <a:ext cx="8534400" cy="5257800"/>
          </a:xfrm>
        </p:spPr>
        <p:txBody>
          <a:bodyPr>
            <a:noAutofit/>
          </a:bodyPr>
          <a:lstStyle/>
          <a:p>
            <a:pPr>
              <a:spcBef>
                <a:spcPts val="1200"/>
              </a:spcBef>
              <a:spcAft>
                <a:spcPts val="0"/>
              </a:spcAft>
            </a:pPr>
            <a:r>
              <a:rPr lang="en-US" sz="2400" dirty="0"/>
              <a:t>Data Portals</a:t>
            </a:r>
          </a:p>
          <a:p>
            <a:pPr lvl="1">
              <a:spcAft>
                <a:spcPts val="0"/>
              </a:spcAft>
            </a:pPr>
            <a:r>
              <a:rPr lang="en-US" sz="2000" dirty="0"/>
              <a:t>County Business Patterns (US Census Bureau)</a:t>
            </a:r>
          </a:p>
          <a:p>
            <a:pPr lvl="2">
              <a:spcAft>
                <a:spcPts val="0"/>
              </a:spcAft>
            </a:pPr>
            <a:r>
              <a:rPr lang="en-US" sz="2000" dirty="0">
                <a:hlinkClick r:id="rId3"/>
              </a:rPr>
              <a:t>http://www.census.gov/econ/cbp</a:t>
            </a:r>
            <a:r>
              <a:rPr lang="en-US" sz="2000" dirty="0" smtClean="0">
                <a:hlinkClick r:id="rId3"/>
              </a:rPr>
              <a:t>/</a:t>
            </a:r>
            <a:r>
              <a:rPr lang="en-US" sz="2000" dirty="0" smtClean="0"/>
              <a:t>  </a:t>
            </a:r>
            <a:endParaRPr lang="en-US" sz="2000" dirty="0"/>
          </a:p>
          <a:p>
            <a:pPr lvl="1">
              <a:spcAft>
                <a:spcPts val="0"/>
              </a:spcAft>
            </a:pPr>
            <a:r>
              <a:rPr lang="en-US" sz="2000" dirty="0"/>
              <a:t>American Community Survey (US Census Bureau)</a:t>
            </a:r>
          </a:p>
          <a:p>
            <a:pPr lvl="2">
              <a:spcAft>
                <a:spcPts val="0"/>
              </a:spcAft>
            </a:pPr>
            <a:r>
              <a:rPr lang="en-US" sz="2000" dirty="0">
                <a:hlinkClick r:id="rId4"/>
              </a:rPr>
              <a:t>http://www.census.gov/acs/www/data/data-tables-and-tools</a:t>
            </a:r>
            <a:r>
              <a:rPr lang="en-US" sz="2000" dirty="0" smtClean="0">
                <a:hlinkClick r:id="rId4"/>
              </a:rPr>
              <a:t>/</a:t>
            </a:r>
            <a:r>
              <a:rPr lang="en-US" sz="2000" dirty="0" smtClean="0"/>
              <a:t>  </a:t>
            </a:r>
            <a:endParaRPr lang="en-US" sz="2000" dirty="0"/>
          </a:p>
          <a:p>
            <a:pPr lvl="1">
              <a:spcAft>
                <a:spcPts val="0"/>
              </a:spcAft>
            </a:pPr>
            <a:r>
              <a:rPr lang="en-US" sz="2000" dirty="0"/>
              <a:t>Data Portal: City of Chicago</a:t>
            </a:r>
          </a:p>
          <a:p>
            <a:pPr lvl="2">
              <a:spcAft>
                <a:spcPts val="0"/>
              </a:spcAft>
            </a:pPr>
            <a:r>
              <a:rPr lang="en-US" sz="2000" dirty="0">
                <a:hlinkClick r:id="rId5"/>
              </a:rPr>
              <a:t>https://data.cityofchicago.org</a:t>
            </a:r>
            <a:r>
              <a:rPr lang="en-US" sz="2000" dirty="0" smtClean="0">
                <a:hlinkClick r:id="rId5"/>
              </a:rPr>
              <a:t>/</a:t>
            </a:r>
            <a:r>
              <a:rPr lang="en-US" sz="2000" dirty="0" smtClean="0"/>
              <a:t>  </a:t>
            </a:r>
            <a:endParaRPr lang="en-US" sz="2000" dirty="0"/>
          </a:p>
          <a:p>
            <a:pPr>
              <a:spcBef>
                <a:spcPts val="1200"/>
              </a:spcBef>
              <a:spcAft>
                <a:spcPts val="0"/>
              </a:spcAft>
            </a:pPr>
            <a:r>
              <a:rPr lang="en-US" sz="2400" dirty="0"/>
              <a:t>Programs</a:t>
            </a:r>
          </a:p>
          <a:p>
            <a:pPr lvl="1">
              <a:spcAft>
                <a:spcPts val="0"/>
              </a:spcAft>
            </a:pPr>
            <a:r>
              <a:rPr lang="en-US" sz="2000" dirty="0"/>
              <a:t>CartoDB</a:t>
            </a:r>
          </a:p>
          <a:p>
            <a:pPr lvl="1">
              <a:spcAft>
                <a:spcPts val="0"/>
              </a:spcAft>
            </a:pPr>
            <a:r>
              <a:rPr lang="en-US" sz="2000" dirty="0"/>
              <a:t>Geographic Information Systems (GIS)</a:t>
            </a:r>
          </a:p>
          <a:p>
            <a:pPr lvl="1">
              <a:spcAft>
                <a:spcPts val="0"/>
              </a:spcAft>
            </a:pPr>
            <a:r>
              <a:rPr lang="en-US" sz="2000" dirty="0"/>
              <a:t>Google Maps Engine </a:t>
            </a:r>
            <a:r>
              <a:rPr lang="en-US" sz="2000" dirty="0" smtClean="0"/>
              <a:t>Lite</a:t>
            </a:r>
            <a:endParaRPr lang="en-US" sz="2000" dirty="0"/>
          </a:p>
          <a:p>
            <a:pPr>
              <a:spcBef>
                <a:spcPts val="1200"/>
              </a:spcBef>
              <a:spcAft>
                <a:spcPts val="0"/>
              </a:spcAft>
            </a:pPr>
            <a:r>
              <a:rPr lang="en-US" sz="2400" dirty="0"/>
              <a:t>Internally Collected Data</a:t>
            </a:r>
          </a:p>
          <a:p>
            <a:pPr lvl="1">
              <a:spcAft>
                <a:spcPts val="0"/>
              </a:spcAft>
            </a:pPr>
            <a:r>
              <a:rPr lang="en-US" sz="2000" dirty="0"/>
              <a:t>Surveys</a:t>
            </a:r>
          </a:p>
          <a:p>
            <a:pPr lvl="1">
              <a:spcAft>
                <a:spcPts val="0"/>
              </a:spcAft>
            </a:pPr>
            <a:r>
              <a:rPr lang="en-US" sz="2000" dirty="0"/>
              <a:t>Member/participant </a:t>
            </a:r>
            <a:r>
              <a:rPr lang="en-US" sz="2000" dirty="0" smtClean="0"/>
              <a:t>data</a:t>
            </a:r>
            <a:endParaRPr lang="en-US" sz="20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3886200"/>
            <a:ext cx="2795434" cy="18577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3359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
        <p:nvSpPr>
          <p:cNvPr id="6" name="Oval 5"/>
          <p:cNvSpPr/>
          <p:nvPr/>
        </p:nvSpPr>
        <p:spPr>
          <a:xfrm>
            <a:off x="2754811" y="2062438"/>
            <a:ext cx="3420062" cy="3420062"/>
          </a:xfrm>
          <a:prstGeom prst="ellipse">
            <a:avLst/>
          </a:prstGeom>
          <a:gradFill flip="none" rotWithShape="1">
            <a:gsLst>
              <a:gs pos="33000">
                <a:schemeClr val="accent2"/>
              </a:gs>
              <a:gs pos="0">
                <a:schemeClr val="accent3">
                  <a:lumMod val="40000"/>
                  <a:lumOff val="60000"/>
                </a:schemeClr>
              </a:gs>
              <a:gs pos="100000">
                <a:schemeClr val="accent2">
                  <a:lumMod val="60000"/>
                </a:schemeClr>
              </a:gs>
            </a:gsLst>
            <a:path path="circle">
              <a:fillToRect r="100000" b="100000"/>
            </a:path>
            <a:tileRect l="-100000" t="-100000"/>
          </a:gradFill>
          <a:ln>
            <a:noFill/>
          </a:ln>
          <a:effectLst>
            <a:outerShdw blurRad="44450" dist="27940" dir="5400000" algn="ctr">
              <a:srgbClr val="000000">
                <a:alpha val="32000"/>
              </a:srgbClr>
            </a:outerShdw>
          </a:effectLst>
          <a:scene3d>
            <a:camera prst="orthographicFront">
              <a:rot lat="0" lon="0" rev="0"/>
            </a:camera>
            <a:lightRig rig="threePt" dir="t"/>
          </a:scene3d>
          <a:sp3d contourW="12700" prstMaterial="plastic">
            <a:bevelT w="190500" h="38100"/>
            <a:contourClr>
              <a:schemeClr val="accent3"/>
            </a:contourClr>
          </a:sp3d>
        </p:spPr>
        <p:txBody>
          <a:bodyPr vert="horz" lIns="0" tIns="0" rIns="0" bIns="0" rtlCol="0" anchor="t" anchorCtr="0">
            <a:noAutofit/>
          </a:bodyPr>
          <a:lstStyle/>
          <a:p>
            <a:pPr algn="ctr">
              <a:lnSpc>
                <a:spcPct val="90000"/>
              </a:lnSpc>
              <a:spcBef>
                <a:spcPts val="1000"/>
              </a:spcBef>
              <a:buClr>
                <a:schemeClr val="accent3"/>
              </a:buClr>
              <a:buFont typeface="Century Gothic" panose="020B0502020202020204" pitchFamily="34" charset="0"/>
              <a:buNone/>
            </a:pPr>
            <a:r>
              <a:rPr lang="en-US" sz="20000" dirty="0" smtClean="0">
                <a:ln w="9525" cmpd="sng">
                  <a:solidFill>
                    <a:schemeClr val="bg1"/>
                  </a:solidFill>
                  <a:prstDash val="solid"/>
                </a:ln>
                <a:gradFill flip="none" rotWithShape="1">
                  <a:gsLst>
                    <a:gs pos="97345">
                      <a:schemeClr val="bg1"/>
                    </a:gs>
                    <a:gs pos="0">
                      <a:srgbClr val="DDEAF5"/>
                    </a:gs>
                  </a:gsLst>
                  <a:lin ang="16200000" scaled="1"/>
                  <a:tileRect/>
                </a:gradFill>
                <a:effectLst>
                  <a:outerShdw blurRad="76200" dist="38100" dir="2700000" algn="tl" rotWithShape="0">
                    <a:schemeClr val="bg2">
                      <a:lumMod val="25000"/>
                      <a:alpha val="67000"/>
                    </a:schemeClr>
                  </a:outerShdw>
                </a:effectLst>
                <a:latin typeface="Book Antiqua" panose="02040602050305030304" pitchFamily="18" charset="0"/>
                <a:ea typeface="+mj-ea"/>
                <a:cs typeface="+mj-cs"/>
              </a:rPr>
              <a:t>?</a:t>
            </a:r>
            <a:endParaRPr lang="en-US" sz="20000" dirty="0">
              <a:ln w="9525" cmpd="sng">
                <a:solidFill>
                  <a:schemeClr val="bg1"/>
                </a:solidFill>
                <a:prstDash val="solid"/>
              </a:ln>
              <a:gradFill flip="none" rotWithShape="1">
                <a:gsLst>
                  <a:gs pos="97345">
                    <a:schemeClr val="bg1"/>
                  </a:gs>
                  <a:gs pos="0">
                    <a:srgbClr val="DDEAF5"/>
                  </a:gs>
                </a:gsLst>
                <a:lin ang="16200000" scaled="1"/>
                <a:tileRect/>
              </a:gradFill>
              <a:effectLst>
                <a:outerShdw blurRad="76200" dist="38100" dir="2700000" algn="tl" rotWithShape="0">
                  <a:schemeClr val="bg2">
                    <a:lumMod val="25000"/>
                    <a:alpha val="67000"/>
                  </a:schemeClr>
                </a:outerShdw>
              </a:effectLst>
              <a:latin typeface="Book Antiqua" panose="02040602050305030304" pitchFamily="18" charset="0"/>
              <a:ea typeface="+mj-ea"/>
              <a:cs typeface="+mj-cs"/>
            </a:endParaRPr>
          </a:p>
        </p:txBody>
      </p:sp>
    </p:spTree>
    <p:extLst>
      <p:ext uri="{BB962C8B-B14F-4D97-AF65-F5344CB8AC3E}">
        <p14:creationId xmlns:p14="http://schemas.microsoft.com/office/powerpoint/2010/main" val="403762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 Contact Information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dirty="0"/>
          </a:p>
        </p:txBody>
      </p:sp>
      <p:sp>
        <p:nvSpPr>
          <p:cNvPr id="11" name="Rounded Rectangle 10"/>
          <p:cNvSpPr/>
          <p:nvPr/>
        </p:nvSpPr>
        <p:spPr>
          <a:xfrm>
            <a:off x="714375" y="1647825"/>
            <a:ext cx="7772400" cy="1905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485900" algn="l"/>
                <a:tab pos="2230438" algn="l"/>
              </a:tabLst>
            </a:pPr>
            <a:r>
              <a:rPr lang="en-US" sz="2400" b="1" dirty="0" smtClean="0">
                <a:solidFill>
                  <a:schemeClr val="accent6">
                    <a:lumMod val="75000"/>
                  </a:schemeClr>
                </a:solidFill>
                <a:latin typeface="Tahoma" pitchFamily="34" charset="0"/>
              </a:rPr>
              <a:t>Speaker</a:t>
            </a:r>
            <a:r>
              <a:rPr lang="en-US" sz="2400" dirty="0" smtClean="0">
                <a:solidFill>
                  <a:schemeClr val="accent6">
                    <a:lumMod val="75000"/>
                  </a:schemeClr>
                </a:solidFill>
                <a:latin typeface="Tahoma" pitchFamily="34" charset="0"/>
              </a:rPr>
              <a:t>:  	Jeremy Kelley </a:t>
            </a:r>
            <a:endParaRPr lang="en-US" sz="2400" dirty="0">
              <a:solidFill>
                <a:schemeClr val="accent6">
                  <a:lumMod val="75000"/>
                </a:schemeClr>
              </a:solidFill>
              <a:latin typeface="Tahoma" pitchFamily="34" charset="0"/>
            </a:endParaRPr>
          </a:p>
          <a:p>
            <a:pPr>
              <a:tabLst>
                <a:tab pos="1485900" algn="l"/>
                <a:tab pos="2230438" algn="l"/>
              </a:tabLst>
            </a:pPr>
            <a:r>
              <a:rPr lang="en-US" sz="2400" b="1" dirty="0" smtClean="0">
                <a:solidFill>
                  <a:schemeClr val="accent6">
                    <a:lumMod val="75000"/>
                  </a:schemeClr>
                </a:solidFill>
                <a:latin typeface="Tahoma" pitchFamily="34" charset="0"/>
              </a:rPr>
              <a:t>Title</a:t>
            </a:r>
            <a:r>
              <a:rPr lang="en-US" sz="2400" dirty="0" smtClean="0">
                <a:solidFill>
                  <a:schemeClr val="accent6">
                    <a:lumMod val="75000"/>
                  </a:schemeClr>
                </a:solidFill>
                <a:latin typeface="Tahoma" pitchFamily="34" charset="0"/>
              </a:rPr>
              <a:t>: 		Senior Program Manager</a:t>
            </a:r>
            <a:endParaRPr lang="en-US" sz="2400" dirty="0">
              <a:solidFill>
                <a:schemeClr val="accent6">
                  <a:lumMod val="75000"/>
                </a:schemeClr>
              </a:solidFill>
              <a:latin typeface="Tahoma" pitchFamily="34" charset="0"/>
            </a:endParaRPr>
          </a:p>
          <a:p>
            <a:pPr marL="1485900" indent="-1485900">
              <a:tabLst>
                <a:tab pos="1485900" algn="l"/>
                <a:tab pos="2230438" algn="l"/>
              </a:tabLst>
            </a:pPr>
            <a:r>
              <a:rPr lang="en-US" sz="2400" b="1" dirty="0" smtClean="0">
                <a:solidFill>
                  <a:schemeClr val="accent6">
                    <a:lumMod val="75000"/>
                  </a:schemeClr>
                </a:solidFill>
                <a:latin typeface="Tahoma" pitchFamily="34" charset="0"/>
              </a:rPr>
              <a:t>Organization</a:t>
            </a:r>
            <a:r>
              <a:rPr lang="en-US" sz="2400" dirty="0" smtClean="0">
                <a:solidFill>
                  <a:schemeClr val="accent6">
                    <a:lumMod val="75000"/>
                  </a:schemeClr>
                </a:solidFill>
                <a:latin typeface="Tahoma" pitchFamily="34" charset="0"/>
              </a:rPr>
              <a:t>:	Jobs For the Future</a:t>
            </a:r>
            <a:endParaRPr lang="en-US" sz="2400" dirty="0">
              <a:solidFill>
                <a:schemeClr val="accent6">
                  <a:lumMod val="75000"/>
                </a:schemeClr>
              </a:solidFill>
              <a:latin typeface="Tahoma" pitchFamily="34" charset="0"/>
            </a:endParaRPr>
          </a:p>
          <a:p>
            <a:pPr>
              <a:tabLst>
                <a:tab pos="1485900" algn="l"/>
                <a:tab pos="2230438" algn="l"/>
              </a:tabLst>
            </a:pPr>
            <a:r>
              <a:rPr lang="en-US" sz="2400" b="1" dirty="0" smtClean="0">
                <a:solidFill>
                  <a:schemeClr val="accent6">
                    <a:lumMod val="75000"/>
                  </a:schemeClr>
                </a:solidFill>
                <a:latin typeface="Tahoma" pitchFamily="34" charset="0"/>
              </a:rPr>
              <a:t>Email</a:t>
            </a:r>
            <a:r>
              <a:rPr lang="en-US" sz="2400" dirty="0" smtClean="0">
                <a:solidFill>
                  <a:schemeClr val="accent6">
                    <a:lumMod val="75000"/>
                  </a:schemeClr>
                </a:solidFill>
                <a:latin typeface="Tahoma" pitchFamily="34" charset="0"/>
              </a:rPr>
              <a:t>: 		</a:t>
            </a:r>
            <a:r>
              <a:rPr lang="en-US" sz="2400" dirty="0" smtClean="0">
                <a:solidFill>
                  <a:schemeClr val="accent6">
                    <a:lumMod val="75000"/>
                  </a:schemeClr>
                </a:solidFill>
                <a:latin typeface="Tahoma" pitchFamily="34" charset="0"/>
                <a:hlinkClick r:id="rId3"/>
              </a:rPr>
              <a:t>jkelley@jff.org</a:t>
            </a:r>
            <a:r>
              <a:rPr lang="en-US" sz="2400" dirty="0" smtClean="0">
                <a:solidFill>
                  <a:schemeClr val="accent6">
                    <a:lumMod val="75000"/>
                  </a:schemeClr>
                </a:solidFill>
                <a:latin typeface="Tahoma" pitchFamily="34" charset="0"/>
              </a:rPr>
              <a:t> </a:t>
            </a:r>
          </a:p>
        </p:txBody>
      </p:sp>
      <p:sp>
        <p:nvSpPr>
          <p:cNvPr id="12" name="Rounded Rectangle 11"/>
          <p:cNvSpPr/>
          <p:nvPr/>
        </p:nvSpPr>
        <p:spPr>
          <a:xfrm>
            <a:off x="714375" y="3810000"/>
            <a:ext cx="7772400" cy="1905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485900" algn="l"/>
                <a:tab pos="2230438" algn="l"/>
              </a:tabLst>
            </a:pPr>
            <a:r>
              <a:rPr lang="en-US" sz="2400" b="1" dirty="0" smtClean="0">
                <a:solidFill>
                  <a:schemeClr val="accent6">
                    <a:lumMod val="75000"/>
                  </a:schemeClr>
                </a:solidFill>
                <a:latin typeface="Tahoma" pitchFamily="34" charset="0"/>
              </a:rPr>
              <a:t>Speaker</a:t>
            </a:r>
            <a:r>
              <a:rPr lang="en-US" sz="2400" dirty="0" smtClean="0">
                <a:solidFill>
                  <a:schemeClr val="accent6">
                    <a:lumMod val="75000"/>
                  </a:schemeClr>
                </a:solidFill>
                <a:latin typeface="Tahoma" pitchFamily="34" charset="0"/>
              </a:rPr>
              <a:t>:  	Erin Sullivan</a:t>
            </a:r>
            <a:endParaRPr lang="en-US" sz="2400" dirty="0">
              <a:solidFill>
                <a:schemeClr val="accent6">
                  <a:lumMod val="75000"/>
                </a:schemeClr>
              </a:solidFill>
              <a:latin typeface="Tahoma" pitchFamily="34" charset="0"/>
            </a:endParaRPr>
          </a:p>
          <a:p>
            <a:pPr>
              <a:tabLst>
                <a:tab pos="1485900" algn="l"/>
                <a:tab pos="2230438" algn="l"/>
              </a:tabLst>
            </a:pPr>
            <a:r>
              <a:rPr lang="en-US" sz="2400" b="1" dirty="0" smtClean="0">
                <a:solidFill>
                  <a:schemeClr val="accent6">
                    <a:lumMod val="75000"/>
                  </a:schemeClr>
                </a:solidFill>
                <a:latin typeface="Tahoma" pitchFamily="34" charset="0"/>
              </a:rPr>
              <a:t>Title</a:t>
            </a:r>
            <a:r>
              <a:rPr lang="en-US" sz="2400" dirty="0" smtClean="0">
                <a:solidFill>
                  <a:schemeClr val="accent6">
                    <a:lumMod val="75000"/>
                  </a:schemeClr>
                </a:solidFill>
                <a:latin typeface="Tahoma" pitchFamily="34" charset="0"/>
              </a:rPr>
              <a:t>: 		Program Manager</a:t>
            </a:r>
            <a:endParaRPr lang="en-US" sz="2400" dirty="0">
              <a:solidFill>
                <a:schemeClr val="accent6">
                  <a:lumMod val="75000"/>
                </a:schemeClr>
              </a:solidFill>
              <a:latin typeface="Tahoma" pitchFamily="34" charset="0"/>
            </a:endParaRPr>
          </a:p>
          <a:p>
            <a:pPr marL="1485900" indent="-1485900">
              <a:tabLst>
                <a:tab pos="1485900" algn="l"/>
                <a:tab pos="2230438" algn="l"/>
              </a:tabLst>
            </a:pPr>
            <a:r>
              <a:rPr lang="en-US" sz="2400" b="1" dirty="0" smtClean="0">
                <a:solidFill>
                  <a:schemeClr val="accent6">
                    <a:lumMod val="75000"/>
                  </a:schemeClr>
                </a:solidFill>
                <a:latin typeface="Tahoma" pitchFamily="34" charset="0"/>
              </a:rPr>
              <a:t>Organization</a:t>
            </a:r>
            <a:r>
              <a:rPr lang="en-US" sz="2400" dirty="0" smtClean="0">
                <a:solidFill>
                  <a:schemeClr val="accent6">
                    <a:lumMod val="75000"/>
                  </a:schemeClr>
                </a:solidFill>
                <a:latin typeface="Tahoma" pitchFamily="34" charset="0"/>
              </a:rPr>
              <a:t>:	World Business Chicago</a:t>
            </a:r>
            <a:endParaRPr lang="en-US" sz="2400" dirty="0">
              <a:solidFill>
                <a:schemeClr val="accent6">
                  <a:lumMod val="75000"/>
                </a:schemeClr>
              </a:solidFill>
              <a:latin typeface="Tahoma" pitchFamily="34" charset="0"/>
            </a:endParaRPr>
          </a:p>
          <a:p>
            <a:pPr>
              <a:tabLst>
                <a:tab pos="1485900" algn="l"/>
                <a:tab pos="2230438" algn="l"/>
              </a:tabLst>
            </a:pPr>
            <a:r>
              <a:rPr lang="en-US" sz="2400" b="1" dirty="0" smtClean="0">
                <a:solidFill>
                  <a:schemeClr val="accent6">
                    <a:lumMod val="75000"/>
                  </a:schemeClr>
                </a:solidFill>
                <a:latin typeface="Tahoma" pitchFamily="34" charset="0"/>
              </a:rPr>
              <a:t>Email</a:t>
            </a:r>
            <a:r>
              <a:rPr lang="en-US" sz="2400" dirty="0" smtClean="0">
                <a:solidFill>
                  <a:schemeClr val="accent6">
                    <a:lumMod val="75000"/>
                  </a:schemeClr>
                </a:solidFill>
                <a:latin typeface="Tahoma" pitchFamily="34" charset="0"/>
              </a:rPr>
              <a:t>: 		</a:t>
            </a:r>
            <a:r>
              <a:rPr lang="en-US" sz="2400" dirty="0" smtClean="0">
                <a:solidFill>
                  <a:srgbClr val="000000"/>
                </a:solidFill>
                <a:latin typeface="Tahoma" panose="020B0604030504040204" pitchFamily="34" charset="0"/>
                <a:ea typeface="Calibri" panose="020F0502020204030204" pitchFamily="34" charset="0"/>
                <a:hlinkClick r:id="rId4"/>
              </a:rPr>
              <a:t>esullivan@worldbusinesschicago.com</a:t>
            </a:r>
            <a:r>
              <a:rPr lang="en-US" sz="2400" dirty="0" smtClean="0">
                <a:solidFill>
                  <a:srgbClr val="000000"/>
                </a:solidFill>
                <a:latin typeface="Tahoma" panose="020B0604030504040204" pitchFamily="34" charset="0"/>
                <a:ea typeface="Calibri" panose="020F0502020204030204" pitchFamily="34" charset="0"/>
              </a:rPr>
              <a:t> </a:t>
            </a:r>
            <a:endParaRPr lang="en-US" sz="2400" dirty="0" smtClean="0">
              <a:solidFill>
                <a:schemeClr val="accent6">
                  <a:lumMod val="75000"/>
                </a:schemeClr>
              </a:solidFill>
              <a:latin typeface="Tahoma" pitchFamily="34" charset="0"/>
            </a:endParaRPr>
          </a:p>
        </p:txBody>
      </p:sp>
    </p:spTree>
    <p:extLst>
      <p:ext uri="{BB962C8B-B14F-4D97-AF65-F5344CB8AC3E}">
        <p14:creationId xmlns:p14="http://schemas.microsoft.com/office/powerpoint/2010/main" val="2396095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620000" cy="1676399"/>
          </a:xfrm>
        </p:spPr>
        <p:txBody>
          <a:bodyPr>
            <a:normAutofit/>
          </a:bodyPr>
          <a:lstStyle/>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979579"/>
            <a:ext cx="7391400" cy="3878422"/>
          </a:xfrm>
          <a:prstGeom prst="rect">
            <a:avLst/>
          </a:prstGeom>
        </p:spPr>
      </p:pic>
    </p:spTree>
    <p:extLst>
      <p:ext uri="{BB962C8B-B14F-4D97-AF65-F5344CB8AC3E}">
        <p14:creationId xmlns:p14="http://schemas.microsoft.com/office/powerpoint/2010/main" val="156179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Speakers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9" name="Content Placeholder 2"/>
          <p:cNvSpPr txBox="1">
            <a:spLocks/>
          </p:cNvSpPr>
          <p:nvPr/>
        </p:nvSpPr>
        <p:spPr>
          <a:xfrm>
            <a:off x="2590800" y="1981200"/>
            <a:ext cx="5600700" cy="1447801"/>
          </a:xfrm>
          <a:prstGeom prst="rect">
            <a:avLst/>
          </a:prstGeom>
          <a:solidFill>
            <a:schemeClr val="bg1">
              <a:lumMod val="75000"/>
              <a:alpha val="85000"/>
            </a:schemeClr>
          </a:solidFill>
          <a:effectLst>
            <a:glow rad="63500">
              <a:schemeClr val="accent1">
                <a:satMod val="175000"/>
                <a:alpha val="40000"/>
              </a:schemeClr>
            </a:glow>
          </a:effectLst>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0" indent="-1714500">
              <a:buFont typeface="Arial" pitchFamily="34" charset="0"/>
              <a:buNone/>
              <a:tabLst>
                <a:tab pos="2001838" algn="l"/>
              </a:tabLst>
            </a:pPr>
            <a:r>
              <a:rPr lang="en-US" sz="2200" b="1" dirty="0" smtClean="0"/>
              <a:t>Moderator</a:t>
            </a:r>
            <a:r>
              <a:rPr lang="en-US" sz="2200" dirty="0" smtClean="0"/>
              <a:t>:		Jeremy Kelley</a:t>
            </a:r>
          </a:p>
          <a:p>
            <a:pPr marL="2001838" indent="-2001838">
              <a:buFont typeface="Arial" pitchFamily="34" charset="0"/>
              <a:buNone/>
            </a:pPr>
            <a:r>
              <a:rPr lang="en-US" sz="2200" b="1" dirty="0" smtClean="0"/>
              <a:t>Title</a:t>
            </a:r>
            <a:r>
              <a:rPr lang="en-US" sz="2200" dirty="0" smtClean="0"/>
              <a:t>: 	Senior Program Manager</a:t>
            </a:r>
          </a:p>
          <a:p>
            <a:pPr marL="1714500" indent="-1714500">
              <a:buFont typeface="Arial" pitchFamily="34" charset="0"/>
              <a:buNone/>
              <a:tabLst>
                <a:tab pos="2001838" algn="l"/>
              </a:tabLst>
            </a:pPr>
            <a:r>
              <a:rPr lang="en-US" sz="2200" b="1" dirty="0" smtClean="0"/>
              <a:t>Organization</a:t>
            </a:r>
            <a:r>
              <a:rPr lang="en-US" sz="2200" dirty="0" smtClean="0"/>
              <a:t>:	Jobs For the Future</a:t>
            </a:r>
            <a:endParaRPr lang="en-US" sz="2200" dirty="0"/>
          </a:p>
        </p:txBody>
      </p:sp>
      <p:pic>
        <p:nvPicPr>
          <p:cNvPr id="10" name="Picture 2" descr="Jeremy Kelley"/>
          <p:cNvPicPr>
            <a:picLocks noChangeAspect="1" noChangeArrowheads="1"/>
          </p:cNvPicPr>
          <p:nvPr/>
        </p:nvPicPr>
        <p:blipFill rotWithShape="1">
          <a:blip r:embed="rId3">
            <a:extLst>
              <a:ext uri="{28A0092B-C50C-407E-A947-70E740481C1C}">
                <a14:useLocalDpi xmlns:a14="http://schemas.microsoft.com/office/drawing/2010/main" val="0"/>
              </a:ext>
            </a:extLst>
          </a:blip>
          <a:srcRect t="6989" b="13680"/>
          <a:stretch/>
        </p:blipFill>
        <p:spPr bwMode="auto">
          <a:xfrm>
            <a:off x="1066801" y="1936448"/>
            <a:ext cx="1295400" cy="15445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2590800" y="3810000"/>
            <a:ext cx="5600700" cy="1447801"/>
          </a:xfrm>
          <a:prstGeom prst="rect">
            <a:avLst/>
          </a:prstGeom>
          <a:solidFill>
            <a:schemeClr val="bg1">
              <a:lumMod val="75000"/>
              <a:alpha val="85000"/>
            </a:schemeClr>
          </a:solidFill>
          <a:effectLst>
            <a:glow rad="63500">
              <a:schemeClr val="accent1">
                <a:satMod val="175000"/>
                <a:alpha val="40000"/>
              </a:schemeClr>
            </a:glow>
          </a:effectLst>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0" indent="-1714500">
              <a:buFont typeface="Arial" pitchFamily="34" charset="0"/>
              <a:buNone/>
              <a:tabLst>
                <a:tab pos="2001838" algn="l"/>
              </a:tabLst>
            </a:pPr>
            <a:r>
              <a:rPr lang="en-US" sz="2200" b="1" dirty="0" smtClean="0"/>
              <a:t>Presenter</a:t>
            </a:r>
            <a:r>
              <a:rPr lang="en-US" sz="2200" dirty="0" smtClean="0"/>
              <a:t>:		Erin Sullivan</a:t>
            </a:r>
          </a:p>
          <a:p>
            <a:pPr marL="2001838" indent="-2001838">
              <a:buFont typeface="Arial" pitchFamily="34" charset="0"/>
              <a:buNone/>
            </a:pPr>
            <a:r>
              <a:rPr lang="en-US" sz="2200" b="1" dirty="0" smtClean="0"/>
              <a:t>Title</a:t>
            </a:r>
            <a:r>
              <a:rPr lang="en-US" sz="2200" dirty="0" smtClean="0"/>
              <a:t>: 	Program Manager</a:t>
            </a:r>
          </a:p>
          <a:p>
            <a:pPr marL="1714500" indent="-1714500">
              <a:buFont typeface="Arial" pitchFamily="34" charset="0"/>
              <a:buNone/>
              <a:tabLst>
                <a:tab pos="2001838" algn="l"/>
              </a:tabLst>
            </a:pPr>
            <a:r>
              <a:rPr lang="en-US" sz="2200" b="1" dirty="0" smtClean="0"/>
              <a:t>Organization</a:t>
            </a:r>
            <a:r>
              <a:rPr lang="en-US" sz="2200" dirty="0" smtClean="0"/>
              <a:t>:	World Business Chicago</a:t>
            </a:r>
            <a:endParaRPr lang="en-US" sz="2200" dirty="0"/>
          </a:p>
        </p:txBody>
      </p:sp>
      <p:pic>
        <p:nvPicPr>
          <p:cNvPr id="1026" name="Picture 2" descr="Erin Sullivan"/>
          <p:cNvPicPr>
            <a:picLocks noChangeAspect="1" noChangeArrowheads="1"/>
          </p:cNvPicPr>
          <p:nvPr/>
        </p:nvPicPr>
        <p:blipFill rotWithShape="1">
          <a:blip r:embed="rId4">
            <a:extLst>
              <a:ext uri="{28A0092B-C50C-407E-A947-70E740481C1C}">
                <a14:useLocalDpi xmlns:a14="http://schemas.microsoft.com/office/drawing/2010/main" val="0"/>
              </a:ext>
            </a:extLst>
          </a:blip>
          <a:srcRect l="9049" t="-4303" r="6693" b="4303"/>
          <a:stretch/>
        </p:blipFill>
        <p:spPr bwMode="auto">
          <a:xfrm>
            <a:off x="1066801" y="3733800"/>
            <a:ext cx="1304632" cy="15483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32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97526"/>
            <a:ext cx="2181957" cy="2145285"/>
          </a:xfrm>
          <a:prstGeom prst="rect">
            <a:avLst/>
          </a:prstGeom>
        </p:spPr>
      </p:pic>
      <p:sp>
        <p:nvSpPr>
          <p:cNvPr id="8" name="TextBox 7"/>
          <p:cNvSpPr txBox="1"/>
          <p:nvPr/>
        </p:nvSpPr>
        <p:spPr>
          <a:xfrm>
            <a:off x="685800" y="2526020"/>
            <a:ext cx="8001000" cy="2431435"/>
          </a:xfrm>
          <a:prstGeom prst="rect">
            <a:avLst/>
          </a:prstGeom>
          <a:noFill/>
        </p:spPr>
        <p:txBody>
          <a:bodyPr wrap="square" rtlCol="0">
            <a:spAutoFit/>
          </a:bodyPr>
          <a:lstStyle/>
          <a:p>
            <a:pPr marL="457200" indent="-457200">
              <a:spcAft>
                <a:spcPts val="2400"/>
              </a:spcAft>
              <a:buFont typeface="+mj-lt"/>
              <a:buAutoNum type="arabicPeriod"/>
            </a:pPr>
            <a:r>
              <a:rPr lang="en-US" sz="2800" dirty="0" smtClean="0">
                <a:solidFill>
                  <a:schemeClr val="accent1">
                    <a:lumMod val="75000"/>
                  </a:schemeClr>
                </a:solidFill>
                <a:latin typeface="Arial" pitchFamily="34" charset="0"/>
                <a:cs typeface="Arial" pitchFamily="34" charset="0"/>
              </a:rPr>
              <a:t>Introduction</a:t>
            </a:r>
          </a:p>
          <a:p>
            <a:pPr marL="457200" indent="-457200">
              <a:spcAft>
                <a:spcPts val="2400"/>
              </a:spcAft>
              <a:buFont typeface="+mj-lt"/>
              <a:buAutoNum type="arabicPeriod"/>
            </a:pPr>
            <a:r>
              <a:rPr lang="en-US" sz="2800" dirty="0" smtClean="0">
                <a:solidFill>
                  <a:schemeClr val="accent1">
                    <a:lumMod val="75000"/>
                  </a:schemeClr>
                </a:solidFill>
                <a:latin typeface="Arial" pitchFamily="34" charset="0"/>
                <a:cs typeface="Arial" pitchFamily="34" charset="0"/>
              </a:rPr>
              <a:t>Presentation: Erin Sullivan, Program Manager, World Business Chicago</a:t>
            </a:r>
          </a:p>
          <a:p>
            <a:pPr marL="457200" indent="-457200">
              <a:spcAft>
                <a:spcPts val="2400"/>
              </a:spcAft>
              <a:buFont typeface="+mj-lt"/>
              <a:buAutoNum type="arabicPeriod"/>
            </a:pPr>
            <a:r>
              <a:rPr lang="en-US" sz="2800" dirty="0" smtClean="0">
                <a:solidFill>
                  <a:schemeClr val="accent1">
                    <a:lumMod val="75000"/>
                  </a:schemeClr>
                </a:solidFill>
                <a:latin typeface="Arial" pitchFamily="34" charset="0"/>
                <a:cs typeface="Arial" pitchFamily="34" charset="0"/>
              </a:rPr>
              <a:t>Open Discussion</a:t>
            </a:r>
          </a:p>
        </p:txBody>
      </p:sp>
    </p:spTree>
    <p:extLst>
      <p:ext uri="{BB962C8B-B14F-4D97-AF65-F5344CB8AC3E}">
        <p14:creationId xmlns:p14="http://schemas.microsoft.com/office/powerpoint/2010/main" val="46756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17707"/>
          <a:stretch/>
        </p:blipFill>
        <p:spPr>
          <a:xfrm>
            <a:off x="0" y="0"/>
            <a:ext cx="9176658" cy="6858000"/>
          </a:xfrm>
          <a:prstGeom prst="rect">
            <a:avLst/>
          </a:prstGeom>
          <a:noFill/>
          <a:ln>
            <a:noFill/>
          </a:ln>
        </p:spPr>
      </p:pic>
      <p:sp>
        <p:nvSpPr>
          <p:cNvPr id="11" name="Title 1"/>
          <p:cNvSpPr txBox="1">
            <a:spLocks/>
          </p:cNvSpPr>
          <p:nvPr/>
        </p:nvSpPr>
        <p:spPr>
          <a:xfrm>
            <a:off x="469232" y="2438663"/>
            <a:ext cx="8294041" cy="5909310"/>
          </a:xfrm>
          <a:prstGeom prst="rect">
            <a:avLst/>
          </a:prstGeom>
          <a:noFill/>
        </p:spPr>
        <p:txBody>
          <a:bodyPr vert="horz" wrap="square" lIns="182880" tIns="91440" rIns="182880" bIns="91440" rtlCol="0" anchor="t" anchorCtr="0">
            <a:spAutoFit/>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spcBef>
                <a:spcPts val="0"/>
              </a:spcBef>
            </a:pPr>
            <a:r>
              <a:rPr lang="en-US" sz="2000" dirty="0" smtClean="0">
                <a:effectLst/>
                <a:latin typeface="Arial"/>
                <a:cs typeface="Arial"/>
              </a:rPr>
              <a:t/>
            </a:r>
            <a:br>
              <a:rPr lang="en-US" sz="2000" dirty="0" smtClean="0">
                <a:effectLst/>
                <a:latin typeface="Arial"/>
                <a:cs typeface="Arial"/>
              </a:rPr>
            </a:br>
            <a:r>
              <a:rPr lang="en-US" sz="2000" dirty="0" smtClean="0">
                <a:effectLst/>
                <a:latin typeface="Arial"/>
                <a:cs typeface="Arial"/>
              </a:rPr>
              <a:t/>
            </a:r>
            <a:br>
              <a:rPr lang="en-US" sz="2000" dirty="0" smtClean="0">
                <a:effectLst/>
                <a:latin typeface="Arial"/>
                <a:cs typeface="Arial"/>
              </a:rPr>
            </a:br>
            <a:r>
              <a:rPr lang="en-US" sz="2000" dirty="0" smtClean="0"/>
              <a:t/>
            </a:r>
            <a:br>
              <a:rPr lang="en-US" sz="2000" dirty="0" smtClean="0"/>
            </a:br>
            <a:r>
              <a:rPr lang="en-US" sz="3600" dirty="0" smtClean="0"/>
              <a:t>1000 Jobs for </a:t>
            </a:r>
            <a:br>
              <a:rPr lang="en-US" sz="3600" dirty="0" smtClean="0"/>
            </a:br>
            <a:r>
              <a:rPr lang="en-US" sz="3600" dirty="0" smtClean="0"/>
              <a:t>Chicagoland Manufacturing</a:t>
            </a:r>
            <a:br>
              <a:rPr lang="en-US" sz="3600" dirty="0" smtClean="0"/>
            </a:br>
            <a:r>
              <a:rPr lang="en-US" sz="3200" i="1" dirty="0" smtClean="0"/>
              <a:t>Mapping Labor Supply and Demand</a:t>
            </a:r>
            <a:r>
              <a:rPr lang="en-US" sz="3600" dirty="0" smtClean="0"/>
              <a:t/>
            </a:r>
            <a:br>
              <a:rPr lang="en-US" sz="3600" dirty="0" smtClean="0"/>
            </a:br>
            <a:r>
              <a:rPr lang="en-US" sz="2400" dirty="0" smtClean="0"/>
              <a:t/>
            </a:r>
            <a:br>
              <a:rPr lang="en-US" sz="2400" dirty="0" smtClean="0"/>
            </a:br>
            <a:r>
              <a:rPr lang="en-US" sz="2400" dirty="0" smtClean="0"/>
              <a:t>February 25, 2016</a:t>
            </a:r>
            <a:r>
              <a:rPr lang="en-US" sz="3600" dirty="0" smtClean="0"/>
              <a:t/>
            </a:r>
            <a:br>
              <a:rPr lang="en-US" sz="3600" dirty="0" smtClean="0"/>
            </a:br>
            <a:r>
              <a:rPr lang="en-US" sz="3600" dirty="0" smtClean="0"/>
              <a:t/>
            </a:r>
            <a:br>
              <a:rPr lang="en-US" sz="36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dirty="0" smtClean="0">
                <a:effectLst/>
                <a:latin typeface="Arial"/>
                <a:cs typeface="Arial"/>
              </a:rPr>
              <a:t/>
            </a:r>
            <a:br>
              <a:rPr lang="en-US" dirty="0" smtClean="0">
                <a:effectLst/>
                <a:latin typeface="Arial"/>
                <a:cs typeface="Arial"/>
              </a:rPr>
            </a:br>
            <a:r>
              <a:rPr lang="en-US" sz="2000" dirty="0" smtClean="0">
                <a:effectLst/>
                <a:latin typeface="Arial"/>
                <a:cs typeface="Arial"/>
              </a:rPr>
              <a:t/>
            </a:r>
            <a:br>
              <a:rPr lang="en-US" sz="2000" dirty="0" smtClean="0">
                <a:effectLst/>
                <a:latin typeface="Arial"/>
                <a:cs typeface="Arial"/>
              </a:rPr>
            </a:br>
            <a:endParaRPr lang="en-US" sz="1600" cap="all" dirty="0">
              <a:effectLst/>
              <a:latin typeface="Arial"/>
              <a:cs typeface="Arial"/>
            </a:endParaRPr>
          </a:p>
        </p:txBody>
      </p:sp>
      <p:pic>
        <p:nvPicPr>
          <p:cNvPr id="12" name="Picture 11"/>
          <p:cNvPicPr>
            <a:picLocks noChangeAspect="1"/>
          </p:cNvPicPr>
          <p:nvPr/>
        </p:nvPicPr>
        <p:blipFill>
          <a:blip r:embed="rId5"/>
          <a:srcRect l="-7514" t="-14225" r="-8627" b="-9718"/>
          <a:stretch>
            <a:fillRect/>
          </a:stretch>
        </p:blipFill>
        <p:spPr bwMode="auto">
          <a:xfrm>
            <a:off x="393140" y="228600"/>
            <a:ext cx="3064340" cy="1664477"/>
          </a:xfrm>
          <a:prstGeom prst="rect">
            <a:avLst/>
          </a:prstGeom>
          <a:noFill/>
          <a:ln w="9525">
            <a:noFill/>
            <a:miter lim="800000"/>
            <a:headEnd/>
            <a:tailEnd/>
          </a:ln>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618" y="444096"/>
            <a:ext cx="2513182" cy="1550471"/>
          </a:xfrm>
          <a:prstGeom prst="rect">
            <a:avLst/>
          </a:prstGeom>
        </p:spPr>
      </p:pic>
    </p:spTree>
    <p:extLst>
      <p:ext uri="{BB962C8B-B14F-4D97-AF65-F5344CB8AC3E}">
        <p14:creationId xmlns:p14="http://schemas.microsoft.com/office/powerpoint/2010/main" val="17184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WBC Mission</a:t>
            </a:r>
          </a:p>
        </p:txBody>
      </p:sp>
      <p:sp>
        <p:nvSpPr>
          <p:cNvPr id="3" name="Content Placeholder 2"/>
          <p:cNvSpPr>
            <a:spLocks noGrp="1"/>
          </p:cNvSpPr>
          <p:nvPr>
            <p:ph idx="1"/>
          </p:nvPr>
        </p:nvSpPr>
        <p:spPr>
          <a:xfrm>
            <a:off x="457200" y="1371600"/>
            <a:ext cx="7924800" cy="5045075"/>
          </a:xfrm>
        </p:spPr>
        <p:txBody>
          <a:bodyPr>
            <a:normAutofit fontScale="85000" lnSpcReduction="10000"/>
          </a:bodyPr>
          <a:lstStyle/>
          <a:p>
            <a:r>
              <a:rPr lang="en-US" b="1" dirty="0"/>
              <a:t>World Business Chicago (WBC) is a public-private partnership that: </a:t>
            </a:r>
          </a:p>
          <a:p>
            <a:pPr lvl="1">
              <a:lnSpc>
                <a:spcPct val="120000"/>
              </a:lnSpc>
              <a:spcBef>
                <a:spcPts val="1200"/>
              </a:spcBef>
            </a:pPr>
            <a:r>
              <a:rPr lang="en-US" dirty="0" smtClean="0"/>
              <a:t>Drives </a:t>
            </a:r>
            <a:r>
              <a:rPr lang="en-US" dirty="0"/>
              <a:t>regional economic growth </a:t>
            </a:r>
          </a:p>
          <a:p>
            <a:pPr lvl="1">
              <a:lnSpc>
                <a:spcPct val="120000"/>
              </a:lnSpc>
              <a:spcBef>
                <a:spcPts val="1200"/>
              </a:spcBef>
            </a:pPr>
            <a:r>
              <a:rPr lang="en-US" dirty="0" smtClean="0"/>
              <a:t>Collaborate </a:t>
            </a:r>
            <a:r>
              <a:rPr lang="en-US" dirty="0"/>
              <a:t>to create jobs, cultivate talent, and put Chicago at the forefront of the global economy</a:t>
            </a:r>
          </a:p>
          <a:p>
            <a:pPr lvl="1">
              <a:lnSpc>
                <a:spcPct val="120000"/>
              </a:lnSpc>
              <a:spcBef>
                <a:spcPts val="1200"/>
              </a:spcBef>
            </a:pPr>
            <a:r>
              <a:rPr lang="en-US" dirty="0" smtClean="0"/>
              <a:t>Engages </a:t>
            </a:r>
            <a:r>
              <a:rPr lang="en-US" dirty="0"/>
              <a:t>business and community leaders to advance Chicago’s Plan for Economic Growth </a:t>
            </a:r>
            <a:r>
              <a:rPr lang="en-US" dirty="0" smtClean="0"/>
              <a:t>and</a:t>
            </a:r>
            <a:endParaRPr lang="en-US" dirty="0"/>
          </a:p>
          <a:p>
            <a:pPr lvl="1">
              <a:lnSpc>
                <a:spcPct val="120000"/>
              </a:lnSpc>
              <a:spcBef>
                <a:spcPts val="1200"/>
              </a:spcBef>
            </a:pPr>
            <a:r>
              <a:rPr lang="en-US" dirty="0"/>
              <a:t>Convenes and facilitates partnerships among providers to develop new ideas and pilot initiatives.</a:t>
            </a:r>
          </a:p>
          <a:p>
            <a:pPr marL="0" indent="0">
              <a:buNone/>
            </a:pP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dirty="0"/>
          </a:p>
        </p:txBody>
      </p:sp>
    </p:spTree>
    <p:extLst>
      <p:ext uri="{BB962C8B-B14F-4D97-AF65-F5344CB8AC3E}">
        <p14:creationId xmlns:p14="http://schemas.microsoft.com/office/powerpoint/2010/main" val="273025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 for Economic Growth &amp; Jobs</a:t>
            </a:r>
          </a:p>
        </p:txBody>
      </p:sp>
      <p:sp>
        <p:nvSpPr>
          <p:cNvPr id="3" name="Content Placeholder 2"/>
          <p:cNvSpPr>
            <a:spLocks noGrp="1"/>
          </p:cNvSpPr>
          <p:nvPr>
            <p:ph idx="1"/>
          </p:nvPr>
        </p:nvSpPr>
        <p:spPr>
          <a:xfrm>
            <a:off x="228600" y="1203325"/>
            <a:ext cx="8839200" cy="5197475"/>
          </a:xfrm>
        </p:spPr>
        <p:txBody>
          <a:bodyPr>
            <a:noAutofit/>
          </a:bodyPr>
          <a:lstStyle/>
          <a:p>
            <a:pPr marL="463550" indent="-463550">
              <a:spcBef>
                <a:spcPts val="400"/>
              </a:spcBef>
              <a:spcAft>
                <a:spcPts val="400"/>
              </a:spcAft>
              <a:buFont typeface="+mj-lt"/>
              <a:buAutoNum type="arabicPeriod"/>
            </a:pPr>
            <a:r>
              <a:rPr lang="en-US" sz="2000" u="sng" dirty="0"/>
              <a:t>Excel as a leading </a:t>
            </a:r>
            <a:r>
              <a:rPr lang="en-US" sz="2000" b="1" u="sng" dirty="0"/>
              <a:t>advanced manufacturing </a:t>
            </a:r>
            <a:r>
              <a:rPr lang="en-US" sz="2000" u="sng" dirty="0"/>
              <a:t>hub</a:t>
            </a:r>
          </a:p>
          <a:p>
            <a:pPr marL="463550" indent="-463550">
              <a:spcBef>
                <a:spcPts val="400"/>
              </a:spcBef>
              <a:spcAft>
                <a:spcPts val="400"/>
              </a:spcAft>
              <a:buFont typeface="+mj-lt"/>
              <a:buAutoNum type="arabicPeriod"/>
            </a:pPr>
            <a:r>
              <a:rPr lang="en-US" sz="2000" dirty="0"/>
              <a:t>Enhance attractiveness as a center for </a:t>
            </a:r>
            <a:r>
              <a:rPr lang="en-US" sz="2000" b="1" dirty="0"/>
              <a:t>business services and headquarters</a:t>
            </a:r>
          </a:p>
          <a:p>
            <a:pPr marL="463550" indent="-463550">
              <a:spcBef>
                <a:spcPts val="400"/>
              </a:spcBef>
              <a:spcAft>
                <a:spcPts val="400"/>
              </a:spcAft>
              <a:buFont typeface="+mj-lt"/>
              <a:buAutoNum type="arabicPeriod"/>
            </a:pPr>
            <a:r>
              <a:rPr lang="en-US" sz="2000" dirty="0"/>
              <a:t>Boost competitiveness as a national leader in  </a:t>
            </a:r>
            <a:r>
              <a:rPr lang="en-US" sz="2000" b="1" dirty="0"/>
              <a:t>transportation and logistics</a:t>
            </a:r>
          </a:p>
          <a:p>
            <a:pPr marL="463550" indent="-463550">
              <a:spcBef>
                <a:spcPts val="400"/>
              </a:spcBef>
              <a:spcAft>
                <a:spcPts val="400"/>
              </a:spcAft>
              <a:buFont typeface="+mj-lt"/>
              <a:buAutoNum type="arabicPeriod"/>
            </a:pPr>
            <a:r>
              <a:rPr lang="en-US" sz="2000" dirty="0"/>
              <a:t>Brand Chicago a premier destination for </a:t>
            </a:r>
            <a:r>
              <a:rPr lang="en-US" sz="2000" b="1" dirty="0"/>
              <a:t>tourism and entertainment</a:t>
            </a:r>
          </a:p>
          <a:p>
            <a:pPr marL="463550" indent="-463550">
              <a:spcBef>
                <a:spcPts val="400"/>
              </a:spcBef>
              <a:spcAft>
                <a:spcPts val="400"/>
              </a:spcAft>
              <a:buFont typeface="+mj-lt"/>
              <a:buAutoNum type="arabicPeriod"/>
            </a:pPr>
            <a:r>
              <a:rPr lang="en-US" sz="2000" dirty="0"/>
              <a:t>Make Chicago a national leader in </a:t>
            </a:r>
            <a:r>
              <a:rPr lang="en-US" sz="2000" b="1" dirty="0"/>
              <a:t>exports</a:t>
            </a:r>
          </a:p>
          <a:p>
            <a:pPr marL="463550" indent="-463550">
              <a:spcBef>
                <a:spcPts val="400"/>
              </a:spcBef>
              <a:spcAft>
                <a:spcPts val="400"/>
              </a:spcAft>
              <a:buFont typeface="+mj-lt"/>
              <a:buAutoNum type="arabicPeriod"/>
            </a:pPr>
            <a:r>
              <a:rPr lang="en-US" sz="2000" u="sng" dirty="0"/>
              <a:t>Create demand-driven and targeted </a:t>
            </a:r>
            <a:r>
              <a:rPr lang="en-US" sz="2000" b="1" u="sng" dirty="0"/>
              <a:t>workforce development </a:t>
            </a:r>
          </a:p>
          <a:p>
            <a:pPr marL="463550" indent="-463550">
              <a:spcBef>
                <a:spcPts val="400"/>
              </a:spcBef>
              <a:spcAft>
                <a:spcPts val="400"/>
              </a:spcAft>
              <a:buFont typeface="+mj-lt"/>
              <a:buAutoNum type="arabicPeriod"/>
            </a:pPr>
            <a:r>
              <a:rPr lang="en-US" sz="2000" dirty="0"/>
              <a:t>Support </a:t>
            </a:r>
            <a:r>
              <a:rPr lang="en-US" sz="2000" b="1" dirty="0"/>
              <a:t>innovation and entrepreneurship </a:t>
            </a:r>
            <a:r>
              <a:rPr lang="en-US" sz="2000" dirty="0"/>
              <a:t>in emerging and mature sectors</a:t>
            </a:r>
          </a:p>
          <a:p>
            <a:pPr marL="463550" indent="-463550">
              <a:spcBef>
                <a:spcPts val="400"/>
              </a:spcBef>
              <a:spcAft>
                <a:spcPts val="400"/>
              </a:spcAft>
              <a:buFont typeface="+mj-lt"/>
              <a:buAutoNum type="arabicPeriod"/>
            </a:pPr>
            <a:r>
              <a:rPr lang="en-US" sz="2000" dirty="0"/>
              <a:t>Invest to create next-generation </a:t>
            </a:r>
            <a:r>
              <a:rPr lang="en-US" sz="2000" b="1" dirty="0"/>
              <a:t>infrastructure</a:t>
            </a:r>
          </a:p>
          <a:p>
            <a:pPr marL="463550" indent="-463550">
              <a:spcBef>
                <a:spcPts val="400"/>
              </a:spcBef>
              <a:spcAft>
                <a:spcPts val="400"/>
              </a:spcAft>
              <a:buFont typeface="+mj-lt"/>
              <a:buAutoNum type="arabicPeriod"/>
            </a:pPr>
            <a:r>
              <a:rPr lang="en-US" sz="2000" dirty="0"/>
              <a:t>Develop and deploy assets in </a:t>
            </a:r>
            <a:r>
              <a:rPr lang="en-US" sz="2000" b="1" dirty="0"/>
              <a:t>neighborhoods</a:t>
            </a:r>
            <a:r>
              <a:rPr lang="en-US" sz="2000" dirty="0"/>
              <a:t> to align with regional economic growth</a:t>
            </a:r>
          </a:p>
          <a:p>
            <a:pPr marL="463550" indent="-463550">
              <a:spcBef>
                <a:spcPts val="400"/>
              </a:spcBef>
              <a:spcAft>
                <a:spcPts val="400"/>
              </a:spcAft>
              <a:buFont typeface="+mj-lt"/>
              <a:buAutoNum type="arabicPeriod"/>
            </a:pPr>
            <a:r>
              <a:rPr lang="en-US" sz="2000" dirty="0"/>
              <a:t>Create a </a:t>
            </a:r>
            <a:r>
              <a:rPr lang="en-US" sz="2000" b="1" dirty="0"/>
              <a:t>business environment </a:t>
            </a:r>
            <a:r>
              <a:rPr lang="en-US" sz="2000" dirty="0"/>
              <a:t>in which companies can flourish</a:t>
            </a:r>
          </a:p>
          <a:p>
            <a:pPr marL="0" indent="0">
              <a:buNone/>
            </a:pPr>
            <a:endParaRPr lang="en-US" sz="2000"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56229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a:xfrm>
            <a:off x="219456" y="1018032"/>
            <a:ext cx="8839200" cy="1676400"/>
          </a:xfrm>
        </p:spPr>
        <p:txBody>
          <a:bodyPr>
            <a:noAutofit/>
          </a:bodyPr>
          <a:lstStyle/>
          <a:p>
            <a:pPr marL="0" indent="0">
              <a:lnSpc>
                <a:spcPct val="115000"/>
              </a:lnSpc>
              <a:spcBef>
                <a:spcPts val="400"/>
              </a:spcBef>
              <a:spcAft>
                <a:spcPts val="400"/>
              </a:spcAft>
              <a:buNone/>
            </a:pPr>
            <a:r>
              <a:rPr lang="en-US" sz="1450" dirty="0"/>
              <a:t>Manufacturers identified the need for support filling the estimated over 20,000 open manufacturing jobs in the Chicagoland area. In addition, with over 23,000 manufacturing workers nearing retirement, manufacturers need to better connect with a sustained pipeline of talent in order to meet current and future demands.</a:t>
            </a:r>
          </a:p>
          <a:p>
            <a:pPr marL="0" indent="0">
              <a:lnSpc>
                <a:spcPct val="115000"/>
              </a:lnSpc>
              <a:spcBef>
                <a:spcPts val="400"/>
              </a:spcBef>
              <a:spcAft>
                <a:spcPts val="400"/>
              </a:spcAft>
              <a:buNone/>
            </a:pPr>
            <a:r>
              <a:rPr lang="en-US" sz="1450" dirty="0"/>
              <a:t>Detailed analysis of the workforce development and placement processes highlighted three major themes as drivers of the gap between supply and demand of manufacturing </a:t>
            </a:r>
            <a:r>
              <a:rPr lang="en-US" sz="1450" dirty="0" smtClean="0"/>
              <a:t>workforce.</a:t>
            </a:r>
            <a:endParaRPr lang="en-US" sz="1450" dirty="0"/>
          </a:p>
          <a:p>
            <a:pPr marL="0" indent="0">
              <a:lnSpc>
                <a:spcPct val="115000"/>
              </a:lnSpc>
              <a:spcBef>
                <a:spcPts val="400"/>
              </a:spcBef>
              <a:spcAft>
                <a:spcPts val="400"/>
              </a:spcAft>
              <a:buNone/>
            </a:pPr>
            <a:endParaRPr lang="en-US" sz="145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sp>
        <p:nvSpPr>
          <p:cNvPr id="6" name="Rectangle 5"/>
          <p:cNvSpPr/>
          <p:nvPr/>
        </p:nvSpPr>
        <p:spPr>
          <a:xfrm>
            <a:off x="5934488" y="3229990"/>
            <a:ext cx="2752312" cy="2930018"/>
          </a:xfrm>
          <a:prstGeom prst="rect">
            <a:avLst/>
          </a:prstGeom>
          <a:solidFill>
            <a:schemeClr val="bg2"/>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rgbClr val="FFFFFF"/>
              </a:solidFill>
            </a:endParaRPr>
          </a:p>
        </p:txBody>
      </p:sp>
      <p:sp>
        <p:nvSpPr>
          <p:cNvPr id="7" name="Rectangle 6"/>
          <p:cNvSpPr/>
          <p:nvPr/>
        </p:nvSpPr>
        <p:spPr>
          <a:xfrm>
            <a:off x="5947920" y="2818045"/>
            <a:ext cx="2717367" cy="353615"/>
          </a:xfrm>
          <a:prstGeom prst="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rgbClr val="FFFFFF"/>
                </a:solidFill>
              </a:rPr>
              <a:t>Coordination</a:t>
            </a:r>
            <a:endParaRPr lang="en-US" sz="1300" b="1" dirty="0">
              <a:solidFill>
                <a:srgbClr val="FFFFFF"/>
              </a:solidFill>
            </a:endParaRPr>
          </a:p>
        </p:txBody>
      </p:sp>
      <p:sp>
        <p:nvSpPr>
          <p:cNvPr id="8" name="Rectangle 7"/>
          <p:cNvSpPr/>
          <p:nvPr/>
        </p:nvSpPr>
        <p:spPr>
          <a:xfrm>
            <a:off x="392130" y="3232786"/>
            <a:ext cx="2717367" cy="2922515"/>
          </a:xfrm>
          <a:prstGeom prst="rect">
            <a:avLst/>
          </a:prstGeom>
          <a:solidFill>
            <a:schemeClr val="bg2"/>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rgbClr val="FFFFFF"/>
              </a:solidFill>
            </a:endParaRPr>
          </a:p>
        </p:txBody>
      </p:sp>
      <p:sp>
        <p:nvSpPr>
          <p:cNvPr id="9" name="Rectangle 8"/>
          <p:cNvSpPr/>
          <p:nvPr/>
        </p:nvSpPr>
        <p:spPr>
          <a:xfrm>
            <a:off x="3170025" y="3229989"/>
            <a:ext cx="2717367" cy="2930019"/>
          </a:xfrm>
          <a:prstGeom prst="rect">
            <a:avLst/>
          </a:prstGeom>
          <a:solidFill>
            <a:schemeClr val="bg2"/>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rgbClr val="FFFFFF"/>
              </a:solidFill>
            </a:endParaRPr>
          </a:p>
        </p:txBody>
      </p:sp>
      <p:sp>
        <p:nvSpPr>
          <p:cNvPr id="10" name="Rectangle 9"/>
          <p:cNvSpPr/>
          <p:nvPr/>
        </p:nvSpPr>
        <p:spPr>
          <a:xfrm>
            <a:off x="392130" y="2831680"/>
            <a:ext cx="2717367" cy="353615"/>
          </a:xfrm>
          <a:prstGeom prst="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smtClean="0">
                <a:solidFill>
                  <a:srgbClr val="FFFFFF"/>
                </a:solidFill>
              </a:rPr>
              <a:t>Awareness</a:t>
            </a:r>
            <a:endParaRPr lang="en-US" sz="1300" b="1" dirty="0">
              <a:solidFill>
                <a:srgbClr val="FFFFFF"/>
              </a:solidFill>
            </a:endParaRPr>
          </a:p>
        </p:txBody>
      </p:sp>
      <p:sp>
        <p:nvSpPr>
          <p:cNvPr id="11" name="Rectangle 10"/>
          <p:cNvSpPr/>
          <p:nvPr/>
        </p:nvSpPr>
        <p:spPr>
          <a:xfrm>
            <a:off x="3170025" y="2828883"/>
            <a:ext cx="2717367" cy="353615"/>
          </a:xfrm>
          <a:prstGeom prst="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rgbClr val="FFFFFF"/>
                </a:solidFill>
              </a:rPr>
              <a:t>Capacity</a:t>
            </a:r>
            <a:endParaRPr lang="en-US" sz="1300" b="1" dirty="0">
              <a:solidFill>
                <a:srgbClr val="FFFFFF"/>
              </a:solidFill>
            </a:endParaRPr>
          </a:p>
        </p:txBody>
      </p:sp>
      <p:sp>
        <p:nvSpPr>
          <p:cNvPr id="12" name="Oval 11"/>
          <p:cNvSpPr/>
          <p:nvPr/>
        </p:nvSpPr>
        <p:spPr>
          <a:xfrm>
            <a:off x="1603781" y="2680733"/>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smtClean="0">
                <a:solidFill>
                  <a:schemeClr val="bg1"/>
                </a:solidFill>
              </a:rPr>
              <a:t>1</a:t>
            </a:r>
          </a:p>
        </p:txBody>
      </p:sp>
      <p:sp>
        <p:nvSpPr>
          <p:cNvPr id="13" name="Oval 12"/>
          <p:cNvSpPr/>
          <p:nvPr/>
        </p:nvSpPr>
        <p:spPr>
          <a:xfrm>
            <a:off x="4392592" y="2666426"/>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chemeClr val="bg1"/>
                </a:solidFill>
              </a:rPr>
              <a:t>2</a:t>
            </a:r>
            <a:endParaRPr lang="en-US" sz="1300" b="1" dirty="0" smtClean="0">
              <a:solidFill>
                <a:schemeClr val="bg1"/>
              </a:solidFill>
            </a:endParaRPr>
          </a:p>
        </p:txBody>
      </p:sp>
      <p:sp>
        <p:nvSpPr>
          <p:cNvPr id="14" name="Oval 13"/>
          <p:cNvSpPr/>
          <p:nvPr/>
        </p:nvSpPr>
        <p:spPr>
          <a:xfrm>
            <a:off x="7201610" y="2665799"/>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chemeClr val="bg1"/>
                </a:solidFill>
              </a:rPr>
              <a:t>3</a:t>
            </a:r>
            <a:endParaRPr lang="en-US" sz="1300" b="1" dirty="0" smtClean="0">
              <a:solidFill>
                <a:schemeClr val="bg1"/>
              </a:solidFill>
            </a:endParaRPr>
          </a:p>
        </p:txBody>
      </p:sp>
      <p:sp>
        <p:nvSpPr>
          <p:cNvPr id="15" name="Rectangle 6"/>
          <p:cNvSpPr txBox="1"/>
          <p:nvPr/>
        </p:nvSpPr>
        <p:spPr>
          <a:xfrm>
            <a:off x="5955793" y="3231395"/>
            <a:ext cx="2679191" cy="294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911225" eaLnBrk="0" hangingPunct="0">
              <a:buClr>
                <a:schemeClr val="tx2"/>
              </a:buClr>
              <a:defRPr>
                <a:latin typeface="+mn-lt"/>
              </a:defRPr>
            </a:lvl1pPr>
            <a:lvl2pPr marL="196850" lvl="1" indent="-195263" defTabSz="911225" eaLnBrk="0" hangingPunct="0">
              <a:buClr>
                <a:schemeClr val="tx1"/>
              </a:buClr>
              <a:buSzPct val="125000"/>
              <a:buFont typeface="Arial" pitchFamily="34" charset="0"/>
              <a:buChar char="•"/>
              <a:defRPr>
                <a:latin typeface="+mn-lt"/>
                <a:ea typeface="ＭＳ Ｐゴシック" pitchFamily="34" charset="-128"/>
              </a:defRPr>
            </a:lvl2pPr>
            <a:lvl3pPr marL="465138" lvl="2" indent="-266700" defTabSz="911225" eaLnBrk="0" hangingPunct="0">
              <a:buClr>
                <a:schemeClr val="tx1"/>
              </a:buClr>
              <a:buSzPct val="120000"/>
              <a:buFont typeface="Arial" pitchFamily="34" charset="0"/>
              <a:buChar char="–"/>
              <a:defRPr>
                <a:latin typeface="+mn-lt"/>
                <a:ea typeface="ＭＳ Ｐゴシック" pitchFamily="34" charset="-128"/>
              </a:defRPr>
            </a:lvl3pPr>
            <a:lvl4pPr marL="625475" lvl="3" indent="-157163" defTabSz="911225" eaLnBrk="0" hangingPunct="0">
              <a:buClr>
                <a:schemeClr val="tx1"/>
              </a:buClr>
              <a:buSzPct val="90000"/>
              <a:buFont typeface="Arial" pitchFamily="34" charset="0"/>
              <a:buChar char="•"/>
              <a:defRPr>
                <a:latin typeface="+mn-lt"/>
                <a:ea typeface="ＭＳ Ｐゴシック" pitchFamily="34" charset="-128"/>
              </a:defRPr>
            </a:lvl4pPr>
            <a:lvl5pPr marL="763588" lvl="4" indent="-131763" defTabSz="911225" eaLnBrk="0" hangingPunct="0">
              <a:buClr>
                <a:schemeClr val="tx1"/>
              </a:buClr>
              <a:buSzPct val="89000"/>
              <a:buFont typeface="Arial" pitchFamily="34" charset="0"/>
              <a:buChar char="-"/>
              <a:defRPr>
                <a:latin typeface="+mn-lt"/>
                <a:ea typeface="ＭＳ Ｐゴシック" pitchFamily="34" charset="-128"/>
              </a:defRPr>
            </a:lvl5pPr>
            <a:lvl6pPr marL="764279" indent="-132689" defTabSz="912632" fontAlgn="base">
              <a:spcBef>
                <a:spcPct val="0"/>
              </a:spcBef>
              <a:spcAft>
                <a:spcPct val="0"/>
              </a:spcAft>
              <a:buClr>
                <a:schemeClr val="tx2"/>
              </a:buClr>
              <a:buSzPct val="89000"/>
              <a:buFont typeface="Arial" charset="0"/>
              <a:buChar char="-"/>
              <a:defRPr baseline="0">
                <a:latin typeface="+mn-lt"/>
              </a:defRPr>
            </a:lvl6pPr>
            <a:lvl7pPr marL="764279" indent="-132689" defTabSz="912632" fontAlgn="base">
              <a:spcBef>
                <a:spcPct val="0"/>
              </a:spcBef>
              <a:spcAft>
                <a:spcPct val="0"/>
              </a:spcAft>
              <a:buClr>
                <a:schemeClr val="tx2"/>
              </a:buClr>
              <a:buSzPct val="89000"/>
              <a:buFont typeface="Arial" charset="0"/>
              <a:buChar char="-"/>
              <a:defRPr baseline="0">
                <a:latin typeface="+mn-lt"/>
              </a:defRPr>
            </a:lvl7pPr>
            <a:lvl8pPr marL="764279" indent="-132689" defTabSz="912632" fontAlgn="base">
              <a:spcBef>
                <a:spcPct val="0"/>
              </a:spcBef>
              <a:spcAft>
                <a:spcPct val="0"/>
              </a:spcAft>
              <a:buClr>
                <a:schemeClr val="tx2"/>
              </a:buClr>
              <a:buSzPct val="89000"/>
              <a:buFont typeface="Arial" charset="0"/>
              <a:buChar char="-"/>
              <a:defRPr baseline="0">
                <a:latin typeface="+mn-lt"/>
              </a:defRPr>
            </a:lvl8pPr>
            <a:lvl9pPr marL="764279" indent="-132689" defTabSz="912632" fontAlgn="base">
              <a:spcBef>
                <a:spcPct val="0"/>
              </a:spcBef>
              <a:spcAft>
                <a:spcPct val="0"/>
              </a:spcAft>
              <a:buClr>
                <a:schemeClr val="tx2"/>
              </a:buClr>
              <a:buSzPct val="89000"/>
              <a:buFont typeface="Arial" charset="0"/>
              <a:buChar char="-"/>
              <a:defRPr baseline="0">
                <a:latin typeface="+mn-lt"/>
              </a:defRPr>
            </a:lvl9pPr>
          </a:lstStyle>
          <a:p>
            <a:pPr lvl="1">
              <a:lnSpc>
                <a:spcPct val="90000"/>
              </a:lnSpc>
              <a:spcBef>
                <a:spcPct val="30000"/>
              </a:spcBef>
            </a:pPr>
            <a:r>
              <a:rPr lang="en-US" sz="1600" b="1" dirty="0">
                <a:solidFill>
                  <a:schemeClr val="tx2"/>
                </a:solidFill>
                <a:ea typeface="+mn-ea"/>
              </a:rPr>
              <a:t>System too complex </a:t>
            </a:r>
            <a:r>
              <a:rPr lang="en-US" sz="1600" dirty="0">
                <a:ea typeface="+mn-ea"/>
              </a:rPr>
              <a:t>to navigate, </a:t>
            </a:r>
            <a:r>
              <a:rPr lang="en-US" sz="1600" dirty="0" smtClean="0">
                <a:ea typeface="+mn-ea"/>
              </a:rPr>
              <a:t>post </a:t>
            </a:r>
            <a:r>
              <a:rPr lang="en-US" sz="1600" dirty="0">
                <a:ea typeface="+mn-ea"/>
              </a:rPr>
              <a:t>jobs, secure training funds, find a </a:t>
            </a:r>
            <a:r>
              <a:rPr lang="en-US" sz="1600" dirty="0" smtClean="0">
                <a:ea typeface="+mn-ea"/>
              </a:rPr>
              <a:t>candidate/ </a:t>
            </a:r>
            <a:r>
              <a:rPr lang="en-US" sz="1600" dirty="0">
                <a:ea typeface="+mn-ea"/>
              </a:rPr>
              <a:t>training </a:t>
            </a:r>
            <a:r>
              <a:rPr lang="en-US" sz="1600" dirty="0" smtClean="0">
                <a:ea typeface="+mn-ea"/>
              </a:rPr>
              <a:t>program</a:t>
            </a:r>
          </a:p>
          <a:p>
            <a:pPr lvl="1">
              <a:lnSpc>
                <a:spcPct val="90000"/>
              </a:lnSpc>
              <a:spcBef>
                <a:spcPct val="30000"/>
              </a:spcBef>
            </a:pPr>
            <a:r>
              <a:rPr lang="en-US" sz="1600" dirty="0">
                <a:ea typeface="+mn-ea"/>
              </a:rPr>
              <a:t>Most </a:t>
            </a:r>
            <a:r>
              <a:rPr lang="en-US" sz="1600" b="1" dirty="0" smtClean="0">
                <a:solidFill>
                  <a:schemeClr val="tx2"/>
                </a:solidFill>
                <a:ea typeface="+mn-ea"/>
              </a:rPr>
              <a:t>manufacturers too </a:t>
            </a:r>
            <a:r>
              <a:rPr lang="en-US" sz="1600" b="1" dirty="0">
                <a:solidFill>
                  <a:schemeClr val="tx2"/>
                </a:solidFill>
                <a:ea typeface="+mn-ea"/>
              </a:rPr>
              <a:t>small </a:t>
            </a:r>
            <a:r>
              <a:rPr lang="en-US" sz="1600" dirty="0">
                <a:ea typeface="+mn-ea"/>
              </a:rPr>
              <a:t>for HR </a:t>
            </a:r>
            <a:r>
              <a:rPr lang="en-US" sz="1600" dirty="0" smtClean="0">
                <a:ea typeface="+mn-ea"/>
              </a:rPr>
              <a:t>department</a:t>
            </a:r>
          </a:p>
          <a:p>
            <a:pPr lvl="1">
              <a:lnSpc>
                <a:spcPct val="90000"/>
              </a:lnSpc>
              <a:spcBef>
                <a:spcPct val="30000"/>
              </a:spcBef>
            </a:pPr>
            <a:r>
              <a:rPr lang="en-US" sz="1600" dirty="0">
                <a:ea typeface="+mn-ea"/>
              </a:rPr>
              <a:t>Skills of existing pipeline </a:t>
            </a:r>
            <a:r>
              <a:rPr lang="en-US" sz="1600" b="1" dirty="0">
                <a:solidFill>
                  <a:schemeClr val="tx2"/>
                </a:solidFill>
                <a:ea typeface="+mn-ea"/>
              </a:rPr>
              <a:t>not suited </a:t>
            </a:r>
            <a:r>
              <a:rPr lang="en-US" sz="1600" dirty="0">
                <a:ea typeface="+mn-ea"/>
              </a:rPr>
              <a:t>to open </a:t>
            </a:r>
            <a:r>
              <a:rPr lang="en-US" sz="1600" dirty="0" smtClean="0">
                <a:ea typeface="+mn-ea"/>
              </a:rPr>
              <a:t>jobs</a:t>
            </a:r>
          </a:p>
          <a:p>
            <a:pPr lvl="1">
              <a:lnSpc>
                <a:spcPct val="90000"/>
              </a:lnSpc>
              <a:spcBef>
                <a:spcPct val="30000"/>
              </a:spcBef>
            </a:pPr>
            <a:r>
              <a:rPr lang="en-US" sz="1600" b="1" dirty="0">
                <a:solidFill>
                  <a:schemeClr val="tx2"/>
                </a:solidFill>
                <a:ea typeface="+mn-ea"/>
              </a:rPr>
              <a:t>Inconsistent formats </a:t>
            </a:r>
            <a:r>
              <a:rPr lang="en-US" sz="1600" dirty="0">
                <a:ea typeface="+mn-ea"/>
              </a:rPr>
              <a:t>limit candidate </a:t>
            </a:r>
            <a:r>
              <a:rPr lang="en-US" sz="1600" dirty="0" smtClean="0">
                <a:ea typeface="+mn-ea"/>
              </a:rPr>
              <a:t>searchability</a:t>
            </a:r>
          </a:p>
          <a:p>
            <a:pPr lvl="1">
              <a:lnSpc>
                <a:spcPct val="90000"/>
              </a:lnSpc>
              <a:spcBef>
                <a:spcPct val="30000"/>
              </a:spcBef>
            </a:pPr>
            <a:r>
              <a:rPr lang="en-US" sz="1600" b="1" dirty="0" smtClean="0">
                <a:solidFill>
                  <a:schemeClr val="tx2"/>
                </a:solidFill>
                <a:ea typeface="+mn-ea"/>
              </a:rPr>
              <a:t>Low </a:t>
            </a:r>
            <a:r>
              <a:rPr lang="en-US" sz="1600" b="1" dirty="0">
                <a:solidFill>
                  <a:schemeClr val="tx2"/>
                </a:solidFill>
                <a:ea typeface="+mn-ea"/>
              </a:rPr>
              <a:t>confide</a:t>
            </a:r>
            <a:r>
              <a:rPr lang="en-US" sz="1500" b="1" dirty="0">
                <a:solidFill>
                  <a:schemeClr val="tx2"/>
                </a:solidFill>
                <a:ea typeface="+mn-ea"/>
              </a:rPr>
              <a:t>nce </a:t>
            </a:r>
            <a:r>
              <a:rPr lang="en-US" sz="1500" dirty="0">
                <a:ea typeface="+mn-ea"/>
              </a:rPr>
              <a:t>in ability to find candidate</a:t>
            </a:r>
          </a:p>
        </p:txBody>
      </p:sp>
      <p:sp>
        <p:nvSpPr>
          <p:cNvPr id="16" name="Rectangle 10"/>
          <p:cNvSpPr txBox="1"/>
          <p:nvPr/>
        </p:nvSpPr>
        <p:spPr>
          <a:xfrm>
            <a:off x="3205128" y="3248610"/>
            <a:ext cx="2650079" cy="265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911225" eaLnBrk="0" hangingPunct="0">
              <a:buClr>
                <a:schemeClr val="tx2"/>
              </a:buClr>
              <a:defRPr>
                <a:latin typeface="+mn-lt"/>
              </a:defRPr>
            </a:lvl1pPr>
            <a:lvl2pPr marL="196850" lvl="1" indent="-195263" defTabSz="911225" eaLnBrk="0" hangingPunct="0">
              <a:buClr>
                <a:schemeClr val="tx1"/>
              </a:buClr>
              <a:buSzPct val="125000"/>
              <a:buFont typeface="Arial" pitchFamily="34" charset="0"/>
              <a:buChar char="•"/>
              <a:defRPr>
                <a:latin typeface="+mn-lt"/>
                <a:ea typeface="ＭＳ Ｐゴシック" pitchFamily="34" charset="-128"/>
              </a:defRPr>
            </a:lvl2pPr>
            <a:lvl3pPr marL="465138" lvl="2" indent="-266700" defTabSz="911225" eaLnBrk="0" hangingPunct="0">
              <a:buClr>
                <a:schemeClr val="tx1"/>
              </a:buClr>
              <a:buSzPct val="120000"/>
              <a:buFont typeface="Arial" pitchFamily="34" charset="0"/>
              <a:buChar char="–"/>
              <a:defRPr>
                <a:latin typeface="+mn-lt"/>
                <a:ea typeface="ＭＳ Ｐゴシック" pitchFamily="34" charset="-128"/>
              </a:defRPr>
            </a:lvl3pPr>
            <a:lvl4pPr marL="625475" lvl="3" indent="-157163" defTabSz="911225" eaLnBrk="0" hangingPunct="0">
              <a:buClr>
                <a:schemeClr val="tx1"/>
              </a:buClr>
              <a:buSzPct val="90000"/>
              <a:buFont typeface="Arial" pitchFamily="34" charset="0"/>
              <a:buChar char="•"/>
              <a:defRPr>
                <a:latin typeface="+mn-lt"/>
                <a:ea typeface="ＭＳ Ｐゴシック" pitchFamily="34" charset="-128"/>
              </a:defRPr>
            </a:lvl4pPr>
            <a:lvl5pPr marL="763588" lvl="4" indent="-131763" defTabSz="911225" eaLnBrk="0" hangingPunct="0">
              <a:buClr>
                <a:schemeClr val="tx1"/>
              </a:buClr>
              <a:buSzPct val="89000"/>
              <a:buFont typeface="Arial" pitchFamily="34" charset="0"/>
              <a:buChar char="-"/>
              <a:defRPr>
                <a:latin typeface="+mn-lt"/>
                <a:ea typeface="ＭＳ Ｐゴシック" pitchFamily="34" charset="-128"/>
              </a:defRPr>
            </a:lvl5pPr>
            <a:lvl6pPr marL="764279" indent="-132689" defTabSz="912632" fontAlgn="base">
              <a:spcBef>
                <a:spcPct val="0"/>
              </a:spcBef>
              <a:spcAft>
                <a:spcPct val="0"/>
              </a:spcAft>
              <a:buClr>
                <a:schemeClr val="tx2"/>
              </a:buClr>
              <a:buSzPct val="89000"/>
              <a:buFont typeface="Arial" charset="0"/>
              <a:buChar char="-"/>
              <a:defRPr baseline="0">
                <a:latin typeface="+mn-lt"/>
              </a:defRPr>
            </a:lvl6pPr>
            <a:lvl7pPr marL="764279" indent="-132689" defTabSz="912632" fontAlgn="base">
              <a:spcBef>
                <a:spcPct val="0"/>
              </a:spcBef>
              <a:spcAft>
                <a:spcPct val="0"/>
              </a:spcAft>
              <a:buClr>
                <a:schemeClr val="tx2"/>
              </a:buClr>
              <a:buSzPct val="89000"/>
              <a:buFont typeface="Arial" charset="0"/>
              <a:buChar char="-"/>
              <a:defRPr baseline="0">
                <a:latin typeface="+mn-lt"/>
              </a:defRPr>
            </a:lvl7pPr>
            <a:lvl8pPr marL="764279" indent="-132689" defTabSz="912632" fontAlgn="base">
              <a:spcBef>
                <a:spcPct val="0"/>
              </a:spcBef>
              <a:spcAft>
                <a:spcPct val="0"/>
              </a:spcAft>
              <a:buClr>
                <a:schemeClr val="tx2"/>
              </a:buClr>
              <a:buSzPct val="89000"/>
              <a:buFont typeface="Arial" charset="0"/>
              <a:buChar char="-"/>
              <a:defRPr baseline="0">
                <a:latin typeface="+mn-lt"/>
              </a:defRPr>
            </a:lvl8pPr>
            <a:lvl9pPr marL="764279" indent="-132689" defTabSz="912632" fontAlgn="base">
              <a:spcBef>
                <a:spcPct val="0"/>
              </a:spcBef>
              <a:spcAft>
                <a:spcPct val="0"/>
              </a:spcAft>
              <a:buClr>
                <a:schemeClr val="tx2"/>
              </a:buClr>
              <a:buSzPct val="89000"/>
              <a:buFont typeface="Arial" charset="0"/>
              <a:buChar char="-"/>
              <a:defRPr baseline="0">
                <a:latin typeface="+mn-lt"/>
              </a:defRPr>
            </a:lvl9pPr>
          </a:lstStyle>
          <a:p>
            <a:pPr lvl="1">
              <a:lnSpc>
                <a:spcPct val="90000"/>
              </a:lnSpc>
              <a:spcBef>
                <a:spcPct val="30000"/>
              </a:spcBef>
            </a:pPr>
            <a:r>
              <a:rPr lang="en-US" sz="1600" dirty="0">
                <a:ea typeface="+mn-ea"/>
              </a:rPr>
              <a:t>C</a:t>
            </a:r>
            <a:r>
              <a:rPr lang="en-US" sz="1600" dirty="0" smtClean="0">
                <a:ea typeface="+mn-ea"/>
              </a:rPr>
              <a:t>areer </a:t>
            </a:r>
            <a:r>
              <a:rPr lang="en-US" sz="1600" dirty="0">
                <a:ea typeface="+mn-ea"/>
              </a:rPr>
              <a:t>coaching is </a:t>
            </a:r>
            <a:r>
              <a:rPr lang="en-US" sz="1600" b="1" dirty="0">
                <a:solidFill>
                  <a:schemeClr val="tx2"/>
                </a:solidFill>
                <a:ea typeface="+mn-ea"/>
              </a:rPr>
              <a:t>costly and time </a:t>
            </a:r>
            <a:r>
              <a:rPr lang="en-US" sz="1600" b="1" dirty="0" smtClean="0">
                <a:solidFill>
                  <a:schemeClr val="tx2"/>
                </a:solidFill>
                <a:ea typeface="+mn-ea"/>
              </a:rPr>
              <a:t>consuming</a:t>
            </a:r>
          </a:p>
          <a:p>
            <a:pPr lvl="1">
              <a:lnSpc>
                <a:spcPct val="90000"/>
              </a:lnSpc>
              <a:spcBef>
                <a:spcPct val="30000"/>
              </a:spcBef>
            </a:pPr>
            <a:r>
              <a:rPr lang="en-US" sz="1600" dirty="0" smtClean="0">
                <a:ea typeface="+mn-ea"/>
              </a:rPr>
              <a:t>Training programs </a:t>
            </a:r>
            <a:r>
              <a:rPr lang="en-US" sz="1600" b="1" dirty="0" smtClean="0">
                <a:solidFill>
                  <a:schemeClr val="tx2"/>
                </a:solidFill>
                <a:ea typeface="+mn-ea"/>
              </a:rPr>
              <a:t>disconnected </a:t>
            </a:r>
            <a:r>
              <a:rPr lang="en-US" sz="1600" dirty="0">
                <a:ea typeface="+mn-ea"/>
              </a:rPr>
              <a:t>from job </a:t>
            </a:r>
            <a:r>
              <a:rPr lang="en-US" sz="1600" dirty="0" smtClean="0">
                <a:ea typeface="+mn-ea"/>
              </a:rPr>
              <a:t>needs</a:t>
            </a:r>
          </a:p>
          <a:p>
            <a:pPr lvl="1">
              <a:lnSpc>
                <a:spcPct val="90000"/>
              </a:lnSpc>
              <a:spcBef>
                <a:spcPct val="30000"/>
              </a:spcBef>
            </a:pPr>
            <a:r>
              <a:rPr lang="en-US" sz="1600" dirty="0">
                <a:ea typeface="+mn-ea"/>
              </a:rPr>
              <a:t>Placement metrics </a:t>
            </a:r>
            <a:r>
              <a:rPr lang="en-US" sz="1600" b="1" dirty="0">
                <a:solidFill>
                  <a:schemeClr val="tx2"/>
                </a:solidFill>
                <a:ea typeface="+mn-ea"/>
              </a:rPr>
              <a:t>incentivize prioritizing skilled</a:t>
            </a:r>
            <a:r>
              <a:rPr lang="en-US" sz="1600" dirty="0">
                <a:solidFill>
                  <a:schemeClr val="tx2"/>
                </a:solidFill>
                <a:ea typeface="+mn-ea"/>
              </a:rPr>
              <a:t> </a:t>
            </a:r>
            <a:r>
              <a:rPr lang="en-US" sz="1600" dirty="0">
                <a:ea typeface="+mn-ea"/>
              </a:rPr>
              <a:t>or easily trained </a:t>
            </a:r>
            <a:r>
              <a:rPr lang="en-US" sz="1600" dirty="0" smtClean="0">
                <a:ea typeface="+mn-ea"/>
              </a:rPr>
              <a:t>workers</a:t>
            </a:r>
          </a:p>
          <a:p>
            <a:pPr lvl="1">
              <a:lnSpc>
                <a:spcPct val="90000"/>
              </a:lnSpc>
              <a:spcBef>
                <a:spcPct val="30000"/>
              </a:spcBef>
            </a:pPr>
            <a:r>
              <a:rPr lang="en-US" sz="1600" dirty="0" smtClean="0">
                <a:ea typeface="+mn-ea"/>
              </a:rPr>
              <a:t>Training/</a:t>
            </a:r>
            <a:r>
              <a:rPr lang="en-US" sz="1600" b="1" dirty="0" smtClean="0">
                <a:solidFill>
                  <a:schemeClr val="tx2"/>
                </a:solidFill>
                <a:ea typeface="+mn-ea"/>
              </a:rPr>
              <a:t>hiring </a:t>
            </a:r>
            <a:r>
              <a:rPr lang="en-US" sz="1600" b="1" dirty="0">
                <a:solidFill>
                  <a:schemeClr val="tx2"/>
                </a:solidFill>
                <a:ea typeface="+mn-ea"/>
              </a:rPr>
              <a:t>subject to proximity/chance</a:t>
            </a:r>
            <a:r>
              <a:rPr lang="en-US" sz="1600" dirty="0">
                <a:solidFill>
                  <a:schemeClr val="tx2"/>
                </a:solidFill>
                <a:ea typeface="+mn-ea"/>
              </a:rPr>
              <a:t>,</a:t>
            </a:r>
            <a:r>
              <a:rPr lang="en-US" sz="1600" dirty="0">
                <a:ea typeface="+mn-ea"/>
              </a:rPr>
              <a:t> vs. objective evaluation of program merits</a:t>
            </a:r>
          </a:p>
        </p:txBody>
      </p:sp>
      <p:sp>
        <p:nvSpPr>
          <p:cNvPr id="17" name="Rectangle 31"/>
          <p:cNvSpPr txBox="1"/>
          <p:nvPr/>
        </p:nvSpPr>
        <p:spPr>
          <a:xfrm>
            <a:off x="476611" y="3268396"/>
            <a:ext cx="2538218" cy="265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911225" eaLnBrk="0" hangingPunct="0">
              <a:buClr>
                <a:schemeClr val="tx2"/>
              </a:buClr>
              <a:defRPr>
                <a:latin typeface="+mn-lt"/>
              </a:defRPr>
            </a:lvl1pPr>
            <a:lvl2pPr marL="196850" lvl="1" indent="-195263" defTabSz="911225" eaLnBrk="0" hangingPunct="0">
              <a:buClr>
                <a:schemeClr val="tx1"/>
              </a:buClr>
              <a:buSzPct val="125000"/>
              <a:buFont typeface="Arial" pitchFamily="34" charset="0"/>
              <a:buChar char="•"/>
              <a:defRPr>
                <a:latin typeface="+mn-lt"/>
                <a:ea typeface="ＭＳ Ｐゴシック" pitchFamily="34" charset="-128"/>
              </a:defRPr>
            </a:lvl2pPr>
            <a:lvl3pPr marL="465138" lvl="2" indent="-266700" defTabSz="911225" eaLnBrk="0" hangingPunct="0">
              <a:buClr>
                <a:schemeClr val="tx1"/>
              </a:buClr>
              <a:buSzPct val="120000"/>
              <a:buFont typeface="Arial" pitchFamily="34" charset="0"/>
              <a:buChar char="–"/>
              <a:defRPr>
                <a:latin typeface="+mn-lt"/>
                <a:ea typeface="ＭＳ Ｐゴシック" pitchFamily="34" charset="-128"/>
              </a:defRPr>
            </a:lvl3pPr>
            <a:lvl4pPr marL="625475" lvl="3" indent="-157163" defTabSz="911225" eaLnBrk="0" hangingPunct="0">
              <a:buClr>
                <a:schemeClr val="tx1"/>
              </a:buClr>
              <a:buSzPct val="90000"/>
              <a:buFont typeface="Arial" pitchFamily="34" charset="0"/>
              <a:buChar char="•"/>
              <a:defRPr>
                <a:latin typeface="+mn-lt"/>
                <a:ea typeface="ＭＳ Ｐゴシック" pitchFamily="34" charset="-128"/>
              </a:defRPr>
            </a:lvl4pPr>
            <a:lvl5pPr marL="763588" lvl="4" indent="-131763" defTabSz="911225" eaLnBrk="0" hangingPunct="0">
              <a:buClr>
                <a:schemeClr val="tx1"/>
              </a:buClr>
              <a:buSzPct val="89000"/>
              <a:buFont typeface="Arial" pitchFamily="34" charset="0"/>
              <a:buChar char="-"/>
              <a:defRPr>
                <a:latin typeface="+mn-lt"/>
                <a:ea typeface="ＭＳ Ｐゴシック" pitchFamily="34" charset="-128"/>
              </a:defRPr>
            </a:lvl5pPr>
            <a:lvl6pPr marL="764279" indent="-132689" defTabSz="912632" fontAlgn="base">
              <a:spcBef>
                <a:spcPct val="0"/>
              </a:spcBef>
              <a:spcAft>
                <a:spcPct val="0"/>
              </a:spcAft>
              <a:buClr>
                <a:schemeClr val="tx2"/>
              </a:buClr>
              <a:buSzPct val="89000"/>
              <a:buFont typeface="Arial" charset="0"/>
              <a:buChar char="-"/>
              <a:defRPr baseline="0">
                <a:latin typeface="+mn-lt"/>
              </a:defRPr>
            </a:lvl6pPr>
            <a:lvl7pPr marL="764279" indent="-132689" defTabSz="912632" fontAlgn="base">
              <a:spcBef>
                <a:spcPct val="0"/>
              </a:spcBef>
              <a:spcAft>
                <a:spcPct val="0"/>
              </a:spcAft>
              <a:buClr>
                <a:schemeClr val="tx2"/>
              </a:buClr>
              <a:buSzPct val="89000"/>
              <a:buFont typeface="Arial" charset="0"/>
              <a:buChar char="-"/>
              <a:defRPr baseline="0">
                <a:latin typeface="+mn-lt"/>
              </a:defRPr>
            </a:lvl7pPr>
            <a:lvl8pPr marL="764279" indent="-132689" defTabSz="912632" fontAlgn="base">
              <a:spcBef>
                <a:spcPct val="0"/>
              </a:spcBef>
              <a:spcAft>
                <a:spcPct val="0"/>
              </a:spcAft>
              <a:buClr>
                <a:schemeClr val="tx2"/>
              </a:buClr>
              <a:buSzPct val="89000"/>
              <a:buFont typeface="Arial" charset="0"/>
              <a:buChar char="-"/>
              <a:defRPr baseline="0">
                <a:latin typeface="+mn-lt"/>
              </a:defRPr>
            </a:lvl8pPr>
            <a:lvl9pPr marL="764279" indent="-132689" defTabSz="912632" fontAlgn="base">
              <a:spcBef>
                <a:spcPct val="0"/>
              </a:spcBef>
              <a:spcAft>
                <a:spcPct val="0"/>
              </a:spcAft>
              <a:buClr>
                <a:schemeClr val="tx2"/>
              </a:buClr>
              <a:buSzPct val="89000"/>
              <a:buFont typeface="Arial" charset="0"/>
              <a:buChar char="-"/>
              <a:defRPr baseline="0">
                <a:latin typeface="+mn-lt"/>
              </a:defRPr>
            </a:lvl9pPr>
          </a:lstStyle>
          <a:p>
            <a:pPr lvl="1">
              <a:lnSpc>
                <a:spcPct val="90000"/>
              </a:lnSpc>
              <a:spcBef>
                <a:spcPct val="30000"/>
              </a:spcBef>
            </a:pPr>
            <a:r>
              <a:rPr lang="en-US" sz="1600" b="1" dirty="0">
                <a:solidFill>
                  <a:schemeClr val="tx2"/>
                </a:solidFill>
                <a:ea typeface="+mn-ea"/>
              </a:rPr>
              <a:t>Low awareness, poor perception </a:t>
            </a:r>
            <a:r>
              <a:rPr lang="en-US" sz="1600" dirty="0">
                <a:ea typeface="+mn-ea"/>
              </a:rPr>
              <a:t>of manufacturing </a:t>
            </a:r>
            <a:r>
              <a:rPr lang="en-US" sz="1600" dirty="0" smtClean="0">
                <a:ea typeface="+mn-ea"/>
              </a:rPr>
              <a:t>jobs</a:t>
            </a:r>
          </a:p>
          <a:p>
            <a:pPr lvl="1">
              <a:lnSpc>
                <a:spcPct val="90000"/>
              </a:lnSpc>
              <a:spcBef>
                <a:spcPct val="30000"/>
              </a:spcBef>
            </a:pPr>
            <a:r>
              <a:rPr lang="en-US" sz="1600" b="1" dirty="0">
                <a:solidFill>
                  <a:schemeClr val="tx2"/>
                </a:solidFill>
                <a:ea typeface="+mn-ea"/>
              </a:rPr>
              <a:t>Job readiness</a:t>
            </a:r>
            <a:r>
              <a:rPr lang="en-US" sz="1600" dirty="0">
                <a:solidFill>
                  <a:schemeClr val="tx2"/>
                </a:solidFill>
                <a:ea typeface="+mn-ea"/>
              </a:rPr>
              <a:t> </a:t>
            </a:r>
            <a:r>
              <a:rPr lang="en-US" sz="1600" dirty="0">
                <a:ea typeface="+mn-ea"/>
              </a:rPr>
              <a:t>of some job seekers, for both soft and technical </a:t>
            </a:r>
            <a:r>
              <a:rPr lang="en-US" sz="1600" dirty="0" smtClean="0">
                <a:ea typeface="+mn-ea"/>
              </a:rPr>
              <a:t>skills</a:t>
            </a:r>
          </a:p>
          <a:p>
            <a:pPr lvl="1">
              <a:lnSpc>
                <a:spcPct val="90000"/>
              </a:lnSpc>
              <a:spcBef>
                <a:spcPct val="30000"/>
              </a:spcBef>
            </a:pPr>
            <a:r>
              <a:rPr lang="en-US" sz="1600" dirty="0" smtClean="0">
                <a:ea typeface="+mn-ea"/>
              </a:rPr>
              <a:t>Geography </a:t>
            </a:r>
            <a:r>
              <a:rPr lang="en-US" sz="1600" dirty="0">
                <a:ea typeface="+mn-ea"/>
              </a:rPr>
              <a:t>limits </a:t>
            </a:r>
            <a:r>
              <a:rPr lang="en-US" sz="1600" b="1" dirty="0">
                <a:solidFill>
                  <a:schemeClr val="tx2"/>
                </a:solidFill>
                <a:ea typeface="+mn-ea"/>
              </a:rPr>
              <a:t>access to resources</a:t>
            </a:r>
            <a:r>
              <a:rPr lang="en-US" sz="1600" b="1" dirty="0">
                <a:ea typeface="+mn-ea"/>
              </a:rPr>
              <a:t> </a:t>
            </a:r>
            <a:r>
              <a:rPr lang="en-US" sz="1600" dirty="0">
                <a:ea typeface="+mn-ea"/>
              </a:rPr>
              <a:t>in some </a:t>
            </a:r>
            <a:r>
              <a:rPr lang="en-US" sz="1600" dirty="0" smtClean="0">
                <a:ea typeface="+mn-ea"/>
              </a:rPr>
              <a:t>areas</a:t>
            </a:r>
          </a:p>
          <a:p>
            <a:pPr lvl="1">
              <a:lnSpc>
                <a:spcPct val="90000"/>
              </a:lnSpc>
              <a:spcBef>
                <a:spcPct val="30000"/>
              </a:spcBef>
            </a:pPr>
            <a:r>
              <a:rPr lang="en-US" sz="1600" dirty="0">
                <a:ea typeface="+mn-ea"/>
              </a:rPr>
              <a:t>Individuals </a:t>
            </a:r>
            <a:r>
              <a:rPr lang="en-US" sz="1600" b="1" dirty="0">
                <a:solidFill>
                  <a:schemeClr val="tx2"/>
                </a:solidFill>
                <a:ea typeface="+mn-ea"/>
              </a:rPr>
              <a:t>don’t know where to start</a:t>
            </a:r>
            <a:r>
              <a:rPr lang="en-US" sz="1600" b="1" dirty="0">
                <a:ea typeface="+mn-ea"/>
              </a:rPr>
              <a:t> </a:t>
            </a:r>
            <a:r>
              <a:rPr lang="en-US" sz="1600" dirty="0">
                <a:ea typeface="+mn-ea"/>
              </a:rPr>
              <a:t>finding a job, program, or case worker</a:t>
            </a:r>
          </a:p>
        </p:txBody>
      </p:sp>
      <p:sp>
        <p:nvSpPr>
          <p:cNvPr id="18" name="Rectangle 17"/>
          <p:cNvSpPr/>
          <p:nvPr/>
        </p:nvSpPr>
        <p:spPr>
          <a:xfrm>
            <a:off x="76200" y="6242231"/>
            <a:ext cx="8991600" cy="539569"/>
          </a:xfrm>
          <a:prstGeom prst="rect">
            <a:avLst/>
          </a:prstGeom>
          <a:solidFill>
            <a:schemeClr val="bg1"/>
          </a:solid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2"/>
                </a:solidFill>
              </a:rPr>
              <a:t>1000 Jobs was launched in January 2015 to test strategies to address this disconnect be job seekers and potential employment.</a:t>
            </a:r>
            <a:endParaRPr lang="en-US" sz="1300" b="1" dirty="0">
              <a:solidFill>
                <a:schemeClr val="tx2"/>
              </a:solidFill>
            </a:endParaRPr>
          </a:p>
        </p:txBody>
      </p:sp>
    </p:spTree>
    <p:extLst>
      <p:ext uri="{BB962C8B-B14F-4D97-AF65-F5344CB8AC3E}">
        <p14:creationId xmlns:p14="http://schemas.microsoft.com/office/powerpoint/2010/main" val="304069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1000 Jobs Mission</a:t>
            </a:r>
          </a:p>
        </p:txBody>
      </p:sp>
      <p:sp>
        <p:nvSpPr>
          <p:cNvPr id="3" name="Content Placeholder 2"/>
          <p:cNvSpPr>
            <a:spLocks noGrp="1"/>
          </p:cNvSpPr>
          <p:nvPr>
            <p:ph idx="1"/>
          </p:nvPr>
        </p:nvSpPr>
        <p:spPr>
          <a:xfrm>
            <a:off x="152400" y="1143000"/>
            <a:ext cx="8839200" cy="2133599"/>
          </a:xfrm>
        </p:spPr>
        <p:txBody>
          <a:bodyPr>
            <a:normAutofit/>
          </a:bodyPr>
          <a:lstStyle/>
          <a:p>
            <a:r>
              <a:rPr lang="en-US" sz="1600" b="1" dirty="0"/>
              <a:t>Place 1000 Chicagoland job seekers </a:t>
            </a:r>
            <a:r>
              <a:rPr lang="en-US" sz="1600" dirty="0"/>
              <a:t>on the path to manufacturing </a:t>
            </a:r>
            <a:r>
              <a:rPr lang="en-US" sz="1600" dirty="0" smtClean="0"/>
              <a:t>careers.</a:t>
            </a:r>
            <a:endParaRPr lang="en-US" sz="1600" dirty="0"/>
          </a:p>
          <a:p>
            <a:r>
              <a:rPr lang="en-US" sz="1600" b="1" dirty="0"/>
              <a:t>Link residents </a:t>
            </a:r>
            <a:r>
              <a:rPr lang="en-US" sz="1600" dirty="0"/>
              <a:t>who need additional skills to training and apprenticeship </a:t>
            </a:r>
            <a:r>
              <a:rPr lang="en-US" sz="1600" dirty="0" smtClean="0"/>
              <a:t>programs. </a:t>
            </a:r>
            <a:endParaRPr lang="en-US" sz="1600" dirty="0"/>
          </a:p>
          <a:p>
            <a:r>
              <a:rPr lang="en-US" sz="1600" dirty="0"/>
              <a:t>Create a more </a:t>
            </a:r>
            <a:r>
              <a:rPr lang="en-US" sz="1600" b="1" dirty="0"/>
              <a:t>robust pipeline </a:t>
            </a:r>
            <a:r>
              <a:rPr lang="en-US" sz="1600" dirty="0"/>
              <a:t>for employers to connect with the skilled talent they </a:t>
            </a:r>
            <a:r>
              <a:rPr lang="en-US" sz="1600" dirty="0" smtClean="0"/>
              <a:t>require.</a:t>
            </a:r>
            <a:endParaRPr lang="en-US" sz="1600" dirty="0"/>
          </a:p>
          <a:p>
            <a:r>
              <a:rPr lang="en-US" sz="1600" dirty="0"/>
              <a:t>Gather and assess data to determine </a:t>
            </a:r>
            <a:r>
              <a:rPr lang="en-US" sz="1600" b="1" dirty="0"/>
              <a:t>long-term improvements to the workforce-development system</a:t>
            </a:r>
            <a:r>
              <a:rPr lang="en-US" sz="1600" dirty="0"/>
              <a:t> to prepare for the continued demands of the manufacturing sector. </a:t>
            </a:r>
          </a:p>
          <a:p>
            <a:endParaRPr lang="en-US" sz="16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grpSp>
        <p:nvGrpSpPr>
          <p:cNvPr id="6" name="Group 5"/>
          <p:cNvGrpSpPr/>
          <p:nvPr/>
        </p:nvGrpSpPr>
        <p:grpSpPr>
          <a:xfrm>
            <a:off x="304800" y="3006473"/>
            <a:ext cx="8437583" cy="3470527"/>
            <a:chOff x="304800" y="2777872"/>
            <a:chExt cx="8437583" cy="3470527"/>
          </a:xfrm>
        </p:grpSpPr>
        <p:sp>
          <p:nvSpPr>
            <p:cNvPr id="7" name="Oval 6"/>
            <p:cNvSpPr/>
            <p:nvPr/>
          </p:nvSpPr>
          <p:spPr>
            <a:xfrm>
              <a:off x="1577551" y="3663511"/>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smtClean="0">
                  <a:solidFill>
                    <a:srgbClr val="F2EFEF"/>
                  </a:solidFill>
                </a:rPr>
                <a:t>1</a:t>
              </a:r>
            </a:p>
          </p:txBody>
        </p:sp>
        <p:sp>
          <p:nvSpPr>
            <p:cNvPr id="8" name="Oval 7"/>
            <p:cNvSpPr/>
            <p:nvPr/>
          </p:nvSpPr>
          <p:spPr>
            <a:xfrm>
              <a:off x="7232082" y="3688700"/>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rgbClr val="F2EFEF"/>
                  </a:solidFill>
                </a:rPr>
                <a:t>3</a:t>
              </a:r>
              <a:endParaRPr lang="en-US" sz="1300" b="1" dirty="0" smtClean="0">
                <a:solidFill>
                  <a:srgbClr val="F2EFEF"/>
                </a:solidFill>
              </a:endParaRPr>
            </a:p>
          </p:txBody>
        </p:sp>
        <p:sp>
          <p:nvSpPr>
            <p:cNvPr id="9" name="Rectangle 8"/>
            <p:cNvSpPr/>
            <p:nvPr/>
          </p:nvSpPr>
          <p:spPr>
            <a:xfrm>
              <a:off x="6025015" y="3428297"/>
              <a:ext cx="2717367" cy="2820101"/>
            </a:xfrm>
            <a:prstGeom prst="rect">
              <a:avLst/>
            </a:prstGeom>
            <a:solidFill>
              <a:schemeClr val="bg2"/>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p:cNvSpPr/>
            <p:nvPr/>
          </p:nvSpPr>
          <p:spPr>
            <a:xfrm>
              <a:off x="3168027" y="3415735"/>
              <a:ext cx="2717367" cy="2832664"/>
            </a:xfrm>
            <a:prstGeom prst="rect">
              <a:avLst/>
            </a:prstGeom>
            <a:solidFill>
              <a:schemeClr val="bg2"/>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ectangle 10"/>
            <p:cNvSpPr/>
            <p:nvPr/>
          </p:nvSpPr>
          <p:spPr>
            <a:xfrm>
              <a:off x="304800" y="3415734"/>
              <a:ext cx="2717367" cy="2832665"/>
            </a:xfrm>
            <a:prstGeom prst="rect">
              <a:avLst/>
            </a:prstGeom>
            <a:solidFill>
              <a:schemeClr val="bg2"/>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Rectangle 11"/>
            <p:cNvSpPr/>
            <p:nvPr/>
          </p:nvSpPr>
          <p:spPr>
            <a:xfrm>
              <a:off x="6025016" y="3016942"/>
              <a:ext cx="2717367" cy="353615"/>
            </a:xfrm>
            <a:prstGeom prst="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smtClean="0">
                  <a:solidFill>
                    <a:srgbClr val="FFFFFF"/>
                  </a:solidFill>
                </a:rPr>
                <a:t>Coordination</a:t>
              </a:r>
              <a:endParaRPr lang="en-US" b="1" dirty="0">
                <a:solidFill>
                  <a:srgbClr val="FFFFFF"/>
                </a:solidFill>
              </a:endParaRPr>
            </a:p>
          </p:txBody>
        </p:sp>
        <p:sp>
          <p:nvSpPr>
            <p:cNvPr id="13" name="Rectangle 12"/>
            <p:cNvSpPr/>
            <p:nvPr/>
          </p:nvSpPr>
          <p:spPr>
            <a:xfrm>
              <a:off x="304800" y="3019016"/>
              <a:ext cx="2717367" cy="353615"/>
            </a:xfrm>
            <a:prstGeom prst="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smtClean="0">
                  <a:solidFill>
                    <a:srgbClr val="FFFFFF"/>
                  </a:solidFill>
                </a:rPr>
                <a:t>Awareness</a:t>
              </a:r>
              <a:endParaRPr lang="en-US" b="1" dirty="0">
                <a:solidFill>
                  <a:srgbClr val="FFFFFF"/>
                </a:solidFill>
              </a:endParaRPr>
            </a:p>
          </p:txBody>
        </p:sp>
        <p:sp>
          <p:nvSpPr>
            <p:cNvPr id="14" name="Rectangle 13"/>
            <p:cNvSpPr/>
            <p:nvPr/>
          </p:nvSpPr>
          <p:spPr>
            <a:xfrm>
              <a:off x="3168904" y="3027072"/>
              <a:ext cx="2717367" cy="353615"/>
            </a:xfrm>
            <a:prstGeom prst="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smtClean="0">
                  <a:solidFill>
                    <a:srgbClr val="FFFFFF"/>
                  </a:solidFill>
                </a:rPr>
                <a:t>Capacity</a:t>
              </a:r>
              <a:endParaRPr lang="en-US" b="1" dirty="0">
                <a:solidFill>
                  <a:srgbClr val="FFFFFF"/>
                </a:solidFill>
              </a:endParaRPr>
            </a:p>
          </p:txBody>
        </p:sp>
        <p:sp>
          <p:nvSpPr>
            <p:cNvPr id="15" name="Oval 14"/>
            <p:cNvSpPr/>
            <p:nvPr/>
          </p:nvSpPr>
          <p:spPr>
            <a:xfrm>
              <a:off x="1483508" y="2777872"/>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smtClean="0">
                  <a:solidFill>
                    <a:srgbClr val="F2EFEF"/>
                  </a:solidFill>
                </a:rPr>
                <a:t>1</a:t>
              </a:r>
            </a:p>
          </p:txBody>
        </p:sp>
        <p:sp>
          <p:nvSpPr>
            <p:cNvPr id="16" name="Oval 15"/>
            <p:cNvSpPr/>
            <p:nvPr/>
          </p:nvSpPr>
          <p:spPr>
            <a:xfrm>
              <a:off x="4351528" y="2792972"/>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rgbClr val="F2EFEF"/>
                  </a:solidFill>
                </a:rPr>
                <a:t>2</a:t>
              </a:r>
              <a:endParaRPr lang="en-US" sz="1300" b="1" dirty="0" smtClean="0">
                <a:solidFill>
                  <a:srgbClr val="F2EFEF"/>
                </a:solidFill>
              </a:endParaRPr>
            </a:p>
          </p:txBody>
        </p:sp>
        <p:sp>
          <p:nvSpPr>
            <p:cNvPr id="17" name="Oval 16"/>
            <p:cNvSpPr/>
            <p:nvPr/>
          </p:nvSpPr>
          <p:spPr>
            <a:xfrm>
              <a:off x="7224100" y="2777872"/>
              <a:ext cx="303237" cy="30323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solidFill>
                    <a:srgbClr val="F2EFEF"/>
                  </a:solidFill>
                </a:rPr>
                <a:t>3</a:t>
              </a:r>
              <a:endParaRPr lang="en-US" sz="1300" b="1" dirty="0" smtClean="0">
                <a:solidFill>
                  <a:srgbClr val="F2EFEF"/>
                </a:solidFill>
              </a:endParaRPr>
            </a:p>
          </p:txBody>
        </p:sp>
        <p:sp>
          <p:nvSpPr>
            <p:cNvPr id="18" name="Rectangle 6"/>
            <p:cNvSpPr txBox="1"/>
            <p:nvPr/>
          </p:nvSpPr>
          <p:spPr>
            <a:xfrm>
              <a:off x="6100020" y="3502203"/>
              <a:ext cx="2567356"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911225" eaLnBrk="0" hangingPunct="0">
                <a:buClr>
                  <a:schemeClr val="tx2"/>
                </a:buClr>
                <a:defRPr>
                  <a:latin typeface="+mn-lt"/>
                </a:defRPr>
              </a:lvl1pPr>
              <a:lvl2pPr marL="196850" lvl="1" indent="-195263" defTabSz="911225" eaLnBrk="0" hangingPunct="0">
                <a:buClr>
                  <a:schemeClr val="tx1"/>
                </a:buClr>
                <a:buSzPct val="125000"/>
                <a:buFont typeface="Arial" pitchFamily="34" charset="0"/>
                <a:buChar char="•"/>
                <a:defRPr>
                  <a:latin typeface="+mn-lt"/>
                  <a:ea typeface="ＭＳ Ｐゴシック" pitchFamily="34" charset="-128"/>
                </a:defRPr>
              </a:lvl2pPr>
              <a:lvl3pPr marL="465138" lvl="2" indent="-266700" defTabSz="911225" eaLnBrk="0" hangingPunct="0">
                <a:buClr>
                  <a:schemeClr val="tx1"/>
                </a:buClr>
                <a:buSzPct val="120000"/>
                <a:buFont typeface="Arial" pitchFamily="34" charset="0"/>
                <a:buChar char="–"/>
                <a:defRPr>
                  <a:latin typeface="+mn-lt"/>
                  <a:ea typeface="ＭＳ Ｐゴシック" pitchFamily="34" charset="-128"/>
                </a:defRPr>
              </a:lvl3pPr>
              <a:lvl4pPr marL="625475" lvl="3" indent="-157163" defTabSz="911225" eaLnBrk="0" hangingPunct="0">
                <a:buClr>
                  <a:schemeClr val="tx1"/>
                </a:buClr>
                <a:buSzPct val="90000"/>
                <a:buFont typeface="Arial" pitchFamily="34" charset="0"/>
                <a:buChar char="•"/>
                <a:defRPr>
                  <a:latin typeface="+mn-lt"/>
                  <a:ea typeface="ＭＳ Ｐゴシック" pitchFamily="34" charset="-128"/>
                </a:defRPr>
              </a:lvl4pPr>
              <a:lvl5pPr marL="763588" lvl="4" indent="-131763" defTabSz="911225" eaLnBrk="0" hangingPunct="0">
                <a:buClr>
                  <a:schemeClr val="tx1"/>
                </a:buClr>
                <a:buSzPct val="89000"/>
                <a:buFont typeface="Arial" pitchFamily="34" charset="0"/>
                <a:buChar char="-"/>
                <a:defRPr>
                  <a:latin typeface="+mn-lt"/>
                  <a:ea typeface="ＭＳ Ｐゴシック" pitchFamily="34" charset="-128"/>
                </a:defRPr>
              </a:lvl5pPr>
              <a:lvl6pPr marL="764279" indent="-132689" defTabSz="912632" fontAlgn="base">
                <a:spcBef>
                  <a:spcPct val="0"/>
                </a:spcBef>
                <a:spcAft>
                  <a:spcPct val="0"/>
                </a:spcAft>
                <a:buClr>
                  <a:schemeClr val="tx2"/>
                </a:buClr>
                <a:buSzPct val="89000"/>
                <a:buFont typeface="Arial" charset="0"/>
                <a:buChar char="-"/>
                <a:defRPr baseline="0">
                  <a:latin typeface="+mn-lt"/>
                </a:defRPr>
              </a:lvl6pPr>
              <a:lvl7pPr marL="764279" indent="-132689" defTabSz="912632" fontAlgn="base">
                <a:spcBef>
                  <a:spcPct val="0"/>
                </a:spcBef>
                <a:spcAft>
                  <a:spcPct val="0"/>
                </a:spcAft>
                <a:buClr>
                  <a:schemeClr val="tx2"/>
                </a:buClr>
                <a:buSzPct val="89000"/>
                <a:buFont typeface="Arial" charset="0"/>
                <a:buChar char="-"/>
                <a:defRPr baseline="0">
                  <a:latin typeface="+mn-lt"/>
                </a:defRPr>
              </a:lvl7pPr>
              <a:lvl8pPr marL="764279" indent="-132689" defTabSz="912632" fontAlgn="base">
                <a:spcBef>
                  <a:spcPct val="0"/>
                </a:spcBef>
                <a:spcAft>
                  <a:spcPct val="0"/>
                </a:spcAft>
                <a:buClr>
                  <a:schemeClr val="tx2"/>
                </a:buClr>
                <a:buSzPct val="89000"/>
                <a:buFont typeface="Arial" charset="0"/>
                <a:buChar char="-"/>
                <a:defRPr baseline="0">
                  <a:latin typeface="+mn-lt"/>
                </a:defRPr>
              </a:lvl8pPr>
              <a:lvl9pPr marL="764279" indent="-132689" defTabSz="912632" fontAlgn="base">
                <a:spcBef>
                  <a:spcPct val="0"/>
                </a:spcBef>
                <a:spcAft>
                  <a:spcPct val="0"/>
                </a:spcAft>
                <a:buClr>
                  <a:schemeClr val="tx2"/>
                </a:buClr>
                <a:buSzPct val="89000"/>
                <a:buFont typeface="Arial" charset="0"/>
                <a:buChar char="-"/>
                <a:defRPr baseline="0">
                  <a:latin typeface="+mn-lt"/>
                </a:defRPr>
              </a:lvl9pPr>
            </a:lstStyle>
            <a:p>
              <a:pPr marL="1587" lvl="1" indent="0">
                <a:spcBef>
                  <a:spcPct val="30000"/>
                </a:spcBef>
                <a:buClr>
                  <a:srgbClr val="434343"/>
                </a:buClr>
                <a:buFont typeface="Arial" pitchFamily="34" charset="0"/>
                <a:buNone/>
              </a:pPr>
              <a:r>
                <a:rPr lang="en-US" sz="1700" dirty="0" smtClean="0">
                  <a:solidFill>
                    <a:srgbClr val="434343"/>
                  </a:solidFill>
                </a:rPr>
                <a:t>Drive </a:t>
              </a:r>
              <a:r>
                <a:rPr lang="en-US" sz="1700" b="1" dirty="0" smtClean="0">
                  <a:solidFill>
                    <a:srgbClr val="237BB5"/>
                  </a:solidFill>
                </a:rPr>
                <a:t>job </a:t>
              </a:r>
              <a:r>
                <a:rPr lang="en-US" sz="1700" b="1" dirty="0">
                  <a:solidFill>
                    <a:srgbClr val="237BB5"/>
                  </a:solidFill>
                </a:rPr>
                <a:t>seekers, employers, and workforce trainers </a:t>
              </a:r>
              <a:r>
                <a:rPr lang="en-US" sz="1700" b="1" dirty="0" smtClean="0">
                  <a:solidFill>
                    <a:srgbClr val="237BB5"/>
                  </a:solidFill>
                </a:rPr>
                <a:t>to centralized touchpoints </a:t>
              </a:r>
              <a:r>
                <a:rPr lang="en-US" sz="1700" dirty="0" smtClean="0">
                  <a:solidFill>
                    <a:srgbClr val="434343"/>
                  </a:solidFill>
                </a:rPr>
                <a:t>to more </a:t>
              </a:r>
              <a:r>
                <a:rPr lang="en-US" sz="1700" dirty="0">
                  <a:solidFill>
                    <a:srgbClr val="434343"/>
                  </a:solidFill>
                </a:rPr>
                <a:t>efficiently match candidates to open manufacturing positions. </a:t>
              </a:r>
            </a:p>
          </p:txBody>
        </p:sp>
        <p:sp>
          <p:nvSpPr>
            <p:cNvPr id="19" name="Rectangle 10"/>
            <p:cNvSpPr txBox="1"/>
            <p:nvPr/>
          </p:nvSpPr>
          <p:spPr>
            <a:xfrm>
              <a:off x="3255377" y="3505736"/>
              <a:ext cx="2542666"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911225" eaLnBrk="0" hangingPunct="0">
                <a:buClr>
                  <a:schemeClr val="tx2"/>
                </a:buClr>
                <a:defRPr>
                  <a:latin typeface="+mn-lt"/>
                </a:defRPr>
              </a:lvl1pPr>
              <a:lvl2pPr marL="196850" lvl="1" indent="-195263" defTabSz="911225" eaLnBrk="0" hangingPunct="0">
                <a:buClr>
                  <a:schemeClr val="tx1"/>
                </a:buClr>
                <a:buSzPct val="125000"/>
                <a:buFont typeface="Arial" pitchFamily="34" charset="0"/>
                <a:buChar char="•"/>
                <a:defRPr>
                  <a:latin typeface="+mn-lt"/>
                  <a:ea typeface="ＭＳ Ｐゴシック" pitchFamily="34" charset="-128"/>
                </a:defRPr>
              </a:lvl2pPr>
              <a:lvl3pPr marL="465138" lvl="2" indent="-266700" defTabSz="911225" eaLnBrk="0" hangingPunct="0">
                <a:buClr>
                  <a:schemeClr val="tx1"/>
                </a:buClr>
                <a:buSzPct val="120000"/>
                <a:buFont typeface="Arial" pitchFamily="34" charset="0"/>
                <a:buChar char="–"/>
                <a:defRPr>
                  <a:latin typeface="+mn-lt"/>
                  <a:ea typeface="ＭＳ Ｐゴシック" pitchFamily="34" charset="-128"/>
                </a:defRPr>
              </a:lvl3pPr>
              <a:lvl4pPr marL="625475" lvl="3" indent="-157163" defTabSz="911225" eaLnBrk="0" hangingPunct="0">
                <a:buClr>
                  <a:schemeClr val="tx1"/>
                </a:buClr>
                <a:buSzPct val="90000"/>
                <a:buFont typeface="Arial" pitchFamily="34" charset="0"/>
                <a:buChar char="•"/>
                <a:defRPr>
                  <a:latin typeface="+mn-lt"/>
                  <a:ea typeface="ＭＳ Ｐゴシック" pitchFamily="34" charset="-128"/>
                </a:defRPr>
              </a:lvl4pPr>
              <a:lvl5pPr marL="763588" lvl="4" indent="-131763" defTabSz="911225" eaLnBrk="0" hangingPunct="0">
                <a:buClr>
                  <a:schemeClr val="tx1"/>
                </a:buClr>
                <a:buSzPct val="89000"/>
                <a:buFont typeface="Arial" pitchFamily="34" charset="0"/>
                <a:buChar char="-"/>
                <a:defRPr>
                  <a:latin typeface="+mn-lt"/>
                  <a:ea typeface="ＭＳ Ｐゴシック" pitchFamily="34" charset="-128"/>
                </a:defRPr>
              </a:lvl5pPr>
              <a:lvl6pPr marL="764279" indent="-132689" defTabSz="912632" fontAlgn="base">
                <a:spcBef>
                  <a:spcPct val="0"/>
                </a:spcBef>
                <a:spcAft>
                  <a:spcPct val="0"/>
                </a:spcAft>
                <a:buClr>
                  <a:schemeClr val="tx2"/>
                </a:buClr>
                <a:buSzPct val="89000"/>
                <a:buFont typeface="Arial" charset="0"/>
                <a:buChar char="-"/>
                <a:defRPr baseline="0">
                  <a:latin typeface="+mn-lt"/>
                </a:defRPr>
              </a:lvl6pPr>
              <a:lvl7pPr marL="764279" indent="-132689" defTabSz="912632" fontAlgn="base">
                <a:spcBef>
                  <a:spcPct val="0"/>
                </a:spcBef>
                <a:spcAft>
                  <a:spcPct val="0"/>
                </a:spcAft>
                <a:buClr>
                  <a:schemeClr val="tx2"/>
                </a:buClr>
                <a:buSzPct val="89000"/>
                <a:buFont typeface="Arial" charset="0"/>
                <a:buChar char="-"/>
                <a:defRPr baseline="0">
                  <a:latin typeface="+mn-lt"/>
                </a:defRPr>
              </a:lvl7pPr>
              <a:lvl8pPr marL="764279" indent="-132689" defTabSz="912632" fontAlgn="base">
                <a:spcBef>
                  <a:spcPct val="0"/>
                </a:spcBef>
                <a:spcAft>
                  <a:spcPct val="0"/>
                </a:spcAft>
                <a:buClr>
                  <a:schemeClr val="tx2"/>
                </a:buClr>
                <a:buSzPct val="89000"/>
                <a:buFont typeface="Arial" charset="0"/>
                <a:buChar char="-"/>
                <a:defRPr baseline="0">
                  <a:latin typeface="+mn-lt"/>
                </a:defRPr>
              </a:lvl8pPr>
              <a:lvl9pPr marL="764279" indent="-132689" defTabSz="912632" fontAlgn="base">
                <a:spcBef>
                  <a:spcPct val="0"/>
                </a:spcBef>
                <a:spcAft>
                  <a:spcPct val="0"/>
                </a:spcAft>
                <a:buClr>
                  <a:schemeClr val="tx2"/>
                </a:buClr>
                <a:buSzPct val="89000"/>
                <a:buFont typeface="Arial" charset="0"/>
                <a:buChar char="-"/>
                <a:defRPr baseline="0">
                  <a:latin typeface="+mn-lt"/>
                </a:defRPr>
              </a:lvl9pPr>
            </a:lstStyle>
            <a:p>
              <a:pPr marL="1587" lvl="1" indent="0">
                <a:spcBef>
                  <a:spcPct val="30000"/>
                </a:spcBef>
                <a:buClr>
                  <a:srgbClr val="434343"/>
                </a:buClr>
                <a:buFont typeface="Arial" pitchFamily="34" charset="0"/>
                <a:buNone/>
              </a:pPr>
              <a:r>
                <a:rPr lang="en-US" sz="1700" dirty="0">
                  <a:solidFill>
                    <a:srgbClr val="434343"/>
                  </a:solidFill>
                </a:rPr>
                <a:t>Increase the capacity of existing workforce organizations to match candidates to jobs and training programs </a:t>
              </a:r>
              <a:r>
                <a:rPr lang="en-US" sz="1700" b="1" dirty="0">
                  <a:solidFill>
                    <a:srgbClr val="237BB5"/>
                  </a:solidFill>
                </a:rPr>
                <a:t>by adding resources and pooling information among </a:t>
              </a:r>
              <a:r>
                <a:rPr lang="en-US" sz="1700" b="1" dirty="0" smtClean="0">
                  <a:solidFill>
                    <a:srgbClr val="237BB5"/>
                  </a:solidFill>
                </a:rPr>
                <a:t>Account Executives. </a:t>
              </a:r>
              <a:endParaRPr lang="en-US" sz="1700" b="1" dirty="0">
                <a:solidFill>
                  <a:srgbClr val="237BB5"/>
                </a:solidFill>
              </a:endParaRPr>
            </a:p>
          </p:txBody>
        </p:sp>
        <p:sp>
          <p:nvSpPr>
            <p:cNvPr id="20" name="Rectangle 31"/>
            <p:cNvSpPr txBox="1"/>
            <p:nvPr/>
          </p:nvSpPr>
          <p:spPr>
            <a:xfrm>
              <a:off x="398490" y="3549621"/>
              <a:ext cx="2538218"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defTabSz="911225" eaLnBrk="0" hangingPunct="0">
                <a:buClr>
                  <a:schemeClr val="tx2"/>
                </a:buClr>
                <a:defRPr>
                  <a:latin typeface="+mn-lt"/>
                </a:defRPr>
              </a:lvl1pPr>
              <a:lvl2pPr marL="196850" lvl="1" indent="-195263" defTabSz="911225" eaLnBrk="0" hangingPunct="0">
                <a:buClr>
                  <a:schemeClr val="tx1"/>
                </a:buClr>
                <a:buSzPct val="125000"/>
                <a:buFont typeface="Arial" pitchFamily="34" charset="0"/>
                <a:buChar char="•"/>
                <a:defRPr>
                  <a:latin typeface="+mn-lt"/>
                  <a:ea typeface="ＭＳ Ｐゴシック" pitchFamily="34" charset="-128"/>
                </a:defRPr>
              </a:lvl2pPr>
              <a:lvl3pPr marL="465138" lvl="2" indent="-266700" defTabSz="911225" eaLnBrk="0" hangingPunct="0">
                <a:buClr>
                  <a:schemeClr val="tx1"/>
                </a:buClr>
                <a:buSzPct val="120000"/>
                <a:buFont typeface="Arial" pitchFamily="34" charset="0"/>
                <a:buChar char="–"/>
                <a:defRPr>
                  <a:latin typeface="+mn-lt"/>
                  <a:ea typeface="ＭＳ Ｐゴシック" pitchFamily="34" charset="-128"/>
                </a:defRPr>
              </a:lvl3pPr>
              <a:lvl4pPr marL="625475" lvl="3" indent="-157163" defTabSz="911225" eaLnBrk="0" hangingPunct="0">
                <a:buClr>
                  <a:schemeClr val="tx1"/>
                </a:buClr>
                <a:buSzPct val="90000"/>
                <a:buFont typeface="Arial" pitchFamily="34" charset="0"/>
                <a:buChar char="•"/>
                <a:defRPr>
                  <a:latin typeface="+mn-lt"/>
                  <a:ea typeface="ＭＳ Ｐゴシック" pitchFamily="34" charset="-128"/>
                </a:defRPr>
              </a:lvl4pPr>
              <a:lvl5pPr marL="763588" lvl="4" indent="-131763" defTabSz="911225" eaLnBrk="0" hangingPunct="0">
                <a:buClr>
                  <a:schemeClr val="tx1"/>
                </a:buClr>
                <a:buSzPct val="89000"/>
                <a:buFont typeface="Arial" pitchFamily="34" charset="0"/>
                <a:buChar char="-"/>
                <a:defRPr>
                  <a:latin typeface="+mn-lt"/>
                  <a:ea typeface="ＭＳ Ｐゴシック" pitchFamily="34" charset="-128"/>
                </a:defRPr>
              </a:lvl5pPr>
              <a:lvl6pPr marL="764279" indent="-132689" defTabSz="912632" fontAlgn="base">
                <a:spcBef>
                  <a:spcPct val="0"/>
                </a:spcBef>
                <a:spcAft>
                  <a:spcPct val="0"/>
                </a:spcAft>
                <a:buClr>
                  <a:schemeClr val="tx2"/>
                </a:buClr>
                <a:buSzPct val="89000"/>
                <a:buFont typeface="Arial" charset="0"/>
                <a:buChar char="-"/>
                <a:defRPr baseline="0">
                  <a:latin typeface="+mn-lt"/>
                </a:defRPr>
              </a:lvl6pPr>
              <a:lvl7pPr marL="764279" indent="-132689" defTabSz="912632" fontAlgn="base">
                <a:spcBef>
                  <a:spcPct val="0"/>
                </a:spcBef>
                <a:spcAft>
                  <a:spcPct val="0"/>
                </a:spcAft>
                <a:buClr>
                  <a:schemeClr val="tx2"/>
                </a:buClr>
                <a:buSzPct val="89000"/>
                <a:buFont typeface="Arial" charset="0"/>
                <a:buChar char="-"/>
                <a:defRPr baseline="0">
                  <a:latin typeface="+mn-lt"/>
                </a:defRPr>
              </a:lvl7pPr>
              <a:lvl8pPr marL="764279" indent="-132689" defTabSz="912632" fontAlgn="base">
                <a:spcBef>
                  <a:spcPct val="0"/>
                </a:spcBef>
                <a:spcAft>
                  <a:spcPct val="0"/>
                </a:spcAft>
                <a:buClr>
                  <a:schemeClr val="tx2"/>
                </a:buClr>
                <a:buSzPct val="89000"/>
                <a:buFont typeface="Arial" charset="0"/>
                <a:buChar char="-"/>
                <a:defRPr baseline="0">
                  <a:latin typeface="+mn-lt"/>
                </a:defRPr>
              </a:lvl8pPr>
              <a:lvl9pPr marL="764279" indent="-132689" defTabSz="912632" fontAlgn="base">
                <a:spcBef>
                  <a:spcPct val="0"/>
                </a:spcBef>
                <a:spcAft>
                  <a:spcPct val="0"/>
                </a:spcAft>
                <a:buClr>
                  <a:schemeClr val="tx2"/>
                </a:buClr>
                <a:buSzPct val="89000"/>
                <a:buFont typeface="Arial" charset="0"/>
                <a:buChar char="-"/>
                <a:defRPr baseline="0">
                  <a:latin typeface="+mn-lt"/>
                </a:defRPr>
              </a:lvl9pPr>
            </a:lstStyle>
            <a:p>
              <a:pPr marL="1587" lvl="1" indent="0">
                <a:spcBef>
                  <a:spcPct val="30000"/>
                </a:spcBef>
                <a:buClr>
                  <a:srgbClr val="434343"/>
                </a:buClr>
                <a:buFont typeface="Arial" pitchFamily="34" charset="0"/>
                <a:buNone/>
              </a:pPr>
              <a:r>
                <a:rPr lang="en-US" sz="1700" dirty="0">
                  <a:solidFill>
                    <a:srgbClr val="434343"/>
                  </a:solidFill>
                </a:rPr>
                <a:t>Launch awareness and outreach campaign to </a:t>
              </a:r>
              <a:r>
                <a:rPr lang="en-US" sz="1700" b="1" dirty="0">
                  <a:solidFill>
                    <a:srgbClr val="237BB5"/>
                  </a:solidFill>
                </a:rPr>
                <a:t>raise the profile of manufacturing careers</a:t>
              </a:r>
              <a:r>
                <a:rPr lang="en-US" sz="1700" dirty="0">
                  <a:solidFill>
                    <a:srgbClr val="434343"/>
                  </a:solidFill>
                </a:rPr>
                <a:t>, increase number of job candidates, and introduce advanced manufacturing. </a:t>
              </a:r>
            </a:p>
          </p:txBody>
        </p:sp>
      </p:grpSp>
    </p:spTree>
    <p:extLst>
      <p:ext uri="{BB962C8B-B14F-4D97-AF65-F5344CB8AC3E}">
        <p14:creationId xmlns:p14="http://schemas.microsoft.com/office/powerpoint/2010/main" val="2198576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1404&quot;&gt;&lt;object type=&quot;3&quot; unique_id=&quot;11405&quot;&gt;&lt;property id=&quot;20148&quot; value=&quot;5&quot;/&gt;&lt;property id=&quot;20300&quot; value=&quot;Slide 1 - &amp;quot;Data-Based Decision-Making: Understanding Labor Market Supply and Demographics&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3&quot;&gt;&lt;property id=&quot;20148&quot; value=&quot;5&quot;/&gt;&lt;property id=&quot;20300&quot; value=&quot;Slide 4 - &amp;quot;Agenda&amp;quot;&quot;/&gt;&lt;property id=&quot;20307&quot; value=&quot;266&quot;/&gt;&lt;/object&gt;&lt;object type=&quot;3&quot; unique_id=&quot;11423&quot;&gt;&lt;property id=&quot;20148&quot; value=&quot;5&quot;/&gt;&lt;property id=&quot;20300&quot; value=&quot;Slide 24 - &amp;quot;Speakers’ Contact Information&amp;quot;&quot;/&gt;&lt;property id=&quot;20307&quot; value=&quot;281&quot;/&gt;&lt;/object&gt;&lt;object type=&quot;3&quot; unique_id=&quot;11425&quot;&gt;&lt;property id=&quot;20148&quot; value=&quot;5&quot;/&gt;&lt;property id=&quot;20300&quot; value=&quot;Slide 25&quot;/&gt;&lt;property id=&quot;20307&quot; value=&quot;262&quot;/&gt;&lt;/object&gt;&lt;object type=&quot;3&quot; unique_id=&quot;21380&quot;&gt;&lt;property id=&quot;20148&quot; value=&quot;5&quot;/&gt;&lt;property id=&quot;20300&quot; value=&quot;Slide 3 - &amp;quot;Today’s Speakers&amp;quot;&quot;/&gt;&lt;property id=&quot;20307&quot; value=&quot;338&quot;/&gt;&lt;/object&gt;&lt;object type=&quot;3&quot; unique_id=&quot;21381&quot;&gt;&lt;property id=&quot;20148&quot; value=&quot;5&quot;/&gt;&lt;property id=&quot;20300&quot; value=&quot;Slide 5 - &amp;quot;Title&amp;quot;&quot;/&gt;&lt;property id=&quot;20307&quot; value=&quot;348&quot;/&gt;&lt;/object&gt;&lt;object type=&quot;3&quot; unique_id=&quot;21382&quot;&gt;&lt;property id=&quot;20148&quot; value=&quot;5&quot;/&gt;&lt;property id=&quot;20300&quot; value=&quot;Slide 6 - &amp;quot;WBC Mission&amp;quot;&quot;/&gt;&lt;property id=&quot;20307&quot; value=&quot;349&quot;/&gt;&lt;/object&gt;&lt;object type=&quot;3&quot; unique_id=&quot;21383&quot;&gt;&lt;property id=&quot;20148&quot; value=&quot;5&quot;/&gt;&lt;property id=&quot;20300&quot; value=&quot;Slide 7 - &amp;quot;The Plan for Economic Growth &amp;amp; Jobs&amp;quot;&quot;/&gt;&lt;property id=&quot;20307&quot; value=&quot;350&quot;/&gt;&lt;/object&gt;&lt;object type=&quot;3&quot; unique_id=&quot;21384&quot;&gt;&lt;property id=&quot;20148&quot; value=&quot;5&quot;/&gt;&lt;property id=&quot;20300&quot; value=&quot;Slide 8 - &amp;quot;The Problem&amp;quot;&quot;/&gt;&lt;property id=&quot;20307&quot; value=&quot;351&quot;/&gt;&lt;/object&gt;&lt;object type=&quot;3&quot; unique_id=&quot;21385&quot;&gt;&lt;property id=&quot;20148&quot; value=&quot;5&quot;/&gt;&lt;property id=&quot;20300&quot; value=&quot;Slide 9 - &amp;quot;1000 Jobs Mission&amp;quot;&quot;/&gt;&lt;property id=&quot;20307&quot; value=&quot;352&quot;/&gt;&lt;/object&gt;&lt;object type=&quot;3&quot; unique_id=&quot;21386&quot;&gt;&lt;property id=&quot;20148&quot; value=&quot;5&quot;/&gt;&lt;property id=&quot;20300&quot; value=&quot;Slide 10 - &amp;quot;1000 Jobs Program Structure&amp;quot;&quot;/&gt;&lt;property id=&quot;20307&quot; value=&quot;353&quot;/&gt;&lt;/object&gt;&lt;object type=&quot;3&quot; unique_id=&quot;21387&quot;&gt;&lt;property id=&quot;20148&quot; value=&quot;5&quot;/&gt;&lt;property id=&quot;20300&quot; value=&quot;Slide 11 - &amp;quot;1000 Jobs Outreach &amp;quot;&quot;/&gt;&lt;property id=&quot;20307&quot; value=&quot;354&quot;/&gt;&lt;/object&gt;&lt;object type=&quot;3&quot; unique_id=&quot;21388&quot;&gt;&lt;property id=&quot;20148&quot; value=&quot;5&quot;/&gt;&lt;property id=&quot;20300&quot; value=&quot;Slide 12 - &amp;quot;Initial Approach to Mapping&amp;quot;&quot;/&gt;&lt;property id=&quot;20307&quot; value=&quot;355&quot;/&gt;&lt;/object&gt;&lt;object type=&quot;3&quot; unique_id=&quot;21389&quot;&gt;&lt;property id=&quot;20148&quot; value=&quot;5&quot;/&gt;&lt;property id=&quot;20300&quot; value=&quot;Slide 13 - &amp;quot;Training Provider Map&amp;quot;&quot;/&gt;&lt;property id=&quot;20307&quot; value=&quot;356&quot;/&gt;&lt;/object&gt;&lt;object type=&quot;3&quot; unique_id=&quot;21390&quot;&gt;&lt;property id=&quot;20148&quot; value=&quot;5&quot;/&gt;&lt;property id=&quot;20300&quot; value=&quot;Slide 14 - &amp;quot;Using Mapping to Target Outreach  &amp;quot;&quot;/&gt;&lt;property id=&quot;20307&quot; value=&quot;357&quot;/&gt;&lt;/object&gt;&lt;object type=&quot;3&quot; unique_id=&quot;21391&quot;&gt;&lt;property id=&quot;20148&quot; value=&quot;5&quot;/&gt;&lt;property id=&quot;20300&quot; value=&quot;Slide 15 - &amp;quot;Mapping Manufacturing Concentrations&amp;quot;&quot;/&gt;&lt;property id=&quot;20307&quot; value=&quot;358&quot;/&gt;&lt;/object&gt;&lt;object type=&quot;3&quot; unique_id=&quot;21392&quot;&gt;&lt;property id=&quot;20148&quot; value=&quot;5&quot;/&gt;&lt;property id=&quot;20300&quot; value=&quot;Slide 16 - &amp;quot;Mapping Gaps in Employer Outreach&amp;quot;&quot;/&gt;&lt;property id=&quot;20307&quot; value=&quot;359&quot;/&gt;&lt;/object&gt;&lt;object type=&quot;3&quot; unique_id=&quot;21393&quot;&gt;&lt;property id=&quot;20148&quot; value=&quot;5&quot;/&gt;&lt;property id=&quot;20300&quot; value=&quot;Slide 17 - &amp;quot;Mapping Gaps in Employer Outreach&amp;quot;&quot;/&gt;&lt;property id=&quot;20307&quot; value=&quot;360&quot;/&gt;&lt;/object&gt;&lt;object type=&quot;3&quot; unique_id=&quot;21394&quot;&gt;&lt;property id=&quot;20148&quot; value=&quot;5&quot;/&gt;&lt;property id=&quot;20300&quot; value=&quot;Slide 18 - &amp;quot;Mapping Gaps in Employer Outreach&amp;quot;&quot;/&gt;&lt;property id=&quot;20307&quot; value=&quot;362&quot;/&gt;&lt;/object&gt;&lt;object type=&quot;3&quot; unique_id=&quot;21395&quot;&gt;&lt;property id=&quot;20148&quot; value=&quot;5&quot;/&gt;&lt;property id=&quot;20300&quot; value=&quot;Slide 19 - &amp;quot;Mapping Gaps in Employer Outreach&amp;quot;&quot;/&gt;&lt;property id=&quot;20307&quot; value=&quot;363&quot;/&gt;&lt;/object&gt;&lt;object type=&quot;3&quot; unique_id=&quot;21396&quot;&gt;&lt;property id=&quot;20148&quot; value=&quot;5&quot;/&gt;&lt;property id=&quot;20300&quot; value=&quot;Slide 20 - &amp;quot;Plans for Using Maps&amp;quot;&quot;/&gt;&lt;property id=&quot;20307&quot; value=&quot;361&quot;/&gt;&lt;/object&gt;&lt;object type=&quot;3&quot; unique_id=&quot;21397&quot;&gt;&lt;property id=&quot;20148&quot; value=&quot;5&quot;/&gt;&lt;property id=&quot;20300&quot; value=&quot;Slide 21 - &amp;quot;Additional Data to Consider &amp;quot;&quot;/&gt;&lt;property id=&quot;20307&quot; value=&quot;366&quot;/&gt;&lt;/object&gt;&lt;object type=&quot;3&quot; unique_id=&quot;21398&quot;&gt;&lt;property id=&quot;20148&quot; value=&quot;5&quot;/&gt;&lt;property id=&quot;20300&quot; value=&quot;Slide 22 - &amp;quot;Programs &amp;amp; Data Used &amp;quot;&quot;/&gt;&lt;property id=&quot;20307&quot; value=&quot;364&quot;/&gt;&lt;/object&gt;&lt;object type=&quot;3&quot; unique_id=&quot;21400&quot;&gt;&lt;property id=&quot;20148&quot; value=&quot;5&quot;/&gt;&lt;property id=&quot;20300&quot; value=&quot;Slide 23 - &amp;quot;Questions/Discussion&amp;quot;&quot;/&gt;&lt;property id=&quot;20307&quot; value=&quot;367&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1151</Words>
  <Application>Microsoft Office PowerPoint</Application>
  <PresentationFormat>On-screen Show (4:3)</PresentationFormat>
  <Paragraphs>221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Book Antiqua</vt:lpstr>
      <vt:lpstr>Calibri</vt:lpstr>
      <vt:lpstr>Century Gothic</vt:lpstr>
      <vt:lpstr>ＭＳ Ｐゴシック</vt:lpstr>
      <vt:lpstr>Tahoma</vt:lpstr>
      <vt:lpstr>Times New Roman</vt:lpstr>
      <vt:lpstr>Wingdings</vt:lpstr>
      <vt:lpstr>Networking trio design template</vt:lpstr>
      <vt:lpstr>Data-Based Decision-Making: Understanding Labor Market Supply and Demographics</vt:lpstr>
      <vt:lpstr>Where are you?</vt:lpstr>
      <vt:lpstr>Today’s Speakers</vt:lpstr>
      <vt:lpstr>Agenda</vt:lpstr>
      <vt:lpstr>Title</vt:lpstr>
      <vt:lpstr>WBC Mission</vt:lpstr>
      <vt:lpstr>The Plan for Economic Growth &amp; Jobs</vt:lpstr>
      <vt:lpstr>The Problem</vt:lpstr>
      <vt:lpstr>1000 Jobs Mission</vt:lpstr>
      <vt:lpstr>1000 Jobs Program Structure</vt:lpstr>
      <vt:lpstr>1000 Jobs Outreach </vt:lpstr>
      <vt:lpstr>Initial Approach to Mapping</vt:lpstr>
      <vt:lpstr>Training Provider Map</vt:lpstr>
      <vt:lpstr>Using Mapping to Target Outreach  </vt:lpstr>
      <vt:lpstr>Mapping Manufacturing Concentrations</vt:lpstr>
      <vt:lpstr>Mapping Gaps in Employer Outreach</vt:lpstr>
      <vt:lpstr>Mapping Gaps in Employer Outreach</vt:lpstr>
      <vt:lpstr>Mapping Gaps in Employer Outreach</vt:lpstr>
      <vt:lpstr>Mapping Gaps in Employer Outreach</vt:lpstr>
      <vt:lpstr>Plans for Using Maps</vt:lpstr>
      <vt:lpstr>Additional Data to Consider </vt:lpstr>
      <vt:lpstr>Programs &amp; Data Used </vt:lpstr>
      <vt:lpstr>Questions/Discussion</vt:lpstr>
      <vt:lpstr>Speakers’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2016-02-25T15:18:06Z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