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theme/themeOverride3.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7.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Lst>
  <p:notesMasterIdLst>
    <p:notesMasterId r:id="rId89"/>
  </p:notesMasterIdLst>
  <p:handoutMasterIdLst>
    <p:handoutMasterId r:id="rId90"/>
  </p:handoutMasterIdLst>
  <p:sldIdLst>
    <p:sldId id="423" r:id="rId2"/>
    <p:sldId id="551" r:id="rId3"/>
    <p:sldId id="425" r:id="rId4"/>
    <p:sldId id="428" r:id="rId5"/>
    <p:sldId id="505" r:id="rId6"/>
    <p:sldId id="506" r:id="rId7"/>
    <p:sldId id="508" r:id="rId8"/>
    <p:sldId id="509" r:id="rId9"/>
    <p:sldId id="431" r:id="rId10"/>
    <p:sldId id="454" r:id="rId11"/>
    <p:sldId id="455" r:id="rId12"/>
    <p:sldId id="456" r:id="rId13"/>
    <p:sldId id="457" r:id="rId14"/>
    <p:sldId id="458" r:id="rId15"/>
    <p:sldId id="459" r:id="rId16"/>
    <p:sldId id="460" r:id="rId17"/>
    <p:sldId id="461" r:id="rId18"/>
    <p:sldId id="462" r:id="rId19"/>
    <p:sldId id="463" r:id="rId20"/>
    <p:sldId id="464" r:id="rId21"/>
    <p:sldId id="465" r:id="rId22"/>
    <p:sldId id="466" r:id="rId23"/>
    <p:sldId id="467" r:id="rId24"/>
    <p:sldId id="468" r:id="rId25"/>
    <p:sldId id="469" r:id="rId26"/>
    <p:sldId id="470" r:id="rId27"/>
    <p:sldId id="471" r:id="rId28"/>
    <p:sldId id="472" r:id="rId29"/>
    <p:sldId id="553" r:id="rId30"/>
    <p:sldId id="473" r:id="rId31"/>
    <p:sldId id="474" r:id="rId32"/>
    <p:sldId id="475" r:id="rId33"/>
    <p:sldId id="476" r:id="rId34"/>
    <p:sldId id="477" r:id="rId35"/>
    <p:sldId id="478" r:id="rId36"/>
    <p:sldId id="479" r:id="rId37"/>
    <p:sldId id="480" r:id="rId38"/>
    <p:sldId id="554" r:id="rId39"/>
    <p:sldId id="481" r:id="rId40"/>
    <p:sldId id="482" r:id="rId41"/>
    <p:sldId id="483" r:id="rId42"/>
    <p:sldId id="484" r:id="rId43"/>
    <p:sldId id="485" r:id="rId44"/>
    <p:sldId id="552" r:id="rId45"/>
    <p:sldId id="549" r:id="rId46"/>
    <p:sldId id="555" r:id="rId47"/>
    <p:sldId id="513" r:id="rId48"/>
    <p:sldId id="514" r:id="rId49"/>
    <p:sldId id="515" r:id="rId50"/>
    <p:sldId id="516" r:id="rId51"/>
    <p:sldId id="517" r:id="rId52"/>
    <p:sldId id="518" r:id="rId53"/>
    <p:sldId id="519" r:id="rId54"/>
    <p:sldId id="520" r:id="rId55"/>
    <p:sldId id="521" r:id="rId56"/>
    <p:sldId id="522" r:id="rId57"/>
    <p:sldId id="523" r:id="rId58"/>
    <p:sldId id="524" r:id="rId59"/>
    <p:sldId id="525" r:id="rId60"/>
    <p:sldId id="526" r:id="rId61"/>
    <p:sldId id="527" r:id="rId62"/>
    <p:sldId id="528" r:id="rId63"/>
    <p:sldId id="529" r:id="rId64"/>
    <p:sldId id="530" r:id="rId65"/>
    <p:sldId id="531" r:id="rId66"/>
    <p:sldId id="532" r:id="rId67"/>
    <p:sldId id="533" r:id="rId68"/>
    <p:sldId id="534" r:id="rId69"/>
    <p:sldId id="535" r:id="rId70"/>
    <p:sldId id="536" r:id="rId71"/>
    <p:sldId id="537" r:id="rId72"/>
    <p:sldId id="538" r:id="rId73"/>
    <p:sldId id="539" r:id="rId74"/>
    <p:sldId id="540" r:id="rId75"/>
    <p:sldId id="541" r:id="rId76"/>
    <p:sldId id="542" r:id="rId77"/>
    <p:sldId id="543" r:id="rId78"/>
    <p:sldId id="544" r:id="rId79"/>
    <p:sldId id="545" r:id="rId80"/>
    <p:sldId id="546" r:id="rId81"/>
    <p:sldId id="446" r:id="rId82"/>
    <p:sldId id="447" r:id="rId83"/>
    <p:sldId id="556" r:id="rId84"/>
    <p:sldId id="557" r:id="rId85"/>
    <p:sldId id="448" r:id="rId86"/>
    <p:sldId id="449" r:id="rId87"/>
    <p:sldId id="450" r:id="rId88"/>
  </p:sldIdLst>
  <p:sldSz cx="9144000" cy="6858000" type="screen4x3"/>
  <p:notesSz cx="6858000" cy="9144000"/>
  <p:custDataLst>
    <p:tags r:id="rId91"/>
  </p:custData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CFAA2846-D084-45DE-AFFA-50FB0DB24CFA}">
          <p14:sldIdLst>
            <p14:sldId id="423"/>
            <p14:sldId id="551"/>
            <p14:sldId id="425"/>
            <p14:sldId id="428"/>
            <p14:sldId id="505"/>
            <p14:sldId id="506"/>
            <p14:sldId id="508"/>
            <p14:sldId id="509"/>
            <p14:sldId id="431"/>
            <p14:sldId id="454"/>
            <p14:sldId id="455"/>
            <p14:sldId id="456"/>
            <p14:sldId id="457"/>
            <p14:sldId id="458"/>
            <p14:sldId id="459"/>
            <p14:sldId id="460"/>
            <p14:sldId id="461"/>
            <p14:sldId id="462"/>
            <p14:sldId id="463"/>
            <p14:sldId id="464"/>
            <p14:sldId id="465"/>
            <p14:sldId id="466"/>
            <p14:sldId id="467"/>
            <p14:sldId id="468"/>
            <p14:sldId id="469"/>
            <p14:sldId id="470"/>
            <p14:sldId id="471"/>
            <p14:sldId id="472"/>
            <p14:sldId id="553"/>
            <p14:sldId id="473"/>
            <p14:sldId id="474"/>
            <p14:sldId id="475"/>
            <p14:sldId id="476"/>
            <p14:sldId id="477"/>
            <p14:sldId id="478"/>
            <p14:sldId id="479"/>
            <p14:sldId id="480"/>
            <p14:sldId id="554"/>
            <p14:sldId id="481"/>
            <p14:sldId id="482"/>
            <p14:sldId id="483"/>
            <p14:sldId id="484"/>
            <p14:sldId id="485"/>
            <p14:sldId id="552"/>
            <p14:sldId id="549"/>
            <p14:sldId id="555"/>
            <p14:sldId id="513"/>
            <p14:sldId id="514"/>
            <p14:sldId id="515"/>
            <p14:sldId id="516"/>
            <p14:sldId id="517"/>
            <p14:sldId id="518"/>
            <p14:sldId id="519"/>
            <p14:sldId id="520"/>
            <p14:sldId id="521"/>
            <p14:sldId id="522"/>
            <p14:sldId id="523"/>
            <p14:sldId id="524"/>
            <p14:sldId id="525"/>
            <p14:sldId id="526"/>
            <p14:sldId id="527"/>
            <p14:sldId id="528"/>
            <p14:sldId id="529"/>
            <p14:sldId id="530"/>
            <p14:sldId id="531"/>
            <p14:sldId id="532"/>
            <p14:sldId id="533"/>
            <p14:sldId id="534"/>
            <p14:sldId id="535"/>
            <p14:sldId id="536"/>
            <p14:sldId id="537"/>
            <p14:sldId id="538"/>
            <p14:sldId id="539"/>
            <p14:sldId id="540"/>
            <p14:sldId id="541"/>
            <p14:sldId id="542"/>
            <p14:sldId id="543"/>
            <p14:sldId id="544"/>
            <p14:sldId id="545"/>
            <p14:sldId id="546"/>
            <p14:sldId id="446"/>
            <p14:sldId id="447"/>
            <p14:sldId id="556"/>
            <p14:sldId id="557"/>
            <p14:sldId id="448"/>
            <p14:sldId id="449"/>
            <p14:sldId id="45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endale, Timothy" initials="RT" lastIdx="47"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72AD"/>
    <a:srgbClr val="3371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D977731-E2C8-4313-B475-1061FDA1B33F}">
  <a:tblStyle styleId="{CD977731-E2C8-4313-B475-1061FDA1B33F}" styleName="Table_0">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65167" autoAdjust="0"/>
  </p:normalViewPr>
  <p:slideViewPr>
    <p:cSldViewPr>
      <p:cViewPr varScale="1">
        <p:scale>
          <a:sx n="51" d="100"/>
          <a:sy n="51" d="100"/>
        </p:scale>
        <p:origin x="1733" y="4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40" d="100"/>
        <a:sy n="140" d="100"/>
      </p:scale>
      <p:origin x="0" y="-36638"/>
    </p:cViewPr>
  </p:sorterViewPr>
  <p:notesViewPr>
    <p:cSldViewPr>
      <p:cViewPr>
        <p:scale>
          <a:sx n="66" d="100"/>
          <a:sy n="66" d="100"/>
        </p:scale>
        <p:origin x="-263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ags" Target="tags/tag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78A22F"/>
              </a:solidFill>
              <a:ln w="19050">
                <a:solidFill>
                  <a:schemeClr val="lt1"/>
                </a:solidFill>
              </a:ln>
              <a:effectLst/>
            </c:spPr>
          </c:dPt>
          <c:dPt>
            <c:idx val="1"/>
            <c:bubble3D val="0"/>
            <c:spPr>
              <a:noFill/>
              <a:ln w="19050">
                <a:noFill/>
              </a:ln>
              <a:effectLst/>
            </c:spPr>
          </c:dPt>
          <c:cat>
            <c:numRef>
              <c:f>Sheet1!$A$2:$A$3</c:f>
              <c:numCache>
                <c:formatCode>General</c:formatCode>
                <c:ptCount val="2"/>
              </c:numCache>
            </c:numRef>
          </c:cat>
          <c:val>
            <c:numRef>
              <c:f>Sheet1!$B$2:$B$3</c:f>
              <c:numCache>
                <c:formatCode>General</c:formatCode>
                <c:ptCount val="2"/>
                <c:pt idx="0">
                  <c:v>41</c:v>
                </c:pt>
                <c:pt idx="1">
                  <c:v>59</c:v>
                </c:pt>
              </c:numCache>
            </c:numRef>
          </c:val>
        </c:ser>
        <c:dLbls>
          <c:showLegendKey val="0"/>
          <c:showVal val="0"/>
          <c:showCatName val="0"/>
          <c:showSerName val="0"/>
          <c:showPercent val="0"/>
          <c:showBubbleSize val="0"/>
          <c:showLeaderLines val="1"/>
        </c:dLbls>
        <c:firstSliceAng val="0"/>
        <c:holeSize val="66"/>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78A22F"/>
              </a:solidFill>
              <a:ln w="19050">
                <a:solidFill>
                  <a:schemeClr val="lt1"/>
                </a:solidFill>
              </a:ln>
              <a:effectLst/>
            </c:spPr>
          </c:dPt>
          <c:dPt>
            <c:idx val="1"/>
            <c:bubble3D val="0"/>
            <c:spPr>
              <a:noFill/>
              <a:ln w="19050">
                <a:solidFill>
                  <a:schemeClr val="lt1"/>
                </a:solidFill>
              </a:ln>
              <a:effectLst/>
            </c:spPr>
          </c:dPt>
          <c:cat>
            <c:numRef>
              <c:f>Sheet1!$A$2:$A$3</c:f>
              <c:numCache>
                <c:formatCode>General</c:formatCode>
                <c:ptCount val="2"/>
              </c:numCache>
            </c:numRef>
          </c:cat>
          <c:val>
            <c:numRef>
              <c:f>Sheet1!$B$2:$B$3</c:f>
              <c:numCache>
                <c:formatCode>General</c:formatCode>
                <c:ptCount val="2"/>
                <c:pt idx="0">
                  <c:v>60</c:v>
                </c:pt>
                <c:pt idx="1">
                  <c:v>40</c:v>
                </c:pt>
              </c:numCache>
            </c:numRef>
          </c:val>
        </c:ser>
        <c:dLbls>
          <c:showLegendKey val="0"/>
          <c:showVal val="0"/>
          <c:showCatName val="0"/>
          <c:showSerName val="0"/>
          <c:showPercent val="0"/>
          <c:showBubbleSize val="0"/>
          <c:showLeaderLines val="1"/>
        </c:dLbls>
        <c:firstSliceAng val="0"/>
        <c:holeSize val="66"/>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78A22F"/>
              </a:solidFill>
              <a:ln w="19050">
                <a:solidFill>
                  <a:schemeClr val="lt1"/>
                </a:solidFill>
              </a:ln>
              <a:effectLst/>
            </c:spPr>
          </c:dPt>
          <c:dPt>
            <c:idx val="1"/>
            <c:bubble3D val="0"/>
            <c:spPr>
              <a:noFill/>
              <a:ln w="19050">
                <a:solidFill>
                  <a:schemeClr val="lt1"/>
                </a:solidFill>
              </a:ln>
              <a:effectLst/>
            </c:spPr>
          </c:dPt>
          <c:cat>
            <c:numRef>
              <c:f>Sheet1!$A$2:$A$3</c:f>
              <c:numCache>
                <c:formatCode>General</c:formatCode>
                <c:ptCount val="2"/>
              </c:numCache>
            </c:numRef>
          </c:cat>
          <c:val>
            <c:numRef>
              <c:f>Sheet1!$B$2:$B$3</c:f>
              <c:numCache>
                <c:formatCode>General</c:formatCode>
                <c:ptCount val="2"/>
                <c:pt idx="0">
                  <c:v>89</c:v>
                </c:pt>
                <c:pt idx="1">
                  <c:v>11</c:v>
                </c:pt>
              </c:numCache>
            </c:numRef>
          </c:val>
        </c:ser>
        <c:dLbls>
          <c:showLegendKey val="0"/>
          <c:showVal val="0"/>
          <c:showCatName val="0"/>
          <c:showSerName val="0"/>
          <c:showPercent val="0"/>
          <c:showBubbleSize val="0"/>
          <c:showLeaderLines val="1"/>
        </c:dLbls>
        <c:firstSliceAng val="0"/>
        <c:holeSize val="66"/>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78A22F"/>
              </a:solidFill>
              <a:ln w="19050">
                <a:solidFill>
                  <a:schemeClr val="lt1"/>
                </a:solidFill>
              </a:ln>
              <a:effectLst/>
            </c:spPr>
          </c:dPt>
          <c:dPt>
            <c:idx val="1"/>
            <c:bubble3D val="0"/>
            <c:spPr>
              <a:noFill/>
              <a:ln w="19050">
                <a:solidFill>
                  <a:schemeClr val="lt1"/>
                </a:solidFill>
              </a:ln>
              <a:effectLst/>
            </c:spPr>
          </c:dPt>
          <c:cat>
            <c:numRef>
              <c:f>Sheet1!$A$2:$A$3</c:f>
              <c:numCache>
                <c:formatCode>General</c:formatCode>
                <c:ptCount val="2"/>
              </c:numCache>
            </c:numRef>
          </c:cat>
          <c:val>
            <c:numRef>
              <c:f>Sheet1!$B$2:$B$3</c:f>
              <c:numCache>
                <c:formatCode>General</c:formatCode>
                <c:ptCount val="2"/>
                <c:pt idx="0">
                  <c:v>88</c:v>
                </c:pt>
                <c:pt idx="1">
                  <c:v>12</c:v>
                </c:pt>
              </c:numCache>
            </c:numRef>
          </c:val>
        </c:ser>
        <c:dLbls>
          <c:showLegendKey val="0"/>
          <c:showVal val="0"/>
          <c:showCatName val="0"/>
          <c:showSerName val="0"/>
          <c:showPercent val="0"/>
          <c:showBubbleSize val="0"/>
          <c:showLeaderLines val="1"/>
        </c:dLbls>
        <c:firstSliceAng val="0"/>
        <c:holeSize val="66"/>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D32128B-0D14-4494-A01E-9E3AA1AA1CDF}" type="datetimeFigureOut">
              <a:rPr lang="en-US" smtClean="0"/>
              <a:t>1/14/2016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3B6DDF8-4CE3-4222-836B-5ED1FCEE5A1D}" type="slidenum">
              <a:rPr lang="en-US" smtClean="0"/>
              <a:t>‹#›</a:t>
            </a:fld>
            <a:endParaRPr lang="en-US" dirty="0"/>
          </a:p>
        </p:txBody>
      </p:sp>
    </p:spTree>
    <p:extLst>
      <p:ext uri="{BB962C8B-B14F-4D97-AF65-F5344CB8AC3E}">
        <p14:creationId xmlns:p14="http://schemas.microsoft.com/office/powerpoint/2010/main" val="17664620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7" name="Shape 7"/>
          <p:cNvSpPr txBox="1">
            <a:spLocks noGrp="1"/>
          </p:cNvSpPr>
          <p:nvPr>
            <p:ph type="sldNum" idx="12"/>
          </p:nvPr>
        </p:nvSpPr>
        <p:spPr>
          <a:xfrm>
            <a:off x="3884612" y="8685213"/>
            <a:ext cx="2971799" cy="457200"/>
          </a:xfrm>
          <a:prstGeom prst="rect">
            <a:avLst/>
          </a:prstGeom>
          <a:noFill/>
          <a:ln>
            <a:noFill/>
          </a:ln>
        </p:spPr>
        <p:txBody>
          <a:bodyPr lIns="91425" tIns="91425" rIns="91425" bIns="91425" anchor="b" anchorCtr="0">
            <a:noAutofit/>
          </a:bodyPr>
          <a:lstStyle/>
          <a:p>
            <a:pPr marL="0" lvl="0" indent="-88900">
              <a:spcBef>
                <a:spcPts val="0"/>
              </a:spcBef>
              <a:buClr>
                <a:srgbClr val="000000"/>
              </a:buClr>
              <a:buFont typeface="Arial"/>
              <a:buChar char="●"/>
            </a:pPr>
            <a:endParaRPr dirty="0"/>
          </a:p>
          <a:p>
            <a:pPr marL="457200" lvl="1" indent="-88900">
              <a:spcBef>
                <a:spcPts val="0"/>
              </a:spcBef>
              <a:buClr>
                <a:srgbClr val="000000"/>
              </a:buClr>
              <a:buFont typeface="Courier New"/>
              <a:buChar char="o"/>
            </a:pPr>
            <a:endParaRPr dirty="0"/>
          </a:p>
          <a:p>
            <a:pPr marL="914400" lvl="2" indent="-88900">
              <a:spcBef>
                <a:spcPts val="0"/>
              </a:spcBef>
              <a:buClr>
                <a:srgbClr val="000000"/>
              </a:buClr>
              <a:buFont typeface="Wingdings"/>
              <a:buChar char="§"/>
            </a:pPr>
            <a:endParaRPr dirty="0"/>
          </a:p>
          <a:p>
            <a:pPr marL="1371600" lvl="3" indent="-88900">
              <a:spcBef>
                <a:spcPts val="0"/>
              </a:spcBef>
              <a:buClr>
                <a:srgbClr val="000000"/>
              </a:buClr>
              <a:buFont typeface="Arial"/>
              <a:buChar char="●"/>
            </a:pPr>
            <a:endParaRPr dirty="0"/>
          </a:p>
          <a:p>
            <a:pPr marL="1828800" lvl="4" indent="-88900">
              <a:spcBef>
                <a:spcPts val="0"/>
              </a:spcBef>
              <a:buClr>
                <a:srgbClr val="000000"/>
              </a:buClr>
              <a:buFont typeface="Courier New"/>
              <a:buChar char="o"/>
            </a:pPr>
            <a:endParaRPr dirty="0"/>
          </a:p>
          <a:p>
            <a:pPr marL="2286000" lvl="5" indent="-88900">
              <a:spcBef>
                <a:spcPts val="0"/>
              </a:spcBef>
              <a:buClr>
                <a:srgbClr val="000000"/>
              </a:buClr>
              <a:buFont typeface="Wingdings"/>
              <a:buChar char="§"/>
            </a:pPr>
            <a:endParaRPr dirty="0"/>
          </a:p>
          <a:p>
            <a:pPr marL="2743200" lvl="6" indent="-88900">
              <a:spcBef>
                <a:spcPts val="0"/>
              </a:spcBef>
              <a:buClr>
                <a:srgbClr val="000000"/>
              </a:buClr>
              <a:buFont typeface="Arial"/>
              <a:buChar char="●"/>
            </a:pPr>
            <a:endParaRPr dirty="0"/>
          </a:p>
          <a:p>
            <a:pPr marL="3200400" lvl="7" indent="-88900">
              <a:spcBef>
                <a:spcPts val="0"/>
              </a:spcBef>
              <a:buClr>
                <a:srgbClr val="000000"/>
              </a:buClr>
              <a:buFont typeface="Courier New"/>
              <a:buChar char="o"/>
            </a:pPr>
            <a:endParaRPr dirty="0"/>
          </a:p>
          <a:p>
            <a:pPr marL="3657600" lvl="8" indent="-88900">
              <a:spcBef>
                <a:spcPts val="0"/>
              </a:spcBef>
              <a:buClr>
                <a:srgbClr val="000000"/>
              </a:buClr>
              <a:buFont typeface="Wingdings"/>
              <a:buChar char="§"/>
            </a:pPr>
            <a:endParaRPr dirty="0"/>
          </a:p>
        </p:txBody>
      </p:sp>
    </p:spTree>
    <p:extLst>
      <p:ext uri="{BB962C8B-B14F-4D97-AF65-F5344CB8AC3E}">
        <p14:creationId xmlns:p14="http://schemas.microsoft.com/office/powerpoint/2010/main" val="285819381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91F19856-F235-4B60-9B82-5530BEF31A62}" type="slidenum">
              <a:rPr lang="en-US" smtClean="0"/>
              <a:t>1</a:t>
            </a:fld>
            <a:endParaRPr lang="en-US" dirty="0"/>
          </a:p>
        </p:txBody>
      </p:sp>
    </p:spTree>
    <p:extLst>
      <p:ext uri="{BB962C8B-B14F-4D97-AF65-F5344CB8AC3E}">
        <p14:creationId xmlns:p14="http://schemas.microsoft.com/office/powerpoint/2010/main" val="1091562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ln>
            <a:round/>
            <a:headEnd/>
            <a:tailEnd/>
          </a:ln>
        </p:spPr>
        <p:txBody>
          <a:bodyPr/>
          <a:lstStyle>
            <a:lvl1pPr eaLnBrk="0" hangingPunct="0">
              <a:tabLst>
                <a:tab pos="712788" algn="l"/>
                <a:tab pos="1427163" algn="l"/>
                <a:tab pos="2141538" algn="l"/>
                <a:tab pos="2855913"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712788" algn="l"/>
                <a:tab pos="1427163" algn="l"/>
                <a:tab pos="2141538" algn="l"/>
                <a:tab pos="2855913"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712788" algn="l"/>
                <a:tab pos="1427163" algn="l"/>
                <a:tab pos="2141538" algn="l"/>
                <a:tab pos="2855913"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712788" algn="l"/>
                <a:tab pos="1427163" algn="l"/>
                <a:tab pos="2141538" algn="l"/>
                <a:tab pos="2855913"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712788" algn="l"/>
                <a:tab pos="1427163" algn="l"/>
                <a:tab pos="2141538" algn="l"/>
                <a:tab pos="2855913"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712788" algn="l"/>
                <a:tab pos="1427163" algn="l"/>
                <a:tab pos="2141538" algn="l"/>
                <a:tab pos="2855913"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712788" algn="l"/>
                <a:tab pos="1427163" algn="l"/>
                <a:tab pos="2141538" algn="l"/>
                <a:tab pos="2855913"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712788" algn="l"/>
                <a:tab pos="1427163" algn="l"/>
                <a:tab pos="2141538" algn="l"/>
                <a:tab pos="2855913"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712788" algn="l"/>
                <a:tab pos="1427163" algn="l"/>
                <a:tab pos="2141538" algn="l"/>
                <a:tab pos="2855913" algn="l"/>
              </a:tabLst>
              <a:defRPr>
                <a:solidFill>
                  <a:schemeClr val="tx1"/>
                </a:solidFill>
                <a:latin typeface="Arial" panose="020B0604020202020204" pitchFamily="34" charset="0"/>
                <a:cs typeface="Arial" panose="020B0604020202020204" pitchFamily="34" charset="0"/>
              </a:defRPr>
            </a:lvl9pPr>
          </a:lstStyle>
          <a:p>
            <a:pPr eaLnBrk="1" hangingPunct="1"/>
            <a:fld id="{CA31C427-4435-448B-9184-49F28F509776}" type="slidenum">
              <a:rPr lang="en-US" altLang="en-US">
                <a:solidFill>
                  <a:srgbClr val="000000"/>
                </a:solidFill>
                <a:latin typeface="Times New Roman" panose="02020603050405020304" pitchFamily="18" charset="0"/>
                <a:ea typeface="MS Gothic" pitchFamily="49" charset="-128"/>
              </a:rPr>
              <a:pPr eaLnBrk="1" hangingPunct="1"/>
              <a:t>14</a:t>
            </a:fld>
            <a:endParaRPr lang="en-US" altLang="en-US" dirty="0">
              <a:solidFill>
                <a:srgbClr val="000000"/>
              </a:solidFill>
              <a:latin typeface="Times New Roman" panose="02020603050405020304" pitchFamily="18" charset="0"/>
              <a:ea typeface="MS Gothic" pitchFamily="49" charset="-128"/>
            </a:endParaRPr>
          </a:p>
        </p:txBody>
      </p:sp>
      <p:sp>
        <p:nvSpPr>
          <p:cNvPr id="59395" name="Text Box 1"/>
          <p:cNvSpPr txBox="1">
            <a:spLocks noChangeArrowheads="1"/>
          </p:cNvSpPr>
          <p:nvPr/>
        </p:nvSpPr>
        <p:spPr bwMode="auto">
          <a:xfrm>
            <a:off x="3884613" y="8688388"/>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2398" tIns="46198" rIns="92398" bIns="46198" anchor="b"/>
          <a:lstStyle>
            <a:lvl1pPr eaLnBrk="0" hangingPunct="0">
              <a:tabLst>
                <a:tab pos="712788" algn="l"/>
                <a:tab pos="1425575" algn="l"/>
                <a:tab pos="2138363" algn="l"/>
                <a:tab pos="2851150"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712788" algn="l"/>
                <a:tab pos="1425575" algn="l"/>
                <a:tab pos="2138363" algn="l"/>
                <a:tab pos="285115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712788" algn="l"/>
                <a:tab pos="1425575" algn="l"/>
                <a:tab pos="2138363" algn="l"/>
                <a:tab pos="285115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712788" algn="l"/>
                <a:tab pos="1425575" algn="l"/>
                <a:tab pos="2138363" algn="l"/>
                <a:tab pos="285115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712788" algn="l"/>
                <a:tab pos="1425575" algn="l"/>
                <a:tab pos="2138363" algn="l"/>
                <a:tab pos="285115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712788" algn="l"/>
                <a:tab pos="1425575" algn="l"/>
                <a:tab pos="2138363" algn="l"/>
                <a:tab pos="285115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712788" algn="l"/>
                <a:tab pos="1425575" algn="l"/>
                <a:tab pos="2138363" algn="l"/>
                <a:tab pos="285115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712788" algn="l"/>
                <a:tab pos="1425575" algn="l"/>
                <a:tab pos="2138363" algn="l"/>
                <a:tab pos="285115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712788" algn="l"/>
                <a:tab pos="1425575" algn="l"/>
                <a:tab pos="2138363" algn="l"/>
                <a:tab pos="2851150" algn="l"/>
              </a:tabLst>
              <a:defRPr>
                <a:solidFill>
                  <a:schemeClr val="tx1"/>
                </a:solidFill>
                <a:latin typeface="Arial" panose="020B0604020202020204" pitchFamily="34" charset="0"/>
                <a:cs typeface="Arial" panose="020B0604020202020204" pitchFamily="34" charset="0"/>
              </a:defRPr>
            </a:lvl9pPr>
          </a:lstStyle>
          <a:p>
            <a:pPr algn="r" eaLnBrk="1" hangingPunct="1"/>
            <a:fld id="{DDE812D6-275C-4730-8095-5E5688639E6D}" type="slidenum">
              <a:rPr lang="en-US" altLang="en-US" sz="1200">
                <a:solidFill>
                  <a:srgbClr val="000000"/>
                </a:solidFill>
                <a:latin typeface="Times New Roman" panose="02020603050405020304" pitchFamily="18" charset="0"/>
                <a:ea typeface="MS Gothic" pitchFamily="49" charset="-128"/>
                <a:cs typeface="Arial Unicode MS" panose="020B0604020202020204" pitchFamily="34" charset="-128"/>
              </a:rPr>
              <a:pPr algn="r" eaLnBrk="1" hangingPunct="1"/>
              <a:t>14</a:t>
            </a:fld>
            <a:endParaRPr lang="en-US" altLang="en-US" sz="1200" dirty="0">
              <a:solidFill>
                <a:srgbClr val="000000"/>
              </a:solidFill>
              <a:latin typeface="Times New Roman" panose="02020603050405020304" pitchFamily="18" charset="0"/>
              <a:ea typeface="MS Gothic" pitchFamily="49" charset="-128"/>
              <a:cs typeface="Arial Unicode MS" panose="020B0604020202020204" pitchFamily="34" charset="-128"/>
            </a:endParaRPr>
          </a:p>
        </p:txBody>
      </p:sp>
      <p:sp>
        <p:nvSpPr>
          <p:cNvPr id="59396" name="Text Box 2"/>
          <p:cNvSpPr txBox="1">
            <a:spLocks noChangeArrowheads="1"/>
          </p:cNvSpPr>
          <p:nvPr/>
        </p:nvSpPr>
        <p:spPr bwMode="auto">
          <a:xfrm>
            <a:off x="1147763" y="685800"/>
            <a:ext cx="4560887" cy="3430588"/>
          </a:xfrm>
          <a:prstGeom prst="rect">
            <a:avLst/>
          </a:prstGeom>
          <a:solidFill>
            <a:srgbClr val="FFFFFF"/>
          </a:solidFill>
          <a:ln w="9525">
            <a:solidFill>
              <a:srgbClr val="000000"/>
            </a:solidFill>
            <a:miter lim="800000"/>
            <a:headEnd/>
            <a:tailEnd/>
          </a:ln>
        </p:spPr>
        <p:txBody>
          <a:bodyPr wrap="none" lIns="90265" tIns="45133" rIns="90265" bIns="45133"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endParaRPr>
          </a:p>
        </p:txBody>
      </p:sp>
      <p:sp>
        <p:nvSpPr>
          <p:cNvPr id="59397" name="Rectangle 3"/>
          <p:cNvSpPr>
            <a:spLocks noGrp="1" noChangeArrowheads="1"/>
          </p:cNvSpPr>
          <p:nvPr>
            <p:ph type="body"/>
          </p:nvPr>
        </p:nvSpPr>
        <p:spPr bwMode="auto">
          <a:xfrm>
            <a:off x="912813" y="4344988"/>
            <a:ext cx="5030787" cy="4124325"/>
          </a:xfrm>
          <a:solidFill>
            <a:srgbClr val="FFFFFF"/>
          </a:solidFill>
          <a:ln w="9360">
            <a:solidFill>
              <a:srgbClr val="000000"/>
            </a:solidFill>
            <a:miter lim="800000"/>
            <a:headEnd/>
            <a:tailEnd/>
          </a:ln>
        </p:spPr>
        <p:txBody>
          <a:bodyPr wrap="none" numCol="1" anchor="ctr"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1676542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3482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9AAE539-9467-4FB5-A7CE-0A113438E406}" type="slidenum">
              <a:rPr lang="en-US" altLang="en-US">
                <a:latin typeface="Calibri" panose="020F0502020204030204" pitchFamily="34" charset="0"/>
              </a:rPr>
              <a:pPr eaLnBrk="1" hangingPunct="1"/>
              <a:t>15</a:t>
            </a:fld>
            <a:endParaRPr lang="en-US" altLang="en-US" dirty="0">
              <a:latin typeface="Calibri" panose="020F0502020204030204" pitchFamily="34" charset="0"/>
            </a:endParaRPr>
          </a:p>
        </p:txBody>
      </p:sp>
    </p:spTree>
    <p:extLst>
      <p:ext uri="{BB962C8B-B14F-4D97-AF65-F5344CB8AC3E}">
        <p14:creationId xmlns:p14="http://schemas.microsoft.com/office/powerpoint/2010/main" val="1050763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endParaRPr lang="en-US" dirty="0"/>
          </a:p>
        </p:txBody>
      </p:sp>
      <p:sp>
        <p:nvSpPr>
          <p:cNvPr id="3584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9549605-6F21-4FA8-A36B-86302312A86D}" type="slidenum">
              <a:rPr lang="en-US" altLang="en-US">
                <a:latin typeface="Calibri" panose="020F0502020204030204" pitchFamily="34" charset="0"/>
              </a:rPr>
              <a:pPr eaLnBrk="1" hangingPunct="1"/>
              <a:t>16</a:t>
            </a:fld>
            <a:endParaRPr lang="en-US" altLang="en-US" dirty="0">
              <a:latin typeface="Calibri" panose="020F0502020204030204" pitchFamily="34" charset="0"/>
            </a:endParaRPr>
          </a:p>
        </p:txBody>
      </p:sp>
    </p:spTree>
    <p:extLst>
      <p:ext uri="{BB962C8B-B14F-4D97-AF65-F5344CB8AC3E}">
        <p14:creationId xmlns:p14="http://schemas.microsoft.com/office/powerpoint/2010/main" val="3795580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3686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EFD1141-EDBA-49B4-9962-B84FCB5AF727}" type="slidenum">
              <a:rPr lang="en-US" altLang="en-US">
                <a:latin typeface="Calibri" panose="020F0502020204030204" pitchFamily="34" charset="0"/>
              </a:rPr>
              <a:pPr eaLnBrk="1" hangingPunct="1"/>
              <a:t>17</a:t>
            </a:fld>
            <a:endParaRPr lang="en-US" altLang="en-US" dirty="0">
              <a:latin typeface="Calibri" panose="020F0502020204030204" pitchFamily="34" charset="0"/>
            </a:endParaRPr>
          </a:p>
        </p:txBody>
      </p:sp>
    </p:spTree>
    <p:extLst>
      <p:ext uri="{BB962C8B-B14F-4D97-AF65-F5344CB8AC3E}">
        <p14:creationId xmlns:p14="http://schemas.microsoft.com/office/powerpoint/2010/main" val="875684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378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9865243-A471-4A9B-8F41-AF768F81E93C}" type="slidenum">
              <a:rPr lang="en-US" altLang="en-US">
                <a:latin typeface="Calibri" panose="020F0502020204030204" pitchFamily="34" charset="0"/>
              </a:rPr>
              <a:pPr eaLnBrk="1" hangingPunct="1"/>
              <a:t>18</a:t>
            </a:fld>
            <a:endParaRPr lang="en-US" altLang="en-US" dirty="0">
              <a:latin typeface="Calibri" panose="020F0502020204030204" pitchFamily="34" charset="0"/>
            </a:endParaRPr>
          </a:p>
        </p:txBody>
      </p:sp>
    </p:spTree>
    <p:extLst>
      <p:ext uri="{BB962C8B-B14F-4D97-AF65-F5344CB8AC3E}">
        <p14:creationId xmlns:p14="http://schemas.microsoft.com/office/powerpoint/2010/main" val="3838852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a:p>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5A69BE6-874F-4A8D-B2F0-232F7E645E06}" type="slidenum">
              <a:rPr lang="en-US" altLang="en-US">
                <a:latin typeface="Calibri" panose="020F0502020204030204" pitchFamily="34" charset="0"/>
              </a:rPr>
              <a:pPr eaLnBrk="1" hangingPunct="1"/>
              <a:t>19</a:t>
            </a:fld>
            <a:endParaRPr lang="en-US" altLang="en-US" dirty="0">
              <a:latin typeface="Calibri" panose="020F0502020204030204" pitchFamily="34" charset="0"/>
            </a:endParaRPr>
          </a:p>
        </p:txBody>
      </p:sp>
    </p:spTree>
    <p:extLst>
      <p:ext uri="{BB962C8B-B14F-4D97-AF65-F5344CB8AC3E}">
        <p14:creationId xmlns:p14="http://schemas.microsoft.com/office/powerpoint/2010/main" val="1176793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a:r>
              <a:rPr lang="en-US" altLang="en-US" dirty="0" smtClean="0"/>
              <a:t>d.</a:t>
            </a:r>
          </a:p>
          <a:p>
            <a:endParaRPr lang="en-US" altLang="en-US" dirty="0" smtClean="0"/>
          </a:p>
          <a:p>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659DBCD-4FCF-4610-A6A2-2E7657C75460}" type="slidenum">
              <a:rPr lang="en-US" altLang="en-US">
                <a:latin typeface="Calibri" panose="020F0502020204030204" pitchFamily="34" charset="0"/>
              </a:rPr>
              <a:pPr eaLnBrk="1" hangingPunct="1"/>
              <a:t>20</a:t>
            </a:fld>
            <a:endParaRPr lang="en-US" altLang="en-US" dirty="0">
              <a:latin typeface="Calibri" panose="020F0502020204030204" pitchFamily="34" charset="0"/>
            </a:endParaRPr>
          </a:p>
        </p:txBody>
      </p:sp>
    </p:spTree>
    <p:extLst>
      <p:ext uri="{BB962C8B-B14F-4D97-AF65-F5344CB8AC3E}">
        <p14:creationId xmlns:p14="http://schemas.microsoft.com/office/powerpoint/2010/main" val="12114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922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525DF93-A75D-4685-9200-12CB0FD518FB}" type="slidenum">
              <a:rPr lang="en-US" altLang="en-US">
                <a:solidFill>
                  <a:srgbClr val="000000"/>
                </a:solidFill>
                <a:latin typeface="Calibri" panose="020F0502020204030204" pitchFamily="34" charset="0"/>
              </a:rPr>
              <a:pPr eaLnBrk="1" hangingPunct="1"/>
              <a:t>21</a:t>
            </a:fld>
            <a:endParaRPr lang="en-US" alt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810541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1024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1ABAEC9-163A-4F76-9DC6-1F0613B560F0}" type="slidenum">
              <a:rPr lang="en-US" altLang="en-US">
                <a:solidFill>
                  <a:srgbClr val="000000"/>
                </a:solidFill>
                <a:latin typeface="Calibri" panose="020F0502020204030204" pitchFamily="34" charset="0"/>
              </a:rPr>
              <a:pPr eaLnBrk="1" hangingPunct="1"/>
              <a:t>22</a:t>
            </a:fld>
            <a:endParaRPr lang="en-US" alt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888318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122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CD9F168-2094-4CC8-A8B7-1C9CFF09CFC1}" type="slidenum">
              <a:rPr lang="en-US" altLang="en-US">
                <a:solidFill>
                  <a:srgbClr val="000000"/>
                </a:solidFill>
                <a:latin typeface="Calibri" panose="020F0502020204030204" pitchFamily="34" charset="0"/>
              </a:rPr>
              <a:pPr eaLnBrk="1" hangingPunct="1"/>
              <a:t>23</a:t>
            </a:fld>
            <a:endParaRPr lang="en-US" alt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887688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3107926-6F4A-49C9-A914-9F8E893D0448}" type="slidenum">
              <a:rPr lang="en-US" smtClean="0"/>
              <a:t>3</a:t>
            </a:fld>
            <a:endParaRPr lang="en-US" dirty="0"/>
          </a:p>
        </p:txBody>
      </p:sp>
    </p:spTree>
    <p:extLst>
      <p:ext uri="{BB962C8B-B14F-4D97-AF65-F5344CB8AC3E}">
        <p14:creationId xmlns:p14="http://schemas.microsoft.com/office/powerpoint/2010/main" val="3918519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1331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C20B99C-D99D-4CC5-8038-0E73E75C11D9}" type="slidenum">
              <a:rPr lang="en-US" altLang="en-US">
                <a:solidFill>
                  <a:srgbClr val="000000"/>
                </a:solidFill>
                <a:latin typeface="Calibri" panose="020F0502020204030204" pitchFamily="34" charset="0"/>
              </a:rPr>
              <a:pPr eaLnBrk="1" hangingPunct="1"/>
              <a:t>24</a:t>
            </a:fld>
            <a:endParaRPr lang="en-US" alt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811451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DEFC842-5AC2-4AC4-B6B1-287E05AEBC85}" type="slidenum">
              <a:rPr lang="en-US" altLang="en-US">
                <a:latin typeface="Calibri" panose="020F0502020204030204" pitchFamily="34" charset="0"/>
              </a:rPr>
              <a:pPr eaLnBrk="1" hangingPunct="1"/>
              <a:t>25</a:t>
            </a:fld>
            <a:endParaRPr lang="en-US" altLang="en-US" dirty="0">
              <a:latin typeface="Calibri" panose="020F0502020204030204" pitchFamily="34" charset="0"/>
            </a:endParaRPr>
          </a:p>
        </p:txBody>
      </p:sp>
    </p:spTree>
    <p:extLst>
      <p:ext uri="{BB962C8B-B14F-4D97-AF65-F5344CB8AC3E}">
        <p14:creationId xmlns:p14="http://schemas.microsoft.com/office/powerpoint/2010/main" val="3354823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512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CA029FE-A422-4AC9-9AE2-4CC6401A3291}" type="slidenum">
              <a:rPr lang="en-US" altLang="en-US">
                <a:latin typeface="Calibri" panose="020F0502020204030204" pitchFamily="34" charset="0"/>
              </a:rPr>
              <a:pPr eaLnBrk="1" hangingPunct="1"/>
              <a:t>26</a:t>
            </a:fld>
            <a:endParaRPr lang="en-US" altLang="en-US" dirty="0">
              <a:latin typeface="Calibri" panose="020F0502020204030204" pitchFamily="34" charset="0"/>
            </a:endParaRPr>
          </a:p>
        </p:txBody>
      </p:sp>
    </p:spTree>
    <p:extLst>
      <p:ext uri="{BB962C8B-B14F-4D97-AF65-F5344CB8AC3E}">
        <p14:creationId xmlns:p14="http://schemas.microsoft.com/office/powerpoint/2010/main" val="1782254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3A534BA-03D5-49A6-89DE-733660D587D6}" type="slidenum">
              <a:rPr lang="en-US" altLang="en-US">
                <a:latin typeface="Calibri" panose="020F0502020204030204" pitchFamily="34" charset="0"/>
              </a:rPr>
              <a:pPr eaLnBrk="1" hangingPunct="1"/>
              <a:t>27</a:t>
            </a:fld>
            <a:endParaRPr lang="en-US" altLang="en-US" dirty="0">
              <a:latin typeface="Calibri" panose="020F0502020204030204" pitchFamily="34" charset="0"/>
            </a:endParaRPr>
          </a:p>
        </p:txBody>
      </p:sp>
    </p:spTree>
    <p:extLst>
      <p:ext uri="{BB962C8B-B14F-4D97-AF65-F5344CB8AC3E}">
        <p14:creationId xmlns:p14="http://schemas.microsoft.com/office/powerpoint/2010/main" val="2993933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F2C854D-4AE6-4920-8909-B55CEAF24BFB}" type="slidenum">
              <a:rPr lang="en-US" altLang="en-US">
                <a:latin typeface="Calibri" panose="020F0502020204030204" pitchFamily="34" charset="0"/>
              </a:rPr>
              <a:pPr eaLnBrk="1" hangingPunct="1"/>
              <a:t>28</a:t>
            </a:fld>
            <a:endParaRPr lang="en-US" altLang="en-US" dirty="0">
              <a:latin typeface="Calibri" panose="020F0502020204030204" pitchFamily="34" charset="0"/>
            </a:endParaRPr>
          </a:p>
        </p:txBody>
      </p:sp>
    </p:spTree>
    <p:extLst>
      <p:ext uri="{BB962C8B-B14F-4D97-AF65-F5344CB8AC3E}">
        <p14:creationId xmlns:p14="http://schemas.microsoft.com/office/powerpoint/2010/main" val="24210876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Tree>
    <p:extLst>
      <p:ext uri="{BB962C8B-B14F-4D97-AF65-F5344CB8AC3E}">
        <p14:creationId xmlns:p14="http://schemas.microsoft.com/office/powerpoint/2010/main" val="18463557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D7D34EF-0BF0-46EB-8FE5-B809E4CF1461}" type="slidenum">
              <a:rPr lang="en-US" altLang="en-US">
                <a:solidFill>
                  <a:srgbClr val="000000"/>
                </a:solidFill>
                <a:latin typeface="Calibri" panose="020F0502020204030204" pitchFamily="34" charset="0"/>
              </a:rPr>
              <a:pPr eaLnBrk="1" hangingPunct="1"/>
              <a:t>31</a:t>
            </a:fld>
            <a:endParaRPr lang="en-US" alt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3493173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5222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41C23C9-41BF-4C2C-B2C3-68A564BF8279}" type="slidenum">
              <a:rPr lang="en-US" altLang="en-US">
                <a:solidFill>
                  <a:srgbClr val="000000"/>
                </a:solidFill>
                <a:latin typeface="Calibri" panose="020F0502020204030204" pitchFamily="34" charset="0"/>
                <a:ea typeface="ＭＳ Ｐゴシック" pitchFamily="34" charset="-128"/>
              </a:rPr>
              <a:pPr eaLnBrk="1" hangingPunct="1"/>
              <a:t>32</a:t>
            </a:fld>
            <a:endParaRPr lang="en-US" altLang="en-US" dirty="0">
              <a:solidFill>
                <a:srgbClr val="000000"/>
              </a:solidFill>
              <a:latin typeface="Calibri" panose="020F0502020204030204" pitchFamily="34" charset="0"/>
              <a:ea typeface="ＭＳ Ｐゴシック" pitchFamily="34" charset="-128"/>
            </a:endParaRPr>
          </a:p>
        </p:txBody>
      </p:sp>
    </p:spTree>
    <p:extLst>
      <p:ext uri="{BB962C8B-B14F-4D97-AF65-F5344CB8AC3E}">
        <p14:creationId xmlns:p14="http://schemas.microsoft.com/office/powerpoint/2010/main" val="1952927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EEAE5D5-17CB-42A5-A563-C1B3FB05DFA6}" type="slidenum">
              <a:rPr lang="en-US" altLang="en-US">
                <a:solidFill>
                  <a:srgbClr val="000000"/>
                </a:solidFill>
                <a:latin typeface="Calibri" panose="020F0502020204030204" pitchFamily="34" charset="0"/>
              </a:rPr>
              <a:pPr eaLnBrk="1" hangingPunct="1"/>
              <a:t>33</a:t>
            </a:fld>
            <a:endParaRPr lang="en-US" alt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00601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CDD147F-5B5C-46D5-8155-F5EDF0B530FA}" type="slidenum">
              <a:rPr lang="en-US" smtClean="0"/>
              <a:pPr/>
              <a:t>34</a:t>
            </a:fld>
            <a:endParaRPr lang="en-US" dirty="0"/>
          </a:p>
        </p:txBody>
      </p:sp>
    </p:spTree>
    <p:extLst>
      <p:ext uri="{BB962C8B-B14F-4D97-AF65-F5344CB8AC3E}">
        <p14:creationId xmlns:p14="http://schemas.microsoft.com/office/powerpoint/2010/main" val="958758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3107926-6F4A-49C9-A914-9F8E893D0448}" type="slidenum">
              <a:rPr lang="en-US" smtClean="0"/>
              <a:t>5</a:t>
            </a:fld>
            <a:endParaRPr lang="en-US" dirty="0"/>
          </a:p>
        </p:txBody>
      </p:sp>
    </p:spTree>
    <p:extLst>
      <p:ext uri="{BB962C8B-B14F-4D97-AF65-F5344CB8AC3E}">
        <p14:creationId xmlns:p14="http://schemas.microsoft.com/office/powerpoint/2010/main" val="39185193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DCDD147F-5B5C-46D5-8155-F5EDF0B530FA}" type="slidenum">
              <a:rPr lang="en-US" smtClean="0"/>
              <a:pPr/>
              <a:t>35</a:t>
            </a:fld>
            <a:endParaRPr lang="en-US" dirty="0"/>
          </a:p>
        </p:txBody>
      </p:sp>
    </p:spTree>
    <p:extLst>
      <p:ext uri="{BB962C8B-B14F-4D97-AF65-F5344CB8AC3E}">
        <p14:creationId xmlns:p14="http://schemas.microsoft.com/office/powerpoint/2010/main" val="6514647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B0E781-4ABB-4993-9F24-842F3E310742}" type="slidenum">
              <a:rPr lang="en-US" smtClean="0"/>
              <a:t>36</a:t>
            </a:fld>
            <a:endParaRPr lang="en-US" dirty="0"/>
          </a:p>
        </p:txBody>
      </p:sp>
    </p:spTree>
    <p:extLst>
      <p:ext uri="{BB962C8B-B14F-4D97-AF65-F5344CB8AC3E}">
        <p14:creationId xmlns:p14="http://schemas.microsoft.com/office/powerpoint/2010/main" val="36337272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lvl="0" indent="-88900">
              <a:spcBef>
                <a:spcPts val="0"/>
              </a:spcBef>
              <a:buClr>
                <a:srgbClr val="000000"/>
              </a:buClr>
              <a:buFont typeface="Arial"/>
              <a:buChar char="●"/>
            </a:pPr>
            <a:endParaRPr lang="en-US" dirty="0" smtClean="0"/>
          </a:p>
          <a:p>
            <a:pPr marL="457200" lvl="1" indent="-88900">
              <a:spcBef>
                <a:spcPts val="0"/>
              </a:spcBef>
              <a:buClr>
                <a:srgbClr val="000000"/>
              </a:buClr>
              <a:buFont typeface="Courier New"/>
              <a:buChar char="o"/>
            </a:pPr>
            <a:endParaRPr lang="en-US" dirty="0" smtClean="0"/>
          </a:p>
          <a:p>
            <a:pPr marL="914400" lvl="2" indent="-88900">
              <a:spcBef>
                <a:spcPts val="0"/>
              </a:spcBef>
              <a:buClr>
                <a:srgbClr val="000000"/>
              </a:buClr>
              <a:buFont typeface="Wingdings"/>
              <a:buChar char="§"/>
            </a:pPr>
            <a:endParaRPr lang="en-US" dirty="0" smtClean="0"/>
          </a:p>
          <a:p>
            <a:pPr marL="1371600" lvl="3" indent="-88900">
              <a:spcBef>
                <a:spcPts val="0"/>
              </a:spcBef>
              <a:buClr>
                <a:srgbClr val="000000"/>
              </a:buClr>
              <a:buFont typeface="Arial"/>
              <a:buChar char="●"/>
            </a:pPr>
            <a:endParaRPr lang="en-US" dirty="0" smtClean="0"/>
          </a:p>
          <a:p>
            <a:pPr marL="1828800" lvl="4" indent="-88900">
              <a:spcBef>
                <a:spcPts val="0"/>
              </a:spcBef>
              <a:buClr>
                <a:srgbClr val="000000"/>
              </a:buClr>
              <a:buFont typeface="Courier New"/>
              <a:buChar char="o"/>
            </a:pPr>
            <a:endParaRPr lang="en-US" dirty="0" smtClean="0"/>
          </a:p>
          <a:p>
            <a:pPr marL="2286000" lvl="5" indent="-88900">
              <a:spcBef>
                <a:spcPts val="0"/>
              </a:spcBef>
              <a:buClr>
                <a:srgbClr val="000000"/>
              </a:buClr>
              <a:buFont typeface="Wingdings"/>
              <a:buChar char="§"/>
            </a:pPr>
            <a:endParaRPr lang="en-US" dirty="0" smtClean="0"/>
          </a:p>
          <a:p>
            <a:pPr marL="2743200" lvl="6" indent="-88900">
              <a:spcBef>
                <a:spcPts val="0"/>
              </a:spcBef>
              <a:buClr>
                <a:srgbClr val="000000"/>
              </a:buClr>
              <a:buFont typeface="Arial"/>
              <a:buChar char="●"/>
            </a:pPr>
            <a:endParaRPr lang="en-US" dirty="0" smtClean="0"/>
          </a:p>
          <a:p>
            <a:pPr marL="3200400" lvl="7" indent="-88900">
              <a:spcBef>
                <a:spcPts val="0"/>
              </a:spcBef>
              <a:buClr>
                <a:srgbClr val="000000"/>
              </a:buClr>
              <a:buFont typeface="Courier New"/>
              <a:buChar char="o"/>
            </a:pPr>
            <a:endParaRPr lang="en-US" dirty="0" smtClean="0"/>
          </a:p>
          <a:p>
            <a:pPr marL="3657600" lvl="8" indent="-88900">
              <a:spcBef>
                <a:spcPts val="0"/>
              </a:spcBef>
              <a:buClr>
                <a:srgbClr val="000000"/>
              </a:buClr>
              <a:buFont typeface="Wingdings"/>
              <a:buChar char="§"/>
            </a:pPr>
            <a:endParaRPr lang="en-US" dirty="0"/>
          </a:p>
        </p:txBody>
      </p:sp>
    </p:spTree>
    <p:extLst>
      <p:ext uri="{BB962C8B-B14F-4D97-AF65-F5344CB8AC3E}">
        <p14:creationId xmlns:p14="http://schemas.microsoft.com/office/powerpoint/2010/main" val="6668217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876F78-AC6B-46C3-9200-B4E9265E3713}" type="slidenum">
              <a:rPr lang="en-US" smtClean="0"/>
              <a:t>39</a:t>
            </a:fld>
            <a:endParaRPr lang="en-US" dirty="0"/>
          </a:p>
        </p:txBody>
      </p:sp>
    </p:spTree>
    <p:extLst>
      <p:ext uri="{BB962C8B-B14F-4D97-AF65-F5344CB8AC3E}">
        <p14:creationId xmlns:p14="http://schemas.microsoft.com/office/powerpoint/2010/main" val="22887145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497013"/>
            <a:ext cx="5391150" cy="40433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42E17F-F74D-48A6-B964-74F274F23F3F}" type="slidenum">
              <a:rPr lang="en-US" smtClean="0"/>
              <a:t>40</a:t>
            </a:fld>
            <a:endParaRPr lang="en-US" dirty="0"/>
          </a:p>
        </p:txBody>
      </p:sp>
    </p:spTree>
    <p:extLst>
      <p:ext uri="{BB962C8B-B14F-4D97-AF65-F5344CB8AC3E}">
        <p14:creationId xmlns:p14="http://schemas.microsoft.com/office/powerpoint/2010/main" val="3917432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B0E781-4ABB-4993-9F24-842F3E310742}" type="slidenum">
              <a:rPr lang="en-US" smtClean="0"/>
              <a:t>42</a:t>
            </a:fld>
            <a:endParaRPr lang="en-US" dirty="0"/>
          </a:p>
        </p:txBody>
      </p:sp>
    </p:spTree>
    <p:extLst>
      <p:ext uri="{BB962C8B-B14F-4D97-AF65-F5344CB8AC3E}">
        <p14:creationId xmlns:p14="http://schemas.microsoft.com/office/powerpoint/2010/main" val="8306005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0521">
              <a:defRPr/>
            </a:pPr>
            <a:endParaRPr lang="en-US" dirty="0"/>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337" eaLnBrk="0" hangingPunct="0">
              <a:spcBef>
                <a:spcPct val="30000"/>
              </a:spcBef>
              <a:defRPr kumimoji="1" sz="1200">
                <a:solidFill>
                  <a:schemeClr val="tx1"/>
                </a:solidFill>
                <a:latin typeface="Times New Roman" panose="02020603050405020304" pitchFamily="18" charset="0"/>
              </a:defRPr>
            </a:lvl1pPr>
            <a:lvl2pPr marL="715424" indent="-275162" defTabSz="897337" eaLnBrk="0" hangingPunct="0">
              <a:spcBef>
                <a:spcPct val="30000"/>
              </a:spcBef>
              <a:defRPr kumimoji="1" sz="1200">
                <a:solidFill>
                  <a:schemeClr val="tx1"/>
                </a:solidFill>
                <a:latin typeface="Times New Roman" panose="02020603050405020304" pitchFamily="18" charset="0"/>
              </a:defRPr>
            </a:lvl2pPr>
            <a:lvl3pPr marL="1100652" indent="-220130" defTabSz="897337" eaLnBrk="0" hangingPunct="0">
              <a:spcBef>
                <a:spcPct val="30000"/>
              </a:spcBef>
              <a:defRPr kumimoji="1" sz="1200">
                <a:solidFill>
                  <a:schemeClr val="tx1"/>
                </a:solidFill>
                <a:latin typeface="Times New Roman" panose="02020603050405020304" pitchFamily="18" charset="0"/>
              </a:defRPr>
            </a:lvl3pPr>
            <a:lvl4pPr marL="1540912" indent="-220130" defTabSz="897337" eaLnBrk="0" hangingPunct="0">
              <a:spcBef>
                <a:spcPct val="30000"/>
              </a:spcBef>
              <a:defRPr kumimoji="1" sz="1200">
                <a:solidFill>
                  <a:schemeClr val="tx1"/>
                </a:solidFill>
                <a:latin typeface="Times New Roman" panose="02020603050405020304" pitchFamily="18" charset="0"/>
              </a:defRPr>
            </a:lvl4pPr>
            <a:lvl5pPr marL="1981173" indent="-220130" defTabSz="897337" eaLnBrk="0" hangingPunct="0">
              <a:spcBef>
                <a:spcPct val="30000"/>
              </a:spcBef>
              <a:defRPr kumimoji="1" sz="1200">
                <a:solidFill>
                  <a:schemeClr val="tx1"/>
                </a:solidFill>
                <a:latin typeface="Times New Roman" panose="02020603050405020304" pitchFamily="18" charset="0"/>
              </a:defRPr>
            </a:lvl5pPr>
            <a:lvl6pPr marL="2421433" indent="-220130" defTabSz="897337" eaLnBrk="0" fontAlgn="base" hangingPunct="0">
              <a:spcBef>
                <a:spcPct val="30000"/>
              </a:spcBef>
              <a:spcAft>
                <a:spcPct val="0"/>
              </a:spcAft>
              <a:defRPr kumimoji="1" sz="1200">
                <a:solidFill>
                  <a:schemeClr val="tx1"/>
                </a:solidFill>
                <a:latin typeface="Times New Roman" panose="02020603050405020304" pitchFamily="18" charset="0"/>
              </a:defRPr>
            </a:lvl6pPr>
            <a:lvl7pPr marL="2861694" indent="-220130" defTabSz="897337" eaLnBrk="0" fontAlgn="base" hangingPunct="0">
              <a:spcBef>
                <a:spcPct val="30000"/>
              </a:spcBef>
              <a:spcAft>
                <a:spcPct val="0"/>
              </a:spcAft>
              <a:defRPr kumimoji="1" sz="1200">
                <a:solidFill>
                  <a:schemeClr val="tx1"/>
                </a:solidFill>
                <a:latin typeface="Times New Roman" panose="02020603050405020304" pitchFamily="18" charset="0"/>
              </a:defRPr>
            </a:lvl7pPr>
            <a:lvl8pPr marL="3301955" indent="-220130" defTabSz="897337" eaLnBrk="0" fontAlgn="base" hangingPunct="0">
              <a:spcBef>
                <a:spcPct val="30000"/>
              </a:spcBef>
              <a:spcAft>
                <a:spcPct val="0"/>
              </a:spcAft>
              <a:defRPr kumimoji="1" sz="1200">
                <a:solidFill>
                  <a:schemeClr val="tx1"/>
                </a:solidFill>
                <a:latin typeface="Times New Roman" panose="02020603050405020304" pitchFamily="18" charset="0"/>
              </a:defRPr>
            </a:lvl8pPr>
            <a:lvl9pPr marL="3742215" indent="-220130" defTabSz="897337"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fld id="{35768120-65F3-46C1-B7C1-8D5BE297EE01}" type="slidenum">
              <a:rPr kumimoji="0" lang="en-US" altLang="en-US">
                <a:solidFill>
                  <a:srgbClr val="000000"/>
                </a:solidFill>
              </a:rPr>
              <a:pPr eaLnBrk="1" hangingPunct="1">
                <a:spcBef>
                  <a:spcPct val="0"/>
                </a:spcBef>
              </a:pPr>
              <a:t>47</a:t>
            </a:fld>
            <a:endParaRPr kumimoji="0" lang="en-US" altLang="en-US" dirty="0">
              <a:solidFill>
                <a:srgbClr val="000000"/>
              </a:solidFill>
            </a:endParaRPr>
          </a:p>
        </p:txBody>
      </p:sp>
    </p:spTree>
    <p:extLst>
      <p:ext uri="{BB962C8B-B14F-4D97-AF65-F5344CB8AC3E}">
        <p14:creationId xmlns:p14="http://schemas.microsoft.com/office/powerpoint/2010/main" val="26887472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0521">
              <a:defRPr/>
            </a:pPr>
            <a:endParaRPr lang="en-US" dirty="0"/>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337" eaLnBrk="0" hangingPunct="0">
              <a:spcBef>
                <a:spcPct val="30000"/>
              </a:spcBef>
              <a:defRPr kumimoji="1" sz="1200">
                <a:solidFill>
                  <a:schemeClr val="tx1"/>
                </a:solidFill>
                <a:latin typeface="Times New Roman" panose="02020603050405020304" pitchFamily="18" charset="0"/>
              </a:defRPr>
            </a:lvl1pPr>
            <a:lvl2pPr marL="715424" indent="-275162" defTabSz="897337" eaLnBrk="0" hangingPunct="0">
              <a:spcBef>
                <a:spcPct val="30000"/>
              </a:spcBef>
              <a:defRPr kumimoji="1" sz="1200">
                <a:solidFill>
                  <a:schemeClr val="tx1"/>
                </a:solidFill>
                <a:latin typeface="Times New Roman" panose="02020603050405020304" pitchFamily="18" charset="0"/>
              </a:defRPr>
            </a:lvl2pPr>
            <a:lvl3pPr marL="1100652" indent="-220130" defTabSz="897337" eaLnBrk="0" hangingPunct="0">
              <a:spcBef>
                <a:spcPct val="30000"/>
              </a:spcBef>
              <a:defRPr kumimoji="1" sz="1200">
                <a:solidFill>
                  <a:schemeClr val="tx1"/>
                </a:solidFill>
                <a:latin typeface="Times New Roman" panose="02020603050405020304" pitchFamily="18" charset="0"/>
              </a:defRPr>
            </a:lvl3pPr>
            <a:lvl4pPr marL="1540912" indent="-220130" defTabSz="897337" eaLnBrk="0" hangingPunct="0">
              <a:spcBef>
                <a:spcPct val="30000"/>
              </a:spcBef>
              <a:defRPr kumimoji="1" sz="1200">
                <a:solidFill>
                  <a:schemeClr val="tx1"/>
                </a:solidFill>
                <a:latin typeface="Times New Roman" panose="02020603050405020304" pitchFamily="18" charset="0"/>
              </a:defRPr>
            </a:lvl4pPr>
            <a:lvl5pPr marL="1981173" indent="-220130" defTabSz="897337" eaLnBrk="0" hangingPunct="0">
              <a:spcBef>
                <a:spcPct val="30000"/>
              </a:spcBef>
              <a:defRPr kumimoji="1" sz="1200">
                <a:solidFill>
                  <a:schemeClr val="tx1"/>
                </a:solidFill>
                <a:latin typeface="Times New Roman" panose="02020603050405020304" pitchFamily="18" charset="0"/>
              </a:defRPr>
            </a:lvl5pPr>
            <a:lvl6pPr marL="2421433" indent="-220130" defTabSz="897337" eaLnBrk="0" fontAlgn="base" hangingPunct="0">
              <a:spcBef>
                <a:spcPct val="30000"/>
              </a:spcBef>
              <a:spcAft>
                <a:spcPct val="0"/>
              </a:spcAft>
              <a:defRPr kumimoji="1" sz="1200">
                <a:solidFill>
                  <a:schemeClr val="tx1"/>
                </a:solidFill>
                <a:latin typeface="Times New Roman" panose="02020603050405020304" pitchFamily="18" charset="0"/>
              </a:defRPr>
            </a:lvl6pPr>
            <a:lvl7pPr marL="2861694" indent="-220130" defTabSz="897337" eaLnBrk="0" fontAlgn="base" hangingPunct="0">
              <a:spcBef>
                <a:spcPct val="30000"/>
              </a:spcBef>
              <a:spcAft>
                <a:spcPct val="0"/>
              </a:spcAft>
              <a:defRPr kumimoji="1" sz="1200">
                <a:solidFill>
                  <a:schemeClr val="tx1"/>
                </a:solidFill>
                <a:latin typeface="Times New Roman" panose="02020603050405020304" pitchFamily="18" charset="0"/>
              </a:defRPr>
            </a:lvl7pPr>
            <a:lvl8pPr marL="3301955" indent="-220130" defTabSz="897337" eaLnBrk="0" fontAlgn="base" hangingPunct="0">
              <a:spcBef>
                <a:spcPct val="30000"/>
              </a:spcBef>
              <a:spcAft>
                <a:spcPct val="0"/>
              </a:spcAft>
              <a:defRPr kumimoji="1" sz="1200">
                <a:solidFill>
                  <a:schemeClr val="tx1"/>
                </a:solidFill>
                <a:latin typeface="Times New Roman" panose="02020603050405020304" pitchFamily="18" charset="0"/>
              </a:defRPr>
            </a:lvl8pPr>
            <a:lvl9pPr marL="3742215" indent="-220130" defTabSz="897337"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fld id="{35768120-65F3-46C1-B7C1-8D5BE297EE01}" type="slidenum">
              <a:rPr kumimoji="0" lang="en-US" altLang="en-US">
                <a:solidFill>
                  <a:srgbClr val="000000"/>
                </a:solidFill>
              </a:rPr>
              <a:pPr eaLnBrk="1" hangingPunct="1">
                <a:spcBef>
                  <a:spcPct val="0"/>
                </a:spcBef>
              </a:pPr>
              <a:t>48</a:t>
            </a:fld>
            <a:endParaRPr kumimoji="0" lang="en-US" altLang="en-US" dirty="0">
              <a:solidFill>
                <a:srgbClr val="000000"/>
              </a:solidFill>
            </a:endParaRPr>
          </a:p>
        </p:txBody>
      </p:sp>
    </p:spTree>
    <p:extLst>
      <p:ext uri="{BB962C8B-B14F-4D97-AF65-F5344CB8AC3E}">
        <p14:creationId xmlns:p14="http://schemas.microsoft.com/office/powerpoint/2010/main" val="1722924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defTabSz="897301">
              <a:defRPr/>
            </a:pPr>
            <a:fld id="{D47D477B-EF7D-45B8-A06D-88996C235A1C}" type="slidenum">
              <a:rPr lang="en-US" sz="1200" kern="1200">
                <a:solidFill>
                  <a:prstClr val="black"/>
                </a:solidFill>
                <a:latin typeface="Calibri" panose="020F0502020204030204"/>
                <a:ea typeface="+mn-ea"/>
                <a:cs typeface="+mn-cs"/>
              </a:rPr>
              <a:pPr algn="r" defTabSz="897301">
                <a:defRPr/>
              </a:pPr>
              <a:t>70</a:t>
            </a:fld>
            <a:endParaRPr lang="en-US" sz="12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6731027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defTabSz="897301">
              <a:defRPr/>
            </a:pPr>
            <a:fld id="{D47D477B-EF7D-45B8-A06D-88996C235A1C}" type="slidenum">
              <a:rPr lang="en-US" sz="1200" kern="1200">
                <a:solidFill>
                  <a:prstClr val="black"/>
                </a:solidFill>
                <a:latin typeface="Calibri" panose="020F0502020204030204"/>
                <a:ea typeface="+mn-ea"/>
                <a:cs typeface="+mn-cs"/>
              </a:rPr>
              <a:pPr algn="r" defTabSz="897301">
                <a:defRPr/>
              </a:pPr>
              <a:t>71</a:t>
            </a:fld>
            <a:endParaRPr lang="en-US" sz="12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893453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endParaRPr lang="en-US" dirty="0" smtClean="0"/>
          </a:p>
        </p:txBody>
      </p:sp>
      <p:sp>
        <p:nvSpPr>
          <p:cNvPr id="4" name="Slide Number Placeholder 3"/>
          <p:cNvSpPr>
            <a:spLocks noGrp="1"/>
          </p:cNvSpPr>
          <p:nvPr>
            <p:ph type="sldNum" sz="quarter" idx="10"/>
          </p:nvPr>
        </p:nvSpPr>
        <p:spPr/>
        <p:txBody>
          <a:bodyPr/>
          <a:lstStyle/>
          <a:p>
            <a:fld id="{E9ABFF5F-9EA5-4DD2-A36E-0D9E7EF6BF3A}" type="slidenum">
              <a:rPr lang="en-US" smtClean="0"/>
              <a:t>7</a:t>
            </a:fld>
            <a:endParaRPr lang="en-US" dirty="0"/>
          </a:p>
        </p:txBody>
      </p:sp>
    </p:spTree>
    <p:extLst>
      <p:ext uri="{BB962C8B-B14F-4D97-AF65-F5344CB8AC3E}">
        <p14:creationId xmlns:p14="http://schemas.microsoft.com/office/powerpoint/2010/main" val="29459299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7926-6F4A-49C9-A914-9F8E893D0448}" type="slidenum">
              <a:rPr lang="en-US" smtClean="0"/>
              <a:t>81</a:t>
            </a:fld>
            <a:endParaRPr lang="en-US" dirty="0"/>
          </a:p>
        </p:txBody>
      </p:sp>
    </p:spTree>
    <p:extLst>
      <p:ext uri="{BB962C8B-B14F-4D97-AF65-F5344CB8AC3E}">
        <p14:creationId xmlns:p14="http://schemas.microsoft.com/office/powerpoint/2010/main" val="8072399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indent="-88885">
              <a:buClr>
                <a:srgbClr val="000000"/>
              </a:buClr>
              <a:buFont typeface="Arial"/>
              <a:buChar char="●"/>
            </a:pPr>
            <a:endParaRPr lang="en-US" dirty="0" smtClean="0"/>
          </a:p>
          <a:p>
            <a:pPr marL="457125" lvl="1" indent="-88885">
              <a:buClr>
                <a:srgbClr val="000000"/>
              </a:buClr>
              <a:buFont typeface="Courier New"/>
              <a:buChar char="o"/>
            </a:pPr>
            <a:endParaRPr lang="en-US" dirty="0" smtClean="0"/>
          </a:p>
          <a:p>
            <a:pPr marL="914250" lvl="2" indent="-88885">
              <a:buClr>
                <a:srgbClr val="000000"/>
              </a:buClr>
              <a:buFont typeface="Wingdings"/>
              <a:buChar char="§"/>
            </a:pPr>
            <a:endParaRPr lang="en-US" dirty="0" smtClean="0"/>
          </a:p>
          <a:p>
            <a:pPr marL="1371375" lvl="3" indent="-88885">
              <a:buClr>
                <a:srgbClr val="000000"/>
              </a:buClr>
              <a:buFont typeface="Arial"/>
              <a:buChar char="●"/>
            </a:pPr>
            <a:endParaRPr lang="en-US" dirty="0" smtClean="0"/>
          </a:p>
          <a:p>
            <a:pPr marL="1828500" lvl="4" indent="-88885">
              <a:buClr>
                <a:srgbClr val="000000"/>
              </a:buClr>
              <a:buFont typeface="Courier New"/>
              <a:buChar char="o"/>
            </a:pPr>
            <a:endParaRPr lang="en-US" dirty="0" smtClean="0"/>
          </a:p>
          <a:p>
            <a:pPr marL="2285625" lvl="5" indent="-88885">
              <a:buClr>
                <a:srgbClr val="000000"/>
              </a:buClr>
              <a:buFont typeface="Wingdings"/>
              <a:buChar char="§"/>
            </a:pPr>
            <a:endParaRPr lang="en-US" dirty="0" smtClean="0"/>
          </a:p>
          <a:p>
            <a:pPr marL="2742750" lvl="6" indent="-88885">
              <a:buClr>
                <a:srgbClr val="000000"/>
              </a:buClr>
              <a:buFont typeface="Arial"/>
              <a:buChar char="●"/>
            </a:pPr>
            <a:endParaRPr lang="en-US" dirty="0" smtClean="0"/>
          </a:p>
          <a:p>
            <a:pPr marL="3199875" lvl="7" indent="-88885">
              <a:buClr>
                <a:srgbClr val="000000"/>
              </a:buClr>
              <a:buFont typeface="Courier New"/>
              <a:buChar char="o"/>
            </a:pPr>
            <a:endParaRPr lang="en-US" dirty="0" smtClean="0"/>
          </a:p>
          <a:p>
            <a:pPr marL="3657000" lvl="8" indent="-88885">
              <a:buClr>
                <a:srgbClr val="000000"/>
              </a:buClr>
              <a:buFont typeface="Wingdings"/>
              <a:buChar char="§"/>
            </a:pPr>
            <a:endParaRPr lang="en-US" dirty="0"/>
          </a:p>
        </p:txBody>
      </p:sp>
    </p:spTree>
    <p:extLst>
      <p:ext uri="{BB962C8B-B14F-4D97-AF65-F5344CB8AC3E}">
        <p14:creationId xmlns:p14="http://schemas.microsoft.com/office/powerpoint/2010/main" val="21419575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indent="-87446">
              <a:buClr>
                <a:srgbClr val="000000"/>
              </a:buClr>
              <a:buFont typeface="Arial"/>
              <a:buChar char="●"/>
            </a:pPr>
            <a:endParaRPr lang="en-US" dirty="0" smtClean="0"/>
          </a:p>
          <a:p>
            <a:pPr marL="449720" lvl="1" indent="-87446">
              <a:buClr>
                <a:srgbClr val="000000"/>
              </a:buClr>
              <a:buFont typeface="Courier New"/>
              <a:buChar char="o"/>
            </a:pPr>
            <a:endParaRPr lang="en-US" dirty="0" smtClean="0"/>
          </a:p>
          <a:p>
            <a:pPr marL="899439" lvl="2" indent="-87446">
              <a:buClr>
                <a:srgbClr val="000000"/>
              </a:buClr>
              <a:buFont typeface="Wingdings"/>
              <a:buChar char="§"/>
            </a:pPr>
            <a:endParaRPr lang="en-US" dirty="0" smtClean="0"/>
          </a:p>
          <a:p>
            <a:pPr marL="1349159" lvl="3" indent="-87446">
              <a:buClr>
                <a:srgbClr val="000000"/>
              </a:buClr>
              <a:buFont typeface="Arial"/>
              <a:buChar char="●"/>
            </a:pPr>
            <a:endParaRPr lang="en-US" dirty="0" smtClean="0"/>
          </a:p>
          <a:p>
            <a:pPr marL="1798878" lvl="4" indent="-87446">
              <a:buClr>
                <a:srgbClr val="000000"/>
              </a:buClr>
              <a:buFont typeface="Courier New"/>
              <a:buChar char="o"/>
            </a:pPr>
            <a:endParaRPr lang="en-US" dirty="0" smtClean="0"/>
          </a:p>
          <a:p>
            <a:pPr marL="2248598" lvl="5" indent="-87446">
              <a:buClr>
                <a:srgbClr val="000000"/>
              </a:buClr>
              <a:buFont typeface="Wingdings"/>
              <a:buChar char="§"/>
            </a:pPr>
            <a:endParaRPr lang="en-US" dirty="0" smtClean="0"/>
          </a:p>
          <a:p>
            <a:pPr marL="2698317" lvl="6" indent="-87446">
              <a:buClr>
                <a:srgbClr val="000000"/>
              </a:buClr>
              <a:buFont typeface="Arial"/>
              <a:buChar char="●"/>
            </a:pPr>
            <a:endParaRPr lang="en-US" dirty="0" smtClean="0"/>
          </a:p>
          <a:p>
            <a:pPr marL="3148037" lvl="7" indent="-87446">
              <a:buClr>
                <a:srgbClr val="000000"/>
              </a:buClr>
              <a:buFont typeface="Courier New"/>
              <a:buChar char="o"/>
            </a:pPr>
            <a:endParaRPr lang="en-US" dirty="0" smtClean="0"/>
          </a:p>
          <a:p>
            <a:pPr marL="3597757" lvl="8" indent="-87446">
              <a:buClr>
                <a:srgbClr val="000000"/>
              </a:buClr>
              <a:buFont typeface="Wingdings"/>
              <a:buChar char="§"/>
            </a:pPr>
            <a:endParaRPr lang="en-US" dirty="0"/>
          </a:p>
        </p:txBody>
      </p:sp>
    </p:spTree>
    <p:extLst>
      <p:ext uri="{BB962C8B-B14F-4D97-AF65-F5344CB8AC3E}">
        <p14:creationId xmlns:p14="http://schemas.microsoft.com/office/powerpoint/2010/main" val="17800042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7926-6F4A-49C9-A914-9F8E893D0448}" type="slidenum">
              <a:rPr lang="en-US" smtClean="0"/>
              <a:t>86</a:t>
            </a:fld>
            <a:endParaRPr lang="en-US" dirty="0"/>
          </a:p>
        </p:txBody>
      </p:sp>
    </p:spTree>
    <p:extLst>
      <p:ext uri="{BB962C8B-B14F-4D97-AF65-F5344CB8AC3E}">
        <p14:creationId xmlns:p14="http://schemas.microsoft.com/office/powerpoint/2010/main" val="1241607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51B08-BBF3-494E-ABBE-D623973126A3}"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029297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lvl="0" indent="-88900">
              <a:spcBef>
                <a:spcPts val="0"/>
              </a:spcBef>
              <a:buClr>
                <a:srgbClr val="000000"/>
              </a:buClr>
              <a:buFont typeface="Arial"/>
              <a:buChar char="●"/>
            </a:pPr>
            <a:endParaRPr lang="en-US" dirty="0" smtClean="0"/>
          </a:p>
          <a:p>
            <a:pPr marL="457200" lvl="1" indent="-88900">
              <a:spcBef>
                <a:spcPts val="0"/>
              </a:spcBef>
              <a:buClr>
                <a:srgbClr val="000000"/>
              </a:buClr>
              <a:buFont typeface="Courier New"/>
              <a:buChar char="o"/>
            </a:pPr>
            <a:endParaRPr lang="en-US" dirty="0" smtClean="0"/>
          </a:p>
          <a:p>
            <a:pPr marL="914400" lvl="2" indent="-88900">
              <a:spcBef>
                <a:spcPts val="0"/>
              </a:spcBef>
              <a:buClr>
                <a:srgbClr val="000000"/>
              </a:buClr>
              <a:buFont typeface="Wingdings"/>
              <a:buChar char="§"/>
            </a:pPr>
            <a:endParaRPr lang="en-US" dirty="0" smtClean="0"/>
          </a:p>
          <a:p>
            <a:pPr marL="1371600" lvl="3" indent="-88900">
              <a:spcBef>
                <a:spcPts val="0"/>
              </a:spcBef>
              <a:buClr>
                <a:srgbClr val="000000"/>
              </a:buClr>
              <a:buFont typeface="Arial"/>
              <a:buChar char="●"/>
            </a:pPr>
            <a:endParaRPr lang="en-US" dirty="0" smtClean="0"/>
          </a:p>
          <a:p>
            <a:pPr marL="1828800" lvl="4" indent="-88900">
              <a:spcBef>
                <a:spcPts val="0"/>
              </a:spcBef>
              <a:buClr>
                <a:srgbClr val="000000"/>
              </a:buClr>
              <a:buFont typeface="Courier New"/>
              <a:buChar char="o"/>
            </a:pPr>
            <a:endParaRPr lang="en-US" dirty="0" smtClean="0"/>
          </a:p>
          <a:p>
            <a:pPr marL="2286000" lvl="5" indent="-88900">
              <a:spcBef>
                <a:spcPts val="0"/>
              </a:spcBef>
              <a:buClr>
                <a:srgbClr val="000000"/>
              </a:buClr>
              <a:buFont typeface="Wingdings"/>
              <a:buChar char="§"/>
            </a:pPr>
            <a:endParaRPr lang="en-US" dirty="0" smtClean="0"/>
          </a:p>
          <a:p>
            <a:pPr marL="2743200" lvl="6" indent="-88900">
              <a:spcBef>
                <a:spcPts val="0"/>
              </a:spcBef>
              <a:buClr>
                <a:srgbClr val="000000"/>
              </a:buClr>
              <a:buFont typeface="Arial"/>
              <a:buChar char="●"/>
            </a:pPr>
            <a:endParaRPr lang="en-US" dirty="0" smtClean="0"/>
          </a:p>
          <a:p>
            <a:pPr marL="3200400" lvl="7" indent="-88900">
              <a:spcBef>
                <a:spcPts val="0"/>
              </a:spcBef>
              <a:buClr>
                <a:srgbClr val="000000"/>
              </a:buClr>
              <a:buFont typeface="Courier New"/>
              <a:buChar char="o"/>
            </a:pPr>
            <a:endParaRPr lang="en-US" dirty="0" smtClean="0"/>
          </a:p>
          <a:p>
            <a:pPr marL="3657600" lvl="8" indent="-88900">
              <a:spcBef>
                <a:spcPts val="0"/>
              </a:spcBef>
              <a:buClr>
                <a:srgbClr val="000000"/>
              </a:buClr>
              <a:buFont typeface="Wingdings"/>
              <a:buChar char="§"/>
            </a:pPr>
            <a:endParaRPr lang="en-US" dirty="0"/>
          </a:p>
        </p:txBody>
      </p:sp>
    </p:spTree>
    <p:extLst>
      <p:ext uri="{BB962C8B-B14F-4D97-AF65-F5344CB8AC3E}">
        <p14:creationId xmlns:p14="http://schemas.microsoft.com/office/powerpoint/2010/main" val="2302505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7561AC9-0194-47FF-892E-F7031D4666E0}" type="slidenum">
              <a:rPr lang="en-US" altLang="en-US">
                <a:latin typeface="Calibri" panose="020F0502020204030204" pitchFamily="34" charset="0"/>
                <a:ea typeface="ＭＳ Ｐゴシック" pitchFamily="34" charset="-128"/>
              </a:rPr>
              <a:pPr eaLnBrk="1" hangingPunct="1"/>
              <a:t>11</a:t>
            </a:fld>
            <a:endParaRPr lang="en-US" altLang="en-US" dirty="0">
              <a:latin typeface="Calibri" panose="020F0502020204030204" pitchFamily="34" charset="0"/>
              <a:ea typeface="ＭＳ Ｐゴシック" pitchFamily="34" charset="-128"/>
            </a:endParaRPr>
          </a:p>
        </p:txBody>
      </p:sp>
      <p:sp>
        <p:nvSpPr>
          <p:cNvPr id="55299"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Tree>
    <p:extLst>
      <p:ext uri="{BB962C8B-B14F-4D97-AF65-F5344CB8AC3E}">
        <p14:creationId xmlns:p14="http://schemas.microsoft.com/office/powerpoint/2010/main" val="3794799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3072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B3AF0AC-01F9-48A2-B50D-C8D7F915B69E}" type="slidenum">
              <a:rPr lang="en-US" altLang="en-US">
                <a:latin typeface="Calibri" panose="020F0502020204030204" pitchFamily="34" charset="0"/>
              </a:rPr>
              <a:pPr eaLnBrk="1" hangingPunct="1"/>
              <a:t>12</a:t>
            </a:fld>
            <a:endParaRPr lang="en-US" altLang="en-US" dirty="0">
              <a:latin typeface="Calibri" panose="020F0502020204030204" pitchFamily="34" charset="0"/>
            </a:endParaRPr>
          </a:p>
        </p:txBody>
      </p:sp>
    </p:spTree>
    <p:extLst>
      <p:ext uri="{BB962C8B-B14F-4D97-AF65-F5344CB8AC3E}">
        <p14:creationId xmlns:p14="http://schemas.microsoft.com/office/powerpoint/2010/main" val="1667287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317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1F3D053-BF23-410C-9C8D-3FCCFB733D96}" type="slidenum">
              <a:rPr lang="en-US" altLang="en-US">
                <a:latin typeface="Calibri" panose="020F0502020204030204" pitchFamily="34" charset="0"/>
              </a:rPr>
              <a:pPr eaLnBrk="1" hangingPunct="1"/>
              <a:t>13</a:t>
            </a:fld>
            <a:endParaRPr lang="en-US" altLang="en-US" dirty="0">
              <a:latin typeface="Calibri" panose="020F0502020204030204" pitchFamily="34" charset="0"/>
            </a:endParaRPr>
          </a:p>
        </p:txBody>
      </p:sp>
    </p:spTree>
    <p:extLst>
      <p:ext uri="{BB962C8B-B14F-4D97-AF65-F5344CB8AC3E}">
        <p14:creationId xmlns:p14="http://schemas.microsoft.com/office/powerpoint/2010/main" val="4040831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304800" y="76200"/>
            <a:ext cx="8458200" cy="1341437"/>
          </a:xfrm>
          <a:prstGeom prst="rect">
            <a:avLst/>
          </a:prstGeom>
          <a:noFill/>
          <a:ln>
            <a:noFill/>
          </a:ln>
        </p:spPr>
        <p:txBody>
          <a:bodyPr lIns="91425" tIns="91425" rIns="91425" bIns="91425" anchor="ctr" anchorCtr="0"/>
          <a:lstStyle>
            <a:lvl1pPr algn="l" rtl="0">
              <a:spcBef>
                <a:spcPts val="0"/>
              </a:spcBef>
              <a:buClr>
                <a:schemeClr val="accent1"/>
              </a:buClr>
              <a:buFont typeface="A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9" name="Shape 69"/>
          <p:cNvSpPr txBox="1">
            <a:spLocks noGrp="1"/>
          </p:cNvSpPr>
          <p:nvPr>
            <p:ph type="body" idx="1"/>
          </p:nvPr>
        </p:nvSpPr>
        <p:spPr>
          <a:xfrm rot="5400000">
            <a:off x="2400299" y="-495299"/>
            <a:ext cx="4267199" cy="8458200"/>
          </a:xfrm>
          <a:prstGeom prst="rect">
            <a:avLst/>
          </a:prstGeom>
          <a:noFill/>
          <a:ln>
            <a:noFill/>
          </a:ln>
        </p:spPr>
        <p:txBody>
          <a:bodyPr lIns="91425" tIns="91425" rIns="91425" bIns="91425" anchor="t" anchorCtr="0"/>
          <a:lstStyle>
            <a:lvl1pPr marL="342900" indent="-200660" algn="l" rtl="0">
              <a:spcBef>
                <a:spcPts val="0"/>
              </a:spcBef>
              <a:spcAft>
                <a:spcPts val="600"/>
              </a:spcAft>
              <a:buClr>
                <a:srgbClr val="A5A5A5"/>
              </a:buClr>
              <a:buFont typeface="Noto Symbol"/>
              <a:buChar char="▪"/>
              <a:defRPr/>
            </a:lvl1pPr>
            <a:lvl2pPr marL="742950" indent="-158750" algn="l" rtl="0">
              <a:spcBef>
                <a:spcPts val="0"/>
              </a:spcBef>
              <a:spcAft>
                <a:spcPts val="600"/>
              </a:spcAft>
              <a:buClr>
                <a:srgbClr val="FF0000"/>
              </a:buClr>
              <a:buFont typeface="Noto Symbol"/>
              <a:buChar char="▪"/>
              <a:defRPr/>
            </a:lvl2pPr>
            <a:lvl3pPr marL="1143000" indent="-116839" algn="l" rtl="0">
              <a:spcBef>
                <a:spcPts val="0"/>
              </a:spcBef>
              <a:spcAft>
                <a:spcPts val="600"/>
              </a:spcAft>
              <a:buClr>
                <a:srgbClr val="538CD5"/>
              </a:buClr>
              <a:buFont typeface="Noto Symbol"/>
              <a:buChar char="▪"/>
              <a:defRPr/>
            </a:lvl3pPr>
            <a:lvl4pPr marL="1600200" indent="-107950" algn="l" rtl="0">
              <a:spcBef>
                <a:spcPts val="0"/>
              </a:spcBef>
              <a:spcAft>
                <a:spcPts val="600"/>
              </a:spcAft>
              <a:buClr>
                <a:schemeClr val="dk1"/>
              </a:buClr>
              <a:buFont typeface="Arial"/>
              <a:buChar char="–"/>
              <a:defRPr/>
            </a:lvl4pPr>
            <a:lvl5pPr marL="2057400" indent="-133350" algn="l" rtl="0">
              <a:spcBef>
                <a:spcPts val="0"/>
              </a:spcBef>
              <a:spcAft>
                <a:spcPts val="600"/>
              </a:spcAft>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dirty="0"/>
          </a:p>
        </p:txBody>
      </p:sp>
      <p:sp>
        <p:nvSpPr>
          <p:cNvPr id="70" name="Shape 70"/>
          <p:cNvSpPr txBox="1">
            <a:spLocks noGrp="1"/>
          </p:cNvSpPr>
          <p:nvPr>
            <p:ph type="dt" idx="10"/>
          </p:nvPr>
        </p:nvSpPr>
        <p:spPr>
          <a:xfrm>
            <a:off x="304800" y="6492875"/>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71" name="Shape 71"/>
          <p:cNvSpPr txBox="1">
            <a:spLocks noGrp="1"/>
          </p:cNvSpPr>
          <p:nvPr>
            <p:ph type="ftr" idx="11"/>
          </p:nvPr>
        </p:nvSpPr>
        <p:spPr>
          <a:xfrm>
            <a:off x="3124200" y="6492875"/>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72" name="Shape 72"/>
          <p:cNvSpPr txBox="1">
            <a:spLocks noGrp="1"/>
          </p:cNvSpPr>
          <p:nvPr>
            <p:ph type="sldNum" idx="12"/>
          </p:nvPr>
        </p:nvSpPr>
        <p:spPr>
          <a:xfrm>
            <a:off x="6705600" y="6492875"/>
            <a:ext cx="21335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dirty="0"/>
          </a:p>
          <a:p>
            <a:pPr marL="457200" lvl="1" indent="-88900">
              <a:spcBef>
                <a:spcPts val="0"/>
              </a:spcBef>
              <a:buClr>
                <a:srgbClr val="000000"/>
              </a:buClr>
              <a:buFont typeface="Courier New"/>
              <a:buChar char="o"/>
            </a:pPr>
            <a:endParaRPr dirty="0"/>
          </a:p>
          <a:p>
            <a:pPr marL="914400" lvl="2" indent="-88900">
              <a:spcBef>
                <a:spcPts val="0"/>
              </a:spcBef>
              <a:buClr>
                <a:srgbClr val="000000"/>
              </a:buClr>
              <a:buFont typeface="Wingdings"/>
              <a:buChar char="§"/>
            </a:pPr>
            <a:endParaRPr dirty="0"/>
          </a:p>
          <a:p>
            <a:pPr marL="1371600" lvl="3" indent="-88900">
              <a:spcBef>
                <a:spcPts val="0"/>
              </a:spcBef>
              <a:buClr>
                <a:srgbClr val="000000"/>
              </a:buClr>
              <a:buFont typeface="Arial"/>
              <a:buChar char="●"/>
            </a:pPr>
            <a:endParaRPr dirty="0"/>
          </a:p>
          <a:p>
            <a:pPr marL="1828800" lvl="4" indent="-88900">
              <a:spcBef>
                <a:spcPts val="0"/>
              </a:spcBef>
              <a:buClr>
                <a:srgbClr val="000000"/>
              </a:buClr>
              <a:buFont typeface="Courier New"/>
              <a:buChar char="o"/>
            </a:pPr>
            <a:endParaRPr dirty="0"/>
          </a:p>
          <a:p>
            <a:pPr marL="2286000" lvl="5" indent="-88900">
              <a:spcBef>
                <a:spcPts val="0"/>
              </a:spcBef>
              <a:buClr>
                <a:srgbClr val="000000"/>
              </a:buClr>
              <a:buFont typeface="Wingdings"/>
              <a:buChar char="§"/>
            </a:pPr>
            <a:endParaRPr dirty="0"/>
          </a:p>
          <a:p>
            <a:pPr marL="2743200" lvl="6" indent="-88900">
              <a:spcBef>
                <a:spcPts val="0"/>
              </a:spcBef>
              <a:buClr>
                <a:srgbClr val="000000"/>
              </a:buClr>
              <a:buFont typeface="Arial"/>
              <a:buChar char="●"/>
            </a:pPr>
            <a:endParaRPr dirty="0"/>
          </a:p>
          <a:p>
            <a:pPr marL="3200400" lvl="7" indent="-88900">
              <a:spcBef>
                <a:spcPts val="0"/>
              </a:spcBef>
              <a:buClr>
                <a:srgbClr val="000000"/>
              </a:buClr>
              <a:buFont typeface="Courier New"/>
              <a:buChar char="o"/>
            </a:pPr>
            <a:endParaRPr dirty="0"/>
          </a:p>
          <a:p>
            <a:pPr marL="3657600" lvl="8" indent="-88900">
              <a:spcBef>
                <a:spcPts val="0"/>
              </a:spcBef>
              <a:buClr>
                <a:srgbClr val="000000"/>
              </a:buClr>
              <a:buFont typeface="Wingdings"/>
              <a:buChar char="§"/>
            </a:pPr>
            <a:endParaRPr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20EEAC-FC41-4471-BCE5-7EEE1C9A261B}" type="datetime1">
              <a:rPr lang="en-US" smtClean="0"/>
              <a:t>1/14/2016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0FC226-CBCB-46AE-BA68-5D9CFE2B89FC}" type="slidenum">
              <a:rPr lang="en-US" smtClean="0"/>
              <a:t>‹#›</a:t>
            </a:fld>
            <a:endParaRPr lang="en-US" dirty="0"/>
          </a:p>
        </p:txBody>
      </p:sp>
    </p:spTree>
    <p:extLst>
      <p:ext uri="{BB962C8B-B14F-4D97-AF65-F5344CB8AC3E}">
        <p14:creationId xmlns:p14="http://schemas.microsoft.com/office/powerpoint/2010/main" val="2013859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8"/>
        <p:cNvGrpSpPr/>
        <p:nvPr/>
      </p:nvGrpSpPr>
      <p:grpSpPr>
        <a:xfrm>
          <a:off x="0" y="0"/>
          <a:ext cx="0" cy="0"/>
          <a:chOff x="0" y="0"/>
          <a:chExt cx="0" cy="0"/>
        </a:xfrm>
      </p:grpSpPr>
      <p:sp>
        <p:nvSpPr>
          <p:cNvPr id="29" name="Shape 29"/>
          <p:cNvSpPr txBox="1">
            <a:spLocks noGrp="1"/>
          </p:cNvSpPr>
          <p:nvPr>
            <p:ph type="title"/>
            <p:custDataLst>
              <p:tags r:id="rId1"/>
            </p:custDataLst>
          </p:nvPr>
        </p:nvSpPr>
        <p:spPr>
          <a:xfrm>
            <a:off x="304800" y="76200"/>
            <a:ext cx="6324600" cy="1341437"/>
          </a:xfrm>
          <a:prstGeom prst="rect">
            <a:avLst/>
          </a:prstGeom>
          <a:noFill/>
          <a:ln>
            <a:noFill/>
          </a:ln>
        </p:spPr>
        <p:txBody>
          <a:bodyPr lIns="91425" tIns="91425" rIns="91425" bIns="91425" anchor="ctr" anchorCtr="0">
            <a:normAutofit/>
          </a:bodyPr>
          <a:lstStyle>
            <a:lvl1pPr algn="l" rtl="0">
              <a:spcBef>
                <a:spcPts val="0"/>
              </a:spcBef>
              <a:buClr>
                <a:schemeClr val="accent1"/>
              </a:buClr>
              <a:buFont typeface="Arial"/>
              <a:buNone/>
              <a:defRPr sz="3200" b="1">
                <a:solidFill>
                  <a:schemeClr val="accent1"/>
                </a:solidFill>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30" name="Shape 30"/>
          <p:cNvSpPr txBox="1">
            <a:spLocks noGrp="1"/>
          </p:cNvSpPr>
          <p:nvPr>
            <p:ph type="body" idx="1"/>
            <p:custDataLst>
              <p:tags r:id="rId2"/>
            </p:custDataLst>
          </p:nvPr>
        </p:nvSpPr>
        <p:spPr>
          <a:xfrm>
            <a:off x="304800" y="1600200"/>
            <a:ext cx="8458200" cy="4267199"/>
          </a:xfrm>
          <a:prstGeom prst="rect">
            <a:avLst/>
          </a:prstGeom>
          <a:noFill/>
          <a:ln>
            <a:noFill/>
          </a:ln>
        </p:spPr>
        <p:txBody>
          <a:bodyPr lIns="91425" tIns="91425" rIns="91425" bIns="91425" anchor="t" anchorCtr="0"/>
          <a:lstStyle>
            <a:lvl1pPr marL="342900" indent="-200660" algn="l" rtl="0">
              <a:spcBef>
                <a:spcPts val="0"/>
              </a:spcBef>
              <a:spcAft>
                <a:spcPts val="600"/>
              </a:spcAft>
              <a:buClr>
                <a:schemeClr val="accent1"/>
              </a:buClr>
              <a:buFont typeface="Symbol" panose="05050102010706020507" pitchFamily="18" charset="2"/>
              <a:buChar char=""/>
              <a:defRPr/>
            </a:lvl1pPr>
            <a:lvl2pPr marL="742950" indent="-158750" algn="l" rtl="0">
              <a:spcBef>
                <a:spcPts val="0"/>
              </a:spcBef>
              <a:spcAft>
                <a:spcPts val="600"/>
              </a:spcAft>
              <a:buClr>
                <a:srgbClr val="FF0000"/>
              </a:buClr>
              <a:buFont typeface="Noto Symbol"/>
              <a:buChar char="▪"/>
              <a:defRPr/>
            </a:lvl2pPr>
            <a:lvl3pPr marL="1143000" indent="-116839" algn="l" rtl="0">
              <a:spcBef>
                <a:spcPts val="0"/>
              </a:spcBef>
              <a:spcAft>
                <a:spcPts val="600"/>
              </a:spcAft>
              <a:buClr>
                <a:srgbClr val="538CD5"/>
              </a:buClr>
              <a:buFont typeface="Noto Symbol"/>
              <a:buChar char="▪"/>
              <a:defRPr/>
            </a:lvl3pPr>
            <a:lvl4pPr marL="1600200" indent="-107950" algn="l" rtl="0">
              <a:spcBef>
                <a:spcPts val="0"/>
              </a:spcBef>
              <a:spcAft>
                <a:spcPts val="600"/>
              </a:spcAft>
              <a:buClr>
                <a:schemeClr val="dk1"/>
              </a:buClr>
              <a:buFont typeface="Arial"/>
              <a:buChar char="–"/>
              <a:defRPr/>
            </a:lvl4pPr>
            <a:lvl5pPr marL="2057400" indent="-133350" algn="l" rtl="0">
              <a:spcBef>
                <a:spcPts val="0"/>
              </a:spcBef>
              <a:spcAft>
                <a:spcPts val="600"/>
              </a:spcAft>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dirty="0"/>
          </a:p>
        </p:txBody>
      </p:sp>
      <p:sp>
        <p:nvSpPr>
          <p:cNvPr id="31" name="Shape 31"/>
          <p:cNvSpPr txBox="1">
            <a:spLocks noGrp="1"/>
          </p:cNvSpPr>
          <p:nvPr>
            <p:ph type="dt" idx="10"/>
            <p:custDataLst>
              <p:tags r:id="rId3"/>
            </p:custDataLst>
          </p:nvPr>
        </p:nvSpPr>
        <p:spPr>
          <a:xfrm>
            <a:off x="304800" y="6492875"/>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2" name="Shape 32"/>
          <p:cNvSpPr txBox="1">
            <a:spLocks noGrp="1"/>
          </p:cNvSpPr>
          <p:nvPr>
            <p:ph type="ftr" idx="11"/>
            <p:custDataLst>
              <p:tags r:id="rId4"/>
            </p:custDataLst>
          </p:nvPr>
        </p:nvSpPr>
        <p:spPr>
          <a:xfrm>
            <a:off x="3124200" y="6492875"/>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3" name="Shape 33"/>
          <p:cNvSpPr txBox="1">
            <a:spLocks noGrp="1"/>
          </p:cNvSpPr>
          <p:nvPr>
            <p:ph type="sldNum" idx="12"/>
            <p:custDataLst>
              <p:tags r:id="rId5"/>
            </p:custDataLst>
          </p:nvPr>
        </p:nvSpPr>
        <p:spPr>
          <a:xfrm>
            <a:off x="6705600" y="6492875"/>
            <a:ext cx="21335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dirty="0"/>
          </a:p>
          <a:p>
            <a:pPr marL="457200" lvl="1" indent="-88900">
              <a:spcBef>
                <a:spcPts val="0"/>
              </a:spcBef>
              <a:buClr>
                <a:srgbClr val="000000"/>
              </a:buClr>
              <a:buFont typeface="Courier New"/>
              <a:buChar char="o"/>
            </a:pPr>
            <a:endParaRPr dirty="0"/>
          </a:p>
          <a:p>
            <a:pPr marL="914400" lvl="2" indent="-88900">
              <a:spcBef>
                <a:spcPts val="0"/>
              </a:spcBef>
              <a:buClr>
                <a:srgbClr val="000000"/>
              </a:buClr>
              <a:buFont typeface="Wingdings"/>
              <a:buChar char="§"/>
            </a:pPr>
            <a:endParaRPr dirty="0"/>
          </a:p>
          <a:p>
            <a:pPr marL="1371600" lvl="3" indent="-88900">
              <a:spcBef>
                <a:spcPts val="0"/>
              </a:spcBef>
              <a:buClr>
                <a:srgbClr val="000000"/>
              </a:buClr>
              <a:buFont typeface="Arial"/>
              <a:buChar char="●"/>
            </a:pPr>
            <a:endParaRPr dirty="0"/>
          </a:p>
          <a:p>
            <a:pPr marL="1828800" lvl="4" indent="-88900">
              <a:spcBef>
                <a:spcPts val="0"/>
              </a:spcBef>
              <a:buClr>
                <a:srgbClr val="000000"/>
              </a:buClr>
              <a:buFont typeface="Courier New"/>
              <a:buChar char="o"/>
            </a:pPr>
            <a:endParaRPr dirty="0"/>
          </a:p>
          <a:p>
            <a:pPr marL="2286000" lvl="5" indent="-88900">
              <a:spcBef>
                <a:spcPts val="0"/>
              </a:spcBef>
              <a:buClr>
                <a:srgbClr val="000000"/>
              </a:buClr>
              <a:buFont typeface="Wingdings"/>
              <a:buChar char="§"/>
            </a:pPr>
            <a:endParaRPr dirty="0"/>
          </a:p>
          <a:p>
            <a:pPr marL="2743200" lvl="6" indent="-88900">
              <a:spcBef>
                <a:spcPts val="0"/>
              </a:spcBef>
              <a:buClr>
                <a:srgbClr val="000000"/>
              </a:buClr>
              <a:buFont typeface="Arial"/>
              <a:buChar char="●"/>
            </a:pPr>
            <a:endParaRPr dirty="0"/>
          </a:p>
          <a:p>
            <a:pPr marL="3200400" lvl="7" indent="-88900">
              <a:spcBef>
                <a:spcPts val="0"/>
              </a:spcBef>
              <a:buClr>
                <a:srgbClr val="000000"/>
              </a:buClr>
              <a:buFont typeface="Courier New"/>
              <a:buChar char="o"/>
            </a:pPr>
            <a:endParaRPr dirty="0"/>
          </a:p>
          <a:p>
            <a:pPr marL="3657600" lvl="8" indent="-88900">
              <a:spcBef>
                <a:spcPts val="0"/>
              </a:spcBef>
              <a:buClr>
                <a:srgbClr val="000000"/>
              </a:buClr>
              <a:buFont typeface="Wingdings"/>
              <a:buChar char="§"/>
            </a:pPr>
            <a:endParaRPr dirty="0"/>
          </a:p>
        </p:txBody>
      </p:sp>
    </p:spTree>
    <p:extLst>
      <p:ext uri="{BB962C8B-B14F-4D97-AF65-F5344CB8AC3E}">
        <p14:creationId xmlns:p14="http://schemas.microsoft.com/office/powerpoint/2010/main" val="98098176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FC86D-3F5C-4247-B3C2-4897F85B29AE}" type="datetime1">
              <a:rPr lang="en-US" smtClean="0">
                <a:solidFill>
                  <a:prstClr val="black">
                    <a:tint val="75000"/>
                  </a:prstClr>
                </a:solidFill>
              </a:rPr>
              <a:pPr/>
              <a:t>1/14/2016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00FC226-CBCB-46AE-BA68-5D9CFE2B89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1700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304800" y="76200"/>
            <a:ext cx="8458200" cy="1341437"/>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1"/>
          </p:nvPr>
        </p:nvSpPr>
        <p:spPr>
          <a:xfrm>
            <a:off x="304800" y="1600200"/>
            <a:ext cx="4040187" cy="639762"/>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52" name="Shape 52"/>
          <p:cNvSpPr txBox="1">
            <a:spLocks noGrp="1"/>
          </p:cNvSpPr>
          <p:nvPr>
            <p:ph type="body" idx="2"/>
          </p:nvPr>
        </p:nvSpPr>
        <p:spPr>
          <a:xfrm>
            <a:off x="304800" y="2373311"/>
            <a:ext cx="4040187" cy="3570288"/>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3" name="Shape 53"/>
          <p:cNvSpPr txBox="1">
            <a:spLocks noGrp="1"/>
          </p:cNvSpPr>
          <p:nvPr>
            <p:ph type="body" idx="3"/>
          </p:nvPr>
        </p:nvSpPr>
        <p:spPr>
          <a:xfrm>
            <a:off x="4721225" y="1600200"/>
            <a:ext cx="4041774" cy="639762"/>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54" name="Shape 54"/>
          <p:cNvSpPr txBox="1">
            <a:spLocks noGrp="1"/>
          </p:cNvSpPr>
          <p:nvPr>
            <p:ph type="body" idx="4"/>
          </p:nvPr>
        </p:nvSpPr>
        <p:spPr>
          <a:xfrm>
            <a:off x="4721225" y="2373311"/>
            <a:ext cx="4041774" cy="3570288"/>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dt" idx="10"/>
          </p:nvPr>
        </p:nvSpPr>
        <p:spPr>
          <a:xfrm>
            <a:off x="304800" y="6492875"/>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56" name="Shape 56"/>
          <p:cNvSpPr txBox="1">
            <a:spLocks noGrp="1"/>
          </p:cNvSpPr>
          <p:nvPr>
            <p:ph type="ftr" idx="11"/>
          </p:nvPr>
        </p:nvSpPr>
        <p:spPr>
          <a:xfrm>
            <a:off x="3124200" y="6492875"/>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57" name="Shape 57"/>
          <p:cNvSpPr txBox="1">
            <a:spLocks noGrp="1"/>
          </p:cNvSpPr>
          <p:nvPr>
            <p:ph type="sldNum" idx="12"/>
          </p:nvPr>
        </p:nvSpPr>
        <p:spPr>
          <a:xfrm>
            <a:off x="6705600" y="6492875"/>
            <a:ext cx="21335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dirty="0"/>
          </a:p>
          <a:p>
            <a:pPr marL="457200" lvl="1" indent="-88900">
              <a:spcBef>
                <a:spcPts val="0"/>
              </a:spcBef>
              <a:buClr>
                <a:srgbClr val="000000"/>
              </a:buClr>
              <a:buFont typeface="Courier New"/>
              <a:buChar char="o"/>
            </a:pPr>
            <a:endParaRPr dirty="0"/>
          </a:p>
          <a:p>
            <a:pPr marL="914400" lvl="2" indent="-88900">
              <a:spcBef>
                <a:spcPts val="0"/>
              </a:spcBef>
              <a:buClr>
                <a:srgbClr val="000000"/>
              </a:buClr>
              <a:buFont typeface="Wingdings"/>
              <a:buChar char="§"/>
            </a:pPr>
            <a:endParaRPr dirty="0"/>
          </a:p>
          <a:p>
            <a:pPr marL="1371600" lvl="3" indent="-88900">
              <a:spcBef>
                <a:spcPts val="0"/>
              </a:spcBef>
              <a:buClr>
                <a:srgbClr val="000000"/>
              </a:buClr>
              <a:buFont typeface="Arial"/>
              <a:buChar char="●"/>
            </a:pPr>
            <a:endParaRPr dirty="0"/>
          </a:p>
          <a:p>
            <a:pPr marL="1828800" lvl="4" indent="-88900">
              <a:spcBef>
                <a:spcPts val="0"/>
              </a:spcBef>
              <a:buClr>
                <a:srgbClr val="000000"/>
              </a:buClr>
              <a:buFont typeface="Courier New"/>
              <a:buChar char="o"/>
            </a:pPr>
            <a:endParaRPr dirty="0"/>
          </a:p>
          <a:p>
            <a:pPr marL="2286000" lvl="5" indent="-88900">
              <a:spcBef>
                <a:spcPts val="0"/>
              </a:spcBef>
              <a:buClr>
                <a:srgbClr val="000000"/>
              </a:buClr>
              <a:buFont typeface="Wingdings"/>
              <a:buChar char="§"/>
            </a:pPr>
            <a:endParaRPr dirty="0"/>
          </a:p>
          <a:p>
            <a:pPr marL="2743200" lvl="6" indent="-88900">
              <a:spcBef>
                <a:spcPts val="0"/>
              </a:spcBef>
              <a:buClr>
                <a:srgbClr val="000000"/>
              </a:buClr>
              <a:buFont typeface="Arial"/>
              <a:buChar char="●"/>
            </a:pPr>
            <a:endParaRPr dirty="0"/>
          </a:p>
          <a:p>
            <a:pPr marL="3200400" lvl="7" indent="-88900">
              <a:spcBef>
                <a:spcPts val="0"/>
              </a:spcBef>
              <a:buClr>
                <a:srgbClr val="000000"/>
              </a:buClr>
              <a:buFont typeface="Courier New"/>
              <a:buChar char="o"/>
            </a:pPr>
            <a:endParaRPr dirty="0"/>
          </a:p>
          <a:p>
            <a:pPr marL="3657600" lvl="8" indent="-88900">
              <a:spcBef>
                <a:spcPts val="0"/>
              </a:spcBef>
              <a:buClr>
                <a:srgbClr val="000000"/>
              </a:buClr>
              <a:buFont typeface="Wingdings"/>
              <a:buChar char="§"/>
            </a:pPr>
            <a:endParaRPr dirty="0"/>
          </a:p>
        </p:txBody>
      </p:sp>
    </p:spTree>
    <p:extLst>
      <p:ext uri="{BB962C8B-B14F-4D97-AF65-F5344CB8AC3E}">
        <p14:creationId xmlns:p14="http://schemas.microsoft.com/office/powerpoint/2010/main" val="126324840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a:solidFill>
            <a:srgbClr val="679428"/>
          </a:solidFill>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475B22D9-D3CD-4416-B839-061A0A8A0F1B}" type="datetimeFigureOut">
              <a:rPr lang="en-US"/>
              <a:pPr>
                <a:defRPr/>
              </a:pPr>
              <a:t>1/14/2016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D72D24F1-EE88-4609-BB88-1148B23A7B9D}" type="slidenum">
              <a:rPr lang="en-US" altLang="en-US"/>
              <a:pPr/>
              <a:t>‹#›</a:t>
            </a:fld>
            <a:endParaRPr lang="en-US" altLang="en-US" dirty="0"/>
          </a:p>
        </p:txBody>
      </p:sp>
    </p:spTree>
    <p:extLst>
      <p:ext uri="{BB962C8B-B14F-4D97-AF65-F5344CB8AC3E}">
        <p14:creationId xmlns:p14="http://schemas.microsoft.com/office/powerpoint/2010/main" val="2242790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52E478-12FB-4E46-A316-9F09CA31656C}" type="datetimeFigureOut">
              <a:rPr lang="en-US" smtClean="0"/>
              <a:t>1/14/2016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E746D9-584D-416A-B0C2-5A0A1782C525}" type="slidenum">
              <a:rPr lang="en-US" smtClean="0"/>
              <a:t>‹#›</a:t>
            </a:fld>
            <a:endParaRPr lang="en-US" dirty="0"/>
          </a:p>
        </p:txBody>
      </p:sp>
    </p:spTree>
    <p:extLst>
      <p:ext uri="{BB962C8B-B14F-4D97-AF65-F5344CB8AC3E}">
        <p14:creationId xmlns:p14="http://schemas.microsoft.com/office/powerpoint/2010/main" val="3064588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32253A-BEFE-4321-8A29-32BF0A1E5814}" type="datetimeFigureOut">
              <a:rPr lang="en-US" smtClean="0"/>
              <a:t>1/14/2016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AD2E29-6EB6-4BB6-8BAF-838145151F31}" type="slidenum">
              <a:rPr lang="en-US" smtClean="0"/>
              <a:t>‹#›</a:t>
            </a:fld>
            <a:endParaRPr lang="en-US"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6356353"/>
            <a:ext cx="1003299" cy="501649"/>
          </a:xfrm>
          <a:prstGeom prst="rect">
            <a:avLst/>
          </a:prstGeom>
        </p:spPr>
      </p:pic>
      <p:pic>
        <p:nvPicPr>
          <p:cNvPr id="8" name="Picture 7"/>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4051" y="129975"/>
            <a:ext cx="795197" cy="407141"/>
          </a:xfrm>
          <a:prstGeom prst="rect">
            <a:avLst/>
          </a:prstGeom>
        </p:spPr>
      </p:pic>
    </p:spTree>
    <p:extLst>
      <p:ext uri="{BB962C8B-B14F-4D97-AF65-F5344CB8AC3E}">
        <p14:creationId xmlns:p14="http://schemas.microsoft.com/office/powerpoint/2010/main" val="3810978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5"/>
          <p:cNvSpPr txBox="1">
            <a:spLocks/>
          </p:cNvSpPr>
          <p:nvPr/>
        </p:nvSpPr>
        <p:spPr>
          <a:xfrm>
            <a:off x="105827" y="6335156"/>
            <a:ext cx="540909" cy="365125"/>
          </a:xfrm>
          <a:prstGeom prst="rect">
            <a:avLst/>
          </a:prstGeom>
        </p:spPr>
        <p:txBody>
          <a:bodyPr anchor="ctr" anchorCtr="0"/>
          <a:lstStyle>
            <a:defPPr>
              <a:defRPr lang="en-US"/>
            </a:defPPr>
            <a:lvl1pPr marL="0" algn="l" defTabSz="457200" rtl="0" eaLnBrk="1" latinLnBrk="0" hangingPunct="1">
              <a:defRPr sz="1400" b="1" kern="1200" normalizeH="0">
                <a:solidFill>
                  <a:schemeClr val="bg1"/>
                </a:solidFill>
                <a:latin typeface="Arial Black"/>
                <a:ea typeface="+mn-ea"/>
                <a:cs typeface="Arial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D517369-3B54-A940-B2A1-3CF076ECC68F}" type="slidenum">
              <a:rPr kumimoji="0" lang="en-US" sz="1400" b="1" i="0" u="none" strike="noStrike" kern="1200" cap="none" spc="0" normalizeH="0" baseline="0" noProof="0" smtClean="0">
                <a:ln>
                  <a:noFill/>
                </a:ln>
                <a:solidFill>
                  <a:prstClr val="white"/>
                </a:solidFill>
                <a:effectLst/>
                <a:uLnTx/>
                <a:uFillTx/>
                <a:latin typeface="Arial Black"/>
                <a:ea typeface="+mn-ea"/>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400" b="1" i="0" u="none" strike="noStrike" kern="1200" cap="none" spc="0" normalizeH="0" baseline="0" noProof="0" dirty="0">
              <a:ln>
                <a:noFill/>
              </a:ln>
              <a:solidFill>
                <a:prstClr val="white"/>
              </a:solidFill>
              <a:effectLst/>
              <a:uLnTx/>
              <a:uFillTx/>
              <a:latin typeface="Arial Black"/>
              <a:ea typeface="+mn-ea"/>
            </a:endParaRPr>
          </a:p>
        </p:txBody>
      </p:sp>
    </p:spTree>
    <p:extLst>
      <p:ext uri="{BB962C8B-B14F-4D97-AF65-F5344CB8AC3E}">
        <p14:creationId xmlns:p14="http://schemas.microsoft.com/office/powerpoint/2010/main" val="226380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4.xml"/><Relationship Id="rId18" Type="http://schemas.openxmlformats.org/officeDocument/2006/relationships/image" Target="../media/image2.jpeg"/><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tags" Target="../tags/tag3.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ags" Target="../tags/tag7.xml"/><Relationship Id="rId20"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tags" Target="../tags/tag6.xml"/><Relationship Id="rId23" Type="http://schemas.openxmlformats.org/officeDocument/2006/relationships/image" Target="../media/image7.png"/><Relationship Id="rId10" Type="http://schemas.openxmlformats.org/officeDocument/2006/relationships/theme" Target="../theme/theme1.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5.xml"/><Relationship Id="rId22"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cxnSp>
        <p:nvCxnSpPr>
          <p:cNvPr id="9" name="Shape 9"/>
          <p:cNvCxnSpPr/>
          <p:nvPr userDrawn="1"/>
        </p:nvCxnSpPr>
        <p:spPr>
          <a:xfrm>
            <a:off x="0" y="1447800"/>
            <a:ext cx="9144000" cy="0"/>
          </a:xfrm>
          <a:prstGeom prst="straightConnector1">
            <a:avLst/>
          </a:prstGeom>
          <a:noFill/>
          <a:ln w="9525" cap="flat">
            <a:solidFill>
              <a:schemeClr val="dk1"/>
            </a:solidFill>
            <a:prstDash val="solid"/>
            <a:round/>
            <a:headEnd type="none" w="med" len="med"/>
            <a:tailEnd type="none" w="med" len="med"/>
          </a:ln>
        </p:spPr>
      </p:cxnSp>
      <p:sp>
        <p:nvSpPr>
          <p:cNvPr id="10" name="Shape 10"/>
          <p:cNvSpPr/>
          <p:nvPr>
            <p:custDataLst>
              <p:tags r:id="rId11"/>
            </p:custDataLst>
          </p:nvPr>
        </p:nvSpPr>
        <p:spPr>
          <a:xfrm>
            <a:off x="0" y="0"/>
            <a:ext cx="9144000" cy="1447800"/>
          </a:xfrm>
          <a:prstGeom prst="rect">
            <a:avLst/>
          </a:prstGeom>
          <a:gradFill>
            <a:gsLst>
              <a:gs pos="0">
                <a:srgbClr val="AECCF1"/>
              </a:gs>
              <a:gs pos="50000">
                <a:srgbClr val="CEE0F6"/>
              </a:gs>
              <a:gs pos="100000">
                <a:srgbClr val="E7F1FA"/>
              </a:gs>
            </a:gsLst>
            <a:lin ang="5400000" scaled="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11" name="Shape 11"/>
          <p:cNvSpPr txBox="1">
            <a:spLocks noGrp="1"/>
          </p:cNvSpPr>
          <p:nvPr>
            <p:ph type="title"/>
            <p:custDataLst>
              <p:tags r:id="rId12"/>
            </p:custDataLst>
          </p:nvPr>
        </p:nvSpPr>
        <p:spPr>
          <a:xfrm>
            <a:off x="304800" y="76200"/>
            <a:ext cx="8458200" cy="1341437"/>
          </a:xfrm>
          <a:prstGeom prst="rect">
            <a:avLst/>
          </a:prstGeom>
          <a:noFill/>
          <a:ln>
            <a:noFill/>
          </a:ln>
        </p:spPr>
        <p:txBody>
          <a:bodyPr lIns="91425" tIns="91425" rIns="91425" bIns="91425" anchor="ctr" anchorCtr="0"/>
          <a:lstStyle>
            <a:lvl1pPr marL="0" marR="0" indent="0" algn="l" rtl="0">
              <a:spcBef>
                <a:spcPts val="0"/>
              </a:spcBef>
              <a:buClr>
                <a:schemeClr val="accent1"/>
              </a:buClr>
              <a:buFont typeface="Arial"/>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2" name="Shape 12"/>
          <p:cNvSpPr txBox="1">
            <a:spLocks noGrp="1"/>
          </p:cNvSpPr>
          <p:nvPr>
            <p:ph type="body" idx="1"/>
            <p:custDataLst>
              <p:tags r:id="rId13"/>
            </p:custDataLst>
          </p:nvPr>
        </p:nvSpPr>
        <p:spPr>
          <a:xfrm>
            <a:off x="304800" y="1600200"/>
            <a:ext cx="8458200" cy="4267199"/>
          </a:xfrm>
          <a:prstGeom prst="rect">
            <a:avLst/>
          </a:prstGeom>
          <a:noFill/>
          <a:ln>
            <a:noFill/>
          </a:ln>
        </p:spPr>
        <p:txBody>
          <a:bodyPr lIns="91425" tIns="91425" rIns="91425" bIns="91425" anchor="t" anchorCtr="0"/>
          <a:lstStyle>
            <a:lvl1pPr marL="342900" marR="0" indent="-200660" algn="l" rtl="0">
              <a:spcBef>
                <a:spcPts val="0"/>
              </a:spcBef>
              <a:spcAft>
                <a:spcPts val="600"/>
              </a:spcAft>
              <a:buClr>
                <a:srgbClr val="A5A5A5"/>
              </a:buClr>
              <a:buFont typeface="Noto Symbol"/>
              <a:buChar char="▪"/>
              <a:defRPr/>
            </a:lvl1pPr>
            <a:lvl2pPr marL="742950" marR="0" indent="-158750" algn="l" rtl="0">
              <a:spcBef>
                <a:spcPts val="0"/>
              </a:spcBef>
              <a:spcAft>
                <a:spcPts val="600"/>
              </a:spcAft>
              <a:buClr>
                <a:srgbClr val="FF0000"/>
              </a:buClr>
              <a:buFont typeface="Noto Symbol"/>
              <a:buChar char="▪"/>
              <a:defRPr/>
            </a:lvl2pPr>
            <a:lvl3pPr marL="1143000" marR="0" indent="-116839" algn="l" rtl="0">
              <a:spcBef>
                <a:spcPts val="0"/>
              </a:spcBef>
              <a:spcAft>
                <a:spcPts val="600"/>
              </a:spcAft>
              <a:buClr>
                <a:srgbClr val="538CD5"/>
              </a:buClr>
              <a:buFont typeface="Noto Symbol"/>
              <a:buChar char="▪"/>
              <a:defRPr/>
            </a:lvl3pPr>
            <a:lvl4pPr marL="1600200" marR="0" indent="-107950" algn="l" rtl="0">
              <a:spcBef>
                <a:spcPts val="0"/>
              </a:spcBef>
              <a:spcAft>
                <a:spcPts val="600"/>
              </a:spcAft>
              <a:buClr>
                <a:schemeClr val="dk1"/>
              </a:buClr>
              <a:buFont typeface="Arial"/>
              <a:buChar char="–"/>
              <a:defRPr/>
            </a:lvl4pPr>
            <a:lvl5pPr marL="2057400" marR="0" indent="-133350" algn="l" rtl="0">
              <a:spcBef>
                <a:spcPts val="0"/>
              </a:spcBef>
              <a:spcAft>
                <a:spcPts val="600"/>
              </a:spcAft>
              <a:buClr>
                <a:schemeClr val="dk1"/>
              </a:buClr>
              <a:buFont typeface="Arial"/>
              <a:buChar char="»"/>
              <a:defRPr/>
            </a:lvl5pPr>
            <a:lvl6pPr marL="2514600" marR="0" indent="-101600" algn="l" rtl="0">
              <a:spcBef>
                <a:spcPts val="400"/>
              </a:spcBef>
              <a:buClr>
                <a:schemeClr val="dk1"/>
              </a:buClr>
              <a:buFont typeface="Arial"/>
              <a:buChar char="•"/>
              <a:defRPr/>
            </a:lvl6pPr>
            <a:lvl7pPr marL="2971800" marR="0" indent="-101600" algn="l" rtl="0">
              <a:spcBef>
                <a:spcPts val="400"/>
              </a:spcBef>
              <a:buClr>
                <a:schemeClr val="dk1"/>
              </a:buClr>
              <a:buFont typeface="Arial"/>
              <a:buChar char="•"/>
              <a:defRPr/>
            </a:lvl7pPr>
            <a:lvl8pPr marL="3429000" marR="0" indent="-101600" algn="l" rtl="0">
              <a:spcBef>
                <a:spcPts val="400"/>
              </a:spcBef>
              <a:buClr>
                <a:schemeClr val="dk1"/>
              </a:buClr>
              <a:buFont typeface="Arial"/>
              <a:buChar char="•"/>
              <a:defRPr/>
            </a:lvl8pPr>
            <a:lvl9pPr marL="3886200" marR="0" indent="-101600" algn="l" rtl="0">
              <a:spcBef>
                <a:spcPts val="400"/>
              </a:spcBef>
              <a:buClr>
                <a:schemeClr val="dk1"/>
              </a:buClr>
              <a:buFont typeface="Arial"/>
              <a:buChar char="•"/>
              <a:defRPr/>
            </a:lvl9pPr>
          </a:lstStyle>
          <a:p>
            <a:endParaRPr dirty="0"/>
          </a:p>
        </p:txBody>
      </p:sp>
      <p:sp>
        <p:nvSpPr>
          <p:cNvPr id="13" name="Shape 13"/>
          <p:cNvSpPr txBox="1">
            <a:spLocks noGrp="1"/>
          </p:cNvSpPr>
          <p:nvPr>
            <p:ph type="dt" idx="10"/>
            <p:custDataLst>
              <p:tags r:id="rId14"/>
            </p:custDataLst>
          </p:nvPr>
        </p:nvSpPr>
        <p:spPr>
          <a:xfrm>
            <a:off x="304800" y="6492875"/>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4" name="Shape 14"/>
          <p:cNvSpPr txBox="1">
            <a:spLocks noGrp="1"/>
          </p:cNvSpPr>
          <p:nvPr>
            <p:ph type="ftr" idx="11"/>
            <p:custDataLst>
              <p:tags r:id="rId15"/>
            </p:custDataLst>
          </p:nvPr>
        </p:nvSpPr>
        <p:spPr>
          <a:xfrm>
            <a:off x="3124200" y="6492875"/>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5" name="Shape 15"/>
          <p:cNvSpPr txBox="1">
            <a:spLocks noGrp="1"/>
          </p:cNvSpPr>
          <p:nvPr>
            <p:ph type="sldNum" idx="12"/>
            <p:custDataLst>
              <p:tags r:id="rId16"/>
            </p:custDataLst>
          </p:nvPr>
        </p:nvSpPr>
        <p:spPr>
          <a:xfrm>
            <a:off x="6705600" y="6492875"/>
            <a:ext cx="21335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dirty="0"/>
          </a:p>
          <a:p>
            <a:pPr marL="457200" lvl="1" indent="-88900">
              <a:spcBef>
                <a:spcPts val="0"/>
              </a:spcBef>
              <a:buClr>
                <a:srgbClr val="000000"/>
              </a:buClr>
              <a:buFont typeface="Courier New"/>
              <a:buChar char="o"/>
            </a:pPr>
            <a:endParaRPr dirty="0"/>
          </a:p>
          <a:p>
            <a:pPr marL="914400" lvl="2" indent="-88900">
              <a:spcBef>
                <a:spcPts val="0"/>
              </a:spcBef>
              <a:buClr>
                <a:srgbClr val="000000"/>
              </a:buClr>
              <a:buFont typeface="Wingdings"/>
              <a:buChar char="§"/>
            </a:pPr>
            <a:endParaRPr dirty="0"/>
          </a:p>
          <a:p>
            <a:pPr marL="1371600" lvl="3" indent="-88900">
              <a:spcBef>
                <a:spcPts val="0"/>
              </a:spcBef>
              <a:buClr>
                <a:srgbClr val="000000"/>
              </a:buClr>
              <a:buFont typeface="Arial"/>
              <a:buChar char="●"/>
            </a:pPr>
            <a:endParaRPr dirty="0"/>
          </a:p>
          <a:p>
            <a:pPr marL="1828800" lvl="4" indent="-88900">
              <a:spcBef>
                <a:spcPts val="0"/>
              </a:spcBef>
              <a:buClr>
                <a:srgbClr val="000000"/>
              </a:buClr>
              <a:buFont typeface="Courier New"/>
              <a:buChar char="o"/>
            </a:pPr>
            <a:endParaRPr dirty="0"/>
          </a:p>
          <a:p>
            <a:pPr marL="2286000" lvl="5" indent="-88900">
              <a:spcBef>
                <a:spcPts val="0"/>
              </a:spcBef>
              <a:buClr>
                <a:srgbClr val="000000"/>
              </a:buClr>
              <a:buFont typeface="Wingdings"/>
              <a:buChar char="§"/>
            </a:pPr>
            <a:endParaRPr dirty="0"/>
          </a:p>
          <a:p>
            <a:pPr marL="2743200" lvl="6" indent="-88900">
              <a:spcBef>
                <a:spcPts val="0"/>
              </a:spcBef>
              <a:buClr>
                <a:srgbClr val="000000"/>
              </a:buClr>
              <a:buFont typeface="Arial"/>
              <a:buChar char="●"/>
            </a:pPr>
            <a:endParaRPr dirty="0"/>
          </a:p>
          <a:p>
            <a:pPr marL="3200400" lvl="7" indent="-88900">
              <a:spcBef>
                <a:spcPts val="0"/>
              </a:spcBef>
              <a:buClr>
                <a:srgbClr val="000000"/>
              </a:buClr>
              <a:buFont typeface="Courier New"/>
              <a:buChar char="o"/>
            </a:pPr>
            <a:endParaRPr dirty="0"/>
          </a:p>
          <a:p>
            <a:pPr marL="3657600" lvl="8" indent="-88900">
              <a:spcBef>
                <a:spcPts val="0"/>
              </a:spcBef>
              <a:buClr>
                <a:srgbClr val="000000"/>
              </a:buClr>
              <a:buFont typeface="Wingdings"/>
              <a:buChar char="§"/>
            </a:pPr>
            <a:endParaRPr dirty="0"/>
          </a:p>
        </p:txBody>
      </p:sp>
      <p:pic>
        <p:nvPicPr>
          <p:cNvPr id="16" name="Shape 16"/>
          <p:cNvPicPr preferRelativeResize="0"/>
          <p:nvPr/>
        </p:nvPicPr>
        <p:blipFill rotWithShape="1">
          <a:blip r:embed="rId17">
            <a:alphaModFix/>
          </a:blip>
          <a:srcRect/>
          <a:stretch/>
        </p:blipFill>
        <p:spPr>
          <a:xfrm>
            <a:off x="3200400" y="6093160"/>
            <a:ext cx="5714999" cy="413360"/>
          </a:xfrm>
          <a:prstGeom prst="rect">
            <a:avLst/>
          </a:prstGeom>
          <a:noFill/>
          <a:ln>
            <a:noFill/>
          </a:ln>
        </p:spPr>
      </p:pic>
      <p:pic>
        <p:nvPicPr>
          <p:cNvPr id="17" name="Shape 17"/>
          <p:cNvPicPr preferRelativeResize="0"/>
          <p:nvPr/>
        </p:nvPicPr>
        <p:blipFill rotWithShape="1">
          <a:blip r:embed="rId18">
            <a:alphaModFix/>
          </a:blip>
          <a:srcRect/>
          <a:stretch/>
        </p:blipFill>
        <p:spPr>
          <a:xfrm>
            <a:off x="194441" y="6096000"/>
            <a:ext cx="2853559" cy="455672"/>
          </a:xfrm>
          <a:prstGeom prst="rect">
            <a:avLst/>
          </a:prstGeom>
          <a:noFill/>
          <a:ln>
            <a:noFill/>
          </a:ln>
        </p:spPr>
      </p:pic>
      <p:cxnSp>
        <p:nvCxnSpPr>
          <p:cNvPr id="18" name="Shape 18"/>
          <p:cNvCxnSpPr/>
          <p:nvPr/>
        </p:nvCxnSpPr>
        <p:spPr>
          <a:xfrm>
            <a:off x="0" y="5943600"/>
            <a:ext cx="9144000" cy="0"/>
          </a:xfrm>
          <a:prstGeom prst="straightConnector1">
            <a:avLst/>
          </a:prstGeom>
          <a:noFill/>
          <a:ln w="9525" cap="flat">
            <a:solidFill>
              <a:srgbClr val="C5D8F1"/>
            </a:solidFill>
            <a:prstDash val="solid"/>
            <a:round/>
            <a:headEnd type="none" w="med" len="med"/>
            <a:tailEnd type="none" w="med" len="med"/>
          </a:ln>
        </p:spPr>
      </p:cxnSp>
      <p:pic>
        <p:nvPicPr>
          <p:cNvPr id="19" name="Shape 19"/>
          <p:cNvPicPr preferRelativeResize="0"/>
          <p:nvPr/>
        </p:nvPicPr>
        <p:blipFill rotWithShape="1">
          <a:blip r:embed="rId19">
            <a:alphaModFix/>
          </a:blip>
          <a:srcRect/>
          <a:stretch/>
        </p:blipFill>
        <p:spPr>
          <a:xfrm>
            <a:off x="0" y="637622"/>
            <a:ext cx="9144000" cy="810176"/>
          </a:xfrm>
          <a:prstGeom prst="rect">
            <a:avLst/>
          </a:prstGeom>
          <a:noFill/>
          <a:ln>
            <a:noFill/>
          </a:ln>
        </p:spPr>
      </p:pic>
      <p:pic>
        <p:nvPicPr>
          <p:cNvPr id="2" name="Picture 1"/>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95072" y="6094472"/>
            <a:ext cx="2852928" cy="457200"/>
          </a:xfrm>
          <a:prstGeom prst="rect">
            <a:avLst/>
          </a:prstGeom>
        </p:spPr>
      </p:pic>
      <p:pic>
        <p:nvPicPr>
          <p:cNvPr id="3" name="Picture 2"/>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0" y="633554"/>
            <a:ext cx="9143245" cy="804606"/>
          </a:xfrm>
          <a:prstGeom prst="rect">
            <a:avLst/>
          </a:prstGeom>
        </p:spPr>
      </p:pic>
      <p:pic>
        <p:nvPicPr>
          <p:cNvPr id="5" name="Picture 4"/>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3219105" y="6093160"/>
            <a:ext cx="5711952" cy="408432"/>
          </a:xfrm>
          <a:prstGeom prst="rect">
            <a:avLst/>
          </a:prstGeom>
        </p:spPr>
      </p:pic>
      <p:pic>
        <p:nvPicPr>
          <p:cNvPr id="6" name="Picture 5"/>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6537168" y="7307"/>
            <a:ext cx="2596682" cy="822892"/>
          </a:xfrm>
          <a:prstGeom prst="rect">
            <a:avLst/>
          </a:prstGeom>
        </p:spPr>
      </p:pic>
    </p:spTree>
  </p:cSld>
  <p:clrMap bg1="lt1" tx1="dk1" bg2="dk2" tx2="lt2" accent1="accent1" accent2="accent2" accent3="accent3" accent4="accent4" accent5="accent5" accent6="accent6" hlink="hlink" folHlink="folHlink"/>
  <p:sldLayoutIdLst>
    <p:sldLayoutId id="2147483655" r:id="rId1"/>
    <p:sldLayoutId id="2147483660" r:id="rId2"/>
    <p:sldLayoutId id="2147483661" r:id="rId3"/>
    <p:sldLayoutId id="2147483662" r:id="rId4"/>
    <p:sldLayoutId id="2147483663" r:id="rId5"/>
    <p:sldLayoutId id="2147483664" r:id="rId6"/>
    <p:sldLayoutId id="2147483665" r:id="rId7"/>
    <p:sldLayoutId id="2147483666" r:id="rId8"/>
    <p:sldLayoutId id="2147483668" r:id="rId9"/>
  </p:sldLayoutIdLst>
  <p:timing>
    <p:tnLst>
      <p:par>
        <p:cTn id="1" dur="indefinite" restart="never" nodeType="tmRoot"/>
      </p:par>
    </p:tnLst>
  </p:timing>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29.png"/><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30.png"/><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hyperlink" Target="http://bit.ly/14j3CkX"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hyperlink" Target="http://bit.ly/18johZ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hemeOverride" Target="../theme/themeOverride2.xml"/></Relationships>
</file>

<file path=ppt/slides/_rels/slide29.xml.rels><?xml version="1.0" encoding="UTF-8" standalone="yes"?>
<Relationships xmlns="http://schemas.openxmlformats.org/package/2006/relationships"><Relationship Id="rId2" Type="http://schemas.openxmlformats.org/officeDocument/2006/relationships/hyperlink" Target="https://www.youtube.com/watch?v=uPogMlviOiI&amp;list=FLXbb1Wxad7AvlJq4tgIIusw&amp;index=15"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1.jpg"/><Relationship Id="rId5" Type="http://schemas.openxmlformats.org/officeDocument/2006/relationships/hyperlink" Target="mailto:Troke.Jennifer@dol.gov" TargetMode="External"/><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hyperlink" Target="https://youtu.be/b0XhmTNqekw" TargetMode="Externa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chart" Target="../charts/chart1.xml"/><Relationship Id="rId7"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chart" Target="../charts/chart2.xml"/><Relationship Id="rId4" Type="http://schemas.openxmlformats.org/officeDocument/2006/relationships/image" Target="../media/image53.png"/><Relationship Id="rId9" Type="http://schemas.openxmlformats.org/officeDocument/2006/relationships/chart" Target="../charts/chart4.xml"/></Relationships>
</file>

<file path=ppt/slides/_rels/slide43.xml.rels><?xml version="1.0" encoding="UTF-8" standalone="yes"?>
<Relationships xmlns="http://schemas.openxmlformats.org/package/2006/relationships"><Relationship Id="rId3" Type="http://schemas.openxmlformats.org/officeDocument/2006/relationships/hyperlink" Target="mailto:ldavenport@consumerfed.org" TargetMode="External"/><Relationship Id="rId2" Type="http://schemas.openxmlformats.org/officeDocument/2006/relationships/hyperlink" Target="mailto:gbarany@consumerfed.org" TargetMode="Externa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hemeOverride" Target="../theme/themeOverride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3.png"/><Relationship Id="rId5" Type="http://schemas.openxmlformats.org/officeDocument/2006/relationships/hyperlink" Target="mailto:kemp.jennifer.n@dol.gov" TargetMode="External"/><Relationship Id="rId4"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realeconomicimpact.org/data/files/reports/ndi_financial_capability_report_july_2014.pdf" TargetMode="Externa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www.realeconomicimpact.org/data/files/reports/ndi_banking_status_financial_behaviors_report_2015.pdf" TargetMode="Externa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www.leadcenter.org/system/files/resource/downloadable_version/integrating_fin_cap_asset_dev.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hyperlink" Target="https://louisvilleky.gov/government/community-services/community-financial-empowerment-certification" TargetMode="Externa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hyperlink" Target="https://louisvilleky.gov/sites/default/files/fe_resource_guide.pdf" TargetMode="External"/><Relationship Id="rId2" Type="http://schemas.openxmlformats.org/officeDocument/2006/relationships/hyperlink" Target="https://louisvilleky.gov/sites/default/files/community_services/bol/final_financial_assessment_tool_06_22.pdf" TargetMode="External"/><Relationship Id="rId1" Type="http://schemas.openxmlformats.org/officeDocument/2006/relationships/slideLayout" Target="../slideLayouts/slideLayout3.xml"/><Relationship Id="rId5" Type="http://schemas.openxmlformats.org/officeDocument/2006/relationships/hyperlink" Target="https://louisvilleky.gov/government/community-services/workforce-development-financial-empowerment-collaborative" TargetMode="External"/><Relationship Id="rId4" Type="http://schemas.openxmlformats.org/officeDocument/2006/relationships/hyperlink" Target="https://louisvilleky.gov/sites/default/files/accessibility_resource_manual.pdf"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hyperlink" Target="https://itunes.apple.com/us/album/mainstream/id1066157348?i=1066158162" TargetMode="External"/><Relationship Id="rId2" Type="http://schemas.openxmlformats.org/officeDocument/2006/relationships/hyperlink" Target="https://play.google.com/store/music/album/4_Wheel_City_Mainstream?id=Bxcz2zkao764qxloqahp3ixwexy&amp;hl=en" TargetMode="External"/><Relationship Id="rId1" Type="http://schemas.openxmlformats.org/officeDocument/2006/relationships/slideLayout" Target="../slideLayouts/slideLayout3.xml"/><Relationship Id="rId5" Type="http://schemas.openxmlformats.org/officeDocument/2006/relationships/hyperlink" Target="http://realeconomicimpact.tumblr.com/post/134865024135/hip-hop-duo-pushes-to-get-more-americans-with" TargetMode="External"/><Relationship Id="rId4" Type="http://schemas.openxmlformats.org/officeDocument/2006/relationships/hyperlink" Target="https://www.amazon.com/gp/product/B0194NQFKC?ie=UTF8&amp;keywords=music:4%20Wheel%20City%20-%20Mainstream%20-%20Single&amp;qid=1452120944&amp;ref_=sr_1_fkmr0_1&amp;sr=8-1-fkmr0"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hemeOverride" Target="../theme/themeOverride1.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hyperlink" Target="https://www.fdic.gov/consumers/consumer/moneysmart/" TargetMode="External"/><Relationship Id="rId2" Type="http://schemas.openxmlformats.org/officeDocument/2006/relationships/hyperlink" Target="http://www.dol.gov/ebsa/pdf/savingsfitness.pdf" TargetMode="External"/><Relationship Id="rId1" Type="http://schemas.openxmlformats.org/officeDocument/2006/relationships/slideLayout" Target="../slideLayouts/slideLayout2.xml"/><Relationship Id="rId5" Type="http://schemas.openxmlformats.org/officeDocument/2006/relationships/hyperlink" Target="http://www.consumerfinance.gov/your-money-your-goals/" TargetMode="External"/><Relationship Id="rId4" Type="http://schemas.openxmlformats.org/officeDocument/2006/relationships/hyperlink" Target="http://www.realeconomicimpact.org/our-work/financial-education"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hyperlink" Target="https://www.workforce3one.org/view/3001528739466961987" TargetMode="External"/><Relationship Id="rId7" Type="http://schemas.openxmlformats.org/officeDocument/2006/relationships/hyperlink" Target="https://www.workforce3one.org/view/3001528739848323635" TargetMode="External"/><Relationship Id="rId2" Type="http://schemas.openxmlformats.org/officeDocument/2006/relationships/hyperlink" Target="https://www.workforce3one.org/view/5001601238457538075/info" TargetMode="External"/><Relationship Id="rId1" Type="http://schemas.openxmlformats.org/officeDocument/2006/relationships/slideLayout" Target="../slideLayouts/slideLayout3.xml"/><Relationship Id="rId6" Type="http://schemas.openxmlformats.org/officeDocument/2006/relationships/hyperlink" Target="https://www.workforce3one.org/view/3001528739780812063" TargetMode="External"/><Relationship Id="rId5" Type="http://schemas.openxmlformats.org/officeDocument/2006/relationships/hyperlink" Target="https://www.workforce3one.org/view/3001528739715426370" TargetMode="External"/><Relationship Id="rId4" Type="http://schemas.openxmlformats.org/officeDocument/2006/relationships/hyperlink" Target="https://www.workforce3one.org/view/3001528739641699299"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mailto:gbarany@consumerfed.org" TargetMode="External"/><Relationship Id="rId2" Type="http://schemas.openxmlformats.org/officeDocument/2006/relationships/hyperlink" Target="mailto:kemp.jennifer.n@dol.gov" TargetMode="External"/><Relationship Id="rId1" Type="http://schemas.openxmlformats.org/officeDocument/2006/relationships/slideLayout" Target="../slideLayouts/slideLayout3.xml"/><Relationship Id="rId4" Type="http://schemas.openxmlformats.org/officeDocument/2006/relationships/hyperlink" Target="mailto:mmorris@ndi-inc.org" TargetMode="Externa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65.jpeg"/></Relationships>
</file>

<file path=ppt/slides/_rels/slide8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828800"/>
            <a:ext cx="5791200" cy="1470025"/>
          </a:xfrm>
        </p:spPr>
        <p:txBody>
          <a:bodyPr>
            <a:noAutofit/>
          </a:bodyPr>
          <a:lstStyle/>
          <a:p>
            <a:r>
              <a:rPr lang="en-US" sz="3200" dirty="0"/>
              <a:t>Make A New Year’s Resolution to Save in 2016: Financial Literacy for A Brighter Future!</a:t>
            </a:r>
          </a:p>
        </p:txBody>
      </p:sp>
      <p:sp>
        <p:nvSpPr>
          <p:cNvPr id="3" name="Subtitle 2"/>
          <p:cNvSpPr>
            <a:spLocks noGrp="1"/>
          </p:cNvSpPr>
          <p:nvPr>
            <p:ph type="subTitle" idx="1"/>
          </p:nvPr>
        </p:nvSpPr>
        <p:spPr>
          <a:xfrm>
            <a:off x="914400" y="3467099"/>
            <a:ext cx="7162800" cy="1104901"/>
          </a:xfrm>
        </p:spPr>
        <p:txBody>
          <a:bodyPr tIns="365760">
            <a:noAutofit/>
          </a:bodyPr>
          <a:lstStyle/>
          <a:p>
            <a:r>
              <a:rPr lang="en-US" sz="3600" dirty="0" smtClean="0"/>
              <a:t>Enough is Known for Action</a:t>
            </a:r>
          </a:p>
          <a:p>
            <a:r>
              <a:rPr lang="en-US" i="1" dirty="0" smtClean="0">
                <a:solidFill>
                  <a:schemeClr val="tx1">
                    <a:lumMod val="50000"/>
                    <a:lumOff val="50000"/>
                  </a:schemeClr>
                </a:solidFill>
              </a:rPr>
              <a:t>Webinar Series </a:t>
            </a:r>
          </a:p>
          <a:p>
            <a:endParaRPr lang="en-US" dirty="0"/>
          </a:p>
        </p:txBody>
      </p:sp>
      <p:sp>
        <p:nvSpPr>
          <p:cNvPr id="4" name="Subtitle 2"/>
          <p:cNvSpPr txBox="1">
            <a:spLocks/>
          </p:cNvSpPr>
          <p:nvPr/>
        </p:nvSpPr>
        <p:spPr>
          <a:xfrm>
            <a:off x="304800" y="4572000"/>
            <a:ext cx="7162800" cy="1295400"/>
          </a:xfrm>
          <a:prstGeom prst="rect">
            <a:avLst/>
          </a:prstGeom>
        </p:spPr>
        <p:txBody>
          <a:bodyPr vert="horz" lIns="0" tIns="365760" rIns="0" bIns="91440" rtlCol="0" anchor="ctr">
            <a:noAutofit/>
          </a:bodyPr>
          <a:lstStyle>
            <a:lvl1pPr marL="0" indent="0" algn="l" defTabSz="914400" rtl="0" eaLnBrk="1" latinLnBrk="0" hangingPunct="1">
              <a:lnSpc>
                <a:spcPct val="90000"/>
              </a:lnSpc>
              <a:spcBef>
                <a:spcPts val="0"/>
              </a:spcBef>
              <a:buClr>
                <a:schemeClr val="accent1"/>
              </a:buClr>
              <a:buFont typeface="Symbol" panose="05050102010706020507" pitchFamily="18" charset="2"/>
              <a:buNone/>
              <a:defRPr sz="2800" kern="1200">
                <a:solidFill>
                  <a:schemeClr val="accent1"/>
                </a:solidFill>
                <a:effectLst>
                  <a:innerShdw blurRad="63500" dist="50800" dir="13500000">
                    <a:prstClr val="black">
                      <a:alpha val="50000"/>
                    </a:prstClr>
                  </a:innerShdw>
                </a:effectLst>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1200"/>
              </a:spcBef>
              <a:buClr>
                <a:schemeClr val="accent1"/>
              </a:buClr>
              <a:buFont typeface="Courier New" panose="02070309020205020404" pitchFamily="49" charset="0"/>
              <a:buNone/>
              <a:defRPr sz="2000" b="0" i="0" u="none"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1200"/>
              </a:spcBef>
              <a:buClr>
                <a:schemeClr val="accent1"/>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1200"/>
              </a:spcBef>
              <a:buClr>
                <a:srgbClr val="C00000"/>
              </a:buClr>
              <a:buFont typeface="Wingdings" panose="05000000000000000000" pitchFamily="2" charset="2"/>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1200"/>
              </a:spcBef>
              <a:buClr>
                <a:schemeClr val="tx1">
                  <a:lumMod val="50000"/>
                  <a:lumOff val="50000"/>
                </a:schemeClr>
              </a:buClr>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000" dirty="0" smtClean="0">
                <a:solidFill>
                  <a:schemeClr val="accent2"/>
                </a:solidFill>
              </a:rPr>
              <a:t>January 14, 2016</a:t>
            </a:r>
          </a:p>
          <a:p>
            <a:r>
              <a:rPr lang="en-US" sz="2000" dirty="0" smtClean="0">
                <a:solidFill>
                  <a:schemeClr val="accent2"/>
                </a:solidFill>
              </a:rPr>
              <a:t>11am Pacific/2 pm Eastern </a:t>
            </a:r>
          </a:p>
        </p:txBody>
      </p:sp>
      <p:pic>
        <p:nvPicPr>
          <p:cNvPr id="8" name="Picture 2" descr="C:\Users\browne.renee\AppData\Local\Microsoft\Windows\Temporary Internet Files\Content.IE5\8DTWEAEO\money-clipart7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0367" y="1924050"/>
            <a:ext cx="192024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8958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George Barany</a:t>
            </a:r>
          </a:p>
          <a:p>
            <a:r>
              <a:rPr lang="en-US" dirty="0" smtClean="0"/>
              <a:t>Director of Financial Education</a:t>
            </a:r>
          </a:p>
          <a:p>
            <a:r>
              <a:rPr lang="en-US" b="1" dirty="0" smtClean="0"/>
              <a:t>America</a:t>
            </a:r>
            <a:r>
              <a:rPr lang="en-US" dirty="0" smtClean="0"/>
              <a:t> Saves</a:t>
            </a:r>
          </a:p>
          <a:p>
            <a:r>
              <a:rPr lang="en-US" dirty="0" smtClean="0"/>
              <a:t>gbarany@consumerfed.org</a:t>
            </a:r>
            <a:endParaRPr lang="en-US" dirty="0"/>
          </a:p>
        </p:txBody>
      </p:sp>
      <p:sp>
        <p:nvSpPr>
          <p:cNvPr id="4" name="Slide Number Placeholder 3"/>
          <p:cNvSpPr>
            <a:spLocks noGrp="1"/>
          </p:cNvSpPr>
          <p:nvPr>
            <p:ph type="sldNum" sz="quarter" idx="12"/>
          </p:nvPr>
        </p:nvSpPr>
        <p:spPr/>
        <p:txBody>
          <a:bodyPr/>
          <a:lstStyle/>
          <a:p>
            <a:fld id="{700FC226-CBCB-46AE-BA68-5D9CFE2B89FC}" type="slidenum">
              <a:rPr lang="en-US" smtClean="0"/>
              <a:t>10</a:t>
            </a:fld>
            <a:endParaRPr lang="en-US" dirty="0"/>
          </a:p>
        </p:txBody>
      </p:sp>
      <p:pic>
        <p:nvPicPr>
          <p:cNvPr id="5" name="Picture 5" descr="AmericaSavesLogosq2.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067166"/>
            <a:ext cx="5334000" cy="3528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 y="391886"/>
            <a:ext cx="2005677" cy="584775"/>
          </a:xfrm>
          <a:prstGeom prst="rect">
            <a:avLst/>
          </a:prstGeom>
          <a:noFill/>
        </p:spPr>
        <p:txBody>
          <a:bodyPr wrap="none" rtlCol="0">
            <a:spAutoFit/>
          </a:bodyPr>
          <a:lstStyle/>
          <a:p>
            <a:r>
              <a:rPr lang="en-US" sz="3200" b="1" dirty="0">
                <a:solidFill>
                  <a:schemeClr val="accent1"/>
                </a:solidFill>
              </a:rPr>
              <a:t>About Us</a:t>
            </a:r>
          </a:p>
        </p:txBody>
      </p:sp>
    </p:spTree>
    <p:extLst>
      <p:ext uri="{BB962C8B-B14F-4D97-AF65-F5344CB8AC3E}">
        <p14:creationId xmlns:p14="http://schemas.microsoft.com/office/powerpoint/2010/main" val="16057089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idx="1"/>
          </p:nvPr>
        </p:nvSpPr>
        <p:spPr>
          <a:xfrm>
            <a:off x="228600" y="1600200"/>
            <a:ext cx="5562600" cy="1219200"/>
          </a:xfrm>
        </p:spPr>
        <p:txBody>
          <a:bodyPr/>
          <a:lstStyle/>
          <a:p>
            <a:pPr marL="265113" indent="-265113">
              <a:buSzPct val="65000"/>
              <a:buFontTx/>
              <a:buNone/>
            </a:pPr>
            <a:r>
              <a:rPr lang="en-US" altLang="en-US" sz="2000" b="1" dirty="0" smtClean="0">
                <a:solidFill>
                  <a:srgbClr val="000076"/>
                </a:solidFill>
                <a:ea typeface="ＭＳ Ｐゴシック" pitchFamily="34" charset="-128"/>
              </a:rPr>
              <a:t>America Saves </a:t>
            </a:r>
            <a:r>
              <a:rPr lang="en-US" altLang="en-US" sz="2000" dirty="0" smtClean="0">
                <a:ea typeface="ＭＳ Ｐゴシック" pitchFamily="34" charset="-128"/>
              </a:rPr>
              <a:t>is a national campaign that seeks to motivate and support low to moderate income households to save and build wealth.</a:t>
            </a:r>
          </a:p>
          <a:p>
            <a:pPr marL="265113" indent="-265113">
              <a:buSzPct val="65000"/>
              <a:buFontTx/>
              <a:buNone/>
            </a:pPr>
            <a:endParaRPr lang="en-US" altLang="en-US" dirty="0" smtClean="0">
              <a:ea typeface="ＭＳ Ｐゴシック" pitchFamily="34" charset="-128"/>
            </a:endParaRPr>
          </a:p>
          <a:p>
            <a:pPr marL="265113" indent="-265113">
              <a:buSzPct val="65000"/>
              <a:buFont typeface="Arial" panose="020B0604020202020204" pitchFamily="34" charset="0"/>
              <a:buNone/>
            </a:pPr>
            <a:r>
              <a:rPr lang="en-US" altLang="en-US" dirty="0" smtClean="0">
                <a:solidFill>
                  <a:srgbClr val="000076"/>
                </a:solidFill>
                <a:ea typeface="ＭＳ Ｐゴシック" pitchFamily="34" charset="-128"/>
              </a:rPr>
              <a:t>    </a:t>
            </a:r>
          </a:p>
        </p:txBody>
      </p:sp>
      <p:sp>
        <p:nvSpPr>
          <p:cNvPr id="16387" name="Title 6"/>
          <p:cNvSpPr>
            <a:spLocks noGrp="1"/>
          </p:cNvSpPr>
          <p:nvPr>
            <p:ph type="title"/>
          </p:nvPr>
        </p:nvSpPr>
        <p:spPr/>
        <p:txBody>
          <a:bodyPr/>
          <a:lstStyle/>
          <a:p>
            <a:r>
              <a:rPr lang="en-US" altLang="en-US" dirty="0" smtClean="0"/>
              <a:t>About Us</a:t>
            </a:r>
          </a:p>
        </p:txBody>
      </p:sp>
      <p:pic>
        <p:nvPicPr>
          <p:cNvPr id="16388" name="Picture 7" descr="Newslett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6481" y="3100387"/>
            <a:ext cx="2179638" cy="2781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52475" y="3002755"/>
            <a:ext cx="2209800" cy="369888"/>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b="1" dirty="0"/>
              <a:t>AmericaSaves.org</a:t>
            </a:r>
          </a:p>
        </p:txBody>
      </p:sp>
      <p:sp>
        <p:nvSpPr>
          <p:cNvPr id="11" name="TextBox 10"/>
          <p:cNvSpPr txBox="1"/>
          <p:nvPr/>
        </p:nvSpPr>
        <p:spPr>
          <a:xfrm>
            <a:off x="3429000" y="2692397"/>
            <a:ext cx="2514600" cy="369888"/>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b="1" dirty="0"/>
              <a:t>Newsletters and Emails</a:t>
            </a:r>
          </a:p>
        </p:txBody>
      </p:sp>
      <p:sp>
        <p:nvSpPr>
          <p:cNvPr id="12" name="TextBox 11"/>
          <p:cNvSpPr txBox="1"/>
          <p:nvPr/>
        </p:nvSpPr>
        <p:spPr>
          <a:xfrm>
            <a:off x="6481761" y="3672677"/>
            <a:ext cx="2209800" cy="369887"/>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b="1" dirty="0"/>
              <a:t>Social Media</a:t>
            </a:r>
          </a:p>
        </p:txBody>
      </p:sp>
      <p:sp>
        <p:nvSpPr>
          <p:cNvPr id="14" name="TextBox 13"/>
          <p:cNvSpPr txBox="1"/>
          <p:nvPr/>
        </p:nvSpPr>
        <p:spPr>
          <a:xfrm>
            <a:off x="6310312" y="1666875"/>
            <a:ext cx="2209800" cy="369888"/>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b="1" dirty="0"/>
              <a:t>Text Messages</a:t>
            </a:r>
          </a:p>
        </p:txBody>
      </p:sp>
      <p:pic>
        <p:nvPicPr>
          <p:cNvPr id="16394" name="Picture 14" descr="textpromowebnomone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084386"/>
            <a:ext cx="2667000" cy="1412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9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436" y="4134642"/>
            <a:ext cx="2828925"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96" name="Picture 11"/>
          <p:cNvPicPr>
            <a:picLocks noChangeAspect="1" noChangeArrowheads="1"/>
          </p:cNvPicPr>
          <p:nvPr/>
        </p:nvPicPr>
        <p:blipFill>
          <a:blip r:embed="rId6">
            <a:extLst>
              <a:ext uri="{28A0092B-C50C-407E-A947-70E740481C1C}">
                <a14:useLocalDpi xmlns:a14="http://schemas.microsoft.com/office/drawing/2010/main" val="0"/>
              </a:ext>
            </a:extLst>
          </a:blip>
          <a:srcRect l="3056" t="10938" r="56667" b="5469"/>
          <a:stretch>
            <a:fillRect/>
          </a:stretch>
        </p:blipFill>
        <p:spPr bwMode="auto">
          <a:xfrm>
            <a:off x="152400" y="3463924"/>
            <a:ext cx="3276600" cy="24177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2656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dirty="0" smtClean="0"/>
              <a:t> Saving is Important</a:t>
            </a:r>
          </a:p>
        </p:txBody>
      </p:sp>
      <p:sp>
        <p:nvSpPr>
          <p:cNvPr id="17411" name="Content Placeholder 2"/>
          <p:cNvSpPr>
            <a:spLocks noGrp="1"/>
          </p:cNvSpPr>
          <p:nvPr>
            <p:ph idx="1"/>
          </p:nvPr>
        </p:nvSpPr>
        <p:spPr>
          <a:xfrm>
            <a:off x="457200" y="1600200"/>
            <a:ext cx="6400800" cy="4525963"/>
          </a:xfrm>
        </p:spPr>
        <p:txBody>
          <a:bodyPr/>
          <a:lstStyle/>
          <a:p>
            <a:pPr eaLnBrk="1" hangingPunct="1"/>
            <a:r>
              <a:rPr lang="en-US" altLang="en-US" sz="2600" dirty="0" smtClean="0"/>
              <a:t>The core of financial management and opportunity.</a:t>
            </a:r>
          </a:p>
          <a:p>
            <a:pPr eaLnBrk="1" hangingPunct="1"/>
            <a:endParaRPr lang="en-US" altLang="en-US" sz="2600" dirty="0" smtClean="0"/>
          </a:p>
          <a:p>
            <a:pPr eaLnBrk="1" hangingPunct="1"/>
            <a:r>
              <a:rPr lang="en-US" altLang="en-US" sz="2600" dirty="0" smtClean="0"/>
              <a:t>To meet the expenses of emergencies and avoid utilization of high cost and predatory credit.</a:t>
            </a:r>
          </a:p>
          <a:p>
            <a:pPr eaLnBrk="1" hangingPunct="1"/>
            <a:endParaRPr lang="en-US" altLang="en-US" sz="2600" dirty="0" smtClean="0"/>
          </a:p>
          <a:p>
            <a:pPr eaLnBrk="1" hangingPunct="1"/>
            <a:r>
              <a:rPr lang="en-US" altLang="en-US" sz="2600" dirty="0" smtClean="0"/>
              <a:t>To support peace of mind. </a:t>
            </a:r>
          </a:p>
        </p:txBody>
      </p:sp>
      <p:pic>
        <p:nvPicPr>
          <p:cNvPr id="17412" name="Picture 3"/>
          <p:cNvPicPr>
            <a:picLocks noChangeAspect="1" noChangeArrowheads="1"/>
          </p:cNvPicPr>
          <p:nvPr/>
        </p:nvPicPr>
        <p:blipFill>
          <a:blip r:embed="rId3">
            <a:extLst>
              <a:ext uri="{28A0092B-C50C-407E-A947-70E740481C1C}">
                <a14:useLocalDpi xmlns:a14="http://schemas.microsoft.com/office/drawing/2010/main" val="0"/>
              </a:ext>
            </a:extLst>
          </a:blip>
          <a:srcRect l="5469" t="31250" r="79688" b="4167"/>
          <a:stretch>
            <a:fillRect/>
          </a:stretch>
        </p:blipFill>
        <p:spPr bwMode="auto">
          <a:xfrm>
            <a:off x="7302500" y="1447800"/>
            <a:ext cx="13081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descr="AS2colo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02500" y="5186362"/>
            <a:ext cx="16002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48711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altLang="en-US" dirty="0" smtClean="0"/>
              <a:t>Impact of Lack of Savings</a:t>
            </a:r>
          </a:p>
        </p:txBody>
      </p:sp>
      <p:sp>
        <p:nvSpPr>
          <p:cNvPr id="18435" name="Content Placeholder 2"/>
          <p:cNvSpPr>
            <a:spLocks noGrp="1"/>
          </p:cNvSpPr>
          <p:nvPr>
            <p:ph idx="1"/>
          </p:nvPr>
        </p:nvSpPr>
        <p:spPr>
          <a:xfrm>
            <a:off x="152400" y="1490663"/>
            <a:ext cx="6858000" cy="5029200"/>
          </a:xfrm>
        </p:spPr>
        <p:txBody>
          <a:bodyPr/>
          <a:lstStyle/>
          <a:p>
            <a:pPr eaLnBrk="1" hangingPunct="1">
              <a:lnSpc>
                <a:spcPct val="120000"/>
              </a:lnSpc>
            </a:pPr>
            <a:r>
              <a:rPr lang="en-US" altLang="en-US" sz="2000" b="1" dirty="0" smtClean="0"/>
              <a:t>Barrier to asset development</a:t>
            </a:r>
            <a:r>
              <a:rPr lang="en-US" altLang="en-US" sz="2000" dirty="0" smtClean="0"/>
              <a:t> </a:t>
            </a:r>
            <a:r>
              <a:rPr lang="en-US" altLang="en-US" sz="1800" dirty="0" smtClean="0"/>
              <a:t>-</a:t>
            </a:r>
            <a:r>
              <a:rPr lang="en-US" altLang="en-US" sz="1600" dirty="0" smtClean="0"/>
              <a:t>CFA study of single women head of households: greatest barrier to asset development – no savings for emergencies.*</a:t>
            </a:r>
          </a:p>
          <a:p>
            <a:pPr eaLnBrk="1" hangingPunct="1">
              <a:lnSpc>
                <a:spcPct val="120000"/>
              </a:lnSpc>
              <a:buFont typeface="Arial" panose="020B0604020202020204" pitchFamily="34" charset="0"/>
              <a:buNone/>
            </a:pPr>
            <a:r>
              <a:rPr lang="en-US" altLang="en-US" sz="1600" dirty="0" smtClean="0"/>
              <a:t>	Path to increased debt - Repeat payday loans account for 76% of total volume *</a:t>
            </a:r>
          </a:p>
          <a:p>
            <a:pPr eaLnBrk="1" hangingPunct="1">
              <a:lnSpc>
                <a:spcPct val="120000"/>
              </a:lnSpc>
            </a:pPr>
            <a:r>
              <a:rPr lang="en-US" altLang="en-US" sz="2000" b="1" dirty="0" smtClean="0"/>
              <a:t>Barrier to Peace of Mind </a:t>
            </a:r>
            <a:r>
              <a:rPr lang="en-US" altLang="en-US" sz="1800" dirty="0" smtClean="0"/>
              <a:t>- </a:t>
            </a:r>
            <a:r>
              <a:rPr lang="en-US" altLang="en-US" sz="1600" dirty="0" smtClean="0"/>
              <a:t>Mental energy and anguish finding money to meet </a:t>
            </a:r>
            <a:r>
              <a:rPr lang="en-US" altLang="en-US" sz="1800" dirty="0" smtClean="0"/>
              <a:t>expenses</a:t>
            </a:r>
          </a:p>
          <a:p>
            <a:pPr eaLnBrk="1" hangingPunct="1">
              <a:lnSpc>
                <a:spcPct val="120000"/>
              </a:lnSpc>
            </a:pPr>
            <a:r>
              <a:rPr lang="en-US" altLang="en-US" sz="2000" b="1" dirty="0" smtClean="0">
                <a:solidFill>
                  <a:srgbClr val="000000"/>
                </a:solidFill>
                <a:cs typeface="Tahoma" panose="020B0604030504040204" pitchFamily="34" charset="0"/>
              </a:rPr>
              <a:t>Contributes to lost productivity </a:t>
            </a:r>
            <a:r>
              <a:rPr lang="en-US" altLang="en-US" sz="1800" dirty="0" smtClean="0">
                <a:solidFill>
                  <a:srgbClr val="000000"/>
                </a:solidFill>
                <a:cs typeface="Tahoma" panose="020B0604030504040204" pitchFamily="34" charset="0"/>
              </a:rPr>
              <a:t>- </a:t>
            </a:r>
            <a:r>
              <a:rPr lang="en-US" altLang="en-US" sz="1600" dirty="0" smtClean="0">
                <a:solidFill>
                  <a:srgbClr val="000000"/>
                </a:solidFill>
                <a:cs typeface="Tahoma" panose="020B0604030504040204" pitchFamily="34" charset="0"/>
              </a:rPr>
              <a:t>The </a:t>
            </a:r>
            <a:r>
              <a:rPr lang="en-US" altLang="en-US" sz="1600" b="1" dirty="0" smtClean="0">
                <a:solidFill>
                  <a:srgbClr val="000000"/>
                </a:solidFill>
                <a:cs typeface="Tahoma" panose="020B0604030504040204" pitchFamily="34" charset="0"/>
              </a:rPr>
              <a:t>average employee </a:t>
            </a:r>
            <a:r>
              <a:rPr lang="en-US" altLang="en-US" sz="1600" dirty="0" smtClean="0">
                <a:solidFill>
                  <a:srgbClr val="000000"/>
                </a:solidFill>
                <a:cs typeface="Tahoma" panose="020B0604030504040204" pitchFamily="34" charset="0"/>
              </a:rPr>
              <a:t>spends 28 hours each month worried about, calculating, or stressed over finances, costing employers $5,000 a year in lost productivity. *</a:t>
            </a:r>
            <a:endParaRPr lang="en-US" altLang="en-US" sz="1600" i="1" dirty="0" smtClean="0">
              <a:solidFill>
                <a:srgbClr val="000000"/>
              </a:solidFill>
              <a:cs typeface="Tahoma" panose="020B0604030504040204" pitchFamily="34" charset="0"/>
            </a:endParaRPr>
          </a:p>
          <a:p>
            <a:pPr eaLnBrk="1" hangingPunct="1">
              <a:lnSpc>
                <a:spcPct val="120000"/>
              </a:lnSpc>
              <a:buFont typeface="Arial" panose="020B0604020202020204" pitchFamily="34" charset="0"/>
              <a:buNone/>
            </a:pPr>
            <a:endParaRPr lang="en-US" altLang="en-US" sz="1800" dirty="0" smtClean="0"/>
          </a:p>
          <a:p>
            <a:pPr eaLnBrk="1" hangingPunct="1">
              <a:lnSpc>
                <a:spcPct val="120000"/>
              </a:lnSpc>
              <a:buFont typeface="Arial" panose="020B0604020202020204" pitchFamily="34" charset="0"/>
              <a:buNone/>
            </a:pPr>
            <a:endParaRPr lang="en-US" altLang="en-US" sz="1800" dirty="0" smtClean="0"/>
          </a:p>
        </p:txBody>
      </p:sp>
      <p:sp>
        <p:nvSpPr>
          <p:cNvPr id="5" name="TextBox 4"/>
          <p:cNvSpPr txBox="1"/>
          <p:nvPr/>
        </p:nvSpPr>
        <p:spPr>
          <a:xfrm>
            <a:off x="500061" y="5106194"/>
            <a:ext cx="5029200" cy="1221873"/>
          </a:xfrm>
          <a:prstGeom prst="rect">
            <a:avLst/>
          </a:prstGeom>
          <a:noFill/>
        </p:spPr>
        <p:txBody>
          <a:bodyPr>
            <a:spAutoFit/>
          </a:bodyPr>
          <a:lstStyle/>
          <a:p>
            <a:pPr marL="342900" indent="-342900" fontAlgn="auto">
              <a:spcBef>
                <a:spcPct val="20000"/>
              </a:spcBef>
              <a:spcAft>
                <a:spcPts val="0"/>
              </a:spcAft>
              <a:defRPr/>
            </a:pPr>
            <a:r>
              <a:rPr lang="en-US" sz="1000" dirty="0">
                <a:solidFill>
                  <a:prstClr val="black"/>
                </a:solidFill>
                <a:latin typeface="Georgia" pitchFamily="18" charset="0"/>
                <a:cs typeface="+mn-cs"/>
              </a:rPr>
              <a:t>* </a:t>
            </a:r>
            <a:r>
              <a:rPr lang="en-US" sz="1100" dirty="0">
                <a:solidFill>
                  <a:prstClr val="black"/>
                </a:solidFill>
                <a:latin typeface="Georgia" pitchFamily="18" charset="0"/>
                <a:cs typeface="+mn-cs"/>
              </a:rPr>
              <a:t>CFA Study "Women on Their Own" in Much Worse Financial Condition Than Other Americans, December 2, 2008. </a:t>
            </a:r>
          </a:p>
          <a:p>
            <a:pPr marL="342900" indent="-342900" fontAlgn="auto">
              <a:spcBef>
                <a:spcPct val="20000"/>
              </a:spcBef>
              <a:spcAft>
                <a:spcPts val="0"/>
              </a:spcAft>
              <a:defRPr/>
            </a:pPr>
            <a:r>
              <a:rPr lang="en-US" sz="1100" dirty="0">
                <a:solidFill>
                  <a:prstClr val="black"/>
                </a:solidFill>
                <a:latin typeface="Georgia" pitchFamily="18" charset="0"/>
                <a:cs typeface="+mn-cs"/>
              </a:rPr>
              <a:t>*By Leslie Parrish and Uriah King Center for Responsible Lending July 9, 2009</a:t>
            </a:r>
          </a:p>
          <a:p>
            <a:pPr marL="342900" indent="-342900" fontAlgn="auto">
              <a:spcBef>
                <a:spcPct val="20000"/>
              </a:spcBef>
              <a:spcAft>
                <a:spcPts val="0"/>
              </a:spcAft>
              <a:defRPr/>
            </a:pPr>
            <a:r>
              <a:rPr lang="en-US" sz="1100" dirty="0">
                <a:solidFill>
                  <a:srgbClr val="000000"/>
                </a:solidFill>
                <a:latin typeface="Georgia" pitchFamily="18" charset="0"/>
                <a:cs typeface="Tahoma" pitchFamily="34" charset="0"/>
              </a:rPr>
              <a:t>*The Federal Reserve, 2010</a:t>
            </a:r>
            <a:endParaRPr lang="en-US" sz="1100" dirty="0">
              <a:solidFill>
                <a:prstClr val="black"/>
              </a:solidFill>
              <a:latin typeface="Georgia" pitchFamily="18" charset="0"/>
              <a:cs typeface="+mn-cs"/>
            </a:endParaRPr>
          </a:p>
          <a:p>
            <a:pPr fontAlgn="auto">
              <a:spcBef>
                <a:spcPts val="0"/>
              </a:spcBef>
              <a:spcAft>
                <a:spcPts val="0"/>
              </a:spcAft>
              <a:defRPr/>
            </a:pPr>
            <a:endParaRPr lang="en-US" dirty="0">
              <a:latin typeface="+mn-lt"/>
              <a:cs typeface="+mn-cs"/>
            </a:endParaRPr>
          </a:p>
        </p:txBody>
      </p:sp>
      <p:pic>
        <p:nvPicPr>
          <p:cNvPr id="18437" name="Picture 4" descr="AS2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5344" y="5282406"/>
            <a:ext cx="16002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descr="U:\America Saves &amp; ASW\Stock Photos\Photos from AmericaSaves.org\blog-pi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1600200"/>
            <a:ext cx="12080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54029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
          <p:cNvSpPr txBox="1">
            <a:spLocks noChangeArrowheads="1"/>
          </p:cNvSpPr>
          <p:nvPr/>
        </p:nvSpPr>
        <p:spPr bwMode="auto">
          <a:xfrm>
            <a:off x="272823" y="1600200"/>
            <a:ext cx="44624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tabLst>
                <a:tab pos="639763" algn="l"/>
                <a:tab pos="1554163" algn="l"/>
                <a:tab pos="2468563" algn="l"/>
                <a:tab pos="3382963" algn="l"/>
                <a:tab pos="4297363" algn="l"/>
                <a:tab pos="5211763" algn="l"/>
                <a:tab pos="6126163" algn="l"/>
                <a:tab pos="7040563" algn="l"/>
                <a:tab pos="7954963" algn="l"/>
                <a:tab pos="8869363" algn="l"/>
                <a:tab pos="9783763"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639763" algn="l"/>
                <a:tab pos="1554163" algn="l"/>
                <a:tab pos="2468563" algn="l"/>
                <a:tab pos="3382963" algn="l"/>
                <a:tab pos="4297363" algn="l"/>
                <a:tab pos="5211763" algn="l"/>
                <a:tab pos="6126163" algn="l"/>
                <a:tab pos="7040563" algn="l"/>
                <a:tab pos="7954963" algn="l"/>
                <a:tab pos="8869363" algn="l"/>
                <a:tab pos="9783763"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639763" algn="l"/>
                <a:tab pos="1554163" algn="l"/>
                <a:tab pos="2468563" algn="l"/>
                <a:tab pos="3382963" algn="l"/>
                <a:tab pos="4297363" algn="l"/>
                <a:tab pos="5211763" algn="l"/>
                <a:tab pos="6126163" algn="l"/>
                <a:tab pos="7040563" algn="l"/>
                <a:tab pos="7954963" algn="l"/>
                <a:tab pos="8869363" algn="l"/>
                <a:tab pos="9783763"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639763" algn="l"/>
                <a:tab pos="1554163" algn="l"/>
                <a:tab pos="2468563" algn="l"/>
                <a:tab pos="3382963" algn="l"/>
                <a:tab pos="4297363" algn="l"/>
                <a:tab pos="5211763" algn="l"/>
                <a:tab pos="6126163" algn="l"/>
                <a:tab pos="7040563" algn="l"/>
                <a:tab pos="7954963" algn="l"/>
                <a:tab pos="8869363" algn="l"/>
                <a:tab pos="9783763"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639763" algn="l"/>
                <a:tab pos="1554163" algn="l"/>
                <a:tab pos="2468563" algn="l"/>
                <a:tab pos="3382963" algn="l"/>
                <a:tab pos="4297363" algn="l"/>
                <a:tab pos="5211763" algn="l"/>
                <a:tab pos="6126163" algn="l"/>
                <a:tab pos="7040563" algn="l"/>
                <a:tab pos="7954963" algn="l"/>
                <a:tab pos="8869363" algn="l"/>
                <a:tab pos="9783763"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639763" algn="l"/>
                <a:tab pos="1554163" algn="l"/>
                <a:tab pos="2468563" algn="l"/>
                <a:tab pos="3382963" algn="l"/>
                <a:tab pos="4297363" algn="l"/>
                <a:tab pos="5211763" algn="l"/>
                <a:tab pos="6126163" algn="l"/>
                <a:tab pos="7040563" algn="l"/>
                <a:tab pos="7954963" algn="l"/>
                <a:tab pos="8869363" algn="l"/>
                <a:tab pos="9783763"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639763" algn="l"/>
                <a:tab pos="1554163" algn="l"/>
                <a:tab pos="2468563" algn="l"/>
                <a:tab pos="3382963" algn="l"/>
                <a:tab pos="4297363" algn="l"/>
                <a:tab pos="5211763" algn="l"/>
                <a:tab pos="6126163" algn="l"/>
                <a:tab pos="7040563" algn="l"/>
                <a:tab pos="7954963" algn="l"/>
                <a:tab pos="8869363" algn="l"/>
                <a:tab pos="9783763"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639763" algn="l"/>
                <a:tab pos="1554163" algn="l"/>
                <a:tab pos="2468563" algn="l"/>
                <a:tab pos="3382963" algn="l"/>
                <a:tab pos="4297363" algn="l"/>
                <a:tab pos="5211763" algn="l"/>
                <a:tab pos="6126163" algn="l"/>
                <a:tab pos="7040563" algn="l"/>
                <a:tab pos="7954963" algn="l"/>
                <a:tab pos="8869363" algn="l"/>
                <a:tab pos="9783763"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639763" algn="l"/>
                <a:tab pos="1554163" algn="l"/>
                <a:tab pos="2468563" algn="l"/>
                <a:tab pos="3382963" algn="l"/>
                <a:tab pos="4297363" algn="l"/>
                <a:tab pos="5211763" algn="l"/>
                <a:tab pos="6126163" algn="l"/>
                <a:tab pos="7040563" algn="l"/>
                <a:tab pos="7954963" algn="l"/>
                <a:tab pos="8869363" algn="l"/>
                <a:tab pos="9783763" algn="l"/>
              </a:tabLst>
              <a:defRPr>
                <a:solidFill>
                  <a:schemeClr val="tx1"/>
                </a:solidFill>
                <a:latin typeface="Arial" panose="020B0604020202020204" pitchFamily="34" charset="0"/>
                <a:cs typeface="Arial" panose="020B0604020202020204" pitchFamily="34" charset="0"/>
              </a:defRPr>
            </a:lvl9pPr>
          </a:lstStyle>
          <a:p>
            <a:r>
              <a:rPr lang="en-US" altLang="en-US" sz="2000" dirty="0">
                <a:solidFill>
                  <a:srgbClr val="000000"/>
                </a:solidFill>
                <a:latin typeface="Georgia" panose="02040502050405020303" pitchFamily="18" charset="0"/>
                <a:cs typeface="Tahoma" panose="020B0604030504040204" pitchFamily="34" charset="0"/>
              </a:rPr>
              <a:t>	</a:t>
            </a:r>
            <a:r>
              <a:rPr lang="en-US" altLang="en-US" sz="2800" dirty="0">
                <a:latin typeface="Georgia" panose="02040502050405020303" pitchFamily="18" charset="0"/>
              </a:rPr>
              <a:t>A 2012 survey found that 51% of Americans </a:t>
            </a:r>
            <a:r>
              <a:rPr lang="en-US" altLang="en-US" sz="2800" b="1" dirty="0">
                <a:latin typeface="Georgia" panose="02040502050405020303" pitchFamily="18" charset="0"/>
              </a:rPr>
              <a:t>do not have extra funds </a:t>
            </a:r>
            <a:r>
              <a:rPr lang="en-US" altLang="en-US" sz="2800" dirty="0">
                <a:latin typeface="Georgia" panose="02040502050405020303" pitchFamily="18" charset="0"/>
              </a:rPr>
              <a:t>(not including lines of credit) available to pay for an unexpected expense of $1,000.</a:t>
            </a:r>
            <a:r>
              <a:rPr lang="en-US" altLang="en-US" sz="2000" dirty="0">
                <a:latin typeface="Georgia" panose="02040502050405020303" pitchFamily="18" charset="0"/>
              </a:rPr>
              <a:t>  </a:t>
            </a:r>
          </a:p>
          <a:p>
            <a:endParaRPr lang="en-US" altLang="en-US" sz="2000" dirty="0">
              <a:latin typeface="Georgia" panose="02040502050405020303" pitchFamily="18" charset="0"/>
            </a:endParaRPr>
          </a:p>
          <a:p>
            <a:endParaRPr lang="en-US" altLang="en-US" sz="2000" i="1" dirty="0">
              <a:solidFill>
                <a:srgbClr val="000000"/>
              </a:solidFill>
              <a:latin typeface="Georgia" panose="02040502050405020303" pitchFamily="18" charset="0"/>
              <a:cs typeface="Tahoma" panose="020B0604030504040204" pitchFamily="34" charset="0"/>
            </a:endParaRPr>
          </a:p>
        </p:txBody>
      </p:sp>
      <p:sp>
        <p:nvSpPr>
          <p:cNvPr id="20483" name="Rectangle 2"/>
          <p:cNvSpPr>
            <a:spLocks noChangeArrowheads="1"/>
          </p:cNvSpPr>
          <p:nvPr/>
        </p:nvSpPr>
        <p:spPr bwMode="auto">
          <a:xfrm>
            <a:off x="0" y="-87313"/>
            <a:ext cx="91440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3200" b="1" dirty="0">
              <a:latin typeface="Tahoma" panose="020B0604030504040204" pitchFamily="34" charset="0"/>
              <a:cs typeface="Tahoma" panose="020B0604030504040204" pitchFamily="34" charset="0"/>
            </a:endParaRPr>
          </a:p>
        </p:txBody>
      </p:sp>
      <p:pic>
        <p:nvPicPr>
          <p:cNvPr id="20485" name="Picture 6" descr="http://www.latestbuy.com/img/product-Images/ebox-350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2098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5"/>
          <p:cNvSpPr txBox="1">
            <a:spLocks noChangeArrowheads="1"/>
          </p:cNvSpPr>
          <p:nvPr/>
        </p:nvSpPr>
        <p:spPr bwMode="auto">
          <a:xfrm>
            <a:off x="538162" y="5105400"/>
            <a:ext cx="441960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dirty="0">
                <a:latin typeface="Georgia" panose="02040502050405020303" pitchFamily="18" charset="0"/>
              </a:rPr>
              <a:t>Source: 13th annual holiday spending survey conducted by the Consumer Federation of America (CFA) and the Credit Union National Association (CUNA) - http://www.consumerfed.org/news/615</a:t>
            </a:r>
          </a:p>
          <a:p>
            <a:pPr eaLnBrk="1" hangingPunct="1"/>
            <a:endParaRPr lang="en-US" altLang="en-US" sz="1000" dirty="0">
              <a:latin typeface="Georgia" panose="02040502050405020303" pitchFamily="18" charset="0"/>
            </a:endParaRPr>
          </a:p>
        </p:txBody>
      </p:sp>
      <p:pic>
        <p:nvPicPr>
          <p:cNvPr id="20487" name="Picture 4" descr="AS2colo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5867400"/>
            <a:ext cx="16002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61937" y="191799"/>
            <a:ext cx="6367463" cy="584775"/>
          </a:xfrm>
          <a:prstGeom prst="rect">
            <a:avLst/>
          </a:prstGeom>
        </p:spPr>
        <p:txBody>
          <a:bodyPr wrap="square">
            <a:spAutoFit/>
          </a:bodyPr>
          <a:lstStyle/>
          <a:p>
            <a:r>
              <a:rPr lang="en-US" sz="3200" b="1" dirty="0" smtClean="0">
                <a:solidFill>
                  <a:srgbClr val="4F81BD"/>
                </a:solidFill>
              </a:rPr>
              <a:t>Lack of Emergency Savings </a:t>
            </a:r>
            <a:endParaRPr lang="en-US" dirty="0"/>
          </a:p>
        </p:txBody>
      </p:sp>
    </p:spTree>
    <p:extLst>
      <p:ext uri="{BB962C8B-B14F-4D97-AF65-F5344CB8AC3E}">
        <p14:creationId xmlns:p14="http://schemas.microsoft.com/office/powerpoint/2010/main" val="508519318"/>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People Don’t Think They Can Save: We Need to Change Their Minds</a:t>
            </a:r>
          </a:p>
        </p:txBody>
      </p:sp>
      <p:sp>
        <p:nvSpPr>
          <p:cNvPr id="23555" name="Content Placeholder 2"/>
          <p:cNvSpPr>
            <a:spLocks noGrp="1"/>
          </p:cNvSpPr>
          <p:nvPr>
            <p:ph idx="1"/>
          </p:nvPr>
        </p:nvSpPr>
        <p:spPr>
          <a:xfrm>
            <a:off x="485775" y="1423988"/>
            <a:ext cx="6553200" cy="4359274"/>
          </a:xfrm>
        </p:spPr>
        <p:txBody>
          <a:bodyPr/>
          <a:lstStyle/>
          <a:p>
            <a:pPr eaLnBrk="1" hangingPunct="1"/>
            <a:r>
              <a:rPr lang="en-US" altLang="en-US" sz="2100" dirty="0" smtClean="0"/>
              <a:t>50% of household decision‐makers </a:t>
            </a:r>
            <a:r>
              <a:rPr lang="en-US" altLang="en-US" sz="2100" b="1" dirty="0" smtClean="0"/>
              <a:t>believe they “just don’t earn enough </a:t>
            </a:r>
            <a:r>
              <a:rPr lang="en-US" altLang="en-US" sz="2100" dirty="0" smtClean="0"/>
              <a:t>money to save regularly.”</a:t>
            </a:r>
          </a:p>
          <a:p>
            <a:pPr eaLnBrk="1" hangingPunct="1"/>
            <a:r>
              <a:rPr lang="en-US" altLang="en-US" sz="2100" dirty="0" smtClean="0"/>
              <a:t>Majority of those in the under $25,000 (61%) and $25,000‐$49,999 (64%) income brackets </a:t>
            </a:r>
            <a:r>
              <a:rPr lang="en-US" altLang="en-US" sz="2100" b="1" dirty="0" smtClean="0"/>
              <a:t>feel discouraged </a:t>
            </a:r>
            <a:r>
              <a:rPr lang="en-US" altLang="en-US" sz="2100" dirty="0" smtClean="0"/>
              <a:t>from saving for this reason. </a:t>
            </a:r>
          </a:p>
          <a:p>
            <a:pPr eaLnBrk="1" hangingPunct="1"/>
            <a:r>
              <a:rPr lang="en-US" altLang="en-US" sz="2100" dirty="0" smtClean="0"/>
              <a:t>$50,000‐$99,999 category, half (50%) feel their </a:t>
            </a:r>
            <a:r>
              <a:rPr lang="en-US" altLang="en-US" sz="2100" b="1" dirty="0" smtClean="0"/>
              <a:t>income level is a barrier to saving regularly</a:t>
            </a:r>
            <a:r>
              <a:rPr lang="en-US" altLang="en-US" sz="2100" dirty="0" smtClean="0"/>
              <a:t>.</a:t>
            </a:r>
          </a:p>
          <a:p>
            <a:pPr eaLnBrk="1" hangingPunct="1"/>
            <a:r>
              <a:rPr lang="en-US" altLang="en-US" sz="2100" dirty="0" smtClean="0"/>
              <a:t>And one‐ quarter (26%) in the $100,000 or more category are </a:t>
            </a:r>
            <a:r>
              <a:rPr lang="en-US" altLang="en-US" sz="2100" b="1" dirty="0" smtClean="0"/>
              <a:t>inclined to believe that their income is insufficient </a:t>
            </a:r>
            <a:r>
              <a:rPr lang="en-US" altLang="en-US" sz="2100" dirty="0" smtClean="0"/>
              <a:t>to allow them to save on a regular basis. </a:t>
            </a:r>
          </a:p>
        </p:txBody>
      </p:sp>
      <p:pic>
        <p:nvPicPr>
          <p:cNvPr id="23556" name="Picture 2"/>
          <p:cNvPicPr>
            <a:picLocks noChangeAspect="1" noChangeArrowheads="1"/>
          </p:cNvPicPr>
          <p:nvPr/>
        </p:nvPicPr>
        <p:blipFill>
          <a:blip r:embed="rId3">
            <a:extLst>
              <a:ext uri="{28A0092B-C50C-407E-A947-70E740481C1C}">
                <a14:useLocalDpi xmlns:a14="http://schemas.microsoft.com/office/drawing/2010/main" val="0"/>
              </a:ext>
            </a:extLst>
          </a:blip>
          <a:srcRect l="5397" t="32198" r="79688" b="4167"/>
          <a:stretch>
            <a:fillRect/>
          </a:stretch>
        </p:blipFill>
        <p:spPr bwMode="auto">
          <a:xfrm>
            <a:off x="7315200" y="1600201"/>
            <a:ext cx="13144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4"/>
          <p:cNvSpPr txBox="1">
            <a:spLocks noChangeArrowheads="1"/>
          </p:cNvSpPr>
          <p:nvPr/>
        </p:nvSpPr>
        <p:spPr bwMode="auto">
          <a:xfrm>
            <a:off x="228600" y="5599905"/>
            <a:ext cx="609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800" dirty="0">
                <a:latin typeface="Calibri" panose="020F0502020204030204" pitchFamily="34" charset="0"/>
              </a:rPr>
              <a:t>2012 HOUSEHOLD FINANCIAL PLANNING SURVEY    </a:t>
            </a:r>
            <a:r>
              <a:rPr lang="en-US" altLang="en-US" sz="800" b="1" i="1" dirty="0">
                <a:latin typeface="Calibri" panose="020F0502020204030204" pitchFamily="34" charset="0"/>
              </a:rPr>
              <a:t>A Summary of Key Findings   July 23, 2012 </a:t>
            </a:r>
          </a:p>
          <a:p>
            <a:pPr eaLnBrk="1" hangingPunct="1"/>
            <a:r>
              <a:rPr lang="en-US" altLang="en-US" sz="800" b="1" i="1" dirty="0">
                <a:latin typeface="Calibri" panose="020F0502020204030204" pitchFamily="34" charset="0"/>
              </a:rPr>
              <a:t>Prepared for: Certified Financial Planner Board of Standards, Inc. and the Consumer Federation of America </a:t>
            </a:r>
          </a:p>
          <a:p>
            <a:pPr eaLnBrk="1" hangingPunct="1"/>
            <a:r>
              <a:rPr lang="en-US" altLang="en-US" sz="800" b="1" i="1" dirty="0">
                <a:latin typeface="Calibri" panose="020F0502020204030204" pitchFamily="34" charset="0"/>
              </a:rPr>
              <a:t>Prepared by: Princeton Survey Research Associates </a:t>
            </a:r>
            <a:r>
              <a:rPr lang="en-US" altLang="en-US" sz="800" b="1" i="1" dirty="0" smtClean="0">
                <a:latin typeface="Calibri" panose="020F0502020204030204" pitchFamily="34" charset="0"/>
              </a:rPr>
              <a:t>International</a:t>
            </a:r>
            <a:endParaRPr lang="en-US" altLang="en-US" sz="800" dirty="0">
              <a:latin typeface="Calibri" panose="020F0502020204030204" pitchFamily="34" charset="0"/>
            </a:endParaRPr>
          </a:p>
        </p:txBody>
      </p:sp>
      <p:pic>
        <p:nvPicPr>
          <p:cNvPr id="23558" name="Picture 4" descr="AS2colo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72325" y="5259386"/>
            <a:ext cx="16002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37105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n-US" altLang="en-US" dirty="0" smtClean="0"/>
              <a:t>Almost Everyone Can Save</a:t>
            </a:r>
          </a:p>
        </p:txBody>
      </p:sp>
      <p:sp>
        <p:nvSpPr>
          <p:cNvPr id="25603" name="Content Placeholder 2"/>
          <p:cNvSpPr>
            <a:spLocks noGrp="1"/>
          </p:cNvSpPr>
          <p:nvPr>
            <p:ph idx="1"/>
          </p:nvPr>
        </p:nvSpPr>
        <p:spPr>
          <a:xfrm>
            <a:off x="2324100" y="2390775"/>
            <a:ext cx="6353175" cy="3048000"/>
          </a:xfrm>
        </p:spPr>
        <p:txBody>
          <a:bodyPr/>
          <a:lstStyle/>
          <a:p>
            <a:pPr eaLnBrk="1" hangingPunct="1">
              <a:buFont typeface="Arial" panose="020B0604020202020204" pitchFamily="34" charset="0"/>
              <a:buNone/>
            </a:pPr>
            <a:r>
              <a:rPr lang="en-US" altLang="en-US" sz="2600" b="1" dirty="0" smtClean="0"/>
              <a:t>Set A Goal </a:t>
            </a:r>
            <a:r>
              <a:rPr lang="en-US" altLang="en-US" sz="2600" dirty="0" smtClean="0"/>
              <a:t>– more likely to succeed</a:t>
            </a:r>
          </a:p>
          <a:p>
            <a:pPr eaLnBrk="1" hangingPunct="1">
              <a:buFont typeface="Arial" panose="020B0604020202020204" pitchFamily="34" charset="0"/>
              <a:buNone/>
            </a:pPr>
            <a:endParaRPr lang="en-US" altLang="en-US" sz="2600" dirty="0" smtClean="0"/>
          </a:p>
          <a:p>
            <a:pPr eaLnBrk="1" hangingPunct="1">
              <a:buFont typeface="Arial" panose="020B0604020202020204" pitchFamily="34" charset="0"/>
              <a:buNone/>
            </a:pPr>
            <a:r>
              <a:rPr lang="en-US" altLang="en-US" sz="2600" b="1" dirty="0" smtClean="0"/>
              <a:t>Make A Plan </a:t>
            </a:r>
            <a:r>
              <a:rPr lang="en-US" altLang="en-US" sz="2600" dirty="0" smtClean="0"/>
              <a:t>– twice more likely to succeed than those who do not*</a:t>
            </a:r>
          </a:p>
          <a:p>
            <a:pPr eaLnBrk="1" hangingPunct="1"/>
            <a:endParaRPr lang="en-US" altLang="en-US" dirty="0" smtClean="0"/>
          </a:p>
          <a:p>
            <a:pPr eaLnBrk="1" hangingPunct="1">
              <a:buFont typeface="Arial" panose="020B0604020202020204" pitchFamily="34" charset="0"/>
              <a:buNone/>
            </a:pPr>
            <a:r>
              <a:rPr lang="en-US" altLang="en-US" sz="2600" b="1" dirty="0" smtClean="0"/>
              <a:t>Save Automatically </a:t>
            </a:r>
            <a:r>
              <a:rPr lang="en-US" altLang="en-US" sz="2600" dirty="0" smtClean="0"/>
              <a:t>– pay yourself first</a:t>
            </a:r>
          </a:p>
        </p:txBody>
      </p:sp>
      <p:sp>
        <p:nvSpPr>
          <p:cNvPr id="5" name="TextBox 4"/>
          <p:cNvSpPr txBox="1"/>
          <p:nvPr/>
        </p:nvSpPr>
        <p:spPr>
          <a:xfrm>
            <a:off x="228600" y="5786438"/>
            <a:ext cx="4267200" cy="400050"/>
          </a:xfrm>
          <a:prstGeom prst="rect">
            <a:avLst/>
          </a:prstGeom>
          <a:noFill/>
        </p:spPr>
        <p:txBody>
          <a:bodyPr>
            <a:spAutoFit/>
          </a:bodyPr>
          <a:lstStyle/>
          <a:p>
            <a:pPr marL="365760" indent="-256032" fontAlgn="auto">
              <a:spcBef>
                <a:spcPct val="20000"/>
              </a:spcBef>
              <a:spcAft>
                <a:spcPts val="0"/>
              </a:spcAft>
              <a:buClr>
                <a:srgbClr val="9BBB59"/>
              </a:buClr>
              <a:defRPr/>
            </a:pPr>
            <a:r>
              <a:rPr lang="en-US" sz="1000" dirty="0">
                <a:solidFill>
                  <a:prstClr val="black"/>
                </a:solidFill>
                <a:latin typeface="Georgia" pitchFamily="18" charset="0"/>
                <a:ea typeface="ＭＳ Ｐゴシック" charset="0"/>
                <a:cs typeface="+mn-cs"/>
              </a:rPr>
              <a:t>Source: CFA Annual Savings Survey February 17, 2012</a:t>
            </a:r>
          </a:p>
          <a:p>
            <a:pPr fontAlgn="auto">
              <a:spcBef>
                <a:spcPts val="0"/>
              </a:spcBef>
              <a:spcAft>
                <a:spcPts val="0"/>
              </a:spcAft>
              <a:defRPr/>
            </a:pPr>
            <a:endParaRPr lang="en-US" sz="1000" dirty="0">
              <a:latin typeface="+mn-lt"/>
              <a:cs typeface="+mn-cs"/>
            </a:endParaRPr>
          </a:p>
        </p:txBody>
      </p:sp>
      <p:pic>
        <p:nvPicPr>
          <p:cNvPr id="25605" name="Picture 7"/>
          <p:cNvPicPr>
            <a:picLocks noChangeAspect="1" noChangeArrowheads="1"/>
          </p:cNvPicPr>
          <p:nvPr/>
        </p:nvPicPr>
        <p:blipFill>
          <a:blip r:embed="rId3">
            <a:extLst>
              <a:ext uri="{28A0092B-C50C-407E-A947-70E740481C1C}">
                <a14:useLocalDpi xmlns:a14="http://schemas.microsoft.com/office/drawing/2010/main" val="0"/>
              </a:ext>
            </a:extLst>
          </a:blip>
          <a:srcRect l="9091" r="4546"/>
          <a:stretch>
            <a:fillRect/>
          </a:stretch>
        </p:blipFill>
        <p:spPr bwMode="auto">
          <a:xfrm>
            <a:off x="914400" y="3276600"/>
            <a:ext cx="1231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8"/>
          <p:cNvPicPr>
            <a:picLocks noChangeAspect="1" noChangeArrowheads="1"/>
          </p:cNvPicPr>
          <p:nvPr/>
        </p:nvPicPr>
        <p:blipFill>
          <a:blip r:embed="rId4">
            <a:extLst>
              <a:ext uri="{28A0092B-C50C-407E-A947-70E740481C1C}">
                <a14:useLocalDpi xmlns:a14="http://schemas.microsoft.com/office/drawing/2010/main" val="0"/>
              </a:ext>
            </a:extLst>
          </a:blip>
          <a:srcRect l="4651" r="6976"/>
          <a:stretch>
            <a:fillRect/>
          </a:stretch>
        </p:blipFill>
        <p:spPr bwMode="auto">
          <a:xfrm>
            <a:off x="914400" y="4648200"/>
            <a:ext cx="12192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9"/>
          <p:cNvPicPr>
            <a:picLocks noChangeAspect="1" noChangeArrowheads="1"/>
          </p:cNvPicPr>
          <p:nvPr/>
        </p:nvPicPr>
        <p:blipFill>
          <a:blip r:embed="rId5">
            <a:extLst>
              <a:ext uri="{28A0092B-C50C-407E-A947-70E740481C1C}">
                <a14:useLocalDpi xmlns:a14="http://schemas.microsoft.com/office/drawing/2010/main" val="0"/>
              </a:ext>
            </a:extLst>
          </a:blip>
          <a:srcRect l="9901" r="10886"/>
          <a:stretch>
            <a:fillRect/>
          </a:stretch>
        </p:blipFill>
        <p:spPr bwMode="auto">
          <a:xfrm>
            <a:off x="914400" y="17526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4" descr="AS2colo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77075" y="5101318"/>
            <a:ext cx="16002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56715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rtlCol="0">
            <a:normAutofit/>
          </a:bodyPr>
          <a:lstStyle/>
          <a:p>
            <a:pPr eaLnBrk="1" fontAlgn="auto" hangingPunct="1">
              <a:spcAft>
                <a:spcPts val="0"/>
              </a:spcAft>
              <a:defRPr/>
            </a:pPr>
            <a:r>
              <a:rPr lang="en-US" dirty="0" smtClean="0"/>
              <a:t>America Saves Annual Savings Survey</a:t>
            </a:r>
          </a:p>
        </p:txBody>
      </p:sp>
      <p:sp>
        <p:nvSpPr>
          <p:cNvPr id="26627" name="Content Placeholder 2"/>
          <p:cNvSpPr>
            <a:spLocks noGrp="1"/>
          </p:cNvSpPr>
          <p:nvPr>
            <p:ph idx="1"/>
          </p:nvPr>
        </p:nvSpPr>
        <p:spPr>
          <a:xfrm>
            <a:off x="457200" y="1447800"/>
            <a:ext cx="8229600" cy="990600"/>
          </a:xfrm>
        </p:spPr>
        <p:txBody>
          <a:bodyPr/>
          <a:lstStyle/>
          <a:p>
            <a:pPr eaLnBrk="1" hangingPunct="1"/>
            <a:r>
              <a:rPr lang="en-US" altLang="en-US" sz="2000" dirty="0" smtClean="0"/>
              <a:t>Having a </a:t>
            </a:r>
            <a:r>
              <a:rPr lang="en-US" altLang="en-US" sz="2000" b="1" dirty="0" smtClean="0"/>
              <a:t>savings plan with specific goals</a:t>
            </a:r>
            <a:r>
              <a:rPr lang="en-US" altLang="en-US" sz="2000" dirty="0" smtClean="0"/>
              <a:t> can have beneficial financial effects, even for lower-income families</a:t>
            </a:r>
          </a:p>
        </p:txBody>
      </p:sp>
      <p:sp>
        <p:nvSpPr>
          <p:cNvPr id="26628" name="Rectangle 1"/>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4166271650"/>
              </p:ext>
            </p:extLst>
          </p:nvPr>
        </p:nvGraphicFramePr>
        <p:xfrm>
          <a:off x="1066800" y="2209800"/>
          <a:ext cx="6629400" cy="3886200"/>
        </p:xfrm>
        <a:graphic>
          <a:graphicData uri="http://schemas.openxmlformats.org/drawingml/2006/table">
            <a:tbl>
              <a:tblPr>
                <a:tableStyleId>{69C7853C-536D-4A76-A0AE-DD22124D55A5}</a:tableStyleId>
              </a:tblPr>
              <a:tblGrid>
                <a:gridCol w="2725396"/>
                <a:gridCol w="2028202"/>
                <a:gridCol w="1875802"/>
              </a:tblGrid>
              <a:tr h="215153">
                <a:tc>
                  <a:txBody>
                    <a:bodyPr/>
                    <a:lstStyle/>
                    <a:p>
                      <a:pPr marL="0" marR="0">
                        <a:spcBef>
                          <a:spcPts val="0"/>
                        </a:spcBef>
                        <a:spcAft>
                          <a:spcPts val="0"/>
                        </a:spcAft>
                      </a:pPr>
                      <a:endParaRPr lang="en-US" sz="1100" dirty="0">
                        <a:latin typeface="Georgia" pitchFamily="18" charset="0"/>
                        <a:ea typeface="Calibri"/>
                        <a:cs typeface="Times New Roman"/>
                      </a:endParaRPr>
                    </a:p>
                  </a:txBody>
                  <a:tcPr marL="68580" marR="68580" marT="0" marB="0"/>
                </a:tc>
                <a:tc>
                  <a:txBody>
                    <a:bodyPr/>
                    <a:lstStyle/>
                    <a:p>
                      <a:pPr marL="0" marR="0" algn="ctr">
                        <a:spcBef>
                          <a:spcPts val="0"/>
                        </a:spcBef>
                        <a:spcAft>
                          <a:spcPts val="0"/>
                        </a:spcAft>
                      </a:pPr>
                      <a:r>
                        <a:rPr lang="en-US" sz="1500" b="1" dirty="0">
                          <a:latin typeface="Georgia" pitchFamily="18" charset="0"/>
                        </a:rPr>
                        <a:t>Have Savings Plan</a:t>
                      </a:r>
                      <a:endParaRPr lang="en-US" sz="1500" b="1" dirty="0">
                        <a:latin typeface="Georgia" pitchFamily="18" charset="0"/>
                        <a:ea typeface="Calibri"/>
                        <a:cs typeface="Times New Roman"/>
                      </a:endParaRPr>
                    </a:p>
                  </a:txBody>
                  <a:tcPr marL="68580" marR="68580" marT="0" marB="0"/>
                </a:tc>
                <a:tc>
                  <a:txBody>
                    <a:bodyPr/>
                    <a:lstStyle/>
                    <a:p>
                      <a:pPr marL="0" marR="0" algn="ctr">
                        <a:spcBef>
                          <a:spcPts val="0"/>
                        </a:spcBef>
                        <a:spcAft>
                          <a:spcPts val="0"/>
                        </a:spcAft>
                      </a:pPr>
                      <a:r>
                        <a:rPr lang="en-US" sz="1500" b="1" dirty="0">
                          <a:latin typeface="Georgia" pitchFamily="18" charset="0"/>
                        </a:rPr>
                        <a:t>No Plan</a:t>
                      </a:r>
                      <a:endParaRPr lang="en-US" sz="1500" b="1" dirty="0">
                        <a:latin typeface="Georgia" pitchFamily="18" charset="0"/>
                        <a:ea typeface="Calibri"/>
                        <a:cs typeface="Times New Roman"/>
                      </a:endParaRPr>
                    </a:p>
                  </a:txBody>
                  <a:tcPr marL="68580" marR="68580" marT="0" marB="0"/>
                </a:tc>
              </a:tr>
              <a:tr h="215153">
                <a:tc>
                  <a:txBody>
                    <a:bodyPr/>
                    <a:lstStyle/>
                    <a:p>
                      <a:pPr marL="0" marR="0">
                        <a:spcBef>
                          <a:spcPts val="0"/>
                        </a:spcBef>
                        <a:spcAft>
                          <a:spcPts val="0"/>
                        </a:spcAft>
                      </a:pPr>
                      <a:r>
                        <a:rPr lang="en-US" sz="1500" b="1" dirty="0">
                          <a:latin typeface="Georgia" pitchFamily="18" charset="0"/>
                        </a:rPr>
                        <a:t>All Families</a:t>
                      </a:r>
                      <a:endParaRPr lang="en-US" sz="1500" b="1" dirty="0">
                        <a:latin typeface="Georgia" pitchFamily="18" charset="0"/>
                        <a:ea typeface="Calibri"/>
                        <a:cs typeface="Times New Roman"/>
                      </a:endParaRPr>
                    </a:p>
                  </a:txBody>
                  <a:tcPr marL="68580" marR="68580" marT="0" marB="0"/>
                </a:tc>
                <a:tc>
                  <a:txBody>
                    <a:bodyPr/>
                    <a:lstStyle/>
                    <a:p>
                      <a:pPr marL="0" marR="0" algn="ctr">
                        <a:spcBef>
                          <a:spcPts val="0"/>
                        </a:spcBef>
                        <a:spcAft>
                          <a:spcPts val="0"/>
                        </a:spcAft>
                      </a:pPr>
                      <a:endParaRPr lang="en-US" sz="1500" b="1" dirty="0">
                        <a:latin typeface="Georgia" pitchFamily="18" charset="0"/>
                        <a:ea typeface="Calibri"/>
                        <a:cs typeface="Times New Roman"/>
                      </a:endParaRPr>
                    </a:p>
                  </a:txBody>
                  <a:tcPr marL="68580" marR="68580" marT="0" marB="0"/>
                </a:tc>
                <a:tc>
                  <a:txBody>
                    <a:bodyPr/>
                    <a:lstStyle/>
                    <a:p>
                      <a:pPr marL="0" marR="0" algn="ctr">
                        <a:spcBef>
                          <a:spcPts val="0"/>
                        </a:spcBef>
                        <a:spcAft>
                          <a:spcPts val="0"/>
                        </a:spcAft>
                      </a:pPr>
                      <a:endParaRPr lang="en-US" sz="1500" b="1" dirty="0">
                        <a:latin typeface="Georgia" pitchFamily="18" charset="0"/>
                        <a:ea typeface="Calibri"/>
                        <a:cs typeface="Times New Roman"/>
                      </a:endParaRPr>
                    </a:p>
                  </a:txBody>
                  <a:tcPr marL="68580" marR="68580" marT="0" marB="0"/>
                </a:tc>
              </a:tr>
              <a:tr h="215153">
                <a:tc>
                  <a:txBody>
                    <a:bodyPr/>
                    <a:lstStyle/>
                    <a:p>
                      <a:pPr marL="0" marR="0" algn="r">
                        <a:spcBef>
                          <a:spcPts val="0"/>
                        </a:spcBef>
                        <a:spcAft>
                          <a:spcPts val="0"/>
                        </a:spcAft>
                      </a:pPr>
                      <a:r>
                        <a:rPr lang="en-US" sz="1500" dirty="0">
                          <a:latin typeface="Georgia" pitchFamily="18" charset="0"/>
                        </a:rPr>
                        <a:t>Spend less than income</a:t>
                      </a:r>
                      <a:endParaRPr lang="en-US" sz="1500" b="0" dirty="0">
                        <a:latin typeface="Georgia" pitchFamily="18" charset="0"/>
                        <a:ea typeface="Calibri"/>
                        <a:cs typeface="Times New Roman"/>
                      </a:endParaRPr>
                    </a:p>
                  </a:txBody>
                  <a:tcPr marL="68580" marR="68580" marT="0" marB="0"/>
                </a:tc>
                <a:tc>
                  <a:txBody>
                    <a:bodyPr/>
                    <a:lstStyle/>
                    <a:p>
                      <a:pPr marL="0" marR="0" algn="ctr">
                        <a:spcBef>
                          <a:spcPts val="0"/>
                        </a:spcBef>
                        <a:spcAft>
                          <a:spcPts val="0"/>
                        </a:spcAft>
                      </a:pPr>
                      <a:r>
                        <a:rPr lang="en-US" sz="1500" dirty="0">
                          <a:latin typeface="Georgia" pitchFamily="18" charset="0"/>
                        </a:rPr>
                        <a:t>85%</a:t>
                      </a:r>
                      <a:endParaRPr lang="en-US" sz="1500" b="1" dirty="0">
                        <a:latin typeface="Georgia" pitchFamily="18" charset="0"/>
                        <a:ea typeface="Calibri"/>
                        <a:cs typeface="Times New Roman"/>
                      </a:endParaRPr>
                    </a:p>
                  </a:txBody>
                  <a:tcPr marL="68580" marR="68580" marT="0" marB="0"/>
                </a:tc>
                <a:tc>
                  <a:txBody>
                    <a:bodyPr/>
                    <a:lstStyle/>
                    <a:p>
                      <a:pPr marL="0" marR="0" algn="ctr">
                        <a:spcBef>
                          <a:spcPts val="0"/>
                        </a:spcBef>
                        <a:spcAft>
                          <a:spcPts val="0"/>
                        </a:spcAft>
                      </a:pPr>
                      <a:r>
                        <a:rPr lang="en-US" sz="1500" dirty="0">
                          <a:latin typeface="Georgia" pitchFamily="18" charset="0"/>
                        </a:rPr>
                        <a:t>44%</a:t>
                      </a:r>
                      <a:endParaRPr lang="en-US" sz="1500" b="1" dirty="0">
                        <a:latin typeface="Georgia" pitchFamily="18" charset="0"/>
                        <a:ea typeface="Calibri"/>
                        <a:cs typeface="Times New Roman"/>
                      </a:endParaRPr>
                    </a:p>
                  </a:txBody>
                  <a:tcPr marL="68580" marR="68580" marT="0" marB="0"/>
                </a:tc>
              </a:tr>
              <a:tr h="215153">
                <a:tc>
                  <a:txBody>
                    <a:bodyPr/>
                    <a:lstStyle/>
                    <a:p>
                      <a:pPr marL="0" marR="0" algn="r">
                        <a:spcBef>
                          <a:spcPts val="0"/>
                        </a:spcBef>
                        <a:spcAft>
                          <a:spcPts val="0"/>
                        </a:spcAft>
                      </a:pPr>
                      <a:r>
                        <a:rPr lang="en-US" sz="1500" dirty="0">
                          <a:latin typeface="Georgia" pitchFamily="18" charset="0"/>
                        </a:rPr>
                        <a:t>Sufficient emergency savings</a:t>
                      </a:r>
                      <a:endParaRPr lang="en-US" sz="1500" b="0" dirty="0">
                        <a:latin typeface="Georgia" pitchFamily="18" charset="0"/>
                        <a:ea typeface="Calibri"/>
                        <a:cs typeface="Times New Roman"/>
                      </a:endParaRPr>
                    </a:p>
                  </a:txBody>
                  <a:tcPr marL="68580" marR="68580" marT="0" marB="0"/>
                </a:tc>
                <a:tc>
                  <a:txBody>
                    <a:bodyPr/>
                    <a:lstStyle/>
                    <a:p>
                      <a:pPr marL="0" marR="0" algn="ctr">
                        <a:spcBef>
                          <a:spcPts val="0"/>
                        </a:spcBef>
                        <a:spcAft>
                          <a:spcPts val="0"/>
                        </a:spcAft>
                      </a:pPr>
                      <a:r>
                        <a:rPr lang="en-US" sz="1500" dirty="0">
                          <a:latin typeface="Georgia" pitchFamily="18" charset="0"/>
                        </a:rPr>
                        <a:t>56%</a:t>
                      </a:r>
                      <a:endParaRPr lang="en-US" sz="1500" b="1" dirty="0">
                        <a:latin typeface="Georgia" pitchFamily="18" charset="0"/>
                        <a:ea typeface="Calibri"/>
                        <a:cs typeface="Times New Roman"/>
                      </a:endParaRPr>
                    </a:p>
                  </a:txBody>
                  <a:tcPr marL="68580" marR="68580" marT="0" marB="0"/>
                </a:tc>
                <a:tc>
                  <a:txBody>
                    <a:bodyPr/>
                    <a:lstStyle/>
                    <a:p>
                      <a:pPr marL="0" marR="0" algn="ctr">
                        <a:spcBef>
                          <a:spcPts val="0"/>
                        </a:spcBef>
                        <a:spcAft>
                          <a:spcPts val="0"/>
                        </a:spcAft>
                      </a:pPr>
                      <a:r>
                        <a:rPr lang="en-US" sz="1500" dirty="0">
                          <a:latin typeface="Georgia" pitchFamily="18" charset="0"/>
                        </a:rPr>
                        <a:t>43%</a:t>
                      </a:r>
                      <a:endParaRPr lang="en-US" sz="1500" b="1" dirty="0">
                        <a:latin typeface="Georgia" pitchFamily="18" charset="0"/>
                        <a:ea typeface="Calibri"/>
                        <a:cs typeface="Times New Roman"/>
                      </a:endParaRPr>
                    </a:p>
                  </a:txBody>
                  <a:tcPr marL="68580" marR="68580" marT="0" marB="0"/>
                </a:tc>
              </a:tr>
              <a:tr h="215153">
                <a:tc>
                  <a:txBody>
                    <a:bodyPr/>
                    <a:lstStyle/>
                    <a:p>
                      <a:pPr marL="0" marR="0" algn="r">
                        <a:spcBef>
                          <a:spcPts val="0"/>
                        </a:spcBef>
                        <a:spcAft>
                          <a:spcPts val="0"/>
                        </a:spcAft>
                      </a:pPr>
                      <a:r>
                        <a:rPr lang="en-US" sz="1500" dirty="0">
                          <a:latin typeface="Georgia" pitchFamily="18" charset="0"/>
                        </a:rPr>
                        <a:t>Saving enough for retirement</a:t>
                      </a:r>
                      <a:endParaRPr lang="en-US" sz="1500" b="0" dirty="0">
                        <a:latin typeface="Georgia" pitchFamily="18" charset="0"/>
                        <a:ea typeface="Calibri"/>
                        <a:cs typeface="Times New Roman"/>
                      </a:endParaRPr>
                    </a:p>
                  </a:txBody>
                  <a:tcPr marL="68580" marR="68580" marT="0" marB="0"/>
                </a:tc>
                <a:tc>
                  <a:txBody>
                    <a:bodyPr/>
                    <a:lstStyle/>
                    <a:p>
                      <a:pPr marL="0" marR="0" algn="ctr">
                        <a:spcBef>
                          <a:spcPts val="0"/>
                        </a:spcBef>
                        <a:spcAft>
                          <a:spcPts val="0"/>
                        </a:spcAft>
                      </a:pPr>
                      <a:r>
                        <a:rPr lang="en-US" sz="1500" dirty="0">
                          <a:latin typeface="Georgia" pitchFamily="18" charset="0"/>
                        </a:rPr>
                        <a:t>75%</a:t>
                      </a:r>
                      <a:endParaRPr lang="en-US" sz="1500" b="1" dirty="0">
                        <a:latin typeface="Georgia" pitchFamily="18" charset="0"/>
                        <a:ea typeface="Calibri"/>
                        <a:cs typeface="Times New Roman"/>
                      </a:endParaRPr>
                    </a:p>
                  </a:txBody>
                  <a:tcPr marL="68580" marR="68580" marT="0" marB="0"/>
                </a:tc>
                <a:tc>
                  <a:txBody>
                    <a:bodyPr/>
                    <a:lstStyle/>
                    <a:p>
                      <a:pPr marL="0" marR="0" algn="ctr">
                        <a:spcBef>
                          <a:spcPts val="0"/>
                        </a:spcBef>
                        <a:spcAft>
                          <a:spcPts val="0"/>
                        </a:spcAft>
                      </a:pPr>
                      <a:r>
                        <a:rPr lang="en-US" sz="1500" dirty="0">
                          <a:latin typeface="Georgia" pitchFamily="18" charset="0"/>
                        </a:rPr>
                        <a:t>24%</a:t>
                      </a:r>
                      <a:endParaRPr lang="en-US" sz="1500" b="1" dirty="0">
                        <a:latin typeface="Georgia" pitchFamily="18" charset="0"/>
                        <a:ea typeface="Calibri"/>
                        <a:cs typeface="Times New Roman"/>
                      </a:endParaRPr>
                    </a:p>
                  </a:txBody>
                  <a:tcPr marL="68580" marR="68580" marT="0" marB="0"/>
                </a:tc>
              </a:tr>
              <a:tr h="645459">
                <a:tc>
                  <a:txBody>
                    <a:bodyPr/>
                    <a:lstStyle/>
                    <a:p>
                      <a:pPr marL="0" marR="0">
                        <a:spcBef>
                          <a:spcPts val="0"/>
                        </a:spcBef>
                        <a:spcAft>
                          <a:spcPts val="0"/>
                        </a:spcAft>
                      </a:pPr>
                      <a:endParaRPr lang="en-US" sz="1500" dirty="0" smtClean="0">
                        <a:latin typeface="Georgia" pitchFamily="18" charset="0"/>
                      </a:endParaRPr>
                    </a:p>
                    <a:p>
                      <a:pPr marL="0" marR="0">
                        <a:spcBef>
                          <a:spcPts val="0"/>
                        </a:spcBef>
                        <a:spcAft>
                          <a:spcPts val="0"/>
                        </a:spcAft>
                      </a:pPr>
                      <a:r>
                        <a:rPr lang="en-US" sz="1500" b="1" dirty="0" smtClean="0">
                          <a:latin typeface="Georgia" pitchFamily="18" charset="0"/>
                        </a:rPr>
                        <a:t>Families </a:t>
                      </a:r>
                      <a:r>
                        <a:rPr lang="en-US" sz="1500" b="1" dirty="0">
                          <a:latin typeface="Georgia" pitchFamily="18" charset="0"/>
                        </a:rPr>
                        <a:t>With Income Under $25,000</a:t>
                      </a:r>
                      <a:endParaRPr lang="en-US" sz="1500" b="1" dirty="0">
                        <a:latin typeface="Georgia" pitchFamily="18" charset="0"/>
                        <a:ea typeface="Calibri"/>
                        <a:cs typeface="Times New Roman"/>
                      </a:endParaRPr>
                    </a:p>
                  </a:txBody>
                  <a:tcPr marL="68580" marR="68580" marT="0" marB="0"/>
                </a:tc>
                <a:tc>
                  <a:txBody>
                    <a:bodyPr/>
                    <a:lstStyle/>
                    <a:p>
                      <a:pPr marL="0" marR="0" algn="ctr">
                        <a:spcBef>
                          <a:spcPts val="0"/>
                        </a:spcBef>
                        <a:spcAft>
                          <a:spcPts val="0"/>
                        </a:spcAft>
                      </a:pPr>
                      <a:endParaRPr lang="en-US" sz="1500" b="1" dirty="0">
                        <a:latin typeface="Georgia" pitchFamily="18" charset="0"/>
                        <a:ea typeface="Calibri"/>
                        <a:cs typeface="Times New Roman"/>
                      </a:endParaRPr>
                    </a:p>
                  </a:txBody>
                  <a:tcPr marL="68580" marR="68580" marT="0" marB="0"/>
                </a:tc>
                <a:tc>
                  <a:txBody>
                    <a:bodyPr/>
                    <a:lstStyle/>
                    <a:p>
                      <a:pPr marL="0" marR="0" algn="ctr">
                        <a:spcBef>
                          <a:spcPts val="0"/>
                        </a:spcBef>
                        <a:spcAft>
                          <a:spcPts val="0"/>
                        </a:spcAft>
                      </a:pPr>
                      <a:endParaRPr lang="en-US" sz="1500" b="1" dirty="0">
                        <a:latin typeface="Georgia" pitchFamily="18" charset="0"/>
                        <a:ea typeface="Calibri"/>
                        <a:cs typeface="Times New Roman"/>
                      </a:endParaRPr>
                    </a:p>
                  </a:txBody>
                  <a:tcPr marL="68580" marR="68580" marT="0" marB="0"/>
                </a:tc>
              </a:tr>
              <a:tr h="215153">
                <a:tc>
                  <a:txBody>
                    <a:bodyPr/>
                    <a:lstStyle/>
                    <a:p>
                      <a:pPr marL="0" marR="0" algn="r">
                        <a:spcBef>
                          <a:spcPts val="0"/>
                        </a:spcBef>
                        <a:spcAft>
                          <a:spcPts val="0"/>
                        </a:spcAft>
                      </a:pPr>
                      <a:r>
                        <a:rPr lang="en-US" sz="1500" dirty="0">
                          <a:latin typeface="Georgia" pitchFamily="18" charset="0"/>
                        </a:rPr>
                        <a:t>Spend less than income</a:t>
                      </a:r>
                      <a:endParaRPr lang="en-US" sz="1500" b="0" dirty="0">
                        <a:latin typeface="Georgia" pitchFamily="18" charset="0"/>
                        <a:ea typeface="Calibri"/>
                        <a:cs typeface="Times New Roman"/>
                      </a:endParaRPr>
                    </a:p>
                  </a:txBody>
                  <a:tcPr marL="68580" marR="68580" marT="0" marB="0"/>
                </a:tc>
                <a:tc>
                  <a:txBody>
                    <a:bodyPr/>
                    <a:lstStyle/>
                    <a:p>
                      <a:pPr marL="0" marR="0" algn="ctr">
                        <a:spcBef>
                          <a:spcPts val="0"/>
                        </a:spcBef>
                        <a:spcAft>
                          <a:spcPts val="0"/>
                        </a:spcAft>
                      </a:pPr>
                      <a:r>
                        <a:rPr lang="en-US" sz="1500" dirty="0">
                          <a:latin typeface="Georgia" pitchFamily="18" charset="0"/>
                        </a:rPr>
                        <a:t>63%</a:t>
                      </a:r>
                      <a:endParaRPr lang="en-US" sz="1500" b="1" dirty="0">
                        <a:latin typeface="Georgia" pitchFamily="18" charset="0"/>
                        <a:ea typeface="Calibri"/>
                        <a:cs typeface="Times New Roman"/>
                      </a:endParaRPr>
                    </a:p>
                  </a:txBody>
                  <a:tcPr marL="68580" marR="68580" marT="0" marB="0"/>
                </a:tc>
                <a:tc>
                  <a:txBody>
                    <a:bodyPr/>
                    <a:lstStyle/>
                    <a:p>
                      <a:pPr marL="0" marR="0" algn="ctr">
                        <a:spcBef>
                          <a:spcPts val="0"/>
                        </a:spcBef>
                        <a:spcAft>
                          <a:spcPts val="0"/>
                        </a:spcAft>
                      </a:pPr>
                      <a:r>
                        <a:rPr lang="en-US" sz="1500" dirty="0">
                          <a:latin typeface="Georgia" pitchFamily="18" charset="0"/>
                        </a:rPr>
                        <a:t>30%</a:t>
                      </a:r>
                      <a:endParaRPr lang="en-US" sz="1500" b="1" dirty="0">
                        <a:latin typeface="Georgia" pitchFamily="18" charset="0"/>
                        <a:ea typeface="Calibri"/>
                        <a:cs typeface="Times New Roman"/>
                      </a:endParaRPr>
                    </a:p>
                  </a:txBody>
                  <a:tcPr marL="68580" marR="68580" marT="0" marB="0"/>
                </a:tc>
              </a:tr>
              <a:tr h="215153">
                <a:tc>
                  <a:txBody>
                    <a:bodyPr/>
                    <a:lstStyle/>
                    <a:p>
                      <a:pPr marL="0" marR="0" algn="r">
                        <a:spcBef>
                          <a:spcPts val="0"/>
                        </a:spcBef>
                        <a:spcAft>
                          <a:spcPts val="0"/>
                        </a:spcAft>
                      </a:pPr>
                      <a:r>
                        <a:rPr lang="en-US" sz="1500" dirty="0">
                          <a:latin typeface="Georgia" pitchFamily="18" charset="0"/>
                        </a:rPr>
                        <a:t>Sufficient emergency savings</a:t>
                      </a:r>
                      <a:endParaRPr lang="en-US" sz="1500" b="0" dirty="0">
                        <a:latin typeface="Georgia" pitchFamily="18" charset="0"/>
                        <a:ea typeface="Calibri"/>
                        <a:cs typeface="Times New Roman"/>
                      </a:endParaRPr>
                    </a:p>
                  </a:txBody>
                  <a:tcPr marL="68580" marR="68580" marT="0" marB="0"/>
                </a:tc>
                <a:tc>
                  <a:txBody>
                    <a:bodyPr/>
                    <a:lstStyle/>
                    <a:p>
                      <a:pPr marL="0" marR="0" algn="ctr">
                        <a:spcBef>
                          <a:spcPts val="0"/>
                        </a:spcBef>
                        <a:spcAft>
                          <a:spcPts val="0"/>
                        </a:spcAft>
                      </a:pPr>
                      <a:r>
                        <a:rPr lang="en-US" sz="1500" dirty="0">
                          <a:latin typeface="Georgia" pitchFamily="18" charset="0"/>
                        </a:rPr>
                        <a:t>69%</a:t>
                      </a:r>
                      <a:endParaRPr lang="en-US" sz="1500" b="1" dirty="0">
                        <a:latin typeface="Georgia" pitchFamily="18" charset="0"/>
                        <a:ea typeface="Calibri"/>
                        <a:cs typeface="Times New Roman"/>
                      </a:endParaRPr>
                    </a:p>
                  </a:txBody>
                  <a:tcPr marL="68580" marR="68580" marT="0" marB="0"/>
                </a:tc>
                <a:tc>
                  <a:txBody>
                    <a:bodyPr/>
                    <a:lstStyle/>
                    <a:p>
                      <a:pPr marL="0" marR="0" algn="ctr">
                        <a:spcBef>
                          <a:spcPts val="0"/>
                        </a:spcBef>
                        <a:spcAft>
                          <a:spcPts val="0"/>
                        </a:spcAft>
                      </a:pPr>
                      <a:r>
                        <a:rPr lang="en-US" sz="1500" dirty="0">
                          <a:latin typeface="Georgia" pitchFamily="18" charset="0"/>
                        </a:rPr>
                        <a:t>27%</a:t>
                      </a:r>
                      <a:endParaRPr lang="en-US" sz="1500" b="1" dirty="0">
                        <a:latin typeface="Georgia" pitchFamily="18" charset="0"/>
                        <a:ea typeface="Calibri"/>
                        <a:cs typeface="Times New Roman"/>
                      </a:endParaRPr>
                    </a:p>
                  </a:txBody>
                  <a:tcPr marL="68580" marR="68580" marT="0" marB="0"/>
                </a:tc>
              </a:tr>
              <a:tr h="215153">
                <a:tc>
                  <a:txBody>
                    <a:bodyPr/>
                    <a:lstStyle/>
                    <a:p>
                      <a:pPr marL="0" marR="0" algn="r">
                        <a:spcBef>
                          <a:spcPts val="0"/>
                        </a:spcBef>
                        <a:spcAft>
                          <a:spcPts val="0"/>
                        </a:spcAft>
                      </a:pPr>
                      <a:r>
                        <a:rPr lang="en-US" sz="1500" dirty="0">
                          <a:latin typeface="Georgia" pitchFamily="18" charset="0"/>
                        </a:rPr>
                        <a:t>Saving enough for retirement</a:t>
                      </a:r>
                      <a:endParaRPr lang="en-US" sz="1500" b="0" dirty="0">
                        <a:latin typeface="Georgia" pitchFamily="18" charset="0"/>
                        <a:ea typeface="Calibri"/>
                        <a:cs typeface="Times New Roman"/>
                      </a:endParaRPr>
                    </a:p>
                  </a:txBody>
                  <a:tcPr marL="68580" marR="68580" marT="0" marB="0"/>
                </a:tc>
                <a:tc>
                  <a:txBody>
                    <a:bodyPr/>
                    <a:lstStyle/>
                    <a:p>
                      <a:pPr marL="0" marR="0" algn="ctr">
                        <a:spcBef>
                          <a:spcPts val="0"/>
                        </a:spcBef>
                        <a:spcAft>
                          <a:spcPts val="0"/>
                        </a:spcAft>
                      </a:pPr>
                      <a:r>
                        <a:rPr lang="en-US" sz="1500" dirty="0">
                          <a:latin typeface="Georgia" pitchFamily="18" charset="0"/>
                        </a:rPr>
                        <a:t>37%</a:t>
                      </a:r>
                      <a:endParaRPr lang="en-US" sz="1500" b="1" dirty="0">
                        <a:latin typeface="Georgia" pitchFamily="18" charset="0"/>
                        <a:ea typeface="Calibri"/>
                        <a:cs typeface="Times New Roman"/>
                      </a:endParaRPr>
                    </a:p>
                  </a:txBody>
                  <a:tcPr marL="68580" marR="68580" marT="0" marB="0"/>
                </a:tc>
                <a:tc>
                  <a:txBody>
                    <a:bodyPr/>
                    <a:lstStyle/>
                    <a:p>
                      <a:pPr marL="0" marR="0" algn="ctr">
                        <a:spcBef>
                          <a:spcPts val="0"/>
                        </a:spcBef>
                        <a:spcAft>
                          <a:spcPts val="0"/>
                        </a:spcAft>
                      </a:pPr>
                      <a:r>
                        <a:rPr lang="en-US" sz="1500" dirty="0">
                          <a:latin typeface="Georgia" pitchFamily="18" charset="0"/>
                        </a:rPr>
                        <a:t>8%</a:t>
                      </a:r>
                      <a:endParaRPr lang="en-US" sz="1500" b="1" dirty="0">
                        <a:latin typeface="Georgia" pitchFamily="18" charset="0"/>
                        <a:ea typeface="Calibri"/>
                        <a:cs typeface="Times New Roman"/>
                      </a:endParaRPr>
                    </a:p>
                  </a:txBody>
                  <a:tcPr marL="68580" marR="68580" marT="0" marB="0"/>
                </a:tc>
              </a:tr>
              <a:tr h="645459">
                <a:tc>
                  <a:txBody>
                    <a:bodyPr/>
                    <a:lstStyle/>
                    <a:p>
                      <a:pPr marL="0" marR="0">
                        <a:spcBef>
                          <a:spcPts val="0"/>
                        </a:spcBef>
                        <a:spcAft>
                          <a:spcPts val="0"/>
                        </a:spcAft>
                      </a:pPr>
                      <a:endParaRPr lang="en-US" sz="1500" dirty="0" smtClean="0">
                        <a:latin typeface="Georgia" pitchFamily="18" charset="0"/>
                      </a:endParaRPr>
                    </a:p>
                    <a:p>
                      <a:pPr marL="0" marR="0">
                        <a:spcBef>
                          <a:spcPts val="0"/>
                        </a:spcBef>
                        <a:spcAft>
                          <a:spcPts val="0"/>
                        </a:spcAft>
                      </a:pPr>
                      <a:r>
                        <a:rPr lang="en-US" sz="1500" b="1" dirty="0" smtClean="0">
                          <a:latin typeface="Georgia" pitchFamily="18" charset="0"/>
                        </a:rPr>
                        <a:t>Families </a:t>
                      </a:r>
                      <a:r>
                        <a:rPr lang="en-US" sz="1500" b="1" dirty="0">
                          <a:latin typeface="Georgia" pitchFamily="18" charset="0"/>
                        </a:rPr>
                        <a:t>With Incomes $25,000-$</a:t>
                      </a:r>
                      <a:r>
                        <a:rPr lang="en-US" sz="1500" b="1" dirty="0" smtClean="0">
                          <a:latin typeface="Georgia" pitchFamily="18" charset="0"/>
                        </a:rPr>
                        <a:t>50,000</a:t>
                      </a:r>
                      <a:endParaRPr lang="en-US" sz="1500" b="1" dirty="0">
                        <a:latin typeface="Georgia" pitchFamily="18" charset="0"/>
                        <a:ea typeface="Calibri"/>
                        <a:cs typeface="Times New Roman"/>
                      </a:endParaRPr>
                    </a:p>
                  </a:txBody>
                  <a:tcPr marL="68580" marR="68580" marT="0" marB="0"/>
                </a:tc>
                <a:tc>
                  <a:txBody>
                    <a:bodyPr/>
                    <a:lstStyle/>
                    <a:p>
                      <a:pPr marL="0" marR="0" algn="ctr">
                        <a:spcBef>
                          <a:spcPts val="0"/>
                        </a:spcBef>
                        <a:spcAft>
                          <a:spcPts val="0"/>
                        </a:spcAft>
                      </a:pPr>
                      <a:endParaRPr lang="en-US" sz="1500" b="1" dirty="0">
                        <a:latin typeface="Georgia" pitchFamily="18" charset="0"/>
                        <a:ea typeface="Calibri"/>
                        <a:cs typeface="Times New Roman"/>
                      </a:endParaRPr>
                    </a:p>
                  </a:txBody>
                  <a:tcPr marL="68580" marR="68580" marT="0" marB="0"/>
                </a:tc>
                <a:tc>
                  <a:txBody>
                    <a:bodyPr/>
                    <a:lstStyle/>
                    <a:p>
                      <a:pPr marL="0" marR="0" algn="ctr">
                        <a:spcBef>
                          <a:spcPts val="0"/>
                        </a:spcBef>
                        <a:spcAft>
                          <a:spcPts val="0"/>
                        </a:spcAft>
                      </a:pPr>
                      <a:endParaRPr lang="en-US" sz="1500" b="1" dirty="0">
                        <a:latin typeface="Georgia" pitchFamily="18" charset="0"/>
                        <a:ea typeface="Calibri"/>
                        <a:cs typeface="Times New Roman"/>
                      </a:endParaRPr>
                    </a:p>
                  </a:txBody>
                  <a:tcPr marL="68580" marR="68580" marT="0" marB="0"/>
                </a:tc>
              </a:tr>
              <a:tr h="215153">
                <a:tc>
                  <a:txBody>
                    <a:bodyPr/>
                    <a:lstStyle/>
                    <a:p>
                      <a:pPr marL="0" marR="0" algn="r">
                        <a:spcBef>
                          <a:spcPts val="0"/>
                        </a:spcBef>
                        <a:spcAft>
                          <a:spcPts val="0"/>
                        </a:spcAft>
                      </a:pPr>
                      <a:r>
                        <a:rPr lang="en-US" sz="1500" dirty="0">
                          <a:latin typeface="Georgia" pitchFamily="18" charset="0"/>
                        </a:rPr>
                        <a:t>Spend less than income</a:t>
                      </a:r>
                      <a:endParaRPr lang="en-US" sz="1500" b="0" dirty="0">
                        <a:latin typeface="Georgia" pitchFamily="18" charset="0"/>
                        <a:ea typeface="Calibri"/>
                        <a:cs typeface="Times New Roman"/>
                      </a:endParaRPr>
                    </a:p>
                  </a:txBody>
                  <a:tcPr marL="68580" marR="68580" marT="0" marB="0"/>
                </a:tc>
                <a:tc>
                  <a:txBody>
                    <a:bodyPr/>
                    <a:lstStyle/>
                    <a:p>
                      <a:pPr marL="0" marR="0" algn="ctr">
                        <a:spcBef>
                          <a:spcPts val="0"/>
                        </a:spcBef>
                        <a:spcAft>
                          <a:spcPts val="0"/>
                        </a:spcAft>
                      </a:pPr>
                      <a:r>
                        <a:rPr lang="en-US" sz="1500" dirty="0">
                          <a:latin typeface="Georgia" pitchFamily="18" charset="0"/>
                        </a:rPr>
                        <a:t>79%</a:t>
                      </a:r>
                      <a:endParaRPr lang="en-US" sz="1500" b="1" dirty="0">
                        <a:latin typeface="Georgia" pitchFamily="18" charset="0"/>
                        <a:ea typeface="Calibri"/>
                        <a:cs typeface="Times New Roman"/>
                      </a:endParaRPr>
                    </a:p>
                  </a:txBody>
                  <a:tcPr marL="68580" marR="68580" marT="0" marB="0"/>
                </a:tc>
                <a:tc>
                  <a:txBody>
                    <a:bodyPr/>
                    <a:lstStyle/>
                    <a:p>
                      <a:pPr marL="0" marR="0" algn="ctr">
                        <a:spcBef>
                          <a:spcPts val="0"/>
                        </a:spcBef>
                        <a:spcAft>
                          <a:spcPts val="0"/>
                        </a:spcAft>
                      </a:pPr>
                      <a:r>
                        <a:rPr lang="en-US" sz="1500" dirty="0">
                          <a:latin typeface="Georgia" pitchFamily="18" charset="0"/>
                        </a:rPr>
                        <a:t>57%</a:t>
                      </a:r>
                      <a:endParaRPr lang="en-US" sz="1500" b="1" dirty="0">
                        <a:latin typeface="Georgia" pitchFamily="18" charset="0"/>
                        <a:ea typeface="Calibri"/>
                        <a:cs typeface="Times New Roman"/>
                      </a:endParaRPr>
                    </a:p>
                  </a:txBody>
                  <a:tcPr marL="68580" marR="68580" marT="0" marB="0"/>
                </a:tc>
              </a:tr>
              <a:tr h="215153">
                <a:tc>
                  <a:txBody>
                    <a:bodyPr/>
                    <a:lstStyle/>
                    <a:p>
                      <a:pPr marL="0" marR="0" algn="r">
                        <a:spcBef>
                          <a:spcPts val="0"/>
                        </a:spcBef>
                        <a:spcAft>
                          <a:spcPts val="0"/>
                        </a:spcAft>
                      </a:pPr>
                      <a:r>
                        <a:rPr lang="en-US" sz="1500" dirty="0">
                          <a:latin typeface="Georgia" pitchFamily="18" charset="0"/>
                        </a:rPr>
                        <a:t>Sufficient emergency savings</a:t>
                      </a:r>
                      <a:endParaRPr lang="en-US" sz="1500" b="0" dirty="0">
                        <a:latin typeface="Georgia" pitchFamily="18" charset="0"/>
                        <a:ea typeface="Calibri"/>
                        <a:cs typeface="Times New Roman"/>
                      </a:endParaRPr>
                    </a:p>
                  </a:txBody>
                  <a:tcPr marL="68580" marR="68580" marT="0" marB="0"/>
                </a:tc>
                <a:tc>
                  <a:txBody>
                    <a:bodyPr/>
                    <a:lstStyle/>
                    <a:p>
                      <a:pPr marL="0" marR="0" algn="ctr">
                        <a:spcBef>
                          <a:spcPts val="0"/>
                        </a:spcBef>
                        <a:spcAft>
                          <a:spcPts val="0"/>
                        </a:spcAft>
                      </a:pPr>
                      <a:r>
                        <a:rPr lang="en-US" sz="1500" dirty="0">
                          <a:latin typeface="Georgia" pitchFamily="18" charset="0"/>
                        </a:rPr>
                        <a:t>79%</a:t>
                      </a:r>
                      <a:endParaRPr lang="en-US" sz="1500" b="1" dirty="0">
                        <a:latin typeface="Georgia" pitchFamily="18" charset="0"/>
                        <a:ea typeface="Calibri"/>
                        <a:cs typeface="Times New Roman"/>
                      </a:endParaRPr>
                    </a:p>
                  </a:txBody>
                  <a:tcPr marL="68580" marR="68580" marT="0" marB="0"/>
                </a:tc>
                <a:tc>
                  <a:txBody>
                    <a:bodyPr/>
                    <a:lstStyle/>
                    <a:p>
                      <a:pPr marL="0" marR="0" algn="ctr">
                        <a:spcBef>
                          <a:spcPts val="0"/>
                        </a:spcBef>
                        <a:spcAft>
                          <a:spcPts val="0"/>
                        </a:spcAft>
                      </a:pPr>
                      <a:r>
                        <a:rPr lang="en-US" sz="1500" dirty="0">
                          <a:latin typeface="Georgia" pitchFamily="18" charset="0"/>
                        </a:rPr>
                        <a:t>52%</a:t>
                      </a:r>
                      <a:endParaRPr lang="en-US" sz="1500" b="1" dirty="0">
                        <a:latin typeface="Georgia" pitchFamily="18" charset="0"/>
                        <a:ea typeface="Calibri"/>
                        <a:cs typeface="Times New Roman"/>
                      </a:endParaRPr>
                    </a:p>
                  </a:txBody>
                  <a:tcPr marL="68580" marR="68580" marT="0" marB="0"/>
                </a:tc>
              </a:tr>
              <a:tr h="215153">
                <a:tc>
                  <a:txBody>
                    <a:bodyPr/>
                    <a:lstStyle/>
                    <a:p>
                      <a:pPr marL="0" marR="0" algn="r">
                        <a:spcBef>
                          <a:spcPts val="0"/>
                        </a:spcBef>
                        <a:spcAft>
                          <a:spcPts val="0"/>
                        </a:spcAft>
                      </a:pPr>
                      <a:r>
                        <a:rPr lang="en-US" sz="1500" dirty="0">
                          <a:latin typeface="Georgia" pitchFamily="18" charset="0"/>
                        </a:rPr>
                        <a:t>Saving enough for retirement</a:t>
                      </a:r>
                      <a:endParaRPr lang="en-US" sz="1500" b="0" dirty="0">
                        <a:latin typeface="Georgia" pitchFamily="18" charset="0"/>
                        <a:ea typeface="Calibri"/>
                        <a:cs typeface="Times New Roman"/>
                      </a:endParaRPr>
                    </a:p>
                  </a:txBody>
                  <a:tcPr marL="68580" marR="68580" marT="0" marB="0"/>
                </a:tc>
                <a:tc>
                  <a:txBody>
                    <a:bodyPr/>
                    <a:lstStyle/>
                    <a:p>
                      <a:pPr marL="0" marR="0" algn="ctr">
                        <a:spcBef>
                          <a:spcPts val="0"/>
                        </a:spcBef>
                        <a:spcAft>
                          <a:spcPts val="0"/>
                        </a:spcAft>
                      </a:pPr>
                      <a:r>
                        <a:rPr lang="en-US" sz="1500" dirty="0">
                          <a:latin typeface="Georgia" pitchFamily="18" charset="0"/>
                        </a:rPr>
                        <a:t>63%</a:t>
                      </a:r>
                      <a:endParaRPr lang="en-US" sz="1500" b="1" dirty="0">
                        <a:latin typeface="Georgia" pitchFamily="18" charset="0"/>
                        <a:ea typeface="Calibri"/>
                        <a:cs typeface="Times New Roman"/>
                      </a:endParaRPr>
                    </a:p>
                  </a:txBody>
                  <a:tcPr marL="68580" marR="68580" marT="0" marB="0"/>
                </a:tc>
                <a:tc>
                  <a:txBody>
                    <a:bodyPr/>
                    <a:lstStyle/>
                    <a:p>
                      <a:pPr marL="0" marR="0" algn="ctr">
                        <a:spcBef>
                          <a:spcPts val="0"/>
                        </a:spcBef>
                        <a:spcAft>
                          <a:spcPts val="0"/>
                        </a:spcAft>
                      </a:pPr>
                      <a:r>
                        <a:rPr lang="en-US" sz="1500" dirty="0">
                          <a:latin typeface="Georgia" pitchFamily="18" charset="0"/>
                        </a:rPr>
                        <a:t>29%</a:t>
                      </a:r>
                      <a:endParaRPr lang="en-US" sz="1500" b="1" dirty="0">
                        <a:latin typeface="Georgia" pitchFamily="18" charset="0"/>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31084360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altLang="en-US" dirty="0" smtClean="0"/>
              <a:t>America Saves Surveys of Savers</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Wingdings" pitchFamily="2" charset="2"/>
              <a:buChar char="§"/>
              <a:defRPr/>
            </a:pPr>
            <a:r>
              <a:rPr lang="en-US" sz="2000" dirty="0" smtClean="0"/>
              <a:t>Savers who joined America Saves in 2011 reported </a:t>
            </a:r>
            <a:r>
              <a:rPr lang="en-US" sz="2000" b="1" dirty="0" smtClean="0"/>
              <a:t>saving $3,000* </a:t>
            </a:r>
            <a:r>
              <a:rPr lang="en-US" sz="2000" dirty="0" smtClean="0"/>
              <a:t>since joining America Saves</a:t>
            </a:r>
          </a:p>
          <a:p>
            <a:pPr eaLnBrk="1" fontAlgn="auto" hangingPunct="1">
              <a:spcAft>
                <a:spcPts val="0"/>
              </a:spcAft>
              <a:buFont typeface="Wingdings" pitchFamily="2" charset="2"/>
              <a:buChar char="§"/>
              <a:defRPr/>
            </a:pPr>
            <a:endParaRPr lang="en-US" sz="2000" dirty="0" smtClean="0"/>
          </a:p>
          <a:p>
            <a:pPr eaLnBrk="1" fontAlgn="auto" hangingPunct="1">
              <a:spcAft>
                <a:spcPts val="0"/>
              </a:spcAft>
              <a:buFont typeface="Wingdings" pitchFamily="2" charset="2"/>
              <a:buChar char="§"/>
              <a:defRPr/>
            </a:pPr>
            <a:r>
              <a:rPr lang="en-US" sz="2000" b="1" dirty="0" smtClean="0"/>
              <a:t>Savers of all income levels reported being able to save </a:t>
            </a:r>
            <a:r>
              <a:rPr lang="en-US" sz="2000" dirty="0" smtClean="0"/>
              <a:t>– including savers </a:t>
            </a:r>
            <a:r>
              <a:rPr lang="en-US" sz="2000" b="1" dirty="0" smtClean="0"/>
              <a:t>making less than $25,000 </a:t>
            </a:r>
            <a:r>
              <a:rPr lang="en-US" sz="2000" dirty="0" smtClean="0"/>
              <a:t>who reported </a:t>
            </a:r>
            <a:r>
              <a:rPr lang="en-US" sz="2000" b="1" dirty="0" smtClean="0"/>
              <a:t>saving $500* </a:t>
            </a:r>
            <a:r>
              <a:rPr lang="en-US" sz="2000" dirty="0" smtClean="0"/>
              <a:t>since joining America Saves.</a:t>
            </a:r>
          </a:p>
          <a:p>
            <a:pPr eaLnBrk="1" fontAlgn="auto" hangingPunct="1">
              <a:spcAft>
                <a:spcPts val="0"/>
              </a:spcAft>
              <a:buFont typeface="Wingdings" pitchFamily="2" charset="2"/>
              <a:buChar char="§"/>
              <a:defRPr/>
            </a:pPr>
            <a:endParaRPr lang="en-US" sz="2000" dirty="0" smtClean="0"/>
          </a:p>
          <a:p>
            <a:pPr eaLnBrk="1" fontAlgn="auto" hangingPunct="1">
              <a:spcAft>
                <a:spcPts val="0"/>
              </a:spcAft>
              <a:buFont typeface="Wingdings" pitchFamily="2" charset="2"/>
              <a:buChar char="§"/>
              <a:defRPr/>
            </a:pPr>
            <a:r>
              <a:rPr lang="en-US" sz="2000" dirty="0" smtClean="0"/>
              <a:t>The most important saving goals for savers include: </a:t>
            </a:r>
            <a:r>
              <a:rPr lang="en-US" sz="2000" b="1" dirty="0" smtClean="0"/>
              <a:t>Debt Repayment, Emergency Fund, and Retirement</a:t>
            </a:r>
          </a:p>
          <a:p>
            <a:pPr eaLnBrk="1" fontAlgn="auto" hangingPunct="1">
              <a:spcAft>
                <a:spcPts val="0"/>
              </a:spcAft>
              <a:buFont typeface="Wingdings" pitchFamily="2" charset="2"/>
              <a:buChar char="§"/>
              <a:defRPr/>
            </a:pPr>
            <a:endParaRPr lang="en-US" sz="2000" b="1" dirty="0" smtClean="0"/>
          </a:p>
          <a:p>
            <a:pPr eaLnBrk="1" fontAlgn="auto" hangingPunct="1">
              <a:spcAft>
                <a:spcPts val="0"/>
              </a:spcAft>
              <a:buFont typeface="Wingdings" pitchFamily="2" charset="2"/>
              <a:buChar char="§"/>
              <a:defRPr/>
            </a:pPr>
            <a:r>
              <a:rPr lang="en-US" sz="2000" dirty="0" smtClean="0"/>
              <a:t>Savers tell us that since they joined America Saves they </a:t>
            </a:r>
            <a:r>
              <a:rPr lang="en-US" sz="2000" b="1" dirty="0" smtClean="0"/>
              <a:t>feel more hopeful about their financial situation, they are saving more, and they are managing their debt better</a:t>
            </a:r>
            <a:r>
              <a:rPr lang="en-US" sz="2000" dirty="0" smtClean="0"/>
              <a:t>  </a:t>
            </a:r>
          </a:p>
          <a:p>
            <a:pPr eaLnBrk="1" fontAlgn="auto" hangingPunct="1">
              <a:spcAft>
                <a:spcPts val="0"/>
              </a:spcAft>
              <a:defRPr/>
            </a:pPr>
            <a:endParaRPr lang="en-US" sz="2000" dirty="0"/>
          </a:p>
        </p:txBody>
      </p:sp>
      <p:sp>
        <p:nvSpPr>
          <p:cNvPr id="27652" name="TextBox 4"/>
          <p:cNvSpPr txBox="1">
            <a:spLocks noChangeArrowheads="1"/>
          </p:cNvSpPr>
          <p:nvPr/>
        </p:nvSpPr>
        <p:spPr bwMode="auto">
          <a:xfrm>
            <a:off x="533400" y="6324600"/>
            <a:ext cx="15668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000" dirty="0">
                <a:latin typeface="Georgia" panose="02040502050405020303" pitchFamily="18" charset="0"/>
              </a:rPr>
              <a:t>* Median Amount Saved</a:t>
            </a:r>
          </a:p>
        </p:txBody>
      </p:sp>
      <p:pic>
        <p:nvPicPr>
          <p:cNvPr id="27653" name="Picture 4" descr="AS2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5334000"/>
            <a:ext cx="16002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84254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America Saves Survey of Savers: Accounts</a:t>
            </a:r>
            <a:endParaRPr lang="en-US" dirty="0"/>
          </a:p>
        </p:txBody>
      </p:sp>
      <p:graphicFrame>
        <p:nvGraphicFramePr>
          <p:cNvPr id="28675" name="Chart 13"/>
          <p:cNvGraphicFramePr>
            <a:graphicFrameLocks/>
          </p:cNvGraphicFramePr>
          <p:nvPr/>
        </p:nvGraphicFramePr>
        <p:xfrm>
          <a:off x="1244600" y="1778000"/>
          <a:ext cx="6578600" cy="4165600"/>
        </p:xfrm>
        <a:graphic>
          <a:graphicData uri="http://schemas.openxmlformats.org/presentationml/2006/ole">
            <mc:AlternateContent xmlns:mc="http://schemas.openxmlformats.org/markup-compatibility/2006">
              <mc:Choice xmlns:v="urn:schemas-microsoft-com:vml" Requires="v">
                <p:oleObj spid="_x0000_s3159" r:id="rId4" imgW="6578154" imgH="4163929" progId="Excel.Chart.8">
                  <p:embed/>
                </p:oleObj>
              </mc:Choice>
              <mc:Fallback>
                <p:oleObj r:id="rId4" imgW="6578154" imgH="4163929"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4600" y="1778000"/>
                        <a:ext cx="6578600" cy="416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76" name="TextBox 14"/>
          <p:cNvSpPr txBox="1">
            <a:spLocks noChangeArrowheads="1"/>
          </p:cNvSpPr>
          <p:nvPr/>
        </p:nvSpPr>
        <p:spPr bwMode="auto">
          <a:xfrm>
            <a:off x="6172200" y="6400800"/>
            <a:ext cx="51466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500" dirty="0"/>
              <a:t>Ongoing Saver Survey 2014</a:t>
            </a:r>
          </a:p>
        </p:txBody>
      </p:sp>
    </p:spTree>
    <p:extLst>
      <p:ext uri="{BB962C8B-B14F-4D97-AF65-F5344CB8AC3E}">
        <p14:creationId xmlns:p14="http://schemas.microsoft.com/office/powerpoint/2010/main" val="13354995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Question:</a:t>
            </a:r>
          </a:p>
        </p:txBody>
      </p:sp>
      <p:sp>
        <p:nvSpPr>
          <p:cNvPr id="3" name="Text Placeholder 2"/>
          <p:cNvSpPr>
            <a:spLocks noGrp="1"/>
          </p:cNvSpPr>
          <p:nvPr>
            <p:ph type="body" idx="1"/>
          </p:nvPr>
        </p:nvSpPr>
        <p:spPr/>
        <p:txBody>
          <a:bodyPr/>
          <a:lstStyle/>
          <a:p>
            <a:pPr marL="142240" indent="0">
              <a:buNone/>
            </a:pPr>
            <a:r>
              <a:rPr lang="en-US" sz="2800" dirty="0"/>
              <a:t>What are your New Year’s resolutions for 2016?</a:t>
            </a:r>
          </a:p>
          <a:p>
            <a:r>
              <a:rPr lang="en-US" sz="2800" dirty="0"/>
              <a:t>Learn something new</a:t>
            </a:r>
          </a:p>
          <a:p>
            <a:r>
              <a:rPr lang="en-US" sz="2800" dirty="0"/>
              <a:t>Stick to a budget</a:t>
            </a:r>
          </a:p>
          <a:p>
            <a:r>
              <a:rPr lang="en-US" sz="2800" dirty="0"/>
              <a:t>Spend less, save more</a:t>
            </a:r>
          </a:p>
          <a:p>
            <a:r>
              <a:rPr lang="en-US" sz="2800" dirty="0"/>
              <a:t>Stay fit and healthy</a:t>
            </a:r>
          </a:p>
          <a:p>
            <a:r>
              <a:rPr lang="en-US" sz="2800" dirty="0"/>
              <a:t>Improve credit score</a:t>
            </a:r>
          </a:p>
          <a:p>
            <a:r>
              <a:rPr lang="en-US" sz="2800" dirty="0"/>
              <a:t>Lower and get out of debt</a:t>
            </a:r>
          </a:p>
          <a:p>
            <a:endParaRPr lang="en-US" sz="2800" dirty="0"/>
          </a:p>
        </p:txBody>
      </p:sp>
      <p:sp>
        <p:nvSpPr>
          <p:cNvPr id="4" name="Slide Number Placeholder 3"/>
          <p:cNvSpPr>
            <a:spLocks noGrp="1"/>
          </p:cNvSpPr>
          <p:nvPr>
            <p:ph type="sldNum" idx="12"/>
          </p:nvPr>
        </p:nvSpPr>
        <p:spPr/>
        <p:txBody>
          <a:bodyPr/>
          <a:lstStyle/>
          <a:p>
            <a:pPr marL="0" lvl="0" indent="-88900">
              <a:spcBef>
                <a:spcPts val="0"/>
              </a:spcBef>
              <a:buClr>
                <a:srgbClr val="000000"/>
              </a:buClr>
              <a:buFont typeface="Arial"/>
              <a:buChar char="●"/>
            </a:pPr>
            <a:endParaRPr lang="en-US" dirty="0" smtClean="0"/>
          </a:p>
          <a:p>
            <a:pPr marL="457200" lvl="1" indent="-88900">
              <a:spcBef>
                <a:spcPts val="0"/>
              </a:spcBef>
              <a:buClr>
                <a:srgbClr val="000000"/>
              </a:buClr>
              <a:buFont typeface="Courier New"/>
              <a:buChar char="o"/>
            </a:pPr>
            <a:endParaRPr lang="en-US" dirty="0" smtClean="0"/>
          </a:p>
          <a:p>
            <a:pPr marL="914400" lvl="2" indent="-88900">
              <a:spcBef>
                <a:spcPts val="0"/>
              </a:spcBef>
              <a:buClr>
                <a:srgbClr val="000000"/>
              </a:buClr>
              <a:buFont typeface="Wingdings"/>
              <a:buChar char="§"/>
            </a:pPr>
            <a:endParaRPr lang="en-US" dirty="0" smtClean="0"/>
          </a:p>
          <a:p>
            <a:pPr marL="1371600" lvl="3" indent="-88900">
              <a:spcBef>
                <a:spcPts val="0"/>
              </a:spcBef>
              <a:buClr>
                <a:srgbClr val="000000"/>
              </a:buClr>
              <a:buFont typeface="Arial"/>
              <a:buChar char="●"/>
            </a:pPr>
            <a:endParaRPr lang="en-US" dirty="0" smtClean="0"/>
          </a:p>
          <a:p>
            <a:pPr marL="1828800" lvl="4" indent="-88900">
              <a:spcBef>
                <a:spcPts val="0"/>
              </a:spcBef>
              <a:buClr>
                <a:srgbClr val="000000"/>
              </a:buClr>
              <a:buFont typeface="Courier New"/>
              <a:buChar char="o"/>
            </a:pPr>
            <a:endParaRPr lang="en-US" dirty="0" smtClean="0"/>
          </a:p>
          <a:p>
            <a:pPr marL="2286000" lvl="5" indent="-88900">
              <a:spcBef>
                <a:spcPts val="0"/>
              </a:spcBef>
              <a:buClr>
                <a:srgbClr val="000000"/>
              </a:buClr>
              <a:buFont typeface="Wingdings"/>
              <a:buChar char="§"/>
            </a:pPr>
            <a:endParaRPr lang="en-US" dirty="0" smtClean="0"/>
          </a:p>
          <a:p>
            <a:pPr marL="2743200" lvl="6" indent="-88900">
              <a:spcBef>
                <a:spcPts val="0"/>
              </a:spcBef>
              <a:buClr>
                <a:srgbClr val="000000"/>
              </a:buClr>
              <a:buFont typeface="Arial"/>
              <a:buChar char="●"/>
            </a:pPr>
            <a:endParaRPr lang="en-US" dirty="0" smtClean="0"/>
          </a:p>
          <a:p>
            <a:pPr marL="3200400" lvl="7" indent="-88900">
              <a:spcBef>
                <a:spcPts val="0"/>
              </a:spcBef>
              <a:buClr>
                <a:srgbClr val="000000"/>
              </a:buClr>
              <a:buFont typeface="Courier New"/>
              <a:buChar char="o"/>
            </a:pPr>
            <a:endParaRPr lang="en-US" dirty="0" smtClean="0"/>
          </a:p>
          <a:p>
            <a:pPr marL="3657600" lvl="8" indent="-88900">
              <a:spcBef>
                <a:spcPts val="0"/>
              </a:spcBef>
              <a:buClr>
                <a:srgbClr val="000000"/>
              </a:buClr>
              <a:buFont typeface="Wingdings"/>
              <a:buChar char="§"/>
            </a:pPr>
            <a:endParaRPr lang="en-US" dirty="0"/>
          </a:p>
        </p:txBody>
      </p:sp>
    </p:spTree>
    <p:extLst>
      <p:ext uri="{BB962C8B-B14F-4D97-AF65-F5344CB8AC3E}">
        <p14:creationId xmlns:p14="http://schemas.microsoft.com/office/powerpoint/2010/main" val="22118524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America Saves Survey of Savers: Savings Method</a:t>
            </a:r>
            <a:endParaRPr lang="en-US" dirty="0"/>
          </a:p>
        </p:txBody>
      </p:sp>
      <p:graphicFrame>
        <p:nvGraphicFramePr>
          <p:cNvPr id="29699" name="Chart 13"/>
          <p:cNvGraphicFramePr>
            <a:graphicFrameLocks/>
          </p:cNvGraphicFramePr>
          <p:nvPr/>
        </p:nvGraphicFramePr>
        <p:xfrm>
          <a:off x="1244600" y="1778000"/>
          <a:ext cx="6578600" cy="4165600"/>
        </p:xfrm>
        <a:graphic>
          <a:graphicData uri="http://schemas.openxmlformats.org/presentationml/2006/ole">
            <mc:AlternateContent xmlns:mc="http://schemas.openxmlformats.org/markup-compatibility/2006">
              <mc:Choice xmlns:v="urn:schemas-microsoft-com:vml" Requires="v">
                <p:oleObj spid="_x0000_s4183" r:id="rId4" imgW="6578154" imgH="4163929" progId="Excel.Chart.8">
                  <p:embed/>
                </p:oleObj>
              </mc:Choice>
              <mc:Fallback>
                <p:oleObj r:id="rId4" imgW="6578154" imgH="4163929"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4600" y="1778000"/>
                        <a:ext cx="6578600" cy="416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700" name="TextBox 14"/>
          <p:cNvSpPr txBox="1">
            <a:spLocks noChangeArrowheads="1"/>
          </p:cNvSpPr>
          <p:nvPr/>
        </p:nvSpPr>
        <p:spPr bwMode="auto">
          <a:xfrm>
            <a:off x="6172200" y="6400800"/>
            <a:ext cx="51466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500" dirty="0"/>
              <a:t>Ongoing Saver Survey 2014</a:t>
            </a:r>
          </a:p>
        </p:txBody>
      </p:sp>
    </p:spTree>
    <p:extLst>
      <p:ext uri="{BB962C8B-B14F-4D97-AF65-F5344CB8AC3E}">
        <p14:creationId xmlns:p14="http://schemas.microsoft.com/office/powerpoint/2010/main" val="14915757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ln>
            <a:noFill/>
            <a:miter lim="800000"/>
            <a:headEnd/>
            <a:tailEnd/>
          </a:ln>
        </p:spPr>
        <p:txBody>
          <a:bodyPr/>
          <a:lstStyle/>
          <a:p>
            <a:r>
              <a:rPr lang="en-US" altLang="en-US" dirty="0" smtClean="0"/>
              <a:t>Resources For Savers</a:t>
            </a:r>
          </a:p>
        </p:txBody>
      </p:sp>
      <p:sp>
        <p:nvSpPr>
          <p:cNvPr id="30723" name="TextBox 7"/>
          <p:cNvSpPr txBox="1">
            <a:spLocks noChangeArrowheads="1"/>
          </p:cNvSpPr>
          <p:nvPr/>
        </p:nvSpPr>
        <p:spPr bwMode="auto">
          <a:xfrm>
            <a:off x="762000" y="1600200"/>
            <a:ext cx="7772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endParaRPr lang="en-US" altLang="en-US" dirty="0">
              <a:latin typeface="Calibri" panose="020F0502020204030204" pitchFamily="34" charset="0"/>
            </a:endParaRPr>
          </a:p>
          <a:p>
            <a:pPr eaLnBrk="1" hangingPunct="1">
              <a:buFont typeface="Arial" panose="020B0604020202020204" pitchFamily="34" charset="0"/>
              <a:buChar char="•"/>
            </a:pPr>
            <a:endParaRPr lang="en-US" altLang="en-US" dirty="0">
              <a:latin typeface="Calibri" panose="020F0502020204030204" pitchFamily="34" charset="0"/>
            </a:endParaRPr>
          </a:p>
          <a:p>
            <a:pPr eaLnBrk="1" hangingPunct="1"/>
            <a:endParaRPr lang="en-US" altLang="en-US" dirty="0">
              <a:latin typeface="Calibri" panose="020F0502020204030204" pitchFamily="34" charset="0"/>
            </a:endParaRPr>
          </a:p>
        </p:txBody>
      </p:sp>
      <p:pic>
        <p:nvPicPr>
          <p:cNvPr id="30724" name="Picture 2"/>
          <p:cNvPicPr>
            <a:picLocks noChangeAspect="1" noChangeArrowheads="1"/>
          </p:cNvPicPr>
          <p:nvPr/>
        </p:nvPicPr>
        <p:blipFill>
          <a:blip r:embed="rId3">
            <a:extLst>
              <a:ext uri="{28A0092B-C50C-407E-A947-70E740481C1C}">
                <a14:useLocalDpi xmlns:a14="http://schemas.microsoft.com/office/drawing/2010/main" val="0"/>
              </a:ext>
            </a:extLst>
          </a:blip>
          <a:srcRect l="12778" t="14844" r="68333" b="17188"/>
          <a:stretch>
            <a:fillRect/>
          </a:stretch>
        </p:blipFill>
        <p:spPr bwMode="auto">
          <a:xfrm>
            <a:off x="4782343" y="1770857"/>
            <a:ext cx="3212611" cy="411018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0725" name="Picture 3"/>
          <p:cNvPicPr>
            <a:picLocks noChangeAspect="1" noChangeArrowheads="1"/>
          </p:cNvPicPr>
          <p:nvPr/>
        </p:nvPicPr>
        <p:blipFill>
          <a:blip r:embed="rId4">
            <a:extLst>
              <a:ext uri="{28A0092B-C50C-407E-A947-70E740481C1C}">
                <a14:useLocalDpi xmlns:a14="http://schemas.microsoft.com/office/drawing/2010/main" val="0"/>
              </a:ext>
            </a:extLst>
          </a:blip>
          <a:srcRect l="10556" t="21875" r="66389" b="5975"/>
          <a:stretch>
            <a:fillRect/>
          </a:stretch>
        </p:blipFill>
        <p:spPr bwMode="auto">
          <a:xfrm>
            <a:off x="355601" y="1770857"/>
            <a:ext cx="3731424" cy="415196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0726" name="TextBox 5"/>
          <p:cNvSpPr txBox="1">
            <a:spLocks noChangeArrowheads="1"/>
          </p:cNvSpPr>
          <p:nvPr/>
        </p:nvSpPr>
        <p:spPr bwMode="auto">
          <a:xfrm>
            <a:off x="381000" y="1439069"/>
            <a:ext cx="3810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dirty="0">
                <a:latin typeface="Calibri" panose="020F0502020204030204" pitchFamily="34" charset="0"/>
              </a:rPr>
              <a:t>Monthly Email with Tips and Advice</a:t>
            </a:r>
          </a:p>
        </p:txBody>
      </p:sp>
      <p:sp>
        <p:nvSpPr>
          <p:cNvPr id="30727" name="TextBox 6"/>
          <p:cNvSpPr txBox="1">
            <a:spLocks noChangeArrowheads="1"/>
          </p:cNvSpPr>
          <p:nvPr/>
        </p:nvSpPr>
        <p:spPr bwMode="auto">
          <a:xfrm>
            <a:off x="4724400" y="144780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dirty="0">
                <a:latin typeface="Calibri" panose="020F0502020204030204" pitchFamily="34" charset="0"/>
              </a:rPr>
              <a:t>Quarterly E-News with Information and Stories</a:t>
            </a:r>
          </a:p>
        </p:txBody>
      </p:sp>
    </p:spTree>
    <p:extLst>
      <p:ext uri="{BB962C8B-B14F-4D97-AF65-F5344CB8AC3E}">
        <p14:creationId xmlns:p14="http://schemas.microsoft.com/office/powerpoint/2010/main" val="959098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ln>
            <a:noFill/>
            <a:miter lim="800000"/>
            <a:headEnd/>
            <a:tailEnd/>
          </a:ln>
        </p:spPr>
        <p:txBody>
          <a:bodyPr/>
          <a:lstStyle/>
          <a:p>
            <a:r>
              <a:rPr lang="en-US" altLang="en-US" dirty="0" smtClean="0"/>
              <a:t>Resources For Savers</a:t>
            </a:r>
          </a:p>
        </p:txBody>
      </p:sp>
      <p:sp>
        <p:nvSpPr>
          <p:cNvPr id="31747" name="TextBox 7"/>
          <p:cNvSpPr txBox="1">
            <a:spLocks noChangeArrowheads="1"/>
          </p:cNvSpPr>
          <p:nvPr/>
        </p:nvSpPr>
        <p:spPr bwMode="auto">
          <a:xfrm>
            <a:off x="685800" y="2209800"/>
            <a:ext cx="7772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endParaRPr lang="en-US" altLang="en-US" dirty="0">
              <a:latin typeface="Calibri" panose="020F0502020204030204" pitchFamily="34" charset="0"/>
            </a:endParaRPr>
          </a:p>
          <a:p>
            <a:pPr eaLnBrk="1" hangingPunct="1">
              <a:buFont typeface="Arial" panose="020B0604020202020204" pitchFamily="34" charset="0"/>
              <a:buChar char="•"/>
            </a:pPr>
            <a:endParaRPr lang="en-US" altLang="en-US" dirty="0">
              <a:latin typeface="Calibri" panose="020F0502020204030204" pitchFamily="34" charset="0"/>
            </a:endParaRPr>
          </a:p>
          <a:p>
            <a:pPr eaLnBrk="1" hangingPunct="1"/>
            <a:endParaRPr lang="en-US" altLang="en-US" dirty="0">
              <a:latin typeface="Calibri" panose="020F0502020204030204" pitchFamily="34" charset="0"/>
            </a:endParaRPr>
          </a:p>
        </p:txBody>
      </p:sp>
      <p:sp>
        <p:nvSpPr>
          <p:cNvPr id="31748" name="TextBox 4"/>
          <p:cNvSpPr txBox="1">
            <a:spLocks noChangeArrowheads="1"/>
          </p:cNvSpPr>
          <p:nvPr/>
        </p:nvSpPr>
        <p:spPr bwMode="auto">
          <a:xfrm>
            <a:off x="0" y="16002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dirty="0">
                <a:latin typeface="Calibri" panose="020F0502020204030204" pitchFamily="34" charset="0"/>
              </a:rPr>
              <a:t>Goal-based texting tips &amp; reminders encourages continued saving.</a:t>
            </a:r>
          </a:p>
        </p:txBody>
      </p:sp>
      <p:sp>
        <p:nvSpPr>
          <p:cNvPr id="31749" name="TextBox 5"/>
          <p:cNvSpPr txBox="1">
            <a:spLocks noChangeArrowheads="1"/>
          </p:cNvSpPr>
          <p:nvPr/>
        </p:nvSpPr>
        <p:spPr bwMode="auto">
          <a:xfrm>
            <a:off x="304800" y="2209800"/>
            <a:ext cx="8382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dirty="0">
                <a:latin typeface="Calibri" panose="020F0502020204030204" pitchFamily="34" charset="0"/>
              </a:rPr>
              <a:t>Text Examples: </a:t>
            </a:r>
          </a:p>
          <a:p>
            <a:pPr eaLnBrk="1" hangingPunct="1"/>
            <a:r>
              <a:rPr lang="en-US" altLang="en-US" sz="1600" dirty="0">
                <a:latin typeface="Calibri" panose="020F0502020204030204" pitchFamily="34" charset="0"/>
              </a:rPr>
              <a:t>America Saves: With each savings deposit, you are one step closer to getting out of debt.  Have you made your deposit this month?  Reply YES or NO. </a:t>
            </a:r>
          </a:p>
          <a:p>
            <a:pPr eaLnBrk="1" hangingPunct="1"/>
            <a:endParaRPr lang="en-US" altLang="en-US" sz="1600" dirty="0">
              <a:latin typeface="Calibri" panose="020F0502020204030204" pitchFamily="34" charset="0"/>
            </a:endParaRPr>
          </a:p>
          <a:p>
            <a:pPr eaLnBrk="1" hangingPunct="1"/>
            <a:r>
              <a:rPr lang="en-US" altLang="en-US" sz="1600" dirty="0">
                <a:latin typeface="Calibri" panose="020F0502020204030204" pitchFamily="34" charset="0"/>
              </a:rPr>
              <a:t>America Saves: Need to pay off debt from last holiday? Pay off debt with double-digit interest rates. </a:t>
            </a:r>
            <a:r>
              <a:rPr lang="en-US" altLang="en-US" sz="1600" u="sng" dirty="0">
                <a:latin typeface="Calibri" panose="020F0502020204030204" pitchFamily="34" charset="0"/>
                <a:hlinkClick r:id="rId3"/>
              </a:rPr>
              <a:t>http://bit.ly/14j3CkX</a:t>
            </a:r>
            <a:endParaRPr lang="en-US" altLang="en-US" sz="1600" dirty="0">
              <a:latin typeface="Calibri" panose="020F0502020204030204" pitchFamily="34" charset="0"/>
            </a:endParaRPr>
          </a:p>
          <a:p>
            <a:pPr eaLnBrk="1" hangingPunct="1"/>
            <a:endParaRPr lang="en-US" altLang="en-US" sz="1600" dirty="0">
              <a:latin typeface="Calibri" panose="020F0502020204030204" pitchFamily="34" charset="0"/>
            </a:endParaRPr>
          </a:p>
        </p:txBody>
      </p:sp>
      <p:sp>
        <p:nvSpPr>
          <p:cNvPr id="31750" name="TextBox 8"/>
          <p:cNvSpPr txBox="1">
            <a:spLocks noChangeArrowheads="1"/>
          </p:cNvSpPr>
          <p:nvPr/>
        </p:nvSpPr>
        <p:spPr bwMode="auto">
          <a:xfrm>
            <a:off x="304800" y="4114800"/>
            <a:ext cx="45720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dirty="0">
                <a:latin typeface="Calibri" panose="020F0502020204030204" pitchFamily="34" charset="0"/>
              </a:rPr>
              <a:t>America Saves: Once a month, use records to review what you've purchased. Reallocate some of this spending to emergency savings.	</a:t>
            </a:r>
            <a:br>
              <a:rPr lang="en-US" altLang="en-US" sz="1600" dirty="0">
                <a:latin typeface="Calibri" panose="020F0502020204030204" pitchFamily="34" charset="0"/>
              </a:rPr>
            </a:br>
            <a:endParaRPr lang="en-US" altLang="en-US" sz="1600" dirty="0">
              <a:latin typeface="Calibri" panose="020F0502020204030204" pitchFamily="34" charset="0"/>
            </a:endParaRPr>
          </a:p>
          <a:p>
            <a:pPr eaLnBrk="1" hangingPunct="1"/>
            <a:r>
              <a:rPr lang="en-US" altLang="en-US" sz="1600" dirty="0">
                <a:latin typeface="Calibri" panose="020F0502020204030204" pitchFamily="34" charset="0"/>
              </a:rPr>
              <a:t>America Saves: Want to deck your own halls this holiday season? You can afford a home if you make a savings plan. </a:t>
            </a:r>
            <a:r>
              <a:rPr lang="en-US" altLang="en-US" sz="1600" u="sng" dirty="0">
                <a:latin typeface="Calibri" panose="020F0502020204030204" pitchFamily="34" charset="0"/>
                <a:hlinkClick r:id="rId4"/>
              </a:rPr>
              <a:t>http://bit.ly/18johZu</a:t>
            </a:r>
            <a:endParaRPr lang="en-US" altLang="en-US" sz="1600" dirty="0">
              <a:latin typeface="Calibri" panose="020F0502020204030204" pitchFamily="34" charset="0"/>
            </a:endParaRPr>
          </a:p>
          <a:p>
            <a:pPr eaLnBrk="1" hangingPunct="1"/>
            <a:endParaRPr lang="en-US" altLang="en-US" dirty="0">
              <a:latin typeface="Calibri" panose="020F0502020204030204" pitchFamily="34" charset="0"/>
            </a:endParaRPr>
          </a:p>
        </p:txBody>
      </p:sp>
      <p:pic>
        <p:nvPicPr>
          <p:cNvPr id="31751" name="Picture 9" descr="textpromowebnomoney.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733800"/>
            <a:ext cx="388143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0873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ln>
            <a:noFill/>
            <a:miter lim="800000"/>
            <a:headEnd/>
            <a:tailEnd/>
          </a:ln>
        </p:spPr>
        <p:txBody>
          <a:bodyPr/>
          <a:lstStyle/>
          <a:p>
            <a:r>
              <a:rPr lang="en-US" altLang="en-US" dirty="0" smtClean="0"/>
              <a:t>Resources For Savers</a:t>
            </a:r>
          </a:p>
        </p:txBody>
      </p:sp>
      <p:sp>
        <p:nvSpPr>
          <p:cNvPr id="33795" name="TextBox 7"/>
          <p:cNvSpPr txBox="1">
            <a:spLocks noChangeArrowheads="1"/>
          </p:cNvSpPr>
          <p:nvPr/>
        </p:nvSpPr>
        <p:spPr bwMode="auto">
          <a:xfrm>
            <a:off x="228600" y="1676400"/>
            <a:ext cx="4419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800" dirty="0">
                <a:latin typeface="Calibri" panose="020F0502020204030204" pitchFamily="34" charset="0"/>
              </a:rPr>
              <a:t>Website and Social Media:</a:t>
            </a:r>
          </a:p>
          <a:p>
            <a:pPr eaLnBrk="1" hangingPunct="1"/>
            <a:r>
              <a:rPr lang="en-US" altLang="en-US" sz="1800" dirty="0">
                <a:latin typeface="Calibri" panose="020F0502020204030204" pitchFamily="34" charset="0"/>
              </a:rPr>
              <a:t>-website provides savings resources and links</a:t>
            </a:r>
          </a:p>
          <a:p>
            <a:pPr eaLnBrk="1" hangingPunct="1"/>
            <a:r>
              <a:rPr lang="en-US" altLang="en-US" sz="1800" dirty="0">
                <a:latin typeface="Calibri" panose="020F0502020204030204" pitchFamily="34" charset="0"/>
              </a:rPr>
              <a:t>-social media keeps savers engaged</a:t>
            </a:r>
          </a:p>
          <a:p>
            <a:pPr eaLnBrk="1" hangingPunct="1"/>
            <a:endParaRPr lang="en-US" altLang="en-US" sz="1800" dirty="0">
              <a:latin typeface="Calibri" panose="020F0502020204030204" pitchFamily="34" charset="0"/>
            </a:endParaRPr>
          </a:p>
        </p:txBody>
      </p:sp>
      <p:pic>
        <p:nvPicPr>
          <p:cNvPr id="33796" name="Picture 2"/>
          <p:cNvPicPr>
            <a:picLocks noChangeAspect="1" noChangeArrowheads="1"/>
          </p:cNvPicPr>
          <p:nvPr/>
        </p:nvPicPr>
        <p:blipFill>
          <a:blip r:embed="rId3">
            <a:extLst>
              <a:ext uri="{28A0092B-C50C-407E-A947-70E740481C1C}">
                <a14:useLocalDpi xmlns:a14="http://schemas.microsoft.com/office/drawing/2010/main" val="0"/>
              </a:ext>
            </a:extLst>
          </a:blip>
          <a:srcRect l="5556" t="10938" r="62222" b="26425"/>
          <a:stretch>
            <a:fillRect/>
          </a:stretch>
        </p:blipFill>
        <p:spPr bwMode="auto">
          <a:xfrm>
            <a:off x="228600" y="2743200"/>
            <a:ext cx="4630738"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797" name="Picture 2"/>
          <p:cNvPicPr>
            <a:picLocks noChangeAspect="1" noChangeArrowheads="1"/>
          </p:cNvPicPr>
          <p:nvPr/>
        </p:nvPicPr>
        <p:blipFill>
          <a:blip r:embed="rId4">
            <a:extLst>
              <a:ext uri="{28A0092B-C50C-407E-A947-70E740481C1C}">
                <a14:useLocalDpi xmlns:a14="http://schemas.microsoft.com/office/drawing/2010/main" val="0"/>
              </a:ext>
            </a:extLst>
          </a:blip>
          <a:srcRect l="8057" t="14844" r="67776" b="5469"/>
          <a:stretch>
            <a:fillRect/>
          </a:stretch>
        </p:blipFill>
        <p:spPr bwMode="auto">
          <a:xfrm>
            <a:off x="5029200" y="1524000"/>
            <a:ext cx="3886200" cy="4556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548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28600"/>
            <a:ext cx="8229600" cy="1143000"/>
          </a:xfrm>
          <a:ln>
            <a:noFill/>
            <a:miter lim="800000"/>
            <a:headEnd/>
            <a:tailEnd/>
          </a:ln>
        </p:spPr>
        <p:txBody>
          <a:bodyPr/>
          <a:lstStyle/>
          <a:p>
            <a:r>
              <a:rPr lang="en-US" altLang="en-US" dirty="0" smtClean="0"/>
              <a:t>Resources for Organizations</a:t>
            </a:r>
          </a:p>
        </p:txBody>
      </p:sp>
      <p:pic>
        <p:nvPicPr>
          <p:cNvPr id="12290" name="Picture 2"/>
          <p:cNvPicPr>
            <a:picLocks noChangeAspect="1" noChangeArrowheads="1"/>
          </p:cNvPicPr>
          <p:nvPr/>
        </p:nvPicPr>
        <p:blipFill>
          <a:blip r:embed="rId3"/>
          <a:srcRect/>
          <a:stretch>
            <a:fillRect/>
          </a:stretch>
        </p:blipFill>
        <p:spPr bwMode="auto">
          <a:xfrm>
            <a:off x="304805" y="1524000"/>
            <a:ext cx="3401663" cy="4191000"/>
          </a:xfrm>
          <a:prstGeom prst="rect">
            <a:avLst/>
          </a:prstGeom>
          <a:ln>
            <a:noFill/>
          </a:ln>
          <a:effectLst>
            <a:outerShdw blurRad="292100" dist="139700" dir="2700000" algn="tl" rotWithShape="0">
              <a:srgbClr val="333333">
                <a:alpha val="65000"/>
              </a:srgbClr>
            </a:outerShdw>
          </a:effectLst>
        </p:spPr>
      </p:pic>
      <p:pic>
        <p:nvPicPr>
          <p:cNvPr id="6" name="Picture 3"/>
          <p:cNvPicPr>
            <a:picLocks noChangeAspect="1" noChangeArrowheads="1"/>
          </p:cNvPicPr>
          <p:nvPr/>
        </p:nvPicPr>
        <p:blipFill>
          <a:blip r:embed="rId4"/>
          <a:srcRect/>
          <a:stretch>
            <a:fillRect/>
          </a:stretch>
        </p:blipFill>
        <p:spPr bwMode="auto">
          <a:xfrm>
            <a:off x="4592640" y="1527176"/>
            <a:ext cx="3581552" cy="41878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3850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dirty="0" smtClean="0"/>
              <a:t>Resources for Organizations</a:t>
            </a:r>
            <a:br>
              <a:rPr lang="en-US" altLang="en-US" dirty="0" smtClean="0"/>
            </a:br>
            <a:r>
              <a:rPr lang="en-US" altLang="en-US" dirty="0" smtClean="0"/>
              <a:t> Free Materials &amp; Support</a:t>
            </a:r>
          </a:p>
        </p:txBody>
      </p:sp>
      <p:sp>
        <p:nvSpPr>
          <p:cNvPr id="3" name="Content Placeholder 2"/>
          <p:cNvSpPr>
            <a:spLocks noGrp="1"/>
          </p:cNvSpPr>
          <p:nvPr>
            <p:ph idx="1"/>
          </p:nvPr>
        </p:nvSpPr>
        <p:spPr>
          <a:xfrm>
            <a:off x="152400" y="1543049"/>
            <a:ext cx="4038600" cy="2190751"/>
          </a:xfrm>
        </p:spPr>
        <p:txBody>
          <a:bodyPr>
            <a:normAutofit/>
          </a:bodyPr>
          <a:lstStyle/>
          <a:p>
            <a:pPr>
              <a:defRPr/>
            </a:pPr>
            <a:r>
              <a:rPr lang="en-US" b="1" dirty="0" smtClean="0"/>
              <a:t>Posters and fliers </a:t>
            </a:r>
          </a:p>
          <a:p>
            <a:pPr lvl="1">
              <a:defRPr/>
            </a:pPr>
            <a:r>
              <a:rPr lang="en-US" dirty="0" smtClean="0"/>
              <a:t>for statement envelopes</a:t>
            </a:r>
          </a:p>
          <a:p>
            <a:pPr lvl="1">
              <a:defRPr/>
            </a:pPr>
            <a:r>
              <a:rPr lang="en-US" dirty="0" smtClean="0"/>
              <a:t>to put in branches</a:t>
            </a:r>
          </a:p>
          <a:p>
            <a:pPr>
              <a:defRPr/>
            </a:pPr>
            <a:r>
              <a:rPr lang="en-US" b="1" dirty="0" smtClean="0"/>
              <a:t>Content</a:t>
            </a:r>
            <a:r>
              <a:rPr lang="en-US" dirty="0" smtClean="0"/>
              <a:t> for websites, newsletters, and social media</a:t>
            </a:r>
          </a:p>
          <a:p>
            <a:pPr>
              <a:defRPr/>
            </a:pPr>
            <a:r>
              <a:rPr lang="en-US" dirty="0" smtClean="0"/>
              <a:t>Sample </a:t>
            </a:r>
            <a:r>
              <a:rPr lang="en-US" b="1" dirty="0" smtClean="0"/>
              <a:t>press releases</a:t>
            </a:r>
          </a:p>
          <a:p>
            <a:pPr>
              <a:defRPr/>
            </a:pPr>
            <a:r>
              <a:rPr lang="en-US" dirty="0" smtClean="0"/>
              <a:t>PowerPoint </a:t>
            </a:r>
            <a:r>
              <a:rPr lang="en-US" b="1" dirty="0" smtClean="0"/>
              <a:t>presentations</a:t>
            </a:r>
          </a:p>
          <a:p>
            <a:pPr>
              <a:buFont typeface="Arial" panose="020B0604020202020204" pitchFamily="34" charset="0"/>
              <a:buNone/>
              <a:defRPr/>
            </a:pPr>
            <a:endParaRPr lang="en-US" dirty="0" smtClean="0"/>
          </a:p>
          <a:p>
            <a:pPr>
              <a:defRPr/>
            </a:pPr>
            <a:endParaRPr lang="en-US" dirty="0"/>
          </a:p>
        </p:txBody>
      </p:sp>
      <p:pic>
        <p:nvPicPr>
          <p:cNvPr id="1026" name="Picture 2"/>
          <p:cNvPicPr>
            <a:picLocks noChangeAspect="1" noChangeArrowheads="1"/>
          </p:cNvPicPr>
          <p:nvPr/>
        </p:nvPicPr>
        <p:blipFill>
          <a:blip r:embed="rId3"/>
          <a:srcRect/>
          <a:stretch>
            <a:fillRect/>
          </a:stretch>
        </p:blipFill>
        <p:spPr bwMode="auto">
          <a:xfrm>
            <a:off x="6781800" y="1566862"/>
            <a:ext cx="2173288" cy="2809875"/>
          </a:xfrm>
          <a:prstGeom prst="rect">
            <a:avLst/>
          </a:prstGeom>
          <a:ln>
            <a:noFill/>
          </a:ln>
          <a:effectLst>
            <a:outerShdw blurRad="292100" dist="139700" dir="2700000" algn="tl" rotWithShape="0">
              <a:srgbClr val="333333">
                <a:alpha val="65000"/>
              </a:srgbClr>
            </a:outerShdw>
          </a:effectLst>
        </p:spPr>
      </p:pic>
      <p:pic>
        <p:nvPicPr>
          <p:cNvPr id="1028" name="Picture 4" descr="http://americasavesweek.org/images/stories/goal%20plan%20save%20150px.jpg"/>
          <p:cNvPicPr>
            <a:picLocks noChangeAspect="1" noChangeArrowheads="1"/>
          </p:cNvPicPr>
          <p:nvPr/>
        </p:nvPicPr>
        <p:blipFill>
          <a:blip r:embed="rId4"/>
          <a:srcRect/>
          <a:stretch>
            <a:fillRect/>
          </a:stretch>
        </p:blipFill>
        <p:spPr bwMode="auto">
          <a:xfrm>
            <a:off x="4419600" y="1600200"/>
            <a:ext cx="1828800" cy="2938463"/>
          </a:xfrm>
          <a:prstGeom prst="rect">
            <a:avLst/>
          </a:prstGeom>
          <a:ln>
            <a:noFill/>
          </a:ln>
          <a:effectLst>
            <a:outerShdw blurRad="292100" dist="139700" dir="2700000" algn="tl" rotWithShape="0">
              <a:srgbClr val="333333">
                <a:alpha val="65000"/>
              </a:srgbClr>
            </a:outerShdw>
          </a:effectLst>
        </p:spPr>
      </p:pic>
      <p:pic>
        <p:nvPicPr>
          <p:cNvPr id="1029" name="Picture 5"/>
          <p:cNvPicPr>
            <a:picLocks noChangeAspect="1" noChangeArrowheads="1"/>
          </p:cNvPicPr>
          <p:nvPr/>
        </p:nvPicPr>
        <p:blipFill>
          <a:blip r:embed="rId5"/>
          <a:srcRect/>
          <a:stretch>
            <a:fillRect/>
          </a:stretch>
        </p:blipFill>
        <p:spPr bwMode="auto">
          <a:xfrm>
            <a:off x="533401" y="3650456"/>
            <a:ext cx="3477006" cy="24345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2444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altLang="en-US" dirty="0" smtClean="0"/>
              <a:t>Resources for Organizations</a:t>
            </a:r>
          </a:p>
        </p:txBody>
      </p:sp>
      <p:sp>
        <p:nvSpPr>
          <p:cNvPr id="37891" name="Content Placeholder 2"/>
          <p:cNvSpPr>
            <a:spLocks noGrp="1"/>
          </p:cNvSpPr>
          <p:nvPr>
            <p:ph idx="1"/>
          </p:nvPr>
        </p:nvSpPr>
        <p:spPr>
          <a:xfrm>
            <a:off x="228600" y="1676400"/>
            <a:ext cx="3505200" cy="4800600"/>
          </a:xfrm>
        </p:spPr>
        <p:txBody>
          <a:bodyPr/>
          <a:lstStyle/>
          <a:p>
            <a:pPr marL="0" indent="0" eaLnBrk="1" hangingPunct="1">
              <a:buFont typeface="Arial" panose="020B0604020202020204" pitchFamily="34" charset="0"/>
              <a:buNone/>
            </a:pPr>
            <a:r>
              <a:rPr lang="en-US" altLang="en-US" dirty="0" smtClean="0"/>
              <a:t>Info We Share With You:</a:t>
            </a:r>
          </a:p>
          <a:p>
            <a:pPr marL="0" indent="0" eaLnBrk="1" hangingPunct="1"/>
            <a:r>
              <a:rPr lang="en-US" altLang="en-US" sz="2800" dirty="0" smtClean="0"/>
              <a:t>   # people pledged</a:t>
            </a:r>
          </a:p>
          <a:p>
            <a:pPr marL="0" indent="0" eaLnBrk="1" hangingPunct="1"/>
            <a:r>
              <a:rPr lang="en-US" altLang="en-US" sz="2800" dirty="0" smtClean="0"/>
              <a:t>   Zip code</a:t>
            </a:r>
          </a:p>
          <a:p>
            <a:pPr marL="0" indent="0" eaLnBrk="1" hangingPunct="1"/>
            <a:r>
              <a:rPr lang="en-US" altLang="en-US" sz="2800" dirty="0" smtClean="0"/>
              <a:t>   Referral source</a:t>
            </a:r>
          </a:p>
          <a:p>
            <a:pPr marL="0" indent="0" eaLnBrk="1" hangingPunct="1"/>
            <a:r>
              <a:rPr lang="en-US" altLang="en-US" sz="2800" dirty="0" smtClean="0"/>
              <a:t>   Savings goals</a:t>
            </a:r>
          </a:p>
          <a:p>
            <a:pPr marL="0" indent="0" eaLnBrk="1" hangingPunct="1"/>
            <a:r>
              <a:rPr lang="en-US" altLang="en-US" sz="2800" dirty="0" smtClean="0"/>
              <a:t>   Amount pledged (total and median)</a:t>
            </a:r>
          </a:p>
        </p:txBody>
      </p:sp>
      <p:pic>
        <p:nvPicPr>
          <p:cNvPr id="37892" name="Picture 4"/>
          <p:cNvPicPr>
            <a:picLocks noChangeAspect="1" noChangeArrowheads="1"/>
          </p:cNvPicPr>
          <p:nvPr/>
        </p:nvPicPr>
        <p:blipFill>
          <a:blip r:embed="rId3">
            <a:extLst>
              <a:ext uri="{28A0092B-C50C-407E-A947-70E740481C1C}">
                <a14:useLocalDpi xmlns:a14="http://schemas.microsoft.com/office/drawing/2010/main" val="0"/>
              </a:ext>
            </a:extLst>
          </a:blip>
          <a:srcRect l="17810" t="10852" r="66821" b="47464"/>
          <a:stretch>
            <a:fillRect/>
          </a:stretch>
        </p:blipFill>
        <p:spPr bwMode="auto">
          <a:xfrm>
            <a:off x="3984522" y="1524001"/>
            <a:ext cx="4930877" cy="449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7893" name="Picture 4"/>
          <p:cNvPicPr>
            <a:picLocks noChangeAspect="1" noChangeArrowheads="1"/>
          </p:cNvPicPr>
          <p:nvPr/>
        </p:nvPicPr>
        <p:blipFill>
          <a:blip r:embed="rId4">
            <a:extLst>
              <a:ext uri="{28A0092B-C50C-407E-A947-70E740481C1C}">
                <a14:useLocalDpi xmlns:a14="http://schemas.microsoft.com/office/drawing/2010/main" val="0"/>
              </a:ext>
            </a:extLst>
          </a:blip>
          <a:srcRect l="11111" t="39063" r="75555" b="38281"/>
          <a:stretch>
            <a:fillRect/>
          </a:stretch>
        </p:blipFill>
        <p:spPr bwMode="auto">
          <a:xfrm>
            <a:off x="6705600" y="5024438"/>
            <a:ext cx="16398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12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dirty="0" smtClean="0"/>
              <a:t>Partner Resource Packets</a:t>
            </a:r>
          </a:p>
        </p:txBody>
      </p:sp>
      <p:sp>
        <p:nvSpPr>
          <p:cNvPr id="3" name="Content Placeholder 2"/>
          <p:cNvSpPr>
            <a:spLocks noGrp="1"/>
          </p:cNvSpPr>
          <p:nvPr>
            <p:ph idx="1"/>
          </p:nvPr>
        </p:nvSpPr>
        <p:spPr>
          <a:xfrm>
            <a:off x="685800" y="1600200"/>
            <a:ext cx="7924800" cy="4648200"/>
          </a:xfrm>
        </p:spPr>
        <p:txBody>
          <a:bodyPr>
            <a:normAutofit fontScale="92500" lnSpcReduction="10000"/>
          </a:bodyPr>
          <a:lstStyle/>
          <a:p>
            <a:pPr>
              <a:defRPr/>
            </a:pPr>
            <a:r>
              <a:rPr lang="en-US" sz="2200" b="1" dirty="0" smtClean="0"/>
              <a:t>Money Smart Week</a:t>
            </a:r>
          </a:p>
          <a:p>
            <a:pPr lvl="1">
              <a:defRPr/>
            </a:pPr>
            <a:r>
              <a:rPr lang="en-US" sz="2200" dirty="0" smtClean="0"/>
              <a:t>March 17 – May 4</a:t>
            </a:r>
          </a:p>
          <a:p>
            <a:pPr>
              <a:defRPr/>
            </a:pPr>
            <a:r>
              <a:rPr lang="en-US" sz="2200" b="1" dirty="0" smtClean="0"/>
              <a:t>Saving for Emergencies</a:t>
            </a:r>
          </a:p>
          <a:p>
            <a:pPr lvl="1">
              <a:defRPr/>
            </a:pPr>
            <a:r>
              <a:rPr lang="en-US" sz="2200" dirty="0" smtClean="0"/>
              <a:t>May 5 – June 15 </a:t>
            </a:r>
          </a:p>
          <a:p>
            <a:pPr>
              <a:defRPr/>
            </a:pPr>
            <a:r>
              <a:rPr lang="en-US" sz="2200" b="1" dirty="0" smtClean="0"/>
              <a:t>Credit &amp; Debt</a:t>
            </a:r>
          </a:p>
          <a:p>
            <a:pPr lvl="1">
              <a:defRPr/>
            </a:pPr>
            <a:r>
              <a:rPr lang="en-US" sz="2200" dirty="0" smtClean="0"/>
              <a:t>June 16 – July 27</a:t>
            </a:r>
          </a:p>
          <a:p>
            <a:pPr>
              <a:defRPr/>
            </a:pPr>
            <a:r>
              <a:rPr lang="en-US" sz="2200" b="1" dirty="0" smtClean="0"/>
              <a:t>Saving for College</a:t>
            </a:r>
          </a:p>
          <a:p>
            <a:pPr lvl="1">
              <a:defRPr/>
            </a:pPr>
            <a:r>
              <a:rPr lang="en-US" sz="2200" dirty="0" smtClean="0"/>
              <a:t>July 28 –  Sept. 7</a:t>
            </a:r>
          </a:p>
          <a:p>
            <a:pPr>
              <a:defRPr/>
            </a:pPr>
            <a:r>
              <a:rPr lang="en-US" sz="2200" b="1" dirty="0" smtClean="0"/>
              <a:t>Retirement</a:t>
            </a:r>
          </a:p>
          <a:p>
            <a:pPr lvl="1">
              <a:defRPr/>
            </a:pPr>
            <a:r>
              <a:rPr lang="en-US" sz="2200" dirty="0" smtClean="0"/>
              <a:t>Sept. 8 – October 19</a:t>
            </a:r>
          </a:p>
          <a:p>
            <a:pPr>
              <a:defRPr/>
            </a:pPr>
            <a:r>
              <a:rPr lang="en-US" sz="2200" b="1" dirty="0" smtClean="0"/>
              <a:t>Holiday Spending &amp; Saving					</a:t>
            </a:r>
            <a:endParaRPr lang="en-US" sz="2200" b="1" dirty="0"/>
          </a:p>
          <a:p>
            <a:pPr lvl="1">
              <a:defRPr/>
            </a:pPr>
            <a:r>
              <a:rPr lang="en-US" sz="2200" dirty="0" smtClean="0"/>
              <a:t>October 20 – November 30</a:t>
            </a:r>
          </a:p>
        </p:txBody>
      </p:sp>
      <p:pic>
        <p:nvPicPr>
          <p:cNvPr id="5" name="Picture 5"/>
          <p:cNvPicPr>
            <a:picLocks noChangeAspect="1" noChangeArrowheads="1"/>
          </p:cNvPicPr>
          <p:nvPr/>
        </p:nvPicPr>
        <p:blipFill>
          <a:blip r:embed="rId3"/>
          <a:srcRect/>
          <a:stretch>
            <a:fillRect/>
          </a:stretch>
        </p:blipFill>
        <p:spPr bwMode="auto">
          <a:xfrm>
            <a:off x="4800600" y="1905000"/>
            <a:ext cx="3733800" cy="2614613"/>
          </a:xfrm>
          <a:prstGeom prst="rect">
            <a:avLst/>
          </a:prstGeom>
          <a:ln>
            <a:noFill/>
          </a:ln>
          <a:effectLst>
            <a:outerShdw blurRad="292100" dist="139700" dir="2700000" algn="tl" rotWithShape="0">
              <a:srgbClr val="333333">
                <a:alpha val="65000"/>
              </a:srgbClr>
            </a:outerShdw>
          </a:effectLst>
        </p:spPr>
      </p:pic>
      <p:sp>
        <p:nvSpPr>
          <p:cNvPr id="36869" name="TextBox 5"/>
          <p:cNvSpPr txBox="1">
            <a:spLocks noChangeArrowheads="1"/>
          </p:cNvSpPr>
          <p:nvPr/>
        </p:nvSpPr>
        <p:spPr bwMode="auto">
          <a:xfrm>
            <a:off x="5105400" y="4953000"/>
            <a:ext cx="3352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t>Visit AmericaSaves.org and click the “For Organizations” tab to sign up to receive our packets</a:t>
            </a:r>
            <a:endParaRPr lang="en-US" altLang="en-US" dirty="0"/>
          </a:p>
        </p:txBody>
      </p:sp>
    </p:spTree>
    <p:extLst>
      <p:ext uri="{BB962C8B-B14F-4D97-AF65-F5344CB8AC3E}">
        <p14:creationId xmlns:p14="http://schemas.microsoft.com/office/powerpoint/2010/main" val="1762560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dirty="0" smtClean="0"/>
              <a:t>America Saves Week</a:t>
            </a:r>
          </a:p>
        </p:txBody>
      </p:sp>
      <p:sp>
        <p:nvSpPr>
          <p:cNvPr id="39939" name="Content Placeholder 2"/>
          <p:cNvSpPr>
            <a:spLocks noGrp="1"/>
          </p:cNvSpPr>
          <p:nvPr>
            <p:ph type="body" idx="1"/>
          </p:nvPr>
        </p:nvSpPr>
        <p:spPr>
          <a:xfrm>
            <a:off x="457200" y="1371600"/>
            <a:ext cx="8229600" cy="4495800"/>
          </a:xfrm>
        </p:spPr>
        <p:txBody>
          <a:bodyPr/>
          <a:lstStyle/>
          <a:p>
            <a:endParaRPr lang="en-US" altLang="en-US" dirty="0" smtClean="0"/>
          </a:p>
          <a:p>
            <a:endParaRPr lang="en-US" altLang="en-US" dirty="0" smtClean="0"/>
          </a:p>
          <a:p>
            <a:pPr eaLnBrk="1" hangingPunct="1">
              <a:buFont typeface="Arial" panose="020B0604020202020204" pitchFamily="34" charset="0"/>
              <a:buNone/>
            </a:pPr>
            <a:endParaRPr lang="en-US" altLang="en-US" dirty="0" smtClean="0"/>
          </a:p>
          <a:p>
            <a:pPr algn="ctr" eaLnBrk="1" hangingPunct="1">
              <a:buFont typeface="Arial" panose="020B0604020202020204" pitchFamily="34" charset="0"/>
              <a:buNone/>
            </a:pPr>
            <a:r>
              <a:rPr lang="en-US" altLang="en-US" dirty="0" smtClean="0"/>
              <a:t>	</a:t>
            </a:r>
            <a:r>
              <a:rPr lang="en-US" altLang="en-US" sz="2000" dirty="0" smtClean="0">
                <a:ea typeface="ＭＳ Ｐゴシック" pitchFamily="34" charset="-128"/>
                <a:cs typeface="Georgia" panose="02040502050405020303" pitchFamily="18" charset="0"/>
              </a:rPr>
              <a:t>Co-coordinated by America Saves and </a:t>
            </a:r>
            <a:br>
              <a:rPr lang="en-US" altLang="en-US" sz="2000" dirty="0" smtClean="0">
                <a:ea typeface="ＭＳ Ｐゴシック" pitchFamily="34" charset="-128"/>
                <a:cs typeface="Georgia" panose="02040502050405020303" pitchFamily="18" charset="0"/>
              </a:rPr>
            </a:br>
            <a:r>
              <a:rPr lang="en-US" altLang="en-US" sz="2000" dirty="0" smtClean="0">
                <a:ea typeface="ＭＳ Ｐゴシック" pitchFamily="34" charset="-128"/>
                <a:cs typeface="Georgia" panose="02040502050405020303" pitchFamily="18" charset="0"/>
              </a:rPr>
              <a:t>the American Savings Education Council</a:t>
            </a:r>
          </a:p>
          <a:p>
            <a:pPr algn="ctr" eaLnBrk="1" hangingPunct="1">
              <a:buFont typeface="Arial" panose="020B0604020202020204" pitchFamily="34" charset="0"/>
              <a:buNone/>
            </a:pPr>
            <a:endParaRPr lang="en-US" altLang="en-US" sz="2000" dirty="0" smtClean="0">
              <a:ea typeface="ＭＳ Ｐゴシック" pitchFamily="34" charset="-128"/>
              <a:cs typeface="Georgia" panose="02040502050405020303" pitchFamily="18" charset="0"/>
            </a:endParaRPr>
          </a:p>
          <a:p>
            <a:pPr algn="ctr" eaLnBrk="1" hangingPunct="1">
              <a:buFont typeface="Arial" panose="020B0604020202020204" pitchFamily="34" charset="0"/>
              <a:buNone/>
            </a:pPr>
            <a:r>
              <a:rPr lang="en-US" altLang="en-US" sz="2000" dirty="0" smtClean="0">
                <a:ea typeface="ＭＳ Ｐゴシック" pitchFamily="34" charset="-128"/>
                <a:cs typeface="Georgia" panose="02040502050405020303" pitchFamily="18" charset="0"/>
              </a:rPr>
              <a:t>An annual opportunity for Americans to assess their financial condition and goals</a:t>
            </a:r>
          </a:p>
          <a:p>
            <a:pPr algn="ctr" eaLnBrk="1" hangingPunct="1">
              <a:buFont typeface="Arial" panose="020B0604020202020204" pitchFamily="34" charset="0"/>
              <a:buNone/>
            </a:pPr>
            <a:endParaRPr lang="en-US" altLang="en-US" sz="2000" dirty="0" smtClean="0">
              <a:ea typeface="ＭＳ Ｐゴシック" pitchFamily="34" charset="-128"/>
              <a:cs typeface="Georgia" panose="02040502050405020303" pitchFamily="18" charset="0"/>
            </a:endParaRPr>
          </a:p>
          <a:p>
            <a:pPr algn="ctr" eaLnBrk="1" hangingPunct="1">
              <a:buFont typeface="Arial" panose="020B0604020202020204" pitchFamily="34" charset="0"/>
              <a:buNone/>
            </a:pPr>
            <a:r>
              <a:rPr lang="en-US" altLang="en-US" sz="2000" dirty="0" smtClean="0">
                <a:ea typeface="ＭＳ Ｐゴシック" pitchFamily="34" charset="-128"/>
                <a:cs typeface="Georgia" panose="02040502050405020303" pitchFamily="18" charset="0"/>
              </a:rPr>
              <a:t>A dedicated time for financial action</a:t>
            </a:r>
          </a:p>
          <a:p>
            <a:pPr algn="ctr" eaLnBrk="1" hangingPunct="1">
              <a:buFont typeface="Arial" panose="020B0604020202020204" pitchFamily="34" charset="0"/>
              <a:buNone/>
            </a:pPr>
            <a:endParaRPr lang="en-US" altLang="en-US" sz="2000" dirty="0" smtClean="0">
              <a:ea typeface="ＭＳ Ｐゴシック" pitchFamily="34" charset="-128"/>
              <a:cs typeface="Georgia" panose="02040502050405020303" pitchFamily="18" charset="0"/>
            </a:endParaRPr>
          </a:p>
          <a:p>
            <a:pPr algn="ctr" eaLnBrk="1" hangingPunct="1">
              <a:buFont typeface="Arial" panose="020B0604020202020204" pitchFamily="34" charset="0"/>
              <a:buNone/>
            </a:pPr>
            <a:r>
              <a:rPr lang="en-US" altLang="en-US" sz="2000" dirty="0" smtClean="0">
                <a:ea typeface="ＭＳ Ｐゴシック" pitchFamily="34" charset="-128"/>
                <a:cs typeface="Georgia" panose="02040502050405020303" pitchFamily="18" charset="0"/>
              </a:rPr>
              <a:t>A time for organizations and institutions to emphasize Saving</a:t>
            </a:r>
            <a:endParaRPr lang="en-US" altLang="en-US" sz="2000" dirty="0" smtClean="0">
              <a:solidFill>
                <a:srgbClr val="FFFF00"/>
              </a:solidFill>
              <a:ea typeface="ＭＳ Ｐゴシック" pitchFamily="34" charset="-128"/>
              <a:cs typeface="Georgia" panose="02040502050405020303" pitchFamily="18" charset="0"/>
            </a:endParaRPr>
          </a:p>
          <a:p>
            <a:pPr>
              <a:buFont typeface="Arial" panose="020B0604020202020204" pitchFamily="34" charset="0"/>
              <a:buNone/>
            </a:pPr>
            <a:endParaRPr lang="en-US" altLang="en-US" sz="2000" dirty="0" smtClean="0"/>
          </a:p>
        </p:txBody>
      </p:sp>
      <p:sp>
        <p:nvSpPr>
          <p:cNvPr id="5" name="TextBox 4"/>
          <p:cNvSpPr txBox="1"/>
          <p:nvPr/>
        </p:nvSpPr>
        <p:spPr>
          <a:xfrm>
            <a:off x="2019300" y="1752600"/>
            <a:ext cx="5181600" cy="461963"/>
          </a:xfrm>
          <a:prstGeom prst="rect">
            <a:avLst/>
          </a:prstGeom>
          <a:noFill/>
        </p:spPr>
        <p:txBody>
          <a:bodyPr>
            <a:spAutoFit/>
          </a:bodyPr>
          <a:lstStyle/>
          <a:p>
            <a:pPr>
              <a:defRPr/>
            </a:pPr>
            <a:r>
              <a:rPr lang="en-US" sz="2400" b="1" dirty="0">
                <a:solidFill>
                  <a:schemeClr val="accent3">
                    <a:lumMod val="75000"/>
                  </a:schemeClr>
                </a:solidFill>
              </a:rPr>
              <a:t>February 23 – February 28, 2015</a:t>
            </a:r>
          </a:p>
        </p:txBody>
      </p:sp>
    </p:spTree>
    <p:extLst>
      <p:ext uri="{BB962C8B-B14F-4D97-AF65-F5344CB8AC3E}">
        <p14:creationId xmlns:p14="http://schemas.microsoft.com/office/powerpoint/2010/main" val="3591466926"/>
      </p:ext>
    </p:extLst>
  </p:cSld>
  <p:clrMapOvr>
    <a:overrideClrMapping bg1="lt1" tx1="dk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America Saves Week</a:t>
            </a:r>
            <a:endParaRPr lang="en-US" dirty="0"/>
          </a:p>
        </p:txBody>
      </p:sp>
      <p:sp>
        <p:nvSpPr>
          <p:cNvPr id="3" name="Text Placeholder 2"/>
          <p:cNvSpPr>
            <a:spLocks noGrp="1"/>
          </p:cNvSpPr>
          <p:nvPr>
            <p:ph type="body" idx="1"/>
          </p:nvPr>
        </p:nvSpPr>
        <p:spPr/>
        <p:txBody>
          <a:bodyPr/>
          <a:lstStyle/>
          <a:p>
            <a:r>
              <a:rPr lang="en-US" sz="2800" u="sng" dirty="0" smtClean="0">
                <a:hlinkClick r:id="rId2"/>
              </a:rPr>
              <a:t>America Saves - Holly Petraeus</a:t>
            </a:r>
            <a:r>
              <a:rPr lang="en-US" sz="2800" dirty="0" smtClean="0"/>
              <a:t> of the Consumer Financial Protection Bureau talks about the need to save</a:t>
            </a:r>
            <a:endParaRPr lang="en-US" sz="2800" dirty="0"/>
          </a:p>
        </p:txBody>
      </p:sp>
      <p:sp>
        <p:nvSpPr>
          <p:cNvPr id="4" name="Slide Number Placeholder 3"/>
          <p:cNvSpPr>
            <a:spLocks noGrp="1"/>
          </p:cNvSpPr>
          <p:nvPr>
            <p:ph type="sldNum" idx="12"/>
          </p:nvPr>
        </p:nvSpPr>
        <p:spPr/>
        <p:txBody>
          <a:bodyPr/>
          <a:lstStyle/>
          <a:p>
            <a:pPr marL="0" lvl="0" indent="-88900">
              <a:spcBef>
                <a:spcPts val="0"/>
              </a:spcBef>
              <a:buClr>
                <a:srgbClr val="000000"/>
              </a:buClr>
              <a:buFont typeface="Arial"/>
              <a:buChar char="●"/>
            </a:pPr>
            <a:endParaRPr lang="en-US" dirty="0" smtClean="0"/>
          </a:p>
          <a:p>
            <a:pPr marL="457200" lvl="1" indent="-88900">
              <a:spcBef>
                <a:spcPts val="0"/>
              </a:spcBef>
              <a:buClr>
                <a:srgbClr val="000000"/>
              </a:buClr>
              <a:buFont typeface="Courier New"/>
              <a:buChar char="o"/>
            </a:pPr>
            <a:endParaRPr lang="en-US" dirty="0" smtClean="0"/>
          </a:p>
          <a:p>
            <a:pPr marL="914400" lvl="2" indent="-88900">
              <a:spcBef>
                <a:spcPts val="0"/>
              </a:spcBef>
              <a:buClr>
                <a:srgbClr val="000000"/>
              </a:buClr>
              <a:buFont typeface="Wingdings"/>
              <a:buChar char="§"/>
            </a:pPr>
            <a:endParaRPr lang="en-US" dirty="0" smtClean="0"/>
          </a:p>
          <a:p>
            <a:pPr marL="1371600" lvl="3" indent="-88900">
              <a:spcBef>
                <a:spcPts val="0"/>
              </a:spcBef>
              <a:buClr>
                <a:srgbClr val="000000"/>
              </a:buClr>
              <a:buFont typeface="Arial"/>
              <a:buChar char="●"/>
            </a:pPr>
            <a:endParaRPr lang="en-US" dirty="0" smtClean="0"/>
          </a:p>
          <a:p>
            <a:pPr marL="1828800" lvl="4" indent="-88900">
              <a:spcBef>
                <a:spcPts val="0"/>
              </a:spcBef>
              <a:buClr>
                <a:srgbClr val="000000"/>
              </a:buClr>
              <a:buFont typeface="Courier New"/>
              <a:buChar char="o"/>
            </a:pPr>
            <a:endParaRPr lang="en-US" dirty="0" smtClean="0"/>
          </a:p>
          <a:p>
            <a:pPr marL="2286000" lvl="5" indent="-88900">
              <a:spcBef>
                <a:spcPts val="0"/>
              </a:spcBef>
              <a:buClr>
                <a:srgbClr val="000000"/>
              </a:buClr>
              <a:buFont typeface="Wingdings"/>
              <a:buChar char="§"/>
            </a:pPr>
            <a:endParaRPr lang="en-US" dirty="0" smtClean="0"/>
          </a:p>
          <a:p>
            <a:pPr marL="2743200" lvl="6" indent="-88900">
              <a:spcBef>
                <a:spcPts val="0"/>
              </a:spcBef>
              <a:buClr>
                <a:srgbClr val="000000"/>
              </a:buClr>
              <a:buFont typeface="Arial"/>
              <a:buChar char="●"/>
            </a:pPr>
            <a:endParaRPr lang="en-US" dirty="0" smtClean="0"/>
          </a:p>
          <a:p>
            <a:pPr marL="3200400" lvl="7" indent="-88900">
              <a:spcBef>
                <a:spcPts val="0"/>
              </a:spcBef>
              <a:buClr>
                <a:srgbClr val="000000"/>
              </a:buClr>
              <a:buFont typeface="Courier New"/>
              <a:buChar char="o"/>
            </a:pPr>
            <a:endParaRPr lang="en-US" dirty="0" smtClean="0"/>
          </a:p>
          <a:p>
            <a:pPr marL="3657600" lvl="8" indent="-88900">
              <a:spcBef>
                <a:spcPts val="0"/>
              </a:spcBef>
              <a:buClr>
                <a:srgbClr val="000000"/>
              </a:buClr>
              <a:buFont typeface="Wingdings"/>
              <a:buChar char="§"/>
            </a:pPr>
            <a:endParaRPr lang="en-US" dirty="0"/>
          </a:p>
        </p:txBody>
      </p:sp>
    </p:spTree>
    <p:extLst>
      <p:ext uri="{BB962C8B-B14F-4D97-AF65-F5344CB8AC3E}">
        <p14:creationId xmlns:p14="http://schemas.microsoft.com/office/powerpoint/2010/main" val="311846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Moderator</a:t>
            </a:r>
          </a:p>
        </p:txBody>
      </p:sp>
      <p:sp>
        <p:nvSpPr>
          <p:cNvPr id="4" name="Shape 21"/>
          <p:cNvSpPr/>
          <p:nvPr>
            <p:custDataLst>
              <p:tags r:id="rId1"/>
            </p:custDataLst>
          </p:nvPr>
        </p:nvSpPr>
        <p:spPr>
          <a:xfrm>
            <a:off x="-76200" y="5943600"/>
            <a:ext cx="9144000" cy="75238"/>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algn="ctr"/>
            <a:endParaRPr kern="0" dirty="0">
              <a:solidFill>
                <a:srgbClr val="FFFFFF"/>
              </a:solidFill>
              <a:latin typeface="Calibri"/>
              <a:ea typeface="Calibri"/>
              <a:cs typeface="Calibri"/>
              <a:sym typeface="Calibri"/>
            </a:endParaRPr>
          </a:p>
        </p:txBody>
      </p:sp>
      <p:sp>
        <p:nvSpPr>
          <p:cNvPr id="5" name="Slide Number Placeholder 3"/>
          <p:cNvSpPr txBox="1">
            <a:spLocks/>
          </p:cNvSpPr>
          <p:nvPr/>
        </p:nvSpPr>
        <p:spPr>
          <a:xfrm>
            <a:off x="6705600" y="6432551"/>
            <a:ext cx="213359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pPr>
            <a:endParaRPr lang="en-US" dirty="0" smtClean="0"/>
          </a:p>
          <a:p>
            <a:pPr lvl="1" indent="-88900">
              <a:buClr>
                <a:srgbClr val="000000"/>
              </a:buClr>
              <a:buFont typeface="Courier New"/>
              <a:buChar char="o"/>
            </a:pPr>
            <a:endParaRPr lang="en-US" dirty="0" smtClean="0"/>
          </a:p>
          <a:p>
            <a:pPr lvl="2" indent="-88900">
              <a:buClr>
                <a:srgbClr val="000000"/>
              </a:buClr>
              <a:buFont typeface="Wingdings"/>
              <a:buChar char="§"/>
            </a:pPr>
            <a:endParaRPr lang="en-US" dirty="0" smtClean="0"/>
          </a:p>
          <a:p>
            <a:pPr lvl="3" indent="-88900">
              <a:buClr>
                <a:srgbClr val="000000"/>
              </a:buClr>
              <a:buFont typeface="Arial"/>
              <a:buChar char="●"/>
            </a:pPr>
            <a:endParaRPr lang="en-US" dirty="0" smtClean="0"/>
          </a:p>
          <a:p>
            <a:pPr lvl="4" indent="-88900">
              <a:buClr>
                <a:srgbClr val="000000"/>
              </a:buClr>
              <a:buFont typeface="Courier New"/>
              <a:buChar char="o"/>
            </a:pPr>
            <a:endParaRPr lang="en-US" dirty="0" smtClean="0"/>
          </a:p>
          <a:p>
            <a:pPr lvl="5" indent="-88900">
              <a:buClr>
                <a:srgbClr val="000000"/>
              </a:buClr>
              <a:buFont typeface="Wingdings"/>
              <a:buChar char="§"/>
            </a:pPr>
            <a:endParaRPr lang="en-US" dirty="0" smtClean="0"/>
          </a:p>
          <a:p>
            <a:pPr lvl="6" indent="-88900">
              <a:buClr>
                <a:srgbClr val="000000"/>
              </a:buClr>
              <a:buFont typeface="Arial"/>
              <a:buChar char="●"/>
            </a:pPr>
            <a:endParaRPr lang="en-US" dirty="0" smtClean="0"/>
          </a:p>
          <a:p>
            <a:pPr lvl="7" indent="-88900">
              <a:buClr>
                <a:srgbClr val="000000"/>
              </a:buClr>
              <a:buFont typeface="Courier New"/>
              <a:buChar char="o"/>
            </a:pPr>
            <a:endParaRPr lang="en-US" dirty="0" smtClean="0"/>
          </a:p>
          <a:p>
            <a:pPr lvl="8" indent="-88900">
              <a:buClr>
                <a:srgbClr val="000000"/>
              </a:buClr>
              <a:buFont typeface="Wingdings"/>
              <a:buChar char="§"/>
            </a:pPr>
            <a:endParaRPr lang="en-US" dirty="0"/>
          </a:p>
        </p:txBody>
      </p:sp>
      <p:sp>
        <p:nvSpPr>
          <p:cNvPr id="10" name="Text Placeholder 2"/>
          <p:cNvSpPr txBox="1">
            <a:spLocks/>
          </p:cNvSpPr>
          <p:nvPr/>
        </p:nvSpPr>
        <p:spPr>
          <a:xfrm>
            <a:off x="389420" y="4419600"/>
            <a:ext cx="4876766" cy="761999"/>
          </a:xfrm>
          <a:prstGeom prst="rect">
            <a:avLst/>
          </a:prstGeom>
          <a:noFill/>
          <a:ln>
            <a:noFill/>
          </a:ln>
        </p:spPr>
        <p:txBody>
          <a:bodyPr lIns="91425" tIns="91425" rIns="91425" bIns="91425" anchor="t" anchorCtr="0">
            <a:scene3d>
              <a:camera prst="orthographicFront"/>
              <a:lightRig rig="soft" dir="tl">
                <a:rot lat="0" lon="0" rev="0"/>
              </a:lightRig>
            </a:scene3d>
            <a:sp3d contourW="25400" prstMaterial="matte">
              <a:contourClr>
                <a:schemeClr val="accent2">
                  <a:tint val="20000"/>
                </a:schemeClr>
              </a:contourClr>
            </a:sp3d>
          </a:bodyPr>
          <a:lstStyle>
            <a:defPPr marR="0" algn="l" rtl="0">
              <a:lnSpc>
                <a:spcPct val="100000"/>
              </a:lnSpc>
              <a:spcBef>
                <a:spcPts val="0"/>
              </a:spcBef>
              <a:spcAft>
                <a:spcPts val="0"/>
              </a:spcAft>
            </a:defPPr>
            <a:lvl1pPr marL="342900" marR="0" indent="-200660" algn="l" rtl="0">
              <a:lnSpc>
                <a:spcPct val="100000"/>
              </a:lnSpc>
              <a:spcBef>
                <a:spcPts val="0"/>
              </a:spcBef>
              <a:spcAft>
                <a:spcPts val="600"/>
              </a:spcAft>
              <a:buClr>
                <a:schemeClr val="accent1"/>
              </a:buClr>
              <a:buFont typeface="Symbol" panose="05050102010706020507" pitchFamily="18" charset="2"/>
              <a:buChar char=""/>
              <a:defRPr sz="1400" b="0" i="0" u="none" strike="noStrike" cap="none" baseline="0">
                <a:solidFill>
                  <a:srgbClr val="000000"/>
                </a:solidFill>
                <a:latin typeface="Arial"/>
                <a:ea typeface="Arial"/>
                <a:cs typeface="Arial"/>
                <a:sym typeface="Arial"/>
              </a:defRPr>
            </a:lvl1pPr>
            <a:lvl2pPr marL="742950" marR="0" indent="-158750" algn="l" rtl="0">
              <a:lnSpc>
                <a:spcPct val="100000"/>
              </a:lnSpc>
              <a:spcBef>
                <a:spcPts val="0"/>
              </a:spcBef>
              <a:spcAft>
                <a:spcPts val="600"/>
              </a:spcAft>
              <a:buClr>
                <a:srgbClr val="FF0000"/>
              </a:buClr>
              <a:buFont typeface="Noto Symbol"/>
              <a:buChar char="▪"/>
              <a:defRPr sz="1400" b="0" i="0" u="none" strike="noStrike" cap="none" baseline="0">
                <a:solidFill>
                  <a:srgbClr val="000000"/>
                </a:solidFill>
                <a:latin typeface="Arial"/>
                <a:ea typeface="Arial"/>
                <a:cs typeface="Arial"/>
                <a:sym typeface="Arial"/>
              </a:defRPr>
            </a:lvl2pPr>
            <a:lvl3pPr marL="1143000" marR="0" indent="-116839" algn="l" rtl="0">
              <a:lnSpc>
                <a:spcPct val="100000"/>
              </a:lnSpc>
              <a:spcBef>
                <a:spcPts val="0"/>
              </a:spcBef>
              <a:spcAft>
                <a:spcPts val="600"/>
              </a:spcAft>
              <a:buClr>
                <a:srgbClr val="538CD5"/>
              </a:buClr>
              <a:buFont typeface="Noto Symbol"/>
              <a:buChar char="▪"/>
              <a:defRPr sz="1400" b="0" i="0" u="none" strike="noStrike" cap="none" baseline="0">
                <a:solidFill>
                  <a:srgbClr val="000000"/>
                </a:solidFill>
                <a:latin typeface="Arial"/>
                <a:ea typeface="Arial"/>
                <a:cs typeface="Arial"/>
                <a:sym typeface="Arial"/>
              </a:defRPr>
            </a:lvl3pPr>
            <a:lvl4pPr marL="1600200" marR="0" indent="-1079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4pPr>
            <a:lvl5pPr marL="2057400" marR="0" indent="-1333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5pPr>
            <a:lvl6pPr marL="25146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6pPr>
            <a:lvl7pPr marL="29718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7pPr>
            <a:lvl8pPr marL="34290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8pPr>
            <a:lvl9pPr marL="38862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9pPr>
          </a:lstStyle>
          <a:p>
            <a:pPr marL="142240" indent="0">
              <a:buClr>
                <a:srgbClr val="4F81BD"/>
              </a:buClr>
              <a:buFont typeface="Symbol" panose="05050102010706020507" pitchFamily="18" charset="2"/>
              <a:buNone/>
            </a:pPr>
            <a:endParaRPr lang="en-US" sz="2800" b="1" kern="0" spc="50" dirty="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endParaRPr>
          </a:p>
        </p:txBody>
      </p:sp>
      <p:sp>
        <p:nvSpPr>
          <p:cNvPr id="11" name="Shape 21"/>
          <p:cNvSpPr/>
          <p:nvPr>
            <p:custDataLst>
              <p:tags r:id="rId2"/>
            </p:custDataLst>
          </p:nvPr>
        </p:nvSpPr>
        <p:spPr>
          <a:xfrm>
            <a:off x="-26070" y="5943600"/>
            <a:ext cx="9144000" cy="75238"/>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algn="ctr"/>
            <a:endParaRPr kern="0" dirty="0">
              <a:solidFill>
                <a:srgbClr val="FFFFFF"/>
              </a:solidFill>
              <a:latin typeface="Calibri"/>
              <a:ea typeface="Calibri"/>
              <a:cs typeface="Calibri"/>
              <a:sym typeface="Calibri"/>
            </a:endParaRPr>
          </a:p>
        </p:txBody>
      </p:sp>
      <p:sp>
        <p:nvSpPr>
          <p:cNvPr id="13" name="Text Placeholder 2"/>
          <p:cNvSpPr txBox="1">
            <a:spLocks/>
          </p:cNvSpPr>
          <p:nvPr/>
        </p:nvSpPr>
        <p:spPr>
          <a:xfrm>
            <a:off x="541820" y="4572000"/>
            <a:ext cx="4876766" cy="761999"/>
          </a:xfrm>
          <a:prstGeom prst="rect">
            <a:avLst/>
          </a:prstGeom>
          <a:noFill/>
          <a:ln>
            <a:noFill/>
          </a:ln>
        </p:spPr>
        <p:txBody>
          <a:bodyPr lIns="91425" tIns="91425" rIns="91425" bIns="91425" anchor="t" anchorCtr="0">
            <a:scene3d>
              <a:camera prst="orthographicFront"/>
              <a:lightRig rig="soft" dir="tl">
                <a:rot lat="0" lon="0" rev="0"/>
              </a:lightRig>
            </a:scene3d>
            <a:sp3d contourW="25400" prstMaterial="matte">
              <a:contourClr>
                <a:schemeClr val="accent2">
                  <a:tint val="20000"/>
                </a:schemeClr>
              </a:contourClr>
            </a:sp3d>
          </a:bodyPr>
          <a:lstStyle>
            <a:defPPr marR="0" algn="l" rtl="0">
              <a:lnSpc>
                <a:spcPct val="100000"/>
              </a:lnSpc>
              <a:spcBef>
                <a:spcPts val="0"/>
              </a:spcBef>
              <a:spcAft>
                <a:spcPts val="0"/>
              </a:spcAft>
            </a:defPPr>
            <a:lvl1pPr marL="342900" marR="0" indent="-200660" algn="l" rtl="0">
              <a:lnSpc>
                <a:spcPct val="100000"/>
              </a:lnSpc>
              <a:spcBef>
                <a:spcPts val="0"/>
              </a:spcBef>
              <a:spcAft>
                <a:spcPts val="600"/>
              </a:spcAft>
              <a:buClr>
                <a:schemeClr val="accent1"/>
              </a:buClr>
              <a:buFont typeface="Symbol" panose="05050102010706020507" pitchFamily="18" charset="2"/>
              <a:buChar char=""/>
              <a:defRPr sz="1400" b="0" i="0" u="none" strike="noStrike" cap="none" baseline="0">
                <a:solidFill>
                  <a:srgbClr val="000000"/>
                </a:solidFill>
                <a:latin typeface="Arial"/>
                <a:ea typeface="Arial"/>
                <a:cs typeface="Arial"/>
                <a:sym typeface="Arial"/>
              </a:defRPr>
            </a:lvl1pPr>
            <a:lvl2pPr marL="742950" marR="0" indent="-158750" algn="l" rtl="0">
              <a:lnSpc>
                <a:spcPct val="100000"/>
              </a:lnSpc>
              <a:spcBef>
                <a:spcPts val="0"/>
              </a:spcBef>
              <a:spcAft>
                <a:spcPts val="600"/>
              </a:spcAft>
              <a:buClr>
                <a:srgbClr val="FF0000"/>
              </a:buClr>
              <a:buFont typeface="Noto Symbol"/>
              <a:buChar char="▪"/>
              <a:defRPr sz="1400" b="0" i="0" u="none" strike="noStrike" cap="none" baseline="0">
                <a:solidFill>
                  <a:srgbClr val="000000"/>
                </a:solidFill>
                <a:latin typeface="Arial"/>
                <a:ea typeface="Arial"/>
                <a:cs typeface="Arial"/>
                <a:sym typeface="Arial"/>
              </a:defRPr>
            </a:lvl2pPr>
            <a:lvl3pPr marL="1143000" marR="0" indent="-116839" algn="l" rtl="0">
              <a:lnSpc>
                <a:spcPct val="100000"/>
              </a:lnSpc>
              <a:spcBef>
                <a:spcPts val="0"/>
              </a:spcBef>
              <a:spcAft>
                <a:spcPts val="600"/>
              </a:spcAft>
              <a:buClr>
                <a:srgbClr val="538CD5"/>
              </a:buClr>
              <a:buFont typeface="Noto Symbol"/>
              <a:buChar char="▪"/>
              <a:defRPr sz="1400" b="0" i="0" u="none" strike="noStrike" cap="none" baseline="0">
                <a:solidFill>
                  <a:srgbClr val="000000"/>
                </a:solidFill>
                <a:latin typeface="Arial"/>
                <a:ea typeface="Arial"/>
                <a:cs typeface="Arial"/>
                <a:sym typeface="Arial"/>
              </a:defRPr>
            </a:lvl3pPr>
            <a:lvl4pPr marL="1600200" marR="0" indent="-1079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4pPr>
            <a:lvl5pPr marL="2057400" marR="0" indent="-1333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5pPr>
            <a:lvl6pPr marL="25146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6pPr>
            <a:lvl7pPr marL="29718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7pPr>
            <a:lvl8pPr marL="34290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8pPr>
            <a:lvl9pPr marL="38862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9pPr>
          </a:lstStyle>
          <a:p>
            <a:pPr marL="142240" indent="0">
              <a:buClr>
                <a:srgbClr val="4F81BD"/>
              </a:buClr>
              <a:buFont typeface="Symbol" panose="05050102010706020507" pitchFamily="18" charset="2"/>
              <a:buNone/>
            </a:pPr>
            <a:endParaRPr lang="en-US" sz="2800" b="1" kern="0" spc="50" dirty="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endParaRPr>
          </a:p>
        </p:txBody>
      </p:sp>
      <p:sp>
        <p:nvSpPr>
          <p:cNvPr id="14" name="Text Placeholder 2"/>
          <p:cNvSpPr txBox="1">
            <a:spLocks/>
          </p:cNvSpPr>
          <p:nvPr/>
        </p:nvSpPr>
        <p:spPr>
          <a:xfrm>
            <a:off x="694220" y="4724400"/>
            <a:ext cx="4876766" cy="761999"/>
          </a:xfrm>
          <a:prstGeom prst="rect">
            <a:avLst/>
          </a:prstGeom>
          <a:noFill/>
          <a:ln>
            <a:noFill/>
          </a:ln>
        </p:spPr>
        <p:txBody>
          <a:bodyPr lIns="91425" tIns="91425" rIns="91425" bIns="91425" anchor="t" anchorCtr="0">
            <a:scene3d>
              <a:camera prst="orthographicFront"/>
              <a:lightRig rig="soft" dir="tl">
                <a:rot lat="0" lon="0" rev="0"/>
              </a:lightRig>
            </a:scene3d>
            <a:sp3d contourW="25400" prstMaterial="matte">
              <a:contourClr>
                <a:schemeClr val="accent2">
                  <a:tint val="20000"/>
                </a:schemeClr>
              </a:contourClr>
            </a:sp3d>
          </a:bodyPr>
          <a:lstStyle>
            <a:defPPr marR="0" algn="l" rtl="0">
              <a:lnSpc>
                <a:spcPct val="100000"/>
              </a:lnSpc>
              <a:spcBef>
                <a:spcPts val="0"/>
              </a:spcBef>
              <a:spcAft>
                <a:spcPts val="0"/>
              </a:spcAft>
            </a:defPPr>
            <a:lvl1pPr marL="342900" marR="0" indent="-200660" algn="l" rtl="0">
              <a:lnSpc>
                <a:spcPct val="100000"/>
              </a:lnSpc>
              <a:spcBef>
                <a:spcPts val="0"/>
              </a:spcBef>
              <a:spcAft>
                <a:spcPts val="600"/>
              </a:spcAft>
              <a:buClr>
                <a:schemeClr val="accent1"/>
              </a:buClr>
              <a:buFont typeface="Symbol" panose="05050102010706020507" pitchFamily="18" charset="2"/>
              <a:buChar char=""/>
              <a:defRPr sz="1400" b="0" i="0" u="none" strike="noStrike" cap="none" baseline="0">
                <a:solidFill>
                  <a:srgbClr val="000000"/>
                </a:solidFill>
                <a:latin typeface="Arial"/>
                <a:ea typeface="Arial"/>
                <a:cs typeface="Arial"/>
                <a:sym typeface="Arial"/>
              </a:defRPr>
            </a:lvl1pPr>
            <a:lvl2pPr marL="742950" marR="0" indent="-158750" algn="l" rtl="0">
              <a:lnSpc>
                <a:spcPct val="100000"/>
              </a:lnSpc>
              <a:spcBef>
                <a:spcPts val="0"/>
              </a:spcBef>
              <a:spcAft>
                <a:spcPts val="600"/>
              </a:spcAft>
              <a:buClr>
                <a:srgbClr val="FF0000"/>
              </a:buClr>
              <a:buFont typeface="Noto Symbol"/>
              <a:buChar char="▪"/>
              <a:defRPr sz="1400" b="0" i="0" u="none" strike="noStrike" cap="none" baseline="0">
                <a:solidFill>
                  <a:srgbClr val="000000"/>
                </a:solidFill>
                <a:latin typeface="Arial"/>
                <a:ea typeface="Arial"/>
                <a:cs typeface="Arial"/>
                <a:sym typeface="Arial"/>
              </a:defRPr>
            </a:lvl2pPr>
            <a:lvl3pPr marL="1143000" marR="0" indent="-116839" algn="l" rtl="0">
              <a:lnSpc>
                <a:spcPct val="100000"/>
              </a:lnSpc>
              <a:spcBef>
                <a:spcPts val="0"/>
              </a:spcBef>
              <a:spcAft>
                <a:spcPts val="600"/>
              </a:spcAft>
              <a:buClr>
                <a:srgbClr val="538CD5"/>
              </a:buClr>
              <a:buFont typeface="Noto Symbol"/>
              <a:buChar char="▪"/>
              <a:defRPr sz="1400" b="0" i="0" u="none" strike="noStrike" cap="none" baseline="0">
                <a:solidFill>
                  <a:srgbClr val="000000"/>
                </a:solidFill>
                <a:latin typeface="Arial"/>
                <a:ea typeface="Arial"/>
                <a:cs typeface="Arial"/>
                <a:sym typeface="Arial"/>
              </a:defRPr>
            </a:lvl3pPr>
            <a:lvl4pPr marL="1600200" marR="0" indent="-1079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4pPr>
            <a:lvl5pPr marL="2057400" marR="0" indent="-1333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5pPr>
            <a:lvl6pPr marL="25146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6pPr>
            <a:lvl7pPr marL="29718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7pPr>
            <a:lvl8pPr marL="34290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8pPr>
            <a:lvl9pPr marL="38862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9pPr>
          </a:lstStyle>
          <a:p>
            <a:pPr marL="142240" indent="0">
              <a:buClr>
                <a:srgbClr val="4F81BD"/>
              </a:buClr>
              <a:buFont typeface="Symbol" panose="05050102010706020507" pitchFamily="18" charset="2"/>
              <a:buNone/>
            </a:pPr>
            <a:endParaRPr lang="en-US" sz="2800" b="1" kern="0" spc="50" dirty="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endParaRPr>
          </a:p>
        </p:txBody>
      </p:sp>
      <p:sp>
        <p:nvSpPr>
          <p:cNvPr id="16" name="TextBox 15"/>
          <p:cNvSpPr txBox="1"/>
          <p:nvPr/>
        </p:nvSpPr>
        <p:spPr>
          <a:xfrm>
            <a:off x="549926" y="1800654"/>
            <a:ext cx="7298674" cy="3970318"/>
          </a:xfrm>
          <a:prstGeom prst="rect">
            <a:avLst/>
          </a:prstGeom>
          <a:noFill/>
        </p:spPr>
        <p:txBody>
          <a:bodyPr wrap="square" rtlCol="0">
            <a:spAutoFit/>
          </a:bodyPr>
          <a:lstStyle/>
          <a:p>
            <a:r>
              <a:rPr lang="en-US" sz="2800" kern="0" dirty="0" smtClean="0">
                <a:solidFill>
                  <a:schemeClr val="tx1">
                    <a:lumMod val="75000"/>
                    <a:lumOff val="25000"/>
                  </a:schemeClr>
                </a:solidFill>
                <a:sym typeface="Arial"/>
              </a:rPr>
              <a:t>Renee Browne</a:t>
            </a:r>
          </a:p>
          <a:p>
            <a:r>
              <a:rPr lang="en-US" sz="2800" kern="0" dirty="0" smtClean="0">
                <a:solidFill>
                  <a:schemeClr val="tx1">
                    <a:lumMod val="75000"/>
                    <a:lumOff val="25000"/>
                  </a:schemeClr>
                </a:solidFill>
                <a:sym typeface="Arial"/>
              </a:rPr>
              <a:t>Workforce Development Specialist</a:t>
            </a:r>
          </a:p>
          <a:p>
            <a:r>
              <a:rPr lang="en-US" sz="2800" kern="0" dirty="0" smtClean="0">
                <a:solidFill>
                  <a:schemeClr val="tx1">
                    <a:lumMod val="75000"/>
                    <a:lumOff val="25000"/>
                  </a:schemeClr>
                </a:solidFill>
                <a:sym typeface="Arial"/>
              </a:rPr>
              <a:t>Youth Policy and Performance</a:t>
            </a:r>
          </a:p>
          <a:p>
            <a:r>
              <a:rPr lang="en-US" sz="2800" kern="0" dirty="0" smtClean="0">
                <a:solidFill>
                  <a:schemeClr val="tx1">
                    <a:lumMod val="75000"/>
                    <a:lumOff val="25000"/>
                  </a:schemeClr>
                </a:solidFill>
                <a:sym typeface="Arial"/>
              </a:rPr>
              <a:t>Division of Youth Services</a:t>
            </a:r>
          </a:p>
          <a:p>
            <a:r>
              <a:rPr lang="en-US" sz="2800" dirty="0" smtClean="0">
                <a:solidFill>
                  <a:schemeClr val="tx1">
                    <a:lumMod val="75000"/>
                    <a:lumOff val="25000"/>
                  </a:schemeClr>
                </a:solidFill>
              </a:rPr>
              <a:t>Office of Workforce Investment</a:t>
            </a:r>
            <a:endParaRPr lang="en-US" sz="2800" kern="0" dirty="0" smtClean="0">
              <a:solidFill>
                <a:schemeClr val="tx1">
                  <a:lumMod val="75000"/>
                  <a:lumOff val="25000"/>
                </a:schemeClr>
              </a:solidFill>
              <a:sym typeface="Arial"/>
            </a:endParaRPr>
          </a:p>
          <a:p>
            <a:r>
              <a:rPr lang="en-US" sz="2800" dirty="0" smtClean="0">
                <a:solidFill>
                  <a:schemeClr val="tx1">
                    <a:lumMod val="75000"/>
                    <a:lumOff val="25000"/>
                  </a:schemeClr>
                </a:solidFill>
              </a:rPr>
              <a:t>Employment and Training Administration</a:t>
            </a:r>
          </a:p>
          <a:p>
            <a:r>
              <a:rPr lang="en-US" sz="2800" kern="0" dirty="0" smtClean="0">
                <a:solidFill>
                  <a:schemeClr val="tx1">
                    <a:lumMod val="75000"/>
                    <a:lumOff val="25000"/>
                  </a:schemeClr>
                </a:solidFill>
                <a:sym typeface="Arial"/>
              </a:rPr>
              <a:t>U.S. Department of Labor</a:t>
            </a:r>
          </a:p>
          <a:p>
            <a:r>
              <a:rPr lang="en-US" sz="2800" kern="0" dirty="0" smtClean="0">
                <a:solidFill>
                  <a:schemeClr val="tx1">
                    <a:lumMod val="75000"/>
                    <a:lumOff val="25000"/>
                  </a:schemeClr>
                </a:solidFill>
                <a:sym typeface="Arial"/>
                <a:hlinkClick r:id="rId5"/>
              </a:rPr>
              <a:t>browne.renee@dol.gov</a:t>
            </a:r>
            <a:endParaRPr lang="en-US" sz="2800" kern="0" dirty="0" smtClean="0">
              <a:solidFill>
                <a:schemeClr val="tx1">
                  <a:lumMod val="75000"/>
                  <a:lumOff val="25000"/>
                </a:schemeClr>
              </a:solidFill>
              <a:sym typeface="Arial"/>
            </a:endParaRPr>
          </a:p>
          <a:p>
            <a:endParaRPr lang="en-US" sz="2800" kern="0" dirty="0">
              <a:solidFill>
                <a:schemeClr val="tx1">
                  <a:lumMod val="75000"/>
                  <a:lumOff val="25000"/>
                </a:schemeClr>
              </a:solidFill>
              <a:sym typeface="Arial"/>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6150" y="1600200"/>
            <a:ext cx="1676400" cy="2346960"/>
          </a:xfrm>
          <a:prstGeom prst="rect">
            <a:avLst/>
          </a:prstGeom>
        </p:spPr>
      </p:pic>
    </p:spTree>
    <p:extLst>
      <p:ext uri="{BB962C8B-B14F-4D97-AF65-F5344CB8AC3E}">
        <p14:creationId xmlns:p14="http://schemas.microsoft.com/office/powerpoint/2010/main" val="18505456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3"/>
          <p:cNvSpPr>
            <a:spLocks noGrp="1"/>
          </p:cNvSpPr>
          <p:nvPr>
            <p:ph type="title"/>
          </p:nvPr>
        </p:nvSpPr>
        <p:spPr>
          <a:xfrm>
            <a:off x="152400" y="152400"/>
            <a:ext cx="6553200" cy="1143000"/>
          </a:xfrm>
        </p:spPr>
        <p:txBody>
          <a:bodyPr>
            <a:normAutofit fontScale="90000"/>
          </a:bodyPr>
          <a:lstStyle/>
          <a:p>
            <a:r>
              <a:rPr lang="en-US" altLang="en-US" dirty="0" smtClean="0"/>
              <a:t>America Saves Week 2014 Results</a:t>
            </a:r>
          </a:p>
        </p:txBody>
      </p:sp>
      <p:sp>
        <p:nvSpPr>
          <p:cNvPr id="6" name="Rectangle 3"/>
          <p:cNvSpPr txBox="1">
            <a:spLocks noChangeArrowheads="1"/>
          </p:cNvSpPr>
          <p:nvPr/>
        </p:nvSpPr>
        <p:spPr bwMode="auto">
          <a:xfrm>
            <a:off x="152400" y="1447800"/>
            <a:ext cx="6781800" cy="4414043"/>
          </a:xfrm>
          <a:prstGeom prst="rect">
            <a:avLst/>
          </a:prstGeom>
          <a:noFill/>
          <a:ln w="28575">
            <a:noFill/>
            <a:miter lim="800000"/>
            <a:headEnd/>
            <a:tailEnd/>
          </a:ln>
        </p:spPr>
        <p:txBody>
          <a:bodyPr/>
          <a:lstStyle/>
          <a:p>
            <a:pPr fontAlgn="auto">
              <a:spcBef>
                <a:spcPts val="0"/>
              </a:spcBef>
              <a:spcAft>
                <a:spcPts val="600"/>
              </a:spcAft>
              <a:buFont typeface="Georgia" pitchFamily="18" charset="0"/>
              <a:buChar char="–"/>
              <a:defRPr/>
            </a:pPr>
            <a:r>
              <a:rPr lang="en-US" sz="2400" dirty="0">
                <a:latin typeface="Georgia"/>
                <a:cs typeface="Georgia"/>
              </a:rPr>
              <a:t> </a:t>
            </a:r>
            <a:r>
              <a:rPr lang="en-US" sz="1900" dirty="0">
                <a:latin typeface="Georgia"/>
                <a:cs typeface="Georgia"/>
              </a:rPr>
              <a:t>The largest organization participation to date: over 2</a:t>
            </a:r>
            <a:r>
              <a:rPr lang="en-US" sz="1900" b="1" dirty="0">
                <a:latin typeface="Georgia"/>
                <a:cs typeface="Georgia"/>
              </a:rPr>
              <a:t>,000 organizations </a:t>
            </a:r>
            <a:r>
              <a:rPr lang="en-US" sz="1900" dirty="0">
                <a:latin typeface="Georgia"/>
                <a:cs typeface="Georgia"/>
              </a:rPr>
              <a:t>signed up across </a:t>
            </a:r>
            <a:r>
              <a:rPr lang="en-US" sz="1900" b="1" dirty="0">
                <a:latin typeface="Georgia"/>
                <a:cs typeface="Georgia"/>
              </a:rPr>
              <a:t>48 states</a:t>
            </a:r>
            <a:endParaRPr lang="en-US" sz="1900" dirty="0">
              <a:latin typeface="Georgia"/>
              <a:cs typeface="Georgia"/>
            </a:endParaRPr>
          </a:p>
          <a:p>
            <a:pPr fontAlgn="auto">
              <a:spcBef>
                <a:spcPts val="0"/>
              </a:spcBef>
              <a:spcAft>
                <a:spcPts val="600"/>
              </a:spcAft>
              <a:buFont typeface="Georgia" pitchFamily="18" charset="0"/>
              <a:buChar char="–"/>
              <a:defRPr/>
            </a:pPr>
            <a:r>
              <a:rPr lang="en-US" sz="1900" dirty="0">
                <a:latin typeface="Georgia"/>
                <a:cs typeface="Georgia"/>
              </a:rPr>
              <a:t> Media reach of over </a:t>
            </a:r>
            <a:r>
              <a:rPr lang="en-US" sz="1900" b="1" dirty="0">
                <a:latin typeface="Georgia"/>
                <a:cs typeface="Georgia"/>
              </a:rPr>
              <a:t>35 million </a:t>
            </a:r>
            <a:r>
              <a:rPr lang="en-US" sz="1900" dirty="0">
                <a:latin typeface="Georgia"/>
                <a:cs typeface="Georgia"/>
              </a:rPr>
              <a:t>people</a:t>
            </a:r>
          </a:p>
          <a:p>
            <a:pPr fontAlgn="auto">
              <a:spcBef>
                <a:spcPts val="0"/>
              </a:spcBef>
              <a:spcAft>
                <a:spcPts val="600"/>
              </a:spcAft>
              <a:buFont typeface="Georgia" pitchFamily="18" charset="0"/>
              <a:buChar char="–"/>
              <a:defRPr/>
            </a:pPr>
            <a:r>
              <a:rPr lang="en-US" sz="1900" b="1" dirty="0">
                <a:latin typeface="Georgia"/>
                <a:cs typeface="Georgia"/>
              </a:rPr>
              <a:t>Employers reached 179,898 employees </a:t>
            </a:r>
            <a:r>
              <a:rPr lang="en-US" sz="1900" dirty="0">
                <a:latin typeface="Georgia"/>
                <a:cs typeface="Georgia"/>
              </a:rPr>
              <a:t>with savings messages</a:t>
            </a:r>
          </a:p>
          <a:p>
            <a:pPr fontAlgn="auto">
              <a:spcBef>
                <a:spcPts val="0"/>
              </a:spcBef>
              <a:spcAft>
                <a:spcPts val="600"/>
              </a:spcAft>
              <a:buFont typeface="Georgia" pitchFamily="18" charset="0"/>
              <a:buChar char="–"/>
              <a:defRPr/>
            </a:pPr>
            <a:r>
              <a:rPr lang="en-US" sz="1900" b="1" dirty="0">
                <a:latin typeface="Georgia"/>
                <a:cs typeface="Georgia"/>
              </a:rPr>
              <a:t>245,200 people </a:t>
            </a:r>
            <a:r>
              <a:rPr lang="en-US" sz="1900" dirty="0">
                <a:latin typeface="Georgia"/>
                <a:cs typeface="Georgia"/>
              </a:rPr>
              <a:t>were reached through </a:t>
            </a:r>
            <a:r>
              <a:rPr lang="en-US" sz="1900" b="1" dirty="0">
                <a:latin typeface="Georgia"/>
                <a:cs typeface="Georgia"/>
              </a:rPr>
              <a:t>Financial Counseling </a:t>
            </a:r>
            <a:r>
              <a:rPr lang="en-US" sz="1900" dirty="0">
                <a:latin typeface="Georgia"/>
                <a:cs typeface="Georgia"/>
              </a:rPr>
              <a:t>and</a:t>
            </a:r>
            <a:r>
              <a:rPr lang="en-US" sz="1900" b="1" dirty="0">
                <a:latin typeface="Georgia"/>
                <a:cs typeface="Georgia"/>
              </a:rPr>
              <a:t> Workshops</a:t>
            </a:r>
            <a:endParaRPr lang="en-US" sz="1900" dirty="0">
              <a:latin typeface="Georgia"/>
              <a:cs typeface="Georgia"/>
            </a:endParaRPr>
          </a:p>
          <a:p>
            <a:pPr fontAlgn="auto">
              <a:spcBef>
                <a:spcPts val="0"/>
              </a:spcBef>
              <a:spcAft>
                <a:spcPts val="600"/>
              </a:spcAft>
              <a:buFont typeface="Georgia" pitchFamily="18" charset="0"/>
              <a:buChar char="–"/>
              <a:defRPr/>
            </a:pPr>
            <a:r>
              <a:rPr lang="en-US" sz="1900" dirty="0">
                <a:latin typeface="Georgia"/>
                <a:cs typeface="Georgia"/>
              </a:rPr>
              <a:t>Over </a:t>
            </a:r>
            <a:r>
              <a:rPr lang="en-US" sz="1900" b="1" dirty="0">
                <a:latin typeface="Georgia"/>
                <a:cs typeface="Georgia"/>
              </a:rPr>
              <a:t>129,000 people </a:t>
            </a:r>
            <a:r>
              <a:rPr lang="en-US" sz="1900" dirty="0">
                <a:latin typeface="Georgia"/>
                <a:cs typeface="Georgia"/>
              </a:rPr>
              <a:t>were reached through </a:t>
            </a:r>
            <a:r>
              <a:rPr lang="en-US" sz="1900" b="1" dirty="0">
                <a:latin typeface="Georgia"/>
                <a:cs typeface="Georgia"/>
              </a:rPr>
              <a:t>tax site outreach</a:t>
            </a:r>
            <a:endParaRPr lang="en-US" sz="1900" dirty="0">
              <a:latin typeface="Georgia"/>
              <a:cs typeface="Georgia"/>
            </a:endParaRPr>
          </a:p>
          <a:p>
            <a:pPr fontAlgn="auto">
              <a:spcBef>
                <a:spcPts val="0"/>
              </a:spcBef>
              <a:spcAft>
                <a:spcPts val="600"/>
              </a:spcAft>
              <a:buFont typeface="Georgia" pitchFamily="18" charset="0"/>
              <a:buChar char="–"/>
              <a:defRPr/>
            </a:pPr>
            <a:r>
              <a:rPr lang="en-US" sz="1900" dirty="0">
                <a:latin typeface="Georgia"/>
                <a:cs typeface="Georgia"/>
              </a:rPr>
              <a:t>Over </a:t>
            </a:r>
            <a:r>
              <a:rPr lang="en-US" sz="1900" b="1" dirty="0">
                <a:latin typeface="Georgia"/>
                <a:cs typeface="Georgia"/>
              </a:rPr>
              <a:t>33,000 people making a savings commitment </a:t>
            </a:r>
            <a:r>
              <a:rPr lang="en-US" sz="1900" dirty="0">
                <a:latin typeface="Georgia"/>
                <a:cs typeface="Georgia"/>
              </a:rPr>
              <a:t>with a goal and plan by joining America Saves</a:t>
            </a:r>
          </a:p>
          <a:p>
            <a:pPr fontAlgn="auto">
              <a:spcBef>
                <a:spcPts val="0"/>
              </a:spcBef>
              <a:spcAft>
                <a:spcPts val="600"/>
              </a:spcAft>
              <a:buFont typeface="Georgia" pitchFamily="18" charset="0"/>
              <a:buChar char="–"/>
              <a:defRPr/>
            </a:pPr>
            <a:r>
              <a:rPr lang="en-US" sz="1900" dirty="0">
                <a:latin typeface="Georgia"/>
                <a:cs typeface="Georgia"/>
              </a:rPr>
              <a:t>Almost </a:t>
            </a:r>
            <a:r>
              <a:rPr lang="en-US" sz="1900" b="1" dirty="0">
                <a:latin typeface="Georgia"/>
                <a:cs typeface="Georgia"/>
              </a:rPr>
              <a:t>$40 million </a:t>
            </a:r>
            <a:r>
              <a:rPr lang="en-US" sz="1900" dirty="0">
                <a:latin typeface="Georgia"/>
                <a:cs typeface="Georgia"/>
              </a:rPr>
              <a:t>in committed savings</a:t>
            </a:r>
            <a:endParaRPr lang="en-US" sz="1900" b="1" i="1" dirty="0">
              <a:latin typeface="Georgia"/>
              <a:ea typeface="ＭＳ Ｐゴシック" charset="0"/>
              <a:cs typeface="Georgia"/>
            </a:endParaRPr>
          </a:p>
          <a:p>
            <a:pPr marL="342900" indent="-342900" fontAlgn="auto">
              <a:lnSpc>
                <a:spcPct val="40000"/>
              </a:lnSpc>
              <a:spcBef>
                <a:spcPts val="0"/>
              </a:spcBef>
              <a:spcAft>
                <a:spcPts val="0"/>
              </a:spcAft>
              <a:buClr>
                <a:schemeClr val="accent2"/>
              </a:buClr>
              <a:buFont typeface="Arial" pitchFamily="34" charset="0"/>
              <a:buChar char="•"/>
              <a:defRPr/>
            </a:pPr>
            <a:endParaRPr lang="en-US" sz="2400" dirty="0">
              <a:latin typeface="Georgia" pitchFamily="18" charset="0"/>
              <a:ea typeface="MS PGothic" pitchFamily="34" charset="-128"/>
              <a:cs typeface="+mn-cs"/>
            </a:endParaRPr>
          </a:p>
        </p:txBody>
      </p:sp>
      <p:pic>
        <p:nvPicPr>
          <p:cNvPr id="40964" name="Picture 6" descr="blog-pi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600200"/>
            <a:ext cx="14319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8" descr="ASW 2013.jpg"/>
          <p:cNvPicPr>
            <a:picLocks noChangeAspect="1"/>
          </p:cNvPicPr>
          <p:nvPr/>
        </p:nvPicPr>
        <p:blipFill>
          <a:blip r:embed="rId4">
            <a:extLst>
              <a:ext uri="{28A0092B-C50C-407E-A947-70E740481C1C}">
                <a14:useLocalDpi xmlns:a14="http://schemas.microsoft.com/office/drawing/2010/main" val="0"/>
              </a:ext>
            </a:extLst>
          </a:blip>
          <a:srcRect t="14532"/>
          <a:stretch>
            <a:fillRect/>
          </a:stretch>
        </p:blipFill>
        <p:spPr bwMode="auto">
          <a:xfrm>
            <a:off x="7391400" y="5310980"/>
            <a:ext cx="16764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8147608"/>
      </p:ext>
    </p:extLst>
  </p:cSld>
  <p:clrMapOvr>
    <a:masterClrMapping/>
  </p:clrMapOvr>
  <p:transition>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4872038" y="1600200"/>
            <a:ext cx="3490912" cy="426720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90487" y="76200"/>
            <a:ext cx="6691313" cy="1295400"/>
          </a:xfrm>
        </p:spPr>
        <p:txBody>
          <a:bodyPr rtlCol="0">
            <a:normAutofit fontScale="90000"/>
          </a:bodyPr>
          <a:lstStyle/>
          <a:p>
            <a:pPr eaLnBrk="1" fontAlgn="auto" hangingPunct="1">
              <a:spcAft>
                <a:spcPts val="0"/>
              </a:spcAft>
              <a:defRPr/>
            </a:pPr>
            <a:r>
              <a:rPr lang="en-US" dirty="0" smtClean="0"/>
              <a:t/>
            </a:r>
            <a:br>
              <a:rPr lang="en-US" dirty="0" smtClean="0"/>
            </a:br>
            <a:r>
              <a:rPr lang="en-US" dirty="0" smtClean="0"/>
              <a:t/>
            </a:r>
            <a:br>
              <a:rPr lang="en-US" dirty="0" smtClean="0"/>
            </a:br>
            <a:r>
              <a:rPr lang="en-US" sz="3100" dirty="0" smtClean="0"/>
              <a:t>How Organizations Can Participate in</a:t>
            </a:r>
            <a:br>
              <a:rPr lang="en-US" sz="3100" dirty="0" smtClean="0"/>
            </a:br>
            <a:r>
              <a:rPr lang="en-US" sz="3100" dirty="0" smtClean="0"/>
              <a:t>America Saves Week 2015</a:t>
            </a:r>
            <a:br>
              <a:rPr lang="en-US" sz="3100" dirty="0" smtClean="0"/>
            </a:br>
            <a:r>
              <a:rPr lang="en-US" b="1" dirty="0" smtClean="0">
                <a:solidFill>
                  <a:srgbClr val="82C04B"/>
                </a:solidFill>
                <a:latin typeface="inherit"/>
                <a:ea typeface="ＭＳ Ｐゴシック" charset="0"/>
              </a:rPr>
              <a:t/>
            </a:r>
            <a:br>
              <a:rPr lang="en-US" b="1" dirty="0" smtClean="0">
                <a:solidFill>
                  <a:srgbClr val="82C04B"/>
                </a:solidFill>
                <a:latin typeface="inherit"/>
                <a:ea typeface="ＭＳ Ｐゴシック" charset="0"/>
              </a:rPr>
            </a:br>
            <a:endParaRPr lang="en-US" dirty="0">
              <a:ea typeface="ＭＳ Ｐゴシック" charset="0"/>
            </a:endParaRPr>
          </a:p>
        </p:txBody>
      </p:sp>
      <p:pic>
        <p:nvPicPr>
          <p:cNvPr id="4506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590800"/>
            <a:ext cx="329565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Box 7"/>
          <p:cNvSpPr txBox="1">
            <a:spLocks noChangeArrowheads="1"/>
          </p:cNvSpPr>
          <p:nvPr/>
        </p:nvSpPr>
        <p:spPr bwMode="auto">
          <a:xfrm>
            <a:off x="90487" y="5449887"/>
            <a:ext cx="510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srgbClr val="000000"/>
                </a:solidFill>
                <a:latin typeface="Georgia" panose="02040502050405020303" pitchFamily="18" charset="0"/>
                <a:ea typeface="ＭＳ Ｐゴシック" pitchFamily="34" charset="-128"/>
              </a:rPr>
              <a:t>AmericaSavesWeek.org</a:t>
            </a:r>
          </a:p>
        </p:txBody>
      </p:sp>
      <p:sp>
        <p:nvSpPr>
          <p:cNvPr id="45063" name="Rectangle 8"/>
          <p:cNvSpPr>
            <a:spLocks noChangeArrowheads="1"/>
          </p:cNvSpPr>
          <p:nvPr/>
        </p:nvSpPr>
        <p:spPr bwMode="auto">
          <a:xfrm>
            <a:off x="609600" y="1905000"/>
            <a:ext cx="1376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None/>
            </a:pPr>
            <a:r>
              <a:rPr lang="en-US" altLang="en-US" sz="2400" b="1" dirty="0">
                <a:solidFill>
                  <a:srgbClr val="000000"/>
                </a:solidFill>
                <a:latin typeface="Georgia" panose="02040502050405020303" pitchFamily="18" charset="0"/>
                <a:ea typeface="ＭＳ Ｐゴシック" pitchFamily="34" charset="-128"/>
              </a:rPr>
              <a:t>STEP 1:</a:t>
            </a:r>
          </a:p>
        </p:txBody>
      </p:sp>
    </p:spTree>
    <p:extLst>
      <p:ext uri="{BB962C8B-B14F-4D97-AF65-F5344CB8AC3E}">
        <p14:creationId xmlns:p14="http://schemas.microsoft.com/office/powerpoint/2010/main" val="15987629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normAutofit fontScale="90000"/>
          </a:bodyPr>
          <a:lstStyle/>
          <a:p>
            <a:r>
              <a:rPr lang="en-US" altLang="en-US" dirty="0" smtClean="0"/>
              <a:t/>
            </a:r>
            <a:br>
              <a:rPr lang="en-US" altLang="en-US" dirty="0" smtClean="0"/>
            </a:br>
            <a:r>
              <a:rPr lang="en-US" altLang="en-US" dirty="0" smtClean="0"/>
              <a:t/>
            </a:r>
            <a:br>
              <a:rPr lang="en-US" altLang="en-US" dirty="0" smtClean="0"/>
            </a:br>
            <a:r>
              <a:rPr lang="en-US" altLang="en-US" sz="2900" dirty="0" smtClean="0"/>
              <a:t>How Organizations Can Participate in</a:t>
            </a:r>
            <a:br>
              <a:rPr lang="en-US" altLang="en-US" sz="2900" dirty="0" smtClean="0"/>
            </a:br>
            <a:r>
              <a:rPr lang="en-US" altLang="en-US" sz="2900" dirty="0" smtClean="0"/>
              <a:t>America </a:t>
            </a:r>
            <a:r>
              <a:rPr lang="en-US" altLang="en-US" sz="3100" dirty="0" smtClean="0"/>
              <a:t>Saves</a:t>
            </a:r>
            <a:r>
              <a:rPr lang="en-US" altLang="en-US" sz="2900" dirty="0" smtClean="0"/>
              <a:t> Week 2015</a:t>
            </a:r>
            <a:br>
              <a:rPr lang="en-US" altLang="en-US" sz="2900" dirty="0" smtClean="0"/>
            </a:br>
            <a:r>
              <a:rPr lang="en-US" altLang="en-US" b="1" dirty="0" smtClean="0">
                <a:solidFill>
                  <a:srgbClr val="82C04B"/>
                </a:solidFill>
                <a:latin typeface="inherit"/>
                <a:ea typeface="ＭＳ Ｐゴシック" pitchFamily="34" charset="-128"/>
              </a:rPr>
              <a:t/>
            </a:r>
            <a:br>
              <a:rPr lang="en-US" altLang="en-US" b="1" dirty="0" smtClean="0">
                <a:solidFill>
                  <a:srgbClr val="82C04B"/>
                </a:solidFill>
                <a:latin typeface="inherit"/>
                <a:ea typeface="ＭＳ Ｐゴシック" pitchFamily="34" charset="-128"/>
              </a:rPr>
            </a:br>
            <a:endParaRPr lang="en-US" altLang="en-US" dirty="0" smtClean="0"/>
          </a:p>
        </p:txBody>
      </p:sp>
      <p:sp>
        <p:nvSpPr>
          <p:cNvPr id="3" name="Content Placeholder 2"/>
          <p:cNvSpPr>
            <a:spLocks noGrp="1"/>
          </p:cNvSpPr>
          <p:nvPr>
            <p:ph idx="1"/>
          </p:nvPr>
        </p:nvSpPr>
        <p:spPr>
          <a:xfrm>
            <a:off x="457200" y="1676400"/>
            <a:ext cx="4419600" cy="3352800"/>
          </a:xfrm>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3"/>
          </a:lnRef>
          <a:fillRef idx="1">
            <a:schemeClr val="lt1"/>
          </a:fillRef>
          <a:effectRef idx="0">
            <a:schemeClr val="accent3"/>
          </a:effectRef>
          <a:fontRef idx="minor">
            <a:schemeClr val="dk1"/>
          </a:fontRef>
        </p:style>
        <p:txBody>
          <a:bodyPr rtlCol="0">
            <a:noAutofit/>
          </a:bodyPr>
          <a:lstStyle/>
          <a:p>
            <a:pPr eaLnBrk="1" fontAlgn="auto" hangingPunct="1">
              <a:spcAft>
                <a:spcPts val="0"/>
              </a:spcAft>
              <a:buFont typeface="Arial" panose="020B0604020202020204" pitchFamily="34" charset="0"/>
              <a:buNone/>
              <a:defRPr/>
            </a:pPr>
            <a:r>
              <a:rPr lang="en-US" sz="2000" b="1" dirty="0" smtClean="0">
                <a:solidFill>
                  <a:schemeClr val="tx1"/>
                </a:solidFill>
              </a:rPr>
              <a:t>STEP 2:</a:t>
            </a:r>
          </a:p>
          <a:p>
            <a:pPr eaLnBrk="1" fontAlgn="auto" hangingPunct="1">
              <a:spcAft>
                <a:spcPts val="0"/>
              </a:spcAft>
              <a:buFont typeface="Arial" panose="020B0604020202020204" pitchFamily="34" charset="0"/>
              <a:buNone/>
              <a:defRPr/>
            </a:pPr>
            <a:endParaRPr lang="en-US" sz="300" b="1" dirty="0" smtClean="0">
              <a:solidFill>
                <a:srgbClr val="555555"/>
              </a:solidFill>
            </a:endParaRPr>
          </a:p>
          <a:p>
            <a:pPr eaLnBrk="1" fontAlgn="auto" hangingPunct="1">
              <a:spcAft>
                <a:spcPts val="0"/>
              </a:spcAft>
              <a:buFont typeface="Arial" panose="020B0604020202020204" pitchFamily="34" charset="0"/>
              <a:buNone/>
              <a:defRPr/>
            </a:pPr>
            <a:r>
              <a:rPr lang="en-US" sz="2000" b="1" dirty="0" smtClean="0">
                <a:solidFill>
                  <a:schemeClr val="tx1"/>
                </a:solidFill>
              </a:rPr>
              <a:t>Plan Activities</a:t>
            </a:r>
          </a:p>
          <a:p>
            <a:pPr eaLnBrk="1" fontAlgn="auto" hangingPunct="1">
              <a:spcAft>
                <a:spcPts val="0"/>
              </a:spcAft>
              <a:buFont typeface="Arial" panose="020B0604020202020204" pitchFamily="34" charset="0"/>
              <a:buNone/>
              <a:defRPr/>
            </a:pPr>
            <a:endParaRPr lang="en-US" sz="300" b="1" dirty="0" smtClean="0">
              <a:solidFill>
                <a:schemeClr val="tx1"/>
              </a:solidFill>
            </a:endParaRPr>
          </a:p>
          <a:p>
            <a:pPr marL="514350" indent="-514350" eaLnBrk="1" fontAlgn="auto" hangingPunct="1">
              <a:spcAft>
                <a:spcPts val="0"/>
              </a:spcAft>
              <a:buFont typeface="+mj-lt"/>
              <a:buAutoNum type="arabicPeriod"/>
              <a:defRPr/>
            </a:pPr>
            <a:r>
              <a:rPr lang="en-US" sz="2000" dirty="0" smtClean="0"/>
              <a:t>Sign Up Savers</a:t>
            </a:r>
          </a:p>
          <a:p>
            <a:pPr marL="514350" indent="-514350" eaLnBrk="1" fontAlgn="auto" hangingPunct="1">
              <a:spcAft>
                <a:spcPts val="0"/>
              </a:spcAft>
              <a:buFont typeface="+mj-lt"/>
              <a:buAutoNum type="arabicPeriod"/>
              <a:defRPr/>
            </a:pPr>
            <a:r>
              <a:rPr lang="en-US" sz="2000" dirty="0" smtClean="0"/>
              <a:t>Create Your Own Materials</a:t>
            </a:r>
          </a:p>
          <a:p>
            <a:pPr marL="514350" indent="-514350" eaLnBrk="1" fontAlgn="auto" hangingPunct="1">
              <a:spcAft>
                <a:spcPts val="0"/>
              </a:spcAft>
              <a:buFont typeface="+mj-lt"/>
              <a:buAutoNum type="arabicPeriod"/>
              <a:defRPr/>
            </a:pPr>
            <a:r>
              <a:rPr lang="en-US" sz="2000" dirty="0" smtClean="0"/>
              <a:t>Host an Event</a:t>
            </a:r>
          </a:p>
          <a:p>
            <a:pPr marL="514350" indent="-514350" eaLnBrk="1" fontAlgn="auto" hangingPunct="1">
              <a:spcAft>
                <a:spcPts val="0"/>
              </a:spcAft>
              <a:buFont typeface="+mj-lt"/>
              <a:buAutoNum type="arabicPeriod"/>
              <a:defRPr/>
            </a:pPr>
            <a:r>
              <a:rPr lang="en-US" sz="2000" dirty="0" smtClean="0"/>
              <a:t>Spread the Word</a:t>
            </a:r>
          </a:p>
          <a:p>
            <a:pPr marL="514350" indent="-514350" eaLnBrk="1" fontAlgn="auto" hangingPunct="1">
              <a:spcAft>
                <a:spcPts val="0"/>
              </a:spcAft>
              <a:buFont typeface="+mj-lt"/>
              <a:buAutoNum type="arabicPeriod"/>
              <a:defRPr/>
            </a:pPr>
            <a:r>
              <a:rPr lang="en-US" sz="2000" dirty="0" smtClean="0"/>
              <a:t>Share Savings Messages through Social Media</a:t>
            </a:r>
          </a:p>
          <a:p>
            <a:pPr marL="514350" indent="-514350" eaLnBrk="1" fontAlgn="auto" hangingPunct="1">
              <a:spcAft>
                <a:spcPts val="0"/>
              </a:spcAft>
              <a:buFont typeface="+mj-lt"/>
              <a:buAutoNum type="arabicPeriod"/>
              <a:defRPr/>
            </a:pPr>
            <a:r>
              <a:rPr lang="en-US" sz="2000" dirty="0" smtClean="0"/>
              <a:t>Contact the Media</a:t>
            </a:r>
          </a:p>
          <a:p>
            <a:pPr marL="514350" indent="-514350" eaLnBrk="1" fontAlgn="auto" hangingPunct="1">
              <a:spcAft>
                <a:spcPts val="0"/>
              </a:spcAft>
              <a:buFont typeface="+mj-lt"/>
              <a:buAutoNum type="arabicPeriod"/>
              <a:defRPr/>
            </a:pPr>
            <a:r>
              <a:rPr lang="en-US" sz="2000" dirty="0" smtClean="0"/>
              <a:t>Work with Local Government</a:t>
            </a:r>
          </a:p>
          <a:p>
            <a:pPr marL="514350" indent="-514350" eaLnBrk="1" fontAlgn="auto" hangingPunct="1">
              <a:spcAft>
                <a:spcPts val="0"/>
              </a:spcAft>
              <a:buFont typeface="+mj-lt"/>
              <a:buAutoNum type="arabicPeriod"/>
              <a:defRPr/>
            </a:pPr>
            <a:r>
              <a:rPr lang="en-US" sz="2000" dirty="0" smtClean="0"/>
              <a:t>Hold a Competition</a:t>
            </a:r>
          </a:p>
          <a:p>
            <a:pPr eaLnBrk="1" fontAlgn="auto" hangingPunct="1">
              <a:spcAft>
                <a:spcPts val="0"/>
              </a:spcAft>
              <a:buFont typeface="Arial" panose="020B0604020202020204" pitchFamily="34" charset="0"/>
              <a:buNone/>
              <a:defRPr/>
            </a:pPr>
            <a:endParaRPr lang="en-US" sz="2000" b="1" dirty="0" smtClean="0">
              <a:solidFill>
                <a:schemeClr val="tx1"/>
              </a:solidFill>
            </a:endParaRPr>
          </a:p>
        </p:txBody>
      </p:sp>
      <p:sp>
        <p:nvSpPr>
          <p:cNvPr id="46084" name="TextBox 5"/>
          <p:cNvSpPr txBox="1">
            <a:spLocks noChangeArrowheads="1"/>
          </p:cNvSpPr>
          <p:nvPr/>
        </p:nvSpPr>
        <p:spPr bwMode="auto">
          <a:xfrm>
            <a:off x="1066800" y="5573712"/>
            <a:ext cx="487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srgbClr val="000000"/>
                </a:solidFill>
                <a:latin typeface="Georgia" panose="02040502050405020303" pitchFamily="18" charset="0"/>
                <a:ea typeface="ＭＳ Ｐゴシック" pitchFamily="34" charset="-128"/>
              </a:rPr>
              <a:t>AmericaSavesWeek.org</a:t>
            </a:r>
          </a:p>
        </p:txBody>
      </p:sp>
      <p:pic>
        <p:nvPicPr>
          <p:cNvPr id="46085" name="Picture 7" descr="http://americasavesweek.org/images/Quarter%20and%20Piggy%20Ban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438400"/>
            <a:ext cx="37020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4" descr="ASW 2013.jpg"/>
          <p:cNvPicPr>
            <a:picLocks noChangeAspect="1"/>
          </p:cNvPicPr>
          <p:nvPr/>
        </p:nvPicPr>
        <p:blipFill>
          <a:blip r:embed="rId4">
            <a:extLst>
              <a:ext uri="{28A0092B-C50C-407E-A947-70E740481C1C}">
                <a14:useLocalDpi xmlns:a14="http://schemas.microsoft.com/office/drawing/2010/main" val="0"/>
              </a:ext>
            </a:extLst>
          </a:blip>
          <a:srcRect t="14532"/>
          <a:stretch>
            <a:fillRect/>
          </a:stretch>
        </p:blipFill>
        <p:spPr bwMode="auto">
          <a:xfrm>
            <a:off x="7010400" y="5298280"/>
            <a:ext cx="16764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94137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4724400" cy="4114800"/>
          </a:xfrm>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3"/>
          </a:lnRef>
          <a:fillRef idx="1">
            <a:schemeClr val="lt1"/>
          </a:fillRef>
          <a:effectRef idx="0">
            <a:schemeClr val="accent3"/>
          </a:effectRef>
          <a:fontRef idx="minor">
            <a:schemeClr val="dk1"/>
          </a:fontRef>
        </p:style>
        <p:txBody>
          <a:bodyPr rtlCol="0">
            <a:noAutofit/>
          </a:bodyPr>
          <a:lstStyle/>
          <a:p>
            <a:pPr eaLnBrk="1" fontAlgn="auto" hangingPunct="1">
              <a:spcAft>
                <a:spcPts val="0"/>
              </a:spcAft>
              <a:buFont typeface="Arial" panose="020B0604020202020204" pitchFamily="34" charset="0"/>
              <a:buNone/>
              <a:defRPr/>
            </a:pPr>
            <a:r>
              <a:rPr lang="en-US" sz="2000" b="1" dirty="0" smtClean="0">
                <a:solidFill>
                  <a:schemeClr val="tx1"/>
                </a:solidFill>
              </a:rPr>
              <a:t>STEP 3:</a:t>
            </a:r>
          </a:p>
          <a:p>
            <a:pPr eaLnBrk="1" fontAlgn="auto" hangingPunct="1">
              <a:spcAft>
                <a:spcPts val="0"/>
              </a:spcAft>
              <a:buFont typeface="Arial" panose="020B0604020202020204" pitchFamily="34" charset="0"/>
              <a:buNone/>
              <a:defRPr/>
            </a:pPr>
            <a:endParaRPr lang="en-US" sz="300" b="1" dirty="0" smtClean="0">
              <a:solidFill>
                <a:srgbClr val="555555"/>
              </a:solidFill>
            </a:endParaRPr>
          </a:p>
          <a:p>
            <a:pPr eaLnBrk="1" fontAlgn="auto" hangingPunct="1">
              <a:spcAft>
                <a:spcPts val="0"/>
              </a:spcAft>
              <a:buFont typeface="Arial" panose="020B0604020202020204" pitchFamily="34" charset="0"/>
              <a:buNone/>
              <a:defRPr/>
            </a:pPr>
            <a:r>
              <a:rPr lang="en-US" sz="2000" b="1" dirty="0" smtClean="0">
                <a:solidFill>
                  <a:schemeClr val="tx1"/>
                </a:solidFill>
              </a:rPr>
              <a:t>Download Materials</a:t>
            </a:r>
          </a:p>
          <a:p>
            <a:pPr marL="514350" indent="-514350" eaLnBrk="1" fontAlgn="auto" hangingPunct="1">
              <a:spcAft>
                <a:spcPts val="0"/>
              </a:spcAft>
              <a:buFont typeface="+mj-lt"/>
              <a:buAutoNum type="arabicPeriod"/>
              <a:defRPr/>
            </a:pPr>
            <a:endParaRPr lang="en-US" sz="300" dirty="0" smtClean="0"/>
          </a:p>
          <a:p>
            <a:pPr marL="514350" indent="-514350" eaLnBrk="1" fontAlgn="auto" hangingPunct="1">
              <a:spcAft>
                <a:spcPts val="0"/>
              </a:spcAft>
              <a:buFont typeface="+mj-lt"/>
              <a:buAutoNum type="arabicPeriod"/>
              <a:defRPr/>
            </a:pPr>
            <a:r>
              <a:rPr lang="en-US" sz="2000" dirty="0" smtClean="0"/>
              <a:t>Flyers, Poster, &amp; Payroll Stuffers</a:t>
            </a:r>
          </a:p>
          <a:p>
            <a:pPr marL="514350" indent="-514350" eaLnBrk="1" fontAlgn="auto" hangingPunct="1">
              <a:spcAft>
                <a:spcPts val="0"/>
              </a:spcAft>
              <a:buFont typeface="+mj-lt"/>
              <a:buAutoNum type="arabicPeriod"/>
              <a:defRPr/>
            </a:pPr>
            <a:r>
              <a:rPr lang="en-US" sz="2000" dirty="0" smtClean="0"/>
              <a:t>Logos, Web Buttons, and Banners</a:t>
            </a:r>
          </a:p>
          <a:p>
            <a:pPr marL="514350" indent="-514350" eaLnBrk="1" fontAlgn="auto" hangingPunct="1">
              <a:spcAft>
                <a:spcPts val="0"/>
              </a:spcAft>
              <a:buFont typeface="+mj-lt"/>
              <a:buAutoNum type="arabicPeriod"/>
              <a:defRPr/>
            </a:pPr>
            <a:r>
              <a:rPr lang="en-US" sz="2000" dirty="0" smtClean="0"/>
              <a:t>Social Media Kit</a:t>
            </a:r>
          </a:p>
          <a:p>
            <a:pPr marL="514350" indent="-514350" eaLnBrk="1" fontAlgn="auto" hangingPunct="1">
              <a:spcAft>
                <a:spcPts val="0"/>
              </a:spcAft>
              <a:buFont typeface="+mj-lt"/>
              <a:buAutoNum type="arabicPeriod"/>
              <a:defRPr/>
            </a:pPr>
            <a:r>
              <a:rPr lang="en-US" sz="2000" dirty="0" smtClean="0"/>
              <a:t>QR Code</a:t>
            </a:r>
          </a:p>
          <a:p>
            <a:pPr marL="514350" indent="-514350" eaLnBrk="1" fontAlgn="auto" hangingPunct="1">
              <a:spcAft>
                <a:spcPts val="0"/>
              </a:spcAft>
              <a:buFont typeface="+mj-lt"/>
              <a:buAutoNum type="arabicPeriod"/>
              <a:defRPr/>
            </a:pPr>
            <a:r>
              <a:rPr lang="en-US" sz="2000" dirty="0" smtClean="0"/>
              <a:t>Sample Newsletter, Email, and Blog Content</a:t>
            </a:r>
          </a:p>
          <a:p>
            <a:pPr marL="514350" indent="-514350" eaLnBrk="1" fontAlgn="auto" hangingPunct="1">
              <a:spcAft>
                <a:spcPts val="0"/>
              </a:spcAft>
              <a:buFont typeface="+mj-lt"/>
              <a:buAutoNum type="arabicPeriod"/>
              <a:defRPr/>
            </a:pPr>
            <a:r>
              <a:rPr lang="en-US" sz="2000" dirty="0" smtClean="0"/>
              <a:t>Sample Press Release</a:t>
            </a:r>
          </a:p>
          <a:p>
            <a:pPr marL="514350" indent="-514350" eaLnBrk="1" fontAlgn="auto" hangingPunct="1">
              <a:spcAft>
                <a:spcPts val="0"/>
              </a:spcAft>
              <a:buFont typeface="+mj-lt"/>
              <a:buAutoNum type="arabicPeriod"/>
              <a:defRPr/>
            </a:pPr>
            <a:r>
              <a:rPr lang="en-US" sz="2000" dirty="0" smtClean="0"/>
              <a:t>Sample Proclamation</a:t>
            </a:r>
          </a:p>
          <a:p>
            <a:pPr marL="514350" indent="-514350" eaLnBrk="1" fontAlgn="auto" hangingPunct="1">
              <a:spcAft>
                <a:spcPts val="0"/>
              </a:spcAft>
              <a:buFont typeface="+mj-lt"/>
              <a:buAutoNum type="arabicPeriod"/>
              <a:defRPr/>
            </a:pPr>
            <a:r>
              <a:rPr lang="en-US" sz="2000" dirty="0" smtClean="0"/>
              <a:t>PowerPoint Presentations</a:t>
            </a:r>
          </a:p>
        </p:txBody>
      </p:sp>
      <p:sp>
        <p:nvSpPr>
          <p:cNvPr id="26627" name="Title 1"/>
          <p:cNvSpPr>
            <a:spLocks noGrp="1"/>
          </p:cNvSpPr>
          <p:nvPr>
            <p:ph type="title"/>
          </p:nvPr>
        </p:nvSpPr>
        <p:spPr/>
        <p:txBody>
          <a:bodyPr>
            <a:normAutofit/>
          </a:bodyPr>
          <a:lstStyle/>
          <a:p>
            <a:pPr>
              <a:defRPr/>
            </a:pPr>
            <a:r>
              <a:rPr lang="en-US" sz="2600" dirty="0" smtClean="0"/>
              <a:t>How Organizations Can Participate in</a:t>
            </a:r>
            <a:br>
              <a:rPr lang="en-US" sz="2600" dirty="0" smtClean="0"/>
            </a:br>
            <a:r>
              <a:rPr lang="en-US" sz="2600" dirty="0" smtClean="0"/>
              <a:t>America Saves Week 2016</a:t>
            </a:r>
          </a:p>
        </p:txBody>
      </p:sp>
      <p:sp>
        <p:nvSpPr>
          <p:cNvPr id="47108" name="TextBox 12"/>
          <p:cNvSpPr txBox="1">
            <a:spLocks noChangeArrowheads="1"/>
          </p:cNvSpPr>
          <p:nvPr/>
        </p:nvSpPr>
        <p:spPr bwMode="auto">
          <a:xfrm>
            <a:off x="152400" y="5537200"/>
            <a:ext cx="487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srgbClr val="000000"/>
                </a:solidFill>
                <a:latin typeface="Georgia" panose="02040502050405020303" pitchFamily="18" charset="0"/>
              </a:rPr>
              <a:t>AmericaSavesWeek.org</a:t>
            </a:r>
          </a:p>
        </p:txBody>
      </p:sp>
      <p:pic>
        <p:nvPicPr>
          <p:cNvPr id="1026" name="Picture 2"/>
          <p:cNvPicPr>
            <a:picLocks noChangeAspect="1" noChangeArrowheads="1"/>
          </p:cNvPicPr>
          <p:nvPr/>
        </p:nvPicPr>
        <p:blipFill>
          <a:blip r:embed="rId3"/>
          <a:srcRect/>
          <a:stretch>
            <a:fillRect/>
          </a:stretch>
        </p:blipFill>
        <p:spPr bwMode="auto">
          <a:xfrm>
            <a:off x="6934200" y="1466850"/>
            <a:ext cx="2025650" cy="3140075"/>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4"/>
          <a:srcRect/>
          <a:stretch>
            <a:fillRect/>
          </a:stretch>
        </p:blipFill>
        <p:spPr bwMode="auto">
          <a:xfrm>
            <a:off x="4967287" y="1524000"/>
            <a:ext cx="1966913" cy="3048000"/>
          </a:xfrm>
          <a:prstGeom prst="rect">
            <a:avLst/>
          </a:prstGeom>
          <a:ln>
            <a:noFill/>
          </a:ln>
          <a:effectLst>
            <a:outerShdw blurRad="292100" dist="139700" dir="2700000" algn="tl" rotWithShape="0">
              <a:srgbClr val="333333">
                <a:alpha val="65000"/>
              </a:srgbClr>
            </a:outerShdw>
          </a:effectLst>
        </p:spPr>
      </p:pic>
      <p:pic>
        <p:nvPicPr>
          <p:cNvPr id="47111" name="Picture 7" descr="http://americasavesweek.org/images/2015-art/AmericaSavesWeek-Logo-Reversed-Horizont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3625" y="5632450"/>
            <a:ext cx="2743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http://americasavesweek.org/images/2015-art/AmericaSaves-Leaderboard-728x90-static-automaticdeposits.jpg"/>
          <p:cNvPicPr>
            <a:picLocks noChangeAspect="1" noChangeArrowheads="1"/>
          </p:cNvPicPr>
          <p:nvPr/>
        </p:nvPicPr>
        <p:blipFill>
          <a:blip r:embed="rId6"/>
          <a:srcRect/>
          <a:stretch>
            <a:fillRect/>
          </a:stretch>
        </p:blipFill>
        <p:spPr bwMode="auto">
          <a:xfrm>
            <a:off x="4683125" y="4676774"/>
            <a:ext cx="4502150" cy="5572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88028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6663" r="3760"/>
          <a:stretch/>
        </p:blipFill>
        <p:spPr>
          <a:xfrm>
            <a:off x="1219200" y="1242255"/>
            <a:ext cx="6270605" cy="4664075"/>
          </a:xfrm>
          <a:prstGeom prst="rect">
            <a:avLst/>
          </a:prstGeom>
        </p:spPr>
      </p:pic>
      <p:sp>
        <p:nvSpPr>
          <p:cNvPr id="10" name="TextBox 9"/>
          <p:cNvSpPr txBox="1"/>
          <p:nvPr/>
        </p:nvSpPr>
        <p:spPr>
          <a:xfrm>
            <a:off x="1657350" y="4706001"/>
            <a:ext cx="6343650" cy="1200329"/>
          </a:xfrm>
          <a:prstGeom prst="rect">
            <a:avLst/>
          </a:prstGeom>
          <a:solidFill>
            <a:srgbClr val="D27628"/>
          </a:solidFill>
        </p:spPr>
        <p:txBody>
          <a:bodyPr wrap="square" rtlCol="0">
            <a:spAutoFit/>
          </a:bodyPr>
          <a:lstStyle/>
          <a:p>
            <a:r>
              <a:rPr lang="en-US" sz="2400" dirty="0"/>
              <a:t>Financial action most effective when provided at a point in time when people feel that the information is relevant to their lives.</a:t>
            </a:r>
          </a:p>
        </p:txBody>
      </p:sp>
      <p:sp>
        <p:nvSpPr>
          <p:cNvPr id="9" name="TextBox 8"/>
          <p:cNvSpPr txBox="1"/>
          <p:nvPr/>
        </p:nvSpPr>
        <p:spPr>
          <a:xfrm>
            <a:off x="5267325" y="1287439"/>
            <a:ext cx="2571750" cy="830997"/>
          </a:xfrm>
          <a:prstGeom prst="rect">
            <a:avLst/>
          </a:prstGeom>
          <a:solidFill>
            <a:srgbClr val="679428"/>
          </a:solidFill>
        </p:spPr>
        <p:txBody>
          <a:bodyPr wrap="square" rtlCol="0">
            <a:spAutoFit/>
          </a:bodyPr>
          <a:lstStyle/>
          <a:p>
            <a:r>
              <a:rPr lang="en-US" sz="2400" dirty="0"/>
              <a:t>FINANCIAL ACTION</a:t>
            </a:r>
          </a:p>
        </p:txBody>
      </p:sp>
      <p:sp>
        <p:nvSpPr>
          <p:cNvPr id="2" name="TextBox 1"/>
          <p:cNvSpPr txBox="1"/>
          <p:nvPr/>
        </p:nvSpPr>
        <p:spPr>
          <a:xfrm>
            <a:off x="228600" y="160274"/>
            <a:ext cx="6324600" cy="830997"/>
          </a:xfrm>
          <a:prstGeom prst="rect">
            <a:avLst/>
          </a:prstGeom>
          <a:noFill/>
        </p:spPr>
        <p:txBody>
          <a:bodyPr wrap="square" rtlCol="0">
            <a:spAutoFit/>
          </a:bodyPr>
          <a:lstStyle/>
          <a:p>
            <a:pPr>
              <a:buClr>
                <a:schemeClr val="accent1"/>
              </a:buClr>
            </a:pPr>
            <a:r>
              <a:rPr lang="en-US" altLang="en-US" sz="2400" b="1" dirty="0">
                <a:solidFill>
                  <a:schemeClr val="accent1"/>
                </a:solidFill>
              </a:rPr>
              <a:t>How Organizations Can Participate in</a:t>
            </a:r>
            <a:br>
              <a:rPr lang="en-US" altLang="en-US" sz="2400" b="1" dirty="0">
                <a:solidFill>
                  <a:schemeClr val="accent1"/>
                </a:solidFill>
              </a:rPr>
            </a:br>
            <a:r>
              <a:rPr lang="en-US" altLang="en-US" sz="2400" b="1" dirty="0">
                <a:solidFill>
                  <a:schemeClr val="accent1"/>
                </a:solidFill>
              </a:rPr>
              <a:t>America Saves Week 2015</a:t>
            </a:r>
            <a:endParaRPr lang="en-US" sz="2400" b="1" dirty="0">
              <a:solidFill>
                <a:schemeClr val="accent1"/>
              </a:solidFill>
            </a:endParaRPr>
          </a:p>
        </p:txBody>
      </p:sp>
    </p:spTree>
    <p:extLst>
      <p:ext uri="{BB962C8B-B14F-4D97-AF65-F5344CB8AC3E}">
        <p14:creationId xmlns:p14="http://schemas.microsoft.com/office/powerpoint/2010/main" val="14865600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6663" r="3760"/>
          <a:stretch/>
        </p:blipFill>
        <p:spPr>
          <a:xfrm>
            <a:off x="1085852" y="1114381"/>
            <a:ext cx="6463547" cy="4807585"/>
          </a:xfrm>
          <a:prstGeom prst="rect">
            <a:avLst/>
          </a:prstGeom>
        </p:spPr>
      </p:pic>
      <p:sp>
        <p:nvSpPr>
          <p:cNvPr id="9" name="TextBox 8"/>
          <p:cNvSpPr txBox="1"/>
          <p:nvPr/>
        </p:nvSpPr>
        <p:spPr>
          <a:xfrm>
            <a:off x="3314700" y="3943350"/>
            <a:ext cx="4686300" cy="830997"/>
          </a:xfrm>
          <a:prstGeom prst="rect">
            <a:avLst/>
          </a:prstGeom>
          <a:solidFill>
            <a:srgbClr val="D27628"/>
          </a:solidFill>
        </p:spPr>
        <p:txBody>
          <a:bodyPr wrap="square" rtlCol="0">
            <a:spAutoFit/>
          </a:bodyPr>
          <a:lstStyle/>
          <a:p>
            <a:r>
              <a:rPr lang="en-US" sz="2400" dirty="0"/>
              <a:t>50% age 16 – 24 are unbanked or underbanked. </a:t>
            </a:r>
          </a:p>
        </p:txBody>
      </p:sp>
      <p:sp>
        <p:nvSpPr>
          <p:cNvPr id="6" name="TextBox 5"/>
          <p:cNvSpPr txBox="1"/>
          <p:nvPr/>
        </p:nvSpPr>
        <p:spPr>
          <a:xfrm>
            <a:off x="5238750" y="1524000"/>
            <a:ext cx="2438400" cy="461665"/>
          </a:xfrm>
          <a:prstGeom prst="rect">
            <a:avLst/>
          </a:prstGeom>
          <a:solidFill>
            <a:srgbClr val="679428"/>
          </a:solidFill>
        </p:spPr>
        <p:txBody>
          <a:bodyPr wrap="square" rtlCol="0">
            <a:spAutoFit/>
          </a:bodyPr>
          <a:lstStyle/>
          <a:p>
            <a:r>
              <a:rPr lang="en-US" sz="2400" dirty="0"/>
              <a:t>POPULATION</a:t>
            </a:r>
          </a:p>
        </p:txBody>
      </p:sp>
      <p:sp>
        <p:nvSpPr>
          <p:cNvPr id="7" name="TextBox 6"/>
          <p:cNvSpPr txBox="1"/>
          <p:nvPr/>
        </p:nvSpPr>
        <p:spPr>
          <a:xfrm>
            <a:off x="4629150" y="4972051"/>
            <a:ext cx="3371850" cy="830997"/>
          </a:xfrm>
          <a:prstGeom prst="rect">
            <a:avLst/>
          </a:prstGeom>
          <a:solidFill>
            <a:srgbClr val="D27628"/>
          </a:solidFill>
        </p:spPr>
        <p:txBody>
          <a:bodyPr wrap="square" rtlCol="0">
            <a:spAutoFit/>
          </a:bodyPr>
          <a:lstStyle/>
          <a:p>
            <a:r>
              <a:rPr lang="en-US" sz="2400" dirty="0"/>
              <a:t>Check cashing in Chicago. </a:t>
            </a:r>
          </a:p>
        </p:txBody>
      </p:sp>
      <p:sp>
        <p:nvSpPr>
          <p:cNvPr id="8" name="TextBox 7"/>
          <p:cNvSpPr txBox="1"/>
          <p:nvPr/>
        </p:nvSpPr>
        <p:spPr>
          <a:xfrm>
            <a:off x="228600" y="160274"/>
            <a:ext cx="6324600" cy="830997"/>
          </a:xfrm>
          <a:prstGeom prst="rect">
            <a:avLst/>
          </a:prstGeom>
          <a:noFill/>
        </p:spPr>
        <p:txBody>
          <a:bodyPr wrap="square" rtlCol="0">
            <a:spAutoFit/>
          </a:bodyPr>
          <a:lstStyle/>
          <a:p>
            <a:pPr>
              <a:buClr>
                <a:schemeClr val="accent1"/>
              </a:buClr>
            </a:pPr>
            <a:r>
              <a:rPr lang="en-US" altLang="en-US" sz="2400" b="1" dirty="0">
                <a:solidFill>
                  <a:schemeClr val="accent1"/>
                </a:solidFill>
              </a:rPr>
              <a:t>How Organizations Can Participate in</a:t>
            </a:r>
            <a:br>
              <a:rPr lang="en-US" altLang="en-US" sz="2400" b="1" dirty="0">
                <a:solidFill>
                  <a:schemeClr val="accent1"/>
                </a:solidFill>
              </a:rPr>
            </a:br>
            <a:r>
              <a:rPr lang="en-US" altLang="en-US" sz="2400" b="1" dirty="0">
                <a:solidFill>
                  <a:schemeClr val="accent1"/>
                </a:solidFill>
              </a:rPr>
              <a:t>America Saves Week 2015</a:t>
            </a:r>
            <a:endParaRPr lang="en-US" sz="2400" b="1" dirty="0">
              <a:solidFill>
                <a:schemeClr val="accent1"/>
              </a:solidFill>
            </a:endParaRPr>
          </a:p>
        </p:txBody>
      </p:sp>
    </p:spTree>
    <p:extLst>
      <p:ext uri="{BB962C8B-B14F-4D97-AF65-F5344CB8AC3E}">
        <p14:creationId xmlns:p14="http://schemas.microsoft.com/office/powerpoint/2010/main" val="9266419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idx="1"/>
          </p:nvPr>
        </p:nvSpPr>
        <p:spPr>
          <a:xfrm>
            <a:off x="490537" y="2209800"/>
            <a:ext cx="7886700" cy="1500187"/>
          </a:xfrm>
        </p:spPr>
        <p:txBody>
          <a:bodyPr/>
          <a:lstStyle/>
          <a:p>
            <a:r>
              <a:rPr lang="en-US" sz="4400" dirty="0" smtClean="0"/>
              <a:t>Having Youth Save Effectively and Automatically</a:t>
            </a:r>
            <a:endParaRPr lang="en-US" sz="4400" dirty="0"/>
          </a:p>
        </p:txBody>
      </p:sp>
      <p:sp>
        <p:nvSpPr>
          <p:cNvPr id="2" name="TextBox 1"/>
          <p:cNvSpPr txBox="1"/>
          <p:nvPr/>
        </p:nvSpPr>
        <p:spPr>
          <a:xfrm>
            <a:off x="10886" y="404298"/>
            <a:ext cx="6906058" cy="584775"/>
          </a:xfrm>
          <a:prstGeom prst="rect">
            <a:avLst/>
          </a:prstGeom>
          <a:noFill/>
        </p:spPr>
        <p:txBody>
          <a:bodyPr wrap="none" rtlCol="0">
            <a:spAutoFit/>
          </a:bodyPr>
          <a:lstStyle/>
          <a:p>
            <a:r>
              <a:rPr lang="en-US" sz="3200" b="1" dirty="0">
                <a:solidFill>
                  <a:schemeClr val="accent1"/>
                </a:solidFill>
              </a:rPr>
              <a:t>America Saves for Young Workers</a:t>
            </a:r>
          </a:p>
        </p:txBody>
      </p:sp>
    </p:spTree>
    <p:extLst>
      <p:ext uri="{BB962C8B-B14F-4D97-AF65-F5344CB8AC3E}">
        <p14:creationId xmlns:p14="http://schemas.microsoft.com/office/powerpoint/2010/main" val="10876051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3505200" cy="914399"/>
          </a:xfrm>
        </p:spPr>
        <p:txBody>
          <a:bodyPr/>
          <a:lstStyle/>
          <a:p>
            <a:r>
              <a:rPr lang="en-US" dirty="0" smtClean="0"/>
              <a:t>	</a:t>
            </a:r>
            <a:r>
              <a:rPr lang="en-US" sz="3200" dirty="0" smtClean="0">
                <a:solidFill>
                  <a:schemeClr val="accent1"/>
                </a:solidFill>
              </a:rPr>
              <a:t>What </a:t>
            </a:r>
            <a:r>
              <a:rPr lang="en-US" sz="3200" dirty="0">
                <a:solidFill>
                  <a:schemeClr val="accent1"/>
                </a:solidFill>
              </a:rPr>
              <a:t>We Do</a:t>
            </a:r>
          </a:p>
        </p:txBody>
      </p:sp>
      <p:sp>
        <p:nvSpPr>
          <p:cNvPr id="3" name="Text Placeholder 2"/>
          <p:cNvSpPr>
            <a:spLocks noGrp="1"/>
          </p:cNvSpPr>
          <p:nvPr>
            <p:ph type="body" idx="1"/>
          </p:nvPr>
        </p:nvSpPr>
        <p:spPr>
          <a:xfrm>
            <a:off x="623888" y="1752600"/>
            <a:ext cx="7986712" cy="4114800"/>
          </a:xfrm>
        </p:spPr>
        <p:txBody>
          <a:bodyPr>
            <a:normAutofit fontScale="92500" lnSpcReduction="20000"/>
          </a:bodyPr>
          <a:lstStyle/>
          <a:p>
            <a:endParaRPr lang="en-US" dirty="0" smtClean="0"/>
          </a:p>
          <a:p>
            <a:r>
              <a:rPr lang="en-US" sz="2400" b="1" dirty="0" smtClean="0"/>
              <a:t>Show youth how to save:</a:t>
            </a:r>
          </a:p>
          <a:p>
            <a:pPr marL="257175" indent="-257175">
              <a:buFont typeface="Arial" panose="020B0604020202020204" pitchFamily="34" charset="0"/>
              <a:buChar char="•"/>
            </a:pPr>
            <a:r>
              <a:rPr lang="en-US" sz="2400" dirty="0" smtClean="0"/>
              <a:t>By using a pledge for a goal of their choice</a:t>
            </a:r>
          </a:p>
          <a:p>
            <a:pPr marL="257175" indent="-257175">
              <a:buFont typeface="Arial" panose="020B0604020202020204" pitchFamily="34" charset="0"/>
              <a:buChar char="•"/>
            </a:pPr>
            <a:r>
              <a:rPr lang="en-US" sz="2400" dirty="0" smtClean="0"/>
              <a:t>By signing up for direct deposit</a:t>
            </a:r>
          </a:p>
          <a:p>
            <a:pPr marL="257175" indent="-257175">
              <a:buFont typeface="Arial" panose="020B0604020202020204" pitchFamily="34" charset="0"/>
              <a:buChar char="•"/>
            </a:pPr>
            <a:r>
              <a:rPr lang="en-US" sz="2400" dirty="0" smtClean="0"/>
              <a:t>By opening accounts with financial institutions and setting up automatic savings</a:t>
            </a:r>
          </a:p>
          <a:p>
            <a:endParaRPr lang="en-US" sz="2400" dirty="0"/>
          </a:p>
          <a:p>
            <a:r>
              <a:rPr lang="en-US" sz="2400" b="1" dirty="0" smtClean="0"/>
              <a:t>Support youth to save:</a:t>
            </a:r>
          </a:p>
          <a:p>
            <a:pPr marL="257175" indent="-257175">
              <a:buFont typeface="Arial" panose="020B0604020202020204" pitchFamily="34" charset="0"/>
              <a:buChar char="•"/>
            </a:pPr>
            <a:r>
              <a:rPr lang="en-US" sz="2400" dirty="0" smtClean="0"/>
              <a:t> Information and resources</a:t>
            </a:r>
          </a:p>
          <a:p>
            <a:pPr marL="257175" indent="-257175">
              <a:buFont typeface="Arial" panose="020B0604020202020204" pitchFamily="34" charset="0"/>
              <a:buChar char="•"/>
            </a:pPr>
            <a:r>
              <a:rPr lang="en-US" sz="2400" dirty="0" smtClean="0"/>
              <a:t> Reminders through text </a:t>
            </a:r>
            <a:r>
              <a:rPr lang="en-US" sz="2400" dirty="0"/>
              <a:t>messages and </a:t>
            </a:r>
            <a:r>
              <a:rPr lang="en-US" sz="2400" dirty="0" smtClean="0"/>
              <a:t>emails	</a:t>
            </a:r>
          </a:p>
          <a:p>
            <a:pPr marL="257175" indent="-257175">
              <a:buFont typeface="Arial" panose="020B0604020202020204" pitchFamily="34" charset="0"/>
              <a:buChar char="•"/>
            </a:pPr>
            <a:r>
              <a:rPr lang="en-US" sz="2400" dirty="0" smtClean="0"/>
              <a:t>Opportunities such as VITA Tax prep &amp; Save Your Refund</a:t>
            </a:r>
          </a:p>
          <a:p>
            <a:endParaRPr lang="en-US" dirty="0"/>
          </a:p>
        </p:txBody>
      </p:sp>
    </p:spTree>
    <p:extLst>
      <p:ext uri="{BB962C8B-B14F-4D97-AF65-F5344CB8AC3E}">
        <p14:creationId xmlns:p14="http://schemas.microsoft.com/office/powerpoint/2010/main" val="36309917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 Saves for Young Workers video testimony</a:t>
            </a:r>
            <a:endParaRPr lang="en-US" dirty="0"/>
          </a:p>
        </p:txBody>
      </p:sp>
      <p:sp>
        <p:nvSpPr>
          <p:cNvPr id="3" name="Text Placeholder 2"/>
          <p:cNvSpPr>
            <a:spLocks noGrp="1"/>
          </p:cNvSpPr>
          <p:nvPr>
            <p:ph type="body" idx="1"/>
          </p:nvPr>
        </p:nvSpPr>
        <p:spPr/>
        <p:txBody>
          <a:bodyPr/>
          <a:lstStyle/>
          <a:p>
            <a:r>
              <a:rPr lang="en-US" sz="2400" dirty="0" smtClean="0"/>
              <a:t> </a:t>
            </a:r>
            <a:r>
              <a:rPr lang="en-US" sz="2400" u="sng" dirty="0" smtClean="0">
                <a:hlinkClick r:id="rId2"/>
              </a:rPr>
              <a:t>America Saves Youth</a:t>
            </a:r>
            <a:r>
              <a:rPr lang="en-US" sz="2400" dirty="0" smtClean="0"/>
              <a:t> in Chicago talk about savings and personal finance</a:t>
            </a:r>
            <a:endParaRPr lang="en-US" sz="2400" dirty="0"/>
          </a:p>
        </p:txBody>
      </p:sp>
      <p:sp>
        <p:nvSpPr>
          <p:cNvPr id="4" name="Slide Number Placeholder 3"/>
          <p:cNvSpPr>
            <a:spLocks noGrp="1"/>
          </p:cNvSpPr>
          <p:nvPr>
            <p:ph type="sldNum" idx="12"/>
          </p:nvPr>
        </p:nvSpPr>
        <p:spPr/>
        <p:txBody>
          <a:bodyPr/>
          <a:lstStyle/>
          <a:p>
            <a:pPr marL="0" lvl="0" indent="-88900">
              <a:spcBef>
                <a:spcPts val="0"/>
              </a:spcBef>
              <a:buClr>
                <a:srgbClr val="000000"/>
              </a:buClr>
              <a:buFont typeface="Arial"/>
              <a:buChar char="●"/>
            </a:pPr>
            <a:endParaRPr lang="en-US" dirty="0" smtClean="0"/>
          </a:p>
          <a:p>
            <a:pPr marL="457200" lvl="1" indent="-88900">
              <a:spcBef>
                <a:spcPts val="0"/>
              </a:spcBef>
              <a:buClr>
                <a:srgbClr val="000000"/>
              </a:buClr>
              <a:buFont typeface="Courier New"/>
              <a:buChar char="o"/>
            </a:pPr>
            <a:endParaRPr lang="en-US" dirty="0" smtClean="0"/>
          </a:p>
          <a:p>
            <a:pPr marL="914400" lvl="2" indent="-88900">
              <a:spcBef>
                <a:spcPts val="0"/>
              </a:spcBef>
              <a:buClr>
                <a:srgbClr val="000000"/>
              </a:buClr>
              <a:buFont typeface="Wingdings"/>
              <a:buChar char="§"/>
            </a:pPr>
            <a:endParaRPr lang="en-US" dirty="0" smtClean="0"/>
          </a:p>
          <a:p>
            <a:pPr marL="1371600" lvl="3" indent="-88900">
              <a:spcBef>
                <a:spcPts val="0"/>
              </a:spcBef>
              <a:buClr>
                <a:srgbClr val="000000"/>
              </a:buClr>
              <a:buFont typeface="Arial"/>
              <a:buChar char="●"/>
            </a:pPr>
            <a:endParaRPr lang="en-US" dirty="0" smtClean="0"/>
          </a:p>
          <a:p>
            <a:pPr marL="1828800" lvl="4" indent="-88900">
              <a:spcBef>
                <a:spcPts val="0"/>
              </a:spcBef>
              <a:buClr>
                <a:srgbClr val="000000"/>
              </a:buClr>
              <a:buFont typeface="Courier New"/>
              <a:buChar char="o"/>
            </a:pPr>
            <a:endParaRPr lang="en-US" dirty="0" smtClean="0"/>
          </a:p>
          <a:p>
            <a:pPr marL="2286000" lvl="5" indent="-88900">
              <a:spcBef>
                <a:spcPts val="0"/>
              </a:spcBef>
              <a:buClr>
                <a:srgbClr val="000000"/>
              </a:buClr>
              <a:buFont typeface="Wingdings"/>
              <a:buChar char="§"/>
            </a:pPr>
            <a:endParaRPr lang="en-US" dirty="0" smtClean="0"/>
          </a:p>
          <a:p>
            <a:pPr marL="2743200" lvl="6" indent="-88900">
              <a:spcBef>
                <a:spcPts val="0"/>
              </a:spcBef>
              <a:buClr>
                <a:srgbClr val="000000"/>
              </a:buClr>
              <a:buFont typeface="Arial"/>
              <a:buChar char="●"/>
            </a:pPr>
            <a:endParaRPr lang="en-US" dirty="0" smtClean="0"/>
          </a:p>
          <a:p>
            <a:pPr marL="3200400" lvl="7" indent="-88900">
              <a:spcBef>
                <a:spcPts val="0"/>
              </a:spcBef>
              <a:buClr>
                <a:srgbClr val="000000"/>
              </a:buClr>
              <a:buFont typeface="Courier New"/>
              <a:buChar char="o"/>
            </a:pPr>
            <a:endParaRPr lang="en-US" dirty="0" smtClean="0"/>
          </a:p>
          <a:p>
            <a:pPr marL="3657600" lvl="8" indent="-88900">
              <a:spcBef>
                <a:spcPts val="0"/>
              </a:spcBef>
              <a:buClr>
                <a:srgbClr val="000000"/>
              </a:buClr>
              <a:buFont typeface="Wingdings"/>
              <a:buChar char="§"/>
            </a:pPr>
            <a:endParaRPr lang="en-US" dirty="0"/>
          </a:p>
        </p:txBody>
      </p:sp>
    </p:spTree>
    <p:extLst>
      <p:ext uri="{BB962C8B-B14F-4D97-AF65-F5344CB8AC3E}">
        <p14:creationId xmlns:p14="http://schemas.microsoft.com/office/powerpoint/2010/main" val="22513762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850" y="2000244"/>
            <a:ext cx="8534400" cy="3790953"/>
          </a:xfrm>
        </p:spPr>
        <p:txBody>
          <a:bodyPr>
            <a:noAutofit/>
          </a:bodyPr>
          <a:lstStyle/>
          <a:p>
            <a:r>
              <a:rPr lang="en-US" sz="1600" dirty="0" smtClean="0"/>
              <a:t>Chicago, St. Louis, Cleveland, Milwaukee, Houston, Washington, DC, Indianapolis, New York, Miami</a:t>
            </a:r>
          </a:p>
          <a:p>
            <a:endParaRPr lang="en-US" sz="1600" dirty="0" smtClean="0"/>
          </a:p>
          <a:p>
            <a:r>
              <a:rPr lang="en-US" sz="1600" b="1" dirty="0" smtClean="0"/>
              <a:t>23,262</a:t>
            </a:r>
            <a:r>
              <a:rPr lang="en-US" sz="1600" dirty="0" smtClean="0"/>
              <a:t> </a:t>
            </a:r>
            <a:r>
              <a:rPr lang="en-US" sz="1600" dirty="0"/>
              <a:t>youth employees </a:t>
            </a:r>
            <a:r>
              <a:rPr lang="en-US" sz="1600" dirty="0" smtClean="0"/>
              <a:t>reached </a:t>
            </a:r>
            <a:r>
              <a:rPr lang="en-US" sz="1600" dirty="0"/>
              <a:t>through the </a:t>
            </a:r>
            <a:r>
              <a:rPr lang="en-US" sz="1600" dirty="0" smtClean="0"/>
              <a:t>ASYW Program</a:t>
            </a:r>
          </a:p>
          <a:p>
            <a:pPr marL="0" indent="0">
              <a:buNone/>
            </a:pPr>
            <a:r>
              <a:rPr lang="en-US" sz="1600" dirty="0" smtClean="0"/>
              <a:t> </a:t>
            </a:r>
          </a:p>
          <a:p>
            <a:r>
              <a:rPr lang="en-US" sz="1600" b="1" dirty="0" smtClean="0"/>
              <a:t>21,744</a:t>
            </a:r>
            <a:r>
              <a:rPr lang="en-US" sz="1600" dirty="0" smtClean="0"/>
              <a:t> </a:t>
            </a:r>
            <a:r>
              <a:rPr lang="en-US" sz="1600" dirty="0"/>
              <a:t>opting to use direct </a:t>
            </a:r>
            <a:r>
              <a:rPr lang="en-US" sz="1600" dirty="0" smtClean="0"/>
              <a:t>deposit</a:t>
            </a:r>
          </a:p>
          <a:p>
            <a:endParaRPr lang="en-US" sz="1600" dirty="0" smtClean="0"/>
          </a:p>
          <a:p>
            <a:r>
              <a:rPr lang="en-US" sz="1600" b="1" dirty="0" smtClean="0"/>
              <a:t>4,480</a:t>
            </a:r>
            <a:r>
              <a:rPr lang="en-US" sz="1600" dirty="0" smtClean="0"/>
              <a:t> </a:t>
            </a:r>
            <a:r>
              <a:rPr lang="en-US" sz="1600" dirty="0"/>
              <a:t>new savings </a:t>
            </a:r>
            <a:r>
              <a:rPr lang="en-US" sz="1600" dirty="0" smtClean="0"/>
              <a:t>and </a:t>
            </a:r>
            <a:r>
              <a:rPr lang="en-US" sz="1600" b="1" dirty="0"/>
              <a:t>4,886</a:t>
            </a:r>
            <a:r>
              <a:rPr lang="en-US" sz="1600" dirty="0"/>
              <a:t> new checking accounts </a:t>
            </a:r>
            <a:r>
              <a:rPr lang="en-US" sz="1600" dirty="0" smtClean="0"/>
              <a:t>opened</a:t>
            </a:r>
          </a:p>
          <a:p>
            <a:endParaRPr lang="en-US" sz="1600" dirty="0" smtClean="0"/>
          </a:p>
          <a:p>
            <a:r>
              <a:rPr lang="en-US" sz="1600" b="1" dirty="0" smtClean="0"/>
              <a:t>1,293</a:t>
            </a:r>
            <a:r>
              <a:rPr lang="en-US" sz="1600" dirty="0" smtClean="0"/>
              <a:t> opened </a:t>
            </a:r>
            <a:r>
              <a:rPr lang="en-US" sz="1600" dirty="0"/>
              <a:t>checking with linked savings </a:t>
            </a:r>
            <a:r>
              <a:rPr lang="en-US" sz="1600" dirty="0" smtClean="0"/>
              <a:t>accounts</a:t>
            </a:r>
          </a:p>
          <a:p>
            <a:endParaRPr lang="en-US" sz="1600" dirty="0" smtClean="0"/>
          </a:p>
          <a:p>
            <a:r>
              <a:rPr lang="en-US" sz="1600" b="1" dirty="0" smtClean="0"/>
              <a:t>12,335</a:t>
            </a:r>
            <a:r>
              <a:rPr lang="en-US" sz="1600" dirty="0" smtClean="0"/>
              <a:t> </a:t>
            </a:r>
            <a:r>
              <a:rPr lang="en-US" sz="1600" dirty="0"/>
              <a:t>youth pledged to save through America Saves a total of </a:t>
            </a:r>
            <a:r>
              <a:rPr lang="en-US" sz="1600" b="1" dirty="0"/>
              <a:t>$5,657,980 </a:t>
            </a:r>
            <a:r>
              <a:rPr lang="en-US" sz="1600" dirty="0"/>
              <a:t>over a 7 month period.</a:t>
            </a:r>
          </a:p>
        </p:txBody>
      </p:sp>
      <p:sp>
        <p:nvSpPr>
          <p:cNvPr id="5" name="Title 1"/>
          <p:cNvSpPr>
            <a:spLocks noGrp="1"/>
          </p:cNvSpPr>
          <p:nvPr>
            <p:ph type="title"/>
          </p:nvPr>
        </p:nvSpPr>
        <p:spPr>
          <a:xfrm>
            <a:off x="762000" y="152400"/>
            <a:ext cx="5410200" cy="914399"/>
          </a:xfrm>
        </p:spPr>
        <p:txBody>
          <a:bodyPr>
            <a:normAutofit/>
          </a:bodyPr>
          <a:lstStyle/>
          <a:p>
            <a:r>
              <a:rPr lang="en-US" dirty="0" smtClean="0"/>
              <a:t>Summer </a:t>
            </a:r>
            <a:r>
              <a:rPr lang="en-US" dirty="0"/>
              <a:t>2015</a:t>
            </a:r>
          </a:p>
        </p:txBody>
      </p:sp>
    </p:spTree>
    <p:extLst>
      <p:ext uri="{BB962C8B-B14F-4D97-AF65-F5344CB8AC3E}">
        <p14:creationId xmlns:p14="http://schemas.microsoft.com/office/powerpoint/2010/main" val="2362109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Agenda</a:t>
            </a:r>
            <a:endParaRPr lang="en-US" dirty="0"/>
          </a:p>
        </p:txBody>
      </p:sp>
      <p:sp>
        <p:nvSpPr>
          <p:cNvPr id="3" name="Text Placeholder 2"/>
          <p:cNvSpPr>
            <a:spLocks noGrp="1"/>
          </p:cNvSpPr>
          <p:nvPr>
            <p:ph type="body" idx="1"/>
          </p:nvPr>
        </p:nvSpPr>
        <p:spPr>
          <a:xfrm>
            <a:off x="304800" y="1752600"/>
            <a:ext cx="6995268" cy="4267199"/>
          </a:xfrm>
        </p:spPr>
        <p:txBody>
          <a:bodyPr/>
          <a:lstStyle/>
          <a:p>
            <a:r>
              <a:rPr lang="en-US" sz="3000" dirty="0" smtClean="0"/>
              <a:t>Welcome and overview</a:t>
            </a:r>
          </a:p>
          <a:p>
            <a:r>
              <a:rPr lang="en-US" sz="3000" dirty="0" smtClean="0"/>
              <a:t>WIOA’s </a:t>
            </a:r>
            <a:r>
              <a:rPr lang="en-US" sz="3000" dirty="0"/>
              <a:t>focus on financial </a:t>
            </a:r>
            <a:r>
              <a:rPr lang="en-US" sz="3000" dirty="0" smtClean="0"/>
              <a:t>literacy</a:t>
            </a:r>
          </a:p>
          <a:p>
            <a:r>
              <a:rPr lang="en-US" sz="3000" dirty="0" smtClean="0"/>
              <a:t>America Saves Week and tips on saving </a:t>
            </a:r>
          </a:p>
          <a:p>
            <a:r>
              <a:rPr lang="en-US" sz="3000" dirty="0" smtClean="0"/>
              <a:t>Disability perspective </a:t>
            </a:r>
          </a:p>
          <a:p>
            <a:r>
              <a:rPr lang="en-US" sz="3000" dirty="0" smtClean="0"/>
              <a:t>Q &amp; A</a:t>
            </a:r>
          </a:p>
          <a:p>
            <a:endParaRPr lang="en-US" dirty="0"/>
          </a:p>
        </p:txBody>
      </p:sp>
      <p:sp>
        <p:nvSpPr>
          <p:cNvPr id="4" name="Slide Number Placeholder 3"/>
          <p:cNvSpPr>
            <a:spLocks noGrp="1"/>
          </p:cNvSpPr>
          <p:nvPr>
            <p:ph type="sldNum" idx="12"/>
          </p:nvPr>
        </p:nvSpPr>
        <p:spPr/>
        <p:txBody>
          <a:bodyPr/>
          <a:lstStyle/>
          <a:p>
            <a:pPr marL="0" lvl="0" indent="-88900">
              <a:spcBef>
                <a:spcPts val="0"/>
              </a:spcBef>
              <a:buClr>
                <a:srgbClr val="000000"/>
              </a:buClr>
              <a:buFont typeface="Arial"/>
              <a:buChar char="●"/>
            </a:pPr>
            <a:endParaRPr lang="en-US" dirty="0" smtClean="0"/>
          </a:p>
          <a:p>
            <a:pPr marL="457200" lvl="1" indent="-88900">
              <a:spcBef>
                <a:spcPts val="0"/>
              </a:spcBef>
              <a:buClr>
                <a:srgbClr val="000000"/>
              </a:buClr>
              <a:buFont typeface="Courier New"/>
              <a:buChar char="o"/>
            </a:pPr>
            <a:endParaRPr lang="en-US" dirty="0" smtClean="0"/>
          </a:p>
          <a:p>
            <a:pPr marL="914400" lvl="2" indent="-88900">
              <a:spcBef>
                <a:spcPts val="0"/>
              </a:spcBef>
              <a:buClr>
                <a:srgbClr val="000000"/>
              </a:buClr>
              <a:buFont typeface="Wingdings"/>
              <a:buChar char="§"/>
            </a:pPr>
            <a:endParaRPr lang="en-US" dirty="0" smtClean="0"/>
          </a:p>
          <a:p>
            <a:pPr marL="1371600" lvl="3" indent="-88900">
              <a:spcBef>
                <a:spcPts val="0"/>
              </a:spcBef>
              <a:buClr>
                <a:srgbClr val="000000"/>
              </a:buClr>
              <a:buFont typeface="Arial"/>
              <a:buChar char="●"/>
            </a:pPr>
            <a:endParaRPr lang="en-US" dirty="0" smtClean="0"/>
          </a:p>
          <a:p>
            <a:pPr marL="1828800" lvl="4" indent="-88900">
              <a:spcBef>
                <a:spcPts val="0"/>
              </a:spcBef>
              <a:buClr>
                <a:srgbClr val="000000"/>
              </a:buClr>
              <a:buFont typeface="Courier New"/>
              <a:buChar char="o"/>
            </a:pPr>
            <a:endParaRPr lang="en-US" dirty="0" smtClean="0"/>
          </a:p>
          <a:p>
            <a:pPr marL="2286000" lvl="5" indent="-88900">
              <a:spcBef>
                <a:spcPts val="0"/>
              </a:spcBef>
              <a:buClr>
                <a:srgbClr val="000000"/>
              </a:buClr>
              <a:buFont typeface="Wingdings"/>
              <a:buChar char="§"/>
            </a:pPr>
            <a:endParaRPr lang="en-US" dirty="0" smtClean="0"/>
          </a:p>
          <a:p>
            <a:pPr marL="2743200" lvl="6" indent="-88900">
              <a:spcBef>
                <a:spcPts val="0"/>
              </a:spcBef>
              <a:buClr>
                <a:srgbClr val="000000"/>
              </a:buClr>
              <a:buFont typeface="Arial"/>
              <a:buChar char="●"/>
            </a:pPr>
            <a:endParaRPr lang="en-US" dirty="0" smtClean="0"/>
          </a:p>
          <a:p>
            <a:pPr marL="3200400" lvl="7" indent="-88900">
              <a:spcBef>
                <a:spcPts val="0"/>
              </a:spcBef>
              <a:buClr>
                <a:srgbClr val="000000"/>
              </a:buClr>
              <a:buFont typeface="Courier New"/>
              <a:buChar char="o"/>
            </a:pPr>
            <a:endParaRPr lang="en-US" dirty="0" smtClean="0"/>
          </a:p>
          <a:p>
            <a:pPr marL="3657600" lvl="8" indent="-88900">
              <a:spcBef>
                <a:spcPts val="0"/>
              </a:spcBef>
              <a:buClr>
                <a:srgbClr val="000000"/>
              </a:buClr>
              <a:buFont typeface="Wingdings"/>
              <a:buChar char="§"/>
            </a:pP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9967" t="21139" r="11218"/>
          <a:stretch/>
        </p:blipFill>
        <p:spPr>
          <a:xfrm>
            <a:off x="7300068" y="2133600"/>
            <a:ext cx="1843932" cy="3155037"/>
          </a:xfrm>
          <a:prstGeom prst="rect">
            <a:avLst/>
          </a:prstGeom>
        </p:spPr>
      </p:pic>
    </p:spTree>
    <p:extLst>
      <p:ext uri="{BB962C8B-B14F-4D97-AF65-F5344CB8AC3E}">
        <p14:creationId xmlns:p14="http://schemas.microsoft.com/office/powerpoint/2010/main" val="40672390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b="4386"/>
          <a:stretch/>
        </p:blipFill>
        <p:spPr>
          <a:xfrm>
            <a:off x="1295400" y="1541808"/>
            <a:ext cx="6788426" cy="4333461"/>
          </a:xfrm>
          <a:prstGeom prst="rect">
            <a:avLst/>
          </a:prstGeom>
        </p:spPr>
      </p:pic>
      <p:sp>
        <p:nvSpPr>
          <p:cNvPr id="8" name="Title 1"/>
          <p:cNvSpPr>
            <a:spLocks noGrp="1"/>
          </p:cNvSpPr>
          <p:nvPr>
            <p:ph type="title"/>
          </p:nvPr>
        </p:nvSpPr>
        <p:spPr>
          <a:xfrm>
            <a:off x="-685800" y="228600"/>
            <a:ext cx="7391400" cy="914399"/>
          </a:xfrm>
        </p:spPr>
        <p:txBody>
          <a:bodyPr>
            <a:normAutofit/>
          </a:bodyPr>
          <a:lstStyle/>
          <a:p>
            <a:r>
              <a:rPr lang="en-US" dirty="0" smtClean="0"/>
              <a:t>	How the Program Works</a:t>
            </a:r>
            <a:endParaRPr lang="en-US" dirty="0">
              <a:solidFill>
                <a:schemeClr val="accent6"/>
              </a:solidFill>
            </a:endParaRPr>
          </a:p>
        </p:txBody>
      </p:sp>
    </p:spTree>
    <p:extLst>
      <p:ext uri="{BB962C8B-B14F-4D97-AF65-F5344CB8AC3E}">
        <p14:creationId xmlns:p14="http://schemas.microsoft.com/office/powerpoint/2010/main" val="41555554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America Saves for Young Workers</a:t>
            </a:r>
            <a:br>
              <a:rPr lang="en-US" dirty="0"/>
            </a:b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447800"/>
            <a:ext cx="7924800" cy="4612481"/>
          </a:xfrm>
        </p:spPr>
      </p:pic>
    </p:spTree>
    <p:extLst>
      <p:ext uri="{BB962C8B-B14F-4D97-AF65-F5344CB8AC3E}">
        <p14:creationId xmlns:p14="http://schemas.microsoft.com/office/powerpoint/2010/main" val="33603473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Chart 32"/>
          <p:cNvGraphicFramePr/>
          <p:nvPr>
            <p:extLst/>
          </p:nvPr>
        </p:nvGraphicFramePr>
        <p:xfrm>
          <a:off x="3036600" y="3169856"/>
          <a:ext cx="1135351" cy="973158"/>
        </p:xfrm>
        <a:graphic>
          <a:graphicData uri="http://schemas.openxmlformats.org/drawingml/2006/chart">
            <c:chart xmlns:c="http://schemas.openxmlformats.org/drawingml/2006/chart" xmlns:r="http://schemas.openxmlformats.org/officeDocument/2006/relationships" r:id="rId3"/>
          </a:graphicData>
        </a:graphic>
      </p:graphicFrame>
      <p:pic>
        <p:nvPicPr>
          <p:cNvPr id="16" name="Picture 15"/>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96368" y="1867117"/>
            <a:ext cx="903849" cy="903849"/>
          </a:xfrm>
          <a:prstGeom prst="rect">
            <a:avLst/>
          </a:prstGeom>
        </p:spPr>
      </p:pic>
      <p:sp>
        <p:nvSpPr>
          <p:cNvPr id="22" name="Rectangle 21"/>
          <p:cNvSpPr/>
          <p:nvPr/>
        </p:nvSpPr>
        <p:spPr bwMode="auto">
          <a:xfrm>
            <a:off x="1866073" y="2063555"/>
            <a:ext cx="1056503" cy="4362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rgbClr val="78A22F"/>
                </a:solidFill>
              </a:rPr>
              <a:t>Direct Deposit</a:t>
            </a:r>
          </a:p>
        </p:txBody>
      </p:sp>
      <p:sp>
        <p:nvSpPr>
          <p:cNvPr id="2" name="Title 1"/>
          <p:cNvSpPr>
            <a:spLocks noGrp="1"/>
          </p:cNvSpPr>
          <p:nvPr>
            <p:ph type="ctrTitle" idx="4294967295"/>
          </p:nvPr>
        </p:nvSpPr>
        <p:spPr>
          <a:xfrm>
            <a:off x="914400" y="152400"/>
            <a:ext cx="5829300" cy="910994"/>
          </a:xfrm>
        </p:spPr>
        <p:txBody>
          <a:bodyPr>
            <a:noAutofit/>
          </a:bodyPr>
          <a:lstStyle/>
          <a:p>
            <a:pPr algn="ctr"/>
            <a:r>
              <a:rPr lang="en-US" sz="2800" b="1" dirty="0">
                <a:solidFill>
                  <a:schemeClr val="accent1"/>
                </a:solidFill>
              </a:rPr>
              <a:t>America Saves for Young Workers is positively impacting teen savings</a:t>
            </a:r>
          </a:p>
        </p:txBody>
      </p:sp>
      <p:sp>
        <p:nvSpPr>
          <p:cNvPr id="3" name="TextBox 2"/>
          <p:cNvSpPr txBox="1"/>
          <p:nvPr/>
        </p:nvSpPr>
        <p:spPr>
          <a:xfrm>
            <a:off x="1320437" y="3734215"/>
            <a:ext cx="1434095" cy="900246"/>
          </a:xfrm>
          <a:prstGeom prst="rect">
            <a:avLst/>
          </a:prstGeom>
          <a:noFill/>
        </p:spPr>
        <p:txBody>
          <a:bodyPr wrap="square" rtlCol="0">
            <a:spAutoFit/>
          </a:bodyPr>
          <a:lstStyle/>
          <a:p>
            <a:pPr marL="685800"/>
            <a:r>
              <a:rPr lang="en-US" sz="1050" dirty="0"/>
              <a:t>with a </a:t>
            </a:r>
          </a:p>
          <a:p>
            <a:pPr marL="556022"/>
            <a:r>
              <a:rPr lang="en-US" sz="1050" dirty="0"/>
              <a:t>choice in </a:t>
            </a:r>
          </a:p>
          <a:p>
            <a:r>
              <a:rPr lang="en-US" sz="1050" dirty="0"/>
              <a:t>how they were paid this summer, </a:t>
            </a:r>
            <a:r>
              <a:rPr lang="en-US" sz="1050" b="1" dirty="0">
                <a:solidFill>
                  <a:srgbClr val="78A22F"/>
                </a:solidFill>
              </a:rPr>
              <a:t>chose direct deposit.</a:t>
            </a:r>
          </a:p>
        </p:txBody>
      </p:sp>
      <p:graphicFrame>
        <p:nvGraphicFramePr>
          <p:cNvPr id="10" name="Chart 9"/>
          <p:cNvGraphicFramePr/>
          <p:nvPr>
            <p:extLst/>
          </p:nvPr>
        </p:nvGraphicFramePr>
        <p:xfrm>
          <a:off x="1143000" y="3174250"/>
          <a:ext cx="1052081" cy="901784"/>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p:cNvSpPr txBox="1"/>
          <p:nvPr/>
        </p:nvSpPr>
        <p:spPr>
          <a:xfrm>
            <a:off x="1312981" y="3492850"/>
            <a:ext cx="1446215" cy="323165"/>
          </a:xfrm>
          <a:prstGeom prst="rect">
            <a:avLst/>
          </a:prstGeom>
          <a:noFill/>
        </p:spPr>
        <p:txBody>
          <a:bodyPr wrap="square" rtlCol="0">
            <a:spAutoFit/>
          </a:bodyPr>
          <a:lstStyle/>
          <a:p>
            <a:pPr algn="ctr"/>
            <a:r>
              <a:rPr lang="en-US" sz="1500" b="1" dirty="0">
                <a:solidFill>
                  <a:srgbClr val="78A22F"/>
                </a:solidFill>
              </a:rPr>
              <a:t>60%    </a:t>
            </a:r>
            <a:r>
              <a:rPr lang="en-US" sz="1200" b="1" dirty="0">
                <a:solidFill>
                  <a:srgbClr val="78A22F"/>
                </a:solidFill>
              </a:rPr>
              <a:t>of teens </a:t>
            </a:r>
            <a:endParaRPr lang="en-US" sz="1500" b="1" dirty="0">
              <a:solidFill>
                <a:srgbClr val="78A22F"/>
              </a:solidFill>
            </a:endParaRPr>
          </a:p>
        </p:txBody>
      </p:sp>
      <p:sp>
        <p:nvSpPr>
          <p:cNvPr id="12" name="TextBox 11"/>
          <p:cNvSpPr txBox="1"/>
          <p:nvPr/>
        </p:nvSpPr>
        <p:spPr>
          <a:xfrm>
            <a:off x="2967535" y="3922645"/>
            <a:ext cx="1433015" cy="1408078"/>
          </a:xfrm>
          <a:prstGeom prst="rect">
            <a:avLst/>
          </a:prstGeom>
          <a:noFill/>
        </p:spPr>
        <p:txBody>
          <a:bodyPr wrap="square" rtlCol="0">
            <a:spAutoFit/>
          </a:bodyPr>
          <a:lstStyle/>
          <a:p>
            <a:pPr algn="ctr"/>
            <a:r>
              <a:rPr lang="en-US" sz="1200" b="1" dirty="0">
                <a:solidFill>
                  <a:srgbClr val="78A22F"/>
                </a:solidFill>
              </a:rPr>
              <a:t>of teens </a:t>
            </a:r>
            <a:r>
              <a:rPr lang="en-US" sz="1050" dirty="0"/>
              <a:t>who didn’t have a savings account prior to summer employment, </a:t>
            </a:r>
            <a:r>
              <a:rPr lang="en-US" sz="1050" b="1" dirty="0">
                <a:solidFill>
                  <a:srgbClr val="78A22F"/>
                </a:solidFill>
              </a:rPr>
              <a:t>set one up when they started their summer job.</a:t>
            </a:r>
          </a:p>
        </p:txBody>
      </p:sp>
      <p:pic>
        <p:nvPicPr>
          <p:cNvPr id="17" name="Picture 16"/>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971801" y="1888219"/>
            <a:ext cx="685800" cy="685800"/>
          </a:xfrm>
          <a:prstGeom prst="rect">
            <a:avLst/>
          </a:prstGeom>
        </p:spPr>
      </p:pic>
      <p:sp>
        <p:nvSpPr>
          <p:cNvPr id="18" name="TextBox 17"/>
          <p:cNvSpPr txBox="1"/>
          <p:nvPr/>
        </p:nvSpPr>
        <p:spPr>
          <a:xfrm>
            <a:off x="5943602" y="2758043"/>
            <a:ext cx="1859822" cy="3139321"/>
          </a:xfrm>
          <a:prstGeom prst="rect">
            <a:avLst/>
          </a:prstGeom>
          <a:noFill/>
        </p:spPr>
        <p:txBody>
          <a:bodyPr wrap="square" rtlCol="0">
            <a:spAutoFit/>
          </a:bodyPr>
          <a:lstStyle/>
          <a:p>
            <a:endParaRPr lang="en-US" sz="1050" b="1" dirty="0">
              <a:solidFill>
                <a:srgbClr val="78A22F"/>
              </a:solidFill>
            </a:endParaRPr>
          </a:p>
          <a:p>
            <a:endParaRPr lang="en-US" sz="1050" b="1" dirty="0">
              <a:solidFill>
                <a:srgbClr val="78A22F"/>
              </a:solidFill>
            </a:endParaRPr>
          </a:p>
          <a:p>
            <a:endParaRPr lang="en-US" sz="1050" b="1" dirty="0">
              <a:solidFill>
                <a:srgbClr val="78A22F"/>
              </a:solidFill>
            </a:endParaRPr>
          </a:p>
          <a:p>
            <a:endParaRPr lang="en-US" sz="1050" b="1" dirty="0">
              <a:solidFill>
                <a:srgbClr val="78A22F"/>
              </a:solidFill>
            </a:endParaRPr>
          </a:p>
          <a:p>
            <a:endParaRPr lang="en-US" sz="1050" b="1" dirty="0">
              <a:solidFill>
                <a:srgbClr val="78A22F"/>
              </a:solidFill>
            </a:endParaRPr>
          </a:p>
          <a:p>
            <a:endParaRPr lang="en-US" sz="1050" b="1" dirty="0">
              <a:solidFill>
                <a:srgbClr val="78A22F"/>
              </a:solidFill>
            </a:endParaRPr>
          </a:p>
          <a:p>
            <a:pPr marL="727472"/>
            <a:r>
              <a:rPr lang="en-US" sz="1050" dirty="0"/>
              <a:t>are aware of the America Saves </a:t>
            </a:r>
          </a:p>
          <a:p>
            <a:r>
              <a:rPr lang="en-US" sz="1050" b="1" dirty="0">
                <a:solidFill>
                  <a:srgbClr val="78A22F"/>
                </a:solidFill>
              </a:rPr>
              <a:t>emails</a:t>
            </a:r>
            <a:r>
              <a:rPr lang="en-US" sz="1050" dirty="0"/>
              <a:t> they are currently receiving, indicating the teens are paying attention when they receive them.  </a:t>
            </a:r>
          </a:p>
          <a:p>
            <a:endParaRPr lang="en-US" sz="1050" dirty="0"/>
          </a:p>
          <a:p>
            <a:endParaRPr lang="en-US" sz="1050" dirty="0"/>
          </a:p>
          <a:p>
            <a:r>
              <a:rPr lang="en-US" sz="1050" b="1" dirty="0">
                <a:solidFill>
                  <a:schemeClr val="accent6"/>
                </a:solidFill>
              </a:rPr>
              <a:t>Half</a:t>
            </a:r>
            <a:r>
              <a:rPr lang="en-US" sz="1050" dirty="0">
                <a:solidFill>
                  <a:schemeClr val="accent6"/>
                </a:solidFill>
              </a:rPr>
              <a:t> </a:t>
            </a:r>
            <a:r>
              <a:rPr lang="en-US" sz="1050" dirty="0"/>
              <a:t>of teens </a:t>
            </a:r>
            <a:r>
              <a:rPr lang="en-US" sz="1050" b="1" dirty="0">
                <a:solidFill>
                  <a:schemeClr val="accent6"/>
                </a:solidFill>
              </a:rPr>
              <a:t>find the content </a:t>
            </a:r>
            <a:r>
              <a:rPr lang="en-US" sz="1050" dirty="0"/>
              <a:t>of the emails </a:t>
            </a:r>
            <a:r>
              <a:rPr lang="en-US" sz="1050" b="1" dirty="0">
                <a:solidFill>
                  <a:schemeClr val="accent6"/>
                </a:solidFill>
              </a:rPr>
              <a:t>very helpful. </a:t>
            </a:r>
          </a:p>
          <a:p>
            <a:endParaRPr lang="en-US" sz="900" dirty="0"/>
          </a:p>
        </p:txBody>
      </p:sp>
      <p:sp>
        <p:nvSpPr>
          <p:cNvPr id="19" name="TextBox 18"/>
          <p:cNvSpPr txBox="1"/>
          <p:nvPr/>
        </p:nvSpPr>
        <p:spPr>
          <a:xfrm>
            <a:off x="4514850" y="3918794"/>
            <a:ext cx="1228980" cy="761747"/>
          </a:xfrm>
          <a:prstGeom prst="rect">
            <a:avLst/>
          </a:prstGeom>
          <a:noFill/>
        </p:spPr>
        <p:txBody>
          <a:bodyPr wrap="square" rtlCol="0">
            <a:spAutoFit/>
          </a:bodyPr>
          <a:lstStyle/>
          <a:p>
            <a:pPr algn="ctr"/>
            <a:r>
              <a:rPr lang="en-US" sz="1200" b="1" dirty="0">
                <a:solidFill>
                  <a:srgbClr val="78A22F"/>
                </a:solidFill>
              </a:rPr>
              <a:t>of teens </a:t>
            </a:r>
            <a:r>
              <a:rPr lang="en-US" sz="1050" dirty="0"/>
              <a:t>are still saving after the summer program.</a:t>
            </a:r>
          </a:p>
        </p:txBody>
      </p:sp>
      <p:pic>
        <p:nvPicPr>
          <p:cNvPr id="21" name="Picture 20"/>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886451" y="1966473"/>
            <a:ext cx="597878" cy="597877"/>
          </a:xfrm>
          <a:prstGeom prst="rect">
            <a:avLst/>
          </a:prstGeom>
        </p:spPr>
      </p:pic>
      <p:sp>
        <p:nvSpPr>
          <p:cNvPr id="23" name="Rectangle 22"/>
          <p:cNvSpPr/>
          <p:nvPr/>
        </p:nvSpPr>
        <p:spPr bwMode="auto">
          <a:xfrm>
            <a:off x="3553239" y="2058445"/>
            <a:ext cx="2245460" cy="4362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9291"/>
            <a:r>
              <a:rPr lang="en-US" sz="1050" b="1" dirty="0">
                <a:solidFill>
                  <a:srgbClr val="78A22F"/>
                </a:solidFill>
              </a:rPr>
              <a:t>Savings and Savings  Accounts</a:t>
            </a:r>
          </a:p>
        </p:txBody>
      </p:sp>
      <p:sp>
        <p:nvSpPr>
          <p:cNvPr id="24" name="Rectangle 23"/>
          <p:cNvSpPr/>
          <p:nvPr/>
        </p:nvSpPr>
        <p:spPr bwMode="auto">
          <a:xfrm>
            <a:off x="6420146" y="2038567"/>
            <a:ext cx="1523705" cy="4362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78A22F"/>
                </a:solidFill>
              </a:rPr>
              <a:t>America Saves Communication</a:t>
            </a:r>
          </a:p>
        </p:txBody>
      </p:sp>
      <p:cxnSp>
        <p:nvCxnSpPr>
          <p:cNvPr id="28" name="Straight Connector 27"/>
          <p:cNvCxnSpPr/>
          <p:nvPr/>
        </p:nvCxnSpPr>
        <p:spPr>
          <a:xfrm>
            <a:off x="2942453" y="2210017"/>
            <a:ext cx="0" cy="3429000"/>
          </a:xfrm>
          <a:prstGeom prst="line">
            <a:avLst/>
          </a:prstGeom>
          <a:ln>
            <a:solidFill>
              <a:srgbClr val="ABADA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867915" y="2210017"/>
            <a:ext cx="0" cy="3429000"/>
          </a:xfrm>
          <a:prstGeom prst="line">
            <a:avLst/>
          </a:prstGeom>
          <a:ln>
            <a:solidFill>
              <a:srgbClr val="ABADAF"/>
            </a:solidFill>
          </a:ln>
        </p:spPr>
        <p:style>
          <a:lnRef idx="1">
            <a:schemeClr val="accent1"/>
          </a:lnRef>
          <a:fillRef idx="0">
            <a:schemeClr val="accent1"/>
          </a:fillRef>
          <a:effectRef idx="0">
            <a:schemeClr val="accent1"/>
          </a:effectRef>
          <a:fontRef idx="minor">
            <a:schemeClr val="tx1"/>
          </a:fontRef>
        </p:style>
      </p:cxnSp>
      <p:graphicFrame>
        <p:nvGraphicFramePr>
          <p:cNvPr id="30" name="Chart 29"/>
          <p:cNvGraphicFramePr/>
          <p:nvPr>
            <p:extLst/>
          </p:nvPr>
        </p:nvGraphicFramePr>
        <p:xfrm>
          <a:off x="5763408" y="3168312"/>
          <a:ext cx="1070762" cy="917796"/>
        </p:xfrm>
        <a:graphic>
          <a:graphicData uri="http://schemas.openxmlformats.org/drawingml/2006/chart">
            <c:chart xmlns:c="http://schemas.openxmlformats.org/drawingml/2006/chart" xmlns:r="http://schemas.openxmlformats.org/officeDocument/2006/relationships" r:id="rId8"/>
          </a:graphicData>
        </a:graphic>
      </p:graphicFrame>
      <p:sp>
        <p:nvSpPr>
          <p:cNvPr id="31" name="TextBox 30"/>
          <p:cNvSpPr txBox="1"/>
          <p:nvPr/>
        </p:nvSpPr>
        <p:spPr>
          <a:xfrm>
            <a:off x="6058151" y="3414520"/>
            <a:ext cx="1745273" cy="415498"/>
          </a:xfrm>
          <a:prstGeom prst="rect">
            <a:avLst/>
          </a:prstGeom>
          <a:noFill/>
        </p:spPr>
        <p:txBody>
          <a:bodyPr wrap="square" rtlCol="0">
            <a:spAutoFit/>
          </a:bodyPr>
          <a:lstStyle/>
          <a:p>
            <a:r>
              <a:rPr lang="en-US" sz="1500" b="1" dirty="0">
                <a:solidFill>
                  <a:srgbClr val="78A22F"/>
                </a:solidFill>
              </a:rPr>
              <a:t>91%   </a:t>
            </a:r>
            <a:r>
              <a:rPr lang="en-US" sz="2100" b="1" dirty="0">
                <a:solidFill>
                  <a:srgbClr val="78A22F"/>
                </a:solidFill>
              </a:rPr>
              <a:t>   </a:t>
            </a:r>
            <a:r>
              <a:rPr lang="en-US" sz="1200" b="1" dirty="0">
                <a:solidFill>
                  <a:srgbClr val="78A22F"/>
                </a:solidFill>
              </a:rPr>
              <a:t>of teens            </a:t>
            </a:r>
            <a:endParaRPr lang="en-US" sz="1050" b="1" dirty="0">
              <a:solidFill>
                <a:srgbClr val="78A22F"/>
              </a:solidFill>
            </a:endParaRPr>
          </a:p>
        </p:txBody>
      </p:sp>
      <p:sp>
        <p:nvSpPr>
          <p:cNvPr id="32" name="TextBox 31"/>
          <p:cNvSpPr txBox="1"/>
          <p:nvPr/>
        </p:nvSpPr>
        <p:spPr>
          <a:xfrm>
            <a:off x="3280849" y="3494215"/>
            <a:ext cx="685800" cy="323165"/>
          </a:xfrm>
          <a:prstGeom prst="rect">
            <a:avLst/>
          </a:prstGeom>
          <a:noFill/>
        </p:spPr>
        <p:txBody>
          <a:bodyPr wrap="square" rtlCol="0">
            <a:spAutoFit/>
          </a:bodyPr>
          <a:lstStyle/>
          <a:p>
            <a:pPr algn="ctr"/>
            <a:r>
              <a:rPr lang="en-US" sz="1500" b="1" dirty="0">
                <a:solidFill>
                  <a:srgbClr val="78A22F"/>
                </a:solidFill>
              </a:rPr>
              <a:t>41% </a:t>
            </a:r>
          </a:p>
        </p:txBody>
      </p:sp>
      <p:graphicFrame>
        <p:nvGraphicFramePr>
          <p:cNvPr id="34" name="Chart 33"/>
          <p:cNvGraphicFramePr/>
          <p:nvPr>
            <p:extLst/>
          </p:nvPr>
        </p:nvGraphicFramePr>
        <p:xfrm>
          <a:off x="4577449" y="3168312"/>
          <a:ext cx="1052081" cy="901784"/>
        </p:xfrm>
        <a:graphic>
          <a:graphicData uri="http://schemas.openxmlformats.org/drawingml/2006/chart">
            <c:chart xmlns:c="http://schemas.openxmlformats.org/drawingml/2006/chart" xmlns:r="http://schemas.openxmlformats.org/officeDocument/2006/relationships" r:id="rId9"/>
          </a:graphicData>
        </a:graphic>
      </p:graphicFrame>
      <p:sp>
        <p:nvSpPr>
          <p:cNvPr id="35" name="TextBox 34"/>
          <p:cNvSpPr txBox="1"/>
          <p:nvPr/>
        </p:nvSpPr>
        <p:spPr>
          <a:xfrm>
            <a:off x="4766396" y="3493147"/>
            <a:ext cx="685800" cy="323165"/>
          </a:xfrm>
          <a:prstGeom prst="rect">
            <a:avLst/>
          </a:prstGeom>
          <a:noFill/>
        </p:spPr>
        <p:txBody>
          <a:bodyPr wrap="square" rtlCol="0">
            <a:spAutoFit/>
          </a:bodyPr>
          <a:lstStyle/>
          <a:p>
            <a:pPr algn="ctr"/>
            <a:r>
              <a:rPr lang="en-US" sz="1500" b="1" dirty="0">
                <a:solidFill>
                  <a:srgbClr val="78A22F"/>
                </a:solidFill>
              </a:rPr>
              <a:t>88% </a:t>
            </a:r>
          </a:p>
        </p:txBody>
      </p:sp>
      <p:sp>
        <p:nvSpPr>
          <p:cNvPr id="41" name="TextBox 40"/>
          <p:cNvSpPr txBox="1"/>
          <p:nvPr/>
        </p:nvSpPr>
        <p:spPr>
          <a:xfrm>
            <a:off x="2952708" y="2537469"/>
            <a:ext cx="2906807" cy="738664"/>
          </a:xfrm>
          <a:prstGeom prst="rect">
            <a:avLst/>
          </a:prstGeom>
          <a:noFill/>
        </p:spPr>
        <p:txBody>
          <a:bodyPr wrap="square" rtlCol="0">
            <a:spAutoFit/>
          </a:bodyPr>
          <a:lstStyle/>
          <a:p>
            <a:pPr algn="ctr"/>
            <a:r>
              <a:rPr lang="en-US" sz="1050" b="1" dirty="0">
                <a:solidFill>
                  <a:schemeClr val="bg1">
                    <a:lumMod val="50000"/>
                  </a:schemeClr>
                </a:solidFill>
              </a:rPr>
              <a:t>Teen exposure to the America Saves program continues to increase their savings, with most expecting to maintain their savings habits in the future</a:t>
            </a:r>
          </a:p>
        </p:txBody>
      </p:sp>
      <p:sp>
        <p:nvSpPr>
          <p:cNvPr id="42" name="TextBox 41"/>
          <p:cNvSpPr txBox="1"/>
          <p:nvPr/>
        </p:nvSpPr>
        <p:spPr>
          <a:xfrm>
            <a:off x="5924506" y="2526826"/>
            <a:ext cx="1969649" cy="900246"/>
          </a:xfrm>
          <a:prstGeom prst="rect">
            <a:avLst/>
          </a:prstGeom>
          <a:noFill/>
        </p:spPr>
        <p:txBody>
          <a:bodyPr wrap="square" rtlCol="0">
            <a:spAutoFit/>
          </a:bodyPr>
          <a:lstStyle/>
          <a:p>
            <a:pPr algn="ctr"/>
            <a:r>
              <a:rPr lang="en-US" sz="1050" b="1" dirty="0">
                <a:solidFill>
                  <a:schemeClr val="bg1">
                    <a:lumMod val="50000"/>
                  </a:schemeClr>
                </a:solidFill>
              </a:rPr>
              <a:t>Teens are recognizing, and remembering, the communications they are receiving from America Saves</a:t>
            </a:r>
          </a:p>
        </p:txBody>
      </p:sp>
      <p:sp>
        <p:nvSpPr>
          <p:cNvPr id="43" name="TextBox 42"/>
          <p:cNvSpPr txBox="1"/>
          <p:nvPr/>
        </p:nvSpPr>
        <p:spPr>
          <a:xfrm>
            <a:off x="1143000" y="2547447"/>
            <a:ext cx="1764195" cy="738664"/>
          </a:xfrm>
          <a:prstGeom prst="rect">
            <a:avLst/>
          </a:prstGeom>
          <a:solidFill>
            <a:schemeClr val="bg1"/>
          </a:solidFill>
        </p:spPr>
        <p:txBody>
          <a:bodyPr wrap="square" rtlCol="0">
            <a:spAutoFit/>
          </a:bodyPr>
          <a:lstStyle/>
          <a:p>
            <a:pPr algn="ctr"/>
            <a:r>
              <a:rPr lang="en-US" sz="1050" b="1" dirty="0">
                <a:solidFill>
                  <a:schemeClr val="bg1">
                    <a:lumMod val="50000"/>
                  </a:schemeClr>
                </a:solidFill>
              </a:rPr>
              <a:t>Teens made use of Direct Deposit tools this summer, and continue to do so now</a:t>
            </a:r>
          </a:p>
        </p:txBody>
      </p:sp>
      <p:sp>
        <p:nvSpPr>
          <p:cNvPr id="36" name="TextBox 35"/>
          <p:cNvSpPr txBox="1"/>
          <p:nvPr/>
        </p:nvSpPr>
        <p:spPr>
          <a:xfrm>
            <a:off x="3001389" y="5330723"/>
            <a:ext cx="2637411" cy="692497"/>
          </a:xfrm>
          <a:prstGeom prst="rect">
            <a:avLst/>
          </a:prstGeom>
          <a:noFill/>
        </p:spPr>
        <p:txBody>
          <a:bodyPr wrap="square" rtlCol="0">
            <a:spAutoFit/>
          </a:bodyPr>
          <a:lstStyle/>
          <a:p>
            <a:pPr algn="ctr"/>
            <a:r>
              <a:rPr lang="en-US" sz="1500" b="1" dirty="0">
                <a:solidFill>
                  <a:schemeClr val="accent6">
                    <a:lumMod val="50000"/>
                  </a:schemeClr>
                </a:solidFill>
              </a:rPr>
              <a:t>8</a:t>
            </a:r>
            <a:r>
              <a:rPr lang="en-US" sz="1200" b="1" dirty="0">
                <a:solidFill>
                  <a:schemeClr val="accent6">
                    <a:lumMod val="50000"/>
                  </a:schemeClr>
                </a:solidFill>
              </a:rPr>
              <a:t> in </a:t>
            </a:r>
            <a:r>
              <a:rPr lang="en-US" sz="1500" b="1" dirty="0">
                <a:solidFill>
                  <a:schemeClr val="accent6">
                    <a:lumMod val="50000"/>
                  </a:schemeClr>
                </a:solidFill>
              </a:rPr>
              <a:t>10</a:t>
            </a:r>
            <a:r>
              <a:rPr lang="en-US" sz="1200" b="1" dirty="0">
                <a:solidFill>
                  <a:schemeClr val="accent6">
                    <a:lumMod val="50000"/>
                  </a:schemeClr>
                </a:solidFill>
              </a:rPr>
              <a:t> teens expect to maintain or increase their level of savings in the next three months</a:t>
            </a:r>
            <a:r>
              <a:rPr lang="en-US" sz="1200" dirty="0">
                <a:solidFill>
                  <a:schemeClr val="accent6">
                    <a:lumMod val="50000"/>
                  </a:schemeClr>
                </a:solidFill>
              </a:rPr>
              <a:t>.</a:t>
            </a:r>
          </a:p>
        </p:txBody>
      </p:sp>
    </p:spTree>
    <p:extLst>
      <p:ext uri="{BB962C8B-B14F-4D97-AF65-F5344CB8AC3E}">
        <p14:creationId xmlns:p14="http://schemas.microsoft.com/office/powerpoint/2010/main" val="30608948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628650" y="1752600"/>
            <a:ext cx="7886700" cy="21774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ASYW Program to interested organizations including: technical assistance, training for program staff, support in securing financial institution partners, real time data, materials and resources.</a:t>
            </a:r>
          </a:p>
          <a:p>
            <a:pPr marL="0" indent="0">
              <a:buNone/>
            </a:pPr>
            <a:r>
              <a:rPr lang="en-US" sz="2400" dirty="0"/>
              <a:t>For youth: America Saves will provide on going support, motivation and resources through emails and text messages including Tax Time information and </a:t>
            </a:r>
            <a:r>
              <a:rPr lang="en-US" sz="2400" b="1" u="sng" dirty="0"/>
              <a:t>Save your Refund </a:t>
            </a:r>
            <a:r>
              <a:rPr lang="en-US" sz="2400" dirty="0"/>
              <a:t>opportunity.</a:t>
            </a:r>
          </a:p>
          <a:p>
            <a:pPr marL="0" indent="0">
              <a:buNone/>
            </a:pPr>
            <a:endParaRPr lang="en-US" sz="2100" dirty="0" smtClean="0"/>
          </a:p>
          <a:p>
            <a:pPr marL="0" indent="0">
              <a:buNone/>
            </a:pPr>
            <a:r>
              <a:rPr lang="en-US" sz="2100" dirty="0" smtClean="0"/>
              <a:t>Contact</a:t>
            </a:r>
            <a:r>
              <a:rPr lang="en-US" sz="2100" dirty="0"/>
              <a:t>: George Barany  </a:t>
            </a:r>
            <a:r>
              <a:rPr lang="en-US" sz="2100" u="sng" dirty="0">
                <a:hlinkClick r:id="rId2"/>
              </a:rPr>
              <a:t>gbarany@consumerfed.org</a:t>
            </a:r>
            <a:endParaRPr lang="en-US" sz="2100" u="sng" dirty="0"/>
          </a:p>
          <a:p>
            <a:pPr marL="0" indent="0">
              <a:buNone/>
            </a:pPr>
            <a:r>
              <a:rPr lang="en-US" sz="2100" dirty="0"/>
              <a:t>	     Lee Davenport  </a:t>
            </a:r>
            <a:r>
              <a:rPr lang="en-US" sz="2100" u="sng" dirty="0">
                <a:hlinkClick r:id="rId3"/>
              </a:rPr>
              <a:t>ldavenport@consumerfed.org</a:t>
            </a:r>
            <a:endParaRPr lang="en-US" sz="2100" u="sng" dirty="0"/>
          </a:p>
          <a:p>
            <a:pPr marL="0" indent="0">
              <a:buNone/>
            </a:pPr>
            <a:endParaRPr lang="en-US" sz="2100" dirty="0"/>
          </a:p>
          <a:p>
            <a:pPr marL="0" indent="0">
              <a:buNone/>
            </a:pPr>
            <a:endParaRPr lang="en-US" sz="2100" u="sng" dirty="0"/>
          </a:p>
        </p:txBody>
      </p:sp>
      <p:sp>
        <p:nvSpPr>
          <p:cNvPr id="4" name="TextBox 3"/>
          <p:cNvSpPr txBox="1"/>
          <p:nvPr/>
        </p:nvSpPr>
        <p:spPr>
          <a:xfrm>
            <a:off x="152400" y="340510"/>
            <a:ext cx="6471643" cy="584775"/>
          </a:xfrm>
          <a:prstGeom prst="rect">
            <a:avLst/>
          </a:prstGeom>
          <a:noFill/>
        </p:spPr>
        <p:txBody>
          <a:bodyPr wrap="none" rtlCol="0">
            <a:spAutoFit/>
          </a:bodyPr>
          <a:lstStyle/>
          <a:p>
            <a:r>
              <a:rPr lang="en-US" sz="3200" dirty="0">
                <a:solidFill>
                  <a:schemeClr val="accent1"/>
                </a:solidFill>
              </a:rPr>
              <a:t>America Saves for Young Workers</a:t>
            </a:r>
          </a:p>
        </p:txBody>
      </p:sp>
    </p:spTree>
    <p:extLst>
      <p:ext uri="{BB962C8B-B14F-4D97-AF65-F5344CB8AC3E}">
        <p14:creationId xmlns:p14="http://schemas.microsoft.com/office/powerpoint/2010/main" val="31989890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Polling Question:</a:t>
            </a:r>
            <a:endParaRPr lang="en-US" dirty="0"/>
          </a:p>
        </p:txBody>
      </p:sp>
      <p:sp>
        <p:nvSpPr>
          <p:cNvPr id="3" name="Text Placeholder 2"/>
          <p:cNvSpPr>
            <a:spLocks noGrp="1"/>
          </p:cNvSpPr>
          <p:nvPr>
            <p:ph type="body" idx="1"/>
          </p:nvPr>
        </p:nvSpPr>
        <p:spPr>
          <a:xfrm>
            <a:off x="304800" y="1524000"/>
            <a:ext cx="8458200" cy="4267199"/>
          </a:xfrm>
        </p:spPr>
        <p:txBody>
          <a:bodyPr/>
          <a:lstStyle/>
          <a:p>
            <a:pPr marL="142240" indent="0">
              <a:buNone/>
            </a:pPr>
            <a:r>
              <a:rPr lang="en-US" sz="2800" dirty="0" smtClean="0"/>
              <a:t>What are the saving needs of youth in workforce development programs?</a:t>
            </a:r>
            <a:endParaRPr lang="en-US" sz="2400" dirty="0" smtClean="0"/>
          </a:p>
          <a:p>
            <a:r>
              <a:rPr lang="en-US" sz="2800" dirty="0"/>
              <a:t>Emergency funds</a:t>
            </a:r>
          </a:p>
          <a:p>
            <a:r>
              <a:rPr lang="en-US" sz="2800" dirty="0"/>
              <a:t>Consumer goods such as electronics, autos, etc.</a:t>
            </a:r>
          </a:p>
          <a:p>
            <a:r>
              <a:rPr lang="en-US" sz="2800" dirty="0" smtClean="0"/>
              <a:t>College </a:t>
            </a:r>
            <a:r>
              <a:rPr lang="en-US" sz="2800" dirty="0"/>
              <a:t>or other education expenses</a:t>
            </a:r>
          </a:p>
          <a:p>
            <a:r>
              <a:rPr lang="en-US" sz="2800" dirty="0"/>
              <a:t>Rent for an apartment or money to buy a home</a:t>
            </a:r>
          </a:p>
          <a:p>
            <a:r>
              <a:rPr lang="en-US" sz="2800" dirty="0"/>
              <a:t>Long term goals such as retirement, investment</a:t>
            </a:r>
          </a:p>
          <a:p>
            <a:r>
              <a:rPr lang="en-US" sz="2800" dirty="0" smtClean="0"/>
              <a:t>Other</a:t>
            </a:r>
          </a:p>
          <a:p>
            <a:endParaRPr lang="en-US" sz="2800" dirty="0" smtClean="0"/>
          </a:p>
          <a:p>
            <a:endParaRPr lang="en-US" sz="2400" dirty="0" smtClean="0"/>
          </a:p>
          <a:p>
            <a:endParaRPr lang="en-US" sz="2400" dirty="0" smtClean="0"/>
          </a:p>
          <a:p>
            <a:endParaRPr lang="en-US" sz="2400" dirty="0"/>
          </a:p>
        </p:txBody>
      </p:sp>
      <p:sp>
        <p:nvSpPr>
          <p:cNvPr id="4" name="Slide Number Placeholder 3"/>
          <p:cNvSpPr>
            <a:spLocks noGrp="1"/>
          </p:cNvSpPr>
          <p:nvPr>
            <p:ph type="sldNum" idx="12"/>
          </p:nvPr>
        </p:nvSpPr>
        <p:spPr/>
        <p:txBody>
          <a:bodyPr/>
          <a:lstStyle/>
          <a:p>
            <a:pPr marL="0" lvl="0" indent="-88900">
              <a:spcBef>
                <a:spcPts val="0"/>
              </a:spcBef>
              <a:buClr>
                <a:srgbClr val="000000"/>
              </a:buClr>
              <a:buFont typeface="Arial"/>
              <a:buChar char="●"/>
            </a:pPr>
            <a:endParaRPr lang="en-US" dirty="0" smtClean="0"/>
          </a:p>
          <a:p>
            <a:pPr marL="457200" lvl="1" indent="-88900">
              <a:spcBef>
                <a:spcPts val="0"/>
              </a:spcBef>
              <a:buClr>
                <a:srgbClr val="000000"/>
              </a:buClr>
              <a:buFont typeface="Courier New"/>
              <a:buChar char="o"/>
            </a:pPr>
            <a:endParaRPr lang="en-US" dirty="0" smtClean="0"/>
          </a:p>
          <a:p>
            <a:pPr marL="914400" lvl="2" indent="-88900">
              <a:spcBef>
                <a:spcPts val="0"/>
              </a:spcBef>
              <a:buClr>
                <a:srgbClr val="000000"/>
              </a:buClr>
              <a:buFont typeface="Wingdings"/>
              <a:buChar char="§"/>
            </a:pPr>
            <a:endParaRPr lang="en-US" dirty="0" smtClean="0"/>
          </a:p>
          <a:p>
            <a:pPr marL="1371600" lvl="3" indent="-88900">
              <a:spcBef>
                <a:spcPts val="0"/>
              </a:spcBef>
              <a:buClr>
                <a:srgbClr val="000000"/>
              </a:buClr>
              <a:buFont typeface="Arial"/>
              <a:buChar char="●"/>
            </a:pPr>
            <a:endParaRPr lang="en-US" dirty="0" smtClean="0"/>
          </a:p>
          <a:p>
            <a:pPr marL="1828800" lvl="4" indent="-88900">
              <a:spcBef>
                <a:spcPts val="0"/>
              </a:spcBef>
              <a:buClr>
                <a:srgbClr val="000000"/>
              </a:buClr>
              <a:buFont typeface="Courier New"/>
              <a:buChar char="o"/>
            </a:pPr>
            <a:endParaRPr lang="en-US" dirty="0" smtClean="0"/>
          </a:p>
          <a:p>
            <a:pPr marL="2286000" lvl="5" indent="-88900">
              <a:spcBef>
                <a:spcPts val="0"/>
              </a:spcBef>
              <a:buClr>
                <a:srgbClr val="000000"/>
              </a:buClr>
              <a:buFont typeface="Wingdings"/>
              <a:buChar char="§"/>
            </a:pPr>
            <a:endParaRPr lang="en-US" dirty="0" smtClean="0"/>
          </a:p>
          <a:p>
            <a:pPr marL="2743200" lvl="6" indent="-88900">
              <a:spcBef>
                <a:spcPts val="0"/>
              </a:spcBef>
              <a:buClr>
                <a:srgbClr val="000000"/>
              </a:buClr>
              <a:buFont typeface="Arial"/>
              <a:buChar char="●"/>
            </a:pPr>
            <a:endParaRPr lang="en-US" dirty="0" smtClean="0"/>
          </a:p>
          <a:p>
            <a:pPr marL="3200400" lvl="7" indent="-88900">
              <a:spcBef>
                <a:spcPts val="0"/>
              </a:spcBef>
              <a:buClr>
                <a:srgbClr val="000000"/>
              </a:buClr>
              <a:buFont typeface="Courier New"/>
              <a:buChar char="o"/>
            </a:pPr>
            <a:endParaRPr lang="en-US" dirty="0" smtClean="0"/>
          </a:p>
          <a:p>
            <a:pPr marL="3657600" lvl="8" indent="-88900">
              <a:spcBef>
                <a:spcPts val="0"/>
              </a:spcBef>
              <a:buClr>
                <a:srgbClr val="000000"/>
              </a:buClr>
              <a:buFont typeface="Wingdings"/>
              <a:buChar char="§"/>
            </a:pPr>
            <a:endParaRPr lang="en-US" dirty="0"/>
          </a:p>
        </p:txBody>
      </p:sp>
    </p:spTree>
    <p:extLst>
      <p:ext uri="{BB962C8B-B14F-4D97-AF65-F5344CB8AC3E}">
        <p14:creationId xmlns:p14="http://schemas.microsoft.com/office/powerpoint/2010/main" val="16408064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0"/>
            <a:ext cx="7772400" cy="4495800"/>
          </a:xfrm>
        </p:spPr>
        <p:txBody>
          <a:bodyPr/>
          <a:lstStyle/>
          <a:p>
            <a:pPr algn="ctr"/>
            <a:r>
              <a:rPr lang="en-US" sz="2600" dirty="0" smtClean="0"/>
              <a:t>Michael Morris</a:t>
            </a:r>
            <a:br>
              <a:rPr lang="en-US" sz="2600" dirty="0" smtClean="0"/>
            </a:br>
            <a:r>
              <a:rPr lang="en-US" sz="2600" dirty="0" smtClean="0"/>
              <a:t/>
            </a:r>
            <a:br>
              <a:rPr lang="en-US" sz="2600" dirty="0" smtClean="0"/>
            </a:br>
            <a:r>
              <a:rPr lang="en-US" sz="2600" dirty="0" smtClean="0"/>
              <a:t>Executive Director</a:t>
            </a:r>
            <a:br>
              <a:rPr lang="en-US" sz="2600" dirty="0" smtClean="0"/>
            </a:br>
            <a:r>
              <a:rPr lang="en-US" sz="2600" dirty="0" smtClean="0"/>
              <a:t>National Disability Institute</a:t>
            </a:r>
            <a:br>
              <a:rPr lang="en-US" sz="2600" dirty="0" smtClean="0"/>
            </a:br>
            <a:r>
              <a:rPr lang="en-US" sz="2600" dirty="0" smtClean="0"/>
              <a:t/>
            </a:r>
            <a:br>
              <a:rPr lang="en-US" sz="2600" dirty="0" smtClean="0"/>
            </a:br>
            <a:r>
              <a:rPr lang="en-US" sz="2600" dirty="0" smtClean="0"/>
              <a:t>Co-Director</a:t>
            </a:r>
            <a:br>
              <a:rPr lang="en-US" sz="2600" dirty="0" smtClean="0"/>
            </a:br>
            <a:r>
              <a:rPr lang="en-US" sz="2600" dirty="0" smtClean="0"/>
              <a:t>Disability Employment Initiative (DEI)</a:t>
            </a:r>
            <a:br>
              <a:rPr lang="en-US" sz="2600" dirty="0" smtClean="0"/>
            </a:br>
            <a:r>
              <a:rPr lang="en-US" sz="2600" dirty="0" smtClean="0"/>
              <a:t>Training and TA Team</a:t>
            </a:r>
            <a:br>
              <a:rPr lang="en-US" sz="2600" dirty="0" smtClean="0"/>
            </a:br>
            <a:r>
              <a:rPr lang="en-US" sz="2600" dirty="0" smtClean="0"/>
              <a:t/>
            </a:r>
            <a:br>
              <a:rPr lang="en-US" sz="2600" dirty="0" smtClean="0"/>
            </a:br>
            <a:r>
              <a:rPr lang="en-US" sz="2600" dirty="0" smtClean="0"/>
              <a:t>Co-Chair Public Policy Team</a:t>
            </a:r>
            <a:br>
              <a:rPr lang="en-US" sz="2600" dirty="0" smtClean="0"/>
            </a:br>
            <a:r>
              <a:rPr lang="en-US" sz="2600" dirty="0" smtClean="0"/>
              <a:t>LEAD Center</a:t>
            </a:r>
            <a:endParaRPr lang="en-US" sz="2600" dirty="0"/>
          </a:p>
        </p:txBody>
      </p:sp>
      <p:sp>
        <p:nvSpPr>
          <p:cNvPr id="4" name="Slide Number Placeholder 3"/>
          <p:cNvSpPr>
            <a:spLocks noGrp="1"/>
          </p:cNvSpPr>
          <p:nvPr>
            <p:ph type="sldNum" sz="quarter" idx="12"/>
          </p:nvPr>
        </p:nvSpPr>
        <p:spPr/>
        <p:txBody>
          <a:bodyPr/>
          <a:lstStyle/>
          <a:p>
            <a:fld id="{700FC226-CBCB-46AE-BA68-5D9CFE2B89FC}" type="slidenum">
              <a:rPr lang="en-US" smtClean="0"/>
              <a:t>45</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180" y="1524001"/>
            <a:ext cx="1826767" cy="2209799"/>
          </a:xfrm>
          <a:prstGeom prst="rect">
            <a:avLst/>
          </a:prstGeom>
        </p:spPr>
      </p:pic>
      <p:sp>
        <p:nvSpPr>
          <p:cNvPr id="5" name="TextBox 4"/>
          <p:cNvSpPr txBox="1"/>
          <p:nvPr/>
        </p:nvSpPr>
        <p:spPr>
          <a:xfrm>
            <a:off x="457200" y="457199"/>
            <a:ext cx="2076209" cy="800219"/>
          </a:xfrm>
          <a:prstGeom prst="rect">
            <a:avLst/>
          </a:prstGeom>
          <a:noFill/>
        </p:spPr>
        <p:txBody>
          <a:bodyPr wrap="none" rtlCol="0">
            <a:spAutoFit/>
          </a:bodyPr>
          <a:lstStyle/>
          <a:p>
            <a:endParaRPr lang="en-US" dirty="0" smtClean="0"/>
          </a:p>
          <a:p>
            <a:pPr>
              <a:buClr>
                <a:schemeClr val="accent1"/>
              </a:buClr>
            </a:pPr>
            <a:r>
              <a:rPr lang="en-US" sz="3200" b="1" dirty="0">
                <a:solidFill>
                  <a:schemeClr val="accent1"/>
                </a:solidFill>
              </a:rPr>
              <a:t>Presenter</a:t>
            </a:r>
          </a:p>
        </p:txBody>
      </p:sp>
    </p:spTree>
    <p:extLst>
      <p:ext uri="{BB962C8B-B14F-4D97-AF65-F5344CB8AC3E}">
        <p14:creationId xmlns:p14="http://schemas.microsoft.com/office/powerpoint/2010/main" val="16975620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endParaRPr lang="en-US" dirty="0"/>
          </a:p>
        </p:txBody>
      </p:sp>
      <p:sp>
        <p:nvSpPr>
          <p:cNvPr id="4" name="Slide Number Placeholder 3"/>
          <p:cNvSpPr>
            <a:spLocks noGrp="1"/>
          </p:cNvSpPr>
          <p:nvPr>
            <p:ph type="sldNum" sz="quarter" idx="12"/>
          </p:nvPr>
        </p:nvSpPr>
        <p:spPr/>
        <p:txBody>
          <a:bodyPr/>
          <a:lstStyle/>
          <a:p>
            <a:fld id="{700FC226-CBCB-46AE-BA68-5D9CFE2B89FC}" type="slidenum">
              <a:rPr lang="en-US" smtClean="0"/>
              <a:t>46</a:t>
            </a:fld>
            <a:endParaRPr lang="en-US" dirty="0"/>
          </a:p>
        </p:txBody>
      </p:sp>
      <p:sp>
        <p:nvSpPr>
          <p:cNvPr id="5" name="TextBox 4"/>
          <p:cNvSpPr txBox="1"/>
          <p:nvPr/>
        </p:nvSpPr>
        <p:spPr>
          <a:xfrm>
            <a:off x="604836" y="457199"/>
            <a:ext cx="1301959" cy="800219"/>
          </a:xfrm>
          <a:prstGeom prst="rect">
            <a:avLst/>
          </a:prstGeom>
          <a:noFill/>
        </p:spPr>
        <p:txBody>
          <a:bodyPr wrap="none" rtlCol="0">
            <a:spAutoFit/>
          </a:bodyPr>
          <a:lstStyle/>
          <a:p>
            <a:endParaRPr lang="en-US" dirty="0" smtClean="0"/>
          </a:p>
          <a:p>
            <a:pPr>
              <a:buClr>
                <a:schemeClr val="accent1"/>
              </a:buClr>
            </a:pPr>
            <a:r>
              <a:rPr lang="en-US" sz="3200" b="1" dirty="0" smtClean="0">
                <a:solidFill>
                  <a:schemeClr val="accent1"/>
                </a:solidFill>
              </a:rPr>
              <a:t>LEAD</a:t>
            </a:r>
            <a:endParaRPr lang="en-US" sz="3200" b="1" dirty="0">
              <a:solidFill>
                <a:schemeClr val="accent1"/>
              </a:solidFill>
            </a:endParaRPr>
          </a:p>
        </p:txBody>
      </p:sp>
      <p:sp>
        <p:nvSpPr>
          <p:cNvPr id="7" name="Rectangle 6"/>
          <p:cNvSpPr/>
          <p:nvPr/>
        </p:nvSpPr>
        <p:spPr>
          <a:xfrm>
            <a:off x="0" y="1447801"/>
            <a:ext cx="9144000" cy="4458274"/>
          </a:xfrm>
          <a:prstGeom prst="rect">
            <a:avLst/>
          </a:prstGeom>
          <a:solidFill>
            <a:srgbClr val="3F20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prstClr val="white"/>
              </a:solidFill>
            </a:endParaRPr>
          </a:p>
        </p:txBody>
      </p:sp>
      <p:sp>
        <p:nvSpPr>
          <p:cNvPr id="9" name="Content Placeholder 1"/>
          <p:cNvSpPr txBox="1">
            <a:spLocks/>
          </p:cNvSpPr>
          <p:nvPr/>
        </p:nvSpPr>
        <p:spPr>
          <a:xfrm>
            <a:off x="604836" y="1590346"/>
            <a:ext cx="8086725" cy="3172272"/>
          </a:xfrm>
          <a:prstGeom prst="rect">
            <a:avLst/>
          </a:prstGeom>
          <a:noFill/>
          <a:ln>
            <a:noFill/>
          </a:ln>
        </p:spPr>
        <p:txBody>
          <a:bodyPr lIns="91425" tIns="91425" rIns="91425" bIns="91425" anchor="ctr" anchorCtr="0">
            <a:normAutofit lnSpcReduction="10000"/>
          </a:bodyPr>
          <a:lstStyle>
            <a:defPPr marR="0" algn="l" rtl="0">
              <a:lnSpc>
                <a:spcPct val="100000"/>
              </a:lnSpc>
              <a:spcBef>
                <a:spcPts val="0"/>
              </a:spcBef>
              <a:spcAft>
                <a:spcPts val="0"/>
              </a:spcAft>
            </a:defPPr>
            <a:lvl1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L="91440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L="137160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L="182880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L="228600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L="274320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L="320040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L="365760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pPr algn="ctr">
              <a:lnSpc>
                <a:spcPct val="120000"/>
              </a:lnSpc>
            </a:pPr>
            <a:r>
              <a:rPr lang="en-US" sz="1875" dirty="0" smtClean="0">
                <a:solidFill>
                  <a:prstClr val="white"/>
                </a:solidFill>
              </a:rPr>
              <a:t>The </a:t>
            </a:r>
            <a:r>
              <a:rPr lang="en-US" sz="1875" b="1" dirty="0" smtClean="0">
                <a:solidFill>
                  <a:prstClr val="white"/>
                </a:solidFill>
              </a:rPr>
              <a:t>National Center on Leadership for the Employment and Economic Advancement of People with Disabilities (LEAD) </a:t>
            </a:r>
            <a:r>
              <a:rPr lang="en-US" sz="1875" dirty="0" smtClean="0">
                <a:solidFill>
                  <a:prstClr val="white"/>
                </a:solidFill>
              </a:rPr>
              <a:t>is a collaborative of disability, workforce and economic empowerment organizations led by </a:t>
            </a:r>
            <a:r>
              <a:rPr lang="en-US" sz="1875" b="1" dirty="0" smtClean="0">
                <a:solidFill>
                  <a:prstClr val="white"/>
                </a:solidFill>
              </a:rPr>
              <a:t>National Disability Institute </a:t>
            </a:r>
            <a:r>
              <a:rPr lang="en-US" sz="1875" dirty="0" smtClean="0">
                <a:solidFill>
                  <a:prstClr val="white"/>
                </a:solidFill>
              </a:rPr>
              <a:t>with funding from the </a:t>
            </a:r>
            <a:r>
              <a:rPr lang="en-US" sz="1875" b="1" dirty="0" smtClean="0">
                <a:solidFill>
                  <a:prstClr val="white"/>
                </a:solidFill>
              </a:rPr>
              <a:t>U.S. Department of Labor’s Office of Disability Employment Policy</a:t>
            </a:r>
            <a:r>
              <a:rPr lang="en-US" sz="1875" dirty="0" smtClean="0">
                <a:solidFill>
                  <a:prstClr val="white"/>
                </a:solidFill>
              </a:rPr>
              <a:t>, </a:t>
            </a:r>
            <a:r>
              <a:rPr lang="fr-FR" sz="1875" dirty="0" smtClean="0">
                <a:solidFill>
                  <a:prstClr val="white"/>
                </a:solidFill>
              </a:rPr>
              <a:t>Grant No. #OD-23863-12-75-4-11. </a:t>
            </a:r>
          </a:p>
          <a:p>
            <a:pPr algn="ctr">
              <a:lnSpc>
                <a:spcPct val="120000"/>
              </a:lnSpc>
            </a:pPr>
            <a:endParaRPr lang="fr-FR" sz="1425" dirty="0" smtClean="0">
              <a:solidFill>
                <a:prstClr val="white"/>
              </a:solidFill>
            </a:endParaRPr>
          </a:p>
          <a:p>
            <a:pPr algn="ctr">
              <a:lnSpc>
                <a:spcPct val="120000"/>
              </a:lnSpc>
            </a:pPr>
            <a:r>
              <a:rPr lang="en-US" sz="1425" dirty="0" smtClean="0">
                <a:solidFill>
                  <a:prstClr val="white"/>
                </a:solidFill>
              </a:rPr>
              <a:t>This document does not necessarily reflect the views or policies of the U.S. Department of Labor’s Office of Disability Employment Policy, nor does the mention of trade names, commercial products, or organizations imply endorsement by the U.S. Government.</a:t>
            </a:r>
            <a:endParaRPr lang="fr-FR" sz="1425" dirty="0" smtClean="0">
              <a:solidFill>
                <a:prstClr val="white"/>
              </a:solidFill>
            </a:endParaRPr>
          </a:p>
          <a:p>
            <a:endParaRPr lang="en-US" dirty="0"/>
          </a:p>
        </p:txBody>
      </p:sp>
      <p:pic>
        <p:nvPicPr>
          <p:cNvPr id="10" name="Picture 9" descr="nd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4508812"/>
            <a:ext cx="1339507" cy="1083492"/>
          </a:xfrm>
          <a:prstGeom prst="rect">
            <a:avLst/>
          </a:prstGeom>
        </p:spPr>
      </p:pic>
      <p:pic>
        <p:nvPicPr>
          <p:cNvPr id="11" name="Picture 10" descr="New-ODEP-Logo-Vector-Cropped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9000" y="4441131"/>
            <a:ext cx="946404" cy="1218854"/>
          </a:xfrm>
          <a:prstGeom prst="rect">
            <a:avLst/>
          </a:prstGeom>
        </p:spPr>
      </p:pic>
    </p:spTree>
    <p:extLst>
      <p:ext uri="{BB962C8B-B14F-4D97-AF65-F5344CB8AC3E}">
        <p14:creationId xmlns:p14="http://schemas.microsoft.com/office/powerpoint/2010/main" val="36511618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382000" cy="1143000"/>
          </a:xfrm>
        </p:spPr>
        <p:txBody>
          <a:bodyPr rtlCol="0">
            <a:normAutofit/>
          </a:bodyPr>
          <a:lstStyle/>
          <a:p>
            <a:pPr eaLnBrk="1" fontAlgn="auto" hangingPunct="1">
              <a:defRPr/>
            </a:pPr>
            <a:r>
              <a:rPr lang="en-US" dirty="0"/>
              <a:t>Disability Employment Initiative</a:t>
            </a:r>
          </a:p>
        </p:txBody>
      </p:sp>
      <p:sp>
        <p:nvSpPr>
          <p:cNvPr id="3" name="Content Placeholder 2"/>
          <p:cNvSpPr>
            <a:spLocks noGrp="1"/>
          </p:cNvSpPr>
          <p:nvPr>
            <p:ph type="body" idx="1"/>
          </p:nvPr>
        </p:nvSpPr>
        <p:spPr>
          <a:xfrm>
            <a:off x="457200" y="1219199"/>
            <a:ext cx="8229600" cy="5502275"/>
          </a:xfrm>
        </p:spPr>
        <p:txBody>
          <a:bodyPr rtlCol="0">
            <a:normAutofit/>
          </a:bodyPr>
          <a:lstStyle/>
          <a:p>
            <a:pPr marL="111125" indent="0" defTabSz="912813" eaLnBrk="1" hangingPunct="1">
              <a:lnSpc>
                <a:spcPct val="90000"/>
              </a:lnSpc>
              <a:buNone/>
              <a:defRPr/>
            </a:pPr>
            <a:endParaRPr lang="en-US" sz="2200" u="sng" dirty="0">
              <a:latin typeface="Arial" charset="0"/>
              <a:cs typeface="Arial" charset="0"/>
            </a:endParaRPr>
          </a:p>
          <a:p>
            <a:pPr marL="974725" lvl="2" indent="-342900" defTabSz="912813">
              <a:lnSpc>
                <a:spcPct val="90000"/>
              </a:lnSpc>
              <a:defRPr/>
            </a:pPr>
            <a:r>
              <a:rPr lang="en-US" sz="2800" dirty="0">
                <a:latin typeface="Arial" charset="0"/>
                <a:cs typeface="Arial" charset="0"/>
              </a:rPr>
              <a:t>Since 2010, the US Department of Labor (DOL) has awarded over $109 million to forty-three projects within twenty-seven states under the Disability Employment Initiative (DEI) to improve education, training, and employment outcomes of youth and adults with </a:t>
            </a:r>
            <a:r>
              <a:rPr lang="en-US" sz="2800" dirty="0" smtClean="0">
                <a:latin typeface="Arial" charset="0"/>
                <a:cs typeface="Arial" charset="0"/>
              </a:rPr>
              <a:t>disabilities. </a:t>
            </a:r>
          </a:p>
          <a:p>
            <a:pPr marL="974725" lvl="2" indent="-342900" defTabSz="912813">
              <a:lnSpc>
                <a:spcPct val="90000"/>
              </a:lnSpc>
              <a:defRPr/>
            </a:pPr>
            <a:r>
              <a:rPr lang="en-US" sz="2800" dirty="0" smtClean="0">
                <a:latin typeface="Arial" charset="0"/>
                <a:cs typeface="Arial" charset="0"/>
              </a:rPr>
              <a:t>The </a:t>
            </a:r>
            <a:r>
              <a:rPr lang="en-US" sz="2800" dirty="0">
                <a:latin typeface="Arial" charset="0"/>
                <a:cs typeface="Arial" charset="0"/>
              </a:rPr>
              <a:t>DEI is jointly funded and administered by the DOL’s Employment and Training Administration (ETA) and the Office of Disability Employment Policy (ODEP).</a:t>
            </a:r>
          </a:p>
          <a:p>
            <a:pPr marL="111125" indent="0" defTabSz="912813" eaLnBrk="1" hangingPunct="1">
              <a:lnSpc>
                <a:spcPct val="90000"/>
              </a:lnSpc>
              <a:buNone/>
              <a:defRPr/>
            </a:pPr>
            <a:endParaRPr lang="en-US" altLang="en-US" sz="2200" dirty="0" smtClean="0">
              <a:latin typeface="Arial" charset="0"/>
              <a:cs typeface="Arial" charset="0"/>
            </a:endParaRPr>
          </a:p>
          <a:p>
            <a:pPr marL="0" indent="0" eaLnBrk="1" fontAlgn="auto" hangingPunct="1">
              <a:spcBef>
                <a:spcPts val="900"/>
              </a:spcBef>
              <a:spcAft>
                <a:spcPts val="0"/>
              </a:spcAft>
              <a:buClr>
                <a:schemeClr val="accent1"/>
              </a:buClr>
              <a:buSzPct val="68000"/>
              <a:buFont typeface="Arial"/>
              <a:buNone/>
              <a:defRPr/>
            </a:pPr>
            <a:endParaRPr lang="en-US" altLang="en-US" sz="2200" dirty="0">
              <a:latin typeface="Arial" charset="0"/>
              <a:cs typeface="Arial" charset="0"/>
            </a:endParaRPr>
          </a:p>
          <a:p>
            <a:pPr marL="0" indent="0" eaLnBrk="1" fontAlgn="auto" hangingPunct="1">
              <a:spcBef>
                <a:spcPts val="900"/>
              </a:spcBef>
              <a:spcAft>
                <a:spcPts val="0"/>
              </a:spcAft>
              <a:buClr>
                <a:schemeClr val="accent1"/>
              </a:buClr>
              <a:buSzPct val="68000"/>
              <a:buFont typeface="Arial"/>
              <a:buNone/>
              <a:defRPr/>
            </a:pPr>
            <a:endParaRPr lang="en-US" altLang="en-US" sz="2200" dirty="0" smtClean="0">
              <a:latin typeface="Arial" charset="0"/>
              <a:cs typeface="Arial" charset="0"/>
            </a:endParaRPr>
          </a:p>
          <a:p>
            <a:pPr marL="0" indent="0" eaLnBrk="1" fontAlgn="auto" hangingPunct="1">
              <a:spcBef>
                <a:spcPts val="900"/>
              </a:spcBef>
              <a:spcAft>
                <a:spcPts val="0"/>
              </a:spcAft>
              <a:buClr>
                <a:schemeClr val="accent1"/>
              </a:buClr>
              <a:buSzPct val="68000"/>
              <a:buFont typeface="Arial"/>
              <a:buNone/>
              <a:defRPr/>
            </a:pPr>
            <a:endParaRPr lang="en-US" altLang="en-US" sz="2200" dirty="0" smtClean="0">
              <a:latin typeface="Arial" charset="0"/>
              <a:cs typeface="Arial" charset="0"/>
            </a:endParaRPr>
          </a:p>
          <a:p>
            <a:pPr marL="0" indent="0" eaLnBrk="1" fontAlgn="auto" hangingPunct="1">
              <a:spcBef>
                <a:spcPts val="900"/>
              </a:spcBef>
              <a:spcAft>
                <a:spcPts val="0"/>
              </a:spcAft>
              <a:buClr>
                <a:schemeClr val="accent1"/>
              </a:buClr>
              <a:buSzPct val="68000"/>
              <a:buFont typeface="Arial"/>
              <a:buNone/>
              <a:defRPr/>
            </a:pPr>
            <a:endParaRPr lang="en-US" altLang="en-US" sz="2200" dirty="0" smtClean="0">
              <a:latin typeface="Arial" charset="0"/>
              <a:cs typeface="Arial" charset="0"/>
            </a:endParaRPr>
          </a:p>
          <a:p>
            <a:pPr marL="0" indent="0" eaLnBrk="1" fontAlgn="auto" hangingPunct="1">
              <a:spcBef>
                <a:spcPts val="900"/>
              </a:spcBef>
              <a:spcAft>
                <a:spcPts val="0"/>
              </a:spcAft>
              <a:buClr>
                <a:schemeClr val="accent1"/>
              </a:buClr>
              <a:buSzPct val="68000"/>
              <a:buFont typeface="Arial"/>
              <a:buNone/>
              <a:defRPr/>
            </a:pPr>
            <a:endParaRPr lang="en-US" altLang="en-US" sz="2200" dirty="0">
              <a:latin typeface="Arial" charset="0"/>
              <a:cs typeface="Arial" charset="0"/>
            </a:endParaRPr>
          </a:p>
          <a:p>
            <a:pPr marL="0" indent="0" eaLnBrk="1" fontAlgn="auto" hangingPunct="1">
              <a:spcBef>
                <a:spcPts val="900"/>
              </a:spcBef>
              <a:spcAft>
                <a:spcPts val="0"/>
              </a:spcAft>
              <a:buClr>
                <a:schemeClr val="accent1"/>
              </a:buClr>
              <a:buSzPct val="68000"/>
              <a:buFont typeface="Arial"/>
              <a:buNone/>
              <a:defRPr/>
            </a:pPr>
            <a:endParaRPr lang="en-US" altLang="en-US" sz="2200" dirty="0" smtClean="0">
              <a:latin typeface="Arial" charset="0"/>
              <a:cs typeface="Arial" charset="0"/>
            </a:endParaRPr>
          </a:p>
          <a:p>
            <a:pPr marL="0" indent="0" eaLnBrk="1" fontAlgn="auto" hangingPunct="1">
              <a:spcBef>
                <a:spcPts val="900"/>
              </a:spcBef>
              <a:spcAft>
                <a:spcPts val="0"/>
              </a:spcAft>
              <a:buClr>
                <a:schemeClr val="accent1"/>
              </a:buClr>
              <a:buSzPct val="68000"/>
              <a:buFont typeface="Arial"/>
              <a:buNone/>
              <a:defRPr/>
            </a:pPr>
            <a:endParaRPr lang="en-US" altLang="en-US" sz="2200" dirty="0">
              <a:latin typeface="Arial" charset="0"/>
              <a:cs typeface="Arial" charset="0"/>
            </a:endParaRPr>
          </a:p>
          <a:p>
            <a:pPr marL="0" indent="0" eaLnBrk="1" fontAlgn="auto" hangingPunct="1">
              <a:spcBef>
                <a:spcPts val="900"/>
              </a:spcBef>
              <a:spcAft>
                <a:spcPts val="0"/>
              </a:spcAft>
              <a:buClr>
                <a:schemeClr val="accent1"/>
              </a:buClr>
              <a:buSzPct val="68000"/>
              <a:buFont typeface="Arial"/>
              <a:buNone/>
              <a:defRPr/>
            </a:pPr>
            <a:endParaRPr lang="en-US" altLang="en-US" sz="2200" dirty="0" smtClean="0">
              <a:latin typeface="Arial" charset="0"/>
              <a:cs typeface="Arial" charset="0"/>
            </a:endParaRPr>
          </a:p>
          <a:p>
            <a:pPr marL="0" indent="0" eaLnBrk="1" fontAlgn="auto" hangingPunct="1">
              <a:spcBef>
                <a:spcPts val="900"/>
              </a:spcBef>
              <a:spcAft>
                <a:spcPts val="0"/>
              </a:spcAft>
              <a:buClr>
                <a:schemeClr val="accent1"/>
              </a:buClr>
              <a:buSzPct val="68000"/>
              <a:buFont typeface="Arial"/>
              <a:buNone/>
              <a:defRPr/>
            </a:pPr>
            <a:endParaRPr lang="en-US" altLang="en-US" sz="2200" dirty="0">
              <a:latin typeface="Arial" charset="0"/>
              <a:cs typeface="Arial" charset="0"/>
            </a:endParaRPr>
          </a:p>
          <a:p>
            <a:pPr marL="0" indent="0" eaLnBrk="1" fontAlgn="auto" hangingPunct="1">
              <a:spcBef>
                <a:spcPts val="900"/>
              </a:spcBef>
              <a:spcAft>
                <a:spcPts val="0"/>
              </a:spcAft>
              <a:buClr>
                <a:schemeClr val="accent1"/>
              </a:buClr>
              <a:buSzPct val="68000"/>
              <a:buFont typeface="Arial"/>
              <a:buNone/>
              <a:defRPr/>
            </a:pPr>
            <a:endParaRPr lang="en-US" altLang="en-US" sz="2200" dirty="0" smtClean="0">
              <a:latin typeface="Arial" charset="0"/>
              <a:cs typeface="Arial" charset="0"/>
            </a:endParaRPr>
          </a:p>
          <a:p>
            <a:pPr eaLnBrk="1" fontAlgn="auto" hangingPunct="1">
              <a:spcBef>
                <a:spcPts val="900"/>
              </a:spcBef>
              <a:spcAft>
                <a:spcPts val="0"/>
              </a:spcAft>
              <a:buClr>
                <a:schemeClr val="accent1"/>
              </a:buClr>
              <a:buSzPct val="68000"/>
              <a:buFont typeface="Arial" charset="0"/>
              <a:buChar char="•"/>
              <a:defRPr/>
            </a:pPr>
            <a:endParaRPr lang="en-US" altLang="en-US" sz="2400" dirty="0" smtClean="0">
              <a:latin typeface="Arial" charset="0"/>
              <a:cs typeface="Arial" charset="0"/>
            </a:endParaRPr>
          </a:p>
          <a:p>
            <a:pPr marL="0" indent="0" eaLnBrk="1" fontAlgn="auto" hangingPunct="1">
              <a:spcBef>
                <a:spcPts val="900"/>
              </a:spcBef>
              <a:spcAft>
                <a:spcPts val="0"/>
              </a:spcAft>
              <a:buClr>
                <a:schemeClr val="accent1"/>
              </a:buClr>
              <a:buSzPct val="68000"/>
              <a:buFont typeface="Arial"/>
              <a:buNone/>
              <a:defRPr/>
            </a:pPr>
            <a:endParaRPr lang="en-US" altLang="en-US" sz="2200" dirty="0">
              <a:latin typeface="Arial" charset="0"/>
              <a:cs typeface="Arial" charset="0"/>
            </a:endParaRPr>
          </a:p>
          <a:p>
            <a:pPr marL="0" indent="0" eaLnBrk="1" fontAlgn="auto" hangingPunct="1">
              <a:spcAft>
                <a:spcPts val="0"/>
              </a:spcAft>
              <a:buFont typeface="Arial"/>
              <a:buNone/>
              <a:defRPr/>
            </a:pPr>
            <a:endParaRPr lang="en-US" dirty="0"/>
          </a:p>
        </p:txBody>
      </p:sp>
      <p:sp>
        <p:nvSpPr>
          <p:cNvPr id="41988" name="Slide Number Placeholder 3"/>
          <p:cNvSpPr>
            <a:spLocks noGrp="1"/>
          </p:cNvSpPr>
          <p:nvPr>
            <p:ph type="sldNum"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2800">
                <a:solidFill>
                  <a:srgbClr val="000090"/>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rgbClr val="000090"/>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rgbClr val="000090"/>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1600">
                <a:solidFill>
                  <a:srgbClr val="000090"/>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1600">
                <a:solidFill>
                  <a:srgbClr val="00009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00009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00009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00009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000090"/>
                </a:solidFill>
                <a:latin typeface="Calibri" panose="020F0502020204030204" pitchFamily="34" charset="0"/>
              </a:defRPr>
            </a:lvl9pPr>
          </a:lstStyle>
          <a:p>
            <a:pPr eaLnBrk="1" hangingPunct="1">
              <a:spcBef>
                <a:spcPct val="0"/>
              </a:spcBef>
              <a:buFontTx/>
              <a:buNone/>
            </a:pPr>
            <a:fld id="{134F9996-527C-428A-B7CC-2E30F38E9921}" type="slidenum">
              <a:rPr lang="en-US" altLang="en-US" sz="1600">
                <a:solidFill>
                  <a:srgbClr val="FFFFFF"/>
                </a:solidFill>
                <a:latin typeface="Times New Roman" panose="02020603050405020304" pitchFamily="18" charset="0"/>
              </a:rPr>
              <a:pPr eaLnBrk="1" hangingPunct="1">
                <a:spcBef>
                  <a:spcPct val="0"/>
                </a:spcBef>
                <a:buFontTx/>
                <a:buNone/>
              </a:pPr>
              <a:t>47</a:t>
            </a:fld>
            <a:endParaRPr lang="en-US" altLang="en-US" sz="1600" dirty="0">
              <a:solidFill>
                <a:srgbClr val="FFFFFF"/>
              </a:solidFill>
              <a:latin typeface="Times New Roman" panose="02020603050405020304" pitchFamily="18" charset="0"/>
            </a:endParaRPr>
          </a:p>
        </p:txBody>
      </p:sp>
    </p:spTree>
    <p:extLst>
      <p:ext uri="{BB962C8B-B14F-4D97-AF65-F5344CB8AC3E}">
        <p14:creationId xmlns:p14="http://schemas.microsoft.com/office/powerpoint/2010/main" val="2854556145"/>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382000" cy="1143000"/>
          </a:xfrm>
        </p:spPr>
        <p:txBody>
          <a:bodyPr rtlCol="0">
            <a:normAutofit/>
          </a:bodyPr>
          <a:lstStyle/>
          <a:p>
            <a:pPr>
              <a:defRPr/>
            </a:pPr>
            <a:r>
              <a:rPr lang="en-US" dirty="0"/>
              <a:t>Disability Employment Initiative</a:t>
            </a:r>
          </a:p>
        </p:txBody>
      </p:sp>
      <p:sp>
        <p:nvSpPr>
          <p:cNvPr id="3" name="Content Placeholder 2"/>
          <p:cNvSpPr>
            <a:spLocks noGrp="1"/>
          </p:cNvSpPr>
          <p:nvPr>
            <p:ph idx="1"/>
          </p:nvPr>
        </p:nvSpPr>
        <p:spPr>
          <a:xfrm>
            <a:off x="457200" y="1219199"/>
            <a:ext cx="8001000" cy="4495801"/>
          </a:xfrm>
        </p:spPr>
        <p:txBody>
          <a:bodyPr rtlCol="0">
            <a:normAutofit/>
          </a:bodyPr>
          <a:lstStyle/>
          <a:p>
            <a:pPr marL="111125" indent="0" defTabSz="912813" eaLnBrk="1" hangingPunct="1">
              <a:lnSpc>
                <a:spcPct val="90000"/>
              </a:lnSpc>
              <a:buNone/>
              <a:defRPr/>
            </a:pPr>
            <a:endParaRPr lang="en-US" sz="2200" u="sng" dirty="0">
              <a:latin typeface="Arial" charset="0"/>
              <a:cs typeface="Arial" charset="0"/>
            </a:endParaRPr>
          </a:p>
          <a:p>
            <a:pPr marL="1030288" lvl="2" indent="-398463" defTabSz="912813">
              <a:lnSpc>
                <a:spcPct val="90000"/>
              </a:lnSpc>
              <a:buFont typeface="Wingdings 3" pitchFamily="18" charset="2"/>
              <a:buAutoNum type="arabicPeriod"/>
              <a:defRPr/>
            </a:pPr>
            <a:r>
              <a:rPr lang="en-US" sz="2400" dirty="0" smtClean="0">
                <a:latin typeface="Arial" charset="0"/>
                <a:cs typeface="Arial" charset="0"/>
              </a:rPr>
              <a:t>Starting </a:t>
            </a:r>
            <a:r>
              <a:rPr lang="en-US" sz="2400" dirty="0">
                <a:latin typeface="Arial" charset="0"/>
                <a:cs typeface="Arial" charset="0"/>
              </a:rPr>
              <a:t>in 2014, DEI grantees will increase the participation of adults and youth with disabilities (including individuals with significant disabilities) in existing career pathway systems and programs in the public workforce system in partnership with community colleges and other education partners, human services, businesses, and other partners. </a:t>
            </a:r>
            <a:endParaRPr lang="en-US" sz="2400" dirty="0" smtClean="0">
              <a:latin typeface="Arial" charset="0"/>
              <a:cs typeface="Arial" charset="0"/>
            </a:endParaRPr>
          </a:p>
          <a:p>
            <a:pPr marL="1030288" lvl="2" indent="-398463" defTabSz="912813">
              <a:lnSpc>
                <a:spcPct val="90000"/>
              </a:lnSpc>
              <a:buFont typeface="Wingdings 3" pitchFamily="18" charset="2"/>
              <a:buAutoNum type="arabicPeriod"/>
              <a:defRPr/>
            </a:pPr>
            <a:r>
              <a:rPr lang="en-US" sz="2400" dirty="0">
                <a:latin typeface="Arial" charset="0"/>
                <a:cs typeface="Arial" charset="0"/>
              </a:rPr>
              <a:t>Training and Technical Assistance to DEI Projects is provided under U.S. DOLETA contract with NDI Consulting, Inc. and the National Disability Institute (NDI</a:t>
            </a:r>
            <a:r>
              <a:rPr lang="en-US" sz="2400" dirty="0" smtClean="0">
                <a:latin typeface="Arial" charset="0"/>
                <a:cs typeface="Arial" charset="0"/>
              </a:rPr>
              <a:t>).</a:t>
            </a:r>
            <a:endParaRPr lang="en-US" sz="2400" dirty="0">
              <a:latin typeface="Arial" charset="0"/>
              <a:cs typeface="Arial" charset="0"/>
            </a:endParaRPr>
          </a:p>
          <a:p>
            <a:pPr marL="111125" indent="0" defTabSz="912813" eaLnBrk="1" hangingPunct="1">
              <a:lnSpc>
                <a:spcPct val="90000"/>
              </a:lnSpc>
              <a:buNone/>
              <a:defRPr/>
            </a:pPr>
            <a:endParaRPr lang="en-US" altLang="en-US" sz="2200" dirty="0" smtClean="0">
              <a:latin typeface="Arial" charset="0"/>
              <a:cs typeface="Arial" charset="0"/>
            </a:endParaRPr>
          </a:p>
          <a:p>
            <a:pPr marL="0" indent="0" eaLnBrk="1" fontAlgn="auto" hangingPunct="1">
              <a:spcBef>
                <a:spcPts val="900"/>
              </a:spcBef>
              <a:spcAft>
                <a:spcPts val="0"/>
              </a:spcAft>
              <a:buClr>
                <a:schemeClr val="accent1"/>
              </a:buClr>
              <a:buSzPct val="68000"/>
              <a:buFont typeface="Arial"/>
              <a:buNone/>
              <a:defRPr/>
            </a:pPr>
            <a:endParaRPr lang="en-US" altLang="en-US" sz="2200" dirty="0">
              <a:latin typeface="Arial" charset="0"/>
              <a:cs typeface="Arial" charset="0"/>
            </a:endParaRPr>
          </a:p>
          <a:p>
            <a:pPr marL="0" indent="0" eaLnBrk="1" fontAlgn="auto" hangingPunct="1">
              <a:spcBef>
                <a:spcPts val="900"/>
              </a:spcBef>
              <a:spcAft>
                <a:spcPts val="0"/>
              </a:spcAft>
              <a:buClr>
                <a:schemeClr val="accent1"/>
              </a:buClr>
              <a:buSzPct val="68000"/>
              <a:buFont typeface="Arial"/>
              <a:buNone/>
              <a:defRPr/>
            </a:pPr>
            <a:endParaRPr lang="en-US" altLang="en-US" sz="2200" dirty="0" smtClean="0">
              <a:latin typeface="Arial" charset="0"/>
              <a:cs typeface="Arial" charset="0"/>
            </a:endParaRPr>
          </a:p>
          <a:p>
            <a:pPr marL="0" indent="0" eaLnBrk="1" fontAlgn="auto" hangingPunct="1">
              <a:spcBef>
                <a:spcPts val="900"/>
              </a:spcBef>
              <a:spcAft>
                <a:spcPts val="0"/>
              </a:spcAft>
              <a:buClr>
                <a:schemeClr val="accent1"/>
              </a:buClr>
              <a:buSzPct val="68000"/>
              <a:buFont typeface="Arial"/>
              <a:buNone/>
              <a:defRPr/>
            </a:pPr>
            <a:endParaRPr lang="en-US" altLang="en-US" sz="2200" dirty="0" smtClean="0">
              <a:latin typeface="Arial" charset="0"/>
              <a:cs typeface="Arial" charset="0"/>
            </a:endParaRPr>
          </a:p>
          <a:p>
            <a:pPr marL="0" indent="0" eaLnBrk="1" fontAlgn="auto" hangingPunct="1">
              <a:spcBef>
                <a:spcPts val="900"/>
              </a:spcBef>
              <a:spcAft>
                <a:spcPts val="0"/>
              </a:spcAft>
              <a:buClr>
                <a:schemeClr val="accent1"/>
              </a:buClr>
              <a:buSzPct val="68000"/>
              <a:buFont typeface="Arial"/>
              <a:buNone/>
              <a:defRPr/>
            </a:pPr>
            <a:endParaRPr lang="en-US" altLang="en-US" sz="2200" dirty="0" smtClean="0">
              <a:latin typeface="Arial" charset="0"/>
              <a:cs typeface="Arial" charset="0"/>
            </a:endParaRPr>
          </a:p>
          <a:p>
            <a:pPr marL="0" indent="0" eaLnBrk="1" fontAlgn="auto" hangingPunct="1">
              <a:spcBef>
                <a:spcPts val="900"/>
              </a:spcBef>
              <a:spcAft>
                <a:spcPts val="0"/>
              </a:spcAft>
              <a:buClr>
                <a:schemeClr val="accent1"/>
              </a:buClr>
              <a:buSzPct val="68000"/>
              <a:buFont typeface="Arial"/>
              <a:buNone/>
              <a:defRPr/>
            </a:pPr>
            <a:endParaRPr lang="en-US" altLang="en-US" sz="2200" dirty="0">
              <a:latin typeface="Arial" charset="0"/>
              <a:cs typeface="Arial" charset="0"/>
            </a:endParaRPr>
          </a:p>
          <a:p>
            <a:pPr marL="0" indent="0" eaLnBrk="1" fontAlgn="auto" hangingPunct="1">
              <a:spcBef>
                <a:spcPts val="900"/>
              </a:spcBef>
              <a:spcAft>
                <a:spcPts val="0"/>
              </a:spcAft>
              <a:buClr>
                <a:schemeClr val="accent1"/>
              </a:buClr>
              <a:buSzPct val="68000"/>
              <a:buFont typeface="Arial"/>
              <a:buNone/>
              <a:defRPr/>
            </a:pPr>
            <a:endParaRPr lang="en-US" altLang="en-US" sz="2200" dirty="0" smtClean="0">
              <a:latin typeface="Arial" charset="0"/>
              <a:cs typeface="Arial" charset="0"/>
            </a:endParaRPr>
          </a:p>
          <a:p>
            <a:pPr marL="0" indent="0" eaLnBrk="1" fontAlgn="auto" hangingPunct="1">
              <a:spcBef>
                <a:spcPts val="900"/>
              </a:spcBef>
              <a:spcAft>
                <a:spcPts val="0"/>
              </a:spcAft>
              <a:buClr>
                <a:schemeClr val="accent1"/>
              </a:buClr>
              <a:buSzPct val="68000"/>
              <a:buFont typeface="Arial"/>
              <a:buNone/>
              <a:defRPr/>
            </a:pPr>
            <a:endParaRPr lang="en-US" altLang="en-US" sz="2200" dirty="0">
              <a:latin typeface="Arial" charset="0"/>
              <a:cs typeface="Arial" charset="0"/>
            </a:endParaRPr>
          </a:p>
          <a:p>
            <a:pPr marL="0" indent="0" eaLnBrk="1" fontAlgn="auto" hangingPunct="1">
              <a:spcBef>
                <a:spcPts val="900"/>
              </a:spcBef>
              <a:spcAft>
                <a:spcPts val="0"/>
              </a:spcAft>
              <a:buClr>
                <a:schemeClr val="accent1"/>
              </a:buClr>
              <a:buSzPct val="68000"/>
              <a:buFont typeface="Arial"/>
              <a:buNone/>
              <a:defRPr/>
            </a:pPr>
            <a:endParaRPr lang="en-US" altLang="en-US" sz="2200" dirty="0" smtClean="0">
              <a:latin typeface="Arial" charset="0"/>
              <a:cs typeface="Arial" charset="0"/>
            </a:endParaRPr>
          </a:p>
          <a:p>
            <a:pPr marL="0" indent="0" eaLnBrk="1" fontAlgn="auto" hangingPunct="1">
              <a:spcBef>
                <a:spcPts val="900"/>
              </a:spcBef>
              <a:spcAft>
                <a:spcPts val="0"/>
              </a:spcAft>
              <a:buClr>
                <a:schemeClr val="accent1"/>
              </a:buClr>
              <a:buSzPct val="68000"/>
              <a:buFont typeface="Arial"/>
              <a:buNone/>
              <a:defRPr/>
            </a:pPr>
            <a:endParaRPr lang="en-US" altLang="en-US" sz="2200" dirty="0">
              <a:latin typeface="Arial" charset="0"/>
              <a:cs typeface="Arial" charset="0"/>
            </a:endParaRPr>
          </a:p>
          <a:p>
            <a:pPr marL="0" indent="0" eaLnBrk="1" fontAlgn="auto" hangingPunct="1">
              <a:spcBef>
                <a:spcPts val="900"/>
              </a:spcBef>
              <a:spcAft>
                <a:spcPts val="0"/>
              </a:spcAft>
              <a:buClr>
                <a:schemeClr val="accent1"/>
              </a:buClr>
              <a:buSzPct val="68000"/>
              <a:buFont typeface="Arial"/>
              <a:buNone/>
              <a:defRPr/>
            </a:pPr>
            <a:endParaRPr lang="en-US" altLang="en-US" sz="2200" dirty="0" smtClean="0">
              <a:latin typeface="Arial" charset="0"/>
              <a:cs typeface="Arial" charset="0"/>
            </a:endParaRPr>
          </a:p>
          <a:p>
            <a:pPr eaLnBrk="1" fontAlgn="auto" hangingPunct="1">
              <a:spcBef>
                <a:spcPts val="900"/>
              </a:spcBef>
              <a:spcAft>
                <a:spcPts val="0"/>
              </a:spcAft>
              <a:buClr>
                <a:schemeClr val="accent1"/>
              </a:buClr>
              <a:buSzPct val="68000"/>
              <a:buFont typeface="Arial" charset="0"/>
              <a:buChar char="•"/>
              <a:defRPr/>
            </a:pPr>
            <a:endParaRPr lang="en-US" altLang="en-US" sz="2400" dirty="0" smtClean="0">
              <a:latin typeface="Arial" charset="0"/>
              <a:cs typeface="Arial" charset="0"/>
            </a:endParaRPr>
          </a:p>
          <a:p>
            <a:pPr marL="0" indent="0" eaLnBrk="1" fontAlgn="auto" hangingPunct="1">
              <a:spcBef>
                <a:spcPts val="900"/>
              </a:spcBef>
              <a:spcAft>
                <a:spcPts val="0"/>
              </a:spcAft>
              <a:buClr>
                <a:schemeClr val="accent1"/>
              </a:buClr>
              <a:buSzPct val="68000"/>
              <a:buFont typeface="Arial"/>
              <a:buNone/>
              <a:defRPr/>
            </a:pPr>
            <a:endParaRPr lang="en-US" altLang="en-US" sz="2200" dirty="0">
              <a:latin typeface="Arial" charset="0"/>
              <a:cs typeface="Arial" charset="0"/>
            </a:endParaRPr>
          </a:p>
          <a:p>
            <a:pPr marL="0" indent="0" eaLnBrk="1" fontAlgn="auto" hangingPunct="1">
              <a:spcAft>
                <a:spcPts val="0"/>
              </a:spcAft>
              <a:buFont typeface="Arial"/>
              <a:buNone/>
              <a:defRPr/>
            </a:pPr>
            <a:endParaRPr lang="en-US" dirty="0"/>
          </a:p>
        </p:txBody>
      </p:sp>
      <p:sp>
        <p:nvSpPr>
          <p:cNvPr id="4198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2800">
                <a:solidFill>
                  <a:srgbClr val="000090"/>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rgbClr val="000090"/>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rgbClr val="000090"/>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1600">
                <a:solidFill>
                  <a:srgbClr val="000090"/>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1600">
                <a:solidFill>
                  <a:srgbClr val="00009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00009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00009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00009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000090"/>
                </a:solidFill>
                <a:latin typeface="Calibri" panose="020F0502020204030204" pitchFamily="34" charset="0"/>
              </a:defRPr>
            </a:lvl9pPr>
          </a:lstStyle>
          <a:p>
            <a:pPr eaLnBrk="1" hangingPunct="1">
              <a:spcBef>
                <a:spcPct val="0"/>
              </a:spcBef>
              <a:buFontTx/>
              <a:buNone/>
            </a:pPr>
            <a:fld id="{134F9996-527C-428A-B7CC-2E30F38E9921}" type="slidenum">
              <a:rPr lang="en-US" altLang="en-US" sz="1600">
                <a:solidFill>
                  <a:srgbClr val="FFFFFF"/>
                </a:solidFill>
                <a:latin typeface="Times New Roman" panose="02020603050405020304" pitchFamily="18" charset="0"/>
              </a:rPr>
              <a:pPr eaLnBrk="1" hangingPunct="1">
                <a:spcBef>
                  <a:spcPct val="0"/>
                </a:spcBef>
                <a:buFontTx/>
                <a:buNone/>
              </a:pPr>
              <a:t>48</a:t>
            </a:fld>
            <a:endParaRPr lang="en-US" altLang="en-US" sz="1600" dirty="0">
              <a:solidFill>
                <a:srgbClr val="FFFFFF"/>
              </a:solidFill>
              <a:latin typeface="Times New Roman" panose="02020603050405020304" pitchFamily="18" charset="0"/>
            </a:endParaRPr>
          </a:p>
        </p:txBody>
      </p:sp>
    </p:spTree>
    <p:extLst>
      <p:ext uri="{BB962C8B-B14F-4D97-AF65-F5344CB8AC3E}">
        <p14:creationId xmlns:p14="http://schemas.microsoft.com/office/powerpoint/2010/main" val="33160182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1143000"/>
          </a:xfrm>
        </p:spPr>
        <p:txBody>
          <a:bodyPr>
            <a:normAutofit/>
          </a:bodyPr>
          <a:lstStyle/>
          <a:p>
            <a:r>
              <a:rPr lang="en-US" dirty="0" smtClean="0"/>
              <a:t>What </a:t>
            </a:r>
            <a:r>
              <a:rPr lang="en-US" dirty="0"/>
              <a:t>We Do</a:t>
            </a:r>
          </a:p>
        </p:txBody>
      </p:sp>
      <p:sp>
        <p:nvSpPr>
          <p:cNvPr id="3" name="Content Placeholder 2"/>
          <p:cNvSpPr>
            <a:spLocks noGrp="1"/>
          </p:cNvSpPr>
          <p:nvPr>
            <p:ph idx="1"/>
          </p:nvPr>
        </p:nvSpPr>
        <p:spPr>
          <a:xfrm>
            <a:off x="457200" y="1743932"/>
            <a:ext cx="8229600" cy="4382231"/>
          </a:xfrm>
        </p:spPr>
        <p:txBody>
          <a:bodyPr/>
          <a:lstStyle/>
          <a:p>
            <a:pPr marL="0" indent="0">
              <a:buNone/>
            </a:pPr>
            <a:r>
              <a:rPr lang="en-US" sz="2400" dirty="0"/>
              <a:t>National Disability Institute</a:t>
            </a:r>
          </a:p>
          <a:p>
            <a:r>
              <a:rPr lang="en-US" sz="2400" dirty="0" smtClean="0"/>
              <a:t>Advancing financial capability, inclusion, and economic self-sufficiency</a:t>
            </a:r>
            <a:endParaRPr lang="en-US" sz="2400" dirty="0"/>
          </a:p>
          <a:p>
            <a:r>
              <a:rPr lang="en-US" sz="2400" dirty="0"/>
              <a:t>Changing thinking and behavior at systems and individual </a:t>
            </a:r>
            <a:r>
              <a:rPr lang="en-US" sz="2400" dirty="0" smtClean="0"/>
              <a:t>level (policy and practice)</a:t>
            </a:r>
          </a:p>
          <a:p>
            <a:r>
              <a:rPr lang="en-US" sz="2400" dirty="0" smtClean="0"/>
              <a:t>Conducting research, training, technical assistance, and knowledge translation activities</a:t>
            </a:r>
            <a:endParaRPr lang="en-US" sz="2400" dirty="0"/>
          </a:p>
        </p:txBody>
      </p:sp>
    </p:spTree>
    <p:extLst>
      <p:ext uri="{BB962C8B-B14F-4D97-AF65-F5344CB8AC3E}">
        <p14:creationId xmlns:p14="http://schemas.microsoft.com/office/powerpoint/2010/main" val="3681008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Presenter</a:t>
            </a:r>
            <a:endParaRPr lang="en-US" dirty="0"/>
          </a:p>
        </p:txBody>
      </p:sp>
      <p:sp>
        <p:nvSpPr>
          <p:cNvPr id="4" name="Shape 21"/>
          <p:cNvSpPr/>
          <p:nvPr>
            <p:custDataLst>
              <p:tags r:id="rId1"/>
            </p:custDataLst>
          </p:nvPr>
        </p:nvSpPr>
        <p:spPr>
          <a:xfrm>
            <a:off x="-76200" y="5943600"/>
            <a:ext cx="9144000" cy="75238"/>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algn="ctr"/>
            <a:endParaRPr kern="0" dirty="0">
              <a:solidFill>
                <a:srgbClr val="FFFFFF"/>
              </a:solidFill>
              <a:latin typeface="Calibri"/>
              <a:ea typeface="Calibri"/>
              <a:cs typeface="Calibri"/>
              <a:sym typeface="Calibri"/>
            </a:endParaRPr>
          </a:p>
        </p:txBody>
      </p:sp>
      <p:sp>
        <p:nvSpPr>
          <p:cNvPr id="5" name="Slide Number Placeholder 3"/>
          <p:cNvSpPr txBox="1">
            <a:spLocks/>
          </p:cNvSpPr>
          <p:nvPr/>
        </p:nvSpPr>
        <p:spPr>
          <a:xfrm>
            <a:off x="6705600" y="6432551"/>
            <a:ext cx="213359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pPr>
            <a:endParaRPr lang="en-US" dirty="0" smtClean="0"/>
          </a:p>
          <a:p>
            <a:pPr lvl="1" indent="-88900">
              <a:buClr>
                <a:srgbClr val="000000"/>
              </a:buClr>
              <a:buFont typeface="Courier New"/>
              <a:buChar char="o"/>
            </a:pPr>
            <a:endParaRPr lang="en-US" dirty="0" smtClean="0"/>
          </a:p>
          <a:p>
            <a:pPr lvl="2" indent="-88900">
              <a:buClr>
                <a:srgbClr val="000000"/>
              </a:buClr>
              <a:buFont typeface="Wingdings"/>
              <a:buChar char="§"/>
            </a:pPr>
            <a:endParaRPr lang="en-US" dirty="0" smtClean="0"/>
          </a:p>
          <a:p>
            <a:pPr lvl="3" indent="-88900">
              <a:buClr>
                <a:srgbClr val="000000"/>
              </a:buClr>
              <a:buFont typeface="Arial"/>
              <a:buChar char="●"/>
            </a:pPr>
            <a:endParaRPr lang="en-US" dirty="0" smtClean="0"/>
          </a:p>
          <a:p>
            <a:pPr lvl="4" indent="-88900">
              <a:buClr>
                <a:srgbClr val="000000"/>
              </a:buClr>
              <a:buFont typeface="Courier New"/>
              <a:buChar char="o"/>
            </a:pPr>
            <a:endParaRPr lang="en-US" dirty="0" smtClean="0"/>
          </a:p>
          <a:p>
            <a:pPr lvl="5" indent="-88900">
              <a:buClr>
                <a:srgbClr val="000000"/>
              </a:buClr>
              <a:buFont typeface="Wingdings"/>
              <a:buChar char="§"/>
            </a:pPr>
            <a:endParaRPr lang="en-US" dirty="0" smtClean="0"/>
          </a:p>
          <a:p>
            <a:pPr lvl="6" indent="-88900">
              <a:buClr>
                <a:srgbClr val="000000"/>
              </a:buClr>
              <a:buFont typeface="Arial"/>
              <a:buChar char="●"/>
            </a:pPr>
            <a:endParaRPr lang="en-US" dirty="0" smtClean="0"/>
          </a:p>
          <a:p>
            <a:pPr lvl="7" indent="-88900">
              <a:buClr>
                <a:srgbClr val="000000"/>
              </a:buClr>
              <a:buFont typeface="Courier New"/>
              <a:buChar char="o"/>
            </a:pPr>
            <a:endParaRPr lang="en-US" dirty="0" smtClean="0"/>
          </a:p>
          <a:p>
            <a:pPr lvl="8" indent="-88900">
              <a:buClr>
                <a:srgbClr val="000000"/>
              </a:buClr>
              <a:buFont typeface="Wingdings"/>
              <a:buChar char="§"/>
            </a:pPr>
            <a:endParaRPr lang="en-US" dirty="0"/>
          </a:p>
        </p:txBody>
      </p:sp>
      <p:sp>
        <p:nvSpPr>
          <p:cNvPr id="10" name="Text Placeholder 2"/>
          <p:cNvSpPr txBox="1">
            <a:spLocks/>
          </p:cNvSpPr>
          <p:nvPr/>
        </p:nvSpPr>
        <p:spPr>
          <a:xfrm>
            <a:off x="389420" y="4419600"/>
            <a:ext cx="4876766" cy="761999"/>
          </a:xfrm>
          <a:prstGeom prst="rect">
            <a:avLst/>
          </a:prstGeom>
          <a:noFill/>
          <a:ln>
            <a:noFill/>
          </a:ln>
        </p:spPr>
        <p:txBody>
          <a:bodyPr lIns="91425" tIns="91425" rIns="91425" bIns="91425" anchor="t" anchorCtr="0">
            <a:scene3d>
              <a:camera prst="orthographicFront"/>
              <a:lightRig rig="soft" dir="tl">
                <a:rot lat="0" lon="0" rev="0"/>
              </a:lightRig>
            </a:scene3d>
            <a:sp3d contourW="25400" prstMaterial="matte">
              <a:contourClr>
                <a:schemeClr val="accent2">
                  <a:tint val="20000"/>
                </a:schemeClr>
              </a:contourClr>
            </a:sp3d>
          </a:bodyPr>
          <a:lstStyle>
            <a:defPPr marR="0" algn="l" rtl="0">
              <a:lnSpc>
                <a:spcPct val="100000"/>
              </a:lnSpc>
              <a:spcBef>
                <a:spcPts val="0"/>
              </a:spcBef>
              <a:spcAft>
                <a:spcPts val="0"/>
              </a:spcAft>
            </a:defPPr>
            <a:lvl1pPr marL="342900" marR="0" indent="-200660" algn="l" rtl="0">
              <a:lnSpc>
                <a:spcPct val="100000"/>
              </a:lnSpc>
              <a:spcBef>
                <a:spcPts val="0"/>
              </a:spcBef>
              <a:spcAft>
                <a:spcPts val="600"/>
              </a:spcAft>
              <a:buClr>
                <a:schemeClr val="accent1"/>
              </a:buClr>
              <a:buFont typeface="Symbol" panose="05050102010706020507" pitchFamily="18" charset="2"/>
              <a:buChar char=""/>
              <a:defRPr sz="1400" b="0" i="0" u="none" strike="noStrike" cap="none" baseline="0">
                <a:solidFill>
                  <a:srgbClr val="000000"/>
                </a:solidFill>
                <a:latin typeface="Arial"/>
                <a:ea typeface="Arial"/>
                <a:cs typeface="Arial"/>
                <a:sym typeface="Arial"/>
              </a:defRPr>
            </a:lvl1pPr>
            <a:lvl2pPr marL="742950" marR="0" indent="-158750" algn="l" rtl="0">
              <a:lnSpc>
                <a:spcPct val="100000"/>
              </a:lnSpc>
              <a:spcBef>
                <a:spcPts val="0"/>
              </a:spcBef>
              <a:spcAft>
                <a:spcPts val="600"/>
              </a:spcAft>
              <a:buClr>
                <a:srgbClr val="FF0000"/>
              </a:buClr>
              <a:buFont typeface="Noto Symbol"/>
              <a:buChar char="▪"/>
              <a:defRPr sz="1400" b="0" i="0" u="none" strike="noStrike" cap="none" baseline="0">
                <a:solidFill>
                  <a:srgbClr val="000000"/>
                </a:solidFill>
                <a:latin typeface="Arial"/>
                <a:ea typeface="Arial"/>
                <a:cs typeface="Arial"/>
                <a:sym typeface="Arial"/>
              </a:defRPr>
            </a:lvl2pPr>
            <a:lvl3pPr marL="1143000" marR="0" indent="-116839" algn="l" rtl="0">
              <a:lnSpc>
                <a:spcPct val="100000"/>
              </a:lnSpc>
              <a:spcBef>
                <a:spcPts val="0"/>
              </a:spcBef>
              <a:spcAft>
                <a:spcPts val="600"/>
              </a:spcAft>
              <a:buClr>
                <a:srgbClr val="538CD5"/>
              </a:buClr>
              <a:buFont typeface="Noto Symbol"/>
              <a:buChar char="▪"/>
              <a:defRPr sz="1400" b="0" i="0" u="none" strike="noStrike" cap="none" baseline="0">
                <a:solidFill>
                  <a:srgbClr val="000000"/>
                </a:solidFill>
                <a:latin typeface="Arial"/>
                <a:ea typeface="Arial"/>
                <a:cs typeface="Arial"/>
                <a:sym typeface="Arial"/>
              </a:defRPr>
            </a:lvl3pPr>
            <a:lvl4pPr marL="1600200" marR="0" indent="-1079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4pPr>
            <a:lvl5pPr marL="2057400" marR="0" indent="-1333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5pPr>
            <a:lvl6pPr marL="25146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6pPr>
            <a:lvl7pPr marL="29718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7pPr>
            <a:lvl8pPr marL="34290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8pPr>
            <a:lvl9pPr marL="38862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9pPr>
          </a:lstStyle>
          <a:p>
            <a:pPr marL="142240" indent="0">
              <a:buClr>
                <a:srgbClr val="4F81BD"/>
              </a:buClr>
              <a:buFont typeface="Symbol" panose="05050102010706020507" pitchFamily="18" charset="2"/>
              <a:buNone/>
            </a:pPr>
            <a:endParaRPr lang="en-US" sz="2800" b="1" kern="0" spc="50" dirty="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endParaRPr>
          </a:p>
        </p:txBody>
      </p:sp>
      <p:sp>
        <p:nvSpPr>
          <p:cNvPr id="11" name="Shape 21"/>
          <p:cNvSpPr/>
          <p:nvPr>
            <p:custDataLst>
              <p:tags r:id="rId2"/>
            </p:custDataLst>
          </p:nvPr>
        </p:nvSpPr>
        <p:spPr>
          <a:xfrm>
            <a:off x="-26070" y="5943600"/>
            <a:ext cx="9144000" cy="75238"/>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algn="ctr"/>
            <a:endParaRPr kern="0" dirty="0">
              <a:solidFill>
                <a:srgbClr val="FFFFFF"/>
              </a:solidFill>
              <a:latin typeface="Calibri"/>
              <a:ea typeface="Calibri"/>
              <a:cs typeface="Calibri"/>
              <a:sym typeface="Calibri"/>
            </a:endParaRPr>
          </a:p>
        </p:txBody>
      </p:sp>
      <p:sp>
        <p:nvSpPr>
          <p:cNvPr id="13" name="Text Placeholder 2"/>
          <p:cNvSpPr txBox="1">
            <a:spLocks/>
          </p:cNvSpPr>
          <p:nvPr/>
        </p:nvSpPr>
        <p:spPr>
          <a:xfrm>
            <a:off x="541820" y="4572000"/>
            <a:ext cx="4876766" cy="761999"/>
          </a:xfrm>
          <a:prstGeom prst="rect">
            <a:avLst/>
          </a:prstGeom>
          <a:noFill/>
          <a:ln>
            <a:noFill/>
          </a:ln>
        </p:spPr>
        <p:txBody>
          <a:bodyPr lIns="91425" tIns="91425" rIns="91425" bIns="91425" anchor="t" anchorCtr="0">
            <a:scene3d>
              <a:camera prst="orthographicFront"/>
              <a:lightRig rig="soft" dir="tl">
                <a:rot lat="0" lon="0" rev="0"/>
              </a:lightRig>
            </a:scene3d>
            <a:sp3d contourW="25400" prstMaterial="matte">
              <a:contourClr>
                <a:schemeClr val="accent2">
                  <a:tint val="20000"/>
                </a:schemeClr>
              </a:contourClr>
            </a:sp3d>
          </a:bodyPr>
          <a:lstStyle>
            <a:defPPr marR="0" algn="l" rtl="0">
              <a:lnSpc>
                <a:spcPct val="100000"/>
              </a:lnSpc>
              <a:spcBef>
                <a:spcPts val="0"/>
              </a:spcBef>
              <a:spcAft>
                <a:spcPts val="0"/>
              </a:spcAft>
            </a:defPPr>
            <a:lvl1pPr marL="342900" marR="0" indent="-200660" algn="l" rtl="0">
              <a:lnSpc>
                <a:spcPct val="100000"/>
              </a:lnSpc>
              <a:spcBef>
                <a:spcPts val="0"/>
              </a:spcBef>
              <a:spcAft>
                <a:spcPts val="600"/>
              </a:spcAft>
              <a:buClr>
                <a:schemeClr val="accent1"/>
              </a:buClr>
              <a:buFont typeface="Symbol" panose="05050102010706020507" pitchFamily="18" charset="2"/>
              <a:buChar char=""/>
              <a:defRPr sz="1400" b="0" i="0" u="none" strike="noStrike" cap="none" baseline="0">
                <a:solidFill>
                  <a:srgbClr val="000000"/>
                </a:solidFill>
                <a:latin typeface="Arial"/>
                <a:ea typeface="Arial"/>
                <a:cs typeface="Arial"/>
                <a:sym typeface="Arial"/>
              </a:defRPr>
            </a:lvl1pPr>
            <a:lvl2pPr marL="742950" marR="0" indent="-158750" algn="l" rtl="0">
              <a:lnSpc>
                <a:spcPct val="100000"/>
              </a:lnSpc>
              <a:spcBef>
                <a:spcPts val="0"/>
              </a:spcBef>
              <a:spcAft>
                <a:spcPts val="600"/>
              </a:spcAft>
              <a:buClr>
                <a:srgbClr val="FF0000"/>
              </a:buClr>
              <a:buFont typeface="Noto Symbol"/>
              <a:buChar char="▪"/>
              <a:defRPr sz="1400" b="0" i="0" u="none" strike="noStrike" cap="none" baseline="0">
                <a:solidFill>
                  <a:srgbClr val="000000"/>
                </a:solidFill>
                <a:latin typeface="Arial"/>
                <a:ea typeface="Arial"/>
                <a:cs typeface="Arial"/>
                <a:sym typeface="Arial"/>
              </a:defRPr>
            </a:lvl2pPr>
            <a:lvl3pPr marL="1143000" marR="0" indent="-116839" algn="l" rtl="0">
              <a:lnSpc>
                <a:spcPct val="100000"/>
              </a:lnSpc>
              <a:spcBef>
                <a:spcPts val="0"/>
              </a:spcBef>
              <a:spcAft>
                <a:spcPts val="600"/>
              </a:spcAft>
              <a:buClr>
                <a:srgbClr val="538CD5"/>
              </a:buClr>
              <a:buFont typeface="Noto Symbol"/>
              <a:buChar char="▪"/>
              <a:defRPr sz="1400" b="0" i="0" u="none" strike="noStrike" cap="none" baseline="0">
                <a:solidFill>
                  <a:srgbClr val="000000"/>
                </a:solidFill>
                <a:latin typeface="Arial"/>
                <a:ea typeface="Arial"/>
                <a:cs typeface="Arial"/>
                <a:sym typeface="Arial"/>
              </a:defRPr>
            </a:lvl3pPr>
            <a:lvl4pPr marL="1600200" marR="0" indent="-1079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4pPr>
            <a:lvl5pPr marL="2057400" marR="0" indent="-1333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5pPr>
            <a:lvl6pPr marL="25146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6pPr>
            <a:lvl7pPr marL="29718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7pPr>
            <a:lvl8pPr marL="34290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8pPr>
            <a:lvl9pPr marL="38862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9pPr>
          </a:lstStyle>
          <a:p>
            <a:pPr marL="142240" indent="0">
              <a:buClr>
                <a:srgbClr val="4F81BD"/>
              </a:buClr>
              <a:buFont typeface="Symbol" panose="05050102010706020507" pitchFamily="18" charset="2"/>
              <a:buNone/>
            </a:pPr>
            <a:endParaRPr lang="en-US" sz="2800" b="1" kern="0" spc="50" dirty="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endParaRPr>
          </a:p>
        </p:txBody>
      </p:sp>
      <p:sp>
        <p:nvSpPr>
          <p:cNvPr id="14" name="Text Placeholder 2"/>
          <p:cNvSpPr txBox="1">
            <a:spLocks/>
          </p:cNvSpPr>
          <p:nvPr/>
        </p:nvSpPr>
        <p:spPr>
          <a:xfrm>
            <a:off x="694220" y="4724400"/>
            <a:ext cx="4876766" cy="761999"/>
          </a:xfrm>
          <a:prstGeom prst="rect">
            <a:avLst/>
          </a:prstGeom>
          <a:noFill/>
          <a:ln>
            <a:noFill/>
          </a:ln>
        </p:spPr>
        <p:txBody>
          <a:bodyPr lIns="91425" tIns="91425" rIns="91425" bIns="91425" anchor="t" anchorCtr="0">
            <a:scene3d>
              <a:camera prst="orthographicFront"/>
              <a:lightRig rig="soft" dir="tl">
                <a:rot lat="0" lon="0" rev="0"/>
              </a:lightRig>
            </a:scene3d>
            <a:sp3d contourW="25400" prstMaterial="matte">
              <a:contourClr>
                <a:schemeClr val="accent2">
                  <a:tint val="20000"/>
                </a:schemeClr>
              </a:contourClr>
            </a:sp3d>
          </a:bodyPr>
          <a:lstStyle>
            <a:defPPr marR="0" algn="l" rtl="0">
              <a:lnSpc>
                <a:spcPct val="100000"/>
              </a:lnSpc>
              <a:spcBef>
                <a:spcPts val="0"/>
              </a:spcBef>
              <a:spcAft>
                <a:spcPts val="0"/>
              </a:spcAft>
            </a:defPPr>
            <a:lvl1pPr marL="342900" marR="0" indent="-200660" algn="l" rtl="0">
              <a:lnSpc>
                <a:spcPct val="100000"/>
              </a:lnSpc>
              <a:spcBef>
                <a:spcPts val="0"/>
              </a:spcBef>
              <a:spcAft>
                <a:spcPts val="600"/>
              </a:spcAft>
              <a:buClr>
                <a:schemeClr val="accent1"/>
              </a:buClr>
              <a:buFont typeface="Symbol" panose="05050102010706020507" pitchFamily="18" charset="2"/>
              <a:buChar char=""/>
              <a:defRPr sz="1400" b="0" i="0" u="none" strike="noStrike" cap="none" baseline="0">
                <a:solidFill>
                  <a:srgbClr val="000000"/>
                </a:solidFill>
                <a:latin typeface="Arial"/>
                <a:ea typeface="Arial"/>
                <a:cs typeface="Arial"/>
                <a:sym typeface="Arial"/>
              </a:defRPr>
            </a:lvl1pPr>
            <a:lvl2pPr marL="742950" marR="0" indent="-158750" algn="l" rtl="0">
              <a:lnSpc>
                <a:spcPct val="100000"/>
              </a:lnSpc>
              <a:spcBef>
                <a:spcPts val="0"/>
              </a:spcBef>
              <a:spcAft>
                <a:spcPts val="600"/>
              </a:spcAft>
              <a:buClr>
                <a:srgbClr val="FF0000"/>
              </a:buClr>
              <a:buFont typeface="Noto Symbol"/>
              <a:buChar char="▪"/>
              <a:defRPr sz="1400" b="0" i="0" u="none" strike="noStrike" cap="none" baseline="0">
                <a:solidFill>
                  <a:srgbClr val="000000"/>
                </a:solidFill>
                <a:latin typeface="Arial"/>
                <a:ea typeface="Arial"/>
                <a:cs typeface="Arial"/>
                <a:sym typeface="Arial"/>
              </a:defRPr>
            </a:lvl2pPr>
            <a:lvl3pPr marL="1143000" marR="0" indent="-116839" algn="l" rtl="0">
              <a:lnSpc>
                <a:spcPct val="100000"/>
              </a:lnSpc>
              <a:spcBef>
                <a:spcPts val="0"/>
              </a:spcBef>
              <a:spcAft>
                <a:spcPts val="600"/>
              </a:spcAft>
              <a:buClr>
                <a:srgbClr val="538CD5"/>
              </a:buClr>
              <a:buFont typeface="Noto Symbol"/>
              <a:buChar char="▪"/>
              <a:defRPr sz="1400" b="0" i="0" u="none" strike="noStrike" cap="none" baseline="0">
                <a:solidFill>
                  <a:srgbClr val="000000"/>
                </a:solidFill>
                <a:latin typeface="Arial"/>
                <a:ea typeface="Arial"/>
                <a:cs typeface="Arial"/>
                <a:sym typeface="Arial"/>
              </a:defRPr>
            </a:lvl3pPr>
            <a:lvl4pPr marL="1600200" marR="0" indent="-1079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4pPr>
            <a:lvl5pPr marL="2057400" marR="0" indent="-1333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5pPr>
            <a:lvl6pPr marL="25146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6pPr>
            <a:lvl7pPr marL="29718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7pPr>
            <a:lvl8pPr marL="34290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8pPr>
            <a:lvl9pPr marL="38862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9pPr>
          </a:lstStyle>
          <a:p>
            <a:pPr marL="142240" indent="0">
              <a:buClr>
                <a:srgbClr val="4F81BD"/>
              </a:buClr>
              <a:buFont typeface="Symbol" panose="05050102010706020507" pitchFamily="18" charset="2"/>
              <a:buNone/>
            </a:pPr>
            <a:endParaRPr lang="en-US" sz="2800" b="1" kern="0" spc="50" dirty="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endParaRPr>
          </a:p>
        </p:txBody>
      </p:sp>
      <p:sp>
        <p:nvSpPr>
          <p:cNvPr id="16" name="TextBox 15"/>
          <p:cNvSpPr txBox="1"/>
          <p:nvPr/>
        </p:nvSpPr>
        <p:spPr>
          <a:xfrm>
            <a:off x="549926" y="1800654"/>
            <a:ext cx="7298674" cy="3970318"/>
          </a:xfrm>
          <a:prstGeom prst="rect">
            <a:avLst/>
          </a:prstGeom>
          <a:noFill/>
        </p:spPr>
        <p:txBody>
          <a:bodyPr wrap="square" rtlCol="0">
            <a:spAutoFit/>
          </a:bodyPr>
          <a:lstStyle/>
          <a:p>
            <a:r>
              <a:rPr lang="en-US" sz="2800" dirty="0" smtClean="0">
                <a:solidFill>
                  <a:schemeClr val="tx1">
                    <a:lumMod val="75000"/>
                    <a:lumOff val="25000"/>
                  </a:schemeClr>
                </a:solidFill>
              </a:rPr>
              <a:t>Jennifer</a:t>
            </a:r>
            <a:r>
              <a:rPr lang="en-US" sz="2800" kern="0" dirty="0" smtClean="0">
                <a:solidFill>
                  <a:schemeClr val="tx1">
                    <a:lumMod val="75000"/>
                    <a:lumOff val="25000"/>
                  </a:schemeClr>
                </a:solidFill>
                <a:sym typeface="Arial"/>
              </a:rPr>
              <a:t> Kemp</a:t>
            </a:r>
          </a:p>
          <a:p>
            <a:r>
              <a:rPr lang="en-US" sz="2800" kern="0" dirty="0" smtClean="0">
                <a:solidFill>
                  <a:schemeClr val="tx1">
                    <a:lumMod val="75000"/>
                    <a:lumOff val="25000"/>
                  </a:schemeClr>
                </a:solidFill>
                <a:sym typeface="Arial"/>
              </a:rPr>
              <a:t>Unit Chief</a:t>
            </a:r>
          </a:p>
          <a:p>
            <a:r>
              <a:rPr lang="en-US" sz="2800" kern="0" dirty="0" smtClean="0">
                <a:solidFill>
                  <a:schemeClr val="tx1">
                    <a:lumMod val="75000"/>
                    <a:lumOff val="25000"/>
                  </a:schemeClr>
                </a:solidFill>
                <a:sym typeface="Arial"/>
              </a:rPr>
              <a:t>Youth Policy and Performance</a:t>
            </a:r>
          </a:p>
          <a:p>
            <a:r>
              <a:rPr lang="en-US" sz="2800" kern="0" dirty="0" smtClean="0">
                <a:solidFill>
                  <a:schemeClr val="tx1">
                    <a:lumMod val="75000"/>
                    <a:lumOff val="25000"/>
                  </a:schemeClr>
                </a:solidFill>
                <a:sym typeface="Arial"/>
              </a:rPr>
              <a:t>Division of Youth Services</a:t>
            </a:r>
          </a:p>
          <a:p>
            <a:r>
              <a:rPr lang="en-US" sz="2800" dirty="0" smtClean="0">
                <a:solidFill>
                  <a:schemeClr val="tx1">
                    <a:lumMod val="75000"/>
                    <a:lumOff val="25000"/>
                  </a:schemeClr>
                </a:solidFill>
              </a:rPr>
              <a:t>Office of Workforce Investment</a:t>
            </a:r>
            <a:endParaRPr lang="en-US" sz="2800" kern="0" dirty="0" smtClean="0">
              <a:solidFill>
                <a:schemeClr val="tx1">
                  <a:lumMod val="75000"/>
                  <a:lumOff val="25000"/>
                </a:schemeClr>
              </a:solidFill>
              <a:sym typeface="Arial"/>
            </a:endParaRPr>
          </a:p>
          <a:p>
            <a:r>
              <a:rPr lang="en-US" sz="2800" dirty="0" smtClean="0">
                <a:solidFill>
                  <a:schemeClr val="tx1">
                    <a:lumMod val="75000"/>
                    <a:lumOff val="25000"/>
                  </a:schemeClr>
                </a:solidFill>
              </a:rPr>
              <a:t>Employment and Training Administration</a:t>
            </a:r>
          </a:p>
          <a:p>
            <a:r>
              <a:rPr lang="en-US" sz="2800" kern="0" dirty="0" smtClean="0">
                <a:solidFill>
                  <a:schemeClr val="tx1">
                    <a:lumMod val="75000"/>
                    <a:lumOff val="25000"/>
                  </a:schemeClr>
                </a:solidFill>
                <a:sym typeface="Arial"/>
              </a:rPr>
              <a:t>U.S. Department of </a:t>
            </a:r>
            <a:r>
              <a:rPr lang="en-US" sz="2800" kern="0" dirty="0" smtClean="0">
                <a:solidFill>
                  <a:schemeClr val="tx1">
                    <a:lumMod val="75000"/>
                    <a:lumOff val="25000"/>
                  </a:schemeClr>
                </a:solidFill>
                <a:sym typeface="Arial"/>
              </a:rPr>
              <a:t>Labor </a:t>
            </a:r>
            <a:r>
              <a:rPr lang="en-US" sz="2800" dirty="0" smtClean="0">
                <a:hlinkClick r:id="rId5"/>
              </a:rPr>
              <a:t>kemp.jennifer.n@dol.gov</a:t>
            </a:r>
            <a:endParaRPr lang="en-US" sz="2800" dirty="0"/>
          </a:p>
          <a:p>
            <a:endParaRPr lang="en-US" sz="2800" kern="0" dirty="0">
              <a:solidFill>
                <a:schemeClr val="tx1">
                  <a:lumMod val="75000"/>
                  <a:lumOff val="25000"/>
                </a:schemeClr>
              </a:solidFill>
              <a:sym typeface="Arial"/>
            </a:endParaRPr>
          </a:p>
        </p:txBody>
      </p:sp>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5371" y="1667297"/>
            <a:ext cx="1326458" cy="2888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38626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6248400" cy="926382"/>
          </a:xfrm>
        </p:spPr>
        <p:txBody>
          <a:bodyPr>
            <a:noAutofit/>
          </a:bodyPr>
          <a:lstStyle/>
          <a:p>
            <a:r>
              <a:rPr lang="en-US" dirty="0" smtClean="0"/>
              <a:t>What </a:t>
            </a:r>
            <a:r>
              <a:rPr lang="en-US" dirty="0"/>
              <a:t>We Know About People With Disabilities</a:t>
            </a:r>
          </a:p>
        </p:txBody>
      </p:sp>
      <p:sp>
        <p:nvSpPr>
          <p:cNvPr id="3" name="Content Placeholder 2"/>
          <p:cNvSpPr>
            <a:spLocks noGrp="1"/>
          </p:cNvSpPr>
          <p:nvPr>
            <p:ph idx="1"/>
          </p:nvPr>
        </p:nvSpPr>
        <p:spPr>
          <a:xfrm>
            <a:off x="381000" y="1905000"/>
            <a:ext cx="8229600" cy="4627050"/>
          </a:xfrm>
        </p:spPr>
        <p:txBody>
          <a:bodyPr>
            <a:normAutofit/>
          </a:bodyPr>
          <a:lstStyle/>
          <a:p>
            <a:pPr marL="0" indent="0">
              <a:buNone/>
            </a:pPr>
            <a:r>
              <a:rPr lang="en-US" sz="3500" dirty="0"/>
              <a:t>Disability in America cuts across the dividing lines of gender, race, ethnicity, and age. The most common characteristic across these dividing lines is living at or below poverty and trying to make ends meet.</a:t>
            </a:r>
          </a:p>
          <a:p>
            <a:pPr marL="0" indent="0">
              <a:buNone/>
            </a:pPr>
            <a:endParaRPr lang="en-US" sz="3500" dirty="0"/>
          </a:p>
          <a:p>
            <a:pPr marL="0" indent="0">
              <a:buNone/>
            </a:pPr>
            <a:endParaRPr lang="en-US" sz="3500" dirty="0"/>
          </a:p>
        </p:txBody>
      </p:sp>
    </p:spTree>
    <p:extLst>
      <p:ext uri="{BB962C8B-B14F-4D97-AF65-F5344CB8AC3E}">
        <p14:creationId xmlns:p14="http://schemas.microsoft.com/office/powerpoint/2010/main" val="27755153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5638800" cy="1143000"/>
          </a:xfrm>
        </p:spPr>
        <p:txBody>
          <a:bodyPr>
            <a:noAutofit/>
          </a:bodyPr>
          <a:lstStyle/>
          <a:p>
            <a:r>
              <a:rPr lang="en-US" dirty="0" smtClean="0"/>
              <a:t>What </a:t>
            </a:r>
            <a:r>
              <a:rPr lang="en-US" dirty="0"/>
              <a:t>We Know: Type of Disability</a:t>
            </a:r>
          </a:p>
        </p:txBody>
      </p:sp>
      <p:sp>
        <p:nvSpPr>
          <p:cNvPr id="3" name="Content Placeholder 2"/>
          <p:cNvSpPr>
            <a:spLocks noGrp="1"/>
          </p:cNvSpPr>
          <p:nvPr>
            <p:ph idx="1"/>
          </p:nvPr>
        </p:nvSpPr>
        <p:spPr>
          <a:xfrm>
            <a:off x="457200" y="1676400"/>
            <a:ext cx="8229600" cy="4627050"/>
          </a:xfrm>
        </p:spPr>
        <p:txBody>
          <a:bodyPr>
            <a:noAutofit/>
          </a:bodyPr>
          <a:lstStyle/>
          <a:p>
            <a:r>
              <a:rPr lang="en-US" sz="2400" dirty="0" smtClean="0"/>
              <a:t>There are 20 million working age adults with disabilities (ages 16-64)</a:t>
            </a:r>
          </a:p>
          <a:p>
            <a:r>
              <a:rPr lang="en-US" sz="2400" dirty="0" smtClean="0"/>
              <a:t>Difficulty Seeing: 13.9%</a:t>
            </a:r>
          </a:p>
          <a:p>
            <a:r>
              <a:rPr lang="en-US" sz="2400" dirty="0" smtClean="0"/>
              <a:t>Difficulty Hearing: 11.2%</a:t>
            </a:r>
          </a:p>
          <a:p>
            <a:r>
              <a:rPr lang="en-US" sz="2400" dirty="0" smtClean="0"/>
              <a:t>Difficulty with Speech: 5.9%</a:t>
            </a:r>
          </a:p>
          <a:p>
            <a:r>
              <a:rPr lang="en-US" sz="2400" dirty="0" smtClean="0"/>
              <a:t>Difficulty Walking 39.9%</a:t>
            </a:r>
          </a:p>
          <a:p>
            <a:r>
              <a:rPr lang="en-US" sz="2400" dirty="0" smtClean="0"/>
              <a:t>Learning Disability: 9.9%</a:t>
            </a:r>
          </a:p>
          <a:p>
            <a:r>
              <a:rPr lang="en-US" sz="2400" dirty="0" smtClean="0"/>
              <a:t>Mental Health: 22.2%</a:t>
            </a:r>
          </a:p>
          <a:p>
            <a:r>
              <a:rPr lang="en-US" sz="2400" dirty="0" smtClean="0"/>
              <a:t>Developmental Disability: 5.6%</a:t>
            </a:r>
          </a:p>
          <a:p>
            <a:pPr marL="0" indent="0">
              <a:buNone/>
            </a:pPr>
            <a:endParaRPr lang="en-US" sz="2400" dirty="0" smtClean="0"/>
          </a:p>
        </p:txBody>
      </p:sp>
    </p:spTree>
    <p:extLst>
      <p:ext uri="{BB962C8B-B14F-4D97-AF65-F5344CB8AC3E}">
        <p14:creationId xmlns:p14="http://schemas.microsoft.com/office/powerpoint/2010/main" val="25207703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695796"/>
            <a:ext cx="3886200" cy="3409604"/>
          </a:xfrm>
        </p:spPr>
        <p:txBody>
          <a:bodyPr>
            <a:normAutofit/>
          </a:bodyPr>
          <a:lstStyle/>
          <a:p>
            <a:pPr marL="0" lvl="1" indent="0">
              <a:buSzTx/>
              <a:buNone/>
            </a:pPr>
            <a:r>
              <a:rPr lang="en-US" dirty="0">
                <a:solidFill>
                  <a:schemeClr val="tx1"/>
                </a:solidFill>
                <a:hlinkClick r:id="rId2"/>
              </a:rPr>
              <a:t>Financial Capability of Adults with Disabilities Findings from the FINRA Investor Education Foundation 2012 National Financial Capability Study</a:t>
            </a:r>
            <a:endParaRPr lang="en-US" dirty="0">
              <a:solidFill>
                <a:schemeClr val="tx1"/>
              </a:solidFill>
            </a:endParaRPr>
          </a:p>
          <a:p>
            <a:pPr marL="0" indent="0">
              <a:buNone/>
            </a:pPr>
            <a:endParaRPr lang="en-US" dirty="0"/>
          </a:p>
        </p:txBody>
      </p:sp>
      <p:pic>
        <p:nvPicPr>
          <p:cNvPr id="6" name="Picture 5" descr="Macintosh HD:Users:nakia:Desktop:finra report cover.png"/>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676400"/>
            <a:ext cx="3296479" cy="3733800"/>
          </a:xfrm>
          <a:prstGeom prst="rect">
            <a:avLst/>
          </a:prstGeom>
          <a:noFill/>
          <a:ln>
            <a:noFill/>
          </a:ln>
          <a:effectLst>
            <a:outerShdw blurRad="50800" dist="88900" dir="2700000" algn="tl" rotWithShape="0">
              <a:srgbClr val="000000">
                <a:alpha val="32000"/>
              </a:srgbClr>
            </a:outerShdw>
          </a:effectLst>
        </p:spPr>
      </p:pic>
      <p:sp>
        <p:nvSpPr>
          <p:cNvPr id="2" name="TextBox 1"/>
          <p:cNvSpPr txBox="1"/>
          <p:nvPr/>
        </p:nvSpPr>
        <p:spPr>
          <a:xfrm>
            <a:off x="228601" y="152400"/>
            <a:ext cx="6477000" cy="523220"/>
          </a:xfrm>
          <a:prstGeom prst="rect">
            <a:avLst/>
          </a:prstGeom>
          <a:noFill/>
        </p:spPr>
        <p:txBody>
          <a:bodyPr wrap="square" rtlCol="0">
            <a:spAutoFit/>
          </a:bodyPr>
          <a:lstStyle/>
          <a:p>
            <a:pPr>
              <a:buClr>
                <a:schemeClr val="accent1"/>
              </a:buClr>
            </a:pPr>
            <a:r>
              <a:rPr lang="en-US" sz="2800" b="1" dirty="0">
                <a:solidFill>
                  <a:schemeClr val="accent1"/>
                </a:solidFill>
              </a:rPr>
              <a:t>Financial Capability </a:t>
            </a:r>
            <a:r>
              <a:rPr lang="en-US" sz="2800" b="1" dirty="0" smtClean="0">
                <a:solidFill>
                  <a:schemeClr val="accent1"/>
                </a:solidFill>
              </a:rPr>
              <a:t>Research </a:t>
            </a:r>
            <a:endParaRPr lang="en-US" sz="2800" b="1" dirty="0">
              <a:solidFill>
                <a:schemeClr val="accent1"/>
              </a:solidFill>
            </a:endParaRPr>
          </a:p>
        </p:txBody>
      </p:sp>
    </p:spTree>
    <p:extLst>
      <p:ext uri="{BB962C8B-B14F-4D97-AF65-F5344CB8AC3E}">
        <p14:creationId xmlns:p14="http://schemas.microsoft.com/office/powerpoint/2010/main" val="42808688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191000" y="1752600"/>
            <a:ext cx="4648200" cy="3962400"/>
          </a:xfrm>
        </p:spPr>
        <p:txBody>
          <a:bodyPr>
            <a:normAutofit/>
          </a:bodyPr>
          <a:lstStyle/>
          <a:p>
            <a:pPr marL="0" lvl="1" indent="0">
              <a:buSzTx/>
              <a:buNone/>
            </a:pPr>
            <a:r>
              <a:rPr lang="en-US" dirty="0">
                <a:solidFill>
                  <a:schemeClr val="tx1"/>
                </a:solidFill>
                <a:hlinkClick r:id="rId2"/>
              </a:rPr>
              <a:t>Banking Status and Financial Behaviors of Adults with Disabilities Findings from the FDIC National Survey of Unbanked and Underbanked Households</a:t>
            </a:r>
            <a:endParaRPr lang="en-US" dirty="0">
              <a:solidFill>
                <a:schemeClr val="tx1"/>
              </a:solidFill>
            </a:endParaRPr>
          </a:p>
          <a:p>
            <a:pPr marL="0" indent="0">
              <a:buNone/>
            </a:pPr>
            <a:endParaRPr lang="en-US" dirty="0"/>
          </a:p>
        </p:txBody>
      </p:sp>
      <p:pic>
        <p:nvPicPr>
          <p:cNvPr id="5" name="Picture 4" descr="USERS:NMatthews:Design/Print:NDI Organizational Brochure:NDI Trifold and Insert:Links:fdic-report-cover-draft-1.jpg"/>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3474970" cy="4462671"/>
          </a:xfrm>
          <a:prstGeom prst="rect">
            <a:avLst/>
          </a:prstGeom>
          <a:noFill/>
          <a:ln>
            <a:noFill/>
          </a:ln>
          <a:effectLst>
            <a:outerShdw blurRad="50800" dist="127000" dir="3300000" algn="tl" rotWithShape="0">
              <a:srgbClr val="000000">
                <a:alpha val="43000"/>
              </a:srgbClr>
            </a:outerShdw>
          </a:effectLst>
        </p:spPr>
      </p:pic>
      <p:sp>
        <p:nvSpPr>
          <p:cNvPr id="2" name="TextBox 1"/>
          <p:cNvSpPr txBox="1"/>
          <p:nvPr/>
        </p:nvSpPr>
        <p:spPr>
          <a:xfrm>
            <a:off x="76201" y="76200"/>
            <a:ext cx="6553200" cy="954107"/>
          </a:xfrm>
          <a:prstGeom prst="rect">
            <a:avLst/>
          </a:prstGeom>
          <a:noFill/>
        </p:spPr>
        <p:txBody>
          <a:bodyPr wrap="square" rtlCol="0">
            <a:spAutoFit/>
          </a:bodyPr>
          <a:lstStyle/>
          <a:p>
            <a:pPr>
              <a:buClr>
                <a:schemeClr val="accent1"/>
              </a:buClr>
            </a:pPr>
            <a:r>
              <a:rPr lang="en-US" sz="2800" b="1" dirty="0">
                <a:solidFill>
                  <a:schemeClr val="accent1"/>
                </a:solidFill>
              </a:rPr>
              <a:t>NDI Study of Banking Status of Adults with Disabilities</a:t>
            </a:r>
          </a:p>
        </p:txBody>
      </p:sp>
    </p:spTree>
    <p:extLst>
      <p:ext uri="{BB962C8B-B14F-4D97-AF65-F5344CB8AC3E}">
        <p14:creationId xmlns:p14="http://schemas.microsoft.com/office/powerpoint/2010/main" val="23949465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229600" cy="670507"/>
          </a:xfrm>
        </p:spPr>
        <p:txBody>
          <a:bodyPr>
            <a:noAutofit/>
          </a:bodyPr>
          <a:lstStyle/>
          <a:p>
            <a:r>
              <a:rPr lang="en-US" sz="2800" dirty="0"/>
              <a:t>What Did We Learn</a:t>
            </a:r>
          </a:p>
        </p:txBody>
      </p:sp>
      <p:sp>
        <p:nvSpPr>
          <p:cNvPr id="3" name="Content Placeholder 2"/>
          <p:cNvSpPr>
            <a:spLocks noGrp="1"/>
          </p:cNvSpPr>
          <p:nvPr>
            <p:ph idx="1"/>
          </p:nvPr>
        </p:nvSpPr>
        <p:spPr>
          <a:xfrm>
            <a:off x="457200" y="1686976"/>
            <a:ext cx="8229600" cy="4793339"/>
          </a:xfrm>
        </p:spPr>
        <p:txBody>
          <a:bodyPr>
            <a:normAutofit/>
          </a:bodyPr>
          <a:lstStyle/>
          <a:p>
            <a:r>
              <a:rPr lang="en-US" sz="2800" dirty="0" smtClean="0"/>
              <a:t>Over 8.9 million households headed by a working age adult with a disability is unbanked or underbanked.</a:t>
            </a:r>
          </a:p>
          <a:p>
            <a:r>
              <a:rPr lang="en-US" sz="2800" dirty="0" smtClean="0"/>
              <a:t>Almost one in two working age adults with disabilities are unbanked or underbanked.</a:t>
            </a:r>
            <a:endParaRPr lang="en-US" sz="2800" dirty="0"/>
          </a:p>
        </p:txBody>
      </p:sp>
    </p:spTree>
    <p:extLst>
      <p:ext uri="{BB962C8B-B14F-4D97-AF65-F5344CB8AC3E}">
        <p14:creationId xmlns:p14="http://schemas.microsoft.com/office/powerpoint/2010/main" val="25371469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670507"/>
          </a:xfrm>
        </p:spPr>
        <p:txBody>
          <a:bodyPr>
            <a:noAutofit/>
          </a:bodyPr>
          <a:lstStyle/>
          <a:p>
            <a:r>
              <a:rPr lang="en-US" sz="2800" dirty="0"/>
              <a:t>Comparison</a:t>
            </a:r>
          </a:p>
        </p:txBody>
      </p:sp>
      <p:sp>
        <p:nvSpPr>
          <p:cNvPr id="3" name="Content Placeholder 2"/>
          <p:cNvSpPr>
            <a:spLocks noGrp="1"/>
          </p:cNvSpPr>
          <p:nvPr>
            <p:ph idx="1"/>
          </p:nvPr>
        </p:nvSpPr>
        <p:spPr>
          <a:xfrm>
            <a:off x="457200" y="1686976"/>
            <a:ext cx="8229600" cy="4793339"/>
          </a:xfrm>
        </p:spPr>
        <p:txBody>
          <a:bodyPr>
            <a:normAutofit/>
          </a:bodyPr>
          <a:lstStyle/>
          <a:p>
            <a:r>
              <a:rPr lang="en-US" sz="2800" dirty="0" smtClean="0"/>
              <a:t>7.7 percent of US households were unbanked in 2013</a:t>
            </a:r>
          </a:p>
          <a:p>
            <a:r>
              <a:rPr lang="en-US" sz="2800" dirty="0" smtClean="0"/>
              <a:t>18.4 percent of US households headed by a person with a disability were unbanked</a:t>
            </a:r>
          </a:p>
          <a:p>
            <a:r>
              <a:rPr lang="en-US" sz="2800" dirty="0" smtClean="0"/>
              <a:t>20 percent of US households were underbanked in 2013</a:t>
            </a:r>
          </a:p>
          <a:p>
            <a:r>
              <a:rPr lang="en-US" sz="2800" dirty="0" smtClean="0"/>
              <a:t>28.1 percent of US households headed by a person with a disability were underbanked</a:t>
            </a:r>
            <a:endParaRPr lang="en-US" sz="2800" dirty="0"/>
          </a:p>
        </p:txBody>
      </p:sp>
    </p:spTree>
    <p:extLst>
      <p:ext uri="{BB962C8B-B14F-4D97-AF65-F5344CB8AC3E}">
        <p14:creationId xmlns:p14="http://schemas.microsoft.com/office/powerpoint/2010/main" val="36427672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229600" cy="670507"/>
          </a:xfrm>
        </p:spPr>
        <p:txBody>
          <a:bodyPr>
            <a:noAutofit/>
          </a:bodyPr>
          <a:lstStyle/>
          <a:p>
            <a:r>
              <a:rPr lang="en-US" sz="2800" dirty="0"/>
              <a:t>Major Findings</a:t>
            </a:r>
          </a:p>
        </p:txBody>
      </p:sp>
      <p:sp>
        <p:nvSpPr>
          <p:cNvPr id="3" name="Content Placeholder 2"/>
          <p:cNvSpPr>
            <a:spLocks noGrp="1"/>
          </p:cNvSpPr>
          <p:nvPr>
            <p:ph idx="1"/>
          </p:nvPr>
        </p:nvSpPr>
        <p:spPr>
          <a:xfrm>
            <a:off x="457200" y="1686976"/>
            <a:ext cx="8229600" cy="4793339"/>
          </a:xfrm>
        </p:spPr>
        <p:txBody>
          <a:bodyPr>
            <a:normAutofit/>
          </a:bodyPr>
          <a:lstStyle/>
          <a:p>
            <a:pPr marL="0" indent="0">
              <a:buNone/>
            </a:pPr>
            <a:r>
              <a:rPr lang="en-US" sz="2800" dirty="0" smtClean="0"/>
              <a:t>Checking </a:t>
            </a:r>
            <a:r>
              <a:rPr lang="en-US" sz="2800" dirty="0"/>
              <a:t>and Savings Account </a:t>
            </a:r>
            <a:r>
              <a:rPr lang="en-US" sz="2800" dirty="0" smtClean="0"/>
              <a:t>Ownership and </a:t>
            </a:r>
            <a:r>
              <a:rPr lang="en-US" sz="2800" dirty="0"/>
              <a:t>Automatic Transfers</a:t>
            </a:r>
          </a:p>
          <a:p>
            <a:pPr marL="0" indent="0">
              <a:buNone/>
            </a:pPr>
            <a:r>
              <a:rPr lang="en-US" sz="2800" dirty="0"/>
              <a:t>• Less likely to have both checking and savings accounts</a:t>
            </a:r>
          </a:p>
          <a:p>
            <a:pPr marL="0" indent="0">
              <a:buNone/>
            </a:pPr>
            <a:r>
              <a:rPr lang="en-US" sz="2800" dirty="0"/>
              <a:t>• Less likely to have a savings account</a:t>
            </a:r>
          </a:p>
          <a:p>
            <a:pPr marL="0" indent="0">
              <a:buNone/>
            </a:pPr>
            <a:r>
              <a:rPr lang="en-US" sz="2800" dirty="0"/>
              <a:t>• More likely to use direct deposit/automatic transfer</a:t>
            </a:r>
          </a:p>
        </p:txBody>
      </p:sp>
    </p:spTree>
    <p:extLst>
      <p:ext uri="{BB962C8B-B14F-4D97-AF65-F5344CB8AC3E}">
        <p14:creationId xmlns:p14="http://schemas.microsoft.com/office/powerpoint/2010/main" val="21117187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29600" cy="670507"/>
          </a:xfrm>
        </p:spPr>
        <p:txBody>
          <a:bodyPr>
            <a:noAutofit/>
          </a:bodyPr>
          <a:lstStyle/>
          <a:p>
            <a:r>
              <a:rPr lang="en-US" sz="2800" dirty="0"/>
              <a:t>Major Findings</a:t>
            </a:r>
          </a:p>
        </p:txBody>
      </p:sp>
      <p:sp>
        <p:nvSpPr>
          <p:cNvPr id="3" name="Content Placeholder 2"/>
          <p:cNvSpPr>
            <a:spLocks noGrp="1"/>
          </p:cNvSpPr>
          <p:nvPr>
            <p:ph idx="1"/>
          </p:nvPr>
        </p:nvSpPr>
        <p:spPr>
          <a:xfrm>
            <a:off x="457200" y="1686976"/>
            <a:ext cx="8229600" cy="4793339"/>
          </a:xfrm>
        </p:spPr>
        <p:txBody>
          <a:bodyPr>
            <a:normAutofit/>
          </a:bodyPr>
          <a:lstStyle/>
          <a:p>
            <a:pPr marL="0" indent="0">
              <a:buNone/>
            </a:pPr>
            <a:r>
              <a:rPr lang="en-US" sz="2800" dirty="0" smtClean="0"/>
              <a:t>Alternative </a:t>
            </a:r>
            <a:r>
              <a:rPr lang="en-US" sz="2800" dirty="0"/>
              <a:t>Financial Services</a:t>
            </a:r>
          </a:p>
          <a:p>
            <a:pPr marL="0" indent="0">
              <a:buNone/>
            </a:pPr>
            <a:r>
              <a:rPr lang="en-US" sz="2800" dirty="0"/>
              <a:t>• More likely to have ever used alternative financial services</a:t>
            </a:r>
          </a:p>
          <a:p>
            <a:pPr marL="0" indent="0">
              <a:buNone/>
            </a:pPr>
            <a:r>
              <a:rPr lang="en-US" sz="2800" dirty="0"/>
              <a:t>• More likely to use transaction and credit alternative financial services</a:t>
            </a:r>
          </a:p>
          <a:p>
            <a:pPr marL="0" indent="0">
              <a:buNone/>
            </a:pPr>
            <a:r>
              <a:rPr lang="en-US" sz="2800" dirty="0"/>
              <a:t>• More likely to use more than one alternative financial service </a:t>
            </a:r>
          </a:p>
        </p:txBody>
      </p:sp>
    </p:spTree>
    <p:extLst>
      <p:ext uri="{BB962C8B-B14F-4D97-AF65-F5344CB8AC3E}">
        <p14:creationId xmlns:p14="http://schemas.microsoft.com/office/powerpoint/2010/main" val="1700446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00FC226-CBCB-46AE-BA68-5D9CFE2B89FC}" type="slidenum">
              <a:rPr lang="en-US" smtClean="0"/>
              <a:t>58</a:t>
            </a:fld>
            <a:endParaRPr lang="en-US" dirty="0"/>
          </a:p>
        </p:txBody>
      </p:sp>
      <p:sp>
        <p:nvSpPr>
          <p:cNvPr id="5" name="TextBox 4"/>
          <p:cNvSpPr txBox="1"/>
          <p:nvPr/>
        </p:nvSpPr>
        <p:spPr>
          <a:xfrm>
            <a:off x="762000" y="1676398"/>
            <a:ext cx="7772400" cy="3657600"/>
          </a:xfrm>
          <a:prstGeom prst="rect">
            <a:avLst/>
          </a:prstGeom>
          <a:noFill/>
        </p:spPr>
        <p:txBody>
          <a:bodyPr wrap="square" rtlCol="0">
            <a:normAutofit/>
          </a:bodyPr>
          <a:lstStyle/>
          <a:p>
            <a:pPr marL="285750" indent="-285750">
              <a:buFont typeface="Arial" panose="020B0604020202020204" pitchFamily="34" charset="0"/>
              <a:buChar char="•"/>
            </a:pPr>
            <a:r>
              <a:rPr lang="en-US" sz="4000" dirty="0" smtClean="0"/>
              <a:t>WIOA and Financial Literacy</a:t>
            </a:r>
          </a:p>
          <a:p>
            <a:pPr marL="285750" indent="-285750">
              <a:buFont typeface="Arial" panose="020B0604020202020204" pitchFamily="34" charset="0"/>
              <a:buChar char="•"/>
            </a:pPr>
            <a:r>
              <a:rPr lang="en-US" sz="4000" dirty="0" smtClean="0"/>
              <a:t>Relationship Between Financial Literacy and Employment</a:t>
            </a:r>
          </a:p>
          <a:p>
            <a:pPr marL="285750" indent="-285750">
              <a:buFont typeface="Arial" panose="020B0604020202020204" pitchFamily="34" charset="0"/>
              <a:buChar char="•"/>
            </a:pPr>
            <a:r>
              <a:rPr lang="en-US" sz="4000" dirty="0" smtClean="0"/>
              <a:t>From Promise to Practice</a:t>
            </a:r>
            <a:endParaRPr lang="en-US" sz="4000" dirty="0"/>
          </a:p>
        </p:txBody>
      </p:sp>
      <p:sp>
        <p:nvSpPr>
          <p:cNvPr id="6" name="TextBox 5"/>
          <p:cNvSpPr txBox="1"/>
          <p:nvPr/>
        </p:nvSpPr>
        <p:spPr>
          <a:xfrm>
            <a:off x="152400" y="197639"/>
            <a:ext cx="6019800" cy="869161"/>
          </a:xfrm>
          <a:prstGeom prst="rect">
            <a:avLst/>
          </a:prstGeom>
          <a:noFill/>
        </p:spPr>
        <p:txBody>
          <a:bodyPr wrap="square" rtlCol="0">
            <a:normAutofit/>
          </a:bodyPr>
          <a:lstStyle/>
          <a:p>
            <a:r>
              <a:rPr lang="en-US" sz="2800" b="1" dirty="0">
                <a:solidFill>
                  <a:schemeClr val="accent1"/>
                </a:solidFill>
              </a:rPr>
              <a:t>Focus</a:t>
            </a:r>
          </a:p>
        </p:txBody>
      </p:sp>
    </p:spTree>
    <p:extLst>
      <p:ext uri="{BB962C8B-B14F-4D97-AF65-F5344CB8AC3E}">
        <p14:creationId xmlns:p14="http://schemas.microsoft.com/office/powerpoint/2010/main" val="3749123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00FC226-CBCB-46AE-BA68-5D9CFE2B89FC}" type="slidenum">
              <a:rPr lang="en-US" smtClean="0"/>
              <a:t>59</a:t>
            </a:fld>
            <a:endParaRPr lang="en-US" dirty="0"/>
          </a:p>
        </p:txBody>
      </p:sp>
      <p:sp>
        <p:nvSpPr>
          <p:cNvPr id="5" name="TextBox 4"/>
          <p:cNvSpPr txBox="1"/>
          <p:nvPr/>
        </p:nvSpPr>
        <p:spPr>
          <a:xfrm>
            <a:off x="380999" y="1676398"/>
            <a:ext cx="8458199" cy="3657600"/>
          </a:xfrm>
          <a:prstGeom prst="rect">
            <a:avLst/>
          </a:prstGeom>
          <a:noFill/>
        </p:spPr>
        <p:txBody>
          <a:bodyPr wrap="square" rtlCol="0">
            <a:normAutofit/>
          </a:bodyPr>
          <a:lstStyle/>
          <a:p>
            <a:r>
              <a:rPr lang="en-US" sz="4000" dirty="0" smtClean="0"/>
              <a:t>Purpose Statement</a:t>
            </a:r>
          </a:p>
          <a:p>
            <a:pPr marL="342900" indent="-342900">
              <a:buFont typeface="Arial" panose="020B0604020202020204" pitchFamily="34" charset="0"/>
              <a:buChar char="•"/>
            </a:pPr>
            <a:r>
              <a:rPr lang="en-US" sz="4000" dirty="0" smtClean="0"/>
              <a:t>Increase employment, retention, and earnings</a:t>
            </a:r>
          </a:p>
          <a:p>
            <a:pPr marL="342900" indent="-342900">
              <a:buFont typeface="Arial" panose="020B0604020202020204" pitchFamily="34" charset="0"/>
              <a:buChar char="•"/>
            </a:pPr>
            <a:r>
              <a:rPr lang="en-US" sz="4000" dirty="0" smtClean="0"/>
              <a:t>Increase economic self-sufficiency</a:t>
            </a:r>
            <a:endParaRPr lang="en-US" sz="4000" dirty="0"/>
          </a:p>
        </p:txBody>
      </p:sp>
      <p:sp>
        <p:nvSpPr>
          <p:cNvPr id="6" name="TextBox 5"/>
          <p:cNvSpPr txBox="1"/>
          <p:nvPr/>
        </p:nvSpPr>
        <p:spPr>
          <a:xfrm>
            <a:off x="290509" y="272644"/>
            <a:ext cx="6019800" cy="869161"/>
          </a:xfrm>
          <a:prstGeom prst="rect">
            <a:avLst/>
          </a:prstGeom>
          <a:noFill/>
        </p:spPr>
        <p:txBody>
          <a:bodyPr wrap="square" rtlCol="0">
            <a:normAutofit/>
          </a:bodyPr>
          <a:lstStyle/>
          <a:p>
            <a:r>
              <a:rPr lang="en-US" sz="2800" b="1" dirty="0">
                <a:solidFill>
                  <a:schemeClr val="accent1"/>
                </a:solidFill>
              </a:rPr>
              <a:t>WIOA (P.L. 133-128)</a:t>
            </a:r>
          </a:p>
        </p:txBody>
      </p:sp>
    </p:spTree>
    <p:extLst>
      <p:ext uri="{BB962C8B-B14F-4D97-AF65-F5344CB8AC3E}">
        <p14:creationId xmlns:p14="http://schemas.microsoft.com/office/powerpoint/2010/main" val="1909163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00FC226-CBCB-46AE-BA68-5D9CFE2B89FC}" type="slidenum">
              <a:rPr lang="en-US" smtClean="0">
                <a:solidFill>
                  <a:prstClr val="black">
                    <a:tint val="75000"/>
                  </a:prstClr>
                </a:solidFill>
              </a:rPr>
              <a:pPr/>
              <a:t>6</a:t>
            </a:fld>
            <a:endParaRPr lang="en-US" dirty="0">
              <a:solidFill>
                <a:prstClr val="black">
                  <a:tint val="75000"/>
                </a:prstClr>
              </a:solidFill>
            </a:endParaRPr>
          </a:p>
        </p:txBody>
      </p:sp>
      <p:sp>
        <p:nvSpPr>
          <p:cNvPr id="3" name="Rectangle 2"/>
          <p:cNvSpPr/>
          <p:nvPr/>
        </p:nvSpPr>
        <p:spPr>
          <a:xfrm>
            <a:off x="533400" y="1659284"/>
            <a:ext cx="7772400" cy="3801041"/>
          </a:xfrm>
          <a:prstGeom prst="rect">
            <a:avLst/>
          </a:prstGeom>
        </p:spPr>
        <p:txBody>
          <a:bodyPr wrap="square">
            <a:spAutoFit/>
          </a:bodyPr>
          <a:lstStyle/>
          <a:p>
            <a:pPr marL="342900" indent="-200660">
              <a:spcAft>
                <a:spcPts val="600"/>
              </a:spcAft>
              <a:buClr>
                <a:schemeClr val="accent1"/>
              </a:buClr>
              <a:buFont typeface="Symbol" panose="05050102010706020507" pitchFamily="18" charset="2"/>
              <a:buChar char=""/>
            </a:pPr>
            <a:r>
              <a:rPr lang="en-US" sz="1800" dirty="0"/>
              <a:t>WIOA prepares vulnerable youth for successful employment through increasing use of proven service models services. </a:t>
            </a:r>
          </a:p>
          <a:p>
            <a:pPr marL="342900" indent="-200660">
              <a:spcAft>
                <a:spcPts val="600"/>
              </a:spcAft>
              <a:buClr>
                <a:schemeClr val="accent1"/>
              </a:buClr>
              <a:buFont typeface="Symbol" panose="05050102010706020507" pitchFamily="18" charset="2"/>
              <a:buChar char=""/>
            </a:pPr>
            <a:r>
              <a:rPr lang="en-US" sz="1800" dirty="0"/>
              <a:t>Local areas must increase percentage of youth formula funds used to serve out-of-school youth to 75% from 30% under WIA.   </a:t>
            </a:r>
          </a:p>
          <a:p>
            <a:pPr marL="342900" indent="-200660">
              <a:spcAft>
                <a:spcPts val="600"/>
              </a:spcAft>
              <a:buClr>
                <a:schemeClr val="accent1"/>
              </a:buClr>
              <a:buFont typeface="Symbol" panose="05050102010706020507" pitchFamily="18" charset="2"/>
              <a:buChar char=""/>
            </a:pPr>
            <a:r>
              <a:rPr lang="en-US" sz="1800" dirty="0"/>
              <a:t>Local areas must spend at least 20% of youth formula funds on work experience activities such as summer jobs, pre-apprenticeship, on-the-job training, and internships so that youth are prepared for employment.</a:t>
            </a:r>
          </a:p>
          <a:p>
            <a:pPr marL="342900" indent="-200660">
              <a:spcAft>
                <a:spcPts val="600"/>
              </a:spcAft>
              <a:buClr>
                <a:schemeClr val="accent1"/>
              </a:buClr>
              <a:buFont typeface="Symbol" panose="05050102010706020507" pitchFamily="18" charset="2"/>
              <a:buChar char=""/>
            </a:pPr>
            <a:r>
              <a:rPr lang="en-US" sz="1800" dirty="0"/>
              <a:t>Eligibility criteria are changed for the youth formula program:  In school youth are ages 14-21 and out of school year are ages 16-24.</a:t>
            </a:r>
          </a:p>
          <a:p>
            <a:pPr marL="342900" indent="-200660">
              <a:spcAft>
                <a:spcPts val="600"/>
              </a:spcAft>
              <a:buClr>
                <a:schemeClr val="accent1"/>
              </a:buClr>
              <a:buFont typeface="Symbol" panose="05050102010706020507" pitchFamily="18" charset="2"/>
              <a:buChar char=""/>
            </a:pPr>
            <a:r>
              <a:rPr lang="en-US" sz="1800" dirty="0"/>
              <a:t>5 new program elements to the youth formula program.</a:t>
            </a:r>
          </a:p>
          <a:p>
            <a:pPr marL="342900" indent="-200660">
              <a:spcAft>
                <a:spcPts val="600"/>
              </a:spcAft>
              <a:buClr>
                <a:schemeClr val="accent1"/>
              </a:buClr>
              <a:buFont typeface="Symbol" panose="05050102010706020507" pitchFamily="18" charset="2"/>
              <a:buChar char=""/>
            </a:pPr>
            <a:r>
              <a:rPr lang="en-US" sz="1800" dirty="0"/>
              <a:t>Additional allowable activities include financial literacy education and entrepreneurial skills training.</a:t>
            </a:r>
          </a:p>
        </p:txBody>
      </p:sp>
      <p:sp>
        <p:nvSpPr>
          <p:cNvPr id="4" name="TextBox 3"/>
          <p:cNvSpPr txBox="1"/>
          <p:nvPr/>
        </p:nvSpPr>
        <p:spPr>
          <a:xfrm>
            <a:off x="674882" y="609600"/>
            <a:ext cx="1301959" cy="584775"/>
          </a:xfrm>
          <a:prstGeom prst="rect">
            <a:avLst/>
          </a:prstGeom>
          <a:noFill/>
        </p:spPr>
        <p:txBody>
          <a:bodyPr wrap="none" rtlCol="0">
            <a:spAutoFit/>
          </a:bodyPr>
          <a:lstStyle/>
          <a:p>
            <a:r>
              <a:rPr lang="en-US" sz="3200" b="1" dirty="0">
                <a:solidFill>
                  <a:schemeClr val="accent1"/>
                </a:solidFill>
              </a:rPr>
              <a:t>WIOA</a:t>
            </a:r>
          </a:p>
        </p:txBody>
      </p:sp>
    </p:spTree>
    <p:extLst>
      <p:ext uri="{BB962C8B-B14F-4D97-AF65-F5344CB8AC3E}">
        <p14:creationId xmlns:p14="http://schemas.microsoft.com/office/powerpoint/2010/main" val="14201629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00FC226-CBCB-46AE-BA68-5D9CFE2B89FC}" type="slidenum">
              <a:rPr lang="en-US" smtClean="0"/>
              <a:t>60</a:t>
            </a:fld>
            <a:endParaRPr lang="en-US" dirty="0"/>
          </a:p>
        </p:txBody>
      </p:sp>
      <p:sp>
        <p:nvSpPr>
          <p:cNvPr id="5" name="TextBox 4"/>
          <p:cNvSpPr txBox="1"/>
          <p:nvPr/>
        </p:nvSpPr>
        <p:spPr>
          <a:xfrm>
            <a:off x="762000" y="1676398"/>
            <a:ext cx="7772400" cy="3657600"/>
          </a:xfrm>
          <a:prstGeom prst="rect">
            <a:avLst/>
          </a:prstGeom>
          <a:noFill/>
        </p:spPr>
        <p:txBody>
          <a:bodyPr wrap="square" rtlCol="0">
            <a:noAutofit/>
          </a:bodyPr>
          <a:lstStyle/>
          <a:p>
            <a:pPr marL="342900" indent="-342900">
              <a:buFont typeface="Arial" panose="020B0604020202020204" pitchFamily="34" charset="0"/>
              <a:buChar char="•"/>
            </a:pPr>
            <a:r>
              <a:rPr lang="en-US" sz="3000" dirty="0" smtClean="0"/>
              <a:t>Employment with career pathways is critical to attaining a stronger economic future for American workers.</a:t>
            </a:r>
          </a:p>
          <a:p>
            <a:pPr marL="342900" indent="-342900">
              <a:buFont typeface="Arial" panose="020B0604020202020204" pitchFamily="34" charset="0"/>
              <a:buChar char="•"/>
            </a:pPr>
            <a:r>
              <a:rPr lang="en-US" sz="3000" dirty="0" smtClean="0"/>
              <a:t>The development of financial capability strategies and financial literacy skills are vital in order for employment to increase self-sufficiency and promote financial security.</a:t>
            </a:r>
            <a:endParaRPr lang="en-US" sz="3000" dirty="0"/>
          </a:p>
        </p:txBody>
      </p:sp>
      <p:sp>
        <p:nvSpPr>
          <p:cNvPr id="6" name="TextBox 5"/>
          <p:cNvSpPr txBox="1"/>
          <p:nvPr/>
        </p:nvSpPr>
        <p:spPr>
          <a:xfrm>
            <a:off x="228600" y="76200"/>
            <a:ext cx="6019800" cy="869161"/>
          </a:xfrm>
          <a:prstGeom prst="rect">
            <a:avLst/>
          </a:prstGeom>
          <a:noFill/>
        </p:spPr>
        <p:txBody>
          <a:bodyPr wrap="square" rtlCol="0">
            <a:normAutofit/>
          </a:bodyPr>
          <a:lstStyle/>
          <a:p>
            <a:r>
              <a:rPr lang="en-US" sz="2800" b="1" dirty="0">
                <a:solidFill>
                  <a:schemeClr val="accent1"/>
                </a:solidFill>
              </a:rPr>
              <a:t>WIOA (P.L. 133-128)</a:t>
            </a:r>
          </a:p>
          <a:p>
            <a:endParaRPr lang="en-US" sz="3200" dirty="0"/>
          </a:p>
        </p:txBody>
      </p:sp>
    </p:spTree>
    <p:extLst>
      <p:ext uri="{BB962C8B-B14F-4D97-AF65-F5344CB8AC3E}">
        <p14:creationId xmlns:p14="http://schemas.microsoft.com/office/powerpoint/2010/main" val="41965494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00FC226-CBCB-46AE-BA68-5D9CFE2B89FC}" type="slidenum">
              <a:rPr lang="en-US" smtClean="0"/>
              <a:t>61</a:t>
            </a:fld>
            <a:endParaRPr lang="en-US" dirty="0"/>
          </a:p>
        </p:txBody>
      </p:sp>
      <p:sp>
        <p:nvSpPr>
          <p:cNvPr id="5" name="TextBox 4"/>
          <p:cNvSpPr txBox="1"/>
          <p:nvPr/>
        </p:nvSpPr>
        <p:spPr>
          <a:xfrm>
            <a:off x="762000" y="1676398"/>
            <a:ext cx="7772400" cy="3657600"/>
          </a:xfrm>
          <a:prstGeom prst="rect">
            <a:avLst/>
          </a:prstGeom>
          <a:noFill/>
        </p:spPr>
        <p:txBody>
          <a:bodyPr wrap="square" rtlCol="0">
            <a:noAutofit/>
          </a:bodyPr>
          <a:lstStyle/>
          <a:p>
            <a:r>
              <a:rPr lang="en-US" sz="2800" dirty="0" smtClean="0"/>
              <a:t>Support the ability of participants to:</a:t>
            </a:r>
          </a:p>
          <a:p>
            <a:pPr marL="342900" indent="-342900">
              <a:buFont typeface="Arial" panose="020B0604020202020204" pitchFamily="34" charset="0"/>
              <a:buChar char="•"/>
            </a:pPr>
            <a:r>
              <a:rPr lang="en-US" sz="2800" dirty="0" smtClean="0"/>
              <a:t>Create budgets.</a:t>
            </a:r>
          </a:p>
          <a:p>
            <a:pPr marL="342900" indent="-342900">
              <a:buFont typeface="Arial" panose="020B0604020202020204" pitchFamily="34" charset="0"/>
              <a:buChar char="•"/>
            </a:pPr>
            <a:r>
              <a:rPr lang="en-US" sz="2800" dirty="0" smtClean="0"/>
              <a:t>Manage spending, credit, and debt effectively</a:t>
            </a:r>
          </a:p>
          <a:p>
            <a:pPr marL="342900" indent="-342900">
              <a:buFont typeface="Arial" panose="020B0604020202020204" pitchFamily="34" charset="0"/>
              <a:buChar char="•"/>
            </a:pPr>
            <a:r>
              <a:rPr lang="en-US" sz="2800" dirty="0" smtClean="0"/>
              <a:t>Initiate savings plans.</a:t>
            </a:r>
          </a:p>
          <a:p>
            <a:pPr marL="342900" indent="-342900">
              <a:buFont typeface="Arial" panose="020B0604020202020204" pitchFamily="34" charset="0"/>
              <a:buChar char="•"/>
            </a:pPr>
            <a:r>
              <a:rPr lang="en-US" sz="2800" dirty="0" smtClean="0"/>
              <a:t>Make informed financial decisions.</a:t>
            </a:r>
          </a:p>
          <a:p>
            <a:pPr marL="342900" indent="-342900">
              <a:buFont typeface="Arial" panose="020B0604020202020204" pitchFamily="34" charset="0"/>
              <a:buChar char="•"/>
            </a:pPr>
            <a:r>
              <a:rPr lang="en-US" sz="2800" dirty="0" smtClean="0"/>
              <a:t>Understand, evaluate and compare financial products and services.</a:t>
            </a:r>
          </a:p>
          <a:p>
            <a:pPr marL="342900" indent="-342900">
              <a:buFont typeface="Arial" panose="020B0604020202020204" pitchFamily="34" charset="0"/>
              <a:buChar char="•"/>
            </a:pPr>
            <a:r>
              <a:rPr lang="en-US" sz="2800" dirty="0" smtClean="0"/>
              <a:t>Understand credit scores and how to correct inaccuracies.</a:t>
            </a:r>
            <a:endParaRPr lang="en-US" sz="2800" dirty="0"/>
          </a:p>
        </p:txBody>
      </p:sp>
      <p:sp>
        <p:nvSpPr>
          <p:cNvPr id="6" name="TextBox 5"/>
          <p:cNvSpPr txBox="1"/>
          <p:nvPr/>
        </p:nvSpPr>
        <p:spPr>
          <a:xfrm>
            <a:off x="152400" y="197639"/>
            <a:ext cx="6553200" cy="1097761"/>
          </a:xfrm>
          <a:prstGeom prst="rect">
            <a:avLst/>
          </a:prstGeom>
          <a:noFill/>
        </p:spPr>
        <p:txBody>
          <a:bodyPr wrap="square" rtlCol="0">
            <a:noAutofit/>
          </a:bodyPr>
          <a:lstStyle/>
          <a:p>
            <a:pPr>
              <a:lnSpc>
                <a:spcPct val="120000"/>
              </a:lnSpc>
            </a:pPr>
            <a:r>
              <a:rPr lang="en-US" sz="2800" b="1" dirty="0">
                <a:solidFill>
                  <a:schemeClr val="accent1"/>
                </a:solidFill>
              </a:rPr>
              <a:t>Definition of Financial Literacy in </a:t>
            </a:r>
          </a:p>
          <a:p>
            <a:pPr>
              <a:lnSpc>
                <a:spcPct val="120000"/>
              </a:lnSpc>
            </a:pPr>
            <a:r>
              <a:rPr lang="en-US" sz="2800" b="1" dirty="0">
                <a:solidFill>
                  <a:schemeClr val="accent1"/>
                </a:solidFill>
              </a:rPr>
              <a:t>WIOA Section 129(b)(2)(D)</a:t>
            </a:r>
          </a:p>
        </p:txBody>
      </p:sp>
    </p:spTree>
    <p:extLst>
      <p:ext uri="{BB962C8B-B14F-4D97-AF65-F5344CB8AC3E}">
        <p14:creationId xmlns:p14="http://schemas.microsoft.com/office/powerpoint/2010/main" val="35563217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00FC226-CBCB-46AE-BA68-5D9CFE2B89FC}" type="slidenum">
              <a:rPr lang="en-US" smtClean="0"/>
              <a:t>62</a:t>
            </a:fld>
            <a:endParaRPr lang="en-US" dirty="0"/>
          </a:p>
        </p:txBody>
      </p:sp>
      <p:sp>
        <p:nvSpPr>
          <p:cNvPr id="5" name="TextBox 4"/>
          <p:cNvSpPr txBox="1"/>
          <p:nvPr/>
        </p:nvSpPr>
        <p:spPr>
          <a:xfrm>
            <a:off x="762000" y="1676398"/>
            <a:ext cx="7772400" cy="3657600"/>
          </a:xfrm>
          <a:prstGeom prst="rect">
            <a:avLst/>
          </a:prstGeom>
          <a:noFill/>
        </p:spPr>
        <p:txBody>
          <a:bodyPr wrap="square" rtlCol="0">
            <a:normAutofit/>
          </a:bodyPr>
          <a:lstStyle/>
          <a:p>
            <a:endParaRPr lang="en-US" sz="2200" dirty="0"/>
          </a:p>
        </p:txBody>
      </p:sp>
      <p:sp>
        <p:nvSpPr>
          <p:cNvPr id="6" name="TextBox 5"/>
          <p:cNvSpPr txBox="1"/>
          <p:nvPr/>
        </p:nvSpPr>
        <p:spPr>
          <a:xfrm>
            <a:off x="152400" y="197639"/>
            <a:ext cx="6553200" cy="1097761"/>
          </a:xfrm>
          <a:prstGeom prst="rect">
            <a:avLst/>
          </a:prstGeom>
          <a:noFill/>
        </p:spPr>
        <p:txBody>
          <a:bodyPr wrap="square" rtlCol="0">
            <a:noAutofit/>
          </a:bodyPr>
          <a:lstStyle/>
          <a:p>
            <a:pPr>
              <a:lnSpc>
                <a:spcPct val="140000"/>
              </a:lnSpc>
            </a:pPr>
            <a:r>
              <a:rPr lang="en-US" sz="2600" b="1" dirty="0">
                <a:solidFill>
                  <a:schemeClr val="accent1"/>
                </a:solidFill>
              </a:rPr>
              <a:t>Definition of Financial Literacy in </a:t>
            </a:r>
          </a:p>
          <a:p>
            <a:pPr>
              <a:lnSpc>
                <a:spcPct val="140000"/>
              </a:lnSpc>
            </a:pPr>
            <a:r>
              <a:rPr lang="en-US" sz="2600" b="1" dirty="0">
                <a:solidFill>
                  <a:schemeClr val="accent1"/>
                </a:solidFill>
              </a:rPr>
              <a:t>WIOA and WIOA NPRM</a:t>
            </a:r>
          </a:p>
        </p:txBody>
      </p:sp>
      <p:graphicFrame>
        <p:nvGraphicFramePr>
          <p:cNvPr id="7" name="Table 6"/>
          <p:cNvGraphicFramePr>
            <a:graphicFrameLocks noGrp="1"/>
          </p:cNvGraphicFramePr>
          <p:nvPr>
            <p:extLst>
              <p:ext uri="{D42A27DB-BD31-4B8C-83A1-F6EECF244321}">
                <p14:modId xmlns:p14="http://schemas.microsoft.com/office/powerpoint/2010/main" val="206748703"/>
              </p:ext>
            </p:extLst>
          </p:nvPr>
        </p:nvGraphicFramePr>
        <p:xfrm>
          <a:off x="304800" y="1515833"/>
          <a:ext cx="8534398" cy="4511289"/>
        </p:xfrm>
        <a:graphic>
          <a:graphicData uri="http://schemas.openxmlformats.org/drawingml/2006/table">
            <a:tbl>
              <a:tblPr firstRow="1" firstCol="1" bandRow="1">
                <a:tableStyleId>{CD977731-E2C8-4313-B475-1061FDA1B33F}</a:tableStyleId>
              </a:tblPr>
              <a:tblGrid>
                <a:gridCol w="4267199">
                  <a:extLst>
                    <a:ext uri="{9D8B030D-6E8A-4147-A177-3AD203B41FA5}">
                      <a16:colId xmlns="" xmlns:a16="http://schemas.microsoft.com/office/drawing/2014/main" val="1538551969"/>
                    </a:ext>
                  </a:extLst>
                </a:gridCol>
                <a:gridCol w="4267199">
                  <a:extLst>
                    <a:ext uri="{9D8B030D-6E8A-4147-A177-3AD203B41FA5}">
                      <a16:colId xmlns="" xmlns:a16="http://schemas.microsoft.com/office/drawing/2014/main" val="1409198454"/>
                    </a:ext>
                  </a:extLst>
                </a:gridCol>
              </a:tblGrid>
              <a:tr h="517612">
                <a:tc>
                  <a:txBody>
                    <a:bodyPr/>
                    <a:lstStyle/>
                    <a:p>
                      <a:pPr marL="0" marR="0" algn="ctr">
                        <a:lnSpc>
                          <a:spcPct val="115000"/>
                        </a:lnSpc>
                        <a:spcBef>
                          <a:spcPts val="0"/>
                        </a:spcBef>
                        <a:spcAft>
                          <a:spcPts val="0"/>
                        </a:spcAft>
                      </a:pPr>
                      <a:r>
                        <a:rPr lang="en-US" sz="1500" dirty="0">
                          <a:effectLst/>
                        </a:rPr>
                        <a:t>WIOA-- §129(b)(2)(D)-Use of funds for youth workforce investment activities.</a:t>
                      </a:r>
                      <a:endParaRPr lang="en-US" sz="1500" dirty="0">
                        <a:effectLst/>
                        <a:latin typeface="Cambria" panose="02040503050406030204" pitchFamily="18" charset="0"/>
                        <a:ea typeface="Cambria" panose="02040503050406030204" pitchFamily="18" charset="0"/>
                        <a:cs typeface="Times New Roman" panose="02020603050405020304" pitchFamily="18" charset="0"/>
                      </a:endParaRPr>
                    </a:p>
                  </a:txBody>
                  <a:tcPr marL="26759" marR="26759" marT="0" marB="0"/>
                </a:tc>
                <a:tc>
                  <a:txBody>
                    <a:bodyPr/>
                    <a:lstStyle/>
                    <a:p>
                      <a:pPr marL="0" marR="0" algn="ctr">
                        <a:lnSpc>
                          <a:spcPct val="115000"/>
                        </a:lnSpc>
                        <a:spcBef>
                          <a:spcPts val="0"/>
                        </a:spcBef>
                        <a:spcAft>
                          <a:spcPts val="0"/>
                        </a:spcAft>
                      </a:pPr>
                      <a:r>
                        <a:rPr lang="en-US" sz="1500" dirty="0">
                          <a:effectLst/>
                        </a:rPr>
                        <a:t>NPRM-- §681.500-Youth Activities Under Title I, What is financial literacy education?</a:t>
                      </a:r>
                      <a:endParaRPr lang="en-US" sz="1500" dirty="0">
                        <a:effectLst/>
                        <a:latin typeface="Cambria" panose="02040503050406030204" pitchFamily="18" charset="0"/>
                        <a:ea typeface="Cambria" panose="02040503050406030204" pitchFamily="18" charset="0"/>
                        <a:cs typeface="Times New Roman" panose="02020603050405020304" pitchFamily="18" charset="0"/>
                      </a:endParaRPr>
                    </a:p>
                  </a:txBody>
                  <a:tcPr marL="26759" marR="26759" marT="0" marB="0"/>
                </a:tc>
                <a:extLst>
                  <a:ext uri="{0D108BD9-81ED-4DB2-BD59-A6C34878D82A}">
                    <a16:rowId xmlns="" xmlns:a16="http://schemas.microsoft.com/office/drawing/2014/main" val="384980837"/>
                  </a:ext>
                </a:extLst>
              </a:tr>
              <a:tr h="1328503">
                <a:tc>
                  <a:txBody>
                    <a:bodyPr/>
                    <a:lstStyle/>
                    <a:p>
                      <a:pPr marL="0" marR="0">
                        <a:lnSpc>
                          <a:spcPct val="115000"/>
                        </a:lnSpc>
                        <a:spcBef>
                          <a:spcPts val="0"/>
                        </a:spcBef>
                        <a:spcAft>
                          <a:spcPts val="0"/>
                        </a:spcAft>
                      </a:pPr>
                      <a:r>
                        <a:rPr lang="en-US" sz="1500" dirty="0">
                          <a:effectLst/>
                        </a:rPr>
                        <a:t>(i) supporting the ability of participants to create household budgets, initiate savings plans, and make informed financial decisions about education, retirement, home ownership, wealth building, or other savings goals;</a:t>
                      </a:r>
                      <a:endParaRPr lang="en-US" sz="1500" dirty="0">
                        <a:effectLst/>
                        <a:latin typeface="Cambria" panose="02040503050406030204" pitchFamily="18" charset="0"/>
                        <a:ea typeface="Cambria" panose="02040503050406030204" pitchFamily="18" charset="0"/>
                        <a:cs typeface="Times New Roman" panose="02020603050405020304" pitchFamily="18" charset="0"/>
                      </a:endParaRPr>
                    </a:p>
                  </a:txBody>
                  <a:tcPr marL="26759" marR="26759" marT="0" marB="0"/>
                </a:tc>
                <a:tc>
                  <a:txBody>
                    <a:bodyPr/>
                    <a:lstStyle/>
                    <a:p>
                      <a:pPr marL="0" marR="0">
                        <a:lnSpc>
                          <a:spcPct val="115000"/>
                        </a:lnSpc>
                        <a:spcBef>
                          <a:spcPts val="0"/>
                        </a:spcBef>
                        <a:spcAft>
                          <a:spcPts val="0"/>
                        </a:spcAft>
                      </a:pPr>
                      <a:r>
                        <a:rPr lang="en-US" sz="1500" dirty="0">
                          <a:effectLst/>
                        </a:rPr>
                        <a:t>(a) Support the ability of participants to create budgets, initiate checking and savings accounts at banks, and make informed financial decisions;</a:t>
                      </a:r>
                    </a:p>
                    <a:p>
                      <a:pPr marL="0" marR="0">
                        <a:lnSpc>
                          <a:spcPct val="115000"/>
                        </a:lnSpc>
                        <a:spcBef>
                          <a:spcPts val="0"/>
                        </a:spcBef>
                        <a:spcAft>
                          <a:spcPts val="0"/>
                        </a:spcAft>
                      </a:pPr>
                      <a:r>
                        <a:rPr lang="en-US" sz="1500" dirty="0">
                          <a:effectLst/>
                        </a:rPr>
                        <a:t> </a:t>
                      </a:r>
                      <a:endParaRPr lang="en-US" sz="1500" dirty="0">
                        <a:effectLst/>
                        <a:latin typeface="Cambria" panose="02040503050406030204" pitchFamily="18" charset="0"/>
                        <a:ea typeface="Cambria" panose="02040503050406030204" pitchFamily="18" charset="0"/>
                        <a:cs typeface="Times New Roman" panose="02020603050405020304" pitchFamily="18" charset="0"/>
                      </a:endParaRPr>
                    </a:p>
                  </a:txBody>
                  <a:tcPr marL="26759" marR="26759" marT="0" marB="0"/>
                </a:tc>
                <a:extLst>
                  <a:ext uri="{0D108BD9-81ED-4DB2-BD59-A6C34878D82A}">
                    <a16:rowId xmlns="" xmlns:a16="http://schemas.microsoft.com/office/drawing/2014/main" val="4258500236"/>
                  </a:ext>
                </a:extLst>
              </a:tr>
              <a:tr h="1058206">
                <a:tc>
                  <a:txBody>
                    <a:bodyPr/>
                    <a:lstStyle/>
                    <a:p>
                      <a:pPr marL="0" marR="0">
                        <a:lnSpc>
                          <a:spcPct val="115000"/>
                        </a:lnSpc>
                        <a:spcBef>
                          <a:spcPts val="0"/>
                        </a:spcBef>
                        <a:spcAft>
                          <a:spcPts val="0"/>
                        </a:spcAft>
                      </a:pPr>
                      <a:r>
                        <a:rPr lang="en-US" sz="1500" dirty="0">
                          <a:effectLst/>
                        </a:rPr>
                        <a:t>(ii) supporting the ability to manage spending, credit, and debt, including credit card debt, effectively;</a:t>
                      </a:r>
                    </a:p>
                    <a:p>
                      <a:pPr marL="0" marR="0">
                        <a:lnSpc>
                          <a:spcPct val="115000"/>
                        </a:lnSpc>
                        <a:spcBef>
                          <a:spcPts val="0"/>
                        </a:spcBef>
                        <a:spcAft>
                          <a:spcPts val="0"/>
                        </a:spcAft>
                      </a:pPr>
                      <a:r>
                        <a:rPr lang="en-US" sz="1500" dirty="0">
                          <a:effectLst/>
                        </a:rPr>
                        <a:t> </a:t>
                      </a:r>
                      <a:endParaRPr lang="en-US" sz="1500" dirty="0">
                        <a:effectLst/>
                        <a:latin typeface="Cambria" panose="02040503050406030204" pitchFamily="18" charset="0"/>
                        <a:ea typeface="Cambria" panose="02040503050406030204" pitchFamily="18" charset="0"/>
                        <a:cs typeface="Times New Roman" panose="02020603050405020304" pitchFamily="18" charset="0"/>
                      </a:endParaRPr>
                    </a:p>
                  </a:txBody>
                  <a:tcPr marL="26759" marR="26759" marT="0" marB="0"/>
                </a:tc>
                <a:tc>
                  <a:txBody>
                    <a:bodyPr/>
                    <a:lstStyle/>
                    <a:p>
                      <a:pPr marL="0" marR="0">
                        <a:lnSpc>
                          <a:spcPct val="115000"/>
                        </a:lnSpc>
                        <a:spcBef>
                          <a:spcPts val="0"/>
                        </a:spcBef>
                        <a:spcAft>
                          <a:spcPts val="0"/>
                        </a:spcAft>
                      </a:pPr>
                      <a:r>
                        <a:rPr lang="en-US" sz="1500" dirty="0">
                          <a:effectLst/>
                        </a:rPr>
                        <a:t>(b) Support participants in learning how to effectively manage spending, credit, and debt, including student loans, consumer credit, and credit cards;</a:t>
                      </a:r>
                      <a:endParaRPr lang="en-US" sz="1500" dirty="0">
                        <a:effectLst/>
                        <a:latin typeface="Cambria" panose="02040503050406030204" pitchFamily="18" charset="0"/>
                        <a:ea typeface="Cambria" panose="02040503050406030204" pitchFamily="18" charset="0"/>
                        <a:cs typeface="Times New Roman" panose="02020603050405020304" pitchFamily="18" charset="0"/>
                      </a:endParaRPr>
                    </a:p>
                  </a:txBody>
                  <a:tcPr marL="26759" marR="26759" marT="0" marB="0"/>
                </a:tc>
                <a:extLst>
                  <a:ext uri="{0D108BD9-81ED-4DB2-BD59-A6C34878D82A}">
                    <a16:rowId xmlns="" xmlns:a16="http://schemas.microsoft.com/office/drawing/2014/main" val="2094835419"/>
                  </a:ext>
                </a:extLst>
              </a:tr>
              <a:tr h="1598800">
                <a:tc>
                  <a:txBody>
                    <a:bodyPr/>
                    <a:lstStyle/>
                    <a:p>
                      <a:pPr marL="0" marR="0">
                        <a:lnSpc>
                          <a:spcPct val="115000"/>
                        </a:lnSpc>
                        <a:spcBef>
                          <a:spcPts val="0"/>
                        </a:spcBef>
                        <a:spcAft>
                          <a:spcPts val="0"/>
                        </a:spcAft>
                      </a:pPr>
                      <a:r>
                        <a:rPr lang="en-US" sz="1500" dirty="0">
                          <a:effectLst/>
                        </a:rPr>
                        <a:t>(iii) increasing awareness of the availability and significance of credit reports and credit scores in obtaining credit, including determining their accuracy (and how to correct inaccuracies in the reports and scores), and their effect on credit terms;</a:t>
                      </a:r>
                      <a:endParaRPr lang="en-US" sz="1500" dirty="0">
                        <a:effectLst/>
                        <a:latin typeface="Cambria" panose="02040503050406030204" pitchFamily="18" charset="0"/>
                        <a:ea typeface="Cambria" panose="02040503050406030204" pitchFamily="18" charset="0"/>
                        <a:cs typeface="Times New Roman" panose="02020603050405020304" pitchFamily="18" charset="0"/>
                      </a:endParaRPr>
                    </a:p>
                  </a:txBody>
                  <a:tcPr marL="26759" marR="26759" marT="0" marB="0"/>
                </a:tc>
                <a:tc>
                  <a:txBody>
                    <a:bodyPr/>
                    <a:lstStyle/>
                    <a:p>
                      <a:pPr marL="0" marR="0">
                        <a:lnSpc>
                          <a:spcPct val="115000"/>
                        </a:lnSpc>
                        <a:spcBef>
                          <a:spcPts val="0"/>
                        </a:spcBef>
                        <a:spcAft>
                          <a:spcPts val="0"/>
                        </a:spcAft>
                      </a:pPr>
                      <a:r>
                        <a:rPr lang="en-US" sz="1500" dirty="0">
                          <a:effectLst/>
                        </a:rPr>
                        <a:t>(c) Teach participants about the significance of credit reports and credit scores; what their rights are regarding their credit and financial information; how to determine the accuracy of a credit report and how to correct inaccuracies; and how to improve or maintain good credit;</a:t>
                      </a:r>
                      <a:endParaRPr lang="en-US" sz="1500" dirty="0">
                        <a:effectLst/>
                        <a:latin typeface="Cambria" panose="02040503050406030204" pitchFamily="18" charset="0"/>
                        <a:ea typeface="Cambria" panose="02040503050406030204" pitchFamily="18" charset="0"/>
                        <a:cs typeface="Times New Roman" panose="02020603050405020304" pitchFamily="18" charset="0"/>
                      </a:endParaRPr>
                    </a:p>
                  </a:txBody>
                  <a:tcPr marL="26759" marR="26759" marT="0" marB="0"/>
                </a:tc>
                <a:extLst>
                  <a:ext uri="{0D108BD9-81ED-4DB2-BD59-A6C34878D82A}">
                    <a16:rowId xmlns="" xmlns:a16="http://schemas.microsoft.com/office/drawing/2014/main" val="2752560600"/>
                  </a:ext>
                </a:extLst>
              </a:tr>
            </a:tbl>
          </a:graphicData>
        </a:graphic>
      </p:graphicFrame>
    </p:spTree>
    <p:extLst>
      <p:ext uri="{BB962C8B-B14F-4D97-AF65-F5344CB8AC3E}">
        <p14:creationId xmlns:p14="http://schemas.microsoft.com/office/powerpoint/2010/main" val="31334327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00FC226-CBCB-46AE-BA68-5D9CFE2B89FC}" type="slidenum">
              <a:rPr lang="en-US" smtClean="0"/>
              <a:t>63</a:t>
            </a:fld>
            <a:endParaRPr lang="en-US" dirty="0"/>
          </a:p>
        </p:txBody>
      </p:sp>
      <p:sp>
        <p:nvSpPr>
          <p:cNvPr id="5" name="TextBox 4"/>
          <p:cNvSpPr txBox="1"/>
          <p:nvPr/>
        </p:nvSpPr>
        <p:spPr>
          <a:xfrm>
            <a:off x="762000" y="1676398"/>
            <a:ext cx="7772400" cy="3657600"/>
          </a:xfrm>
          <a:prstGeom prst="rect">
            <a:avLst/>
          </a:prstGeom>
          <a:noFill/>
        </p:spPr>
        <p:txBody>
          <a:bodyPr wrap="square" rtlCol="0">
            <a:normAutofit/>
          </a:bodyPr>
          <a:lstStyle/>
          <a:p>
            <a:endParaRPr lang="en-US" sz="2200" dirty="0"/>
          </a:p>
        </p:txBody>
      </p:sp>
      <p:sp>
        <p:nvSpPr>
          <p:cNvPr id="6" name="TextBox 5"/>
          <p:cNvSpPr txBox="1"/>
          <p:nvPr/>
        </p:nvSpPr>
        <p:spPr>
          <a:xfrm>
            <a:off x="143608" y="165401"/>
            <a:ext cx="6553200" cy="1097761"/>
          </a:xfrm>
          <a:prstGeom prst="rect">
            <a:avLst/>
          </a:prstGeom>
          <a:noFill/>
        </p:spPr>
        <p:txBody>
          <a:bodyPr wrap="square" rtlCol="0">
            <a:normAutofit fontScale="55000" lnSpcReduction="20000"/>
          </a:bodyPr>
          <a:lstStyle/>
          <a:p>
            <a:pPr>
              <a:lnSpc>
                <a:spcPct val="140000"/>
              </a:lnSpc>
            </a:pPr>
            <a:r>
              <a:rPr lang="en-US" sz="4800" b="1" dirty="0">
                <a:solidFill>
                  <a:schemeClr val="accent1"/>
                </a:solidFill>
              </a:rPr>
              <a:t>Definition of Financial Literacy in </a:t>
            </a:r>
          </a:p>
          <a:p>
            <a:pPr>
              <a:lnSpc>
                <a:spcPct val="140000"/>
              </a:lnSpc>
            </a:pPr>
            <a:r>
              <a:rPr lang="en-US" sz="4800" b="1" dirty="0">
                <a:solidFill>
                  <a:schemeClr val="accent1"/>
                </a:solidFill>
              </a:rPr>
              <a:t>WIOA and WIOA </a:t>
            </a:r>
            <a:r>
              <a:rPr lang="en-US" sz="4800" b="1" dirty="0" smtClean="0">
                <a:solidFill>
                  <a:schemeClr val="accent1"/>
                </a:solidFill>
              </a:rPr>
              <a:t>NPRM</a:t>
            </a:r>
            <a:endParaRPr lang="en-US" sz="4800" dirty="0"/>
          </a:p>
        </p:txBody>
      </p:sp>
      <p:graphicFrame>
        <p:nvGraphicFramePr>
          <p:cNvPr id="7" name="Table 6"/>
          <p:cNvGraphicFramePr>
            <a:graphicFrameLocks noGrp="1"/>
          </p:cNvGraphicFramePr>
          <p:nvPr>
            <p:extLst>
              <p:ext uri="{D42A27DB-BD31-4B8C-83A1-F6EECF244321}">
                <p14:modId xmlns:p14="http://schemas.microsoft.com/office/powerpoint/2010/main" val="341720924"/>
              </p:ext>
            </p:extLst>
          </p:nvPr>
        </p:nvGraphicFramePr>
        <p:xfrm>
          <a:off x="304800" y="1600202"/>
          <a:ext cx="8534398" cy="4206240"/>
        </p:xfrm>
        <a:graphic>
          <a:graphicData uri="http://schemas.openxmlformats.org/drawingml/2006/table">
            <a:tbl>
              <a:tblPr firstRow="1" firstCol="1" bandRow="1">
                <a:tableStyleId>{CD977731-E2C8-4313-B475-1061FDA1B33F}</a:tableStyleId>
              </a:tblPr>
              <a:tblGrid>
                <a:gridCol w="4267199">
                  <a:extLst>
                    <a:ext uri="{9D8B030D-6E8A-4147-A177-3AD203B41FA5}">
                      <a16:colId xmlns="" xmlns:a16="http://schemas.microsoft.com/office/drawing/2014/main" val="1538551969"/>
                    </a:ext>
                  </a:extLst>
                </a:gridCol>
                <a:gridCol w="4267199">
                  <a:extLst>
                    <a:ext uri="{9D8B030D-6E8A-4147-A177-3AD203B41FA5}">
                      <a16:colId xmlns="" xmlns:a16="http://schemas.microsoft.com/office/drawing/2014/main" val="1409198454"/>
                    </a:ext>
                  </a:extLst>
                </a:gridCol>
              </a:tblGrid>
              <a:tr h="247823">
                <a:tc>
                  <a:txBody>
                    <a:bodyPr/>
                    <a:lstStyle/>
                    <a:p>
                      <a:pPr marL="0" marR="0" algn="ctr">
                        <a:lnSpc>
                          <a:spcPct val="115000"/>
                        </a:lnSpc>
                        <a:spcBef>
                          <a:spcPts val="0"/>
                        </a:spcBef>
                        <a:spcAft>
                          <a:spcPts val="0"/>
                        </a:spcAft>
                      </a:pPr>
                      <a:r>
                        <a:rPr lang="en-US" sz="1500" dirty="0">
                          <a:effectLst/>
                        </a:rPr>
                        <a:t>WIOA-- §129(b)(2)(D)-Use of funds for youth workforce investment activities.</a:t>
                      </a:r>
                      <a:endParaRPr lang="en-US" sz="1500" dirty="0">
                        <a:effectLst/>
                        <a:latin typeface="Cambria" panose="02040503050406030204" pitchFamily="18" charset="0"/>
                        <a:ea typeface="Cambria" panose="02040503050406030204" pitchFamily="18" charset="0"/>
                        <a:cs typeface="Times New Roman" panose="02020603050405020304" pitchFamily="18" charset="0"/>
                      </a:endParaRPr>
                    </a:p>
                  </a:txBody>
                  <a:tcPr marL="26759" marR="26759" marT="0" marB="0"/>
                </a:tc>
                <a:tc>
                  <a:txBody>
                    <a:bodyPr/>
                    <a:lstStyle/>
                    <a:p>
                      <a:pPr marL="0" marR="0" algn="ctr">
                        <a:lnSpc>
                          <a:spcPct val="115000"/>
                        </a:lnSpc>
                        <a:spcBef>
                          <a:spcPts val="0"/>
                        </a:spcBef>
                        <a:spcAft>
                          <a:spcPts val="0"/>
                        </a:spcAft>
                      </a:pPr>
                      <a:r>
                        <a:rPr lang="en-US" sz="1500" dirty="0">
                          <a:effectLst/>
                        </a:rPr>
                        <a:t>NPRM-- §681.500-Youth Activities Under Title I, What is financial literacy education?</a:t>
                      </a:r>
                      <a:endParaRPr lang="en-US" sz="1500" dirty="0">
                        <a:effectLst/>
                        <a:latin typeface="Cambria" panose="02040503050406030204" pitchFamily="18" charset="0"/>
                        <a:ea typeface="Cambria" panose="02040503050406030204" pitchFamily="18" charset="0"/>
                        <a:cs typeface="Times New Roman" panose="02020603050405020304" pitchFamily="18" charset="0"/>
                      </a:endParaRPr>
                    </a:p>
                  </a:txBody>
                  <a:tcPr marL="26759" marR="26759" marT="0" marB="0"/>
                </a:tc>
                <a:extLst>
                  <a:ext uri="{0D108BD9-81ED-4DB2-BD59-A6C34878D82A}">
                    <a16:rowId xmlns="" xmlns:a16="http://schemas.microsoft.com/office/drawing/2014/main" val="384980837"/>
                  </a:ext>
                </a:extLst>
              </a:tr>
              <a:tr h="413039">
                <a:tc>
                  <a:txBody>
                    <a:bodyPr/>
                    <a:lstStyle/>
                    <a:p>
                      <a:pPr marL="0" marR="0">
                        <a:lnSpc>
                          <a:spcPct val="115000"/>
                        </a:lnSpc>
                        <a:spcBef>
                          <a:spcPts val="0"/>
                        </a:spcBef>
                        <a:spcAft>
                          <a:spcPts val="0"/>
                        </a:spcAft>
                      </a:pPr>
                      <a:r>
                        <a:rPr lang="en-US" sz="1500" dirty="0">
                          <a:effectLst/>
                        </a:rPr>
                        <a:t>(iv) supporting the ability to understand, evaluate, and compare financial products, services, and opportunities; and</a:t>
                      </a:r>
                    </a:p>
                    <a:p>
                      <a:pPr marL="0" marR="0">
                        <a:lnSpc>
                          <a:spcPct val="115000"/>
                        </a:lnSpc>
                        <a:spcBef>
                          <a:spcPts val="0"/>
                        </a:spcBef>
                        <a:spcAft>
                          <a:spcPts val="0"/>
                        </a:spcAft>
                      </a:pPr>
                      <a:r>
                        <a:rPr lang="en-US" sz="1500" dirty="0">
                          <a:effectLst/>
                        </a:rPr>
                        <a:t> </a:t>
                      </a:r>
                      <a:endParaRPr lang="en-US" sz="1500" dirty="0">
                        <a:effectLst/>
                        <a:latin typeface="Cambria" panose="02040503050406030204" pitchFamily="18" charset="0"/>
                        <a:ea typeface="Cambria" panose="02040503050406030204" pitchFamily="18" charset="0"/>
                        <a:cs typeface="Times New Roman" panose="02020603050405020304" pitchFamily="18" charset="0"/>
                      </a:endParaRPr>
                    </a:p>
                  </a:txBody>
                  <a:tcPr marL="26759" marR="26759" marT="0" marB="0"/>
                </a:tc>
                <a:tc>
                  <a:txBody>
                    <a:bodyPr/>
                    <a:lstStyle/>
                    <a:p>
                      <a:pPr marL="0" marR="0">
                        <a:lnSpc>
                          <a:spcPct val="115000"/>
                        </a:lnSpc>
                        <a:spcBef>
                          <a:spcPts val="0"/>
                        </a:spcBef>
                        <a:spcAft>
                          <a:spcPts val="0"/>
                        </a:spcAft>
                      </a:pPr>
                      <a:r>
                        <a:rPr lang="en-US" sz="1500" dirty="0">
                          <a:effectLst/>
                        </a:rPr>
                        <a:t>(d)Support a participant’s ability to understand, evaluate, and compare financial products, services, and opportunities and to make informed financial decisions;</a:t>
                      </a:r>
                      <a:endParaRPr lang="en-US" sz="1500" dirty="0">
                        <a:effectLst/>
                        <a:latin typeface="Cambria" panose="02040503050406030204" pitchFamily="18" charset="0"/>
                        <a:ea typeface="Cambria" panose="02040503050406030204" pitchFamily="18" charset="0"/>
                        <a:cs typeface="Times New Roman" panose="02020603050405020304" pitchFamily="18" charset="0"/>
                      </a:endParaRPr>
                    </a:p>
                  </a:txBody>
                  <a:tcPr marL="26759" marR="26759" marT="0" marB="0"/>
                </a:tc>
                <a:extLst>
                  <a:ext uri="{0D108BD9-81ED-4DB2-BD59-A6C34878D82A}">
                    <a16:rowId xmlns="" xmlns:a16="http://schemas.microsoft.com/office/drawing/2014/main" val="1633543127"/>
                  </a:ext>
                </a:extLst>
              </a:tr>
              <a:tr h="578254">
                <a:tc>
                  <a:txBody>
                    <a:bodyPr/>
                    <a:lstStyle/>
                    <a:p>
                      <a:pPr marL="0" marR="0">
                        <a:lnSpc>
                          <a:spcPct val="115000"/>
                        </a:lnSpc>
                        <a:spcBef>
                          <a:spcPts val="0"/>
                        </a:spcBef>
                        <a:spcAft>
                          <a:spcPts val="0"/>
                        </a:spcAft>
                      </a:pPr>
                      <a:r>
                        <a:rPr lang="en-US" sz="1500" dirty="0">
                          <a:effectLst/>
                        </a:rPr>
                        <a:t> </a:t>
                      </a:r>
                      <a:endParaRPr lang="en-US" sz="1500" dirty="0">
                        <a:effectLst/>
                        <a:latin typeface="Cambria" panose="02040503050406030204" pitchFamily="18" charset="0"/>
                        <a:ea typeface="Cambria" panose="02040503050406030204" pitchFamily="18" charset="0"/>
                        <a:cs typeface="Times New Roman" panose="02020603050405020304" pitchFamily="18" charset="0"/>
                      </a:endParaRPr>
                    </a:p>
                  </a:txBody>
                  <a:tcPr marL="26759" marR="26759" marT="0" marB="0"/>
                </a:tc>
                <a:tc>
                  <a:txBody>
                    <a:bodyPr/>
                    <a:lstStyle/>
                    <a:p>
                      <a:pPr marL="0" marR="0">
                        <a:lnSpc>
                          <a:spcPct val="115000"/>
                        </a:lnSpc>
                        <a:spcBef>
                          <a:spcPts val="0"/>
                        </a:spcBef>
                        <a:spcAft>
                          <a:spcPts val="0"/>
                        </a:spcAft>
                      </a:pPr>
                      <a:r>
                        <a:rPr lang="en-US" sz="1500" dirty="0">
                          <a:effectLst/>
                        </a:rPr>
                        <a:t>(e) Educate participants about identity theft, ways to protect themselves from identify theft, and how to resolve cases of identity theft and in other ways understand their rights and protections related to personal identity and financial data;</a:t>
                      </a:r>
                      <a:endParaRPr lang="en-US" sz="1500" dirty="0">
                        <a:effectLst/>
                        <a:latin typeface="Cambria" panose="02040503050406030204" pitchFamily="18" charset="0"/>
                        <a:ea typeface="Cambria" panose="02040503050406030204" pitchFamily="18" charset="0"/>
                        <a:cs typeface="Times New Roman" panose="02020603050405020304" pitchFamily="18" charset="0"/>
                      </a:endParaRPr>
                    </a:p>
                  </a:txBody>
                  <a:tcPr marL="26759" marR="26759" marT="0" marB="0"/>
                </a:tc>
                <a:extLst>
                  <a:ext uri="{0D108BD9-81ED-4DB2-BD59-A6C34878D82A}">
                    <a16:rowId xmlns="" xmlns:a16="http://schemas.microsoft.com/office/drawing/2014/main" val="27906947"/>
                  </a:ext>
                </a:extLst>
              </a:tr>
              <a:tr h="495646">
                <a:tc>
                  <a:txBody>
                    <a:bodyPr/>
                    <a:lstStyle/>
                    <a:p>
                      <a:pPr marL="0" marR="0">
                        <a:lnSpc>
                          <a:spcPct val="115000"/>
                        </a:lnSpc>
                        <a:spcBef>
                          <a:spcPts val="0"/>
                        </a:spcBef>
                        <a:spcAft>
                          <a:spcPts val="0"/>
                        </a:spcAft>
                      </a:pPr>
                      <a:r>
                        <a:rPr lang="en-US" sz="1500" dirty="0">
                          <a:effectLst/>
                        </a:rPr>
                        <a:t>(v) supporting activities that address the particular financial literacy needs of non-English speakers, including providing the support through the development and distribution of multilingual financial literacy and education materials; and</a:t>
                      </a:r>
                      <a:endParaRPr lang="en-US" sz="1500" dirty="0">
                        <a:effectLst/>
                        <a:latin typeface="Cambria" panose="02040503050406030204" pitchFamily="18" charset="0"/>
                        <a:ea typeface="Cambria" panose="02040503050406030204" pitchFamily="18" charset="0"/>
                        <a:cs typeface="Times New Roman" panose="02020603050405020304" pitchFamily="18" charset="0"/>
                      </a:endParaRPr>
                    </a:p>
                  </a:txBody>
                  <a:tcPr marL="26759" marR="26759" marT="0" marB="0"/>
                </a:tc>
                <a:tc>
                  <a:txBody>
                    <a:bodyPr/>
                    <a:lstStyle/>
                    <a:p>
                      <a:pPr marL="0" marR="0">
                        <a:lnSpc>
                          <a:spcPct val="115000"/>
                        </a:lnSpc>
                        <a:spcBef>
                          <a:spcPts val="0"/>
                        </a:spcBef>
                        <a:spcAft>
                          <a:spcPts val="0"/>
                        </a:spcAft>
                      </a:pPr>
                      <a:r>
                        <a:rPr lang="en-US" sz="1500" dirty="0">
                          <a:effectLst/>
                        </a:rPr>
                        <a:t>(f)Support activities that address the particular financial literacy needs of non-English speakers, including providing the support through the development and distribution of multilingual financial literacy and education materials;</a:t>
                      </a:r>
                      <a:endParaRPr lang="en-US" sz="1500" dirty="0">
                        <a:effectLst/>
                        <a:latin typeface="Cambria" panose="02040503050406030204" pitchFamily="18" charset="0"/>
                        <a:ea typeface="Cambria" panose="02040503050406030204" pitchFamily="18" charset="0"/>
                        <a:cs typeface="Times New Roman" panose="02020603050405020304" pitchFamily="18" charset="0"/>
                      </a:endParaRPr>
                    </a:p>
                  </a:txBody>
                  <a:tcPr marL="26759" marR="26759" marT="0" marB="0"/>
                </a:tc>
                <a:extLst>
                  <a:ext uri="{0D108BD9-81ED-4DB2-BD59-A6C34878D82A}">
                    <a16:rowId xmlns="" xmlns:a16="http://schemas.microsoft.com/office/drawing/2014/main" val="2349590178"/>
                  </a:ext>
                </a:extLst>
              </a:tr>
            </a:tbl>
          </a:graphicData>
        </a:graphic>
      </p:graphicFrame>
    </p:spTree>
    <p:extLst>
      <p:ext uri="{BB962C8B-B14F-4D97-AF65-F5344CB8AC3E}">
        <p14:creationId xmlns:p14="http://schemas.microsoft.com/office/powerpoint/2010/main" val="32394693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00FC226-CBCB-46AE-BA68-5D9CFE2B89FC}" type="slidenum">
              <a:rPr lang="en-US" smtClean="0"/>
              <a:t>64</a:t>
            </a:fld>
            <a:endParaRPr lang="en-US" dirty="0"/>
          </a:p>
        </p:txBody>
      </p:sp>
      <p:sp>
        <p:nvSpPr>
          <p:cNvPr id="5" name="TextBox 4"/>
          <p:cNvSpPr txBox="1"/>
          <p:nvPr/>
        </p:nvSpPr>
        <p:spPr>
          <a:xfrm>
            <a:off x="762000" y="1676398"/>
            <a:ext cx="7772400" cy="3657600"/>
          </a:xfrm>
          <a:prstGeom prst="rect">
            <a:avLst/>
          </a:prstGeom>
          <a:noFill/>
        </p:spPr>
        <p:txBody>
          <a:bodyPr wrap="square" rtlCol="0">
            <a:normAutofit/>
          </a:bodyPr>
          <a:lstStyle/>
          <a:p>
            <a:endParaRPr lang="en-US" sz="2200" dirty="0"/>
          </a:p>
        </p:txBody>
      </p:sp>
      <p:sp>
        <p:nvSpPr>
          <p:cNvPr id="6" name="TextBox 5"/>
          <p:cNvSpPr txBox="1"/>
          <p:nvPr/>
        </p:nvSpPr>
        <p:spPr>
          <a:xfrm>
            <a:off x="152400" y="197639"/>
            <a:ext cx="6553200" cy="1097761"/>
          </a:xfrm>
          <a:prstGeom prst="rect">
            <a:avLst/>
          </a:prstGeom>
          <a:noFill/>
        </p:spPr>
        <p:txBody>
          <a:bodyPr wrap="square" rtlCol="0">
            <a:normAutofit fontScale="55000" lnSpcReduction="20000"/>
          </a:bodyPr>
          <a:lstStyle/>
          <a:p>
            <a:pPr>
              <a:lnSpc>
                <a:spcPct val="140000"/>
              </a:lnSpc>
            </a:pPr>
            <a:r>
              <a:rPr lang="en-US" sz="4800" b="1" dirty="0">
                <a:solidFill>
                  <a:schemeClr val="accent1"/>
                </a:solidFill>
              </a:rPr>
              <a:t>Definition of Financial Literacy in </a:t>
            </a:r>
          </a:p>
          <a:p>
            <a:pPr>
              <a:lnSpc>
                <a:spcPct val="140000"/>
              </a:lnSpc>
            </a:pPr>
            <a:r>
              <a:rPr lang="en-US" sz="4800" b="1" dirty="0">
                <a:solidFill>
                  <a:schemeClr val="accent1"/>
                </a:solidFill>
              </a:rPr>
              <a:t>WIOA and WIOA NPRM</a:t>
            </a:r>
          </a:p>
          <a:p>
            <a:endParaRPr lang="en-US" sz="4800" dirty="0"/>
          </a:p>
        </p:txBody>
      </p:sp>
      <p:graphicFrame>
        <p:nvGraphicFramePr>
          <p:cNvPr id="7" name="Table 6"/>
          <p:cNvGraphicFramePr>
            <a:graphicFrameLocks noGrp="1"/>
          </p:cNvGraphicFramePr>
          <p:nvPr>
            <p:extLst>
              <p:ext uri="{D42A27DB-BD31-4B8C-83A1-F6EECF244321}">
                <p14:modId xmlns:p14="http://schemas.microsoft.com/office/powerpoint/2010/main" val="3746334831"/>
              </p:ext>
            </p:extLst>
          </p:nvPr>
        </p:nvGraphicFramePr>
        <p:xfrm>
          <a:off x="304800" y="1600202"/>
          <a:ext cx="8534398" cy="4206240"/>
        </p:xfrm>
        <a:graphic>
          <a:graphicData uri="http://schemas.openxmlformats.org/drawingml/2006/table">
            <a:tbl>
              <a:tblPr firstRow="1" firstCol="1" bandRow="1">
                <a:tableStyleId>{CD977731-E2C8-4313-B475-1061FDA1B33F}</a:tableStyleId>
              </a:tblPr>
              <a:tblGrid>
                <a:gridCol w="4267199">
                  <a:extLst>
                    <a:ext uri="{9D8B030D-6E8A-4147-A177-3AD203B41FA5}">
                      <a16:colId xmlns="" xmlns:a16="http://schemas.microsoft.com/office/drawing/2014/main" val="1538551969"/>
                    </a:ext>
                  </a:extLst>
                </a:gridCol>
                <a:gridCol w="4267199">
                  <a:extLst>
                    <a:ext uri="{9D8B030D-6E8A-4147-A177-3AD203B41FA5}">
                      <a16:colId xmlns="" xmlns:a16="http://schemas.microsoft.com/office/drawing/2014/main" val="1409198454"/>
                    </a:ext>
                  </a:extLst>
                </a:gridCol>
              </a:tblGrid>
              <a:tr h="247823">
                <a:tc>
                  <a:txBody>
                    <a:bodyPr/>
                    <a:lstStyle/>
                    <a:p>
                      <a:pPr marL="0" marR="0" algn="ctr">
                        <a:lnSpc>
                          <a:spcPct val="115000"/>
                        </a:lnSpc>
                        <a:spcBef>
                          <a:spcPts val="0"/>
                        </a:spcBef>
                        <a:spcAft>
                          <a:spcPts val="0"/>
                        </a:spcAft>
                      </a:pPr>
                      <a:r>
                        <a:rPr lang="en-US" sz="1500" dirty="0">
                          <a:effectLst/>
                        </a:rPr>
                        <a:t>WIOA-- §129(b)(2)(D)-Use of funds for youth workforce investment activities.</a:t>
                      </a:r>
                      <a:endParaRPr lang="en-US" sz="1500" dirty="0">
                        <a:effectLst/>
                        <a:latin typeface="Cambria" panose="02040503050406030204" pitchFamily="18" charset="0"/>
                        <a:ea typeface="Cambria" panose="02040503050406030204" pitchFamily="18" charset="0"/>
                        <a:cs typeface="Times New Roman" panose="02020603050405020304" pitchFamily="18" charset="0"/>
                      </a:endParaRPr>
                    </a:p>
                  </a:txBody>
                  <a:tcPr marL="26759" marR="26759" marT="0" marB="0"/>
                </a:tc>
                <a:tc>
                  <a:txBody>
                    <a:bodyPr/>
                    <a:lstStyle/>
                    <a:p>
                      <a:pPr marL="0" marR="0" algn="ctr">
                        <a:lnSpc>
                          <a:spcPct val="115000"/>
                        </a:lnSpc>
                        <a:spcBef>
                          <a:spcPts val="0"/>
                        </a:spcBef>
                        <a:spcAft>
                          <a:spcPts val="0"/>
                        </a:spcAft>
                      </a:pPr>
                      <a:r>
                        <a:rPr lang="en-US" sz="1500" dirty="0">
                          <a:effectLst/>
                        </a:rPr>
                        <a:t>NPRM-- §681.500-Youth Activities Under Title I, What is financial literacy education?</a:t>
                      </a:r>
                      <a:endParaRPr lang="en-US" sz="1500" dirty="0">
                        <a:effectLst/>
                        <a:latin typeface="Cambria" panose="02040503050406030204" pitchFamily="18" charset="0"/>
                        <a:ea typeface="Cambria" panose="02040503050406030204" pitchFamily="18" charset="0"/>
                        <a:cs typeface="Times New Roman" panose="02020603050405020304" pitchFamily="18" charset="0"/>
                      </a:endParaRPr>
                    </a:p>
                  </a:txBody>
                  <a:tcPr marL="26759" marR="26759" marT="0" marB="0"/>
                </a:tc>
                <a:extLst>
                  <a:ext uri="{0D108BD9-81ED-4DB2-BD59-A6C34878D82A}">
                    <a16:rowId xmlns="" xmlns:a16="http://schemas.microsoft.com/office/drawing/2014/main" val="384980837"/>
                  </a:ext>
                </a:extLst>
              </a:tr>
              <a:tr h="495646">
                <a:tc>
                  <a:txBody>
                    <a:bodyPr/>
                    <a:lstStyle/>
                    <a:p>
                      <a:pPr marL="0" marR="0">
                        <a:lnSpc>
                          <a:spcPct val="115000"/>
                        </a:lnSpc>
                        <a:spcBef>
                          <a:spcPts val="0"/>
                        </a:spcBef>
                        <a:spcAft>
                          <a:spcPts val="0"/>
                        </a:spcAft>
                      </a:pPr>
                      <a:r>
                        <a:rPr lang="en-US" sz="1500" dirty="0">
                          <a:effectLst/>
                        </a:rPr>
                        <a:t> </a:t>
                      </a:r>
                      <a:endParaRPr lang="en-US" sz="1500" dirty="0">
                        <a:effectLst/>
                        <a:latin typeface="Cambria" panose="02040503050406030204" pitchFamily="18" charset="0"/>
                        <a:ea typeface="Cambria" panose="02040503050406030204" pitchFamily="18" charset="0"/>
                        <a:cs typeface="Times New Roman" panose="02020603050405020304" pitchFamily="18" charset="0"/>
                      </a:endParaRPr>
                    </a:p>
                  </a:txBody>
                  <a:tcPr marL="26759" marR="26759" marT="0" marB="0"/>
                </a:tc>
                <a:tc>
                  <a:txBody>
                    <a:bodyPr/>
                    <a:lstStyle/>
                    <a:p>
                      <a:pPr marL="0" marR="0">
                        <a:lnSpc>
                          <a:spcPct val="115000"/>
                        </a:lnSpc>
                        <a:spcBef>
                          <a:spcPts val="0"/>
                        </a:spcBef>
                        <a:spcAft>
                          <a:spcPts val="0"/>
                        </a:spcAft>
                      </a:pPr>
                      <a:r>
                        <a:rPr lang="en-US" sz="1500" dirty="0">
                          <a:effectLst/>
                        </a:rPr>
                        <a:t>(g)Provide financial education that is age appropriate, timely, and provides opportunities to put lessons into practice, such as by access to safe and affordable financial products that enable money management and savings; and</a:t>
                      </a:r>
                      <a:endParaRPr lang="en-US" sz="1500" dirty="0">
                        <a:effectLst/>
                        <a:latin typeface="Cambria" panose="02040503050406030204" pitchFamily="18" charset="0"/>
                        <a:ea typeface="Cambria" panose="02040503050406030204" pitchFamily="18" charset="0"/>
                        <a:cs typeface="Times New Roman" panose="02020603050405020304" pitchFamily="18" charset="0"/>
                      </a:endParaRPr>
                    </a:p>
                  </a:txBody>
                  <a:tcPr marL="26759" marR="26759" marT="0" marB="0"/>
                </a:tc>
                <a:extLst>
                  <a:ext uri="{0D108BD9-81ED-4DB2-BD59-A6C34878D82A}">
                    <a16:rowId xmlns="" xmlns:a16="http://schemas.microsoft.com/office/drawing/2014/main" val="1448859146"/>
                  </a:ext>
                </a:extLst>
              </a:tr>
              <a:tr h="826077">
                <a:tc>
                  <a:txBody>
                    <a:bodyPr/>
                    <a:lstStyle/>
                    <a:p>
                      <a:pPr marL="0" marR="0">
                        <a:lnSpc>
                          <a:spcPct val="115000"/>
                        </a:lnSpc>
                        <a:spcBef>
                          <a:spcPts val="0"/>
                        </a:spcBef>
                        <a:spcAft>
                          <a:spcPts val="0"/>
                        </a:spcAft>
                      </a:pPr>
                      <a:r>
                        <a:rPr lang="en-US" sz="1500" dirty="0">
                          <a:effectLst/>
                        </a:rPr>
                        <a:t> </a:t>
                      </a:r>
                      <a:endParaRPr lang="en-US" sz="1500" dirty="0">
                        <a:effectLst/>
                        <a:latin typeface="Cambria" panose="02040503050406030204" pitchFamily="18" charset="0"/>
                        <a:ea typeface="Cambria" panose="02040503050406030204" pitchFamily="18" charset="0"/>
                        <a:cs typeface="Times New Roman" panose="02020603050405020304" pitchFamily="18" charset="0"/>
                      </a:endParaRPr>
                    </a:p>
                  </a:txBody>
                  <a:tcPr marL="26759" marR="26759" marT="0" marB="0"/>
                </a:tc>
                <a:tc>
                  <a:txBody>
                    <a:bodyPr/>
                    <a:lstStyle/>
                    <a:p>
                      <a:pPr marL="0" marR="0">
                        <a:lnSpc>
                          <a:spcPct val="115000"/>
                        </a:lnSpc>
                        <a:spcBef>
                          <a:spcPts val="0"/>
                        </a:spcBef>
                        <a:spcAft>
                          <a:spcPts val="0"/>
                        </a:spcAft>
                      </a:pPr>
                      <a:r>
                        <a:rPr lang="en-US" sz="1500" dirty="0">
                          <a:effectLst/>
                        </a:rPr>
                        <a:t>(h)Implement other approaches to help participants gain the knowledge, skills, and confidence to make informed financial decisions that enable them to attain greater financial health and stability by using high quality, age-appropriate, and relevant strategies and channels, including, where possible, timely and customized information, guidance, tools, and instruction.</a:t>
                      </a:r>
                      <a:endParaRPr lang="en-US" sz="1500" dirty="0">
                        <a:effectLst/>
                        <a:latin typeface="Cambria" panose="02040503050406030204" pitchFamily="18" charset="0"/>
                        <a:ea typeface="Cambria" panose="02040503050406030204" pitchFamily="18" charset="0"/>
                        <a:cs typeface="Times New Roman" panose="02020603050405020304" pitchFamily="18" charset="0"/>
                      </a:endParaRPr>
                    </a:p>
                  </a:txBody>
                  <a:tcPr marL="26759" marR="26759" marT="0" marB="0"/>
                </a:tc>
                <a:extLst>
                  <a:ext uri="{0D108BD9-81ED-4DB2-BD59-A6C34878D82A}">
                    <a16:rowId xmlns="" xmlns:a16="http://schemas.microsoft.com/office/drawing/2014/main" val="192611904"/>
                  </a:ext>
                </a:extLst>
              </a:tr>
            </a:tbl>
          </a:graphicData>
        </a:graphic>
      </p:graphicFrame>
    </p:spTree>
    <p:extLst>
      <p:ext uri="{BB962C8B-B14F-4D97-AF65-F5344CB8AC3E}">
        <p14:creationId xmlns:p14="http://schemas.microsoft.com/office/powerpoint/2010/main" val="18725276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00FC226-CBCB-46AE-BA68-5D9CFE2B89FC}" type="slidenum">
              <a:rPr lang="en-US" smtClean="0"/>
              <a:t>65</a:t>
            </a:fld>
            <a:endParaRPr lang="en-US" dirty="0"/>
          </a:p>
        </p:txBody>
      </p:sp>
      <p:sp>
        <p:nvSpPr>
          <p:cNvPr id="5" name="TextBox 4"/>
          <p:cNvSpPr txBox="1"/>
          <p:nvPr/>
        </p:nvSpPr>
        <p:spPr>
          <a:xfrm>
            <a:off x="380999" y="1676400"/>
            <a:ext cx="8458199" cy="4191000"/>
          </a:xfrm>
          <a:prstGeom prst="rect">
            <a:avLst/>
          </a:prstGeom>
          <a:noFill/>
        </p:spPr>
        <p:txBody>
          <a:bodyPr wrap="square" rtlCol="0">
            <a:noAutofit/>
          </a:bodyPr>
          <a:lstStyle/>
          <a:p>
            <a:r>
              <a:rPr lang="en-US" sz="2800" dirty="0" smtClean="0"/>
              <a:t>State and Local Plan Development</a:t>
            </a:r>
          </a:p>
          <a:p>
            <a:pPr marL="342900" indent="-342900">
              <a:buFont typeface="Arial" panose="020B0604020202020204" pitchFamily="34" charset="0"/>
              <a:buChar char="•"/>
            </a:pPr>
            <a:r>
              <a:rPr lang="en-US" sz="2800" dirty="0" smtClean="0"/>
              <a:t>The unified state plan could include state-wide financial literacy activities in the description of how the state intends to use set aside funds at the governor’s level.</a:t>
            </a:r>
          </a:p>
          <a:p>
            <a:pPr marL="342900" indent="-342900">
              <a:buFont typeface="Arial" panose="020B0604020202020204" pitchFamily="34" charset="0"/>
              <a:buChar char="•"/>
            </a:pPr>
            <a:r>
              <a:rPr lang="en-US" sz="2800" dirty="0" smtClean="0"/>
              <a:t>Local plan could describe how a comprehensive set of financial literacy education and support services will be provided to youth and to adult participants.</a:t>
            </a:r>
            <a:endParaRPr lang="en-US" sz="2800" dirty="0"/>
          </a:p>
        </p:txBody>
      </p:sp>
      <p:sp>
        <p:nvSpPr>
          <p:cNvPr id="6" name="TextBox 5"/>
          <p:cNvSpPr txBox="1"/>
          <p:nvPr/>
        </p:nvSpPr>
        <p:spPr>
          <a:xfrm>
            <a:off x="152400" y="197639"/>
            <a:ext cx="6553200" cy="1097761"/>
          </a:xfrm>
          <a:prstGeom prst="rect">
            <a:avLst/>
          </a:prstGeom>
          <a:noFill/>
        </p:spPr>
        <p:txBody>
          <a:bodyPr wrap="square" rtlCol="0">
            <a:normAutofit/>
          </a:bodyPr>
          <a:lstStyle/>
          <a:p>
            <a:pPr>
              <a:lnSpc>
                <a:spcPct val="120000"/>
              </a:lnSpc>
            </a:pPr>
            <a:r>
              <a:rPr lang="en-US" sz="3200" b="1" dirty="0">
                <a:solidFill>
                  <a:schemeClr val="accent1"/>
                </a:solidFill>
              </a:rPr>
              <a:t>From Promise to Practice</a:t>
            </a:r>
          </a:p>
        </p:txBody>
      </p:sp>
    </p:spTree>
    <p:extLst>
      <p:ext uri="{BB962C8B-B14F-4D97-AF65-F5344CB8AC3E}">
        <p14:creationId xmlns:p14="http://schemas.microsoft.com/office/powerpoint/2010/main" val="26425190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00FC226-CBCB-46AE-BA68-5D9CFE2B89FC}" type="slidenum">
              <a:rPr lang="en-US" smtClean="0"/>
              <a:t>66</a:t>
            </a:fld>
            <a:endParaRPr lang="en-US" dirty="0"/>
          </a:p>
        </p:txBody>
      </p:sp>
      <p:sp>
        <p:nvSpPr>
          <p:cNvPr id="5" name="TextBox 4"/>
          <p:cNvSpPr txBox="1"/>
          <p:nvPr/>
        </p:nvSpPr>
        <p:spPr>
          <a:xfrm>
            <a:off x="457200" y="1600200"/>
            <a:ext cx="8229600" cy="4038600"/>
          </a:xfrm>
          <a:prstGeom prst="rect">
            <a:avLst/>
          </a:prstGeom>
          <a:noFill/>
        </p:spPr>
        <p:txBody>
          <a:bodyPr wrap="square" rtlCol="0">
            <a:normAutofit/>
          </a:bodyPr>
          <a:lstStyle/>
          <a:p>
            <a:r>
              <a:rPr lang="en-US" sz="2200" dirty="0" smtClean="0"/>
              <a:t>Service Delivery – Adults</a:t>
            </a:r>
          </a:p>
          <a:p>
            <a:pPr marL="342900" indent="-342900">
              <a:buFont typeface="Arial" panose="020B0604020202020204" pitchFamily="34" charset="0"/>
              <a:buChar char="•"/>
            </a:pPr>
            <a:r>
              <a:rPr lang="en-US" sz="2200" dirty="0" smtClean="0"/>
              <a:t>Financial literacy services is one of 11 specific services to be provided to adults “if determined to be appropriate in order for an individual to obtain or retain employment.” Section 134(c)(2)(A)</a:t>
            </a:r>
          </a:p>
          <a:p>
            <a:pPr marL="342900" indent="-342900">
              <a:buFont typeface="Arial" panose="020B0604020202020204" pitchFamily="34" charset="0"/>
              <a:buChar char="•"/>
            </a:pPr>
            <a:endParaRPr lang="en-US" sz="2200" dirty="0"/>
          </a:p>
          <a:p>
            <a:r>
              <a:rPr lang="en-US" sz="2200" dirty="0" smtClean="0"/>
              <a:t>Service Delivery – Youth</a:t>
            </a:r>
          </a:p>
          <a:p>
            <a:pPr marL="342900" indent="-342900">
              <a:buFont typeface="Arial" panose="020B0604020202020204" pitchFamily="34" charset="0"/>
              <a:buChar char="•"/>
            </a:pPr>
            <a:r>
              <a:rPr lang="en-US" sz="2200" dirty="0" smtClean="0"/>
              <a:t>Financial literacy education is one of 15 elements youth programs must provide “in order to support the attainment of a high school diploma, entry into postsecondary education, and career readiness” for youth participants. Section 129(c)(2)</a:t>
            </a:r>
          </a:p>
          <a:p>
            <a:endParaRPr lang="en-US" sz="2200" dirty="0"/>
          </a:p>
        </p:txBody>
      </p:sp>
      <p:sp>
        <p:nvSpPr>
          <p:cNvPr id="6" name="TextBox 5"/>
          <p:cNvSpPr txBox="1"/>
          <p:nvPr/>
        </p:nvSpPr>
        <p:spPr>
          <a:xfrm>
            <a:off x="152400" y="197639"/>
            <a:ext cx="6553200" cy="1097761"/>
          </a:xfrm>
          <a:prstGeom prst="rect">
            <a:avLst/>
          </a:prstGeom>
          <a:noFill/>
        </p:spPr>
        <p:txBody>
          <a:bodyPr wrap="square" rtlCol="0">
            <a:normAutofit/>
          </a:bodyPr>
          <a:lstStyle/>
          <a:p>
            <a:r>
              <a:rPr lang="en-US" sz="3200" b="1" dirty="0">
                <a:solidFill>
                  <a:schemeClr val="accent1"/>
                </a:solidFill>
              </a:rPr>
              <a:t>From Promise to </a:t>
            </a:r>
            <a:r>
              <a:rPr lang="en-US" sz="3200" b="1" dirty="0" smtClean="0">
                <a:solidFill>
                  <a:schemeClr val="accent1"/>
                </a:solidFill>
              </a:rPr>
              <a:t>Practice</a:t>
            </a:r>
            <a:endParaRPr lang="en-US" sz="3200" b="1" dirty="0">
              <a:solidFill>
                <a:schemeClr val="accent1"/>
              </a:solidFill>
            </a:endParaRPr>
          </a:p>
        </p:txBody>
      </p:sp>
    </p:spTree>
    <p:extLst>
      <p:ext uri="{BB962C8B-B14F-4D97-AF65-F5344CB8AC3E}">
        <p14:creationId xmlns:p14="http://schemas.microsoft.com/office/powerpoint/2010/main" val="7714941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00FC226-CBCB-46AE-BA68-5D9CFE2B89FC}" type="slidenum">
              <a:rPr lang="en-US" smtClean="0"/>
              <a:t>67</a:t>
            </a:fld>
            <a:endParaRPr lang="en-US" dirty="0"/>
          </a:p>
        </p:txBody>
      </p:sp>
      <p:sp>
        <p:nvSpPr>
          <p:cNvPr id="5" name="TextBox 4"/>
          <p:cNvSpPr txBox="1"/>
          <p:nvPr/>
        </p:nvSpPr>
        <p:spPr>
          <a:xfrm>
            <a:off x="457200" y="1600200"/>
            <a:ext cx="8229600" cy="4038600"/>
          </a:xfrm>
          <a:prstGeom prst="rect">
            <a:avLst/>
          </a:prstGeom>
          <a:noFill/>
        </p:spPr>
        <p:txBody>
          <a:bodyPr wrap="square" rtlCol="0">
            <a:normAutofit/>
          </a:bodyPr>
          <a:lstStyle/>
          <a:p>
            <a:r>
              <a:rPr lang="en-US" sz="3200" dirty="0" smtClean="0"/>
              <a:t>Workforce Board Engagement</a:t>
            </a:r>
          </a:p>
          <a:p>
            <a:pPr marL="342900" indent="-342900">
              <a:buFont typeface="Arial" panose="020B0604020202020204" pitchFamily="34" charset="0"/>
              <a:buChar char="•"/>
            </a:pPr>
            <a:r>
              <a:rPr lang="en-US" sz="3200" dirty="0" smtClean="0"/>
              <a:t>Create at the state workforce board level a working group on financial literacy.</a:t>
            </a:r>
          </a:p>
          <a:p>
            <a:pPr marL="342900" indent="-342900">
              <a:buFont typeface="Arial" panose="020B0604020202020204" pitchFamily="34" charset="0"/>
              <a:buChar char="•"/>
            </a:pPr>
            <a:r>
              <a:rPr lang="en-US" sz="3200" dirty="0" smtClean="0"/>
              <a:t>Create at the area workforce board level a working group on financial literacy.</a:t>
            </a:r>
          </a:p>
          <a:p>
            <a:pPr marL="342900" indent="-342900">
              <a:buFont typeface="Arial" panose="020B0604020202020204" pitchFamily="34" charset="0"/>
              <a:buChar char="•"/>
            </a:pPr>
            <a:r>
              <a:rPr lang="en-US" sz="3200" dirty="0" smtClean="0"/>
              <a:t>Involve financial institutions, asset building coalitions, state treasurers’ offices, and mayors’ offices on financial empowerment.</a:t>
            </a:r>
            <a:endParaRPr lang="en-US" sz="3200" dirty="0"/>
          </a:p>
        </p:txBody>
      </p:sp>
      <p:sp>
        <p:nvSpPr>
          <p:cNvPr id="6" name="TextBox 5"/>
          <p:cNvSpPr txBox="1"/>
          <p:nvPr/>
        </p:nvSpPr>
        <p:spPr>
          <a:xfrm>
            <a:off x="152400" y="197639"/>
            <a:ext cx="6553200" cy="1097761"/>
          </a:xfrm>
          <a:prstGeom prst="rect">
            <a:avLst/>
          </a:prstGeom>
          <a:noFill/>
        </p:spPr>
        <p:txBody>
          <a:bodyPr wrap="square" rtlCol="0">
            <a:normAutofit/>
          </a:bodyPr>
          <a:lstStyle/>
          <a:p>
            <a:r>
              <a:rPr lang="en-US" sz="3200" b="1" dirty="0">
                <a:solidFill>
                  <a:schemeClr val="accent1"/>
                </a:solidFill>
              </a:rPr>
              <a:t>From Promise to </a:t>
            </a:r>
            <a:r>
              <a:rPr lang="en-US" sz="3200" b="1" dirty="0" smtClean="0">
                <a:solidFill>
                  <a:schemeClr val="accent1"/>
                </a:solidFill>
              </a:rPr>
              <a:t>Practice</a:t>
            </a:r>
            <a:endParaRPr lang="en-US" sz="3200" b="1" dirty="0">
              <a:solidFill>
                <a:schemeClr val="accent1"/>
              </a:solidFill>
            </a:endParaRPr>
          </a:p>
        </p:txBody>
      </p:sp>
    </p:spTree>
    <p:extLst>
      <p:ext uri="{BB962C8B-B14F-4D97-AF65-F5344CB8AC3E}">
        <p14:creationId xmlns:p14="http://schemas.microsoft.com/office/powerpoint/2010/main" val="23750385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00FC226-CBCB-46AE-BA68-5D9CFE2B89FC}" type="slidenum">
              <a:rPr lang="en-US" smtClean="0"/>
              <a:t>68</a:t>
            </a:fld>
            <a:endParaRPr lang="en-US" dirty="0"/>
          </a:p>
        </p:txBody>
      </p:sp>
      <p:sp>
        <p:nvSpPr>
          <p:cNvPr id="5" name="TextBox 4"/>
          <p:cNvSpPr txBox="1"/>
          <p:nvPr/>
        </p:nvSpPr>
        <p:spPr>
          <a:xfrm>
            <a:off x="457200" y="1600200"/>
            <a:ext cx="8229600" cy="4038600"/>
          </a:xfrm>
          <a:prstGeom prst="rect">
            <a:avLst/>
          </a:prstGeom>
          <a:noFill/>
        </p:spPr>
        <p:txBody>
          <a:bodyPr wrap="square" rtlCol="0">
            <a:normAutofit fontScale="92500" lnSpcReduction="20000"/>
          </a:bodyPr>
          <a:lstStyle/>
          <a:p>
            <a:r>
              <a:rPr lang="en-US" sz="3200" dirty="0" smtClean="0"/>
              <a:t>Create inclusive financial literacy activities</a:t>
            </a:r>
          </a:p>
          <a:p>
            <a:pPr marL="457200" indent="-457200">
              <a:buFont typeface="Arial" panose="020B0604020202020204" pitchFamily="34" charset="0"/>
              <a:buChar char="•"/>
            </a:pPr>
            <a:r>
              <a:rPr lang="en-US" sz="3200" dirty="0" smtClean="0"/>
              <a:t>Materials available in alternative formats</a:t>
            </a:r>
          </a:p>
          <a:p>
            <a:pPr marL="457200" indent="-457200">
              <a:buFont typeface="Arial" panose="020B0604020202020204" pitchFamily="34" charset="0"/>
              <a:buChar char="•"/>
            </a:pPr>
            <a:r>
              <a:rPr lang="en-US" sz="3200" dirty="0" smtClean="0"/>
              <a:t>Accessible website with all pictures and graphs tagged and videos captioned</a:t>
            </a:r>
          </a:p>
          <a:p>
            <a:pPr marL="457200" indent="-457200">
              <a:buFont typeface="Arial" panose="020B0604020202020204" pitchFamily="34" charset="0"/>
              <a:buChar char="•"/>
            </a:pPr>
            <a:r>
              <a:rPr lang="en-US" sz="3200" dirty="0" smtClean="0"/>
              <a:t>Offer individual training in addition to group classes</a:t>
            </a:r>
          </a:p>
          <a:p>
            <a:pPr marL="457200" indent="-457200">
              <a:buFont typeface="Arial" panose="020B0604020202020204" pitchFamily="34" charset="0"/>
              <a:buChar char="•"/>
            </a:pPr>
            <a:r>
              <a:rPr lang="en-US" sz="3200" dirty="0" smtClean="0"/>
              <a:t>Offer peer support and/or mentors</a:t>
            </a:r>
          </a:p>
          <a:p>
            <a:pPr marL="457200" indent="-457200">
              <a:buFont typeface="Arial" panose="020B0604020202020204" pitchFamily="34" charset="0"/>
              <a:buChar char="•"/>
            </a:pPr>
            <a:r>
              <a:rPr lang="en-US" sz="3200" dirty="0" smtClean="0"/>
              <a:t>Utilize disability community partners for sensitivity and accessibility training for your staff</a:t>
            </a:r>
            <a:endParaRPr lang="en-US" sz="3200" dirty="0"/>
          </a:p>
        </p:txBody>
      </p:sp>
      <p:sp>
        <p:nvSpPr>
          <p:cNvPr id="6" name="TextBox 5"/>
          <p:cNvSpPr txBox="1"/>
          <p:nvPr/>
        </p:nvSpPr>
        <p:spPr>
          <a:xfrm>
            <a:off x="152400" y="197639"/>
            <a:ext cx="6553200" cy="1097761"/>
          </a:xfrm>
          <a:prstGeom prst="rect">
            <a:avLst/>
          </a:prstGeom>
          <a:noFill/>
        </p:spPr>
        <p:txBody>
          <a:bodyPr wrap="square" rtlCol="0">
            <a:normAutofit/>
          </a:bodyPr>
          <a:lstStyle/>
          <a:p>
            <a:pPr>
              <a:buClr>
                <a:schemeClr val="accent1"/>
              </a:buClr>
            </a:pPr>
            <a:r>
              <a:rPr lang="en-US" sz="3200" b="1" dirty="0">
                <a:solidFill>
                  <a:schemeClr val="accent1"/>
                </a:solidFill>
              </a:rPr>
              <a:t>From Promise to </a:t>
            </a:r>
            <a:r>
              <a:rPr lang="en-US" sz="3200" b="1" dirty="0" smtClean="0">
                <a:solidFill>
                  <a:schemeClr val="accent1"/>
                </a:solidFill>
              </a:rPr>
              <a:t>Practice</a:t>
            </a:r>
            <a:endParaRPr lang="en-US" sz="3200" b="1" dirty="0">
              <a:solidFill>
                <a:schemeClr val="accent1"/>
              </a:solidFill>
            </a:endParaRPr>
          </a:p>
        </p:txBody>
      </p:sp>
    </p:spTree>
    <p:extLst>
      <p:ext uri="{BB962C8B-B14F-4D97-AF65-F5344CB8AC3E}">
        <p14:creationId xmlns:p14="http://schemas.microsoft.com/office/powerpoint/2010/main" val="30295899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00FC226-CBCB-46AE-BA68-5D9CFE2B89FC}" type="slidenum">
              <a:rPr lang="en-US" smtClean="0"/>
              <a:t>69</a:t>
            </a:fld>
            <a:endParaRPr lang="en-US" dirty="0"/>
          </a:p>
        </p:txBody>
      </p:sp>
      <p:sp>
        <p:nvSpPr>
          <p:cNvPr id="5" name="TextBox 4"/>
          <p:cNvSpPr txBox="1"/>
          <p:nvPr/>
        </p:nvSpPr>
        <p:spPr>
          <a:xfrm>
            <a:off x="228599" y="1676398"/>
            <a:ext cx="8610599" cy="4038602"/>
          </a:xfrm>
          <a:prstGeom prst="rect">
            <a:avLst/>
          </a:prstGeom>
          <a:noFill/>
        </p:spPr>
        <p:txBody>
          <a:bodyPr wrap="square" rtlCol="0">
            <a:normAutofit/>
          </a:bodyPr>
          <a:lstStyle/>
          <a:p>
            <a:r>
              <a:rPr lang="en-US" sz="2200" dirty="0" smtClean="0">
                <a:hlinkClick r:id="rId2"/>
              </a:rPr>
              <a:t>Integrating Financial Capability and Asset Building Strategies into the Public Workforce Development System</a:t>
            </a:r>
            <a:endParaRPr lang="en-US" sz="2200" dirty="0" smtClean="0"/>
          </a:p>
          <a:p>
            <a:r>
              <a:rPr lang="en-US" sz="2200" dirty="0" smtClean="0"/>
              <a:t>July 2015</a:t>
            </a:r>
          </a:p>
          <a:p>
            <a:endParaRPr lang="en-US" sz="2200" dirty="0"/>
          </a:p>
          <a:p>
            <a:pPr marL="342900" indent="-342900">
              <a:buFont typeface="Arial" panose="020B0604020202020204" pitchFamily="34" charset="0"/>
              <a:buChar char="•"/>
            </a:pPr>
            <a:r>
              <a:rPr lang="en-US" sz="2200" dirty="0" smtClean="0"/>
              <a:t>Integrating financial health assessment into intake process at AJCs.</a:t>
            </a:r>
          </a:p>
          <a:p>
            <a:pPr marL="342900" indent="-342900">
              <a:buFont typeface="Arial" panose="020B0604020202020204" pitchFamily="34" charset="0"/>
              <a:buChar char="•"/>
            </a:pPr>
            <a:r>
              <a:rPr lang="en-US" sz="2200" dirty="0" smtClean="0"/>
              <a:t>Offering financial education classes at AJCs.</a:t>
            </a:r>
          </a:p>
          <a:p>
            <a:pPr marL="342900" indent="-342900">
              <a:buFont typeface="Arial" panose="020B0604020202020204" pitchFamily="34" charset="0"/>
              <a:buChar char="•"/>
            </a:pPr>
            <a:r>
              <a:rPr lang="en-US" sz="2200" dirty="0" smtClean="0"/>
              <a:t>Offering free tax preparation assistance and becoming a VITA site.</a:t>
            </a:r>
          </a:p>
          <a:p>
            <a:pPr marL="342900" indent="-342900">
              <a:buFont typeface="Arial" panose="020B0604020202020204" pitchFamily="34" charset="0"/>
              <a:buChar char="•"/>
            </a:pPr>
            <a:r>
              <a:rPr lang="en-US" sz="2200" dirty="0" smtClean="0"/>
              <a:t>Offering financial coaching.</a:t>
            </a:r>
          </a:p>
          <a:p>
            <a:pPr marL="342900" indent="-342900">
              <a:buFont typeface="Arial" panose="020B0604020202020204" pitchFamily="34" charset="0"/>
              <a:buChar char="•"/>
            </a:pPr>
            <a:r>
              <a:rPr lang="en-US" sz="2200" dirty="0" smtClean="0"/>
              <a:t>Referring participants to existing community services.</a:t>
            </a:r>
          </a:p>
        </p:txBody>
      </p:sp>
      <p:sp>
        <p:nvSpPr>
          <p:cNvPr id="6" name="TextBox 5"/>
          <p:cNvSpPr txBox="1"/>
          <p:nvPr/>
        </p:nvSpPr>
        <p:spPr>
          <a:xfrm>
            <a:off x="152400" y="197639"/>
            <a:ext cx="6553200" cy="1097761"/>
          </a:xfrm>
          <a:prstGeom prst="rect">
            <a:avLst/>
          </a:prstGeom>
          <a:noFill/>
        </p:spPr>
        <p:txBody>
          <a:bodyPr wrap="square" rtlCol="0">
            <a:normAutofit/>
          </a:bodyPr>
          <a:lstStyle/>
          <a:p>
            <a:r>
              <a:rPr lang="en-US" sz="3200" b="1" dirty="0">
                <a:solidFill>
                  <a:schemeClr val="accent1"/>
                </a:solidFill>
              </a:rPr>
              <a:t>From Promise to </a:t>
            </a:r>
            <a:r>
              <a:rPr lang="en-US" sz="3200" b="1" dirty="0" smtClean="0">
                <a:solidFill>
                  <a:schemeClr val="accent1"/>
                </a:solidFill>
              </a:rPr>
              <a:t>Practice</a:t>
            </a:r>
            <a:endParaRPr lang="en-US" sz="3200" b="1" dirty="0">
              <a:solidFill>
                <a:schemeClr val="accent1"/>
              </a:solidFill>
            </a:endParaRPr>
          </a:p>
        </p:txBody>
      </p:sp>
    </p:spTree>
    <p:extLst>
      <p:ext uri="{BB962C8B-B14F-4D97-AF65-F5344CB8AC3E}">
        <p14:creationId xmlns:p14="http://schemas.microsoft.com/office/powerpoint/2010/main" val="17425174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integrate</a:t>
            </a:r>
            <a:r>
              <a:rPr lang="en-US" dirty="0" smtClean="0"/>
              <a:t>?</a:t>
            </a:r>
            <a:endParaRPr lang="en-US" dirty="0"/>
          </a:p>
        </p:txBody>
      </p:sp>
      <p:sp>
        <p:nvSpPr>
          <p:cNvPr id="4" name="Title 1"/>
          <p:cNvSpPr txBox="1">
            <a:spLocks/>
          </p:cNvSpPr>
          <p:nvPr/>
        </p:nvSpPr>
        <p:spPr>
          <a:xfrm>
            <a:off x="1485900" y="1690687"/>
            <a:ext cx="6231636"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ysClr val="windowText" lastClr="000000"/>
                </a:solidFill>
                <a:latin typeface="Gill Sans Std" pitchFamily="34" charset="0"/>
              </a:rPr>
              <a:t>Workforce + Financial Counseling =</a:t>
            </a:r>
          </a:p>
        </p:txBody>
      </p:sp>
      <p:grpSp>
        <p:nvGrpSpPr>
          <p:cNvPr id="5" name="Group 4"/>
          <p:cNvGrpSpPr/>
          <p:nvPr/>
        </p:nvGrpSpPr>
        <p:grpSpPr>
          <a:xfrm>
            <a:off x="1771650" y="2769520"/>
            <a:ext cx="5543550" cy="749969"/>
            <a:chOff x="838200" y="1219200"/>
            <a:chExt cx="7391400" cy="1447800"/>
          </a:xfrm>
        </p:grpSpPr>
        <p:sp>
          <p:nvSpPr>
            <p:cNvPr id="6" name="Rounded Rectangle 5"/>
            <p:cNvSpPr/>
            <p:nvPr/>
          </p:nvSpPr>
          <p:spPr>
            <a:xfrm>
              <a:off x="838200" y="1219200"/>
              <a:ext cx="7391400" cy="14478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Std" pitchFamily="34" charset="0"/>
              </a:endParaRPr>
            </a:p>
          </p:txBody>
        </p:sp>
        <p:grpSp>
          <p:nvGrpSpPr>
            <p:cNvPr id="7" name="Group 6"/>
            <p:cNvGrpSpPr/>
            <p:nvPr/>
          </p:nvGrpSpPr>
          <p:grpSpPr>
            <a:xfrm>
              <a:off x="914400" y="1371600"/>
              <a:ext cx="7146099" cy="1143000"/>
              <a:chOff x="914400" y="1371600"/>
              <a:chExt cx="7146099" cy="1143000"/>
            </a:xfrm>
          </p:grpSpPr>
          <p:sp>
            <p:nvSpPr>
              <p:cNvPr id="8" name="Up Arrow 7"/>
              <p:cNvSpPr/>
              <p:nvPr/>
            </p:nvSpPr>
            <p:spPr>
              <a:xfrm>
                <a:off x="914400" y="1371600"/>
                <a:ext cx="762000" cy="1143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Std" pitchFamily="34" charset="0"/>
                </a:endParaRPr>
              </a:p>
            </p:txBody>
          </p:sp>
          <p:sp>
            <p:nvSpPr>
              <p:cNvPr id="9" name="TextBox 8"/>
              <p:cNvSpPr txBox="1"/>
              <p:nvPr/>
            </p:nvSpPr>
            <p:spPr>
              <a:xfrm>
                <a:off x="1676400" y="1529442"/>
                <a:ext cx="6384099" cy="891235"/>
              </a:xfrm>
              <a:prstGeom prst="rect">
                <a:avLst/>
              </a:prstGeom>
              <a:noFill/>
            </p:spPr>
            <p:txBody>
              <a:bodyPr wrap="square" rtlCol="0">
                <a:spAutoFit/>
              </a:bodyPr>
              <a:lstStyle/>
              <a:p>
                <a:r>
                  <a:rPr lang="en-US" sz="2400" dirty="0">
                    <a:latin typeface="Gill Sans Std" pitchFamily="34" charset="0"/>
                  </a:rPr>
                  <a:t>Higher average </a:t>
                </a:r>
                <a:r>
                  <a:rPr lang="en-US" sz="2400" dirty="0" smtClean="0">
                    <a:latin typeface="Gill Sans Std" pitchFamily="34" charset="0"/>
                  </a:rPr>
                  <a:t>monthly incomes</a:t>
                </a:r>
                <a:endParaRPr lang="en-US" sz="2400" dirty="0">
                  <a:latin typeface="Gill Sans Std" pitchFamily="34" charset="0"/>
                </a:endParaRPr>
              </a:p>
            </p:txBody>
          </p:sp>
        </p:grpSp>
      </p:grpSp>
      <p:grpSp>
        <p:nvGrpSpPr>
          <p:cNvPr id="10" name="Group 9"/>
          <p:cNvGrpSpPr/>
          <p:nvPr/>
        </p:nvGrpSpPr>
        <p:grpSpPr>
          <a:xfrm>
            <a:off x="1771650" y="3671889"/>
            <a:ext cx="5543550" cy="749969"/>
            <a:chOff x="838200" y="1219200"/>
            <a:chExt cx="7391400" cy="1447800"/>
          </a:xfrm>
        </p:grpSpPr>
        <p:sp>
          <p:nvSpPr>
            <p:cNvPr id="11" name="Rounded Rectangle 10"/>
            <p:cNvSpPr/>
            <p:nvPr/>
          </p:nvSpPr>
          <p:spPr>
            <a:xfrm>
              <a:off x="838200" y="1219200"/>
              <a:ext cx="7391400" cy="14478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Std" pitchFamily="34" charset="0"/>
              </a:endParaRPr>
            </a:p>
          </p:txBody>
        </p:sp>
        <p:grpSp>
          <p:nvGrpSpPr>
            <p:cNvPr id="12" name="Group 11"/>
            <p:cNvGrpSpPr/>
            <p:nvPr/>
          </p:nvGrpSpPr>
          <p:grpSpPr>
            <a:xfrm>
              <a:off x="914400" y="1371600"/>
              <a:ext cx="7146099" cy="1143000"/>
              <a:chOff x="914400" y="1371600"/>
              <a:chExt cx="7146099" cy="1143000"/>
            </a:xfrm>
          </p:grpSpPr>
          <p:sp>
            <p:nvSpPr>
              <p:cNvPr id="13" name="Up Arrow 12"/>
              <p:cNvSpPr/>
              <p:nvPr/>
            </p:nvSpPr>
            <p:spPr>
              <a:xfrm>
                <a:off x="914400" y="1371600"/>
                <a:ext cx="762000" cy="1143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Std" pitchFamily="34" charset="0"/>
                </a:endParaRPr>
              </a:p>
            </p:txBody>
          </p:sp>
          <p:sp>
            <p:nvSpPr>
              <p:cNvPr id="14" name="TextBox 13"/>
              <p:cNvSpPr txBox="1"/>
              <p:nvPr/>
            </p:nvSpPr>
            <p:spPr>
              <a:xfrm>
                <a:off x="1964499" y="1529442"/>
                <a:ext cx="6096000" cy="891235"/>
              </a:xfrm>
              <a:prstGeom prst="rect">
                <a:avLst/>
              </a:prstGeom>
              <a:noFill/>
            </p:spPr>
            <p:txBody>
              <a:bodyPr wrap="square" rtlCol="0">
                <a:spAutoFit/>
              </a:bodyPr>
              <a:lstStyle/>
              <a:p>
                <a:r>
                  <a:rPr lang="en-US" sz="2400" dirty="0">
                    <a:latin typeface="Gill Sans Std" pitchFamily="34" charset="0"/>
                  </a:rPr>
                  <a:t>Higher job placement rates</a:t>
                </a:r>
              </a:p>
            </p:txBody>
          </p:sp>
        </p:grpSp>
      </p:grpSp>
      <p:grpSp>
        <p:nvGrpSpPr>
          <p:cNvPr id="15" name="Group 14"/>
          <p:cNvGrpSpPr/>
          <p:nvPr/>
        </p:nvGrpSpPr>
        <p:grpSpPr>
          <a:xfrm>
            <a:off x="1771650" y="4598320"/>
            <a:ext cx="5543550" cy="749969"/>
            <a:chOff x="838200" y="1219200"/>
            <a:chExt cx="7391400" cy="1447800"/>
          </a:xfrm>
        </p:grpSpPr>
        <p:sp>
          <p:nvSpPr>
            <p:cNvPr id="16" name="Rounded Rectangle 15"/>
            <p:cNvSpPr/>
            <p:nvPr/>
          </p:nvSpPr>
          <p:spPr>
            <a:xfrm>
              <a:off x="838200" y="1219200"/>
              <a:ext cx="7391400" cy="14478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Std" pitchFamily="34" charset="0"/>
              </a:endParaRPr>
            </a:p>
          </p:txBody>
        </p:sp>
        <p:grpSp>
          <p:nvGrpSpPr>
            <p:cNvPr id="17" name="Group 16"/>
            <p:cNvGrpSpPr/>
            <p:nvPr/>
          </p:nvGrpSpPr>
          <p:grpSpPr>
            <a:xfrm>
              <a:off x="914400" y="1371600"/>
              <a:ext cx="7162800" cy="1143000"/>
              <a:chOff x="914400" y="1371600"/>
              <a:chExt cx="7162800" cy="1143000"/>
            </a:xfrm>
          </p:grpSpPr>
          <p:sp>
            <p:nvSpPr>
              <p:cNvPr id="18" name="Up Arrow 17"/>
              <p:cNvSpPr/>
              <p:nvPr/>
            </p:nvSpPr>
            <p:spPr>
              <a:xfrm>
                <a:off x="914400" y="1371600"/>
                <a:ext cx="762000" cy="1143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Std" pitchFamily="34" charset="0"/>
                </a:endParaRPr>
              </a:p>
            </p:txBody>
          </p:sp>
          <p:sp>
            <p:nvSpPr>
              <p:cNvPr id="19" name="TextBox 18"/>
              <p:cNvSpPr txBox="1"/>
              <p:nvPr/>
            </p:nvSpPr>
            <p:spPr>
              <a:xfrm>
                <a:off x="1676400" y="1529442"/>
                <a:ext cx="6400800" cy="891235"/>
              </a:xfrm>
              <a:prstGeom prst="rect">
                <a:avLst/>
              </a:prstGeom>
              <a:noFill/>
            </p:spPr>
            <p:txBody>
              <a:bodyPr wrap="square" rtlCol="0">
                <a:spAutoFit/>
              </a:bodyPr>
              <a:lstStyle/>
              <a:p>
                <a:r>
                  <a:rPr lang="en-US" sz="2400" dirty="0">
                    <a:latin typeface="Gill Sans Std" pitchFamily="34" charset="0"/>
                  </a:rPr>
                  <a:t>Higher average salary a</a:t>
                </a:r>
                <a:r>
                  <a:rPr lang="en-US" sz="2400" dirty="0" smtClean="0">
                    <a:latin typeface="Gill Sans Std" pitchFamily="34" charset="0"/>
                  </a:rPr>
                  <a:t> year later</a:t>
                </a:r>
                <a:endParaRPr lang="en-US" sz="2400" dirty="0">
                  <a:latin typeface="Gill Sans Std" pitchFamily="34" charset="0"/>
                </a:endParaRPr>
              </a:p>
            </p:txBody>
          </p:sp>
        </p:grpSp>
      </p:grpSp>
    </p:spTree>
    <p:extLst>
      <p:ext uri="{BB962C8B-B14F-4D97-AF65-F5344CB8AC3E}">
        <p14:creationId xmlns:p14="http://schemas.microsoft.com/office/powerpoint/2010/main" val="11593487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smtClean="0"/>
              <a:t>Louisville Workforce </a:t>
            </a:r>
            <a:r>
              <a:rPr lang="en-US" sz="4000" dirty="0"/>
              <a:t>Development &amp; Financial Empowerment Collaborative </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DCE7F57-95CA-4C09-AF49-CF351186D83B}" type="slidenum">
              <a:rPr kumimoji="0" lang="en-US" sz="1400" b="1" i="0" u="none" strike="noStrike" kern="1200" cap="none" spc="0" normalizeH="0" baseline="0" noProof="0" smtClean="0">
                <a:ln>
                  <a:noFill/>
                </a:ln>
                <a:solidFill>
                  <a:prstClr val="black"/>
                </a:solidFill>
                <a:effectLst/>
                <a:uLnTx/>
                <a:uFillTx/>
                <a:latin typeface="Arial Black"/>
                <a:ea typeface="+mn-ea"/>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US" sz="1400" b="1" i="0" u="none" strike="noStrike" kern="1200" cap="none" spc="0" normalizeH="0" baseline="0" noProof="0" dirty="0">
              <a:ln>
                <a:noFill/>
              </a:ln>
              <a:solidFill>
                <a:prstClr val="black"/>
              </a:solidFill>
              <a:effectLst/>
              <a:uLnTx/>
              <a:uFillTx/>
              <a:latin typeface="Arial Black"/>
              <a:ea typeface="+mn-ea"/>
            </a:endParaRPr>
          </a:p>
        </p:txBody>
      </p:sp>
      <p:sp>
        <p:nvSpPr>
          <p:cNvPr id="3" name="TextBox 2"/>
          <p:cNvSpPr txBox="1"/>
          <p:nvPr/>
        </p:nvSpPr>
        <p:spPr>
          <a:xfrm>
            <a:off x="32239" y="152400"/>
            <a:ext cx="6673362" cy="584775"/>
          </a:xfrm>
          <a:prstGeom prst="rect">
            <a:avLst/>
          </a:prstGeom>
          <a:noFill/>
        </p:spPr>
        <p:txBody>
          <a:bodyPr wrap="square" rtlCol="0">
            <a:spAutoFit/>
          </a:bodyPr>
          <a:lstStyle/>
          <a:p>
            <a:r>
              <a:rPr lang="en-US" sz="3200" b="1" dirty="0" smtClean="0">
                <a:solidFill>
                  <a:schemeClr val="accent1"/>
                </a:solidFill>
              </a:rPr>
              <a:t>Demonstration in Kentucky</a:t>
            </a:r>
            <a:endParaRPr lang="en-US" sz="3200" b="1" dirty="0">
              <a:solidFill>
                <a:schemeClr val="accent1"/>
              </a:solidFill>
            </a:endParaRPr>
          </a:p>
        </p:txBody>
      </p:sp>
    </p:spTree>
    <p:extLst>
      <p:ext uri="{BB962C8B-B14F-4D97-AF65-F5344CB8AC3E}">
        <p14:creationId xmlns:p14="http://schemas.microsoft.com/office/powerpoint/2010/main" val="41389571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6324600" cy="1341437"/>
          </a:xfrm>
        </p:spPr>
        <p:txBody>
          <a:bodyPr>
            <a:noAutofit/>
          </a:bodyPr>
          <a:lstStyle/>
          <a:p>
            <a:r>
              <a:rPr lang="en-US" sz="2800" b="1" dirty="0">
                <a:solidFill>
                  <a:schemeClr val="accent1"/>
                </a:solidFill>
              </a:rPr>
              <a:t>Workforce Development/Financial Empowerment Collaborative Workgroup </a:t>
            </a:r>
          </a:p>
        </p:txBody>
      </p:sp>
      <p:sp>
        <p:nvSpPr>
          <p:cNvPr id="3" name="Content Placeholder 2"/>
          <p:cNvSpPr>
            <a:spLocks noGrp="1"/>
          </p:cNvSpPr>
          <p:nvPr>
            <p:ph sz="half" idx="1"/>
          </p:nvPr>
        </p:nvSpPr>
        <p:spPr>
          <a:xfrm>
            <a:off x="424543" y="1513114"/>
            <a:ext cx="4452257" cy="4354286"/>
          </a:xfrm>
        </p:spPr>
        <p:txBody>
          <a:bodyPr>
            <a:noAutofit/>
          </a:bodyPr>
          <a:lstStyle/>
          <a:p>
            <a:r>
              <a:rPr lang="en-US" sz="1700" dirty="0" smtClean="0"/>
              <a:t>Louisville Metro Community Services Center For Accessible Living</a:t>
            </a:r>
          </a:p>
          <a:p>
            <a:r>
              <a:rPr lang="en-US" sz="1700" dirty="0" smtClean="0"/>
              <a:t>Goodwill Industries</a:t>
            </a:r>
          </a:p>
          <a:p>
            <a:r>
              <a:rPr lang="en-US" sz="1700" dirty="0" smtClean="0"/>
              <a:t>Jewish Family &amp; Career Services</a:t>
            </a:r>
          </a:p>
          <a:p>
            <a:r>
              <a:rPr lang="en-US" sz="1700" dirty="0" smtClean="0"/>
              <a:t>KentuckianaWorks</a:t>
            </a:r>
          </a:p>
          <a:p>
            <a:r>
              <a:rPr lang="en-US" sz="1700" dirty="0" smtClean="0"/>
              <a:t>Kentucky Office for the Blind</a:t>
            </a:r>
          </a:p>
          <a:p>
            <a:r>
              <a:rPr lang="en-US" sz="1700" dirty="0" smtClean="0"/>
              <a:t>Kentucky Office of Employment &amp; Training</a:t>
            </a:r>
          </a:p>
          <a:p>
            <a:r>
              <a:rPr lang="en-US" sz="1700" dirty="0" smtClean="0"/>
              <a:t>Kentucky Office of Vocational Rehab</a:t>
            </a:r>
          </a:p>
          <a:p>
            <a:r>
              <a:rPr lang="en-US" sz="1700" dirty="0" smtClean="0"/>
              <a:t>Louisville Metro Community Services</a:t>
            </a:r>
          </a:p>
          <a:p>
            <a:r>
              <a:rPr lang="en-US" sz="1700" dirty="0" smtClean="0"/>
              <a:t>Office for Aging and Disabled Citizen</a:t>
            </a:r>
          </a:p>
          <a:p>
            <a:r>
              <a:rPr lang="en-US" sz="1700" dirty="0" smtClean="0"/>
              <a:t>Options Unlimited</a:t>
            </a:r>
          </a:p>
          <a:p>
            <a:r>
              <a:rPr lang="en-US" sz="1700" dirty="0" smtClean="0"/>
              <a:t>ResCare</a:t>
            </a:r>
          </a:p>
          <a:p>
            <a:r>
              <a:rPr lang="en-US" sz="1700" dirty="0" smtClean="0"/>
              <a:t>Zoom Group</a:t>
            </a:r>
          </a:p>
        </p:txBody>
      </p:sp>
      <p:sp>
        <p:nvSpPr>
          <p:cNvPr id="12" name="Content Placeholder 11"/>
          <p:cNvSpPr>
            <a:spLocks noGrp="1"/>
          </p:cNvSpPr>
          <p:nvPr>
            <p:ph sz="half" idx="2"/>
          </p:nvPr>
        </p:nvSpPr>
        <p:spPr>
          <a:xfrm>
            <a:off x="5181602" y="1600201"/>
            <a:ext cx="3332043" cy="4302381"/>
          </a:xfrm>
        </p:spPr>
        <p:txBody>
          <a:bodyPr>
            <a:normAutofit/>
          </a:bodyPr>
          <a:lstStyle/>
          <a:p>
            <a:r>
              <a:rPr lang="en-US" sz="1700" dirty="0" smtClean="0"/>
              <a:t>Bank On Louisville</a:t>
            </a:r>
          </a:p>
          <a:p>
            <a:r>
              <a:rPr lang="en-US" sz="1700" dirty="0" smtClean="0"/>
              <a:t>Federal Reserve Bank</a:t>
            </a:r>
          </a:p>
          <a:p>
            <a:r>
              <a:rPr lang="en-US" sz="1700" dirty="0" smtClean="0"/>
              <a:t>Fifth Third Bank</a:t>
            </a:r>
          </a:p>
          <a:p>
            <a:r>
              <a:rPr lang="en-US" sz="1700" dirty="0" smtClean="0"/>
              <a:t>Old National Bank</a:t>
            </a:r>
          </a:p>
          <a:p>
            <a:r>
              <a:rPr lang="en-US" sz="1700" dirty="0" smtClean="0"/>
              <a:t>PNC Bank</a:t>
            </a:r>
          </a:p>
          <a:p>
            <a:r>
              <a:rPr lang="en-US" sz="1700" dirty="0" smtClean="0"/>
              <a:t>Republic Bank</a:t>
            </a:r>
          </a:p>
          <a:p>
            <a:r>
              <a:rPr lang="en-US" sz="1700" dirty="0" smtClean="0"/>
              <a:t>US Bank </a:t>
            </a:r>
          </a:p>
          <a:p>
            <a:r>
              <a:rPr lang="en-US" sz="1700" dirty="0" smtClean="0"/>
              <a:t>Chase Bank</a:t>
            </a:r>
          </a:p>
          <a:p>
            <a:r>
              <a:rPr lang="en-US" sz="1700" dirty="0" smtClean="0"/>
              <a:t>BB&amp;T</a:t>
            </a:r>
          </a:p>
          <a:p>
            <a:r>
              <a:rPr lang="en-US" sz="1700" dirty="0" smtClean="0"/>
              <a:t>United Way</a:t>
            </a:r>
          </a:p>
          <a:p>
            <a:r>
              <a:rPr lang="en-US" sz="1700" dirty="0" smtClean="0"/>
              <a:t>Community Action Partnership (CAP)</a:t>
            </a:r>
            <a:endParaRPr lang="en-US" sz="1700" dirty="0"/>
          </a:p>
        </p:txBody>
      </p:sp>
      <p:sp>
        <p:nvSpPr>
          <p:cNvPr id="23" name="Slide Number Placeholder 22"/>
          <p:cNvSpPr>
            <a:spLocks noGrp="1"/>
          </p:cNvSpPr>
          <p:nvPr>
            <p:ph type="sldNum" sz="quarter" idx="4294967295"/>
          </p:nvPr>
        </p:nvSpPr>
        <p:spPr>
          <a:xfrm>
            <a:off x="0" y="6335713"/>
            <a:ext cx="53975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484C41-CA35-47BA-AE00-F8E4B4AC710B}" type="slidenum">
              <a:rPr kumimoji="0" lang="en-US" sz="1400" b="1" i="0" u="none" strike="noStrike" kern="1200" cap="none" spc="0" normalizeH="0" baseline="0" noProof="0" smtClean="0">
                <a:ln>
                  <a:noFill/>
                </a:ln>
                <a:solidFill>
                  <a:prstClr val="white"/>
                </a:solidFill>
                <a:effectLst/>
                <a:uLnTx/>
                <a:uFillTx/>
                <a:latin typeface="Arial Black"/>
                <a:ea typeface="+mn-ea"/>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US" sz="1400" b="1" i="0" u="none" strike="noStrike" kern="1200" cap="none" spc="0" normalizeH="0" baseline="0" noProof="0" dirty="0">
              <a:ln>
                <a:noFill/>
              </a:ln>
              <a:solidFill>
                <a:prstClr val="white"/>
              </a:solidFill>
              <a:effectLst/>
              <a:uLnTx/>
              <a:uFillTx/>
              <a:latin typeface="Arial Black"/>
              <a:ea typeface="+mn-ea"/>
            </a:endParaRPr>
          </a:p>
        </p:txBody>
      </p:sp>
    </p:spTree>
    <p:extLst>
      <p:ext uri="{BB962C8B-B14F-4D97-AF65-F5344CB8AC3E}">
        <p14:creationId xmlns:p14="http://schemas.microsoft.com/office/powerpoint/2010/main" val="23368136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Workforce Development/Financial Empowerment Collaborative Workgroup </a:t>
            </a:r>
          </a:p>
        </p:txBody>
      </p:sp>
      <p:sp>
        <p:nvSpPr>
          <p:cNvPr id="3" name="Content Placeholder 2"/>
          <p:cNvSpPr>
            <a:spLocks noGrp="1"/>
          </p:cNvSpPr>
          <p:nvPr>
            <p:ph idx="1"/>
          </p:nvPr>
        </p:nvSpPr>
        <p:spPr/>
        <p:txBody>
          <a:bodyPr>
            <a:normAutofit lnSpcReduction="10000"/>
          </a:bodyPr>
          <a:lstStyle/>
          <a:p>
            <a:r>
              <a:rPr lang="en-US" sz="2400" dirty="0" smtClean="0"/>
              <a:t>The </a:t>
            </a:r>
            <a:r>
              <a:rPr lang="en-US" sz="2400" dirty="0"/>
              <a:t>purpose of this collaborative </a:t>
            </a:r>
            <a:r>
              <a:rPr lang="en-US" sz="2400" dirty="0" smtClean="0"/>
              <a:t>is to:</a:t>
            </a:r>
          </a:p>
          <a:p>
            <a:endParaRPr lang="en-US" sz="2400" dirty="0" smtClean="0"/>
          </a:p>
          <a:p>
            <a:pPr lvl="1"/>
            <a:r>
              <a:rPr lang="en-US" sz="2400" dirty="0" smtClean="0"/>
              <a:t>Identify opportunities for universally designed services and supports that advance financial capability related to employment goals and </a:t>
            </a:r>
          </a:p>
          <a:p>
            <a:pPr lvl="1"/>
            <a:endParaRPr lang="en-US" sz="2400" dirty="0" smtClean="0"/>
          </a:p>
          <a:p>
            <a:pPr lvl="1"/>
            <a:r>
              <a:rPr lang="en-US" sz="2400" dirty="0" smtClean="0"/>
              <a:t>Improve </a:t>
            </a:r>
            <a:r>
              <a:rPr lang="en-US" sz="2400" dirty="0"/>
              <a:t>positive financial behavior for individuals with </a:t>
            </a:r>
            <a:r>
              <a:rPr lang="en-US" sz="2400" dirty="0" smtClean="0"/>
              <a:t>disabilities. </a:t>
            </a:r>
          </a:p>
          <a:p>
            <a:pPr marL="457200" lvl="1" indent="0">
              <a:buNone/>
            </a:pPr>
            <a:endParaRPr lang="en-US" sz="2400" dirty="0" smtClean="0"/>
          </a:p>
          <a:p>
            <a:pPr lvl="1"/>
            <a:r>
              <a:rPr lang="en-US" sz="2400" dirty="0" smtClean="0"/>
              <a:t>Particularly </a:t>
            </a:r>
            <a:r>
              <a:rPr lang="en-US" sz="2400" dirty="0"/>
              <a:t>those who use the workforce </a:t>
            </a:r>
            <a:r>
              <a:rPr lang="en-US" sz="2400" dirty="0" smtClean="0"/>
              <a:t>system</a:t>
            </a:r>
            <a:endParaRPr lang="en-US" sz="2400" dirty="0"/>
          </a:p>
          <a:p>
            <a:endParaRPr lang="en-US" dirty="0"/>
          </a:p>
        </p:txBody>
      </p:sp>
      <p:sp>
        <p:nvSpPr>
          <p:cNvPr id="4" name="Slide Number Placeholder 3"/>
          <p:cNvSpPr>
            <a:spLocks noGrp="1"/>
          </p:cNvSpPr>
          <p:nvPr>
            <p:ph type="sldNum" sz="quarter" idx="4294967295"/>
          </p:nvPr>
        </p:nvSpPr>
        <p:spPr>
          <a:xfrm>
            <a:off x="105827" y="6335156"/>
            <a:ext cx="540909"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2E33BF-5A54-45DE-B31C-D5280E3BAD5E}" type="slidenum">
              <a:rPr kumimoji="0" lang="en-US" sz="1400" b="1" i="0" u="none" strike="noStrike" kern="1200" cap="none" spc="0" normalizeH="0" baseline="0" noProof="0" smtClean="0">
                <a:ln>
                  <a:noFill/>
                </a:ln>
                <a:solidFill>
                  <a:prstClr val="white"/>
                </a:solidFill>
                <a:effectLst/>
                <a:uLnTx/>
                <a:uFillTx/>
                <a:latin typeface="Arial Black"/>
                <a:ea typeface="+mn-ea"/>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US" sz="1400" b="1" i="0" u="none" strike="noStrike" kern="1200" cap="none" spc="0" normalizeH="0" baseline="0" noProof="0" dirty="0">
              <a:ln>
                <a:noFill/>
              </a:ln>
              <a:solidFill>
                <a:prstClr val="white"/>
              </a:solidFill>
              <a:effectLst/>
              <a:uLnTx/>
              <a:uFillTx/>
              <a:latin typeface="Arial Black"/>
              <a:ea typeface="+mn-ea"/>
            </a:endParaRPr>
          </a:p>
        </p:txBody>
      </p:sp>
    </p:spTree>
    <p:extLst>
      <p:ext uri="{BB962C8B-B14F-4D97-AF65-F5344CB8AC3E}">
        <p14:creationId xmlns:p14="http://schemas.microsoft.com/office/powerpoint/2010/main" val="15994184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Workforce Development/Financial Empowerment Collaborative Workgroup </a:t>
            </a:r>
          </a:p>
        </p:txBody>
      </p:sp>
      <p:sp>
        <p:nvSpPr>
          <p:cNvPr id="3" name="Content Placeholder 2"/>
          <p:cNvSpPr>
            <a:spLocks noGrp="1"/>
          </p:cNvSpPr>
          <p:nvPr>
            <p:ph idx="1"/>
          </p:nvPr>
        </p:nvSpPr>
        <p:spPr/>
        <p:txBody>
          <a:bodyPr>
            <a:normAutofit lnSpcReduction="10000"/>
          </a:bodyPr>
          <a:lstStyle/>
          <a:p>
            <a:r>
              <a:rPr lang="en-US" sz="2400" dirty="0" smtClean="0"/>
              <a:t>Integration </a:t>
            </a:r>
            <a:r>
              <a:rPr lang="en-US" sz="2400" dirty="0"/>
              <a:t>of Financial Capability and Human and Social Services </a:t>
            </a:r>
            <a:r>
              <a:rPr lang="en-US" sz="2400" dirty="0" smtClean="0"/>
              <a:t>Delivery</a:t>
            </a:r>
          </a:p>
          <a:p>
            <a:endParaRPr lang="en-US" sz="2400" dirty="0"/>
          </a:p>
          <a:p>
            <a:r>
              <a:rPr lang="en-US" sz="2400" dirty="0"/>
              <a:t>Creation and Refinement of an Inclusive </a:t>
            </a:r>
            <a:r>
              <a:rPr lang="en-US" sz="2400" dirty="0" smtClean="0"/>
              <a:t>Model in Bank On Louisville</a:t>
            </a:r>
          </a:p>
          <a:p>
            <a:endParaRPr lang="en-US" sz="2400" dirty="0" smtClean="0"/>
          </a:p>
          <a:p>
            <a:r>
              <a:rPr lang="en-US" sz="2400" dirty="0"/>
              <a:t>Community Financial Empowerment Certification and Training </a:t>
            </a:r>
            <a:r>
              <a:rPr lang="en-US" sz="2400" dirty="0" smtClean="0"/>
              <a:t>program</a:t>
            </a:r>
          </a:p>
          <a:p>
            <a:pPr lvl="1"/>
            <a:r>
              <a:rPr lang="en-US" sz="2400" dirty="0">
                <a:hlinkClick r:id="rId2"/>
              </a:rPr>
              <a:t>https://</a:t>
            </a:r>
            <a:r>
              <a:rPr lang="en-US" sz="2400" dirty="0" smtClean="0">
                <a:hlinkClick r:id="rId2"/>
              </a:rPr>
              <a:t>louisvilleky.gov/government/community-services/community-financial-empowerment-certification</a:t>
            </a:r>
            <a:r>
              <a:rPr lang="en-US" sz="2400" dirty="0" smtClean="0"/>
              <a:t> </a:t>
            </a:r>
          </a:p>
          <a:p>
            <a:endParaRPr lang="en-US" dirty="0"/>
          </a:p>
        </p:txBody>
      </p:sp>
      <p:sp>
        <p:nvSpPr>
          <p:cNvPr id="4" name="Slide Number Placeholder 3"/>
          <p:cNvSpPr>
            <a:spLocks noGrp="1"/>
          </p:cNvSpPr>
          <p:nvPr>
            <p:ph type="sldNum" sz="quarter" idx="4294967295"/>
          </p:nvPr>
        </p:nvSpPr>
        <p:spPr>
          <a:xfrm>
            <a:off x="105827" y="6335156"/>
            <a:ext cx="540909"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2E33BF-5A54-45DE-B31C-D5280E3BAD5E}" type="slidenum">
              <a:rPr kumimoji="0" lang="en-US" sz="1400" b="1" i="0" u="none" strike="noStrike" kern="1200" cap="none" spc="0" normalizeH="0" baseline="0" noProof="0" smtClean="0">
                <a:ln>
                  <a:noFill/>
                </a:ln>
                <a:solidFill>
                  <a:prstClr val="white"/>
                </a:solidFill>
                <a:effectLst/>
                <a:uLnTx/>
                <a:uFillTx/>
                <a:latin typeface="Arial Black"/>
                <a:ea typeface="+mn-ea"/>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US" sz="1400" b="1" i="0" u="none" strike="noStrike" kern="1200" cap="none" spc="0" normalizeH="0" baseline="0" noProof="0" dirty="0">
              <a:ln>
                <a:noFill/>
              </a:ln>
              <a:solidFill>
                <a:prstClr val="white"/>
              </a:solidFill>
              <a:effectLst/>
              <a:uLnTx/>
              <a:uFillTx/>
              <a:latin typeface="Arial Black"/>
              <a:ea typeface="+mn-ea"/>
            </a:endParaRPr>
          </a:p>
        </p:txBody>
      </p:sp>
    </p:spTree>
    <p:extLst>
      <p:ext uri="{BB962C8B-B14F-4D97-AF65-F5344CB8AC3E}">
        <p14:creationId xmlns:p14="http://schemas.microsoft.com/office/powerpoint/2010/main" val="25539145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a:xfrm>
            <a:off x="228600" y="1447800"/>
            <a:ext cx="8392828" cy="4926708"/>
          </a:xfrm>
        </p:spPr>
        <p:txBody>
          <a:bodyPr>
            <a:normAutofit/>
          </a:bodyPr>
          <a:lstStyle/>
          <a:p>
            <a:r>
              <a:rPr lang="en-US" dirty="0" smtClean="0">
                <a:hlinkClick r:id="rId2"/>
              </a:rPr>
              <a:t>Financial Health Assessment Tool </a:t>
            </a:r>
            <a:endParaRPr lang="en-US" dirty="0" smtClean="0"/>
          </a:p>
          <a:p>
            <a:pPr lvl="1"/>
            <a:r>
              <a:rPr lang="en-US" dirty="0" smtClean="0"/>
              <a:t>Aids service providers in engaging clients in financial empowerment services and developing strategies to address financial issues.</a:t>
            </a:r>
          </a:p>
          <a:p>
            <a:endParaRPr lang="en-US" dirty="0" smtClean="0"/>
          </a:p>
          <a:p>
            <a:r>
              <a:rPr lang="en-US" dirty="0" smtClean="0">
                <a:hlinkClick r:id="rId3"/>
              </a:rPr>
              <a:t>Louisville Community Financial Empowerment Resource &amp; Referral Guide </a:t>
            </a:r>
            <a:endParaRPr lang="en-US" dirty="0" smtClean="0"/>
          </a:p>
          <a:p>
            <a:pPr lvl="1"/>
            <a:r>
              <a:rPr lang="en-US" dirty="0" smtClean="0"/>
              <a:t>Lists organizations offering financial empowerment related services to the Louisville community</a:t>
            </a:r>
          </a:p>
          <a:p>
            <a:endParaRPr lang="en-US" dirty="0" smtClean="0"/>
          </a:p>
          <a:p>
            <a:r>
              <a:rPr lang="en-US" dirty="0" smtClean="0">
                <a:hlinkClick r:id="rId4"/>
              </a:rPr>
              <a:t>Kentucky Disability &amp; Accessibility Resource &amp; Referral Guide</a:t>
            </a:r>
            <a:endParaRPr lang="en-US" dirty="0" smtClean="0"/>
          </a:p>
          <a:p>
            <a:pPr lvl="1"/>
            <a:r>
              <a:rPr lang="en-US" dirty="0" smtClean="0"/>
              <a:t>Lists organizations offering disability related services to the Louisville community</a:t>
            </a:r>
          </a:p>
          <a:p>
            <a:endParaRPr lang="en-US" dirty="0" smtClean="0"/>
          </a:p>
          <a:p>
            <a:r>
              <a:rPr lang="en-US" dirty="0" smtClean="0">
                <a:hlinkClick r:id="rId5"/>
              </a:rPr>
              <a:t>Financial Empowerment Information cards </a:t>
            </a:r>
            <a:r>
              <a:rPr lang="en-US" dirty="0" smtClean="0"/>
              <a:t>including information on: </a:t>
            </a:r>
          </a:p>
          <a:p>
            <a:pPr lvl="1"/>
            <a:r>
              <a:rPr lang="en-US" dirty="0" smtClean="0"/>
              <a:t>Credit, </a:t>
            </a:r>
          </a:p>
          <a:p>
            <a:pPr lvl="1"/>
            <a:r>
              <a:rPr lang="en-US" dirty="0" smtClean="0"/>
              <a:t>The dangers of relying on check cashing services, </a:t>
            </a:r>
          </a:p>
          <a:p>
            <a:pPr lvl="1"/>
            <a:r>
              <a:rPr lang="en-US" dirty="0" smtClean="0"/>
              <a:t>Myths related to working while receiving social security benefits, and </a:t>
            </a:r>
          </a:p>
          <a:p>
            <a:pPr lvl="1"/>
            <a:r>
              <a:rPr lang="en-US" dirty="0" smtClean="0"/>
              <a:t>Ways to maximize income through saving and financial education</a:t>
            </a:r>
          </a:p>
        </p:txBody>
      </p:sp>
      <p:sp>
        <p:nvSpPr>
          <p:cNvPr id="8" name="Slide Number Placeholder 7"/>
          <p:cNvSpPr>
            <a:spLocks noGrp="1"/>
          </p:cNvSpPr>
          <p:nvPr>
            <p:ph type="sldNum" sz="quarter" idx="4294967295"/>
          </p:nvPr>
        </p:nvSpPr>
        <p:spPr>
          <a:xfrm>
            <a:off x="105827" y="6335156"/>
            <a:ext cx="540909"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2E33BF-5A54-45DE-B31C-D5280E3BAD5E}" type="slidenum">
              <a:rPr kumimoji="0" lang="en-US" sz="1400" b="1" i="0" u="none" strike="noStrike" kern="1200" cap="none" spc="0" normalizeH="0" baseline="0" noProof="0" smtClean="0">
                <a:ln>
                  <a:noFill/>
                </a:ln>
                <a:solidFill>
                  <a:prstClr val="white"/>
                </a:solidFill>
                <a:effectLst/>
                <a:uLnTx/>
                <a:uFillTx/>
                <a:latin typeface="Arial Black"/>
                <a:ea typeface="+mn-ea"/>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US" sz="1400" b="1" i="0" u="none" strike="noStrike" kern="1200" cap="none" spc="0" normalizeH="0" baseline="0" noProof="0" dirty="0">
              <a:ln>
                <a:noFill/>
              </a:ln>
              <a:solidFill>
                <a:prstClr val="white"/>
              </a:solidFill>
              <a:effectLst/>
              <a:uLnTx/>
              <a:uFillTx/>
              <a:latin typeface="Arial Black"/>
              <a:ea typeface="+mn-ea"/>
            </a:endParaRPr>
          </a:p>
        </p:txBody>
      </p:sp>
    </p:spTree>
    <p:extLst>
      <p:ext uri="{BB962C8B-B14F-4D97-AF65-F5344CB8AC3E}">
        <p14:creationId xmlns:p14="http://schemas.microsoft.com/office/powerpoint/2010/main" val="306732207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4428701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581400"/>
            <a:ext cx="8229600" cy="1343148"/>
          </a:xfrm>
        </p:spPr>
        <p:txBody>
          <a:bodyPr/>
          <a:lstStyle/>
          <a:p>
            <a:pPr marL="0" indent="0" algn="ctr">
              <a:buNone/>
            </a:pPr>
            <a:r>
              <a:rPr lang="en-US" sz="2000" dirty="0" smtClean="0">
                <a:solidFill>
                  <a:schemeClr val="tx2"/>
                </a:solidFill>
                <a:hlinkClick r:id="rId2"/>
              </a:rPr>
              <a:t>Google Play link</a:t>
            </a:r>
            <a:endParaRPr lang="en-US" sz="2000" dirty="0">
              <a:solidFill>
                <a:schemeClr val="tx2"/>
              </a:solidFill>
            </a:endParaRPr>
          </a:p>
          <a:p>
            <a:pPr marL="0" indent="0" algn="ctr">
              <a:buNone/>
            </a:pPr>
            <a:r>
              <a:rPr lang="en-US" sz="2000" dirty="0" smtClean="0">
                <a:solidFill>
                  <a:schemeClr val="tx2"/>
                </a:solidFill>
                <a:hlinkClick r:id="rId3"/>
              </a:rPr>
              <a:t>iTunes link</a:t>
            </a:r>
            <a:endParaRPr lang="en-US" sz="2000" dirty="0" smtClean="0">
              <a:solidFill>
                <a:schemeClr val="tx2"/>
              </a:solidFill>
            </a:endParaRPr>
          </a:p>
          <a:p>
            <a:pPr marL="0" indent="0" algn="ctr">
              <a:buNone/>
            </a:pPr>
            <a:r>
              <a:rPr lang="en-US" sz="2000" dirty="0" smtClean="0">
                <a:solidFill>
                  <a:schemeClr val="tx2"/>
                </a:solidFill>
                <a:hlinkClick r:id="rId4"/>
              </a:rPr>
              <a:t>Amazon link (with preview)</a:t>
            </a:r>
            <a:endParaRPr lang="en-US" sz="2000" dirty="0">
              <a:solidFill>
                <a:schemeClr val="tx2"/>
              </a:solidFill>
            </a:endParaRPr>
          </a:p>
        </p:txBody>
      </p:sp>
      <p:sp>
        <p:nvSpPr>
          <p:cNvPr id="6" name="TextBox 5"/>
          <p:cNvSpPr txBox="1"/>
          <p:nvPr/>
        </p:nvSpPr>
        <p:spPr>
          <a:xfrm>
            <a:off x="76200" y="304800"/>
            <a:ext cx="6457950" cy="533400"/>
          </a:xfrm>
          <a:prstGeom prst="rect">
            <a:avLst/>
          </a:prstGeom>
          <a:noFill/>
        </p:spPr>
        <p:txBody>
          <a:bodyPr wrap="square" rtlCol="0">
            <a:noAutofit/>
          </a:bodyPr>
          <a:lstStyle/>
          <a:p>
            <a:pPr algn="ctr" defTabSz="457200" fontAlgn="base">
              <a:spcBef>
                <a:spcPct val="0"/>
              </a:spcBef>
              <a:spcAft>
                <a:spcPct val="0"/>
              </a:spcAft>
              <a:defRPr/>
            </a:pPr>
            <a:r>
              <a:rPr lang="en-US" sz="3200" b="1" kern="1200" dirty="0">
                <a:solidFill>
                  <a:schemeClr val="accent1"/>
                </a:solidFill>
                <a:latin typeface="Calibri" pitchFamily="34" charset="0"/>
                <a:ea typeface="MS PGothic" pitchFamily="34" charset="-128"/>
              </a:rPr>
              <a:t>Financial Capability in Hip Hop Genre</a:t>
            </a:r>
          </a:p>
          <a:p>
            <a:pPr marL="0" lvl="0" indent="0" algn="ctr" defTabSz="457200" eaLnBrk="1" fontAlgn="base" latinLnBrk="0" hangingPunct="1">
              <a:spcBef>
                <a:spcPct val="0"/>
              </a:spcBef>
              <a:spcAft>
                <a:spcPct val="0"/>
              </a:spcAft>
              <a:buClrTx/>
              <a:buSzTx/>
              <a:tabLst/>
              <a:defRPr/>
            </a:pPr>
            <a:endParaRPr lang="en-US" sz="3200" b="1" kern="1200" dirty="0">
              <a:solidFill>
                <a:schemeClr val="accent1"/>
              </a:solidFill>
              <a:latin typeface="Calibri" pitchFamily="34" charset="0"/>
              <a:ea typeface="MS PGothic"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sz="3200" kern="1200" dirty="0">
              <a:solidFill>
                <a:prstClr val="black"/>
              </a:solidFill>
              <a:latin typeface="Calibri" pitchFamily="34" charset="0"/>
              <a:ea typeface="MS PGothic"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hlinkClick r:id="rId5"/>
              </a:rPr>
              <a:t>Interview: NDI and 4 Wheel City</a:t>
            </a:r>
            <a:endParaRPr kumimoji="0" lang="en-US" sz="4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421468517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064151"/>
            <a:ext cx="8229600" cy="3657600"/>
          </a:xfrm>
        </p:spPr>
        <p:txBody>
          <a:bodyPr/>
          <a:lstStyle/>
          <a:p>
            <a:pPr marL="0" indent="0">
              <a:buNone/>
            </a:pPr>
            <a:r>
              <a:rPr lang="en-US" sz="2800" dirty="0"/>
              <a:t>GOOD MORNING AMERICA,</a:t>
            </a:r>
          </a:p>
          <a:p>
            <a:pPr marL="0" indent="0">
              <a:buNone/>
            </a:pPr>
            <a:r>
              <a:rPr lang="en-US" sz="2800" dirty="0"/>
              <a:t>LET’S TALK ABOUT THE MONEY, LET’S TALK ABOUT THIS CASH.</a:t>
            </a:r>
          </a:p>
          <a:p>
            <a:pPr marL="0" indent="0">
              <a:buNone/>
            </a:pPr>
            <a:r>
              <a:rPr lang="en-US" sz="2800" dirty="0"/>
              <a:t>CHORUS: I CAN WORK I CAN DREAM I CAN BE SO MAINSTREAM/ I CAN WORK I CAN DREAM I CAN BE SO MAINSTREAM/ I CAN WORK I CAN DREAM I CAN BE SO MAINSTREAM/ </a:t>
            </a:r>
            <a:endParaRPr lang="en-US" sz="2800" dirty="0" smtClean="0"/>
          </a:p>
          <a:p>
            <a:pPr marL="0" indent="0" algn="ctr">
              <a:buNone/>
            </a:pPr>
            <a:endParaRPr lang="en-US" dirty="0">
              <a:solidFill>
                <a:schemeClr val="tx2"/>
              </a:solidFill>
            </a:endParaRPr>
          </a:p>
        </p:txBody>
      </p:sp>
      <p:sp>
        <p:nvSpPr>
          <p:cNvPr id="6" name="TextBox 5"/>
          <p:cNvSpPr txBox="1"/>
          <p:nvPr/>
        </p:nvSpPr>
        <p:spPr>
          <a:xfrm>
            <a:off x="152400" y="33337"/>
            <a:ext cx="6781800" cy="1262063"/>
          </a:xfrm>
          <a:prstGeom prst="rect">
            <a:avLst/>
          </a:prstGeom>
          <a:noFill/>
        </p:spPr>
        <p:txBody>
          <a:bodyPr wrap="square" rtlCol="0">
            <a:noAutofit/>
          </a:bodyPr>
          <a:lstStyle/>
          <a:p>
            <a:pPr algn="ctr" defTabSz="457200" fontAlgn="base">
              <a:spcBef>
                <a:spcPct val="0"/>
              </a:spcBef>
              <a:spcAft>
                <a:spcPct val="0"/>
              </a:spcAft>
              <a:defRPr/>
            </a:pPr>
            <a:r>
              <a:rPr kumimoji="0" lang="en-US" sz="3200" b="1" i="0" u="none" strike="noStrike" kern="1200" cap="none" spc="0" normalizeH="0" baseline="0" noProof="0" dirty="0" smtClean="0">
                <a:ln>
                  <a:noFill/>
                </a:ln>
                <a:solidFill>
                  <a:schemeClr val="accent1"/>
                </a:solidFill>
                <a:effectLst/>
                <a:uLnTx/>
                <a:uFillTx/>
                <a:latin typeface="Calibri" pitchFamily="34" charset="0"/>
                <a:ea typeface="MS PGothic" pitchFamily="34" charset="-128"/>
                <a:cs typeface="+mn-cs"/>
              </a:rPr>
              <a:t>“</a:t>
            </a:r>
            <a:r>
              <a:rPr lang="en-US" sz="3200" b="1" kern="1200" dirty="0">
                <a:solidFill>
                  <a:schemeClr val="accent1"/>
                </a:solidFill>
                <a:latin typeface="Calibri" pitchFamily="34" charset="0"/>
                <a:ea typeface="MS PGothic" pitchFamily="34" charset="-128"/>
                <a:cs typeface="+mn-cs"/>
              </a:rPr>
              <a:t>Mainstream”</a:t>
            </a:r>
          </a:p>
          <a:p>
            <a:pPr algn="ctr" defTabSz="457200" fontAlgn="base">
              <a:spcBef>
                <a:spcPct val="0"/>
              </a:spcBef>
              <a:spcAft>
                <a:spcPct val="0"/>
              </a:spcAft>
              <a:defRPr/>
            </a:pPr>
            <a:r>
              <a:rPr lang="en-US" sz="3200" b="1" kern="1200" dirty="0">
                <a:solidFill>
                  <a:schemeClr val="accent1"/>
                </a:solidFill>
                <a:latin typeface="Calibri" pitchFamily="34" charset="0"/>
                <a:ea typeface="MS PGothic" pitchFamily="34" charset="-128"/>
                <a:cs typeface="+mn-cs"/>
              </a:rPr>
              <a:t>4 Wheel </a:t>
            </a:r>
            <a:r>
              <a:rPr lang="en-US" sz="3200" b="1" kern="1200" dirty="0" smtClean="0">
                <a:solidFill>
                  <a:schemeClr val="accent1"/>
                </a:solidFill>
                <a:latin typeface="Calibri" pitchFamily="34" charset="0"/>
                <a:ea typeface="MS PGothic" pitchFamily="34" charset="-128"/>
                <a:cs typeface="+mn-cs"/>
              </a:rPr>
              <a:t>City lyrics</a:t>
            </a:r>
            <a:endParaRPr lang="en-US" sz="3200" b="1" kern="1200" dirty="0">
              <a:solidFill>
                <a:schemeClr val="accent1"/>
              </a:solidFill>
              <a:latin typeface="Calibri" pitchFamily="34" charset="0"/>
              <a:ea typeface="MS PGothic" pitchFamily="34" charset="-128"/>
              <a:cs typeface="+mn-cs"/>
            </a:endParaRPr>
          </a:p>
        </p:txBody>
      </p:sp>
    </p:spTree>
    <p:extLst>
      <p:ext uri="{BB962C8B-B14F-4D97-AF65-F5344CB8AC3E}">
        <p14:creationId xmlns:p14="http://schemas.microsoft.com/office/powerpoint/2010/main" val="392146999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04937"/>
            <a:ext cx="8229600" cy="4191000"/>
          </a:xfrm>
        </p:spPr>
        <p:txBody>
          <a:bodyPr/>
          <a:lstStyle/>
          <a:p>
            <a:pPr marL="0" indent="0">
              <a:buNone/>
            </a:pPr>
            <a:r>
              <a:rPr lang="en-US" sz="2400" dirty="0"/>
              <a:t>SURVIVAL IS MY REALITY SO DON'T WANT YOUR PITY OR YOUR CHARITY/ I'M WORTHY AND ABLE TO BECOME FINANCIALLY STABLE/ LOOK POVERTY IS NO VANITY ITS A DON'T MESS WITH ME PROFANITY/ </a:t>
            </a:r>
            <a:endParaRPr lang="en-US" sz="2400" dirty="0" smtClean="0"/>
          </a:p>
          <a:p>
            <a:pPr marL="0" indent="0">
              <a:buNone/>
            </a:pPr>
            <a:r>
              <a:rPr lang="en-US" sz="2400" dirty="0" smtClean="0"/>
              <a:t>SO </a:t>
            </a:r>
            <a:r>
              <a:rPr lang="en-US" sz="2400" dirty="0"/>
              <a:t>NO MORE BENJAMINS FROM THE PAWN SHOP/ BANK OF AMERICA MY FIRST STOP/ SO COUNT ME IN COUNT ME UP / LAND OF THE FREE LOTS OF LUCK / </a:t>
            </a:r>
            <a:endParaRPr lang="en-US" sz="2400" dirty="0" smtClean="0"/>
          </a:p>
          <a:p>
            <a:pPr marL="0" indent="0">
              <a:buNone/>
            </a:pPr>
            <a:r>
              <a:rPr lang="en-US" sz="2400" dirty="0" smtClean="0"/>
              <a:t>WE </a:t>
            </a:r>
            <a:r>
              <a:rPr lang="en-US" sz="2400" dirty="0"/>
              <a:t>NEED MORE BREAD TO GET AHEAD CAUSE THIS STATUS QUO IS LIKE  BEING DEAD SO EXTEND ME CREDIT GIVE ME A CHANCE I’M READY TO DO THE MONEY DANCE/ I’M READY TO DO THE MONEY </a:t>
            </a:r>
            <a:r>
              <a:rPr lang="en-US" sz="2400" dirty="0" smtClean="0"/>
              <a:t>DANCE/ </a:t>
            </a:r>
            <a:endParaRPr lang="en-US" sz="2400" dirty="0"/>
          </a:p>
        </p:txBody>
      </p:sp>
      <p:sp>
        <p:nvSpPr>
          <p:cNvPr id="6" name="TextBox 5"/>
          <p:cNvSpPr txBox="1"/>
          <p:nvPr/>
        </p:nvSpPr>
        <p:spPr>
          <a:xfrm>
            <a:off x="-914400" y="-14288"/>
            <a:ext cx="6705600" cy="1419225"/>
          </a:xfrm>
          <a:prstGeom prst="rect">
            <a:avLst/>
          </a:prstGeom>
          <a:noFill/>
        </p:spPr>
        <p:txBody>
          <a:bodyPr wrap="square" rtlCol="0">
            <a:noAutofit/>
          </a:bodyPr>
          <a:lstStyle/>
          <a:p>
            <a:pPr marL="0" lvl="0" indent="0" algn="ctr" defTabSz="457200" eaLnBrk="1" fontAlgn="base" latinLnBrk="0" hangingPunct="1">
              <a:spcBef>
                <a:spcPct val="0"/>
              </a:spcBef>
              <a:spcAft>
                <a:spcPct val="0"/>
              </a:spcAft>
              <a:buClrTx/>
              <a:buSzTx/>
              <a:tabLst/>
              <a:defRPr/>
            </a:pPr>
            <a:r>
              <a:rPr lang="en-US" sz="3200" b="1" kern="1200" dirty="0">
                <a:solidFill>
                  <a:schemeClr val="accent1"/>
                </a:solidFill>
                <a:latin typeface="Calibri" pitchFamily="34" charset="0"/>
                <a:ea typeface="MS PGothic" pitchFamily="34" charset="-128"/>
                <a:cs typeface="+mn-cs"/>
              </a:rPr>
              <a:t>“Mainstream”</a:t>
            </a:r>
          </a:p>
          <a:p>
            <a:pPr marL="0" lvl="0" indent="0" algn="ctr" defTabSz="457200" eaLnBrk="1" fontAlgn="base" latinLnBrk="0" hangingPunct="1">
              <a:spcBef>
                <a:spcPct val="0"/>
              </a:spcBef>
              <a:spcAft>
                <a:spcPct val="0"/>
              </a:spcAft>
              <a:buClrTx/>
              <a:buSzTx/>
              <a:tabLst/>
              <a:defRPr/>
            </a:pPr>
            <a:r>
              <a:rPr lang="en-US" sz="3200" b="1" kern="1200" dirty="0">
                <a:solidFill>
                  <a:schemeClr val="accent1"/>
                </a:solidFill>
                <a:latin typeface="Calibri" pitchFamily="34" charset="0"/>
                <a:ea typeface="MS PGothic" pitchFamily="34" charset="-128"/>
                <a:cs typeface="+mn-cs"/>
              </a:rPr>
              <a:t>4 Wheel </a:t>
            </a:r>
            <a:r>
              <a:rPr lang="en-US" sz="3200" b="1" kern="1200" dirty="0" smtClean="0">
                <a:solidFill>
                  <a:schemeClr val="accent1"/>
                </a:solidFill>
                <a:latin typeface="Calibri" pitchFamily="34" charset="0"/>
                <a:ea typeface="MS PGothic" pitchFamily="34" charset="-128"/>
                <a:cs typeface="+mn-cs"/>
              </a:rPr>
              <a:t>City lyrics</a:t>
            </a:r>
            <a:endParaRPr lang="en-US" sz="3200" b="1" kern="1200" dirty="0">
              <a:solidFill>
                <a:schemeClr val="accent1"/>
              </a:solidFill>
              <a:latin typeface="Calibri" pitchFamily="34" charset="0"/>
              <a:ea typeface="MS PGothic" pitchFamily="34" charset="-128"/>
              <a:cs typeface="+mn-cs"/>
            </a:endParaRPr>
          </a:p>
        </p:txBody>
      </p:sp>
    </p:spTree>
    <p:extLst>
      <p:ext uri="{BB962C8B-B14F-4D97-AF65-F5344CB8AC3E}">
        <p14:creationId xmlns:p14="http://schemas.microsoft.com/office/powerpoint/2010/main" val="5409846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instream_clip 1">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4267200" y="4191000"/>
            <a:ext cx="609600" cy="609600"/>
          </a:xfrm>
        </p:spPr>
      </p:pic>
      <p:sp>
        <p:nvSpPr>
          <p:cNvPr id="6" name="TextBox 5"/>
          <p:cNvSpPr txBox="1"/>
          <p:nvPr/>
        </p:nvSpPr>
        <p:spPr>
          <a:xfrm>
            <a:off x="1046075" y="1981200"/>
            <a:ext cx="6903218" cy="2049864"/>
          </a:xfrm>
          <a:prstGeom prst="rect">
            <a:avLst/>
          </a:prstGeom>
          <a:noFill/>
        </p:spPr>
        <p:txBody>
          <a:bodyPr wrap="square"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4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“Mainstream”</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4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4 Wheel City</a:t>
            </a:r>
            <a:endParaRPr kumimoji="0" lang="en-US" sz="4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
        <p:nvSpPr>
          <p:cNvPr id="3" name="TextBox 2"/>
          <p:cNvSpPr txBox="1"/>
          <p:nvPr/>
        </p:nvSpPr>
        <p:spPr>
          <a:xfrm>
            <a:off x="592138" y="177225"/>
            <a:ext cx="5485797" cy="584775"/>
          </a:xfrm>
          <a:prstGeom prst="rect">
            <a:avLst/>
          </a:prstGeom>
          <a:noFill/>
        </p:spPr>
        <p:txBody>
          <a:bodyPr wrap="none" rtlCol="0">
            <a:spAutoFit/>
          </a:bodyPr>
          <a:lstStyle/>
          <a:p>
            <a:pPr algn="ctr" defTabSz="457200" fontAlgn="base">
              <a:spcBef>
                <a:spcPct val="0"/>
              </a:spcBef>
              <a:spcAft>
                <a:spcPct val="0"/>
              </a:spcAft>
              <a:defRPr/>
            </a:pPr>
            <a:r>
              <a:rPr lang="en-US" sz="3200" b="1" kern="1200" dirty="0" smtClean="0">
                <a:solidFill>
                  <a:schemeClr val="accent1"/>
                </a:solidFill>
                <a:latin typeface="Calibri" pitchFamily="34" charset="0"/>
                <a:ea typeface="MS PGothic" pitchFamily="34" charset="-128"/>
                <a:cs typeface="+mn-cs"/>
              </a:rPr>
              <a:t>Hip Hop on Financial Capability</a:t>
            </a:r>
            <a:endParaRPr lang="en-US" sz="3200" b="1" kern="1200" dirty="0">
              <a:solidFill>
                <a:schemeClr val="accent1"/>
              </a:solidFill>
              <a:latin typeface="Calibri" pitchFamily="34" charset="0"/>
              <a:ea typeface="MS PGothic" pitchFamily="34" charset="-128"/>
              <a:cs typeface="+mn-cs"/>
            </a:endParaRPr>
          </a:p>
        </p:txBody>
      </p:sp>
    </p:spTree>
    <p:extLst>
      <p:ext uri="{BB962C8B-B14F-4D97-AF65-F5344CB8AC3E}">
        <p14:creationId xmlns:p14="http://schemas.microsoft.com/office/powerpoint/2010/main" val="20391202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5" name="Picture 4" descr="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371600"/>
            <a:ext cx="8763000" cy="4800600"/>
          </a:xfrm>
          <a:prstGeom prst="rect">
            <a:avLst/>
          </a:prstGeom>
        </p:spPr>
      </p:pic>
      <p:sp>
        <p:nvSpPr>
          <p:cNvPr id="2" name="TextBox 1"/>
          <p:cNvSpPr txBox="1"/>
          <p:nvPr/>
        </p:nvSpPr>
        <p:spPr>
          <a:xfrm>
            <a:off x="370114" y="457200"/>
            <a:ext cx="4782078" cy="584775"/>
          </a:xfrm>
          <a:prstGeom prst="rect">
            <a:avLst/>
          </a:prstGeom>
          <a:noFill/>
        </p:spPr>
        <p:txBody>
          <a:bodyPr wrap="none" rtlCol="0">
            <a:spAutoFit/>
          </a:bodyPr>
          <a:lstStyle/>
          <a:p>
            <a:r>
              <a:rPr lang="en-US" sz="3200" b="1" dirty="0">
                <a:solidFill>
                  <a:schemeClr val="accent1"/>
                </a:solidFill>
              </a:rPr>
              <a:t>Integration Approaches</a:t>
            </a:r>
          </a:p>
        </p:txBody>
      </p:sp>
    </p:spTree>
    <p:extLst>
      <p:ext uri="{BB962C8B-B14F-4D97-AF65-F5344CB8AC3E}">
        <p14:creationId xmlns:p14="http://schemas.microsoft.com/office/powerpoint/2010/main" val="3417674824"/>
      </p:ext>
    </p:extLst>
  </p:cSld>
  <p:clrMapOvr>
    <a:overrideClrMapping bg1="lt1" tx1="dk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00FC226-CBCB-46AE-BA68-5D9CFE2B89FC}" type="slidenum">
              <a:rPr lang="en-US" smtClean="0"/>
              <a:t>80</a:t>
            </a:fld>
            <a:endParaRPr lang="en-US" dirty="0"/>
          </a:p>
        </p:txBody>
      </p:sp>
      <p:sp>
        <p:nvSpPr>
          <p:cNvPr id="5" name="TextBox 4"/>
          <p:cNvSpPr txBox="1"/>
          <p:nvPr/>
        </p:nvSpPr>
        <p:spPr>
          <a:xfrm>
            <a:off x="228599" y="1676398"/>
            <a:ext cx="8610599" cy="4038602"/>
          </a:xfrm>
          <a:prstGeom prst="rect">
            <a:avLst/>
          </a:prstGeom>
          <a:noFill/>
        </p:spPr>
        <p:txBody>
          <a:bodyPr wrap="square" rtlCol="0">
            <a:normAutofit fontScale="92500" lnSpcReduction="10000"/>
          </a:bodyPr>
          <a:lstStyle/>
          <a:p>
            <a:r>
              <a:rPr lang="en-US" sz="2400" u="sng" dirty="0"/>
              <a:t>Additional </a:t>
            </a:r>
            <a:r>
              <a:rPr lang="en-US" sz="2400" u="sng" dirty="0" smtClean="0"/>
              <a:t>Resources</a:t>
            </a:r>
            <a:endParaRPr lang="en-US" sz="2200" u="sng" dirty="0" smtClean="0"/>
          </a:p>
          <a:p>
            <a:endParaRPr lang="en-US" sz="2200" dirty="0" smtClean="0"/>
          </a:p>
          <a:p>
            <a:r>
              <a:rPr lang="en-US" sz="2200" dirty="0" smtClean="0"/>
              <a:t>Employee Benefits Security Administration (EBSA)</a:t>
            </a:r>
          </a:p>
          <a:p>
            <a:r>
              <a:rPr lang="en-US" sz="2200" dirty="0" smtClean="0">
                <a:hlinkClick r:id="rId2"/>
              </a:rPr>
              <a:t>Savings Fitness: A Guide to Your Money and Your Financial Future</a:t>
            </a:r>
            <a:endParaRPr lang="en-US" sz="2200" dirty="0" smtClean="0"/>
          </a:p>
          <a:p>
            <a:pPr marL="342900" indent="-342900">
              <a:buFont typeface="Arial" panose="020B0604020202020204" pitchFamily="34" charset="0"/>
              <a:buChar char="•"/>
            </a:pPr>
            <a:endParaRPr lang="en-US" sz="2200" dirty="0" smtClean="0"/>
          </a:p>
          <a:p>
            <a:r>
              <a:rPr lang="en-US" sz="2200" dirty="0" smtClean="0"/>
              <a:t>Federal Deposit Insurance Corporation (FDIC)</a:t>
            </a:r>
          </a:p>
          <a:p>
            <a:r>
              <a:rPr lang="en-US" sz="2200" dirty="0" smtClean="0">
                <a:hlinkClick r:id="rId3"/>
              </a:rPr>
              <a:t>Money Smart</a:t>
            </a:r>
            <a:endParaRPr lang="en-US" sz="2200" dirty="0" smtClean="0"/>
          </a:p>
          <a:p>
            <a:pPr marL="342900" indent="-342900">
              <a:buFont typeface="Arial" panose="020B0604020202020204" pitchFamily="34" charset="0"/>
              <a:buChar char="•"/>
            </a:pPr>
            <a:endParaRPr lang="en-US" sz="2200" dirty="0" smtClean="0"/>
          </a:p>
          <a:p>
            <a:r>
              <a:rPr lang="en-US" sz="2200" dirty="0" smtClean="0"/>
              <a:t>National Disability Institute</a:t>
            </a:r>
          </a:p>
          <a:p>
            <a:r>
              <a:rPr lang="en-US" sz="2200" dirty="0" smtClean="0">
                <a:hlinkClick r:id="rId4"/>
              </a:rPr>
              <a:t>Financial Education </a:t>
            </a:r>
            <a:endParaRPr lang="en-US" sz="2200" dirty="0" smtClean="0"/>
          </a:p>
          <a:p>
            <a:pPr marL="342900" indent="-342900">
              <a:buFont typeface="Arial" panose="020B0604020202020204" pitchFamily="34" charset="0"/>
              <a:buChar char="•"/>
            </a:pPr>
            <a:endParaRPr lang="en-US" sz="2200" dirty="0" smtClean="0"/>
          </a:p>
          <a:p>
            <a:r>
              <a:rPr lang="en-US" sz="2200" dirty="0" smtClean="0"/>
              <a:t>CFPB</a:t>
            </a:r>
          </a:p>
          <a:p>
            <a:r>
              <a:rPr lang="en-US" sz="2200" dirty="0" smtClean="0">
                <a:hlinkClick r:id="rId5"/>
              </a:rPr>
              <a:t>Your Money Your Goals</a:t>
            </a:r>
            <a:endParaRPr lang="en-US" sz="2200" dirty="0" smtClean="0"/>
          </a:p>
        </p:txBody>
      </p:sp>
      <p:sp>
        <p:nvSpPr>
          <p:cNvPr id="6" name="TextBox 5"/>
          <p:cNvSpPr txBox="1"/>
          <p:nvPr/>
        </p:nvSpPr>
        <p:spPr>
          <a:xfrm>
            <a:off x="152400" y="197639"/>
            <a:ext cx="6553200" cy="1097761"/>
          </a:xfrm>
          <a:prstGeom prst="rect">
            <a:avLst/>
          </a:prstGeom>
          <a:noFill/>
        </p:spPr>
        <p:txBody>
          <a:bodyPr wrap="square" rtlCol="0">
            <a:normAutofit/>
          </a:bodyPr>
          <a:lstStyle/>
          <a:p>
            <a:pPr algn="ctr" defTabSz="457200" fontAlgn="base">
              <a:spcBef>
                <a:spcPct val="0"/>
              </a:spcBef>
              <a:spcAft>
                <a:spcPct val="0"/>
              </a:spcAft>
              <a:defRPr/>
            </a:pPr>
            <a:r>
              <a:rPr lang="en-US" sz="3200" b="1" kern="1200" dirty="0">
                <a:solidFill>
                  <a:schemeClr val="accent1"/>
                </a:solidFill>
                <a:latin typeface="Calibri" pitchFamily="34" charset="0"/>
                <a:ea typeface="MS PGothic" pitchFamily="34" charset="-128"/>
                <a:cs typeface="+mn-cs"/>
              </a:rPr>
              <a:t>From Promise to Practice</a:t>
            </a:r>
          </a:p>
        </p:txBody>
      </p:sp>
    </p:spTree>
    <p:extLst>
      <p:ext uri="{BB962C8B-B14F-4D97-AF65-F5344CB8AC3E}">
        <p14:creationId xmlns:p14="http://schemas.microsoft.com/office/powerpoint/2010/main" val="367973447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 Answers</a:t>
            </a:r>
            <a:endParaRPr lang="en-US" dirty="0"/>
          </a:p>
        </p:txBody>
      </p:sp>
      <p:pic>
        <p:nvPicPr>
          <p:cNvPr id="4" name="Content Placeholder 3" descr="C:\Users\crobbins\Dropbox\Government\ORM\images\QA.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730959"/>
            <a:ext cx="8229600" cy="4081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80329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ION Commercial</a:t>
            </a:r>
            <a:endParaRPr lang="en-US" dirty="0"/>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88900">
              <a:spcBef>
                <a:spcPts val="0"/>
              </a:spcBef>
              <a:buClr>
                <a:srgbClr val="000000"/>
              </a:buClr>
              <a:buFont typeface="Arial"/>
              <a:buChar char="●"/>
            </a:pPr>
            <a:endParaRPr lang="en-US" dirty="0" smtClean="0"/>
          </a:p>
          <a:p>
            <a:pPr marL="457200" lvl="1" indent="-88900">
              <a:spcBef>
                <a:spcPts val="0"/>
              </a:spcBef>
              <a:buClr>
                <a:srgbClr val="000000"/>
              </a:buClr>
              <a:buFont typeface="Courier New"/>
              <a:buChar char="o"/>
            </a:pPr>
            <a:endParaRPr lang="en-US" dirty="0" smtClean="0"/>
          </a:p>
          <a:p>
            <a:pPr marL="914400" lvl="2" indent="-88900">
              <a:spcBef>
                <a:spcPts val="0"/>
              </a:spcBef>
              <a:buClr>
                <a:srgbClr val="000000"/>
              </a:buClr>
              <a:buFont typeface="Wingdings"/>
              <a:buChar char="§"/>
            </a:pPr>
            <a:endParaRPr lang="en-US" dirty="0" smtClean="0"/>
          </a:p>
          <a:p>
            <a:pPr marL="1371600" lvl="3" indent="-88900">
              <a:spcBef>
                <a:spcPts val="0"/>
              </a:spcBef>
              <a:buClr>
                <a:srgbClr val="000000"/>
              </a:buClr>
              <a:buFont typeface="Arial"/>
              <a:buChar char="●"/>
            </a:pPr>
            <a:endParaRPr lang="en-US" dirty="0" smtClean="0"/>
          </a:p>
          <a:p>
            <a:pPr marL="1828800" lvl="4" indent="-88900">
              <a:spcBef>
                <a:spcPts val="0"/>
              </a:spcBef>
              <a:buClr>
                <a:srgbClr val="000000"/>
              </a:buClr>
              <a:buFont typeface="Courier New"/>
              <a:buChar char="o"/>
            </a:pPr>
            <a:endParaRPr lang="en-US" dirty="0" smtClean="0"/>
          </a:p>
          <a:p>
            <a:pPr marL="2286000" lvl="5" indent="-88900">
              <a:spcBef>
                <a:spcPts val="0"/>
              </a:spcBef>
              <a:buClr>
                <a:srgbClr val="000000"/>
              </a:buClr>
              <a:buFont typeface="Wingdings"/>
              <a:buChar char="§"/>
            </a:pPr>
            <a:endParaRPr lang="en-US" dirty="0" smtClean="0"/>
          </a:p>
          <a:p>
            <a:pPr marL="2743200" lvl="6" indent="-88900">
              <a:spcBef>
                <a:spcPts val="0"/>
              </a:spcBef>
              <a:buClr>
                <a:srgbClr val="000000"/>
              </a:buClr>
              <a:buFont typeface="Arial"/>
              <a:buChar char="●"/>
            </a:pPr>
            <a:endParaRPr lang="en-US" dirty="0" smtClean="0"/>
          </a:p>
          <a:p>
            <a:pPr marL="3200400" lvl="7" indent="-88900">
              <a:spcBef>
                <a:spcPts val="0"/>
              </a:spcBef>
              <a:buClr>
                <a:srgbClr val="000000"/>
              </a:buClr>
              <a:buFont typeface="Courier New"/>
              <a:buChar char="o"/>
            </a:pPr>
            <a:endParaRPr lang="en-US" dirty="0" smtClean="0"/>
          </a:p>
          <a:p>
            <a:pPr marL="3657600" lvl="8" indent="-88900">
              <a:spcBef>
                <a:spcPts val="0"/>
              </a:spcBef>
              <a:buClr>
                <a:srgbClr val="000000"/>
              </a:buClr>
              <a:buFont typeface="Wingdings"/>
              <a:buChar char="§"/>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284021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dirty="0" smtClean="0"/>
              <a:t>Other Resources</a:t>
            </a:r>
            <a:endParaRPr lang="en-US" sz="2900" dirty="0"/>
          </a:p>
        </p:txBody>
      </p:sp>
      <p:sp>
        <p:nvSpPr>
          <p:cNvPr id="3" name="Text Placeholder 2"/>
          <p:cNvSpPr>
            <a:spLocks noGrp="1"/>
          </p:cNvSpPr>
          <p:nvPr>
            <p:ph type="body" idx="1"/>
          </p:nvPr>
        </p:nvSpPr>
        <p:spPr/>
        <p:txBody>
          <a:bodyPr/>
          <a:lstStyle/>
          <a:p>
            <a:pPr marL="142240" indent="0" algn="ctr">
              <a:buNone/>
            </a:pPr>
            <a:r>
              <a:rPr lang="en-US" sz="1600" b="1" dirty="0"/>
              <a:t>Building Financial Capability in Workforce Programs</a:t>
            </a:r>
            <a:endParaRPr lang="en-US" sz="1600" dirty="0"/>
          </a:p>
          <a:p>
            <a:pPr marL="142240" indent="0">
              <a:buNone/>
            </a:pPr>
            <a:endParaRPr lang="en-US" dirty="0" smtClean="0"/>
          </a:p>
          <a:p>
            <a:pPr marL="142240" indent="0">
              <a:buNone/>
            </a:pPr>
            <a:r>
              <a:rPr lang="en-US" dirty="0" smtClean="0"/>
              <a:t>Link </a:t>
            </a:r>
            <a:r>
              <a:rPr lang="en-US" dirty="0"/>
              <a:t>to the series: </a:t>
            </a:r>
            <a:r>
              <a:rPr lang="en-US" b="1" u="sng" dirty="0">
                <a:hlinkClick r:id="rId2"/>
              </a:rPr>
              <a:t>https://</a:t>
            </a:r>
            <a:r>
              <a:rPr lang="en-US" b="1" u="sng" dirty="0" smtClean="0">
                <a:hlinkClick r:id="rId2"/>
              </a:rPr>
              <a:t>www.workforce3one.org/view/5001601238457538075/info</a:t>
            </a:r>
            <a:r>
              <a:rPr lang="en-US" dirty="0"/>
              <a:t> </a:t>
            </a:r>
          </a:p>
          <a:p>
            <a:pPr marL="142240" indent="0">
              <a:buNone/>
            </a:pPr>
            <a:endParaRPr lang="en-US" b="1" dirty="0" smtClean="0"/>
          </a:p>
          <a:p>
            <a:pPr marL="142240" indent="0">
              <a:buNone/>
            </a:pPr>
            <a:r>
              <a:rPr lang="en-US" b="1" dirty="0" smtClean="0"/>
              <a:t>Part </a:t>
            </a:r>
            <a:r>
              <a:rPr lang="en-US" b="1" dirty="0"/>
              <a:t>1: Financial Capability Integration in Workforce Programs: </a:t>
            </a:r>
            <a:r>
              <a:rPr lang="en-US" b="1" u="sng" dirty="0">
                <a:hlinkClick r:id="rId3"/>
              </a:rPr>
              <a:t>https://</a:t>
            </a:r>
            <a:r>
              <a:rPr lang="en-US" b="1" u="sng" dirty="0" smtClean="0">
                <a:hlinkClick r:id="rId3"/>
              </a:rPr>
              <a:t>www.workforce3one.org/view/3001528739466961987</a:t>
            </a:r>
            <a:endParaRPr lang="en-US" dirty="0"/>
          </a:p>
          <a:p>
            <a:pPr marL="142240" indent="0">
              <a:buNone/>
            </a:pPr>
            <a:endParaRPr lang="en-US" b="1" dirty="0" smtClean="0"/>
          </a:p>
          <a:p>
            <a:pPr marL="142240" indent="0">
              <a:buNone/>
            </a:pPr>
            <a:r>
              <a:rPr lang="en-US" b="1" dirty="0" smtClean="0"/>
              <a:t>Part </a:t>
            </a:r>
            <a:r>
              <a:rPr lang="en-US" b="1" dirty="0"/>
              <a:t>2: Envisioning Your Clients’ Financial Capability: </a:t>
            </a:r>
            <a:r>
              <a:rPr lang="en-US" b="1" u="sng" dirty="0">
                <a:hlinkClick r:id="rId4"/>
              </a:rPr>
              <a:t>https://</a:t>
            </a:r>
            <a:r>
              <a:rPr lang="en-US" b="1" u="sng" dirty="0" smtClean="0">
                <a:hlinkClick r:id="rId4"/>
              </a:rPr>
              <a:t>www.workforce3one.org/view/3001528739641699299</a:t>
            </a:r>
            <a:endParaRPr lang="en-US" dirty="0"/>
          </a:p>
          <a:p>
            <a:pPr marL="142240" indent="0">
              <a:buNone/>
            </a:pPr>
            <a:endParaRPr lang="en-US" b="1" dirty="0" smtClean="0"/>
          </a:p>
          <a:p>
            <a:pPr marL="142240" indent="0">
              <a:buNone/>
            </a:pPr>
            <a:r>
              <a:rPr lang="en-US" b="1" dirty="0" smtClean="0"/>
              <a:t>Part </a:t>
            </a:r>
            <a:r>
              <a:rPr lang="en-US" b="1" dirty="0"/>
              <a:t>3: Building the Team: </a:t>
            </a:r>
            <a:r>
              <a:rPr lang="en-US" b="1" u="sng" dirty="0">
                <a:hlinkClick r:id="rId5"/>
              </a:rPr>
              <a:t>https://</a:t>
            </a:r>
            <a:r>
              <a:rPr lang="en-US" b="1" u="sng" dirty="0" smtClean="0">
                <a:hlinkClick r:id="rId5"/>
              </a:rPr>
              <a:t>www.workforce3one.org/view/3001528739715426370</a:t>
            </a:r>
            <a:endParaRPr lang="en-US" dirty="0"/>
          </a:p>
          <a:p>
            <a:pPr marL="142240" indent="0">
              <a:buNone/>
            </a:pPr>
            <a:endParaRPr lang="en-US" b="1" dirty="0" smtClean="0"/>
          </a:p>
          <a:p>
            <a:pPr marL="142240" indent="0">
              <a:buNone/>
            </a:pPr>
            <a:r>
              <a:rPr lang="en-US" b="1" dirty="0" smtClean="0"/>
              <a:t>Part </a:t>
            </a:r>
            <a:r>
              <a:rPr lang="en-US" b="1" dirty="0"/>
              <a:t>4: Moving Into Action: </a:t>
            </a:r>
            <a:r>
              <a:rPr lang="en-US" b="1" u="sng" dirty="0">
                <a:hlinkClick r:id="rId6"/>
              </a:rPr>
              <a:t>https://</a:t>
            </a:r>
            <a:r>
              <a:rPr lang="en-US" b="1" u="sng" dirty="0" smtClean="0">
                <a:hlinkClick r:id="rId6"/>
              </a:rPr>
              <a:t>www.workforce3one.org/view/3001528739780812063</a:t>
            </a:r>
            <a:r>
              <a:rPr lang="en-US" b="1" dirty="0"/>
              <a:t> </a:t>
            </a:r>
            <a:endParaRPr lang="en-US" dirty="0"/>
          </a:p>
          <a:p>
            <a:pPr marL="142240" indent="0">
              <a:buNone/>
            </a:pPr>
            <a:endParaRPr lang="en-US" b="1" dirty="0" smtClean="0"/>
          </a:p>
          <a:p>
            <a:pPr marL="142240" indent="0">
              <a:buNone/>
            </a:pPr>
            <a:r>
              <a:rPr lang="en-US" b="1" dirty="0" smtClean="0"/>
              <a:t>Part </a:t>
            </a:r>
            <a:r>
              <a:rPr lang="en-US" b="1" dirty="0"/>
              <a:t>5: Making the Case: </a:t>
            </a:r>
            <a:r>
              <a:rPr lang="en-US" b="1" u="sng" dirty="0">
                <a:hlinkClick r:id="rId7"/>
              </a:rPr>
              <a:t>https://www.workforce3one.org/view/3001528739848323635</a:t>
            </a:r>
            <a:endParaRPr lang="en-US" dirty="0"/>
          </a:p>
          <a:p>
            <a:pPr marL="142240" indent="0">
              <a:buNone/>
            </a:pPr>
            <a:r>
              <a:rPr lang="en-US" dirty="0"/>
              <a:t> </a:t>
            </a:r>
          </a:p>
          <a:p>
            <a:pPr marL="142240" indent="0">
              <a:buNone/>
            </a:pPr>
            <a:endParaRPr lang="en-US" dirty="0"/>
          </a:p>
          <a:p>
            <a:endParaRPr lang="en-US" dirty="0"/>
          </a:p>
        </p:txBody>
      </p:sp>
      <p:sp>
        <p:nvSpPr>
          <p:cNvPr id="4" name="Slide Number Placeholder 3"/>
          <p:cNvSpPr>
            <a:spLocks noGrp="1"/>
          </p:cNvSpPr>
          <p:nvPr>
            <p:ph type="sldNum" idx="12"/>
          </p:nvPr>
        </p:nvSpPr>
        <p:spPr/>
        <p:txBody>
          <a:bodyPr/>
          <a:lstStyle/>
          <a:p>
            <a:pPr marL="0" lvl="0" indent="-88900">
              <a:spcBef>
                <a:spcPts val="0"/>
              </a:spcBef>
              <a:buClr>
                <a:srgbClr val="000000"/>
              </a:buClr>
              <a:buFont typeface="Arial"/>
              <a:buChar char="●"/>
            </a:pPr>
            <a:endParaRPr lang="en-US" dirty="0" smtClean="0"/>
          </a:p>
          <a:p>
            <a:pPr marL="457200" lvl="1" indent="-88900">
              <a:spcBef>
                <a:spcPts val="0"/>
              </a:spcBef>
              <a:buClr>
                <a:srgbClr val="000000"/>
              </a:buClr>
              <a:buFont typeface="Courier New"/>
              <a:buChar char="o"/>
            </a:pPr>
            <a:endParaRPr lang="en-US" dirty="0" smtClean="0"/>
          </a:p>
          <a:p>
            <a:pPr marL="914400" lvl="2" indent="-88900">
              <a:spcBef>
                <a:spcPts val="0"/>
              </a:spcBef>
              <a:buClr>
                <a:srgbClr val="000000"/>
              </a:buClr>
              <a:buFont typeface="Wingdings"/>
              <a:buChar char="§"/>
            </a:pPr>
            <a:endParaRPr lang="en-US" dirty="0" smtClean="0"/>
          </a:p>
          <a:p>
            <a:pPr marL="1371600" lvl="3" indent="-88900">
              <a:spcBef>
                <a:spcPts val="0"/>
              </a:spcBef>
              <a:buClr>
                <a:srgbClr val="000000"/>
              </a:buClr>
              <a:buFont typeface="Arial"/>
              <a:buChar char="●"/>
            </a:pPr>
            <a:endParaRPr lang="en-US" dirty="0" smtClean="0"/>
          </a:p>
          <a:p>
            <a:pPr marL="1828800" lvl="4" indent="-88900">
              <a:spcBef>
                <a:spcPts val="0"/>
              </a:spcBef>
              <a:buClr>
                <a:srgbClr val="000000"/>
              </a:buClr>
              <a:buFont typeface="Courier New"/>
              <a:buChar char="o"/>
            </a:pPr>
            <a:endParaRPr lang="en-US" dirty="0" smtClean="0"/>
          </a:p>
          <a:p>
            <a:pPr marL="2286000" lvl="5" indent="-88900">
              <a:spcBef>
                <a:spcPts val="0"/>
              </a:spcBef>
              <a:buClr>
                <a:srgbClr val="000000"/>
              </a:buClr>
              <a:buFont typeface="Wingdings"/>
              <a:buChar char="§"/>
            </a:pPr>
            <a:endParaRPr lang="en-US" dirty="0" smtClean="0"/>
          </a:p>
          <a:p>
            <a:pPr marL="2743200" lvl="6" indent="-88900">
              <a:spcBef>
                <a:spcPts val="0"/>
              </a:spcBef>
              <a:buClr>
                <a:srgbClr val="000000"/>
              </a:buClr>
              <a:buFont typeface="Arial"/>
              <a:buChar char="●"/>
            </a:pPr>
            <a:endParaRPr lang="en-US" dirty="0" smtClean="0"/>
          </a:p>
          <a:p>
            <a:pPr marL="3200400" lvl="7" indent="-88900">
              <a:spcBef>
                <a:spcPts val="0"/>
              </a:spcBef>
              <a:buClr>
                <a:srgbClr val="000000"/>
              </a:buClr>
              <a:buFont typeface="Courier New"/>
              <a:buChar char="o"/>
            </a:pPr>
            <a:endParaRPr lang="en-US" dirty="0" smtClean="0"/>
          </a:p>
          <a:p>
            <a:pPr marL="3657600" lvl="8" indent="-88900">
              <a:spcBef>
                <a:spcPts val="0"/>
              </a:spcBef>
              <a:buClr>
                <a:srgbClr val="000000"/>
              </a:buClr>
              <a:buFont typeface="Wingdings"/>
              <a:buChar char="§"/>
            </a:pPr>
            <a:endParaRPr lang="en-US" dirty="0"/>
          </a:p>
        </p:txBody>
      </p:sp>
    </p:spTree>
    <p:extLst>
      <p:ext uri="{BB962C8B-B14F-4D97-AF65-F5344CB8AC3E}">
        <p14:creationId xmlns:p14="http://schemas.microsoft.com/office/powerpoint/2010/main" val="41286583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dirty="0"/>
              <a:t>Contacts</a:t>
            </a:r>
          </a:p>
        </p:txBody>
      </p:sp>
      <p:sp>
        <p:nvSpPr>
          <p:cNvPr id="3" name="Text Placeholder 2"/>
          <p:cNvSpPr>
            <a:spLocks noGrp="1"/>
          </p:cNvSpPr>
          <p:nvPr>
            <p:ph type="body" idx="1"/>
          </p:nvPr>
        </p:nvSpPr>
        <p:spPr/>
        <p:txBody>
          <a:bodyPr/>
          <a:lstStyle/>
          <a:p>
            <a:pPr marL="142240" indent="0">
              <a:buNone/>
            </a:pPr>
            <a:r>
              <a:rPr lang="en-US" sz="2800" dirty="0" smtClean="0"/>
              <a:t>Jennifer Kemp 	</a:t>
            </a:r>
            <a:r>
              <a:rPr lang="en-US" sz="2800" dirty="0">
                <a:hlinkClick r:id="rId2"/>
              </a:rPr>
              <a:t>kemp.jennifer.n@dol.gov</a:t>
            </a:r>
            <a:endParaRPr lang="en-US" sz="2800" dirty="0"/>
          </a:p>
          <a:p>
            <a:pPr marL="142240" indent="0">
              <a:buNone/>
            </a:pPr>
            <a:endParaRPr lang="en-US" sz="2800" dirty="0" smtClean="0"/>
          </a:p>
          <a:p>
            <a:pPr marL="142240" indent="0">
              <a:buNone/>
            </a:pPr>
            <a:r>
              <a:rPr lang="en-US" sz="2800" dirty="0" smtClean="0"/>
              <a:t>George Barany 	</a:t>
            </a:r>
            <a:r>
              <a:rPr lang="en-US" sz="2800" u="sng" dirty="0" smtClean="0">
                <a:hlinkClick r:id="rId3"/>
              </a:rPr>
              <a:t>gbarany@consumerfed.org</a:t>
            </a:r>
            <a:r>
              <a:rPr lang="en-US" sz="2800" dirty="0" smtClean="0"/>
              <a:t>	</a:t>
            </a:r>
          </a:p>
          <a:p>
            <a:pPr marL="142240" indent="0">
              <a:buNone/>
            </a:pPr>
            <a:endParaRPr lang="en-US" sz="2800" dirty="0" smtClean="0"/>
          </a:p>
          <a:p>
            <a:pPr marL="142240" indent="0">
              <a:buNone/>
            </a:pPr>
            <a:r>
              <a:rPr lang="en-US" sz="2800" dirty="0" smtClean="0"/>
              <a:t>Michael Morris 	</a:t>
            </a:r>
            <a:r>
              <a:rPr lang="en-US" sz="2800" dirty="0" smtClean="0">
                <a:hlinkClick r:id="rId4"/>
              </a:rPr>
              <a:t>mmorris@ndi-inc.org</a:t>
            </a:r>
            <a:endParaRPr lang="en-US" sz="2800" dirty="0" smtClean="0"/>
          </a:p>
          <a:p>
            <a:pPr marL="142240" indent="0">
              <a:buNone/>
            </a:pPr>
            <a:endParaRPr lang="en-US" dirty="0"/>
          </a:p>
        </p:txBody>
      </p:sp>
      <p:sp>
        <p:nvSpPr>
          <p:cNvPr id="4" name="Slide Number Placeholder 3"/>
          <p:cNvSpPr>
            <a:spLocks noGrp="1"/>
          </p:cNvSpPr>
          <p:nvPr>
            <p:ph type="sldNum" idx="12"/>
          </p:nvPr>
        </p:nvSpPr>
        <p:spPr/>
        <p:txBody>
          <a:bodyPr/>
          <a:lstStyle/>
          <a:p>
            <a:pPr marL="0" lvl="0" indent="-88900">
              <a:spcBef>
                <a:spcPts val="0"/>
              </a:spcBef>
              <a:buClr>
                <a:srgbClr val="000000"/>
              </a:buClr>
              <a:buFont typeface="Arial"/>
              <a:buChar char="●"/>
            </a:pPr>
            <a:endParaRPr lang="en-US" smtClean="0"/>
          </a:p>
          <a:p>
            <a:pPr marL="457200" lvl="1" indent="-88900">
              <a:spcBef>
                <a:spcPts val="0"/>
              </a:spcBef>
              <a:buClr>
                <a:srgbClr val="000000"/>
              </a:buClr>
              <a:buFont typeface="Courier New"/>
              <a:buChar char="o"/>
            </a:pPr>
            <a:endParaRPr lang="en-US" smtClean="0"/>
          </a:p>
          <a:p>
            <a:pPr marL="914400" lvl="2" indent="-88900">
              <a:spcBef>
                <a:spcPts val="0"/>
              </a:spcBef>
              <a:buClr>
                <a:srgbClr val="000000"/>
              </a:buClr>
              <a:buFont typeface="Wingdings"/>
              <a:buChar char="§"/>
            </a:pPr>
            <a:endParaRPr lang="en-US" smtClean="0"/>
          </a:p>
          <a:p>
            <a:pPr marL="1371600" lvl="3" indent="-88900">
              <a:spcBef>
                <a:spcPts val="0"/>
              </a:spcBef>
              <a:buClr>
                <a:srgbClr val="000000"/>
              </a:buClr>
              <a:buFont typeface="Arial"/>
              <a:buChar char="●"/>
            </a:pPr>
            <a:endParaRPr lang="en-US" smtClean="0"/>
          </a:p>
          <a:p>
            <a:pPr marL="1828800" lvl="4" indent="-88900">
              <a:spcBef>
                <a:spcPts val="0"/>
              </a:spcBef>
              <a:buClr>
                <a:srgbClr val="000000"/>
              </a:buClr>
              <a:buFont typeface="Courier New"/>
              <a:buChar char="o"/>
            </a:pPr>
            <a:endParaRPr lang="en-US" smtClean="0"/>
          </a:p>
          <a:p>
            <a:pPr marL="2286000" lvl="5" indent="-88900">
              <a:spcBef>
                <a:spcPts val="0"/>
              </a:spcBef>
              <a:buClr>
                <a:srgbClr val="000000"/>
              </a:buClr>
              <a:buFont typeface="Wingdings"/>
              <a:buChar char="§"/>
            </a:pPr>
            <a:endParaRPr lang="en-US" smtClean="0"/>
          </a:p>
          <a:p>
            <a:pPr marL="2743200" lvl="6" indent="-88900">
              <a:spcBef>
                <a:spcPts val="0"/>
              </a:spcBef>
              <a:buClr>
                <a:srgbClr val="000000"/>
              </a:buClr>
              <a:buFont typeface="Arial"/>
              <a:buChar char="●"/>
            </a:pPr>
            <a:endParaRPr lang="en-US" smtClean="0"/>
          </a:p>
          <a:p>
            <a:pPr marL="3200400" lvl="7" indent="-88900">
              <a:spcBef>
                <a:spcPts val="0"/>
              </a:spcBef>
              <a:buClr>
                <a:srgbClr val="000000"/>
              </a:buClr>
              <a:buFont typeface="Courier New"/>
              <a:buChar char="o"/>
            </a:pPr>
            <a:endParaRPr lang="en-US" smtClean="0"/>
          </a:p>
          <a:p>
            <a:pPr marL="3657600" lvl="8" indent="-88900">
              <a:spcBef>
                <a:spcPts val="0"/>
              </a:spcBef>
              <a:buClr>
                <a:srgbClr val="000000"/>
              </a:buClr>
              <a:buFont typeface="Wingdings"/>
              <a:buChar char="§"/>
            </a:pPr>
            <a:endParaRPr lang="en-US" dirty="0"/>
          </a:p>
        </p:txBody>
      </p:sp>
    </p:spTree>
    <p:extLst>
      <p:ext uri="{BB962C8B-B14F-4D97-AF65-F5344CB8AC3E}">
        <p14:creationId xmlns:p14="http://schemas.microsoft.com/office/powerpoint/2010/main" val="39461376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6172200" cy="868362"/>
          </a:xfrm>
        </p:spPr>
        <p:txBody>
          <a:bodyPr>
            <a:normAutofit fontScale="90000"/>
          </a:bodyPr>
          <a:lstStyle/>
          <a:p>
            <a:r>
              <a:rPr lang="en-US" dirty="0" smtClean="0"/>
              <a:t>Upcoming Webinars</a:t>
            </a:r>
            <a:br>
              <a:rPr lang="en-US" dirty="0" smtClean="0"/>
            </a:br>
            <a:endParaRPr lang="en-US" dirty="0"/>
          </a:p>
        </p:txBody>
      </p:sp>
      <p:sp>
        <p:nvSpPr>
          <p:cNvPr id="3" name="Text Placeholder 2"/>
          <p:cNvSpPr>
            <a:spLocks noGrp="1"/>
          </p:cNvSpPr>
          <p:nvPr>
            <p:ph type="body" idx="1"/>
          </p:nvPr>
        </p:nvSpPr>
        <p:spPr>
          <a:xfrm>
            <a:off x="-15498" y="2819400"/>
            <a:ext cx="8458200" cy="3276599"/>
          </a:xfrm>
        </p:spPr>
        <p:txBody>
          <a:bodyPr>
            <a:normAutofit/>
          </a:bodyPr>
          <a:lstStyle/>
          <a:p>
            <a:pPr marL="582930" indent="-342900">
              <a:spcBef>
                <a:spcPts val="3600"/>
              </a:spcBef>
            </a:pPr>
            <a:r>
              <a:rPr lang="en-US" sz="2600" b="1" dirty="0" smtClean="0">
                <a:gradFill>
                  <a:gsLst>
                    <a:gs pos="0">
                      <a:srgbClr val="C00000"/>
                    </a:gs>
                    <a:gs pos="100000">
                      <a:srgbClr val="C00000">
                        <a:lumMod val="40000"/>
                      </a:srgbClr>
                    </a:gs>
                  </a:gsLst>
                  <a:lin ang="5400000" scaled="0"/>
                </a:gradFill>
              </a:rPr>
              <a:t>TANF Partnerships </a:t>
            </a:r>
          </a:p>
          <a:p>
            <a:pPr marL="240030" indent="0">
              <a:spcBef>
                <a:spcPts val="0"/>
              </a:spcBef>
              <a:buNone/>
            </a:pPr>
            <a:r>
              <a:rPr lang="en-US" sz="2000" dirty="0" smtClean="0">
                <a:solidFill>
                  <a:schemeClr val="tx1">
                    <a:lumMod val="65000"/>
                    <a:lumOff val="35000"/>
                  </a:schemeClr>
                </a:solidFill>
              </a:rPr>
              <a:t>	October 28</a:t>
            </a:r>
            <a:r>
              <a:rPr lang="en-US" sz="2000" baseline="30000" dirty="0" smtClean="0">
                <a:solidFill>
                  <a:schemeClr val="tx1">
                    <a:lumMod val="65000"/>
                    <a:lumOff val="35000"/>
                  </a:schemeClr>
                </a:solidFill>
              </a:rPr>
              <a:t>th</a:t>
            </a:r>
            <a:r>
              <a:rPr lang="en-US" sz="2000" dirty="0" smtClean="0">
                <a:solidFill>
                  <a:schemeClr val="tx1">
                    <a:lumMod val="65000"/>
                    <a:lumOff val="35000"/>
                  </a:schemeClr>
                </a:solidFill>
              </a:rPr>
              <a:t>  – 2:00pm EDT</a:t>
            </a:r>
          </a:p>
          <a:p>
            <a:pPr marL="582930" indent="-342900">
              <a:spcBef>
                <a:spcPts val="3600"/>
              </a:spcBef>
            </a:pPr>
            <a:r>
              <a:rPr lang="en-US" sz="2600" b="1" dirty="0" smtClean="0">
                <a:gradFill>
                  <a:gsLst>
                    <a:gs pos="0">
                      <a:srgbClr val="C00000"/>
                    </a:gs>
                    <a:gs pos="100000">
                      <a:srgbClr val="C00000">
                        <a:lumMod val="40000"/>
                      </a:srgbClr>
                    </a:gs>
                  </a:gsLst>
                  <a:lin ang="5400000" scaled="0"/>
                </a:gradFill>
              </a:rPr>
              <a:t>System-Involved Youth</a:t>
            </a:r>
            <a:r>
              <a:rPr lang="en-US" sz="2000" dirty="0">
                <a:solidFill>
                  <a:schemeClr val="tx1">
                    <a:lumMod val="65000"/>
                    <a:lumOff val="35000"/>
                  </a:schemeClr>
                </a:solidFill>
              </a:rPr>
              <a:t/>
            </a:r>
            <a:br>
              <a:rPr lang="en-US" sz="2000" dirty="0">
                <a:solidFill>
                  <a:schemeClr val="tx1">
                    <a:lumMod val="65000"/>
                    <a:lumOff val="35000"/>
                  </a:schemeClr>
                </a:solidFill>
              </a:rPr>
            </a:br>
            <a:r>
              <a:rPr lang="en-US" sz="2000" dirty="0" smtClean="0">
                <a:solidFill>
                  <a:schemeClr val="tx1">
                    <a:lumMod val="65000"/>
                    <a:lumOff val="35000"/>
                  </a:schemeClr>
                </a:solidFill>
              </a:rPr>
              <a:t>	December 16</a:t>
            </a:r>
            <a:r>
              <a:rPr lang="en-US" sz="2000" baseline="30000" dirty="0" smtClean="0">
                <a:solidFill>
                  <a:schemeClr val="tx1">
                    <a:lumMod val="65000"/>
                    <a:lumOff val="35000"/>
                  </a:schemeClr>
                </a:solidFill>
              </a:rPr>
              <a:t>th</a:t>
            </a:r>
            <a:r>
              <a:rPr lang="en-US" sz="2000" dirty="0" smtClean="0">
                <a:solidFill>
                  <a:schemeClr val="tx1">
                    <a:lumMod val="65000"/>
                    <a:lumOff val="35000"/>
                  </a:schemeClr>
                </a:solidFill>
              </a:rPr>
              <a:t>- 2:00pm EDT</a:t>
            </a:r>
          </a:p>
          <a:p>
            <a:pPr marL="240030" indent="0">
              <a:buNone/>
            </a:pPr>
            <a:r>
              <a:rPr lang="en-US" sz="2400" dirty="0">
                <a:solidFill>
                  <a:schemeClr val="tx1">
                    <a:lumMod val="65000"/>
                    <a:lumOff val="35000"/>
                  </a:schemeClr>
                </a:solidFill>
              </a:rPr>
              <a:t>	</a:t>
            </a:r>
          </a:p>
          <a:p>
            <a:pPr marL="240030" indent="0">
              <a:spcBef>
                <a:spcPts val="3600"/>
              </a:spcBef>
              <a:buNone/>
            </a:pPr>
            <a:endParaRPr lang="en-US" sz="2400" dirty="0">
              <a:solidFill>
                <a:schemeClr val="tx1">
                  <a:lumMod val="65000"/>
                  <a:lumOff val="35000"/>
                </a:schemeClr>
              </a:solidFill>
            </a:endParaRPr>
          </a:p>
        </p:txBody>
      </p:sp>
      <p:sp>
        <p:nvSpPr>
          <p:cNvPr id="4" name="Slide Number Placeholder 3"/>
          <p:cNvSpPr>
            <a:spLocks noGrp="1"/>
          </p:cNvSpPr>
          <p:nvPr>
            <p:ph type="sldNum" idx="4294967295"/>
          </p:nvPr>
        </p:nvSpPr>
        <p:spPr>
          <a:xfrm>
            <a:off x="6705600" y="6492875"/>
            <a:ext cx="2133599" cy="365125"/>
          </a:xfrm>
          <a:prstGeom prst="rect">
            <a:avLst/>
          </a:prstGeom>
        </p:spPr>
        <p:txBody>
          <a:bodyPr/>
          <a:lstStyle/>
          <a:p>
            <a:pPr marL="0" lvl="0" indent="-88900">
              <a:spcBef>
                <a:spcPts val="0"/>
              </a:spcBef>
              <a:buClr>
                <a:srgbClr val="000000"/>
              </a:buClr>
              <a:buFont typeface="Arial"/>
              <a:buChar char="●"/>
            </a:pPr>
            <a:endParaRPr lang="en-US" dirty="0" smtClean="0"/>
          </a:p>
          <a:p>
            <a:pPr marL="457200" lvl="1" indent="-88900">
              <a:spcBef>
                <a:spcPts val="0"/>
              </a:spcBef>
              <a:buClr>
                <a:srgbClr val="000000"/>
              </a:buClr>
              <a:buFont typeface="Courier New"/>
              <a:buChar char="o"/>
            </a:pPr>
            <a:endParaRPr lang="en-US" dirty="0" smtClean="0"/>
          </a:p>
          <a:p>
            <a:pPr marL="914400" lvl="2" indent="-88900">
              <a:spcBef>
                <a:spcPts val="0"/>
              </a:spcBef>
              <a:buClr>
                <a:srgbClr val="000000"/>
              </a:buClr>
              <a:buFont typeface="Wingdings"/>
              <a:buChar char="§"/>
            </a:pPr>
            <a:endParaRPr lang="en-US" dirty="0" smtClean="0"/>
          </a:p>
          <a:p>
            <a:pPr marL="1371600" lvl="3" indent="-88900">
              <a:spcBef>
                <a:spcPts val="0"/>
              </a:spcBef>
              <a:buClr>
                <a:srgbClr val="000000"/>
              </a:buClr>
              <a:buFont typeface="Arial"/>
              <a:buChar char="●"/>
            </a:pPr>
            <a:endParaRPr lang="en-US" dirty="0" smtClean="0"/>
          </a:p>
          <a:p>
            <a:pPr marL="1828800" lvl="4" indent="-88900">
              <a:spcBef>
                <a:spcPts val="0"/>
              </a:spcBef>
              <a:buClr>
                <a:srgbClr val="000000"/>
              </a:buClr>
              <a:buFont typeface="Courier New"/>
              <a:buChar char="o"/>
            </a:pPr>
            <a:endParaRPr lang="en-US" dirty="0" smtClean="0"/>
          </a:p>
          <a:p>
            <a:pPr marL="2286000" lvl="5" indent="-88900">
              <a:spcBef>
                <a:spcPts val="0"/>
              </a:spcBef>
              <a:buClr>
                <a:srgbClr val="000000"/>
              </a:buClr>
              <a:buFont typeface="Wingdings"/>
              <a:buChar char="§"/>
            </a:pPr>
            <a:endParaRPr lang="en-US" dirty="0" smtClean="0"/>
          </a:p>
          <a:p>
            <a:pPr marL="2743200" lvl="6" indent="-88900">
              <a:spcBef>
                <a:spcPts val="0"/>
              </a:spcBef>
              <a:buClr>
                <a:srgbClr val="000000"/>
              </a:buClr>
              <a:buFont typeface="Arial"/>
              <a:buChar char="●"/>
            </a:pPr>
            <a:endParaRPr lang="en-US" dirty="0" smtClean="0"/>
          </a:p>
          <a:p>
            <a:pPr marL="3200400" lvl="7" indent="-88900">
              <a:spcBef>
                <a:spcPts val="0"/>
              </a:spcBef>
              <a:buClr>
                <a:srgbClr val="000000"/>
              </a:buClr>
              <a:buFont typeface="Courier New"/>
              <a:buChar char="o"/>
            </a:pPr>
            <a:endParaRPr lang="en-US" dirty="0" smtClean="0"/>
          </a:p>
          <a:p>
            <a:pPr marL="3657600" lvl="8" indent="-88900">
              <a:spcBef>
                <a:spcPts val="0"/>
              </a:spcBef>
              <a:buClr>
                <a:srgbClr val="000000"/>
              </a:buClr>
              <a:buFont typeface="Wingdings"/>
              <a:buChar char="§"/>
            </a:pPr>
            <a:endParaRPr lang="en-US" dirty="0"/>
          </a:p>
        </p:txBody>
      </p:sp>
      <p:sp>
        <p:nvSpPr>
          <p:cNvPr id="5" name="Text Placeholder 2"/>
          <p:cNvSpPr txBox="1">
            <a:spLocks/>
          </p:cNvSpPr>
          <p:nvPr/>
        </p:nvSpPr>
        <p:spPr>
          <a:xfrm>
            <a:off x="0" y="1600200"/>
            <a:ext cx="9144000" cy="685800"/>
          </a:xfrm>
          <a:prstGeom prst="rect">
            <a:avLst/>
          </a:prstGeom>
          <a:noFill/>
          <a:ln>
            <a:noFill/>
          </a:ln>
        </p:spPr>
        <p:txBody>
          <a:bodyPr lIns="91425" tIns="91425" rIns="91425" bIns="91425" anchor="t" anchorCtr="0">
            <a:scene3d>
              <a:camera prst="orthographicFront"/>
              <a:lightRig rig="soft" dir="tl">
                <a:rot lat="0" lon="0" rev="0"/>
              </a:lightRig>
            </a:scene3d>
            <a:sp3d contourW="25400" prstMaterial="matte">
              <a:bevelT w="25400" h="55880" prst="artDeco"/>
              <a:contourClr>
                <a:schemeClr val="accent2">
                  <a:tint val="20000"/>
                </a:schemeClr>
              </a:contourClr>
            </a:sp3d>
          </a:bodyPr>
          <a:lstStyle>
            <a:defPPr marR="0" algn="l" rtl="0">
              <a:lnSpc>
                <a:spcPct val="100000"/>
              </a:lnSpc>
              <a:spcBef>
                <a:spcPts val="0"/>
              </a:spcBef>
              <a:spcAft>
                <a:spcPts val="0"/>
              </a:spcAft>
            </a:defPPr>
            <a:lvl1pPr marL="342900" marR="0" indent="-200660" algn="l" rtl="0">
              <a:lnSpc>
                <a:spcPct val="100000"/>
              </a:lnSpc>
              <a:spcBef>
                <a:spcPts val="0"/>
              </a:spcBef>
              <a:spcAft>
                <a:spcPts val="600"/>
              </a:spcAft>
              <a:buClr>
                <a:schemeClr val="accent1"/>
              </a:buClr>
              <a:buFont typeface="Symbol" panose="05050102010706020507" pitchFamily="18" charset="2"/>
              <a:buChar char=""/>
              <a:defRPr sz="1400" b="0" i="0" u="none" strike="noStrike" cap="none" baseline="0">
                <a:solidFill>
                  <a:srgbClr val="000000"/>
                </a:solidFill>
                <a:latin typeface="Arial"/>
                <a:ea typeface="Arial"/>
                <a:cs typeface="Arial"/>
                <a:sym typeface="Arial"/>
              </a:defRPr>
            </a:lvl1pPr>
            <a:lvl2pPr marL="742950" marR="0" indent="-158750" algn="l" rtl="0">
              <a:lnSpc>
                <a:spcPct val="100000"/>
              </a:lnSpc>
              <a:spcBef>
                <a:spcPts val="0"/>
              </a:spcBef>
              <a:spcAft>
                <a:spcPts val="600"/>
              </a:spcAft>
              <a:buClr>
                <a:srgbClr val="FF0000"/>
              </a:buClr>
              <a:buFont typeface="Noto Symbol"/>
              <a:buChar char="▪"/>
              <a:defRPr sz="1400" b="0" i="0" u="none" strike="noStrike" cap="none" baseline="0">
                <a:solidFill>
                  <a:srgbClr val="000000"/>
                </a:solidFill>
                <a:latin typeface="Arial"/>
                <a:ea typeface="Arial"/>
                <a:cs typeface="Arial"/>
                <a:sym typeface="Arial"/>
              </a:defRPr>
            </a:lvl2pPr>
            <a:lvl3pPr marL="1143000" marR="0" indent="-116839" algn="l" rtl="0">
              <a:lnSpc>
                <a:spcPct val="100000"/>
              </a:lnSpc>
              <a:spcBef>
                <a:spcPts val="0"/>
              </a:spcBef>
              <a:spcAft>
                <a:spcPts val="600"/>
              </a:spcAft>
              <a:buClr>
                <a:srgbClr val="538CD5"/>
              </a:buClr>
              <a:buFont typeface="Noto Symbol"/>
              <a:buChar char="▪"/>
              <a:defRPr sz="1400" b="0" i="0" u="none" strike="noStrike" cap="none" baseline="0">
                <a:solidFill>
                  <a:srgbClr val="000000"/>
                </a:solidFill>
                <a:latin typeface="Arial"/>
                <a:ea typeface="Arial"/>
                <a:cs typeface="Arial"/>
                <a:sym typeface="Arial"/>
              </a:defRPr>
            </a:lvl3pPr>
            <a:lvl4pPr marL="1600200" marR="0" indent="-1079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4pPr>
            <a:lvl5pPr marL="2057400" marR="0" indent="-1333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5pPr>
            <a:lvl6pPr marL="25146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6pPr>
            <a:lvl7pPr marL="29718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7pPr>
            <a:lvl8pPr marL="34290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8pPr>
            <a:lvl9pPr marL="38862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9pPr>
          </a:lstStyle>
          <a:p>
            <a:pPr marL="142240" indent="0" algn="ctr">
              <a:buNone/>
            </a:pPr>
            <a:r>
              <a:rPr lang="en-US" sz="2800" i="1" dirty="0"/>
              <a:t>P</a:t>
            </a:r>
            <a:r>
              <a:rPr lang="en-US" sz="2800" i="1" dirty="0" smtClean="0"/>
              <a:t>ast </a:t>
            </a:r>
            <a:r>
              <a:rPr lang="en-US" sz="2800" i="1" dirty="0"/>
              <a:t>webinar recordings on </a:t>
            </a:r>
            <a:r>
              <a:rPr lang="en-US" sz="2800" i="1" dirty="0" smtClean="0"/>
              <a:t>Workforce3one.org</a:t>
            </a:r>
            <a:r>
              <a:rPr lang="en-US" sz="4400" dirty="0"/>
              <a:t/>
            </a:r>
            <a:br>
              <a:rPr lang="en-US" sz="4400" dirty="0"/>
            </a:br>
            <a:endParaRPr lang="en-US" sz="4400" b="1" spc="50" dirty="0" smtClean="0">
              <a:ln w="11430"/>
              <a:gradFill>
                <a:gsLst>
                  <a:gs pos="25000">
                    <a:srgbClr val="0070C0">
                      <a:lumMod val="95000"/>
                      <a:lumOff val="5000"/>
                    </a:srgbClr>
                  </a:gs>
                  <a:gs pos="99000">
                    <a:schemeClr val="accent1">
                      <a:lumMod val="75000"/>
                    </a:schemeClr>
                  </a:gs>
                </a:gsLst>
                <a:lin ang="5400000"/>
              </a:gradFill>
              <a:effectLst>
                <a:outerShdw blurRad="63500" dist="25400" dir="5400000" algn="tl" rotWithShape="0">
                  <a:srgbClr val="000000">
                    <a:alpha val="32000"/>
                  </a:srgbClr>
                </a:outerShdw>
              </a:effectLst>
            </a:endParaRPr>
          </a:p>
        </p:txBody>
      </p:sp>
      <p:sp>
        <p:nvSpPr>
          <p:cNvPr id="6" name="Shape 21"/>
          <p:cNvSpPr/>
          <p:nvPr>
            <p:custDataLst>
              <p:tags r:id="rId1"/>
            </p:custDataLst>
          </p:nvPr>
        </p:nvSpPr>
        <p:spPr>
          <a:xfrm>
            <a:off x="0" y="2590800"/>
            <a:ext cx="9144000" cy="75238"/>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pic>
        <p:nvPicPr>
          <p:cNvPr id="3075" name="Picture 3" descr="U:\graphics_sound_archive\Photos.com low res\16297436.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7074" y="2590800"/>
            <a:ext cx="3739609"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30191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Input on Future Webinar Topics</a:t>
            </a:r>
            <a:endParaRPr lang="en-US" dirty="0"/>
          </a:p>
        </p:txBody>
      </p:sp>
      <p:sp>
        <p:nvSpPr>
          <p:cNvPr id="3" name="Content Placeholder 2"/>
          <p:cNvSpPr>
            <a:spLocks noGrp="1"/>
          </p:cNvSpPr>
          <p:nvPr>
            <p:ph idx="1"/>
          </p:nvPr>
        </p:nvSpPr>
        <p:spPr>
          <a:xfrm>
            <a:off x="457200" y="1447800"/>
            <a:ext cx="8229600" cy="4343400"/>
          </a:xfrm>
        </p:spPr>
        <p:txBody>
          <a:bodyPr/>
          <a:lstStyle/>
          <a:p>
            <a:pPr indent="0">
              <a:buNone/>
            </a:pPr>
            <a:endParaRPr lang="en-US" dirty="0" smtClean="0"/>
          </a:p>
          <a:p>
            <a:pPr indent="0">
              <a:buNone/>
            </a:pPr>
            <a:r>
              <a:rPr lang="en-US" dirty="0" smtClean="0"/>
              <a:t>Please let us know what topics would be of interest and importance to you and your local areas for future webinars in 2016. </a:t>
            </a:r>
            <a:endParaRPr lang="en-US" dirty="0"/>
          </a:p>
        </p:txBody>
      </p:sp>
      <p:pic>
        <p:nvPicPr>
          <p:cNvPr id="4" name="Picture 3" descr="C:\Users\crobbins\Dropbox\Government\ORM\Webinar - Enough is Known for Action\Picture6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2362200"/>
            <a:ext cx="5486400" cy="408146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14794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nvSpPr>
        <p:spPr>
          <a:xfrm>
            <a:off x="609600" y="1693817"/>
            <a:ext cx="7620000" cy="4015582"/>
          </a:xfrm>
          <a:prstGeom prst="rect">
            <a:avLst/>
          </a:prstGeom>
        </p:spPr>
        <p:txBody>
          <a:bodyPr vert="horz" lIns="91440" tIns="45720" rIns="91440" bIns="45720" rtlCol="0">
            <a:normAutofit/>
          </a:bodyPr>
          <a:lstStyle>
            <a:lvl1pPr marL="342900" indent="-342900" algn="l" defTabSz="914400" rtl="0" eaLnBrk="1" latinLnBrk="0" hangingPunct="1">
              <a:spcBef>
                <a:spcPts val="600"/>
              </a:spcBef>
              <a:spcAft>
                <a:spcPts val="600"/>
              </a:spcAft>
              <a:buFont typeface="Arial" pitchFamily="34" charset="0"/>
              <a:buChar char="•"/>
              <a:defRPr sz="3200" kern="1200">
                <a:solidFill>
                  <a:schemeClr val="tx2"/>
                </a:solidFill>
                <a:latin typeface="Arial" pitchFamily="34" charset="0"/>
                <a:ea typeface="+mn-ea"/>
                <a:cs typeface="Arial" pitchFamily="34" charset="0"/>
              </a:defRPr>
            </a:lvl1pPr>
            <a:lvl2pPr marL="742950" indent="-285750" algn="l" defTabSz="914400" rtl="0" eaLnBrk="1" latinLnBrk="0" hangingPunct="1">
              <a:spcBef>
                <a:spcPts val="600"/>
              </a:spcBef>
              <a:spcAft>
                <a:spcPts val="600"/>
              </a:spcAft>
              <a:buFont typeface="Arial" pitchFamily="34" charset="0"/>
              <a:buChar char="–"/>
              <a:defRPr sz="2800" kern="1200">
                <a:solidFill>
                  <a:schemeClr val="tx2"/>
                </a:solidFill>
                <a:latin typeface="Arial" pitchFamily="34" charset="0"/>
                <a:ea typeface="+mn-ea"/>
                <a:cs typeface="Arial" pitchFamily="34" charset="0"/>
              </a:defRPr>
            </a:lvl2pPr>
            <a:lvl3pPr marL="1143000" indent="-228600" algn="l" defTabSz="914400" rtl="0" eaLnBrk="1" latinLnBrk="0" hangingPunct="1">
              <a:spcBef>
                <a:spcPts val="600"/>
              </a:spcBef>
              <a:spcAft>
                <a:spcPts val="600"/>
              </a:spcAft>
              <a:buFont typeface="Arial" pitchFamily="34" charset="0"/>
              <a:buChar char="•"/>
              <a:defRPr sz="2400" kern="1200">
                <a:solidFill>
                  <a:schemeClr val="tx2"/>
                </a:solidFill>
                <a:latin typeface="Arial" pitchFamily="34" charset="0"/>
                <a:ea typeface="+mn-ea"/>
                <a:cs typeface="Arial" pitchFamily="34" charset="0"/>
              </a:defRPr>
            </a:lvl3pPr>
            <a:lvl4pPr marL="16002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4pPr>
            <a:lvl5pPr marL="20574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dirty="0" smtClean="0"/>
          </a:p>
          <a:p>
            <a:pPr marL="0" indent="0" algn="ctr">
              <a:buNone/>
            </a:pPr>
            <a:endParaRPr lang="en-US" dirty="0"/>
          </a:p>
          <a:p>
            <a:pPr marL="0" indent="0" algn="ctr">
              <a:buNone/>
            </a:pPr>
            <a:r>
              <a:rPr lang="en-US" sz="5400" b="1" i="1" dirty="0" smtClean="0">
                <a:solidFill>
                  <a:srgbClr val="FF0000"/>
                </a:solidFill>
                <a:effectLst>
                  <a:outerShdw blurRad="38100" dist="38100" dir="2700000" algn="tl">
                    <a:srgbClr val="000000">
                      <a:alpha val="43137"/>
                    </a:srgbClr>
                  </a:outerShdw>
                </a:effectLst>
                <a:latin typeface="Comic Sans MS" pitchFamily="66" charset="0"/>
              </a:rPr>
              <a:t>Thank You!</a:t>
            </a:r>
          </a:p>
          <a:p>
            <a:pPr marL="0" indent="0" algn="ctr">
              <a:buNone/>
            </a:pPr>
            <a:endParaRPr lang="en-US" sz="2400" dirty="0" smtClean="0">
              <a:effectLst>
                <a:outerShdw blurRad="38100" dist="38100" dir="2700000" algn="tl">
                  <a:srgbClr val="000000">
                    <a:alpha val="43137"/>
                  </a:srgbClr>
                </a:outerShdw>
              </a:effectLst>
            </a:endParaRPr>
          </a:p>
          <a:p>
            <a:pPr marL="0" indent="0" algn="ctr">
              <a:buNone/>
            </a:pPr>
            <a:endParaRPr lang="en-US" sz="2400" dirty="0" smtClean="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77" y="1446651"/>
            <a:ext cx="9143245" cy="4535049"/>
          </a:xfrm>
          <a:prstGeom prst="rect">
            <a:avLst/>
          </a:prstGeom>
        </p:spPr>
      </p:pic>
      <p:sp>
        <p:nvSpPr>
          <p:cNvPr id="2" name="Title 1"/>
          <p:cNvSpPr>
            <a:spLocks noGrp="1"/>
          </p:cNvSpPr>
          <p:nvPr>
            <p:ph type="title"/>
          </p:nvPr>
        </p:nvSpPr>
        <p:spPr/>
        <p:txBody>
          <a:bodyPr>
            <a:normAutofit/>
          </a:bodyPr>
          <a:lstStyle/>
          <a:p>
            <a:r>
              <a:rPr lang="en-US" dirty="0" smtClean="0"/>
              <a:t>Implementing WIOA in </a:t>
            </a:r>
            <a:r>
              <a:rPr lang="en-US" dirty="0"/>
              <a:t>R</a:t>
            </a:r>
            <a:r>
              <a:rPr lang="en-US" dirty="0" smtClean="0"/>
              <a:t>ural Areas</a:t>
            </a:r>
            <a:endParaRPr lang="en-US" dirty="0"/>
          </a:p>
        </p:txBody>
      </p:sp>
    </p:spTree>
    <p:extLst>
      <p:ext uri="{BB962C8B-B14F-4D97-AF65-F5344CB8AC3E}">
        <p14:creationId xmlns:p14="http://schemas.microsoft.com/office/powerpoint/2010/main" val="28137083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chemeClr val="accent1"/>
                </a:solidFill>
              </a:rPr>
              <a:t>Presenter</a:t>
            </a:r>
          </a:p>
        </p:txBody>
      </p:sp>
      <p:sp>
        <p:nvSpPr>
          <p:cNvPr id="4" name="Text Placeholder 3"/>
          <p:cNvSpPr>
            <a:spLocks noGrp="1"/>
          </p:cNvSpPr>
          <p:nvPr>
            <p:ph type="body" idx="2"/>
          </p:nvPr>
        </p:nvSpPr>
        <p:spPr>
          <a:xfrm>
            <a:off x="685800" y="1752600"/>
            <a:ext cx="7620000" cy="3570288"/>
          </a:xfrm>
        </p:spPr>
        <p:txBody>
          <a:bodyPr/>
          <a:lstStyle/>
          <a:p>
            <a:pPr marL="142240" indent="0">
              <a:buNone/>
            </a:pPr>
            <a:endParaRPr lang="en-US" sz="2800" dirty="0" smtClean="0"/>
          </a:p>
          <a:p>
            <a:pPr marL="142240" indent="0">
              <a:buNone/>
            </a:pPr>
            <a:r>
              <a:rPr lang="en-US" sz="3200" dirty="0" smtClean="0"/>
              <a:t>George Barany</a:t>
            </a:r>
          </a:p>
          <a:p>
            <a:pPr marL="142240" indent="0">
              <a:buNone/>
            </a:pPr>
            <a:r>
              <a:rPr lang="en-US" sz="3200" dirty="0" smtClean="0"/>
              <a:t>Director of Financial Education</a:t>
            </a:r>
          </a:p>
          <a:p>
            <a:pPr marL="142240" indent="0">
              <a:buNone/>
            </a:pPr>
            <a:r>
              <a:rPr lang="en-US" sz="3200" dirty="0" smtClean="0"/>
              <a:t>America Saves</a:t>
            </a:r>
          </a:p>
          <a:p>
            <a:pPr marL="142240" indent="0">
              <a:buNone/>
            </a:pPr>
            <a:r>
              <a:rPr lang="en-US" sz="3200" dirty="0" smtClean="0"/>
              <a:t>gbarany@att.net</a:t>
            </a:r>
            <a:endParaRPr lang="en-US" sz="3200" dirty="0"/>
          </a:p>
        </p:txBody>
      </p:sp>
      <p:sp>
        <p:nvSpPr>
          <p:cNvPr id="7" name="Slide Number Placeholder 6"/>
          <p:cNvSpPr>
            <a:spLocks noGrp="1"/>
          </p:cNvSpPr>
          <p:nvPr>
            <p:ph type="sldNum" idx="12"/>
          </p:nvPr>
        </p:nvSpPr>
        <p:spPr/>
        <p:txBody>
          <a:bodyPr/>
          <a:lstStyle/>
          <a:p>
            <a:pPr marL="0" lvl="0" indent="-88900">
              <a:spcBef>
                <a:spcPts val="0"/>
              </a:spcBef>
              <a:buClr>
                <a:srgbClr val="000000"/>
              </a:buClr>
              <a:buFont typeface="Arial"/>
              <a:buChar char="●"/>
            </a:pPr>
            <a:endParaRPr lang="en-US" dirty="0" smtClean="0"/>
          </a:p>
          <a:p>
            <a:pPr marL="457200" lvl="1" indent="-88900">
              <a:spcBef>
                <a:spcPts val="0"/>
              </a:spcBef>
              <a:buClr>
                <a:srgbClr val="000000"/>
              </a:buClr>
              <a:buFont typeface="Courier New"/>
              <a:buChar char="o"/>
            </a:pPr>
            <a:endParaRPr lang="en-US" dirty="0" smtClean="0"/>
          </a:p>
          <a:p>
            <a:pPr marL="914400" lvl="2" indent="-88900">
              <a:spcBef>
                <a:spcPts val="0"/>
              </a:spcBef>
              <a:buClr>
                <a:srgbClr val="000000"/>
              </a:buClr>
              <a:buFont typeface="Wingdings"/>
              <a:buChar char="§"/>
            </a:pPr>
            <a:endParaRPr lang="en-US" dirty="0" smtClean="0"/>
          </a:p>
          <a:p>
            <a:pPr marL="1371600" lvl="3" indent="-88900">
              <a:spcBef>
                <a:spcPts val="0"/>
              </a:spcBef>
              <a:buClr>
                <a:srgbClr val="000000"/>
              </a:buClr>
              <a:buFont typeface="Arial"/>
              <a:buChar char="●"/>
            </a:pPr>
            <a:endParaRPr lang="en-US" dirty="0" smtClean="0"/>
          </a:p>
          <a:p>
            <a:pPr marL="1828800" lvl="4" indent="-88900">
              <a:spcBef>
                <a:spcPts val="0"/>
              </a:spcBef>
              <a:buClr>
                <a:srgbClr val="000000"/>
              </a:buClr>
              <a:buFont typeface="Courier New"/>
              <a:buChar char="o"/>
            </a:pPr>
            <a:endParaRPr lang="en-US" dirty="0" smtClean="0"/>
          </a:p>
          <a:p>
            <a:pPr marL="2286000" lvl="5" indent="-88900">
              <a:spcBef>
                <a:spcPts val="0"/>
              </a:spcBef>
              <a:buClr>
                <a:srgbClr val="000000"/>
              </a:buClr>
              <a:buFont typeface="Wingdings"/>
              <a:buChar char="§"/>
            </a:pPr>
            <a:endParaRPr lang="en-US" dirty="0" smtClean="0"/>
          </a:p>
          <a:p>
            <a:pPr marL="2743200" lvl="6" indent="-88900">
              <a:spcBef>
                <a:spcPts val="0"/>
              </a:spcBef>
              <a:buClr>
                <a:srgbClr val="000000"/>
              </a:buClr>
              <a:buFont typeface="Arial"/>
              <a:buChar char="●"/>
            </a:pPr>
            <a:endParaRPr lang="en-US" dirty="0" smtClean="0"/>
          </a:p>
          <a:p>
            <a:pPr marL="3200400" lvl="7" indent="-88900">
              <a:spcBef>
                <a:spcPts val="0"/>
              </a:spcBef>
              <a:buClr>
                <a:srgbClr val="000000"/>
              </a:buClr>
              <a:buFont typeface="Courier New"/>
              <a:buChar char="o"/>
            </a:pPr>
            <a:endParaRPr lang="en-US" dirty="0" smtClean="0"/>
          </a:p>
          <a:p>
            <a:pPr marL="3657600" lvl="8" indent="-88900">
              <a:spcBef>
                <a:spcPts val="0"/>
              </a:spcBef>
              <a:buClr>
                <a:srgbClr val="000000"/>
              </a:buClr>
              <a:buFont typeface="Wingdings"/>
              <a:buChar char="§"/>
            </a:pPr>
            <a:endParaRPr lang="en-US" dirty="0"/>
          </a:p>
        </p:txBody>
      </p:sp>
      <p:pic>
        <p:nvPicPr>
          <p:cNvPr id="6" name="Picture 2" descr="http://cfed.org/programs/innovation/George%20Baran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5798" y="1676400"/>
            <a:ext cx="2442754" cy="1828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40461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THEME_BG_IMAGE" val=""/>
  <p:tag name="MMPROD_TAG_VCONFIG" val="PD94bWwgdmVyc2lvbj0iMS4wIj8+DQo8Y29uZmlndXJhdGlvbj4NCgk8YnJhbmRpbmc+DQoJCTx1aWZvbnQgbmFtZT0iRk9OVF9OT1RFU19URVhUIiB2YWx1ZT0iVmVyZGFuYSw5LGZhbHNlLGZhbHNlLGZhbHNlIi8+DQoJPC9icmFuZGluZz4NCgk8Y29sb3JzPg0KCQk8dWljb2xvciBuYW1lPSJwcmltYXJ5IiB2YWx1ZT0iMHg2Rjg0ODgiLz4NCgkJPHVpY29sb3IgbmFtZT0iZ2xvdyIgdmFsdWU9IjB4NjA5Nzcz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PHVpc2hvdyBuYW1lPSJwcmVzZW50ZXJwaG90byIgdmFsdWU9InRydWUiLz48dWlzaG93IG5hbWU9InByZXNlbnRlcm5hbWUiIHZhbHVlPSJ0cnVlIi8+PHVpc2hvdyBuYW1lPSJwcmVzZW50ZXJ0aXRsZSIgdmFsdWU9InRydWUiLz48dWlzaG93IG5hbWU9InByZXNlbnRlcmVtYWlsIiB2YWx1ZT0idHJ1ZSIvPjx1aXNob3cgbmFtZT0icHJlc2VudGVyYmlvIiB2YWx1ZT0idHJ1ZSIvPjx1aXNob3cgbmFtZT0iY29tcGFueWxvZ28iIHZhbHVlPSJ0cnVlIi8+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PHVpc2hvdyBuYW1lPSJ2aWV3Y2hhbmdlIiB2YWx1ZT0idHJ1ZSIvPjx1aXNob3cgbmFtZT0iYWx3YXlzU2NydW5jaCIgdmFsdWU9ImZhbHNlIi8+PHVpc2hvdyBuYW1lPSJpbml0aWFsZGlzcGxheW1vZGVpc25vcm1hbCIgdmFsdWU9InRydWUiLz48dWlyZXBsYWNlIG5hbWU9ImxvZ28iIHZhbHVlPSIiLz48dWlyZXBsYWNlIG5hbWU9ImJnaW1hZ2UiIHZhbHVlPSIiLz48dWlyZXBsYWNlIG5hbWU9ImluaXRpYWx0YWIiIHZhbHVlPSJvdXRsaW5lIi8+PHVpc2hvdyBuYW1lPSJjY3RleHRoaWdobGlnaHRpbmciIHZhbHVlPSJ0cnV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RmlsZSBOYW1lIi8+DQoJCTx1aXRleHQgbmFtZT0iQVRUQUNIU0laRV9IRUFESU5HIiB2YWx1ZT0iU2l6ZSIvPg0KCQk8dWl0ZXh0IG5hbWU9IlNMSURFX05PVEVTIiB2YWx1ZT0iU2xpZGUgTm90ZXMiLz4NCgkJPCEtLXF1aXogcG9kIGFuZCBtZXNzYWdlIGJveCB0ZXh0cy0t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NCg0K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m9saWUgJW4iLz4NCgkJPCEtLSBzdWJzdGl0dXRpb246ICVuID09IHNsaWRlIG51bWJlciAtLT4NCgkJPCEtLSBzdWJzdGl0dXRpb246ICV0ID09IHRvdGFsIHNsaWRlIGNvdW50IC0tPg0KCQk8dWl0ZXh0IG5hbWU9IlNDUlVCQkFSU1RBVFVTX1NMSURFSU5GTyIgdmFsdWU9IkZvbGllICVuIC8gJXQgfCAiLz4NCgkJPHVpdGV4dCBuYW1lPSJTQ1JVQkJBUlNUQVRVU19TVE9QUEVEIiB2YWx1ZT0iQmVlbmRldCIvPg0KCQk8dWl0ZXh0IG5hbWU9IlNDUlVCQkFSU1RBVFVTX1BMQVlJTkciIHZhbHVlPSJXaWVkZXJnYWJlIi8+DQoJCTx1aXRleHQgbmFtZT0iU0NSVUJCQVJTVEFUVVNfTk9BVURJTyIgdmFsdWU9IktlaW4gQXVkaW8iLz4NCgkJPHVpdGV4dCBuYW1lPSJTQ1JVQkJBUlNUQVRVU19WSURQTEFZSU5HIiB2YWx1ZT0iVmlkZW8gd2lyZCBhYmdlc3BpZWx0Ii8+DQoJCTx1aXRleHQgbmFtZT0iU0NSVUJCQVJTVEFUVVNfTE9BRElORyIgdmFsdWU9IkxhZGVuIi8+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DQoJCTwhLS0gc3Vic3RpdHV0aW9uOiAlcyA9PSBzZWNvbmRzIHJlbWFpbmluZyAtLT4NCgkJPHVpdGV4dCBuYW1lPSJFTEFQU0VEIiB2YWx1ZT0iUmVzdGRhdWVyOiAlbSBNaW51dGVuICVzIFNla3VuZGVuIi8+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DQoJCTx1aXRleHQgbmFtZT0iRElWSURFUkJUTl9USVRMRSIgdmFsdWU9InwiLz4NCgkJPHVpdGV4dCBuYW1lPSJDT05UQUNUQlROX1RJVExFIiB2YWx1ZT0iS29udGFrdCIvPg0KCQk8dWl0ZXh0IG5hbWU9IlRBQl9RVUlaIiB2YWx1ZT0iUXVpeiIvPg0KCQk8dWl0ZXh0IG5hbWU9IlRBQl9PVVRMSU5FIiB2YWx1ZT0iU3RydWt0dXIiLz4NCgkJPHVpdGV4dCBuYW1lPSJUQUJfVEhVTUIiIHZhbHVlPSJNaW5pYXR1ciIvPg0KCQk8dWl0ZXh0IG5hbWU9IlRBQl9OT1RFUyIgdmFsdWU9Ik5vdGl6ZW4iLz4NCgkJPHVpdGV4dCBuYW1lPSJUQUJfU0VBUkNIIiB2YWx1ZT0iU3VjaGVuIi8+DQoJCTx1aXRleHQgbmFtZT0iU0xJREVfSEVBRElORyIgdmFsdWU9IkZvbGllbnRpdGVsIi8+DQoJCTx1aXRleHQgbmFtZT0iRFVSQVRJT05fSEVBRElORyIgdmFsdWU9IkRhdWVyIi8+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DQoJCTx1aXRleHQgbmFtZT0iU0xJREVfTk9URVMiIHZhbHVlPSJGb2xpZW5ub3RpemVuIi8+DQoJCTwhLS1xdWl6IHBvZCBhbmQgbWVzc2FnZSBib3ggdGV4dHMtLT4NCgkJPHVpdGV4dCBuYW1lPSJRVUlaUE9EX1FVSVpfQVRURU1QVCIgdmFsdWU9IlF1aXp2ZXJzdWNoOiIvPg0KCQk8dWl0ZXh0IG5hbWU9IlFVSVpQT0RfUVVJWl9BVFRFTVBUX1ZBTFVFIiB2YWx1ZT0iJW4gdm9uICV0Ii8+DQoJCTx1aXRleHQgbmFtZT0iUVVJWlBPRF9RVUlaX1NDT1JFIiB2YWx1ZT0iRXJyZWljaHQ6Ii8+DQoJCTx1aXRleHQgbmFtZT0iUVVJWlBPRF9RVUlaX1BBU1NTQ09SRSIgdmFsdWU9Ik1pbmRlc3RwdW5rdHphaGw6Ii8+DQoJCTx1aXRleHQgbmFtZT0iUVVJWlBPRF9RVUlaX01BWFNDT1JFIiB2YWx1ZT0iTWF4aW1hbGUgUHVua3R6YWhsOiIvPg0KCQk8dWl0ZXh0IG5hbWU9IlFVSVpQT0RfUVVFU0FUTVBUX1NUUiIgdmFsdWU9IlZlcnN1Y2g6ICVuIHZvbiAldCIvPg0KCQk8dWl0ZXh0IG5hbWU9IlFVSVpQT0RfUVVFU1RZUEVfU1RSIiB2YWx1ZT0iVHlwOiAlcyIvPg0KCQk8dWl0ZXh0IG5hbWU9IlFVSVpQT0RfUVVFU1RZUEVfR1JEIiB2YWx1ZT0iQmV3ZXJ0ZXQiLz4NCgkJPHVpdGV4dCBuYW1lPSJRVUlaUE9EX1FVRVNUWVBFX1NWWSIgdmFsdWU9IlVtZnJhZ2UiLz4NCgkJPHVpdGV4dCBuYW1lPSJRVUlaUE9EX1FVSVpBVE1QVF9JTkYiIHZhbHVlPSJVbmVuZGxpY2giLz4NCgkJPHVpdGV4dCBuYW1lPSJRVUlaUE9EX1FVRVNBVE1QVF9JTkYiIHZhbHVlPSJVbmVuZGxpY2giLz4NCgkJPHVpdGV4dCBuYW1lPSJXQVJOSU5HTVNHX1lFU1NUUklORyIgdmFsdWU9IkphIi8+DQoJCTx1aXRleHQgbmFtZT0iV0FSTklOR01TR19OT1NUUklORyIgdmFsdWU9Ik5laW4iLz4NCgkJPHVpdGV4dCBuYW1lPSJXQVJOSU5HTVNHX1RJVExFU1RSSU5HIiB2YWx1ZT0iUXVpem5hdmlnYXRpb25zd2FybnVuZyIvPg0KCQk8dWl0ZXh0IG5hbWU9IldBUk5JTkdNU0dfTVNHU1RSSU5HIiB2YWx1ZT0iSW4gZGllc2VtIFF1aXogZ2lidCBlcyB1bmJlYW50d29ydGV0ZSBGcmFnZW4uDQoNCldlbm4gU2llIGF1ZiAmcXVvdDtKYSZxdW90OyBrbGlja2VuLCB3aXJkIGRhcyBRdWl6IGJlZW5kZXQuIEtsaWNrZW4gU2llIGF1ZiAmcXVvdDtOZWluJnF1b3Q7LCB1bSBtaXQgZGVtIFF1aXogZm9ydHp1ZmFocmVuLiIvPg0KCQk8dWl0ZXh0IG5hbWU9IklORk9STUFUSU9OX0gyNjRfRkxBU0hQTEFZRVIiIHZhbHVlPSJEYXMgVmlkZW8gd2lyZCB2b24gZGVyIG1vbWVudGFuIGF1ZiBkaWVzZW0gQ29tcHV0ZXIgaW5zdGFsbGllcnRlbiBWZXJzaW9uIHZvbiBGbGFzaCBQbGF5ZXIgbmljaHQgdW50ZXJzdMO8dHp0LiBLbGlja2VuIFNpZSBhdWYgZGVuIFZpZGVvYmVyZWljaCwgdW0gZGllIGFrdHVlbGxlIFZlcnNpb24gdm9uIEZsYXNoIFBsYXllciBoZXJ1bnRlcnp1bG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RlbiBUZWlsbmVobWVybiBkaWUgU2VpdGVubGVpc3RlIGFuemVpZ2VuIi8+DQoJCTx1aXRleHQgbmFtZT0iTVVURSIgdmFsdWU9IlRvbiBhdXMiLz4NCgkJPHVpdGV4dCBuYW1lPSJET0NXUkFQX1RJVExFIiB2YWx1ZT0iUHJlc2VudGVyLUFuaGFuZyIvPg0KCQk8dWl0ZXh0IG5hbWU9IkRPQ1dSQVBfTVNHIiB2YWx1ZT0iQXVmIG1laW5lbSBBcmJlaXRzcGxhdHogc3BlaWNoZXJuIi8+DQoJCTx1aXRleHQgbmFtZT0iRE9DV1JBUF9QUk9NUFQiIHZhbHVlPSJadW0gSGVydW50ZXJsYWRlbiBrbGlja2VuIi8+DQoJPC9sYW5ndWFnZT4NCgk8bGFuZ3VhZ2UgaWQ9ImZy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gOiAlcCIvPg0KCQk8dWl0ZXh0IG5hbWU9IkJJT0JUTl9USVRMRSIgdmFsdWU9IkJpbyA6Ii8+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Db21tZW50YWlyZXMgZGVzIGRpYXBvc2l0aXZlcyIvPg0KCQk8IS0tcXVpeiBwb2QgYW5kIG1lc3NhZ2UgYm94IHRleHRzLS0+DQoJCTx1aXRleHQgbmFtZT0iUVVJWlBPRF9RVUlaX0FUVEVNUFQiIHZhbHVlPSJUZW50YXRpdmUgZGUgcXVlc3Rpb25uYWlyZSA6Ii8+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DQoNCl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DQoJCTx1aXRleHQgbmFtZT0iRE9DV1JBUF9QUk9NUFQiIHZhbHVlPSJDbGlxdWVyIHBvdXIgdMOpbMOpY2hhcmdlciIvPg0KCTwvbGFuZ3VhZ2U+DQoJPGxhbmd1YWdlIGlkPSJqYS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w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WSURQTEFZSU5HIiB2YWx1ZT0i44OT44OH44Kq5YaN55Sf5LitIi8+DQoJCTx1aXRleHQgbmFtZT0iU0NSVUJCQVJTVEFUVVNfTE9BRElORyIgdmFsdWU9IuODreODvOODieS4rSIvPg0KCQk8dWl0ZXh0IG5hbWU9IlNDUlVCQkFSU1RBVFVTX0JVRkZFUklORyIgdmFsdWU9IuODkOODg+ODleOCoeS4rSIvPg0KCQk8dWl0ZXh0IG5hbWU9IlNDUlVCQkFSU1RBVFVTX1FVRVNUSU9OIiB2YWx1ZT0i6LOq5ZWP44Gr562U44GI44Gm5LiL44GV44GEIi8+DQoJCTx1aXRleHQgbmFtZT0iU0NSVUJCQVJTVEFUVVNfUkVWSUVXUVVJWiIgdmFsdWU9IuOCr+OCpOOCuuOCkuODrOODk+ODpeODvOOBl+OBpuOBhOOBvuOBmSIvPg0KCQk8IS0tIHN1YnN0aXR1dGlvbjogJW0gPT0gbWludXRlcyByZW1haW5pbmcgLS0+DQoJCTwhLS0gc3Vic3RpdHV0aW9uOiAlcyA9PSBzZWNvbmRzIHJlbWFpbmluZyAtLT4NCgkJPHVpdGV4dCBuYW1lPSJFTEFQU0VEIiB2YWx1ZT0i5q6L44KKIDogJW0g5YiGICVzIOenkiIvPg0KCQk8dWl0ZXh0IG5hbWU9Ik5PVEZPVU5EIiB2YWx1ZT0i5L2V44KC6KaL44Gk44GL44KK44G+44Gb44KTIi8+DQoJCTx1aXRleHQgbmFtZT0iQVRUQUNITUVOVFMiIHZhbHVlPSLmt7vku5giLz4NCgkJPCEtLSBzdWJzdGl0dXRpb246ICVwID09IGN1cnJlbnQgc3BlYWtlcidzIHRpdGxlIC0tPg0KCQk8dWl0ZXh0IG5hbWU9IkJJT1dJTl9USVRMRSIgdmFsdWU9Iue1jOattCA6ICVwIi8+DQoJCTx1aXRleHQgbmFtZT0iQklPQlROX1RJVExFIiB2YWx1ZT0i57WM5q20Ii8+DQoJCTx1aXRleHQgbmFtZT0iRElWSURFUkJUTl9USVRMRSIgdmFsdWU9InwiLz4NCgkJPHVpdGV4dCBuYW1lPSJDT05UQUNUQlROX1RJVExFIiB2YWx1ZT0i44GK5ZWP44GE5ZCI44KP44GbIi8+DQoJCTx1aXRleHQgbmFtZT0iVEFCX1FVSVoiIHZhbHVlPSLjgq/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cXVpeiBwb2QgYW5kIG1lc3NhZ2UgYm94IHRleHRzLS0+DQoJCTx1aXRleHQgbmFtZT0iUVVJWlBPRF9RVUlaX0FUVEVNUFQiIHZhbHVlPSLjgq/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DQoJCTx1aXRleHQgbmFtZT0iUVVJWlBPRF9RVUVTVFlQRV9TVFIiIHZhbHVlPSLjgr/jgqTjg5cgOiAlcyIvPg0KCQk8dWl0ZXh0IG5hbWU9IlFVSVpQT0RfUVVFU1RZUEVfR1JEIiB2YWx1ZT0i6KmV5L6hIi8+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OBhCIvPg0KCQk8dWl0ZXh0IG5hbWU9IldBUk5JTkdNU0dfTk9TVFJJTkciIHZhbHVlPSLjgYTjgYTjgYgiLz4NCgkJPHVpdGV4dCBuYW1lPSJXQVJOSU5HTVNHX1RJVExFU1RSSU5HIiB2YWx1ZT0i44Kv44Kk44K644Gu44OK44OT44Ky44O844K344On44Oz44Gr6Zai44GZ44KL6K2m5ZGKIi8+DQoJCTx1aXRleHQgbmFtZT0iV0FSTklOR01TR19NU0dTVFJJTkciIHZhbHVlPSLjgZPjga7jgq/jgqTjgrrjgavjga/jgIHjgb7jgaDop6PnrZTjgZfjgabjgYTjgarjgYTos6rllY/jgYzjgYLjgorjgb7jgZnjgIINCg0KIOOCr+OCpOOCuuOCkue1guS6huOBmeOCi+OBq+OBr+OAgeOAjOOBr+OBhOOAjeOCkuOCr+ODquODg+OCr+OBl+OBvuOBmeOAguOCr+OCpOOCuuOCkue2muihjOOBmeOCi+OBq+OBr+OAgeOAjOOBhOOBhOOBiOOAjeOCkuOCr+ODquODg+OCr+OBl+OBvuOBmeOAgiIvPg0KCQk8dWl0ZXh0IG5hbWU9IklORk9STUFUSU9OX0gyNjRfRkxBU0hQTEFZRVIiIHZhbHVlPSLjgYrkvb/jgYTjga7jgrPjg7Pjg5Tjg6Xjg7zjgr/jgavnj77lnKjjgqTjg7Pjgrnjg4jjg7zjg6vjgZXjgozjgabjgYTjgosgRmxhc2ggUGxheWVyIOOBruODkOODvOOCuOODp+ODs+OBr+OAgeOBk+OBruODk+ODh+OCquOCkuOCteODneODvOODiOOBl+OBpuOBhOOBvuOBm+OCk+OAguacgOaWsOOBriBGbGFzaCBQbGF5ZXIg44KS44OA44Km44Oz44Ot44O844OJ44GZ44KL44Gr44Gv44CB44OT44OH44Kq6aCY5Z+f44KS44Kv44Oq44OD44Kv44GX44Gm44GP44Gg44GV44GE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imi+OBm+OCiyIvPg0KCQk8dWl0ZXh0IG5hbWU9Ik1VVEUiIHZhbHVlPSLjg5/jg6Xjg7zjg4giLz4NCgkJPHVpdGV4dCBuYW1lPSJET0NXUkFQX1RJVExFIiB2YWx1ZT0iUHJlc2VudGVyIOa3u+S7mOODleOCoeOCpOODqyIvPg0KCQk8dWl0ZXh0IG5hbWU9IkRPQ1dSQVBfTVNHIiB2YWx1ZT0i44Oe44Kk44Kz44Oz44OU44Ol44O844K/44Gr5L+d5a2YIi8+DQoJCTx1aXRleHQgbmFtZT0iRE9DV1JBUF9QUk9NUFQiIHZhbHVlPSLjgq/jg6rjg4Pjgq/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S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VklEUExBWUlORyIgdmFsdWU9Iuu5hOuUlOyYpCDsnqzsg50g7KSR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DQoJCTx1aXRleHQgbmFtZT0iVEhVTUJfSEVBRElORyIgdmFsdWU9IuyKrOudvOydtOuTnCIvPg0KCQk8dWl0ZXh0IG5hbWU9IlRIVU1CX0lORk8iIHZhbHVlPSLsoJzrqqkv7J6s7IOd7Iuc6rCEIi8+DQoJCTx1aXRleHQgbmFtZT0iQVRUQUNITkFNRV9IRUFESU5HIiB2YWx1ZT0i7YyM7J28IOydtOumhCIvPg0KCQk8dWl0ZXh0IG5hbWU9IkFUVEFDSFNJWkVfSEVBRElORyIgdmFsdWU9Iu2BrOq4sCIvPg0KCQk8dWl0ZXh0IG5hbWU9IlNMSURFX05PVEVTIiB2YWx1ZT0i7Iqs65287J2065OcIOuFuO2KuCIvPg0KCQk8IS0tcXVpeiBwb2QgYW5kIG1lc3NhZ2UgYm94IHRleHRzLS0+DQoJCTx1aXRleHQgbmFtZT0iUVVJWlBPRF9RVUlaX0FUVEVNUFQiIHZhbHVlPSLtgLTspogg7Iuc64+EIO2an+yImDoiLz4NCgkJPHVpdGV4dCBuYW1lPSJRVUlaUE9EX1FVSVpfQVRURU1QVF9WQUxVRSIgdmFsdWU9IiVuLyV0Ii8+DQoJCTx1aXRleHQgbmFtZT0iUVVJWlBPRF9RVUlaX1NDT1JFIiB2YWx1ZT0i65Od7KCQOiIvPg0KCQk8dWl0ZXh0IG5hbWU9IlFVSVpQT0RfUVVJWl9QQVNTU0NPUkUiIHZhbHVlPSLthrXqs7wg7KCQ7IiYOiIvPg0KCQk8dWl0ZXh0IG5hbWU9IlFVSVpQT0RfUVVJWl9NQVhTQ09SRSIgdmFsdWU9Iuy1nOqzoCDsoJDsiJg6Ii8+DQoJCTx1aXRleHQgbmFtZT0iUVVJWlBPRF9RVUVTQVRNUFRfU1RSIiB2YWx1ZT0i7Iuc64+EIO2an+yImDogJW4vJXQiLz4NCgkJPHVpdGV4dCBuYW1lPSJRVUlaUE9EX1FVRVNUWVBFX1NUUiIgdmFsdWU9IuycoO2YlTogJXMiLz4NCgkJPHVpdGV4dCBuYW1lPSJRVUlaUE9EX1FVRVNUWVBFX0dSRCIgdmFsdWU9IuygkOyImCDrp6TquLDquLAg7JmE66OMIi8+DQoJCTx1aXRleHQgbmFtZT0iUVVJWlBPRF9RVUVTVFlQRV9TVlkiIHZhbHVlPSLshKTrrLgg7KGw7IKsIi8+DQoJCTx1aXRleHQgbmFtZT0iUVVJWlBPRF9RVUlaQVRNUFRfSU5GIiB2YWx1ZT0i66y07ZWcIi8+DQoJCTx1aXRleHQgbmFtZT0iUVVJWlBPRF9RVUVTQVRNUFRfSU5GIiB2YWx1ZT0i66y07ZWcIi8+DQoJCTx1aXRleHQgbmFtZT0iV0FSTklOR01TR19ZRVNTVFJJTkciIHZhbHVlPSLsmIgiLz4NCgkJPHVpdGV4dCBuYW1lPSJXQVJOSU5HTVNHX05PU1RSSU5HIiB2YWx1ZT0i7JWE64uI7JikIi8+DQoJCTx1aXRleHQgbmFtZT0iV0FSTklOR01TR19USVRMRVNUUklORyIgdmFsdWU9Iu2AtOymiCDrgrTruYTqsozsnbTshZgg6rK96rOgIi8+DQoJCTx1aXRleHQgbmFtZT0iV0FSTklOR01TR19NU0dTVFJJTkciIHZhbHVlPSLsnbQg7YC07KaI7JeQ7IScIOyLnOuPhO2VmOyngCDslYrsnYAg7KeI66y47J20IOyeiOyKteuLiOuLpC4NCg0K7YC07KaI66W8IOyiheujjO2VmOugpOuptCBb7JiIXeulvCDtgbTrpq3tlZjqs6AsIO2AtOymiOulvCDqs4Tsho3tlZjroKTrqbQgW+yVhOuLiOyYpF3rpbwg7YG066at7ZWY7Iut7Iuc7JikLiIvPg0KCQk8dWl0ZXh0IG5hbWU9IklORk9STUFUSU9OX0gyNjRfRkxBU0hQTEFZRVIiIHZhbHVlPSLsi5zsiqTthZzsl5Ag7ISk7LmY65CY7Ja0IOyeiOuKlCDtmITsnqwg67KE7KCE7J2YIEZsYXNoIFBsYXllcuuKlCDsnbQg67mE65SU7Jik66W8IOyngOybkO2VmOyngCDslYrsirXri4jri6QuIOy1nOyLoCBGbGFzaCBQbGF5ZXLrpbwg64uk7Jq066Gc65Oc7ZWY66Ck66m0IOu5hOuUlOyYpCDsmIHsl63snYQg7YG066at7ZWY7Iut7Iuc7Jik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ssLjsl6zsnpDsl5Dqsowg7IS466GcIOunieuMgCDrs7TsnbTquLAiLz4NCgkJPHVpdGV4dCBuYW1lPSJNVVRFIiB2YWx1ZT0i7J2M7IaM6rGwIi8+DQoJCTx1aXRleHQgbmFtZT0iRE9DV1JBUF9USVRMRSIgdmFsdWU9IlByZXNlbnRlciDtjIzsnbwg7LKo67aAIi8+DQoJCTx1aXRleHQgbmFtZT0iRE9DV1JBUF9NU0ciIHZhbHVlPSLrgrQg7Lu07ZOo7YSw7JeQIOyggOyepSIvPg0KCQk8dWl0ZXh0IG5hbWU9IkRPQ1dSQVBfUFJPTVBUIiB2YWx1ZT0i7YG066at7ZWY7JesIOuLpOyatOuhnOuTnCIvPg0KCTwvbGFuZ3VhZ2U+DQoJPGxhbmd1YWdlIGlkPSJlcy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EZXRlbmlkYSIvPg0KCQk8dWl0ZXh0IG5hbWU9IlNDUlVCQkFSU1RBVFVTX1BMQVlJTkciIHZhbHVlPSJSZXByb2R1Y2llbmRvIi8+DQoJCTx1aXRleHQgbmFtZT0iU0NSVUJCQVJTVEFUVVNfTk9BVURJTyIgdmFsdWU9IlNpbiBzb25pZG8iLz4NCgkJPHVpdGV4dCBuYW1lPSJTQ1JVQkJBUlNUQVRVU19WSURQTEFZSU5HIiB2YWx1ZT0iVsOtZGVvIGVuIHJlcHJvZC4iLz4NCgkJPHVpdGV4dCBuYW1lPSJTQ1JVQkJBUlNUQVRVU19MT0FESU5HIiB2YWx1ZT0iQ2FyZ2FuZG8iLz4NCgkJPHVpdGV4dCBuYW1lPSJTQ1JVQkJBUlNUQVRVU19CVUZGRVJJTkciIHZhbHVlPSJBbG1hY2VuYW5kbyBlbiBiw7pmZXIiLz4NCgkJPHVpdGV4dCBuYW1lPSJTQ1JVQkJBUlNUQVRVU19RVUVTVElPTiIgdmFsdWU9IkNvbnRlc3RhciBwcmVndW50YSIvPg0KCQk8dWl0ZXh0IG5hbWU9IlNDUlVCQkFSU1RBVFVTX1JFVklFV1FVSVoiIHZhbHVlPSJSZXZpc2FuZG8gcHJ1ZWJhIi8+DQoJCTwhLS0gc3Vic3RpdHV0aW9uOiAlbSA9PSBtaW51dGVzIHJlbWFpbmluZyAtLT4NCgkJPCEtLSBzdWJzdGl0dXRpb246ICVzID09IHNlY29uZHMgcmVtYWluaW5nIC0tPg0KCQk8dWl0ZXh0IG5hbWU9IkVMQVBTRUQiIHZhbHVlPSIlbSBtaW51dG9zICVzIHNlZ3VuZG9zIHJlc3RhbnRlcyIvPg0KCQk8dWl0ZXh0IG5hbWU9Ik5PVEZPVU5EIiB2YWx1ZT0iTm8gc2UgaGEgZW5jb250cmFkbyBuYWRhIi8+DQoJCTx1aXRleHQgbmFtZT0iQVRUQUNITUVOVFMiIHZhbHVlPSJBcmNoaXZvcyBhZGp1bnRvcyIvPg0KCQk8IS0tIHN1YnN0aXR1dGlvbjogJXAgPT0gY3VycmVudCBzcGVha2VyJ3MgdGl0bGUgLS0+DQoJCTx1aXRleHQgbmFtZT0iQklPV0lOX1RJVExFIiB2YWx1ZT0iQmlvZ3JhZsOtYTogJXAiLz4NCgkJPHVpdGV4dCBuYW1lPSJCSU9CVE5fVElUTEUiIHZhbHVlPSJCaW9ncmFmw61hIi8+DQoJCTx1aXRleHQgbmFtZT0iRElWSURFUkJUTl9USVRMRSIgdmFsdWU9InwiLz4NCgkJPHVpdGV4dCBuYW1lPSJDT05UQUNUQlROX1RJVExFIiB2YWx1ZT0iQ29udGFjdG8iLz4NCgkJPHVpdGV4dCBuYW1lPSJUQUJfUVVJWiIgdmFsdWU9IlBydWViYSIvPg0KCQk8dWl0ZXh0IG5hbWU9IlRBQl9PVVRMSU5FIiB2YWx1ZT0iQ29udG9ybm8iLz4NCgkJPHVpdGV4dCBuYW1lPSJUQUJfVEhVTUIiIHZhbHVlPSJNaW5pYXQuIi8+DQoJCTx1aXRleHQgbmFtZT0iVEFCX05PVEVTIiB2YWx1ZT0iTm90YXMiLz4NCgkJPHVpdGV4dCBuYW1lPSJUQUJfU0VBUkNIIiB2YWx1ZT0iQnVzY2FyIi8+DQoJCTx1aXRleHQgbmFtZT0iU0xJREVfSEVBRElORyIgdmFsdWU9IlTDrXR1bG8gZGUgZGlhcG9zaXRpdmEiLz4NCgkJPHVpdGV4dCBuYW1lPSJEVVJBVElPTl9IRUFESU5HIiB2YWx1ZT0iRHVyYWMuIi8+DQoJCTx1aXRleHQgbmFtZT0iU0VBUkNIX0hFQURJTkciIHZhbHVlPSJCdXNjYXIgdGV4dG86Ii8+DQoJCTx1aXRleHQgbmFtZT0iVEhVTUJfSEVBRElORyIgdmFsdWU9IkRpYXBvc2l0aXZhIi8+DQoJCTx1aXRleHQgbmFtZT0iVEhVTUJfSU5GTyIgdmFsdWU9IkR1ci4vVMOtdC4gZGlhcC4iLz4NCgkJPHVpdGV4dCBuYW1lPSJBVFRBQ0hOQU1FX0hFQURJTkciIHZhbHVlPSJOb21icmUgZGUgYXJjaGl2byIvPg0KCQk8dWl0ZXh0IG5hbWU9IkFUVEFDSFNJWkVfSEVBRElORyIgdmFsdWU9IlRhbWHDsW8iLz4NCgkJPHVpdGV4dCBuYW1lPSJTTElERV9OT1RFUyIgdmFsdWU9Ik5vdGFzIGRlIGRpYXBvc2l0aXZhIi8+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DQoJCTx1aXRleHQgbmFtZT0iUVVJWlBPRF9RVUVTQVRNUFRfU1RSIiB2YWx1ZT0iSW50ZW50b3M6ICVuIGRlICV0Ii8+DQoJCTx1aXRleHQgbmFtZT0iUVVJWlBPRF9RVUVTVFlQRV9TVFIiIHZhbHVlPSJUaXBvOiAlcyIvPg0KCQk8dWl0ZXh0IG5hbWU9IlFVSVpQT0RfUVVFU1RZUEVfR1JEIiB2YWx1ZT0iQ29uIHB1bnR1YWNpw7NuIi8+DQoJCTx1aXRleHQgbmFtZT0iUVVJWlBPRF9RVUVTVFlQRV9TVlkiIHZhbHVlPSJFbmN1ZXN0YSIvPg0KCQk8dWl0ZXh0IG5hbWU9IlFVSVpQT0RfUVVJWkFUTVBUX0lORiIgdmFsdWU9IkluZmluaXRvIi8+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g0KDQp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6ICVwIi8+DQoJCTwhLS0gc3Vic3RpdHV0aW9uOiAlcCA9PSBwcmVzZW50YXRpb24gdGl0bGUgLS0+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DQoJCTx1aXRleHQgbmFtZT0iUVVJWlBPRF9RVUlaX01BWFNDT1JFIiB2YWx1ZT0iUG9udHVhw6fDo28gbcOheGltYToiLz4NCgkJPHVpdGV4dCBuYW1lPSJRVUlaUE9EX1FVRVNBVE1QVF9TVFIiIHZhbHVlPSJUZW50YXRpdmE6ICVuIGRlICV0Ii8+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NCg0KQ2xpcXVlIGVtIFNpbSBwYXJhIHNhaXIgZG8gcXVlc3Rpb27DoXJpbyBvdSBlbSBOw6NvIHNlIHF1aXNlciBjb250aW51YXIuIi8+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DQoJCTx1aXRleHQgbmFtZT0iRE9DV1JBUF9QUk9NUFQiIHZhbHVlPSJDbGlxdWUgcGFyYSBiYWl4YXIiLz4NCgk8L2xhbmd1YWdlPg0KCTxsYW5ndWFnZSBpZD0iaX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SW50ZXJyb3R0byIvPg0KCQk8dWl0ZXh0IG5hbWU9IlNDUlVCQkFSU1RBVFVTX1BMQVlJTkciIHZhbHVlPSJSaXByb2R1emlvbmUiLz4NCgkJPHVpdGV4dCBuYW1lPSJTQ1JVQkJBUlNUQVRVU19OT0FVRElPIiB2YWx1ZT0iQXVkaW8gaW5hdHQuIi8+DQoJCTx1aXRleHQgbmFtZT0iU0NSVUJCQVJTVEFUVVNfVklEUExBWUlORyIgdmFsdWU9IlZpZGVvIGluIHJpcHJvZHV6aW9uZSIvPg0KCQk8dWl0ZXh0IG5hbWU9IlNDUlVCQkFSU1RBVFVTX0xPQURJTkciIHZhbHVlPSJDYXJpY2FtZW50byIvPg0KCQk8dWl0ZXh0IG5hbWU9IlNDUlVCQkFSU1RBVFVTX0JVRkZFUklORyIgdmFsdWU9IkJ1ZmZlcmluZyIvPg0KCQk8dWl0ZXh0IG5hbWU9IlNDUlVCQkFSU1RBVFVTX1FVRVNUSU9OIiB2YWx1ZT0iUmlzcG9uZGkgYSBkb21hbmRhIi8+DQoJCTx1aXRleHQgbmFtZT0iU0NSVUJCQVJTVEFUVVNfUkVWSUVXUVVJWiIgdmFsdWU9IlJldmlzaW9uZSBkZWwgcXVpeiIvPg0KCQk8IS0tIHN1YnN0aXR1dGlvbjogJW0gPT0gbWludXRlcyByZW1haW5pbmcgLS0+DQoJCTwhLS0gc3Vic3RpdHV0aW9uOiAlcyA9PSBzZWNvbmRzIHJlbWFpbmluZyAtLT4NCgkJPHVpdGV4dCBuYW1lPSJFTEFQU0VEIiB2YWx1ZT0iJW0gTWludXRpICVzIFNlY29uZGkgcmltYW5lbnRpIi8+DQoJCTx1aXRleHQgbmFtZT0iTk9URk9VTkQiIHZhbHVlPSJOZXNzdW4gZWxlbWVudG8gdHJvdmF0byIvPg0KCQk8dWl0ZXh0IG5hbWU9IkFUVEFDSE1FTlRTIiB2YWx1ZT0iQWxsZWdhdGk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LiIvPg0KCQk8dWl0ZXh0IG5hbWU9IlRBQl9RVUlaIiB2YWx1ZT0iUXVpeiIvPg0KCQk8dWl0ZXh0IG5hbWU9IlRBQl9PVVRMSU5FIiB2YWx1ZT0iU3RydXR0dXJhIi8+DQoJCTx1aXRleHQgbmFtZT0iVEFCX1RIVU1CIiB2YWx1ZT0iTWluaWF0dXJlIi8+DQoJCTx1aXRleHQgbmFtZT0iVEFCX05PVEVTIiB2YWx1ZT0iTm90ZSIvPg0KCQk8dWl0ZXh0IG5hbWU9IlRBQl9TRUFSQ0giIHZhbHVlPSJDZXJjYSIvPg0KCQk8dWl0ZXh0IG5hbWU9IlNMSURFX0hFQURJTkciIHZhbHVlPSJUaXRvbG8gZGlhcG9zaXRpdmEiLz4NCgkJPHVpdGV4dCBuYW1lPSJEVVJBVElPTl9IRUFESU5HIiB2YWx1ZT0iRHVyYXRhIi8+DQoJCTx1aXRleHQgbmFtZT0iU0VBUkNIX0hFQURJTkciIHZhbHVlPSJDZXJjYSB0ZXN0bzoiLz4NCgkJPHVpdGV4dCBuYW1lPSJUSFVNQl9IRUFESU5HIiB2YWx1ZT0iRGlhcG9zaXRpdmEiLz4NCgkJPHVpdGV4dCBuYW1lPSJUSFVNQl9JTkZPIiB2YWx1ZT0iVGl0b2xvL1RlbXBvIi8+DQoJCTx1aXRleHQgbmFtZT0iQVRUQUNITkFNRV9IRUFESU5HIiB2YWx1ZT0iTm9tZSBmaWxlIi8+DQoJCTx1aXRleHQgbmFtZT0iQVRUQUNIU0laRV9IRUFESU5HIiB2YWx1ZT0iRGltZW5zaW9uZSIvPg0KCQk8dWl0ZXh0IG5hbWU9IlNMSURFX05PVEVTIiB2YWx1ZT0iTm90ZSBkaWFwb3NpdGl2YSIvPg0KCQk8IS0tcXVpeiBwb2QgYW5kIG1lc3NhZ2UgYm94IHRleHRzLS0+DQoJCTx1aXRleHQgbmFtZT0iUVVJWlBPRF9RVUlaX0FUVEVNUFQiIHZhbHVlPSJUZW50YXRpdm8gcXVpejoiLz4NCgkJPHVpdGV4dCBuYW1lPSJRVUlaUE9EX1FVSVpfQVRURU1QVF9WQUxVRSIgdmFsdWU9IiVuIGRpICV0Ii8+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DQoJCTx1aXRleHQgbmFtZT0iUVVJWlBPRF9RVUVTVFlQRV9HUkQiIHZhbHVlPSJDb24gdmFsdXRhemlvbmUiLz4NCgkJPHVpdGV4dCBuYW1lPSJRVUlaUE9EX1FVRVNUWVBFX1NWWSIgdmFsdWU9IkluZGFnaW5lIi8+DQoJCTx1aXRleHQgbmFtZT0iUVVJWlBPRF9RVUlaQVRNUFRfSU5GIiB2YWx1ZT0iSW5maW5pdGkiLz4NCgkJPHVpdGV4dCBuYW1lPSJRVUlaUE9EX1FVRVNBVE1QVF9JTkYiIHZhbHVlPSJJbmZpbml0aSIvPg0KCQk8dWl0ZXh0IG5hbWU9IldBUk5JTkdNU0dfWUVTU1RSSU5HIiB2YWx1ZT0iU8OsIi8+DQoJCTx1aXRleHQgbmFtZT0iV0FSTklOR01TR19OT1NUUklORyIgdmFsdWU9Ik5vIi8+DQoJCTx1aXRleHQgbmFtZT0iV0FSTklOR01TR19USVRMRVNUUklORyIgdmFsdWU9IkF2dmVydGVuemEgbmF2aWdhemlvbmUgcXVpeiIvPg0KCQk8dWl0ZXh0IG5hbWU9IldBUk5JTkdNU0dfTVNHU1RSSU5HIiB2YWx1ZT0iT2Njb3JyZSBhbmNvcmEgcmlzcG9uZGVyZSBhZCBhbGN1bmUgZG9tYW5kZSBkZWwgcXVpei4NCg0K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ICVu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NCg0K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CEtLXF1aXogcG9kIGFuZCBtZXNzYWdlIGJveCB0ZXh0cy0tPg0KCQk8dWl0ZXh0IG5hbWU9IlFVSVpQT0RfUVVJWl9BVFRFTVBUIiB2YWx1ZT0i5rWL6aqM5bCd6K+V5qyh5pWwOiIvPg0KCQk8dWl0ZXh0IG5hbWU9IlFVSVpQT0RfUVVJWl9BVFRFTVBUX1ZBTFVFIiB2YWx1ZT0i56ysICVuIOasoe+8jOWFsSAldCDmrKEiLz4NCgkJPHVpdGV4dCBuYW1lPSJRVUlaUE9EX1FVSVpfU0NPUkUiIHZhbHVlPSLlvpfliIY6Ii8+DQoJCTx1aXRleHQgbmFtZT0iUVVJWlBPRF9RVUlaX1BBU1NTQ09SRSIgdmFsdWU9IuWPiuagvOWIhuaVsDoiLz4NCgkJPHVpdGV4dCBuYW1lPSJRVUlaUE9EX1FVSVpfTUFYU0NPUkUiIHZhbHVlPSLmnIDpq5jliIbmlbA6Ii8+DQoJCTx1aXRleHQgbmFtZT0iUVVJWlBPRF9RVUVTQVRNUFRfU1RSIiB2YWx1ZT0i5bCd6K+V5qyh5pWwOiDnrKwgJW4g5qyh77yM5YWxICV0IOasoSIvPg0KCQk8dWl0ZXh0IG5hbWU9IlFVSVpQT0RfUVVFU1RZUEVfU1RSIiB2YWx1ZT0i57G75Z6LOiAlcyIvPg0KCQk8dWl0ZXh0IG5hbWU9IlFVSVpQT0RfUVVFU1RZUEVfR1JEIiB2YWx1ZT0i6K+E57qnIi8+DQoJCTx1aXRleHQgbmFtZT0iUVVJWlBPRF9RVUVTVFlQRV9TVlkiIHZhbHVlPSLosIPmn6UiLz4NCgkJPHVpdGV4dCBuYW1lPSJRVUlaUE9EX1FVSVpBVE1QVF9JTkYiIHZhbHVlPSLml6DpmZAiLz4NCgkJPHVpdGV4dCBuYW1lPSJRVUlaUE9EX1FVRVNBVE1QVF9JTkYiIHZhbHVlPSLml6DpmZAiLz4NCgkJPHVpdGV4dCBuYW1lPSJXQVJOSU5HTVNHX1lFU1NUUklORyIgdmFsdWU9IuaYryIvPg0KCQk8dWl0ZXh0IG5hbWU9IldBUk5JTkdNU0dfTk9TVFJJTkciIHZhbHVlPSLlkKYiLz4NCgkJPHVpdGV4dCBuYW1lPSJXQVJOSU5HTVNHX1RJVExFU1RSSU5HIiB2YWx1ZT0i5rWL6aqM5a+86Iiq6K2m5ZGKIi8+DQoJCTx1aXRleHQgbmFtZT0iV0FSTklOR01TR19NU0dTVFJJTkciIHZhbHVlPSLmraTmtYvpqozkuK3mnInmnKrlsJ3or5XkvZznrZTnmoTpl67popjjgIINCg0K5Y2V5Ye74oCc5piv4oCd6YCA5Ye65q2k5rWL6aqM44CC5Y2V5Ye74oCc5ZCm4oCd57un57ut5rWL6aqM44CCIi8+DQoJCTx1aXRleHQgbmFtZT0iSU5GT1JNQVRJT05fSDI2NF9GTEFTSFBMQVlFUiIgdmFsdWU9IuW9k+WJjeWuieijheWcqOaCqOeahOiuoeeul+acuuS4iueahCBGbGFzaCBQbGF5ZXIg54mI5pys5LiN5pSv5oyB6K+l6KeG6aKR44CC5Y2V5Ye76KeG6aKR5Yy65Z+f5LiL6L295pyA5paw54mI5pys55qEIEZsYXNoIFBsYXllcu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lkJHlj4LliqDogIXmmL7npLrmj5DopoHmoI8iLz4NCgkJPHVpdGV4dCBuYW1lPSJNVVRFIiB2YWx1ZT0i6Z2Z6Z+zIi8+DQoJCTx1aXRleHQgbmFtZT0iRE9DV1JBUF9USVRMRSIgdmFsdWU9IlByZXNlbnRlciDmlofku7bpmYTku7YiLz4NCgkJPHVpdGV4dCBuYW1lPSJET0NXUkFQX01TRyIgdmFsdWU9IuS/neWtmOWIsOaIkeeahOiuoeeul+acuiIvPg0KCQk8dWl0ZXh0IG5hbWU9IkRPQ1dSQVBfUFJPTVBUIiB2YWx1ZT0i5Y2V5Ye75Lul5LiL6L29Ii8+DQoJPC9sYW5ndWFnZT4NCgk8bGFuZ3VhZ2UgaWQ9InRy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YXl0ICVuIi8+DQoJCTwhLS0gc3Vic3RpdHV0aW9uOiAlbiA9PSBzbGlkZSBudW1iZXIgLS0+DQoJCTwhLS0gc3Vic3RpdHV0aW9uOiAldCA9PSB0b3RhbCBzbGlkZSBjb3VudCAtLT4NCgkJPHVpdGV4dCBuYW1lPSJTQ1JVQkJBUlNUQVRVU19TTElERUlORk8iIHZhbHVlPSJTbGF5dCAlbiAvICV0IHwgIi8+DQoJCTx1aXRleHQgbmFtZT0iU0NSVUJCQVJTVEFUVVNfU1RPUFBFRCIgdmFsdWU9IkR1cmR1cnVsZHUiLz4NCgkJPHVpdGV4dCBuYW1lPSJTQ1JVQkJBUlNUQVRVU19QTEFZSU5HIiB2YWx1ZT0iT3luYXTEsWzEsXlvciIvPg0KCQk8dWl0ZXh0IG5hbWU9IlNDUlVCQkFSU1RBVFVTX05PQVVESU8iIHZhbHVlPSJTZXMgWW9rIi8+DQoJCTx1aXRleHQgbmFtZT0iU0NSVUJCQVJTVEFUVVNfVklEUExBWUlORyIgdmFsdWU9IlZpZGVvIE95bmF0xLFsxLF5b3IiLz4NCgkJPHVpdGV4dCBuYW1lPSJTQ1JVQkJBUlNUQVRVU19MT0FESU5HIiB2YWx1ZT0iWcO8a2xlbml5b3IiLz4NCgkJPHVpdGV4dCBuYW1lPSJTQ1JVQkJBUlNUQVRVU19CVUZGRVJJTkciIHZhbHVlPSJBcmFiZWxsZcSfZSBBbMSxbsSxeW9yIi8+DQoJCTx1aXRleHQgbmFtZT0iU0NSVUJCQVJTVEFUVVNfUVVFU1RJT04iIHZhbHVlPSJTb3J1eXUgWWFuxLF0bGEiLz4NCgkJPHVpdGV4dCBuYW1lPSJTQ1JVQkJBUlNUQVRVU19SRVZJRVdRVUlaIiB2YWx1ZT0iU8SxbmF2IMSwbmNlbGVuaXlvciIvPg0KCQk8IS0tIHN1YnN0aXR1dGlvbjogJW0gPT0gbWludXRlcyByZW1haW5pbmcgLS0+DQoJCTwhLS0gc3Vic3RpdHV0aW9uOiAlcyA9PSBzZWNvbmRzIHJlbWFpbmluZyAtLT4NCgkJPHVpdGV4dCBuYW1lPSJFTEFQU0VEIiB2YWx1ZT0iJW0gRGFraWthICVzIFNhbml5ZSBLYWxkxLEiLz4NCgkJPHVpdGV4dCBuYW1lPSJOT1RGT1VORCIgdmFsdWU9IkhlcmhhbmdpIEJpciDFnmV5IEJ1bHVubWFkxLEiLz4NCgkJPHVpdGV4dCBuYW1lPSJBVFRBQ0hNRU5UUyIgdmFsdWU9IkVrbGVy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xLBydGliYXQiLz4NCgkJPHVpdGV4dCBuYW1lPSJUQUJfUVVJWiIgdmFsdWU9IlPEsW5hdiIvPg0KCQk8dWl0ZXh0IG5hbWU9IlRBQl9PVVRMSU5FIiB2YWx1ZT0iQW5hIEhhdCIvPg0KCQk8dWl0ZXh0IG5hbWU9IlRBQl9USFVNQiIgdmFsdWU9IlJlc2ltIi8+DQoJCTx1aXRleHQgbmFtZT0iVEFCX05PVEVTIiB2YWx1ZT0iTm90bGFyIi8+DQoJCTx1aXRleHQgbmFtZT0iVEFCX1NFQVJDSCIgdmFsdWU9IkFyYSIvPg0KCQk8dWl0ZXh0IG5hbWU9IlNMSURFX0hFQURJTkciIHZhbHVlPSJTbGF5dCBCYcWfbMSxxJ/EsSIvPg0KCQk8dWl0ZXh0IG5hbWU9IkRVUkFUSU9OX0hFQURJTkciIHZhbHVlPSJTw7xyZSIvPg0KCQk8dWl0ZXh0IG5hbWU9IlNFQVJDSF9IRUFESU5HIiB2YWx1ZT0iTWV0bmkgYXJhOiIvPg0KCQk8dWl0ZXh0IG5hbWU9IlRIVU1CX0hFQURJTkciIHZhbHVlPSJTbGF5dCIvPg0KCQk8dWl0ZXh0IG5hbWU9IlRIVU1CX0lORk8iIHZhbHVlPSJTbGF5dCBCYcWfbMSxxJ/EsS9Tw7xyZXNpIi8+DQoJCTx1aXRleHQgbmFtZT0iQVRUQUNITkFNRV9IRUFESU5HIiB2YWx1ZT0iRG9zeWEgQWTEsSIvPg0KCQk8dWl0ZXh0IG5hbWU9IkFUVEFDSFNJWkVfSEVBRElORyIgdmFsdWU9IkJveXV0Ii8+DQoJCTx1aXRleHQgbmFtZT0iU0xJREVfTk9URVMiIHZhbHVlPSJTbGF5dCBOb3RsYXLEsSIvPg0KCQk8IS0tcXVpeiBwb2QgYW5kIG1lc3NhZ2UgYm94IHRleHRzLS0+DQoJCTx1aXRleHQgbmFtZT0iUVVJWlBPRF9RVUlaX0FUVEVNUFQiIHZhbHVlPSJTxLFuYXYgRGVuZW1lc2k6Ii8+DQoJCTx1aXRleHQgbmFtZT0iUVVJWlBPRF9RVUlaX0FUVEVNUFRfVkFMVUUiIHZhbHVlPSIlbi8ldCIvPg0KCQk8dWl0ZXh0IG5hbWU9IlFVSVpQT0RfUVVJWl9TQ09SRSIgdmFsdWU9IlB1YW46Ii8+DQoJCTx1aXRleHQgbmFtZT0iUVVJWlBPRF9RVUlaX1BBU1NTQ09SRSIgdmFsdWU9Ikdlw6dtZSBQdWFuxLE6Ii8+DQoJCTx1aXRleHQgbmFtZT0iUVVJWlBPRF9RVUlaX01BWFNDT1JFIiB2YWx1ZT0iTWFrc2ltdW0gUHVhbjoiLz4NCgkJPHVpdGV4dCBuYW1lPSJRVUlaUE9EX1FVRVNBVE1QVF9TVFIiIHZhbHVlPSJEZW5lbWU6ICVuLyV0Ii8+DQoJCTx1aXRleHQgbmFtZT0iUVVJWlBPRF9RVUVTVFlQRV9TVFIiIHZhbHVlPSJUw7xyOiAlcyIvPg0KCQk8dWl0ZXh0IG5hbWU9IlFVSVpQT0RfUVVFU1RZUEVfR1JEIiB2YWx1ZT0iQmFzYW1ha2zEsSIvPg0KCQk8dWl0ZXh0IG5hbWU9IlFVSVpQT0RfUVVFU1RZUEVfU1ZZIiB2YWx1ZT0iQW5rZXQiLz4NCgkJPHVpdGV4dCBuYW1lPSJRVUlaUE9EX1FVSVpBVE1QVF9JTkYiIHZhbHVlPSJTxLFuxLFyc8SxeiIvPg0KCQk8dWl0ZXh0IG5hbWU9IlFVSVpQT0RfUVVFU0FUTVBUX0lORiIgdmFsdWU9IlPEsW7EsXJzxLF6Ii8+DQoJCTx1aXRleHQgbmFtZT0iV0FSTklOR01TR19ZRVNTVFJJTkciIHZhbHVlPSJFdmV0Ii8+DQoJCTx1aXRleHQgbmFtZT0iV0FSTklOR01TR19OT1NUUklORyIgdmFsdWU9IkhhecSxciIvPg0KCQk8dWl0ZXh0IG5hbWU9IldBUk5JTkdNU0dfVElUTEVTVFJJTkciIHZhbHVlPSJTxLFuYXYgR2V6aW5tZSBVeWFyxLFzxLEiLz4NCgkJPHVpdGV4dCBuYW1lPSJXQVJOSU5HTVNHX01TR1NUUklORyIgdmFsdWU9IkJ1IFPEsW5hdmRhIGRlbmVubWVtacWfIHNvcnVsYXIgdmFyLg0KDQpFdmV0IHNlw6dlbmXEn2luaSB0xLFrbGF0xLFyc2FuxLF6IFPEsW5hdmRhbiDDp8Sxa2FjYWtzxLFuxLF6LiBTxLFuYXZhIGRldmFtIGV0bWVrIGnDp2luIEhhecSxciBzZcOnZW5lxJ9pbmkgdMSxa2xhdMSxbi4iLz4NCgkJPHVpdGV4dCBuYW1lPSJJTkZPUk1BVElPTl9IMjY0X0ZMQVNIUExBWUVSIiB2YWx1ZT0iQmlsZ2lzYXlhcsSxbsSxemEgecO8a2zDvCBvbGFuIGdlw6dlcmxpIEZsYXNoIFBsYXllciBzw7xyw7xtw7wgYnUgdmlkZW95dSBkZXN0ZWtsZW1peW9yLiBFbiBzb24gRmxhc2ggUGxheWVyIHPDvHLDvG3DvG7DvCBpbmRpcm1layBpw6dpbiB2aWRlbyBhbGFuxLFuxLEgdMSxa2xhdMSx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S2F0xLFsxLFtY8SxbGFyYSBrZW5hciDDp3VidcSfdW51IGfDtnN0ZXIiLz4NCgkJPHVpdGV4dCBuYW1lPSJNVVRFIiB2YWx1ZT0iU2Vzc2l6Ii8+DQoJCTx1aXRleHQgbmFtZT0iRE9DV1JBUF9USVRMRSIgdmFsdWU9IlByZXNlbnRlciBEb3N5YSBFa2kiLz4NCgkJPHVpdGV4dCBuYW1lPSJET0NXUkFQX01TRyIgdmFsdWU9IkJpbGdpc2F5YXLEsW1hIEtheWRldCIvPg0KCQk8dWl0ZXh0IG5hbWU9IkRPQ1dSQVBfUFJPTVBUIiB2YWx1ZT0ixLBuZGlybWVrIGnDp2luIFTEsWtsYXTEsW4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DQoJCTx1aXRleHQgbmFtZT0iU0NSVUJCQVJTVEFUVVNfU0xJREVJTkZPIiB2YWx1ZT0i0KHQu9Cw0LnQtCAlbiAvICV0IHwgIi8+DQoJCTx1aXRleHQgbmFtZT0iU0NSVUJCQVJTVEFUVVNfU1RPUFBFRCIgdmFsdWU9ItCe0YHRgtCw0L3QvtCy0LvQtdC90L4iLz4NCgkJPHVpdGV4dCBuYW1lPSJTQ1JVQkJBUlNUQVRVU19QTEFZSU5HIiB2YWx1ZT0i0JLQvtGB0L/RgNC+0LjQt9Cy0LXQtNC10L3QuNC1Ii8+DQoJCTx1aXRleHQgbmFtZT0iU0NSVUJCQVJTVEFUVVNfTk9BVURJTyIgdmFsdWU9ItCd0LXRgiDQsNGD0LTQuNC+Ii8+DQoJCTx1aXRleHQgbmFtZT0iU0NSVUJCQVJTVEFUVVNfVklEUExBWUlORyIgdmFsdWU9ItCS0L7RgdC/0YDQvtC40LfQstC10LTQtdC90LjQtSDQstC40LTQtdC+Ii8+DQoJCTx1aXRleHQgbmFtZT0iU0NSVUJCQVJTVEFUVVNfTE9BRElORyIgdmFsdWU9ItCX0LDQs9GA0YPQt9C60LAiLz4NCgkJPHVpdGV4dCBuYW1lPSJTQ1JVQkJBUlNUQVRVU19CVUZGRVJJTkciIHZhbHVlPSLQkdGD0YTQtdGA0LjQt9Cw0YbQuNGPIi8+DQoJCTx1aXRleHQgbmFtZT0iU0NSVUJCQVJTVEFUVVNfUVVFU1RJT04iIHZhbHVlPSLQntGC0LLQtdGCINC90LAg0LLQvtC/0YDQvtGBIi8+DQoJCTx1aXRleHQgbmFtZT0iU0NSVUJCQVJTVEFUVVNfUkVWSUVXUVVJWiIgdmFsdWU9ItCe0LHQt9C+0YAg0L7Qv9GA0L7RgdCwIi8+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Ii8+DQoJCTx1aXRleHQgbmFtZT0iQVRUQUNITUVOVFMiIHZhbHVlPSLQktC70L7QttC10L3QuNGPIi8+DQoJCTwhLS0gc3Vic3RpdHV0aW9uOiAlcCA9PSBjdXJyZW50IHNwZWFrZXIncyB0aXRsZSAtLT4NCgkJPHVpdGV4dCBuYW1lPSJCSU9XSU5fVElUTEUiIHZhbHVlPSLQkdC40L7Qs9GA0LDRhNC40Y86ICVwIi8+DQoJCTx1aXRleHQgbmFtZT0iQklPQlROX1RJVExFIiB2YWx1ZT0i0JHQuNC+0LPRgNCw0YTQuNGPIi8+DQoJCTx1aXRleHQgbmFtZT0iRElWSURFUkJUTl9USVRMRSIgdmFsdWU9InwiLz4NCgkJPHVpdGV4dCBuYW1lPSJDT05UQUNUQlROX1RJVExFIiB2YWx1ZT0i0JrQvtC90YLQsNC60YIiLz4NCgkJPHVpdGV4dCBuYW1lPSJUQUJfUVVJWiIgdmFsdWU9ItCe0L/RgNC+0YEiLz4NCgkJPHVpdGV4dCBuYW1lPSJUQUJfT1VUTElORSIgdmFsdWU9ItCh0YXQtdC80LAiLz4NCgkJPHVpdGV4dCBuYW1lPSJUQUJfVEhVTUIiIHZhbHVlPSLQkdC10LPRg9C90L7QuiIvPg0KCQk8dWl0ZXh0IG5hbWU9IlRBQl9OT1RFUyIgdmFsdWU9ItCX0LDQvNC10YLQutC4Ii8+DQoJCTx1aXRleHQgbmFtZT0iVEFCX1NFQVJDSCIgdmFsdWU9ItCf0L7QuNGB0LoiLz4NCgkJPHVpdGV4dCBuYW1lPSJTTElERV9IRUFESU5HIiB2YWx1ZT0i0JfQsNCz0L7Qu9C+0LLQvtC6INGB0LvQsNC50LTQsCIvPg0KCQk8dWl0ZXh0IG5hbWU9IkRVUkFUSU9OX0hFQURJTkciIHZhbHVlPSLQlNC70LjRgi3RgdGC0YwiLz4NCgkJPHVpdGV4dCBuYW1lPSJTRUFSQ0hfSEVBRElORyIgdmFsdWU9ItCf0L7QuNGB0Log0YLQtdC60YHRgtCwOiIvPg0KCQk8dWl0ZXh0IG5hbWU9IlRIVU1CX0hFQURJTkciIHZhbHVlPSLQodC70LDQudC0Ii8+DQoJCTx1aXRleHQgbmFtZT0iVEhVTUJfSU5GTyIgdmFsdWU9ItCd0LDQt9Cy0LDQvdC40LUv0LTQu9C40YIt0L3QvtGB0YLRjCIvPg0KCQk8dWl0ZXh0IG5hbWU9IkFUVEFDSE5BTUVfSEVBRElORyIgdmFsdWU9ItCY0LzRjyDRhNCw0LnQu9CwIi8+DQoJCTx1aXRleHQgbmFtZT0iQVRUQUNIU0laRV9IRUFESU5HIiB2YWx1ZT0i0KDQsNC30LzQtdGAIi8+DQoJCTx1aXRleHQgbmFtZT0iU0xJREVfTk9URVMiIHZhbHVlPSLQl9Cw0LzQtdGC0LrQuCDQuiDRgdC70LDQudC00YM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iAg"/>
  <p:tag name="MMPROD_UIDATA" val="&lt;database version=&quot;8.0&quot;&gt;&lt;object type=&quot;1&quot; unique_id=&quot;10001&quot;&gt;&lt;property id=&quot;20141&quot; value=&quot;WIOA101: Youth Programs&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83&quot; value=&quot;1&quot;/&gt;&lt;property id=&quot;20184&quot; value=&quot;7&quot;/&gt;&lt;property id=&quot;20193&quot; value=&quot;-1&quot;/&gt;&lt;property id=&quot;20224&quot; value=&quot;C:\Users\ggonzalez\Desktop\Projects\W31\Audio\WIOA 101\Part IV – 05 Youth Programs\Final&quot;/&gt;&lt;property id=&quot;20225&quot; value=&quot;C:\Users\ggonzalez\Desktop\Projects\W31\Audio\WIOA 101\Part IV – 05 Youth Programs\&quot;/&gt;&lt;property id=&quot;20226&quot; value=&quot;C:\Users\Gary\Desktop\Project\W31\Webinars\Make A New Year’s Resolution to Save in 2016 Financial Literacy for A Brighter Future\Enough_is_Known_for_Action_20160114_won.pptx&quot;/&gt;&lt;property id=&quot;20250&quot; value=&quot;0&quot;/&gt;&lt;property id=&quot;20251&quot; value=&quot;0&quot;/&gt;&lt;property id=&quot;20259&quot; value=&quot;0&quot;/&gt;&lt;property id=&quot;20700&quot; value=&quot;0&quot;/&gt;&lt;object type=&quot;2&quot; unique_id=&quot;10289&quot;&gt;&lt;object type=&quot;3&quot; unique_id=&quot;13515&quot;&gt;&lt;property id=&quot;20148&quot; value=&quot;5&quot;/&gt;&lt;property id=&quot;20300&quot; value=&quot;Slide 1 - &amp;quot;Make A New Year’s Resolution to Save in 2016: Financial Literacy for A Brighter Future!&amp;quot;&quot;/&gt;&lt;property id=&quot;20307&quot; value=&quot;423&quot;/&gt;&lt;/object&gt;&lt;object type=&quot;3&quot; unique_id=&quot;13516&quot;&gt;&lt;property id=&quot;20148&quot; value=&quot;5&quot;/&gt;&lt;property id=&quot;20300&quot; value=&quot;Slide 2 - &amp;quot;Polling Question:&amp;quot;&quot;/&gt;&lt;property id=&quot;20307&quot; value=&quot;551&quot;/&gt;&lt;/object&gt;&lt;object type=&quot;3&quot; unique_id=&quot;13517&quot;&gt;&lt;property id=&quot;20148&quot; value=&quot;5&quot;/&gt;&lt;property id=&quot;20300&quot; value=&quot;Slide 3 - &amp;quot;Moderator&amp;quot;&quot;/&gt;&lt;property id=&quot;20307&quot; value=&quot;425&quot;/&gt;&lt;/object&gt;&lt;object type=&quot;3&quot; unique_id=&quot;13518&quot;&gt;&lt;property id=&quot;20148&quot; value=&quot;5&quot;/&gt;&lt;property id=&quot;20300&quot; value=&quot;Slide 4 - &amp;quot;Today’s Agenda&amp;quot;&quot;/&gt;&lt;property id=&quot;20307&quot; value=&quot;428&quot;/&gt;&lt;/object&gt;&lt;object type=&quot;3&quot; unique_id=&quot;13519&quot;&gt;&lt;property id=&quot;20148&quot; value=&quot;5&quot;/&gt;&lt;property id=&quot;20300&quot; value=&quot;Slide 5 - &amp;quot;Presenter&amp;quot;&quot;/&gt;&lt;property id=&quot;20307&quot; value=&quot;505&quot;/&gt;&lt;/object&gt;&lt;object type=&quot;3&quot; unique_id=&quot;13520&quot;&gt;&lt;property id=&quot;20148&quot; value=&quot;5&quot;/&gt;&lt;property id=&quot;20300&quot; value=&quot;Slide 6&quot;/&gt;&lt;property id=&quot;20307&quot; value=&quot;506&quot;/&gt;&lt;/object&gt;&lt;object type=&quot;3&quot; unique_id=&quot;13521&quot;&gt;&lt;property id=&quot;20148&quot; value=&quot;5&quot;/&gt;&lt;property id=&quot;20300&quot; value=&quot;Slide 7 - &amp;quot;Why integrate?&amp;quot;&quot;/&gt;&lt;property id=&quot;20307&quot; value=&quot;508&quot;/&gt;&lt;/object&gt;&lt;object type=&quot;3&quot; unique_id=&quot;13522&quot;&gt;&lt;property id=&quot;20148&quot; value=&quot;5&quot;/&gt;&lt;property id=&quot;20300&quot; value=&quot;Slide 8&quot;/&gt;&lt;property id=&quot;20307&quot; value=&quot;509&quot;/&gt;&lt;/object&gt;&lt;object type=&quot;3&quot; unique_id=&quot;13523&quot;&gt;&lt;property id=&quot;20148&quot; value=&quot;5&quot;/&gt;&lt;property id=&quot;20300&quot; value=&quot;Slide 9 - &amp;quot;Presenter&amp;quot;&quot;/&gt;&lt;property id=&quot;20307&quot; value=&quot;431&quot;/&gt;&lt;/object&gt;&lt;object type=&quot;3&quot; unique_id=&quot;13524&quot;&gt;&lt;property id=&quot;20148&quot; value=&quot;5&quot;/&gt;&lt;property id=&quot;20300&quot; value=&quot;Slide 10&quot;/&gt;&lt;property id=&quot;20307&quot; value=&quot;454&quot;/&gt;&lt;/object&gt;&lt;object type=&quot;3&quot; unique_id=&quot;13525&quot;&gt;&lt;property id=&quot;20148&quot; value=&quot;5&quot;/&gt;&lt;property id=&quot;20300&quot; value=&quot;Slide 11 - &amp;quot;About Us&amp;quot;&quot;/&gt;&lt;property id=&quot;20307&quot; value=&quot;455&quot;/&gt;&lt;/object&gt;&lt;object type=&quot;3&quot; unique_id=&quot;13526&quot;&gt;&lt;property id=&quot;20148&quot; value=&quot;5&quot;/&gt;&lt;property id=&quot;20300&quot; value=&quot;Slide 12 - &amp;quot; Saving is Important&amp;quot;&quot;/&gt;&lt;property id=&quot;20307&quot; value=&quot;456&quot;/&gt;&lt;/object&gt;&lt;object type=&quot;3&quot; unique_id=&quot;13527&quot;&gt;&lt;property id=&quot;20148&quot; value=&quot;5&quot;/&gt;&lt;property id=&quot;20300&quot; value=&quot;Slide 13 - &amp;quot;Impact of Lack of Savings&amp;quot;&quot;/&gt;&lt;property id=&quot;20307&quot; value=&quot;457&quot;/&gt;&lt;/object&gt;&lt;object type=&quot;3&quot; unique_id=&quot;13528&quot;&gt;&lt;property id=&quot;20148&quot; value=&quot;5&quot;/&gt;&lt;property id=&quot;20300&quot; value=&quot;Slide 14&quot;/&gt;&lt;property id=&quot;20307&quot; value=&quot;458&quot;/&gt;&lt;/object&gt;&lt;object type=&quot;3&quot; unique_id=&quot;13529&quot;&gt;&lt;property id=&quot;20148&quot; value=&quot;5&quot;/&gt;&lt;property id=&quot;20300&quot; value=&quot;Slide 15 - &amp;quot;People Don’t Think They Can Save: We Need to Change Their Minds&amp;quot;&quot;/&gt;&lt;property id=&quot;20307&quot; value=&quot;459&quot;/&gt;&lt;/object&gt;&lt;object type=&quot;3&quot; unique_id=&quot;13530&quot;&gt;&lt;property id=&quot;20148&quot; value=&quot;5&quot;/&gt;&lt;property id=&quot;20300&quot; value=&quot;Slide 16 - &amp;quot;Almost Everyone Can Save&amp;quot;&quot;/&gt;&lt;property id=&quot;20307&quot; value=&quot;460&quot;/&gt;&lt;/object&gt;&lt;object type=&quot;3&quot; unique_id=&quot;13531&quot;&gt;&lt;property id=&quot;20148&quot; value=&quot;5&quot;/&gt;&lt;property id=&quot;20300&quot; value=&quot;Slide 17 - &amp;quot;America Saves Annual Savings Survey&amp;quot;&quot;/&gt;&lt;property id=&quot;20307&quot; value=&quot;461&quot;/&gt;&lt;/object&gt;&lt;object type=&quot;3&quot; unique_id=&quot;13532&quot;&gt;&lt;property id=&quot;20148&quot; value=&quot;5&quot;/&gt;&lt;property id=&quot;20300&quot; value=&quot;Slide 18 - &amp;quot;America Saves Surveys of Savers&amp;quot;&quot;/&gt;&lt;property id=&quot;20307&quot; value=&quot;462&quot;/&gt;&lt;/object&gt;&lt;object type=&quot;3&quot; unique_id=&quot;13533&quot;&gt;&lt;property id=&quot;20148&quot; value=&quot;5&quot;/&gt;&lt;property id=&quot;20300&quot; value=&quot;Slide 19 - &amp;quot;America Saves Survey of Savers: Accounts&amp;quot;&quot;/&gt;&lt;property id=&quot;20307&quot; value=&quot;463&quot;/&gt;&lt;/object&gt;&lt;object type=&quot;3&quot; unique_id=&quot;13534&quot;&gt;&lt;property id=&quot;20148&quot; value=&quot;5&quot;/&gt;&lt;property id=&quot;20300&quot; value=&quot;Slide 20 - &amp;quot;America Saves Survey of Savers: Savings Method&amp;quot;&quot;/&gt;&lt;property id=&quot;20307&quot; value=&quot;464&quot;/&gt;&lt;/object&gt;&lt;object type=&quot;3&quot; unique_id=&quot;13535&quot;&gt;&lt;property id=&quot;20148&quot; value=&quot;5&quot;/&gt;&lt;property id=&quot;20300&quot; value=&quot;Slide 21 - &amp;quot;Resources For Savers&amp;quot;&quot;/&gt;&lt;property id=&quot;20307&quot; value=&quot;465&quot;/&gt;&lt;/object&gt;&lt;object type=&quot;3&quot; unique_id=&quot;13536&quot;&gt;&lt;property id=&quot;20148&quot; value=&quot;5&quot;/&gt;&lt;property id=&quot;20300&quot; value=&quot;Slide 22 - &amp;quot;Resources For Savers&amp;quot;&quot;/&gt;&lt;property id=&quot;20307&quot; value=&quot;466&quot;/&gt;&lt;/object&gt;&lt;object type=&quot;3&quot; unique_id=&quot;13537&quot;&gt;&lt;property id=&quot;20148&quot; value=&quot;5&quot;/&gt;&lt;property id=&quot;20300&quot; value=&quot;Slide 23 - &amp;quot;Resources For Savers&amp;quot;&quot;/&gt;&lt;property id=&quot;20307&quot; value=&quot;467&quot;/&gt;&lt;/object&gt;&lt;object type=&quot;3&quot; unique_id=&quot;13538&quot;&gt;&lt;property id=&quot;20148&quot; value=&quot;5&quot;/&gt;&lt;property id=&quot;20300&quot; value=&quot;Slide 24 - &amp;quot;Resources for Organizations&amp;quot;&quot;/&gt;&lt;property id=&quot;20307&quot; value=&quot;468&quot;/&gt;&lt;/object&gt;&lt;object type=&quot;3&quot; unique_id=&quot;13539&quot;&gt;&lt;property id=&quot;20148&quot; value=&quot;5&quot;/&gt;&lt;property id=&quot;20300&quot; value=&quot;Slide 25 - &amp;quot;Resources for Organizations  Free Materials &amp;amp; Support&amp;quot;&quot;/&gt;&lt;property id=&quot;20307&quot; value=&quot;469&quot;/&gt;&lt;/object&gt;&lt;object type=&quot;3&quot; unique_id=&quot;13540&quot;&gt;&lt;property id=&quot;20148&quot; value=&quot;5&quot;/&gt;&lt;property id=&quot;20300&quot; value=&quot;Slide 26 - &amp;quot;Resources for Organizations&amp;quot;&quot;/&gt;&lt;property id=&quot;20307&quot; value=&quot;470&quot;/&gt;&lt;/object&gt;&lt;object type=&quot;3&quot; unique_id=&quot;13541&quot;&gt;&lt;property id=&quot;20148&quot; value=&quot;5&quot;/&gt;&lt;property id=&quot;20300&quot; value=&quot;Slide 27 - &amp;quot;Partner Resource Packets&amp;quot;&quot;/&gt;&lt;property id=&quot;20307&quot; value=&quot;471&quot;/&gt;&lt;/object&gt;&lt;object type=&quot;3&quot; unique_id=&quot;13542&quot;&gt;&lt;property id=&quot;20148&quot; value=&quot;5&quot;/&gt;&lt;property id=&quot;20300&quot; value=&quot;Slide 28 - &amp;quot;America Saves Week&amp;quot;&quot;/&gt;&lt;property id=&quot;20307&quot; value=&quot;472&quot;/&gt;&lt;/object&gt;&lt;object type=&quot;3&quot; unique_id=&quot;13543&quot;&gt;&lt;property id=&quot;20148&quot; value=&quot;5&quot;/&gt;&lt;property id=&quot;20300&quot; value=&quot;Slide 29 - &amp;quot;America Saves Week&amp;quot;&quot;/&gt;&lt;property id=&quot;20307&quot; value=&quot;553&quot;/&gt;&lt;/object&gt;&lt;object type=&quot;3&quot; unique_id=&quot;13544&quot;&gt;&lt;property id=&quot;20148&quot; value=&quot;5&quot;/&gt;&lt;property id=&quot;20300&quot; value=&quot;Slide 30 - &amp;quot;America Saves Week 2014 Results&amp;quot;&quot;/&gt;&lt;property id=&quot;20307&quot; value=&quot;473&quot;/&gt;&lt;/object&gt;&lt;object type=&quot;3&quot; unique_id=&quot;13545&quot;&gt;&lt;property id=&quot;20148&quot; value=&quot;5&quot;/&gt;&lt;property id=&quot;20300&quot; value=&quot;Slide 31 - &amp;quot;  How Organizations Can Participate in America Saves Week 2015  &amp;quot;&quot;/&gt;&lt;property id=&quot;20307&quot; value=&quot;474&quot;/&gt;&lt;/object&gt;&lt;object type=&quot;3&quot; unique_id=&quot;13546&quot;&gt;&lt;property id=&quot;20148&quot; value=&quot;5&quot;/&gt;&lt;property id=&quot;20300&quot; value=&quot;Slide 32 - &amp;quot;  How Organizations Can Participate in America Saves Week 2015  &amp;quot;&quot;/&gt;&lt;property id=&quot;20307&quot; value=&quot;475&quot;/&gt;&lt;/object&gt;&lt;object type=&quot;3&quot; unique_id=&quot;13547&quot;&gt;&lt;property id=&quot;20148&quot; value=&quot;5&quot;/&gt;&lt;property id=&quot;20300&quot; value=&quot;Slide 33 - &amp;quot;How Organizations Can Participate in America Saves Week 2016&amp;quot;&quot;/&gt;&lt;property id=&quot;20307&quot; value=&quot;476&quot;/&gt;&lt;/object&gt;&lt;object type=&quot;3&quot; unique_id=&quot;13548&quot;&gt;&lt;property id=&quot;20148&quot; value=&quot;5&quot;/&gt;&lt;property id=&quot;20300&quot; value=&quot;Slide 34&quot;/&gt;&lt;property id=&quot;20307&quot; value=&quot;477&quot;/&gt;&lt;/object&gt;&lt;object type=&quot;3&quot; unique_id=&quot;13549&quot;&gt;&lt;property id=&quot;20148&quot; value=&quot;5&quot;/&gt;&lt;property id=&quot;20300&quot; value=&quot;Slide 35&quot;/&gt;&lt;property id=&quot;20307&quot; value=&quot;478&quot;/&gt;&lt;/object&gt;&lt;object type=&quot;3&quot; unique_id=&quot;13550&quot;&gt;&lt;property id=&quot;20148&quot; value=&quot;5&quot;/&gt;&lt;property id=&quot;20300&quot; value=&quot;Slide 36&quot;/&gt;&lt;property id=&quot;20307&quot; value=&quot;479&quot;/&gt;&lt;/object&gt;&lt;object type=&quot;3&quot; unique_id=&quot;13551&quot;&gt;&lt;property id=&quot;20148&quot; value=&quot;5&quot;/&gt;&lt;property id=&quot;20300&quot; value=&quot;Slide 37 - &amp;quot;&amp;amp;#x09;What We Do&amp;quot;&quot;/&gt;&lt;property id=&quot;20307&quot; value=&quot;480&quot;/&gt;&lt;/object&gt;&lt;object type=&quot;3&quot; unique_id=&quot;13552&quot;&gt;&lt;property id=&quot;20148&quot; value=&quot;5&quot;/&gt;&lt;property id=&quot;20300&quot; value=&quot;Slide 38 - &amp;quot;America Saves for Young Workers video testimony&amp;quot;&quot;/&gt;&lt;property id=&quot;20307&quot; value=&quot;554&quot;/&gt;&lt;/object&gt;&lt;object type=&quot;3&quot; unique_id=&quot;13553&quot;&gt;&lt;property id=&quot;20148&quot; value=&quot;5&quot;/&gt;&lt;property id=&quot;20300&quot; value=&quot;Slide 39 - &amp;quot;Summer 2015&amp;quot;&quot;/&gt;&lt;property id=&quot;20307&quot; value=&quot;481&quot;/&gt;&lt;/object&gt;&lt;object type=&quot;3&quot; unique_id=&quot;13554&quot;&gt;&lt;property id=&quot;20148&quot; value=&quot;5&quot;/&gt;&lt;property id=&quot;20300&quot; value=&quot;Slide 40 - &amp;quot;&amp;amp;#x09;How the Program Works&amp;quot;&quot;/&gt;&lt;property id=&quot;20307&quot; value=&quot;482&quot;/&gt;&lt;/object&gt;&lt;object type=&quot;3&quot; unique_id=&quot;13555&quot;&gt;&lt;property id=&quot;20148&quot; value=&quot;5&quot;/&gt;&lt;property id=&quot;20300&quot; value=&quot;Slide 41 - &amp;quot;America Saves for Young Workers &amp;quot;&quot;/&gt;&lt;property id=&quot;20307&quot; value=&quot;483&quot;/&gt;&lt;/object&gt;&lt;object type=&quot;3&quot; unique_id=&quot;13556&quot;&gt;&lt;property id=&quot;20148&quot; value=&quot;5&quot;/&gt;&lt;property id=&quot;20300&quot; value=&quot;Slide 42 - &amp;quot;America Saves for Young Workers is positively impacting teen savings&amp;quot;&quot;/&gt;&lt;property id=&quot;20307&quot; value=&quot;484&quot;/&gt;&lt;/object&gt;&lt;object type=&quot;3&quot; unique_id=&quot;13557&quot;&gt;&lt;property id=&quot;20148&quot; value=&quot;5&quot;/&gt;&lt;property id=&quot;20300&quot; value=&quot;Slide 43&quot;/&gt;&lt;property id=&quot;20307&quot; value=&quot;485&quot;/&gt;&lt;/object&gt;&lt;object type=&quot;3&quot; unique_id=&quot;13558&quot;&gt;&lt;property id=&quot;20148&quot; value=&quot;5&quot;/&gt;&lt;property id=&quot;20300&quot; value=&quot;Slide 44 - &amp;quot;Polling Question:&amp;quot;&quot;/&gt;&lt;property id=&quot;20307&quot; value=&quot;552&quot;/&gt;&lt;/object&gt;&lt;object type=&quot;3&quot; unique_id=&quot;13559&quot;&gt;&lt;property id=&quot;20148&quot; value=&quot;5&quot;/&gt;&lt;property id=&quot;20300&quot; value=&quot;Slide 45 - &amp;quot;Michael Morris  Executive Director National Disability Institute  Co-Director Disability Employment Initiative (DE&quot;/&gt;&lt;property id=&quot;20307&quot; value=&quot;549&quot;/&gt;&lt;/object&gt;&lt;object type=&quot;3&quot; unique_id=&quot;13560&quot;&gt;&lt;property id=&quot;20148&quot; value=&quot;5&quot;/&gt;&lt;property id=&quot;20300&quot; value=&quot;Slide 46&quot;/&gt;&lt;property id=&quot;20307&quot; value=&quot;555&quot;/&gt;&lt;/object&gt;&lt;object type=&quot;3&quot; unique_id=&quot;13561&quot;&gt;&lt;property id=&quot;20148&quot; value=&quot;5&quot;/&gt;&lt;property id=&quot;20300&quot; value=&quot;Slide 47 - &amp;quot;Disability Employment Initiative&amp;quot;&quot;/&gt;&lt;property id=&quot;20307&quot; value=&quot;513&quot;/&gt;&lt;/object&gt;&lt;object type=&quot;3&quot; unique_id=&quot;13562&quot;&gt;&lt;property id=&quot;20148&quot; value=&quot;5&quot;/&gt;&lt;property id=&quot;20300&quot; value=&quot;Slide 48 - &amp;quot;Disability Employment Initiative&amp;quot;&quot;/&gt;&lt;property id=&quot;20307&quot; value=&quot;514&quot;/&gt;&lt;/object&gt;&lt;object type=&quot;3&quot; unique_id=&quot;13563&quot;&gt;&lt;property id=&quot;20148&quot; value=&quot;5&quot;/&gt;&lt;property id=&quot;20300&quot; value=&quot;Slide 49 - &amp;quot;What We Do&amp;quot;&quot;/&gt;&lt;property id=&quot;20307&quot; value=&quot;515&quot;/&gt;&lt;/object&gt;&lt;object type=&quot;3&quot; unique_id=&quot;13564&quot;&gt;&lt;property id=&quot;20148&quot; value=&quot;5&quot;/&gt;&lt;property id=&quot;20300&quot; value=&quot;Slide 50 - &amp;quot;What We Know About People With Disabilities&amp;quot;&quot;/&gt;&lt;property id=&quot;20307&quot; value=&quot;516&quot;/&gt;&lt;/object&gt;&lt;object type=&quot;3&quot; unique_id=&quot;13565&quot;&gt;&lt;property id=&quot;20148&quot; value=&quot;5&quot;/&gt;&lt;property id=&quot;20300&quot; value=&quot;Slide 51 - &amp;quot;What We Know: Type of Disability&amp;quot;&quot;/&gt;&lt;property id=&quot;20307&quot; value=&quot;517&quot;/&gt;&lt;/object&gt;&lt;object type=&quot;3&quot; unique_id=&quot;13566&quot;&gt;&lt;property id=&quot;20148&quot; value=&quot;5&quot;/&gt;&lt;property id=&quot;20300&quot; value=&quot;Slide 52&quot;/&gt;&lt;property id=&quot;20307&quot; value=&quot;518&quot;/&gt;&lt;/object&gt;&lt;object type=&quot;3&quot; unique_id=&quot;13567&quot;&gt;&lt;property id=&quot;20148&quot; value=&quot;5&quot;/&gt;&lt;property id=&quot;20300&quot; value=&quot;Slide 53&quot;/&gt;&lt;property id=&quot;20307&quot; value=&quot;519&quot;/&gt;&lt;/object&gt;&lt;object type=&quot;3&quot; unique_id=&quot;13568&quot;&gt;&lt;property id=&quot;20148&quot; value=&quot;5&quot;/&gt;&lt;property id=&quot;20300&quot; value=&quot;Slide 54 - &amp;quot;What Did We Learn&amp;quot;&quot;/&gt;&lt;property id=&quot;20307&quot; value=&quot;520&quot;/&gt;&lt;/object&gt;&lt;object type=&quot;3&quot; unique_id=&quot;13569&quot;&gt;&lt;property id=&quot;20148&quot; value=&quot;5&quot;/&gt;&lt;property id=&quot;20300&quot; value=&quot;Slide 55 - &amp;quot;Comparison&amp;quot;&quot;/&gt;&lt;property id=&quot;20307&quot; value=&quot;521&quot;/&gt;&lt;/object&gt;&lt;object type=&quot;3&quot; unique_id=&quot;13570&quot;&gt;&lt;property id=&quot;20148&quot; value=&quot;5&quot;/&gt;&lt;property id=&quot;20300&quot; value=&quot;Slide 56 - &amp;quot;Major Findings&amp;quot;&quot;/&gt;&lt;property id=&quot;20307&quot; value=&quot;522&quot;/&gt;&lt;/object&gt;&lt;object type=&quot;3&quot; unique_id=&quot;13571&quot;&gt;&lt;property id=&quot;20148&quot; value=&quot;5&quot;/&gt;&lt;property id=&quot;20300&quot; value=&quot;Slide 57 - &amp;quot;Major Findings&amp;quot;&quot;/&gt;&lt;property id=&quot;20307&quot; value=&quot;523&quot;/&gt;&lt;/object&gt;&lt;object type=&quot;3&quot; unique_id=&quot;13572&quot;&gt;&lt;property id=&quot;20148&quot; value=&quot;5&quot;/&gt;&lt;property id=&quot;20300&quot; value=&quot;Slide 58&quot;/&gt;&lt;property id=&quot;20307&quot; value=&quot;524&quot;/&gt;&lt;/object&gt;&lt;object type=&quot;3&quot; unique_id=&quot;13573&quot;&gt;&lt;property id=&quot;20148&quot; value=&quot;5&quot;/&gt;&lt;property id=&quot;20300&quot; value=&quot;Slide 59&quot;/&gt;&lt;property id=&quot;20307&quot; value=&quot;525&quot;/&gt;&lt;/object&gt;&lt;object type=&quot;3&quot; unique_id=&quot;13574&quot;&gt;&lt;property id=&quot;20148&quot; value=&quot;5&quot;/&gt;&lt;property id=&quot;20300&quot; value=&quot;Slide 60&quot;/&gt;&lt;property id=&quot;20307&quot; value=&quot;526&quot;/&gt;&lt;/object&gt;&lt;object type=&quot;3&quot; unique_id=&quot;13575&quot;&gt;&lt;property id=&quot;20148&quot; value=&quot;5&quot;/&gt;&lt;property id=&quot;20300&quot; value=&quot;Slide 61&quot;/&gt;&lt;property id=&quot;20307&quot; value=&quot;527&quot;/&gt;&lt;/object&gt;&lt;object type=&quot;3&quot; unique_id=&quot;13576&quot;&gt;&lt;property id=&quot;20148&quot; value=&quot;5&quot;/&gt;&lt;property id=&quot;20300&quot; value=&quot;Slide 62&quot;/&gt;&lt;property id=&quot;20307&quot; value=&quot;528&quot;/&gt;&lt;/object&gt;&lt;object type=&quot;3&quot; unique_id=&quot;13577&quot;&gt;&lt;property id=&quot;20148&quot; value=&quot;5&quot;/&gt;&lt;property id=&quot;20300&quot; value=&quot;Slide 63&quot;/&gt;&lt;property id=&quot;20307&quot; value=&quot;529&quot;/&gt;&lt;/object&gt;&lt;object type=&quot;3&quot; unique_id=&quot;13578&quot;&gt;&lt;property id=&quot;20148&quot; value=&quot;5&quot;/&gt;&lt;property id=&quot;20300&quot; value=&quot;Slide 64&quot;/&gt;&lt;property id=&quot;20307&quot; value=&quot;530&quot;/&gt;&lt;/object&gt;&lt;object type=&quot;3&quot; unique_id=&quot;13579&quot;&gt;&lt;property id=&quot;20148&quot; value=&quot;5&quot;/&gt;&lt;property id=&quot;20300&quot; value=&quot;Slide 65&quot;/&gt;&lt;property id=&quot;20307&quot; value=&quot;531&quot;/&gt;&lt;/object&gt;&lt;object type=&quot;3&quot; unique_id=&quot;13580&quot;&gt;&lt;property id=&quot;20148&quot; value=&quot;5&quot;/&gt;&lt;property id=&quot;20300&quot; value=&quot;Slide 66&quot;/&gt;&lt;property id=&quot;20307&quot; value=&quot;532&quot;/&gt;&lt;/object&gt;&lt;object type=&quot;3&quot; unique_id=&quot;13581&quot;&gt;&lt;property id=&quot;20148&quot; value=&quot;5&quot;/&gt;&lt;property id=&quot;20300&quot; value=&quot;Slide 67&quot;/&gt;&lt;property id=&quot;20307&quot; value=&quot;533&quot;/&gt;&lt;/object&gt;&lt;object type=&quot;3&quot; unique_id=&quot;13582&quot;&gt;&lt;property id=&quot;20148&quot; value=&quot;5&quot;/&gt;&lt;property id=&quot;20300&quot; value=&quot;Slide 68&quot;/&gt;&lt;property id=&quot;20307&quot; value=&quot;534&quot;/&gt;&lt;/object&gt;&lt;object type=&quot;3&quot; unique_id=&quot;13583&quot;&gt;&lt;property id=&quot;20148&quot; value=&quot;5&quot;/&gt;&lt;property id=&quot;20300&quot; value=&quot;Slide 69&quot;/&gt;&lt;property id=&quot;20307&quot; value=&quot;535&quot;/&gt;&lt;/object&gt;&lt;object type=&quot;3&quot; unique_id=&quot;13584&quot;&gt;&lt;property id=&quot;20148&quot; value=&quot;5&quot;/&gt;&lt;property id=&quot;20300&quot; value=&quot;Slide 70 - &amp;quot;Louisville Workforce Development &amp;amp; Financial Empowerment Collaborative &amp;quot;&quot;/&gt;&lt;property id=&quot;20307&quot; value=&quot;536&quot;/&gt;&lt;/object&gt;&lt;object type=&quot;3&quot; unique_id=&quot;13585&quot;&gt;&lt;property id=&quot;20148&quot; value=&quot;5&quot;/&gt;&lt;property id=&quot;20300&quot; value=&quot;Slide 71 - &amp;quot;Workforce Development/Financial Empowerment Collaborative Workgroup &amp;quot;&quot;/&gt;&lt;property id=&quot;20307&quot; value=&quot;537&quot;/&gt;&lt;/object&gt;&lt;object type=&quot;3&quot; unique_id=&quot;13586&quot;&gt;&lt;property id=&quot;20148&quot; value=&quot;5&quot;/&gt;&lt;property id=&quot;20300&quot; value=&quot;Slide 72 - &amp;quot;Workforce Development/Financial Empowerment Collaborative Workgroup &amp;quot;&quot;/&gt;&lt;property id=&quot;20307&quot; value=&quot;538&quot;/&gt;&lt;/object&gt;&lt;object type=&quot;3&quot; unique_id=&quot;13587&quot;&gt;&lt;property id=&quot;20148&quot; value=&quot;5&quot;/&gt;&lt;property id=&quot;20300&quot; value=&quot;Slide 73 - &amp;quot;Workforce Development/Financial Empowerment Collaborative Workgroup &amp;quot;&quot;/&gt;&lt;property id=&quot;20307&quot; value=&quot;539&quot;/&gt;&lt;/object&gt;&lt;object type=&quot;3&quot; unique_id=&quot;13588&quot;&gt;&lt;property id=&quot;20148&quot; value=&quot;5&quot;/&gt;&lt;property id=&quot;20300&quot; value=&quot;Slide 74 - &amp;quot;Resources&amp;quot;&quot;/&gt;&lt;property id=&quot;20307&quot; value=&quot;540&quot;/&gt;&lt;/object&gt;&lt;object type=&quot;3&quot; unique_id=&quot;13589&quot;&gt;&lt;property id=&quot;20148&quot; value=&quot;5&quot;/&gt;&lt;property id=&quot;20300&quot; value=&quot;Slide 75&quot;/&gt;&lt;property id=&quot;20307&quot; value=&quot;541&quot;/&gt;&lt;/object&gt;&lt;object type=&quot;3&quot; unique_id=&quot;13590&quot;&gt;&lt;property id=&quot;20148&quot; value=&quot;5&quot;/&gt;&lt;property id=&quot;20300&quot; value=&quot;Slide 76&quot;/&gt;&lt;property id=&quot;20307&quot; value=&quot;542&quot;/&gt;&lt;/object&gt;&lt;object type=&quot;3&quot; unique_id=&quot;13591&quot;&gt;&lt;property id=&quot;20148&quot; value=&quot;5&quot;/&gt;&lt;property id=&quot;20300&quot; value=&quot;Slide 77&quot;/&gt;&lt;property id=&quot;20307&quot; value=&quot;543&quot;/&gt;&lt;/object&gt;&lt;object type=&quot;3&quot; unique_id=&quot;13592&quot;&gt;&lt;property id=&quot;20148&quot; value=&quot;5&quot;/&gt;&lt;property id=&quot;20300&quot; value=&quot;Slide 78&quot;/&gt;&lt;property id=&quot;20307&quot; value=&quot;544&quot;/&gt;&lt;/object&gt;&lt;object type=&quot;3&quot; unique_id=&quot;13593&quot;&gt;&lt;property id=&quot;20148&quot; value=&quot;5&quot;/&gt;&lt;property id=&quot;20300&quot; value=&quot;Slide 79&quot;/&gt;&lt;property id=&quot;20307&quot; value=&quot;545&quot;/&gt;&lt;/object&gt;&lt;object type=&quot;3&quot; unique_id=&quot;13594&quot;&gt;&lt;property id=&quot;20148&quot; value=&quot;5&quot;/&gt;&lt;property id=&quot;20300&quot; value=&quot;Slide 80&quot;/&gt;&lt;property id=&quot;20307&quot; value=&quot;546&quot;/&gt;&lt;/object&gt;&lt;object type=&quot;3&quot; unique_id=&quot;13595&quot;&gt;&lt;property id=&quot;20148&quot; value=&quot;5&quot;/&gt;&lt;property id=&quot;20300&quot; value=&quot;Slide 81 - &amp;quot;Questions and Answers&amp;quot;&quot;/&gt;&lt;property id=&quot;20307&quot; value=&quot;446&quot;/&gt;&lt;/object&gt;&lt;object type=&quot;3&quot; unique_id=&quot;13596&quot;&gt;&lt;property id=&quot;20148&quot; value=&quot;5&quot;/&gt;&lt;property id=&quot;20300&quot; value=&quot;Slide 82 - &amp;quot;ION Commercial&amp;quot;&quot;/&gt;&lt;property id=&quot;20307&quot; value=&quot;447&quot;/&gt;&lt;/object&gt;&lt;object type=&quot;3&quot; unique_id=&quot;13597&quot;&gt;&lt;property id=&quot;20148&quot; value=&quot;5&quot;/&gt;&lt;property id=&quot;20300&quot; value=&quot;Slide 83 - &amp;quot;Other Resources&amp;quot;&quot;/&gt;&lt;property id=&quot;20307&quot; value=&quot;556&quot;/&gt;&lt;/object&gt;&lt;object type=&quot;3&quot; unique_id=&quot;13598&quot;&gt;&lt;property id=&quot;20148&quot; value=&quot;5&quot;/&gt;&lt;property id=&quot;20300&quot; value=&quot;Slide 84 - &amp;quot;Contacts&amp;quot;&quot;/&gt;&lt;property id=&quot;20307&quot; value=&quot;557&quot;/&gt;&lt;/object&gt;&lt;object type=&quot;3&quot; unique_id=&quot;13599&quot;&gt;&lt;property id=&quot;20148&quot; value=&quot;5&quot;/&gt;&lt;property id=&quot;20300&quot; value=&quot;Slide 85 - &amp;quot;Upcoming Webinars &amp;quot;&quot;/&gt;&lt;property id=&quot;20307&quot; value=&quot;448&quot;/&gt;&lt;/object&gt;&lt;object type=&quot;3&quot; unique_id=&quot;13600&quot;&gt;&lt;property id=&quot;20148&quot; value=&quot;5&quot;/&gt;&lt;property id=&quot;20300&quot; value=&quot;Slide 86 - &amp;quot;Input on Future Webinar Topics&amp;quot;&quot;/&gt;&lt;property id=&quot;20307&quot; value=&quot;449&quot;/&gt;&lt;/object&gt;&lt;object type=&quot;3&quot; unique_id=&quot;13601&quot;&gt;&lt;property id=&quot;20148&quot; value=&quot;5&quot;/&gt;&lt;property id=&quot;20300&quot; value=&quot;Slide 87 - &amp;quot;Implementing WIOA in Rural Areas&amp;quot;&quot;/&gt;&lt;property id=&quot;20307&quot; value=&quot;450&quot;/&gt;&lt;/object&gt;&lt;/object&gt;&lt;object type=&quot;8&quot; unique_id=&quot;10309&quot;&gt;&lt;/object&gt;&lt;object type=&quot;4&quot; unique_id=&quot;10321&quot;&gt;&lt;/object&gt;&lt;object type=&quot;10&quot; unique_id=&quot;10322&quot;&gt;&lt;object type=&quot;11&quot; unique_id=&quot;10323&quot;&gt;&lt;property id=&quot;20180&quot; value=&quot;1&quot;/&gt;&lt;property id=&quot;20181&quot; value=&quot;1&quot;/&gt;&lt;property id=&quot;20183&quot; value=&quot;1&quot;/&gt;&lt;/object&gt;&lt;object type=&quot;12&quot; unique_id=&quot;10326&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quot;/&gt;&lt;lineCharCount val=&quot;1&quot;/&gt;&lt;lineCharCount val=&quot;1&quot;/&gt;&lt;lineCharCount val=&quot;1&quot;/&gt;&lt;lineCharCount val=&quot;1&quot;/&gt;&lt;lineCharCount val=&quot;1&quot;/&gt;&lt;lineCharCount val=&quot;1&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quot;/&gt;&lt;lineCharCount val=&quot;1&quot;/&gt;&lt;lineCharCount val=&quot;1&quot;/&gt;&lt;lineCharCount val=&quot;1&quot;/&gt;&lt;lineCharCount val=&quot;1&quot;/&gt;&lt;lineCharCount val=&quot;1&quot;/&gt;&lt;lineCharCount val=&quot;1&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11668</TotalTime>
  <Words>4106</Words>
  <Application>Microsoft Office PowerPoint</Application>
  <PresentationFormat>On-screen Show (4:3)</PresentationFormat>
  <Paragraphs>793</Paragraphs>
  <Slides>87</Slides>
  <Notes>43</Notes>
  <HiddenSlides>0</HiddenSlides>
  <MMClips>1</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1</vt:i4>
      </vt:variant>
      <vt:variant>
        <vt:lpstr>Slide Titles</vt:lpstr>
      </vt:variant>
      <vt:variant>
        <vt:i4>87</vt:i4>
      </vt:variant>
    </vt:vector>
  </HeadingPairs>
  <TitlesOfParts>
    <vt:vector size="108" baseType="lpstr">
      <vt:lpstr>Arial Unicode MS</vt:lpstr>
      <vt:lpstr>MS Gothic</vt:lpstr>
      <vt:lpstr>MS PGothic</vt:lpstr>
      <vt:lpstr>MS PGothic</vt:lpstr>
      <vt:lpstr>Arial</vt:lpstr>
      <vt:lpstr>Arial Black</vt:lpstr>
      <vt:lpstr>Calibri</vt:lpstr>
      <vt:lpstr>Cambria</vt:lpstr>
      <vt:lpstr>Comic Sans MS</vt:lpstr>
      <vt:lpstr>Courier New</vt:lpstr>
      <vt:lpstr>Georgia</vt:lpstr>
      <vt:lpstr>Gill Sans Std</vt:lpstr>
      <vt:lpstr>inherit</vt:lpstr>
      <vt:lpstr>Noto Symbol</vt:lpstr>
      <vt:lpstr>Symbol</vt:lpstr>
      <vt:lpstr>Tahoma</vt:lpstr>
      <vt:lpstr>Times New Roman</vt:lpstr>
      <vt:lpstr>Wingdings</vt:lpstr>
      <vt:lpstr>Wingdings 3</vt:lpstr>
      <vt:lpstr>Office Theme</vt:lpstr>
      <vt:lpstr>Microsoft Excel Chart</vt:lpstr>
      <vt:lpstr>Make A New Year’s Resolution to Save in 2016: Financial Literacy for A Brighter Future!</vt:lpstr>
      <vt:lpstr>Polling Question:</vt:lpstr>
      <vt:lpstr>Moderator</vt:lpstr>
      <vt:lpstr>Today’s Agenda</vt:lpstr>
      <vt:lpstr>Presenter</vt:lpstr>
      <vt:lpstr>PowerPoint Presentation</vt:lpstr>
      <vt:lpstr>Why integrate?</vt:lpstr>
      <vt:lpstr>PowerPoint Presentation</vt:lpstr>
      <vt:lpstr>Presenter</vt:lpstr>
      <vt:lpstr>PowerPoint Presentation</vt:lpstr>
      <vt:lpstr>About Us</vt:lpstr>
      <vt:lpstr> Saving is Important</vt:lpstr>
      <vt:lpstr>Impact of Lack of Savings</vt:lpstr>
      <vt:lpstr>PowerPoint Presentation</vt:lpstr>
      <vt:lpstr>People Don’t Think They Can Save: We Need to Change Their Minds</vt:lpstr>
      <vt:lpstr>Almost Everyone Can Save</vt:lpstr>
      <vt:lpstr>America Saves Annual Savings Survey</vt:lpstr>
      <vt:lpstr>America Saves Surveys of Savers</vt:lpstr>
      <vt:lpstr>America Saves Survey of Savers: Accounts</vt:lpstr>
      <vt:lpstr>America Saves Survey of Savers: Savings Method</vt:lpstr>
      <vt:lpstr>Resources For Savers</vt:lpstr>
      <vt:lpstr>Resources For Savers</vt:lpstr>
      <vt:lpstr>Resources For Savers</vt:lpstr>
      <vt:lpstr>Resources for Organizations</vt:lpstr>
      <vt:lpstr>Resources for Organizations  Free Materials &amp; Support</vt:lpstr>
      <vt:lpstr>Resources for Organizations</vt:lpstr>
      <vt:lpstr>Partner Resource Packets</vt:lpstr>
      <vt:lpstr>America Saves Week</vt:lpstr>
      <vt:lpstr>America Saves Week</vt:lpstr>
      <vt:lpstr>America Saves Week 2014 Results</vt:lpstr>
      <vt:lpstr>  How Organizations Can Participate in America Saves Week 2015  </vt:lpstr>
      <vt:lpstr>  How Organizations Can Participate in America Saves Week 2015  </vt:lpstr>
      <vt:lpstr>How Organizations Can Participate in America Saves Week 2016</vt:lpstr>
      <vt:lpstr>PowerPoint Presentation</vt:lpstr>
      <vt:lpstr>PowerPoint Presentation</vt:lpstr>
      <vt:lpstr>PowerPoint Presentation</vt:lpstr>
      <vt:lpstr> What We Do</vt:lpstr>
      <vt:lpstr>America Saves for Young Workers video testimony</vt:lpstr>
      <vt:lpstr>Summer 2015</vt:lpstr>
      <vt:lpstr> How the Program Works</vt:lpstr>
      <vt:lpstr>America Saves for Young Workers </vt:lpstr>
      <vt:lpstr>America Saves for Young Workers is positively impacting teen savings</vt:lpstr>
      <vt:lpstr>PowerPoint Presentation</vt:lpstr>
      <vt:lpstr>Polling Question:</vt:lpstr>
      <vt:lpstr>Michael Morris  Executive Director National Disability Institute  Co-Director Disability Employment Initiative (DEI) Training and TA Team  Co-Chair Public Policy Team LEAD Center</vt:lpstr>
      <vt:lpstr>PowerPoint Presentation</vt:lpstr>
      <vt:lpstr>Disability Employment Initiative</vt:lpstr>
      <vt:lpstr>Disability Employment Initiative</vt:lpstr>
      <vt:lpstr>What We Do</vt:lpstr>
      <vt:lpstr>What We Know About People With Disabilities</vt:lpstr>
      <vt:lpstr>What We Know: Type of Disability</vt:lpstr>
      <vt:lpstr>PowerPoint Presentation</vt:lpstr>
      <vt:lpstr>PowerPoint Presentation</vt:lpstr>
      <vt:lpstr>What Did We Learn</vt:lpstr>
      <vt:lpstr>Comparison</vt:lpstr>
      <vt:lpstr>Major Findings</vt:lpstr>
      <vt:lpstr>Major Findings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Louisville Workforce Development &amp; Financial Empowerment Collaborative </vt:lpstr>
      <vt:lpstr>Workforce Development/Financial Empowerment Collaborative Workgroup </vt:lpstr>
      <vt:lpstr>Workforce Development/Financial Empowerment Collaborative Workgroup </vt:lpstr>
      <vt:lpstr>Workforce Development/Financial Empowerment Collaborative Workgroup </vt:lpstr>
      <vt:lpstr>Resources</vt:lpstr>
      <vt:lpstr>PowerPoint Presentation</vt:lpstr>
      <vt:lpstr>PowerPoint Presentation</vt:lpstr>
      <vt:lpstr>PowerPoint Presentation</vt:lpstr>
      <vt:lpstr>PowerPoint Presentation</vt:lpstr>
      <vt:lpstr>PowerPoint Presentation</vt:lpstr>
      <vt:lpstr>PowerPoint Presentation</vt:lpstr>
      <vt:lpstr>Questions and Answers</vt:lpstr>
      <vt:lpstr>ION Commercial</vt:lpstr>
      <vt:lpstr>Other Resources</vt:lpstr>
      <vt:lpstr>Contacts</vt:lpstr>
      <vt:lpstr>Upcoming Webinars </vt:lpstr>
      <vt:lpstr>Input on Future Webinar Topics</vt:lpstr>
      <vt:lpstr>Implementing WIOA in Rural Areas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Youth Program</dc:title>
  <dc:creator>Jen</dc:creator>
  <cp:lastModifiedBy>Gary Gonzalez</cp:lastModifiedBy>
  <cp:revision>451</cp:revision>
  <dcterms:modified xsi:type="dcterms:W3CDTF">2016-01-14T15:27:41Z</dcterms:modified>
</cp:coreProperties>
</file>