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256" r:id="rId2"/>
    <p:sldId id="264" r:id="rId3"/>
    <p:sldId id="313" r:id="rId4"/>
    <p:sldId id="301" r:id="rId5"/>
    <p:sldId id="321" r:id="rId6"/>
    <p:sldId id="258" r:id="rId7"/>
    <p:sldId id="300" r:id="rId8"/>
    <p:sldId id="260" r:id="rId9"/>
    <p:sldId id="281" r:id="rId10"/>
    <p:sldId id="284" r:id="rId11"/>
    <p:sldId id="296" r:id="rId12"/>
    <p:sldId id="310" r:id="rId13"/>
    <p:sldId id="266" r:id="rId14"/>
    <p:sldId id="294" r:id="rId15"/>
    <p:sldId id="287" r:id="rId16"/>
    <p:sldId id="314" r:id="rId17"/>
    <p:sldId id="318" r:id="rId18"/>
    <p:sldId id="286" r:id="rId19"/>
    <p:sldId id="290" r:id="rId20"/>
    <p:sldId id="306" r:id="rId21"/>
    <p:sldId id="312" r:id="rId22"/>
    <p:sldId id="302" r:id="rId23"/>
    <p:sldId id="293" r:id="rId24"/>
    <p:sldId id="298" r:id="rId25"/>
    <p:sldId id="317" r:id="rId26"/>
    <p:sldId id="320" r:id="rId27"/>
    <p:sldId id="283" r:id="rId28"/>
    <p:sldId id="303" r:id="rId29"/>
    <p:sldId id="277" r:id="rId30"/>
    <p:sldId id="309" r:id="rId31"/>
    <p:sldId id="305" r:id="rId32"/>
    <p:sldId id="261" r:id="rId33"/>
  </p:sldIdLst>
  <p:sldSz cx="9144000" cy="6858000" type="screen4x3"/>
  <p:notesSz cx="7010400" cy="9296400"/>
  <p:custDataLst>
    <p:tags r:id="rId3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73" autoAdjust="0"/>
    <p:restoredTop sz="74778" autoAdjust="0"/>
  </p:normalViewPr>
  <p:slideViewPr>
    <p:cSldViewPr snapToGrid="0">
      <p:cViewPr varScale="1">
        <p:scale>
          <a:sx n="71" d="100"/>
          <a:sy n="71" d="100"/>
        </p:scale>
        <p:origin x="134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4020"/>
    </p:cViewPr>
  </p:sorterViewPr>
  <p:notesViewPr>
    <p:cSldViewPr snapToGrid="0">
      <p:cViewPr varScale="1">
        <p:scale>
          <a:sx n="85" d="100"/>
          <a:sy n="85" d="100"/>
        </p:scale>
        <p:origin x="-1908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247C35-C692-481B-A0AA-E6C7DB282541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287C80-EEFB-4E44-BDAC-BEC3515C7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647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165137-5F94-4D49-BA47-375C8247EEC9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3F7213-24C4-4A7F-BAD1-58354C235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682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F7213-24C4-4A7F-BAD1-58354C235D3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9395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712B1-0BE7-44EA-B137-2477ECE1B5E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112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F7213-24C4-4A7F-BAD1-58354C235D3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6225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F7213-24C4-4A7F-BAD1-58354C235D3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5682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F7213-24C4-4A7F-BAD1-58354C235D3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4802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2213" y="32226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51692" y="3947502"/>
            <a:ext cx="6224953" cy="51261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F7213-24C4-4A7F-BAD1-58354C235D3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5485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F7213-24C4-4A7F-BAD1-58354C235D3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4837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4913" y="134938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46757" y="3689023"/>
            <a:ext cx="6400799" cy="4610344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F7213-24C4-4A7F-BAD1-58354C235D3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3702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8875" y="2397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01083" y="3870015"/>
            <a:ext cx="6523464" cy="4469667"/>
          </a:xfrm>
        </p:spPr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F7213-24C4-4A7F-BAD1-58354C235D3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8885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9988" y="18415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56117" y="3803108"/>
            <a:ext cx="6545765" cy="4183063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F7213-24C4-4A7F-BAD1-58354C235D3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7201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F7213-24C4-4A7F-BAD1-58354C235D3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179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F7213-24C4-4A7F-BAD1-58354C235D3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3090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F7213-24C4-4A7F-BAD1-58354C235D3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220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F7213-24C4-4A7F-BAD1-58354C235D3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4591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F7213-24C4-4A7F-BAD1-58354C235D3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8048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F7213-24C4-4A7F-BAD1-58354C235D3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4961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F7213-24C4-4A7F-BAD1-58354C235D3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0270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F7213-24C4-4A7F-BAD1-58354C235D3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2875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F7213-24C4-4A7F-BAD1-58354C235D3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079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F7213-24C4-4A7F-BAD1-58354C235D3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8701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F7213-24C4-4A7F-BAD1-58354C235D3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9202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F7213-24C4-4A7F-BAD1-58354C235D3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733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F7213-24C4-4A7F-BAD1-58354C235D3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4008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F7213-24C4-4A7F-BAD1-58354C235D3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5682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F7213-24C4-4A7F-BAD1-58354C235D3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8354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F7213-24C4-4A7F-BAD1-58354C235D3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277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F7213-24C4-4A7F-BAD1-58354C235D3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311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F7213-24C4-4A7F-BAD1-58354C235D3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6943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F7213-24C4-4A7F-BAD1-58354C235D3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9179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F7213-24C4-4A7F-BAD1-58354C235D3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9179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F7213-24C4-4A7F-BAD1-58354C235D3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8898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F7213-24C4-4A7F-BAD1-58354C235D3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167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9.png"/><Relationship Id="rId7" Type="http://schemas.openxmlformats.org/officeDocument/2006/relationships/image" Target="../media/image5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7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2.png"/><Relationship Id="rId7" Type="http://schemas.openxmlformats.org/officeDocument/2006/relationships/image" Target="../media/image5.jpe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png"/><Relationship Id="rId9" Type="http://schemas.openxmlformats.org/officeDocument/2006/relationships/image" Target="../media/image7.jpe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11" Type="http://schemas.openxmlformats.org/officeDocument/2006/relationships/image" Target="../media/image7.jpeg"/><Relationship Id="rId5" Type="http://schemas.microsoft.com/office/2007/relationships/hdphoto" Target="../media/hdphoto3.wdp"/><Relationship Id="rId10" Type="http://schemas.openxmlformats.org/officeDocument/2006/relationships/image" Target="../media/image6.jpeg"/><Relationship Id="rId4" Type="http://schemas.openxmlformats.org/officeDocument/2006/relationships/image" Target="../media/image24.png"/><Relationship Id="rId9" Type="http://schemas.openxmlformats.org/officeDocument/2006/relationships/image" Target="../media/image5.jpe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0"/>
            <a:ext cx="9144000" cy="6858000"/>
          </a:xfrm>
          <a:prstGeom prst="rect">
            <a:avLst/>
          </a:prstGeom>
        </p:spPr>
      </p:pic>
      <p:grpSp>
        <p:nvGrpSpPr>
          <p:cNvPr id="16" name="Group 15"/>
          <p:cNvGrpSpPr/>
          <p:nvPr userDrawn="1"/>
        </p:nvGrpSpPr>
        <p:grpSpPr>
          <a:xfrm>
            <a:off x="1930402" y="183069"/>
            <a:ext cx="5473698" cy="5473698"/>
            <a:chOff x="1249869" y="10536"/>
            <a:chExt cx="6834764" cy="6834764"/>
          </a:xfrm>
        </p:grpSpPr>
        <p:sp>
          <p:nvSpPr>
            <p:cNvPr id="13" name="Diamond 12"/>
            <p:cNvSpPr/>
            <p:nvPr userDrawn="1"/>
          </p:nvSpPr>
          <p:spPr>
            <a:xfrm>
              <a:off x="1249869" y="10536"/>
              <a:ext cx="6834764" cy="6834764"/>
            </a:xfrm>
            <a:prstGeom prst="diamond">
              <a:avLst/>
            </a:prstGeom>
            <a:solidFill>
              <a:schemeClr val="tx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Diamond 13"/>
            <p:cNvSpPr/>
            <p:nvPr userDrawn="1"/>
          </p:nvSpPr>
          <p:spPr>
            <a:xfrm>
              <a:off x="4229100" y="2979231"/>
              <a:ext cx="876300" cy="876300"/>
            </a:xfrm>
            <a:prstGeom prst="diamond">
              <a:avLst/>
            </a:prstGeom>
            <a:gradFill flip="none" rotWithShape="1">
              <a:gsLst>
                <a:gs pos="100000">
                  <a:srgbClr val="F1592A"/>
                </a:gs>
                <a:gs pos="0">
                  <a:srgbClr val="FAB25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52400" dist="38100" dir="2700000" algn="tl" rotWithShape="0">
                <a:prstClr val="black">
                  <a:alpha val="7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grpSp>
        <p:nvGrpSpPr>
          <p:cNvPr id="5" name="Group 4"/>
          <p:cNvGrpSpPr/>
          <p:nvPr userDrawn="1"/>
        </p:nvGrpSpPr>
        <p:grpSpPr>
          <a:xfrm>
            <a:off x="-4" y="2921367"/>
            <a:ext cx="9144001" cy="3936634"/>
            <a:chOff x="-4" y="2921367"/>
            <a:chExt cx="9144001" cy="3936634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685"/>
            <a:stretch/>
          </p:blipFill>
          <p:spPr>
            <a:xfrm flipH="1">
              <a:off x="-4" y="2921367"/>
              <a:ext cx="9144001" cy="3936634"/>
            </a:xfrm>
            <a:prstGeom prst="rect">
              <a:avLst/>
            </a:prstGeom>
          </p:spPr>
        </p:pic>
        <p:pic>
          <p:nvPicPr>
            <p:cNvPr id="7" name="Picture 13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7033" y="5985681"/>
              <a:ext cx="2004628" cy="644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1193" y="6055884"/>
              <a:ext cx="1700207" cy="57431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95300" y="1174469"/>
            <a:ext cx="8153400" cy="1208026"/>
          </a:xfrm>
        </p:spPr>
        <p:txBody>
          <a:bodyPr anchor="b">
            <a:normAutofit/>
          </a:bodyPr>
          <a:lstStyle>
            <a:lvl1pPr algn="l">
              <a:defRPr sz="4800" b="1" cap="small" spc="-100" baseline="0">
                <a:gradFill flip="none" rotWithShape="1">
                  <a:gsLst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101600" dist="38100" dir="8100000" algn="tr" rotWithShape="0">
                    <a:prstClr val="black"/>
                  </a:outerShdw>
                </a:effectLst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797299" y="3618551"/>
            <a:ext cx="4921227" cy="723900"/>
          </a:xfrm>
        </p:spPr>
        <p:txBody>
          <a:bodyPr anchor="ctr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i="1" kern="1200" cap="none" spc="-100" baseline="0" dirty="0">
                <a:gradFill flip="none" rotWithShape="1">
                  <a:gsLst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101600" dist="38100" dir="8100000" algn="tr" rotWithShape="0">
                    <a:prstClr val="black"/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en-US" dirty="0">
                <a:latin typeface="Arial" charset="0"/>
                <a:cs typeface="Arial" charset="0"/>
              </a:rPr>
              <a:t>Presentation Subtitle Here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594100" y="-1"/>
            <a:ext cx="5549900" cy="1249977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175401" y="5303862"/>
            <a:ext cx="2559029" cy="431424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lang="en-US" sz="2000" b="0" i="1" kern="1200" cap="none" spc="-100" baseline="0" dirty="0" smtClean="0">
                <a:gradFill flip="none" rotWithShape="1">
                  <a:gsLst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101600" dist="38100" dir="8100000" algn="tr" rotWithShape="0">
                    <a:prstClr val="black"/>
                  </a:outerShdw>
                </a:effectLst>
                <a:latin typeface="Arial" charset="0"/>
                <a:ea typeface="+mj-ea"/>
                <a:cs typeface="Arial" charset="0"/>
              </a:defRPr>
            </a:lvl1pPr>
          </a:lstStyle>
          <a:p>
            <a:pPr lvl="0"/>
            <a:r>
              <a:rPr lang="en-US" dirty="0"/>
              <a:t>MM / DD / YYYY</a:t>
            </a:r>
          </a:p>
        </p:txBody>
      </p:sp>
      <p:sp>
        <p:nvSpPr>
          <p:cNvPr id="26" name="Rectangle 25"/>
          <p:cNvSpPr/>
          <p:nvPr userDrawn="1"/>
        </p:nvSpPr>
        <p:spPr>
          <a:xfrm>
            <a:off x="-4" y="5253062"/>
            <a:ext cx="3797303" cy="542119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22000"/>
                </a:schemeClr>
              </a:gs>
              <a:gs pos="100000">
                <a:schemeClr val="bg1">
                  <a:lumMod val="75000"/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95300" y="5303862"/>
            <a:ext cx="3301999" cy="431424"/>
          </a:xfrm>
        </p:spPr>
        <p:txBody>
          <a:bodyPr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dirty="0">
                <a:gradFill flip="none" rotWithShape="1">
                  <a:gsLst>
                    <a:gs pos="0">
                      <a:schemeClr val="accent2">
                        <a:lumMod val="67000"/>
                      </a:schemeClr>
                    </a:gs>
                    <a:gs pos="48000">
                      <a:schemeClr val="accent1"/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Presenting Organization</a:t>
            </a:r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0" y="5253062"/>
            <a:ext cx="3594100" cy="542119"/>
            <a:chOff x="-21034" y="5253062"/>
            <a:chExt cx="3886200" cy="542119"/>
          </a:xfrm>
        </p:grpSpPr>
        <p:cxnSp>
          <p:nvCxnSpPr>
            <p:cNvPr id="21" name="Straight Connector 20"/>
            <p:cNvCxnSpPr/>
            <p:nvPr userDrawn="1"/>
          </p:nvCxnSpPr>
          <p:spPr>
            <a:xfrm>
              <a:off x="-21034" y="5795181"/>
              <a:ext cx="3886200" cy="0"/>
            </a:xfrm>
            <a:prstGeom prst="line">
              <a:avLst/>
            </a:prstGeom>
            <a:ln>
              <a:gradFill flip="none" rotWithShape="1">
                <a:gsLst>
                  <a:gs pos="42000">
                    <a:schemeClr val="bg1">
                      <a:lumMod val="75000"/>
                    </a:schemeClr>
                  </a:gs>
                  <a:gs pos="100000">
                    <a:schemeClr val="bg1">
                      <a:lumMod val="75000"/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>
              <a:off x="-21034" y="5253062"/>
              <a:ext cx="3886200" cy="0"/>
            </a:xfrm>
            <a:prstGeom prst="line">
              <a:avLst/>
            </a:prstGeom>
            <a:ln>
              <a:gradFill flip="none" rotWithShape="1">
                <a:gsLst>
                  <a:gs pos="42000">
                    <a:schemeClr val="bg1">
                      <a:lumMod val="75000"/>
                    </a:schemeClr>
                  </a:gs>
                  <a:gs pos="100000">
                    <a:schemeClr val="bg1">
                      <a:lumMod val="75000"/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462" y="6239671"/>
            <a:ext cx="390524" cy="39052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050" y="6239671"/>
            <a:ext cx="390524" cy="39052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638" y="6239671"/>
            <a:ext cx="390524" cy="39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747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Aft>
                <a:spcPts val="600"/>
              </a:spcAft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628650" y="531124"/>
            <a:ext cx="671195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3600" b="1" kern="1200" dirty="0">
                <a:gradFill flip="none" rotWithShape="1">
                  <a:gsLst>
                    <a:gs pos="0">
                      <a:schemeClr val="accent2">
                        <a:lumMod val="67000"/>
                      </a:schemeClr>
                    </a:gs>
                    <a:gs pos="48000">
                      <a:schemeClr val="accent1"/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j-ea"/>
                <a:cs typeface="+mj-cs"/>
              </a:rPr>
              <a:t>Today’s Agenda</a:t>
            </a:r>
          </a:p>
        </p:txBody>
      </p:sp>
    </p:spTree>
    <p:extLst>
      <p:ext uri="{BB962C8B-B14F-4D97-AF65-F5344CB8AC3E}">
        <p14:creationId xmlns:p14="http://schemas.microsoft.com/office/powerpoint/2010/main" val="3538877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550" y="3506482"/>
            <a:ext cx="3981448" cy="265562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2505075"/>
            <a:ext cx="7886700" cy="3248025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baseline="0"/>
            </a:lvl1pPr>
            <a:lvl2pPr>
              <a:spcAft>
                <a:spcPts val="600"/>
              </a:spcAft>
              <a:defRPr/>
            </a:lvl2pPr>
          </a:lstStyle>
          <a:p>
            <a:pPr lvl="0"/>
            <a:r>
              <a:rPr lang="en-US" dirty="0"/>
              <a:t>Reference Citation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628650" y="531124"/>
            <a:ext cx="671195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3600" b="1" kern="1200" dirty="0">
                <a:gradFill flip="none" rotWithShape="1">
                  <a:gsLst>
                    <a:gs pos="0">
                      <a:schemeClr val="accent2">
                        <a:lumMod val="67000"/>
                      </a:schemeClr>
                    </a:gs>
                    <a:gs pos="48000">
                      <a:schemeClr val="accent1"/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j-ea"/>
                <a:cs typeface="+mj-cs"/>
              </a:rPr>
              <a:t>The Law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1585485"/>
            <a:ext cx="7886700" cy="852916"/>
          </a:xfrm>
          <a:effectLst/>
        </p:spPr>
        <p:txBody>
          <a:bodyPr>
            <a:noAutofit/>
          </a:bodyPr>
          <a:lstStyle>
            <a:lvl1pPr marL="457200" indent="-457200" algn="l">
              <a:buFont typeface="Wingdings" panose="05000000000000000000" pitchFamily="2" charset="2"/>
              <a:buChar char="u"/>
              <a:defRPr sz="2800" b="0" i="1">
                <a:solidFill>
                  <a:schemeClr val="accent4"/>
                </a:solidFill>
              </a:defRPr>
            </a:lvl1pPr>
            <a:lvl2pPr marL="320040" indent="0" algn="l">
              <a:buNone/>
              <a:defRPr sz="2200">
                <a:solidFill>
                  <a:schemeClr val="bg2">
                    <a:lumMod val="20000"/>
                    <a:lumOff val="80000"/>
                  </a:schemeClr>
                </a:solidFill>
              </a:defRPr>
            </a:lvl2pPr>
          </a:lstStyle>
          <a:p>
            <a:pPr lvl="0"/>
            <a:r>
              <a:rPr lang="en-US" dirty="0"/>
              <a:t>Reference Details &amp; designation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1" y="2301931"/>
            <a:ext cx="628648" cy="13735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9600" b="1" cap="none" spc="0" dirty="0">
                <a:ln w="22225">
                  <a:noFill/>
                  <a:prstDash val="solid"/>
                </a:ln>
                <a:solidFill>
                  <a:schemeClr val="accent2">
                    <a:alpha val="58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 rot="10800000">
            <a:off x="8515350" y="4379550"/>
            <a:ext cx="628648" cy="13735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9600" b="1" cap="none" spc="0" dirty="0">
                <a:ln w="22225">
                  <a:noFill/>
                  <a:prstDash val="solid"/>
                </a:ln>
                <a:solidFill>
                  <a:schemeClr val="bg1">
                    <a:alpha val="26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28649" y="2481263"/>
            <a:ext cx="7886701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bg2">
                    <a:lumMod val="40000"/>
                    <a:lumOff val="60000"/>
                  </a:schemeClr>
                </a:gs>
                <a:gs pos="100000">
                  <a:schemeClr val="accent2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9407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ul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199" y="4006453"/>
            <a:ext cx="2486025" cy="2175272"/>
          </a:xfrm>
          <a:prstGeom prst="ellipse">
            <a:avLst/>
          </a:prstGeom>
          <a:ln>
            <a:noFill/>
          </a:ln>
          <a:effectLst>
            <a:softEdge rad="190500"/>
          </a:effectLst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2505075"/>
            <a:ext cx="7886700" cy="3248025"/>
          </a:xfrm>
        </p:spPr>
        <p:txBody>
          <a:bodyPr/>
          <a:lstStyle>
            <a:lvl1pPr marL="0" indent="0">
              <a:spcBef>
                <a:spcPts val="600"/>
              </a:spcBef>
              <a:spcAft>
                <a:spcPts val="1800"/>
              </a:spcAft>
              <a:buNone/>
              <a:defRPr baseline="0"/>
            </a:lvl1pPr>
            <a:lvl2pPr>
              <a:spcAft>
                <a:spcPts val="1200"/>
              </a:spcAft>
              <a:defRPr sz="1800"/>
            </a:lvl2pPr>
          </a:lstStyle>
          <a:p>
            <a:pPr lvl="0"/>
            <a:r>
              <a:rPr lang="en-US" dirty="0"/>
              <a:t>Reference Citation</a:t>
            </a:r>
          </a:p>
          <a:p>
            <a:pPr lvl="1"/>
            <a:r>
              <a:rPr lang="en-US" dirty="0"/>
              <a:t>Reference Links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628650" y="531124"/>
            <a:ext cx="671195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3600" b="1" kern="1200" dirty="0">
                <a:gradFill flip="none" rotWithShape="1">
                  <a:gsLst>
                    <a:gs pos="0">
                      <a:schemeClr val="accent2">
                        <a:lumMod val="67000"/>
                      </a:schemeClr>
                    </a:gs>
                    <a:gs pos="48000">
                      <a:schemeClr val="accent1"/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j-ea"/>
                <a:cs typeface="+mj-cs"/>
              </a:rPr>
              <a:t>Regulations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1585485"/>
            <a:ext cx="7886700" cy="852916"/>
          </a:xfrm>
          <a:effectLst/>
        </p:spPr>
        <p:txBody>
          <a:bodyPr>
            <a:noAutofit/>
          </a:bodyPr>
          <a:lstStyle>
            <a:lvl1pPr marL="457200" indent="-457200" algn="l">
              <a:buFont typeface="Wingdings" panose="05000000000000000000" pitchFamily="2" charset="2"/>
              <a:buChar char="u"/>
              <a:defRPr sz="2800" b="0" i="1">
                <a:solidFill>
                  <a:schemeClr val="accent4"/>
                </a:solidFill>
              </a:defRPr>
            </a:lvl1pPr>
            <a:lvl2pPr marL="320040" indent="0" algn="l">
              <a:buNone/>
              <a:defRPr sz="2200">
                <a:solidFill>
                  <a:schemeClr val="bg2">
                    <a:lumMod val="20000"/>
                    <a:lumOff val="80000"/>
                  </a:schemeClr>
                </a:solidFill>
              </a:defRPr>
            </a:lvl2pPr>
          </a:lstStyle>
          <a:p>
            <a:pPr lvl="0"/>
            <a:r>
              <a:rPr lang="en-US" dirty="0"/>
              <a:t>Reference Details &amp; designation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1" y="2301931"/>
            <a:ext cx="628648" cy="13735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9600" b="1" cap="none" spc="0" dirty="0">
                <a:ln w="22225">
                  <a:noFill/>
                  <a:prstDash val="solid"/>
                </a:ln>
                <a:solidFill>
                  <a:schemeClr val="accent2">
                    <a:alpha val="58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 rot="10800000">
            <a:off x="8515350" y="3110834"/>
            <a:ext cx="628648" cy="13735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9600" b="1" cap="none" spc="0" dirty="0">
                <a:ln w="22225">
                  <a:noFill/>
                  <a:prstDash val="solid"/>
                </a:ln>
                <a:solidFill>
                  <a:schemeClr val="accent2">
                    <a:alpha val="58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28649" y="2481263"/>
            <a:ext cx="7886701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bg2">
                    <a:lumMod val="40000"/>
                    <a:lumOff val="60000"/>
                  </a:schemeClr>
                </a:gs>
                <a:gs pos="100000">
                  <a:schemeClr val="accent2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7005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uida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4" y="3104383"/>
            <a:ext cx="4580769" cy="305181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spcBef>
                <a:spcPts val="1200"/>
              </a:spcBef>
              <a:defRPr baseline="0"/>
            </a:lvl1pPr>
            <a:lvl2pPr>
              <a:spcAft>
                <a:spcPts val="600"/>
              </a:spcAft>
              <a:defRPr/>
            </a:lvl2pPr>
          </a:lstStyle>
          <a:p>
            <a:pPr lvl="0"/>
            <a:r>
              <a:rPr lang="en-US" dirty="0"/>
              <a:t>Cite any published guidance and provide links to TEGLSs, TENs, etc.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628650" y="531124"/>
            <a:ext cx="671195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3600" b="1" kern="1200" dirty="0">
                <a:gradFill flip="none" rotWithShape="1">
                  <a:gsLst>
                    <a:gs pos="0">
                      <a:schemeClr val="accent2">
                        <a:lumMod val="67000"/>
                      </a:schemeClr>
                    </a:gs>
                    <a:gs pos="48000">
                      <a:schemeClr val="accent1"/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j-ea"/>
                <a:cs typeface="+mj-cs"/>
              </a:rPr>
              <a:t>Guidance</a:t>
            </a:r>
          </a:p>
        </p:txBody>
      </p:sp>
    </p:spTree>
    <p:extLst>
      <p:ext uri="{BB962C8B-B14F-4D97-AF65-F5344CB8AC3E}">
        <p14:creationId xmlns:p14="http://schemas.microsoft.com/office/powerpoint/2010/main" val="1089793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lementation Ti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828" y="3609975"/>
            <a:ext cx="2872790" cy="254952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spcBef>
                <a:spcPts val="1200"/>
              </a:spcBef>
              <a:defRPr baseline="0"/>
            </a:lvl1pPr>
            <a:lvl2pPr>
              <a:spcAft>
                <a:spcPts val="600"/>
              </a:spcAft>
              <a:defRPr/>
            </a:lvl2pPr>
          </a:lstStyle>
          <a:p>
            <a:r>
              <a:rPr lang="en-US" dirty="0"/>
              <a:t>References to guiding practices, examples from the field, available resources on ION or other federal sites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628650" y="531124"/>
            <a:ext cx="671195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3600" b="1" kern="1200" dirty="0">
                <a:gradFill flip="none" rotWithShape="1">
                  <a:gsLst>
                    <a:gs pos="0">
                      <a:schemeClr val="accent2">
                        <a:lumMod val="67000"/>
                      </a:schemeClr>
                    </a:gs>
                    <a:gs pos="48000">
                      <a:schemeClr val="accent1"/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j-ea"/>
                <a:cs typeface="+mj-cs"/>
              </a:rPr>
              <a:t>Implementation Tips</a:t>
            </a:r>
          </a:p>
        </p:txBody>
      </p:sp>
    </p:spTree>
    <p:extLst>
      <p:ext uri="{BB962C8B-B14F-4D97-AF65-F5344CB8AC3E}">
        <p14:creationId xmlns:p14="http://schemas.microsoft.com/office/powerpoint/2010/main" val="25734928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chnical_Assista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spcBef>
                <a:spcPts val="1200"/>
              </a:spcBef>
              <a:defRPr baseline="0"/>
            </a:lvl1pPr>
            <a:lvl2pPr>
              <a:spcAft>
                <a:spcPts val="600"/>
              </a:spcAft>
              <a:defRPr/>
            </a:lvl2pPr>
          </a:lstStyle>
          <a:p>
            <a:r>
              <a:rPr lang="en-US" dirty="0"/>
              <a:t>Note next TA, upcoming events, training, fact sheets related to the topic.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628650" y="531124"/>
            <a:ext cx="671195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3600" b="1" kern="1200" dirty="0">
                <a:gradFill flip="none" rotWithShape="1">
                  <a:gsLst>
                    <a:gs pos="0">
                      <a:schemeClr val="accent2">
                        <a:lumMod val="67000"/>
                      </a:schemeClr>
                    </a:gs>
                    <a:gs pos="48000">
                      <a:schemeClr val="accent1"/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j-ea"/>
                <a:cs typeface="+mj-cs"/>
              </a:rPr>
              <a:t>Joint Technical Assistance</a:t>
            </a:r>
          </a:p>
        </p:txBody>
      </p:sp>
    </p:spTree>
    <p:extLst>
      <p:ext uri="{BB962C8B-B14F-4D97-AF65-F5344CB8AC3E}">
        <p14:creationId xmlns:p14="http://schemas.microsoft.com/office/powerpoint/2010/main" val="16470600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3028949"/>
            <a:ext cx="7886700" cy="3054352"/>
          </a:xfrm>
        </p:spPr>
        <p:txBody>
          <a:bodyPr/>
          <a:lstStyle>
            <a:lvl1pPr marL="514350" indent="-514350">
              <a:spcBef>
                <a:spcPts val="1200"/>
              </a:spcBef>
              <a:buFont typeface="+mj-lt"/>
              <a:buAutoNum type="arabicPeriod"/>
              <a:defRPr baseline="0"/>
            </a:lvl1pPr>
            <a:lvl2pPr>
              <a:spcAft>
                <a:spcPts val="600"/>
              </a:spcAft>
              <a:defRPr/>
            </a:lvl2pPr>
          </a:lstStyle>
          <a:p>
            <a:r>
              <a:rPr lang="en-US" dirty="0"/>
              <a:t>Polling Answer Options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628650" y="531124"/>
            <a:ext cx="671195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3600" b="1" kern="1200" dirty="0">
                <a:gradFill flip="none" rotWithShape="1">
                  <a:gsLst>
                    <a:gs pos="0">
                      <a:schemeClr val="accent2">
                        <a:lumMod val="67000"/>
                      </a:schemeClr>
                    </a:gs>
                    <a:gs pos="48000">
                      <a:schemeClr val="accent1"/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j-ea"/>
                <a:cs typeface="+mj-cs"/>
              </a:rPr>
              <a:t>Poll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1895475" y="1419226"/>
            <a:ext cx="6619874" cy="1143000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bIns="45720" anchor="ctr">
            <a:normAutofit/>
          </a:bodyPr>
          <a:lstStyle>
            <a:lvl1pPr marL="0" indent="0" algn="ctr">
              <a:spcBef>
                <a:spcPts val="1200"/>
              </a:spcBef>
              <a:buFont typeface="+mj-lt"/>
              <a:buNone/>
              <a:defRPr lang="en-US" sz="2600" b="1" i="1" kern="1200" dirty="0" smtClean="0">
                <a:gradFill flip="none" rotWithShape="1">
                  <a:gsLst>
                    <a:gs pos="0">
                      <a:schemeClr val="accent4">
                        <a:shade val="30000"/>
                        <a:satMod val="115000"/>
                      </a:schemeClr>
                    </a:gs>
                    <a:gs pos="50000">
                      <a:schemeClr val="accent4">
                        <a:shade val="67500"/>
                        <a:satMod val="115000"/>
                      </a:schemeClr>
                    </a:gs>
                    <a:gs pos="100000">
                      <a:schemeClr val="accent4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+mn-lt"/>
                <a:ea typeface="+mn-ea"/>
                <a:cs typeface="+mn-cs"/>
              </a:defRPr>
            </a:lvl1pPr>
            <a:lvl2pPr>
              <a:spcAft>
                <a:spcPts val="600"/>
              </a:spcAft>
              <a:defRPr/>
            </a:lvl2pPr>
          </a:lstStyle>
          <a:p>
            <a:r>
              <a:rPr lang="en-US" dirty="0"/>
              <a:t>(Enter polling question here.)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354890"/>
            <a:ext cx="1082439" cy="1441224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1711089" y="2573018"/>
            <a:ext cx="6711950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1700" b="0" i="1" kern="12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Choose the answer</a:t>
            </a:r>
            <a:r>
              <a:rPr lang="en-US" sz="1700" b="0" i="1" kern="1200" baseline="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that best reflects you (or your group):</a:t>
            </a:r>
            <a:endParaRPr lang="en-US" sz="1700" b="0" i="1" kern="12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507427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6" t="2099" r="11100" b="27218"/>
          <a:stretch/>
        </p:blipFill>
        <p:spPr>
          <a:xfrm>
            <a:off x="-1" y="-1"/>
            <a:ext cx="9143999" cy="6161678"/>
          </a:xfrm>
          <a:prstGeom prst="rect">
            <a:avLst/>
          </a:prstGeom>
          <a:effectLst>
            <a:innerShdw blurRad="381000">
              <a:schemeClr val="accent1">
                <a:alpha val="56000"/>
              </a:schemeClr>
            </a:innerShdw>
          </a:effectLst>
        </p:spPr>
      </p:pic>
      <p:sp>
        <p:nvSpPr>
          <p:cNvPr id="5" name="Rectangle 4"/>
          <p:cNvSpPr/>
          <p:nvPr userDrawn="1"/>
        </p:nvSpPr>
        <p:spPr>
          <a:xfrm>
            <a:off x="0" y="5740400"/>
            <a:ext cx="9144000" cy="43656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7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594101" y="-1"/>
            <a:ext cx="5549897" cy="1249976"/>
          </a:xfrm>
          <a:prstGeom prst="rect">
            <a:avLst/>
          </a:prstGeom>
          <a:effectLst>
            <a:outerShdw blurRad="165100" dist="38100" dir="8100000" algn="tr" rotWithShape="0">
              <a:schemeClr val="accent1">
                <a:alpha val="40000"/>
              </a:scheme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0" y="5387610"/>
            <a:ext cx="3492500" cy="786599"/>
          </a:xfrm>
          <a:prstGeom prst="rect">
            <a:avLst/>
          </a:prstGeom>
          <a:effectLst>
            <a:outerShdw blurRad="50800" dist="38100" dir="18900000" algn="bl" rotWithShape="0">
              <a:schemeClr val="accent1">
                <a:lumMod val="75000"/>
                <a:alpha val="40000"/>
              </a:schemeClr>
            </a:outerShdw>
          </a:effectLst>
        </p:spPr>
      </p:pic>
      <p:sp>
        <p:nvSpPr>
          <p:cNvPr id="13" name="TextBox 12"/>
          <p:cNvSpPr txBox="1"/>
          <p:nvPr userDrawn="1"/>
        </p:nvSpPr>
        <p:spPr>
          <a:xfrm>
            <a:off x="0" y="5911199"/>
            <a:ext cx="482400" cy="21486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/>
            <a:fld id="{8DEF4980-7D5E-40D0-86AF-7E56E9BA502E}" type="slidenum">
              <a:rPr lang="en-US" sz="110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en-US" sz="11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876300"/>
            <a:ext cx="7886700" cy="23114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2800" baseline="0"/>
            </a:lvl1pPr>
          </a:lstStyle>
          <a:p>
            <a:pPr lvl="0"/>
            <a:r>
              <a:rPr lang="en-US" dirty="0"/>
              <a:t>Insert quote here.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4242959"/>
            <a:ext cx="7886700" cy="1141897"/>
          </a:xfrm>
          <a:effectLst>
            <a:outerShdw blurRad="50800" dist="25400" dir="8100000" algn="tr" rotWithShape="0">
              <a:schemeClr val="accent1">
                <a:lumMod val="50000"/>
                <a:alpha val="72000"/>
              </a:schemeClr>
            </a:outerShdw>
          </a:effectLst>
        </p:spPr>
        <p:txBody>
          <a:bodyPr>
            <a:noAutofit/>
          </a:bodyPr>
          <a:lstStyle>
            <a:lvl1pPr marL="457200" indent="-457200" algn="r">
              <a:buFont typeface="Wingdings" panose="05000000000000000000" pitchFamily="2" charset="2"/>
              <a:buChar char="u"/>
              <a:defRPr sz="2800" b="0" i="1">
                <a:solidFill>
                  <a:schemeClr val="bg1"/>
                </a:solidFill>
              </a:defRPr>
            </a:lvl1pPr>
            <a:lvl2pPr marL="320040" indent="0" algn="r">
              <a:buNone/>
              <a:defRPr sz="2200">
                <a:solidFill>
                  <a:schemeClr val="bg2">
                    <a:lumMod val="20000"/>
                    <a:lumOff val="80000"/>
                  </a:schemeClr>
                </a:solidFill>
              </a:defRPr>
            </a:lvl2pPr>
          </a:lstStyle>
          <a:p>
            <a:pPr lvl="0"/>
            <a:r>
              <a:rPr lang="en-US" dirty="0"/>
              <a:t>Name of Author</a:t>
            </a:r>
          </a:p>
          <a:p>
            <a:pPr lvl="1"/>
            <a:r>
              <a:rPr lang="en-US" dirty="0"/>
              <a:t>Name of organization or source</a:t>
            </a:r>
          </a:p>
        </p:txBody>
      </p:sp>
      <p:sp>
        <p:nvSpPr>
          <p:cNvPr id="16" name="Title 1"/>
          <p:cNvSpPr txBox="1">
            <a:spLocks/>
          </p:cNvSpPr>
          <p:nvPr userDrawn="1"/>
        </p:nvSpPr>
        <p:spPr>
          <a:xfrm>
            <a:off x="1" y="520756"/>
            <a:ext cx="628648" cy="13735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9600" b="1" cap="none" spc="0" dirty="0">
                <a:ln w="22225">
                  <a:noFill/>
                  <a:prstDash val="solid"/>
                </a:ln>
                <a:solidFill>
                  <a:schemeClr val="bg1">
                    <a:alpha val="58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17" name="Title 1"/>
          <p:cNvSpPr txBox="1">
            <a:spLocks/>
          </p:cNvSpPr>
          <p:nvPr userDrawn="1"/>
        </p:nvSpPr>
        <p:spPr>
          <a:xfrm rot="10800000">
            <a:off x="8515350" y="1682411"/>
            <a:ext cx="628648" cy="13735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9600" b="1" cap="none" spc="0" dirty="0">
                <a:ln w="22225">
                  <a:noFill/>
                  <a:prstDash val="solid"/>
                </a:ln>
                <a:solidFill>
                  <a:schemeClr val="bg1">
                    <a:alpha val="58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57"/>
          <a:stretch/>
        </p:blipFill>
        <p:spPr>
          <a:xfrm>
            <a:off x="241200" y="6191672"/>
            <a:ext cx="3270250" cy="55489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012" y="6199465"/>
            <a:ext cx="1413288" cy="477392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-2" y="6176963"/>
            <a:ext cx="9144000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bg2">
                    <a:lumMod val="40000"/>
                    <a:lumOff val="60000"/>
                  </a:schemeClr>
                </a:gs>
                <a:gs pos="100000">
                  <a:schemeClr val="accent2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6286333"/>
            <a:ext cx="390524" cy="39052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888" y="6286333"/>
            <a:ext cx="390524" cy="39052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476" y="6286333"/>
            <a:ext cx="390524" cy="39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0367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474845"/>
            <a:ext cx="3892550" cy="4608456"/>
          </a:xfrm>
        </p:spPr>
        <p:txBody>
          <a:bodyPr>
            <a:normAutofit/>
          </a:bodyPr>
          <a:lstStyle>
            <a:lvl1pPr marL="0" indent="0">
              <a:buNone/>
              <a:defRPr sz="2200" b="1"/>
            </a:lvl1pPr>
            <a:lvl2pPr marL="182880" indent="0">
              <a:buNone/>
              <a:defRPr sz="1800" baseline="0"/>
            </a:lvl2pPr>
            <a:lvl3pPr marL="411480" indent="-228600">
              <a:spcAft>
                <a:spcPts val="1200"/>
              </a:spcAft>
              <a:buClr>
                <a:schemeClr val="accent4"/>
              </a:buClr>
              <a:buFont typeface="Wingdings 3" panose="05040102010807070707" pitchFamily="18" charset="2"/>
              <a:buChar char=""/>
              <a:defRPr sz="1600">
                <a:solidFill>
                  <a:srgbClr val="6876BC"/>
                </a:solidFill>
              </a:defRPr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Name of Resource</a:t>
            </a:r>
          </a:p>
          <a:p>
            <a:pPr lvl="1"/>
            <a:r>
              <a:rPr lang="en-US" dirty="0"/>
              <a:t>Resource Information</a:t>
            </a:r>
          </a:p>
          <a:p>
            <a:pPr lvl="2"/>
            <a:r>
              <a:rPr lang="en-US" dirty="0"/>
              <a:t>Resource Link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628650" y="531124"/>
            <a:ext cx="671195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3600" b="1" kern="1200" dirty="0">
                <a:gradFill flip="none" rotWithShape="1">
                  <a:gsLst>
                    <a:gs pos="0">
                      <a:schemeClr val="accent2">
                        <a:lumMod val="67000"/>
                      </a:schemeClr>
                    </a:gs>
                    <a:gs pos="48000">
                      <a:schemeClr val="accent1"/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j-ea"/>
                <a:cs typeface="+mj-cs"/>
              </a:rPr>
              <a:t>Critical Resources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938669" y="1474845"/>
            <a:ext cx="3892550" cy="4608456"/>
          </a:xfrm>
        </p:spPr>
        <p:txBody>
          <a:bodyPr>
            <a:normAutofit/>
          </a:bodyPr>
          <a:lstStyle>
            <a:lvl1pPr marL="0" indent="0">
              <a:buNone/>
              <a:defRPr sz="2200" b="1"/>
            </a:lvl1pPr>
            <a:lvl2pPr marL="182880" indent="0">
              <a:buNone/>
              <a:defRPr sz="1800"/>
            </a:lvl2pPr>
            <a:lvl3pPr marL="411480" indent="-285750">
              <a:spcAft>
                <a:spcPts val="1200"/>
              </a:spcAft>
              <a:buClr>
                <a:schemeClr val="accent4"/>
              </a:buClr>
              <a:buFont typeface="Wingdings 3" panose="05040102010807070707" pitchFamily="18" charset="2"/>
              <a:buChar char="u"/>
              <a:defRPr lang="en-US" sz="1600" kern="1200" dirty="0">
                <a:solidFill>
                  <a:srgbClr val="6876BC"/>
                </a:solidFill>
                <a:latin typeface="+mn-lt"/>
                <a:ea typeface="+mn-ea"/>
                <a:cs typeface="+mn-cs"/>
              </a:defRPr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Name of Resource</a:t>
            </a:r>
          </a:p>
          <a:p>
            <a:pPr lvl="1"/>
            <a:r>
              <a:rPr lang="en-US" dirty="0"/>
              <a:t>Resource Information</a:t>
            </a:r>
          </a:p>
          <a:p>
            <a:pPr marL="384048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Clr>
                <a:schemeClr val="accent4"/>
              </a:buClr>
              <a:buFont typeface="Wingdings 3" panose="05040102010807070707" pitchFamily="18" charset="2"/>
              <a:buChar char=""/>
            </a:pPr>
            <a:r>
              <a:rPr lang="en-US" dirty="0"/>
              <a:t>Resource Link</a:t>
            </a:r>
          </a:p>
        </p:txBody>
      </p:sp>
    </p:spTree>
    <p:extLst>
      <p:ext uri="{BB962C8B-B14F-4D97-AF65-F5344CB8AC3E}">
        <p14:creationId xmlns:p14="http://schemas.microsoft.com/office/powerpoint/2010/main" val="36015115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771900" y="1474845"/>
            <a:ext cx="3892550" cy="4608456"/>
          </a:xfrm>
        </p:spPr>
        <p:txBody>
          <a:bodyPr>
            <a:normAutofit/>
          </a:bodyPr>
          <a:lstStyle>
            <a:lvl1pPr marL="0" indent="0">
              <a:buNone/>
              <a:defRPr sz="2200" b="1" baseline="0"/>
            </a:lvl1pPr>
            <a:lvl2pPr marL="182880" indent="0">
              <a:buNone/>
              <a:defRPr sz="1800" baseline="0"/>
            </a:lvl2pPr>
            <a:lvl3pPr marL="411480" indent="-228600">
              <a:spcAft>
                <a:spcPts val="1200"/>
              </a:spcAft>
              <a:buClr>
                <a:schemeClr val="accent4"/>
              </a:buClr>
              <a:buFont typeface="Wingdings 3" panose="05040102010807070707" pitchFamily="18" charset="2"/>
              <a:buChar char=""/>
              <a:defRPr sz="1600">
                <a:solidFill>
                  <a:srgbClr val="6876BC"/>
                </a:solidFill>
              </a:defRPr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Organization Info</a:t>
            </a:r>
          </a:p>
          <a:p>
            <a:pPr lvl="2"/>
            <a:r>
              <a:rPr lang="en-US" dirty="0"/>
              <a:t>Email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628650" y="531124"/>
            <a:ext cx="671195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3600" b="1" kern="1200" dirty="0">
                <a:gradFill flip="none" rotWithShape="1">
                  <a:gsLst>
                    <a:gs pos="0">
                      <a:schemeClr val="accent2">
                        <a:lumMod val="67000"/>
                      </a:schemeClr>
                    </a:gs>
                    <a:gs pos="48000">
                      <a:schemeClr val="accent1"/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j-ea"/>
                <a:cs typeface="+mj-cs"/>
              </a:rPr>
              <a:t>Contact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4" y="1864797"/>
            <a:ext cx="3539691" cy="338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413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 rot="10800000">
            <a:off x="-2" y="3180526"/>
            <a:ext cx="9144000" cy="330199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7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376" y="1709739"/>
            <a:ext cx="7451724" cy="1579561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376" y="3749551"/>
            <a:ext cx="7451724" cy="1500187"/>
          </a:xfrm>
        </p:spPr>
        <p:txBody>
          <a:bodyPr/>
          <a:lstStyle>
            <a:lvl1pPr marL="0" indent="0" algn="r"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9" name="Group 8"/>
          <p:cNvGrpSpPr/>
          <p:nvPr userDrawn="1"/>
        </p:nvGrpSpPr>
        <p:grpSpPr>
          <a:xfrm rot="10800000">
            <a:off x="0" y="3092366"/>
            <a:ext cx="9575952" cy="851958"/>
            <a:chOff x="-431952" y="1070526"/>
            <a:chExt cx="9575952" cy="851958"/>
          </a:xfrm>
        </p:grpSpPr>
        <p:cxnSp>
          <p:nvCxnSpPr>
            <p:cNvPr id="7" name="Straight Connector 6"/>
            <p:cNvCxnSpPr/>
            <p:nvPr userDrawn="1"/>
          </p:nvCxnSpPr>
          <p:spPr>
            <a:xfrm>
              <a:off x="0" y="1495425"/>
              <a:ext cx="9144000" cy="0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chemeClr val="bg2">
                      <a:lumMod val="40000"/>
                      <a:lumOff val="60000"/>
                    </a:schemeClr>
                  </a:gs>
                  <a:gs pos="100000">
                    <a:schemeClr val="accent2"/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14"/>
            <p:cNvSpPr/>
            <p:nvPr userDrawn="1"/>
          </p:nvSpPr>
          <p:spPr>
            <a:xfrm rot="8100000">
              <a:off x="-431952" y="1070526"/>
              <a:ext cx="851960" cy="851958"/>
            </a:xfrm>
            <a:custGeom>
              <a:avLst/>
              <a:gdLst>
                <a:gd name="connsiteX0" fmla="*/ 0 w 2404463"/>
                <a:gd name="connsiteY0" fmla="*/ 0 h 2404463"/>
                <a:gd name="connsiteX1" fmla="*/ 2404463 w 2404463"/>
                <a:gd name="connsiteY1" fmla="*/ 0 h 2404463"/>
                <a:gd name="connsiteX2" fmla="*/ 2404463 w 2404463"/>
                <a:gd name="connsiteY2" fmla="*/ 2404463 h 2404463"/>
                <a:gd name="connsiteX3" fmla="*/ 0 w 2404463"/>
                <a:gd name="connsiteY3" fmla="*/ 2404463 h 2404463"/>
                <a:gd name="connsiteX4" fmla="*/ 0 w 2404463"/>
                <a:gd name="connsiteY4" fmla="*/ 0 h 2404463"/>
                <a:gd name="connsiteX0" fmla="*/ 0 w 2404463"/>
                <a:gd name="connsiteY0" fmla="*/ 0 h 2404463"/>
                <a:gd name="connsiteX1" fmla="*/ 2404463 w 2404463"/>
                <a:gd name="connsiteY1" fmla="*/ 0 h 2404463"/>
                <a:gd name="connsiteX2" fmla="*/ 0 w 2404463"/>
                <a:gd name="connsiteY2" fmla="*/ 2404463 h 2404463"/>
                <a:gd name="connsiteX3" fmla="*/ 0 w 2404463"/>
                <a:gd name="connsiteY3" fmla="*/ 0 h 2404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04463" h="2404463">
                  <a:moveTo>
                    <a:pt x="0" y="0"/>
                  </a:moveTo>
                  <a:lnTo>
                    <a:pt x="2404463" y="0"/>
                  </a:lnTo>
                  <a:lnTo>
                    <a:pt x="0" y="2404463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F1592A"/>
                </a:gs>
                <a:gs pos="0">
                  <a:srgbClr val="FAB25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52400" dist="38100" dir="2700000" algn="tl" rotWithShape="0">
                <a:prstClr val="black">
                  <a:alpha val="7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295434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y 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628650" y="531124"/>
            <a:ext cx="671195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3600" b="1" kern="1200" dirty="0">
                <a:gradFill flip="none" rotWithShape="1">
                  <a:gsLst>
                    <a:gs pos="0">
                      <a:schemeClr val="accent2">
                        <a:lumMod val="67000"/>
                      </a:schemeClr>
                    </a:gs>
                    <a:gs pos="48000">
                      <a:schemeClr val="accent1"/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j-ea"/>
                <a:cs typeface="+mj-cs"/>
              </a:rPr>
              <a:t>Thanks!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89"/>
          <a:stretch/>
        </p:blipFill>
        <p:spPr>
          <a:xfrm>
            <a:off x="831596" y="1419159"/>
            <a:ext cx="6089904" cy="47452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0" y="5378085"/>
            <a:ext cx="3492500" cy="786599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0" y="5911199"/>
            <a:ext cx="482400" cy="21486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/>
            <a:fld id="{8DEF4980-7D5E-40D0-86AF-7E56E9BA502E}" type="slidenum">
              <a:rPr lang="en-US" sz="110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en-US" sz="11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5765800" y="3156193"/>
            <a:ext cx="3134360" cy="2624716"/>
          </a:xfrm>
          <a:effectLst/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Wingdings" panose="05000000000000000000" pitchFamily="2" charset="2"/>
              <a:buNone/>
              <a:defRPr lang="en-US" sz="2600" b="0" i="0" kern="1200" baseline="0" dirty="0">
                <a:gradFill flip="none" rotWithShape="1">
                  <a:gsLst>
                    <a:gs pos="0">
                      <a:schemeClr val="accent4">
                        <a:shade val="30000"/>
                        <a:satMod val="115000"/>
                      </a:schemeClr>
                    </a:gs>
                    <a:gs pos="50000">
                      <a:schemeClr val="accent4">
                        <a:shade val="67500"/>
                        <a:satMod val="115000"/>
                      </a:schemeClr>
                    </a:gs>
                    <a:gs pos="100000">
                      <a:schemeClr val="accent4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You can always submit questions to dol.wioa@dol.gov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0" hasCustomPrompt="1"/>
          </p:nvPr>
        </p:nvSpPr>
        <p:spPr>
          <a:xfrm>
            <a:off x="324612" y="1645644"/>
            <a:ext cx="3350260" cy="2624716"/>
          </a:xfrm>
          <a:effectLst/>
        </p:spPr>
        <p:txBody>
          <a:bodyPr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Wingdings" panose="05000000000000000000" pitchFamily="2" charset="2"/>
              <a:buNone/>
              <a:defRPr lang="en-US" sz="2600" b="1" i="0" kern="1200" baseline="0" dirty="0">
                <a:gradFill flip="none" rotWithShape="1">
                  <a:gsLst>
                    <a:gs pos="0">
                      <a:schemeClr val="accent4">
                        <a:shade val="30000"/>
                        <a:satMod val="115000"/>
                      </a:schemeClr>
                    </a:gs>
                    <a:gs pos="50000">
                      <a:schemeClr val="accent4">
                        <a:shade val="67500"/>
                        <a:satMod val="115000"/>
                      </a:schemeClr>
                    </a:gs>
                    <a:gs pos="100000">
                      <a:schemeClr val="accent4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Let’s keep the conversation going!</a:t>
            </a:r>
          </a:p>
        </p:txBody>
      </p:sp>
      <p:sp>
        <p:nvSpPr>
          <p:cNvPr id="10" name="Diamond 9"/>
          <p:cNvSpPr/>
          <p:nvPr userDrawn="1"/>
        </p:nvSpPr>
        <p:spPr>
          <a:xfrm>
            <a:off x="4366805" y="540657"/>
            <a:ext cx="571864" cy="571864"/>
          </a:xfrm>
          <a:prstGeom prst="diamond">
            <a:avLst/>
          </a:prstGeom>
          <a:gradFill flip="none" rotWithShape="1">
            <a:gsLst>
              <a:gs pos="90000">
                <a:srgbClr val="F1592A"/>
              </a:gs>
              <a:gs pos="0">
                <a:srgbClr val="FAB25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88900" dist="25400" dir="2700000" algn="t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2625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740400"/>
            <a:ext cx="9144000" cy="43656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7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594101" y="-1"/>
            <a:ext cx="5549897" cy="12499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0" y="5387610"/>
            <a:ext cx="3492500" cy="786599"/>
          </a:xfrm>
          <a:prstGeom prst="rect">
            <a:avLst/>
          </a:prstGeom>
        </p:spPr>
      </p:pic>
      <p:grpSp>
        <p:nvGrpSpPr>
          <p:cNvPr id="3" name="Group 2"/>
          <p:cNvGrpSpPr/>
          <p:nvPr userDrawn="1"/>
        </p:nvGrpSpPr>
        <p:grpSpPr>
          <a:xfrm>
            <a:off x="-2" y="0"/>
            <a:ext cx="9144002" cy="6164240"/>
            <a:chOff x="-2" y="0"/>
            <a:chExt cx="9144002" cy="6164240"/>
          </a:xfrm>
        </p:grpSpPr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" y="1186"/>
              <a:ext cx="9143998" cy="616305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3594103" y="0"/>
              <a:ext cx="5549897" cy="1249976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26280" y="979545"/>
            <a:ext cx="4373880" cy="2624716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Enter special “Thank You” note here, if applicable.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0" y="5378085"/>
            <a:ext cx="3492500" cy="786599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0" y="5911199"/>
            <a:ext cx="482400" cy="21486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/>
            <a:fld id="{8DEF4980-7D5E-40D0-86AF-7E56E9BA502E}" type="slidenum">
              <a:rPr lang="en-US" sz="110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en-US" sz="11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57"/>
          <a:stretch/>
        </p:blipFill>
        <p:spPr>
          <a:xfrm>
            <a:off x="241200" y="6191672"/>
            <a:ext cx="3270250" cy="55489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012" y="6199465"/>
            <a:ext cx="1413288" cy="477392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-2" y="6176963"/>
            <a:ext cx="9144000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bg2">
                    <a:lumMod val="40000"/>
                    <a:lumOff val="60000"/>
                  </a:schemeClr>
                </a:gs>
                <a:gs pos="100000">
                  <a:schemeClr val="accent2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796" y="6299737"/>
            <a:ext cx="390524" cy="39052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384" y="6299737"/>
            <a:ext cx="390524" cy="39052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972" y="6299737"/>
            <a:ext cx="390524" cy="39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1732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6450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740400"/>
            <a:ext cx="9144000" cy="43656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7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594101" y="-1"/>
            <a:ext cx="5549897" cy="12499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0" y="5378085"/>
            <a:ext cx="3492500" cy="786599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0" y="5911199"/>
            <a:ext cx="482400" cy="21486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/>
            <a:fld id="{8DEF4980-7D5E-40D0-86AF-7E56E9BA502E}" type="slidenum">
              <a:rPr lang="en-US" sz="110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en-US" sz="11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57"/>
          <a:stretch/>
        </p:blipFill>
        <p:spPr>
          <a:xfrm>
            <a:off x="241200" y="6191672"/>
            <a:ext cx="3270250" cy="5548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012" y="6199465"/>
            <a:ext cx="1413288" cy="477392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-2" y="6176963"/>
            <a:ext cx="9144000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bg2">
                    <a:lumMod val="40000"/>
                    <a:lumOff val="60000"/>
                  </a:schemeClr>
                </a:gs>
                <a:gs pos="100000">
                  <a:schemeClr val="accent2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907" y="6273859"/>
            <a:ext cx="390524" cy="39052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495" y="6273859"/>
            <a:ext cx="390524" cy="39052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083" y="6273859"/>
            <a:ext cx="390524" cy="39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4615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rtai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502141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383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422400"/>
            <a:ext cx="3886200" cy="47545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422400"/>
            <a:ext cx="3886200" cy="47545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418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19300"/>
            <a:ext cx="3886200" cy="41576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019300"/>
            <a:ext cx="3886200" cy="41576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28650" y="1438274"/>
            <a:ext cx="3886200" cy="48577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  <a:effectLst>
            <a:outerShdw blurRad="50800" dist="12700" dir="16200000" rotWithShape="0">
              <a:prstClr val="black">
                <a:alpha val="40000"/>
              </a:prstClr>
            </a:outerShdw>
          </a:effectLst>
        </p:spPr>
        <p:txBody>
          <a:bodyPr tIns="0" anchor="ctr">
            <a:normAutofit/>
          </a:bodyPr>
          <a:lstStyle>
            <a:lvl1pPr marL="0" indent="0" algn="ctr">
              <a:buNone/>
              <a:defRPr lang="en-US" sz="2400" b="1" i="1" kern="1200" dirty="0">
                <a:gradFill flip="none" rotWithShape="1">
                  <a:gsLst>
                    <a:gs pos="0">
                      <a:schemeClr val="accent4">
                        <a:shade val="30000"/>
                        <a:satMod val="115000"/>
                      </a:schemeClr>
                    </a:gs>
                    <a:gs pos="50000">
                      <a:schemeClr val="accent4">
                        <a:shade val="67500"/>
                        <a:satMod val="115000"/>
                      </a:schemeClr>
                    </a:gs>
                    <a:gs pos="100000">
                      <a:schemeClr val="accent4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629150" y="1438273"/>
            <a:ext cx="3886200" cy="48577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  <a:effectLst>
            <a:outerShdw blurRad="50800" dist="12700" dir="16200000" rotWithShape="0">
              <a:prstClr val="black">
                <a:alpha val="40000"/>
              </a:prstClr>
            </a:outerShdw>
          </a:effectLst>
        </p:spPr>
        <p:txBody>
          <a:bodyPr tIns="0" anchor="ctr">
            <a:normAutofit/>
          </a:bodyPr>
          <a:lstStyle>
            <a:lvl1pPr marL="0" indent="0" algn="ctr">
              <a:buNone/>
              <a:defRPr lang="en-US" sz="2400" b="1" i="1" kern="1200" dirty="0">
                <a:gradFill flip="none" rotWithShape="1">
                  <a:gsLst>
                    <a:gs pos="0">
                      <a:schemeClr val="accent4">
                        <a:shade val="30000"/>
                        <a:satMod val="115000"/>
                      </a:schemeClr>
                    </a:gs>
                    <a:gs pos="50000">
                      <a:schemeClr val="accent4">
                        <a:shade val="67500"/>
                        <a:satMod val="115000"/>
                      </a:schemeClr>
                    </a:gs>
                    <a:gs pos="100000">
                      <a:schemeClr val="accent4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9414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(sing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93820" y="1474845"/>
            <a:ext cx="4621530" cy="4608456"/>
          </a:xfrm>
        </p:spPr>
        <p:txBody>
          <a:bodyPr/>
          <a:lstStyle>
            <a:lvl1pPr marL="365760" indent="-365760">
              <a:buFont typeface="Wingdings" panose="05000000000000000000" pitchFamily="2" charset="2"/>
              <a:buChar char=""/>
              <a:defRPr lang="en-US" sz="2800" b="1" kern="1200" dirty="0" smtClean="0">
                <a:gradFill flip="none" rotWithShape="1">
                  <a:gsLst>
                    <a:gs pos="0">
                      <a:schemeClr val="accent2">
                        <a:lumMod val="67000"/>
                      </a:schemeClr>
                    </a:gs>
                    <a:gs pos="48000">
                      <a:schemeClr val="accent1"/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j-ea"/>
                <a:cs typeface="+mj-cs"/>
              </a:defRPr>
            </a:lvl1pPr>
            <a:lvl2pPr marL="640080" indent="0">
              <a:buNone/>
              <a:defRPr sz="2200" i="1"/>
            </a:lvl2pPr>
            <a:lvl3pPr marL="640080" indent="0">
              <a:spcBef>
                <a:spcPts val="1200"/>
              </a:spcBef>
              <a:spcAft>
                <a:spcPts val="2400"/>
              </a:spcAft>
              <a:buNone/>
              <a:defRPr i="1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</a:lstStyle>
          <a:p>
            <a:pPr lvl="0"/>
            <a:r>
              <a:rPr lang="en-US" dirty="0"/>
              <a:t>Speaker’s Name</a:t>
            </a:r>
          </a:p>
          <a:p>
            <a:pPr lvl="1"/>
            <a:r>
              <a:rPr lang="en-US" dirty="0"/>
              <a:t>Speaker’s Title</a:t>
            </a:r>
          </a:p>
          <a:p>
            <a:pPr lvl="2"/>
            <a:r>
              <a:rPr lang="en-US" dirty="0"/>
              <a:t>Organization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628650" y="531124"/>
            <a:ext cx="671195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3600" b="1" kern="1200" dirty="0">
                <a:gradFill flip="none" rotWithShape="1">
                  <a:gsLst>
                    <a:gs pos="0">
                      <a:schemeClr val="accent2">
                        <a:lumMod val="67000"/>
                      </a:schemeClr>
                    </a:gs>
                    <a:gs pos="48000">
                      <a:schemeClr val="accent1"/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j-ea"/>
                <a:cs typeface="+mj-cs"/>
              </a:rPr>
              <a:t>Today’s Presenter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701" y="2733725"/>
            <a:ext cx="5168900" cy="3433396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135063" y="1554163"/>
            <a:ext cx="1684337" cy="1700212"/>
          </a:xfrm>
          <a:solidFill>
            <a:schemeClr val="bg1"/>
          </a:solidFill>
          <a:ln w="34925">
            <a:gradFill flip="none" rotWithShape="1">
              <a:gsLst>
                <a:gs pos="0">
                  <a:schemeClr val="bg2">
                    <a:lumMod val="60000"/>
                    <a:lumOff val="40000"/>
                  </a:schemeClr>
                </a:gs>
                <a:gs pos="48700">
                  <a:schemeClr val="accent1"/>
                </a:gs>
                <a:gs pos="100000">
                  <a:schemeClr val="bg2"/>
                </a:gs>
              </a:gsLst>
              <a:lin ang="2700000" scaled="1"/>
              <a:tileRect/>
            </a:gra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641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s (plur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701" y="2733725"/>
            <a:ext cx="5168900" cy="343339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16580" y="1554164"/>
            <a:ext cx="4621530" cy="1171941"/>
          </a:xfrm>
        </p:spPr>
        <p:txBody>
          <a:bodyPr tIns="0"/>
          <a:lstStyle>
            <a:lvl1pPr marL="365760" indent="-365760">
              <a:buFont typeface="Wingdings" panose="05000000000000000000" pitchFamily="2" charset="2"/>
              <a:buChar char=""/>
              <a:defRPr lang="en-US" sz="2200" b="1" kern="1200" dirty="0" smtClean="0">
                <a:gradFill flip="none" rotWithShape="1">
                  <a:gsLst>
                    <a:gs pos="0">
                      <a:schemeClr val="accent2">
                        <a:lumMod val="67000"/>
                      </a:schemeClr>
                    </a:gs>
                    <a:gs pos="48000">
                      <a:schemeClr val="accent1"/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j-ea"/>
                <a:cs typeface="+mj-cs"/>
              </a:defRPr>
            </a:lvl1pPr>
            <a:lvl2pPr marL="640080" indent="0">
              <a:buNone/>
              <a:defRPr sz="2000" i="1"/>
            </a:lvl2pPr>
            <a:lvl3pPr marL="640080" indent="0">
              <a:spcBef>
                <a:spcPts val="1200"/>
              </a:spcBef>
              <a:spcAft>
                <a:spcPts val="2400"/>
              </a:spcAft>
              <a:buNone/>
              <a:defRPr i="1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</a:lstStyle>
          <a:p>
            <a:pPr lvl="0"/>
            <a:r>
              <a:rPr lang="en-US" dirty="0"/>
              <a:t>Speaker’s Name</a:t>
            </a:r>
          </a:p>
          <a:p>
            <a:pPr lvl="1"/>
            <a:r>
              <a:rPr lang="en-US" dirty="0"/>
              <a:t>Speaker’s Title</a:t>
            </a:r>
          </a:p>
          <a:p>
            <a:pPr lvl="2"/>
            <a:r>
              <a:rPr lang="en-US" dirty="0"/>
              <a:t>Organization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628650" y="531124"/>
            <a:ext cx="671195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3600" b="1" kern="1200" dirty="0">
                <a:gradFill flip="none" rotWithShape="1">
                  <a:gsLst>
                    <a:gs pos="0">
                      <a:schemeClr val="accent2">
                        <a:lumMod val="67000"/>
                      </a:schemeClr>
                    </a:gs>
                    <a:gs pos="48000">
                      <a:schemeClr val="accent1"/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j-ea"/>
                <a:cs typeface="+mj-cs"/>
              </a:rPr>
              <a:t>Today’s Presenters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607504" y="1554164"/>
            <a:ext cx="1161000" cy="1171942"/>
          </a:xfrm>
          <a:solidFill>
            <a:schemeClr val="bg1"/>
          </a:solidFill>
          <a:ln w="34925">
            <a:gradFill flip="none" rotWithShape="1">
              <a:gsLst>
                <a:gs pos="0">
                  <a:schemeClr val="bg2">
                    <a:lumMod val="60000"/>
                    <a:lumOff val="40000"/>
                  </a:schemeClr>
                </a:gs>
                <a:gs pos="48700">
                  <a:schemeClr val="accent1"/>
                </a:gs>
                <a:gs pos="100000">
                  <a:schemeClr val="bg2"/>
                </a:gs>
              </a:gsLst>
              <a:lin ang="2700000" scaled="1"/>
              <a:tileRect/>
            </a:gra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endParaRPr lang="en-U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607504" y="3041989"/>
            <a:ext cx="1161000" cy="1171942"/>
          </a:xfrm>
          <a:solidFill>
            <a:schemeClr val="bg1"/>
          </a:solidFill>
          <a:ln w="34925">
            <a:gradFill flip="none" rotWithShape="1">
              <a:gsLst>
                <a:gs pos="0">
                  <a:schemeClr val="bg2">
                    <a:lumMod val="60000"/>
                    <a:lumOff val="40000"/>
                  </a:schemeClr>
                </a:gs>
                <a:gs pos="48700">
                  <a:schemeClr val="accent1"/>
                </a:gs>
                <a:gs pos="100000">
                  <a:schemeClr val="bg2"/>
                </a:gs>
              </a:gsLst>
              <a:lin ang="2700000" scaled="1"/>
              <a:tileRect/>
            </a:gra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endParaRPr lang="en-US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1607504" y="4529815"/>
            <a:ext cx="1161000" cy="1171942"/>
          </a:xfrm>
          <a:solidFill>
            <a:schemeClr val="bg1"/>
          </a:solidFill>
          <a:ln w="34925">
            <a:gradFill flip="none" rotWithShape="1">
              <a:gsLst>
                <a:gs pos="0">
                  <a:schemeClr val="bg2">
                    <a:lumMod val="60000"/>
                    <a:lumOff val="40000"/>
                  </a:schemeClr>
                </a:gs>
                <a:gs pos="48700">
                  <a:schemeClr val="accent1"/>
                </a:gs>
                <a:gs pos="100000">
                  <a:schemeClr val="bg2"/>
                </a:gs>
              </a:gsLst>
              <a:lin ang="2700000" scaled="1"/>
              <a:tileRect/>
            </a:gra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116580" y="3041989"/>
            <a:ext cx="4621530" cy="1171941"/>
          </a:xfrm>
        </p:spPr>
        <p:txBody>
          <a:bodyPr tIns="0"/>
          <a:lstStyle>
            <a:lvl1pPr marL="365760" indent="-365760">
              <a:buFont typeface="Wingdings" panose="05000000000000000000" pitchFamily="2" charset="2"/>
              <a:buChar char=""/>
              <a:defRPr lang="en-US" sz="2200" b="1" kern="1200" dirty="0" smtClean="0">
                <a:gradFill flip="none" rotWithShape="1">
                  <a:gsLst>
                    <a:gs pos="0">
                      <a:schemeClr val="accent2">
                        <a:lumMod val="67000"/>
                      </a:schemeClr>
                    </a:gs>
                    <a:gs pos="48000">
                      <a:schemeClr val="accent1"/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j-ea"/>
                <a:cs typeface="+mj-cs"/>
              </a:defRPr>
            </a:lvl1pPr>
            <a:lvl2pPr marL="640080" indent="0">
              <a:buNone/>
              <a:defRPr sz="2000" i="1"/>
            </a:lvl2pPr>
            <a:lvl3pPr marL="640080" indent="0">
              <a:spcBef>
                <a:spcPts val="1200"/>
              </a:spcBef>
              <a:spcAft>
                <a:spcPts val="2400"/>
              </a:spcAft>
              <a:buNone/>
              <a:defRPr i="1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</a:lstStyle>
          <a:p>
            <a:pPr lvl="0"/>
            <a:r>
              <a:rPr lang="en-US" dirty="0"/>
              <a:t>Speaker’s Name</a:t>
            </a:r>
          </a:p>
          <a:p>
            <a:pPr lvl="1"/>
            <a:r>
              <a:rPr lang="en-US" dirty="0"/>
              <a:t>Speaker’s Title</a:t>
            </a:r>
          </a:p>
          <a:p>
            <a:pPr lvl="2"/>
            <a:r>
              <a:rPr lang="en-US" dirty="0"/>
              <a:t>Organization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116580" y="4529814"/>
            <a:ext cx="4621530" cy="1171941"/>
          </a:xfrm>
        </p:spPr>
        <p:txBody>
          <a:bodyPr tIns="0"/>
          <a:lstStyle>
            <a:lvl1pPr marL="365760" indent="-365760">
              <a:buFont typeface="Wingdings" panose="05000000000000000000" pitchFamily="2" charset="2"/>
              <a:buChar char=""/>
              <a:defRPr lang="en-US" sz="2200" b="1" kern="1200" dirty="0" smtClean="0">
                <a:gradFill flip="none" rotWithShape="1">
                  <a:gsLst>
                    <a:gs pos="0">
                      <a:schemeClr val="accent2">
                        <a:lumMod val="67000"/>
                      </a:schemeClr>
                    </a:gs>
                    <a:gs pos="48000">
                      <a:schemeClr val="accent1"/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j-ea"/>
                <a:cs typeface="+mj-cs"/>
              </a:defRPr>
            </a:lvl1pPr>
            <a:lvl2pPr marL="640080" indent="0">
              <a:buNone/>
              <a:defRPr sz="2000" i="1"/>
            </a:lvl2pPr>
            <a:lvl3pPr marL="640080" indent="0">
              <a:spcBef>
                <a:spcPts val="1200"/>
              </a:spcBef>
              <a:spcAft>
                <a:spcPts val="2400"/>
              </a:spcAft>
              <a:buNone/>
              <a:defRPr i="1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</a:lstStyle>
          <a:p>
            <a:pPr lvl="0"/>
            <a:r>
              <a:rPr lang="en-US" dirty="0"/>
              <a:t>Speaker’s Name</a:t>
            </a:r>
          </a:p>
          <a:p>
            <a:pPr lvl="1"/>
            <a:r>
              <a:rPr lang="en-US" dirty="0"/>
              <a:t>Speaker’s Title</a:t>
            </a:r>
          </a:p>
          <a:p>
            <a:pPr lvl="2"/>
            <a:r>
              <a:rPr lang="en-US" dirty="0"/>
              <a:t>Organization</a:t>
            </a:r>
          </a:p>
        </p:txBody>
      </p:sp>
    </p:spTree>
    <p:extLst>
      <p:ext uri="{BB962C8B-B14F-4D97-AF65-F5344CB8AC3E}">
        <p14:creationId xmlns:p14="http://schemas.microsoft.com/office/powerpoint/2010/main" val="222214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ere Are You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628650" y="531124"/>
            <a:ext cx="671195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3600" b="1" kern="1200" dirty="0">
                <a:gradFill flip="none" rotWithShape="1">
                  <a:gsLst>
                    <a:gs pos="0">
                      <a:schemeClr val="accent2">
                        <a:lumMod val="67000"/>
                      </a:schemeClr>
                    </a:gs>
                    <a:gs pos="48000">
                      <a:schemeClr val="accent1"/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j-ea"/>
                <a:cs typeface="+mj-cs"/>
              </a:rPr>
              <a:t>Where Are You?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701" y="2733725"/>
            <a:ext cx="5168900" cy="3433396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4938669" y="402427"/>
            <a:ext cx="2125242" cy="86031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lvl="0" indent="0" algn="ctr" defTabSz="457200" rtl="0" eaLnBrk="1" latinLnBrk="0" hangingPunct="1">
              <a:spcBef>
                <a:spcPts val="0"/>
              </a:spcBef>
              <a:buClr>
                <a:srgbClr val="752832"/>
              </a:buClr>
              <a:buFont typeface="Wingdings" panose="05000000000000000000" pitchFamily="2" charset="2"/>
              <a:buNone/>
            </a:pPr>
            <a:r>
              <a:rPr lang="en-US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Myriad Pro"/>
              </a:rPr>
              <a:t>Enter your location </a:t>
            </a:r>
            <a:br>
              <a:rPr lang="en-US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Myriad Pro"/>
              </a:rPr>
            </a:br>
            <a:r>
              <a:rPr lang="en-US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Myriad Pro"/>
              </a:rPr>
              <a:t>in the Chat window</a:t>
            </a:r>
          </a:p>
          <a:p>
            <a:pPr marL="0" lvl="0" indent="0" algn="ctr" defTabSz="457200" rtl="0" eaLnBrk="1" latinLnBrk="0" hangingPunct="1">
              <a:spcBef>
                <a:spcPts val="0"/>
              </a:spcBef>
              <a:buClr>
                <a:srgbClr val="752832"/>
              </a:buClr>
              <a:buFont typeface="Wingdings" panose="05000000000000000000" pitchFamily="2" charset="2"/>
              <a:buNone/>
            </a:pPr>
            <a:r>
              <a:rPr lang="en-US" sz="1400" i="1" kern="1200" spc="60" baseline="0" dirty="0">
                <a:solidFill>
                  <a:srgbClr val="4675B8"/>
                </a:solidFill>
                <a:latin typeface="+mn-lt"/>
                <a:ea typeface="+mn-ea"/>
                <a:cs typeface="Myriad Pro"/>
              </a:rPr>
              <a:t>(lower left of screen)</a:t>
            </a:r>
          </a:p>
        </p:txBody>
      </p:sp>
      <p:sp>
        <p:nvSpPr>
          <p:cNvPr id="8" name="Diamond 7"/>
          <p:cNvSpPr/>
          <p:nvPr userDrawn="1"/>
        </p:nvSpPr>
        <p:spPr>
          <a:xfrm>
            <a:off x="4366805" y="540657"/>
            <a:ext cx="571864" cy="571864"/>
          </a:xfrm>
          <a:prstGeom prst="diamond">
            <a:avLst/>
          </a:prstGeom>
          <a:gradFill flip="none" rotWithShape="1">
            <a:gsLst>
              <a:gs pos="90000">
                <a:srgbClr val="F1592A"/>
              </a:gs>
              <a:gs pos="0">
                <a:srgbClr val="FAB25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88900" dist="25400" dir="2700000" algn="t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8355" y="1305228"/>
            <a:ext cx="6968017" cy="4751153"/>
          </a:xfrm>
          <a:prstGeom prst="rect">
            <a:avLst/>
          </a:prstGeom>
          <a:effectLst>
            <a:outerShdw blurRad="63500" dist="38100" dir="8100000" algn="tr" rotWithShape="0">
              <a:prstClr val="black">
                <a:alpha val="2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384" y="2296170"/>
            <a:ext cx="1364776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694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628650" y="531124"/>
            <a:ext cx="671195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3600" b="1" kern="1200" dirty="0">
                <a:gradFill flip="none" rotWithShape="1">
                  <a:gsLst>
                    <a:gs pos="0">
                      <a:schemeClr val="accent2">
                        <a:lumMod val="67000"/>
                      </a:schemeClr>
                    </a:gs>
                    <a:gs pos="48000">
                      <a:schemeClr val="accent1"/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j-ea"/>
                <a:cs typeface="+mj-cs"/>
              </a:rPr>
              <a:t>Today’s Objectives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701" y="2733725"/>
            <a:ext cx="5168900" cy="34333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384" y="2296170"/>
            <a:ext cx="1364776" cy="14224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5760" indent="-365760">
              <a:buFont typeface="Wingdings" panose="05000000000000000000" pitchFamily="2" charset="2"/>
              <a:buChar char="ü"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2979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7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6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Relationship Id="rId30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2" y="1252542"/>
            <a:ext cx="9144000" cy="330199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7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0" y="5740400"/>
            <a:ext cx="9144000" cy="43656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7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u="none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37205"/>
            <a:ext cx="7886700" cy="884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474845"/>
            <a:ext cx="7886700" cy="4608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594101" y="-1"/>
            <a:ext cx="5549897" cy="1249977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-543406" y="704924"/>
            <a:ext cx="9687406" cy="1090106"/>
            <a:chOff x="-543406" y="704924"/>
            <a:chExt cx="9687406" cy="1090106"/>
          </a:xfrm>
        </p:grpSpPr>
        <p:cxnSp>
          <p:nvCxnSpPr>
            <p:cNvPr id="11" name="Straight Connector 10"/>
            <p:cNvCxnSpPr/>
            <p:nvPr userDrawn="1"/>
          </p:nvCxnSpPr>
          <p:spPr>
            <a:xfrm>
              <a:off x="0" y="1249977"/>
              <a:ext cx="9144000" cy="0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chemeClr val="bg2">
                      <a:lumMod val="40000"/>
                      <a:lumOff val="60000"/>
                    </a:schemeClr>
                  </a:gs>
                  <a:gs pos="100000">
                    <a:schemeClr val="accent2"/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14"/>
            <p:cNvSpPr/>
            <p:nvPr userDrawn="1"/>
          </p:nvSpPr>
          <p:spPr>
            <a:xfrm rot="8100000">
              <a:off x="-543406" y="704924"/>
              <a:ext cx="1090108" cy="1090106"/>
            </a:xfrm>
            <a:custGeom>
              <a:avLst/>
              <a:gdLst>
                <a:gd name="connsiteX0" fmla="*/ 0 w 2404463"/>
                <a:gd name="connsiteY0" fmla="*/ 0 h 2404463"/>
                <a:gd name="connsiteX1" fmla="*/ 2404463 w 2404463"/>
                <a:gd name="connsiteY1" fmla="*/ 0 h 2404463"/>
                <a:gd name="connsiteX2" fmla="*/ 2404463 w 2404463"/>
                <a:gd name="connsiteY2" fmla="*/ 2404463 h 2404463"/>
                <a:gd name="connsiteX3" fmla="*/ 0 w 2404463"/>
                <a:gd name="connsiteY3" fmla="*/ 2404463 h 2404463"/>
                <a:gd name="connsiteX4" fmla="*/ 0 w 2404463"/>
                <a:gd name="connsiteY4" fmla="*/ 0 h 2404463"/>
                <a:gd name="connsiteX0" fmla="*/ 0 w 2404463"/>
                <a:gd name="connsiteY0" fmla="*/ 0 h 2404463"/>
                <a:gd name="connsiteX1" fmla="*/ 2404463 w 2404463"/>
                <a:gd name="connsiteY1" fmla="*/ 0 h 2404463"/>
                <a:gd name="connsiteX2" fmla="*/ 0 w 2404463"/>
                <a:gd name="connsiteY2" fmla="*/ 2404463 h 2404463"/>
                <a:gd name="connsiteX3" fmla="*/ 0 w 2404463"/>
                <a:gd name="connsiteY3" fmla="*/ 0 h 2404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04463" h="2404463">
                  <a:moveTo>
                    <a:pt x="0" y="0"/>
                  </a:moveTo>
                  <a:lnTo>
                    <a:pt x="2404463" y="0"/>
                  </a:lnTo>
                  <a:lnTo>
                    <a:pt x="0" y="2404463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F1592A"/>
                </a:gs>
                <a:gs pos="0">
                  <a:srgbClr val="FAB25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016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57"/>
          <a:stretch/>
        </p:blipFill>
        <p:spPr>
          <a:xfrm>
            <a:off x="241200" y="6191672"/>
            <a:ext cx="3270250" cy="55489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0" y="5378085"/>
            <a:ext cx="3492500" cy="786599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0" y="6176963"/>
            <a:ext cx="9144000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bg2">
                    <a:lumMod val="40000"/>
                    <a:lumOff val="60000"/>
                  </a:schemeClr>
                </a:gs>
                <a:gs pos="100000">
                  <a:schemeClr val="accent2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 userDrawn="1"/>
        </p:nvSpPr>
        <p:spPr>
          <a:xfrm>
            <a:off x="0" y="5911199"/>
            <a:ext cx="482400" cy="21486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/>
            <a:fld id="{8DEF4980-7D5E-40D0-86AF-7E56E9BA502E}" type="slidenum">
              <a:rPr lang="en-US" sz="110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en-US" sz="11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012" y="6199465"/>
            <a:ext cx="1413288" cy="47739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028" y="6299737"/>
            <a:ext cx="390524" cy="39052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616" y="6299737"/>
            <a:ext cx="390524" cy="39052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204" y="6299737"/>
            <a:ext cx="390524" cy="39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937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3" r:id="rId2"/>
    <p:sldLayoutId id="2147483662" r:id="rId3"/>
    <p:sldLayoutId id="2147483664" r:id="rId4"/>
    <p:sldLayoutId id="2147483684" r:id="rId5"/>
    <p:sldLayoutId id="2147483679" r:id="rId6"/>
    <p:sldLayoutId id="2147483681" r:id="rId7"/>
    <p:sldLayoutId id="2147483682" r:id="rId8"/>
    <p:sldLayoutId id="2147483683" r:id="rId9"/>
    <p:sldLayoutId id="2147483677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85" r:id="rId17"/>
    <p:sldLayoutId id="2147483686" r:id="rId18"/>
    <p:sldLayoutId id="2147483693" r:id="rId19"/>
    <p:sldLayoutId id="2147483678" r:id="rId20"/>
    <p:sldLayoutId id="2147483680" r:id="rId21"/>
    <p:sldLayoutId id="2147483666" r:id="rId22"/>
    <p:sldLayoutId id="2147483667" r:id="rId23"/>
    <p:sldLayoutId id="2147483674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u="none" kern="1200"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1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atin typeface="+mj-lt"/>
          <a:ea typeface="+mj-ea"/>
          <a:cs typeface="+mj-cs"/>
        </a:defRPr>
      </a:lvl1pPr>
    </p:titleStyle>
    <p:bodyStyle>
      <a:lvl1pPr marL="365760" indent="-36576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Wingdings" panose="05000000000000000000" pitchFamily="2" charset="2"/>
        <a:buChar char="v"/>
        <a:defRPr sz="26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36576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®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6">
            <a:lumMod val="75000"/>
          </a:schemeClr>
        </a:buClr>
        <a:buFont typeface="Wingdings 2" panose="05020102010507070707" pitchFamily="18" charset="2"/>
        <a:buChar char="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>
            <a:lumMod val="65000"/>
            <a:lumOff val="35000"/>
          </a:schemeClr>
        </a:buClr>
        <a:buFont typeface="Wingdings 2" panose="05020102010507070707" pitchFamily="18" charset="2"/>
        <a:buChar char="­"/>
        <a:defRPr sz="18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75000"/>
          </a:schemeClr>
        </a:buClr>
        <a:buFont typeface="Wingdings 3" panose="05040102010807070707" pitchFamily="18" charset="2"/>
        <a:buChar char="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ion.workforcegps.org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ion.workforcegps.org/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.gov/AEFLA" TargetMode="External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doleta.gov/wioa/eta_default.cfm" TargetMode="External"/><Relationship Id="rId5" Type="http://schemas.openxmlformats.org/officeDocument/2006/relationships/hyperlink" Target="https://peerta.acf.hhs.gov/ofa-initiative/426" TargetMode="External"/><Relationship Id="rId4" Type="http://schemas.openxmlformats.org/officeDocument/2006/relationships/hyperlink" Target="https://rsa.ed.gov/wioa.cfm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ion@workforcegps.org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WIOA  at Two Years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Continuing the Conversation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07/19/16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38125" y="5332437"/>
            <a:ext cx="3924300" cy="431424"/>
          </a:xfrm>
        </p:spPr>
        <p:txBody>
          <a:bodyPr/>
          <a:lstStyle/>
          <a:p>
            <a:r>
              <a:rPr lang="en-US" sz="1800" dirty="0"/>
              <a:t>WIOA Federal Interagency Partners</a:t>
            </a:r>
          </a:p>
        </p:txBody>
      </p:sp>
    </p:spTree>
    <p:extLst>
      <p:ext uri="{BB962C8B-B14F-4D97-AF65-F5344CB8AC3E}">
        <p14:creationId xmlns:p14="http://schemas.microsoft.com/office/powerpoint/2010/main" val="27897891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We’ve All Been Up To…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474845"/>
            <a:ext cx="8086725" cy="460845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b="1" dirty="0"/>
              <a:t>ONE TEAM</a:t>
            </a:r>
            <a:r>
              <a:rPr lang="en-US" dirty="0"/>
              <a:t>: Building and deepening partnerships across agencies and organizations at the national, state, regional, and local levels.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b="1" dirty="0"/>
              <a:t>ONE VISION</a:t>
            </a:r>
            <a:r>
              <a:rPr lang="en-US" dirty="0"/>
              <a:t>: Aligning our vision across organizations and figuring out how to implement as one team.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b="1" dirty="0"/>
              <a:t>ONE CONVERSATION</a:t>
            </a:r>
            <a:r>
              <a:rPr lang="en-US" dirty="0"/>
              <a:t>: Expanding the network to include new colleagues for candid conversations on system alignment and implementation.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9" y="1474844"/>
            <a:ext cx="8090847" cy="415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445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395" y="3028949"/>
            <a:ext cx="7671462" cy="3054352"/>
          </a:xfrm>
        </p:spPr>
        <p:txBody>
          <a:bodyPr>
            <a:normAutofit/>
          </a:bodyPr>
          <a:lstStyle/>
          <a:p>
            <a:r>
              <a:rPr lang="en-US" sz="2400" dirty="0"/>
              <a:t>We are fully coordinated and having regular meetings and communications.</a:t>
            </a:r>
          </a:p>
          <a:p>
            <a:r>
              <a:rPr lang="en-US" sz="2400" dirty="0"/>
              <a:t>We are somewhat coordinated and have semi-regular meetings and communications.</a:t>
            </a:r>
          </a:p>
          <a:p>
            <a:r>
              <a:rPr lang="en-US" sz="2400" dirty="0"/>
              <a:t>We are not coordinated at all but we know each other.</a:t>
            </a:r>
          </a:p>
          <a:p>
            <a:r>
              <a:rPr lang="en-US" sz="2400" dirty="0"/>
              <a:t>Just starting to coordinate and work together.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16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Rate your team on its cross-agency coordination and readiness to meet the future.</a:t>
            </a:r>
          </a:p>
        </p:txBody>
      </p:sp>
    </p:spTree>
    <p:extLst>
      <p:ext uri="{BB962C8B-B14F-4D97-AF65-F5344CB8AC3E}">
        <p14:creationId xmlns:p14="http://schemas.microsoft.com/office/powerpoint/2010/main" val="1905099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1150" y="3028949"/>
            <a:ext cx="7886700" cy="3054352"/>
          </a:xfrm>
        </p:spPr>
        <p:txBody>
          <a:bodyPr/>
          <a:lstStyle/>
          <a:p>
            <a:r>
              <a:rPr lang="en-US" dirty="0"/>
              <a:t>OPEN CHAT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areas of the regulations are generating the most questions for you?</a:t>
            </a:r>
          </a:p>
        </p:txBody>
      </p:sp>
    </p:spTree>
    <p:extLst>
      <p:ext uri="{BB962C8B-B14F-4D97-AF65-F5344CB8AC3E}">
        <p14:creationId xmlns:p14="http://schemas.microsoft.com/office/powerpoint/2010/main" val="3579394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Questions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0017" y="1510467"/>
            <a:ext cx="6970816" cy="4023430"/>
          </a:xfrm>
        </p:spPr>
        <p:txBody>
          <a:bodyPr numCol="2">
            <a:noAutofit/>
          </a:bodyPr>
          <a:lstStyle/>
          <a:p>
            <a:pPr marL="731520"/>
            <a:r>
              <a:rPr lang="en-US" sz="2400" b="1" dirty="0">
                <a:gradFill flip="none" rotWithShape="1">
                  <a:gsLst>
                    <a:gs pos="0">
                      <a:schemeClr val="accent2">
                        <a:lumMod val="67000"/>
                      </a:schemeClr>
                    </a:gs>
                    <a:gs pos="48000">
                      <a:schemeClr val="accent1"/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j-ea"/>
                <a:cs typeface="+mj-cs"/>
              </a:rPr>
              <a:t>Why WIOA Matters</a:t>
            </a:r>
          </a:p>
          <a:p>
            <a:pPr marL="731520"/>
            <a:r>
              <a:rPr lang="en-US" sz="2400" b="1" dirty="0">
                <a:gradFill flip="none" rotWithShape="1">
                  <a:gsLst>
                    <a:gs pos="0">
                      <a:schemeClr val="accent2">
                        <a:lumMod val="67000"/>
                      </a:schemeClr>
                    </a:gs>
                    <a:gs pos="48000">
                      <a:schemeClr val="accent1"/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j-ea"/>
                <a:cs typeface="+mj-cs"/>
              </a:rPr>
              <a:t>One-Stop Competition</a:t>
            </a:r>
          </a:p>
          <a:p>
            <a:pPr marL="731520"/>
            <a:r>
              <a:rPr lang="en-US" sz="2400" b="1" dirty="0">
                <a:gradFill flip="none" rotWithShape="1">
                  <a:gsLst>
                    <a:gs pos="0">
                      <a:schemeClr val="accent2">
                        <a:lumMod val="67000"/>
                      </a:schemeClr>
                    </a:gs>
                    <a:gs pos="48000">
                      <a:schemeClr val="accent1"/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j-ea"/>
                <a:cs typeface="+mj-cs"/>
              </a:rPr>
              <a:t>One-Stop Infrastructure</a:t>
            </a:r>
          </a:p>
          <a:p>
            <a:pPr marL="731520"/>
            <a:r>
              <a:rPr lang="en-US" sz="2400" b="1" dirty="0">
                <a:gradFill flip="none" rotWithShape="1">
                  <a:gsLst>
                    <a:gs pos="0">
                      <a:schemeClr val="accent2">
                        <a:lumMod val="67000"/>
                      </a:schemeClr>
                    </a:gs>
                    <a:gs pos="48000">
                      <a:schemeClr val="accent1"/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j-ea"/>
                <a:cs typeface="+mj-cs"/>
              </a:rPr>
              <a:t>Accessibility of American Job Centers</a:t>
            </a:r>
          </a:p>
          <a:p>
            <a:pPr marL="731520"/>
            <a:endParaRPr lang="en-US" sz="2400" b="1" dirty="0">
              <a:gradFill flip="none" rotWithShape="1">
                <a:gsLst>
                  <a:gs pos="0">
                    <a:schemeClr val="accent2">
                      <a:lumMod val="67000"/>
                    </a:schemeClr>
                  </a:gs>
                  <a:gs pos="48000">
                    <a:schemeClr val="accent1"/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atin typeface="+mj-lt"/>
              <a:ea typeface="+mj-ea"/>
              <a:cs typeface="+mj-cs"/>
            </a:endParaRPr>
          </a:p>
          <a:p>
            <a:pPr marL="731520"/>
            <a:r>
              <a:rPr lang="en-US" sz="2400" b="1" dirty="0">
                <a:gradFill flip="none" rotWithShape="1">
                  <a:gsLst>
                    <a:gs pos="0">
                      <a:schemeClr val="accent2">
                        <a:lumMod val="67000"/>
                      </a:schemeClr>
                    </a:gs>
                    <a:gs pos="48000">
                      <a:schemeClr val="accent1"/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</a:rPr>
              <a:t>Career Pathways &amp; Sector Strategies</a:t>
            </a:r>
          </a:p>
          <a:p>
            <a:pPr marL="731520"/>
            <a:r>
              <a:rPr lang="en-US" sz="2400" b="1" dirty="0">
                <a:gradFill flip="none" rotWithShape="1">
                  <a:gsLst>
                    <a:gs pos="0">
                      <a:schemeClr val="accent2">
                        <a:lumMod val="67000"/>
                      </a:schemeClr>
                    </a:gs>
                    <a:gs pos="48000">
                      <a:schemeClr val="accent1"/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</a:rPr>
              <a:t>Performance Questions</a:t>
            </a:r>
          </a:p>
          <a:p>
            <a:pPr marL="731520"/>
            <a:r>
              <a:rPr lang="en-US" sz="2400" b="1" dirty="0">
                <a:gradFill flip="none" rotWithShape="1">
                  <a:gsLst>
                    <a:gs pos="0">
                      <a:schemeClr val="accent2">
                        <a:lumMod val="67000"/>
                      </a:schemeClr>
                    </a:gs>
                    <a:gs pos="48000">
                      <a:schemeClr val="accent1"/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</a:rPr>
              <a:t>Joint Final Rule</a:t>
            </a:r>
          </a:p>
          <a:p>
            <a:pPr indent="0">
              <a:buNone/>
            </a:pPr>
            <a:endParaRPr lang="en-US" sz="2400" b="1" dirty="0">
              <a:gradFill flip="none" rotWithShape="1">
                <a:gsLst>
                  <a:gs pos="0">
                    <a:schemeClr val="accent2">
                      <a:lumMod val="67000"/>
                    </a:schemeClr>
                  </a:gs>
                  <a:gs pos="48000">
                    <a:schemeClr val="accent1"/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</a:endParaRPr>
          </a:p>
          <a:p>
            <a:pPr indent="0">
              <a:buNone/>
            </a:pPr>
            <a:br>
              <a:rPr lang="en-US" sz="2400" b="1" dirty="0"/>
            </a:b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52943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WIOA Matters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648" y="1629223"/>
            <a:ext cx="7886700" cy="4608456"/>
          </a:xfrm>
        </p:spPr>
        <p:txBody>
          <a:bodyPr>
            <a:normAutofit/>
          </a:bodyPr>
          <a:lstStyle/>
          <a:p>
            <a:pPr lvl="0"/>
            <a:r>
              <a:rPr lang="en-US" sz="2800" dirty="0"/>
              <a:t>How is WIOA ensuring that job seekers are prepared for the employment opportunities emerging from the recent economic recovery?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48" y="1508199"/>
            <a:ext cx="447535" cy="64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892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One-Stop Competition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900" y="1605473"/>
            <a:ext cx="7886700" cy="4608456"/>
          </a:xfrm>
        </p:spPr>
        <p:txBody>
          <a:bodyPr>
            <a:normAutofit/>
          </a:bodyPr>
          <a:lstStyle/>
          <a:p>
            <a:r>
              <a:rPr lang="en-US" sz="2800" dirty="0"/>
              <a:t>One-Stop operator competitive procurement may be a challenge for States and local areas. How might we help the States, and, in turn, help local areas meet this requirement?</a:t>
            </a:r>
          </a:p>
          <a:p>
            <a:pPr marL="0" lvl="0" indent="0">
              <a:buNone/>
            </a:pPr>
            <a:endParaRPr lang="en-US" sz="2800" dirty="0"/>
          </a:p>
          <a:p>
            <a:pPr lvl="0"/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00" y="1471002"/>
            <a:ext cx="460562" cy="66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0079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One-Stop Infrastructure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74845"/>
            <a:ext cx="8016586" cy="4608456"/>
          </a:xfrm>
        </p:spPr>
        <p:txBody>
          <a:bodyPr>
            <a:normAutofit/>
          </a:bodyPr>
          <a:lstStyle/>
          <a:p>
            <a:pPr lvl="0"/>
            <a:r>
              <a:rPr lang="en-US" sz="2800" dirty="0"/>
              <a:t>What are some of the opportunities to developing an equitable One-Stop infrastructure strategy? 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474845"/>
            <a:ext cx="433667" cy="61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3597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55955"/>
            <a:ext cx="7886700" cy="884850"/>
          </a:xfrm>
        </p:spPr>
        <p:txBody>
          <a:bodyPr>
            <a:noAutofit/>
          </a:bodyPr>
          <a:lstStyle/>
          <a:p>
            <a:r>
              <a:rPr lang="en-US" sz="2800" dirty="0"/>
              <a:t>Accessibility of American Job Centers</a:t>
            </a:r>
            <a:br>
              <a:rPr lang="en-US" sz="2800" dirty="0"/>
            </a:br>
            <a:r>
              <a:rPr lang="en-US" sz="2800" dirty="0"/>
              <a:t> (AJCs)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state must develop standards for evaluation of AJC physical and programmatic accessibility.  Will there be more guidance that helps create more consistency among state standards?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9" y="1416855"/>
            <a:ext cx="447115" cy="64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1219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5" y="428625"/>
            <a:ext cx="7886700" cy="1028699"/>
          </a:xfrm>
        </p:spPr>
        <p:txBody>
          <a:bodyPr>
            <a:normAutofit fontScale="90000"/>
          </a:bodyPr>
          <a:lstStyle/>
          <a:p>
            <a:r>
              <a:rPr lang="en-US" dirty="0"/>
              <a:t>Career Pathways &amp; Sector Strategies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899" y="1597928"/>
            <a:ext cx="7790956" cy="3363855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How does WIOA specifically support the development and sustainability of career pathways and sector partnerships?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474845"/>
            <a:ext cx="433667" cy="61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0867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will the Participant Individual Record Layout (PIRL) be operationalized?  When will States and grantees begin to utilize the new system?  </a:t>
            </a:r>
          </a:p>
          <a:p>
            <a:r>
              <a:rPr lang="en-US" dirty="0"/>
              <a:t>Does the Final Rule offer a definition of a “participant” for all partner programs including one that educational institutions can use?</a:t>
            </a:r>
          </a:p>
          <a:p>
            <a:r>
              <a:rPr lang="en-US" dirty="0"/>
              <a:t>When are the first performance reports due under WIOA?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14" y="1473701"/>
            <a:ext cx="7893235" cy="325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861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73821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902" y="366156"/>
            <a:ext cx="6840929" cy="1307112"/>
          </a:xfrm>
        </p:spPr>
        <p:txBody>
          <a:bodyPr>
            <a:normAutofit fontScale="90000"/>
          </a:bodyPr>
          <a:lstStyle/>
          <a:p>
            <a:r>
              <a:rPr lang="en-US" dirty="0"/>
              <a:t>When are the first performance reports due under WIOA?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>
                <a:solidFill>
                  <a:schemeClr val="accent1"/>
                </a:solidFill>
              </a:rPr>
              <a:t>States are expected to have begun the process for collecting data for WIOA on July 1, 2016.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The first quarterly report for programs that have quarterly reporting is due November 15; however, we recognize that States and grantees need time to revise their Management Information System (MIS).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The Departments will work with their grantees on reporting for the early quarters of PY 2016.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72" y="1380022"/>
            <a:ext cx="7859951" cy="300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4835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Rule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 want to print the version of the WIOA Joint Final Rule from the Website, but it is too long. </a:t>
            </a:r>
          </a:p>
          <a:p>
            <a:r>
              <a:rPr lang="en-US" u="sng" dirty="0">
                <a:hlinkClick r:id="rId3"/>
              </a:rPr>
              <a:t>https://ion.workforcegps.org/</a:t>
            </a:r>
            <a:endParaRPr lang="en-US" u="sng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474845"/>
            <a:ext cx="433668" cy="6233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179489"/>
            <a:ext cx="433668" cy="62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7035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Team, 1 Location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41099"/>
            <a:ext cx="7886700" cy="4608456"/>
          </a:xfrm>
        </p:spPr>
        <p:txBody>
          <a:bodyPr/>
          <a:lstStyle/>
          <a:p>
            <a:r>
              <a:rPr lang="en-US" dirty="0"/>
              <a:t>Is there a dedicated website to pull all the required partner information together in one location?  It would go a long way in tearing down the barriers between agencies if all the WIOA information was on a dedicated website.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474845"/>
            <a:ext cx="433668" cy="62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2391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32" r="6884" b="8917"/>
          <a:stretch/>
        </p:blipFill>
        <p:spPr bwMode="auto">
          <a:xfrm>
            <a:off x="670621" y="1412488"/>
            <a:ext cx="7802759" cy="3724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71601" y="5276397"/>
            <a:ext cx="6498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>
              <a:lnSpc>
                <a:spcPct val="100000"/>
              </a:lnSpc>
            </a:pPr>
            <a:r>
              <a:rPr lang="en-US" sz="3200" dirty="0">
                <a:solidFill>
                  <a:srgbClr val="C00000"/>
                </a:solidFill>
                <a:hlinkClick r:id="rId4"/>
              </a:rPr>
              <a:t>https://ion.workforcegps.org/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5366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1150" y="3028949"/>
            <a:ext cx="7886700" cy="3054352"/>
          </a:xfrm>
        </p:spPr>
        <p:txBody>
          <a:bodyPr/>
          <a:lstStyle/>
          <a:p>
            <a:r>
              <a:rPr lang="en-US" dirty="0"/>
              <a:t>Not yet, but I plan to.</a:t>
            </a:r>
          </a:p>
          <a:p>
            <a:r>
              <a:rPr lang="en-US" dirty="0"/>
              <a:t>I did take a peek once, and I will go again soon.</a:t>
            </a:r>
          </a:p>
          <a:p>
            <a:r>
              <a:rPr lang="en-US" dirty="0"/>
              <a:t>I use it regularly to find great WIOA resources!</a:t>
            </a:r>
          </a:p>
          <a:p>
            <a:r>
              <a:rPr lang="en-US" dirty="0"/>
              <a:t>ION is great!  I’m on it daily.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Have you used the resources on ION?</a:t>
            </a:r>
          </a:p>
        </p:txBody>
      </p:sp>
    </p:spTree>
    <p:extLst>
      <p:ext uri="{BB962C8B-B14F-4D97-AF65-F5344CB8AC3E}">
        <p14:creationId xmlns:p14="http://schemas.microsoft.com/office/powerpoint/2010/main" val="19050993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On ION?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Fact Sheets</a:t>
            </a:r>
          </a:p>
          <a:p>
            <a:r>
              <a:rPr lang="en-US" dirty="0"/>
              <a:t>Links to All Federal Partner Pages</a:t>
            </a:r>
          </a:p>
          <a:p>
            <a:r>
              <a:rPr lang="en-US" dirty="0"/>
              <a:t>Links to All 5 WIOA Rules</a:t>
            </a:r>
          </a:p>
          <a:p>
            <a:r>
              <a:rPr lang="en-US" dirty="0"/>
              <a:t>FAQ’s</a:t>
            </a:r>
          </a:p>
          <a:p>
            <a:r>
              <a:rPr lang="en-US" dirty="0"/>
              <a:t>Technical Assistance Resources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27" y="1474845"/>
            <a:ext cx="6013392" cy="249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205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WIOA Resource Pages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defTabSz="457200"/>
            <a:r>
              <a:rPr lang="en-US" sz="2800" b="1" dirty="0"/>
              <a:t>Education</a:t>
            </a:r>
          </a:p>
          <a:p>
            <a:pPr lvl="1" defTabSz="457200"/>
            <a:r>
              <a:rPr lang="en-US" dirty="0">
                <a:solidFill>
                  <a:schemeClr val="accent1"/>
                </a:solidFill>
              </a:rPr>
              <a:t>OCTAE</a:t>
            </a:r>
            <a:r>
              <a:rPr lang="en-US" sz="2500" dirty="0">
                <a:solidFill>
                  <a:schemeClr val="accent1"/>
                </a:solidFill>
              </a:rPr>
              <a:t>:</a:t>
            </a:r>
          </a:p>
          <a:p>
            <a:pPr lvl="2" defTabSz="457200"/>
            <a:r>
              <a:rPr lang="en-US" sz="2100" dirty="0">
                <a:solidFill>
                  <a:schemeClr val="accent1"/>
                </a:solidFill>
                <a:hlinkClick r:id="rId3"/>
              </a:rPr>
              <a:t>http://www.ed.gov/AEFLA</a:t>
            </a:r>
            <a:endParaRPr lang="en-US" sz="2100" dirty="0">
              <a:solidFill>
                <a:schemeClr val="accent1"/>
              </a:solidFill>
            </a:endParaRPr>
          </a:p>
          <a:p>
            <a:pPr lvl="1" defTabSz="457200"/>
            <a:r>
              <a:rPr lang="en-US" dirty="0">
                <a:solidFill>
                  <a:schemeClr val="accent1"/>
                </a:solidFill>
              </a:rPr>
              <a:t>OSERS - Rehabilitation Services Administration:</a:t>
            </a:r>
            <a:endParaRPr lang="en-US" sz="3200" dirty="0">
              <a:solidFill>
                <a:schemeClr val="accent1"/>
              </a:solidFill>
            </a:endParaRPr>
          </a:p>
          <a:p>
            <a:pPr lvl="2" defTabSz="457200"/>
            <a:r>
              <a:rPr lang="en-US" sz="2000" dirty="0">
                <a:solidFill>
                  <a:schemeClr val="accent1"/>
                </a:solidFill>
                <a:hlinkClick r:id="rId4"/>
              </a:rPr>
              <a:t>https://rsa.ed.gov/wioa.cfm</a:t>
            </a:r>
            <a:endParaRPr lang="en-US" sz="2000" dirty="0">
              <a:solidFill>
                <a:schemeClr val="accent1"/>
              </a:solidFill>
            </a:endParaRPr>
          </a:p>
          <a:p>
            <a:pPr marL="0" lvl="2" defTabSz="457200"/>
            <a:endParaRPr lang="en-US" sz="1000" dirty="0">
              <a:solidFill>
                <a:schemeClr val="accent1"/>
              </a:solidFill>
            </a:endParaRPr>
          </a:p>
          <a:p>
            <a:pPr defTabSz="457200"/>
            <a:r>
              <a:rPr lang="en-US" sz="2800" b="1" dirty="0"/>
              <a:t>Health and Human Services</a:t>
            </a:r>
          </a:p>
          <a:p>
            <a:pPr lvl="1" defTabSz="457200"/>
            <a:r>
              <a:rPr lang="en-US" dirty="0">
                <a:solidFill>
                  <a:schemeClr val="accent1"/>
                </a:solidFill>
              </a:rPr>
              <a:t>ACF Peer TA website:</a:t>
            </a:r>
          </a:p>
          <a:p>
            <a:pPr lvl="2" defTabSz="457200"/>
            <a:r>
              <a:rPr lang="en-US" sz="2000" dirty="0">
                <a:solidFill>
                  <a:schemeClr val="accent1"/>
                </a:solidFill>
                <a:hlinkClick r:id="rId5"/>
              </a:rPr>
              <a:t>https://peerta.acf.hhs.gov/ofa-initiative/426</a:t>
            </a:r>
            <a:endParaRPr lang="en-US" sz="2000" dirty="0">
              <a:solidFill>
                <a:schemeClr val="accent1"/>
              </a:solidFill>
            </a:endParaRPr>
          </a:p>
          <a:p>
            <a:pPr defTabSz="457200"/>
            <a:r>
              <a:rPr lang="en-US" sz="2600" b="1" dirty="0"/>
              <a:t>Labor</a:t>
            </a:r>
          </a:p>
          <a:p>
            <a:pPr lvl="1" defTabSz="457200"/>
            <a:r>
              <a:rPr lang="en-US" dirty="0">
                <a:solidFill>
                  <a:schemeClr val="accent1"/>
                </a:solidFill>
              </a:rPr>
              <a:t>ETA:</a:t>
            </a:r>
          </a:p>
          <a:p>
            <a:pPr lvl="2" defTabSz="457200"/>
            <a:r>
              <a:rPr lang="en-US" dirty="0">
                <a:solidFill>
                  <a:schemeClr val="accent1"/>
                </a:solidFill>
                <a:hlinkClick r:id="rId6"/>
              </a:rPr>
              <a:t>https://www.doleta.gov/wioa/eta_default.cfm</a:t>
            </a:r>
            <a:endParaRPr lang="en-US" dirty="0">
              <a:solidFill>
                <a:schemeClr val="accent1"/>
              </a:solidFill>
            </a:endParaRPr>
          </a:p>
          <a:p>
            <a:pPr lvl="1" defTabSz="457200"/>
            <a:endParaRPr lang="en-US" dirty="0">
              <a:solidFill>
                <a:schemeClr val="accent1"/>
              </a:solidFill>
            </a:endParaRPr>
          </a:p>
          <a:p>
            <a:pPr lvl="1" defTabSz="457200"/>
            <a:endParaRPr lang="en-US" dirty="0">
              <a:solidFill>
                <a:schemeClr val="accent1"/>
              </a:solidFill>
            </a:endParaRPr>
          </a:p>
          <a:p>
            <a:pPr lvl="1" defTabSz="457200"/>
            <a:endParaRPr lang="en-US" dirty="0">
              <a:solidFill>
                <a:schemeClr val="accent1"/>
              </a:solidFill>
            </a:endParaRPr>
          </a:p>
          <a:p>
            <a:pPr lvl="1" defTabSz="457200"/>
            <a:endParaRPr lang="en-US" dirty="0">
              <a:solidFill>
                <a:schemeClr val="accent1"/>
              </a:solidFill>
            </a:endParaRPr>
          </a:p>
          <a:p>
            <a:pPr lvl="1" defTabSz="457200"/>
            <a:endParaRPr lang="en-US" dirty="0">
              <a:solidFill>
                <a:schemeClr val="accent1"/>
              </a:solidFill>
            </a:endParaRPr>
          </a:p>
          <a:p>
            <a:pPr defTabSz="457200"/>
            <a:endParaRPr lang="en-US" sz="2600" b="1" dirty="0"/>
          </a:p>
          <a:p>
            <a:pPr defTabSz="457200"/>
            <a:endParaRPr lang="en-US" sz="2600" b="1" dirty="0"/>
          </a:p>
          <a:p>
            <a:pPr defTabSz="457200"/>
            <a:endParaRPr lang="en-US" sz="2600" b="1" dirty="0"/>
          </a:p>
          <a:p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72" y="1474845"/>
            <a:ext cx="7252753" cy="415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0874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2315"/>
            <a:ext cx="7886700" cy="1092198"/>
          </a:xfrm>
        </p:spPr>
        <p:txBody>
          <a:bodyPr>
            <a:normAutofit/>
          </a:bodyPr>
          <a:lstStyle/>
          <a:p>
            <a:r>
              <a:rPr lang="en-US" sz="3000" dirty="0"/>
              <a:t>Sample of Joint TA Calendar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6364140"/>
              </p:ext>
            </p:extLst>
          </p:nvPr>
        </p:nvGraphicFramePr>
        <p:xfrm>
          <a:off x="842159" y="1556196"/>
          <a:ext cx="7506194" cy="3978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52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90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5488">
                <a:tc>
                  <a:txBody>
                    <a:bodyPr/>
                    <a:lstStyle/>
                    <a:p>
                      <a:r>
                        <a:rPr lang="en-US" dirty="0"/>
                        <a:t>Dates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Event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522">
                <a:tc>
                  <a:txBody>
                    <a:bodyPr/>
                    <a:lstStyle/>
                    <a:p>
                      <a:r>
                        <a:rPr lang="en-US" sz="1600" b="1" dirty="0"/>
                        <a:t>July 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Two-Year </a:t>
                      </a:r>
                      <a:r>
                        <a:rPr lang="en-US" sz="1600" b="1"/>
                        <a:t>Anniversary (Webinar)</a:t>
                      </a:r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4848">
                <a:tc>
                  <a:txBody>
                    <a:bodyPr/>
                    <a:lstStyle/>
                    <a:p>
                      <a:r>
                        <a:rPr lang="en-US" sz="1600" b="1" dirty="0"/>
                        <a:t>August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OSERS/RSA Regional Training Meeting (In-Person</a:t>
                      </a:r>
                      <a:r>
                        <a:rPr lang="en-US" sz="1600" b="1" baseline="0" dirty="0"/>
                        <a:t>)</a:t>
                      </a:r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5173">
                <a:tc>
                  <a:txBody>
                    <a:bodyPr/>
                    <a:lstStyle/>
                    <a:p>
                      <a:r>
                        <a:rPr lang="en-US" sz="1600" b="1" dirty="0"/>
                        <a:t>August 30</a:t>
                      </a:r>
                      <a:r>
                        <a:rPr lang="en-US" sz="1600" b="1" baseline="0" dirty="0"/>
                        <a:t> – September 1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effectLst/>
                        </a:rPr>
                        <a:t>Annual State Directors of Adult</a:t>
                      </a:r>
                      <a:r>
                        <a:rPr lang="en-US" sz="1600" b="1" baseline="0" dirty="0">
                          <a:effectLst/>
                        </a:rPr>
                        <a:t> Education </a:t>
                      </a:r>
                      <a:r>
                        <a:rPr lang="en-US" sz="1600" b="1" dirty="0">
                          <a:effectLst/>
                        </a:rPr>
                        <a:t>Conference (In-Person)</a:t>
                      </a:r>
                      <a:endParaRPr lang="en-US" sz="1600" b="1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4848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September 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Paying for the One-Stop</a:t>
                      </a:r>
                      <a:r>
                        <a:rPr lang="en-US" sz="16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Delivery System (Joint Webinar)</a:t>
                      </a:r>
                      <a:endParaRPr lang="en-US" sz="16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4522">
                <a:tc>
                  <a:txBody>
                    <a:bodyPr/>
                    <a:lstStyle/>
                    <a:p>
                      <a:r>
                        <a:rPr lang="en-US" sz="1600" b="1" dirty="0"/>
                        <a:t>September 27-29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NASWA Annual Meeting (In-Person)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5173">
                <a:tc>
                  <a:txBody>
                    <a:bodyPr/>
                    <a:lstStyle/>
                    <a:p>
                      <a:r>
                        <a:rPr lang="en-US" sz="1600" b="1" dirty="0"/>
                        <a:t>November 5-9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CSAVR Fall Conference: OSERS/RSA Presentations on VR Regulations Conference (</a:t>
                      </a:r>
                      <a:r>
                        <a:rPr lang="en-US" sz="1600" b="1" dirty="0"/>
                        <a:t>In-Person)</a:t>
                      </a:r>
                      <a:endParaRPr lang="en-US" sz="1600" b="1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9860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98715" y="1426028"/>
            <a:ext cx="7990114" cy="4530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defTabSz="914400">
              <a:lnSpc>
                <a:spcPct val="90000"/>
              </a:lnSpc>
              <a:spcBef>
                <a:spcPts val="1200"/>
              </a:spcBef>
              <a:buClr>
                <a:schemeClr val="accent4"/>
              </a:buClr>
              <a:buFont typeface="+mj-lt"/>
              <a:buAutoNum type="arabicPeriod"/>
            </a:pPr>
            <a:r>
              <a:rPr lang="en-US" sz="2400" dirty="0">
                <a:solidFill>
                  <a:schemeClr val="accent1"/>
                </a:solidFill>
              </a:rPr>
              <a:t>Performance Accountability</a:t>
            </a:r>
          </a:p>
          <a:p>
            <a:pPr marL="514350" indent="-514350" defTabSz="914400">
              <a:lnSpc>
                <a:spcPct val="90000"/>
              </a:lnSpc>
              <a:spcBef>
                <a:spcPts val="1200"/>
              </a:spcBef>
              <a:buClr>
                <a:schemeClr val="accent4"/>
              </a:buClr>
              <a:buFont typeface="+mj-lt"/>
              <a:buAutoNum type="arabicPeriod"/>
            </a:pPr>
            <a:r>
              <a:rPr lang="en-US" sz="2400" dirty="0">
                <a:solidFill>
                  <a:schemeClr val="accent1"/>
                </a:solidFill>
              </a:rPr>
              <a:t>Eligible Training Provider List and Reporting </a:t>
            </a:r>
          </a:p>
          <a:p>
            <a:pPr marL="514350" indent="-514350" defTabSz="914400">
              <a:lnSpc>
                <a:spcPct val="90000"/>
              </a:lnSpc>
              <a:spcBef>
                <a:spcPts val="1200"/>
              </a:spcBef>
              <a:buClr>
                <a:schemeClr val="accent4"/>
              </a:buClr>
              <a:buFont typeface="+mj-lt"/>
              <a:buAutoNum type="arabicPeriod"/>
            </a:pPr>
            <a:r>
              <a:rPr lang="en-US" sz="2400" dirty="0">
                <a:solidFill>
                  <a:schemeClr val="accent1"/>
                </a:solidFill>
              </a:rPr>
              <a:t>Governance</a:t>
            </a:r>
          </a:p>
          <a:p>
            <a:pPr marL="514350" indent="-514350" defTabSz="914400">
              <a:lnSpc>
                <a:spcPct val="90000"/>
              </a:lnSpc>
              <a:spcBef>
                <a:spcPts val="1200"/>
              </a:spcBef>
              <a:buClr>
                <a:schemeClr val="accent4"/>
              </a:buClr>
              <a:buFont typeface="+mj-lt"/>
              <a:buAutoNum type="arabicPeriod"/>
            </a:pPr>
            <a:r>
              <a:rPr lang="en-US" sz="2400" dirty="0">
                <a:solidFill>
                  <a:schemeClr val="accent1"/>
                </a:solidFill>
              </a:rPr>
              <a:t>One-Stop Operations</a:t>
            </a:r>
          </a:p>
          <a:p>
            <a:pPr marL="514350" indent="-514350" defTabSz="914400">
              <a:lnSpc>
                <a:spcPct val="90000"/>
              </a:lnSpc>
              <a:spcBef>
                <a:spcPts val="1200"/>
              </a:spcBef>
              <a:buClr>
                <a:schemeClr val="accent4"/>
              </a:buClr>
              <a:buFont typeface="+mj-lt"/>
              <a:buAutoNum type="arabicPeriod"/>
            </a:pPr>
            <a:r>
              <a:rPr lang="en-US" sz="2400" dirty="0">
                <a:solidFill>
                  <a:schemeClr val="accent1"/>
                </a:solidFill>
              </a:rPr>
              <a:t>Enhancing Services for Individuals with Barriers to Employment</a:t>
            </a:r>
          </a:p>
          <a:p>
            <a:pPr marL="514350" indent="-514350" defTabSz="914400">
              <a:lnSpc>
                <a:spcPct val="90000"/>
              </a:lnSpc>
              <a:spcBef>
                <a:spcPts val="1200"/>
              </a:spcBef>
              <a:buClr>
                <a:schemeClr val="accent4"/>
              </a:buClr>
              <a:buFont typeface="+mj-lt"/>
              <a:buAutoNum type="arabicPeriod"/>
            </a:pPr>
            <a:r>
              <a:rPr lang="en-US" sz="2400" dirty="0">
                <a:solidFill>
                  <a:schemeClr val="accent1"/>
                </a:solidFill>
              </a:rPr>
              <a:t>Career Pathways and Sector Strategies</a:t>
            </a:r>
          </a:p>
          <a:p>
            <a:pPr marL="514350" indent="-514350" defTabSz="914400">
              <a:lnSpc>
                <a:spcPct val="90000"/>
              </a:lnSpc>
              <a:spcBef>
                <a:spcPts val="1200"/>
              </a:spcBef>
              <a:buClr>
                <a:schemeClr val="accent4"/>
              </a:buClr>
              <a:buFont typeface="+mj-lt"/>
              <a:buAutoNum type="arabicPeriod"/>
            </a:pPr>
            <a:r>
              <a:rPr lang="en-US" sz="2400" dirty="0">
                <a:solidFill>
                  <a:schemeClr val="accent1"/>
                </a:solidFill>
              </a:rPr>
              <a:t>Work-Based Learning </a:t>
            </a:r>
          </a:p>
          <a:p>
            <a:pPr marL="514350" indent="-514350" defTabSz="914400">
              <a:lnSpc>
                <a:spcPct val="90000"/>
              </a:lnSpc>
              <a:spcBef>
                <a:spcPts val="1200"/>
              </a:spcBef>
              <a:buClr>
                <a:schemeClr val="accent4"/>
              </a:buClr>
              <a:buFont typeface="+mj-lt"/>
              <a:buAutoNum type="arabicPeriod"/>
            </a:pPr>
            <a:r>
              <a:rPr lang="en-US" sz="2400" dirty="0">
                <a:solidFill>
                  <a:schemeClr val="accent1"/>
                </a:solidFill>
              </a:rPr>
              <a:t>State Plans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905219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0525" y="3028949"/>
            <a:ext cx="7886700" cy="3054352"/>
          </a:xfrm>
        </p:spPr>
        <p:txBody>
          <a:bodyPr>
            <a:normAutofit/>
          </a:bodyPr>
          <a:lstStyle/>
          <a:p>
            <a:r>
              <a:rPr lang="en-US" dirty="0"/>
              <a:t>Written Guidance</a:t>
            </a:r>
          </a:p>
          <a:p>
            <a:r>
              <a:rPr lang="en-US" dirty="0"/>
              <a:t>Webinars or Other Virtual Methods</a:t>
            </a:r>
          </a:p>
          <a:p>
            <a:r>
              <a:rPr lang="en-US" dirty="0"/>
              <a:t>In-Person Training Events</a:t>
            </a:r>
          </a:p>
          <a:p>
            <a:r>
              <a:rPr lang="en-US" dirty="0"/>
              <a:t>Peer-to-Peer Sharing</a:t>
            </a:r>
          </a:p>
          <a:p>
            <a:r>
              <a:rPr lang="en-US" dirty="0"/>
              <a:t>Other?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How do you want to receive TA?</a:t>
            </a:r>
          </a:p>
        </p:txBody>
      </p:sp>
    </p:spTree>
    <p:extLst>
      <p:ext uri="{BB962C8B-B14F-4D97-AF65-F5344CB8AC3E}">
        <p14:creationId xmlns:p14="http://schemas.microsoft.com/office/powerpoint/2010/main" val="2544125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Polls – Tell us who you are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74845"/>
            <a:ext cx="3322864" cy="460845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800" dirty="0"/>
              <a:t>Federal</a:t>
            </a:r>
          </a:p>
          <a:p>
            <a:r>
              <a:rPr lang="en-US" sz="2800" dirty="0"/>
              <a:t>State</a:t>
            </a:r>
          </a:p>
          <a:p>
            <a:r>
              <a:rPr lang="en-US" sz="2800" dirty="0"/>
              <a:t>Local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482193" y="1453074"/>
            <a:ext cx="3322864" cy="4608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Wingdings" panose="05000000000000000000" pitchFamily="2" charset="2"/>
              <a:buChar char="v"/>
              <a:defRPr sz="2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36576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Char char="®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>
                  <a:lumMod val="75000"/>
                </a:schemeClr>
              </a:buClr>
              <a:buFont typeface="Wingdings 2" panose="05020102010507070707" pitchFamily="18" charset="2"/>
              <a:buChar char="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65000"/>
                  <a:lumOff val="35000"/>
                </a:schemeClr>
              </a:buClr>
              <a:buFont typeface="Wingdings 2" panose="05020102010507070707" pitchFamily="18" charset="2"/>
              <a:buChar char="­"/>
              <a:defRPr sz="18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Font typeface="Wingdings 3" panose="05040102010807070707" pitchFamily="18" charset="2"/>
              <a:buChar char="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Labor and Workforce </a:t>
            </a:r>
          </a:p>
          <a:p>
            <a:r>
              <a:rPr lang="en-US" sz="2800" dirty="0"/>
              <a:t>Adult Education</a:t>
            </a:r>
          </a:p>
          <a:p>
            <a:r>
              <a:rPr lang="en-US" sz="2800" dirty="0"/>
              <a:t>Vocational Rehabilitation</a:t>
            </a:r>
          </a:p>
          <a:p>
            <a:r>
              <a:rPr lang="en-US" sz="2800" dirty="0"/>
              <a:t>TANF</a:t>
            </a:r>
          </a:p>
          <a:p>
            <a:r>
              <a:rPr lang="en-US" sz="2800" dirty="0"/>
              <a:t>Other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6141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6774" y="3195215"/>
            <a:ext cx="7886700" cy="3054352"/>
          </a:xfrm>
        </p:spPr>
        <p:txBody>
          <a:bodyPr/>
          <a:lstStyle/>
          <a:p>
            <a:r>
              <a:rPr lang="en-US" dirty="0"/>
              <a:t>OPEN CHAT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949903" y="1393370"/>
            <a:ext cx="6619874" cy="1658712"/>
          </a:xfrm>
        </p:spPr>
        <p:txBody>
          <a:bodyPr>
            <a:noAutofit/>
          </a:bodyPr>
          <a:lstStyle/>
          <a:p>
            <a:pPr algn="l"/>
            <a:r>
              <a:rPr lang="en-US" sz="2400" dirty="0"/>
              <a:t>What do you believe is the most important next step in support of WIOA implementation? And who needs to take that step?</a:t>
            </a:r>
          </a:p>
        </p:txBody>
      </p:sp>
    </p:spTree>
    <p:extLst>
      <p:ext uri="{BB962C8B-B14F-4D97-AF65-F5344CB8AC3E}">
        <p14:creationId xmlns:p14="http://schemas.microsoft.com/office/powerpoint/2010/main" val="35793942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Still Have 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44216"/>
            <a:ext cx="7886700" cy="460845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b="1" dirty="0"/>
          </a:p>
          <a:p>
            <a:r>
              <a:rPr lang="en-US" sz="2800" b="1" dirty="0"/>
              <a:t>Remember your first point of contact is your ETA or TANF Regional Office, RSA State Liaison, or OCTAE Area Coordinator. </a:t>
            </a:r>
          </a:p>
          <a:p>
            <a:pPr marL="0" indent="0">
              <a:buNone/>
            </a:pPr>
            <a:endParaRPr lang="en-US" sz="1300" b="1" dirty="0">
              <a:solidFill>
                <a:srgbClr val="FF0000"/>
              </a:solidFill>
            </a:endParaRPr>
          </a:p>
          <a:p>
            <a:r>
              <a:rPr lang="en-US" sz="2800" b="1" dirty="0"/>
              <a:t>You can also submit your joint rule questions  to:  </a:t>
            </a:r>
            <a:r>
              <a:rPr lang="en-US" sz="2800" b="1" u="sng" dirty="0">
                <a:hlinkClick r:id="rId3"/>
              </a:rPr>
              <a:t>ion@workforcegps.org</a:t>
            </a:r>
            <a:r>
              <a:rPr lang="en-US" sz="2800" b="1" dirty="0"/>
              <a:t>.</a:t>
            </a:r>
          </a:p>
          <a:p>
            <a:endParaRPr lang="en-US" sz="2800" b="1" dirty="0"/>
          </a:p>
          <a:p>
            <a:r>
              <a:rPr lang="en-US" sz="2800" b="1" dirty="0"/>
              <a:t>We’ll help you find the answers!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764193"/>
            <a:ext cx="7962385" cy="362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708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172" y="2862941"/>
            <a:ext cx="43651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</a:rPr>
              <a:t>Let’s keep the conversation going!</a:t>
            </a:r>
          </a:p>
        </p:txBody>
      </p:sp>
    </p:spTree>
    <p:extLst>
      <p:ext uri="{BB962C8B-B14F-4D97-AF65-F5344CB8AC3E}">
        <p14:creationId xmlns:p14="http://schemas.microsoft.com/office/powerpoint/2010/main" val="2092529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Moderator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3301339" y="1878606"/>
            <a:ext cx="5474525" cy="2681519"/>
          </a:xfrm>
        </p:spPr>
        <p:txBody>
          <a:bodyPr/>
          <a:lstStyle/>
          <a:p>
            <a:r>
              <a:rPr lang="en-US" b="1" dirty="0"/>
              <a:t>Gerri Fiala</a:t>
            </a:r>
            <a:r>
              <a:rPr lang="en-US" dirty="0"/>
              <a:t>, </a:t>
            </a:r>
            <a:r>
              <a:rPr lang="en-US" sz="2000" i="1" dirty="0"/>
              <a:t>Deputy Assistant Secretary</a:t>
            </a:r>
            <a:r>
              <a:rPr lang="en-US" sz="2000" dirty="0"/>
              <a:t>, Employment and Training Administration, U.S. Department of Labor</a:t>
            </a:r>
          </a:p>
        </p:txBody>
      </p:sp>
      <p:pic>
        <p:nvPicPr>
          <p:cNvPr id="5" name="Picture 2" descr="Photo of Gerri Fiala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8" b="10378"/>
          <a:stretch>
            <a:fillRect/>
          </a:stretch>
        </p:blipFill>
        <p:spPr bwMode="auto">
          <a:xfrm>
            <a:off x="1135063" y="1554163"/>
            <a:ext cx="1684337" cy="170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339" y="1792086"/>
            <a:ext cx="425867" cy="61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818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777240" lvl="1" indent="-457200">
              <a:buClr>
                <a:schemeClr val="accent4"/>
              </a:buClr>
              <a:buFont typeface="+mj-lt"/>
              <a:buAutoNum type="arabicPeriod"/>
            </a:pPr>
            <a:r>
              <a:rPr lang="en-US" dirty="0">
                <a:solidFill>
                  <a:schemeClr val="accent1"/>
                </a:solidFill>
              </a:rPr>
              <a:t>I’ve read all 5 rules and the title-specific rule for my program once, and I’m starting on a second reading.</a:t>
            </a:r>
          </a:p>
          <a:p>
            <a:pPr marL="777240" lvl="1" indent="-457200">
              <a:buClr>
                <a:schemeClr val="accent4"/>
              </a:buClr>
              <a:buFont typeface="+mj-lt"/>
              <a:buAutoNum type="arabicPeriod"/>
            </a:pPr>
            <a:r>
              <a:rPr lang="en-US" dirty="0">
                <a:solidFill>
                  <a:schemeClr val="accent1"/>
                </a:solidFill>
              </a:rPr>
              <a:t>Yes, I read the joint rule cover to cover, but I’m still digesting the content.</a:t>
            </a:r>
          </a:p>
          <a:p>
            <a:pPr marL="777240" lvl="1" indent="-457200">
              <a:buClr>
                <a:schemeClr val="accent4"/>
              </a:buClr>
              <a:buFont typeface="+mj-lt"/>
              <a:buAutoNum type="arabicPeriod"/>
            </a:pPr>
            <a:r>
              <a:rPr lang="en-US" dirty="0">
                <a:solidFill>
                  <a:schemeClr val="accent1"/>
                </a:solidFill>
              </a:rPr>
              <a:t>I have reviewed the provisions of most interest to me.</a:t>
            </a:r>
          </a:p>
          <a:p>
            <a:pPr marL="777240" lvl="1" indent="-457200">
              <a:buClr>
                <a:schemeClr val="accent4"/>
              </a:buClr>
              <a:buFont typeface="+mj-lt"/>
              <a:buAutoNum type="arabicPeriod"/>
            </a:pPr>
            <a:r>
              <a:rPr lang="en-US" dirty="0">
                <a:solidFill>
                  <a:schemeClr val="accent1"/>
                </a:solidFill>
              </a:rPr>
              <a:t>So far, I’ve managed to find the final rules on the website.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Who’s read what so far?</a:t>
            </a:r>
          </a:p>
        </p:txBody>
      </p:sp>
    </p:spTree>
    <p:extLst>
      <p:ext uri="{BB962C8B-B14F-4D97-AF65-F5344CB8AC3E}">
        <p14:creationId xmlns:p14="http://schemas.microsoft.com/office/powerpoint/2010/main" val="1070898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2" r="4012"/>
          <a:stretch>
            <a:fillRect/>
          </a:stretch>
        </p:blipFill>
        <p:spPr/>
      </p:pic>
      <p:sp>
        <p:nvSpPr>
          <p:cNvPr id="8" name="Content Placeholder 7"/>
          <p:cNvSpPr>
            <a:spLocks noGrp="1"/>
          </p:cNvSpPr>
          <p:nvPr>
            <p:ph idx="13"/>
          </p:nvPr>
        </p:nvSpPr>
        <p:spPr>
          <a:xfrm>
            <a:off x="3049904" y="1579218"/>
            <a:ext cx="5429077" cy="4253262"/>
          </a:xfrm>
        </p:spPr>
        <p:txBody>
          <a:bodyPr>
            <a:noAutofit/>
          </a:bodyPr>
          <a:lstStyle/>
          <a:p>
            <a:endParaRPr lang="en-US" sz="1600" dirty="0"/>
          </a:p>
          <a:p>
            <a:r>
              <a:rPr lang="en-US" sz="1600" dirty="0"/>
              <a:t>Susan Golonka, </a:t>
            </a:r>
            <a:r>
              <a:rPr lang="en-US" sz="1600" b="0" i="1" dirty="0"/>
              <a:t>Acting Director of the Office of Family Assistance</a:t>
            </a:r>
            <a:r>
              <a:rPr lang="en-US" sz="1600" b="0" dirty="0"/>
              <a:t>, Administration for Children &amp; Families, U.S. Department of Health &amp; Human Services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sz="1600" dirty="0"/>
              <a:t>Janet LaBreck, </a:t>
            </a:r>
            <a:r>
              <a:rPr lang="en-US" sz="1600" b="0" i="1" dirty="0"/>
              <a:t>Commissioner, Rehabilitation Services Administration</a:t>
            </a:r>
            <a:r>
              <a:rPr lang="en-US" sz="1600" b="0" dirty="0"/>
              <a:t>, Office of Special Education and Rehabilitative Services, U.S. Department of Education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sz="1600" dirty="0"/>
              <a:t>Sue Swenson, </a:t>
            </a:r>
            <a:r>
              <a:rPr lang="en-US" sz="1600" b="0" i="1" dirty="0"/>
              <a:t>Acting Assistant Secretary, </a:t>
            </a:r>
            <a:r>
              <a:rPr lang="en-US" sz="1600" b="0" dirty="0"/>
              <a:t>Office of Special Education and Rehabilitative Services, U.S. Department of Education</a:t>
            </a: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6" b="3216"/>
          <a:stretch>
            <a:fillRect/>
          </a:stretch>
        </p:blipFill>
        <p:spPr/>
      </p:pic>
      <p:pic>
        <p:nvPicPr>
          <p:cNvPr id="13" name="Picture Placeholder 12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62" b="956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37897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1" r="4601"/>
          <a:stretch>
            <a:fillRect/>
          </a:stretch>
        </p:blipFill>
        <p:spPr/>
      </p:pic>
      <p:sp>
        <p:nvSpPr>
          <p:cNvPr id="8" name="Content Placeholder 7"/>
          <p:cNvSpPr>
            <a:spLocks noGrp="1"/>
          </p:cNvSpPr>
          <p:nvPr>
            <p:ph idx="13"/>
          </p:nvPr>
        </p:nvSpPr>
        <p:spPr>
          <a:xfrm>
            <a:off x="3049905" y="1698964"/>
            <a:ext cx="4621530" cy="3396911"/>
          </a:xfrm>
        </p:spPr>
        <p:txBody>
          <a:bodyPr>
            <a:noAutofit/>
          </a:bodyPr>
          <a:lstStyle/>
          <a:p>
            <a:r>
              <a:rPr lang="en-US" sz="1600" dirty="0"/>
              <a:t>Johan E. </a:t>
            </a:r>
            <a:r>
              <a:rPr lang="en-US" sz="1600" dirty="0" err="1"/>
              <a:t>Uvin</a:t>
            </a:r>
            <a:r>
              <a:rPr lang="en-US" sz="1600" dirty="0"/>
              <a:t>, </a:t>
            </a:r>
            <a:r>
              <a:rPr lang="en-US" sz="1600" b="0" i="1" dirty="0"/>
              <a:t>Acting Assistant Secretary</a:t>
            </a:r>
            <a:r>
              <a:rPr lang="en-US" sz="1600" b="0" dirty="0"/>
              <a:t>, Office of Career, Technical, and Adult Education, U.S. Department of Education</a:t>
            </a:r>
          </a:p>
          <a:p>
            <a:endParaRPr lang="en-US" sz="1600" b="0" dirty="0"/>
          </a:p>
          <a:p>
            <a:pPr marL="0" indent="0">
              <a:buNone/>
            </a:pPr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Portia Wu, </a:t>
            </a:r>
            <a:r>
              <a:rPr lang="en-US" sz="1600" b="0" i="1" dirty="0"/>
              <a:t>Assistant Secretary</a:t>
            </a:r>
            <a:r>
              <a:rPr lang="en-US" sz="1600" b="0" dirty="0"/>
              <a:t>,  Employment and Training Administration, U.S. Department of Labor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" r="474"/>
          <a:stretch>
            <a:fillRect/>
          </a:stretch>
        </p:blipFill>
        <p:spPr>
          <a:xfrm>
            <a:off x="1607504" y="3223135"/>
            <a:ext cx="1161000" cy="1171942"/>
          </a:xfrm>
        </p:spPr>
      </p:pic>
    </p:spTree>
    <p:extLst>
      <p:ext uri="{BB962C8B-B14F-4D97-AF65-F5344CB8AC3E}">
        <p14:creationId xmlns:p14="http://schemas.microsoft.com/office/powerpoint/2010/main" val="4120840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19125" y="1932045"/>
            <a:ext cx="7886700" cy="2925705"/>
          </a:xfrm>
        </p:spPr>
        <p:txBody>
          <a:bodyPr>
            <a:normAutofit/>
          </a:bodyPr>
          <a:lstStyle/>
          <a:p>
            <a:r>
              <a:rPr lang="en-US" sz="2800" dirty="0"/>
              <a:t>Celebrate Two-Year Anniversary</a:t>
            </a:r>
          </a:p>
          <a:p>
            <a:r>
              <a:rPr lang="en-US" sz="2800" dirty="0"/>
              <a:t>Answer Questions on the Joint Rule</a:t>
            </a:r>
          </a:p>
          <a:p>
            <a:r>
              <a:rPr lang="en-US" sz="2800" dirty="0"/>
              <a:t>Provide Overview of Training and Technical Assistance (TA)</a:t>
            </a:r>
          </a:p>
          <a:p>
            <a:r>
              <a:rPr lang="en-US" sz="2800" dirty="0"/>
              <a:t>Open Chat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5" y="1824467"/>
            <a:ext cx="7534340" cy="292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557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414" y="0"/>
            <a:ext cx="7451724" cy="1205206"/>
          </a:xfrm>
        </p:spPr>
        <p:txBody>
          <a:bodyPr/>
          <a:lstStyle/>
          <a:p>
            <a:r>
              <a:rPr lang="en-US" dirty="0"/>
              <a:t>Happy Anniversary!</a:t>
            </a:r>
          </a:p>
        </p:txBody>
      </p:sp>
      <p:pic>
        <p:nvPicPr>
          <p:cNvPr id="10" name="Content Placeholder 2" descr="WIOA NC Log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" t="21491" r="1411" b="11455"/>
          <a:stretch/>
        </p:blipFill>
        <p:spPr>
          <a:xfrm>
            <a:off x="323828" y="2198914"/>
            <a:ext cx="8160498" cy="2536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99636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9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WIOA  at Two Years&amp;quot;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64&quot;/&gt;&lt;/object&gt;&lt;object type=&quot;3&quot; unique_id=&quot;10005&quot;&gt;&lt;property id=&quot;20148&quot; value=&quot;5&quot;/&gt;&lt;property id=&quot;20300&quot; value=&quot;Slide 3 - &amp;quot;Polls – Tell us who you are &amp;quot;&quot;/&gt;&lt;property id=&quot;20307&quot; value=&quot;313&quot;/&gt;&lt;/object&gt;&lt;object type=&quot;3&quot; unique_id=&quot;10006&quot;&gt;&lt;property id=&quot;20148&quot; value=&quot;5&quot;/&gt;&lt;property id=&quot;20300&quot; value=&quot;Slide 4 - &amp;quot;Today’s Moderator&amp;quot;&quot;/&gt;&lt;property id=&quot;20307&quot; value=&quot;301&quot;/&gt;&lt;/object&gt;&lt;object type=&quot;3&quot; unique_id=&quot;10007&quot;&gt;&lt;property id=&quot;20148&quot; value=&quot;5&quot;/&gt;&lt;property id=&quot;20300&quot; value=&quot;Slide 5&quot;/&gt;&lt;property id=&quot;20307&quot; value=&quot;321&quot;/&gt;&lt;/object&gt;&lt;object type=&quot;3&quot; unique_id=&quot;10008&quot;&gt;&lt;property id=&quot;20148&quot; value=&quot;5&quot;/&gt;&lt;property id=&quot;20300&quot; value=&quot;Slide 6&quot;/&gt;&lt;property id=&quot;20307&quot; value=&quot;258&quot;/&gt;&lt;/object&gt;&lt;object type=&quot;3&quot; unique_id=&quot;10009&quot;&gt;&lt;property id=&quot;20148&quot; value=&quot;5&quot;/&gt;&lt;property id=&quot;20300&quot; value=&quot;Slide 7&quot;/&gt;&lt;property id=&quot;20307&quot; value=&quot;300&quot;/&gt;&lt;/object&gt;&lt;object type=&quot;3&quot; unique_id=&quot;10010&quot;&gt;&lt;property id=&quot;20148&quot; value=&quot;5&quot;/&gt;&lt;property id=&quot;20300&quot; value=&quot;Slide 8&quot;/&gt;&lt;property id=&quot;20307&quot; value=&quot;260&quot;/&gt;&lt;/object&gt;&lt;object type=&quot;3&quot; unique_id=&quot;10011&quot;&gt;&lt;property id=&quot;20148&quot; value=&quot;5&quot;/&gt;&lt;property id=&quot;20300&quot; value=&quot;Slide 9 - &amp;quot;Happy Anniversary!&amp;quot;&quot;/&gt;&lt;property id=&quot;20307&quot; value=&quot;281&quot;/&gt;&lt;/object&gt;&lt;object type=&quot;3&quot; unique_id=&quot;10012&quot;&gt;&lt;property id=&quot;20148&quot; value=&quot;5&quot;/&gt;&lt;property id=&quot;20300&quot; value=&quot;Slide 10 - &amp;quot;What We’ve All Been Up To…&amp;quot;&quot;/&gt;&lt;property id=&quot;20307&quot; value=&quot;284&quot;/&gt;&lt;/object&gt;&lt;object type=&quot;3&quot; unique_id=&quot;10013&quot;&gt;&lt;property id=&quot;20148&quot; value=&quot;5&quot;/&gt;&lt;property id=&quot;20300&quot; value=&quot;Slide 11&quot;/&gt;&lt;property id=&quot;20307&quot; value=&quot;296&quot;/&gt;&lt;/object&gt;&lt;object type=&quot;3&quot; unique_id=&quot;10014&quot;&gt;&lt;property id=&quot;20148&quot; value=&quot;5&quot;/&gt;&lt;property id=&quot;20300&quot; value=&quot;Slide 12&quot;/&gt;&lt;property id=&quot;20307&quot; value=&quot;310&quot;/&gt;&lt;/object&gt;&lt;object type=&quot;3&quot; unique_id=&quot;10015&quot;&gt;&lt;property id=&quot;20148&quot; value=&quot;5&quot;/&gt;&lt;property id=&quot;20300&quot; value=&quot;Slide 13 - &amp;quot;Big Questions &amp;quot;&quot;/&gt;&lt;property id=&quot;20307&quot; value=&quot;266&quot;/&gt;&lt;/object&gt;&lt;object type=&quot;3&quot; unique_id=&quot;10016&quot;&gt;&lt;property id=&quot;20148&quot; value=&quot;5&quot;/&gt;&lt;property id=&quot;20300&quot; value=&quot;Slide 14 - &amp;quot;Why WIOA Matters&amp;quot;&quot;/&gt;&lt;property id=&quot;20307&quot; value=&quot;294&quot;/&gt;&lt;/object&gt;&lt;object type=&quot;3&quot; unique_id=&quot;10017&quot;&gt;&lt;property id=&quot;20148&quot; value=&quot;5&quot;/&gt;&lt;property id=&quot;20300&quot; value=&quot;Slide 15 - &amp;quot;One-Stop Competition&amp;quot;&quot;/&gt;&lt;property id=&quot;20307&quot; value=&quot;287&quot;/&gt;&lt;/object&gt;&lt;object type=&quot;3&quot; unique_id=&quot;10018&quot;&gt;&lt;property id=&quot;20148&quot; value=&quot;5&quot;/&gt;&lt;property id=&quot;20300&quot; value=&quot;Slide 16 - &amp;quot;One-Stop Infrastructure&amp;quot;&quot;/&gt;&lt;property id=&quot;20307&quot; value=&quot;314&quot;/&gt;&lt;/object&gt;&lt;object type=&quot;3&quot; unique_id=&quot;10019&quot;&gt;&lt;property id=&quot;20148&quot; value=&quot;5&quot;/&gt;&lt;property id=&quot;20300&quot; value=&quot;Slide 17 - &amp;quot;Accessibility of American Job Centers  (AJCs)&amp;quot;&quot;/&gt;&lt;property id=&quot;20307&quot; value=&quot;318&quot;/&gt;&lt;/object&gt;&lt;object type=&quot;3&quot; unique_id=&quot;10020&quot;&gt;&lt;property id=&quot;20148&quot; value=&quot;5&quot;/&gt;&lt;property id=&quot;20300&quot; value=&quot;Slide 18 - &amp;quot;Career Pathways &amp;amp; Sector Strategies &amp;quot;&quot;/&gt;&lt;property id=&quot;20307&quot; value=&quot;286&quot;/&gt;&lt;/object&gt;&lt;object type=&quot;3&quot; unique_id=&quot;10021&quot;&gt;&lt;property id=&quot;20148&quot; value=&quot;5&quot;/&gt;&lt;property id=&quot;20300&quot; value=&quot;Slide 19 - &amp;quot;Performance Questions&amp;quot;&quot;/&gt;&lt;property id=&quot;20307&quot; value=&quot;290&quot;/&gt;&lt;/object&gt;&lt;object type=&quot;3&quot; unique_id=&quot;10022&quot;&gt;&lt;property id=&quot;20148&quot; value=&quot;5&quot;/&gt;&lt;property id=&quot;20300&quot; value=&quot;Slide 20 - &amp;quot;When are the first performance reports due under WIOA? &amp;quot;&quot;/&gt;&lt;property id=&quot;20307&quot; value=&quot;306&quot;/&gt;&lt;/object&gt;&lt;object type=&quot;3&quot; unique_id=&quot;10023&quot;&gt;&lt;property id=&quot;20148&quot; value=&quot;5&quot;/&gt;&lt;property id=&quot;20300&quot; value=&quot;Slide 21 - &amp;quot;Final Rule&amp;quot;&quot;/&gt;&lt;property id=&quot;20307&quot; value=&quot;312&quot;/&gt;&lt;/object&gt;&lt;object type=&quot;3&quot; unique_id=&quot;10024&quot;&gt;&lt;property id=&quot;20148&quot; value=&quot;5&quot;/&gt;&lt;property id=&quot;20300&quot; value=&quot;Slide 22 - &amp;quot;1 Team, 1 Location&amp;quot;&quot;/&gt;&lt;property id=&quot;20307&quot; value=&quot;302&quot;/&gt;&lt;/object&gt;&lt;object type=&quot;3&quot; unique_id=&quot;10025&quot;&gt;&lt;property id=&quot;20148&quot; value=&quot;5&quot;/&gt;&lt;property id=&quot;20300&quot; value=&quot;Slide 23&quot;/&gt;&lt;property id=&quot;20307&quot; value=&quot;293&quot;/&gt;&lt;/object&gt;&lt;object type=&quot;3&quot; unique_id=&quot;10026&quot;&gt;&lt;property id=&quot;20148&quot; value=&quot;5&quot;/&gt;&lt;property id=&quot;20300&quot; value=&quot;Slide 24&quot;/&gt;&lt;property id=&quot;20307&quot; value=&quot;298&quot;/&gt;&lt;/object&gt;&lt;object type=&quot;3&quot; unique_id=&quot;10027&quot;&gt;&lt;property id=&quot;20148&quot; value=&quot;5&quot;/&gt;&lt;property id=&quot;20300&quot; value=&quot;Slide 25 - &amp;quot;What’s On ION?&amp;quot;&quot;/&gt;&lt;property id=&quot;20307&quot; value=&quot;317&quot;/&gt;&lt;/object&gt;&lt;object type=&quot;3&quot; unique_id=&quot;10028&quot;&gt;&lt;property id=&quot;20148&quot; value=&quot;5&quot;/&gt;&lt;property id=&quot;20300&quot; value=&quot;Slide 26 - &amp;quot;WIOA Resource Pages&amp;quot;&quot;/&gt;&lt;property id=&quot;20307&quot; value=&quot;320&quot;/&gt;&lt;/object&gt;&lt;object type=&quot;3&quot; unique_id=&quot;10029&quot;&gt;&lt;property id=&quot;20148&quot; value=&quot;5&quot;/&gt;&lt;property id=&quot;20300&quot; value=&quot;Slide 27 - &amp;quot;Sample of Joint TA Calendar&amp;quot;&quot;/&gt;&lt;property id=&quot;20307&quot; value=&quot;283&quot;/&gt;&lt;/object&gt;&lt;object type=&quot;3&quot; unique_id=&quot;10030&quot;&gt;&lt;property id=&quot;20148&quot; value=&quot;5&quot;/&gt;&lt;property id=&quot;20300&quot; value=&quot;Slide 28&quot;/&gt;&lt;property id=&quot;20307&quot; value=&quot;303&quot;/&gt;&lt;/object&gt;&lt;object type=&quot;3&quot; unique_id=&quot;10031&quot;&gt;&lt;property id=&quot;20148&quot; value=&quot;5&quot;/&gt;&lt;property id=&quot;20300&quot; value=&quot;Slide 29&quot;/&gt;&lt;property id=&quot;20307&quot; value=&quot;277&quot;/&gt;&lt;/object&gt;&lt;object type=&quot;3&quot; unique_id=&quot;10032&quot;&gt;&lt;property id=&quot;20148&quot; value=&quot;5&quot;/&gt;&lt;property id=&quot;20300&quot; value=&quot;Slide 30&quot;/&gt;&lt;property id=&quot;20307&quot; value=&quot;309&quot;/&gt;&lt;/object&gt;&lt;object type=&quot;3&quot; unique_id=&quot;10033&quot;&gt;&lt;property id=&quot;20148&quot; value=&quot;5&quot;/&gt;&lt;property id=&quot;20300&quot; value=&quot;Slide 31 - &amp;quot;Still Have Questions?&amp;quot;&quot;/&gt;&lt;property id=&quot;20307&quot; value=&quot;305&quot;/&gt;&lt;/object&gt;&lt;object type=&quot;3&quot; unique_id=&quot;10034&quot;&gt;&lt;property id=&quot;20148&quot; value=&quot;5&quot;/&gt;&lt;property id=&quot;20300&quot; value=&quot;Slide 32&quot;/&gt;&lt;property id=&quot;20307&quot; value=&quot;261&quot;/&gt;&lt;/object&gt;&lt;/object&gt;&lt;object type=&quot;8&quot; unique_id=&quot;10068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ION - WIOA Colors">
      <a:dk1>
        <a:sysClr val="windowText" lastClr="000000"/>
      </a:dk1>
      <a:lt1>
        <a:sysClr val="window" lastClr="FFFFFF"/>
      </a:lt1>
      <a:dk2>
        <a:srgbClr val="0B366B"/>
      </a:dk2>
      <a:lt2>
        <a:srgbClr val="54BCEA"/>
      </a:lt2>
      <a:accent1>
        <a:srgbClr val="1C4489"/>
      </a:accent1>
      <a:accent2>
        <a:srgbClr val="4F5F9B"/>
      </a:accent2>
      <a:accent3>
        <a:srgbClr val="EAEAF3"/>
      </a:accent3>
      <a:accent4>
        <a:srgbClr val="F36B22"/>
      </a:accent4>
      <a:accent5>
        <a:srgbClr val="F7955B"/>
      </a:accent5>
      <a:accent6>
        <a:srgbClr val="FEF3EA"/>
      </a:accent6>
      <a:hlink>
        <a:srgbClr val="0081E2"/>
      </a:hlink>
      <a:folHlink>
        <a:srgbClr val="7966C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8159</TotalTime>
  <Words>1098</Words>
  <Application>Microsoft Office PowerPoint</Application>
  <PresentationFormat>On-screen Show (4:3)</PresentationFormat>
  <Paragraphs>188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Calibri</vt:lpstr>
      <vt:lpstr>Myriad Pro</vt:lpstr>
      <vt:lpstr>Times New Roman</vt:lpstr>
      <vt:lpstr>Wingdings</vt:lpstr>
      <vt:lpstr>Wingdings 2</vt:lpstr>
      <vt:lpstr>Wingdings 3</vt:lpstr>
      <vt:lpstr>Office Theme</vt:lpstr>
      <vt:lpstr>WIOA  at Two Years</vt:lpstr>
      <vt:lpstr>PowerPoint Presentation</vt:lpstr>
      <vt:lpstr>Polls – Tell us who you are </vt:lpstr>
      <vt:lpstr>Today’s Moderator</vt:lpstr>
      <vt:lpstr>PowerPoint Presentation</vt:lpstr>
      <vt:lpstr>PowerPoint Presentation</vt:lpstr>
      <vt:lpstr>PowerPoint Presentation</vt:lpstr>
      <vt:lpstr>PowerPoint Presentation</vt:lpstr>
      <vt:lpstr>Happy Anniversary!</vt:lpstr>
      <vt:lpstr>What We’ve All Been Up To…</vt:lpstr>
      <vt:lpstr>PowerPoint Presentation</vt:lpstr>
      <vt:lpstr>PowerPoint Presentation</vt:lpstr>
      <vt:lpstr>Big Questions </vt:lpstr>
      <vt:lpstr>Why WIOA Matters</vt:lpstr>
      <vt:lpstr>One-Stop Competition</vt:lpstr>
      <vt:lpstr>One-Stop Infrastructure</vt:lpstr>
      <vt:lpstr>Accessibility of American Job Centers  (AJCs)</vt:lpstr>
      <vt:lpstr>Career Pathways &amp; Sector Strategies </vt:lpstr>
      <vt:lpstr>Performance Questions</vt:lpstr>
      <vt:lpstr>When are the first performance reports due under WIOA? </vt:lpstr>
      <vt:lpstr>Final Rule</vt:lpstr>
      <vt:lpstr>1 Team, 1 Location</vt:lpstr>
      <vt:lpstr>PowerPoint Presentation</vt:lpstr>
      <vt:lpstr>PowerPoint Presentation</vt:lpstr>
      <vt:lpstr>What’s On ION?</vt:lpstr>
      <vt:lpstr>WIOA Resource Pages</vt:lpstr>
      <vt:lpstr>Sample of Joint TA Calendar</vt:lpstr>
      <vt:lpstr>PowerPoint Presentation</vt:lpstr>
      <vt:lpstr>PowerPoint Presentation</vt:lpstr>
      <vt:lpstr>PowerPoint Presentation</vt:lpstr>
      <vt:lpstr>Still Have Questions?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Cheryl Robbins</dc:creator>
  <cp:lastModifiedBy>Laura Casertano</cp:lastModifiedBy>
  <cp:revision>315</cp:revision>
  <cp:lastPrinted>2016-07-19T12:15:25Z</cp:lastPrinted>
  <dcterms:created xsi:type="dcterms:W3CDTF">2016-06-21T17:10:41Z</dcterms:created>
  <dcterms:modified xsi:type="dcterms:W3CDTF">2016-07-19T14:38:11Z</dcterms:modified>
</cp:coreProperties>
</file>