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3"/>
  </p:notesMasterIdLst>
  <p:handoutMasterIdLst>
    <p:handoutMasterId r:id="rId44"/>
  </p:handoutMasterIdLst>
  <p:sldIdLst>
    <p:sldId id="282" r:id="rId2"/>
    <p:sldId id="540" r:id="rId3"/>
    <p:sldId id="471" r:id="rId4"/>
    <p:sldId id="485" r:id="rId5"/>
    <p:sldId id="545" r:id="rId6"/>
    <p:sldId id="547" r:id="rId7"/>
    <p:sldId id="449" r:id="rId8"/>
    <p:sldId id="450" r:id="rId9"/>
    <p:sldId id="510" r:id="rId10"/>
    <p:sldId id="511" r:id="rId11"/>
    <p:sldId id="512" r:id="rId12"/>
    <p:sldId id="513" r:id="rId13"/>
    <p:sldId id="519" r:id="rId14"/>
    <p:sldId id="521" r:id="rId15"/>
    <p:sldId id="524" r:id="rId16"/>
    <p:sldId id="539" r:id="rId17"/>
    <p:sldId id="525" r:id="rId18"/>
    <p:sldId id="533" r:id="rId19"/>
    <p:sldId id="452" r:id="rId20"/>
    <p:sldId id="528" r:id="rId21"/>
    <p:sldId id="529" r:id="rId22"/>
    <p:sldId id="530" r:id="rId23"/>
    <p:sldId id="518" r:id="rId24"/>
    <p:sldId id="534" r:id="rId25"/>
    <p:sldId id="531" r:id="rId26"/>
    <p:sldId id="535" r:id="rId27"/>
    <p:sldId id="536" r:id="rId28"/>
    <p:sldId id="537" r:id="rId29"/>
    <p:sldId id="538" r:id="rId30"/>
    <p:sldId id="469" r:id="rId31"/>
    <p:sldId id="503" r:id="rId32"/>
    <p:sldId id="501" r:id="rId33"/>
    <p:sldId id="504" r:id="rId34"/>
    <p:sldId id="505" r:id="rId35"/>
    <p:sldId id="544" r:id="rId36"/>
    <p:sldId id="541" r:id="rId37"/>
    <p:sldId id="543" r:id="rId38"/>
    <p:sldId id="526" r:id="rId39"/>
    <p:sldId id="506" r:id="rId40"/>
    <p:sldId id="484" r:id="rId41"/>
    <p:sldId id="470"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Milstead" initials="K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31" autoAdjust="0"/>
    <p:restoredTop sz="77798" autoAdjust="0"/>
  </p:normalViewPr>
  <p:slideViewPr>
    <p:cSldViewPr showGuides="1">
      <p:cViewPr varScale="1">
        <p:scale>
          <a:sx n="70" d="100"/>
          <a:sy n="70" d="100"/>
        </p:scale>
        <p:origin x="966" y="48"/>
      </p:cViewPr>
      <p:guideLst>
        <p:guide orient="horz" pos="2160"/>
        <p:guide pos="2880"/>
      </p:guideLst>
    </p:cSldViewPr>
  </p:slideViewPr>
  <p:notesTextViewPr>
    <p:cViewPr>
      <p:scale>
        <a:sx n="1" d="1"/>
        <a:sy n="1" d="1"/>
      </p:scale>
      <p:origin x="0" y="0"/>
    </p:cViewPr>
  </p:notesTextViewPr>
  <p:sorterViewPr>
    <p:cViewPr>
      <p:scale>
        <a:sx n="66" d="100"/>
        <a:sy n="66" d="100"/>
      </p:scale>
      <p:origin x="0" y="58"/>
    </p:cViewPr>
  </p:sorterViewPr>
  <p:notesViewPr>
    <p:cSldViewPr>
      <p:cViewPr>
        <p:scale>
          <a:sx n="89" d="100"/>
          <a:sy n="89" d="100"/>
        </p:scale>
        <p:origin x="-1051" y="614"/>
      </p:cViewPr>
      <p:guideLst>
        <p:guide orient="horz" pos="2932"/>
        <p:guide pos="2212"/>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C296F-6B08-0D44-A9B2-B6811D05F4D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BD68C50-D3B4-1848-8EA9-4FFB00864135}">
      <dgm:prSet phldrT="[Text]"/>
      <dgm:spPr>
        <a:ln>
          <a:solidFill>
            <a:schemeClr val="tx2">
              <a:lumMod val="75000"/>
            </a:schemeClr>
          </a:solidFill>
        </a:ln>
      </dgm:spPr>
      <dgm:t>
        <a:bodyPr/>
        <a:lstStyle/>
        <a:p>
          <a:r>
            <a:rPr lang="en-US" dirty="0">
              <a:latin typeface="Arial"/>
              <a:cs typeface="Arial"/>
            </a:rPr>
            <a:t>U.S. Department of Labor, Employment &amp; Training Administration</a:t>
          </a:r>
        </a:p>
        <a:p>
          <a:r>
            <a:rPr lang="en-US" dirty="0">
              <a:latin typeface="Arial"/>
              <a:cs typeface="Arial"/>
            </a:rPr>
            <a:t>(National)</a:t>
          </a:r>
        </a:p>
      </dgm:t>
    </dgm:pt>
    <dgm:pt modelId="{C64748D1-2C8B-A14B-A4D8-276463D34889}" type="parTrans" cxnId="{00C15A7B-2F8F-CD46-ACBA-03CD10F2AD7A}">
      <dgm:prSet/>
      <dgm:spPr/>
      <dgm:t>
        <a:bodyPr/>
        <a:lstStyle/>
        <a:p>
          <a:endParaRPr lang="en-US">
            <a:latin typeface="Arial"/>
            <a:cs typeface="Arial"/>
          </a:endParaRPr>
        </a:p>
      </dgm:t>
    </dgm:pt>
    <dgm:pt modelId="{710808CB-713F-4A43-B272-E94CA8951D74}" type="sibTrans" cxnId="{00C15A7B-2F8F-CD46-ACBA-03CD10F2AD7A}">
      <dgm:prSet/>
      <dgm:spPr/>
      <dgm:t>
        <a:bodyPr/>
        <a:lstStyle/>
        <a:p>
          <a:endParaRPr lang="en-US">
            <a:latin typeface="Arial"/>
            <a:cs typeface="Arial"/>
          </a:endParaRPr>
        </a:p>
      </dgm:t>
    </dgm:pt>
    <dgm:pt modelId="{08A164DB-0700-5F46-B9A1-B027F1405942}">
      <dgm:prSet phldrT="[Text]"/>
      <dgm:spPr>
        <a:ln>
          <a:solidFill>
            <a:schemeClr val="tx2">
              <a:lumMod val="75000"/>
            </a:schemeClr>
          </a:solidFill>
        </a:ln>
      </dgm:spPr>
      <dgm:t>
        <a:bodyPr/>
        <a:lstStyle/>
        <a:p>
          <a:r>
            <a:rPr lang="en-US" dirty="0">
              <a:latin typeface="Arial"/>
              <a:cs typeface="Arial"/>
            </a:rPr>
            <a:t>Jobs for the Future</a:t>
          </a:r>
        </a:p>
      </dgm:t>
    </dgm:pt>
    <dgm:pt modelId="{0178B1F8-C721-3C49-BCE7-F32F860131AA}" type="parTrans" cxnId="{84B06D85-AA08-1949-9B9E-E557D93AEFA7}">
      <dgm:prSet/>
      <dgm:spPr>
        <a:ln w="12700">
          <a:solidFill>
            <a:schemeClr val="tx2">
              <a:lumMod val="75000"/>
            </a:schemeClr>
          </a:solidFill>
        </a:ln>
      </dgm:spPr>
      <dgm:t>
        <a:bodyPr/>
        <a:lstStyle/>
        <a:p>
          <a:endParaRPr lang="en-US">
            <a:latin typeface="Arial"/>
            <a:cs typeface="Arial"/>
          </a:endParaRPr>
        </a:p>
      </dgm:t>
    </dgm:pt>
    <dgm:pt modelId="{6822A150-B292-CF46-B564-9EB9535ABC01}" type="sibTrans" cxnId="{84B06D85-AA08-1949-9B9E-E557D93AEFA7}">
      <dgm:prSet/>
      <dgm:spPr/>
      <dgm:t>
        <a:bodyPr/>
        <a:lstStyle/>
        <a:p>
          <a:endParaRPr lang="en-US">
            <a:latin typeface="Arial"/>
            <a:cs typeface="Arial"/>
          </a:endParaRPr>
        </a:p>
      </dgm:t>
    </dgm:pt>
    <dgm:pt modelId="{C16ADBA1-3329-D64D-A923-73E71D12330C}">
      <dgm:prSet/>
      <dgm:spPr>
        <a:ln>
          <a:solidFill>
            <a:schemeClr val="tx2">
              <a:lumMod val="75000"/>
            </a:schemeClr>
          </a:solidFill>
        </a:ln>
      </dgm:spPr>
      <dgm:t>
        <a:bodyPr/>
        <a:lstStyle/>
        <a:p>
          <a:r>
            <a:rPr lang="en-US" dirty="0">
              <a:latin typeface="Arial"/>
              <a:cs typeface="Arial"/>
            </a:rPr>
            <a:t>CalState/Merlot</a:t>
          </a:r>
        </a:p>
      </dgm:t>
    </dgm:pt>
    <dgm:pt modelId="{BF72FF2E-35B7-4846-8E6D-4DE70B77A411}" type="parTrans" cxnId="{524DC614-0EBD-A44F-A552-9AEFEBDE5A29}">
      <dgm:prSet/>
      <dgm:spPr>
        <a:ln w="12700">
          <a:solidFill>
            <a:schemeClr val="tx2">
              <a:lumMod val="75000"/>
            </a:schemeClr>
          </a:solidFill>
        </a:ln>
      </dgm:spPr>
      <dgm:t>
        <a:bodyPr/>
        <a:lstStyle/>
        <a:p>
          <a:endParaRPr lang="en-US">
            <a:latin typeface="Arial"/>
            <a:cs typeface="Arial"/>
          </a:endParaRPr>
        </a:p>
      </dgm:t>
    </dgm:pt>
    <dgm:pt modelId="{F805A922-6147-2E46-942F-8B580B8F2F52}" type="sibTrans" cxnId="{524DC614-0EBD-A44F-A552-9AEFEBDE5A29}">
      <dgm:prSet/>
      <dgm:spPr/>
      <dgm:t>
        <a:bodyPr/>
        <a:lstStyle/>
        <a:p>
          <a:endParaRPr lang="en-US">
            <a:latin typeface="Arial"/>
            <a:cs typeface="Arial"/>
          </a:endParaRPr>
        </a:p>
      </dgm:t>
    </dgm:pt>
    <dgm:pt modelId="{04C027A2-CDF1-4642-90C9-E6FADE5C1CFB}">
      <dgm:prSet/>
      <dgm:spPr>
        <a:ln>
          <a:solidFill>
            <a:schemeClr val="tx2">
              <a:lumMod val="75000"/>
            </a:schemeClr>
          </a:solidFill>
        </a:ln>
      </dgm:spPr>
      <dgm:t>
        <a:bodyPr/>
        <a:lstStyle/>
        <a:p>
          <a:r>
            <a:rPr lang="en-US" dirty="0">
              <a:latin typeface="Arial"/>
              <a:cs typeface="Arial"/>
            </a:rPr>
            <a:t>Maher &amp; Maher </a:t>
          </a:r>
        </a:p>
      </dgm:t>
    </dgm:pt>
    <dgm:pt modelId="{E7BD5B4E-AF1C-5942-BF7B-D719F1B71C54}" type="parTrans" cxnId="{23956645-1DC0-1540-A6F7-3166E06C744F}">
      <dgm:prSet/>
      <dgm:spPr>
        <a:ln w="12700">
          <a:solidFill>
            <a:schemeClr val="tx2">
              <a:lumMod val="75000"/>
            </a:schemeClr>
          </a:solidFill>
        </a:ln>
      </dgm:spPr>
      <dgm:t>
        <a:bodyPr/>
        <a:lstStyle/>
        <a:p>
          <a:endParaRPr lang="en-US">
            <a:latin typeface="Arial"/>
            <a:cs typeface="Arial"/>
          </a:endParaRPr>
        </a:p>
      </dgm:t>
    </dgm:pt>
    <dgm:pt modelId="{D774972B-31DD-4143-B0A6-441769B7E435}" type="sibTrans" cxnId="{23956645-1DC0-1540-A6F7-3166E06C744F}">
      <dgm:prSet/>
      <dgm:spPr/>
      <dgm:t>
        <a:bodyPr/>
        <a:lstStyle/>
        <a:p>
          <a:endParaRPr lang="en-US">
            <a:latin typeface="Arial"/>
            <a:cs typeface="Arial"/>
          </a:endParaRPr>
        </a:p>
      </dgm:t>
    </dgm:pt>
    <dgm:pt modelId="{753F5683-D125-1745-B0B8-1CD860D8BF34}">
      <dgm:prSet/>
      <dgm:spPr>
        <a:ln>
          <a:solidFill>
            <a:schemeClr val="tx2">
              <a:lumMod val="75000"/>
            </a:schemeClr>
          </a:solidFill>
        </a:ln>
      </dgm:spPr>
      <dgm:t>
        <a:bodyPr/>
        <a:lstStyle/>
        <a:p>
          <a:r>
            <a:rPr lang="en-US" dirty="0">
              <a:latin typeface="Arial"/>
              <a:cs typeface="Arial"/>
            </a:rPr>
            <a:t>American Association of Community Colleges</a:t>
          </a:r>
        </a:p>
      </dgm:t>
    </dgm:pt>
    <dgm:pt modelId="{36D2DD83-68FB-C240-924B-E53FB664BB4E}" type="parTrans" cxnId="{C1FF95B4-E4DC-AA4B-9EF3-4AF243CFF51C}">
      <dgm:prSet/>
      <dgm:spPr>
        <a:ln w="12700">
          <a:solidFill>
            <a:schemeClr val="tx2">
              <a:lumMod val="75000"/>
            </a:schemeClr>
          </a:solidFill>
        </a:ln>
      </dgm:spPr>
      <dgm:t>
        <a:bodyPr/>
        <a:lstStyle/>
        <a:p>
          <a:endParaRPr lang="en-US">
            <a:latin typeface="Arial"/>
            <a:cs typeface="Arial"/>
          </a:endParaRPr>
        </a:p>
      </dgm:t>
    </dgm:pt>
    <dgm:pt modelId="{79F04441-1C88-1849-B00C-3C72638C23F4}" type="sibTrans" cxnId="{C1FF95B4-E4DC-AA4B-9EF3-4AF243CFF51C}">
      <dgm:prSet/>
      <dgm:spPr/>
      <dgm:t>
        <a:bodyPr/>
        <a:lstStyle/>
        <a:p>
          <a:endParaRPr lang="en-US">
            <a:latin typeface="Arial"/>
            <a:cs typeface="Arial"/>
          </a:endParaRPr>
        </a:p>
      </dgm:t>
    </dgm:pt>
    <dgm:pt modelId="{A9C14472-D648-1E4E-93C1-1B7ED9FB14CB}">
      <dgm:prSet/>
      <dgm:spPr>
        <a:ln>
          <a:solidFill>
            <a:schemeClr val="tx2">
              <a:lumMod val="75000"/>
            </a:schemeClr>
          </a:solidFill>
        </a:ln>
      </dgm:spPr>
      <dgm:t>
        <a:bodyPr/>
        <a:lstStyle/>
        <a:p>
          <a:r>
            <a:rPr lang="en-US" dirty="0">
              <a:latin typeface="Arial"/>
              <a:cs typeface="Arial"/>
            </a:rPr>
            <a:t>U.S. National Science Foundation</a:t>
          </a:r>
        </a:p>
      </dgm:t>
    </dgm:pt>
    <dgm:pt modelId="{C28AFA86-DA72-D148-8BA6-CDE66A22ADD7}" type="parTrans" cxnId="{D986B12A-8A55-FD4B-A0E9-8319BE8E7C2F}">
      <dgm:prSet/>
      <dgm:spPr/>
      <dgm:t>
        <a:bodyPr/>
        <a:lstStyle/>
        <a:p>
          <a:endParaRPr lang="en-US">
            <a:latin typeface="Arial"/>
            <a:cs typeface="Arial"/>
          </a:endParaRPr>
        </a:p>
      </dgm:t>
    </dgm:pt>
    <dgm:pt modelId="{3C7C4805-A7D9-0E4C-BA4D-11BEC16A39B1}" type="sibTrans" cxnId="{D986B12A-8A55-FD4B-A0E9-8319BE8E7C2F}">
      <dgm:prSet/>
      <dgm:spPr/>
      <dgm:t>
        <a:bodyPr/>
        <a:lstStyle/>
        <a:p>
          <a:endParaRPr lang="en-US">
            <a:latin typeface="Arial"/>
            <a:cs typeface="Arial"/>
          </a:endParaRPr>
        </a:p>
      </dgm:t>
    </dgm:pt>
    <dgm:pt modelId="{4037DDB7-9DFB-2F42-BD74-0FCCD1F41ED7}">
      <dgm:prSet/>
      <dgm:spPr>
        <a:ln>
          <a:solidFill>
            <a:schemeClr val="tx2">
              <a:lumMod val="75000"/>
            </a:schemeClr>
          </a:solidFill>
        </a:ln>
      </dgm:spPr>
      <dgm:t>
        <a:bodyPr/>
        <a:lstStyle/>
        <a:p>
          <a:r>
            <a:rPr lang="en-US" dirty="0">
              <a:latin typeface="Arial"/>
              <a:cs typeface="Arial"/>
            </a:rPr>
            <a:t>ATE Centers</a:t>
          </a:r>
        </a:p>
      </dgm:t>
    </dgm:pt>
    <dgm:pt modelId="{A540A28C-5C8C-0547-9B97-A77B409D9B33}" type="parTrans" cxnId="{93A9B619-78AE-6C45-90F5-A9899870EE5A}">
      <dgm:prSet/>
      <dgm:spPr>
        <a:ln w="12700">
          <a:solidFill>
            <a:schemeClr val="tx2">
              <a:lumMod val="75000"/>
            </a:schemeClr>
          </a:solidFill>
        </a:ln>
      </dgm:spPr>
      <dgm:t>
        <a:bodyPr/>
        <a:lstStyle/>
        <a:p>
          <a:endParaRPr lang="en-US">
            <a:latin typeface="Arial"/>
            <a:cs typeface="Arial"/>
          </a:endParaRPr>
        </a:p>
      </dgm:t>
    </dgm:pt>
    <dgm:pt modelId="{3E9BFF95-E0AE-0C40-BE6B-2A6D56B5E341}" type="sibTrans" cxnId="{93A9B619-78AE-6C45-90F5-A9899870EE5A}">
      <dgm:prSet/>
      <dgm:spPr/>
      <dgm:t>
        <a:bodyPr/>
        <a:lstStyle/>
        <a:p>
          <a:endParaRPr lang="en-US">
            <a:latin typeface="Arial"/>
            <a:cs typeface="Arial"/>
          </a:endParaRPr>
        </a:p>
      </dgm:t>
    </dgm:pt>
    <dgm:pt modelId="{3442899B-68FA-A643-8DAB-214E62BD7585}" type="pres">
      <dgm:prSet presAssocID="{00BC296F-6B08-0D44-A9B2-B6811D05F4DF}" presName="hierChild1" presStyleCnt="0">
        <dgm:presLayoutVars>
          <dgm:chPref val="1"/>
          <dgm:dir/>
          <dgm:animOne val="branch"/>
          <dgm:animLvl val="lvl"/>
          <dgm:resizeHandles/>
        </dgm:presLayoutVars>
      </dgm:prSet>
      <dgm:spPr/>
    </dgm:pt>
    <dgm:pt modelId="{F4946BA7-3CE5-114A-B785-C8F3E1B4DA49}" type="pres">
      <dgm:prSet presAssocID="{BBD68C50-D3B4-1848-8EA9-4FFB00864135}" presName="hierRoot1" presStyleCnt="0"/>
      <dgm:spPr/>
    </dgm:pt>
    <dgm:pt modelId="{FC73F032-B618-114B-BB16-4A4C1BCF590B}" type="pres">
      <dgm:prSet presAssocID="{BBD68C50-D3B4-1848-8EA9-4FFB00864135}" presName="composite" presStyleCnt="0"/>
      <dgm:spPr/>
    </dgm:pt>
    <dgm:pt modelId="{5C1FE5D2-DC51-E14D-8544-A3E28AE58614}" type="pres">
      <dgm:prSet presAssocID="{BBD68C50-D3B4-1848-8EA9-4FFB00864135}" presName="background" presStyleLbl="node0" presStyleIdx="0" presStyleCnt="2"/>
      <dgm:spPr>
        <a:solidFill>
          <a:schemeClr val="tx2">
            <a:lumMod val="75000"/>
          </a:schemeClr>
        </a:solidFill>
        <a:effectLst/>
      </dgm:spPr>
    </dgm:pt>
    <dgm:pt modelId="{9A4F00F8-6A67-5C4B-9E84-0DC5D6ECE23B}" type="pres">
      <dgm:prSet presAssocID="{BBD68C50-D3B4-1848-8EA9-4FFB00864135}" presName="text" presStyleLbl="fgAcc0" presStyleIdx="0" presStyleCnt="2" custScaleX="113597" custScaleY="109950" custLinFactNeighborX="-52844" custLinFactNeighborY="-1482">
        <dgm:presLayoutVars>
          <dgm:chPref val="3"/>
        </dgm:presLayoutVars>
      </dgm:prSet>
      <dgm:spPr/>
    </dgm:pt>
    <dgm:pt modelId="{6649ABFA-C967-9C42-B010-A9C274257A25}" type="pres">
      <dgm:prSet presAssocID="{BBD68C50-D3B4-1848-8EA9-4FFB00864135}" presName="hierChild2" presStyleCnt="0"/>
      <dgm:spPr/>
    </dgm:pt>
    <dgm:pt modelId="{11F25EAC-EF1F-0A41-A139-8A007967E6A7}" type="pres">
      <dgm:prSet presAssocID="{0178B1F8-C721-3C49-BCE7-F32F860131AA}" presName="Name10" presStyleLbl="parChTrans1D2" presStyleIdx="0" presStyleCnt="3"/>
      <dgm:spPr/>
    </dgm:pt>
    <dgm:pt modelId="{04491E9E-CE1E-5344-887E-292CA6D9A973}" type="pres">
      <dgm:prSet presAssocID="{08A164DB-0700-5F46-B9A1-B027F1405942}" presName="hierRoot2" presStyleCnt="0"/>
      <dgm:spPr/>
    </dgm:pt>
    <dgm:pt modelId="{69A53F18-03FD-0740-8D9D-0514558B4A06}" type="pres">
      <dgm:prSet presAssocID="{08A164DB-0700-5F46-B9A1-B027F1405942}" presName="composite2" presStyleCnt="0"/>
      <dgm:spPr/>
    </dgm:pt>
    <dgm:pt modelId="{783A5137-820A-D847-B8CC-B414AB8AF267}" type="pres">
      <dgm:prSet presAssocID="{08A164DB-0700-5F46-B9A1-B027F1405942}" presName="background2" presStyleLbl="node2" presStyleIdx="0" presStyleCnt="3"/>
      <dgm:spPr>
        <a:solidFill>
          <a:schemeClr val="tx2">
            <a:lumMod val="75000"/>
          </a:schemeClr>
        </a:solidFill>
        <a:effectLst/>
      </dgm:spPr>
    </dgm:pt>
    <dgm:pt modelId="{6E50DDCC-9308-574D-9786-08EE1640B632}" type="pres">
      <dgm:prSet presAssocID="{08A164DB-0700-5F46-B9A1-B027F1405942}" presName="text2" presStyleLbl="fgAcc2" presStyleIdx="0" presStyleCnt="3" custLinFactNeighborX="-36939" custLinFactNeighborY="-1265">
        <dgm:presLayoutVars>
          <dgm:chPref val="3"/>
        </dgm:presLayoutVars>
      </dgm:prSet>
      <dgm:spPr/>
    </dgm:pt>
    <dgm:pt modelId="{57859B20-A491-C14E-8B47-262AD3FB3C9C}" type="pres">
      <dgm:prSet presAssocID="{08A164DB-0700-5F46-B9A1-B027F1405942}" presName="hierChild3" presStyleCnt="0"/>
      <dgm:spPr/>
    </dgm:pt>
    <dgm:pt modelId="{730BCF91-5994-2044-81BC-E029013DA0AA}" type="pres">
      <dgm:prSet presAssocID="{E7BD5B4E-AF1C-5942-BF7B-D719F1B71C54}" presName="Name17" presStyleLbl="parChTrans1D3" presStyleIdx="0" presStyleCnt="2"/>
      <dgm:spPr/>
    </dgm:pt>
    <dgm:pt modelId="{8BDEB65C-7C86-7645-A3A3-D94EBA93D6FD}" type="pres">
      <dgm:prSet presAssocID="{04C027A2-CDF1-4642-90C9-E6FADE5C1CFB}" presName="hierRoot3" presStyleCnt="0"/>
      <dgm:spPr/>
    </dgm:pt>
    <dgm:pt modelId="{15A826FD-21B7-714F-A8CA-0CACF4907DED}" type="pres">
      <dgm:prSet presAssocID="{04C027A2-CDF1-4642-90C9-E6FADE5C1CFB}" presName="composite3" presStyleCnt="0"/>
      <dgm:spPr/>
    </dgm:pt>
    <dgm:pt modelId="{D841183A-AE99-E34F-AEEC-BFDDDA6B149E}" type="pres">
      <dgm:prSet presAssocID="{04C027A2-CDF1-4642-90C9-E6FADE5C1CFB}" presName="background3" presStyleLbl="node3" presStyleIdx="0" presStyleCnt="2"/>
      <dgm:spPr>
        <a:solidFill>
          <a:schemeClr val="tx2">
            <a:lumMod val="75000"/>
          </a:schemeClr>
        </a:solidFill>
        <a:effectLst/>
      </dgm:spPr>
    </dgm:pt>
    <dgm:pt modelId="{55779194-4F51-174B-9273-E67853468299}" type="pres">
      <dgm:prSet presAssocID="{04C027A2-CDF1-4642-90C9-E6FADE5C1CFB}" presName="text3" presStyleLbl="fgAcc3" presStyleIdx="0" presStyleCnt="2">
        <dgm:presLayoutVars>
          <dgm:chPref val="3"/>
        </dgm:presLayoutVars>
      </dgm:prSet>
      <dgm:spPr/>
    </dgm:pt>
    <dgm:pt modelId="{7AA7BB12-1E7F-7D43-A01E-E1F19278C76C}" type="pres">
      <dgm:prSet presAssocID="{04C027A2-CDF1-4642-90C9-E6FADE5C1CFB}" presName="hierChild4" presStyleCnt="0"/>
      <dgm:spPr/>
    </dgm:pt>
    <dgm:pt modelId="{80EC68D4-94F4-744A-A03B-1EB6E5866716}" type="pres">
      <dgm:prSet presAssocID="{36D2DD83-68FB-C240-924B-E53FB664BB4E}" presName="Name17" presStyleLbl="parChTrans1D3" presStyleIdx="1" presStyleCnt="2"/>
      <dgm:spPr/>
    </dgm:pt>
    <dgm:pt modelId="{34BC33A0-ED39-DE4F-8A9F-338B5DB527DD}" type="pres">
      <dgm:prSet presAssocID="{753F5683-D125-1745-B0B8-1CD860D8BF34}" presName="hierRoot3" presStyleCnt="0"/>
      <dgm:spPr/>
    </dgm:pt>
    <dgm:pt modelId="{C879E55B-7DBC-0A46-B6DA-7A7E7A671055}" type="pres">
      <dgm:prSet presAssocID="{753F5683-D125-1745-B0B8-1CD860D8BF34}" presName="composite3" presStyleCnt="0"/>
      <dgm:spPr/>
    </dgm:pt>
    <dgm:pt modelId="{58E25500-82D6-5146-A221-84A9B541C842}" type="pres">
      <dgm:prSet presAssocID="{753F5683-D125-1745-B0B8-1CD860D8BF34}" presName="background3" presStyleLbl="node3" presStyleIdx="1" presStyleCnt="2"/>
      <dgm:spPr>
        <a:solidFill>
          <a:schemeClr val="tx2">
            <a:lumMod val="75000"/>
          </a:schemeClr>
        </a:solidFill>
      </dgm:spPr>
    </dgm:pt>
    <dgm:pt modelId="{6CA8EF98-5A7C-8443-99AC-2F342BF4CC08}" type="pres">
      <dgm:prSet presAssocID="{753F5683-D125-1745-B0B8-1CD860D8BF34}" presName="text3" presStyleLbl="fgAcc3" presStyleIdx="1" presStyleCnt="2">
        <dgm:presLayoutVars>
          <dgm:chPref val="3"/>
        </dgm:presLayoutVars>
      </dgm:prSet>
      <dgm:spPr/>
    </dgm:pt>
    <dgm:pt modelId="{5AFB516C-8B19-1347-A340-BD44FA087715}" type="pres">
      <dgm:prSet presAssocID="{753F5683-D125-1745-B0B8-1CD860D8BF34}" presName="hierChild4" presStyleCnt="0"/>
      <dgm:spPr/>
    </dgm:pt>
    <dgm:pt modelId="{7D21B660-304A-0C45-8362-25E82F2E7D1A}" type="pres">
      <dgm:prSet presAssocID="{BF72FF2E-35B7-4846-8E6D-4DE70B77A411}" presName="Name10" presStyleLbl="parChTrans1D2" presStyleIdx="1" presStyleCnt="3"/>
      <dgm:spPr/>
    </dgm:pt>
    <dgm:pt modelId="{387C680B-E952-F04F-8840-6329408C4FF2}" type="pres">
      <dgm:prSet presAssocID="{C16ADBA1-3329-D64D-A923-73E71D12330C}" presName="hierRoot2" presStyleCnt="0"/>
      <dgm:spPr/>
    </dgm:pt>
    <dgm:pt modelId="{14AE68B9-FE25-6547-9774-6FB5767EC7AF}" type="pres">
      <dgm:prSet presAssocID="{C16ADBA1-3329-D64D-A923-73E71D12330C}" presName="composite2" presStyleCnt="0"/>
      <dgm:spPr/>
    </dgm:pt>
    <dgm:pt modelId="{646F3537-73EB-B949-918D-3B7B930AA6F5}" type="pres">
      <dgm:prSet presAssocID="{C16ADBA1-3329-D64D-A923-73E71D12330C}" presName="background2" presStyleLbl="node2" presStyleIdx="1" presStyleCnt="3"/>
      <dgm:spPr>
        <a:solidFill>
          <a:schemeClr val="tx2">
            <a:lumMod val="75000"/>
          </a:schemeClr>
        </a:solidFill>
        <a:effectLst/>
      </dgm:spPr>
    </dgm:pt>
    <dgm:pt modelId="{29CED845-19D1-E94E-8929-4CD240F70DCF}" type="pres">
      <dgm:prSet presAssocID="{C16ADBA1-3329-D64D-A923-73E71D12330C}" presName="text2" presStyleLbl="fgAcc2" presStyleIdx="1" presStyleCnt="3" custLinFactNeighborX="-33727" custLinFactNeighborY="-3794">
        <dgm:presLayoutVars>
          <dgm:chPref val="3"/>
        </dgm:presLayoutVars>
      </dgm:prSet>
      <dgm:spPr/>
    </dgm:pt>
    <dgm:pt modelId="{19852B07-4D31-214F-9301-B80B7570A269}" type="pres">
      <dgm:prSet presAssocID="{C16ADBA1-3329-D64D-A923-73E71D12330C}" presName="hierChild3" presStyleCnt="0"/>
      <dgm:spPr/>
    </dgm:pt>
    <dgm:pt modelId="{F8E47508-4D92-4841-B7F5-2B43DF9D01CA}" type="pres">
      <dgm:prSet presAssocID="{A9C14472-D648-1E4E-93C1-1B7ED9FB14CB}" presName="hierRoot1" presStyleCnt="0"/>
      <dgm:spPr/>
    </dgm:pt>
    <dgm:pt modelId="{B2BA61A3-B21F-2F4F-A27F-1E993EFF1F4B}" type="pres">
      <dgm:prSet presAssocID="{A9C14472-D648-1E4E-93C1-1B7ED9FB14CB}" presName="composite" presStyleCnt="0"/>
      <dgm:spPr/>
    </dgm:pt>
    <dgm:pt modelId="{EF2F118D-C820-304A-83D6-27A1A959A5FB}" type="pres">
      <dgm:prSet presAssocID="{A9C14472-D648-1E4E-93C1-1B7ED9FB14CB}" presName="background" presStyleLbl="node0" presStyleIdx="1" presStyleCnt="2"/>
      <dgm:spPr>
        <a:solidFill>
          <a:schemeClr val="tx2">
            <a:lumMod val="75000"/>
          </a:schemeClr>
        </a:solidFill>
        <a:effectLst/>
      </dgm:spPr>
    </dgm:pt>
    <dgm:pt modelId="{A8C405E2-5814-1346-B374-16BF34682930}" type="pres">
      <dgm:prSet presAssocID="{A9C14472-D648-1E4E-93C1-1B7ED9FB14CB}" presName="text" presStyleLbl="fgAcc0" presStyleIdx="1" presStyleCnt="2" custLinFactNeighborX="-66651" custLinFactNeighborY="2529">
        <dgm:presLayoutVars>
          <dgm:chPref val="3"/>
        </dgm:presLayoutVars>
      </dgm:prSet>
      <dgm:spPr/>
    </dgm:pt>
    <dgm:pt modelId="{62A3ED94-654E-E941-A0F8-294D22630DC7}" type="pres">
      <dgm:prSet presAssocID="{A9C14472-D648-1E4E-93C1-1B7ED9FB14CB}" presName="hierChild2" presStyleCnt="0"/>
      <dgm:spPr/>
    </dgm:pt>
    <dgm:pt modelId="{B4C3B5E3-D81B-994D-BB40-67475EE41359}" type="pres">
      <dgm:prSet presAssocID="{A540A28C-5C8C-0547-9B97-A77B409D9B33}" presName="Name10" presStyleLbl="parChTrans1D2" presStyleIdx="2" presStyleCnt="3"/>
      <dgm:spPr/>
    </dgm:pt>
    <dgm:pt modelId="{6300A319-EE00-0344-9BFC-D6F49AE21F3F}" type="pres">
      <dgm:prSet presAssocID="{4037DDB7-9DFB-2F42-BD74-0FCCD1F41ED7}" presName="hierRoot2" presStyleCnt="0"/>
      <dgm:spPr/>
    </dgm:pt>
    <dgm:pt modelId="{2995CDD1-F185-AC4D-9E55-C1A4942C1989}" type="pres">
      <dgm:prSet presAssocID="{4037DDB7-9DFB-2F42-BD74-0FCCD1F41ED7}" presName="composite2" presStyleCnt="0"/>
      <dgm:spPr/>
    </dgm:pt>
    <dgm:pt modelId="{BC6575E1-2812-5C43-951F-E9EB66CF75F5}" type="pres">
      <dgm:prSet presAssocID="{4037DDB7-9DFB-2F42-BD74-0FCCD1F41ED7}" presName="background2" presStyleLbl="node2" presStyleIdx="2" presStyleCnt="3"/>
      <dgm:spPr>
        <a:solidFill>
          <a:schemeClr val="tx2">
            <a:lumMod val="75000"/>
          </a:schemeClr>
        </a:solidFill>
        <a:effectLst/>
      </dgm:spPr>
    </dgm:pt>
    <dgm:pt modelId="{8D17BB9B-4AAD-8940-806B-57018B5F9E40}" type="pres">
      <dgm:prSet presAssocID="{4037DDB7-9DFB-2F42-BD74-0FCCD1F41ED7}" presName="text2" presStyleLbl="fgAcc2" presStyleIdx="2" presStyleCnt="3" custLinFactNeighborX="-8030" custLinFactNeighborY="68288">
        <dgm:presLayoutVars>
          <dgm:chPref val="3"/>
        </dgm:presLayoutVars>
      </dgm:prSet>
      <dgm:spPr/>
    </dgm:pt>
    <dgm:pt modelId="{44084721-95C0-2C40-A650-52AF1ECC7A56}" type="pres">
      <dgm:prSet presAssocID="{4037DDB7-9DFB-2F42-BD74-0FCCD1F41ED7}" presName="hierChild3" presStyleCnt="0"/>
      <dgm:spPr/>
    </dgm:pt>
  </dgm:ptLst>
  <dgm:cxnLst>
    <dgm:cxn modelId="{78544ABA-92D1-4132-A45F-E097769381C2}" type="presOf" srcId="{A540A28C-5C8C-0547-9B97-A77B409D9B33}" destId="{B4C3B5E3-D81B-994D-BB40-67475EE41359}" srcOrd="0" destOrd="0" presId="urn:microsoft.com/office/officeart/2005/8/layout/hierarchy1"/>
    <dgm:cxn modelId="{EC4DF079-6D22-4451-A43A-6C8A920550A3}" type="presOf" srcId="{BF72FF2E-35B7-4846-8E6D-4DE70B77A411}" destId="{7D21B660-304A-0C45-8362-25E82F2E7D1A}" srcOrd="0" destOrd="0" presId="urn:microsoft.com/office/officeart/2005/8/layout/hierarchy1"/>
    <dgm:cxn modelId="{84B06D85-AA08-1949-9B9E-E557D93AEFA7}" srcId="{BBD68C50-D3B4-1848-8EA9-4FFB00864135}" destId="{08A164DB-0700-5F46-B9A1-B027F1405942}" srcOrd="0" destOrd="0" parTransId="{0178B1F8-C721-3C49-BCE7-F32F860131AA}" sibTransId="{6822A150-B292-CF46-B564-9EB9535ABC01}"/>
    <dgm:cxn modelId="{6D84B96C-E934-4324-B88F-9DA6EB7101CE}" type="presOf" srcId="{BBD68C50-D3B4-1848-8EA9-4FFB00864135}" destId="{9A4F00F8-6A67-5C4B-9E84-0DC5D6ECE23B}" srcOrd="0" destOrd="0" presId="urn:microsoft.com/office/officeart/2005/8/layout/hierarchy1"/>
    <dgm:cxn modelId="{C1FF95B4-E4DC-AA4B-9EF3-4AF243CFF51C}" srcId="{08A164DB-0700-5F46-B9A1-B027F1405942}" destId="{753F5683-D125-1745-B0B8-1CD860D8BF34}" srcOrd="1" destOrd="0" parTransId="{36D2DD83-68FB-C240-924B-E53FB664BB4E}" sibTransId="{79F04441-1C88-1849-B00C-3C72638C23F4}"/>
    <dgm:cxn modelId="{92B43754-969C-4FFA-80A2-7E80DBEB0BE1}" type="presOf" srcId="{08A164DB-0700-5F46-B9A1-B027F1405942}" destId="{6E50DDCC-9308-574D-9786-08EE1640B632}" srcOrd="0" destOrd="0" presId="urn:microsoft.com/office/officeart/2005/8/layout/hierarchy1"/>
    <dgm:cxn modelId="{438BE4C0-D8E6-413F-A38B-8189CA0D04C2}" type="presOf" srcId="{A9C14472-D648-1E4E-93C1-1B7ED9FB14CB}" destId="{A8C405E2-5814-1346-B374-16BF34682930}" srcOrd="0" destOrd="0" presId="urn:microsoft.com/office/officeart/2005/8/layout/hierarchy1"/>
    <dgm:cxn modelId="{00C15A7B-2F8F-CD46-ACBA-03CD10F2AD7A}" srcId="{00BC296F-6B08-0D44-A9B2-B6811D05F4DF}" destId="{BBD68C50-D3B4-1848-8EA9-4FFB00864135}" srcOrd="0" destOrd="0" parTransId="{C64748D1-2C8B-A14B-A4D8-276463D34889}" sibTransId="{710808CB-713F-4A43-B272-E94CA8951D74}"/>
    <dgm:cxn modelId="{524DC614-0EBD-A44F-A552-9AEFEBDE5A29}" srcId="{BBD68C50-D3B4-1848-8EA9-4FFB00864135}" destId="{C16ADBA1-3329-D64D-A923-73E71D12330C}" srcOrd="1" destOrd="0" parTransId="{BF72FF2E-35B7-4846-8E6D-4DE70B77A411}" sibTransId="{F805A922-6147-2E46-942F-8B580B8F2F52}"/>
    <dgm:cxn modelId="{AF385604-5951-4F26-9B68-DE1CD03EA71E}" type="presOf" srcId="{4037DDB7-9DFB-2F42-BD74-0FCCD1F41ED7}" destId="{8D17BB9B-4AAD-8940-806B-57018B5F9E40}" srcOrd="0" destOrd="0" presId="urn:microsoft.com/office/officeart/2005/8/layout/hierarchy1"/>
    <dgm:cxn modelId="{8369B833-A52E-4082-B25D-24BF3A849FC3}" type="presOf" srcId="{36D2DD83-68FB-C240-924B-E53FB664BB4E}" destId="{80EC68D4-94F4-744A-A03B-1EB6E5866716}" srcOrd="0" destOrd="0" presId="urn:microsoft.com/office/officeart/2005/8/layout/hierarchy1"/>
    <dgm:cxn modelId="{F619CA59-8787-418C-B10C-096488CCEF5A}" type="presOf" srcId="{C16ADBA1-3329-D64D-A923-73E71D12330C}" destId="{29CED845-19D1-E94E-8929-4CD240F70DCF}" srcOrd="0" destOrd="0" presId="urn:microsoft.com/office/officeart/2005/8/layout/hierarchy1"/>
    <dgm:cxn modelId="{23956645-1DC0-1540-A6F7-3166E06C744F}" srcId="{08A164DB-0700-5F46-B9A1-B027F1405942}" destId="{04C027A2-CDF1-4642-90C9-E6FADE5C1CFB}" srcOrd="0" destOrd="0" parTransId="{E7BD5B4E-AF1C-5942-BF7B-D719F1B71C54}" sibTransId="{D774972B-31DD-4143-B0A6-441769B7E435}"/>
    <dgm:cxn modelId="{E81B7ADE-57CC-4276-AA6F-D3A6FB09CB0B}" type="presOf" srcId="{00BC296F-6B08-0D44-A9B2-B6811D05F4DF}" destId="{3442899B-68FA-A643-8DAB-214E62BD7585}" srcOrd="0" destOrd="0" presId="urn:microsoft.com/office/officeart/2005/8/layout/hierarchy1"/>
    <dgm:cxn modelId="{D986B12A-8A55-FD4B-A0E9-8319BE8E7C2F}" srcId="{00BC296F-6B08-0D44-A9B2-B6811D05F4DF}" destId="{A9C14472-D648-1E4E-93C1-1B7ED9FB14CB}" srcOrd="1" destOrd="0" parTransId="{C28AFA86-DA72-D148-8BA6-CDE66A22ADD7}" sibTransId="{3C7C4805-A7D9-0E4C-BA4D-11BEC16A39B1}"/>
    <dgm:cxn modelId="{A34F0DF3-5A84-47AD-8DDC-890CD9D571AF}" type="presOf" srcId="{753F5683-D125-1745-B0B8-1CD860D8BF34}" destId="{6CA8EF98-5A7C-8443-99AC-2F342BF4CC08}" srcOrd="0" destOrd="0" presId="urn:microsoft.com/office/officeart/2005/8/layout/hierarchy1"/>
    <dgm:cxn modelId="{97AC3784-9903-4B75-8BED-F011D88A151C}" type="presOf" srcId="{E7BD5B4E-AF1C-5942-BF7B-D719F1B71C54}" destId="{730BCF91-5994-2044-81BC-E029013DA0AA}" srcOrd="0" destOrd="0" presId="urn:microsoft.com/office/officeart/2005/8/layout/hierarchy1"/>
    <dgm:cxn modelId="{93A9B619-78AE-6C45-90F5-A9899870EE5A}" srcId="{A9C14472-D648-1E4E-93C1-1B7ED9FB14CB}" destId="{4037DDB7-9DFB-2F42-BD74-0FCCD1F41ED7}" srcOrd="0" destOrd="0" parTransId="{A540A28C-5C8C-0547-9B97-A77B409D9B33}" sibTransId="{3E9BFF95-E0AE-0C40-BE6B-2A6D56B5E341}"/>
    <dgm:cxn modelId="{5CF69DE8-EBA6-4FC7-8557-A33C61C755A7}" type="presOf" srcId="{04C027A2-CDF1-4642-90C9-E6FADE5C1CFB}" destId="{55779194-4F51-174B-9273-E67853468299}" srcOrd="0" destOrd="0" presId="urn:microsoft.com/office/officeart/2005/8/layout/hierarchy1"/>
    <dgm:cxn modelId="{277E6CAA-1DF8-446C-B1D3-3DDA9A07ED45}" type="presOf" srcId="{0178B1F8-C721-3C49-BCE7-F32F860131AA}" destId="{11F25EAC-EF1F-0A41-A139-8A007967E6A7}" srcOrd="0" destOrd="0" presId="urn:microsoft.com/office/officeart/2005/8/layout/hierarchy1"/>
    <dgm:cxn modelId="{2FDA25E4-9669-4227-B054-741493F3CEAE}" type="presParOf" srcId="{3442899B-68FA-A643-8DAB-214E62BD7585}" destId="{F4946BA7-3CE5-114A-B785-C8F3E1B4DA49}" srcOrd="0" destOrd="0" presId="urn:microsoft.com/office/officeart/2005/8/layout/hierarchy1"/>
    <dgm:cxn modelId="{F1EB33DF-5B03-4EAC-9922-B486FE68972A}" type="presParOf" srcId="{F4946BA7-3CE5-114A-B785-C8F3E1B4DA49}" destId="{FC73F032-B618-114B-BB16-4A4C1BCF590B}" srcOrd="0" destOrd="0" presId="urn:microsoft.com/office/officeart/2005/8/layout/hierarchy1"/>
    <dgm:cxn modelId="{1CA1D185-269A-4D81-A323-884285E26C63}" type="presParOf" srcId="{FC73F032-B618-114B-BB16-4A4C1BCF590B}" destId="{5C1FE5D2-DC51-E14D-8544-A3E28AE58614}" srcOrd="0" destOrd="0" presId="urn:microsoft.com/office/officeart/2005/8/layout/hierarchy1"/>
    <dgm:cxn modelId="{5EE60C45-EEF3-4391-997B-710F1F48F65D}" type="presParOf" srcId="{FC73F032-B618-114B-BB16-4A4C1BCF590B}" destId="{9A4F00F8-6A67-5C4B-9E84-0DC5D6ECE23B}" srcOrd="1" destOrd="0" presId="urn:microsoft.com/office/officeart/2005/8/layout/hierarchy1"/>
    <dgm:cxn modelId="{02D86688-FA4D-4E1B-85E9-8BB8C24333BD}" type="presParOf" srcId="{F4946BA7-3CE5-114A-B785-C8F3E1B4DA49}" destId="{6649ABFA-C967-9C42-B010-A9C274257A25}" srcOrd="1" destOrd="0" presId="urn:microsoft.com/office/officeart/2005/8/layout/hierarchy1"/>
    <dgm:cxn modelId="{75439231-2F69-4A77-BE08-7B88B2EAC28E}" type="presParOf" srcId="{6649ABFA-C967-9C42-B010-A9C274257A25}" destId="{11F25EAC-EF1F-0A41-A139-8A007967E6A7}" srcOrd="0" destOrd="0" presId="urn:microsoft.com/office/officeart/2005/8/layout/hierarchy1"/>
    <dgm:cxn modelId="{0E1912CF-FB43-4452-BB9D-9BA024C522FE}" type="presParOf" srcId="{6649ABFA-C967-9C42-B010-A9C274257A25}" destId="{04491E9E-CE1E-5344-887E-292CA6D9A973}" srcOrd="1" destOrd="0" presId="urn:microsoft.com/office/officeart/2005/8/layout/hierarchy1"/>
    <dgm:cxn modelId="{5FFD40FD-7532-4FC9-963F-8895E4D7AA29}" type="presParOf" srcId="{04491E9E-CE1E-5344-887E-292CA6D9A973}" destId="{69A53F18-03FD-0740-8D9D-0514558B4A06}" srcOrd="0" destOrd="0" presId="urn:microsoft.com/office/officeart/2005/8/layout/hierarchy1"/>
    <dgm:cxn modelId="{AB28EDD1-D81C-43B4-BC92-19D0CD9C9B42}" type="presParOf" srcId="{69A53F18-03FD-0740-8D9D-0514558B4A06}" destId="{783A5137-820A-D847-B8CC-B414AB8AF267}" srcOrd="0" destOrd="0" presId="urn:microsoft.com/office/officeart/2005/8/layout/hierarchy1"/>
    <dgm:cxn modelId="{8923D625-B347-4631-A9FB-7A769D3ACE62}" type="presParOf" srcId="{69A53F18-03FD-0740-8D9D-0514558B4A06}" destId="{6E50DDCC-9308-574D-9786-08EE1640B632}" srcOrd="1" destOrd="0" presId="urn:microsoft.com/office/officeart/2005/8/layout/hierarchy1"/>
    <dgm:cxn modelId="{034152B3-5C2A-46CB-BE56-C65A52F6404C}" type="presParOf" srcId="{04491E9E-CE1E-5344-887E-292CA6D9A973}" destId="{57859B20-A491-C14E-8B47-262AD3FB3C9C}" srcOrd="1" destOrd="0" presId="urn:microsoft.com/office/officeart/2005/8/layout/hierarchy1"/>
    <dgm:cxn modelId="{C9FDAC1C-75E2-4B94-8609-1BE746934A4A}" type="presParOf" srcId="{57859B20-A491-C14E-8B47-262AD3FB3C9C}" destId="{730BCF91-5994-2044-81BC-E029013DA0AA}" srcOrd="0" destOrd="0" presId="urn:microsoft.com/office/officeart/2005/8/layout/hierarchy1"/>
    <dgm:cxn modelId="{09D16D5C-B5BC-4937-AF3B-73FA9F0BF642}" type="presParOf" srcId="{57859B20-A491-C14E-8B47-262AD3FB3C9C}" destId="{8BDEB65C-7C86-7645-A3A3-D94EBA93D6FD}" srcOrd="1" destOrd="0" presId="urn:microsoft.com/office/officeart/2005/8/layout/hierarchy1"/>
    <dgm:cxn modelId="{670A47AC-2227-4DA2-971F-52F360CD336A}" type="presParOf" srcId="{8BDEB65C-7C86-7645-A3A3-D94EBA93D6FD}" destId="{15A826FD-21B7-714F-A8CA-0CACF4907DED}" srcOrd="0" destOrd="0" presId="urn:microsoft.com/office/officeart/2005/8/layout/hierarchy1"/>
    <dgm:cxn modelId="{70711CA5-E8FD-4A18-83A1-5F102D8C10CA}" type="presParOf" srcId="{15A826FD-21B7-714F-A8CA-0CACF4907DED}" destId="{D841183A-AE99-E34F-AEEC-BFDDDA6B149E}" srcOrd="0" destOrd="0" presId="urn:microsoft.com/office/officeart/2005/8/layout/hierarchy1"/>
    <dgm:cxn modelId="{B17BFC87-55D5-4567-98F1-3A307D0C0A77}" type="presParOf" srcId="{15A826FD-21B7-714F-A8CA-0CACF4907DED}" destId="{55779194-4F51-174B-9273-E67853468299}" srcOrd="1" destOrd="0" presId="urn:microsoft.com/office/officeart/2005/8/layout/hierarchy1"/>
    <dgm:cxn modelId="{C0E14093-ACF6-437B-99F4-3CA43ED89D64}" type="presParOf" srcId="{8BDEB65C-7C86-7645-A3A3-D94EBA93D6FD}" destId="{7AA7BB12-1E7F-7D43-A01E-E1F19278C76C}" srcOrd="1" destOrd="0" presId="urn:microsoft.com/office/officeart/2005/8/layout/hierarchy1"/>
    <dgm:cxn modelId="{2A368BF8-13B2-4924-8352-CA4387E1354C}" type="presParOf" srcId="{57859B20-A491-C14E-8B47-262AD3FB3C9C}" destId="{80EC68D4-94F4-744A-A03B-1EB6E5866716}" srcOrd="2" destOrd="0" presId="urn:microsoft.com/office/officeart/2005/8/layout/hierarchy1"/>
    <dgm:cxn modelId="{EFAD1F9A-7E6F-44F3-BE8D-B35238869155}" type="presParOf" srcId="{57859B20-A491-C14E-8B47-262AD3FB3C9C}" destId="{34BC33A0-ED39-DE4F-8A9F-338B5DB527DD}" srcOrd="3" destOrd="0" presId="urn:microsoft.com/office/officeart/2005/8/layout/hierarchy1"/>
    <dgm:cxn modelId="{07F0BBAF-FB00-4F74-8D31-257A2CFB82F4}" type="presParOf" srcId="{34BC33A0-ED39-DE4F-8A9F-338B5DB527DD}" destId="{C879E55B-7DBC-0A46-B6DA-7A7E7A671055}" srcOrd="0" destOrd="0" presId="urn:microsoft.com/office/officeart/2005/8/layout/hierarchy1"/>
    <dgm:cxn modelId="{A6123D40-F652-4B19-BFC2-12F86B39B15D}" type="presParOf" srcId="{C879E55B-7DBC-0A46-B6DA-7A7E7A671055}" destId="{58E25500-82D6-5146-A221-84A9B541C842}" srcOrd="0" destOrd="0" presId="urn:microsoft.com/office/officeart/2005/8/layout/hierarchy1"/>
    <dgm:cxn modelId="{A4B48C53-305A-4D3E-988B-29C4BF802AEF}" type="presParOf" srcId="{C879E55B-7DBC-0A46-B6DA-7A7E7A671055}" destId="{6CA8EF98-5A7C-8443-99AC-2F342BF4CC08}" srcOrd="1" destOrd="0" presId="urn:microsoft.com/office/officeart/2005/8/layout/hierarchy1"/>
    <dgm:cxn modelId="{735D4B3C-CA22-4068-9666-2A2EF24EB8F5}" type="presParOf" srcId="{34BC33A0-ED39-DE4F-8A9F-338B5DB527DD}" destId="{5AFB516C-8B19-1347-A340-BD44FA087715}" srcOrd="1" destOrd="0" presId="urn:microsoft.com/office/officeart/2005/8/layout/hierarchy1"/>
    <dgm:cxn modelId="{16CB2143-75ED-4701-A4F4-97F60DBFD04E}" type="presParOf" srcId="{6649ABFA-C967-9C42-B010-A9C274257A25}" destId="{7D21B660-304A-0C45-8362-25E82F2E7D1A}" srcOrd="2" destOrd="0" presId="urn:microsoft.com/office/officeart/2005/8/layout/hierarchy1"/>
    <dgm:cxn modelId="{27D22CA6-1204-484A-9EAC-1905E1663D80}" type="presParOf" srcId="{6649ABFA-C967-9C42-B010-A9C274257A25}" destId="{387C680B-E952-F04F-8840-6329408C4FF2}" srcOrd="3" destOrd="0" presId="urn:microsoft.com/office/officeart/2005/8/layout/hierarchy1"/>
    <dgm:cxn modelId="{213EF0D5-B257-464A-95C8-71BBFE94BCBE}" type="presParOf" srcId="{387C680B-E952-F04F-8840-6329408C4FF2}" destId="{14AE68B9-FE25-6547-9774-6FB5767EC7AF}" srcOrd="0" destOrd="0" presId="urn:microsoft.com/office/officeart/2005/8/layout/hierarchy1"/>
    <dgm:cxn modelId="{E62ABE9E-722B-4F3A-BDA1-973EC169BDD4}" type="presParOf" srcId="{14AE68B9-FE25-6547-9774-6FB5767EC7AF}" destId="{646F3537-73EB-B949-918D-3B7B930AA6F5}" srcOrd="0" destOrd="0" presId="urn:microsoft.com/office/officeart/2005/8/layout/hierarchy1"/>
    <dgm:cxn modelId="{8892D097-FF42-4C40-83D5-D017F5700850}" type="presParOf" srcId="{14AE68B9-FE25-6547-9774-6FB5767EC7AF}" destId="{29CED845-19D1-E94E-8929-4CD240F70DCF}" srcOrd="1" destOrd="0" presId="urn:microsoft.com/office/officeart/2005/8/layout/hierarchy1"/>
    <dgm:cxn modelId="{3B671199-AEC4-41D4-876E-1BD1F2FD9F0B}" type="presParOf" srcId="{387C680B-E952-F04F-8840-6329408C4FF2}" destId="{19852B07-4D31-214F-9301-B80B7570A269}" srcOrd="1" destOrd="0" presId="urn:microsoft.com/office/officeart/2005/8/layout/hierarchy1"/>
    <dgm:cxn modelId="{E3CBE0FD-38D2-4334-B47F-09E5C95A5B46}" type="presParOf" srcId="{3442899B-68FA-A643-8DAB-214E62BD7585}" destId="{F8E47508-4D92-4841-B7F5-2B43DF9D01CA}" srcOrd="1" destOrd="0" presId="urn:microsoft.com/office/officeart/2005/8/layout/hierarchy1"/>
    <dgm:cxn modelId="{53E7E3AF-D676-469C-8207-809E767250D6}" type="presParOf" srcId="{F8E47508-4D92-4841-B7F5-2B43DF9D01CA}" destId="{B2BA61A3-B21F-2F4F-A27F-1E993EFF1F4B}" srcOrd="0" destOrd="0" presId="urn:microsoft.com/office/officeart/2005/8/layout/hierarchy1"/>
    <dgm:cxn modelId="{B9D068E8-65A8-4D4F-84C4-F033C4DB6483}" type="presParOf" srcId="{B2BA61A3-B21F-2F4F-A27F-1E993EFF1F4B}" destId="{EF2F118D-C820-304A-83D6-27A1A959A5FB}" srcOrd="0" destOrd="0" presId="urn:microsoft.com/office/officeart/2005/8/layout/hierarchy1"/>
    <dgm:cxn modelId="{38B8C640-ABDF-4102-BF7D-F2C61FDA8B80}" type="presParOf" srcId="{B2BA61A3-B21F-2F4F-A27F-1E993EFF1F4B}" destId="{A8C405E2-5814-1346-B374-16BF34682930}" srcOrd="1" destOrd="0" presId="urn:microsoft.com/office/officeart/2005/8/layout/hierarchy1"/>
    <dgm:cxn modelId="{D69C843E-FBFD-4441-A433-3193FD31DE1A}" type="presParOf" srcId="{F8E47508-4D92-4841-B7F5-2B43DF9D01CA}" destId="{62A3ED94-654E-E941-A0F8-294D22630DC7}" srcOrd="1" destOrd="0" presId="urn:microsoft.com/office/officeart/2005/8/layout/hierarchy1"/>
    <dgm:cxn modelId="{EFB3CB54-E3EA-441E-9536-10B33B710865}" type="presParOf" srcId="{62A3ED94-654E-E941-A0F8-294D22630DC7}" destId="{B4C3B5E3-D81B-994D-BB40-67475EE41359}" srcOrd="0" destOrd="0" presId="urn:microsoft.com/office/officeart/2005/8/layout/hierarchy1"/>
    <dgm:cxn modelId="{D5255165-C86D-4A29-95CB-54602BCF9685}" type="presParOf" srcId="{62A3ED94-654E-E941-A0F8-294D22630DC7}" destId="{6300A319-EE00-0344-9BFC-D6F49AE21F3F}" srcOrd="1" destOrd="0" presId="urn:microsoft.com/office/officeart/2005/8/layout/hierarchy1"/>
    <dgm:cxn modelId="{A64BCAEF-5914-4D8D-B556-15CE22120594}" type="presParOf" srcId="{6300A319-EE00-0344-9BFC-D6F49AE21F3F}" destId="{2995CDD1-F185-AC4D-9E55-C1A4942C1989}" srcOrd="0" destOrd="0" presId="urn:microsoft.com/office/officeart/2005/8/layout/hierarchy1"/>
    <dgm:cxn modelId="{47D6AC84-9556-46A5-B2AD-F543382497E4}" type="presParOf" srcId="{2995CDD1-F185-AC4D-9E55-C1A4942C1989}" destId="{BC6575E1-2812-5C43-951F-E9EB66CF75F5}" srcOrd="0" destOrd="0" presId="urn:microsoft.com/office/officeart/2005/8/layout/hierarchy1"/>
    <dgm:cxn modelId="{8C701098-8A47-4A46-B816-63D15EC5AE38}" type="presParOf" srcId="{2995CDD1-F185-AC4D-9E55-C1A4942C1989}" destId="{8D17BB9B-4AAD-8940-806B-57018B5F9E40}" srcOrd="1" destOrd="0" presId="urn:microsoft.com/office/officeart/2005/8/layout/hierarchy1"/>
    <dgm:cxn modelId="{23011CEE-A6CF-49D3-B042-7EC042F215FB}" type="presParOf" srcId="{6300A319-EE00-0344-9BFC-D6F49AE21F3F}" destId="{44084721-95C0-2C40-A650-52AF1ECC7A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3B5E3-D81B-994D-BB40-67475EE41359}">
      <dsp:nvSpPr>
        <dsp:cNvPr id="0" name=""/>
        <dsp:cNvSpPr/>
      </dsp:nvSpPr>
      <dsp:spPr>
        <a:xfrm>
          <a:off x="4569904" y="1444471"/>
          <a:ext cx="927106" cy="1120357"/>
        </a:xfrm>
        <a:custGeom>
          <a:avLst/>
          <a:gdLst/>
          <a:ahLst/>
          <a:cxnLst/>
          <a:rect l="0" t="0" r="0" b="0"/>
          <a:pathLst>
            <a:path>
              <a:moveTo>
                <a:pt x="0" y="0"/>
              </a:moveTo>
              <a:lnTo>
                <a:pt x="0" y="973846"/>
              </a:lnTo>
              <a:lnTo>
                <a:pt x="927106" y="973846"/>
              </a:lnTo>
              <a:lnTo>
                <a:pt x="927106" y="1120357"/>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D21B660-304A-0C45-8362-25E82F2E7D1A}">
      <dsp:nvSpPr>
        <dsp:cNvPr id="0" name=""/>
        <dsp:cNvSpPr/>
      </dsp:nvSpPr>
      <dsp:spPr>
        <a:xfrm>
          <a:off x="1888801" y="1504114"/>
          <a:ext cx="1268828" cy="436741"/>
        </a:xfrm>
        <a:custGeom>
          <a:avLst/>
          <a:gdLst/>
          <a:ahLst/>
          <a:cxnLst/>
          <a:rect l="0" t="0" r="0" b="0"/>
          <a:pathLst>
            <a:path>
              <a:moveTo>
                <a:pt x="0" y="0"/>
              </a:moveTo>
              <a:lnTo>
                <a:pt x="0" y="290230"/>
              </a:lnTo>
              <a:lnTo>
                <a:pt x="1268828" y="290230"/>
              </a:lnTo>
              <a:lnTo>
                <a:pt x="1268828" y="436741"/>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80EC68D4-94F4-744A-A03B-1EB6E5866716}">
      <dsp:nvSpPr>
        <dsp:cNvPr id="0" name=""/>
        <dsp:cNvSpPr/>
      </dsp:nvSpPr>
      <dsp:spPr>
        <a:xfrm>
          <a:off x="1173855" y="2970523"/>
          <a:ext cx="1550687" cy="472664"/>
        </a:xfrm>
        <a:custGeom>
          <a:avLst/>
          <a:gdLst/>
          <a:ahLst/>
          <a:cxnLst/>
          <a:rect l="0" t="0" r="0" b="0"/>
          <a:pathLst>
            <a:path>
              <a:moveTo>
                <a:pt x="0" y="0"/>
              </a:moveTo>
              <a:lnTo>
                <a:pt x="0" y="326153"/>
              </a:lnTo>
              <a:lnTo>
                <a:pt x="1550687" y="326153"/>
              </a:lnTo>
              <a:lnTo>
                <a:pt x="1550687"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30BCF91-5994-2044-81BC-E029013DA0AA}">
      <dsp:nvSpPr>
        <dsp:cNvPr id="0" name=""/>
        <dsp:cNvSpPr/>
      </dsp:nvSpPr>
      <dsp:spPr>
        <a:xfrm>
          <a:off x="791567" y="2970523"/>
          <a:ext cx="382288" cy="472664"/>
        </a:xfrm>
        <a:custGeom>
          <a:avLst/>
          <a:gdLst/>
          <a:ahLst/>
          <a:cxnLst/>
          <a:rect l="0" t="0" r="0" b="0"/>
          <a:pathLst>
            <a:path>
              <a:moveTo>
                <a:pt x="382288" y="0"/>
              </a:moveTo>
              <a:lnTo>
                <a:pt x="382288" y="326153"/>
              </a:lnTo>
              <a:lnTo>
                <a:pt x="0" y="326153"/>
              </a:lnTo>
              <a:lnTo>
                <a:pt x="0"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11F25EAC-EF1F-0A41-A139-8A007967E6A7}">
      <dsp:nvSpPr>
        <dsp:cNvPr id="0" name=""/>
        <dsp:cNvSpPr/>
      </dsp:nvSpPr>
      <dsp:spPr>
        <a:xfrm>
          <a:off x="1173855" y="1504114"/>
          <a:ext cx="714946" cy="462139"/>
        </a:xfrm>
        <a:custGeom>
          <a:avLst/>
          <a:gdLst/>
          <a:ahLst/>
          <a:cxnLst/>
          <a:rect l="0" t="0" r="0" b="0"/>
          <a:pathLst>
            <a:path>
              <a:moveTo>
                <a:pt x="714946" y="0"/>
              </a:moveTo>
              <a:lnTo>
                <a:pt x="714946" y="315628"/>
              </a:lnTo>
              <a:lnTo>
                <a:pt x="0" y="315628"/>
              </a:lnTo>
              <a:lnTo>
                <a:pt x="0" y="462139"/>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5C1FE5D2-DC51-E14D-8544-A3E28AE58614}">
      <dsp:nvSpPr>
        <dsp:cNvPr id="0" name=""/>
        <dsp:cNvSpPr/>
      </dsp:nvSpPr>
      <dsp:spPr>
        <a:xfrm>
          <a:off x="990519" y="399921"/>
          <a:ext cx="1796565" cy="110419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9A4F00F8-6A67-5C4B-9E84-0DC5D6ECE23B}">
      <dsp:nvSpPr>
        <dsp:cNvPr id="0" name=""/>
        <dsp:cNvSpPr/>
      </dsp:nvSpPr>
      <dsp:spPr>
        <a:xfrm>
          <a:off x="1166244" y="566860"/>
          <a:ext cx="1796565" cy="1104193"/>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U.S. Department of Labor, Employment &amp; Training Administration</a:t>
          </a:r>
        </a:p>
        <a:p>
          <a:pPr marL="0" lvl="0" indent="0" algn="ctr" defTabSz="577850">
            <a:lnSpc>
              <a:spcPct val="90000"/>
            </a:lnSpc>
            <a:spcBef>
              <a:spcPct val="0"/>
            </a:spcBef>
            <a:spcAft>
              <a:spcPct val="35000"/>
            </a:spcAft>
            <a:buNone/>
          </a:pPr>
          <a:r>
            <a:rPr lang="en-US" sz="1300" kern="1200" dirty="0">
              <a:latin typeface="Arial"/>
              <a:cs typeface="Arial"/>
            </a:rPr>
            <a:t>(National)</a:t>
          </a:r>
        </a:p>
      </dsp:txBody>
      <dsp:txXfrm>
        <a:off x="1198585" y="599201"/>
        <a:ext cx="1731883" cy="1039511"/>
      </dsp:txXfrm>
    </dsp:sp>
    <dsp:sp modelId="{783A5137-820A-D847-B8CC-B414AB8AF267}">
      <dsp:nvSpPr>
        <dsp:cNvPr id="0" name=""/>
        <dsp:cNvSpPr/>
      </dsp:nvSpPr>
      <dsp:spPr>
        <a:xfrm>
          <a:off x="383092" y="1966254"/>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E50DDCC-9308-574D-9786-08EE1640B632}">
      <dsp:nvSpPr>
        <dsp:cNvPr id="0" name=""/>
        <dsp:cNvSpPr/>
      </dsp:nvSpPr>
      <dsp:spPr>
        <a:xfrm>
          <a:off x="558817" y="2133193"/>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Jobs for the Future</a:t>
          </a:r>
        </a:p>
      </dsp:txBody>
      <dsp:txXfrm>
        <a:off x="588231" y="2162607"/>
        <a:ext cx="1522697" cy="945440"/>
      </dsp:txXfrm>
    </dsp:sp>
    <dsp:sp modelId="{D841183A-AE99-E34F-AEEC-BFDDDA6B149E}">
      <dsp:nvSpPr>
        <dsp:cNvPr id="0" name=""/>
        <dsp:cNvSpPr/>
      </dsp:nvSpPr>
      <dsp:spPr>
        <a:xfrm>
          <a:off x="804" y="3443187"/>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55779194-4F51-174B-9273-E67853468299}">
      <dsp:nvSpPr>
        <dsp:cNvPr id="0" name=""/>
        <dsp:cNvSpPr/>
      </dsp:nvSpPr>
      <dsp:spPr>
        <a:xfrm>
          <a:off x="176529"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Maher &amp; Maher </a:t>
          </a:r>
        </a:p>
      </dsp:txBody>
      <dsp:txXfrm>
        <a:off x="205943" y="3639540"/>
        <a:ext cx="1522697" cy="945440"/>
      </dsp:txXfrm>
    </dsp:sp>
    <dsp:sp modelId="{58E25500-82D6-5146-A221-84A9B541C842}">
      <dsp:nvSpPr>
        <dsp:cNvPr id="0" name=""/>
        <dsp:cNvSpPr/>
      </dsp:nvSpPr>
      <dsp:spPr>
        <a:xfrm>
          <a:off x="1933780" y="3443187"/>
          <a:ext cx="1581525" cy="1004268"/>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A8EF98-5A7C-8443-99AC-2F342BF4CC08}">
      <dsp:nvSpPr>
        <dsp:cNvPr id="0" name=""/>
        <dsp:cNvSpPr/>
      </dsp:nvSpPr>
      <dsp:spPr>
        <a:xfrm>
          <a:off x="2109505"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American Association of Community Colleges</a:t>
          </a:r>
        </a:p>
      </dsp:txBody>
      <dsp:txXfrm>
        <a:off x="2138919" y="3639540"/>
        <a:ext cx="1522697" cy="945440"/>
      </dsp:txXfrm>
    </dsp:sp>
    <dsp:sp modelId="{646F3537-73EB-B949-918D-3B7B930AA6F5}">
      <dsp:nvSpPr>
        <dsp:cNvPr id="0" name=""/>
        <dsp:cNvSpPr/>
      </dsp:nvSpPr>
      <dsp:spPr>
        <a:xfrm>
          <a:off x="2366867" y="1940856"/>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9CED845-19D1-E94E-8929-4CD240F70DCF}">
      <dsp:nvSpPr>
        <dsp:cNvPr id="0" name=""/>
        <dsp:cNvSpPr/>
      </dsp:nvSpPr>
      <dsp:spPr>
        <a:xfrm>
          <a:off x="2542592" y="2107795"/>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CalState/Merlot</a:t>
          </a:r>
        </a:p>
      </dsp:txBody>
      <dsp:txXfrm>
        <a:off x="2572006" y="2137209"/>
        <a:ext cx="1522697" cy="945440"/>
      </dsp:txXfrm>
    </dsp:sp>
    <dsp:sp modelId="{EF2F118D-C820-304A-83D6-27A1A959A5FB}">
      <dsp:nvSpPr>
        <dsp:cNvPr id="0" name=""/>
        <dsp:cNvSpPr/>
      </dsp:nvSpPr>
      <dsp:spPr>
        <a:xfrm>
          <a:off x="3779141" y="440202"/>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8C405E2-5814-1346-B374-16BF34682930}">
      <dsp:nvSpPr>
        <dsp:cNvPr id="0" name=""/>
        <dsp:cNvSpPr/>
      </dsp:nvSpPr>
      <dsp:spPr>
        <a:xfrm>
          <a:off x="3954866" y="607141"/>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U.S. National Science Foundation</a:t>
          </a:r>
        </a:p>
      </dsp:txBody>
      <dsp:txXfrm>
        <a:off x="3984280" y="636555"/>
        <a:ext cx="1522697" cy="945440"/>
      </dsp:txXfrm>
    </dsp:sp>
    <dsp:sp modelId="{BC6575E1-2812-5C43-951F-E9EB66CF75F5}">
      <dsp:nvSpPr>
        <dsp:cNvPr id="0" name=""/>
        <dsp:cNvSpPr/>
      </dsp:nvSpPr>
      <dsp:spPr>
        <a:xfrm>
          <a:off x="4706247" y="2564828"/>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8D17BB9B-4AAD-8940-806B-57018B5F9E40}">
      <dsp:nvSpPr>
        <dsp:cNvPr id="0" name=""/>
        <dsp:cNvSpPr/>
      </dsp:nvSpPr>
      <dsp:spPr>
        <a:xfrm>
          <a:off x="4881973" y="2731767"/>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ATE Centers</a:t>
          </a:r>
        </a:p>
      </dsp:txBody>
      <dsp:txXfrm>
        <a:off x="4911387" y="2761181"/>
        <a:ext cx="1522697" cy="945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9EF384E7-3149-427F-97D2-6CECA1A70302}" type="datetimeFigureOut">
              <a:rPr lang="en-US" smtClean="0"/>
              <a:t>7/27/2016</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8C32A8EB-9A68-499C-9CE0-70D092CACEF3}" type="slidenum">
              <a:rPr lang="en-US" smtClean="0"/>
              <a:t>‹#›</a:t>
            </a:fld>
            <a:endParaRPr lang="en-US"/>
          </a:p>
        </p:txBody>
      </p:sp>
    </p:spTree>
    <p:extLst>
      <p:ext uri="{BB962C8B-B14F-4D97-AF65-F5344CB8AC3E}">
        <p14:creationId xmlns:p14="http://schemas.microsoft.com/office/powerpoint/2010/main" val="403009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7521C267-C851-49F1-98E4-5046A542CD27}" type="datetimeFigureOut">
              <a:rPr lang="en-US" smtClean="0"/>
              <a:pPr/>
              <a:t>7/27/2016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89963435-CF12-4FD2-8142-C5E7E85581FA}" type="slidenum">
              <a:rPr lang="en-US" smtClean="0"/>
              <a:pPr/>
              <a:t>‹#›</a:t>
            </a:fld>
            <a:endParaRPr lang="en-US"/>
          </a:p>
        </p:txBody>
      </p:sp>
    </p:spTree>
    <p:extLst>
      <p:ext uri="{BB962C8B-B14F-4D97-AF65-F5344CB8AC3E}">
        <p14:creationId xmlns:p14="http://schemas.microsoft.com/office/powerpoint/2010/main" val="107331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a:t>
            </a:fld>
            <a:endParaRPr lang="en-US"/>
          </a:p>
        </p:txBody>
      </p:sp>
    </p:spTree>
    <p:extLst>
      <p:ext uri="{BB962C8B-B14F-4D97-AF65-F5344CB8AC3E}">
        <p14:creationId xmlns:p14="http://schemas.microsoft.com/office/powerpoint/2010/main" val="225147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10</a:t>
            </a:fld>
            <a:endParaRPr lang="en-US"/>
          </a:p>
        </p:txBody>
      </p:sp>
    </p:spTree>
    <p:extLst>
      <p:ext uri="{BB962C8B-B14F-4D97-AF65-F5344CB8AC3E}">
        <p14:creationId xmlns:p14="http://schemas.microsoft.com/office/powerpoint/2010/main" val="272354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11</a:t>
            </a:fld>
            <a:endParaRPr lang="en-US"/>
          </a:p>
        </p:txBody>
      </p:sp>
    </p:spTree>
    <p:extLst>
      <p:ext uri="{BB962C8B-B14F-4D97-AF65-F5344CB8AC3E}">
        <p14:creationId xmlns:p14="http://schemas.microsoft.com/office/powerpoint/2010/main" val="255917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12</a:t>
            </a:fld>
            <a:endParaRPr lang="en-US"/>
          </a:p>
        </p:txBody>
      </p:sp>
    </p:spTree>
    <p:extLst>
      <p:ext uri="{BB962C8B-B14F-4D97-AF65-F5344CB8AC3E}">
        <p14:creationId xmlns:p14="http://schemas.microsoft.com/office/powerpoint/2010/main" val="1872655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63435-CF12-4FD2-8142-C5E7E85581FA}" type="slidenum">
              <a:rPr lang="en-US" smtClean="0"/>
              <a:pPr/>
              <a:t>13</a:t>
            </a:fld>
            <a:endParaRPr lang="en-US"/>
          </a:p>
        </p:txBody>
      </p:sp>
    </p:spTree>
    <p:extLst>
      <p:ext uri="{BB962C8B-B14F-4D97-AF65-F5344CB8AC3E}">
        <p14:creationId xmlns:p14="http://schemas.microsoft.com/office/powerpoint/2010/main" val="263645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63435-CF12-4FD2-8142-C5E7E85581FA}" type="slidenum">
              <a:rPr lang="en-US" smtClean="0"/>
              <a:pPr/>
              <a:t>14</a:t>
            </a:fld>
            <a:endParaRPr lang="en-US"/>
          </a:p>
        </p:txBody>
      </p:sp>
    </p:spTree>
    <p:extLst>
      <p:ext uri="{BB962C8B-B14F-4D97-AF65-F5344CB8AC3E}">
        <p14:creationId xmlns:p14="http://schemas.microsoft.com/office/powerpoint/2010/main" val="263645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63435-CF12-4FD2-8142-C5E7E85581FA}" type="slidenum">
              <a:rPr lang="en-US" smtClean="0"/>
              <a:pPr/>
              <a:t>15</a:t>
            </a:fld>
            <a:endParaRPr lang="en-US"/>
          </a:p>
        </p:txBody>
      </p:sp>
    </p:spTree>
    <p:extLst>
      <p:ext uri="{BB962C8B-B14F-4D97-AF65-F5344CB8AC3E}">
        <p14:creationId xmlns:p14="http://schemas.microsoft.com/office/powerpoint/2010/main" val="2636457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63435-CF12-4FD2-8142-C5E7E85581FA}" type="slidenum">
              <a:rPr lang="en-US" smtClean="0"/>
              <a:pPr/>
              <a:t>16</a:t>
            </a:fld>
            <a:endParaRPr lang="en-US"/>
          </a:p>
        </p:txBody>
      </p:sp>
    </p:spTree>
    <p:extLst>
      <p:ext uri="{BB962C8B-B14F-4D97-AF65-F5344CB8AC3E}">
        <p14:creationId xmlns:p14="http://schemas.microsoft.com/office/powerpoint/2010/main" val="2636457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63435-CF12-4FD2-8142-C5E7E85581FA}" type="slidenum">
              <a:rPr lang="en-US" smtClean="0"/>
              <a:pPr/>
              <a:t>17</a:t>
            </a:fld>
            <a:endParaRPr lang="en-US"/>
          </a:p>
        </p:txBody>
      </p:sp>
    </p:spTree>
    <p:extLst>
      <p:ext uri="{BB962C8B-B14F-4D97-AF65-F5344CB8AC3E}">
        <p14:creationId xmlns:p14="http://schemas.microsoft.com/office/powerpoint/2010/main" val="2636457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63435-CF12-4FD2-8142-C5E7E85581FA}" type="slidenum">
              <a:rPr lang="en-US" smtClean="0"/>
              <a:pPr/>
              <a:t>18</a:t>
            </a:fld>
            <a:endParaRPr lang="en-US"/>
          </a:p>
        </p:txBody>
      </p:sp>
    </p:spTree>
    <p:extLst>
      <p:ext uri="{BB962C8B-B14F-4D97-AF65-F5344CB8AC3E}">
        <p14:creationId xmlns:p14="http://schemas.microsoft.com/office/powerpoint/2010/main" val="2636457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19</a:t>
            </a:fld>
            <a:endParaRPr lang="en-US"/>
          </a:p>
        </p:txBody>
      </p:sp>
    </p:spTree>
    <p:extLst>
      <p:ext uri="{BB962C8B-B14F-4D97-AF65-F5344CB8AC3E}">
        <p14:creationId xmlns:p14="http://schemas.microsoft.com/office/powerpoint/2010/main" val="312505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a:t>
            </a:fld>
            <a:endParaRPr lang="en-US"/>
          </a:p>
        </p:txBody>
      </p:sp>
    </p:spTree>
    <p:extLst>
      <p:ext uri="{BB962C8B-B14F-4D97-AF65-F5344CB8AC3E}">
        <p14:creationId xmlns:p14="http://schemas.microsoft.com/office/powerpoint/2010/main" val="154086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631">
              <a:defRPr/>
            </a:pPr>
            <a:endParaRPr lang="en-US" baseline="0" dirty="0"/>
          </a:p>
        </p:txBody>
      </p:sp>
      <p:sp>
        <p:nvSpPr>
          <p:cNvPr id="4" name="Slide Number Placeholder 3"/>
          <p:cNvSpPr>
            <a:spLocks noGrp="1"/>
          </p:cNvSpPr>
          <p:nvPr>
            <p:ph type="sldNum" sz="quarter" idx="10"/>
          </p:nvPr>
        </p:nvSpPr>
        <p:spPr/>
        <p:txBody>
          <a:bodyPr/>
          <a:lstStyle/>
          <a:p>
            <a:fld id="{F0282A38-9FD0-4AED-986D-E2DDC60822F3}" type="slidenum">
              <a:rPr lang="en-US" smtClean="0"/>
              <a:t>20</a:t>
            </a:fld>
            <a:endParaRPr lang="en-US"/>
          </a:p>
        </p:txBody>
      </p:sp>
    </p:spTree>
    <p:extLst>
      <p:ext uri="{BB962C8B-B14F-4D97-AF65-F5344CB8AC3E}">
        <p14:creationId xmlns:p14="http://schemas.microsoft.com/office/powerpoint/2010/main" val="361715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631">
              <a:defRPr/>
            </a:pPr>
            <a:endParaRPr lang="en-US" dirty="0"/>
          </a:p>
        </p:txBody>
      </p:sp>
      <p:sp>
        <p:nvSpPr>
          <p:cNvPr id="4" name="Slide Number Placeholder 3"/>
          <p:cNvSpPr>
            <a:spLocks noGrp="1"/>
          </p:cNvSpPr>
          <p:nvPr>
            <p:ph type="sldNum" sz="quarter" idx="10"/>
          </p:nvPr>
        </p:nvSpPr>
        <p:spPr/>
        <p:txBody>
          <a:bodyPr/>
          <a:lstStyle/>
          <a:p>
            <a:fld id="{F0282A38-9FD0-4AED-986D-E2DDC60822F3}" type="slidenum">
              <a:rPr lang="en-US" smtClean="0"/>
              <a:t>21</a:t>
            </a:fld>
            <a:endParaRPr lang="en-US"/>
          </a:p>
        </p:txBody>
      </p:sp>
    </p:spTree>
    <p:extLst>
      <p:ext uri="{BB962C8B-B14F-4D97-AF65-F5344CB8AC3E}">
        <p14:creationId xmlns:p14="http://schemas.microsoft.com/office/powerpoint/2010/main" val="3617156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631">
              <a:defRPr/>
            </a:pPr>
            <a:endParaRPr lang="en-US" dirty="0"/>
          </a:p>
        </p:txBody>
      </p:sp>
      <p:sp>
        <p:nvSpPr>
          <p:cNvPr id="4" name="Slide Number Placeholder 3"/>
          <p:cNvSpPr>
            <a:spLocks noGrp="1"/>
          </p:cNvSpPr>
          <p:nvPr>
            <p:ph type="sldNum" sz="quarter" idx="10"/>
          </p:nvPr>
        </p:nvSpPr>
        <p:spPr/>
        <p:txBody>
          <a:bodyPr/>
          <a:lstStyle/>
          <a:p>
            <a:fld id="{F0282A38-9FD0-4AED-986D-E2DDC60822F3}" type="slidenum">
              <a:rPr lang="en-US" smtClean="0"/>
              <a:t>22</a:t>
            </a:fld>
            <a:endParaRPr lang="en-US"/>
          </a:p>
        </p:txBody>
      </p:sp>
    </p:spTree>
    <p:extLst>
      <p:ext uri="{BB962C8B-B14F-4D97-AF65-F5344CB8AC3E}">
        <p14:creationId xmlns:p14="http://schemas.microsoft.com/office/powerpoint/2010/main" val="3617156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82A38-9FD0-4AED-986D-E2DDC60822F3}" type="slidenum">
              <a:rPr lang="en-US" smtClean="0"/>
              <a:t>23</a:t>
            </a:fld>
            <a:endParaRPr lang="en-US"/>
          </a:p>
        </p:txBody>
      </p:sp>
    </p:spTree>
    <p:extLst>
      <p:ext uri="{BB962C8B-B14F-4D97-AF65-F5344CB8AC3E}">
        <p14:creationId xmlns:p14="http://schemas.microsoft.com/office/powerpoint/2010/main" val="1757591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63435-CF12-4FD2-8142-C5E7E85581FA}" type="slidenum">
              <a:rPr lang="en-US" smtClean="0"/>
              <a:pPr/>
              <a:t>24</a:t>
            </a:fld>
            <a:endParaRPr lang="en-US"/>
          </a:p>
        </p:txBody>
      </p:sp>
    </p:spTree>
    <p:extLst>
      <p:ext uri="{BB962C8B-B14F-4D97-AF65-F5344CB8AC3E}">
        <p14:creationId xmlns:p14="http://schemas.microsoft.com/office/powerpoint/2010/main" val="2636457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25</a:t>
            </a:fld>
            <a:endParaRPr lang="en-US"/>
          </a:p>
        </p:txBody>
      </p:sp>
    </p:spTree>
    <p:extLst>
      <p:ext uri="{BB962C8B-B14F-4D97-AF65-F5344CB8AC3E}">
        <p14:creationId xmlns:p14="http://schemas.microsoft.com/office/powerpoint/2010/main" val="358306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26</a:t>
            </a:fld>
            <a:endParaRPr lang="en-US"/>
          </a:p>
        </p:txBody>
      </p:sp>
    </p:spTree>
    <p:extLst>
      <p:ext uri="{BB962C8B-B14F-4D97-AF65-F5344CB8AC3E}">
        <p14:creationId xmlns:p14="http://schemas.microsoft.com/office/powerpoint/2010/main" val="67947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27</a:t>
            </a:fld>
            <a:endParaRPr lang="en-US"/>
          </a:p>
        </p:txBody>
      </p:sp>
    </p:spTree>
    <p:extLst>
      <p:ext uri="{BB962C8B-B14F-4D97-AF65-F5344CB8AC3E}">
        <p14:creationId xmlns:p14="http://schemas.microsoft.com/office/powerpoint/2010/main" val="1763028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28</a:t>
            </a:fld>
            <a:endParaRPr lang="en-US"/>
          </a:p>
        </p:txBody>
      </p:sp>
    </p:spTree>
    <p:extLst>
      <p:ext uri="{BB962C8B-B14F-4D97-AF65-F5344CB8AC3E}">
        <p14:creationId xmlns:p14="http://schemas.microsoft.com/office/powerpoint/2010/main" val="1778641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631">
              <a:defRPr/>
            </a:pPr>
            <a:endParaRPr lang="en-US" baseline="0" dirty="0"/>
          </a:p>
        </p:txBody>
      </p:sp>
      <p:sp>
        <p:nvSpPr>
          <p:cNvPr id="4" name="Slide Number Placeholder 3"/>
          <p:cNvSpPr>
            <a:spLocks noGrp="1"/>
          </p:cNvSpPr>
          <p:nvPr>
            <p:ph type="sldNum" sz="quarter" idx="10"/>
          </p:nvPr>
        </p:nvSpPr>
        <p:spPr/>
        <p:txBody>
          <a:bodyPr/>
          <a:lstStyle/>
          <a:p>
            <a:fld id="{F0282A38-9FD0-4AED-986D-E2DDC60822F3}" type="slidenum">
              <a:rPr lang="en-US" smtClean="0"/>
              <a:t>29</a:t>
            </a:fld>
            <a:endParaRPr lang="en-US"/>
          </a:p>
        </p:txBody>
      </p:sp>
    </p:spTree>
    <p:extLst>
      <p:ext uri="{BB962C8B-B14F-4D97-AF65-F5344CB8AC3E}">
        <p14:creationId xmlns:p14="http://schemas.microsoft.com/office/powerpoint/2010/main" val="361715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a:t>
            </a:fld>
            <a:endParaRPr lang="en-US"/>
          </a:p>
        </p:txBody>
      </p:sp>
    </p:spTree>
    <p:extLst>
      <p:ext uri="{BB962C8B-B14F-4D97-AF65-F5344CB8AC3E}">
        <p14:creationId xmlns:p14="http://schemas.microsoft.com/office/powerpoint/2010/main" val="212101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30</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31</a:t>
            </a:fld>
            <a:endParaRPr lang="en-US"/>
          </a:p>
        </p:txBody>
      </p:sp>
    </p:spTree>
    <p:extLst>
      <p:ext uri="{BB962C8B-B14F-4D97-AF65-F5344CB8AC3E}">
        <p14:creationId xmlns:p14="http://schemas.microsoft.com/office/powerpoint/2010/main" val="3441033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32</a:t>
            </a:fld>
            <a:endParaRPr lang="en-US"/>
          </a:p>
        </p:txBody>
      </p:sp>
    </p:spTree>
    <p:extLst>
      <p:ext uri="{BB962C8B-B14F-4D97-AF65-F5344CB8AC3E}">
        <p14:creationId xmlns:p14="http://schemas.microsoft.com/office/powerpoint/2010/main" val="3441033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33</a:t>
            </a:fld>
            <a:endParaRPr lang="en-US"/>
          </a:p>
        </p:txBody>
      </p:sp>
    </p:spTree>
    <p:extLst>
      <p:ext uri="{BB962C8B-B14F-4D97-AF65-F5344CB8AC3E}">
        <p14:creationId xmlns:p14="http://schemas.microsoft.com/office/powerpoint/2010/main" val="3441033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34</a:t>
            </a:fld>
            <a:endParaRPr lang="en-US"/>
          </a:p>
        </p:txBody>
      </p:sp>
    </p:spTree>
    <p:extLst>
      <p:ext uri="{BB962C8B-B14F-4D97-AF65-F5344CB8AC3E}">
        <p14:creationId xmlns:p14="http://schemas.microsoft.com/office/powerpoint/2010/main" val="3441033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35</a:t>
            </a:fld>
            <a:endParaRPr lang="en-US"/>
          </a:p>
        </p:txBody>
      </p:sp>
    </p:spTree>
    <p:extLst>
      <p:ext uri="{BB962C8B-B14F-4D97-AF65-F5344CB8AC3E}">
        <p14:creationId xmlns:p14="http://schemas.microsoft.com/office/powerpoint/2010/main" val="3441033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36</a:t>
            </a:fld>
            <a:endParaRPr lang="en-US"/>
          </a:p>
        </p:txBody>
      </p:sp>
    </p:spTree>
    <p:extLst>
      <p:ext uri="{BB962C8B-B14F-4D97-AF65-F5344CB8AC3E}">
        <p14:creationId xmlns:p14="http://schemas.microsoft.com/office/powerpoint/2010/main" val="3441033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37</a:t>
            </a:fld>
            <a:endParaRPr lang="en-US"/>
          </a:p>
        </p:txBody>
      </p:sp>
    </p:spTree>
    <p:extLst>
      <p:ext uri="{BB962C8B-B14F-4D97-AF65-F5344CB8AC3E}">
        <p14:creationId xmlns:p14="http://schemas.microsoft.com/office/powerpoint/2010/main" val="3441033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38</a:t>
            </a:fld>
            <a:endParaRPr lang="en-US"/>
          </a:p>
        </p:txBody>
      </p:sp>
    </p:spTree>
    <p:extLst>
      <p:ext uri="{BB962C8B-B14F-4D97-AF65-F5344CB8AC3E}">
        <p14:creationId xmlns:p14="http://schemas.microsoft.com/office/powerpoint/2010/main" val="1691542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39</a:t>
            </a:fld>
            <a:endParaRPr lang="en-US"/>
          </a:p>
        </p:txBody>
      </p:sp>
    </p:spTree>
    <p:extLst>
      <p:ext uri="{BB962C8B-B14F-4D97-AF65-F5344CB8AC3E}">
        <p14:creationId xmlns:p14="http://schemas.microsoft.com/office/powerpoint/2010/main" val="169154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a:t>
            </a:fld>
            <a:endParaRPr lang="en-US"/>
          </a:p>
        </p:txBody>
      </p:sp>
    </p:spTree>
    <p:extLst>
      <p:ext uri="{BB962C8B-B14F-4D97-AF65-F5344CB8AC3E}">
        <p14:creationId xmlns:p14="http://schemas.microsoft.com/office/powerpoint/2010/main" val="3532698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40</a:t>
            </a:fld>
            <a:endParaRPr lang="en-US"/>
          </a:p>
        </p:txBody>
      </p:sp>
    </p:spTree>
    <p:extLst>
      <p:ext uri="{BB962C8B-B14F-4D97-AF65-F5344CB8AC3E}">
        <p14:creationId xmlns:p14="http://schemas.microsoft.com/office/powerpoint/2010/main" val="1007593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63435-CF12-4FD2-8142-C5E7E85581FA}" type="slidenum">
              <a:rPr lang="en-US" smtClean="0"/>
              <a:pPr/>
              <a:t>41</a:t>
            </a:fld>
            <a:endParaRPr lang="en-US"/>
          </a:p>
        </p:txBody>
      </p:sp>
    </p:spTree>
    <p:extLst>
      <p:ext uri="{BB962C8B-B14F-4D97-AF65-F5344CB8AC3E}">
        <p14:creationId xmlns:p14="http://schemas.microsoft.com/office/powerpoint/2010/main" val="197684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a:t>
            </a:fld>
            <a:endParaRPr lang="en-US"/>
          </a:p>
        </p:txBody>
      </p:sp>
    </p:spTree>
    <p:extLst>
      <p:ext uri="{BB962C8B-B14F-4D97-AF65-F5344CB8AC3E}">
        <p14:creationId xmlns:p14="http://schemas.microsoft.com/office/powerpoint/2010/main" val="353269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6</a:t>
            </a:fld>
            <a:endParaRPr lang="en-US"/>
          </a:p>
        </p:txBody>
      </p:sp>
    </p:spTree>
    <p:extLst>
      <p:ext uri="{BB962C8B-B14F-4D97-AF65-F5344CB8AC3E}">
        <p14:creationId xmlns:p14="http://schemas.microsoft.com/office/powerpoint/2010/main" val="154086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a:t>
            </a:fld>
            <a:endParaRPr lang="en-US"/>
          </a:p>
        </p:txBody>
      </p:sp>
    </p:spTree>
    <p:extLst>
      <p:ext uri="{BB962C8B-B14F-4D97-AF65-F5344CB8AC3E}">
        <p14:creationId xmlns:p14="http://schemas.microsoft.com/office/powerpoint/2010/main" val="41890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63435-CF12-4FD2-8142-C5E7E85581FA}" type="slidenum">
              <a:rPr lang="en-US" smtClean="0"/>
              <a:pPr/>
              <a:t>8</a:t>
            </a:fld>
            <a:endParaRPr lang="en-US"/>
          </a:p>
        </p:txBody>
      </p:sp>
    </p:spTree>
    <p:extLst>
      <p:ext uri="{BB962C8B-B14F-4D97-AF65-F5344CB8AC3E}">
        <p14:creationId xmlns:p14="http://schemas.microsoft.com/office/powerpoint/2010/main" val="263645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9</a:t>
            </a:fld>
            <a:endParaRPr lang="en-US"/>
          </a:p>
        </p:txBody>
      </p:sp>
    </p:spTree>
    <p:extLst>
      <p:ext uri="{BB962C8B-B14F-4D97-AF65-F5344CB8AC3E}">
        <p14:creationId xmlns:p14="http://schemas.microsoft.com/office/powerpoint/2010/main" val="1624586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rmAutofit/>
          </a:bodyPr>
          <a:lstStyle>
            <a:lvl1pPr>
              <a:defRPr sz="4000" b="1">
                <a:latin typeface="Franklin Gothic Dem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8410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120024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94171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a:t>
            </a:fld>
            <a:endParaRPr lang="en-US"/>
          </a:p>
        </p:txBody>
      </p:sp>
    </p:spTree>
    <p:extLst>
      <p:ext uri="{BB962C8B-B14F-4D97-AF65-F5344CB8AC3E}">
        <p14:creationId xmlns:p14="http://schemas.microsoft.com/office/powerpoint/2010/main" val="424237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D822B-0B57-4ED4-BC99-4F9E17D9A3B6}"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A5B1-94EF-49B5-BFE3-FFFF4562C1B4}" type="slidenum">
              <a:rPr lang="en-US" smtClean="0"/>
              <a:t>‹#›</a:t>
            </a:fld>
            <a:endParaRPr lang="en-US"/>
          </a:p>
        </p:txBody>
      </p:sp>
    </p:spTree>
    <p:extLst>
      <p:ext uri="{BB962C8B-B14F-4D97-AF65-F5344CB8AC3E}">
        <p14:creationId xmlns:p14="http://schemas.microsoft.com/office/powerpoint/2010/main" val="327511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t="2493" b="-11583"/>
          <a:stretch>
            <a:fillRect/>
          </a:stretch>
        </p:blipFill>
        <p:spPr bwMode="auto">
          <a:xfrm>
            <a:off x="2254250" y="6158352"/>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p:nvCxnSpPr>
        <p:spPr>
          <a:xfrm>
            <a:off x="457200" y="1030288"/>
            <a:ext cx="8229600" cy="0"/>
          </a:xfrm>
          <a:prstGeom prst="line">
            <a:avLst/>
          </a:prstGeom>
          <a:ln cap="rnd" cmpd="sng">
            <a:gradFill flip="none" rotWithShape="1">
              <a:gsLst>
                <a:gs pos="0">
                  <a:schemeClr val="tx2">
                    <a:lumMod val="75000"/>
                  </a:schemeClr>
                </a:gs>
                <a:gs pos="50000">
                  <a:schemeClr val="accent1">
                    <a:lumMod val="50000"/>
                  </a:schemeClr>
                </a:gs>
                <a:gs pos="100000">
                  <a:schemeClr val="accent1">
                    <a:lumMod val="60000"/>
                    <a:lumOff val="40000"/>
                  </a:schemeClr>
                </a:gs>
              </a:gsLst>
              <a:lin ang="2700000" scaled="1"/>
              <a:tileRect/>
            </a:gradFill>
          </a:ln>
          <a:effectLst/>
          <a:scene3d>
            <a:camera prst="orthographicFront"/>
            <a:lightRig rig="threePt" dir="t"/>
          </a:scene3d>
          <a:sp3d>
            <a:bevelT w="0" h="0"/>
          </a:sp3d>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457200" y="350838"/>
            <a:ext cx="8229600" cy="792162"/>
          </a:xfrm>
        </p:spPr>
        <p:txBody>
          <a:bodyPr>
            <a:normAutofit/>
          </a:bodyPr>
          <a:lstStyle>
            <a:lvl1pPr algn="l">
              <a:defRPr sz="3600" b="0" cap="none" spc="0">
                <a:ln>
                  <a:noFill/>
                </a:ln>
                <a:solidFill>
                  <a:schemeClr val="tx1">
                    <a:lumMod val="95000"/>
                    <a:lumOff val="5000"/>
                  </a:schemeClr>
                </a:solidFill>
                <a:effectLst/>
                <a:latin typeface="+mj-lt"/>
              </a:defRPr>
            </a:lvl1pPr>
          </a:lstStyle>
          <a:p>
            <a:r>
              <a:rPr lang="en-US" dirty="0"/>
              <a:t>Click to edit Master title style</a:t>
            </a:r>
          </a:p>
        </p:txBody>
      </p:sp>
      <p:sp>
        <p:nvSpPr>
          <p:cNvPr id="3" name="Content Placeholder 2"/>
          <p:cNvSpPr>
            <a:spLocks noGrp="1"/>
          </p:cNvSpPr>
          <p:nvPr>
            <p:ph idx="1"/>
          </p:nvPr>
        </p:nvSpPr>
        <p:spPr>
          <a:xfrm>
            <a:off x="457200" y="1143000"/>
            <a:ext cx="8229600" cy="4754563"/>
          </a:xfrm>
        </p:spPr>
        <p:txBody>
          <a:bodyPr>
            <a:normAutofit/>
          </a:bodyPr>
          <a:lstStyle>
            <a:lvl1pPr>
              <a:buNone/>
              <a:defRPr sz="2800" b="1">
                <a:solidFill>
                  <a:schemeClr val="accent1">
                    <a:lumMod val="50000"/>
                  </a:schemeClr>
                </a:solidFill>
                <a:latin typeface="+mn-lt"/>
              </a:defRPr>
            </a:lvl1pPr>
            <a:lvl2pPr marL="468313" indent="-285750">
              <a:buFont typeface="Arial" pitchFamily="34" charset="0"/>
              <a:buChar char="•"/>
              <a:defRPr sz="2400">
                <a:latin typeface="+mn-lt"/>
              </a:defRPr>
            </a:lvl2pPr>
            <a:lvl3pPr marL="909638" indent="-228600">
              <a:defRPr sz="2000">
                <a:latin typeface="+mn-lt"/>
              </a:defRPr>
            </a:lvl3pPr>
            <a:lvl4pPr marL="1382713" indent="-228600">
              <a:defRPr sz="1800">
                <a:latin typeface="+mn-lt"/>
              </a:defRPr>
            </a:lvl4pPr>
            <a:lvl5pPr marL="1825625" indent="-228600">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04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38400"/>
            <a:ext cx="7315200" cy="1500187"/>
          </a:xfrm>
        </p:spPr>
        <p:txBody>
          <a:bodyPr anchor="ctr"/>
          <a:lstStyle>
            <a:lvl1pPr marL="0" indent="0" algn="r">
              <a:buNone/>
              <a:defRPr sz="3600">
                <a:solidFill>
                  <a:schemeClr val="tx1">
                    <a:tint val="75000"/>
                  </a:schemeClr>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taaccct_banner.jpg"/>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493" b="-11583"/>
          <a:stretch>
            <a:fillRect/>
          </a:stretch>
        </p:blipFill>
        <p:spPr bwMode="auto">
          <a:xfrm rot="16200000">
            <a:off x="-3056950" y="3056951"/>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body" idx="10"/>
          </p:nvPr>
        </p:nvSpPr>
        <p:spPr>
          <a:xfrm>
            <a:off x="914401" y="4824413"/>
            <a:ext cx="7315200" cy="1500187"/>
          </a:xfrm>
        </p:spPr>
        <p:txBody>
          <a:bodyPr anchor="ctr">
            <a:normAutofit/>
          </a:bodyPr>
          <a:lstStyle/>
          <a:p>
            <a:pPr marL="0" indent="0" algn="r">
              <a:spcBef>
                <a:spcPts val="0"/>
              </a:spcBef>
              <a:buNone/>
            </a:pPr>
            <a:r>
              <a:rPr lang="en-US" sz="2000" b="1" dirty="0">
                <a:solidFill>
                  <a:schemeClr val="tx1">
                    <a:lumMod val="75000"/>
                    <a:lumOff val="25000"/>
                  </a:schemeClr>
                </a:solidFill>
              </a:rPr>
              <a:t>Sharon Leu</a:t>
            </a:r>
          </a:p>
          <a:p>
            <a:pPr marL="0" indent="0" algn="r">
              <a:spcBef>
                <a:spcPts val="0"/>
              </a:spcBef>
              <a:buNone/>
            </a:pPr>
            <a:r>
              <a:rPr lang="en-US" sz="2000" dirty="0">
                <a:solidFill>
                  <a:schemeClr val="tx1">
                    <a:lumMod val="75000"/>
                    <a:lumOff val="25000"/>
                  </a:schemeClr>
                </a:solidFill>
              </a:rPr>
              <a:t>Workforce Analyst</a:t>
            </a:r>
          </a:p>
          <a:p>
            <a:pPr marL="0" indent="0" algn="r">
              <a:spcBef>
                <a:spcPts val="0"/>
              </a:spcBef>
              <a:buNone/>
            </a:pPr>
            <a:r>
              <a:rPr lang="en-US" sz="2000" dirty="0">
                <a:solidFill>
                  <a:schemeClr val="tx1">
                    <a:lumMod val="75000"/>
                    <a:lumOff val="25000"/>
                  </a:schemeClr>
                </a:solidFill>
              </a:rPr>
              <a:t>Division of Strategic Investments</a:t>
            </a:r>
          </a:p>
          <a:p>
            <a:pPr marL="0" indent="0" algn="r">
              <a:spcBef>
                <a:spcPts val="0"/>
              </a:spcBef>
              <a:buNone/>
            </a:pPr>
            <a:r>
              <a:rPr lang="en-US" sz="2000" dirty="0">
                <a:solidFill>
                  <a:schemeClr val="tx1">
                    <a:lumMod val="75000"/>
                    <a:lumOff val="25000"/>
                  </a:schemeClr>
                </a:solidFill>
              </a:rPr>
              <a:t>ETA Office of Workforce Investments</a:t>
            </a:r>
          </a:p>
        </p:txBody>
      </p:sp>
    </p:spTree>
    <p:extLst>
      <p:ext uri="{BB962C8B-B14F-4D97-AF65-F5344CB8AC3E}">
        <p14:creationId xmlns:p14="http://schemas.microsoft.com/office/powerpoint/2010/main" val="250866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164277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19638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23382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247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8628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284185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C4E8E615-DDF5-41E1-AA26-44423466D30B}" type="slidenum">
              <a:rPr lang="en-US" smtClean="0"/>
              <a:pPr/>
              <a:t>‹#›</a:t>
            </a:fld>
            <a:endParaRPr lang="en-US"/>
          </a:p>
        </p:txBody>
      </p:sp>
      <p:pic>
        <p:nvPicPr>
          <p:cNvPr id="7"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152400" y="6121397"/>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orkforcegps.org/events/2016/04/29/10/07/Round_3_TAACCCT_Close-out_Webina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taaccct.workforcegps.org/resources/2016/07/22/15/37/TAACCCT_Performance_Reporting_Monthly_Webinar_Series_-_June_2016" TargetMode="External"/><Relationship Id="rId4" Type="http://schemas.openxmlformats.org/officeDocument/2006/relationships/hyperlink" Target="https://www.workforcegps.org/events/2015/04/01/13/31/Orientation_Creative_Commons_Skills_Commons_A_Road_Map_Meeting_TAACCCT_Requirement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aaccct@dol.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28800"/>
          </a:xfrm>
        </p:spPr>
        <p:txBody>
          <a:bodyPr>
            <a:normAutofit/>
          </a:bodyPr>
          <a:lstStyle/>
          <a:p>
            <a:r>
              <a:rPr lang="en-US" i="1" dirty="0"/>
              <a:t>TAACCCT Performance Reporting</a:t>
            </a:r>
            <a:br>
              <a:rPr lang="en-US" i="1" dirty="0"/>
            </a:br>
            <a:r>
              <a:rPr lang="en-US" i="1" dirty="0"/>
              <a:t>Q&amp;A</a:t>
            </a:r>
            <a:endParaRPr lang="en-US" sz="2700" b="0" i="1" dirty="0">
              <a:latin typeface="Franklin Gothic Medium" panose="020B0603020102020204" pitchFamily="34" charset="0"/>
            </a:endParaRPr>
          </a:p>
        </p:txBody>
      </p:sp>
      <p:sp>
        <p:nvSpPr>
          <p:cNvPr id="4" name="Subtitle 2"/>
          <p:cNvSpPr txBox="1">
            <a:spLocks/>
          </p:cNvSpPr>
          <p:nvPr/>
        </p:nvSpPr>
        <p:spPr>
          <a:xfrm>
            <a:off x="4876800" y="5715000"/>
            <a:ext cx="3352800" cy="457200"/>
          </a:xfrm>
          <a:prstGeom prst="rect">
            <a:avLst/>
          </a:prstGeom>
        </p:spPr>
        <p:txBody>
          <a:bodyPr tIns="0" anchor="ctr">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r">
              <a:spcBef>
                <a:spcPts val="0"/>
              </a:spcBef>
            </a:pPr>
            <a:endParaRPr lang="en-US" sz="1600" dirty="0"/>
          </a:p>
        </p:txBody>
      </p:sp>
      <p:sp>
        <p:nvSpPr>
          <p:cNvPr id="5" name="Subtitle 2"/>
          <p:cNvSpPr txBox="1">
            <a:spLocks/>
          </p:cNvSpPr>
          <p:nvPr/>
        </p:nvSpPr>
        <p:spPr>
          <a:xfrm>
            <a:off x="4953000" y="6019800"/>
            <a:ext cx="3581400" cy="533400"/>
          </a:xfrm>
          <a:prstGeom prst="rect">
            <a:avLst/>
          </a:prstGeom>
        </p:spPr>
        <p:txBody>
          <a:bodyPr tIns="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0"/>
              </a:spcBef>
            </a:pPr>
            <a:r>
              <a:rPr lang="en-US" b="1" dirty="0">
                <a:solidFill>
                  <a:schemeClr val="tx1">
                    <a:lumMod val="85000"/>
                    <a:lumOff val="15000"/>
                  </a:schemeClr>
                </a:solidFill>
              </a:rPr>
              <a:t>July 27, 2016</a:t>
            </a:r>
          </a:p>
        </p:txBody>
      </p:sp>
      <p:sp>
        <p:nvSpPr>
          <p:cNvPr id="7" name="TextBox 6"/>
          <p:cNvSpPr txBox="1"/>
          <p:nvPr/>
        </p:nvSpPr>
        <p:spPr>
          <a:xfrm>
            <a:off x="3657600" y="4343400"/>
            <a:ext cx="4648200" cy="646331"/>
          </a:xfrm>
          <a:prstGeom prst="rect">
            <a:avLst/>
          </a:prstGeom>
          <a:noFill/>
        </p:spPr>
        <p:txBody>
          <a:bodyPr wrap="square" rtlCol="0">
            <a:spAutoFit/>
          </a:bodyPr>
          <a:lstStyle/>
          <a:p>
            <a:r>
              <a:rPr lang="en-US" dirty="0"/>
              <a:t>U.S. Department of Labor</a:t>
            </a:r>
          </a:p>
          <a:p>
            <a:r>
              <a:rPr lang="en-US" dirty="0"/>
              <a:t>Employment &amp; Training Administration </a:t>
            </a:r>
          </a:p>
        </p:txBody>
      </p:sp>
    </p:spTree>
    <p:extLst>
      <p:ext uri="{BB962C8B-B14F-4D97-AF65-F5344CB8AC3E}">
        <p14:creationId xmlns:p14="http://schemas.microsoft.com/office/powerpoint/2010/main" val="304023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8229600" cy="3048000"/>
          </a:xfrm>
          <a:prstGeom prst="rect">
            <a:avLst/>
          </a:prstGeom>
        </p:spPr>
        <p:txBody>
          <a:bodyPr>
            <a:normAutofit fontScale="77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300" b="1" dirty="0"/>
              <a:t>Year 2:</a:t>
            </a:r>
          </a:p>
          <a:p>
            <a:r>
              <a:rPr lang="en-US" sz="5800" dirty="0"/>
              <a:t>still enrolled at the end of Year 2 in non-TAACCCT funded program</a:t>
            </a:r>
          </a:p>
          <a:p>
            <a:r>
              <a:rPr lang="en-US" sz="5800" dirty="0"/>
              <a:t>receives another wage increase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57599"/>
            <a:ext cx="8077200" cy="1257583"/>
          </a:xfrm>
          <a:prstGeom prst="rect">
            <a:avLst/>
          </a:prstGeom>
        </p:spPr>
      </p:pic>
      <p:sp>
        <p:nvSpPr>
          <p:cNvPr id="2" name="TextBox 1"/>
          <p:cNvSpPr txBox="1"/>
          <p:nvPr/>
        </p:nvSpPr>
        <p:spPr>
          <a:xfrm>
            <a:off x="609600" y="4915182"/>
            <a:ext cx="7772400" cy="830997"/>
          </a:xfrm>
          <a:prstGeom prst="rect">
            <a:avLst/>
          </a:prstGeom>
          <a:noFill/>
        </p:spPr>
        <p:txBody>
          <a:bodyPr wrap="square" rtlCol="0">
            <a:spAutoFit/>
          </a:bodyPr>
          <a:lstStyle/>
          <a:p>
            <a:r>
              <a:rPr lang="en-US" sz="2400" dirty="0"/>
              <a:t>A</a:t>
            </a:r>
            <a:r>
              <a:rPr lang="en-US" sz="2400" i="1" dirty="0"/>
              <a:t> </a:t>
            </a:r>
            <a:r>
              <a:rPr lang="en-US" sz="2400" i="1" dirty="0">
                <a:solidFill>
                  <a:srgbClr val="FF0000"/>
                </a:solidFill>
              </a:rPr>
              <a:t>first</a:t>
            </a:r>
            <a:r>
              <a:rPr lang="en-US" sz="2400" i="1" dirty="0"/>
              <a:t> wage increase would have counted in the second year, however</a:t>
            </a:r>
            <a:endParaRPr lang="en-US" sz="2400" dirty="0"/>
          </a:p>
        </p:txBody>
      </p:sp>
    </p:spTree>
    <p:extLst>
      <p:ext uri="{BB962C8B-B14F-4D97-AF65-F5344CB8AC3E}">
        <p14:creationId xmlns:p14="http://schemas.microsoft.com/office/powerpoint/2010/main" val="38459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8229600" cy="3048000"/>
          </a:xfrm>
          <a:prstGeom prst="rect">
            <a:avLst/>
          </a:prstGeom>
        </p:spPr>
        <p:txBody>
          <a:bodyPr>
            <a:normAutofit fontScale="62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300" b="1" dirty="0"/>
              <a:t>Year 1:</a:t>
            </a:r>
          </a:p>
          <a:p>
            <a:r>
              <a:rPr lang="en-US" sz="5800" dirty="0"/>
              <a:t>changed his major to Criminal Justice, a non-TAACCCT funded program</a:t>
            </a:r>
          </a:p>
          <a:p>
            <a:r>
              <a:rPr lang="en-US" sz="5800" dirty="0"/>
              <a:t>still enrolled at the end of Year 1</a:t>
            </a:r>
          </a:p>
          <a:p>
            <a:r>
              <a:rPr lang="en-US" sz="5800" i="1" dirty="0">
                <a:solidFill>
                  <a:srgbClr val="FF0000"/>
                </a:solidFill>
              </a:rPr>
              <a:t>Not</a:t>
            </a:r>
            <a:r>
              <a:rPr lang="en-US" sz="5800" i="1" dirty="0"/>
              <a:t> </a:t>
            </a:r>
            <a:r>
              <a:rPr lang="en-US" sz="5800" dirty="0"/>
              <a:t>an incumbent worker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57599"/>
            <a:ext cx="8077200" cy="1257583"/>
          </a:xfrm>
          <a:prstGeom prst="rect">
            <a:avLst/>
          </a:prstGeom>
        </p:spPr>
      </p:pic>
      <p:sp>
        <p:nvSpPr>
          <p:cNvPr id="6" name="TextBox 5"/>
          <p:cNvSpPr txBox="1"/>
          <p:nvPr/>
        </p:nvSpPr>
        <p:spPr>
          <a:xfrm>
            <a:off x="609600" y="4863068"/>
            <a:ext cx="7772400" cy="369332"/>
          </a:xfrm>
          <a:prstGeom prst="rect">
            <a:avLst/>
          </a:prstGeom>
          <a:noFill/>
        </p:spPr>
        <p:txBody>
          <a:bodyPr wrap="square" rtlCol="0">
            <a:spAutoFit/>
          </a:bodyPr>
          <a:lstStyle/>
          <a:p>
            <a:r>
              <a:rPr lang="en-US" b="1" dirty="0"/>
              <a:t>X                                         </a:t>
            </a:r>
            <a:r>
              <a:rPr lang="en-US" b="1" dirty="0" err="1"/>
              <a:t>X</a:t>
            </a:r>
            <a:r>
              <a:rPr lang="en-US" b="1" dirty="0"/>
              <a:t>                </a:t>
            </a:r>
            <a:r>
              <a:rPr lang="en-US" b="1" dirty="0" err="1"/>
              <a:t>X</a:t>
            </a:r>
            <a:r>
              <a:rPr lang="en-US" b="1" dirty="0"/>
              <a:t>                                                                          </a:t>
            </a:r>
          </a:p>
        </p:txBody>
      </p:sp>
    </p:spTree>
    <p:extLst>
      <p:ext uri="{BB962C8B-B14F-4D97-AF65-F5344CB8AC3E}">
        <p14:creationId xmlns:p14="http://schemas.microsoft.com/office/powerpoint/2010/main" val="196202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8229600" cy="2819400"/>
          </a:xfrm>
          <a:prstGeom prst="rect">
            <a:avLst/>
          </a:prstGeom>
        </p:spPr>
        <p:txBody>
          <a:bodyPr>
            <a:normAutofit fontScale="85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600" b="1" dirty="0"/>
              <a:t>Year 2:</a:t>
            </a:r>
          </a:p>
          <a:p>
            <a:r>
              <a:rPr lang="en-US" sz="4400" dirty="0"/>
              <a:t>Completes the non-TAACCCT funded program</a:t>
            </a:r>
          </a:p>
          <a:p>
            <a:r>
              <a:rPr lang="en-US" sz="4400" dirty="0"/>
              <a:t>Exits the institution and becomes employed</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57599"/>
            <a:ext cx="8077200" cy="1257583"/>
          </a:xfrm>
          <a:prstGeom prst="rect">
            <a:avLst/>
          </a:prstGeom>
        </p:spPr>
      </p:pic>
      <p:sp>
        <p:nvSpPr>
          <p:cNvPr id="2" name="TextBox 1"/>
          <p:cNvSpPr txBox="1"/>
          <p:nvPr/>
        </p:nvSpPr>
        <p:spPr>
          <a:xfrm>
            <a:off x="609600" y="4863068"/>
            <a:ext cx="7772400" cy="369332"/>
          </a:xfrm>
          <a:prstGeom prst="rect">
            <a:avLst/>
          </a:prstGeom>
          <a:noFill/>
        </p:spPr>
        <p:txBody>
          <a:bodyPr wrap="square" rtlCol="0">
            <a:spAutoFit/>
          </a:bodyPr>
          <a:lstStyle/>
          <a:p>
            <a:r>
              <a:rPr lang="en-US" b="1" dirty="0"/>
              <a:t>                                                                                                                                      </a:t>
            </a:r>
          </a:p>
        </p:txBody>
      </p:sp>
    </p:spTree>
    <p:extLst>
      <p:ext uri="{BB962C8B-B14F-4D97-AF65-F5344CB8AC3E}">
        <p14:creationId xmlns:p14="http://schemas.microsoft.com/office/powerpoint/2010/main" val="18641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Question #2</a:t>
            </a:r>
          </a:p>
        </p:txBody>
      </p:sp>
      <p:sp>
        <p:nvSpPr>
          <p:cNvPr id="5" name="Content Placeholder 4"/>
          <p:cNvSpPr>
            <a:spLocks noGrp="1"/>
          </p:cNvSpPr>
          <p:nvPr>
            <p:ph idx="1"/>
          </p:nvPr>
        </p:nvSpPr>
        <p:spPr>
          <a:xfrm>
            <a:off x="457200" y="1447800"/>
            <a:ext cx="8229600" cy="4449763"/>
          </a:xfrm>
        </p:spPr>
        <p:txBody>
          <a:bodyPr>
            <a:normAutofit/>
          </a:bodyPr>
          <a:lstStyle/>
          <a:p>
            <a:r>
              <a:rPr lang="en-US" dirty="0"/>
              <a:t>Is it correct that as long as we have kept adequate documentation, any information we receive regarding employment data is acceptable for APR reporting?</a:t>
            </a:r>
          </a:p>
        </p:txBody>
      </p:sp>
    </p:spTree>
    <p:extLst>
      <p:ext uri="{BB962C8B-B14F-4D97-AF65-F5344CB8AC3E}">
        <p14:creationId xmlns:p14="http://schemas.microsoft.com/office/powerpoint/2010/main" val="234622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Question #3</a:t>
            </a:r>
          </a:p>
        </p:txBody>
      </p:sp>
      <p:sp>
        <p:nvSpPr>
          <p:cNvPr id="5" name="Content Placeholder 4"/>
          <p:cNvSpPr>
            <a:spLocks noGrp="1"/>
          </p:cNvSpPr>
          <p:nvPr>
            <p:ph idx="1"/>
          </p:nvPr>
        </p:nvSpPr>
        <p:spPr>
          <a:xfrm>
            <a:off x="457200" y="1447800"/>
            <a:ext cx="8229600" cy="4449763"/>
          </a:xfrm>
        </p:spPr>
        <p:txBody>
          <a:bodyPr>
            <a:normAutofit/>
          </a:bodyPr>
          <a:lstStyle/>
          <a:p>
            <a:r>
              <a:rPr lang="en-US" dirty="0"/>
              <a:t>As far as documentation for follow-up outcomes, wouldn’t E-mail verifications from employers or students be a possible PII issue?</a:t>
            </a:r>
          </a:p>
        </p:txBody>
      </p:sp>
    </p:spTree>
    <p:extLst>
      <p:ext uri="{BB962C8B-B14F-4D97-AF65-F5344CB8AC3E}">
        <p14:creationId xmlns:p14="http://schemas.microsoft.com/office/powerpoint/2010/main" val="186132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Question #4</a:t>
            </a:r>
          </a:p>
        </p:txBody>
      </p:sp>
      <p:sp>
        <p:nvSpPr>
          <p:cNvPr id="5" name="Content Placeholder 4"/>
          <p:cNvSpPr>
            <a:spLocks noGrp="1"/>
          </p:cNvSpPr>
          <p:nvPr>
            <p:ph idx="1"/>
          </p:nvPr>
        </p:nvSpPr>
        <p:spPr>
          <a:xfrm>
            <a:off x="457200" y="1447800"/>
            <a:ext cx="8229600" cy="4449763"/>
          </a:xfrm>
        </p:spPr>
        <p:txBody>
          <a:bodyPr>
            <a:normAutofit/>
          </a:bodyPr>
          <a:lstStyle/>
          <a:p>
            <a:r>
              <a:rPr lang="en-US" dirty="0"/>
              <a:t>What can we do if students don't want to provide their SSN?</a:t>
            </a:r>
          </a:p>
        </p:txBody>
      </p:sp>
    </p:spTree>
    <p:extLst>
      <p:ext uri="{BB962C8B-B14F-4D97-AF65-F5344CB8AC3E}">
        <p14:creationId xmlns:p14="http://schemas.microsoft.com/office/powerpoint/2010/main" val="254094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Question #5</a:t>
            </a:r>
          </a:p>
        </p:txBody>
      </p:sp>
      <p:sp>
        <p:nvSpPr>
          <p:cNvPr id="5" name="Content Placeholder 4"/>
          <p:cNvSpPr>
            <a:spLocks noGrp="1"/>
          </p:cNvSpPr>
          <p:nvPr>
            <p:ph idx="1"/>
          </p:nvPr>
        </p:nvSpPr>
        <p:spPr>
          <a:xfrm>
            <a:off x="457200" y="1447800"/>
            <a:ext cx="8229600" cy="4449763"/>
          </a:xfrm>
        </p:spPr>
        <p:txBody>
          <a:bodyPr>
            <a:normAutofit/>
          </a:bodyPr>
          <a:lstStyle/>
          <a:p>
            <a:r>
              <a:rPr lang="en-US" dirty="0"/>
              <a:t>If a school does not require a student to self report gender, is there a way to count those students for the APR? I believe it is currently set up that a student does not count as a participant unless they have a defined gender.</a:t>
            </a:r>
          </a:p>
        </p:txBody>
      </p:sp>
    </p:spTree>
    <p:extLst>
      <p:ext uri="{BB962C8B-B14F-4D97-AF65-F5344CB8AC3E}">
        <p14:creationId xmlns:p14="http://schemas.microsoft.com/office/powerpoint/2010/main" val="424366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Question #6</a:t>
            </a:r>
          </a:p>
        </p:txBody>
      </p:sp>
      <p:sp>
        <p:nvSpPr>
          <p:cNvPr id="5" name="Content Placeholder 4"/>
          <p:cNvSpPr>
            <a:spLocks noGrp="1"/>
          </p:cNvSpPr>
          <p:nvPr>
            <p:ph idx="1"/>
          </p:nvPr>
        </p:nvSpPr>
        <p:spPr>
          <a:xfrm>
            <a:off x="457200" y="1447800"/>
            <a:ext cx="8229600" cy="4449763"/>
          </a:xfrm>
        </p:spPr>
        <p:txBody>
          <a:bodyPr>
            <a:normAutofit/>
          </a:bodyPr>
          <a:lstStyle/>
          <a:p>
            <a:r>
              <a:rPr lang="en-US" dirty="0"/>
              <a:t>Can we count participants under 18?</a:t>
            </a:r>
          </a:p>
        </p:txBody>
      </p:sp>
    </p:spTree>
    <p:extLst>
      <p:ext uri="{BB962C8B-B14F-4D97-AF65-F5344CB8AC3E}">
        <p14:creationId xmlns:p14="http://schemas.microsoft.com/office/powerpoint/2010/main" val="383733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Question #7</a:t>
            </a:r>
          </a:p>
        </p:txBody>
      </p:sp>
      <p:sp>
        <p:nvSpPr>
          <p:cNvPr id="5" name="Content Placeholder 4"/>
          <p:cNvSpPr>
            <a:spLocks noGrp="1"/>
          </p:cNvSpPr>
          <p:nvPr>
            <p:ph idx="1"/>
          </p:nvPr>
        </p:nvSpPr>
        <p:spPr>
          <a:xfrm>
            <a:off x="457200" y="1447800"/>
            <a:ext cx="8229600" cy="4449763"/>
          </a:xfrm>
        </p:spPr>
        <p:txBody>
          <a:bodyPr>
            <a:normAutofit/>
          </a:bodyPr>
          <a:lstStyle/>
          <a:p>
            <a:r>
              <a:rPr lang="en-US" dirty="0"/>
              <a:t>Students that don’t enter employment after completing the program, instead they further their education through an articulated agreement, how do you report those students?  Also, would you need to verify this as well?</a:t>
            </a:r>
          </a:p>
        </p:txBody>
      </p:sp>
    </p:spTree>
    <p:extLst>
      <p:ext uri="{BB962C8B-B14F-4D97-AF65-F5344CB8AC3E}">
        <p14:creationId xmlns:p14="http://schemas.microsoft.com/office/powerpoint/2010/main" val="205051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1457" y="1524000"/>
            <a:ext cx="7772400" cy="1470025"/>
          </a:xfrm>
        </p:spPr>
        <p:txBody>
          <a:bodyPr/>
          <a:lstStyle/>
          <a:p>
            <a:r>
              <a:rPr lang="en-US" sz="6600" i="1" dirty="0"/>
              <a:t>Completion vs. Exit</a:t>
            </a:r>
          </a:p>
        </p:txBody>
      </p:sp>
      <p:sp>
        <p:nvSpPr>
          <p:cNvPr id="3" name="Title 3"/>
          <p:cNvSpPr txBox="1">
            <a:spLocks/>
          </p:cNvSpPr>
          <p:nvPr/>
        </p:nvSpPr>
        <p:spPr bwMode="auto">
          <a:xfrm>
            <a:off x="609600" y="358139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i="1" dirty="0">
                <a:solidFill>
                  <a:schemeClr val="bg1">
                    <a:lumMod val="50000"/>
                  </a:schemeClr>
                </a:solidFill>
              </a:rPr>
              <a:t>How these terms matter for reporting follow-up outcomes</a:t>
            </a:r>
          </a:p>
        </p:txBody>
      </p:sp>
    </p:spTree>
    <p:extLst>
      <p:ext uri="{BB962C8B-B14F-4D97-AF65-F5344CB8AC3E}">
        <p14:creationId xmlns:p14="http://schemas.microsoft.com/office/powerpoint/2010/main" val="417434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Presenters</a:t>
            </a:r>
          </a:p>
        </p:txBody>
      </p:sp>
      <p:sp>
        <p:nvSpPr>
          <p:cNvPr id="3" name="Content Placeholder 2"/>
          <p:cNvSpPr>
            <a:spLocks noGrp="1"/>
          </p:cNvSpPr>
          <p:nvPr>
            <p:ph idx="1"/>
          </p:nvPr>
        </p:nvSpPr>
        <p:spPr>
          <a:xfrm>
            <a:off x="457200" y="1600200"/>
            <a:ext cx="8229600" cy="4297363"/>
          </a:xfrm>
        </p:spPr>
        <p:txBody>
          <a:bodyPr/>
          <a:lstStyle/>
          <a:p>
            <a:r>
              <a:rPr lang="en-US" sz="3600" dirty="0"/>
              <a:t>Kristen Milstead, Presenter</a:t>
            </a:r>
          </a:p>
          <a:p>
            <a:pPr lvl="1"/>
            <a:r>
              <a:rPr lang="en-US" dirty="0"/>
              <a:t>Staff Lead for Performance, TAACCCT Grants </a:t>
            </a:r>
          </a:p>
          <a:p>
            <a:pPr lvl="1"/>
            <a:endParaRPr lang="en-US" dirty="0"/>
          </a:p>
          <a:p>
            <a:r>
              <a:rPr lang="en-US" sz="3600" dirty="0"/>
              <a:t>Scott Estrada, Presenter</a:t>
            </a:r>
          </a:p>
          <a:p>
            <a:pPr lvl="1"/>
            <a:r>
              <a:rPr lang="en-US" dirty="0"/>
              <a:t> Performance Specialist, Maher &amp; Maher, TAACCCT Grants</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44420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dirty="0">
                <a:latin typeface="Monotype Corsiva" panose="03010101010201010101" pitchFamily="66" charset="0"/>
              </a:rPr>
              <a:t>Definition of Completion</a:t>
            </a:r>
          </a:p>
        </p:txBody>
      </p:sp>
      <p:sp>
        <p:nvSpPr>
          <p:cNvPr id="3" name="Content Placeholder 2"/>
          <p:cNvSpPr>
            <a:spLocks noGrp="1"/>
          </p:cNvSpPr>
          <p:nvPr>
            <p:ph idx="1"/>
          </p:nvPr>
        </p:nvSpPr>
        <p:spPr>
          <a:xfrm>
            <a:off x="457200" y="1600201"/>
            <a:ext cx="8001000" cy="4419600"/>
          </a:xfrm>
        </p:spPr>
        <p:txBody>
          <a:bodyPr>
            <a:normAutofit/>
          </a:bodyPr>
          <a:lstStyle/>
          <a:p>
            <a:r>
              <a:rPr lang="en-US" sz="4400" dirty="0"/>
              <a:t>	Having earned all of the credit hours (formal award units) needed for the award of a degree or certificate in that program of study)</a:t>
            </a:r>
          </a:p>
        </p:txBody>
      </p:sp>
    </p:spTree>
    <p:extLst>
      <p:ext uri="{BB962C8B-B14F-4D97-AF65-F5344CB8AC3E}">
        <p14:creationId xmlns:p14="http://schemas.microsoft.com/office/powerpoint/2010/main" val="321474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latin typeface="Monotype Corsiva" panose="03010101010201010101" pitchFamily="66" charset="0"/>
              </a:rPr>
              <a:t>First Rung on the Ladder</a:t>
            </a:r>
          </a:p>
        </p:txBody>
      </p:sp>
      <p:sp>
        <p:nvSpPr>
          <p:cNvPr id="3" name="Content Placeholder 2"/>
          <p:cNvSpPr>
            <a:spLocks noGrp="1"/>
          </p:cNvSpPr>
          <p:nvPr>
            <p:ph idx="1"/>
          </p:nvPr>
        </p:nvSpPr>
        <p:spPr>
          <a:xfrm>
            <a:off x="457200" y="1295400"/>
            <a:ext cx="4191000" cy="4724401"/>
          </a:xfrm>
        </p:spPr>
        <p:txBody>
          <a:bodyPr>
            <a:normAutofit/>
          </a:bodyPr>
          <a:lstStyle/>
          <a:p>
            <a:r>
              <a:rPr lang="en-US" dirty="0"/>
              <a:t>Definition of a program of study/program for reporting purposes:</a:t>
            </a:r>
          </a:p>
          <a:p>
            <a:pPr lvl="1"/>
            <a:r>
              <a:rPr lang="en-US" b="1" dirty="0"/>
              <a:t>1st certificate/degree is attained = completer</a:t>
            </a:r>
          </a:p>
          <a:p>
            <a:pPr lvl="1"/>
            <a:r>
              <a:rPr lang="en-US" dirty="0"/>
              <a:t>This holds true even if he or she is enrolled in a career ladder or stackable credentials program of study</a:t>
            </a:r>
          </a:p>
        </p:txBody>
      </p:sp>
      <p:pic>
        <p:nvPicPr>
          <p:cNvPr id="2050" name="Picture 2" descr="C:\Users\milstead.kristen\AppData\Local\Microsoft\Windows\Temporary Internet Files\Content.IE5\NAK8BM5T\obstacle-156153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3390900" cy="343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0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dirty="0">
                <a:latin typeface="Monotype Corsiva" panose="03010101010201010101" pitchFamily="66" charset="0"/>
              </a:rPr>
              <a:t>Definition of Exit</a:t>
            </a:r>
          </a:p>
        </p:txBody>
      </p:sp>
      <p:sp>
        <p:nvSpPr>
          <p:cNvPr id="3" name="Content Placeholder 2"/>
          <p:cNvSpPr>
            <a:spLocks noGrp="1"/>
          </p:cNvSpPr>
          <p:nvPr>
            <p:ph idx="1"/>
          </p:nvPr>
        </p:nvSpPr>
        <p:spPr>
          <a:xfrm>
            <a:off x="457200" y="1600201"/>
            <a:ext cx="8001000" cy="4419600"/>
          </a:xfrm>
        </p:spPr>
        <p:txBody>
          <a:bodyPr>
            <a:normAutofit/>
          </a:bodyPr>
          <a:lstStyle/>
          <a:p>
            <a:r>
              <a:rPr lang="en-US" sz="4400" dirty="0"/>
              <a:t>	Being no longer enrolled at the college in any program of study; can include formal withdrawal, expulsion, graduation and other reasons</a:t>
            </a:r>
          </a:p>
        </p:txBody>
      </p:sp>
    </p:spTree>
    <p:extLst>
      <p:ext uri="{BB962C8B-B14F-4D97-AF65-F5344CB8AC3E}">
        <p14:creationId xmlns:p14="http://schemas.microsoft.com/office/powerpoint/2010/main" val="152370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7" y="1066800"/>
            <a:ext cx="894647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124154"/>
            <a:ext cx="7543800" cy="830997"/>
          </a:xfrm>
          <a:prstGeom prst="rect">
            <a:avLst/>
          </a:prstGeom>
          <a:noFill/>
        </p:spPr>
        <p:txBody>
          <a:bodyPr wrap="square" rtlCol="0">
            <a:spAutoFit/>
          </a:bodyPr>
          <a:lstStyle/>
          <a:p>
            <a:pPr algn="ctr"/>
            <a:r>
              <a:rPr lang="en-US" sz="2400" b="1" dirty="0"/>
              <a:t>When can a participant count in B.8 based on completion and exit?</a:t>
            </a:r>
          </a:p>
        </p:txBody>
      </p:sp>
    </p:spTree>
    <p:extLst>
      <p:ext uri="{BB962C8B-B14F-4D97-AF65-F5344CB8AC3E}">
        <p14:creationId xmlns:p14="http://schemas.microsoft.com/office/powerpoint/2010/main" val="324145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Question #7</a:t>
            </a:r>
          </a:p>
        </p:txBody>
      </p:sp>
      <p:sp>
        <p:nvSpPr>
          <p:cNvPr id="5" name="Content Placeholder 4"/>
          <p:cNvSpPr>
            <a:spLocks noGrp="1"/>
          </p:cNvSpPr>
          <p:nvPr>
            <p:ph idx="1"/>
          </p:nvPr>
        </p:nvSpPr>
        <p:spPr>
          <a:xfrm>
            <a:off x="457200" y="1447800"/>
            <a:ext cx="8229600" cy="4449763"/>
          </a:xfrm>
        </p:spPr>
        <p:txBody>
          <a:bodyPr>
            <a:normAutofit/>
          </a:bodyPr>
          <a:lstStyle/>
          <a:p>
            <a:r>
              <a:rPr lang="en-US" dirty="0"/>
              <a:t>Students that don’t enter employment after completing the program, instead they further their education through an articulated agreement, how do you report those students?  Also, would you need to verify this as well?</a:t>
            </a:r>
          </a:p>
        </p:txBody>
      </p:sp>
    </p:spTree>
    <p:extLst>
      <p:ext uri="{BB962C8B-B14F-4D97-AF65-F5344CB8AC3E}">
        <p14:creationId xmlns:p14="http://schemas.microsoft.com/office/powerpoint/2010/main" val="395129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563562"/>
          </a:xfrm>
        </p:spPr>
        <p:txBody>
          <a:bodyPr>
            <a:noAutofit/>
          </a:bodyPr>
          <a:lstStyle/>
          <a:p>
            <a:r>
              <a:rPr lang="en-US" sz="2800" dirty="0"/>
              <a:t>Scenario #1:  Count participants as having entered employment (B.8) if…</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143000"/>
            <a:ext cx="8643557" cy="4419600"/>
          </a:xfrm>
        </p:spPr>
      </p:pic>
    </p:spTree>
    <p:extLst>
      <p:ext uri="{BB962C8B-B14F-4D97-AF65-F5344CB8AC3E}">
        <p14:creationId xmlns:p14="http://schemas.microsoft.com/office/powerpoint/2010/main" val="1480209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563562"/>
          </a:xfrm>
        </p:spPr>
        <p:txBody>
          <a:bodyPr>
            <a:noAutofit/>
          </a:bodyPr>
          <a:lstStyle/>
          <a:p>
            <a:r>
              <a:rPr lang="en-US" sz="2800" dirty="0"/>
              <a:t>Scenario #2:  Count participants as having gone on to further education (B.7) if…</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371600"/>
            <a:ext cx="8839246" cy="4114800"/>
          </a:xfrm>
        </p:spPr>
      </p:pic>
    </p:spTree>
    <p:extLst>
      <p:ext uri="{BB962C8B-B14F-4D97-AF65-F5344CB8AC3E}">
        <p14:creationId xmlns:p14="http://schemas.microsoft.com/office/powerpoint/2010/main" val="194013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563562"/>
          </a:xfrm>
        </p:spPr>
        <p:txBody>
          <a:bodyPr>
            <a:noAutofit/>
          </a:bodyPr>
          <a:lstStyle/>
          <a:p>
            <a:r>
              <a:rPr lang="en-US" sz="2800" dirty="0"/>
              <a:t>Scenario #3:  Count participants as having entered employment (B.8) if…</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458200" cy="3691375"/>
          </a:xfrm>
        </p:spPr>
      </p:pic>
    </p:spTree>
    <p:extLst>
      <p:ext uri="{BB962C8B-B14F-4D97-AF65-F5344CB8AC3E}">
        <p14:creationId xmlns:p14="http://schemas.microsoft.com/office/powerpoint/2010/main" val="1951325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563562"/>
          </a:xfrm>
        </p:spPr>
        <p:txBody>
          <a:bodyPr>
            <a:noAutofit/>
          </a:bodyPr>
          <a:lstStyle/>
          <a:p>
            <a:r>
              <a:rPr lang="en-US" sz="2800" dirty="0"/>
              <a:t>Scenario #4:  Count participants as having gone on to further education (B.7) if…</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752600"/>
            <a:ext cx="8379979" cy="3733800"/>
          </a:xfrm>
        </p:spPr>
      </p:pic>
    </p:spTree>
    <p:extLst>
      <p:ext uri="{BB962C8B-B14F-4D97-AF65-F5344CB8AC3E}">
        <p14:creationId xmlns:p14="http://schemas.microsoft.com/office/powerpoint/2010/main" val="3531774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200" dirty="0">
                <a:latin typeface="Monotype Corsiva" panose="03010101010201010101" pitchFamily="66" charset="0"/>
              </a:rPr>
              <a:t>Exiting for “Other Reasons”</a:t>
            </a:r>
          </a:p>
        </p:txBody>
      </p:sp>
      <p:sp>
        <p:nvSpPr>
          <p:cNvPr id="3" name="Content Placeholder 2"/>
          <p:cNvSpPr>
            <a:spLocks noGrp="1"/>
          </p:cNvSpPr>
          <p:nvPr>
            <p:ph idx="1"/>
          </p:nvPr>
        </p:nvSpPr>
        <p:spPr>
          <a:xfrm>
            <a:off x="457200" y="1600201"/>
            <a:ext cx="8001000" cy="4419600"/>
          </a:xfrm>
        </p:spPr>
        <p:txBody>
          <a:bodyPr>
            <a:normAutofit fontScale="92500" lnSpcReduction="10000"/>
          </a:bodyPr>
          <a:lstStyle/>
          <a:p>
            <a:pPr marL="571500" indent="-571500">
              <a:buFont typeface="Arial" panose="020B0604020202020204" pitchFamily="34" charset="0"/>
              <a:buChar char="•"/>
            </a:pPr>
            <a:r>
              <a:rPr lang="en-US" sz="4400" dirty="0"/>
              <a:t>Defined by your institution</a:t>
            </a:r>
          </a:p>
          <a:p>
            <a:pPr marL="571500" indent="-571500">
              <a:buFont typeface="Arial" panose="020B0604020202020204" pitchFamily="34" charset="0"/>
              <a:buChar char="•"/>
            </a:pPr>
            <a:r>
              <a:rPr lang="en-US" sz="4400" dirty="0"/>
              <a:t>Determine carefully how this affects completion and follow-up outcomes</a:t>
            </a:r>
          </a:p>
          <a:p>
            <a:pPr marL="571500" indent="-571500">
              <a:buFont typeface="Arial" panose="020B0604020202020204" pitchFamily="34" charset="0"/>
              <a:buChar char="•"/>
            </a:pPr>
            <a:r>
              <a:rPr lang="en-US" sz="4400" dirty="0"/>
              <a:t>Should be officially documented and applied consistently to all participants</a:t>
            </a:r>
          </a:p>
          <a:p>
            <a:pPr marL="571500" indent="-571500">
              <a:buFont typeface="Arial" panose="020B0604020202020204" pitchFamily="34" charset="0"/>
              <a:buChar char="•"/>
            </a:pPr>
            <a:endParaRPr lang="en-US" sz="4400" dirty="0"/>
          </a:p>
        </p:txBody>
      </p:sp>
    </p:spTree>
    <p:extLst>
      <p:ext uri="{BB962C8B-B14F-4D97-AF65-F5344CB8AC3E}">
        <p14:creationId xmlns:p14="http://schemas.microsoft.com/office/powerpoint/2010/main" val="21874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274638"/>
            <a:ext cx="5245098" cy="703544"/>
          </a:xfrm>
        </p:spPr>
        <p:txBody>
          <a:bodyPr anchor="ctr">
            <a:normAutofit/>
          </a:bodyPr>
          <a:lstStyle/>
          <a:p>
            <a:r>
              <a:rPr lang="en-US" sz="1800" dirty="0"/>
              <a:t>TAACCCT Learning Network at a Glance</a:t>
            </a:r>
          </a:p>
        </p:txBody>
      </p:sp>
      <p:graphicFrame>
        <p:nvGraphicFramePr>
          <p:cNvPr id="12" name="Diagram 11"/>
          <p:cNvGraphicFramePr/>
          <p:nvPr>
            <p:extLst>
              <p:ext uri="{D42A27DB-BD31-4B8C-83A1-F6EECF244321}">
                <p14:modId xmlns:p14="http://schemas.microsoft.com/office/powerpoint/2010/main" val="2068410007"/>
              </p:ext>
            </p:extLst>
          </p:nvPr>
        </p:nvGraphicFramePr>
        <p:xfrm>
          <a:off x="342900" y="1181100"/>
          <a:ext cx="6591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934200" y="1803400"/>
            <a:ext cx="1739899" cy="41783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latin typeface="Arial"/>
                <a:cs typeface="Arial"/>
              </a:rPr>
              <a:t>Other Non-Federal Providers of TA and Resources for  TAACCCT Grantees:</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Creative Commons</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CAST</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The Transformative Change Initiative</a:t>
            </a:r>
          </a:p>
          <a:p>
            <a:pPr algn="ctr"/>
            <a:endParaRPr lang="en-US" sz="1400" dirty="0">
              <a:solidFill>
                <a:srgbClr val="FFFFFF"/>
              </a:solidFill>
              <a:latin typeface="Arial"/>
              <a:cs typeface="Arial"/>
            </a:endParaRPr>
          </a:p>
          <a:p>
            <a:pPr algn="ctr"/>
            <a:endParaRPr lang="en-US" dirty="0">
              <a:solidFill>
                <a:srgbClr val="FFFFFF"/>
              </a:solidFill>
              <a:latin typeface="Arial"/>
              <a:cs typeface="Arial"/>
            </a:endParaRPr>
          </a:p>
        </p:txBody>
      </p:sp>
    </p:spTree>
    <p:extLst>
      <p:ext uri="{BB962C8B-B14F-4D97-AF65-F5344CB8AC3E}">
        <p14:creationId xmlns:p14="http://schemas.microsoft.com/office/powerpoint/2010/main" val="1811059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6781799" cy="3971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046988"/>
          </a:xfrm>
          <a:prstGeom prst="rect">
            <a:avLst/>
          </a:prstGeom>
          <a:noFill/>
        </p:spPr>
        <p:txBody>
          <a:bodyPr wrap="square" rtlCol="0">
            <a:spAutoFit/>
          </a:bodyPr>
          <a:lstStyle/>
          <a:p>
            <a:r>
              <a:rPr lang="en-US" sz="9600" b="1" dirty="0"/>
              <a:t>Questions?</a:t>
            </a:r>
          </a:p>
          <a:p>
            <a:endParaRPr lang="en-US" sz="9600" dirty="0"/>
          </a:p>
        </p:txBody>
      </p:sp>
    </p:spTree>
    <p:extLst>
      <p:ext uri="{BB962C8B-B14F-4D97-AF65-F5344CB8AC3E}">
        <p14:creationId xmlns:p14="http://schemas.microsoft.com/office/powerpoint/2010/main" val="45921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a:t>Poll question:  </a:t>
            </a:r>
            <a:br>
              <a:rPr lang="en-US" dirty="0"/>
            </a:br>
            <a:r>
              <a:rPr lang="en-US" sz="3600" dirty="0"/>
              <a:t>Which performance-related topic would you like to see a short presentation on in a future monthly Webinar? </a:t>
            </a:r>
          </a:p>
        </p:txBody>
      </p:sp>
      <p:sp>
        <p:nvSpPr>
          <p:cNvPr id="3" name="Content Placeholder 2"/>
          <p:cNvSpPr>
            <a:spLocks noGrp="1"/>
          </p:cNvSpPr>
          <p:nvPr>
            <p:ph type="subTitle" idx="1"/>
          </p:nvPr>
        </p:nvSpPr>
        <p:spPr>
          <a:xfrm>
            <a:off x="1371600" y="2514600"/>
            <a:ext cx="6781800" cy="3124200"/>
          </a:xfrm>
        </p:spPr>
        <p:txBody>
          <a:bodyPr>
            <a:normAutofit/>
          </a:bodyPr>
          <a:lstStyle/>
          <a:p>
            <a:endParaRPr lang="en-US" sz="2400" i="1" dirty="0">
              <a:solidFill>
                <a:schemeClr val="tx1"/>
              </a:solidFill>
            </a:endParaRPr>
          </a:p>
          <a:p>
            <a:r>
              <a:rPr lang="en-US" sz="2400" i="1" dirty="0">
                <a:solidFill>
                  <a:schemeClr val="tx1"/>
                </a:solidFill>
              </a:rPr>
              <a:t>Type your answer into the chat box.  Please choose the topic you would like to see </a:t>
            </a:r>
            <a:r>
              <a:rPr lang="en-US" sz="2400" i="1" dirty="0">
                <a:solidFill>
                  <a:srgbClr val="FF0000"/>
                </a:solidFill>
              </a:rPr>
              <a:t>the most </a:t>
            </a:r>
            <a:r>
              <a:rPr lang="en-US" sz="2400" i="1" dirty="0">
                <a:solidFill>
                  <a:schemeClr val="tx1"/>
                </a:solidFill>
              </a:rPr>
              <a:t>even if you have more than one.</a:t>
            </a:r>
            <a:br>
              <a:rPr lang="en-US" sz="2400" i="1" dirty="0">
                <a:solidFill>
                  <a:schemeClr val="tx1"/>
                </a:solidFill>
              </a:rPr>
            </a:br>
            <a:endParaRPr lang="en-US" sz="2400" i="1" dirty="0">
              <a:solidFill>
                <a:schemeClr val="tx1"/>
              </a:solidFill>
            </a:endParaRPr>
          </a:p>
        </p:txBody>
      </p:sp>
    </p:spTree>
    <p:extLst>
      <p:ext uri="{BB962C8B-B14F-4D97-AF65-F5344CB8AC3E}">
        <p14:creationId xmlns:p14="http://schemas.microsoft.com/office/powerpoint/2010/main" val="1406411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a:t>Poll question:  </a:t>
            </a:r>
            <a:br>
              <a:rPr lang="en-US" dirty="0"/>
            </a:br>
            <a:r>
              <a:rPr lang="en-US" sz="2800" dirty="0"/>
              <a:t>Of the outcomes listed below, which do you have the most difficult time comprehending?</a:t>
            </a:r>
          </a:p>
        </p:txBody>
      </p:sp>
      <p:sp>
        <p:nvSpPr>
          <p:cNvPr id="3" name="Content Placeholder 2"/>
          <p:cNvSpPr>
            <a:spLocks noGrp="1"/>
          </p:cNvSpPr>
          <p:nvPr>
            <p:ph type="subTitle" idx="1"/>
          </p:nvPr>
        </p:nvSpPr>
        <p:spPr>
          <a:xfrm>
            <a:off x="1371600" y="2514600"/>
            <a:ext cx="6781800" cy="3124200"/>
          </a:xfrm>
        </p:spPr>
        <p:txBody>
          <a:bodyPr>
            <a:normAutofit/>
          </a:bodyPr>
          <a:lstStyle/>
          <a:p>
            <a:pPr marL="514350" indent="-514350">
              <a:buFont typeface="+mj-lt"/>
              <a:buAutoNum type="alphaUcPeriod"/>
            </a:pPr>
            <a:r>
              <a:rPr lang="en-US" sz="2400" i="1" dirty="0"/>
              <a:t>Participants enrolled (B1)</a:t>
            </a:r>
          </a:p>
          <a:p>
            <a:pPr marL="514350" indent="-514350">
              <a:buFont typeface="+mj-lt"/>
              <a:buAutoNum type="alphaUcPeriod"/>
            </a:pPr>
            <a:r>
              <a:rPr lang="en-US" sz="2400" i="1" dirty="0"/>
              <a:t>Participants completed and/or retained (B2/B3/B4)</a:t>
            </a:r>
          </a:p>
          <a:p>
            <a:pPr marL="514350" indent="-514350">
              <a:buFont typeface="+mj-lt"/>
              <a:buAutoNum type="alphaUcPeriod"/>
            </a:pPr>
            <a:r>
              <a:rPr lang="en-US" sz="2400" i="1" dirty="0"/>
              <a:t>Participant employment outcomes (B8/B9)</a:t>
            </a:r>
          </a:p>
          <a:p>
            <a:pPr marL="514350" indent="-514350">
              <a:buFont typeface="+mj-lt"/>
              <a:buAutoNum type="alphaUcPeriod"/>
            </a:pPr>
            <a:r>
              <a:rPr lang="en-US" sz="2400" i="1" dirty="0"/>
              <a:t>An outcome not listed</a:t>
            </a:r>
          </a:p>
        </p:txBody>
      </p:sp>
    </p:spTree>
    <p:extLst>
      <p:ext uri="{BB962C8B-B14F-4D97-AF65-F5344CB8AC3E}">
        <p14:creationId xmlns:p14="http://schemas.microsoft.com/office/powerpoint/2010/main" val="2626448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a:t>Poll question:  </a:t>
            </a:r>
            <a:br>
              <a:rPr lang="en-US" dirty="0"/>
            </a:br>
            <a:r>
              <a:rPr lang="en-US" sz="2800" dirty="0"/>
              <a:t>How many people at your institution are attending this Webinar in the room with you?</a:t>
            </a:r>
          </a:p>
        </p:txBody>
      </p:sp>
      <p:sp>
        <p:nvSpPr>
          <p:cNvPr id="3" name="Content Placeholder 2"/>
          <p:cNvSpPr>
            <a:spLocks noGrp="1"/>
          </p:cNvSpPr>
          <p:nvPr>
            <p:ph type="subTitle" idx="1"/>
          </p:nvPr>
        </p:nvSpPr>
        <p:spPr>
          <a:xfrm>
            <a:off x="1371600" y="2514600"/>
            <a:ext cx="6781800" cy="3124200"/>
          </a:xfrm>
        </p:spPr>
        <p:txBody>
          <a:bodyPr>
            <a:normAutofit/>
          </a:bodyPr>
          <a:lstStyle/>
          <a:p>
            <a:pPr marL="514350" indent="-514350">
              <a:buFont typeface="+mj-lt"/>
              <a:buAutoNum type="alphaUcPeriod"/>
            </a:pPr>
            <a:r>
              <a:rPr lang="en-US" sz="2400" i="1" dirty="0"/>
              <a:t>It’s just me</a:t>
            </a:r>
          </a:p>
          <a:p>
            <a:pPr marL="514350" indent="-514350">
              <a:buFont typeface="+mj-lt"/>
              <a:buAutoNum type="alphaUcPeriod"/>
            </a:pPr>
            <a:r>
              <a:rPr lang="en-US" sz="2400" i="1" dirty="0"/>
              <a:t>2</a:t>
            </a:r>
          </a:p>
          <a:p>
            <a:pPr marL="514350" indent="-514350">
              <a:buFont typeface="+mj-lt"/>
              <a:buAutoNum type="alphaUcPeriod"/>
            </a:pPr>
            <a:r>
              <a:rPr lang="en-US" sz="2400" i="1" dirty="0"/>
              <a:t>3</a:t>
            </a:r>
          </a:p>
          <a:p>
            <a:pPr marL="514350" indent="-514350">
              <a:buFont typeface="+mj-lt"/>
              <a:buAutoNum type="alphaUcPeriod"/>
            </a:pPr>
            <a:r>
              <a:rPr lang="en-US" sz="2400" i="1" dirty="0"/>
              <a:t>4</a:t>
            </a:r>
          </a:p>
          <a:p>
            <a:pPr marL="514350" indent="-514350">
              <a:buFont typeface="+mj-lt"/>
              <a:buAutoNum type="alphaUcPeriod"/>
            </a:pPr>
            <a:r>
              <a:rPr lang="en-US" sz="2400" i="1" dirty="0"/>
              <a:t>5 or more</a:t>
            </a:r>
          </a:p>
        </p:txBody>
      </p:sp>
    </p:spTree>
    <p:extLst>
      <p:ext uri="{BB962C8B-B14F-4D97-AF65-F5344CB8AC3E}">
        <p14:creationId xmlns:p14="http://schemas.microsoft.com/office/powerpoint/2010/main" val="3184895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a:t>Poll question:  </a:t>
            </a:r>
            <a:br>
              <a:rPr lang="en-US" dirty="0"/>
            </a:br>
            <a:r>
              <a:rPr lang="en-US" sz="3600" dirty="0"/>
              <a:t>Who at your institution completes the Annual Performance Report? </a:t>
            </a:r>
            <a:endParaRPr lang="en-US" sz="2800" dirty="0"/>
          </a:p>
        </p:txBody>
      </p:sp>
      <p:sp>
        <p:nvSpPr>
          <p:cNvPr id="3" name="Content Placeholder 2"/>
          <p:cNvSpPr>
            <a:spLocks noGrp="1"/>
          </p:cNvSpPr>
          <p:nvPr>
            <p:ph type="subTitle" idx="1"/>
          </p:nvPr>
        </p:nvSpPr>
        <p:spPr>
          <a:xfrm>
            <a:off x="1371600" y="2514600"/>
            <a:ext cx="6781800" cy="3124200"/>
          </a:xfrm>
        </p:spPr>
        <p:txBody>
          <a:bodyPr>
            <a:normAutofit/>
          </a:bodyPr>
          <a:lstStyle/>
          <a:p>
            <a:pPr marL="514350" indent="-514350">
              <a:buFont typeface="+mj-lt"/>
              <a:buAutoNum type="alphaUcPeriod"/>
            </a:pPr>
            <a:r>
              <a:rPr lang="en-US" sz="2400" i="1" dirty="0"/>
              <a:t>The project manager</a:t>
            </a:r>
          </a:p>
          <a:p>
            <a:pPr marL="514350" indent="-514350">
              <a:buFont typeface="+mj-lt"/>
              <a:buAutoNum type="alphaUcPeriod"/>
            </a:pPr>
            <a:r>
              <a:rPr lang="en-US" sz="2400" i="1" dirty="0"/>
              <a:t>A dedicated data manager or analyst for the project</a:t>
            </a:r>
          </a:p>
          <a:p>
            <a:pPr marL="514350" indent="-514350">
              <a:buFont typeface="+mj-lt"/>
              <a:buAutoNum type="alphaUcPeriod"/>
            </a:pPr>
            <a:r>
              <a:rPr lang="en-US" sz="2400" i="1" dirty="0"/>
              <a:t>An evaluator</a:t>
            </a:r>
          </a:p>
          <a:p>
            <a:pPr marL="514350" indent="-514350">
              <a:buFont typeface="+mj-lt"/>
              <a:buAutoNum type="alphaUcPeriod"/>
            </a:pPr>
            <a:r>
              <a:rPr lang="en-US" sz="2400" i="1" dirty="0"/>
              <a:t>A different person not listed above</a:t>
            </a:r>
          </a:p>
          <a:p>
            <a:pPr marL="514350" indent="-514350">
              <a:buFont typeface="+mj-lt"/>
              <a:buAutoNum type="alphaUcPeriod"/>
            </a:pPr>
            <a:r>
              <a:rPr lang="en-US" sz="2400" i="1" dirty="0"/>
              <a:t>Several people work on different aspects of the reports</a:t>
            </a:r>
          </a:p>
          <a:p>
            <a:pPr marL="514350" indent="-514350">
              <a:buFont typeface="+mj-lt"/>
              <a:buAutoNum type="alphaUcPeriod"/>
            </a:pPr>
            <a:endParaRPr lang="en-US" sz="2400" i="1" dirty="0"/>
          </a:p>
        </p:txBody>
      </p:sp>
    </p:spTree>
    <p:extLst>
      <p:ext uri="{BB962C8B-B14F-4D97-AF65-F5344CB8AC3E}">
        <p14:creationId xmlns:p14="http://schemas.microsoft.com/office/powerpoint/2010/main" val="1089684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2057400"/>
          </a:xfrm>
        </p:spPr>
        <p:txBody>
          <a:bodyPr/>
          <a:lstStyle/>
          <a:p>
            <a:r>
              <a:rPr lang="en-US" dirty="0"/>
              <a:t>Poll question:  </a:t>
            </a:r>
            <a:br>
              <a:rPr lang="en-US" dirty="0"/>
            </a:br>
            <a:r>
              <a:rPr lang="en-US" sz="2800" dirty="0"/>
              <a:t>At what point during the year do you begin to collect and organize your college’s outcome data for the APR?</a:t>
            </a:r>
          </a:p>
        </p:txBody>
      </p:sp>
      <p:sp>
        <p:nvSpPr>
          <p:cNvPr id="3" name="Content Placeholder 2"/>
          <p:cNvSpPr>
            <a:spLocks noGrp="1"/>
          </p:cNvSpPr>
          <p:nvPr>
            <p:ph type="subTitle" idx="1"/>
          </p:nvPr>
        </p:nvSpPr>
        <p:spPr>
          <a:xfrm>
            <a:off x="1371600" y="2819400"/>
            <a:ext cx="6781800" cy="2819400"/>
          </a:xfrm>
        </p:spPr>
        <p:txBody>
          <a:bodyPr>
            <a:normAutofit/>
          </a:bodyPr>
          <a:lstStyle/>
          <a:p>
            <a:pPr marL="514350" indent="-514350">
              <a:buFont typeface="+mj-lt"/>
              <a:buAutoNum type="alphaUcPeriod"/>
            </a:pPr>
            <a:r>
              <a:rPr lang="en-US" sz="2400" i="1" dirty="0"/>
              <a:t>I start in September/October</a:t>
            </a:r>
          </a:p>
          <a:p>
            <a:pPr marL="514350" indent="-514350">
              <a:buFont typeface="+mj-lt"/>
              <a:buAutoNum type="alphaUcPeriod"/>
            </a:pPr>
            <a:r>
              <a:rPr lang="en-US" sz="2400" i="1" dirty="0"/>
              <a:t>I start in the summer</a:t>
            </a:r>
          </a:p>
          <a:p>
            <a:pPr marL="514350" indent="-514350">
              <a:buFont typeface="+mj-lt"/>
              <a:buAutoNum type="alphaUcPeriod"/>
            </a:pPr>
            <a:r>
              <a:rPr lang="en-US" sz="2400" i="1" dirty="0"/>
              <a:t>I start near the beginning of the calendar year</a:t>
            </a:r>
          </a:p>
          <a:p>
            <a:pPr marL="514350" indent="-514350">
              <a:buFont typeface="+mj-lt"/>
              <a:buAutoNum type="alphaUcPeriod"/>
            </a:pPr>
            <a:r>
              <a:rPr lang="en-US" sz="2400" i="1" dirty="0"/>
              <a:t>I never “start”, I am always collecting and preparing data for the APR</a:t>
            </a:r>
          </a:p>
        </p:txBody>
      </p:sp>
    </p:spTree>
    <p:extLst>
      <p:ext uri="{BB962C8B-B14F-4D97-AF65-F5344CB8AC3E}">
        <p14:creationId xmlns:p14="http://schemas.microsoft.com/office/powerpoint/2010/main" val="2133222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2057400"/>
          </a:xfrm>
        </p:spPr>
        <p:txBody>
          <a:bodyPr/>
          <a:lstStyle/>
          <a:p>
            <a:r>
              <a:rPr lang="en-US" dirty="0"/>
              <a:t>Poll question:  </a:t>
            </a:r>
            <a:br>
              <a:rPr lang="en-US" dirty="0"/>
            </a:br>
            <a:r>
              <a:rPr lang="en-US" sz="2800" dirty="0"/>
              <a:t>Since the start of your TAACCCT grant, which of the following statements best reflect your level of understanding in performance reporting</a:t>
            </a:r>
          </a:p>
        </p:txBody>
      </p:sp>
      <p:sp>
        <p:nvSpPr>
          <p:cNvPr id="3" name="Content Placeholder 2"/>
          <p:cNvSpPr>
            <a:spLocks noGrp="1"/>
          </p:cNvSpPr>
          <p:nvPr>
            <p:ph type="subTitle" idx="1"/>
          </p:nvPr>
        </p:nvSpPr>
        <p:spPr>
          <a:xfrm>
            <a:off x="1371600" y="2819400"/>
            <a:ext cx="6781800" cy="2819400"/>
          </a:xfrm>
        </p:spPr>
        <p:txBody>
          <a:bodyPr>
            <a:normAutofit/>
          </a:bodyPr>
          <a:lstStyle/>
          <a:p>
            <a:pPr marL="514350" indent="-514350">
              <a:buFont typeface="+mj-lt"/>
              <a:buAutoNum type="alphaUcPeriod"/>
            </a:pPr>
            <a:r>
              <a:rPr lang="en-US" sz="2400" i="1" dirty="0"/>
              <a:t>I’m finding this difficult</a:t>
            </a:r>
          </a:p>
          <a:p>
            <a:pPr marL="514350" indent="-514350">
              <a:buFont typeface="+mj-lt"/>
              <a:buAutoNum type="alphaUcPeriod"/>
            </a:pPr>
            <a:r>
              <a:rPr lang="en-US" sz="2400" i="1" dirty="0"/>
              <a:t>I get most of it but am still confused about a few things</a:t>
            </a:r>
          </a:p>
          <a:p>
            <a:pPr marL="514350" indent="-514350">
              <a:buFont typeface="+mj-lt"/>
              <a:buAutoNum type="alphaUcPeriod"/>
            </a:pPr>
            <a:r>
              <a:rPr lang="en-US" sz="2400" i="1" dirty="0"/>
              <a:t>I know a lot more than when I first started</a:t>
            </a:r>
          </a:p>
          <a:p>
            <a:pPr marL="514350" indent="-514350">
              <a:buFont typeface="+mj-lt"/>
              <a:buAutoNum type="alphaUcPeriod"/>
            </a:pPr>
            <a:r>
              <a:rPr lang="en-US" sz="2400" i="1" dirty="0"/>
              <a:t>I’m an expert, ask me anything</a:t>
            </a:r>
          </a:p>
        </p:txBody>
      </p:sp>
    </p:spTree>
    <p:extLst>
      <p:ext uri="{BB962C8B-B14F-4D97-AF65-F5344CB8AC3E}">
        <p14:creationId xmlns:p14="http://schemas.microsoft.com/office/powerpoint/2010/main" val="4136649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2057400"/>
          </a:xfrm>
        </p:spPr>
        <p:txBody>
          <a:bodyPr/>
          <a:lstStyle/>
          <a:p>
            <a:r>
              <a:rPr lang="en-US" dirty="0"/>
              <a:t>Poll question:  </a:t>
            </a:r>
            <a:br>
              <a:rPr lang="en-US" dirty="0"/>
            </a:br>
            <a:r>
              <a:rPr lang="en-US" sz="2800" dirty="0"/>
              <a:t>Based on your grant’s outcomes thus far, would you have set your target outcome differently?</a:t>
            </a:r>
            <a:br>
              <a:rPr lang="en-US" sz="2800" dirty="0"/>
            </a:br>
            <a:endParaRPr lang="en-US" sz="2800" dirty="0"/>
          </a:p>
        </p:txBody>
      </p:sp>
      <p:sp>
        <p:nvSpPr>
          <p:cNvPr id="3" name="Content Placeholder 2"/>
          <p:cNvSpPr>
            <a:spLocks noGrp="1"/>
          </p:cNvSpPr>
          <p:nvPr>
            <p:ph type="subTitle" idx="1"/>
          </p:nvPr>
        </p:nvSpPr>
        <p:spPr>
          <a:xfrm>
            <a:off x="1371600" y="2667000"/>
            <a:ext cx="6781800" cy="2971800"/>
          </a:xfrm>
        </p:spPr>
        <p:txBody>
          <a:bodyPr>
            <a:normAutofit/>
          </a:bodyPr>
          <a:lstStyle/>
          <a:p>
            <a:pPr marL="514350" indent="-514350">
              <a:buFont typeface="+mj-lt"/>
              <a:buAutoNum type="alphaUcPeriod"/>
            </a:pPr>
            <a:r>
              <a:rPr lang="en-US" sz="2400" i="1" dirty="0"/>
              <a:t>Yes, I didn’t understand the outcomes as well as I do now</a:t>
            </a:r>
          </a:p>
          <a:p>
            <a:pPr marL="514350" indent="-514350">
              <a:buFont typeface="+mj-lt"/>
              <a:buAutoNum type="alphaUcPeriod"/>
            </a:pPr>
            <a:r>
              <a:rPr lang="en-US" sz="2400" i="1" dirty="0"/>
              <a:t>Yes, because I wasn’t the one who set them</a:t>
            </a:r>
          </a:p>
          <a:p>
            <a:pPr marL="514350" indent="-514350">
              <a:buFont typeface="+mj-lt"/>
              <a:buAutoNum type="alphaUcPeriod"/>
            </a:pPr>
            <a:r>
              <a:rPr lang="en-US" sz="2400" i="1" dirty="0"/>
              <a:t>No, we are hitting our targets just fine</a:t>
            </a:r>
          </a:p>
          <a:p>
            <a:endParaRPr lang="en-US" sz="2400" i="1" dirty="0"/>
          </a:p>
        </p:txBody>
      </p:sp>
    </p:spTree>
    <p:extLst>
      <p:ext uri="{BB962C8B-B14F-4D97-AF65-F5344CB8AC3E}">
        <p14:creationId xmlns:p14="http://schemas.microsoft.com/office/powerpoint/2010/main" val="3495738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229600" cy="4906963"/>
          </a:xfrm>
        </p:spPr>
        <p:txBody>
          <a:bodyPr>
            <a:normAutofit fontScale="62500" lnSpcReduction="20000"/>
          </a:bodyPr>
          <a:lstStyle/>
          <a:p>
            <a:pPr marL="0" indent="0" algn="ctr"/>
            <a:r>
              <a:rPr lang="en-US" sz="4000" i="1" dirty="0">
                <a:solidFill>
                  <a:srgbClr val="FF0000"/>
                </a:solidFill>
              </a:rPr>
              <a:t>TAACCCT GRANT CLOSEOUT: </a:t>
            </a:r>
          </a:p>
          <a:p>
            <a:pPr marL="0" indent="0" algn="ctr"/>
            <a:r>
              <a:rPr lang="en-US" sz="4000" i="1" dirty="0">
                <a:solidFill>
                  <a:schemeClr val="bg1">
                    <a:lumMod val="50000"/>
                  </a:schemeClr>
                </a:solidFill>
                <a:hlinkClick r:id="rId3"/>
              </a:rPr>
              <a:t>https://www.workforcegps.org/events/2016/04/29/10/07/Round_3_TAACCCT_Close-out_Webinar</a:t>
            </a:r>
            <a:endParaRPr lang="en-US" sz="4000" i="1" dirty="0">
              <a:solidFill>
                <a:schemeClr val="bg1">
                  <a:lumMod val="50000"/>
                </a:schemeClr>
              </a:solidFill>
            </a:endParaRPr>
          </a:p>
          <a:p>
            <a:pPr marL="0" indent="0" algn="ctr"/>
            <a:endParaRPr lang="en-US" sz="4000" i="1" dirty="0">
              <a:solidFill>
                <a:schemeClr val="bg1">
                  <a:lumMod val="50000"/>
                </a:schemeClr>
              </a:solidFill>
            </a:endParaRPr>
          </a:p>
          <a:p>
            <a:pPr marL="0" indent="0" algn="ctr"/>
            <a:r>
              <a:rPr lang="en-US" sz="4000" i="1" dirty="0" err="1">
                <a:solidFill>
                  <a:srgbClr val="FF0000"/>
                </a:solidFill>
              </a:rPr>
              <a:t>SkillsCommons</a:t>
            </a:r>
            <a:r>
              <a:rPr lang="en-US" sz="4000" i="1" dirty="0">
                <a:solidFill>
                  <a:srgbClr val="FF0000"/>
                </a:solidFill>
              </a:rPr>
              <a:t>:</a:t>
            </a:r>
          </a:p>
          <a:p>
            <a:pPr marL="0" indent="0" algn="ctr"/>
            <a:r>
              <a:rPr lang="en-US" sz="4000" i="1" dirty="0">
                <a:solidFill>
                  <a:srgbClr val="FF0000"/>
                </a:solidFill>
                <a:hlinkClick r:id="rId4"/>
              </a:rPr>
              <a:t>https://www.workforcegps.org/events/2015/04/01/13/31/Orientation_Creative_Commons_Skills_Commons_A_Road_Map_Meeting_TAACCCT_Requirements</a:t>
            </a:r>
            <a:endParaRPr lang="en-US" sz="4000" i="1" dirty="0">
              <a:solidFill>
                <a:srgbClr val="FF0000"/>
              </a:solidFill>
            </a:endParaRPr>
          </a:p>
          <a:p>
            <a:pPr marL="0" indent="0" algn="ctr"/>
            <a:endParaRPr lang="en-US" sz="4000" i="1" dirty="0">
              <a:solidFill>
                <a:srgbClr val="FF0000"/>
              </a:solidFill>
            </a:endParaRPr>
          </a:p>
          <a:p>
            <a:pPr marL="0" indent="0" algn="ctr"/>
            <a:r>
              <a:rPr lang="en-US" sz="4000" i="1" dirty="0">
                <a:solidFill>
                  <a:srgbClr val="FF0000"/>
                </a:solidFill>
              </a:rPr>
              <a:t>TAACCCT Credentials:</a:t>
            </a:r>
          </a:p>
          <a:p>
            <a:pPr marL="0" indent="0" algn="ctr"/>
            <a:r>
              <a:rPr lang="en-US" sz="4000" i="1" dirty="0">
                <a:solidFill>
                  <a:srgbClr val="FF0000"/>
                </a:solidFill>
                <a:hlinkClick r:id="rId5"/>
              </a:rPr>
              <a:t>https://taaccct.workforcegps.org/resources/2016/07/22/15/37/TAACCCT_Performance_Reporting_Monthly_Webinar_Series_-_June_2016</a:t>
            </a:r>
            <a:endParaRPr lang="en-US" sz="4000" i="1" dirty="0">
              <a:solidFill>
                <a:srgbClr val="FF0000"/>
              </a:solidFill>
            </a:endParaRPr>
          </a:p>
          <a:p>
            <a:pPr marL="0" indent="0" algn="ctr"/>
            <a:endParaRPr lang="en-US" sz="4000" i="1" dirty="0">
              <a:solidFill>
                <a:srgbClr val="FF0000"/>
              </a:solidFill>
            </a:endParaRPr>
          </a:p>
          <a:p>
            <a:pPr marL="0" indent="0" algn="ctr"/>
            <a:endParaRPr lang="en-US" sz="4000" i="1" dirty="0">
              <a:solidFill>
                <a:srgbClr val="FF0000"/>
              </a:solidFill>
            </a:endParaRPr>
          </a:p>
          <a:p>
            <a:pPr marL="0" indent="0" algn="ctr"/>
            <a:endParaRPr lang="en-US" sz="4000" i="1" dirty="0">
              <a:solidFill>
                <a:srgbClr val="FF0000"/>
              </a:solidFill>
            </a:endParaRPr>
          </a:p>
          <a:p>
            <a:pPr marL="0" indent="0" algn="ctr"/>
            <a:endParaRPr lang="en-US" sz="4000" i="1" dirty="0">
              <a:solidFill>
                <a:srgbClr val="FF0000"/>
              </a:solidFill>
            </a:endParaRPr>
          </a:p>
          <a:p>
            <a:pPr marL="0" indent="0" algn="ctr"/>
            <a:endParaRPr lang="en-US" sz="4000" i="1" dirty="0">
              <a:solidFill>
                <a:srgbClr val="FF0000"/>
              </a:solidFill>
            </a:endParaRPr>
          </a:p>
          <a:p>
            <a:pPr marL="0" indent="0" algn="ctr"/>
            <a:endParaRPr lang="en-US" sz="4000" i="1" dirty="0">
              <a:solidFill>
                <a:srgbClr val="FF0000"/>
              </a:solidFill>
            </a:endParaRPr>
          </a:p>
        </p:txBody>
      </p:sp>
      <p:sp>
        <p:nvSpPr>
          <p:cNvPr id="4" name="Title 1"/>
          <p:cNvSpPr>
            <a:spLocks noGrp="1"/>
          </p:cNvSpPr>
          <p:nvPr>
            <p:ph type="title"/>
          </p:nvPr>
        </p:nvSpPr>
        <p:spPr>
          <a:xfrm>
            <a:off x="228600" y="152400"/>
            <a:ext cx="8763000" cy="1020762"/>
          </a:xfrm>
        </p:spPr>
        <p:txBody>
          <a:bodyPr>
            <a:noAutofit/>
          </a:bodyPr>
          <a:lstStyle/>
          <a:p>
            <a:pPr algn="ctr"/>
            <a:r>
              <a:rPr lang="en-US" sz="4400" b="1" dirty="0">
                <a:solidFill>
                  <a:srgbClr val="7030A0"/>
                </a:solidFill>
              </a:rPr>
              <a:t>WEBINAR TOPICS REQUESTED</a:t>
            </a:r>
          </a:p>
        </p:txBody>
      </p:sp>
    </p:spTree>
    <p:extLst>
      <p:ext uri="{BB962C8B-B14F-4D97-AF65-F5344CB8AC3E}">
        <p14:creationId xmlns:p14="http://schemas.microsoft.com/office/powerpoint/2010/main" val="2455590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229600" cy="4906963"/>
          </a:xfrm>
        </p:spPr>
        <p:txBody>
          <a:bodyPr>
            <a:normAutofit/>
          </a:bodyPr>
          <a:lstStyle/>
          <a:p>
            <a:pPr marL="0" indent="0" algn="ctr"/>
            <a:r>
              <a:rPr lang="en-US" sz="4000" i="1" dirty="0">
                <a:solidFill>
                  <a:srgbClr val="FF0000"/>
                </a:solidFill>
              </a:rPr>
              <a:t>TAACCCT Sustainability Toolkit Launch Webinar </a:t>
            </a:r>
          </a:p>
          <a:p>
            <a:pPr marL="0" indent="0" algn="ctr"/>
            <a:r>
              <a:rPr lang="en-US" sz="4000" i="1" dirty="0"/>
              <a:t>August 04, 2016 2:00 pm EST</a:t>
            </a:r>
            <a:endParaRPr lang="en-US" sz="4000" i="1" dirty="0">
              <a:solidFill>
                <a:srgbClr val="FF0000"/>
              </a:solidFill>
            </a:endParaRPr>
          </a:p>
          <a:p>
            <a:pPr marL="0" indent="0" algn="ctr"/>
            <a:r>
              <a:rPr lang="en-US" sz="4000" i="1" dirty="0">
                <a:solidFill>
                  <a:srgbClr val="FF0000"/>
                </a:solidFill>
              </a:rPr>
              <a:t>Next Month’s TAACCCT Performance Reporting Q&amp;A </a:t>
            </a:r>
          </a:p>
          <a:p>
            <a:pPr marL="0" indent="0" algn="ctr"/>
            <a:r>
              <a:rPr lang="en-US" sz="4000" i="1" dirty="0"/>
              <a:t>August 17, 2016   ***1:00 pm EST</a:t>
            </a:r>
          </a:p>
          <a:p>
            <a:pPr marL="0" indent="0" algn="ctr"/>
            <a:endParaRPr lang="en-US" sz="4000" i="1" dirty="0"/>
          </a:p>
          <a:p>
            <a:pPr marL="0" indent="0" algn="ctr"/>
            <a:endParaRPr lang="en-US" sz="4000" i="1" dirty="0"/>
          </a:p>
          <a:p>
            <a:pPr marL="0" indent="0" algn="ctr"/>
            <a:endParaRPr lang="en-US" i="1" dirty="0"/>
          </a:p>
        </p:txBody>
      </p:sp>
      <p:sp>
        <p:nvSpPr>
          <p:cNvPr id="4" name="Title 1"/>
          <p:cNvSpPr>
            <a:spLocks noGrp="1"/>
          </p:cNvSpPr>
          <p:nvPr>
            <p:ph type="title"/>
          </p:nvPr>
        </p:nvSpPr>
        <p:spPr>
          <a:xfrm>
            <a:off x="228600" y="152400"/>
            <a:ext cx="8763000" cy="1020762"/>
          </a:xfrm>
        </p:spPr>
        <p:txBody>
          <a:bodyPr>
            <a:noAutofit/>
          </a:bodyPr>
          <a:lstStyle/>
          <a:p>
            <a:pPr algn="ctr"/>
            <a:r>
              <a:rPr lang="en-US" sz="4400" b="1" dirty="0">
                <a:solidFill>
                  <a:srgbClr val="7030A0"/>
                </a:solidFill>
              </a:rPr>
              <a:t>UPCOMING WEBINARS</a:t>
            </a:r>
          </a:p>
        </p:txBody>
      </p:sp>
    </p:spTree>
    <p:extLst>
      <p:ext uri="{BB962C8B-B14F-4D97-AF65-F5344CB8AC3E}">
        <p14:creationId xmlns:p14="http://schemas.microsoft.com/office/powerpoint/2010/main" val="391568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up for the TAACCCT Weekly Digest</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802095" cy="502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750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lgn="ctr"/>
            <a:endParaRPr lang="en-US" sz="4800" b="1" dirty="0"/>
          </a:p>
          <a:p>
            <a:pPr algn="ctr"/>
            <a:r>
              <a:rPr lang="en-US" sz="4800" b="1" dirty="0"/>
              <a:t>Send performance-related questions to the TAACCCT mailbox (</a:t>
            </a:r>
            <a:r>
              <a:rPr lang="en-US" sz="4800" b="1" dirty="0">
                <a:hlinkClick r:id="rId3"/>
              </a:rPr>
              <a:t>taaccct@dol.gov</a:t>
            </a:r>
            <a:r>
              <a:rPr lang="en-US" sz="4800" b="1" dirty="0"/>
              <a:t>)</a:t>
            </a:r>
          </a:p>
          <a:p>
            <a:pPr algn="ctr"/>
            <a:r>
              <a:rPr lang="en-US" sz="4800" dirty="0"/>
              <a:t>by </a:t>
            </a:r>
            <a:r>
              <a:rPr lang="en-US" sz="4800" dirty="0">
                <a:solidFill>
                  <a:srgbClr val="00B0F0"/>
                </a:solidFill>
              </a:rPr>
              <a:t>August 12, 2016</a:t>
            </a:r>
            <a:endParaRPr lang="en-US" sz="4800" b="1" dirty="0">
              <a:solidFill>
                <a:srgbClr val="00B0F0"/>
              </a:solidFill>
            </a:endParaRPr>
          </a:p>
          <a:p>
            <a:endParaRPr lang="en-US" sz="4000" dirty="0"/>
          </a:p>
        </p:txBody>
      </p:sp>
    </p:spTree>
    <p:extLst>
      <p:ext uri="{BB962C8B-B14F-4D97-AF65-F5344CB8AC3E}">
        <p14:creationId xmlns:p14="http://schemas.microsoft.com/office/powerpoint/2010/main" val="4114689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2514600"/>
          </a:xfrm>
        </p:spPr>
        <p:txBody>
          <a:bodyPr>
            <a:normAutofit fontScale="55000" lnSpcReduction="20000"/>
          </a:bodyPr>
          <a:lstStyle/>
          <a:p>
            <a:pPr marL="0" indent="0" algn="ctr">
              <a:buNone/>
            </a:pPr>
            <a:r>
              <a:rPr lang="en-US" sz="15000" b="1" dirty="0">
                <a:solidFill>
                  <a:schemeClr val="tx2">
                    <a:lumMod val="60000"/>
                    <a:lumOff val="40000"/>
                  </a:schemeClr>
                </a:solidFill>
              </a:rPr>
              <a:t>Thank you </a:t>
            </a:r>
          </a:p>
          <a:p>
            <a:pPr marL="0" indent="0" algn="ctr">
              <a:buNone/>
            </a:pPr>
            <a:r>
              <a:rPr lang="en-US" sz="15000" b="1" dirty="0">
                <a:solidFill>
                  <a:schemeClr val="tx2">
                    <a:lumMod val="60000"/>
                    <a:lumOff val="40000"/>
                  </a:schemeClr>
                </a:solidFill>
              </a:rPr>
              <a:t>for attending!</a:t>
            </a:r>
          </a:p>
          <a:p>
            <a:pPr marL="0" indent="0">
              <a:buNone/>
            </a:pPr>
            <a:endParaRPr lang="en-US" sz="4000" dirty="0"/>
          </a:p>
        </p:txBody>
      </p:sp>
    </p:spTree>
    <p:extLst>
      <p:ext uri="{BB962C8B-B14F-4D97-AF65-F5344CB8AC3E}">
        <p14:creationId xmlns:p14="http://schemas.microsoft.com/office/powerpoint/2010/main" val="309874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TAACCCT Performance Reporting Key Resources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049510"/>
            <a:ext cx="5181599" cy="509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08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Presenters</a:t>
            </a:r>
          </a:p>
        </p:txBody>
      </p:sp>
      <p:sp>
        <p:nvSpPr>
          <p:cNvPr id="3" name="Content Placeholder 2"/>
          <p:cNvSpPr>
            <a:spLocks noGrp="1"/>
          </p:cNvSpPr>
          <p:nvPr>
            <p:ph idx="1"/>
          </p:nvPr>
        </p:nvSpPr>
        <p:spPr>
          <a:xfrm>
            <a:off x="457200" y="1600200"/>
            <a:ext cx="8229600" cy="4297363"/>
          </a:xfrm>
        </p:spPr>
        <p:txBody>
          <a:bodyPr/>
          <a:lstStyle/>
          <a:p>
            <a:r>
              <a:rPr lang="en-US" sz="3600" dirty="0"/>
              <a:t>Kristen Milstead, Presenter</a:t>
            </a:r>
          </a:p>
          <a:p>
            <a:pPr lvl="1"/>
            <a:r>
              <a:rPr lang="en-US" dirty="0"/>
              <a:t>Staff Lead for Performance, TAACCCT Grants </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90917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09600" y="990600"/>
            <a:ext cx="7772400" cy="1500187"/>
          </a:xfrm>
        </p:spPr>
        <p:txBody>
          <a:bodyPr>
            <a:normAutofit/>
          </a:bodyPr>
          <a:lstStyle/>
          <a:p>
            <a:pPr marL="342900" indent="-342900">
              <a:buFont typeface="Arial" panose="020B0604020202020204" pitchFamily="34" charset="0"/>
              <a:buChar char="•"/>
            </a:pPr>
            <a:r>
              <a:rPr lang="en-US" sz="4800" dirty="0">
                <a:solidFill>
                  <a:srgbClr val="FF0000"/>
                </a:solidFill>
              </a:rPr>
              <a:t>Questions from YOU</a:t>
            </a:r>
          </a:p>
        </p:txBody>
      </p:sp>
      <p:sp>
        <p:nvSpPr>
          <p:cNvPr id="7" name="Text Placeholder 5"/>
          <p:cNvSpPr txBox="1">
            <a:spLocks/>
          </p:cNvSpPr>
          <p:nvPr/>
        </p:nvSpPr>
        <p:spPr>
          <a:xfrm>
            <a:off x="591457" y="3581400"/>
            <a:ext cx="7772400" cy="16002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endParaRPr lang="en-US" sz="5400" dirty="0">
              <a:solidFill>
                <a:srgbClr val="FF0000"/>
              </a:solidFill>
            </a:endParaRPr>
          </a:p>
          <a:p>
            <a:pPr marL="342900" indent="-342900">
              <a:buFont typeface="Arial" panose="020B0604020202020204" pitchFamily="34" charset="0"/>
              <a:buChar char="•"/>
            </a:pPr>
            <a:endParaRPr lang="en-US" sz="5400" dirty="0">
              <a:solidFill>
                <a:srgbClr val="FF0000"/>
              </a:solidFill>
            </a:endParaRPr>
          </a:p>
          <a:p>
            <a:pPr marL="342900" indent="-342900">
              <a:buFont typeface="Arial" panose="020B0604020202020204" pitchFamily="34" charset="0"/>
              <a:buChar char="•"/>
            </a:pPr>
            <a:endParaRPr lang="en-US" sz="5400" dirty="0">
              <a:solidFill>
                <a:srgbClr val="FF0000"/>
              </a:solidFill>
            </a:endParaRPr>
          </a:p>
          <a:p>
            <a:pPr marL="342900" indent="-342900">
              <a:buFont typeface="Arial" panose="020B0604020202020204" pitchFamily="34" charset="0"/>
              <a:buChar char="•"/>
            </a:pPr>
            <a:r>
              <a:rPr lang="en-US" sz="4800" dirty="0">
                <a:solidFill>
                  <a:srgbClr val="FF0000"/>
                </a:solidFill>
              </a:rPr>
              <a:t>Special Topic:   </a:t>
            </a:r>
            <a:r>
              <a:rPr lang="en-US" sz="4800" i="1" dirty="0">
                <a:solidFill>
                  <a:srgbClr val="FF0000"/>
                </a:solidFill>
              </a:rPr>
              <a:t>Completion vs. Exit</a:t>
            </a:r>
          </a:p>
          <a:p>
            <a:pPr marL="342900" indent="-342900">
              <a:buFont typeface="Arial" panose="020B0604020202020204" pitchFamily="34" charset="0"/>
              <a:buChar char="•"/>
            </a:pPr>
            <a:endParaRPr lang="en-US" sz="5400" dirty="0">
              <a:solidFill>
                <a:srgbClr val="FF0000"/>
              </a:solidFill>
            </a:endParaRPr>
          </a:p>
        </p:txBody>
      </p:sp>
      <p:sp>
        <p:nvSpPr>
          <p:cNvPr id="10" name="Text Placeholder 5"/>
          <p:cNvSpPr txBox="1">
            <a:spLocks/>
          </p:cNvSpPr>
          <p:nvPr/>
        </p:nvSpPr>
        <p:spPr>
          <a:xfrm>
            <a:off x="838200" y="152399"/>
            <a:ext cx="7772400" cy="1066799"/>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sz="6000" b="1" dirty="0">
                <a:solidFill>
                  <a:schemeClr val="tx1"/>
                </a:solidFill>
              </a:rPr>
              <a:t>Agenda</a:t>
            </a:r>
          </a:p>
        </p:txBody>
      </p:sp>
      <p:sp>
        <p:nvSpPr>
          <p:cNvPr id="5" name="Text Placeholder 5"/>
          <p:cNvSpPr txBox="1">
            <a:spLocks/>
          </p:cNvSpPr>
          <p:nvPr/>
        </p:nvSpPr>
        <p:spPr>
          <a:xfrm>
            <a:off x="620486" y="4216400"/>
            <a:ext cx="7772400" cy="16002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4800" dirty="0">
                <a:solidFill>
                  <a:srgbClr val="FF0000"/>
                </a:solidFill>
              </a:rPr>
              <a:t>Open Question Period (Limited)</a:t>
            </a:r>
          </a:p>
        </p:txBody>
      </p:sp>
    </p:spTree>
    <p:extLst>
      <p:ext uri="{BB962C8B-B14F-4D97-AF65-F5344CB8AC3E}">
        <p14:creationId xmlns:p14="http://schemas.microsoft.com/office/powerpoint/2010/main" val="188941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Question #1</a:t>
            </a:r>
          </a:p>
        </p:txBody>
      </p:sp>
      <p:sp>
        <p:nvSpPr>
          <p:cNvPr id="5" name="Content Placeholder 4"/>
          <p:cNvSpPr>
            <a:spLocks noGrp="1"/>
          </p:cNvSpPr>
          <p:nvPr>
            <p:ph idx="1"/>
          </p:nvPr>
        </p:nvSpPr>
        <p:spPr>
          <a:xfrm>
            <a:off x="457200" y="1447800"/>
            <a:ext cx="8229600" cy="4449763"/>
          </a:xfrm>
        </p:spPr>
        <p:txBody>
          <a:bodyPr>
            <a:normAutofit fontScale="85000" lnSpcReduction="20000"/>
          </a:bodyPr>
          <a:lstStyle/>
          <a:p>
            <a:r>
              <a:rPr lang="en-US" dirty="0"/>
              <a:t>A Year 1 participant changed his major to Criminal Justice, a non-TAACCCT funded program, in Year 2 before earning a credential and/or completing the TAACCCT funded program. This participant is still enrolled in Criminal Justice at the institution at the end of Year 2. </a:t>
            </a:r>
          </a:p>
          <a:p>
            <a:r>
              <a:rPr lang="en-US" dirty="0"/>
              <a:t> </a:t>
            </a:r>
          </a:p>
          <a:p>
            <a:r>
              <a:rPr lang="en-US" dirty="0"/>
              <a:t>Its our understanding that we count them in B.4 (still enrolled), and their credit hours earned in TAACCCT (B.5), and if they are an incumbent worker, any wage increase in B.10, even after switching majors. </a:t>
            </a:r>
            <a:r>
              <a:rPr lang="en-US" dirty="0">
                <a:solidFill>
                  <a:srgbClr val="FF0000"/>
                </a:solidFill>
              </a:rPr>
              <a:t>What if they started as unemployed and eventually complete and exit the institution with a degree in Criminal Justice? Are we unable to count any additional outcomes because they didn’t complete a TAACCCT funded program?</a:t>
            </a:r>
          </a:p>
          <a:p>
            <a:endParaRPr lang="en-US" dirty="0"/>
          </a:p>
        </p:txBody>
      </p:sp>
    </p:spTree>
    <p:extLst>
      <p:ext uri="{BB962C8B-B14F-4D97-AF65-F5344CB8AC3E}">
        <p14:creationId xmlns:p14="http://schemas.microsoft.com/office/powerpoint/2010/main" val="32267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8229600" cy="3048000"/>
          </a:xfrm>
          <a:prstGeom prst="rect">
            <a:avLst/>
          </a:prstGeom>
        </p:spPr>
        <p:txBody>
          <a:bodyPr>
            <a:normAutofit fontScale="55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300" b="1" dirty="0"/>
              <a:t>Year 1:</a:t>
            </a:r>
          </a:p>
          <a:p>
            <a:r>
              <a:rPr lang="en-US" sz="5800" dirty="0"/>
              <a:t>changed his major to Criminal Justice, a non-TAACCCT funded program</a:t>
            </a:r>
          </a:p>
          <a:p>
            <a:r>
              <a:rPr lang="en-US" sz="5800" dirty="0"/>
              <a:t>still enrolled at the end of Year 1</a:t>
            </a:r>
          </a:p>
          <a:p>
            <a:r>
              <a:rPr lang="en-US" sz="5800" dirty="0"/>
              <a:t>incumbent worker who receives a wage increase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57599"/>
            <a:ext cx="8077200" cy="1257583"/>
          </a:xfrm>
          <a:prstGeom prst="rect">
            <a:avLst/>
          </a:prstGeom>
        </p:spPr>
      </p:pic>
      <p:sp>
        <p:nvSpPr>
          <p:cNvPr id="6" name="TextBox 5"/>
          <p:cNvSpPr txBox="1"/>
          <p:nvPr/>
        </p:nvSpPr>
        <p:spPr>
          <a:xfrm>
            <a:off x="609600" y="4863068"/>
            <a:ext cx="7772400" cy="369332"/>
          </a:xfrm>
          <a:prstGeom prst="rect">
            <a:avLst/>
          </a:prstGeom>
          <a:noFill/>
        </p:spPr>
        <p:txBody>
          <a:bodyPr wrap="square" rtlCol="0">
            <a:spAutoFit/>
          </a:bodyPr>
          <a:lstStyle/>
          <a:p>
            <a:r>
              <a:rPr lang="en-US" b="1" dirty="0"/>
              <a:t>X                                         </a:t>
            </a:r>
            <a:r>
              <a:rPr lang="en-US" b="1" dirty="0" err="1"/>
              <a:t>X</a:t>
            </a:r>
            <a:r>
              <a:rPr lang="en-US" b="1" dirty="0"/>
              <a:t>                </a:t>
            </a:r>
            <a:r>
              <a:rPr lang="en-US" b="1" dirty="0" err="1"/>
              <a:t>X</a:t>
            </a:r>
            <a:r>
              <a:rPr lang="en-US" b="1" dirty="0"/>
              <a:t>                                                                          </a:t>
            </a:r>
            <a:r>
              <a:rPr lang="en-US" b="1" dirty="0" err="1"/>
              <a:t>X</a:t>
            </a:r>
            <a:endParaRPr lang="en-US" b="1" dirty="0"/>
          </a:p>
        </p:txBody>
      </p:sp>
    </p:spTree>
    <p:extLst>
      <p:ext uri="{BB962C8B-B14F-4D97-AF65-F5344CB8AC3E}">
        <p14:creationId xmlns:p14="http://schemas.microsoft.com/office/powerpoint/2010/main" val="2522402496"/>
      </p:ext>
    </p:extLst>
  </p:cSld>
  <p:clrMapOvr>
    <a:masterClrMapping/>
  </p:clrMapOvr>
</p:sld>
</file>

<file path=ppt/theme/theme1.xml><?xml version="1.0" encoding="utf-8"?>
<a:theme xmlns:a="http://schemas.openxmlformats.org/drawingml/2006/main" name="TAC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TACT Theme</Template>
  <TotalTime>11765</TotalTime>
  <Words>1000</Words>
  <Application>Microsoft Office PowerPoint</Application>
  <PresentationFormat>On-screen Show (4:3)</PresentationFormat>
  <Paragraphs>196</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Franklin Gothic Demi</vt:lpstr>
      <vt:lpstr>Franklin Gothic Medium</vt:lpstr>
      <vt:lpstr>Monotype Corsiva</vt:lpstr>
      <vt:lpstr>Wingdings 2</vt:lpstr>
      <vt:lpstr>TACT Theme</vt:lpstr>
      <vt:lpstr>TAACCCT Performance Reporting Q&amp;A</vt:lpstr>
      <vt:lpstr>Presenters</vt:lpstr>
      <vt:lpstr>TAACCCT Learning Network at a Glance</vt:lpstr>
      <vt:lpstr>Sign up for the TAACCCT Weekly Digest</vt:lpstr>
      <vt:lpstr>TAACCCT Performance Reporting Key Resources</vt:lpstr>
      <vt:lpstr>Presenters</vt:lpstr>
      <vt:lpstr>PowerPoint Presentation</vt:lpstr>
      <vt:lpstr>Question #1</vt:lpstr>
      <vt:lpstr>PowerPoint Presentation</vt:lpstr>
      <vt:lpstr>PowerPoint Presentation</vt:lpstr>
      <vt:lpstr>PowerPoint Presentation</vt:lpstr>
      <vt:lpstr>PowerPoint Presentation</vt:lpstr>
      <vt:lpstr>Question #2</vt:lpstr>
      <vt:lpstr>Question #3</vt:lpstr>
      <vt:lpstr>Question #4</vt:lpstr>
      <vt:lpstr>Question #5</vt:lpstr>
      <vt:lpstr>Question #6</vt:lpstr>
      <vt:lpstr>Question #7</vt:lpstr>
      <vt:lpstr>Completion vs. Exit</vt:lpstr>
      <vt:lpstr>Definition of Completion</vt:lpstr>
      <vt:lpstr>First Rung on the Ladder</vt:lpstr>
      <vt:lpstr>Definition of Exit</vt:lpstr>
      <vt:lpstr>PowerPoint Presentation</vt:lpstr>
      <vt:lpstr>Question #7</vt:lpstr>
      <vt:lpstr>Scenario #1:  Count participants as having entered employment (B.8) if…</vt:lpstr>
      <vt:lpstr>Scenario #2:  Count participants as having gone on to further education (B.7) if…</vt:lpstr>
      <vt:lpstr>Scenario #3:  Count participants as having entered employment (B.8) if…</vt:lpstr>
      <vt:lpstr>Scenario #4:  Count participants as having gone on to further education (B.7) if…</vt:lpstr>
      <vt:lpstr>Exiting for “Other Reasons”</vt:lpstr>
      <vt:lpstr>PowerPoint Presentation</vt:lpstr>
      <vt:lpstr>Poll question:   Which performance-related topic would you like to see a short presentation on in a future monthly Webinar? </vt:lpstr>
      <vt:lpstr>Poll question:   Of the outcomes listed below, which do you have the most difficult time comprehending?</vt:lpstr>
      <vt:lpstr>Poll question:   How many people at your institution are attending this Webinar in the room with you?</vt:lpstr>
      <vt:lpstr>Poll question:   Who at your institution completes the Annual Performance Report? </vt:lpstr>
      <vt:lpstr>Poll question:   At what point during the year do you begin to collect and organize your college’s outcome data for the APR?</vt:lpstr>
      <vt:lpstr>Poll question:   Since the start of your TAACCCT grant, which of the following statements best reflect your level of understanding in performance reporting</vt:lpstr>
      <vt:lpstr>Poll question:   Based on your grant’s outcomes thus far, would you have set your target outcome differently? </vt:lpstr>
      <vt:lpstr>WEBINAR TOPICS REQUESTED</vt:lpstr>
      <vt:lpstr>UPCOMING WEBINARS</vt:lpstr>
      <vt:lpstr>PowerPoint Presentation</vt:lpstr>
      <vt:lpstr>PowerPoint Presentation</vt:lpstr>
    </vt:vector>
  </TitlesOfParts>
  <Company>Employment &amp; Training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ducut.edward</dc:creator>
  <cp:lastModifiedBy>Laura Casertano</cp:lastModifiedBy>
  <cp:revision>352</cp:revision>
  <cp:lastPrinted>2016-07-26T19:55:28Z</cp:lastPrinted>
  <dcterms:created xsi:type="dcterms:W3CDTF">2014-03-04T15:26:59Z</dcterms:created>
  <dcterms:modified xsi:type="dcterms:W3CDTF">2016-07-27T15:28:13Z</dcterms:modified>
</cp:coreProperties>
</file>