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4"/>
  </p:notesMasterIdLst>
  <p:sldIdLst>
    <p:sldId id="273" r:id="rId5"/>
    <p:sldId id="256" r:id="rId6"/>
    <p:sldId id="264" r:id="rId7"/>
    <p:sldId id="261" r:id="rId8"/>
    <p:sldId id="275" r:id="rId9"/>
    <p:sldId id="270" r:id="rId10"/>
    <p:sldId id="278" r:id="rId11"/>
    <p:sldId id="257" r:id="rId12"/>
    <p:sldId id="321" r:id="rId13"/>
    <p:sldId id="277" r:id="rId14"/>
    <p:sldId id="276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8" r:id="rId34"/>
    <p:sldId id="313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274" r:id="rId49"/>
    <p:sldId id="314" r:id="rId50"/>
    <p:sldId id="322" r:id="rId51"/>
    <p:sldId id="325" r:id="rId52"/>
    <p:sldId id="324" r:id="rId53"/>
    <p:sldId id="316" r:id="rId54"/>
    <p:sldId id="326" r:id="rId55"/>
    <p:sldId id="262" r:id="rId56"/>
    <p:sldId id="317" r:id="rId57"/>
    <p:sldId id="318" r:id="rId58"/>
    <p:sldId id="319" r:id="rId59"/>
    <p:sldId id="320" r:id="rId60"/>
    <p:sldId id="267" r:id="rId61"/>
    <p:sldId id="268" r:id="rId62"/>
    <p:sldId id="269" r:id="rId63"/>
  </p:sldIdLst>
  <p:sldSz cx="9144000" cy="6858000" type="screen4x3"/>
  <p:notesSz cx="7010400" cy="9296400"/>
  <p:custDataLst>
    <p:tags r:id="rId6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1C30"/>
    <a:srgbClr val="4675B8"/>
    <a:srgbClr val="004874"/>
    <a:srgbClr val="275A99"/>
    <a:srgbClr val="124D95"/>
    <a:srgbClr val="002C47"/>
    <a:srgbClr val="041F36"/>
    <a:srgbClr val="7A232E"/>
    <a:srgbClr val="B85759"/>
    <a:srgbClr val="4A7E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9" autoAdjust="0"/>
    <p:restoredTop sz="59225" autoAdjust="0"/>
  </p:normalViewPr>
  <p:slideViewPr>
    <p:cSldViewPr snapToGrid="0">
      <p:cViewPr varScale="1">
        <p:scale>
          <a:sx n="43" d="100"/>
          <a:sy n="43" d="100"/>
        </p:scale>
        <p:origin x="2244" y="4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8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06377611889422"/>
          <c:y val="4.2401574803149607E-2"/>
          <c:w val="0.87293629962921304"/>
          <c:h val="0.823633295838020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Received emails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r>
                      <a:rPr lang="en-US"/>
                      <a:t>71%</a:t>
                    </a:r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D5D-46B5-862F-5CCB4D831C02}"/>
                </c:ext>
              </c:extLst>
            </c:dLbl>
            <c:dLbl>
              <c:idx val="1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D5D-46B5-862F-5CCB4D831C02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Scheduled REA Session 1</c:v>
                </c:pt>
                <c:pt idx="1">
                  <c:v>Completed REA program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0.71000000000000041</c:v>
                </c:pt>
                <c:pt idx="1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5D-46B5-862F-5CCB4D831C0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Did not receive emails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Scheduled REA Session 1</c:v>
                </c:pt>
                <c:pt idx="1">
                  <c:v>Completed REA program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0.55100000000000005</c:v>
                </c:pt>
                <c:pt idx="1">
                  <c:v>0.43000000000000022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D5D-46B5-862F-5CCB4D831C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8608640"/>
        <c:axId val="87782912"/>
      </c:barChart>
      <c:catAx>
        <c:axId val="786086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87782912"/>
        <c:crosses val="autoZero"/>
        <c:auto val="1"/>
        <c:lblAlgn val="ctr"/>
        <c:lblOffset val="100"/>
        <c:noMultiLvlLbl val="0"/>
      </c:catAx>
      <c:valAx>
        <c:axId val="8778291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08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310773653293353"/>
          <c:y val="0.93329801814281299"/>
          <c:w val="0.72404907719868483"/>
          <c:h val="6.52555930508687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9.png"/><Relationship Id="rId1" Type="http://schemas.openxmlformats.org/officeDocument/2006/relationships/image" Target="../media/image45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173502-D5A2-4B75-8A40-FDC756575A10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9D8701-B236-440B-ACED-FA3B106770E7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en-US" sz="1800" dirty="0"/>
        </a:p>
      </dgm:t>
    </dgm:pt>
    <dgm:pt modelId="{8EDF40A6-9D52-41D3-A42D-958DED826159}" type="parTrans" cxnId="{28997517-48FC-47D8-B2C5-3787304E8A9A}">
      <dgm:prSet/>
      <dgm:spPr/>
      <dgm:t>
        <a:bodyPr/>
        <a:lstStyle/>
        <a:p>
          <a:endParaRPr lang="en-US"/>
        </a:p>
      </dgm:t>
    </dgm:pt>
    <dgm:pt modelId="{D8B7E949-7294-4AC9-83DF-5234D178DD79}" type="sibTrans" cxnId="{28997517-48FC-47D8-B2C5-3787304E8A9A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FB88FEA9-1D0B-49EB-B604-45117D687409}">
      <dgm:prSet phldrT="[Text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en-US" sz="1800" dirty="0"/>
        </a:p>
      </dgm:t>
    </dgm:pt>
    <dgm:pt modelId="{2A17B61F-C008-4CAA-AD06-6214FC210FF1}" type="parTrans" cxnId="{9E670DF7-8B91-4AA7-8DBA-8DED777713FA}">
      <dgm:prSet/>
      <dgm:spPr/>
      <dgm:t>
        <a:bodyPr/>
        <a:lstStyle/>
        <a:p>
          <a:endParaRPr lang="en-US"/>
        </a:p>
      </dgm:t>
    </dgm:pt>
    <dgm:pt modelId="{8A8FD270-2FF1-411F-BA25-34C3783A14B5}" type="sibTrans" cxnId="{9E670DF7-8B91-4AA7-8DBA-8DED777713FA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0E273DB-6307-4205-8C1D-77DA05501024}">
      <dgm:prSet phldrT="[Text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en-US" sz="1800" dirty="0"/>
        </a:p>
      </dgm:t>
    </dgm:pt>
    <dgm:pt modelId="{03544AAF-0964-4A0C-8F0E-A730C6019602}" type="parTrans" cxnId="{4AC9B322-8819-4ABE-8D0C-C648B4F6D614}">
      <dgm:prSet/>
      <dgm:spPr/>
      <dgm:t>
        <a:bodyPr/>
        <a:lstStyle/>
        <a:p>
          <a:endParaRPr lang="en-US"/>
        </a:p>
      </dgm:t>
    </dgm:pt>
    <dgm:pt modelId="{734A5C40-C9ED-4981-B88B-D08345C9E5ED}" type="sibTrans" cxnId="{4AC9B322-8819-4ABE-8D0C-C648B4F6D614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1DC7DEA1-2962-485B-BED3-385394E26E5D}">
      <dgm:prSet phldrT="[Text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en-US" sz="1800" dirty="0"/>
        </a:p>
      </dgm:t>
    </dgm:pt>
    <dgm:pt modelId="{FDCA667E-652A-4BD6-89C1-6B03E47B18B0}" type="parTrans" cxnId="{EDEA49A8-8BA9-417C-8B88-B3272E3B5726}">
      <dgm:prSet/>
      <dgm:spPr/>
      <dgm:t>
        <a:bodyPr/>
        <a:lstStyle/>
        <a:p>
          <a:endParaRPr lang="en-US"/>
        </a:p>
      </dgm:t>
    </dgm:pt>
    <dgm:pt modelId="{3846F5CA-F537-4C19-B0FA-BBB50AE6F34A}" type="sibTrans" cxnId="{EDEA49A8-8BA9-417C-8B88-B3272E3B5726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6E8D9CD1-44BA-43E6-956B-4918EBC02D82}">
      <dgm:prSet phldrT="[Text]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sz="1800" dirty="0"/>
            <a:t> </a:t>
          </a:r>
        </a:p>
      </dgm:t>
    </dgm:pt>
    <dgm:pt modelId="{3EFE15B4-99D8-4989-BDCF-994448050C97}" type="sibTrans" cxnId="{A78FF503-19DE-4530-9608-54D3F23701CF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C50E7799-B4C2-407D-BCB3-6D84DFE66927}" type="parTrans" cxnId="{A78FF503-19DE-4530-9608-54D3F23701CF}">
      <dgm:prSet/>
      <dgm:spPr/>
      <dgm:t>
        <a:bodyPr/>
        <a:lstStyle/>
        <a:p>
          <a:endParaRPr lang="en-US"/>
        </a:p>
      </dgm:t>
    </dgm:pt>
    <dgm:pt modelId="{6EAF8D7B-4103-48EC-85B3-0A53838FE703}" type="pres">
      <dgm:prSet presAssocID="{80173502-D5A2-4B75-8A40-FDC756575A10}" presName="Name0" presStyleCnt="0">
        <dgm:presLayoutVars>
          <dgm:dir/>
          <dgm:resizeHandles val="exact"/>
        </dgm:presLayoutVars>
      </dgm:prSet>
      <dgm:spPr/>
    </dgm:pt>
    <dgm:pt modelId="{7FB76DCD-F95E-4EAA-81D7-F1702C2D0598}" type="pres">
      <dgm:prSet presAssocID="{979D8701-B236-440B-ACED-FA3B106770E7}" presName="node" presStyleLbl="node1" presStyleIdx="0" presStyleCnt="5" custScaleX="137178" custScaleY="191724" custRadScaleRad="83220" custRadScaleInc="-15304">
        <dgm:presLayoutVars>
          <dgm:bulletEnabled val="1"/>
        </dgm:presLayoutVars>
      </dgm:prSet>
      <dgm:spPr/>
    </dgm:pt>
    <dgm:pt modelId="{D8034E28-6CEC-4892-BEC7-2AC36EFC24E8}" type="pres">
      <dgm:prSet presAssocID="{D8B7E949-7294-4AC9-83DF-5234D178DD79}" presName="sibTrans" presStyleLbl="sibTrans2D1" presStyleIdx="0" presStyleCnt="5" custScaleX="327526" custLinFactX="28970" custLinFactNeighborX="100000" custLinFactNeighborY="-98823"/>
      <dgm:spPr/>
    </dgm:pt>
    <dgm:pt modelId="{E9111C3B-8D9A-4A06-9D30-77589932129B}" type="pres">
      <dgm:prSet presAssocID="{D8B7E949-7294-4AC9-83DF-5234D178DD79}" presName="connectorText" presStyleLbl="sibTrans2D1" presStyleIdx="0" presStyleCnt="5"/>
      <dgm:spPr/>
    </dgm:pt>
    <dgm:pt modelId="{60B02845-7F4E-4192-9F12-63156D88B23E}" type="pres">
      <dgm:prSet presAssocID="{6E8D9CD1-44BA-43E6-956B-4918EBC02D82}" presName="node" presStyleLbl="node1" presStyleIdx="1" presStyleCnt="5" custScaleX="117280" custScaleY="243573" custRadScaleRad="70325" custRadScaleInc="-3935">
        <dgm:presLayoutVars>
          <dgm:bulletEnabled val="1"/>
        </dgm:presLayoutVars>
      </dgm:prSet>
      <dgm:spPr/>
    </dgm:pt>
    <dgm:pt modelId="{32F76F39-34CE-4523-9D8E-4C851966C829}" type="pres">
      <dgm:prSet presAssocID="{3EFE15B4-99D8-4989-BDCF-994448050C97}" presName="sibTrans" presStyleLbl="sibTrans2D1" presStyleIdx="1" presStyleCnt="5" custAng="475975" custScaleX="251902" custLinFactNeighborX="77187" custLinFactNeighborY="-55469"/>
      <dgm:spPr/>
    </dgm:pt>
    <dgm:pt modelId="{90B18C3D-C55F-43C5-95EA-B2F52245641B}" type="pres">
      <dgm:prSet presAssocID="{3EFE15B4-99D8-4989-BDCF-994448050C97}" presName="connectorText" presStyleLbl="sibTrans2D1" presStyleIdx="1" presStyleCnt="5"/>
      <dgm:spPr/>
    </dgm:pt>
    <dgm:pt modelId="{CEDCFD21-9206-4644-8AF2-137442EFA30D}" type="pres">
      <dgm:prSet presAssocID="{FB88FEA9-1D0B-49EB-B604-45117D687409}" presName="node" presStyleLbl="node1" presStyleIdx="2" presStyleCnt="5" custScaleX="150373" custScaleY="212858" custRadScaleRad="102229" custRadScaleInc="-2587">
        <dgm:presLayoutVars>
          <dgm:bulletEnabled val="1"/>
        </dgm:presLayoutVars>
      </dgm:prSet>
      <dgm:spPr/>
    </dgm:pt>
    <dgm:pt modelId="{4C3FF3A1-F670-406A-A2B3-E3E3AADDB9A6}" type="pres">
      <dgm:prSet presAssocID="{8A8FD270-2FF1-411F-BA25-34C3783A14B5}" presName="sibTrans" presStyleLbl="sibTrans2D1" presStyleIdx="2" presStyleCnt="5" custScaleX="288258" custScaleY="97570" custLinFactNeighborX="75354" custLinFactNeighborY="-11018"/>
      <dgm:spPr/>
    </dgm:pt>
    <dgm:pt modelId="{F368525A-F83A-4184-95A3-B5957AA6F755}" type="pres">
      <dgm:prSet presAssocID="{8A8FD270-2FF1-411F-BA25-34C3783A14B5}" presName="connectorText" presStyleLbl="sibTrans2D1" presStyleIdx="2" presStyleCnt="5"/>
      <dgm:spPr/>
    </dgm:pt>
    <dgm:pt modelId="{E30E15E9-D800-491E-B9FA-14990024BCFE}" type="pres">
      <dgm:prSet presAssocID="{D0E273DB-6307-4205-8C1D-77DA05501024}" presName="node" presStyleLbl="node1" presStyleIdx="3" presStyleCnt="5" custScaleX="126481" custScaleY="243316" custRadScaleRad="106976" custRadScaleInc="19424">
        <dgm:presLayoutVars>
          <dgm:bulletEnabled val="1"/>
        </dgm:presLayoutVars>
      </dgm:prSet>
      <dgm:spPr/>
    </dgm:pt>
    <dgm:pt modelId="{191C637B-A9CF-43E7-8A4F-458D8DCE1B9A}" type="pres">
      <dgm:prSet presAssocID="{734A5C40-C9ED-4981-B88B-D08345C9E5ED}" presName="sibTrans" presStyleLbl="sibTrans2D1" presStyleIdx="3" presStyleCnt="5" custAng="21229161" custScaleX="255931" custLinFactNeighborX="-32446" custLinFactNeighborY="-31618"/>
      <dgm:spPr/>
    </dgm:pt>
    <dgm:pt modelId="{8C1EFFF7-D995-488F-AAFD-695797C1AE25}" type="pres">
      <dgm:prSet presAssocID="{734A5C40-C9ED-4981-B88B-D08345C9E5ED}" presName="connectorText" presStyleLbl="sibTrans2D1" presStyleIdx="3" presStyleCnt="5"/>
      <dgm:spPr/>
    </dgm:pt>
    <dgm:pt modelId="{D438846E-EB1C-4D90-8695-4EA0C6A1833C}" type="pres">
      <dgm:prSet presAssocID="{1DC7DEA1-2962-485B-BED3-385394E26E5D}" presName="node" presStyleLbl="node1" presStyleIdx="4" presStyleCnt="5" custScaleX="149606" custScaleY="256252" custRadScaleRad="90415" custRadScaleInc="-8234">
        <dgm:presLayoutVars>
          <dgm:bulletEnabled val="1"/>
        </dgm:presLayoutVars>
      </dgm:prSet>
      <dgm:spPr/>
    </dgm:pt>
    <dgm:pt modelId="{F6F3D8F1-5F41-4B0B-886C-A9C1F12DA134}" type="pres">
      <dgm:prSet presAssocID="{3846F5CA-F537-4C19-B0FA-BBB50AE6F34A}" presName="sibTrans" presStyleLbl="sibTrans2D1" presStyleIdx="4" presStyleCnt="5" custScaleX="302598" custLinFactNeighborX="-62363" custLinFactNeighborY="-80059"/>
      <dgm:spPr/>
    </dgm:pt>
    <dgm:pt modelId="{8A413467-D6BF-4A6A-AAE9-5D3FC93B83CA}" type="pres">
      <dgm:prSet presAssocID="{3846F5CA-F537-4C19-B0FA-BBB50AE6F34A}" presName="connectorText" presStyleLbl="sibTrans2D1" presStyleIdx="4" presStyleCnt="5"/>
      <dgm:spPr/>
    </dgm:pt>
  </dgm:ptLst>
  <dgm:cxnLst>
    <dgm:cxn modelId="{EDEA49A8-8BA9-417C-8B88-B3272E3B5726}" srcId="{80173502-D5A2-4B75-8A40-FDC756575A10}" destId="{1DC7DEA1-2962-485B-BED3-385394E26E5D}" srcOrd="4" destOrd="0" parTransId="{FDCA667E-652A-4BD6-89C1-6B03E47B18B0}" sibTransId="{3846F5CA-F537-4C19-B0FA-BBB50AE6F34A}"/>
    <dgm:cxn modelId="{EFDCA2CD-7226-47A7-B1F2-7F65C3532A76}" type="presOf" srcId="{D8B7E949-7294-4AC9-83DF-5234D178DD79}" destId="{E9111C3B-8D9A-4A06-9D30-77589932129B}" srcOrd="1" destOrd="0" presId="urn:microsoft.com/office/officeart/2005/8/layout/cycle7"/>
    <dgm:cxn modelId="{1979DD7D-B35F-4C78-A3FE-FAE16AAB66C0}" type="presOf" srcId="{979D8701-B236-440B-ACED-FA3B106770E7}" destId="{7FB76DCD-F95E-4EAA-81D7-F1702C2D0598}" srcOrd="0" destOrd="0" presId="urn:microsoft.com/office/officeart/2005/8/layout/cycle7"/>
    <dgm:cxn modelId="{2063A6A0-64D2-45C3-9A33-3C84D81EF647}" type="presOf" srcId="{FB88FEA9-1D0B-49EB-B604-45117D687409}" destId="{CEDCFD21-9206-4644-8AF2-137442EFA30D}" srcOrd="0" destOrd="0" presId="urn:microsoft.com/office/officeart/2005/8/layout/cycle7"/>
    <dgm:cxn modelId="{10E67CC7-0231-47B7-9FCA-4CE29BAD57E5}" type="presOf" srcId="{1DC7DEA1-2962-485B-BED3-385394E26E5D}" destId="{D438846E-EB1C-4D90-8695-4EA0C6A1833C}" srcOrd="0" destOrd="0" presId="urn:microsoft.com/office/officeart/2005/8/layout/cycle7"/>
    <dgm:cxn modelId="{9E670DF7-8B91-4AA7-8DBA-8DED777713FA}" srcId="{80173502-D5A2-4B75-8A40-FDC756575A10}" destId="{FB88FEA9-1D0B-49EB-B604-45117D687409}" srcOrd="2" destOrd="0" parTransId="{2A17B61F-C008-4CAA-AD06-6214FC210FF1}" sibTransId="{8A8FD270-2FF1-411F-BA25-34C3783A14B5}"/>
    <dgm:cxn modelId="{0FF991CA-5321-4020-A3FA-CB507492DA2A}" type="presOf" srcId="{6E8D9CD1-44BA-43E6-956B-4918EBC02D82}" destId="{60B02845-7F4E-4192-9F12-63156D88B23E}" srcOrd="0" destOrd="0" presId="urn:microsoft.com/office/officeart/2005/8/layout/cycle7"/>
    <dgm:cxn modelId="{4AC9B322-8819-4ABE-8D0C-C648B4F6D614}" srcId="{80173502-D5A2-4B75-8A40-FDC756575A10}" destId="{D0E273DB-6307-4205-8C1D-77DA05501024}" srcOrd="3" destOrd="0" parTransId="{03544AAF-0964-4A0C-8F0E-A730C6019602}" sibTransId="{734A5C40-C9ED-4981-B88B-D08345C9E5ED}"/>
    <dgm:cxn modelId="{B7375232-4C4B-4314-852A-E51C55FF1FE5}" type="presOf" srcId="{3846F5CA-F537-4C19-B0FA-BBB50AE6F34A}" destId="{8A413467-D6BF-4A6A-AAE9-5D3FC93B83CA}" srcOrd="1" destOrd="0" presId="urn:microsoft.com/office/officeart/2005/8/layout/cycle7"/>
    <dgm:cxn modelId="{E64F1E64-746D-4307-BF34-B03968444B92}" type="presOf" srcId="{3EFE15B4-99D8-4989-BDCF-994448050C97}" destId="{32F76F39-34CE-4523-9D8E-4C851966C829}" srcOrd="0" destOrd="0" presId="urn:microsoft.com/office/officeart/2005/8/layout/cycle7"/>
    <dgm:cxn modelId="{0D084BC8-D952-43C1-B6B4-93C2B40A48CF}" type="presOf" srcId="{8A8FD270-2FF1-411F-BA25-34C3783A14B5}" destId="{F368525A-F83A-4184-95A3-B5957AA6F755}" srcOrd="1" destOrd="0" presId="urn:microsoft.com/office/officeart/2005/8/layout/cycle7"/>
    <dgm:cxn modelId="{B5826F35-1522-4E7B-A9C3-ABE4F59EEC9C}" type="presOf" srcId="{734A5C40-C9ED-4981-B88B-D08345C9E5ED}" destId="{8C1EFFF7-D995-488F-AAFD-695797C1AE25}" srcOrd="1" destOrd="0" presId="urn:microsoft.com/office/officeart/2005/8/layout/cycle7"/>
    <dgm:cxn modelId="{B5DAEA54-F9B5-4C0B-B155-ADA505387080}" type="presOf" srcId="{3846F5CA-F537-4C19-B0FA-BBB50AE6F34A}" destId="{F6F3D8F1-5F41-4B0B-886C-A9C1F12DA134}" srcOrd="0" destOrd="0" presId="urn:microsoft.com/office/officeart/2005/8/layout/cycle7"/>
    <dgm:cxn modelId="{662E60A6-8268-4A5D-8F67-FC43B615AE1B}" type="presOf" srcId="{3EFE15B4-99D8-4989-BDCF-994448050C97}" destId="{90B18C3D-C55F-43C5-95EA-B2F52245641B}" srcOrd="1" destOrd="0" presId="urn:microsoft.com/office/officeart/2005/8/layout/cycle7"/>
    <dgm:cxn modelId="{B949319D-7297-482C-818C-F3CD0462A99C}" type="presOf" srcId="{D8B7E949-7294-4AC9-83DF-5234D178DD79}" destId="{D8034E28-6CEC-4892-BEC7-2AC36EFC24E8}" srcOrd="0" destOrd="0" presId="urn:microsoft.com/office/officeart/2005/8/layout/cycle7"/>
    <dgm:cxn modelId="{EBB20257-D5BE-43A6-A4BA-9FACF4AD0181}" type="presOf" srcId="{D0E273DB-6307-4205-8C1D-77DA05501024}" destId="{E30E15E9-D800-491E-B9FA-14990024BCFE}" srcOrd="0" destOrd="0" presId="urn:microsoft.com/office/officeart/2005/8/layout/cycle7"/>
    <dgm:cxn modelId="{8954C8D0-DD61-4223-AA3F-F6A4F5D1B0C2}" type="presOf" srcId="{734A5C40-C9ED-4981-B88B-D08345C9E5ED}" destId="{191C637B-A9CF-43E7-8A4F-458D8DCE1B9A}" srcOrd="0" destOrd="0" presId="urn:microsoft.com/office/officeart/2005/8/layout/cycle7"/>
    <dgm:cxn modelId="{28997517-48FC-47D8-B2C5-3787304E8A9A}" srcId="{80173502-D5A2-4B75-8A40-FDC756575A10}" destId="{979D8701-B236-440B-ACED-FA3B106770E7}" srcOrd="0" destOrd="0" parTransId="{8EDF40A6-9D52-41D3-A42D-958DED826159}" sibTransId="{D8B7E949-7294-4AC9-83DF-5234D178DD79}"/>
    <dgm:cxn modelId="{A78FF503-19DE-4530-9608-54D3F23701CF}" srcId="{80173502-D5A2-4B75-8A40-FDC756575A10}" destId="{6E8D9CD1-44BA-43E6-956B-4918EBC02D82}" srcOrd="1" destOrd="0" parTransId="{C50E7799-B4C2-407D-BCB3-6D84DFE66927}" sibTransId="{3EFE15B4-99D8-4989-BDCF-994448050C97}"/>
    <dgm:cxn modelId="{9340CACD-8756-4B35-B381-847E256914D7}" type="presOf" srcId="{8A8FD270-2FF1-411F-BA25-34C3783A14B5}" destId="{4C3FF3A1-F670-406A-A2B3-E3E3AADDB9A6}" srcOrd="0" destOrd="0" presId="urn:microsoft.com/office/officeart/2005/8/layout/cycle7"/>
    <dgm:cxn modelId="{5B5F3AF8-E092-4CEF-8159-5484D16330E4}" type="presOf" srcId="{80173502-D5A2-4B75-8A40-FDC756575A10}" destId="{6EAF8D7B-4103-48EC-85B3-0A53838FE703}" srcOrd="0" destOrd="0" presId="urn:microsoft.com/office/officeart/2005/8/layout/cycle7"/>
    <dgm:cxn modelId="{398E3E21-9063-42DC-A42F-C1333533A52C}" type="presParOf" srcId="{6EAF8D7B-4103-48EC-85B3-0A53838FE703}" destId="{7FB76DCD-F95E-4EAA-81D7-F1702C2D0598}" srcOrd="0" destOrd="0" presId="urn:microsoft.com/office/officeart/2005/8/layout/cycle7"/>
    <dgm:cxn modelId="{0195906D-F2E3-4CED-8C2C-D1568C098C97}" type="presParOf" srcId="{6EAF8D7B-4103-48EC-85B3-0A53838FE703}" destId="{D8034E28-6CEC-4892-BEC7-2AC36EFC24E8}" srcOrd="1" destOrd="0" presId="urn:microsoft.com/office/officeart/2005/8/layout/cycle7"/>
    <dgm:cxn modelId="{1CA867DA-241E-4EA5-8B23-1648BF11A153}" type="presParOf" srcId="{D8034E28-6CEC-4892-BEC7-2AC36EFC24E8}" destId="{E9111C3B-8D9A-4A06-9D30-77589932129B}" srcOrd="0" destOrd="0" presId="urn:microsoft.com/office/officeart/2005/8/layout/cycle7"/>
    <dgm:cxn modelId="{E9D673D9-5898-4A67-B563-8D70CC2808F2}" type="presParOf" srcId="{6EAF8D7B-4103-48EC-85B3-0A53838FE703}" destId="{60B02845-7F4E-4192-9F12-63156D88B23E}" srcOrd="2" destOrd="0" presId="urn:microsoft.com/office/officeart/2005/8/layout/cycle7"/>
    <dgm:cxn modelId="{0231F747-EC4E-4E96-BB3D-46693CDE9280}" type="presParOf" srcId="{6EAF8D7B-4103-48EC-85B3-0A53838FE703}" destId="{32F76F39-34CE-4523-9D8E-4C851966C829}" srcOrd="3" destOrd="0" presId="urn:microsoft.com/office/officeart/2005/8/layout/cycle7"/>
    <dgm:cxn modelId="{EB0E1FDC-5437-4744-B733-BBE4FA01F99D}" type="presParOf" srcId="{32F76F39-34CE-4523-9D8E-4C851966C829}" destId="{90B18C3D-C55F-43C5-95EA-B2F52245641B}" srcOrd="0" destOrd="0" presId="urn:microsoft.com/office/officeart/2005/8/layout/cycle7"/>
    <dgm:cxn modelId="{636EB880-7D6D-4A20-BB05-EC81EFEA59F3}" type="presParOf" srcId="{6EAF8D7B-4103-48EC-85B3-0A53838FE703}" destId="{CEDCFD21-9206-4644-8AF2-137442EFA30D}" srcOrd="4" destOrd="0" presId="urn:microsoft.com/office/officeart/2005/8/layout/cycle7"/>
    <dgm:cxn modelId="{28B76BC3-3A64-43BE-87D1-BD3E14452522}" type="presParOf" srcId="{6EAF8D7B-4103-48EC-85B3-0A53838FE703}" destId="{4C3FF3A1-F670-406A-A2B3-E3E3AADDB9A6}" srcOrd="5" destOrd="0" presId="urn:microsoft.com/office/officeart/2005/8/layout/cycle7"/>
    <dgm:cxn modelId="{A0EBCD5E-52ED-46CA-ADE0-0BA88D3181F7}" type="presParOf" srcId="{4C3FF3A1-F670-406A-A2B3-E3E3AADDB9A6}" destId="{F368525A-F83A-4184-95A3-B5957AA6F755}" srcOrd="0" destOrd="0" presId="urn:microsoft.com/office/officeart/2005/8/layout/cycle7"/>
    <dgm:cxn modelId="{F09BD70B-8970-48A6-AE9B-21B66B130B45}" type="presParOf" srcId="{6EAF8D7B-4103-48EC-85B3-0A53838FE703}" destId="{E30E15E9-D800-491E-B9FA-14990024BCFE}" srcOrd="6" destOrd="0" presId="urn:microsoft.com/office/officeart/2005/8/layout/cycle7"/>
    <dgm:cxn modelId="{B51B1A68-E274-4A89-A841-5E3B7EF35D9F}" type="presParOf" srcId="{6EAF8D7B-4103-48EC-85B3-0A53838FE703}" destId="{191C637B-A9CF-43E7-8A4F-458D8DCE1B9A}" srcOrd="7" destOrd="0" presId="urn:microsoft.com/office/officeart/2005/8/layout/cycle7"/>
    <dgm:cxn modelId="{9BCABEF8-93A4-4F33-9221-B40F1A71DF73}" type="presParOf" srcId="{191C637B-A9CF-43E7-8A4F-458D8DCE1B9A}" destId="{8C1EFFF7-D995-488F-AAFD-695797C1AE25}" srcOrd="0" destOrd="0" presId="urn:microsoft.com/office/officeart/2005/8/layout/cycle7"/>
    <dgm:cxn modelId="{917513B6-9754-400A-B7E3-4AC8EFCA94EB}" type="presParOf" srcId="{6EAF8D7B-4103-48EC-85B3-0A53838FE703}" destId="{D438846E-EB1C-4D90-8695-4EA0C6A1833C}" srcOrd="8" destOrd="0" presId="urn:microsoft.com/office/officeart/2005/8/layout/cycle7"/>
    <dgm:cxn modelId="{67E930F3-C443-4510-B153-6BA7E23D946D}" type="presParOf" srcId="{6EAF8D7B-4103-48EC-85B3-0A53838FE703}" destId="{F6F3D8F1-5F41-4B0B-886C-A9C1F12DA134}" srcOrd="9" destOrd="0" presId="urn:microsoft.com/office/officeart/2005/8/layout/cycle7"/>
    <dgm:cxn modelId="{B1A8C025-27AD-4A2E-9A78-9CE37D02C8A2}" type="presParOf" srcId="{F6F3D8F1-5F41-4B0B-886C-A9C1F12DA134}" destId="{8A413467-D6BF-4A6A-AAE9-5D3FC93B83CA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B76DCD-F95E-4EAA-81D7-F1702C2D0598}">
      <dsp:nvSpPr>
        <dsp:cNvPr id="0" name=""/>
        <dsp:cNvSpPr/>
      </dsp:nvSpPr>
      <dsp:spPr>
        <a:xfrm>
          <a:off x="1881748" y="20013"/>
          <a:ext cx="2302765" cy="16092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55000" cap="flat" cmpd="thickThin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1928880" y="67145"/>
        <a:ext cx="2208501" cy="1514942"/>
      </dsp:txXfrm>
    </dsp:sp>
    <dsp:sp modelId="{D8034E28-6CEC-4892-BEC7-2AC36EFC24E8}">
      <dsp:nvSpPr>
        <dsp:cNvPr id="0" name=""/>
        <dsp:cNvSpPr/>
      </dsp:nvSpPr>
      <dsp:spPr>
        <a:xfrm rot="13119726">
          <a:off x="3837047" y="1097792"/>
          <a:ext cx="790472" cy="29376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10800000">
        <a:off x="3925177" y="1156545"/>
        <a:ext cx="614212" cy="176261"/>
      </dsp:txXfrm>
    </dsp:sp>
    <dsp:sp modelId="{60B02845-7F4E-4192-9F12-63156D88B23E}">
      <dsp:nvSpPr>
        <dsp:cNvPr id="0" name=""/>
        <dsp:cNvSpPr/>
      </dsp:nvSpPr>
      <dsp:spPr>
        <a:xfrm>
          <a:off x="3803235" y="1206116"/>
          <a:ext cx="1968743" cy="204439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55000" cap="flat" cmpd="thickThin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</a:p>
      </dsp:txBody>
      <dsp:txXfrm>
        <a:off x="3860898" y="1263779"/>
        <a:ext cx="1853417" cy="1929066"/>
      </dsp:txXfrm>
    </dsp:sp>
    <dsp:sp modelId="{32F76F39-34CE-4523-9D8E-4C851966C829}">
      <dsp:nvSpPr>
        <dsp:cNvPr id="0" name=""/>
        <dsp:cNvSpPr/>
      </dsp:nvSpPr>
      <dsp:spPr>
        <a:xfrm rot="6037403">
          <a:off x="4609043" y="3213880"/>
          <a:ext cx="607956" cy="29376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10800000">
        <a:off x="4697173" y="3272633"/>
        <a:ext cx="431696" cy="176261"/>
      </dsp:txXfrm>
    </dsp:sp>
    <dsp:sp modelId="{CEDCFD21-9206-4644-8AF2-137442EFA30D}">
      <dsp:nvSpPr>
        <dsp:cNvPr id="0" name=""/>
        <dsp:cNvSpPr/>
      </dsp:nvSpPr>
      <dsp:spPr>
        <a:xfrm>
          <a:off x="3409784" y="3796919"/>
          <a:ext cx="2524265" cy="17865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55000" cap="flat" cmpd="thickThin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3462111" y="3849246"/>
        <a:ext cx="2419611" cy="1681937"/>
      </dsp:txXfrm>
    </dsp:sp>
    <dsp:sp modelId="{4C3FF3A1-F670-406A-A2B3-E3E3AADDB9A6}">
      <dsp:nvSpPr>
        <dsp:cNvPr id="0" name=""/>
        <dsp:cNvSpPr/>
      </dsp:nvSpPr>
      <dsp:spPr>
        <a:xfrm rot="10867917">
          <a:off x="2819495" y="4481211"/>
          <a:ext cx="695700" cy="28662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10800000">
        <a:off x="2905483" y="4538537"/>
        <a:ext cx="523724" cy="171976"/>
      </dsp:txXfrm>
    </dsp:sp>
    <dsp:sp modelId="{E30E15E9-D800-491E-B9FA-14990024BCFE}">
      <dsp:nvSpPr>
        <dsp:cNvPr id="0" name=""/>
        <dsp:cNvSpPr/>
      </dsp:nvSpPr>
      <dsp:spPr>
        <a:xfrm>
          <a:off x="437980" y="3606415"/>
          <a:ext cx="2123198" cy="204223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55000" cap="flat" cmpd="thickThin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497795" y="3666230"/>
        <a:ext cx="2003568" cy="1922605"/>
      </dsp:txXfrm>
    </dsp:sp>
    <dsp:sp modelId="{191C637B-A9CF-43E7-8A4F-458D8DCE1B9A}">
      <dsp:nvSpPr>
        <dsp:cNvPr id="0" name=""/>
        <dsp:cNvSpPr/>
      </dsp:nvSpPr>
      <dsp:spPr>
        <a:xfrm rot="15346548">
          <a:off x="946615" y="3214389"/>
          <a:ext cx="617680" cy="29376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10800000">
        <a:off x="1034745" y="3273142"/>
        <a:ext cx="441420" cy="176261"/>
      </dsp:txXfrm>
    </dsp:sp>
    <dsp:sp modelId="{D438846E-EB1C-4D90-8695-4EA0C6A1833C}">
      <dsp:nvSpPr>
        <dsp:cNvPr id="0" name=""/>
        <dsp:cNvSpPr/>
      </dsp:nvSpPr>
      <dsp:spPr>
        <a:xfrm>
          <a:off x="-95421" y="1151084"/>
          <a:ext cx="2511390" cy="21508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55000" cap="flat" cmpd="thickThin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-32426" y="1214079"/>
        <a:ext cx="2385400" cy="2024822"/>
      </dsp:txXfrm>
    </dsp:sp>
    <dsp:sp modelId="{F6F3D8F1-5F41-4B0B-886C-A9C1F12DA134}">
      <dsp:nvSpPr>
        <dsp:cNvPr id="0" name=""/>
        <dsp:cNvSpPr/>
      </dsp:nvSpPr>
      <dsp:spPr>
        <a:xfrm rot="8591062">
          <a:off x="1671422" y="1075827"/>
          <a:ext cx="730310" cy="29376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10800000">
        <a:off x="1759552" y="1134580"/>
        <a:ext cx="554050" cy="176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0.33243</cdr:x>
      <cdr:y>0.13006</cdr:y>
    </cdr:from>
    <cdr:to>
      <cdr:x>0.36119</cdr:x>
      <cdr:y>0.29305</cdr:y>
    </cdr:to>
    <cdr:sp macro="" textlink="">
      <cdr:nvSpPr>
        <cdr:cNvPr id="3" name="Right Brace 2"/>
        <cdr:cNvSpPr/>
      </cdr:nvSpPr>
      <cdr:spPr>
        <a:xfrm xmlns:a="http://schemas.openxmlformats.org/drawingml/2006/main">
          <a:off x="1595863" y="443177"/>
          <a:ext cx="138066" cy="555372"/>
        </a:xfrm>
        <a:prstGeom xmlns:a="http://schemas.openxmlformats.org/drawingml/2006/main" prst="rightBrace">
          <a:avLst/>
        </a:prstGeom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0.76889</cdr:x>
      <cdr:y>0.27494</cdr:y>
    </cdr:from>
    <cdr:to>
      <cdr:x>0.79764</cdr:x>
      <cdr:y>0.41653</cdr:y>
    </cdr:to>
    <cdr:sp macro="" textlink="">
      <cdr:nvSpPr>
        <cdr:cNvPr id="4" name="Right Brace 3"/>
        <cdr:cNvSpPr/>
      </cdr:nvSpPr>
      <cdr:spPr>
        <a:xfrm xmlns:a="http://schemas.openxmlformats.org/drawingml/2006/main">
          <a:off x="3691133" y="936841"/>
          <a:ext cx="138018" cy="482443"/>
        </a:xfrm>
        <a:prstGeom xmlns:a="http://schemas.openxmlformats.org/drawingml/2006/main" prst="rightBrace">
          <a:avLst/>
        </a:prstGeom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sp>
  </cdr:relSizeAnchor>
  <cdr:relSizeAnchor xmlns:cdr="http://schemas.openxmlformats.org/drawingml/2006/chartDrawing">
    <cdr:from>
      <cdr:x>0.35233</cdr:x>
      <cdr:y>0.18149</cdr:y>
    </cdr:from>
    <cdr:to>
      <cdr:x>0.50427</cdr:x>
      <cdr:y>0.24664</cdr:y>
    </cdr:to>
    <cdr:sp macro="" textlink="">
      <cdr:nvSpPr>
        <cdr:cNvPr id="5" name="Text Box 4"/>
        <cdr:cNvSpPr txBox="1"/>
      </cdr:nvSpPr>
      <cdr:spPr>
        <a:xfrm xmlns:a="http://schemas.openxmlformats.org/drawingml/2006/main">
          <a:off x="1691376" y="618409"/>
          <a:ext cx="729406" cy="2219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00" b="1">
              <a:latin typeface="+mj-lt"/>
            </a:rPr>
            <a:t>16%**</a:t>
          </a:r>
        </a:p>
      </cdr:txBody>
    </cdr:sp>
  </cdr:relSizeAnchor>
  <cdr:relSizeAnchor xmlns:cdr="http://schemas.openxmlformats.org/drawingml/2006/chartDrawing">
    <cdr:from>
      <cdr:x>0.78943</cdr:x>
      <cdr:y>0.31955</cdr:y>
    </cdr:from>
    <cdr:to>
      <cdr:x>0.91385</cdr:x>
      <cdr:y>0.37849</cdr:y>
    </cdr:to>
    <cdr:sp macro="" textlink="">
      <cdr:nvSpPr>
        <cdr:cNvPr id="8" name="Text Box 7"/>
        <cdr:cNvSpPr txBox="1"/>
      </cdr:nvSpPr>
      <cdr:spPr>
        <a:xfrm xmlns:a="http://schemas.openxmlformats.org/drawingml/2006/main">
          <a:off x="3789738" y="1088823"/>
          <a:ext cx="597267" cy="2008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00" b="1">
              <a:latin typeface="+mj-lt"/>
            </a:rPr>
            <a:t>14%**</a:t>
          </a:r>
        </a:p>
      </cdr:txBody>
    </cdr:sp>
  </cdr:relSizeAnchor>
  <cdr:relSizeAnchor xmlns:cdr="http://schemas.openxmlformats.org/drawingml/2006/chartDrawing">
    <cdr:from>
      <cdr:x>0.15855</cdr:x>
      <cdr:y>0.85471</cdr:y>
    </cdr:from>
    <cdr:to>
      <cdr:x>0.46903</cdr:x>
      <cdr:y>0.92806</cdr:y>
    </cdr:to>
    <cdr:sp macro="" textlink="">
      <cdr:nvSpPr>
        <cdr:cNvPr id="9" name="Text Box 8"/>
        <cdr:cNvSpPr txBox="1"/>
      </cdr:nvSpPr>
      <cdr:spPr>
        <a:xfrm xmlns:a="http://schemas.openxmlformats.org/drawingml/2006/main">
          <a:off x="761135" y="2912368"/>
          <a:ext cx="1490490" cy="2499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00" b="1">
              <a:latin typeface="+mj-lt"/>
            </a:rPr>
            <a:t>Scheduled</a:t>
          </a:r>
          <a:r>
            <a:rPr lang="en-US" sz="1000" b="1" baseline="0">
              <a:latin typeface="+mj-lt"/>
            </a:rPr>
            <a:t> REA Session 1</a:t>
          </a:r>
          <a:endParaRPr lang="en-US" sz="1000" b="1">
            <a:latin typeface="+mj-lt"/>
          </a:endParaRPr>
        </a:p>
      </cdr:txBody>
    </cdr:sp>
  </cdr:relSizeAnchor>
  <cdr:relSizeAnchor xmlns:cdr="http://schemas.openxmlformats.org/drawingml/2006/chartDrawing">
    <cdr:from>
      <cdr:x>0.53704</cdr:x>
      <cdr:y>0.85005</cdr:y>
    </cdr:from>
    <cdr:to>
      <cdr:x>0.96296</cdr:x>
      <cdr:y>0.91789</cdr:y>
    </cdr:to>
    <cdr:sp macro="" textlink="">
      <cdr:nvSpPr>
        <cdr:cNvPr id="10" name="Text Box 1"/>
        <cdr:cNvSpPr txBox="1"/>
      </cdr:nvSpPr>
      <cdr:spPr>
        <a:xfrm xmlns:a="http://schemas.openxmlformats.org/drawingml/2006/main">
          <a:off x="2209800" y="2507826"/>
          <a:ext cx="1752600" cy="2001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000" b="1" dirty="0">
              <a:latin typeface="+mj-lt"/>
            </a:rPr>
            <a:t>Completed REA Program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0FBD6B5-AD14-4D41-8A0D-AFF5136F4E09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0118022-50D0-43CE-B9C3-944277464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35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18022-50D0-43CE-B9C3-944277464A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81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468" indent="-571468">
              <a:buFontTx/>
              <a:buChar char="•"/>
            </a:pPr>
            <a:endParaRPr lang="en-US" altLang="en-US">
              <a:latin typeface="Calibri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23" indent="-2841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350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525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699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2874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049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223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398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1DA8F2-7441-4085-936F-B1B278BECE47}" type="slidenum">
              <a:rPr lang="en-US" altLang="en-US" smtClean="0"/>
              <a:pPr eaLnBrk="1" hangingPunct="1">
                <a:spcBef>
                  <a:spcPct val="0"/>
                </a:spcBef>
              </a:pPr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468" indent="-571468">
              <a:buFontTx/>
              <a:buChar char="•"/>
            </a:pPr>
            <a:endParaRPr lang="en-US" altLang="en-US">
              <a:latin typeface="Calibri" pitchFamily="34" charset="0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23" indent="-2841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350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525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699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2874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049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223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398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6004086-7E8F-4181-8E3F-F74385DAE57F}" type="slidenum">
              <a:rPr lang="en-US" altLang="en-US" smtClean="0"/>
              <a:pPr eaLnBrk="1" hangingPunct="1">
                <a:spcBef>
                  <a:spcPct val="0"/>
                </a:spcBef>
              </a:pPr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468" indent="-571468">
              <a:buFontTx/>
              <a:buChar char="•"/>
            </a:pPr>
            <a:endParaRPr lang="en-US" altLang="en-US">
              <a:latin typeface="Calibri" pitchFamily="34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23" indent="-2841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350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525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699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2874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049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223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398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DAEA746-49D2-4FED-B4D1-83348CC90FAD}" type="slidenum">
              <a:rPr lang="en-US" altLang="en-US" smtClean="0"/>
              <a:pPr eaLnBrk="1" hangingPunct="1">
                <a:spcBef>
                  <a:spcPct val="0"/>
                </a:spcBef>
              </a:pPr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>
              <a:latin typeface="Calibri" pitchFamily="34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23" indent="-2841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350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525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699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2874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049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223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398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AAA3D35-122D-4474-8F99-40D46F597D7C}" type="slidenum">
              <a:rPr lang="en-US" altLang="en-US" smtClean="0"/>
              <a:pPr eaLnBrk="1" hangingPunct="1">
                <a:spcBef>
                  <a:spcPct val="0"/>
                </a:spcBef>
              </a:pPr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Calibri" pitchFamily="34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23" indent="-2841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350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525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699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2874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049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223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398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6E18CA9-FF1F-499B-80C1-95140999B5A6}" type="slidenum">
              <a:rPr lang="en-US" altLang="en-US" smtClean="0"/>
              <a:pPr eaLnBrk="1" hangingPunct="1">
                <a:spcBef>
                  <a:spcPct val="0"/>
                </a:spcBef>
              </a:pPr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Calibri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23" indent="-2841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350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525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699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2874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049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223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398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781385A-1244-4817-9A56-0928B1ED773E}" type="slidenum">
              <a:rPr lang="en-US" altLang="en-US" smtClean="0"/>
              <a:pPr eaLnBrk="1" hangingPunct="1">
                <a:spcBef>
                  <a:spcPct val="0"/>
                </a:spcBef>
              </a:pPr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23" indent="-2841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350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525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699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2874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049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223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398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E45753-8FCC-499E-AE33-1558E530BFF4}" type="slidenum">
              <a:rPr lang="en-US" altLang="en-US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Calibri" pitchFamily="34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23" indent="-2841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350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525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699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2874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049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223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398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236951E-F212-47FB-BD68-4588091DBBE4}" type="slidenum">
              <a:rPr lang="en-US" altLang="en-US" smtClean="0"/>
              <a:pPr eaLnBrk="1" hangingPunct="1">
                <a:spcBef>
                  <a:spcPct val="0"/>
                </a:spcBef>
              </a:pPr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Calibri" pitchFamily="34" charset="0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23" indent="-2841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350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525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699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2874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049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223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398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1815E22-E90D-4390-B2D6-8ED147658301}" type="slidenum">
              <a:rPr lang="en-US" altLang="en-US" smtClean="0"/>
              <a:pPr eaLnBrk="1" hangingPunct="1">
                <a:spcBef>
                  <a:spcPct val="0"/>
                </a:spcBef>
              </a:pPr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>
              <a:latin typeface="Calibri" pitchFamily="34" charset="0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23" indent="-2841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350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525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699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2874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049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223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398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F89CA3C-D96B-49CB-A191-C1A517A6D702}" type="slidenum">
              <a:rPr lang="en-US" altLang="en-US" smtClean="0"/>
              <a:pPr eaLnBrk="1" hangingPunct="1">
                <a:spcBef>
                  <a:spcPct val="0"/>
                </a:spcBef>
              </a:pPr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18022-50D0-43CE-B9C3-944277464A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817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>
              <a:latin typeface="Calibri" pitchFamily="34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23" indent="-2841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350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525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699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2874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049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223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398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BA453D2-0AF9-439A-B5E0-ED67E1234A11}" type="slidenum">
              <a:rPr lang="en-US" altLang="en-US" smtClean="0"/>
              <a:pPr eaLnBrk="1" hangingPunct="1">
                <a:spcBef>
                  <a:spcPct val="0"/>
                </a:spcBef>
              </a:pPr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09" indent="-2857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93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111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28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81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6D88FF-80CF-429E-9377-618EEAFE3B1F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09" indent="-2857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93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111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28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81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4E862F-D833-49E3-9FE9-07273F3E33E6}" type="slidenum">
              <a:rPr lang="en-US" altLang="en-US" smtClean="0"/>
              <a:pPr eaLnBrk="1" hangingPunct="1">
                <a:spcBef>
                  <a:spcPct val="0"/>
                </a:spcBef>
              </a:pPr>
              <a:t>32</a:t>
            </a:fld>
            <a:endParaRPr lang="en-US" altLang="en-US"/>
          </a:p>
        </p:txBody>
      </p:sp>
      <p:sp>
        <p:nvSpPr>
          <p:cNvPr id="22532" name="Notes Placeholder 1"/>
          <p:cNvSpPr>
            <a:spLocks noGrp="1"/>
          </p:cNvSpPr>
          <p:nvPr/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09" indent="-2857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93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111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28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81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58E973-551B-4675-8E3F-AC7DF6F432F8}" type="slidenum">
              <a:rPr lang="en-US" altLang="en-US" smtClean="0"/>
              <a:pPr eaLnBrk="1" hangingPunct="1"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23556" name="Notes Placeholder 1"/>
          <p:cNvSpPr>
            <a:spLocks noGrp="1"/>
          </p:cNvSpPr>
          <p:nvPr/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09" indent="-2857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93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111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28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81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E91ABB3-57DF-4E1A-BCEF-BCA743B2912F}" type="slidenum">
              <a:rPr lang="en-US" altLang="en-US" smtClean="0"/>
              <a:pPr eaLnBrk="1" hangingPunct="1">
                <a:spcBef>
                  <a:spcPct val="0"/>
                </a:spcBef>
              </a:pPr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09" indent="-2857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93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111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28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81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CF912DE-212E-4D4C-9FA8-980E8E6C3A0E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5604" name="Notes Placeholder 1"/>
          <p:cNvSpPr>
            <a:spLocks noGrp="1"/>
          </p:cNvSpPr>
          <p:nvPr/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09" indent="-2857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93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111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28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81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6CA7038-EE2D-4A1E-87CE-8BF0F2B889BB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628" name="Notes Placeholder 1"/>
          <p:cNvSpPr>
            <a:spLocks noGrp="1"/>
          </p:cNvSpPr>
          <p:nvPr/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09" indent="-2857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93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111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28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81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13B9F01-FB46-46AC-B665-BFF715F39252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7652" name="Notes Placeholder 1"/>
          <p:cNvSpPr>
            <a:spLocks noGrp="1"/>
          </p:cNvSpPr>
          <p:nvPr/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71926" y="8829675"/>
            <a:ext cx="3038475" cy="465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09" indent="-2857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93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111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28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81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7633F6C-22B4-496B-BD97-BA6D124A07D8}" type="slidenum">
              <a:rPr lang="en-US" altLang="en-US" smtClean="0"/>
              <a:pPr eaLnBrk="1" hangingPunct="1"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28676" name="Notes Placeholder 1"/>
          <p:cNvSpPr>
            <a:spLocks noGrp="1"/>
          </p:cNvSpPr>
          <p:nvPr/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09" indent="-2857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93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111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28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81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916322C-D59D-45C5-B593-3B1C9E3B4325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9700" name="Notes Placeholder 1"/>
          <p:cNvSpPr>
            <a:spLocks noGrp="1"/>
          </p:cNvSpPr>
          <p:nvPr/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09" indent="-2857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293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111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28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881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9EE4829-39C5-446F-976E-34C0EC97B0C1}" type="slidenum">
              <a:rPr lang="en-US" altLang="en-US" smtClean="0"/>
              <a:pPr eaLnBrk="1" hangingPunct="1"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1323" indent="-2841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1350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8525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5699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2874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0049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7223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4398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4204A44-E125-4520-B7CD-D55A68277C67}" type="slidenum">
              <a:rPr lang="en-US" altLang="en-US" smtClean="0"/>
              <a:pPr eaLnBrk="1" hangingPunct="1">
                <a:spcBef>
                  <a:spcPct val="0"/>
                </a:spcBef>
              </a:pPr>
              <a:t>40</a:t>
            </a:fld>
            <a:endParaRPr lang="en-US" altLang="en-US"/>
          </a:p>
        </p:txBody>
      </p:sp>
      <p:sp>
        <p:nvSpPr>
          <p:cNvPr id="30724" name="Notes Placeholder 1"/>
          <p:cNvSpPr>
            <a:spLocks noGrp="1"/>
          </p:cNvSpPr>
          <p:nvPr/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1323" indent="-2841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1350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8525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5699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2874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0049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7223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4398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1AAB9C8-93DB-41F3-B062-5179E82D49B9}" type="slidenum">
              <a:rPr lang="en-US" altLang="en-US" smtClean="0"/>
              <a:pPr eaLnBrk="1" hangingPunct="1">
                <a:spcBef>
                  <a:spcPct val="0"/>
                </a:spcBef>
              </a:pPr>
              <a:t>41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09" indent="-2857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93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111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28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81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29D7C5-0BF0-4F23-B288-12F0F331298A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09" indent="-2857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93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111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28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81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DB73E06-85EA-4419-B95D-97D7EC219A84}" type="slidenum">
              <a:rPr lang="en-US" altLang="en-US" smtClean="0"/>
              <a:pPr eaLnBrk="1" hangingPunct="1">
                <a:spcBef>
                  <a:spcPct val="0"/>
                </a:spcBef>
              </a:pPr>
              <a:t>43</a:t>
            </a:fld>
            <a:endParaRPr lang="en-US" altLang="en-US"/>
          </a:p>
        </p:txBody>
      </p:sp>
      <p:sp>
        <p:nvSpPr>
          <p:cNvPr id="33796" name="Notes Placeholder 1"/>
          <p:cNvSpPr>
            <a:spLocks noGrp="1"/>
          </p:cNvSpPr>
          <p:nvPr/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09" indent="-2857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93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111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28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81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EA891AB-C5E0-4141-A79A-7673D2237B63}" type="slidenum">
              <a:rPr lang="en-US" altLang="en-US" smtClean="0"/>
              <a:pPr eaLnBrk="1" hangingPunct="1">
                <a:spcBef>
                  <a:spcPct val="0"/>
                </a:spcBef>
              </a:pPr>
              <a:t>44</a:t>
            </a:fld>
            <a:endParaRPr lang="en-US" altLang="en-US"/>
          </a:p>
        </p:txBody>
      </p:sp>
      <p:sp>
        <p:nvSpPr>
          <p:cNvPr id="34820" name="Notes Placeholder 1"/>
          <p:cNvSpPr>
            <a:spLocks noGrp="1"/>
          </p:cNvSpPr>
          <p:nvPr/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18022-50D0-43CE-B9C3-944277464A3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817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18022-50D0-43CE-B9C3-944277464A3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817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18022-50D0-43CE-B9C3-944277464A3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81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>
              <a:buFontTx/>
              <a:buNone/>
            </a:pPr>
            <a:endParaRPr lang="en-US" altLang="en-US" dirty="0">
              <a:latin typeface="Calibri" pitchFamily="34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23" indent="-2841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350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525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699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2874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049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223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398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CE9C57E-E061-4371-A7B5-967B333516F7}" type="slidenum">
              <a:rPr lang="en-US" altLang="en-US" smtClean="0"/>
              <a:pPr eaLnBrk="1" hangingPunct="1"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468" indent="-571468">
              <a:buFontTx/>
              <a:buChar char="•"/>
            </a:pPr>
            <a:endParaRPr lang="en-US" altLang="en-US">
              <a:latin typeface="Calibri" pitchFamily="34" charset="0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23" indent="-2841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350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525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699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2874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049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223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398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9F6FCA4-3CE1-4711-AF85-F8CFC8D14342}" type="slidenum">
              <a:rPr lang="en-US" altLang="en-US" smtClean="0"/>
              <a:pPr eaLnBrk="1" hangingPunct="1">
                <a:spcBef>
                  <a:spcPct val="0"/>
                </a:spcBef>
              </a:pPr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>
              <a:buFontTx/>
              <a:buNone/>
            </a:pPr>
            <a:endParaRPr lang="en-US" altLang="en-US" dirty="0">
              <a:latin typeface="Calibri" pitchFamily="34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23" indent="-2841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350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525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699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2874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049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223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398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0425A06-1892-41FA-A13E-8E7CDE94F38D}" type="slidenum">
              <a:rPr lang="en-US" altLang="en-US" smtClean="0"/>
              <a:pPr eaLnBrk="1" hangingPunct="1">
                <a:spcBef>
                  <a:spcPct val="0"/>
                </a:spcBef>
              </a:pPr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468" indent="-571468">
              <a:buFontTx/>
              <a:buChar char="•"/>
            </a:pPr>
            <a:endParaRPr lang="en-US" altLang="en-US">
              <a:latin typeface="Calibri" pitchFamily="34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23" indent="-2841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350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525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699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2874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049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223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398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7C86433-FC2E-4663-86C9-FD91F696720F}" type="slidenum">
              <a:rPr lang="en-US" altLang="en-US" smtClean="0"/>
              <a:pPr eaLnBrk="1" hangingPunct="1"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468" indent="-571468">
              <a:buFontTx/>
              <a:buChar char="•"/>
            </a:pPr>
            <a:endParaRPr lang="en-US" altLang="en-US">
              <a:latin typeface="Calibri" pitchFamily="34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23" indent="-2841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350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525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699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2874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049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223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398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E0EBBFB-5714-43E7-A1C2-54C1E299F8BD}" type="slidenum">
              <a:rPr lang="en-US" altLang="en-US" smtClean="0"/>
              <a:pPr eaLnBrk="1" hangingPunct="1">
                <a:spcBef>
                  <a:spcPct val="0"/>
                </a:spcBef>
              </a:pPr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468" indent="-571468">
              <a:buFontTx/>
              <a:buChar char="•"/>
            </a:pPr>
            <a:endParaRPr lang="en-US" altLang="en-US">
              <a:latin typeface="Calibri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23" indent="-2841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350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525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699" indent="-2270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2874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049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223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398" indent="-227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353C2E5-67EC-48FE-9C9D-8A8FBF3AD0DA}" type="slidenum">
              <a:rPr lang="en-US" altLang="en-US" smtClean="0"/>
              <a:pPr eaLnBrk="1" hangingPunct="1">
                <a:spcBef>
                  <a:spcPct val="0"/>
                </a:spcBef>
              </a:pPr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ETAsupport@wfgpshelpdesk.atlassian.net" TargetMode="Externa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mplate Inform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0" y="3752850"/>
            <a:ext cx="4429402" cy="295275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 userDrawn="1"/>
        </p:nvSpPr>
        <p:spPr>
          <a:xfrm>
            <a:off x="0" y="5620716"/>
            <a:ext cx="4429402" cy="295275"/>
          </a:xfrm>
          <a:prstGeom prst="rect">
            <a:avLst/>
          </a:prstGeom>
          <a:gradFill>
            <a:gsLst>
              <a:gs pos="0">
                <a:schemeClr val="accent3">
                  <a:shade val="15000"/>
                  <a:satMod val="180000"/>
                  <a:lumMod val="72000"/>
                </a:schemeClr>
              </a:gs>
              <a:gs pos="78000">
                <a:schemeClr val="accent3">
                  <a:shade val="45000"/>
                  <a:satMod val="170000"/>
                  <a:lumMod val="85000"/>
                </a:schemeClr>
              </a:gs>
              <a:gs pos="100000">
                <a:schemeClr val="accent3">
                  <a:tint val="99000"/>
                  <a:shade val="65000"/>
                  <a:satMod val="15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4695825" y="1571624"/>
            <a:ext cx="4297680" cy="51911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Beyond</a:t>
            </a:r>
            <a:r>
              <a:rPr lang="en-US" sz="14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the standard offerings</a:t>
            </a:r>
            <a:r>
              <a:rPr lang="en-US" sz="1150" b="0" baseline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150" b="1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50" b="0" baseline="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150" b="0" dirty="0"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lang="en-US" sz="1150" b="0" baseline="0" dirty="0">
                <a:latin typeface="Arial" panose="020B0604020202020204" pitchFamily="34" charset="0"/>
                <a:cs typeface="Arial" panose="020B0604020202020204" pitchFamily="34" charset="0"/>
              </a:rPr>
              <a:t> template contains a set of custom slides built to help you prepare your presentation.  Included are:</a:t>
            </a:r>
          </a:p>
          <a:p>
            <a:pPr marL="62865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>
                <a:latin typeface="Arial" panose="020B0604020202020204" pitchFamily="34" charset="0"/>
                <a:cs typeface="Arial" panose="020B0604020202020204" pitchFamily="34" charset="0"/>
              </a:rPr>
              <a:t>3 Speaker Slide choices</a:t>
            </a:r>
          </a:p>
          <a:p>
            <a:pPr marL="62865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>
                <a:latin typeface="Arial" panose="020B0604020202020204" pitchFamily="34" charset="0"/>
                <a:cs typeface="Arial" panose="020B0604020202020204" pitchFamily="34" charset="0"/>
              </a:rPr>
              <a:t>Where Are You?  </a:t>
            </a:r>
            <a:b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b="0" i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(location slide)</a:t>
            </a:r>
          </a:p>
          <a:p>
            <a:pPr marL="62865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  <a:p>
            <a:pPr marL="62865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  <a:p>
            <a:pPr marL="62865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>
                <a:latin typeface="Arial" panose="020B0604020202020204" pitchFamily="34" charset="0"/>
                <a:cs typeface="Arial" panose="020B0604020202020204" pitchFamily="34" charset="0"/>
              </a:rPr>
              <a:t>Series Set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Title Slide: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The titles are formatted to display as “Small Caps”.  </a:t>
            </a:r>
          </a:p>
          <a:p>
            <a:pPr marL="628650" lvl="1" indent="-17145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 date on the title slide updates automatically to the current day.  On the day of the Webinar, it will reflect the proper date.</a:t>
            </a:r>
          </a:p>
          <a:p>
            <a:pPr marL="171450" indent="-171450"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b="1" baseline="0" dirty="0">
                <a:latin typeface="Arial" panose="020B0604020202020204" pitchFamily="34" charset="0"/>
                <a:cs typeface="Arial" panose="020B0604020202020204" pitchFamily="34" charset="0"/>
              </a:rPr>
              <a:t>Resources:</a:t>
            </a:r>
            <a:br>
              <a:rPr lang="en-US" sz="1050" b="1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This works like a multi-level bulleted list.  Use the list level buttons on your “Home” tab to</a:t>
            </a:r>
            <a:b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change levels.</a:t>
            </a:r>
          </a:p>
          <a:p>
            <a:pPr marL="628650" lvl="1" indent="-1714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The first level is the name of the resource</a:t>
            </a:r>
          </a:p>
          <a:p>
            <a:pPr marL="628650" lvl="1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The second level is the Resource Information</a:t>
            </a: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The third level is the Resource Link.</a:t>
            </a: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5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6728086" y="5023409"/>
            <a:ext cx="1296075" cy="481538"/>
            <a:chOff x="6721200" y="5603662"/>
            <a:chExt cx="1296075" cy="481538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6721200" y="5603662"/>
              <a:ext cx="881689" cy="481538"/>
              <a:chOff x="6721200" y="5603662"/>
              <a:chExt cx="881689" cy="481538"/>
            </a:xfrm>
          </p:grpSpPr>
          <p:pic>
            <p:nvPicPr>
              <p:cNvPr id="4" name="Picture 3"/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6721200" y="5603662"/>
                <a:ext cx="881689" cy="481538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 userDrawn="1"/>
            </p:nvSpPr>
            <p:spPr>
              <a:xfrm>
                <a:off x="7236000" y="5644800"/>
                <a:ext cx="366889" cy="178031"/>
              </a:xfrm>
              <a:prstGeom prst="rect">
                <a:avLst/>
              </a:prstGeom>
              <a:solidFill>
                <a:srgbClr val="FFC000">
                  <a:alpha val="10000"/>
                </a:srgbClr>
              </a:solidFill>
              <a:ln w="1905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Left Arrow 16"/>
            <p:cNvSpPr/>
            <p:nvPr userDrawn="1"/>
          </p:nvSpPr>
          <p:spPr>
            <a:xfrm>
              <a:off x="7642875" y="5644800"/>
              <a:ext cx="374400" cy="178031"/>
            </a:xfrm>
            <a:prstGeom prst="leftArrow">
              <a:avLst>
                <a:gd name="adj1" fmla="val 33673"/>
                <a:gd name="adj2" fmla="val 50000"/>
              </a:avLst>
            </a:prstGeom>
            <a:gradFill>
              <a:gsLst>
                <a:gs pos="0">
                  <a:srgbClr val="7A232E"/>
                </a:gs>
                <a:gs pos="98230">
                  <a:srgbClr val="B85759"/>
                </a:gs>
                <a:gs pos="45000">
                  <a:srgbClr val="9D1C30"/>
                </a:gs>
              </a:gsLst>
            </a:gradFill>
            <a:ln>
              <a:solidFill>
                <a:srgbClr val="7A232E"/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 userDrawn="1"/>
        </p:nvSpPr>
        <p:spPr>
          <a:xfrm>
            <a:off x="5509122" y="1"/>
            <a:ext cx="278130" cy="11975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4429402" y="1501813"/>
            <a:ext cx="278130" cy="5356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54831"/>
            <a:ext cx="54483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0" i="0" kern="1200" cap="small" spc="40" baseline="0" dirty="0">
                <a:gradFill flip="none" rotWithShape="1">
                  <a:gsLst>
                    <a:gs pos="0">
                      <a:srgbClr val="752832">
                        <a:lumMod val="28000"/>
                      </a:srgb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6200000" scaled="1"/>
                  <a:tileRect/>
                </a:gradFill>
                <a:latin typeface="Impact" panose="020B0806030902050204" pitchFamily="34" charset="0"/>
                <a:ea typeface="+mj-ea"/>
                <a:cs typeface="Myriad Pro Cond"/>
              </a:rPr>
              <a:t>This Slide Is Hidden.  </a:t>
            </a:r>
          </a:p>
          <a:p>
            <a:pPr algn="ctr">
              <a:lnSpc>
                <a:spcPct val="90000"/>
              </a:lnSpc>
            </a:pPr>
            <a:r>
              <a:rPr lang="en-US" sz="2800" b="0" i="0" kern="1200" cap="small" spc="40" baseline="0" dirty="0">
                <a:gradFill flip="none" rotWithShape="1">
                  <a:gsLst>
                    <a:gs pos="0">
                      <a:srgbClr val="752832">
                        <a:lumMod val="28000"/>
                      </a:srgb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6200000" scaled="1"/>
                  <a:tileRect/>
                </a:gradFill>
                <a:latin typeface="Impact" panose="020B0806030902050204" pitchFamily="34" charset="0"/>
                <a:ea typeface="+mj-ea"/>
                <a:cs typeface="Myriad Pro Cond"/>
              </a:rPr>
              <a:t>It will not display in your presentation.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91736" y="1613703"/>
            <a:ext cx="4297680" cy="51490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300"/>
              </a:spcAft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How to use</a:t>
            </a:r>
            <a:r>
              <a:rPr lang="en-US" sz="14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this template: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When creating a new slide, click the arrow under the “New Slide” button.  This will display the template master slides available.  Select the layout you </a:t>
            </a:r>
            <a:b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need from the list.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Likewise, to </a:t>
            </a:r>
            <a:r>
              <a:rPr lang="en-US" sz="105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b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template master of a slide,</a:t>
            </a:r>
            <a:b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click the “Layout” button </a:t>
            </a:r>
            <a:b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right next to the </a:t>
            </a:r>
            <a:b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“New Slide” button.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General Template Notes:</a:t>
            </a:r>
          </a:p>
          <a:p>
            <a:pPr marL="274320" lv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800" b="0" u="sng" spc="60" baseline="0" dirty="0">
                <a:solidFill>
                  <a:schemeClr val="bg1"/>
                </a:solidFill>
                <a:effectLst>
                  <a:outerShdw blurRad="76200" dist="38100" dir="8100000" algn="tr" rotWithShape="0">
                    <a:prstClr val="black">
                      <a:alpha val="6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DO NOT: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50" b="1" baseline="0" dirty="0">
                <a:latin typeface="Arial" panose="020B0604020202020204" pitchFamily="34" charset="0"/>
                <a:cs typeface="Arial" panose="020B0604020202020204" pitchFamily="34" charset="0"/>
              </a:rPr>
              <a:t>Space out your bullets using the “enter” key</a:t>
            </a: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.  If a spacing adjustment is needed, it will be handled by the design team.</a:t>
            </a:r>
            <a:endParaRPr lang="en-US" sz="105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b="1" baseline="0" dirty="0">
                <a:latin typeface="Arial" panose="020B0604020202020204" pitchFamily="34" charset="0"/>
                <a:cs typeface="Arial" panose="020B0604020202020204" pitchFamily="34" charset="0"/>
              </a:rPr>
              <a:t>Type any titles in all uppercase or with caps lock on</a:t>
            </a: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, as formatting is automatic. Type using standard title caps.</a:t>
            </a: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b="1" baseline="0" dirty="0">
                <a:latin typeface="Arial" panose="020B0604020202020204" pitchFamily="34" charset="0"/>
                <a:cs typeface="Arial" panose="020B0604020202020204" pitchFamily="34" charset="0"/>
              </a:rPr>
              <a:t>Change heading alignment or location. </a:t>
            </a: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Any issues present in the display of your slides will be repaired by the design team.</a:t>
            </a:r>
          </a:p>
          <a:p>
            <a:pPr marL="27432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sng" strike="noStrike" kern="1200" cap="none" spc="6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76200" dist="38100" dir="8100000" algn="tr" rotWithShape="0">
                    <a:prstClr val="black">
                      <a:alpha val="60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DO: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Reference your graphics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 Add a note at the top of the “Slide notes” section that indicates where your graphic originated.  Note that any graphics not referenced or in violation of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 Copyright Law, Title 17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will be replaced to ensure your protection.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1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95250" y="1177480"/>
            <a:ext cx="8953500" cy="325901"/>
            <a:chOff x="95250" y="1177480"/>
            <a:chExt cx="8953500" cy="325901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95250" y="1177480"/>
              <a:ext cx="8953500" cy="3042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slide contains information</a:t>
              </a:r>
              <a:r>
                <a:rPr lang="en-US" sz="1600" i="1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on how to use this template.  It is not a part of the presentation.</a:t>
              </a:r>
              <a:endPara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11"/>
            <p:cNvGrpSpPr/>
            <p:nvPr userDrawn="1"/>
          </p:nvGrpSpPr>
          <p:grpSpPr>
            <a:xfrm>
              <a:off x="114300" y="1197535"/>
              <a:ext cx="8915400" cy="305846"/>
              <a:chOff x="114300" y="1188010"/>
              <a:chExt cx="8915400" cy="305846"/>
            </a:xfrm>
          </p:grpSpPr>
          <p:cxnSp>
            <p:nvCxnSpPr>
              <p:cNvPr id="9" name="Straight Connector 8"/>
              <p:cNvCxnSpPr/>
              <p:nvPr userDrawn="1"/>
            </p:nvCxnSpPr>
            <p:spPr>
              <a:xfrm>
                <a:off x="114300" y="1493856"/>
                <a:ext cx="8915400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 userDrawn="1"/>
            </p:nvCxnSpPr>
            <p:spPr>
              <a:xfrm>
                <a:off x="114300" y="1188010"/>
                <a:ext cx="8915400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TextBox 14"/>
          <p:cNvSpPr txBox="1"/>
          <p:nvPr userDrawn="1"/>
        </p:nvSpPr>
        <p:spPr>
          <a:xfrm>
            <a:off x="7084799" y="2272914"/>
            <a:ext cx="1317601" cy="11543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/>
              <a:t>Quote</a:t>
            </a:r>
          </a:p>
          <a:p>
            <a:pPr marL="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/>
              <a:t>Questions</a:t>
            </a:r>
          </a:p>
          <a:p>
            <a:pPr marL="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/>
              <a:t>Resources</a:t>
            </a:r>
          </a:p>
          <a:p>
            <a:pPr marL="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/>
              <a:t>Contact</a:t>
            </a:r>
          </a:p>
          <a:p>
            <a:pPr marL="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/>
              <a:t>Thank You</a:t>
            </a:r>
            <a:endParaRPr lang="en-US" sz="1100" b="0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5040000" y="2239425"/>
            <a:ext cx="3362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5040000" y="3477150"/>
            <a:ext cx="3362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 userDrawn="1"/>
        </p:nvGrpSpPr>
        <p:grpSpPr>
          <a:xfrm>
            <a:off x="6000750" y="-37309"/>
            <a:ext cx="3143249" cy="1262157"/>
            <a:chOff x="6000750" y="-37309"/>
            <a:chExt cx="3143249" cy="1262157"/>
          </a:xfrm>
        </p:grpSpPr>
        <p:sp>
          <p:nvSpPr>
            <p:cNvPr id="23" name="TextBox 22"/>
            <p:cNvSpPr txBox="1"/>
            <p:nvPr userDrawn="1"/>
          </p:nvSpPr>
          <p:spPr>
            <a:xfrm>
              <a:off x="7205266" y="66207"/>
              <a:ext cx="1938733" cy="104403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300" b="1" i="0" spc="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Don’t Delete this slide until the presentation is final.</a:t>
              </a:r>
              <a:endParaRPr lang="en-US" sz="1300" b="1" i="0" spc="4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1500" b="1" i="0" spc="40" baseline="0" dirty="0">
                  <a:solidFill>
                    <a:srgbClr val="9D1C30"/>
                  </a:solidFill>
                  <a:latin typeface="+mj-lt"/>
                </a:rPr>
                <a:t>Keep it in the template.</a:t>
              </a:r>
              <a:endParaRPr lang="en-US" sz="1500" b="1" i="0" spc="40" dirty="0">
                <a:solidFill>
                  <a:srgbClr val="9D1C30"/>
                </a:solidFill>
                <a:latin typeface="+mj-lt"/>
              </a:endParaRPr>
            </a:p>
          </p:txBody>
        </p:sp>
        <p:grpSp>
          <p:nvGrpSpPr>
            <p:cNvPr id="25" name="Group 24"/>
            <p:cNvGrpSpPr/>
            <p:nvPr userDrawn="1"/>
          </p:nvGrpSpPr>
          <p:grpSpPr>
            <a:xfrm>
              <a:off x="6000750" y="-37309"/>
              <a:ext cx="1262157" cy="1262157"/>
              <a:chOff x="1714500" y="4547858"/>
              <a:chExt cx="1262157" cy="1262157"/>
            </a:xfrm>
          </p:grpSpPr>
          <p:grpSp>
            <p:nvGrpSpPr>
              <p:cNvPr id="24" name="Group 23"/>
              <p:cNvGrpSpPr/>
              <p:nvPr userDrawn="1"/>
            </p:nvGrpSpPr>
            <p:grpSpPr>
              <a:xfrm>
                <a:off x="1714500" y="4547858"/>
                <a:ext cx="1262157" cy="1262157"/>
                <a:chOff x="1714500" y="4547858"/>
                <a:chExt cx="1262157" cy="1262157"/>
              </a:xfrm>
            </p:grpSpPr>
            <p:sp>
              <p:nvSpPr>
                <p:cNvPr id="21" name="8-Point Star 20"/>
                <p:cNvSpPr/>
                <p:nvPr userDrawn="1"/>
              </p:nvSpPr>
              <p:spPr>
                <a:xfrm rot="20240074">
                  <a:off x="1714500" y="4547858"/>
                  <a:ext cx="1262157" cy="1262157"/>
                </a:xfrm>
                <a:prstGeom prst="star8">
                  <a:avLst>
                    <a:gd name="adj" fmla="val 45801"/>
                  </a:avLst>
                </a:prstGeom>
                <a:gradFill>
                  <a:gsLst>
                    <a:gs pos="0">
                      <a:srgbClr val="7A232E"/>
                    </a:gs>
                    <a:gs pos="100000">
                      <a:srgbClr val="B85759"/>
                    </a:gs>
                    <a:gs pos="55000">
                      <a:srgbClr val="9D1C30"/>
                    </a:gs>
                  </a:gsLst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" name="8-Point Star 21"/>
                <p:cNvSpPr/>
                <p:nvPr userDrawn="1"/>
              </p:nvSpPr>
              <p:spPr>
                <a:xfrm rot="20240074">
                  <a:off x="1776599" y="4609957"/>
                  <a:ext cx="1137960" cy="1137960"/>
                </a:xfrm>
                <a:prstGeom prst="star8">
                  <a:avLst>
                    <a:gd name="adj" fmla="val 45801"/>
                  </a:avLst>
                </a:prstGeom>
                <a:noFill/>
                <a:ln w="444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9" name="TextBox 18"/>
              <p:cNvSpPr txBox="1"/>
              <p:nvPr userDrawn="1"/>
            </p:nvSpPr>
            <p:spPr>
              <a:xfrm>
                <a:off x="1849335" y="4755916"/>
                <a:ext cx="992486" cy="838221"/>
              </a:xfrm>
              <a:prstGeom prst="rect">
                <a:avLst/>
              </a:prstGeom>
              <a:noFill/>
              <a:effectLst>
                <a:outerShdw blurRad="50800" dist="254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2300" b="0" i="0" spc="40" baseline="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DON’T</a:t>
                </a:r>
                <a:br>
                  <a:rPr lang="en-US" sz="2300" b="0" i="0" spc="40" baseline="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</a:br>
                <a:r>
                  <a:rPr lang="en-US" sz="2300" b="0" i="0" spc="40" baseline="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DELETE</a:t>
                </a:r>
              </a:p>
            </p:txBody>
          </p:sp>
        </p:grpSp>
      </p:grpSp>
      <p:grpSp>
        <p:nvGrpSpPr>
          <p:cNvPr id="20" name="Group 19"/>
          <p:cNvGrpSpPr/>
          <p:nvPr userDrawn="1"/>
        </p:nvGrpSpPr>
        <p:grpSpPr>
          <a:xfrm>
            <a:off x="1939046" y="2334674"/>
            <a:ext cx="2645179" cy="1166059"/>
            <a:chOff x="1534687" y="2189208"/>
            <a:chExt cx="3049009" cy="1344077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34687" y="2189208"/>
              <a:ext cx="2695575" cy="116205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 userDrawn="1"/>
          </p:nvSpPr>
          <p:spPr>
            <a:xfrm>
              <a:off x="3454181" y="2483307"/>
              <a:ext cx="736819" cy="221793"/>
            </a:xfrm>
            <a:prstGeom prst="rect">
              <a:avLst/>
            </a:prstGeom>
            <a:solidFill>
              <a:srgbClr val="FFC000">
                <a:alpha val="10000"/>
              </a:srgbClr>
            </a:solidFill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Left Arrow 29"/>
            <p:cNvSpPr/>
            <p:nvPr userDrawn="1"/>
          </p:nvSpPr>
          <p:spPr>
            <a:xfrm>
              <a:off x="4209296" y="2514699"/>
              <a:ext cx="374400" cy="178031"/>
            </a:xfrm>
            <a:prstGeom prst="leftArrow">
              <a:avLst>
                <a:gd name="adj1" fmla="val 33673"/>
                <a:gd name="adj2" fmla="val 50000"/>
              </a:avLst>
            </a:prstGeom>
            <a:gradFill>
              <a:gsLst>
                <a:gs pos="0">
                  <a:srgbClr val="7A232E"/>
                </a:gs>
                <a:gs pos="98230">
                  <a:srgbClr val="B85759"/>
                </a:gs>
                <a:gs pos="45000">
                  <a:srgbClr val="9D1C30"/>
                </a:gs>
              </a:gsLst>
            </a:gradFill>
            <a:ln>
              <a:solidFill>
                <a:srgbClr val="7A232E"/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3061701" y="2843369"/>
              <a:ext cx="382955" cy="322936"/>
            </a:xfrm>
            <a:prstGeom prst="rect">
              <a:avLst/>
            </a:prstGeom>
            <a:solidFill>
              <a:srgbClr val="FFC000">
                <a:alpha val="10000"/>
              </a:srgbClr>
            </a:solidFill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Left Arrow 31"/>
            <p:cNvSpPr/>
            <p:nvPr userDrawn="1"/>
          </p:nvSpPr>
          <p:spPr>
            <a:xfrm rot="7656475">
              <a:off x="3026394" y="3257070"/>
              <a:ext cx="374400" cy="178030"/>
            </a:xfrm>
            <a:prstGeom prst="leftArrow">
              <a:avLst>
                <a:gd name="adj1" fmla="val 33673"/>
                <a:gd name="adj2" fmla="val 50000"/>
              </a:avLst>
            </a:prstGeom>
            <a:gradFill>
              <a:gsLst>
                <a:gs pos="0">
                  <a:srgbClr val="7A232E"/>
                </a:gs>
                <a:gs pos="98230">
                  <a:srgbClr val="B85759"/>
                </a:gs>
                <a:gs pos="45000">
                  <a:srgbClr val="9D1C30"/>
                </a:gs>
              </a:gsLst>
            </a:gradFill>
            <a:ln>
              <a:solidFill>
                <a:srgbClr val="7A232E"/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/>
          <p:cNvSpPr txBox="1"/>
          <p:nvPr userDrawn="1"/>
        </p:nvSpPr>
        <p:spPr>
          <a:xfrm>
            <a:off x="114300" y="910225"/>
            <a:ext cx="5313591" cy="3042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200" b="1" i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numbers will set properly when deck is</a:t>
            </a:r>
            <a:r>
              <a:rPr lang="en-US" sz="1200" b="1" i="0" baseline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finalized.</a:t>
            </a:r>
            <a:endParaRPr lang="en-US" sz="1200" b="1" i="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4714598" y="6248400"/>
            <a:ext cx="4429402" cy="61060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Questions</a:t>
            </a:r>
            <a:r>
              <a:rPr lang="en-US" sz="2000" b="1" baseline="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about this template?</a:t>
            </a:r>
          </a:p>
          <a:p>
            <a:pPr algn="ctr"/>
            <a:r>
              <a:rPr lang="en-US" sz="1400" baseline="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Email: </a:t>
            </a:r>
            <a:r>
              <a:rPr lang="en-US" sz="1400" baseline="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hlinkClick r:id="rId4"/>
              </a:rPr>
              <a:t>ETAsupport@wfgpshelpdesk.atlassian.net</a:t>
            </a:r>
            <a:r>
              <a:rPr lang="en-US" sz="1400" baseline="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en-US" sz="140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7383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1603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2400" b="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Picture Title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316038" y="612775"/>
            <a:ext cx="5486400" cy="4114800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vert="horz" lIns="91440" tIns="45720" rIns="91440" bIns="45720" rtlCol="0"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lang="en-US" sz="3200" i="1" baseline="0">
                <a:ln>
                  <a:noFill/>
                </a:ln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drop picture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628900" y="5396366"/>
            <a:ext cx="4649788" cy="804862"/>
          </a:xfrm>
        </p:spPr>
        <p:txBody>
          <a:bodyPr/>
          <a:lstStyle>
            <a:lvl1pPr marL="0" indent="0">
              <a:buNone/>
              <a:defRPr sz="14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Picture caption here</a:t>
            </a:r>
          </a:p>
        </p:txBody>
      </p:sp>
      <p:pic>
        <p:nvPicPr>
          <p:cNvPr id="6" name="Picture 5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44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 -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9613" y="1875238"/>
            <a:ext cx="4837112" cy="533400"/>
          </a:xfrm>
        </p:spPr>
        <p:txBody>
          <a:bodyPr lIns="0" tIns="0" rIns="0" bIns="0" anchor="t" anchorCtr="0">
            <a:normAutofit/>
          </a:bodyPr>
          <a:lstStyle>
            <a:lvl1pPr algn="l">
              <a:defRPr sz="3200" b="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Speaker’s Name Goes Here.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49613" y="2390776"/>
            <a:ext cx="4837112" cy="354807"/>
          </a:xfrm>
        </p:spPr>
        <p:txBody>
          <a:bodyPr lIns="182880">
            <a:normAutofit/>
          </a:bodyPr>
          <a:lstStyle>
            <a:lvl1pPr marL="0" indent="0">
              <a:buNone/>
              <a:defRPr sz="18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pic>
        <p:nvPicPr>
          <p:cNvPr id="8" name="Picture 7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26" y="5916894"/>
            <a:ext cx="2230783" cy="754553"/>
          </a:xfrm>
          <a:prstGeom prst="rect">
            <a:avLst/>
          </a:prstGeom>
        </p:spPr>
      </p:pic>
      <p:sp>
        <p:nvSpPr>
          <p:cNvPr id="6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066800" y="1914525"/>
            <a:ext cx="1828800" cy="2514600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3249613" y="2905126"/>
            <a:ext cx="4837112" cy="1347790"/>
          </a:xfrm>
        </p:spPr>
        <p:txBody>
          <a:bodyPr lIns="18288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 rot="17343955">
            <a:off x="6363212" y="4800076"/>
            <a:ext cx="3474685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ctr"/>
            <a:r>
              <a:rPr lang="en-US" sz="3300" b="0" i="0" spc="40" baseline="0" dirty="0">
                <a:latin typeface="Franklin Gothic Medium" panose="020B0603020102020204" pitchFamily="34" charset="0"/>
              </a:rPr>
              <a:t>Today’s Moderator</a:t>
            </a:r>
          </a:p>
        </p:txBody>
      </p:sp>
    </p:spTree>
    <p:extLst>
      <p:ext uri="{BB962C8B-B14F-4D97-AF65-F5344CB8AC3E}">
        <p14:creationId xmlns:p14="http://schemas.microsoft.com/office/powerpoint/2010/main" val="2479566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-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9613" y="1875238"/>
            <a:ext cx="4837112" cy="533400"/>
          </a:xfrm>
        </p:spPr>
        <p:txBody>
          <a:bodyPr lIns="0" tIns="0" rIns="0" bIns="0" anchor="t" anchorCtr="0">
            <a:normAutofit/>
          </a:bodyPr>
          <a:lstStyle>
            <a:lvl1pPr algn="l">
              <a:defRPr sz="3200" b="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Speaker’s Name Goes Here.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49613" y="2390776"/>
            <a:ext cx="4837112" cy="354807"/>
          </a:xfrm>
        </p:spPr>
        <p:txBody>
          <a:bodyPr lIns="182880">
            <a:normAutofit/>
          </a:bodyPr>
          <a:lstStyle>
            <a:lvl1pPr marL="0" indent="0">
              <a:buNone/>
              <a:defRPr sz="18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066800" y="1914525"/>
            <a:ext cx="1828800" cy="2514600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249613" y="2793209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3249613" y="2905126"/>
            <a:ext cx="4837112" cy="1347790"/>
          </a:xfrm>
        </p:spPr>
        <p:txBody>
          <a:bodyPr lIns="18288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 rot="17343955">
            <a:off x="6256333" y="4876220"/>
            <a:ext cx="3635812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ctr"/>
            <a:r>
              <a:rPr lang="en-US" sz="3500" b="0" i="0" spc="40" baseline="0" dirty="0">
                <a:latin typeface="Franklin Gothic Medium" panose="020B0603020102020204" pitchFamily="34" charset="0"/>
              </a:rPr>
              <a:t>Today’s Presenter</a:t>
            </a:r>
          </a:p>
        </p:txBody>
      </p:sp>
      <p:pic>
        <p:nvPicPr>
          <p:cNvPr id="9" name="Picture 8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45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-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249612" y="3454341"/>
            <a:ext cx="4621068" cy="457200"/>
          </a:xfrm>
        </p:spPr>
        <p:txBody>
          <a:bodyPr lIns="0" tIns="0" rIns="0" bIns="0" anchor="t" anchorCtr="0">
            <a:normAutofit/>
          </a:bodyPr>
          <a:lstStyle>
            <a:lvl1pPr marL="0" indent="0"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100" b="0" i="0" kern="1200" cap="small" spc="40" baseline="0" dirty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Franklin Gothic Medium" panose="020B0603020102020204" pitchFamily="34" charset="0"/>
                <a:ea typeface="+mj-ea"/>
                <a:cs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Speaker’s Name Goes Here.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9613" y="541738"/>
            <a:ext cx="4621067" cy="457200"/>
          </a:xfrm>
        </p:spPr>
        <p:txBody>
          <a:bodyPr lIns="0" tIns="0" rIns="0" bIns="0" anchor="t" anchorCtr="0">
            <a:normAutofit/>
          </a:bodyPr>
          <a:lstStyle>
            <a:lvl1pPr algn="l">
              <a:defRPr sz="3100" b="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Speaker’s Name Goes Here.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49613" y="1057276"/>
            <a:ext cx="3970337" cy="354807"/>
          </a:xfrm>
        </p:spPr>
        <p:txBody>
          <a:bodyPr lIns="182880">
            <a:noAutofit/>
          </a:bodyPr>
          <a:lstStyle>
            <a:lvl1pPr marL="0" indent="0">
              <a:buNone/>
              <a:defRPr sz="19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362320" y="581025"/>
            <a:ext cx="1533279" cy="2108259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249613" y="1459709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3249613" y="1571626"/>
            <a:ext cx="3970337" cy="1117658"/>
          </a:xfrm>
        </p:spPr>
        <p:txBody>
          <a:bodyPr lIns="18288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249613" y="3968692"/>
            <a:ext cx="3970337" cy="354807"/>
          </a:xfrm>
        </p:spPr>
        <p:txBody>
          <a:bodyPr lIns="182880">
            <a:noAutofit/>
          </a:bodyPr>
          <a:lstStyle>
            <a:lvl1pPr marL="0" indent="0">
              <a:buNone/>
              <a:defRPr sz="19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1362320" y="3492441"/>
            <a:ext cx="1533279" cy="2108259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249613" y="4371125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3249613" y="4483042"/>
            <a:ext cx="3970337" cy="1117658"/>
          </a:xfrm>
        </p:spPr>
        <p:txBody>
          <a:bodyPr lIns="18288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 rot="17343955">
            <a:off x="6244495" y="4884653"/>
            <a:ext cx="3653658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ctr"/>
            <a:r>
              <a:rPr lang="en-US" sz="3500" b="0" i="0" spc="40" baseline="0" dirty="0">
                <a:latin typeface="Franklin Gothic Medium" panose="020B0603020102020204" pitchFamily="34" charset="0"/>
              </a:rPr>
              <a:t>Today’s Presenters</a:t>
            </a:r>
          </a:p>
        </p:txBody>
      </p:sp>
      <p:pic>
        <p:nvPicPr>
          <p:cNvPr id="15" name="Picture 14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05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- Tr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2124678"/>
            <a:ext cx="8239125" cy="1625896"/>
          </a:xfrm>
          <a:prstGeom prst="rect">
            <a:avLst/>
          </a:prstGeom>
          <a:gradFill flip="none" rotWithShape="1">
            <a:gsLst>
              <a:gs pos="0">
                <a:srgbClr val="EEF9FD">
                  <a:lumMod val="99000"/>
                </a:srgbClr>
              </a:gs>
              <a:gs pos="65000">
                <a:srgbClr val="EEF9FD">
                  <a:alpha val="50000"/>
                </a:srgbClr>
              </a:gs>
              <a:gs pos="91000">
                <a:schemeClr val="bg1">
                  <a:lumMod val="95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-1" y="2097246"/>
            <a:ext cx="8239126" cy="1681481"/>
            <a:chOff x="-1" y="2097246"/>
            <a:chExt cx="8239126" cy="1681481"/>
          </a:xfrm>
        </p:grpSpPr>
        <p:sp>
          <p:nvSpPr>
            <p:cNvPr id="30" name="Rectangle 29"/>
            <p:cNvSpPr/>
            <p:nvPr userDrawn="1"/>
          </p:nvSpPr>
          <p:spPr>
            <a:xfrm>
              <a:off x="0" y="3751295"/>
              <a:ext cx="8239125" cy="27432"/>
            </a:xfrm>
            <a:prstGeom prst="rect">
              <a:avLst/>
            </a:prstGeom>
            <a:gradFill flip="none" rotWithShape="1">
              <a:gsLst>
                <a:gs pos="0">
                  <a:srgbClr val="EEF9FD">
                    <a:lumMod val="94000"/>
                  </a:srgbClr>
                </a:gs>
                <a:gs pos="52200">
                  <a:schemeClr val="bg1">
                    <a:alpha val="50000"/>
                    <a:lumMod val="91000"/>
                  </a:schemeClr>
                </a:gs>
                <a:gs pos="91000">
                  <a:schemeClr val="bg1">
                    <a:lumMod val="9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-1" y="2097246"/>
              <a:ext cx="8239125" cy="27432"/>
            </a:xfrm>
            <a:prstGeom prst="rect">
              <a:avLst/>
            </a:prstGeom>
            <a:gradFill flip="none" rotWithShape="1">
              <a:gsLst>
                <a:gs pos="0">
                  <a:srgbClr val="EEF9FD">
                    <a:lumMod val="94000"/>
                  </a:srgbClr>
                </a:gs>
                <a:gs pos="52200">
                  <a:schemeClr val="bg1">
                    <a:alpha val="50000"/>
                    <a:lumMod val="91000"/>
                  </a:schemeClr>
                </a:gs>
                <a:gs pos="91000">
                  <a:schemeClr val="bg1">
                    <a:lumMod val="9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035283" y="2078559"/>
            <a:ext cx="4397517" cy="459267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lang="en-US" sz="2800" b="0" i="0" kern="1200" cap="small" spc="40" baseline="0" dirty="0">
                <a:ln w="6350">
                  <a:noFill/>
                </a:ln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Franklin Gothic Medium" panose="020B0603020102020204" pitchFamily="34" charset="0"/>
                <a:ea typeface="+mj-ea"/>
                <a:cs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Speaker’s Name Goes Here.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297112" y="3931873"/>
            <a:ext cx="4306888" cy="477644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lang="en-US" sz="2800" b="0" i="0" kern="1200" cap="small" spc="40" baseline="0" dirty="0">
                <a:ln w="6350">
                  <a:noFill/>
                </a:ln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Franklin Gothic Medium" panose="020B0603020102020204" pitchFamily="34" charset="0"/>
                <a:ea typeface="+mj-ea"/>
                <a:cs typeface="Franklin Gothic Medium" panose="020B0603020102020204" pitchFamily="34" charset="0"/>
              </a:defRPr>
            </a:lvl1pPr>
          </a:lstStyle>
          <a:p>
            <a:pPr marL="0" lvl="0" indent="0" algn="l" defTabSz="457200" rtl="0" eaLnBrk="1" latinLnBrk="0" hangingPunct="1">
              <a:lnSpc>
                <a:spcPct val="85000"/>
              </a:lnSpc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dirty="0"/>
              <a:t>Speaker’s Name Goes Here.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113" y="290227"/>
            <a:ext cx="4675187" cy="331230"/>
          </a:xfrm>
        </p:spPr>
        <p:txBody>
          <a:bodyPr lIns="0" tIns="0" rIns="0" bIns="0" anchor="b" anchorCtr="0">
            <a:normAutofit/>
          </a:bodyPr>
          <a:lstStyle>
            <a:lvl1pPr algn="l">
              <a:defRPr sz="2800" b="0" spc="40" baseline="0">
                <a:ln w="6350">
                  <a:noFill/>
                </a:ln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Speaker’s Name Goes Here.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297112" y="685801"/>
            <a:ext cx="3970337" cy="274320"/>
          </a:xfrm>
        </p:spPr>
        <p:txBody>
          <a:bodyPr lIns="182880" tIns="0">
            <a:noAutofit/>
          </a:bodyPr>
          <a:lstStyle>
            <a:lvl1pPr marL="0" indent="0">
              <a:buNone/>
              <a:defRPr sz="17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558941" y="265513"/>
            <a:ext cx="1193659" cy="1641281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97113" y="1002509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297113" y="1038226"/>
            <a:ext cx="3970337" cy="907855"/>
          </a:xfrm>
        </p:spPr>
        <p:txBody>
          <a:bodyPr lIns="18288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297113" y="4438144"/>
            <a:ext cx="3970337" cy="274320"/>
          </a:xfrm>
        </p:spPr>
        <p:txBody>
          <a:bodyPr lIns="182880" tIns="0">
            <a:noAutofit/>
          </a:bodyPr>
          <a:lstStyle>
            <a:lvl1pPr marL="0" indent="0">
              <a:buNone/>
              <a:defRPr sz="17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558941" y="3989281"/>
            <a:ext cx="1193659" cy="1641281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297113" y="4754852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2297113" y="4790569"/>
            <a:ext cx="3970337" cy="907855"/>
          </a:xfrm>
        </p:spPr>
        <p:txBody>
          <a:bodyPr lIns="18288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4035283" y="2567164"/>
            <a:ext cx="3970337" cy="274320"/>
          </a:xfrm>
        </p:spPr>
        <p:txBody>
          <a:bodyPr lIns="182880" tIns="0">
            <a:noAutofit/>
          </a:bodyPr>
          <a:lstStyle>
            <a:lvl1pPr marL="0" indent="0">
              <a:buNone/>
              <a:defRPr sz="17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2297112" y="2103112"/>
            <a:ext cx="1193659" cy="1641281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035283" y="2883872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4035283" y="2919590"/>
            <a:ext cx="3970337" cy="905256"/>
          </a:xfrm>
        </p:spPr>
        <p:txBody>
          <a:bodyPr lIns="18288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 rot="17343955">
            <a:off x="6225688" y="4898052"/>
            <a:ext cx="3682011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ctr"/>
            <a:r>
              <a:rPr lang="en-US" sz="3500" b="0" i="0" spc="40" baseline="0" dirty="0">
                <a:latin typeface="Franklin Gothic Medium" panose="020B0603020102020204" pitchFamily="34" charset="0"/>
              </a:rPr>
              <a:t>Today’s Presenters</a:t>
            </a:r>
          </a:p>
        </p:txBody>
      </p:sp>
      <p:pic>
        <p:nvPicPr>
          <p:cNvPr id="29" name="Picture 28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75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Are You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-15780" y="217489"/>
            <a:ext cx="3194592" cy="774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r>
              <a:rPr lang="en-US" sz="3800" b="0" spc="40" baseline="0" dirty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Franklin Gothic Medium" panose="020B0603020102020204" pitchFamily="34" charset="0"/>
              </a:rPr>
              <a:t>Where Are You?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3026982" y="373931"/>
            <a:ext cx="4903076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Enter your location in the Chat window!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49106"/>
            <a:ext cx="8295970" cy="5656620"/>
          </a:xfrm>
          <a:prstGeom prst="rect">
            <a:avLst/>
          </a:prstGeom>
          <a:effectLst>
            <a:outerShdw blurRad="63500" dist="38100" dir="8100000" algn="tr" rotWithShape="0">
              <a:prstClr val="black">
                <a:alpha val="20000"/>
              </a:prstClr>
            </a:outerShdw>
          </a:effectLst>
        </p:spPr>
      </p:pic>
      <p:sp>
        <p:nvSpPr>
          <p:cNvPr id="7" name="Chevron 6"/>
          <p:cNvSpPr/>
          <p:nvPr userDrawn="1"/>
        </p:nvSpPr>
        <p:spPr>
          <a:xfrm>
            <a:off x="3024722" y="347552"/>
            <a:ext cx="150520" cy="450049"/>
          </a:xfrm>
          <a:prstGeom prst="chevron">
            <a:avLst/>
          </a:prstGeom>
          <a:solidFill>
            <a:srgbClr val="9D1C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2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743200"/>
            <a:ext cx="8064341" cy="402349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 userDrawn="1"/>
        </p:nvSpPr>
        <p:spPr>
          <a:xfrm>
            <a:off x="457200" y="217489"/>
            <a:ext cx="6908800" cy="774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marL="0"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sz="3800" b="0" i="0" kern="1200" cap="small" spc="40" baseline="0" dirty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Franklin Gothic Medium" panose="020B0603020102020204" pitchFamily="34" charset="0"/>
                <a:ea typeface="+mj-ea"/>
                <a:cs typeface="Myriad Pro Cond"/>
              </a:rPr>
              <a:t>Today’s Objectives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09470"/>
            <a:ext cx="6908800" cy="4654617"/>
          </a:xfrm>
        </p:spPr>
        <p:txBody>
          <a:bodyPr/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52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7876" y="0"/>
            <a:ext cx="2803928" cy="204199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 userDrawn="1"/>
        </p:nvSpPr>
        <p:spPr>
          <a:xfrm>
            <a:off x="457200" y="217489"/>
            <a:ext cx="6908800" cy="774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marL="0"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sz="3800" b="0" i="0" kern="1200" cap="small" spc="40" baseline="0" dirty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Franklin Gothic Medium" panose="020B0603020102020204" pitchFamily="34" charset="0"/>
                <a:ea typeface="+mj-ea"/>
                <a:cs typeface="Myriad Pro Cond"/>
              </a:rPr>
              <a:t>Today’s Agenda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09470"/>
            <a:ext cx="6908800" cy="4654617"/>
          </a:xfrm>
        </p:spPr>
        <p:txBody>
          <a:bodyPr/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15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Poll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813" y="2574767"/>
            <a:ext cx="1822480" cy="2730500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57200" y="2950005"/>
            <a:ext cx="6908800" cy="3485834"/>
          </a:xfrm>
        </p:spPr>
        <p:txBody>
          <a:bodyPr/>
          <a:lstStyle>
            <a:lvl1pPr marL="3429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Freeform 18"/>
          <p:cNvSpPr/>
          <p:nvPr userDrawn="1"/>
        </p:nvSpPr>
        <p:spPr>
          <a:xfrm>
            <a:off x="88903" y="1218088"/>
            <a:ext cx="7480297" cy="1505810"/>
          </a:xfrm>
          <a:custGeom>
            <a:avLst/>
            <a:gdLst>
              <a:gd name="connsiteX0" fmla="*/ 0 w 8376408"/>
              <a:gd name="connsiteY0" fmla="*/ 150581 h 1505810"/>
              <a:gd name="connsiteX1" fmla="*/ 150581 w 8376408"/>
              <a:gd name="connsiteY1" fmla="*/ 0 h 1505810"/>
              <a:gd name="connsiteX2" fmla="*/ 8225827 w 8376408"/>
              <a:gd name="connsiteY2" fmla="*/ 0 h 1505810"/>
              <a:gd name="connsiteX3" fmla="*/ 8376408 w 8376408"/>
              <a:gd name="connsiteY3" fmla="*/ 150581 h 1505810"/>
              <a:gd name="connsiteX4" fmla="*/ 8376408 w 8376408"/>
              <a:gd name="connsiteY4" fmla="*/ 1355229 h 1505810"/>
              <a:gd name="connsiteX5" fmla="*/ 8225827 w 8376408"/>
              <a:gd name="connsiteY5" fmla="*/ 1505810 h 1505810"/>
              <a:gd name="connsiteX6" fmla="*/ 150581 w 8376408"/>
              <a:gd name="connsiteY6" fmla="*/ 1505810 h 1505810"/>
              <a:gd name="connsiteX7" fmla="*/ 0 w 8376408"/>
              <a:gd name="connsiteY7" fmla="*/ 1355229 h 1505810"/>
              <a:gd name="connsiteX8" fmla="*/ 0 w 8376408"/>
              <a:gd name="connsiteY8" fmla="*/ 150581 h 150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76408" h="1505810">
                <a:moveTo>
                  <a:pt x="0" y="150581"/>
                </a:moveTo>
                <a:cubicBezTo>
                  <a:pt x="0" y="67417"/>
                  <a:pt x="67417" y="0"/>
                  <a:pt x="150581" y="0"/>
                </a:cubicBezTo>
                <a:lnTo>
                  <a:pt x="8225827" y="0"/>
                </a:lnTo>
                <a:cubicBezTo>
                  <a:pt x="8308991" y="0"/>
                  <a:pt x="8376408" y="67417"/>
                  <a:pt x="8376408" y="150581"/>
                </a:cubicBezTo>
                <a:lnTo>
                  <a:pt x="8376408" y="1355229"/>
                </a:lnTo>
                <a:cubicBezTo>
                  <a:pt x="8376408" y="1438393"/>
                  <a:pt x="8308991" y="1505810"/>
                  <a:pt x="8225827" y="1505810"/>
                </a:cubicBezTo>
                <a:lnTo>
                  <a:pt x="150581" y="1505810"/>
                </a:lnTo>
                <a:cubicBezTo>
                  <a:pt x="67417" y="1505810"/>
                  <a:pt x="0" y="1438393"/>
                  <a:pt x="0" y="1355229"/>
                </a:cubicBezTo>
                <a:lnTo>
                  <a:pt x="0" y="150581"/>
                </a:lnTo>
                <a:close/>
              </a:path>
            </a:pathLst>
          </a:custGeom>
          <a:noFill/>
          <a:ln w="38100" cap="rnd">
            <a:solidFill>
              <a:schemeClr val="accent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824" tIns="74584" rIns="89824" bIns="74584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732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i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504" y="217489"/>
            <a:ext cx="6710174" cy="774492"/>
          </a:xfrm>
        </p:spPr>
        <p:txBody>
          <a:bodyPr>
            <a:normAutofit/>
          </a:bodyPr>
          <a:lstStyle>
            <a:lvl1pPr>
              <a:defRPr sz="3800" spc="40" baseline="0">
                <a:gradFill flip="none" rotWithShape="1"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991981"/>
            <a:ext cx="9144000" cy="5104019"/>
            <a:chOff x="0" y="991981"/>
            <a:chExt cx="9144000" cy="4951619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991981"/>
              <a:ext cx="9144000" cy="4951619"/>
            </a:xfrm>
            <a:prstGeom prst="rect">
              <a:avLst/>
            </a:prstGeom>
            <a:solidFill>
              <a:srgbClr val="275A99">
                <a:alpha val="16000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0" y="1017198"/>
              <a:ext cx="9144000" cy="490118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0000">
                  <a:srgbClr val="F6F6F6"/>
                </a:gs>
                <a:gs pos="72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5882795" y="6070006"/>
            <a:ext cx="2438400" cy="787994"/>
          </a:xfrm>
          <a:prstGeom prst="rect">
            <a:avLst/>
          </a:prstGeom>
          <a:gradFill flip="none" rotWithShape="1">
            <a:gsLst>
              <a:gs pos="55720">
                <a:srgbClr val="002C47">
                  <a:alpha val="11000"/>
                </a:srgbClr>
              </a:gs>
              <a:gs pos="10000">
                <a:srgbClr val="002C47">
                  <a:alpha val="0"/>
                </a:srgbClr>
              </a:gs>
              <a:gs pos="100000">
                <a:srgbClr val="002C47">
                  <a:alpha val="34000"/>
                </a:srgb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6474454" y="-1933"/>
            <a:ext cx="2047874" cy="1019623"/>
          </a:xfrm>
          <a:prstGeom prst="rect">
            <a:avLst/>
          </a:prstGeom>
          <a:gradFill flip="none" rotWithShape="1">
            <a:gsLst>
              <a:gs pos="81000">
                <a:schemeClr val="tx1">
                  <a:alpha val="14000"/>
                </a:schemeClr>
              </a:gs>
              <a:gs pos="10000">
                <a:srgbClr val="002C47">
                  <a:alpha val="0"/>
                </a:srgbClr>
              </a:gs>
              <a:gs pos="100000">
                <a:schemeClr val="tx1">
                  <a:alpha val="34000"/>
                </a:schemeClr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r="66253"/>
          <a:stretch/>
        </p:blipFill>
        <p:spPr>
          <a:xfrm>
            <a:off x="7498391" y="567"/>
            <a:ext cx="1645609" cy="6857433"/>
          </a:xfrm>
          <a:prstGeom prst="rect">
            <a:avLst/>
          </a:prstGeom>
          <a:effectLst/>
        </p:spPr>
      </p:pic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 flipV="1">
            <a:off x="8515350" y="0"/>
            <a:ext cx="628650" cy="1820427"/>
            <a:chOff x="8515350" y="5037573"/>
            <a:chExt cx="628650" cy="1820427"/>
          </a:xfrm>
        </p:grpSpPr>
        <p:sp>
          <p:nvSpPr>
            <p:cNvPr id="21" name="Isosceles Triangle 20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8410574" y="13773"/>
            <a:ext cx="733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D1979C8-7284-479F-8A15-DF92145F6DDA}" type="slidenum">
              <a:rPr lang="en-US" sz="1700" b="0" spc="40" baseline="0" smtClean="0">
                <a:solidFill>
                  <a:srgbClr val="004874"/>
                </a:solidFill>
                <a:latin typeface="Impact" panose="020B0806030902050204" pitchFamily="34" charset="0"/>
              </a:rPr>
              <a:pPr algn="r"/>
              <a:t>‹#›</a:t>
            </a:fld>
            <a:endParaRPr lang="en-US" sz="1700" b="0" spc="40" baseline="0" dirty="0">
              <a:solidFill>
                <a:srgbClr val="004874"/>
              </a:solidFill>
              <a:latin typeface="Impact" panose="020B0806030902050204" pitchFamily="34" charset="0"/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63880" y="1"/>
            <a:ext cx="1019623" cy="1198094"/>
            <a:chOff x="163880" y="1"/>
            <a:chExt cx="1019623" cy="1198094"/>
          </a:xfr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grpSpPr>
        <p:sp>
          <p:nvSpPr>
            <p:cNvPr id="4" name="Pentagon 3"/>
            <p:cNvSpPr/>
            <p:nvPr userDrawn="1"/>
          </p:nvSpPr>
          <p:spPr>
            <a:xfrm rot="5400000">
              <a:off x="74645" y="89236"/>
              <a:ext cx="1198094" cy="1019623"/>
            </a:xfrm>
            <a:prstGeom prst="homePlate">
              <a:avLst>
                <a:gd name="adj" fmla="val 24591"/>
              </a:avLst>
            </a:prstGeom>
            <a:gradFill flip="none" rotWithShape="1">
              <a:gsLst>
                <a:gs pos="9000">
                  <a:schemeClr val="bg1">
                    <a:lumMod val="75000"/>
                  </a:schemeClr>
                </a:gs>
                <a:gs pos="26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rot="5400000">
              <a:off x="564947" y="-401066"/>
              <a:ext cx="217490" cy="1019623"/>
            </a:xfrm>
            <a:prstGeom prst="rect">
              <a:avLst/>
            </a:prstGeom>
            <a:gradFill flip="none" rotWithShape="1">
              <a:gsLst>
                <a:gs pos="0">
                  <a:srgbClr val="7A232E"/>
                </a:gs>
                <a:gs pos="48000">
                  <a:srgbClr val="9D1C30"/>
                </a:gs>
                <a:gs pos="100000">
                  <a:srgbClr val="B85759">
                    <a:alpha val="0"/>
                  </a:srgbClr>
                </a:gs>
                <a:gs pos="97000">
                  <a:srgbClr val="B857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210398" y="198689"/>
            <a:ext cx="921646" cy="804862"/>
          </a:xfrm>
        </p:spPr>
        <p:txBody>
          <a:bodyPr tIns="64008">
            <a:normAutofit/>
          </a:bodyPr>
          <a:lstStyle>
            <a:lvl1pPr marL="0" indent="0" algn="ctr">
              <a:buNone/>
              <a:defRPr lang="en-US" sz="4000" b="0" i="0" kern="1200" cap="small" spc="40" baseline="0" dirty="0" smtClean="0">
                <a:ln w="15875">
                  <a:gradFill flip="none" rotWithShape="1">
                    <a:gsLst>
                      <a:gs pos="0">
                        <a:srgbClr val="9D1C30">
                          <a:lumMod val="83000"/>
                        </a:srgbClr>
                      </a:gs>
                      <a:gs pos="100000">
                        <a:srgbClr val="7A232E">
                          <a:lumMod val="93000"/>
                        </a:srgbClr>
                      </a:gs>
                    </a:gsLst>
                    <a:lin ang="16200000" scaled="1"/>
                    <a:tileRect/>
                  </a:gradFill>
                </a:ln>
                <a:gradFill flip="none" rotWithShape="1">
                  <a:gsLst>
                    <a:gs pos="0">
                      <a:srgbClr val="9D1C30">
                        <a:lumMod val="0"/>
                        <a:lumOff val="100000"/>
                      </a:srgbClr>
                    </a:gs>
                    <a:gs pos="34000">
                      <a:srgbClr val="9D1C30"/>
                    </a:gs>
                    <a:gs pos="100000">
                      <a:srgbClr val="7A232E">
                        <a:lumMod val="67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101600" dist="76200" dir="189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+mj-ea"/>
                <a:cs typeface="Impact" panose="020B080603090205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##</a:t>
            </a:r>
          </a:p>
        </p:txBody>
      </p:sp>
      <p:pic>
        <p:nvPicPr>
          <p:cNvPr id="23" name="Picture 22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  <p:grpSp>
        <p:nvGrpSpPr>
          <p:cNvPr id="24" name="Group 23"/>
          <p:cNvGrpSpPr/>
          <p:nvPr userDrawn="1"/>
        </p:nvGrpSpPr>
        <p:grpSpPr>
          <a:xfrm rot="10800000" flipH="1" flipV="1">
            <a:off x="8553860" y="5040637"/>
            <a:ext cx="592563" cy="1820427"/>
            <a:chOff x="8515350" y="5037573"/>
            <a:chExt cx="628650" cy="1820427"/>
          </a:xfrm>
        </p:grpSpPr>
        <p:sp>
          <p:nvSpPr>
            <p:cNvPr id="25" name="Isosceles Triangle 24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55519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PT-Background.png"/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" b="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/>
          <p:cNvSpPr/>
          <p:nvPr userDrawn="1"/>
        </p:nvSpPr>
        <p:spPr>
          <a:xfrm>
            <a:off x="-1" y="6117905"/>
            <a:ext cx="5307845" cy="740095"/>
          </a:xfrm>
          <a:prstGeom prst="rect">
            <a:avLst/>
          </a:prstGeom>
          <a:solidFill>
            <a:srgbClr val="7A232E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4870" y="1280052"/>
            <a:ext cx="5002696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 b="0" i="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Franklin Gothic Medium" panose="020B0603020102020204" pitchFamily="34" charset="0"/>
                <a:cs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2784" y="3576972"/>
            <a:ext cx="5024782" cy="132634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800" b="0" i="0" cap="all" baseline="0">
                <a:solidFill>
                  <a:srgbClr val="275A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685" y="5047573"/>
            <a:ext cx="2424806" cy="820181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728807" y="6200285"/>
            <a:ext cx="3460479" cy="590826"/>
            <a:chOff x="3197079" y="5516217"/>
            <a:chExt cx="3460479" cy="590826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197079" y="5516217"/>
              <a:ext cx="590826" cy="59082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3750362" y="5611203"/>
              <a:ext cx="29071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900" b="1" i="0" kern="800" cap="all" spc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Employment and Training</a:t>
              </a:r>
              <a:r>
                <a:rPr lang="en-US" sz="900" b="1" i="0" kern="800" cap="all" spc="0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Administration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900" b="0" i="0" kern="800" cap="all" spc="0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United States Department of Labor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/>
          <a:srcRect r="12034"/>
          <a:stretch/>
        </p:blipFill>
        <p:spPr>
          <a:xfrm>
            <a:off x="4854453" y="567"/>
            <a:ext cx="4289548" cy="6857433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5930349" y="5212404"/>
            <a:ext cx="28670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i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Presented By: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5632384" y="275442"/>
            <a:ext cx="3440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75B8B45-955B-4B98-9CF8-C4EF3E1D75FE}" type="datetime4">
              <a:rPr lang="en-US" sz="2400" b="1" i="0" spc="-40" baseline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July 28, 2016</a:t>
            </a:fld>
            <a:endParaRPr lang="en-US" sz="2400" b="1" i="0" spc="-40" baseline="0" dirty="0"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3"/>
          <p:cNvSpPr>
            <a:spLocks noGrp="1"/>
          </p:cNvSpPr>
          <p:nvPr userDrawn="1">
            <p:ph type="body" sz="half" idx="12" hasCustomPrompt="1"/>
          </p:nvPr>
        </p:nvSpPr>
        <p:spPr>
          <a:xfrm>
            <a:off x="5654470" y="5730973"/>
            <a:ext cx="3418783" cy="77386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300" b="0" i="0" spc="50" baseline="0">
                <a:ln>
                  <a:solidFill>
                    <a:srgbClr val="004874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Organization Name</a:t>
            </a:r>
          </a:p>
        </p:txBody>
      </p:sp>
    </p:spTree>
    <p:extLst>
      <p:ext uri="{BB962C8B-B14F-4D97-AF65-F5344CB8AC3E}">
        <p14:creationId xmlns:p14="http://schemas.microsoft.com/office/powerpoint/2010/main" val="3496096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16038" y="4800600"/>
            <a:ext cx="6551612" cy="566738"/>
          </a:xfrm>
        </p:spPr>
        <p:txBody>
          <a:bodyPr anchor="b">
            <a:normAutofit/>
          </a:bodyPr>
          <a:lstStyle>
            <a:lvl1pPr marL="457200" indent="-457200" algn="r">
              <a:buClr>
                <a:srgbClr val="7A232E"/>
              </a:buClr>
              <a:buFont typeface="Wingdings" panose="05000000000000000000" pitchFamily="2" charset="2"/>
              <a:buChar char="Ø"/>
              <a:defRPr sz="3200" b="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2026" y="1076325"/>
            <a:ext cx="6724650" cy="296227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1162050" y="5398235"/>
            <a:ext cx="6705600" cy="354865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1800" i="1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Additional info if applicable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0" y="729116"/>
            <a:ext cx="962025" cy="189706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1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 rot="10800000">
            <a:off x="7686675" y="2155824"/>
            <a:ext cx="971550" cy="189706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1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pic>
        <p:nvPicPr>
          <p:cNvPr id="10" name="Picture 9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06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5705" y="1475005"/>
            <a:ext cx="3803589" cy="373653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33350" y="190500"/>
            <a:ext cx="3543300" cy="5638800"/>
          </a:xfrm>
        </p:spPr>
        <p:txBody>
          <a:bodyPr lIns="0" tIns="0" rIns="0" bIns="0"/>
          <a:lstStyle>
            <a:lvl1pPr marL="0" indent="0">
              <a:spcBef>
                <a:spcPts val="1200"/>
              </a:spcBef>
              <a:buNone/>
              <a:defRPr lang="en-US" sz="2800" b="0" i="0" kern="1200" cap="small" spc="40" baseline="0" dirty="0" smtClean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Franklin Gothic Medium" panose="020B0603020102020204" pitchFamily="34" charset="0"/>
                <a:ea typeface="+mj-ea"/>
                <a:cs typeface="Franklin Gothic Medium" panose="020B0603020102020204" pitchFamily="34" charset="0"/>
              </a:defRPr>
            </a:lvl1pPr>
            <a:lvl2pPr marL="182880" indent="0">
              <a:spcBef>
                <a:spcPts val="0"/>
              </a:spcBef>
              <a:buNone/>
              <a:defRPr sz="1600"/>
            </a:lvl2pPr>
            <a:lvl3pPr marL="0" indent="-182880">
              <a:spcBef>
                <a:spcPts val="3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 sz="1600">
                <a:solidFill>
                  <a:srgbClr val="275A99"/>
                </a:solidFill>
              </a:defRPr>
            </a:lvl3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lvl="2"/>
            <a:r>
              <a:rPr lang="en-US" dirty="0"/>
              <a:t>Resource Link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914775" y="190500"/>
            <a:ext cx="3543300" cy="5638800"/>
          </a:xfrm>
        </p:spPr>
        <p:txBody>
          <a:bodyPr lIns="0" tIns="0" rIns="0" bIns="0"/>
          <a:lstStyle>
            <a:lvl1pPr marL="0" indent="0">
              <a:spcBef>
                <a:spcPts val="1200"/>
              </a:spcBef>
              <a:buNone/>
              <a:defRPr lang="en-US" sz="2800" b="0" i="0" kern="1200" cap="small" spc="40" baseline="0" dirty="0" smtClean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Franklin Gothic Medium" panose="020B0603020102020204" pitchFamily="34" charset="0"/>
                <a:ea typeface="+mj-ea"/>
                <a:cs typeface="Franklin Gothic Medium" panose="020B0603020102020204" pitchFamily="34" charset="0"/>
              </a:defRPr>
            </a:lvl1pPr>
            <a:lvl2pPr marL="182880" indent="0">
              <a:spcBef>
                <a:spcPts val="0"/>
              </a:spcBef>
              <a:buNone/>
              <a:defRPr sz="1600"/>
            </a:lvl2pPr>
            <a:lvl3pPr marL="0" indent="-182880">
              <a:spcBef>
                <a:spcPts val="3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 sz="1600">
                <a:solidFill>
                  <a:srgbClr val="275A99"/>
                </a:solidFill>
              </a:defRPr>
            </a:lvl3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lvl="2"/>
            <a:r>
              <a:rPr lang="en-US" dirty="0"/>
              <a:t>Resource Link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7343955">
            <a:off x="6363212" y="4800076"/>
            <a:ext cx="3474685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ctr"/>
            <a:r>
              <a:rPr lang="en-US" sz="3500" b="0" i="0" spc="40" baseline="0" dirty="0">
                <a:latin typeface="Impact" panose="020B0806030902050204" pitchFamily="34" charset="0"/>
              </a:rPr>
              <a:t>Resources</a:t>
            </a:r>
          </a:p>
        </p:txBody>
      </p:sp>
      <p:pic>
        <p:nvPicPr>
          <p:cNvPr id="10" name="Picture 9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4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2180" y="204789"/>
            <a:ext cx="3152321" cy="774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marL="0"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sz="3800" b="0" i="0" kern="1200" cap="small" spc="40" baseline="0" dirty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Franklin Gothic Medium" panose="020B0603020102020204" pitchFamily="34" charset="0"/>
                <a:ea typeface="+mj-ea"/>
                <a:cs typeface="Myriad Pro Cond"/>
              </a:rPr>
              <a:t>Any Questions?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844029"/>
            <a:ext cx="9144001" cy="5420142"/>
          </a:xfrm>
          <a:prstGeom prst="rect">
            <a:avLst/>
          </a:prstGeom>
        </p:spPr>
      </p:pic>
      <p:pic>
        <p:nvPicPr>
          <p:cNvPr id="8" name="Picture 7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026982" y="383750"/>
            <a:ext cx="4903076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Enter your questions in the Chat window!</a:t>
            </a:r>
          </a:p>
        </p:txBody>
      </p:sp>
      <p:sp>
        <p:nvSpPr>
          <p:cNvPr id="10" name="Chevron 9"/>
          <p:cNvSpPr/>
          <p:nvPr userDrawn="1"/>
        </p:nvSpPr>
        <p:spPr>
          <a:xfrm>
            <a:off x="3062822" y="347552"/>
            <a:ext cx="150520" cy="450049"/>
          </a:xfrm>
          <a:prstGeom prst="chevron">
            <a:avLst/>
          </a:prstGeom>
          <a:solidFill>
            <a:srgbClr val="9D1C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343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2085" y="2600200"/>
            <a:ext cx="5095324" cy="566738"/>
          </a:xfrm>
        </p:spPr>
        <p:txBody>
          <a:bodyPr anchor="b">
            <a:normAutofit/>
          </a:bodyPr>
          <a:lstStyle>
            <a:lvl1pPr marL="0" indent="0" algn="l">
              <a:buClr>
                <a:srgbClr val="7A232E"/>
              </a:buClr>
              <a:buFont typeface="Wingdings" panose="05000000000000000000" pitchFamily="2" charset="2"/>
              <a:buNone/>
              <a:defRPr sz="3600" b="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1772085" y="3202597"/>
            <a:ext cx="5095324" cy="35486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400" i="1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Position/Title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772085" y="3653875"/>
            <a:ext cx="5095324" cy="35486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i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Organization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772085" y="3593121"/>
            <a:ext cx="3840480" cy="27432"/>
          </a:xfrm>
          <a:solidFill>
            <a:srgbClr val="4A7EBB"/>
          </a:solidFill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772085" y="4261387"/>
            <a:ext cx="5095324" cy="35486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i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Phone or Email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922" y="128938"/>
            <a:ext cx="2182188" cy="2304097"/>
          </a:xfrm>
          <a:prstGeom prst="rect">
            <a:avLst/>
          </a:prstGeom>
        </p:spPr>
      </p:pic>
      <p:sp>
        <p:nvSpPr>
          <p:cNvPr id="19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1772085" y="4680671"/>
            <a:ext cx="5095324" cy="35486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i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Phone or Email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 rot="17343955">
            <a:off x="6363212" y="4800076"/>
            <a:ext cx="3474685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ctr"/>
            <a:r>
              <a:rPr lang="en-US" sz="3500" b="0" i="0" spc="40" baseline="0" dirty="0">
                <a:latin typeface="Impact" panose="020B0806030902050204" pitchFamily="34" charset="0"/>
              </a:rPr>
              <a:t>Contact</a:t>
            </a:r>
          </a:p>
        </p:txBody>
      </p:sp>
      <p:pic>
        <p:nvPicPr>
          <p:cNvPr id="11" name="Picture 10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882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66" y="472966"/>
            <a:ext cx="8655269" cy="6400800"/>
          </a:xfrm>
          <a:prstGeom prst="rect">
            <a:avLst/>
          </a:prstGeom>
          <a:effectLst>
            <a:innerShdw blurRad="88900" dist="38100" dir="18900000">
              <a:prstClr val="black">
                <a:alpha val="27000"/>
              </a:prstClr>
            </a:innerShdw>
          </a:effectLst>
        </p:spPr>
      </p:pic>
      <p:pic>
        <p:nvPicPr>
          <p:cNvPr id="4" name="Picture 3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74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2894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4216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ection-Slide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8885" y="2191006"/>
            <a:ext cx="5494337" cy="1168599"/>
          </a:xfrm>
        </p:spPr>
        <p:txBody>
          <a:bodyPr anchor="b" anchorCtr="0">
            <a:normAutofit/>
          </a:bodyPr>
          <a:lstStyle>
            <a:lvl1pPr algn="l">
              <a:defRPr sz="4000" b="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8885" y="3536723"/>
            <a:ext cx="5240509" cy="893387"/>
          </a:xfrm>
        </p:spPr>
        <p:txBody>
          <a:bodyPr anchor="t">
            <a:noAutofit/>
          </a:bodyPr>
          <a:lstStyle>
            <a:lvl1pPr marL="0" indent="0">
              <a:buNone/>
              <a:defRPr sz="2200" b="0" i="0" cap="all" baseline="0">
                <a:solidFill>
                  <a:srgbClr val="275A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41F36"/>
                </a:solidFill>
              </a:defRPr>
            </a:lvl1pPr>
          </a:lstStyle>
          <a:p>
            <a:fld id="{42234874-4AE6-EC41-8F27-0640F467241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/>
          <a:srcRect r="12034"/>
          <a:stretch/>
        </p:blipFill>
        <p:spPr>
          <a:xfrm>
            <a:off x="4854453" y="567"/>
            <a:ext cx="4289548" cy="6857433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 flipV="1">
            <a:off x="8515350" y="0"/>
            <a:ext cx="628650" cy="1820427"/>
            <a:chOff x="8515350" y="5037573"/>
            <a:chExt cx="628650" cy="1820427"/>
          </a:xfrm>
        </p:grpSpPr>
        <p:sp>
          <p:nvSpPr>
            <p:cNvPr id="18" name="Isosceles Triangle 17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 userDrawn="1"/>
        </p:nvSpPr>
        <p:spPr>
          <a:xfrm>
            <a:off x="8410574" y="13773"/>
            <a:ext cx="733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D1979C8-7284-479F-8A15-DF92145F6DDA}" type="slidenum">
              <a:rPr lang="en-US" sz="1700" b="0" spc="40" baseline="0" smtClean="0">
                <a:solidFill>
                  <a:srgbClr val="004874"/>
                </a:solidFill>
                <a:latin typeface="Impact" panose="020B0806030902050204" pitchFamily="34" charset="0"/>
              </a:rPr>
              <a:pPr algn="r"/>
              <a:t>‹#›</a:t>
            </a:fld>
            <a:endParaRPr lang="en-US" sz="1700" b="0" spc="40" baseline="0" dirty="0">
              <a:solidFill>
                <a:srgbClr val="004874"/>
              </a:solidFill>
              <a:latin typeface="Impact" panose="020B0806030902050204" pitchFamily="34" charset="0"/>
            </a:endParaRPr>
          </a:p>
        </p:txBody>
      </p:sp>
      <p:pic>
        <p:nvPicPr>
          <p:cNvPr id="12" name="Picture 11" descr="wrfgps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685" y="5047573"/>
            <a:ext cx="2424806" cy="820181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 rot="10800000" flipH="1" flipV="1">
            <a:off x="8553860" y="5040637"/>
            <a:ext cx="592563" cy="1820427"/>
            <a:chOff x="8515350" y="5037573"/>
            <a:chExt cx="628650" cy="1820427"/>
          </a:xfrm>
        </p:grpSpPr>
        <p:sp>
          <p:nvSpPr>
            <p:cNvPr id="14" name="Isosceles Triangle 13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2488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>
                <a:gradFill flip="none" rotWithShape="1"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991981"/>
            <a:ext cx="9144000" cy="5104019"/>
            <a:chOff x="0" y="991981"/>
            <a:chExt cx="9144000" cy="4951619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991981"/>
              <a:ext cx="9144000" cy="4951619"/>
            </a:xfrm>
            <a:prstGeom prst="rect">
              <a:avLst/>
            </a:prstGeom>
            <a:solidFill>
              <a:srgbClr val="275A99">
                <a:alpha val="16000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0" y="1017198"/>
              <a:ext cx="9144000" cy="490118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0000">
                  <a:srgbClr val="F6F6F6"/>
                </a:gs>
                <a:gs pos="72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5882795" y="6070006"/>
            <a:ext cx="2438400" cy="787994"/>
          </a:xfrm>
          <a:prstGeom prst="rect">
            <a:avLst/>
          </a:prstGeom>
          <a:gradFill flip="none" rotWithShape="1">
            <a:gsLst>
              <a:gs pos="55720">
                <a:srgbClr val="002C47">
                  <a:alpha val="11000"/>
                </a:srgbClr>
              </a:gs>
              <a:gs pos="10000">
                <a:srgbClr val="002C47">
                  <a:alpha val="0"/>
                </a:srgbClr>
              </a:gs>
              <a:gs pos="100000">
                <a:srgbClr val="002C47">
                  <a:alpha val="34000"/>
                </a:srgb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6474454" y="-1933"/>
            <a:ext cx="2047874" cy="1019623"/>
          </a:xfrm>
          <a:prstGeom prst="rect">
            <a:avLst/>
          </a:prstGeom>
          <a:gradFill flip="none" rotWithShape="1">
            <a:gsLst>
              <a:gs pos="81000">
                <a:schemeClr val="tx1">
                  <a:alpha val="14000"/>
                </a:schemeClr>
              </a:gs>
              <a:gs pos="10000">
                <a:srgbClr val="002C47">
                  <a:alpha val="0"/>
                </a:srgbClr>
              </a:gs>
              <a:gs pos="100000">
                <a:schemeClr val="tx1">
                  <a:alpha val="34000"/>
                </a:schemeClr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/>
          <a:srcRect r="66253"/>
          <a:stretch/>
        </p:blipFill>
        <p:spPr>
          <a:xfrm>
            <a:off x="7498391" y="567"/>
            <a:ext cx="1645609" cy="6857433"/>
          </a:xfrm>
          <a:prstGeom prst="rect">
            <a:avLst/>
          </a:prstGeom>
          <a:effectLst/>
        </p:spPr>
      </p:pic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 flipV="1">
            <a:off x="8515350" y="0"/>
            <a:ext cx="628650" cy="1820427"/>
            <a:chOff x="8515350" y="5037573"/>
            <a:chExt cx="628650" cy="1820427"/>
          </a:xfrm>
        </p:grpSpPr>
        <p:sp>
          <p:nvSpPr>
            <p:cNvPr id="21" name="Isosceles Triangle 20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8410574" y="13773"/>
            <a:ext cx="733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D1979C8-7284-479F-8A15-DF92145F6DDA}" type="slidenum">
              <a:rPr lang="en-US" sz="1700" b="0" spc="40" baseline="0" smtClean="0">
                <a:solidFill>
                  <a:srgbClr val="004874"/>
                </a:solidFill>
                <a:latin typeface="Impact" panose="020B0806030902050204" pitchFamily="34" charset="0"/>
              </a:rPr>
              <a:pPr algn="r"/>
              <a:t>‹#›</a:t>
            </a:fld>
            <a:endParaRPr lang="en-US" sz="1700" b="0" spc="40" baseline="0" dirty="0">
              <a:solidFill>
                <a:srgbClr val="004874"/>
              </a:solidFill>
              <a:latin typeface="Impact" panose="020B0806030902050204" pitchFamily="34" charset="0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 rot="10800000" flipH="1" flipV="1">
            <a:off x="8553860" y="5040637"/>
            <a:ext cx="592563" cy="1820427"/>
            <a:chOff x="8515350" y="5037573"/>
            <a:chExt cx="628650" cy="1820427"/>
          </a:xfrm>
        </p:grpSpPr>
        <p:sp>
          <p:nvSpPr>
            <p:cNvPr id="18" name="Isosceles Triangle 17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8892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991981"/>
            <a:ext cx="9144000" cy="5104019"/>
            <a:chOff x="0" y="991981"/>
            <a:chExt cx="9144000" cy="4951619"/>
          </a:xfrm>
        </p:grpSpPr>
        <p:sp>
          <p:nvSpPr>
            <p:cNvPr id="15" name="Rectangle 14"/>
            <p:cNvSpPr/>
            <p:nvPr userDrawn="1"/>
          </p:nvSpPr>
          <p:spPr>
            <a:xfrm>
              <a:off x="0" y="991981"/>
              <a:ext cx="9144000" cy="4951619"/>
            </a:xfrm>
            <a:prstGeom prst="rect">
              <a:avLst/>
            </a:prstGeom>
            <a:solidFill>
              <a:srgbClr val="275A99">
                <a:alpha val="16000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0" y="1017198"/>
              <a:ext cx="9144000" cy="490118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0000">
                  <a:srgbClr val="F6F6F6"/>
                </a:gs>
                <a:gs pos="72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5882795" y="6070006"/>
            <a:ext cx="2438400" cy="787994"/>
          </a:xfrm>
          <a:prstGeom prst="rect">
            <a:avLst/>
          </a:prstGeom>
          <a:gradFill flip="none" rotWithShape="1">
            <a:gsLst>
              <a:gs pos="55720">
                <a:srgbClr val="002C47">
                  <a:alpha val="11000"/>
                </a:srgbClr>
              </a:gs>
              <a:gs pos="10000">
                <a:srgbClr val="002C47">
                  <a:alpha val="0"/>
                </a:srgbClr>
              </a:gs>
              <a:gs pos="100000">
                <a:srgbClr val="002C47">
                  <a:alpha val="34000"/>
                </a:srgb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6474454" y="-1933"/>
            <a:ext cx="2047874" cy="1019623"/>
          </a:xfrm>
          <a:prstGeom prst="rect">
            <a:avLst/>
          </a:prstGeom>
          <a:gradFill flip="none" rotWithShape="1">
            <a:gsLst>
              <a:gs pos="81000">
                <a:schemeClr val="tx1">
                  <a:alpha val="14000"/>
                </a:schemeClr>
              </a:gs>
              <a:gs pos="10000">
                <a:srgbClr val="002C47">
                  <a:alpha val="0"/>
                </a:srgbClr>
              </a:gs>
              <a:gs pos="100000">
                <a:schemeClr val="tx1">
                  <a:alpha val="34000"/>
                </a:schemeClr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/>
          <a:srcRect r="66253"/>
          <a:stretch/>
        </p:blipFill>
        <p:spPr>
          <a:xfrm>
            <a:off x="7498390" y="-1934"/>
            <a:ext cx="1645609" cy="6857433"/>
          </a:xfrm>
          <a:prstGeom prst="rect">
            <a:avLst/>
          </a:prstGeom>
          <a:effectLst/>
        </p:spPr>
      </p:pic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457200" y="1281009"/>
            <a:ext cx="3619500" cy="4525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305300" y="1281009"/>
            <a:ext cx="3619500" cy="4525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Pentagon 16"/>
          <p:cNvSpPr/>
          <p:nvPr userDrawn="1"/>
        </p:nvSpPr>
        <p:spPr>
          <a:xfrm rot="5400000">
            <a:off x="1731394" y="3439196"/>
            <a:ext cx="4899204" cy="56191"/>
          </a:xfrm>
          <a:prstGeom prst="homePlate">
            <a:avLst/>
          </a:prstGeom>
          <a:gradFill flip="none" rotWithShape="1">
            <a:gsLst>
              <a:gs pos="0">
                <a:srgbClr val="275A99">
                  <a:alpha val="19000"/>
                </a:srgbClr>
              </a:gs>
              <a:gs pos="99000">
                <a:srgbClr val="275A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 userDrawn="1"/>
        </p:nvGrpSpPr>
        <p:grpSpPr>
          <a:xfrm flipV="1">
            <a:off x="8515350" y="0"/>
            <a:ext cx="628650" cy="1820427"/>
            <a:chOff x="8515350" y="5037573"/>
            <a:chExt cx="628650" cy="1820427"/>
          </a:xfrm>
        </p:grpSpPr>
        <p:sp>
          <p:nvSpPr>
            <p:cNvPr id="24" name="Isosceles Triangle 23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 userDrawn="1"/>
        </p:nvSpPr>
        <p:spPr>
          <a:xfrm>
            <a:off x="8410574" y="13773"/>
            <a:ext cx="733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D1979C8-7284-479F-8A15-DF92145F6DDA}" type="slidenum">
              <a:rPr lang="en-US" sz="1700" b="0" spc="40" baseline="0" smtClean="0">
                <a:solidFill>
                  <a:srgbClr val="004874"/>
                </a:solidFill>
                <a:latin typeface="Impact" panose="020B0806030902050204" pitchFamily="34" charset="0"/>
              </a:rPr>
              <a:pPr algn="r"/>
              <a:t>‹#›</a:t>
            </a:fld>
            <a:endParaRPr lang="en-US" sz="1700" b="0" spc="40" baseline="0" dirty="0">
              <a:solidFill>
                <a:srgbClr val="004874"/>
              </a:solidFill>
              <a:latin typeface="Impact" panose="020B0806030902050204" pitchFamily="34" charset="0"/>
            </a:endParaRPr>
          </a:p>
        </p:txBody>
      </p:sp>
      <p:pic>
        <p:nvPicPr>
          <p:cNvPr id="18" name="Picture 17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 rot="10800000" flipH="1" flipV="1">
            <a:off x="8553860" y="5040637"/>
            <a:ext cx="592563" cy="1820427"/>
            <a:chOff x="8515350" y="5037573"/>
            <a:chExt cx="628650" cy="1820427"/>
          </a:xfrm>
        </p:grpSpPr>
        <p:sp>
          <p:nvSpPr>
            <p:cNvPr id="20" name="Isosceles Triangle 19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373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991981"/>
            <a:ext cx="9144000" cy="5104019"/>
            <a:chOff x="0" y="991981"/>
            <a:chExt cx="9144000" cy="4951619"/>
          </a:xfrm>
        </p:grpSpPr>
        <p:sp>
          <p:nvSpPr>
            <p:cNvPr id="15" name="Rectangle 14"/>
            <p:cNvSpPr/>
            <p:nvPr userDrawn="1"/>
          </p:nvSpPr>
          <p:spPr>
            <a:xfrm>
              <a:off x="0" y="991981"/>
              <a:ext cx="9144000" cy="4951619"/>
            </a:xfrm>
            <a:prstGeom prst="rect">
              <a:avLst/>
            </a:prstGeom>
            <a:solidFill>
              <a:srgbClr val="275A99">
                <a:alpha val="16000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0" y="1017198"/>
              <a:ext cx="9144000" cy="490118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0000">
                  <a:srgbClr val="F6F6F6"/>
                </a:gs>
                <a:gs pos="72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5882795" y="6070006"/>
            <a:ext cx="2438400" cy="787994"/>
          </a:xfrm>
          <a:prstGeom prst="rect">
            <a:avLst/>
          </a:prstGeom>
          <a:gradFill flip="none" rotWithShape="1">
            <a:gsLst>
              <a:gs pos="55720">
                <a:srgbClr val="002C47">
                  <a:alpha val="11000"/>
                </a:srgbClr>
              </a:gs>
              <a:gs pos="10000">
                <a:srgbClr val="002C47">
                  <a:alpha val="0"/>
                </a:srgbClr>
              </a:gs>
              <a:gs pos="100000">
                <a:srgbClr val="002C47">
                  <a:alpha val="34000"/>
                </a:srgb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6474454" y="-1933"/>
            <a:ext cx="2047874" cy="1019623"/>
          </a:xfrm>
          <a:prstGeom prst="rect">
            <a:avLst/>
          </a:prstGeom>
          <a:gradFill flip="none" rotWithShape="1">
            <a:gsLst>
              <a:gs pos="81000">
                <a:schemeClr val="tx1">
                  <a:alpha val="14000"/>
                </a:schemeClr>
              </a:gs>
              <a:gs pos="10000">
                <a:srgbClr val="002C47">
                  <a:alpha val="0"/>
                </a:srgbClr>
              </a:gs>
              <a:gs pos="100000">
                <a:schemeClr val="tx1">
                  <a:alpha val="34000"/>
                </a:schemeClr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/>
          <a:srcRect r="66253"/>
          <a:stretch/>
        </p:blipFill>
        <p:spPr>
          <a:xfrm>
            <a:off x="7498391" y="284"/>
            <a:ext cx="1645609" cy="6857433"/>
          </a:xfrm>
          <a:prstGeom prst="rect">
            <a:avLst/>
          </a:prstGeom>
          <a:effectLst/>
        </p:spPr>
      </p:pic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457200" y="1877012"/>
            <a:ext cx="3619500" cy="392996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305300" y="1877012"/>
            <a:ext cx="3619500" cy="392996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Pentagon 16"/>
          <p:cNvSpPr/>
          <p:nvPr userDrawn="1"/>
        </p:nvSpPr>
        <p:spPr>
          <a:xfrm rot="5400000">
            <a:off x="1731394" y="3439196"/>
            <a:ext cx="4899204" cy="56191"/>
          </a:xfrm>
          <a:prstGeom prst="homePlate">
            <a:avLst/>
          </a:prstGeom>
          <a:gradFill flip="none" rotWithShape="1">
            <a:gsLst>
              <a:gs pos="0">
                <a:srgbClr val="275A99">
                  <a:alpha val="19000"/>
                </a:srgbClr>
              </a:gs>
              <a:gs pos="99000">
                <a:srgbClr val="275A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/>
          <p:cNvSpPr>
            <a:spLocks noGrp="1"/>
          </p:cNvSpPr>
          <p:nvPr userDrawn="1">
            <p:ph type="body" idx="10"/>
          </p:nvPr>
        </p:nvSpPr>
        <p:spPr>
          <a:xfrm>
            <a:off x="457200" y="1085850"/>
            <a:ext cx="3621253" cy="719624"/>
          </a:xfrm>
          <a:prstGeom prst="snip1Rect">
            <a:avLst/>
          </a:prstGeom>
          <a:gradFill flip="none" rotWithShape="1">
            <a:gsLst>
              <a:gs pos="0">
                <a:srgbClr val="004874">
                  <a:lumMod val="93000"/>
                  <a:lumOff val="7000"/>
                </a:srgbClr>
              </a:gs>
              <a:gs pos="99000">
                <a:srgbClr val="002C47"/>
              </a:gs>
            </a:gsLst>
            <a:lin ang="2700000" scaled="1"/>
            <a:tileRect/>
          </a:gradFill>
        </p:spPr>
        <p:txBody>
          <a:bodyPr tIns="0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2000" b="0" spc="40" baseline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 userDrawn="1">
            <p:ph type="body" sz="quarter" idx="3"/>
          </p:nvPr>
        </p:nvSpPr>
        <p:spPr>
          <a:xfrm>
            <a:off x="4319588" y="1085850"/>
            <a:ext cx="3622675" cy="719624"/>
          </a:xfrm>
          <a:prstGeom prst="snip1Rect">
            <a:avLst/>
          </a:prstGeom>
          <a:gradFill flip="none" rotWithShape="1">
            <a:gsLst>
              <a:gs pos="0">
                <a:srgbClr val="004874">
                  <a:lumMod val="93000"/>
                  <a:lumOff val="7000"/>
                </a:srgbClr>
              </a:gs>
              <a:gs pos="99000">
                <a:srgbClr val="002C47"/>
              </a:gs>
            </a:gsLst>
            <a:lin ang="2700000" scaled="1"/>
            <a:tileRect/>
          </a:gradFill>
        </p:spPr>
        <p:txBody>
          <a:bodyPr tIns="0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2000" b="0" spc="40" baseline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57200" y="1872149"/>
            <a:ext cx="36195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4305300" y="1872149"/>
            <a:ext cx="36195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 userDrawn="1"/>
        </p:nvGrpSpPr>
        <p:grpSpPr>
          <a:xfrm flipV="1">
            <a:off x="8515350" y="0"/>
            <a:ext cx="628650" cy="1820427"/>
            <a:chOff x="8515350" y="5037573"/>
            <a:chExt cx="628650" cy="1820427"/>
          </a:xfrm>
        </p:grpSpPr>
        <p:sp>
          <p:nvSpPr>
            <p:cNvPr id="24" name="Isosceles Triangle 23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 userDrawn="1"/>
        </p:nvSpPr>
        <p:spPr>
          <a:xfrm>
            <a:off x="8410574" y="13773"/>
            <a:ext cx="733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D1979C8-7284-479F-8A15-DF92145F6DDA}" type="slidenum">
              <a:rPr lang="en-US" sz="1700" b="0" spc="40" baseline="0" smtClean="0">
                <a:solidFill>
                  <a:srgbClr val="004874"/>
                </a:solidFill>
                <a:latin typeface="Impact" panose="020B0806030902050204" pitchFamily="34" charset="0"/>
              </a:rPr>
              <a:pPr algn="r"/>
              <a:t>‹#›</a:t>
            </a:fld>
            <a:endParaRPr lang="en-US" sz="1700" b="0" spc="40" baseline="0" dirty="0">
              <a:solidFill>
                <a:srgbClr val="004874"/>
              </a:solidFill>
              <a:latin typeface="Impact" panose="020B0806030902050204" pitchFamily="34" charset="0"/>
            </a:endParaRPr>
          </a:p>
        </p:txBody>
      </p:sp>
      <p:pic>
        <p:nvPicPr>
          <p:cNvPr id="27" name="Picture 26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  <p:grpSp>
        <p:nvGrpSpPr>
          <p:cNvPr id="28" name="Group 27"/>
          <p:cNvGrpSpPr/>
          <p:nvPr userDrawn="1"/>
        </p:nvGrpSpPr>
        <p:grpSpPr>
          <a:xfrm rot="10800000" flipH="1" flipV="1">
            <a:off x="8553860" y="5040637"/>
            <a:ext cx="592563" cy="1820427"/>
            <a:chOff x="8515350" y="5037573"/>
            <a:chExt cx="628650" cy="1820427"/>
          </a:xfrm>
        </p:grpSpPr>
        <p:sp>
          <p:nvSpPr>
            <p:cNvPr id="29" name="Isosceles Triangle 28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Isosceles Triangle 29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0535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991981"/>
            <a:ext cx="9144000" cy="5104019"/>
            <a:chOff x="0" y="991981"/>
            <a:chExt cx="9144000" cy="4951619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991981"/>
              <a:ext cx="9144000" cy="4951619"/>
            </a:xfrm>
            <a:prstGeom prst="rect">
              <a:avLst/>
            </a:prstGeom>
            <a:solidFill>
              <a:srgbClr val="275A99">
                <a:alpha val="16000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1017198"/>
              <a:ext cx="9144000" cy="490118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0000">
                  <a:srgbClr val="F6F6F6"/>
                </a:gs>
                <a:gs pos="72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 userDrawn="1"/>
        </p:nvSpPr>
        <p:spPr>
          <a:xfrm>
            <a:off x="5882795" y="6070006"/>
            <a:ext cx="2438400" cy="787994"/>
          </a:xfrm>
          <a:prstGeom prst="rect">
            <a:avLst/>
          </a:prstGeom>
          <a:gradFill flip="none" rotWithShape="1">
            <a:gsLst>
              <a:gs pos="55720">
                <a:srgbClr val="002C47">
                  <a:alpha val="11000"/>
                </a:srgbClr>
              </a:gs>
              <a:gs pos="10000">
                <a:srgbClr val="002C47">
                  <a:alpha val="0"/>
                </a:srgbClr>
              </a:gs>
              <a:gs pos="100000">
                <a:srgbClr val="002C47">
                  <a:alpha val="34000"/>
                </a:srgb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6474454" y="-1933"/>
            <a:ext cx="2047874" cy="1019623"/>
          </a:xfrm>
          <a:prstGeom prst="rect">
            <a:avLst/>
          </a:prstGeom>
          <a:gradFill flip="none" rotWithShape="1">
            <a:gsLst>
              <a:gs pos="81000">
                <a:schemeClr val="tx1">
                  <a:alpha val="14000"/>
                </a:schemeClr>
              </a:gs>
              <a:gs pos="10000">
                <a:srgbClr val="002C47">
                  <a:alpha val="0"/>
                </a:srgbClr>
              </a:gs>
              <a:gs pos="100000">
                <a:schemeClr val="tx1">
                  <a:alpha val="34000"/>
                </a:schemeClr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/>
          <a:srcRect r="66253"/>
          <a:stretch/>
        </p:blipFill>
        <p:spPr>
          <a:xfrm>
            <a:off x="7498391" y="284"/>
            <a:ext cx="1645609" cy="6857433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>
            <a:normAutofit/>
          </a:bodyPr>
          <a:lstStyle>
            <a:lvl1pPr>
              <a:defRPr sz="380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 flipV="1">
            <a:off x="8515350" y="0"/>
            <a:ext cx="628650" cy="1820427"/>
            <a:chOff x="8515350" y="5037573"/>
            <a:chExt cx="628650" cy="1820427"/>
          </a:xfrm>
        </p:grpSpPr>
        <p:sp>
          <p:nvSpPr>
            <p:cNvPr id="23" name="Isosceles Triangle 22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 userDrawn="1"/>
        </p:nvSpPr>
        <p:spPr>
          <a:xfrm>
            <a:off x="8410574" y="13773"/>
            <a:ext cx="733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D1979C8-7284-479F-8A15-DF92145F6DDA}" type="slidenum">
              <a:rPr lang="en-US" sz="1700" b="0" spc="40" baseline="0" smtClean="0">
                <a:solidFill>
                  <a:srgbClr val="004874"/>
                </a:solidFill>
                <a:latin typeface="Impact" panose="020B0806030902050204" pitchFamily="34" charset="0"/>
              </a:rPr>
              <a:pPr algn="r"/>
              <a:t>‹#›</a:t>
            </a:fld>
            <a:endParaRPr lang="en-US" sz="1700" b="0" spc="40" baseline="0" dirty="0">
              <a:solidFill>
                <a:srgbClr val="004874"/>
              </a:solidFill>
              <a:latin typeface="Impact" panose="020B0806030902050204" pitchFamily="34" charset="0"/>
            </a:endParaRPr>
          </a:p>
        </p:txBody>
      </p:sp>
      <p:pic>
        <p:nvPicPr>
          <p:cNvPr id="26" name="Picture 25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  <p:grpSp>
        <p:nvGrpSpPr>
          <p:cNvPr id="27" name="Group 26"/>
          <p:cNvGrpSpPr/>
          <p:nvPr userDrawn="1"/>
        </p:nvGrpSpPr>
        <p:grpSpPr>
          <a:xfrm rot="10800000" flipH="1" flipV="1">
            <a:off x="8553860" y="5040637"/>
            <a:ext cx="592563" cy="1820427"/>
            <a:chOff x="8515350" y="5037573"/>
            <a:chExt cx="628650" cy="1820427"/>
          </a:xfrm>
        </p:grpSpPr>
        <p:sp>
          <p:nvSpPr>
            <p:cNvPr id="28" name="Isosceles Triangle 27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6989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05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991981"/>
            <a:ext cx="9144000" cy="5104019"/>
            <a:chOff x="0" y="991981"/>
            <a:chExt cx="9144000" cy="4951619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991981"/>
              <a:ext cx="9144000" cy="4951619"/>
            </a:xfrm>
            <a:prstGeom prst="rect">
              <a:avLst/>
            </a:prstGeom>
            <a:solidFill>
              <a:srgbClr val="275A99">
                <a:alpha val="16000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0" y="1017198"/>
              <a:ext cx="9144000" cy="490118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0000">
                  <a:srgbClr val="F6F6F6"/>
                </a:gs>
                <a:gs pos="72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 userDrawn="1"/>
        </p:nvSpPr>
        <p:spPr>
          <a:xfrm>
            <a:off x="5882795" y="6070006"/>
            <a:ext cx="2438400" cy="787994"/>
          </a:xfrm>
          <a:prstGeom prst="rect">
            <a:avLst/>
          </a:prstGeom>
          <a:gradFill flip="none" rotWithShape="1">
            <a:gsLst>
              <a:gs pos="55720">
                <a:srgbClr val="002C47">
                  <a:alpha val="11000"/>
                </a:srgbClr>
              </a:gs>
              <a:gs pos="10000">
                <a:srgbClr val="002C47">
                  <a:alpha val="0"/>
                </a:srgbClr>
              </a:gs>
              <a:gs pos="100000">
                <a:srgbClr val="002C47">
                  <a:alpha val="34000"/>
                </a:srgb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6474454" y="-1933"/>
            <a:ext cx="2047874" cy="1019623"/>
          </a:xfrm>
          <a:prstGeom prst="rect">
            <a:avLst/>
          </a:prstGeom>
          <a:gradFill flip="none" rotWithShape="1">
            <a:gsLst>
              <a:gs pos="81000">
                <a:schemeClr val="tx1">
                  <a:alpha val="14000"/>
                </a:schemeClr>
              </a:gs>
              <a:gs pos="10000">
                <a:srgbClr val="002C47">
                  <a:alpha val="0"/>
                </a:srgbClr>
              </a:gs>
              <a:gs pos="100000">
                <a:schemeClr val="tx1">
                  <a:alpha val="34000"/>
                </a:schemeClr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66253"/>
          <a:stretch/>
        </p:blipFill>
        <p:spPr>
          <a:xfrm>
            <a:off x="7498391" y="284"/>
            <a:ext cx="1645609" cy="6857433"/>
          </a:xfrm>
          <a:prstGeom prst="rect">
            <a:avLst/>
          </a:prstGeom>
          <a:effectLst/>
        </p:spPr>
      </p:pic>
      <p:grpSp>
        <p:nvGrpSpPr>
          <p:cNvPr id="10" name="Group 9"/>
          <p:cNvGrpSpPr/>
          <p:nvPr userDrawn="1"/>
        </p:nvGrpSpPr>
        <p:grpSpPr>
          <a:xfrm flipV="1">
            <a:off x="8515350" y="0"/>
            <a:ext cx="628650" cy="1820427"/>
            <a:chOff x="8515350" y="5037573"/>
            <a:chExt cx="628650" cy="1820427"/>
          </a:xfrm>
        </p:grpSpPr>
        <p:sp>
          <p:nvSpPr>
            <p:cNvPr id="11" name="Isosceles Triangle 10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 userDrawn="1"/>
        </p:nvSpPr>
        <p:spPr>
          <a:xfrm>
            <a:off x="8410574" y="13773"/>
            <a:ext cx="733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D1979C8-7284-479F-8A15-DF92145F6DDA}" type="slidenum">
              <a:rPr lang="en-US" sz="1700" b="0" spc="40" baseline="0" smtClean="0">
                <a:solidFill>
                  <a:srgbClr val="004874"/>
                </a:solidFill>
                <a:latin typeface="Impact" panose="020B0806030902050204" pitchFamily="34" charset="0"/>
              </a:rPr>
              <a:pPr algn="r"/>
              <a:t>‹#›</a:t>
            </a:fld>
            <a:endParaRPr lang="en-US" sz="1700" b="0" spc="40" baseline="0" dirty="0">
              <a:solidFill>
                <a:srgbClr val="004874"/>
              </a:solidFill>
              <a:latin typeface="Impact" panose="020B0806030902050204" pitchFamily="34" charset="0"/>
            </a:endParaRPr>
          </a:p>
        </p:txBody>
      </p:sp>
      <p:pic>
        <p:nvPicPr>
          <p:cNvPr id="14" name="Picture 13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 rot="10800000" flipH="1" flipV="1">
            <a:off x="8553860" y="5040637"/>
            <a:ext cx="592563" cy="1820427"/>
            <a:chOff x="8515350" y="5037573"/>
            <a:chExt cx="628650" cy="1820427"/>
          </a:xfrm>
        </p:grpSpPr>
        <p:sp>
          <p:nvSpPr>
            <p:cNvPr id="16" name="Isosceles Triangle 15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54068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-Background.png"/>
          <p:cNvPicPr>
            <a:picLocks noChangeAspect="1"/>
          </p:cNvPicPr>
          <p:nvPr userDrawn="1"/>
        </p:nvPicPr>
        <p:blipFill rotWithShape="1">
          <a:blip r:embed="rId28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" b="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17489"/>
            <a:ext cx="6908800" cy="774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9470"/>
            <a:ext cx="6908800" cy="465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9"/>
          <a:srcRect r="66253"/>
          <a:stretch/>
        </p:blipFill>
        <p:spPr>
          <a:xfrm>
            <a:off x="7498391" y="284"/>
            <a:ext cx="1645609" cy="6857433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 flipV="1">
            <a:off x="8515350" y="0"/>
            <a:ext cx="628650" cy="1820427"/>
            <a:chOff x="8515350" y="5037573"/>
            <a:chExt cx="628650" cy="1820427"/>
          </a:xfrm>
        </p:grpSpPr>
        <p:sp>
          <p:nvSpPr>
            <p:cNvPr id="16" name="Isosceles Triangle 15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 userDrawn="1"/>
        </p:nvSpPr>
        <p:spPr>
          <a:xfrm>
            <a:off x="8410574" y="13773"/>
            <a:ext cx="733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D1979C8-7284-479F-8A15-DF92145F6DDA}" type="slidenum">
              <a:rPr lang="en-US" sz="1700" b="0" spc="40" baseline="0" smtClean="0">
                <a:solidFill>
                  <a:srgbClr val="004874"/>
                </a:solidFill>
                <a:latin typeface="Impact" panose="020B0806030902050204" pitchFamily="34" charset="0"/>
              </a:rPr>
              <a:pPr algn="r"/>
              <a:t>‹#›</a:t>
            </a:fld>
            <a:endParaRPr lang="en-US" sz="1700" b="0" spc="40" baseline="0" dirty="0">
              <a:solidFill>
                <a:srgbClr val="004874"/>
              </a:solidFill>
              <a:latin typeface="Impact" panose="020B0806030902050204" pitchFamily="34" charset="0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 rot="10800000" flipH="1" flipV="1">
            <a:off x="8553860" y="5040637"/>
            <a:ext cx="592563" cy="1820427"/>
            <a:chOff x="8515350" y="5037573"/>
            <a:chExt cx="628650" cy="1820427"/>
          </a:xfrm>
        </p:grpSpPr>
        <p:sp>
          <p:nvSpPr>
            <p:cNvPr id="11" name="Isosceles Triangle 10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20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51" r:id="rId3"/>
    <p:sldLayoutId id="2147483650" r:id="rId4"/>
    <p:sldLayoutId id="2147483652" r:id="rId5"/>
    <p:sldLayoutId id="2147483660" r:id="rId6"/>
    <p:sldLayoutId id="2147483654" r:id="rId7"/>
    <p:sldLayoutId id="2147483655" r:id="rId8"/>
    <p:sldLayoutId id="2147483661" r:id="rId9"/>
    <p:sldLayoutId id="2147483657" r:id="rId10"/>
    <p:sldLayoutId id="2147483676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3" r:id="rId17"/>
    <p:sldLayoutId id="2147483675" r:id="rId18"/>
    <p:sldLayoutId id="2147483674" r:id="rId19"/>
    <p:sldLayoutId id="2147483670" r:id="rId20"/>
    <p:sldLayoutId id="2147483668" r:id="rId21"/>
    <p:sldLayoutId id="2147483667" r:id="rId22"/>
    <p:sldLayoutId id="2147483671" r:id="rId23"/>
    <p:sldLayoutId id="2147483672" r:id="rId24"/>
    <p:sldLayoutId id="2147483677" r:id="rId25"/>
    <p:sldLayoutId id="2147483678" r:id="rId26"/>
  </p:sldLayoutIdLst>
  <p:txStyles>
    <p:titleStyle>
      <a:lvl1pPr algn="l" defTabSz="457200" rtl="0" eaLnBrk="1" latinLnBrk="0" hangingPunct="1">
        <a:lnSpc>
          <a:spcPct val="85000"/>
        </a:lnSpc>
        <a:spcBef>
          <a:spcPct val="0"/>
        </a:spcBef>
        <a:buNone/>
        <a:defRPr sz="3800" b="0" i="0" kern="1200" cap="small" spc="40" baseline="0">
          <a:gradFill>
            <a:gsLst>
              <a:gs pos="0">
                <a:srgbClr val="004874"/>
              </a:gs>
              <a:gs pos="100000">
                <a:srgbClr val="041F36"/>
              </a:gs>
            </a:gsLst>
            <a:lin ang="5400000" scaled="1"/>
          </a:gradFill>
          <a:latin typeface="Franklin Gothic Medium" panose="020B0603020102020204" pitchFamily="34" charset="0"/>
          <a:ea typeface="+mj-ea"/>
          <a:cs typeface="Franklin Gothic Medium" panose="020B06030201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spcAft>
          <a:spcPts val="600"/>
        </a:spcAft>
        <a:buClr>
          <a:srgbClr val="752832"/>
        </a:buClr>
        <a:buFont typeface="Wingdings" panose="05000000000000000000" pitchFamily="2" charset="2"/>
        <a:buChar char="Ø"/>
        <a:defRPr sz="3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600"/>
        </a:spcAft>
        <a:buClr>
          <a:srgbClr val="752832"/>
        </a:buClr>
        <a:buFont typeface="Arial" panose="020B0604020202020204" pitchFamily="34" charset="0"/>
        <a:buChar char="•"/>
        <a:defRPr sz="2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ts val="0"/>
        </a:spcBef>
        <a:spcAft>
          <a:spcPts val="600"/>
        </a:spcAft>
        <a:buClr>
          <a:srgbClr val="752832"/>
        </a:buClr>
        <a:buFont typeface="Myriad Pro" panose="020B0503030403020204" pitchFamily="34" charset="0"/>
        <a:buChar char="–"/>
        <a:defRPr sz="22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ts val="0"/>
        </a:spcBef>
        <a:spcAft>
          <a:spcPts val="600"/>
        </a:spcAft>
        <a:buClr>
          <a:srgbClr val="75283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ts val="0"/>
        </a:spcBef>
        <a:spcAft>
          <a:spcPts val="600"/>
        </a:spcAft>
        <a:buClr>
          <a:srgbClr val="752832"/>
        </a:buClr>
        <a:buFont typeface="Arial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l.gov/asp/evaluation/BIStudy/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ol.gov/asp/evaluation/completed-studies/ArmyUCX_ImplementReport_Final.pdf" TargetMode="Externa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dr.doleta.gov/directives/attach/TEGL/TEGL_19_13_Acc.pdf" TargetMode="External"/><Relationship Id="rId2" Type="http://schemas.openxmlformats.org/officeDocument/2006/relationships/hyperlink" Target="https://www.mynextmove.org/vets/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dr.doleta.gov/directives/attach/TEGL/TEGL_20_13_Acc.pdf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clear.dol.gov/" TargetMode="Externa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911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945831"/>
            <a:ext cx="67818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Fully transitioned and operational (3 months or more)</a:t>
            </a:r>
          </a:p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Recently transitioned (less than 3 months)</a:t>
            </a:r>
          </a:p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Currently in the process of transitioning </a:t>
            </a:r>
          </a:p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Still in planning stage but about to start (no later than October 1</a:t>
            </a:r>
            <a:r>
              <a:rPr lang="en-US" sz="2400" baseline="30000" dirty="0">
                <a:latin typeface="Arial" pitchFamily="34" charset="0"/>
                <a:cs typeface="Arial" pitchFamily="34" charset="0"/>
              </a:rPr>
              <a:t>st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" y="1524000"/>
            <a:ext cx="746760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Where are you in the process?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Transition to RESEA Model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927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5763" y="645010"/>
            <a:ext cx="5494337" cy="1168599"/>
          </a:xfrm>
        </p:spPr>
        <p:txBody>
          <a:bodyPr/>
          <a:lstStyle/>
          <a:p>
            <a:r>
              <a:rPr lang="en-US" dirty="0"/>
              <a:t>Peer Exchange	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81178" y="1717350"/>
            <a:ext cx="5240509" cy="893387"/>
          </a:xfrm>
        </p:spPr>
        <p:txBody>
          <a:bodyPr/>
          <a:lstStyle/>
          <a:p>
            <a:r>
              <a:rPr lang="en-US" dirty="0"/>
              <a:t>Wisconsin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932" y="2349461"/>
            <a:ext cx="2882594" cy="264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126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5" descr="PPT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457200"/>
            <a:ext cx="3594100" cy="697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12"/>
          <p:cNvSpPr txBox="1">
            <a:spLocks noChangeArrowheads="1"/>
          </p:cNvSpPr>
          <p:nvPr/>
        </p:nvSpPr>
        <p:spPr bwMode="auto">
          <a:xfrm>
            <a:off x="2501900" y="1089025"/>
            <a:ext cx="5642859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333333"/>
                </a:solidFill>
                <a:latin typeface="Calibri" pitchFamily="34" charset="0"/>
              </a:rPr>
              <a:t>Wisconsin RESEA Re-design Project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 dirty="0">
              <a:solidFill>
                <a:srgbClr val="333333"/>
              </a:solidFill>
              <a:latin typeface="Calibri" pitchFamily="34" charset="0"/>
            </a:endParaRPr>
          </a:p>
        </p:txBody>
      </p:sp>
      <p:sp>
        <p:nvSpPr>
          <p:cNvPr id="15364" name="Text Box 13"/>
          <p:cNvSpPr txBox="1">
            <a:spLocks noChangeArrowheads="1"/>
          </p:cNvSpPr>
          <p:nvPr/>
        </p:nvSpPr>
        <p:spPr bwMode="auto">
          <a:xfrm>
            <a:off x="3124200" y="4275613"/>
            <a:ext cx="526531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333333"/>
                </a:solidFill>
                <a:latin typeface="Calibri" pitchFamily="34" charset="0"/>
              </a:rPr>
              <a:t>Ann </a:t>
            </a:r>
            <a:r>
              <a:rPr lang="en-US" altLang="en-US" sz="2000" b="1" dirty="0" err="1">
                <a:solidFill>
                  <a:srgbClr val="333333"/>
                </a:solidFill>
                <a:latin typeface="Calibri" pitchFamily="34" charset="0"/>
              </a:rPr>
              <a:t>Astin</a:t>
            </a:r>
            <a:endParaRPr lang="en-US" altLang="en-US" sz="2000" b="1" dirty="0">
              <a:solidFill>
                <a:srgbClr val="333333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333333"/>
                </a:solidFill>
                <a:latin typeface="Calibri" pitchFamily="34" charset="0"/>
              </a:rPr>
              <a:t>RESEA Program Coordinator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333333"/>
                </a:solidFill>
                <a:latin typeface="Calibri" pitchFamily="34" charset="0"/>
              </a:rPr>
              <a:t>Division of Employment and Training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333333"/>
                </a:solidFill>
                <a:latin typeface="Calibri" pitchFamily="34" charset="0"/>
              </a:rPr>
              <a:t>Department of Workforce Development</a:t>
            </a:r>
            <a:r>
              <a:rPr lang="en-US" altLang="en-US" sz="2000" dirty="0">
                <a:solidFill>
                  <a:srgbClr val="333333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15365" name="Picture 14" descr="swoosh_trans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2273300"/>
            <a:ext cx="624840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6" descr="new DWD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905000"/>
            <a:ext cx="222726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13"/>
          <p:cNvSpPr txBox="1">
            <a:spLocks noChangeArrowheads="1"/>
          </p:cNvSpPr>
          <p:nvPr/>
        </p:nvSpPr>
        <p:spPr bwMode="auto">
          <a:xfrm>
            <a:off x="2557709" y="2819400"/>
            <a:ext cx="6477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333333"/>
                </a:solidFill>
                <a:latin typeface="Calibri" pitchFamily="34" charset="0"/>
              </a:rPr>
              <a:t>Kristine Porter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333333"/>
                </a:solidFill>
                <a:latin typeface="Calibri" pitchFamily="34" charset="0"/>
              </a:rPr>
              <a:t>Bureau Director, Job Service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333333"/>
                </a:solidFill>
                <a:latin typeface="Calibri" pitchFamily="34" charset="0"/>
              </a:rPr>
              <a:t>Division of Employment and Training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333333"/>
                </a:solidFill>
                <a:latin typeface="Calibri" pitchFamily="34" charset="0"/>
              </a:rPr>
              <a:t>Department of Workforce Development</a:t>
            </a:r>
            <a:r>
              <a:rPr lang="en-US" altLang="en-US" sz="2000" dirty="0">
                <a:solidFill>
                  <a:srgbClr val="333333"/>
                </a:solidFill>
                <a:latin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6193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PT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04800"/>
            <a:ext cx="10363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color_rev_portra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4925"/>
            <a:ext cx="12192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30175" y="-17463"/>
            <a:ext cx="7391400" cy="70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Calibri" pitchFamily="34" charset="0"/>
              </a:rPr>
              <a:t>Opportunities for Improvement</a:t>
            </a:r>
            <a:endParaRPr lang="en-US" altLang="en-US" sz="18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" name="Rectangle 2"/>
          <p:cNvSpPr/>
          <p:nvPr/>
        </p:nvSpPr>
        <p:spPr>
          <a:xfrm>
            <a:off x="428625" y="1676400"/>
            <a:ext cx="8105775" cy="63404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Calibri" panose="020F0502020204030204" pitchFamily="34" charset="0"/>
              </a:rPr>
              <a:t>Only able to serve RES participants in-person at </a:t>
            </a:r>
            <a:r>
              <a:rPr lang="en-US" altLang="en-US" sz="2400" b="1" dirty="0">
                <a:solidFill>
                  <a:srgbClr val="F7921E"/>
                </a:solidFill>
                <a:latin typeface="Calibri" panose="020F0502020204030204" pitchFamily="34" charset="0"/>
              </a:rPr>
              <a:t>local job centers</a:t>
            </a:r>
            <a:r>
              <a:rPr lang="en-US" altLang="en-US" sz="2400" dirty="0">
                <a:latin typeface="Calibri" panose="020F0502020204030204" pitchFamily="34" charset="0"/>
              </a:rPr>
              <a:t>. 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altLang="en-US" sz="2400" dirty="0">
              <a:latin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Calibri" panose="020F0502020204030204" pitchFamily="34" charset="0"/>
              </a:rPr>
              <a:t>During </a:t>
            </a:r>
            <a:r>
              <a:rPr lang="en-US" altLang="en-US" sz="2400" b="1" dirty="0">
                <a:solidFill>
                  <a:srgbClr val="F7921E"/>
                </a:solidFill>
                <a:latin typeface="Calibri" panose="020F0502020204030204" pitchFamily="34" charset="0"/>
              </a:rPr>
              <a:t>peak unemployment </a:t>
            </a:r>
            <a:r>
              <a:rPr lang="en-US" altLang="en-US" sz="2400" dirty="0">
                <a:latin typeface="Calibri" panose="020F0502020204030204" pitchFamily="34" charset="0"/>
              </a:rPr>
              <a:t>levels, only </a:t>
            </a:r>
            <a:r>
              <a:rPr lang="en-US" altLang="en-US" sz="2400" b="1" dirty="0">
                <a:solidFill>
                  <a:srgbClr val="F7921E"/>
                </a:solidFill>
                <a:latin typeface="Calibri" panose="020F0502020204030204" pitchFamily="34" charset="0"/>
              </a:rPr>
              <a:t>25% </a:t>
            </a:r>
            <a:r>
              <a:rPr lang="en-US" altLang="en-US" sz="2400" dirty="0">
                <a:latin typeface="Calibri" panose="020F0502020204030204" pitchFamily="34" charset="0"/>
              </a:rPr>
              <a:t>of eligible persons were served.  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n-US" altLang="en-US" sz="2400" dirty="0">
              <a:latin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Calibri" panose="020F0502020204030204" pitchFamily="34" charset="0"/>
              </a:rPr>
              <a:t>One-size fits all approach; did not address </a:t>
            </a:r>
            <a:r>
              <a:rPr lang="en-US" altLang="en-US" sz="2400" b="1" dirty="0">
                <a:solidFill>
                  <a:srgbClr val="F7921E"/>
                </a:solidFill>
                <a:latin typeface="Calibri" panose="020F0502020204030204" pitchFamily="34" charset="0"/>
              </a:rPr>
              <a:t>level of need. 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n-US" altLang="en-US" sz="2400" b="1" dirty="0">
              <a:solidFill>
                <a:srgbClr val="F7921E"/>
              </a:solidFill>
              <a:latin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Sessions were scheduled without considering attendees </a:t>
            </a:r>
            <a:r>
              <a:rPr lang="en-US" altLang="en-US" sz="2400" b="1" dirty="0">
                <a:solidFill>
                  <a:srgbClr val="F7921E"/>
                </a:solidFill>
                <a:latin typeface="Calibri" panose="020F0502020204030204" pitchFamily="34" charset="0"/>
              </a:rPr>
              <a:t>actual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>
                <a:solidFill>
                  <a:srgbClr val="F7921E"/>
                </a:solidFill>
                <a:latin typeface="Calibri" panose="020F0502020204030204" pitchFamily="34" charset="0"/>
              </a:rPr>
              <a:t>availability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.  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Attendance rates were </a:t>
            </a:r>
            <a:r>
              <a:rPr lang="en-US" altLang="en-US" sz="2400" b="1" dirty="0">
                <a:solidFill>
                  <a:srgbClr val="F7921E"/>
                </a:solidFill>
                <a:latin typeface="Calibri" panose="020F0502020204030204" pitchFamily="34" charset="0"/>
              </a:rPr>
              <a:t>low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ea typeface="Times New Roman"/>
              <a:cs typeface="Courier New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n-US" altLang="en-US" sz="3600" b="1" dirty="0">
              <a:solidFill>
                <a:srgbClr val="F7921E"/>
              </a:solidFill>
              <a:latin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n-US" altLang="en-US" sz="3600" dirty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7FBA41"/>
              </a:buClr>
              <a:buFont typeface="Wingdings 3"/>
              <a:buChar char=""/>
              <a:tabLst>
                <a:tab pos="685800" algn="l"/>
              </a:tabLst>
              <a:defRPr/>
            </a:pPr>
            <a:endParaRPr lang="en-US" sz="2400" dirty="0">
              <a:latin typeface="Times New Roman"/>
              <a:ea typeface="Times New Roman"/>
              <a:cs typeface="Courier New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36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PT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04800"/>
            <a:ext cx="10363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color_rev_portra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4925"/>
            <a:ext cx="12192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30175" y="-17463"/>
            <a:ext cx="7391400" cy="70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Calibri" pitchFamily="34" charset="0"/>
              </a:rPr>
              <a:t>Key Components</a:t>
            </a:r>
            <a:endParaRPr lang="en-US" altLang="en-US" sz="18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414" name="Rectangle 2"/>
          <p:cNvSpPr>
            <a:spLocks noChangeArrowheads="1"/>
          </p:cNvSpPr>
          <p:nvPr/>
        </p:nvSpPr>
        <p:spPr bwMode="auto">
          <a:xfrm>
            <a:off x="304800" y="1450975"/>
            <a:ext cx="5562600" cy="523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Online Orientation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Online </a:t>
            </a:r>
            <a:r>
              <a:rPr lang="en-US" altLang="en-US" sz="2000" b="1" dirty="0">
                <a:solidFill>
                  <a:srgbClr val="F7921E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Assessment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Scoring/Automated Triaging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Online </a:t>
            </a:r>
            <a:r>
              <a:rPr lang="en-US" altLang="en-US" sz="2000" b="1" dirty="0">
                <a:solidFill>
                  <a:srgbClr val="F7921E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Tutorials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Self Scheduling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Use of Email for Communication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Increased </a:t>
            </a:r>
            <a:r>
              <a:rPr lang="en-US" altLang="en-US" sz="2000" b="1" dirty="0">
                <a:solidFill>
                  <a:srgbClr val="F7921E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UI/DET coordination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Law/Policy Changes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Communications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Blip>
                <a:blip r:embed="rId5"/>
              </a:buBlip>
            </a:pPr>
            <a:endParaRPr lang="en-US" altLang="en-US" sz="28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200" dirty="0">
              <a:latin typeface="Calibri" pitchFamily="34" charset="0"/>
            </a:endParaRPr>
          </a:p>
        </p:txBody>
      </p:sp>
      <p:pic>
        <p:nvPicPr>
          <p:cNvPr id="17415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1625600"/>
            <a:ext cx="3505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566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PT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04800"/>
            <a:ext cx="10363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color_rev_portra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4925"/>
            <a:ext cx="12192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30175" y="-17463"/>
            <a:ext cx="7391400" cy="132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Calibri" pitchFamily="34" charset="0"/>
              </a:rPr>
              <a:t>Key Components: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Calibri" pitchFamily="34" charset="0"/>
              </a:rPr>
              <a:t>Online Orientation</a:t>
            </a:r>
            <a:endParaRPr lang="en-US" altLang="en-US" sz="18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843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90" y="1274305"/>
            <a:ext cx="7043885" cy="477998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338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PT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04800"/>
            <a:ext cx="10363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color_rev_portra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4925"/>
            <a:ext cx="12192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30175" y="-17463"/>
            <a:ext cx="7391400" cy="132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Calibri" pitchFamily="34" charset="0"/>
              </a:rPr>
              <a:t>Key Components: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Calibri" pitchFamily="34" charset="0"/>
              </a:rPr>
              <a:t>Online Orientation</a:t>
            </a:r>
            <a:endParaRPr lang="en-US" altLang="en-US" sz="18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9462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31" y="1323975"/>
            <a:ext cx="5262544" cy="47563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747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PT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04800"/>
            <a:ext cx="10363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color_rev_portra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4925"/>
            <a:ext cx="12192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30175" y="-17463"/>
            <a:ext cx="7391400" cy="132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Calibri" pitchFamily="34" charset="0"/>
              </a:rPr>
              <a:t>Key Components: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Calibri" pitchFamily="34" charset="0"/>
              </a:rPr>
              <a:t>Online Assessment - Questions</a:t>
            </a:r>
            <a:endParaRPr lang="en-US" altLang="en-US" sz="18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048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06" y="1306513"/>
            <a:ext cx="6202306" cy="4839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57463"/>
            <a:ext cx="1533525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3657600"/>
            <a:ext cx="1525588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992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PT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04800"/>
            <a:ext cx="10363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color_rev_portra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4925"/>
            <a:ext cx="12192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30175" y="-17463"/>
            <a:ext cx="7391400" cy="132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Calibri" pitchFamily="34" charset="0"/>
              </a:rPr>
              <a:t>Key Components: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Calibri" pitchFamily="34" charset="0"/>
              </a:rPr>
              <a:t>Online Assessment - Results</a:t>
            </a:r>
            <a:endParaRPr lang="en-US" altLang="en-US" sz="18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150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1510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676" y="1338263"/>
            <a:ext cx="4788424" cy="479544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725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PT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04800"/>
            <a:ext cx="10363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color_rev_portra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4925"/>
            <a:ext cx="12192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30175" y="-17463"/>
            <a:ext cx="7391400" cy="132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Calibri" pitchFamily="34" charset="0"/>
              </a:rPr>
              <a:t>Key Components: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Calibri" pitchFamily="34" charset="0"/>
              </a:rPr>
              <a:t>Scoring/Automated</a:t>
            </a:r>
            <a:r>
              <a:rPr lang="en-US" altLang="en-US" sz="180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4000" b="1">
                <a:solidFill>
                  <a:schemeClr val="bg1"/>
                </a:solidFill>
                <a:latin typeface="Calibri" pitchFamily="34" charset="0"/>
              </a:rPr>
              <a:t>Triaging</a:t>
            </a:r>
          </a:p>
        </p:txBody>
      </p:sp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2534" name="TextBox 1"/>
          <p:cNvSpPr txBox="1">
            <a:spLocks noChangeArrowheads="1"/>
          </p:cNvSpPr>
          <p:nvPr/>
        </p:nvSpPr>
        <p:spPr bwMode="auto">
          <a:xfrm>
            <a:off x="3400425" y="1554163"/>
            <a:ext cx="2343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Calibri" pitchFamily="34" charset="0"/>
                <a:ea typeface="Calibri" pitchFamily="34" charset="0"/>
                <a:cs typeface="Calibri" pitchFamily="34" charset="0"/>
              </a:rPr>
              <a:t>Scoring Bar</a:t>
            </a:r>
          </a:p>
        </p:txBody>
      </p:sp>
      <p:pic>
        <p:nvPicPr>
          <p:cNvPr id="2253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4276"/>
            <a:ext cx="8031056" cy="283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419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981" y="1280052"/>
            <a:ext cx="4980609" cy="1470025"/>
          </a:xfrm>
        </p:spPr>
        <p:txBody>
          <a:bodyPr/>
          <a:lstStyle/>
          <a:p>
            <a:r>
              <a:rPr lang="en-US" dirty="0"/>
              <a:t>Implementation of Fiscal Year 2016 RESEA Grants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6660" y="2804462"/>
            <a:ext cx="5024782" cy="13263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 sz="1400" dirty="0">
                <a:latin typeface="Franklin Gothic Medium" panose="020B0603020102020204" pitchFamily="34" charset="0"/>
              </a:rPr>
              <a:t>Office of Unemployment Insurance</a:t>
            </a:r>
          </a:p>
          <a:p>
            <a:r>
              <a:rPr lang="en-US" sz="1400" dirty="0">
                <a:latin typeface="Franklin Gothic Medium" panose="020B0603020102020204" pitchFamily="34" charset="0"/>
              </a:rPr>
              <a:t>Employment and Training Administration</a:t>
            </a:r>
          </a:p>
          <a:p>
            <a:r>
              <a:rPr lang="en-US" sz="1400" dirty="0">
                <a:latin typeface="Franklin Gothic Medium" panose="020B0603020102020204" pitchFamily="34" charset="0"/>
              </a:rPr>
              <a:t>U.S Department of Labor</a:t>
            </a:r>
          </a:p>
        </p:txBody>
      </p:sp>
    </p:spTree>
    <p:extLst>
      <p:ext uri="{BB962C8B-B14F-4D97-AF65-F5344CB8AC3E}">
        <p14:creationId xmlns:p14="http://schemas.microsoft.com/office/powerpoint/2010/main" val="403076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PT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04800"/>
            <a:ext cx="10363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color_rev_portra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4925"/>
            <a:ext cx="12192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30175" y="-17463"/>
            <a:ext cx="739140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Calibri" pitchFamily="34" charset="0"/>
              </a:rPr>
              <a:t>Key Components: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Calibri" pitchFamily="34" charset="0"/>
              </a:rPr>
              <a:t>Scoring/Automated</a:t>
            </a:r>
            <a:r>
              <a:rPr lang="en-US" altLang="en-US" sz="160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3600" b="1">
                <a:solidFill>
                  <a:schemeClr val="bg1"/>
                </a:solidFill>
                <a:latin typeface="Calibri" pitchFamily="34" charset="0"/>
              </a:rPr>
              <a:t>Triaging - Results</a:t>
            </a:r>
          </a:p>
        </p:txBody>
      </p:sp>
      <p:sp>
        <p:nvSpPr>
          <p:cNvPr id="2355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355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977" y="1295400"/>
            <a:ext cx="5092045" cy="479054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361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PT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04800"/>
            <a:ext cx="10363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color_rev_portra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4925"/>
            <a:ext cx="12192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30175" y="-17463"/>
            <a:ext cx="7391400" cy="132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Calibri" pitchFamily="34" charset="0"/>
              </a:rPr>
              <a:t>Key Components: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Calibri" pitchFamily="34" charset="0"/>
              </a:rPr>
              <a:t>Self Scheduling</a:t>
            </a:r>
          </a:p>
        </p:txBody>
      </p:sp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 r="3632"/>
          <a:stretch>
            <a:fillRect/>
          </a:stretch>
        </p:blipFill>
        <p:spPr bwMode="auto">
          <a:xfrm>
            <a:off x="631110" y="1220763"/>
            <a:ext cx="6570968" cy="48689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138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PT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04800"/>
            <a:ext cx="10363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color_rev_portra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4925"/>
            <a:ext cx="12192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30175" y="-17463"/>
            <a:ext cx="7391400" cy="132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Calibri" pitchFamily="34" charset="0"/>
              </a:rPr>
              <a:t>Key Components: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Calibri" pitchFamily="34" charset="0"/>
              </a:rPr>
              <a:t>Email Communications</a:t>
            </a:r>
          </a:p>
        </p:txBody>
      </p:sp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560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447800"/>
            <a:ext cx="8128429" cy="36992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280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PT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04800"/>
            <a:ext cx="10363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olor_rev_portra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4925"/>
            <a:ext cx="12192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30175" y="-17463"/>
            <a:ext cx="73914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Calibri" pitchFamily="34" charset="0"/>
              </a:rPr>
              <a:t>Key Components: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Calibri" pitchFamily="34" charset="0"/>
              </a:rPr>
              <a:t>Increased UI/DET coordination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Calibri" pitchFamily="34" charset="0"/>
              </a:rPr>
              <a:t>s</a:t>
            </a:r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66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t="3075" r="2168"/>
          <a:stretch>
            <a:fillRect/>
          </a:stretch>
        </p:blipFill>
        <p:spPr bwMode="auto">
          <a:xfrm>
            <a:off x="443061" y="1204389"/>
            <a:ext cx="6919274" cy="48793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411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PPT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04800"/>
            <a:ext cx="10363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color_rev_portra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4925"/>
            <a:ext cx="12192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30175" y="-17463"/>
            <a:ext cx="7391400" cy="132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Calibri" pitchFamily="34" charset="0"/>
              </a:rPr>
              <a:t>Key Components: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Calibri" pitchFamily="34" charset="0"/>
              </a:rPr>
              <a:t>Increased UI/DET coordination</a:t>
            </a:r>
          </a:p>
        </p:txBody>
      </p:sp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t="1456" r="2444"/>
          <a:stretch>
            <a:fillRect/>
          </a:stretch>
        </p:blipFill>
        <p:spPr bwMode="auto">
          <a:xfrm>
            <a:off x="975788" y="1230983"/>
            <a:ext cx="6545787" cy="484564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571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PT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04800"/>
            <a:ext cx="10363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color_rev_portra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4925"/>
            <a:ext cx="12192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30175" y="-17463"/>
            <a:ext cx="7391400" cy="132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Calibri" pitchFamily="34" charset="0"/>
              </a:rPr>
              <a:t>Lessons Learned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867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79" name="Rectangle 1"/>
          <p:cNvSpPr>
            <a:spLocks noChangeArrowheads="1"/>
          </p:cNvSpPr>
          <p:nvPr/>
        </p:nvSpPr>
        <p:spPr bwMode="auto">
          <a:xfrm>
            <a:off x="228600" y="1617663"/>
            <a:ext cx="8686800" cy="53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800">
                <a:latin typeface="Calibri" pitchFamily="34" charset="0"/>
                <a:ea typeface="Calibri" pitchFamily="34" charset="0"/>
                <a:cs typeface="Calibri" pitchFamily="34" charset="0"/>
              </a:rPr>
              <a:t>Dedicated cross-division test environment</a:t>
            </a:r>
          </a:p>
          <a:p>
            <a:pPr eaLnBrk="1" hangingPunct="1">
              <a:spcBef>
                <a:spcPct val="0"/>
              </a:spcBef>
            </a:pPr>
            <a:endParaRPr lang="en-US" altLang="en-US" sz="2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800">
                <a:latin typeface="Calibri" pitchFamily="34" charset="0"/>
                <a:ea typeface="Calibri" pitchFamily="34" charset="0"/>
                <a:cs typeface="Calibri" pitchFamily="34" charset="0"/>
              </a:rPr>
              <a:t>Formalizing external communications planning</a:t>
            </a:r>
          </a:p>
          <a:p>
            <a:pPr eaLnBrk="1" hangingPunct="1">
              <a:spcBef>
                <a:spcPct val="0"/>
              </a:spcBef>
            </a:pPr>
            <a:endParaRPr lang="en-US" altLang="en-US" sz="2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800">
                <a:latin typeface="Calibri" pitchFamily="34" charset="0"/>
                <a:ea typeface="Calibri" pitchFamily="34" charset="0"/>
                <a:cs typeface="Calibri" pitchFamily="34" charset="0"/>
              </a:rPr>
              <a:t>Create cross divisional team with open communication</a:t>
            </a:r>
          </a:p>
          <a:p>
            <a:pPr eaLnBrk="1" hangingPunct="1">
              <a:spcBef>
                <a:spcPct val="0"/>
              </a:spcBef>
            </a:pPr>
            <a:endParaRPr lang="en-US" altLang="en-US" sz="2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800">
                <a:latin typeface="Calibri" pitchFamily="34" charset="0"/>
                <a:ea typeface="Calibri" pitchFamily="34" charset="0"/>
                <a:cs typeface="Calibri" pitchFamily="34" charset="0"/>
              </a:rPr>
              <a:t>Shared Statement of Work</a:t>
            </a:r>
          </a:p>
          <a:p>
            <a:pPr eaLnBrk="1" hangingPunct="1">
              <a:spcBef>
                <a:spcPct val="0"/>
              </a:spcBef>
            </a:pPr>
            <a:endParaRPr lang="en-US" altLang="en-US" sz="28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800">
                <a:latin typeface="Calibri" pitchFamily="34" charset="0"/>
                <a:ea typeface="Calibri" pitchFamily="34" charset="0"/>
                <a:cs typeface="Calibri" pitchFamily="34" charset="0"/>
              </a:rPr>
              <a:t>Early definition of reporting and performance              requirements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449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PPT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04800"/>
            <a:ext cx="10363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color_rev_portra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4925"/>
            <a:ext cx="12192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30175" y="-17463"/>
            <a:ext cx="7391400" cy="132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Calibri" pitchFamily="34" charset="0"/>
              </a:rPr>
              <a:t>Best Practices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970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7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9943" name="Rectangle 1"/>
          <p:cNvSpPr>
            <a:spLocks noChangeArrowheads="1"/>
          </p:cNvSpPr>
          <p:nvPr/>
        </p:nvSpPr>
        <p:spPr bwMode="auto">
          <a:xfrm>
            <a:off x="130175" y="1509713"/>
            <a:ext cx="8153400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en-US" altLang="en-US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Use of tableau for dashboards, metrics, local management reporting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US" altLang="en-US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Executive commitment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US" altLang="en-US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Self-automated scheduling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US" altLang="en-US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Fluid cross-divisional communication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US" altLang="en-US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Real time integration for compliance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en-US" sz="3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2970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2286000"/>
            <a:ext cx="33813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009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PT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04800"/>
            <a:ext cx="10363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color_rev_portra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4925"/>
            <a:ext cx="12192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30175" y="-17463"/>
            <a:ext cx="7391400" cy="132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Calibri" pitchFamily="34" charset="0"/>
              </a:rPr>
              <a:t>Outcomes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72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7" name="Rectangle 1"/>
          <p:cNvSpPr>
            <a:spLocks noChangeArrowheads="1"/>
          </p:cNvSpPr>
          <p:nvPr/>
        </p:nvSpPr>
        <p:spPr bwMode="auto">
          <a:xfrm>
            <a:off x="495300" y="1600200"/>
            <a:ext cx="8153400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00"/>
              </a:spcAft>
            </a:pPr>
            <a:r>
              <a:rPr lang="en-US" altLang="en-US" sz="3600">
                <a:latin typeface="Calibri" pitchFamily="34" charset="0"/>
                <a:ea typeface="Calibri" pitchFamily="34" charset="0"/>
                <a:cs typeface="Calibri" pitchFamily="34" charset="0"/>
              </a:rPr>
              <a:t>Increased Compliance</a:t>
            </a:r>
          </a:p>
          <a:p>
            <a:pPr eaLnBrk="1" hangingPunct="1">
              <a:spcBef>
                <a:spcPct val="0"/>
              </a:spcBef>
              <a:spcAft>
                <a:spcPts val="200"/>
              </a:spcAft>
            </a:pPr>
            <a:r>
              <a:rPr lang="en-US" altLang="en-US" sz="3600">
                <a:latin typeface="Calibri" pitchFamily="34" charset="0"/>
                <a:ea typeface="Calibri" pitchFamily="34" charset="0"/>
                <a:cs typeface="Calibri" pitchFamily="34" charset="0"/>
              </a:rPr>
              <a:t>Increased Class Attendance</a:t>
            </a:r>
          </a:p>
          <a:p>
            <a:pPr eaLnBrk="1" hangingPunct="1">
              <a:spcBef>
                <a:spcPct val="0"/>
              </a:spcBef>
              <a:spcAft>
                <a:spcPts val="200"/>
              </a:spcAft>
            </a:pPr>
            <a:r>
              <a:rPr lang="en-US" altLang="en-US" sz="3600">
                <a:latin typeface="Calibri" pitchFamily="34" charset="0"/>
                <a:ea typeface="Calibri" pitchFamily="34" charset="0"/>
                <a:cs typeface="Calibri" pitchFamily="34" charset="0"/>
              </a:rPr>
              <a:t>New Metrics and Reporting Numbers</a:t>
            </a:r>
          </a:p>
        </p:txBody>
      </p:sp>
      <p:pic>
        <p:nvPicPr>
          <p:cNvPr id="3072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5" y="3649663"/>
            <a:ext cx="493395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84143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PT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04800"/>
            <a:ext cx="10363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color_rev_portra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4925"/>
            <a:ext cx="12192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30175" y="-17463"/>
            <a:ext cx="739140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Calibri" pitchFamily="34" charset="0"/>
              </a:rPr>
              <a:t>Outcomes: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Calibri" pitchFamily="34" charset="0"/>
              </a:rPr>
              <a:t>Reemployment Services Dashboard</a:t>
            </a:r>
          </a:p>
        </p:txBody>
      </p:sp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175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92" y="1244600"/>
            <a:ext cx="5825765" cy="465844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316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PPT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04800"/>
            <a:ext cx="10363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color_rev_portra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4925"/>
            <a:ext cx="12192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30175" y="-17463"/>
            <a:ext cx="739140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Calibri" pitchFamily="34" charset="0"/>
              </a:rPr>
              <a:t>Outcomes: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Calibri" pitchFamily="34" charset="0"/>
              </a:rPr>
              <a:t>Completion Times</a:t>
            </a:r>
          </a:p>
        </p:txBody>
      </p:sp>
      <p:sp>
        <p:nvSpPr>
          <p:cNvPr id="3277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277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338" y="1244600"/>
            <a:ext cx="5974041" cy="48059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031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3814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2324" y="437620"/>
            <a:ext cx="5494337" cy="1168599"/>
          </a:xfrm>
        </p:spPr>
        <p:txBody>
          <a:bodyPr/>
          <a:lstStyle/>
          <a:p>
            <a:r>
              <a:rPr lang="en-US" dirty="0"/>
              <a:t>Peer Exchange	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47165" y="1425399"/>
            <a:ext cx="5240509" cy="893387"/>
          </a:xfrm>
        </p:spPr>
        <p:txBody>
          <a:bodyPr/>
          <a:lstStyle/>
          <a:p>
            <a:r>
              <a:rPr lang="en-US" dirty="0"/>
              <a:t>Massachusetts</a:t>
            </a:r>
          </a:p>
        </p:txBody>
      </p:sp>
      <p:pic>
        <p:nvPicPr>
          <p:cNvPr id="1026" name="Picture 2" descr="http://www.frontpagemag.com/sites/default/files/styles/article_full/public/uploads/2015/06/massachusetts-state-flag.jpg?itok=1ct6h5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49" y="2318787"/>
            <a:ext cx="4336330" cy="244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0859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topgraph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Content Placeholder 1"/>
          <p:cNvSpPr txBox="1">
            <a:spLocks/>
          </p:cNvSpPr>
          <p:nvPr/>
        </p:nvSpPr>
        <p:spPr bwMode="auto">
          <a:xfrm>
            <a:off x="457200" y="1600200"/>
            <a:ext cx="8229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4000" b="1">
                <a:solidFill>
                  <a:srgbClr val="003399"/>
                </a:solidFill>
              </a:rPr>
              <a:t>2016 Reemployment Services Eligibility Assessment Program (RESEA)</a:t>
            </a:r>
            <a:endParaRPr lang="en-US" altLang="en-US" sz="4000" b="1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872090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001000" cy="5334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en-US" sz="3500" b="1" dirty="0">
                <a:solidFill>
                  <a:srgbClr val="B85808"/>
                </a:solidFill>
              </a:rPr>
              <a:t> </a:t>
            </a:r>
            <a:r>
              <a:rPr lang="en-US" altLang="en-US" sz="3500" b="1" dirty="0">
                <a:solidFill>
                  <a:srgbClr val="B8580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RESEA Grant</a:t>
            </a:r>
            <a:endParaRPr lang="en-US" altLang="en-US" sz="35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7479384" cy="5145464"/>
          </a:xfrm>
        </p:spPr>
        <p:txBody>
          <a:bodyPr>
            <a:normAutofit lnSpcReduction="10000"/>
          </a:bodyPr>
          <a:lstStyle/>
          <a:p>
            <a:pPr marL="0" indent="0">
              <a:buFontTx/>
              <a:buNone/>
              <a:defRPr/>
            </a:pPr>
            <a:endParaRPr lang="en-US" altLang="en-US" sz="2400" dirty="0"/>
          </a:p>
          <a:p>
            <a:pPr marL="0" indent="0">
              <a:buFontTx/>
              <a:buNone/>
              <a:defRPr/>
            </a:pPr>
            <a:r>
              <a:rPr lang="en-US" altLang="en-US" sz="2400" dirty="0"/>
              <a:t>The Massachusetts RESEA Program is a UI Program that is administered by DCS, DUA and the One Stop Career Centers to:</a:t>
            </a:r>
          </a:p>
          <a:p>
            <a:pPr>
              <a:defRPr/>
            </a:pPr>
            <a:r>
              <a:rPr lang="en-US" altLang="en-US" sz="2400" dirty="0"/>
              <a:t>Provide individual re-employment services to each job seeker</a:t>
            </a:r>
          </a:p>
          <a:p>
            <a:pPr>
              <a:defRPr/>
            </a:pPr>
            <a:r>
              <a:rPr lang="en-US" altLang="en-US" sz="2400" dirty="0"/>
              <a:t>Determine continued eligibility for UI payments and detect and prevent improper UI Payments</a:t>
            </a:r>
          </a:p>
          <a:p>
            <a:pPr marL="0" indent="0">
              <a:buFontTx/>
              <a:buNone/>
              <a:defRPr/>
            </a:pPr>
            <a:endParaRPr lang="en-US" altLang="en-US" sz="2400" dirty="0"/>
          </a:p>
          <a:p>
            <a:pPr marL="0" indent="0">
              <a:buFontTx/>
              <a:buNone/>
              <a:defRPr/>
            </a:pPr>
            <a:endParaRPr lang="en-US" altLang="en-US" sz="2400" dirty="0"/>
          </a:p>
          <a:p>
            <a:pPr marL="0" indent="0" algn="ctr">
              <a:buFontTx/>
              <a:buNone/>
              <a:defRPr/>
            </a:pPr>
            <a:r>
              <a:rPr lang="en-US" altLang="en-US" sz="2400" b="1" dirty="0"/>
              <a:t>All eligible UI claimants are job seekers and must be</a:t>
            </a:r>
          </a:p>
          <a:p>
            <a:pPr marL="0" indent="0" algn="ctr">
              <a:buFontTx/>
              <a:buNone/>
              <a:defRPr/>
            </a:pPr>
            <a:r>
              <a:rPr lang="en-US" altLang="en-US" sz="2400" b="1" dirty="0"/>
              <a:t>able, available and actively seeking work</a:t>
            </a:r>
          </a:p>
          <a:p>
            <a:pPr marL="0" indent="0">
              <a:buFontTx/>
              <a:buNone/>
              <a:defRPr/>
            </a:pPr>
            <a:endParaRPr lang="en-US" altLang="en-US" sz="2400" dirty="0"/>
          </a:p>
          <a:p>
            <a:pPr marL="0" indent="0">
              <a:buFontTx/>
              <a:buNone/>
              <a:defRPr/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571877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76200"/>
            <a:ext cx="82296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500" b="1" dirty="0">
                <a:solidFill>
                  <a:srgbClr val="B85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 Enrollment Process</a:t>
            </a:r>
          </a:p>
        </p:txBody>
      </p:sp>
      <p:sp>
        <p:nvSpPr>
          <p:cNvPr id="7171" name="Slide Number Placeholder 1"/>
          <p:cNvSpPr txBox="1">
            <a:spLocks/>
          </p:cNvSpPr>
          <p:nvPr/>
        </p:nvSpPr>
        <p:spPr bwMode="auto">
          <a:xfrm>
            <a:off x="8755063" y="6477000"/>
            <a:ext cx="38893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C7BEAA7-D0A9-4B6F-B403-459D806F0053}" type="slidenum">
              <a:rPr lang="en-US" altLang="en-US" sz="9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90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4200" y="1205023"/>
            <a:ext cx="2590800" cy="381000"/>
          </a:xfrm>
          <a:prstGeom prst="rect">
            <a:avLst/>
          </a:prstGeom>
          <a:solidFill>
            <a:srgbClr val="173F7B"/>
          </a:solidFill>
          <a:ln w="38100"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Up to 2000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 flipH="1">
            <a:off x="2857500" y="1585913"/>
            <a:ext cx="266700" cy="30321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>
            <a:off x="5715000" y="1585913"/>
            <a:ext cx="366713" cy="31908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28800" y="1889051"/>
            <a:ext cx="2057400" cy="246221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000" b="1" dirty="0"/>
              <a:t>Enrolled with 1</a:t>
            </a:r>
            <a:r>
              <a:rPr lang="en-US" sz="1000" b="1" baseline="30000" dirty="0"/>
              <a:t>st</a:t>
            </a:r>
            <a:r>
              <a:rPr lang="en-US" sz="1000" b="1" dirty="0"/>
              <a:t> UI Payment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86300" y="1905000"/>
            <a:ext cx="2400300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</a:rPr>
              <a:t>60-Dayer Enrolled with 1</a:t>
            </a:r>
            <a:r>
              <a:rPr lang="en-US" sz="1000" b="1" baseline="30000" dirty="0">
                <a:solidFill>
                  <a:schemeClr val="bg1"/>
                </a:solidFill>
              </a:rPr>
              <a:t>st</a:t>
            </a:r>
            <a:r>
              <a:rPr lang="en-US" sz="1000" b="1" dirty="0">
                <a:solidFill>
                  <a:schemeClr val="bg1"/>
                </a:solidFill>
              </a:rPr>
              <a:t> UI Payment</a:t>
            </a:r>
          </a:p>
        </p:txBody>
      </p:sp>
      <p:sp>
        <p:nvSpPr>
          <p:cNvPr id="13" name="Right Arrow 12"/>
          <p:cNvSpPr/>
          <p:nvPr/>
        </p:nvSpPr>
        <p:spPr bwMode="auto">
          <a:xfrm rot="5400000">
            <a:off x="2662238" y="2127250"/>
            <a:ext cx="287337" cy="303213"/>
          </a:xfrm>
          <a:prstGeom prst="rightArrow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US" sz="320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 rot="5400000">
            <a:off x="5764213" y="2297112"/>
            <a:ext cx="287338" cy="303213"/>
          </a:xfrm>
          <a:prstGeom prst="rightArrow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US" sz="320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28800" y="2422452"/>
            <a:ext cx="2057400" cy="246221"/>
          </a:xfrm>
          <a:prstGeom prst="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</a:rPr>
              <a:t>Notification Letter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86300" y="2616214"/>
            <a:ext cx="2400300" cy="400110"/>
          </a:xfrm>
          <a:prstGeom prst="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2700000" scaled="1"/>
            <a:tileRect/>
          </a:gra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</a:rPr>
              <a:t>No Letter – CC staff outreach to customer </a:t>
            </a:r>
          </a:p>
        </p:txBody>
      </p:sp>
      <p:sp>
        <p:nvSpPr>
          <p:cNvPr id="21" name="Right Arrow 20"/>
          <p:cNvSpPr/>
          <p:nvPr/>
        </p:nvSpPr>
        <p:spPr bwMode="auto">
          <a:xfrm rot="5400000">
            <a:off x="2668588" y="2660650"/>
            <a:ext cx="287337" cy="303213"/>
          </a:xfrm>
          <a:prstGeom prst="rightArrow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US" sz="320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5400000">
            <a:off x="5730875" y="3003551"/>
            <a:ext cx="287337" cy="303212"/>
          </a:xfrm>
          <a:prstGeom prst="rightArrow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US" sz="320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83612" y="3007846"/>
            <a:ext cx="2057400" cy="707886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000" b="1" dirty="0"/>
              <a:t>If CCS not attended by day 10 after enrollment, then second notification is sent in the form of a </a:t>
            </a:r>
            <a:r>
              <a:rPr lang="en-US" sz="1000" b="1" dirty="0" err="1"/>
              <a:t>Robo</a:t>
            </a:r>
            <a:r>
              <a:rPr lang="en-US" sz="1000" b="1" dirty="0"/>
              <a:t> call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86300" y="3278858"/>
            <a:ext cx="2400299" cy="40011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000" b="1" dirty="0"/>
              <a:t>Must be contacted by Career Center to attend initial RESEA</a:t>
            </a: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723732" y="3691731"/>
            <a:ext cx="285750" cy="303213"/>
          </a:xfrm>
          <a:prstGeom prst="rightArrow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US" sz="320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83612" y="4039284"/>
            <a:ext cx="5302988" cy="246221"/>
          </a:xfrm>
          <a:prstGeom prst="rect">
            <a:avLst/>
          </a:prstGeom>
          <a:gradFill flip="none" rotWithShape="1">
            <a:gsLst>
              <a:gs pos="0">
                <a:srgbClr val="FF9900">
                  <a:shade val="30000"/>
                  <a:satMod val="115000"/>
                </a:srgbClr>
              </a:gs>
              <a:gs pos="50000">
                <a:srgbClr val="FF9900">
                  <a:shade val="67500"/>
                  <a:satMod val="115000"/>
                </a:srgbClr>
              </a:gs>
              <a:gs pos="100000">
                <a:srgbClr val="FF99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</a:rPr>
              <a:t>RESEA Review is scheduled at the Initial RESEA</a:t>
            </a:r>
          </a:p>
        </p:txBody>
      </p:sp>
      <p:sp>
        <p:nvSpPr>
          <p:cNvPr id="27" name="Right Arrow 26"/>
          <p:cNvSpPr/>
          <p:nvPr/>
        </p:nvSpPr>
        <p:spPr bwMode="auto">
          <a:xfrm rot="5400000">
            <a:off x="2668588" y="3708400"/>
            <a:ext cx="287337" cy="303213"/>
          </a:xfrm>
          <a:prstGeom prst="rightArrow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US" sz="320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29" name="Right Arrow 28"/>
          <p:cNvSpPr/>
          <p:nvPr/>
        </p:nvSpPr>
        <p:spPr bwMode="auto">
          <a:xfrm rot="5400000">
            <a:off x="2663032" y="4277518"/>
            <a:ext cx="285750" cy="303213"/>
          </a:xfrm>
          <a:prstGeom prst="rightArrow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US" sz="320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30" name="Right Arrow 29"/>
          <p:cNvSpPr/>
          <p:nvPr/>
        </p:nvSpPr>
        <p:spPr bwMode="auto">
          <a:xfrm rot="5400000">
            <a:off x="5743576" y="4278312"/>
            <a:ext cx="285750" cy="301625"/>
          </a:xfrm>
          <a:prstGeom prst="rightArrow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US" sz="320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91586" y="4594200"/>
            <a:ext cx="5302988" cy="40011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</a:rPr>
              <a:t>RESEA Review Reminder in the form of a </a:t>
            </a:r>
            <a:r>
              <a:rPr lang="en-US" sz="1000" b="1" dirty="0" err="1">
                <a:solidFill>
                  <a:schemeClr val="bg1"/>
                </a:solidFill>
              </a:rPr>
              <a:t>Robo</a:t>
            </a:r>
            <a:r>
              <a:rPr lang="en-US" sz="1000" b="1" dirty="0">
                <a:solidFill>
                  <a:schemeClr val="bg1"/>
                </a:solidFill>
              </a:rPr>
              <a:t> call is made on the </a:t>
            </a:r>
          </a:p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</a:rPr>
              <a:t>fourth week from enrollment</a:t>
            </a:r>
          </a:p>
        </p:txBody>
      </p:sp>
      <p:sp>
        <p:nvSpPr>
          <p:cNvPr id="32" name="Right Arrow 31"/>
          <p:cNvSpPr/>
          <p:nvPr/>
        </p:nvSpPr>
        <p:spPr bwMode="auto">
          <a:xfrm rot="5400000">
            <a:off x="2665413" y="4991100"/>
            <a:ext cx="287337" cy="303213"/>
          </a:xfrm>
          <a:prstGeom prst="rightArrow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US" sz="320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33" name="Right Arrow 32"/>
          <p:cNvSpPr/>
          <p:nvPr/>
        </p:nvSpPr>
        <p:spPr bwMode="auto">
          <a:xfrm rot="5400000">
            <a:off x="5742782" y="4991894"/>
            <a:ext cx="287337" cy="301625"/>
          </a:xfrm>
          <a:prstGeom prst="rightArrow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US" sz="320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28800" y="5266941"/>
            <a:ext cx="5302988" cy="246221"/>
          </a:xfrm>
          <a:prstGeom prst="rect">
            <a:avLst/>
          </a:prstGeom>
          <a:gradFill flip="none" rotWithShape="1">
            <a:gsLst>
              <a:gs pos="0">
                <a:srgbClr val="669900">
                  <a:shade val="30000"/>
                  <a:satMod val="115000"/>
                </a:srgbClr>
              </a:gs>
              <a:gs pos="50000">
                <a:srgbClr val="669900">
                  <a:shade val="67500"/>
                  <a:satMod val="115000"/>
                </a:srgbClr>
              </a:gs>
              <a:gs pos="100000">
                <a:srgbClr val="669900">
                  <a:shade val="100000"/>
                  <a:satMod val="115000"/>
                </a:srgbClr>
              </a:gs>
            </a:gsLst>
            <a:lin ang="8100000" scaled="1"/>
            <a:tileRect/>
          </a:gra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</a:rPr>
              <a:t>Meets Program Requirements</a:t>
            </a:r>
          </a:p>
        </p:txBody>
      </p:sp>
      <p:sp>
        <p:nvSpPr>
          <p:cNvPr id="35" name="Right Arrow 34"/>
          <p:cNvSpPr/>
          <p:nvPr/>
        </p:nvSpPr>
        <p:spPr bwMode="auto">
          <a:xfrm rot="5400000">
            <a:off x="2668588" y="5535612"/>
            <a:ext cx="287338" cy="303213"/>
          </a:xfrm>
          <a:prstGeom prst="rightArrow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US" sz="320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36" name="Right Arrow 35"/>
          <p:cNvSpPr/>
          <p:nvPr/>
        </p:nvSpPr>
        <p:spPr bwMode="auto">
          <a:xfrm rot="5400000">
            <a:off x="5786438" y="5535612"/>
            <a:ext cx="287338" cy="303213"/>
          </a:xfrm>
          <a:prstGeom prst="rightArrow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US" sz="320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803991" y="5830888"/>
            <a:ext cx="5302988" cy="246221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</a:rPr>
              <a:t>If not, indefinite sanction</a:t>
            </a:r>
          </a:p>
        </p:txBody>
      </p:sp>
    </p:spTree>
    <p:extLst>
      <p:ext uri="{BB962C8B-B14F-4D97-AF65-F5344CB8AC3E}">
        <p14:creationId xmlns:p14="http://schemas.microsoft.com/office/powerpoint/2010/main" val="3211267092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304800" y="201613"/>
            <a:ext cx="7848600" cy="48418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en-US" sz="3500" b="1" dirty="0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Calibri" pitchFamily="34" charset="0"/>
              </a:rPr>
              <a:t>RESEA Notification Schedule</a:t>
            </a:r>
            <a:endParaRPr lang="en-US" altLang="en-US" sz="3500" dirty="0">
              <a:solidFill>
                <a:srgbClr val="CC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Times New Roman" pitchFamily="18" charset="0"/>
              <a:cs typeface="Calibri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33400" y="1371600"/>
          <a:ext cx="7848600" cy="3911600"/>
        </p:xfrm>
        <a:graphic>
          <a:graphicData uri="http://schemas.openxmlformats.org/drawingml/2006/table">
            <a:tbl>
              <a:tblPr/>
              <a:tblGrid>
                <a:gridCol w="1171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77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636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libri" pitchFamily="34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libri" pitchFamily="34" charset="0"/>
                        </a:rPr>
                        <a:t>1</a:t>
                      </a:r>
                      <a:r>
                        <a:rPr kumimoji="0" lang="en-US" alt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libri" pitchFamily="34" charset="0"/>
                        </a:rPr>
                        <a:t>st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libri" pitchFamily="34" charset="0"/>
                        </a:rPr>
                        <a:t> 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libri" pitchFamily="34" charset="0"/>
                        </a:rPr>
                        <a:t>Notification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libri" pitchFamily="34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libri" pitchFamily="34" charset="0"/>
                        </a:rPr>
                        <a:t>Claimants are enrolled at the time they receive their first check.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en-US" sz="1600" i="1" kern="1200" dirty="0"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CCS/Initial RESEA </a:t>
                      </a:r>
                      <a:r>
                        <a:rPr lang="en-US" sz="1600" kern="1200" dirty="0"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notification letters are sent out by DUA notifying claimants of their mandatory participation in the RESEA Program and attendance at </a:t>
                      </a:r>
                      <a:r>
                        <a:rPr lang="en-US" sz="1600" i="1" kern="1200" dirty="0"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CCS/Initial RESEA</a:t>
                      </a:r>
                      <a:r>
                        <a:rPr lang="en-US" sz="1600" kern="1200" dirty="0"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 and deadline dates</a:t>
                      </a:r>
                      <a:r>
                        <a:rPr lang="en-US" sz="1600" i="1" kern="1200" dirty="0"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.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9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libri" pitchFamily="34" charset="0"/>
                        </a:rPr>
                        <a:t> 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libri" pitchFamily="34" charset="0"/>
                        </a:rPr>
                        <a:t>2</a:t>
                      </a:r>
                      <a:r>
                        <a:rPr kumimoji="0" lang="en-US" alt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libri" pitchFamily="34" charset="0"/>
                        </a:rPr>
                        <a:t>nd 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libri" pitchFamily="34" charset="0"/>
                        </a:rPr>
                        <a:t>Notification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libri" pitchFamily="34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en-US" sz="1600" i="1" kern="1200" dirty="0"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CCS </a:t>
                      </a:r>
                      <a:r>
                        <a:rPr lang="en-US" sz="1600" kern="1200" dirty="0"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second notice reminder in the form of a </a:t>
                      </a:r>
                      <a:r>
                        <a:rPr lang="en-US" sz="1600" i="1" kern="1200" dirty="0" err="1"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Robo</a:t>
                      </a:r>
                      <a:r>
                        <a:rPr lang="en-US" sz="1600" i="1" kern="1200" dirty="0"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 Call </a:t>
                      </a:r>
                      <a:r>
                        <a:rPr lang="en-US" sz="1600" kern="1200" dirty="0"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is made on the tenth day from the Saturday after enrollment to those RESEA enrollments who have </a:t>
                      </a:r>
                      <a:r>
                        <a:rPr lang="en-US" sz="1600" u="sng" kern="1200" dirty="0"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not</a:t>
                      </a:r>
                      <a:r>
                        <a:rPr lang="en-US" sz="1600" kern="1200" dirty="0"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 attended a CCS.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libri" pitchFamily="34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84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libri" pitchFamily="34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libri" pitchFamily="34" charset="0"/>
                        </a:rPr>
                        <a:t>3</a:t>
                      </a:r>
                      <a:r>
                        <a:rPr kumimoji="0" lang="en-US" alt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libri" pitchFamily="34" charset="0"/>
                        </a:rPr>
                        <a:t>rd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libri" pitchFamily="34" charset="0"/>
                        </a:rPr>
                        <a:t>Notification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Calibri" pitchFamily="34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kern="1200" dirty="0"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A RESEA </a:t>
                      </a:r>
                      <a:r>
                        <a:rPr lang="en-US" sz="1600" i="1" kern="1200" dirty="0"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Review Reminder</a:t>
                      </a:r>
                      <a:r>
                        <a:rPr lang="en-US" sz="1600" kern="1200" dirty="0"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 in the form of a </a:t>
                      </a:r>
                      <a:r>
                        <a:rPr lang="en-US" sz="1600" i="1" kern="1200" dirty="0" err="1"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Robo</a:t>
                      </a:r>
                      <a:r>
                        <a:rPr lang="en-US" sz="1600" i="1" kern="1200" dirty="0"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 call</a:t>
                      </a:r>
                      <a:r>
                        <a:rPr lang="en-US" sz="1600" kern="1200" dirty="0"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 is made on the </a:t>
                      </a:r>
                      <a:r>
                        <a:rPr lang="en-US" sz="1600" u="sng" kern="1200" dirty="0"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fourth week </a:t>
                      </a:r>
                      <a:r>
                        <a:rPr lang="en-US" sz="1600" kern="1200" dirty="0"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from enrollment reminding job seeker that they have one (1) week left to complete their RESEA Review.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33400" y="5410200"/>
            <a:ext cx="7356835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1400" kern="0" dirty="0">
                <a:solidFill>
                  <a:schemeClr val="tx1"/>
                </a:solidFill>
              </a:rPr>
              <a:t>All letters are sent out in English and twelve (12) other languages. For the foreign languages, a sentence is added to the letter with a foreign language help line.  The </a:t>
            </a:r>
            <a:r>
              <a:rPr lang="en-US" sz="1400" kern="0" dirty="0" err="1">
                <a:solidFill>
                  <a:schemeClr val="tx1"/>
                </a:solidFill>
              </a:rPr>
              <a:t>Robo</a:t>
            </a:r>
            <a:r>
              <a:rPr lang="en-US" sz="1400" kern="0" dirty="0">
                <a:solidFill>
                  <a:schemeClr val="tx1"/>
                </a:solidFill>
              </a:rPr>
              <a:t> calls are also made in both English and Spanish.</a:t>
            </a:r>
          </a:p>
        </p:txBody>
      </p:sp>
    </p:spTree>
    <p:extLst>
      <p:ext uri="{BB962C8B-B14F-4D97-AF65-F5344CB8AC3E}">
        <p14:creationId xmlns:p14="http://schemas.microsoft.com/office/powerpoint/2010/main" val="1358128244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inus 10"/>
          <p:cNvSpPr/>
          <p:nvPr/>
        </p:nvSpPr>
        <p:spPr bwMode="auto">
          <a:xfrm>
            <a:off x="2811463" y="3436938"/>
            <a:ext cx="533400" cy="593725"/>
          </a:xfrm>
          <a:prstGeom prst="mathMinus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US" sz="3200" dirty="0">
              <a:solidFill>
                <a:schemeClr val="accent2"/>
              </a:solidFill>
              <a:latin typeface="Arial" charset="0"/>
            </a:endParaRPr>
          </a:p>
        </p:txBody>
      </p:sp>
      <p:grpSp>
        <p:nvGrpSpPr>
          <p:cNvPr id="9219" name="Group 2"/>
          <p:cNvGrpSpPr>
            <a:grpSpLocks/>
          </p:cNvGrpSpPr>
          <p:nvPr/>
        </p:nvGrpSpPr>
        <p:grpSpPr bwMode="auto">
          <a:xfrm>
            <a:off x="309563" y="228600"/>
            <a:ext cx="8566150" cy="6286500"/>
            <a:chOff x="605510" y="571500"/>
            <a:chExt cx="8500390" cy="6286500"/>
          </a:xfrm>
        </p:grpSpPr>
        <p:sp>
          <p:nvSpPr>
            <p:cNvPr id="2" name="Rectangle 2"/>
            <p:cNvSpPr txBox="1">
              <a:spLocks noChangeArrowheads="1"/>
            </p:cNvSpPr>
            <p:nvPr/>
          </p:nvSpPr>
          <p:spPr>
            <a:xfrm>
              <a:off x="685850" y="571500"/>
              <a:ext cx="8227861" cy="609600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2"/>
                  </a:solidFill>
                  <a:latin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2"/>
                  </a:solidFill>
                  <a:latin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2"/>
                  </a:solidFill>
                  <a:latin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3500" b="1" kern="0" dirty="0">
                  <a:solidFill>
                    <a:srgbClr val="B85808"/>
                  </a:solidFill>
                </a:rPr>
                <a:t> </a:t>
              </a:r>
              <a:r>
                <a:rPr lang="en-US" sz="3500" b="1" kern="0" dirty="0">
                  <a:solidFill>
                    <a:srgbClr val="B8580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 Program Overview</a:t>
              </a:r>
            </a:p>
          </p:txBody>
        </p:sp>
        <p:sp>
          <p:nvSpPr>
            <p:cNvPr id="9228" name="Slide Number Placeholder 5"/>
            <p:cNvSpPr txBox="1">
              <a:spLocks/>
            </p:cNvSpPr>
            <p:nvPr/>
          </p:nvSpPr>
          <p:spPr bwMode="auto">
            <a:xfrm>
              <a:off x="8724900" y="6619875"/>
              <a:ext cx="381000" cy="23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accent2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accent2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fld id="{518BD7A8-EEB9-44C8-987C-3C92EF8886B9}" type="slidenum">
                <a:rPr lang="en-US" altLang="en-US" sz="900">
                  <a:solidFill>
                    <a:srgbClr val="000000"/>
                  </a:solidFill>
                </a:rPr>
                <a:pPr eaLnBrk="1" hangingPunct="1">
                  <a:spcBef>
                    <a:spcPct val="0"/>
                  </a:spcBef>
                  <a:buFontTx/>
                  <a:buNone/>
                </a:pPr>
                <a:t>35</a:t>
              </a:fld>
              <a:endParaRPr lang="en-US" altLang="en-US" sz="900">
                <a:solidFill>
                  <a:srgbClr val="000000"/>
                </a:solidFill>
              </a:endParaRPr>
            </a:p>
          </p:txBody>
        </p:sp>
        <p:sp>
          <p:nvSpPr>
            <p:cNvPr id="6" name="Right Arrow 5"/>
            <p:cNvSpPr/>
            <p:nvPr/>
          </p:nvSpPr>
          <p:spPr bwMode="auto">
            <a:xfrm>
              <a:off x="605510" y="1557439"/>
              <a:ext cx="8305844" cy="533397"/>
            </a:xfrm>
            <a:prstGeom prst="rightArrow">
              <a:avLst/>
            </a:prstGeom>
            <a:gradFill flip="none" rotWithShape="1">
              <a:gsLst>
                <a:gs pos="0">
                  <a:srgbClr val="CC6600">
                    <a:tint val="66000"/>
                    <a:satMod val="160000"/>
                  </a:srgbClr>
                </a:gs>
                <a:gs pos="98000">
                  <a:srgbClr val="CC6600">
                    <a:tint val="44500"/>
                    <a:satMod val="160000"/>
                  </a:srgbClr>
                </a:gs>
                <a:gs pos="100000">
                  <a:srgbClr val="CC66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 w="57150">
              <a:solidFill>
                <a:srgbClr val="CC6600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31" name="Rounded Rectangle 4"/>
            <p:cNvSpPr/>
            <p:nvPr/>
          </p:nvSpPr>
          <p:spPr bwMode="auto">
            <a:xfrm>
              <a:off x="6772861" y="3813175"/>
              <a:ext cx="2142426" cy="5778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26670" tIns="17780" rIns="26670" bIns="17780" spcCol="1270" anchor="ctr"/>
            <a:lstStyle/>
            <a:p>
              <a:pPr algn="ctr" defTabSz="6223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b="1" dirty="0">
                  <a:solidFill>
                    <a:sysClr val="window" lastClr="FFFFFF"/>
                  </a:solidFill>
                  <a:latin typeface="Calibri"/>
                  <a:cs typeface="Arial" charset="0"/>
                </a:rPr>
                <a:t>RESEA Review</a:t>
              </a:r>
            </a:p>
            <a:p>
              <a:pPr algn="ctr" defTabSz="6223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dirty="0">
                  <a:solidFill>
                    <a:sysClr val="window" lastClr="FFFFFF"/>
                  </a:solidFill>
                  <a:latin typeface="Calibri"/>
                  <a:cs typeface="Arial" charset="0"/>
                </a:rPr>
                <a:t> </a:t>
              </a:r>
              <a:r>
                <a:rPr lang="en-US" sz="1200" dirty="0">
                  <a:solidFill>
                    <a:sysClr val="window" lastClr="FFFFFF"/>
                  </a:solidFill>
                  <a:latin typeface="Calibri"/>
                  <a:cs typeface="Arial" charset="0"/>
                </a:rPr>
                <a:t>(if not, indefinite sanction)  </a:t>
              </a:r>
            </a:p>
          </p:txBody>
        </p:sp>
        <p:sp>
          <p:nvSpPr>
            <p:cNvPr id="17" name="TextBox 16"/>
            <p:cNvSpPr txBox="1"/>
            <p:nvPr/>
          </p:nvSpPr>
          <p:spPr bwMode="auto">
            <a:xfrm>
              <a:off x="2718004" y="1670050"/>
              <a:ext cx="989297" cy="307975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>
                  <a:solidFill>
                    <a:prstClr val="white"/>
                  </a:solidFill>
                  <a:cs typeface="Arial" charset="0"/>
                </a:rPr>
                <a:t>Week 3</a:t>
              </a:r>
            </a:p>
          </p:txBody>
        </p:sp>
        <p:sp>
          <p:nvSpPr>
            <p:cNvPr id="18" name="TextBox 17"/>
            <p:cNvSpPr txBox="1"/>
            <p:nvPr/>
          </p:nvSpPr>
          <p:spPr bwMode="auto">
            <a:xfrm>
              <a:off x="5841851" y="1670050"/>
              <a:ext cx="990872" cy="307975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>
                  <a:solidFill>
                    <a:prstClr val="white"/>
                  </a:solidFill>
                  <a:cs typeface="Arial" charset="0"/>
                </a:rPr>
                <a:t>Week 5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147240" y="4423966"/>
              <a:ext cx="2572222" cy="454255"/>
            </a:xfrm>
            <a:prstGeom prst="rect">
              <a:avLst/>
            </a:prstGeom>
            <a:noFill/>
          </p:spPr>
          <p:txBody>
            <a:bodyPr spcFirstLastPara="1" wrap="none">
              <a:prstTxWarp prst="textArchDown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kern="0" dirty="0">
                  <a:ln w="10160">
                    <a:solidFill>
                      <a:srgbClr val="4F81BD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Arial" charset="0"/>
                  <a:cs typeface="Arial" charset="0"/>
                </a:rPr>
                <a:t>To be done on same day</a:t>
              </a:r>
            </a:p>
          </p:txBody>
        </p:sp>
        <p:sp>
          <p:nvSpPr>
            <p:cNvPr id="9236" name="Plus 4"/>
            <p:cNvSpPr>
              <a:spLocks noChangeArrowheads="1"/>
            </p:cNvSpPr>
            <p:nvPr/>
          </p:nvSpPr>
          <p:spPr bwMode="auto">
            <a:xfrm>
              <a:off x="1892299" y="4806949"/>
              <a:ext cx="400050" cy="128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400050" eaLnBrk="0" hangingPunct="0">
                <a:spcBef>
                  <a:spcPct val="20000"/>
                </a:spcBef>
                <a:buChar char="•"/>
                <a:defRPr sz="3200">
                  <a:solidFill>
                    <a:schemeClr val="accent2"/>
                  </a:solidFill>
                  <a:latin typeface="Arial" pitchFamily="34" charset="0"/>
                </a:defRPr>
              </a:lvl1pPr>
              <a:lvl2pPr marL="742950" indent="-285750" defTabSz="400050" eaLnBrk="0" hangingPunct="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Arial" pitchFamily="34" charset="0"/>
                </a:defRPr>
              </a:lvl2pPr>
              <a:lvl3pPr marL="1143000" indent="-228600" defTabSz="400050" eaLnBrk="0" hangingPunct="0">
                <a:spcBef>
                  <a:spcPct val="20000"/>
                </a:spcBef>
                <a:buChar char="•"/>
                <a:defRPr sz="2400">
                  <a:solidFill>
                    <a:schemeClr val="accent2"/>
                  </a:solidFill>
                  <a:latin typeface="Arial" pitchFamily="34" charset="0"/>
                </a:defRPr>
              </a:lvl3pPr>
              <a:lvl4pPr marL="1600200" indent="-228600" defTabSz="40005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Arial" pitchFamily="34" charset="0"/>
                </a:defRPr>
              </a:lvl4pPr>
              <a:lvl5pPr marL="2057400" indent="-228600" defTabSz="400050" eaLnBrk="0" hangingPunct="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5pPr>
              <a:lvl6pPr marL="2514600" indent="-228600" defTabSz="4000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6pPr>
              <a:lvl7pPr marL="2971800" indent="-228600" defTabSz="4000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7pPr>
              <a:lvl8pPr marL="3429000" indent="-228600" defTabSz="4000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8pPr>
              <a:lvl9pPr marL="3886200" indent="-228600" defTabSz="4000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</a:pPr>
              <a:endParaRPr lang="en-US" altLang="en-US" sz="9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9237" name="Equal 4"/>
            <p:cNvSpPr>
              <a:spLocks noChangeArrowheads="1"/>
            </p:cNvSpPr>
            <p:nvPr/>
          </p:nvSpPr>
          <p:spPr bwMode="auto">
            <a:xfrm>
              <a:off x="3848098" y="4708525"/>
              <a:ext cx="401638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77900" eaLnBrk="0" hangingPunct="0">
                <a:spcBef>
                  <a:spcPct val="20000"/>
                </a:spcBef>
                <a:buChar char="•"/>
                <a:defRPr sz="3200">
                  <a:solidFill>
                    <a:schemeClr val="accent2"/>
                  </a:solidFill>
                  <a:latin typeface="Arial" pitchFamily="34" charset="0"/>
                </a:defRPr>
              </a:lvl1pPr>
              <a:lvl2pPr marL="742950" indent="-285750" defTabSz="977900" eaLnBrk="0" hangingPunct="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Arial" pitchFamily="34" charset="0"/>
                </a:defRPr>
              </a:lvl2pPr>
              <a:lvl3pPr marL="1143000" indent="-228600" defTabSz="977900" eaLnBrk="0" hangingPunct="0">
                <a:spcBef>
                  <a:spcPct val="20000"/>
                </a:spcBef>
                <a:buChar char="•"/>
                <a:defRPr sz="2400">
                  <a:solidFill>
                    <a:schemeClr val="accent2"/>
                  </a:solidFill>
                  <a:latin typeface="Arial" pitchFamily="34" charset="0"/>
                </a:defRPr>
              </a:lvl3pPr>
              <a:lvl4pPr marL="1600200" indent="-228600" defTabSz="97790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Arial" pitchFamily="34" charset="0"/>
                </a:defRPr>
              </a:lvl4pPr>
              <a:lvl5pPr marL="2057400" indent="-228600" defTabSz="977900" eaLnBrk="0" hangingPunct="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5pPr>
              <a:lvl6pPr marL="2514600" indent="-228600" defTabSz="977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6pPr>
              <a:lvl7pPr marL="2971800" indent="-228600" defTabSz="977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7pPr>
              <a:lvl8pPr marL="3429000" indent="-228600" defTabSz="977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8pPr>
              <a:lvl9pPr marL="3886200" indent="-228600" defTabSz="977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</a:pPr>
              <a:endParaRPr lang="en-US" altLang="en-US" sz="22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41" name="Rounded Rectangle 4"/>
          <p:cNvSpPr/>
          <p:nvPr/>
        </p:nvSpPr>
        <p:spPr bwMode="auto">
          <a:xfrm>
            <a:off x="166688" y="3459163"/>
            <a:ext cx="2679700" cy="5492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26670" tIns="17780" rIns="26670" bIns="17780" spcCol="1270" anchor="ctr"/>
          <a:lstStyle/>
          <a:p>
            <a:pPr algn="ctr" defTabSz="622300" fontAlgn="auto">
              <a:spcAft>
                <a:spcPts val="0"/>
              </a:spcAft>
              <a:defRPr/>
            </a:pPr>
            <a:r>
              <a:rPr lang="en-US" sz="1700" b="1" dirty="0">
                <a:solidFill>
                  <a:sysClr val="window" lastClr="FFFFFF"/>
                </a:solidFill>
                <a:latin typeface="Calibri"/>
                <a:cs typeface="Arial" charset="0"/>
              </a:rPr>
              <a:t>Career Center Seminar (CCS)</a:t>
            </a:r>
          </a:p>
          <a:p>
            <a:pPr algn="ctr" defTabSz="622300" fontAlgn="auto">
              <a:spcAft>
                <a:spcPts val="0"/>
              </a:spcAft>
              <a:defRPr/>
            </a:pPr>
            <a:r>
              <a:rPr lang="en-US" sz="1100" dirty="0">
                <a:solidFill>
                  <a:sysClr val="window" lastClr="FFFFFF"/>
                </a:solidFill>
                <a:latin typeface="Calibri"/>
                <a:cs typeface="Arial" charset="0"/>
              </a:rPr>
              <a:t>(If not, 1 week sanction)</a:t>
            </a:r>
          </a:p>
        </p:txBody>
      </p:sp>
      <p:sp>
        <p:nvSpPr>
          <p:cNvPr id="42" name="Rounded Rectangle 4"/>
          <p:cNvSpPr/>
          <p:nvPr/>
        </p:nvSpPr>
        <p:spPr bwMode="auto">
          <a:xfrm>
            <a:off x="3309938" y="3481388"/>
            <a:ext cx="2290762" cy="55721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26670" tIns="17780" rIns="26670" bIns="17780" spcCol="1270" anchor="ctr"/>
          <a:lstStyle/>
          <a:p>
            <a:pPr algn="ctr" defTabSz="6223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b="1" dirty="0">
                <a:solidFill>
                  <a:sysClr val="window" lastClr="FFFFFF"/>
                </a:solidFill>
                <a:latin typeface="Calibri"/>
                <a:cs typeface="Arial" charset="0"/>
              </a:rPr>
              <a:t>Initial RESEA</a:t>
            </a:r>
          </a:p>
        </p:txBody>
      </p:sp>
      <p:sp>
        <p:nvSpPr>
          <p:cNvPr id="26" name="Right Arrow 25"/>
          <p:cNvSpPr/>
          <p:nvPr/>
        </p:nvSpPr>
        <p:spPr bwMode="auto">
          <a:xfrm>
            <a:off x="5633947" y="3589777"/>
            <a:ext cx="856152" cy="338917"/>
          </a:xfrm>
          <a:prstGeom prst="rightArrow">
            <a:avLst/>
          </a:prstGeom>
          <a:gradFill flip="none" rotWithShape="1">
            <a:gsLst>
              <a:gs pos="0">
                <a:srgbClr val="C97403">
                  <a:tint val="66000"/>
                  <a:satMod val="160000"/>
                </a:srgbClr>
              </a:gs>
              <a:gs pos="50000">
                <a:srgbClr val="C97403">
                  <a:tint val="44500"/>
                  <a:satMod val="160000"/>
                </a:srgbClr>
              </a:gs>
              <a:gs pos="100000">
                <a:srgbClr val="C97403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z="3200">
              <a:solidFill>
                <a:schemeClr val="accent2"/>
              </a:solidFill>
            </a:endParaRPr>
          </a:p>
        </p:txBody>
      </p:sp>
      <p:sp>
        <p:nvSpPr>
          <p:cNvPr id="3" name="Arc 2"/>
          <p:cNvSpPr/>
          <p:nvPr/>
        </p:nvSpPr>
        <p:spPr bwMode="auto">
          <a:xfrm>
            <a:off x="685800" y="5219700"/>
            <a:ext cx="381000" cy="358775"/>
          </a:xfrm>
          <a:prstGeom prst="arc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US" sz="32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226" name="Oval 8"/>
          <p:cNvSpPr>
            <a:spLocks noChangeArrowheads="1"/>
          </p:cNvSpPr>
          <p:nvPr/>
        </p:nvSpPr>
        <p:spPr bwMode="auto">
          <a:xfrm>
            <a:off x="4648200" y="3276600"/>
            <a:ext cx="914400" cy="914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60586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468313" y="223838"/>
            <a:ext cx="8418512" cy="6291262"/>
            <a:chOff x="686981" y="566184"/>
            <a:chExt cx="8418919" cy="6291816"/>
          </a:xfrm>
        </p:grpSpPr>
        <p:sp>
          <p:nvSpPr>
            <p:cNvPr id="2" name="Rectangle 2"/>
            <p:cNvSpPr txBox="1">
              <a:spLocks noChangeArrowheads="1"/>
            </p:cNvSpPr>
            <p:nvPr/>
          </p:nvSpPr>
          <p:spPr>
            <a:xfrm>
              <a:off x="686981" y="566184"/>
              <a:ext cx="8228410" cy="609654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2"/>
                  </a:solidFill>
                  <a:latin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2"/>
                  </a:solidFill>
                  <a:latin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2"/>
                  </a:solidFill>
                  <a:latin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b="1" kern="0" dirty="0">
                  <a:solidFill>
                    <a:srgbClr val="B8580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 Program Overview</a:t>
              </a:r>
              <a:endParaRPr lang="en-US" sz="3500" b="1" kern="0" dirty="0">
                <a:solidFill>
                  <a:srgbClr val="B85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62" name="Slide Number Placeholder 5"/>
            <p:cNvSpPr txBox="1">
              <a:spLocks/>
            </p:cNvSpPr>
            <p:nvPr/>
          </p:nvSpPr>
          <p:spPr bwMode="auto">
            <a:xfrm>
              <a:off x="8724900" y="6619875"/>
              <a:ext cx="381000" cy="23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accent2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accent2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fld id="{23F6361B-5384-4D76-B74A-ABCBCDDD6681}" type="slidenum">
                <a:rPr lang="en-US" altLang="en-US" sz="900">
                  <a:solidFill>
                    <a:srgbClr val="000000"/>
                  </a:solidFill>
                </a:rPr>
                <a:pPr eaLnBrk="1" hangingPunct="1">
                  <a:spcBef>
                    <a:spcPct val="0"/>
                  </a:spcBef>
                  <a:buFontTx/>
                  <a:buNone/>
                </a:pPr>
                <a:t>36</a:t>
              </a:fld>
              <a:endParaRPr lang="en-US" altLang="en-US" sz="900">
                <a:solidFill>
                  <a:srgbClr val="000000"/>
                </a:solidFill>
              </a:endParaRPr>
            </a:p>
          </p:txBody>
        </p:sp>
        <p:sp>
          <p:nvSpPr>
            <p:cNvPr id="10263" name="Plus 4"/>
            <p:cNvSpPr>
              <a:spLocks noChangeArrowheads="1"/>
            </p:cNvSpPr>
            <p:nvPr/>
          </p:nvSpPr>
          <p:spPr bwMode="auto">
            <a:xfrm>
              <a:off x="1892299" y="4806949"/>
              <a:ext cx="400050" cy="128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400050" eaLnBrk="0" hangingPunct="0">
                <a:spcBef>
                  <a:spcPct val="20000"/>
                </a:spcBef>
                <a:buChar char="•"/>
                <a:defRPr sz="3200">
                  <a:solidFill>
                    <a:schemeClr val="accent2"/>
                  </a:solidFill>
                  <a:latin typeface="Arial" pitchFamily="34" charset="0"/>
                </a:defRPr>
              </a:lvl1pPr>
              <a:lvl2pPr marL="742950" indent="-285750" defTabSz="400050" eaLnBrk="0" hangingPunct="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Arial" pitchFamily="34" charset="0"/>
                </a:defRPr>
              </a:lvl2pPr>
              <a:lvl3pPr marL="1143000" indent="-228600" defTabSz="400050" eaLnBrk="0" hangingPunct="0">
                <a:spcBef>
                  <a:spcPct val="20000"/>
                </a:spcBef>
                <a:buChar char="•"/>
                <a:defRPr sz="2400">
                  <a:solidFill>
                    <a:schemeClr val="accent2"/>
                  </a:solidFill>
                  <a:latin typeface="Arial" pitchFamily="34" charset="0"/>
                </a:defRPr>
              </a:lvl3pPr>
              <a:lvl4pPr marL="1600200" indent="-228600" defTabSz="40005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Arial" pitchFamily="34" charset="0"/>
                </a:defRPr>
              </a:lvl4pPr>
              <a:lvl5pPr marL="2057400" indent="-228600" defTabSz="400050" eaLnBrk="0" hangingPunct="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5pPr>
              <a:lvl6pPr marL="2514600" indent="-228600" defTabSz="4000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6pPr>
              <a:lvl7pPr marL="2971800" indent="-228600" defTabSz="4000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7pPr>
              <a:lvl8pPr marL="3429000" indent="-228600" defTabSz="4000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8pPr>
              <a:lvl9pPr marL="3886200" indent="-228600" defTabSz="4000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</a:pPr>
              <a:endParaRPr lang="en-US" altLang="en-US" sz="9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0264" name="Equal 4"/>
            <p:cNvSpPr>
              <a:spLocks noChangeArrowheads="1"/>
            </p:cNvSpPr>
            <p:nvPr/>
          </p:nvSpPr>
          <p:spPr bwMode="auto">
            <a:xfrm>
              <a:off x="3848098" y="4708525"/>
              <a:ext cx="401638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77900" eaLnBrk="0" hangingPunct="0">
                <a:spcBef>
                  <a:spcPct val="20000"/>
                </a:spcBef>
                <a:buChar char="•"/>
                <a:defRPr sz="3200">
                  <a:solidFill>
                    <a:schemeClr val="accent2"/>
                  </a:solidFill>
                  <a:latin typeface="Arial" pitchFamily="34" charset="0"/>
                </a:defRPr>
              </a:lvl1pPr>
              <a:lvl2pPr marL="742950" indent="-285750" defTabSz="977900" eaLnBrk="0" hangingPunct="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Arial" pitchFamily="34" charset="0"/>
                </a:defRPr>
              </a:lvl2pPr>
              <a:lvl3pPr marL="1143000" indent="-228600" defTabSz="977900" eaLnBrk="0" hangingPunct="0">
                <a:spcBef>
                  <a:spcPct val="20000"/>
                </a:spcBef>
                <a:buChar char="•"/>
                <a:defRPr sz="2400">
                  <a:solidFill>
                    <a:schemeClr val="accent2"/>
                  </a:solidFill>
                  <a:latin typeface="Arial" pitchFamily="34" charset="0"/>
                </a:defRPr>
              </a:lvl3pPr>
              <a:lvl4pPr marL="1600200" indent="-228600" defTabSz="97790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Arial" pitchFamily="34" charset="0"/>
                </a:defRPr>
              </a:lvl4pPr>
              <a:lvl5pPr marL="2057400" indent="-228600" defTabSz="977900" eaLnBrk="0" hangingPunct="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5pPr>
              <a:lvl6pPr marL="2514600" indent="-228600" defTabSz="977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6pPr>
              <a:lvl7pPr marL="2971800" indent="-228600" defTabSz="977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7pPr>
              <a:lvl8pPr marL="3429000" indent="-228600" defTabSz="977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8pPr>
              <a:lvl9pPr marL="3886200" indent="-228600" defTabSz="977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</a:pPr>
              <a:endParaRPr lang="en-US" altLang="en-US" sz="22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" name="Arc 2"/>
          <p:cNvSpPr/>
          <p:nvPr/>
        </p:nvSpPr>
        <p:spPr bwMode="auto">
          <a:xfrm>
            <a:off x="685800" y="5219700"/>
            <a:ext cx="381000" cy="358775"/>
          </a:xfrm>
          <a:prstGeom prst="arc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US" sz="32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244" name="Oval 8"/>
          <p:cNvSpPr>
            <a:spLocks noChangeArrowheads="1"/>
          </p:cNvSpPr>
          <p:nvPr/>
        </p:nvSpPr>
        <p:spPr bwMode="auto">
          <a:xfrm>
            <a:off x="4648200" y="3276600"/>
            <a:ext cx="914400" cy="914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0" y="1397000"/>
          <a:ext cx="5943600" cy="439420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51799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Career Center</a:t>
                      </a:r>
                      <a:r>
                        <a:rPr lang="en-US" sz="2600" baseline="0" dirty="0"/>
                        <a:t> Seminar (CCS) </a:t>
                      </a:r>
                    </a:p>
                    <a:p>
                      <a:pPr algn="ctr"/>
                      <a:r>
                        <a:rPr lang="en-US" sz="1800" baseline="0" dirty="0"/>
                        <a:t>(If not,1 Week Sanction)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179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Complete an Individual</a:t>
                      </a:r>
                      <a:r>
                        <a:rPr lang="en-US" sz="1800" b="1" baseline="0" dirty="0"/>
                        <a:t> Needs Assessment (INA) also called a Job Search Inventory</a:t>
                      </a: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179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Begin to develop a Career Action Plan (CAP)/Individual Reemployment Plan (IRP)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350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Register for JobQuest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179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Introduction to Labor Market Information </a:t>
                      </a:r>
                    </a:p>
                    <a:p>
                      <a:pPr algn="ctr"/>
                      <a:r>
                        <a:rPr lang="en-US" sz="1800" b="1" dirty="0"/>
                        <a:t>&amp; Labor Market Tools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350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Introduction to Career Center Services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96167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468313" y="228600"/>
            <a:ext cx="8418512" cy="6286500"/>
            <a:chOff x="686999" y="571500"/>
            <a:chExt cx="8418901" cy="6286500"/>
          </a:xfrm>
        </p:grpSpPr>
        <p:sp>
          <p:nvSpPr>
            <p:cNvPr id="2" name="Rectangle 2"/>
            <p:cNvSpPr txBox="1">
              <a:spLocks noChangeArrowheads="1"/>
            </p:cNvSpPr>
            <p:nvPr/>
          </p:nvSpPr>
          <p:spPr>
            <a:xfrm>
              <a:off x="686999" y="571500"/>
              <a:ext cx="8228392" cy="609600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2"/>
                  </a:solidFill>
                  <a:latin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2"/>
                  </a:solidFill>
                  <a:latin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2"/>
                  </a:solidFill>
                  <a:latin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b="1" kern="0" dirty="0">
                  <a:solidFill>
                    <a:srgbClr val="B85808"/>
                  </a:solidFill>
                </a:rPr>
                <a:t> </a:t>
              </a:r>
              <a:r>
                <a:rPr lang="en-US" sz="3500" b="1" kern="0" dirty="0">
                  <a:solidFill>
                    <a:srgbClr val="B8580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 Program Overview</a:t>
              </a:r>
            </a:p>
          </p:txBody>
        </p:sp>
        <p:sp>
          <p:nvSpPr>
            <p:cNvPr id="11291" name="Slide Number Placeholder 5"/>
            <p:cNvSpPr txBox="1">
              <a:spLocks/>
            </p:cNvSpPr>
            <p:nvPr/>
          </p:nvSpPr>
          <p:spPr bwMode="auto">
            <a:xfrm>
              <a:off x="8724900" y="6619875"/>
              <a:ext cx="381000" cy="23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accent2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accent2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fld id="{5846A1E3-BD09-4E8F-B3AD-C73C5809C805}" type="slidenum">
                <a:rPr lang="en-US" altLang="en-US" sz="900">
                  <a:solidFill>
                    <a:srgbClr val="000000"/>
                  </a:solidFill>
                </a:rPr>
                <a:pPr eaLnBrk="1" hangingPunct="1">
                  <a:spcBef>
                    <a:spcPct val="0"/>
                  </a:spcBef>
                  <a:buFontTx/>
                  <a:buNone/>
                </a:pPr>
                <a:t>37</a:t>
              </a:fld>
              <a:endParaRPr lang="en-US" altLang="en-US" sz="900">
                <a:solidFill>
                  <a:srgbClr val="000000"/>
                </a:solidFill>
              </a:endParaRPr>
            </a:p>
          </p:txBody>
        </p:sp>
        <p:sp>
          <p:nvSpPr>
            <p:cNvPr id="11292" name="Plus 4"/>
            <p:cNvSpPr>
              <a:spLocks noChangeArrowheads="1"/>
            </p:cNvSpPr>
            <p:nvPr/>
          </p:nvSpPr>
          <p:spPr bwMode="auto">
            <a:xfrm>
              <a:off x="1892299" y="4806949"/>
              <a:ext cx="400050" cy="128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400050" eaLnBrk="0" hangingPunct="0">
                <a:spcBef>
                  <a:spcPct val="20000"/>
                </a:spcBef>
                <a:buChar char="•"/>
                <a:defRPr sz="3200">
                  <a:solidFill>
                    <a:schemeClr val="accent2"/>
                  </a:solidFill>
                  <a:latin typeface="Arial" pitchFamily="34" charset="0"/>
                </a:defRPr>
              </a:lvl1pPr>
              <a:lvl2pPr marL="742950" indent="-285750" defTabSz="400050" eaLnBrk="0" hangingPunct="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Arial" pitchFamily="34" charset="0"/>
                </a:defRPr>
              </a:lvl2pPr>
              <a:lvl3pPr marL="1143000" indent="-228600" defTabSz="400050" eaLnBrk="0" hangingPunct="0">
                <a:spcBef>
                  <a:spcPct val="20000"/>
                </a:spcBef>
                <a:buChar char="•"/>
                <a:defRPr sz="2400">
                  <a:solidFill>
                    <a:schemeClr val="accent2"/>
                  </a:solidFill>
                  <a:latin typeface="Arial" pitchFamily="34" charset="0"/>
                </a:defRPr>
              </a:lvl3pPr>
              <a:lvl4pPr marL="1600200" indent="-228600" defTabSz="40005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Arial" pitchFamily="34" charset="0"/>
                </a:defRPr>
              </a:lvl4pPr>
              <a:lvl5pPr marL="2057400" indent="-228600" defTabSz="400050" eaLnBrk="0" hangingPunct="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5pPr>
              <a:lvl6pPr marL="2514600" indent="-228600" defTabSz="4000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6pPr>
              <a:lvl7pPr marL="2971800" indent="-228600" defTabSz="4000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7pPr>
              <a:lvl8pPr marL="3429000" indent="-228600" defTabSz="4000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8pPr>
              <a:lvl9pPr marL="3886200" indent="-228600" defTabSz="4000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</a:pPr>
              <a:endParaRPr lang="en-US" altLang="en-US" sz="9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1293" name="Equal 4"/>
            <p:cNvSpPr>
              <a:spLocks noChangeArrowheads="1"/>
            </p:cNvSpPr>
            <p:nvPr/>
          </p:nvSpPr>
          <p:spPr bwMode="auto">
            <a:xfrm>
              <a:off x="3848098" y="4708525"/>
              <a:ext cx="401638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77900" eaLnBrk="0" hangingPunct="0">
                <a:spcBef>
                  <a:spcPct val="20000"/>
                </a:spcBef>
                <a:buChar char="•"/>
                <a:defRPr sz="3200">
                  <a:solidFill>
                    <a:schemeClr val="accent2"/>
                  </a:solidFill>
                  <a:latin typeface="Arial" pitchFamily="34" charset="0"/>
                </a:defRPr>
              </a:lvl1pPr>
              <a:lvl2pPr marL="742950" indent="-285750" defTabSz="977900" eaLnBrk="0" hangingPunct="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Arial" pitchFamily="34" charset="0"/>
                </a:defRPr>
              </a:lvl2pPr>
              <a:lvl3pPr marL="1143000" indent="-228600" defTabSz="977900" eaLnBrk="0" hangingPunct="0">
                <a:spcBef>
                  <a:spcPct val="20000"/>
                </a:spcBef>
                <a:buChar char="•"/>
                <a:defRPr sz="2400">
                  <a:solidFill>
                    <a:schemeClr val="accent2"/>
                  </a:solidFill>
                  <a:latin typeface="Arial" pitchFamily="34" charset="0"/>
                </a:defRPr>
              </a:lvl3pPr>
              <a:lvl4pPr marL="1600200" indent="-228600" defTabSz="97790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Arial" pitchFamily="34" charset="0"/>
                </a:defRPr>
              </a:lvl4pPr>
              <a:lvl5pPr marL="2057400" indent="-228600" defTabSz="977900" eaLnBrk="0" hangingPunct="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5pPr>
              <a:lvl6pPr marL="2514600" indent="-228600" defTabSz="977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6pPr>
              <a:lvl7pPr marL="2971800" indent="-228600" defTabSz="977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7pPr>
              <a:lvl8pPr marL="3429000" indent="-228600" defTabSz="977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8pPr>
              <a:lvl9pPr marL="3886200" indent="-228600" defTabSz="977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</a:pPr>
              <a:endParaRPr lang="en-US" altLang="en-US" sz="22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" name="Arc 2"/>
          <p:cNvSpPr/>
          <p:nvPr/>
        </p:nvSpPr>
        <p:spPr bwMode="auto">
          <a:xfrm>
            <a:off x="685800" y="5219700"/>
            <a:ext cx="381000" cy="358775"/>
          </a:xfrm>
          <a:prstGeom prst="arc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US" sz="3200">
              <a:solidFill>
                <a:schemeClr val="accent2"/>
              </a:solidFill>
              <a:latin typeface="Arial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1611313" y="1066800"/>
          <a:ext cx="5943600" cy="471646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51664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Initial RESEA</a:t>
                      </a:r>
                      <a:r>
                        <a:rPr lang="en-US" sz="2600" baseline="0" dirty="0"/>
                        <a:t> Review</a:t>
                      </a:r>
                    </a:p>
                    <a:p>
                      <a:pPr algn="ctr"/>
                      <a:r>
                        <a:rPr lang="en-US" sz="1800" baseline="0" dirty="0"/>
                        <a:t>(To be done on the same day as CCS)</a:t>
                      </a:r>
                      <a:endParaRPr lang="en-US" sz="1800" dirty="0"/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53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One-on-One/Group Meeting</a:t>
                      </a:r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31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Review Individual</a:t>
                      </a:r>
                      <a:r>
                        <a:rPr lang="en-US" sz="1800" b="1" baseline="0" dirty="0"/>
                        <a:t> Needs Assessment (INA)</a:t>
                      </a:r>
                      <a:endParaRPr lang="en-US" sz="1800" b="1" dirty="0"/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342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Review</a:t>
                      </a:r>
                      <a:r>
                        <a:rPr lang="en-US" sz="1800" b="1" baseline="0" dirty="0"/>
                        <a:t> Work Search Requirements</a:t>
                      </a:r>
                      <a:endParaRPr lang="en-US" sz="1800" b="1" dirty="0"/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83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Review Resume</a:t>
                      </a:r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342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Discuss Labor Market</a:t>
                      </a:r>
                      <a:r>
                        <a:rPr lang="en-US" sz="1800" b="1" baseline="0" dirty="0"/>
                        <a:t> Information</a:t>
                      </a:r>
                      <a:endParaRPr lang="en-US" sz="1800" b="1" dirty="0"/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342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Sign up for additional career</a:t>
                      </a:r>
                      <a:r>
                        <a:rPr lang="en-US" sz="1800" b="1" baseline="0" dirty="0"/>
                        <a:t> center services</a:t>
                      </a:r>
                      <a:endParaRPr lang="en-US" sz="1800" b="1" dirty="0"/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342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Develop and sign-off on Career</a:t>
                      </a:r>
                      <a:r>
                        <a:rPr lang="en-US" sz="1800" b="1" baseline="0" dirty="0"/>
                        <a:t> Action Plan</a:t>
                      </a:r>
                      <a:endParaRPr lang="en-US" sz="1800" b="1" dirty="0"/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342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Schedule</a:t>
                      </a:r>
                      <a:r>
                        <a:rPr lang="en-US" sz="1800" b="1" baseline="0" dirty="0"/>
                        <a:t> RESEA Review</a:t>
                      </a:r>
                      <a:endParaRPr lang="en-US" sz="1800" b="1" dirty="0"/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98391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6646" y="1047749"/>
            <a:ext cx="3901479" cy="4994831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603" name="Title 1"/>
          <p:cNvSpPr>
            <a:spLocks noGrp="1"/>
          </p:cNvSpPr>
          <p:nvPr>
            <p:ph type="title"/>
          </p:nvPr>
        </p:nvSpPr>
        <p:spPr>
          <a:xfrm>
            <a:off x="461963" y="228600"/>
            <a:ext cx="8001000" cy="5334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en-US" b="1" dirty="0">
                <a:solidFill>
                  <a:srgbClr val="B85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 Form</a:t>
            </a:r>
          </a:p>
        </p:txBody>
      </p:sp>
    </p:spTree>
    <p:extLst>
      <p:ext uri="{BB962C8B-B14F-4D97-AF65-F5344CB8AC3E}">
        <p14:creationId xmlns:p14="http://schemas.microsoft.com/office/powerpoint/2010/main" val="13919636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c 2"/>
          <p:cNvSpPr/>
          <p:nvPr/>
        </p:nvSpPr>
        <p:spPr bwMode="auto">
          <a:xfrm>
            <a:off x="685800" y="5219700"/>
            <a:ext cx="381000" cy="358775"/>
          </a:xfrm>
          <a:prstGeom prst="arc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US" sz="32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3315" name="Oval 8"/>
          <p:cNvSpPr>
            <a:spLocks noChangeArrowheads="1"/>
          </p:cNvSpPr>
          <p:nvPr/>
        </p:nvSpPr>
        <p:spPr bwMode="auto">
          <a:xfrm>
            <a:off x="4648200" y="3276600"/>
            <a:ext cx="914400" cy="914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2" name="Rectangle 1"/>
          <p:cNvSpPr/>
          <p:nvPr/>
        </p:nvSpPr>
        <p:spPr>
          <a:xfrm>
            <a:off x="2809875" y="304800"/>
            <a:ext cx="3260725" cy="677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800" b="1" kern="0" dirty="0">
                <a:solidFill>
                  <a:srgbClr val="B85808"/>
                </a:solidFill>
              </a:rPr>
              <a:t> </a:t>
            </a:r>
            <a:r>
              <a:rPr lang="en-US" sz="3200" b="1" kern="0" dirty="0">
                <a:solidFill>
                  <a:srgbClr val="B85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 Review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1611313" y="1401763"/>
          <a:ext cx="5943600" cy="417671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3386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RESEA</a:t>
                      </a:r>
                      <a:r>
                        <a:rPr lang="en-US" sz="2600" baseline="0" dirty="0"/>
                        <a:t> Review</a:t>
                      </a: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51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One-on-One</a:t>
                      </a:r>
                      <a:r>
                        <a:rPr lang="en-US" sz="1800" b="1" baseline="0" dirty="0"/>
                        <a:t> Meeting</a:t>
                      </a:r>
                      <a:endParaRPr lang="en-US" sz="1800" b="1" dirty="0"/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30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Review</a:t>
                      </a:r>
                      <a:r>
                        <a:rPr lang="en-US" sz="1800" b="1" baseline="0" dirty="0"/>
                        <a:t> LMI Exploration Results</a:t>
                      </a:r>
                      <a:endParaRPr lang="en-US" sz="1800" b="1" dirty="0"/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30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Verify </a:t>
                      </a:r>
                      <a:r>
                        <a:rPr lang="en-US" sz="1800" b="1" dirty="0" err="1"/>
                        <a:t>JobQuest</a:t>
                      </a:r>
                      <a:r>
                        <a:rPr lang="en-US" sz="1800" b="1" dirty="0"/>
                        <a:t> Registration</a:t>
                      </a: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30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Verify Work Search Activity</a:t>
                      </a: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30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Verify Resume</a:t>
                      </a: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30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Establish a Future Goal/Event</a:t>
                      </a: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30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Complete RESEA Review</a:t>
                      </a: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7485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Betty Castillo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Lawrence Burns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Gay m. Gilbert	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2297112" y="685801"/>
            <a:ext cx="4546748" cy="274320"/>
          </a:xfrm>
        </p:spPr>
        <p:txBody>
          <a:bodyPr/>
          <a:lstStyle/>
          <a:p>
            <a:r>
              <a:rPr lang="en-US" sz="1600" dirty="0"/>
              <a:t>Administrator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Office of Unemployment Insurance</a:t>
            </a:r>
          </a:p>
          <a:p>
            <a:r>
              <a:rPr lang="en-US" dirty="0"/>
              <a:t>Employment and Training Administration</a:t>
            </a:r>
          </a:p>
          <a:p>
            <a:r>
              <a:rPr lang="en-US" dirty="0"/>
              <a:t>U.S. Department of Labor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 dirty="0"/>
              <a:t>Reemployment Program Coordinator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Division of UI Operations</a:t>
            </a:r>
          </a:p>
          <a:p>
            <a:r>
              <a:rPr lang="en-US" dirty="0"/>
              <a:t>Employment and Training Administration</a:t>
            </a:r>
          </a:p>
          <a:p>
            <a:r>
              <a:rPr lang="en-US" dirty="0"/>
              <a:t>U.S. Department of Labor</a:t>
            </a:r>
          </a:p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dirty="0"/>
              <a:t>Chief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18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Division of UI Operations</a:t>
            </a:r>
          </a:p>
          <a:p>
            <a:r>
              <a:rPr lang="en-US" dirty="0"/>
              <a:t>Employment and Training Administration</a:t>
            </a:r>
          </a:p>
          <a:p>
            <a:r>
              <a:rPr lang="en-US" dirty="0"/>
              <a:t>U.S. Department of Labor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0593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2800" b="1">
                <a:solidFill>
                  <a:srgbClr val="B85808"/>
                </a:solidFill>
              </a:rPr>
              <a:t> </a:t>
            </a:r>
            <a:endParaRPr lang="en-US" altLang="en-US" sz="2800"/>
          </a:p>
        </p:txBody>
      </p:sp>
      <p:sp>
        <p:nvSpPr>
          <p:cNvPr id="57347" name="Rectangle 28"/>
          <p:cNvSpPr>
            <a:spLocks noChangeArrowheads="1"/>
          </p:cNvSpPr>
          <p:nvPr/>
        </p:nvSpPr>
        <p:spPr bwMode="auto">
          <a:xfrm>
            <a:off x="-90488" y="152400"/>
            <a:ext cx="8878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500" b="1">
                <a:solidFill>
                  <a:srgbClr val="B85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header"/>
                <a:cs typeface="Arial" charset="0"/>
              </a:rPr>
              <a:t>Conducting</a:t>
            </a:r>
            <a:r>
              <a:rPr lang="en-US" altLang="en-US" sz="3500" b="1">
                <a:solidFill>
                  <a:srgbClr val="B85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the RESEA Review</a:t>
            </a:r>
            <a:endParaRPr lang="en-US" altLang="en-US" sz="35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pic>
        <p:nvPicPr>
          <p:cNvPr id="14340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27138"/>
            <a:ext cx="25812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/>
          <p:cNvGraphicFramePr/>
          <p:nvPr/>
        </p:nvGraphicFramePr>
        <p:xfrm>
          <a:off x="304800" y="1156083"/>
          <a:ext cx="6172200" cy="5326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4648200" y="5486400"/>
            <a:ext cx="11334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Resume</a:t>
            </a: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2493963" y="1447800"/>
            <a:ext cx="1925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600" b="1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Work Search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6800" y="5029200"/>
            <a:ext cx="1828800" cy="13081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en-US" altLang="en-US" sz="17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Job Development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" b="1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00" b="1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&amp;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00" b="1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</a:t>
            </a:r>
            <a:r>
              <a:rPr lang="en-US" altLang="en-US" sz="5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</a:t>
            </a:r>
            <a:r>
              <a:rPr lang="en-US" altLang="en-US" sz="1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Referral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5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8088" y="3013075"/>
            <a:ext cx="6477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b="1" i="1" dirty="0">
                <a:ln w="1270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LMI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2757488"/>
            <a:ext cx="2514600" cy="106203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5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Other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5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Job Search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5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Activities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031267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91475" cy="639762"/>
          </a:xfrm>
        </p:spPr>
        <p:txBody>
          <a:bodyPr/>
          <a:lstStyle/>
          <a:p>
            <a:pPr algn="ctr" eaLnBrk="1" hangingPunct="1"/>
            <a:r>
              <a:rPr lang="en-US" altLang="en-US" sz="2800" b="1">
                <a:solidFill>
                  <a:srgbClr val="B85808"/>
                </a:solidFill>
              </a:rPr>
              <a:t> </a:t>
            </a:r>
            <a:endParaRPr lang="en-US" altLang="en-US" sz="2800"/>
          </a:p>
        </p:txBody>
      </p:sp>
      <p:sp>
        <p:nvSpPr>
          <p:cNvPr id="22" name="Text Placeholder 3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7991475" cy="563563"/>
          </a:xfrm>
          <a:ln w="0"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en-US" sz="25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“Big Picture” Approach</a:t>
            </a:r>
            <a:endParaRPr lang="en-US" altLang="en-US" sz="2000" dirty="0"/>
          </a:p>
        </p:txBody>
      </p:sp>
      <p:sp>
        <p:nvSpPr>
          <p:cNvPr id="58372" name="Rectangle 28"/>
          <p:cNvSpPr>
            <a:spLocks noChangeArrowheads="1"/>
          </p:cNvSpPr>
          <p:nvPr/>
        </p:nvSpPr>
        <p:spPr bwMode="auto">
          <a:xfrm>
            <a:off x="0" y="146050"/>
            <a:ext cx="8878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500" b="1" dirty="0">
                <a:solidFill>
                  <a:srgbClr val="B85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header"/>
                <a:cs typeface="Arial" charset="0"/>
              </a:rPr>
              <a:t>Conducting</a:t>
            </a:r>
            <a:r>
              <a:rPr lang="en-US" altLang="en-US" sz="3500" b="1" dirty="0">
                <a:solidFill>
                  <a:srgbClr val="B85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the RESEA Review</a:t>
            </a:r>
            <a:endParaRPr lang="en-US" altLang="en-US" sz="35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pic>
        <p:nvPicPr>
          <p:cNvPr id="1536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752600"/>
            <a:ext cx="5429250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877802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topgraph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762000" y="3260725"/>
            <a:ext cx="74676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/>
              <a:t>Communicating with DUA</a:t>
            </a:r>
          </a:p>
        </p:txBody>
      </p:sp>
    </p:spTree>
    <p:extLst>
      <p:ext uri="{BB962C8B-B14F-4D97-AF65-F5344CB8AC3E}">
        <p14:creationId xmlns:p14="http://schemas.microsoft.com/office/powerpoint/2010/main" val="1371155890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463" y="228600"/>
            <a:ext cx="8001000" cy="533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en-US" b="1" dirty="0">
                <a:solidFill>
                  <a:srgbClr val="B85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header"/>
              </a:rPr>
              <a:t>UI Potential Issue </a:t>
            </a:r>
            <a:br>
              <a:rPr lang="en-US" altLang="en-US" b="1" dirty="0">
                <a:solidFill>
                  <a:srgbClr val="B85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header"/>
              </a:rPr>
            </a:br>
            <a:r>
              <a:rPr lang="en-US" altLang="en-US" b="1" dirty="0">
                <a:solidFill>
                  <a:srgbClr val="B85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header"/>
              </a:rPr>
              <a:t>&amp; Return to Work Forms </a:t>
            </a:r>
            <a:endParaRPr lang="en-US" altLang="en-US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7411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254125"/>
            <a:ext cx="3998913" cy="5060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327150"/>
            <a:ext cx="4038600" cy="4975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0304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7188"/>
            <a:ext cx="8001000" cy="533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en-US" b="1" dirty="0">
                <a:solidFill>
                  <a:srgbClr val="B85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header"/>
              </a:rPr>
              <a:t>2016 RESEA Plan vs. Actual</a:t>
            </a:r>
            <a:endParaRPr lang="en-US" altLang="en-US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990600" y="1414463"/>
          <a:ext cx="7086600" cy="437673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543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3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7778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RESEA Enrollments as of </a:t>
                      </a:r>
                    </a:p>
                    <a:p>
                      <a:pPr algn="ctr"/>
                      <a:r>
                        <a:rPr lang="en-US" sz="1800" b="1" dirty="0"/>
                        <a:t>May</a:t>
                      </a:r>
                      <a:r>
                        <a:rPr lang="en-US" sz="1800" b="1" baseline="0" dirty="0"/>
                        <a:t> 31, 2016</a:t>
                      </a:r>
                      <a:endParaRPr lang="en-US" sz="1800" b="1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31,088</a:t>
                      </a: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529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Scheduled: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51,065</a:t>
                      </a: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529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Completed: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48,124</a:t>
                      </a: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529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Completion Rate: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94%</a:t>
                      </a: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778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% of Plan: 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52%</a:t>
                      </a:r>
                    </a:p>
                    <a:p>
                      <a:pPr algn="ctr"/>
                      <a:r>
                        <a:rPr lang="en-US" sz="1800" b="1" dirty="0"/>
                        <a:t>(10%</a:t>
                      </a:r>
                      <a:r>
                        <a:rPr lang="en-US" sz="1800" b="1" baseline="0" dirty="0"/>
                        <a:t> Above Target of 42%)</a:t>
                      </a:r>
                      <a:endParaRPr lang="en-US" sz="1800" b="1" dirty="0"/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529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Sanctions: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17,405</a:t>
                      </a: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22118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945831"/>
            <a:ext cx="67818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400"/>
              </a:spcAft>
              <a:buAutoNum type="arabicPeriod"/>
            </a:pPr>
            <a:r>
              <a:rPr lang="en-US" dirty="0">
                <a:latin typeface="Arial" pitchFamily="34" charset="0"/>
                <a:cs typeface="Arial" pitchFamily="34" charset="0"/>
              </a:rPr>
              <a:t>The state has maintained strong, long-standing partnerships that are being leveraged.</a:t>
            </a:r>
          </a:p>
          <a:p>
            <a:pPr marL="457200" indent="-457200">
              <a:spcAft>
                <a:spcPts val="2400"/>
              </a:spcAft>
              <a:buAutoNum type="arabicPeriod"/>
            </a:pPr>
            <a:r>
              <a:rPr lang="en-US" dirty="0">
                <a:latin typeface="Arial" pitchFamily="34" charset="0"/>
                <a:cs typeface="Arial" pitchFamily="34" charset="0"/>
              </a:rPr>
              <a:t>RESEA implementation has resulted in new partnerships being formed.</a:t>
            </a:r>
          </a:p>
          <a:p>
            <a:pPr marL="457200" indent="-457200">
              <a:spcAft>
                <a:spcPts val="2400"/>
              </a:spcAft>
              <a:buAutoNum type="arabicPeriod"/>
            </a:pPr>
            <a:r>
              <a:rPr lang="en-US" dirty="0">
                <a:latin typeface="Arial" pitchFamily="34" charset="0"/>
                <a:cs typeface="Arial" pitchFamily="34" charset="0"/>
              </a:rPr>
              <a:t>We are still developing necessary partnerships but, in general, the process has been going smoothly.</a:t>
            </a:r>
          </a:p>
          <a:p>
            <a:pPr marL="457200" indent="-457200">
              <a:spcAft>
                <a:spcPts val="2400"/>
              </a:spcAft>
              <a:buAutoNum type="arabicPeriod"/>
            </a:pPr>
            <a:r>
              <a:rPr lang="en-US" dirty="0">
                <a:latin typeface="Arial" pitchFamily="34" charset="0"/>
                <a:cs typeface="Arial" pitchFamily="34" charset="0"/>
              </a:rPr>
              <a:t>Significant challenges with partnership development exist, but are being worked out.  </a:t>
            </a:r>
          </a:p>
          <a:p>
            <a:pPr marL="457200" indent="-457200">
              <a:spcAft>
                <a:spcPts val="2400"/>
              </a:spcAft>
              <a:buAutoNum type="arabicPeriod"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600" y="1524000"/>
            <a:ext cx="7467600" cy="687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Partnerships and Reemployment Services 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Choose the answer that best reflects you (or your group):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1900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2324" y="437620"/>
            <a:ext cx="5494337" cy="1168599"/>
          </a:xfrm>
        </p:spPr>
        <p:txBody>
          <a:bodyPr/>
          <a:lstStyle/>
          <a:p>
            <a:r>
              <a:rPr lang="en-US" dirty="0"/>
              <a:t>Research and Evaluations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47165" y="1640264"/>
            <a:ext cx="5240509" cy="678522"/>
          </a:xfrm>
        </p:spPr>
        <p:txBody>
          <a:bodyPr/>
          <a:lstStyle/>
          <a:p>
            <a:r>
              <a:rPr lang="en-US" sz="1800" dirty="0"/>
              <a:t>Highlights from Recent DOL Studies </a:t>
            </a:r>
          </a:p>
        </p:txBody>
      </p:sp>
      <p:pic>
        <p:nvPicPr>
          <p:cNvPr id="3074" name="Picture 2" descr="Gra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378" y="2582292"/>
            <a:ext cx="3634000" cy="219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2066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#1 Behavioral insight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122763" cy="5180029"/>
          </a:xfrm>
        </p:spPr>
        <p:txBody>
          <a:bodyPr>
            <a:noAutofit/>
          </a:bodyPr>
          <a:lstStyle/>
          <a:p>
            <a:r>
              <a:rPr lang="en-US" sz="2000" u="sng" dirty="0"/>
              <a:t>Goal of the trial</a:t>
            </a:r>
            <a:r>
              <a:rPr lang="en-US" sz="2000" dirty="0"/>
              <a:t>: to test whether a series of short email messages could prompt more UI claimants to schedule and attend their mandatory Reemployment and Eligibility Assessment (REA) sessions</a:t>
            </a:r>
          </a:p>
          <a:p>
            <a:pPr lvl="1"/>
            <a:r>
              <a:rPr lang="en-US" sz="1600" dirty="0"/>
              <a:t>New emails were sent to 357 claimants . </a:t>
            </a:r>
          </a:p>
          <a:p>
            <a:pPr lvl="1"/>
            <a:r>
              <a:rPr lang="en-US" sz="1600" dirty="0"/>
              <a:t>Another group of 374 claimants received no messages other than the UIA’s call-in letter</a:t>
            </a:r>
          </a:p>
          <a:p>
            <a:pPr marL="0" indent="0">
              <a:buNone/>
            </a:pPr>
            <a:endParaRPr lang="en-US" sz="2300" u="sng" dirty="0"/>
          </a:p>
          <a:p>
            <a:r>
              <a:rPr lang="en-US" sz="2000" u="sng" dirty="0"/>
              <a:t>The messages tested the four behavioral principles: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personalized interactions and an empathetic tone,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clarifying the benefits of participating in REA,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providing clear, concise steps for scheduling and preparing for the REA sessions,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providing timely reminders for the scheduled sessions</a:t>
            </a:r>
          </a:p>
          <a:p>
            <a:endParaRPr lang="en-US" sz="1900" dirty="0"/>
          </a:p>
          <a:p>
            <a:endParaRPr lang="en-US" sz="1900" dirty="0"/>
          </a:p>
          <a:p>
            <a:endParaRPr lang="en-US" sz="1900" dirty="0"/>
          </a:p>
          <a:p>
            <a:endParaRPr lang="en-US" sz="1900" dirty="0"/>
          </a:p>
          <a:p>
            <a:endParaRPr lang="en-US" sz="1900" dirty="0"/>
          </a:p>
          <a:p>
            <a:endParaRPr lang="en-US" sz="1900" dirty="0"/>
          </a:p>
          <a:p>
            <a:pPr marL="0" indent="0">
              <a:buNone/>
            </a:pPr>
            <a:endParaRPr lang="en-US" sz="1900" dirty="0"/>
          </a:p>
          <a:p>
            <a:endParaRPr lang="en-US" sz="1900" dirty="0"/>
          </a:p>
          <a:p>
            <a:endParaRPr lang="en-US" sz="1900" dirty="0"/>
          </a:p>
          <a:p>
            <a:endParaRPr lang="en-US" sz="1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5921C5CB-7971-4174-AD7D-2651B9D2E49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7849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5921C5CB-7971-4174-AD7D-2651B9D2E492}" type="slidenum">
              <a:rPr lang="en-US" smtClean="0"/>
              <a:t>48</a:t>
            </a:fld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5198407"/>
              </p:ext>
            </p:extLst>
          </p:nvPr>
        </p:nvGraphicFramePr>
        <p:xfrm>
          <a:off x="1402237" y="1185420"/>
          <a:ext cx="5328501" cy="2905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44311" y="4190214"/>
            <a:ext cx="8077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u="sng" dirty="0"/>
          </a:p>
          <a:p>
            <a:r>
              <a:rPr lang="en-US" u="sng" dirty="0"/>
              <a:t>Results</a:t>
            </a:r>
            <a:r>
              <a:rPr lang="en-US" dirty="0"/>
              <a:t>: Increased service initiation by 16% and program completion by 14%</a:t>
            </a:r>
          </a:p>
          <a:p>
            <a:endParaRPr lang="en-US" u="sng" dirty="0"/>
          </a:p>
          <a:p>
            <a:r>
              <a:rPr lang="en-US" u="sng" dirty="0"/>
              <a:t>Briefs</a:t>
            </a:r>
            <a:r>
              <a:rPr lang="en-US" dirty="0"/>
              <a:t>: a short brief on the design and early findings from this study : </a:t>
            </a:r>
            <a:r>
              <a:rPr lang="en-US" dirty="0">
                <a:hlinkClick r:id="rId3"/>
              </a:rPr>
              <a:t>https://www.dol.gov/asp/evaluation/BIStudy/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0977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UI claimants who were sent email messages were more likely to start the REA program by scheduling their first session.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UI claimants who received email messages were also more likely to complete the REA program.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Once individuals attended their first REA session, they were equally likely to complete the program regardless of whether they had received emails or not.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5921C5CB-7971-4174-AD7D-2651B9D2E49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52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Kristine Porter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Beth Goguen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Ann </a:t>
            </a:r>
            <a:r>
              <a:rPr lang="en-US" dirty="0" err="1"/>
              <a:t>Astin</a:t>
            </a:r>
            <a:r>
              <a:rPr lang="en-US" dirty="0"/>
              <a:t>	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RESEA Program Coordinator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1"/>
          </p:nvPr>
        </p:nvSpPr>
        <p:spPr>
          <a:xfrm>
            <a:off x="2561063" y="1009946"/>
            <a:ext cx="4612735" cy="907855"/>
          </a:xfrm>
        </p:spPr>
        <p:txBody>
          <a:bodyPr>
            <a:normAutofit/>
          </a:bodyPr>
          <a:lstStyle/>
          <a:p>
            <a:r>
              <a:rPr lang="en-US" sz="1500" dirty="0"/>
              <a:t>Division of Employment and Training</a:t>
            </a:r>
          </a:p>
          <a:p>
            <a:r>
              <a:rPr lang="en-US" sz="1500" dirty="0"/>
              <a:t>Wisconsin Department of Workforce Development </a:t>
            </a:r>
            <a:br>
              <a:rPr lang="en-US" dirty="0"/>
            </a:b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 dirty="0"/>
              <a:t>Central Programs Manager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4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Massachusetts Department of Career Services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dirty="0"/>
              <a:t>Bureau Director, Job Service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18"/>
          </p:nvPr>
        </p:nvSpPr>
        <p:spPr>
          <a:xfrm>
            <a:off x="4035283" y="2919590"/>
            <a:ext cx="4335719" cy="905256"/>
          </a:xfrm>
        </p:spPr>
        <p:txBody>
          <a:bodyPr>
            <a:normAutofit/>
          </a:bodyPr>
          <a:lstStyle/>
          <a:p>
            <a:r>
              <a:rPr lang="en-US" sz="1400" dirty="0"/>
              <a:t>Division of Employment and Training</a:t>
            </a:r>
          </a:p>
          <a:p>
            <a:r>
              <a:rPr lang="en-US" sz="1400" dirty="0"/>
              <a:t>Wisconsin Department of Workforce Development</a:t>
            </a:r>
          </a:p>
        </p:txBody>
      </p:sp>
    </p:spTree>
    <p:extLst>
      <p:ext uri="{BB962C8B-B14F-4D97-AF65-F5344CB8AC3E}">
        <p14:creationId xmlns:p14="http://schemas.microsoft.com/office/powerpoint/2010/main" val="32850074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#2 Outreach to UCX Population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u="sng" dirty="0"/>
              <a:t>Goal:</a:t>
            </a:r>
            <a:r>
              <a:rPr lang="en-US" sz="2000" dirty="0"/>
              <a:t> A four state demonstration– Georgia, North Carolina, Illinois, and Texas– testing a variety of strategies intended to: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600" dirty="0"/>
              <a:t>create strong collaborative partnerships among the UI system, the public workforce system, and the three components of the Army;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600" dirty="0"/>
              <a:t>improve data sharing to better understand UCX claimants and their outreach and service needs; and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600" dirty="0"/>
              <a:t>increase outreach, exposure to jobs, and reemployment strategies for UCX claimants that combine existing resources with innovative service delivery approaches. </a:t>
            </a:r>
          </a:p>
          <a:p>
            <a:r>
              <a:rPr lang="en-US" sz="2000" dirty="0"/>
              <a:t>A detailed implementation study summarizing strategies used, challenges, and potential promising practices: </a:t>
            </a:r>
            <a:r>
              <a:rPr lang="en-US" sz="2000" u="sng" dirty="0">
                <a:hlinkClick r:id="rId2"/>
              </a:rPr>
              <a:t>https://www.dol.gov/asp/evaluation/completed-studies/ArmyUCX_ImplementReport_Final.pdf</a:t>
            </a:r>
            <a:r>
              <a:rPr lang="en-US" sz="2000" dirty="0"/>
              <a:t>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789500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Promising Practices and Recommendations for Future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400" b="1" dirty="0"/>
              <a:t>Social media. </a:t>
            </a:r>
            <a:r>
              <a:rPr lang="en-US" sz="1400" dirty="0"/>
              <a:t>Illinois developed a social media campaign that covered multiple platforms and directed targeted viewers to well-designed resources for further information and interaction. Metrics were tracked and showed the success of the campaign in expanding outreach to veterans.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b="1" dirty="0"/>
              <a:t>Military skills translation tools. </a:t>
            </a:r>
            <a:r>
              <a:rPr lang="en-US" sz="1400" dirty="0"/>
              <a:t>Effectively communicating to a civilian employer, both on a resume and in an interview, the skills and abilities developed in the military was uniformly cited as a critical need.</a:t>
            </a:r>
          </a:p>
          <a:p>
            <a:pPr marL="400050" lvl="1" indent="0" algn="ctr">
              <a:buNone/>
            </a:pPr>
            <a:r>
              <a:rPr lang="en-US" sz="1400" dirty="0">
                <a:hlinkClick r:id="rId2"/>
              </a:rPr>
              <a:t>(https://www.mynextmove.org/vets/</a:t>
            </a:r>
            <a:r>
              <a:rPr lang="en-US" sz="1400" dirty="0"/>
              <a:t>)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b="1" dirty="0"/>
              <a:t>Resume development. </a:t>
            </a:r>
            <a:r>
              <a:rPr lang="en-US" sz="1400" dirty="0"/>
              <a:t>Presenting a high quality, civilian style resume to an employer is an important step toward getting hired, but military members are accustomed to resumes of a very different format and content.  </a:t>
            </a:r>
            <a:endParaRPr lang="en-US" sz="1000" dirty="0"/>
          </a:p>
          <a:p>
            <a:pPr marL="514350" lvl="0" indent="-514350">
              <a:buFont typeface="+mj-lt"/>
              <a:buAutoNum type="arabicPeriod"/>
            </a:pPr>
            <a:r>
              <a:rPr lang="en-US" sz="1400" b="1" dirty="0"/>
              <a:t>Reemployment Eligibility Assessment program. </a:t>
            </a:r>
            <a:r>
              <a:rPr lang="en-US" sz="1400" dirty="0"/>
              <a:t>Both North Carolina and Georgia observed positive benefits of their REA programs for the UI recipients who participated and used grant funds to expand the program to UCX claimants.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1400" b="1" dirty="0"/>
              <a:t>Form and process creation and revision</a:t>
            </a:r>
            <a:r>
              <a:rPr lang="en-US" sz="1400" dirty="0"/>
              <a:t>.  Three states enhanced intake forms, triage tools, signage, processes, and/or policies in response to the refocusing guidance. This initiative ensures that veterans with significant barriers to employment are </a:t>
            </a:r>
            <a:r>
              <a:rPr lang="en-US" sz="1400" dirty="0" err="1"/>
              <a:t>are</a:t>
            </a:r>
            <a:r>
              <a:rPr lang="en-US" sz="1400" dirty="0"/>
              <a:t> correctly identified and routed to services.</a:t>
            </a:r>
          </a:p>
          <a:p>
            <a:pPr marL="0" lvl="0" indent="0" algn="ctr">
              <a:buNone/>
            </a:pPr>
            <a:r>
              <a:rPr lang="en-US" sz="1400" dirty="0"/>
              <a:t>		(Response to </a:t>
            </a:r>
            <a:r>
              <a:rPr lang="en-US" sz="1400" dirty="0">
                <a:hlinkClick r:id="rId3"/>
              </a:rPr>
              <a:t>TEGL 19-13 </a:t>
            </a:r>
            <a:r>
              <a:rPr lang="en-US" sz="1400" dirty="0"/>
              <a:t>and </a:t>
            </a:r>
            <a:r>
              <a:rPr lang="en-US" sz="1400" dirty="0">
                <a:hlinkClick r:id="rId4"/>
              </a:rPr>
              <a:t>TEGL 20-13</a:t>
            </a:r>
            <a:r>
              <a:rPr lang="en-US" sz="1400" dirty="0"/>
              <a:t>)</a:t>
            </a:r>
          </a:p>
          <a:p>
            <a:pPr marL="514350" lvl="0" indent="-514350">
              <a:buFont typeface="+mj-lt"/>
              <a:buAutoNum type="arabicPeriod"/>
            </a:pPr>
            <a:endParaRPr lang="en-US" sz="1400" dirty="0"/>
          </a:p>
          <a:p>
            <a:pPr marL="0" lv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452501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821" y="5269673"/>
            <a:ext cx="5486400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More Evaluations and Research at</a:t>
            </a:r>
            <a:br>
              <a:rPr lang="en-US" dirty="0"/>
            </a:br>
            <a:r>
              <a:rPr lang="en-US" u="sng" dirty="0">
                <a:hlinkClick r:id="rId2"/>
              </a:rPr>
              <a:t>http://clear.dol.gov/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3" b="4483"/>
          <a:stretch>
            <a:fillRect/>
          </a:stretch>
        </p:blipFill>
        <p:spPr bwMode="auto">
          <a:xfrm>
            <a:off x="1025525" y="393700"/>
            <a:ext cx="6321425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1169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2324" y="437620"/>
            <a:ext cx="5494337" cy="11685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47165" y="1640264"/>
            <a:ext cx="5240509" cy="678522"/>
          </a:xfrm>
        </p:spPr>
        <p:txBody>
          <a:bodyPr/>
          <a:lstStyle/>
          <a:p>
            <a:endParaRPr lang="en-US" sz="1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6" y="2152306"/>
            <a:ext cx="3521844" cy="233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4070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Frequent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/>
            <a:r>
              <a:rPr lang="en-US" dirty="0"/>
              <a:t>What is the status of the 9128x and 9129x reports?</a:t>
            </a:r>
          </a:p>
          <a:p>
            <a:pPr lvl="1"/>
            <a:r>
              <a:rPr lang="en-US" dirty="0"/>
              <a:t>Will the 9128 and 9129 forms change?</a:t>
            </a:r>
          </a:p>
          <a:p>
            <a:pPr lvl="1"/>
            <a:r>
              <a:rPr lang="en-US" dirty="0"/>
              <a:t>We conduct RESEA statewide, is the 9048 and 9049 still required?</a:t>
            </a:r>
          </a:p>
          <a:p>
            <a:pPr lvl="1"/>
            <a:r>
              <a:rPr lang="en-US" dirty="0"/>
              <a:t>Must reemployment services be delivered by merit staff?</a:t>
            </a:r>
          </a:p>
          <a:p>
            <a:pPr lvl="1"/>
            <a:r>
              <a:rPr lang="en-US"/>
              <a:t>How </a:t>
            </a:r>
            <a:r>
              <a:rPr lang="en-US" dirty="0"/>
              <a:t>do I report an individual who reported to both training and reemployment services in the same quarter?</a:t>
            </a:r>
          </a:p>
          <a:p>
            <a:pPr lvl="1"/>
            <a:r>
              <a:rPr lang="en-US" dirty="0"/>
              <a:t>Can I get help with updating profiling models?</a:t>
            </a:r>
          </a:p>
          <a:p>
            <a:pPr lvl="1"/>
            <a:r>
              <a:rPr lang="en-US" dirty="0"/>
              <a:t>When will the UIPL for 2017 be published?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5142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4500" y="2945831"/>
            <a:ext cx="6781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400"/>
              </a:spcAft>
              <a:buAutoNum type="arabicPeriod"/>
            </a:pPr>
            <a:r>
              <a:rPr lang="en-US" dirty="0">
                <a:latin typeface="Arial" pitchFamily="34" charset="0"/>
                <a:cs typeface="Arial" pitchFamily="34" charset="0"/>
              </a:rPr>
              <a:t>Outreach to UCX Population</a:t>
            </a:r>
          </a:p>
          <a:p>
            <a:pPr marL="457200" indent="-457200">
              <a:spcAft>
                <a:spcPts val="2400"/>
              </a:spcAft>
              <a:buAutoNum type="arabicPeriod"/>
            </a:pPr>
            <a:r>
              <a:rPr lang="en-US" dirty="0">
                <a:latin typeface="Arial" pitchFamily="34" charset="0"/>
                <a:cs typeface="Arial" pitchFamily="34" charset="0"/>
              </a:rPr>
              <a:t>Performance Reporting</a:t>
            </a:r>
          </a:p>
          <a:p>
            <a:pPr marL="457200" indent="-457200">
              <a:spcAft>
                <a:spcPts val="2400"/>
              </a:spcAft>
              <a:buAutoNum type="arabicPeriod"/>
            </a:pPr>
            <a:r>
              <a:rPr lang="en-US" dirty="0">
                <a:latin typeface="Arial" pitchFamily="34" charset="0"/>
                <a:cs typeface="Arial" pitchFamily="34" charset="0"/>
              </a:rPr>
              <a:t>Updating Profiling Models</a:t>
            </a:r>
          </a:p>
          <a:p>
            <a:pPr marL="457200" indent="-457200">
              <a:spcAft>
                <a:spcPts val="2400"/>
              </a:spcAft>
              <a:buAutoNum type="arabicPeriod"/>
            </a:pPr>
            <a:r>
              <a:rPr lang="en-US" dirty="0">
                <a:latin typeface="Arial" pitchFamily="34" charset="0"/>
                <a:cs typeface="Arial" pitchFamily="34" charset="0"/>
              </a:rPr>
              <a:t>Delivery of Reemployment Services to Those Likely to Exhaust</a:t>
            </a:r>
          </a:p>
          <a:p>
            <a:pPr marL="457200" indent="-457200">
              <a:spcAft>
                <a:spcPts val="2400"/>
              </a:spcAft>
              <a:buAutoNum type="arabicPeriod"/>
            </a:pPr>
            <a:r>
              <a:rPr lang="en-US" dirty="0">
                <a:latin typeface="Arial" pitchFamily="34" charset="0"/>
                <a:cs typeface="Arial" pitchFamily="34" charset="0"/>
              </a:rPr>
              <a:t>Delivery of Reemployment Services to UXC population </a:t>
            </a:r>
          </a:p>
          <a:p>
            <a:pPr marL="457200" indent="-457200">
              <a:spcAft>
                <a:spcPts val="2400"/>
              </a:spcAft>
              <a:buAutoNum type="arabicPeriod"/>
            </a:pPr>
            <a:r>
              <a:rPr lang="en-US" dirty="0">
                <a:latin typeface="Arial" pitchFamily="34" charset="0"/>
                <a:cs typeface="Arial" pitchFamily="34" charset="0"/>
              </a:rPr>
              <a:t>Other (please insert in chat box) </a:t>
            </a:r>
          </a:p>
          <a:p>
            <a:pPr marL="457200" indent="-457200">
              <a:spcAft>
                <a:spcPts val="2400"/>
              </a:spcAft>
              <a:buAutoNum type="arabicPeriod"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600" y="1524000"/>
            <a:ext cx="74676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latin typeface="Arial" pitchFamily="34" charset="0"/>
                <a:cs typeface="Arial" pitchFamily="34" charset="0"/>
              </a:rPr>
              <a:t>What technical assistance topics should DOL prioritize?</a:t>
            </a:r>
          </a:p>
        </p:txBody>
      </p:sp>
    </p:spTree>
    <p:extLst>
      <p:ext uri="{BB962C8B-B14F-4D97-AF65-F5344CB8AC3E}">
        <p14:creationId xmlns:p14="http://schemas.microsoft.com/office/powerpoint/2010/main" val="8768776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4500" y="2945831"/>
            <a:ext cx="6781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400"/>
              </a:spcAft>
              <a:buAutoNum type="arabicPeriod"/>
            </a:pPr>
            <a:r>
              <a:rPr lang="en-US" dirty="0">
                <a:latin typeface="Arial" pitchFamily="34" charset="0"/>
                <a:cs typeface="Arial" pitchFamily="34" charset="0"/>
              </a:rPr>
              <a:t>Written guidance (UIPLs, TEGLS,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etc</a:t>
            </a:r>
            <a:r>
              <a:rPr lang="en-US" dirty="0">
                <a:latin typeface="Arial" pitchFamily="34" charset="0"/>
                <a:cs typeface="Arial" pitchFamily="34" charset="0"/>
              </a:rPr>
              <a:t>) </a:t>
            </a:r>
          </a:p>
          <a:p>
            <a:pPr marL="457200" indent="-457200">
              <a:spcAft>
                <a:spcPts val="2400"/>
              </a:spcAft>
              <a:buAutoNum type="arabicPeriod"/>
            </a:pPr>
            <a:r>
              <a:rPr lang="en-US" dirty="0">
                <a:latin typeface="Arial" pitchFamily="34" charset="0"/>
                <a:cs typeface="Arial" pitchFamily="34" charset="0"/>
              </a:rPr>
              <a:t>Webinar</a:t>
            </a:r>
          </a:p>
          <a:p>
            <a:pPr marL="457200" indent="-457200">
              <a:spcAft>
                <a:spcPts val="2400"/>
              </a:spcAft>
              <a:buAutoNum type="arabicPeriod"/>
            </a:pPr>
            <a:r>
              <a:rPr lang="en-US" dirty="0">
                <a:latin typeface="Arial" pitchFamily="34" charset="0"/>
                <a:cs typeface="Arial" pitchFamily="34" charset="0"/>
              </a:rPr>
              <a:t>Virtual meetings (i.e. conference calls) </a:t>
            </a:r>
          </a:p>
          <a:p>
            <a:pPr marL="457200" indent="-457200">
              <a:spcAft>
                <a:spcPts val="2400"/>
              </a:spcAft>
              <a:buAutoNum type="arabicPeriod"/>
            </a:pPr>
            <a:r>
              <a:rPr lang="en-US" dirty="0">
                <a:latin typeface="Arial" pitchFamily="34" charset="0"/>
                <a:cs typeface="Arial" pitchFamily="34" charset="0"/>
              </a:rPr>
              <a:t>Other (please insert in chat box) </a:t>
            </a:r>
          </a:p>
          <a:p>
            <a:pPr marL="457200" indent="-457200">
              <a:spcAft>
                <a:spcPts val="2400"/>
              </a:spcAft>
              <a:buAutoNum type="arabicPeriod"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600" y="1524000"/>
            <a:ext cx="74676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latin typeface="Arial" pitchFamily="34" charset="0"/>
                <a:cs typeface="Arial" pitchFamily="34" charset="0"/>
              </a:rPr>
              <a:t>What forms of technical assistance are most helpful?</a:t>
            </a:r>
          </a:p>
        </p:txBody>
      </p:sp>
    </p:spTree>
    <p:extLst>
      <p:ext uri="{BB962C8B-B14F-4D97-AF65-F5344CB8AC3E}">
        <p14:creationId xmlns:p14="http://schemas.microsoft.com/office/powerpoint/2010/main" val="27756930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0667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Lawrence Burns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2000" dirty="0"/>
              <a:t>Reemployment Program Coordinator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>
          <a:xfrm>
            <a:off x="1772084" y="3653875"/>
            <a:ext cx="6202991" cy="354865"/>
          </a:xfrm>
        </p:spPr>
        <p:txBody>
          <a:bodyPr/>
          <a:lstStyle/>
          <a:p>
            <a:r>
              <a:rPr lang="en-US" dirty="0"/>
              <a:t>Division of Unemployment Insurance Operations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Burns.Lawrence@dol.gov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1011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60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2:00 </a:t>
            </a:r>
            <a:r>
              <a:rPr lang="en-US" sz="2400" dirty="0"/>
              <a:t>| Introductions </a:t>
            </a:r>
            <a:endParaRPr lang="en-US" sz="2400" b="1" dirty="0"/>
          </a:p>
          <a:p>
            <a:r>
              <a:rPr lang="en-US" sz="2400" b="1" dirty="0"/>
              <a:t>2:05 </a:t>
            </a:r>
            <a:r>
              <a:rPr lang="en-US" sz="2400" dirty="0"/>
              <a:t>| RESEA Vision/Opening Remarks </a:t>
            </a:r>
          </a:p>
          <a:p>
            <a:r>
              <a:rPr lang="en-US" sz="2400" b="1" dirty="0"/>
              <a:t>2:10</a:t>
            </a:r>
            <a:r>
              <a:rPr lang="en-US" sz="2400" dirty="0"/>
              <a:t> | Wisconsin Case Study</a:t>
            </a:r>
          </a:p>
          <a:p>
            <a:r>
              <a:rPr lang="en-US" sz="2400" b="1" dirty="0"/>
              <a:t>2:30</a:t>
            </a:r>
            <a:r>
              <a:rPr lang="en-US" sz="2400" dirty="0"/>
              <a:t> | Massachusetts Case Study</a:t>
            </a:r>
          </a:p>
          <a:p>
            <a:r>
              <a:rPr lang="en-US" sz="2400" b="1" dirty="0"/>
              <a:t>2:50 </a:t>
            </a:r>
            <a:r>
              <a:rPr lang="en-US" sz="2400" dirty="0"/>
              <a:t>| Research Highlights</a:t>
            </a:r>
          </a:p>
          <a:p>
            <a:r>
              <a:rPr lang="en-US" sz="2400" b="1" dirty="0"/>
              <a:t>3:05</a:t>
            </a:r>
            <a:r>
              <a:rPr lang="en-US" sz="2400" dirty="0"/>
              <a:t> | FAQs</a:t>
            </a:r>
          </a:p>
          <a:p>
            <a:r>
              <a:rPr lang="en-US" sz="2400" b="1" dirty="0"/>
              <a:t>3:15</a:t>
            </a:r>
            <a:r>
              <a:rPr lang="en-US" sz="2400" dirty="0"/>
              <a:t> | Q&amp;A  and Wrap Up</a:t>
            </a:r>
          </a:p>
        </p:txBody>
      </p:sp>
    </p:spTree>
    <p:extLst>
      <p:ext uri="{BB962C8B-B14F-4D97-AF65-F5344CB8AC3E}">
        <p14:creationId xmlns:p14="http://schemas.microsoft.com/office/powerpoint/2010/main" val="3452198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4500" y="2945831"/>
            <a:ext cx="6781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State Workforce Agency</a:t>
            </a:r>
          </a:p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State Unemployment Insurance Agency</a:t>
            </a:r>
          </a:p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Local Workforce Development Board</a:t>
            </a:r>
          </a:p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Front-line American Job Center Staff</a:t>
            </a:r>
          </a:p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Other Workforce Partner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600" y="1524000"/>
            <a:ext cx="7467600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Who is attending?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Choose the answer that best reflects you (or your group):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927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RESEA Vision	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national Perspective</a:t>
            </a:r>
          </a:p>
        </p:txBody>
      </p:sp>
    </p:spTree>
    <p:extLst>
      <p:ext uri="{BB962C8B-B14F-4D97-AF65-F5344CB8AC3E}">
        <p14:creationId xmlns:p14="http://schemas.microsoft.com/office/powerpoint/2010/main" val="373436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Opening Message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620651" y="2508250"/>
            <a:ext cx="5410200" cy="2070100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/>
              <a:t>Gay Gilbert</a:t>
            </a:r>
          </a:p>
          <a:p>
            <a:pPr marL="0" indent="0">
              <a:buFont typeface="Arial" pitchFamily="34" charset="0"/>
              <a:buNone/>
            </a:pPr>
            <a:r>
              <a:rPr lang="en-US" dirty="0"/>
              <a:t>Administrator</a:t>
            </a:r>
          </a:p>
          <a:p>
            <a:pPr marL="0" indent="0">
              <a:buFont typeface="Arial" pitchFamily="34" charset="0"/>
              <a:buNone/>
            </a:pPr>
            <a:r>
              <a:rPr lang="en-US" dirty="0"/>
              <a:t>Office of Unemployment Insurance</a:t>
            </a:r>
          </a:p>
          <a:p>
            <a:pPr marL="0" indent="0">
              <a:buFont typeface="Arial" pitchFamily="34" charset="0"/>
              <a:buNone/>
            </a:pPr>
            <a:r>
              <a:rPr lang="en-US" dirty="0"/>
              <a:t>Employment &amp; Training Administration</a:t>
            </a:r>
          </a:p>
          <a:p>
            <a:pPr marL="0" indent="0">
              <a:buFont typeface="Arial" pitchFamily="34" charset="0"/>
              <a:buNone/>
            </a:pPr>
            <a:r>
              <a:rPr lang="en-US" dirty="0"/>
              <a:t>U.S. Department of Labor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3246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fld id="{01723B91-CE10-4F20-890A-0852E224685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#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16" y="2362200"/>
            <a:ext cx="1615284" cy="236220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8606332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676&quot;&gt;&lt;object type=&quot;3&quot; unique_id=&quot;10677&quot;&gt;&lt;property id=&quot;20148&quot; value=&quot;5&quot;/&gt;&lt;property id=&quot;20300&quot; value=&quot;Slide 1&quot;/&gt;&lt;property id=&quot;20307&quot; value=&quot;273&quot;/&gt;&lt;/object&gt;&lt;object type=&quot;3&quot; unique_id=&quot;10678&quot;&gt;&lt;property id=&quot;20148&quot; value=&quot;5&quot;/&gt;&lt;property id=&quot;20300&quot; value=&quot;Slide 2 - &amp;quot;Title Goes Here&amp;quot;&quot;/&gt;&lt;property id=&quot;20307&quot; value=&quot;256&quot;/&gt;&lt;/object&gt;&lt;object type=&quot;3&quot; unique_id=&quot;10679&quot;&gt;&lt;property id=&quot;20148&quot; value=&quot;5&quot;/&gt;&lt;property id=&quot;20300&quot; value=&quot;Slide 3&quot;/&gt;&lt;property id=&quot;20307&quot; value=&quot;264&quot;/&gt;&lt;/object&gt;&lt;object type=&quot;3&quot; unique_id=&quot;10680&quot;&gt;&lt;property id=&quot;20148&quot; value=&quot;5&quot;/&gt;&lt;property id=&quot;20300&quot; value=&quot;Slide 5 - &amp;quot;Bob Smith&amp;quot;&quot;/&gt;&lt;property id=&quot;20307&quot; value=&quot;259&quot;/&gt;&lt;/object&gt;&lt;object type=&quot;3&quot; unique_id=&quot;10681&quot;&gt;&lt;property id=&quot;20148&quot; value=&quot;5&quot;/&gt;&lt;property id=&quot;20300&quot; value=&quot;Slide 6 - &amp;quot;Bob Smith&amp;quot;&quot;/&gt;&lt;property id=&quot;20307&quot; value=&quot;260&quot;/&gt;&lt;/object&gt;&lt;object type=&quot;3&quot; unique_id=&quot;10682&quot;&gt;&lt;property id=&quot;20148&quot; value=&quot;5&quot;/&gt;&lt;property id=&quot;20300&quot; value=&quot;Slide 7 - &amp;quot;Bob Smith&amp;quot;&quot;/&gt;&lt;property id=&quot;20307&quot; value=&quot;261&quot;/&gt;&lt;/object&gt;&lt;object type=&quot;3&quot; unique_id=&quot;10683&quot;&gt;&lt;property id=&quot;20148&quot; value=&quot;5&quot;/&gt;&lt;property id=&quot;20300&quot; value=&quot;Slide 8&quot;/&gt;&lt;property id=&quot;20307&quot; value=&quot;265&quot;/&gt;&lt;/object&gt;&lt;object type=&quot;3&quot; unique_id=&quot;10684&quot;&gt;&lt;property id=&quot;20148&quot; value=&quot;5&quot;/&gt;&lt;property id=&quot;20300&quot; value=&quot;Slide 9&quot;/&gt;&lt;property id=&quot;20307&quot; value=&quot;270&quot;/&gt;&lt;/object&gt;&lt;object type=&quot;3&quot; unique_id=&quot;10685&quot;&gt;&lt;property id=&quot;20148&quot; value=&quot;5&quot;/&gt;&lt;property id=&quot;20300&quot; value=&quot;Slide 10 - &amp;quot;Section Title Goes Here&amp;quot;&quot;/&gt;&lt;property id=&quot;20307&quot; value=&quot;257&quot;/&gt;&lt;/object&gt;&lt;object type=&quot;3&quot; unique_id=&quot;10686&quot;&gt;&lt;property id=&quot;20148&quot; value=&quot;5&quot;/&gt;&lt;property id=&quot;20300&quot; value=&quot;Slide 11 - &amp;quot;Title Goes Here&amp;quot;&quot;/&gt;&lt;property id=&quot;20307&quot; value=&quot;258&quot;/&gt;&lt;/object&gt;&lt;object type=&quot;3&quot; unique_id=&quot;10687&quot;&gt;&lt;property id=&quot;20148&quot; value=&quot;5&quot;/&gt;&lt;property id=&quot;20300&quot; value=&quot;Slide 13 - &amp;quot;Picture Title Here&amp;quot;&quot;/&gt;&lt;property id=&quot;20307&quot; value=&quot;262&quot;/&gt;&lt;/object&gt;&lt;object type=&quot;3&quot; unique_id=&quot;10688&quot;&gt;&lt;property id=&quot;20148&quot; value=&quot;5&quot;/&gt;&lt;property id=&quot;20300&quot; value=&quot;Slide 14&quot;/&gt;&lt;property id=&quot;20307&quot; value=&quot;263&quot;/&gt;&lt;/object&gt;&lt;object type=&quot;3&quot; unique_id=&quot;10689&quot;&gt;&lt;property id=&quot;20148&quot; value=&quot;5&quot;/&gt;&lt;property id=&quot;20300&quot; value=&quot;Slide 15 - &amp;quot;Series Set Title&amp;quot;&quot;/&gt;&lt;property id=&quot;20307&quot; value=&quot;272&quot;/&gt;&lt;/object&gt;&lt;object type=&quot;3&quot; unique_id=&quot;10690&quot;&gt;&lt;property id=&quot;20148&quot; value=&quot;5&quot;/&gt;&lt;property id=&quot;20300&quot; value=&quot;Slide 16 - &amp;quot;FirstName LastName&amp;quot;&quot;/&gt;&lt;property id=&quot;20307&quot; value=&quot;266&quot;/&gt;&lt;/object&gt;&lt;object type=&quot;3&quot; unique_id=&quot;10691&quot;&gt;&lt;property id=&quot;20148&quot; value=&quot;5&quot;/&gt;&lt;property id=&quot;20300&quot; value=&quot;Slide 17&quot;/&gt;&lt;property id=&quot;20307&quot; value=&quot;267&quot;/&gt;&lt;/object&gt;&lt;object type=&quot;3&quot; unique_id=&quot;10692&quot;&gt;&lt;property id=&quot;20148&quot; value=&quot;5&quot;/&gt;&lt;property id=&quot;20300&quot; value=&quot;Slide 18 - &amp;quot;FirstName LastName&amp;quot;&quot;/&gt;&lt;property id=&quot;20307&quot; value=&quot;268&quot;/&gt;&lt;/object&gt;&lt;object type=&quot;3&quot; unique_id=&quot;10693&quot;&gt;&lt;property id=&quot;20148&quot; value=&quot;5&quot;/&gt;&lt;property id=&quot;20300&quot; value=&quot;Slide 19&quot;/&gt;&lt;property id=&quot;20307&quot; value=&quot;269&quot;/&gt;&lt;/object&gt;&lt;object type=&quot;3&quot; unique_id=&quot;21438&quot;&gt;&lt;property id=&quot;20148&quot; value=&quot;5&quot;/&gt;&lt;property id=&quot;20300&quot; value=&quot;Slide 12&quot;/&gt;&lt;property id=&quot;20307&quot; value=&quot;274&quot;/&gt;&lt;/object&gt;&lt;object type=&quot;3&quot; unique_id=&quot;21579&quot;&gt;&lt;property id=&quot;20148&quot; value=&quot;5&quot;/&gt;&lt;property id=&quot;20300&quot; value=&quot;Slide 4&quot;/&gt;&lt;property id=&quot;20307&quot; value=&quot;275&quot;/&gt;&lt;/object&gt;&lt;/object&gt;&lt;object type=&quot;8&quot; unique_id=&quot;1071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8FBA55B8DA5045BFCD6003A0206EBB" ma:contentTypeVersion="0" ma:contentTypeDescription="Create a new document." ma:contentTypeScope="" ma:versionID="9af4df16691a9af1e934d66c9f31676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1FA3AD-3432-4526-89EB-7A5B323DBC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2AA1B5B-069E-4BDD-A79A-68D5FBCBDE35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CC49AA9-F75E-4759-B9AE-64F2C0E5A53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3604</TotalTime>
  <Words>1823</Words>
  <Application>Microsoft Office PowerPoint</Application>
  <PresentationFormat>On-screen Show (4:3)</PresentationFormat>
  <Paragraphs>387</Paragraphs>
  <Slides>59</Slides>
  <Notes>37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1" baseType="lpstr">
      <vt:lpstr>Arial</vt:lpstr>
      <vt:lpstr>Calibri</vt:lpstr>
      <vt:lpstr>Calibri header</vt:lpstr>
      <vt:lpstr>Courier New</vt:lpstr>
      <vt:lpstr>Franklin Gothic Medium</vt:lpstr>
      <vt:lpstr>Impact</vt:lpstr>
      <vt:lpstr>Myriad Pro</vt:lpstr>
      <vt:lpstr>Myriad Pro Cond</vt:lpstr>
      <vt:lpstr>Times New Roman</vt:lpstr>
      <vt:lpstr>Wingdings</vt:lpstr>
      <vt:lpstr>Wingdings 3</vt:lpstr>
      <vt:lpstr>Office Theme</vt:lpstr>
      <vt:lpstr>PowerPoint Presentation</vt:lpstr>
      <vt:lpstr>Implementation of Fiscal Year 2016 RESEA Grants</vt:lpstr>
      <vt:lpstr>PowerPoint Presentation</vt:lpstr>
      <vt:lpstr>Gay m. Gilbert </vt:lpstr>
      <vt:lpstr>Ann Astin </vt:lpstr>
      <vt:lpstr>PowerPoint Presentation</vt:lpstr>
      <vt:lpstr>PowerPoint Presentation</vt:lpstr>
      <vt:lpstr>The RESEA Vision </vt:lpstr>
      <vt:lpstr>Opening Message</vt:lpstr>
      <vt:lpstr>PowerPoint Presentation</vt:lpstr>
      <vt:lpstr>Peer Exchange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Peer Exchange </vt:lpstr>
      <vt:lpstr>PowerPoint Presentation</vt:lpstr>
      <vt:lpstr> RESEA Grant</vt:lpstr>
      <vt:lpstr>RESEA Enrollment Process</vt:lpstr>
      <vt:lpstr>RESEA Notification Schedule</vt:lpstr>
      <vt:lpstr>PowerPoint Presentation</vt:lpstr>
      <vt:lpstr>PowerPoint Presentation</vt:lpstr>
      <vt:lpstr>PowerPoint Presentation</vt:lpstr>
      <vt:lpstr>CAP Form</vt:lpstr>
      <vt:lpstr>PowerPoint Presentation</vt:lpstr>
      <vt:lpstr> </vt:lpstr>
      <vt:lpstr> </vt:lpstr>
      <vt:lpstr>PowerPoint Presentation</vt:lpstr>
      <vt:lpstr>UI Potential Issue  &amp; Return to Work Forms </vt:lpstr>
      <vt:lpstr>2016 RESEA Plan vs. Actual</vt:lpstr>
      <vt:lpstr>PowerPoint Presentation</vt:lpstr>
      <vt:lpstr>Research and Evaluations</vt:lpstr>
      <vt:lpstr>#1 Behavioral insight Study</vt:lpstr>
      <vt:lpstr>Results</vt:lpstr>
      <vt:lpstr>Key Findings</vt:lpstr>
      <vt:lpstr>#2 Outreach to UCX Population</vt:lpstr>
      <vt:lpstr>Promising Practices and Recommendations for Future Research</vt:lpstr>
      <vt:lpstr>More Evaluations and Research at http://clear.dol.gov/</vt:lpstr>
      <vt:lpstr>PowerPoint Presentation</vt:lpstr>
      <vt:lpstr>Most Frequent</vt:lpstr>
      <vt:lpstr>PowerPoint Presentation</vt:lpstr>
      <vt:lpstr>PowerPoint Presentation</vt:lpstr>
      <vt:lpstr>PowerPoint Presentation</vt:lpstr>
      <vt:lpstr>Lawrence Burns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Fernando Medrano</dc:creator>
  <cp:lastModifiedBy>Laura Casertano</cp:lastModifiedBy>
  <cp:revision>170</cp:revision>
  <cp:lastPrinted>2016-07-27T18:11:52Z</cp:lastPrinted>
  <dcterms:created xsi:type="dcterms:W3CDTF">2014-04-10T03:33:57Z</dcterms:created>
  <dcterms:modified xsi:type="dcterms:W3CDTF">2016-07-28T13:18:17Z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0x010100618FBA55B8DA5045BFCD6003A0206EBB</vt:lpwstr>
  </property>
</Properties>
</file>