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94" r:id="rId2"/>
    <p:sldId id="293" r:id="rId3"/>
    <p:sldId id="258" r:id="rId4"/>
    <p:sldId id="265" r:id="rId5"/>
    <p:sldId id="266" r:id="rId6"/>
    <p:sldId id="267" r:id="rId7"/>
    <p:sldId id="268" r:id="rId8"/>
    <p:sldId id="269" r:id="rId9"/>
    <p:sldId id="290" r:id="rId10"/>
    <p:sldId id="289" r:id="rId11"/>
    <p:sldId id="288" r:id="rId12"/>
    <p:sldId id="291" r:id="rId13"/>
    <p:sldId id="262" r:id="rId14"/>
    <p:sldId id="263" r:id="rId15"/>
    <p:sldId id="259" r:id="rId16"/>
    <p:sldId id="260" r:id="rId17"/>
    <p:sldId id="261" r:id="rId18"/>
    <p:sldId id="270" r:id="rId19"/>
    <p:sldId id="271" r:id="rId20"/>
    <p:sldId id="292"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95" r:id="rId34"/>
    <p:sldId id="285" r:id="rId35"/>
    <p:sldId id="286" r:id="rId36"/>
    <p:sldId id="296"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80" autoAdjust="0"/>
  </p:normalViewPr>
  <p:slideViewPr>
    <p:cSldViewPr>
      <p:cViewPr varScale="1">
        <p:scale>
          <a:sx n="72" d="100"/>
          <a:sy n="72" d="100"/>
        </p:scale>
        <p:origin x="13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89096-02D7-46EA-B7AA-4064035D2831}" type="datetimeFigureOut">
              <a:rPr lang="en-US" smtClean="0"/>
              <a:t>6/20/2016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A41C6-8AC0-47C8-97FB-B1D9961FACB8}" type="slidenum">
              <a:rPr lang="en-US" smtClean="0"/>
              <a:t>‹#›</a:t>
            </a:fld>
            <a:endParaRPr lang="en-US" dirty="0"/>
          </a:p>
        </p:txBody>
      </p:sp>
    </p:spTree>
    <p:extLst>
      <p:ext uri="{BB962C8B-B14F-4D97-AF65-F5344CB8AC3E}">
        <p14:creationId xmlns:p14="http://schemas.microsoft.com/office/powerpoint/2010/main" val="331650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3</a:t>
            </a:fld>
            <a:endParaRPr lang="en-US" dirty="0"/>
          </a:p>
        </p:txBody>
      </p:sp>
    </p:spTree>
    <p:extLst>
      <p:ext uri="{BB962C8B-B14F-4D97-AF65-F5344CB8AC3E}">
        <p14:creationId xmlns:p14="http://schemas.microsoft.com/office/powerpoint/2010/main" val="383988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12</a:t>
            </a:fld>
            <a:endParaRPr lang="en-US" dirty="0"/>
          </a:p>
        </p:txBody>
      </p:sp>
    </p:spTree>
    <p:extLst>
      <p:ext uri="{BB962C8B-B14F-4D97-AF65-F5344CB8AC3E}">
        <p14:creationId xmlns:p14="http://schemas.microsoft.com/office/powerpoint/2010/main" val="3770431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13</a:t>
            </a:fld>
            <a:endParaRPr lang="en-US" dirty="0"/>
          </a:p>
        </p:txBody>
      </p:sp>
    </p:spTree>
    <p:extLst>
      <p:ext uri="{BB962C8B-B14F-4D97-AF65-F5344CB8AC3E}">
        <p14:creationId xmlns:p14="http://schemas.microsoft.com/office/powerpoint/2010/main" val="224857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14</a:t>
            </a:fld>
            <a:endParaRPr lang="en-US" dirty="0"/>
          </a:p>
        </p:txBody>
      </p:sp>
    </p:spTree>
    <p:extLst>
      <p:ext uri="{BB962C8B-B14F-4D97-AF65-F5344CB8AC3E}">
        <p14:creationId xmlns:p14="http://schemas.microsoft.com/office/powerpoint/2010/main" val="175042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15</a:t>
            </a:fld>
            <a:endParaRPr lang="en-US" dirty="0"/>
          </a:p>
        </p:txBody>
      </p:sp>
    </p:spTree>
    <p:extLst>
      <p:ext uri="{BB962C8B-B14F-4D97-AF65-F5344CB8AC3E}">
        <p14:creationId xmlns:p14="http://schemas.microsoft.com/office/powerpoint/2010/main" val="420574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16</a:t>
            </a:fld>
            <a:endParaRPr lang="en-US" dirty="0"/>
          </a:p>
        </p:txBody>
      </p:sp>
    </p:spTree>
    <p:extLst>
      <p:ext uri="{BB962C8B-B14F-4D97-AF65-F5344CB8AC3E}">
        <p14:creationId xmlns:p14="http://schemas.microsoft.com/office/powerpoint/2010/main" val="364036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17</a:t>
            </a:fld>
            <a:endParaRPr lang="en-US" dirty="0"/>
          </a:p>
        </p:txBody>
      </p:sp>
    </p:spTree>
    <p:extLst>
      <p:ext uri="{BB962C8B-B14F-4D97-AF65-F5344CB8AC3E}">
        <p14:creationId xmlns:p14="http://schemas.microsoft.com/office/powerpoint/2010/main" val="126774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18</a:t>
            </a:fld>
            <a:endParaRPr lang="en-US" dirty="0"/>
          </a:p>
        </p:txBody>
      </p:sp>
    </p:spTree>
    <p:extLst>
      <p:ext uri="{BB962C8B-B14F-4D97-AF65-F5344CB8AC3E}">
        <p14:creationId xmlns:p14="http://schemas.microsoft.com/office/powerpoint/2010/main" val="330735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19</a:t>
            </a:fld>
            <a:endParaRPr lang="en-US" dirty="0"/>
          </a:p>
        </p:txBody>
      </p:sp>
    </p:spTree>
    <p:extLst>
      <p:ext uri="{BB962C8B-B14F-4D97-AF65-F5344CB8AC3E}">
        <p14:creationId xmlns:p14="http://schemas.microsoft.com/office/powerpoint/2010/main" val="2734748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20</a:t>
            </a:fld>
            <a:endParaRPr lang="en-US" dirty="0"/>
          </a:p>
        </p:txBody>
      </p:sp>
    </p:spTree>
    <p:extLst>
      <p:ext uri="{BB962C8B-B14F-4D97-AF65-F5344CB8AC3E}">
        <p14:creationId xmlns:p14="http://schemas.microsoft.com/office/powerpoint/2010/main" val="413387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21</a:t>
            </a:fld>
            <a:endParaRPr lang="en-US" dirty="0"/>
          </a:p>
        </p:txBody>
      </p:sp>
    </p:spTree>
    <p:extLst>
      <p:ext uri="{BB962C8B-B14F-4D97-AF65-F5344CB8AC3E}">
        <p14:creationId xmlns:p14="http://schemas.microsoft.com/office/powerpoint/2010/main" val="281620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4</a:t>
            </a:fld>
            <a:endParaRPr lang="en-US" dirty="0"/>
          </a:p>
        </p:txBody>
      </p:sp>
    </p:spTree>
    <p:extLst>
      <p:ext uri="{BB962C8B-B14F-4D97-AF65-F5344CB8AC3E}">
        <p14:creationId xmlns:p14="http://schemas.microsoft.com/office/powerpoint/2010/main" val="192525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22</a:t>
            </a:fld>
            <a:endParaRPr lang="en-US" dirty="0"/>
          </a:p>
        </p:txBody>
      </p:sp>
    </p:spTree>
    <p:extLst>
      <p:ext uri="{BB962C8B-B14F-4D97-AF65-F5344CB8AC3E}">
        <p14:creationId xmlns:p14="http://schemas.microsoft.com/office/powerpoint/2010/main" val="277119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23</a:t>
            </a:fld>
            <a:endParaRPr lang="en-US" dirty="0"/>
          </a:p>
        </p:txBody>
      </p:sp>
    </p:spTree>
    <p:extLst>
      <p:ext uri="{BB962C8B-B14F-4D97-AF65-F5344CB8AC3E}">
        <p14:creationId xmlns:p14="http://schemas.microsoft.com/office/powerpoint/2010/main" val="1497126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24</a:t>
            </a:fld>
            <a:endParaRPr lang="en-US" dirty="0"/>
          </a:p>
        </p:txBody>
      </p:sp>
    </p:spTree>
    <p:extLst>
      <p:ext uri="{BB962C8B-B14F-4D97-AF65-F5344CB8AC3E}">
        <p14:creationId xmlns:p14="http://schemas.microsoft.com/office/powerpoint/2010/main" val="390347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25</a:t>
            </a:fld>
            <a:endParaRPr lang="en-US" dirty="0"/>
          </a:p>
        </p:txBody>
      </p:sp>
    </p:spTree>
    <p:extLst>
      <p:ext uri="{BB962C8B-B14F-4D97-AF65-F5344CB8AC3E}">
        <p14:creationId xmlns:p14="http://schemas.microsoft.com/office/powerpoint/2010/main" val="139938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26</a:t>
            </a:fld>
            <a:endParaRPr lang="en-US" dirty="0"/>
          </a:p>
        </p:txBody>
      </p:sp>
    </p:spTree>
    <p:extLst>
      <p:ext uri="{BB962C8B-B14F-4D97-AF65-F5344CB8AC3E}">
        <p14:creationId xmlns:p14="http://schemas.microsoft.com/office/powerpoint/2010/main" val="2904379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27</a:t>
            </a:fld>
            <a:endParaRPr lang="en-US" dirty="0"/>
          </a:p>
        </p:txBody>
      </p:sp>
    </p:spTree>
    <p:extLst>
      <p:ext uri="{BB962C8B-B14F-4D97-AF65-F5344CB8AC3E}">
        <p14:creationId xmlns:p14="http://schemas.microsoft.com/office/powerpoint/2010/main" val="3291250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28</a:t>
            </a:fld>
            <a:endParaRPr lang="en-US" dirty="0"/>
          </a:p>
        </p:txBody>
      </p:sp>
    </p:spTree>
    <p:extLst>
      <p:ext uri="{BB962C8B-B14F-4D97-AF65-F5344CB8AC3E}">
        <p14:creationId xmlns:p14="http://schemas.microsoft.com/office/powerpoint/2010/main" val="629998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29</a:t>
            </a:fld>
            <a:endParaRPr lang="en-US" dirty="0"/>
          </a:p>
        </p:txBody>
      </p:sp>
    </p:spTree>
    <p:extLst>
      <p:ext uri="{BB962C8B-B14F-4D97-AF65-F5344CB8AC3E}">
        <p14:creationId xmlns:p14="http://schemas.microsoft.com/office/powerpoint/2010/main" val="79796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30</a:t>
            </a:fld>
            <a:endParaRPr lang="en-US" dirty="0"/>
          </a:p>
        </p:txBody>
      </p:sp>
    </p:spTree>
    <p:extLst>
      <p:ext uri="{BB962C8B-B14F-4D97-AF65-F5344CB8AC3E}">
        <p14:creationId xmlns:p14="http://schemas.microsoft.com/office/powerpoint/2010/main" val="2063868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31</a:t>
            </a:fld>
            <a:endParaRPr lang="en-US" dirty="0"/>
          </a:p>
        </p:txBody>
      </p:sp>
    </p:spTree>
    <p:extLst>
      <p:ext uri="{BB962C8B-B14F-4D97-AF65-F5344CB8AC3E}">
        <p14:creationId xmlns:p14="http://schemas.microsoft.com/office/powerpoint/2010/main" val="312543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5</a:t>
            </a:fld>
            <a:endParaRPr lang="en-US" dirty="0"/>
          </a:p>
        </p:txBody>
      </p:sp>
    </p:spTree>
    <p:extLst>
      <p:ext uri="{BB962C8B-B14F-4D97-AF65-F5344CB8AC3E}">
        <p14:creationId xmlns:p14="http://schemas.microsoft.com/office/powerpoint/2010/main" val="2675626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32</a:t>
            </a:fld>
            <a:endParaRPr lang="en-US" dirty="0"/>
          </a:p>
        </p:txBody>
      </p:sp>
    </p:spTree>
    <p:extLst>
      <p:ext uri="{BB962C8B-B14F-4D97-AF65-F5344CB8AC3E}">
        <p14:creationId xmlns:p14="http://schemas.microsoft.com/office/powerpoint/2010/main" val="4081299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34</a:t>
            </a:fld>
            <a:endParaRPr lang="en-US" dirty="0"/>
          </a:p>
        </p:txBody>
      </p:sp>
    </p:spTree>
    <p:extLst>
      <p:ext uri="{BB962C8B-B14F-4D97-AF65-F5344CB8AC3E}">
        <p14:creationId xmlns:p14="http://schemas.microsoft.com/office/powerpoint/2010/main" val="1474601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35</a:t>
            </a:fld>
            <a:endParaRPr lang="en-US" dirty="0"/>
          </a:p>
        </p:txBody>
      </p:sp>
    </p:spTree>
    <p:extLst>
      <p:ext uri="{BB962C8B-B14F-4D97-AF65-F5344CB8AC3E}">
        <p14:creationId xmlns:p14="http://schemas.microsoft.com/office/powerpoint/2010/main" val="283837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6</a:t>
            </a:fld>
            <a:endParaRPr lang="en-US" dirty="0"/>
          </a:p>
        </p:txBody>
      </p:sp>
    </p:spTree>
    <p:extLst>
      <p:ext uri="{BB962C8B-B14F-4D97-AF65-F5344CB8AC3E}">
        <p14:creationId xmlns:p14="http://schemas.microsoft.com/office/powerpoint/2010/main" val="370041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7</a:t>
            </a:fld>
            <a:endParaRPr lang="en-US" dirty="0"/>
          </a:p>
        </p:txBody>
      </p:sp>
    </p:spTree>
    <p:extLst>
      <p:ext uri="{BB962C8B-B14F-4D97-AF65-F5344CB8AC3E}">
        <p14:creationId xmlns:p14="http://schemas.microsoft.com/office/powerpoint/2010/main" val="165490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8</a:t>
            </a:fld>
            <a:endParaRPr lang="en-US" dirty="0"/>
          </a:p>
        </p:txBody>
      </p:sp>
    </p:spTree>
    <p:extLst>
      <p:ext uri="{BB962C8B-B14F-4D97-AF65-F5344CB8AC3E}">
        <p14:creationId xmlns:p14="http://schemas.microsoft.com/office/powerpoint/2010/main" val="46409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6BDA41C6-8AC0-47C8-97FB-B1D9961FACB8}" type="slidenum">
              <a:rPr lang="en-US" smtClean="0"/>
              <a:t>9</a:t>
            </a:fld>
            <a:endParaRPr lang="en-US" dirty="0"/>
          </a:p>
        </p:txBody>
      </p:sp>
    </p:spTree>
    <p:extLst>
      <p:ext uri="{BB962C8B-B14F-4D97-AF65-F5344CB8AC3E}">
        <p14:creationId xmlns:p14="http://schemas.microsoft.com/office/powerpoint/2010/main" val="342008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10</a:t>
            </a:fld>
            <a:endParaRPr lang="en-US" dirty="0"/>
          </a:p>
        </p:txBody>
      </p:sp>
    </p:spTree>
    <p:extLst>
      <p:ext uri="{BB962C8B-B14F-4D97-AF65-F5344CB8AC3E}">
        <p14:creationId xmlns:p14="http://schemas.microsoft.com/office/powerpoint/2010/main" val="222775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41C6-8AC0-47C8-97FB-B1D9961FACB8}" type="slidenum">
              <a:rPr lang="en-US" smtClean="0"/>
              <a:t>11</a:t>
            </a:fld>
            <a:endParaRPr lang="en-US" dirty="0"/>
          </a:p>
        </p:txBody>
      </p:sp>
    </p:spTree>
    <p:extLst>
      <p:ext uri="{BB962C8B-B14F-4D97-AF65-F5344CB8AC3E}">
        <p14:creationId xmlns:p14="http://schemas.microsoft.com/office/powerpoint/2010/main" val="2646930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dirty="0">
              <a:solidFill>
                <a:prstClr val="white"/>
              </a:solidFill>
            </a:endParaRPr>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dirty="0">
              <a:solidFill>
                <a:prstClr val="white"/>
              </a:solidFill>
            </a:endParaRPr>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defTabSz="457200">
              <a:spcAft>
                <a:spcPts val="1000"/>
              </a:spcAft>
              <a:buFont typeface="Arial" panose="020B0604020202020204" pitchFamily="34" charset="0"/>
              <a:buNone/>
            </a:pPr>
            <a:r>
              <a:rPr lang="en-US" sz="1400" b="1" dirty="0">
                <a:solidFill>
                  <a:prstClr val="black"/>
                </a:solidFill>
                <a:cs typeface="Arial" panose="020B0604020202020204" pitchFamily="34" charset="0"/>
              </a:rPr>
              <a:t>Beyond the standard offerings</a:t>
            </a:r>
            <a:r>
              <a:rPr lang="en-US" sz="1150" dirty="0">
                <a:solidFill>
                  <a:prstClr val="black"/>
                </a:solidFill>
                <a:cs typeface="Arial" panose="020B0604020202020204" pitchFamily="34" charset="0"/>
              </a:rPr>
              <a:t>,</a:t>
            </a:r>
            <a:r>
              <a:rPr lang="en-US" sz="1150" b="1" dirty="0">
                <a:solidFill>
                  <a:prstClr val="black"/>
                </a:solidFill>
                <a:cs typeface="Arial" panose="020B0604020202020204" pitchFamily="34" charset="0"/>
              </a:rPr>
              <a:t> </a:t>
            </a:r>
            <a:r>
              <a:rPr lang="en-US" sz="1150" dirty="0">
                <a:solidFill>
                  <a:prstClr val="black"/>
                </a:solidFill>
                <a:cs typeface="Arial" panose="020B0604020202020204" pitchFamily="34" charset="0"/>
              </a:rPr>
              <a:t>this template contains a set of custom slides built to help you prepare your presentation.  Included are:</a:t>
            </a:r>
          </a:p>
          <a:p>
            <a:pPr marL="628650" lvl="1" indent="-171450" defTabSz="457200">
              <a:lnSpc>
                <a:spcPct val="90000"/>
              </a:lnSpc>
              <a:spcAft>
                <a:spcPts val="400"/>
              </a:spcAft>
              <a:buFont typeface="Arial" panose="020B0604020202020204" pitchFamily="34" charset="0"/>
              <a:buChar char="•"/>
            </a:pPr>
            <a:r>
              <a:rPr lang="en-US" sz="1100" dirty="0">
                <a:solidFill>
                  <a:prstClr val="black"/>
                </a:solidFill>
                <a:cs typeface="Arial" panose="020B0604020202020204" pitchFamily="34" charset="0"/>
              </a:rPr>
              <a:t>3 Speaker Slide choices</a:t>
            </a:r>
          </a:p>
          <a:p>
            <a:pPr marL="628650" lvl="1" indent="-171450" defTabSz="457200">
              <a:lnSpc>
                <a:spcPct val="90000"/>
              </a:lnSpc>
              <a:spcAft>
                <a:spcPts val="400"/>
              </a:spcAft>
              <a:buFont typeface="Arial" panose="020B0604020202020204" pitchFamily="34" charset="0"/>
              <a:buChar char="•"/>
            </a:pPr>
            <a:r>
              <a:rPr lang="en-US" sz="1100" dirty="0">
                <a:solidFill>
                  <a:prstClr val="black"/>
                </a:solidFill>
                <a:cs typeface="Arial" panose="020B0604020202020204" pitchFamily="34" charset="0"/>
              </a:rPr>
              <a:t>Where Are You?  </a:t>
            </a:r>
            <a:br>
              <a:rPr lang="en-US" sz="1050" dirty="0">
                <a:solidFill>
                  <a:prstClr val="black"/>
                </a:solidFill>
                <a:cs typeface="Arial" panose="020B0604020202020204" pitchFamily="34" charset="0"/>
              </a:rPr>
            </a:br>
            <a:r>
              <a:rPr lang="en-US" sz="1050" dirty="0">
                <a:solidFill>
                  <a:prstClr val="black"/>
                </a:solidFill>
                <a:cs typeface="Arial" panose="020B0604020202020204" pitchFamily="34" charset="0"/>
              </a:rPr>
              <a:t>  </a:t>
            </a:r>
            <a:r>
              <a:rPr lang="en-US" sz="1000" i="1" dirty="0">
                <a:solidFill>
                  <a:prstClr val="black">
                    <a:lumMod val="75000"/>
                    <a:lumOff val="25000"/>
                  </a:prstClr>
                </a:solidFill>
                <a:cs typeface="Arial" panose="020B0604020202020204" pitchFamily="34" charset="0"/>
              </a:rPr>
              <a:t>(location slide)</a:t>
            </a:r>
          </a:p>
          <a:p>
            <a:pPr marL="628650" lvl="1" indent="-171450" defTabSz="457200">
              <a:lnSpc>
                <a:spcPct val="90000"/>
              </a:lnSpc>
              <a:spcAft>
                <a:spcPts val="400"/>
              </a:spcAft>
              <a:buFont typeface="Arial" panose="020B0604020202020204" pitchFamily="34" charset="0"/>
              <a:buChar char="•"/>
            </a:pPr>
            <a:r>
              <a:rPr lang="en-US" sz="1100" dirty="0">
                <a:solidFill>
                  <a:prstClr val="black"/>
                </a:solidFill>
                <a:cs typeface="Arial" panose="020B0604020202020204" pitchFamily="34" charset="0"/>
              </a:rPr>
              <a:t>Objectives</a:t>
            </a:r>
          </a:p>
          <a:p>
            <a:pPr marL="628650" lvl="1" indent="-171450" defTabSz="457200">
              <a:lnSpc>
                <a:spcPct val="90000"/>
              </a:lnSpc>
              <a:spcAft>
                <a:spcPts val="400"/>
              </a:spcAft>
              <a:buFont typeface="Arial" panose="020B0604020202020204" pitchFamily="34" charset="0"/>
              <a:buChar char="•"/>
            </a:pPr>
            <a:r>
              <a:rPr lang="en-US" sz="1100" dirty="0">
                <a:solidFill>
                  <a:prstClr val="black"/>
                </a:solidFill>
                <a:cs typeface="Arial" panose="020B0604020202020204" pitchFamily="34" charset="0"/>
              </a:rPr>
              <a:t>Agenda</a:t>
            </a:r>
          </a:p>
          <a:p>
            <a:pPr marL="628650" lvl="1" indent="-171450" defTabSz="457200">
              <a:lnSpc>
                <a:spcPct val="90000"/>
              </a:lnSpc>
              <a:spcAft>
                <a:spcPts val="400"/>
              </a:spcAft>
              <a:buFont typeface="Arial" panose="020B0604020202020204" pitchFamily="34" charset="0"/>
              <a:buChar char="•"/>
            </a:pPr>
            <a:r>
              <a:rPr lang="en-US" sz="1100" dirty="0">
                <a:solidFill>
                  <a:prstClr val="black"/>
                </a:solidFill>
                <a:cs typeface="Arial" panose="020B0604020202020204" pitchFamily="34" charset="0"/>
              </a:rPr>
              <a:t>Series Set</a:t>
            </a:r>
            <a:endParaRPr lang="en-US" sz="1100" b="1" dirty="0">
              <a:solidFill>
                <a:prstClr val="black"/>
              </a:solidFill>
              <a:cs typeface="Arial" panose="020B0604020202020204" pitchFamily="34" charset="0"/>
            </a:endParaRPr>
          </a:p>
          <a:p>
            <a:pPr marL="171450" indent="-171450" defTabSz="457200">
              <a:spcBef>
                <a:spcPts val="1200"/>
              </a:spcBef>
              <a:spcAft>
                <a:spcPts val="600"/>
              </a:spcAft>
              <a:buFont typeface="Arial" panose="020B0604020202020204" pitchFamily="34" charset="0"/>
              <a:buChar char="•"/>
              <a:defRPr/>
            </a:pPr>
            <a:r>
              <a:rPr lang="en-US" sz="1200" b="1" dirty="0">
                <a:solidFill>
                  <a:prstClr val="black"/>
                </a:solidFill>
                <a:cs typeface="Arial" panose="020B0604020202020204" pitchFamily="34" charset="0"/>
              </a:rPr>
              <a:t>Title Slide:</a:t>
            </a:r>
          </a:p>
          <a:p>
            <a:pPr marL="628650" lvl="1" indent="-171450" defTabSz="457200">
              <a:spcBef>
                <a:spcPts val="300"/>
              </a:spcBef>
              <a:buFont typeface="Arial" panose="020B0604020202020204" pitchFamily="34" charset="0"/>
              <a:buChar char="•"/>
              <a:defRPr/>
            </a:pPr>
            <a:r>
              <a:rPr lang="en-US" sz="1050" dirty="0">
                <a:solidFill>
                  <a:prstClr val="black"/>
                </a:solidFill>
                <a:cs typeface="Arial" panose="020B0604020202020204" pitchFamily="34" charset="0"/>
              </a:rPr>
              <a:t>The titles are formatted to display as “Small Caps”.  </a:t>
            </a:r>
          </a:p>
          <a:p>
            <a:pPr marL="628650" lvl="1" indent="-171450" defTabSz="457200">
              <a:spcBef>
                <a:spcPts val="300"/>
              </a:spcBef>
              <a:buFont typeface="Arial" panose="020B0604020202020204" pitchFamily="34" charset="0"/>
              <a:buChar char="•"/>
            </a:pPr>
            <a:r>
              <a:rPr lang="en-US" sz="1050" dirty="0">
                <a:solidFill>
                  <a:prstClr val="black"/>
                </a:solidFill>
                <a:cs typeface="Arial" panose="020B0604020202020204" pitchFamily="34" charset="0"/>
              </a:rPr>
              <a:t>The date on the title slide updates automatically to the current day.  On the day of the Webinar, it will reflect the proper date.</a:t>
            </a:r>
          </a:p>
          <a:p>
            <a:pPr marL="171450" indent="-171450" defTabSz="457200">
              <a:spcBef>
                <a:spcPts val="600"/>
              </a:spcBef>
              <a:spcAft>
                <a:spcPts val="800"/>
              </a:spcAft>
              <a:buFont typeface="Arial" panose="020B0604020202020204" pitchFamily="34" charset="0"/>
              <a:buChar char="•"/>
            </a:pPr>
            <a:r>
              <a:rPr lang="en-US" sz="1200" b="1" dirty="0">
                <a:solidFill>
                  <a:prstClr val="black"/>
                </a:solidFill>
                <a:cs typeface="Arial" panose="020B0604020202020204" pitchFamily="34" charset="0"/>
              </a:rPr>
              <a:t>Resources:</a:t>
            </a:r>
            <a:br>
              <a:rPr lang="en-US" sz="1050" b="1" dirty="0">
                <a:solidFill>
                  <a:prstClr val="black"/>
                </a:solidFill>
                <a:cs typeface="Arial" panose="020B0604020202020204" pitchFamily="34" charset="0"/>
              </a:rPr>
            </a:br>
            <a:r>
              <a:rPr lang="en-US" sz="1050" dirty="0">
                <a:solidFill>
                  <a:prstClr val="black"/>
                </a:solidFill>
                <a:cs typeface="Arial" panose="020B0604020202020204" pitchFamily="34" charset="0"/>
              </a:rPr>
              <a:t>This works like a multi-level bulleted list.  Use the list level buttons on your “Home” tab to</a:t>
            </a:r>
            <a:br>
              <a:rPr lang="en-US" sz="1050" dirty="0">
                <a:solidFill>
                  <a:prstClr val="black"/>
                </a:solidFill>
                <a:cs typeface="Arial" panose="020B0604020202020204" pitchFamily="34" charset="0"/>
              </a:rPr>
            </a:br>
            <a:r>
              <a:rPr lang="en-US" sz="1050" dirty="0">
                <a:solidFill>
                  <a:prstClr val="black"/>
                </a:solidFill>
                <a:cs typeface="Arial" panose="020B0604020202020204" pitchFamily="34" charset="0"/>
              </a:rPr>
              <a:t>change levels.</a:t>
            </a:r>
          </a:p>
          <a:p>
            <a:pPr marL="628650" lvl="1" indent="-171450" defTabSz="457200">
              <a:spcBef>
                <a:spcPts val="600"/>
              </a:spcBef>
              <a:spcAft>
                <a:spcPts val="300"/>
              </a:spcAft>
              <a:buFont typeface="Arial" panose="020B0604020202020204" pitchFamily="34" charset="0"/>
              <a:buChar char="•"/>
            </a:pPr>
            <a:r>
              <a:rPr lang="en-US" sz="1050" dirty="0">
                <a:solidFill>
                  <a:prstClr val="black"/>
                </a:solidFill>
                <a:cs typeface="Arial" panose="020B0604020202020204" pitchFamily="34" charset="0"/>
              </a:rPr>
              <a:t>The first level is the name of the resource</a:t>
            </a:r>
          </a:p>
          <a:p>
            <a:pPr marL="628650" lvl="1" indent="-171450" defTabSz="457200">
              <a:spcAft>
                <a:spcPts val="300"/>
              </a:spcAft>
              <a:buFont typeface="Arial" panose="020B0604020202020204" pitchFamily="34" charset="0"/>
              <a:buChar char="•"/>
            </a:pPr>
            <a:r>
              <a:rPr lang="en-US" sz="1050" dirty="0">
                <a:solidFill>
                  <a:prstClr val="black"/>
                </a:solidFill>
                <a:cs typeface="Arial" panose="020B0604020202020204" pitchFamily="34" charset="0"/>
              </a:rPr>
              <a:t>The second level is the Resource Information</a:t>
            </a:r>
          </a:p>
          <a:p>
            <a:pPr marL="628650" lvl="1" indent="-171450" defTabSz="457200">
              <a:spcAft>
                <a:spcPts val="600"/>
              </a:spcAft>
              <a:buFont typeface="Arial" panose="020B0604020202020204" pitchFamily="34" charset="0"/>
              <a:buChar char="•"/>
            </a:pPr>
            <a:r>
              <a:rPr lang="en-US" sz="1050" dirty="0">
                <a:solidFill>
                  <a:prstClr val="black"/>
                </a:solidFill>
                <a:cs typeface="Arial" panose="020B0604020202020204" pitchFamily="34" charset="0"/>
              </a:rPr>
              <a:t>The third level is the Resource Link.</a:t>
            </a:r>
          </a:p>
          <a:p>
            <a:pPr marL="171450" indent="-171450" defTabSz="457200">
              <a:spcAft>
                <a:spcPts val="600"/>
              </a:spcAft>
              <a:buFont typeface="Arial" panose="020B0604020202020204" pitchFamily="34" charset="0"/>
              <a:buChar char="•"/>
            </a:pPr>
            <a:endParaRPr lang="en-US" sz="1050" dirty="0">
              <a:solidFill>
                <a:prstClr val="black"/>
              </a:solidFill>
              <a:cs typeface="Arial" panose="020B0604020202020204" pitchFamily="34" charset="0"/>
            </a:endParaRPr>
          </a:p>
          <a:p>
            <a:pPr defTabSz="457200">
              <a:spcAft>
                <a:spcPts val="600"/>
              </a:spcAft>
              <a:buFont typeface="Arial" panose="020B0604020202020204" pitchFamily="34" charset="0"/>
              <a:buNone/>
            </a:pPr>
            <a:endParaRPr lang="en-US" sz="1050" dirty="0">
              <a:solidFill>
                <a:prstClr val="black"/>
              </a:solidFill>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dirty="0">
                  <a:solidFill>
                    <a:prstClr val="black"/>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dirty="0">
                <a:solidFill>
                  <a:prstClr val="white"/>
                </a:solidFill>
              </a:endParaRPr>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defTabSz="457200">
              <a:lnSpc>
                <a:spcPct val="90000"/>
              </a:lnSpc>
            </a:pPr>
            <a:r>
              <a:rPr lang="en-US" sz="3600" cap="small" spc="40" dirty="0">
                <a:gradFill flip="none" rotWithShape="1">
                  <a:gsLst>
                    <a:gs pos="0">
                      <a:srgbClr val="752832">
                        <a:lumMod val="28000"/>
                      </a:srgbClr>
                    </a:gs>
                    <a:gs pos="100000">
                      <a:srgbClr val="C0504D">
                        <a:lumMod val="75000"/>
                      </a:srgbClr>
                    </a:gs>
                  </a:gsLst>
                  <a:lin ang="16200000" scaled="1"/>
                  <a:tileRect/>
                </a:gradFill>
                <a:latin typeface="Impact" panose="020B0806030902050204" pitchFamily="34" charset="0"/>
                <a:cs typeface="Myriad Pro Cond"/>
              </a:rPr>
              <a:t>This Slide Is Hidden.  </a:t>
            </a:r>
          </a:p>
          <a:p>
            <a:pPr algn="ctr" defTabSz="457200">
              <a:lnSpc>
                <a:spcPct val="90000"/>
              </a:lnSpc>
            </a:pPr>
            <a:r>
              <a:rPr lang="en-US" sz="2800" cap="small" spc="40" dirty="0">
                <a:gradFill flip="none" rotWithShape="1">
                  <a:gsLst>
                    <a:gs pos="0">
                      <a:srgbClr val="752832">
                        <a:lumMod val="28000"/>
                      </a:srgbClr>
                    </a:gs>
                    <a:gs pos="100000">
                      <a:srgbClr val="C0504D">
                        <a:lumMod val="75000"/>
                      </a:srgbClr>
                    </a:gs>
                  </a:gsLst>
                  <a:lin ang="16200000" scaled="1"/>
                  <a:tileRect/>
                </a:gradFill>
                <a:latin typeface="Impact" panose="020B0806030902050204" pitchFamily="34" charset="0"/>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defTabSz="457200">
              <a:spcAft>
                <a:spcPts val="300"/>
              </a:spcAft>
            </a:pPr>
            <a:r>
              <a:rPr lang="en-US" sz="1400" b="1" dirty="0">
                <a:solidFill>
                  <a:prstClr val="black"/>
                </a:solidFill>
                <a:cs typeface="Arial" panose="020B0604020202020204" pitchFamily="34" charset="0"/>
              </a:rPr>
              <a:t>How to use this template:</a:t>
            </a:r>
          </a:p>
          <a:p>
            <a:pPr marL="171450" indent="-171450" defTabSz="457200">
              <a:buFont typeface="Arial" panose="020B0604020202020204" pitchFamily="34" charset="0"/>
              <a:buChar char="•"/>
            </a:pPr>
            <a:r>
              <a:rPr lang="en-US" sz="1050" dirty="0">
                <a:solidFill>
                  <a:prstClr val="black"/>
                </a:solidFill>
                <a:cs typeface="Arial" panose="020B0604020202020204" pitchFamily="34" charset="0"/>
              </a:rPr>
              <a:t>When creating a new slide, click the arrow under the “New Slide” button.  This will display the template master slides available.  Select the layout you </a:t>
            </a:r>
            <a:br>
              <a:rPr lang="en-US" sz="1050" dirty="0">
                <a:solidFill>
                  <a:prstClr val="black"/>
                </a:solidFill>
                <a:cs typeface="Arial" panose="020B0604020202020204" pitchFamily="34" charset="0"/>
              </a:rPr>
            </a:br>
            <a:r>
              <a:rPr lang="en-US" sz="1050" dirty="0">
                <a:solidFill>
                  <a:prstClr val="black"/>
                </a:solidFill>
                <a:cs typeface="Arial" panose="020B0604020202020204" pitchFamily="34" charset="0"/>
              </a:rPr>
              <a:t>need from the list.</a:t>
            </a:r>
          </a:p>
          <a:p>
            <a:pPr marL="171450" indent="-171450" defTabSz="457200">
              <a:spcBef>
                <a:spcPts val="600"/>
              </a:spcBef>
              <a:buFont typeface="Arial" panose="020B0604020202020204" pitchFamily="34" charset="0"/>
              <a:buChar char="•"/>
            </a:pPr>
            <a:r>
              <a:rPr lang="en-US" sz="1050" dirty="0">
                <a:solidFill>
                  <a:prstClr val="black"/>
                </a:solidFill>
                <a:cs typeface="Arial" panose="020B0604020202020204" pitchFamily="34" charset="0"/>
              </a:rPr>
              <a:t>Likewise, to </a:t>
            </a:r>
            <a:r>
              <a:rPr lang="en-US" sz="1050" i="1" dirty="0">
                <a:solidFill>
                  <a:prstClr val="black"/>
                </a:solidFill>
                <a:cs typeface="Arial" panose="020B0604020202020204" pitchFamily="34" charset="0"/>
              </a:rPr>
              <a:t>change</a:t>
            </a:r>
            <a:r>
              <a:rPr lang="en-US" sz="1050" dirty="0">
                <a:solidFill>
                  <a:prstClr val="black"/>
                </a:solidFill>
                <a:cs typeface="Arial" panose="020B0604020202020204" pitchFamily="34" charset="0"/>
              </a:rPr>
              <a:t> the </a:t>
            </a:r>
            <a:br>
              <a:rPr lang="en-US" sz="1050" dirty="0">
                <a:solidFill>
                  <a:prstClr val="black"/>
                </a:solidFill>
                <a:cs typeface="Arial" panose="020B0604020202020204" pitchFamily="34" charset="0"/>
              </a:rPr>
            </a:br>
            <a:r>
              <a:rPr lang="en-US" sz="1050" dirty="0">
                <a:solidFill>
                  <a:prstClr val="black"/>
                </a:solidFill>
                <a:cs typeface="Arial" panose="020B0604020202020204" pitchFamily="34" charset="0"/>
              </a:rPr>
              <a:t>template master of a slide,</a:t>
            </a:r>
            <a:br>
              <a:rPr lang="en-US" sz="1050" dirty="0">
                <a:solidFill>
                  <a:prstClr val="black"/>
                </a:solidFill>
                <a:cs typeface="Arial" panose="020B0604020202020204" pitchFamily="34" charset="0"/>
              </a:rPr>
            </a:br>
            <a:r>
              <a:rPr lang="en-US" sz="1050" dirty="0">
                <a:solidFill>
                  <a:prstClr val="black"/>
                </a:solidFill>
                <a:cs typeface="Arial" panose="020B0604020202020204" pitchFamily="34" charset="0"/>
              </a:rPr>
              <a:t>click the “Layout” button </a:t>
            </a:r>
            <a:br>
              <a:rPr lang="en-US" sz="1050" dirty="0">
                <a:solidFill>
                  <a:prstClr val="black"/>
                </a:solidFill>
                <a:cs typeface="Arial" panose="020B0604020202020204" pitchFamily="34" charset="0"/>
              </a:rPr>
            </a:br>
            <a:r>
              <a:rPr lang="en-US" sz="1050" dirty="0">
                <a:solidFill>
                  <a:prstClr val="black"/>
                </a:solidFill>
                <a:cs typeface="Arial" panose="020B0604020202020204" pitchFamily="34" charset="0"/>
              </a:rPr>
              <a:t>right next to the </a:t>
            </a:r>
            <a:br>
              <a:rPr lang="en-US" sz="1050" dirty="0">
                <a:solidFill>
                  <a:prstClr val="black"/>
                </a:solidFill>
                <a:cs typeface="Arial" panose="020B0604020202020204" pitchFamily="34" charset="0"/>
              </a:rPr>
            </a:br>
            <a:r>
              <a:rPr lang="en-US" sz="1050" dirty="0">
                <a:solidFill>
                  <a:prstClr val="black"/>
                </a:solidFill>
                <a:cs typeface="Arial" panose="020B0604020202020204" pitchFamily="34" charset="0"/>
              </a:rPr>
              <a:t>“New Slide” button.</a:t>
            </a:r>
          </a:p>
          <a:p>
            <a:pPr defTabSz="457200">
              <a:spcBef>
                <a:spcPts val="600"/>
              </a:spcBef>
              <a:spcAft>
                <a:spcPts val="300"/>
              </a:spcAft>
              <a:defRPr/>
            </a:pPr>
            <a:r>
              <a:rPr lang="en-US" sz="1400" b="1" dirty="0">
                <a:solidFill>
                  <a:prstClr val="black"/>
                </a:solidFill>
                <a:cs typeface="Arial" panose="020B0604020202020204" pitchFamily="34" charset="0"/>
              </a:rPr>
              <a:t>General Template Notes:</a:t>
            </a:r>
          </a:p>
          <a:p>
            <a:pPr marL="274320" defTabSz="457200">
              <a:spcAft>
                <a:spcPts val="600"/>
              </a:spcAft>
              <a:buFont typeface="Arial" panose="020B0604020202020204" pitchFamily="34" charset="0"/>
              <a:buNone/>
            </a:pPr>
            <a:r>
              <a:rPr lang="en-US" u="sng" spc="60" dirty="0">
                <a:solidFill>
                  <a:prstClr val="white"/>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lvl="1" indent="-171450" defTabSz="457200">
              <a:spcAft>
                <a:spcPts val="600"/>
              </a:spcAft>
              <a:buFont typeface="Arial" panose="020B0604020202020204" pitchFamily="34" charset="0"/>
              <a:buChar char="•"/>
              <a:defRPr/>
            </a:pPr>
            <a:r>
              <a:rPr lang="en-US" sz="1050" b="1" dirty="0">
                <a:solidFill>
                  <a:prstClr val="black"/>
                </a:solidFill>
                <a:cs typeface="Arial" panose="020B0604020202020204" pitchFamily="34" charset="0"/>
              </a:rPr>
              <a:t>Space out your bullets using the “enter” key</a:t>
            </a:r>
            <a:r>
              <a:rPr lang="en-US" sz="1050" dirty="0">
                <a:solidFill>
                  <a:prstClr val="black"/>
                </a:solidFill>
                <a:cs typeface="Arial" panose="020B0604020202020204" pitchFamily="34" charset="0"/>
              </a:rPr>
              <a:t>.  If a spacing adjustment is needed, it will be handled by the design team.</a:t>
            </a:r>
          </a:p>
          <a:p>
            <a:pPr marL="628650" lvl="1" indent="-171450" defTabSz="457200">
              <a:spcAft>
                <a:spcPts val="600"/>
              </a:spcAft>
              <a:buFont typeface="Arial" panose="020B0604020202020204" pitchFamily="34" charset="0"/>
              <a:buChar char="•"/>
            </a:pPr>
            <a:r>
              <a:rPr lang="en-US" sz="1050" b="1" dirty="0">
                <a:solidFill>
                  <a:prstClr val="black"/>
                </a:solidFill>
                <a:cs typeface="Arial" panose="020B0604020202020204" pitchFamily="34" charset="0"/>
              </a:rPr>
              <a:t>Type any titles in all uppercase or with caps lock on</a:t>
            </a:r>
            <a:r>
              <a:rPr lang="en-US" sz="1050" dirty="0">
                <a:solidFill>
                  <a:prstClr val="black"/>
                </a:solidFill>
                <a:cs typeface="Arial" panose="020B0604020202020204" pitchFamily="34" charset="0"/>
              </a:rPr>
              <a:t>, as formatting is automatic. Type using standard title caps.</a:t>
            </a:r>
          </a:p>
          <a:p>
            <a:pPr marL="628650" lvl="1" indent="-171450" defTabSz="457200">
              <a:spcAft>
                <a:spcPts val="600"/>
              </a:spcAft>
              <a:buFont typeface="Arial" panose="020B0604020202020204" pitchFamily="34" charset="0"/>
              <a:buChar char="•"/>
            </a:pPr>
            <a:r>
              <a:rPr lang="en-US" sz="1050" b="1" dirty="0">
                <a:solidFill>
                  <a:prstClr val="black"/>
                </a:solidFill>
                <a:cs typeface="Arial" panose="020B0604020202020204" pitchFamily="34" charset="0"/>
              </a:rPr>
              <a:t>Change heading alignment or location. </a:t>
            </a:r>
            <a:r>
              <a:rPr lang="en-US" sz="1050" dirty="0">
                <a:solidFill>
                  <a:prstClr val="black"/>
                </a:solidFill>
                <a:cs typeface="Arial" panose="020B0604020202020204" pitchFamily="34" charset="0"/>
              </a:rPr>
              <a:t>Any issues present in the display of your slides will be repaired by the design team.</a:t>
            </a:r>
          </a:p>
          <a:p>
            <a:pPr marL="274320" defTabSz="457200">
              <a:spcAft>
                <a:spcPts val="600"/>
              </a:spcAft>
              <a:buFont typeface="Arial" panose="020B0604020202020204" pitchFamily="34" charset="0"/>
              <a:buNone/>
              <a:defRPr/>
            </a:pPr>
            <a:r>
              <a:rPr lang="en-US" u="sng" spc="60" dirty="0">
                <a:solidFill>
                  <a:prstClr val="white"/>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a:t>
            </a:r>
          </a:p>
          <a:p>
            <a:pPr marL="628650" lvl="1" indent="-171450" defTabSz="457200">
              <a:spcAft>
                <a:spcPts val="600"/>
              </a:spcAft>
              <a:buFont typeface="Arial" panose="020B0604020202020204" pitchFamily="34" charset="0"/>
              <a:buChar char="•"/>
              <a:defRPr/>
            </a:pPr>
            <a:r>
              <a:rPr lang="en-US" sz="1050" b="1" dirty="0">
                <a:solidFill>
                  <a:prstClr val="black"/>
                </a:solidFill>
                <a:cs typeface="Arial" panose="020B0604020202020204" pitchFamily="34" charset="0"/>
              </a:rPr>
              <a:t>Reference your graphics</a:t>
            </a:r>
            <a:r>
              <a:rPr lang="en-US" sz="1050" dirty="0">
                <a:solidFill>
                  <a:prstClr val="black"/>
                </a:solidFill>
                <a:cs typeface="Arial" panose="020B0604020202020204" pitchFamily="34" charset="0"/>
              </a:rPr>
              <a:t>.  Add a note at the top of the “Slide notes” section that indicates where your graphic originated.  Note that any graphics not referenced or in violation of </a:t>
            </a:r>
            <a:r>
              <a:rPr lang="en-US" sz="1050" b="1" dirty="0">
                <a:solidFill>
                  <a:prstClr val="black">
                    <a:lumMod val="85000"/>
                    <a:lumOff val="15000"/>
                  </a:prst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defTabSz="457200">
              <a:spcBef>
                <a:spcPts val="600"/>
              </a:spcBef>
              <a:buFont typeface="Arial" panose="020B0604020202020204" pitchFamily="34" charset="0"/>
              <a:buNone/>
            </a:pPr>
            <a:endParaRPr lang="en-US" sz="1100" dirty="0">
              <a:solidFill>
                <a:prstClr val="black"/>
              </a:solidFill>
              <a:cs typeface="Arial" panose="020B0604020202020204" pitchFamily="34" charset="0"/>
            </a:endParaRPr>
          </a:p>
          <a:p>
            <a:pPr defTabSz="457200"/>
            <a:endParaRPr lang="en-US" sz="1100" dirty="0">
              <a:solidFill>
                <a:prstClr val="black"/>
              </a:solidFill>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defTabSz="457200"/>
              <a:r>
                <a:rPr lang="en-US" sz="1600" i="1" dirty="0">
                  <a:solidFill>
                    <a:prstClr val="black">
                      <a:lumMod val="65000"/>
                      <a:lumOff val="35000"/>
                    </a:prstClr>
                  </a:solidFill>
                  <a:cs typeface="Arial" panose="020B0604020202020204" pitchFamily="34" charset="0"/>
                </a:rPr>
                <a:t>This slide contains information on how to use this template.  It is not a part of the presentation.</a:t>
              </a: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defTabSz="457200">
              <a:lnSpc>
                <a:spcPct val="90000"/>
              </a:lnSpc>
              <a:spcAft>
                <a:spcPts val="400"/>
              </a:spcAft>
              <a:buFont typeface="Arial" panose="020B0604020202020204" pitchFamily="34" charset="0"/>
              <a:buChar char="•"/>
            </a:pPr>
            <a:r>
              <a:rPr lang="en-US" sz="1100" dirty="0">
                <a:solidFill>
                  <a:prstClr val="black"/>
                </a:solidFill>
              </a:rPr>
              <a:t>Quote</a:t>
            </a:r>
          </a:p>
          <a:p>
            <a:pPr marL="0" lvl="1" indent="-171450" defTabSz="457200">
              <a:lnSpc>
                <a:spcPct val="90000"/>
              </a:lnSpc>
              <a:spcAft>
                <a:spcPts val="400"/>
              </a:spcAft>
              <a:buFont typeface="Arial" panose="020B0604020202020204" pitchFamily="34" charset="0"/>
              <a:buChar char="•"/>
            </a:pPr>
            <a:r>
              <a:rPr lang="en-US" sz="1100" dirty="0">
                <a:solidFill>
                  <a:prstClr val="black"/>
                </a:solidFill>
              </a:rPr>
              <a:t>Questions</a:t>
            </a:r>
          </a:p>
          <a:p>
            <a:pPr marL="0" lvl="1" indent="-171450" defTabSz="457200">
              <a:lnSpc>
                <a:spcPct val="90000"/>
              </a:lnSpc>
              <a:spcAft>
                <a:spcPts val="400"/>
              </a:spcAft>
              <a:buFont typeface="Arial" panose="020B0604020202020204" pitchFamily="34" charset="0"/>
              <a:buChar char="•"/>
            </a:pPr>
            <a:r>
              <a:rPr lang="en-US" sz="1100" dirty="0">
                <a:solidFill>
                  <a:prstClr val="black"/>
                </a:solidFill>
              </a:rPr>
              <a:t>Resources</a:t>
            </a:r>
          </a:p>
          <a:p>
            <a:pPr marL="0" lvl="1" indent="-171450" defTabSz="457200">
              <a:lnSpc>
                <a:spcPct val="90000"/>
              </a:lnSpc>
              <a:spcAft>
                <a:spcPts val="400"/>
              </a:spcAft>
              <a:buFont typeface="Arial" panose="020B0604020202020204" pitchFamily="34" charset="0"/>
              <a:buChar char="•"/>
            </a:pPr>
            <a:r>
              <a:rPr lang="en-US" sz="1100" dirty="0">
                <a:solidFill>
                  <a:prstClr val="black"/>
                </a:solidFill>
              </a:rPr>
              <a:t>Contact</a:t>
            </a:r>
          </a:p>
          <a:p>
            <a:pPr marL="0" lvl="1" indent="-171450" defTabSz="457200">
              <a:lnSpc>
                <a:spcPct val="90000"/>
              </a:lnSpc>
              <a:spcAft>
                <a:spcPts val="400"/>
              </a:spcAft>
              <a:buFont typeface="Arial" panose="020B0604020202020204" pitchFamily="34" charset="0"/>
              <a:buChar char="•"/>
            </a:pPr>
            <a:r>
              <a:rPr lang="en-US" sz="1100" dirty="0">
                <a:solidFill>
                  <a:prstClr val="black"/>
                </a:solidFill>
              </a:rPr>
              <a:t>Thank You</a:t>
            </a:r>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defTabSz="457200">
                <a:lnSpc>
                  <a:spcPct val="90000"/>
                </a:lnSpc>
              </a:pPr>
              <a:r>
                <a:rPr lang="en-US" sz="1300" b="1" spc="40" dirty="0">
                  <a:solidFill>
                    <a:prstClr val="black">
                      <a:lumMod val="85000"/>
                      <a:lumOff val="15000"/>
                    </a:prstClr>
                  </a:solidFill>
                </a:rPr>
                <a:t>Don’t Delete this slide until the presentation is final.</a:t>
              </a:r>
            </a:p>
            <a:p>
              <a:pPr algn="ctr" defTabSz="457200">
                <a:lnSpc>
                  <a:spcPct val="90000"/>
                </a:lnSpc>
                <a:spcBef>
                  <a:spcPts val="600"/>
                </a:spcBef>
              </a:pPr>
              <a:r>
                <a:rPr lang="en-US" sz="1500" b="1" spc="40" dirty="0">
                  <a:solidFill>
                    <a:srgbClr val="9D1C30"/>
                  </a:solidFill>
                </a:rPr>
                <a:t>Keep it in the template.</a:t>
              </a: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defTabSz="457200"/>
                <a:r>
                  <a:rPr lang="en-US" sz="2300" spc="40" dirty="0">
                    <a:solidFill>
                      <a:prstClr val="white"/>
                    </a:solidFill>
                    <a:latin typeface="Impact" panose="020B0806030902050204" pitchFamily="34" charset="0"/>
                  </a:rPr>
                  <a:t>DON’T</a:t>
                </a:r>
                <a:br>
                  <a:rPr lang="en-US" sz="2300" spc="40" dirty="0">
                    <a:solidFill>
                      <a:prstClr val="white"/>
                    </a:solidFill>
                    <a:latin typeface="Impact" panose="020B0806030902050204" pitchFamily="34" charset="0"/>
                  </a:rPr>
                </a:br>
                <a:r>
                  <a:rPr lang="en-US" sz="23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dirty="0">
                <a:solidFill>
                  <a:prstClr val="black"/>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dirty="0">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dirty="0">
                <a:solidFill>
                  <a:prstClr val="black"/>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dirty="0">
                <a:solidFill>
                  <a:prstClr val="white"/>
                </a:solidFill>
              </a:endParaRPr>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defTabSz="457200"/>
            <a:r>
              <a:rPr lang="en-US" sz="1200" b="1" dirty="0">
                <a:solidFill>
                  <a:srgbClr val="C0504D">
                    <a:lumMod val="50000"/>
                  </a:srgbClr>
                </a:solidFill>
                <a:cs typeface="Arial" panose="020B0604020202020204" pitchFamily="34" charset="0"/>
              </a:rPr>
              <a:t>Slide numbers will set properly when deck is finalized.</a:t>
            </a: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defTabSz="457200"/>
            <a:r>
              <a:rPr lang="en-US" sz="2000" b="1" dirty="0">
                <a:solidFill>
                  <a:prstClr val="white"/>
                </a:solidFill>
                <a:effectLst>
                  <a:outerShdw blurRad="50800" dist="38100" dir="8100000" algn="tr" rotWithShape="0">
                    <a:prstClr val="black">
                      <a:alpha val="40000"/>
                    </a:prstClr>
                  </a:outerShdw>
                </a:effectLst>
              </a:rPr>
              <a:t>Questions about this template?</a:t>
            </a:r>
          </a:p>
          <a:p>
            <a:pPr algn="ctr" defTabSz="457200"/>
            <a:r>
              <a:rPr lang="en-US" sz="1400" dirty="0">
                <a:solidFill>
                  <a:prstClr val="white"/>
                </a:solidFill>
                <a:effectLst>
                  <a:outerShdw blurRad="50800" dist="38100" dir="8100000" algn="tr" rotWithShape="0">
                    <a:prstClr val="black">
                      <a:alpha val="40000"/>
                    </a:prstClr>
                  </a:outerShdw>
                </a:effectLst>
              </a:rPr>
              <a:t>Email: </a:t>
            </a:r>
            <a:r>
              <a:rPr lang="en-US" sz="1400" dirty="0">
                <a:solidFill>
                  <a:prstClr val="white"/>
                </a:solidFill>
                <a:effectLst>
                  <a:outerShdw blurRad="50800" dist="38100" dir="8100000" algn="tr" rotWithShape="0">
                    <a:prstClr val="black">
                      <a:alpha val="40000"/>
                    </a:prstClr>
                  </a:outerShdw>
                </a:effectLst>
                <a:hlinkClick r:id="rId4"/>
              </a:rPr>
              <a:t>ETAsupport@wfgpshelpdesk.atlassian.net</a:t>
            </a:r>
            <a:r>
              <a:rPr lang="en-US" sz="1400" dirty="0">
                <a:solidFill>
                  <a:prstClr val="white"/>
                </a:solidFill>
                <a:effectLst>
                  <a:outerShdw blurRad="50800" dist="38100" dir="8100000" algn="tr" rotWithShape="0">
                    <a:prstClr val="black">
                      <a:alpha val="40000"/>
                    </a:prstClr>
                  </a:outerShdw>
                </a:effectLst>
              </a:rPr>
              <a:t> </a:t>
            </a:r>
            <a:endParaRPr lang="en-US" sz="1400" dirty="0">
              <a:solidFill>
                <a:srgbClr val="1F497D">
                  <a:lumMod val="20000"/>
                  <a:lumOff val="80000"/>
                </a:srgb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81499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43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spc="40" dirty="0">
                <a:latin typeface="Franklin Gothic Medium" panose="020B0603020102020204" pitchFamily="34" charset="0"/>
              </a:rPr>
              <a:t>Today’s Moderator</a:t>
            </a:r>
          </a:p>
        </p:txBody>
      </p:sp>
    </p:spTree>
    <p:extLst>
      <p:ext uri="{BB962C8B-B14F-4D97-AF65-F5344CB8AC3E}">
        <p14:creationId xmlns:p14="http://schemas.microsoft.com/office/powerpoint/2010/main" val="58382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spc="4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954155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spc="4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53580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spc="4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2404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dirty="0">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algn="ctr" defTabSz="457200">
              <a:buClr>
                <a:srgbClr val="752832"/>
              </a:buClr>
              <a:buFont typeface="Wingdings" panose="05000000000000000000" pitchFamily="2" charset="2"/>
              <a:buNone/>
            </a:pPr>
            <a:r>
              <a:rPr lang="en-US" sz="2000" dirty="0">
                <a:solidFill>
                  <a:prstClr val="black">
                    <a:lumMod val="75000"/>
                    <a:lumOff val="25000"/>
                  </a:prstClr>
                </a:solidFill>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32138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dirty="0">
                <a:latin typeface="Franklin Gothic Medium" panose="020B0603020102020204" pitchFamily="34" charset="0"/>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866760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dirty="0">
                <a:latin typeface="Franklin Gothic Medium" panose="020B0603020102020204" pitchFamily="34" charset="0"/>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782790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algn="ctr" defTabSz="1066800">
              <a:lnSpc>
                <a:spcPct val="90000"/>
              </a:lnSpc>
              <a:spcBef>
                <a:spcPct val="0"/>
              </a:spcBef>
              <a:spcAft>
                <a:spcPct val="35000"/>
              </a:spcAft>
            </a:pPr>
            <a:endParaRPr lang="en-US" sz="2400" dirty="0">
              <a:solidFill>
                <a:srgbClr val="C00000"/>
              </a:solidFill>
              <a:cs typeface="Arial" pitchFamily="34" charset="0"/>
            </a:endParaRPr>
          </a:p>
        </p:txBody>
      </p:sp>
    </p:spTree>
    <p:extLst>
      <p:ext uri="{BB962C8B-B14F-4D97-AF65-F5344CB8AC3E}">
        <p14:creationId xmlns:p14="http://schemas.microsoft.com/office/powerpoint/2010/main" val="641809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defTabSz="457200"/>
            <a:fld id="{0D1979C8-7284-479F-8A15-DF92145F6DDA}" type="slidenum">
              <a:rPr lang="en-US" sz="1700" spc="40">
                <a:solidFill>
                  <a:srgbClr val="004874"/>
                </a:solidFill>
                <a:latin typeface="Impact" panose="020B0806030902050204" pitchFamily="34" charset="0"/>
              </a:rPr>
              <a:pPr algn="r" defTabSz="457200"/>
              <a:t>‹#›</a:t>
            </a:fld>
            <a:endParaRPr lang="en-US" sz="1700" spc="4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Tree>
    <p:extLst>
      <p:ext uri="{BB962C8B-B14F-4D97-AF65-F5344CB8AC3E}">
        <p14:creationId xmlns:p14="http://schemas.microsoft.com/office/powerpoint/2010/main" val="266351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dirty="0">
              <a:solidFill>
                <a:prstClr val="black"/>
              </a:solidFill>
            </a:endParaRPr>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defTabSz="457200"/>
              <a:r>
                <a:rPr lang="en-US" sz="900" b="1" kern="800" cap="all" dirty="0">
                  <a:solidFill>
                    <a:prstClr val="white"/>
                  </a:solidFill>
                  <a:cs typeface="Arial" pitchFamily="34" charset="0"/>
                </a:rPr>
                <a:t>Employment and Training Administration</a:t>
              </a:r>
            </a:p>
            <a:p>
              <a:pPr defTabSz="457200"/>
              <a:r>
                <a:rPr lang="en-US" sz="900" kern="800" cap="all" dirty="0">
                  <a:solidFill>
                    <a:prstClr val="white"/>
                  </a:solidFill>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defTabSz="457200"/>
            <a:r>
              <a:rPr lang="en-US" dirty="0">
                <a:solidFill>
                  <a:srgbClr val="1F497D">
                    <a:lumMod val="20000"/>
                    <a:lumOff val="80000"/>
                  </a:srgbClr>
                </a:solidFill>
                <a:effectLst>
                  <a:outerShdw blurRad="50800" dist="38100" dir="8100000" algn="tr" rotWithShape="0">
                    <a:prstClr val="black">
                      <a:alpha val="40000"/>
                    </a:prstClr>
                  </a:outerShdw>
                </a:effectLst>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defTabSz="457200"/>
            <a:fld id="{875B8B45-955B-4B98-9CF8-C4EF3E1D75FE}" type="datetime4">
              <a:rPr lang="en-US" sz="2400" b="1" spc="-40">
                <a:solidFill>
                  <a:prstClr val="white"/>
                </a:solidFill>
                <a:effectLst>
                  <a:innerShdw blurRad="63500" dist="50800" dir="18900000">
                    <a:prstClr val="black">
                      <a:alpha val="50000"/>
                    </a:prstClr>
                  </a:innerShdw>
                </a:effectLst>
                <a:cs typeface="Arial" panose="020B0604020202020204" pitchFamily="34" charset="0"/>
              </a:rPr>
              <a:pPr algn="ctr" defTabSz="457200"/>
              <a:t>June 20, 2016</a:t>
            </a:fld>
            <a:endParaRPr lang="en-US" sz="2400" b="1" spc="-40" dirty="0">
              <a:solidFill>
                <a:prstClr val="white"/>
              </a:solidFill>
              <a:effectLst>
                <a:innerShdw blurRad="63500" dist="50800" dir="18900000">
                  <a:prstClr val="black">
                    <a:alpha val="50000"/>
                  </a:prstClr>
                </a:innerShdw>
              </a:effectLst>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2709609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601030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spc="40" dirty="0">
                <a:latin typeface="Impact" panose="020B0806030902050204" pitchFamily="34" charset="0"/>
              </a:rPr>
              <a:t>Resources</a:t>
            </a:r>
          </a:p>
        </p:txBody>
      </p:sp>
      <p:pic>
        <p:nvPicPr>
          <p:cNvPr id="10" name="Picture 9"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768847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dirty="0">
                <a:latin typeface="Franklin Gothic Medium" panose="020B0603020102020204" pitchFamily="34" charset="0"/>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algn="ctr" defTabSz="457200">
              <a:buClr>
                <a:srgbClr val="752832"/>
              </a:buClr>
              <a:buFont typeface="Wingdings" panose="05000000000000000000" pitchFamily="2" charset="2"/>
              <a:buNone/>
            </a:pPr>
            <a:r>
              <a:rPr lang="en-US" sz="1900" dirty="0">
                <a:solidFill>
                  <a:prstClr val="black">
                    <a:lumMod val="75000"/>
                    <a:lumOff val="25000"/>
                  </a:prstClr>
                </a:solidFill>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378410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spc="40" dirty="0">
                <a:latin typeface="Impact" panose="020B0806030902050204" pitchFamily="34" charset="0"/>
              </a:rPr>
              <a:t>Contact</a:t>
            </a:r>
          </a:p>
        </p:txBody>
      </p:sp>
      <p:pic>
        <p:nvPicPr>
          <p:cNvPr id="11" name="Picture 10"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634758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0437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pPr defTabSz="457200"/>
            <a:fld id="{42234874-4AE6-EC41-8F27-0640F467241F}" type="slidenum">
              <a:rPr lang="en-US" smtClean="0"/>
              <a:pPr defTabSz="457200"/>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defTabSz="457200"/>
            <a:fld id="{0D1979C8-7284-479F-8A15-DF92145F6DDA}" type="slidenum">
              <a:rPr lang="en-US" sz="1700" spc="40">
                <a:solidFill>
                  <a:srgbClr val="004874"/>
                </a:solidFill>
                <a:latin typeface="Impact" panose="020B0806030902050204" pitchFamily="34" charset="0"/>
              </a:rPr>
              <a:pPr algn="r" defTabSz="457200"/>
              <a:t>‹#›</a:t>
            </a:fld>
            <a:endParaRPr lang="en-US" sz="1700" spc="4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Tree>
    <p:extLst>
      <p:ext uri="{BB962C8B-B14F-4D97-AF65-F5344CB8AC3E}">
        <p14:creationId xmlns:p14="http://schemas.microsoft.com/office/powerpoint/2010/main" val="157822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pic>
        <p:nvPicPr>
          <p:cNvPr id="11" name="Picture 10"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defTabSz="457200"/>
            <a:fld id="{0D1979C8-7284-479F-8A15-DF92145F6DDA}" type="slidenum">
              <a:rPr lang="en-US" sz="1700" spc="40">
                <a:solidFill>
                  <a:srgbClr val="004874"/>
                </a:solidFill>
                <a:latin typeface="Impact" panose="020B0806030902050204" pitchFamily="34" charset="0"/>
              </a:rPr>
              <a:pPr algn="r" defTabSz="457200"/>
              <a:t>‹#›</a:t>
            </a:fld>
            <a:endParaRPr lang="en-US" sz="1700" spc="4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Tree>
    <p:extLst>
      <p:ext uri="{BB962C8B-B14F-4D97-AF65-F5344CB8AC3E}">
        <p14:creationId xmlns:p14="http://schemas.microsoft.com/office/powerpoint/2010/main" val="22883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defTabSz="457200"/>
            <a:fld id="{0D1979C8-7284-479F-8A15-DF92145F6DDA}" type="slidenum">
              <a:rPr lang="en-US" sz="1700" spc="40">
                <a:solidFill>
                  <a:srgbClr val="004874"/>
                </a:solidFill>
                <a:latin typeface="Impact" panose="020B0806030902050204" pitchFamily="34" charset="0"/>
              </a:rPr>
              <a:pPr algn="r" defTabSz="457200"/>
              <a:t>‹#›</a:t>
            </a:fld>
            <a:endParaRPr lang="en-US" sz="1700" spc="4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Tree>
    <p:extLst>
      <p:ext uri="{BB962C8B-B14F-4D97-AF65-F5344CB8AC3E}">
        <p14:creationId xmlns:p14="http://schemas.microsoft.com/office/powerpoint/2010/main" val="324656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defTabSz="457200"/>
            <a:fld id="{0D1979C8-7284-479F-8A15-DF92145F6DDA}" type="slidenum">
              <a:rPr lang="en-US" sz="1700" spc="40">
                <a:solidFill>
                  <a:srgbClr val="004874"/>
                </a:solidFill>
                <a:latin typeface="Impact" panose="020B0806030902050204" pitchFamily="34" charset="0"/>
              </a:rPr>
              <a:pPr algn="r" defTabSz="457200"/>
              <a:t>‹#›</a:t>
            </a:fld>
            <a:endParaRPr lang="en-US" sz="1700" spc="4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Tree>
    <p:extLst>
      <p:ext uri="{BB962C8B-B14F-4D97-AF65-F5344CB8AC3E}">
        <p14:creationId xmlns:p14="http://schemas.microsoft.com/office/powerpoint/2010/main" val="77224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defTabSz="457200"/>
            <a:fld id="{0D1979C8-7284-479F-8A15-DF92145F6DDA}" type="slidenum">
              <a:rPr lang="en-US" sz="1700" spc="40">
                <a:solidFill>
                  <a:srgbClr val="004874"/>
                </a:solidFill>
                <a:latin typeface="Impact" panose="020B0806030902050204" pitchFamily="34" charset="0"/>
              </a:rPr>
              <a:pPr algn="r" defTabSz="457200"/>
              <a:t>‹#›</a:t>
            </a:fld>
            <a:endParaRPr lang="en-US" sz="1700" spc="4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Tree>
    <p:extLst>
      <p:ext uri="{BB962C8B-B14F-4D97-AF65-F5344CB8AC3E}">
        <p14:creationId xmlns:p14="http://schemas.microsoft.com/office/powerpoint/2010/main" val="68767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87330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defTabSz="457200"/>
            <a:fld id="{0D1979C8-7284-479F-8A15-DF92145F6DDA}" type="slidenum">
              <a:rPr lang="en-US" sz="1700" spc="40">
                <a:solidFill>
                  <a:srgbClr val="004874"/>
                </a:solidFill>
                <a:latin typeface="Impact" panose="020B0806030902050204" pitchFamily="34" charset="0"/>
              </a:rPr>
              <a:pPr algn="r" defTabSz="457200"/>
              <a:t>‹#›</a:t>
            </a:fld>
            <a:endParaRPr lang="en-US" sz="1700" spc="4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Tree>
    <p:extLst>
      <p:ext uri="{BB962C8B-B14F-4D97-AF65-F5344CB8AC3E}">
        <p14:creationId xmlns:p14="http://schemas.microsoft.com/office/powerpoint/2010/main" val="408873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6"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7"/>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defTabSz="457200"/>
            <a:fld id="{0D1979C8-7284-479F-8A15-DF92145F6DDA}" type="slidenum">
              <a:rPr lang="en-US" sz="1700" spc="40">
                <a:solidFill>
                  <a:srgbClr val="004874"/>
                </a:solidFill>
                <a:latin typeface="Impact" panose="020B0806030902050204" pitchFamily="34" charset="0"/>
              </a:rPr>
              <a:pPr algn="r" defTabSz="457200"/>
              <a:t>‹#›</a:t>
            </a:fld>
            <a:endParaRPr lang="en-US" sz="1700" spc="4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grpSp>
    </p:spTree>
    <p:extLst>
      <p:ext uri="{BB962C8B-B14F-4D97-AF65-F5344CB8AC3E}">
        <p14:creationId xmlns:p14="http://schemas.microsoft.com/office/powerpoint/2010/main" val="274393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jsuarez@new-ncy.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www.tradeswomen.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meg@tradeswomen.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hyperlink" Target="http://www.tradeswomen.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lhannah@cwit2.or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chicagowomenintrades2.org/mtac" TargetMode="External"/><Relationship Id="rId4" Type="http://schemas.openxmlformats.org/officeDocument/2006/relationships/hyperlink" Target="http://www.cwit2.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www.doleta.gov/oa/preapp"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dol.gov/wb/NTO"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Hart.Felecia@dol.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4980609" cy="4358748"/>
          </a:xfrm>
        </p:spPr>
        <p:txBody>
          <a:bodyPr/>
          <a:lstStyle/>
          <a:p>
            <a:r>
              <a:rPr lang="en-US" b="1" dirty="0">
                <a:effectLst>
                  <a:outerShdw blurRad="38100" dist="38100" dir="2700000" algn="tl">
                    <a:srgbClr val="000000">
                      <a:alpha val="43137"/>
                    </a:srgbClr>
                  </a:outerShdw>
                </a:effectLst>
              </a:rPr>
              <a:t>Best Practices in Retention &amp;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Supportive Services</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of Women in the Construction Industry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5105400"/>
            <a:ext cx="1905000" cy="457232"/>
          </a:xfrm>
          <a:prstGeom prst="rect">
            <a:avLst/>
          </a:prstGeom>
        </p:spPr>
      </p:pic>
    </p:spTree>
    <p:extLst>
      <p:ext uri="{BB962C8B-B14F-4D97-AF65-F5344CB8AC3E}">
        <p14:creationId xmlns:p14="http://schemas.microsoft.com/office/powerpoint/2010/main" val="294122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Barriers to Retention </a:t>
            </a:r>
            <a:endParaRPr lang="en-US" dirty="0"/>
          </a:p>
        </p:txBody>
      </p:sp>
      <p:sp>
        <p:nvSpPr>
          <p:cNvPr id="3" name="Content Placeholder 2"/>
          <p:cNvSpPr>
            <a:spLocks noGrp="1"/>
          </p:cNvSpPr>
          <p:nvPr>
            <p:ph idx="1"/>
          </p:nvPr>
        </p:nvSpPr>
        <p:spPr>
          <a:xfrm>
            <a:off x="4267200" y="1219200"/>
            <a:ext cx="3529163" cy="4273617"/>
          </a:xfrm>
        </p:spPr>
        <p:txBody>
          <a:bodyPr>
            <a:noAutofit/>
          </a:bodyPr>
          <a:lstStyle/>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Isolation</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Lack of work</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Training</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Harassment</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Discrimination </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Health &amp; Safety </a:t>
            </a: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431321" y="1371600"/>
            <a:ext cx="3019880" cy="4572000"/>
          </a:xfrm>
          <a:prstGeom prst="rect">
            <a:avLst/>
          </a:prstGeom>
        </p:spPr>
      </p:pic>
    </p:spTree>
    <p:extLst>
      <p:ext uri="{BB962C8B-B14F-4D97-AF65-F5344CB8AC3E}">
        <p14:creationId xmlns:p14="http://schemas.microsoft.com/office/powerpoint/2010/main" val="130351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Barriers to Retention </a:t>
            </a:r>
            <a:endParaRPr lang="en-US" dirty="0"/>
          </a:p>
        </p:txBody>
      </p:sp>
      <p:sp>
        <p:nvSpPr>
          <p:cNvPr id="3" name="Content Placeholder 2"/>
          <p:cNvSpPr>
            <a:spLocks noGrp="1"/>
          </p:cNvSpPr>
          <p:nvPr>
            <p:ph idx="1"/>
          </p:nvPr>
        </p:nvSpPr>
        <p:spPr>
          <a:xfrm>
            <a:off x="228600" y="1295400"/>
            <a:ext cx="7620000" cy="4654617"/>
          </a:xfrm>
        </p:spPr>
        <p:txBody>
          <a:bodyPr>
            <a:noAutofit/>
          </a:bodyPr>
          <a:lstStyle/>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Sanitary facilities </a:t>
            </a:r>
          </a:p>
          <a:p>
            <a:pPr marL="0" indent="0">
              <a:buNone/>
            </a:pPr>
            <a:endParaRPr lang="en-US" sz="1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Personal Protective Equipment </a:t>
            </a:r>
          </a:p>
          <a:p>
            <a:pPr marL="0" indent="0">
              <a:buNone/>
            </a:pPr>
            <a:endParaRPr lang="en-US" sz="1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Ergonomics </a:t>
            </a:r>
          </a:p>
          <a:p>
            <a:pPr marL="0" indent="0">
              <a:buNone/>
            </a:pPr>
            <a:endParaRPr lang="en-US" sz="1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Workplace culture</a:t>
            </a:r>
          </a:p>
          <a:p>
            <a:pPr marL="0" indent="0">
              <a:buNone/>
            </a:pPr>
            <a:endParaRPr lang="en-US" sz="1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Reproductive hazards </a:t>
            </a:r>
          </a:p>
          <a:p>
            <a:pPr marL="0" indent="0">
              <a:buNone/>
            </a:pPr>
            <a:endParaRPr lang="en-US" sz="1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Health and safety training</a:t>
            </a:r>
          </a:p>
          <a:p>
            <a:pPr marL="0" indent="0">
              <a:buNone/>
            </a:pPr>
            <a:endParaRPr lang="en-US" sz="1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Injury and illness data</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5562600" y="1413960"/>
            <a:ext cx="2513568" cy="4572000"/>
          </a:xfrm>
          <a:prstGeom prst="rect">
            <a:avLst/>
          </a:prstGeom>
          <a:solidFill>
            <a:srgbClr val="002060"/>
          </a:solidFill>
        </p:spPr>
      </p:pic>
    </p:spTree>
    <p:extLst>
      <p:ext uri="{BB962C8B-B14F-4D97-AF65-F5344CB8AC3E}">
        <p14:creationId xmlns:p14="http://schemas.microsoft.com/office/powerpoint/2010/main" val="273302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6016"/>
            <a:ext cx="6908800" cy="1001711"/>
          </a:xfrm>
        </p:spPr>
        <p:txBody>
          <a:bodyPr>
            <a:noAutofit/>
          </a:bodyPr>
          <a:lstStyle/>
          <a:p>
            <a:r>
              <a:rPr lang="en-US" sz="4000" b="1" dirty="0">
                <a:effectLst>
                  <a:outerShdw blurRad="38100" dist="38100" dir="2700000" algn="tl">
                    <a:srgbClr val="000000">
                      <a:alpha val="43137"/>
                    </a:srgbClr>
                  </a:outerShdw>
                </a:effectLst>
              </a:rPr>
              <a:t>Removing the Barriers &amp; Improving Outcomes  </a:t>
            </a:r>
            <a:endParaRPr lang="en-US" sz="4000" dirty="0"/>
          </a:p>
        </p:txBody>
      </p:sp>
      <p:sp>
        <p:nvSpPr>
          <p:cNvPr id="3" name="Content Placeholder 2"/>
          <p:cNvSpPr>
            <a:spLocks noGrp="1"/>
          </p:cNvSpPr>
          <p:nvPr>
            <p:ph idx="1"/>
          </p:nvPr>
        </p:nvSpPr>
        <p:spPr>
          <a:xfrm>
            <a:off x="228600" y="1676400"/>
            <a:ext cx="7620000" cy="4273617"/>
          </a:xfrm>
        </p:spPr>
        <p:txBody>
          <a:bodyPr>
            <a:noAutofit/>
          </a:bodyPr>
          <a:lstStyle/>
          <a:p>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Supportive Services </a:t>
            </a:r>
          </a:p>
          <a:p>
            <a:pPr marL="0" indent="0">
              <a:buNone/>
            </a:pP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Delivery Model</a:t>
            </a:r>
          </a:p>
          <a:p>
            <a:endPar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Value of Networking </a:t>
            </a:r>
          </a:p>
          <a:p>
            <a:endPar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Mentoring</a:t>
            </a:r>
          </a:p>
        </p:txBody>
      </p:sp>
      <p:pic>
        <p:nvPicPr>
          <p:cNvPr id="4" name="Picture 3"/>
          <p:cNvPicPr>
            <a:picLocks noChangeAspect="1"/>
          </p:cNvPicPr>
          <p:nvPr/>
        </p:nvPicPr>
        <p:blipFill>
          <a:blip r:embed="rId3"/>
          <a:stretch>
            <a:fillRect/>
          </a:stretch>
        </p:blipFill>
        <p:spPr>
          <a:xfrm>
            <a:off x="4794933" y="1360764"/>
            <a:ext cx="3053667" cy="4572000"/>
          </a:xfrm>
          <a:prstGeom prst="rect">
            <a:avLst/>
          </a:prstGeom>
          <a:ln w="12700">
            <a:solidFill>
              <a:srgbClr val="002060"/>
            </a:solidFill>
          </a:ln>
        </p:spPr>
      </p:pic>
    </p:spTree>
    <p:extLst>
      <p:ext uri="{BB962C8B-B14F-4D97-AF65-F5344CB8AC3E}">
        <p14:creationId xmlns:p14="http://schemas.microsoft.com/office/powerpoint/2010/main" val="298740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Nontraditional Employment for Women</a:t>
            </a:r>
          </a:p>
        </p:txBody>
      </p:sp>
      <p:sp>
        <p:nvSpPr>
          <p:cNvPr id="5" name="Text Placeholder 4"/>
          <p:cNvSpPr>
            <a:spLocks noGrp="1"/>
          </p:cNvSpPr>
          <p:nvPr>
            <p:ph type="body" idx="1"/>
          </p:nvPr>
        </p:nvSpPr>
        <p:spPr/>
        <p:txBody>
          <a:bodyPr/>
          <a:lstStyle/>
          <a:p>
            <a:r>
              <a:rPr lang="en-US"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Supportive Services</a:t>
            </a:r>
          </a:p>
        </p:txBody>
      </p:sp>
    </p:spTree>
    <p:extLst>
      <p:ext uri="{BB962C8B-B14F-4D97-AF65-F5344CB8AC3E}">
        <p14:creationId xmlns:p14="http://schemas.microsoft.com/office/powerpoint/2010/main" val="318112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315200" cy="774492"/>
          </a:xfrm>
        </p:spPr>
        <p:txBody>
          <a:bodyPr>
            <a:noAutofit/>
          </a:bodyPr>
          <a:lstStyle/>
          <a:p>
            <a:r>
              <a:rPr lang="en-US" sz="4000" b="1" dirty="0">
                <a:effectLst>
                  <a:outerShdw blurRad="38100" dist="38100" dir="2700000" algn="tl">
                    <a:srgbClr val="000000">
                      <a:alpha val="43137"/>
                    </a:srgbClr>
                  </a:outerShdw>
                </a:effectLst>
              </a:rPr>
              <a:t>NEW Candidate Intake Assessment</a:t>
            </a:r>
          </a:p>
        </p:txBody>
      </p:sp>
      <p:sp>
        <p:nvSpPr>
          <p:cNvPr id="3" name="Content Placeholder 2"/>
          <p:cNvSpPr>
            <a:spLocks noGrp="1"/>
          </p:cNvSpPr>
          <p:nvPr>
            <p:ph idx="1"/>
          </p:nvPr>
        </p:nvSpPr>
        <p:spPr>
          <a:xfrm>
            <a:off x="152400" y="1295400"/>
            <a:ext cx="7924800" cy="4810330"/>
          </a:xfrm>
        </p:spPr>
        <p:txBody>
          <a:bodyPr>
            <a:normAutofit fontScale="92500" lnSpcReduction="10000"/>
          </a:bodyPr>
          <a:lstStyle/>
          <a:p>
            <a:pPr marL="0" indent="0">
              <a:buNone/>
            </a:pPr>
            <a:r>
              <a:rPr lang="en-US" sz="2600" b="1" dirty="0">
                <a:solidFill>
                  <a:srgbClr val="002060"/>
                </a:solidFill>
                <a:latin typeface="Verdana" panose="020B0604030504040204" pitchFamily="34" charset="0"/>
                <a:ea typeface="Verdana" panose="020B0604030504040204" pitchFamily="34" charset="0"/>
                <a:cs typeface="Verdana" panose="020B0604030504040204" pitchFamily="34" charset="0"/>
              </a:rPr>
              <a:t>Interview Selection</a:t>
            </a:r>
          </a:p>
          <a:p>
            <a:pPr marL="0" indent="0">
              <a:buNone/>
            </a:pPr>
            <a:endParaRPr lang="en-US" sz="11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1"/>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Sample Screening Questions</a:t>
            </a:r>
          </a:p>
          <a:p>
            <a:pPr lvl="2"/>
            <a:r>
              <a:rPr lang="en-US" sz="2600" dirty="0">
                <a:solidFill>
                  <a:srgbClr val="002060"/>
                </a:solidFill>
                <a:latin typeface="Verdana" panose="020B0604030504040204" pitchFamily="34" charset="0"/>
                <a:ea typeface="Verdana" panose="020B0604030504040204" pitchFamily="34" charset="0"/>
                <a:cs typeface="Verdana" panose="020B0604030504040204" pitchFamily="34" charset="0"/>
              </a:rPr>
              <a:t>How will you feel if you are the only woman in your shop and/or on the jobsite?</a:t>
            </a:r>
          </a:p>
          <a:p>
            <a:pPr lvl="2"/>
            <a:r>
              <a:rPr lang="en-US" sz="2600" dirty="0">
                <a:solidFill>
                  <a:srgbClr val="002060"/>
                </a:solidFill>
                <a:latin typeface="Verdana" panose="020B0604030504040204" pitchFamily="34" charset="0"/>
                <a:ea typeface="Verdana" panose="020B0604030504040204" pitchFamily="34" charset="0"/>
                <a:cs typeface="Verdana" panose="020B0604030504040204" pitchFamily="34" charset="0"/>
              </a:rPr>
              <a:t>Do you have other career goals?</a:t>
            </a:r>
          </a:p>
          <a:p>
            <a:pPr lvl="2"/>
            <a:r>
              <a:rPr lang="en-US" sz="2600" dirty="0">
                <a:solidFill>
                  <a:srgbClr val="002060"/>
                </a:solidFill>
                <a:latin typeface="Verdana" panose="020B0604030504040204" pitchFamily="34" charset="0"/>
                <a:ea typeface="Verdana" panose="020B0604030504040204" pitchFamily="34" charset="0"/>
                <a:cs typeface="Verdana" panose="020B0604030504040204" pitchFamily="34" charset="0"/>
              </a:rPr>
              <a:t>What do you expect your day to be like as a tradeswoman?</a:t>
            </a:r>
          </a:p>
          <a:p>
            <a:pPr lvl="0"/>
            <a:endParaRPr lang="en-US"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1"/>
            <a:r>
              <a:rPr lang="en-US" i="1" dirty="0">
                <a:solidFill>
                  <a:srgbClr val="002060"/>
                </a:solidFill>
                <a:latin typeface="Verdana" panose="020B0604030504040204" pitchFamily="34" charset="0"/>
                <a:ea typeface="Verdana" panose="020B0604030504040204" pitchFamily="34" charset="0"/>
                <a:cs typeface="Verdana" panose="020B0604030504040204" pitchFamily="34" charset="0"/>
              </a:rPr>
              <a:t>(Scenario) </a:t>
            </a: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You are faced with a foreman that is giving instruction in a manner that may sound offensive to you. How do you react?</a:t>
            </a:r>
          </a:p>
          <a:p>
            <a:pPr lvl="2"/>
            <a:endParaRPr lang="en-US" dirty="0"/>
          </a:p>
        </p:txBody>
      </p:sp>
    </p:spTree>
    <p:extLst>
      <p:ext uri="{BB962C8B-B14F-4D97-AF65-F5344CB8AC3E}">
        <p14:creationId xmlns:p14="http://schemas.microsoft.com/office/powerpoint/2010/main" val="203958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774492"/>
          </a:xfrm>
        </p:spPr>
        <p:txBody>
          <a:bodyPr>
            <a:noAutofit/>
          </a:bodyPr>
          <a:lstStyle/>
          <a:p>
            <a:r>
              <a:rPr lang="en-US" sz="4000" b="1" dirty="0">
                <a:effectLst>
                  <a:outerShdw blurRad="38100" dist="38100" dir="2700000" algn="tl">
                    <a:srgbClr val="000000">
                      <a:alpha val="43137"/>
                    </a:srgbClr>
                  </a:outerShdw>
                </a:effectLst>
              </a:rPr>
              <a:t>NEW Candidate Intake Assessment</a:t>
            </a:r>
          </a:p>
        </p:txBody>
      </p:sp>
      <p:sp>
        <p:nvSpPr>
          <p:cNvPr id="3" name="Content Placeholder 2"/>
          <p:cNvSpPr>
            <a:spLocks noGrp="1"/>
          </p:cNvSpPr>
          <p:nvPr>
            <p:ph idx="1"/>
          </p:nvPr>
        </p:nvSpPr>
        <p:spPr>
          <a:xfrm>
            <a:off x="0" y="1371600"/>
            <a:ext cx="8305800" cy="4654617"/>
          </a:xfrm>
        </p:spPr>
        <p:txBody>
          <a:bodyPr>
            <a:normAutofit/>
          </a:bodyPr>
          <a:lstStyle/>
          <a:p>
            <a:pPr marL="0" indent="0">
              <a:buNone/>
            </a:pPr>
            <a:r>
              <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rPr>
              <a:t>Intake Assessment</a:t>
            </a:r>
          </a:p>
          <a:p>
            <a:pPr marL="0" indent="0">
              <a:buNone/>
            </a:pPr>
            <a:endParaRPr lang="en-US" sz="1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1"/>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Categories include:</a:t>
            </a:r>
          </a:p>
          <a:p>
            <a:pPr lvl="2"/>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Family Information</a:t>
            </a:r>
          </a:p>
          <a:p>
            <a:pPr lvl="2"/>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Housing Status</a:t>
            </a:r>
          </a:p>
          <a:p>
            <a:pPr lvl="2"/>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Source of Income/Benefits</a:t>
            </a:r>
          </a:p>
          <a:p>
            <a:pPr lvl="2"/>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Health Information</a:t>
            </a:r>
          </a:p>
          <a:p>
            <a:pPr lvl="1"/>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Supportive Service Referrals are made</a:t>
            </a:r>
          </a:p>
          <a:p>
            <a:pPr lvl="1"/>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Determines candidate readiness and start date</a:t>
            </a:r>
          </a:p>
          <a:p>
            <a:pPr lvl="2"/>
            <a:endParaRPr lang="en-US" dirty="0"/>
          </a:p>
        </p:txBody>
      </p:sp>
    </p:spTree>
    <p:extLst>
      <p:ext uri="{BB962C8B-B14F-4D97-AF65-F5344CB8AC3E}">
        <p14:creationId xmlns:p14="http://schemas.microsoft.com/office/powerpoint/2010/main" val="246158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489"/>
            <a:ext cx="8229600" cy="774492"/>
          </a:xfrm>
        </p:spPr>
        <p:txBody>
          <a:bodyPr>
            <a:noAutofit/>
          </a:bodyPr>
          <a:lstStyle/>
          <a:p>
            <a:r>
              <a:rPr lang="en-US" sz="4000" b="1" dirty="0">
                <a:effectLst>
                  <a:outerShdw blurRad="38100" dist="38100" dir="2700000" algn="tl">
                    <a:srgbClr val="000000">
                      <a:alpha val="43137"/>
                    </a:srgbClr>
                  </a:outerShdw>
                </a:effectLst>
              </a:rPr>
              <a:t>NEW Supportive Services - Training</a:t>
            </a:r>
          </a:p>
        </p:txBody>
      </p:sp>
      <p:sp>
        <p:nvSpPr>
          <p:cNvPr id="3" name="Content Placeholder 2"/>
          <p:cNvSpPr>
            <a:spLocks noGrp="1"/>
          </p:cNvSpPr>
          <p:nvPr>
            <p:ph idx="1"/>
          </p:nvPr>
        </p:nvSpPr>
        <p:spPr>
          <a:xfrm>
            <a:off x="152400" y="1209470"/>
            <a:ext cx="8382000" cy="4654617"/>
          </a:xfrm>
        </p:spPr>
        <p:txBody>
          <a:bodyPr>
            <a:normAutofit fontScale="92500" lnSpcReduction="10000"/>
          </a:bodyPr>
          <a:lstStyle/>
          <a:p>
            <a:r>
              <a:rPr lang="en-US" sz="2600" dirty="0">
                <a:solidFill>
                  <a:srgbClr val="002060"/>
                </a:solidFill>
                <a:latin typeface="Verdana" panose="020B0604030504040204" pitchFamily="34" charset="0"/>
                <a:ea typeface="Verdana" panose="020B0604030504040204" pitchFamily="34" charset="0"/>
                <a:cs typeface="Verdana" panose="020B0604030504040204" pitchFamily="34" charset="0"/>
              </a:rPr>
              <a:t>Week 1</a:t>
            </a:r>
          </a:p>
          <a:p>
            <a:pPr lvl="1"/>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Wellness Workshop</a:t>
            </a:r>
          </a:p>
          <a:p>
            <a:pPr lvl="1"/>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Sexual Harassment Identification and Management</a:t>
            </a:r>
          </a:p>
          <a:p>
            <a:r>
              <a:rPr lang="en-US" sz="2600" dirty="0">
                <a:solidFill>
                  <a:srgbClr val="002060"/>
                </a:solidFill>
                <a:latin typeface="Verdana" panose="020B0604030504040204" pitchFamily="34" charset="0"/>
                <a:ea typeface="Verdana" panose="020B0604030504040204" pitchFamily="34" charset="0"/>
                <a:cs typeface="Verdana" panose="020B0604030504040204" pitchFamily="34" charset="0"/>
              </a:rPr>
              <a:t>Weeks 2-4</a:t>
            </a:r>
          </a:p>
          <a:p>
            <a:pPr lvl="1"/>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Conflict Resolution</a:t>
            </a:r>
          </a:p>
          <a:p>
            <a:pPr lvl="1"/>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Domestic Violence Workshop</a:t>
            </a:r>
          </a:p>
          <a:p>
            <a:pPr lvl="1"/>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Midterm Evaluation</a:t>
            </a:r>
          </a:p>
          <a:p>
            <a:pPr lvl="0"/>
            <a:r>
              <a:rPr lang="en-US" sz="2600" dirty="0">
                <a:solidFill>
                  <a:srgbClr val="002060"/>
                </a:solidFill>
                <a:latin typeface="Verdana" panose="020B0604030504040204" pitchFamily="34" charset="0"/>
                <a:ea typeface="Verdana" panose="020B0604030504040204" pitchFamily="34" charset="0"/>
                <a:cs typeface="Verdana" panose="020B0604030504040204" pitchFamily="34" charset="0"/>
              </a:rPr>
              <a:t>Weeks 5-8</a:t>
            </a:r>
          </a:p>
          <a:p>
            <a:pPr lvl="1"/>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Financial Literacy</a:t>
            </a:r>
          </a:p>
          <a:p>
            <a:pPr lvl="1"/>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Exit Evaluation</a:t>
            </a:r>
          </a:p>
          <a:p>
            <a:pPr lvl="1"/>
            <a:endParaRPr lang="en-US" dirty="0"/>
          </a:p>
        </p:txBody>
      </p:sp>
    </p:spTree>
    <p:extLst>
      <p:ext uri="{BB962C8B-B14F-4D97-AF65-F5344CB8AC3E}">
        <p14:creationId xmlns:p14="http://schemas.microsoft.com/office/powerpoint/2010/main" val="314267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30"/>
            <a:ext cx="8077200" cy="904670"/>
          </a:xfrm>
        </p:spPr>
        <p:txBody>
          <a:bodyPr>
            <a:noAutofit/>
          </a:bodyPr>
          <a:lstStyle/>
          <a:p>
            <a:r>
              <a:rPr lang="en-US" sz="3600" b="1" dirty="0">
                <a:effectLst>
                  <a:outerShdw blurRad="38100" dist="38100" dir="2700000" algn="tl">
                    <a:srgbClr val="000000">
                      <a:alpha val="43137"/>
                    </a:srgbClr>
                  </a:outerShdw>
                </a:effectLst>
              </a:rPr>
              <a:t>NEW Supportive Services –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Throughout Apprenticeship &amp; Career</a:t>
            </a:r>
          </a:p>
        </p:txBody>
      </p:sp>
      <p:sp>
        <p:nvSpPr>
          <p:cNvPr id="3" name="Content Placeholder 2"/>
          <p:cNvSpPr>
            <a:spLocks noGrp="1"/>
          </p:cNvSpPr>
          <p:nvPr>
            <p:ph idx="1"/>
          </p:nvPr>
        </p:nvSpPr>
        <p:spPr>
          <a:xfrm>
            <a:off x="443345" y="2057400"/>
            <a:ext cx="8686800" cy="4654617"/>
          </a:xfrm>
        </p:spPr>
        <p:txBody>
          <a:bodyPr>
            <a:normAutofit/>
          </a:bodyPr>
          <a:lstStyle/>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Track 3, 6, 9, and 12-month milestones</a:t>
            </a: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Networking events</a:t>
            </a: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Advanced skills training</a:t>
            </a: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Union dues and financial assistance</a:t>
            </a: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NEW Signature Projects Program</a:t>
            </a: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House and support union women’s committees</a:t>
            </a:r>
          </a:p>
        </p:txBody>
      </p:sp>
    </p:spTree>
    <p:extLst>
      <p:ext uri="{BB962C8B-B14F-4D97-AF65-F5344CB8AC3E}">
        <p14:creationId xmlns:p14="http://schemas.microsoft.com/office/powerpoint/2010/main" val="203632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effectLst>
                  <a:outerShdw blurRad="38100" dist="38100" dir="2700000" algn="tl">
                    <a:srgbClr val="000000">
                      <a:alpha val="43137"/>
                    </a:srgbClr>
                  </a:outerShdw>
                </a:effectLst>
              </a:rPr>
              <a:t>Contact Information </a:t>
            </a:r>
          </a:p>
        </p:txBody>
      </p:sp>
      <p:sp>
        <p:nvSpPr>
          <p:cNvPr id="3" name="Content Placeholder 2"/>
          <p:cNvSpPr>
            <a:spLocks noGrp="1"/>
          </p:cNvSpPr>
          <p:nvPr>
            <p:ph idx="1"/>
          </p:nvPr>
        </p:nvSpPr>
        <p:spPr>
          <a:xfrm>
            <a:off x="457200" y="1209470"/>
            <a:ext cx="7391400" cy="4654617"/>
          </a:xfrm>
        </p:spPr>
        <p:txBody>
          <a:bodyPr>
            <a:noAutofit/>
          </a:bodyPr>
          <a:lstStyle/>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Jessica Suarez</a:t>
            </a:r>
          </a:p>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Director of Strategic Initiatives</a:t>
            </a:r>
          </a:p>
          <a:p>
            <a:pPr marL="0" indent="0" algn="ctr">
              <a:buNone/>
            </a:pPr>
            <a:r>
              <a:rPr lang="en-US" sz="2000" u="sng" dirty="0">
                <a:latin typeface="Verdana" panose="020B0604030504040204" pitchFamily="34" charset="0"/>
                <a:ea typeface="Verdana" panose="020B0604030504040204" pitchFamily="34" charset="0"/>
                <a:cs typeface="Verdana" panose="020B0604030504040204" pitchFamily="34" charset="0"/>
                <a:hlinkClick r:id="rId3"/>
              </a:rPr>
              <a:t>jsuarez@new-ncy.org</a:t>
            </a:r>
            <a:endParaRPr lang="en-US" sz="2000" u="sng"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Linda Young</a:t>
            </a:r>
          </a:p>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Director of Social Services</a:t>
            </a:r>
          </a:p>
          <a:p>
            <a:pPr marL="0" indent="0" algn="ctr">
              <a:buNone/>
            </a:pPr>
            <a:r>
              <a:rPr lang="en-US" sz="2000" u="sng" dirty="0">
                <a:latin typeface="Verdana" panose="020B0604030504040204" pitchFamily="34" charset="0"/>
                <a:ea typeface="Verdana" panose="020B0604030504040204" pitchFamily="34" charset="0"/>
                <a:cs typeface="Verdana" panose="020B0604030504040204" pitchFamily="34" charset="0"/>
                <a:hlinkClick r:id="rId3"/>
              </a:rPr>
              <a:t>jsuarez@new-ncy.org</a:t>
            </a: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a:endParaRPr lang="en-US" sz="1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NEW NYC</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243 W 20th St, New York, NY 10011</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(212) 627-6252</a:t>
            </a:r>
          </a:p>
          <a:p>
            <a:pPr algn="ctr"/>
            <a:endParaRPr lang="en-US" sz="1000" u="sng" dirty="0">
              <a:latin typeface="Verdana" panose="020B0604030504040204" pitchFamily="34" charset="0"/>
              <a:ea typeface="Verdana" panose="020B0604030504040204" pitchFamily="34" charset="0"/>
              <a:cs typeface="Verdana" panose="020B0604030504040204" pitchFamily="34" charset="0"/>
              <a:hlinkClick r:id="rId4"/>
            </a:endParaRPr>
          </a:p>
          <a:p>
            <a:pPr marL="0" indent="0" algn="ctr">
              <a:buNone/>
            </a:pPr>
            <a:r>
              <a:rPr lang="en-US" sz="2000" u="sng" dirty="0">
                <a:latin typeface="Verdana" panose="020B0604030504040204" pitchFamily="34" charset="0"/>
                <a:ea typeface="Verdana" panose="020B0604030504040204" pitchFamily="34" charset="0"/>
                <a:cs typeface="Verdana" panose="020B0604030504040204" pitchFamily="34" charset="0"/>
                <a:hlinkClick r:id="rId4"/>
              </a:rPr>
              <a:t>www.new-nyc.org</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251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09800"/>
            <a:ext cx="5494337" cy="1168599"/>
          </a:xfrm>
        </p:spPr>
        <p:txBody>
          <a:bodyPr>
            <a:normAutofit fontScale="90000"/>
          </a:bodyPr>
          <a:lstStyle/>
          <a:p>
            <a:br>
              <a:rPr lang="en-US" dirty="0"/>
            </a:br>
            <a:br>
              <a:rPr lang="en-US" dirty="0"/>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Tradeswomen Inc.</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p>
        </p:txBody>
      </p:sp>
      <p:sp>
        <p:nvSpPr>
          <p:cNvPr id="3" name="Text Placeholder 4"/>
          <p:cNvSpPr>
            <a:spLocks noGrp="1"/>
          </p:cNvSpPr>
          <p:nvPr>
            <p:ph type="body" idx="1"/>
          </p:nvPr>
        </p:nvSpPr>
        <p:spPr>
          <a:xfrm>
            <a:off x="228600" y="3124200"/>
            <a:ext cx="5715000" cy="893387"/>
          </a:xfrm>
        </p:spPr>
        <p:txBody>
          <a:bodyPr/>
          <a:lstStyle/>
          <a:p>
            <a:r>
              <a:rPr lang="en-US"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Building a Tradeswomen Network</a:t>
            </a:r>
          </a:p>
        </p:txBody>
      </p:sp>
    </p:spTree>
    <p:extLst>
      <p:ext uri="{BB962C8B-B14F-4D97-AF65-F5344CB8AC3E}">
        <p14:creationId xmlns:p14="http://schemas.microsoft.com/office/powerpoint/2010/main" val="277481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688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774492"/>
          </a:xfrm>
        </p:spPr>
        <p:txBody>
          <a:bodyPr>
            <a:noAutofit/>
          </a:bodyPr>
          <a:lstStyle/>
          <a:p>
            <a:r>
              <a:rPr lang="en-US" sz="4000" b="1" dirty="0">
                <a:effectLst>
                  <a:outerShdw blurRad="38100" dist="38100" dir="2700000" algn="tl">
                    <a:srgbClr val="000000">
                      <a:alpha val="43137"/>
                    </a:srgbClr>
                  </a:outerShdw>
                </a:effectLst>
              </a:rPr>
              <a:t>Building the Tradeswomen Community </a:t>
            </a:r>
          </a:p>
        </p:txBody>
      </p:sp>
      <p:sp>
        <p:nvSpPr>
          <p:cNvPr id="3" name="Content Placeholder 2"/>
          <p:cNvSpPr>
            <a:spLocks noGrp="1"/>
          </p:cNvSpPr>
          <p:nvPr>
            <p:ph idx="1"/>
          </p:nvPr>
        </p:nvSpPr>
        <p:spPr>
          <a:xfrm>
            <a:off x="1487585" y="1524000"/>
            <a:ext cx="7351615" cy="4396617"/>
          </a:xfrm>
        </p:spPr>
        <p:txBody>
          <a:bodyPr vert="horz" lIns="91440" tIns="45720" rIns="91440" bIns="45720" rtlCol="0" anchor="t">
            <a:normAutofit fontScale="85000" lnSpcReduction="20000"/>
          </a:bodyPr>
          <a:lstStyle/>
          <a:p>
            <a:pPr marL="0" indent="0">
              <a:buNone/>
            </a:pPr>
            <a:r>
              <a:rPr lang="en-US" sz="2400" b="1" dirty="0">
                <a:solidFill>
                  <a:srgbClr val="1F497D"/>
                </a:solidFill>
                <a:latin typeface="Verdana" panose="020B0604030504040204" pitchFamily="34" charset="0"/>
                <a:ea typeface="Verdana" panose="020B0604030504040204" pitchFamily="34" charset="0"/>
                <a:cs typeface="Verdana" panose="020B0604030504040204" pitchFamily="34" charset="0"/>
              </a:rPr>
              <a:t>ABOUT TRADESWOMEN INC.</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solidFill>
                  <a:srgbClr val="1F497D"/>
                </a:solidFill>
                <a:latin typeface="Verdana" panose="020B0604030504040204" pitchFamily="34" charset="0"/>
                <a:ea typeface="Verdana" panose="020B0604030504040204" pitchFamily="34" charset="0"/>
                <a:cs typeface="Verdana" panose="020B0604030504040204" pitchFamily="34" charset="0"/>
              </a:rPr>
              <a:t>OUTREACH, RECRUITMENT, RETENTION and</a:t>
            </a:r>
          </a:p>
          <a:p>
            <a:pPr marL="0" indent="0">
              <a:buNone/>
            </a:pPr>
            <a:r>
              <a:rPr lang="en-US" sz="2400" dirty="0">
                <a:solidFill>
                  <a:srgbClr val="1F497D"/>
                </a:solidFill>
                <a:latin typeface="Verdana" panose="020B0604030504040204" pitchFamily="34" charset="0"/>
                <a:ea typeface="Verdana" panose="020B0604030504040204" pitchFamily="34" charset="0"/>
                <a:cs typeface="Verdana" panose="020B0604030504040204" pitchFamily="34" charset="0"/>
              </a:rPr>
              <a:t>LEADERSHIP DEVELOPMENT</a:t>
            </a:r>
          </a:p>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a:solidFill>
                  <a:srgbClr val="1F497D"/>
                </a:solidFill>
                <a:latin typeface="Verdana" panose="020B0604030504040204" pitchFamily="34" charset="0"/>
                <a:ea typeface="Verdana" panose="020B0604030504040204" pitchFamily="34" charset="0"/>
                <a:cs typeface="Verdana" panose="020B0604030504040204" pitchFamily="34" charset="0"/>
              </a:rPr>
              <a:t>for women in the skilled trades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solidFill>
                  <a:srgbClr val="1F497D"/>
                </a:solidFill>
                <a:latin typeface="Verdana" panose="020B0604030504040204" pitchFamily="34" charset="0"/>
                <a:ea typeface="Verdana" panose="020B0604030504040204" pitchFamily="34" charset="0"/>
                <a:cs typeface="Verdana" panose="020B0604030504040204" pitchFamily="34" charset="0"/>
              </a:rPr>
              <a:t>Established in 1979 </a:t>
            </a:r>
          </a:p>
          <a:p>
            <a:pPr lvl="2"/>
            <a:r>
              <a:rPr lang="en-US" sz="1600" dirty="0">
                <a:solidFill>
                  <a:srgbClr val="1F497D"/>
                </a:solidFill>
                <a:latin typeface="Verdana" panose="020B0604030504040204" pitchFamily="34" charset="0"/>
                <a:ea typeface="Verdana" panose="020B0604030504040204" pitchFamily="34" charset="0"/>
                <a:cs typeface="Verdana" panose="020B0604030504040204" pitchFamily="34" charset="0"/>
              </a:rPr>
              <a:t>By tradeswomen and tradeswomen advocates</a:t>
            </a:r>
          </a:p>
          <a:p>
            <a:pPr lvl="2" indent="-342900"/>
            <a:r>
              <a:rPr lang="en-US" sz="1600" dirty="0">
                <a:solidFill>
                  <a:srgbClr val="1F497D"/>
                </a:solidFill>
                <a:latin typeface="Verdana" panose="020B0604030504040204" pitchFamily="34" charset="0"/>
                <a:ea typeface="Verdana" panose="020B0604030504040204" pitchFamily="34" charset="0"/>
                <a:cs typeface="Verdana" panose="020B0604030504040204" pitchFamily="34" charset="0"/>
              </a:rPr>
              <a:t>Provides direct services as well as policy support</a:t>
            </a:r>
          </a:p>
          <a:p>
            <a:pPr lvl="2" indent="-342900"/>
            <a:r>
              <a:rPr lang="en-US" sz="1600" dirty="0">
                <a:solidFill>
                  <a:srgbClr val="1F497D"/>
                </a:solidFill>
                <a:latin typeface="Verdana" panose="020B0604030504040204" pitchFamily="34" charset="0"/>
                <a:ea typeface="Verdana" panose="020B0604030504040204" pitchFamily="34" charset="0"/>
                <a:cs typeface="Verdana" panose="020B0604030504040204" pitchFamily="34" charset="0"/>
              </a:rPr>
              <a:t>Located in Northern California </a:t>
            </a:r>
          </a:p>
          <a:p>
            <a:pPr lvl="2" indent="-342900"/>
            <a:endParaRPr lang="en-US" sz="16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marL="400050" lvl="1" indent="0">
              <a:buNone/>
            </a:pPr>
            <a:r>
              <a:rPr lang="en-US" sz="2000" dirty="0">
                <a:solidFill>
                  <a:srgbClr val="1F497D"/>
                </a:solidFill>
                <a:latin typeface="Verdana" panose="020B0604030504040204" pitchFamily="34" charset="0"/>
                <a:ea typeface="Verdana" panose="020B0604030504040204" pitchFamily="34" charset="0"/>
                <a:cs typeface="Verdana" panose="020B0604030504040204" pitchFamily="34" charset="0"/>
              </a:rPr>
              <a:t>For more information about Tradeswomen Inc. </a:t>
            </a:r>
          </a:p>
          <a:p>
            <a:pPr marL="400050" lvl="1" indent="0">
              <a:buNone/>
            </a:pPr>
            <a:r>
              <a:rPr lang="en-US" sz="2000" dirty="0">
                <a:solidFill>
                  <a:srgbClr val="1F497D"/>
                </a:solidFill>
                <a:latin typeface="Verdana" panose="020B0604030504040204" pitchFamily="34" charset="0"/>
                <a:ea typeface="Verdana" panose="020B0604030504040204" pitchFamily="34" charset="0"/>
                <a:cs typeface="Verdana" panose="020B0604030504040204" pitchFamily="34" charset="0"/>
              </a:rPr>
              <a:t>and its programs, please see our website at </a:t>
            </a:r>
            <a:r>
              <a:rPr lang="en-US" sz="2000" u="sng" dirty="0">
                <a:solidFill>
                  <a:srgbClr val="1F497D"/>
                </a:solidFill>
                <a:latin typeface="Verdana" panose="020B0604030504040204" pitchFamily="34" charset="0"/>
                <a:ea typeface="Verdana" panose="020B0604030504040204" pitchFamily="34" charset="0"/>
                <a:cs typeface="Verdana" panose="020B0604030504040204" pitchFamily="34" charset="0"/>
              </a:rPr>
              <a:t>www.tradeswomen.org</a:t>
            </a:r>
            <a:r>
              <a:rPr lang="en-US" sz="2000" dirty="0">
                <a:solidFill>
                  <a:srgbClr val="1F497D"/>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fixed_tradeswomenlogo.JPG"/>
          <p:cNvPicPr>
            <a:picLocks noChangeAspect="1"/>
          </p:cNvPicPr>
          <p:nvPr/>
        </p:nvPicPr>
        <p:blipFill>
          <a:blip r:embed="rId3"/>
          <a:stretch>
            <a:fillRect/>
          </a:stretch>
        </p:blipFill>
        <p:spPr>
          <a:xfrm>
            <a:off x="68852" y="1559740"/>
            <a:ext cx="1025525" cy="1371600"/>
          </a:xfrm>
          <a:prstGeom prst="rect">
            <a:avLst/>
          </a:prstGeom>
        </p:spPr>
      </p:pic>
    </p:spTree>
    <p:extLst>
      <p:ext uri="{BB962C8B-B14F-4D97-AF65-F5344CB8AC3E}">
        <p14:creationId xmlns:p14="http://schemas.microsoft.com/office/powerpoint/2010/main" val="168120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9920"/>
            <a:ext cx="7315200" cy="774492"/>
          </a:xfrm>
        </p:spPr>
        <p:txBody>
          <a:bodyPr>
            <a:noAutofit/>
          </a:bodyPr>
          <a:lstStyle/>
          <a:p>
            <a:r>
              <a:rPr lang="en-US" sz="4000" b="1" dirty="0">
                <a:effectLst>
                  <a:outerShdw blurRad="38100" dist="38100" dir="2700000" algn="tl">
                    <a:srgbClr val="000000">
                      <a:alpha val="43137"/>
                    </a:srgbClr>
                  </a:outerShdw>
                </a:effectLst>
              </a:rPr>
              <a:t>Building the Tradeswomen Community </a:t>
            </a:r>
          </a:p>
        </p:txBody>
      </p:sp>
      <p:sp>
        <p:nvSpPr>
          <p:cNvPr id="3" name="Content Placeholder 2"/>
          <p:cNvSpPr>
            <a:spLocks noGrp="1"/>
          </p:cNvSpPr>
          <p:nvPr>
            <p:ph idx="1"/>
          </p:nvPr>
        </p:nvSpPr>
        <p:spPr>
          <a:xfrm>
            <a:off x="1063781" y="1371600"/>
            <a:ext cx="7168994" cy="4806950"/>
          </a:xfrm>
        </p:spPr>
        <p:txBody>
          <a:bodyPr vert="horz" lIns="91440" tIns="45720" rIns="91440" bIns="45720" rtlCol="0" anchor="t">
            <a:normAutofit fontScale="77500" lnSpcReduction="20000"/>
          </a:bodyPr>
          <a:lstStyle/>
          <a:p>
            <a:pPr marL="0" indent="0">
              <a:buNone/>
            </a:pPr>
            <a:r>
              <a:rPr lang="en-US" sz="2800" b="1" dirty="0">
                <a:solidFill>
                  <a:srgbClr val="1F497D"/>
                </a:solidFill>
                <a:latin typeface="Verdana" panose="020B0604030504040204" pitchFamily="34" charset="0"/>
                <a:ea typeface="Verdana" panose="020B0604030504040204" pitchFamily="34" charset="0"/>
                <a:cs typeface="Verdana" panose="020B0604030504040204" pitchFamily="34" charset="0"/>
              </a:rPr>
              <a:t>EARLY NETWORKING STRATEGIES</a:t>
            </a:r>
          </a:p>
          <a:p>
            <a:pPr lvl="1"/>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Social get-togethers served to break isolation</a:t>
            </a:r>
          </a:p>
          <a:p>
            <a:pPr lvl="3"/>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Word of Mouth (no FB, cell-phones, email)</a:t>
            </a:r>
          </a:p>
          <a:p>
            <a:pPr lvl="3"/>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Poker nights, potlucks, informal women’s groups by craft </a:t>
            </a:r>
          </a:p>
          <a:p>
            <a:pPr lvl="3"/>
            <a:r>
              <a:rPr lang="en-US" sz="2200" dirty="0">
                <a:solidFill>
                  <a:srgbClr val="1F497D"/>
                </a:solidFill>
                <a:latin typeface="Verdana" charset="0"/>
                <a:ea typeface="Verdana" panose="020B0604030504040204" pitchFamily="34" charset="0"/>
                <a:cs typeface="Verdana" panose="020B0604030504040204" pitchFamily="34" charset="0"/>
              </a:rPr>
              <a:t>“Big Job” Meetups, apprenticeship classes</a:t>
            </a:r>
          </a:p>
          <a:p>
            <a:pPr lvl="3"/>
            <a:r>
              <a:rPr lang="en-US" sz="2200" dirty="0">
                <a:solidFill>
                  <a:srgbClr val="1F497D"/>
                </a:solidFill>
                <a:latin typeface="Verdana" charset="0"/>
                <a:ea typeface="Verdana" panose="020B0604030504040204" pitchFamily="34" charset="0"/>
                <a:cs typeface="Verdana" panose="020B0604030504040204" pitchFamily="34" charset="0"/>
              </a:rPr>
              <a:t>Media of the day: </a:t>
            </a:r>
          </a:p>
          <a:p>
            <a:pPr lvl="4"/>
            <a:r>
              <a:rPr lang="en-US" sz="2200" dirty="0">
                <a:solidFill>
                  <a:srgbClr val="1F497D"/>
                </a:solidFill>
                <a:latin typeface="Verdana" charset="0"/>
                <a:ea typeface="Verdana" panose="020B0604030504040204" pitchFamily="34" charset="0"/>
                <a:cs typeface="Verdana" panose="020B0604030504040204" pitchFamily="34" charset="0"/>
              </a:rPr>
              <a:t>Word of Mouth (no FB, cell-phones, email)</a:t>
            </a:r>
          </a:p>
          <a:p>
            <a:pPr lvl="4"/>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Tradeswomen Quarterly, </a:t>
            </a:r>
          </a:p>
          <a:p>
            <a:pPr lvl="4"/>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Cut and paste Newsletters</a:t>
            </a:r>
          </a:p>
          <a:p>
            <a:pPr lvl="1"/>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Women’s Bureau sponsored Conferences</a:t>
            </a:r>
          </a:p>
          <a:p>
            <a:pPr lvl="3"/>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Regional and national</a:t>
            </a:r>
          </a:p>
          <a:p>
            <a:pPr lvl="3"/>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Less structured, broad non-traditional inclusion</a:t>
            </a:r>
          </a:p>
          <a:p>
            <a:pPr lvl="1"/>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Single Craft Union Women’s Conferences </a:t>
            </a:r>
          </a:p>
          <a:p>
            <a:pPr lvl="3"/>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Regional (IBEW Electricians 1987)</a:t>
            </a:r>
          </a:p>
          <a:p>
            <a:pPr lvl="3"/>
            <a:r>
              <a:rPr lang="en-US" sz="2200" dirty="0">
                <a:solidFill>
                  <a:srgbClr val="1F497D"/>
                </a:solidFill>
                <a:latin typeface="Verdana" panose="020B0604030504040204" pitchFamily="34" charset="0"/>
                <a:ea typeface="Verdana" panose="020B0604030504040204" pitchFamily="34" charset="0"/>
                <a:cs typeface="Verdana" panose="020B0604030504040204" pitchFamily="34" charset="0"/>
              </a:rPr>
              <a:t>National (IBEW 1997, Carpenters 2002)</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fixed_tradeswomenlogo.JPG"/>
          <p:cNvPicPr>
            <a:picLocks noChangeAspect="1"/>
          </p:cNvPicPr>
          <p:nvPr/>
        </p:nvPicPr>
        <p:blipFill>
          <a:blip r:embed="rId3"/>
          <a:stretch>
            <a:fillRect/>
          </a:stretch>
        </p:blipFill>
        <p:spPr>
          <a:xfrm>
            <a:off x="175060" y="1614361"/>
            <a:ext cx="1025525" cy="1371600"/>
          </a:xfrm>
          <a:prstGeom prst="rect">
            <a:avLst/>
          </a:prstGeom>
        </p:spPr>
      </p:pic>
    </p:spTree>
    <p:extLst>
      <p:ext uri="{BB962C8B-B14F-4D97-AF65-F5344CB8AC3E}">
        <p14:creationId xmlns:p14="http://schemas.microsoft.com/office/powerpoint/2010/main" val="285358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15200" cy="774492"/>
          </a:xfrm>
        </p:spPr>
        <p:txBody>
          <a:bodyPr>
            <a:noAutofit/>
          </a:bodyPr>
          <a:lstStyle/>
          <a:p>
            <a:r>
              <a:rPr lang="en-US" sz="4000" b="1" dirty="0">
                <a:effectLst>
                  <a:outerShdw blurRad="38100" dist="38100" dir="2700000" algn="tl">
                    <a:srgbClr val="000000">
                      <a:alpha val="43137"/>
                    </a:srgbClr>
                  </a:outerShdw>
                </a:effectLst>
              </a:rPr>
              <a:t>Building the Tradeswomen Community </a:t>
            </a:r>
          </a:p>
        </p:txBody>
      </p:sp>
      <p:sp>
        <p:nvSpPr>
          <p:cNvPr id="3" name="Content Placeholder 2"/>
          <p:cNvSpPr>
            <a:spLocks noGrp="1"/>
          </p:cNvSpPr>
          <p:nvPr>
            <p:ph idx="1"/>
          </p:nvPr>
        </p:nvSpPr>
        <p:spPr>
          <a:xfrm>
            <a:off x="1276350" y="1325563"/>
            <a:ext cx="7213881" cy="4928849"/>
          </a:xfrm>
        </p:spPr>
        <p:txBody>
          <a:bodyPr vert="horz" lIns="91440" tIns="45720" rIns="91440" bIns="45720" rtlCol="0" anchor="t">
            <a:normAutofit fontScale="25000" lnSpcReduction="20000"/>
          </a:bodyPr>
          <a:lstStyle/>
          <a:p>
            <a:pPr marL="0" indent="0">
              <a:buNone/>
            </a:pPr>
            <a:r>
              <a:rPr lang="en-US" sz="6600" b="1" dirty="0">
                <a:solidFill>
                  <a:srgbClr val="002060"/>
                </a:solidFill>
                <a:latin typeface="Verdana" panose="020B0604030504040204" pitchFamily="34" charset="0"/>
                <a:ea typeface="Verdana" panose="020B0604030504040204" pitchFamily="34" charset="0"/>
                <a:cs typeface="Verdana" panose="020B0604030504040204" pitchFamily="34" charset="0"/>
              </a:rPr>
              <a:t>BUILDING TRADES SPONSOR MULTI-CRAFT CONFERENCES </a:t>
            </a:r>
          </a:p>
          <a:p>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Women Building California Conference</a:t>
            </a:r>
          </a:p>
          <a:p>
            <a:pPr lvl="1"/>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California State Building Trades, Tradeswomen Inc.</a:t>
            </a:r>
          </a:p>
          <a:p>
            <a:pPr lvl="1"/>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Tradeswomen came from all over from 2002 beginning </a:t>
            </a:r>
          </a:p>
          <a:p>
            <a:pPr lvl="2"/>
            <a:r>
              <a:rPr lang="en-US" sz="5000" dirty="0">
                <a:solidFill>
                  <a:srgbClr val="002060"/>
                </a:solidFill>
                <a:latin typeface="Verdana" panose="020B0604030504040204" pitchFamily="34" charset="0"/>
                <a:ea typeface="Verdana" panose="020B0604030504040204" pitchFamily="34" charset="0"/>
                <a:cs typeface="Verdana" panose="020B0604030504040204" pitchFamily="34" charset="0"/>
              </a:rPr>
              <a:t>Many states, Canada, Australia</a:t>
            </a:r>
          </a:p>
          <a:p>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Women Building California and the Nation, 2012</a:t>
            </a:r>
          </a:p>
          <a:p>
            <a:pPr lvl="1"/>
            <a:r>
              <a:rPr lang="en-US" sz="5400" dirty="0">
                <a:solidFill>
                  <a:srgbClr val="002060"/>
                </a:solidFill>
                <a:latin typeface="Verdana" charset="0"/>
                <a:ea typeface="Verdana" panose="020B0604030504040204" pitchFamily="34" charset="0"/>
                <a:cs typeface="Verdana" panose="020B0604030504040204" pitchFamily="34" charset="0"/>
              </a:rPr>
              <a:t>International Presidents participate</a:t>
            </a:r>
          </a:p>
          <a:p>
            <a:pPr lvl="2"/>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IBEW President Hill with </a:t>
            </a:r>
            <a:r>
              <a:rPr lang="en-US" sz="5400" dirty="0">
                <a:solidFill>
                  <a:srgbClr val="002060"/>
                </a:solidFill>
                <a:latin typeface="Verdana" charset="0"/>
                <a:ea typeface="Verdana" panose="020B0604030504040204" pitchFamily="34" charset="0"/>
                <a:cs typeface="Verdana" panose="020B0604030504040204" pitchFamily="34" charset="0"/>
              </a:rPr>
              <a:t>Liz Schuler, AFL-CIO</a:t>
            </a:r>
          </a:p>
          <a:p>
            <a:pPr lvl="2"/>
            <a:r>
              <a:rPr lang="en-US" sz="5400" dirty="0">
                <a:solidFill>
                  <a:srgbClr val="002060"/>
                </a:solidFill>
                <a:latin typeface="Verdana" charset="0"/>
                <a:ea typeface="Verdana" panose="020B0604030504040204" pitchFamily="34" charset="0"/>
                <a:cs typeface="Verdana" panose="020B0604030504040204" pitchFamily="34" charset="0"/>
              </a:rPr>
              <a:t>Many others have followed</a:t>
            </a:r>
          </a:p>
          <a:p>
            <a:pPr lvl="3"/>
            <a:r>
              <a:rPr lang="en-US" sz="5400" dirty="0">
                <a:solidFill>
                  <a:srgbClr val="002060"/>
                </a:solidFill>
                <a:latin typeface="Verdana" charset="0"/>
                <a:ea typeface="Verdana" panose="020B0604030504040204" pitchFamily="34" charset="0"/>
                <a:cs typeface="Verdana" panose="020B0604030504040204" pitchFamily="34" charset="0"/>
              </a:rPr>
              <a:t>Listening as well as speaking</a:t>
            </a:r>
          </a:p>
          <a:p>
            <a:pPr lvl="3"/>
            <a:r>
              <a:rPr lang="en-US" sz="5400" dirty="0">
                <a:solidFill>
                  <a:srgbClr val="002060"/>
                </a:solidFill>
                <a:latin typeface="Verdana" charset="0"/>
                <a:ea typeface="Verdana" panose="020B0604030504040204" pitchFamily="34" charset="0"/>
                <a:cs typeface="Verdana" panose="020B0604030504040204" pitchFamily="34" charset="0"/>
              </a:rPr>
              <a:t>Participating in their craft caucus </a:t>
            </a:r>
          </a:p>
          <a:p>
            <a:pPr lvl="1"/>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National Building Trades Women's Committee</a:t>
            </a:r>
          </a:p>
          <a:p>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Women Building Nations 2016 </a:t>
            </a:r>
          </a:p>
          <a:p>
            <a:pPr lvl="1"/>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1500 women including several countries</a:t>
            </a:r>
          </a:p>
          <a:p>
            <a:pPr lvl="1"/>
            <a:r>
              <a:rPr lang="en-US" sz="5400" dirty="0">
                <a:solidFill>
                  <a:srgbClr val="002060"/>
                </a:solidFill>
                <a:latin typeface="Verdana" panose="020B0604030504040204" pitchFamily="34" charset="0"/>
                <a:ea typeface="Verdana" panose="020B0604030504040204" pitchFamily="34" charset="0"/>
                <a:cs typeface="Verdana" panose="020B0604030504040204" pitchFamily="34" charset="0"/>
              </a:rPr>
              <a:t>First time out of California with Chicago Women in the Trades</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fixed_tradeswomenlogo.JPG"/>
          <p:cNvPicPr>
            <a:picLocks noChangeAspect="1"/>
          </p:cNvPicPr>
          <p:nvPr/>
        </p:nvPicPr>
        <p:blipFill>
          <a:blip r:embed="rId3"/>
          <a:stretch>
            <a:fillRect/>
          </a:stretch>
        </p:blipFill>
        <p:spPr>
          <a:xfrm>
            <a:off x="82683" y="1590669"/>
            <a:ext cx="1025525" cy="1371600"/>
          </a:xfrm>
          <a:prstGeom prst="rect">
            <a:avLst/>
          </a:prstGeom>
        </p:spPr>
      </p:pic>
    </p:spTree>
    <p:extLst>
      <p:ext uri="{BB962C8B-B14F-4D97-AF65-F5344CB8AC3E}">
        <p14:creationId xmlns:p14="http://schemas.microsoft.com/office/powerpoint/2010/main" val="176620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774492"/>
          </a:xfrm>
        </p:spPr>
        <p:txBody>
          <a:bodyPr>
            <a:noAutofit/>
          </a:bodyPr>
          <a:lstStyle/>
          <a:p>
            <a:r>
              <a:rPr lang="en-US" sz="4000" b="1" dirty="0">
                <a:effectLst>
                  <a:outerShdw blurRad="38100" dist="38100" dir="2700000" algn="tl">
                    <a:srgbClr val="000000">
                      <a:alpha val="43137"/>
                    </a:srgbClr>
                  </a:outerShdw>
                </a:effectLst>
              </a:rPr>
              <a:t>Building the Tradeswomen Community </a:t>
            </a:r>
          </a:p>
        </p:txBody>
      </p:sp>
      <p:sp>
        <p:nvSpPr>
          <p:cNvPr id="3" name="Content Placeholder 2"/>
          <p:cNvSpPr>
            <a:spLocks noGrp="1"/>
          </p:cNvSpPr>
          <p:nvPr>
            <p:ph idx="1"/>
          </p:nvPr>
        </p:nvSpPr>
        <p:spPr>
          <a:xfrm>
            <a:off x="1533525" y="1431925"/>
            <a:ext cx="6258418" cy="4563725"/>
          </a:xfrm>
        </p:spPr>
        <p:txBody>
          <a:bodyPr vert="horz" lIns="91440" tIns="45720" rIns="91440" bIns="45720" rtlCol="0" anchor="t">
            <a:normAutofit fontScale="70000" lnSpcReduction="20000"/>
          </a:bodyPr>
          <a:lstStyle/>
          <a:p>
            <a:pPr marL="0" indent="0">
              <a:lnSpc>
                <a:spcPct val="107000"/>
              </a:lnSpc>
              <a:buNone/>
            </a:pP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OTHER EVENT MODELS</a:t>
            </a:r>
          </a:p>
          <a:p>
            <a:pPr marL="0" indent="0">
              <a:lnSpc>
                <a:spcPct val="107000"/>
              </a:lnSpc>
              <a:buNone/>
            </a:pP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Smaller, Regional Conferences</a:t>
            </a:r>
          </a:p>
          <a:p>
            <a:pPr marL="457200">
              <a:lnSpc>
                <a:spcPct val="107000"/>
              </a:lnSpc>
              <a:spcAft>
                <a:spcPts val="0"/>
              </a:spcAft>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Sisters to Sisters </a:t>
            </a:r>
          </a:p>
          <a:p>
            <a:pPr marL="914400" lvl="1">
              <a:lnSpc>
                <a:spcPct val="107000"/>
              </a:lnSpc>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Maintaining local network of journey level, supporting incoming and new apprentices</a:t>
            </a:r>
          </a:p>
          <a:p>
            <a:pPr marL="1314450" lvl="2">
              <a:lnSpc>
                <a:spcPct val="107000"/>
              </a:lnSpc>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Share substantive information</a:t>
            </a:r>
          </a:p>
          <a:p>
            <a:pPr marL="1314450" lvl="2">
              <a:lnSpc>
                <a:spcPct val="107000"/>
              </a:lnSpc>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Increase mentoring opportunities</a:t>
            </a:r>
          </a:p>
          <a:p>
            <a:pPr marL="1314450" lvl="2">
              <a:lnSpc>
                <a:spcPct val="107000"/>
              </a:lnSpc>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Weekend events allow working tradeswomen to participate</a:t>
            </a:r>
          </a:p>
          <a:p>
            <a:pPr marL="457200">
              <a:lnSpc>
                <a:spcPct val="107000"/>
              </a:lnSpc>
              <a:spcAft>
                <a:spcPts val="0"/>
              </a:spcAft>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Women Can Build Hands on Career Fairs</a:t>
            </a:r>
          </a:p>
          <a:p>
            <a:pPr marL="914400" lvl="1">
              <a:lnSpc>
                <a:spcPct val="107000"/>
              </a:lnSpc>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Working closely with Apprenticeship Coordinators </a:t>
            </a:r>
          </a:p>
          <a:p>
            <a:pPr marL="914400" lvl="1">
              <a:lnSpc>
                <a:spcPct val="107000"/>
              </a:lnSpc>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Include tradeswomen as presenters, volunteers, speakers </a:t>
            </a:r>
          </a:p>
          <a:p>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Internet and Social Media also link and build the community</a:t>
            </a:r>
          </a:p>
          <a:p>
            <a:pPr lvl="1"/>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WANTO partners have web presence</a:t>
            </a:r>
          </a:p>
          <a:p>
            <a:pPr lvl="1"/>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Women Build Nations FB, Tradeswomen only chat groups, </a:t>
            </a:r>
            <a:r>
              <a:rPr lang="en-US" sz="2000" dirty="0">
                <a:solidFill>
                  <a:srgbClr val="002060"/>
                </a:solidFill>
                <a:latin typeface="Verdana" charset="0"/>
                <a:ea typeface="Verdana" panose="020B0604030504040204" pitchFamily="34" charset="0"/>
                <a:cs typeface="Verdana" panose="020B0604030504040204" pitchFamily="34" charset="0"/>
              </a:rPr>
              <a:t>Pride and a Paycheck online, Tradeswomen Tuesdays</a:t>
            </a:r>
          </a:p>
          <a:p>
            <a:pPr lvl="1"/>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Single craft online groups</a:t>
            </a:r>
          </a:p>
          <a:p>
            <a:pPr lvl="1"/>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Social Media needs face-to-face</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fixed_tradeswomenlogo.JPG"/>
          <p:cNvPicPr>
            <a:picLocks noChangeAspect="1"/>
          </p:cNvPicPr>
          <p:nvPr/>
        </p:nvPicPr>
        <p:blipFill>
          <a:blip r:embed="rId3"/>
          <a:stretch>
            <a:fillRect/>
          </a:stretch>
        </p:blipFill>
        <p:spPr>
          <a:xfrm>
            <a:off x="84025" y="1431925"/>
            <a:ext cx="1025525" cy="1371600"/>
          </a:xfrm>
          <a:prstGeom prst="rect">
            <a:avLst/>
          </a:prstGeom>
        </p:spPr>
      </p:pic>
    </p:spTree>
    <p:extLst>
      <p:ext uri="{BB962C8B-B14F-4D97-AF65-F5344CB8AC3E}">
        <p14:creationId xmlns:p14="http://schemas.microsoft.com/office/powerpoint/2010/main" val="71188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15200" cy="774492"/>
          </a:xfrm>
        </p:spPr>
        <p:txBody>
          <a:bodyPr>
            <a:noAutofit/>
          </a:bodyPr>
          <a:lstStyle/>
          <a:p>
            <a:r>
              <a:rPr lang="en-US" sz="4000" b="1" dirty="0">
                <a:effectLst>
                  <a:outerShdw blurRad="38100" dist="38100" dir="2700000" algn="tl">
                    <a:srgbClr val="000000">
                      <a:alpha val="43137"/>
                    </a:srgbClr>
                  </a:outerShdw>
                </a:effectLst>
              </a:rPr>
              <a:t>Building the Tradeswomen Community </a:t>
            </a:r>
          </a:p>
        </p:txBody>
      </p:sp>
      <p:sp>
        <p:nvSpPr>
          <p:cNvPr id="3" name="Content Placeholder 2"/>
          <p:cNvSpPr>
            <a:spLocks noGrp="1"/>
          </p:cNvSpPr>
          <p:nvPr>
            <p:ph idx="1"/>
          </p:nvPr>
        </p:nvSpPr>
        <p:spPr>
          <a:xfrm>
            <a:off x="713195" y="1554007"/>
            <a:ext cx="7214780" cy="4337206"/>
          </a:xfrm>
        </p:spPr>
        <p:txBody>
          <a:bodyPr vert="horz" lIns="91440" tIns="45720" rIns="91440" bIns="45720" rtlCol="0" anchor="t">
            <a:normAutofit fontScale="47500" lnSpcReduction="20000"/>
          </a:bodyPr>
          <a:lstStyle/>
          <a:p>
            <a:pPr marL="914400" indent="0">
              <a:lnSpc>
                <a:spcPct val="107000"/>
              </a:lnSpc>
              <a:spcAft>
                <a:spcPts val="0"/>
              </a:spcAft>
              <a:buNone/>
            </a:pPr>
            <a:r>
              <a:rPr lang="en-US" sz="4800" b="1" dirty="0">
                <a:solidFill>
                  <a:srgbClr val="002060"/>
                </a:solidFill>
                <a:latin typeface="Verdana" panose="020B0604030504040204" pitchFamily="34" charset="0"/>
                <a:ea typeface="Verdana" panose="020B0604030504040204" pitchFamily="34" charset="0"/>
                <a:cs typeface="Verdana" panose="020B0604030504040204" pitchFamily="34" charset="0"/>
              </a:rPr>
              <a:t>BEST PRACTICES</a:t>
            </a:r>
          </a:p>
          <a:p>
            <a:pPr marL="914400" indent="0">
              <a:lnSpc>
                <a:spcPct val="107000"/>
              </a:lnSpc>
              <a:spcAft>
                <a:spcPts val="0"/>
              </a:spcAft>
              <a:buNone/>
            </a:pPr>
            <a:r>
              <a:rPr lang="en-US" sz="4000" dirty="0">
                <a:solidFill>
                  <a:srgbClr val="002060"/>
                </a:solidFill>
                <a:latin typeface="Verdana" panose="020B0604030504040204" pitchFamily="34" charset="0"/>
                <a:ea typeface="Verdana" panose="020B0604030504040204" pitchFamily="34" charset="0"/>
                <a:cs typeface="Verdana" panose="020B0604030504040204" pitchFamily="34" charset="0"/>
              </a:rPr>
              <a:t>Women lead</a:t>
            </a:r>
          </a:p>
          <a:p>
            <a:pPr marL="1485900" indent="-571500">
              <a:lnSpc>
                <a:spcPct val="107000"/>
              </a:lnSpc>
              <a:spcAft>
                <a:spcPts val="0"/>
              </a:spcAft>
            </a:pPr>
            <a:r>
              <a:rPr lang="en-US" sz="3600" dirty="0">
                <a:solidFill>
                  <a:srgbClr val="002060"/>
                </a:solidFill>
                <a:latin typeface="Verdana" panose="020B0604030504040204" pitchFamily="34" charset="0"/>
                <a:ea typeface="Verdana" panose="020B0604030504040204" pitchFamily="34" charset="0"/>
                <a:cs typeface="Verdana" panose="020B0604030504040204" pitchFamily="34" charset="0"/>
              </a:rPr>
              <a:t>Women organize, choose the agenda</a:t>
            </a:r>
          </a:p>
          <a:p>
            <a:pPr marL="1371600" indent="-457200">
              <a:lnSpc>
                <a:spcPct val="107000"/>
              </a:lnSpc>
              <a:spcAft>
                <a:spcPts val="0"/>
              </a:spcAft>
            </a:pPr>
            <a:r>
              <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rPr>
              <a:t>Women dominate the podium</a:t>
            </a:r>
          </a:p>
          <a:p>
            <a:pPr marL="1371600" indent="-457200">
              <a:lnSpc>
                <a:spcPct val="107000"/>
              </a:lnSpc>
              <a:spcAft>
                <a:spcPts val="0"/>
              </a:spcAft>
            </a:pPr>
            <a:r>
              <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rPr>
              <a:t>Women lead the workshops </a:t>
            </a:r>
          </a:p>
          <a:p>
            <a:pPr marL="457200" indent="0">
              <a:lnSpc>
                <a:spcPct val="107000"/>
              </a:lnSpc>
              <a:spcAft>
                <a:spcPts val="0"/>
              </a:spcAft>
              <a:buNone/>
            </a:pPr>
            <a:r>
              <a:rPr lang="en-US" sz="4000" dirty="0">
                <a:solidFill>
                  <a:srgbClr val="002060"/>
                </a:solidFill>
                <a:latin typeface="Verdana" panose="020B0604030504040204" pitchFamily="34" charset="0"/>
                <a:ea typeface="Verdana" panose="020B0604030504040204" pitchFamily="34" charset="0"/>
                <a:cs typeface="Verdana" panose="020B0604030504040204" pitchFamily="34" charset="0"/>
              </a:rPr>
              <a:t>     Use Inclusion and Balance</a:t>
            </a:r>
          </a:p>
          <a:p>
            <a:pPr marL="1200150" lvl="1">
              <a:lnSpc>
                <a:spcPct val="107000"/>
              </a:lnSpc>
              <a:spcAft>
                <a:spcPts val="0"/>
              </a:spcAft>
            </a:pPr>
            <a:r>
              <a:rPr lang="en-US" sz="3200" dirty="0">
                <a:solidFill>
                  <a:srgbClr val="002060"/>
                </a:solidFill>
                <a:latin typeface="Verdana" charset="0"/>
                <a:ea typeface="Verdana" panose="020B0604030504040204" pitchFamily="34" charset="0"/>
                <a:cs typeface="Verdana" panose="020B0604030504040204" pitchFamily="34" charset="0"/>
              </a:rPr>
              <a:t>Union, Independent tradeswomen voices</a:t>
            </a:r>
          </a:p>
          <a:p>
            <a:pPr marL="1771650" lvl="1" indent="-457200">
              <a:lnSpc>
                <a:spcPct val="107000"/>
              </a:lnSpc>
              <a:spcAft>
                <a:spcPts val="0"/>
              </a:spcAft>
            </a:pPr>
            <a:r>
              <a:rPr lang="en-US" sz="3200" dirty="0">
                <a:solidFill>
                  <a:srgbClr val="002060"/>
                </a:solidFill>
                <a:latin typeface="Verdana" charset="0"/>
                <a:ea typeface="Verdana" panose="020B0604030504040204" pitchFamily="34" charset="0"/>
                <a:cs typeface="Verdana" panose="020B0604030504040204" pitchFamily="34" charset="0"/>
              </a:rPr>
              <a:t>Inter-craft disputes not allowed on floor </a:t>
            </a:r>
          </a:p>
          <a:p>
            <a:pPr marL="1771650" lvl="1" indent="-457200">
              <a:lnSpc>
                <a:spcPct val="107000"/>
              </a:lnSpc>
              <a:spcAft>
                <a:spcPts val="0"/>
              </a:spcAft>
            </a:pPr>
            <a:r>
              <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rPr>
              <a:t>Welcome Men to participate, not to "Mansplain"</a:t>
            </a:r>
          </a:p>
          <a:p>
            <a:pPr marL="1771650" lvl="1" indent="-457200">
              <a:lnSpc>
                <a:spcPct val="107000"/>
              </a:lnSpc>
              <a:spcAft>
                <a:spcPts val="0"/>
              </a:spcAft>
            </a:pP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Inter-craft </a:t>
            </a:r>
            <a:r>
              <a:rPr lang="en-US" sz="3200" dirty="0">
                <a:solidFill>
                  <a:srgbClr val="000000"/>
                </a:solidFill>
                <a:latin typeface="Verdana" charset="0"/>
                <a:ea typeface="Verdana" panose="020B0604030504040204" pitchFamily="34" charset="0"/>
                <a:cs typeface="Verdana" panose="020B0604030504040204" pitchFamily="34" charset="0"/>
              </a:rPr>
              <a:t>disputes not allowed on floor </a:t>
            </a:r>
          </a:p>
          <a:p>
            <a:pPr marL="1771650" lvl="1" indent="-457200">
              <a:lnSpc>
                <a:spcPct val="107000"/>
              </a:lnSpc>
              <a:spcAft>
                <a:spcPts val="0"/>
              </a:spcAft>
            </a:pPr>
            <a:r>
              <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rPr>
              <a:t>General union priorities through a gender	lens</a:t>
            </a:r>
          </a:p>
          <a:p>
            <a:pPr marL="914400" indent="0">
              <a:lnSpc>
                <a:spcPct val="107000"/>
              </a:lnSpc>
              <a:spcAft>
                <a:spcPts val="0"/>
              </a:spcAft>
              <a:buNone/>
            </a:pPr>
            <a:r>
              <a:rPr lang="en-US" sz="4000" dirty="0">
                <a:solidFill>
                  <a:srgbClr val="002060"/>
                </a:solidFill>
                <a:latin typeface="Verdana" panose="020B0604030504040204" pitchFamily="34" charset="0"/>
                <a:ea typeface="Verdana" panose="020B0604030504040204" pitchFamily="34" charset="0"/>
                <a:cs typeface="Verdana" panose="020B0604030504040204" pitchFamily="34" charset="0"/>
              </a:rPr>
              <a:t>Put on an organized event</a:t>
            </a:r>
          </a:p>
          <a:p>
            <a:pPr marL="1371600" indent="-457200">
              <a:lnSpc>
                <a:spcPct val="107000"/>
              </a:lnSpc>
              <a:spcAft>
                <a:spcPts val="0"/>
              </a:spcAft>
            </a:pPr>
            <a:r>
              <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rPr>
              <a:t>Be respectful of presenters and participants</a:t>
            </a:r>
          </a:p>
          <a:p>
            <a:pPr marL="914400" indent="457200">
              <a:lnSpc>
                <a:spcPct val="107000"/>
              </a:lnSpc>
              <a:spcAft>
                <a:spcPts val="0"/>
              </a:spcAft>
            </a:pPr>
            <a:r>
              <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rPr>
              <a:t>Feed people</a:t>
            </a:r>
          </a:p>
          <a:p>
            <a:pPr marL="1371600" indent="-457200">
              <a:lnSpc>
                <a:spcPct val="107000"/>
              </a:lnSpc>
              <a:spcAft>
                <a:spcPts val="0"/>
              </a:spcAft>
            </a:pPr>
            <a:r>
              <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rPr>
              <a:t>Plan well, enforce time constraints</a:t>
            </a:r>
          </a:p>
          <a:p>
            <a:pPr marL="1371600" indent="-457200">
              <a:lnSpc>
                <a:spcPct val="107000"/>
              </a:lnSpc>
              <a:spcAft>
                <a:spcPts val="0"/>
              </a:spcAft>
            </a:pPr>
            <a:r>
              <a:rPr lang="en-US" sz="3200" dirty="0" err="1">
                <a:solidFill>
                  <a:srgbClr val="002060"/>
                </a:solidFill>
                <a:latin typeface="Verdana" panose="020B0604030504040204" pitchFamily="34" charset="0"/>
                <a:ea typeface="Verdana" panose="020B0604030504040204" pitchFamily="34" charset="0"/>
                <a:cs typeface="Verdana" panose="020B0604030504040204" pitchFamily="34" charset="0"/>
              </a:rPr>
              <a:t>Followup</a:t>
            </a:r>
            <a:r>
              <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rPr>
              <a:t> and continue the connections</a:t>
            </a:r>
          </a:p>
          <a:p>
            <a:pPr marL="914400" indent="457200">
              <a:lnSpc>
                <a:spcPct val="107000"/>
              </a:lnSpc>
              <a:spcAft>
                <a:spcPts val="0"/>
              </a:spcAft>
            </a:pPr>
            <a:endParaRPr lang="en-US" sz="2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nSpc>
                <a:spcPct val="107000"/>
              </a:lnSpc>
            </a:pP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fixed_tradeswomenlogo.JPG"/>
          <p:cNvPicPr>
            <a:picLocks noChangeAspect="1"/>
          </p:cNvPicPr>
          <p:nvPr/>
        </p:nvPicPr>
        <p:blipFill>
          <a:blip r:embed="rId3"/>
          <a:stretch>
            <a:fillRect/>
          </a:stretch>
        </p:blipFill>
        <p:spPr>
          <a:xfrm>
            <a:off x="53679" y="1599526"/>
            <a:ext cx="1025525" cy="1371600"/>
          </a:xfrm>
          <a:prstGeom prst="rect">
            <a:avLst/>
          </a:prstGeom>
        </p:spPr>
      </p:pic>
    </p:spTree>
    <p:extLst>
      <p:ext uri="{BB962C8B-B14F-4D97-AF65-F5344CB8AC3E}">
        <p14:creationId xmlns:p14="http://schemas.microsoft.com/office/powerpoint/2010/main" val="2560024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74" y="152400"/>
            <a:ext cx="7315200" cy="774492"/>
          </a:xfrm>
        </p:spPr>
        <p:txBody>
          <a:bodyPr>
            <a:noAutofit/>
          </a:bodyPr>
          <a:lstStyle/>
          <a:p>
            <a:r>
              <a:rPr lang="en-US" sz="4000" b="1" dirty="0">
                <a:effectLst>
                  <a:outerShdw blurRad="38100" dist="38100" dir="2700000" algn="tl">
                    <a:srgbClr val="000000">
                      <a:alpha val="43137"/>
                    </a:srgbClr>
                  </a:outerShdw>
                </a:effectLst>
              </a:rPr>
              <a:t>Contact Information </a:t>
            </a:r>
          </a:p>
        </p:txBody>
      </p:sp>
      <p:sp>
        <p:nvSpPr>
          <p:cNvPr id="3" name="Content Placeholder 2"/>
          <p:cNvSpPr>
            <a:spLocks noGrp="1"/>
          </p:cNvSpPr>
          <p:nvPr>
            <p:ph idx="1"/>
          </p:nvPr>
        </p:nvSpPr>
        <p:spPr>
          <a:xfrm>
            <a:off x="1441450" y="1249180"/>
            <a:ext cx="6122511" cy="4686483"/>
          </a:xfrm>
        </p:spPr>
        <p:txBody>
          <a:bodyPr vert="horz" lIns="91440" tIns="45720" rIns="91440" bIns="45720" rtlCol="0" anchor="t">
            <a:normAutofit/>
          </a:bodyPr>
          <a:lstStyle/>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Meg Vasey</a:t>
            </a: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Executive Director</a:t>
            </a:r>
          </a:p>
          <a:p>
            <a:pPr marL="0" indent="0" algn="ctr">
              <a:buNone/>
            </a:pPr>
            <a:r>
              <a:rPr lang="en-US" sz="2400" u="sng" dirty="0">
                <a:latin typeface="Verdana" panose="020B0604030504040204" pitchFamily="34" charset="0"/>
                <a:ea typeface="Verdana" panose="020B0604030504040204" pitchFamily="34" charset="0"/>
                <a:cs typeface="Verdana" panose="020B0604030504040204" pitchFamily="34" charset="0"/>
                <a:hlinkClick r:id="rId3"/>
              </a:rPr>
              <a:t>meg@tradeswomen.org</a:t>
            </a: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endParaRPr lang="en-US" sz="1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Tradeswomen, Inc.</a:t>
            </a: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337 17th Street Suite 204</a:t>
            </a: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Oakland, CA 94612</a:t>
            </a:r>
          </a:p>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510-891-1243 general </a:t>
            </a:r>
          </a:p>
          <a:p>
            <a:pPr marL="0" indent="0" algn="ctr">
              <a:buNone/>
            </a:pPr>
            <a:r>
              <a:rPr lang="en-US" sz="2000" dirty="0">
                <a:latin typeface="Verdana" charset="0"/>
                <a:ea typeface="Verdana" panose="020B0604030504040204" pitchFamily="34" charset="0"/>
                <a:cs typeface="Verdana" panose="020B0604030504040204" pitchFamily="34" charset="0"/>
              </a:rPr>
              <a:t>510-922-8480 direct line</a:t>
            </a:r>
          </a:p>
          <a:p>
            <a:pPr algn="ctr"/>
            <a:endParaRPr lang="en-US" sz="1000" u="sng"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u="sng" dirty="0">
                <a:latin typeface="Verdana" panose="020B0604030504040204" pitchFamily="34" charset="0"/>
                <a:ea typeface="Verdana" panose="020B0604030504040204" pitchFamily="34" charset="0"/>
                <a:cs typeface="Verdana" panose="020B0604030504040204" pitchFamily="34" charset="0"/>
                <a:hlinkClick r:id="rId4"/>
              </a:rPr>
              <a:t>www.tradeswomen.org</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fixed_tradeswomenlogo.JPG"/>
          <p:cNvPicPr>
            <a:picLocks noChangeAspect="1"/>
          </p:cNvPicPr>
          <p:nvPr/>
        </p:nvPicPr>
        <p:blipFill>
          <a:blip r:embed="rId5"/>
          <a:stretch>
            <a:fillRect/>
          </a:stretch>
        </p:blipFill>
        <p:spPr>
          <a:xfrm>
            <a:off x="98425" y="1285875"/>
            <a:ext cx="1101387" cy="1471696"/>
          </a:xfrm>
          <a:prstGeom prst="rect">
            <a:avLst/>
          </a:prstGeom>
        </p:spPr>
      </p:pic>
    </p:spTree>
    <p:extLst>
      <p:ext uri="{BB962C8B-B14F-4D97-AF65-F5344CB8AC3E}">
        <p14:creationId xmlns:p14="http://schemas.microsoft.com/office/powerpoint/2010/main" val="27040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5715000" cy="1168599"/>
          </a:xfrm>
        </p:spPr>
        <p:txBody>
          <a:bodyPr>
            <a:normAutofit fontScale="90000"/>
          </a:bodyPr>
          <a:lstStyle/>
          <a:p>
            <a:br>
              <a:rPr lang="en-US" dirty="0"/>
            </a:br>
            <a:br>
              <a:rPr lang="en-US" dirty="0"/>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Chicago Women in Trades</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p>
        </p:txBody>
      </p:sp>
      <p:sp>
        <p:nvSpPr>
          <p:cNvPr id="3" name="Text Placeholder 4"/>
          <p:cNvSpPr>
            <a:spLocks noGrp="1"/>
          </p:cNvSpPr>
          <p:nvPr>
            <p:ph type="body" idx="1"/>
          </p:nvPr>
        </p:nvSpPr>
        <p:spPr>
          <a:xfrm>
            <a:off x="304800" y="2667000"/>
            <a:ext cx="5562600" cy="893387"/>
          </a:xfrm>
        </p:spPr>
        <p:txBody>
          <a:bodyPr/>
          <a:lstStyle/>
          <a:p>
            <a:r>
              <a:rPr lang="en-US"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Mentoring as A Retention Tool </a:t>
            </a:r>
          </a:p>
        </p:txBody>
      </p:sp>
    </p:spTree>
    <p:extLst>
      <p:ext uri="{BB962C8B-B14F-4D97-AF65-F5344CB8AC3E}">
        <p14:creationId xmlns:p14="http://schemas.microsoft.com/office/powerpoint/2010/main" val="400828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315200" cy="774492"/>
          </a:xfrm>
        </p:spPr>
        <p:txBody>
          <a:bodyPr>
            <a:noAutofit/>
          </a:bodyPr>
          <a:lstStyle/>
          <a:p>
            <a:r>
              <a:rPr lang="en-US" sz="4000" b="1" dirty="0">
                <a:effectLst>
                  <a:outerShdw blurRad="38100" dist="38100" dir="2700000" algn="tl">
                    <a:srgbClr val="000000">
                      <a:alpha val="43137"/>
                    </a:srgbClr>
                  </a:outerShdw>
                </a:effectLst>
              </a:rPr>
              <a:t>Chicago Women in Trades</a:t>
            </a:r>
          </a:p>
        </p:txBody>
      </p:sp>
      <p:sp>
        <p:nvSpPr>
          <p:cNvPr id="3" name="Content Placeholder 2"/>
          <p:cNvSpPr>
            <a:spLocks noGrp="1"/>
          </p:cNvSpPr>
          <p:nvPr>
            <p:ph idx="1"/>
          </p:nvPr>
        </p:nvSpPr>
        <p:spPr>
          <a:xfrm>
            <a:off x="152400" y="1295400"/>
            <a:ext cx="8686800" cy="4730817"/>
          </a:xfrm>
        </p:spPr>
        <p:txBody>
          <a:bodyPr>
            <a:normAutofit/>
          </a:bodyPr>
          <a:lstStyle/>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Founded by tradeswomen in 1981</a:t>
            </a:r>
          </a:p>
          <a:p>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Mission:  to improve women’s economic equity by increasing their participation in high-wage blue collar occupations</a:t>
            </a:r>
          </a:p>
          <a:p>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Began operating the Technical Opportunities Program (TOP) in 1987</a:t>
            </a:r>
          </a:p>
          <a:p>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Serve an average of 75 women per year, 70% graduation rate and 70% placement rate</a:t>
            </a:r>
          </a:p>
          <a:p>
            <a:pPr marL="0" indent="0">
              <a:buNone/>
            </a:pP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63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4978"/>
            <a:ext cx="7315200" cy="774492"/>
          </a:xfrm>
        </p:spPr>
        <p:txBody>
          <a:bodyPr>
            <a:noAutofit/>
          </a:bodyPr>
          <a:lstStyle/>
          <a:p>
            <a:r>
              <a:rPr lang="en-US" sz="4000" b="1" dirty="0">
                <a:effectLst>
                  <a:outerShdw blurRad="38100" dist="38100" dir="2700000" algn="tl">
                    <a:srgbClr val="000000">
                      <a:alpha val="43137"/>
                    </a:srgbClr>
                  </a:outerShdw>
                </a:effectLst>
              </a:rPr>
              <a:t>Mentoring as a Retention Tool </a:t>
            </a:r>
          </a:p>
        </p:txBody>
      </p:sp>
      <p:sp>
        <p:nvSpPr>
          <p:cNvPr id="3" name="Content Placeholder 2"/>
          <p:cNvSpPr>
            <a:spLocks noGrp="1"/>
          </p:cNvSpPr>
          <p:nvPr>
            <p:ph idx="1"/>
          </p:nvPr>
        </p:nvSpPr>
        <p:spPr>
          <a:xfrm>
            <a:off x="304800" y="990600"/>
            <a:ext cx="7924800" cy="4730817"/>
          </a:xfrm>
        </p:spPr>
        <p:txBody>
          <a:bodyPr>
            <a:normAutofit/>
          </a:bodyPr>
          <a:lstStyle/>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Mentoring should begin </a:t>
            </a:r>
            <a:r>
              <a:rPr lang="en-US" sz="2400" u="sng" dirty="0">
                <a:solidFill>
                  <a:srgbClr val="002060"/>
                </a:solidFill>
                <a:latin typeface="Verdana" panose="020B0604030504040204" pitchFamily="34" charset="0"/>
                <a:ea typeface="Verdana" panose="020B0604030504040204" pitchFamily="34" charset="0"/>
                <a:cs typeface="Verdana" panose="020B0604030504040204" pitchFamily="34" charset="0"/>
              </a:rPr>
              <a:t>immediately</a:t>
            </a: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 upon acceptance into an apprenticeship program. </a:t>
            </a:r>
          </a:p>
          <a:p>
            <a:pPr marL="0" lvl="0" indent="0">
              <a:buNone/>
            </a:pPr>
            <a:endParaRPr lang="en-US" sz="1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The mentor establishes a weekly check-in (text) and schedule a face-to-face with the new mentee.</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2852962" y="3526650"/>
            <a:ext cx="4751223" cy="2743200"/>
          </a:xfrm>
          <a:prstGeom prst="rect">
            <a:avLst/>
          </a:prstGeom>
        </p:spPr>
      </p:pic>
      <p:sp>
        <p:nvSpPr>
          <p:cNvPr id="5" name="TextBox 4"/>
          <p:cNvSpPr txBox="1"/>
          <p:nvPr/>
        </p:nvSpPr>
        <p:spPr>
          <a:xfrm>
            <a:off x="970247" y="5546575"/>
            <a:ext cx="2514600" cy="723275"/>
          </a:xfrm>
          <a:prstGeom prst="rect">
            <a:avLst/>
          </a:prstGeom>
          <a:noFill/>
        </p:spPr>
        <p:txBody>
          <a:bodyPr wrap="square" rtlCol="0">
            <a:spAutoFit/>
          </a:bodyPr>
          <a:lstStyle/>
          <a:p>
            <a:r>
              <a:rPr lang="en-US" sz="1600" dirty="0"/>
              <a:t>Vicky Hamlin for Tradeswomen Inc.</a:t>
            </a:r>
          </a:p>
          <a:p>
            <a:endParaRPr lang="en-US" sz="900" dirty="0"/>
          </a:p>
        </p:txBody>
      </p:sp>
    </p:spTree>
    <p:extLst>
      <p:ext uri="{BB962C8B-B14F-4D97-AF65-F5344CB8AC3E}">
        <p14:creationId xmlns:p14="http://schemas.microsoft.com/office/powerpoint/2010/main" val="165979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4978"/>
            <a:ext cx="7315200" cy="774492"/>
          </a:xfrm>
        </p:spPr>
        <p:txBody>
          <a:bodyPr>
            <a:noAutofit/>
          </a:bodyPr>
          <a:lstStyle/>
          <a:p>
            <a:r>
              <a:rPr lang="en-US" sz="4000" b="1" dirty="0">
                <a:effectLst>
                  <a:outerShdw blurRad="38100" dist="38100" dir="2700000" algn="tl">
                    <a:srgbClr val="000000">
                      <a:alpha val="43137"/>
                    </a:srgbClr>
                  </a:outerShdw>
                </a:effectLst>
              </a:rPr>
              <a:t>Communications Plan </a:t>
            </a:r>
          </a:p>
        </p:txBody>
      </p:sp>
      <p:sp>
        <p:nvSpPr>
          <p:cNvPr id="3" name="Content Placeholder 2"/>
          <p:cNvSpPr>
            <a:spLocks noGrp="1"/>
          </p:cNvSpPr>
          <p:nvPr>
            <p:ph idx="1"/>
          </p:nvPr>
        </p:nvSpPr>
        <p:spPr>
          <a:xfrm>
            <a:off x="284672" y="2042691"/>
            <a:ext cx="7848600" cy="4730817"/>
          </a:xfrm>
        </p:spPr>
        <p:txBody>
          <a:bodyPr>
            <a:normAutofit/>
          </a:bodyPr>
          <a:lstStyle/>
          <a:p>
            <a:pPr lvl="0"/>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Shared responsibility mentor and mentee</a:t>
            </a:r>
          </a:p>
          <a:p>
            <a:pPr marL="0" lv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Each mentee identifies specific needs, issues, and or challenges </a:t>
            </a:r>
          </a:p>
          <a:p>
            <a:pPr marL="0" lv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Practical and rapid skill development</a:t>
            </a:r>
          </a:p>
          <a:p>
            <a:pPr marL="0" lv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Introduction to union meetings (go as a group)</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568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Moderator</a:t>
            </a:r>
          </a:p>
        </p:txBody>
      </p:sp>
      <p:sp>
        <p:nvSpPr>
          <p:cNvPr id="3" name="Content Placeholder 2"/>
          <p:cNvSpPr>
            <a:spLocks noGrp="1"/>
          </p:cNvSpPr>
          <p:nvPr>
            <p:ph idx="1"/>
          </p:nvPr>
        </p:nvSpPr>
        <p:spPr/>
        <p:txBody>
          <a:bodyPr>
            <a:normAutofit/>
          </a:bodyPr>
          <a:lstStyle/>
          <a:p>
            <a:pPr marL="0" indent="0">
              <a:spcAft>
                <a:spcPts val="0"/>
              </a:spcAft>
              <a:buNone/>
            </a:pPr>
            <a:r>
              <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rPr>
              <a:t>Felecia Hart</a:t>
            </a:r>
            <a:endPar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WANTO Federal Project Officer</a:t>
            </a:r>
          </a:p>
          <a:p>
            <a:pPr marL="0" indent="0">
              <a:spcAft>
                <a:spcPts val="0"/>
              </a:spcAft>
              <a:buNone/>
            </a:pPr>
            <a:endPar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U.S. Department of Labor</a:t>
            </a:r>
          </a:p>
          <a:p>
            <a:pPr marL="0" indent="0">
              <a:spcAft>
                <a:spcPts val="0"/>
              </a:spcAft>
              <a:buNone/>
            </a:pP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Employment and Training Administration</a:t>
            </a:r>
          </a:p>
          <a:p>
            <a:pPr marL="0" indent="0">
              <a:spcAft>
                <a:spcPts val="0"/>
              </a:spcAft>
              <a:buNone/>
            </a:pP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Office of Apprenticeship</a:t>
            </a:r>
          </a:p>
        </p:txBody>
      </p:sp>
    </p:spTree>
    <p:extLst>
      <p:ext uri="{BB962C8B-B14F-4D97-AF65-F5344CB8AC3E}">
        <p14:creationId xmlns:p14="http://schemas.microsoft.com/office/powerpoint/2010/main" val="262843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4978"/>
            <a:ext cx="7315200" cy="774492"/>
          </a:xfrm>
        </p:spPr>
        <p:txBody>
          <a:bodyPr>
            <a:noAutofit/>
          </a:bodyPr>
          <a:lstStyle/>
          <a:p>
            <a:r>
              <a:rPr lang="en-US" sz="4000" b="1" dirty="0">
                <a:effectLst>
                  <a:outerShdw blurRad="38100" dist="38100" dir="2700000" algn="tl">
                    <a:srgbClr val="000000">
                      <a:alpha val="43137"/>
                    </a:srgbClr>
                  </a:outerShdw>
                </a:effectLst>
              </a:rPr>
              <a:t>Skills &amp; Strategies Development  </a:t>
            </a:r>
          </a:p>
        </p:txBody>
      </p:sp>
      <p:sp>
        <p:nvSpPr>
          <p:cNvPr id="3" name="Content Placeholder 2"/>
          <p:cNvSpPr>
            <a:spLocks noGrp="1"/>
          </p:cNvSpPr>
          <p:nvPr>
            <p:ph idx="1"/>
          </p:nvPr>
        </p:nvSpPr>
        <p:spPr>
          <a:xfrm>
            <a:off x="3317576" y="1752600"/>
            <a:ext cx="5369223" cy="3200399"/>
          </a:xfrm>
        </p:spPr>
        <p:txBody>
          <a:bodyPr>
            <a:normAutofit lnSpcReduction="10000"/>
          </a:bodyPr>
          <a:lstStyle/>
          <a:p>
            <a:pPr lvl="0"/>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Productivity and safety practices</a:t>
            </a:r>
          </a:p>
          <a:p>
            <a:pPr marL="0" lvl="0" indent="0">
              <a:buNone/>
            </a:pPr>
            <a:endPar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Technical  training/skill development</a:t>
            </a:r>
          </a:p>
          <a:p>
            <a:pPr marL="0" lvl="0" indent="0">
              <a:buNone/>
            </a:pPr>
            <a:endPar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Self evaluation</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306238" y="1371600"/>
            <a:ext cx="3011339" cy="4572000"/>
          </a:xfrm>
          <a:prstGeom prst="rect">
            <a:avLst/>
          </a:prstGeom>
          <a:ln w="15875">
            <a:solidFill>
              <a:srgbClr val="002060"/>
            </a:solidFill>
          </a:ln>
        </p:spPr>
      </p:pic>
    </p:spTree>
    <p:extLst>
      <p:ext uri="{BB962C8B-B14F-4D97-AF65-F5344CB8AC3E}">
        <p14:creationId xmlns:p14="http://schemas.microsoft.com/office/powerpoint/2010/main" val="792353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4978"/>
            <a:ext cx="7315200" cy="774492"/>
          </a:xfrm>
        </p:spPr>
        <p:txBody>
          <a:bodyPr>
            <a:noAutofit/>
          </a:bodyPr>
          <a:lstStyle/>
          <a:p>
            <a:r>
              <a:rPr lang="en-US" sz="4000" b="1" dirty="0">
                <a:effectLst>
                  <a:outerShdw blurRad="38100" dist="38100" dir="2700000" algn="tl">
                    <a:srgbClr val="000000">
                      <a:alpha val="43137"/>
                    </a:srgbClr>
                  </a:outerShdw>
                </a:effectLst>
              </a:rPr>
              <a:t>Sustaining the Program   </a:t>
            </a:r>
          </a:p>
        </p:txBody>
      </p:sp>
      <p:sp>
        <p:nvSpPr>
          <p:cNvPr id="3" name="Content Placeholder 2"/>
          <p:cNvSpPr>
            <a:spLocks noGrp="1"/>
          </p:cNvSpPr>
          <p:nvPr>
            <p:ph idx="1"/>
          </p:nvPr>
        </p:nvSpPr>
        <p:spPr>
          <a:xfrm>
            <a:off x="304800" y="1752600"/>
            <a:ext cx="7772400" cy="3733799"/>
          </a:xfrm>
        </p:spPr>
        <p:txBody>
          <a:bodyPr>
            <a:normAutofit/>
          </a:bodyPr>
          <a:lstStyle/>
          <a:p>
            <a:pPr marL="0"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As the mentee progress they are trained to become mentors to the next cohort. </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Value of being mentored by your peers.</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Prevents burn-out and develops future leaders!</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i="1" dirty="0">
                <a:solidFill>
                  <a:srgbClr val="002060"/>
                </a:solidFill>
                <a:latin typeface="Verdana" panose="020B0604030504040204" pitchFamily="34" charset="0"/>
                <a:ea typeface="Verdana" panose="020B0604030504040204" pitchFamily="34" charset="0"/>
                <a:cs typeface="Verdana" panose="020B0604030504040204" pitchFamily="34" charset="0"/>
              </a:rPr>
              <a:t>“Getting in, moving up, giving back!”</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7231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4978"/>
            <a:ext cx="7315200" cy="774492"/>
          </a:xfrm>
        </p:spPr>
        <p:txBody>
          <a:bodyPr>
            <a:noAutofit/>
          </a:bodyPr>
          <a:lstStyle/>
          <a:p>
            <a:r>
              <a:rPr lang="en-US" sz="4000" b="1" dirty="0">
                <a:effectLst>
                  <a:outerShdw blurRad="38100" dist="38100" dir="2700000" algn="tl">
                    <a:srgbClr val="000000">
                      <a:alpha val="43137"/>
                    </a:srgbClr>
                  </a:outerShdw>
                </a:effectLst>
              </a:rPr>
              <a:t>Contact Information </a:t>
            </a:r>
          </a:p>
        </p:txBody>
      </p:sp>
      <p:sp>
        <p:nvSpPr>
          <p:cNvPr id="3" name="Content Placeholder 2"/>
          <p:cNvSpPr>
            <a:spLocks noGrp="1"/>
          </p:cNvSpPr>
          <p:nvPr>
            <p:ph idx="1"/>
          </p:nvPr>
        </p:nvSpPr>
        <p:spPr>
          <a:xfrm>
            <a:off x="304800" y="1447800"/>
            <a:ext cx="7848600" cy="4572000"/>
          </a:xfrm>
        </p:spPr>
        <p:txBody>
          <a:bodyPr>
            <a:normAutofit fontScale="92500" lnSpcReduction="20000"/>
          </a:bodyPr>
          <a:lstStyle/>
          <a:p>
            <a:pPr marL="0" indent="0" algn="ctr">
              <a:buNone/>
            </a:pPr>
            <a:r>
              <a:rPr lang="en-US" sz="2800" dirty="0">
                <a:latin typeface="Verdana" panose="020B0604030504040204" pitchFamily="34" charset="0"/>
                <a:ea typeface="Verdana" panose="020B0604030504040204" pitchFamily="34" charset="0"/>
                <a:cs typeface="Verdana" panose="020B0604030504040204" pitchFamily="34" charset="0"/>
              </a:rPr>
              <a:t>Linda Hannah </a:t>
            </a:r>
          </a:p>
          <a:p>
            <a:pPr marL="0" indent="0" algn="ctr">
              <a:buNone/>
            </a:pPr>
            <a:r>
              <a:rPr lang="en-US" sz="2800" dirty="0">
                <a:latin typeface="Verdana" panose="020B0604030504040204" pitchFamily="34" charset="0"/>
                <a:ea typeface="Verdana" panose="020B0604030504040204" pitchFamily="34" charset="0"/>
                <a:cs typeface="Verdana" panose="020B0604030504040204" pitchFamily="34" charset="0"/>
              </a:rPr>
              <a:t>Director of Programs</a:t>
            </a:r>
          </a:p>
          <a:p>
            <a:pPr marL="0" indent="0" algn="ctr">
              <a:buNone/>
            </a:pPr>
            <a:r>
              <a:rPr lang="en-US" sz="2800" u="sng" dirty="0">
                <a:latin typeface="Verdana" panose="020B0604030504040204" pitchFamily="34" charset="0"/>
                <a:ea typeface="Verdana" panose="020B0604030504040204" pitchFamily="34" charset="0"/>
                <a:cs typeface="Verdana" panose="020B0604030504040204" pitchFamily="34" charset="0"/>
                <a:hlinkClick r:id="rId3"/>
              </a:rPr>
              <a:t>lhannah@cwit2.org</a:t>
            </a:r>
            <a:endParaRPr lang="en-US" sz="2800" u="sng" dirty="0">
              <a:latin typeface="Verdana" panose="020B0604030504040204" pitchFamily="34" charset="0"/>
              <a:ea typeface="Verdana" panose="020B0604030504040204" pitchFamily="34" charset="0"/>
              <a:cs typeface="Verdana" panose="020B0604030504040204" pitchFamily="34" charset="0"/>
            </a:endParaRPr>
          </a:p>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800" dirty="0">
                <a:latin typeface="Verdana" panose="020B0604030504040204" pitchFamily="34" charset="0"/>
                <a:ea typeface="Verdana" panose="020B0604030504040204" pitchFamily="34" charset="0"/>
                <a:cs typeface="Verdana" panose="020B0604030504040204" pitchFamily="34" charset="0"/>
              </a:rPr>
              <a:t>Chicago Women in Trades</a:t>
            </a:r>
          </a:p>
          <a:p>
            <a:pPr marL="0" indent="0" algn="ctr">
              <a:buNone/>
            </a:pPr>
            <a:r>
              <a:rPr lang="en-US" sz="2800" dirty="0">
                <a:latin typeface="Verdana" panose="020B0604030504040204" pitchFamily="34" charset="0"/>
                <a:ea typeface="Verdana" panose="020B0604030504040204" pitchFamily="34" charset="0"/>
                <a:cs typeface="Verdana" panose="020B0604030504040204" pitchFamily="34" charset="0"/>
              </a:rPr>
              <a:t>2444 W.16</a:t>
            </a:r>
            <a:r>
              <a:rPr lang="en-US" sz="2800" baseline="30000" dirty="0">
                <a:latin typeface="Verdana" panose="020B0604030504040204" pitchFamily="34" charset="0"/>
                <a:ea typeface="Verdana" panose="020B0604030504040204" pitchFamily="34" charset="0"/>
                <a:cs typeface="Verdana" panose="020B0604030504040204" pitchFamily="34" charset="0"/>
              </a:rPr>
              <a:t>th</a:t>
            </a:r>
            <a:r>
              <a:rPr lang="en-US" sz="2800" dirty="0">
                <a:latin typeface="Verdana" panose="020B0604030504040204" pitchFamily="34" charset="0"/>
                <a:ea typeface="Verdana" panose="020B0604030504040204" pitchFamily="34" charset="0"/>
                <a:cs typeface="Verdana" panose="020B0604030504040204" pitchFamily="34" charset="0"/>
              </a:rPr>
              <a:t> Street Suite 3E</a:t>
            </a:r>
          </a:p>
          <a:p>
            <a:pPr marL="0" indent="0" algn="ctr">
              <a:buNone/>
            </a:pPr>
            <a:r>
              <a:rPr lang="en-US" sz="2800" dirty="0">
                <a:latin typeface="Verdana" panose="020B0604030504040204" pitchFamily="34" charset="0"/>
                <a:ea typeface="Verdana" panose="020B0604030504040204" pitchFamily="34" charset="0"/>
                <a:cs typeface="Verdana" panose="020B0604030504040204" pitchFamily="34" charset="0"/>
              </a:rPr>
              <a:t>Chicago, IL 60608</a:t>
            </a:r>
          </a:p>
          <a:p>
            <a:pPr marL="0" indent="0" algn="ctr">
              <a:buNone/>
            </a:pPr>
            <a:r>
              <a:rPr lang="en-US" sz="2800" dirty="0">
                <a:latin typeface="Verdana" panose="020B0604030504040204" pitchFamily="34" charset="0"/>
                <a:ea typeface="Verdana" panose="020B0604030504040204" pitchFamily="34" charset="0"/>
                <a:cs typeface="Verdana" panose="020B0604030504040204" pitchFamily="34" charset="0"/>
              </a:rPr>
              <a:t>312-942-1444</a:t>
            </a:r>
          </a:p>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800" u="sng" dirty="0">
                <a:latin typeface="Verdana" panose="020B0604030504040204" pitchFamily="34" charset="0"/>
                <a:ea typeface="Verdana" panose="020B0604030504040204" pitchFamily="34" charset="0"/>
                <a:cs typeface="Verdana" panose="020B0604030504040204" pitchFamily="34" charset="0"/>
                <a:hlinkClick r:id="rId4"/>
              </a:rPr>
              <a:t>www.cwit2.org</a:t>
            </a:r>
            <a:endParaRPr lang="en-US" sz="2800" u="sng" dirty="0">
              <a:latin typeface="Verdana" panose="020B0604030504040204" pitchFamily="34" charset="0"/>
              <a:ea typeface="Verdana" panose="020B0604030504040204" pitchFamily="34" charset="0"/>
              <a:cs typeface="Verdana" panose="020B0604030504040204" pitchFamily="34" charset="0"/>
            </a:endParaRPr>
          </a:p>
          <a:p>
            <a:pPr algn="ctr"/>
            <a:endParaRPr lang="en-US" sz="1100" u="sng"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800" dirty="0">
                <a:latin typeface="Verdana" panose="020B0604030504040204" pitchFamily="34" charset="0"/>
                <a:ea typeface="Verdana" panose="020B0604030504040204" pitchFamily="34" charset="0"/>
                <a:cs typeface="Verdana" panose="020B0604030504040204" pitchFamily="34" charset="0"/>
                <a:hlinkClick r:id="rId5"/>
              </a:rPr>
              <a:t>http://chicagowomenintrades2.org/mtac</a:t>
            </a:r>
            <a:endParaRPr lang="en-US" sz="2800" dirty="0">
              <a:latin typeface="Verdana" panose="020B0604030504040204" pitchFamily="34" charset="0"/>
              <a:ea typeface="Verdana" panose="020B0604030504040204" pitchFamily="34" charset="0"/>
              <a:cs typeface="Verdana" panose="020B0604030504040204" pitchFamily="34" charset="0"/>
            </a:endParaRPr>
          </a:p>
          <a:p>
            <a:pPr algn="ctr"/>
            <a:endParaRPr lang="en-US" sz="2800" dirty="0"/>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5887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16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4978"/>
            <a:ext cx="7748016" cy="774492"/>
          </a:xfrm>
        </p:spPr>
        <p:txBody>
          <a:bodyPr>
            <a:noAutofit/>
          </a:bodyPr>
          <a:lstStyle/>
          <a:p>
            <a:r>
              <a:rPr lang="en-US" sz="4000" b="1" dirty="0">
                <a:effectLst>
                  <a:outerShdw blurRad="38100" dist="38100" dir="2700000" algn="tl">
                    <a:srgbClr val="000000">
                      <a:alpha val="43137"/>
                    </a:srgbClr>
                  </a:outerShdw>
                </a:effectLst>
              </a:rPr>
              <a:t>Resources</a:t>
            </a:r>
          </a:p>
        </p:txBody>
      </p:sp>
      <p:sp>
        <p:nvSpPr>
          <p:cNvPr id="3" name="Content Placeholder 2"/>
          <p:cNvSpPr>
            <a:spLocks noGrp="1"/>
          </p:cNvSpPr>
          <p:nvPr>
            <p:ph idx="1"/>
          </p:nvPr>
        </p:nvSpPr>
        <p:spPr>
          <a:xfrm>
            <a:off x="304800" y="1447800"/>
            <a:ext cx="7848600" cy="4572000"/>
          </a:xfrm>
        </p:spPr>
        <p:txBody>
          <a:bodyPr>
            <a:normAutofit/>
          </a:bodyPr>
          <a:lstStyle/>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a:p>
            <a:pPr marL="0" lvl="0" indent="0" algn="ctr" defTabSz="914400" fontAlgn="base">
              <a:spcBef>
                <a:spcPct val="0"/>
              </a:spcBef>
              <a:spcAft>
                <a:spcPct val="0"/>
              </a:spcAft>
              <a:buClrTx/>
              <a:buNone/>
            </a:pPr>
            <a:r>
              <a:rPr lang="en-US" sz="2400" dirty="0">
                <a:latin typeface="Verdana" panose="020B0604030504040204" pitchFamily="34" charset="0"/>
                <a:ea typeface="Verdana" panose="020B0604030504040204" pitchFamily="34" charset="0"/>
                <a:cs typeface="Verdana" panose="020B0604030504040204" pitchFamily="34" charset="0"/>
              </a:rPr>
              <a:t>Office of Apprenticeship Pre-Apprenticeship Toolkit </a:t>
            </a:r>
          </a:p>
          <a:p>
            <a:pPr marL="0" lvl="0" indent="0" algn="ctr" defTabSz="914400" eaLnBrk="0" fontAlgn="base" hangingPunct="0">
              <a:spcBef>
                <a:spcPct val="0"/>
              </a:spcBef>
              <a:spcAft>
                <a:spcPct val="0"/>
              </a:spcAft>
              <a:buClrTx/>
              <a:buNone/>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http://www.doleta.gov/oa/preapp</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lvl="0" indent="0" algn="ctr" defTabSz="914400" eaLnBrk="0" fontAlgn="base" hangingPunct="0">
              <a:spcBef>
                <a:spcPct val="0"/>
              </a:spcBef>
              <a:spcAft>
                <a:spcPct val="0"/>
              </a:spcAft>
              <a:buClrTx/>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lvl="0" indent="0" algn="ctr" defTabSz="914400" eaLnBrk="0" fontAlgn="base" hangingPunct="0">
              <a:spcBef>
                <a:spcPct val="0"/>
              </a:spcBef>
              <a:spcAft>
                <a:spcPct val="0"/>
              </a:spcAft>
              <a:buClrTx/>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lvl="0" indent="0" algn="ctr" defTabSz="914400" eaLnBrk="0" fontAlgn="base" hangingPunct="0">
              <a:spcBef>
                <a:spcPct val="0"/>
              </a:spcBef>
              <a:spcAft>
                <a:spcPct val="0"/>
              </a:spcAft>
              <a:buClrTx/>
              <a:buNone/>
            </a:pPr>
            <a:r>
              <a:rPr lang="en-US" sz="2400" dirty="0">
                <a:latin typeface="Verdana" panose="020B0604030504040204" pitchFamily="34" charset="0"/>
                <a:ea typeface="Verdana" panose="020B0604030504040204" pitchFamily="34" charset="0"/>
                <a:cs typeface="Verdana" panose="020B0604030504040204" pitchFamily="34" charset="0"/>
              </a:rPr>
              <a:t>Women’s Bureau Nontraditional Occupations Portal</a:t>
            </a:r>
          </a:p>
          <a:p>
            <a:pPr marL="0" lvl="0" indent="0" algn="ctr" defTabSz="914400" eaLnBrk="0" fontAlgn="base" hangingPunct="0">
              <a:spcBef>
                <a:spcPct val="0"/>
              </a:spcBef>
              <a:spcAft>
                <a:spcPct val="0"/>
              </a:spcAft>
              <a:buClrTx/>
              <a:buNone/>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rPr>
              <a:t>http://www.dol.gov/wb/NTO</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8400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4978"/>
            <a:ext cx="7748016" cy="774492"/>
          </a:xfrm>
        </p:spPr>
        <p:txBody>
          <a:bodyPr>
            <a:noAutofit/>
          </a:bodyPr>
          <a:lstStyle/>
          <a:p>
            <a:r>
              <a:rPr lang="en-US" sz="4000" b="1" dirty="0">
                <a:effectLst>
                  <a:outerShdw blurRad="38100" dist="38100" dir="2700000" algn="tl">
                    <a:srgbClr val="000000">
                      <a:alpha val="43137"/>
                    </a:srgbClr>
                  </a:outerShdw>
                </a:effectLst>
              </a:rPr>
              <a:t>For More Information </a:t>
            </a:r>
          </a:p>
        </p:txBody>
      </p:sp>
      <p:sp>
        <p:nvSpPr>
          <p:cNvPr id="3" name="Content Placeholder 2"/>
          <p:cNvSpPr>
            <a:spLocks noGrp="1"/>
          </p:cNvSpPr>
          <p:nvPr>
            <p:ph idx="1"/>
          </p:nvPr>
        </p:nvSpPr>
        <p:spPr>
          <a:xfrm>
            <a:off x="152400" y="1209470"/>
            <a:ext cx="7848600" cy="4572000"/>
          </a:xfrm>
        </p:spPr>
        <p:txBody>
          <a:bodyPr>
            <a:normAutofit/>
          </a:bodyPr>
          <a:lstStyle/>
          <a:p>
            <a:pPr>
              <a:buNone/>
            </a:pPr>
            <a:r>
              <a:rPr lang="en-US" sz="2400" i="1" dirty="0">
                <a:latin typeface="Verdana" panose="020B0604030504040204" pitchFamily="34" charset="0"/>
                <a:ea typeface="Verdana" panose="020B0604030504040204" pitchFamily="34" charset="0"/>
                <a:cs typeface="Verdana" panose="020B0604030504040204" pitchFamily="34" charset="0"/>
              </a:rPr>
              <a:t>For more information on the </a:t>
            </a:r>
            <a:r>
              <a:rPr lang="en-US" sz="2400" b="1" i="1" dirty="0">
                <a:latin typeface="Verdana" panose="020B0604030504040204" pitchFamily="34" charset="0"/>
                <a:ea typeface="Verdana" panose="020B0604030504040204" pitchFamily="34" charset="0"/>
                <a:cs typeface="Verdana" panose="020B0604030504040204" pitchFamily="34" charset="0"/>
              </a:rPr>
              <a:t>WANTO</a:t>
            </a:r>
            <a:r>
              <a:rPr lang="en-US" sz="2400" i="1" dirty="0">
                <a:latin typeface="Verdana" panose="020B0604030504040204" pitchFamily="34" charset="0"/>
                <a:ea typeface="Verdana" panose="020B0604030504040204" pitchFamily="34" charset="0"/>
                <a:cs typeface="Verdana" panose="020B0604030504040204" pitchFamily="34" charset="0"/>
              </a:rPr>
              <a:t> grant, please contact the U.S. Department of Labor:</a:t>
            </a:r>
          </a:p>
          <a:p>
            <a:pPr>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a:buNone/>
            </a:pPr>
            <a:r>
              <a:rPr lang="en-US" sz="2400" dirty="0">
                <a:latin typeface="Verdana" panose="020B0604030504040204" pitchFamily="34" charset="0"/>
                <a:ea typeface="Verdana" panose="020B0604030504040204" pitchFamily="34" charset="0"/>
                <a:cs typeface="Verdana" panose="020B0604030504040204" pitchFamily="34" charset="0"/>
              </a:rPr>
              <a:t>Felecia Hart, WANTO Federal Project Officer</a:t>
            </a:r>
          </a:p>
          <a:p>
            <a:pPr>
              <a:buNone/>
            </a:pPr>
            <a:r>
              <a:rPr lang="en-US" sz="2400" dirty="0">
                <a:latin typeface="Verdana" panose="020B0604030504040204" pitchFamily="34" charset="0"/>
                <a:ea typeface="Verdana" panose="020B0604030504040204" pitchFamily="34" charset="0"/>
                <a:cs typeface="Verdana" panose="020B0604030504040204" pitchFamily="34" charset="0"/>
              </a:rPr>
              <a:t>U.S. Department of Labor</a:t>
            </a:r>
          </a:p>
          <a:p>
            <a:pPr>
              <a:buNone/>
            </a:pPr>
            <a:r>
              <a:rPr lang="en-US" sz="2400" dirty="0">
                <a:latin typeface="Verdana" panose="020B0604030504040204" pitchFamily="34" charset="0"/>
                <a:ea typeface="Verdana" panose="020B0604030504040204" pitchFamily="34" charset="0"/>
                <a:cs typeface="Verdana" panose="020B0604030504040204" pitchFamily="34" charset="0"/>
              </a:rPr>
              <a:t>Employment &amp; Training Administration</a:t>
            </a:r>
          </a:p>
          <a:p>
            <a:pPr>
              <a:buNone/>
            </a:pPr>
            <a:r>
              <a:rPr lang="en-US" sz="2400" dirty="0">
                <a:latin typeface="Verdana" panose="020B0604030504040204" pitchFamily="34" charset="0"/>
                <a:ea typeface="Verdana" panose="020B0604030504040204" pitchFamily="34" charset="0"/>
                <a:cs typeface="Verdana" panose="020B0604030504040204" pitchFamily="34" charset="0"/>
              </a:rPr>
              <a:t>202-693-3792 </a:t>
            </a:r>
          </a:p>
          <a:p>
            <a:pPr>
              <a:buNone/>
            </a:pPr>
            <a:r>
              <a:rPr lang="en-US" sz="2400" dirty="0">
                <a:latin typeface="Verdana" panose="020B0604030504040204" pitchFamily="34" charset="0"/>
                <a:ea typeface="Verdana" panose="020B0604030504040204" pitchFamily="34" charset="0"/>
                <a:cs typeface="Verdana" panose="020B0604030504040204" pitchFamily="34" charset="0"/>
                <a:hlinkClick r:id="rId3"/>
              </a:rPr>
              <a:t>Hart.Felecia@dol.gov</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4627"/>
          <a:stretch/>
        </p:blipFill>
        <p:spPr>
          <a:xfrm>
            <a:off x="5410200" y="3812762"/>
            <a:ext cx="2246259" cy="2743200"/>
          </a:xfrm>
          <a:prstGeom prst="rect">
            <a:avLst/>
          </a:prstGeom>
        </p:spPr>
      </p:pic>
    </p:spTree>
    <p:extLst>
      <p:ext uri="{BB962C8B-B14F-4D97-AF65-F5344CB8AC3E}">
        <p14:creationId xmlns:p14="http://schemas.microsoft.com/office/powerpoint/2010/main" val="3942137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08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WANTO Overview</a:t>
            </a:r>
          </a:p>
        </p:txBody>
      </p:sp>
      <p:sp>
        <p:nvSpPr>
          <p:cNvPr id="3" name="Content Placeholder 2"/>
          <p:cNvSpPr>
            <a:spLocks noGrp="1"/>
          </p:cNvSpPr>
          <p:nvPr>
            <p:ph idx="1"/>
          </p:nvPr>
        </p:nvSpPr>
        <p:spPr>
          <a:xfrm>
            <a:off x="228600" y="1209470"/>
            <a:ext cx="7620000" cy="4654617"/>
          </a:xfrm>
        </p:spPr>
        <p:txBody>
          <a:bodyPr>
            <a:normAutofit/>
          </a:bodyPr>
          <a:lstStyle/>
          <a:p>
            <a:pPr marL="0" indent="0">
              <a:buNone/>
            </a:pP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rPr>
              <a:t>Women in Apprenticeship and Nontraditional Occupations (WANTO)</a:t>
            </a: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 Act of 1992 authorizes the U.S. Department of Labor to award grants to assist employers and registered apprenticeship programs in promoting the recruitment, training, employment and retention of women in apprenticeship and nontraditional occupations.</a:t>
            </a:r>
          </a:p>
        </p:txBody>
      </p:sp>
    </p:spTree>
    <p:extLst>
      <p:ext uri="{BB962C8B-B14F-4D97-AF65-F5344CB8AC3E}">
        <p14:creationId xmlns:p14="http://schemas.microsoft.com/office/powerpoint/2010/main" val="96688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0" y="0"/>
            <a:ext cx="7696200" cy="6096000"/>
          </a:xfrm>
          <a:prstGeom prst="rect">
            <a:avLst/>
          </a:prstGeom>
        </p:spPr>
      </p:pic>
    </p:spTree>
    <p:extLst>
      <p:ext uri="{BB962C8B-B14F-4D97-AF65-F5344CB8AC3E}">
        <p14:creationId xmlns:p14="http://schemas.microsoft.com/office/powerpoint/2010/main" val="418778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Polling Question </a:t>
            </a:r>
          </a:p>
        </p:txBody>
      </p:sp>
      <p:sp>
        <p:nvSpPr>
          <p:cNvPr id="3" name="Content Placeholder 2"/>
          <p:cNvSpPr>
            <a:spLocks noGrp="1"/>
          </p:cNvSpPr>
          <p:nvPr>
            <p:ph idx="1"/>
          </p:nvPr>
        </p:nvSpPr>
        <p:spPr>
          <a:xfrm>
            <a:off x="20782" y="2590800"/>
            <a:ext cx="6908800" cy="3200400"/>
          </a:xfrm>
        </p:spPr>
        <p:txBody>
          <a:bodyPr/>
          <a:lstStyle/>
          <a:p>
            <a:pPr marL="457200" lvl="1"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1. Registered Apprenticeship Program </a:t>
            </a:r>
          </a:p>
          <a:p>
            <a:pPr marL="457200" lvl="1"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2. Employer</a:t>
            </a:r>
          </a:p>
          <a:p>
            <a:pPr marL="457200" lvl="1"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3. WIOA  / American Jobs Center</a:t>
            </a:r>
          </a:p>
          <a:p>
            <a:pPr marL="457200" lvl="1"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4. Community College</a:t>
            </a:r>
          </a:p>
          <a:p>
            <a:pPr marL="457200" lvl="1"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5. Community-based service program</a:t>
            </a:r>
          </a:p>
          <a:p>
            <a:pPr marL="457200" lvl="1"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6. Government</a:t>
            </a:r>
          </a:p>
          <a:p>
            <a:pPr marL="457200" lvl="1" indent="0">
              <a:buNone/>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7. Other</a:t>
            </a:r>
          </a:p>
          <a:p>
            <a:endParaRPr lang="en-US" dirty="0"/>
          </a:p>
        </p:txBody>
      </p:sp>
      <p:pic>
        <p:nvPicPr>
          <p:cNvPr id="4" name="Picture 3"/>
          <p:cNvPicPr>
            <a:picLocks noChangeAspect="1"/>
          </p:cNvPicPr>
          <p:nvPr/>
        </p:nvPicPr>
        <p:blipFill>
          <a:blip r:embed="rId3"/>
          <a:stretch>
            <a:fillRect/>
          </a:stretch>
        </p:blipFill>
        <p:spPr>
          <a:xfrm>
            <a:off x="5638800" y="4876800"/>
            <a:ext cx="1964988" cy="1828800"/>
          </a:xfrm>
          <a:prstGeom prst="rect">
            <a:avLst/>
          </a:prstGeom>
        </p:spPr>
      </p:pic>
      <p:pic>
        <p:nvPicPr>
          <p:cNvPr id="5" name="Picture 4"/>
          <p:cNvPicPr>
            <a:picLocks noChangeAspect="1"/>
          </p:cNvPicPr>
          <p:nvPr/>
        </p:nvPicPr>
        <p:blipFill>
          <a:blip r:embed="rId4"/>
          <a:stretch>
            <a:fillRect/>
          </a:stretch>
        </p:blipFill>
        <p:spPr>
          <a:xfrm>
            <a:off x="304800" y="991981"/>
            <a:ext cx="8370533" cy="1371719"/>
          </a:xfrm>
          <a:prstGeom prst="rect">
            <a:avLst/>
          </a:prstGeom>
        </p:spPr>
      </p:pic>
    </p:spTree>
    <p:extLst>
      <p:ext uri="{BB962C8B-B14F-4D97-AF65-F5344CB8AC3E}">
        <p14:creationId xmlns:p14="http://schemas.microsoft.com/office/powerpoint/2010/main" val="41715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Presenters</a:t>
            </a:r>
            <a:r>
              <a:rPr lang="en-US" dirty="0"/>
              <a:t> </a:t>
            </a:r>
          </a:p>
        </p:txBody>
      </p:sp>
      <p:pic>
        <p:nvPicPr>
          <p:cNvPr id="7" name="Content Placeholder 6"/>
          <p:cNvPicPr>
            <a:picLocks noGrp="1" noChangeAspect="1"/>
          </p:cNvPicPr>
          <p:nvPr>
            <p:ph idx="1"/>
          </p:nvPr>
        </p:nvPicPr>
        <p:blipFill>
          <a:blip r:embed="rId3"/>
          <a:stretch>
            <a:fillRect/>
          </a:stretch>
        </p:blipFill>
        <p:spPr>
          <a:xfrm>
            <a:off x="2133600" y="3860644"/>
            <a:ext cx="5883150" cy="2182557"/>
          </a:xfrm>
          <a:prstGeom prst="rect">
            <a:avLst/>
          </a:prstGeom>
        </p:spPr>
      </p:pic>
      <p:pic>
        <p:nvPicPr>
          <p:cNvPr id="6" name="Picture 5"/>
          <p:cNvPicPr>
            <a:picLocks noChangeAspect="1"/>
          </p:cNvPicPr>
          <p:nvPr/>
        </p:nvPicPr>
        <p:blipFill>
          <a:blip r:embed="rId4"/>
          <a:stretch>
            <a:fillRect/>
          </a:stretch>
        </p:blipFill>
        <p:spPr>
          <a:xfrm>
            <a:off x="152400" y="1219200"/>
            <a:ext cx="5883150" cy="2414225"/>
          </a:xfrm>
          <a:prstGeom prst="rect">
            <a:avLst/>
          </a:prstGeom>
        </p:spPr>
      </p:pic>
    </p:spTree>
    <p:extLst>
      <p:ext uri="{BB962C8B-B14F-4D97-AF65-F5344CB8AC3E}">
        <p14:creationId xmlns:p14="http://schemas.microsoft.com/office/powerpoint/2010/main" val="152165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Presenters</a:t>
            </a:r>
            <a:r>
              <a:rPr lang="en-US" dirty="0"/>
              <a:t> </a:t>
            </a:r>
          </a:p>
        </p:txBody>
      </p:sp>
      <p:sp>
        <p:nvSpPr>
          <p:cNvPr id="8" name="Content Placeholder 2"/>
          <p:cNvSpPr txBox="1">
            <a:spLocks noGrp="1"/>
          </p:cNvSpPr>
          <p:nvPr>
            <p:ph idx="1"/>
          </p:nvPr>
        </p:nvSpPr>
        <p:spPr>
          <a:xfrm>
            <a:off x="457200" y="1299852"/>
            <a:ext cx="5410200" cy="1609929"/>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latin typeface="Verdana" panose="020B0604030504040204" pitchFamily="34" charset="0"/>
                <a:ea typeface="Verdana" panose="020B0604030504040204" pitchFamily="34" charset="0"/>
                <a:cs typeface="Verdana" panose="020B0604030504040204" pitchFamily="34" charset="0"/>
              </a:rPr>
              <a:t>Presenter:  Meg Vasey </a:t>
            </a:r>
          </a:p>
          <a:p>
            <a:pPr marL="0" indent="0">
              <a:buFont typeface="Arial" pitchFamily="34" charset="0"/>
              <a:buNone/>
            </a:pPr>
            <a:r>
              <a:rPr lang="en-US" sz="2400" dirty="0">
                <a:latin typeface="Verdana" panose="020B0604030504040204" pitchFamily="34" charset="0"/>
                <a:ea typeface="Verdana" panose="020B0604030504040204" pitchFamily="34" charset="0"/>
                <a:cs typeface="Verdana" panose="020B0604030504040204" pitchFamily="34" charset="0"/>
              </a:rPr>
              <a:t>Title: Executive Director </a:t>
            </a:r>
          </a:p>
          <a:p>
            <a:pPr marL="0" indent="0">
              <a:buFont typeface="Arial" pitchFamily="34" charset="0"/>
              <a:buNone/>
            </a:pPr>
            <a:r>
              <a:rPr lang="en-US" sz="2400" dirty="0">
                <a:latin typeface="Verdana" panose="020B0604030504040204" pitchFamily="34" charset="0"/>
                <a:ea typeface="Verdana" panose="020B0604030504040204" pitchFamily="34" charset="0"/>
                <a:cs typeface="Verdana" panose="020B0604030504040204" pitchFamily="34" charset="0"/>
              </a:rPr>
              <a:t>Organization: Tradeswomen Inc</a:t>
            </a:r>
            <a:r>
              <a:rPr lang="en-US" sz="2800" dirty="0">
                <a:latin typeface="+mn-lt"/>
              </a:rPr>
              <a:t>.</a:t>
            </a:r>
          </a:p>
        </p:txBody>
      </p:sp>
      <p:sp>
        <p:nvSpPr>
          <p:cNvPr id="9" name="Content Placeholder 2"/>
          <p:cNvSpPr txBox="1">
            <a:spLocks/>
          </p:cNvSpPr>
          <p:nvPr/>
        </p:nvSpPr>
        <p:spPr>
          <a:xfrm>
            <a:off x="2514600" y="3581400"/>
            <a:ext cx="5410200" cy="1905000"/>
          </a:xfrm>
          <a:prstGeom prst="rect">
            <a:avLst/>
          </a:prstGeom>
          <a:solidFill>
            <a:sysClr val="window" lastClr="FFFFFF">
              <a:lumMod val="75000"/>
              <a:alpha val="85000"/>
            </a:sys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t>Presenter:  Linda Hannah</a:t>
            </a:r>
          </a:p>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t>Title: Director of Programs</a:t>
            </a:r>
          </a:p>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t>Organization: Chicago Women in Trades</a:t>
            </a:r>
          </a:p>
        </p:txBody>
      </p:sp>
    </p:spTree>
    <p:extLst>
      <p:ext uri="{BB962C8B-B14F-4D97-AF65-F5344CB8AC3E}">
        <p14:creationId xmlns:p14="http://schemas.microsoft.com/office/powerpoint/2010/main" val="302391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Why Retention Matters </a:t>
            </a:r>
            <a:endParaRPr lang="en-US" dirty="0"/>
          </a:p>
        </p:txBody>
      </p:sp>
      <p:sp>
        <p:nvSpPr>
          <p:cNvPr id="3" name="Content Placeholder 2"/>
          <p:cNvSpPr>
            <a:spLocks noGrp="1"/>
          </p:cNvSpPr>
          <p:nvPr>
            <p:ph idx="1"/>
          </p:nvPr>
        </p:nvSpPr>
        <p:spPr>
          <a:xfrm>
            <a:off x="228600" y="1447800"/>
            <a:ext cx="7620000" cy="4654617"/>
          </a:xfrm>
        </p:spPr>
        <p:txBody>
          <a:bodyPr>
            <a:noAutofit/>
          </a:bodyPr>
          <a:lstStyle/>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Minorities tend to cancel at higher rates than their white counterparts – 49% of minorities vs. 44% of whites</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Women cancel out of construction apprenticeships at higher rates than men – 51% of women cancelled vs. 46% of men </a:t>
            </a:r>
          </a:p>
          <a:p>
            <a:pPr marL="0" indent="0">
              <a:buNone/>
            </a:pP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Nearly 57% of the cancelled apprenticeships overall within first 24 months</a:t>
            </a:r>
          </a:p>
        </p:txBody>
      </p:sp>
    </p:spTree>
    <p:extLst>
      <p:ext uri="{BB962C8B-B14F-4D97-AF65-F5344CB8AC3E}">
        <p14:creationId xmlns:p14="http://schemas.microsoft.com/office/powerpoint/2010/main" val="2616532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3 - &amp;quot;Moderator&amp;quot;&quot;/&gt;&lt;property id=&quot;20307&quot; value=&quot;258&quot;/&gt;&lt;/object&gt;&lt;object type=&quot;3&quot; unique_id=&quot;10006&quot;&gt;&lt;property id=&quot;20148&quot; value=&quot;5&quot;/&gt;&lt;property id=&quot;20300&quot; value=&quot;Slide 4 - &amp;quot;WANTO Overview&amp;quot;&quot;/&gt;&lt;property id=&quot;20307&quot; value=&quot;265&quot;/&gt;&lt;/object&gt;&lt;object type=&quot;3&quot; unique_id=&quot;10007&quot;&gt;&lt;property id=&quot;20148&quot; value=&quot;5&quot;/&gt;&lt;property id=&quot;20300&quot; value=&quot;Slide 5&quot;/&gt;&lt;property id=&quot;20307&quot; value=&quot;266&quot;/&gt;&lt;/object&gt;&lt;object type=&quot;3&quot; unique_id=&quot;10008&quot;&gt;&lt;property id=&quot;20148&quot; value=&quot;5&quot;/&gt;&lt;property id=&quot;20300&quot; value=&quot;Slide 6 - &amp;quot;Polling Question &amp;quot;&quot;/&gt;&lt;property id=&quot;20307&quot; value=&quot;267&quot;/&gt;&lt;/object&gt;&lt;object type=&quot;3&quot; unique_id=&quot;10009&quot;&gt;&lt;property id=&quot;20148&quot; value=&quot;5&quot;/&gt;&lt;property id=&quot;20300&quot; value=&quot;Slide 7 - &amp;quot;Presenters &amp;quot;&quot;/&gt;&lt;property id=&quot;20307&quot; value=&quot;268&quot;/&gt;&lt;/object&gt;&lt;object type=&quot;3&quot; unique_id=&quot;10010&quot;&gt;&lt;property id=&quot;20148&quot; value=&quot;5&quot;/&gt;&lt;property id=&quot;20300&quot; value=&quot;Slide 8 - &amp;quot;Presenters &amp;quot;&quot;/&gt;&lt;property id=&quot;20307&quot; value=&quot;269&quot;/&gt;&lt;/object&gt;&lt;object type=&quot;3&quot; unique_id=&quot;10011&quot;&gt;&lt;property id=&quot;20148&quot; value=&quot;5&quot;/&gt;&lt;property id=&quot;20300&quot; value=&quot;Slide 9 - &amp;quot;Why Retention Matters &amp;quot;&quot;/&gt;&lt;property id=&quot;20307&quot; value=&quot;290&quot;/&gt;&lt;/object&gt;&lt;object type=&quot;3&quot; unique_id=&quot;10012&quot;&gt;&lt;property id=&quot;20148&quot; value=&quot;5&quot;/&gt;&lt;property id=&quot;20300&quot; value=&quot;Slide 10 - &amp;quot;Barriers to Retention &amp;quot;&quot;/&gt;&lt;property id=&quot;20307&quot; value=&quot;289&quot;/&gt;&lt;/object&gt;&lt;object type=&quot;3&quot; unique_id=&quot;10013&quot;&gt;&lt;property id=&quot;20148&quot; value=&quot;5&quot;/&gt;&lt;property id=&quot;20300&quot; value=&quot;Slide 11 - &amp;quot;Barriers to Retention &amp;quot;&quot;/&gt;&lt;property id=&quot;20307&quot; value=&quot;288&quot;/&gt;&lt;/object&gt;&lt;object type=&quot;3&quot; unique_id=&quot;10014&quot;&gt;&lt;property id=&quot;20148&quot; value=&quot;5&quot;/&gt;&lt;property id=&quot;20300&quot; value=&quot;Slide 12 - &amp;quot;Removing the Barriers &amp;amp; Improving Outcomes  &amp;quot;&quot;/&gt;&lt;property id=&quot;20307&quot; value=&quot;291&quot;/&gt;&lt;/object&gt;&lt;object type=&quot;3&quot; unique_id=&quot;10015&quot;&gt;&lt;property id=&quot;20148&quot; value=&quot;5&quot;/&gt;&lt;property id=&quot;20300&quot; value=&quot;Slide 13 - &amp;quot;Nontraditional Employment for Women&amp;quot;&quot;/&gt;&lt;property id=&quot;20307&quot; value=&quot;262&quot;/&gt;&lt;/object&gt;&lt;object type=&quot;3&quot; unique_id=&quot;10016&quot;&gt;&lt;property id=&quot;20148&quot; value=&quot;5&quot;/&gt;&lt;property id=&quot;20300&quot; value=&quot;Slide 14 - &amp;quot;NEW Candidate Intake Assessment&amp;quot;&quot;/&gt;&lt;property id=&quot;20307&quot; value=&quot;263&quot;/&gt;&lt;/object&gt;&lt;object type=&quot;3&quot; unique_id=&quot;10017&quot;&gt;&lt;property id=&quot;20148&quot; value=&quot;5&quot;/&gt;&lt;property id=&quot;20300&quot; value=&quot;Slide 15 - &amp;quot;NEW Candidate Intake Assessment&amp;quot;&quot;/&gt;&lt;property id=&quot;20307&quot; value=&quot;259&quot;/&gt;&lt;/object&gt;&lt;object type=&quot;3&quot; unique_id=&quot;10018&quot;&gt;&lt;property id=&quot;20148&quot; value=&quot;5&quot;/&gt;&lt;property id=&quot;20300&quot; value=&quot;Slide 16 - &amp;quot;NEW Supportive Services - Training&amp;quot;&quot;/&gt;&lt;property id=&quot;20307&quot; value=&quot;260&quot;/&gt;&lt;/object&gt;&lt;object type=&quot;3&quot; unique_id=&quot;10019&quot;&gt;&lt;property id=&quot;20148&quot; value=&quot;5&quot;/&gt;&lt;property id=&quot;20300&quot; value=&quot;Slide 17 - &amp;quot;NEW Supportive Services –  Throughout Apprenticeship &amp;amp; Career&amp;quot;&quot;/&gt;&lt;property id=&quot;20307&quot; value=&quot;261&quot;/&gt;&lt;/object&gt;&lt;object type=&quot;3&quot; unique_id=&quot;10020&quot;&gt;&lt;property id=&quot;20148&quot; value=&quot;5&quot;/&gt;&lt;property id=&quot;20300&quot; value=&quot;Slide 18 - &amp;quot;Contact Information &amp;quot;&quot;/&gt;&lt;property id=&quot;20307&quot; value=&quot;270&quot;/&gt;&lt;/object&gt;&lt;object type=&quot;3&quot; unique_id=&quot;10021&quot;&gt;&lt;property id=&quot;20148&quot; value=&quot;5&quot;/&gt;&lt;property id=&quot;20300&quot; value=&quot;Slide 19 - &amp;quot;   Tradeswomen Inc.  &amp;quot;&quot;/&gt;&lt;property id=&quot;20307&quot; value=&quot;271&quot;/&gt;&lt;/object&gt;&lt;object type=&quot;3&quot; unique_id=&quot;10022&quot;&gt;&lt;property id=&quot;20148&quot; value=&quot;5&quot;/&gt;&lt;property id=&quot;20300&quot; value=&quot;Slide 20 - &amp;quot;Building the Tradeswomen Community &amp;quot;&quot;/&gt;&lt;property id=&quot;20307&quot; value=&quot;292&quot;/&gt;&lt;/object&gt;&lt;object type=&quot;3&quot; unique_id=&quot;10023&quot;&gt;&lt;property id=&quot;20148&quot; value=&quot;5&quot;/&gt;&lt;property id=&quot;20300&quot; value=&quot;Slide 21 - &amp;quot;Building the Tradeswomen Community &amp;quot;&quot;/&gt;&lt;property id=&quot;20307&quot; value=&quot;272&quot;/&gt;&lt;/object&gt;&lt;object type=&quot;3&quot; unique_id=&quot;10024&quot;&gt;&lt;property id=&quot;20148&quot; value=&quot;5&quot;/&gt;&lt;property id=&quot;20300&quot; value=&quot;Slide 22 - &amp;quot;Building the Tradeswomen Community &amp;quot;&quot;/&gt;&lt;property id=&quot;20307&quot; value=&quot;273&quot;/&gt;&lt;/object&gt;&lt;object type=&quot;3&quot; unique_id=&quot;10025&quot;&gt;&lt;property id=&quot;20148&quot; value=&quot;5&quot;/&gt;&lt;property id=&quot;20300&quot; value=&quot;Slide 23 - &amp;quot;Building the Tradeswomen Community &amp;quot;&quot;/&gt;&lt;property id=&quot;20307&quot; value=&quot;274&quot;/&gt;&lt;/object&gt;&lt;object type=&quot;3&quot; unique_id=&quot;10026&quot;&gt;&lt;property id=&quot;20148&quot; value=&quot;5&quot;/&gt;&lt;property id=&quot;20300&quot; value=&quot;Slide 24 - &amp;quot;Building the Tradeswomen Community &amp;quot;&quot;/&gt;&lt;property id=&quot;20307&quot; value=&quot;275&quot;/&gt;&lt;/object&gt;&lt;object type=&quot;3&quot; unique_id=&quot;10027&quot;&gt;&lt;property id=&quot;20148&quot; value=&quot;5&quot;/&gt;&lt;property id=&quot;20300&quot; value=&quot;Slide 25 - &amp;quot;Contact Information &amp;quot;&quot;/&gt;&lt;property id=&quot;20307&quot; value=&quot;276&quot;/&gt;&lt;/object&gt;&lt;object type=&quot;3&quot; unique_id=&quot;10028&quot;&gt;&lt;property id=&quot;20148&quot; value=&quot;5&quot;/&gt;&lt;property id=&quot;20300&quot; value=&quot;Slide 26 - &amp;quot;   Chicago Women in Trades  &amp;quot;&quot;/&gt;&lt;property id=&quot;20307&quot; value=&quot;277&quot;/&gt;&lt;/object&gt;&lt;object type=&quot;3&quot; unique_id=&quot;10029&quot;&gt;&lt;property id=&quot;20148&quot; value=&quot;5&quot;/&gt;&lt;property id=&quot;20300&quot; value=&quot;Slide 27 - &amp;quot;Chicago Women in Trades&amp;quot;&quot;/&gt;&lt;property id=&quot;20307&quot; value=&quot;278&quot;/&gt;&lt;/object&gt;&lt;object type=&quot;3&quot; unique_id=&quot;10030&quot;&gt;&lt;property id=&quot;20148&quot; value=&quot;5&quot;/&gt;&lt;property id=&quot;20300&quot; value=&quot;Slide 28 - &amp;quot;Mentoring as a Retention Tool &amp;quot;&quot;/&gt;&lt;property id=&quot;20307&quot; value=&quot;279&quot;/&gt;&lt;/object&gt;&lt;object type=&quot;3&quot; unique_id=&quot;10031&quot;&gt;&lt;property id=&quot;20148&quot; value=&quot;5&quot;/&gt;&lt;property id=&quot;20300&quot; value=&quot;Slide 29 - &amp;quot;Communications Plan &amp;quot;&quot;/&gt;&lt;property id=&quot;20307&quot; value=&quot;280&quot;/&gt;&lt;/object&gt;&lt;object type=&quot;3&quot; unique_id=&quot;10032&quot;&gt;&lt;property id=&quot;20148&quot; value=&quot;5&quot;/&gt;&lt;property id=&quot;20300&quot; value=&quot;Slide 30 - &amp;quot;Skills &amp;amp; Strategies Development  &amp;quot;&quot;/&gt;&lt;property id=&quot;20307&quot; value=&quot;281&quot;/&gt;&lt;/object&gt;&lt;object type=&quot;3&quot; unique_id=&quot;10033&quot;&gt;&lt;property id=&quot;20148&quot; value=&quot;5&quot;/&gt;&lt;property id=&quot;20300&quot; value=&quot;Slide 31 - &amp;quot;Sustaining the Program   &amp;quot;&quot;/&gt;&lt;property id=&quot;20307&quot; value=&quot;282&quot;/&gt;&lt;/object&gt;&lt;object type=&quot;3&quot; unique_id=&quot;10034&quot;&gt;&lt;property id=&quot;20148&quot; value=&quot;5&quot;/&gt;&lt;property id=&quot;20300&quot; value=&quot;Slide 32 - &amp;quot;Contact Information &amp;quot;&quot;/&gt;&lt;property id=&quot;20307&quot; value=&quot;283&quot;/&gt;&lt;/object&gt;&lt;object type=&quot;3&quot; unique_id=&quot;10036&quot;&gt;&lt;property id=&quot;20148&quot; value=&quot;5&quot;/&gt;&lt;property id=&quot;20300&quot; value=&quot;Slide 34 - &amp;quot;Resources&amp;quot;&quot;/&gt;&lt;property id=&quot;20307&quot; value=&quot;285&quot;/&gt;&lt;/object&gt;&lt;object type=&quot;3&quot; unique_id=&quot;10037&quot;&gt;&lt;property id=&quot;20148&quot; value=&quot;5&quot;/&gt;&lt;property id=&quot;20300&quot; value=&quot;Slide 35 - &amp;quot;For More Information &amp;quot;&quot;/&gt;&lt;property id=&quot;20307&quot; value=&quot;286&quot;/&gt;&lt;/object&gt;&lt;object type=&quot;3&quot; unique_id=&quot;21716&quot;&gt;&lt;property id=&quot;20148&quot; value=&quot;5&quot;/&gt;&lt;property id=&quot;20300&quot; value=&quot;Slide 1 - &amp;quot;Best Practices in Retention &amp;amp;  Supportive Services of Women in the Construction Industry&amp;quot;&quot;/&gt;&lt;property id=&quot;20307&quot; value=&quot;294&quot;/&gt;&lt;/object&gt;&lt;object type=&quot;3&quot; unique_id=&quot;21717&quot;&gt;&lt;property id=&quot;20148&quot; value=&quot;5&quot;/&gt;&lt;property id=&quot;20300&quot; value=&quot;Slide 2&quot;/&gt;&lt;property id=&quot;20307&quot; value=&quot;293&quot;/&gt;&lt;/object&gt;&lt;object type=&quot;3&quot; unique_id=&quot;21990&quot;&gt;&lt;property id=&quot;20148&quot; value=&quot;5&quot;/&gt;&lt;property id=&quot;20300&quot; value=&quot;Slide 33&quot;/&gt;&lt;property id=&quot;20307&quot; value=&quot;295&quot;/&gt;&lt;/object&gt;&lt;object type=&quot;3&quot; unique_id=&quot;21991&quot;&gt;&lt;property id=&quot;20148&quot; value=&quot;5&quot;/&gt;&lt;property id=&quot;20300&quot; value=&quot;Slide 36&quot;/&gt;&lt;property id=&quot;20307&quot; value=&quot;296&quot;/&gt;&lt;/object&gt;&lt;/object&gt;&lt;object type=&quot;8&quot; unique_id=&quot;1007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1172</Words>
  <Application>Microsoft Office PowerPoint</Application>
  <PresentationFormat>On-screen Show (4:3)</PresentationFormat>
  <Paragraphs>309</Paragraphs>
  <Slides>36</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Franklin Gothic Medium</vt:lpstr>
      <vt:lpstr>Impact</vt:lpstr>
      <vt:lpstr>Myriad Pro</vt:lpstr>
      <vt:lpstr>Myriad Pro Cond</vt:lpstr>
      <vt:lpstr>Times New Roman</vt:lpstr>
      <vt:lpstr>Verdana</vt:lpstr>
      <vt:lpstr>Wingdings</vt:lpstr>
      <vt:lpstr>1_Office Theme</vt:lpstr>
      <vt:lpstr>Best Practices in Retention &amp;  Supportive Services of Women in the Construction Industry</vt:lpstr>
      <vt:lpstr>PowerPoint Presentation</vt:lpstr>
      <vt:lpstr>Moderator</vt:lpstr>
      <vt:lpstr>WANTO Overview</vt:lpstr>
      <vt:lpstr>PowerPoint Presentation</vt:lpstr>
      <vt:lpstr>Polling Question </vt:lpstr>
      <vt:lpstr>Presenters </vt:lpstr>
      <vt:lpstr>Presenters </vt:lpstr>
      <vt:lpstr>Why Retention Matters </vt:lpstr>
      <vt:lpstr>Barriers to Retention </vt:lpstr>
      <vt:lpstr>Barriers to Retention </vt:lpstr>
      <vt:lpstr>Removing the Barriers &amp; Improving Outcomes  </vt:lpstr>
      <vt:lpstr>Nontraditional Employment for Women</vt:lpstr>
      <vt:lpstr>NEW Candidate Intake Assessment</vt:lpstr>
      <vt:lpstr>NEW Candidate Intake Assessment</vt:lpstr>
      <vt:lpstr>NEW Supportive Services - Training</vt:lpstr>
      <vt:lpstr>NEW Supportive Services –  Throughout Apprenticeship &amp; Career</vt:lpstr>
      <vt:lpstr>Contact Information </vt:lpstr>
      <vt:lpstr>   Tradeswomen Inc.  </vt:lpstr>
      <vt:lpstr>Building the Tradeswomen Community </vt:lpstr>
      <vt:lpstr>Building the Tradeswomen Community </vt:lpstr>
      <vt:lpstr>Building the Tradeswomen Community </vt:lpstr>
      <vt:lpstr>Building the Tradeswomen Community </vt:lpstr>
      <vt:lpstr>Building the Tradeswomen Community </vt:lpstr>
      <vt:lpstr>Contact Information </vt:lpstr>
      <vt:lpstr>   Chicago Women in Trades  </vt:lpstr>
      <vt:lpstr>Chicago Women in Trades</vt:lpstr>
      <vt:lpstr>Mentoring as a Retention Tool </vt:lpstr>
      <vt:lpstr>Communications Plan </vt:lpstr>
      <vt:lpstr>Skills &amp; Strategies Development  </vt:lpstr>
      <vt:lpstr>Sustaining the Program   </vt:lpstr>
      <vt:lpstr>Contact Information </vt:lpstr>
      <vt:lpstr>PowerPoint Presentation</vt:lpstr>
      <vt:lpstr>Resources</vt:lpstr>
      <vt:lpstr>For More Information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Nontraditional Employment for Women</dc:title>
  <dc:creator>Jessica Suarez</dc:creator>
  <cp:lastModifiedBy>Brian Keating</cp:lastModifiedBy>
  <cp:revision>62</cp:revision>
  <dcterms:created xsi:type="dcterms:W3CDTF">2016-06-14T17:57:39Z</dcterms:created>
  <dcterms:modified xsi:type="dcterms:W3CDTF">2016-06-20T15:34:11Z</dcterms:modified>
</cp:coreProperties>
</file>