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7.xml" ContentType="application/vnd.openxmlformats-officedocument.drawingml.chart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drawings/drawing1.xml" ContentType="application/vnd.openxmlformats-officedocument.drawingml.chartshapes+xml"/>
  <Override PartName="/ppt/notesSlides/notesSlide31.xml" ContentType="application/vnd.openxmlformats-officedocument.presentationml.notesSlide+xml"/>
  <Override PartName="/ppt/charts/chart10.xml" ContentType="application/vnd.openxmlformats-officedocument.drawingml.chart+xml"/>
  <Override PartName="/ppt/drawings/drawing2.xml" ContentType="application/vnd.openxmlformats-officedocument.drawingml.chartshapes+xml"/>
  <Override PartName="/ppt/charts/chart11.xml" ContentType="application/vnd.openxmlformats-officedocument.drawingml.chart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charts/chart12.xml" ContentType="application/vnd.openxmlformats-officedocument.drawingml.chart+xml"/>
  <Override PartName="/ppt/drawings/drawing3.xml" ContentType="application/vnd.openxmlformats-officedocument.drawingml.chartshapes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273" r:id="rId2"/>
    <p:sldId id="256" r:id="rId3"/>
    <p:sldId id="264" r:id="rId4"/>
    <p:sldId id="275" r:id="rId5"/>
    <p:sldId id="259" r:id="rId6"/>
    <p:sldId id="260" r:id="rId7"/>
    <p:sldId id="316" r:id="rId8"/>
    <p:sldId id="265" r:id="rId9"/>
    <p:sldId id="270" r:id="rId10"/>
    <p:sldId id="258" r:id="rId11"/>
    <p:sldId id="317" r:id="rId12"/>
    <p:sldId id="318" r:id="rId13"/>
    <p:sldId id="319" r:id="rId14"/>
    <p:sldId id="320" r:id="rId15"/>
    <p:sldId id="322" r:id="rId16"/>
    <p:sldId id="321" r:id="rId17"/>
    <p:sldId id="338" r:id="rId18"/>
    <p:sldId id="331" r:id="rId19"/>
    <p:sldId id="332" r:id="rId20"/>
    <p:sldId id="345" r:id="rId21"/>
    <p:sldId id="337" r:id="rId22"/>
    <p:sldId id="339" r:id="rId23"/>
    <p:sldId id="323" r:id="rId24"/>
    <p:sldId id="324" r:id="rId25"/>
    <p:sldId id="325" r:id="rId26"/>
    <p:sldId id="326" r:id="rId27"/>
    <p:sldId id="344" r:id="rId28"/>
    <p:sldId id="329" r:id="rId29"/>
    <p:sldId id="334" r:id="rId30"/>
    <p:sldId id="335" r:id="rId31"/>
    <p:sldId id="336" r:id="rId32"/>
    <p:sldId id="341" r:id="rId33"/>
    <p:sldId id="342" r:id="rId34"/>
    <p:sldId id="267" r:id="rId35"/>
    <p:sldId id="328" r:id="rId36"/>
    <p:sldId id="304" r:id="rId37"/>
    <p:sldId id="263" r:id="rId38"/>
    <p:sldId id="268" r:id="rId39"/>
    <p:sldId id="314" r:id="rId40"/>
    <p:sldId id="269" r:id="rId41"/>
  </p:sldIdLst>
  <p:sldSz cx="9144000" cy="6858000" type="screen4x3"/>
  <p:notesSz cx="7010400" cy="9296400"/>
  <p:custDataLst>
    <p:tags r:id="rId4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75B8"/>
    <a:srgbClr val="9D1C30"/>
    <a:srgbClr val="004874"/>
    <a:srgbClr val="275A99"/>
    <a:srgbClr val="124D95"/>
    <a:srgbClr val="002C47"/>
    <a:srgbClr val="041F36"/>
    <a:srgbClr val="7A232E"/>
    <a:srgbClr val="B85759"/>
    <a:srgbClr val="4A7E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36" autoAdjust="0"/>
    <p:restoredTop sz="59567" autoAdjust="0"/>
  </p:normalViewPr>
  <p:slideViewPr>
    <p:cSldViewPr snapToGrid="0">
      <p:cViewPr varScale="1">
        <p:scale>
          <a:sx n="43" d="100"/>
          <a:sy n="43" d="100"/>
        </p:scale>
        <p:origin x="223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8" d="100"/>
        <a:sy n="108" d="100"/>
      </p:scale>
      <p:origin x="0" y="128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eta-940-01\shared\brg\5%20-%20H1B%20Skills%20Training%20Grants\5%20-%20Ready%20to%20Work\007%20-%20Training%20&amp;%20TA\RTW%20Technical%20Assistance\Customized%20Grantee%20TA\Webinars\Data%20Driven%20Decisions\Grant%20Data%20Indicators%20Tool_2014-1006%20Sample-%20New%20ALL%20RTW.xlsx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sbs\share\NEW%20SHARED%20DRIVE%202007-2010\Maryland%20Tech%20Connection\Reporting\MTC%20Dashboard_New%20Goals%20-%20Yr2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bs\share\NEW%20SHARED%20DRIVE%202007-2010\Maryland%20Tech%20Connection\Reporting\MTC%20Dashboard_New%20Goals%20-%20Yr2.xlsx" TargetMode="Externa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\\sbs\share\NEW%20SHARED%20DRIVE%202007-2010\Maryland%20Tech%20Connection\Reporting\Site%20Metrics\New%20MTC%20Outcomes%20by%20Site_5.31.16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eta-940-01\shared\brg\5%20-%20H1B%20Skills%20Training%20Grants\5%20-%20Ready%20to%20Work\007%20-%20Training%20&amp;%20TA\RTW%20Technical%20Assistance\Customized%20Grantee%20TA\Webinars\Data%20Driven%20Decisions\Grant%20Data%20Indicators%20Tool%20KEVIN%20Redone%20RTW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eta-940-01\shared\brg\5%20-%20H1B%20Skills%20Training%20Grants\5%20-%20Ready%20to%20Work\007%20-%20Training%20&amp;%20TA\RTW%20Technical%20Assistance\Customized%20Grantee%20TA\Webinars\Data%20Driven%20Decisions\Grant%20Data%20Indicators%20Tool%20KEVIN%20Redone%20RTW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eta-940-01\shared\brg\5%20-%20H1B%20Skills%20Training%20Grants\5%20-%20Ready%20to%20Work\007%20-%20Training%20&amp;%20TA\RTW%20Technical%20Assistance\Customized%20Grantee%20TA\Webinars\Data%20Driven%20Decisions\Grant%20Data%20Indicators%20Tool_2014-1006%20Sample-%20New%20ALL%20RTW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eta-940-01\shared\brg\5%20-%20H1B%20Skills%20Training%20Grants\5%20-%20Ready%20to%20Work\007%20-%20Training%20&amp;%20TA\RTW%20Technical%20Assistance\Customized%20Grantee%20TA\Webinars\Data%20Driven%20Decisions\Grant%20Data%20Indicators%20Tool_2014-1006%20Sample-%20New%20ALL%20RTW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eta-940-01\shared\brg\5%20-%20H1B%20Skills%20Training%20Grants\5%20-%20Ready%20to%20Work\007%20-%20Training%20&amp;%20TA\RTW%20Technical%20Assistance\Customized%20Grantee%20TA\Webinars\Data%20Driven%20Decisions\Grant%20Data%20Indicators%20Tool_2014-1006%20Sample-%20New%20ALL%20RTW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eta-940-01\shared\brg\5%20-%20H1B%20Skills%20Training%20Grants\5%20-%20Ready%20to%20Work\007%20-%20Training%20&amp;%20TA\RTW%20Technical%20Assistance\Customized%20Grantee%20TA\Webinars\Data%20Driven%20Decisions\Grant%20Data%20Indicators%20Tool_2014-1006%20Sample-%20New%20ALL%20RTW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sbs\share\NEW%20SHARED%20DRIVE%202007-2010\Maryland%20Tech%20Connection\Reporting\Site%20Metrics\New%20MTC%20Outcomes%20by%20Site_5.31.16.xlsx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sbs\share\NEW%20SHARED%20DRIVE%202007-2010\Maryland%20Tech%20Connection\Reporting\MTC%20Dashboard_New%20Goals%20-%20Yr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en-US" sz="1400" dirty="0"/>
              <a:t>Participant Progression </a:t>
            </a:r>
          </a:p>
        </c:rich>
      </c:tx>
      <c:layout>
        <c:manualLayout>
          <c:xMode val="edge"/>
          <c:yMode val="edge"/>
          <c:x val="0.25932230556945662"/>
          <c:y val="0"/>
        </c:manualLayout>
      </c:layout>
      <c:overlay val="0"/>
    </c:title>
    <c:autoTitleDeleted val="0"/>
    <c:view3D>
      <c:rotX val="0"/>
      <c:rotY val="20"/>
      <c:depthPercent val="30"/>
      <c:rAngAx val="1"/>
    </c:view3D>
    <c:floor>
      <c:thickness val="0"/>
      <c:spPr>
        <a:solidFill>
          <a:schemeClr val="accent3">
            <a:lumMod val="60000"/>
            <a:lumOff val="40000"/>
          </a:schemeClr>
        </a:solidFill>
        <a:ln w="6350">
          <a:solidFill>
            <a:schemeClr val="tx1"/>
          </a:solidFill>
        </a:ln>
      </c:spPr>
    </c:floor>
    <c:sideWall>
      <c:thickness val="0"/>
      <c:spPr>
        <a:effectLst/>
        <a:scene3d>
          <a:camera prst="orthographicFront"/>
          <a:lightRig rig="threePt" dir="t"/>
        </a:scene3d>
        <a:sp3d/>
      </c:spPr>
    </c:sideWall>
    <c:backWall>
      <c:thickness val="0"/>
      <c:spPr>
        <a:effectLst/>
        <a:scene3d>
          <a:camera prst="orthographicFront"/>
          <a:lightRig rig="threePt" dir="t"/>
        </a:scene3d>
        <a:sp3d/>
      </c:spPr>
    </c:backWall>
    <c:plotArea>
      <c:layout>
        <c:manualLayout>
          <c:layoutTarget val="inner"/>
          <c:xMode val="edge"/>
          <c:yMode val="edge"/>
          <c:x val="0.13904101669979022"/>
          <c:y val="8.6706674516119978E-2"/>
          <c:w val="0.86095898330020981"/>
          <c:h val="0.63815325122521438"/>
        </c:manualLayout>
      </c:layout>
      <c:bar3DChart>
        <c:barDir val="col"/>
        <c:grouping val="stacked"/>
        <c:varyColors val="0"/>
        <c:ser>
          <c:idx val="0"/>
          <c:order val="0"/>
          <c:tx>
            <c:v>Achieved</c:v>
          </c:tx>
          <c:spPr>
            <a:ln>
              <a:solidFill>
                <a:schemeClr val="tx2">
                  <a:lumMod val="50000"/>
                </a:schemeClr>
              </a:solidFill>
            </a:ln>
          </c:spPr>
          <c:invertIfNegative val="0"/>
          <c:dLbls>
            <c:dLbl>
              <c:idx val="0"/>
              <c:layout>
                <c:manualLayout>
                  <c:x val="-1.7304187318879524E-17"/>
                  <c:y val="3.79089295179969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24F-4F15-A431-D464CCE85AD7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anchor="t" anchorCtr="0"/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Output!$E$10:$E$16</c:f>
              <c:strCache>
                <c:ptCount val="3"/>
                <c:pt idx="0">
                  <c:v>BeganTraining</c:v>
                </c:pt>
                <c:pt idx="1">
                  <c:v>Completed Education/Job Training</c:v>
                </c:pt>
                <c:pt idx="2">
                  <c:v>Received Credential</c:v>
                </c:pt>
              </c:strCache>
              <c:extLst/>
            </c:strRef>
          </c:cat>
          <c:val>
            <c:numRef>
              <c:f>Output!$F$10:$F$16</c:f>
              <c:numCache>
                <c:formatCode>#,##0</c:formatCode>
                <c:ptCount val="3"/>
                <c:pt idx="0">
                  <c:v>2509</c:v>
                </c:pt>
                <c:pt idx="1">
                  <c:v>867</c:v>
                </c:pt>
                <c:pt idx="2">
                  <c:v>504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524F-4F15-A431-D464CCE85AD7}"/>
            </c:ext>
          </c:extLst>
        </c:ser>
        <c:ser>
          <c:idx val="1"/>
          <c:order val="1"/>
          <c:tx>
            <c:v>Needed to Hit Target</c:v>
          </c:tx>
          <c:spPr>
            <a:solidFill>
              <a:schemeClr val="accent3">
                <a:lumMod val="75000"/>
                <a:alpha val="65000"/>
              </a:schemeClr>
            </a:solidFill>
            <a:ln w="12700">
              <a:solidFill>
                <a:schemeClr val="accent3">
                  <a:lumMod val="50000"/>
                </a:scheme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i="1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Output!$E$10:$E$16</c:f>
              <c:strCache>
                <c:ptCount val="3"/>
                <c:pt idx="0">
                  <c:v>BeganTraining</c:v>
                </c:pt>
                <c:pt idx="1">
                  <c:v>Completed Education/Job Training</c:v>
                </c:pt>
                <c:pt idx="2">
                  <c:v>Received Credential</c:v>
                </c:pt>
              </c:strCache>
              <c:extLst/>
            </c:strRef>
          </c:cat>
          <c:val>
            <c:numRef>
              <c:f>Output!$G$10:$G$16</c:f>
              <c:numCache>
                <c:formatCode>#,##0</c:formatCode>
                <c:ptCount val="3"/>
                <c:pt idx="0">
                  <c:v>9677</c:v>
                </c:pt>
                <c:pt idx="1">
                  <c:v>9740</c:v>
                </c:pt>
                <c:pt idx="2">
                  <c:v>7153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524F-4F15-A431-D464CCE85AD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gapDepth val="95"/>
        <c:shape val="box"/>
        <c:axId val="81964032"/>
        <c:axId val="46508288"/>
        <c:axId val="0"/>
      </c:bar3DChart>
      <c:catAx>
        <c:axId val="8196403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txPr>
          <a:bodyPr/>
          <a:lstStyle/>
          <a:p>
            <a:pPr>
              <a:defRPr sz="1000" b="1">
                <a:latin typeface="+mn-lt"/>
              </a:defRPr>
            </a:pPr>
            <a:endParaRPr lang="en-US"/>
          </a:p>
        </c:txPr>
        <c:crossAx val="46508288"/>
        <c:crosses val="autoZero"/>
        <c:auto val="1"/>
        <c:lblAlgn val="ctr"/>
        <c:lblOffset val="100"/>
        <c:noMultiLvlLbl val="0"/>
      </c:catAx>
      <c:valAx>
        <c:axId val="4650828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Total Participants</a:t>
                </a:r>
              </a:p>
            </c:rich>
          </c:tx>
          <c:overlay val="0"/>
        </c:title>
        <c:numFmt formatCode="#,##0" sourceLinked="1"/>
        <c:majorTickMark val="out"/>
        <c:minorTickMark val="none"/>
        <c:tickLblPos val="nextTo"/>
        <c:crossAx val="8196403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5.5992217972162396E-2"/>
          <c:y val="0.84791290785161311"/>
          <c:w val="0.87305669170844669"/>
          <c:h val="0.13343196119632886"/>
        </c:manualLayout>
      </c:layout>
      <c:overlay val="0"/>
      <c:txPr>
        <a:bodyPr/>
        <a:lstStyle/>
        <a:p>
          <a:pPr>
            <a:defRPr sz="1000" b="1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doughnutChart>
        <c:varyColors val="1"/>
        <c:ser>
          <c:idx val="0"/>
          <c:order val="0"/>
          <c:dPt>
            <c:idx val="1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1-B21E-4816-ABF5-63C0699D4D8C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3-B21E-4816-ABF5-63C0699D4D8C}"/>
              </c:ext>
            </c:extLst>
          </c:dPt>
          <c:dPt>
            <c:idx val="3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5-B21E-4816-ABF5-63C0699D4D8C}"/>
              </c:ext>
            </c:extLst>
          </c:dPt>
          <c:dPt>
            <c:idx val="4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7-B21E-4816-ABF5-63C0699D4D8C}"/>
              </c:ext>
            </c:extLst>
          </c:dPt>
          <c:dPt>
            <c:idx val="5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9-B21E-4816-ABF5-63C0699D4D8C}"/>
              </c:ext>
            </c:extLst>
          </c:dPt>
          <c:val>
            <c:numRef>
              <c:f>Charts!$B$2:$B$7</c:f>
              <c:numCache>
                <c:formatCode>General</c:formatCode>
                <c:ptCount val="6"/>
                <c:pt idx="0">
                  <c:v>0</c:v>
                </c:pt>
                <c:pt idx="1">
                  <c:v>25</c:v>
                </c:pt>
                <c:pt idx="2">
                  <c:v>25</c:v>
                </c:pt>
                <c:pt idx="3">
                  <c:v>25</c:v>
                </c:pt>
                <c:pt idx="4">
                  <c:v>25</c:v>
                </c:pt>
                <c:pt idx="5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21E-4816-ABF5-63C0699D4D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70"/>
        <c:holeSize val="50"/>
      </c:doughnutChart>
      <c:pieChart>
        <c:varyColors val="1"/>
        <c:ser>
          <c:idx val="1"/>
          <c:order val="1"/>
          <c:dPt>
            <c:idx val="0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C-B21E-4816-ABF5-63C0699D4D8C}"/>
              </c:ext>
            </c:extLst>
          </c:dPt>
          <c:dPt>
            <c:idx val="1"/>
            <c:bubble3D val="0"/>
            <c:spPr>
              <a:solidFill>
                <a:schemeClr val="tx1"/>
              </a:solidFill>
            </c:spPr>
            <c:extLst>
              <c:ext xmlns:c16="http://schemas.microsoft.com/office/drawing/2014/chart" uri="{C3380CC4-5D6E-409C-BE32-E72D297353CC}">
                <c16:uniqueId val="{0000000E-B21E-4816-ABF5-63C0699D4D8C}"/>
              </c:ext>
            </c:extLst>
          </c:dPt>
          <c:dPt>
            <c:idx val="2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10-B21E-4816-ABF5-63C0699D4D8C}"/>
              </c:ext>
            </c:extLst>
          </c:dPt>
          <c:val>
            <c:numRef>
              <c:f>Charts!$E$2:$E$4</c:f>
              <c:numCache>
                <c:formatCode>General</c:formatCode>
                <c:ptCount val="3"/>
                <c:pt idx="0" formatCode="0">
                  <c:v>49.466192170818509</c:v>
                </c:pt>
                <c:pt idx="1">
                  <c:v>1</c:v>
                </c:pt>
                <c:pt idx="2">
                  <c:v>149.53380782918148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B21E-4816-ABF5-63C0699D4D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70"/>
      </c:pieChart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400"/>
              <a:t>Enrolled</a:t>
            </a:r>
            <a:endParaRPr lang="en-US"/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'Site Charts'!$A$10</c:f>
              <c:strCache>
                <c:ptCount val="1"/>
                <c:pt idx="0">
                  <c:v>Enrolled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'Site Charts'!$B$9:$G$9</c:f>
              <c:strCache>
                <c:ptCount val="6"/>
                <c:pt idx="0">
                  <c:v>Laurel</c:v>
                </c:pt>
                <c:pt idx="1">
                  <c:v>Balt. City</c:v>
                </c:pt>
                <c:pt idx="2">
                  <c:v>Balt County</c:v>
                </c:pt>
                <c:pt idx="3">
                  <c:v>Mont/Fred</c:v>
                </c:pt>
                <c:pt idx="4">
                  <c:v>SoMD</c:v>
                </c:pt>
                <c:pt idx="5">
                  <c:v>Susquehanna</c:v>
                </c:pt>
              </c:strCache>
            </c:strRef>
          </c:cat>
          <c:val>
            <c:numRef>
              <c:f>'Site Charts'!$B$10:$G$10</c:f>
              <c:numCache>
                <c:formatCode>General</c:formatCode>
                <c:ptCount val="6"/>
                <c:pt idx="0">
                  <c:v>24</c:v>
                </c:pt>
                <c:pt idx="1">
                  <c:v>23</c:v>
                </c:pt>
                <c:pt idx="2">
                  <c:v>46</c:v>
                </c:pt>
                <c:pt idx="3">
                  <c:v>18</c:v>
                </c:pt>
                <c:pt idx="4">
                  <c:v>20</c:v>
                </c:pt>
                <c:pt idx="5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48-4E64-AA82-F4CB67EEDE3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52592896"/>
        <c:axId val="47177728"/>
      </c:barChart>
      <c:catAx>
        <c:axId val="15259289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crossAx val="47177728"/>
        <c:crosses val="autoZero"/>
        <c:auto val="1"/>
        <c:lblAlgn val="ctr"/>
        <c:lblOffset val="100"/>
        <c:noMultiLvlLbl val="0"/>
      </c:catAx>
      <c:valAx>
        <c:axId val="47177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5259289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="1" dirty="0"/>
              <a:t>Deliverable Trends Across Sites - Grant to Date</a:t>
            </a:r>
          </a:p>
        </c:rich>
      </c:tx>
      <c:layout>
        <c:manualLayout>
          <c:xMode val="edge"/>
          <c:yMode val="edge"/>
          <c:x val="0.10093916605881517"/>
          <c:y val="2.2494645565862552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Data!$L$29</c:f>
              <c:strCache>
                <c:ptCount val="1"/>
                <c:pt idx="0">
                  <c:v>Enrolled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Data!$K$30:$K$34</c:f>
              <c:strCache>
                <c:ptCount val="4"/>
                <c:pt idx="0">
                  <c:v>Y1Q3</c:v>
                </c:pt>
                <c:pt idx="1">
                  <c:v>Y1Q4</c:v>
                </c:pt>
                <c:pt idx="2">
                  <c:v>Y2Q1</c:v>
                </c:pt>
                <c:pt idx="3">
                  <c:v>Y2Q2</c:v>
                </c:pt>
              </c:strCache>
            </c:strRef>
          </c:cat>
          <c:val>
            <c:numRef>
              <c:f>Data!$L$30:$L$34</c:f>
              <c:numCache>
                <c:formatCode>General</c:formatCode>
                <c:ptCount val="4"/>
                <c:pt idx="0">
                  <c:v>44</c:v>
                </c:pt>
                <c:pt idx="1">
                  <c:v>57</c:v>
                </c:pt>
                <c:pt idx="2">
                  <c:v>71</c:v>
                </c:pt>
                <c:pt idx="3">
                  <c:v>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AA9-4EF9-8F3F-33433A6D8015}"/>
            </c:ext>
          </c:extLst>
        </c:ser>
        <c:ser>
          <c:idx val="1"/>
          <c:order val="1"/>
          <c:tx>
            <c:strRef>
              <c:f>Data!$M$29</c:f>
              <c:strCache>
                <c:ptCount val="1"/>
                <c:pt idx="0">
                  <c:v>Intensive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Data!$K$30:$K$34</c:f>
              <c:strCache>
                <c:ptCount val="4"/>
                <c:pt idx="0">
                  <c:v>Y1Q3</c:v>
                </c:pt>
                <c:pt idx="1">
                  <c:v>Y1Q4</c:v>
                </c:pt>
                <c:pt idx="2">
                  <c:v>Y2Q1</c:v>
                </c:pt>
                <c:pt idx="3">
                  <c:v>Y2Q2</c:v>
                </c:pt>
              </c:strCache>
            </c:strRef>
          </c:cat>
          <c:val>
            <c:numRef>
              <c:f>Data!$M$30:$M$34</c:f>
              <c:numCache>
                <c:formatCode>General</c:formatCode>
                <c:ptCount val="4"/>
                <c:pt idx="0">
                  <c:v>21</c:v>
                </c:pt>
                <c:pt idx="1">
                  <c:v>79</c:v>
                </c:pt>
                <c:pt idx="2">
                  <c:v>61</c:v>
                </c:pt>
                <c:pt idx="3">
                  <c:v>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AA9-4EF9-8F3F-33433A6D8015}"/>
            </c:ext>
          </c:extLst>
        </c:ser>
        <c:ser>
          <c:idx val="2"/>
          <c:order val="2"/>
          <c:tx>
            <c:strRef>
              <c:f>Data!$N$29</c:f>
              <c:strCache>
                <c:ptCount val="1"/>
                <c:pt idx="0">
                  <c:v>Entered Training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Data!$K$30:$K$34</c:f>
              <c:strCache>
                <c:ptCount val="4"/>
                <c:pt idx="0">
                  <c:v>Y1Q3</c:v>
                </c:pt>
                <c:pt idx="1">
                  <c:v>Y1Q4</c:v>
                </c:pt>
                <c:pt idx="2">
                  <c:v>Y2Q1</c:v>
                </c:pt>
                <c:pt idx="3">
                  <c:v>Y2Q2</c:v>
                </c:pt>
              </c:strCache>
            </c:strRef>
          </c:cat>
          <c:val>
            <c:numRef>
              <c:f>Data!$N$30:$N$34</c:f>
              <c:numCache>
                <c:formatCode>General</c:formatCode>
                <c:ptCount val="4"/>
                <c:pt idx="0">
                  <c:v>4</c:v>
                </c:pt>
                <c:pt idx="1">
                  <c:v>35</c:v>
                </c:pt>
                <c:pt idx="2">
                  <c:v>30</c:v>
                </c:pt>
                <c:pt idx="3">
                  <c:v>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AA9-4EF9-8F3F-33433A6D8015}"/>
            </c:ext>
          </c:extLst>
        </c:ser>
        <c:ser>
          <c:idx val="3"/>
          <c:order val="3"/>
          <c:tx>
            <c:strRef>
              <c:f>Data!$O$29</c:f>
              <c:strCache>
                <c:ptCount val="1"/>
                <c:pt idx="0">
                  <c:v>Completed Training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Data!$K$30:$K$34</c:f>
              <c:strCache>
                <c:ptCount val="4"/>
                <c:pt idx="0">
                  <c:v>Y1Q3</c:v>
                </c:pt>
                <c:pt idx="1">
                  <c:v>Y1Q4</c:v>
                </c:pt>
                <c:pt idx="2">
                  <c:v>Y2Q1</c:v>
                </c:pt>
                <c:pt idx="3">
                  <c:v>Y2Q2</c:v>
                </c:pt>
              </c:strCache>
            </c:strRef>
          </c:cat>
          <c:val>
            <c:numRef>
              <c:f>Data!$O$30:$O$34</c:f>
              <c:numCache>
                <c:formatCode>General</c:formatCode>
                <c:ptCount val="4"/>
                <c:pt idx="0">
                  <c:v>2</c:v>
                </c:pt>
                <c:pt idx="1">
                  <c:v>9</c:v>
                </c:pt>
                <c:pt idx="2">
                  <c:v>17</c:v>
                </c:pt>
                <c:pt idx="3">
                  <c:v>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AA9-4EF9-8F3F-33433A6D8015}"/>
            </c:ext>
          </c:extLst>
        </c:ser>
        <c:ser>
          <c:idx val="4"/>
          <c:order val="4"/>
          <c:tx>
            <c:strRef>
              <c:f>Data!$P$29</c:f>
              <c:strCache>
                <c:ptCount val="1"/>
                <c:pt idx="0">
                  <c:v>Credential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strRef>
              <c:f>Data!$K$30:$K$34</c:f>
              <c:strCache>
                <c:ptCount val="4"/>
                <c:pt idx="0">
                  <c:v>Y1Q3</c:v>
                </c:pt>
                <c:pt idx="1">
                  <c:v>Y1Q4</c:v>
                </c:pt>
                <c:pt idx="2">
                  <c:v>Y2Q1</c:v>
                </c:pt>
                <c:pt idx="3">
                  <c:v>Y2Q2</c:v>
                </c:pt>
              </c:strCache>
            </c:strRef>
          </c:cat>
          <c:val>
            <c:numRef>
              <c:f>Data!$P$30:$P$34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4</c:v>
                </c:pt>
                <c:pt idx="3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3AA9-4EF9-8F3F-33433A6D8015}"/>
            </c:ext>
          </c:extLst>
        </c:ser>
        <c:ser>
          <c:idx val="5"/>
          <c:order val="5"/>
          <c:tx>
            <c:strRef>
              <c:f>Data!$Q$29</c:f>
              <c:strCache>
                <c:ptCount val="1"/>
                <c:pt idx="0">
                  <c:v>Employed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strRef>
              <c:f>Data!$K$30:$K$34</c:f>
              <c:strCache>
                <c:ptCount val="4"/>
                <c:pt idx="0">
                  <c:v>Y1Q3</c:v>
                </c:pt>
                <c:pt idx="1">
                  <c:v>Y1Q4</c:v>
                </c:pt>
                <c:pt idx="2">
                  <c:v>Y2Q1</c:v>
                </c:pt>
                <c:pt idx="3">
                  <c:v>Y2Q2</c:v>
                </c:pt>
              </c:strCache>
            </c:strRef>
          </c:cat>
          <c:val>
            <c:numRef>
              <c:f>Data!$Q$30:$Q$34</c:f>
              <c:numCache>
                <c:formatCode>General</c:formatCode>
                <c:ptCount val="4"/>
                <c:pt idx="0">
                  <c:v>0</c:v>
                </c:pt>
                <c:pt idx="1">
                  <c:v>7</c:v>
                </c:pt>
                <c:pt idx="2">
                  <c:v>9</c:v>
                </c:pt>
                <c:pt idx="3">
                  <c:v>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3AA9-4EF9-8F3F-33433A6D80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2369664"/>
        <c:axId val="47180032"/>
      </c:lineChart>
      <c:catAx>
        <c:axId val="152369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180032"/>
        <c:crosses val="autoZero"/>
        <c:auto val="1"/>
        <c:lblAlgn val="ctr"/>
        <c:lblOffset val="100"/>
        <c:noMultiLvlLbl val="0"/>
      </c:catAx>
      <c:valAx>
        <c:axId val="47180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369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400" b="1">
                <a:solidFill>
                  <a:sysClr val="windowText" lastClr="000000"/>
                </a:solidFill>
              </a:rPr>
              <a:t>Unemployed Worker</a:t>
            </a:r>
            <a:r>
              <a:rPr lang="en-US" sz="1400" b="1" baseline="0">
                <a:solidFill>
                  <a:sysClr val="windowText" lastClr="000000"/>
                </a:solidFill>
              </a:rPr>
              <a:t> Employment Outcomes</a:t>
            </a:r>
            <a:endParaRPr lang="en-US" sz="1400" b="1">
              <a:solidFill>
                <a:sysClr val="windowText" lastClr="000000"/>
              </a:solidFill>
            </a:endParaRPr>
          </a:p>
        </c:rich>
      </c:tx>
      <c:layout>
        <c:manualLayout>
          <c:xMode val="edge"/>
          <c:yMode val="edge"/>
          <c:x val="0.1459266322178478"/>
          <c:y val="2.1253483182443605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0"/>
      <c:rotY val="1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1"/>
          <c:order val="0"/>
          <c:tx>
            <c:v>Achieved</c:v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  <a:sp3d>
              <a:contourClr>
                <a:schemeClr val="tx1"/>
              </a:contourClr>
            </a:sp3d>
          </c:spPr>
          <c:invertIfNegative val="0"/>
          <c:dLbls>
            <c:spPr>
              <a:solidFill>
                <a:sysClr val="window" lastClr="FFFFFF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Output!$E$14</c:f>
              <c:strCache>
                <c:ptCount val="1"/>
                <c:pt idx="0">
                  <c:v>Unemployed Entered Employment</c:v>
                </c:pt>
              </c:strCache>
            </c:strRef>
          </c:cat>
          <c:val>
            <c:numRef>
              <c:f>Output!$F$14</c:f>
              <c:numCache>
                <c:formatCode>#,##0</c:formatCode>
                <c:ptCount val="1"/>
                <c:pt idx="0">
                  <c:v>1120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8C-43B3-921A-CE7D0CB2001F}"/>
            </c:ext>
          </c:extLst>
        </c:ser>
        <c:ser>
          <c:idx val="0"/>
          <c:order val="1"/>
          <c:tx>
            <c:v>Needed to Hit Target</c:v>
          </c:tx>
          <c:spPr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  <a:sp3d>
              <a:contourClr>
                <a:schemeClr val="tx1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Output!$E$14</c:f>
              <c:strCache>
                <c:ptCount val="1"/>
                <c:pt idx="0">
                  <c:v>Unemployed Entered Employment</c:v>
                </c:pt>
              </c:strCache>
            </c:strRef>
          </c:cat>
          <c:val>
            <c:numRef>
              <c:f>Output!$G$14</c:f>
              <c:numCache>
                <c:formatCode>#,##0</c:formatCode>
                <c:ptCount val="1"/>
                <c:pt idx="0">
                  <c:v>10657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68C-43B3-921A-CE7D0CB200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2255360"/>
        <c:axId val="41555008"/>
        <c:axId val="0"/>
      </c:bar3DChart>
      <c:catAx>
        <c:axId val="42255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555008"/>
        <c:crosses val="autoZero"/>
        <c:auto val="1"/>
        <c:lblAlgn val="ctr"/>
        <c:lblOffset val="100"/>
        <c:noMultiLvlLbl val="0"/>
      </c:catAx>
      <c:valAx>
        <c:axId val="41555008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255360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90701049716698179"/>
          <c:w val="0.89999986994864289"/>
          <c:h val="6.875921197134744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400" b="1">
                <a:solidFill>
                  <a:sysClr val="windowText" lastClr="000000"/>
                </a:solidFill>
              </a:rPr>
              <a:t>Employed Worker</a:t>
            </a:r>
            <a:r>
              <a:rPr lang="en-US" sz="1400" b="1" baseline="0">
                <a:solidFill>
                  <a:sysClr val="windowText" lastClr="000000"/>
                </a:solidFill>
              </a:rPr>
              <a:t> Employment Outcomes</a:t>
            </a:r>
            <a:endParaRPr lang="en-US" sz="1400" b="1">
              <a:solidFill>
                <a:sysClr val="windowText" lastClr="000000"/>
              </a:solidFill>
            </a:endParaRPr>
          </a:p>
        </c:rich>
      </c:tx>
      <c:layout>
        <c:manualLayout>
          <c:xMode val="edge"/>
          <c:yMode val="edge"/>
          <c:x val="8.015442354359309E-2"/>
          <c:y val="1.8541764403469514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0"/>
      <c:rotY val="1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3870287093144413"/>
          <c:y val="0.21326468189451134"/>
          <c:w val="0.72881216411953076"/>
          <c:h val="0.56177144472504348"/>
        </c:manualLayout>
      </c:layout>
      <c:bar3DChart>
        <c:barDir val="col"/>
        <c:grouping val="stacked"/>
        <c:varyColors val="0"/>
        <c:ser>
          <c:idx val="0"/>
          <c:order val="0"/>
          <c:tx>
            <c:v>Achieved</c:v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  <a:sp3d>
              <a:contourClr>
                <a:schemeClr val="tx1"/>
              </a:contourClr>
            </a:sp3d>
          </c:spPr>
          <c:invertIfNegative val="0"/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Output!$E$20</c:f>
              <c:strCache>
                <c:ptCount val="1"/>
                <c:pt idx="0">
                  <c:v>Employed Advanced to New Employment</c:v>
                </c:pt>
              </c:strCache>
            </c:strRef>
          </c:cat>
          <c:val>
            <c:numRef>
              <c:f>Output!$F$20</c:f>
              <c:numCache>
                <c:formatCode>#,##0</c:formatCode>
                <c:ptCount val="1"/>
                <c:pt idx="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C8-4843-94E7-18BD362D899F}"/>
            </c:ext>
          </c:extLst>
        </c:ser>
        <c:ser>
          <c:idx val="1"/>
          <c:order val="1"/>
          <c:tx>
            <c:v>Needed to Hit Target</c:v>
          </c:tx>
          <c:spPr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  <a:sp3d>
              <a:contourClr>
                <a:schemeClr val="tx1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Output!$E$20</c:f>
              <c:strCache>
                <c:ptCount val="1"/>
                <c:pt idx="0">
                  <c:v>Employed Advanced to New Employment</c:v>
                </c:pt>
              </c:strCache>
            </c:strRef>
          </c:cat>
          <c:val>
            <c:numRef>
              <c:f>Output!$G$20</c:f>
              <c:numCache>
                <c:formatCode>#,##0</c:formatCode>
                <c:ptCount val="1"/>
                <c:pt idx="0">
                  <c:v>490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1C8-4843-94E7-18BD362D89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7306368"/>
        <c:axId val="41556160"/>
        <c:axId val="0"/>
      </c:bar3DChart>
      <c:catAx>
        <c:axId val="37306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556160"/>
        <c:crosses val="autoZero"/>
        <c:auto val="1"/>
        <c:lblAlgn val="ctr"/>
        <c:lblOffset val="100"/>
        <c:noMultiLvlLbl val="0"/>
      </c:catAx>
      <c:valAx>
        <c:axId val="41556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306368"/>
        <c:crosses val="autoZero"/>
        <c:crossBetween val="between"/>
        <c:majorUnit val="100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>
                <a:solidFill>
                  <a:sysClr val="windowText" lastClr="000000"/>
                </a:solidFill>
              </a:rPr>
              <a:t>Participants That Complete Training and Receive a Credential</a:t>
            </a:r>
          </a:p>
        </c:rich>
      </c:tx>
      <c:layout>
        <c:manualLayout>
          <c:xMode val="edge"/>
          <c:yMode val="edge"/>
          <c:x val="0.12757342781609429"/>
          <c:y val="3.752130885355167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40"/>
      <c:rotY val="40"/>
      <c:depthPercent val="100"/>
      <c:rAngAx val="0"/>
      <c:perspective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2319004894997639"/>
          <c:y val="0.31128460859817603"/>
          <c:w val="0.83178285952402575"/>
          <c:h val="0.58484625278892199"/>
        </c:manualLayout>
      </c:layout>
      <c:pie3DChart>
        <c:varyColors val="1"/>
        <c:ser>
          <c:idx val="0"/>
          <c:order val="0"/>
          <c:spPr>
            <a:ln w="25400">
              <a:solidFill>
                <a:schemeClr val="tx1"/>
              </a:solidFill>
            </a:ln>
          </c:spPr>
          <c:explosion val="1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tx1"/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 contourW="25400"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857C-4E23-8A94-BCB466FE405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tx1"/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 contourW="25400"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857C-4E23-8A94-BCB466FE4054}"/>
              </c:ext>
            </c:extLst>
          </c:dPt>
          <c:dPt>
            <c:idx val="2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25400">
                <a:solidFill>
                  <a:schemeClr val="tx1"/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 contourW="25400"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857C-4E23-8A94-BCB466FE4054}"/>
              </c:ext>
            </c:extLst>
          </c:dPt>
          <c:dLbls>
            <c:dLbl>
              <c:idx val="0"/>
              <c:layout>
                <c:manualLayout>
                  <c:x val="0.5616479409372076"/>
                  <c:y val="-6.0945018591426071E-2"/>
                </c:manualLayout>
              </c:layout>
              <c:spPr>
                <a:noFill/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57C-4E23-8A94-BCB466FE4054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57C-4E23-8A94-BCB466FE4054}"/>
                </c:ext>
              </c:extLst>
            </c:dLbl>
            <c:dLbl>
              <c:idx val="2"/>
              <c:layout>
                <c:manualLayout>
                  <c:x val="-0.15334396375210541"/>
                  <c:y val="0.19787534516442754"/>
                </c:manualLayout>
              </c:layout>
              <c:spPr>
                <a:solidFill>
                  <a:schemeClr val="bg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57C-4E23-8A94-BCB466FE4054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Output!$H$12:$H$14</c:f>
              <c:strCache>
                <c:ptCount val="3"/>
                <c:pt idx="0">
                  <c:v>Received Credential</c:v>
                </c:pt>
                <c:pt idx="2">
                  <c:v>No Credential</c:v>
                </c:pt>
              </c:strCache>
            </c:strRef>
          </c:cat>
          <c:val>
            <c:numRef>
              <c:f>Output!$J$12:$J$14</c:f>
              <c:numCache>
                <c:formatCode>General</c:formatCode>
                <c:ptCount val="3"/>
                <c:pt idx="0" formatCode="#,##0">
                  <c:v>504</c:v>
                </c:pt>
                <c:pt idx="2" formatCode="#,##0">
                  <c:v>363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57C-4E23-8A94-BCB466FE4054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en-US" sz="1400"/>
              <a:t>Employment Status of Participants Served</a:t>
            </a:r>
          </a:p>
        </c:rich>
      </c:tx>
      <c:overlay val="0"/>
    </c:title>
    <c:autoTitleDeleted val="0"/>
    <c:view3D>
      <c:rotX val="40"/>
      <c:rotY val="40"/>
      <c:depthPercent val="100"/>
      <c:rAngAx val="0"/>
      <c:perspective val="1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1639508892638255E-2"/>
          <c:y val="0.24252415477322958"/>
          <c:w val="0.89413968871142202"/>
          <c:h val="0.69918434381966699"/>
        </c:manualLayout>
      </c:layout>
      <c:pie3DChart>
        <c:varyColors val="1"/>
        <c:ser>
          <c:idx val="0"/>
          <c:order val="0"/>
          <c:spPr>
            <a:solidFill>
              <a:schemeClr val="tx2"/>
            </a:solidFill>
            <a:ln w="25400">
              <a:solidFill>
                <a:schemeClr val="tx1"/>
              </a:solidFill>
            </a:ln>
            <a:effectLst/>
          </c:spPr>
          <c:explosion val="2"/>
          <c:dPt>
            <c:idx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25400">
                <a:solidFill>
                  <a:schemeClr val="tx1"/>
                </a:solidFill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C6E5-4B3C-992F-9920E85203DD}"/>
              </c:ext>
            </c:extLst>
          </c:dPt>
          <c:dPt>
            <c:idx val="1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25400">
                <a:solidFill>
                  <a:schemeClr val="tx1"/>
                </a:solidFill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C6E5-4B3C-992F-9920E85203DD}"/>
              </c:ext>
            </c:extLst>
          </c:dPt>
          <c:dLbls>
            <c:dLbl>
              <c:idx val="0"/>
              <c:layout>
                <c:manualLayout>
                  <c:x val="0.22621089162666447"/>
                  <c:y val="-2.2643925548287803E-2"/>
                </c:manualLayout>
              </c:layout>
              <c:sp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/>
                <a:lstStyle/>
                <a:p>
                  <a:pPr>
                    <a:defRPr sz="1200" b="1"/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6E5-4B3C-992F-9920E85203DD}"/>
                </c:ext>
              </c:extLst>
            </c:dLbl>
            <c:dLbl>
              <c:idx val="1"/>
              <c:layout>
                <c:manualLayout>
                  <c:x val="-0.10423567743687212"/>
                  <c:y val="0.11083910032657776"/>
                </c:manualLayout>
              </c:layout>
              <c:sp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/>
                <a:lstStyle/>
                <a:p>
                  <a:pPr>
                    <a:defRPr sz="1200" b="1"/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6E5-4B3C-992F-9920E85203D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Output!$E$7:$E$8</c:f>
              <c:strCache>
                <c:ptCount val="2"/>
                <c:pt idx="0">
                  <c:v>Employed Workers</c:v>
                </c:pt>
                <c:pt idx="1">
                  <c:v>Unemployed Workers</c:v>
                </c:pt>
              </c:strCache>
            </c:strRef>
          </c:cat>
          <c:val>
            <c:numRef>
              <c:f>Output!$F$7:$F$8</c:f>
              <c:numCache>
                <c:formatCode>#,##0</c:formatCode>
                <c:ptCount val="2"/>
                <c:pt idx="0">
                  <c:v>78</c:v>
                </c:pt>
                <c:pt idx="1">
                  <c:v>414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6E5-4B3C-992F-9920E85203DD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en-US" sz="1400"/>
              <a:t>Long-Term Unemployed at Enrollment</a:t>
            </a:r>
          </a:p>
          <a:p>
            <a:pPr>
              <a:defRPr sz="1400"/>
            </a:pPr>
            <a:endParaRPr lang="en-US" sz="1400"/>
          </a:p>
        </c:rich>
      </c:tx>
      <c:overlay val="0"/>
    </c:title>
    <c:autoTitleDeleted val="0"/>
    <c:view3D>
      <c:rotX val="40"/>
      <c:rotY val="40"/>
      <c:depthPercent val="100"/>
      <c:rAngAx val="0"/>
      <c:perspective val="1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1639508892638255E-2"/>
          <c:y val="0.24252415477322958"/>
          <c:w val="0.89413968871142202"/>
          <c:h val="0.69918434381966699"/>
        </c:manualLayout>
      </c:layout>
      <c:pie3DChart>
        <c:varyColors val="1"/>
        <c:ser>
          <c:idx val="0"/>
          <c:order val="0"/>
          <c:spPr>
            <a:solidFill>
              <a:schemeClr val="tx2"/>
            </a:solidFill>
            <a:ln w="25400">
              <a:solidFill>
                <a:schemeClr val="tx1"/>
              </a:solidFill>
            </a:ln>
            <a:effectLst/>
          </c:spPr>
          <c:explosion val="2"/>
          <c:dPt>
            <c:idx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25400">
                <a:solidFill>
                  <a:schemeClr val="tx1"/>
                </a:solidFill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FC4B-43ED-9DC8-14C14FB96E0E}"/>
              </c:ext>
            </c:extLst>
          </c:dPt>
          <c:dPt>
            <c:idx val="1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25400">
                <a:solidFill>
                  <a:schemeClr val="tx1"/>
                </a:solidFill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FC4B-43ED-9DC8-14C14FB96E0E}"/>
              </c:ext>
            </c:extLst>
          </c:dPt>
          <c:dLbls>
            <c:dLbl>
              <c:idx val="0"/>
              <c:layout>
                <c:manualLayout>
                  <c:x val="0.22621089162666447"/>
                  <c:y val="-2.2643925548287803E-2"/>
                </c:manualLayout>
              </c:layout>
              <c:sp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/>
                <a:lstStyle/>
                <a:p>
                  <a:pPr>
                    <a:defRPr sz="1200" b="1"/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4B-43ED-9DC8-14C14FB96E0E}"/>
                </c:ext>
              </c:extLst>
            </c:dLbl>
            <c:dLbl>
              <c:idx val="1"/>
              <c:layout>
                <c:manualLayout>
                  <c:x val="-0.16293929712460065"/>
                  <c:y val="0.13114546574424132"/>
                </c:manualLayout>
              </c:layout>
              <c:sp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/>
                <a:lstStyle/>
                <a:p>
                  <a:pPr>
                    <a:defRPr sz="1200" b="1"/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C4B-43ED-9DC8-14C14FB96E0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Output!$E$22:$E$23</c:f>
              <c:strCache>
                <c:ptCount val="2"/>
                <c:pt idx="0">
                  <c:v>Long-term Unemployed at Enrollment</c:v>
                </c:pt>
                <c:pt idx="1">
                  <c:v>Remaining to Hit Target</c:v>
                </c:pt>
              </c:strCache>
            </c:strRef>
          </c:cat>
          <c:val>
            <c:numRef>
              <c:f>Output!$F$22:$F$23</c:f>
              <c:numCache>
                <c:formatCode>#,##0</c:formatCode>
                <c:ptCount val="2"/>
                <c:pt idx="0">
                  <c:v>4760</c:v>
                </c:pt>
                <c:pt idx="1">
                  <c:v>9991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C4B-43ED-9DC8-14C14FB96E0E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en-US" sz="2400" dirty="0"/>
              <a:t>RTW</a:t>
            </a:r>
            <a:r>
              <a:rPr lang="en-US" sz="2400" baseline="0" dirty="0"/>
              <a:t> Program Outcome </a:t>
            </a:r>
            <a:r>
              <a:rPr lang="en-US" sz="2400" dirty="0"/>
              <a:t> </a:t>
            </a:r>
          </a:p>
        </c:rich>
      </c:tx>
      <c:layout>
        <c:manualLayout>
          <c:xMode val="edge"/>
          <c:yMode val="edge"/>
          <c:x val="0.25227268395875818"/>
          <c:y val="6.5483548377904932E-2"/>
        </c:manualLayout>
      </c:layout>
      <c:overlay val="0"/>
    </c:title>
    <c:autoTitleDeleted val="0"/>
    <c:view3D>
      <c:rotX val="0"/>
      <c:rotY val="20"/>
      <c:depthPercent val="30"/>
      <c:rAngAx val="1"/>
    </c:view3D>
    <c:floor>
      <c:thickness val="0"/>
      <c:spPr>
        <a:solidFill>
          <a:schemeClr val="accent3">
            <a:lumMod val="60000"/>
            <a:lumOff val="40000"/>
          </a:schemeClr>
        </a:solidFill>
        <a:ln w="6350">
          <a:solidFill>
            <a:schemeClr val="tx1"/>
          </a:solidFill>
        </a:ln>
      </c:spPr>
    </c:floor>
    <c:sideWall>
      <c:thickness val="0"/>
      <c:spPr>
        <a:effectLst/>
        <a:scene3d>
          <a:camera prst="orthographicFront"/>
          <a:lightRig rig="threePt" dir="t"/>
        </a:scene3d>
        <a:sp3d/>
      </c:spPr>
    </c:sideWall>
    <c:backWall>
      <c:thickness val="0"/>
      <c:spPr>
        <a:effectLst/>
        <a:scene3d>
          <a:camera prst="orthographicFront"/>
          <a:lightRig rig="threePt" dir="t"/>
        </a:scene3d>
        <a:sp3d/>
      </c:spPr>
    </c:backWall>
    <c:plotArea>
      <c:layout>
        <c:manualLayout>
          <c:layoutTarget val="inner"/>
          <c:xMode val="edge"/>
          <c:yMode val="edge"/>
          <c:x val="0.12024191633917802"/>
          <c:y val="0.11201865996181709"/>
          <c:w val="0.86095898330020981"/>
          <c:h val="0.63815325122521438"/>
        </c:manualLayout>
      </c:layout>
      <c:bar3DChart>
        <c:barDir val="col"/>
        <c:grouping val="stacked"/>
        <c:varyColors val="0"/>
        <c:ser>
          <c:idx val="0"/>
          <c:order val="0"/>
          <c:tx>
            <c:v>Achieved</c:v>
          </c:tx>
          <c:spPr>
            <a:ln>
              <a:solidFill>
                <a:schemeClr val="tx2">
                  <a:lumMod val="50000"/>
                </a:schemeClr>
              </a:solidFill>
            </a:ln>
          </c:spPr>
          <c:invertIfNegative val="0"/>
          <c:dLbls>
            <c:dLbl>
              <c:idx val="0"/>
              <c:layout>
                <c:manualLayout>
                  <c:x val="-1.7304187318879524E-17"/>
                  <c:y val="3.79089295179969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FD2-4C8B-B2AC-A7D73E5E77FE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anchor="t" anchorCtr="0"/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Output!$E$10:$E$16</c:f>
              <c:strCache>
                <c:ptCount val="3"/>
                <c:pt idx="0">
                  <c:v>BeganTraining</c:v>
                </c:pt>
                <c:pt idx="1">
                  <c:v>Completed Education/Job Training</c:v>
                </c:pt>
                <c:pt idx="2">
                  <c:v>Received Credential</c:v>
                </c:pt>
              </c:strCache>
              <c:extLst/>
            </c:strRef>
          </c:cat>
          <c:val>
            <c:numRef>
              <c:f>Output!$F$10:$F$16</c:f>
              <c:numCache>
                <c:formatCode>#,##0</c:formatCode>
                <c:ptCount val="3"/>
                <c:pt idx="0">
                  <c:v>2509</c:v>
                </c:pt>
                <c:pt idx="1">
                  <c:v>867</c:v>
                </c:pt>
                <c:pt idx="2">
                  <c:v>504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5FD2-4C8B-B2AC-A7D73E5E77FE}"/>
            </c:ext>
          </c:extLst>
        </c:ser>
        <c:ser>
          <c:idx val="1"/>
          <c:order val="1"/>
          <c:tx>
            <c:v>Needed to Hit Target</c:v>
          </c:tx>
          <c:spPr>
            <a:solidFill>
              <a:schemeClr val="accent3">
                <a:lumMod val="75000"/>
                <a:alpha val="65000"/>
              </a:schemeClr>
            </a:solidFill>
            <a:ln w="12700">
              <a:solidFill>
                <a:schemeClr val="accent3">
                  <a:lumMod val="50000"/>
                </a:scheme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i="1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Output!$E$10:$E$16</c:f>
              <c:strCache>
                <c:ptCount val="3"/>
                <c:pt idx="0">
                  <c:v>BeganTraining</c:v>
                </c:pt>
                <c:pt idx="1">
                  <c:v>Completed Education/Job Training</c:v>
                </c:pt>
                <c:pt idx="2">
                  <c:v>Received Credential</c:v>
                </c:pt>
              </c:strCache>
              <c:extLst/>
            </c:strRef>
          </c:cat>
          <c:val>
            <c:numRef>
              <c:f>Output!$G$10:$G$16</c:f>
              <c:numCache>
                <c:formatCode>#,##0</c:formatCode>
                <c:ptCount val="3"/>
                <c:pt idx="0">
                  <c:v>9677</c:v>
                </c:pt>
                <c:pt idx="1">
                  <c:v>9740</c:v>
                </c:pt>
                <c:pt idx="2">
                  <c:v>7153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5FD2-4C8B-B2AC-A7D73E5E77F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gapDepth val="95"/>
        <c:shape val="box"/>
        <c:axId val="131202560"/>
        <c:axId val="131212992"/>
        <c:axId val="0"/>
      </c:bar3DChart>
      <c:catAx>
        <c:axId val="1312025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txPr>
          <a:bodyPr/>
          <a:lstStyle/>
          <a:p>
            <a:pPr>
              <a:defRPr sz="1200" b="1">
                <a:latin typeface="+mn-lt"/>
              </a:defRPr>
            </a:pPr>
            <a:endParaRPr lang="en-US"/>
          </a:p>
        </c:txPr>
        <c:crossAx val="131212992"/>
        <c:crosses val="autoZero"/>
        <c:auto val="1"/>
        <c:lblAlgn val="ctr"/>
        <c:lblOffset val="100"/>
        <c:noMultiLvlLbl val="0"/>
      </c:catAx>
      <c:valAx>
        <c:axId val="13121299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Total Participants</a:t>
                </a:r>
              </a:p>
            </c:rich>
          </c:tx>
          <c:overlay val="0"/>
        </c:title>
        <c:numFmt formatCode="#,##0" sourceLinked="1"/>
        <c:majorTickMark val="out"/>
        <c:minorTickMark val="none"/>
        <c:tickLblPos val="nextTo"/>
        <c:crossAx val="13120256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6.5391830864316547E-2"/>
          <c:y val="0.86514541119896227"/>
          <c:w val="0.87305669170844669"/>
          <c:h val="0.13343196119632886"/>
        </c:manualLayout>
      </c:layout>
      <c:overlay val="0"/>
      <c:txPr>
        <a:bodyPr/>
        <a:lstStyle/>
        <a:p>
          <a:pPr>
            <a:defRPr sz="1400" b="1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en-US"/>
              <a:t>Grant to Date Goal vs Actual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Data!$B$37</c:f>
              <c:strCache>
                <c:ptCount val="1"/>
                <c:pt idx="0">
                  <c:v>Planned through 6.30.16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Data!$A$38:$A$43</c:f>
              <c:strCache>
                <c:ptCount val="6"/>
                <c:pt idx="0">
                  <c:v>Enrolled</c:v>
                </c:pt>
                <c:pt idx="1">
                  <c:v>Intensive</c:v>
                </c:pt>
                <c:pt idx="2">
                  <c:v>Entered Training</c:v>
                </c:pt>
                <c:pt idx="3">
                  <c:v>Completed Training</c:v>
                </c:pt>
                <c:pt idx="4">
                  <c:v>Credential Attainment</c:v>
                </c:pt>
                <c:pt idx="5">
                  <c:v>Employed</c:v>
                </c:pt>
              </c:strCache>
            </c:strRef>
          </c:cat>
          <c:val>
            <c:numRef>
              <c:f>Data!$B$38:$B$43</c:f>
              <c:numCache>
                <c:formatCode>General</c:formatCode>
                <c:ptCount val="6"/>
                <c:pt idx="0">
                  <c:v>292</c:v>
                </c:pt>
                <c:pt idx="1">
                  <c:v>257</c:v>
                </c:pt>
                <c:pt idx="2">
                  <c:v>188</c:v>
                </c:pt>
                <c:pt idx="3">
                  <c:v>99</c:v>
                </c:pt>
                <c:pt idx="4">
                  <c:v>19</c:v>
                </c:pt>
                <c:pt idx="5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A5-4D3C-BF5B-E5D5B2A40935}"/>
            </c:ext>
          </c:extLst>
        </c:ser>
        <c:ser>
          <c:idx val="1"/>
          <c:order val="1"/>
          <c:tx>
            <c:strRef>
              <c:f>Data!$C$37</c:f>
              <c:strCache>
                <c:ptCount val="1"/>
                <c:pt idx="0">
                  <c:v>Actual through 5.31.16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Data!$A$38:$A$43</c:f>
              <c:strCache>
                <c:ptCount val="6"/>
                <c:pt idx="0">
                  <c:v>Enrolled</c:v>
                </c:pt>
                <c:pt idx="1">
                  <c:v>Intensive</c:v>
                </c:pt>
                <c:pt idx="2">
                  <c:v>Entered Training</c:v>
                </c:pt>
                <c:pt idx="3">
                  <c:v>Completed Training</c:v>
                </c:pt>
                <c:pt idx="4">
                  <c:v>Credential Attainment</c:v>
                </c:pt>
                <c:pt idx="5">
                  <c:v>Employed</c:v>
                </c:pt>
              </c:strCache>
            </c:strRef>
          </c:cat>
          <c:val>
            <c:numRef>
              <c:f>Data!$C$38:$C$43</c:f>
              <c:numCache>
                <c:formatCode>General</c:formatCode>
                <c:ptCount val="6"/>
                <c:pt idx="0">
                  <c:v>279</c:v>
                </c:pt>
                <c:pt idx="1">
                  <c:v>252</c:v>
                </c:pt>
                <c:pt idx="2">
                  <c:v>138</c:v>
                </c:pt>
                <c:pt idx="3">
                  <c:v>68</c:v>
                </c:pt>
                <c:pt idx="4">
                  <c:v>7</c:v>
                </c:pt>
                <c:pt idx="5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EA5-4D3C-BF5B-E5D5B2A409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3932032"/>
        <c:axId val="47744128"/>
      </c:barChart>
      <c:catAx>
        <c:axId val="133932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47744128"/>
        <c:crosses val="autoZero"/>
        <c:auto val="1"/>
        <c:lblAlgn val="ctr"/>
        <c:lblOffset val="100"/>
        <c:noMultiLvlLbl val="0"/>
      </c:catAx>
      <c:valAx>
        <c:axId val="47744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3393203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0"/>
      <c:rotY val="0"/>
      <c:rAngAx val="1"/>
    </c:view3D>
    <c:floor>
      <c:thickness val="0"/>
    </c:floor>
    <c:sideWall>
      <c:thickness val="0"/>
      <c:spPr>
        <a:ln>
          <a:noFill/>
        </a:ln>
      </c:spPr>
    </c:sideWall>
    <c:backWall>
      <c:thickness val="0"/>
      <c:spPr>
        <a:ln>
          <a:noFill/>
        </a:ln>
      </c:spPr>
    </c:backWall>
    <c:plotArea>
      <c:layout/>
      <c:bar3DChart>
        <c:barDir val="col"/>
        <c:grouping val="stacked"/>
        <c:varyColors val="0"/>
        <c:ser>
          <c:idx val="1"/>
          <c:order val="0"/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'Site Charts'!$B$3</c:f>
              <c:numCache>
                <c:formatCode>General</c:formatCode>
                <c:ptCount val="1"/>
                <c:pt idx="0">
                  <c:v>392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56-497A-A573-F02835D9DB78}"/>
            </c:ext>
          </c:extLst>
        </c:ser>
        <c:ser>
          <c:idx val="2"/>
          <c:order val="1"/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'Site Charts'!$B$4</c:f>
              <c:numCache>
                <c:formatCode>General</c:formatCode>
                <c:ptCount val="1"/>
                <c:pt idx="0">
                  <c:v>255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956-497A-A573-F02835D9DB78}"/>
            </c:ext>
          </c:extLst>
        </c:ser>
        <c:ser>
          <c:idx val="3"/>
          <c:order val="2"/>
          <c:invertIfNegative val="0"/>
          <c:dLbls>
            <c:dLbl>
              <c:idx val="0"/>
              <c:layout>
                <c:manualLayout>
                  <c:x val="-1.303926103757924E-4"/>
                  <c:y val="4.3159234376761778E-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956-497A-A573-F02835D9DB7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'Site Charts'!$B$5</c:f>
              <c:numCache>
                <c:formatCode>General</c:formatCode>
                <c:ptCount val="1"/>
                <c:pt idx="0">
                  <c:v>201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956-497A-A573-F02835D9DB78}"/>
            </c:ext>
          </c:extLst>
        </c:ser>
        <c:ser>
          <c:idx val="0"/>
          <c:order val="3"/>
          <c:invertIfNegative val="0"/>
          <c:dLbls>
            <c:dLbl>
              <c:idx val="0"/>
              <c:layout>
                <c:manualLayout>
                  <c:x val="-8.5189838778851029E-2"/>
                  <c:y val="-1.3673384940987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956-497A-A573-F02835D9DB7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'Site Charts'!$B$6</c:f>
              <c:numCache>
                <c:formatCode>General</c:formatCode>
                <c:ptCount val="1"/>
                <c:pt idx="0">
                  <c:v>139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956-497A-A573-F02835D9DB7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one"/>
        <c:axId val="133933568"/>
        <c:axId val="131216448"/>
        <c:axId val="0"/>
      </c:bar3DChart>
      <c:catAx>
        <c:axId val="133933568"/>
        <c:scaling>
          <c:orientation val="minMax"/>
        </c:scaling>
        <c:delete val="1"/>
        <c:axPos val="t"/>
        <c:majorTickMark val="out"/>
        <c:minorTickMark val="none"/>
        <c:tickLblPos val="nextTo"/>
        <c:crossAx val="131216448"/>
        <c:crosses val="autoZero"/>
        <c:auto val="1"/>
        <c:lblAlgn val="ctr"/>
        <c:lblOffset val="100"/>
        <c:noMultiLvlLbl val="0"/>
      </c:catAx>
      <c:valAx>
        <c:axId val="131216448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133933568"/>
        <c:crosses val="autoZero"/>
        <c:crossBetween val="between"/>
      </c:valAx>
    </c:plotArea>
    <c:plotVisOnly val="1"/>
    <c:dispBlanksAs val="gap"/>
    <c:showDLblsOverMax val="0"/>
  </c:chart>
  <c:spPr>
    <a:ln>
      <a:solidFill>
        <a:sysClr val="windowText" lastClr="000000"/>
      </a:solidFill>
    </a:ln>
  </c:sp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FFDB50-3B97-4A40-8740-7655F75BB0DF}" type="doc">
      <dgm:prSet loTypeId="urn:microsoft.com/office/officeart/2009/layout/CircleArrowProcess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83F1D90-DC6A-4712-893B-2740779722A9}">
      <dgm:prSet phldrT="[Text]" custT="1"/>
      <dgm:spPr/>
      <dgm:t>
        <a:bodyPr/>
        <a:lstStyle/>
        <a:p>
          <a:r>
            <a:rPr lang="en-US" sz="2600" dirty="0"/>
            <a:t>Team Effort</a:t>
          </a:r>
        </a:p>
      </dgm:t>
    </dgm:pt>
    <dgm:pt modelId="{9F33B8A9-E16E-431A-9CBE-D6BEDAEF683F}" type="parTrans" cxnId="{8CE9A5E5-520D-4DE2-8F08-F63CD63724A5}">
      <dgm:prSet/>
      <dgm:spPr/>
      <dgm:t>
        <a:bodyPr/>
        <a:lstStyle/>
        <a:p>
          <a:endParaRPr lang="en-US"/>
        </a:p>
      </dgm:t>
    </dgm:pt>
    <dgm:pt modelId="{3557E897-E39B-436B-A166-9DE05CCA842B}" type="sibTrans" cxnId="{8CE9A5E5-520D-4DE2-8F08-F63CD63724A5}">
      <dgm:prSet/>
      <dgm:spPr/>
      <dgm:t>
        <a:bodyPr/>
        <a:lstStyle/>
        <a:p>
          <a:endParaRPr lang="en-US"/>
        </a:p>
      </dgm:t>
    </dgm:pt>
    <dgm:pt modelId="{622026F5-6A97-4A9F-BEA9-828812636C3C}">
      <dgm:prSet phldrT="[Text]" custT="1"/>
      <dgm:spPr/>
      <dgm:t>
        <a:bodyPr/>
        <a:lstStyle/>
        <a:p>
          <a:r>
            <a:rPr lang="en-US" sz="2600" dirty="0"/>
            <a:t>Effective</a:t>
          </a:r>
        </a:p>
      </dgm:t>
    </dgm:pt>
    <dgm:pt modelId="{20580E26-8B07-4954-B809-754530F31590}" type="parTrans" cxnId="{2D44CA50-DE2E-4860-A029-6AE70C909ED7}">
      <dgm:prSet/>
      <dgm:spPr/>
      <dgm:t>
        <a:bodyPr/>
        <a:lstStyle/>
        <a:p>
          <a:endParaRPr lang="en-US"/>
        </a:p>
      </dgm:t>
    </dgm:pt>
    <dgm:pt modelId="{BC5FCFD0-7927-444F-9FB7-94E96BD5C6C9}" type="sibTrans" cxnId="{2D44CA50-DE2E-4860-A029-6AE70C909ED7}">
      <dgm:prSet/>
      <dgm:spPr/>
      <dgm:t>
        <a:bodyPr/>
        <a:lstStyle/>
        <a:p>
          <a:endParaRPr lang="en-US"/>
        </a:p>
      </dgm:t>
    </dgm:pt>
    <dgm:pt modelId="{DCBEA651-B988-4BF7-ABFC-873F3BD518EB}">
      <dgm:prSet phldrT="[Text]" custT="1"/>
      <dgm:spPr/>
      <dgm:t>
        <a:bodyPr/>
        <a:lstStyle/>
        <a:p>
          <a:r>
            <a:rPr lang="en-US" sz="2400" dirty="0"/>
            <a:t>Attainable</a:t>
          </a:r>
        </a:p>
      </dgm:t>
    </dgm:pt>
    <dgm:pt modelId="{203574FD-8C29-4E27-A9FD-44FDDF854402}" type="parTrans" cxnId="{807ADE15-7007-4DD4-9DA9-5BA3E7F1E930}">
      <dgm:prSet/>
      <dgm:spPr/>
      <dgm:t>
        <a:bodyPr/>
        <a:lstStyle/>
        <a:p>
          <a:endParaRPr lang="en-US"/>
        </a:p>
      </dgm:t>
    </dgm:pt>
    <dgm:pt modelId="{B03FD28D-7132-4B26-99C4-47A9427E0C80}" type="sibTrans" cxnId="{807ADE15-7007-4DD4-9DA9-5BA3E7F1E930}">
      <dgm:prSet/>
      <dgm:spPr/>
      <dgm:t>
        <a:bodyPr/>
        <a:lstStyle/>
        <a:p>
          <a:endParaRPr lang="en-US"/>
        </a:p>
      </dgm:t>
    </dgm:pt>
    <dgm:pt modelId="{C2DE2132-C8F9-4794-A36E-62BC964D5749}" type="pres">
      <dgm:prSet presAssocID="{47FFDB50-3B97-4A40-8740-7655F75BB0DF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55802A20-7587-44BA-A62C-E1D07B88AC9B}" type="pres">
      <dgm:prSet presAssocID="{983F1D90-DC6A-4712-893B-2740779722A9}" presName="Accent1" presStyleCnt="0"/>
      <dgm:spPr/>
    </dgm:pt>
    <dgm:pt modelId="{BAE781DA-CFBE-441B-84CB-95F738850BCD}" type="pres">
      <dgm:prSet presAssocID="{983F1D90-DC6A-4712-893B-2740779722A9}" presName="Accent" presStyleLbl="node1" presStyleIdx="0" presStyleCnt="3" custLinFactNeighborX="15860" custLinFactNeighborY="-6559"/>
      <dgm:spPr/>
    </dgm:pt>
    <dgm:pt modelId="{C83060F5-6799-4061-A8FA-11F77111D401}" type="pres">
      <dgm:prSet presAssocID="{983F1D90-DC6A-4712-893B-2740779722A9}" presName="Parent1" presStyleLbl="revTx" presStyleIdx="0" presStyleCnt="3" custLinFactNeighborX="21898" custLinFactNeighborY="-21519">
        <dgm:presLayoutVars>
          <dgm:chMax val="1"/>
          <dgm:chPref val="1"/>
          <dgm:bulletEnabled val="1"/>
        </dgm:presLayoutVars>
      </dgm:prSet>
      <dgm:spPr/>
    </dgm:pt>
    <dgm:pt modelId="{B8FB0249-5969-4D35-B97E-4D713A079003}" type="pres">
      <dgm:prSet presAssocID="{622026F5-6A97-4A9F-BEA9-828812636C3C}" presName="Accent2" presStyleCnt="0"/>
      <dgm:spPr/>
    </dgm:pt>
    <dgm:pt modelId="{0D08FDBC-C234-4433-9F08-3102C0FC369E}" type="pres">
      <dgm:prSet presAssocID="{622026F5-6A97-4A9F-BEA9-828812636C3C}" presName="Accent" presStyleLbl="node1" presStyleIdx="1" presStyleCnt="3" custLinFactNeighborX="9226" custLinFactNeighborY="64"/>
      <dgm:spPr/>
    </dgm:pt>
    <dgm:pt modelId="{80288A27-0B59-48FB-B0C4-009D66DAA6F9}" type="pres">
      <dgm:prSet presAssocID="{622026F5-6A97-4A9F-BEA9-828812636C3C}" presName="Parent2" presStyleLbl="revTx" presStyleIdx="1" presStyleCnt="3" custScaleX="149381" custLinFactNeighborX="36730" custLinFactNeighborY="1605">
        <dgm:presLayoutVars>
          <dgm:chMax val="1"/>
          <dgm:chPref val="1"/>
          <dgm:bulletEnabled val="1"/>
        </dgm:presLayoutVars>
      </dgm:prSet>
      <dgm:spPr/>
    </dgm:pt>
    <dgm:pt modelId="{0E412B3B-2BC8-4DCD-AE55-615DDCD523CB}" type="pres">
      <dgm:prSet presAssocID="{DCBEA651-B988-4BF7-ABFC-873F3BD518EB}" presName="Accent3" presStyleCnt="0"/>
      <dgm:spPr/>
    </dgm:pt>
    <dgm:pt modelId="{62FCFC8C-4417-4CFA-9828-FCD4DC749D37}" type="pres">
      <dgm:prSet presAssocID="{DCBEA651-B988-4BF7-ABFC-873F3BD518EB}" presName="Accent" presStyleLbl="node1" presStyleIdx="2" presStyleCnt="3" custLinFactNeighborX="18748" custLinFactNeighborY="-2450"/>
      <dgm:spPr/>
    </dgm:pt>
    <dgm:pt modelId="{0A2BC157-E419-4E0F-96D5-D0B7EA2E9CE6}" type="pres">
      <dgm:prSet presAssocID="{DCBEA651-B988-4BF7-ABFC-873F3BD518EB}" presName="Parent3" presStyleLbl="revTx" presStyleIdx="2" presStyleCnt="3" custScaleX="175954" custLinFactNeighborX="26506" custLinFactNeighborY="-13776">
        <dgm:presLayoutVars>
          <dgm:chMax val="1"/>
          <dgm:chPref val="1"/>
          <dgm:bulletEnabled val="1"/>
        </dgm:presLayoutVars>
      </dgm:prSet>
      <dgm:spPr/>
    </dgm:pt>
  </dgm:ptLst>
  <dgm:cxnLst>
    <dgm:cxn modelId="{8CE9A5E5-520D-4DE2-8F08-F63CD63724A5}" srcId="{47FFDB50-3B97-4A40-8740-7655F75BB0DF}" destId="{983F1D90-DC6A-4712-893B-2740779722A9}" srcOrd="0" destOrd="0" parTransId="{9F33B8A9-E16E-431A-9CBE-D6BEDAEF683F}" sibTransId="{3557E897-E39B-436B-A166-9DE05CCA842B}"/>
    <dgm:cxn modelId="{C7B8DCC1-EDC8-4AF9-9FF3-CDD893A93E9A}" type="presOf" srcId="{983F1D90-DC6A-4712-893B-2740779722A9}" destId="{C83060F5-6799-4061-A8FA-11F77111D401}" srcOrd="0" destOrd="0" presId="urn:microsoft.com/office/officeart/2009/layout/CircleArrowProcess"/>
    <dgm:cxn modelId="{2D44CA50-DE2E-4860-A029-6AE70C909ED7}" srcId="{47FFDB50-3B97-4A40-8740-7655F75BB0DF}" destId="{622026F5-6A97-4A9F-BEA9-828812636C3C}" srcOrd="1" destOrd="0" parTransId="{20580E26-8B07-4954-B809-754530F31590}" sibTransId="{BC5FCFD0-7927-444F-9FB7-94E96BD5C6C9}"/>
    <dgm:cxn modelId="{DD6A76E2-28C8-4227-AD30-F0EBF4F3C1EB}" type="presOf" srcId="{622026F5-6A97-4A9F-BEA9-828812636C3C}" destId="{80288A27-0B59-48FB-B0C4-009D66DAA6F9}" srcOrd="0" destOrd="0" presId="urn:microsoft.com/office/officeart/2009/layout/CircleArrowProcess"/>
    <dgm:cxn modelId="{807ADE15-7007-4DD4-9DA9-5BA3E7F1E930}" srcId="{47FFDB50-3B97-4A40-8740-7655F75BB0DF}" destId="{DCBEA651-B988-4BF7-ABFC-873F3BD518EB}" srcOrd="2" destOrd="0" parTransId="{203574FD-8C29-4E27-A9FD-44FDDF854402}" sibTransId="{B03FD28D-7132-4B26-99C4-47A9427E0C80}"/>
    <dgm:cxn modelId="{710BDEDF-16DE-4502-A450-6E9B479BEC32}" type="presOf" srcId="{47FFDB50-3B97-4A40-8740-7655F75BB0DF}" destId="{C2DE2132-C8F9-4794-A36E-62BC964D5749}" srcOrd="0" destOrd="0" presId="urn:microsoft.com/office/officeart/2009/layout/CircleArrowProcess"/>
    <dgm:cxn modelId="{A6BF28A9-08C2-4DE1-98B6-DB2FA589E684}" type="presOf" srcId="{DCBEA651-B988-4BF7-ABFC-873F3BD518EB}" destId="{0A2BC157-E419-4E0F-96D5-D0B7EA2E9CE6}" srcOrd="0" destOrd="0" presId="urn:microsoft.com/office/officeart/2009/layout/CircleArrowProcess"/>
    <dgm:cxn modelId="{8B357FDB-8009-4904-96A3-252DE800E316}" type="presParOf" srcId="{C2DE2132-C8F9-4794-A36E-62BC964D5749}" destId="{55802A20-7587-44BA-A62C-E1D07B88AC9B}" srcOrd="0" destOrd="0" presId="urn:microsoft.com/office/officeart/2009/layout/CircleArrowProcess"/>
    <dgm:cxn modelId="{DFAF9109-35CC-440F-9755-6919D10BA6AC}" type="presParOf" srcId="{55802A20-7587-44BA-A62C-E1D07B88AC9B}" destId="{BAE781DA-CFBE-441B-84CB-95F738850BCD}" srcOrd="0" destOrd="0" presId="urn:microsoft.com/office/officeart/2009/layout/CircleArrowProcess"/>
    <dgm:cxn modelId="{668AC25C-E711-43C8-84CE-76AD89A267F9}" type="presParOf" srcId="{C2DE2132-C8F9-4794-A36E-62BC964D5749}" destId="{C83060F5-6799-4061-A8FA-11F77111D401}" srcOrd="1" destOrd="0" presId="urn:microsoft.com/office/officeart/2009/layout/CircleArrowProcess"/>
    <dgm:cxn modelId="{735035DF-B118-4C13-B28C-4FA69EBAA450}" type="presParOf" srcId="{C2DE2132-C8F9-4794-A36E-62BC964D5749}" destId="{B8FB0249-5969-4D35-B97E-4D713A079003}" srcOrd="2" destOrd="0" presId="urn:microsoft.com/office/officeart/2009/layout/CircleArrowProcess"/>
    <dgm:cxn modelId="{D379014F-5B5D-4F6B-A5CD-E370AAA6BE05}" type="presParOf" srcId="{B8FB0249-5969-4D35-B97E-4D713A079003}" destId="{0D08FDBC-C234-4433-9F08-3102C0FC369E}" srcOrd="0" destOrd="0" presId="urn:microsoft.com/office/officeart/2009/layout/CircleArrowProcess"/>
    <dgm:cxn modelId="{1DEC9350-F744-49BA-9838-F582CF3630D1}" type="presParOf" srcId="{C2DE2132-C8F9-4794-A36E-62BC964D5749}" destId="{80288A27-0B59-48FB-B0C4-009D66DAA6F9}" srcOrd="3" destOrd="0" presId="urn:microsoft.com/office/officeart/2009/layout/CircleArrowProcess"/>
    <dgm:cxn modelId="{E349A914-D41B-42D9-82E0-7942CAB361BB}" type="presParOf" srcId="{C2DE2132-C8F9-4794-A36E-62BC964D5749}" destId="{0E412B3B-2BC8-4DCD-AE55-615DDCD523CB}" srcOrd="4" destOrd="0" presId="urn:microsoft.com/office/officeart/2009/layout/CircleArrowProcess"/>
    <dgm:cxn modelId="{5FE1246B-CF55-4E6F-BF9C-3804B094ED5C}" type="presParOf" srcId="{0E412B3B-2BC8-4DCD-AE55-615DDCD523CB}" destId="{62FCFC8C-4417-4CFA-9828-FCD4DC749D37}" srcOrd="0" destOrd="0" presId="urn:microsoft.com/office/officeart/2009/layout/CircleArrowProcess"/>
    <dgm:cxn modelId="{C32DFDFA-A154-4ABA-9F38-7E2D48C5739D}" type="presParOf" srcId="{C2DE2132-C8F9-4794-A36E-62BC964D5749}" destId="{0A2BC157-E419-4E0F-96D5-D0B7EA2E9CE6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2C036CB-305A-4981-B28A-FCB791A87018}" type="doc">
      <dgm:prSet loTypeId="urn:microsoft.com/office/officeart/2005/8/layout/hProcess11" loCatId="process" qsTypeId="urn:microsoft.com/office/officeart/2005/8/quickstyle/simple5" qsCatId="simple" csTypeId="urn:microsoft.com/office/officeart/2005/8/colors/accent1_2" csCatId="accent1" phldr="1"/>
      <dgm:spPr/>
    </dgm:pt>
    <dgm:pt modelId="{6271A0FC-6118-4D18-840A-C1BC70B7C725}">
      <dgm:prSet phldrT="[Text]" custT="1"/>
      <dgm:spPr/>
      <dgm:t>
        <a:bodyPr/>
        <a:lstStyle/>
        <a:p>
          <a:r>
            <a:rPr lang="en-US" sz="900" dirty="0"/>
            <a:t>RTW Grant Starts 10/1/2014</a:t>
          </a:r>
        </a:p>
      </dgm:t>
    </dgm:pt>
    <dgm:pt modelId="{70271EE8-FE6C-4E94-8075-AF3153A1A9F8}" type="parTrans" cxnId="{C13F6ABA-5C73-4B0F-9500-E1D471E4B92B}">
      <dgm:prSet/>
      <dgm:spPr/>
      <dgm:t>
        <a:bodyPr/>
        <a:lstStyle/>
        <a:p>
          <a:endParaRPr lang="en-US"/>
        </a:p>
      </dgm:t>
    </dgm:pt>
    <dgm:pt modelId="{1E2F624E-8C5F-4908-902F-3F8C32B4E113}" type="sibTrans" cxnId="{C13F6ABA-5C73-4B0F-9500-E1D471E4B92B}">
      <dgm:prSet/>
      <dgm:spPr/>
      <dgm:t>
        <a:bodyPr/>
        <a:lstStyle/>
        <a:p>
          <a:endParaRPr lang="en-US"/>
        </a:p>
      </dgm:t>
    </dgm:pt>
    <dgm:pt modelId="{A753D862-FC2B-4350-A7AF-F645BA8CAF14}">
      <dgm:prSet phldrT="[Text]" custT="1"/>
      <dgm:spPr/>
      <dgm:t>
        <a:bodyPr/>
        <a:lstStyle/>
        <a:p>
          <a:r>
            <a:rPr lang="en-US" sz="1200" b="1" dirty="0">
              <a:solidFill>
                <a:srgbClr val="FF0000"/>
              </a:solidFill>
            </a:rPr>
            <a:t>Q 3/31/16</a:t>
          </a:r>
        </a:p>
      </dgm:t>
    </dgm:pt>
    <dgm:pt modelId="{EB5A3C9D-C67A-4CE5-84B6-91787646321A}" type="parTrans" cxnId="{BF819463-95F3-4AB0-A95A-A89B1B74B8CC}">
      <dgm:prSet/>
      <dgm:spPr/>
      <dgm:t>
        <a:bodyPr/>
        <a:lstStyle/>
        <a:p>
          <a:endParaRPr lang="en-US"/>
        </a:p>
      </dgm:t>
    </dgm:pt>
    <dgm:pt modelId="{90E82692-9AC5-403B-A1D4-A3AC4701B582}" type="sibTrans" cxnId="{BF819463-95F3-4AB0-A95A-A89B1B74B8CC}">
      <dgm:prSet/>
      <dgm:spPr/>
      <dgm:t>
        <a:bodyPr/>
        <a:lstStyle/>
        <a:p>
          <a:endParaRPr lang="en-US"/>
        </a:p>
      </dgm:t>
    </dgm:pt>
    <dgm:pt modelId="{C0AFED09-7E84-4AD6-969E-5309928C2EEF}">
      <dgm:prSet phldrT="[Text]" custT="1"/>
      <dgm:spPr/>
      <dgm:t>
        <a:bodyPr/>
        <a:lstStyle/>
        <a:p>
          <a:r>
            <a:rPr lang="en-US" sz="900" dirty="0"/>
            <a:t>RTW Grant Ends 9/30/18</a:t>
          </a:r>
        </a:p>
      </dgm:t>
    </dgm:pt>
    <dgm:pt modelId="{F196AF78-BDF8-4AD7-B521-ECD0B776993F}" type="parTrans" cxnId="{5BF42320-BF6C-401E-AD2F-F10ABDCB98D4}">
      <dgm:prSet/>
      <dgm:spPr/>
      <dgm:t>
        <a:bodyPr/>
        <a:lstStyle/>
        <a:p>
          <a:endParaRPr lang="en-US"/>
        </a:p>
      </dgm:t>
    </dgm:pt>
    <dgm:pt modelId="{7105EE8E-3AC7-4C1B-A2AE-DC58C2239038}" type="sibTrans" cxnId="{5BF42320-BF6C-401E-AD2F-F10ABDCB98D4}">
      <dgm:prSet/>
      <dgm:spPr/>
      <dgm:t>
        <a:bodyPr/>
        <a:lstStyle/>
        <a:p>
          <a:endParaRPr lang="en-US"/>
        </a:p>
      </dgm:t>
    </dgm:pt>
    <dgm:pt modelId="{2ABA27C3-4EFE-489E-BB96-7BE8B8199E94}">
      <dgm:prSet phldrT="[Text]" custT="1"/>
      <dgm:spPr/>
      <dgm:t>
        <a:bodyPr/>
        <a:lstStyle/>
        <a:p>
          <a:r>
            <a:rPr lang="en-US" sz="700" dirty="0"/>
            <a:t>Q 6/30/16</a:t>
          </a:r>
        </a:p>
      </dgm:t>
    </dgm:pt>
    <dgm:pt modelId="{D91D075C-7A1E-4903-8B71-211227356B75}" type="parTrans" cxnId="{2688972B-9068-4A19-808D-AFBF73DCEBAA}">
      <dgm:prSet/>
      <dgm:spPr/>
      <dgm:t>
        <a:bodyPr/>
        <a:lstStyle/>
        <a:p>
          <a:endParaRPr lang="en-US"/>
        </a:p>
      </dgm:t>
    </dgm:pt>
    <dgm:pt modelId="{5BF531FE-C1EA-4D07-A831-E6EBEE6DCDDA}" type="sibTrans" cxnId="{2688972B-9068-4A19-808D-AFBF73DCEBAA}">
      <dgm:prSet/>
      <dgm:spPr/>
      <dgm:t>
        <a:bodyPr/>
        <a:lstStyle/>
        <a:p>
          <a:endParaRPr lang="en-US"/>
        </a:p>
      </dgm:t>
    </dgm:pt>
    <dgm:pt modelId="{ED5868F1-5516-43F2-A7BB-8AE5E2E75651}">
      <dgm:prSet phldrT="[Text]" custT="1"/>
      <dgm:spPr/>
      <dgm:t>
        <a:bodyPr/>
        <a:lstStyle/>
        <a:p>
          <a:r>
            <a:rPr lang="en-US" sz="700" dirty="0"/>
            <a:t>Q 9/30/16</a:t>
          </a:r>
        </a:p>
      </dgm:t>
    </dgm:pt>
    <dgm:pt modelId="{95964635-ECB6-4FB6-9BD0-B704B69D3BF3}" type="parTrans" cxnId="{20FD8433-28D3-4455-9611-58B8A8AE2864}">
      <dgm:prSet/>
      <dgm:spPr/>
      <dgm:t>
        <a:bodyPr/>
        <a:lstStyle/>
        <a:p>
          <a:endParaRPr lang="en-US"/>
        </a:p>
      </dgm:t>
    </dgm:pt>
    <dgm:pt modelId="{771DD850-ABB0-4C5E-A5B8-6B15506ACFC6}" type="sibTrans" cxnId="{20FD8433-28D3-4455-9611-58B8A8AE2864}">
      <dgm:prSet/>
      <dgm:spPr/>
      <dgm:t>
        <a:bodyPr/>
        <a:lstStyle/>
        <a:p>
          <a:endParaRPr lang="en-US"/>
        </a:p>
      </dgm:t>
    </dgm:pt>
    <dgm:pt modelId="{5499F301-BD28-4770-BB99-863D58BF76A1}">
      <dgm:prSet phldrT="[Text]" custT="1"/>
      <dgm:spPr/>
      <dgm:t>
        <a:bodyPr/>
        <a:lstStyle/>
        <a:p>
          <a:r>
            <a:rPr lang="en-US" sz="700" dirty="0"/>
            <a:t>Q 12/31/16</a:t>
          </a:r>
        </a:p>
      </dgm:t>
    </dgm:pt>
    <dgm:pt modelId="{3AA04074-871A-4792-9461-3C6E1E136610}" type="parTrans" cxnId="{6D01DBF1-95F8-4077-97E8-CC6325332DF3}">
      <dgm:prSet/>
      <dgm:spPr/>
      <dgm:t>
        <a:bodyPr/>
        <a:lstStyle/>
        <a:p>
          <a:endParaRPr lang="en-US"/>
        </a:p>
      </dgm:t>
    </dgm:pt>
    <dgm:pt modelId="{0EDB2A49-F006-4290-B729-36DBBEEFAE39}" type="sibTrans" cxnId="{6D01DBF1-95F8-4077-97E8-CC6325332DF3}">
      <dgm:prSet/>
      <dgm:spPr/>
      <dgm:t>
        <a:bodyPr/>
        <a:lstStyle/>
        <a:p>
          <a:endParaRPr lang="en-US"/>
        </a:p>
      </dgm:t>
    </dgm:pt>
    <dgm:pt modelId="{6A0AB5C8-1B29-4DD1-9E6C-0E579DA4B44D}">
      <dgm:prSet phldrT="[Text]" custT="1"/>
      <dgm:spPr/>
      <dgm:t>
        <a:bodyPr/>
        <a:lstStyle/>
        <a:p>
          <a:r>
            <a:rPr lang="en-US" sz="700" dirty="0"/>
            <a:t>Q 3/31/17</a:t>
          </a:r>
        </a:p>
      </dgm:t>
    </dgm:pt>
    <dgm:pt modelId="{56EFCD5A-2E31-4697-8819-C27A941AE859}" type="parTrans" cxnId="{0D332DE8-D359-4A41-AE52-B09B41EB0CB0}">
      <dgm:prSet/>
      <dgm:spPr/>
      <dgm:t>
        <a:bodyPr/>
        <a:lstStyle/>
        <a:p>
          <a:endParaRPr lang="en-US"/>
        </a:p>
      </dgm:t>
    </dgm:pt>
    <dgm:pt modelId="{FEAE3237-0DAA-46AB-B09D-BE9BA0E860CC}" type="sibTrans" cxnId="{0D332DE8-D359-4A41-AE52-B09B41EB0CB0}">
      <dgm:prSet/>
      <dgm:spPr/>
      <dgm:t>
        <a:bodyPr/>
        <a:lstStyle/>
        <a:p>
          <a:endParaRPr lang="en-US"/>
        </a:p>
      </dgm:t>
    </dgm:pt>
    <dgm:pt modelId="{4E3E2BF4-1AD8-4417-8AC2-A966698871D7}">
      <dgm:prSet phldrT="[Text]" custT="1"/>
      <dgm:spPr/>
      <dgm:t>
        <a:bodyPr/>
        <a:lstStyle/>
        <a:p>
          <a:r>
            <a:rPr lang="en-US" sz="700" dirty="0"/>
            <a:t>Q 6/30/17</a:t>
          </a:r>
        </a:p>
      </dgm:t>
    </dgm:pt>
    <dgm:pt modelId="{F85305C9-5F24-40C7-9756-4BB4C775A58E}" type="parTrans" cxnId="{30F7861B-C0FE-4111-B740-FF9CF0DF32C1}">
      <dgm:prSet/>
      <dgm:spPr/>
      <dgm:t>
        <a:bodyPr/>
        <a:lstStyle/>
        <a:p>
          <a:endParaRPr lang="en-US"/>
        </a:p>
      </dgm:t>
    </dgm:pt>
    <dgm:pt modelId="{5B6DFAC5-ACD1-44F5-8413-A946E9649948}" type="sibTrans" cxnId="{30F7861B-C0FE-4111-B740-FF9CF0DF32C1}">
      <dgm:prSet/>
      <dgm:spPr/>
      <dgm:t>
        <a:bodyPr/>
        <a:lstStyle/>
        <a:p>
          <a:endParaRPr lang="en-US"/>
        </a:p>
      </dgm:t>
    </dgm:pt>
    <dgm:pt modelId="{77B3E034-0C72-4755-A0E4-2CF6314F70F3}">
      <dgm:prSet phldrT="[Text]" custT="1"/>
      <dgm:spPr/>
      <dgm:t>
        <a:bodyPr/>
        <a:lstStyle/>
        <a:p>
          <a:r>
            <a:rPr lang="en-US" sz="700" dirty="0"/>
            <a:t>Q 9/30/17</a:t>
          </a:r>
        </a:p>
      </dgm:t>
    </dgm:pt>
    <dgm:pt modelId="{CB808666-91E0-42B1-81F3-77A1A9EA5CC8}" type="parTrans" cxnId="{2DEAE070-59D8-4D1B-B168-A8BAD23F4B23}">
      <dgm:prSet/>
      <dgm:spPr/>
      <dgm:t>
        <a:bodyPr/>
        <a:lstStyle/>
        <a:p>
          <a:endParaRPr lang="en-US"/>
        </a:p>
      </dgm:t>
    </dgm:pt>
    <dgm:pt modelId="{60398B81-ADB7-41CC-8ACF-F8EAB11444D4}" type="sibTrans" cxnId="{2DEAE070-59D8-4D1B-B168-A8BAD23F4B23}">
      <dgm:prSet/>
      <dgm:spPr/>
      <dgm:t>
        <a:bodyPr/>
        <a:lstStyle/>
        <a:p>
          <a:endParaRPr lang="en-US"/>
        </a:p>
      </dgm:t>
    </dgm:pt>
    <dgm:pt modelId="{C8611B44-9CF0-4EC1-A27E-F7ECFB961EB0}">
      <dgm:prSet phldrT="[Text]" custT="1"/>
      <dgm:spPr/>
      <dgm:t>
        <a:bodyPr/>
        <a:lstStyle/>
        <a:p>
          <a:r>
            <a:rPr lang="en-US" sz="700" dirty="0"/>
            <a:t>Q 12/31/17</a:t>
          </a:r>
        </a:p>
      </dgm:t>
    </dgm:pt>
    <dgm:pt modelId="{D5E30F6D-ADFB-4AA9-80BC-1DA98B95B667}" type="parTrans" cxnId="{535B7687-03D9-4A71-B35B-5A5ADA9F5EDE}">
      <dgm:prSet/>
      <dgm:spPr/>
      <dgm:t>
        <a:bodyPr/>
        <a:lstStyle/>
        <a:p>
          <a:endParaRPr lang="en-US"/>
        </a:p>
      </dgm:t>
    </dgm:pt>
    <dgm:pt modelId="{2E16107B-60B3-4B7F-841D-08298FB9D272}" type="sibTrans" cxnId="{535B7687-03D9-4A71-B35B-5A5ADA9F5EDE}">
      <dgm:prSet/>
      <dgm:spPr/>
      <dgm:t>
        <a:bodyPr/>
        <a:lstStyle/>
        <a:p>
          <a:endParaRPr lang="en-US"/>
        </a:p>
      </dgm:t>
    </dgm:pt>
    <dgm:pt modelId="{1B6C475B-F506-47DA-8669-D6DABFAFDE75}">
      <dgm:prSet phldrT="[Text]" custT="1"/>
      <dgm:spPr/>
      <dgm:t>
        <a:bodyPr/>
        <a:lstStyle/>
        <a:p>
          <a:r>
            <a:rPr lang="en-US" sz="700" dirty="0"/>
            <a:t>Q 3/31/18</a:t>
          </a:r>
        </a:p>
      </dgm:t>
    </dgm:pt>
    <dgm:pt modelId="{D42392FE-9400-49D3-B062-7B12F6D7CD49}" type="parTrans" cxnId="{E84597A6-0D68-47B4-A58E-415443F639A7}">
      <dgm:prSet/>
      <dgm:spPr/>
      <dgm:t>
        <a:bodyPr/>
        <a:lstStyle/>
        <a:p>
          <a:endParaRPr lang="en-US"/>
        </a:p>
      </dgm:t>
    </dgm:pt>
    <dgm:pt modelId="{2E972B8D-D614-4D0B-B0E7-BF21D351F515}" type="sibTrans" cxnId="{E84597A6-0D68-47B4-A58E-415443F639A7}">
      <dgm:prSet/>
      <dgm:spPr/>
      <dgm:t>
        <a:bodyPr/>
        <a:lstStyle/>
        <a:p>
          <a:endParaRPr lang="en-US"/>
        </a:p>
      </dgm:t>
    </dgm:pt>
    <dgm:pt modelId="{7C562041-31A1-4F85-8B3B-F8E9DAB50DAE}">
      <dgm:prSet phldrT="[Text]" custT="1"/>
      <dgm:spPr/>
      <dgm:t>
        <a:bodyPr/>
        <a:lstStyle/>
        <a:p>
          <a:r>
            <a:rPr lang="en-US" sz="700" dirty="0"/>
            <a:t>Q 6/30/18</a:t>
          </a:r>
        </a:p>
      </dgm:t>
    </dgm:pt>
    <dgm:pt modelId="{17CEE753-BD87-4FBA-8056-915447D06036}" type="parTrans" cxnId="{228E89B1-CD1D-460C-865D-5EB974603B32}">
      <dgm:prSet/>
      <dgm:spPr/>
      <dgm:t>
        <a:bodyPr/>
        <a:lstStyle/>
        <a:p>
          <a:endParaRPr lang="en-US"/>
        </a:p>
      </dgm:t>
    </dgm:pt>
    <dgm:pt modelId="{CD0CA60D-3A96-4AC1-AF35-A399204B08DC}" type="sibTrans" cxnId="{228E89B1-CD1D-460C-865D-5EB974603B32}">
      <dgm:prSet/>
      <dgm:spPr/>
      <dgm:t>
        <a:bodyPr/>
        <a:lstStyle/>
        <a:p>
          <a:endParaRPr lang="en-US"/>
        </a:p>
      </dgm:t>
    </dgm:pt>
    <dgm:pt modelId="{C6716375-8ED3-4283-8E73-7CDC5F7050E7}">
      <dgm:prSet phldrT="[Text]" custT="1"/>
      <dgm:spPr/>
      <dgm:t>
        <a:bodyPr/>
        <a:lstStyle/>
        <a:p>
          <a:r>
            <a:rPr lang="en-US" sz="700" dirty="0"/>
            <a:t>Q 12/31/15</a:t>
          </a:r>
        </a:p>
      </dgm:t>
    </dgm:pt>
    <dgm:pt modelId="{C2A9FB97-2D0C-4A49-B97E-E9511E863C69}" type="sibTrans" cxnId="{5B76E9E0-5F55-4B62-A456-557D245A7A5A}">
      <dgm:prSet/>
      <dgm:spPr/>
      <dgm:t>
        <a:bodyPr/>
        <a:lstStyle/>
        <a:p>
          <a:endParaRPr lang="en-US"/>
        </a:p>
      </dgm:t>
    </dgm:pt>
    <dgm:pt modelId="{485A294B-C305-4BBD-98BB-2F3EE62AC3C8}" type="parTrans" cxnId="{5B76E9E0-5F55-4B62-A456-557D245A7A5A}">
      <dgm:prSet/>
      <dgm:spPr/>
      <dgm:t>
        <a:bodyPr/>
        <a:lstStyle/>
        <a:p>
          <a:endParaRPr lang="en-US"/>
        </a:p>
      </dgm:t>
    </dgm:pt>
    <dgm:pt modelId="{801DB5EB-8D0F-4930-A3F4-4AA8A9F2213A}">
      <dgm:prSet phldrT="[Text]" custT="1"/>
      <dgm:spPr/>
      <dgm:t>
        <a:bodyPr/>
        <a:lstStyle/>
        <a:p>
          <a:r>
            <a:rPr lang="en-US" sz="700" dirty="0"/>
            <a:t>Q 9/30/15</a:t>
          </a:r>
        </a:p>
      </dgm:t>
    </dgm:pt>
    <dgm:pt modelId="{D50FE314-C72B-4481-AE28-9060E2572EA0}" type="parTrans" cxnId="{BF6BFA5E-A645-4085-B6E2-7074BABBDFF3}">
      <dgm:prSet/>
      <dgm:spPr/>
      <dgm:t>
        <a:bodyPr/>
        <a:lstStyle/>
        <a:p>
          <a:endParaRPr lang="en-US"/>
        </a:p>
      </dgm:t>
    </dgm:pt>
    <dgm:pt modelId="{82F787DA-7CFE-45F5-A51E-3C0BF1F874F2}" type="sibTrans" cxnId="{BF6BFA5E-A645-4085-B6E2-7074BABBDFF3}">
      <dgm:prSet/>
      <dgm:spPr/>
      <dgm:t>
        <a:bodyPr/>
        <a:lstStyle/>
        <a:p>
          <a:endParaRPr lang="en-US"/>
        </a:p>
      </dgm:t>
    </dgm:pt>
    <dgm:pt modelId="{C60CE149-508F-42EB-A687-26DBC44B7A75}">
      <dgm:prSet phldrT="[Text]" custT="1"/>
      <dgm:spPr/>
      <dgm:t>
        <a:bodyPr/>
        <a:lstStyle/>
        <a:p>
          <a:r>
            <a:rPr lang="en-US" sz="700" dirty="0"/>
            <a:t>Q 6/30/15</a:t>
          </a:r>
        </a:p>
      </dgm:t>
    </dgm:pt>
    <dgm:pt modelId="{989F05EE-6747-439C-A219-B3CFAE938C6A}" type="parTrans" cxnId="{1FC188E8-F634-48E8-95F2-A93D81B72632}">
      <dgm:prSet/>
      <dgm:spPr/>
      <dgm:t>
        <a:bodyPr/>
        <a:lstStyle/>
        <a:p>
          <a:endParaRPr lang="en-US"/>
        </a:p>
      </dgm:t>
    </dgm:pt>
    <dgm:pt modelId="{F7694108-5DA5-4C32-A8CB-92129262062D}" type="sibTrans" cxnId="{1FC188E8-F634-48E8-95F2-A93D81B72632}">
      <dgm:prSet/>
      <dgm:spPr/>
      <dgm:t>
        <a:bodyPr/>
        <a:lstStyle/>
        <a:p>
          <a:endParaRPr lang="en-US"/>
        </a:p>
      </dgm:t>
    </dgm:pt>
    <dgm:pt modelId="{0A21BE40-C0A0-4596-ABFB-8C8B0D65E510}">
      <dgm:prSet phldrT="[Text]" custT="1"/>
      <dgm:spPr/>
      <dgm:t>
        <a:bodyPr/>
        <a:lstStyle/>
        <a:p>
          <a:r>
            <a:rPr lang="en-US" sz="700" dirty="0"/>
            <a:t>Q 3/31/15</a:t>
          </a:r>
        </a:p>
      </dgm:t>
    </dgm:pt>
    <dgm:pt modelId="{6D58A32E-5B50-4134-8F36-8C90D2B441C6}" type="parTrans" cxnId="{B6201137-94CA-4C11-BC4A-F8F60F3ACDEA}">
      <dgm:prSet/>
      <dgm:spPr/>
      <dgm:t>
        <a:bodyPr/>
        <a:lstStyle/>
        <a:p>
          <a:endParaRPr lang="en-US"/>
        </a:p>
      </dgm:t>
    </dgm:pt>
    <dgm:pt modelId="{2DCC43EA-F58C-4EDD-8EE1-B23B9A2FBB87}" type="sibTrans" cxnId="{B6201137-94CA-4C11-BC4A-F8F60F3ACDEA}">
      <dgm:prSet/>
      <dgm:spPr/>
      <dgm:t>
        <a:bodyPr/>
        <a:lstStyle/>
        <a:p>
          <a:endParaRPr lang="en-US"/>
        </a:p>
      </dgm:t>
    </dgm:pt>
    <dgm:pt modelId="{3C51837C-C6DE-495E-97B3-B7F6217439DA}">
      <dgm:prSet phldrT="[Text]" custT="1"/>
      <dgm:spPr/>
      <dgm:t>
        <a:bodyPr/>
        <a:lstStyle/>
        <a:p>
          <a:r>
            <a:rPr lang="en-US" sz="700" dirty="0"/>
            <a:t>Q 12/31/15</a:t>
          </a:r>
        </a:p>
      </dgm:t>
    </dgm:pt>
    <dgm:pt modelId="{B6B4AC9F-610F-4F45-B3FF-25626DA4EF2A}" type="parTrans" cxnId="{92B76A12-7677-4D94-A950-99C65A6AC63D}">
      <dgm:prSet/>
      <dgm:spPr/>
      <dgm:t>
        <a:bodyPr/>
        <a:lstStyle/>
        <a:p>
          <a:endParaRPr lang="en-US"/>
        </a:p>
      </dgm:t>
    </dgm:pt>
    <dgm:pt modelId="{0A59E183-F266-40B4-AE02-70DB5AFE228F}" type="sibTrans" cxnId="{92B76A12-7677-4D94-A950-99C65A6AC63D}">
      <dgm:prSet/>
      <dgm:spPr/>
      <dgm:t>
        <a:bodyPr/>
        <a:lstStyle/>
        <a:p>
          <a:endParaRPr lang="en-US"/>
        </a:p>
      </dgm:t>
    </dgm:pt>
    <dgm:pt modelId="{05EA2BC0-6510-409F-AFB2-31EA3AD2CFFA}" type="pres">
      <dgm:prSet presAssocID="{62C036CB-305A-4981-B28A-FCB791A87018}" presName="Name0" presStyleCnt="0">
        <dgm:presLayoutVars>
          <dgm:dir/>
          <dgm:resizeHandles val="exact"/>
        </dgm:presLayoutVars>
      </dgm:prSet>
      <dgm:spPr/>
    </dgm:pt>
    <dgm:pt modelId="{6566688B-9B41-474F-B01C-103015B9FF8F}" type="pres">
      <dgm:prSet presAssocID="{62C036CB-305A-4981-B28A-FCB791A87018}" presName="arrow" presStyleLbl="bgShp" presStyleIdx="0" presStyleCnt="1" custLinFactNeighborY="2357"/>
      <dgm:spPr/>
    </dgm:pt>
    <dgm:pt modelId="{3F10391F-3D58-4494-8C9A-A52095A8C577}" type="pres">
      <dgm:prSet presAssocID="{62C036CB-305A-4981-B28A-FCB791A87018}" presName="points" presStyleCnt="0"/>
      <dgm:spPr/>
    </dgm:pt>
    <dgm:pt modelId="{C9DBD1FD-2689-40A1-BD8A-1A15E5C58E1C}" type="pres">
      <dgm:prSet presAssocID="{6271A0FC-6118-4D18-840A-C1BC70B7C725}" presName="compositeA" presStyleCnt="0"/>
      <dgm:spPr/>
    </dgm:pt>
    <dgm:pt modelId="{8AEDED18-2F19-4FDF-AE3E-1DB0ACE5A80F}" type="pres">
      <dgm:prSet presAssocID="{6271A0FC-6118-4D18-840A-C1BC70B7C725}" presName="textA" presStyleLbl="revTx" presStyleIdx="0" presStyleCnt="17" custScaleX="214100">
        <dgm:presLayoutVars>
          <dgm:bulletEnabled val="1"/>
        </dgm:presLayoutVars>
      </dgm:prSet>
      <dgm:spPr/>
    </dgm:pt>
    <dgm:pt modelId="{0A13D084-6F9A-4D47-8A6E-80D4358E603C}" type="pres">
      <dgm:prSet presAssocID="{6271A0FC-6118-4D18-840A-C1BC70B7C725}" presName="circleA" presStyleLbl="node1" presStyleIdx="0" presStyleCnt="17" custScaleX="159594" custScaleY="157896"/>
      <dgm:spPr>
        <a:prstGeom prst="actionButtonForwardNext">
          <a:avLst/>
        </a:prstGeom>
      </dgm:spPr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noaction" highlightClick="1"/>
          </dgm14:cNvPr>
        </a:ext>
      </dgm:extLst>
    </dgm:pt>
    <dgm:pt modelId="{EA561EB2-35D0-4680-93E0-8777640CA4DE}" type="pres">
      <dgm:prSet presAssocID="{6271A0FC-6118-4D18-840A-C1BC70B7C725}" presName="spaceA" presStyleCnt="0"/>
      <dgm:spPr/>
    </dgm:pt>
    <dgm:pt modelId="{EA80693E-4AE3-402D-A566-6633827171D9}" type="pres">
      <dgm:prSet presAssocID="{1E2F624E-8C5F-4908-902F-3F8C32B4E113}" presName="space" presStyleCnt="0"/>
      <dgm:spPr/>
    </dgm:pt>
    <dgm:pt modelId="{9057352F-DF41-4476-BC5F-5674FD40E27E}" type="pres">
      <dgm:prSet presAssocID="{3C51837C-C6DE-495E-97B3-B7F6217439DA}" presName="compositeB" presStyleCnt="0"/>
      <dgm:spPr/>
    </dgm:pt>
    <dgm:pt modelId="{47DEFC43-696A-4DB8-BF33-165AFB71811C}" type="pres">
      <dgm:prSet presAssocID="{3C51837C-C6DE-495E-97B3-B7F6217439DA}" presName="textB" presStyleLbl="revTx" presStyleIdx="1" presStyleCnt="17" custScaleX="255073">
        <dgm:presLayoutVars>
          <dgm:bulletEnabled val="1"/>
        </dgm:presLayoutVars>
      </dgm:prSet>
      <dgm:spPr/>
    </dgm:pt>
    <dgm:pt modelId="{6F178862-9240-4678-9DBB-FD01ECCE358F}" type="pres">
      <dgm:prSet presAssocID="{3C51837C-C6DE-495E-97B3-B7F6217439DA}" presName="circleB" presStyleLbl="node1" presStyleIdx="1" presStyleCnt="17"/>
      <dgm:spPr/>
    </dgm:pt>
    <dgm:pt modelId="{6F6B89F9-B588-4E32-8290-C3454A8C0273}" type="pres">
      <dgm:prSet presAssocID="{3C51837C-C6DE-495E-97B3-B7F6217439DA}" presName="spaceB" presStyleCnt="0"/>
      <dgm:spPr/>
    </dgm:pt>
    <dgm:pt modelId="{15B43396-FA40-4811-8C34-8C073E015EF6}" type="pres">
      <dgm:prSet presAssocID="{0A59E183-F266-40B4-AE02-70DB5AFE228F}" presName="space" presStyleCnt="0"/>
      <dgm:spPr/>
    </dgm:pt>
    <dgm:pt modelId="{735C75C6-EB29-4ED4-AA19-A6A08F91F6A8}" type="pres">
      <dgm:prSet presAssocID="{0A21BE40-C0A0-4596-ABFB-8C8B0D65E510}" presName="compositeA" presStyleCnt="0"/>
      <dgm:spPr/>
    </dgm:pt>
    <dgm:pt modelId="{19FDA559-28A2-42A7-8F20-F56A85EA6EC2}" type="pres">
      <dgm:prSet presAssocID="{0A21BE40-C0A0-4596-ABFB-8C8B0D65E510}" presName="textA" presStyleLbl="revTx" presStyleIdx="2" presStyleCnt="17" custScaleX="227745">
        <dgm:presLayoutVars>
          <dgm:bulletEnabled val="1"/>
        </dgm:presLayoutVars>
      </dgm:prSet>
      <dgm:spPr/>
    </dgm:pt>
    <dgm:pt modelId="{EF81CAD8-2253-47C1-B4A7-C2BCB0191A68}" type="pres">
      <dgm:prSet presAssocID="{0A21BE40-C0A0-4596-ABFB-8C8B0D65E510}" presName="circleA" presStyleLbl="node1" presStyleIdx="2" presStyleCnt="17"/>
      <dgm:spPr/>
    </dgm:pt>
    <dgm:pt modelId="{8BD272CE-2E58-430B-A7F5-4DD1758456B3}" type="pres">
      <dgm:prSet presAssocID="{0A21BE40-C0A0-4596-ABFB-8C8B0D65E510}" presName="spaceA" presStyleCnt="0"/>
      <dgm:spPr/>
    </dgm:pt>
    <dgm:pt modelId="{E0C979EE-320C-4BF1-B8C3-5949F7972B92}" type="pres">
      <dgm:prSet presAssocID="{2DCC43EA-F58C-4EDD-8EE1-B23B9A2FBB87}" presName="space" presStyleCnt="0"/>
      <dgm:spPr/>
    </dgm:pt>
    <dgm:pt modelId="{C5699754-6179-4B81-AECC-9E8BF2A4B37F}" type="pres">
      <dgm:prSet presAssocID="{C60CE149-508F-42EB-A687-26DBC44B7A75}" presName="compositeB" presStyleCnt="0"/>
      <dgm:spPr/>
    </dgm:pt>
    <dgm:pt modelId="{2419A63E-E4F6-4385-9DEE-93065783F74E}" type="pres">
      <dgm:prSet presAssocID="{C60CE149-508F-42EB-A687-26DBC44B7A75}" presName="textB" presStyleLbl="revTx" presStyleIdx="3" presStyleCnt="17" custScaleX="248374">
        <dgm:presLayoutVars>
          <dgm:bulletEnabled val="1"/>
        </dgm:presLayoutVars>
      </dgm:prSet>
      <dgm:spPr/>
    </dgm:pt>
    <dgm:pt modelId="{83B67480-B1D8-4289-8EA7-A19495EADC48}" type="pres">
      <dgm:prSet presAssocID="{C60CE149-508F-42EB-A687-26DBC44B7A75}" presName="circleB" presStyleLbl="node1" presStyleIdx="3" presStyleCnt="17"/>
      <dgm:spPr/>
    </dgm:pt>
    <dgm:pt modelId="{D90C6B04-2B8E-45A9-8684-23668D8CF7F4}" type="pres">
      <dgm:prSet presAssocID="{C60CE149-508F-42EB-A687-26DBC44B7A75}" presName="spaceB" presStyleCnt="0"/>
      <dgm:spPr/>
    </dgm:pt>
    <dgm:pt modelId="{8D4DB55F-3ACA-4853-A105-DFD9B79A5D78}" type="pres">
      <dgm:prSet presAssocID="{F7694108-5DA5-4C32-A8CB-92129262062D}" presName="space" presStyleCnt="0"/>
      <dgm:spPr/>
    </dgm:pt>
    <dgm:pt modelId="{9DE8E6C7-C8C1-426E-BE0E-1C4424FD1476}" type="pres">
      <dgm:prSet presAssocID="{801DB5EB-8D0F-4930-A3F4-4AA8A9F2213A}" presName="compositeA" presStyleCnt="0"/>
      <dgm:spPr/>
    </dgm:pt>
    <dgm:pt modelId="{09D728D1-4375-4F57-AE20-1E65299C410A}" type="pres">
      <dgm:prSet presAssocID="{801DB5EB-8D0F-4930-A3F4-4AA8A9F2213A}" presName="textA" presStyleLbl="revTx" presStyleIdx="4" presStyleCnt="17" custScaleX="241623">
        <dgm:presLayoutVars>
          <dgm:bulletEnabled val="1"/>
        </dgm:presLayoutVars>
      </dgm:prSet>
      <dgm:spPr/>
    </dgm:pt>
    <dgm:pt modelId="{D5ED860D-DA11-49CA-A99B-D4C05CD6F82C}" type="pres">
      <dgm:prSet presAssocID="{801DB5EB-8D0F-4930-A3F4-4AA8A9F2213A}" presName="circleA" presStyleLbl="node1" presStyleIdx="4" presStyleCnt="17"/>
      <dgm:spPr/>
    </dgm:pt>
    <dgm:pt modelId="{CEB8721D-37CE-4E9C-90A2-25BAAF5BB889}" type="pres">
      <dgm:prSet presAssocID="{801DB5EB-8D0F-4930-A3F4-4AA8A9F2213A}" presName="spaceA" presStyleCnt="0"/>
      <dgm:spPr/>
    </dgm:pt>
    <dgm:pt modelId="{FBBD0092-44C4-4644-944B-D4C3A2561E9D}" type="pres">
      <dgm:prSet presAssocID="{82F787DA-7CFE-45F5-A51E-3C0BF1F874F2}" presName="space" presStyleCnt="0"/>
      <dgm:spPr/>
    </dgm:pt>
    <dgm:pt modelId="{3CE0B24B-55DE-4FE9-A4D2-5FC4E8914489}" type="pres">
      <dgm:prSet presAssocID="{C6716375-8ED3-4283-8E73-7CDC5F7050E7}" presName="compositeB" presStyleCnt="0"/>
      <dgm:spPr/>
    </dgm:pt>
    <dgm:pt modelId="{4634404A-A396-454E-B2A2-0C46CA413DC7}" type="pres">
      <dgm:prSet presAssocID="{C6716375-8ED3-4283-8E73-7CDC5F7050E7}" presName="textB" presStyleLbl="revTx" presStyleIdx="5" presStyleCnt="17" custScaleX="166304">
        <dgm:presLayoutVars>
          <dgm:bulletEnabled val="1"/>
        </dgm:presLayoutVars>
      </dgm:prSet>
      <dgm:spPr/>
    </dgm:pt>
    <dgm:pt modelId="{04B6FB4A-3581-43D8-9215-C71C8F62BA67}" type="pres">
      <dgm:prSet presAssocID="{C6716375-8ED3-4283-8E73-7CDC5F7050E7}" presName="circleB" presStyleLbl="node1" presStyleIdx="5" presStyleCnt="17"/>
      <dgm:spPr/>
    </dgm:pt>
    <dgm:pt modelId="{730D792D-2D86-43D9-9CAE-062128757AF8}" type="pres">
      <dgm:prSet presAssocID="{C6716375-8ED3-4283-8E73-7CDC5F7050E7}" presName="spaceB" presStyleCnt="0"/>
      <dgm:spPr/>
    </dgm:pt>
    <dgm:pt modelId="{D44EA6B9-BFCC-40B6-B931-31466DA08FEF}" type="pres">
      <dgm:prSet presAssocID="{C2A9FB97-2D0C-4A49-B97E-E9511E863C69}" presName="space" presStyleCnt="0"/>
      <dgm:spPr/>
    </dgm:pt>
    <dgm:pt modelId="{8F19B9F7-506A-424B-A0DD-39EE5EC79270}" type="pres">
      <dgm:prSet presAssocID="{A753D862-FC2B-4350-A7AF-F645BA8CAF14}" presName="compositeA" presStyleCnt="0"/>
      <dgm:spPr/>
    </dgm:pt>
    <dgm:pt modelId="{118AD397-FEF3-4D54-A13D-6ADF5B8D65E3}" type="pres">
      <dgm:prSet presAssocID="{A753D862-FC2B-4350-A7AF-F645BA8CAF14}" presName="textA" presStyleLbl="revTx" presStyleIdx="6" presStyleCnt="17" custScaleX="355477">
        <dgm:presLayoutVars>
          <dgm:bulletEnabled val="1"/>
        </dgm:presLayoutVars>
      </dgm:prSet>
      <dgm:spPr/>
    </dgm:pt>
    <dgm:pt modelId="{24797BDA-71D4-4258-A834-3978F8532329}" type="pres">
      <dgm:prSet presAssocID="{A753D862-FC2B-4350-A7AF-F645BA8CAF14}" presName="circleA" presStyleLbl="node1" presStyleIdx="6" presStyleCnt="17"/>
      <dgm:spPr>
        <a:prstGeom prst="rect">
          <a:avLst/>
        </a:prstGeom>
        <a:solidFill>
          <a:srgbClr val="FF0000"/>
        </a:solidFill>
      </dgm:spPr>
    </dgm:pt>
    <dgm:pt modelId="{15282BD0-4C8D-4D56-9065-7AAB64036E11}" type="pres">
      <dgm:prSet presAssocID="{A753D862-FC2B-4350-A7AF-F645BA8CAF14}" presName="spaceA" presStyleCnt="0"/>
      <dgm:spPr/>
    </dgm:pt>
    <dgm:pt modelId="{F6C52C92-786B-4A96-AEE0-EDFC02E466B9}" type="pres">
      <dgm:prSet presAssocID="{90E82692-9AC5-403B-A1D4-A3AC4701B582}" presName="space" presStyleCnt="0"/>
      <dgm:spPr/>
    </dgm:pt>
    <dgm:pt modelId="{CE8362B1-45C0-4F57-B611-502FC2DF2AEC}" type="pres">
      <dgm:prSet presAssocID="{2ABA27C3-4EFE-489E-BB96-7BE8B8199E94}" presName="compositeB" presStyleCnt="0"/>
      <dgm:spPr/>
    </dgm:pt>
    <dgm:pt modelId="{44F066AA-C275-465B-8A8E-0CFAED6A6610}" type="pres">
      <dgm:prSet presAssocID="{2ABA27C3-4EFE-489E-BB96-7BE8B8199E94}" presName="textB" presStyleLbl="revTx" presStyleIdx="7" presStyleCnt="17" custScaleX="156327">
        <dgm:presLayoutVars>
          <dgm:bulletEnabled val="1"/>
        </dgm:presLayoutVars>
      </dgm:prSet>
      <dgm:spPr/>
    </dgm:pt>
    <dgm:pt modelId="{03019E58-DB70-408D-B3C2-7339A4FE519E}" type="pres">
      <dgm:prSet presAssocID="{2ABA27C3-4EFE-489E-BB96-7BE8B8199E94}" presName="circleB" presStyleLbl="node1" presStyleIdx="7" presStyleCnt="17"/>
      <dgm:spPr/>
    </dgm:pt>
    <dgm:pt modelId="{DCDE9F54-530B-4FAA-9D8B-2FA4B57D5959}" type="pres">
      <dgm:prSet presAssocID="{2ABA27C3-4EFE-489E-BB96-7BE8B8199E94}" presName="spaceB" presStyleCnt="0"/>
      <dgm:spPr/>
    </dgm:pt>
    <dgm:pt modelId="{59F3BE7B-E3B1-41D9-8397-3C3EB1A07A5B}" type="pres">
      <dgm:prSet presAssocID="{5BF531FE-C1EA-4D07-A831-E6EBEE6DCDDA}" presName="space" presStyleCnt="0"/>
      <dgm:spPr/>
    </dgm:pt>
    <dgm:pt modelId="{06B28451-4B37-40E1-8143-0D06ED6F1D25}" type="pres">
      <dgm:prSet presAssocID="{ED5868F1-5516-43F2-A7BB-8AE5E2E75651}" presName="compositeA" presStyleCnt="0"/>
      <dgm:spPr/>
    </dgm:pt>
    <dgm:pt modelId="{846BD753-43B3-4D56-8A90-92D0F54A0C63}" type="pres">
      <dgm:prSet presAssocID="{ED5868F1-5516-43F2-A7BB-8AE5E2E75651}" presName="textA" presStyleLbl="revTx" presStyleIdx="8" presStyleCnt="17" custScaleX="234639">
        <dgm:presLayoutVars>
          <dgm:bulletEnabled val="1"/>
        </dgm:presLayoutVars>
      </dgm:prSet>
      <dgm:spPr/>
    </dgm:pt>
    <dgm:pt modelId="{81AE6382-BF38-4D7C-8870-EF30EB6DBBB9}" type="pres">
      <dgm:prSet presAssocID="{ED5868F1-5516-43F2-A7BB-8AE5E2E75651}" presName="circleA" presStyleLbl="node1" presStyleIdx="8" presStyleCnt="17"/>
      <dgm:spPr/>
    </dgm:pt>
    <dgm:pt modelId="{3361C112-0C03-431C-9D6F-198F93DE4D34}" type="pres">
      <dgm:prSet presAssocID="{ED5868F1-5516-43F2-A7BB-8AE5E2E75651}" presName="spaceA" presStyleCnt="0"/>
      <dgm:spPr/>
    </dgm:pt>
    <dgm:pt modelId="{99178FC9-2F45-4BD2-9C6F-48DB4C1DB82A}" type="pres">
      <dgm:prSet presAssocID="{771DD850-ABB0-4C5E-A5B8-6B15506ACFC6}" presName="space" presStyleCnt="0"/>
      <dgm:spPr/>
    </dgm:pt>
    <dgm:pt modelId="{E84C9A5C-AA36-4B9E-A59E-C86360A6998B}" type="pres">
      <dgm:prSet presAssocID="{5499F301-BD28-4770-BB99-863D58BF76A1}" presName="compositeB" presStyleCnt="0"/>
      <dgm:spPr/>
    </dgm:pt>
    <dgm:pt modelId="{FA0041E9-0738-42AA-8623-9455BC2468B8}" type="pres">
      <dgm:prSet presAssocID="{5499F301-BD28-4770-BB99-863D58BF76A1}" presName="textB" presStyleLbl="revTx" presStyleIdx="9" presStyleCnt="17" custScaleX="240771">
        <dgm:presLayoutVars>
          <dgm:bulletEnabled val="1"/>
        </dgm:presLayoutVars>
      </dgm:prSet>
      <dgm:spPr/>
    </dgm:pt>
    <dgm:pt modelId="{9B2612D1-0211-4230-984E-B7677666093C}" type="pres">
      <dgm:prSet presAssocID="{5499F301-BD28-4770-BB99-863D58BF76A1}" presName="circleB" presStyleLbl="node1" presStyleIdx="9" presStyleCnt="17"/>
      <dgm:spPr/>
    </dgm:pt>
    <dgm:pt modelId="{1C2EFAB6-3046-4D5C-A366-68F7E50EB6E0}" type="pres">
      <dgm:prSet presAssocID="{5499F301-BD28-4770-BB99-863D58BF76A1}" presName="spaceB" presStyleCnt="0"/>
      <dgm:spPr/>
    </dgm:pt>
    <dgm:pt modelId="{59B40DB4-9DDA-4D22-8513-FD261806D889}" type="pres">
      <dgm:prSet presAssocID="{0EDB2A49-F006-4290-B729-36DBBEEFAE39}" presName="space" presStyleCnt="0"/>
      <dgm:spPr/>
    </dgm:pt>
    <dgm:pt modelId="{102AE768-7841-492F-AABF-6D7A826C8208}" type="pres">
      <dgm:prSet presAssocID="{6A0AB5C8-1B29-4DD1-9E6C-0E579DA4B44D}" presName="compositeA" presStyleCnt="0"/>
      <dgm:spPr/>
    </dgm:pt>
    <dgm:pt modelId="{0F589FD7-73D0-4EC4-9F06-CCA1C26A04AD}" type="pres">
      <dgm:prSet presAssocID="{6A0AB5C8-1B29-4DD1-9E6C-0E579DA4B44D}" presName="textA" presStyleLbl="revTx" presStyleIdx="10" presStyleCnt="17" custScaleX="227093">
        <dgm:presLayoutVars>
          <dgm:bulletEnabled val="1"/>
        </dgm:presLayoutVars>
      </dgm:prSet>
      <dgm:spPr/>
    </dgm:pt>
    <dgm:pt modelId="{D4B4C37B-19CE-4913-BAB1-556E10B21EEC}" type="pres">
      <dgm:prSet presAssocID="{6A0AB5C8-1B29-4DD1-9E6C-0E579DA4B44D}" presName="circleA" presStyleLbl="node1" presStyleIdx="10" presStyleCnt="17"/>
      <dgm:spPr/>
    </dgm:pt>
    <dgm:pt modelId="{AC50362F-D2BF-4D3A-A8DA-11C07333A054}" type="pres">
      <dgm:prSet presAssocID="{6A0AB5C8-1B29-4DD1-9E6C-0E579DA4B44D}" presName="spaceA" presStyleCnt="0"/>
      <dgm:spPr/>
    </dgm:pt>
    <dgm:pt modelId="{2BE26102-5A3B-4397-9E16-8B89BD9DA5A7}" type="pres">
      <dgm:prSet presAssocID="{FEAE3237-0DAA-46AB-B09D-BE9BA0E860CC}" presName="space" presStyleCnt="0"/>
      <dgm:spPr/>
    </dgm:pt>
    <dgm:pt modelId="{CFE21F5C-CA48-4685-AC62-8AF741D88C79}" type="pres">
      <dgm:prSet presAssocID="{4E3E2BF4-1AD8-4417-8AC2-A966698871D7}" presName="compositeB" presStyleCnt="0"/>
      <dgm:spPr/>
    </dgm:pt>
    <dgm:pt modelId="{74F3E9ED-3533-421C-8A5A-3815513B28A7}" type="pres">
      <dgm:prSet presAssocID="{4E3E2BF4-1AD8-4417-8AC2-A966698871D7}" presName="textB" presStyleLbl="revTx" presStyleIdx="11" presStyleCnt="17" custScaleX="218816">
        <dgm:presLayoutVars>
          <dgm:bulletEnabled val="1"/>
        </dgm:presLayoutVars>
      </dgm:prSet>
      <dgm:spPr/>
    </dgm:pt>
    <dgm:pt modelId="{CC6C28E1-2FBA-4C2B-BC57-8AFDE66681CC}" type="pres">
      <dgm:prSet presAssocID="{4E3E2BF4-1AD8-4417-8AC2-A966698871D7}" presName="circleB" presStyleLbl="node1" presStyleIdx="11" presStyleCnt="17"/>
      <dgm:spPr/>
    </dgm:pt>
    <dgm:pt modelId="{1BFD59AD-9D80-4B8E-BF33-8BA69BC7FCD8}" type="pres">
      <dgm:prSet presAssocID="{4E3E2BF4-1AD8-4417-8AC2-A966698871D7}" presName="spaceB" presStyleCnt="0"/>
      <dgm:spPr/>
    </dgm:pt>
    <dgm:pt modelId="{6336B44C-1D87-4165-A0D6-931E44451D75}" type="pres">
      <dgm:prSet presAssocID="{5B6DFAC5-ACD1-44F5-8413-A946E9649948}" presName="space" presStyleCnt="0"/>
      <dgm:spPr/>
    </dgm:pt>
    <dgm:pt modelId="{19B4D2EE-D7CC-4FDD-8295-24EF62D66782}" type="pres">
      <dgm:prSet presAssocID="{77B3E034-0C72-4755-A0E4-2CF6314F70F3}" presName="compositeA" presStyleCnt="0"/>
      <dgm:spPr/>
    </dgm:pt>
    <dgm:pt modelId="{F6729768-4D56-404C-A9DD-0A9D0162648F}" type="pres">
      <dgm:prSet presAssocID="{77B3E034-0C72-4755-A0E4-2CF6314F70F3}" presName="textA" presStyleLbl="revTx" presStyleIdx="12" presStyleCnt="17" custScaleX="237619">
        <dgm:presLayoutVars>
          <dgm:bulletEnabled val="1"/>
        </dgm:presLayoutVars>
      </dgm:prSet>
      <dgm:spPr/>
    </dgm:pt>
    <dgm:pt modelId="{59291400-6C0F-427C-8268-58EB37AC5F44}" type="pres">
      <dgm:prSet presAssocID="{77B3E034-0C72-4755-A0E4-2CF6314F70F3}" presName="circleA" presStyleLbl="node1" presStyleIdx="12" presStyleCnt="17"/>
      <dgm:spPr/>
    </dgm:pt>
    <dgm:pt modelId="{7A241BBD-C489-4E0F-BB0C-53A0F45F0E1D}" type="pres">
      <dgm:prSet presAssocID="{77B3E034-0C72-4755-A0E4-2CF6314F70F3}" presName="spaceA" presStyleCnt="0"/>
      <dgm:spPr/>
    </dgm:pt>
    <dgm:pt modelId="{2D1D9B98-2D72-4E6E-B9C6-17CD19301EE1}" type="pres">
      <dgm:prSet presAssocID="{60398B81-ADB7-41CC-8ACF-F8EAB11444D4}" presName="space" presStyleCnt="0"/>
      <dgm:spPr/>
    </dgm:pt>
    <dgm:pt modelId="{BD8370D1-3E55-4962-B193-A4513A1DF808}" type="pres">
      <dgm:prSet presAssocID="{C8611B44-9CF0-4EC1-A27E-F7ECFB961EB0}" presName="compositeB" presStyleCnt="0"/>
      <dgm:spPr/>
    </dgm:pt>
    <dgm:pt modelId="{13CD6AA7-DEB6-4EF1-B816-34744458574E}" type="pres">
      <dgm:prSet presAssocID="{C8611B44-9CF0-4EC1-A27E-F7ECFB961EB0}" presName="textB" presStyleLbl="revTx" presStyleIdx="13" presStyleCnt="17" custScaleX="229025">
        <dgm:presLayoutVars>
          <dgm:bulletEnabled val="1"/>
        </dgm:presLayoutVars>
      </dgm:prSet>
      <dgm:spPr/>
    </dgm:pt>
    <dgm:pt modelId="{27352287-ACAC-4AD0-96C3-99CB7ECF60BF}" type="pres">
      <dgm:prSet presAssocID="{C8611B44-9CF0-4EC1-A27E-F7ECFB961EB0}" presName="circleB" presStyleLbl="node1" presStyleIdx="13" presStyleCnt="17"/>
      <dgm:spPr/>
    </dgm:pt>
    <dgm:pt modelId="{CE47927C-49A7-4951-8CB8-42431D123E46}" type="pres">
      <dgm:prSet presAssocID="{C8611B44-9CF0-4EC1-A27E-F7ECFB961EB0}" presName="spaceB" presStyleCnt="0"/>
      <dgm:spPr/>
    </dgm:pt>
    <dgm:pt modelId="{51E53C4D-1D42-4AC9-9C5C-20FCC7DF902F}" type="pres">
      <dgm:prSet presAssocID="{2E16107B-60B3-4B7F-841D-08298FB9D272}" presName="space" presStyleCnt="0"/>
      <dgm:spPr/>
    </dgm:pt>
    <dgm:pt modelId="{89B86A3B-C17B-42F3-B94F-5AC23F9AF5E2}" type="pres">
      <dgm:prSet presAssocID="{1B6C475B-F506-47DA-8669-D6DABFAFDE75}" presName="compositeA" presStyleCnt="0"/>
      <dgm:spPr/>
    </dgm:pt>
    <dgm:pt modelId="{E48FD6C7-E180-45ED-8B29-AAF48FC1AB70}" type="pres">
      <dgm:prSet presAssocID="{1B6C475B-F506-47DA-8669-D6DABFAFDE75}" presName="textA" presStyleLbl="revTx" presStyleIdx="14" presStyleCnt="17" custScaleX="233026">
        <dgm:presLayoutVars>
          <dgm:bulletEnabled val="1"/>
        </dgm:presLayoutVars>
      </dgm:prSet>
      <dgm:spPr/>
    </dgm:pt>
    <dgm:pt modelId="{8245CD16-1E39-4C62-8D95-2C46D84E3F00}" type="pres">
      <dgm:prSet presAssocID="{1B6C475B-F506-47DA-8669-D6DABFAFDE75}" presName="circleA" presStyleLbl="node1" presStyleIdx="14" presStyleCnt="17"/>
      <dgm:spPr/>
    </dgm:pt>
    <dgm:pt modelId="{B9E064D4-04CB-40A8-981E-6EEFE6B199B9}" type="pres">
      <dgm:prSet presAssocID="{1B6C475B-F506-47DA-8669-D6DABFAFDE75}" presName="spaceA" presStyleCnt="0"/>
      <dgm:spPr/>
    </dgm:pt>
    <dgm:pt modelId="{D2751E2E-75B1-44A6-A599-77287CB3A952}" type="pres">
      <dgm:prSet presAssocID="{2E972B8D-D614-4D0B-B0E7-BF21D351F515}" presName="space" presStyleCnt="0"/>
      <dgm:spPr/>
    </dgm:pt>
    <dgm:pt modelId="{BE54FE99-639E-477A-B976-BECFA75EF197}" type="pres">
      <dgm:prSet presAssocID="{7C562041-31A1-4F85-8B3B-F8E9DAB50DAE}" presName="compositeB" presStyleCnt="0"/>
      <dgm:spPr/>
    </dgm:pt>
    <dgm:pt modelId="{ECD7AD0B-2BE2-438F-90B9-654767AB2E0D}" type="pres">
      <dgm:prSet presAssocID="{7C562041-31A1-4F85-8B3B-F8E9DAB50DAE}" presName="textB" presStyleLbl="revTx" presStyleIdx="15" presStyleCnt="17" custScaleX="219057">
        <dgm:presLayoutVars>
          <dgm:bulletEnabled val="1"/>
        </dgm:presLayoutVars>
      </dgm:prSet>
      <dgm:spPr/>
    </dgm:pt>
    <dgm:pt modelId="{CA63F0C7-C288-40A0-A2B6-214411BB647E}" type="pres">
      <dgm:prSet presAssocID="{7C562041-31A1-4F85-8B3B-F8E9DAB50DAE}" presName="circleB" presStyleLbl="node1" presStyleIdx="15" presStyleCnt="17"/>
      <dgm:spPr/>
    </dgm:pt>
    <dgm:pt modelId="{BBC21B0C-9840-4592-BCBC-BC2CA04A8092}" type="pres">
      <dgm:prSet presAssocID="{7C562041-31A1-4F85-8B3B-F8E9DAB50DAE}" presName="spaceB" presStyleCnt="0"/>
      <dgm:spPr/>
    </dgm:pt>
    <dgm:pt modelId="{2441A0E9-04E4-4A10-A9D5-16BB9BEADA18}" type="pres">
      <dgm:prSet presAssocID="{CD0CA60D-3A96-4AC1-AF35-A399204B08DC}" presName="space" presStyleCnt="0"/>
      <dgm:spPr/>
    </dgm:pt>
    <dgm:pt modelId="{2A8197F1-5B4D-4AC0-BAFA-A6DB49E68492}" type="pres">
      <dgm:prSet presAssocID="{C0AFED09-7E84-4AD6-969E-5309928C2EEF}" presName="compositeA" presStyleCnt="0"/>
      <dgm:spPr/>
    </dgm:pt>
    <dgm:pt modelId="{F02F546A-CB6B-4CED-9104-C0E06B446D7E}" type="pres">
      <dgm:prSet presAssocID="{C0AFED09-7E84-4AD6-969E-5309928C2EEF}" presName="textA" presStyleLbl="revTx" presStyleIdx="16" presStyleCnt="17" custScaleX="221509" custLinFactX="44416" custLinFactNeighborX="100000">
        <dgm:presLayoutVars>
          <dgm:bulletEnabled val="1"/>
        </dgm:presLayoutVars>
      </dgm:prSet>
      <dgm:spPr/>
    </dgm:pt>
    <dgm:pt modelId="{B582E8D5-E400-4360-A5C1-E4CB33E205F7}" type="pres">
      <dgm:prSet presAssocID="{C0AFED09-7E84-4AD6-969E-5309928C2EEF}" presName="circleA" presStyleLbl="node1" presStyleIdx="16" presStyleCnt="17" custLinFactX="100000" custLinFactNeighborX="113063" custLinFactNeighborY="7609"/>
      <dgm:spPr>
        <a:prstGeom prst="rect">
          <a:avLst/>
        </a:prstGeom>
        <a:solidFill>
          <a:schemeClr val="accent6">
            <a:lumMod val="75000"/>
          </a:schemeClr>
        </a:solidFill>
      </dgm:spPr>
    </dgm:pt>
    <dgm:pt modelId="{5FB12BA9-B120-4B0A-BB02-A840038C4C41}" type="pres">
      <dgm:prSet presAssocID="{C0AFED09-7E84-4AD6-969E-5309928C2EEF}" presName="spaceA" presStyleCnt="0"/>
      <dgm:spPr/>
    </dgm:pt>
  </dgm:ptLst>
  <dgm:cxnLst>
    <dgm:cxn modelId="{13184531-31B1-4B0A-A670-F7788B3ECCC5}" type="presOf" srcId="{5499F301-BD28-4770-BB99-863D58BF76A1}" destId="{FA0041E9-0738-42AA-8623-9455BC2468B8}" srcOrd="0" destOrd="0" presId="urn:microsoft.com/office/officeart/2005/8/layout/hProcess11"/>
    <dgm:cxn modelId="{FD64F41E-B7EE-451E-BAAB-5D0947E37961}" type="presOf" srcId="{62C036CB-305A-4981-B28A-FCB791A87018}" destId="{05EA2BC0-6510-409F-AFB2-31EA3AD2CFFA}" srcOrd="0" destOrd="0" presId="urn:microsoft.com/office/officeart/2005/8/layout/hProcess11"/>
    <dgm:cxn modelId="{4CFDF562-5EFA-45DE-AF2F-C6F5D6B6F04F}" type="presOf" srcId="{C8611B44-9CF0-4EC1-A27E-F7ECFB961EB0}" destId="{13CD6AA7-DEB6-4EF1-B816-34744458574E}" srcOrd="0" destOrd="0" presId="urn:microsoft.com/office/officeart/2005/8/layout/hProcess11"/>
    <dgm:cxn modelId="{2DEAE070-59D8-4D1B-B168-A8BAD23F4B23}" srcId="{62C036CB-305A-4981-B28A-FCB791A87018}" destId="{77B3E034-0C72-4755-A0E4-2CF6314F70F3}" srcOrd="12" destOrd="0" parTransId="{CB808666-91E0-42B1-81F3-77A1A9EA5CC8}" sibTransId="{60398B81-ADB7-41CC-8ACF-F8EAB11444D4}"/>
    <dgm:cxn modelId="{C13F6ABA-5C73-4B0F-9500-E1D471E4B92B}" srcId="{62C036CB-305A-4981-B28A-FCB791A87018}" destId="{6271A0FC-6118-4D18-840A-C1BC70B7C725}" srcOrd="0" destOrd="0" parTransId="{70271EE8-FE6C-4E94-8075-AF3153A1A9F8}" sibTransId="{1E2F624E-8C5F-4908-902F-3F8C32B4E113}"/>
    <dgm:cxn modelId="{3E407D20-00DC-4304-BC4D-A2EF0235D09E}" type="presOf" srcId="{77B3E034-0C72-4755-A0E4-2CF6314F70F3}" destId="{F6729768-4D56-404C-A9DD-0A9D0162648F}" srcOrd="0" destOrd="0" presId="urn:microsoft.com/office/officeart/2005/8/layout/hProcess11"/>
    <dgm:cxn modelId="{FFADDB00-82AD-4E34-8140-2F302A4ED7F2}" type="presOf" srcId="{1B6C475B-F506-47DA-8669-D6DABFAFDE75}" destId="{E48FD6C7-E180-45ED-8B29-AAF48FC1AB70}" srcOrd="0" destOrd="0" presId="urn:microsoft.com/office/officeart/2005/8/layout/hProcess11"/>
    <dgm:cxn modelId="{92B76A12-7677-4D94-A950-99C65A6AC63D}" srcId="{62C036CB-305A-4981-B28A-FCB791A87018}" destId="{3C51837C-C6DE-495E-97B3-B7F6217439DA}" srcOrd="1" destOrd="0" parTransId="{B6B4AC9F-610F-4F45-B3FF-25626DA4EF2A}" sibTransId="{0A59E183-F266-40B4-AE02-70DB5AFE228F}"/>
    <dgm:cxn modelId="{5BF42320-BF6C-401E-AD2F-F10ABDCB98D4}" srcId="{62C036CB-305A-4981-B28A-FCB791A87018}" destId="{C0AFED09-7E84-4AD6-969E-5309928C2EEF}" srcOrd="16" destOrd="0" parTransId="{F196AF78-BDF8-4AD7-B521-ECD0B776993F}" sibTransId="{7105EE8E-3AC7-4C1B-A2AE-DC58C2239038}"/>
    <dgm:cxn modelId="{4E537831-B425-4AFB-967E-4B20ECDD991D}" type="presOf" srcId="{4E3E2BF4-1AD8-4417-8AC2-A966698871D7}" destId="{74F3E9ED-3533-421C-8A5A-3815513B28A7}" srcOrd="0" destOrd="0" presId="urn:microsoft.com/office/officeart/2005/8/layout/hProcess11"/>
    <dgm:cxn modelId="{CF743478-3C6F-49EE-ADF3-562D527C493D}" type="presOf" srcId="{6A0AB5C8-1B29-4DD1-9E6C-0E579DA4B44D}" destId="{0F589FD7-73D0-4EC4-9F06-CCA1C26A04AD}" srcOrd="0" destOrd="0" presId="urn:microsoft.com/office/officeart/2005/8/layout/hProcess11"/>
    <dgm:cxn modelId="{30F7861B-C0FE-4111-B740-FF9CF0DF32C1}" srcId="{62C036CB-305A-4981-B28A-FCB791A87018}" destId="{4E3E2BF4-1AD8-4417-8AC2-A966698871D7}" srcOrd="11" destOrd="0" parTransId="{F85305C9-5F24-40C7-9756-4BB4C775A58E}" sibTransId="{5B6DFAC5-ACD1-44F5-8413-A946E9649948}"/>
    <dgm:cxn modelId="{7A35348E-A324-44E5-A0DC-9742E1143264}" type="presOf" srcId="{3C51837C-C6DE-495E-97B3-B7F6217439DA}" destId="{47DEFC43-696A-4DB8-BF33-165AFB71811C}" srcOrd="0" destOrd="0" presId="urn:microsoft.com/office/officeart/2005/8/layout/hProcess11"/>
    <dgm:cxn modelId="{8BD74661-FCF8-4123-87ED-0E3B49EB0A42}" type="presOf" srcId="{6271A0FC-6118-4D18-840A-C1BC70B7C725}" destId="{8AEDED18-2F19-4FDF-AE3E-1DB0ACE5A80F}" srcOrd="0" destOrd="0" presId="urn:microsoft.com/office/officeart/2005/8/layout/hProcess11"/>
    <dgm:cxn modelId="{6D01DBF1-95F8-4077-97E8-CC6325332DF3}" srcId="{62C036CB-305A-4981-B28A-FCB791A87018}" destId="{5499F301-BD28-4770-BB99-863D58BF76A1}" srcOrd="9" destOrd="0" parTransId="{3AA04074-871A-4792-9461-3C6E1E136610}" sibTransId="{0EDB2A49-F006-4290-B729-36DBBEEFAE39}"/>
    <dgm:cxn modelId="{BB4CCF47-D26F-4239-A0F9-FD7F39809DEB}" type="presOf" srcId="{801DB5EB-8D0F-4930-A3F4-4AA8A9F2213A}" destId="{09D728D1-4375-4F57-AE20-1E65299C410A}" srcOrd="0" destOrd="0" presId="urn:microsoft.com/office/officeart/2005/8/layout/hProcess11"/>
    <dgm:cxn modelId="{BF6BFA5E-A645-4085-B6E2-7074BABBDFF3}" srcId="{62C036CB-305A-4981-B28A-FCB791A87018}" destId="{801DB5EB-8D0F-4930-A3F4-4AA8A9F2213A}" srcOrd="4" destOrd="0" parTransId="{D50FE314-C72B-4481-AE28-9060E2572EA0}" sibTransId="{82F787DA-7CFE-45F5-A51E-3C0BF1F874F2}"/>
    <dgm:cxn modelId="{8FF81DB4-FA58-4224-8D98-CB48BFCFF6D9}" type="presOf" srcId="{2ABA27C3-4EFE-489E-BB96-7BE8B8199E94}" destId="{44F066AA-C275-465B-8A8E-0CFAED6A6610}" srcOrd="0" destOrd="0" presId="urn:microsoft.com/office/officeart/2005/8/layout/hProcess11"/>
    <dgm:cxn modelId="{0D332DE8-D359-4A41-AE52-B09B41EB0CB0}" srcId="{62C036CB-305A-4981-B28A-FCB791A87018}" destId="{6A0AB5C8-1B29-4DD1-9E6C-0E579DA4B44D}" srcOrd="10" destOrd="0" parTransId="{56EFCD5A-2E31-4697-8819-C27A941AE859}" sibTransId="{FEAE3237-0DAA-46AB-B09D-BE9BA0E860CC}"/>
    <dgm:cxn modelId="{535B7687-03D9-4A71-B35B-5A5ADA9F5EDE}" srcId="{62C036CB-305A-4981-B28A-FCB791A87018}" destId="{C8611B44-9CF0-4EC1-A27E-F7ECFB961EB0}" srcOrd="13" destOrd="0" parTransId="{D5E30F6D-ADFB-4AA9-80BC-1DA98B95B667}" sibTransId="{2E16107B-60B3-4B7F-841D-08298FB9D272}"/>
    <dgm:cxn modelId="{228E89B1-CD1D-460C-865D-5EB974603B32}" srcId="{62C036CB-305A-4981-B28A-FCB791A87018}" destId="{7C562041-31A1-4F85-8B3B-F8E9DAB50DAE}" srcOrd="15" destOrd="0" parTransId="{17CEE753-BD87-4FBA-8056-915447D06036}" sibTransId="{CD0CA60D-3A96-4AC1-AF35-A399204B08DC}"/>
    <dgm:cxn modelId="{5B76E9E0-5F55-4B62-A456-557D245A7A5A}" srcId="{62C036CB-305A-4981-B28A-FCB791A87018}" destId="{C6716375-8ED3-4283-8E73-7CDC5F7050E7}" srcOrd="5" destOrd="0" parTransId="{485A294B-C305-4BBD-98BB-2F3EE62AC3C8}" sibTransId="{C2A9FB97-2D0C-4A49-B97E-E9511E863C69}"/>
    <dgm:cxn modelId="{324B7C84-9956-4911-9887-C4609662190F}" type="presOf" srcId="{7C562041-31A1-4F85-8B3B-F8E9DAB50DAE}" destId="{ECD7AD0B-2BE2-438F-90B9-654767AB2E0D}" srcOrd="0" destOrd="0" presId="urn:microsoft.com/office/officeart/2005/8/layout/hProcess11"/>
    <dgm:cxn modelId="{E84597A6-0D68-47B4-A58E-415443F639A7}" srcId="{62C036CB-305A-4981-B28A-FCB791A87018}" destId="{1B6C475B-F506-47DA-8669-D6DABFAFDE75}" srcOrd="14" destOrd="0" parTransId="{D42392FE-9400-49D3-B062-7B12F6D7CD49}" sibTransId="{2E972B8D-D614-4D0B-B0E7-BF21D351F515}"/>
    <dgm:cxn modelId="{3B77E3B4-83AF-4EA1-B065-58C56269CAFE}" type="presOf" srcId="{C0AFED09-7E84-4AD6-969E-5309928C2EEF}" destId="{F02F546A-CB6B-4CED-9104-C0E06B446D7E}" srcOrd="0" destOrd="0" presId="urn:microsoft.com/office/officeart/2005/8/layout/hProcess11"/>
    <dgm:cxn modelId="{B6201137-94CA-4C11-BC4A-F8F60F3ACDEA}" srcId="{62C036CB-305A-4981-B28A-FCB791A87018}" destId="{0A21BE40-C0A0-4596-ABFB-8C8B0D65E510}" srcOrd="2" destOrd="0" parTransId="{6D58A32E-5B50-4134-8F36-8C90D2B441C6}" sibTransId="{2DCC43EA-F58C-4EDD-8EE1-B23B9A2FBB87}"/>
    <dgm:cxn modelId="{1EA9F8CB-921B-4BE2-BBA4-1F1187103DFE}" type="presOf" srcId="{0A21BE40-C0A0-4596-ABFB-8C8B0D65E510}" destId="{19FDA559-28A2-42A7-8F20-F56A85EA6EC2}" srcOrd="0" destOrd="0" presId="urn:microsoft.com/office/officeart/2005/8/layout/hProcess11"/>
    <dgm:cxn modelId="{1FC188E8-F634-48E8-95F2-A93D81B72632}" srcId="{62C036CB-305A-4981-B28A-FCB791A87018}" destId="{C60CE149-508F-42EB-A687-26DBC44B7A75}" srcOrd="3" destOrd="0" parTransId="{989F05EE-6747-439C-A219-B3CFAE938C6A}" sibTransId="{F7694108-5DA5-4C32-A8CB-92129262062D}"/>
    <dgm:cxn modelId="{26604A28-B505-42A8-9922-E4357C28EFB2}" type="presOf" srcId="{ED5868F1-5516-43F2-A7BB-8AE5E2E75651}" destId="{846BD753-43B3-4D56-8A90-92D0F54A0C63}" srcOrd="0" destOrd="0" presId="urn:microsoft.com/office/officeart/2005/8/layout/hProcess11"/>
    <dgm:cxn modelId="{E4BE2C64-9ED2-4E1B-B139-090A68FD6560}" type="presOf" srcId="{C6716375-8ED3-4283-8E73-7CDC5F7050E7}" destId="{4634404A-A396-454E-B2A2-0C46CA413DC7}" srcOrd="0" destOrd="0" presId="urn:microsoft.com/office/officeart/2005/8/layout/hProcess11"/>
    <dgm:cxn modelId="{BF819463-95F3-4AB0-A95A-A89B1B74B8CC}" srcId="{62C036CB-305A-4981-B28A-FCB791A87018}" destId="{A753D862-FC2B-4350-A7AF-F645BA8CAF14}" srcOrd="6" destOrd="0" parTransId="{EB5A3C9D-C67A-4CE5-84B6-91787646321A}" sibTransId="{90E82692-9AC5-403B-A1D4-A3AC4701B582}"/>
    <dgm:cxn modelId="{692366E4-27FB-4669-AFC1-1C73ACEC95F7}" type="presOf" srcId="{C60CE149-508F-42EB-A687-26DBC44B7A75}" destId="{2419A63E-E4F6-4385-9DEE-93065783F74E}" srcOrd="0" destOrd="0" presId="urn:microsoft.com/office/officeart/2005/8/layout/hProcess11"/>
    <dgm:cxn modelId="{054B6022-03B7-41F8-B5A3-68C1C812611B}" type="presOf" srcId="{A753D862-FC2B-4350-A7AF-F645BA8CAF14}" destId="{118AD397-FEF3-4D54-A13D-6ADF5B8D65E3}" srcOrd="0" destOrd="0" presId="urn:microsoft.com/office/officeart/2005/8/layout/hProcess11"/>
    <dgm:cxn modelId="{2688972B-9068-4A19-808D-AFBF73DCEBAA}" srcId="{62C036CB-305A-4981-B28A-FCB791A87018}" destId="{2ABA27C3-4EFE-489E-BB96-7BE8B8199E94}" srcOrd="7" destOrd="0" parTransId="{D91D075C-7A1E-4903-8B71-211227356B75}" sibTransId="{5BF531FE-C1EA-4D07-A831-E6EBEE6DCDDA}"/>
    <dgm:cxn modelId="{20FD8433-28D3-4455-9611-58B8A8AE2864}" srcId="{62C036CB-305A-4981-B28A-FCB791A87018}" destId="{ED5868F1-5516-43F2-A7BB-8AE5E2E75651}" srcOrd="8" destOrd="0" parTransId="{95964635-ECB6-4FB6-9BD0-B704B69D3BF3}" sibTransId="{771DD850-ABB0-4C5E-A5B8-6B15506ACFC6}"/>
    <dgm:cxn modelId="{FFDDE09C-06CD-4651-BFFF-D6A256065797}" type="presParOf" srcId="{05EA2BC0-6510-409F-AFB2-31EA3AD2CFFA}" destId="{6566688B-9B41-474F-B01C-103015B9FF8F}" srcOrd="0" destOrd="0" presId="urn:microsoft.com/office/officeart/2005/8/layout/hProcess11"/>
    <dgm:cxn modelId="{4E685170-34EC-46E0-ACD6-60B6BBD53141}" type="presParOf" srcId="{05EA2BC0-6510-409F-AFB2-31EA3AD2CFFA}" destId="{3F10391F-3D58-4494-8C9A-A52095A8C577}" srcOrd="1" destOrd="0" presId="urn:microsoft.com/office/officeart/2005/8/layout/hProcess11"/>
    <dgm:cxn modelId="{C422E2E4-FA68-4770-B3D6-9E83BD9D9C9B}" type="presParOf" srcId="{3F10391F-3D58-4494-8C9A-A52095A8C577}" destId="{C9DBD1FD-2689-40A1-BD8A-1A15E5C58E1C}" srcOrd="0" destOrd="0" presId="urn:microsoft.com/office/officeart/2005/8/layout/hProcess11"/>
    <dgm:cxn modelId="{B598A3BD-78E3-4EEF-97B3-362D207DE330}" type="presParOf" srcId="{C9DBD1FD-2689-40A1-BD8A-1A15E5C58E1C}" destId="{8AEDED18-2F19-4FDF-AE3E-1DB0ACE5A80F}" srcOrd="0" destOrd="0" presId="urn:microsoft.com/office/officeart/2005/8/layout/hProcess11"/>
    <dgm:cxn modelId="{95CBE735-B99F-4630-B6E3-D79F2DB15114}" type="presParOf" srcId="{C9DBD1FD-2689-40A1-BD8A-1A15E5C58E1C}" destId="{0A13D084-6F9A-4D47-8A6E-80D4358E603C}" srcOrd="1" destOrd="0" presId="urn:microsoft.com/office/officeart/2005/8/layout/hProcess11"/>
    <dgm:cxn modelId="{F9CC0DB2-E0C9-4B94-B40B-E49615754D8B}" type="presParOf" srcId="{C9DBD1FD-2689-40A1-BD8A-1A15E5C58E1C}" destId="{EA561EB2-35D0-4680-93E0-8777640CA4DE}" srcOrd="2" destOrd="0" presId="urn:microsoft.com/office/officeart/2005/8/layout/hProcess11"/>
    <dgm:cxn modelId="{CFD9BCF2-41C6-4284-8945-0F8E36215A71}" type="presParOf" srcId="{3F10391F-3D58-4494-8C9A-A52095A8C577}" destId="{EA80693E-4AE3-402D-A566-6633827171D9}" srcOrd="1" destOrd="0" presId="urn:microsoft.com/office/officeart/2005/8/layout/hProcess11"/>
    <dgm:cxn modelId="{3808C13F-8EBD-460A-AED8-83C73E662929}" type="presParOf" srcId="{3F10391F-3D58-4494-8C9A-A52095A8C577}" destId="{9057352F-DF41-4476-BC5F-5674FD40E27E}" srcOrd="2" destOrd="0" presId="urn:microsoft.com/office/officeart/2005/8/layout/hProcess11"/>
    <dgm:cxn modelId="{46B30FCE-9B17-47CD-ABC9-327DCB03F117}" type="presParOf" srcId="{9057352F-DF41-4476-BC5F-5674FD40E27E}" destId="{47DEFC43-696A-4DB8-BF33-165AFB71811C}" srcOrd="0" destOrd="0" presId="urn:microsoft.com/office/officeart/2005/8/layout/hProcess11"/>
    <dgm:cxn modelId="{01A8833A-5790-4A5B-9EF7-E8AF8AC0EB9B}" type="presParOf" srcId="{9057352F-DF41-4476-BC5F-5674FD40E27E}" destId="{6F178862-9240-4678-9DBB-FD01ECCE358F}" srcOrd="1" destOrd="0" presId="urn:microsoft.com/office/officeart/2005/8/layout/hProcess11"/>
    <dgm:cxn modelId="{ADCE38D9-7DE7-410F-B963-87C95B2FB191}" type="presParOf" srcId="{9057352F-DF41-4476-BC5F-5674FD40E27E}" destId="{6F6B89F9-B588-4E32-8290-C3454A8C0273}" srcOrd="2" destOrd="0" presId="urn:microsoft.com/office/officeart/2005/8/layout/hProcess11"/>
    <dgm:cxn modelId="{5603E068-1C10-4073-98E3-78B55EBC4354}" type="presParOf" srcId="{3F10391F-3D58-4494-8C9A-A52095A8C577}" destId="{15B43396-FA40-4811-8C34-8C073E015EF6}" srcOrd="3" destOrd="0" presId="urn:microsoft.com/office/officeart/2005/8/layout/hProcess11"/>
    <dgm:cxn modelId="{CF71E5A6-70D8-47A6-A239-904494755568}" type="presParOf" srcId="{3F10391F-3D58-4494-8C9A-A52095A8C577}" destId="{735C75C6-EB29-4ED4-AA19-A6A08F91F6A8}" srcOrd="4" destOrd="0" presId="urn:microsoft.com/office/officeart/2005/8/layout/hProcess11"/>
    <dgm:cxn modelId="{20CED34F-C34F-4E20-A4C9-BC7C9477C3A0}" type="presParOf" srcId="{735C75C6-EB29-4ED4-AA19-A6A08F91F6A8}" destId="{19FDA559-28A2-42A7-8F20-F56A85EA6EC2}" srcOrd="0" destOrd="0" presId="urn:microsoft.com/office/officeart/2005/8/layout/hProcess11"/>
    <dgm:cxn modelId="{A5B81F63-ED95-4423-A397-0CED7CF44742}" type="presParOf" srcId="{735C75C6-EB29-4ED4-AA19-A6A08F91F6A8}" destId="{EF81CAD8-2253-47C1-B4A7-C2BCB0191A68}" srcOrd="1" destOrd="0" presId="urn:microsoft.com/office/officeart/2005/8/layout/hProcess11"/>
    <dgm:cxn modelId="{724F7253-75AA-49E5-8B2A-AD4240DEC99B}" type="presParOf" srcId="{735C75C6-EB29-4ED4-AA19-A6A08F91F6A8}" destId="{8BD272CE-2E58-430B-A7F5-4DD1758456B3}" srcOrd="2" destOrd="0" presId="urn:microsoft.com/office/officeart/2005/8/layout/hProcess11"/>
    <dgm:cxn modelId="{C1AD307C-B4B3-442D-82A2-1ECAAED9A342}" type="presParOf" srcId="{3F10391F-3D58-4494-8C9A-A52095A8C577}" destId="{E0C979EE-320C-4BF1-B8C3-5949F7972B92}" srcOrd="5" destOrd="0" presId="urn:microsoft.com/office/officeart/2005/8/layout/hProcess11"/>
    <dgm:cxn modelId="{B2436F67-7852-4287-ABCB-09DC5ABF3682}" type="presParOf" srcId="{3F10391F-3D58-4494-8C9A-A52095A8C577}" destId="{C5699754-6179-4B81-AECC-9E8BF2A4B37F}" srcOrd="6" destOrd="0" presId="urn:microsoft.com/office/officeart/2005/8/layout/hProcess11"/>
    <dgm:cxn modelId="{62328B59-574D-4FD8-BBD4-AB45ED72656B}" type="presParOf" srcId="{C5699754-6179-4B81-AECC-9E8BF2A4B37F}" destId="{2419A63E-E4F6-4385-9DEE-93065783F74E}" srcOrd="0" destOrd="0" presId="urn:microsoft.com/office/officeart/2005/8/layout/hProcess11"/>
    <dgm:cxn modelId="{D9460F3B-1D1E-4373-8F27-ECC27220F5DA}" type="presParOf" srcId="{C5699754-6179-4B81-AECC-9E8BF2A4B37F}" destId="{83B67480-B1D8-4289-8EA7-A19495EADC48}" srcOrd="1" destOrd="0" presId="urn:microsoft.com/office/officeart/2005/8/layout/hProcess11"/>
    <dgm:cxn modelId="{A7A69362-2EFD-46C8-8B73-B3B4EE87CB26}" type="presParOf" srcId="{C5699754-6179-4B81-AECC-9E8BF2A4B37F}" destId="{D90C6B04-2B8E-45A9-8684-23668D8CF7F4}" srcOrd="2" destOrd="0" presId="urn:microsoft.com/office/officeart/2005/8/layout/hProcess11"/>
    <dgm:cxn modelId="{63714AB6-0EA2-4629-8986-67970E3701DA}" type="presParOf" srcId="{3F10391F-3D58-4494-8C9A-A52095A8C577}" destId="{8D4DB55F-3ACA-4853-A105-DFD9B79A5D78}" srcOrd="7" destOrd="0" presId="urn:microsoft.com/office/officeart/2005/8/layout/hProcess11"/>
    <dgm:cxn modelId="{6402B8EA-5254-4990-AB0F-AD3099FF8E5C}" type="presParOf" srcId="{3F10391F-3D58-4494-8C9A-A52095A8C577}" destId="{9DE8E6C7-C8C1-426E-BE0E-1C4424FD1476}" srcOrd="8" destOrd="0" presId="urn:microsoft.com/office/officeart/2005/8/layout/hProcess11"/>
    <dgm:cxn modelId="{3B021407-8A90-4C13-9CC2-E34DBE160635}" type="presParOf" srcId="{9DE8E6C7-C8C1-426E-BE0E-1C4424FD1476}" destId="{09D728D1-4375-4F57-AE20-1E65299C410A}" srcOrd="0" destOrd="0" presId="urn:microsoft.com/office/officeart/2005/8/layout/hProcess11"/>
    <dgm:cxn modelId="{09A820A0-BDA4-4DE1-8BAF-3212C547DC41}" type="presParOf" srcId="{9DE8E6C7-C8C1-426E-BE0E-1C4424FD1476}" destId="{D5ED860D-DA11-49CA-A99B-D4C05CD6F82C}" srcOrd="1" destOrd="0" presId="urn:microsoft.com/office/officeart/2005/8/layout/hProcess11"/>
    <dgm:cxn modelId="{01C301C8-65F9-4C5D-B0C1-C9315B39B9FB}" type="presParOf" srcId="{9DE8E6C7-C8C1-426E-BE0E-1C4424FD1476}" destId="{CEB8721D-37CE-4E9C-90A2-25BAAF5BB889}" srcOrd="2" destOrd="0" presId="urn:microsoft.com/office/officeart/2005/8/layout/hProcess11"/>
    <dgm:cxn modelId="{6B91BC22-0370-48D6-8BAB-8D4E96DAA5ED}" type="presParOf" srcId="{3F10391F-3D58-4494-8C9A-A52095A8C577}" destId="{FBBD0092-44C4-4644-944B-D4C3A2561E9D}" srcOrd="9" destOrd="0" presId="urn:microsoft.com/office/officeart/2005/8/layout/hProcess11"/>
    <dgm:cxn modelId="{0ED7A92F-190D-46B3-9E81-2758B42C47F4}" type="presParOf" srcId="{3F10391F-3D58-4494-8C9A-A52095A8C577}" destId="{3CE0B24B-55DE-4FE9-A4D2-5FC4E8914489}" srcOrd="10" destOrd="0" presId="urn:microsoft.com/office/officeart/2005/8/layout/hProcess11"/>
    <dgm:cxn modelId="{0F41E35F-4BE5-4B23-AE0C-FF02957589E8}" type="presParOf" srcId="{3CE0B24B-55DE-4FE9-A4D2-5FC4E8914489}" destId="{4634404A-A396-454E-B2A2-0C46CA413DC7}" srcOrd="0" destOrd="0" presId="urn:microsoft.com/office/officeart/2005/8/layout/hProcess11"/>
    <dgm:cxn modelId="{F214095D-D978-4045-BD9C-DBA1996FD166}" type="presParOf" srcId="{3CE0B24B-55DE-4FE9-A4D2-5FC4E8914489}" destId="{04B6FB4A-3581-43D8-9215-C71C8F62BA67}" srcOrd="1" destOrd="0" presId="urn:microsoft.com/office/officeart/2005/8/layout/hProcess11"/>
    <dgm:cxn modelId="{6677BF89-6188-4994-9E2F-6FD14DCE8858}" type="presParOf" srcId="{3CE0B24B-55DE-4FE9-A4D2-5FC4E8914489}" destId="{730D792D-2D86-43D9-9CAE-062128757AF8}" srcOrd="2" destOrd="0" presId="urn:microsoft.com/office/officeart/2005/8/layout/hProcess11"/>
    <dgm:cxn modelId="{77B7DA8B-E55F-4CA9-B3B0-DA97868E3564}" type="presParOf" srcId="{3F10391F-3D58-4494-8C9A-A52095A8C577}" destId="{D44EA6B9-BFCC-40B6-B931-31466DA08FEF}" srcOrd="11" destOrd="0" presId="urn:microsoft.com/office/officeart/2005/8/layout/hProcess11"/>
    <dgm:cxn modelId="{D4F8FEFE-339F-458B-88EF-057B469BA8EF}" type="presParOf" srcId="{3F10391F-3D58-4494-8C9A-A52095A8C577}" destId="{8F19B9F7-506A-424B-A0DD-39EE5EC79270}" srcOrd="12" destOrd="0" presId="urn:microsoft.com/office/officeart/2005/8/layout/hProcess11"/>
    <dgm:cxn modelId="{93D0F7A2-3001-478C-A7BA-88CB938BFA8B}" type="presParOf" srcId="{8F19B9F7-506A-424B-A0DD-39EE5EC79270}" destId="{118AD397-FEF3-4D54-A13D-6ADF5B8D65E3}" srcOrd="0" destOrd="0" presId="urn:microsoft.com/office/officeart/2005/8/layout/hProcess11"/>
    <dgm:cxn modelId="{44AF1725-A98F-44B1-BD3F-2EA1A522C936}" type="presParOf" srcId="{8F19B9F7-506A-424B-A0DD-39EE5EC79270}" destId="{24797BDA-71D4-4258-A834-3978F8532329}" srcOrd="1" destOrd="0" presId="urn:microsoft.com/office/officeart/2005/8/layout/hProcess11"/>
    <dgm:cxn modelId="{0F5877C0-665E-4ECE-8F92-A67272755680}" type="presParOf" srcId="{8F19B9F7-506A-424B-A0DD-39EE5EC79270}" destId="{15282BD0-4C8D-4D56-9065-7AAB64036E11}" srcOrd="2" destOrd="0" presId="urn:microsoft.com/office/officeart/2005/8/layout/hProcess11"/>
    <dgm:cxn modelId="{CEECA97E-71D5-4EA0-905F-78CF69F9F919}" type="presParOf" srcId="{3F10391F-3D58-4494-8C9A-A52095A8C577}" destId="{F6C52C92-786B-4A96-AEE0-EDFC02E466B9}" srcOrd="13" destOrd="0" presId="urn:microsoft.com/office/officeart/2005/8/layout/hProcess11"/>
    <dgm:cxn modelId="{C8C0746F-D2E0-49E9-BD17-4BCC418AB638}" type="presParOf" srcId="{3F10391F-3D58-4494-8C9A-A52095A8C577}" destId="{CE8362B1-45C0-4F57-B611-502FC2DF2AEC}" srcOrd="14" destOrd="0" presId="urn:microsoft.com/office/officeart/2005/8/layout/hProcess11"/>
    <dgm:cxn modelId="{3F37761C-26A5-4FE7-9871-A67AB01E0CB9}" type="presParOf" srcId="{CE8362B1-45C0-4F57-B611-502FC2DF2AEC}" destId="{44F066AA-C275-465B-8A8E-0CFAED6A6610}" srcOrd="0" destOrd="0" presId="urn:microsoft.com/office/officeart/2005/8/layout/hProcess11"/>
    <dgm:cxn modelId="{83188016-C613-4074-A64B-04A51E28B17E}" type="presParOf" srcId="{CE8362B1-45C0-4F57-B611-502FC2DF2AEC}" destId="{03019E58-DB70-408D-B3C2-7339A4FE519E}" srcOrd="1" destOrd="0" presId="urn:microsoft.com/office/officeart/2005/8/layout/hProcess11"/>
    <dgm:cxn modelId="{65F01472-EF0D-4763-A721-779754BB7B9C}" type="presParOf" srcId="{CE8362B1-45C0-4F57-B611-502FC2DF2AEC}" destId="{DCDE9F54-530B-4FAA-9D8B-2FA4B57D5959}" srcOrd="2" destOrd="0" presId="urn:microsoft.com/office/officeart/2005/8/layout/hProcess11"/>
    <dgm:cxn modelId="{FEE05DC7-C30E-4BD3-98E3-0D90474B6C86}" type="presParOf" srcId="{3F10391F-3D58-4494-8C9A-A52095A8C577}" destId="{59F3BE7B-E3B1-41D9-8397-3C3EB1A07A5B}" srcOrd="15" destOrd="0" presId="urn:microsoft.com/office/officeart/2005/8/layout/hProcess11"/>
    <dgm:cxn modelId="{13263892-E427-43CC-B0C0-750E0C05AC8E}" type="presParOf" srcId="{3F10391F-3D58-4494-8C9A-A52095A8C577}" destId="{06B28451-4B37-40E1-8143-0D06ED6F1D25}" srcOrd="16" destOrd="0" presId="urn:microsoft.com/office/officeart/2005/8/layout/hProcess11"/>
    <dgm:cxn modelId="{4B9C143B-517C-48F4-BB89-C0C218335E88}" type="presParOf" srcId="{06B28451-4B37-40E1-8143-0D06ED6F1D25}" destId="{846BD753-43B3-4D56-8A90-92D0F54A0C63}" srcOrd="0" destOrd="0" presId="urn:microsoft.com/office/officeart/2005/8/layout/hProcess11"/>
    <dgm:cxn modelId="{256EA323-DA44-4615-AD82-39044138E830}" type="presParOf" srcId="{06B28451-4B37-40E1-8143-0D06ED6F1D25}" destId="{81AE6382-BF38-4D7C-8870-EF30EB6DBBB9}" srcOrd="1" destOrd="0" presId="urn:microsoft.com/office/officeart/2005/8/layout/hProcess11"/>
    <dgm:cxn modelId="{5B19DEF3-36CC-47BC-92A8-6822D1A39606}" type="presParOf" srcId="{06B28451-4B37-40E1-8143-0D06ED6F1D25}" destId="{3361C112-0C03-431C-9D6F-198F93DE4D34}" srcOrd="2" destOrd="0" presId="urn:microsoft.com/office/officeart/2005/8/layout/hProcess11"/>
    <dgm:cxn modelId="{8943A9B0-B32A-4546-8BEC-BD2D6425A9CD}" type="presParOf" srcId="{3F10391F-3D58-4494-8C9A-A52095A8C577}" destId="{99178FC9-2F45-4BD2-9C6F-48DB4C1DB82A}" srcOrd="17" destOrd="0" presId="urn:microsoft.com/office/officeart/2005/8/layout/hProcess11"/>
    <dgm:cxn modelId="{8061B7C1-BB1F-4749-9A23-D0918B8603FA}" type="presParOf" srcId="{3F10391F-3D58-4494-8C9A-A52095A8C577}" destId="{E84C9A5C-AA36-4B9E-A59E-C86360A6998B}" srcOrd="18" destOrd="0" presId="urn:microsoft.com/office/officeart/2005/8/layout/hProcess11"/>
    <dgm:cxn modelId="{AFF09D20-7300-4398-A24E-47B29D818CC9}" type="presParOf" srcId="{E84C9A5C-AA36-4B9E-A59E-C86360A6998B}" destId="{FA0041E9-0738-42AA-8623-9455BC2468B8}" srcOrd="0" destOrd="0" presId="urn:microsoft.com/office/officeart/2005/8/layout/hProcess11"/>
    <dgm:cxn modelId="{94E95234-231E-4F80-A1B3-2A2F4E5CDFA6}" type="presParOf" srcId="{E84C9A5C-AA36-4B9E-A59E-C86360A6998B}" destId="{9B2612D1-0211-4230-984E-B7677666093C}" srcOrd="1" destOrd="0" presId="urn:microsoft.com/office/officeart/2005/8/layout/hProcess11"/>
    <dgm:cxn modelId="{CF518937-3274-4809-B631-207D5381DE76}" type="presParOf" srcId="{E84C9A5C-AA36-4B9E-A59E-C86360A6998B}" destId="{1C2EFAB6-3046-4D5C-A366-68F7E50EB6E0}" srcOrd="2" destOrd="0" presId="urn:microsoft.com/office/officeart/2005/8/layout/hProcess11"/>
    <dgm:cxn modelId="{F7BA9270-551C-4117-A52D-425CB4EA5D51}" type="presParOf" srcId="{3F10391F-3D58-4494-8C9A-A52095A8C577}" destId="{59B40DB4-9DDA-4D22-8513-FD261806D889}" srcOrd="19" destOrd="0" presId="urn:microsoft.com/office/officeart/2005/8/layout/hProcess11"/>
    <dgm:cxn modelId="{13EF9067-34F7-4595-8EF8-25BCC8318DD6}" type="presParOf" srcId="{3F10391F-3D58-4494-8C9A-A52095A8C577}" destId="{102AE768-7841-492F-AABF-6D7A826C8208}" srcOrd="20" destOrd="0" presId="urn:microsoft.com/office/officeart/2005/8/layout/hProcess11"/>
    <dgm:cxn modelId="{3BE89D3A-41DC-45AA-8291-9F945BFA6592}" type="presParOf" srcId="{102AE768-7841-492F-AABF-6D7A826C8208}" destId="{0F589FD7-73D0-4EC4-9F06-CCA1C26A04AD}" srcOrd="0" destOrd="0" presId="urn:microsoft.com/office/officeart/2005/8/layout/hProcess11"/>
    <dgm:cxn modelId="{1FBBC570-0220-4126-B5AA-B159136F6034}" type="presParOf" srcId="{102AE768-7841-492F-AABF-6D7A826C8208}" destId="{D4B4C37B-19CE-4913-BAB1-556E10B21EEC}" srcOrd="1" destOrd="0" presId="urn:microsoft.com/office/officeart/2005/8/layout/hProcess11"/>
    <dgm:cxn modelId="{663672D1-0196-4966-BB2D-B06CEE34B297}" type="presParOf" srcId="{102AE768-7841-492F-AABF-6D7A826C8208}" destId="{AC50362F-D2BF-4D3A-A8DA-11C07333A054}" srcOrd="2" destOrd="0" presId="urn:microsoft.com/office/officeart/2005/8/layout/hProcess11"/>
    <dgm:cxn modelId="{721FE2C8-D335-4F00-BDC1-C7725367E29A}" type="presParOf" srcId="{3F10391F-3D58-4494-8C9A-A52095A8C577}" destId="{2BE26102-5A3B-4397-9E16-8B89BD9DA5A7}" srcOrd="21" destOrd="0" presId="urn:microsoft.com/office/officeart/2005/8/layout/hProcess11"/>
    <dgm:cxn modelId="{ACF5079A-BC0F-4E29-B8DD-E62B8E1685C6}" type="presParOf" srcId="{3F10391F-3D58-4494-8C9A-A52095A8C577}" destId="{CFE21F5C-CA48-4685-AC62-8AF741D88C79}" srcOrd="22" destOrd="0" presId="urn:microsoft.com/office/officeart/2005/8/layout/hProcess11"/>
    <dgm:cxn modelId="{3ED7B807-E0CA-4206-A5E7-32688F1024D1}" type="presParOf" srcId="{CFE21F5C-CA48-4685-AC62-8AF741D88C79}" destId="{74F3E9ED-3533-421C-8A5A-3815513B28A7}" srcOrd="0" destOrd="0" presId="urn:microsoft.com/office/officeart/2005/8/layout/hProcess11"/>
    <dgm:cxn modelId="{DB299AE8-F9B7-4356-9882-F5762851AD9F}" type="presParOf" srcId="{CFE21F5C-CA48-4685-AC62-8AF741D88C79}" destId="{CC6C28E1-2FBA-4C2B-BC57-8AFDE66681CC}" srcOrd="1" destOrd="0" presId="urn:microsoft.com/office/officeart/2005/8/layout/hProcess11"/>
    <dgm:cxn modelId="{871CC9C2-A6FA-4256-8DE7-EFFC762DD63B}" type="presParOf" srcId="{CFE21F5C-CA48-4685-AC62-8AF741D88C79}" destId="{1BFD59AD-9D80-4B8E-BF33-8BA69BC7FCD8}" srcOrd="2" destOrd="0" presId="urn:microsoft.com/office/officeart/2005/8/layout/hProcess11"/>
    <dgm:cxn modelId="{5947A695-9675-4BE0-A22D-15AFC59CEAC4}" type="presParOf" srcId="{3F10391F-3D58-4494-8C9A-A52095A8C577}" destId="{6336B44C-1D87-4165-A0D6-931E44451D75}" srcOrd="23" destOrd="0" presId="urn:microsoft.com/office/officeart/2005/8/layout/hProcess11"/>
    <dgm:cxn modelId="{596BE79F-E5EB-4D24-8097-DF894E13598D}" type="presParOf" srcId="{3F10391F-3D58-4494-8C9A-A52095A8C577}" destId="{19B4D2EE-D7CC-4FDD-8295-24EF62D66782}" srcOrd="24" destOrd="0" presId="urn:microsoft.com/office/officeart/2005/8/layout/hProcess11"/>
    <dgm:cxn modelId="{17C35EE4-9A63-4E18-BFA8-61C82909A318}" type="presParOf" srcId="{19B4D2EE-D7CC-4FDD-8295-24EF62D66782}" destId="{F6729768-4D56-404C-A9DD-0A9D0162648F}" srcOrd="0" destOrd="0" presId="urn:microsoft.com/office/officeart/2005/8/layout/hProcess11"/>
    <dgm:cxn modelId="{46BECF1C-1382-471B-A4BC-8761C7D9AD4B}" type="presParOf" srcId="{19B4D2EE-D7CC-4FDD-8295-24EF62D66782}" destId="{59291400-6C0F-427C-8268-58EB37AC5F44}" srcOrd="1" destOrd="0" presId="urn:microsoft.com/office/officeart/2005/8/layout/hProcess11"/>
    <dgm:cxn modelId="{1706A93E-5350-4C29-AD8A-B90B85CD555E}" type="presParOf" srcId="{19B4D2EE-D7CC-4FDD-8295-24EF62D66782}" destId="{7A241BBD-C489-4E0F-BB0C-53A0F45F0E1D}" srcOrd="2" destOrd="0" presId="urn:microsoft.com/office/officeart/2005/8/layout/hProcess11"/>
    <dgm:cxn modelId="{7088B1CF-56D6-4FA7-BBE0-8537763D56A9}" type="presParOf" srcId="{3F10391F-3D58-4494-8C9A-A52095A8C577}" destId="{2D1D9B98-2D72-4E6E-B9C6-17CD19301EE1}" srcOrd="25" destOrd="0" presId="urn:microsoft.com/office/officeart/2005/8/layout/hProcess11"/>
    <dgm:cxn modelId="{7A366547-98B8-4A2F-A481-509C386A219E}" type="presParOf" srcId="{3F10391F-3D58-4494-8C9A-A52095A8C577}" destId="{BD8370D1-3E55-4962-B193-A4513A1DF808}" srcOrd="26" destOrd="0" presId="urn:microsoft.com/office/officeart/2005/8/layout/hProcess11"/>
    <dgm:cxn modelId="{5B58C902-961B-4BFA-B52C-9A46F91AC027}" type="presParOf" srcId="{BD8370D1-3E55-4962-B193-A4513A1DF808}" destId="{13CD6AA7-DEB6-4EF1-B816-34744458574E}" srcOrd="0" destOrd="0" presId="urn:microsoft.com/office/officeart/2005/8/layout/hProcess11"/>
    <dgm:cxn modelId="{8873490A-B448-4E00-A3B0-09CE5C8C2BA3}" type="presParOf" srcId="{BD8370D1-3E55-4962-B193-A4513A1DF808}" destId="{27352287-ACAC-4AD0-96C3-99CB7ECF60BF}" srcOrd="1" destOrd="0" presId="urn:microsoft.com/office/officeart/2005/8/layout/hProcess11"/>
    <dgm:cxn modelId="{EBDEB168-E65C-4EF6-9930-5075893A7689}" type="presParOf" srcId="{BD8370D1-3E55-4962-B193-A4513A1DF808}" destId="{CE47927C-49A7-4951-8CB8-42431D123E46}" srcOrd="2" destOrd="0" presId="urn:microsoft.com/office/officeart/2005/8/layout/hProcess11"/>
    <dgm:cxn modelId="{A67D4A2D-82A0-4EB2-B42E-B206F524B176}" type="presParOf" srcId="{3F10391F-3D58-4494-8C9A-A52095A8C577}" destId="{51E53C4D-1D42-4AC9-9C5C-20FCC7DF902F}" srcOrd="27" destOrd="0" presId="urn:microsoft.com/office/officeart/2005/8/layout/hProcess11"/>
    <dgm:cxn modelId="{D8EACCB1-DE3E-4B59-BEBD-5EA1C90B700F}" type="presParOf" srcId="{3F10391F-3D58-4494-8C9A-A52095A8C577}" destId="{89B86A3B-C17B-42F3-B94F-5AC23F9AF5E2}" srcOrd="28" destOrd="0" presId="urn:microsoft.com/office/officeart/2005/8/layout/hProcess11"/>
    <dgm:cxn modelId="{A5533F5D-B8DF-4BD1-BFA5-23970014F1A4}" type="presParOf" srcId="{89B86A3B-C17B-42F3-B94F-5AC23F9AF5E2}" destId="{E48FD6C7-E180-45ED-8B29-AAF48FC1AB70}" srcOrd="0" destOrd="0" presId="urn:microsoft.com/office/officeart/2005/8/layout/hProcess11"/>
    <dgm:cxn modelId="{6E015145-6532-4521-8B95-A270C3FCBFCB}" type="presParOf" srcId="{89B86A3B-C17B-42F3-B94F-5AC23F9AF5E2}" destId="{8245CD16-1E39-4C62-8D95-2C46D84E3F00}" srcOrd="1" destOrd="0" presId="urn:microsoft.com/office/officeart/2005/8/layout/hProcess11"/>
    <dgm:cxn modelId="{FD75E994-E494-40B7-BEA9-B481A1AB697D}" type="presParOf" srcId="{89B86A3B-C17B-42F3-B94F-5AC23F9AF5E2}" destId="{B9E064D4-04CB-40A8-981E-6EEFE6B199B9}" srcOrd="2" destOrd="0" presId="urn:microsoft.com/office/officeart/2005/8/layout/hProcess11"/>
    <dgm:cxn modelId="{5E7E4E29-8B2F-4638-9719-05066AE82BB3}" type="presParOf" srcId="{3F10391F-3D58-4494-8C9A-A52095A8C577}" destId="{D2751E2E-75B1-44A6-A599-77287CB3A952}" srcOrd="29" destOrd="0" presId="urn:microsoft.com/office/officeart/2005/8/layout/hProcess11"/>
    <dgm:cxn modelId="{20BE658F-08CE-46E3-BD51-7BDA5F66ADFC}" type="presParOf" srcId="{3F10391F-3D58-4494-8C9A-A52095A8C577}" destId="{BE54FE99-639E-477A-B976-BECFA75EF197}" srcOrd="30" destOrd="0" presId="urn:microsoft.com/office/officeart/2005/8/layout/hProcess11"/>
    <dgm:cxn modelId="{DC7F7FA3-CC60-429E-B451-E77AD562AC94}" type="presParOf" srcId="{BE54FE99-639E-477A-B976-BECFA75EF197}" destId="{ECD7AD0B-2BE2-438F-90B9-654767AB2E0D}" srcOrd="0" destOrd="0" presId="urn:microsoft.com/office/officeart/2005/8/layout/hProcess11"/>
    <dgm:cxn modelId="{A17ADF86-D5C8-401C-8BED-53181D26A033}" type="presParOf" srcId="{BE54FE99-639E-477A-B976-BECFA75EF197}" destId="{CA63F0C7-C288-40A0-A2B6-214411BB647E}" srcOrd="1" destOrd="0" presId="urn:microsoft.com/office/officeart/2005/8/layout/hProcess11"/>
    <dgm:cxn modelId="{A01C14CC-40F7-416E-A217-D62200C4B5DE}" type="presParOf" srcId="{BE54FE99-639E-477A-B976-BECFA75EF197}" destId="{BBC21B0C-9840-4592-BCBC-BC2CA04A8092}" srcOrd="2" destOrd="0" presId="urn:microsoft.com/office/officeart/2005/8/layout/hProcess11"/>
    <dgm:cxn modelId="{D91FB0E6-9369-4A18-BA92-1329C77A2751}" type="presParOf" srcId="{3F10391F-3D58-4494-8C9A-A52095A8C577}" destId="{2441A0E9-04E4-4A10-A9D5-16BB9BEADA18}" srcOrd="31" destOrd="0" presId="urn:microsoft.com/office/officeart/2005/8/layout/hProcess11"/>
    <dgm:cxn modelId="{9398D105-D8F2-4E50-A447-5F915EDFB645}" type="presParOf" srcId="{3F10391F-3D58-4494-8C9A-A52095A8C577}" destId="{2A8197F1-5B4D-4AC0-BAFA-A6DB49E68492}" srcOrd="32" destOrd="0" presId="urn:microsoft.com/office/officeart/2005/8/layout/hProcess11"/>
    <dgm:cxn modelId="{F3977126-B50D-4142-A25E-85E5F28E9918}" type="presParOf" srcId="{2A8197F1-5B4D-4AC0-BAFA-A6DB49E68492}" destId="{F02F546A-CB6B-4CED-9104-C0E06B446D7E}" srcOrd="0" destOrd="0" presId="urn:microsoft.com/office/officeart/2005/8/layout/hProcess11"/>
    <dgm:cxn modelId="{4D5C445C-2EF9-4FA0-926C-B5B7AAD1E98B}" type="presParOf" srcId="{2A8197F1-5B4D-4AC0-BAFA-A6DB49E68492}" destId="{B582E8D5-E400-4360-A5C1-E4CB33E205F7}" srcOrd="1" destOrd="0" presId="urn:microsoft.com/office/officeart/2005/8/layout/hProcess11"/>
    <dgm:cxn modelId="{4B025E72-AA06-4304-8903-967E74B9EF2E}" type="presParOf" srcId="{2A8197F1-5B4D-4AC0-BAFA-A6DB49E68492}" destId="{5FB12BA9-B120-4B0A-BB02-A840038C4C41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E781DA-CFBE-441B-84CB-95F738850BCD}">
      <dsp:nvSpPr>
        <dsp:cNvPr id="0" name=""/>
        <dsp:cNvSpPr/>
      </dsp:nvSpPr>
      <dsp:spPr>
        <a:xfrm>
          <a:off x="1559849" y="746887"/>
          <a:ext cx="2118093" cy="2118415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3060F5-6799-4061-A8FA-11F77111D401}">
      <dsp:nvSpPr>
        <dsp:cNvPr id="0" name=""/>
        <dsp:cNvSpPr/>
      </dsp:nvSpPr>
      <dsp:spPr>
        <a:xfrm>
          <a:off x="1949823" y="1524039"/>
          <a:ext cx="1176983" cy="588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Team Effort</a:t>
          </a:r>
        </a:p>
      </dsp:txBody>
      <dsp:txXfrm>
        <a:off x="1949823" y="1524039"/>
        <a:ext cx="1176983" cy="588350"/>
      </dsp:txXfrm>
    </dsp:sp>
    <dsp:sp modelId="{0D08FDBC-C234-4433-9F08-3102C0FC369E}">
      <dsp:nvSpPr>
        <dsp:cNvPr id="0" name=""/>
        <dsp:cNvSpPr/>
      </dsp:nvSpPr>
      <dsp:spPr>
        <a:xfrm>
          <a:off x="831042" y="2104377"/>
          <a:ext cx="2118093" cy="2118415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288A27-0B59-48FB-B0C4-009D66DAA6F9}">
      <dsp:nvSpPr>
        <dsp:cNvPr id="0" name=""/>
        <dsp:cNvSpPr/>
      </dsp:nvSpPr>
      <dsp:spPr>
        <a:xfrm>
          <a:off x="1247884" y="2884317"/>
          <a:ext cx="1758189" cy="588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Effective</a:t>
          </a:r>
        </a:p>
      </dsp:txBody>
      <dsp:txXfrm>
        <a:off x="1247884" y="2884317"/>
        <a:ext cx="1758189" cy="588350"/>
      </dsp:txXfrm>
    </dsp:sp>
    <dsp:sp modelId="{62FCFC8C-4417-4CFA-9828-FCD4DC749D37}">
      <dsp:nvSpPr>
        <dsp:cNvPr id="0" name=""/>
        <dsp:cNvSpPr/>
      </dsp:nvSpPr>
      <dsp:spPr>
        <a:xfrm>
          <a:off x="1715842" y="3421263"/>
          <a:ext cx="1819770" cy="1820499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2BC157-E419-4E0F-96D5-D0B7EA2E9CE6}">
      <dsp:nvSpPr>
        <dsp:cNvPr id="0" name=""/>
        <dsp:cNvSpPr/>
      </dsp:nvSpPr>
      <dsp:spPr>
        <a:xfrm>
          <a:off x="1559860" y="4019811"/>
          <a:ext cx="2070949" cy="588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Attainable</a:t>
          </a:r>
        </a:p>
      </dsp:txBody>
      <dsp:txXfrm>
        <a:off x="1559860" y="4019811"/>
        <a:ext cx="2070949" cy="5883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66688B-9B41-474F-B01C-103015B9FF8F}">
      <dsp:nvSpPr>
        <dsp:cNvPr id="0" name=""/>
        <dsp:cNvSpPr/>
      </dsp:nvSpPr>
      <dsp:spPr>
        <a:xfrm>
          <a:off x="0" y="447989"/>
          <a:ext cx="8877300" cy="579120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AEDED18-2F19-4FDF-AE3E-1DB0ACE5A80F}">
      <dsp:nvSpPr>
        <dsp:cNvPr id="0" name=""/>
        <dsp:cNvSpPr/>
      </dsp:nvSpPr>
      <dsp:spPr>
        <a:xfrm>
          <a:off x="4176" y="0"/>
          <a:ext cx="426493" cy="579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b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RTW Grant Starts 10/1/2014</a:t>
          </a:r>
        </a:p>
      </dsp:txBody>
      <dsp:txXfrm>
        <a:off x="4176" y="0"/>
        <a:ext cx="426493" cy="579120"/>
      </dsp:txXfrm>
    </dsp:sp>
    <dsp:sp modelId="{0A13D084-6F9A-4D47-8A6E-80D4358E603C}">
      <dsp:nvSpPr>
        <dsp:cNvPr id="0" name=""/>
        <dsp:cNvSpPr/>
      </dsp:nvSpPr>
      <dsp:spPr>
        <a:xfrm>
          <a:off x="101892" y="609599"/>
          <a:ext cx="231060" cy="228601"/>
        </a:xfrm>
        <a:prstGeom prst="actionButtonForwardNex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7DEFC43-696A-4DB8-BF33-165AFB71811C}">
      <dsp:nvSpPr>
        <dsp:cNvPr id="0" name=""/>
        <dsp:cNvSpPr/>
      </dsp:nvSpPr>
      <dsp:spPr>
        <a:xfrm>
          <a:off x="440629" y="868680"/>
          <a:ext cx="508112" cy="579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784" tIns="49784" rIns="49784" bIns="49784" numCol="1" spcCol="1270" anchor="t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Q 12/31/15</a:t>
          </a:r>
        </a:p>
      </dsp:txBody>
      <dsp:txXfrm>
        <a:off x="440629" y="868680"/>
        <a:ext cx="508112" cy="579120"/>
      </dsp:txXfrm>
    </dsp:sp>
    <dsp:sp modelId="{6F178862-9240-4678-9DBB-FD01ECCE358F}">
      <dsp:nvSpPr>
        <dsp:cNvPr id="0" name=""/>
        <dsp:cNvSpPr/>
      </dsp:nvSpPr>
      <dsp:spPr>
        <a:xfrm>
          <a:off x="622296" y="651510"/>
          <a:ext cx="144780" cy="14478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9FDA559-28A2-42A7-8F20-F56A85EA6EC2}">
      <dsp:nvSpPr>
        <dsp:cNvPr id="0" name=""/>
        <dsp:cNvSpPr/>
      </dsp:nvSpPr>
      <dsp:spPr>
        <a:xfrm>
          <a:off x="958702" y="0"/>
          <a:ext cx="453674" cy="579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784" tIns="49784" rIns="49784" bIns="49784" numCol="1" spcCol="1270" anchor="b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Q 3/31/15</a:t>
          </a:r>
        </a:p>
      </dsp:txBody>
      <dsp:txXfrm>
        <a:off x="958702" y="0"/>
        <a:ext cx="453674" cy="579120"/>
      </dsp:txXfrm>
    </dsp:sp>
    <dsp:sp modelId="{EF81CAD8-2253-47C1-B4A7-C2BCB0191A68}">
      <dsp:nvSpPr>
        <dsp:cNvPr id="0" name=""/>
        <dsp:cNvSpPr/>
      </dsp:nvSpPr>
      <dsp:spPr>
        <a:xfrm>
          <a:off x="1113149" y="651510"/>
          <a:ext cx="144780" cy="14478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419A63E-E4F6-4385-9DEE-93065783F74E}">
      <dsp:nvSpPr>
        <dsp:cNvPr id="0" name=""/>
        <dsp:cNvSpPr/>
      </dsp:nvSpPr>
      <dsp:spPr>
        <a:xfrm>
          <a:off x="1422337" y="868680"/>
          <a:ext cx="494768" cy="579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784" tIns="49784" rIns="49784" bIns="49784" numCol="1" spcCol="1270" anchor="t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Q 6/30/15</a:t>
          </a:r>
        </a:p>
      </dsp:txBody>
      <dsp:txXfrm>
        <a:off x="1422337" y="868680"/>
        <a:ext cx="494768" cy="579120"/>
      </dsp:txXfrm>
    </dsp:sp>
    <dsp:sp modelId="{83B67480-B1D8-4289-8EA7-A19495EADC48}">
      <dsp:nvSpPr>
        <dsp:cNvPr id="0" name=""/>
        <dsp:cNvSpPr/>
      </dsp:nvSpPr>
      <dsp:spPr>
        <a:xfrm>
          <a:off x="1597331" y="651510"/>
          <a:ext cx="144780" cy="14478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9D728D1-4375-4F57-AE20-1E65299C410A}">
      <dsp:nvSpPr>
        <dsp:cNvPr id="0" name=""/>
        <dsp:cNvSpPr/>
      </dsp:nvSpPr>
      <dsp:spPr>
        <a:xfrm>
          <a:off x="1927065" y="0"/>
          <a:ext cx="481319" cy="579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784" tIns="49784" rIns="49784" bIns="49784" numCol="1" spcCol="1270" anchor="b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Q 9/30/15</a:t>
          </a:r>
        </a:p>
      </dsp:txBody>
      <dsp:txXfrm>
        <a:off x="1927065" y="0"/>
        <a:ext cx="481319" cy="579120"/>
      </dsp:txXfrm>
    </dsp:sp>
    <dsp:sp modelId="{D5ED860D-DA11-49CA-A99B-D4C05CD6F82C}">
      <dsp:nvSpPr>
        <dsp:cNvPr id="0" name=""/>
        <dsp:cNvSpPr/>
      </dsp:nvSpPr>
      <dsp:spPr>
        <a:xfrm>
          <a:off x="2095335" y="651510"/>
          <a:ext cx="144780" cy="14478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634404A-A396-454E-B2A2-0C46CA413DC7}">
      <dsp:nvSpPr>
        <dsp:cNvPr id="0" name=""/>
        <dsp:cNvSpPr/>
      </dsp:nvSpPr>
      <dsp:spPr>
        <a:xfrm>
          <a:off x="2418345" y="868680"/>
          <a:ext cx="331282" cy="579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784" tIns="49784" rIns="49784" bIns="49784" numCol="1" spcCol="1270" anchor="t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Q 12/31/15</a:t>
          </a:r>
        </a:p>
      </dsp:txBody>
      <dsp:txXfrm>
        <a:off x="2418345" y="868680"/>
        <a:ext cx="331282" cy="579120"/>
      </dsp:txXfrm>
    </dsp:sp>
    <dsp:sp modelId="{04B6FB4A-3581-43D8-9215-C71C8F62BA67}">
      <dsp:nvSpPr>
        <dsp:cNvPr id="0" name=""/>
        <dsp:cNvSpPr/>
      </dsp:nvSpPr>
      <dsp:spPr>
        <a:xfrm>
          <a:off x="2511596" y="651510"/>
          <a:ext cx="144780" cy="14478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18AD397-FEF3-4D54-A13D-6ADF5B8D65E3}">
      <dsp:nvSpPr>
        <dsp:cNvPr id="0" name=""/>
        <dsp:cNvSpPr/>
      </dsp:nvSpPr>
      <dsp:spPr>
        <a:xfrm>
          <a:off x="2759587" y="0"/>
          <a:ext cx="708120" cy="579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rgbClr val="FF0000"/>
              </a:solidFill>
            </a:rPr>
            <a:t>Q 3/31/16</a:t>
          </a:r>
        </a:p>
      </dsp:txBody>
      <dsp:txXfrm>
        <a:off x="2759587" y="0"/>
        <a:ext cx="708120" cy="579120"/>
      </dsp:txXfrm>
    </dsp:sp>
    <dsp:sp modelId="{24797BDA-71D4-4258-A834-3978F8532329}">
      <dsp:nvSpPr>
        <dsp:cNvPr id="0" name=""/>
        <dsp:cNvSpPr/>
      </dsp:nvSpPr>
      <dsp:spPr>
        <a:xfrm>
          <a:off x="3041258" y="651510"/>
          <a:ext cx="144780" cy="144780"/>
        </a:xfrm>
        <a:prstGeom prst="rect">
          <a:avLst/>
        </a:prstGeom>
        <a:solidFill>
          <a:srgbClr val="FF0000"/>
        </a:soli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4F066AA-C275-465B-8A8E-0CFAED6A6610}">
      <dsp:nvSpPr>
        <dsp:cNvPr id="0" name=""/>
        <dsp:cNvSpPr/>
      </dsp:nvSpPr>
      <dsp:spPr>
        <a:xfrm>
          <a:off x="3477668" y="868680"/>
          <a:ext cx="311407" cy="579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784" tIns="49784" rIns="49784" bIns="49784" numCol="1" spcCol="1270" anchor="t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Q 6/30/16</a:t>
          </a:r>
        </a:p>
      </dsp:txBody>
      <dsp:txXfrm>
        <a:off x="3477668" y="868680"/>
        <a:ext cx="311407" cy="579120"/>
      </dsp:txXfrm>
    </dsp:sp>
    <dsp:sp modelId="{03019E58-DB70-408D-B3C2-7339A4FE519E}">
      <dsp:nvSpPr>
        <dsp:cNvPr id="0" name=""/>
        <dsp:cNvSpPr/>
      </dsp:nvSpPr>
      <dsp:spPr>
        <a:xfrm>
          <a:off x="3560982" y="651510"/>
          <a:ext cx="144780" cy="14478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46BD753-43B3-4D56-8A90-92D0F54A0C63}">
      <dsp:nvSpPr>
        <dsp:cNvPr id="0" name=""/>
        <dsp:cNvSpPr/>
      </dsp:nvSpPr>
      <dsp:spPr>
        <a:xfrm>
          <a:off x="3799036" y="0"/>
          <a:ext cx="467407" cy="579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784" tIns="49784" rIns="49784" bIns="49784" numCol="1" spcCol="1270" anchor="b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Q 9/30/16</a:t>
          </a:r>
        </a:p>
      </dsp:txBody>
      <dsp:txXfrm>
        <a:off x="3799036" y="0"/>
        <a:ext cx="467407" cy="579120"/>
      </dsp:txXfrm>
    </dsp:sp>
    <dsp:sp modelId="{81AE6382-BF38-4D7C-8870-EF30EB6DBBB9}">
      <dsp:nvSpPr>
        <dsp:cNvPr id="0" name=""/>
        <dsp:cNvSpPr/>
      </dsp:nvSpPr>
      <dsp:spPr>
        <a:xfrm>
          <a:off x="3960350" y="651510"/>
          <a:ext cx="144780" cy="14478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A0041E9-0738-42AA-8623-9455BC2468B8}">
      <dsp:nvSpPr>
        <dsp:cNvPr id="0" name=""/>
        <dsp:cNvSpPr/>
      </dsp:nvSpPr>
      <dsp:spPr>
        <a:xfrm>
          <a:off x="4276404" y="868680"/>
          <a:ext cx="479622" cy="579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784" tIns="49784" rIns="49784" bIns="49784" numCol="1" spcCol="1270" anchor="t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Q 12/31/16</a:t>
          </a:r>
        </a:p>
      </dsp:txBody>
      <dsp:txXfrm>
        <a:off x="4276404" y="868680"/>
        <a:ext cx="479622" cy="579120"/>
      </dsp:txXfrm>
    </dsp:sp>
    <dsp:sp modelId="{9B2612D1-0211-4230-984E-B7677666093C}">
      <dsp:nvSpPr>
        <dsp:cNvPr id="0" name=""/>
        <dsp:cNvSpPr/>
      </dsp:nvSpPr>
      <dsp:spPr>
        <a:xfrm>
          <a:off x="4443825" y="651510"/>
          <a:ext cx="144780" cy="14478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F589FD7-73D0-4EC4-9F06-CCA1C26A04AD}">
      <dsp:nvSpPr>
        <dsp:cNvPr id="0" name=""/>
        <dsp:cNvSpPr/>
      </dsp:nvSpPr>
      <dsp:spPr>
        <a:xfrm>
          <a:off x="4765986" y="0"/>
          <a:ext cx="452375" cy="579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784" tIns="49784" rIns="49784" bIns="49784" numCol="1" spcCol="1270" anchor="b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Q 3/31/17</a:t>
          </a:r>
        </a:p>
      </dsp:txBody>
      <dsp:txXfrm>
        <a:off x="4765986" y="0"/>
        <a:ext cx="452375" cy="579120"/>
      </dsp:txXfrm>
    </dsp:sp>
    <dsp:sp modelId="{D4B4C37B-19CE-4913-BAB1-556E10B21EEC}">
      <dsp:nvSpPr>
        <dsp:cNvPr id="0" name=""/>
        <dsp:cNvSpPr/>
      </dsp:nvSpPr>
      <dsp:spPr>
        <a:xfrm>
          <a:off x="4919784" y="651510"/>
          <a:ext cx="144780" cy="14478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4F3E9ED-3533-421C-8A5A-3815513B28A7}">
      <dsp:nvSpPr>
        <dsp:cNvPr id="0" name=""/>
        <dsp:cNvSpPr/>
      </dsp:nvSpPr>
      <dsp:spPr>
        <a:xfrm>
          <a:off x="5228322" y="868680"/>
          <a:ext cx="435887" cy="579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784" tIns="49784" rIns="49784" bIns="49784" numCol="1" spcCol="1270" anchor="t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Q 6/30/17</a:t>
          </a:r>
        </a:p>
      </dsp:txBody>
      <dsp:txXfrm>
        <a:off x="5228322" y="868680"/>
        <a:ext cx="435887" cy="579120"/>
      </dsp:txXfrm>
    </dsp:sp>
    <dsp:sp modelId="{CC6C28E1-2FBA-4C2B-BC57-8AFDE66681CC}">
      <dsp:nvSpPr>
        <dsp:cNvPr id="0" name=""/>
        <dsp:cNvSpPr/>
      </dsp:nvSpPr>
      <dsp:spPr>
        <a:xfrm>
          <a:off x="5373876" y="651510"/>
          <a:ext cx="144780" cy="14478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6729768-4D56-404C-A9DD-0A9D0162648F}">
      <dsp:nvSpPr>
        <dsp:cNvPr id="0" name=""/>
        <dsp:cNvSpPr/>
      </dsp:nvSpPr>
      <dsp:spPr>
        <a:xfrm>
          <a:off x="5674170" y="0"/>
          <a:ext cx="473343" cy="579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784" tIns="49784" rIns="49784" bIns="49784" numCol="1" spcCol="1270" anchor="b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Q 9/30/17</a:t>
          </a:r>
        </a:p>
      </dsp:txBody>
      <dsp:txXfrm>
        <a:off x="5674170" y="0"/>
        <a:ext cx="473343" cy="579120"/>
      </dsp:txXfrm>
    </dsp:sp>
    <dsp:sp modelId="{59291400-6C0F-427C-8268-58EB37AC5F44}">
      <dsp:nvSpPr>
        <dsp:cNvPr id="0" name=""/>
        <dsp:cNvSpPr/>
      </dsp:nvSpPr>
      <dsp:spPr>
        <a:xfrm>
          <a:off x="5838452" y="651510"/>
          <a:ext cx="144780" cy="14478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3CD6AA7-DEB6-4EF1-B816-34744458574E}">
      <dsp:nvSpPr>
        <dsp:cNvPr id="0" name=""/>
        <dsp:cNvSpPr/>
      </dsp:nvSpPr>
      <dsp:spPr>
        <a:xfrm>
          <a:off x="6157474" y="868680"/>
          <a:ext cx="456224" cy="579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784" tIns="49784" rIns="49784" bIns="49784" numCol="1" spcCol="1270" anchor="t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Q 12/31/17</a:t>
          </a:r>
        </a:p>
      </dsp:txBody>
      <dsp:txXfrm>
        <a:off x="6157474" y="868680"/>
        <a:ext cx="456224" cy="579120"/>
      </dsp:txXfrm>
    </dsp:sp>
    <dsp:sp modelId="{27352287-ACAC-4AD0-96C3-99CB7ECF60BF}">
      <dsp:nvSpPr>
        <dsp:cNvPr id="0" name=""/>
        <dsp:cNvSpPr/>
      </dsp:nvSpPr>
      <dsp:spPr>
        <a:xfrm>
          <a:off x="6313196" y="651510"/>
          <a:ext cx="144780" cy="14478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48FD6C7-E180-45ED-8B29-AAF48FC1AB70}">
      <dsp:nvSpPr>
        <dsp:cNvPr id="0" name=""/>
        <dsp:cNvSpPr/>
      </dsp:nvSpPr>
      <dsp:spPr>
        <a:xfrm>
          <a:off x="6623658" y="0"/>
          <a:ext cx="464194" cy="579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784" tIns="49784" rIns="49784" bIns="49784" numCol="1" spcCol="1270" anchor="b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Q 3/31/18</a:t>
          </a:r>
        </a:p>
      </dsp:txBody>
      <dsp:txXfrm>
        <a:off x="6623658" y="0"/>
        <a:ext cx="464194" cy="579120"/>
      </dsp:txXfrm>
    </dsp:sp>
    <dsp:sp modelId="{8245CD16-1E39-4C62-8D95-2C46D84E3F00}">
      <dsp:nvSpPr>
        <dsp:cNvPr id="0" name=""/>
        <dsp:cNvSpPr/>
      </dsp:nvSpPr>
      <dsp:spPr>
        <a:xfrm>
          <a:off x="6783366" y="651510"/>
          <a:ext cx="144780" cy="14478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CD7AD0B-2BE2-438F-90B9-654767AB2E0D}">
      <dsp:nvSpPr>
        <dsp:cNvPr id="0" name=""/>
        <dsp:cNvSpPr/>
      </dsp:nvSpPr>
      <dsp:spPr>
        <a:xfrm>
          <a:off x="7097813" y="868680"/>
          <a:ext cx="436367" cy="579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784" tIns="49784" rIns="49784" bIns="49784" numCol="1" spcCol="1270" anchor="t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Q 6/30/18</a:t>
          </a:r>
        </a:p>
      </dsp:txBody>
      <dsp:txXfrm>
        <a:off x="7097813" y="868680"/>
        <a:ext cx="436367" cy="579120"/>
      </dsp:txXfrm>
    </dsp:sp>
    <dsp:sp modelId="{CA63F0C7-C288-40A0-A2B6-214411BB647E}">
      <dsp:nvSpPr>
        <dsp:cNvPr id="0" name=""/>
        <dsp:cNvSpPr/>
      </dsp:nvSpPr>
      <dsp:spPr>
        <a:xfrm>
          <a:off x="7243607" y="651510"/>
          <a:ext cx="144780" cy="14478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02F546A-CB6B-4CED-9104-C0E06B446D7E}">
      <dsp:nvSpPr>
        <dsp:cNvPr id="0" name=""/>
        <dsp:cNvSpPr/>
      </dsp:nvSpPr>
      <dsp:spPr>
        <a:xfrm>
          <a:off x="7831822" y="0"/>
          <a:ext cx="441252" cy="579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b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RTW Grant Ends 9/30/18</a:t>
          </a:r>
        </a:p>
      </dsp:txBody>
      <dsp:txXfrm>
        <a:off x="7831822" y="0"/>
        <a:ext cx="441252" cy="579120"/>
      </dsp:txXfrm>
    </dsp:sp>
    <dsp:sp modelId="{B582E8D5-E400-4360-A5C1-E4CB33E205F7}">
      <dsp:nvSpPr>
        <dsp:cNvPr id="0" name=""/>
        <dsp:cNvSpPr/>
      </dsp:nvSpPr>
      <dsp:spPr>
        <a:xfrm>
          <a:off x="8000850" y="662526"/>
          <a:ext cx="144780" cy="144780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0.63438</cdr:x>
      <cdr:y>0.109</cdr:y>
    </cdr:from>
    <cdr:to>
      <cdr:x>1</cdr:x>
      <cdr:y>0.42051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56235" y="202454"/>
          <a:ext cx="839290" cy="5785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000" dirty="0"/>
            <a:t>Info Sessions</a:t>
          </a:r>
        </a:p>
        <a:p xmlns:a="http://schemas.openxmlformats.org/drawingml/2006/main">
          <a:endParaRPr lang="en-US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0.45692</cdr:x>
      <cdr:y>0.01718</cdr:y>
    </cdr:from>
    <cdr:to>
      <cdr:x>0.68344</cdr:x>
      <cdr:y>0.20179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49970" y="40112"/>
          <a:ext cx="768412" cy="4310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fld id="{AE913BD9-7456-478D-9CC7-466D000ADAC8}" type="TxLink">
            <a:rPr lang="en-US" sz="1400" b="0" i="0" u="none" strike="noStrike">
              <a:solidFill>
                <a:srgbClr val="000000"/>
              </a:solidFill>
              <a:latin typeface="Calibri"/>
              <a:cs typeface="Calibri"/>
            </a:rPr>
            <a:pPr/>
            <a:t>139</a:t>
          </a:fld>
          <a:endParaRPr lang="en-US" sz="1000" dirty="0"/>
        </a:p>
      </cdr:txBody>
    </cdr:sp>
  </cdr:relSizeAnchor>
  <cdr:relSizeAnchor xmlns:cdr="http://schemas.openxmlformats.org/drawingml/2006/chartDrawing">
    <cdr:from>
      <cdr:x>0.07872</cdr:x>
      <cdr:y>0.51899</cdr:y>
    </cdr:from>
    <cdr:to>
      <cdr:x>0.94568</cdr:x>
      <cdr:y>0.74934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38406" y="811502"/>
          <a:ext cx="1524387" cy="3601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800" b="1" dirty="0"/>
            <a:t>Served (Enrolled)</a:t>
          </a:r>
        </a:p>
      </cdr:txBody>
    </cdr:sp>
  </cdr:relSizeAnchor>
  <cdr:relSizeAnchor xmlns:cdr="http://schemas.openxmlformats.org/drawingml/2006/chartDrawing">
    <cdr:from>
      <cdr:x>0.76561</cdr:x>
      <cdr:y>0.40054</cdr:y>
    </cdr:from>
    <cdr:to>
      <cdr:x>0.88777</cdr:x>
      <cdr:y>0.52894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3608313" y="1212672"/>
          <a:ext cx="575760" cy="3887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523F7CC5-AB90-479A-8D38-D2C8869FDF22}" type="TxLink">
            <a:rPr lang="en-US" sz="1400" b="0" i="0" u="none" strike="noStrike">
              <a:solidFill>
                <a:srgbClr val="000000"/>
              </a:solidFill>
              <a:latin typeface="Calibri"/>
              <a:cs typeface="Calibri"/>
            </a:rPr>
            <a:pPr algn="r"/>
            <a:t>281</a:t>
          </a:fld>
          <a:endParaRPr lang="en-US" sz="10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0.05391</cdr:x>
      <cdr:y>0.45073</cdr:y>
    </cdr:from>
    <cdr:to>
      <cdr:x>0.19448</cdr:x>
      <cdr:y>0.50991</cdr:y>
    </cdr:to>
    <cdr:sp macro="" textlink="">
      <cdr:nvSpPr>
        <cdr:cNvPr id="2" name="TextBox 6"/>
        <cdr:cNvSpPr txBox="1"/>
      </cdr:nvSpPr>
      <cdr:spPr>
        <a:xfrm xmlns:a="http://schemas.openxmlformats.org/drawingml/2006/main">
          <a:off x="312988" y="1111788"/>
          <a:ext cx="816057" cy="14597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900" b="1" dirty="0">
              <a:solidFill>
                <a:schemeClr val="accent1">
                  <a:lumMod val="75000"/>
                </a:schemeClr>
              </a:solidFill>
            </a:rPr>
            <a:t>Enrolled</a:t>
          </a:r>
        </a:p>
      </cdr:txBody>
    </cdr:sp>
  </cdr:relSizeAnchor>
  <cdr:relSizeAnchor xmlns:cdr="http://schemas.openxmlformats.org/drawingml/2006/chartDrawing">
    <cdr:from>
      <cdr:x>0.793</cdr:x>
      <cdr:y>0.7481</cdr:y>
    </cdr:from>
    <cdr:to>
      <cdr:x>1</cdr:x>
      <cdr:y>0.83399</cdr:y>
    </cdr:to>
    <cdr:sp macro="" textlink="">
      <cdr:nvSpPr>
        <cdr:cNvPr id="3" name="TextBox 6"/>
        <cdr:cNvSpPr txBox="1"/>
      </cdr:nvSpPr>
      <cdr:spPr>
        <a:xfrm xmlns:a="http://schemas.openxmlformats.org/drawingml/2006/main">
          <a:off x="3690533" y="2081178"/>
          <a:ext cx="963354" cy="23894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900" b="1" dirty="0">
              <a:solidFill>
                <a:srgbClr val="00B050"/>
              </a:solidFill>
            </a:rPr>
            <a:t>Employed</a:t>
          </a:r>
        </a:p>
      </cdr:txBody>
    </cdr:sp>
  </cdr:relSizeAnchor>
  <cdr:relSizeAnchor xmlns:cdr="http://schemas.openxmlformats.org/drawingml/2006/chartDrawing">
    <cdr:from>
      <cdr:x>0.5</cdr:x>
      <cdr:y>0.54801</cdr:y>
    </cdr:from>
    <cdr:to>
      <cdr:x>0.75988</cdr:x>
      <cdr:y>0.59953</cdr:y>
    </cdr:to>
    <cdr:sp macro="" textlink="">
      <cdr:nvSpPr>
        <cdr:cNvPr id="4" name="TextBox 6"/>
        <cdr:cNvSpPr txBox="1"/>
      </cdr:nvSpPr>
      <cdr:spPr>
        <a:xfrm xmlns:a="http://schemas.openxmlformats.org/drawingml/2006/main">
          <a:off x="2902729" y="1891916"/>
          <a:ext cx="1508723" cy="17786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900" b="1" dirty="0">
              <a:solidFill>
                <a:schemeClr val="bg1">
                  <a:lumMod val="65000"/>
                </a:schemeClr>
              </a:solidFill>
            </a:rPr>
            <a:t>Entered Training</a:t>
          </a:r>
        </a:p>
      </cdr:txBody>
    </cdr:sp>
  </cdr:relSizeAnchor>
  <cdr:relSizeAnchor xmlns:cdr="http://schemas.openxmlformats.org/drawingml/2006/chartDrawing">
    <cdr:from>
      <cdr:x>0.81493</cdr:x>
      <cdr:y>0.8424</cdr:y>
    </cdr:from>
    <cdr:to>
      <cdr:x>1</cdr:x>
      <cdr:y>0.93233</cdr:y>
    </cdr:to>
    <cdr:sp macro="" textlink="">
      <cdr:nvSpPr>
        <cdr:cNvPr id="5" name="TextBox 6"/>
        <cdr:cNvSpPr txBox="1"/>
      </cdr:nvSpPr>
      <cdr:spPr>
        <a:xfrm xmlns:a="http://schemas.openxmlformats.org/drawingml/2006/main">
          <a:off x="4731042" y="2908247"/>
          <a:ext cx="1074416" cy="31046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900" b="1" dirty="0">
              <a:solidFill>
                <a:schemeClr val="accent1">
                  <a:lumMod val="75000"/>
                </a:schemeClr>
              </a:solidFill>
            </a:rPr>
            <a:t>Credential</a:t>
          </a:r>
        </a:p>
      </cdr:txBody>
    </cdr:sp>
  </cdr:relSizeAnchor>
  <cdr:relSizeAnchor xmlns:cdr="http://schemas.openxmlformats.org/drawingml/2006/chartDrawing">
    <cdr:from>
      <cdr:x>0.3325</cdr:x>
      <cdr:y>0.6881</cdr:y>
    </cdr:from>
    <cdr:to>
      <cdr:x>0.61471</cdr:x>
      <cdr:y>0.77829</cdr:y>
    </cdr:to>
    <cdr:sp macro="" textlink="">
      <cdr:nvSpPr>
        <cdr:cNvPr id="6" name="TextBox 6"/>
        <cdr:cNvSpPr txBox="1"/>
      </cdr:nvSpPr>
      <cdr:spPr>
        <a:xfrm xmlns:a="http://schemas.openxmlformats.org/drawingml/2006/main">
          <a:off x="1547405" y="1914274"/>
          <a:ext cx="1313374" cy="25090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900" b="1" dirty="0">
              <a:solidFill>
                <a:srgbClr val="FFC000"/>
              </a:solidFill>
            </a:rPr>
            <a:t>Completed Training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FE909F0-0A4B-4C41-AA25-1A520F8008C7}" type="datetimeFigureOut">
              <a:rPr lang="en-US" smtClean="0"/>
              <a:t>6/30/2016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6797A80-2167-4905-AC8D-9F94C6BB84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7586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F1265E2-964F-490C-B6A1-715F085CF4AD}" type="datetimeFigureOut">
              <a:rPr lang="en-US" smtClean="0"/>
              <a:t>6/30/2016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E06B74F-99FB-4706-9934-05AAE97AF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689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06B74F-99FB-4706-9934-05AAE97AFBA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9485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06B74F-99FB-4706-9934-05AAE97AFBA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121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06B74F-99FB-4706-9934-05AAE97AFBA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3754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06B74F-99FB-4706-9934-05AAE97AFBA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4233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06B74F-99FB-4706-9934-05AAE97AFBA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1550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06B74F-99FB-4706-9934-05AAE97AFBA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7196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06B74F-99FB-4706-9934-05AAE97AFBA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0921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06B74F-99FB-4706-9934-05AAE97AFBA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0921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06B74F-99FB-4706-9934-05AAE97AFBA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4569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06B74F-99FB-4706-9934-05AAE97AFBA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7262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06B74F-99FB-4706-9934-05AAE97AFBA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6222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06B74F-99FB-4706-9934-05AAE97AFBA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6144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US" dirty="0"/>
            </a:b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06B74F-99FB-4706-9934-05AAE97AFBA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398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06B74F-99FB-4706-9934-05AAE97AFBA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0572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06B74F-99FB-4706-9934-05AAE97AFBA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4866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06B74F-99FB-4706-9934-05AAE97AFBA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39867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06B74F-99FB-4706-9934-05AAE97AFBA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26511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06B74F-99FB-4706-9934-05AAE97AFBA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15573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06B74F-99FB-4706-9934-05AAE97AFBA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6662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06B74F-99FB-4706-9934-05AAE97AFBA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3984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06B74F-99FB-4706-9934-05AAE97AFBA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7602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06B74F-99FB-4706-9934-05AAE97AFBA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1934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06B74F-99FB-4706-9934-05AAE97AFBA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49636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06B74F-99FB-4706-9934-05AAE97AFBA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1583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06B74F-99FB-4706-9934-05AAE97AFBA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79488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06B74F-99FB-4706-9934-05AAE97AFBA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11178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06B74F-99FB-4706-9934-05AAE97AFBAE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07004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US" dirty="0"/>
            </a:b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06B74F-99FB-4706-9934-05AAE97AFBAE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3984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06B74F-99FB-4706-9934-05AAE97AFBAE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2436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06B74F-99FB-4706-9934-05AAE97AFBAE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2396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06B74F-99FB-4706-9934-05AAE97AFBAE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4896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06B74F-99FB-4706-9934-05AAE97AFBAE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00494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06B74F-99FB-4706-9934-05AAE97AFBAE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0454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06B74F-99FB-4706-9934-05AAE97AFBA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95417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06B74F-99FB-4706-9934-05AAE97AFBAE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9657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06B74F-99FB-4706-9934-05AAE97AFBA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6943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06B74F-99FB-4706-9934-05AAE97AFBA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710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06B74F-99FB-4706-9934-05AAE97AFBA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5852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06B74F-99FB-4706-9934-05AAE97AFBA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2757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9478" fontAlgn="base">
              <a:buClr>
                <a:srgbClr val="CC0000"/>
              </a:buCl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06B74F-99FB-4706-9934-05AAE97AFBA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751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hyperlink" Target="mailto:ETAsupport@wfgpshelpdesk.atlassian.net" TargetMode="Externa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mplate Informa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 userDrawn="1"/>
        </p:nvSpPr>
        <p:spPr>
          <a:xfrm>
            <a:off x="0" y="3752850"/>
            <a:ext cx="4429402" cy="295275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 userDrawn="1"/>
        </p:nvSpPr>
        <p:spPr>
          <a:xfrm>
            <a:off x="0" y="5620716"/>
            <a:ext cx="4429402" cy="295275"/>
          </a:xfrm>
          <a:prstGeom prst="rect">
            <a:avLst/>
          </a:prstGeom>
          <a:gradFill>
            <a:gsLst>
              <a:gs pos="0">
                <a:schemeClr val="accent3">
                  <a:shade val="15000"/>
                  <a:satMod val="180000"/>
                  <a:lumMod val="72000"/>
                </a:schemeClr>
              </a:gs>
              <a:gs pos="78000">
                <a:schemeClr val="accent3">
                  <a:shade val="45000"/>
                  <a:satMod val="170000"/>
                  <a:lumMod val="85000"/>
                </a:schemeClr>
              </a:gs>
              <a:gs pos="100000">
                <a:schemeClr val="accent3">
                  <a:tint val="99000"/>
                  <a:shade val="65000"/>
                  <a:satMod val="15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 userDrawn="1"/>
        </p:nvSpPr>
        <p:spPr>
          <a:xfrm>
            <a:off x="4695825" y="1571624"/>
            <a:ext cx="4297680" cy="51911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indent="0"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Beyond</a:t>
            </a:r>
            <a:r>
              <a:rPr lang="en-US" sz="1400" b="1" baseline="0" dirty="0">
                <a:latin typeface="Arial" panose="020B0604020202020204" pitchFamily="34" charset="0"/>
                <a:cs typeface="Arial" panose="020B0604020202020204" pitchFamily="34" charset="0"/>
              </a:rPr>
              <a:t> the standard offerings</a:t>
            </a:r>
            <a:r>
              <a:rPr lang="en-US" sz="1150" b="0" baseline="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1150" b="1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50" b="0" baseline="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150" b="0" dirty="0">
                <a:latin typeface="Arial" panose="020B0604020202020204" pitchFamily="34" charset="0"/>
                <a:cs typeface="Arial" panose="020B0604020202020204" pitchFamily="34" charset="0"/>
              </a:rPr>
              <a:t>his</a:t>
            </a:r>
            <a:r>
              <a:rPr lang="en-US" sz="1150" b="0" baseline="0" dirty="0">
                <a:latin typeface="Arial" panose="020B0604020202020204" pitchFamily="34" charset="0"/>
                <a:cs typeface="Arial" panose="020B0604020202020204" pitchFamily="34" charset="0"/>
              </a:rPr>
              <a:t> template contains a set of custom slides built to help you prepare your presentation.  Included are: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>
                <a:latin typeface="Arial" panose="020B0604020202020204" pitchFamily="34" charset="0"/>
                <a:cs typeface="Arial" panose="020B0604020202020204" pitchFamily="34" charset="0"/>
              </a:rPr>
              <a:t>3 Speaker Slide choices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>
                <a:latin typeface="Arial" panose="020B0604020202020204" pitchFamily="34" charset="0"/>
                <a:cs typeface="Arial" panose="020B0604020202020204" pitchFamily="34" charset="0"/>
              </a:rPr>
              <a:t>Where Are You?  </a:t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000" b="0" i="1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(location slide)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>
                <a:latin typeface="Arial" panose="020B0604020202020204" pitchFamily="34" charset="0"/>
                <a:cs typeface="Arial" panose="020B0604020202020204" pitchFamily="34" charset="0"/>
              </a:rPr>
              <a:t>Series Set</a:t>
            </a:r>
            <a:endParaRPr 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Title Slide:</a:t>
            </a:r>
          </a:p>
          <a:p>
            <a:pPr marL="6286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The titles are formatted to display as “Small Caps”.  </a:t>
            </a:r>
          </a:p>
          <a:p>
            <a:pPr marL="628650" lvl="1" indent="-17145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z="1050" baseline="0" dirty="0">
                <a:latin typeface="Arial" panose="020B0604020202020204" pitchFamily="34" charset="0"/>
                <a:cs typeface="Arial" panose="020B0604020202020204" pitchFamily="34" charset="0"/>
              </a:rPr>
              <a:t> date on the title slide updates automatically to the current day.  On the day of the Webinar, it will reflect the proper date.</a:t>
            </a:r>
          </a:p>
          <a:p>
            <a:pPr marL="171450" indent="-171450">
              <a:spcBef>
                <a:spcPts val="6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200" b="1" baseline="0" dirty="0">
                <a:latin typeface="Arial" panose="020B0604020202020204" pitchFamily="34" charset="0"/>
                <a:cs typeface="Arial" panose="020B0604020202020204" pitchFamily="34" charset="0"/>
              </a:rPr>
              <a:t>Resources:</a:t>
            </a:r>
            <a:br>
              <a:rPr lang="en-US" sz="1050" b="1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aseline="0" dirty="0">
                <a:latin typeface="Arial" panose="020B0604020202020204" pitchFamily="34" charset="0"/>
                <a:cs typeface="Arial" panose="020B0604020202020204" pitchFamily="34" charset="0"/>
              </a:rPr>
              <a:t>This works like a multi-level bulleted list.  Use the list level buttons on your “Home” tab to</a:t>
            </a:r>
            <a:br>
              <a:rPr lang="en-US" sz="105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aseline="0" dirty="0">
                <a:latin typeface="Arial" panose="020B0604020202020204" pitchFamily="34" charset="0"/>
                <a:cs typeface="Arial" panose="020B0604020202020204" pitchFamily="34" charset="0"/>
              </a:rPr>
              <a:t>change levels.</a:t>
            </a:r>
          </a:p>
          <a:p>
            <a:pPr marL="628650" lvl="1" indent="-171450"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050" baseline="0" dirty="0">
                <a:latin typeface="Arial" panose="020B0604020202020204" pitchFamily="34" charset="0"/>
                <a:cs typeface="Arial" panose="020B0604020202020204" pitchFamily="34" charset="0"/>
              </a:rPr>
              <a:t>The first level is the name of the resource</a:t>
            </a:r>
          </a:p>
          <a:p>
            <a:pPr marL="628650" lvl="1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050" baseline="0" dirty="0">
                <a:latin typeface="Arial" panose="020B0604020202020204" pitchFamily="34" charset="0"/>
                <a:cs typeface="Arial" panose="020B0604020202020204" pitchFamily="34" charset="0"/>
              </a:rPr>
              <a:t>The second level is the Resource Information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050" baseline="0" dirty="0">
                <a:latin typeface="Arial" panose="020B0604020202020204" pitchFamily="34" charset="0"/>
                <a:cs typeface="Arial" panose="020B0604020202020204" pitchFamily="34" charset="0"/>
              </a:rPr>
              <a:t>The third level is the Resource Link.</a:t>
            </a:r>
          </a:p>
          <a:p>
            <a:pPr marL="171450" lvl="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05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6728086" y="5023409"/>
            <a:ext cx="1296075" cy="481538"/>
            <a:chOff x="6721200" y="5603662"/>
            <a:chExt cx="1296075" cy="481538"/>
          </a:xfrm>
        </p:grpSpPr>
        <p:grpSp>
          <p:nvGrpSpPr>
            <p:cNvPr id="8" name="Group 7"/>
            <p:cNvGrpSpPr/>
            <p:nvPr userDrawn="1"/>
          </p:nvGrpSpPr>
          <p:grpSpPr>
            <a:xfrm>
              <a:off x="6721200" y="5603662"/>
              <a:ext cx="881689" cy="481538"/>
              <a:chOff x="6721200" y="5603662"/>
              <a:chExt cx="881689" cy="481538"/>
            </a:xfrm>
          </p:grpSpPr>
          <p:pic>
            <p:nvPicPr>
              <p:cNvPr id="4" name="Picture 3"/>
              <p:cNvPicPr>
                <a:picLocks noChangeAspect="1"/>
              </p:cNvPicPr>
              <p:nvPr userDrawn="1"/>
            </p:nvPicPr>
            <p:blipFill>
              <a:blip r:embed="rId2"/>
              <a:stretch>
                <a:fillRect/>
              </a:stretch>
            </p:blipFill>
            <p:spPr>
              <a:xfrm>
                <a:off x="6721200" y="5603662"/>
                <a:ext cx="881689" cy="481538"/>
              </a:xfrm>
              <a:prstGeom prst="rect">
                <a:avLst/>
              </a:prstGeom>
            </p:spPr>
          </p:pic>
          <p:sp>
            <p:nvSpPr>
              <p:cNvPr id="5" name="Rectangle 4"/>
              <p:cNvSpPr/>
              <p:nvPr userDrawn="1"/>
            </p:nvSpPr>
            <p:spPr>
              <a:xfrm>
                <a:off x="7236000" y="5644800"/>
                <a:ext cx="366889" cy="178031"/>
              </a:xfrm>
              <a:prstGeom prst="rect">
                <a:avLst/>
              </a:prstGeom>
              <a:solidFill>
                <a:srgbClr val="FFC000">
                  <a:alpha val="10000"/>
                </a:srgbClr>
              </a:solidFill>
              <a:ln w="19050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Left Arrow 16"/>
            <p:cNvSpPr/>
            <p:nvPr userDrawn="1"/>
          </p:nvSpPr>
          <p:spPr>
            <a:xfrm>
              <a:off x="7642875" y="5644800"/>
              <a:ext cx="374400" cy="178031"/>
            </a:xfrm>
            <a:prstGeom prst="leftArrow">
              <a:avLst>
                <a:gd name="adj1" fmla="val 33673"/>
                <a:gd name="adj2" fmla="val 50000"/>
              </a:avLst>
            </a:prstGeom>
            <a:gradFill>
              <a:gsLst>
                <a:gs pos="0">
                  <a:srgbClr val="7A232E"/>
                </a:gs>
                <a:gs pos="98230">
                  <a:srgbClr val="B85759"/>
                </a:gs>
                <a:gs pos="45000">
                  <a:srgbClr val="9D1C30"/>
                </a:gs>
              </a:gsLst>
            </a:gradFill>
            <a:ln>
              <a:solidFill>
                <a:srgbClr val="7A232E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Rectangle 27"/>
          <p:cNvSpPr/>
          <p:nvPr userDrawn="1"/>
        </p:nvSpPr>
        <p:spPr>
          <a:xfrm>
            <a:off x="5509122" y="1"/>
            <a:ext cx="278130" cy="11975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 userDrawn="1"/>
        </p:nvSpPr>
        <p:spPr>
          <a:xfrm>
            <a:off x="4429402" y="1501813"/>
            <a:ext cx="278130" cy="5356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0" y="54831"/>
            <a:ext cx="544830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b="0" i="0" kern="1200" cap="small" spc="40" baseline="0" dirty="0">
                <a:gradFill flip="none" rotWithShape="1">
                  <a:gsLst>
                    <a:gs pos="0">
                      <a:srgbClr val="752832">
                        <a:lumMod val="28000"/>
                      </a:srgb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1"/>
                  <a:tileRect/>
                </a:gradFill>
                <a:latin typeface="Impact" panose="020B0806030902050204" pitchFamily="34" charset="0"/>
                <a:ea typeface="+mj-ea"/>
                <a:cs typeface="Myriad Pro Cond"/>
              </a:rPr>
              <a:t>This Slide Is Hidden.  </a:t>
            </a:r>
          </a:p>
          <a:p>
            <a:pPr algn="ctr">
              <a:lnSpc>
                <a:spcPct val="90000"/>
              </a:lnSpc>
            </a:pPr>
            <a:r>
              <a:rPr lang="en-US" sz="2800" b="0" i="0" kern="1200" cap="small" spc="40" baseline="0" dirty="0">
                <a:gradFill flip="none" rotWithShape="1">
                  <a:gsLst>
                    <a:gs pos="0">
                      <a:srgbClr val="752832">
                        <a:lumMod val="28000"/>
                      </a:srgb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1"/>
                  <a:tileRect/>
                </a:gradFill>
                <a:latin typeface="Impact" panose="020B0806030902050204" pitchFamily="34" charset="0"/>
                <a:ea typeface="+mj-ea"/>
                <a:cs typeface="Myriad Pro Cond"/>
              </a:rPr>
              <a:t>It will not display in your presentation.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91736" y="1613703"/>
            <a:ext cx="4297680" cy="51490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300"/>
              </a:spcAft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How to use</a:t>
            </a:r>
            <a:r>
              <a:rPr lang="en-US" sz="1400" b="1" baseline="0" dirty="0">
                <a:latin typeface="Arial" panose="020B0604020202020204" pitchFamily="34" charset="0"/>
                <a:cs typeface="Arial" panose="020B0604020202020204" pitchFamily="34" charset="0"/>
              </a:rPr>
              <a:t> this template: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When creating a new slide, click the arrow under the “New Slide” button.  This will display the template master slides available.  Select the layout you </a:t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need from the list.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Likewise, to </a:t>
            </a:r>
            <a:r>
              <a:rPr lang="en-US" sz="1050" b="0" i="1" baseline="0" dirty="0">
                <a:latin typeface="Arial" panose="020B0604020202020204" pitchFamily="34" charset="0"/>
                <a:cs typeface="Arial" panose="020B0604020202020204" pitchFamily="34" charset="0"/>
              </a:rPr>
              <a:t>change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template master of a slide,</a:t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click the “Layout” button </a:t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right next to the </a:t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“New Slide” button.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General Template Notes:</a:t>
            </a:r>
          </a:p>
          <a:p>
            <a:pPr marL="274320" lv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800" b="0" u="sng" spc="60" baseline="0" dirty="0"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DO NOT:</a:t>
            </a:r>
          </a:p>
          <a:p>
            <a:pPr marL="6286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050" b="1" baseline="0" dirty="0">
                <a:latin typeface="Arial" panose="020B0604020202020204" pitchFamily="34" charset="0"/>
                <a:cs typeface="Arial" panose="020B0604020202020204" pitchFamily="34" charset="0"/>
              </a:rPr>
              <a:t>Space out your bullets using the “enter” key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.  If a spacing adjustment is needed, it will be handled by the design team.</a:t>
            </a:r>
            <a:endParaRPr lang="en-US" sz="105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050" b="1" baseline="0" dirty="0">
                <a:latin typeface="Arial" panose="020B0604020202020204" pitchFamily="34" charset="0"/>
                <a:cs typeface="Arial" panose="020B0604020202020204" pitchFamily="34" charset="0"/>
              </a:rPr>
              <a:t>Type any titles in all uppercase or with caps lock on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, as formatting is automatic. Type using standard title caps.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050" b="1" baseline="0" dirty="0">
                <a:latin typeface="Arial" panose="020B0604020202020204" pitchFamily="34" charset="0"/>
                <a:cs typeface="Arial" panose="020B0604020202020204" pitchFamily="34" charset="0"/>
              </a:rPr>
              <a:t>Change heading alignment or location. 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Any issues present in the display of your slides will be repaired by the design team.</a:t>
            </a:r>
          </a:p>
          <a:p>
            <a:pPr marL="27432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sng" strike="noStrike" kern="1200" cap="none" spc="6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DO:</a:t>
            </a:r>
          </a:p>
          <a:p>
            <a:pPr marL="6286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Reference your graphics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 Add a note at the top of the “Slide notes” section that indicates where your graphic originated.  Note that any graphics not referenced or in violation of 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US Copyright Law, Title 17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will be replaced to ensure your protection.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endParaRPr lang="en-US" sz="1100" b="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95250" y="1177480"/>
            <a:ext cx="8953500" cy="325901"/>
            <a:chOff x="95250" y="1177480"/>
            <a:chExt cx="8953500" cy="325901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95250" y="1177480"/>
              <a:ext cx="8953500" cy="30427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1600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This slide contains information</a:t>
              </a:r>
              <a:r>
                <a:rPr lang="en-US" sz="1600" i="1" baseline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on how to use this template.  It is not a part of the presentation.</a:t>
              </a:r>
              <a:endParaRPr lang="en-US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2" name="Group 11"/>
            <p:cNvGrpSpPr/>
            <p:nvPr userDrawn="1"/>
          </p:nvGrpSpPr>
          <p:grpSpPr>
            <a:xfrm>
              <a:off x="114300" y="1197535"/>
              <a:ext cx="8915400" cy="305846"/>
              <a:chOff x="114300" y="1188010"/>
              <a:chExt cx="8915400" cy="305846"/>
            </a:xfrm>
          </p:grpSpPr>
          <p:cxnSp>
            <p:nvCxnSpPr>
              <p:cNvPr id="9" name="Straight Connector 8"/>
              <p:cNvCxnSpPr/>
              <p:nvPr userDrawn="1"/>
            </p:nvCxnSpPr>
            <p:spPr>
              <a:xfrm>
                <a:off x="114300" y="1493856"/>
                <a:ext cx="8915400" cy="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 userDrawn="1"/>
            </p:nvCxnSpPr>
            <p:spPr>
              <a:xfrm>
                <a:off x="114300" y="1188010"/>
                <a:ext cx="8915400" cy="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15" name="TextBox 14"/>
          <p:cNvSpPr txBox="1"/>
          <p:nvPr userDrawn="1"/>
        </p:nvSpPr>
        <p:spPr>
          <a:xfrm>
            <a:off x="7084799" y="2272914"/>
            <a:ext cx="1317601" cy="11543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/>
              <a:t>Quote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/>
              <a:t>Questions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/>
              <a:t>Resources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/>
              <a:t>Contact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/>
              <a:t>Thank You</a:t>
            </a:r>
            <a:endParaRPr lang="en-US" sz="1100" b="0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5040000" y="2239425"/>
            <a:ext cx="3362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5040000" y="3477150"/>
            <a:ext cx="3362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 userDrawn="1"/>
        </p:nvGrpSpPr>
        <p:grpSpPr>
          <a:xfrm>
            <a:off x="6000750" y="-37309"/>
            <a:ext cx="3143249" cy="1262157"/>
            <a:chOff x="6000750" y="-37309"/>
            <a:chExt cx="3143249" cy="1262157"/>
          </a:xfrm>
        </p:grpSpPr>
        <p:sp>
          <p:nvSpPr>
            <p:cNvPr id="23" name="TextBox 22"/>
            <p:cNvSpPr txBox="1"/>
            <p:nvPr userDrawn="1"/>
          </p:nvSpPr>
          <p:spPr>
            <a:xfrm>
              <a:off x="7205266" y="66207"/>
              <a:ext cx="1938733" cy="104403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1300" b="1" i="0" spc="4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rPr>
                <a:t>Don’t Delete this slide until the presentation is final.</a:t>
              </a:r>
              <a:endParaRPr lang="en-US" sz="1300" b="1" i="0" spc="4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endParaRPr>
            </a:p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r>
                <a:rPr lang="en-US" sz="1500" b="1" i="0" spc="40" baseline="0" dirty="0">
                  <a:solidFill>
                    <a:srgbClr val="9D1C30"/>
                  </a:solidFill>
                  <a:latin typeface="+mj-lt"/>
                </a:rPr>
                <a:t>Keep it in the template.</a:t>
              </a:r>
              <a:endParaRPr lang="en-US" sz="1500" b="1" i="0" spc="40" dirty="0">
                <a:solidFill>
                  <a:srgbClr val="9D1C30"/>
                </a:solidFill>
                <a:latin typeface="+mj-lt"/>
              </a:endParaRPr>
            </a:p>
          </p:txBody>
        </p:sp>
        <p:grpSp>
          <p:nvGrpSpPr>
            <p:cNvPr id="25" name="Group 24"/>
            <p:cNvGrpSpPr/>
            <p:nvPr userDrawn="1"/>
          </p:nvGrpSpPr>
          <p:grpSpPr>
            <a:xfrm>
              <a:off x="6000750" y="-37309"/>
              <a:ext cx="1262157" cy="1262157"/>
              <a:chOff x="1714500" y="4547858"/>
              <a:chExt cx="1262157" cy="1262157"/>
            </a:xfrm>
          </p:grpSpPr>
          <p:grpSp>
            <p:nvGrpSpPr>
              <p:cNvPr id="24" name="Group 23"/>
              <p:cNvGrpSpPr/>
              <p:nvPr userDrawn="1"/>
            </p:nvGrpSpPr>
            <p:grpSpPr>
              <a:xfrm>
                <a:off x="1714500" y="4547858"/>
                <a:ext cx="1262157" cy="1262157"/>
                <a:chOff x="1714500" y="4547858"/>
                <a:chExt cx="1262157" cy="1262157"/>
              </a:xfrm>
            </p:grpSpPr>
            <p:sp>
              <p:nvSpPr>
                <p:cNvPr id="21" name="8-Point Star 20"/>
                <p:cNvSpPr/>
                <p:nvPr userDrawn="1"/>
              </p:nvSpPr>
              <p:spPr>
                <a:xfrm rot="20240074">
                  <a:off x="1714500" y="4547858"/>
                  <a:ext cx="1262157" cy="1262157"/>
                </a:xfrm>
                <a:prstGeom prst="star8">
                  <a:avLst>
                    <a:gd name="adj" fmla="val 45801"/>
                  </a:avLst>
                </a:prstGeom>
                <a:gradFill>
                  <a:gsLst>
                    <a:gs pos="0">
                      <a:srgbClr val="7A232E"/>
                    </a:gs>
                    <a:gs pos="100000">
                      <a:srgbClr val="B85759"/>
                    </a:gs>
                    <a:gs pos="55000">
                      <a:srgbClr val="9D1C30"/>
                    </a:gs>
                  </a:gsLst>
                </a:gra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2" name="8-Point Star 21"/>
                <p:cNvSpPr/>
                <p:nvPr userDrawn="1"/>
              </p:nvSpPr>
              <p:spPr>
                <a:xfrm rot="20240074">
                  <a:off x="1776599" y="4609957"/>
                  <a:ext cx="1137960" cy="1137960"/>
                </a:xfrm>
                <a:prstGeom prst="star8">
                  <a:avLst>
                    <a:gd name="adj" fmla="val 45801"/>
                  </a:avLst>
                </a:prstGeom>
                <a:noFill/>
                <a:ln w="444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9" name="TextBox 18"/>
              <p:cNvSpPr txBox="1"/>
              <p:nvPr userDrawn="1"/>
            </p:nvSpPr>
            <p:spPr>
              <a:xfrm>
                <a:off x="1849335" y="4755916"/>
                <a:ext cx="992486" cy="838221"/>
              </a:xfrm>
              <a:prstGeom prst="rect">
                <a:avLst/>
              </a:prstGeom>
              <a:noFill/>
              <a:effectLst>
                <a:outerShdw blurRad="50800" dist="254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noAutofit/>
              </a:bodyPr>
              <a:lstStyle/>
              <a:p>
                <a:pPr algn="ctr"/>
                <a:r>
                  <a:rPr lang="en-US" sz="2300" b="0" i="0" spc="40" baseline="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  <a:t>DON’T</a:t>
                </a:r>
                <a:br>
                  <a:rPr lang="en-US" sz="2300" b="0" i="0" spc="40" baseline="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</a:br>
                <a:r>
                  <a:rPr lang="en-US" sz="2300" b="0" i="0" spc="40" baseline="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  <a:t>DELETE</a:t>
                </a:r>
              </a:p>
            </p:txBody>
          </p:sp>
        </p:grpSp>
      </p:grpSp>
      <p:grpSp>
        <p:nvGrpSpPr>
          <p:cNvPr id="20" name="Group 19"/>
          <p:cNvGrpSpPr/>
          <p:nvPr userDrawn="1"/>
        </p:nvGrpSpPr>
        <p:grpSpPr>
          <a:xfrm>
            <a:off x="1939046" y="2334674"/>
            <a:ext cx="2645179" cy="1166059"/>
            <a:chOff x="1534687" y="2189208"/>
            <a:chExt cx="3049009" cy="1344077"/>
          </a:xfrm>
        </p:grpSpPr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534687" y="2189208"/>
              <a:ext cx="2695575" cy="1162050"/>
            </a:xfrm>
            <a:prstGeom prst="rect">
              <a:avLst/>
            </a:prstGeom>
          </p:spPr>
        </p:pic>
        <p:sp>
          <p:nvSpPr>
            <p:cNvPr id="29" name="Rectangle 28"/>
            <p:cNvSpPr/>
            <p:nvPr userDrawn="1"/>
          </p:nvSpPr>
          <p:spPr>
            <a:xfrm>
              <a:off x="3454181" y="2483307"/>
              <a:ext cx="736819" cy="221793"/>
            </a:xfrm>
            <a:prstGeom prst="rect">
              <a:avLst/>
            </a:prstGeom>
            <a:solidFill>
              <a:srgbClr val="FFC000">
                <a:alpha val="10000"/>
              </a:srgbClr>
            </a:solidFill>
            <a:ln w="190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Left Arrow 29"/>
            <p:cNvSpPr/>
            <p:nvPr userDrawn="1"/>
          </p:nvSpPr>
          <p:spPr>
            <a:xfrm>
              <a:off x="4209296" y="2514699"/>
              <a:ext cx="374400" cy="178031"/>
            </a:xfrm>
            <a:prstGeom prst="leftArrow">
              <a:avLst>
                <a:gd name="adj1" fmla="val 33673"/>
                <a:gd name="adj2" fmla="val 50000"/>
              </a:avLst>
            </a:prstGeom>
            <a:gradFill>
              <a:gsLst>
                <a:gs pos="0">
                  <a:srgbClr val="7A232E"/>
                </a:gs>
                <a:gs pos="98230">
                  <a:srgbClr val="B85759"/>
                </a:gs>
                <a:gs pos="45000">
                  <a:srgbClr val="9D1C30"/>
                </a:gs>
              </a:gsLst>
            </a:gradFill>
            <a:ln>
              <a:solidFill>
                <a:srgbClr val="7A232E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3061701" y="2843369"/>
              <a:ext cx="382955" cy="322936"/>
            </a:xfrm>
            <a:prstGeom prst="rect">
              <a:avLst/>
            </a:prstGeom>
            <a:solidFill>
              <a:srgbClr val="FFC000">
                <a:alpha val="10000"/>
              </a:srgbClr>
            </a:solidFill>
            <a:ln w="190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Left Arrow 31"/>
            <p:cNvSpPr/>
            <p:nvPr userDrawn="1"/>
          </p:nvSpPr>
          <p:spPr>
            <a:xfrm rot="7656475">
              <a:off x="3026394" y="3257070"/>
              <a:ext cx="374400" cy="178030"/>
            </a:xfrm>
            <a:prstGeom prst="leftArrow">
              <a:avLst>
                <a:gd name="adj1" fmla="val 33673"/>
                <a:gd name="adj2" fmla="val 50000"/>
              </a:avLst>
            </a:prstGeom>
            <a:gradFill>
              <a:gsLst>
                <a:gs pos="0">
                  <a:srgbClr val="7A232E"/>
                </a:gs>
                <a:gs pos="98230">
                  <a:srgbClr val="B85759"/>
                </a:gs>
                <a:gs pos="45000">
                  <a:srgbClr val="9D1C30"/>
                </a:gs>
              </a:gsLst>
            </a:gradFill>
            <a:ln>
              <a:solidFill>
                <a:srgbClr val="7A232E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TextBox 34"/>
          <p:cNvSpPr txBox="1"/>
          <p:nvPr userDrawn="1"/>
        </p:nvSpPr>
        <p:spPr>
          <a:xfrm>
            <a:off x="114300" y="910225"/>
            <a:ext cx="5313591" cy="3042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200" b="1" i="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numbers will set properly when deck is</a:t>
            </a:r>
            <a:r>
              <a:rPr lang="en-US" sz="1200" b="1" i="0" baseline="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finalized.</a:t>
            </a:r>
            <a:endParaRPr lang="en-US" sz="1200" b="1" i="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angle 35"/>
          <p:cNvSpPr/>
          <p:nvPr userDrawn="1"/>
        </p:nvSpPr>
        <p:spPr>
          <a:xfrm>
            <a:off x="4714598" y="6248400"/>
            <a:ext cx="4429402" cy="610606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Questions</a:t>
            </a:r>
            <a:r>
              <a:rPr lang="en-US" sz="2000" b="1" baseline="0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 about this template?</a:t>
            </a:r>
          </a:p>
          <a:p>
            <a:pPr algn="ctr"/>
            <a:r>
              <a:rPr lang="en-US" sz="1400" baseline="0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Email: </a:t>
            </a:r>
            <a:r>
              <a:rPr lang="en-US" sz="1400" baseline="0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hlinkClick r:id="rId4"/>
              </a:rPr>
              <a:t>ETAsupport@wfgpshelpdesk.atlassian.net</a:t>
            </a:r>
            <a:r>
              <a:rPr lang="en-US" sz="1400" baseline="0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endParaRPr lang="en-US" sz="1400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57383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1603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2400" b="0" spc="40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</a:defRPr>
            </a:lvl1pPr>
          </a:lstStyle>
          <a:p>
            <a:r>
              <a:rPr lang="en-US" dirty="0"/>
              <a:t>Picture Title Here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316038" y="612775"/>
            <a:ext cx="5486400" cy="4114800"/>
          </a:xfrm>
          <a:solidFill>
            <a:schemeClr val="bg1">
              <a:lumMod val="85000"/>
            </a:schemeClr>
          </a:solidFill>
          <a:ln w="73025">
            <a:gradFill>
              <a:gsLst>
                <a:gs pos="0">
                  <a:srgbClr val="002C47"/>
                </a:gs>
                <a:gs pos="100000">
                  <a:srgbClr val="002C47"/>
                </a:gs>
                <a:gs pos="75000">
                  <a:srgbClr val="275A99"/>
                </a:gs>
                <a:gs pos="26000">
                  <a:srgbClr val="275A99"/>
                </a:gs>
              </a:gsLst>
              <a:lin ang="5400000" scaled="1"/>
            </a:gradFill>
          </a:ln>
          <a:effectLst>
            <a:outerShdw blurRad="139700" dist="38100" dir="8100000" algn="tr" rotWithShape="0">
              <a:prstClr val="black">
                <a:alpha val="82000"/>
              </a:prstClr>
            </a:outerShdw>
          </a:effectLst>
          <a:scene3d>
            <a:camera prst="orthographicFront"/>
            <a:lightRig rig="threePt" dir="t"/>
          </a:scene3d>
          <a:sp3d contourW="50800">
            <a:contourClr>
              <a:schemeClr val="bg1"/>
            </a:contourClr>
          </a:sp3d>
        </p:spPr>
        <p:txBody>
          <a:bodyPr vert="horz" lIns="91440" tIns="45720" rIns="91440" bIns="45720" rtlCol="0" anchor="ctr" anchorCtr="0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52832"/>
              </a:buClr>
              <a:buSzTx/>
              <a:buFont typeface="Wingdings" panose="05000000000000000000" pitchFamily="2" charset="2"/>
              <a:buNone/>
              <a:tabLst/>
              <a:defRPr lang="en-US" sz="3200" i="1" baseline="0">
                <a:ln>
                  <a:noFill/>
                </a:ln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52832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dirty="0"/>
              <a:t>drop picture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628900" y="5396366"/>
            <a:ext cx="4649788" cy="804862"/>
          </a:xfrm>
        </p:spPr>
        <p:txBody>
          <a:bodyPr/>
          <a:lstStyle>
            <a:lvl1pPr marL="0" indent="0">
              <a:buNone/>
              <a:defRPr sz="140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Picture caption here</a:t>
            </a:r>
          </a:p>
        </p:txBody>
      </p:sp>
      <p:pic>
        <p:nvPicPr>
          <p:cNvPr id="6" name="Picture 5" descr="wrfgps-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7" y="6106511"/>
            <a:ext cx="2230783" cy="75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144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Slide - Si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49613" y="1875238"/>
            <a:ext cx="4837112" cy="533400"/>
          </a:xfrm>
        </p:spPr>
        <p:txBody>
          <a:bodyPr lIns="0" tIns="0" rIns="0" bIns="0" anchor="t" anchorCtr="0">
            <a:normAutofit/>
          </a:bodyPr>
          <a:lstStyle>
            <a:lvl1pPr algn="l">
              <a:defRPr sz="3200" b="0" spc="40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</a:defRPr>
            </a:lvl1pPr>
          </a:lstStyle>
          <a:p>
            <a:r>
              <a:rPr lang="en-US" dirty="0"/>
              <a:t>Speaker’s Name Goes Here.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49613" y="2390776"/>
            <a:ext cx="4837112" cy="354807"/>
          </a:xfrm>
        </p:spPr>
        <p:txBody>
          <a:bodyPr lIns="182880">
            <a:normAutofit/>
          </a:bodyPr>
          <a:lstStyle>
            <a:lvl1pPr marL="0" indent="0">
              <a:buNone/>
              <a:defRPr sz="1800" b="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Speaker’s job title here.</a:t>
            </a:r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1066800" y="1914525"/>
            <a:ext cx="1828800" cy="2514600"/>
          </a:xfrm>
          <a:solidFill>
            <a:schemeClr val="bg1">
              <a:lumMod val="85000"/>
            </a:schemeClr>
          </a:solidFill>
          <a:ln w="73025">
            <a:gradFill>
              <a:gsLst>
                <a:gs pos="0">
                  <a:srgbClr val="002C47"/>
                </a:gs>
                <a:gs pos="100000">
                  <a:srgbClr val="002C47"/>
                </a:gs>
                <a:gs pos="75000">
                  <a:srgbClr val="275A99"/>
                </a:gs>
                <a:gs pos="26000">
                  <a:srgbClr val="275A99"/>
                </a:gs>
              </a:gsLst>
              <a:lin ang="5400000" scaled="1"/>
            </a:gradFill>
          </a:ln>
          <a:effectLst>
            <a:outerShdw blurRad="139700" dist="38100" dir="8100000" algn="tr" rotWithShape="0">
              <a:prstClr val="black">
                <a:alpha val="82000"/>
              </a:prstClr>
            </a:outerShdw>
          </a:effectLst>
          <a:scene3d>
            <a:camera prst="orthographicFront"/>
            <a:lightRig rig="threePt" dir="t"/>
          </a:scene3d>
          <a:sp3d contourW="50800">
            <a:contourClr>
              <a:schemeClr val="bg1"/>
            </a:contourClr>
          </a:sp3d>
        </p:spPr>
        <p:txBody>
          <a:bodyPr anchor="ctr" anchorCtr="0">
            <a:normAutofit/>
          </a:bodyPr>
          <a:lstStyle>
            <a:lvl1pPr marL="0" indent="0" algn="ctr">
              <a:buNone/>
              <a:defRPr sz="2000" i="1">
                <a:ln>
                  <a:noFill/>
                </a:ln>
              </a:defRPr>
            </a:lvl1pPr>
          </a:lstStyle>
          <a:p>
            <a:r>
              <a:rPr lang="en-US" dirty="0"/>
              <a:t>drop</a:t>
            </a:r>
            <a:br>
              <a:rPr lang="en-US" dirty="0"/>
            </a:br>
            <a:r>
              <a:rPr lang="en-US" dirty="0"/>
              <a:t>picture </a:t>
            </a:r>
            <a:br>
              <a:rPr lang="en-US" dirty="0"/>
            </a:br>
            <a:r>
              <a:rPr lang="en-US" dirty="0"/>
              <a:t>here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249613" y="2793209"/>
            <a:ext cx="3303587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3249613" y="2905126"/>
            <a:ext cx="4837112" cy="1347790"/>
          </a:xfrm>
        </p:spPr>
        <p:txBody>
          <a:bodyPr lIns="18288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Speaker’s organization info here.</a:t>
            </a:r>
          </a:p>
        </p:txBody>
      </p:sp>
      <p:sp>
        <p:nvSpPr>
          <p:cNvPr id="11" name="Title 1"/>
          <p:cNvSpPr txBox="1">
            <a:spLocks/>
          </p:cNvSpPr>
          <p:nvPr userDrawn="1"/>
        </p:nvSpPr>
        <p:spPr>
          <a:xfrm rot="17343955">
            <a:off x="6363212" y="4800076"/>
            <a:ext cx="3474685" cy="533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algn="ctr"/>
            <a:r>
              <a:rPr lang="en-US" sz="3500" b="0" i="0" spc="40" baseline="0" dirty="0">
                <a:latin typeface="Impact" panose="020B0806030902050204" pitchFamily="34" charset="0"/>
              </a:rPr>
              <a:t>Today’s Presenter</a:t>
            </a:r>
          </a:p>
        </p:txBody>
      </p:sp>
      <p:pic>
        <p:nvPicPr>
          <p:cNvPr id="9" name="Picture 8" descr="wrfgps-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7" y="6106511"/>
            <a:ext cx="2230783" cy="75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1453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Slide - 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3249612" y="3454341"/>
            <a:ext cx="3970337" cy="457200"/>
          </a:xfrm>
        </p:spPr>
        <p:txBody>
          <a:bodyPr lIns="0" tIns="0" rIns="0" bIns="0" anchor="t" anchorCtr="0">
            <a:normAutofit/>
          </a:bodyPr>
          <a:lstStyle>
            <a:lvl1pPr marL="0" indent="0"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3100" b="0" i="0" kern="1200" cap="small" spc="40" baseline="0" dirty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Impact" panose="020B0806030902050204" pitchFamily="34" charset="0"/>
                <a:ea typeface="+mj-ea"/>
                <a:cs typeface="Impact" panose="020B0806030902050204" pitchFamily="34" charset="0"/>
              </a:defRPr>
            </a:lvl1pPr>
          </a:lstStyle>
          <a:p>
            <a:pPr lvl="0"/>
            <a:r>
              <a:rPr lang="en-US" dirty="0"/>
              <a:t>Speaker’s Name Goes Here.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49613" y="541738"/>
            <a:ext cx="3970337" cy="457200"/>
          </a:xfrm>
        </p:spPr>
        <p:txBody>
          <a:bodyPr lIns="0" tIns="0" rIns="0" bIns="0" anchor="t" anchorCtr="0">
            <a:normAutofit/>
          </a:bodyPr>
          <a:lstStyle>
            <a:lvl1pPr algn="l">
              <a:defRPr sz="3100" b="0" spc="40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</a:defRPr>
            </a:lvl1pPr>
          </a:lstStyle>
          <a:p>
            <a:r>
              <a:rPr lang="en-US" dirty="0"/>
              <a:t>Speaker’s Name Goes Here.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49613" y="1057276"/>
            <a:ext cx="3970337" cy="354807"/>
          </a:xfrm>
        </p:spPr>
        <p:txBody>
          <a:bodyPr lIns="182880">
            <a:noAutofit/>
          </a:bodyPr>
          <a:lstStyle>
            <a:lvl1pPr marL="0" indent="0">
              <a:buNone/>
              <a:defRPr sz="1900" b="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Speaker’s job title here.</a:t>
            </a:r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1362320" y="581025"/>
            <a:ext cx="1533279" cy="2108259"/>
          </a:xfrm>
          <a:solidFill>
            <a:schemeClr val="bg1">
              <a:lumMod val="85000"/>
            </a:schemeClr>
          </a:solidFill>
          <a:ln w="73025">
            <a:gradFill>
              <a:gsLst>
                <a:gs pos="0">
                  <a:srgbClr val="002C47"/>
                </a:gs>
                <a:gs pos="100000">
                  <a:srgbClr val="002C47"/>
                </a:gs>
                <a:gs pos="75000">
                  <a:srgbClr val="275A99"/>
                </a:gs>
                <a:gs pos="26000">
                  <a:srgbClr val="275A99"/>
                </a:gs>
              </a:gsLst>
              <a:lin ang="5400000" scaled="1"/>
            </a:gradFill>
          </a:ln>
          <a:effectLst>
            <a:outerShdw blurRad="139700" dist="38100" dir="8100000" algn="tr" rotWithShape="0">
              <a:prstClr val="black">
                <a:alpha val="82000"/>
              </a:prstClr>
            </a:outerShdw>
          </a:effectLst>
          <a:scene3d>
            <a:camera prst="orthographicFront"/>
            <a:lightRig rig="threePt" dir="t"/>
          </a:scene3d>
          <a:sp3d contourW="50800">
            <a:contourClr>
              <a:schemeClr val="bg1"/>
            </a:contourClr>
          </a:sp3d>
        </p:spPr>
        <p:txBody>
          <a:bodyPr anchor="ctr" anchorCtr="0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52832"/>
              </a:buClr>
              <a:buSzTx/>
              <a:buFont typeface="Wingdings" panose="05000000000000000000" pitchFamily="2" charset="2"/>
              <a:buNone/>
              <a:tabLst/>
              <a:defRPr sz="2000" i="1">
                <a:ln>
                  <a:noFill/>
                </a:ln>
              </a:defRPr>
            </a:lvl1pPr>
          </a:lstStyle>
          <a:p>
            <a:r>
              <a:rPr lang="en-US" dirty="0"/>
              <a:t>drop</a:t>
            </a:r>
            <a:br>
              <a:rPr lang="en-US" dirty="0"/>
            </a:br>
            <a:r>
              <a:rPr lang="en-US" dirty="0"/>
              <a:t>picture </a:t>
            </a:r>
            <a:br>
              <a:rPr lang="en-US" dirty="0"/>
            </a:br>
            <a:r>
              <a:rPr lang="en-US" dirty="0"/>
              <a:t>here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249613" y="1459709"/>
            <a:ext cx="3303587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3249613" y="1571626"/>
            <a:ext cx="3970337" cy="1117658"/>
          </a:xfrm>
        </p:spPr>
        <p:txBody>
          <a:bodyPr lIns="18288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Speaker’s organization info here.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3249613" y="3968692"/>
            <a:ext cx="3970337" cy="354807"/>
          </a:xfrm>
        </p:spPr>
        <p:txBody>
          <a:bodyPr lIns="182880">
            <a:noAutofit/>
          </a:bodyPr>
          <a:lstStyle>
            <a:lvl1pPr marL="0" indent="0">
              <a:buNone/>
              <a:defRPr sz="1900" b="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Speaker’s job title here.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1362320" y="3492441"/>
            <a:ext cx="1533279" cy="2108259"/>
          </a:xfrm>
          <a:solidFill>
            <a:schemeClr val="bg1">
              <a:lumMod val="85000"/>
            </a:schemeClr>
          </a:solidFill>
          <a:ln w="73025">
            <a:gradFill>
              <a:gsLst>
                <a:gs pos="0">
                  <a:srgbClr val="002C47"/>
                </a:gs>
                <a:gs pos="100000">
                  <a:srgbClr val="002C47"/>
                </a:gs>
                <a:gs pos="75000">
                  <a:srgbClr val="275A99"/>
                </a:gs>
                <a:gs pos="26000">
                  <a:srgbClr val="275A99"/>
                </a:gs>
              </a:gsLst>
              <a:lin ang="5400000" scaled="1"/>
            </a:gradFill>
          </a:ln>
          <a:effectLst>
            <a:outerShdw blurRad="139700" dist="38100" dir="8100000" algn="tr" rotWithShape="0">
              <a:prstClr val="black">
                <a:alpha val="82000"/>
              </a:prstClr>
            </a:outerShdw>
          </a:effectLst>
          <a:scene3d>
            <a:camera prst="orthographicFront"/>
            <a:lightRig rig="threePt" dir="t"/>
          </a:scene3d>
          <a:sp3d contourW="50800">
            <a:contourClr>
              <a:schemeClr val="bg1"/>
            </a:contourClr>
          </a:sp3d>
        </p:spPr>
        <p:txBody>
          <a:bodyPr anchor="ctr" anchorCtr="0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52832"/>
              </a:buClr>
              <a:buSzTx/>
              <a:buFont typeface="Wingdings" panose="05000000000000000000" pitchFamily="2" charset="2"/>
              <a:buNone/>
              <a:tabLst/>
              <a:defRPr sz="2000" i="1">
                <a:ln>
                  <a:noFill/>
                </a:ln>
              </a:defRPr>
            </a:lvl1pPr>
          </a:lstStyle>
          <a:p>
            <a:r>
              <a:rPr lang="en-US" dirty="0"/>
              <a:t>drop</a:t>
            </a:r>
            <a:br>
              <a:rPr lang="en-US" dirty="0"/>
            </a:br>
            <a:r>
              <a:rPr lang="en-US" dirty="0"/>
              <a:t>picture </a:t>
            </a:r>
            <a:br>
              <a:rPr lang="en-US" dirty="0"/>
            </a:br>
            <a:r>
              <a:rPr lang="en-US" dirty="0"/>
              <a:t>here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3249613" y="4371125"/>
            <a:ext cx="3303587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3"/>
          <p:cNvSpPr>
            <a:spLocks noGrp="1"/>
          </p:cNvSpPr>
          <p:nvPr>
            <p:ph type="body" sz="half" idx="14" hasCustomPrompt="1"/>
          </p:nvPr>
        </p:nvSpPr>
        <p:spPr>
          <a:xfrm>
            <a:off x="3249613" y="4483042"/>
            <a:ext cx="3970337" cy="1117658"/>
          </a:xfrm>
        </p:spPr>
        <p:txBody>
          <a:bodyPr lIns="18288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Speaker’s organization info here.</a:t>
            </a:r>
          </a:p>
        </p:txBody>
      </p:sp>
      <p:sp>
        <p:nvSpPr>
          <p:cNvPr id="16" name="Title 1"/>
          <p:cNvSpPr txBox="1">
            <a:spLocks/>
          </p:cNvSpPr>
          <p:nvPr userDrawn="1"/>
        </p:nvSpPr>
        <p:spPr>
          <a:xfrm rot="17343955">
            <a:off x="6363212" y="4800076"/>
            <a:ext cx="3474685" cy="533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algn="ctr"/>
            <a:r>
              <a:rPr lang="en-US" sz="3500" b="0" i="0" spc="40" baseline="0" dirty="0">
                <a:latin typeface="Impact" panose="020B0806030902050204" pitchFamily="34" charset="0"/>
              </a:rPr>
              <a:t>Today’s Presenters</a:t>
            </a:r>
          </a:p>
        </p:txBody>
      </p:sp>
      <p:pic>
        <p:nvPicPr>
          <p:cNvPr id="15" name="Picture 14" descr="wrfgps-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7" y="6106511"/>
            <a:ext cx="2230783" cy="75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805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Slide - Tri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 userDrawn="1"/>
        </p:nvSpPr>
        <p:spPr>
          <a:xfrm>
            <a:off x="0" y="2124678"/>
            <a:ext cx="8239125" cy="1625896"/>
          </a:xfrm>
          <a:prstGeom prst="rect">
            <a:avLst/>
          </a:prstGeom>
          <a:gradFill flip="none" rotWithShape="1">
            <a:gsLst>
              <a:gs pos="0">
                <a:srgbClr val="EEF9FD">
                  <a:lumMod val="99000"/>
                </a:srgbClr>
              </a:gs>
              <a:gs pos="65000">
                <a:srgbClr val="EEF9FD">
                  <a:alpha val="50000"/>
                </a:srgbClr>
              </a:gs>
              <a:gs pos="91000">
                <a:schemeClr val="bg1">
                  <a:lumMod val="95000"/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-1" y="2097246"/>
            <a:ext cx="8239126" cy="1681481"/>
            <a:chOff x="-1" y="2097246"/>
            <a:chExt cx="8239126" cy="1681481"/>
          </a:xfrm>
        </p:grpSpPr>
        <p:sp>
          <p:nvSpPr>
            <p:cNvPr id="30" name="Rectangle 29"/>
            <p:cNvSpPr/>
            <p:nvPr userDrawn="1"/>
          </p:nvSpPr>
          <p:spPr>
            <a:xfrm>
              <a:off x="0" y="3751295"/>
              <a:ext cx="8239125" cy="27432"/>
            </a:xfrm>
            <a:prstGeom prst="rect">
              <a:avLst/>
            </a:prstGeom>
            <a:gradFill flip="none" rotWithShape="1">
              <a:gsLst>
                <a:gs pos="0">
                  <a:srgbClr val="EEF9FD">
                    <a:lumMod val="94000"/>
                  </a:srgbClr>
                </a:gs>
                <a:gs pos="52200">
                  <a:schemeClr val="bg1">
                    <a:alpha val="50000"/>
                    <a:lumMod val="91000"/>
                  </a:schemeClr>
                </a:gs>
                <a:gs pos="91000">
                  <a:schemeClr val="bg1">
                    <a:lumMod val="95000"/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-1" y="2097246"/>
              <a:ext cx="8239125" cy="27432"/>
            </a:xfrm>
            <a:prstGeom prst="rect">
              <a:avLst/>
            </a:prstGeom>
            <a:gradFill flip="none" rotWithShape="1">
              <a:gsLst>
                <a:gs pos="0">
                  <a:srgbClr val="EEF9FD">
                    <a:lumMod val="94000"/>
                  </a:srgbClr>
                </a:gs>
                <a:gs pos="52200">
                  <a:schemeClr val="bg1">
                    <a:alpha val="50000"/>
                    <a:lumMod val="91000"/>
                  </a:schemeClr>
                </a:gs>
                <a:gs pos="91000">
                  <a:schemeClr val="bg1">
                    <a:lumMod val="95000"/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035283" y="2171114"/>
            <a:ext cx="3970337" cy="366712"/>
          </a:xfrm>
        </p:spPr>
        <p:txBody>
          <a:bodyPr lIns="0" tIns="0" rIns="0" bIns="0" anchor="b" anchorCtr="0">
            <a:norm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lang="en-US" sz="2800" b="0" i="0" kern="1200" cap="small" spc="40" baseline="0" dirty="0">
                <a:ln w="6350">
                  <a:noFill/>
                </a:ln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Impact" panose="020B0806030902050204" pitchFamily="34" charset="0"/>
                <a:ea typeface="+mj-ea"/>
                <a:cs typeface="Impact" panose="020B0806030902050204" pitchFamily="34" charset="0"/>
              </a:defRPr>
            </a:lvl1pPr>
          </a:lstStyle>
          <a:p>
            <a:pPr lvl="0"/>
            <a:r>
              <a:rPr lang="en-US" dirty="0"/>
              <a:t>Speaker’s Name Goes Here.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2297112" y="4043757"/>
            <a:ext cx="3970337" cy="365760"/>
          </a:xfrm>
        </p:spPr>
        <p:txBody>
          <a:bodyPr lIns="0" tIns="0" rIns="0" bIns="0" anchor="b" anchorCtr="0">
            <a:norm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lang="en-US" sz="2800" b="0" i="0" kern="1200" cap="small" spc="40" baseline="0" dirty="0">
                <a:ln w="6350">
                  <a:noFill/>
                </a:ln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Impact" panose="020B0806030902050204" pitchFamily="34" charset="0"/>
                <a:ea typeface="+mj-ea"/>
                <a:cs typeface="Impact" panose="020B0806030902050204" pitchFamily="34" charset="0"/>
              </a:defRPr>
            </a:lvl1pPr>
          </a:lstStyle>
          <a:p>
            <a:pPr marL="0" lvl="0" indent="0" algn="l" defTabSz="457200" rtl="0" eaLnBrk="1" latinLnBrk="0" hangingPunct="1">
              <a:lnSpc>
                <a:spcPct val="85000"/>
              </a:lnSpc>
              <a:spcBef>
                <a:spcPts val="0"/>
              </a:spcBef>
              <a:buClr>
                <a:srgbClr val="752832"/>
              </a:buClr>
              <a:buFont typeface="Wingdings" panose="05000000000000000000" pitchFamily="2" charset="2"/>
              <a:buNone/>
            </a:pPr>
            <a:r>
              <a:rPr lang="en-US" dirty="0"/>
              <a:t>Speaker’s Name Goes Here.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97113" y="290227"/>
            <a:ext cx="3970337" cy="365760"/>
          </a:xfrm>
        </p:spPr>
        <p:txBody>
          <a:bodyPr lIns="0" tIns="0" rIns="0" bIns="0" anchor="b" anchorCtr="0">
            <a:normAutofit/>
          </a:bodyPr>
          <a:lstStyle>
            <a:lvl1pPr algn="l">
              <a:defRPr sz="2800" b="0" spc="40" baseline="0">
                <a:ln w="6350">
                  <a:noFill/>
                </a:ln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</a:defRPr>
            </a:lvl1pPr>
          </a:lstStyle>
          <a:p>
            <a:r>
              <a:rPr lang="en-US" dirty="0"/>
              <a:t>Speaker’s Name Goes Here.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297112" y="685801"/>
            <a:ext cx="3970337" cy="274320"/>
          </a:xfrm>
        </p:spPr>
        <p:txBody>
          <a:bodyPr lIns="182880" tIns="0">
            <a:noAutofit/>
          </a:bodyPr>
          <a:lstStyle>
            <a:lvl1pPr marL="0" indent="0">
              <a:buNone/>
              <a:defRPr sz="1700" b="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Speaker’s job title here.</a:t>
            </a:r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558941" y="265513"/>
            <a:ext cx="1193659" cy="1641281"/>
          </a:xfrm>
          <a:solidFill>
            <a:schemeClr val="bg1">
              <a:lumMod val="85000"/>
            </a:schemeClr>
          </a:solidFill>
          <a:ln w="73025">
            <a:gradFill>
              <a:gsLst>
                <a:gs pos="0">
                  <a:srgbClr val="002C47"/>
                </a:gs>
                <a:gs pos="100000">
                  <a:srgbClr val="002C47"/>
                </a:gs>
                <a:gs pos="75000">
                  <a:srgbClr val="275A99"/>
                </a:gs>
                <a:gs pos="26000">
                  <a:srgbClr val="275A99"/>
                </a:gs>
              </a:gsLst>
              <a:lin ang="5400000" scaled="1"/>
            </a:gradFill>
          </a:ln>
          <a:effectLst>
            <a:outerShdw blurRad="139700" dist="38100" dir="8100000" algn="tr" rotWithShape="0">
              <a:prstClr val="black">
                <a:alpha val="82000"/>
              </a:prstClr>
            </a:outerShdw>
          </a:effectLst>
          <a:scene3d>
            <a:camera prst="orthographicFront"/>
            <a:lightRig rig="threePt" dir="t"/>
          </a:scene3d>
          <a:sp3d contourW="50800">
            <a:contourClr>
              <a:schemeClr val="bg1"/>
            </a:contourClr>
          </a:sp3d>
        </p:spPr>
        <p:txBody>
          <a:bodyPr anchor="ctr" anchorCtr="0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52832"/>
              </a:buClr>
              <a:buSzTx/>
              <a:buFont typeface="Wingdings" panose="05000000000000000000" pitchFamily="2" charset="2"/>
              <a:buNone/>
              <a:tabLst/>
              <a:defRPr sz="2000" i="1">
                <a:ln>
                  <a:noFill/>
                </a:ln>
              </a:defRPr>
            </a:lvl1pPr>
          </a:lstStyle>
          <a:p>
            <a:r>
              <a:rPr lang="en-US" dirty="0"/>
              <a:t>drop</a:t>
            </a:r>
            <a:br>
              <a:rPr lang="en-US" dirty="0"/>
            </a:br>
            <a:r>
              <a:rPr lang="en-US" dirty="0"/>
              <a:t>picture </a:t>
            </a:r>
            <a:br>
              <a:rPr lang="en-US" dirty="0"/>
            </a:br>
            <a:r>
              <a:rPr lang="en-US" dirty="0"/>
              <a:t>here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297113" y="1002509"/>
            <a:ext cx="3303587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297113" y="1038226"/>
            <a:ext cx="3970337" cy="907855"/>
          </a:xfrm>
        </p:spPr>
        <p:txBody>
          <a:bodyPr lIns="182880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Speaker’s organization info here.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297113" y="4438144"/>
            <a:ext cx="3970337" cy="274320"/>
          </a:xfrm>
        </p:spPr>
        <p:txBody>
          <a:bodyPr lIns="182880" tIns="0">
            <a:noAutofit/>
          </a:bodyPr>
          <a:lstStyle>
            <a:lvl1pPr marL="0" indent="0">
              <a:buNone/>
              <a:defRPr sz="1700" b="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Speaker’s job title here.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558941" y="3989281"/>
            <a:ext cx="1193659" cy="1641281"/>
          </a:xfrm>
          <a:solidFill>
            <a:schemeClr val="bg1">
              <a:lumMod val="85000"/>
            </a:schemeClr>
          </a:solidFill>
          <a:ln w="73025">
            <a:gradFill>
              <a:gsLst>
                <a:gs pos="0">
                  <a:srgbClr val="002C47"/>
                </a:gs>
                <a:gs pos="100000">
                  <a:srgbClr val="002C47"/>
                </a:gs>
                <a:gs pos="75000">
                  <a:srgbClr val="275A99"/>
                </a:gs>
                <a:gs pos="26000">
                  <a:srgbClr val="275A99"/>
                </a:gs>
              </a:gsLst>
              <a:lin ang="5400000" scaled="1"/>
            </a:gradFill>
          </a:ln>
          <a:effectLst>
            <a:outerShdw blurRad="139700" dist="38100" dir="8100000" algn="tr" rotWithShape="0">
              <a:prstClr val="black">
                <a:alpha val="82000"/>
              </a:prstClr>
            </a:outerShdw>
          </a:effectLst>
          <a:scene3d>
            <a:camera prst="orthographicFront"/>
            <a:lightRig rig="threePt" dir="t"/>
          </a:scene3d>
          <a:sp3d contourW="50800">
            <a:contourClr>
              <a:schemeClr val="bg1"/>
            </a:contourClr>
          </a:sp3d>
        </p:spPr>
        <p:txBody>
          <a:bodyPr anchor="ctr" anchorCtr="0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52832"/>
              </a:buClr>
              <a:buSzTx/>
              <a:buFont typeface="Wingdings" panose="05000000000000000000" pitchFamily="2" charset="2"/>
              <a:buNone/>
              <a:tabLst/>
              <a:defRPr sz="2000" i="1">
                <a:ln>
                  <a:noFill/>
                </a:ln>
              </a:defRPr>
            </a:lvl1pPr>
          </a:lstStyle>
          <a:p>
            <a:r>
              <a:rPr lang="en-US" dirty="0"/>
              <a:t>drop</a:t>
            </a:r>
            <a:br>
              <a:rPr lang="en-US" dirty="0"/>
            </a:br>
            <a:r>
              <a:rPr lang="en-US" dirty="0"/>
              <a:t>picture </a:t>
            </a:r>
            <a:br>
              <a:rPr lang="en-US" dirty="0"/>
            </a:br>
            <a:r>
              <a:rPr lang="en-US" dirty="0"/>
              <a:t>here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297113" y="4754852"/>
            <a:ext cx="3303587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3"/>
          <p:cNvSpPr>
            <a:spLocks noGrp="1"/>
          </p:cNvSpPr>
          <p:nvPr>
            <p:ph type="body" sz="half" idx="14" hasCustomPrompt="1"/>
          </p:nvPr>
        </p:nvSpPr>
        <p:spPr>
          <a:xfrm>
            <a:off x="2297113" y="4790569"/>
            <a:ext cx="3970337" cy="907855"/>
          </a:xfrm>
        </p:spPr>
        <p:txBody>
          <a:bodyPr lIns="182880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Speaker’s organization info here.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6" hasCustomPrompt="1"/>
          </p:nvPr>
        </p:nvSpPr>
        <p:spPr>
          <a:xfrm>
            <a:off x="4035283" y="2567164"/>
            <a:ext cx="3970337" cy="274320"/>
          </a:xfrm>
        </p:spPr>
        <p:txBody>
          <a:bodyPr lIns="182880" tIns="0">
            <a:noAutofit/>
          </a:bodyPr>
          <a:lstStyle>
            <a:lvl1pPr marL="0" indent="0">
              <a:buNone/>
              <a:defRPr sz="1700" b="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Speaker’s job title here.</a:t>
            </a:r>
          </a:p>
        </p:txBody>
      </p:sp>
      <p:sp>
        <p:nvSpPr>
          <p:cNvPr id="25" name="Picture Placeholder 6"/>
          <p:cNvSpPr>
            <a:spLocks noGrp="1"/>
          </p:cNvSpPr>
          <p:nvPr>
            <p:ph type="pic" sz="quarter" idx="17" hasCustomPrompt="1"/>
          </p:nvPr>
        </p:nvSpPr>
        <p:spPr>
          <a:xfrm>
            <a:off x="2297112" y="2103112"/>
            <a:ext cx="1193659" cy="1641281"/>
          </a:xfrm>
          <a:solidFill>
            <a:schemeClr val="bg1">
              <a:lumMod val="85000"/>
            </a:schemeClr>
          </a:solidFill>
          <a:ln w="73025">
            <a:gradFill>
              <a:gsLst>
                <a:gs pos="0">
                  <a:srgbClr val="002C47"/>
                </a:gs>
                <a:gs pos="100000">
                  <a:srgbClr val="002C47"/>
                </a:gs>
                <a:gs pos="75000">
                  <a:srgbClr val="275A99"/>
                </a:gs>
                <a:gs pos="26000">
                  <a:srgbClr val="275A99"/>
                </a:gs>
              </a:gsLst>
              <a:lin ang="5400000" scaled="1"/>
            </a:gradFill>
          </a:ln>
          <a:effectLst>
            <a:outerShdw blurRad="139700" dist="38100" dir="8100000" algn="tr" rotWithShape="0">
              <a:prstClr val="black">
                <a:alpha val="82000"/>
              </a:prstClr>
            </a:outerShdw>
          </a:effectLst>
          <a:scene3d>
            <a:camera prst="orthographicFront"/>
            <a:lightRig rig="threePt" dir="t"/>
          </a:scene3d>
          <a:sp3d contourW="50800">
            <a:contourClr>
              <a:schemeClr val="bg1"/>
            </a:contourClr>
          </a:sp3d>
        </p:spPr>
        <p:txBody>
          <a:bodyPr anchor="ctr" anchorCtr="0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52832"/>
              </a:buClr>
              <a:buSzTx/>
              <a:buFont typeface="Wingdings" panose="05000000000000000000" pitchFamily="2" charset="2"/>
              <a:buNone/>
              <a:tabLst/>
              <a:defRPr sz="2000" i="1">
                <a:ln>
                  <a:noFill/>
                </a:ln>
              </a:defRPr>
            </a:lvl1pPr>
          </a:lstStyle>
          <a:p>
            <a:r>
              <a:rPr lang="en-US" dirty="0"/>
              <a:t>drop</a:t>
            </a:r>
            <a:br>
              <a:rPr lang="en-US" dirty="0"/>
            </a:br>
            <a:r>
              <a:rPr lang="en-US" dirty="0"/>
              <a:t>picture </a:t>
            </a:r>
            <a:br>
              <a:rPr lang="en-US" dirty="0"/>
            </a:br>
            <a:r>
              <a:rPr lang="en-US" dirty="0"/>
              <a:t>here</a:t>
            </a:r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4035283" y="2883872"/>
            <a:ext cx="3303587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3"/>
          <p:cNvSpPr>
            <a:spLocks noGrp="1"/>
          </p:cNvSpPr>
          <p:nvPr>
            <p:ph type="body" sz="half" idx="18" hasCustomPrompt="1"/>
          </p:nvPr>
        </p:nvSpPr>
        <p:spPr>
          <a:xfrm>
            <a:off x="4035283" y="2919590"/>
            <a:ext cx="3970337" cy="905256"/>
          </a:xfrm>
        </p:spPr>
        <p:txBody>
          <a:bodyPr lIns="182880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Speaker’s organization info here.</a:t>
            </a:r>
          </a:p>
        </p:txBody>
      </p:sp>
      <p:sp>
        <p:nvSpPr>
          <p:cNvPr id="23" name="Title 1"/>
          <p:cNvSpPr txBox="1">
            <a:spLocks/>
          </p:cNvSpPr>
          <p:nvPr userDrawn="1"/>
        </p:nvSpPr>
        <p:spPr>
          <a:xfrm rot="17343955">
            <a:off x="6363212" y="4800076"/>
            <a:ext cx="3474685" cy="533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algn="ctr"/>
            <a:r>
              <a:rPr lang="en-US" sz="3500" b="0" i="0" spc="40" baseline="0" dirty="0">
                <a:latin typeface="Impact" panose="020B0806030902050204" pitchFamily="34" charset="0"/>
              </a:rPr>
              <a:t>Today’s Presenters</a:t>
            </a:r>
          </a:p>
        </p:txBody>
      </p:sp>
      <p:pic>
        <p:nvPicPr>
          <p:cNvPr id="29" name="Picture 28" descr="wrfgps-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7" y="6106511"/>
            <a:ext cx="2230783" cy="75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6754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ere Are You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 userDrawn="1"/>
        </p:nvSpPr>
        <p:spPr>
          <a:xfrm>
            <a:off x="-15780" y="217489"/>
            <a:ext cx="3194592" cy="7744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r>
              <a:rPr lang="en-US" sz="3800" b="0" spc="40" baseline="0" dirty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Where Are You?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3026982" y="345650"/>
            <a:ext cx="4903076" cy="6463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lvl="0" indent="0" algn="ctr" defTabSz="457200" rtl="0" eaLnBrk="1" latinLnBrk="0" hangingPunct="1">
              <a:spcBef>
                <a:spcPts val="0"/>
              </a:spcBef>
              <a:buClr>
                <a:srgbClr val="752832"/>
              </a:buClr>
              <a:buFont typeface="Wingdings" panose="05000000000000000000" pitchFamily="2" charset="2"/>
              <a:buNone/>
            </a:pPr>
            <a:r>
              <a:rPr lang="en-US" sz="2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Myriad Pro"/>
              </a:rPr>
              <a:t>Enter your location in the Chat window!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849106"/>
            <a:ext cx="8295970" cy="5656620"/>
          </a:xfrm>
          <a:prstGeom prst="rect">
            <a:avLst/>
          </a:prstGeom>
          <a:effectLst>
            <a:outerShdw blurRad="63500" dist="38100" dir="8100000" algn="tr" rotWithShape="0">
              <a:prstClr val="black">
                <a:alpha val="20000"/>
              </a:prstClr>
            </a:outerShdw>
          </a:effectLst>
        </p:spPr>
      </p:pic>
      <p:sp>
        <p:nvSpPr>
          <p:cNvPr id="7" name="Chevron 6"/>
          <p:cNvSpPr/>
          <p:nvPr userDrawn="1"/>
        </p:nvSpPr>
        <p:spPr>
          <a:xfrm>
            <a:off x="3024722" y="347552"/>
            <a:ext cx="150520" cy="450049"/>
          </a:xfrm>
          <a:prstGeom prst="chevron">
            <a:avLst/>
          </a:prstGeom>
          <a:solidFill>
            <a:srgbClr val="9D1C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wrfgps-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7" y="6106511"/>
            <a:ext cx="2230783" cy="75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122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743200"/>
            <a:ext cx="8064341" cy="4023497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 userDrawn="1"/>
        </p:nvSpPr>
        <p:spPr>
          <a:xfrm>
            <a:off x="457200" y="217489"/>
            <a:ext cx="6908800" cy="7744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marL="0"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</a:pPr>
            <a:r>
              <a:rPr lang="en-US" sz="3800" b="0" i="0" kern="1200" cap="small" spc="40" baseline="0" dirty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Impact" panose="020B0806030902050204" pitchFamily="34" charset="0"/>
                <a:ea typeface="+mj-ea"/>
                <a:cs typeface="Myriad Pro Cond"/>
              </a:rPr>
              <a:t>Today’s Objectives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209470"/>
            <a:ext cx="6908800" cy="4654617"/>
          </a:xfrm>
        </p:spPr>
        <p:txBody>
          <a:bodyPr/>
          <a:lstStyle>
            <a:lvl1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lvl1pPr>
            <a:lvl2pPr>
              <a:spcBef>
                <a:spcPts val="0"/>
              </a:spcBef>
              <a:spcAft>
                <a:spcPts val="600"/>
              </a:spcAft>
              <a:defRPr/>
            </a:lvl2pPr>
            <a:lvl3pPr>
              <a:spcBef>
                <a:spcPts val="0"/>
              </a:spcBef>
              <a:spcAft>
                <a:spcPts val="600"/>
              </a:spcAft>
              <a:defRPr/>
            </a:lvl3pPr>
            <a:lvl4pPr>
              <a:spcBef>
                <a:spcPts val="0"/>
              </a:spcBef>
              <a:spcAft>
                <a:spcPts val="600"/>
              </a:spcAft>
              <a:defRPr/>
            </a:lvl4pPr>
            <a:lvl5pPr>
              <a:spcBef>
                <a:spcPts val="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 descr="wrfgps-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7" y="6106511"/>
            <a:ext cx="2230783" cy="75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8522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37876" y="0"/>
            <a:ext cx="2803928" cy="2041991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 userDrawn="1"/>
        </p:nvSpPr>
        <p:spPr>
          <a:xfrm>
            <a:off x="457200" y="217489"/>
            <a:ext cx="6908800" cy="7744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marL="0"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</a:pPr>
            <a:r>
              <a:rPr lang="en-US" sz="3800" b="0" i="0" kern="1200" cap="small" spc="40" baseline="0" dirty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Impact" panose="020B0806030902050204" pitchFamily="34" charset="0"/>
                <a:ea typeface="+mj-ea"/>
                <a:cs typeface="Myriad Pro Cond"/>
              </a:rPr>
              <a:t>Today’s Agenda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209470"/>
            <a:ext cx="6908800" cy="4654617"/>
          </a:xfrm>
        </p:spPr>
        <p:txBody>
          <a:bodyPr/>
          <a:lstStyle>
            <a:lvl1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lvl1pPr>
            <a:lvl2pPr>
              <a:spcBef>
                <a:spcPts val="0"/>
              </a:spcBef>
              <a:spcAft>
                <a:spcPts val="600"/>
              </a:spcAft>
              <a:defRPr/>
            </a:lvl2pPr>
            <a:lvl3pPr>
              <a:spcBef>
                <a:spcPts val="0"/>
              </a:spcBef>
              <a:spcAft>
                <a:spcPts val="600"/>
              </a:spcAft>
              <a:defRPr/>
            </a:lvl3pPr>
            <a:lvl4pPr>
              <a:spcBef>
                <a:spcPts val="0"/>
              </a:spcBef>
              <a:spcAft>
                <a:spcPts val="600"/>
              </a:spcAft>
              <a:defRPr/>
            </a:lvl4pPr>
            <a:lvl5pPr>
              <a:spcBef>
                <a:spcPts val="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 descr="wrfgps-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7" y="6106511"/>
            <a:ext cx="2230783" cy="75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2154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ie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3504" y="217489"/>
            <a:ext cx="6182496" cy="774492"/>
          </a:xfrm>
        </p:spPr>
        <p:txBody>
          <a:bodyPr>
            <a:normAutofit/>
          </a:bodyPr>
          <a:lstStyle>
            <a:lvl1pPr>
              <a:defRPr sz="3800" spc="40" baseline="0">
                <a:gradFill flip="none" rotWithShape="1"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0" y="991981"/>
            <a:ext cx="9144000" cy="5104019"/>
            <a:chOff x="0" y="991981"/>
            <a:chExt cx="9144000" cy="4951619"/>
          </a:xfrm>
        </p:grpSpPr>
        <p:sp>
          <p:nvSpPr>
            <p:cNvPr id="7" name="Rectangle 6"/>
            <p:cNvSpPr/>
            <p:nvPr userDrawn="1"/>
          </p:nvSpPr>
          <p:spPr>
            <a:xfrm>
              <a:off x="0" y="991981"/>
              <a:ext cx="9144000" cy="4951619"/>
            </a:xfrm>
            <a:prstGeom prst="rect">
              <a:avLst/>
            </a:prstGeom>
            <a:solidFill>
              <a:srgbClr val="275A99">
                <a:alpha val="16000"/>
              </a:srgb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0" y="1017198"/>
              <a:ext cx="9144000" cy="4901184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90000">
                  <a:srgbClr val="F6F6F6"/>
                </a:gs>
                <a:gs pos="72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600000" scaled="0"/>
              <a:tileRect/>
            </a:gra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Rectangle 11"/>
          <p:cNvSpPr/>
          <p:nvPr userDrawn="1"/>
        </p:nvSpPr>
        <p:spPr>
          <a:xfrm>
            <a:off x="5882795" y="6070006"/>
            <a:ext cx="2438400" cy="787994"/>
          </a:xfrm>
          <a:prstGeom prst="rect">
            <a:avLst/>
          </a:prstGeom>
          <a:gradFill flip="none" rotWithShape="1">
            <a:gsLst>
              <a:gs pos="55720">
                <a:srgbClr val="002C47">
                  <a:alpha val="11000"/>
                </a:srgbClr>
              </a:gs>
              <a:gs pos="10000">
                <a:srgbClr val="002C47">
                  <a:alpha val="0"/>
                </a:srgbClr>
              </a:gs>
              <a:gs pos="100000">
                <a:srgbClr val="002C47">
                  <a:alpha val="34000"/>
                </a:srgbClr>
              </a:gs>
            </a:gsLst>
            <a:lin ang="600000" scaled="0"/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6474454" y="-1933"/>
            <a:ext cx="2047874" cy="1019623"/>
          </a:xfrm>
          <a:prstGeom prst="rect">
            <a:avLst/>
          </a:prstGeom>
          <a:gradFill flip="none" rotWithShape="1">
            <a:gsLst>
              <a:gs pos="81000">
                <a:schemeClr val="tx1">
                  <a:alpha val="14000"/>
                </a:schemeClr>
              </a:gs>
              <a:gs pos="10000">
                <a:srgbClr val="002C47">
                  <a:alpha val="0"/>
                </a:srgbClr>
              </a:gs>
              <a:gs pos="100000">
                <a:schemeClr val="tx1">
                  <a:alpha val="34000"/>
                </a:schemeClr>
              </a:gs>
            </a:gsLst>
            <a:lin ang="20400000" scaled="0"/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/>
          <a:srcRect r="66253"/>
          <a:stretch/>
        </p:blipFill>
        <p:spPr>
          <a:xfrm>
            <a:off x="7498391" y="567"/>
            <a:ext cx="1645609" cy="6857433"/>
          </a:xfrm>
          <a:prstGeom prst="rect">
            <a:avLst/>
          </a:prstGeom>
          <a:effectLst/>
        </p:spPr>
      </p:pic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/>
        <p:txBody>
          <a:bodyPr/>
          <a:lstStyle>
            <a:lvl1pPr>
              <a:spcBef>
                <a:spcPts val="0"/>
              </a:spcBef>
              <a:spcAft>
                <a:spcPts val="600"/>
              </a:spcAft>
              <a:defRPr/>
            </a:lvl1pPr>
            <a:lvl2pPr>
              <a:spcBef>
                <a:spcPts val="0"/>
              </a:spcBef>
              <a:spcAft>
                <a:spcPts val="600"/>
              </a:spcAft>
              <a:defRPr/>
            </a:lvl2pPr>
            <a:lvl3pPr>
              <a:spcBef>
                <a:spcPts val="0"/>
              </a:spcBef>
              <a:spcAft>
                <a:spcPts val="600"/>
              </a:spcAft>
              <a:defRPr/>
            </a:lvl3pPr>
            <a:lvl4pPr>
              <a:spcBef>
                <a:spcPts val="0"/>
              </a:spcBef>
              <a:spcAft>
                <a:spcPts val="600"/>
              </a:spcAft>
              <a:defRPr/>
            </a:lvl4pPr>
            <a:lvl5pPr>
              <a:spcBef>
                <a:spcPts val="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20" name="Group 19"/>
          <p:cNvGrpSpPr/>
          <p:nvPr userDrawn="1"/>
        </p:nvGrpSpPr>
        <p:grpSpPr>
          <a:xfrm flipV="1">
            <a:off x="8515350" y="0"/>
            <a:ext cx="628650" cy="1820427"/>
            <a:chOff x="8515350" y="5037573"/>
            <a:chExt cx="628650" cy="1820427"/>
          </a:xfrm>
        </p:grpSpPr>
        <p:sp>
          <p:nvSpPr>
            <p:cNvPr id="21" name="Isosceles Triangle 20"/>
            <p:cNvSpPr/>
            <p:nvPr userDrawn="1"/>
          </p:nvSpPr>
          <p:spPr>
            <a:xfrm>
              <a:off x="8515350" y="5037573"/>
              <a:ext cx="628650" cy="1820427"/>
            </a:xfrm>
            <a:prstGeom prst="triangle">
              <a:avLst>
                <a:gd name="adj" fmla="val 100000"/>
              </a:avLst>
            </a:prstGeom>
            <a:solidFill>
              <a:srgbClr val="124D95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Isosceles Triangle 21"/>
            <p:cNvSpPr/>
            <p:nvPr userDrawn="1"/>
          </p:nvSpPr>
          <p:spPr>
            <a:xfrm>
              <a:off x="8639494" y="5397070"/>
              <a:ext cx="504505" cy="1460930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8410574" y="13773"/>
            <a:ext cx="73342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D1979C8-7284-479F-8A15-DF92145F6DDA}" type="slidenum">
              <a:rPr lang="en-US" sz="1700" b="0" spc="40" baseline="0" smtClean="0">
                <a:solidFill>
                  <a:srgbClr val="004874"/>
                </a:solidFill>
                <a:latin typeface="Impact" panose="020B0806030902050204" pitchFamily="34" charset="0"/>
              </a:rPr>
              <a:pPr algn="r"/>
              <a:t>‹#›</a:t>
            </a:fld>
            <a:endParaRPr lang="en-US" sz="1700" b="0" spc="40" baseline="0" dirty="0">
              <a:solidFill>
                <a:srgbClr val="004874"/>
              </a:solidFill>
              <a:latin typeface="Impact" panose="020B0806030902050204" pitchFamily="34" charset="0"/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>
            <a:off x="163880" y="1"/>
            <a:ext cx="1019623" cy="1198094"/>
            <a:chOff x="163880" y="1"/>
            <a:chExt cx="1019623" cy="1198094"/>
          </a:xfrm>
          <a:effectLst>
            <a:outerShdw blurRad="50800" dist="38100" dir="5400000" sx="101000" sy="101000" algn="t" rotWithShape="0">
              <a:prstClr val="black">
                <a:alpha val="40000"/>
              </a:prstClr>
            </a:outerShdw>
          </a:effectLst>
        </p:grpSpPr>
        <p:sp>
          <p:nvSpPr>
            <p:cNvPr id="4" name="Pentagon 3"/>
            <p:cNvSpPr/>
            <p:nvPr userDrawn="1"/>
          </p:nvSpPr>
          <p:spPr>
            <a:xfrm rot="5400000">
              <a:off x="74645" y="89236"/>
              <a:ext cx="1198094" cy="1019623"/>
            </a:xfrm>
            <a:prstGeom prst="homePlate">
              <a:avLst>
                <a:gd name="adj" fmla="val 24591"/>
              </a:avLst>
            </a:prstGeom>
            <a:gradFill flip="none" rotWithShape="1">
              <a:gsLst>
                <a:gs pos="9000">
                  <a:schemeClr val="bg1">
                    <a:lumMod val="75000"/>
                  </a:schemeClr>
                </a:gs>
                <a:gs pos="26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 rot="5400000">
              <a:off x="564947" y="-401066"/>
              <a:ext cx="217490" cy="1019623"/>
            </a:xfrm>
            <a:prstGeom prst="rect">
              <a:avLst/>
            </a:prstGeom>
            <a:gradFill flip="none" rotWithShape="1">
              <a:gsLst>
                <a:gs pos="0">
                  <a:srgbClr val="7A232E"/>
                </a:gs>
                <a:gs pos="48000">
                  <a:srgbClr val="9D1C30"/>
                </a:gs>
                <a:gs pos="100000">
                  <a:srgbClr val="B85759">
                    <a:alpha val="0"/>
                  </a:srgbClr>
                </a:gs>
                <a:gs pos="97000">
                  <a:srgbClr val="B85759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 Placeholder 3"/>
          <p:cNvSpPr>
            <a:spLocks noGrp="1"/>
          </p:cNvSpPr>
          <p:nvPr userDrawn="1">
            <p:ph type="body" sz="half" idx="2" hasCustomPrompt="1"/>
          </p:nvPr>
        </p:nvSpPr>
        <p:spPr>
          <a:xfrm>
            <a:off x="210398" y="198689"/>
            <a:ext cx="921646" cy="804862"/>
          </a:xfrm>
        </p:spPr>
        <p:txBody>
          <a:bodyPr tIns="64008">
            <a:normAutofit/>
          </a:bodyPr>
          <a:lstStyle>
            <a:lvl1pPr marL="0" indent="0" algn="ctr">
              <a:buNone/>
              <a:defRPr lang="en-US" sz="4000" b="0" i="0" kern="1200" cap="small" spc="40" baseline="0" dirty="0" smtClean="0">
                <a:ln w="15875">
                  <a:gradFill flip="none" rotWithShape="1">
                    <a:gsLst>
                      <a:gs pos="0">
                        <a:srgbClr val="9D1C30">
                          <a:lumMod val="83000"/>
                        </a:srgbClr>
                      </a:gs>
                      <a:gs pos="100000">
                        <a:srgbClr val="7A232E">
                          <a:lumMod val="93000"/>
                        </a:srgbClr>
                      </a:gs>
                    </a:gsLst>
                    <a:lin ang="16200000" scaled="1"/>
                    <a:tileRect/>
                  </a:gradFill>
                </a:ln>
                <a:gradFill flip="none" rotWithShape="1">
                  <a:gsLst>
                    <a:gs pos="0">
                      <a:srgbClr val="9D1C30">
                        <a:lumMod val="0"/>
                        <a:lumOff val="100000"/>
                      </a:srgbClr>
                    </a:gs>
                    <a:gs pos="34000">
                      <a:srgbClr val="9D1C30"/>
                    </a:gs>
                    <a:gs pos="100000">
                      <a:srgbClr val="7A232E">
                        <a:lumMod val="67000"/>
                      </a:srgbClr>
                    </a:gs>
                  </a:gsLst>
                  <a:lin ang="5400000" scaled="1"/>
                  <a:tileRect/>
                </a:gradFill>
                <a:effectLst>
                  <a:innerShdw blurRad="101600" dist="76200" dir="18900000">
                    <a:prstClr val="black">
                      <a:alpha val="50000"/>
                    </a:prstClr>
                  </a:innerShdw>
                </a:effectLst>
                <a:latin typeface="Impact" panose="020B0806030902050204" pitchFamily="34" charset="0"/>
                <a:ea typeface="+mj-ea"/>
                <a:cs typeface="Impact" panose="020B080603090205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##</a:t>
            </a:r>
          </a:p>
        </p:txBody>
      </p:sp>
      <p:pic>
        <p:nvPicPr>
          <p:cNvPr id="23" name="Picture 22" descr="wrfgps-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7" y="6106511"/>
            <a:ext cx="2230783" cy="754553"/>
          </a:xfrm>
          <a:prstGeom prst="rect">
            <a:avLst/>
          </a:prstGeom>
        </p:spPr>
      </p:pic>
      <p:grpSp>
        <p:nvGrpSpPr>
          <p:cNvPr id="24" name="Group 23"/>
          <p:cNvGrpSpPr/>
          <p:nvPr userDrawn="1"/>
        </p:nvGrpSpPr>
        <p:grpSpPr>
          <a:xfrm rot="10800000" flipH="1" flipV="1">
            <a:off x="8553860" y="5040637"/>
            <a:ext cx="592563" cy="1820427"/>
            <a:chOff x="8515350" y="5037573"/>
            <a:chExt cx="628650" cy="1820427"/>
          </a:xfrm>
        </p:grpSpPr>
        <p:sp>
          <p:nvSpPr>
            <p:cNvPr id="25" name="Isosceles Triangle 24"/>
            <p:cNvSpPr/>
            <p:nvPr userDrawn="1"/>
          </p:nvSpPr>
          <p:spPr>
            <a:xfrm>
              <a:off x="8515350" y="5037573"/>
              <a:ext cx="628650" cy="1820427"/>
            </a:xfrm>
            <a:prstGeom prst="triangle">
              <a:avLst>
                <a:gd name="adj" fmla="val 100000"/>
              </a:avLst>
            </a:prstGeom>
            <a:solidFill>
              <a:srgbClr val="124D95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Isosceles Triangle 25"/>
            <p:cNvSpPr/>
            <p:nvPr userDrawn="1"/>
          </p:nvSpPr>
          <p:spPr>
            <a:xfrm>
              <a:off x="8639494" y="5397070"/>
              <a:ext cx="504505" cy="1460930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555194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16038" y="4800600"/>
            <a:ext cx="6551612" cy="566738"/>
          </a:xfrm>
        </p:spPr>
        <p:txBody>
          <a:bodyPr anchor="b">
            <a:normAutofit/>
          </a:bodyPr>
          <a:lstStyle>
            <a:lvl1pPr marL="457200" indent="-457200" algn="r">
              <a:buClr>
                <a:srgbClr val="7A232E"/>
              </a:buClr>
              <a:buFont typeface="Wingdings" panose="05000000000000000000" pitchFamily="2" charset="2"/>
              <a:buChar char="Ø"/>
              <a:defRPr sz="3200" b="0" spc="40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</a:defRPr>
            </a:lvl1pPr>
          </a:lstStyle>
          <a:p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2026" y="1076325"/>
            <a:ext cx="6724650" cy="2962275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1162050" y="5398235"/>
            <a:ext cx="6705600" cy="354865"/>
          </a:xfrm>
        </p:spPr>
        <p:txBody>
          <a:bodyPr anchor="ctr" anchorCtr="0">
            <a:noAutofit/>
          </a:bodyPr>
          <a:lstStyle>
            <a:lvl1pPr marL="0" indent="0" algn="r">
              <a:buNone/>
              <a:defRPr sz="1800" i="1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Additional info if applicable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0" y="729116"/>
            <a:ext cx="962025" cy="189706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algn="r"/>
            <a:r>
              <a:rPr lang="en-US" sz="1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 rot="10800000">
            <a:off x="7686675" y="2155824"/>
            <a:ext cx="971550" cy="189706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algn="r"/>
            <a:r>
              <a:rPr lang="en-US" sz="1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</a:p>
        </p:txBody>
      </p:sp>
      <p:pic>
        <p:nvPicPr>
          <p:cNvPr id="10" name="Picture 9" descr="wrfgps-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7" y="6106511"/>
            <a:ext cx="2230783" cy="75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4061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our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65705" y="1475005"/>
            <a:ext cx="3803589" cy="3736539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33350" y="190500"/>
            <a:ext cx="3543300" cy="5638800"/>
          </a:xfrm>
        </p:spPr>
        <p:txBody>
          <a:bodyPr lIns="0" tIns="0" rIns="0" bIns="0"/>
          <a:lstStyle>
            <a:lvl1pPr marL="0" indent="0">
              <a:spcBef>
                <a:spcPts val="1200"/>
              </a:spcBef>
              <a:buNone/>
              <a:defRPr lang="en-US" sz="2800" b="0" i="0" kern="1200" cap="small" spc="40" baseline="0" dirty="0" smtClean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Impact" panose="020B0806030902050204" pitchFamily="34" charset="0"/>
                <a:ea typeface="+mj-ea"/>
                <a:cs typeface="Impact" panose="020B0806030902050204" pitchFamily="34" charset="0"/>
              </a:defRPr>
            </a:lvl1pPr>
            <a:lvl2pPr marL="182880" indent="0">
              <a:spcBef>
                <a:spcPts val="0"/>
              </a:spcBef>
              <a:buNone/>
              <a:defRPr sz="1600"/>
            </a:lvl2pPr>
            <a:lvl3pPr marL="0" indent="-182880"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 sz="1600">
                <a:solidFill>
                  <a:srgbClr val="275A99"/>
                </a:solidFill>
              </a:defRPr>
            </a:lvl3pPr>
          </a:lstStyle>
          <a:p>
            <a:pPr lvl="0"/>
            <a:r>
              <a:rPr lang="en-US" dirty="0"/>
              <a:t>Name of Resource</a:t>
            </a:r>
          </a:p>
          <a:p>
            <a:pPr lvl="1"/>
            <a:r>
              <a:rPr lang="en-US" dirty="0"/>
              <a:t>Resource Information</a:t>
            </a:r>
          </a:p>
          <a:p>
            <a:pPr lvl="2"/>
            <a:r>
              <a:rPr lang="en-US" dirty="0"/>
              <a:t>Resource Link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914775" y="190500"/>
            <a:ext cx="3543300" cy="5638800"/>
          </a:xfrm>
        </p:spPr>
        <p:txBody>
          <a:bodyPr lIns="0" tIns="0" rIns="0" bIns="0"/>
          <a:lstStyle>
            <a:lvl1pPr marL="0" indent="0">
              <a:spcBef>
                <a:spcPts val="1200"/>
              </a:spcBef>
              <a:buNone/>
              <a:defRPr lang="en-US" sz="2800" b="0" i="0" kern="1200" cap="small" spc="40" baseline="0" dirty="0" smtClean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Impact" panose="020B0806030902050204" pitchFamily="34" charset="0"/>
                <a:ea typeface="+mj-ea"/>
                <a:cs typeface="Impact" panose="020B0806030902050204" pitchFamily="34" charset="0"/>
              </a:defRPr>
            </a:lvl1pPr>
            <a:lvl2pPr marL="182880" indent="0">
              <a:spcBef>
                <a:spcPts val="0"/>
              </a:spcBef>
              <a:buNone/>
              <a:defRPr sz="1600"/>
            </a:lvl2pPr>
            <a:lvl3pPr marL="0" indent="-182880"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 sz="1600">
                <a:solidFill>
                  <a:srgbClr val="275A99"/>
                </a:solidFill>
              </a:defRPr>
            </a:lvl3pPr>
          </a:lstStyle>
          <a:p>
            <a:pPr lvl="0"/>
            <a:r>
              <a:rPr lang="en-US" dirty="0"/>
              <a:t>Name of Resource</a:t>
            </a:r>
          </a:p>
          <a:p>
            <a:pPr lvl="1"/>
            <a:r>
              <a:rPr lang="en-US" dirty="0"/>
              <a:t>Resource Information</a:t>
            </a:r>
          </a:p>
          <a:p>
            <a:pPr lvl="2"/>
            <a:r>
              <a:rPr lang="en-US" dirty="0"/>
              <a:t>Resource Link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 rot="17343955">
            <a:off x="6363212" y="4800076"/>
            <a:ext cx="3474685" cy="533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algn="ctr"/>
            <a:r>
              <a:rPr lang="en-US" sz="3500" b="0" i="0" spc="40" baseline="0" dirty="0">
                <a:latin typeface="Impact" panose="020B0806030902050204" pitchFamily="34" charset="0"/>
              </a:rPr>
              <a:t>Resources</a:t>
            </a:r>
          </a:p>
        </p:txBody>
      </p:sp>
      <p:pic>
        <p:nvPicPr>
          <p:cNvPr id="10" name="Picture 9" descr="wrfgps-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7" y="6106511"/>
            <a:ext cx="2230783" cy="75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94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PPT-Background.png"/>
          <p:cNvPicPr>
            <a:picLocks noChangeAspect="1"/>
          </p:cNvPicPr>
          <p:nvPr userDrawn="1"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" b="3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Rectangle 4"/>
          <p:cNvSpPr/>
          <p:nvPr userDrawn="1"/>
        </p:nvSpPr>
        <p:spPr>
          <a:xfrm>
            <a:off x="-1" y="6117905"/>
            <a:ext cx="5307845" cy="740095"/>
          </a:xfrm>
          <a:prstGeom prst="rect">
            <a:avLst/>
          </a:prstGeom>
          <a:solidFill>
            <a:srgbClr val="7A232E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4870" y="1280052"/>
            <a:ext cx="4980609" cy="1470025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800" b="0" i="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2784" y="3576972"/>
            <a:ext cx="5024782" cy="132634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800" b="0" i="0" cap="all" baseline="0">
                <a:solidFill>
                  <a:srgbClr val="275A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 descr="wrfgps-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685" y="5047573"/>
            <a:ext cx="2424806" cy="820181"/>
          </a:xfrm>
          <a:prstGeom prst="rect">
            <a:avLst/>
          </a:prstGeom>
        </p:spPr>
      </p:pic>
      <p:grpSp>
        <p:nvGrpSpPr>
          <p:cNvPr id="7" name="Group 6"/>
          <p:cNvGrpSpPr/>
          <p:nvPr userDrawn="1"/>
        </p:nvGrpSpPr>
        <p:grpSpPr>
          <a:xfrm>
            <a:off x="728807" y="6200285"/>
            <a:ext cx="3460479" cy="590826"/>
            <a:chOff x="3197079" y="5516217"/>
            <a:chExt cx="3460479" cy="590826"/>
          </a:xfrm>
        </p:grpSpPr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3197079" y="5516217"/>
              <a:ext cx="590826" cy="590826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 userDrawn="1"/>
          </p:nvSpPr>
          <p:spPr>
            <a:xfrm>
              <a:off x="3750362" y="5611203"/>
              <a:ext cx="29071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i="0" kern="800" cap="all" spc="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Employment and Training</a:t>
              </a:r>
              <a:r>
                <a:rPr lang="en-US" sz="900" b="1" i="0" kern="800" cap="all" spc="0" baseline="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Administration</a:t>
              </a:r>
            </a:p>
            <a:p>
              <a:pPr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900" b="0" i="0" kern="800" cap="all" spc="0" baseline="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United States Department of Labor</a:t>
              </a:r>
            </a:p>
          </p:txBody>
        </p:sp>
      </p:grp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5"/>
          <a:srcRect r="12034"/>
          <a:stretch/>
        </p:blipFill>
        <p:spPr>
          <a:xfrm>
            <a:off x="4854453" y="567"/>
            <a:ext cx="4289548" cy="6857433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>
          <a:xfrm>
            <a:off x="5930349" y="5212404"/>
            <a:ext cx="286702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i="0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Presented By: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5632384" y="275442"/>
            <a:ext cx="3440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875B8B45-955B-4B98-9CF8-C4EF3E1D75FE}" type="datetime4">
              <a:rPr lang="en-US" sz="2400" b="1" i="0" spc="-40" baseline="0" smtClean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June 30, 2016</a:t>
            </a:fld>
            <a:endParaRPr lang="en-US" sz="2400" b="1" i="0" spc="-40" baseline="0" dirty="0">
              <a:solidFill>
                <a:schemeClr val="bg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Placeholder 3"/>
          <p:cNvSpPr>
            <a:spLocks noGrp="1"/>
          </p:cNvSpPr>
          <p:nvPr userDrawn="1">
            <p:ph type="body" sz="half" idx="12" hasCustomPrompt="1"/>
          </p:nvPr>
        </p:nvSpPr>
        <p:spPr>
          <a:xfrm>
            <a:off x="5654470" y="5730973"/>
            <a:ext cx="3418783" cy="77386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2300" b="0" i="0" spc="50" baseline="0">
                <a:ln>
                  <a:solidFill>
                    <a:srgbClr val="004874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Organization Name</a:t>
            </a:r>
          </a:p>
        </p:txBody>
      </p:sp>
    </p:spTree>
    <p:extLst>
      <p:ext uri="{BB962C8B-B14F-4D97-AF65-F5344CB8AC3E}">
        <p14:creationId xmlns:p14="http://schemas.microsoft.com/office/powerpoint/2010/main" val="34960960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 userDrawn="1"/>
        </p:nvSpPr>
        <p:spPr>
          <a:xfrm>
            <a:off x="141880" y="217489"/>
            <a:ext cx="3152321" cy="7744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marL="0"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</a:pPr>
            <a:r>
              <a:rPr lang="en-US" sz="3800" b="0" i="0" kern="1200" cap="small" spc="40" baseline="0" dirty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Impact" panose="020B0806030902050204" pitchFamily="34" charset="0"/>
                <a:ea typeface="+mj-ea"/>
                <a:cs typeface="Myriad Pro Cond"/>
              </a:rPr>
              <a:t>Any Questions?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844029"/>
            <a:ext cx="9144001" cy="5420142"/>
          </a:xfrm>
          <a:prstGeom prst="rect">
            <a:avLst/>
          </a:prstGeom>
        </p:spPr>
      </p:pic>
      <p:pic>
        <p:nvPicPr>
          <p:cNvPr id="8" name="Picture 7" descr="wrfgps-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7" y="6106511"/>
            <a:ext cx="2230783" cy="754553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3026982" y="345650"/>
            <a:ext cx="4903076" cy="6463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lvl="0" indent="0" algn="ctr" defTabSz="457200" rtl="0" eaLnBrk="1" latinLnBrk="0" hangingPunct="1">
              <a:spcBef>
                <a:spcPts val="0"/>
              </a:spcBef>
              <a:buClr>
                <a:srgbClr val="752832"/>
              </a:buClr>
              <a:buFont typeface="Wingdings" panose="05000000000000000000" pitchFamily="2" charset="2"/>
              <a:buNone/>
            </a:pPr>
            <a:r>
              <a:rPr lang="en-US" sz="2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Myriad Pro"/>
              </a:rPr>
              <a:t>Enter your location in the Chat window!</a:t>
            </a:r>
          </a:p>
        </p:txBody>
      </p:sp>
      <p:sp>
        <p:nvSpPr>
          <p:cNvPr id="10" name="Chevron 9"/>
          <p:cNvSpPr/>
          <p:nvPr userDrawn="1"/>
        </p:nvSpPr>
        <p:spPr>
          <a:xfrm>
            <a:off x="3024722" y="347552"/>
            <a:ext cx="150520" cy="450049"/>
          </a:xfrm>
          <a:prstGeom prst="chevron">
            <a:avLst/>
          </a:prstGeom>
          <a:solidFill>
            <a:srgbClr val="9D1C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1343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72085" y="2600200"/>
            <a:ext cx="5095324" cy="566738"/>
          </a:xfrm>
        </p:spPr>
        <p:txBody>
          <a:bodyPr anchor="b">
            <a:normAutofit/>
          </a:bodyPr>
          <a:lstStyle>
            <a:lvl1pPr marL="0" indent="0" algn="l">
              <a:buClr>
                <a:srgbClr val="7A232E"/>
              </a:buClr>
              <a:buFont typeface="Wingdings" panose="05000000000000000000" pitchFamily="2" charset="2"/>
              <a:buNone/>
              <a:defRPr sz="3600" b="0" spc="40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</a:defRPr>
            </a:lvl1pPr>
          </a:lstStyle>
          <a:p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1772085" y="3202597"/>
            <a:ext cx="5095324" cy="354865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2400" i="1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Position/Title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1772085" y="3653875"/>
            <a:ext cx="5095324" cy="354865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2000" i="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Organization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1772085" y="3593121"/>
            <a:ext cx="3840480" cy="27432"/>
          </a:xfrm>
          <a:solidFill>
            <a:srgbClr val="4A7EBB"/>
          </a:solidFill>
        </p:spPr>
        <p:txBody>
          <a:bodyPr>
            <a:noAutofit/>
          </a:bodyPr>
          <a:lstStyle>
            <a:lvl1pPr marL="0" indent="0">
              <a:buNone/>
              <a:defRPr sz="100">
                <a:solidFill>
                  <a:schemeClr val="accent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1772085" y="4261387"/>
            <a:ext cx="5095324" cy="354865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2000" i="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Phone or Email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0922" y="128938"/>
            <a:ext cx="2182188" cy="2304097"/>
          </a:xfrm>
          <a:prstGeom prst="rect">
            <a:avLst/>
          </a:prstGeom>
        </p:spPr>
      </p:pic>
      <p:sp>
        <p:nvSpPr>
          <p:cNvPr id="19" name="Text Placeholder 3"/>
          <p:cNvSpPr>
            <a:spLocks noGrp="1"/>
          </p:cNvSpPr>
          <p:nvPr>
            <p:ph type="body" sz="half" idx="14" hasCustomPrompt="1"/>
          </p:nvPr>
        </p:nvSpPr>
        <p:spPr>
          <a:xfrm>
            <a:off x="1772085" y="4680671"/>
            <a:ext cx="5095324" cy="354865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2000" i="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Phone or Email</a:t>
            </a:r>
          </a:p>
        </p:txBody>
      </p:sp>
      <p:sp>
        <p:nvSpPr>
          <p:cNvPr id="12" name="Title 1"/>
          <p:cNvSpPr txBox="1">
            <a:spLocks/>
          </p:cNvSpPr>
          <p:nvPr userDrawn="1"/>
        </p:nvSpPr>
        <p:spPr>
          <a:xfrm rot="17343955">
            <a:off x="6363212" y="4800076"/>
            <a:ext cx="3474685" cy="533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algn="ctr"/>
            <a:r>
              <a:rPr lang="en-US" sz="3500" b="0" i="0" spc="40" baseline="0" dirty="0">
                <a:latin typeface="Impact" panose="020B0806030902050204" pitchFamily="34" charset="0"/>
              </a:rPr>
              <a:t>Contact</a:t>
            </a:r>
          </a:p>
        </p:txBody>
      </p:sp>
      <p:pic>
        <p:nvPicPr>
          <p:cNvPr id="11" name="Picture 10" descr="wrfgps-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7" y="6106511"/>
            <a:ext cx="2230783" cy="75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2882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766" y="472966"/>
            <a:ext cx="8655269" cy="6400800"/>
          </a:xfrm>
          <a:prstGeom prst="rect">
            <a:avLst/>
          </a:prstGeom>
          <a:effectLst>
            <a:innerShdw blurRad="88900" dist="38100" dir="18900000">
              <a:prstClr val="black">
                <a:alpha val="27000"/>
              </a:prstClr>
            </a:innerShdw>
          </a:effectLst>
        </p:spPr>
      </p:pic>
      <p:pic>
        <p:nvPicPr>
          <p:cNvPr id="4" name="Picture 3" descr="wrfgps-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7" y="6106511"/>
            <a:ext cx="2230783" cy="75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574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ection-Slide-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8885" y="2191006"/>
            <a:ext cx="5494337" cy="1168599"/>
          </a:xfrm>
        </p:spPr>
        <p:txBody>
          <a:bodyPr anchor="b" anchorCtr="0">
            <a:normAutofit/>
          </a:bodyPr>
          <a:lstStyle>
            <a:lvl1pPr algn="l">
              <a:defRPr sz="4000" b="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18885" y="3536723"/>
            <a:ext cx="5240509" cy="893387"/>
          </a:xfrm>
        </p:spPr>
        <p:txBody>
          <a:bodyPr anchor="t">
            <a:noAutofit/>
          </a:bodyPr>
          <a:lstStyle>
            <a:lvl1pPr marL="0" indent="0">
              <a:buNone/>
              <a:defRPr sz="2200" b="0" i="0" cap="all" baseline="0">
                <a:solidFill>
                  <a:srgbClr val="275A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41F36"/>
                </a:solidFill>
              </a:defRPr>
            </a:lvl1pPr>
          </a:lstStyle>
          <a:p>
            <a:fld id="{42234874-4AE6-EC41-8F27-0640F467241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/>
          <a:srcRect r="12034"/>
          <a:stretch/>
        </p:blipFill>
        <p:spPr>
          <a:xfrm>
            <a:off x="4854453" y="567"/>
            <a:ext cx="4289548" cy="6857433"/>
          </a:xfrm>
          <a:prstGeom prst="rect">
            <a:avLst/>
          </a:prstGeom>
        </p:spPr>
      </p:pic>
      <p:grpSp>
        <p:nvGrpSpPr>
          <p:cNvPr id="17" name="Group 16"/>
          <p:cNvGrpSpPr/>
          <p:nvPr userDrawn="1"/>
        </p:nvGrpSpPr>
        <p:grpSpPr>
          <a:xfrm flipV="1">
            <a:off x="8515350" y="0"/>
            <a:ext cx="628650" cy="1820427"/>
            <a:chOff x="8515350" y="5037573"/>
            <a:chExt cx="628650" cy="1820427"/>
          </a:xfrm>
        </p:grpSpPr>
        <p:sp>
          <p:nvSpPr>
            <p:cNvPr id="18" name="Isosceles Triangle 17"/>
            <p:cNvSpPr/>
            <p:nvPr userDrawn="1"/>
          </p:nvSpPr>
          <p:spPr>
            <a:xfrm>
              <a:off x="8515350" y="5037573"/>
              <a:ext cx="628650" cy="1820427"/>
            </a:xfrm>
            <a:prstGeom prst="triangle">
              <a:avLst>
                <a:gd name="adj" fmla="val 100000"/>
              </a:avLst>
            </a:prstGeom>
            <a:solidFill>
              <a:srgbClr val="124D95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Isosceles Triangle 18"/>
            <p:cNvSpPr/>
            <p:nvPr userDrawn="1"/>
          </p:nvSpPr>
          <p:spPr>
            <a:xfrm>
              <a:off x="8639494" y="5397070"/>
              <a:ext cx="504505" cy="1460930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TextBox 19"/>
          <p:cNvSpPr txBox="1"/>
          <p:nvPr userDrawn="1"/>
        </p:nvSpPr>
        <p:spPr>
          <a:xfrm>
            <a:off x="8410574" y="13773"/>
            <a:ext cx="73342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D1979C8-7284-479F-8A15-DF92145F6DDA}" type="slidenum">
              <a:rPr lang="en-US" sz="1700" b="0" spc="40" baseline="0" smtClean="0">
                <a:solidFill>
                  <a:srgbClr val="004874"/>
                </a:solidFill>
                <a:latin typeface="Impact" panose="020B0806030902050204" pitchFamily="34" charset="0"/>
              </a:rPr>
              <a:pPr algn="r"/>
              <a:t>‹#›</a:t>
            </a:fld>
            <a:endParaRPr lang="en-US" sz="1700" b="0" spc="40" baseline="0" dirty="0">
              <a:solidFill>
                <a:srgbClr val="004874"/>
              </a:solidFill>
              <a:latin typeface="Impact" panose="020B0806030902050204" pitchFamily="34" charset="0"/>
            </a:endParaRPr>
          </a:p>
        </p:txBody>
      </p:sp>
      <p:pic>
        <p:nvPicPr>
          <p:cNvPr id="12" name="Picture 11" descr="wrfgps-logo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685" y="5047573"/>
            <a:ext cx="2424806" cy="820181"/>
          </a:xfrm>
          <a:prstGeom prst="rect">
            <a:avLst/>
          </a:prstGeom>
        </p:spPr>
      </p:pic>
      <p:grpSp>
        <p:nvGrpSpPr>
          <p:cNvPr id="13" name="Group 12"/>
          <p:cNvGrpSpPr/>
          <p:nvPr userDrawn="1"/>
        </p:nvGrpSpPr>
        <p:grpSpPr>
          <a:xfrm rot="10800000" flipH="1" flipV="1">
            <a:off x="8553860" y="5040637"/>
            <a:ext cx="592563" cy="1820427"/>
            <a:chOff x="8515350" y="5037573"/>
            <a:chExt cx="628650" cy="1820427"/>
          </a:xfrm>
        </p:grpSpPr>
        <p:sp>
          <p:nvSpPr>
            <p:cNvPr id="14" name="Isosceles Triangle 13"/>
            <p:cNvSpPr/>
            <p:nvPr userDrawn="1"/>
          </p:nvSpPr>
          <p:spPr>
            <a:xfrm>
              <a:off x="8515350" y="5037573"/>
              <a:ext cx="628650" cy="1820427"/>
            </a:xfrm>
            <a:prstGeom prst="triangle">
              <a:avLst>
                <a:gd name="adj" fmla="val 100000"/>
              </a:avLst>
            </a:prstGeom>
            <a:solidFill>
              <a:srgbClr val="124D95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Isosceles Triangle 14"/>
            <p:cNvSpPr/>
            <p:nvPr userDrawn="1"/>
          </p:nvSpPr>
          <p:spPr>
            <a:xfrm>
              <a:off x="8639494" y="5397070"/>
              <a:ext cx="504505" cy="1460930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2488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800">
                <a:gradFill flip="none" rotWithShape="1"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0" y="991981"/>
            <a:ext cx="9144000" cy="5104019"/>
            <a:chOff x="0" y="991981"/>
            <a:chExt cx="9144000" cy="4951619"/>
          </a:xfrm>
        </p:grpSpPr>
        <p:sp>
          <p:nvSpPr>
            <p:cNvPr id="7" name="Rectangle 6"/>
            <p:cNvSpPr/>
            <p:nvPr userDrawn="1"/>
          </p:nvSpPr>
          <p:spPr>
            <a:xfrm>
              <a:off x="0" y="991981"/>
              <a:ext cx="9144000" cy="4951619"/>
            </a:xfrm>
            <a:prstGeom prst="rect">
              <a:avLst/>
            </a:prstGeom>
            <a:solidFill>
              <a:srgbClr val="275A99">
                <a:alpha val="16000"/>
              </a:srgb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0" y="1017198"/>
              <a:ext cx="9144000" cy="4901184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90000">
                  <a:srgbClr val="F6F6F6"/>
                </a:gs>
                <a:gs pos="72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600000" scaled="0"/>
              <a:tileRect/>
            </a:gra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" name="Picture 10" descr="wrfgps-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7" y="6106511"/>
            <a:ext cx="2230783" cy="754553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5882795" y="6070006"/>
            <a:ext cx="2438400" cy="787994"/>
          </a:xfrm>
          <a:prstGeom prst="rect">
            <a:avLst/>
          </a:prstGeom>
          <a:gradFill flip="none" rotWithShape="1">
            <a:gsLst>
              <a:gs pos="55720">
                <a:srgbClr val="002C47">
                  <a:alpha val="11000"/>
                </a:srgbClr>
              </a:gs>
              <a:gs pos="10000">
                <a:srgbClr val="002C47">
                  <a:alpha val="0"/>
                </a:srgbClr>
              </a:gs>
              <a:gs pos="100000">
                <a:srgbClr val="002C47">
                  <a:alpha val="34000"/>
                </a:srgbClr>
              </a:gs>
            </a:gsLst>
            <a:lin ang="600000" scaled="0"/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6474454" y="-1933"/>
            <a:ext cx="2047874" cy="1019623"/>
          </a:xfrm>
          <a:prstGeom prst="rect">
            <a:avLst/>
          </a:prstGeom>
          <a:gradFill flip="none" rotWithShape="1">
            <a:gsLst>
              <a:gs pos="81000">
                <a:schemeClr val="tx1">
                  <a:alpha val="14000"/>
                </a:schemeClr>
              </a:gs>
              <a:gs pos="10000">
                <a:srgbClr val="002C47">
                  <a:alpha val="0"/>
                </a:srgbClr>
              </a:gs>
              <a:gs pos="100000">
                <a:schemeClr val="tx1">
                  <a:alpha val="34000"/>
                </a:schemeClr>
              </a:gs>
            </a:gsLst>
            <a:lin ang="20400000" scaled="0"/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/>
          <a:srcRect r="66253"/>
          <a:stretch/>
        </p:blipFill>
        <p:spPr>
          <a:xfrm>
            <a:off x="7498391" y="567"/>
            <a:ext cx="1645609" cy="6857433"/>
          </a:xfrm>
          <a:prstGeom prst="rect">
            <a:avLst/>
          </a:prstGeom>
          <a:effectLst/>
        </p:spPr>
      </p:pic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/>
        <p:txBody>
          <a:bodyPr/>
          <a:lstStyle>
            <a:lvl1pPr>
              <a:spcBef>
                <a:spcPts val="0"/>
              </a:spcBef>
              <a:spcAft>
                <a:spcPts val="600"/>
              </a:spcAft>
              <a:defRPr/>
            </a:lvl1pPr>
            <a:lvl2pPr>
              <a:spcBef>
                <a:spcPts val="0"/>
              </a:spcBef>
              <a:spcAft>
                <a:spcPts val="600"/>
              </a:spcAft>
              <a:defRPr/>
            </a:lvl2pPr>
            <a:lvl3pPr>
              <a:spcBef>
                <a:spcPts val="0"/>
              </a:spcBef>
              <a:spcAft>
                <a:spcPts val="600"/>
              </a:spcAft>
              <a:defRPr/>
            </a:lvl3pPr>
            <a:lvl4pPr>
              <a:spcBef>
                <a:spcPts val="0"/>
              </a:spcBef>
              <a:spcAft>
                <a:spcPts val="600"/>
              </a:spcAft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20" name="Group 19"/>
          <p:cNvGrpSpPr/>
          <p:nvPr userDrawn="1"/>
        </p:nvGrpSpPr>
        <p:grpSpPr>
          <a:xfrm flipV="1">
            <a:off x="8515350" y="0"/>
            <a:ext cx="628650" cy="1820427"/>
            <a:chOff x="8515350" y="5037573"/>
            <a:chExt cx="628650" cy="1820427"/>
          </a:xfrm>
        </p:grpSpPr>
        <p:sp>
          <p:nvSpPr>
            <p:cNvPr id="21" name="Isosceles Triangle 20"/>
            <p:cNvSpPr/>
            <p:nvPr userDrawn="1"/>
          </p:nvSpPr>
          <p:spPr>
            <a:xfrm>
              <a:off x="8515350" y="5037573"/>
              <a:ext cx="628650" cy="1820427"/>
            </a:xfrm>
            <a:prstGeom prst="triangle">
              <a:avLst>
                <a:gd name="adj" fmla="val 100000"/>
              </a:avLst>
            </a:prstGeom>
            <a:solidFill>
              <a:srgbClr val="124D95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Isosceles Triangle 21"/>
            <p:cNvSpPr/>
            <p:nvPr userDrawn="1"/>
          </p:nvSpPr>
          <p:spPr>
            <a:xfrm>
              <a:off x="8639494" y="5397070"/>
              <a:ext cx="504505" cy="1460930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8410574" y="13773"/>
            <a:ext cx="73342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D1979C8-7284-479F-8A15-DF92145F6DDA}" type="slidenum">
              <a:rPr lang="en-US" sz="1700" b="0" spc="40" baseline="0" smtClean="0">
                <a:solidFill>
                  <a:srgbClr val="004874"/>
                </a:solidFill>
                <a:latin typeface="Impact" panose="020B0806030902050204" pitchFamily="34" charset="0"/>
              </a:rPr>
              <a:pPr algn="r"/>
              <a:t>‹#›</a:t>
            </a:fld>
            <a:endParaRPr lang="en-US" sz="1700" b="0" spc="40" baseline="0" dirty="0">
              <a:solidFill>
                <a:srgbClr val="004874"/>
              </a:solidFill>
              <a:latin typeface="Impact" panose="020B0806030902050204" pitchFamily="34" charset="0"/>
            </a:endParaRPr>
          </a:p>
        </p:txBody>
      </p:sp>
      <p:grpSp>
        <p:nvGrpSpPr>
          <p:cNvPr id="16" name="Group 15"/>
          <p:cNvGrpSpPr/>
          <p:nvPr userDrawn="1"/>
        </p:nvGrpSpPr>
        <p:grpSpPr>
          <a:xfrm rot="10800000" flipH="1" flipV="1">
            <a:off x="8553860" y="5040637"/>
            <a:ext cx="592563" cy="1820427"/>
            <a:chOff x="8515350" y="5037573"/>
            <a:chExt cx="628650" cy="1820427"/>
          </a:xfrm>
        </p:grpSpPr>
        <p:sp>
          <p:nvSpPr>
            <p:cNvPr id="18" name="Isosceles Triangle 17"/>
            <p:cNvSpPr/>
            <p:nvPr userDrawn="1"/>
          </p:nvSpPr>
          <p:spPr>
            <a:xfrm>
              <a:off x="8515350" y="5037573"/>
              <a:ext cx="628650" cy="1820427"/>
            </a:xfrm>
            <a:prstGeom prst="triangle">
              <a:avLst>
                <a:gd name="adj" fmla="val 100000"/>
              </a:avLst>
            </a:prstGeom>
            <a:solidFill>
              <a:srgbClr val="124D95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Isosceles Triangle 18"/>
            <p:cNvSpPr/>
            <p:nvPr userDrawn="1"/>
          </p:nvSpPr>
          <p:spPr>
            <a:xfrm>
              <a:off x="8639494" y="5397070"/>
              <a:ext cx="504505" cy="1460930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68892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0" y="991981"/>
            <a:ext cx="9144000" cy="5104019"/>
            <a:chOff x="0" y="991981"/>
            <a:chExt cx="9144000" cy="4951619"/>
          </a:xfrm>
        </p:grpSpPr>
        <p:sp>
          <p:nvSpPr>
            <p:cNvPr id="15" name="Rectangle 14"/>
            <p:cNvSpPr/>
            <p:nvPr userDrawn="1"/>
          </p:nvSpPr>
          <p:spPr>
            <a:xfrm>
              <a:off x="0" y="991981"/>
              <a:ext cx="9144000" cy="4951619"/>
            </a:xfrm>
            <a:prstGeom prst="rect">
              <a:avLst/>
            </a:prstGeom>
            <a:solidFill>
              <a:srgbClr val="275A99">
                <a:alpha val="16000"/>
              </a:srgb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0" y="1017198"/>
              <a:ext cx="9144000" cy="4901184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90000">
                  <a:srgbClr val="F6F6F6"/>
                </a:gs>
                <a:gs pos="72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600000" scaled="0"/>
              <a:tileRect/>
            </a:gra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Rectangle 11"/>
          <p:cNvSpPr/>
          <p:nvPr userDrawn="1"/>
        </p:nvSpPr>
        <p:spPr>
          <a:xfrm>
            <a:off x="5882795" y="6070006"/>
            <a:ext cx="2438400" cy="787994"/>
          </a:xfrm>
          <a:prstGeom prst="rect">
            <a:avLst/>
          </a:prstGeom>
          <a:gradFill flip="none" rotWithShape="1">
            <a:gsLst>
              <a:gs pos="55720">
                <a:srgbClr val="002C47">
                  <a:alpha val="11000"/>
                </a:srgbClr>
              </a:gs>
              <a:gs pos="10000">
                <a:srgbClr val="002C47">
                  <a:alpha val="0"/>
                </a:srgbClr>
              </a:gs>
              <a:gs pos="100000">
                <a:srgbClr val="002C47">
                  <a:alpha val="34000"/>
                </a:srgbClr>
              </a:gs>
            </a:gsLst>
            <a:lin ang="600000" scaled="0"/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6474454" y="-1933"/>
            <a:ext cx="2047874" cy="1019623"/>
          </a:xfrm>
          <a:prstGeom prst="rect">
            <a:avLst/>
          </a:prstGeom>
          <a:gradFill flip="none" rotWithShape="1">
            <a:gsLst>
              <a:gs pos="81000">
                <a:schemeClr val="tx1">
                  <a:alpha val="14000"/>
                </a:schemeClr>
              </a:gs>
              <a:gs pos="10000">
                <a:srgbClr val="002C47">
                  <a:alpha val="0"/>
                </a:srgbClr>
              </a:gs>
              <a:gs pos="100000">
                <a:schemeClr val="tx1">
                  <a:alpha val="34000"/>
                </a:schemeClr>
              </a:gs>
            </a:gsLst>
            <a:lin ang="20400000" scaled="0"/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/>
          <a:srcRect r="66253"/>
          <a:stretch/>
        </p:blipFill>
        <p:spPr>
          <a:xfrm>
            <a:off x="7498390" y="-1934"/>
            <a:ext cx="1645609" cy="6857433"/>
          </a:xfrm>
          <a:prstGeom prst="rect">
            <a:avLst/>
          </a:prstGeom>
          <a:effectLst/>
        </p:spPr>
      </p:pic>
      <p:sp>
        <p:nvSpPr>
          <p:cNvPr id="3" name="Content Placeholder 2"/>
          <p:cNvSpPr>
            <a:spLocks noGrp="1"/>
          </p:cNvSpPr>
          <p:nvPr userDrawn="1">
            <p:ph sz="half" idx="1"/>
          </p:nvPr>
        </p:nvSpPr>
        <p:spPr>
          <a:xfrm>
            <a:off x="457200" y="1281009"/>
            <a:ext cx="3619500" cy="45259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19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 userDrawn="1">
            <p:ph sz="half" idx="2"/>
          </p:nvPr>
        </p:nvSpPr>
        <p:spPr>
          <a:xfrm>
            <a:off x="4305300" y="1281009"/>
            <a:ext cx="3619500" cy="45259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19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Pentagon 16"/>
          <p:cNvSpPr/>
          <p:nvPr userDrawn="1"/>
        </p:nvSpPr>
        <p:spPr>
          <a:xfrm rot="5400000">
            <a:off x="1731394" y="3439196"/>
            <a:ext cx="4899204" cy="56191"/>
          </a:xfrm>
          <a:prstGeom prst="homePlate">
            <a:avLst/>
          </a:prstGeom>
          <a:gradFill flip="none" rotWithShape="1">
            <a:gsLst>
              <a:gs pos="0">
                <a:srgbClr val="275A99">
                  <a:alpha val="19000"/>
                </a:srgbClr>
              </a:gs>
              <a:gs pos="99000">
                <a:srgbClr val="275A9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/>
          <p:cNvGrpSpPr/>
          <p:nvPr userDrawn="1"/>
        </p:nvGrpSpPr>
        <p:grpSpPr>
          <a:xfrm flipV="1">
            <a:off x="8515350" y="0"/>
            <a:ext cx="628650" cy="1820427"/>
            <a:chOff x="8515350" y="5037573"/>
            <a:chExt cx="628650" cy="1820427"/>
          </a:xfrm>
        </p:grpSpPr>
        <p:sp>
          <p:nvSpPr>
            <p:cNvPr id="24" name="Isosceles Triangle 23"/>
            <p:cNvSpPr/>
            <p:nvPr userDrawn="1"/>
          </p:nvSpPr>
          <p:spPr>
            <a:xfrm>
              <a:off x="8515350" y="5037573"/>
              <a:ext cx="628650" cy="1820427"/>
            </a:xfrm>
            <a:prstGeom prst="triangle">
              <a:avLst>
                <a:gd name="adj" fmla="val 100000"/>
              </a:avLst>
            </a:prstGeom>
            <a:solidFill>
              <a:srgbClr val="124D95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Isosceles Triangle 24"/>
            <p:cNvSpPr/>
            <p:nvPr userDrawn="1"/>
          </p:nvSpPr>
          <p:spPr>
            <a:xfrm>
              <a:off x="8639494" y="5397070"/>
              <a:ext cx="504505" cy="1460930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Box 25"/>
          <p:cNvSpPr txBox="1"/>
          <p:nvPr userDrawn="1"/>
        </p:nvSpPr>
        <p:spPr>
          <a:xfrm>
            <a:off x="8410574" y="13773"/>
            <a:ext cx="73342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D1979C8-7284-479F-8A15-DF92145F6DDA}" type="slidenum">
              <a:rPr lang="en-US" sz="1700" b="0" spc="40" baseline="0" smtClean="0">
                <a:solidFill>
                  <a:srgbClr val="004874"/>
                </a:solidFill>
                <a:latin typeface="Impact" panose="020B0806030902050204" pitchFamily="34" charset="0"/>
              </a:rPr>
              <a:pPr algn="r"/>
              <a:t>‹#›</a:t>
            </a:fld>
            <a:endParaRPr lang="en-US" sz="1700" b="0" spc="40" baseline="0" dirty="0">
              <a:solidFill>
                <a:srgbClr val="004874"/>
              </a:solidFill>
              <a:latin typeface="Impact" panose="020B0806030902050204" pitchFamily="34" charset="0"/>
            </a:endParaRPr>
          </a:p>
        </p:txBody>
      </p:sp>
      <p:pic>
        <p:nvPicPr>
          <p:cNvPr id="18" name="Picture 17" descr="wrfgps-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7" y="6106511"/>
            <a:ext cx="2230783" cy="754553"/>
          </a:xfrm>
          <a:prstGeom prst="rect">
            <a:avLst/>
          </a:prstGeom>
        </p:spPr>
      </p:pic>
      <p:grpSp>
        <p:nvGrpSpPr>
          <p:cNvPr id="19" name="Group 18"/>
          <p:cNvGrpSpPr/>
          <p:nvPr userDrawn="1"/>
        </p:nvGrpSpPr>
        <p:grpSpPr>
          <a:xfrm rot="10800000" flipH="1" flipV="1">
            <a:off x="8553860" y="5040637"/>
            <a:ext cx="592563" cy="1820427"/>
            <a:chOff x="8515350" y="5037573"/>
            <a:chExt cx="628650" cy="1820427"/>
          </a:xfrm>
        </p:grpSpPr>
        <p:sp>
          <p:nvSpPr>
            <p:cNvPr id="20" name="Isosceles Triangle 19"/>
            <p:cNvSpPr/>
            <p:nvPr userDrawn="1"/>
          </p:nvSpPr>
          <p:spPr>
            <a:xfrm>
              <a:off x="8515350" y="5037573"/>
              <a:ext cx="628650" cy="1820427"/>
            </a:xfrm>
            <a:prstGeom prst="triangle">
              <a:avLst>
                <a:gd name="adj" fmla="val 100000"/>
              </a:avLst>
            </a:prstGeom>
            <a:solidFill>
              <a:srgbClr val="124D95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sosceles Triangle 20"/>
            <p:cNvSpPr/>
            <p:nvPr userDrawn="1"/>
          </p:nvSpPr>
          <p:spPr>
            <a:xfrm>
              <a:off x="8639494" y="5397070"/>
              <a:ext cx="504505" cy="1460930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33732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800" spc="40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0" y="991981"/>
            <a:ext cx="9144000" cy="5104019"/>
            <a:chOff x="0" y="991981"/>
            <a:chExt cx="9144000" cy="4951619"/>
          </a:xfrm>
        </p:grpSpPr>
        <p:sp>
          <p:nvSpPr>
            <p:cNvPr id="15" name="Rectangle 14"/>
            <p:cNvSpPr/>
            <p:nvPr userDrawn="1"/>
          </p:nvSpPr>
          <p:spPr>
            <a:xfrm>
              <a:off x="0" y="991981"/>
              <a:ext cx="9144000" cy="4951619"/>
            </a:xfrm>
            <a:prstGeom prst="rect">
              <a:avLst/>
            </a:prstGeom>
            <a:solidFill>
              <a:srgbClr val="275A99">
                <a:alpha val="16000"/>
              </a:srgb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0" y="1017198"/>
              <a:ext cx="9144000" cy="4901184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90000">
                  <a:srgbClr val="F6F6F6"/>
                </a:gs>
                <a:gs pos="72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600000" scaled="0"/>
              <a:tileRect/>
            </a:gra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Rectangle 11"/>
          <p:cNvSpPr/>
          <p:nvPr userDrawn="1"/>
        </p:nvSpPr>
        <p:spPr>
          <a:xfrm>
            <a:off x="5882795" y="6070006"/>
            <a:ext cx="2438400" cy="787994"/>
          </a:xfrm>
          <a:prstGeom prst="rect">
            <a:avLst/>
          </a:prstGeom>
          <a:gradFill flip="none" rotWithShape="1">
            <a:gsLst>
              <a:gs pos="55720">
                <a:srgbClr val="002C47">
                  <a:alpha val="11000"/>
                </a:srgbClr>
              </a:gs>
              <a:gs pos="10000">
                <a:srgbClr val="002C47">
                  <a:alpha val="0"/>
                </a:srgbClr>
              </a:gs>
              <a:gs pos="100000">
                <a:srgbClr val="002C47">
                  <a:alpha val="34000"/>
                </a:srgbClr>
              </a:gs>
            </a:gsLst>
            <a:lin ang="600000" scaled="0"/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6474454" y="-1933"/>
            <a:ext cx="2047874" cy="1019623"/>
          </a:xfrm>
          <a:prstGeom prst="rect">
            <a:avLst/>
          </a:prstGeom>
          <a:gradFill flip="none" rotWithShape="1">
            <a:gsLst>
              <a:gs pos="81000">
                <a:schemeClr val="tx1">
                  <a:alpha val="14000"/>
                </a:schemeClr>
              </a:gs>
              <a:gs pos="10000">
                <a:srgbClr val="002C47">
                  <a:alpha val="0"/>
                </a:srgbClr>
              </a:gs>
              <a:gs pos="100000">
                <a:schemeClr val="tx1">
                  <a:alpha val="34000"/>
                </a:schemeClr>
              </a:gs>
            </a:gsLst>
            <a:lin ang="20400000" scaled="0"/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/>
          <a:srcRect r="66253"/>
          <a:stretch/>
        </p:blipFill>
        <p:spPr>
          <a:xfrm>
            <a:off x="7498391" y="284"/>
            <a:ext cx="1645609" cy="6857433"/>
          </a:xfrm>
          <a:prstGeom prst="rect">
            <a:avLst/>
          </a:prstGeom>
          <a:effectLst/>
        </p:spPr>
      </p:pic>
      <p:sp>
        <p:nvSpPr>
          <p:cNvPr id="3" name="Content Placeholder 2"/>
          <p:cNvSpPr>
            <a:spLocks noGrp="1"/>
          </p:cNvSpPr>
          <p:nvPr userDrawn="1">
            <p:ph sz="half" idx="1"/>
          </p:nvPr>
        </p:nvSpPr>
        <p:spPr>
          <a:xfrm>
            <a:off x="457200" y="1877012"/>
            <a:ext cx="3619500" cy="392996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 userDrawn="1">
            <p:ph sz="half" idx="2"/>
          </p:nvPr>
        </p:nvSpPr>
        <p:spPr>
          <a:xfrm>
            <a:off x="4305300" y="1877012"/>
            <a:ext cx="3619500" cy="392996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Pentagon 16"/>
          <p:cNvSpPr/>
          <p:nvPr userDrawn="1"/>
        </p:nvSpPr>
        <p:spPr>
          <a:xfrm rot="5400000">
            <a:off x="1731394" y="3439196"/>
            <a:ext cx="4899204" cy="56191"/>
          </a:xfrm>
          <a:prstGeom prst="homePlate">
            <a:avLst/>
          </a:prstGeom>
          <a:gradFill flip="none" rotWithShape="1">
            <a:gsLst>
              <a:gs pos="0">
                <a:srgbClr val="275A99">
                  <a:alpha val="19000"/>
                </a:srgbClr>
              </a:gs>
              <a:gs pos="99000">
                <a:srgbClr val="275A9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2"/>
          <p:cNvSpPr>
            <a:spLocks noGrp="1"/>
          </p:cNvSpPr>
          <p:nvPr userDrawn="1">
            <p:ph type="body" idx="10"/>
          </p:nvPr>
        </p:nvSpPr>
        <p:spPr>
          <a:xfrm>
            <a:off x="457200" y="1085850"/>
            <a:ext cx="3621253" cy="719624"/>
          </a:xfrm>
          <a:prstGeom prst="snip1Rect">
            <a:avLst/>
          </a:prstGeom>
          <a:gradFill flip="none" rotWithShape="1">
            <a:gsLst>
              <a:gs pos="0">
                <a:srgbClr val="004874">
                  <a:lumMod val="93000"/>
                  <a:lumOff val="7000"/>
                </a:srgbClr>
              </a:gs>
              <a:gs pos="99000">
                <a:srgbClr val="002C47"/>
              </a:gs>
            </a:gsLst>
            <a:lin ang="2700000" scaled="1"/>
            <a:tileRect/>
          </a:gradFill>
        </p:spPr>
        <p:txBody>
          <a:bodyPr tIns="0" anchor="ctr" anchorCtr="0">
            <a:normAutofit/>
          </a:bodyPr>
          <a:lstStyle>
            <a:lvl1pPr marL="0" indent="0" algn="ctr">
              <a:lnSpc>
                <a:spcPct val="90000"/>
              </a:lnSpc>
              <a:buNone/>
              <a:defRPr sz="2000" b="0" spc="40" baseline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4"/>
          <p:cNvSpPr>
            <a:spLocks noGrp="1"/>
          </p:cNvSpPr>
          <p:nvPr userDrawn="1">
            <p:ph type="body" sz="quarter" idx="3"/>
          </p:nvPr>
        </p:nvSpPr>
        <p:spPr>
          <a:xfrm>
            <a:off x="4319588" y="1085850"/>
            <a:ext cx="3622675" cy="719624"/>
          </a:xfrm>
          <a:prstGeom prst="snip1Rect">
            <a:avLst/>
          </a:prstGeom>
          <a:gradFill flip="none" rotWithShape="1">
            <a:gsLst>
              <a:gs pos="0">
                <a:srgbClr val="004874">
                  <a:lumMod val="93000"/>
                  <a:lumOff val="7000"/>
                </a:srgbClr>
              </a:gs>
              <a:gs pos="99000">
                <a:srgbClr val="002C47"/>
              </a:gs>
            </a:gsLst>
            <a:lin ang="2700000" scaled="1"/>
            <a:tileRect/>
          </a:gradFill>
        </p:spPr>
        <p:txBody>
          <a:bodyPr tIns="0" anchor="ctr" anchorCtr="0">
            <a:normAutofit/>
          </a:bodyPr>
          <a:lstStyle>
            <a:lvl1pPr marL="0" indent="0" algn="ctr">
              <a:lnSpc>
                <a:spcPct val="90000"/>
              </a:lnSpc>
              <a:buNone/>
              <a:defRPr sz="2000" b="0" spc="40" baseline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457200" y="1872149"/>
            <a:ext cx="36195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>
            <a:off x="4305300" y="1872149"/>
            <a:ext cx="36195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 userDrawn="1"/>
        </p:nvGrpSpPr>
        <p:grpSpPr>
          <a:xfrm flipV="1">
            <a:off x="8515350" y="0"/>
            <a:ext cx="628650" cy="1820427"/>
            <a:chOff x="8515350" y="5037573"/>
            <a:chExt cx="628650" cy="1820427"/>
          </a:xfrm>
        </p:grpSpPr>
        <p:sp>
          <p:nvSpPr>
            <p:cNvPr id="24" name="Isosceles Triangle 23"/>
            <p:cNvSpPr/>
            <p:nvPr userDrawn="1"/>
          </p:nvSpPr>
          <p:spPr>
            <a:xfrm>
              <a:off x="8515350" y="5037573"/>
              <a:ext cx="628650" cy="1820427"/>
            </a:xfrm>
            <a:prstGeom prst="triangle">
              <a:avLst>
                <a:gd name="adj" fmla="val 100000"/>
              </a:avLst>
            </a:prstGeom>
            <a:solidFill>
              <a:srgbClr val="124D95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Isosceles Triangle 24"/>
            <p:cNvSpPr/>
            <p:nvPr userDrawn="1"/>
          </p:nvSpPr>
          <p:spPr>
            <a:xfrm>
              <a:off x="8639494" y="5397070"/>
              <a:ext cx="504505" cy="1460930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Box 25"/>
          <p:cNvSpPr txBox="1"/>
          <p:nvPr userDrawn="1"/>
        </p:nvSpPr>
        <p:spPr>
          <a:xfrm>
            <a:off x="8410574" y="13773"/>
            <a:ext cx="73342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D1979C8-7284-479F-8A15-DF92145F6DDA}" type="slidenum">
              <a:rPr lang="en-US" sz="1700" b="0" spc="40" baseline="0" smtClean="0">
                <a:solidFill>
                  <a:srgbClr val="004874"/>
                </a:solidFill>
                <a:latin typeface="Impact" panose="020B0806030902050204" pitchFamily="34" charset="0"/>
              </a:rPr>
              <a:pPr algn="r"/>
              <a:t>‹#›</a:t>
            </a:fld>
            <a:endParaRPr lang="en-US" sz="1700" b="0" spc="40" baseline="0" dirty="0">
              <a:solidFill>
                <a:srgbClr val="004874"/>
              </a:solidFill>
              <a:latin typeface="Impact" panose="020B0806030902050204" pitchFamily="34" charset="0"/>
            </a:endParaRPr>
          </a:p>
        </p:txBody>
      </p:sp>
      <p:pic>
        <p:nvPicPr>
          <p:cNvPr id="27" name="Picture 26" descr="wrfgps-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7" y="6106511"/>
            <a:ext cx="2230783" cy="754553"/>
          </a:xfrm>
          <a:prstGeom prst="rect">
            <a:avLst/>
          </a:prstGeom>
        </p:spPr>
      </p:pic>
      <p:grpSp>
        <p:nvGrpSpPr>
          <p:cNvPr id="28" name="Group 27"/>
          <p:cNvGrpSpPr/>
          <p:nvPr userDrawn="1"/>
        </p:nvGrpSpPr>
        <p:grpSpPr>
          <a:xfrm rot="10800000" flipH="1" flipV="1">
            <a:off x="8553860" y="5040637"/>
            <a:ext cx="592563" cy="1820427"/>
            <a:chOff x="8515350" y="5037573"/>
            <a:chExt cx="628650" cy="1820427"/>
          </a:xfrm>
        </p:grpSpPr>
        <p:sp>
          <p:nvSpPr>
            <p:cNvPr id="29" name="Isosceles Triangle 28"/>
            <p:cNvSpPr/>
            <p:nvPr userDrawn="1"/>
          </p:nvSpPr>
          <p:spPr>
            <a:xfrm>
              <a:off x="8515350" y="5037573"/>
              <a:ext cx="628650" cy="1820427"/>
            </a:xfrm>
            <a:prstGeom prst="triangle">
              <a:avLst>
                <a:gd name="adj" fmla="val 100000"/>
              </a:avLst>
            </a:prstGeom>
            <a:solidFill>
              <a:srgbClr val="124D95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Isosceles Triangle 29"/>
            <p:cNvSpPr/>
            <p:nvPr userDrawn="1"/>
          </p:nvSpPr>
          <p:spPr>
            <a:xfrm>
              <a:off x="8639494" y="5397070"/>
              <a:ext cx="504505" cy="1460930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20535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 userDrawn="1"/>
        </p:nvGrpSpPr>
        <p:grpSpPr>
          <a:xfrm>
            <a:off x="0" y="991981"/>
            <a:ext cx="9144000" cy="5104019"/>
            <a:chOff x="0" y="991981"/>
            <a:chExt cx="9144000" cy="4951619"/>
          </a:xfrm>
        </p:grpSpPr>
        <p:sp>
          <p:nvSpPr>
            <p:cNvPr id="20" name="Rectangle 19"/>
            <p:cNvSpPr/>
            <p:nvPr userDrawn="1"/>
          </p:nvSpPr>
          <p:spPr>
            <a:xfrm>
              <a:off x="0" y="991981"/>
              <a:ext cx="9144000" cy="4951619"/>
            </a:xfrm>
            <a:prstGeom prst="rect">
              <a:avLst/>
            </a:prstGeom>
            <a:solidFill>
              <a:srgbClr val="275A99">
                <a:alpha val="16000"/>
              </a:srgb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0" y="1017198"/>
              <a:ext cx="9144000" cy="4901184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90000">
                  <a:srgbClr val="F6F6F6"/>
                </a:gs>
                <a:gs pos="72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600000" scaled="0"/>
              <a:tileRect/>
            </a:gra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/>
          <p:cNvSpPr/>
          <p:nvPr userDrawn="1"/>
        </p:nvSpPr>
        <p:spPr>
          <a:xfrm>
            <a:off x="5882795" y="6070006"/>
            <a:ext cx="2438400" cy="787994"/>
          </a:xfrm>
          <a:prstGeom prst="rect">
            <a:avLst/>
          </a:prstGeom>
          <a:gradFill flip="none" rotWithShape="1">
            <a:gsLst>
              <a:gs pos="55720">
                <a:srgbClr val="002C47">
                  <a:alpha val="11000"/>
                </a:srgbClr>
              </a:gs>
              <a:gs pos="10000">
                <a:srgbClr val="002C47">
                  <a:alpha val="0"/>
                </a:srgbClr>
              </a:gs>
              <a:gs pos="100000">
                <a:srgbClr val="002C47">
                  <a:alpha val="34000"/>
                </a:srgbClr>
              </a:gs>
            </a:gsLst>
            <a:lin ang="600000" scaled="0"/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6474454" y="-1933"/>
            <a:ext cx="2047874" cy="1019623"/>
          </a:xfrm>
          <a:prstGeom prst="rect">
            <a:avLst/>
          </a:prstGeom>
          <a:gradFill flip="none" rotWithShape="1">
            <a:gsLst>
              <a:gs pos="81000">
                <a:schemeClr val="tx1">
                  <a:alpha val="14000"/>
                </a:schemeClr>
              </a:gs>
              <a:gs pos="10000">
                <a:srgbClr val="002C47">
                  <a:alpha val="0"/>
                </a:srgbClr>
              </a:gs>
              <a:gs pos="100000">
                <a:schemeClr val="tx1">
                  <a:alpha val="34000"/>
                </a:schemeClr>
              </a:gs>
            </a:gsLst>
            <a:lin ang="20400000" scaled="0"/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2"/>
          <a:srcRect r="66253"/>
          <a:stretch/>
        </p:blipFill>
        <p:spPr>
          <a:xfrm>
            <a:off x="7498391" y="284"/>
            <a:ext cx="1645609" cy="6857433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 userDrawn="1">
            <p:ph type="title"/>
          </p:nvPr>
        </p:nvSpPr>
        <p:spPr/>
        <p:txBody>
          <a:bodyPr>
            <a:normAutofit/>
          </a:bodyPr>
          <a:lstStyle>
            <a:lvl1pPr>
              <a:defRPr sz="3800" spc="40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22" name="Group 21"/>
          <p:cNvGrpSpPr/>
          <p:nvPr userDrawn="1"/>
        </p:nvGrpSpPr>
        <p:grpSpPr>
          <a:xfrm flipV="1">
            <a:off x="8515350" y="0"/>
            <a:ext cx="628650" cy="1820427"/>
            <a:chOff x="8515350" y="5037573"/>
            <a:chExt cx="628650" cy="1820427"/>
          </a:xfrm>
        </p:grpSpPr>
        <p:sp>
          <p:nvSpPr>
            <p:cNvPr id="23" name="Isosceles Triangle 22"/>
            <p:cNvSpPr/>
            <p:nvPr userDrawn="1"/>
          </p:nvSpPr>
          <p:spPr>
            <a:xfrm>
              <a:off x="8515350" y="5037573"/>
              <a:ext cx="628650" cy="1820427"/>
            </a:xfrm>
            <a:prstGeom prst="triangle">
              <a:avLst>
                <a:gd name="adj" fmla="val 100000"/>
              </a:avLst>
            </a:prstGeom>
            <a:solidFill>
              <a:srgbClr val="124D95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Isosceles Triangle 23"/>
            <p:cNvSpPr/>
            <p:nvPr userDrawn="1"/>
          </p:nvSpPr>
          <p:spPr>
            <a:xfrm>
              <a:off x="8639494" y="5397070"/>
              <a:ext cx="504505" cy="1460930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TextBox 24"/>
          <p:cNvSpPr txBox="1"/>
          <p:nvPr userDrawn="1"/>
        </p:nvSpPr>
        <p:spPr>
          <a:xfrm>
            <a:off x="8410574" y="13773"/>
            <a:ext cx="73342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D1979C8-7284-479F-8A15-DF92145F6DDA}" type="slidenum">
              <a:rPr lang="en-US" sz="1700" b="0" spc="40" baseline="0" smtClean="0">
                <a:solidFill>
                  <a:srgbClr val="004874"/>
                </a:solidFill>
                <a:latin typeface="Impact" panose="020B0806030902050204" pitchFamily="34" charset="0"/>
              </a:rPr>
              <a:pPr algn="r"/>
              <a:t>‹#›</a:t>
            </a:fld>
            <a:endParaRPr lang="en-US" sz="1700" b="0" spc="40" baseline="0" dirty="0">
              <a:solidFill>
                <a:srgbClr val="004874"/>
              </a:solidFill>
              <a:latin typeface="Impact" panose="020B0806030902050204" pitchFamily="34" charset="0"/>
            </a:endParaRPr>
          </a:p>
        </p:txBody>
      </p:sp>
      <p:pic>
        <p:nvPicPr>
          <p:cNvPr id="26" name="Picture 25" descr="wrfgps-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7" y="6106511"/>
            <a:ext cx="2230783" cy="754553"/>
          </a:xfrm>
          <a:prstGeom prst="rect">
            <a:avLst/>
          </a:prstGeom>
        </p:spPr>
      </p:pic>
      <p:grpSp>
        <p:nvGrpSpPr>
          <p:cNvPr id="27" name="Group 26"/>
          <p:cNvGrpSpPr/>
          <p:nvPr userDrawn="1"/>
        </p:nvGrpSpPr>
        <p:grpSpPr>
          <a:xfrm rot="10800000" flipH="1" flipV="1">
            <a:off x="8553860" y="5040637"/>
            <a:ext cx="592563" cy="1820427"/>
            <a:chOff x="8515350" y="5037573"/>
            <a:chExt cx="628650" cy="1820427"/>
          </a:xfrm>
        </p:grpSpPr>
        <p:sp>
          <p:nvSpPr>
            <p:cNvPr id="28" name="Isosceles Triangle 27"/>
            <p:cNvSpPr/>
            <p:nvPr userDrawn="1"/>
          </p:nvSpPr>
          <p:spPr>
            <a:xfrm>
              <a:off x="8515350" y="5037573"/>
              <a:ext cx="628650" cy="1820427"/>
            </a:xfrm>
            <a:prstGeom prst="triangle">
              <a:avLst>
                <a:gd name="adj" fmla="val 100000"/>
              </a:avLst>
            </a:prstGeom>
            <a:solidFill>
              <a:srgbClr val="124D95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Isosceles Triangle 28"/>
            <p:cNvSpPr/>
            <p:nvPr userDrawn="1"/>
          </p:nvSpPr>
          <p:spPr>
            <a:xfrm>
              <a:off x="8639494" y="5397070"/>
              <a:ext cx="504505" cy="1460930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46989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rfgps-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7" y="6106511"/>
            <a:ext cx="2230783" cy="75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205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0" y="991981"/>
            <a:ext cx="9144000" cy="5104019"/>
            <a:chOff x="0" y="991981"/>
            <a:chExt cx="9144000" cy="4951619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991981"/>
              <a:ext cx="9144000" cy="4951619"/>
            </a:xfrm>
            <a:prstGeom prst="rect">
              <a:avLst/>
            </a:prstGeom>
            <a:solidFill>
              <a:srgbClr val="275A99">
                <a:alpha val="16000"/>
              </a:srgb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0" y="1017198"/>
              <a:ext cx="9144000" cy="4901184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90000">
                  <a:srgbClr val="F6F6F6"/>
                </a:gs>
                <a:gs pos="72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600000" scaled="0"/>
              <a:tileRect/>
            </a:gra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ectangle 4"/>
          <p:cNvSpPr/>
          <p:nvPr userDrawn="1"/>
        </p:nvSpPr>
        <p:spPr>
          <a:xfrm>
            <a:off x="5882795" y="6070006"/>
            <a:ext cx="2438400" cy="787994"/>
          </a:xfrm>
          <a:prstGeom prst="rect">
            <a:avLst/>
          </a:prstGeom>
          <a:gradFill flip="none" rotWithShape="1">
            <a:gsLst>
              <a:gs pos="55720">
                <a:srgbClr val="002C47">
                  <a:alpha val="11000"/>
                </a:srgbClr>
              </a:gs>
              <a:gs pos="10000">
                <a:srgbClr val="002C47">
                  <a:alpha val="0"/>
                </a:srgbClr>
              </a:gs>
              <a:gs pos="100000">
                <a:srgbClr val="002C47">
                  <a:alpha val="34000"/>
                </a:srgbClr>
              </a:gs>
            </a:gsLst>
            <a:lin ang="600000" scaled="0"/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6474454" y="-1933"/>
            <a:ext cx="2047874" cy="1019623"/>
          </a:xfrm>
          <a:prstGeom prst="rect">
            <a:avLst/>
          </a:prstGeom>
          <a:gradFill flip="none" rotWithShape="1">
            <a:gsLst>
              <a:gs pos="81000">
                <a:schemeClr val="tx1">
                  <a:alpha val="14000"/>
                </a:schemeClr>
              </a:gs>
              <a:gs pos="10000">
                <a:srgbClr val="002C47">
                  <a:alpha val="0"/>
                </a:srgbClr>
              </a:gs>
              <a:gs pos="100000">
                <a:schemeClr val="tx1">
                  <a:alpha val="34000"/>
                </a:schemeClr>
              </a:gs>
            </a:gsLst>
            <a:lin ang="20400000" scaled="0"/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r="66253"/>
          <a:stretch/>
        </p:blipFill>
        <p:spPr>
          <a:xfrm>
            <a:off x="7498391" y="284"/>
            <a:ext cx="1645609" cy="6857433"/>
          </a:xfrm>
          <a:prstGeom prst="rect">
            <a:avLst/>
          </a:prstGeom>
          <a:effectLst/>
        </p:spPr>
      </p:pic>
      <p:grpSp>
        <p:nvGrpSpPr>
          <p:cNvPr id="10" name="Group 9"/>
          <p:cNvGrpSpPr/>
          <p:nvPr userDrawn="1"/>
        </p:nvGrpSpPr>
        <p:grpSpPr>
          <a:xfrm flipV="1">
            <a:off x="8515350" y="0"/>
            <a:ext cx="628650" cy="1820427"/>
            <a:chOff x="8515350" y="5037573"/>
            <a:chExt cx="628650" cy="1820427"/>
          </a:xfrm>
        </p:grpSpPr>
        <p:sp>
          <p:nvSpPr>
            <p:cNvPr id="11" name="Isosceles Triangle 10"/>
            <p:cNvSpPr/>
            <p:nvPr userDrawn="1"/>
          </p:nvSpPr>
          <p:spPr>
            <a:xfrm>
              <a:off x="8515350" y="5037573"/>
              <a:ext cx="628650" cy="1820427"/>
            </a:xfrm>
            <a:prstGeom prst="triangle">
              <a:avLst>
                <a:gd name="adj" fmla="val 100000"/>
              </a:avLst>
            </a:prstGeom>
            <a:solidFill>
              <a:srgbClr val="124D95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Isosceles Triangle 11"/>
            <p:cNvSpPr/>
            <p:nvPr userDrawn="1"/>
          </p:nvSpPr>
          <p:spPr>
            <a:xfrm>
              <a:off x="8639494" y="5397070"/>
              <a:ext cx="504505" cy="1460930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/>
          <p:cNvSpPr txBox="1"/>
          <p:nvPr userDrawn="1"/>
        </p:nvSpPr>
        <p:spPr>
          <a:xfrm>
            <a:off x="8410574" y="13773"/>
            <a:ext cx="73342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D1979C8-7284-479F-8A15-DF92145F6DDA}" type="slidenum">
              <a:rPr lang="en-US" sz="1700" b="0" spc="40" baseline="0" smtClean="0">
                <a:solidFill>
                  <a:srgbClr val="004874"/>
                </a:solidFill>
                <a:latin typeface="Impact" panose="020B0806030902050204" pitchFamily="34" charset="0"/>
              </a:rPr>
              <a:pPr algn="r"/>
              <a:t>‹#›</a:t>
            </a:fld>
            <a:endParaRPr lang="en-US" sz="1700" b="0" spc="40" baseline="0" dirty="0">
              <a:solidFill>
                <a:srgbClr val="004874"/>
              </a:solidFill>
              <a:latin typeface="Impact" panose="020B0806030902050204" pitchFamily="34" charset="0"/>
            </a:endParaRPr>
          </a:p>
        </p:txBody>
      </p:sp>
      <p:pic>
        <p:nvPicPr>
          <p:cNvPr id="14" name="Picture 13" descr="wrfgps-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7" y="6106511"/>
            <a:ext cx="2230783" cy="754553"/>
          </a:xfrm>
          <a:prstGeom prst="rect">
            <a:avLst/>
          </a:prstGeom>
        </p:spPr>
      </p:pic>
      <p:grpSp>
        <p:nvGrpSpPr>
          <p:cNvPr id="15" name="Group 14"/>
          <p:cNvGrpSpPr/>
          <p:nvPr userDrawn="1"/>
        </p:nvGrpSpPr>
        <p:grpSpPr>
          <a:xfrm rot="10800000" flipH="1" flipV="1">
            <a:off x="8553860" y="5040637"/>
            <a:ext cx="592563" cy="1820427"/>
            <a:chOff x="8515350" y="5037573"/>
            <a:chExt cx="628650" cy="1820427"/>
          </a:xfrm>
        </p:grpSpPr>
        <p:sp>
          <p:nvSpPr>
            <p:cNvPr id="16" name="Isosceles Triangle 15"/>
            <p:cNvSpPr/>
            <p:nvPr userDrawn="1"/>
          </p:nvSpPr>
          <p:spPr>
            <a:xfrm>
              <a:off x="8515350" y="5037573"/>
              <a:ext cx="628650" cy="1820427"/>
            </a:xfrm>
            <a:prstGeom prst="triangle">
              <a:avLst>
                <a:gd name="adj" fmla="val 100000"/>
              </a:avLst>
            </a:prstGeom>
            <a:solidFill>
              <a:srgbClr val="124D95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Isosceles Triangle 16"/>
            <p:cNvSpPr/>
            <p:nvPr userDrawn="1"/>
          </p:nvSpPr>
          <p:spPr>
            <a:xfrm>
              <a:off x="8639494" y="5397070"/>
              <a:ext cx="504505" cy="1460930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54068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T-Background.png"/>
          <p:cNvPicPr>
            <a:picLocks noChangeAspect="1"/>
          </p:cNvPicPr>
          <p:nvPr/>
        </p:nvPicPr>
        <p:blipFill rotWithShape="1">
          <a:blip r:embed="rId24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" b="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17489"/>
            <a:ext cx="6908800" cy="7744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9470"/>
            <a:ext cx="6908800" cy="465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5"/>
          <a:srcRect r="66253"/>
          <a:stretch/>
        </p:blipFill>
        <p:spPr>
          <a:xfrm>
            <a:off x="7498391" y="284"/>
            <a:ext cx="1645609" cy="6857433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 flipV="1">
            <a:off x="8515350" y="0"/>
            <a:ext cx="628650" cy="1820427"/>
            <a:chOff x="8515350" y="5037573"/>
            <a:chExt cx="628650" cy="1820427"/>
          </a:xfrm>
        </p:grpSpPr>
        <p:sp>
          <p:nvSpPr>
            <p:cNvPr id="16" name="Isosceles Triangle 15"/>
            <p:cNvSpPr/>
            <p:nvPr userDrawn="1"/>
          </p:nvSpPr>
          <p:spPr>
            <a:xfrm>
              <a:off x="8515350" y="5037573"/>
              <a:ext cx="628650" cy="1820427"/>
            </a:xfrm>
            <a:prstGeom prst="triangle">
              <a:avLst>
                <a:gd name="adj" fmla="val 100000"/>
              </a:avLst>
            </a:prstGeom>
            <a:solidFill>
              <a:srgbClr val="124D95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Isosceles Triangle 16"/>
            <p:cNvSpPr/>
            <p:nvPr userDrawn="1"/>
          </p:nvSpPr>
          <p:spPr>
            <a:xfrm>
              <a:off x="8639494" y="5397070"/>
              <a:ext cx="504505" cy="1460930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8410574" y="13773"/>
            <a:ext cx="73342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D1979C8-7284-479F-8A15-DF92145F6DDA}" type="slidenum">
              <a:rPr lang="en-US" sz="1700" b="0" spc="40" baseline="0" smtClean="0">
                <a:solidFill>
                  <a:srgbClr val="004874"/>
                </a:solidFill>
                <a:latin typeface="Impact" panose="020B0806030902050204" pitchFamily="34" charset="0"/>
              </a:rPr>
              <a:pPr algn="r"/>
              <a:t>‹#›</a:t>
            </a:fld>
            <a:endParaRPr lang="en-US" sz="1700" b="0" spc="40" baseline="0" dirty="0">
              <a:solidFill>
                <a:srgbClr val="004874"/>
              </a:solidFill>
              <a:latin typeface="Impact" panose="020B080603090205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 rot="10800000" flipH="1" flipV="1">
            <a:off x="8553860" y="5040637"/>
            <a:ext cx="592563" cy="1820427"/>
            <a:chOff x="8515350" y="5037573"/>
            <a:chExt cx="628650" cy="1820427"/>
          </a:xfrm>
        </p:grpSpPr>
        <p:sp>
          <p:nvSpPr>
            <p:cNvPr id="11" name="Isosceles Triangle 10"/>
            <p:cNvSpPr/>
            <p:nvPr userDrawn="1"/>
          </p:nvSpPr>
          <p:spPr>
            <a:xfrm>
              <a:off x="8515350" y="5037573"/>
              <a:ext cx="628650" cy="1820427"/>
            </a:xfrm>
            <a:prstGeom prst="triangle">
              <a:avLst>
                <a:gd name="adj" fmla="val 100000"/>
              </a:avLst>
            </a:prstGeom>
            <a:solidFill>
              <a:srgbClr val="124D95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Isosceles Triangle 11"/>
            <p:cNvSpPr/>
            <p:nvPr userDrawn="1"/>
          </p:nvSpPr>
          <p:spPr>
            <a:xfrm>
              <a:off x="8639494" y="5397070"/>
              <a:ext cx="504505" cy="1460930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1200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49" r:id="rId2"/>
    <p:sldLayoutId id="2147483651" r:id="rId3"/>
    <p:sldLayoutId id="2147483650" r:id="rId4"/>
    <p:sldLayoutId id="2147483652" r:id="rId5"/>
    <p:sldLayoutId id="2147483660" r:id="rId6"/>
    <p:sldLayoutId id="2147483654" r:id="rId7"/>
    <p:sldLayoutId id="2147483655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9" r:id="rId15"/>
    <p:sldLayoutId id="2147483673" r:id="rId16"/>
    <p:sldLayoutId id="2147483674" r:id="rId17"/>
    <p:sldLayoutId id="2147483670" r:id="rId18"/>
    <p:sldLayoutId id="2147483668" r:id="rId19"/>
    <p:sldLayoutId id="2147483667" r:id="rId20"/>
    <p:sldLayoutId id="2147483671" r:id="rId21"/>
    <p:sldLayoutId id="2147483672" r:id="rId22"/>
  </p:sldLayoutIdLst>
  <p:txStyles>
    <p:titleStyle>
      <a:lvl1pPr algn="l" defTabSz="457200" rtl="0" eaLnBrk="1" latinLnBrk="0" hangingPunct="1">
        <a:lnSpc>
          <a:spcPct val="85000"/>
        </a:lnSpc>
        <a:spcBef>
          <a:spcPct val="0"/>
        </a:spcBef>
        <a:buNone/>
        <a:defRPr sz="3800" b="0" i="0" u="none" kern="1200" cap="small" spc="40" baseline="0">
          <a:gradFill>
            <a:gsLst>
              <a:gs pos="0">
                <a:srgbClr val="004874"/>
              </a:gs>
              <a:gs pos="100000">
                <a:srgbClr val="041F36"/>
              </a:gs>
            </a:gsLst>
            <a:lin ang="5400000" scaled="1"/>
          </a:gradFill>
          <a:latin typeface="Impact" panose="020B0806030902050204" pitchFamily="34" charset="0"/>
          <a:ea typeface="+mj-ea"/>
          <a:cs typeface="Impact" panose="020B080603090205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752832"/>
        </a:buClr>
        <a:buFont typeface="Wingdings" panose="05000000000000000000" pitchFamily="2" charset="2"/>
        <a:buChar char="Ø"/>
        <a:defRPr sz="30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752832"/>
        </a:buClr>
        <a:buFont typeface="Arial" panose="020B0604020202020204" pitchFamily="34" charset="0"/>
        <a:buChar char="•"/>
        <a:defRPr sz="26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752832"/>
        </a:buClr>
        <a:buFont typeface="Myriad Pro" panose="020B0503030403020204" pitchFamily="34" charset="0"/>
        <a:buChar char="–"/>
        <a:defRPr sz="22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75283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752832"/>
        </a:buClr>
        <a:buFont typeface="Arial"/>
        <a:buChar char="»"/>
        <a:defRPr sz="18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7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h1breadytowork.workforcegps.org/resources/browse?id=6D5C7D4E1AE94398A0687C529EA4E160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h1breadytowork.workforcegps.org/resources/2015/05/13/13/06/H-1B-Ready-to-Work-Performance-Reporting-Handbook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orkforcegps.org/events/2015/01/29/12/18/H-1B_Ready_to_Work_Grantees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9.xml"/><Relationship Id="rId6" Type="http://schemas.openxmlformats.org/officeDocument/2006/relationships/hyperlink" Target="https://h1breadytowork.workforcegps.org/" TargetMode="External"/><Relationship Id="rId5" Type="http://schemas.openxmlformats.org/officeDocument/2006/relationships/hyperlink" Target="https://www.linkedin.com/groups/H-1B-Ready-Work-RTW-7018078/about" TargetMode="External"/><Relationship Id="rId4" Type="http://schemas.openxmlformats.org/officeDocument/2006/relationships/hyperlink" Target="https://www.workforcegps.org/resources/2016/04/11/08/23/Ready_to_Work_Grant_HUB_tutorials" TargetMode="Externa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59110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The Value of Performance Reporting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777" y="1037432"/>
            <a:ext cx="7452911" cy="4654617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400" b="1" dirty="0"/>
              <a:t>Performance data is used to: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Illustrate Success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Show Continuous Improvement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Promote your Programs for Employer and Partner Engagement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Ensure Sustainability and Evaluate Effectiveness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Identify Areas for Opportunity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219200" y="5636965"/>
            <a:ext cx="7924800" cy="10667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Great Programs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2000" dirty="0">
                <a:latin typeface="+mn-lt"/>
              </a:rPr>
              <a:t>+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Great Data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2000" dirty="0">
                <a:latin typeface="+mn-lt"/>
              </a:rPr>
              <a:t>+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Great   Outcomes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2000" dirty="0">
                <a:latin typeface="+mn-lt"/>
              </a:rPr>
              <a:t>= 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sz="2000" b="1" dirty="0">
                <a:latin typeface="+mn-lt"/>
              </a:rPr>
              <a:t>Greater Success for American  Workers!</a:t>
            </a:r>
          </a:p>
        </p:txBody>
      </p:sp>
    </p:spTree>
    <p:extLst>
      <p:ext uri="{BB962C8B-B14F-4D97-AF65-F5344CB8AC3E}">
        <p14:creationId xmlns:p14="http://schemas.microsoft.com/office/powerpoint/2010/main" val="2423746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Data- Driven Decision Making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86710"/>
            <a:ext cx="5257800" cy="4654617"/>
          </a:xfrm>
        </p:spPr>
        <p:txBody>
          <a:bodyPr/>
          <a:lstStyle/>
          <a:p>
            <a:pPr algn="r"/>
            <a:r>
              <a:rPr lang="en-US" dirty="0"/>
              <a:t>Grantee Assessment</a:t>
            </a:r>
          </a:p>
          <a:p>
            <a:pPr marL="0" indent="0" algn="r">
              <a:buNone/>
            </a:pPr>
            <a:endParaRPr lang="en-US" dirty="0"/>
          </a:p>
          <a:p>
            <a:pPr marL="0" indent="0" algn="r">
              <a:buNone/>
            </a:pPr>
            <a:endParaRPr lang="en-US" dirty="0"/>
          </a:p>
          <a:p>
            <a:pPr algn="r"/>
            <a:r>
              <a:rPr lang="en-US" dirty="0"/>
              <a:t>Program Analysis</a:t>
            </a:r>
          </a:p>
          <a:p>
            <a:pPr algn="r"/>
            <a:endParaRPr lang="en-US" dirty="0"/>
          </a:p>
          <a:p>
            <a:pPr algn="r"/>
            <a:endParaRPr lang="en-US" dirty="0"/>
          </a:p>
          <a:p>
            <a:pPr algn="r"/>
            <a:r>
              <a:rPr lang="en-US" dirty="0"/>
              <a:t>Performance Achievement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242219511"/>
              </p:ext>
            </p:extLst>
          </p:nvPr>
        </p:nvGraphicFramePr>
        <p:xfrm>
          <a:off x="4320540" y="502920"/>
          <a:ext cx="3977640" cy="617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-304800" y="1144381"/>
            <a:ext cx="6908800" cy="7744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800" b="0" i="0" kern="1200" cap="small" spc="40" baseline="0">
                <a:gradFill flip="none" rotWithShape="1"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  <a:tileRect/>
                </a:gradFill>
                <a:latin typeface="Impact" panose="020B0806030902050204" pitchFamily="34" charset="0"/>
                <a:ea typeface="+mj-ea"/>
                <a:cs typeface="Impact" panose="020B0806030902050204" pitchFamily="34" charset="0"/>
              </a:defRPr>
            </a:lvl1pPr>
          </a:lstStyle>
          <a:p>
            <a:r>
              <a:rPr lang="en-US" dirty="0"/>
              <a:t>		</a:t>
            </a:r>
            <a:r>
              <a:rPr lang="en-US" sz="3600" b="1" dirty="0">
                <a:latin typeface="+mn-lt"/>
              </a:rPr>
              <a:t>Map in Your Glove Box</a:t>
            </a:r>
          </a:p>
        </p:txBody>
      </p:sp>
    </p:spTree>
    <p:extLst>
      <p:ext uri="{BB962C8B-B14F-4D97-AF65-F5344CB8AC3E}">
        <p14:creationId xmlns:p14="http://schemas.microsoft.com/office/powerpoint/2010/main" val="2989253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Quarterly Stoplight Q’s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b="1" dirty="0"/>
              <a:t>It’s </a:t>
            </a:r>
            <a:r>
              <a:rPr lang="en-US" b="1" dirty="0">
                <a:solidFill>
                  <a:srgbClr val="FF0000"/>
                </a:solidFill>
              </a:rPr>
              <a:t>OK</a:t>
            </a:r>
            <a:r>
              <a:rPr lang="en-US" b="1" dirty="0"/>
              <a:t> to Ask For Directions!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What should you already know?</a:t>
            </a:r>
          </a:p>
          <a:p>
            <a:pPr>
              <a:lnSpc>
                <a:spcPct val="150000"/>
              </a:lnSpc>
            </a:pPr>
            <a:r>
              <a:rPr lang="en-US" dirty="0"/>
              <a:t>What are your target outcomes?</a:t>
            </a:r>
          </a:p>
          <a:p>
            <a:pPr>
              <a:lnSpc>
                <a:spcPct val="150000"/>
              </a:lnSpc>
            </a:pPr>
            <a:r>
              <a:rPr lang="en-US" dirty="0"/>
              <a:t>How is your performance to date?</a:t>
            </a:r>
          </a:p>
          <a:p>
            <a:pPr>
              <a:lnSpc>
                <a:spcPct val="150000"/>
              </a:lnSpc>
            </a:pPr>
            <a:r>
              <a:rPr lang="en-US" dirty="0"/>
              <a:t>What else do you need to know?</a:t>
            </a:r>
          </a:p>
        </p:txBody>
      </p:sp>
      <p:pic>
        <p:nvPicPr>
          <p:cNvPr id="1028" name="Picture 4" descr="C:\Users\Harlins.Angel.Y\AppData\Local\Microsoft\Windows\Temporary Internet Files\Content.IE5\R0UQ1JN2\Directions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508" y="4230571"/>
            <a:ext cx="2173667" cy="1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8646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Participant Polling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We review our performance data…</a:t>
            </a:r>
          </a:p>
          <a:p>
            <a:pPr marL="0" indent="0">
              <a:buNone/>
            </a:pPr>
            <a:r>
              <a:rPr lang="en-US" sz="2400" dirty="0"/>
              <a:t>(Select which answer is most applicable)</a:t>
            </a:r>
          </a:p>
          <a:p>
            <a:pPr marL="0" indent="0">
              <a:buNone/>
            </a:pPr>
            <a:endParaRPr lang="en-US" sz="24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Every day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Every month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Quarterly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Annually</a:t>
            </a:r>
          </a:p>
        </p:txBody>
      </p:sp>
    </p:spTree>
    <p:extLst>
      <p:ext uri="{BB962C8B-B14F-4D97-AF65-F5344CB8AC3E}">
        <p14:creationId xmlns:p14="http://schemas.microsoft.com/office/powerpoint/2010/main" val="12340185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Data 	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Process Indicator Tool</a:t>
            </a:r>
          </a:p>
        </p:txBody>
      </p:sp>
    </p:spTree>
    <p:extLst>
      <p:ext uri="{BB962C8B-B14F-4D97-AF65-F5344CB8AC3E}">
        <p14:creationId xmlns:p14="http://schemas.microsoft.com/office/powerpoint/2010/main" val="5824513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Performance Progress Check- Point Tool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11" y="794038"/>
            <a:ext cx="7151427" cy="5303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795821" y="5810291"/>
            <a:ext cx="754743" cy="24674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9137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Performance Progress Check- Point Tool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789214"/>
            <a:ext cx="7289800" cy="5308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721178" y="5891540"/>
            <a:ext cx="604157" cy="24674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4339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Performance Progress Check-Point Tool - Output 1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8202053"/>
              </p:ext>
            </p:extLst>
          </p:nvPr>
        </p:nvGraphicFramePr>
        <p:xfrm>
          <a:off x="127000" y="1021080"/>
          <a:ext cx="3774440" cy="27508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5560025"/>
              </p:ext>
            </p:extLst>
          </p:nvPr>
        </p:nvGraphicFramePr>
        <p:xfrm>
          <a:off x="3291840" y="3291840"/>
          <a:ext cx="3108960" cy="3566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0304014"/>
              </p:ext>
            </p:extLst>
          </p:nvPr>
        </p:nvGraphicFramePr>
        <p:xfrm>
          <a:off x="6312217" y="1005840"/>
          <a:ext cx="2831783" cy="46595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8225530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Performance Progress Check- Point Tool- Output 2</a:t>
            </a:r>
          </a:p>
        </p:txBody>
      </p:sp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74518"/>
            <a:ext cx="9144000" cy="2857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35825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Performance Progress Check- Point Tool- Output 3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9845856"/>
              </p:ext>
            </p:extLst>
          </p:nvPr>
        </p:nvGraphicFramePr>
        <p:xfrm>
          <a:off x="1" y="1269242"/>
          <a:ext cx="4145280" cy="23883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2321528"/>
              </p:ext>
            </p:extLst>
          </p:nvPr>
        </p:nvGraphicFramePr>
        <p:xfrm>
          <a:off x="4267200" y="1280994"/>
          <a:ext cx="4038600" cy="23766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8971880"/>
              </p:ext>
            </p:extLst>
          </p:nvPr>
        </p:nvGraphicFramePr>
        <p:xfrm>
          <a:off x="1714500" y="3644900"/>
          <a:ext cx="5219700" cy="22928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664878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2981" y="1280052"/>
            <a:ext cx="4980609" cy="1470025"/>
          </a:xfrm>
        </p:spPr>
        <p:txBody>
          <a:bodyPr/>
          <a:lstStyle/>
          <a:p>
            <a:r>
              <a:rPr lang="en-US" dirty="0"/>
              <a:t>H1-B Ready to Work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6660" y="2804462"/>
            <a:ext cx="5515340" cy="1373838"/>
          </a:xfrm>
        </p:spPr>
        <p:txBody>
          <a:bodyPr>
            <a:normAutofit/>
          </a:bodyPr>
          <a:lstStyle/>
          <a:p>
            <a:r>
              <a:rPr lang="en-US" sz="2400" dirty="0"/>
              <a:t>Data-Driven Decision Making: Tools to Review and Manage Performance Webinar!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2"/>
          </p:nvPr>
        </p:nvSpPr>
        <p:spPr/>
        <p:txBody>
          <a:bodyPr/>
          <a:lstStyle/>
          <a:p>
            <a:r>
              <a:rPr lang="en-US" dirty="0"/>
              <a:t>H-1 B Ready to Work Grants</a:t>
            </a:r>
          </a:p>
        </p:txBody>
      </p:sp>
    </p:spTree>
    <p:extLst>
      <p:ext uri="{BB962C8B-B14F-4D97-AF65-F5344CB8AC3E}">
        <p14:creationId xmlns:p14="http://schemas.microsoft.com/office/powerpoint/2010/main" val="4030764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00400" y="441960"/>
            <a:ext cx="4511040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0223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H-1B RTW Grants Program Outcomes </a:t>
            </a:r>
            <a:br>
              <a:rPr lang="en-US" dirty="0"/>
            </a:br>
            <a:r>
              <a:rPr lang="en-US" dirty="0"/>
              <a:t>Quarter Ending 3.31.16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graphicFrame>
        <p:nvGraphicFramePr>
          <p:cNvPr id="4" name="Diagram 3">
            <a:hlinkClick r:id="" action="ppaction://hlinkshowjump?jump=nextslide" highlightClick="1"/>
          </p:cNvPr>
          <p:cNvGraphicFramePr/>
          <p:nvPr>
            <p:extLst>
              <p:ext uri="{D42A27DB-BD31-4B8C-83A1-F6EECF244321}">
                <p14:modId xmlns:p14="http://schemas.microsoft.com/office/powerpoint/2010/main" val="4207440263"/>
              </p:ext>
            </p:extLst>
          </p:nvPr>
        </p:nvGraphicFramePr>
        <p:xfrm>
          <a:off x="0" y="4673030"/>
          <a:ext cx="8877300" cy="144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7423202"/>
              </p:ext>
            </p:extLst>
          </p:nvPr>
        </p:nvGraphicFramePr>
        <p:xfrm>
          <a:off x="1569492" y="1146411"/>
          <a:ext cx="5404513" cy="3684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398343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RTW Grants to Date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9470"/>
            <a:ext cx="6908800" cy="4936497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b="1" dirty="0">
                <a:solidFill>
                  <a:schemeClr val="tx1"/>
                </a:solidFill>
              </a:rPr>
              <a:t>Performance Accomplishments to Date- Quarter ending March 31, 2016 </a:t>
            </a:r>
          </a:p>
          <a:p>
            <a:pPr>
              <a:spcBef>
                <a:spcPts val="600"/>
              </a:spcBef>
            </a:pPr>
            <a:r>
              <a:rPr lang="en-US" sz="2600" dirty="0">
                <a:solidFill>
                  <a:schemeClr val="tx1"/>
                </a:solidFill>
              </a:rPr>
              <a:t>5,233 participants served</a:t>
            </a:r>
          </a:p>
          <a:p>
            <a:pPr lvl="1">
              <a:spcBef>
                <a:spcPts val="600"/>
              </a:spcBef>
            </a:pPr>
            <a:r>
              <a:rPr lang="en-US" sz="2200" dirty="0">
                <a:solidFill>
                  <a:schemeClr val="tx1"/>
                </a:solidFill>
              </a:rPr>
              <a:t>4,760 are LTU</a:t>
            </a:r>
          </a:p>
          <a:p>
            <a:pPr>
              <a:spcBef>
                <a:spcPts val="600"/>
              </a:spcBef>
            </a:pPr>
            <a:r>
              <a:rPr lang="en-US" sz="2600" dirty="0">
                <a:solidFill>
                  <a:schemeClr val="tx1"/>
                </a:solidFill>
              </a:rPr>
              <a:t>2,509 participants began job training and education services</a:t>
            </a:r>
          </a:p>
          <a:p>
            <a:pPr lvl="1">
              <a:spcBef>
                <a:spcPts val="600"/>
              </a:spcBef>
            </a:pPr>
            <a:r>
              <a:rPr lang="en-US" sz="2200" dirty="0">
                <a:solidFill>
                  <a:schemeClr val="tx1"/>
                </a:solidFill>
              </a:rPr>
              <a:t>867 have completed training</a:t>
            </a:r>
          </a:p>
          <a:p>
            <a:pPr lvl="1">
              <a:spcBef>
                <a:spcPts val="600"/>
              </a:spcBef>
            </a:pPr>
            <a:r>
              <a:rPr lang="en-US" sz="2200" dirty="0">
                <a:solidFill>
                  <a:schemeClr val="tx1"/>
                </a:solidFill>
              </a:rPr>
              <a:t>504 participants obtained a credential or certification</a:t>
            </a:r>
          </a:p>
          <a:p>
            <a:pPr>
              <a:spcBef>
                <a:spcPts val="600"/>
              </a:spcBef>
            </a:pPr>
            <a:r>
              <a:rPr lang="en-US" sz="2600" dirty="0">
                <a:solidFill>
                  <a:schemeClr val="tx1"/>
                </a:solidFill>
              </a:rPr>
              <a:t>Total of 1,120 participants have entered employment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714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Assessment Questions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What is happening with this data?</a:t>
            </a:r>
          </a:p>
          <a:p>
            <a:pPr>
              <a:lnSpc>
                <a:spcPct val="150000"/>
              </a:lnSpc>
            </a:pPr>
            <a:r>
              <a:rPr lang="en-US" dirty="0"/>
              <a:t>What area needs improvement?</a:t>
            </a:r>
          </a:p>
          <a:p>
            <a:pPr>
              <a:lnSpc>
                <a:spcPct val="150000"/>
              </a:lnSpc>
            </a:pPr>
            <a:r>
              <a:rPr lang="en-US" dirty="0"/>
              <a:t>How would you address these areas for improvement?</a:t>
            </a:r>
          </a:p>
          <a:p>
            <a:pPr>
              <a:lnSpc>
                <a:spcPct val="150000"/>
              </a:lnSpc>
            </a:pPr>
            <a:r>
              <a:rPr lang="en-US" dirty="0"/>
              <a:t>What have you done or will do resolve it?</a:t>
            </a:r>
          </a:p>
        </p:txBody>
      </p:sp>
    </p:spTree>
    <p:extLst>
      <p:ext uri="{BB962C8B-B14F-4D97-AF65-F5344CB8AC3E}">
        <p14:creationId xmlns:p14="http://schemas.microsoft.com/office/powerpoint/2010/main" val="3514545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Making Program Decisions Based on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650" y="1152321"/>
            <a:ext cx="8161832" cy="4648872"/>
          </a:xfrm>
        </p:spPr>
        <p:txBody>
          <a:bodyPr numCol="2"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b="1" dirty="0"/>
              <a:t>Data Factors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Recruitment and Enrollment</a:t>
            </a:r>
          </a:p>
          <a:p>
            <a:pPr>
              <a:lnSpc>
                <a:spcPct val="150000"/>
              </a:lnSpc>
            </a:pPr>
            <a:r>
              <a:rPr lang="en-US" dirty="0"/>
              <a:t>Length of Training Design</a:t>
            </a:r>
          </a:p>
          <a:p>
            <a:pPr>
              <a:lnSpc>
                <a:spcPct val="150000"/>
              </a:lnSpc>
            </a:pPr>
            <a:r>
              <a:rPr lang="en-US" dirty="0"/>
              <a:t>Program Completion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Credential Attainment</a:t>
            </a:r>
          </a:p>
          <a:p>
            <a:pPr>
              <a:lnSpc>
                <a:spcPct val="150000"/>
              </a:lnSpc>
            </a:pPr>
            <a:r>
              <a:rPr lang="en-US" dirty="0"/>
              <a:t>Challenges to Employment</a:t>
            </a:r>
          </a:p>
          <a:p>
            <a:pPr>
              <a:lnSpc>
                <a:spcPct val="150000"/>
              </a:lnSpc>
            </a:pPr>
            <a:r>
              <a:rPr lang="en-US" dirty="0"/>
              <a:t>Industry and Occupations</a:t>
            </a:r>
          </a:p>
        </p:txBody>
      </p:sp>
    </p:spTree>
    <p:extLst>
      <p:ext uri="{BB962C8B-B14F-4D97-AF65-F5344CB8AC3E}">
        <p14:creationId xmlns:p14="http://schemas.microsoft.com/office/powerpoint/2010/main" val="3460795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Making Program Decisions Based on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b="1" dirty="0"/>
              <a:t>Strategies for Changing Direction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Program Management Changes</a:t>
            </a:r>
          </a:p>
          <a:p>
            <a:pPr>
              <a:lnSpc>
                <a:spcPct val="150000"/>
              </a:lnSpc>
            </a:pPr>
            <a:r>
              <a:rPr lang="en-US" dirty="0"/>
              <a:t>Statement of Work Changes </a:t>
            </a:r>
          </a:p>
        </p:txBody>
      </p:sp>
      <p:sp>
        <p:nvSpPr>
          <p:cNvPr id="4" name="Rectangle 3"/>
          <p:cNvSpPr/>
          <p:nvPr/>
        </p:nvSpPr>
        <p:spPr>
          <a:xfrm>
            <a:off x="873760" y="4423956"/>
            <a:ext cx="64211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A modification to your Statement of Work takes careful consideration and should be discussed with your Federal Project Officer (FPO).  </a:t>
            </a:r>
          </a:p>
        </p:txBody>
      </p:sp>
    </p:spTree>
    <p:extLst>
      <p:ext uri="{BB962C8B-B14F-4D97-AF65-F5344CB8AC3E}">
        <p14:creationId xmlns:p14="http://schemas.microsoft.com/office/powerpoint/2010/main" val="1593847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FAQ: Reporting Employment Outcomes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727" y="1187437"/>
            <a:ext cx="7926638" cy="4431166"/>
          </a:xfrm>
        </p:spPr>
        <p:txBody>
          <a:bodyPr>
            <a:normAutofit fontScale="92500" lnSpcReduction="10000"/>
          </a:bodyPr>
          <a:lstStyle/>
          <a:p>
            <a:r>
              <a:rPr lang="en-US" sz="2400" b="1" dirty="0"/>
              <a:t>How are employment outcomes reported to RTW grants?</a:t>
            </a:r>
          </a:p>
          <a:p>
            <a:pPr lvl="1"/>
            <a:r>
              <a:rPr lang="en-US" sz="2000" dirty="0"/>
              <a:t>Employment outcomes should be measured against the number of participants that complete training by the type of worker served.</a:t>
            </a:r>
          </a:p>
          <a:p>
            <a:pPr lvl="2"/>
            <a:r>
              <a:rPr lang="en-US" sz="1800" dirty="0"/>
              <a:t>Unemployed Worker Outcomes</a:t>
            </a:r>
          </a:p>
          <a:p>
            <a:pPr lvl="2"/>
            <a:r>
              <a:rPr lang="en-US" sz="1800" dirty="0"/>
              <a:t>Employed Worker Outcomes (Incumbent Workers Only)</a:t>
            </a:r>
          </a:p>
          <a:p>
            <a:r>
              <a:rPr lang="en-US" sz="2400" b="1" dirty="0"/>
              <a:t>Can I report employment outcomes even if the participant has not yet completed the training program? </a:t>
            </a:r>
          </a:p>
          <a:p>
            <a:pPr lvl="1"/>
            <a:r>
              <a:rPr lang="en-US" sz="2000" dirty="0"/>
              <a:t>Yes, in the Ready to Work program, you are allowed to capture employment outcomes at any time, regardless of whether the participant has already completed the program, or if they accept a job offer mid-way through the program.  </a:t>
            </a:r>
          </a:p>
          <a:p>
            <a:pPr lvl="1"/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186921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0400" y="441960"/>
            <a:ext cx="4511040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0223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Maryland Tech Connected (MTC) Dashboard	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Anne Arundel Workforce Development Corporation</a:t>
            </a:r>
          </a:p>
        </p:txBody>
      </p:sp>
    </p:spTree>
    <p:extLst>
      <p:ext uri="{BB962C8B-B14F-4D97-AF65-F5344CB8AC3E}">
        <p14:creationId xmlns:p14="http://schemas.microsoft.com/office/powerpoint/2010/main" val="10458698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Importance of Data Analysis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199" y="1209470"/>
            <a:ext cx="7530029" cy="4654617"/>
          </a:xfrm>
        </p:spPr>
        <p:txBody>
          <a:bodyPr>
            <a:normAutofit fontScale="92500"/>
          </a:bodyPr>
          <a:lstStyle/>
          <a:p>
            <a:r>
              <a:rPr lang="en-US" b="1" dirty="0"/>
              <a:t>Allows You to Know Where You Stand</a:t>
            </a:r>
          </a:p>
          <a:p>
            <a:pPr lvl="1"/>
            <a:r>
              <a:rPr lang="en-US" dirty="0"/>
              <a:t>Where you are in relation to your deliverables</a:t>
            </a:r>
          </a:p>
          <a:p>
            <a:pPr lvl="1"/>
            <a:r>
              <a:rPr lang="en-US" dirty="0"/>
              <a:t>Where each site fits in the big picture</a:t>
            </a:r>
          </a:p>
          <a:p>
            <a:pPr lvl="1"/>
            <a:r>
              <a:rPr lang="en-US" dirty="0"/>
              <a:t>How it’s being reported out</a:t>
            </a:r>
          </a:p>
          <a:p>
            <a:r>
              <a:rPr lang="en-US" b="1" dirty="0"/>
              <a:t>Informs Your Successes and Areas of Improvement</a:t>
            </a:r>
          </a:p>
          <a:p>
            <a:pPr lvl="1"/>
            <a:r>
              <a:rPr lang="en-US" dirty="0"/>
              <a:t>Identify local successes and best practices</a:t>
            </a:r>
          </a:p>
          <a:p>
            <a:pPr lvl="1"/>
            <a:r>
              <a:rPr lang="en-US" dirty="0"/>
              <a:t>Identify the indicators that lead to success</a:t>
            </a:r>
          </a:p>
          <a:p>
            <a:pPr lvl="1"/>
            <a:r>
              <a:rPr lang="en-US" dirty="0"/>
              <a:t>Identify where the gaps are in service</a:t>
            </a:r>
          </a:p>
          <a:p>
            <a:pPr lvl="1"/>
            <a:r>
              <a:rPr lang="en-US" dirty="0"/>
              <a:t>Predict areas that need more support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227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3814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Data Elements Do We Focus 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1209471"/>
            <a:ext cx="4381500" cy="437218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/>
              <a:t>DOL Deliverables</a:t>
            </a:r>
          </a:p>
          <a:p>
            <a:pPr lvl="1">
              <a:lnSpc>
                <a:spcPct val="150000"/>
              </a:lnSpc>
            </a:pPr>
            <a:r>
              <a:rPr lang="en-US" sz="2000" dirty="0"/>
              <a:t>Goal vs Actual</a:t>
            </a:r>
          </a:p>
          <a:p>
            <a:pPr lvl="1">
              <a:lnSpc>
                <a:spcPct val="150000"/>
              </a:lnSpc>
            </a:pPr>
            <a:r>
              <a:rPr lang="en-US" sz="2000" dirty="0"/>
              <a:t>Site Comparisons</a:t>
            </a:r>
          </a:p>
          <a:p>
            <a:pPr lvl="1">
              <a:lnSpc>
                <a:spcPct val="150000"/>
              </a:lnSpc>
            </a:pPr>
            <a:r>
              <a:rPr lang="en-US" sz="2000" dirty="0"/>
              <a:t>Trends</a:t>
            </a:r>
          </a:p>
          <a:p>
            <a:pPr>
              <a:lnSpc>
                <a:spcPct val="150000"/>
              </a:lnSpc>
            </a:pPr>
            <a:r>
              <a:rPr lang="en-US" sz="2000" b="1" dirty="0"/>
              <a:t>Focus on Training and Supportive Services</a:t>
            </a:r>
          </a:p>
          <a:p>
            <a:pPr>
              <a:lnSpc>
                <a:spcPct val="150000"/>
              </a:lnSpc>
            </a:pPr>
            <a:r>
              <a:rPr lang="en-US" sz="2000" b="1" dirty="0"/>
              <a:t>Incoming Participant Flow</a:t>
            </a:r>
          </a:p>
          <a:p>
            <a:pPr>
              <a:lnSpc>
                <a:spcPct val="150000"/>
              </a:lnSpc>
            </a:pPr>
            <a:r>
              <a:rPr lang="en-US" sz="2000" b="1" dirty="0"/>
              <a:t>Programmatic to Budget</a:t>
            </a:r>
          </a:p>
        </p:txBody>
      </p:sp>
      <p:graphicFrame>
        <p:nvGraphicFramePr>
          <p:cNvPr id="4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7830771"/>
              </p:ext>
            </p:extLst>
          </p:nvPr>
        </p:nvGraphicFramePr>
        <p:xfrm>
          <a:off x="3253929" y="1231499"/>
          <a:ext cx="5016613" cy="23305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8"/>
          <p:cNvSpPr txBox="1"/>
          <p:nvPr/>
        </p:nvSpPr>
        <p:spPr>
          <a:xfrm>
            <a:off x="3832613" y="3750650"/>
            <a:ext cx="1872146" cy="2076944"/>
          </a:xfrm>
          <a:prstGeom prst="rect">
            <a:avLst/>
          </a:prstGeom>
          <a:solidFill>
            <a:schemeClr val="lt1"/>
          </a:solidFill>
          <a:ln w="9525" cmpd="sng">
            <a:solidFill>
              <a:sysClr val="windowText" lastClr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b="1" dirty="0"/>
              <a:t>Top Trainings Enrolled</a:t>
            </a:r>
          </a:p>
          <a:p>
            <a:r>
              <a:rPr lang="en-US" sz="1100" baseline="0" dirty="0"/>
              <a:t>CSX Cybersecurity Training - 20</a:t>
            </a:r>
          </a:p>
          <a:p>
            <a:r>
              <a:rPr lang="en-US" sz="1100" baseline="0" dirty="0"/>
              <a:t>IT Foundation (A+/Net+/Sec+) - 18</a:t>
            </a:r>
          </a:p>
          <a:p>
            <a:r>
              <a:rPr lang="en-US" sz="1100" baseline="0" dirty="0"/>
              <a:t>Penetration Testing - 9</a:t>
            </a:r>
          </a:p>
          <a:p>
            <a:r>
              <a:rPr lang="en-US" sz="1100" dirty="0"/>
              <a:t>Work and Learn - 6</a:t>
            </a:r>
          </a:p>
          <a:p>
            <a:r>
              <a:rPr lang="en-US" sz="1100" dirty="0"/>
              <a:t>Project</a:t>
            </a:r>
            <a:r>
              <a:rPr lang="en-US" sz="1100" baseline="0" dirty="0"/>
              <a:t> Management - 6</a:t>
            </a:r>
          </a:p>
          <a:p>
            <a:r>
              <a:rPr lang="en-US" sz="1100" baseline="0" dirty="0"/>
              <a:t>CISSP - 4</a:t>
            </a:r>
          </a:p>
          <a:p>
            <a:r>
              <a:rPr lang="en-US" sz="1100" baseline="0" dirty="0"/>
              <a:t>IT Management - 4</a:t>
            </a:r>
          </a:p>
          <a:p>
            <a:r>
              <a:rPr lang="en-US" sz="1100" baseline="0" dirty="0"/>
              <a:t>Tech Leap - 3</a:t>
            </a:r>
          </a:p>
          <a:p>
            <a:r>
              <a:rPr lang="en-US" sz="1100" baseline="0" dirty="0"/>
              <a:t>Lab Associate - 2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3353790"/>
              </p:ext>
            </p:extLst>
          </p:nvPr>
        </p:nvGraphicFramePr>
        <p:xfrm>
          <a:off x="5901812" y="3748166"/>
          <a:ext cx="2150368" cy="1656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14079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Tools We Use</a:t>
            </a:r>
          </a:p>
        </p:txBody>
      </p:sp>
      <p:sp>
        <p:nvSpPr>
          <p:cNvPr id="4" name="Content Placeholder 6"/>
          <p:cNvSpPr>
            <a:spLocks noGrp="1"/>
          </p:cNvSpPr>
          <p:nvPr>
            <p:ph idx="1"/>
          </p:nvPr>
        </p:nvSpPr>
        <p:spPr>
          <a:xfrm>
            <a:off x="220337" y="1178805"/>
            <a:ext cx="3800819" cy="4516915"/>
          </a:xfrm>
        </p:spPr>
        <p:txBody>
          <a:bodyPr>
            <a:noAutofit/>
          </a:bodyPr>
          <a:lstStyle/>
          <a:p>
            <a:pPr>
              <a:lnSpc>
                <a:spcPct val="160000"/>
              </a:lnSpc>
            </a:pPr>
            <a:r>
              <a:rPr lang="en-US" sz="1800" b="1" dirty="0"/>
              <a:t>Monthly Reports from Sites</a:t>
            </a:r>
          </a:p>
          <a:p>
            <a:pPr>
              <a:lnSpc>
                <a:spcPct val="160000"/>
              </a:lnSpc>
            </a:pPr>
            <a:r>
              <a:rPr lang="en-US" sz="1800" b="1" dirty="0"/>
              <a:t>MTC Outcomes by Site with Analysis</a:t>
            </a:r>
          </a:p>
          <a:p>
            <a:pPr lvl="1">
              <a:lnSpc>
                <a:spcPct val="160000"/>
              </a:lnSpc>
            </a:pPr>
            <a:r>
              <a:rPr lang="en-US" sz="1800" dirty="0"/>
              <a:t>Monthly cross-site calls to review</a:t>
            </a:r>
          </a:p>
          <a:p>
            <a:pPr>
              <a:lnSpc>
                <a:spcPct val="160000"/>
              </a:lnSpc>
            </a:pPr>
            <a:r>
              <a:rPr lang="en-US" sz="1800" b="1" dirty="0"/>
              <a:t>Quarterly Dashboard Summary</a:t>
            </a:r>
          </a:p>
          <a:p>
            <a:pPr lvl="1">
              <a:lnSpc>
                <a:spcPct val="160000"/>
              </a:lnSpc>
            </a:pPr>
            <a:r>
              <a:rPr lang="en-US" sz="1800" dirty="0"/>
              <a:t>Communicated to stakeholders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0722638"/>
              </p:ext>
            </p:extLst>
          </p:nvPr>
        </p:nvGraphicFramePr>
        <p:xfrm>
          <a:off x="4109038" y="972418"/>
          <a:ext cx="4712991" cy="26715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3740068"/>
              </p:ext>
            </p:extLst>
          </p:nvPr>
        </p:nvGraphicFramePr>
        <p:xfrm>
          <a:off x="3901869" y="3168622"/>
          <a:ext cx="4199282" cy="2507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10529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MTC Dashboard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0337" y="1598105"/>
            <a:ext cx="2162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DOL Grant Goals odometer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7089" y="3425371"/>
            <a:ext cx="2147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Site Comparisons</a:t>
            </a:r>
          </a:p>
        </p:txBody>
      </p:sp>
      <p:sp>
        <p:nvSpPr>
          <p:cNvPr id="8" name="Right Arrow 7"/>
          <p:cNvSpPr/>
          <p:nvPr/>
        </p:nvSpPr>
        <p:spPr>
          <a:xfrm>
            <a:off x="2314327" y="3341108"/>
            <a:ext cx="879246" cy="5378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59" t="11665" r="40246" b="13090"/>
          <a:stretch/>
        </p:blipFill>
        <p:spPr bwMode="auto">
          <a:xfrm>
            <a:off x="3302752" y="1065810"/>
            <a:ext cx="4025434" cy="4980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67089" y="4968076"/>
            <a:ext cx="22973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Key Training and Supportive Services Delivered</a:t>
            </a:r>
          </a:p>
        </p:txBody>
      </p:sp>
      <p:sp>
        <p:nvSpPr>
          <p:cNvPr id="13" name="Right Arrow 12"/>
          <p:cNvSpPr/>
          <p:nvPr/>
        </p:nvSpPr>
        <p:spPr>
          <a:xfrm>
            <a:off x="2258976" y="4991909"/>
            <a:ext cx="879246" cy="5378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8890344">
            <a:off x="7214818" y="5004044"/>
            <a:ext cx="832988" cy="5135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212177" y="3852009"/>
            <a:ext cx="160427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Incoming Participant Flow</a:t>
            </a:r>
          </a:p>
        </p:txBody>
      </p:sp>
      <p:sp>
        <p:nvSpPr>
          <p:cNvPr id="16" name="Right Arrow 15"/>
          <p:cNvSpPr/>
          <p:nvPr/>
        </p:nvSpPr>
        <p:spPr>
          <a:xfrm>
            <a:off x="2314327" y="1706577"/>
            <a:ext cx="879246" cy="5378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3050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We Do With It?</a:t>
            </a:r>
          </a:p>
        </p:txBody>
      </p:sp>
      <p:sp>
        <p:nvSpPr>
          <p:cNvPr id="4" name="Content Placeholder 4"/>
          <p:cNvSpPr>
            <a:spLocks noGrp="1"/>
          </p:cNvSpPr>
          <p:nvPr>
            <p:ph idx="1"/>
          </p:nvPr>
        </p:nvSpPr>
        <p:spPr>
          <a:xfrm>
            <a:off x="102358" y="1223120"/>
            <a:ext cx="4128448" cy="468636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sz="2400" b="1" dirty="0"/>
              <a:t>Improve Data Entry</a:t>
            </a:r>
          </a:p>
          <a:p>
            <a:pPr>
              <a:lnSpc>
                <a:spcPct val="150000"/>
              </a:lnSpc>
            </a:pPr>
            <a:r>
              <a:rPr lang="en-US" sz="2400" b="1" dirty="0"/>
              <a:t>Improve Services</a:t>
            </a:r>
          </a:p>
          <a:p>
            <a:pPr lvl="1">
              <a:lnSpc>
                <a:spcPct val="150000"/>
              </a:lnSpc>
            </a:pPr>
            <a:r>
              <a:rPr lang="en-US" sz="2400" dirty="0"/>
              <a:t>Use in our outreach</a:t>
            </a:r>
          </a:p>
          <a:p>
            <a:pPr lvl="1">
              <a:lnSpc>
                <a:spcPct val="150000"/>
              </a:lnSpc>
            </a:pPr>
            <a:r>
              <a:rPr lang="en-US" sz="2400" dirty="0"/>
              <a:t>Focused regional efforts on training</a:t>
            </a:r>
          </a:p>
          <a:p>
            <a:pPr lvl="1">
              <a:lnSpc>
                <a:spcPct val="150000"/>
              </a:lnSpc>
            </a:pPr>
            <a:r>
              <a:rPr lang="en-US" sz="2400" dirty="0"/>
              <a:t>Formalized certification study groups</a:t>
            </a:r>
          </a:p>
          <a:p>
            <a:pPr>
              <a:lnSpc>
                <a:spcPct val="150000"/>
              </a:lnSpc>
            </a:pPr>
            <a:r>
              <a:rPr lang="en-US" sz="2400" b="1" dirty="0"/>
              <a:t>Connect the Program to the Budget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8146246"/>
              </p:ext>
            </p:extLst>
          </p:nvPr>
        </p:nvGraphicFramePr>
        <p:xfrm>
          <a:off x="4053385" y="1473957"/>
          <a:ext cx="4653888" cy="27819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6"/>
          <p:cNvSpPr txBox="1"/>
          <p:nvPr/>
        </p:nvSpPr>
        <p:spPr>
          <a:xfrm>
            <a:off x="4948580" y="1900150"/>
            <a:ext cx="1252801" cy="200828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>
                <a:solidFill>
                  <a:srgbClr val="FF0000"/>
                </a:solidFill>
              </a:rPr>
              <a:t>Intensive Services</a:t>
            </a:r>
          </a:p>
        </p:txBody>
      </p:sp>
    </p:spTree>
    <p:extLst>
      <p:ext uri="{BB962C8B-B14F-4D97-AF65-F5344CB8AC3E}">
        <p14:creationId xmlns:p14="http://schemas.microsoft.com/office/powerpoint/2010/main" val="1356781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0400" y="441960"/>
            <a:ext cx="4511040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0667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Technical Assistance Checklist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913" y="1209470"/>
            <a:ext cx="6908800" cy="4654617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latin typeface="+mn-lt"/>
              </a:rPr>
              <a:t> H-1B Performance Reporting Handbook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latin typeface="+mn-lt"/>
              </a:rPr>
              <a:t> HUB System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dirty="0">
                <a:latin typeface="+mn-lt"/>
              </a:rPr>
              <a:t>Technical Error vs. User Error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latin typeface="+mn-lt"/>
              </a:rPr>
              <a:t> Data File 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dirty="0">
                <a:latin typeface="+mn-lt"/>
              </a:rPr>
              <a:t>Code Values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latin typeface="+mn-lt"/>
              </a:rPr>
              <a:t> Edit Check Rules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dirty="0">
                <a:latin typeface="+mn-lt"/>
              </a:rPr>
              <a:t>Logic Check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latin typeface="+mn-lt"/>
              </a:rPr>
              <a:t> Aggregation Rules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79206" y="3345051"/>
            <a:ext cx="3674126" cy="2308324"/>
          </a:xfrm>
          <a:prstGeom prst="rect">
            <a:avLst/>
          </a:prstGeom>
          <a:ln w="28575">
            <a:solidFill>
              <a:srgbClr val="4675B8"/>
            </a:solidFill>
          </a:ln>
        </p:spPr>
        <p:txBody>
          <a:bodyPr wrap="square">
            <a:spAutoFit/>
          </a:bodyPr>
          <a:lstStyle/>
          <a:p>
            <a:r>
              <a:rPr lang="en-US" spc="300" dirty="0" err="1">
                <a:latin typeface="Impact" panose="020B0806030902050204" pitchFamily="34" charset="0"/>
              </a:rPr>
              <a:t>WorkforceGPS</a:t>
            </a:r>
            <a:r>
              <a:rPr lang="en-US" spc="300" dirty="0">
                <a:latin typeface="Impact" panose="020B0806030902050204" pitchFamily="34" charset="0"/>
              </a:rPr>
              <a:t> Community of Practice (COP) Performance Resources</a:t>
            </a:r>
          </a:p>
          <a:p>
            <a:endParaRPr lang="en-US" u="sng" dirty="0">
              <a:hlinkClick r:id="rId3"/>
            </a:endParaRPr>
          </a:p>
          <a:p>
            <a:r>
              <a:rPr lang="en-US" u="sng" dirty="0">
                <a:hlinkClick r:id="rId3"/>
              </a:rPr>
              <a:t>https://h1breadytowork.workforcegps.org/resources/browse?id=6D5C7D4E1AE94398A0687C529EA4E160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23159469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7489"/>
            <a:ext cx="7504386" cy="774492"/>
          </a:xfrm>
        </p:spPr>
        <p:txBody>
          <a:bodyPr>
            <a:normAutofit fontScale="90000"/>
          </a:bodyPr>
          <a:lstStyle/>
          <a:p>
            <a:r>
              <a:rPr lang="en-US" dirty="0"/>
              <a:t>H-1 B Technical Assistance Resource:</a:t>
            </a:r>
            <a:br>
              <a:rPr lang="en-US" dirty="0"/>
            </a:br>
            <a:r>
              <a:rPr lang="en-US" dirty="0"/>
              <a:t>Performance Reporting Handbook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2800" b="1" i="1" dirty="0"/>
          </a:p>
          <a:p>
            <a:pPr marL="0" indent="0" algn="ctr">
              <a:buNone/>
            </a:pPr>
            <a:r>
              <a:rPr lang="en-US" sz="2800" b="1" i="1" dirty="0"/>
              <a:t>H-1B Ready to Work Performance Reporting Handbook </a:t>
            </a:r>
            <a:endParaRPr lang="en-US" sz="2800" b="1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2400" dirty="0"/>
              <a:t>Download Now! </a:t>
            </a:r>
            <a:r>
              <a:rPr lang="en-US" sz="2400" dirty="0">
                <a:hlinkClick r:id="rId3"/>
              </a:rPr>
              <a:t>https://h1breadytowork.workforcegps.org/resources/2015/05/13/13/06/H-1B-Ready-to-Work-Performance-Reporting-Handbook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5627005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33350" y="190499"/>
            <a:ext cx="3543300" cy="5989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Introduction to Quarterly Performance Reporting and Hub</a:t>
            </a:r>
          </a:p>
          <a:p>
            <a:pPr marL="285750" lvl="2" indent="-285750"/>
            <a:r>
              <a:rPr lang="en-US" u="sng" dirty="0">
                <a:hlinkClick r:id="rId3"/>
              </a:rPr>
              <a:t>https://www.workforcegps.org/events/2015/01/29/12/18/H-1B_Ready_to_Work_Grantees</a:t>
            </a:r>
            <a:endParaRPr lang="en-US" dirty="0"/>
          </a:p>
          <a:p>
            <a:pPr lvl="1"/>
            <a:r>
              <a:rPr lang="en-US" dirty="0"/>
              <a:t>In addition, a series of short tutorials has been created to get you started in the HUB system, and they can be found at this link:</a:t>
            </a:r>
          </a:p>
          <a:p>
            <a:pPr lvl="1"/>
            <a:endParaRPr lang="en-US" dirty="0"/>
          </a:p>
          <a:p>
            <a:pPr marL="285750" lvl="2" indent="-285750"/>
            <a:r>
              <a:rPr lang="en-US" u="sng" dirty="0">
                <a:hlinkClick r:id="rId4"/>
              </a:rPr>
              <a:t>https://www.workforcegps.org/resources/2016/04/11/08/23/Ready_to_Work_Grant_HUB_tutorials</a:t>
            </a:r>
            <a:r>
              <a:rPr lang="en-US" u="sng" dirty="0"/>
              <a:t>   </a:t>
            </a:r>
            <a:endParaRPr lang="en-US" dirty="0"/>
          </a:p>
          <a:p>
            <a:r>
              <a:rPr lang="en-US" dirty="0"/>
              <a:t>LinkedIn Platform</a:t>
            </a:r>
          </a:p>
          <a:p>
            <a:pPr lvl="1"/>
            <a:r>
              <a:rPr lang="en-US" dirty="0"/>
              <a:t>Have you joined our LinkedIn page yet?</a:t>
            </a:r>
          </a:p>
          <a:p>
            <a:pPr lvl="1"/>
            <a:endParaRPr lang="en-US" u="sng" dirty="0">
              <a:hlinkClick r:id="rId5"/>
            </a:endParaRPr>
          </a:p>
          <a:p>
            <a:pPr marL="468630" lvl="1" indent="-285750">
              <a:buFont typeface="Wingdings" panose="05000000000000000000" pitchFamily="2" charset="2"/>
              <a:buChar char="Ø"/>
            </a:pPr>
            <a:r>
              <a:rPr lang="en-US" u="sng" dirty="0">
                <a:hlinkClick r:id="rId5"/>
              </a:rPr>
              <a:t>https://www.linkedin.com/groups/H-1B-Ready-Work-RTW-7018078/about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914775" y="1079652"/>
            <a:ext cx="3997326" cy="5120425"/>
          </a:xfrm>
        </p:spPr>
        <p:txBody>
          <a:bodyPr>
            <a:normAutofit/>
          </a:bodyPr>
          <a:lstStyle/>
          <a:p>
            <a:r>
              <a:rPr lang="en-US" dirty="0"/>
              <a:t>WorkforceGPS Ready to Work Community of Practice (COP)</a:t>
            </a:r>
          </a:p>
          <a:p>
            <a:pPr lvl="2"/>
            <a:r>
              <a:rPr lang="en-US" u="sng" dirty="0">
                <a:hlinkClick r:id="rId6"/>
              </a:rPr>
              <a:t>https://h1breadytowork.workforcegps.org/</a:t>
            </a:r>
            <a:r>
              <a:rPr lang="en-US" u="sng" dirty="0"/>
              <a:t> </a:t>
            </a:r>
            <a:endParaRPr lang="en-US" dirty="0"/>
          </a:p>
          <a:p>
            <a:r>
              <a:rPr lang="en-US" dirty="0"/>
              <a:t>Upcoming Technical Assistance</a:t>
            </a:r>
          </a:p>
          <a:p>
            <a:pPr lvl="2" indent="0">
              <a:spcBef>
                <a:spcPts val="600"/>
              </a:spcBef>
              <a:buNone/>
            </a:pPr>
            <a:r>
              <a:rPr lang="en-US" sz="1800" b="1" dirty="0">
                <a:solidFill>
                  <a:schemeClr val="tx1"/>
                </a:solidFill>
              </a:rPr>
              <a:t>H-1 B Ready to Work (RTW) Long- Term Unemployed (LTU) Subject Matter Expert Series: </a:t>
            </a:r>
            <a:r>
              <a:rPr lang="en-US" sz="1800" b="1" i="1" dirty="0">
                <a:solidFill>
                  <a:schemeClr val="tx1"/>
                </a:solidFill>
              </a:rPr>
              <a:t>Refining Business Development and Employer Engagement Strategies</a:t>
            </a:r>
          </a:p>
          <a:p>
            <a:pPr lvl="2">
              <a:spcBef>
                <a:spcPts val="600"/>
              </a:spcBef>
            </a:pPr>
            <a:r>
              <a:rPr lang="en-US" sz="1800" dirty="0">
                <a:solidFill>
                  <a:schemeClr val="tx1"/>
                </a:solidFill>
              </a:rPr>
              <a:t> July 21</a:t>
            </a:r>
            <a:r>
              <a:rPr lang="en-US" sz="1800" baseline="30000" dirty="0">
                <a:solidFill>
                  <a:schemeClr val="tx1"/>
                </a:solidFill>
              </a:rPr>
              <a:t>st</a:t>
            </a:r>
            <a:r>
              <a:rPr lang="en-US" sz="1800" dirty="0">
                <a:solidFill>
                  <a:schemeClr val="tx1"/>
                </a:solidFill>
              </a:rPr>
              <a:t> at 2pm</a:t>
            </a:r>
          </a:p>
          <a:p>
            <a:pPr lvl="2" indent="0">
              <a:buNone/>
            </a:pPr>
            <a:endParaRPr lang="en-US" u="sng" dirty="0"/>
          </a:p>
          <a:p>
            <a:pPr lvl="2" indent="0">
              <a:buNone/>
            </a:pP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66789311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2565400"/>
            <a:ext cx="7073899" cy="31877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Ready to Work Grantee Mailbox</a:t>
            </a:r>
            <a:br>
              <a:rPr lang="en-US" dirty="0"/>
            </a:br>
            <a:r>
              <a:rPr lang="en-US" dirty="0"/>
              <a:t>RTW@dol.gov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To Reach your Federal Project Officer, DOL National Office and Technical Assistance Providers</a:t>
            </a:r>
          </a:p>
        </p:txBody>
      </p:sp>
    </p:spTree>
    <p:extLst>
      <p:ext uri="{BB962C8B-B14F-4D97-AF65-F5344CB8AC3E}">
        <p14:creationId xmlns:p14="http://schemas.microsoft.com/office/powerpoint/2010/main" val="182510116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Post Webinar Feedback Tool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/>
              <a:t>Thank you for participating in the H-1B RTW: Data-Driven Decision Making: Tools to Review and Manage Performance Webinar!</a:t>
            </a:r>
          </a:p>
          <a:p>
            <a:endParaRPr lang="en-US" dirty="0"/>
          </a:p>
          <a:p>
            <a:pPr lvl="1"/>
            <a:r>
              <a:rPr lang="en-US" dirty="0"/>
              <a:t>Please take a minute to complete this brief feedback tool regarding the Webinar on today June 30, 2016. </a:t>
            </a:r>
          </a:p>
          <a:p>
            <a:endParaRPr lang="en-US" dirty="0"/>
          </a:p>
          <a:p>
            <a:pPr lvl="1"/>
            <a:r>
              <a:rPr lang="en-US" dirty="0"/>
              <a:t>The input you provide will help us better the delivery of future webinars and create technical assistance meaningful for your work.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031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Polling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9470"/>
            <a:ext cx="7472598" cy="4654617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b="1" dirty="0"/>
              <a:t>Polling Question # 1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Let’s get to know who is on the call today. Using the poll, select the role that you play in your H-1B RTW grant, or if you are an existing H-1B Grantee. 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For this grant initiative I am the:</a:t>
            </a:r>
          </a:p>
          <a:p>
            <a:pPr lvl="1">
              <a:buFont typeface="Wingdings" pitchFamily="2" charset="2"/>
              <a:buChar char="q"/>
            </a:pPr>
            <a:r>
              <a:rPr lang="en-US" sz="2400" dirty="0"/>
              <a:t>Authorized Representative</a:t>
            </a:r>
          </a:p>
          <a:p>
            <a:pPr lvl="1">
              <a:buFont typeface="Wingdings" pitchFamily="2" charset="2"/>
              <a:buChar char="q"/>
            </a:pPr>
            <a:r>
              <a:rPr lang="en-US" sz="2400" dirty="0"/>
              <a:t>Program Director/Manager</a:t>
            </a:r>
          </a:p>
          <a:p>
            <a:pPr lvl="1">
              <a:buFont typeface="Wingdings" pitchFamily="2" charset="2"/>
              <a:buChar char="q"/>
            </a:pPr>
            <a:r>
              <a:rPr lang="en-US" sz="2400" dirty="0"/>
              <a:t>IT/Data Manager or staff</a:t>
            </a:r>
          </a:p>
          <a:p>
            <a:pPr lvl="1">
              <a:buFont typeface="Wingdings" pitchFamily="2" charset="2"/>
              <a:buChar char="q"/>
            </a:pPr>
            <a:r>
              <a:rPr lang="en-US" sz="2400" dirty="0"/>
              <a:t>Training Partner</a:t>
            </a:r>
          </a:p>
          <a:p>
            <a:pPr lvl="1">
              <a:buFont typeface="Wingdings" pitchFamily="2" charset="2"/>
              <a:buChar char="q"/>
            </a:pPr>
            <a:r>
              <a:rPr lang="en-US" sz="2400" dirty="0"/>
              <a:t>Employer Partner</a:t>
            </a:r>
          </a:p>
          <a:p>
            <a:pPr lvl="1">
              <a:buFont typeface="Wingdings" pitchFamily="2" charset="2"/>
              <a:buChar char="q"/>
            </a:pPr>
            <a:r>
              <a:rPr lang="en-US" sz="2400" dirty="0"/>
              <a:t>Service Provider</a:t>
            </a:r>
          </a:p>
          <a:p>
            <a:pPr lvl="1">
              <a:buFont typeface="Wingdings" pitchFamily="2" charset="2"/>
              <a:buChar char="q"/>
            </a:pPr>
            <a:r>
              <a:rPr lang="en-US" sz="2400" dirty="0"/>
              <a:t>Other (case manager, job developer or employment   specialist)</a:t>
            </a:r>
          </a:p>
          <a:p>
            <a:pPr lvl="1">
              <a:buFont typeface="Wingdings" pitchFamily="2" charset="2"/>
              <a:buChar char="q"/>
            </a:pPr>
            <a:r>
              <a:rPr lang="en-US" sz="2400" dirty="0"/>
              <a:t>H-1B Technical Skills Training </a:t>
            </a:r>
          </a:p>
          <a:p>
            <a:pPr lvl="1">
              <a:buFont typeface="Wingdings" pitchFamily="2" charset="2"/>
              <a:buChar char="q"/>
            </a:pPr>
            <a:r>
              <a:rPr lang="en-US" sz="2400" dirty="0"/>
              <a:t>H-1B Jobs Accelerator</a:t>
            </a:r>
          </a:p>
          <a:p>
            <a:pPr lvl="1">
              <a:buFont typeface="Wingdings" pitchFamily="2" charset="2"/>
              <a:buChar char="q"/>
            </a:pPr>
            <a:r>
              <a:rPr lang="en-US" sz="2400" dirty="0"/>
              <a:t>H-1B Make it in America</a:t>
            </a:r>
          </a:p>
        </p:txBody>
      </p:sp>
    </p:spTree>
    <p:extLst>
      <p:ext uri="{BB962C8B-B14F-4D97-AF65-F5344CB8AC3E}">
        <p14:creationId xmlns:p14="http://schemas.microsoft.com/office/powerpoint/2010/main" val="124791076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160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Ayreen Cadwallader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Workforce Analyst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1" name="Text Placeholder 10"/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en-US" dirty="0"/>
              <a:t>ETA</a:t>
            </a:r>
          </a:p>
          <a:p>
            <a:r>
              <a:rPr lang="en-US" dirty="0"/>
              <a:t>Division of Strategic Investments</a:t>
            </a:r>
          </a:p>
          <a:p>
            <a:r>
              <a:rPr lang="en-US" dirty="0"/>
              <a:t>Washington DC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865526" y="2353931"/>
            <a:ext cx="2228851" cy="1546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1809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Kevin Mauro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Angel Harlins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RTW Project Lead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half" idx="11"/>
          </p:nvPr>
        </p:nvSpPr>
        <p:spPr>
          <a:xfrm>
            <a:off x="3249613" y="1571626"/>
            <a:ext cx="4302070" cy="1061215"/>
          </a:xfrm>
        </p:spPr>
        <p:txBody>
          <a:bodyPr>
            <a:normAutofit/>
          </a:bodyPr>
          <a:lstStyle/>
          <a:p>
            <a:r>
              <a:rPr lang="en-US" dirty="0"/>
              <a:t>Performance Excellence Partners, Inc.</a:t>
            </a:r>
          </a:p>
          <a:p>
            <a:r>
              <a:rPr lang="en-US" dirty="0"/>
              <a:t>Washington D.C.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2"/>
          </p:nvPr>
        </p:nvSpPr>
        <p:spPr/>
        <p:txBody>
          <a:bodyPr/>
          <a:lstStyle/>
          <a:p>
            <a:r>
              <a:rPr lang="en-US" dirty="0"/>
              <a:t>RTW Performance Lead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4"/>
          </p:nvPr>
        </p:nvSpPr>
        <p:spPr>
          <a:xfrm>
            <a:off x="3249613" y="4483042"/>
            <a:ext cx="3970337" cy="1208310"/>
          </a:xfrm>
        </p:spPr>
        <p:txBody>
          <a:bodyPr/>
          <a:lstStyle/>
          <a:p>
            <a:r>
              <a:rPr lang="en-US" dirty="0"/>
              <a:t>High Impact Partners, Inc.</a:t>
            </a:r>
          </a:p>
          <a:p>
            <a:r>
              <a:rPr lang="en-US" dirty="0"/>
              <a:t>Washington D.C.</a:t>
            </a: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0" r="13630"/>
          <a:stretch>
            <a:fillRect/>
          </a:stretch>
        </p:blipFill>
        <p:spPr/>
      </p:pic>
      <p:pic>
        <p:nvPicPr>
          <p:cNvPr id="10" name="Picture Placeholder 9"/>
          <p:cNvPicPr>
            <a:picLocks noGrp="1" noChangeAspect="1"/>
          </p:cNvPicPr>
          <p:nvPr>
            <p:ph type="pic"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46" r="21646"/>
          <a:stretch>
            <a:fillRect/>
          </a:stretch>
        </p:blipFill>
        <p:spPr>
          <a:xfrm>
            <a:off x="1362321" y="583324"/>
            <a:ext cx="1531606" cy="2105960"/>
          </a:xfrm>
        </p:spPr>
      </p:pic>
    </p:spTree>
    <p:extLst>
      <p:ext uri="{BB962C8B-B14F-4D97-AF65-F5344CB8AC3E}">
        <p14:creationId xmlns:p14="http://schemas.microsoft.com/office/powerpoint/2010/main" val="4644812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Heather Henry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Chief Innovation Officer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half" idx="11"/>
          </p:nvPr>
        </p:nvSpPr>
        <p:spPr>
          <a:xfrm>
            <a:off x="3249613" y="2905126"/>
            <a:ext cx="4837112" cy="768240"/>
          </a:xfrm>
        </p:spPr>
        <p:txBody>
          <a:bodyPr/>
          <a:lstStyle/>
          <a:p>
            <a:r>
              <a:rPr lang="en-US" dirty="0"/>
              <a:t>Anne Arundel Workforce Development  Corporation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2050" name="Picture 2" descr="C:\Users\mauro.kevin.m\Desktop\hh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46"/>
          <a:stretch/>
        </p:blipFill>
        <p:spPr bwMode="auto">
          <a:xfrm>
            <a:off x="1148363" y="2009551"/>
            <a:ext cx="1646884" cy="2317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61366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86439" y="1209470"/>
            <a:ext cx="7722824" cy="5147263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400" dirty="0"/>
              <a:t>Learn numerous ways your performance data can benefit your RTW grant 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400" dirty="0"/>
              <a:t>Learn how to use the RTW Grantee Performance Data Indicators Tool 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400" dirty="0"/>
              <a:t>Learn how RTW Grantee Anne Arundel tracks their performance outcomes 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400" dirty="0"/>
              <a:t>Learn about the action steps you can take to start using the data for your organization benefits 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400" dirty="0"/>
              <a:t>Discuss strategies for incorporating the data to help with employer engagement and partnership </a:t>
            </a:r>
          </a:p>
        </p:txBody>
      </p:sp>
    </p:spTree>
    <p:extLst>
      <p:ext uri="{BB962C8B-B14F-4D97-AF65-F5344CB8AC3E}">
        <p14:creationId xmlns:p14="http://schemas.microsoft.com/office/powerpoint/2010/main" val="3542955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Why Data? </a:t>
            </a:r>
          </a:p>
          <a:p>
            <a:pPr>
              <a:lnSpc>
                <a:spcPct val="150000"/>
              </a:lnSpc>
            </a:pPr>
            <a:r>
              <a:rPr lang="en-US" dirty="0"/>
              <a:t>Data-Driven Decision Making</a:t>
            </a:r>
          </a:p>
          <a:p>
            <a:pPr>
              <a:lnSpc>
                <a:spcPct val="150000"/>
              </a:lnSpc>
            </a:pPr>
            <a:r>
              <a:rPr lang="en-US" dirty="0"/>
              <a:t>Progress Indicator Tool</a:t>
            </a:r>
          </a:p>
          <a:p>
            <a:pPr>
              <a:lnSpc>
                <a:spcPct val="150000"/>
              </a:lnSpc>
            </a:pPr>
            <a:r>
              <a:rPr lang="en-US" dirty="0"/>
              <a:t>MTC Dashboard</a:t>
            </a:r>
          </a:p>
          <a:p>
            <a:pPr>
              <a:lnSpc>
                <a:spcPct val="150000"/>
              </a:lnSpc>
            </a:pPr>
            <a:r>
              <a:rPr lang="en-US" dirty="0"/>
              <a:t>Performance Reporting Q &amp; 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198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9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73&quot;/&gt;&lt;/object&gt;&lt;object type=&quot;3&quot; unique_id=&quot;10004&quot;&gt;&lt;property id=&quot;20148&quot; value=&quot;5&quot;/&gt;&lt;property id=&quot;20300&quot; value=&quot;Slide 2 - &amp;quot;H1-B Ready to Work&amp;quot;&quot;/&gt;&lt;property id=&quot;20307&quot; value=&quot;256&quot;/&gt;&lt;/object&gt;&lt;object type=&quot;3&quot; unique_id=&quot;10005&quot;&gt;&lt;property id=&quot;20148&quot; value=&quot;5&quot;/&gt;&lt;property id=&quot;20300&quot; value=&quot;Slide 3&quot;/&gt;&lt;property id=&quot;20307&quot; value=&quot;264&quot;/&gt;&lt;/object&gt;&lt;object type=&quot;3&quot; unique_id=&quot;10006&quot;&gt;&lt;property id=&quot;20148&quot; value=&quot;5&quot;/&gt;&lt;property id=&quot;20300&quot; value=&quot;Slide 4 - &amp;quot;Polling Question&amp;quot;&quot;/&gt;&lt;property id=&quot;20307&quot; value=&quot;275&quot;/&gt;&lt;/object&gt;&lt;object type=&quot;3&quot; unique_id=&quot;10007&quot;&gt;&lt;property id=&quot;20148&quot; value=&quot;5&quot;/&gt;&lt;property id=&quot;20300&quot; value=&quot;Slide 5 - &amp;quot;Ayreen Cadwallader&amp;quot;&quot;/&gt;&lt;property id=&quot;20307&quot; value=&quot;259&quot;/&gt;&lt;/object&gt;&lt;object type=&quot;3&quot; unique_id=&quot;10008&quot;&gt;&lt;property id=&quot;20148&quot; value=&quot;5&quot;/&gt;&lt;property id=&quot;20300&quot; value=&quot;Slide 6 - &amp;quot;Angel Harlins&amp;quot;&quot;/&gt;&lt;property id=&quot;20307&quot; value=&quot;260&quot;/&gt;&lt;/object&gt;&lt;object type=&quot;3&quot; unique_id=&quot;10009&quot;&gt;&lt;property id=&quot;20148&quot; value=&quot;5&quot;/&gt;&lt;property id=&quot;20300&quot; value=&quot;Slide 7 - &amp;quot;Heather Henry&amp;quot;&quot;/&gt;&lt;property id=&quot;20307&quot; value=&quot;316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70&quot;/&gt;&lt;/object&gt;&lt;object type=&quot;3&quot; unique_id=&quot;10012&quot;&gt;&lt;property id=&quot;20148&quot; value=&quot;5&quot;/&gt;&lt;property id=&quot;20300&quot; value=&quot;Slide 10 - &amp;quot;The Value of Performance Reporting&amp;quot;&quot;/&gt;&lt;property id=&quot;20307&quot; value=&quot;258&quot;/&gt;&lt;/object&gt;&lt;object type=&quot;3&quot; unique_id=&quot;10013&quot;&gt;&lt;property id=&quot;20148&quot; value=&quot;5&quot;/&gt;&lt;property id=&quot;20300&quot; value=&quot;Slide 11 - &amp;quot;Data- Driven Decision Making&amp;quot;&quot;/&gt;&lt;property id=&quot;20307&quot; value=&quot;317&quot;/&gt;&lt;/object&gt;&lt;object type=&quot;3&quot; unique_id=&quot;10014&quot;&gt;&lt;property id=&quot;20148&quot; value=&quot;5&quot;/&gt;&lt;property id=&quot;20300&quot; value=&quot;Slide 12 - &amp;quot;Quarterly Stoplight Q’s&amp;quot;&quot;/&gt;&lt;property id=&quot;20307&quot; value=&quot;318&quot;/&gt;&lt;/object&gt;&lt;object type=&quot;3&quot; unique_id=&quot;10015&quot;&gt;&lt;property id=&quot;20148&quot; value=&quot;5&quot;/&gt;&lt;property id=&quot;20300&quot; value=&quot;Slide 13 - &amp;quot;Participant Polling Question&amp;quot;&quot;/&gt;&lt;property id=&quot;20307&quot; value=&quot;319&quot;/&gt;&lt;/object&gt;&lt;object type=&quot;3&quot; unique_id=&quot;10016&quot;&gt;&lt;property id=&quot;20148&quot; value=&quot;5&quot;/&gt;&lt;property id=&quot;20300&quot; value=&quot;Slide 14 - &amp;quot;Performance Data &amp;amp;#x09;&amp;quot;&quot;/&gt;&lt;property id=&quot;20307&quot; value=&quot;320&quot;/&gt;&lt;/object&gt;&lt;object type=&quot;3&quot; unique_id=&quot;10017&quot;&gt;&lt;property id=&quot;20148&quot; value=&quot;5&quot;/&gt;&lt;property id=&quot;20300&quot; value=&quot;Slide 15 - &amp;quot;Performance Progress Check- Point Tool&amp;quot;&quot;/&gt;&lt;property id=&quot;20307&quot; value=&quot;322&quot;/&gt;&lt;/object&gt;&lt;object type=&quot;3&quot; unique_id=&quot;10018&quot;&gt;&lt;property id=&quot;20148&quot; value=&quot;5&quot;/&gt;&lt;property id=&quot;20300&quot; value=&quot;Slide 16 - &amp;quot;Performance Progress Check- Point Tool&amp;quot;&quot;/&gt;&lt;property id=&quot;20307&quot; value=&quot;321&quot;/&gt;&lt;/object&gt;&lt;object type=&quot;3&quot; unique_id=&quot;10019&quot;&gt;&lt;property id=&quot;20148&quot; value=&quot;5&quot;/&gt;&lt;property id=&quot;20300&quot; value=&quot;Slide 17 - &amp;quot;Performance Progress Check-Point Tool - Output 1&amp;quot;&quot;/&gt;&lt;property id=&quot;20307&quot; value=&quot;338&quot;/&gt;&lt;/object&gt;&lt;object type=&quot;3&quot; unique_id=&quot;10020&quot;&gt;&lt;property id=&quot;20148&quot; value=&quot;5&quot;/&gt;&lt;property id=&quot;20300&quot; value=&quot;Slide 18 - &amp;quot;Performance Progress Check- Point Tool- Output 2&amp;quot;&quot;/&gt;&lt;property id=&quot;20307&quot; value=&quot;331&quot;/&gt;&lt;/object&gt;&lt;object type=&quot;3&quot; unique_id=&quot;10021&quot;&gt;&lt;property id=&quot;20148&quot; value=&quot;5&quot;/&gt;&lt;property id=&quot;20300&quot; value=&quot;Slide 19 - &amp;quot;Performance Progress Check- Point Tool- Output 3&amp;quot;&quot;/&gt;&lt;property id=&quot;20307&quot; value=&quot;332&quot;/&gt;&lt;/object&gt;&lt;object type=&quot;3&quot; unique_id=&quot;10022&quot;&gt;&lt;property id=&quot;20148&quot; value=&quot;5&quot;/&gt;&lt;property id=&quot;20300&quot; value=&quot;Slide 20&quot;/&gt;&lt;property id=&quot;20307&quot; value=&quot;345&quot;/&gt;&lt;/object&gt;&lt;object type=&quot;3&quot; unique_id=&quot;10023&quot;&gt;&lt;property id=&quot;20148&quot; value=&quot;5&quot;/&gt;&lt;property id=&quot;20300&quot; value=&quot;Slide 21 - &amp;quot;H-1B RTW Grants Program Outcomes  Quarter Ending 3.31.16&amp;quot;&quot;/&gt;&lt;property id=&quot;20307&quot; value=&quot;337&quot;/&gt;&lt;/object&gt;&lt;object type=&quot;3&quot; unique_id=&quot;10024&quot;&gt;&lt;property id=&quot;20148&quot; value=&quot;5&quot;/&gt;&lt;property id=&quot;20300&quot; value=&quot;Slide 22 - &amp;quot;RTW Grants to Date&amp;quot;&quot;/&gt;&lt;property id=&quot;20307&quot; value=&quot;339&quot;/&gt;&lt;/object&gt;&lt;object type=&quot;3&quot; unique_id=&quot;10025&quot;&gt;&lt;property id=&quot;20148&quot; value=&quot;5&quot;/&gt;&lt;property id=&quot;20300&quot; value=&quot;Slide 23 - &amp;quot;Data Assessment Questions&amp;amp;#x09;&amp;quot;&quot;/&gt;&lt;property id=&quot;20307&quot; value=&quot;323&quot;/&gt;&lt;/object&gt;&lt;object type=&quot;3&quot; unique_id=&quot;10026&quot;&gt;&lt;property id=&quot;20148&quot; value=&quot;5&quot;/&gt;&lt;property id=&quot;20300&quot; value=&quot;Slide 24 - &amp;quot;Making Program Decisions Based on Data&amp;quot;&quot;/&gt;&lt;property id=&quot;20307&quot; value=&quot;324&quot;/&gt;&lt;/object&gt;&lt;object type=&quot;3&quot; unique_id=&quot;10027&quot;&gt;&lt;property id=&quot;20148&quot; value=&quot;5&quot;/&gt;&lt;property id=&quot;20300&quot; value=&quot;Slide 25 - &amp;quot;Making Program Decisions Based on Data&amp;quot;&quot;/&gt;&lt;property id=&quot;20307&quot; value=&quot;325&quot;/&gt;&lt;/object&gt;&lt;object type=&quot;3&quot; unique_id=&quot;10028&quot;&gt;&lt;property id=&quot;20148&quot; value=&quot;5&quot;/&gt;&lt;property id=&quot;20300&quot; value=&quot;Slide 26 - &amp;quot;FAQ: Reporting Employment Outcomes&amp;quot;&quot;/&gt;&lt;property id=&quot;20307&quot; value=&quot;326&quot;/&gt;&lt;/object&gt;&lt;object type=&quot;3&quot; unique_id=&quot;10029&quot;&gt;&lt;property id=&quot;20148&quot; value=&quot;5&quot;/&gt;&lt;property id=&quot;20300&quot; value=&quot;Slide 27&quot;/&gt;&lt;property id=&quot;20307&quot; value=&quot;344&quot;/&gt;&lt;/object&gt;&lt;object type=&quot;3&quot; unique_id=&quot;10030&quot;&gt;&lt;property id=&quot;20148&quot; value=&quot;5&quot;/&gt;&lt;property id=&quot;20300&quot; value=&quot;Slide 28 - &amp;quot;Maryland Tech Connected (MTC) Dashboard&amp;amp;#x09;&amp;quot;&quot;/&gt;&lt;property id=&quot;20307&quot; value=&quot;329&quot;/&gt;&lt;/object&gt;&lt;object type=&quot;3&quot; unique_id=&quot;10031&quot;&gt;&lt;property id=&quot;20148&quot; value=&quot;5&quot;/&gt;&lt;property id=&quot;20300&quot; value=&quot;Slide 29 - &amp;quot;Importance of Data Analysis&amp;quot;&quot;/&gt;&lt;property id=&quot;20307&quot; value=&quot;334&quot;/&gt;&lt;/object&gt;&lt;object type=&quot;3&quot; unique_id=&quot;10032&quot;&gt;&lt;property id=&quot;20148&quot; value=&quot;5&quot;/&gt;&lt;property id=&quot;20300&quot; value=&quot;Slide 30 - &amp;quot;What Data Elements Do We Focus On?&amp;quot;&quot;/&gt;&lt;property id=&quot;20307&quot; value=&quot;335&quot;/&gt;&lt;/object&gt;&lt;object type=&quot;3&quot; unique_id=&quot;10033&quot;&gt;&lt;property id=&quot;20148&quot; value=&quot;5&quot;/&gt;&lt;property id=&quot;20300&quot; value=&quot;Slide 31 - &amp;quot;Tools We Use&amp;quot;&quot;/&gt;&lt;property id=&quot;20307&quot; value=&quot;336&quot;/&gt;&lt;/object&gt;&lt;object type=&quot;3&quot; unique_id=&quot;10034&quot;&gt;&lt;property id=&quot;20148&quot; value=&quot;5&quot;/&gt;&lt;property id=&quot;20300&quot; value=&quot;Slide 32 - &amp;quot;MTC Dashboard&amp;quot;&quot;/&gt;&lt;property id=&quot;20307&quot; value=&quot;341&quot;/&gt;&lt;/object&gt;&lt;object type=&quot;3&quot; unique_id=&quot;10035&quot;&gt;&lt;property id=&quot;20148&quot; value=&quot;5&quot;/&gt;&lt;property id=&quot;20300&quot; value=&quot;Slide 33 - &amp;quot;What Do We Do With It?&amp;quot;&quot;/&gt;&lt;property id=&quot;20307&quot; value=&quot;342&quot;/&gt;&lt;/object&gt;&lt;object type=&quot;3&quot; unique_id=&quot;10036&quot;&gt;&lt;property id=&quot;20148&quot; value=&quot;5&quot;/&gt;&lt;property id=&quot;20300&quot; value=&quot;Slide 34&quot;/&gt;&lt;property id=&quot;20307&quot; value=&quot;267&quot;/&gt;&lt;/object&gt;&lt;object type=&quot;3&quot; unique_id=&quot;10037&quot;&gt;&lt;property id=&quot;20148&quot; value=&quot;5&quot;/&gt;&lt;property id=&quot;20300&quot; value=&quot;Slide 35 - &amp;quot;Technical Assistance Checklist&amp;quot;&quot;/&gt;&lt;property id=&quot;20307&quot; value=&quot;328&quot;/&gt;&lt;/object&gt;&lt;object type=&quot;3&quot; unique_id=&quot;10038&quot;&gt;&lt;property id=&quot;20148&quot; value=&quot;5&quot;/&gt;&lt;property id=&quot;20300&quot; value=&quot;Slide 36 - &amp;quot;H-1 B Technical Assistance Resource: Performance Reporting Handbook &amp;quot;&quot;/&gt;&lt;property id=&quot;20307&quot; value=&quot;304&quot;/&gt;&lt;/object&gt;&lt;object type=&quot;3&quot; unique_id=&quot;10039&quot;&gt;&lt;property id=&quot;20148&quot; value=&quot;5&quot;/&gt;&lt;property id=&quot;20300&quot; value=&quot;Slide 37&quot;/&gt;&lt;property id=&quot;20307&quot; value=&quot;263&quot;/&gt;&lt;/object&gt;&lt;object type=&quot;3&quot; unique_id=&quot;10040&quot;&gt;&lt;property id=&quot;20148&quot; value=&quot;5&quot;/&gt;&lt;property id=&quot;20300&quot; value=&quot;Slide 38 - &amp;quot;Ready to Work Grantee Mailbox RTW@dol.gov   To Reach your Federal Project Officer, DOL National Office and Technic&quot;/&gt;&lt;property id=&quot;20307&quot; value=&quot;268&quot;/&gt;&lt;/object&gt;&lt;object type=&quot;3&quot; unique_id=&quot;10041&quot;&gt;&lt;property id=&quot;20148&quot; value=&quot;5&quot;/&gt;&lt;property id=&quot;20300&quot; value=&quot;Slide 39 - &amp;quot;Post Webinar Feedback Tool&amp;quot;&quot;/&gt;&lt;property id=&quot;20307&quot; value=&quot;314&quot;/&gt;&lt;/object&gt;&lt;object type=&quot;3&quot; unique_id=&quot;10042&quot;&gt;&lt;property id=&quot;20148&quot; value=&quot;5&quot;/&gt;&lt;property id=&quot;20300&quot; value=&quot;Slide 40&quot;/&gt;&lt;property id=&quot;20307&quot; value=&quot;269&quot;/&gt;&lt;/object&gt;&lt;/object&gt;&lt;object type=&quot;8&quot; unique_id=&quot;1008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lossy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8901</TotalTime>
  <Words>1267</Words>
  <Application>Microsoft Office PowerPoint</Application>
  <PresentationFormat>On-screen Show (4:3)</PresentationFormat>
  <Paragraphs>299</Paragraphs>
  <Slides>40</Slides>
  <Notes>40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8" baseType="lpstr">
      <vt:lpstr>Arial</vt:lpstr>
      <vt:lpstr>Calibri</vt:lpstr>
      <vt:lpstr>Impact</vt:lpstr>
      <vt:lpstr>Myriad Pro</vt:lpstr>
      <vt:lpstr>Myriad Pro Cond</vt:lpstr>
      <vt:lpstr>Times New Roman</vt:lpstr>
      <vt:lpstr>Wingdings</vt:lpstr>
      <vt:lpstr>Office Theme</vt:lpstr>
      <vt:lpstr>PowerPoint Presentation</vt:lpstr>
      <vt:lpstr>H1-B Ready to Work</vt:lpstr>
      <vt:lpstr>PowerPoint Presentation</vt:lpstr>
      <vt:lpstr>Polling Question</vt:lpstr>
      <vt:lpstr>Ayreen Cadwallader</vt:lpstr>
      <vt:lpstr>Angel Harlins</vt:lpstr>
      <vt:lpstr>Heather Henry</vt:lpstr>
      <vt:lpstr>PowerPoint Presentation</vt:lpstr>
      <vt:lpstr>PowerPoint Presentation</vt:lpstr>
      <vt:lpstr>The Value of Performance Reporting</vt:lpstr>
      <vt:lpstr>Data- Driven Decision Making</vt:lpstr>
      <vt:lpstr>Quarterly Stoplight Q’s</vt:lpstr>
      <vt:lpstr>Participant Polling Question</vt:lpstr>
      <vt:lpstr>Performance Data  </vt:lpstr>
      <vt:lpstr>Performance Progress Check- Point Tool</vt:lpstr>
      <vt:lpstr>Performance Progress Check- Point Tool</vt:lpstr>
      <vt:lpstr>Performance Progress Check-Point Tool - Output 1</vt:lpstr>
      <vt:lpstr>Performance Progress Check- Point Tool- Output 2</vt:lpstr>
      <vt:lpstr>Performance Progress Check- Point Tool- Output 3</vt:lpstr>
      <vt:lpstr>PowerPoint Presentation</vt:lpstr>
      <vt:lpstr>H-1B RTW Grants Program Outcomes  Quarter Ending 3.31.16</vt:lpstr>
      <vt:lpstr>RTW Grants to Date</vt:lpstr>
      <vt:lpstr>Data Assessment Questions </vt:lpstr>
      <vt:lpstr>Making Program Decisions Based on Data</vt:lpstr>
      <vt:lpstr>Making Program Decisions Based on Data</vt:lpstr>
      <vt:lpstr>FAQ: Reporting Employment Outcomes</vt:lpstr>
      <vt:lpstr>PowerPoint Presentation</vt:lpstr>
      <vt:lpstr>Maryland Tech Connected (MTC) Dashboard </vt:lpstr>
      <vt:lpstr>Importance of Data Analysis</vt:lpstr>
      <vt:lpstr>What Data Elements Do We Focus On?</vt:lpstr>
      <vt:lpstr>Tools We Use</vt:lpstr>
      <vt:lpstr>MTC Dashboard</vt:lpstr>
      <vt:lpstr>What Do We Do With It?</vt:lpstr>
      <vt:lpstr>PowerPoint Presentation</vt:lpstr>
      <vt:lpstr>Technical Assistance Checklist</vt:lpstr>
      <vt:lpstr>H-1 B Technical Assistance Resource: Performance Reporting Handbook </vt:lpstr>
      <vt:lpstr>PowerPoint Presentation</vt:lpstr>
      <vt:lpstr>Ready to Work Grantee Mailbox RTW@dol.gov   To Reach your Federal Project Officer, DOL National Office and Technical Assistance Providers</vt:lpstr>
      <vt:lpstr>Post Webinar Feedback Tool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Angel Harlins</dc:creator>
  <cp:lastModifiedBy>Laura Casertano</cp:lastModifiedBy>
  <cp:revision>283</cp:revision>
  <cp:lastPrinted>2016-06-22T21:23:36Z</cp:lastPrinted>
  <dcterms:created xsi:type="dcterms:W3CDTF">2014-04-10T03:33:57Z</dcterms:created>
  <dcterms:modified xsi:type="dcterms:W3CDTF">2016-06-30T17:28:19Z</dcterms:modified>
</cp:coreProperties>
</file>