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sldIdLst>
    <p:sldId id="256" r:id="rId5"/>
    <p:sldId id="264" r:id="rId6"/>
    <p:sldId id="275" r:id="rId7"/>
    <p:sldId id="276" r:id="rId8"/>
    <p:sldId id="259" r:id="rId9"/>
    <p:sldId id="336" r:id="rId10"/>
    <p:sldId id="261" r:id="rId11"/>
    <p:sldId id="347" r:id="rId12"/>
    <p:sldId id="265" r:id="rId13"/>
    <p:sldId id="270" r:id="rId14"/>
    <p:sldId id="257" r:id="rId15"/>
    <p:sldId id="338" r:id="rId16"/>
    <p:sldId id="258" r:id="rId17"/>
    <p:sldId id="346" r:id="rId18"/>
    <p:sldId id="280" r:id="rId19"/>
    <p:sldId id="313" r:id="rId20"/>
    <p:sldId id="314" r:id="rId21"/>
    <p:sldId id="315" r:id="rId22"/>
    <p:sldId id="316" r:id="rId23"/>
    <p:sldId id="317" r:id="rId24"/>
    <p:sldId id="302"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48" r:id="rId40"/>
    <p:sldId id="333" r:id="rId41"/>
    <p:sldId id="334" r:id="rId42"/>
    <p:sldId id="335" r:id="rId43"/>
    <p:sldId id="339" r:id="rId44"/>
    <p:sldId id="340" r:id="rId45"/>
    <p:sldId id="341" r:id="rId46"/>
    <p:sldId id="342" r:id="rId47"/>
    <p:sldId id="343" r:id="rId48"/>
    <p:sldId id="337" r:id="rId49"/>
    <p:sldId id="345" r:id="rId50"/>
    <p:sldId id="344" r:id="rId51"/>
    <p:sldId id="349" r:id="rId52"/>
    <p:sldId id="267" r:id="rId53"/>
    <p:sldId id="269" r:id="rId54"/>
  </p:sldIdLst>
  <p:sldSz cx="9144000" cy="6858000" type="screen4x3"/>
  <p:notesSz cx="7010400" cy="92964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4"/>
    <a:srgbClr val="9D1C30"/>
    <a:srgbClr val="4675B8"/>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6370" autoAdjust="0"/>
  </p:normalViewPr>
  <p:slideViewPr>
    <p:cSldViewPr snapToGrid="0">
      <p:cViewPr varScale="1">
        <p:scale>
          <a:sx n="114" d="100"/>
          <a:sy n="114" d="100"/>
        </p:scale>
        <p:origin x="1638"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5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FBD6B5-AD14-4D41-8A0D-AFF5136F4E09}" type="datetimeFigureOut">
              <a:rPr lang="en-US" smtClean="0"/>
              <a:t>6/30/2016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a:t>
            </a:fld>
            <a:endParaRPr lang="en-US" dirty="0"/>
          </a:p>
        </p:txBody>
      </p:sp>
    </p:spTree>
    <p:extLst>
      <p:ext uri="{BB962C8B-B14F-4D97-AF65-F5344CB8AC3E}">
        <p14:creationId xmlns:p14="http://schemas.microsoft.com/office/powerpoint/2010/main" val="127735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3DF14D-0D9E-4138-8E14-6563AA70EB41}" type="slidenum">
              <a:rPr lang="en-US" smtClean="0"/>
              <a:pPr>
                <a:defRPr/>
              </a:pPr>
              <a:t>18</a:t>
            </a:fld>
            <a:endParaRPr lang="en-US" dirty="0"/>
          </a:p>
        </p:txBody>
      </p:sp>
    </p:spTree>
    <p:extLst>
      <p:ext uri="{BB962C8B-B14F-4D97-AF65-F5344CB8AC3E}">
        <p14:creationId xmlns:p14="http://schemas.microsoft.com/office/powerpoint/2010/main" val="221902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3DF14D-0D9E-4138-8E14-6563AA70EB41}" type="slidenum">
              <a:rPr lang="en-US" smtClean="0"/>
              <a:pPr>
                <a:defRPr/>
              </a:pPr>
              <a:t>19</a:t>
            </a:fld>
            <a:endParaRPr lang="en-US" dirty="0"/>
          </a:p>
        </p:txBody>
      </p:sp>
    </p:spTree>
    <p:extLst>
      <p:ext uri="{BB962C8B-B14F-4D97-AF65-F5344CB8AC3E}">
        <p14:creationId xmlns:p14="http://schemas.microsoft.com/office/powerpoint/2010/main" val="62804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June 30,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 slide_version 1">
    <p:spTree>
      <p:nvGrpSpPr>
        <p:cNvPr id="1" name=""/>
        <p:cNvGrpSpPr/>
        <p:nvPr/>
      </p:nvGrpSpPr>
      <p:grpSpPr>
        <a:xfrm>
          <a:off x="0" y="0"/>
          <a:ext cx="0" cy="0"/>
          <a:chOff x="0" y="0"/>
          <a:chExt cx="0" cy="0"/>
        </a:xfrm>
      </p:grpSpPr>
      <p:cxnSp>
        <p:nvCxnSpPr>
          <p:cNvPr id="2" name="Straight Connector 1"/>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pic>
        <p:nvPicPr>
          <p:cNvPr id="3" name="Picture 7" descr="Troops2Energy_4c.jpg"/>
          <p:cNvPicPr>
            <a:picLocks noChangeAspect="1"/>
          </p:cNvPicPr>
          <p:nvPr userDrawn="1"/>
        </p:nvPicPr>
        <p:blipFill>
          <a:blip r:embed="rId2" cstate="print"/>
          <a:srcRect b="5759"/>
          <a:stretch>
            <a:fillRect/>
          </a:stretch>
        </p:blipFill>
        <p:spPr bwMode="auto">
          <a:xfrm>
            <a:off x="304801" y="5334000"/>
            <a:ext cx="1416050" cy="1371600"/>
          </a:xfrm>
          <a:prstGeom prst="rect">
            <a:avLst/>
          </a:prstGeom>
          <a:noFill/>
          <a:ln w="9525">
            <a:noFill/>
            <a:miter lim="800000"/>
            <a:headEnd/>
            <a:tailEnd/>
          </a:ln>
        </p:spPr>
      </p:pic>
      <p:sp>
        <p:nvSpPr>
          <p:cNvPr id="4" name="Slide Number Placeholder 5"/>
          <p:cNvSpPr>
            <a:spLocks noGrp="1"/>
          </p:cNvSpPr>
          <p:nvPr>
            <p:ph type="sldNum" sz="quarter" idx="10"/>
          </p:nvPr>
        </p:nvSpPr>
        <p:spPr>
          <a:xfrm>
            <a:off x="7620000" y="18288"/>
            <a:ext cx="1066800" cy="329184"/>
          </a:xfrm>
          <a:prstGeom prst="rect">
            <a:avLst/>
          </a:prstGeom>
        </p:spPr>
        <p:txBody>
          <a:bodyPr/>
          <a:lstStyle>
            <a:lvl1pPr>
              <a:defRPr>
                <a:solidFill>
                  <a:srgbClr val="00679A"/>
                </a:solidFill>
              </a:defRPr>
            </a:lvl1pPr>
          </a:lstStyle>
          <a:p>
            <a:pPr>
              <a:defRPr/>
            </a:pPr>
            <a:fld id="{97FC7C55-33B4-448D-808E-EC8D2BAA9E8B}" type="slidenum">
              <a:rPr lang="en-US"/>
              <a:pPr>
                <a:defRPr/>
              </a:pPr>
              <a:t>‹#›</a:t>
            </a:fld>
            <a:endParaRPr lang="en-US" dirty="0"/>
          </a:p>
        </p:txBody>
      </p:sp>
    </p:spTree>
    <p:extLst>
      <p:ext uri="{BB962C8B-B14F-4D97-AF65-F5344CB8AC3E}">
        <p14:creationId xmlns:p14="http://schemas.microsoft.com/office/powerpoint/2010/main" val="4108431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300A784B-F037-4B30-B8CE-E526959B0B47}" type="datetimeFigureOut">
              <a:rPr lang="en-US" smtClean="0"/>
              <a:pPr/>
              <a:t>6/30/2016</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82B4B5B4-F994-49D0-A32D-8E96C9335616}"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916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00A784B-F037-4B30-B8CE-E526959B0B47}" type="datetimeFigureOut">
              <a:rPr lang="en-US" smtClean="0"/>
              <a:pPr/>
              <a:t>6/30/2016</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82B4B5B4-F994-49D0-A32D-8E96C9335616}" type="slidenum">
              <a:rPr lang="en-US" smtClean="0"/>
              <a:pPr/>
              <a:t>‹#›</a:t>
            </a:fld>
            <a:endParaRPr lang="en-US" dirty="0"/>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41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300A784B-F037-4B30-B8CE-E526959B0B47}" type="datetimeFigureOut">
              <a:rPr lang="en-US" smtClean="0"/>
              <a:pPr/>
              <a:t>6/30/2016</a:t>
            </a:fld>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82B4B5B4-F994-49D0-A32D-8E96C9335616}" type="slidenum">
              <a:rPr lang="en-US" smtClean="0"/>
              <a:pPr/>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20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p:nvPicPr>
        <p:blipFill rotWithShape="1">
          <a:blip r:embed="rId30">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rotWithShape="1">
          <a:blip r:embed="rId31"/>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 id="2147483677" r:id="rId25"/>
    <p:sldLayoutId id="2147483678" r:id="rId26"/>
    <p:sldLayoutId id="2147483679" r:id="rId27"/>
    <p:sldLayoutId id="2147483680" r:id="rId28"/>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troopstoenergyjobs.org/"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www.troopstoenergyjob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troopstoenergyjobs.com/" TargetMode="External"/><Relationship Id="rId5" Type="http://schemas.openxmlformats.org/officeDocument/2006/relationships/image" Target="../media/image36.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 Id="rId9"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6.jpeg"/><Relationship Id="rId4" Type="http://schemas.openxmlformats.org/officeDocument/2006/relationships/image" Target="../media/image46.png"/><Relationship Id="rId9" Type="http://schemas.openxmlformats.org/officeDocument/2006/relationships/image" Target="../media/image55.jpeg"/></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electricaltrainingalliance.org/" TargetMode="Externa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hyperlink" Target="http://www.gibill.va.gov/benefits/montgomery_gibill/active_duty.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www.gibill.va.gov/benefits/montgomery_gibill/active_duty.html"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www.gibill.va.gov/benefits/montgomery_gibill/active_duty.html"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benefits.va.gov/gibill/school_decision.asp" TargetMode="External"/><Relationship Id="rId2" Type="http://schemas.openxmlformats.org/officeDocument/2006/relationships/hyperlink" Target="http://www.benefits.va.gov/gibill" TargetMode="External"/><Relationship Id="rId1" Type="http://schemas.openxmlformats.org/officeDocument/2006/relationships/slideLayout" Target="../slideLayouts/slideLayout4.xml"/><Relationship Id="rId6" Type="http://schemas.openxmlformats.org/officeDocument/2006/relationships/hyperlink" Target="https://gibill.custhelp.com/app/answers/list" TargetMode="External"/><Relationship Id="rId5" Type="http://schemas.openxmlformats.org/officeDocument/2006/relationships/hyperlink" Target="https://gibill.custhelp.com/app/utils/login_form/redirect/ask/session/L3RpbWUvMTQ2NzAzNDgxNC9zaWQvM1NBTUo1VW0" TargetMode="External"/><Relationship Id="rId4" Type="http://schemas.openxmlformats.org/officeDocument/2006/relationships/hyperlink" Target="https://www.vets.gov/gi-bill-comparison-too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doleta.gov/OA/action_clinic/eta_default.cfm" TargetMode="External"/><Relationship Id="rId2" Type="http://schemas.openxmlformats.org/officeDocument/2006/relationships/hyperlink" Target="http://www.veterans.gov/" TargetMode="External"/><Relationship Id="rId1" Type="http://schemas.openxmlformats.org/officeDocument/2006/relationships/slideLayout" Target="../slideLayouts/slideLayout4.xml"/><Relationship Id="rId4" Type="http://schemas.openxmlformats.org/officeDocument/2006/relationships/image" Target="../media/image61.gif"/></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482" y="503340"/>
            <a:ext cx="4663246" cy="2246738"/>
          </a:xfrm>
        </p:spPr>
        <p:txBody>
          <a:bodyPr/>
          <a:lstStyle/>
          <a:p>
            <a:r>
              <a:rPr lang="en-US" b="1" dirty="0"/>
              <a:t>utility industry workforce initiative webinar series:</a:t>
            </a:r>
            <a:endParaRPr lang="en-US" dirty="0"/>
          </a:p>
        </p:txBody>
      </p:sp>
      <p:sp>
        <p:nvSpPr>
          <p:cNvPr id="6" name="Text Placeholder 5"/>
          <p:cNvSpPr>
            <a:spLocks noGrp="1"/>
          </p:cNvSpPr>
          <p:nvPr>
            <p:ph type="body" sz="half" idx="12"/>
          </p:nvPr>
        </p:nvSpPr>
        <p:spPr/>
        <p:txBody>
          <a:bodyPr/>
          <a:lstStyle/>
          <a:p>
            <a:r>
              <a:rPr lang="en-US" dirty="0">
                <a:latin typeface="Franklin Gothic Medium" panose="020B0603020102020204" pitchFamily="34" charset="0"/>
              </a:rPr>
              <a:t>DOL VETS and Department of Energy</a:t>
            </a:r>
          </a:p>
        </p:txBody>
      </p:sp>
      <p:sp>
        <p:nvSpPr>
          <p:cNvPr id="4" name="Subtitle 3"/>
          <p:cNvSpPr>
            <a:spLocks noGrp="1"/>
          </p:cNvSpPr>
          <p:nvPr>
            <p:ph type="subTitle" idx="1"/>
          </p:nvPr>
        </p:nvSpPr>
        <p:spPr>
          <a:xfrm>
            <a:off x="343727" y="2914242"/>
            <a:ext cx="5024782" cy="1326340"/>
          </a:xfrm>
        </p:spPr>
        <p:txBody>
          <a:bodyPr>
            <a:normAutofit lnSpcReduction="10000"/>
          </a:bodyPr>
          <a:lstStyle/>
          <a:p>
            <a:r>
              <a:rPr lang="en-US" dirty="0"/>
              <a:t>Opportunities in the Energy Utility Sector for Veterans </a:t>
            </a:r>
          </a:p>
        </p:txBody>
      </p:sp>
    </p:spTree>
    <p:extLst>
      <p:ext uri="{BB962C8B-B14F-4D97-AF65-F5344CB8AC3E}">
        <p14:creationId xmlns:p14="http://schemas.microsoft.com/office/powerpoint/2010/main" val="40307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915" y="1231721"/>
            <a:ext cx="7305472" cy="4760582"/>
          </a:xfrm>
        </p:spPr>
        <p:txBody>
          <a:bodyPr>
            <a:normAutofit fontScale="32500" lnSpcReduction="20000"/>
          </a:bodyPr>
          <a:lstStyle/>
          <a:p>
            <a:pPr marL="0" lvl="0" indent="0">
              <a:lnSpc>
                <a:spcPct val="120000"/>
              </a:lnSpc>
              <a:buNone/>
            </a:pPr>
            <a:r>
              <a:rPr lang="en-US" sz="4900" b="1" dirty="0">
                <a:solidFill>
                  <a:prstClr val="black">
                    <a:lumMod val="75000"/>
                    <a:lumOff val="25000"/>
                  </a:prstClr>
                </a:solidFill>
              </a:rPr>
              <a:t>I. The Big Picture: Opportunities in Energy</a:t>
            </a:r>
          </a:p>
          <a:p>
            <a:pPr lvl="0">
              <a:lnSpc>
                <a:spcPct val="120000"/>
              </a:lnSpc>
              <a:buFont typeface="Arial" panose="020B0604020202020204" pitchFamily="34" charset="0"/>
              <a:buChar char="•"/>
            </a:pPr>
            <a:r>
              <a:rPr lang="en-US" sz="4900" dirty="0">
                <a:solidFill>
                  <a:prstClr val="black">
                    <a:lumMod val="75000"/>
                    <a:lumOff val="25000"/>
                  </a:prstClr>
                </a:solidFill>
              </a:rPr>
              <a:t>Deputy Secretary Elizabeth Sherwood-Randall, DOE </a:t>
            </a:r>
          </a:p>
          <a:p>
            <a:pPr>
              <a:lnSpc>
                <a:spcPct val="120000"/>
              </a:lnSpc>
              <a:buFont typeface="Arial" panose="020B0604020202020204" pitchFamily="34" charset="0"/>
              <a:buChar char="•"/>
            </a:pPr>
            <a:r>
              <a:rPr lang="en-US" sz="4900" dirty="0"/>
              <a:t>Assistant Secretary Mike Michaud, DOL</a:t>
            </a:r>
          </a:p>
          <a:p>
            <a:pPr marL="0" indent="0">
              <a:lnSpc>
                <a:spcPct val="120000"/>
              </a:lnSpc>
              <a:buNone/>
            </a:pPr>
            <a:r>
              <a:rPr lang="en-US" sz="4900" b="1" dirty="0"/>
              <a:t>II. Why Veterans and Service Members</a:t>
            </a:r>
          </a:p>
          <a:p>
            <a:pPr>
              <a:lnSpc>
                <a:spcPct val="120000"/>
              </a:lnSpc>
              <a:buFont typeface="Arial" panose="020B0604020202020204" pitchFamily="34" charset="0"/>
              <a:buChar char="•"/>
            </a:pPr>
            <a:r>
              <a:rPr lang="en-US" sz="4900" dirty="0"/>
              <a:t>Marion Cain, DOD</a:t>
            </a:r>
          </a:p>
          <a:p>
            <a:pPr marL="0" indent="0">
              <a:lnSpc>
                <a:spcPct val="120000"/>
              </a:lnSpc>
              <a:buNone/>
            </a:pPr>
            <a:r>
              <a:rPr lang="en-US" sz="4900" b="1" dirty="0"/>
              <a:t>III. Utility Jobs, Skills and Training Programs</a:t>
            </a:r>
          </a:p>
          <a:p>
            <a:pPr>
              <a:lnSpc>
                <a:spcPct val="120000"/>
              </a:lnSpc>
              <a:buFont typeface="Arial" panose="020B0604020202020204" pitchFamily="34" charset="0"/>
              <a:buChar char="•"/>
            </a:pPr>
            <a:r>
              <a:rPr lang="en-US" sz="4900" dirty="0"/>
              <a:t> Ann Randazzo, Center for Energy Workforce Development</a:t>
            </a:r>
          </a:p>
          <a:p>
            <a:pPr marL="0" indent="0">
              <a:lnSpc>
                <a:spcPct val="120000"/>
              </a:lnSpc>
              <a:buNone/>
            </a:pPr>
            <a:r>
              <a:rPr lang="en-US" sz="4900" b="1" dirty="0"/>
              <a:t>IV. Labor Union Apprenticeship Programs</a:t>
            </a:r>
          </a:p>
          <a:p>
            <a:pPr>
              <a:lnSpc>
                <a:spcPct val="120000"/>
              </a:lnSpc>
              <a:buFont typeface="Arial" panose="020B0604020202020204" pitchFamily="34" charset="0"/>
              <a:buChar char="•"/>
            </a:pPr>
            <a:r>
              <a:rPr lang="en-US" sz="4900" dirty="0"/>
              <a:t>Dick Wilson, IBEW</a:t>
            </a:r>
          </a:p>
          <a:p>
            <a:pPr>
              <a:lnSpc>
                <a:spcPct val="120000"/>
              </a:lnSpc>
              <a:buFont typeface="Arial" panose="020B0604020202020204" pitchFamily="34" charset="0"/>
              <a:buChar char="•"/>
            </a:pPr>
            <a:r>
              <a:rPr lang="en-US" sz="4900" dirty="0"/>
              <a:t>Richard Passarelli, UWUA</a:t>
            </a:r>
          </a:p>
          <a:p>
            <a:pPr marL="0" indent="0">
              <a:lnSpc>
                <a:spcPct val="120000"/>
              </a:lnSpc>
              <a:buNone/>
            </a:pPr>
            <a:r>
              <a:rPr lang="en-US" sz="4900" b="1" dirty="0"/>
              <a:t>V. Education and Training Benefits Program for Veterans and Service members</a:t>
            </a:r>
            <a:endParaRPr lang="en-US" sz="4900" dirty="0"/>
          </a:p>
          <a:p>
            <a:pPr>
              <a:lnSpc>
                <a:spcPct val="120000"/>
              </a:lnSpc>
              <a:buFont typeface="Arial" panose="020B0604020202020204" pitchFamily="34" charset="0"/>
              <a:buChar char="•"/>
            </a:pPr>
            <a:r>
              <a:rPr lang="en-US" sz="4900" dirty="0"/>
              <a:t>Randall Lazaro, Department of Veterans Affairs</a:t>
            </a:r>
            <a:endParaRPr lang="en-US" sz="6400" dirty="0"/>
          </a:p>
          <a:p>
            <a:pPr marL="0" indent="0">
              <a:lnSpc>
                <a:spcPct val="120000"/>
              </a:lnSpc>
              <a:buNone/>
            </a:pPr>
            <a:r>
              <a:rPr lang="en-US" sz="4900" b="1" dirty="0"/>
              <a:t>VI. DOL Resources</a:t>
            </a:r>
          </a:p>
          <a:p>
            <a:pPr>
              <a:lnSpc>
                <a:spcPct val="120000"/>
              </a:lnSpc>
              <a:buFont typeface="Arial" panose="020B0604020202020204" pitchFamily="34" charset="0"/>
              <a:buChar char="•"/>
            </a:pPr>
            <a:r>
              <a:rPr lang="en-US" sz="4900" dirty="0"/>
              <a:t>Randall Smith, DOL-VETS</a:t>
            </a:r>
          </a:p>
        </p:txBody>
      </p:sp>
    </p:spTree>
    <p:extLst>
      <p:ext uri="{BB962C8B-B14F-4D97-AF65-F5344CB8AC3E}">
        <p14:creationId xmlns:p14="http://schemas.microsoft.com/office/powerpoint/2010/main" val="345219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The Big Picture: Opportunities in Energy</a:t>
            </a:r>
            <a:br>
              <a:rPr lang="en-US" b="1" dirty="0"/>
            </a:br>
            <a:br>
              <a:rPr lang="en-US" dirty="0"/>
            </a:br>
            <a:endParaRPr lang="en-US" dirty="0"/>
          </a:p>
        </p:txBody>
      </p:sp>
      <p:sp>
        <p:nvSpPr>
          <p:cNvPr id="5" name="Text Placeholder 4"/>
          <p:cNvSpPr>
            <a:spLocks noGrp="1"/>
          </p:cNvSpPr>
          <p:nvPr>
            <p:ph type="body" idx="1"/>
          </p:nvPr>
        </p:nvSpPr>
        <p:spPr>
          <a:xfrm>
            <a:off x="400778" y="2631376"/>
            <a:ext cx="5240509" cy="893387"/>
          </a:xfrm>
        </p:spPr>
        <p:txBody>
          <a:bodyPr/>
          <a:lstStyle/>
          <a:p>
            <a:r>
              <a:rPr lang="en-US" sz="2400" dirty="0"/>
              <a:t>Presented by:</a:t>
            </a:r>
            <a:br>
              <a:rPr lang="en-US" sz="2400" dirty="0"/>
            </a:br>
            <a:r>
              <a:rPr lang="en-US" sz="2400" dirty="0"/>
              <a:t>Assistant Sec Michaud</a:t>
            </a:r>
          </a:p>
          <a:p>
            <a:r>
              <a:rPr lang="en-US" sz="2400" dirty="0"/>
              <a:t>  </a:t>
            </a:r>
            <a:r>
              <a:rPr lang="en-US" sz="2400" dirty="0" err="1"/>
              <a:t>Dept</a:t>
            </a:r>
            <a:r>
              <a:rPr lang="en-US" sz="2400" dirty="0"/>
              <a:t> of Labor</a:t>
            </a:r>
          </a:p>
          <a:p>
            <a:r>
              <a:rPr lang="en-US" sz="2400" dirty="0"/>
              <a:t>Deputy Sec Sherwood-Randall,</a:t>
            </a:r>
          </a:p>
          <a:p>
            <a:r>
              <a:rPr lang="en-US" sz="2400" dirty="0"/>
              <a:t>  </a:t>
            </a:r>
            <a:r>
              <a:rPr lang="en-US" sz="2400" dirty="0" err="1"/>
              <a:t>Dept</a:t>
            </a:r>
            <a:r>
              <a:rPr lang="en-US" sz="2400" dirty="0"/>
              <a:t> of Energy</a:t>
            </a:r>
            <a:endParaRPr lang="en-US" dirty="0"/>
          </a:p>
        </p:txBody>
      </p:sp>
      <p:pic>
        <p:nvPicPr>
          <p:cNvPr id="6" name="Picture 5" descr="C:\Users\paul.phongsavan\AppData\Local\Microsoft\Windows\Temporary Internet Files\Content.IE5\XZQ62Q24\9193369605_29470ff5bc_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400" y="2422525"/>
            <a:ext cx="4038600" cy="2667000"/>
          </a:xfrm>
          <a:prstGeom prst="rect">
            <a:avLst/>
          </a:prstGeom>
          <a:noFill/>
          <a:ln>
            <a:noFill/>
          </a:ln>
        </p:spPr>
      </p:pic>
    </p:spTree>
    <p:extLst>
      <p:ext uri="{BB962C8B-B14F-4D97-AF65-F5344CB8AC3E}">
        <p14:creationId xmlns:p14="http://schemas.microsoft.com/office/powerpoint/2010/main" val="37343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Why Veterans &amp; Service members?</a:t>
            </a:r>
            <a:br>
              <a:rPr lang="en-US" dirty="0"/>
            </a:br>
            <a:endParaRPr lang="en-US" dirty="0"/>
          </a:p>
        </p:txBody>
      </p:sp>
      <p:sp>
        <p:nvSpPr>
          <p:cNvPr id="5" name="Text Placeholder 4"/>
          <p:cNvSpPr>
            <a:spLocks noGrp="1"/>
          </p:cNvSpPr>
          <p:nvPr>
            <p:ph type="body" idx="1"/>
          </p:nvPr>
        </p:nvSpPr>
        <p:spPr/>
        <p:txBody>
          <a:bodyPr/>
          <a:lstStyle/>
          <a:p>
            <a:r>
              <a:rPr lang="en-US" sz="2400" dirty="0"/>
              <a:t>Presented by:</a:t>
            </a:r>
            <a:br>
              <a:rPr lang="en-US" sz="2400" dirty="0"/>
            </a:br>
            <a:r>
              <a:rPr lang="en-US" sz="2400" dirty="0"/>
              <a:t>Marion Cain, DOD</a:t>
            </a:r>
            <a:endParaRPr lang="en-US" dirty="0"/>
          </a:p>
        </p:txBody>
      </p:sp>
      <p:pic>
        <p:nvPicPr>
          <p:cNvPr id="6" name="Picture 5" descr="C:\Users\paul.phongsavan\AppData\Local\Microsoft\Windows\Temporary Internet Files\Content.IE5\XZQ62Q24\9193369605_29470ff5bc_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400" y="2422525"/>
            <a:ext cx="4038600" cy="2667000"/>
          </a:xfrm>
          <a:prstGeom prst="rect">
            <a:avLst/>
          </a:prstGeom>
          <a:noFill/>
          <a:ln>
            <a:noFill/>
          </a:ln>
        </p:spPr>
      </p:pic>
    </p:spTree>
    <p:extLst>
      <p:ext uri="{BB962C8B-B14F-4D97-AF65-F5344CB8AC3E}">
        <p14:creationId xmlns:p14="http://schemas.microsoft.com/office/powerpoint/2010/main" val="156346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Veterans and Service members?</a:t>
            </a:r>
            <a:endParaRPr lang="en-US" dirty="0"/>
          </a:p>
        </p:txBody>
      </p:sp>
      <p:sp>
        <p:nvSpPr>
          <p:cNvPr id="3" name="Content Placeholder 2"/>
          <p:cNvSpPr>
            <a:spLocks noGrp="1"/>
          </p:cNvSpPr>
          <p:nvPr>
            <p:ph idx="1"/>
          </p:nvPr>
        </p:nvSpPr>
        <p:spPr>
          <a:xfrm>
            <a:off x="457200" y="1209470"/>
            <a:ext cx="6664403" cy="4654617"/>
          </a:xfrm>
        </p:spPr>
        <p:txBody>
          <a:bodyPr>
            <a:normAutofit fontScale="62500" lnSpcReduction="20000"/>
          </a:bodyPr>
          <a:lstStyle/>
          <a:p>
            <a:r>
              <a:rPr lang="en-US" dirty="0"/>
              <a:t>There is no better way to honor our nation's veterans, than to provide support for successful transition by creating a pathway into a rewarding energy sector career.</a:t>
            </a:r>
          </a:p>
          <a:p>
            <a:endParaRPr lang="en-US" dirty="0"/>
          </a:p>
          <a:p>
            <a:r>
              <a:rPr lang="en-US" dirty="0"/>
              <a:t>The nation's electric and gas industries believe that veterans have spent their military careers protecting national security and are, among many things, battle-tested, self-motivated and safety-conscious—traits that translate well into a second career into the utility industry. </a:t>
            </a:r>
          </a:p>
          <a:p>
            <a:endParaRPr lang="en-US" dirty="0"/>
          </a:p>
          <a:p>
            <a:r>
              <a:rPr lang="en-US" dirty="0"/>
              <a:t>By hiring veterans into the industry, energy companies are ensuring the continued production and delivery of safe, reliable power to American homes and businesses, and that servicemen and women are continuing to protect national security as they work to deliver a product that fuels our lives and powers our economy.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603" y="2158999"/>
            <a:ext cx="1793836" cy="1826477"/>
          </a:xfrm>
          <a:prstGeom prst="rect">
            <a:avLst/>
          </a:prstGeom>
        </p:spPr>
      </p:pic>
    </p:spTree>
    <p:extLst>
      <p:ext uri="{BB962C8B-B14F-4D97-AF65-F5344CB8AC3E}">
        <p14:creationId xmlns:p14="http://schemas.microsoft.com/office/powerpoint/2010/main" val="24237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cs typeface="Arial" panose="020B0604020202020204" pitchFamily="34" charset="0"/>
              </a:rPr>
              <a:t>DoD </a:t>
            </a:r>
            <a:r>
              <a:rPr lang="en-US" sz="4000" dirty="0" err="1">
                <a:solidFill>
                  <a:srgbClr val="002060"/>
                </a:solidFill>
                <a:cs typeface="Arial" panose="020B0604020202020204" pitchFamily="34" charset="0"/>
              </a:rPr>
              <a:t>SkillBridge</a:t>
            </a:r>
            <a:endParaRPr lang="en-US" b="1" dirty="0"/>
          </a:p>
        </p:txBody>
      </p:sp>
      <p:sp>
        <p:nvSpPr>
          <p:cNvPr id="3" name="Content Placeholder 2"/>
          <p:cNvSpPr>
            <a:spLocks noGrp="1"/>
          </p:cNvSpPr>
          <p:nvPr>
            <p:ph idx="1"/>
          </p:nvPr>
        </p:nvSpPr>
        <p:spPr>
          <a:xfrm>
            <a:off x="457200" y="1209470"/>
            <a:ext cx="6908800" cy="3946229"/>
          </a:xfrm>
        </p:spPr>
        <p:txBody>
          <a:bodyPr>
            <a:normAutofit fontScale="85000" lnSpcReduction="20000"/>
          </a:bodyPr>
          <a:lstStyle/>
          <a:p>
            <a:pPr>
              <a:buFont typeface="Arial" panose="020B0604020202020204" pitchFamily="34" charset="0"/>
              <a:buChar char="•"/>
            </a:pPr>
            <a:r>
              <a:rPr lang="en-US" sz="2000" dirty="0"/>
              <a:t>Allows Service members to participate in job training -- including apprenticeships and internships -- beginning up to six months before their service obligation is complete. </a:t>
            </a:r>
            <a:endParaRPr lang="en-US" sz="2000" b="1" dirty="0">
              <a:cs typeface="Times New Roman" panose="02020603050405020304" pitchFamily="18" charset="0"/>
            </a:endParaRPr>
          </a:p>
          <a:p>
            <a:pPr marL="285750" indent="-285750">
              <a:buFont typeface="Arial" panose="020B0604020202020204" pitchFamily="34" charset="0"/>
              <a:buChar char="•"/>
            </a:pPr>
            <a:r>
              <a:rPr lang="en-US" sz="2000" dirty="0">
                <a:cs typeface="Times New Roman" panose="02020603050405020304" pitchFamily="18" charset="0"/>
              </a:rPr>
              <a:t>For employers:</a:t>
            </a:r>
          </a:p>
          <a:p>
            <a:pPr lvl="1"/>
            <a:r>
              <a:rPr lang="en-US" sz="2000" dirty="0">
                <a:cs typeface="Times New Roman" panose="02020603050405020304" pitchFamily="18" charset="0"/>
              </a:rPr>
              <a:t>Participating employers gain early access to highly skilled Service members as prospective employees before those Service members become Veterans. </a:t>
            </a:r>
          </a:p>
          <a:p>
            <a:pPr lvl="1"/>
            <a:r>
              <a:rPr lang="en-US" sz="2000" dirty="0">
                <a:cs typeface="Times New Roman" panose="02020603050405020304" pitchFamily="18" charset="0"/>
              </a:rPr>
              <a:t>Training must be provided at low or no cost to Service member. </a:t>
            </a:r>
          </a:p>
          <a:p>
            <a:pPr lvl="1"/>
            <a:r>
              <a:rPr lang="en-US" sz="2000" dirty="0">
                <a:cs typeface="Times New Roman" panose="02020603050405020304" pitchFamily="18" charset="0"/>
              </a:rPr>
              <a:t>Offer a high probability of employment.</a:t>
            </a:r>
          </a:p>
          <a:p>
            <a:pPr marL="285750" indent="-285750">
              <a:buFont typeface="Arial" panose="020B0604020202020204" pitchFamily="34" charset="0"/>
              <a:buChar char="•"/>
            </a:pPr>
            <a:r>
              <a:rPr lang="en-US" sz="2000" dirty="0">
                <a:cs typeface="Times New Roman" panose="02020603050405020304" pitchFamily="18" charset="0"/>
              </a:rPr>
              <a:t>For Service members:</a:t>
            </a:r>
          </a:p>
          <a:p>
            <a:pPr lvl="1"/>
            <a:r>
              <a:rPr lang="en-US" sz="2000" dirty="0">
                <a:cs typeface="Times New Roman" panose="02020603050405020304" pitchFamily="18" charset="0"/>
              </a:rPr>
              <a:t>Participation authorized by first field grade commander in chain of command</a:t>
            </a:r>
          </a:p>
          <a:p>
            <a:pPr lvl="1"/>
            <a:r>
              <a:rPr lang="en-US" sz="2000" dirty="0">
                <a:cs typeface="Times New Roman" panose="02020603050405020304" pitchFamily="18" charset="0"/>
              </a:rPr>
              <a:t>Service member participation is voluntary and based upon mission requirements.</a:t>
            </a:r>
          </a:p>
          <a:p>
            <a:endParaRPr lang="en-US" b="1" dirty="0"/>
          </a:p>
          <a:p>
            <a:pPr marL="0" indent="0">
              <a:buNone/>
            </a:pPr>
            <a:endParaRPr lang="en-US" dirty="0"/>
          </a:p>
        </p:txBody>
      </p:sp>
      <p:sp>
        <p:nvSpPr>
          <p:cNvPr id="4" name="Rectangle 3"/>
          <p:cNvSpPr/>
          <p:nvPr/>
        </p:nvSpPr>
        <p:spPr>
          <a:xfrm>
            <a:off x="488887" y="5155700"/>
            <a:ext cx="7315200" cy="8741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rPr>
              <a:t>To date, more than 4,500 military personnel, at 27 installations, have already successfully participated in the program. </a:t>
            </a:r>
          </a:p>
        </p:txBody>
      </p:sp>
    </p:spTree>
    <p:extLst>
      <p:ext uri="{BB962C8B-B14F-4D97-AF65-F5344CB8AC3E}">
        <p14:creationId xmlns:p14="http://schemas.microsoft.com/office/powerpoint/2010/main" val="238100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Utility Jobs, Skills and Training Programs</a:t>
            </a:r>
            <a:endParaRPr lang="en-US" dirty="0"/>
          </a:p>
        </p:txBody>
      </p:sp>
      <p:sp>
        <p:nvSpPr>
          <p:cNvPr id="3" name="Text Placeholder 2"/>
          <p:cNvSpPr>
            <a:spLocks noGrp="1"/>
          </p:cNvSpPr>
          <p:nvPr>
            <p:ph type="body" idx="1"/>
          </p:nvPr>
        </p:nvSpPr>
        <p:spPr>
          <a:xfrm>
            <a:off x="418885" y="3536723"/>
            <a:ext cx="5240509" cy="1142281"/>
          </a:xfrm>
        </p:spPr>
        <p:txBody>
          <a:bodyPr/>
          <a:lstStyle/>
          <a:p>
            <a:r>
              <a:rPr lang="en-US" dirty="0"/>
              <a:t>Presented by Ann Randazzo, Center for energy workforce Development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9065" y="4470400"/>
            <a:ext cx="4984936" cy="2387600"/>
          </a:xfrm>
          <a:prstGeom prst="rect">
            <a:avLst/>
          </a:prstGeom>
        </p:spPr>
      </p:pic>
    </p:spTree>
    <p:extLst>
      <p:ext uri="{BB962C8B-B14F-4D97-AF65-F5344CB8AC3E}">
        <p14:creationId xmlns:p14="http://schemas.microsoft.com/office/powerpoint/2010/main" val="426058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Energy Jobs and the Utility Industry</a:t>
            </a:r>
          </a:p>
        </p:txBody>
      </p:sp>
      <p:sp>
        <p:nvSpPr>
          <p:cNvPr id="3" name="Content Placeholder 2"/>
          <p:cNvSpPr>
            <a:spLocks noGrp="1"/>
          </p:cNvSpPr>
          <p:nvPr>
            <p:ph idx="1"/>
          </p:nvPr>
        </p:nvSpPr>
        <p:spPr/>
        <p:txBody>
          <a:bodyPr>
            <a:normAutofit fontScale="92500" lnSpcReduction="20000"/>
          </a:bodyPr>
          <a:lstStyle/>
          <a:p>
            <a:pPr>
              <a:spcAft>
                <a:spcPts val="450"/>
              </a:spcAft>
            </a:pPr>
            <a:r>
              <a:rPr lang="en-US" sz="2100" dirty="0"/>
              <a:t>Jobs in the Electric and Natural Gas Utility offer promising opportunities for experienced workers or those just starting their careers, and provide competitive compensation and professional growth opportunities.</a:t>
            </a:r>
          </a:p>
          <a:p>
            <a:pPr>
              <a:spcAft>
                <a:spcPts val="450"/>
              </a:spcAft>
            </a:pPr>
            <a:r>
              <a:rPr lang="en-US" sz="2100" dirty="0"/>
              <a:t>Utility jobs cover the full spectrum of careers from skilled technician positions in generation, transmission, and distribution to security, information technology, communication, training, management, and other supporting positions.</a:t>
            </a:r>
          </a:p>
          <a:p>
            <a:pPr>
              <a:spcAft>
                <a:spcPts val="450"/>
              </a:spcAft>
            </a:pPr>
            <a:r>
              <a:rPr lang="en-US" sz="2100" dirty="0"/>
              <a:t>Skilled Utility Technician positions are active, hands-on, rewarding, and available in every state, in an industry that is stable and growing. </a:t>
            </a:r>
          </a:p>
          <a:p>
            <a:pPr marL="0" indent="0">
              <a:buNone/>
            </a:pPr>
            <a:endParaRPr lang="en-US" dirty="0"/>
          </a:p>
          <a:p>
            <a:pPr algn="ctr">
              <a:buNone/>
            </a:pPr>
            <a:r>
              <a:rPr lang="en-US" sz="2925" dirty="0"/>
              <a:t>How can veterans find out about these great jobs?</a:t>
            </a:r>
          </a:p>
          <a:p>
            <a:endParaRPr lang="en-US" b="1" dirty="0"/>
          </a:p>
          <a:p>
            <a:pPr marL="0" indent="0">
              <a:buNone/>
            </a:pPr>
            <a:endParaRPr lang="en-US" dirty="0"/>
          </a:p>
        </p:txBody>
      </p:sp>
    </p:spTree>
    <p:extLst>
      <p:ext uri="{BB962C8B-B14F-4D97-AF65-F5344CB8AC3E}">
        <p14:creationId xmlns:p14="http://schemas.microsoft.com/office/powerpoint/2010/main" val="424278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FC7C55-33B4-448D-808E-EC8D2BAA9E8B}" type="slidenum">
              <a:rPr lang="en-US" smtClean="0"/>
              <a:pPr>
                <a:defRPr/>
              </a:pPr>
              <a:t>17</a:t>
            </a:fld>
            <a:endParaRPr lang="en-US" dirty="0"/>
          </a:p>
        </p:txBody>
      </p:sp>
      <p:sp>
        <p:nvSpPr>
          <p:cNvPr id="4" name="Content Placeholder 3"/>
          <p:cNvSpPr>
            <a:spLocks noGrp="1"/>
          </p:cNvSpPr>
          <p:nvPr>
            <p:ph idx="4294967295"/>
          </p:nvPr>
        </p:nvSpPr>
        <p:spPr>
          <a:xfrm>
            <a:off x="607219" y="2043113"/>
            <a:ext cx="7622381" cy="3086100"/>
          </a:xfrm>
        </p:spPr>
        <p:txBody>
          <a:bodyPr>
            <a:noAutofit/>
          </a:bodyPr>
          <a:lstStyle/>
          <a:p>
            <a:r>
              <a:rPr lang="en-US" sz="2400" dirty="0"/>
              <a:t>A national effort connecting utilities across the country</a:t>
            </a:r>
          </a:p>
          <a:p>
            <a:r>
              <a:rPr lang="en-US" sz="2400" dirty="0"/>
              <a:t>A way to make it easier for veterans to find out more about utility jobs and what is required</a:t>
            </a:r>
          </a:p>
          <a:p>
            <a:r>
              <a:rPr lang="en-US" sz="2400" dirty="0"/>
              <a:t>A website to link directly to a utility company and open positions in any state</a:t>
            </a:r>
          </a:p>
          <a:p>
            <a:r>
              <a:rPr lang="en-US" sz="2400" dirty="0"/>
              <a:t>A step by step guide on how to enter a utility career</a:t>
            </a:r>
          </a:p>
          <a:p>
            <a:endParaRPr lang="en-US" sz="2400" dirty="0"/>
          </a:p>
        </p:txBody>
      </p:sp>
      <p:sp>
        <p:nvSpPr>
          <p:cNvPr id="3" name="Title 2"/>
          <p:cNvSpPr>
            <a:spLocks noGrp="1"/>
          </p:cNvSpPr>
          <p:nvPr>
            <p:ph type="title" idx="4294967295"/>
          </p:nvPr>
        </p:nvSpPr>
        <p:spPr>
          <a:xfrm>
            <a:off x="664369" y="1257300"/>
            <a:ext cx="7565231" cy="742950"/>
          </a:xfrm>
        </p:spPr>
        <p:txBody>
          <a:bodyPr>
            <a:normAutofit/>
          </a:bodyPr>
          <a:lstStyle/>
          <a:p>
            <a:r>
              <a:rPr lang="en-US" sz="2700" b="1" dirty="0"/>
              <a:t>What is Troops to Energy Jobs?</a:t>
            </a:r>
          </a:p>
        </p:txBody>
      </p:sp>
      <p:sp>
        <p:nvSpPr>
          <p:cNvPr id="5" name="TextBox 16"/>
          <p:cNvSpPr txBox="1">
            <a:spLocks noChangeArrowheads="1"/>
          </p:cNvSpPr>
          <p:nvPr/>
        </p:nvSpPr>
        <p:spPr bwMode="auto">
          <a:xfrm>
            <a:off x="4267201" y="5543550"/>
            <a:ext cx="2669898" cy="323165"/>
          </a:xfrm>
          <a:prstGeom prst="rect">
            <a:avLst/>
          </a:prstGeom>
          <a:noFill/>
          <a:ln w="9525">
            <a:noFill/>
            <a:miter lim="800000"/>
            <a:headEnd/>
            <a:tailEnd/>
          </a:ln>
        </p:spPr>
        <p:txBody>
          <a:bodyPr wrap="none">
            <a:spAutoFit/>
          </a:bodyPr>
          <a:lstStyle/>
          <a:p>
            <a:r>
              <a:rPr lang="en-US" altLang="en-US" sz="1500" dirty="0">
                <a:cs typeface="Arial" pitchFamily="34" charset="0"/>
                <a:hlinkClick r:id="rId2"/>
              </a:rPr>
              <a:t>www.troopstoenergyjobs.org</a:t>
            </a:r>
            <a:r>
              <a:rPr lang="en-US" altLang="en-US" sz="1500" dirty="0">
                <a:cs typeface="Arial" pitchFamily="34" charset="0"/>
              </a:rPr>
              <a:t> </a:t>
            </a:r>
          </a:p>
        </p:txBody>
      </p:sp>
    </p:spTree>
    <p:extLst>
      <p:ext uri="{BB962C8B-B14F-4D97-AF65-F5344CB8AC3E}">
        <p14:creationId xmlns:p14="http://schemas.microsoft.com/office/powerpoint/2010/main" val="305578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noFill/>
          <a:ln>
            <a:miter lim="800000"/>
            <a:headEnd/>
            <a:tailEnd/>
          </a:ln>
        </p:spPr>
        <p:txBody>
          <a:bodyPr/>
          <a:lstStyle/>
          <a:p>
            <a:fld id="{742FBF57-B9F4-4466-BAE9-A7C5E197A1A6}" type="slidenum">
              <a:rPr lang="en-US" altLang="en-US" smtClean="0">
                <a:ea typeface="ＭＳ Ｐゴシック" pitchFamily="34" charset="-128"/>
                <a:cs typeface="Arial" pitchFamily="34" charset="0"/>
              </a:rPr>
              <a:pPr/>
              <a:t>18</a:t>
            </a:fld>
            <a:endParaRPr lang="en-US" altLang="en-US" dirty="0">
              <a:ea typeface="ＭＳ Ｐゴシック" pitchFamily="34" charset="-128"/>
              <a:cs typeface="Arial" pitchFamily="34" charset="0"/>
            </a:endParaRPr>
          </a:p>
        </p:txBody>
      </p:sp>
      <p:sp>
        <p:nvSpPr>
          <p:cNvPr id="6" name="Title 5"/>
          <p:cNvSpPr>
            <a:spLocks noGrp="1"/>
          </p:cNvSpPr>
          <p:nvPr>
            <p:ph type="title" idx="4294967295"/>
          </p:nvPr>
        </p:nvSpPr>
        <p:spPr>
          <a:xfrm>
            <a:off x="0" y="1250576"/>
            <a:ext cx="3810000" cy="914400"/>
          </a:xfrm>
          <a:solidFill>
            <a:schemeClr val="bg1"/>
          </a:solidFill>
        </p:spPr>
        <p:txBody>
          <a:bodyPr>
            <a:normAutofit/>
          </a:bodyPr>
          <a:lstStyle/>
          <a:p>
            <a:pPr algn="ctr">
              <a:defRPr/>
            </a:pPr>
            <a:r>
              <a:rPr lang="en-US" sz="2850" b="1" dirty="0"/>
              <a:t>Veteran</a:t>
            </a:r>
            <a:r>
              <a:rPr lang="en-US" altLang="en-US" sz="2850" b="1" dirty="0"/>
              <a:t>’</a:t>
            </a:r>
            <a:r>
              <a:rPr lang="en-US" sz="2850" b="1" dirty="0"/>
              <a:t>s Roadmap to Utility Careers</a:t>
            </a:r>
          </a:p>
        </p:txBody>
      </p:sp>
      <p:grpSp>
        <p:nvGrpSpPr>
          <p:cNvPr id="16" name="Group 15"/>
          <p:cNvGrpSpPr/>
          <p:nvPr/>
        </p:nvGrpSpPr>
        <p:grpSpPr>
          <a:xfrm>
            <a:off x="6893719" y="2636044"/>
            <a:ext cx="1447800" cy="2171700"/>
            <a:chOff x="9191625" y="2371725"/>
            <a:chExt cx="1930400" cy="2895600"/>
          </a:xfrm>
        </p:grpSpPr>
        <p:sp>
          <p:nvSpPr>
            <p:cNvPr id="29700" name="TextBox 7"/>
            <p:cNvSpPr txBox="1">
              <a:spLocks noChangeArrowheads="1"/>
            </p:cNvSpPr>
            <p:nvPr/>
          </p:nvSpPr>
          <p:spPr bwMode="auto">
            <a:xfrm>
              <a:off x="9191625" y="2371725"/>
              <a:ext cx="1930400" cy="984885"/>
            </a:xfrm>
            <a:prstGeom prst="rect">
              <a:avLst/>
            </a:prstGeom>
            <a:solidFill>
              <a:schemeClr val="bg1"/>
            </a:solidFill>
            <a:ln w="9525">
              <a:noFill/>
              <a:miter lim="800000"/>
              <a:headEnd/>
              <a:tailEnd/>
            </a:ln>
          </p:spPr>
          <p:txBody>
            <a:bodyPr>
              <a:spAutoFit/>
            </a:bodyPr>
            <a:lstStyle/>
            <a:p>
              <a:pPr algn="ctr"/>
              <a:r>
                <a:rPr lang="en-US" altLang="en-US" sz="2100" b="1" dirty="0">
                  <a:solidFill>
                    <a:srgbClr val="FF0000"/>
                  </a:solidFill>
                  <a:cs typeface="Arial" pitchFamily="34" charset="0"/>
                </a:rPr>
                <a:t>Ready Now</a:t>
              </a:r>
            </a:p>
          </p:txBody>
        </p:sp>
        <p:sp>
          <p:nvSpPr>
            <p:cNvPr id="10" name="Down Arrow 9"/>
            <p:cNvSpPr/>
            <p:nvPr/>
          </p:nvSpPr>
          <p:spPr>
            <a:xfrm>
              <a:off x="10004425" y="3362325"/>
              <a:ext cx="406400" cy="1905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grpSp>
        <p:nvGrpSpPr>
          <p:cNvPr id="14" name="Group 13"/>
          <p:cNvGrpSpPr/>
          <p:nvPr/>
        </p:nvGrpSpPr>
        <p:grpSpPr>
          <a:xfrm>
            <a:off x="100013" y="2462072"/>
            <a:ext cx="3817144" cy="369332"/>
            <a:chOff x="133350" y="2139764"/>
            <a:chExt cx="5089525" cy="492443"/>
          </a:xfrm>
        </p:grpSpPr>
        <p:sp>
          <p:nvSpPr>
            <p:cNvPr id="29703" name="TextBox 10"/>
            <p:cNvSpPr txBox="1">
              <a:spLocks noChangeArrowheads="1"/>
            </p:cNvSpPr>
            <p:nvPr/>
          </p:nvSpPr>
          <p:spPr bwMode="auto">
            <a:xfrm>
              <a:off x="133350" y="2139764"/>
              <a:ext cx="4550148" cy="492443"/>
            </a:xfrm>
            <a:prstGeom prst="rect">
              <a:avLst/>
            </a:prstGeom>
            <a:noFill/>
            <a:ln w="9525">
              <a:noFill/>
              <a:miter lim="800000"/>
              <a:headEnd/>
              <a:tailEnd/>
            </a:ln>
          </p:spPr>
          <p:txBody>
            <a:bodyPr wrap="square">
              <a:spAutoFit/>
            </a:bodyPr>
            <a:lstStyle/>
            <a:p>
              <a:pPr algn="ctr"/>
              <a:r>
                <a:rPr lang="en-US" altLang="en-US" b="1" dirty="0">
                  <a:solidFill>
                    <a:srgbClr val="FF0000"/>
                  </a:solidFill>
                  <a:cs typeface="Arial" pitchFamily="34" charset="0"/>
                </a:rPr>
                <a:t>Need more Education</a:t>
              </a:r>
            </a:p>
          </p:txBody>
        </p:sp>
        <p:sp>
          <p:nvSpPr>
            <p:cNvPr id="12" name="Right Arrow 11"/>
            <p:cNvSpPr/>
            <p:nvPr/>
          </p:nvSpPr>
          <p:spPr>
            <a:xfrm>
              <a:off x="4130839" y="2171700"/>
              <a:ext cx="1092036"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grpSp>
      <p:grpSp>
        <p:nvGrpSpPr>
          <p:cNvPr id="2" name="Group 4"/>
          <p:cNvGrpSpPr>
            <a:grpSpLocks/>
          </p:cNvGrpSpPr>
          <p:nvPr/>
        </p:nvGrpSpPr>
        <p:grpSpPr bwMode="auto">
          <a:xfrm>
            <a:off x="3936206" y="1264444"/>
            <a:ext cx="3139049" cy="3907631"/>
            <a:chOff x="914400" y="381000"/>
            <a:chExt cx="3991872" cy="5929313"/>
          </a:xfrm>
        </p:grpSpPr>
        <p:pic>
          <p:nvPicPr>
            <p:cNvPr id="29708" name="Picture 2"/>
            <p:cNvPicPr>
              <a:picLocks noChangeAspect="1" noChangeArrowheads="1"/>
            </p:cNvPicPr>
            <p:nvPr/>
          </p:nvPicPr>
          <p:blipFill>
            <a:blip r:embed="rId3" cstate="print"/>
            <a:srcRect/>
            <a:stretch>
              <a:fillRect/>
            </a:stretch>
          </p:blipFill>
          <p:spPr bwMode="auto">
            <a:xfrm>
              <a:off x="914400" y="457200"/>
              <a:ext cx="3991872" cy="5853113"/>
            </a:xfrm>
            <a:prstGeom prst="rect">
              <a:avLst/>
            </a:prstGeom>
            <a:noFill/>
            <a:ln w="9525">
              <a:noFill/>
              <a:miter lim="800000"/>
              <a:headEnd/>
              <a:tailEnd/>
            </a:ln>
          </p:spPr>
        </p:pic>
        <p:sp>
          <p:nvSpPr>
            <p:cNvPr id="15" name="Rectangle 14"/>
            <p:cNvSpPr/>
            <p:nvPr/>
          </p:nvSpPr>
          <p:spPr>
            <a:xfrm>
              <a:off x="1066774" y="381000"/>
              <a:ext cx="106661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sp>
        <p:nvSpPr>
          <p:cNvPr id="29707" name="TextBox 16"/>
          <p:cNvSpPr txBox="1">
            <a:spLocks noChangeArrowheads="1"/>
          </p:cNvSpPr>
          <p:nvPr/>
        </p:nvSpPr>
        <p:spPr bwMode="auto">
          <a:xfrm>
            <a:off x="4267201" y="5543550"/>
            <a:ext cx="2669898" cy="323165"/>
          </a:xfrm>
          <a:prstGeom prst="rect">
            <a:avLst/>
          </a:prstGeom>
          <a:noFill/>
          <a:ln w="9525">
            <a:noFill/>
            <a:miter lim="800000"/>
            <a:headEnd/>
            <a:tailEnd/>
          </a:ln>
        </p:spPr>
        <p:txBody>
          <a:bodyPr wrap="none">
            <a:spAutoFit/>
          </a:bodyPr>
          <a:lstStyle/>
          <a:p>
            <a:r>
              <a:rPr lang="en-US" altLang="en-US" sz="1500" dirty="0">
                <a:cs typeface="Arial" pitchFamily="34" charset="0"/>
                <a:hlinkClick r:id="rId4"/>
              </a:rPr>
              <a:t>www.troopstoenergyjobs.org</a:t>
            </a:r>
            <a:r>
              <a:rPr lang="en-US" altLang="en-US" sz="1500" dirty="0">
                <a:cs typeface="Arial" pitchFamily="34" charset="0"/>
              </a:rPr>
              <a:t> </a:t>
            </a:r>
          </a:p>
        </p:txBody>
      </p:sp>
    </p:spTree>
    <p:extLst>
      <p:ext uri="{BB962C8B-B14F-4D97-AF65-F5344CB8AC3E}">
        <p14:creationId xmlns:p14="http://schemas.microsoft.com/office/powerpoint/2010/main" val="191519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itle 2"/>
          <p:cNvSpPr>
            <a:spLocks noGrp="1"/>
          </p:cNvSpPr>
          <p:nvPr>
            <p:ph type="title"/>
          </p:nvPr>
        </p:nvSpPr>
        <p:spPr>
          <a:xfrm>
            <a:off x="1364457" y="1161911"/>
            <a:ext cx="5643562" cy="742950"/>
          </a:xfrm>
          <a:noFill/>
        </p:spPr>
        <p:txBody>
          <a:bodyPr>
            <a:noAutofit/>
          </a:bodyPr>
          <a:lstStyle/>
          <a:p>
            <a:r>
              <a:rPr lang="en-US" b="1" dirty="0"/>
              <a:t>Troops to Energy Jobs Website</a:t>
            </a:r>
          </a:p>
        </p:txBody>
      </p:sp>
      <p:sp>
        <p:nvSpPr>
          <p:cNvPr id="1026" name="Slide Number Placeholder 3"/>
          <p:cNvSpPr>
            <a:spLocks noGrp="1"/>
          </p:cNvSpPr>
          <p:nvPr>
            <p:ph type="sldNum" sz="quarter" idx="4294967295"/>
          </p:nvPr>
        </p:nvSpPr>
        <p:spPr bwMode="auto">
          <a:xfrm>
            <a:off x="457200" y="870966"/>
            <a:ext cx="2895600" cy="246888"/>
          </a:xfrm>
          <a:prstGeom prst="rect">
            <a:avLst/>
          </a:prstGeom>
          <a:noFill/>
          <a:ln>
            <a:miter lim="800000"/>
            <a:headEnd/>
            <a:tailEnd/>
          </a:ln>
        </p:spPr>
        <p:txBody>
          <a:bodyPr/>
          <a:lstStyle/>
          <a:p>
            <a:fld id="{D187A79C-AFB8-420A-ACAE-236DC8FD4838}" type="slidenum">
              <a:rPr lang="en-US"/>
              <a:pPr/>
              <a:t>19</a:t>
            </a:fld>
            <a:endParaRPr lang="en-US" dirty="0"/>
          </a:p>
        </p:txBody>
      </p:sp>
      <p:sp>
        <p:nvSpPr>
          <p:cNvPr id="1028" name="TextBox 5"/>
          <p:cNvSpPr txBox="1">
            <a:spLocks noChangeArrowheads="1"/>
          </p:cNvSpPr>
          <p:nvPr/>
        </p:nvSpPr>
        <p:spPr bwMode="auto">
          <a:xfrm>
            <a:off x="6907576" y="2250282"/>
            <a:ext cx="1330989" cy="1246495"/>
          </a:xfrm>
          <a:prstGeom prst="rect">
            <a:avLst/>
          </a:prstGeom>
          <a:noFill/>
          <a:ln w="9525">
            <a:noFill/>
            <a:miter lim="800000"/>
            <a:headEnd/>
            <a:tailEnd/>
          </a:ln>
        </p:spPr>
        <p:txBody>
          <a:bodyPr wrap="square">
            <a:spAutoFit/>
          </a:bodyPr>
          <a:lstStyle/>
          <a:p>
            <a:pPr algn="ctr" eaLnBrk="0" hangingPunct="0">
              <a:spcBef>
                <a:spcPct val="20000"/>
              </a:spcBef>
              <a:buClr>
                <a:srgbClr val="50B848"/>
              </a:buClr>
            </a:pPr>
            <a:r>
              <a:rPr lang="en-US" sz="1500" b="1" dirty="0">
                <a:cs typeface="Arial" pitchFamily="34" charset="0"/>
              </a:rPr>
              <a:t>Registration site for Veterans and Hiring Companies </a:t>
            </a:r>
          </a:p>
        </p:txBody>
      </p:sp>
      <p:pic>
        <p:nvPicPr>
          <p:cNvPr id="1029" name="Picture 4"/>
          <p:cNvPicPr>
            <a:picLocks noChangeAspect="1" noChangeArrowheads="1"/>
          </p:cNvPicPr>
          <p:nvPr/>
        </p:nvPicPr>
        <p:blipFill>
          <a:blip r:embed="rId3" cstate="print"/>
          <a:srcRect/>
          <a:stretch>
            <a:fillRect/>
          </a:stretch>
        </p:blipFill>
        <p:spPr bwMode="auto">
          <a:xfrm>
            <a:off x="4148418" y="4551829"/>
            <a:ext cx="2624137" cy="957263"/>
          </a:xfrm>
          <a:prstGeom prst="rect">
            <a:avLst/>
          </a:prstGeom>
          <a:noFill/>
          <a:ln w="9525">
            <a:noFill/>
            <a:miter lim="800000"/>
            <a:headEnd/>
            <a:tailEnd/>
          </a:ln>
        </p:spPr>
      </p:pic>
      <p:pic>
        <p:nvPicPr>
          <p:cNvPr id="1030" name="Picture 5"/>
          <p:cNvPicPr>
            <a:picLocks noChangeAspect="1" noChangeArrowheads="1"/>
          </p:cNvPicPr>
          <p:nvPr/>
        </p:nvPicPr>
        <p:blipFill>
          <a:blip r:embed="rId4" cstate="print"/>
          <a:srcRect/>
          <a:stretch>
            <a:fillRect/>
          </a:stretch>
        </p:blipFill>
        <p:spPr bwMode="auto">
          <a:xfrm>
            <a:off x="2142564" y="4666129"/>
            <a:ext cx="2152650" cy="714375"/>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691713" y="1959908"/>
            <a:ext cx="5051987" cy="2635624"/>
          </a:xfrm>
          <a:prstGeom prst="rect">
            <a:avLst/>
          </a:prstGeom>
          <a:noFill/>
          <a:ln w="9525">
            <a:noFill/>
            <a:miter lim="800000"/>
            <a:headEnd/>
            <a:tailEnd/>
          </a:ln>
        </p:spPr>
      </p:pic>
      <p:sp>
        <p:nvSpPr>
          <p:cNvPr id="8" name="TextBox 7"/>
          <p:cNvSpPr txBox="1"/>
          <p:nvPr/>
        </p:nvSpPr>
        <p:spPr>
          <a:xfrm>
            <a:off x="2568388" y="5429250"/>
            <a:ext cx="3792071" cy="415498"/>
          </a:xfrm>
          <a:prstGeom prst="rect">
            <a:avLst/>
          </a:prstGeom>
          <a:noFill/>
        </p:spPr>
        <p:txBody>
          <a:bodyPr wrap="square" rtlCol="0">
            <a:spAutoFit/>
          </a:bodyPr>
          <a:lstStyle/>
          <a:p>
            <a:r>
              <a:rPr lang="en-US" sz="2100" dirty="0">
                <a:hlinkClick r:id="rId6"/>
              </a:rPr>
              <a:t>www.troopstoenergyjobs.com</a:t>
            </a:r>
            <a:endParaRPr lang="en-US" sz="2100" dirty="0"/>
          </a:p>
        </p:txBody>
      </p:sp>
      <p:sp>
        <p:nvSpPr>
          <p:cNvPr id="9" name="TextBox 8"/>
          <p:cNvSpPr txBox="1"/>
          <p:nvPr/>
        </p:nvSpPr>
        <p:spPr>
          <a:xfrm>
            <a:off x="147637" y="2275915"/>
            <a:ext cx="1195388" cy="715581"/>
          </a:xfrm>
          <a:prstGeom prst="rect">
            <a:avLst/>
          </a:prstGeom>
          <a:noFill/>
        </p:spPr>
        <p:txBody>
          <a:bodyPr wrap="square" rtlCol="0">
            <a:spAutoFit/>
          </a:bodyPr>
          <a:lstStyle/>
          <a:p>
            <a:pPr marL="1191" indent="-1191" algn="ctr" eaLnBrk="0" hangingPunct="0">
              <a:spcBef>
                <a:spcPct val="20000"/>
              </a:spcBef>
              <a:buClr>
                <a:srgbClr val="50B848"/>
              </a:buClr>
            </a:pPr>
            <a:r>
              <a:rPr lang="en-US" sz="1350" b="1" dirty="0">
                <a:cs typeface="Arial" pitchFamily="34" charset="0"/>
              </a:rPr>
              <a:t>Step by </a:t>
            </a:r>
            <a:r>
              <a:rPr lang="en-US" sz="1200" b="1" dirty="0">
                <a:cs typeface="Arial" pitchFamily="34" charset="0"/>
              </a:rPr>
              <a:t>Step</a:t>
            </a:r>
            <a:r>
              <a:rPr lang="en-US" sz="1350" b="1" dirty="0">
                <a:cs typeface="Arial" pitchFamily="34" charset="0"/>
              </a:rPr>
              <a:t> Roadmap for Veterans</a:t>
            </a:r>
          </a:p>
        </p:txBody>
      </p:sp>
      <p:sp>
        <p:nvSpPr>
          <p:cNvPr id="10" name="TextBox 9"/>
          <p:cNvSpPr txBox="1"/>
          <p:nvPr/>
        </p:nvSpPr>
        <p:spPr>
          <a:xfrm>
            <a:off x="6772555" y="3664201"/>
            <a:ext cx="1372720" cy="1962076"/>
          </a:xfrm>
          <a:prstGeom prst="rect">
            <a:avLst/>
          </a:prstGeom>
          <a:noFill/>
        </p:spPr>
        <p:txBody>
          <a:bodyPr wrap="square" rtlCol="0">
            <a:spAutoFit/>
          </a:bodyPr>
          <a:lstStyle/>
          <a:p>
            <a:pPr algn="ctr" eaLnBrk="0" hangingPunct="0">
              <a:spcBef>
                <a:spcPct val="20000"/>
              </a:spcBef>
              <a:buClr>
                <a:srgbClr val="50B848"/>
              </a:buClr>
            </a:pPr>
            <a:r>
              <a:rPr lang="en-US" sz="1350" b="1" dirty="0">
                <a:cs typeface="Arial" pitchFamily="34" charset="0"/>
              </a:rPr>
              <a:t>Job Posting site for all CEWD member company positions with exclusive occupation translation</a:t>
            </a:r>
          </a:p>
        </p:txBody>
      </p:sp>
      <p:sp>
        <p:nvSpPr>
          <p:cNvPr id="11" name="TextBox 10"/>
          <p:cNvSpPr txBox="1"/>
          <p:nvPr/>
        </p:nvSpPr>
        <p:spPr>
          <a:xfrm>
            <a:off x="82923" y="4612622"/>
            <a:ext cx="1640541" cy="715581"/>
          </a:xfrm>
          <a:prstGeom prst="rect">
            <a:avLst/>
          </a:prstGeom>
          <a:noFill/>
        </p:spPr>
        <p:txBody>
          <a:bodyPr wrap="square" rtlCol="0">
            <a:spAutoFit/>
          </a:bodyPr>
          <a:lstStyle/>
          <a:p>
            <a:pPr algn="ctr" eaLnBrk="0" hangingPunct="0">
              <a:spcBef>
                <a:spcPct val="20000"/>
              </a:spcBef>
              <a:buClr>
                <a:srgbClr val="50B848"/>
              </a:buClr>
            </a:pPr>
            <a:r>
              <a:rPr lang="en-US" sz="1350" b="1" dirty="0">
                <a:cs typeface="Arial" pitchFamily="34" charset="0"/>
              </a:rPr>
              <a:t>Virtual Coach at any point in process</a:t>
            </a:r>
          </a:p>
        </p:txBody>
      </p:sp>
      <p:cxnSp>
        <p:nvCxnSpPr>
          <p:cNvPr id="13" name="Straight Arrow Connector 12"/>
          <p:cNvCxnSpPr/>
          <p:nvPr/>
        </p:nvCxnSpPr>
        <p:spPr>
          <a:xfrm flipH="1" flipV="1">
            <a:off x="6643689" y="2271714"/>
            <a:ext cx="364330" cy="38335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305830" y="4705351"/>
            <a:ext cx="714095" cy="16976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57337" y="4852988"/>
            <a:ext cx="670952" cy="18937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304925" y="2776537"/>
            <a:ext cx="2090738" cy="8810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86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82" y="1471613"/>
            <a:ext cx="4564856" cy="742950"/>
          </a:xfrm>
        </p:spPr>
        <p:txBody>
          <a:bodyPr>
            <a:normAutofit fontScale="90000"/>
          </a:bodyPr>
          <a:lstStyle/>
          <a:p>
            <a:r>
              <a:rPr lang="en-US" dirty="0"/>
              <a:t>Troops to Energy Jobs </a:t>
            </a:r>
            <a:r>
              <a:rPr lang="en-US" sz="1800" dirty="0"/>
              <a:t>Opportunities in Electric and Natural Gas Utilities</a:t>
            </a:r>
          </a:p>
        </p:txBody>
      </p:sp>
      <p:sp>
        <p:nvSpPr>
          <p:cNvPr id="3" name="Content Placeholder 2"/>
          <p:cNvSpPr>
            <a:spLocks noGrp="1"/>
          </p:cNvSpPr>
          <p:nvPr>
            <p:ph idx="1"/>
          </p:nvPr>
        </p:nvSpPr>
        <p:spPr>
          <a:xfrm>
            <a:off x="457200" y="2493169"/>
            <a:ext cx="4229100" cy="3221831"/>
          </a:xfrm>
        </p:spPr>
        <p:txBody>
          <a:bodyPr>
            <a:normAutofit fontScale="77500" lnSpcReduction="20000"/>
          </a:bodyPr>
          <a:lstStyle/>
          <a:p>
            <a:pPr>
              <a:buNone/>
            </a:pPr>
            <a:r>
              <a:rPr lang="en-US" dirty="0"/>
              <a:t>Veterans and transitioning servicemen and women can search by:</a:t>
            </a:r>
          </a:p>
          <a:p>
            <a:pPr marL="428625" indent="-171450"/>
            <a:r>
              <a:rPr lang="en-US" dirty="0"/>
              <a:t>Hot Jobs </a:t>
            </a:r>
          </a:p>
          <a:p>
            <a:pPr marL="428625" indent="-171450"/>
            <a:r>
              <a:rPr lang="en-US" dirty="0"/>
              <a:t>Location </a:t>
            </a:r>
          </a:p>
          <a:p>
            <a:pPr marL="428625" indent="-171450"/>
            <a:r>
              <a:rPr lang="en-US" dirty="0"/>
              <a:t>Military Occupation </a:t>
            </a:r>
          </a:p>
          <a:p>
            <a:pPr marL="428625" indent="-171450"/>
            <a:r>
              <a:rPr lang="en-US" dirty="0"/>
              <a:t>Company</a:t>
            </a:r>
          </a:p>
          <a:p>
            <a:pPr marL="428625" indent="-171450"/>
            <a:r>
              <a:rPr lang="en-US" dirty="0"/>
              <a:t>Military or Civilian Job Title</a:t>
            </a:r>
          </a:p>
          <a:p>
            <a:pPr marL="428625" indent="-171450">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945856" y="1171575"/>
            <a:ext cx="3740944" cy="4661377"/>
          </a:xfrm>
          <a:prstGeom prst="rect">
            <a:avLst/>
          </a:prstGeom>
          <a:noFill/>
          <a:ln w="9525">
            <a:noFill/>
            <a:miter lim="800000"/>
            <a:headEnd/>
            <a:tailEnd/>
          </a:ln>
        </p:spPr>
      </p:pic>
    </p:spTree>
    <p:extLst>
      <p:ext uri="{BB962C8B-B14F-4D97-AF65-F5344CB8AC3E}">
        <p14:creationId xmlns:p14="http://schemas.microsoft.com/office/powerpoint/2010/main" val="174487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85" y="2539537"/>
            <a:ext cx="5494337" cy="1168599"/>
          </a:xfrm>
        </p:spPr>
        <p:txBody>
          <a:bodyPr>
            <a:normAutofit/>
          </a:bodyPr>
          <a:lstStyle/>
          <a:p>
            <a:r>
              <a:rPr lang="en-US" b="1" dirty="0"/>
              <a:t>Apprenticeship And Training Programs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61524"/>
          </a:xfrm>
          <a:prstGeom prst="rect">
            <a:avLst/>
          </a:prstGeom>
        </p:spPr>
      </p:pic>
    </p:spTree>
    <p:extLst>
      <p:ext uri="{BB962C8B-B14F-4D97-AF65-F5344CB8AC3E}">
        <p14:creationId xmlns:p14="http://schemas.microsoft.com/office/powerpoint/2010/main" val="13375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3505200"/>
            <a:ext cx="7104276" cy="1112067"/>
          </a:xfrm>
        </p:spPr>
        <p:txBody>
          <a:bodyPr/>
          <a:lstStyle/>
          <a:p>
            <a:r>
              <a:rPr lang="en-US" dirty="0">
                <a:solidFill>
                  <a:schemeClr val="bg2">
                    <a:lumMod val="10000"/>
                  </a:schemeClr>
                </a:solidFill>
              </a:rPr>
              <a:t>A Public-Private  Partnership</a:t>
            </a:r>
          </a:p>
          <a:p>
            <a:r>
              <a:rPr lang="en-US" dirty="0"/>
              <a:t>Presented by Richard </a:t>
            </a:r>
            <a:r>
              <a:rPr lang="en-US" dirty="0" err="1"/>
              <a:t>Passarelli</a:t>
            </a:r>
            <a:r>
              <a:rPr lang="en-US" dirty="0"/>
              <a:t> </a:t>
            </a:r>
          </a:p>
        </p:txBody>
      </p:sp>
      <p:sp>
        <p:nvSpPr>
          <p:cNvPr id="3" name="Title 2"/>
          <p:cNvSpPr>
            <a:spLocks noGrp="1"/>
          </p:cNvSpPr>
          <p:nvPr>
            <p:ph type="ctrTitle"/>
          </p:nvPr>
        </p:nvSpPr>
        <p:spPr/>
        <p:txBody>
          <a:bodyPr/>
          <a:lstStyle/>
          <a:p>
            <a:r>
              <a:rPr lang="en-US" dirty="0"/>
              <a:t>Utility Workers Union of America </a:t>
            </a:r>
          </a:p>
        </p:txBody>
      </p:sp>
      <p:pic>
        <p:nvPicPr>
          <p:cNvPr id="2050" name="Picture 2" descr="C:\Users\Liz Belcaster\Pictures\gwu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403" y="857250"/>
            <a:ext cx="1178719" cy="1185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626" y="4626321"/>
            <a:ext cx="3281449" cy="1603029"/>
          </a:xfrm>
          <a:prstGeom prst="rect">
            <a:avLst/>
          </a:prstGeom>
          <a:noFill/>
        </p:spPr>
      </p:pic>
    </p:spTree>
    <p:extLst>
      <p:ext uri="{BB962C8B-B14F-4D97-AF65-F5344CB8AC3E}">
        <p14:creationId xmlns:p14="http://schemas.microsoft.com/office/powerpoint/2010/main" val="334446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Peoples Gas </a:t>
            </a:r>
            <a:br>
              <a:rPr lang="en-US" dirty="0"/>
            </a:br>
            <a:r>
              <a:rPr lang="en-US" dirty="0"/>
              <a:t>UWUA Local 18007</a:t>
            </a:r>
          </a:p>
        </p:txBody>
      </p:sp>
      <p:sp>
        <p:nvSpPr>
          <p:cNvPr id="6" name="Text Placeholder 5"/>
          <p:cNvSpPr>
            <a:spLocks noGrp="1"/>
          </p:cNvSpPr>
          <p:nvPr>
            <p:ph type="body" idx="2"/>
          </p:nvPr>
        </p:nvSpPr>
        <p:spPr/>
        <p:txBody>
          <a:bodyPr>
            <a:normAutofit/>
          </a:bodyPr>
          <a:lstStyle/>
          <a:p>
            <a:r>
              <a:rPr lang="en-US" dirty="0"/>
              <a:t>The UMAP Program was developed in 2012 and to date, through a 6 month partnered training to placement program, has placed over 200 Veterans with gainful careers in the Utility Gas Sector Industry. It is supported by the Department of Defense, The U.S. Army, Department of Veterans Affairs, Department of Labor and is currently partnering with the Department of Energy’s Utility Workforce Initiative .  </a:t>
            </a:r>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50460" y="1600201"/>
            <a:ext cx="4636241" cy="3560675"/>
          </a:xfrm>
        </p:spPr>
      </p:pic>
    </p:spTree>
    <p:extLst>
      <p:ext uri="{BB962C8B-B14F-4D97-AF65-F5344CB8AC3E}">
        <p14:creationId xmlns:p14="http://schemas.microsoft.com/office/powerpoint/2010/main" val="341018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Military Partners </a:t>
            </a:r>
          </a:p>
        </p:txBody>
      </p:sp>
      <p:sp>
        <p:nvSpPr>
          <p:cNvPr id="3" name="Text Placeholder 2"/>
          <p:cNvSpPr>
            <a:spLocks noGrp="1"/>
          </p:cNvSpPr>
          <p:nvPr>
            <p:ph type="body" sz="half" idx="3"/>
          </p:nvPr>
        </p:nvSpPr>
        <p:spPr>
          <a:xfrm>
            <a:off x="4754880" y="1738269"/>
            <a:ext cx="3097215" cy="639762"/>
          </a:xfrm>
        </p:spPr>
        <p:txBody>
          <a:bodyPr/>
          <a:lstStyle/>
          <a:p>
            <a:r>
              <a:rPr lang="en-US" dirty="0"/>
              <a:t>Veterans Affairs/VA Organization Support</a:t>
            </a:r>
          </a:p>
        </p:txBody>
      </p:sp>
      <p:sp>
        <p:nvSpPr>
          <p:cNvPr id="4" name="Content Placeholder 3"/>
          <p:cNvSpPr>
            <a:spLocks noGrp="1"/>
          </p:cNvSpPr>
          <p:nvPr>
            <p:ph sz="quarter" idx="2"/>
          </p:nvPr>
        </p:nvSpPr>
        <p:spPr/>
        <p:txBody>
          <a:bodyPr>
            <a:normAutofit/>
          </a:bodyPr>
          <a:lstStyle/>
          <a:p>
            <a:r>
              <a:rPr lang="en-US" dirty="0"/>
              <a:t>Joint Chiefs of Staff</a:t>
            </a:r>
          </a:p>
          <a:p>
            <a:r>
              <a:rPr lang="en-US" dirty="0"/>
              <a:t>Department of Defense</a:t>
            </a:r>
          </a:p>
          <a:p>
            <a:r>
              <a:rPr lang="en-US" dirty="0"/>
              <a:t>Soldier For Life</a:t>
            </a:r>
          </a:p>
          <a:p>
            <a:r>
              <a:rPr lang="en-US" dirty="0"/>
              <a:t>Marines for Life</a:t>
            </a:r>
          </a:p>
          <a:p>
            <a:r>
              <a:rPr lang="en-US" dirty="0"/>
              <a:t>Great Lakes Naval Base</a:t>
            </a:r>
          </a:p>
          <a:p>
            <a:r>
              <a:rPr lang="en-US" dirty="0"/>
              <a:t>TRADOC</a:t>
            </a:r>
          </a:p>
          <a:p>
            <a:r>
              <a:rPr lang="en-US" dirty="0"/>
              <a:t>U.S. Army Fort Sill, Oklahoma </a:t>
            </a:r>
          </a:p>
          <a:p>
            <a:r>
              <a:rPr lang="en-US" dirty="0"/>
              <a:t>IMCOM – Installation Management Command </a:t>
            </a:r>
          </a:p>
          <a:p>
            <a:endParaRPr lang="en-US" dirty="0"/>
          </a:p>
          <a:p>
            <a:endParaRPr lang="en-US" dirty="0"/>
          </a:p>
        </p:txBody>
      </p:sp>
      <p:sp>
        <p:nvSpPr>
          <p:cNvPr id="5" name="Content Placeholder 4"/>
          <p:cNvSpPr>
            <a:spLocks noGrp="1"/>
          </p:cNvSpPr>
          <p:nvPr>
            <p:ph sz="quarter" idx="4"/>
          </p:nvPr>
        </p:nvSpPr>
        <p:spPr/>
        <p:txBody>
          <a:bodyPr>
            <a:normAutofit/>
          </a:bodyPr>
          <a:lstStyle/>
          <a:p>
            <a:r>
              <a:rPr lang="en-US" dirty="0"/>
              <a:t>Veterans Affairs</a:t>
            </a:r>
          </a:p>
          <a:p>
            <a:r>
              <a:rPr lang="en-US" dirty="0"/>
              <a:t>Obama Administration Joining Forces</a:t>
            </a:r>
          </a:p>
          <a:p>
            <a:r>
              <a:rPr lang="en-US" dirty="0"/>
              <a:t>American Legion</a:t>
            </a:r>
          </a:p>
          <a:p>
            <a:r>
              <a:rPr lang="en-US" dirty="0"/>
              <a:t>Easter Seals Dixon Center</a:t>
            </a:r>
          </a:p>
          <a:p>
            <a:r>
              <a:rPr lang="en-US" dirty="0"/>
              <a:t>Department of Labor</a:t>
            </a:r>
          </a:p>
          <a:p>
            <a:r>
              <a:rPr lang="en-US" dirty="0"/>
              <a:t>Women for Wounded Warriors</a:t>
            </a:r>
          </a:p>
          <a:p>
            <a:r>
              <a:rPr lang="en-US" dirty="0"/>
              <a:t>Department of Energy</a:t>
            </a:r>
          </a:p>
          <a:p>
            <a:pPr marL="0" indent="0">
              <a:buNone/>
            </a:pPr>
            <a:endParaRPr lang="en-US" dirty="0"/>
          </a:p>
        </p:txBody>
      </p:sp>
      <p:sp>
        <p:nvSpPr>
          <p:cNvPr id="6" name="Title 5"/>
          <p:cNvSpPr>
            <a:spLocks noGrp="1"/>
          </p:cNvSpPr>
          <p:nvPr>
            <p:ph type="title"/>
          </p:nvPr>
        </p:nvSpPr>
        <p:spPr/>
        <p:txBody>
          <a:bodyPr/>
          <a:lstStyle/>
          <a:p>
            <a:r>
              <a:rPr lang="en-US" dirty="0"/>
              <a:t>UMAP Partners </a:t>
            </a:r>
          </a:p>
        </p:txBody>
      </p:sp>
      <p:pic>
        <p:nvPicPr>
          <p:cNvPr id="7" name="Picture 2" descr="C:\Users\Liz Belcaster\Pictures\gwu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085851"/>
            <a:ext cx="687866" cy="6920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0" y="1143000"/>
            <a:ext cx="1543050" cy="571500"/>
          </a:xfrm>
          <a:prstGeom prst="rect">
            <a:avLst/>
          </a:prstGeom>
          <a:noFill/>
        </p:spPr>
      </p:pic>
    </p:spTree>
    <p:extLst>
      <p:ext uri="{BB962C8B-B14F-4D97-AF65-F5344CB8AC3E}">
        <p14:creationId xmlns:p14="http://schemas.microsoft.com/office/powerpoint/2010/main" val="420796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UMAP Funding Partners</a:t>
            </a:r>
          </a:p>
        </p:txBody>
      </p:sp>
      <p:sp>
        <p:nvSpPr>
          <p:cNvPr id="3" name="Text Placeholder 2"/>
          <p:cNvSpPr>
            <a:spLocks noGrp="1"/>
          </p:cNvSpPr>
          <p:nvPr>
            <p:ph type="body" idx="1"/>
          </p:nvPr>
        </p:nvSpPr>
        <p:spPr/>
        <p:txBody>
          <a:bodyPr/>
          <a:lstStyle/>
          <a:p>
            <a:r>
              <a:rPr lang="en-US" dirty="0"/>
              <a:t>AFL-CIO /Chicago Federation of Labor </a:t>
            </a:r>
          </a:p>
        </p:txBody>
      </p:sp>
      <p:sp>
        <p:nvSpPr>
          <p:cNvPr id="5" name="Text Placeholder 4"/>
          <p:cNvSpPr>
            <a:spLocks noGrp="1"/>
          </p:cNvSpPr>
          <p:nvPr>
            <p:ph type="body" sz="half" idx="3"/>
          </p:nvPr>
        </p:nvSpPr>
        <p:spPr/>
        <p:txBody>
          <a:bodyPr/>
          <a:lstStyle/>
          <a:p>
            <a:r>
              <a:rPr lang="en-US" dirty="0"/>
              <a:t>City of Chicago / City Colleges</a:t>
            </a:r>
          </a:p>
        </p:txBody>
      </p:sp>
      <p:sp>
        <p:nvSpPr>
          <p:cNvPr id="10" name="Content Placeholder 9"/>
          <p:cNvSpPr>
            <a:spLocks noGrp="1"/>
          </p:cNvSpPr>
          <p:nvPr>
            <p:ph sz="quarter" idx="2"/>
          </p:nvPr>
        </p:nvSpPr>
        <p:spPr/>
        <p:txBody>
          <a:bodyPr/>
          <a:lstStyle/>
          <a:p>
            <a:r>
              <a:rPr lang="en-US" dirty="0"/>
              <a:t>Public Private Partnering support</a:t>
            </a:r>
          </a:p>
          <a:p>
            <a:r>
              <a:rPr lang="en-US" dirty="0"/>
              <a:t>3.5 Million Dollar Investment </a:t>
            </a:r>
          </a:p>
          <a:p>
            <a:r>
              <a:rPr lang="en-US" dirty="0"/>
              <a:t>UWUA, Peoples Gas, CFL Partnership</a:t>
            </a:r>
          </a:p>
          <a:p>
            <a:r>
              <a:rPr lang="en-US" dirty="0"/>
              <a:t>City Colleges of Chicago</a:t>
            </a:r>
          </a:p>
        </p:txBody>
      </p:sp>
      <p:pic>
        <p:nvPicPr>
          <p:cNvPr id="15" name="Picture 4"/>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412410" y="2743201"/>
            <a:ext cx="3689462" cy="280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0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b="1" dirty="0">
                <a:solidFill>
                  <a:srgbClr val="002060"/>
                </a:solidFill>
                <a:latin typeface="Arial Black" pitchFamily="34" charset="0"/>
                <a:cs typeface="Arial" pitchFamily="34" charset="0"/>
              </a:rPr>
              <a:t>STUDENT QUOTES</a:t>
            </a:r>
            <a:endParaRPr lang="en-US" sz="2100" b="1" u="sng" dirty="0">
              <a:solidFill>
                <a:srgbClr val="002060"/>
              </a:solidFill>
              <a:latin typeface="Arial Black" pitchFamily="34" charset="0"/>
              <a:cs typeface="Arial" pitchFamily="34" charset="0"/>
            </a:endParaRPr>
          </a:p>
        </p:txBody>
      </p:sp>
      <p:sp>
        <p:nvSpPr>
          <p:cNvPr id="3" name="Content Placeholder 2"/>
          <p:cNvSpPr>
            <a:spLocks noGrp="1"/>
          </p:cNvSpPr>
          <p:nvPr>
            <p:ph idx="1"/>
          </p:nvPr>
        </p:nvSpPr>
        <p:spPr>
          <a:xfrm>
            <a:off x="292720" y="2553726"/>
            <a:ext cx="7054205" cy="3048509"/>
          </a:xfrm>
        </p:spPr>
        <p:txBody>
          <a:bodyPr>
            <a:normAutofit fontScale="85000" lnSpcReduction="20000"/>
          </a:bodyPr>
          <a:lstStyle/>
          <a:p>
            <a:r>
              <a:rPr lang="en-US" sz="1725" dirty="0"/>
              <a:t>"The utility worker program afforded me the opportunity to start a career in a well paying field. I would like to thank Rick Passarelli for providing this amazing chance at a new life. Veterans need to be looked out for after coming home and Mr. Passarelli did just</a:t>
            </a:r>
            <a:r>
              <a:rPr lang="en-US" sz="1725" i="1" dirty="0"/>
              <a:t>.“ Brett Paquette (1st Cohort)</a:t>
            </a:r>
          </a:p>
          <a:p>
            <a:endParaRPr lang="en-US" sz="1725" i="1" dirty="0"/>
          </a:p>
          <a:p>
            <a:r>
              <a:rPr lang="en-US" sz="1725" dirty="0"/>
              <a:t>"Due to the successful joint effort among Peoples Gas, Local 18007, Power 4 America, and UWUA I got a job. Most importantly I thank my Lord and my God for being given this opportunity." </a:t>
            </a:r>
            <a:r>
              <a:rPr lang="en-US" sz="1725" i="1" dirty="0"/>
              <a:t>Roy Kim (3rd Cohort)</a:t>
            </a:r>
          </a:p>
          <a:p>
            <a:endParaRPr lang="en-US" sz="1725" i="1" dirty="0"/>
          </a:p>
          <a:p>
            <a:r>
              <a:rPr lang="en-US" sz="1725" dirty="0"/>
              <a:t> "This program is allowing me apply the technical skills that I learned in the military to the civilian world. It is also been helpful to me in the rough transition that most veterans face from military to civilian life. I'm going to class with like minded people that have served their country like I have." </a:t>
            </a:r>
            <a:r>
              <a:rPr lang="en-US" sz="1725" i="1" dirty="0"/>
              <a:t>Joshua Parra (6th Cohort)</a:t>
            </a:r>
          </a:p>
          <a:p>
            <a:endParaRPr lang="en-US" i="1" dirty="0"/>
          </a:p>
          <a:p>
            <a:endParaRPr lang="en-US" b="1" dirty="0"/>
          </a:p>
        </p:txBody>
      </p:sp>
      <p:pic>
        <p:nvPicPr>
          <p:cNvPr id="11" name="Picture 2" descr="http://www.fcets.com/images/86c4c5cd77444f47afed52741f2bb9f91_ra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291" y="5607765"/>
            <a:ext cx="271463" cy="271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ttp://www.fcets.com/images/ac046956cce3407fb2346d159a39d3c21_mb9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166" y="5602234"/>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fcets.com/images/d8d236b9beee42ab98db604964c958df1_cxa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791" y="5602234"/>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www.fcets.com/images/20115464_igl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8800"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fcets.com/images/1db869905d5e48f2a1e94fd3adcd3e111_m9y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4831"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http://www.fcets.com/images/2183f38ddb5343448387a4089539455f1_bun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8923"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fcets.com/images/c3bf26175d844f0eabf262709e709c131_4d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7548"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Jami\AppData\Local\Microsoft\Windows\Temporary Internet Files\Content.Outlook\NMV7DU0D\iphone 16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1942" y="1274027"/>
            <a:ext cx="1683964" cy="126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61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UMAP Training Facility –Kennedy King </a:t>
            </a:r>
          </a:p>
        </p:txBody>
      </p:sp>
      <p:pic>
        <p:nvPicPr>
          <p:cNvPr id="10" name="Content Placeholder 9"/>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415183" y="2291954"/>
            <a:ext cx="4286250" cy="2850356"/>
          </a:xfrm>
        </p:spPr>
      </p:pic>
    </p:spTree>
    <p:extLst>
      <p:ext uri="{BB962C8B-B14F-4D97-AF65-F5344CB8AC3E}">
        <p14:creationId xmlns:p14="http://schemas.microsoft.com/office/powerpoint/2010/main" val="31987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On January 16 UMAP hosted a  symposium</a:t>
            </a:r>
          </a:p>
        </p:txBody>
      </p:sp>
      <p:sp>
        <p:nvSpPr>
          <p:cNvPr id="9" name="Text Placeholder 8"/>
          <p:cNvSpPr>
            <a:spLocks noGrp="1"/>
          </p:cNvSpPr>
          <p:nvPr>
            <p:ph type="body" sz="half" idx="3"/>
          </p:nvPr>
        </p:nvSpPr>
        <p:spPr>
          <a:xfrm>
            <a:off x="4754880" y="1676400"/>
            <a:ext cx="3232349" cy="639762"/>
          </a:xfrm>
        </p:spPr>
        <p:txBody>
          <a:bodyPr/>
          <a:lstStyle/>
          <a:p>
            <a:r>
              <a:rPr lang="en-US" dirty="0"/>
              <a:t>Partners from across the country attended</a:t>
            </a:r>
          </a:p>
        </p:txBody>
      </p:sp>
      <p:sp>
        <p:nvSpPr>
          <p:cNvPr id="4" name="Content Placeholder 3"/>
          <p:cNvSpPr>
            <a:spLocks noGrp="1"/>
          </p:cNvSpPr>
          <p:nvPr>
            <p:ph sz="quarter" idx="2"/>
          </p:nvPr>
        </p:nvSpPr>
        <p:spPr/>
        <p:txBody>
          <a:bodyPr>
            <a:normAutofit fontScale="92500" lnSpcReduction="20000"/>
          </a:bodyPr>
          <a:lstStyle/>
          <a:p>
            <a:endParaRPr lang="en-US" dirty="0"/>
          </a:p>
          <a:p>
            <a:pPr marL="0" indent="0">
              <a:buNone/>
            </a:pPr>
            <a:r>
              <a:rPr lang="en-US" dirty="0"/>
              <a:t>City of Chicago, Mayor Rahm Emanuel</a:t>
            </a:r>
          </a:p>
          <a:p>
            <a:endParaRPr lang="en-US" dirty="0"/>
          </a:p>
          <a:p>
            <a:pPr marL="0" indent="0">
              <a:buNone/>
            </a:pPr>
            <a:r>
              <a:rPr lang="en-US" dirty="0"/>
              <a:t> “The City of Chicago is committed to ensuring that those who have made the sacrifice to serve our country are welcomed home with open arms,” said Mayor Emanuel. “The extension of the Utility Workers Military Assistance Program will help more veterans transition into a new career with the necessary resources and support. Expanding career opportunities and other initiatives for our veterans will help them continue their success here at home.”</a:t>
            </a:r>
          </a:p>
          <a:p>
            <a:endParaRPr lang="en-US" dirty="0"/>
          </a:p>
          <a:p>
            <a:endParaRPr lang="en-US" dirty="0"/>
          </a:p>
        </p:txBody>
      </p:sp>
      <p:sp>
        <p:nvSpPr>
          <p:cNvPr id="3" name="Content Placeholder 2"/>
          <p:cNvSpPr>
            <a:spLocks noGrp="1"/>
          </p:cNvSpPr>
          <p:nvPr>
            <p:ph sz="quarter" idx="4"/>
          </p:nvPr>
        </p:nvSpPr>
        <p:spPr>
          <a:xfrm>
            <a:off x="4754880" y="2438400"/>
            <a:ext cx="2945910" cy="3951288"/>
          </a:xfrm>
        </p:spPr>
        <p:txBody>
          <a:bodyPr>
            <a:normAutofit fontScale="85000" lnSpcReduction="20000"/>
          </a:bodyPr>
          <a:lstStyle/>
          <a:p>
            <a:r>
              <a:rPr lang="en-US" dirty="0"/>
              <a:t>Veterans Affairs Secretary Robert        McDonald </a:t>
            </a:r>
          </a:p>
          <a:p>
            <a:endParaRPr lang="en-US" dirty="0"/>
          </a:p>
          <a:p>
            <a:r>
              <a:rPr lang="en-US" dirty="0"/>
              <a:t>Peoples Gas, President John Kleczynski</a:t>
            </a:r>
          </a:p>
          <a:p>
            <a:endParaRPr lang="en-US" dirty="0"/>
          </a:p>
          <a:p>
            <a:r>
              <a:rPr lang="en-US" dirty="0"/>
              <a:t>City of Chicago, Mayor  Rahm Emanuel  </a:t>
            </a:r>
          </a:p>
          <a:p>
            <a:endParaRPr lang="en-US" dirty="0"/>
          </a:p>
          <a:p>
            <a:r>
              <a:rPr lang="en-US" dirty="0"/>
              <a:t>Senator  Richard Durbin</a:t>
            </a:r>
          </a:p>
          <a:p>
            <a:endParaRPr lang="en-US" dirty="0"/>
          </a:p>
          <a:p>
            <a:r>
              <a:rPr lang="en-US" dirty="0"/>
              <a:t>City Colleges Chancellor Cheryl Hyman</a:t>
            </a:r>
          </a:p>
          <a:p>
            <a:endParaRPr lang="en-US" dirty="0"/>
          </a:p>
          <a:p>
            <a:r>
              <a:rPr lang="en-US" dirty="0"/>
              <a:t> UMAP National Director  Rick Passarelli          </a:t>
            </a:r>
          </a:p>
          <a:p>
            <a:endParaRPr lang="en-US" dirty="0"/>
          </a:p>
        </p:txBody>
      </p:sp>
      <p:sp>
        <p:nvSpPr>
          <p:cNvPr id="2" name="Title 1"/>
          <p:cNvSpPr>
            <a:spLocks noGrp="1"/>
          </p:cNvSpPr>
          <p:nvPr>
            <p:ph type="title"/>
          </p:nvPr>
        </p:nvSpPr>
        <p:spPr/>
        <p:txBody>
          <a:bodyPr>
            <a:normAutofit fontScale="90000"/>
          </a:bodyPr>
          <a:lstStyle/>
          <a:p>
            <a:r>
              <a:rPr lang="en-US" dirty="0"/>
              <a:t>January 16, 2015 UMAP Symposium</a:t>
            </a:r>
          </a:p>
        </p:txBody>
      </p:sp>
    </p:spTree>
    <p:extLst>
      <p:ext uri="{BB962C8B-B14F-4D97-AF65-F5344CB8AC3E}">
        <p14:creationId xmlns:p14="http://schemas.microsoft.com/office/powerpoint/2010/main" val="129729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UMAP takes the lead</a:t>
            </a:r>
          </a:p>
        </p:txBody>
      </p:sp>
      <p:sp>
        <p:nvSpPr>
          <p:cNvPr id="3" name="Text Placeholder 2"/>
          <p:cNvSpPr>
            <a:spLocks noGrp="1"/>
          </p:cNvSpPr>
          <p:nvPr>
            <p:ph type="body" sz="half" idx="3"/>
          </p:nvPr>
        </p:nvSpPr>
        <p:spPr/>
        <p:txBody>
          <a:bodyPr/>
          <a:lstStyle/>
          <a:p>
            <a:r>
              <a:rPr lang="en-US" dirty="0"/>
              <a:t>UWUA Resolution April 2012</a:t>
            </a:r>
          </a:p>
        </p:txBody>
      </p:sp>
      <p:sp>
        <p:nvSpPr>
          <p:cNvPr id="4" name="Content Placeholder 3"/>
          <p:cNvSpPr>
            <a:spLocks noGrp="1"/>
          </p:cNvSpPr>
          <p:nvPr>
            <p:ph sz="quarter" idx="2"/>
          </p:nvPr>
        </p:nvSpPr>
        <p:spPr/>
        <p:txBody>
          <a:bodyPr/>
          <a:lstStyle/>
          <a:p>
            <a:r>
              <a:rPr lang="en-US" dirty="0"/>
              <a:t>In April of 2012 UWUA made a commitment</a:t>
            </a:r>
          </a:p>
          <a:p>
            <a:endParaRPr lang="en-US" dirty="0"/>
          </a:p>
          <a:p>
            <a:r>
              <a:rPr lang="en-US" dirty="0"/>
              <a:t>In April 2015 the company signed an five extension to continue the program with UMAP</a:t>
            </a:r>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43450" y="2857500"/>
            <a:ext cx="3028950" cy="2628900"/>
          </a:xfrm>
        </p:spPr>
      </p:pic>
      <p:sp>
        <p:nvSpPr>
          <p:cNvPr id="6" name="Title 5"/>
          <p:cNvSpPr>
            <a:spLocks noGrp="1"/>
          </p:cNvSpPr>
          <p:nvPr>
            <p:ph type="title"/>
          </p:nvPr>
        </p:nvSpPr>
        <p:spPr/>
        <p:txBody>
          <a:bodyPr>
            <a:normAutofit fontScale="90000"/>
          </a:bodyPr>
          <a:lstStyle/>
          <a:p>
            <a:r>
              <a:rPr lang="en-US" dirty="0"/>
              <a:t> </a:t>
            </a:r>
            <a:r>
              <a:rPr lang="en-US" sz="1800" dirty="0"/>
              <a:t>UWUA, first on the front lines with Utility Sector and Veterans Employment   </a:t>
            </a:r>
          </a:p>
        </p:txBody>
      </p:sp>
    </p:spTree>
    <p:extLst>
      <p:ext uri="{BB962C8B-B14F-4D97-AF65-F5344CB8AC3E}">
        <p14:creationId xmlns:p14="http://schemas.microsoft.com/office/powerpoint/2010/main" val="264319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316" y="2564408"/>
            <a:ext cx="4837112" cy="533400"/>
          </a:xfrm>
        </p:spPr>
        <p:txBody>
          <a:bodyPr>
            <a:normAutofit/>
          </a:bodyPr>
          <a:lstStyle/>
          <a:p>
            <a:r>
              <a:rPr lang="en-US" sz="2000" dirty="0"/>
              <a:t> Pam Frugoli</a:t>
            </a:r>
          </a:p>
        </p:txBody>
      </p:sp>
      <p:sp>
        <p:nvSpPr>
          <p:cNvPr id="3" name="Text Placeholder 2"/>
          <p:cNvSpPr>
            <a:spLocks noGrp="1"/>
          </p:cNvSpPr>
          <p:nvPr>
            <p:ph type="body" sz="half" idx="2"/>
          </p:nvPr>
        </p:nvSpPr>
        <p:spPr>
          <a:xfrm>
            <a:off x="2389635" y="3239671"/>
            <a:ext cx="5160475" cy="354807"/>
          </a:xfrm>
        </p:spPr>
        <p:txBody>
          <a:bodyPr>
            <a:noAutofit/>
          </a:bodyPr>
          <a:lstStyle/>
          <a:p>
            <a:r>
              <a:rPr lang="en-US" sz="1400" dirty="0"/>
              <a:t>O*NET/</a:t>
            </a:r>
            <a:r>
              <a:rPr lang="en-US" sz="1400" dirty="0" err="1"/>
              <a:t>CareerOneStop</a:t>
            </a:r>
            <a:r>
              <a:rPr lang="en-US" sz="1400" dirty="0"/>
              <a:t>/Competency Assessment Team Lead</a:t>
            </a:r>
          </a:p>
        </p:txBody>
      </p:sp>
      <p:sp>
        <p:nvSpPr>
          <p:cNvPr id="7" name="Text Placeholder 6"/>
          <p:cNvSpPr>
            <a:spLocks noGrp="1"/>
          </p:cNvSpPr>
          <p:nvPr>
            <p:ph type="body" sz="half" idx="11"/>
          </p:nvPr>
        </p:nvSpPr>
        <p:spPr>
          <a:xfrm>
            <a:off x="2389635" y="3786873"/>
            <a:ext cx="4837112" cy="1347790"/>
          </a:xfrm>
        </p:spPr>
        <p:txBody>
          <a:bodyPr>
            <a:normAutofit/>
          </a:bodyPr>
          <a:lstStyle/>
          <a:p>
            <a:r>
              <a:rPr lang="en-US" dirty="0"/>
              <a:t>Employment and Training Administration</a:t>
            </a:r>
          </a:p>
          <a:p>
            <a:r>
              <a:rPr lang="en-US" dirty="0"/>
              <a:t>U.S. Department of Labor</a:t>
            </a:r>
          </a:p>
        </p:txBody>
      </p:sp>
      <p:pic>
        <p:nvPicPr>
          <p:cNvPr id="5" name="Picture 3"/>
          <p:cNvPicPr>
            <a:picLocks noGrp="1" noChangeAspect="1" noChangeArrowheads="1"/>
          </p:cNvPicPr>
          <p:nvPr>
            <p:ph type="pic" sz="quarter" idx="10"/>
          </p:nvPr>
        </p:nvPicPr>
        <p:blipFill>
          <a:blip r:embed="rId2"/>
          <a:stretch>
            <a:fillRect/>
          </a:stretch>
        </p:blipFill>
        <p:spPr bwMode="auto">
          <a:xfrm>
            <a:off x="441554" y="2564408"/>
            <a:ext cx="1828800" cy="172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95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2015 Extension - UMAP Visiting Supporters</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51763" y="2002631"/>
            <a:ext cx="5213092" cy="3429000"/>
          </a:xfrm>
        </p:spPr>
      </p:pic>
    </p:spTree>
    <p:extLst>
      <p:ext uri="{BB962C8B-B14F-4D97-AF65-F5344CB8AC3E}">
        <p14:creationId xmlns:p14="http://schemas.microsoft.com/office/powerpoint/2010/main" val="111046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401" y="1096116"/>
            <a:ext cx="6400800" cy="779570"/>
          </a:xfrm>
        </p:spPr>
        <p:txBody>
          <a:bodyPr>
            <a:normAutofit/>
          </a:bodyPr>
          <a:lstStyle/>
          <a:p>
            <a:r>
              <a:rPr lang="en-US" sz="2025" dirty="0">
                <a:solidFill>
                  <a:srgbClr val="002060"/>
                </a:solidFill>
                <a:latin typeface="Arial Black" pitchFamily="34" charset="0"/>
              </a:rPr>
              <a:t>UMAP’s CUSTOM CURRICULUM </a:t>
            </a:r>
            <a:endParaRPr lang="en-US" sz="2025" u="sng" dirty="0">
              <a:solidFill>
                <a:srgbClr val="002060"/>
              </a:solidFill>
              <a:latin typeface="Arial Black" pitchFamily="34" charset="0"/>
            </a:endParaRPr>
          </a:p>
        </p:txBody>
      </p:sp>
      <p:sp>
        <p:nvSpPr>
          <p:cNvPr id="3" name="Content Placeholder 2"/>
          <p:cNvSpPr>
            <a:spLocks noGrp="1"/>
          </p:cNvSpPr>
          <p:nvPr>
            <p:ph idx="1"/>
          </p:nvPr>
        </p:nvSpPr>
        <p:spPr>
          <a:xfrm>
            <a:off x="1797051" y="2171701"/>
            <a:ext cx="5556250" cy="3280172"/>
          </a:xfrm>
        </p:spPr>
        <p:txBody>
          <a:bodyPr/>
          <a:lstStyle/>
          <a:p>
            <a:pPr marL="214313" indent="-214313">
              <a:buClrTx/>
            </a:pPr>
            <a:r>
              <a:rPr lang="en-US" sz="1200" dirty="0">
                <a:solidFill>
                  <a:srgbClr val="002060"/>
                </a:solidFill>
              </a:rPr>
              <a:t>The Gas Utility Worker Program is a 50 credit hour Advanced Certificate program that consists of general education and core courses featuring specific competencies in the safe construction and operation of natural gas distributions systems.</a:t>
            </a:r>
          </a:p>
          <a:p>
            <a:pPr marL="0" indent="0">
              <a:buClrTx/>
              <a:buNone/>
            </a:pPr>
            <a:endParaRPr lang="en-US" sz="1200" dirty="0">
              <a:solidFill>
                <a:srgbClr val="002060"/>
              </a:solidFill>
            </a:endParaRPr>
          </a:p>
          <a:p>
            <a:pPr marL="214313" indent="-214313">
              <a:buClrTx/>
            </a:pPr>
            <a:r>
              <a:rPr lang="en-US" sz="1200" dirty="0">
                <a:solidFill>
                  <a:srgbClr val="002060"/>
                </a:solidFill>
              </a:rPr>
              <a:t>Program consists of six 4-week modules that include the following courses:</a:t>
            </a:r>
          </a:p>
          <a:p>
            <a:pPr marL="222885" lvl="1" indent="0">
              <a:buClrTx/>
              <a:buNone/>
            </a:pPr>
            <a:r>
              <a:rPr lang="en-US" sz="900" dirty="0">
                <a:solidFill>
                  <a:srgbClr val="002060"/>
                </a:solidFill>
                <a:latin typeface="Calibri"/>
              </a:rPr>
              <a:t>		</a:t>
            </a:r>
          </a:p>
          <a:p>
            <a:endParaRPr lang="en-US" sz="1200" dirty="0">
              <a:solidFill>
                <a:srgbClr val="002060"/>
              </a:solidFill>
            </a:endParaRPr>
          </a:p>
        </p:txBody>
      </p:sp>
      <p:pic>
        <p:nvPicPr>
          <p:cNvPr id="11" name="Picture 2" descr="http://www.fcets.com/images/86c4c5cd77444f47afed52741f2bb9f91_ra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291" y="5607765"/>
            <a:ext cx="271463" cy="271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ttp://www.fcets.com/images/ac046956cce3407fb2346d159a39d3c21_mb9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166" y="5602234"/>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fcets.com/images/d8d236b9beee42ab98db604964c958df1_cxa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791" y="5602234"/>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www.fcets.com/images/20115464_igl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8800"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fcets.com/images/1db869905d5e48f2a1e94fd3adcd3e111_m9y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4831"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http://www.fcets.com/images/2183f38ddb5343448387a4089539455f1_bun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8923"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fcets.com/images/c3bf26175d844f0eabf262709e709c131_4d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7548" y="5616522"/>
            <a:ext cx="262706" cy="2627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nvPr>
        </p:nvGraphicFramePr>
        <p:xfrm>
          <a:off x="593802" y="3469681"/>
          <a:ext cx="6975374" cy="1974344"/>
        </p:xfrm>
        <a:graphic>
          <a:graphicData uri="http://schemas.openxmlformats.org/drawingml/2006/table">
            <a:tbl>
              <a:tblPr firstRow="1" bandRow="1">
                <a:tableStyleId>{5C22544A-7EE6-4342-B048-85BDC9FD1C3A}</a:tableStyleId>
              </a:tblPr>
              <a:tblGrid>
                <a:gridCol w="3487687">
                  <a:extLst>
                    <a:ext uri="{9D8B030D-6E8A-4147-A177-3AD203B41FA5}">
                      <a16:colId xmlns:a16="http://schemas.microsoft.com/office/drawing/2014/main" val="20000"/>
                    </a:ext>
                  </a:extLst>
                </a:gridCol>
                <a:gridCol w="3487687">
                  <a:extLst>
                    <a:ext uri="{9D8B030D-6E8A-4147-A177-3AD203B41FA5}">
                      <a16:colId xmlns:a16="http://schemas.microsoft.com/office/drawing/2014/main" val="20001"/>
                    </a:ext>
                  </a:extLst>
                </a:gridCol>
              </a:tblGrid>
              <a:tr h="251460">
                <a:tc>
                  <a:txBody>
                    <a:bodyPr/>
                    <a:lstStyle/>
                    <a:p>
                      <a:r>
                        <a:rPr lang="en-US" sz="1200" b="0" dirty="0">
                          <a:solidFill>
                            <a:srgbClr val="002060"/>
                          </a:solidFill>
                        </a:rPr>
                        <a:t>Tech 435: Tools and Equipment</a:t>
                      </a:r>
                    </a:p>
                  </a:txBody>
                  <a:tcPr marL="68580" marR="68580" marT="34290" marB="34290">
                    <a:noFill/>
                  </a:tcPr>
                </a:tc>
                <a:tc>
                  <a:txBody>
                    <a:bodyPr/>
                    <a:lstStyle/>
                    <a:p>
                      <a:r>
                        <a:rPr lang="en-US" sz="1200" b="0" dirty="0">
                          <a:solidFill>
                            <a:srgbClr val="002060"/>
                          </a:solidFill>
                        </a:rPr>
                        <a:t>Math 107: Math for Technicians I</a:t>
                      </a:r>
                    </a:p>
                  </a:txBody>
                  <a:tcPr marL="68580" marR="68580" marT="34290" marB="34290">
                    <a:noFill/>
                  </a:tcPr>
                </a:tc>
                <a:extLst>
                  <a:ext uri="{0D108BD9-81ED-4DB2-BD59-A6C34878D82A}">
                    <a16:rowId xmlns:a16="http://schemas.microsoft.com/office/drawing/2014/main" val="10000"/>
                  </a:ext>
                </a:extLst>
              </a:tr>
              <a:tr h="251460">
                <a:tc>
                  <a:txBody>
                    <a:bodyPr/>
                    <a:lstStyle/>
                    <a:p>
                      <a:r>
                        <a:rPr lang="en-US" sz="1200" b="0" dirty="0">
                          <a:solidFill>
                            <a:srgbClr val="002060"/>
                          </a:solidFill>
                        </a:rPr>
                        <a:t>Tech 434:</a:t>
                      </a:r>
                      <a:r>
                        <a:rPr lang="en-US" sz="1200" b="0" baseline="0" dirty="0">
                          <a:solidFill>
                            <a:srgbClr val="002060"/>
                          </a:solidFill>
                        </a:rPr>
                        <a:t> Introduction to Plumbing</a:t>
                      </a:r>
                      <a:endParaRPr lang="en-US" sz="1200" b="0" dirty="0">
                        <a:solidFill>
                          <a:srgbClr val="002060"/>
                        </a:solidFill>
                      </a:endParaRPr>
                    </a:p>
                  </a:txBody>
                  <a:tcPr marL="68580" marR="68580" marT="34290" marB="34290">
                    <a:noFill/>
                  </a:tcPr>
                </a:tc>
                <a:tc>
                  <a:txBody>
                    <a:bodyPr/>
                    <a:lstStyle/>
                    <a:p>
                      <a:r>
                        <a:rPr lang="en-US" sz="1200" b="0" dirty="0">
                          <a:solidFill>
                            <a:srgbClr val="002060"/>
                          </a:solidFill>
                        </a:rPr>
                        <a:t>CMGT 609: Construction Safety II</a:t>
                      </a:r>
                    </a:p>
                  </a:txBody>
                  <a:tcPr marL="68580" marR="68580" marT="34290" marB="34290">
                    <a:noFill/>
                  </a:tcPr>
                </a:tc>
                <a:extLst>
                  <a:ext uri="{0D108BD9-81ED-4DB2-BD59-A6C34878D82A}">
                    <a16:rowId xmlns:a16="http://schemas.microsoft.com/office/drawing/2014/main" val="10001"/>
                  </a:ext>
                </a:extLst>
              </a:tr>
              <a:tr h="251460">
                <a:tc>
                  <a:txBody>
                    <a:bodyPr/>
                    <a:lstStyle/>
                    <a:p>
                      <a:r>
                        <a:rPr lang="en-US" sz="1200" b="0" dirty="0">
                          <a:solidFill>
                            <a:srgbClr val="002060"/>
                          </a:solidFill>
                        </a:rPr>
                        <a:t>Tech 448: Vocational Physical</a:t>
                      </a:r>
                      <a:r>
                        <a:rPr lang="en-US" sz="1200" b="0" baseline="0" dirty="0">
                          <a:solidFill>
                            <a:srgbClr val="002060"/>
                          </a:solidFill>
                        </a:rPr>
                        <a:t> Training I</a:t>
                      </a:r>
                      <a:endParaRPr lang="en-US" sz="1200" b="0" dirty="0">
                        <a:solidFill>
                          <a:srgbClr val="002060"/>
                        </a:solidFill>
                      </a:endParaRPr>
                    </a:p>
                  </a:txBody>
                  <a:tcPr marL="68580" marR="68580" marT="34290" marB="34290">
                    <a:noFill/>
                  </a:tcPr>
                </a:tc>
                <a:tc>
                  <a:txBody>
                    <a:bodyPr/>
                    <a:lstStyle/>
                    <a:p>
                      <a:r>
                        <a:rPr lang="en-US" sz="1200" b="0" dirty="0">
                          <a:solidFill>
                            <a:srgbClr val="002060"/>
                          </a:solidFill>
                        </a:rPr>
                        <a:t>Tech 462: Vocational Physical Training II</a:t>
                      </a:r>
                    </a:p>
                  </a:txBody>
                  <a:tcPr marL="68580" marR="68580" marT="34290" marB="34290">
                    <a:noFill/>
                  </a:tcPr>
                </a:tc>
                <a:extLst>
                  <a:ext uri="{0D108BD9-81ED-4DB2-BD59-A6C34878D82A}">
                    <a16:rowId xmlns:a16="http://schemas.microsoft.com/office/drawing/2014/main" val="10002"/>
                  </a:ext>
                </a:extLst>
              </a:tr>
              <a:tr h="251460">
                <a:tc>
                  <a:txBody>
                    <a:bodyPr/>
                    <a:lstStyle/>
                    <a:p>
                      <a:r>
                        <a:rPr lang="en-US" sz="1200" b="0" dirty="0">
                          <a:solidFill>
                            <a:srgbClr val="002060"/>
                          </a:solidFill>
                        </a:rPr>
                        <a:t>Tech 463: Vocational Physical Training III</a:t>
                      </a:r>
                    </a:p>
                  </a:txBody>
                  <a:tcPr marL="68580" marR="68580" marT="34290" marB="34290">
                    <a:noFill/>
                  </a:tcPr>
                </a:tc>
                <a:tc>
                  <a:txBody>
                    <a:bodyPr/>
                    <a:lstStyle/>
                    <a:p>
                      <a:r>
                        <a:rPr lang="en-US" sz="1200" b="0" dirty="0">
                          <a:solidFill>
                            <a:srgbClr val="002060"/>
                          </a:solidFill>
                        </a:rPr>
                        <a:t>History 113: U.S. Labor History</a:t>
                      </a:r>
                    </a:p>
                  </a:txBody>
                  <a:tcPr marL="68580" marR="68580" marT="34290" marB="34290">
                    <a:noFill/>
                  </a:tcPr>
                </a:tc>
                <a:extLst>
                  <a:ext uri="{0D108BD9-81ED-4DB2-BD59-A6C34878D82A}">
                    <a16:rowId xmlns:a16="http://schemas.microsoft.com/office/drawing/2014/main" val="10003"/>
                  </a:ext>
                </a:extLst>
              </a:tr>
              <a:tr h="251460">
                <a:tc>
                  <a:txBody>
                    <a:bodyPr/>
                    <a:lstStyle/>
                    <a:p>
                      <a:r>
                        <a:rPr lang="en-US" sz="1200" b="0" dirty="0">
                          <a:solidFill>
                            <a:srgbClr val="002060"/>
                          </a:solidFill>
                        </a:rPr>
                        <a:t>CIS 120: Introductions to Microcomputers</a:t>
                      </a:r>
                    </a:p>
                  </a:txBody>
                  <a:tcPr marL="68580" marR="68580" marT="34290" marB="34290">
                    <a:noFill/>
                  </a:tcPr>
                </a:tc>
                <a:tc>
                  <a:txBody>
                    <a:bodyPr/>
                    <a:lstStyle/>
                    <a:p>
                      <a:r>
                        <a:rPr lang="en-US" sz="1200" b="0" dirty="0">
                          <a:solidFill>
                            <a:srgbClr val="002060"/>
                          </a:solidFill>
                        </a:rPr>
                        <a:t>Tech 452: Basic</a:t>
                      </a:r>
                      <a:r>
                        <a:rPr lang="en-US" sz="1200" b="0" baseline="0" dirty="0">
                          <a:solidFill>
                            <a:srgbClr val="002060"/>
                          </a:solidFill>
                        </a:rPr>
                        <a:t> Electrical Theory</a:t>
                      </a:r>
                      <a:endParaRPr lang="en-US" sz="1200" b="0" dirty="0">
                        <a:solidFill>
                          <a:srgbClr val="002060"/>
                        </a:solidFill>
                      </a:endParaRPr>
                    </a:p>
                  </a:txBody>
                  <a:tcPr marL="68580" marR="68580" marT="34290" marB="34290">
                    <a:noFill/>
                  </a:tcPr>
                </a:tc>
                <a:extLst>
                  <a:ext uri="{0D108BD9-81ED-4DB2-BD59-A6C34878D82A}">
                    <a16:rowId xmlns:a16="http://schemas.microsoft.com/office/drawing/2014/main" val="10004"/>
                  </a:ext>
                </a:extLst>
              </a:tr>
              <a:tr h="284541">
                <a:tc>
                  <a:txBody>
                    <a:bodyPr/>
                    <a:lstStyle/>
                    <a:p>
                      <a:r>
                        <a:rPr lang="en-US" sz="1200" b="0" dirty="0">
                          <a:solidFill>
                            <a:srgbClr val="002060"/>
                          </a:solidFill>
                        </a:rPr>
                        <a:t>Tech 449: Professional Development</a:t>
                      </a:r>
                    </a:p>
                  </a:txBody>
                  <a:tcPr marL="68580" marR="68580" marT="34290" marB="34290">
                    <a:noFill/>
                  </a:tcPr>
                </a:tc>
                <a:tc>
                  <a:txBody>
                    <a:bodyPr/>
                    <a:lstStyle/>
                    <a:p>
                      <a:r>
                        <a:rPr lang="en-US" sz="1200" b="0" dirty="0">
                          <a:solidFill>
                            <a:srgbClr val="002060"/>
                          </a:solidFill>
                        </a:rPr>
                        <a:t>English 107: Technical Writing</a:t>
                      </a:r>
                    </a:p>
                  </a:txBody>
                  <a:tcPr marL="68580" marR="68580" marT="34290" marB="34290">
                    <a:noFill/>
                  </a:tcPr>
                </a:tc>
                <a:extLst>
                  <a:ext uri="{0D108BD9-81ED-4DB2-BD59-A6C34878D82A}">
                    <a16:rowId xmlns:a16="http://schemas.microsoft.com/office/drawing/2014/main" val="10005"/>
                  </a:ext>
                </a:extLst>
              </a:tr>
              <a:tr h="432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rPr>
                        <a:t>Speech 101: Fund.</a:t>
                      </a:r>
                      <a:r>
                        <a:rPr lang="en-US" sz="1200" b="0" baseline="0" dirty="0">
                          <a:solidFill>
                            <a:srgbClr val="002060"/>
                          </a:solidFill>
                        </a:rPr>
                        <a:t> of Speech Communication</a:t>
                      </a:r>
                      <a:endParaRPr lang="en-US" sz="1200" b="0" dirty="0">
                        <a:solidFill>
                          <a:srgbClr val="002060"/>
                        </a:solidFill>
                      </a:endParaRPr>
                    </a:p>
                  </a:txBody>
                  <a:tcPr marL="68580" marR="68580" marT="34290" marB="34290">
                    <a:noFill/>
                  </a:tcPr>
                </a:tc>
                <a:tc>
                  <a:txBody>
                    <a:bodyPr/>
                    <a:lstStyle/>
                    <a:p>
                      <a:r>
                        <a:rPr lang="en-US" sz="1200" b="0" dirty="0">
                          <a:solidFill>
                            <a:srgbClr val="002060"/>
                          </a:solidFill>
                        </a:rPr>
                        <a:t>Gas Utility Training 1-4</a:t>
                      </a:r>
                    </a:p>
                  </a:txBody>
                  <a:tcPr marL="68580" marR="68580" marT="34290" marB="34290">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51683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latin typeface="Arial Black" pitchFamily="34" charset="0"/>
              </a:rPr>
              <a:t>Overview of UMAP Program </a:t>
            </a:r>
            <a:r>
              <a:rPr lang="en-US" sz="2325" u="sng" dirty="0">
                <a:solidFill>
                  <a:srgbClr val="002060"/>
                </a:solidFill>
                <a:latin typeface="Arial Black" pitchFamily="34" charset="0"/>
              </a:rPr>
              <a:t>Mentoring</a:t>
            </a:r>
          </a:p>
        </p:txBody>
      </p:sp>
      <p:sp>
        <p:nvSpPr>
          <p:cNvPr id="3" name="Content Placeholder 2"/>
          <p:cNvSpPr>
            <a:spLocks noGrp="1"/>
          </p:cNvSpPr>
          <p:nvPr>
            <p:ph idx="1"/>
          </p:nvPr>
        </p:nvSpPr>
        <p:spPr>
          <a:xfrm>
            <a:off x="247435" y="1940939"/>
            <a:ext cx="6600373" cy="3394473"/>
          </a:xfrm>
        </p:spPr>
        <p:txBody>
          <a:bodyPr>
            <a:normAutofit/>
          </a:bodyPr>
          <a:lstStyle/>
          <a:p>
            <a:r>
              <a:rPr lang="en-US" sz="1350" b="1" dirty="0"/>
              <a:t>Critical Component to the UMAP Program</a:t>
            </a:r>
          </a:p>
          <a:p>
            <a:endParaRPr lang="en-US" sz="1350" b="1" dirty="0"/>
          </a:p>
          <a:p>
            <a:r>
              <a:rPr lang="en-US" sz="1350" b="1" dirty="0"/>
              <a:t>All participants are mentored during internship period by experienced UWUA journey-level workers</a:t>
            </a:r>
          </a:p>
          <a:p>
            <a:endParaRPr lang="en-US" sz="1350" b="1" dirty="0"/>
          </a:p>
          <a:p>
            <a:r>
              <a:rPr lang="en-US" sz="1350" b="1" dirty="0"/>
              <a:t>Mentors receive structured training prior to working with participants</a:t>
            </a:r>
          </a:p>
          <a:p>
            <a:endParaRPr lang="en-US" sz="1350" b="1" dirty="0"/>
          </a:p>
          <a:p>
            <a:r>
              <a:rPr lang="en-US" sz="1350" b="1" dirty="0"/>
              <a:t>Mentors will observe, coach and mentor participants during the month long internship</a:t>
            </a:r>
          </a:p>
          <a:p>
            <a:endParaRPr lang="en-US" sz="1350" b="1" dirty="0"/>
          </a:p>
          <a:p>
            <a:r>
              <a:rPr lang="en-US" sz="1350" b="1" dirty="0"/>
              <a:t>Mentors provide constructive structured feed-back to Peoples Gas regarding participants performance during this period</a:t>
            </a:r>
          </a:p>
          <a:p>
            <a:endParaRPr lang="en-US" sz="1050" b="1" dirty="0"/>
          </a:p>
          <a:p>
            <a:endParaRPr lang="en-US" sz="1050" b="1" dirty="0"/>
          </a:p>
          <a:p>
            <a:endParaRPr lang="en-US" b="1" dirty="0">
              <a:latin typeface="Arial" pitchFamily="34" charset="0"/>
              <a:cs typeface="Arial" pitchFamily="34" charset="0"/>
            </a:endParaRPr>
          </a:p>
          <a:p>
            <a:endParaRPr lang="en-US" b="1" dirty="0">
              <a:latin typeface="Arial" pitchFamily="34" charset="0"/>
              <a:cs typeface="Arial" pitchFamily="34" charset="0"/>
            </a:endParaRPr>
          </a:p>
          <a:p>
            <a:endParaRPr lang="en-US" b="1" dirty="0">
              <a:latin typeface="Arial" pitchFamily="34" charset="0"/>
              <a:cs typeface="Arial" pitchFamily="34" charset="0"/>
            </a:endParaRPr>
          </a:p>
        </p:txBody>
      </p:sp>
      <p:pic>
        <p:nvPicPr>
          <p:cNvPr id="4" name="Picture 2" descr="http://www.fcets.com/images/86c4c5cd77444f47afed52741f2bb9f91_ra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291" y="5607765"/>
            <a:ext cx="271463" cy="271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ttp://www.fcets.com/images/ac046956cce3407fb2346d159a39d3c21_mb9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166" y="5602234"/>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fcets.com/images/d8d236b9beee42ab98db604964c958df1_cxa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791" y="5602234"/>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www.fcets.com/images/20115464_igl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8800"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fcets.com/images/1db869905d5e48f2a1e94fd3adcd3e111_m9y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4831"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www.fcets.com/images/2183f38ddb5343448387a4089539455f1_bun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8923"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fcets.com/images/c3bf26175d844f0eabf262709e709c131_4d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7548" y="5616522"/>
            <a:ext cx="262706" cy="26270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ami\AppData\Local\Microsoft\Windows\Temporary Internet Files\Content.Outlook\NMV7DU0D\iphone 14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9451" y="1940939"/>
            <a:ext cx="1964543" cy="1473407"/>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11" name="Down Arrow Callout 10"/>
          <p:cNvSpPr/>
          <p:nvPr/>
        </p:nvSpPr>
        <p:spPr>
          <a:xfrm>
            <a:off x="7663421" y="3007794"/>
            <a:ext cx="494872" cy="457200"/>
          </a:xfrm>
          <a:prstGeom prst="downArrowCallout">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4" name="Down Arrow Callout 13"/>
          <p:cNvSpPr/>
          <p:nvPr/>
        </p:nvSpPr>
        <p:spPr>
          <a:xfrm>
            <a:off x="7029450" y="2343150"/>
            <a:ext cx="494872" cy="457200"/>
          </a:xfrm>
          <a:prstGeom prst="downArrowCallout">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2" name="TextBox 11"/>
          <p:cNvSpPr txBox="1"/>
          <p:nvPr/>
        </p:nvSpPr>
        <p:spPr>
          <a:xfrm>
            <a:off x="7668290" y="3069674"/>
            <a:ext cx="1163909" cy="219291"/>
          </a:xfrm>
          <a:prstGeom prst="rect">
            <a:avLst/>
          </a:prstGeom>
          <a:noFill/>
        </p:spPr>
        <p:txBody>
          <a:bodyPr wrap="square" rtlCol="0">
            <a:spAutoFit/>
          </a:bodyPr>
          <a:lstStyle/>
          <a:p>
            <a:r>
              <a:rPr lang="en-US" sz="825" b="1" dirty="0"/>
              <a:t>Mento</a:t>
            </a:r>
            <a:r>
              <a:rPr lang="en-US" sz="825" dirty="0"/>
              <a:t>r</a:t>
            </a:r>
          </a:p>
        </p:txBody>
      </p:sp>
      <p:sp>
        <p:nvSpPr>
          <p:cNvPr id="16" name="TextBox 15"/>
          <p:cNvSpPr txBox="1"/>
          <p:nvPr/>
        </p:nvSpPr>
        <p:spPr>
          <a:xfrm>
            <a:off x="6991134" y="2374022"/>
            <a:ext cx="571502" cy="196208"/>
          </a:xfrm>
          <a:prstGeom prst="rect">
            <a:avLst/>
          </a:prstGeom>
          <a:noFill/>
        </p:spPr>
        <p:txBody>
          <a:bodyPr wrap="square" rtlCol="0">
            <a:spAutoFit/>
          </a:bodyPr>
          <a:lstStyle/>
          <a:p>
            <a:pPr algn="ctr"/>
            <a:r>
              <a:rPr lang="en-US" sz="675" b="1" dirty="0"/>
              <a:t>Mentee</a:t>
            </a:r>
          </a:p>
        </p:txBody>
      </p:sp>
      <p:pic>
        <p:nvPicPr>
          <p:cNvPr id="2050" name="Picture 2" descr="Displaying south-shop-mentor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9603" y="3714674"/>
            <a:ext cx="2004237" cy="7666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009604" y="4528645"/>
            <a:ext cx="922542" cy="507831"/>
          </a:xfrm>
          <a:prstGeom prst="rect">
            <a:avLst/>
          </a:prstGeom>
          <a:noFill/>
        </p:spPr>
        <p:txBody>
          <a:bodyPr wrap="square" rtlCol="0">
            <a:spAutoFit/>
          </a:bodyPr>
          <a:lstStyle/>
          <a:p>
            <a:r>
              <a:rPr lang="en-US" sz="900" dirty="0"/>
              <a:t>Peoples Gas South Shop Mentors</a:t>
            </a:r>
          </a:p>
        </p:txBody>
      </p:sp>
    </p:spTree>
    <p:extLst>
      <p:ext uri="{BB962C8B-B14F-4D97-AF65-F5344CB8AC3E}">
        <p14:creationId xmlns:p14="http://schemas.microsoft.com/office/powerpoint/2010/main" val="1488108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Since Conception</a:t>
            </a:r>
          </a:p>
        </p:txBody>
      </p:sp>
      <p:sp>
        <p:nvSpPr>
          <p:cNvPr id="3" name="Text Placeholder 2"/>
          <p:cNvSpPr>
            <a:spLocks noGrp="1"/>
          </p:cNvSpPr>
          <p:nvPr>
            <p:ph type="body" sz="half" idx="3"/>
          </p:nvPr>
        </p:nvSpPr>
        <p:spPr/>
        <p:txBody>
          <a:bodyPr/>
          <a:lstStyle/>
          <a:p>
            <a:r>
              <a:rPr lang="en-US" dirty="0"/>
              <a:t>UMAP  visitors and supporters </a:t>
            </a:r>
          </a:p>
        </p:txBody>
      </p:sp>
      <p:sp>
        <p:nvSpPr>
          <p:cNvPr id="4" name="Content Placeholder 3"/>
          <p:cNvSpPr>
            <a:spLocks noGrp="1"/>
          </p:cNvSpPr>
          <p:nvPr>
            <p:ph sz="quarter" idx="2"/>
          </p:nvPr>
        </p:nvSpPr>
        <p:spPr/>
        <p:txBody>
          <a:bodyPr>
            <a:normAutofit/>
          </a:bodyPr>
          <a:lstStyle/>
          <a:p>
            <a:r>
              <a:rPr lang="en-US" dirty="0"/>
              <a:t>Department of Energy</a:t>
            </a:r>
          </a:p>
          <a:p>
            <a:r>
              <a:rPr lang="en-US" dirty="0"/>
              <a:t>Joining Forces</a:t>
            </a:r>
          </a:p>
          <a:p>
            <a:r>
              <a:rPr lang="en-US" dirty="0"/>
              <a:t>Department of Labor</a:t>
            </a:r>
          </a:p>
          <a:p>
            <a:r>
              <a:rPr lang="en-US" dirty="0"/>
              <a:t>Department of Veterans Affairs, Secretary McDonald</a:t>
            </a:r>
          </a:p>
          <a:p>
            <a:r>
              <a:rPr lang="en-US" dirty="0"/>
              <a:t>U.S. Army Major General James McConville</a:t>
            </a:r>
          </a:p>
        </p:txBody>
      </p:sp>
      <p:sp>
        <p:nvSpPr>
          <p:cNvPr id="6" name="Title 5"/>
          <p:cNvSpPr>
            <a:spLocks noGrp="1"/>
          </p:cNvSpPr>
          <p:nvPr>
            <p:ph type="title"/>
          </p:nvPr>
        </p:nvSpPr>
        <p:spPr/>
        <p:txBody>
          <a:bodyPr/>
          <a:lstStyle/>
          <a:p>
            <a:r>
              <a:rPr lang="en-US" dirty="0"/>
              <a:t>UWUA UMAP National Outreach</a:t>
            </a:r>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23694" y="2743200"/>
            <a:ext cx="3209985" cy="2571750"/>
          </a:xfrm>
        </p:spPr>
      </p:pic>
    </p:spTree>
    <p:extLst>
      <p:ext uri="{BB962C8B-B14F-4D97-AF65-F5344CB8AC3E}">
        <p14:creationId xmlns:p14="http://schemas.microsoft.com/office/powerpoint/2010/main" val="1807487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UMAP – Fort Sill</a:t>
            </a:r>
          </a:p>
        </p:txBody>
      </p:sp>
      <p:sp>
        <p:nvSpPr>
          <p:cNvPr id="3" name="Text Placeholder 2"/>
          <p:cNvSpPr>
            <a:spLocks noGrp="1"/>
          </p:cNvSpPr>
          <p:nvPr>
            <p:ph type="body" sz="half" idx="3"/>
          </p:nvPr>
        </p:nvSpPr>
        <p:spPr/>
        <p:txBody>
          <a:bodyPr/>
          <a:lstStyle/>
          <a:p>
            <a:r>
              <a:rPr lang="en-US" dirty="0"/>
              <a:t>UWUA_ UMAP </a:t>
            </a:r>
          </a:p>
        </p:txBody>
      </p:sp>
      <p:sp>
        <p:nvSpPr>
          <p:cNvPr id="4" name="Content Placeholder 3"/>
          <p:cNvSpPr>
            <a:spLocks noGrp="1"/>
          </p:cNvSpPr>
          <p:nvPr>
            <p:ph sz="quarter" idx="2"/>
          </p:nvPr>
        </p:nvSpPr>
        <p:spPr/>
        <p:txBody>
          <a:bodyPr>
            <a:normAutofit/>
          </a:bodyPr>
          <a:lstStyle/>
          <a:p>
            <a:r>
              <a:rPr lang="en-US" dirty="0"/>
              <a:t>Department of Defense Instruction (</a:t>
            </a:r>
            <a:r>
              <a:rPr lang="en-US" dirty="0" err="1"/>
              <a:t>DoDI</a:t>
            </a:r>
            <a:r>
              <a:rPr lang="en-US" dirty="0"/>
              <a:t>) 1322.29 allows approved civilian training on military installations</a:t>
            </a:r>
          </a:p>
          <a:p>
            <a:endParaRPr lang="en-US" dirty="0"/>
          </a:p>
          <a:p>
            <a:r>
              <a:rPr lang="en-US" dirty="0"/>
              <a:t>UMAP / P4A has been invited to participate with national UWUA companies to participate and house training at Fort Sill</a:t>
            </a:r>
          </a:p>
        </p:txBody>
      </p:sp>
      <p:sp>
        <p:nvSpPr>
          <p:cNvPr id="5" name="Content Placeholder 4"/>
          <p:cNvSpPr>
            <a:spLocks noGrp="1"/>
          </p:cNvSpPr>
          <p:nvPr>
            <p:ph sz="quarter" idx="4"/>
          </p:nvPr>
        </p:nvSpPr>
        <p:spPr>
          <a:xfrm>
            <a:off x="4754880" y="2438400"/>
            <a:ext cx="3111163" cy="3951288"/>
          </a:xfrm>
        </p:spPr>
        <p:txBody>
          <a:bodyPr>
            <a:normAutofit/>
          </a:bodyPr>
          <a:lstStyle/>
          <a:p>
            <a:r>
              <a:rPr lang="en-US" dirty="0"/>
              <a:t>National MOU to be determined 2015-2016</a:t>
            </a:r>
          </a:p>
          <a:p>
            <a:endParaRPr lang="en-US" dirty="0"/>
          </a:p>
          <a:p>
            <a:r>
              <a:rPr lang="en-US" dirty="0"/>
              <a:t>UMAP National Veterans Chairman Richard Passarelli and P4A Executive Director, John Harmon exploring installation operations with UWUA employers </a:t>
            </a:r>
          </a:p>
          <a:p>
            <a:endParaRPr lang="en-US" dirty="0"/>
          </a:p>
        </p:txBody>
      </p:sp>
      <p:sp>
        <p:nvSpPr>
          <p:cNvPr id="6" name="Title 5"/>
          <p:cNvSpPr>
            <a:spLocks noGrp="1"/>
          </p:cNvSpPr>
          <p:nvPr>
            <p:ph type="title"/>
          </p:nvPr>
        </p:nvSpPr>
        <p:spPr/>
        <p:txBody>
          <a:bodyPr/>
          <a:lstStyle/>
          <a:p>
            <a:r>
              <a:rPr lang="en-US" dirty="0"/>
              <a:t>U.S. Army Training to Placement </a:t>
            </a:r>
          </a:p>
        </p:txBody>
      </p:sp>
    </p:spTree>
    <p:extLst>
      <p:ext uri="{BB962C8B-B14F-4D97-AF65-F5344CB8AC3E}">
        <p14:creationId xmlns:p14="http://schemas.microsoft.com/office/powerpoint/2010/main" val="339372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Participating Presenters at:</a:t>
            </a:r>
          </a:p>
        </p:txBody>
      </p:sp>
      <p:sp>
        <p:nvSpPr>
          <p:cNvPr id="3" name="Text Placeholder 2"/>
          <p:cNvSpPr>
            <a:spLocks noGrp="1"/>
          </p:cNvSpPr>
          <p:nvPr>
            <p:ph type="body" sz="half" idx="3"/>
          </p:nvPr>
        </p:nvSpPr>
        <p:spPr/>
        <p:txBody>
          <a:bodyPr/>
          <a:lstStyle/>
          <a:p>
            <a:r>
              <a:rPr lang="en-US" dirty="0"/>
              <a:t>Media and Publication recognition :</a:t>
            </a:r>
          </a:p>
        </p:txBody>
      </p:sp>
      <p:sp>
        <p:nvSpPr>
          <p:cNvPr id="4" name="Content Placeholder 3"/>
          <p:cNvSpPr>
            <a:spLocks noGrp="1"/>
          </p:cNvSpPr>
          <p:nvPr>
            <p:ph sz="quarter" idx="2"/>
          </p:nvPr>
        </p:nvSpPr>
        <p:spPr/>
        <p:txBody>
          <a:bodyPr>
            <a:normAutofit/>
          </a:bodyPr>
          <a:lstStyle/>
          <a:p>
            <a:r>
              <a:rPr lang="en-US" dirty="0"/>
              <a:t>American Legion Licensing and Credential Summit</a:t>
            </a:r>
          </a:p>
          <a:p>
            <a:r>
              <a:rPr lang="en-US" dirty="0"/>
              <a:t>Soldier for Life Regional Conferences</a:t>
            </a:r>
          </a:p>
          <a:p>
            <a:r>
              <a:rPr lang="en-US" dirty="0"/>
              <a:t>Rand Corporation </a:t>
            </a:r>
          </a:p>
          <a:p>
            <a:r>
              <a:rPr lang="en-US" dirty="0"/>
              <a:t>Department of Labor Veterans Conference </a:t>
            </a:r>
          </a:p>
          <a:p>
            <a:r>
              <a:rPr lang="en-US" dirty="0"/>
              <a:t>Blue Green Alliance </a:t>
            </a:r>
          </a:p>
          <a:p>
            <a:endParaRPr lang="en-US" dirty="0"/>
          </a:p>
          <a:p>
            <a:endParaRPr lang="en-US" dirty="0"/>
          </a:p>
        </p:txBody>
      </p:sp>
      <p:sp>
        <p:nvSpPr>
          <p:cNvPr id="5" name="Content Placeholder 4"/>
          <p:cNvSpPr>
            <a:spLocks noGrp="1"/>
          </p:cNvSpPr>
          <p:nvPr>
            <p:ph sz="quarter" idx="4"/>
          </p:nvPr>
        </p:nvSpPr>
        <p:spPr>
          <a:xfrm>
            <a:off x="4754880" y="2438400"/>
            <a:ext cx="3540821" cy="3951288"/>
          </a:xfrm>
        </p:spPr>
        <p:txBody>
          <a:bodyPr>
            <a:normAutofit fontScale="92500"/>
          </a:bodyPr>
          <a:lstStyle/>
          <a:p>
            <a:r>
              <a:rPr lang="en-US" dirty="0"/>
              <a:t>American Legion National Magazine</a:t>
            </a:r>
          </a:p>
          <a:p>
            <a:r>
              <a:rPr lang="en-US" dirty="0"/>
              <a:t>Chicago Federation of Labor </a:t>
            </a:r>
          </a:p>
          <a:p>
            <a:r>
              <a:rPr lang="en-US" dirty="0"/>
              <a:t>Illinois Department of Veterans Affair's State wide publications </a:t>
            </a:r>
          </a:p>
          <a:p>
            <a:r>
              <a:rPr lang="en-US" dirty="0"/>
              <a:t>City Colleges of Chicago News  </a:t>
            </a:r>
          </a:p>
          <a:p>
            <a:r>
              <a:rPr lang="en-US" dirty="0"/>
              <a:t>NBC Today Show</a:t>
            </a:r>
          </a:p>
          <a:p>
            <a:r>
              <a:rPr lang="en-US" dirty="0"/>
              <a:t>Military Times</a:t>
            </a:r>
          </a:p>
          <a:p>
            <a:r>
              <a:rPr lang="en-US" dirty="0"/>
              <a:t>Huffington Post </a:t>
            </a:r>
          </a:p>
          <a:p>
            <a:r>
              <a:rPr lang="en-US" dirty="0"/>
              <a:t>Chicago Tribune</a:t>
            </a:r>
          </a:p>
          <a:p>
            <a:r>
              <a:rPr lang="en-US" dirty="0"/>
              <a:t>CBS Chicago </a:t>
            </a:r>
          </a:p>
          <a:p>
            <a:endParaRPr lang="en-US" dirty="0"/>
          </a:p>
          <a:p>
            <a:pPr marL="0" indent="0">
              <a:buNone/>
            </a:pPr>
            <a:endParaRPr lang="en-US" dirty="0"/>
          </a:p>
        </p:txBody>
      </p:sp>
      <p:sp>
        <p:nvSpPr>
          <p:cNvPr id="6" name="Title 5"/>
          <p:cNvSpPr>
            <a:spLocks noGrp="1"/>
          </p:cNvSpPr>
          <p:nvPr>
            <p:ph type="title"/>
          </p:nvPr>
        </p:nvSpPr>
        <p:spPr/>
        <p:txBody>
          <a:bodyPr>
            <a:normAutofit fontScale="90000"/>
          </a:bodyPr>
          <a:lstStyle/>
          <a:p>
            <a:r>
              <a:rPr lang="en-US" dirty="0"/>
              <a:t>UMAP - Peoples Gas – Recognized Panel Experts</a:t>
            </a:r>
          </a:p>
        </p:txBody>
      </p:sp>
    </p:spTree>
    <p:extLst>
      <p:ext uri="{BB962C8B-B14F-4D97-AF65-F5344CB8AC3E}">
        <p14:creationId xmlns:p14="http://schemas.microsoft.com/office/powerpoint/2010/main" val="573727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3505200"/>
            <a:ext cx="7104276" cy="2953966"/>
          </a:xfrm>
        </p:spPr>
        <p:txBody>
          <a:bodyPr/>
          <a:lstStyle/>
          <a:p>
            <a:r>
              <a:rPr lang="en-US" dirty="0">
                <a:solidFill>
                  <a:schemeClr val="bg2">
                    <a:lumMod val="10000"/>
                  </a:schemeClr>
                </a:solidFill>
              </a:rPr>
              <a:t>Outside Lineman Training</a:t>
            </a:r>
          </a:p>
          <a:p>
            <a:r>
              <a:rPr lang="en-US" dirty="0">
                <a:solidFill>
                  <a:schemeClr val="bg2">
                    <a:lumMod val="10000"/>
                  </a:schemeClr>
                </a:solidFill>
              </a:rPr>
              <a:t>Presented by Dick Wilson</a:t>
            </a:r>
          </a:p>
        </p:txBody>
      </p:sp>
      <p:sp>
        <p:nvSpPr>
          <p:cNvPr id="3" name="Title 2"/>
          <p:cNvSpPr>
            <a:spLocks noGrp="1"/>
          </p:cNvSpPr>
          <p:nvPr>
            <p:ph type="ctrTitle"/>
          </p:nvPr>
        </p:nvSpPr>
        <p:spPr/>
        <p:txBody>
          <a:bodyPr/>
          <a:lstStyle/>
          <a:p>
            <a:r>
              <a:rPr lang="en-US" dirty="0"/>
              <a:t>International brotherhood of electrical Workers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29" y="376617"/>
            <a:ext cx="1627796" cy="1569877"/>
          </a:xfrm>
          <a:prstGeom prst="rect">
            <a:avLst/>
          </a:prstGeom>
        </p:spPr>
      </p:pic>
    </p:spTree>
    <p:extLst>
      <p:ext uri="{BB962C8B-B14F-4D97-AF65-F5344CB8AC3E}">
        <p14:creationId xmlns:p14="http://schemas.microsoft.com/office/powerpoint/2010/main" val="2104113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109"/>
            <a:ext cx="8229600" cy="742950"/>
          </a:xfrm>
        </p:spPr>
        <p:txBody>
          <a:bodyPr>
            <a:normAutofit fontScale="90000"/>
          </a:bodyPr>
          <a:lstStyle/>
          <a:p>
            <a:r>
              <a:rPr lang="en-US" b="1" dirty="0"/>
              <a:t>IBEW Outside Lineman Training</a:t>
            </a:r>
            <a:br>
              <a:rPr lang="en-US" b="1" dirty="0"/>
            </a:br>
            <a:endParaRPr lang="en-US" dirty="0"/>
          </a:p>
        </p:txBody>
      </p:sp>
      <p:sp>
        <p:nvSpPr>
          <p:cNvPr id="3" name="Content Placeholder 2"/>
          <p:cNvSpPr>
            <a:spLocks noGrp="1"/>
          </p:cNvSpPr>
          <p:nvPr>
            <p:ph idx="1"/>
          </p:nvPr>
        </p:nvSpPr>
        <p:spPr>
          <a:xfrm>
            <a:off x="0" y="1013553"/>
            <a:ext cx="8686800" cy="4701448"/>
          </a:xfrm>
        </p:spPr>
        <p:txBody>
          <a:bodyPr>
            <a:noAutofit/>
          </a:bodyPr>
          <a:lstStyle/>
          <a:p>
            <a:pPr marL="0" indent="0">
              <a:buNone/>
            </a:pPr>
            <a:r>
              <a:rPr lang="en-US" sz="1050" b="1" dirty="0"/>
              <a:t>Outside Lineman Duties Include:</a:t>
            </a:r>
            <a:endParaRPr lang="en-US" sz="1050" dirty="0"/>
          </a:p>
          <a:p>
            <a:r>
              <a:rPr lang="en-US" sz="1050" dirty="0"/>
              <a:t>Planning and starting assignments</a:t>
            </a:r>
          </a:p>
          <a:p>
            <a:r>
              <a:rPr lang="en-US" sz="1050" dirty="0"/>
              <a:t>Implementing OSHA and customer safety requirements</a:t>
            </a:r>
          </a:p>
          <a:p>
            <a:r>
              <a:rPr lang="en-US" sz="1050" dirty="0"/>
              <a:t>Establishing towers as well as poles and creating other devices to aid transmission/distribution cables</a:t>
            </a:r>
          </a:p>
          <a:p>
            <a:r>
              <a:rPr lang="en-US" sz="1050" dirty="0"/>
              <a:t>Developing work positions for preserving and fixing overhead distribution or transmission lines</a:t>
            </a:r>
          </a:p>
          <a:p>
            <a:r>
              <a:rPr lang="en-US" sz="1050" dirty="0"/>
              <a:t>Stringing new wire or maintaining outdated wire</a:t>
            </a:r>
          </a:p>
          <a:p>
            <a:r>
              <a:rPr lang="en-US" sz="1050" dirty="0"/>
              <a:t>Installing and maintaining insulators</a:t>
            </a:r>
          </a:p>
          <a:p>
            <a:r>
              <a:rPr lang="en-US" sz="1050" dirty="0"/>
              <a:t>Installing and maintaining transformers and other devices </a:t>
            </a:r>
          </a:p>
          <a:p>
            <a:r>
              <a:rPr lang="en-US" sz="1050" dirty="0"/>
              <a:t>When it comes to performing these types of duties linemen utilize climbing tools, hand tools, and heavy equipment every single day.</a:t>
            </a:r>
          </a:p>
          <a:p>
            <a:r>
              <a:rPr lang="en-US" sz="1050" dirty="0"/>
              <a:t>During apprenticeship training, linemen will experience a substantial amount of technical knowledge. </a:t>
            </a:r>
            <a:br>
              <a:rPr lang="en-US" sz="1050" dirty="0"/>
            </a:br>
            <a:endParaRPr lang="en-US" sz="1050" dirty="0"/>
          </a:p>
          <a:p>
            <a:pPr marL="0" indent="0">
              <a:buNone/>
            </a:pPr>
            <a:r>
              <a:rPr lang="en-US" sz="1050" b="1" dirty="0"/>
              <a:t>Knowledge Required:</a:t>
            </a:r>
            <a:endParaRPr lang="en-US" sz="1050" dirty="0"/>
          </a:p>
          <a:p>
            <a:pPr lvl="1"/>
            <a:r>
              <a:rPr lang="en-US" sz="1050" dirty="0"/>
              <a:t>How to work with energized circuits</a:t>
            </a:r>
          </a:p>
          <a:p>
            <a:pPr lvl="1"/>
            <a:r>
              <a:rPr lang="en-US" sz="1050" dirty="0"/>
              <a:t>How to execute an emergency rescue</a:t>
            </a:r>
          </a:p>
          <a:p>
            <a:pPr lvl="1"/>
            <a:r>
              <a:rPr lang="en-US" sz="1050" dirty="0"/>
              <a:t>First Aid</a:t>
            </a:r>
          </a:p>
          <a:p>
            <a:pPr lvl="1"/>
            <a:r>
              <a:rPr lang="en-US" sz="1050" dirty="0"/>
              <a:t>Connections to be made for many different transformers</a:t>
            </a:r>
          </a:p>
          <a:p>
            <a:pPr lvl="1"/>
            <a:r>
              <a:rPr lang="en-US" sz="1050" dirty="0"/>
              <a:t>Exactly what makes a wooden pole unsafe to climb  </a:t>
            </a:r>
          </a:p>
          <a:p>
            <a:pPr lvl="1"/>
            <a:r>
              <a:rPr lang="en-US" sz="1050" dirty="0"/>
              <a:t>Delta and Wye transformer connections</a:t>
            </a:r>
          </a:p>
          <a:p>
            <a:pPr lvl="1"/>
            <a:r>
              <a:rPr lang="en-US" sz="1050" dirty="0"/>
              <a:t>Particular job safety rules</a:t>
            </a:r>
          </a:p>
          <a:p>
            <a:pPr lvl="1"/>
            <a:r>
              <a:rPr lang="en-US" sz="1050" dirty="0"/>
              <a:t>Appropriate hand signals to use with ground crew or equipment operators</a:t>
            </a:r>
          </a:p>
          <a:p>
            <a:pPr lvl="1"/>
            <a:r>
              <a:rPr lang="en-US" sz="1050" dirty="0"/>
              <a:t>The suitable knot to tie in different situation</a:t>
            </a:r>
            <a:br>
              <a:rPr lang="en-US" dirty="0"/>
            </a:br>
            <a:br>
              <a:rPr lang="en-US" sz="1200" dirty="0"/>
            </a:b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558" y="4286250"/>
            <a:ext cx="1179242" cy="1428750"/>
          </a:xfrm>
          <a:prstGeom prst="rect">
            <a:avLst/>
          </a:prstGeom>
        </p:spPr>
      </p:pic>
    </p:spTree>
    <p:extLst>
      <p:ext uri="{BB962C8B-B14F-4D97-AF65-F5344CB8AC3E}">
        <p14:creationId xmlns:p14="http://schemas.microsoft.com/office/powerpoint/2010/main" val="95409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IBEW Outside Lineman Training</a:t>
            </a:r>
            <a:br>
              <a:rPr lang="en-US" b="1" dirty="0"/>
            </a:br>
            <a:endParaRPr lang="en-US" dirty="0"/>
          </a:p>
        </p:txBody>
      </p:sp>
      <p:sp>
        <p:nvSpPr>
          <p:cNvPr id="3" name="Content Placeholder 2"/>
          <p:cNvSpPr>
            <a:spLocks noGrp="1"/>
          </p:cNvSpPr>
          <p:nvPr>
            <p:ph idx="1"/>
          </p:nvPr>
        </p:nvSpPr>
        <p:spPr>
          <a:xfrm>
            <a:off x="350196" y="1201366"/>
            <a:ext cx="8229600" cy="3876443"/>
          </a:xfrm>
        </p:spPr>
        <p:txBody>
          <a:bodyPr>
            <a:normAutofit fontScale="25000" lnSpcReduction="20000"/>
          </a:bodyPr>
          <a:lstStyle/>
          <a:p>
            <a:pPr marL="0" indent="0">
              <a:buNone/>
            </a:pPr>
            <a:r>
              <a:rPr lang="en-US" sz="4000" b="1" dirty="0"/>
              <a:t>Important Skills To Be Learned:</a:t>
            </a:r>
            <a:endParaRPr lang="en-US" sz="4000" dirty="0"/>
          </a:p>
          <a:p>
            <a:r>
              <a:rPr lang="en-US" sz="4300" dirty="0"/>
              <a:t>Skill at working on high voltage lines while wearing protective equipment such as rubber glove</a:t>
            </a:r>
          </a:p>
          <a:p>
            <a:r>
              <a:rPr lang="en-US" sz="4300" dirty="0"/>
              <a:t>Skill at performing CPR</a:t>
            </a:r>
          </a:p>
          <a:p>
            <a:r>
              <a:rPr lang="en-US" sz="4300" dirty="0"/>
              <a:t>Skill at rigging equipment</a:t>
            </a:r>
          </a:p>
          <a:p>
            <a:r>
              <a:rPr lang="en-US" sz="4300" dirty="0"/>
              <a:t>Skill at tying knots</a:t>
            </a:r>
          </a:p>
          <a:p>
            <a:r>
              <a:rPr lang="en-US" sz="4300" dirty="0"/>
              <a:t>Skill at operating a bucket truck</a:t>
            </a:r>
          </a:p>
          <a:p>
            <a:r>
              <a:rPr lang="en-US" sz="4300" dirty="0"/>
              <a:t>Skill at splicing high voltage cable</a:t>
            </a:r>
          </a:p>
          <a:p>
            <a:r>
              <a:rPr lang="en-US" sz="4300" dirty="0"/>
              <a:t>Skill at splicing aluminum or copper cable </a:t>
            </a:r>
          </a:p>
          <a:p>
            <a:endParaRPr lang="en-US" sz="4900" b="1" dirty="0"/>
          </a:p>
          <a:p>
            <a:pPr marL="0" indent="0">
              <a:buNone/>
            </a:pPr>
            <a:r>
              <a:rPr lang="en-US" sz="4900" b="1" dirty="0"/>
              <a:t>Working Conditions:</a:t>
            </a:r>
            <a:endParaRPr lang="en-US" sz="4900" dirty="0"/>
          </a:p>
          <a:p>
            <a:r>
              <a:rPr lang="en-US" dirty="0"/>
              <a:t>Working as Outdoor Lineman can be difficult and dangerous at times. Be prepared to work outdoors in extreme temperatures, weather, and environmental conditions. This trade requires considerable amount of physical effort for lifting, carrying materials, erecting poles and climbing.</a:t>
            </a:r>
          </a:p>
          <a:p>
            <a:endParaRPr lang="en-US" dirty="0"/>
          </a:p>
          <a:p>
            <a:r>
              <a:rPr lang="en-US" dirty="0"/>
              <a:t>Since much of the work is performed from ladders, poles or powered lifts. Applicants must be comfortable working at a variety of heights</a:t>
            </a:r>
          </a:p>
          <a:p>
            <a:pPr marL="0" indent="0">
              <a:buNone/>
            </a:pPr>
            <a:endParaRPr lang="en-US" sz="4900" b="1" dirty="0"/>
          </a:p>
          <a:p>
            <a:pPr marL="0" indent="0">
              <a:buNone/>
            </a:pPr>
            <a:r>
              <a:rPr lang="en-US" sz="4900" b="1" dirty="0"/>
              <a:t>How to Apply?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939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1257300"/>
            <a:ext cx="8229600" cy="742950"/>
          </a:xfrm>
        </p:spPr>
        <p:txBody>
          <a:bodyPr>
            <a:normAutofit fontScale="90000"/>
          </a:bodyPr>
          <a:lstStyle/>
          <a:p>
            <a:br>
              <a:rPr lang="en-US" b="1" dirty="0"/>
            </a:br>
            <a:r>
              <a:rPr lang="en-US" b="1" dirty="0"/>
              <a:t>IBEW Outside Lineman Training</a:t>
            </a:r>
            <a:br>
              <a:rPr lang="en-US" b="1" dirty="0"/>
            </a:br>
            <a:endParaRPr lang="en-US" dirty="0"/>
          </a:p>
        </p:txBody>
      </p:sp>
      <p:sp>
        <p:nvSpPr>
          <p:cNvPr id="3" name="Content Placeholder 2"/>
          <p:cNvSpPr>
            <a:spLocks noGrp="1"/>
          </p:cNvSpPr>
          <p:nvPr>
            <p:ph idx="1"/>
          </p:nvPr>
        </p:nvSpPr>
        <p:spPr>
          <a:xfrm>
            <a:off x="117088" y="1492870"/>
            <a:ext cx="8226812" cy="4143317"/>
          </a:xfrm>
        </p:spPr>
        <p:txBody>
          <a:bodyPr>
            <a:normAutofit fontScale="77500" lnSpcReduction="20000"/>
          </a:bodyPr>
          <a:lstStyle/>
          <a:p>
            <a:pPr marL="0" indent="0">
              <a:buNone/>
            </a:pPr>
            <a:endParaRPr lang="en-US" b="1" dirty="0"/>
          </a:p>
          <a:p>
            <a:pPr marL="0" indent="0">
              <a:buNone/>
            </a:pPr>
            <a:endParaRPr lang="en-US" b="1" dirty="0"/>
          </a:p>
          <a:p>
            <a:pPr marL="0" indent="0">
              <a:buNone/>
            </a:pPr>
            <a:r>
              <a:rPr lang="en-US" b="1" dirty="0"/>
              <a:t>How to Apply?</a:t>
            </a:r>
          </a:p>
          <a:p>
            <a:pPr marL="0" indent="0">
              <a:buNone/>
            </a:pPr>
            <a:endParaRPr lang="en-US" dirty="0"/>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t>	Customer Service</a:t>
            </a:r>
            <a:br>
              <a:rPr lang="en-US" dirty="0"/>
            </a:br>
            <a:r>
              <a:rPr lang="en-US" dirty="0"/>
              <a:t>	1.888.652.4007</a:t>
            </a:r>
            <a:endParaRPr lang="en-US" dirty="0">
              <a:hlinkClick r:id="rId2"/>
            </a:endParaRPr>
          </a:p>
          <a:p>
            <a:pPr marL="0" indent="0">
              <a:buNone/>
            </a:pPr>
            <a:endParaRPr lang="en-US" dirty="0">
              <a:hlinkClick r:id="rId2"/>
            </a:endParaRPr>
          </a:p>
          <a:p>
            <a:pPr marL="0" indent="0">
              <a:buNone/>
            </a:pPr>
            <a:r>
              <a:rPr lang="en-US" dirty="0">
                <a:hlinkClick r:id="rId2"/>
              </a:rPr>
              <a:t>http://www.electricaltrainingalliance.org/</a:t>
            </a:r>
            <a:endParaRPr lang="en-US" dirty="0"/>
          </a:p>
          <a:p>
            <a:pPr marL="0" indent="0">
              <a:buNone/>
            </a:pPr>
            <a:endParaRPr lang="en-US" dirty="0"/>
          </a:p>
        </p:txBody>
      </p:sp>
      <p:pic>
        <p:nvPicPr>
          <p:cNvPr id="1028" name="Picture 4" descr="http://www.electricaltrainingalliance.org/Content/images/logoFoo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849" y="2486780"/>
            <a:ext cx="2586038" cy="635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JAT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5436" y="2288482"/>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8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in Energy </a:t>
            </a:r>
          </a:p>
        </p:txBody>
      </p:sp>
      <p:sp>
        <p:nvSpPr>
          <p:cNvPr id="3" name="Content Placeholder 2"/>
          <p:cNvSpPr>
            <a:spLocks noGrp="1"/>
          </p:cNvSpPr>
          <p:nvPr>
            <p:ph idx="1"/>
          </p:nvPr>
        </p:nvSpPr>
        <p:spPr/>
        <p:txBody>
          <a:bodyPr>
            <a:normAutofit fontScale="92500" lnSpcReduction="20000"/>
          </a:bodyPr>
          <a:lstStyle/>
          <a:p>
            <a:pPr marL="0" indent="0">
              <a:buNone/>
            </a:pPr>
            <a:r>
              <a:rPr lang="en-US" sz="2000" b="1" dirty="0"/>
              <a:t>U.S. Departments of:</a:t>
            </a:r>
          </a:p>
          <a:p>
            <a:r>
              <a:rPr lang="en-US" sz="2000" b="1" dirty="0"/>
              <a:t>Energy</a:t>
            </a:r>
          </a:p>
          <a:p>
            <a:r>
              <a:rPr lang="en-US" sz="2000" b="1" dirty="0"/>
              <a:t>Labor</a:t>
            </a:r>
          </a:p>
          <a:p>
            <a:r>
              <a:rPr lang="en-US" sz="2000" b="1" dirty="0"/>
              <a:t>Defense</a:t>
            </a:r>
          </a:p>
          <a:p>
            <a:r>
              <a:rPr lang="en-US" sz="2000" b="1" dirty="0"/>
              <a:t>Veterans Affairs</a:t>
            </a:r>
          </a:p>
          <a:p>
            <a:endParaRPr lang="en-US" sz="2000" b="1" dirty="0"/>
          </a:p>
          <a:p>
            <a:pPr marL="0" indent="0">
              <a:buNone/>
            </a:pPr>
            <a:r>
              <a:rPr lang="en-US" sz="1800" b="1" dirty="0"/>
              <a:t>Private Sector Partners</a:t>
            </a:r>
          </a:p>
          <a:p>
            <a:r>
              <a:rPr lang="en-US" sz="1800" b="1" dirty="0"/>
              <a:t>Center for Energy Workforce Development</a:t>
            </a:r>
          </a:p>
          <a:p>
            <a:r>
              <a:rPr lang="en-US" sz="1800" b="1" dirty="0"/>
              <a:t>American Gas Association</a:t>
            </a:r>
          </a:p>
          <a:p>
            <a:r>
              <a:rPr lang="en-US" sz="1800" b="1" dirty="0"/>
              <a:t>Nuclear Energy Institute </a:t>
            </a:r>
          </a:p>
          <a:p>
            <a:r>
              <a:rPr lang="en-US" sz="1800" b="1" dirty="0"/>
              <a:t>Edison Electric Institute</a:t>
            </a:r>
          </a:p>
          <a:p>
            <a:r>
              <a:rPr lang="en-US" sz="1800" b="1" dirty="0"/>
              <a:t>National Rural Electric Cooperative Assn.</a:t>
            </a:r>
          </a:p>
          <a:p>
            <a:r>
              <a:rPr lang="en-US" sz="1800" b="1" dirty="0"/>
              <a:t>American Public Power Assn.</a:t>
            </a:r>
          </a:p>
          <a:p>
            <a:r>
              <a:rPr lang="en-US" sz="1800" b="1" dirty="0"/>
              <a:t>Utility Workers Union of America </a:t>
            </a:r>
          </a:p>
          <a:p>
            <a:r>
              <a:rPr lang="en-US" sz="1800" b="1" dirty="0"/>
              <a:t>International Brotherhood of Electrical Workers </a:t>
            </a:r>
          </a:p>
          <a:p>
            <a:endParaRPr lang="en-US" sz="4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223" y="1059834"/>
            <a:ext cx="1438508" cy="13046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500" y="724828"/>
            <a:ext cx="1523186" cy="13046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619" y="1839021"/>
            <a:ext cx="1574415" cy="13046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5855" y="3429928"/>
            <a:ext cx="1699942" cy="130469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7744" y="5044472"/>
            <a:ext cx="1666754" cy="163922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6666" y="3459044"/>
            <a:ext cx="1756934" cy="1516566"/>
          </a:xfrm>
          <a:prstGeom prst="rect">
            <a:avLst/>
          </a:prstGeom>
        </p:spPr>
      </p:pic>
    </p:spTree>
    <p:extLst>
      <p:ext uri="{BB962C8B-B14F-4D97-AF65-F5344CB8AC3E}">
        <p14:creationId xmlns:p14="http://schemas.microsoft.com/office/powerpoint/2010/main" val="1822124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Veterans and Service members Education and Training Program Benefits</a:t>
            </a:r>
            <a:endParaRPr lang="en-US" sz="2800" dirty="0"/>
          </a:p>
        </p:txBody>
      </p:sp>
      <p:sp>
        <p:nvSpPr>
          <p:cNvPr id="3" name="Content Placeholder 2"/>
          <p:cNvSpPr>
            <a:spLocks noGrp="1"/>
          </p:cNvSpPr>
          <p:nvPr>
            <p:ph idx="1"/>
          </p:nvPr>
        </p:nvSpPr>
        <p:spPr/>
        <p:txBody>
          <a:bodyPr/>
          <a:lstStyle/>
          <a:p>
            <a:pPr marL="0" indent="0" algn="ctr">
              <a:buNone/>
            </a:pPr>
            <a:r>
              <a:rPr lang="en-US" dirty="0"/>
              <a:t>Presented by: Randall Lazaro</a:t>
            </a:r>
          </a:p>
          <a:p>
            <a:pPr marL="0" indent="0" algn="ctr">
              <a:buNone/>
            </a:pPr>
            <a:r>
              <a:rPr lang="en-US" dirty="0"/>
              <a:t>Department of Veterans Affairs</a:t>
            </a:r>
          </a:p>
          <a:p>
            <a:pPr lvl="1"/>
            <a:r>
              <a:rPr lang="en-US" dirty="0">
                <a:solidFill>
                  <a:srgbClr val="000099"/>
                </a:solidFill>
              </a:rPr>
              <a:t>Post-9/11 GI Bill, Chapter 33</a:t>
            </a:r>
            <a:endParaRPr lang="en-US" dirty="0">
              <a:solidFill>
                <a:srgbClr val="000099"/>
              </a:solidFill>
              <a:hlinkClick r:id="rId2"/>
            </a:endParaRPr>
          </a:p>
          <a:p>
            <a:pPr lvl="1"/>
            <a:r>
              <a:rPr lang="en-US" dirty="0">
                <a:solidFill>
                  <a:srgbClr val="000099"/>
                </a:solidFill>
              </a:rPr>
              <a:t>Other VA Education Programs</a:t>
            </a:r>
          </a:p>
          <a:p>
            <a:pPr lvl="1"/>
            <a:r>
              <a:rPr lang="en-US" dirty="0">
                <a:solidFill>
                  <a:srgbClr val="000099"/>
                </a:solidFill>
              </a:rPr>
              <a:t>Resources</a:t>
            </a:r>
          </a:p>
          <a:p>
            <a:pPr marL="0" indent="0" algn="ctr">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685" y="4369349"/>
            <a:ext cx="2723243" cy="1633946"/>
          </a:xfrm>
          <a:prstGeom prst="rect">
            <a:avLst/>
          </a:prstGeom>
        </p:spPr>
      </p:pic>
    </p:spTree>
    <p:extLst>
      <p:ext uri="{BB962C8B-B14F-4D97-AF65-F5344CB8AC3E}">
        <p14:creationId xmlns:p14="http://schemas.microsoft.com/office/powerpoint/2010/main" val="699931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Post-9/11 GI Bill ®</a:t>
            </a:r>
          </a:p>
        </p:txBody>
      </p:sp>
      <p:sp>
        <p:nvSpPr>
          <p:cNvPr id="3" name="Content Placeholder 2"/>
          <p:cNvSpPr>
            <a:spLocks noGrp="1"/>
          </p:cNvSpPr>
          <p:nvPr>
            <p:ph idx="1"/>
          </p:nvPr>
        </p:nvSpPr>
        <p:spPr/>
        <p:txBody>
          <a:bodyPr>
            <a:normAutofit/>
          </a:bodyPr>
          <a:lstStyle/>
          <a:p>
            <a:pPr marL="0" lvl="1" indent="0">
              <a:buNone/>
            </a:pPr>
            <a:r>
              <a:rPr lang="en-US" dirty="0">
                <a:solidFill>
                  <a:srgbClr val="000099"/>
                </a:solidFill>
                <a:hlinkClick r:id="rId2"/>
              </a:rPr>
              <a:t>Post-9/11 GI Bill, Chapter 33</a:t>
            </a:r>
          </a:p>
          <a:p>
            <a:r>
              <a:rPr lang="en-US" sz="2800" dirty="0"/>
              <a:t>36 months of benefits </a:t>
            </a:r>
          </a:p>
          <a:p>
            <a:r>
              <a:rPr lang="en-US" sz="2800" dirty="0"/>
              <a:t>Expires 15 years after last period of active duty service of at least 90 days.</a:t>
            </a:r>
          </a:p>
          <a:p>
            <a:r>
              <a:rPr lang="en-US" sz="2800" dirty="0"/>
              <a:t>Usable for any VA-eligible program;  can be college, technical school, on-the-job training, apprenticeships</a:t>
            </a:r>
          </a:p>
          <a:p>
            <a:r>
              <a:rPr lang="en-US" sz="2800" dirty="0"/>
              <a:t>Transferable</a:t>
            </a:r>
          </a:p>
          <a:p>
            <a:endParaRPr lang="en-US" dirty="0"/>
          </a:p>
          <a:p>
            <a:endParaRPr lang="en-US" dirty="0"/>
          </a:p>
        </p:txBody>
      </p:sp>
    </p:spTree>
    <p:extLst>
      <p:ext uri="{BB962C8B-B14F-4D97-AF65-F5344CB8AC3E}">
        <p14:creationId xmlns:p14="http://schemas.microsoft.com/office/powerpoint/2010/main" val="1912630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ym typeface="Arial"/>
              </a:rPr>
              <a:t>Post-9/11 GI Bill ®, cont.</a:t>
            </a:r>
            <a:endParaRPr lang="en-US" sz="3600" b="1" dirty="0"/>
          </a:p>
        </p:txBody>
      </p:sp>
      <p:sp>
        <p:nvSpPr>
          <p:cNvPr id="3" name="Content Placeholder 2"/>
          <p:cNvSpPr>
            <a:spLocks noGrp="1"/>
          </p:cNvSpPr>
          <p:nvPr>
            <p:ph idx="1"/>
          </p:nvPr>
        </p:nvSpPr>
        <p:spPr/>
        <p:txBody>
          <a:bodyPr>
            <a:normAutofit fontScale="85000" lnSpcReduction="20000"/>
          </a:bodyPr>
          <a:lstStyle/>
          <a:p>
            <a:r>
              <a:rPr lang="en-US" sz="2800" dirty="0"/>
              <a:t>Tuition and Fees payment (paid to school)</a:t>
            </a:r>
          </a:p>
          <a:p>
            <a:pPr lvl="1"/>
            <a:r>
              <a:rPr lang="en-US" sz="2800" dirty="0"/>
              <a:t>Public schools (in-state) at 100% </a:t>
            </a:r>
          </a:p>
          <a:p>
            <a:pPr lvl="1"/>
            <a:r>
              <a:rPr lang="en-US" sz="2800" dirty="0"/>
              <a:t>Private and overseas schools (capped at $21,084.89 per year </a:t>
            </a:r>
          </a:p>
          <a:p>
            <a:pPr lvl="1"/>
            <a:r>
              <a:rPr lang="en-US" sz="2800" dirty="0"/>
              <a:t>Monthly Housing Allowance (paid to student)</a:t>
            </a:r>
          </a:p>
          <a:p>
            <a:pPr lvl="1"/>
            <a:r>
              <a:rPr lang="en-US" sz="2800" dirty="0"/>
              <a:t>Based on training time (more than half-time) </a:t>
            </a:r>
          </a:p>
          <a:p>
            <a:pPr lvl="1"/>
            <a:r>
              <a:rPr lang="en-US" sz="2800" dirty="0"/>
              <a:t>Pays E-5 with dependent BAH based on school zip code</a:t>
            </a:r>
          </a:p>
          <a:p>
            <a:pPr lvl="1"/>
            <a:r>
              <a:rPr lang="en-US" sz="2800" dirty="0"/>
              <a:t>Not payable to active duty members</a:t>
            </a:r>
          </a:p>
          <a:p>
            <a:r>
              <a:rPr lang="en-US" sz="2800" dirty="0"/>
              <a:t>Books and Supplies Stipend (paid to student)</a:t>
            </a:r>
          </a:p>
          <a:p>
            <a:pPr lvl="1"/>
            <a:r>
              <a:rPr lang="en-US" sz="2800" dirty="0"/>
              <a:t>Pays up to $1,000 per year ($41.67 per credit up to 24 credits per year)</a:t>
            </a:r>
          </a:p>
          <a:p>
            <a:endParaRPr lang="en-US" dirty="0"/>
          </a:p>
        </p:txBody>
      </p:sp>
    </p:spTree>
    <p:extLst>
      <p:ext uri="{BB962C8B-B14F-4D97-AF65-F5344CB8AC3E}">
        <p14:creationId xmlns:p14="http://schemas.microsoft.com/office/powerpoint/2010/main" val="1077105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VA Education Programs</a:t>
            </a:r>
          </a:p>
        </p:txBody>
      </p:sp>
      <p:sp>
        <p:nvSpPr>
          <p:cNvPr id="3" name="Content Placeholder 2"/>
          <p:cNvSpPr>
            <a:spLocks noGrp="1"/>
          </p:cNvSpPr>
          <p:nvPr>
            <p:ph idx="1"/>
          </p:nvPr>
        </p:nvSpPr>
        <p:spPr/>
        <p:txBody>
          <a:bodyPr>
            <a:normAutofit fontScale="70000" lnSpcReduction="20000"/>
          </a:bodyPr>
          <a:lstStyle/>
          <a:p>
            <a:pPr marL="0" lvl="0" indent="0">
              <a:buNone/>
            </a:pPr>
            <a:r>
              <a:rPr lang="en-US" altLang="en-US" sz="2800" dirty="0">
                <a:solidFill>
                  <a:schemeClr val="tx2"/>
                </a:solidFill>
                <a:hlinkClick r:id="rId2"/>
              </a:rPr>
              <a:t>Montgomery GI Bill</a:t>
            </a:r>
            <a:endParaRPr lang="en-US" altLang="en-US" sz="2800" dirty="0">
              <a:solidFill>
                <a:schemeClr val="tx2"/>
              </a:solidFill>
            </a:endParaRPr>
          </a:p>
          <a:p>
            <a:pPr lvl="0"/>
            <a:r>
              <a:rPr lang="en-US" altLang="en-US" dirty="0"/>
              <a:t>Up to 36 months </a:t>
            </a:r>
          </a:p>
          <a:p>
            <a:pPr lvl="0"/>
            <a:r>
              <a:rPr lang="en-US" altLang="en-US" dirty="0"/>
              <a:t>Benefits range from $447.25- $1,789.00 per month, based on training time, paid to Veteran</a:t>
            </a:r>
          </a:p>
          <a:p>
            <a:pPr lvl="0"/>
            <a:r>
              <a:rPr lang="en-US" altLang="en-US" dirty="0"/>
              <a:t>Expires 10 years after release from active duty</a:t>
            </a:r>
          </a:p>
          <a:p>
            <a:pPr lvl="0"/>
            <a:endParaRPr lang="en-US" altLang="en-US" dirty="0"/>
          </a:p>
          <a:p>
            <a:pPr marL="0" lvl="0" indent="0">
              <a:buNone/>
            </a:pPr>
            <a:r>
              <a:rPr lang="en-US" altLang="en-US" sz="2800" dirty="0">
                <a:solidFill>
                  <a:srgbClr val="002060"/>
                </a:solidFill>
              </a:rPr>
              <a:t>Survivors’ and Dependents’ Educational Assistance</a:t>
            </a:r>
          </a:p>
          <a:p>
            <a:r>
              <a:rPr lang="en-US" dirty="0"/>
              <a:t>45 months of entitlement </a:t>
            </a:r>
          </a:p>
          <a:p>
            <a:r>
              <a:rPr lang="en-US" dirty="0"/>
              <a:t>$1,021.00 per month (full-time) </a:t>
            </a:r>
          </a:p>
          <a:p>
            <a:r>
              <a:rPr lang="en-US" dirty="0"/>
              <a:t>18-26 years old for children</a:t>
            </a:r>
          </a:p>
          <a:p>
            <a:r>
              <a:rPr lang="en-US" dirty="0"/>
              <a:t>Surviving spouse has 10 years from date of death of the Veteran, or from the date VA finds him or her eligible.  If the Veteran died on active duty, 20 years  </a:t>
            </a:r>
          </a:p>
          <a:p>
            <a:pPr marL="0" lvl="0" indent="0">
              <a:buNone/>
            </a:pPr>
            <a:endParaRPr lang="en-US" altLang="en-US" dirty="0"/>
          </a:p>
          <a:p>
            <a:pPr lvl="0"/>
            <a:endParaRPr lang="en-US" altLang="en-US" dirty="0"/>
          </a:p>
          <a:p>
            <a:endParaRPr lang="en-US" dirty="0"/>
          </a:p>
        </p:txBody>
      </p:sp>
    </p:spTree>
    <p:extLst>
      <p:ext uri="{BB962C8B-B14F-4D97-AF65-F5344CB8AC3E}">
        <p14:creationId xmlns:p14="http://schemas.microsoft.com/office/powerpoint/2010/main" val="2557201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a:xfrm>
            <a:off x="457200" y="991982"/>
            <a:ext cx="7056304" cy="4872106"/>
          </a:xfrm>
        </p:spPr>
        <p:txBody>
          <a:bodyPr>
            <a:normAutofit fontScale="70000" lnSpcReduction="20000"/>
          </a:bodyPr>
          <a:lstStyle/>
          <a:p>
            <a:pPr marL="0" lvl="0" indent="0">
              <a:lnSpc>
                <a:spcPct val="120000"/>
              </a:lnSpc>
              <a:buNone/>
            </a:pPr>
            <a:endParaRPr lang="en-US" altLang="en-US" sz="2800" dirty="0">
              <a:solidFill>
                <a:schemeClr val="tx2"/>
              </a:solidFill>
            </a:endParaRPr>
          </a:p>
          <a:p>
            <a:pPr lvl="0">
              <a:lnSpc>
                <a:spcPct val="120000"/>
              </a:lnSpc>
            </a:pPr>
            <a:r>
              <a:rPr lang="en-US" altLang="en-US" dirty="0">
                <a:hlinkClick r:id="rId2"/>
              </a:rPr>
              <a:t>www.benefits.va.gov/gibill</a:t>
            </a:r>
            <a:r>
              <a:rPr lang="en-US" altLang="en-US" dirty="0"/>
              <a:t>  </a:t>
            </a:r>
          </a:p>
          <a:p>
            <a:pPr lvl="0">
              <a:lnSpc>
                <a:spcPct val="120000"/>
              </a:lnSpc>
            </a:pPr>
            <a:r>
              <a:rPr lang="en-US" altLang="en-US" dirty="0"/>
              <a:t>1-888-442-4551 (1-888-GIBill-1) </a:t>
            </a:r>
          </a:p>
          <a:p>
            <a:pPr lvl="0">
              <a:lnSpc>
                <a:spcPct val="120000"/>
              </a:lnSpc>
            </a:pPr>
            <a:r>
              <a:rPr lang="en-US" altLang="en-US" dirty="0"/>
              <a:t>Choosing A School - </a:t>
            </a:r>
            <a:r>
              <a:rPr lang="en-US" altLang="en-US" dirty="0">
                <a:hlinkClick r:id="rId3"/>
              </a:rPr>
              <a:t>http://www.benefits.va.gov/gibill/school_decision.asp</a:t>
            </a:r>
            <a:r>
              <a:rPr lang="en-US" altLang="en-US" dirty="0"/>
              <a:t> </a:t>
            </a:r>
          </a:p>
          <a:p>
            <a:pPr lvl="0">
              <a:lnSpc>
                <a:spcPct val="120000"/>
              </a:lnSpc>
            </a:pPr>
            <a:r>
              <a:rPr lang="en-US" altLang="en-US" dirty="0"/>
              <a:t>Comparison Tool - </a:t>
            </a:r>
            <a:r>
              <a:rPr lang="en-US" altLang="en-US" dirty="0">
                <a:hlinkClick r:id="rId4"/>
              </a:rPr>
              <a:t>https://www.vets.gov/gi-bill-comparison-tool</a:t>
            </a:r>
            <a:r>
              <a:rPr lang="en-US" altLang="en-US" dirty="0"/>
              <a:t> </a:t>
            </a:r>
          </a:p>
          <a:p>
            <a:pPr lvl="0">
              <a:lnSpc>
                <a:spcPct val="120000"/>
              </a:lnSpc>
            </a:pPr>
            <a:r>
              <a:rPr lang="en-US" altLang="en-US" dirty="0"/>
              <a:t>Submit A Question - </a:t>
            </a:r>
            <a:r>
              <a:rPr lang="en-US" altLang="en-US" dirty="0">
                <a:hlinkClick r:id="rId5"/>
              </a:rPr>
              <a:t>https://gibill.custhelp.com/app/utils/login_form/redirect/ask/session/L3RpbWUvMTQ2NzAzNDgxNC9zaWQvM1NBTUo1VW0</a:t>
            </a:r>
            <a:r>
              <a:rPr lang="en-US" altLang="en-US" dirty="0"/>
              <a:t>= </a:t>
            </a:r>
          </a:p>
          <a:p>
            <a:pPr lvl="0">
              <a:lnSpc>
                <a:spcPct val="120000"/>
              </a:lnSpc>
            </a:pPr>
            <a:r>
              <a:rPr lang="en-US" altLang="en-US" dirty="0"/>
              <a:t>FAQs - </a:t>
            </a:r>
            <a:r>
              <a:rPr lang="en-US" altLang="en-US" dirty="0">
                <a:hlinkClick r:id="rId6"/>
              </a:rPr>
              <a:t>https://gibill.custhelp.com/app/answers/list</a:t>
            </a:r>
            <a:r>
              <a:rPr lang="en-US" altLang="en-US" dirty="0"/>
              <a:t> </a:t>
            </a:r>
          </a:p>
          <a:p>
            <a:pPr lvl="0"/>
            <a:endParaRPr lang="en-US" altLang="en-US" dirty="0"/>
          </a:p>
          <a:p>
            <a:pPr lvl="0"/>
            <a:endParaRPr lang="en-US" altLang="en-US" dirty="0"/>
          </a:p>
          <a:p>
            <a:pPr lvl="0"/>
            <a:endParaRPr lang="en-US" altLang="en-US" dirty="0"/>
          </a:p>
          <a:p>
            <a:endParaRPr lang="en-US" dirty="0"/>
          </a:p>
          <a:p>
            <a:endParaRPr lang="en-US" dirty="0"/>
          </a:p>
          <a:p>
            <a:pPr marL="0" lvl="0" indent="0">
              <a:buNone/>
            </a:pPr>
            <a:endParaRPr lang="en-US" altLang="en-US" dirty="0"/>
          </a:p>
          <a:p>
            <a:pPr lvl="0"/>
            <a:endParaRPr lang="en-US" altLang="en-US" dirty="0"/>
          </a:p>
          <a:p>
            <a:endParaRPr lang="en-US" dirty="0"/>
          </a:p>
        </p:txBody>
      </p:sp>
    </p:spTree>
    <p:extLst>
      <p:ext uri="{BB962C8B-B14F-4D97-AF65-F5344CB8AC3E}">
        <p14:creationId xmlns:p14="http://schemas.microsoft.com/office/powerpoint/2010/main" val="3211987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Department of Labor Resources</a:t>
            </a:r>
            <a:endParaRPr lang="en-US" sz="2800" dirty="0"/>
          </a:p>
        </p:txBody>
      </p:sp>
      <p:sp>
        <p:nvSpPr>
          <p:cNvPr id="3" name="Content Placeholder 2"/>
          <p:cNvSpPr>
            <a:spLocks noGrp="1"/>
          </p:cNvSpPr>
          <p:nvPr>
            <p:ph idx="1"/>
          </p:nvPr>
        </p:nvSpPr>
        <p:spPr/>
        <p:txBody>
          <a:bodyPr/>
          <a:lstStyle/>
          <a:p>
            <a:pPr algn="ctr"/>
            <a:r>
              <a:rPr lang="en-US" dirty="0"/>
              <a:t>Randall Smith</a:t>
            </a:r>
          </a:p>
          <a:p>
            <a:pPr marL="0" indent="0" algn="ctr">
              <a:buNone/>
            </a:pPr>
            <a:r>
              <a:rPr lang="en-US" dirty="0"/>
              <a:t>Veterans’ Employment and Training Service (VETS)</a:t>
            </a:r>
          </a:p>
          <a:p>
            <a:pPr marL="0" indent="0" algn="ctr">
              <a:buNone/>
            </a:pPr>
            <a:endParaRPr lang="en-US" sz="1000" dirty="0"/>
          </a:p>
          <a:p>
            <a:pPr lvl="1"/>
            <a:r>
              <a:rPr lang="en-US" dirty="0">
                <a:hlinkClick r:id="rId2"/>
              </a:rPr>
              <a:t>VETERANS.GOV</a:t>
            </a:r>
            <a:endParaRPr lang="en-US" dirty="0"/>
          </a:p>
          <a:p>
            <a:pPr lvl="1"/>
            <a:r>
              <a:rPr lang="en-US" dirty="0">
                <a:hlinkClick r:id="rId3"/>
              </a:rPr>
              <a:t>DOL Apprenticeship Information</a:t>
            </a:r>
            <a:endParaRPr lang="en-US" dirty="0"/>
          </a:p>
          <a:p>
            <a:pPr marL="0" indent="0" algn="ctr">
              <a:buNone/>
            </a:pPr>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336" y="4399983"/>
            <a:ext cx="2745218" cy="1397667"/>
          </a:xfrm>
          <a:prstGeom prst="rect">
            <a:avLst/>
          </a:prstGeom>
        </p:spPr>
      </p:pic>
    </p:spTree>
    <p:extLst>
      <p:ext uri="{BB962C8B-B14F-4D97-AF65-F5344CB8AC3E}">
        <p14:creationId xmlns:p14="http://schemas.microsoft.com/office/powerpoint/2010/main" val="244751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VETERANS.</a:t>
            </a:r>
            <a:r>
              <a:rPr lang="en-US" dirty="0">
                <a:solidFill>
                  <a:srgbClr val="FF0000"/>
                </a:solidFill>
              </a:rPr>
              <a:t>GOV</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057961"/>
            <a:ext cx="6343650"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triped Right Arrow 4"/>
          <p:cNvSpPr/>
          <p:nvPr/>
        </p:nvSpPr>
        <p:spPr>
          <a:xfrm rot="9213318">
            <a:off x="5339661" y="3509616"/>
            <a:ext cx="2732104" cy="572637"/>
          </a:xfrm>
          <a:prstGeom prst="stripedRightArrow">
            <a:avLst/>
          </a:prstGeom>
          <a:solidFill>
            <a:srgbClr val="FF0000"/>
          </a:solidFill>
          <a:ln>
            <a:solidFill>
              <a:srgbClr val="0048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06519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Veterans.</a:t>
            </a:r>
            <a:r>
              <a:rPr lang="en-US" dirty="0" err="1">
                <a:solidFill>
                  <a:srgbClr val="FF0000"/>
                </a:solidFill>
              </a:rPr>
              <a:t>Gov</a:t>
            </a:r>
            <a:r>
              <a:rPr lang="en-US" dirty="0"/>
              <a:t> link to Energy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174" y="1003719"/>
            <a:ext cx="5537155" cy="506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726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Apprenticeships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8" y="1227864"/>
            <a:ext cx="8005274" cy="450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655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20696" y="1784282"/>
            <a:ext cx="5025254" cy="533400"/>
          </a:xfrm>
        </p:spPr>
        <p:txBody>
          <a:bodyPr>
            <a:normAutofit/>
          </a:bodyPr>
          <a:lstStyle/>
          <a:p>
            <a:r>
              <a:rPr lang="en-US" sz="2800" dirty="0"/>
              <a:t>Dr. Elizabeth Sherwood-Randall</a:t>
            </a:r>
          </a:p>
        </p:txBody>
      </p:sp>
      <p:sp>
        <p:nvSpPr>
          <p:cNvPr id="9" name="Text Placeholder 8"/>
          <p:cNvSpPr>
            <a:spLocks noGrp="1"/>
          </p:cNvSpPr>
          <p:nvPr>
            <p:ph type="body" sz="half" idx="2"/>
          </p:nvPr>
        </p:nvSpPr>
        <p:spPr>
          <a:xfrm>
            <a:off x="2720696" y="2317682"/>
            <a:ext cx="5748944" cy="344032"/>
          </a:xfrm>
        </p:spPr>
        <p:txBody>
          <a:bodyPr>
            <a:normAutofit/>
          </a:bodyPr>
          <a:lstStyle/>
          <a:p>
            <a:r>
              <a:rPr lang="en-US" sz="1400" dirty="0"/>
              <a:t>Deputy Secretary, United States Department of Energy</a:t>
            </a:r>
          </a:p>
        </p:txBody>
      </p:sp>
      <p:sp>
        <p:nvSpPr>
          <p:cNvPr id="10" name="Text Placeholder 4"/>
          <p:cNvSpPr>
            <a:spLocks noGrp="1"/>
          </p:cNvSpPr>
          <p:nvPr>
            <p:ph type="body" sz="half" idx="11"/>
          </p:nvPr>
        </p:nvSpPr>
        <p:spPr>
          <a:xfrm>
            <a:off x="2657275" y="2851082"/>
            <a:ext cx="5152096" cy="2153257"/>
          </a:xfrm>
        </p:spPr>
        <p:txBody>
          <a:bodyPr>
            <a:noAutofit/>
          </a:bodyPr>
          <a:lstStyle/>
          <a:p>
            <a:r>
              <a:rPr lang="en-US" sz="1000" dirty="0"/>
              <a:t>Elizabeth Sherwood-Randall has served as Deputy Secretary, U.S. Department of Energy since October 2014.  She is the chief operating officer overseeing a diverse workforce of more than 100,000 people at Department headquarters, National Labs and sites across the country, and at U.S. missions around the world.  </a:t>
            </a:r>
          </a:p>
          <a:p>
            <a:r>
              <a:rPr lang="en-US" sz="1000" dirty="0"/>
              <a:t>Dr. Sherwood-Randall has spent the majority of her career in public service, and her leadership role at DOE enables her to work on two major global challenges of our times:  ensuring nuclear security and combating climate change.  </a:t>
            </a:r>
          </a:p>
          <a:p>
            <a:r>
              <a:rPr lang="en-US" sz="1000" dirty="0"/>
              <a:t>An additional priority she has emphasized at the Department of Energy is lifting up the work of dedicated professionals across the enterprise.  She seeks to inspire the next generation to tackle hard problems and contribute meaningfully to the national security and economic strength of the United States and its allies and partners.</a:t>
            </a:r>
          </a:p>
          <a:p>
            <a:pPr>
              <a:spcAft>
                <a:spcPts val="0"/>
              </a:spcAft>
            </a:pPr>
            <a:r>
              <a:rPr lang="en-US" sz="1000" dirty="0"/>
              <a:t>Dr. Sherwood-Randall joined the Obama Administration in January 2009, serving throughout the President’s first term as Special Assistant to the President and </a:t>
            </a:r>
          </a:p>
          <a:p>
            <a:pPr>
              <a:spcAft>
                <a:spcPts val="0"/>
              </a:spcAft>
            </a:pPr>
            <a:r>
              <a:rPr lang="en-US" sz="1000" dirty="0"/>
              <a:t>Senior Director for European Affairs on the National Security Council.  </a:t>
            </a:r>
          </a:p>
          <a:p>
            <a:pPr>
              <a:spcAft>
                <a:spcPts val="0"/>
              </a:spcAft>
            </a:pPr>
            <a:r>
              <a:rPr lang="en-US" sz="1000" dirty="0"/>
              <a:t>In 2013 she was appointed as White House Coordinator for Defense Policy,</a:t>
            </a:r>
          </a:p>
          <a:p>
            <a:pPr>
              <a:spcAft>
                <a:spcPts val="0"/>
              </a:spcAft>
            </a:pPr>
            <a:r>
              <a:rPr lang="en-US" sz="1000" dirty="0"/>
              <a:t>Countering Weapons of Mass Destruction, and Arms Control.  In this position</a:t>
            </a:r>
          </a:p>
          <a:p>
            <a:pPr>
              <a:spcAft>
                <a:spcPts val="0"/>
              </a:spcAft>
            </a:pPr>
            <a:r>
              <a:rPr lang="en-US" sz="1000" dirty="0"/>
              <a:t>she served as the President’s Sherpa for the 2014 Nuclear Security Summit </a:t>
            </a:r>
          </a:p>
          <a:p>
            <a:pPr>
              <a:spcAft>
                <a:spcPts val="0"/>
              </a:spcAft>
            </a:pPr>
            <a:r>
              <a:rPr lang="en-US" sz="1000" dirty="0"/>
              <a:t>in The Hague.  </a:t>
            </a:r>
          </a:p>
        </p:txBody>
      </p:sp>
      <p:pic>
        <p:nvPicPr>
          <p:cNvPr id="1027"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317" r="2317"/>
          <a:stretch>
            <a:fillRect/>
          </a:stretch>
        </p:blipFill>
        <p:spPr bwMode="auto">
          <a:xfrm>
            <a:off x="493059" y="1896596"/>
            <a:ext cx="1828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09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49613" y="1820920"/>
            <a:ext cx="4837112" cy="533400"/>
          </a:xfrm>
        </p:spPr>
        <p:txBody>
          <a:bodyPr/>
          <a:lstStyle/>
          <a:p>
            <a:r>
              <a:rPr lang="en-US" dirty="0"/>
              <a:t>Mike Michaud</a:t>
            </a:r>
          </a:p>
        </p:txBody>
      </p:sp>
      <p:sp>
        <p:nvSpPr>
          <p:cNvPr id="9" name="Text Placeholder 8"/>
          <p:cNvSpPr>
            <a:spLocks noGrp="1"/>
          </p:cNvSpPr>
          <p:nvPr>
            <p:ph type="body" sz="half" idx="2"/>
          </p:nvPr>
        </p:nvSpPr>
        <p:spPr>
          <a:xfrm>
            <a:off x="3078185" y="2209045"/>
            <a:ext cx="5748944" cy="760492"/>
          </a:xfrm>
        </p:spPr>
        <p:txBody>
          <a:bodyPr>
            <a:normAutofit/>
          </a:bodyPr>
          <a:lstStyle/>
          <a:p>
            <a:r>
              <a:rPr lang="en-US" sz="1400" dirty="0"/>
              <a:t>Assistant Secretary, Veterans’ Employment &amp; Training (VETS)</a:t>
            </a:r>
          </a:p>
          <a:p>
            <a:r>
              <a:rPr lang="en-US" sz="1400" dirty="0"/>
              <a:t>Department of Labor</a:t>
            </a:r>
          </a:p>
        </p:txBody>
      </p:sp>
      <p:sp>
        <p:nvSpPr>
          <p:cNvPr id="13" name="Picture Placeholder 12"/>
          <p:cNvSpPr>
            <a:spLocks noGrp="1"/>
          </p:cNvSpPr>
          <p:nvPr>
            <p:ph type="pic" sz="quarter" idx="10"/>
          </p:nvPr>
        </p:nvSpPr>
        <p:spPr/>
      </p:sp>
      <p:pic>
        <p:nvPicPr>
          <p:cNvPr id="1026" name="Picture 2" descr="O:\Kellen H Leech\Michaud\Mike_Michaud_Official_v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297" y="1949905"/>
            <a:ext cx="1769651" cy="247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5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Marion Cain</a:t>
            </a:r>
          </a:p>
        </p:txBody>
      </p:sp>
      <p:sp>
        <p:nvSpPr>
          <p:cNvPr id="3" name="Text Placeholder 2"/>
          <p:cNvSpPr>
            <a:spLocks noGrp="1"/>
          </p:cNvSpPr>
          <p:nvPr>
            <p:ph type="body" sz="quarter" idx="15"/>
          </p:nvPr>
        </p:nvSpPr>
        <p:spPr/>
        <p:txBody>
          <a:bodyPr/>
          <a:lstStyle/>
          <a:p>
            <a:r>
              <a:rPr lang="en-US" dirty="0"/>
              <a:t>Richard </a:t>
            </a:r>
            <a:r>
              <a:rPr lang="en-US" dirty="0" err="1"/>
              <a:t>passarelli</a:t>
            </a:r>
            <a:endParaRPr lang="en-US" dirty="0"/>
          </a:p>
        </p:txBody>
      </p:sp>
      <p:sp>
        <p:nvSpPr>
          <p:cNvPr id="4" name="Title 3"/>
          <p:cNvSpPr>
            <a:spLocks noGrp="1"/>
          </p:cNvSpPr>
          <p:nvPr>
            <p:ph type="title"/>
          </p:nvPr>
        </p:nvSpPr>
        <p:spPr/>
        <p:txBody>
          <a:bodyPr>
            <a:normAutofit fontScale="90000"/>
          </a:bodyPr>
          <a:lstStyle/>
          <a:p>
            <a:r>
              <a:rPr lang="en-US" dirty="0"/>
              <a:t>Ann </a:t>
            </a:r>
            <a:r>
              <a:rPr lang="en-US" dirty="0" err="1"/>
              <a:t>Randazzo</a:t>
            </a:r>
            <a:endParaRPr lang="en-US" dirty="0"/>
          </a:p>
        </p:txBody>
      </p:sp>
      <p:sp>
        <p:nvSpPr>
          <p:cNvPr id="5" name="Text Placeholder 4"/>
          <p:cNvSpPr>
            <a:spLocks noGrp="1"/>
          </p:cNvSpPr>
          <p:nvPr>
            <p:ph type="body" sz="half" idx="2"/>
          </p:nvPr>
        </p:nvSpPr>
        <p:spPr>
          <a:xfrm>
            <a:off x="2297112" y="685801"/>
            <a:ext cx="5516029" cy="274320"/>
          </a:xfrm>
        </p:spPr>
        <p:txBody>
          <a:bodyPr/>
          <a:lstStyle/>
          <a:p>
            <a:r>
              <a:rPr lang="en-US" dirty="0"/>
              <a:t>Executive Director</a:t>
            </a:r>
          </a:p>
          <a:p>
            <a:endParaRPr lang="en-US" dirty="0"/>
          </a:p>
        </p:txBody>
      </p:sp>
      <p:pic>
        <p:nvPicPr>
          <p:cNvPr id="6" name="Picture Placeholder 5"/>
          <p:cNvPicPr>
            <a:picLocks noGrp="1" noChangeAspect="1"/>
          </p:cNvPicPr>
          <p:nvPr>
            <p:ph type="pic" sz="quarter" idx="10"/>
          </p:nvPr>
        </p:nvPicPr>
        <p:blipFill>
          <a:blip r:embed="rId2"/>
          <a:srcRect l="5018" r="5018"/>
          <a:stretch>
            <a:fillRect/>
          </a:stretch>
        </p:blipFill>
        <p:spPr>
          <a:prstGeom prst="rect">
            <a:avLst/>
          </a:prstGeom>
        </p:spPr>
      </p:pic>
      <p:sp>
        <p:nvSpPr>
          <p:cNvPr id="7" name="Text Placeholder 6"/>
          <p:cNvSpPr>
            <a:spLocks noGrp="1"/>
          </p:cNvSpPr>
          <p:nvPr>
            <p:ph type="body" sz="half" idx="11"/>
          </p:nvPr>
        </p:nvSpPr>
        <p:spPr/>
        <p:txBody>
          <a:bodyPr>
            <a:normAutofit fontScale="92500" lnSpcReduction="10000"/>
          </a:bodyPr>
          <a:lstStyle/>
          <a:p>
            <a:r>
              <a:rPr lang="en-US" dirty="0"/>
              <a:t>Utility Industry Workforce Initiative</a:t>
            </a:r>
          </a:p>
          <a:p>
            <a:r>
              <a:rPr lang="en-US" dirty="0"/>
              <a:t>Center For Energy Workforce Development</a:t>
            </a:r>
          </a:p>
          <a:p>
            <a:r>
              <a:rPr lang="en-US" dirty="0"/>
              <a:t>Washington, D.C.</a:t>
            </a:r>
          </a:p>
        </p:txBody>
      </p:sp>
      <p:sp>
        <p:nvSpPr>
          <p:cNvPr id="8" name="Text Placeholder 7"/>
          <p:cNvSpPr>
            <a:spLocks noGrp="1"/>
          </p:cNvSpPr>
          <p:nvPr>
            <p:ph type="body" sz="half" idx="12"/>
          </p:nvPr>
        </p:nvSpPr>
        <p:spPr>
          <a:xfrm>
            <a:off x="2297113" y="4438144"/>
            <a:ext cx="5325905" cy="274320"/>
          </a:xfrm>
        </p:spPr>
        <p:txBody>
          <a:bodyPr/>
          <a:lstStyle/>
          <a:p>
            <a:r>
              <a:rPr lang="en-US" dirty="0"/>
              <a:t>Program Coordinator</a:t>
            </a:r>
          </a:p>
        </p:txBody>
      </p:sp>
      <p:sp>
        <p:nvSpPr>
          <p:cNvPr id="10" name="Text Placeholder 9"/>
          <p:cNvSpPr>
            <a:spLocks noGrp="1"/>
          </p:cNvSpPr>
          <p:nvPr>
            <p:ph type="body" sz="half" idx="14"/>
          </p:nvPr>
        </p:nvSpPr>
        <p:spPr>
          <a:xfrm>
            <a:off x="2297113" y="4790569"/>
            <a:ext cx="3967885" cy="907855"/>
          </a:xfrm>
        </p:spPr>
        <p:txBody>
          <a:bodyPr>
            <a:normAutofit/>
          </a:bodyPr>
          <a:lstStyle/>
          <a:p>
            <a:r>
              <a:rPr lang="en-US" dirty="0"/>
              <a:t>Utility Workers Union of America</a:t>
            </a:r>
          </a:p>
          <a:p>
            <a:r>
              <a:rPr lang="en-US" dirty="0"/>
              <a:t>Utility Workers Military Assistance Program (UMAP)</a:t>
            </a:r>
          </a:p>
        </p:txBody>
      </p:sp>
      <p:sp>
        <p:nvSpPr>
          <p:cNvPr id="11" name="Text Placeholder 10"/>
          <p:cNvSpPr>
            <a:spLocks noGrp="1"/>
          </p:cNvSpPr>
          <p:nvPr>
            <p:ph type="body" sz="half" idx="16"/>
          </p:nvPr>
        </p:nvSpPr>
        <p:spPr/>
        <p:txBody>
          <a:bodyPr/>
          <a:lstStyle/>
          <a:p>
            <a:r>
              <a:rPr lang="en-US" dirty="0"/>
              <a:t>Associate Director</a:t>
            </a:r>
          </a:p>
        </p:txBody>
      </p:sp>
      <p:sp>
        <p:nvSpPr>
          <p:cNvPr id="13" name="Text Placeholder 12"/>
          <p:cNvSpPr>
            <a:spLocks noGrp="1"/>
          </p:cNvSpPr>
          <p:nvPr>
            <p:ph type="body" sz="half" idx="18"/>
          </p:nvPr>
        </p:nvSpPr>
        <p:spPr/>
        <p:txBody>
          <a:bodyPr>
            <a:normAutofit/>
          </a:bodyPr>
          <a:lstStyle/>
          <a:p>
            <a:r>
              <a:rPr lang="en-US" dirty="0"/>
              <a:t>Force Training</a:t>
            </a:r>
          </a:p>
          <a:p>
            <a:r>
              <a:rPr lang="en-US" dirty="0"/>
              <a:t>Office of the Assistant Secretary of Defense (Readiness), Washington, DC</a:t>
            </a:r>
          </a:p>
        </p:txBody>
      </p:sp>
      <p:pic>
        <p:nvPicPr>
          <p:cNvPr id="16" name="Picture 2" descr="C:\Users\smith-randall-e\Pictures\RichardPassarelli.jp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4545" r="45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5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Randall Lazaro</a:t>
            </a:r>
          </a:p>
        </p:txBody>
      </p:sp>
      <p:sp>
        <p:nvSpPr>
          <p:cNvPr id="3" name="Text Placeholder 2"/>
          <p:cNvSpPr>
            <a:spLocks noGrp="1"/>
          </p:cNvSpPr>
          <p:nvPr>
            <p:ph type="body" sz="quarter" idx="15"/>
          </p:nvPr>
        </p:nvSpPr>
        <p:spPr/>
        <p:txBody>
          <a:bodyPr/>
          <a:lstStyle/>
          <a:p>
            <a:r>
              <a:rPr lang="en-US" dirty="0"/>
              <a:t>Randall Smith</a:t>
            </a:r>
          </a:p>
        </p:txBody>
      </p:sp>
      <p:sp>
        <p:nvSpPr>
          <p:cNvPr id="4" name="Title 3"/>
          <p:cNvSpPr>
            <a:spLocks noGrp="1"/>
          </p:cNvSpPr>
          <p:nvPr>
            <p:ph type="title"/>
          </p:nvPr>
        </p:nvSpPr>
        <p:spPr/>
        <p:txBody>
          <a:bodyPr>
            <a:normAutofit fontScale="90000"/>
          </a:bodyPr>
          <a:lstStyle/>
          <a:p>
            <a:r>
              <a:rPr lang="en-US" dirty="0"/>
              <a:t>Dick Wilson</a:t>
            </a:r>
          </a:p>
        </p:txBody>
      </p:sp>
      <p:sp>
        <p:nvSpPr>
          <p:cNvPr id="5" name="Text Placeholder 4"/>
          <p:cNvSpPr>
            <a:spLocks noGrp="1"/>
          </p:cNvSpPr>
          <p:nvPr>
            <p:ph type="body" sz="half" idx="2"/>
          </p:nvPr>
        </p:nvSpPr>
        <p:spPr>
          <a:xfrm>
            <a:off x="2297112" y="685801"/>
            <a:ext cx="5516029" cy="274320"/>
          </a:xfrm>
        </p:spPr>
        <p:txBody>
          <a:bodyPr/>
          <a:lstStyle/>
          <a:p>
            <a:r>
              <a:rPr lang="en-US" dirty="0"/>
              <a:t>International Representative</a:t>
            </a:r>
          </a:p>
        </p:txBody>
      </p:sp>
      <p:sp>
        <p:nvSpPr>
          <p:cNvPr id="32" name="Picture Placeholder 31"/>
          <p:cNvSpPr>
            <a:spLocks noGrp="1"/>
          </p:cNvSpPr>
          <p:nvPr>
            <p:ph type="pic" sz="quarter" idx="10"/>
          </p:nvPr>
        </p:nvSpPr>
        <p:spPr/>
      </p:sp>
      <p:sp>
        <p:nvSpPr>
          <p:cNvPr id="7" name="Text Placeholder 6"/>
          <p:cNvSpPr>
            <a:spLocks noGrp="1"/>
          </p:cNvSpPr>
          <p:nvPr>
            <p:ph type="body" sz="half" idx="11"/>
          </p:nvPr>
        </p:nvSpPr>
        <p:spPr/>
        <p:txBody>
          <a:bodyPr>
            <a:normAutofit/>
          </a:bodyPr>
          <a:lstStyle/>
          <a:p>
            <a:r>
              <a:rPr lang="en-US" dirty="0"/>
              <a:t>International Brotherhood of Electrical Workers (IBEW) Utility Department</a:t>
            </a:r>
          </a:p>
        </p:txBody>
      </p:sp>
      <p:sp>
        <p:nvSpPr>
          <p:cNvPr id="8" name="Text Placeholder 7"/>
          <p:cNvSpPr>
            <a:spLocks noGrp="1"/>
          </p:cNvSpPr>
          <p:nvPr>
            <p:ph type="body" sz="half" idx="12"/>
          </p:nvPr>
        </p:nvSpPr>
        <p:spPr>
          <a:xfrm>
            <a:off x="2297113" y="4438144"/>
            <a:ext cx="5325905" cy="274320"/>
          </a:xfrm>
        </p:spPr>
        <p:txBody>
          <a:bodyPr/>
          <a:lstStyle/>
          <a:p>
            <a:r>
              <a:rPr lang="en-US" dirty="0"/>
              <a:t>National Veterans’ Employment Manager</a:t>
            </a:r>
          </a:p>
        </p:txBody>
      </p:sp>
      <p:sp>
        <p:nvSpPr>
          <p:cNvPr id="33" name="Picture Placeholder 32"/>
          <p:cNvSpPr>
            <a:spLocks noGrp="1"/>
          </p:cNvSpPr>
          <p:nvPr>
            <p:ph type="pic" sz="quarter" idx="13"/>
          </p:nvPr>
        </p:nvSpPr>
        <p:spPr/>
      </p:sp>
      <p:sp>
        <p:nvSpPr>
          <p:cNvPr id="10" name="Text Placeholder 9"/>
          <p:cNvSpPr>
            <a:spLocks noGrp="1"/>
          </p:cNvSpPr>
          <p:nvPr>
            <p:ph type="body" sz="half" idx="14"/>
          </p:nvPr>
        </p:nvSpPr>
        <p:spPr>
          <a:xfrm>
            <a:off x="2297113" y="4790569"/>
            <a:ext cx="5353065" cy="907855"/>
          </a:xfrm>
        </p:spPr>
        <p:txBody>
          <a:bodyPr>
            <a:normAutofit fontScale="92500" lnSpcReduction="10000"/>
          </a:bodyPr>
          <a:lstStyle/>
          <a:p>
            <a:r>
              <a:rPr lang="en-US" dirty="0"/>
              <a:t>DOL, Veterans’ Employment and Training Service</a:t>
            </a:r>
          </a:p>
          <a:p>
            <a:r>
              <a:rPr lang="en-US" dirty="0"/>
              <a:t>Employment Outreach Team</a:t>
            </a:r>
          </a:p>
          <a:p>
            <a:r>
              <a:rPr lang="en-US" dirty="0"/>
              <a:t>Washington, DC</a:t>
            </a:r>
          </a:p>
        </p:txBody>
      </p:sp>
      <p:sp>
        <p:nvSpPr>
          <p:cNvPr id="11" name="Text Placeholder 10"/>
          <p:cNvSpPr>
            <a:spLocks noGrp="1"/>
          </p:cNvSpPr>
          <p:nvPr>
            <p:ph type="body" sz="half" idx="16"/>
          </p:nvPr>
        </p:nvSpPr>
        <p:spPr/>
        <p:txBody>
          <a:bodyPr/>
          <a:lstStyle/>
          <a:p>
            <a:r>
              <a:rPr lang="en-US" dirty="0"/>
              <a:t>Veterans Benefits Advisor</a:t>
            </a:r>
          </a:p>
        </p:txBody>
      </p:sp>
      <p:sp>
        <p:nvSpPr>
          <p:cNvPr id="13" name="Text Placeholder 12"/>
          <p:cNvSpPr>
            <a:spLocks noGrp="1"/>
          </p:cNvSpPr>
          <p:nvPr>
            <p:ph type="body" sz="half" idx="18"/>
          </p:nvPr>
        </p:nvSpPr>
        <p:spPr/>
        <p:txBody>
          <a:bodyPr>
            <a:normAutofit lnSpcReduction="10000"/>
          </a:bodyPr>
          <a:lstStyle/>
          <a:p>
            <a:r>
              <a:rPr lang="en-US" dirty="0"/>
              <a:t>Department of Veteran Affairs</a:t>
            </a:r>
          </a:p>
          <a:p>
            <a:r>
              <a:rPr lang="en-US" dirty="0"/>
              <a:t>Veterans’ Benefits Agency</a:t>
            </a:r>
          </a:p>
          <a:p>
            <a:r>
              <a:rPr lang="en-US" dirty="0"/>
              <a:t>Washington, DC</a:t>
            </a:r>
          </a:p>
        </p:txBody>
      </p:sp>
      <p:pic>
        <p:nvPicPr>
          <p:cNvPr id="2051" name="Picture 3" descr="C:\Users\smith-randall-e\Pictures\Sm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75" y="4006498"/>
            <a:ext cx="1149789" cy="1615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mith-randall-e\Pictures\Wilsonformalphoto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27" y="307817"/>
            <a:ext cx="1131684" cy="157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4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dirty="0"/>
              <a:t>Objective #1 </a:t>
            </a:r>
          </a:p>
          <a:p>
            <a:pPr>
              <a:buFont typeface="Arial" panose="020B0604020202020204" pitchFamily="34" charset="0"/>
              <a:buChar char="•"/>
            </a:pPr>
            <a:r>
              <a:rPr lang="en-US" dirty="0"/>
              <a:t>Highlight employment growth and opportunities in the energy sector </a:t>
            </a:r>
          </a:p>
          <a:p>
            <a:endParaRPr lang="en-US" dirty="0"/>
          </a:p>
          <a:p>
            <a:r>
              <a:rPr lang="en-US" dirty="0"/>
              <a:t>Objective #2 </a:t>
            </a:r>
          </a:p>
          <a:p>
            <a:pPr>
              <a:buFont typeface="Arial" panose="020B0604020202020204" pitchFamily="34" charset="0"/>
              <a:buChar char="•"/>
            </a:pPr>
            <a:r>
              <a:rPr lang="en-US" dirty="0"/>
              <a:t>Highlight employment opportunities in the utility sector, training and education programs to prepare veterans and transitioning service members for available opportunities and other tools and resources to better understand how veterans and transitioning service members can access these opportunities.  </a:t>
            </a:r>
          </a:p>
          <a:p>
            <a:endParaRPr lang="en-US" dirty="0"/>
          </a:p>
          <a:p>
            <a:r>
              <a:rPr lang="en-US" dirty="0"/>
              <a:t>Objective #3 </a:t>
            </a:r>
          </a:p>
          <a:p>
            <a:pPr>
              <a:buFont typeface="Arial" panose="020B0604020202020204" pitchFamily="34" charset="0"/>
              <a:buChar char="•"/>
            </a:pPr>
            <a:r>
              <a:rPr lang="en-US" dirty="0"/>
              <a:t>Inform and educate AJC and TAP personnel, who are the first point of contact for transitioning service members and veterans who are seeking employment and transitioning who are preparing to enter the civilian workforce.</a:t>
            </a:r>
          </a:p>
          <a:p>
            <a:endParaRPr lang="en-US" dirty="0"/>
          </a:p>
          <a:p>
            <a:r>
              <a:rPr lang="en-US" dirty="0"/>
              <a:t>Objective #4</a:t>
            </a:r>
          </a:p>
          <a:p>
            <a:pPr>
              <a:buFont typeface="Arial" panose="020B0604020202020204" pitchFamily="34" charset="0"/>
              <a:buChar char="•"/>
            </a:pPr>
            <a:r>
              <a:rPr lang="en-US" dirty="0"/>
              <a:t>Highlight apprenticeship programs and how they are preparing veterans and service members for opportunities in the utility sector.</a:t>
            </a:r>
          </a:p>
        </p:txBody>
      </p:sp>
    </p:spTree>
    <p:extLst>
      <p:ext uri="{BB962C8B-B14F-4D97-AF65-F5344CB8AC3E}">
        <p14:creationId xmlns:p14="http://schemas.microsoft.com/office/powerpoint/2010/main" val="3542955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676&quot;&gt;&lt;object type=&quot;3&quot; unique_id=&quot;10678&quot;&gt;&lt;property id=&quot;20148&quot; value=&quot;5&quot;/&gt;&lt;property id=&quot;20300&quot; value=&quot;Slide 1 - &amp;quot;utility industry workforce initiative webinar series:&amp;quot;&quot;/&gt;&lt;property id=&quot;20307&quot; value=&quot;256&quot;/&gt;&lt;/object&gt;&lt;object type=&quot;3&quot; unique_id=&quot;10679&quot;&gt;&lt;property id=&quot;20148&quot; value=&quot;5&quot;/&gt;&lt;property id=&quot;20300&quot; value=&quot;Slide 2&quot;/&gt;&lt;property id=&quot;20307&quot; value=&quot;264&quot;/&gt;&lt;/object&gt;&lt;object type=&quot;3&quot; unique_id=&quot;10680&quot;&gt;&lt;property id=&quot;20148&quot; value=&quot;5&quot;/&gt;&lt;property id=&quot;20300&quot; value=&quot;Slide 5 - &amp;quot;Dr. Elizabeth Sherwood-Randall&amp;quot;&quot;/&gt;&lt;property id=&quot;20307&quot; value=&quot;259&quot;/&gt;&lt;/object&gt;&lt;object type=&quot;3&quot; unique_id=&quot;10682&quot;&gt;&lt;property id=&quot;20148&quot; value=&quot;5&quot;/&gt;&lt;property id=&quot;20300&quot; value=&quot;Slide 7 - &amp;quot;Ann Randazzo&amp;quot;&quot;/&gt;&lt;property id=&quot;20307&quot; value=&quot;261&quot;/&gt;&lt;/object&gt;&lt;object type=&quot;3&quot; unique_id=&quot;10683&quot;&gt;&lt;property id=&quot;20148&quot; value=&quot;5&quot;/&gt;&lt;property id=&quot;20300&quot; value=&quot;Slide 9&quot;/&gt;&lt;property id=&quot;20307&quot; value=&quot;265&quot;/&gt;&lt;/object&gt;&lt;object type=&quot;3&quot; unique_id=&quot;10684&quot;&gt;&lt;property id=&quot;20148&quot; value=&quot;5&quot;/&gt;&lt;property id=&quot;20300&quot; value=&quot;Slide 10&quot;/&gt;&lt;property id=&quot;20307&quot; value=&quot;270&quot;/&gt;&lt;/object&gt;&lt;object type=&quot;3&quot; unique_id=&quot;10685&quot;&gt;&lt;property id=&quot;20148&quot; value=&quot;5&quot;/&gt;&lt;property id=&quot;20300&quot; value=&quot;Slide 11 - &amp;quot;The Big Picture: Opportunities in Energy  &amp;quot;&quot;/&gt;&lt;property id=&quot;20307&quot; value=&quot;257&quot;/&gt;&lt;/object&gt;&lt;object type=&quot;3&quot; unique_id=&quot;10686&quot;&gt;&lt;property id=&quot;20148&quot; value=&quot;5&quot;/&gt;&lt;property id=&quot;20300&quot; value=&quot;Slide 13 - &amp;quot;Why Veterans and Service members?&amp;quot;&quot;/&gt;&lt;property id=&quot;20307&quot; value=&quot;258&quot;/&gt;&lt;/object&gt;&lt;object type=&quot;3&quot; unique_id=&quot;10691&quot;&gt;&lt;property id=&quot;20148&quot; value=&quot;5&quot;/&gt;&lt;property id=&quot;20300&quot; value=&quot;Slide 49&quot;/&gt;&lt;property id=&quot;20307&quot; value=&quot;267&quot;/&gt;&lt;/object&gt;&lt;object type=&quot;3&quot; unique_id=&quot;10693&quot;&gt;&lt;property id=&quot;20148&quot; value=&quot;5&quot;/&gt;&lt;property id=&quot;20300&quot; value=&quot;Slide 50&quot;/&gt;&lt;property id=&quot;20307&quot; value=&quot;269&quot;/&gt;&lt;/object&gt;&lt;object type=&quot;3&quot; unique_id=&quot;21579&quot;&gt;&lt;property id=&quot;20148&quot; value=&quot;5&quot;/&gt;&lt;property id=&quot;20300&quot; value=&quot;Slide 3 - &amp;quot; Pam Frugoli&amp;quot;&quot;/&gt;&lt;property id=&quot;20307&quot; value=&quot;275&quot;/&gt;&lt;/object&gt;&lt;object type=&quot;3&quot; unique_id=&quot;21581&quot;&gt;&lt;property id=&quot;20148&quot; value=&quot;5&quot;/&gt;&lt;property id=&quot;20300&quot; value=&quot;Slide 4 - &amp;quot;Opportunities in Energy &amp;quot;&quot;/&gt;&lt;property id=&quot;20307&quot; value=&quot;276&quot;/&gt;&lt;/object&gt;&lt;object type=&quot;3&quot; unique_id=&quot;21582&quot;&gt;&lt;property id=&quot;20148&quot; value=&quot;5&quot;/&gt;&lt;property id=&quot;20300&quot; value=&quot;Slide 6 - &amp;quot;Mike Michaud&amp;quot;&quot;/&gt;&lt;property id=&quot;20307&quot; value=&quot;336&quot;/&gt;&lt;/object&gt;&lt;object type=&quot;3&quot; unique_id=&quot;21583&quot;&gt;&lt;property id=&quot;20148&quot; value=&quot;5&quot;/&gt;&lt;property id=&quot;20300&quot; value=&quot;Slide 8 - &amp;quot;Dick Wilson&amp;quot;&quot;/&gt;&lt;property id=&quot;20307&quot; value=&quot;347&quot;/&gt;&lt;/object&gt;&lt;object type=&quot;3&quot; unique_id=&quot;21584&quot;&gt;&lt;property id=&quot;20148&quot; value=&quot;5&quot;/&gt;&lt;property id=&quot;20300&quot; value=&quot;Slide 12 - &amp;quot;Why Veterans &amp;amp; Service members? &amp;quot;&quot;/&gt;&lt;property id=&quot;20307&quot; value=&quot;338&quot;/&gt;&lt;/object&gt;&lt;object type=&quot;3&quot; unique_id=&quot;21585&quot;&gt;&lt;property id=&quot;20148&quot; value=&quot;5&quot;/&gt;&lt;property id=&quot;20300&quot; value=&quot;Slide 14 - &amp;quot;DoD SkillBridge&amp;quot;&quot;/&gt;&lt;property id=&quot;20307&quot; value=&quot;346&quot;/&gt;&lt;/object&gt;&lt;object type=&quot;3&quot; unique_id=&quot;21586&quot;&gt;&lt;property id=&quot;20148&quot; value=&quot;5&quot;/&gt;&lt;property id=&quot;20300&quot; value=&quot;Slide 15 - &amp;quot;Utility Jobs, Skills and Training Programs&amp;quot;&quot;/&gt;&lt;property id=&quot;20307&quot; value=&quot;280&quot;/&gt;&lt;/object&gt;&lt;object type=&quot;3&quot; unique_id=&quot;21587&quot;&gt;&lt;property id=&quot;20148&quot; value=&quot;5&quot;/&gt;&lt;property id=&quot;20300&quot; value=&quot;Slide 16 - &amp;quot;Energy Jobs and the Utility Industry&amp;quot;&quot;/&gt;&lt;property id=&quot;20307&quot; value=&quot;313&quot;/&gt;&lt;/object&gt;&lt;object type=&quot;3&quot; unique_id=&quot;21588&quot;&gt;&lt;property id=&quot;20148&quot; value=&quot;5&quot;/&gt;&lt;property id=&quot;20300&quot; value=&quot;Slide 17 - &amp;quot;What is Troops to Energy Jobs?&amp;quot;&quot;/&gt;&lt;property id=&quot;20307&quot; value=&quot;314&quot;/&gt;&lt;/object&gt;&lt;object type=&quot;3&quot; unique_id=&quot;21589&quot;&gt;&lt;property id=&quot;20148&quot; value=&quot;5&quot;/&gt;&lt;property id=&quot;20300&quot; value=&quot;Slide 18 - &amp;quot;Veteran’s Roadmap to Utility Careers&amp;quot;&quot;/&gt;&lt;property id=&quot;20307&quot; value=&quot;315&quot;/&gt;&lt;/object&gt;&lt;object type=&quot;3&quot; unique_id=&quot;21590&quot;&gt;&lt;property id=&quot;20148&quot; value=&quot;5&quot;/&gt;&lt;property id=&quot;20300&quot; value=&quot;Slide 19 - &amp;quot;Troops to Energy Jobs Website&amp;quot;&quot;/&gt;&lt;property id=&quot;20307&quot; value=&quot;316&quot;/&gt;&lt;/object&gt;&lt;object type=&quot;3&quot; unique_id=&quot;21591&quot;&gt;&lt;property id=&quot;20148&quot; value=&quot;5&quot;/&gt;&lt;property id=&quot;20300&quot; value=&quot;Slide 20 - &amp;quot;Troops to Energy Jobs Opportunities in Electric and Natural Gas Utilities&amp;quot;&quot;/&gt;&lt;property id=&quot;20307&quot; value=&quot;317&quot;/&gt;&lt;/object&gt;&lt;object type=&quot;3&quot; unique_id=&quot;21592&quot;&gt;&lt;property id=&quot;20148&quot; value=&quot;5&quot;/&gt;&lt;property id=&quot;20300&quot; value=&quot;Slide 21 - &amp;quot;Apprenticeship And Training Programs&amp;quot;&quot;/&gt;&lt;property id=&quot;20307&quot; value=&quot;302&quot;/&gt;&lt;/object&gt;&lt;object type=&quot;3&quot; unique_id=&quot;21593&quot;&gt;&lt;property id=&quot;20148&quot; value=&quot;5&quot;/&gt;&lt;property id=&quot;20300&quot; value=&quot;Slide 22 - &amp;quot;Utility Workers Union of America &amp;quot;&quot;/&gt;&lt;property id=&quot;20307&quot; value=&quot;318&quot;/&gt;&lt;/object&gt;&lt;object type=&quot;3&quot; unique_id=&quot;21594&quot;&gt;&lt;property id=&quot;20148&quot; value=&quot;5&quot;/&gt;&lt;property id=&quot;20300&quot; value=&quot;Slide 23 - &amp;quot;Peoples Gas  UWUA Local 18007&amp;quot;&quot;/&gt;&lt;property id=&quot;20307&quot; value=&quot;319&quot;/&gt;&lt;/object&gt;&lt;object type=&quot;3&quot; unique_id=&quot;21595&quot;&gt;&lt;property id=&quot;20148&quot; value=&quot;5&quot;/&gt;&lt;property id=&quot;20300&quot; value=&quot;Slide 24 - &amp;quot;UMAP Partners &amp;quot;&quot;/&gt;&lt;property id=&quot;20307&quot; value=&quot;320&quot;/&gt;&lt;/object&gt;&lt;object type=&quot;3&quot; unique_id=&quot;21596&quot;&gt;&lt;property id=&quot;20148&quot; value=&quot;5&quot;/&gt;&lt;property id=&quot;20300&quot; value=&quot;Slide 25 - &amp;quot;UMAP Funding Partners&amp;quot;&quot;/&gt;&lt;property id=&quot;20307&quot; value=&quot;321&quot;/&gt;&lt;/object&gt;&lt;object type=&quot;3&quot; unique_id=&quot;21597&quot;&gt;&lt;property id=&quot;20148&quot; value=&quot;5&quot;/&gt;&lt;property id=&quot;20300&quot; value=&quot;Slide 26 - &amp;quot;STUDENT QUOTES&amp;quot;&quot;/&gt;&lt;property id=&quot;20307&quot; value=&quot;322&quot;/&gt;&lt;/object&gt;&lt;object type=&quot;3&quot; unique_id=&quot;21598&quot;&gt;&lt;property id=&quot;20148&quot; value=&quot;5&quot;/&gt;&lt;property id=&quot;20300&quot; value=&quot;Slide 27 - &amp;quot;UMAP Training Facility –Kennedy King &amp;quot;&quot;/&gt;&lt;property id=&quot;20307&quot; value=&quot;323&quot;/&gt;&lt;/object&gt;&lt;object type=&quot;3&quot; unique_id=&quot;21599&quot;&gt;&lt;property id=&quot;20148&quot; value=&quot;5&quot;/&gt;&lt;property id=&quot;20300&quot; value=&quot;Slide 28 - &amp;quot;January 16, 2015 UMAP Symposium&amp;quot;&quot;/&gt;&lt;property id=&quot;20307&quot; value=&quot;324&quot;/&gt;&lt;/object&gt;&lt;object type=&quot;3&quot; unique_id=&quot;21600&quot;&gt;&lt;property id=&quot;20148&quot; value=&quot;5&quot;/&gt;&lt;property id=&quot;20300&quot; value=&quot;Slide 29 - &amp;quot; UWUA, first on the front lines with Utility Sector and Veterans Employment   &amp;quot;&quot;/&gt;&lt;property id=&quot;20307&quot; value=&quot;325&quot;/&gt;&lt;/object&gt;&lt;object type=&quot;3&quot; unique_id=&quot;21601&quot;&gt;&lt;property id=&quot;20148&quot; value=&quot;5&quot;/&gt;&lt;property id=&quot;20300&quot; value=&quot;Slide 30 - &amp;quot;2015 Extension - UMAP Visiting Supporters&amp;quot;&quot;/&gt;&lt;property id=&quot;20307&quot; value=&quot;326&quot;/&gt;&lt;/object&gt;&lt;object type=&quot;3&quot; unique_id=&quot;21602&quot;&gt;&lt;property id=&quot;20148&quot; value=&quot;5&quot;/&gt;&lt;property id=&quot;20300&quot; value=&quot;Slide 31 - &amp;quot;UMAP’s CUSTOM CURRICULUM &amp;quot;&quot;/&gt;&lt;property id=&quot;20307&quot; value=&quot;327&quot;/&gt;&lt;/object&gt;&lt;object type=&quot;3&quot; unique_id=&quot;21603&quot;&gt;&lt;property id=&quot;20148&quot; value=&quot;5&quot;/&gt;&lt;property id=&quot;20300&quot; value=&quot;Slide 32 - &amp;quot;Overview of UMAP Program Mentoring&amp;quot;&quot;/&gt;&lt;property id=&quot;20307&quot; value=&quot;328&quot;/&gt;&lt;/object&gt;&lt;object type=&quot;3&quot; unique_id=&quot;21604&quot;&gt;&lt;property id=&quot;20148&quot; value=&quot;5&quot;/&gt;&lt;property id=&quot;20300&quot; value=&quot;Slide 33 - &amp;quot;UWUA UMAP National Outreach&amp;quot;&quot;/&gt;&lt;property id=&quot;20307&quot; value=&quot;329&quot;/&gt;&lt;/object&gt;&lt;object type=&quot;3&quot; unique_id=&quot;21605&quot;&gt;&lt;property id=&quot;20148&quot; value=&quot;5&quot;/&gt;&lt;property id=&quot;20300&quot; value=&quot;Slide 34 - &amp;quot;U.S. Army Training to Placement &amp;quot;&quot;/&gt;&lt;property id=&quot;20307&quot; value=&quot;330&quot;/&gt;&lt;/object&gt;&lt;object type=&quot;3&quot; unique_id=&quot;21606&quot;&gt;&lt;property id=&quot;20148&quot; value=&quot;5&quot;/&gt;&lt;property id=&quot;20300&quot; value=&quot;Slide 35 - &amp;quot;UMAP - Peoples Gas – Recognized Panel Experts&amp;quot;&quot;/&gt;&lt;property id=&quot;20307&quot; value=&quot;331&quot;/&gt;&lt;/object&gt;&lt;object type=&quot;3&quot; unique_id=&quot;21607&quot;&gt;&lt;property id=&quot;20148&quot; value=&quot;5&quot;/&gt;&lt;property id=&quot;20300&quot; value=&quot;Slide 36 - &amp;quot;International brotherhood of electrical Workers &amp;quot;&quot;/&gt;&lt;property id=&quot;20307&quot; value=&quot;348&quot;/&gt;&lt;/object&gt;&lt;object type=&quot;3&quot; unique_id=&quot;21608&quot;&gt;&lt;property id=&quot;20148&quot; value=&quot;5&quot;/&gt;&lt;property id=&quot;20300&quot; value=&quot;Slide 37 - &amp;quot;IBEW Outside Lineman Training &amp;quot;&quot;/&gt;&lt;property id=&quot;20307&quot; value=&quot;333&quot;/&gt;&lt;/object&gt;&lt;object type=&quot;3&quot; unique_id=&quot;21609&quot;&gt;&lt;property id=&quot;20148&quot; value=&quot;5&quot;/&gt;&lt;property id=&quot;20300&quot; value=&quot;Slide 38 - &amp;quot; IBEW Outside Lineman Training &amp;quot;&quot;/&gt;&lt;property id=&quot;20307&quot; value=&quot;334&quot;/&gt;&lt;/object&gt;&lt;object type=&quot;3&quot; unique_id=&quot;21610&quot;&gt;&lt;property id=&quot;20148&quot; value=&quot;5&quot;/&gt;&lt;property id=&quot;20300&quot; value=&quot;Slide 39 - &amp;quot; IBEW Outside Lineman Training &amp;quot;&quot;/&gt;&lt;property id=&quot;20307&quot; value=&quot;335&quot;/&gt;&lt;/object&gt;&lt;object type=&quot;3&quot; unique_id=&quot;21611&quot;&gt;&lt;property id=&quot;20148&quot; value=&quot;5&quot;/&gt;&lt;property id=&quot;20300&quot; value=&quot;Slide 40 - &amp;quot;Veterans and Service members Education and Training Program Benefits&amp;quot;&quot;/&gt;&lt;property id=&quot;20307&quot; value=&quot;339&quot;/&gt;&lt;/object&gt;&lt;object type=&quot;3&quot; unique_id=&quot;21612&quot;&gt;&lt;property id=&quot;20148&quot; value=&quot;5&quot;/&gt;&lt;property id=&quot;20300&quot; value=&quot;Slide 41 - &amp;quot;Post-9/11 GI Bill ®&amp;quot;&quot;/&gt;&lt;property id=&quot;20307&quot; value=&quot;340&quot;/&gt;&lt;/object&gt;&lt;object type=&quot;3&quot; unique_id=&quot;21613&quot;&gt;&lt;property id=&quot;20148&quot; value=&quot;5&quot;/&gt;&lt;property id=&quot;20300&quot; value=&quot;Slide 42 - &amp;quot;Post-9/11 GI Bill ®, cont.&amp;quot;&quot;/&gt;&lt;property id=&quot;20307&quot; value=&quot;341&quot;/&gt;&lt;/object&gt;&lt;object type=&quot;3&quot; unique_id=&quot;21614&quot;&gt;&lt;property id=&quot;20148&quot; value=&quot;5&quot;/&gt;&lt;property id=&quot;20300&quot; value=&quot;Slide 43 - &amp;quot;Other VA Education Programs&amp;quot;&quot;/&gt;&lt;property id=&quot;20307&quot; value=&quot;342&quot;/&gt;&lt;/object&gt;&lt;object type=&quot;3&quot; unique_id=&quot;21615&quot;&gt;&lt;property id=&quot;20148&quot; value=&quot;5&quot;/&gt;&lt;property id=&quot;20300&quot; value=&quot;Slide 44 - &amp;quot;Resources&amp;quot;&quot;/&gt;&lt;property id=&quot;20307&quot; value=&quot;343&quot;/&gt;&lt;/object&gt;&lt;object type=&quot;3&quot; unique_id=&quot;21616&quot;&gt;&lt;property id=&quot;20148&quot; value=&quot;5&quot;/&gt;&lt;property id=&quot;20300&quot; value=&quot;Slide 45 - &amp;quot;Department of Labor Resources&amp;quot;&quot;/&gt;&lt;property id=&quot;20307&quot; value=&quot;337&quot;/&gt;&lt;/object&gt;&lt;object type=&quot;3&quot; unique_id=&quot;21617&quot;&gt;&lt;property id=&quot;20148&quot; value=&quot;5&quot;/&gt;&lt;property id=&quot;20300&quot; value=&quot;Slide 46 - &amp;quot;VETERANS.GOV&amp;quot;&quot;/&gt;&lt;property id=&quot;20307&quot; value=&quot;345&quot;/&gt;&lt;/object&gt;&lt;object type=&quot;3&quot; unique_id=&quot;21618&quot;&gt;&lt;property id=&quot;20148&quot; value=&quot;5&quot;/&gt;&lt;property id=&quot;20300&quot; value=&quot;Slide 47 - &amp;quot;Veterans.Gov link to Energy&amp;quot;&quot;/&gt;&lt;property id=&quot;20307&quot; value=&quot;344&quot;/&gt;&lt;/object&gt;&lt;object type=&quot;3&quot; unique_id=&quot;21619&quot;&gt;&lt;property id=&quot;20148&quot; value=&quot;5&quot;/&gt;&lt;property id=&quot;20300&quot; value=&quot;Slide 48 - &amp;quot;Apprenticeships&amp;quot;&quot;/&gt;&lt;property id=&quot;20307&quot; value=&quot;349&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AA1B5B-069E-4BDD-A79A-68D5FBCBDE35}">
  <ds:schemaRef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3620</TotalTime>
  <Words>2529</Words>
  <Application>Microsoft Office PowerPoint</Application>
  <PresentationFormat>On-screen Show (4:3)</PresentationFormat>
  <Paragraphs>388</Paragraphs>
  <Slides>50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Arial</vt:lpstr>
      <vt:lpstr>Arial Black</vt:lpstr>
      <vt:lpstr>Calibri</vt:lpstr>
      <vt:lpstr>Franklin Gothic Medium</vt:lpstr>
      <vt:lpstr>Impact</vt:lpstr>
      <vt:lpstr>Myriad Pro</vt:lpstr>
      <vt:lpstr>Myriad Pro Cond</vt:lpstr>
      <vt:lpstr>Times New Roman</vt:lpstr>
      <vt:lpstr>Wingdings</vt:lpstr>
      <vt:lpstr>Office Theme</vt:lpstr>
      <vt:lpstr>utility industry workforce initiative webinar series:</vt:lpstr>
      <vt:lpstr>PowerPoint Presentation</vt:lpstr>
      <vt:lpstr> Pam Frugoli</vt:lpstr>
      <vt:lpstr>Opportunities in Energy </vt:lpstr>
      <vt:lpstr>Dr. Elizabeth Sherwood-Randall</vt:lpstr>
      <vt:lpstr>Mike Michaud</vt:lpstr>
      <vt:lpstr>Ann Randazzo</vt:lpstr>
      <vt:lpstr>Dick Wilson</vt:lpstr>
      <vt:lpstr>PowerPoint Presentation</vt:lpstr>
      <vt:lpstr>PowerPoint Presentation</vt:lpstr>
      <vt:lpstr>The Big Picture: Opportunities in Energy  </vt:lpstr>
      <vt:lpstr>Why Veterans &amp; Service members? </vt:lpstr>
      <vt:lpstr>Why Veterans and Service members?</vt:lpstr>
      <vt:lpstr>DoD SkillBridge</vt:lpstr>
      <vt:lpstr>Utility Jobs, Skills and Training Programs</vt:lpstr>
      <vt:lpstr>Energy Jobs and the Utility Industry</vt:lpstr>
      <vt:lpstr>What is Troops to Energy Jobs?</vt:lpstr>
      <vt:lpstr>Veteran’s Roadmap to Utility Careers</vt:lpstr>
      <vt:lpstr>Troops to Energy Jobs Website</vt:lpstr>
      <vt:lpstr>Troops to Energy Jobs Opportunities in Electric and Natural Gas Utilities</vt:lpstr>
      <vt:lpstr>Apprenticeship And Training Programs</vt:lpstr>
      <vt:lpstr>Utility Workers Union of America </vt:lpstr>
      <vt:lpstr>Peoples Gas  UWUA Local 18007</vt:lpstr>
      <vt:lpstr>UMAP Partners </vt:lpstr>
      <vt:lpstr>UMAP Funding Partners</vt:lpstr>
      <vt:lpstr>STUDENT QUOTES</vt:lpstr>
      <vt:lpstr>UMAP Training Facility –Kennedy King </vt:lpstr>
      <vt:lpstr>January 16, 2015 UMAP Symposium</vt:lpstr>
      <vt:lpstr> UWUA, first on the front lines with Utility Sector and Veterans Employment   </vt:lpstr>
      <vt:lpstr>2015 Extension - UMAP Visiting Supporters</vt:lpstr>
      <vt:lpstr>UMAP’s CUSTOM CURRICULUM </vt:lpstr>
      <vt:lpstr>Overview of UMAP Program Mentoring</vt:lpstr>
      <vt:lpstr>UWUA UMAP National Outreach</vt:lpstr>
      <vt:lpstr>U.S. Army Training to Placement </vt:lpstr>
      <vt:lpstr>UMAP - Peoples Gas – Recognized Panel Experts</vt:lpstr>
      <vt:lpstr>International brotherhood of electrical Workers </vt:lpstr>
      <vt:lpstr>IBEW Outside Lineman Training </vt:lpstr>
      <vt:lpstr> IBEW Outside Lineman Training </vt:lpstr>
      <vt:lpstr> IBEW Outside Lineman Training </vt:lpstr>
      <vt:lpstr>Veterans and Service members Education and Training Program Benefits</vt:lpstr>
      <vt:lpstr>Post-9/11 GI Bill ®</vt:lpstr>
      <vt:lpstr>Post-9/11 GI Bill ®, cont.</vt:lpstr>
      <vt:lpstr>Other VA Education Programs</vt:lpstr>
      <vt:lpstr>Resources</vt:lpstr>
      <vt:lpstr>Department of Labor Resources</vt:lpstr>
      <vt:lpstr>VETERANS.GOV</vt:lpstr>
      <vt:lpstr>Veterans.Gov link to Energy</vt:lpstr>
      <vt:lpstr>Apprenticeships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Bee Kay</cp:lastModifiedBy>
  <cp:revision>191</cp:revision>
  <cp:lastPrinted>2016-06-26T21:31:52Z</cp:lastPrinted>
  <dcterms:created xsi:type="dcterms:W3CDTF">2014-04-10T03:33:57Z</dcterms:created>
  <dcterms:modified xsi:type="dcterms:W3CDTF">2016-06-30T14:27:39Z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