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0" r:id="rId4"/>
    <p:sldId id="257" r:id="rId5"/>
    <p:sldId id="263" r:id="rId6"/>
    <p:sldId id="264" r:id="rId7"/>
    <p:sldId id="267" r:id="rId8"/>
    <p:sldId id="275" r:id="rId9"/>
    <p:sldId id="265" r:id="rId10"/>
    <p:sldId id="268" r:id="rId11"/>
    <p:sldId id="269" r:id="rId12"/>
    <p:sldId id="266" r:id="rId13"/>
    <p:sldId id="276" r:id="rId14"/>
    <p:sldId id="277" r:id="rId15"/>
    <p:sldId id="278" r:id="rId16"/>
    <p:sldId id="279" r:id="rId17"/>
    <p:sldId id="280" r:id="rId18"/>
    <p:sldId id="281" r:id="rId19"/>
    <p:sldId id="271" r:id="rId20"/>
    <p:sldId id="273" r:id="rId21"/>
    <p:sldId id="274" r:id="rId22"/>
    <p:sldId id="261" r:id="rId23"/>
    <p:sldId id="262" r:id="rId24"/>
  </p:sldIdLst>
  <p:sldSz cx="9144000" cy="6858000" type="screen4x3"/>
  <p:notesSz cx="7010400" cy="92964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C296F-6B08-0D44-A9B2-B6811D05F4D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68C50-D3B4-1848-8EA9-4FFB0086413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U.S. Department of Labor, Employment &amp; Training Administration</a:t>
          </a:r>
        </a:p>
        <a:p>
          <a:r>
            <a:rPr lang="en-US" dirty="0">
              <a:latin typeface="Arial"/>
              <a:cs typeface="Arial"/>
            </a:rPr>
            <a:t>(National)</a:t>
          </a:r>
        </a:p>
      </dgm:t>
    </dgm:pt>
    <dgm:pt modelId="{C64748D1-2C8B-A14B-A4D8-276463D34889}" type="par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10808CB-713F-4A43-B272-E94CA8951D74}" type="sib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8A164DB-0700-5F46-B9A1-B027F1405942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Jobs for the Future</a:t>
          </a:r>
        </a:p>
      </dgm:t>
    </dgm:pt>
    <dgm:pt modelId="{0178B1F8-C721-3C49-BCE7-F32F860131AA}" type="parTrans" cxnId="{84B06D85-AA08-1949-9B9E-E557D93AEFA7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822A150-B292-CF46-B564-9EB9535ABC01}" type="sibTrans" cxnId="{84B06D85-AA08-1949-9B9E-E557D93AEFA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16ADBA1-3329-D64D-A923-73E71D12330C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CalState/Merlot</a:t>
          </a:r>
        </a:p>
      </dgm:t>
    </dgm:pt>
    <dgm:pt modelId="{BF72FF2E-35B7-4846-8E6D-4DE70B77A411}" type="parTrans" cxnId="{524DC614-0EBD-A44F-A552-9AEFEBDE5A29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805A922-6147-2E46-942F-8B580B8F2F52}" type="sibTrans" cxnId="{524DC614-0EBD-A44F-A552-9AEFEBDE5A29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4C027A2-CDF1-4642-90C9-E6FADE5C1CF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Maher &amp; Maher </a:t>
          </a:r>
        </a:p>
      </dgm:t>
    </dgm:pt>
    <dgm:pt modelId="{E7BD5B4E-AF1C-5942-BF7B-D719F1B71C54}" type="parTrans" cxnId="{23956645-1DC0-1540-A6F7-3166E06C744F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774972B-31DD-4143-B0A6-441769B7E435}" type="sibTrans" cxnId="{23956645-1DC0-1540-A6F7-3166E06C744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53F5683-D125-1745-B0B8-1CD860D8BF3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American Association of Community Colleges</a:t>
          </a:r>
        </a:p>
      </dgm:t>
    </dgm:pt>
    <dgm:pt modelId="{36D2DD83-68FB-C240-924B-E53FB664BB4E}" type="parTrans" cxnId="{C1FF95B4-E4DC-AA4B-9EF3-4AF243CFF51C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9F04441-1C88-1849-B00C-3C72638C23F4}" type="sibTrans" cxnId="{C1FF95B4-E4DC-AA4B-9EF3-4AF243CFF51C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9C14472-D648-1E4E-93C1-1B7ED9FB14C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U.S. National Science Foundation</a:t>
          </a:r>
        </a:p>
      </dgm:t>
    </dgm:pt>
    <dgm:pt modelId="{C28AFA86-DA72-D148-8BA6-CDE66A22ADD7}" type="par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C7C4805-A7D9-0E4C-BA4D-11BEC16A39B1}" type="sib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4037DDB7-9DFB-2F42-BD74-0FCCD1F41ED7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ATE Centers</a:t>
          </a:r>
        </a:p>
      </dgm:t>
    </dgm:pt>
    <dgm:pt modelId="{A540A28C-5C8C-0547-9B97-A77B409D9B33}" type="parTrans" cxnId="{93A9B619-78AE-6C45-90F5-A9899870EE5A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E9BFF95-E0AE-0C40-BE6B-2A6D56B5E341}" type="sibTrans" cxnId="{93A9B619-78AE-6C45-90F5-A9899870EE5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442899B-68FA-A643-8DAB-214E62BD7585}" type="pres">
      <dgm:prSet presAssocID="{00BC296F-6B08-0D44-A9B2-B6811D05F4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946BA7-3CE5-114A-B785-C8F3E1B4DA49}" type="pres">
      <dgm:prSet presAssocID="{BBD68C50-D3B4-1848-8EA9-4FFB00864135}" presName="hierRoot1" presStyleCnt="0"/>
      <dgm:spPr/>
    </dgm:pt>
    <dgm:pt modelId="{FC73F032-B618-114B-BB16-4A4C1BCF590B}" type="pres">
      <dgm:prSet presAssocID="{BBD68C50-D3B4-1848-8EA9-4FFB00864135}" presName="composite" presStyleCnt="0"/>
      <dgm:spPr/>
    </dgm:pt>
    <dgm:pt modelId="{5C1FE5D2-DC51-E14D-8544-A3E28AE58614}" type="pres">
      <dgm:prSet presAssocID="{BBD68C50-D3B4-1848-8EA9-4FFB00864135}" presName="background" presStyleLbl="node0" presStyleIdx="0" presStyleCnt="2"/>
      <dgm:spPr>
        <a:solidFill>
          <a:schemeClr val="tx2">
            <a:lumMod val="75000"/>
          </a:schemeClr>
        </a:solidFill>
        <a:effectLst/>
      </dgm:spPr>
    </dgm:pt>
    <dgm:pt modelId="{9A4F00F8-6A67-5C4B-9E84-0DC5D6ECE23B}" type="pres">
      <dgm:prSet presAssocID="{BBD68C50-D3B4-1848-8EA9-4FFB00864135}" presName="text" presStyleLbl="fgAcc0" presStyleIdx="0" presStyleCnt="2" custScaleX="113597" custScaleY="109950" custLinFactNeighborX="-52844" custLinFactNeighborY="-1482">
        <dgm:presLayoutVars>
          <dgm:chPref val="3"/>
        </dgm:presLayoutVars>
      </dgm:prSet>
      <dgm:spPr/>
    </dgm:pt>
    <dgm:pt modelId="{6649ABFA-C967-9C42-B010-A9C274257A25}" type="pres">
      <dgm:prSet presAssocID="{BBD68C50-D3B4-1848-8EA9-4FFB00864135}" presName="hierChild2" presStyleCnt="0"/>
      <dgm:spPr/>
    </dgm:pt>
    <dgm:pt modelId="{11F25EAC-EF1F-0A41-A139-8A007967E6A7}" type="pres">
      <dgm:prSet presAssocID="{0178B1F8-C721-3C49-BCE7-F32F860131AA}" presName="Name10" presStyleLbl="parChTrans1D2" presStyleIdx="0" presStyleCnt="3"/>
      <dgm:spPr/>
    </dgm:pt>
    <dgm:pt modelId="{04491E9E-CE1E-5344-887E-292CA6D9A973}" type="pres">
      <dgm:prSet presAssocID="{08A164DB-0700-5F46-B9A1-B027F1405942}" presName="hierRoot2" presStyleCnt="0"/>
      <dgm:spPr/>
    </dgm:pt>
    <dgm:pt modelId="{69A53F18-03FD-0740-8D9D-0514558B4A06}" type="pres">
      <dgm:prSet presAssocID="{08A164DB-0700-5F46-B9A1-B027F1405942}" presName="composite2" presStyleCnt="0"/>
      <dgm:spPr/>
    </dgm:pt>
    <dgm:pt modelId="{783A5137-820A-D847-B8CC-B414AB8AF267}" type="pres">
      <dgm:prSet presAssocID="{08A164DB-0700-5F46-B9A1-B027F1405942}" presName="background2" presStyleLbl="node2" presStyleIdx="0" presStyleCnt="3"/>
      <dgm:spPr>
        <a:solidFill>
          <a:schemeClr val="tx2">
            <a:lumMod val="75000"/>
          </a:schemeClr>
        </a:solidFill>
        <a:effectLst/>
      </dgm:spPr>
    </dgm:pt>
    <dgm:pt modelId="{6E50DDCC-9308-574D-9786-08EE1640B632}" type="pres">
      <dgm:prSet presAssocID="{08A164DB-0700-5F46-B9A1-B027F1405942}" presName="text2" presStyleLbl="fgAcc2" presStyleIdx="0" presStyleCnt="3" custLinFactNeighborX="-36939" custLinFactNeighborY="-1265">
        <dgm:presLayoutVars>
          <dgm:chPref val="3"/>
        </dgm:presLayoutVars>
      </dgm:prSet>
      <dgm:spPr/>
    </dgm:pt>
    <dgm:pt modelId="{57859B20-A491-C14E-8B47-262AD3FB3C9C}" type="pres">
      <dgm:prSet presAssocID="{08A164DB-0700-5F46-B9A1-B027F1405942}" presName="hierChild3" presStyleCnt="0"/>
      <dgm:spPr/>
    </dgm:pt>
    <dgm:pt modelId="{730BCF91-5994-2044-81BC-E029013DA0AA}" type="pres">
      <dgm:prSet presAssocID="{E7BD5B4E-AF1C-5942-BF7B-D719F1B71C54}" presName="Name17" presStyleLbl="parChTrans1D3" presStyleIdx="0" presStyleCnt="2"/>
      <dgm:spPr/>
    </dgm:pt>
    <dgm:pt modelId="{8BDEB65C-7C86-7645-A3A3-D94EBA93D6FD}" type="pres">
      <dgm:prSet presAssocID="{04C027A2-CDF1-4642-90C9-E6FADE5C1CFB}" presName="hierRoot3" presStyleCnt="0"/>
      <dgm:spPr/>
    </dgm:pt>
    <dgm:pt modelId="{15A826FD-21B7-714F-A8CA-0CACF4907DED}" type="pres">
      <dgm:prSet presAssocID="{04C027A2-CDF1-4642-90C9-E6FADE5C1CFB}" presName="composite3" presStyleCnt="0"/>
      <dgm:spPr/>
    </dgm:pt>
    <dgm:pt modelId="{D841183A-AE99-E34F-AEEC-BFDDDA6B149E}" type="pres">
      <dgm:prSet presAssocID="{04C027A2-CDF1-4642-90C9-E6FADE5C1CFB}" presName="background3" presStyleLbl="node3" presStyleIdx="0" presStyleCnt="2"/>
      <dgm:spPr>
        <a:solidFill>
          <a:schemeClr val="tx2">
            <a:lumMod val="75000"/>
          </a:schemeClr>
        </a:solidFill>
        <a:effectLst/>
      </dgm:spPr>
    </dgm:pt>
    <dgm:pt modelId="{55779194-4F51-174B-9273-E67853468299}" type="pres">
      <dgm:prSet presAssocID="{04C027A2-CDF1-4642-90C9-E6FADE5C1CFB}" presName="text3" presStyleLbl="fgAcc3" presStyleIdx="0" presStyleCnt="2">
        <dgm:presLayoutVars>
          <dgm:chPref val="3"/>
        </dgm:presLayoutVars>
      </dgm:prSet>
      <dgm:spPr/>
    </dgm:pt>
    <dgm:pt modelId="{7AA7BB12-1E7F-7D43-A01E-E1F19278C76C}" type="pres">
      <dgm:prSet presAssocID="{04C027A2-CDF1-4642-90C9-E6FADE5C1CFB}" presName="hierChild4" presStyleCnt="0"/>
      <dgm:spPr/>
    </dgm:pt>
    <dgm:pt modelId="{80EC68D4-94F4-744A-A03B-1EB6E5866716}" type="pres">
      <dgm:prSet presAssocID="{36D2DD83-68FB-C240-924B-E53FB664BB4E}" presName="Name17" presStyleLbl="parChTrans1D3" presStyleIdx="1" presStyleCnt="2"/>
      <dgm:spPr/>
    </dgm:pt>
    <dgm:pt modelId="{34BC33A0-ED39-DE4F-8A9F-338B5DB527DD}" type="pres">
      <dgm:prSet presAssocID="{753F5683-D125-1745-B0B8-1CD860D8BF34}" presName="hierRoot3" presStyleCnt="0"/>
      <dgm:spPr/>
    </dgm:pt>
    <dgm:pt modelId="{C879E55B-7DBC-0A46-B6DA-7A7E7A671055}" type="pres">
      <dgm:prSet presAssocID="{753F5683-D125-1745-B0B8-1CD860D8BF34}" presName="composite3" presStyleCnt="0"/>
      <dgm:spPr/>
    </dgm:pt>
    <dgm:pt modelId="{58E25500-82D6-5146-A221-84A9B541C842}" type="pres">
      <dgm:prSet presAssocID="{753F5683-D125-1745-B0B8-1CD860D8BF34}" presName="background3" presStyleLbl="node3" presStyleIdx="1" presStyleCnt="2"/>
      <dgm:spPr>
        <a:solidFill>
          <a:schemeClr val="tx2">
            <a:lumMod val="75000"/>
          </a:schemeClr>
        </a:solidFill>
      </dgm:spPr>
    </dgm:pt>
    <dgm:pt modelId="{6CA8EF98-5A7C-8443-99AC-2F342BF4CC08}" type="pres">
      <dgm:prSet presAssocID="{753F5683-D125-1745-B0B8-1CD860D8BF34}" presName="text3" presStyleLbl="fgAcc3" presStyleIdx="1" presStyleCnt="2">
        <dgm:presLayoutVars>
          <dgm:chPref val="3"/>
        </dgm:presLayoutVars>
      </dgm:prSet>
      <dgm:spPr/>
    </dgm:pt>
    <dgm:pt modelId="{5AFB516C-8B19-1347-A340-BD44FA087715}" type="pres">
      <dgm:prSet presAssocID="{753F5683-D125-1745-B0B8-1CD860D8BF34}" presName="hierChild4" presStyleCnt="0"/>
      <dgm:spPr/>
    </dgm:pt>
    <dgm:pt modelId="{7D21B660-304A-0C45-8362-25E82F2E7D1A}" type="pres">
      <dgm:prSet presAssocID="{BF72FF2E-35B7-4846-8E6D-4DE70B77A411}" presName="Name10" presStyleLbl="parChTrans1D2" presStyleIdx="1" presStyleCnt="3"/>
      <dgm:spPr/>
    </dgm:pt>
    <dgm:pt modelId="{387C680B-E952-F04F-8840-6329408C4FF2}" type="pres">
      <dgm:prSet presAssocID="{C16ADBA1-3329-D64D-A923-73E71D12330C}" presName="hierRoot2" presStyleCnt="0"/>
      <dgm:spPr/>
    </dgm:pt>
    <dgm:pt modelId="{14AE68B9-FE25-6547-9774-6FB5767EC7AF}" type="pres">
      <dgm:prSet presAssocID="{C16ADBA1-3329-D64D-A923-73E71D12330C}" presName="composite2" presStyleCnt="0"/>
      <dgm:spPr/>
    </dgm:pt>
    <dgm:pt modelId="{646F3537-73EB-B949-918D-3B7B930AA6F5}" type="pres">
      <dgm:prSet presAssocID="{C16ADBA1-3329-D64D-A923-73E71D12330C}" presName="background2" presStyleLbl="node2" presStyleIdx="1" presStyleCnt="3"/>
      <dgm:spPr>
        <a:solidFill>
          <a:schemeClr val="tx2">
            <a:lumMod val="75000"/>
          </a:schemeClr>
        </a:solidFill>
        <a:effectLst/>
      </dgm:spPr>
    </dgm:pt>
    <dgm:pt modelId="{29CED845-19D1-E94E-8929-4CD240F70DCF}" type="pres">
      <dgm:prSet presAssocID="{C16ADBA1-3329-D64D-A923-73E71D12330C}" presName="text2" presStyleLbl="fgAcc2" presStyleIdx="1" presStyleCnt="3" custLinFactNeighborX="-33727" custLinFactNeighborY="-3794">
        <dgm:presLayoutVars>
          <dgm:chPref val="3"/>
        </dgm:presLayoutVars>
      </dgm:prSet>
      <dgm:spPr/>
    </dgm:pt>
    <dgm:pt modelId="{19852B07-4D31-214F-9301-B80B7570A269}" type="pres">
      <dgm:prSet presAssocID="{C16ADBA1-3329-D64D-A923-73E71D12330C}" presName="hierChild3" presStyleCnt="0"/>
      <dgm:spPr/>
    </dgm:pt>
    <dgm:pt modelId="{F8E47508-4D92-4841-B7F5-2B43DF9D01CA}" type="pres">
      <dgm:prSet presAssocID="{A9C14472-D648-1E4E-93C1-1B7ED9FB14CB}" presName="hierRoot1" presStyleCnt="0"/>
      <dgm:spPr/>
    </dgm:pt>
    <dgm:pt modelId="{B2BA61A3-B21F-2F4F-A27F-1E993EFF1F4B}" type="pres">
      <dgm:prSet presAssocID="{A9C14472-D648-1E4E-93C1-1B7ED9FB14CB}" presName="composite" presStyleCnt="0"/>
      <dgm:spPr/>
    </dgm:pt>
    <dgm:pt modelId="{EF2F118D-C820-304A-83D6-27A1A959A5FB}" type="pres">
      <dgm:prSet presAssocID="{A9C14472-D648-1E4E-93C1-1B7ED9FB14CB}" presName="background" presStyleLbl="node0" presStyleIdx="1" presStyleCnt="2"/>
      <dgm:spPr>
        <a:solidFill>
          <a:schemeClr val="tx2">
            <a:lumMod val="75000"/>
          </a:schemeClr>
        </a:solidFill>
        <a:effectLst/>
      </dgm:spPr>
    </dgm:pt>
    <dgm:pt modelId="{A8C405E2-5814-1346-B374-16BF34682930}" type="pres">
      <dgm:prSet presAssocID="{A9C14472-D648-1E4E-93C1-1B7ED9FB14CB}" presName="text" presStyleLbl="fgAcc0" presStyleIdx="1" presStyleCnt="2" custLinFactNeighborX="-66651" custLinFactNeighborY="2529">
        <dgm:presLayoutVars>
          <dgm:chPref val="3"/>
        </dgm:presLayoutVars>
      </dgm:prSet>
      <dgm:spPr/>
    </dgm:pt>
    <dgm:pt modelId="{62A3ED94-654E-E941-A0F8-294D22630DC7}" type="pres">
      <dgm:prSet presAssocID="{A9C14472-D648-1E4E-93C1-1B7ED9FB14CB}" presName="hierChild2" presStyleCnt="0"/>
      <dgm:spPr/>
    </dgm:pt>
    <dgm:pt modelId="{B4C3B5E3-D81B-994D-BB40-67475EE41359}" type="pres">
      <dgm:prSet presAssocID="{A540A28C-5C8C-0547-9B97-A77B409D9B33}" presName="Name10" presStyleLbl="parChTrans1D2" presStyleIdx="2" presStyleCnt="3"/>
      <dgm:spPr/>
    </dgm:pt>
    <dgm:pt modelId="{6300A319-EE00-0344-9BFC-D6F49AE21F3F}" type="pres">
      <dgm:prSet presAssocID="{4037DDB7-9DFB-2F42-BD74-0FCCD1F41ED7}" presName="hierRoot2" presStyleCnt="0"/>
      <dgm:spPr/>
    </dgm:pt>
    <dgm:pt modelId="{2995CDD1-F185-AC4D-9E55-C1A4942C1989}" type="pres">
      <dgm:prSet presAssocID="{4037DDB7-9DFB-2F42-BD74-0FCCD1F41ED7}" presName="composite2" presStyleCnt="0"/>
      <dgm:spPr/>
    </dgm:pt>
    <dgm:pt modelId="{BC6575E1-2812-5C43-951F-E9EB66CF75F5}" type="pres">
      <dgm:prSet presAssocID="{4037DDB7-9DFB-2F42-BD74-0FCCD1F41ED7}" presName="background2" presStyleLbl="node2" presStyleIdx="2" presStyleCnt="3"/>
      <dgm:spPr>
        <a:solidFill>
          <a:schemeClr val="tx2">
            <a:lumMod val="75000"/>
          </a:schemeClr>
        </a:solidFill>
        <a:effectLst/>
      </dgm:spPr>
    </dgm:pt>
    <dgm:pt modelId="{8D17BB9B-4AAD-8940-806B-57018B5F9E40}" type="pres">
      <dgm:prSet presAssocID="{4037DDB7-9DFB-2F42-BD74-0FCCD1F41ED7}" presName="text2" presStyleLbl="fgAcc2" presStyleIdx="2" presStyleCnt="3" custLinFactNeighborX="-8030" custLinFactNeighborY="68288">
        <dgm:presLayoutVars>
          <dgm:chPref val="3"/>
        </dgm:presLayoutVars>
      </dgm:prSet>
      <dgm:spPr/>
    </dgm:pt>
    <dgm:pt modelId="{44084721-95C0-2C40-A650-52AF1ECC7A56}" type="pres">
      <dgm:prSet presAssocID="{4037DDB7-9DFB-2F42-BD74-0FCCD1F41ED7}" presName="hierChild3" presStyleCnt="0"/>
      <dgm:spPr/>
    </dgm:pt>
  </dgm:ptLst>
  <dgm:cxnLst>
    <dgm:cxn modelId="{AF1A1F16-D7F3-4505-8A3B-6E462415995F}" type="presOf" srcId="{A9C14472-D648-1E4E-93C1-1B7ED9FB14CB}" destId="{A8C405E2-5814-1346-B374-16BF34682930}" srcOrd="0" destOrd="0" presId="urn:microsoft.com/office/officeart/2005/8/layout/hierarchy1"/>
    <dgm:cxn modelId="{84B06D85-AA08-1949-9B9E-E557D93AEFA7}" srcId="{BBD68C50-D3B4-1848-8EA9-4FFB00864135}" destId="{08A164DB-0700-5F46-B9A1-B027F1405942}" srcOrd="0" destOrd="0" parTransId="{0178B1F8-C721-3C49-BCE7-F32F860131AA}" sibTransId="{6822A150-B292-CF46-B564-9EB9535ABC01}"/>
    <dgm:cxn modelId="{F17795D7-CCF7-4B95-9F60-528EA3095A3D}" type="presOf" srcId="{0178B1F8-C721-3C49-BCE7-F32F860131AA}" destId="{11F25EAC-EF1F-0A41-A139-8A007967E6A7}" srcOrd="0" destOrd="0" presId="urn:microsoft.com/office/officeart/2005/8/layout/hierarchy1"/>
    <dgm:cxn modelId="{C1FF95B4-E4DC-AA4B-9EF3-4AF243CFF51C}" srcId="{08A164DB-0700-5F46-B9A1-B027F1405942}" destId="{753F5683-D125-1745-B0B8-1CD860D8BF34}" srcOrd="1" destOrd="0" parTransId="{36D2DD83-68FB-C240-924B-E53FB664BB4E}" sibTransId="{79F04441-1C88-1849-B00C-3C72638C23F4}"/>
    <dgm:cxn modelId="{2E67D796-1B24-4458-9EBA-DCB54B8053B8}" type="presOf" srcId="{36D2DD83-68FB-C240-924B-E53FB664BB4E}" destId="{80EC68D4-94F4-744A-A03B-1EB6E5866716}" srcOrd="0" destOrd="0" presId="urn:microsoft.com/office/officeart/2005/8/layout/hierarchy1"/>
    <dgm:cxn modelId="{5DCBB16B-FB8C-40BA-AE59-88E6F6950EA4}" type="presOf" srcId="{C16ADBA1-3329-D64D-A923-73E71D12330C}" destId="{29CED845-19D1-E94E-8929-4CD240F70DCF}" srcOrd="0" destOrd="0" presId="urn:microsoft.com/office/officeart/2005/8/layout/hierarchy1"/>
    <dgm:cxn modelId="{F25F60F6-83F9-4E06-A1FF-A58631E1A95C}" type="presOf" srcId="{04C027A2-CDF1-4642-90C9-E6FADE5C1CFB}" destId="{55779194-4F51-174B-9273-E67853468299}" srcOrd="0" destOrd="0" presId="urn:microsoft.com/office/officeart/2005/8/layout/hierarchy1"/>
    <dgm:cxn modelId="{00C15A7B-2F8F-CD46-ACBA-03CD10F2AD7A}" srcId="{00BC296F-6B08-0D44-A9B2-B6811D05F4DF}" destId="{BBD68C50-D3B4-1848-8EA9-4FFB00864135}" srcOrd="0" destOrd="0" parTransId="{C64748D1-2C8B-A14B-A4D8-276463D34889}" sibTransId="{710808CB-713F-4A43-B272-E94CA8951D74}"/>
    <dgm:cxn modelId="{E0C3DF09-22EA-4E63-BD6F-14C6E8FAB722}" type="presOf" srcId="{A540A28C-5C8C-0547-9B97-A77B409D9B33}" destId="{B4C3B5E3-D81B-994D-BB40-67475EE41359}" srcOrd="0" destOrd="0" presId="urn:microsoft.com/office/officeart/2005/8/layout/hierarchy1"/>
    <dgm:cxn modelId="{524DC614-0EBD-A44F-A552-9AEFEBDE5A29}" srcId="{BBD68C50-D3B4-1848-8EA9-4FFB00864135}" destId="{C16ADBA1-3329-D64D-A923-73E71D12330C}" srcOrd="1" destOrd="0" parTransId="{BF72FF2E-35B7-4846-8E6D-4DE70B77A411}" sibTransId="{F805A922-6147-2E46-942F-8B580B8F2F52}"/>
    <dgm:cxn modelId="{AB4ECAE7-6E5E-42A4-87F6-C4D6A51CBA54}" type="presOf" srcId="{4037DDB7-9DFB-2F42-BD74-0FCCD1F41ED7}" destId="{8D17BB9B-4AAD-8940-806B-57018B5F9E40}" srcOrd="0" destOrd="0" presId="urn:microsoft.com/office/officeart/2005/8/layout/hierarchy1"/>
    <dgm:cxn modelId="{8F3E9808-AC28-400E-9B49-65E062EC1991}" type="presOf" srcId="{753F5683-D125-1745-B0B8-1CD860D8BF34}" destId="{6CA8EF98-5A7C-8443-99AC-2F342BF4CC08}" srcOrd="0" destOrd="0" presId="urn:microsoft.com/office/officeart/2005/8/layout/hierarchy1"/>
    <dgm:cxn modelId="{C479C621-3E1B-493E-8BC5-89B47C552C1F}" type="presOf" srcId="{00BC296F-6B08-0D44-A9B2-B6811D05F4DF}" destId="{3442899B-68FA-A643-8DAB-214E62BD7585}" srcOrd="0" destOrd="0" presId="urn:microsoft.com/office/officeart/2005/8/layout/hierarchy1"/>
    <dgm:cxn modelId="{FE8A9B65-EFFD-4341-863E-A265C802D1F9}" type="presOf" srcId="{BF72FF2E-35B7-4846-8E6D-4DE70B77A411}" destId="{7D21B660-304A-0C45-8362-25E82F2E7D1A}" srcOrd="0" destOrd="0" presId="urn:microsoft.com/office/officeart/2005/8/layout/hierarchy1"/>
    <dgm:cxn modelId="{23956645-1DC0-1540-A6F7-3166E06C744F}" srcId="{08A164DB-0700-5F46-B9A1-B027F1405942}" destId="{04C027A2-CDF1-4642-90C9-E6FADE5C1CFB}" srcOrd="0" destOrd="0" parTransId="{E7BD5B4E-AF1C-5942-BF7B-D719F1B71C54}" sibTransId="{D774972B-31DD-4143-B0A6-441769B7E435}"/>
    <dgm:cxn modelId="{3F5CC4B9-7B5C-4BA3-BCAF-7695F98240C7}" type="presOf" srcId="{08A164DB-0700-5F46-B9A1-B027F1405942}" destId="{6E50DDCC-9308-574D-9786-08EE1640B632}" srcOrd="0" destOrd="0" presId="urn:microsoft.com/office/officeart/2005/8/layout/hierarchy1"/>
    <dgm:cxn modelId="{D986B12A-8A55-FD4B-A0E9-8319BE8E7C2F}" srcId="{00BC296F-6B08-0D44-A9B2-B6811D05F4DF}" destId="{A9C14472-D648-1E4E-93C1-1B7ED9FB14CB}" srcOrd="1" destOrd="0" parTransId="{C28AFA86-DA72-D148-8BA6-CDE66A22ADD7}" sibTransId="{3C7C4805-A7D9-0E4C-BA4D-11BEC16A39B1}"/>
    <dgm:cxn modelId="{93A9B619-78AE-6C45-90F5-A9899870EE5A}" srcId="{A9C14472-D648-1E4E-93C1-1B7ED9FB14CB}" destId="{4037DDB7-9DFB-2F42-BD74-0FCCD1F41ED7}" srcOrd="0" destOrd="0" parTransId="{A540A28C-5C8C-0547-9B97-A77B409D9B33}" sibTransId="{3E9BFF95-E0AE-0C40-BE6B-2A6D56B5E341}"/>
    <dgm:cxn modelId="{35A94E5A-6CDC-4ADC-837D-E1E945977C61}" type="presOf" srcId="{BBD68C50-D3B4-1848-8EA9-4FFB00864135}" destId="{9A4F00F8-6A67-5C4B-9E84-0DC5D6ECE23B}" srcOrd="0" destOrd="0" presId="urn:microsoft.com/office/officeart/2005/8/layout/hierarchy1"/>
    <dgm:cxn modelId="{160F1958-C11D-496D-9122-24324B784F2D}" type="presOf" srcId="{E7BD5B4E-AF1C-5942-BF7B-D719F1B71C54}" destId="{730BCF91-5994-2044-81BC-E029013DA0AA}" srcOrd="0" destOrd="0" presId="urn:microsoft.com/office/officeart/2005/8/layout/hierarchy1"/>
    <dgm:cxn modelId="{FFC70EF4-877F-4D8B-915E-EE50B756E14C}" type="presParOf" srcId="{3442899B-68FA-A643-8DAB-214E62BD7585}" destId="{F4946BA7-3CE5-114A-B785-C8F3E1B4DA49}" srcOrd="0" destOrd="0" presId="urn:microsoft.com/office/officeart/2005/8/layout/hierarchy1"/>
    <dgm:cxn modelId="{F623705F-4B1D-4B2D-B48E-89E9E63BEB53}" type="presParOf" srcId="{F4946BA7-3CE5-114A-B785-C8F3E1B4DA49}" destId="{FC73F032-B618-114B-BB16-4A4C1BCF590B}" srcOrd="0" destOrd="0" presId="urn:microsoft.com/office/officeart/2005/8/layout/hierarchy1"/>
    <dgm:cxn modelId="{53D4413D-8DB2-4B6C-9DB6-BD2F9AE8D0C5}" type="presParOf" srcId="{FC73F032-B618-114B-BB16-4A4C1BCF590B}" destId="{5C1FE5D2-DC51-E14D-8544-A3E28AE58614}" srcOrd="0" destOrd="0" presId="urn:microsoft.com/office/officeart/2005/8/layout/hierarchy1"/>
    <dgm:cxn modelId="{0CAD983B-E212-4F21-B6BB-226E01606063}" type="presParOf" srcId="{FC73F032-B618-114B-BB16-4A4C1BCF590B}" destId="{9A4F00F8-6A67-5C4B-9E84-0DC5D6ECE23B}" srcOrd="1" destOrd="0" presId="urn:microsoft.com/office/officeart/2005/8/layout/hierarchy1"/>
    <dgm:cxn modelId="{586C6EC9-CA9F-458E-9969-81D240933973}" type="presParOf" srcId="{F4946BA7-3CE5-114A-B785-C8F3E1B4DA49}" destId="{6649ABFA-C967-9C42-B010-A9C274257A25}" srcOrd="1" destOrd="0" presId="urn:microsoft.com/office/officeart/2005/8/layout/hierarchy1"/>
    <dgm:cxn modelId="{296CB8BC-16C6-4E8D-9679-0B15FECFFF9B}" type="presParOf" srcId="{6649ABFA-C967-9C42-B010-A9C274257A25}" destId="{11F25EAC-EF1F-0A41-A139-8A007967E6A7}" srcOrd="0" destOrd="0" presId="urn:microsoft.com/office/officeart/2005/8/layout/hierarchy1"/>
    <dgm:cxn modelId="{049D8226-6B59-4C18-BEC1-92F5630E4A64}" type="presParOf" srcId="{6649ABFA-C967-9C42-B010-A9C274257A25}" destId="{04491E9E-CE1E-5344-887E-292CA6D9A973}" srcOrd="1" destOrd="0" presId="urn:microsoft.com/office/officeart/2005/8/layout/hierarchy1"/>
    <dgm:cxn modelId="{B8553F19-D2A9-486F-9580-01AD7F45A29D}" type="presParOf" srcId="{04491E9E-CE1E-5344-887E-292CA6D9A973}" destId="{69A53F18-03FD-0740-8D9D-0514558B4A06}" srcOrd="0" destOrd="0" presId="urn:microsoft.com/office/officeart/2005/8/layout/hierarchy1"/>
    <dgm:cxn modelId="{1603EB8A-CCEB-4913-9F08-BEB25325F0B6}" type="presParOf" srcId="{69A53F18-03FD-0740-8D9D-0514558B4A06}" destId="{783A5137-820A-D847-B8CC-B414AB8AF267}" srcOrd="0" destOrd="0" presId="urn:microsoft.com/office/officeart/2005/8/layout/hierarchy1"/>
    <dgm:cxn modelId="{720BA6DC-5C5C-4FAD-AA68-866604D0E666}" type="presParOf" srcId="{69A53F18-03FD-0740-8D9D-0514558B4A06}" destId="{6E50DDCC-9308-574D-9786-08EE1640B632}" srcOrd="1" destOrd="0" presId="urn:microsoft.com/office/officeart/2005/8/layout/hierarchy1"/>
    <dgm:cxn modelId="{73DF76AA-4BDD-4474-871C-5BEED17E35A0}" type="presParOf" srcId="{04491E9E-CE1E-5344-887E-292CA6D9A973}" destId="{57859B20-A491-C14E-8B47-262AD3FB3C9C}" srcOrd="1" destOrd="0" presId="urn:microsoft.com/office/officeart/2005/8/layout/hierarchy1"/>
    <dgm:cxn modelId="{51285BD9-E3DA-4DC0-A8D7-B72658ED79B4}" type="presParOf" srcId="{57859B20-A491-C14E-8B47-262AD3FB3C9C}" destId="{730BCF91-5994-2044-81BC-E029013DA0AA}" srcOrd="0" destOrd="0" presId="urn:microsoft.com/office/officeart/2005/8/layout/hierarchy1"/>
    <dgm:cxn modelId="{462278E9-6673-4853-AA65-23C579BED8C1}" type="presParOf" srcId="{57859B20-A491-C14E-8B47-262AD3FB3C9C}" destId="{8BDEB65C-7C86-7645-A3A3-D94EBA93D6FD}" srcOrd="1" destOrd="0" presId="urn:microsoft.com/office/officeart/2005/8/layout/hierarchy1"/>
    <dgm:cxn modelId="{AEBF84EC-A414-4B25-85B8-2056A24AAA59}" type="presParOf" srcId="{8BDEB65C-7C86-7645-A3A3-D94EBA93D6FD}" destId="{15A826FD-21B7-714F-A8CA-0CACF4907DED}" srcOrd="0" destOrd="0" presId="urn:microsoft.com/office/officeart/2005/8/layout/hierarchy1"/>
    <dgm:cxn modelId="{5C5718E7-B15B-4BD8-AE4F-CEF816261E16}" type="presParOf" srcId="{15A826FD-21B7-714F-A8CA-0CACF4907DED}" destId="{D841183A-AE99-E34F-AEEC-BFDDDA6B149E}" srcOrd="0" destOrd="0" presId="urn:microsoft.com/office/officeart/2005/8/layout/hierarchy1"/>
    <dgm:cxn modelId="{7A07D836-CD6E-4A93-8454-FC6EED178561}" type="presParOf" srcId="{15A826FD-21B7-714F-A8CA-0CACF4907DED}" destId="{55779194-4F51-174B-9273-E67853468299}" srcOrd="1" destOrd="0" presId="urn:microsoft.com/office/officeart/2005/8/layout/hierarchy1"/>
    <dgm:cxn modelId="{98C837B4-DCFB-408A-A8F4-BA0E4B38AD75}" type="presParOf" srcId="{8BDEB65C-7C86-7645-A3A3-D94EBA93D6FD}" destId="{7AA7BB12-1E7F-7D43-A01E-E1F19278C76C}" srcOrd="1" destOrd="0" presId="urn:microsoft.com/office/officeart/2005/8/layout/hierarchy1"/>
    <dgm:cxn modelId="{9CDDF720-9CA4-4DD6-AF04-C5E9A940733A}" type="presParOf" srcId="{57859B20-A491-C14E-8B47-262AD3FB3C9C}" destId="{80EC68D4-94F4-744A-A03B-1EB6E5866716}" srcOrd="2" destOrd="0" presId="urn:microsoft.com/office/officeart/2005/8/layout/hierarchy1"/>
    <dgm:cxn modelId="{07726FD2-7975-49D8-97EF-81CEF174D1E4}" type="presParOf" srcId="{57859B20-A491-C14E-8B47-262AD3FB3C9C}" destId="{34BC33A0-ED39-DE4F-8A9F-338B5DB527DD}" srcOrd="3" destOrd="0" presId="urn:microsoft.com/office/officeart/2005/8/layout/hierarchy1"/>
    <dgm:cxn modelId="{5E5A28CB-C292-4E4B-926F-E405CF0FA846}" type="presParOf" srcId="{34BC33A0-ED39-DE4F-8A9F-338B5DB527DD}" destId="{C879E55B-7DBC-0A46-B6DA-7A7E7A671055}" srcOrd="0" destOrd="0" presId="urn:microsoft.com/office/officeart/2005/8/layout/hierarchy1"/>
    <dgm:cxn modelId="{C3689734-8135-475E-BD8E-F85EC0E0FB7D}" type="presParOf" srcId="{C879E55B-7DBC-0A46-B6DA-7A7E7A671055}" destId="{58E25500-82D6-5146-A221-84A9B541C842}" srcOrd="0" destOrd="0" presId="urn:microsoft.com/office/officeart/2005/8/layout/hierarchy1"/>
    <dgm:cxn modelId="{A76CA670-0939-4D1A-ABBF-79AE51DA5FBA}" type="presParOf" srcId="{C879E55B-7DBC-0A46-B6DA-7A7E7A671055}" destId="{6CA8EF98-5A7C-8443-99AC-2F342BF4CC08}" srcOrd="1" destOrd="0" presId="urn:microsoft.com/office/officeart/2005/8/layout/hierarchy1"/>
    <dgm:cxn modelId="{E0B6BE3E-D1E8-4348-B73F-3ED8BEA06D94}" type="presParOf" srcId="{34BC33A0-ED39-DE4F-8A9F-338B5DB527DD}" destId="{5AFB516C-8B19-1347-A340-BD44FA087715}" srcOrd="1" destOrd="0" presId="urn:microsoft.com/office/officeart/2005/8/layout/hierarchy1"/>
    <dgm:cxn modelId="{299E3489-4A54-4D2A-A1DB-7C081A9349C6}" type="presParOf" srcId="{6649ABFA-C967-9C42-B010-A9C274257A25}" destId="{7D21B660-304A-0C45-8362-25E82F2E7D1A}" srcOrd="2" destOrd="0" presId="urn:microsoft.com/office/officeart/2005/8/layout/hierarchy1"/>
    <dgm:cxn modelId="{3E21BD0C-1FEA-41C1-9C89-F804C212996D}" type="presParOf" srcId="{6649ABFA-C967-9C42-B010-A9C274257A25}" destId="{387C680B-E952-F04F-8840-6329408C4FF2}" srcOrd="3" destOrd="0" presId="urn:microsoft.com/office/officeart/2005/8/layout/hierarchy1"/>
    <dgm:cxn modelId="{8816D64E-C569-4D97-AA4C-35B8F64865E4}" type="presParOf" srcId="{387C680B-E952-F04F-8840-6329408C4FF2}" destId="{14AE68B9-FE25-6547-9774-6FB5767EC7AF}" srcOrd="0" destOrd="0" presId="urn:microsoft.com/office/officeart/2005/8/layout/hierarchy1"/>
    <dgm:cxn modelId="{9F40A572-468C-495E-8909-763BC44FB0BC}" type="presParOf" srcId="{14AE68B9-FE25-6547-9774-6FB5767EC7AF}" destId="{646F3537-73EB-B949-918D-3B7B930AA6F5}" srcOrd="0" destOrd="0" presId="urn:microsoft.com/office/officeart/2005/8/layout/hierarchy1"/>
    <dgm:cxn modelId="{BAEE7718-6630-4907-9400-19A9367259BD}" type="presParOf" srcId="{14AE68B9-FE25-6547-9774-6FB5767EC7AF}" destId="{29CED845-19D1-E94E-8929-4CD240F70DCF}" srcOrd="1" destOrd="0" presId="urn:microsoft.com/office/officeart/2005/8/layout/hierarchy1"/>
    <dgm:cxn modelId="{034859DD-F8F7-4AF9-9E12-986DC523F798}" type="presParOf" srcId="{387C680B-E952-F04F-8840-6329408C4FF2}" destId="{19852B07-4D31-214F-9301-B80B7570A269}" srcOrd="1" destOrd="0" presId="urn:microsoft.com/office/officeart/2005/8/layout/hierarchy1"/>
    <dgm:cxn modelId="{DED72843-7C9C-4689-9C81-E60A18AC8BDE}" type="presParOf" srcId="{3442899B-68FA-A643-8DAB-214E62BD7585}" destId="{F8E47508-4D92-4841-B7F5-2B43DF9D01CA}" srcOrd="1" destOrd="0" presId="urn:microsoft.com/office/officeart/2005/8/layout/hierarchy1"/>
    <dgm:cxn modelId="{9C6813AE-45BB-4EE5-9DB6-0F52C97EB1D1}" type="presParOf" srcId="{F8E47508-4D92-4841-B7F5-2B43DF9D01CA}" destId="{B2BA61A3-B21F-2F4F-A27F-1E993EFF1F4B}" srcOrd="0" destOrd="0" presId="urn:microsoft.com/office/officeart/2005/8/layout/hierarchy1"/>
    <dgm:cxn modelId="{4174B5B9-448B-45B0-989B-C787A92AE347}" type="presParOf" srcId="{B2BA61A3-B21F-2F4F-A27F-1E993EFF1F4B}" destId="{EF2F118D-C820-304A-83D6-27A1A959A5FB}" srcOrd="0" destOrd="0" presId="urn:microsoft.com/office/officeart/2005/8/layout/hierarchy1"/>
    <dgm:cxn modelId="{006C7729-1580-4A46-9060-99A54E07A57C}" type="presParOf" srcId="{B2BA61A3-B21F-2F4F-A27F-1E993EFF1F4B}" destId="{A8C405E2-5814-1346-B374-16BF34682930}" srcOrd="1" destOrd="0" presId="urn:microsoft.com/office/officeart/2005/8/layout/hierarchy1"/>
    <dgm:cxn modelId="{5EE93833-3318-4C9A-A403-03B5FE837429}" type="presParOf" srcId="{F8E47508-4D92-4841-B7F5-2B43DF9D01CA}" destId="{62A3ED94-654E-E941-A0F8-294D22630DC7}" srcOrd="1" destOrd="0" presId="urn:microsoft.com/office/officeart/2005/8/layout/hierarchy1"/>
    <dgm:cxn modelId="{BCC9F7FA-DCF7-4B44-9BE6-E98DA98E3BDA}" type="presParOf" srcId="{62A3ED94-654E-E941-A0F8-294D22630DC7}" destId="{B4C3B5E3-D81B-994D-BB40-67475EE41359}" srcOrd="0" destOrd="0" presId="urn:microsoft.com/office/officeart/2005/8/layout/hierarchy1"/>
    <dgm:cxn modelId="{78890D4F-62C9-4ED5-9E5F-F2AEFD30BD92}" type="presParOf" srcId="{62A3ED94-654E-E941-A0F8-294D22630DC7}" destId="{6300A319-EE00-0344-9BFC-D6F49AE21F3F}" srcOrd="1" destOrd="0" presId="urn:microsoft.com/office/officeart/2005/8/layout/hierarchy1"/>
    <dgm:cxn modelId="{DFB9828C-37B6-4E71-A8AB-F64E3A3F544A}" type="presParOf" srcId="{6300A319-EE00-0344-9BFC-D6F49AE21F3F}" destId="{2995CDD1-F185-AC4D-9E55-C1A4942C1989}" srcOrd="0" destOrd="0" presId="urn:microsoft.com/office/officeart/2005/8/layout/hierarchy1"/>
    <dgm:cxn modelId="{B4DD78A1-3441-4C3B-9667-042C761B0C05}" type="presParOf" srcId="{2995CDD1-F185-AC4D-9E55-C1A4942C1989}" destId="{BC6575E1-2812-5C43-951F-E9EB66CF75F5}" srcOrd="0" destOrd="0" presId="urn:microsoft.com/office/officeart/2005/8/layout/hierarchy1"/>
    <dgm:cxn modelId="{2E0743F7-EA5E-4135-AA6C-393A21C3A8A1}" type="presParOf" srcId="{2995CDD1-F185-AC4D-9E55-C1A4942C1989}" destId="{8D17BB9B-4AAD-8940-806B-57018B5F9E40}" srcOrd="1" destOrd="0" presId="urn:microsoft.com/office/officeart/2005/8/layout/hierarchy1"/>
    <dgm:cxn modelId="{8418AF69-021A-45C8-8EBC-EA30E56094F9}" type="presParOf" srcId="{6300A319-EE00-0344-9BFC-D6F49AE21F3F}" destId="{44084721-95C0-2C40-A650-52AF1ECC7A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B5E3-D81B-994D-BB40-67475EE41359}">
      <dsp:nvSpPr>
        <dsp:cNvPr id="0" name=""/>
        <dsp:cNvSpPr/>
      </dsp:nvSpPr>
      <dsp:spPr>
        <a:xfrm>
          <a:off x="4569904" y="1444471"/>
          <a:ext cx="927106" cy="1120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846"/>
              </a:lnTo>
              <a:lnTo>
                <a:pt x="927106" y="973846"/>
              </a:lnTo>
              <a:lnTo>
                <a:pt x="927106" y="1120357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1B660-304A-0C45-8362-25E82F2E7D1A}">
      <dsp:nvSpPr>
        <dsp:cNvPr id="0" name=""/>
        <dsp:cNvSpPr/>
      </dsp:nvSpPr>
      <dsp:spPr>
        <a:xfrm>
          <a:off x="1888801" y="1504114"/>
          <a:ext cx="1268828" cy="43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30"/>
              </a:lnTo>
              <a:lnTo>
                <a:pt x="1268828" y="290230"/>
              </a:lnTo>
              <a:lnTo>
                <a:pt x="1268828" y="436741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68D4-94F4-744A-A03B-1EB6E5866716}">
      <dsp:nvSpPr>
        <dsp:cNvPr id="0" name=""/>
        <dsp:cNvSpPr/>
      </dsp:nvSpPr>
      <dsp:spPr>
        <a:xfrm>
          <a:off x="1173855" y="2970523"/>
          <a:ext cx="1550687" cy="4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53"/>
              </a:lnTo>
              <a:lnTo>
                <a:pt x="1550687" y="326153"/>
              </a:lnTo>
              <a:lnTo>
                <a:pt x="1550687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CF91-5994-2044-81BC-E029013DA0AA}">
      <dsp:nvSpPr>
        <dsp:cNvPr id="0" name=""/>
        <dsp:cNvSpPr/>
      </dsp:nvSpPr>
      <dsp:spPr>
        <a:xfrm>
          <a:off x="791567" y="2970523"/>
          <a:ext cx="382288" cy="472664"/>
        </a:xfrm>
        <a:custGeom>
          <a:avLst/>
          <a:gdLst/>
          <a:ahLst/>
          <a:cxnLst/>
          <a:rect l="0" t="0" r="0" b="0"/>
          <a:pathLst>
            <a:path>
              <a:moveTo>
                <a:pt x="382288" y="0"/>
              </a:moveTo>
              <a:lnTo>
                <a:pt x="382288" y="326153"/>
              </a:lnTo>
              <a:lnTo>
                <a:pt x="0" y="326153"/>
              </a:lnTo>
              <a:lnTo>
                <a:pt x="0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25EAC-EF1F-0A41-A139-8A007967E6A7}">
      <dsp:nvSpPr>
        <dsp:cNvPr id="0" name=""/>
        <dsp:cNvSpPr/>
      </dsp:nvSpPr>
      <dsp:spPr>
        <a:xfrm>
          <a:off x="1173855" y="1504114"/>
          <a:ext cx="714946" cy="462139"/>
        </a:xfrm>
        <a:custGeom>
          <a:avLst/>
          <a:gdLst/>
          <a:ahLst/>
          <a:cxnLst/>
          <a:rect l="0" t="0" r="0" b="0"/>
          <a:pathLst>
            <a:path>
              <a:moveTo>
                <a:pt x="714946" y="0"/>
              </a:moveTo>
              <a:lnTo>
                <a:pt x="714946" y="315628"/>
              </a:lnTo>
              <a:lnTo>
                <a:pt x="0" y="315628"/>
              </a:lnTo>
              <a:lnTo>
                <a:pt x="0" y="462139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FE5D2-DC51-E14D-8544-A3E28AE58614}">
      <dsp:nvSpPr>
        <dsp:cNvPr id="0" name=""/>
        <dsp:cNvSpPr/>
      </dsp:nvSpPr>
      <dsp:spPr>
        <a:xfrm>
          <a:off x="990519" y="399921"/>
          <a:ext cx="1796565" cy="110419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F00F8-6A67-5C4B-9E84-0DC5D6ECE23B}">
      <dsp:nvSpPr>
        <dsp:cNvPr id="0" name=""/>
        <dsp:cNvSpPr/>
      </dsp:nvSpPr>
      <dsp:spPr>
        <a:xfrm>
          <a:off x="1166244" y="566860"/>
          <a:ext cx="1796565" cy="110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U.S. Department of Labor, Employment &amp; Training Administration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(National)</a:t>
          </a:r>
        </a:p>
      </dsp:txBody>
      <dsp:txXfrm>
        <a:off x="1198585" y="599201"/>
        <a:ext cx="1731883" cy="1039511"/>
      </dsp:txXfrm>
    </dsp:sp>
    <dsp:sp modelId="{783A5137-820A-D847-B8CC-B414AB8AF267}">
      <dsp:nvSpPr>
        <dsp:cNvPr id="0" name=""/>
        <dsp:cNvSpPr/>
      </dsp:nvSpPr>
      <dsp:spPr>
        <a:xfrm>
          <a:off x="383092" y="1966254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0DDCC-9308-574D-9786-08EE1640B632}">
      <dsp:nvSpPr>
        <dsp:cNvPr id="0" name=""/>
        <dsp:cNvSpPr/>
      </dsp:nvSpPr>
      <dsp:spPr>
        <a:xfrm>
          <a:off x="558817" y="2133193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Jobs for the Future</a:t>
          </a:r>
        </a:p>
      </dsp:txBody>
      <dsp:txXfrm>
        <a:off x="588231" y="2162607"/>
        <a:ext cx="1522697" cy="945440"/>
      </dsp:txXfrm>
    </dsp:sp>
    <dsp:sp modelId="{D841183A-AE99-E34F-AEEC-BFDDDA6B149E}">
      <dsp:nvSpPr>
        <dsp:cNvPr id="0" name=""/>
        <dsp:cNvSpPr/>
      </dsp:nvSpPr>
      <dsp:spPr>
        <a:xfrm>
          <a:off x="804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79194-4F51-174B-9273-E67853468299}">
      <dsp:nvSpPr>
        <dsp:cNvPr id="0" name=""/>
        <dsp:cNvSpPr/>
      </dsp:nvSpPr>
      <dsp:spPr>
        <a:xfrm>
          <a:off x="176529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Maher &amp; Maher </a:t>
          </a:r>
        </a:p>
      </dsp:txBody>
      <dsp:txXfrm>
        <a:off x="205943" y="3639540"/>
        <a:ext cx="1522697" cy="945440"/>
      </dsp:txXfrm>
    </dsp:sp>
    <dsp:sp modelId="{58E25500-82D6-5146-A221-84A9B541C842}">
      <dsp:nvSpPr>
        <dsp:cNvPr id="0" name=""/>
        <dsp:cNvSpPr/>
      </dsp:nvSpPr>
      <dsp:spPr>
        <a:xfrm>
          <a:off x="1933780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8EF98-5A7C-8443-99AC-2F342BF4CC08}">
      <dsp:nvSpPr>
        <dsp:cNvPr id="0" name=""/>
        <dsp:cNvSpPr/>
      </dsp:nvSpPr>
      <dsp:spPr>
        <a:xfrm>
          <a:off x="2109505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American Association of Community Colleges</a:t>
          </a:r>
        </a:p>
      </dsp:txBody>
      <dsp:txXfrm>
        <a:off x="2138919" y="3639540"/>
        <a:ext cx="1522697" cy="945440"/>
      </dsp:txXfrm>
    </dsp:sp>
    <dsp:sp modelId="{646F3537-73EB-B949-918D-3B7B930AA6F5}">
      <dsp:nvSpPr>
        <dsp:cNvPr id="0" name=""/>
        <dsp:cNvSpPr/>
      </dsp:nvSpPr>
      <dsp:spPr>
        <a:xfrm>
          <a:off x="2366867" y="1940856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ED845-19D1-E94E-8929-4CD240F70DCF}">
      <dsp:nvSpPr>
        <dsp:cNvPr id="0" name=""/>
        <dsp:cNvSpPr/>
      </dsp:nvSpPr>
      <dsp:spPr>
        <a:xfrm>
          <a:off x="2542592" y="2107795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CalState/Merlot</a:t>
          </a:r>
        </a:p>
      </dsp:txBody>
      <dsp:txXfrm>
        <a:off x="2572006" y="2137209"/>
        <a:ext cx="1522697" cy="945440"/>
      </dsp:txXfrm>
    </dsp:sp>
    <dsp:sp modelId="{EF2F118D-C820-304A-83D6-27A1A959A5FB}">
      <dsp:nvSpPr>
        <dsp:cNvPr id="0" name=""/>
        <dsp:cNvSpPr/>
      </dsp:nvSpPr>
      <dsp:spPr>
        <a:xfrm>
          <a:off x="3779141" y="440202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405E2-5814-1346-B374-16BF34682930}">
      <dsp:nvSpPr>
        <dsp:cNvPr id="0" name=""/>
        <dsp:cNvSpPr/>
      </dsp:nvSpPr>
      <dsp:spPr>
        <a:xfrm>
          <a:off x="3954866" y="607141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U.S. National Science Foundation</a:t>
          </a:r>
        </a:p>
      </dsp:txBody>
      <dsp:txXfrm>
        <a:off x="3984280" y="636555"/>
        <a:ext cx="1522697" cy="945440"/>
      </dsp:txXfrm>
    </dsp:sp>
    <dsp:sp modelId="{BC6575E1-2812-5C43-951F-E9EB66CF75F5}">
      <dsp:nvSpPr>
        <dsp:cNvPr id="0" name=""/>
        <dsp:cNvSpPr/>
      </dsp:nvSpPr>
      <dsp:spPr>
        <a:xfrm>
          <a:off x="4706247" y="2564828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7BB9B-4AAD-8940-806B-57018B5F9E40}">
      <dsp:nvSpPr>
        <dsp:cNvPr id="0" name=""/>
        <dsp:cNvSpPr/>
      </dsp:nvSpPr>
      <dsp:spPr>
        <a:xfrm>
          <a:off x="4881973" y="2731767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ATE Centers</a:t>
          </a:r>
        </a:p>
      </dsp:txBody>
      <dsp:txXfrm>
        <a:off x="4911387" y="2761181"/>
        <a:ext cx="1522697" cy="94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80755F-D9D5-447F-AF0F-9B4573C3AD66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ED3C38-42A8-4ACA-A387-39BD44C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1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4516-8C2D-4142-ACD0-C6DD33DAB7EA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aaccct_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70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5A3A-359A-4E25-A71B-AEC74DF751EA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38BF-C477-48FD-9981-92A430157D93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8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>
            <a:lvl1pPr algn="l">
              <a:defRPr sz="3600" b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7E6C-F936-48B3-8D40-E214732CF93E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01588" y="990600"/>
            <a:ext cx="8229600" cy="0"/>
          </a:xfrm>
          <a:prstGeom prst="line">
            <a:avLst/>
          </a:prstGeom>
          <a:ln w="38100" cap="rnd">
            <a:gradFill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6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1BC9-7C7E-4CAB-A6E0-12C200CA96B5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aaccct_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43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B324-B987-4C79-8569-C9D6968458FE}" type="datetime1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4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52FC-3AC6-41E5-A591-66D2CFF828BC}" type="datetime1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2E3F-2D09-4BC1-900D-2D759E1F5CA8}" type="datetime1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0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08F9-8B54-4B68-B486-426584B65C14}" type="datetime1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5442-897C-4FC4-BE4D-B1CC08C31D4C}" type="datetime1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C056-A9E3-4868-B802-2BAB899D1167}" type="datetime1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5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57614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B9BB-C5C2-44C2-84C0-FA52C0EF98AF}" type="datetime1">
              <a:rPr lang="en-US" smtClean="0"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698B-9354-4BDC-81F6-7B5AFC5C65F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121397"/>
            <a:ext cx="1984373" cy="66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69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aaccct.workforcegps.org/resources/2016/04/15/01/48/TAACCCT_Reporting_Source_Documentation_Toolk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dr.doleta.gov/directives/corr_doc.cfm?DOCN=219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/>
              <a:t>Tracking TAACCCT Employment Outcomes: </a:t>
            </a:r>
            <a:r>
              <a:rPr lang="en-US" sz="3600" dirty="0"/>
              <a:t>Alternative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114800"/>
            <a:ext cx="4114800" cy="838200"/>
          </a:xfrm>
        </p:spPr>
        <p:txBody>
          <a:bodyPr/>
          <a:lstStyle/>
          <a:p>
            <a:pPr algn="l"/>
            <a:r>
              <a:rPr lang="en-US" sz="1800" dirty="0"/>
              <a:t>U.S. Department of Labor</a:t>
            </a:r>
          </a:p>
          <a:p>
            <a:pPr algn="l"/>
            <a:r>
              <a:rPr lang="en-US" sz="1800" dirty="0"/>
              <a:t>Employment &amp; Training Administration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5495636"/>
            <a:ext cx="1491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June 30, 2016</a:t>
            </a:r>
          </a:p>
        </p:txBody>
      </p:sp>
    </p:spTree>
    <p:extLst>
      <p:ext uri="{BB962C8B-B14F-4D97-AF65-F5344CB8AC3E}">
        <p14:creationId xmlns:p14="http://schemas.microsoft.com/office/powerpoint/2010/main" val="71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dirty="0"/>
              <a:t>Why Use Student Employment Surveys?</a:t>
            </a:r>
          </a:p>
          <a:p>
            <a:pPr marL="0" indent="0" algn="ctr">
              <a:buNone/>
            </a:pPr>
            <a:endParaRPr lang="en-US" sz="1100" dirty="0"/>
          </a:p>
          <a:p>
            <a:r>
              <a:rPr lang="en-US" sz="2600" dirty="0"/>
              <a:t>Used Student Employment Surveys with previous TAACCCT grants</a:t>
            </a:r>
          </a:p>
          <a:p>
            <a:r>
              <a:rPr lang="en-US" sz="2600" dirty="0"/>
              <a:t>Employment Security Department (ESD) data can be wrong</a:t>
            </a:r>
          </a:p>
          <a:p>
            <a:pPr lvl="1"/>
            <a:r>
              <a:rPr lang="en-US" dirty="0"/>
              <a:t>Students that move out of state (Idaho, Oregon, California etc.)</a:t>
            </a:r>
          </a:p>
          <a:p>
            <a:pPr lvl="1"/>
            <a:r>
              <a:rPr lang="en-US" dirty="0"/>
              <a:t>Students that start their own business (takes 1 year for ESD to report data)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600" dirty="0"/>
              <a:t>ESD only reports how much a money a student is making, but not where the student working </a:t>
            </a:r>
          </a:p>
          <a:p>
            <a:pPr lvl="1"/>
            <a:r>
              <a:rPr lang="en-US" sz="2200" dirty="0"/>
              <a:t>Example: ESD reports student is working in food services. Student is actually working as an HVAC technician for a food services company.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7050"/>
            <a:ext cx="523354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44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52308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Intake- Participant Employment Information Form</a:t>
            </a:r>
          </a:p>
          <a:p>
            <a:pPr lvl="1"/>
            <a:r>
              <a:rPr lang="en-US" dirty="0"/>
              <a:t>Nearly 100% completion rate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Completion with Exit- Student Exit Questionnaire</a:t>
            </a:r>
          </a:p>
          <a:p>
            <a:pPr lvl="1"/>
            <a:r>
              <a:rPr lang="en-US" dirty="0"/>
              <a:t>84% completion rate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3. Three month follow-up</a:t>
            </a:r>
          </a:p>
          <a:p>
            <a:pPr marL="0" indent="0">
              <a:buNone/>
            </a:pPr>
            <a:r>
              <a:rPr lang="en-US" dirty="0"/>
              <a:t>4. Six month follow-up</a:t>
            </a:r>
          </a:p>
          <a:p>
            <a:pPr marL="0" indent="0">
              <a:buNone/>
            </a:pPr>
            <a:r>
              <a:rPr lang="en-US" dirty="0"/>
              <a:t>5. Nine month follow-up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20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Delgado Community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Maria Andrade</a:t>
            </a:r>
          </a:p>
          <a:p>
            <a:pPr marL="0" indent="0">
              <a:buNone/>
            </a:pPr>
            <a:r>
              <a:rPr lang="en-US" dirty="0"/>
              <a:t>	Project Coordinator</a:t>
            </a:r>
          </a:p>
          <a:p>
            <a:pPr marL="0" indent="0">
              <a:buNone/>
            </a:pPr>
            <a:r>
              <a:rPr lang="en-US" dirty="0"/>
              <a:t>	Delgado Community College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44665"/>
            <a:ext cx="1828800" cy="101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796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Employment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574" indent="0" algn="ctr">
              <a:buNone/>
            </a:pPr>
            <a:r>
              <a:rPr lang="en-US" dirty="0"/>
              <a:t>At orientation students are provided with two forms to assist with employment verification:</a:t>
            </a:r>
          </a:p>
          <a:p>
            <a:pPr marL="20574" indent="0" algn="ctr">
              <a:buNone/>
            </a:pPr>
            <a:endParaRPr lang="en-US" dirty="0"/>
          </a:p>
          <a:p>
            <a:pPr algn="ctr"/>
            <a:r>
              <a:rPr lang="en-US" dirty="0"/>
              <a:t>Authorization to Disclose Information</a:t>
            </a:r>
          </a:p>
          <a:p>
            <a:pPr algn="ctr"/>
            <a:r>
              <a:rPr lang="en-US" dirty="0"/>
              <a:t>Student’s Authorization for Employer Verification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858152"/>
            <a:ext cx="178776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64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Authorization to Disclose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the staff with the student’s consent to share information, relative to the grant, with 3</a:t>
            </a:r>
            <a:r>
              <a:rPr lang="en-US" baseline="30000" dirty="0"/>
              <a:t>rd</a:t>
            </a:r>
            <a:r>
              <a:rPr lang="en-US" dirty="0"/>
              <a:t> party entities.</a:t>
            </a:r>
          </a:p>
          <a:p>
            <a:pPr lvl="1"/>
            <a:r>
              <a:rPr lang="en-US" dirty="0"/>
              <a:t>See the attachment titled “Scale Up SELA Student Authorization to Disclose Information”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791200"/>
            <a:ext cx="17859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66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Student’s Authorization for Employer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form gives staff the student’s consent to contact past and present employers within the duration of the grant period</a:t>
            </a:r>
          </a:p>
          <a:p>
            <a:pPr lvl="1"/>
            <a:r>
              <a:rPr lang="en-US" dirty="0"/>
              <a:t>See the attached “Scale Up SELA Authorization for Employment Verification”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833585"/>
            <a:ext cx="17859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752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Employer Verification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Employer Verification Form </a:t>
            </a:r>
            <a:r>
              <a:rPr lang="en-US" dirty="0"/>
              <a:t>is a partner form to the Student’s Authorization for Employer Verification. </a:t>
            </a:r>
          </a:p>
          <a:p>
            <a:r>
              <a:rPr lang="en-US" dirty="0"/>
              <a:t>If the student has not provided a check stub or other form of verification </a:t>
            </a:r>
            <a:r>
              <a:rPr lang="en-US" i="1" dirty="0"/>
              <a:t>AND</a:t>
            </a:r>
            <a:r>
              <a:rPr lang="en-US" dirty="0"/>
              <a:t> has a Student’s Authorization Form on file </a:t>
            </a:r>
            <a:r>
              <a:rPr lang="en-US" i="1" dirty="0"/>
              <a:t>THEN </a:t>
            </a:r>
            <a:r>
              <a:rPr lang="en-US" dirty="0"/>
              <a:t>we contact the employer to request a verification via the Employer Verification Form. </a:t>
            </a:r>
          </a:p>
          <a:p>
            <a:pPr lvl="1"/>
            <a:r>
              <a:rPr lang="en-US" dirty="0"/>
              <a:t>See the attached “Scale Up SELA Employer Verification Form”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865504"/>
            <a:ext cx="17859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799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Work Number by Equifax</a:t>
            </a:r>
            <a:r>
              <a:rPr lang="en-US" dirty="0"/>
              <a:t> is a user-paid verification of employment database that provides employment history, title, rate of pay and start/end date of employment.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2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Pros: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chemeClr val="tx1"/>
                </a:solidFill>
              </a:rPr>
              <a:t>Valid employer verification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chemeClr val="tx1"/>
                </a:solidFill>
              </a:rPr>
              <a:t>Multiple verifications that capture multiple quarters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chemeClr val="tx1"/>
                </a:solidFill>
              </a:rPr>
              <a:t>Required information for reporting (rate of pay, increases, start/end dates, etc. 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chemeClr val="tx1"/>
                </a:solidFill>
              </a:rPr>
              <a:t>Caters to social service agencies (affordable fee structure)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chemeClr val="tx1"/>
                </a:solidFill>
              </a:rPr>
              <a:t>Easy to use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Cons: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Cost for service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Not all employers subscribe to the service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20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z="3600" dirty="0"/>
              <a:t>Cheryl Martin, Moderator</a:t>
            </a:r>
          </a:p>
          <a:p>
            <a:pPr lvl="1"/>
            <a:r>
              <a:rPr lang="en-US" dirty="0"/>
              <a:t>Program Manager, TAACCCT Grants</a:t>
            </a:r>
          </a:p>
          <a:p>
            <a:r>
              <a:rPr lang="en-US" sz="3600" dirty="0"/>
              <a:t>Adria Harris</a:t>
            </a:r>
          </a:p>
          <a:p>
            <a:pPr lvl="1"/>
            <a:r>
              <a:rPr lang="en-US" dirty="0"/>
              <a:t>Project Manager, Washington Integrated Sector Employment (WISE), Renton Technical College</a:t>
            </a:r>
          </a:p>
          <a:p>
            <a:r>
              <a:rPr lang="en-US" sz="3600" dirty="0"/>
              <a:t>Maria Andrade </a:t>
            </a:r>
          </a:p>
          <a:p>
            <a:pPr lvl="1"/>
            <a:r>
              <a:rPr lang="en-US" dirty="0"/>
              <a:t>Project Coordinator, Delgado Community College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 descr="taaccct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69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64499" cy="703544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TAACCCT Learning Network at a Glance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33800862"/>
              </p:ext>
            </p:extLst>
          </p:nvPr>
        </p:nvGraphicFramePr>
        <p:xfrm>
          <a:off x="342900" y="1181100"/>
          <a:ext cx="65913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6934200" y="1600200"/>
            <a:ext cx="1739899" cy="4178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Other Non-Federal Providers of TA and Resources for  TAACCCT Grantees: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Creative Commons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CAST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The Transformative Change Initiative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997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57400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Does the information presented about the revised Source Documentation Toolkit seem like new information to you?</a:t>
            </a:r>
            <a:br>
              <a:rPr lang="en-US" sz="2800" dirty="0">
                <a:latin typeface="Calibri"/>
                <a:ea typeface="Calibri"/>
                <a:cs typeface="Times New Roman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705600" cy="16764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>
                <a:ea typeface="Calibri"/>
                <a:cs typeface="Times New Roman"/>
              </a:rPr>
              <a:t>A) Yes</a:t>
            </a:r>
          </a:p>
          <a:p>
            <a:pPr algn="l">
              <a:spcBef>
                <a:spcPts val="0"/>
              </a:spcBef>
            </a:pPr>
            <a:r>
              <a:rPr lang="en-US" dirty="0">
                <a:ea typeface="Calibri"/>
                <a:cs typeface="Times New Roman"/>
              </a:rPr>
              <a:t>B) Sort of</a:t>
            </a:r>
          </a:p>
          <a:p>
            <a:pPr algn="l">
              <a:spcBef>
                <a:spcPts val="0"/>
              </a:spcBef>
            </a:pPr>
            <a:r>
              <a:rPr lang="en-US" dirty="0">
                <a:ea typeface="Calibri"/>
                <a:cs typeface="Times New Roman"/>
              </a:rPr>
              <a:t>C) No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914400"/>
            <a:ext cx="7467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3200" dirty="0">
                <a:latin typeface="Calibri"/>
                <a:ea typeface="Calibri"/>
                <a:cs typeface="Times New Roman"/>
              </a:rPr>
              <a:t>Poll Question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2749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752600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Will the clarification to the Source Documentation Toolkit be helpful to you? </a:t>
            </a:r>
            <a:br>
              <a:rPr lang="en-US" sz="2800" dirty="0">
                <a:latin typeface="Calibri"/>
                <a:ea typeface="Calibri"/>
                <a:cs typeface="Times New Roman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52800"/>
            <a:ext cx="6705600" cy="1828800"/>
          </a:xfrm>
        </p:spPr>
        <p:txBody>
          <a:bodyPr/>
          <a:lstStyle/>
          <a:p>
            <a:pPr marL="514350" indent="-514350" algn="l">
              <a:spcBef>
                <a:spcPts val="0"/>
              </a:spcBef>
              <a:buAutoNum type="alphaUcParenR"/>
            </a:pPr>
            <a:r>
              <a:rPr lang="en-US" dirty="0">
                <a:ea typeface="Calibri"/>
                <a:cs typeface="Times New Roman"/>
              </a:rPr>
              <a:t>Very Much</a:t>
            </a:r>
          </a:p>
          <a:p>
            <a:pPr marL="514350" indent="-514350" algn="l">
              <a:spcBef>
                <a:spcPts val="0"/>
              </a:spcBef>
              <a:buAutoNum type="alphaUcParenR"/>
            </a:pPr>
            <a:r>
              <a:rPr lang="en-US" dirty="0">
                <a:ea typeface="Calibri"/>
                <a:cs typeface="Times New Roman"/>
              </a:rPr>
              <a:t>Somewhat</a:t>
            </a:r>
          </a:p>
          <a:p>
            <a:pPr marL="514350" indent="-514350" algn="l">
              <a:spcBef>
                <a:spcPts val="0"/>
              </a:spcBef>
              <a:buAutoNum type="alphaUcParenR"/>
            </a:pPr>
            <a:r>
              <a:rPr lang="en-US" dirty="0">
                <a:ea typeface="Calibri"/>
                <a:cs typeface="Times New Roman"/>
              </a:rPr>
              <a:t>Not Helpful</a:t>
            </a:r>
          </a:p>
          <a:p>
            <a:pPr marL="514350" indent="-514350" algn="l">
              <a:spcBef>
                <a:spcPts val="0"/>
              </a:spcBef>
              <a:buAutoNum type="alphaUcParenR"/>
            </a:pPr>
            <a:r>
              <a:rPr lang="en-US" dirty="0"/>
              <a:t>Not Sure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914400"/>
            <a:ext cx="7467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3200" dirty="0">
                <a:latin typeface="Calibri"/>
                <a:ea typeface="Calibri"/>
                <a:cs typeface="Times New Roman"/>
              </a:rPr>
              <a:t>Poll Question 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1917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9906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9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Questions?</a:t>
            </a:r>
            <a:br>
              <a:rPr lang="en-US" sz="9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2" descr="C:\Users\milstead.kristen\AppData\Local\Microsoft\Windows\Temporary Internet Files\Content.IE5\H3TM7XWN\question_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181600" cy="303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344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UPCOMING WEBINARS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en-US" sz="4000" i="1" dirty="0">
                <a:solidFill>
                  <a:srgbClr val="FF0000"/>
                </a:solidFill>
              </a:rPr>
              <a:t>Next Month’s TAACCCT Performance Reporting Q&amp;A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en-US" sz="4000" i="1" dirty="0">
                <a:solidFill>
                  <a:srgbClr val="4F81BD">
                    <a:lumMod val="50000"/>
                  </a:srgbClr>
                </a:solidFill>
              </a:rPr>
              <a:t>July  27, 2016   4:00 pm EST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en-US" sz="4000" i="1" dirty="0">
              <a:solidFill>
                <a:srgbClr val="4F81BD">
                  <a:lumMod val="50000"/>
                </a:srgbClr>
              </a:solidFill>
            </a:endParaRPr>
          </a:p>
          <a:p>
            <a:pPr marL="0" indent="0" algn="ctr">
              <a:buNone/>
            </a:pPr>
            <a:r>
              <a:rPr lang="en-US" dirty="0"/>
              <a:t>Send performance-related questions to the TAACCCT mailbox (</a:t>
            </a:r>
            <a:r>
              <a:rPr lang="en-US" dirty="0">
                <a:solidFill>
                  <a:srgbClr val="0070C0"/>
                </a:solidFill>
              </a:rPr>
              <a:t>taaccct@dol.gov</a:t>
            </a:r>
            <a:r>
              <a:rPr lang="en-US" dirty="0"/>
              <a:t>) by </a:t>
            </a:r>
            <a:r>
              <a:rPr lang="en-US" u="sng" dirty="0"/>
              <a:t>July 22</a:t>
            </a:r>
            <a:r>
              <a:rPr lang="en-US" dirty="0"/>
              <a:t>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 up for the TAACCCT Weekly Digest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9345"/>
            <a:ext cx="5791200" cy="502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78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Cheryl Martin, Moderator</a:t>
            </a:r>
          </a:p>
          <a:p>
            <a:pPr lvl="1"/>
            <a:r>
              <a:rPr lang="en-US" dirty="0"/>
              <a:t>Program Manager, TAACCCT Grants</a:t>
            </a:r>
          </a:p>
          <a:p>
            <a:r>
              <a:rPr lang="en-US" sz="3600" dirty="0"/>
              <a:t>Adria Harris, Presenter</a:t>
            </a:r>
          </a:p>
          <a:p>
            <a:pPr lvl="1"/>
            <a:r>
              <a:rPr lang="en-US" dirty="0"/>
              <a:t>Project Manager, Washington Integrated Sector Employment (WISE), Renton Technical College</a:t>
            </a:r>
          </a:p>
          <a:p>
            <a:r>
              <a:rPr lang="en-US" sz="3600" dirty="0"/>
              <a:t>Maria Andrade, Presenter</a:t>
            </a:r>
          </a:p>
          <a:p>
            <a:pPr lvl="1"/>
            <a:r>
              <a:rPr lang="en-US" dirty="0"/>
              <a:t>Project Coordinator, Delgado Community College </a:t>
            </a:r>
          </a:p>
          <a:p>
            <a:endParaRPr lang="en-US" dirty="0"/>
          </a:p>
          <a:p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8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3200" dirty="0"/>
              <a:t>REVISED Source Documentation Toolkit- Chery Martin</a:t>
            </a:r>
          </a:p>
          <a:p>
            <a:endParaRPr lang="en-US" sz="1600" dirty="0"/>
          </a:p>
          <a:p>
            <a:r>
              <a:rPr lang="en-US" sz="3200" dirty="0"/>
              <a:t>Washington Integrated Sector Employment (WISE) - Adria Harris</a:t>
            </a:r>
          </a:p>
          <a:p>
            <a:endParaRPr lang="en-US" sz="1600" dirty="0"/>
          </a:p>
          <a:p>
            <a:r>
              <a:rPr lang="en-US" sz="3200" dirty="0"/>
              <a:t>Delgado Community College – Maria Andrade</a:t>
            </a:r>
          </a:p>
          <a:p>
            <a:endParaRPr lang="en-US" sz="1600" dirty="0"/>
          </a:p>
          <a:p>
            <a:r>
              <a:rPr lang="en-US" sz="3200" dirty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0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Source Documentation Toolkit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Clarification of TAACCCT Policy on Alternatives to Administrative Data, aligned with TEGL 17-05</a:t>
            </a:r>
          </a:p>
          <a:p>
            <a:pPr lvl="1"/>
            <a:r>
              <a:rPr lang="en-US" dirty="0"/>
              <a:t>On TLN COP at </a:t>
            </a:r>
            <a:r>
              <a:rPr lang="en-US" dirty="0">
                <a:hlinkClick r:id="rId2"/>
              </a:rPr>
              <a:t>https://taaccct.workforcegps.org/resources/2016/04/15/01/48/TAACCCT_Reporting_Source_Documentation_Toolkit</a:t>
            </a:r>
            <a:endParaRPr lang="en-US" dirty="0"/>
          </a:p>
          <a:p>
            <a:r>
              <a:rPr lang="en-US" dirty="0"/>
              <a:t>Allowable Sources now specified in Revised Toolkit</a:t>
            </a:r>
          </a:p>
          <a:p>
            <a:pPr lvl="1"/>
            <a:r>
              <a:rPr lang="en-US" dirty="0"/>
              <a:t>Pay stubs</a:t>
            </a:r>
          </a:p>
          <a:p>
            <a:pPr lvl="1"/>
            <a:r>
              <a:rPr lang="en-US" dirty="0"/>
              <a:t>Employer verification</a:t>
            </a:r>
          </a:p>
          <a:p>
            <a:pPr lvl="1"/>
            <a:r>
              <a:rPr lang="en-US" dirty="0"/>
              <a:t>Case management notes </a:t>
            </a:r>
          </a:p>
          <a:p>
            <a:pPr lvl="1"/>
            <a:r>
              <a:rPr lang="en-US" dirty="0"/>
              <a:t>Automated data base systems </a:t>
            </a:r>
          </a:p>
          <a:p>
            <a:pPr lvl="1"/>
            <a:r>
              <a:rPr lang="en-US" dirty="0"/>
              <a:t>One-Stop operating systems’ administrative records</a:t>
            </a:r>
          </a:p>
          <a:p>
            <a:pPr lvl="1"/>
            <a:r>
              <a:rPr lang="en-US" dirty="0"/>
              <a:t>Surveys of participants </a:t>
            </a:r>
          </a:p>
          <a:p>
            <a:pPr lvl="1"/>
            <a:r>
              <a:rPr lang="en-US" dirty="0"/>
              <a:t>Contacts with employers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8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Source Documentation Toolkit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Alignment with ETA TEGL 17-05</a:t>
            </a:r>
          </a:p>
          <a:p>
            <a:pPr lvl="1"/>
            <a:r>
              <a:rPr lang="en-US" dirty="0">
                <a:hlinkClick r:id="rId2"/>
              </a:rPr>
              <a:t>http://wdr.doleta.gov/directives/corr_doc.cfm?DOCN=2195</a:t>
            </a:r>
            <a:endParaRPr lang="en-US" dirty="0"/>
          </a:p>
          <a:p>
            <a:r>
              <a:rPr lang="en-US" dirty="0"/>
              <a:t>Language from TEGL 17-O5</a:t>
            </a:r>
          </a:p>
          <a:p>
            <a:pPr lvl="1"/>
            <a:r>
              <a:rPr lang="en-US" dirty="0"/>
              <a:t>“For Grantees that do not have access to wage records, supplemental sources of data will be permitted as an interim means of reporting on the earnings measure …”</a:t>
            </a:r>
          </a:p>
          <a:p>
            <a:pPr lvl="1"/>
            <a:r>
              <a:rPr lang="en-US" dirty="0"/>
              <a:t>“All supplemental data and methods must be documented and are subject to audit.”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6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 Documentation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Things to Note</a:t>
            </a:r>
          </a:p>
          <a:p>
            <a:pPr lvl="1"/>
            <a:r>
              <a:rPr lang="en-US" dirty="0"/>
              <a:t>Wage Records should still be the primary source (if possible)</a:t>
            </a:r>
          </a:p>
          <a:p>
            <a:pPr lvl="1"/>
            <a:r>
              <a:rPr lang="en-US" dirty="0"/>
              <a:t>Supplemental sources of information can be used in combination with or in addition to wage record data </a:t>
            </a:r>
          </a:p>
          <a:p>
            <a:pPr lvl="1"/>
            <a:r>
              <a:rPr lang="en-US" dirty="0"/>
              <a:t>Document, Document, Document</a:t>
            </a:r>
          </a:p>
          <a:p>
            <a:r>
              <a:rPr lang="en-US" dirty="0"/>
              <a:t>Questions on this? </a:t>
            </a:r>
          </a:p>
          <a:p>
            <a:pPr lvl="1"/>
            <a:r>
              <a:rPr lang="en-US" dirty="0"/>
              <a:t>After the two grantees speak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Adria Harris</a:t>
            </a:r>
          </a:p>
          <a:p>
            <a:pPr marL="0" indent="0">
              <a:buNone/>
            </a:pPr>
            <a:r>
              <a:rPr lang="en-US" dirty="0"/>
              <a:t>	Project Manager</a:t>
            </a:r>
          </a:p>
          <a:p>
            <a:pPr marL="0" indent="0">
              <a:buNone/>
            </a:pPr>
            <a:r>
              <a:rPr lang="en-US" dirty="0"/>
              <a:t>	Renton Technical College </a:t>
            </a:r>
          </a:p>
          <a:p>
            <a:pPr marL="0" indent="0">
              <a:buNone/>
            </a:pPr>
            <a:r>
              <a:rPr lang="en-US" dirty="0"/>
              <a:t>	Washington Integrated Sector Employment 	(WISE)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98B-9354-4BDC-81F6-7B5AFC5C65F7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5788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09" y="533400"/>
            <a:ext cx="52308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0936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racking TAACCCT Employment Outcomes: Alternative Strategie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TAACCCT Learning Network at a Glance&amp;quot;&quot;/&gt;&lt;property id=&quot;20307&quot; value=&quot;259&quot;/&gt;&lt;/object&gt;&lt;object type=&quot;3&quot; unique_id=&quot;10005&quot;&gt;&lt;property id=&quot;20148&quot; value=&quot;5&quot;/&gt;&lt;property id=&quot;20300&quot; value=&quot;Slide 3 - &amp;quot;Sign up for the TAACCCT Weekly Digest&amp;quot;&quot;/&gt;&lt;property id=&quot;20307&quot; value=&quot;260&quot;/&gt;&lt;/object&gt;&lt;object type=&quot;3&quot; unique_id=&quot;10006&quot;&gt;&lt;property id=&quot;20148&quot; value=&quot;5&quot;/&gt;&lt;property id=&quot;20300&quot; value=&quot;Slide 4 - &amp;quot;Presenters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Agenda&amp;quot;&quot;/&gt;&lt;property id=&quot;20307&quot; value=&quot;263&quot;/&gt;&lt;/object&gt;&lt;object type=&quot;3&quot; unique_id=&quot;10008&quot;&gt;&lt;property id=&quot;20148&quot; value=&quot;5&quot;/&gt;&lt;property id=&quot;20300&quot; value=&quot;Slide 6 - &amp;quot; Source Documentation Toolkit &amp;quot;&quot;/&gt;&lt;property id=&quot;20307&quot; value=&quot;264&quot;/&gt;&lt;/object&gt;&lt;object type=&quot;3&quot; unique_id=&quot;10009&quot;&gt;&lt;property id=&quot;20148&quot; value=&quot;5&quot;/&gt;&lt;property id=&quot;20300&quot; value=&quot;Slide 7 - &amp;quot; Source Documentation Toolkit &amp;quot;&quot;/&gt;&lt;property id=&quot;20307&quot; value=&quot;267&quot;/&gt;&lt;/object&gt;&lt;object type=&quot;3&quot; unique_id=&quot;10010&quot;&gt;&lt;property id=&quot;20148&quot; value=&quot;5&quot;/&gt;&lt;property id=&quot;20300&quot; value=&quot;Slide 8 - &amp;quot;Source Documentation Toolkit&amp;quot;&quot;/&gt;&lt;property id=&quot;20307&quot; value=&quot;275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 - &amp;quot;Delgado Community College&amp;quot;&quot;/&gt;&lt;property id=&quot;20307&quot; value=&quot;266&quot;/&gt;&lt;/object&gt;&lt;object type=&quot;3&quot; unique_id=&quot;10015&quot;&gt;&lt;property id=&quot;20148&quot; value=&quot;5&quot;/&gt;&lt;property id=&quot;20300&quot; value=&quot;Slide 13 - &amp;quot;Employment Verification&amp;quot;&quot;/&gt;&lt;property id=&quot;20307&quot; value=&quot;276&quot;/&gt;&lt;/object&gt;&lt;object type=&quot;3&quot; unique_id=&quot;10016&quot;&gt;&lt;property id=&quot;20148&quot; value=&quot;5&quot;/&gt;&lt;property id=&quot;20300&quot; value=&quot;Slide 14 - &amp;quot;Authorization to Disclose Information&amp;quot;&quot;/&gt;&lt;property id=&quot;20307&quot; value=&quot;277&quot;/&gt;&lt;/object&gt;&lt;object type=&quot;3&quot; unique_id=&quot;10017&quot;&gt;&lt;property id=&quot;20148&quot; value=&quot;5&quot;/&gt;&lt;property id=&quot;20300&quot; value=&quot;Slide 15 - &amp;quot;Student’s Authorization for Employer Verification&amp;quot;&quot;/&gt;&lt;property id=&quot;20307&quot; value=&quot;278&quot;/&gt;&lt;/object&gt;&lt;object type=&quot;3&quot; unique_id=&quot;10018&quot;&gt;&lt;property id=&quot;20148&quot; value=&quot;5&quot;/&gt;&lt;property id=&quot;20300&quot; value=&quot;Slide 16 - &amp;quot;Employer Verification Form&amp;quot;&quot;/&gt;&lt;property id=&quot;20307&quot; value=&quot;279&quot;/&gt;&lt;/object&gt;&lt;object type=&quot;3&quot; unique_id=&quot;10019&quot;&gt;&lt;property id=&quot;20148&quot; value=&quot;5&quot;/&gt;&lt;property id=&quot;20300&quot; value=&quot;Slide 17 - &amp;quot;The Work Number&amp;quot;&quot;/&gt;&lt;property id=&quot;20307&quot; value=&quot;280&quot;/&gt;&lt;/object&gt;&lt;object type=&quot;3&quot; unique_id=&quot;10020&quot;&gt;&lt;property id=&quot;20148&quot; value=&quot;5&quot;/&gt;&lt;property id=&quot;20300&quot; value=&quot;Slide 18 - &amp;quot;The Work Number&amp;quot;&quot;/&gt;&lt;property id=&quot;20307&quot; value=&quot;281&quot;/&gt;&lt;/object&gt;&lt;object type=&quot;3&quot; unique_id=&quot;10021&quot;&gt;&lt;property id=&quot;20148&quot; value=&quot;5&quot;/&gt;&lt;property id=&quot;20300&quot; value=&quot;Slide 19 - &amp;quot;Q&amp;amp;A&amp;quot;&quot;/&gt;&lt;property id=&quot;20307&quot; value=&quot;271&quot;/&gt;&lt;/object&gt;&lt;object type=&quot;3&quot; unique_id=&quot;10022&quot;&gt;&lt;property id=&quot;20148&quot; value=&quot;5&quot;/&gt;&lt;property id=&quot;20300&quot; value=&quot;Slide 20 - &amp;quot;Does the information presented about the revised Source Documentation Toolkit seem like new information to you? &amp;quot;&quot;/&gt;&lt;property id=&quot;20307&quot; value=&quot;273&quot;/&gt;&lt;/object&gt;&lt;object type=&quot;3&quot; unique_id=&quot;10023&quot;&gt;&lt;property id=&quot;20148&quot; value=&quot;5&quot;/&gt;&lt;property id=&quot;20300&quot; value=&quot;Slide 21 - &amp;quot;Will the clarification to the Source Documentation Toolkit be helpful to you?  &amp;quot;&quot;/&gt;&lt;property id=&quot;20307&quot; value=&quot;274&quot;/&gt;&lt;/object&gt;&lt;object type=&quot;3&quot; unique_id=&quot;10024&quot;&gt;&lt;property id=&quot;20148&quot; value=&quot;5&quot;/&gt;&lt;property id=&quot;20300&quot; value=&quot;Slide 22 - &amp;quot;Questions? &amp;quot;&quot;/&gt;&lt;property id=&quot;20307&quot; value=&quot;261&quot;/&gt;&lt;/object&gt;&lt;object type=&quot;3&quot; unique_id=&quot;10025&quot;&gt;&lt;property id=&quot;20148&quot; value=&quot;5&quot;/&gt;&lt;property id=&quot;20300&quot; value=&quot;Slide 23 - &amp;quot;UPCOMING WEBINARS&amp;quot;&quot;/&gt;&lt;property id=&quot;20307&quot; value=&quot;262&quot;/&gt;&lt;/object&gt;&lt;/object&gt;&lt;object type=&quot;8&quot; unique_id=&quot;1005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839</Words>
  <Application>Microsoft Office PowerPoint</Application>
  <PresentationFormat>On-screen Show (4:3)</PresentationFormat>
  <Paragraphs>163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Franklin Gothic Demi</vt:lpstr>
      <vt:lpstr>Times New Roman</vt:lpstr>
      <vt:lpstr>Office Theme</vt:lpstr>
      <vt:lpstr>Tracking TAACCCT Employment Outcomes: Alternative Strategies</vt:lpstr>
      <vt:lpstr>TAACCCT Learning Network at a Glance</vt:lpstr>
      <vt:lpstr>Sign up for the TAACCCT Weekly Digest</vt:lpstr>
      <vt:lpstr>Presenters</vt:lpstr>
      <vt:lpstr>Agenda</vt:lpstr>
      <vt:lpstr> Source Documentation Toolkit </vt:lpstr>
      <vt:lpstr> Source Documentation Toolkit </vt:lpstr>
      <vt:lpstr>Source Documentation Toolkit</vt:lpstr>
      <vt:lpstr>PowerPoint Presentation</vt:lpstr>
      <vt:lpstr>PowerPoint Presentation</vt:lpstr>
      <vt:lpstr>PowerPoint Presentation</vt:lpstr>
      <vt:lpstr>Delgado Community College</vt:lpstr>
      <vt:lpstr>Employment Verification</vt:lpstr>
      <vt:lpstr>Authorization to Disclose Information</vt:lpstr>
      <vt:lpstr>Student’s Authorization for Employer Verification</vt:lpstr>
      <vt:lpstr>Employer Verification Form</vt:lpstr>
      <vt:lpstr>The Work Number</vt:lpstr>
      <vt:lpstr>The Work Number</vt:lpstr>
      <vt:lpstr>Q&amp;A</vt:lpstr>
      <vt:lpstr>Does the information presented about the revised Source Documentation Toolkit seem like new information to you? </vt:lpstr>
      <vt:lpstr>Will the clarification to the Source Documentation Toolkit be helpful to you?  </vt:lpstr>
      <vt:lpstr>Questions? </vt:lpstr>
      <vt:lpstr>UPCOMING WEBINARS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TAACCCT Performance Reporting Q&amp;A</dc:title>
  <dc:creator>Scott Estrada</dc:creator>
  <cp:lastModifiedBy>Laura Casertano</cp:lastModifiedBy>
  <cp:revision>52</cp:revision>
  <cp:lastPrinted>2016-06-29T15:46:09Z</cp:lastPrinted>
  <dcterms:created xsi:type="dcterms:W3CDTF">2016-06-22T16:40:34Z</dcterms:created>
  <dcterms:modified xsi:type="dcterms:W3CDTF">2016-06-30T15:57:07Z</dcterms:modified>
</cp:coreProperties>
</file>