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763" r:id="rId2"/>
    <p:sldMasterId id="2147483751" r:id="rId3"/>
    <p:sldMasterId id="2147483739" r:id="rId4"/>
    <p:sldMasterId id="2147483775" r:id="rId5"/>
  </p:sldMasterIdLst>
  <p:notesMasterIdLst>
    <p:notesMasterId r:id="rId35"/>
  </p:notesMasterIdLst>
  <p:handoutMasterIdLst>
    <p:handoutMasterId r:id="rId36"/>
  </p:handoutMasterIdLst>
  <p:sldIdLst>
    <p:sldId id="506" r:id="rId6"/>
    <p:sldId id="698" r:id="rId7"/>
    <p:sldId id="654" r:id="rId8"/>
    <p:sldId id="655" r:id="rId9"/>
    <p:sldId id="657" r:id="rId10"/>
    <p:sldId id="658" r:id="rId11"/>
    <p:sldId id="661" r:id="rId12"/>
    <p:sldId id="662" r:id="rId13"/>
    <p:sldId id="663" r:id="rId14"/>
    <p:sldId id="664" r:id="rId15"/>
    <p:sldId id="693" r:id="rId16"/>
    <p:sldId id="700" r:id="rId17"/>
    <p:sldId id="701" r:id="rId18"/>
    <p:sldId id="660" r:id="rId19"/>
    <p:sldId id="697" r:id="rId20"/>
    <p:sldId id="668" r:id="rId21"/>
    <p:sldId id="666" r:id="rId22"/>
    <p:sldId id="696" r:id="rId23"/>
    <p:sldId id="670" r:id="rId24"/>
    <p:sldId id="678" r:id="rId25"/>
    <p:sldId id="680" r:id="rId26"/>
    <p:sldId id="679" r:id="rId27"/>
    <p:sldId id="699" r:id="rId28"/>
    <p:sldId id="682" r:id="rId29"/>
    <p:sldId id="685" r:id="rId30"/>
    <p:sldId id="686" r:id="rId31"/>
    <p:sldId id="688" r:id="rId32"/>
    <p:sldId id="689" r:id="rId33"/>
    <p:sldId id="690" r:id="rId34"/>
  </p:sldIdLst>
  <p:sldSz cx="9144000" cy="6858000" type="screen4x3"/>
  <p:notesSz cx="7023100" cy="93091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0A5"/>
    <a:srgbClr val="FFFFFF"/>
    <a:srgbClr val="8D7C35"/>
    <a:srgbClr val="7BCAC6"/>
    <a:srgbClr val="FF3AC6"/>
    <a:srgbClr val="E64F1C"/>
    <a:srgbClr val="FFCC66"/>
    <a:srgbClr val="D9C068"/>
    <a:srgbClr val="17A292"/>
    <a:srgbClr val="6DB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47" autoAdjust="0"/>
    <p:restoredTop sz="79517" autoAdjust="0"/>
  </p:normalViewPr>
  <p:slideViewPr>
    <p:cSldViewPr snapToGrid="0" snapToObjects="1" showGuides="1">
      <p:cViewPr varScale="1">
        <p:scale>
          <a:sx n="57" d="100"/>
          <a:sy n="57" d="100"/>
        </p:scale>
        <p:origin x="159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87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4776"/>
    </p:cViewPr>
  </p:sorterViewPr>
  <p:notesViewPr>
    <p:cSldViewPr snapToGrid="0" snapToObjects="1">
      <p:cViewPr>
        <p:scale>
          <a:sx n="148" d="100"/>
          <a:sy n="148" d="100"/>
        </p:scale>
        <p:origin x="-642" y="2364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1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300"/>
            </a:lvl1pPr>
          </a:lstStyle>
          <a:p>
            <a:fld id="{A8B1F2D5-84CF-1246-BDE0-7B5B4BB1FE20}" type="datetimeFigureOut">
              <a:rPr lang="en-US" smtClean="0"/>
              <a:t>3/2/2016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1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300"/>
            </a:lvl1pPr>
          </a:lstStyle>
          <a:p>
            <a:fld id="{7867839F-2FF2-6C47-903D-6B6935B0C2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7002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1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300"/>
            </a:lvl1pPr>
          </a:lstStyle>
          <a:p>
            <a:fld id="{311A5B51-FB57-2446-8DBE-8809C9183E35}" type="datetimeFigureOut">
              <a:rPr lang="en-US" smtClean="0"/>
              <a:t>3/2/2016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1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300"/>
            </a:lvl1pPr>
          </a:lstStyle>
          <a:p>
            <a:fld id="{42013C22-2D79-E94B-83B7-3A4164C563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8292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817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394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458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458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4584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852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458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557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986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10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986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317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87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85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9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417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118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13C22-2D79-E94B-83B7-3A4164C563D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724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4F812-9FAC-4569-A079-8A4B2F8A0B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32179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8A161-57AA-427F-B703-8E1C6DC167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6710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7B953-A56B-4940-A165-124C33450F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2334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6015-26C7-4225-9BEC-AFE3B7A58EA8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CCDA8-2536-49B4-9CD3-CFA6013B15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160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38284-B028-4ECD-B034-06CBB04E5D77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CCDA8-2536-49B4-9CD3-CFA6013B15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574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5C8B8-7415-4871-80B6-0E9351BC5DA5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CCDA8-2536-49B4-9CD3-CFA6013B15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714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A0E6F-57E8-4D08-A346-14C653D51974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CCDA8-2536-49B4-9CD3-CFA6013B15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999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197B2-23C5-4450-9E63-AC22E2FA122D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CCDA8-2536-49B4-9CD3-CFA6013B15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075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DD70F-94E4-46C3-B473-11C43DFB1F77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CCDA8-2536-49B4-9CD3-CFA6013B15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853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5BBFD-58AD-4450-974A-89C2EE93CEE9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CCDA8-2536-49B4-9CD3-CFA6013B15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999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8298-60A1-417B-8729-967B0E0AB793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CCDA8-2536-49B4-9CD3-CFA6013B15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6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Kartika" panose="02020503030404060203" pitchFamily="18" charset="0"/>
                <a:cs typeface="Kartika" panose="020205030304040602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1DD90-9AE1-4028-85BE-8511FA9BAA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894" y="6209532"/>
            <a:ext cx="1322873" cy="64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278298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14537-AE8A-4B82-8407-CEF9353AA67F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CCDA8-2536-49B4-9CD3-CFA6013B15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505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D651-AE6F-4E38-B7E2-FF71BCB75F18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CCDA8-2536-49B4-9CD3-CFA6013B15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999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EA079-F277-4DE5-A6E9-F14F7DC0873A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CCDA8-2536-49B4-9CD3-CFA6013B15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58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CF899-E285-4115-BD31-2B575BFA71CA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201-77CD-4675-863D-D798FEFBB2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812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9B3C7-33EB-41C8-BE60-4CBA142C5CA3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201-77CD-4675-863D-D798FEFBB2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19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79240-804C-4220-AA7D-CFEDA6976D4B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201-77CD-4675-863D-D798FEFBB2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764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47D0-DD1C-4618-A5B0-2C445872FDE2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201-77CD-4675-863D-D798FEFBB2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696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28E03-3D8F-4B1E-B320-6F7052B819C5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201-77CD-4675-863D-D798FEFBB2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03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35319-18B1-4DDA-A7A0-869C7E00B75D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201-77CD-4675-863D-D798FEFBB2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997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D3D3-949A-4CFA-B16B-028487F5E375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201-77CD-4675-863D-D798FEFBB2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232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83766-688E-4442-9C86-8C6B29EAA7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91642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C6CBC-E124-4B0A-9A29-65B8D16B8EAD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201-77CD-4675-863D-D798FEFBB2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92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BE7F-E6A0-4D2C-8E53-1829B45DC1DD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201-77CD-4675-863D-D798FEFBB2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287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357E6-AE6C-4C2D-97E2-4350E38FC52F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201-77CD-4675-863D-D798FEFBB2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088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FDA47-800D-415A-A10C-419C61A7D452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201-77CD-4675-863D-D798FEFBB2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226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CA4C8-2BD8-485D-AA64-F834C28DCF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19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171EF-D8EF-4E27-B77A-0D8B51EA19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5413-A343-4DFE-A67D-E9CC771C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2015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F24AB-9C43-4090-BC35-BD06E5F766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5413-A343-4DFE-A67D-E9CC771C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355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8506-A344-4746-B126-A520C8A406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5413-A343-4DFE-A67D-E9CC771C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893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B6B77-2E99-4DAB-9B5E-D30934D085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5413-A343-4DFE-A67D-E9CC771C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023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FF4E-D21A-4C7B-9B49-14B31A8CE9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5413-A343-4DFE-A67D-E9CC771C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26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4D80-5B9C-463F-8482-D7C349D04E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1780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52543-3AA2-4BC9-8633-FD0778884F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5413-A343-4DFE-A67D-E9CC771C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57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518B3-D8E2-4830-A1D5-AAB52F5A34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5413-A343-4DFE-A67D-E9CC771C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6400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6998B-5EB0-43FB-9692-9DE7CC3F9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5413-A343-4DFE-A67D-E9CC771C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79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2114F-A635-4603-9169-4B0EBE61D6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5413-A343-4DFE-A67D-E9CC771C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17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322F0-A9AC-48E6-A260-17054BF3EA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B5413-A343-4DFE-A67D-E9CC771CEB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82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9439-1E1C-4B2D-AC67-776EB5E54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FB0B4-463B-4B2C-B1CC-C62E162C4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2539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9439-1E1C-4B2D-AC67-776EB5E54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FB0B4-463B-4B2C-B1CC-C62E162C4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268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9439-1E1C-4B2D-AC67-776EB5E54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FB0B4-463B-4B2C-B1CC-C62E162C4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345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9439-1E1C-4B2D-AC67-776EB5E54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FB0B4-463B-4B2C-B1CC-C62E162C4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27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9439-1E1C-4B2D-AC67-776EB5E54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FB0B4-463B-4B2C-B1CC-C62E162C4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0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ln>
            <a:solidFill>
              <a:schemeClr val="accent1"/>
            </a:solidFill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8C869-4094-471E-A6FF-76A79C3200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42961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9439-1E1C-4B2D-AC67-776EB5E54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FB0B4-463B-4B2C-B1CC-C62E162C4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710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9439-1E1C-4B2D-AC67-776EB5E54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FB0B4-463B-4B2C-B1CC-C62E162C4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616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9439-1E1C-4B2D-AC67-776EB5E54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FB0B4-463B-4B2C-B1CC-C62E162C4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669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9439-1E1C-4B2D-AC67-776EB5E54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FB0B4-463B-4B2C-B1CC-C62E162C4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136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9439-1E1C-4B2D-AC67-776EB5E54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FB0B4-463B-4B2C-B1CC-C62E162C4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400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69439-1E1C-4B2D-AC67-776EB5E54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FB0B4-463B-4B2C-B1CC-C62E162C4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9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40DD7-BB27-4411-9EC3-F931A409D6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0258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894" y="6209532"/>
            <a:ext cx="1322873" cy="64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76561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E3046-9C35-4EA9-B369-27A5354366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9442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F6932-EA82-47F4-99E0-5E4088971B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39908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B3AA52-1D18-4E7B-B24E-1E4D2020AC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prstClr val="black">
                    <a:tint val="75000"/>
                  </a:prstClr>
                </a:solidFill>
              </a:rPr>
              <a:t>Module 3 - Beta Version 1.0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25" y="6395286"/>
            <a:ext cx="1857487" cy="3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0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 spd="slow">
    <p:wip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0" i="0" u="none" kern="1200">
          <a:solidFill>
            <a:schemeClr val="tx1"/>
          </a:solidFill>
          <a:latin typeface="Kartika" panose="02020503030404060203" pitchFamily="18" charset="0"/>
          <a:ea typeface="+mj-ea"/>
          <a:cs typeface="Kartika" panose="02020503030404060203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CD857-4810-4E9F-A0FC-8A3DD0D5604E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CCDA8-2536-49B4-9CD3-CFA6013B15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034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22CAC-EAC6-4D1B-AE03-BE74C06B4A7A}" type="datetime1">
              <a:rPr lang="en-US" smtClean="0"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Module 3 - Beta Version 1.0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F6201-77CD-4675-863D-D798FEFBB2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8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A84DBDF-CBED-4670-A4B3-563564029532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t>3/2/2016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>
                    <a:tint val="75000"/>
                  </a:prstClr>
                </a:solidFill>
                <a:cs typeface="Arial" charset="0"/>
              </a:rPr>
              <a:t>Module 3 - Beta Version 1.0</a:t>
            </a:r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pic>
        <p:nvPicPr>
          <p:cNvPr id="9" name="Picture 8" descr="cid:image002.jpg@01D05CF0.6CFED1D0"/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6324600"/>
            <a:ext cx="2514600" cy="46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904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DF69439-1E1C-4B2D-AC67-776EB5E546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1BFB0B4-463B-4B2C-B1CC-C62E162C4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1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6.jpe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1.jp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646019"/>
            <a:ext cx="916141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LEADER 2016</a:t>
            </a:r>
            <a:b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Strategic Vision and Engagement Strategy Session</a:t>
            </a:r>
          </a:p>
          <a:p>
            <a:pPr algn="ctr"/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eader of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xcellence in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pprenticeship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evelopment,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ducation and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esearch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418" y="5617029"/>
            <a:ext cx="9144000" cy="124097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17418" y="0"/>
            <a:ext cx="9144000" cy="1240971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" y="4215954"/>
            <a:ext cx="9178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March 2, 2016</a:t>
            </a:r>
          </a:p>
        </p:txBody>
      </p:sp>
      <p:pic>
        <p:nvPicPr>
          <p:cNvPr id="1028" name="Picture 4" descr="AppUSA  DOL_logo col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627691"/>
            <a:ext cx="5208814" cy="95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733" y="4615090"/>
            <a:ext cx="186537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086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Strengthening the LEADER network moving forward.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438088"/>
            <a:ext cx="9144000" cy="493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497" y="2324071"/>
            <a:ext cx="3624943" cy="33092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1497" y="2514600"/>
            <a:ext cx="3624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LEADER Web Portal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8456" y="3174831"/>
            <a:ext cx="3282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DOL is considering developing a portal for LEADERs to collaborate virtually.  In 2016, DOL plans to launch the portal – stay tuned!  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40728" y="2324071"/>
            <a:ext cx="3624943" cy="330920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40727" y="2405390"/>
            <a:ext cx="3624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Conference Calls with Sector Groups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40728" y="3359497"/>
            <a:ext cx="3624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Office of Apprenticeship hosting calls with Sectors of Excellence in Apprenticeship (SEAs)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LEADERs. </a:t>
            </a:r>
          </a:p>
        </p:txBody>
      </p:sp>
    </p:spTree>
    <p:extLst>
      <p:ext uri="{BB962C8B-B14F-4D97-AF65-F5344CB8AC3E}">
        <p14:creationId xmlns:p14="http://schemas.microsoft.com/office/powerpoint/2010/main" val="151826958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Updates from LEADERs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927274"/>
            <a:ext cx="9144000" cy="4092526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059936" y="3215088"/>
            <a:ext cx="5084064" cy="26105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Nestle</a:t>
            </a:r>
          </a:p>
          <a:p>
            <a:pPr marL="0" indent="0">
              <a:buFont typeface="Wingdings 2" pitchFamily="18" charset="2"/>
              <a:buNone/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Director, </a:t>
            </a:r>
            <a:b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Government Relations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1927274"/>
            <a:ext cx="9144000" cy="778178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</p:spPr>
        <p:txBody>
          <a:bodyPr vert="horz" lIns="91440" tIns="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Nicole Collier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6464" y="2899586"/>
            <a:ext cx="1947672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718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Updates from LEADERs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927274"/>
            <a:ext cx="9144000" cy="4092526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059936" y="2899586"/>
            <a:ext cx="5084064" cy="2926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American Health Information Management Association (AHIMA)</a:t>
            </a:r>
          </a:p>
          <a:p>
            <a:pPr marL="0" indent="0">
              <a:buFont typeface="Wingdings 2" pitchFamily="18" charset="2"/>
              <a:buNone/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Vice President of Development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1927274"/>
            <a:ext cx="9144000" cy="778178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</p:spPr>
        <p:txBody>
          <a:bodyPr vert="horz" lIns="91440" tIns="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Becky Holton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68" y="2899586"/>
            <a:ext cx="3058953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3171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Updates from LEADERs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927274"/>
            <a:ext cx="9144000" cy="4092526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059936" y="3215088"/>
            <a:ext cx="5084064" cy="26105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AFSCME-1199 </a:t>
            </a:r>
            <a:br>
              <a:rPr lang="en-US" altLang="en-US" sz="3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altLang="en-US" sz="28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Trading and Upgrading Fund</a:t>
            </a:r>
          </a:p>
          <a:p>
            <a:pPr marL="0" indent="0">
              <a:buFont typeface="Wingdings 2" pitchFamily="18" charset="2"/>
              <a:buNone/>
            </a:pPr>
            <a:r>
              <a:rPr lang="en-US" alt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Director of Workforce Development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1927274"/>
            <a:ext cx="9144000" cy="778178"/>
          </a:xfrm>
          <a:prstGeom prst="rect">
            <a:avLst/>
          </a:prstGeom>
          <a:solidFill>
            <a:schemeClr val="tx2">
              <a:lumMod val="75000"/>
              <a:alpha val="70000"/>
            </a:schemeClr>
          </a:solidFill>
        </p:spPr>
        <p:txBody>
          <a:bodyPr vert="horz" lIns="91440" tIns="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Makeeda</a:t>
            </a:r>
            <a:r>
              <a:rPr lang="en-US" alt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Holley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579" y="3147975"/>
            <a:ext cx="1943441" cy="24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1204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3563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481972"/>
            <a:ext cx="9144000" cy="1638175"/>
          </a:xfrm>
          <a:prstGeom prst="rect">
            <a:avLst/>
          </a:prstGeom>
          <a:solidFill>
            <a:schemeClr val="tx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20587" y="4536184"/>
            <a:ext cx="6155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Vision &amp; Goals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54403110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792" y="2495860"/>
            <a:ext cx="2721080" cy="22273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3998"/>
            <a:ext cx="9144000" cy="2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" y="4724344"/>
            <a:ext cx="9138209" cy="15245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26872" y="2578502"/>
            <a:ext cx="64171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Continue to rapidly expand ApprenticeshipUSA across both traditional and non-traditional industries.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3442" y="2808277"/>
            <a:ext cx="22257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8443065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/>
          <a:srcRect l="13311" t="4160" r="17732" b="62"/>
          <a:stretch/>
        </p:blipFill>
        <p:spPr bwMode="auto">
          <a:xfrm>
            <a:off x="0" y="-14082"/>
            <a:ext cx="9144000" cy="635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26872" y="2626492"/>
            <a:ext cx="6417128" cy="22273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92" y="2626492"/>
            <a:ext cx="2721080" cy="22273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726872" y="2524997"/>
            <a:ext cx="6417128" cy="2539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Grow the LEADER community to </a:t>
            </a:r>
          </a:p>
          <a:p>
            <a:pPr algn="ctr"/>
            <a:r>
              <a:rPr lang="en-US" sz="48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300+ members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3442" y="2955356"/>
            <a:ext cx="22257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6364006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U.S. Department of Labor — Apprenticeship — Leaders - Mozilla Firefox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10" y="0"/>
            <a:ext cx="3616947" cy="1312044"/>
          </a:xfrm>
          <a:prstGeom prst="rect">
            <a:avLst/>
          </a:prstGeom>
        </p:spPr>
      </p:pic>
      <p:pic>
        <p:nvPicPr>
          <p:cNvPr id="7" name="Picture 6" descr="U.S. Department of Labor — Apprenticeship — Leaders - Mozilla Firefox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00676"/>
            <a:ext cx="3594151" cy="1151674"/>
          </a:xfrm>
          <a:prstGeom prst="rect">
            <a:avLst/>
          </a:prstGeom>
        </p:spPr>
      </p:pic>
      <p:pic>
        <p:nvPicPr>
          <p:cNvPr id="8" name="Picture 7" descr="U.S. Department of Labor — Apprenticeship — Leaders - Mozilla Firefox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8881" y="16160"/>
            <a:ext cx="3594149" cy="1126064"/>
          </a:xfrm>
          <a:prstGeom prst="rect">
            <a:avLst/>
          </a:prstGeom>
        </p:spPr>
      </p:pic>
      <p:pic>
        <p:nvPicPr>
          <p:cNvPr id="9" name="Picture 8" descr="U.S. Department of Labor — Apprenticeship — Leaders - Mozilla Firefox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4857" y="5000676"/>
            <a:ext cx="3492449" cy="1218516"/>
          </a:xfrm>
          <a:prstGeom prst="rect">
            <a:avLst/>
          </a:prstGeom>
        </p:spPr>
      </p:pic>
      <p:pic>
        <p:nvPicPr>
          <p:cNvPr id="10" name="Picture 9" descr="U.S. Department of Labor — Apprenticeship — Leaders - Mozilla Firefox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88" y="1312044"/>
            <a:ext cx="3788993" cy="1098490"/>
          </a:xfrm>
          <a:prstGeom prst="rect">
            <a:avLst/>
          </a:prstGeom>
        </p:spPr>
      </p:pic>
      <p:pic>
        <p:nvPicPr>
          <p:cNvPr id="11" name="Picture 10" descr="U.S. Department of Labor — Apprenticeship — Leaders - Mozilla Firefox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8881" y="1312044"/>
            <a:ext cx="3492393" cy="1125832"/>
          </a:xfrm>
          <a:prstGeom prst="rect">
            <a:avLst/>
          </a:prstGeom>
        </p:spPr>
      </p:pic>
      <p:pic>
        <p:nvPicPr>
          <p:cNvPr id="12" name="Picture 11" descr="U.S. Department of Labor — Apprenticeship — Leaders - Mozilla Firefox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175" y="48702"/>
            <a:ext cx="1822726" cy="14658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792" y="2626492"/>
            <a:ext cx="2721080" cy="22273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17578" y="2770690"/>
            <a:ext cx="64171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Support and raise visibility of LEADERs using ApprenticeshipUSA to meet training and talent development needs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3442" y="2955356"/>
            <a:ext cx="22257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pic>
        <p:nvPicPr>
          <p:cNvPr id="19" name="Picture 18" descr="U.S. Department of Labor — Apprenticeship — Leaders - Mozilla Firefox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3907" y="1820634"/>
            <a:ext cx="1620799" cy="759754"/>
          </a:xfrm>
          <a:prstGeom prst="rect">
            <a:avLst/>
          </a:prstGeom>
        </p:spPr>
      </p:pic>
      <p:pic>
        <p:nvPicPr>
          <p:cNvPr id="20" name="Picture 19" descr="U.S. Department of Labor — Apprenticeship — Leaders - Mozilla Firefox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83"/>
          <a:stretch/>
        </p:blipFill>
        <p:spPr>
          <a:xfrm>
            <a:off x="7073899" y="5090286"/>
            <a:ext cx="1412145" cy="1039296"/>
          </a:xfrm>
          <a:prstGeom prst="rect">
            <a:avLst/>
          </a:prstGeom>
        </p:spPr>
      </p:pic>
      <p:pic>
        <p:nvPicPr>
          <p:cNvPr id="21" name="Picture 20" descr="U.S. Department of Labor — Apprenticeship — Leaders - Mozilla Firefox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841" y="6324473"/>
            <a:ext cx="2290852" cy="405806"/>
          </a:xfrm>
          <a:prstGeom prst="rect">
            <a:avLst/>
          </a:prstGeom>
        </p:spPr>
      </p:pic>
      <p:pic>
        <p:nvPicPr>
          <p:cNvPr id="22" name="Picture 21" descr="U.S. Department of Labor — Apprenticeship — Leaders - Mozilla Firefox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68"/>
          <a:stretch/>
        </p:blipFill>
        <p:spPr>
          <a:xfrm>
            <a:off x="7569446" y="1465268"/>
            <a:ext cx="1509719" cy="608291"/>
          </a:xfrm>
          <a:prstGeom prst="rect">
            <a:avLst/>
          </a:prstGeom>
        </p:spPr>
      </p:pic>
      <p:pic>
        <p:nvPicPr>
          <p:cNvPr id="23" name="Picture 22" descr="U.S. Department of Labor — Apprenticeship — Leaders - Mozilla Firefox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8881" y="6219192"/>
            <a:ext cx="1667375" cy="49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4868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23513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16529" y="0"/>
            <a:ext cx="7527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Continue to expand rapidly ApprenticeshipUSA across both traditional and non-traditional industries.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6528" y="756399"/>
            <a:ext cx="69015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Grow the LEADER community to 300+ members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6528" y="1273276"/>
            <a:ext cx="7527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Support and raise visibility of LEADERs using ApprenticeshipUSA to meet training and talent development needs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351314"/>
            <a:ext cx="9143999" cy="1000274"/>
          </a:xfrm>
          <a:prstGeom prst="rect">
            <a:avLst/>
          </a:prstGeom>
          <a:solidFill>
            <a:schemeClr val="bg1"/>
          </a:solidFill>
        </p:spPr>
        <p:txBody>
          <a:bodyPr wrap="square" tIns="9144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32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are other important goals for </a:t>
            </a:r>
          </a:p>
          <a:p>
            <a:pPr algn="ctr">
              <a:lnSpc>
                <a:spcPct val="95000"/>
              </a:lnSpc>
            </a:pPr>
            <a:r>
              <a:rPr lang="en-US" sz="32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LEADERs in 2016?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56344"/>
            <a:ext cx="1649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2016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Goals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567541" y="236749"/>
            <a:ext cx="0" cy="172686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0" y="3344569"/>
            <a:ext cx="9144000" cy="3017520"/>
          </a:xfrm>
          <a:prstGeom prst="rect">
            <a:avLst/>
          </a:prstGeom>
          <a:solidFill>
            <a:srgbClr val="6880A5"/>
          </a:solidFill>
          <a:extLst/>
        </p:spPr>
      </p:pic>
    </p:spTree>
    <p:extLst>
      <p:ext uri="{BB962C8B-B14F-4D97-AF65-F5344CB8AC3E}">
        <p14:creationId xmlns:p14="http://schemas.microsoft.com/office/powerpoint/2010/main" val="3020510856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095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481972"/>
            <a:ext cx="9144000" cy="1638175"/>
          </a:xfrm>
          <a:prstGeom prst="rect">
            <a:avLst/>
          </a:prstGeom>
          <a:solidFill>
            <a:schemeClr val="tx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20587" y="4535409"/>
            <a:ext cx="6155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2016 LEADER Events</a:t>
            </a:r>
          </a:p>
        </p:txBody>
      </p:sp>
    </p:spTree>
    <p:extLst>
      <p:ext uri="{BB962C8B-B14F-4D97-AF65-F5344CB8AC3E}">
        <p14:creationId xmlns:p14="http://schemas.microsoft.com/office/powerpoint/2010/main" val="76760168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 txBox="1">
            <a:spLocks/>
          </p:cNvSpPr>
          <p:nvPr/>
        </p:nvSpPr>
        <p:spPr>
          <a:xfrm>
            <a:off x="6160009" y="1574888"/>
            <a:ext cx="2883407" cy="52831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0"/>
              </a:spcBef>
              <a:spcAft>
                <a:spcPts val="400"/>
              </a:spcAft>
              <a:buNone/>
            </a:pPr>
            <a:r>
              <a:rPr lang="en-US" sz="2400" b="1" dirty="0">
                <a:solidFill>
                  <a:srgbClr val="1F497D"/>
                </a:solidFill>
              </a:rPr>
              <a:t>Cierra Mitchell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1" dirty="0">
                <a:solidFill>
                  <a:srgbClr val="595959"/>
                </a:solidFill>
              </a:rPr>
              <a:t>Analyst</a:t>
            </a:r>
            <a:br>
              <a:rPr lang="en-US" sz="1700" dirty="0">
                <a:solidFill>
                  <a:srgbClr val="595959"/>
                </a:solidFill>
              </a:rPr>
            </a:br>
            <a:r>
              <a:rPr lang="en-US" sz="1700" dirty="0">
                <a:solidFill>
                  <a:srgbClr val="595959"/>
                </a:solidFill>
              </a:rPr>
              <a:t>Office of Apprenticeship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595959"/>
                </a:solidFill>
              </a:rPr>
              <a:t>Employment and Training Administration</a:t>
            </a:r>
          </a:p>
          <a:p>
            <a:pPr marL="0" indent="0">
              <a:spcBef>
                <a:spcPts val="2400"/>
              </a:spcBef>
              <a:spcAft>
                <a:spcPts val="400"/>
              </a:spcAft>
              <a:buNone/>
            </a:pPr>
            <a:r>
              <a:rPr lang="en-US" sz="2400" b="1" dirty="0">
                <a:solidFill>
                  <a:srgbClr val="1F497D"/>
                </a:solidFill>
              </a:rPr>
              <a:t>Rachel David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1" dirty="0">
                <a:solidFill>
                  <a:srgbClr val="595959"/>
                </a:solidFill>
              </a:rPr>
              <a:t>Analyst</a:t>
            </a:r>
            <a:br>
              <a:rPr lang="en-US" sz="1700" dirty="0">
                <a:solidFill>
                  <a:srgbClr val="595959"/>
                </a:solidFill>
              </a:rPr>
            </a:br>
            <a:r>
              <a:rPr lang="en-US" sz="1700" dirty="0">
                <a:solidFill>
                  <a:srgbClr val="595959"/>
                </a:solidFill>
              </a:rPr>
              <a:t>Office of Apprenticeship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595959"/>
                </a:solidFill>
              </a:rPr>
              <a:t>Employment and Training Administration</a:t>
            </a:r>
          </a:p>
          <a:p>
            <a:pPr marL="0" indent="0">
              <a:spcBef>
                <a:spcPts val="2400"/>
              </a:spcBef>
              <a:spcAft>
                <a:spcPts val="400"/>
              </a:spcAft>
              <a:buNone/>
            </a:pPr>
            <a:r>
              <a:rPr lang="en-US" sz="2400" b="1" dirty="0">
                <a:solidFill>
                  <a:srgbClr val="1F497D"/>
                </a:solidFill>
              </a:rPr>
              <a:t>Laura Ginsburg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1" dirty="0">
                <a:solidFill>
                  <a:srgbClr val="595959"/>
                </a:solidFill>
              </a:rPr>
              <a:t>Team Lead</a:t>
            </a:r>
            <a:br>
              <a:rPr lang="en-US" sz="1700" dirty="0">
                <a:solidFill>
                  <a:srgbClr val="595959"/>
                </a:solidFill>
              </a:rPr>
            </a:br>
            <a:r>
              <a:rPr lang="en-US" sz="1700" dirty="0">
                <a:solidFill>
                  <a:srgbClr val="595959"/>
                </a:solidFill>
              </a:rPr>
              <a:t>Office of Apprenticeship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rgbClr val="595959"/>
                </a:solidFill>
              </a:rPr>
              <a:t>Employment and Training Administration</a:t>
            </a:r>
          </a:p>
          <a:p>
            <a:pPr marL="0" indent="0">
              <a:buNone/>
            </a:pPr>
            <a:endParaRPr lang="en-US" sz="1800" dirty="0">
              <a:solidFill>
                <a:srgbClr val="595959"/>
              </a:solidFill>
            </a:endParaRPr>
          </a:p>
          <a:p>
            <a:pPr marL="0" indent="0">
              <a:spcAft>
                <a:spcPts val="0"/>
              </a:spcAft>
              <a:buFont typeface="Arial" pitchFamily="34" charset="0"/>
              <a:buNone/>
            </a:pPr>
            <a:endParaRPr lang="en-US" sz="1800" dirty="0">
              <a:solidFill>
                <a:srgbClr val="59595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838200"/>
          </a:xfrm>
        </p:spPr>
        <p:txBody>
          <a:bodyPr/>
          <a:lstStyle/>
          <a:p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Your Hosts for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51FB2-FF4F-467D-949B-FBDF6036DA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39511" y="1574888"/>
            <a:ext cx="3206225" cy="439614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400"/>
              </a:spcAft>
              <a:buFont typeface="Arial" pitchFamily="34" charset="0"/>
              <a:buNone/>
            </a:pPr>
            <a:r>
              <a:rPr lang="en-US" sz="2400" b="1" dirty="0">
                <a:solidFill>
                  <a:srgbClr val="1F497D"/>
                </a:solidFill>
              </a:rPr>
              <a:t>Eric M. Seleznow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sz="1700" b="1" i="1" dirty="0">
                <a:solidFill>
                  <a:srgbClr val="595959"/>
                </a:solidFill>
              </a:rPr>
              <a:t>Deputy Assistant Secretary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sz="1700" dirty="0">
                <a:solidFill>
                  <a:srgbClr val="595959"/>
                </a:solidFill>
              </a:rPr>
              <a:t>Employment and Training Administration</a:t>
            </a:r>
            <a:br>
              <a:rPr lang="en-US" sz="1700" dirty="0">
                <a:solidFill>
                  <a:srgbClr val="595959"/>
                </a:solidFill>
              </a:rPr>
            </a:br>
            <a:endParaRPr lang="en-US" sz="1700" dirty="0">
              <a:solidFill>
                <a:srgbClr val="595959"/>
              </a:solidFill>
            </a:endParaRPr>
          </a:p>
          <a:p>
            <a:pPr marL="0" indent="0">
              <a:spcBef>
                <a:spcPts val="2400"/>
              </a:spcBef>
              <a:spcAft>
                <a:spcPts val="400"/>
              </a:spcAft>
              <a:buNone/>
            </a:pPr>
            <a:r>
              <a:rPr lang="en-US" sz="2400" b="1" dirty="0">
                <a:solidFill>
                  <a:srgbClr val="1F497D"/>
                </a:solidFill>
              </a:rPr>
              <a:t>Zach Boren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1" dirty="0">
                <a:solidFill>
                  <a:srgbClr val="595959"/>
                </a:solidFill>
              </a:rPr>
              <a:t>Senior Advisor</a:t>
            </a:r>
            <a:br>
              <a:rPr lang="en-US" sz="1700" dirty="0">
                <a:solidFill>
                  <a:srgbClr val="595959"/>
                </a:solidFill>
              </a:rPr>
            </a:br>
            <a:r>
              <a:rPr lang="en-US" sz="1700" dirty="0">
                <a:solidFill>
                  <a:srgbClr val="595959"/>
                </a:solidFill>
              </a:rPr>
              <a:t>Office of Apprenticeship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dirty="0">
                <a:solidFill>
                  <a:srgbClr val="595959"/>
                </a:solidFill>
              </a:rPr>
              <a:t>Employment and Training Administration</a:t>
            </a:r>
          </a:p>
          <a:p>
            <a:pPr marL="0" indent="0">
              <a:spcAft>
                <a:spcPts val="0"/>
              </a:spcAft>
              <a:buFont typeface="Arial" pitchFamily="34" charset="0"/>
              <a:buNone/>
            </a:pPr>
            <a:endParaRPr lang="en-US" sz="1800" dirty="0">
              <a:solidFill>
                <a:srgbClr val="5959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222" y="1320568"/>
            <a:ext cx="1153968" cy="1153969"/>
          </a:xfrm>
          <a:prstGeom prst="ellipse">
            <a:avLst/>
          </a:prstGeom>
          <a:ln w="57150" cmpd="sng">
            <a:solidFill>
              <a:schemeClr val="tx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276" y="2954958"/>
            <a:ext cx="1197464" cy="1156134"/>
          </a:xfrm>
          <a:prstGeom prst="ellipse">
            <a:avLst/>
          </a:prstGeom>
          <a:ln w="57150" cmpd="sng"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893" y="1320568"/>
            <a:ext cx="1080488" cy="1152144"/>
          </a:xfrm>
          <a:prstGeom prst="ellipse">
            <a:avLst/>
          </a:prstGeom>
          <a:ln w="57150" cmpd="sng"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3997" b="72812"/>
          <a:stretch/>
        </p:blipFill>
        <p:spPr>
          <a:xfrm>
            <a:off x="4953175" y="2894940"/>
            <a:ext cx="1101925" cy="1152144"/>
          </a:xfrm>
          <a:prstGeom prst="ellipse">
            <a:avLst/>
          </a:prstGeom>
          <a:ln w="57150" cmpd="sng">
            <a:solidFill>
              <a:schemeClr val="tx2"/>
            </a:solidFill>
          </a:ln>
        </p:spPr>
      </p:pic>
      <p:cxnSp>
        <p:nvCxnSpPr>
          <p:cNvPr id="13" name="Straight Connector 12"/>
          <p:cNvCxnSpPr/>
          <p:nvPr/>
        </p:nvCxnSpPr>
        <p:spPr>
          <a:xfrm>
            <a:off x="4672584" y="1320568"/>
            <a:ext cx="0" cy="48424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2381"/>
          <a:stretch/>
        </p:blipFill>
        <p:spPr>
          <a:xfrm>
            <a:off x="4956982" y="4661337"/>
            <a:ext cx="1094310" cy="1152144"/>
          </a:xfrm>
          <a:prstGeom prst="ellipse">
            <a:avLst/>
          </a:prstGeom>
          <a:ln w="57150" cmpd="sng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85017608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764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3814490"/>
            <a:ext cx="9144000" cy="2296025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83952"/>
            <a:ext cx="9144000" cy="946991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34283"/>
            <a:ext cx="9144000" cy="646331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Apprenticeship</a:t>
            </a:r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USA Accelerator Sessions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016088"/>
            <a:ext cx="9144000" cy="1898746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4543" y="4049484"/>
            <a:ext cx="8294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Opportunity for businesses and other industry stakeholders to </a:t>
            </a: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rapidly</a:t>
            </a: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develop and register apprenticeship programs.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1886" y="5011267"/>
            <a:ext cx="8294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algn="ctr"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</a:rPr>
              <a:t>Focus on Advanced Manufacturing, Construction, Energy, Healthcare, IT, Transportation and Logistics, and others TBD</a:t>
            </a:r>
          </a:p>
        </p:txBody>
      </p:sp>
    </p:spTree>
    <p:extLst>
      <p:ext uri="{BB962C8B-B14F-4D97-AF65-F5344CB8AC3E}">
        <p14:creationId xmlns:p14="http://schemas.microsoft.com/office/powerpoint/2010/main" val="2977189668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764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1872343"/>
            <a:ext cx="9144000" cy="4034971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62857"/>
            <a:ext cx="9144000" cy="946991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11117"/>
            <a:ext cx="9144000" cy="646331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Helping Business Accelerate Apprenticeship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024743"/>
            <a:ext cx="9143999" cy="3693319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Businesses who attend Accelerators will access:</a:t>
            </a:r>
          </a:p>
          <a:p>
            <a:pPr marL="803275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Experts in apprenticeship in their industry</a:t>
            </a:r>
          </a:p>
          <a:p>
            <a:pPr marL="803275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Resources to help them quickly build apprenticeship programs</a:t>
            </a:r>
          </a:p>
          <a:p>
            <a:pPr marL="803275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Help connecting to partners and leveraging funding</a:t>
            </a:r>
          </a:p>
          <a:p>
            <a:pPr marL="803275" indent="-4572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Standards Builder facilitates rapid registration of apprenticeship programs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3657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7641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362857"/>
            <a:ext cx="9144000" cy="946991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11117"/>
            <a:ext cx="9144000" cy="646331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ApprenticeshipUSA Accelerator Process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6200" y="1134160"/>
            <a:ext cx="8915400" cy="5046603"/>
            <a:chOff x="76200" y="1134160"/>
            <a:chExt cx="8915400" cy="504660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" name="TextBox 9"/>
            <p:cNvSpPr txBox="1"/>
            <p:nvPr/>
          </p:nvSpPr>
          <p:spPr>
            <a:xfrm>
              <a:off x="76200" y="3735048"/>
              <a:ext cx="2357268" cy="96026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91440" rIns="640080" rtlCol="0">
              <a:spAutoFit/>
            </a:bodyPr>
            <a:lstStyle/>
            <a:p>
              <a:pPr marL="0" lvl="1">
                <a:lnSpc>
                  <a:spcPct val="90000"/>
                </a:lnSpc>
              </a:pPr>
              <a:r>
                <a:rPr lang="en-US" sz="1400" dirty="0"/>
                <a:t>Build understanding of bottom-line benefits of Apprenticeship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89775" y="1444157"/>
              <a:ext cx="4501825" cy="138931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0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2103120" rIns="91440" rtlCol="0">
              <a:spAutoFit/>
            </a:bodyPr>
            <a:lstStyle/>
            <a:p>
              <a:pPr marL="0" lvl="1">
                <a:lnSpc>
                  <a:spcPct val="90000"/>
                </a:lnSpc>
              </a:pPr>
              <a:r>
                <a:rPr lang="en-US" sz="1400" dirty="0"/>
                <a:t>Facilitate intensive assistance to jump start development of a customized talent development solution and find resources to support the program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87727" y="4843639"/>
              <a:ext cx="4803873" cy="117479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1750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2011680" rIns="91440" rtlCol="0">
              <a:spAutoFit/>
            </a:bodyPr>
            <a:lstStyle/>
            <a:p>
              <a:pPr marL="0" lvl="1">
                <a:lnSpc>
                  <a:spcPct val="90000"/>
                </a:lnSpc>
              </a:pPr>
              <a:r>
                <a:rPr lang="en-US" sz="1400" dirty="0"/>
                <a:t>Provide a roadmap with on-going technical assistance in building a registered apprenticeship program that seamlessly integrates into HR and training strategies. </a:t>
              </a: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741330" y="1134160"/>
              <a:ext cx="5071432" cy="5046603"/>
              <a:chOff x="3217383" y="1134160"/>
              <a:chExt cx="5071432" cy="5046603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217383" y="1134160"/>
                <a:ext cx="4891430" cy="4891430"/>
                <a:chOff x="3217383" y="1134160"/>
                <a:chExt cx="4891430" cy="4891430"/>
              </a:xfrm>
            </p:grpSpPr>
            <p:sp>
              <p:nvSpPr>
                <p:cNvPr id="23" name="Freeform 22"/>
                <p:cNvSpPr/>
                <p:nvPr/>
              </p:nvSpPr>
              <p:spPr>
                <a:xfrm>
                  <a:off x="3487186" y="1403603"/>
                  <a:ext cx="4352544" cy="4352544"/>
                </a:xfrm>
                <a:custGeom>
                  <a:avLst/>
                  <a:gdLst>
                    <a:gd name="connsiteX0" fmla="*/ 291565 w 4352544"/>
                    <a:gd name="connsiteY0" fmla="*/ 3264408 h 4352544"/>
                    <a:gd name="connsiteX1" fmla="*/ 291565 w 4352544"/>
                    <a:gd name="connsiteY1" fmla="*/ 1088136 h 4352544"/>
                    <a:gd name="connsiteX2" fmla="*/ 2176272 w 4352544"/>
                    <a:gd name="connsiteY2" fmla="*/ 0 h 4352544"/>
                    <a:gd name="connsiteX3" fmla="*/ 2176272 w 4352544"/>
                    <a:gd name="connsiteY3" fmla="*/ 2176272 h 4352544"/>
                    <a:gd name="connsiteX4" fmla="*/ 291565 w 4352544"/>
                    <a:gd name="connsiteY4" fmla="*/ 3264408 h 435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52544" h="4352544">
                      <a:moveTo>
                        <a:pt x="291565" y="3264408"/>
                      </a:moveTo>
                      <a:cubicBezTo>
                        <a:pt x="-97189" y="2591067"/>
                        <a:pt x="-97189" y="1761477"/>
                        <a:pt x="291565" y="1088136"/>
                      </a:cubicBezTo>
                      <a:cubicBezTo>
                        <a:pt x="680319" y="414795"/>
                        <a:pt x="1398765" y="0"/>
                        <a:pt x="2176272" y="0"/>
                      </a:cubicBezTo>
                      <a:lnTo>
                        <a:pt x="2176272" y="2176272"/>
                      </a:lnTo>
                      <a:lnTo>
                        <a:pt x="291565" y="326440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89000"/>
                      </a:schemeClr>
                    </a:gs>
                    <a:gs pos="23000">
                      <a:schemeClr val="accent1">
                        <a:lumMod val="89000"/>
                      </a:schemeClr>
                    </a:gs>
                    <a:gs pos="69000">
                      <a:schemeClr val="tx2"/>
                    </a:gs>
                    <a:gs pos="97000">
                      <a:schemeClr val="tx2">
                        <a:lumMod val="7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82550"/>
                </a:sp3d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518140" tIns="936295" rIns="2307864" bIns="2148789" numCol="1" spcCol="1270" anchor="t" anchorCtr="0">
                  <a:noAutofit/>
                </a:bodyPr>
                <a:lstStyle/>
                <a:p>
                  <a:pPr lvl="0" algn="l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kern="1200" dirty="0"/>
                </a:p>
              </p:txBody>
            </p:sp>
            <p:sp>
              <p:nvSpPr>
                <p:cNvPr id="24" name="Circular Arrow 23"/>
                <p:cNvSpPr/>
                <p:nvPr/>
              </p:nvSpPr>
              <p:spPr>
                <a:xfrm>
                  <a:off x="3217383" y="1134160"/>
                  <a:ext cx="4891430" cy="4891430"/>
                </a:xfrm>
                <a:prstGeom prst="circularArrow">
                  <a:avLst>
                    <a:gd name="adj1" fmla="val 5085"/>
                    <a:gd name="adj2" fmla="val 327528"/>
                    <a:gd name="adj3" fmla="val 15873039"/>
                    <a:gd name="adj4" fmla="val 9000000"/>
                    <a:gd name="adj5" fmla="val 5932"/>
                  </a:avLst>
                </a:pr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25400" prstMaterial="matte">
                  <a:bevelT w="63500" h="63500" prst="artDeco"/>
                  <a:contourClr>
                    <a:schemeClr val="tx2">
                      <a:lumMod val="40000"/>
                      <a:lumOff val="60000"/>
                    </a:schemeClr>
                  </a:contourClr>
                </a:sp3d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3533453" y="2664970"/>
                  <a:ext cx="2357268" cy="590931"/>
                </a:xfrm>
                <a:prstGeom prst="rect">
                  <a:avLst/>
                </a:prstGeom>
                <a:noFill/>
                <a:effectLst>
                  <a:outerShdw blurRad="50800" dist="12700" dir="2700000" algn="tl" rotWithShape="0">
                    <a:prstClr val="black">
                      <a:alpha val="75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b="1" dirty="0">
                      <a:solidFill>
                        <a:schemeClr val="bg1"/>
                      </a:solidFill>
                      <a:latin typeface="Trebuchet MS" panose="020B0603020202020204" pitchFamily="34" charset="0"/>
                    </a:rPr>
                    <a:t>Overview – </a:t>
                  </a:r>
                  <a:br>
                    <a:rPr lang="en-US" b="1" dirty="0">
                      <a:solidFill>
                        <a:schemeClr val="bg1"/>
                      </a:solidFill>
                      <a:latin typeface="Trebuchet MS" panose="020B0603020202020204" pitchFamily="34" charset="0"/>
                    </a:rPr>
                  </a:br>
                  <a:r>
                    <a:rPr lang="en-US" b="1" dirty="0">
                      <a:solidFill>
                        <a:schemeClr val="bg1"/>
                      </a:solidFill>
                      <a:latin typeface="Trebuchet MS" panose="020B0603020202020204" pitchFamily="34" charset="0"/>
                    </a:rPr>
                    <a:t>Benefits of RA</a:t>
                  </a: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3397385" y="1134160"/>
                <a:ext cx="4891430" cy="4891430"/>
                <a:chOff x="3397385" y="1134160"/>
                <a:chExt cx="4891430" cy="4891430"/>
              </a:xfrm>
            </p:grpSpPr>
            <p:sp>
              <p:nvSpPr>
                <p:cNvPr id="20" name="Freeform 19"/>
                <p:cNvSpPr/>
                <p:nvPr/>
              </p:nvSpPr>
              <p:spPr>
                <a:xfrm>
                  <a:off x="3666469" y="1403603"/>
                  <a:ext cx="4352544" cy="4352544"/>
                </a:xfrm>
                <a:custGeom>
                  <a:avLst/>
                  <a:gdLst>
                    <a:gd name="connsiteX0" fmla="*/ 2176272 w 4352544"/>
                    <a:gd name="connsiteY0" fmla="*/ 0 h 4352544"/>
                    <a:gd name="connsiteX1" fmla="*/ 4060979 w 4352544"/>
                    <a:gd name="connsiteY1" fmla="*/ 1088136 h 4352544"/>
                    <a:gd name="connsiteX2" fmla="*/ 4060979 w 4352544"/>
                    <a:gd name="connsiteY2" fmla="*/ 3264408 h 4352544"/>
                    <a:gd name="connsiteX3" fmla="*/ 2176272 w 4352544"/>
                    <a:gd name="connsiteY3" fmla="*/ 2176272 h 4352544"/>
                    <a:gd name="connsiteX4" fmla="*/ 2176272 w 4352544"/>
                    <a:gd name="connsiteY4" fmla="*/ 0 h 435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52544" h="4352544">
                      <a:moveTo>
                        <a:pt x="2176272" y="0"/>
                      </a:moveTo>
                      <a:cubicBezTo>
                        <a:pt x="2953779" y="0"/>
                        <a:pt x="3672225" y="414795"/>
                        <a:pt x="4060979" y="1088136"/>
                      </a:cubicBezTo>
                      <a:cubicBezTo>
                        <a:pt x="4449733" y="1761477"/>
                        <a:pt x="4449733" y="2591067"/>
                        <a:pt x="4060979" y="3264408"/>
                      </a:cubicBezTo>
                      <a:lnTo>
                        <a:pt x="2176272" y="2176272"/>
                      </a:lnTo>
                      <a:lnTo>
                        <a:pt x="2176272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2">
                        <a:lumMod val="89000"/>
                      </a:schemeClr>
                    </a:gs>
                    <a:gs pos="23000">
                      <a:schemeClr val="accent2">
                        <a:lumMod val="89000"/>
                      </a:schemeClr>
                    </a:gs>
                    <a:gs pos="69000">
                      <a:schemeClr val="accent2">
                        <a:lumMod val="71000"/>
                      </a:schemeClr>
                    </a:gs>
                    <a:gs pos="97000">
                      <a:schemeClr val="accent2">
                        <a:lumMod val="50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82550"/>
                </a:sp3d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2307865" tIns="936295" rIns="518139" bIns="2148789" numCol="1" spcCol="1270" anchor="t" anchorCtr="0">
                  <a:noAutofit/>
                </a:bodyPr>
                <a:lstStyle/>
                <a:p>
                  <a:pPr lvl="0" algn="l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kern="1200" dirty="0"/>
                </a:p>
              </p:txBody>
            </p:sp>
            <p:sp>
              <p:nvSpPr>
                <p:cNvPr id="21" name="Circular Arrow 20"/>
                <p:cNvSpPr/>
                <p:nvPr/>
              </p:nvSpPr>
              <p:spPr>
                <a:xfrm>
                  <a:off x="3397385" y="1134160"/>
                  <a:ext cx="4891430" cy="4891430"/>
                </a:xfrm>
                <a:prstGeom prst="circularArrow">
                  <a:avLst>
                    <a:gd name="adj1" fmla="val 5085"/>
                    <a:gd name="adj2" fmla="val 327528"/>
                    <a:gd name="adj3" fmla="val 1472472"/>
                    <a:gd name="adj4" fmla="val 16199432"/>
                    <a:gd name="adj5" fmla="val 5932"/>
                  </a:avLst>
                </a:prstGeom>
                <a:solidFill>
                  <a:schemeClr val="accent2">
                    <a:lumMod val="50000"/>
                  </a:schemeClr>
                </a:soli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25400" prstMaterial="matte">
                  <a:bevelT w="63500" h="63500" prst="artDeco"/>
                  <a:contourClr>
                    <a:schemeClr val="accent2">
                      <a:lumMod val="60000"/>
                      <a:lumOff val="40000"/>
                    </a:schemeClr>
                  </a:contourClr>
                </a:sp3d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861564" y="2664970"/>
                  <a:ext cx="1903921" cy="840230"/>
                </a:xfrm>
                <a:prstGeom prst="rect">
                  <a:avLst/>
                </a:prstGeom>
                <a:noFill/>
                <a:effectLst>
                  <a:outerShdw blurRad="50800" dist="12700" dir="2700000" algn="tl" rotWithShape="0">
                    <a:prstClr val="black">
                      <a:alpha val="75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b="1" dirty="0">
                      <a:solidFill>
                        <a:schemeClr val="bg1"/>
                      </a:solidFill>
                      <a:latin typeface="Trebuchet MS" panose="020B0603020202020204" pitchFamily="34" charset="0"/>
                    </a:rPr>
                    <a:t>Facilitate Consultation &amp; ID Resources</a:t>
                  </a: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3307384" y="1289333"/>
                <a:ext cx="4891430" cy="4891430"/>
                <a:chOff x="3307384" y="1289333"/>
                <a:chExt cx="4891430" cy="4891430"/>
              </a:xfrm>
            </p:grpSpPr>
            <p:sp>
              <p:nvSpPr>
                <p:cNvPr id="17" name="Freeform 16"/>
                <p:cNvSpPr/>
                <p:nvPr/>
              </p:nvSpPr>
              <p:spPr>
                <a:xfrm>
                  <a:off x="3576828" y="1559051"/>
                  <a:ext cx="4352544" cy="4352544"/>
                </a:xfrm>
                <a:custGeom>
                  <a:avLst/>
                  <a:gdLst>
                    <a:gd name="connsiteX0" fmla="*/ 4060979 w 4352544"/>
                    <a:gd name="connsiteY0" fmla="*/ 3264408 h 4352544"/>
                    <a:gd name="connsiteX1" fmla="*/ 2176272 w 4352544"/>
                    <a:gd name="connsiteY1" fmla="*/ 4352544 h 4352544"/>
                    <a:gd name="connsiteX2" fmla="*/ 291565 w 4352544"/>
                    <a:gd name="connsiteY2" fmla="*/ 3264408 h 4352544"/>
                    <a:gd name="connsiteX3" fmla="*/ 2176272 w 4352544"/>
                    <a:gd name="connsiteY3" fmla="*/ 2176272 h 4352544"/>
                    <a:gd name="connsiteX4" fmla="*/ 4060979 w 4352544"/>
                    <a:gd name="connsiteY4" fmla="*/ 3264408 h 435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52544" h="4352544">
                      <a:moveTo>
                        <a:pt x="4060979" y="3264408"/>
                      </a:moveTo>
                      <a:cubicBezTo>
                        <a:pt x="3672225" y="3937749"/>
                        <a:pt x="2953779" y="4352544"/>
                        <a:pt x="2176272" y="4352544"/>
                      </a:cubicBezTo>
                      <a:cubicBezTo>
                        <a:pt x="1398765" y="4352544"/>
                        <a:pt x="680319" y="3937749"/>
                        <a:pt x="291565" y="3264408"/>
                      </a:cubicBezTo>
                      <a:lnTo>
                        <a:pt x="2176272" y="2176272"/>
                      </a:lnTo>
                      <a:lnTo>
                        <a:pt x="4060979" y="326440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3">
                        <a:lumMod val="89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accent3">
                        <a:lumMod val="65000"/>
                      </a:schemeClr>
                    </a:gs>
                    <a:gs pos="97000">
                      <a:schemeClr val="accent3">
                        <a:lumMod val="44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82550"/>
                </a:sp3d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050290" tIns="2837943" rIns="998474" bIns="402589" numCol="1" spcCol="1270" anchor="t" anchorCtr="0">
                  <a:noAutofit/>
                </a:bodyPr>
                <a:lstStyle/>
                <a:p>
                  <a:pPr lvl="0" algn="l" defTabSz="4889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900" kern="1200" dirty="0"/>
                </a:p>
              </p:txBody>
            </p:sp>
            <p:sp>
              <p:nvSpPr>
                <p:cNvPr id="18" name="Circular Arrow 17"/>
                <p:cNvSpPr/>
                <p:nvPr/>
              </p:nvSpPr>
              <p:spPr>
                <a:xfrm>
                  <a:off x="3307384" y="1289333"/>
                  <a:ext cx="4891430" cy="4891430"/>
                </a:xfrm>
                <a:prstGeom prst="circularArrow">
                  <a:avLst>
                    <a:gd name="adj1" fmla="val 5085"/>
                    <a:gd name="adj2" fmla="val 327528"/>
                    <a:gd name="adj3" fmla="val 8671970"/>
                    <a:gd name="adj4" fmla="val 1800502"/>
                    <a:gd name="adj5" fmla="val 5932"/>
                  </a:avLst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25400" prstMaterial="matte">
                  <a:bevelT w="63500" h="63500" prst="artDeco"/>
                  <a:contourClr>
                    <a:schemeClr val="accent3">
                      <a:lumMod val="60000"/>
                      <a:lumOff val="40000"/>
                    </a:schemeClr>
                  </a:contourClr>
                </a:sp3d>
              </p:spPr>
              <p:style>
                <a:ln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tint val="6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4402615" y="4265170"/>
                  <a:ext cx="2712238" cy="840230"/>
                </a:xfrm>
                <a:prstGeom prst="rect">
                  <a:avLst/>
                </a:prstGeom>
                <a:noFill/>
                <a:effectLst>
                  <a:outerShdw blurRad="50800" dist="12700" dir="2700000" algn="tl" rotWithShape="0">
                    <a:prstClr val="black">
                      <a:alpha val="75000"/>
                    </a:prstClr>
                  </a:outerShdw>
                </a:effectLst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b="1" dirty="0">
                      <a:solidFill>
                        <a:schemeClr val="bg1"/>
                      </a:solidFill>
                      <a:latin typeface="Trebuchet MS" panose="020B0603020202020204" pitchFamily="34" charset="0"/>
                    </a:rPr>
                    <a:t>Tailored</a:t>
                  </a:r>
                  <a:br>
                    <a:rPr lang="en-US" b="1" dirty="0">
                      <a:solidFill>
                        <a:schemeClr val="bg1"/>
                      </a:solidFill>
                      <a:latin typeface="Trebuchet MS" panose="020B0603020202020204" pitchFamily="34" charset="0"/>
                    </a:rPr>
                  </a:br>
                  <a:r>
                    <a:rPr lang="en-US" b="1" dirty="0">
                      <a:solidFill>
                        <a:schemeClr val="bg1"/>
                      </a:solidFill>
                      <a:latin typeface="Trebuchet MS" panose="020B0603020202020204" pitchFamily="34" charset="0"/>
                    </a:rPr>
                    <a:t>Assistance in</a:t>
                  </a:r>
                  <a:br>
                    <a:rPr lang="en-US" b="1" dirty="0">
                      <a:solidFill>
                        <a:schemeClr val="bg1"/>
                      </a:solidFill>
                      <a:latin typeface="Trebuchet MS" panose="020B0603020202020204" pitchFamily="34" charset="0"/>
                    </a:rPr>
                  </a:br>
                  <a:r>
                    <a:rPr lang="en-US" b="1" dirty="0">
                      <a:solidFill>
                        <a:schemeClr val="bg1"/>
                      </a:solidFill>
                      <a:latin typeface="Trebuchet MS" panose="020B0603020202020204" pitchFamily="34" charset="0"/>
                    </a:rPr>
                    <a:t>Program Development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5548437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7641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2322637"/>
            <a:ext cx="9144000" cy="3620962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501900"/>
            <a:ext cx="9144000" cy="3261704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0" y="362857"/>
            <a:ext cx="9144000" cy="946991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11117"/>
            <a:ext cx="9144000" cy="646331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Road to ApprenticeshipUSA Accelerators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965611" y="3486143"/>
            <a:ext cx="0" cy="2277461"/>
          </a:xfrm>
          <a:prstGeom prst="line">
            <a:avLst/>
          </a:prstGeom>
          <a:ln w="28575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31000">
                  <a:srgbClr val="262626"/>
                </a:gs>
                <a:gs pos="62000">
                  <a:srgbClr val="262626">
                    <a:alpha val="61000"/>
                  </a:srgbClr>
                </a:gs>
                <a:gs pos="100000">
                  <a:schemeClr val="tx1">
                    <a:lumMod val="85000"/>
                    <a:lumOff val="1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19838" y="3486143"/>
            <a:ext cx="0" cy="2277461"/>
          </a:xfrm>
          <a:prstGeom prst="line">
            <a:avLst/>
          </a:prstGeom>
          <a:ln w="28575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31000">
                  <a:srgbClr val="262626"/>
                </a:gs>
                <a:gs pos="62000">
                  <a:srgbClr val="262626">
                    <a:alpha val="61000"/>
                  </a:srgbClr>
                </a:gs>
                <a:gs pos="100000">
                  <a:schemeClr val="tx1">
                    <a:lumMod val="85000"/>
                    <a:lumOff val="15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965611" y="3486142"/>
            <a:ext cx="3254227" cy="2277461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  <a:alpha val="49000"/>
                </a:schemeClr>
              </a:gs>
              <a:gs pos="71000">
                <a:schemeClr val="tx1">
                  <a:lumMod val="85000"/>
                  <a:lumOff val="15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93500" y="1506060"/>
            <a:ext cx="8697707" cy="4478038"/>
            <a:chOff x="293500" y="1506060"/>
            <a:chExt cx="8697707" cy="447803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14282" y="1506060"/>
              <a:ext cx="8676925" cy="44780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 Box 12"/>
            <p:cNvSpPr txBox="1"/>
            <p:nvPr/>
          </p:nvSpPr>
          <p:spPr>
            <a:xfrm>
              <a:off x="3091132" y="3553835"/>
              <a:ext cx="3032186" cy="183096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28600" marR="0" lvl="0" indent="-228600">
                <a:spcBef>
                  <a:spcPts val="0"/>
                </a:spcBef>
                <a:spcAft>
                  <a:spcPts val="1200"/>
                </a:spcAft>
                <a:buClr>
                  <a:srgbClr val="009900"/>
                </a:buClr>
                <a:buFont typeface="Wingdings 3" panose="05040102010807070707" pitchFamily="18" charset="2"/>
                <a:buChar char=""/>
              </a:pPr>
              <a:r>
                <a:rPr lang="en-US" sz="1700" dirty="0">
                  <a:solidFill>
                    <a:schemeClr val="bg1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Announce dates and locations of Accelerators</a:t>
              </a:r>
            </a:p>
            <a:p>
              <a:pPr marL="228600" marR="0" lvl="0" indent="-228600">
                <a:spcBef>
                  <a:spcPts val="0"/>
                </a:spcBef>
                <a:spcAft>
                  <a:spcPts val="1200"/>
                </a:spcAft>
                <a:buClr>
                  <a:srgbClr val="009900"/>
                </a:buClr>
                <a:buFont typeface="Wingdings 3" panose="05040102010807070707" pitchFamily="18" charset="2"/>
                <a:buChar char=""/>
              </a:pPr>
              <a:r>
                <a:rPr lang="en-US" sz="1700" dirty="0">
                  <a:solidFill>
                    <a:schemeClr val="bg1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Identify businesses to participate in the meetings and rapidly develop and register apprenticeships</a:t>
              </a:r>
            </a:p>
          </p:txBody>
        </p:sp>
        <p:sp>
          <p:nvSpPr>
            <p:cNvPr id="15" name="Text Box 13"/>
            <p:cNvSpPr txBox="1"/>
            <p:nvPr/>
          </p:nvSpPr>
          <p:spPr>
            <a:xfrm>
              <a:off x="293500" y="3553835"/>
              <a:ext cx="2693722" cy="2389764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28600" marR="0" lvl="0" indent="-228600">
                <a:spcBef>
                  <a:spcPts val="0"/>
                </a:spcBef>
                <a:spcAft>
                  <a:spcPts val="1200"/>
                </a:spcAft>
                <a:buClr>
                  <a:srgbClr val="548DD4"/>
                </a:buClr>
                <a:buFont typeface="Wingdings 3" panose="05040102010807070707" pitchFamily="18" charset="2"/>
                <a:buChar char=""/>
              </a:pPr>
              <a:r>
                <a:rPr lang="en-US" sz="1700" dirty="0">
                  <a:solidFill>
                    <a:schemeClr val="bg1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Gather input from stakeholders to shape the design of Accelerators</a:t>
              </a:r>
            </a:p>
            <a:p>
              <a:pPr marL="228600" marR="0" lvl="0" indent="-228600">
                <a:spcBef>
                  <a:spcPts val="0"/>
                </a:spcBef>
                <a:spcAft>
                  <a:spcPts val="1200"/>
                </a:spcAft>
                <a:buClr>
                  <a:srgbClr val="548DD4"/>
                </a:buClr>
                <a:buFont typeface="Wingdings 3" panose="05040102010807070707" pitchFamily="18" charset="2"/>
                <a:buChar char=""/>
              </a:pPr>
              <a:r>
                <a:rPr lang="en-US" sz="1700" dirty="0">
                  <a:solidFill>
                    <a:schemeClr val="bg1"/>
                  </a:solidFill>
                  <a:effectLst/>
                  <a:latin typeface="Trebuchet MS" panose="020B06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Identify industry champions to serve as advisors for Accelerators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323055" y="3553835"/>
              <a:ext cx="2620849" cy="1830965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228600" marR="0" lvl="0" indent="-228600">
                <a:spcBef>
                  <a:spcPts val="0"/>
                </a:spcBef>
                <a:spcAft>
                  <a:spcPts val="1200"/>
                </a:spcAft>
                <a:buClr>
                  <a:srgbClr val="E36C0A"/>
                </a:buClr>
                <a:buFont typeface="Wingdings 3" panose="05040102010807070707" pitchFamily="18" charset="2"/>
                <a:buChar char=""/>
              </a:pPr>
              <a:r>
                <a:rPr lang="en-US" sz="1700" dirty="0">
                  <a:solidFill>
                    <a:schemeClr val="bg1"/>
                  </a:solidFill>
                  <a:latin typeface="Trebuchet MS" panose="020B06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Hold ApprenticeshipUSA Accelerators in targeted industries across the country</a:t>
              </a:r>
              <a:endParaRPr lang="en-US" sz="1700" dirty="0">
                <a:solidFill>
                  <a:schemeClr val="bg1"/>
                </a:solidFill>
                <a:effectLst/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007283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764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764642"/>
            <a:ext cx="9144000" cy="3736272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62857"/>
            <a:ext cx="9144000" cy="946991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11117"/>
            <a:ext cx="9144000" cy="646331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orbel" panose="020B0503020204020204" pitchFamily="34" charset="0"/>
              </a:rPr>
              <a:t>ApprenticeshipUSA Accelerators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974" y="2614630"/>
            <a:ext cx="2383971" cy="1938992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Critical LEADER Roles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493782" y="3572844"/>
            <a:ext cx="46617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993565" y="1866605"/>
            <a:ext cx="0" cy="343504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184071" y="1864684"/>
            <a:ext cx="5910936" cy="3416320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84071" y="1864684"/>
            <a:ext cx="57131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3412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Champion apprenticeship in your industry </a:t>
            </a:r>
          </a:p>
          <a:p>
            <a:pPr marL="633412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Shape agenda to ensure results</a:t>
            </a:r>
          </a:p>
          <a:p>
            <a:pPr marL="633412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Help recruit businesses and partners</a:t>
            </a:r>
          </a:p>
          <a:p>
            <a:pPr marL="633412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Attend events to lend expertise</a:t>
            </a:r>
          </a:p>
          <a:p>
            <a:pPr marL="290512"/>
            <a:endParaRPr lang="en-US" sz="2400" b="1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90512" algn="ctr"/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Interested in joining the planning committee?</a:t>
            </a:r>
          </a:p>
        </p:txBody>
      </p:sp>
    </p:spTree>
    <p:extLst>
      <p:ext uri="{BB962C8B-B14F-4D97-AF65-F5344CB8AC3E}">
        <p14:creationId xmlns:p14="http://schemas.microsoft.com/office/powerpoint/2010/main" val="1332287145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National Manufacturing Day</a:t>
            </a:r>
            <a:b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October 7, 2016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MFG DAY | - Mozilla Firefox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604698"/>
            <a:ext cx="9143999" cy="47516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1828800"/>
            <a:ext cx="4408714" cy="4527550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27121" y="1845129"/>
            <a:ext cx="425359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Encourage LEADERs to participate in National Manufacturing Day 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Share success stories, pictures, press releases, and highlights with us.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More information to come about Manufacturing Day in August to give plenty of time to plan an </a:t>
            </a:r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event.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6624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954" y="2419349"/>
            <a:ext cx="4036018" cy="2687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8599" y="-6579"/>
            <a:ext cx="2565400" cy="3435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3225799" cy="24193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401" y="-740"/>
            <a:ext cx="4013198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402" y="2239055"/>
            <a:ext cx="3352800" cy="1676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161" y="3895471"/>
            <a:ext cx="3073398" cy="15285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5107183"/>
            <a:ext cx="3525811" cy="17629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9" y="3435579"/>
            <a:ext cx="2870199" cy="2152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170319"/>
            <a:ext cx="2286000" cy="16997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801" y="5393468"/>
            <a:ext cx="3429000" cy="14645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0027" y="2408779"/>
            <a:ext cx="318777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National Apprenticeship Week 2016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22770" y="12089"/>
            <a:ext cx="6021229" cy="6858000"/>
          </a:xfrm>
          <a:prstGeom prst="rect">
            <a:avLst/>
          </a:prstGeom>
          <a:solidFill>
            <a:schemeClr val="tx2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67742" y="621229"/>
            <a:ext cx="597625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600+</a:t>
            </a:r>
          </a:p>
          <a:p>
            <a:r>
              <a:rPr lang="en-US" sz="4400" b="1" dirty="0">
                <a:solidFill>
                  <a:schemeClr val="bg1"/>
                </a:solidFill>
              </a:rPr>
              <a:t>Goal to double the number of </a:t>
            </a:r>
            <a:r>
              <a:rPr lang="en-US" sz="4400" b="1" u="sng" dirty="0">
                <a:solidFill>
                  <a:schemeClr val="bg1"/>
                </a:solidFill>
              </a:rPr>
              <a:t>NATIONAL APPRENTICESHIP WEEK </a:t>
            </a:r>
            <a:r>
              <a:rPr lang="en-US" sz="4400" b="1" dirty="0">
                <a:solidFill>
                  <a:schemeClr val="bg1"/>
                </a:solidFill>
              </a:rPr>
              <a:t>events this year.</a:t>
            </a:r>
          </a:p>
        </p:txBody>
      </p:sp>
    </p:spTree>
    <p:extLst>
      <p:ext uri="{BB962C8B-B14F-4D97-AF65-F5344CB8AC3E}">
        <p14:creationId xmlns:p14="http://schemas.microsoft.com/office/powerpoint/2010/main" val="4281762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61429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ideas or questions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4143314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19466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4113256"/>
            <a:ext cx="9143999" cy="1200329"/>
          </a:xfrm>
          <a:prstGeom prst="rect">
            <a:avLst/>
          </a:prstGeom>
          <a:solidFill>
            <a:schemeClr val="tx2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 invite you to continue your important role to expand ApprenticeshipUSA. </a:t>
            </a:r>
            <a:endParaRPr lang="en-US" sz="3600" dirty="0">
              <a:solidFill>
                <a:srgbClr val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475247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5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"/>
            <a:ext cx="9144000" cy="6095999"/>
          </a:xfrm>
          <a:prstGeom prst="rect">
            <a:avLst/>
          </a:prstGeom>
          <a:solidFill>
            <a:schemeClr val="tx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9323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Thank You for Participating in Today’s Webinar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224003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2016 LEADER Event Recap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Spring-Summer – ApprenticeshipUSA Accelerators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Spring-Summer – Capitol Hill Event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October 7, 2016 – Manufacturing Day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Fall 2016 – National Apprenticeship Week</a:t>
            </a:r>
          </a:p>
        </p:txBody>
      </p:sp>
    </p:spTree>
    <p:extLst>
      <p:ext uri="{BB962C8B-B14F-4D97-AF65-F5344CB8AC3E}">
        <p14:creationId xmlns:p14="http://schemas.microsoft.com/office/powerpoint/2010/main" val="84531563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23014" cy="63406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3014" y="0"/>
            <a:ext cx="4620986" cy="634067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63092" y="1448701"/>
            <a:ext cx="4980215" cy="395605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Kartika" panose="02020503030404060203" pitchFamily="18" charset="0"/>
                <a:ea typeface="+mj-ea"/>
                <a:cs typeface="Kartika" panose="02020503030404060203" pitchFamily="18" charset="0"/>
              </a:defRPr>
            </a:lvl1pPr>
          </a:lstStyle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Last year you answered the call as a LEADER and helped support the expansion of ApprenticeshipUSA.</a:t>
            </a:r>
          </a:p>
        </p:txBody>
      </p:sp>
    </p:spTree>
    <p:extLst>
      <p:ext uri="{BB962C8B-B14F-4D97-AF65-F5344CB8AC3E}">
        <p14:creationId xmlns:p14="http://schemas.microsoft.com/office/powerpoint/2010/main" val="173836875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19466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4113256"/>
            <a:ext cx="9143999" cy="1754326"/>
          </a:xfrm>
          <a:prstGeom prst="rect">
            <a:avLst/>
          </a:prstGeom>
          <a:solidFill>
            <a:schemeClr val="tx2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You joined sector gatherings in the summer which culminated at the White House LEADER convening in September. </a:t>
            </a:r>
          </a:p>
        </p:txBody>
      </p:sp>
    </p:spTree>
    <p:extLst>
      <p:ext uri="{BB962C8B-B14F-4D97-AF65-F5344CB8AC3E}">
        <p14:creationId xmlns:p14="http://schemas.microsoft.com/office/powerpoint/2010/main" val="333061160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954" y="2419349"/>
            <a:ext cx="4036018" cy="2687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565400" cy="3435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201" y="0"/>
            <a:ext cx="3225799" cy="24193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401" y="-740"/>
            <a:ext cx="3352800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402" y="2239055"/>
            <a:ext cx="3352800" cy="1676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161" y="3895471"/>
            <a:ext cx="3073398" cy="15285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5107183"/>
            <a:ext cx="3525811" cy="17629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9" y="3435579"/>
            <a:ext cx="2870199" cy="21526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170319"/>
            <a:ext cx="2286000" cy="16997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801" y="5393468"/>
            <a:ext cx="3429000" cy="14645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48671" y="1233926"/>
            <a:ext cx="9237643" cy="4354302"/>
          </a:xfrm>
          <a:prstGeom prst="rect">
            <a:avLst/>
          </a:prstGeom>
          <a:solidFill>
            <a:schemeClr val="tx1">
              <a:lumMod val="75000"/>
              <a:lumOff val="2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48670" y="1265843"/>
            <a:ext cx="921328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Your leadership and involvement was a critical part of the success of National Apprenticeship Week in November 2015.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Number of Events – 300+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States with NAW Event – 47+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Proclamations – 54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Presidential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Senate Resolution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House Resolution</a:t>
            </a:r>
          </a:p>
        </p:txBody>
      </p:sp>
    </p:spTree>
    <p:extLst>
      <p:ext uri="{BB962C8B-B14F-4D97-AF65-F5344CB8AC3E}">
        <p14:creationId xmlns:p14="http://schemas.microsoft.com/office/powerpoint/2010/main" val="3828161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537958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So, what ideas do we have for 2016?</a:t>
            </a:r>
          </a:p>
        </p:txBody>
      </p:sp>
    </p:spTree>
    <p:extLst>
      <p:ext uri="{BB962C8B-B14F-4D97-AF65-F5344CB8AC3E}">
        <p14:creationId xmlns:p14="http://schemas.microsoft.com/office/powerpoint/2010/main" val="4250089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/>
          <a:srcRect l="24358" r="6612"/>
          <a:stretch/>
        </p:blipFill>
        <p:spPr bwMode="auto">
          <a:xfrm>
            <a:off x="6090550" y="1233715"/>
            <a:ext cx="2879280" cy="489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Today’s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264" y="1218737"/>
            <a:ext cx="2971800" cy="4926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4064" y="1218738"/>
            <a:ext cx="2906485" cy="4926123"/>
          </a:xfrm>
          <a:prstGeom prst="rect">
            <a:avLst/>
          </a:prstGeom>
        </p:spPr>
      </p:pic>
      <p:sp>
        <p:nvSpPr>
          <p:cNvPr id="11" name="AutoShape 8" descr="Image result for calendar of events image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Image result for calendar of events image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12264" y="4481972"/>
            <a:ext cx="8761860" cy="1638175"/>
          </a:xfrm>
          <a:prstGeom prst="rect">
            <a:avLst/>
          </a:prstGeom>
          <a:solidFill>
            <a:schemeClr val="tx2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65175" y="4639340"/>
            <a:ext cx="2320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Updates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76843" y="4639340"/>
            <a:ext cx="2320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Vision &amp; Goals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51813" y="4685506"/>
            <a:ext cx="2320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2016 Events</a:t>
            </a:r>
          </a:p>
        </p:txBody>
      </p:sp>
    </p:spTree>
    <p:extLst>
      <p:ext uri="{BB962C8B-B14F-4D97-AF65-F5344CB8AC3E}">
        <p14:creationId xmlns:p14="http://schemas.microsoft.com/office/powerpoint/2010/main" val="178092406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5478"/>
            <a:ext cx="9144000" cy="517550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-13470" y="1143000"/>
            <a:ext cx="9157469" cy="5130639"/>
          </a:xfrm>
          <a:custGeom>
            <a:avLst/>
            <a:gdLst>
              <a:gd name="connsiteX0" fmla="*/ 0 w 9144000"/>
              <a:gd name="connsiteY0" fmla="*/ 0 h 2212944"/>
              <a:gd name="connsiteX1" fmla="*/ 9144000 w 9144000"/>
              <a:gd name="connsiteY1" fmla="*/ 0 h 2212944"/>
              <a:gd name="connsiteX2" fmla="*/ 9144000 w 9144000"/>
              <a:gd name="connsiteY2" fmla="*/ 2212944 h 2212944"/>
              <a:gd name="connsiteX3" fmla="*/ 0 w 9144000"/>
              <a:gd name="connsiteY3" fmla="*/ 2212944 h 2212944"/>
              <a:gd name="connsiteX4" fmla="*/ 0 w 9144000"/>
              <a:gd name="connsiteY4" fmla="*/ 0 h 2212944"/>
              <a:gd name="connsiteX0" fmla="*/ 12700 w 9156700"/>
              <a:gd name="connsiteY0" fmla="*/ 0 h 4778344"/>
              <a:gd name="connsiteX1" fmla="*/ 9156700 w 9156700"/>
              <a:gd name="connsiteY1" fmla="*/ 0 h 4778344"/>
              <a:gd name="connsiteX2" fmla="*/ 9156700 w 9156700"/>
              <a:gd name="connsiteY2" fmla="*/ 2212944 h 4778344"/>
              <a:gd name="connsiteX3" fmla="*/ 0 w 9156700"/>
              <a:gd name="connsiteY3" fmla="*/ 4778344 h 4778344"/>
              <a:gd name="connsiteX4" fmla="*/ 12700 w 9156700"/>
              <a:gd name="connsiteY4" fmla="*/ 0 h 4778344"/>
              <a:gd name="connsiteX0" fmla="*/ 1221 w 9157921"/>
              <a:gd name="connsiteY0" fmla="*/ 2057400 h 4778344"/>
              <a:gd name="connsiteX1" fmla="*/ 9157921 w 9157921"/>
              <a:gd name="connsiteY1" fmla="*/ 0 h 4778344"/>
              <a:gd name="connsiteX2" fmla="*/ 9157921 w 9157921"/>
              <a:gd name="connsiteY2" fmla="*/ 2212944 h 4778344"/>
              <a:gd name="connsiteX3" fmla="*/ 1221 w 9157921"/>
              <a:gd name="connsiteY3" fmla="*/ 4778344 h 4778344"/>
              <a:gd name="connsiteX4" fmla="*/ 1221 w 9157921"/>
              <a:gd name="connsiteY4" fmla="*/ 2057400 h 4778344"/>
              <a:gd name="connsiteX0" fmla="*/ 1221 w 9157921"/>
              <a:gd name="connsiteY0" fmla="*/ 2286000 h 5006944"/>
              <a:gd name="connsiteX1" fmla="*/ 9157921 w 9157921"/>
              <a:gd name="connsiteY1" fmla="*/ 0 h 5006944"/>
              <a:gd name="connsiteX2" fmla="*/ 9157921 w 9157921"/>
              <a:gd name="connsiteY2" fmla="*/ 2441544 h 5006944"/>
              <a:gd name="connsiteX3" fmla="*/ 1221 w 9157921"/>
              <a:gd name="connsiteY3" fmla="*/ 5006944 h 5006944"/>
              <a:gd name="connsiteX4" fmla="*/ 1221 w 9157921"/>
              <a:gd name="connsiteY4" fmla="*/ 2286000 h 5006944"/>
              <a:gd name="connsiteX0" fmla="*/ 1221 w 9157921"/>
              <a:gd name="connsiteY0" fmla="*/ 2286000 h 5006944"/>
              <a:gd name="connsiteX1" fmla="*/ 7354522 w 9157921"/>
              <a:gd name="connsiteY1" fmla="*/ 447805 h 5006944"/>
              <a:gd name="connsiteX2" fmla="*/ 9157921 w 9157921"/>
              <a:gd name="connsiteY2" fmla="*/ 0 h 5006944"/>
              <a:gd name="connsiteX3" fmla="*/ 9157921 w 9157921"/>
              <a:gd name="connsiteY3" fmla="*/ 2441544 h 5006944"/>
              <a:gd name="connsiteX4" fmla="*/ 1221 w 9157921"/>
              <a:gd name="connsiteY4" fmla="*/ 5006944 h 5006944"/>
              <a:gd name="connsiteX5" fmla="*/ 1221 w 9157921"/>
              <a:gd name="connsiteY5" fmla="*/ 2286000 h 5006944"/>
              <a:gd name="connsiteX0" fmla="*/ 1221 w 9157921"/>
              <a:gd name="connsiteY0" fmla="*/ 2286000 h 5006944"/>
              <a:gd name="connsiteX1" fmla="*/ 7418022 w 9157921"/>
              <a:gd name="connsiteY1" fmla="*/ 3305 h 5006944"/>
              <a:gd name="connsiteX2" fmla="*/ 9157921 w 9157921"/>
              <a:gd name="connsiteY2" fmla="*/ 0 h 5006944"/>
              <a:gd name="connsiteX3" fmla="*/ 9157921 w 9157921"/>
              <a:gd name="connsiteY3" fmla="*/ 2441544 h 5006944"/>
              <a:gd name="connsiteX4" fmla="*/ 1221 w 9157921"/>
              <a:gd name="connsiteY4" fmla="*/ 5006944 h 5006944"/>
              <a:gd name="connsiteX5" fmla="*/ 1221 w 9157921"/>
              <a:gd name="connsiteY5" fmla="*/ 2286000 h 5006944"/>
              <a:gd name="connsiteX0" fmla="*/ 1221 w 9157921"/>
              <a:gd name="connsiteY0" fmla="*/ 2286000 h 5006944"/>
              <a:gd name="connsiteX1" fmla="*/ 7418022 w 9157921"/>
              <a:gd name="connsiteY1" fmla="*/ 3305 h 5006944"/>
              <a:gd name="connsiteX2" fmla="*/ 9157921 w 9157921"/>
              <a:gd name="connsiteY2" fmla="*/ 0 h 5006944"/>
              <a:gd name="connsiteX3" fmla="*/ 9157921 w 9157921"/>
              <a:gd name="connsiteY3" fmla="*/ 2441544 h 5006944"/>
              <a:gd name="connsiteX4" fmla="*/ 1576022 w 9157921"/>
              <a:gd name="connsiteY4" fmla="*/ 4537205 h 5006944"/>
              <a:gd name="connsiteX5" fmla="*/ 1221 w 9157921"/>
              <a:gd name="connsiteY5" fmla="*/ 5006944 h 5006944"/>
              <a:gd name="connsiteX6" fmla="*/ 1221 w 9157921"/>
              <a:gd name="connsiteY6" fmla="*/ 2286000 h 5006944"/>
              <a:gd name="connsiteX0" fmla="*/ 1221 w 9157921"/>
              <a:gd name="connsiteY0" fmla="*/ 2286000 h 5096005"/>
              <a:gd name="connsiteX1" fmla="*/ 7418022 w 9157921"/>
              <a:gd name="connsiteY1" fmla="*/ 3305 h 5096005"/>
              <a:gd name="connsiteX2" fmla="*/ 9157921 w 9157921"/>
              <a:gd name="connsiteY2" fmla="*/ 0 h 5096005"/>
              <a:gd name="connsiteX3" fmla="*/ 9157921 w 9157921"/>
              <a:gd name="connsiteY3" fmla="*/ 2441544 h 5096005"/>
              <a:gd name="connsiteX4" fmla="*/ 1715722 w 9157921"/>
              <a:gd name="connsiteY4" fmla="*/ 5096005 h 5096005"/>
              <a:gd name="connsiteX5" fmla="*/ 1221 w 9157921"/>
              <a:gd name="connsiteY5" fmla="*/ 5006944 h 5096005"/>
              <a:gd name="connsiteX6" fmla="*/ 1221 w 9157921"/>
              <a:gd name="connsiteY6" fmla="*/ 2286000 h 5096005"/>
              <a:gd name="connsiteX0" fmla="*/ 368 w 9157068"/>
              <a:gd name="connsiteY0" fmla="*/ 2286000 h 5121244"/>
              <a:gd name="connsiteX1" fmla="*/ 7417169 w 9157068"/>
              <a:gd name="connsiteY1" fmla="*/ 3305 h 5121244"/>
              <a:gd name="connsiteX2" fmla="*/ 9157068 w 9157068"/>
              <a:gd name="connsiteY2" fmla="*/ 0 h 5121244"/>
              <a:gd name="connsiteX3" fmla="*/ 9157068 w 9157068"/>
              <a:gd name="connsiteY3" fmla="*/ 2441544 h 5121244"/>
              <a:gd name="connsiteX4" fmla="*/ 1714869 w 9157068"/>
              <a:gd name="connsiteY4" fmla="*/ 5096005 h 5121244"/>
              <a:gd name="connsiteX5" fmla="*/ 25768 w 9157068"/>
              <a:gd name="connsiteY5" fmla="*/ 5121244 h 5121244"/>
              <a:gd name="connsiteX6" fmla="*/ 368 w 9157068"/>
              <a:gd name="connsiteY6" fmla="*/ 2286000 h 5121244"/>
              <a:gd name="connsiteX0" fmla="*/ 769 w 9157469"/>
              <a:gd name="connsiteY0" fmla="*/ 2286000 h 5121244"/>
              <a:gd name="connsiteX1" fmla="*/ 7417570 w 9157469"/>
              <a:gd name="connsiteY1" fmla="*/ 3305 h 5121244"/>
              <a:gd name="connsiteX2" fmla="*/ 9157469 w 9157469"/>
              <a:gd name="connsiteY2" fmla="*/ 0 h 5121244"/>
              <a:gd name="connsiteX3" fmla="*/ 9157469 w 9157469"/>
              <a:gd name="connsiteY3" fmla="*/ 2441544 h 5121244"/>
              <a:gd name="connsiteX4" fmla="*/ 1715270 w 9157469"/>
              <a:gd name="connsiteY4" fmla="*/ 5096005 h 5121244"/>
              <a:gd name="connsiteX5" fmla="*/ 7119 w 9157469"/>
              <a:gd name="connsiteY5" fmla="*/ 5121244 h 5121244"/>
              <a:gd name="connsiteX6" fmla="*/ 769 w 9157469"/>
              <a:gd name="connsiteY6" fmla="*/ 2286000 h 5121244"/>
              <a:gd name="connsiteX0" fmla="*/ 769 w 9157469"/>
              <a:gd name="connsiteY0" fmla="*/ 2286000 h 5121244"/>
              <a:gd name="connsiteX1" fmla="*/ 7417570 w 9157469"/>
              <a:gd name="connsiteY1" fmla="*/ 3305 h 5121244"/>
              <a:gd name="connsiteX2" fmla="*/ 9157469 w 9157469"/>
              <a:gd name="connsiteY2" fmla="*/ 0 h 5121244"/>
              <a:gd name="connsiteX3" fmla="*/ 9157469 w 9157469"/>
              <a:gd name="connsiteY3" fmla="*/ 2441544 h 5121244"/>
              <a:gd name="connsiteX4" fmla="*/ 1721620 w 9157469"/>
              <a:gd name="connsiteY4" fmla="*/ 5108705 h 5121244"/>
              <a:gd name="connsiteX5" fmla="*/ 7119 w 9157469"/>
              <a:gd name="connsiteY5" fmla="*/ 5121244 h 5121244"/>
              <a:gd name="connsiteX6" fmla="*/ 769 w 9157469"/>
              <a:gd name="connsiteY6" fmla="*/ 2286000 h 5121244"/>
              <a:gd name="connsiteX0" fmla="*/ 769 w 9157469"/>
              <a:gd name="connsiteY0" fmla="*/ 2295395 h 5130639"/>
              <a:gd name="connsiteX1" fmla="*/ 7138170 w 9157469"/>
              <a:gd name="connsiteY1" fmla="*/ 0 h 5130639"/>
              <a:gd name="connsiteX2" fmla="*/ 9157469 w 9157469"/>
              <a:gd name="connsiteY2" fmla="*/ 9395 h 5130639"/>
              <a:gd name="connsiteX3" fmla="*/ 9157469 w 9157469"/>
              <a:gd name="connsiteY3" fmla="*/ 2450939 h 5130639"/>
              <a:gd name="connsiteX4" fmla="*/ 1721620 w 9157469"/>
              <a:gd name="connsiteY4" fmla="*/ 5118100 h 5130639"/>
              <a:gd name="connsiteX5" fmla="*/ 7119 w 9157469"/>
              <a:gd name="connsiteY5" fmla="*/ 5130639 h 5130639"/>
              <a:gd name="connsiteX6" fmla="*/ 769 w 9157469"/>
              <a:gd name="connsiteY6" fmla="*/ 2295395 h 5130639"/>
              <a:gd name="connsiteX0" fmla="*/ 769 w 9157469"/>
              <a:gd name="connsiteY0" fmla="*/ 2295395 h 5130639"/>
              <a:gd name="connsiteX1" fmla="*/ 6871470 w 9157469"/>
              <a:gd name="connsiteY1" fmla="*/ 0 h 5130639"/>
              <a:gd name="connsiteX2" fmla="*/ 9157469 w 9157469"/>
              <a:gd name="connsiteY2" fmla="*/ 9395 h 5130639"/>
              <a:gd name="connsiteX3" fmla="*/ 9157469 w 9157469"/>
              <a:gd name="connsiteY3" fmla="*/ 2450939 h 5130639"/>
              <a:gd name="connsiteX4" fmla="*/ 1721620 w 9157469"/>
              <a:gd name="connsiteY4" fmla="*/ 5118100 h 5130639"/>
              <a:gd name="connsiteX5" fmla="*/ 7119 w 9157469"/>
              <a:gd name="connsiteY5" fmla="*/ 5130639 h 5130639"/>
              <a:gd name="connsiteX6" fmla="*/ 769 w 9157469"/>
              <a:gd name="connsiteY6" fmla="*/ 2295395 h 5130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57469" h="5130639">
                <a:moveTo>
                  <a:pt x="769" y="2295395"/>
                </a:moveTo>
                <a:lnTo>
                  <a:pt x="6871470" y="0"/>
                </a:lnTo>
                <a:lnTo>
                  <a:pt x="9157469" y="9395"/>
                </a:lnTo>
                <a:lnTo>
                  <a:pt x="9157469" y="2450939"/>
                </a:lnTo>
                <a:lnTo>
                  <a:pt x="1721620" y="5118100"/>
                </a:lnTo>
                <a:lnTo>
                  <a:pt x="7119" y="5130639"/>
                </a:lnTo>
                <a:cubicBezTo>
                  <a:pt x="11352" y="3537858"/>
                  <a:pt x="-3464" y="3888176"/>
                  <a:pt x="769" y="2295395"/>
                </a:cubicBezTo>
                <a:close/>
              </a:path>
            </a:pathLst>
          </a:custGeom>
          <a:solidFill>
            <a:schemeClr val="tx2">
              <a:alpha val="50000"/>
            </a:schemeClr>
          </a:solidFill>
        </p:spPr>
        <p:txBody>
          <a:bodyPr wrap="square" rtlCol="0">
            <a:no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0" y="4653958"/>
            <a:ext cx="5313408" cy="1213442"/>
          </a:xfrm>
          <a:prstGeom prst="line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ApprenticeshipUSA continues to grow.</a:t>
            </a:r>
            <a:endParaRPr lang="en-US" sz="36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56704" y="3162030"/>
            <a:ext cx="3911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prstClr val="white"/>
                </a:solidFill>
                <a:latin typeface="Kartika" panose="02020503030404060203" pitchFamily="18" charset="0"/>
                <a:cs typeface="Kartika" panose="02020503030404060203" pitchFamily="18" charset="0"/>
              </a:rPr>
              <a:t>451,423</a:t>
            </a:r>
          </a:p>
        </p:txBody>
      </p:sp>
      <p:sp>
        <p:nvSpPr>
          <p:cNvPr id="8" name="Oval 7"/>
          <p:cNvSpPr/>
          <p:nvPr/>
        </p:nvSpPr>
        <p:spPr>
          <a:xfrm>
            <a:off x="887756" y="5447459"/>
            <a:ext cx="381000" cy="3980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942119" y="4916300"/>
            <a:ext cx="381000" cy="3980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305800" y="2311945"/>
            <a:ext cx="381000" cy="3980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257800" y="2710008"/>
            <a:ext cx="3048000" cy="1965002"/>
          </a:xfrm>
          <a:prstGeom prst="line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02005" y="3943996"/>
            <a:ext cx="3483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prstClr val="white"/>
                </a:solidFill>
                <a:latin typeface="Kartika" panose="02020503030404060203" pitchFamily="18" charset="0"/>
                <a:cs typeface="Kartika" panose="02020503030404060203" pitchFamily="18" charset="0"/>
              </a:rPr>
              <a:t>Quarter 1 - FY 16</a:t>
            </a:r>
          </a:p>
          <a:p>
            <a:pPr algn="r"/>
            <a:r>
              <a:rPr lang="en-US" sz="1400" b="1" dirty="0">
                <a:solidFill>
                  <a:prstClr val="white"/>
                </a:solidFill>
                <a:latin typeface="Kartika" panose="02020503030404060203" pitchFamily="18" charset="0"/>
                <a:cs typeface="Kartika" panose="02020503030404060203" pitchFamily="18" charset="0"/>
              </a:rPr>
              <a:t>Number of Active Apprentices </a:t>
            </a:r>
          </a:p>
        </p:txBody>
      </p:sp>
      <p:sp>
        <p:nvSpPr>
          <p:cNvPr id="13" name="Oval 12"/>
          <p:cNvSpPr/>
          <p:nvPr/>
        </p:nvSpPr>
        <p:spPr>
          <a:xfrm>
            <a:off x="5585846" y="4164196"/>
            <a:ext cx="381000" cy="3980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67822" y="1524000"/>
            <a:ext cx="3176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>
                <a:solidFill>
                  <a:srgbClr val="4F81BD">
                    <a:lumMod val="60000"/>
                    <a:lumOff val="40000"/>
                  </a:srgbClr>
                </a:solidFill>
                <a:latin typeface="Kartika" panose="02020503030404060203" pitchFamily="18" charset="0"/>
                <a:cs typeface="Kartika" panose="02020503030404060203" pitchFamily="18" charset="0"/>
              </a:rPr>
              <a:t>750,000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82230" y="4675010"/>
            <a:ext cx="232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b="1" dirty="0">
                <a:solidFill>
                  <a:srgbClr val="4F81BD">
                    <a:lumMod val="60000"/>
                    <a:lumOff val="40000"/>
                  </a:srgbClr>
                </a:solidFill>
                <a:latin typeface="Kartika" panose="02020503030404060203" pitchFamily="18" charset="0"/>
                <a:cs typeface="Kartika" panose="02020503030404060203" pitchFamily="18" charset="0"/>
              </a:rPr>
              <a:t>375,000</a:t>
            </a:r>
          </a:p>
        </p:txBody>
      </p:sp>
      <p:sp>
        <p:nvSpPr>
          <p:cNvPr id="18" name="Oval 17"/>
          <p:cNvSpPr/>
          <p:nvPr/>
        </p:nvSpPr>
        <p:spPr>
          <a:xfrm>
            <a:off x="6858000" y="3317966"/>
            <a:ext cx="381000" cy="39806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44543" y="2021272"/>
            <a:ext cx="3911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FFFF00"/>
                </a:solidFill>
                <a:latin typeface="Kartika" panose="02020503030404060203" pitchFamily="18" charset="0"/>
                <a:cs typeface="Kartika" panose="02020503030404060203" pitchFamily="18" charset="0"/>
              </a:rPr>
              <a:t>500,000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81908" y="2925279"/>
            <a:ext cx="34838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FFFF00"/>
                </a:solidFill>
                <a:latin typeface="Kartika" panose="02020503030404060203" pitchFamily="18" charset="0"/>
                <a:cs typeface="Kartika" panose="02020503030404060203" pitchFamily="18" charset="0"/>
              </a:rPr>
              <a:t>FY 16 Annual Goal</a:t>
            </a:r>
          </a:p>
        </p:txBody>
      </p:sp>
    </p:spTree>
    <p:extLst>
      <p:ext uri="{BB962C8B-B14F-4D97-AF65-F5344CB8AC3E}">
        <p14:creationId xmlns:p14="http://schemas.microsoft.com/office/powerpoint/2010/main" val="68608565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FY 16 $90 Million </a:t>
            </a:r>
            <a:b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Apprenticeship Appropriation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0387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Programmatic Resources for Apprenticeship </a:t>
            </a:r>
          </a:p>
          <a:p>
            <a:pPr marL="0" indent="0">
              <a:buNone/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Annual Funding</a:t>
            </a:r>
          </a:p>
          <a:p>
            <a:pPr marL="0" indent="0">
              <a:buNone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Branding:  ApprenticeshipUSA Funding</a:t>
            </a:r>
          </a:p>
          <a:p>
            <a:pPr marL="0" indent="0">
              <a:buNone/>
            </a:pP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Combination of Grants (States) &amp; Contracts (National Partners and Activities)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4E1F-8823-4BD1-89E5-0D4896F414B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76551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506&quot;/&gt;&lt;/object&gt;&lt;object type=&quot;3&quot; unique_id=&quot;10004&quot;&gt;&lt;property id=&quot;20148&quot; value=&quot;5&quot;/&gt;&lt;property id=&quot;20300&quot; value=&quot;Slide 2 - &amp;quot;Your Hosts for Today&amp;quot;&quot;/&gt;&lt;property id=&quot;20307&quot; value=&quot;698&quot;/&gt;&lt;/object&gt;&lt;object type=&quot;3&quot; unique_id=&quot;10005&quot;&gt;&lt;property id=&quot;20148&quot; value=&quot;5&quot;/&gt;&lt;property id=&quot;20300&quot; value=&quot;Slide 3&quot;/&gt;&lt;property id=&quot;20307&quot; value=&quot;654&quot;/&gt;&lt;/object&gt;&lt;object type=&quot;3&quot; unique_id=&quot;10006&quot;&gt;&lt;property id=&quot;20148&quot; value=&quot;5&quot;/&gt;&lt;property id=&quot;20300&quot; value=&quot;Slide 4&quot;/&gt;&lt;property id=&quot;20307&quot; value=&quot;655&quot;/&gt;&lt;/object&gt;&lt;object type=&quot;3&quot; unique_id=&quot;10007&quot;&gt;&lt;property id=&quot;20148&quot; value=&quot;5&quot;/&gt;&lt;property id=&quot;20300&quot; value=&quot;Slide 5&quot;/&gt;&lt;property id=&quot;20307&quot; value=&quot;657&quot;/&gt;&lt;/object&gt;&lt;object type=&quot;3&quot; unique_id=&quot;10008&quot;&gt;&lt;property id=&quot;20148&quot; value=&quot;5&quot;/&gt;&lt;property id=&quot;20300&quot; value=&quot;Slide 6&quot;/&gt;&lt;property id=&quot;20307&quot; value=&quot;658&quot;/&gt;&lt;/object&gt;&lt;object type=&quot;3&quot; unique_id=&quot;10009&quot;&gt;&lt;property id=&quot;20148&quot; value=&quot;5&quot;/&gt;&lt;property id=&quot;20300&quot; value=&quot;Slide 7 - &amp;quot;Today’s Session&amp;quot;&quot;/&gt;&lt;property id=&quot;20307&quot; value=&quot;661&quot;/&gt;&lt;/object&gt;&lt;object type=&quot;3&quot; unique_id=&quot;10010&quot;&gt;&lt;property id=&quot;20148&quot; value=&quot;5&quot;/&gt;&lt;property id=&quot;20300&quot; value=&quot;Slide 8 - &amp;quot;ApprenticeshipUSA continues to grow.&amp;quot;&quot;/&gt;&lt;property id=&quot;20307&quot; value=&quot;662&quot;/&gt;&lt;/object&gt;&lt;object type=&quot;3&quot; unique_id=&quot;10011&quot;&gt;&lt;property id=&quot;20148&quot; value=&quot;5&quot;/&gt;&lt;property id=&quot;20300&quot; value=&quot;Slide 9 - &amp;quot;FY 16 $90 Million  Apprenticeship Appropriation&amp;quot;&quot;/&gt;&lt;property id=&quot;20307&quot; value=&quot;663&quot;/&gt;&lt;/object&gt;&lt;object type=&quot;3&quot; unique_id=&quot;10012&quot;&gt;&lt;property id=&quot;20148&quot; value=&quot;5&quot;/&gt;&lt;property id=&quot;20300&quot; value=&quot;Slide 10 - &amp;quot;Strengthening the LEADER network moving forward.&amp;quot;&quot;/&gt;&lt;property id=&quot;20307&quot; value=&quot;664&quot;/&gt;&lt;/object&gt;&lt;object type=&quot;3&quot; unique_id=&quot;10013&quot;&gt;&lt;property id=&quot;20148&quot; value=&quot;5&quot;/&gt;&lt;property id=&quot;20300&quot; value=&quot;Slide 11 - &amp;quot;Updates from LEADERs&amp;quot;&quot;/&gt;&lt;property id=&quot;20307&quot; value=&quot;693&quot;/&gt;&lt;/object&gt;&lt;object type=&quot;3&quot; unique_id=&quot;10014&quot;&gt;&lt;property id=&quot;20148&quot; value=&quot;5&quot;/&gt;&lt;property id=&quot;20300&quot; value=&quot;Slide 12 - &amp;quot;Updates from LEADERs&amp;quot;&quot;/&gt;&lt;property id=&quot;20307&quot; value=&quot;700&quot;/&gt;&lt;/object&gt;&lt;object type=&quot;3&quot; unique_id=&quot;10015&quot;&gt;&lt;property id=&quot;20148&quot; value=&quot;5&quot;/&gt;&lt;property id=&quot;20300&quot; value=&quot;Slide 13 - &amp;quot;Updates from LEADERs&amp;quot;&quot;/&gt;&lt;property id=&quot;20307&quot; value=&quot;701&quot;/&gt;&lt;/object&gt;&lt;object type=&quot;3&quot; unique_id=&quot;10016&quot;&gt;&lt;property id=&quot;20148&quot; value=&quot;5&quot;/&gt;&lt;property id=&quot;20300&quot; value=&quot;Slide 14&quot;/&gt;&lt;property id=&quot;20307&quot; value=&quot;660&quot;/&gt;&lt;/object&gt;&lt;object type=&quot;3&quot; unique_id=&quot;10017&quot;&gt;&lt;property id=&quot;20148&quot; value=&quot;5&quot;/&gt;&lt;property id=&quot;20300&quot; value=&quot;Slide 15&quot;/&gt;&lt;property id=&quot;20307&quot; value=&quot;697&quot;/&gt;&lt;/object&gt;&lt;object type=&quot;3&quot; unique_id=&quot;10018&quot;&gt;&lt;property id=&quot;20148&quot; value=&quot;5&quot;/&gt;&lt;property id=&quot;20300&quot; value=&quot;Slide 16&quot;/&gt;&lt;property id=&quot;20307&quot; value=&quot;668&quot;/&gt;&lt;/object&gt;&lt;object type=&quot;3&quot; unique_id=&quot;10019&quot;&gt;&lt;property id=&quot;20148&quot; value=&quot;5&quot;/&gt;&lt;property id=&quot;20300&quot; value=&quot;Slide 17&quot;/&gt;&lt;property id=&quot;20307&quot; value=&quot;666&quot;/&gt;&lt;/object&gt;&lt;object type=&quot;3&quot; unique_id=&quot;10020&quot;&gt;&lt;property id=&quot;20148&quot; value=&quot;5&quot;/&gt;&lt;property id=&quot;20300&quot; value=&quot;Slide 18&quot;/&gt;&lt;property id=&quot;20307&quot; value=&quot;696&quot;/&gt;&lt;/object&gt;&lt;object type=&quot;3&quot; unique_id=&quot;10021&quot;&gt;&lt;property id=&quot;20148&quot; value=&quot;5&quot;/&gt;&lt;property id=&quot;20300&quot; value=&quot;Slide 19&quot;/&gt;&lt;property id=&quot;20307&quot; value=&quot;670&quot;/&gt;&lt;/object&gt;&lt;object type=&quot;3&quot; unique_id=&quot;10022&quot;&gt;&lt;property id=&quot;20148&quot; value=&quot;5&quot;/&gt;&lt;property id=&quot;20300&quot; value=&quot;Slide 20&quot;/&gt;&lt;property id=&quot;20307&quot; value=&quot;678&quot;/&gt;&lt;/object&gt;&lt;object type=&quot;3&quot; unique_id=&quot;10023&quot;&gt;&lt;property id=&quot;20148&quot; value=&quot;5&quot;/&gt;&lt;property id=&quot;20300&quot; value=&quot;Slide 21&quot;/&gt;&lt;property id=&quot;20307&quot; value=&quot;680&quot;/&gt;&lt;/object&gt;&lt;object type=&quot;3&quot; unique_id=&quot;10024&quot;&gt;&lt;property id=&quot;20148&quot; value=&quot;5&quot;/&gt;&lt;property id=&quot;20300&quot; value=&quot;Slide 22&quot;/&gt;&lt;property id=&quot;20307&quot; value=&quot;679&quot;/&gt;&lt;/object&gt;&lt;object type=&quot;3&quot; unique_id=&quot;10025&quot;&gt;&lt;property id=&quot;20148&quot; value=&quot;5&quot;/&gt;&lt;property id=&quot;20300&quot; value=&quot;Slide 23&quot;/&gt;&lt;property id=&quot;20307&quot; value=&quot;699&quot;/&gt;&lt;/object&gt;&lt;object type=&quot;3&quot; unique_id=&quot;10026&quot;&gt;&lt;property id=&quot;20148&quot; value=&quot;5&quot;/&gt;&lt;property id=&quot;20300&quot; value=&quot;Slide 24&quot;/&gt;&lt;property id=&quot;20307&quot; value=&quot;682&quot;/&gt;&lt;/object&gt;&lt;object type=&quot;3&quot; unique_id=&quot;10027&quot;&gt;&lt;property id=&quot;20148&quot; value=&quot;5&quot;/&gt;&lt;property id=&quot;20300&quot; value=&quot;Slide 25 - &amp;quot;National Manufacturing Day October 7, 2016 &amp;quot;&quot;/&gt;&lt;property id=&quot;20307&quot; value=&quot;685&quot;/&gt;&lt;/object&gt;&lt;object type=&quot;3&quot; unique_id=&quot;10028&quot;&gt;&lt;property id=&quot;20148&quot; value=&quot;5&quot;/&gt;&lt;property id=&quot;20300&quot; value=&quot;Slide 26&quot;/&gt;&lt;property id=&quot;20307&quot; value=&quot;686&quot;/&gt;&lt;/object&gt;&lt;object type=&quot;3&quot; unique_id=&quot;10029&quot;&gt;&lt;property id=&quot;20148&quot; value=&quot;5&quot;/&gt;&lt;property id=&quot;20300&quot; value=&quot;Slide 27&quot;/&gt;&lt;property id=&quot;20307&quot; value=&quot;688&quot;/&gt;&lt;/object&gt;&lt;object type=&quot;3&quot; unique_id=&quot;10030&quot;&gt;&lt;property id=&quot;20148&quot; value=&quot;5&quot;/&gt;&lt;property id=&quot;20300&quot; value=&quot;Slide 28&quot;/&gt;&lt;property id=&quot;20307&quot; value=&quot;689&quot;/&gt;&lt;/object&gt;&lt;object type=&quot;3&quot; unique_id=&quot;10031&quot;&gt;&lt;property id=&quot;20148&quot; value=&quot;5&quot;/&gt;&lt;property id=&quot;20300&quot; value=&quot;Slide 29&quot;/&gt;&lt;property id=&quot;20307&quot; value=&quot;690&quot;/&gt;&lt;/object&gt;&lt;/object&gt;&lt;object type=&quot;8&quot; unique_id=&quot;1006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11560</TotalTime>
  <Words>717</Words>
  <Application>Microsoft Office PowerPoint</Application>
  <PresentationFormat>On-screen Show (4:3)</PresentationFormat>
  <Paragraphs>176</Paragraphs>
  <Slides>29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Arial Unicode MS</vt:lpstr>
      <vt:lpstr>Arial</vt:lpstr>
      <vt:lpstr>Calibri</vt:lpstr>
      <vt:lpstr>Corbel</vt:lpstr>
      <vt:lpstr>Courier New</vt:lpstr>
      <vt:lpstr>Kartika</vt:lpstr>
      <vt:lpstr>Segoe UI</vt:lpstr>
      <vt:lpstr>Times New Roman</vt:lpstr>
      <vt:lpstr>Trebuchet MS</vt:lpstr>
      <vt:lpstr>Wingdings</vt:lpstr>
      <vt:lpstr>Wingdings 2</vt:lpstr>
      <vt:lpstr>Wingdings 3</vt:lpstr>
      <vt:lpstr>1_Office Theme</vt:lpstr>
      <vt:lpstr>2_Custom Design</vt:lpstr>
      <vt:lpstr>1_Custom Design</vt:lpstr>
      <vt:lpstr>Custom Design</vt:lpstr>
      <vt:lpstr>2_Office Theme</vt:lpstr>
      <vt:lpstr>PowerPoint Presentation</vt:lpstr>
      <vt:lpstr>Your Hosts for Today</vt:lpstr>
      <vt:lpstr>PowerPoint Presentation</vt:lpstr>
      <vt:lpstr>PowerPoint Presentation</vt:lpstr>
      <vt:lpstr>PowerPoint Presentation</vt:lpstr>
      <vt:lpstr>PowerPoint Presentation</vt:lpstr>
      <vt:lpstr>Today’s Session</vt:lpstr>
      <vt:lpstr>ApprenticeshipUSA continues to grow.</vt:lpstr>
      <vt:lpstr>FY 16 $90 Million  Apprenticeship Appropriation</vt:lpstr>
      <vt:lpstr>Strengthening the LEADER network moving forward.</vt:lpstr>
      <vt:lpstr>Updates from LEADERs</vt:lpstr>
      <vt:lpstr>Updates from LEADERs</vt:lpstr>
      <vt:lpstr>Updates from LEADERs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Manufacturing Day October 7, 2016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Job Center Network Key Findings Report</dc:title>
  <dc:creator>Fernando Medrano</dc:creator>
  <cp:lastModifiedBy>Brian Keating</cp:lastModifiedBy>
  <cp:revision>814</cp:revision>
  <cp:lastPrinted>2016-01-19T21:25:04Z</cp:lastPrinted>
  <dcterms:created xsi:type="dcterms:W3CDTF">2013-12-19T01:01:27Z</dcterms:created>
  <dcterms:modified xsi:type="dcterms:W3CDTF">2016-03-02T16:46:34Z</dcterms:modified>
</cp:coreProperties>
</file>