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9" r:id="rId2"/>
    <p:sldId id="328" r:id="rId3"/>
    <p:sldId id="363" r:id="rId4"/>
    <p:sldId id="324" r:id="rId5"/>
    <p:sldId id="291" r:id="rId6"/>
    <p:sldId id="326" r:id="rId7"/>
    <p:sldId id="364" r:id="rId8"/>
    <p:sldId id="334" r:id="rId9"/>
    <p:sldId id="335" r:id="rId10"/>
    <p:sldId id="336" r:id="rId11"/>
    <p:sldId id="337" r:id="rId12"/>
    <p:sldId id="338" r:id="rId13"/>
    <p:sldId id="339" r:id="rId14"/>
    <p:sldId id="327" r:id="rId15"/>
    <p:sldId id="343" r:id="rId16"/>
    <p:sldId id="344" r:id="rId17"/>
    <p:sldId id="345" r:id="rId18"/>
    <p:sldId id="346" r:id="rId19"/>
    <p:sldId id="329" r:id="rId20"/>
    <p:sldId id="347" r:id="rId21"/>
    <p:sldId id="330" r:id="rId22"/>
    <p:sldId id="349" r:id="rId23"/>
    <p:sldId id="350" r:id="rId24"/>
    <p:sldId id="351" r:id="rId25"/>
    <p:sldId id="352" r:id="rId26"/>
    <p:sldId id="365" r:id="rId27"/>
    <p:sldId id="353" r:id="rId28"/>
    <p:sldId id="366" r:id="rId29"/>
    <p:sldId id="354" r:id="rId30"/>
    <p:sldId id="355" r:id="rId31"/>
    <p:sldId id="357" r:id="rId32"/>
    <p:sldId id="358" r:id="rId33"/>
    <p:sldId id="359" r:id="rId34"/>
    <p:sldId id="360" r:id="rId35"/>
    <p:sldId id="361" r:id="rId36"/>
    <p:sldId id="362" r:id="rId37"/>
    <p:sldId id="348" r:id="rId38"/>
    <p:sldId id="287" r:id="rId39"/>
  </p:sldIdLst>
  <p:sldSz cx="9144000" cy="6858000" type="screen4x3"/>
  <p:notesSz cx="7019925" cy="9305925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Durden" initials="W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280" autoAdjust="0"/>
  </p:normalViewPr>
  <p:slideViewPr>
    <p:cSldViewPr snapToGrid="0" snapToObject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0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>
              <a:latin typeface="Arial"/>
              <a:cs typeface="Arial"/>
            </a:rPr>
            <a:t>(National)</a:t>
          </a: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Jobs for the Future</a:t>
          </a: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CalState/Merlot</a:t>
          </a: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Maher &amp; Maher </a:t>
          </a: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American Association of Community Colleges</a:t>
          </a: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National Science Foundation</a:t>
          </a: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ATE Centers</a:t>
          </a: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F10DA221-BD8E-4653-ADEC-D98837682B05}" type="presOf" srcId="{36D2DD83-68FB-C240-924B-E53FB664BB4E}" destId="{80EC68D4-94F4-744A-A03B-1EB6E5866716}" srcOrd="0" destOrd="0" presId="urn:microsoft.com/office/officeart/2005/8/layout/hierarchy1"/>
    <dgm:cxn modelId="{DC84A801-4CD4-4E61-A457-AFF5D001455B}" type="presOf" srcId="{00BC296F-6B08-0D44-A9B2-B6811D05F4DF}" destId="{3442899B-68FA-A643-8DAB-214E62BD7585}" srcOrd="0" destOrd="0" presId="urn:microsoft.com/office/officeart/2005/8/layout/hierarchy1"/>
    <dgm:cxn modelId="{DBBF06F9-ADCE-4475-BBBF-7C00A7AFAD31}" type="presOf" srcId="{A540A28C-5C8C-0547-9B97-A77B409D9B33}" destId="{B4C3B5E3-D81B-994D-BB40-67475EE41359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E32709C7-5684-4491-A52D-42E28B32E357}" type="presOf" srcId="{0178B1F8-C721-3C49-BCE7-F32F860131AA}" destId="{11F25EAC-EF1F-0A41-A139-8A007967E6A7}" srcOrd="0" destOrd="0" presId="urn:microsoft.com/office/officeart/2005/8/layout/hierarchy1"/>
    <dgm:cxn modelId="{702F38D1-CDFE-405F-B12F-DBE11A559AAC}" type="presOf" srcId="{753F5683-D125-1745-B0B8-1CD860D8BF34}" destId="{6CA8EF98-5A7C-8443-99AC-2F342BF4CC08}" srcOrd="0" destOrd="0" presId="urn:microsoft.com/office/officeart/2005/8/layout/hierarchy1"/>
    <dgm:cxn modelId="{A0BB74F8-98DE-4C07-AD3F-D66C4E85DB5F}" type="presOf" srcId="{4037DDB7-9DFB-2F42-BD74-0FCCD1F41ED7}" destId="{8D17BB9B-4AAD-8940-806B-57018B5F9E40}" srcOrd="0" destOrd="0" presId="urn:microsoft.com/office/officeart/2005/8/layout/hierarchy1"/>
    <dgm:cxn modelId="{4D015E69-FE80-433A-8C10-342A5486A53C}" type="presOf" srcId="{E7BD5B4E-AF1C-5942-BF7B-D719F1B71C54}" destId="{730BCF91-5994-2044-81BC-E029013DA0AA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4CF87C3E-4A9F-4CCD-9501-A14CF1C456EB}" type="presOf" srcId="{BBD68C50-D3B4-1848-8EA9-4FFB00864135}" destId="{9A4F00F8-6A67-5C4B-9E84-0DC5D6ECE23B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F41B803B-206E-44A8-B64C-158A2472B5BC}" type="presOf" srcId="{A9C14472-D648-1E4E-93C1-1B7ED9FB14CB}" destId="{A8C405E2-5814-1346-B374-16BF34682930}" srcOrd="0" destOrd="0" presId="urn:microsoft.com/office/officeart/2005/8/layout/hierarchy1"/>
    <dgm:cxn modelId="{4F93A28B-EB1C-43D1-BDCC-A0D6A1C82638}" type="presOf" srcId="{BF72FF2E-35B7-4846-8E6D-4DE70B77A411}" destId="{7D21B660-304A-0C45-8362-25E82F2E7D1A}" srcOrd="0" destOrd="0" presId="urn:microsoft.com/office/officeart/2005/8/layout/hierarchy1"/>
    <dgm:cxn modelId="{9615E0C5-FD00-42F4-BF64-A382597517DC}" type="presOf" srcId="{C16ADBA1-3329-D64D-A923-73E71D12330C}" destId="{29CED845-19D1-E94E-8929-4CD240F70DCF}" srcOrd="0" destOrd="0" presId="urn:microsoft.com/office/officeart/2005/8/layout/hierarchy1"/>
    <dgm:cxn modelId="{36237874-BF81-40D0-9D32-D63ED08B3F0C}" type="presOf" srcId="{08A164DB-0700-5F46-B9A1-B027F1405942}" destId="{6E50DDCC-9308-574D-9786-08EE1640B632}" srcOrd="0" destOrd="0" presId="urn:microsoft.com/office/officeart/2005/8/layout/hierarchy1"/>
    <dgm:cxn modelId="{FD66F838-8E46-4948-8D8F-F39EAF15427C}" type="presOf" srcId="{04C027A2-CDF1-4642-90C9-E6FADE5C1CFB}" destId="{55779194-4F51-174B-9273-E67853468299}" srcOrd="0" destOrd="0" presId="urn:microsoft.com/office/officeart/2005/8/layout/hierarchy1"/>
    <dgm:cxn modelId="{71D01115-984F-4152-A7EC-4BE8F0B44A38}" type="presParOf" srcId="{3442899B-68FA-A643-8DAB-214E62BD7585}" destId="{F4946BA7-3CE5-114A-B785-C8F3E1B4DA49}" srcOrd="0" destOrd="0" presId="urn:microsoft.com/office/officeart/2005/8/layout/hierarchy1"/>
    <dgm:cxn modelId="{A456BAA5-8680-40E0-B757-00D4475363E3}" type="presParOf" srcId="{F4946BA7-3CE5-114A-B785-C8F3E1B4DA49}" destId="{FC73F032-B618-114B-BB16-4A4C1BCF590B}" srcOrd="0" destOrd="0" presId="urn:microsoft.com/office/officeart/2005/8/layout/hierarchy1"/>
    <dgm:cxn modelId="{02844A20-ADC5-4759-8DF9-4C4FB7B0D473}" type="presParOf" srcId="{FC73F032-B618-114B-BB16-4A4C1BCF590B}" destId="{5C1FE5D2-DC51-E14D-8544-A3E28AE58614}" srcOrd="0" destOrd="0" presId="urn:microsoft.com/office/officeart/2005/8/layout/hierarchy1"/>
    <dgm:cxn modelId="{01F8A576-F82E-45E6-8ADD-47B601D9D487}" type="presParOf" srcId="{FC73F032-B618-114B-BB16-4A4C1BCF590B}" destId="{9A4F00F8-6A67-5C4B-9E84-0DC5D6ECE23B}" srcOrd="1" destOrd="0" presId="urn:microsoft.com/office/officeart/2005/8/layout/hierarchy1"/>
    <dgm:cxn modelId="{714738B6-4E4E-4033-97C8-F32B61793103}" type="presParOf" srcId="{F4946BA7-3CE5-114A-B785-C8F3E1B4DA49}" destId="{6649ABFA-C967-9C42-B010-A9C274257A25}" srcOrd="1" destOrd="0" presId="urn:microsoft.com/office/officeart/2005/8/layout/hierarchy1"/>
    <dgm:cxn modelId="{86879285-C064-4F79-9EE9-121058862631}" type="presParOf" srcId="{6649ABFA-C967-9C42-B010-A9C274257A25}" destId="{11F25EAC-EF1F-0A41-A139-8A007967E6A7}" srcOrd="0" destOrd="0" presId="urn:microsoft.com/office/officeart/2005/8/layout/hierarchy1"/>
    <dgm:cxn modelId="{988016C5-9D6E-4AC4-91BF-1339770C2742}" type="presParOf" srcId="{6649ABFA-C967-9C42-B010-A9C274257A25}" destId="{04491E9E-CE1E-5344-887E-292CA6D9A973}" srcOrd="1" destOrd="0" presId="urn:microsoft.com/office/officeart/2005/8/layout/hierarchy1"/>
    <dgm:cxn modelId="{084EC845-9E2B-484B-B9AD-E4046691F813}" type="presParOf" srcId="{04491E9E-CE1E-5344-887E-292CA6D9A973}" destId="{69A53F18-03FD-0740-8D9D-0514558B4A06}" srcOrd="0" destOrd="0" presId="urn:microsoft.com/office/officeart/2005/8/layout/hierarchy1"/>
    <dgm:cxn modelId="{730E938F-FF7C-4714-AB16-9F5CA5A8FBD3}" type="presParOf" srcId="{69A53F18-03FD-0740-8D9D-0514558B4A06}" destId="{783A5137-820A-D847-B8CC-B414AB8AF267}" srcOrd="0" destOrd="0" presId="urn:microsoft.com/office/officeart/2005/8/layout/hierarchy1"/>
    <dgm:cxn modelId="{498348CF-8C20-41A1-B8A6-D63781300DF2}" type="presParOf" srcId="{69A53F18-03FD-0740-8D9D-0514558B4A06}" destId="{6E50DDCC-9308-574D-9786-08EE1640B632}" srcOrd="1" destOrd="0" presId="urn:microsoft.com/office/officeart/2005/8/layout/hierarchy1"/>
    <dgm:cxn modelId="{062F99BE-49E3-4680-8897-D3C22D20B140}" type="presParOf" srcId="{04491E9E-CE1E-5344-887E-292CA6D9A973}" destId="{57859B20-A491-C14E-8B47-262AD3FB3C9C}" srcOrd="1" destOrd="0" presId="urn:microsoft.com/office/officeart/2005/8/layout/hierarchy1"/>
    <dgm:cxn modelId="{1623C0B4-FC09-49ED-A6CD-212D7DB85017}" type="presParOf" srcId="{57859B20-A491-C14E-8B47-262AD3FB3C9C}" destId="{730BCF91-5994-2044-81BC-E029013DA0AA}" srcOrd="0" destOrd="0" presId="urn:microsoft.com/office/officeart/2005/8/layout/hierarchy1"/>
    <dgm:cxn modelId="{3E32A5B4-0103-47BE-9CF3-C825C15A1D22}" type="presParOf" srcId="{57859B20-A491-C14E-8B47-262AD3FB3C9C}" destId="{8BDEB65C-7C86-7645-A3A3-D94EBA93D6FD}" srcOrd="1" destOrd="0" presId="urn:microsoft.com/office/officeart/2005/8/layout/hierarchy1"/>
    <dgm:cxn modelId="{5F46EEF3-418A-4C59-A516-B2D52E472D7A}" type="presParOf" srcId="{8BDEB65C-7C86-7645-A3A3-D94EBA93D6FD}" destId="{15A826FD-21B7-714F-A8CA-0CACF4907DED}" srcOrd="0" destOrd="0" presId="urn:microsoft.com/office/officeart/2005/8/layout/hierarchy1"/>
    <dgm:cxn modelId="{26FA2B49-9003-42AC-A687-999A8BBB056B}" type="presParOf" srcId="{15A826FD-21B7-714F-A8CA-0CACF4907DED}" destId="{D841183A-AE99-E34F-AEEC-BFDDDA6B149E}" srcOrd="0" destOrd="0" presId="urn:microsoft.com/office/officeart/2005/8/layout/hierarchy1"/>
    <dgm:cxn modelId="{8D8D7397-9F2A-4971-BCCA-990E8BCDB2C3}" type="presParOf" srcId="{15A826FD-21B7-714F-A8CA-0CACF4907DED}" destId="{55779194-4F51-174B-9273-E67853468299}" srcOrd="1" destOrd="0" presId="urn:microsoft.com/office/officeart/2005/8/layout/hierarchy1"/>
    <dgm:cxn modelId="{171BA748-D705-441B-A849-8805F72BC07C}" type="presParOf" srcId="{8BDEB65C-7C86-7645-A3A3-D94EBA93D6FD}" destId="{7AA7BB12-1E7F-7D43-A01E-E1F19278C76C}" srcOrd="1" destOrd="0" presId="urn:microsoft.com/office/officeart/2005/8/layout/hierarchy1"/>
    <dgm:cxn modelId="{2929E498-A24C-4633-9B74-74F4C5D0F88F}" type="presParOf" srcId="{57859B20-A491-C14E-8B47-262AD3FB3C9C}" destId="{80EC68D4-94F4-744A-A03B-1EB6E5866716}" srcOrd="2" destOrd="0" presId="urn:microsoft.com/office/officeart/2005/8/layout/hierarchy1"/>
    <dgm:cxn modelId="{4EEB6C74-422F-4482-9864-5E3348E5D695}" type="presParOf" srcId="{57859B20-A491-C14E-8B47-262AD3FB3C9C}" destId="{34BC33A0-ED39-DE4F-8A9F-338B5DB527DD}" srcOrd="3" destOrd="0" presId="urn:microsoft.com/office/officeart/2005/8/layout/hierarchy1"/>
    <dgm:cxn modelId="{8B5F0FBC-E93C-4EA3-A02A-7A740DE01D22}" type="presParOf" srcId="{34BC33A0-ED39-DE4F-8A9F-338B5DB527DD}" destId="{C879E55B-7DBC-0A46-B6DA-7A7E7A671055}" srcOrd="0" destOrd="0" presId="urn:microsoft.com/office/officeart/2005/8/layout/hierarchy1"/>
    <dgm:cxn modelId="{C345F6AD-FB94-4CB1-91A3-BD45EACBC7D1}" type="presParOf" srcId="{C879E55B-7DBC-0A46-B6DA-7A7E7A671055}" destId="{58E25500-82D6-5146-A221-84A9B541C842}" srcOrd="0" destOrd="0" presId="urn:microsoft.com/office/officeart/2005/8/layout/hierarchy1"/>
    <dgm:cxn modelId="{2E8CFC40-F2A9-47DE-9944-E7498FEDDC2D}" type="presParOf" srcId="{C879E55B-7DBC-0A46-B6DA-7A7E7A671055}" destId="{6CA8EF98-5A7C-8443-99AC-2F342BF4CC08}" srcOrd="1" destOrd="0" presId="urn:microsoft.com/office/officeart/2005/8/layout/hierarchy1"/>
    <dgm:cxn modelId="{4028AAE6-AC1C-4122-B3D4-B9E22700C39A}" type="presParOf" srcId="{34BC33A0-ED39-DE4F-8A9F-338B5DB527DD}" destId="{5AFB516C-8B19-1347-A340-BD44FA087715}" srcOrd="1" destOrd="0" presId="urn:microsoft.com/office/officeart/2005/8/layout/hierarchy1"/>
    <dgm:cxn modelId="{1161179E-41E9-4728-A5AB-8245392B7823}" type="presParOf" srcId="{6649ABFA-C967-9C42-B010-A9C274257A25}" destId="{7D21B660-304A-0C45-8362-25E82F2E7D1A}" srcOrd="2" destOrd="0" presId="urn:microsoft.com/office/officeart/2005/8/layout/hierarchy1"/>
    <dgm:cxn modelId="{2743F70C-261C-4B41-8792-5CE3A5F42C35}" type="presParOf" srcId="{6649ABFA-C967-9C42-B010-A9C274257A25}" destId="{387C680B-E952-F04F-8840-6329408C4FF2}" srcOrd="3" destOrd="0" presId="urn:microsoft.com/office/officeart/2005/8/layout/hierarchy1"/>
    <dgm:cxn modelId="{71D11F3A-F6D7-46EA-BA58-D9E8FED52B43}" type="presParOf" srcId="{387C680B-E952-F04F-8840-6329408C4FF2}" destId="{14AE68B9-FE25-6547-9774-6FB5767EC7AF}" srcOrd="0" destOrd="0" presId="urn:microsoft.com/office/officeart/2005/8/layout/hierarchy1"/>
    <dgm:cxn modelId="{2B75480F-1E38-42EF-8554-BBC85EB3377E}" type="presParOf" srcId="{14AE68B9-FE25-6547-9774-6FB5767EC7AF}" destId="{646F3537-73EB-B949-918D-3B7B930AA6F5}" srcOrd="0" destOrd="0" presId="urn:microsoft.com/office/officeart/2005/8/layout/hierarchy1"/>
    <dgm:cxn modelId="{60DF3185-30E1-4585-A646-765E5583FE84}" type="presParOf" srcId="{14AE68B9-FE25-6547-9774-6FB5767EC7AF}" destId="{29CED845-19D1-E94E-8929-4CD240F70DCF}" srcOrd="1" destOrd="0" presId="urn:microsoft.com/office/officeart/2005/8/layout/hierarchy1"/>
    <dgm:cxn modelId="{C8201EFD-A9CA-41AB-B47B-B962DFDE9EB8}" type="presParOf" srcId="{387C680B-E952-F04F-8840-6329408C4FF2}" destId="{19852B07-4D31-214F-9301-B80B7570A269}" srcOrd="1" destOrd="0" presId="urn:microsoft.com/office/officeart/2005/8/layout/hierarchy1"/>
    <dgm:cxn modelId="{CF89674F-1853-4415-AC85-2976175144AC}" type="presParOf" srcId="{3442899B-68FA-A643-8DAB-214E62BD7585}" destId="{F8E47508-4D92-4841-B7F5-2B43DF9D01CA}" srcOrd="1" destOrd="0" presId="urn:microsoft.com/office/officeart/2005/8/layout/hierarchy1"/>
    <dgm:cxn modelId="{A30D9440-F72E-478D-826D-2EB1A34341B4}" type="presParOf" srcId="{F8E47508-4D92-4841-B7F5-2B43DF9D01CA}" destId="{B2BA61A3-B21F-2F4F-A27F-1E993EFF1F4B}" srcOrd="0" destOrd="0" presId="urn:microsoft.com/office/officeart/2005/8/layout/hierarchy1"/>
    <dgm:cxn modelId="{B1B4B189-CCBD-4DFA-AF86-FFA4EDFB7594}" type="presParOf" srcId="{B2BA61A3-B21F-2F4F-A27F-1E993EFF1F4B}" destId="{EF2F118D-C820-304A-83D6-27A1A959A5FB}" srcOrd="0" destOrd="0" presId="urn:microsoft.com/office/officeart/2005/8/layout/hierarchy1"/>
    <dgm:cxn modelId="{38D984D8-E331-4BE9-99A7-C8870AB81AE0}" type="presParOf" srcId="{B2BA61A3-B21F-2F4F-A27F-1E993EFF1F4B}" destId="{A8C405E2-5814-1346-B374-16BF34682930}" srcOrd="1" destOrd="0" presId="urn:microsoft.com/office/officeart/2005/8/layout/hierarchy1"/>
    <dgm:cxn modelId="{ECAC27E3-A9F7-44A5-A1F3-E56EAAAF9927}" type="presParOf" srcId="{F8E47508-4D92-4841-B7F5-2B43DF9D01CA}" destId="{62A3ED94-654E-E941-A0F8-294D22630DC7}" srcOrd="1" destOrd="0" presId="urn:microsoft.com/office/officeart/2005/8/layout/hierarchy1"/>
    <dgm:cxn modelId="{8D3DC8FF-38AA-4556-A955-A7F1A01E0317}" type="presParOf" srcId="{62A3ED94-654E-E941-A0F8-294D22630DC7}" destId="{B4C3B5E3-D81B-994D-BB40-67475EE41359}" srcOrd="0" destOrd="0" presId="urn:microsoft.com/office/officeart/2005/8/layout/hierarchy1"/>
    <dgm:cxn modelId="{B779A6F6-6AFB-42F1-BFBE-400FDA27E87E}" type="presParOf" srcId="{62A3ED94-654E-E941-A0F8-294D22630DC7}" destId="{6300A319-EE00-0344-9BFC-D6F49AE21F3F}" srcOrd="1" destOrd="0" presId="urn:microsoft.com/office/officeart/2005/8/layout/hierarchy1"/>
    <dgm:cxn modelId="{30A31323-434E-40BD-B25F-AE2DBF16F160}" type="presParOf" srcId="{6300A319-EE00-0344-9BFC-D6F49AE21F3F}" destId="{2995CDD1-F185-AC4D-9E55-C1A4942C1989}" srcOrd="0" destOrd="0" presId="urn:microsoft.com/office/officeart/2005/8/layout/hierarchy1"/>
    <dgm:cxn modelId="{F6AE7AFE-3113-4153-B757-716972C67423}" type="presParOf" srcId="{2995CDD1-F185-AC4D-9E55-C1A4942C1989}" destId="{BC6575E1-2812-5C43-951F-E9EB66CF75F5}" srcOrd="0" destOrd="0" presId="urn:microsoft.com/office/officeart/2005/8/layout/hierarchy1"/>
    <dgm:cxn modelId="{60C1B6C0-69D2-4B06-849F-B54F8B431884}" type="presParOf" srcId="{2995CDD1-F185-AC4D-9E55-C1A4942C1989}" destId="{8D17BB9B-4AAD-8940-806B-57018B5F9E40}" srcOrd="1" destOrd="0" presId="urn:microsoft.com/office/officeart/2005/8/layout/hierarchy1"/>
    <dgm:cxn modelId="{39EC896E-F9C3-4290-88D2-381FBB223982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B5E3-D81B-994D-BB40-67475EE41359}">
      <dsp:nvSpPr>
        <dsp:cNvPr id="0" name=""/>
        <dsp:cNvSpPr/>
      </dsp:nvSpPr>
      <dsp:spPr>
        <a:xfrm>
          <a:off x="4569904" y="1444471"/>
          <a:ext cx="927106" cy="11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46"/>
              </a:lnTo>
              <a:lnTo>
                <a:pt x="927106" y="973846"/>
              </a:lnTo>
              <a:lnTo>
                <a:pt x="927106" y="112035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B660-304A-0C45-8362-25E82F2E7D1A}">
      <dsp:nvSpPr>
        <dsp:cNvPr id="0" name=""/>
        <dsp:cNvSpPr/>
      </dsp:nvSpPr>
      <dsp:spPr>
        <a:xfrm>
          <a:off x="1888801" y="1504114"/>
          <a:ext cx="1268828" cy="4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0"/>
              </a:lnTo>
              <a:lnTo>
                <a:pt x="1268828" y="290230"/>
              </a:lnTo>
              <a:lnTo>
                <a:pt x="1268828" y="436741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68D4-94F4-744A-A03B-1EB6E5866716}">
      <dsp:nvSpPr>
        <dsp:cNvPr id="0" name=""/>
        <dsp:cNvSpPr/>
      </dsp:nvSpPr>
      <dsp:spPr>
        <a:xfrm>
          <a:off x="1173855" y="2970523"/>
          <a:ext cx="1550687" cy="4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3"/>
              </a:lnTo>
              <a:lnTo>
                <a:pt x="1550687" y="326153"/>
              </a:lnTo>
              <a:lnTo>
                <a:pt x="1550687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CF91-5994-2044-81BC-E029013DA0AA}">
      <dsp:nvSpPr>
        <dsp:cNvPr id="0" name=""/>
        <dsp:cNvSpPr/>
      </dsp:nvSpPr>
      <dsp:spPr>
        <a:xfrm>
          <a:off x="791567" y="2970523"/>
          <a:ext cx="382288" cy="472664"/>
        </a:xfrm>
        <a:custGeom>
          <a:avLst/>
          <a:gdLst/>
          <a:ahLst/>
          <a:cxnLst/>
          <a:rect l="0" t="0" r="0" b="0"/>
          <a:pathLst>
            <a:path>
              <a:moveTo>
                <a:pt x="382288" y="0"/>
              </a:moveTo>
              <a:lnTo>
                <a:pt x="382288" y="326153"/>
              </a:lnTo>
              <a:lnTo>
                <a:pt x="0" y="326153"/>
              </a:lnTo>
              <a:lnTo>
                <a:pt x="0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173855" y="1504114"/>
          <a:ext cx="714946" cy="462139"/>
        </a:xfrm>
        <a:custGeom>
          <a:avLst/>
          <a:gdLst/>
          <a:ahLst/>
          <a:cxnLst/>
          <a:rect l="0" t="0" r="0" b="0"/>
          <a:pathLst>
            <a:path>
              <a:moveTo>
                <a:pt x="714946" y="0"/>
              </a:moveTo>
              <a:lnTo>
                <a:pt x="714946" y="315628"/>
              </a:lnTo>
              <a:lnTo>
                <a:pt x="0" y="315628"/>
              </a:lnTo>
              <a:lnTo>
                <a:pt x="0" y="462139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90519" y="399921"/>
          <a:ext cx="1796565" cy="11041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66244" y="566860"/>
          <a:ext cx="1796565" cy="11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/>
              <a:cs typeface="Arial"/>
            </a:rPr>
            <a:t>U.S. Department of Labor, Employment &amp; Training Administration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/>
              <a:cs typeface="Arial"/>
            </a:rPr>
            <a:t>(National)</a:t>
          </a:r>
        </a:p>
      </dsp:txBody>
      <dsp:txXfrm>
        <a:off x="1198585" y="599201"/>
        <a:ext cx="1731883" cy="1039511"/>
      </dsp:txXfrm>
    </dsp:sp>
    <dsp:sp modelId="{783A5137-820A-D847-B8CC-B414AB8AF267}">
      <dsp:nvSpPr>
        <dsp:cNvPr id="0" name=""/>
        <dsp:cNvSpPr/>
      </dsp:nvSpPr>
      <dsp:spPr>
        <a:xfrm>
          <a:off x="383092" y="1966254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558817" y="2133193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/>
              <a:cs typeface="Arial"/>
            </a:rPr>
            <a:t>Jobs for the Future</a:t>
          </a:r>
        </a:p>
      </dsp:txBody>
      <dsp:txXfrm>
        <a:off x="588231" y="2162607"/>
        <a:ext cx="1522697" cy="945440"/>
      </dsp:txXfrm>
    </dsp:sp>
    <dsp:sp modelId="{D841183A-AE99-E34F-AEEC-BFDDDA6B149E}">
      <dsp:nvSpPr>
        <dsp:cNvPr id="0" name=""/>
        <dsp:cNvSpPr/>
      </dsp:nvSpPr>
      <dsp:spPr>
        <a:xfrm>
          <a:off x="804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76529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/>
              <a:cs typeface="Arial"/>
            </a:rPr>
            <a:t>Maher &amp; Maher </a:t>
          </a:r>
        </a:p>
      </dsp:txBody>
      <dsp:txXfrm>
        <a:off x="205943" y="3639540"/>
        <a:ext cx="1522697" cy="945440"/>
      </dsp:txXfrm>
    </dsp:sp>
    <dsp:sp modelId="{58E25500-82D6-5146-A221-84A9B541C842}">
      <dsp:nvSpPr>
        <dsp:cNvPr id="0" name=""/>
        <dsp:cNvSpPr/>
      </dsp:nvSpPr>
      <dsp:spPr>
        <a:xfrm>
          <a:off x="1933780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8EF98-5A7C-8443-99AC-2F342BF4CC08}">
      <dsp:nvSpPr>
        <dsp:cNvPr id="0" name=""/>
        <dsp:cNvSpPr/>
      </dsp:nvSpPr>
      <dsp:spPr>
        <a:xfrm>
          <a:off x="2109505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/>
              <a:cs typeface="Arial"/>
            </a:rPr>
            <a:t>American Association of Community Colleges</a:t>
          </a:r>
        </a:p>
      </dsp:txBody>
      <dsp:txXfrm>
        <a:off x="2138919" y="3639540"/>
        <a:ext cx="1522697" cy="945440"/>
      </dsp:txXfrm>
    </dsp:sp>
    <dsp:sp modelId="{646F3537-73EB-B949-918D-3B7B930AA6F5}">
      <dsp:nvSpPr>
        <dsp:cNvPr id="0" name=""/>
        <dsp:cNvSpPr/>
      </dsp:nvSpPr>
      <dsp:spPr>
        <a:xfrm>
          <a:off x="2366867" y="1940856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ED845-19D1-E94E-8929-4CD240F70DCF}">
      <dsp:nvSpPr>
        <dsp:cNvPr id="0" name=""/>
        <dsp:cNvSpPr/>
      </dsp:nvSpPr>
      <dsp:spPr>
        <a:xfrm>
          <a:off x="2542592" y="2107795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/>
              <a:cs typeface="Arial"/>
            </a:rPr>
            <a:t>CalState/Merlot</a:t>
          </a:r>
        </a:p>
      </dsp:txBody>
      <dsp:txXfrm>
        <a:off x="2572006" y="2137209"/>
        <a:ext cx="1522697" cy="945440"/>
      </dsp:txXfrm>
    </dsp:sp>
    <dsp:sp modelId="{EF2F118D-C820-304A-83D6-27A1A959A5FB}">
      <dsp:nvSpPr>
        <dsp:cNvPr id="0" name=""/>
        <dsp:cNvSpPr/>
      </dsp:nvSpPr>
      <dsp:spPr>
        <a:xfrm>
          <a:off x="3779141" y="440202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405E2-5814-1346-B374-16BF34682930}">
      <dsp:nvSpPr>
        <dsp:cNvPr id="0" name=""/>
        <dsp:cNvSpPr/>
      </dsp:nvSpPr>
      <dsp:spPr>
        <a:xfrm>
          <a:off x="3954866" y="607141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/>
              <a:cs typeface="Arial"/>
            </a:rPr>
            <a:t>U.S. National Science Foundation</a:t>
          </a:r>
        </a:p>
      </dsp:txBody>
      <dsp:txXfrm>
        <a:off x="3984280" y="636555"/>
        <a:ext cx="1522697" cy="945440"/>
      </dsp:txXfrm>
    </dsp:sp>
    <dsp:sp modelId="{BC6575E1-2812-5C43-951F-E9EB66CF75F5}">
      <dsp:nvSpPr>
        <dsp:cNvPr id="0" name=""/>
        <dsp:cNvSpPr/>
      </dsp:nvSpPr>
      <dsp:spPr>
        <a:xfrm>
          <a:off x="4706247" y="2564828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7BB9B-4AAD-8940-806B-57018B5F9E40}">
      <dsp:nvSpPr>
        <dsp:cNvPr id="0" name=""/>
        <dsp:cNvSpPr/>
      </dsp:nvSpPr>
      <dsp:spPr>
        <a:xfrm>
          <a:off x="4881973" y="2731767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/>
              <a:cs typeface="Arial"/>
            </a:rPr>
            <a:t>ATE Centers</a:t>
          </a:r>
        </a:p>
      </dsp:txBody>
      <dsp:txXfrm>
        <a:off x="4911387" y="2761181"/>
        <a:ext cx="1522697" cy="94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13C22-2D79-E94B-83B7-3A4164C563D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1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14D4-512A-4372-B828-721889E22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14D4-512A-4372-B828-721889E2269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0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13C22-2D79-E94B-83B7-3A4164C563D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17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13C22-2D79-E94B-83B7-3A4164C563D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1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13C22-2D79-E94B-83B7-3A4164C563D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17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6481" indent="-29083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918" indent="-23203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2156" indent="-23203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7805" indent="-23203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5508" indent="-2320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3211" indent="-2320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70914" indent="-2320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28617" indent="-2320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158C79-DBE0-4DE1-8BC8-93EB69437144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FC4D0C3-3B8D-4BAE-8A28-5933A1FC5D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Module 3 - Beta Version 1.0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i="0" u="none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leta.gov/oa/taxcredits.cf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hyperlink" Target="https://doleta.gov/oa/federalresources/playbook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eta.gov/oa/pdf/RACC_One_Pager_for_Colleges.pdf" TargetMode="External"/><Relationship Id="rId2" Type="http://schemas.openxmlformats.org/officeDocument/2006/relationships/hyperlink" Target="https://www.doleta.gov/oa/racc.cf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s://www.doleta.gov/oa/pdf/RACC_college_application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ACCCT@dol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61557" y="1652257"/>
            <a:ext cx="8159096" cy="140874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TAACCCT Partnerships:  Registered Apprenticeship (RA) and Registered Apprenticeship-College Consortium (RACC)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557" y="3035910"/>
            <a:ext cx="4686300" cy="685495"/>
          </a:xfrm>
        </p:spPr>
        <p:txBody>
          <a:bodyPr anchor="b"/>
          <a:lstStyle/>
          <a:p>
            <a:pPr lvl="0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March 16, 2016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Kartika" panose="02020503030404060203" pitchFamily="18" charset="0"/>
                <a:cs typeface="Kartika" panose="020205030304040602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6621" y="243683"/>
            <a:ext cx="5907379" cy="8950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The President announced the winners of the American Apprenticeship Grant SGA on September 9, 2015.</a:t>
            </a:r>
          </a:p>
        </p:txBody>
      </p:sp>
      <p:pic>
        <p:nvPicPr>
          <p:cNvPr id="4" name="Content Placeholder 4" descr="American Apprenticeship Grants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538" b="15035"/>
          <a:stretch/>
        </p:blipFill>
        <p:spPr>
          <a:xfrm>
            <a:off x="338746" y="1291171"/>
            <a:ext cx="8348054" cy="269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3282" y="4395494"/>
            <a:ext cx="3330052" cy="1951631"/>
          </a:xfrm>
          <a:prstGeom prst="rect">
            <a:avLst/>
          </a:prstGeom>
          <a:solidFill>
            <a:srgbClr val="5A170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American Apprenticeship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Initiative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$175 Million – </a:t>
            </a:r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46 Grants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5586" y="4396330"/>
            <a:ext cx="5581934" cy="1951631"/>
          </a:xfrm>
          <a:prstGeom prst="rect">
            <a:avLst/>
          </a:prstGeom>
          <a:solidFill>
            <a:srgbClr val="294171"/>
          </a:solidFill>
          <a:ln w="9525" cap="flat" cmpd="sng" algn="ctr">
            <a:solidFill>
              <a:srgbClr val="294171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8229" y="4394573"/>
            <a:ext cx="5581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Launch apprenticeship in new, high growth fields.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Scale models that work.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Align apprenticeships to pathways for further learning &amp; career advancement.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6621" y="6387147"/>
            <a:ext cx="554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94171"/>
                </a:solidFill>
                <a:effectLst/>
                <a:uLnTx/>
                <a:uFillTx/>
              </a:rPr>
              <a:t>Learn more at http://doleta.gov/oa/aag.cfm</a:t>
            </a:r>
          </a:p>
        </p:txBody>
      </p:sp>
    </p:spTree>
    <p:extLst>
      <p:ext uri="{BB962C8B-B14F-4D97-AF65-F5344CB8AC3E}">
        <p14:creationId xmlns:p14="http://schemas.microsoft.com/office/powerpoint/2010/main" val="208699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9025" y="0"/>
            <a:ext cx="6784975" cy="1166813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Expansion for Fiscal Year 2016: $90 Million for American Apprenticeship Grant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450" y="1336675"/>
            <a:ext cx="9099550" cy="4143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300" b="1" dirty="0"/>
              <a:t>This historic new program has the potential to increase </a:t>
            </a:r>
            <a:r>
              <a:rPr lang="en-US" sz="2300" dirty="0"/>
              <a:t>alignment with more </a:t>
            </a:r>
            <a:r>
              <a:rPr lang="en-US" sz="2300" b="1" dirty="0">
                <a:solidFill>
                  <a:srgbClr val="FF0000"/>
                </a:solidFill>
              </a:rPr>
              <a:t>Community Colleges </a:t>
            </a:r>
            <a:r>
              <a:rPr lang="en-US" sz="2300" dirty="0"/>
              <a:t>by</a:t>
            </a:r>
            <a:r>
              <a:rPr lang="en-US" sz="2300" b="1" dirty="0"/>
              <a:t> </a:t>
            </a:r>
            <a:r>
              <a:rPr lang="en-US" sz="2300" dirty="0"/>
              <a:t>providing classroom instruction for apprenticeships and </a:t>
            </a:r>
            <a:r>
              <a:rPr lang="en-US" sz="2300" b="1" dirty="0"/>
              <a:t>ensuring States </a:t>
            </a:r>
            <a:r>
              <a:rPr lang="en-US" sz="2300" dirty="0"/>
              <a:t>support college credit for apprenticeship: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b="1" u="sng" dirty="0"/>
              <a:t>States:</a:t>
            </a:r>
            <a:r>
              <a:rPr lang="en-US" sz="2400" b="1" dirty="0"/>
              <a:t> </a:t>
            </a:r>
            <a:r>
              <a:rPr lang="en-US" sz="2400" dirty="0"/>
              <a:t>Build state capacity to administer RA programs;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b="1" u="sng" dirty="0"/>
              <a:t>Industry:</a:t>
            </a:r>
            <a:r>
              <a:rPr lang="en-US" sz="2400" b="1" dirty="0"/>
              <a:t> </a:t>
            </a:r>
            <a:r>
              <a:rPr lang="en-US" sz="2400" dirty="0"/>
              <a:t>Build on American Apprenticeship grant and expand apprenticeship beyond H1B targeted occupations and industries; 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400" b="1" u="sng" dirty="0"/>
              <a:t>Under-Represented Populations:</a:t>
            </a:r>
            <a:r>
              <a:rPr lang="en-US" sz="2400" b="1" dirty="0"/>
              <a:t> </a:t>
            </a:r>
            <a:r>
              <a:rPr lang="en-US" sz="2400" dirty="0"/>
              <a:t>Support</a:t>
            </a:r>
            <a:r>
              <a:rPr lang="en-US" sz="2400" b="1" dirty="0"/>
              <a:t> </a:t>
            </a:r>
            <a:r>
              <a:rPr lang="en-US" sz="2400" dirty="0"/>
              <a:t>community-based organizations and workforce intermediaries on innovative strategies for career pathways;  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400" b="1" u="sng" dirty="0"/>
              <a:t>National Activities:</a:t>
            </a:r>
            <a:r>
              <a:rPr lang="en-US" sz="2400" b="1" dirty="0"/>
              <a:t> </a:t>
            </a:r>
            <a:r>
              <a:rPr lang="en-US" sz="2400" dirty="0"/>
              <a:t>Increase national outreach, technical assistance, and capacity building needs;  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3030" y="5880447"/>
            <a:ext cx="88609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  <a:latin typeface="Kartika" panose="02020503030404060203" pitchFamily="18" charset="0"/>
                <a:ea typeface="Verdana" pitchFamily="34" charset="0"/>
                <a:cs typeface="Kartika" panose="02020503030404060203" pitchFamily="18" charset="0"/>
              </a:rPr>
              <a:t>Office of Apprenticeship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latin typeface="Kartika" panose="02020503030404060203" pitchFamily="18" charset="0"/>
                <a:ea typeface="Verdana" pitchFamily="34" charset="0"/>
                <a:cs typeface="Kartika" panose="02020503030404060203" pitchFamily="18" charset="0"/>
              </a:rPr>
              <a:t>US Department of Labor | Employment and Training Administration</a:t>
            </a:r>
          </a:p>
        </p:txBody>
      </p:sp>
      <p:pic>
        <p:nvPicPr>
          <p:cNvPr id="1026" name="Picture 2" descr="C:\Users\Firestone-Amy\AppData\Local\Microsoft\Windows\Temporary Internet Files\Content.IE5\5MDC54NY\diploma2_colo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309236"/>
            <a:ext cx="1295400" cy="6594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6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qualter.michael\Desktop\Ban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6"/>
          <a:stretch/>
        </p:blipFill>
        <p:spPr bwMode="auto">
          <a:xfrm>
            <a:off x="909681" y="1287383"/>
            <a:ext cx="7289800" cy="210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418" y="3767746"/>
            <a:ext cx="9126582" cy="2112703"/>
          </a:xfrm>
          <a:prstGeom prst="rect">
            <a:avLst/>
          </a:prstGeom>
          <a:solidFill>
            <a:schemeClr val="accent2"/>
          </a:solidFill>
          <a:ln w="1047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4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Attain better completion via diverse pathways to postsecondary degrees. </a:t>
            </a:r>
          </a:p>
          <a:p>
            <a:pPr marL="457200" indent="-457200">
              <a:spcBef>
                <a:spcPts val="4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Facilitate articulation of the Registered Apprenticeship certificate for college credit on a national scale to enable apprentices to earn a college degree</a:t>
            </a:r>
          </a:p>
          <a:p>
            <a:pPr marL="457200" indent="-457200">
              <a:spcBef>
                <a:spcPts val="4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altLang="en-US" dirty="0">
                <a:solidFill>
                  <a:schemeClr val="bg1"/>
                </a:solidFill>
              </a:rPr>
              <a:t>Strengthen relationships among Registered Apprenticeship and two- and four-year post-secondary institution representatives nationwide</a:t>
            </a:r>
            <a:r>
              <a:rPr lang="en-US" altLang="en-US" dirty="0"/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30" y="5880447"/>
            <a:ext cx="88609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  <a:latin typeface="Kartika" panose="02020503030404060203" pitchFamily="18" charset="0"/>
                <a:ea typeface="Verdana" pitchFamily="34" charset="0"/>
                <a:cs typeface="Kartika" panose="02020503030404060203" pitchFamily="18" charset="0"/>
              </a:rPr>
              <a:t>Office of Apprenticeship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latin typeface="Kartika" panose="02020503030404060203" pitchFamily="18" charset="0"/>
                <a:ea typeface="Verdana" pitchFamily="34" charset="0"/>
                <a:cs typeface="Kartika" panose="02020503030404060203" pitchFamily="18" charset="0"/>
              </a:rPr>
              <a:t>US Department of Labor | Employment and Training Administration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314700" y="203783"/>
            <a:ext cx="5715000" cy="773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Postsecondary Pathway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7418" y="3129197"/>
            <a:ext cx="2248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GOALS:</a:t>
            </a:r>
          </a:p>
        </p:txBody>
      </p:sp>
    </p:spTree>
    <p:extLst>
      <p:ext uri="{BB962C8B-B14F-4D97-AF65-F5344CB8AC3E}">
        <p14:creationId xmlns:p14="http://schemas.microsoft.com/office/powerpoint/2010/main" val="308001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yamamoto.todd\AppData\Local\Microsoft\Windows\Temporary Internet Files\Content.IE5\NAK8BM5T\MC900349411[1].wmf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46" y="981074"/>
            <a:ext cx="8997812" cy="5876925"/>
          </a:xfrm>
          <a:prstGeom prst="rect">
            <a:avLst/>
          </a:prstGeom>
          <a:noFill/>
          <a:ln w="82550" cmpd="sng">
            <a:solidFill>
              <a:schemeClr val="tx1"/>
            </a:solidFill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542F-6633-DE4E-BD0D-706F73EBE1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02" y="268028"/>
            <a:ext cx="17065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202" y="1570350"/>
            <a:ext cx="8873656" cy="233910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2500" b="1" dirty="0">
                <a:solidFill>
                  <a:srgbClr val="FF0000"/>
                </a:solidFill>
              </a:rPr>
              <a:t>956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r>
              <a:rPr lang="en-US" sz="2500" b="1" dirty="0"/>
              <a:t>Apprenticeship Training Centers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Electrical Training ALLIANCE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Finishing Trades Institute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Heat &amp; Frost Insulators &amp; Allied Workers 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Sheet Metal and Air Conditioning Industry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National Elevator Industry Educational Program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United Association of Plumbing &amp; Pipefitting</a:t>
            </a:r>
          </a:p>
          <a:p>
            <a:pPr algn="r"/>
            <a:r>
              <a:rPr lang="en-US" sz="2500" b="1" dirty="0">
                <a:solidFill>
                  <a:srgbClr val="FF0000"/>
                </a:solidFill>
              </a:rPr>
              <a:t>14</a:t>
            </a:r>
            <a:r>
              <a:rPr lang="en-US" sz="2500" b="1" dirty="0">
                <a:solidFill>
                  <a:prstClr val="black"/>
                </a:solidFill>
              </a:rPr>
              <a:t> National, Regional, State Organizations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6198" y="3919536"/>
            <a:ext cx="4277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Collegiate Consortium for Workforce and Economic Development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South Carolina Technical College System </a:t>
            </a:r>
          </a:p>
          <a:p>
            <a:r>
              <a:rPr lang="en-US" sz="1600" dirty="0">
                <a:solidFill>
                  <a:prstClr val="black"/>
                </a:solidFill>
              </a:rPr>
              <a:t>Southeast Maritime &amp; Transportation Center (SMART)</a:t>
            </a:r>
          </a:p>
          <a:p>
            <a:r>
              <a:rPr lang="en-US" sz="1600" dirty="0">
                <a:solidFill>
                  <a:prstClr val="black"/>
                </a:solidFill>
              </a:rPr>
              <a:t>Technical College System of Georgia (TCSG)</a:t>
            </a:r>
          </a:p>
          <a:p>
            <a:r>
              <a:rPr lang="en-US" sz="1600" dirty="0">
                <a:solidFill>
                  <a:prstClr val="black"/>
                </a:solidFill>
              </a:rPr>
              <a:t>University of Alaska System </a:t>
            </a:r>
          </a:p>
          <a:p>
            <a:r>
              <a:rPr lang="en-US" sz="1600" dirty="0">
                <a:solidFill>
                  <a:prstClr val="black"/>
                </a:solidFill>
              </a:rPr>
              <a:t>VA Tidewater Consortium for Higher Education</a:t>
            </a:r>
          </a:p>
          <a:p>
            <a:r>
              <a:rPr lang="en-US" sz="1600" dirty="0">
                <a:solidFill>
                  <a:prstClr val="black"/>
                </a:solidFill>
              </a:rPr>
              <a:t>Wisconsin Technical College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198" y="3924908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</a:rPr>
              <a:t>American Association of Community Colleges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AFL-CIO Building and Construction Trades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Council on Adult and Experiential Learning (CAEL) 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Colorado Community College System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North Carolina Community College System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Ohio Association of Community Colleges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Ohio Board of Regents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Oregon Department of Community Colleges 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</a:rPr>
              <a:t>and Workforce Developmen</a:t>
            </a:r>
            <a:r>
              <a:rPr lang="en-US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9564" y="1101080"/>
            <a:ext cx="40166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FF0000"/>
                </a:solidFill>
              </a:rPr>
              <a:t>240</a:t>
            </a:r>
            <a:r>
              <a:rPr lang="en-US" sz="2500" b="1" dirty="0">
                <a:solidFill>
                  <a:srgbClr val="002060"/>
                </a:solidFill>
              </a:rPr>
              <a:t> </a:t>
            </a:r>
            <a:r>
              <a:rPr lang="en-US" sz="2500" b="1" dirty="0"/>
              <a:t>colleges joined the RACC</a:t>
            </a:r>
          </a:p>
        </p:txBody>
      </p:sp>
    </p:spTree>
    <p:extLst>
      <p:ext uri="{BB962C8B-B14F-4D97-AF65-F5344CB8AC3E}">
        <p14:creationId xmlns:p14="http://schemas.microsoft.com/office/powerpoint/2010/main" val="355509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important is the role of Registered Apprenticeship in your TAACCCT Grant?</a:t>
            </a:r>
          </a:p>
          <a:p>
            <a:pPr lvl="1"/>
            <a:r>
              <a:rPr lang="en-US" dirty="0"/>
              <a:t>Very Important</a:t>
            </a:r>
          </a:p>
          <a:p>
            <a:pPr lvl="1"/>
            <a:r>
              <a:rPr lang="en-US" dirty="0"/>
              <a:t>Important</a:t>
            </a:r>
          </a:p>
          <a:p>
            <a:pPr lvl="1"/>
            <a:r>
              <a:rPr lang="en-US" dirty="0"/>
              <a:t>Somewhat Important </a:t>
            </a:r>
          </a:p>
          <a:p>
            <a:pPr lvl="1"/>
            <a:r>
              <a:rPr lang="en-US" dirty="0"/>
              <a:t>Not Important</a:t>
            </a:r>
          </a:p>
          <a:p>
            <a:pPr marL="338137" lvl="1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7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655527"/>
          </a:xfrm>
        </p:spPr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5" t="10820" r="31715" b="5324"/>
          <a:stretch/>
        </p:blipFill>
        <p:spPr bwMode="auto">
          <a:xfrm>
            <a:off x="4399722" y="-1"/>
            <a:ext cx="4842780" cy="61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4399722" cy="6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702"/>
            <a:ext cx="4399722" cy="271669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Web Tour of RACC Website and Resources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http://www.doleta.gov/oa/racc.cfm</a:t>
            </a:r>
          </a:p>
        </p:txBody>
      </p:sp>
    </p:spTree>
    <p:extLst>
      <p:ext uri="{BB962C8B-B14F-4D97-AF65-F5344CB8AC3E}">
        <p14:creationId xmlns:p14="http://schemas.microsoft.com/office/powerpoint/2010/main" val="383122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30" y="5880447"/>
            <a:ext cx="88609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  <a:latin typeface="Kartika" panose="02020503030404060203" pitchFamily="18" charset="0"/>
                <a:ea typeface="Verdana" pitchFamily="34" charset="0"/>
                <a:cs typeface="Kartika" panose="02020503030404060203" pitchFamily="18" charset="0"/>
              </a:rPr>
              <a:t>Office of Apprenticeship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latin typeface="Kartika" panose="02020503030404060203" pitchFamily="18" charset="0"/>
                <a:ea typeface="Verdana" pitchFamily="34" charset="0"/>
                <a:cs typeface="Kartika" panose="02020503030404060203" pitchFamily="18" charset="0"/>
              </a:rPr>
              <a:t>US Department of Labor | Employment and Training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7418" y="1"/>
            <a:ext cx="9144000" cy="124097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9615" y="233703"/>
            <a:ext cx="8893763" cy="773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Innovations: Colleges as RA Sponsors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462129"/>
            <a:ext cx="903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Model: </a:t>
            </a:r>
            <a:r>
              <a:rPr lang="en-US" sz="2400" b="1" dirty="0"/>
              <a:t>Harper College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9615" y="1436917"/>
            <a:ext cx="493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</a:rPr>
              <a:t>Colleges</a:t>
            </a:r>
            <a:r>
              <a:rPr lang="en-US" sz="2400" b="1" dirty="0"/>
              <a:t> can also be sponsors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" y="2076454"/>
            <a:ext cx="5343525" cy="27392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Benefits: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Qualify for </a:t>
            </a:r>
            <a:r>
              <a:rPr lang="en-US" dirty="0">
                <a:hlinkClick r:id="rId3"/>
              </a:rPr>
              <a:t>state-based tax credits</a:t>
            </a:r>
            <a:r>
              <a:rPr lang="en-US" dirty="0"/>
              <a:t> related to apprenticeship programs.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Access </a:t>
            </a:r>
            <a:r>
              <a:rPr lang="en-US" dirty="0">
                <a:hlinkClick r:id="rId4"/>
              </a:rPr>
              <a:t>resources from federal programs</a:t>
            </a:r>
            <a:r>
              <a:rPr lang="en-US" dirty="0"/>
              <a:t> to help reduce costs and support your apprentices.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Join the apprenticeship system and leverage a nationwide network of expertise and support at no cost.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4" t="6031" r="13928"/>
          <a:stretch/>
        </p:blipFill>
        <p:spPr bwMode="auto">
          <a:xfrm rot="968341">
            <a:off x="5635324" y="1995620"/>
            <a:ext cx="3137314" cy="31167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5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7418" y="3503143"/>
            <a:ext cx="5978853" cy="2522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Institutions can use FWS funds to pay a portion of the training wages of eligible students who are apprentices while they are enrolled in eligible certificate or degree programs.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Institutions can leverage their FWS funds, individually or as part of a group of institutions, to create a Job Location and Development (JLD) program to help identify and support employers in creating apprenticeships for enrolled students.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30" y="5880447"/>
            <a:ext cx="88609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  <a:latin typeface="Kartika" panose="02020503030404060203" pitchFamily="18" charset="0"/>
                <a:ea typeface="Verdana" pitchFamily="34" charset="0"/>
                <a:cs typeface="Kartika" panose="02020503030404060203" pitchFamily="18" charset="0"/>
              </a:rPr>
              <a:t>Office of Apprenticeship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latin typeface="Kartika" panose="02020503030404060203" pitchFamily="18" charset="0"/>
                <a:ea typeface="Verdana" pitchFamily="34" charset="0"/>
                <a:cs typeface="Kartika" panose="02020503030404060203" pitchFamily="18" charset="0"/>
              </a:rPr>
              <a:t>US Department of Labor | Employment and Training Administration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67075" y="137045"/>
            <a:ext cx="6310078" cy="978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Innovations: Federal Student Aid to Support RA Programs</a:t>
            </a:r>
          </a:p>
        </p:txBody>
      </p:sp>
      <p:sp>
        <p:nvSpPr>
          <p:cNvPr id="9" name="Rectangle 8"/>
          <p:cNvSpPr/>
          <p:nvPr/>
        </p:nvSpPr>
        <p:spPr>
          <a:xfrm>
            <a:off x="-17418" y="1679846"/>
            <a:ext cx="6420171" cy="13586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Apprentices who qualify for Federal Pell Grants can receive funding to cover </a:t>
            </a:r>
            <a:r>
              <a:rPr lang="en-US" sz="1600" b="1" u="sng" dirty="0">
                <a:solidFill>
                  <a:schemeClr val="tx2"/>
                </a:solidFill>
              </a:rPr>
              <a:t>all or most </a:t>
            </a:r>
            <a:r>
              <a:rPr lang="en-US" sz="1600" dirty="0"/>
              <a:t>of the cost of tuition and fees, and books and supplies for the students’ enrollment in the technical instruction portion of an apprenticeship if part of an eligible academic program. 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76750" y="1310511"/>
            <a:ext cx="2826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u="sng" dirty="0"/>
              <a:t>Federal Pell Grants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76750" y="3109339"/>
            <a:ext cx="3786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Federal Work Study (FWS)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35" y="2247900"/>
            <a:ext cx="3182569" cy="31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8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9" t="30367" r="17431" b="34577"/>
          <a:stretch/>
        </p:blipFill>
        <p:spPr bwMode="auto">
          <a:xfrm>
            <a:off x="812800" y="1377384"/>
            <a:ext cx="7467600" cy="333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30" y="5880447"/>
            <a:ext cx="88609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  <a:latin typeface="Kartika" panose="02020503030404060203" pitchFamily="18" charset="0"/>
                <a:ea typeface="Verdana" pitchFamily="34" charset="0"/>
                <a:cs typeface="Kartika" panose="02020503030404060203" pitchFamily="18" charset="0"/>
              </a:rPr>
              <a:t>Office of Apprenticeship</a:t>
            </a:r>
          </a:p>
          <a:p>
            <a:pPr algn="r"/>
            <a:r>
              <a:rPr lang="en-US" b="1" dirty="0">
                <a:solidFill>
                  <a:prstClr val="white"/>
                </a:solidFill>
                <a:latin typeface="Kartika" panose="02020503030404060203" pitchFamily="18" charset="0"/>
                <a:ea typeface="Verdana" pitchFamily="34" charset="0"/>
                <a:cs typeface="Kartika" panose="02020503030404060203" pitchFamily="18" charset="0"/>
              </a:rPr>
              <a:t>US Department of Labor | Employment and Training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7418" y="3"/>
            <a:ext cx="9144000" cy="10979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90612" y="289947"/>
            <a:ext cx="9290387" cy="808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prstClr val="white"/>
                </a:solidFill>
              </a:rPr>
              <a:t>Innovations: High Schools and Youth Focus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937353"/>
            <a:ext cx="9161418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66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Opportunity: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prstClr val="black"/>
                </a:solidFill>
              </a:rPr>
              <a:t>Employers interested in working with high school students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prstClr val="black"/>
                </a:solidFill>
              </a:rPr>
              <a:t>Increase linkages between high school career and technical education courses with apprenticeships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prstClr val="black"/>
                </a:solidFill>
              </a:rPr>
              <a:t>High schoolers are in dual enrollment programs and receive college credit </a:t>
            </a:r>
          </a:p>
        </p:txBody>
      </p:sp>
    </p:spTree>
    <p:extLst>
      <p:ext uri="{BB962C8B-B14F-4D97-AF65-F5344CB8AC3E}">
        <p14:creationId xmlns:p14="http://schemas.microsoft.com/office/powerpoint/2010/main" val="9450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#5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Technical Assistance (TA) about Registered Apprenticeship or RACC would you be interested in?</a:t>
            </a:r>
          </a:p>
          <a:p>
            <a:pPr lvl="1"/>
            <a:r>
              <a:rPr lang="en-US" dirty="0"/>
              <a:t>Open Comments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5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respond with the Round of your TAACCCT Grant: </a:t>
            </a:r>
          </a:p>
          <a:p>
            <a:pPr lvl="1"/>
            <a:r>
              <a:rPr lang="en-US" dirty="0"/>
              <a:t>Round 1</a:t>
            </a:r>
          </a:p>
          <a:p>
            <a:pPr lvl="1"/>
            <a:r>
              <a:rPr lang="en-US" dirty="0"/>
              <a:t>Round 2</a:t>
            </a:r>
          </a:p>
          <a:p>
            <a:pPr lvl="1"/>
            <a:r>
              <a:rPr lang="en-US" dirty="0"/>
              <a:t>Round 3</a:t>
            </a:r>
          </a:p>
          <a:p>
            <a:pPr lvl="1"/>
            <a:r>
              <a:rPr lang="en-US" dirty="0"/>
              <a:t>Round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oleta.gov/oa/employers/apprenticeship_toolkit.pdf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12402" r="33135" b="2181"/>
          <a:stretch/>
        </p:blipFill>
        <p:spPr>
          <a:xfrm rot="19923050">
            <a:off x="505361" y="1248659"/>
            <a:ext cx="1465672" cy="19982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038" y="3"/>
            <a:ext cx="5883961" cy="86842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DOL.GOV/Apprenticeship:  New Resources</a:t>
            </a:r>
          </a:p>
        </p:txBody>
      </p:sp>
      <p:pic>
        <p:nvPicPr>
          <p:cNvPr id="6" name="Picture 5" descr="Apprenticeship Playbook_v3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9967" r="27328" b="4445"/>
          <a:stretch/>
        </p:blipFill>
        <p:spPr>
          <a:xfrm>
            <a:off x="1621557" y="2123820"/>
            <a:ext cx="1475895" cy="19766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260039" y="868427"/>
            <a:ext cx="5782417" cy="11079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7987" y="868427"/>
            <a:ext cx="58395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white"/>
                </a:solidFill>
              </a:rPr>
              <a:t>Quick-Start Toolkit</a:t>
            </a:r>
          </a:p>
          <a:p>
            <a:r>
              <a:rPr lang="en-US" sz="1600" dirty="0">
                <a:solidFill>
                  <a:prstClr val="white"/>
                </a:solidFill>
              </a:rPr>
              <a:t>5 Step Format to take you from “exploring” to “launching” a Registered Apprenticeship Program.</a:t>
            </a:r>
          </a:p>
          <a:p>
            <a:r>
              <a:rPr lang="en-US" sz="1600" b="1" u="sng" dirty="0">
                <a:solidFill>
                  <a:prstClr val="white"/>
                </a:solidFill>
              </a:rPr>
              <a:t>http://www.doleta.gov/oa/employers/apprenticeship_toolkit.pdf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7986" y="2149049"/>
            <a:ext cx="5643106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0035" y="2149050"/>
            <a:ext cx="5779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prstClr val="white"/>
                </a:solidFill>
              </a:rPr>
              <a:t>Federal Resources Playbook for Registered Apprenticeship</a:t>
            </a:r>
          </a:p>
          <a:p>
            <a:r>
              <a:rPr lang="en-US" sz="1600" dirty="0">
                <a:solidFill>
                  <a:prstClr val="white"/>
                </a:solidFill>
              </a:rPr>
              <a:t>Guide to resources from the Departments of Labor, Education, Veterans Affairs, Agriculture, Transportation, and Housing and Urban Development to support Registered Apprenticeship </a:t>
            </a:r>
          </a:p>
          <a:p>
            <a:r>
              <a:rPr lang="en-US" sz="1600" b="1" u="sng" dirty="0">
                <a:solidFill>
                  <a:prstClr val="white"/>
                </a:solidFill>
              </a:rPr>
              <a:t>http://www.doleta.gov/oa/federalresources/playbook.pdf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0039" y="3851446"/>
            <a:ext cx="5579011" cy="12556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0039" y="3851444"/>
            <a:ext cx="564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prstClr val="white"/>
                </a:solidFill>
              </a:rPr>
              <a:t>DOL Registration Site</a:t>
            </a:r>
          </a:p>
          <a:p>
            <a:r>
              <a:rPr lang="en-US" sz="1600" dirty="0">
                <a:solidFill>
                  <a:prstClr val="white"/>
                </a:solidFill>
              </a:rPr>
              <a:t>An electronic apprenticeship standards builder that allows potential new sponsors to build and register their program online.</a:t>
            </a:r>
          </a:p>
          <a:p>
            <a:r>
              <a:rPr lang="en-US" sz="1600" b="1" u="sng" dirty="0">
                <a:solidFill>
                  <a:prstClr val="white"/>
                </a:solidFill>
              </a:rPr>
              <a:t>http://www.doleta.gov/oa/registration/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13121" t="16267" r="13916" b="7347"/>
          <a:stretch/>
        </p:blipFill>
        <p:spPr bwMode="auto">
          <a:xfrm>
            <a:off x="122564" y="3730343"/>
            <a:ext cx="1725286" cy="13767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5" descr="C:\Users\qualter.michael\Desktop\Bann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4"/>
          <a:stretch/>
        </p:blipFill>
        <p:spPr bwMode="auto">
          <a:xfrm>
            <a:off x="1394962" y="4813652"/>
            <a:ext cx="1696814" cy="12379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227990" y="5383239"/>
            <a:ext cx="5811617" cy="12556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0039" y="5392047"/>
            <a:ext cx="5643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prstClr val="white"/>
                </a:solidFill>
              </a:rPr>
              <a:t>RACC Site</a:t>
            </a:r>
          </a:p>
          <a:p>
            <a:r>
              <a:rPr lang="en-US" sz="1600" dirty="0">
                <a:solidFill>
                  <a:prstClr val="white"/>
                </a:solidFill>
              </a:rPr>
              <a:t>Find information on becoming a RACC member and a database of college members and sponsors. </a:t>
            </a:r>
          </a:p>
          <a:p>
            <a:r>
              <a:rPr lang="en-US" sz="1600" b="1" u="sng" dirty="0">
                <a:solidFill>
                  <a:prstClr val="white"/>
                </a:solidFill>
              </a:rPr>
              <a:t>https://www.doleta.gov/oa/racc.cfm</a:t>
            </a:r>
          </a:p>
        </p:txBody>
      </p:sp>
    </p:spTree>
    <p:extLst>
      <p:ext uri="{BB962C8B-B14F-4D97-AF65-F5344CB8AC3E}">
        <p14:creationId xmlns:p14="http://schemas.microsoft.com/office/powerpoint/2010/main" val="828272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#6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interested in learning more about how your institution could become a member of RACC?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Maybe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Already a Member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3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sz="2400" dirty="0"/>
              <a:t>Program at Macomb Community College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Macomb Community College (MCC), Department of Applied Technology &amp; Apprenticeship</a:t>
            </a:r>
          </a:p>
          <a:p>
            <a:pPr marL="569912" lvl="1" indent="-231775">
              <a:buChar char="•"/>
            </a:pPr>
            <a:r>
              <a:t>Providing education and training in the industrial trades to local industry for more than 60 years</a:t>
            </a:r>
          </a:p>
          <a:p>
            <a:pPr marL="569912" lvl="1" indent="-231775">
              <a:buChar char="•"/>
            </a:pPr>
            <a:r>
              <a:t>Serving both employer-sponsored (apprentices) and non-employer-sponsored students</a:t>
            </a:r>
          </a:p>
          <a:p>
            <a:pPr marL="569912" lvl="1" indent="-231775">
              <a:buChar char="•"/>
            </a:pPr>
            <a:r>
              <a:t>Currently working with approximately 70 companies that send more than 400 apprentices overall to MCC for training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4294967295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88643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/>
              <a:t>MCC TAACCCT Award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4294967295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457200" y="16129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Michigan Coalition for Advanced Manufacturing (M-CAM)</a:t>
            </a:r>
          </a:p>
          <a:p>
            <a:pPr marL="569912" lvl="1" indent="-231775">
              <a:buChar char="•"/>
            </a:pPr>
            <a:r>
              <a:t>Macomb Community College, Bay De Noc Community College, Grand Rapids Community College, Kellogg Community College, Lake Michigan College, Lansing Community College, Mott Community College, &amp; Schoolcraft College</a:t>
            </a:r>
          </a:p>
          <a:p>
            <a:pPr marL="581526" lvl="1" indent="-200526">
              <a:buFontTx/>
              <a:buChar char="•"/>
            </a:pPr>
            <a:r>
              <a:t>TAACCCT funding supports M-CAM's efforts to leverage growing opportunities in advanced manufacturing</a:t>
            </a:r>
          </a:p>
          <a:p>
            <a:pPr marL="962526" lvl="2" indent="-200526">
              <a:buFontTx/>
            </a:pPr>
            <a:r>
              <a:t>Computer numerical control (CNC) machining, welding/fabrication, multi-skilled technician and production operations</a:t>
            </a:r>
          </a:p>
          <a:p>
            <a:pPr marL="962526" lvl="2" indent="-200526">
              <a:buFontTx/>
            </a:pPr>
            <a:r>
              <a:t>Targeted populations include displaced workers, employed workers who require skills upgrading and veterans</a:t>
            </a:r>
          </a:p>
        </p:txBody>
      </p:sp>
    </p:spTree>
    <p:extLst>
      <p:ext uri="{BB962C8B-B14F-4D97-AF65-F5344CB8AC3E}">
        <p14:creationId xmlns:p14="http://schemas.microsoft.com/office/powerpoint/2010/main" val="131874310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200" dirty="0"/>
              <a:t>MCC TAACCCT + Apprenticeship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4294967295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444500" y="16129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Reciprocal benefits</a:t>
            </a:r>
          </a:p>
          <a:p>
            <a:pPr marL="569912" lvl="1" indent="-231775">
              <a:buChar char="•"/>
            </a:pPr>
            <a:r>
              <a:t>Apprenticeship helps MCC succeed with TAACCCT</a:t>
            </a:r>
          </a:p>
          <a:p>
            <a:pPr marL="569912" lvl="1" indent="-231775">
              <a:buChar char="•"/>
            </a:pPr>
            <a:r>
              <a:t>TAACCCT helps MCC succeed with Apprenticeship</a:t>
            </a:r>
          </a:p>
          <a:p>
            <a:pPr marL="569912" lvl="1" indent="-231775">
              <a:buChar char="•"/>
            </a:pPr>
            <a:r>
              <a:t>Employers need employees with skill in advanced manufacturing</a:t>
            </a:r>
          </a:p>
          <a:p>
            <a:pPr marL="922337" lvl="2" indent="-231775"/>
            <a:r>
              <a:t>M-CAM provides employees with entry-level skill in an advanced manufacturing sector</a:t>
            </a:r>
          </a:p>
          <a:p>
            <a:pPr marL="922337" lvl="2" indent="-231775"/>
            <a:r>
              <a:t>Articulations between MCC non-credit (M-CAM) and credit (Applied Technology &amp; Apprenticeship) programs benefit employers and students (both apprentices and non-employer-sponsored students)</a:t>
            </a:r>
          </a:p>
        </p:txBody>
      </p:sp>
    </p:spTree>
    <p:extLst>
      <p:ext uri="{BB962C8B-B14F-4D97-AF65-F5344CB8AC3E}">
        <p14:creationId xmlns:p14="http://schemas.microsoft.com/office/powerpoint/2010/main" val="343341846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dirty="0"/>
              <a:t>MCC CNC Machining Articulation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4294967295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idx="4294967295"/>
          </p:nvPr>
        </p:nvSpPr>
        <p:spPr>
          <a:xfrm>
            <a:off x="444500" y="1612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00526" indent="-200526">
              <a:buFontTx/>
            </a:pPr>
            <a:r>
              <a:t>M-CAM Computer Numerical Control (CNC) Machining program aligns with MCC apprenticeship and certificate programs in several advanced manufacturing sectors</a:t>
            </a:r>
          </a:p>
          <a:p>
            <a:pPr marL="581526" lvl="1" indent="-200526">
              <a:buFontTx/>
              <a:buChar char="•"/>
            </a:pPr>
            <a:r>
              <a:t>Students who transition receive 9 college credits (160 hours of RTI) to use toward aligning apprenticeship or certificate program</a:t>
            </a:r>
          </a:p>
          <a:p>
            <a:pPr marL="962526" lvl="2" indent="-200526">
              <a:buFontTx/>
            </a:pPr>
            <a:r>
              <a:t>Employer's apprenticeship program in CNC Machining, Tool &amp; Die Making, Mold Making, . . . </a:t>
            </a:r>
          </a:p>
          <a:p>
            <a:pPr marL="962526" lvl="2" indent="-200526">
              <a:buFontTx/>
            </a:pPr>
            <a:r>
              <a:t>MCC certificate program in CNC Machinist, CAM Technologist, Industrial Maintenance Mechanic, Machine Repair, . . .</a:t>
            </a:r>
          </a:p>
          <a:p>
            <a:pPr marL="581526" lvl="1" indent="-200526">
              <a:buFontTx/>
              <a:buChar char="•"/>
            </a:pPr>
            <a:r>
              <a:t>Additional "steps" are available to students who desire to pursue additional or advanced certificates, associate's degrees, and bachelor's degrees</a:t>
            </a:r>
          </a:p>
        </p:txBody>
      </p:sp>
    </p:spTree>
    <p:extLst>
      <p:ext uri="{BB962C8B-B14F-4D97-AF65-F5344CB8AC3E}">
        <p14:creationId xmlns:p14="http://schemas.microsoft.com/office/powerpoint/2010/main" val="208671804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0600" y="2288836"/>
            <a:ext cx="7391400" cy="1749764"/>
            <a:chOff x="1371600" y="2528717"/>
            <a:chExt cx="7391400" cy="1749764"/>
          </a:xfrm>
        </p:grpSpPr>
        <p:sp>
          <p:nvSpPr>
            <p:cNvPr id="4" name="Freeform 3"/>
            <p:cNvSpPr/>
            <p:nvPr/>
          </p:nvSpPr>
          <p:spPr>
            <a:xfrm>
              <a:off x="1371600" y="2528717"/>
              <a:ext cx="1755942" cy="1749764"/>
            </a:xfrm>
            <a:custGeom>
              <a:avLst/>
              <a:gdLst>
                <a:gd name="connsiteX0" fmla="*/ 0 w 1755942"/>
                <a:gd name="connsiteY0" fmla="*/ 174976 h 1749764"/>
                <a:gd name="connsiteX1" fmla="*/ 174976 w 1755942"/>
                <a:gd name="connsiteY1" fmla="*/ 0 h 1749764"/>
                <a:gd name="connsiteX2" fmla="*/ 1580966 w 1755942"/>
                <a:gd name="connsiteY2" fmla="*/ 0 h 1749764"/>
                <a:gd name="connsiteX3" fmla="*/ 1755942 w 1755942"/>
                <a:gd name="connsiteY3" fmla="*/ 174976 h 1749764"/>
                <a:gd name="connsiteX4" fmla="*/ 1755942 w 1755942"/>
                <a:gd name="connsiteY4" fmla="*/ 1574788 h 1749764"/>
                <a:gd name="connsiteX5" fmla="*/ 1580966 w 1755942"/>
                <a:gd name="connsiteY5" fmla="*/ 1749764 h 1749764"/>
                <a:gd name="connsiteX6" fmla="*/ 174976 w 1755942"/>
                <a:gd name="connsiteY6" fmla="*/ 1749764 h 1749764"/>
                <a:gd name="connsiteX7" fmla="*/ 0 w 1755942"/>
                <a:gd name="connsiteY7" fmla="*/ 1574788 h 1749764"/>
                <a:gd name="connsiteX8" fmla="*/ 0 w 1755942"/>
                <a:gd name="connsiteY8" fmla="*/ 174976 h 17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5942" h="1749764">
                  <a:moveTo>
                    <a:pt x="0" y="174976"/>
                  </a:moveTo>
                  <a:cubicBezTo>
                    <a:pt x="0" y="78339"/>
                    <a:pt x="78339" y="0"/>
                    <a:pt x="174976" y="0"/>
                  </a:cubicBezTo>
                  <a:lnTo>
                    <a:pt x="1580966" y="0"/>
                  </a:lnTo>
                  <a:cubicBezTo>
                    <a:pt x="1677603" y="0"/>
                    <a:pt x="1755942" y="78339"/>
                    <a:pt x="1755942" y="174976"/>
                  </a:cubicBezTo>
                  <a:lnTo>
                    <a:pt x="1755942" y="1574788"/>
                  </a:lnTo>
                  <a:cubicBezTo>
                    <a:pt x="1755942" y="1671425"/>
                    <a:pt x="1677603" y="1749764"/>
                    <a:pt x="1580966" y="1749764"/>
                  </a:cubicBezTo>
                  <a:lnTo>
                    <a:pt x="174976" y="1749764"/>
                  </a:lnTo>
                  <a:cubicBezTo>
                    <a:pt x="78339" y="1749764"/>
                    <a:pt x="0" y="1671425"/>
                    <a:pt x="0" y="1574788"/>
                  </a:cubicBezTo>
                  <a:lnTo>
                    <a:pt x="0" y="1749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019" tIns="116019" rIns="116019" bIns="11601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TAACCCT-funded CNC Machining program (non-credit)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009706" y="2528717"/>
              <a:ext cx="1958206" cy="1749764"/>
            </a:xfrm>
            <a:custGeom>
              <a:avLst/>
              <a:gdLst>
                <a:gd name="connsiteX0" fmla="*/ 0 w 1958206"/>
                <a:gd name="connsiteY0" fmla="*/ 174976 h 1749764"/>
                <a:gd name="connsiteX1" fmla="*/ 174976 w 1958206"/>
                <a:gd name="connsiteY1" fmla="*/ 0 h 1749764"/>
                <a:gd name="connsiteX2" fmla="*/ 1783230 w 1958206"/>
                <a:gd name="connsiteY2" fmla="*/ 0 h 1749764"/>
                <a:gd name="connsiteX3" fmla="*/ 1958206 w 1958206"/>
                <a:gd name="connsiteY3" fmla="*/ 174976 h 1749764"/>
                <a:gd name="connsiteX4" fmla="*/ 1958206 w 1958206"/>
                <a:gd name="connsiteY4" fmla="*/ 1574788 h 1749764"/>
                <a:gd name="connsiteX5" fmla="*/ 1783230 w 1958206"/>
                <a:gd name="connsiteY5" fmla="*/ 1749764 h 1749764"/>
                <a:gd name="connsiteX6" fmla="*/ 174976 w 1958206"/>
                <a:gd name="connsiteY6" fmla="*/ 1749764 h 1749764"/>
                <a:gd name="connsiteX7" fmla="*/ 0 w 1958206"/>
                <a:gd name="connsiteY7" fmla="*/ 1574788 h 1749764"/>
                <a:gd name="connsiteX8" fmla="*/ 0 w 1958206"/>
                <a:gd name="connsiteY8" fmla="*/ 174976 h 17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206" h="1749764">
                  <a:moveTo>
                    <a:pt x="0" y="174976"/>
                  </a:moveTo>
                  <a:cubicBezTo>
                    <a:pt x="0" y="78339"/>
                    <a:pt x="78339" y="0"/>
                    <a:pt x="174976" y="0"/>
                  </a:cubicBezTo>
                  <a:lnTo>
                    <a:pt x="1783230" y="0"/>
                  </a:lnTo>
                  <a:cubicBezTo>
                    <a:pt x="1879867" y="0"/>
                    <a:pt x="1958206" y="78339"/>
                    <a:pt x="1958206" y="174976"/>
                  </a:cubicBezTo>
                  <a:lnTo>
                    <a:pt x="1958206" y="1574788"/>
                  </a:lnTo>
                  <a:cubicBezTo>
                    <a:pt x="1958206" y="1671425"/>
                    <a:pt x="1879867" y="1749764"/>
                    <a:pt x="1783230" y="1749764"/>
                  </a:cubicBezTo>
                  <a:lnTo>
                    <a:pt x="174976" y="1749764"/>
                  </a:lnTo>
                  <a:cubicBezTo>
                    <a:pt x="78339" y="1749764"/>
                    <a:pt x="0" y="1671425"/>
                    <a:pt x="0" y="1574788"/>
                  </a:cubicBezTo>
                  <a:lnTo>
                    <a:pt x="0" y="1749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829" tIns="119829" rIns="119829" bIns="11982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ABC Tool &amp; Die CNC Machinist Apprenticeship Program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(26 additional credits/416 hours RTI)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804794" y="2528717"/>
              <a:ext cx="1958206" cy="1749764"/>
            </a:xfrm>
            <a:custGeom>
              <a:avLst/>
              <a:gdLst>
                <a:gd name="connsiteX0" fmla="*/ 0 w 1958206"/>
                <a:gd name="connsiteY0" fmla="*/ 174976 h 1749764"/>
                <a:gd name="connsiteX1" fmla="*/ 174976 w 1958206"/>
                <a:gd name="connsiteY1" fmla="*/ 0 h 1749764"/>
                <a:gd name="connsiteX2" fmla="*/ 1783230 w 1958206"/>
                <a:gd name="connsiteY2" fmla="*/ 0 h 1749764"/>
                <a:gd name="connsiteX3" fmla="*/ 1958206 w 1958206"/>
                <a:gd name="connsiteY3" fmla="*/ 174976 h 1749764"/>
                <a:gd name="connsiteX4" fmla="*/ 1958206 w 1958206"/>
                <a:gd name="connsiteY4" fmla="*/ 1574788 h 1749764"/>
                <a:gd name="connsiteX5" fmla="*/ 1783230 w 1958206"/>
                <a:gd name="connsiteY5" fmla="*/ 1749764 h 1749764"/>
                <a:gd name="connsiteX6" fmla="*/ 174976 w 1958206"/>
                <a:gd name="connsiteY6" fmla="*/ 1749764 h 1749764"/>
                <a:gd name="connsiteX7" fmla="*/ 0 w 1958206"/>
                <a:gd name="connsiteY7" fmla="*/ 1574788 h 1749764"/>
                <a:gd name="connsiteX8" fmla="*/ 0 w 1958206"/>
                <a:gd name="connsiteY8" fmla="*/ 174976 h 17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206" h="1749764">
                  <a:moveTo>
                    <a:pt x="0" y="174976"/>
                  </a:moveTo>
                  <a:cubicBezTo>
                    <a:pt x="0" y="78339"/>
                    <a:pt x="78339" y="0"/>
                    <a:pt x="174976" y="0"/>
                  </a:cubicBezTo>
                  <a:lnTo>
                    <a:pt x="1783230" y="0"/>
                  </a:lnTo>
                  <a:cubicBezTo>
                    <a:pt x="1879867" y="0"/>
                    <a:pt x="1958206" y="78339"/>
                    <a:pt x="1958206" y="174976"/>
                  </a:cubicBezTo>
                  <a:lnTo>
                    <a:pt x="1958206" y="1574788"/>
                  </a:lnTo>
                  <a:cubicBezTo>
                    <a:pt x="1958206" y="1671425"/>
                    <a:pt x="1879867" y="1749764"/>
                    <a:pt x="1783230" y="1749764"/>
                  </a:cubicBezTo>
                  <a:lnTo>
                    <a:pt x="174976" y="1749764"/>
                  </a:lnTo>
                  <a:cubicBezTo>
                    <a:pt x="78339" y="1749764"/>
                    <a:pt x="0" y="1671425"/>
                    <a:pt x="0" y="1574788"/>
                  </a:cubicBezTo>
                  <a:lnTo>
                    <a:pt x="0" y="1749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019" tIns="116019" rIns="116019" bIns="11601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Macomb CC Associate of Applied Science in Manufacturing Technology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(27 additional credits)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054457" y="2751348"/>
              <a:ext cx="1136545" cy="1304503"/>
            </a:xfrm>
            <a:custGeom>
              <a:avLst/>
              <a:gdLst>
                <a:gd name="connsiteX0" fmla="*/ 0 w 1136545"/>
                <a:gd name="connsiteY0" fmla="*/ 260901 h 1304503"/>
                <a:gd name="connsiteX1" fmla="*/ 568273 w 1136545"/>
                <a:gd name="connsiteY1" fmla="*/ 260901 h 1304503"/>
                <a:gd name="connsiteX2" fmla="*/ 568273 w 1136545"/>
                <a:gd name="connsiteY2" fmla="*/ 0 h 1304503"/>
                <a:gd name="connsiteX3" fmla="*/ 1136545 w 1136545"/>
                <a:gd name="connsiteY3" fmla="*/ 652252 h 1304503"/>
                <a:gd name="connsiteX4" fmla="*/ 568273 w 1136545"/>
                <a:gd name="connsiteY4" fmla="*/ 1304503 h 1304503"/>
                <a:gd name="connsiteX5" fmla="*/ 568273 w 1136545"/>
                <a:gd name="connsiteY5" fmla="*/ 1043602 h 1304503"/>
                <a:gd name="connsiteX6" fmla="*/ 0 w 1136545"/>
                <a:gd name="connsiteY6" fmla="*/ 1043602 h 1304503"/>
                <a:gd name="connsiteX7" fmla="*/ 0 w 1136545"/>
                <a:gd name="connsiteY7" fmla="*/ 260901 h 130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6545" h="1304503">
                  <a:moveTo>
                    <a:pt x="0" y="260901"/>
                  </a:moveTo>
                  <a:lnTo>
                    <a:pt x="568273" y="260901"/>
                  </a:lnTo>
                  <a:lnTo>
                    <a:pt x="568273" y="0"/>
                  </a:lnTo>
                  <a:lnTo>
                    <a:pt x="1136545" y="652252"/>
                  </a:lnTo>
                  <a:lnTo>
                    <a:pt x="568273" y="1304503"/>
                  </a:lnTo>
                  <a:lnTo>
                    <a:pt x="568273" y="1043602"/>
                  </a:lnTo>
                  <a:lnTo>
                    <a:pt x="0" y="1043602"/>
                  </a:lnTo>
                  <a:lnTo>
                    <a:pt x="0" y="26090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60901" rIns="340963" bIns="26090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9 CR/160 hours RTI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867054" y="2750707"/>
              <a:ext cx="990946" cy="1305785"/>
            </a:xfrm>
            <a:custGeom>
              <a:avLst/>
              <a:gdLst>
                <a:gd name="connsiteX0" fmla="*/ 0 w 1194232"/>
                <a:gd name="connsiteY0" fmla="*/ 261157 h 1305785"/>
                <a:gd name="connsiteX1" fmla="*/ 597116 w 1194232"/>
                <a:gd name="connsiteY1" fmla="*/ 261157 h 1305785"/>
                <a:gd name="connsiteX2" fmla="*/ 597116 w 1194232"/>
                <a:gd name="connsiteY2" fmla="*/ 0 h 1305785"/>
                <a:gd name="connsiteX3" fmla="*/ 1194232 w 1194232"/>
                <a:gd name="connsiteY3" fmla="*/ 652893 h 1305785"/>
                <a:gd name="connsiteX4" fmla="*/ 597116 w 1194232"/>
                <a:gd name="connsiteY4" fmla="*/ 1305785 h 1305785"/>
                <a:gd name="connsiteX5" fmla="*/ 597116 w 1194232"/>
                <a:gd name="connsiteY5" fmla="*/ 1044628 h 1305785"/>
                <a:gd name="connsiteX6" fmla="*/ 0 w 1194232"/>
                <a:gd name="connsiteY6" fmla="*/ 1044628 h 1305785"/>
                <a:gd name="connsiteX7" fmla="*/ 0 w 1194232"/>
                <a:gd name="connsiteY7" fmla="*/ 261157 h 130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232" h="1305785">
                  <a:moveTo>
                    <a:pt x="0" y="261157"/>
                  </a:moveTo>
                  <a:lnTo>
                    <a:pt x="597116" y="261157"/>
                  </a:lnTo>
                  <a:lnTo>
                    <a:pt x="597116" y="0"/>
                  </a:lnTo>
                  <a:lnTo>
                    <a:pt x="1194232" y="652893"/>
                  </a:lnTo>
                  <a:lnTo>
                    <a:pt x="597116" y="1305785"/>
                  </a:lnTo>
                  <a:lnTo>
                    <a:pt x="597116" y="1044628"/>
                  </a:lnTo>
                  <a:lnTo>
                    <a:pt x="0" y="1044628"/>
                  </a:lnTo>
                  <a:lnTo>
                    <a:pt x="0" y="26115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61157" rIns="358270" bIns="26115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35 CR</a:t>
              </a:r>
            </a:p>
          </p:txBody>
        </p:sp>
      </p:grpSp>
      <p:sp>
        <p:nvSpPr>
          <p:cNvPr id="9" name="Shape 142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549899" cy="7035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1800" dirty="0"/>
              <a:t>MCC CNC </a:t>
            </a:r>
            <a:r>
              <a:rPr lang="en-US" sz="1800" dirty="0"/>
              <a:t>Machinist</a:t>
            </a:r>
            <a:r>
              <a:rPr sz="1800" dirty="0"/>
              <a:t> </a:t>
            </a:r>
            <a:r>
              <a:rPr lang="en-US" sz="1800" dirty="0"/>
              <a:t>Apprentice </a:t>
            </a:r>
            <a:r>
              <a:rPr sz="1800" dirty="0"/>
              <a:t>Articulation</a:t>
            </a:r>
            <a:r>
              <a:rPr lang="en-US" sz="1800" dirty="0"/>
              <a:t> Example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571049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3401568" y="253471"/>
            <a:ext cx="5285230" cy="7035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2400" dirty="0"/>
              <a:t>MCC Welding/fabrication Articulation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4294967295"/>
          </p:nvPr>
        </p:nvSpPr>
        <p:spPr>
          <a:xfrm>
            <a:off x="8502739" y="6404292"/>
            <a:ext cx="184061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idx="4294967295"/>
          </p:nvPr>
        </p:nvSpPr>
        <p:spPr>
          <a:xfrm>
            <a:off x="444500" y="1612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00526" indent="-200526">
              <a:buFontTx/>
            </a:pPr>
            <a:r>
              <a:t>M-CAM Welding/fabrication program aligns with MCC apprenticeship and certificate programs in several advanced manufacturing sectors</a:t>
            </a:r>
          </a:p>
          <a:p>
            <a:pPr marL="581526" lvl="1" indent="-200526">
              <a:buFontTx/>
              <a:buChar char="•"/>
            </a:pPr>
            <a:r>
              <a:t>Students who transition receive 11 college credits (192 hours of RTI) to use toward aligning apprenticeship or certificate program</a:t>
            </a:r>
          </a:p>
          <a:p>
            <a:pPr marL="962526" lvl="2" indent="-200526">
              <a:buFontTx/>
            </a:pPr>
            <a:r>
              <a:t>Employer's apprenticeship program in Welding, Weld Maintenance, Machine Repair, Pipefitter, . . . </a:t>
            </a:r>
          </a:p>
          <a:p>
            <a:pPr marL="962526" lvl="2" indent="-200526">
              <a:buFontTx/>
            </a:pPr>
            <a:r>
              <a:t>MCC certificate program in Basic Welding, Millwright, Industrial Maintenance Mechanic, Machine Repair, . . .</a:t>
            </a:r>
          </a:p>
          <a:p>
            <a:pPr marL="581526" lvl="1" indent="-200526">
              <a:buFontTx/>
              <a:buChar char="•"/>
            </a:pPr>
            <a:r>
              <a:t>Again, additional "steps" are available to students who desire to pursue additional or advanced certificates, associate's degrees, and bachelor's degrees</a:t>
            </a:r>
          </a:p>
        </p:txBody>
      </p:sp>
    </p:spTree>
    <p:extLst>
      <p:ext uri="{BB962C8B-B14F-4D97-AF65-F5344CB8AC3E}">
        <p14:creationId xmlns:p14="http://schemas.microsoft.com/office/powerpoint/2010/main" val="30674498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sldNum" sz="quarter" idx="4294967295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609600" y="2288836"/>
            <a:ext cx="7772400" cy="1902164"/>
            <a:chOff x="990600" y="2528717"/>
            <a:chExt cx="7772400" cy="1902164"/>
          </a:xfrm>
        </p:grpSpPr>
        <p:sp>
          <p:nvSpPr>
            <p:cNvPr id="13" name="Freeform 12"/>
            <p:cNvSpPr/>
            <p:nvPr/>
          </p:nvSpPr>
          <p:spPr>
            <a:xfrm>
              <a:off x="990600" y="2528717"/>
              <a:ext cx="2136942" cy="1749764"/>
            </a:xfrm>
            <a:custGeom>
              <a:avLst/>
              <a:gdLst>
                <a:gd name="connsiteX0" fmla="*/ 0 w 1755942"/>
                <a:gd name="connsiteY0" fmla="*/ 174976 h 1749764"/>
                <a:gd name="connsiteX1" fmla="*/ 174976 w 1755942"/>
                <a:gd name="connsiteY1" fmla="*/ 0 h 1749764"/>
                <a:gd name="connsiteX2" fmla="*/ 1580966 w 1755942"/>
                <a:gd name="connsiteY2" fmla="*/ 0 h 1749764"/>
                <a:gd name="connsiteX3" fmla="*/ 1755942 w 1755942"/>
                <a:gd name="connsiteY3" fmla="*/ 174976 h 1749764"/>
                <a:gd name="connsiteX4" fmla="*/ 1755942 w 1755942"/>
                <a:gd name="connsiteY4" fmla="*/ 1574788 h 1749764"/>
                <a:gd name="connsiteX5" fmla="*/ 1580966 w 1755942"/>
                <a:gd name="connsiteY5" fmla="*/ 1749764 h 1749764"/>
                <a:gd name="connsiteX6" fmla="*/ 174976 w 1755942"/>
                <a:gd name="connsiteY6" fmla="*/ 1749764 h 1749764"/>
                <a:gd name="connsiteX7" fmla="*/ 0 w 1755942"/>
                <a:gd name="connsiteY7" fmla="*/ 1574788 h 1749764"/>
                <a:gd name="connsiteX8" fmla="*/ 0 w 1755942"/>
                <a:gd name="connsiteY8" fmla="*/ 174976 h 17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5942" h="1749764">
                  <a:moveTo>
                    <a:pt x="0" y="174976"/>
                  </a:moveTo>
                  <a:cubicBezTo>
                    <a:pt x="0" y="78339"/>
                    <a:pt x="78339" y="0"/>
                    <a:pt x="174976" y="0"/>
                  </a:cubicBezTo>
                  <a:lnTo>
                    <a:pt x="1580966" y="0"/>
                  </a:lnTo>
                  <a:cubicBezTo>
                    <a:pt x="1677603" y="0"/>
                    <a:pt x="1755942" y="78339"/>
                    <a:pt x="1755942" y="174976"/>
                  </a:cubicBezTo>
                  <a:lnTo>
                    <a:pt x="1755942" y="1574788"/>
                  </a:lnTo>
                  <a:cubicBezTo>
                    <a:pt x="1755942" y="1671425"/>
                    <a:pt x="1677603" y="1749764"/>
                    <a:pt x="1580966" y="1749764"/>
                  </a:cubicBezTo>
                  <a:lnTo>
                    <a:pt x="174976" y="1749764"/>
                  </a:lnTo>
                  <a:cubicBezTo>
                    <a:pt x="78339" y="1749764"/>
                    <a:pt x="0" y="1671425"/>
                    <a:pt x="0" y="1574788"/>
                  </a:cubicBezTo>
                  <a:lnTo>
                    <a:pt x="0" y="1749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019" tIns="116019" rIns="116019" bIns="11601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TAACCCT-funded Welding/fabrication program (non-credit)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009706" y="2528717"/>
              <a:ext cx="1958206" cy="1902164"/>
            </a:xfrm>
            <a:custGeom>
              <a:avLst/>
              <a:gdLst>
                <a:gd name="connsiteX0" fmla="*/ 0 w 1958206"/>
                <a:gd name="connsiteY0" fmla="*/ 174976 h 1749764"/>
                <a:gd name="connsiteX1" fmla="*/ 174976 w 1958206"/>
                <a:gd name="connsiteY1" fmla="*/ 0 h 1749764"/>
                <a:gd name="connsiteX2" fmla="*/ 1783230 w 1958206"/>
                <a:gd name="connsiteY2" fmla="*/ 0 h 1749764"/>
                <a:gd name="connsiteX3" fmla="*/ 1958206 w 1958206"/>
                <a:gd name="connsiteY3" fmla="*/ 174976 h 1749764"/>
                <a:gd name="connsiteX4" fmla="*/ 1958206 w 1958206"/>
                <a:gd name="connsiteY4" fmla="*/ 1574788 h 1749764"/>
                <a:gd name="connsiteX5" fmla="*/ 1783230 w 1958206"/>
                <a:gd name="connsiteY5" fmla="*/ 1749764 h 1749764"/>
                <a:gd name="connsiteX6" fmla="*/ 174976 w 1958206"/>
                <a:gd name="connsiteY6" fmla="*/ 1749764 h 1749764"/>
                <a:gd name="connsiteX7" fmla="*/ 0 w 1958206"/>
                <a:gd name="connsiteY7" fmla="*/ 1574788 h 1749764"/>
                <a:gd name="connsiteX8" fmla="*/ 0 w 1958206"/>
                <a:gd name="connsiteY8" fmla="*/ 174976 h 17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206" h="1749764">
                  <a:moveTo>
                    <a:pt x="0" y="174976"/>
                  </a:moveTo>
                  <a:cubicBezTo>
                    <a:pt x="0" y="78339"/>
                    <a:pt x="78339" y="0"/>
                    <a:pt x="174976" y="0"/>
                  </a:cubicBezTo>
                  <a:lnTo>
                    <a:pt x="1783230" y="0"/>
                  </a:lnTo>
                  <a:cubicBezTo>
                    <a:pt x="1879867" y="0"/>
                    <a:pt x="1958206" y="78339"/>
                    <a:pt x="1958206" y="174976"/>
                  </a:cubicBezTo>
                  <a:lnTo>
                    <a:pt x="1958206" y="1574788"/>
                  </a:lnTo>
                  <a:cubicBezTo>
                    <a:pt x="1958206" y="1671425"/>
                    <a:pt x="1879867" y="1749764"/>
                    <a:pt x="1783230" y="1749764"/>
                  </a:cubicBezTo>
                  <a:lnTo>
                    <a:pt x="174976" y="1749764"/>
                  </a:lnTo>
                  <a:cubicBezTo>
                    <a:pt x="78339" y="1749764"/>
                    <a:pt x="0" y="1671425"/>
                    <a:pt x="0" y="1574788"/>
                  </a:cubicBezTo>
                  <a:lnTo>
                    <a:pt x="0" y="1749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829" tIns="119829" rIns="119829" bIns="11982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ABC Tool &amp; Die Welding Technician Apprenticeship Program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(24 additional credits/384 hours RTI)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804794" y="2528717"/>
              <a:ext cx="1958206" cy="1749764"/>
            </a:xfrm>
            <a:custGeom>
              <a:avLst/>
              <a:gdLst>
                <a:gd name="connsiteX0" fmla="*/ 0 w 1958206"/>
                <a:gd name="connsiteY0" fmla="*/ 174976 h 1749764"/>
                <a:gd name="connsiteX1" fmla="*/ 174976 w 1958206"/>
                <a:gd name="connsiteY1" fmla="*/ 0 h 1749764"/>
                <a:gd name="connsiteX2" fmla="*/ 1783230 w 1958206"/>
                <a:gd name="connsiteY2" fmla="*/ 0 h 1749764"/>
                <a:gd name="connsiteX3" fmla="*/ 1958206 w 1958206"/>
                <a:gd name="connsiteY3" fmla="*/ 174976 h 1749764"/>
                <a:gd name="connsiteX4" fmla="*/ 1958206 w 1958206"/>
                <a:gd name="connsiteY4" fmla="*/ 1574788 h 1749764"/>
                <a:gd name="connsiteX5" fmla="*/ 1783230 w 1958206"/>
                <a:gd name="connsiteY5" fmla="*/ 1749764 h 1749764"/>
                <a:gd name="connsiteX6" fmla="*/ 174976 w 1958206"/>
                <a:gd name="connsiteY6" fmla="*/ 1749764 h 1749764"/>
                <a:gd name="connsiteX7" fmla="*/ 0 w 1958206"/>
                <a:gd name="connsiteY7" fmla="*/ 1574788 h 1749764"/>
                <a:gd name="connsiteX8" fmla="*/ 0 w 1958206"/>
                <a:gd name="connsiteY8" fmla="*/ 174976 h 17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206" h="1749764">
                  <a:moveTo>
                    <a:pt x="0" y="174976"/>
                  </a:moveTo>
                  <a:cubicBezTo>
                    <a:pt x="0" y="78339"/>
                    <a:pt x="78339" y="0"/>
                    <a:pt x="174976" y="0"/>
                  </a:cubicBezTo>
                  <a:lnTo>
                    <a:pt x="1783230" y="0"/>
                  </a:lnTo>
                  <a:cubicBezTo>
                    <a:pt x="1879867" y="0"/>
                    <a:pt x="1958206" y="78339"/>
                    <a:pt x="1958206" y="174976"/>
                  </a:cubicBezTo>
                  <a:lnTo>
                    <a:pt x="1958206" y="1574788"/>
                  </a:lnTo>
                  <a:cubicBezTo>
                    <a:pt x="1958206" y="1671425"/>
                    <a:pt x="1879867" y="1749764"/>
                    <a:pt x="1783230" y="1749764"/>
                  </a:cubicBezTo>
                  <a:lnTo>
                    <a:pt x="174976" y="1749764"/>
                  </a:lnTo>
                  <a:cubicBezTo>
                    <a:pt x="78339" y="1749764"/>
                    <a:pt x="0" y="1671425"/>
                    <a:pt x="0" y="1574788"/>
                  </a:cubicBezTo>
                  <a:lnTo>
                    <a:pt x="0" y="1749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019" tIns="116019" rIns="116019" bIns="116019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Macomb CC Associate of Applied Science in Manufacturing Technology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(27 additional credits)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54457" y="2751348"/>
              <a:ext cx="1136545" cy="1304503"/>
            </a:xfrm>
            <a:custGeom>
              <a:avLst/>
              <a:gdLst>
                <a:gd name="connsiteX0" fmla="*/ 0 w 1136545"/>
                <a:gd name="connsiteY0" fmla="*/ 260901 h 1304503"/>
                <a:gd name="connsiteX1" fmla="*/ 568273 w 1136545"/>
                <a:gd name="connsiteY1" fmla="*/ 260901 h 1304503"/>
                <a:gd name="connsiteX2" fmla="*/ 568273 w 1136545"/>
                <a:gd name="connsiteY2" fmla="*/ 0 h 1304503"/>
                <a:gd name="connsiteX3" fmla="*/ 1136545 w 1136545"/>
                <a:gd name="connsiteY3" fmla="*/ 652252 h 1304503"/>
                <a:gd name="connsiteX4" fmla="*/ 568273 w 1136545"/>
                <a:gd name="connsiteY4" fmla="*/ 1304503 h 1304503"/>
                <a:gd name="connsiteX5" fmla="*/ 568273 w 1136545"/>
                <a:gd name="connsiteY5" fmla="*/ 1043602 h 1304503"/>
                <a:gd name="connsiteX6" fmla="*/ 0 w 1136545"/>
                <a:gd name="connsiteY6" fmla="*/ 1043602 h 1304503"/>
                <a:gd name="connsiteX7" fmla="*/ 0 w 1136545"/>
                <a:gd name="connsiteY7" fmla="*/ 260901 h 130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6545" h="1304503">
                  <a:moveTo>
                    <a:pt x="0" y="260901"/>
                  </a:moveTo>
                  <a:lnTo>
                    <a:pt x="568273" y="260901"/>
                  </a:lnTo>
                  <a:lnTo>
                    <a:pt x="568273" y="0"/>
                  </a:lnTo>
                  <a:lnTo>
                    <a:pt x="1136545" y="652252"/>
                  </a:lnTo>
                  <a:lnTo>
                    <a:pt x="568273" y="1304503"/>
                  </a:lnTo>
                  <a:lnTo>
                    <a:pt x="568273" y="1043602"/>
                  </a:lnTo>
                  <a:lnTo>
                    <a:pt x="0" y="1043602"/>
                  </a:lnTo>
                  <a:lnTo>
                    <a:pt x="0" y="26090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60901" rIns="340963" bIns="26090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11 CR/192 hours RTI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67054" y="2750707"/>
              <a:ext cx="990946" cy="1305785"/>
            </a:xfrm>
            <a:custGeom>
              <a:avLst/>
              <a:gdLst>
                <a:gd name="connsiteX0" fmla="*/ 0 w 1194232"/>
                <a:gd name="connsiteY0" fmla="*/ 261157 h 1305785"/>
                <a:gd name="connsiteX1" fmla="*/ 597116 w 1194232"/>
                <a:gd name="connsiteY1" fmla="*/ 261157 h 1305785"/>
                <a:gd name="connsiteX2" fmla="*/ 597116 w 1194232"/>
                <a:gd name="connsiteY2" fmla="*/ 0 h 1305785"/>
                <a:gd name="connsiteX3" fmla="*/ 1194232 w 1194232"/>
                <a:gd name="connsiteY3" fmla="*/ 652893 h 1305785"/>
                <a:gd name="connsiteX4" fmla="*/ 597116 w 1194232"/>
                <a:gd name="connsiteY4" fmla="*/ 1305785 h 1305785"/>
                <a:gd name="connsiteX5" fmla="*/ 597116 w 1194232"/>
                <a:gd name="connsiteY5" fmla="*/ 1044628 h 1305785"/>
                <a:gd name="connsiteX6" fmla="*/ 0 w 1194232"/>
                <a:gd name="connsiteY6" fmla="*/ 1044628 h 1305785"/>
                <a:gd name="connsiteX7" fmla="*/ 0 w 1194232"/>
                <a:gd name="connsiteY7" fmla="*/ 261157 h 130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232" h="1305785">
                  <a:moveTo>
                    <a:pt x="0" y="261157"/>
                  </a:moveTo>
                  <a:lnTo>
                    <a:pt x="597116" y="261157"/>
                  </a:lnTo>
                  <a:lnTo>
                    <a:pt x="597116" y="0"/>
                  </a:lnTo>
                  <a:lnTo>
                    <a:pt x="1194232" y="652893"/>
                  </a:lnTo>
                  <a:lnTo>
                    <a:pt x="597116" y="1305785"/>
                  </a:lnTo>
                  <a:lnTo>
                    <a:pt x="597116" y="1044628"/>
                  </a:lnTo>
                  <a:lnTo>
                    <a:pt x="0" y="1044628"/>
                  </a:lnTo>
                  <a:lnTo>
                    <a:pt x="0" y="26115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61157" rIns="358270" bIns="26115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35 CR</a:t>
              </a:r>
            </a:p>
          </p:txBody>
        </p:sp>
      </p:grpSp>
      <p:sp>
        <p:nvSpPr>
          <p:cNvPr id="19" name="Shape 142"/>
          <p:cNvSpPr>
            <a:spLocks noGrp="1"/>
          </p:cNvSpPr>
          <p:nvPr>
            <p:ph type="title"/>
          </p:nvPr>
        </p:nvSpPr>
        <p:spPr>
          <a:xfrm>
            <a:off x="3352801" y="274638"/>
            <a:ext cx="5791200" cy="703545"/>
          </a:xfrm>
          <a:prstGeom prst="rect">
            <a:avLst/>
          </a:prstGeom>
        </p:spPr>
        <p:txBody>
          <a:bodyPr/>
          <a:lstStyle/>
          <a:p>
            <a:r>
              <a:rPr dirty="0"/>
              <a:t>MCC </a:t>
            </a:r>
            <a:r>
              <a:rPr lang="en-US" dirty="0"/>
              <a:t>Welding Technician Apprentice </a:t>
            </a:r>
            <a:r>
              <a:rPr dirty="0"/>
              <a:t>Articulation</a:t>
            </a:r>
            <a:r>
              <a:rPr lang="en-US" dirty="0"/>
              <a:t> Example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55407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000" dirty="0"/>
              <a:t>MCC (M-CAM) TAACCCT Grant Beneficiaries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4294967295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idx="4294967295"/>
          </p:nvPr>
        </p:nvSpPr>
        <p:spPr>
          <a:xfrm>
            <a:off x="444500" y="1612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00526" indent="-200526">
              <a:buFontTx/>
            </a:pPr>
            <a:r>
              <a:t>Many career pathways are available for TAACCCT grant beneficiaries</a:t>
            </a:r>
          </a:p>
          <a:p>
            <a:pPr marL="581526" lvl="1" indent="-200526">
              <a:buFontTx/>
              <a:buChar char="•"/>
            </a:pPr>
            <a:r>
              <a:t>From entry level gained with basic certificate to apprentice to Engineering Technology, Industrial Management &amp; Supervision, Tool Design, . . .</a:t>
            </a:r>
          </a:p>
          <a:p>
            <a:pPr marL="581526" lvl="1" indent="-200526">
              <a:buFontTx/>
              <a:buChar char="•"/>
            </a:pPr>
            <a:r>
              <a:t>Additional education may be required; articulations and transfer agreements ease the way</a:t>
            </a:r>
          </a:p>
        </p:txBody>
      </p:sp>
    </p:spTree>
    <p:extLst>
      <p:ext uri="{BB962C8B-B14F-4D97-AF65-F5344CB8AC3E}">
        <p14:creationId xmlns:p14="http://schemas.microsoft.com/office/powerpoint/2010/main" val="69787089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TAACCCT LEARNING NETWORK </a:t>
            </a:r>
            <a:br>
              <a:rPr lang="en-US" sz="1800" dirty="0"/>
            </a:br>
            <a:r>
              <a:rPr lang="en-US" sz="1800" dirty="0"/>
              <a:t>AT A GLANCE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57694331"/>
              </p:ext>
            </p:extLst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3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000" dirty="0"/>
              <a:t>MCC TAACCCT + Apprenticeship Success Stories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4294967295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idx="4294967295"/>
          </p:nvPr>
        </p:nvSpPr>
        <p:spPr>
          <a:xfrm>
            <a:off x="444500" y="1612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00526" indent="-200526">
              <a:buFontTx/>
            </a:pPr>
            <a:r>
              <a:t>Student success stories</a:t>
            </a:r>
          </a:p>
          <a:p>
            <a:pPr marL="200526" indent="-200526">
              <a:buFontTx/>
            </a:pPr>
            <a:r>
              <a:t>Employer 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180414275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08900" cy="9906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2200" dirty="0"/>
              <a:t>Partnerships with TAACCCT </a:t>
            </a:r>
            <a:br>
              <a:rPr lang="en-US" altLang="en-US" sz="2200" dirty="0"/>
            </a:br>
            <a:r>
              <a:rPr lang="en-US" altLang="en-US" sz="2200" dirty="0">
                <a:latin typeface="Arial" charset="0"/>
                <a:cs typeface="Arial" charset="0"/>
              </a:rPr>
              <a:t>ASC-GIE Consortium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61938" y="1371600"/>
            <a:ext cx="8229600" cy="4525963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develop a comprehensive and strategic approach to enhancing the energy technician pipeline in the Arizona Sun Corridor megaregion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$13.5 million award 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($5.5 million to EMCC)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Arizona community colleges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year performance period (10/1/2012 – 9/30/2015 )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month extension (3/31/2016)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and reporting period (9/30/16)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73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partnerlog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2294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1306513" y="1066800"/>
            <a:ext cx="69246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accent1"/>
                </a:solidFill>
                <a:cs typeface="Arial" charset="0"/>
              </a:rPr>
              <a:t>State-wide Industry Partners</a:t>
            </a:r>
          </a:p>
        </p:txBody>
      </p:sp>
    </p:spTree>
    <p:extLst>
      <p:ext uri="{BB962C8B-B14F-4D97-AF65-F5344CB8AC3E}">
        <p14:creationId xmlns:p14="http://schemas.microsoft.com/office/powerpoint/2010/main" val="3621579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534400" cy="1320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2400" dirty="0">
                <a:latin typeface="Arial" charset="0"/>
                <a:cs typeface="Arial" charset="0"/>
              </a:rPr>
              <a:t>ASC-GIE Consortium Highlights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97% completion of action items in 3 years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EMCC’s IT and Power Systems Security received Center for Academic Excellence designation for two-year institutions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&amp; Outreach Symposium- best practices shared with colleges nationwide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Pathway Mapping for Employers and Students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Prior Learning Assessment - common policy approved across districts within the ASC-GIEC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Veteran Resource Guide template developed to better serve veteran students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35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320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2400" dirty="0">
                <a:latin typeface="Arial" charset="0"/>
                <a:cs typeface="Arial" charset="0"/>
              </a:rPr>
              <a:t>ASC-GIE Consortium Outcomes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2000">
                <a:latin typeface="Arial" charset="0"/>
                <a:cs typeface="Arial" charset="0"/>
              </a:rPr>
              <a:t>1,746 official participants served statewide </a:t>
            </a:r>
          </a:p>
          <a:p>
            <a:pPr eaLnBrk="1" hangingPunct="1">
              <a:buFontTx/>
              <a:buChar char="-"/>
            </a:pPr>
            <a:r>
              <a:rPr lang="en-US" altLang="en-US" sz="2000">
                <a:latin typeface="Arial" charset="0"/>
                <a:cs typeface="Arial" charset="0"/>
              </a:rPr>
              <a:t>124% participant growth from year 1 to year 2, and 149% growth from year 2 to year 3</a:t>
            </a:r>
          </a:p>
          <a:p>
            <a:pPr eaLnBrk="1" hangingPunct="1">
              <a:buFontTx/>
              <a:buChar char="-"/>
            </a:pPr>
            <a:r>
              <a:rPr lang="en-US" altLang="en-US" sz="2000">
                <a:latin typeface="Arial" charset="0"/>
                <a:cs typeface="Arial" charset="0"/>
              </a:rPr>
              <a:t>Target populations</a:t>
            </a:r>
          </a:p>
          <a:p>
            <a:pPr lvl="1" eaLnBrk="1" hangingPunct="1">
              <a:buFontTx/>
              <a:buChar char="-"/>
            </a:pPr>
            <a:r>
              <a:rPr lang="en-US" altLang="en-US" sz="2000">
                <a:latin typeface="Arial" charset="0"/>
                <a:cs typeface="Arial" charset="0"/>
              </a:rPr>
              <a:t>155 Veterans served</a:t>
            </a:r>
          </a:p>
          <a:p>
            <a:pPr lvl="1" eaLnBrk="1" hangingPunct="1">
              <a:buFontTx/>
              <a:buChar char="-"/>
            </a:pPr>
            <a:r>
              <a:rPr lang="en-US" altLang="en-US" sz="2000">
                <a:latin typeface="Arial" charset="0"/>
                <a:cs typeface="Arial" charset="0"/>
              </a:rPr>
              <a:t>141 TAA-eligible workers served</a:t>
            </a:r>
          </a:p>
          <a:p>
            <a:pPr eaLnBrk="1" hangingPunct="1">
              <a:buFontTx/>
              <a:buChar char="-"/>
            </a:pPr>
            <a:r>
              <a:rPr lang="en-US" altLang="en-US" sz="2000">
                <a:latin typeface="Arial" charset="0"/>
                <a:cs typeface="Arial" charset="0"/>
              </a:rPr>
              <a:t>1,927 total industry credentials awarded</a:t>
            </a:r>
          </a:p>
          <a:p>
            <a:pPr eaLnBrk="1" hangingPunct="1">
              <a:buFontTx/>
              <a:buChar char="-"/>
            </a:pPr>
            <a:r>
              <a:rPr lang="en-US" altLang="en-US" sz="2000">
                <a:latin typeface="Arial" charset="0"/>
                <a:cs typeface="Arial" charset="0"/>
              </a:rPr>
              <a:t>420 degree or college certificate completers</a:t>
            </a:r>
          </a:p>
          <a:p>
            <a:pPr eaLnBrk="1" hangingPunct="1">
              <a:buFontTx/>
              <a:buChar char="-"/>
            </a:pPr>
            <a:r>
              <a:rPr lang="en-US" altLang="en-US" sz="2000">
                <a:latin typeface="Arial" charset="0"/>
                <a:cs typeface="Arial" charset="0"/>
              </a:rPr>
              <a:t>182 students hired</a:t>
            </a:r>
          </a:p>
        </p:txBody>
      </p:sp>
    </p:spTree>
    <p:extLst>
      <p:ext uri="{BB962C8B-B14F-4D97-AF65-F5344CB8AC3E}">
        <p14:creationId xmlns:p14="http://schemas.microsoft.com/office/powerpoint/2010/main" val="704233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70667" y="46567"/>
            <a:ext cx="6346825" cy="1320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2400" dirty="0">
                <a:latin typeface="Arial" charset="0"/>
                <a:cs typeface="Arial" charset="0"/>
              </a:rPr>
              <a:t>EMCC GIE Outcomes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452 unique voluntary participants reported to DOL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569 total program students served and impacted by the grant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 earned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Career Readiness Certificate (NCRC) – 395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USA Employability Skills Certificate – 124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Industry Fundamentals Certificate (EIF) – 344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degree completers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students hired by industry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EMCC Cyber Security Program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Apprenticeship – College Consortium Member (RACC)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62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3863" y="38100"/>
            <a:ext cx="7920037" cy="11811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2000" dirty="0">
                <a:latin typeface="Arial" charset="0"/>
                <a:cs typeface="Arial" charset="0"/>
              </a:rPr>
              <a:t>EMCC 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r>
              <a:rPr lang="en-US" altLang="en-US" sz="2000" dirty="0">
                <a:latin typeface="Arial" charset="0"/>
                <a:cs typeface="Arial" charset="0"/>
              </a:rPr>
              <a:t>Registered Apprenticeship Program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" y="1531938"/>
            <a:ext cx="8682038" cy="452596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2000"/>
              <a:t>EMCC-APS Palo Verde Nuclear Generating Station (PVNGS) partnership </a:t>
            </a:r>
          </a:p>
          <a:p>
            <a:pPr lvl="1" eaLnBrk="1" hangingPunct="1">
              <a:buFontTx/>
              <a:buChar char="-"/>
            </a:pPr>
            <a:r>
              <a:rPr lang="en-US" altLang="en-US" sz="2000"/>
              <a:t>In 1986, APS-PVNGS expanded apprenticeship program to include an internship component. </a:t>
            </a:r>
          </a:p>
          <a:p>
            <a:pPr lvl="1" eaLnBrk="1" hangingPunct="1">
              <a:buFontTx/>
              <a:buChar char="-"/>
            </a:pPr>
            <a:r>
              <a:rPr lang="en-US" altLang="en-US" sz="2000"/>
              <a:t>In 2001, EMCC launched the Power Plant Technology (PPT) program to offer a credit-bearing courses for a Registered Apprenticeship program. </a:t>
            </a:r>
          </a:p>
          <a:p>
            <a:pPr lvl="1" eaLnBrk="1" hangingPunct="1">
              <a:buFontTx/>
              <a:buChar char="-"/>
            </a:pPr>
            <a:r>
              <a:rPr lang="en-US" altLang="en-US" sz="2000"/>
              <a:t>In 2008, APS - PVNGS added the completion of the EMCC PPT degree as a requirement for the maintenance apprenticeship program. </a:t>
            </a:r>
          </a:p>
          <a:p>
            <a:pPr lvl="1" eaLnBrk="1" hangingPunct="1">
              <a:buFontTx/>
              <a:buChar char="-"/>
            </a:pPr>
            <a:r>
              <a:rPr lang="en-US" altLang="en-US" sz="2000"/>
              <a:t>Over 300 students in the PVNGS internship and apprenticeship programs have earned college credits.</a:t>
            </a:r>
          </a:p>
          <a:p>
            <a:pPr lvl="1" eaLnBrk="1" hangingPunct="1">
              <a:buFontTx/>
              <a:buChar char="-"/>
            </a:pPr>
            <a:r>
              <a:rPr lang="en-US" altLang="en-US" sz="2000"/>
              <a:t>Students who complete the NCRC and EIF certifications, an apply for an intern and/apprenticeship position with APS-PVNGS are automatically invited to sit for the pre-employment test.</a:t>
            </a:r>
          </a:p>
        </p:txBody>
      </p:sp>
    </p:spTree>
    <p:extLst>
      <p:ext uri="{BB962C8B-B14F-4D97-AF65-F5344CB8AC3E}">
        <p14:creationId xmlns:p14="http://schemas.microsoft.com/office/powerpoint/2010/main" val="2722649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90625"/>
            <a:ext cx="7772400" cy="14668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RACC Webpage </a:t>
            </a:r>
            <a:r>
              <a:rPr lang="en-US" u="sng" dirty="0">
                <a:hlinkClick r:id="rId2"/>
              </a:rPr>
              <a:t>https://www.doleta.gov/oa/racc.cfm</a:t>
            </a:r>
            <a:br>
              <a:rPr lang="en-US" dirty="0"/>
            </a:br>
            <a:r>
              <a:rPr lang="en-US" dirty="0"/>
              <a:t>RACC Fact Sheet </a:t>
            </a:r>
            <a:r>
              <a:rPr lang="en-US" u="sng" dirty="0">
                <a:hlinkClick r:id="rId3"/>
              </a:rPr>
              <a:t>https://www.doleta.gov/oa/pdf/RACC_One_Pager_for_Colleges.pdf</a:t>
            </a:r>
            <a:br>
              <a:rPr lang="en-US" dirty="0"/>
            </a:br>
            <a:r>
              <a:rPr lang="en-US" dirty="0"/>
              <a:t>For the Application: </a:t>
            </a:r>
            <a:r>
              <a:rPr lang="en-US" u="sng" dirty="0">
                <a:hlinkClick r:id="rId4"/>
              </a:rPr>
              <a:t>https://www.doleta.gov/oa/pdf/RACC_college_application.pdf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7549" y="152400"/>
            <a:ext cx="5732463" cy="8255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2844594"/>
            <a:ext cx="3133725" cy="3118056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8579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>
                <a:solidFill>
                  <a:srgbClr val="17375E"/>
                </a:solidFill>
              </a:rPr>
              <a:t>Find resources for TAACCCT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>
                <a:solidFill>
                  <a:srgbClr val="17375E"/>
                </a:solidFill>
                <a:hlinkClick r:id="rId3"/>
              </a:rPr>
              <a:t>https://etagrantees.workforce3one.org</a:t>
            </a:r>
            <a:r>
              <a:rPr lang="en-US" sz="2400" dirty="0">
                <a:solidFill>
                  <a:srgbClr val="17375E"/>
                </a:solidFill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>
              <a:solidFill>
                <a:srgbClr val="17375E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>
                <a:solidFill>
                  <a:srgbClr val="17375E"/>
                </a:solidFill>
              </a:rPr>
              <a:t>Subscribe to TLN resources, ask questions or connect with peers at </a:t>
            </a:r>
            <a:r>
              <a:rPr lang="en-US" sz="2400" dirty="0">
                <a:solidFill>
                  <a:srgbClr val="17375E"/>
                </a:solidFill>
                <a:hlinkClick r:id="rId4"/>
              </a:rPr>
              <a:t>TAACCCT@dol.gov</a:t>
            </a:r>
            <a:r>
              <a:rPr lang="en-US" sz="2400" dirty="0">
                <a:solidFill>
                  <a:srgbClr val="17375E"/>
                </a:solidFill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324390" y="274639"/>
            <a:ext cx="5362410" cy="7978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2000" dirty="0"/>
              <a:t>TODAY’S AGENDA</a:t>
            </a:r>
            <a:endParaRPr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32349" y="1557650"/>
            <a:ext cx="780054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Welcome and Introductions</a:t>
            </a:r>
          </a:p>
          <a:p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Overview of Registered Apprenticeships (RA) and Registered Apprenticeship-College Consortium (RACC)</a:t>
            </a:r>
          </a:p>
          <a:p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Presentations</a:t>
            </a:r>
          </a:p>
          <a:p>
            <a:endParaRPr lang="en-US" sz="1600" dirty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Heather Weber,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Ed.D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Dean of Occupational Education, Estrella Mountain Community College (Arizona)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Vikki Gordon,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Ed.D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Apprenticeship Coordinator, Macomb Community College (Michigan)</a:t>
            </a:r>
          </a:p>
          <a:p>
            <a:pPr marL="800100" lvl="1" indent="-34290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Available Resources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5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Presenters/Moderators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4015" y="1827607"/>
            <a:ext cx="2697698" cy="153736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Laura Ginsburg</a:t>
            </a:r>
          </a:p>
          <a:p>
            <a:pPr marL="0" indent="0">
              <a:buNone/>
            </a:pPr>
            <a:r>
              <a:rPr lang="en-US" sz="1600" dirty="0"/>
              <a:t>Team Leader, Office of Apprenticeship</a:t>
            </a:r>
          </a:p>
          <a:p>
            <a:pPr marL="0" indent="0">
              <a:buNone/>
            </a:pPr>
            <a:r>
              <a:rPr lang="en-US" sz="1600" dirty="0"/>
              <a:t>U.S. Department of Labor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66087" y="1788525"/>
            <a:ext cx="2708062" cy="153736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Vikki Gordon, </a:t>
            </a:r>
            <a:r>
              <a:rPr lang="en-US" sz="1600" b="1" dirty="0" err="1"/>
              <a:t>Ed.D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r>
              <a:rPr lang="en-US" sz="1600" dirty="0"/>
              <a:t>Apprenticeship Coordinator</a:t>
            </a:r>
          </a:p>
          <a:p>
            <a:pPr marL="0" indent="0">
              <a:buNone/>
            </a:pPr>
            <a:r>
              <a:rPr lang="en-US" sz="1600" dirty="0"/>
              <a:t>Macomb Community College (Michigan)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66087" y="3725295"/>
            <a:ext cx="2708063" cy="153736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Samantha Brown,  Ph.D.</a:t>
            </a:r>
          </a:p>
          <a:p>
            <a:pPr marL="0" indent="0">
              <a:buNone/>
            </a:pPr>
            <a:r>
              <a:rPr lang="en-US" sz="1600" dirty="0"/>
              <a:t>Workforce Analyst, TAACCCT Grants</a:t>
            </a:r>
          </a:p>
          <a:p>
            <a:pPr marL="0" indent="0">
              <a:buNone/>
            </a:pPr>
            <a:r>
              <a:rPr lang="en-US" sz="1600" dirty="0"/>
              <a:t>U.S. Department of Labor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4015" y="3705837"/>
            <a:ext cx="2697698" cy="1537368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Heather Weber, </a:t>
            </a:r>
            <a:r>
              <a:rPr lang="en-US" sz="1600" b="1" dirty="0" err="1"/>
              <a:t>Ed.D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r>
              <a:rPr lang="en-US" sz="1600" dirty="0"/>
              <a:t>Dean of Occupational Education</a:t>
            </a:r>
          </a:p>
          <a:p>
            <a:pPr marL="0" indent="0">
              <a:buNone/>
            </a:pPr>
            <a:r>
              <a:rPr lang="en-US" sz="1600" dirty="0"/>
              <a:t>Estrella Mountain Community College (Arizona)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2" y="3713681"/>
            <a:ext cx="1028701" cy="153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brown.samantha.k\Desktop\sb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20" y="3721525"/>
            <a:ext cx="1432780" cy="15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weiss.anitha.1\AppData\Local\Microsoft\Windows\Temporary Internet Files\Content.Outlook\F6AIF6X6\Vikki_Gordon 8-25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50" y="1788525"/>
            <a:ext cx="1012650" cy="153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eiss.anitha.1\AppData\Local\Microsoft\Windows\Temporary Internet Files\Content.Outlook\F6AIF6X6\Ginsburg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3" y="1827607"/>
            <a:ext cx="1428522" cy="15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2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familiar are you with Registered Apprenticeship?</a:t>
            </a:r>
          </a:p>
          <a:p>
            <a:pPr lvl="1"/>
            <a:r>
              <a:rPr lang="en-US" dirty="0"/>
              <a:t>Very Familiar</a:t>
            </a:r>
          </a:p>
          <a:p>
            <a:pPr lvl="1"/>
            <a:r>
              <a:rPr lang="en-US" dirty="0"/>
              <a:t>Familiar</a:t>
            </a:r>
          </a:p>
          <a:p>
            <a:pPr lvl="1"/>
            <a:r>
              <a:rPr lang="en-US" dirty="0"/>
              <a:t>Somewhat Familiar</a:t>
            </a:r>
          </a:p>
          <a:p>
            <a:pPr lvl="1"/>
            <a:r>
              <a:rPr lang="en-US" dirty="0"/>
              <a:t>Not Familiar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Question #3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a member of the Registered Apprenticeship-College Consortium (RACC)?</a:t>
            </a:r>
          </a:p>
          <a:p>
            <a:pPr marL="0" indent="0">
              <a:buNone/>
            </a:pPr>
            <a:r>
              <a:rPr lang="en-US" dirty="0"/>
              <a:t>	-Yes</a:t>
            </a:r>
          </a:p>
          <a:p>
            <a:pPr marL="0" indent="0">
              <a:buNone/>
            </a:pPr>
            <a:r>
              <a:rPr lang="sk-SK" dirty="0"/>
              <a:t>	-No</a:t>
            </a:r>
          </a:p>
          <a:p>
            <a:pPr marL="0" indent="0">
              <a:buNone/>
            </a:pPr>
            <a:r>
              <a:rPr lang="sk-SK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9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1FB2-FF4F-467D-949B-FBDF6036D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9579" y="26381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cs typeface="Kartika" panose="02020503030404060203" pitchFamily="18" charset="0"/>
              </a:rPr>
              <a:t>Today and over the past 18 months, Registered Apprenticeship has been in the workforce-development spotlight.</a:t>
            </a:r>
            <a:endParaRPr lang="en-US" sz="1600" dirty="0">
              <a:solidFill>
                <a:prstClr val="white"/>
              </a:solidFill>
              <a:cs typeface="Kartika" panose="020205030304040602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438" y="1325130"/>
            <a:ext cx="6389165" cy="3656527"/>
            <a:chOff x="186098" y="1289667"/>
            <a:chExt cx="6056209" cy="2859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3"/>
            <a:stretch/>
          </p:blipFill>
          <p:spPr>
            <a:xfrm rot="21321476">
              <a:off x="186098" y="1289667"/>
              <a:ext cx="6056209" cy="28599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 rot="21295607">
              <a:off x="215149" y="1739937"/>
              <a:ext cx="2911031" cy="1227721"/>
            </a:xfrm>
            <a:prstGeom prst="rect">
              <a:avLst/>
            </a:prstGeom>
            <a:solidFill>
              <a:srgbClr val="294171">
                <a:alpha val="70000"/>
              </a:srgbClr>
            </a:solidFill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n-US" sz="1200" b="1" i="1" kern="0" dirty="0">
                  <a:solidFill>
                    <a:prstClr val="white"/>
                  </a:solidFill>
                </a:rPr>
                <a:t>Tonight, I'm also asking more businesses to follow the lead of companies like CVS and UPS, and offer more educational benefits and paid apprenticeships -- opportunities that give workers the chance to earn higher-paying jobs even if they don't have a higher education.</a:t>
              </a:r>
              <a:r>
                <a:rPr lang="en-US" sz="1200" b="1" kern="0" dirty="0">
                  <a:solidFill>
                    <a:prstClr val="white"/>
                  </a:solidFill>
                </a:rPr>
                <a:t> </a:t>
              </a:r>
            </a:p>
            <a:p>
              <a:pPr defTabSz="914400">
                <a:defRPr/>
              </a:pPr>
              <a:r>
                <a:rPr lang="en-US" sz="1200" b="1" kern="0" dirty="0">
                  <a:solidFill>
                    <a:prstClr val="white"/>
                  </a:solidFill>
                </a:rPr>
                <a:t>– President Obama, State of the Union - 2015 </a:t>
              </a:r>
            </a:p>
          </p:txBody>
        </p:sp>
      </p:grpSp>
      <p:sp>
        <p:nvSpPr>
          <p:cNvPr id="17" name="Content Placeholder 4"/>
          <p:cNvSpPr txBox="1">
            <a:spLocks/>
          </p:cNvSpPr>
          <p:nvPr/>
        </p:nvSpPr>
        <p:spPr>
          <a:xfrm rot="21297092">
            <a:off x="351118" y="3805590"/>
            <a:ext cx="3416468" cy="1203305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850"/>
              </a:spcBef>
              <a:buFont typeface="Arial" pitchFamily="34" charset="0"/>
              <a:buNone/>
            </a:pPr>
            <a:r>
              <a:rPr lang="en-US" sz="1200" b="1" i="1" dirty="0">
                <a:solidFill>
                  <a:srgbClr val="FFFFFF"/>
                </a:solidFill>
                <a:ea typeface="ＭＳ Ｐゴシック" charset="0"/>
                <a:cs typeface="Calibri"/>
                <a:sym typeface="Calibri Italic" charset="0"/>
              </a:rPr>
              <a:t>…Train Americans with the skills employers need, and match them to good jobs that need to be filled right now. That means more on-the-job training, and more apprenticeships…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1200" b="1" kern="0" dirty="0">
                <a:solidFill>
                  <a:prstClr val="white"/>
                </a:solidFill>
              </a:rPr>
              <a:t>- President Obama, State of the Union - 2014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2538" y="5156881"/>
            <a:ext cx="3938782" cy="1600200"/>
            <a:chOff x="154439" y="3805228"/>
            <a:chExt cx="4306199" cy="1959701"/>
          </a:xfrm>
        </p:grpSpPr>
        <p:pic>
          <p:nvPicPr>
            <p:cNvPr id="19" name="Picture 2" descr="https://fbcdn-sphotos-g-a.akamaihd.net/hphotos-ak-ash3/t1.0-9/q71/s720x720/10175990_10152342332086420_6368125528150920517_n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39" y="3805228"/>
              <a:ext cx="4125686" cy="19597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0" name="TextBox 19"/>
            <p:cNvSpPr txBox="1"/>
            <p:nvPr/>
          </p:nvSpPr>
          <p:spPr>
            <a:xfrm>
              <a:off x="1869838" y="3978766"/>
              <a:ext cx="2590800" cy="1017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en-US" sz="1200" b="1" dirty="0">
                  <a:solidFill>
                    <a:prstClr val="white"/>
                  </a:solidFill>
                </a:rPr>
                <a:t>Vice President Biden (AACC Conference) on April 7, 2014 , announcing the launch of the RACC.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30179" y="5298584"/>
            <a:ext cx="4876800" cy="1418167"/>
            <a:chOff x="3165601" y="5513257"/>
            <a:chExt cx="5894439" cy="1256659"/>
          </a:xfrm>
        </p:grpSpPr>
        <p:sp>
          <p:nvSpPr>
            <p:cNvPr id="12" name="Rectangle 11"/>
            <p:cNvSpPr/>
            <p:nvPr/>
          </p:nvSpPr>
          <p:spPr>
            <a:xfrm>
              <a:off x="3165601" y="5513257"/>
              <a:ext cx="5894439" cy="1256659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635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0" t="33583" r="26695" b="42042"/>
            <a:stretch/>
          </p:blipFill>
          <p:spPr bwMode="auto">
            <a:xfrm>
              <a:off x="3286189" y="5661945"/>
              <a:ext cx="3063686" cy="9592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extLst/>
          </p:spPr>
        </p:pic>
        <p:sp>
          <p:nvSpPr>
            <p:cNvPr id="14" name="TextBox 13"/>
            <p:cNvSpPr txBox="1"/>
            <p:nvPr/>
          </p:nvSpPr>
          <p:spPr>
            <a:xfrm>
              <a:off x="6316318" y="5622637"/>
              <a:ext cx="2710166" cy="1076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600" b="1" kern="0" dirty="0">
                  <a:solidFill>
                    <a:prstClr val="white"/>
                  </a:solidFill>
                </a:rPr>
                <a:t>American Apprenticeship Grants</a:t>
              </a:r>
            </a:p>
            <a:p>
              <a:pPr algn="ctr" defTabSz="914400">
                <a:defRPr/>
              </a:pPr>
              <a:r>
                <a:rPr lang="en-US" sz="1600" b="1" kern="0" dirty="0">
                  <a:solidFill>
                    <a:prstClr val="white"/>
                  </a:solidFill>
                </a:rPr>
                <a:t>$175 Million!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66891"/>
            <a:ext cx="3525356" cy="2721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86400" y="3505203"/>
            <a:ext cx="3352800" cy="646331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white"/>
                </a:solidFill>
              </a:rPr>
              <a:t>LEADER White House Convening</a:t>
            </a:r>
          </a:p>
          <a:p>
            <a:pPr algn="ctr" defTabSz="914400"/>
            <a:r>
              <a:rPr lang="en-US" dirty="0">
                <a:solidFill>
                  <a:prstClr val="white"/>
                </a:solidFill>
              </a:rPr>
              <a:t>September 2015 </a:t>
            </a:r>
          </a:p>
        </p:txBody>
      </p:sp>
    </p:spTree>
    <p:extLst>
      <p:ext uri="{BB962C8B-B14F-4D97-AF65-F5344CB8AC3E}">
        <p14:creationId xmlns:p14="http://schemas.microsoft.com/office/powerpoint/2010/main" val="208669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0" y="1133580"/>
            <a:ext cx="9145510" cy="516489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0" y="4653957"/>
            <a:ext cx="5313408" cy="1213443"/>
          </a:xfrm>
          <a:prstGeom prst="line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1" y="0"/>
            <a:ext cx="5905500" cy="1143000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ApprenticeshipUSA continues to grow.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4E1F-8823-4BD1-89E5-0D4896F4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704" y="3162031"/>
            <a:ext cx="3911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451,423</a:t>
            </a:r>
          </a:p>
        </p:txBody>
      </p:sp>
      <p:sp>
        <p:nvSpPr>
          <p:cNvPr id="8" name="Oval 7"/>
          <p:cNvSpPr/>
          <p:nvPr/>
        </p:nvSpPr>
        <p:spPr>
          <a:xfrm>
            <a:off x="887756" y="5447459"/>
            <a:ext cx="381000" cy="398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42119" y="4916301"/>
            <a:ext cx="381000" cy="398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05800" y="2311946"/>
            <a:ext cx="381000" cy="398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57800" y="2710008"/>
            <a:ext cx="3048000" cy="1965003"/>
          </a:xfrm>
          <a:prstGeom prst="line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2035" y="3943996"/>
            <a:ext cx="3483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prstClr val="white"/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Quarter 1 - FY 16</a:t>
            </a:r>
          </a:p>
          <a:p>
            <a:pPr algn="r"/>
            <a:r>
              <a:rPr lang="en-US" sz="1400" b="1" dirty="0">
                <a:solidFill>
                  <a:prstClr val="white"/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Number of Active Apprentices </a:t>
            </a:r>
          </a:p>
        </p:txBody>
      </p:sp>
      <p:sp>
        <p:nvSpPr>
          <p:cNvPr id="13" name="Oval 12"/>
          <p:cNvSpPr/>
          <p:nvPr/>
        </p:nvSpPr>
        <p:spPr>
          <a:xfrm>
            <a:off x="5585846" y="4164197"/>
            <a:ext cx="381000" cy="398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7822" y="1524000"/>
            <a:ext cx="3176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4F81BD">
                    <a:lumMod val="60000"/>
                    <a:lumOff val="40000"/>
                  </a:srgbClr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750,000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82229" y="4675009"/>
            <a:ext cx="232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F81BD">
                    <a:lumMod val="60000"/>
                    <a:lumOff val="40000"/>
                  </a:srgbClr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375,000</a:t>
            </a:r>
          </a:p>
        </p:txBody>
      </p:sp>
      <p:sp>
        <p:nvSpPr>
          <p:cNvPr id="18" name="Oval 17"/>
          <p:cNvSpPr/>
          <p:nvPr/>
        </p:nvSpPr>
        <p:spPr>
          <a:xfrm>
            <a:off x="6858000" y="3317966"/>
            <a:ext cx="381000" cy="398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4544" y="2021272"/>
            <a:ext cx="3911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FFFF00"/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500,000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81908" y="2925337"/>
            <a:ext cx="3483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FFF00"/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FY 16 Annual Goal</a:t>
            </a:r>
          </a:p>
        </p:txBody>
      </p:sp>
    </p:spTree>
    <p:extLst>
      <p:ext uri="{BB962C8B-B14F-4D97-AF65-F5344CB8AC3E}">
        <p14:creationId xmlns:p14="http://schemas.microsoft.com/office/powerpoint/2010/main" val="2623670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arch 16, 2016 &amp;quot;&quot;/&gt;&lt;property id=&quot;20307&quot; value=&quot;259&quot;/&gt;&lt;/object&gt;&lt;object type=&quot;3&quot; unique_id=&quot;10004&quot;&gt;&lt;property id=&quot;20148&quot; value=&quot;5&quot;/&gt;&lt;property id=&quot;20300&quot; value=&quot;Slide 2 - &amp;quot;Question #1&amp;quot;&quot;/&gt;&lt;property id=&quot;20307&quot; value=&quot;328&quot;/&gt;&lt;/object&gt;&lt;object type=&quot;3&quot; unique_id=&quot;10005&quot;&gt;&lt;property id=&quot;20148&quot; value=&quot;5&quot;/&gt;&lt;property id=&quot;20300&quot; value=&quot;Slide 3 - &amp;quot;TAACCCT LEARNING NETWORK  AT A GLANCE&amp;quot;&quot;/&gt;&lt;property id=&quot;20307&quot; value=&quot;363&quot;/&gt;&lt;/object&gt;&lt;object type=&quot;3&quot; unique_id=&quot;10006&quot;&gt;&lt;property id=&quot;20148&quot; value=&quot;5&quot;/&gt;&lt;property id=&quot;20300&quot; value=&quot;Slide 4 - &amp;quot;TODAY’S AGENDA&amp;quot;&quot;/&gt;&lt;property id=&quot;20307&quot; value=&quot;324&quot;/&gt;&lt;/object&gt;&lt;object type=&quot;3&quot; unique_id=&quot;10007&quot;&gt;&lt;property id=&quot;20148&quot; value=&quot;5&quot;/&gt;&lt;property id=&quot;20300&quot; value=&quot;Slide 5 - &amp;quot;Presenters/Moderators&amp;quot;&quot;/&gt;&lt;property id=&quot;20307&quot; value=&quot;291&quot;/&gt;&lt;/object&gt;&lt;object type=&quot;3&quot; unique_id=&quot;10008&quot;&gt;&lt;property id=&quot;20148&quot; value=&quot;5&quot;/&gt;&lt;property id=&quot;20300&quot; value=&quot;Slide 6 - &amp;quot;Question #2&amp;quot;&quot;/&gt;&lt;property id=&quot;20307&quot; value=&quot;326&quot;/&gt;&lt;/object&gt;&lt;object type=&quot;3&quot; unique_id=&quot;10009&quot;&gt;&lt;property id=&quot;20148&quot; value=&quot;5&quot;/&gt;&lt;property id=&quot;20300&quot; value=&quot;Slide 7 - &amp;quot;Question #3&amp;quot;&quot;/&gt;&lt;property id=&quot;20307&quot; value=&quot;364&quot;/&gt;&lt;/object&gt;&lt;object type=&quot;3&quot; unique_id=&quot;10010&quot;&gt;&lt;property id=&quot;20148&quot; value=&quot;5&quot;/&gt;&lt;property id=&quot;20300&quot; value=&quot;Slide 8&quot;/&gt;&lt;property id=&quot;20307&quot; value=&quot;334&quot;/&gt;&lt;/object&gt;&lt;object type=&quot;3&quot; unique_id=&quot;10011&quot;&gt;&lt;property id=&quot;20148&quot; value=&quot;5&quot;/&gt;&lt;property id=&quot;20300&quot; value=&quot;Slide 9 - &amp;quot;ApprenticeshipUSA continues to grow.&amp;quot;&quot;/&gt;&lt;property id=&quot;20307&quot; value=&quot;335&quot;/&gt;&lt;/object&gt;&lt;object type=&quot;3&quot; unique_id=&quot;10012&quot;&gt;&lt;property id=&quot;20148&quot; value=&quot;5&quot;/&gt;&lt;property id=&quot;20300&quot; value=&quot;Slide 10 - &amp;quot;The President announced the winners of the American Apprenticeship Grant SGA on September 9, 2015.&amp;quot;&quot;/&gt;&lt;property id=&quot;20307&quot; value=&quot;336&quot;/&gt;&lt;/object&gt;&lt;object type=&quot;3&quot; unique_id=&quot;10013&quot;&gt;&lt;property id=&quot;20148&quot; value=&quot;5&quot;/&gt;&lt;property id=&quot;20300&quot; value=&quot;Slide 11 - &amp;quot;Expansion for Fiscal Year 2016: $90 Million for American Apprenticeship Grant program &amp;quot;&quot;/&gt;&lt;property id=&quot;20307&quot; value=&quot;337&quot;/&gt;&lt;/object&gt;&lt;object type=&quot;3&quot; unique_id=&quot;10014&quot;&gt;&lt;property id=&quot;20148&quot; value=&quot;5&quot;/&gt;&lt;property id=&quot;20300&quot; value=&quot;Slide 12&quot;/&gt;&lt;property id=&quot;20307&quot; value=&quot;338&quot;/&gt;&lt;/object&gt;&lt;object type=&quot;3&quot; unique_id=&quot;10015&quot;&gt;&lt;property id=&quot;20148&quot; value=&quot;5&quot;/&gt;&lt;property id=&quot;20300&quot; value=&quot;Slide 13&quot;/&gt;&lt;property id=&quot;20307&quot; value=&quot;339&quot;/&gt;&lt;/object&gt;&lt;object type=&quot;3&quot; unique_id=&quot;10016&quot;&gt;&lt;property id=&quot;20148&quot; value=&quot;5&quot;/&gt;&lt;property id=&quot;20300&quot; value=&quot;Slide 14 - &amp;quot;Question #4&amp;quot;&quot;/&gt;&lt;property id=&quot;20307&quot; value=&quot;327&quot;/&gt;&lt;/object&gt;&lt;object type=&quot;3&quot; unique_id=&quot;10017&quot;&gt;&lt;property id=&quot;20148&quot; value=&quot;5&quot;/&gt;&lt;property id=&quot;20300&quot; value=&quot;Slide 15 - &amp;quot;Web Tour of RACC Website and Resources http://www.doleta.gov/oa/racc.cfm&amp;quot;&quot;/&gt;&lt;property id=&quot;20307&quot; value=&quot;343&quot;/&gt;&lt;/object&gt;&lt;object type=&quot;3&quot; unique_id=&quot;10018&quot;&gt;&lt;property id=&quot;20148&quot; value=&quot;5&quot;/&gt;&lt;property id=&quot;20300&quot; value=&quot;Slide 16&quot;/&gt;&lt;property id=&quot;20307&quot; value=&quot;344&quot;/&gt;&lt;/object&gt;&lt;object type=&quot;3&quot; unique_id=&quot;10019&quot;&gt;&lt;property id=&quot;20148&quot; value=&quot;5&quot;/&gt;&lt;property id=&quot;20300&quot; value=&quot;Slide 17&quot;/&gt;&lt;property id=&quot;20307&quot; value=&quot;345&quot;/&gt;&lt;/object&gt;&lt;object type=&quot;3&quot; unique_id=&quot;10020&quot;&gt;&lt;property id=&quot;20148&quot; value=&quot;5&quot;/&gt;&lt;property id=&quot;20300&quot; value=&quot;Slide 18&quot;/&gt;&lt;property id=&quot;20307&quot; value=&quot;346&quot;/&gt;&lt;/object&gt;&lt;object type=&quot;3&quot; unique_id=&quot;10021&quot;&gt;&lt;property id=&quot;20148&quot; value=&quot;5&quot;/&gt;&lt;property id=&quot;20300&quot; value=&quot;Slide 19 - &amp;quot;Question #5&amp;quot;&quot;/&gt;&lt;property id=&quot;20307&quot; value=&quot;329&quot;/&gt;&lt;/object&gt;&lt;object type=&quot;3&quot; unique_id=&quot;10022&quot;&gt;&lt;property id=&quot;20148&quot; value=&quot;5&quot;/&gt;&lt;property id=&quot;20300&quot; value=&quot;Slide 20 - &amp;quot;DOL.GOV/Apprenticeship:  New Resources&amp;quot;&quot;/&gt;&lt;property id=&quot;20307&quot; value=&quot;347&quot;/&gt;&lt;/object&gt;&lt;object type=&quot;3&quot; unique_id=&quot;10023&quot;&gt;&lt;property id=&quot;20148&quot; value=&quot;5&quot;/&gt;&lt;property id=&quot;20300&quot; value=&quot;Slide 21 - &amp;quot;Question #6&amp;quot;&quot;/&gt;&lt;property id=&quot;20307&quot; value=&quot;330&quot;/&gt;&lt;/object&gt;&lt;object type=&quot;3&quot; unique_id=&quot;10024&quot;&gt;&lt;property id=&quot;20148&quot; value=&quot;5&quot;/&gt;&lt;property id=&quot;20300&quot; value=&quot;Slide 22 - &amp;quot;Program at Macomb Community College&amp;quot;&quot;/&gt;&lt;property id=&quot;20307&quot; value=&quot;349&quot;/&gt;&lt;/object&gt;&lt;object type=&quot;3&quot; unique_id=&quot;10025&quot;&gt;&lt;property id=&quot;20148&quot; value=&quot;5&quot;/&gt;&lt;property id=&quot;20300&quot; value=&quot;Slide 23 - &amp;quot;MCC TAACCCT Award&amp;quot;&quot;/&gt;&lt;property id=&quot;20307&quot; value=&quot;350&quot;/&gt;&lt;/object&gt;&lt;object type=&quot;3&quot; unique_id=&quot;10026&quot;&gt;&lt;property id=&quot;20148&quot; value=&quot;5&quot;/&gt;&lt;property id=&quot;20300&quot; value=&quot;Slide 24 - &amp;quot;MCC TAACCCT + Apprenticeship&amp;quot;&quot;/&gt;&lt;property id=&quot;20307&quot; value=&quot;351&quot;/&gt;&lt;/object&gt;&lt;object type=&quot;3&quot; unique_id=&quot;10027&quot;&gt;&lt;property id=&quot;20148&quot; value=&quot;5&quot;/&gt;&lt;property id=&quot;20300&quot; value=&quot;Slide 25 - &amp;quot;MCC CNC Machining Articulation&amp;quot;&quot;/&gt;&lt;property id=&quot;20307&quot; value=&quot;352&quot;/&gt;&lt;/object&gt;&lt;object type=&quot;3&quot; unique_id=&quot;10028&quot;&gt;&lt;property id=&quot;20148&quot; value=&quot;5&quot;/&gt;&lt;property id=&quot;20300&quot; value=&quot;Slide 26 - &amp;quot;MCC CNC Machinist Apprentice Articulation Example&amp;quot;&quot;/&gt;&lt;property id=&quot;20307&quot; value=&quot;365&quot;/&gt;&lt;/object&gt;&lt;object type=&quot;3&quot; unique_id=&quot;10029&quot;&gt;&lt;property id=&quot;20148&quot; value=&quot;5&quot;/&gt;&lt;property id=&quot;20300&quot; value=&quot;Slide 27 - &amp;quot;MCC Welding/fabrication Articulation&amp;quot;&quot;/&gt;&lt;property id=&quot;20307&quot; value=&quot;353&quot;/&gt;&lt;/object&gt;&lt;object type=&quot;3&quot; unique_id=&quot;10030&quot;&gt;&lt;property id=&quot;20148&quot; value=&quot;5&quot;/&gt;&lt;property id=&quot;20300&quot; value=&quot;Slide 28 - &amp;quot;MCC Welding Technician Apprentice Articulation Example&amp;quot;&quot;/&gt;&lt;property id=&quot;20307&quot; value=&quot;366&quot;/&gt;&lt;/object&gt;&lt;object type=&quot;3&quot; unique_id=&quot;10031&quot;&gt;&lt;property id=&quot;20148&quot; value=&quot;5&quot;/&gt;&lt;property id=&quot;20300&quot; value=&quot;Slide 29 - &amp;quot;MCC (M-CAM) TAACCCT Grant Beneficiaries&amp;quot;&quot;/&gt;&lt;property id=&quot;20307&quot; value=&quot;354&quot;/&gt;&lt;/object&gt;&lt;object type=&quot;3&quot; unique_id=&quot;10032&quot;&gt;&lt;property id=&quot;20148&quot; value=&quot;5&quot;/&gt;&lt;property id=&quot;20300&quot; value=&quot;Slide 30 - &amp;quot;MCC TAACCCT + Apprenticeship Success Stories&amp;quot;&quot;/&gt;&lt;property id=&quot;20307&quot; value=&quot;355&quot;/&gt;&lt;/object&gt;&lt;object type=&quot;3&quot; unique_id=&quot;10033&quot;&gt;&lt;property id=&quot;20148&quot; value=&quot;5&quot;/&gt;&lt;property id=&quot;20300&quot; value=&quot;Slide 31 - &amp;quot;Partnerships with TAACCCT  ASC-GIE Consortium Overview&amp;quot;&quot;/&gt;&lt;property id=&quot;20307&quot; value=&quot;357&quot;/&gt;&lt;/object&gt;&lt;object type=&quot;3&quot; unique_id=&quot;10034&quot;&gt;&lt;property id=&quot;20148&quot; value=&quot;5&quot;/&gt;&lt;property id=&quot;20300&quot; value=&quot;Slide 32&quot;/&gt;&lt;property id=&quot;20307&quot; value=&quot;358&quot;/&gt;&lt;/object&gt;&lt;object type=&quot;3&quot; unique_id=&quot;10035&quot;&gt;&lt;property id=&quot;20148&quot; value=&quot;5&quot;/&gt;&lt;property id=&quot;20300&quot; value=&quot;Slide 33 - &amp;quot;ASC-GIE Consortium Highlights&amp;quot;&quot;/&gt;&lt;property id=&quot;20307&quot; value=&quot;359&quot;/&gt;&lt;/object&gt;&lt;object type=&quot;3&quot; unique_id=&quot;10036&quot;&gt;&lt;property id=&quot;20148&quot; value=&quot;5&quot;/&gt;&lt;property id=&quot;20300&quot; value=&quot;Slide 34 - &amp;quot;ASC-GIE Consortium Outcomes&amp;quot;&quot;/&gt;&lt;property id=&quot;20307&quot; value=&quot;360&quot;/&gt;&lt;/object&gt;&lt;object type=&quot;3&quot; unique_id=&quot;10037&quot;&gt;&lt;property id=&quot;20148&quot; value=&quot;5&quot;/&gt;&lt;property id=&quot;20300&quot; value=&quot;Slide 35 - &amp;quot;EMCC GIE Outcomes&amp;quot;&quot;/&gt;&lt;property id=&quot;20307&quot; value=&quot;361&quot;/&gt;&lt;/object&gt;&lt;object type=&quot;3&quot; unique_id=&quot;10038&quot;&gt;&lt;property id=&quot;20148&quot; value=&quot;5&quot;/&gt;&lt;property id=&quot;20300&quot; value=&quot;Slide 36 - &amp;quot;EMCC  Registered Apprenticeship Program&amp;quot;&quot;/&gt;&lt;property id=&quot;20307&quot; value=&quot;362&quot;/&gt;&lt;/object&gt;&lt;object type=&quot;3&quot; unique_id=&quot;10039&quot;&gt;&lt;property id=&quot;20148&quot; value=&quot;5&quot;/&gt;&lt;property id=&quot;20300&quot; value=&quot;Slide 37 - &amp;quot;RACC Webpage https://www.doleta.gov/oa/racc.cfm RACC Fact Sheet https://www.doleta.gov/oa/pdf/RACC_One_Pager_for_C&quot;/&gt;&lt;property id=&quot;20307&quot; value=&quot;348&quot;/&gt;&lt;/object&gt;&lt;object type=&quot;3&quot; unique_id=&quot;10040&quot;&gt;&lt;property id=&quot;20148&quot; value=&quot;5&quot;/&gt;&lt;property id=&quot;20300&quot; value=&quot;Slide 38&quot;/&gt;&lt;property id=&quot;20307&quot; value=&quot;287&quot;/&gt;&lt;/object&gt;&lt;/object&gt;&lt;object type=&quot;8&quot; unique_id=&quot;1008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2246</Words>
  <Application>Microsoft Office PowerPoint</Application>
  <PresentationFormat>On-screen Show (4:3)</PresentationFormat>
  <Paragraphs>329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Ｐゴシック</vt:lpstr>
      <vt:lpstr>Arial</vt:lpstr>
      <vt:lpstr>Calibri</vt:lpstr>
      <vt:lpstr>Calibri Italic</vt:lpstr>
      <vt:lpstr>Comic Sans MS</vt:lpstr>
      <vt:lpstr>Kartika</vt:lpstr>
      <vt:lpstr>Segoe UI</vt:lpstr>
      <vt:lpstr>Verdana</vt:lpstr>
      <vt:lpstr>Wingdings</vt:lpstr>
      <vt:lpstr>Wingdings 3</vt:lpstr>
      <vt:lpstr>Office Theme</vt:lpstr>
      <vt:lpstr>March 16, 2016 </vt:lpstr>
      <vt:lpstr>Question #1</vt:lpstr>
      <vt:lpstr>TAACCCT LEARNING NETWORK  AT A GLANCE</vt:lpstr>
      <vt:lpstr>TODAY’S AGENDA</vt:lpstr>
      <vt:lpstr>Presenters/Moderators</vt:lpstr>
      <vt:lpstr>Question #2</vt:lpstr>
      <vt:lpstr>Question #3</vt:lpstr>
      <vt:lpstr>PowerPoint Presentation</vt:lpstr>
      <vt:lpstr>ApprenticeshipUSA continues to grow.</vt:lpstr>
      <vt:lpstr>The President announced the winners of the American Apprenticeship Grant SGA on September 9, 2015.</vt:lpstr>
      <vt:lpstr>Expansion for Fiscal Year 2016: $90 Million for American Apprenticeship Grant program </vt:lpstr>
      <vt:lpstr>PowerPoint Presentation</vt:lpstr>
      <vt:lpstr>PowerPoint Presentation</vt:lpstr>
      <vt:lpstr>Question #4</vt:lpstr>
      <vt:lpstr>Web Tour of RACC Website and Resources http://www.doleta.gov/oa/racc.cfm</vt:lpstr>
      <vt:lpstr>PowerPoint Presentation</vt:lpstr>
      <vt:lpstr>PowerPoint Presentation</vt:lpstr>
      <vt:lpstr>PowerPoint Presentation</vt:lpstr>
      <vt:lpstr>Question #5</vt:lpstr>
      <vt:lpstr>DOL.GOV/Apprenticeship:  New Resources</vt:lpstr>
      <vt:lpstr>Question #6</vt:lpstr>
      <vt:lpstr>Program at Macomb Community College</vt:lpstr>
      <vt:lpstr>MCC TAACCCT Award</vt:lpstr>
      <vt:lpstr>MCC TAACCCT + Apprenticeship</vt:lpstr>
      <vt:lpstr>MCC CNC Machining Articulation</vt:lpstr>
      <vt:lpstr>MCC CNC Machinist Apprentice Articulation Example</vt:lpstr>
      <vt:lpstr>MCC Welding/fabrication Articulation</vt:lpstr>
      <vt:lpstr>MCC Welding Technician Apprentice Articulation Example</vt:lpstr>
      <vt:lpstr>MCC (M-CAM) TAACCCT Grant Beneficiaries</vt:lpstr>
      <vt:lpstr>MCC TAACCCT + Apprenticeship Success Stories</vt:lpstr>
      <vt:lpstr>Partnerships with TAACCCT  ASC-GIE Consortium Overview</vt:lpstr>
      <vt:lpstr>PowerPoint Presentation</vt:lpstr>
      <vt:lpstr>ASC-GIE Consortium Highlights</vt:lpstr>
      <vt:lpstr>ASC-GIE Consortium Outcomes</vt:lpstr>
      <vt:lpstr>EMCC GIE Outcomes</vt:lpstr>
      <vt:lpstr>EMCC  Registered Apprenticeship Program</vt:lpstr>
      <vt:lpstr>RACC Webpage https://www.doleta.gov/oa/racc.cfm RACC Fact Sheet https://www.doleta.gov/oa/pdf/RACC_One_Pager_for_Colleges.pdf For the Application: https://www.doleta.gov/oa/pdf/RACC_college_application.pdf </vt:lpstr>
      <vt:lpstr>PowerPoint Presentation</vt:lpstr>
    </vt:vector>
  </TitlesOfParts>
  <Company>JFF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Brian Keating</cp:lastModifiedBy>
  <cp:revision>141</cp:revision>
  <cp:lastPrinted>2015-09-28T15:26:41Z</cp:lastPrinted>
  <dcterms:created xsi:type="dcterms:W3CDTF">2012-12-12T14:53:33Z</dcterms:created>
  <dcterms:modified xsi:type="dcterms:W3CDTF">2016-03-16T18:18:07Z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