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Lst>
  <p:notesMasterIdLst>
    <p:notesMasterId r:id="rId57"/>
  </p:notesMasterIdLst>
  <p:handoutMasterIdLst>
    <p:handoutMasterId r:id="rId58"/>
  </p:handoutMasterIdLst>
  <p:sldIdLst>
    <p:sldId id="393" r:id="rId2"/>
    <p:sldId id="394" r:id="rId3"/>
    <p:sldId id="395" r:id="rId4"/>
    <p:sldId id="396" r:id="rId5"/>
    <p:sldId id="397" r:id="rId6"/>
    <p:sldId id="294" r:id="rId7"/>
    <p:sldId id="295" r:id="rId8"/>
    <p:sldId id="390" r:id="rId9"/>
    <p:sldId id="299" r:id="rId10"/>
    <p:sldId id="301" r:id="rId11"/>
    <p:sldId id="302" r:id="rId12"/>
    <p:sldId id="303" r:id="rId13"/>
    <p:sldId id="307" r:id="rId14"/>
    <p:sldId id="308" r:id="rId15"/>
    <p:sldId id="309" r:id="rId16"/>
    <p:sldId id="310" r:id="rId17"/>
    <p:sldId id="312" r:id="rId18"/>
    <p:sldId id="313" r:id="rId19"/>
    <p:sldId id="314" r:id="rId20"/>
    <p:sldId id="315" r:id="rId21"/>
    <p:sldId id="316" r:id="rId22"/>
    <p:sldId id="317" r:id="rId23"/>
    <p:sldId id="318" r:id="rId24"/>
    <p:sldId id="319" r:id="rId25"/>
    <p:sldId id="320" r:id="rId26"/>
    <p:sldId id="331" r:id="rId27"/>
    <p:sldId id="336" r:id="rId28"/>
    <p:sldId id="337" r:id="rId29"/>
    <p:sldId id="338" r:id="rId30"/>
    <p:sldId id="340" r:id="rId31"/>
    <p:sldId id="341" r:id="rId32"/>
    <p:sldId id="345" r:id="rId33"/>
    <p:sldId id="344" r:id="rId34"/>
    <p:sldId id="346" r:id="rId35"/>
    <p:sldId id="347" r:id="rId36"/>
    <p:sldId id="348" r:id="rId37"/>
    <p:sldId id="349" r:id="rId38"/>
    <p:sldId id="350" r:id="rId39"/>
    <p:sldId id="351" r:id="rId40"/>
    <p:sldId id="354" r:id="rId41"/>
    <p:sldId id="356" r:id="rId42"/>
    <p:sldId id="357" r:id="rId43"/>
    <p:sldId id="369" r:id="rId44"/>
    <p:sldId id="370" r:id="rId45"/>
    <p:sldId id="371" r:id="rId46"/>
    <p:sldId id="372" r:id="rId47"/>
    <p:sldId id="373" r:id="rId48"/>
    <p:sldId id="374" r:id="rId49"/>
    <p:sldId id="375" r:id="rId50"/>
    <p:sldId id="376" r:id="rId51"/>
    <p:sldId id="377" r:id="rId52"/>
    <p:sldId id="378" r:id="rId53"/>
    <p:sldId id="387" r:id="rId54"/>
    <p:sldId id="388" r:id="rId55"/>
    <p:sldId id="262" r:id="rId56"/>
  </p:sldIdLst>
  <p:sldSz cx="9144000" cy="6858000" type="screen4x3"/>
  <p:notesSz cx="7010400" cy="9296400"/>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9742E9-58C3-8341-8381-9129175FF75C}">
          <p14:sldIdLst>
            <p14:sldId id="393"/>
            <p14:sldId id="394"/>
            <p14:sldId id="395"/>
            <p14:sldId id="396"/>
            <p14:sldId id="397"/>
            <p14:sldId id="294"/>
            <p14:sldId id="295"/>
          </p14:sldIdLst>
        </p14:section>
        <p14:section name="INTRODUCTION TO ASSET MAPPING" id="{63EDAF2C-41EA-9D46-ACC9-FD38175B622E}">
          <p14:sldIdLst>
            <p14:sldId id="390"/>
            <p14:sldId id="299"/>
            <p14:sldId id="301"/>
            <p14:sldId id="302"/>
            <p14:sldId id="303"/>
            <p14:sldId id="307"/>
            <p14:sldId id="308"/>
            <p14:sldId id="309"/>
            <p14:sldId id="310"/>
            <p14:sldId id="312"/>
            <p14:sldId id="313"/>
            <p14:sldId id="314"/>
            <p14:sldId id="315"/>
            <p14:sldId id="316"/>
            <p14:sldId id="317"/>
            <p14:sldId id="318"/>
            <p14:sldId id="319"/>
            <p14:sldId id="320"/>
            <p14:sldId id="331"/>
            <p14:sldId id="336"/>
            <p14:sldId id="337"/>
            <p14:sldId id="338"/>
            <p14:sldId id="340"/>
            <p14:sldId id="341"/>
          </p14:sldIdLst>
        </p14:section>
        <p14:section name="INTRODUCTION TO BRAIDED FUNDING" id="{0A40273A-CFEA-D84F-9721-C862A900DB4A}">
          <p14:sldIdLst>
            <p14:sldId id="345"/>
            <p14:sldId id="344"/>
            <p14:sldId id="346"/>
            <p14:sldId id="347"/>
            <p14:sldId id="348"/>
            <p14:sldId id="349"/>
            <p14:sldId id="350"/>
            <p14:sldId id="351"/>
            <p14:sldId id="354"/>
            <p14:sldId id="356"/>
            <p14:sldId id="357"/>
            <p14:sldId id="369"/>
            <p14:sldId id="370"/>
            <p14:sldId id="371"/>
            <p14:sldId id="372"/>
            <p14:sldId id="373"/>
            <p14:sldId id="374"/>
            <p14:sldId id="375"/>
            <p14:sldId id="376"/>
            <p14:sldId id="377"/>
            <p14:sldId id="378"/>
            <p14:sldId id="387"/>
            <p14:sldId id="388"/>
            <p14:sldId id="26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474A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0" autoAdjust="0"/>
    <p:restoredTop sz="94280" autoAdjust="0"/>
  </p:normalViewPr>
  <p:slideViewPr>
    <p:cSldViewPr>
      <p:cViewPr varScale="1">
        <p:scale>
          <a:sx n="72" d="100"/>
          <a:sy n="72" d="100"/>
        </p:scale>
        <p:origin x="132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94E9B0-F74A-B341-9CBD-D0458FD55B19}"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2C62269B-5D56-9E47-A381-EDD36314FB96}">
      <dgm:prSet custT="1">
        <dgm:style>
          <a:lnRef idx="2">
            <a:schemeClr val="accent1"/>
          </a:lnRef>
          <a:fillRef idx="1">
            <a:schemeClr val="lt1"/>
          </a:fillRef>
          <a:effectRef idx="0">
            <a:schemeClr val="accent1"/>
          </a:effectRef>
          <a:fontRef idx="minor">
            <a:schemeClr val="dk1"/>
          </a:fontRef>
        </dgm:style>
      </dgm:prSet>
      <dgm:spPr/>
      <dgm:t>
        <a:bodyPr/>
        <a:lstStyle/>
        <a:p>
          <a:pPr rtl="0"/>
          <a:r>
            <a:rPr lang="en-US" sz="2000" dirty="0">
              <a:latin typeface="Arial"/>
              <a:cs typeface="Arial"/>
            </a:rPr>
            <a:t>Desk-based research</a:t>
          </a:r>
        </a:p>
      </dgm:t>
    </dgm:pt>
    <dgm:pt modelId="{415DC235-17D3-F442-86BB-DE6279854D10}" type="parTrans" cxnId="{23FDC51E-CFF6-1E43-A97C-8E790AF5CBF2}">
      <dgm:prSet/>
      <dgm:spPr/>
      <dgm:t>
        <a:bodyPr/>
        <a:lstStyle/>
        <a:p>
          <a:endParaRPr lang="en-US"/>
        </a:p>
      </dgm:t>
    </dgm:pt>
    <dgm:pt modelId="{04BBB7D9-3808-4C46-97A8-506C65B15BC4}" type="sibTrans" cxnId="{23FDC51E-CFF6-1E43-A97C-8E790AF5CBF2}">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C0C49DA2-034A-B344-9D23-33DEF2B0F2E8}">
      <dgm:prSet custT="1">
        <dgm:style>
          <a:lnRef idx="2">
            <a:schemeClr val="accent1"/>
          </a:lnRef>
          <a:fillRef idx="1">
            <a:schemeClr val="lt1"/>
          </a:fillRef>
          <a:effectRef idx="0">
            <a:schemeClr val="accent1"/>
          </a:effectRef>
          <a:fontRef idx="minor">
            <a:schemeClr val="dk1"/>
          </a:fontRef>
        </dgm:style>
      </dgm:prSet>
      <dgm:spPr/>
      <dgm:t>
        <a:bodyPr/>
        <a:lstStyle/>
        <a:p>
          <a:pPr rtl="0"/>
          <a:r>
            <a:rPr lang="en-US" sz="2000" dirty="0">
              <a:latin typeface="Arial"/>
              <a:cs typeface="Arial"/>
            </a:rPr>
            <a:t>Stakeholder interviews</a:t>
          </a:r>
        </a:p>
      </dgm:t>
    </dgm:pt>
    <dgm:pt modelId="{C87D6AB2-F51A-2540-A438-BD4DBAE04F28}" type="parTrans" cxnId="{9A11F8E7-29EA-F048-8B25-4550AA2AE7C7}">
      <dgm:prSet/>
      <dgm:spPr/>
      <dgm:t>
        <a:bodyPr/>
        <a:lstStyle/>
        <a:p>
          <a:endParaRPr lang="en-US"/>
        </a:p>
      </dgm:t>
    </dgm:pt>
    <dgm:pt modelId="{20B8AA15-EF24-6E49-B121-F3E92E0C5DF1}" type="sibTrans" cxnId="{9A11F8E7-29EA-F048-8B25-4550AA2AE7C7}">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A2E679E2-2E9E-DE4F-ADAF-347D0D6DC585}">
      <dgm:prSet custT="1">
        <dgm:style>
          <a:lnRef idx="2">
            <a:schemeClr val="accent1"/>
          </a:lnRef>
          <a:fillRef idx="1">
            <a:schemeClr val="lt1"/>
          </a:fillRef>
          <a:effectRef idx="0">
            <a:schemeClr val="accent1"/>
          </a:effectRef>
          <a:fontRef idx="minor">
            <a:schemeClr val="dk1"/>
          </a:fontRef>
        </dgm:style>
      </dgm:prSet>
      <dgm:spPr/>
      <dgm:t>
        <a:bodyPr/>
        <a:lstStyle/>
        <a:p>
          <a:pPr rtl="0"/>
          <a:r>
            <a:rPr lang="en-US" sz="2000" dirty="0">
              <a:latin typeface="Arial"/>
              <a:cs typeface="Arial"/>
            </a:rPr>
            <a:t>Summarize findings</a:t>
          </a:r>
        </a:p>
      </dgm:t>
    </dgm:pt>
    <dgm:pt modelId="{5C23FD3D-4E03-8E4C-AF13-6638F5A1698B}" type="parTrans" cxnId="{5F9EBF9B-316E-CA4A-894B-3DBF3AC0A57A}">
      <dgm:prSet/>
      <dgm:spPr/>
      <dgm:t>
        <a:bodyPr/>
        <a:lstStyle/>
        <a:p>
          <a:endParaRPr lang="en-US"/>
        </a:p>
      </dgm:t>
    </dgm:pt>
    <dgm:pt modelId="{1D4189A8-D5C1-5446-8518-5091277C464C}" type="sibTrans" cxnId="{5F9EBF9B-316E-CA4A-894B-3DBF3AC0A57A}">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9C4680B1-E0BB-4B40-A693-29FE7B8AB295}">
      <dgm:prSet custT="1">
        <dgm:style>
          <a:lnRef idx="2">
            <a:schemeClr val="accent1"/>
          </a:lnRef>
          <a:fillRef idx="1">
            <a:schemeClr val="lt1"/>
          </a:fillRef>
          <a:effectRef idx="0">
            <a:schemeClr val="accent1"/>
          </a:effectRef>
          <a:fontRef idx="minor">
            <a:schemeClr val="dk1"/>
          </a:fontRef>
        </dgm:style>
      </dgm:prSet>
      <dgm:spPr/>
      <dgm:t>
        <a:bodyPr/>
        <a:lstStyle/>
        <a:p>
          <a:pPr rtl="0"/>
          <a:r>
            <a:rPr lang="en-US" sz="2000" dirty="0">
              <a:latin typeface="Arial"/>
              <a:cs typeface="Arial"/>
            </a:rPr>
            <a:t>Share results</a:t>
          </a:r>
        </a:p>
      </dgm:t>
    </dgm:pt>
    <dgm:pt modelId="{406DFC6B-6854-A846-B60D-8750A8318CA6}" type="parTrans" cxnId="{1744FC87-87F4-E142-89ED-B9681BE0801F}">
      <dgm:prSet/>
      <dgm:spPr/>
      <dgm:t>
        <a:bodyPr/>
        <a:lstStyle/>
        <a:p>
          <a:endParaRPr lang="en-US"/>
        </a:p>
      </dgm:t>
    </dgm:pt>
    <dgm:pt modelId="{26A7F874-1A74-0743-BFA8-55A482DBB1D6}" type="sibTrans" cxnId="{1744FC87-87F4-E142-89ED-B9681BE0801F}">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49F91674-D166-B242-BD37-F6EC6A2DA324}">
      <dgm:prSet custT="1">
        <dgm:style>
          <a:lnRef idx="2">
            <a:schemeClr val="accent1"/>
          </a:lnRef>
          <a:fillRef idx="1">
            <a:schemeClr val="lt1"/>
          </a:fillRef>
          <a:effectRef idx="0">
            <a:schemeClr val="accent1"/>
          </a:effectRef>
          <a:fontRef idx="minor">
            <a:schemeClr val="dk1"/>
          </a:fontRef>
        </dgm:style>
      </dgm:prSet>
      <dgm:spPr/>
      <dgm:t>
        <a:bodyPr/>
        <a:lstStyle/>
        <a:p>
          <a:pPr rtl="0"/>
          <a:r>
            <a:rPr lang="en-US" sz="2000" dirty="0">
              <a:latin typeface="Arial"/>
              <a:cs typeface="Arial"/>
            </a:rPr>
            <a:t>Development of action plan</a:t>
          </a:r>
        </a:p>
      </dgm:t>
    </dgm:pt>
    <dgm:pt modelId="{0CF39623-CE61-2846-82B5-890A6E5D2B81}" type="parTrans" cxnId="{CF221F59-1C8F-7B46-A133-A57043D791B8}">
      <dgm:prSet/>
      <dgm:spPr/>
      <dgm:t>
        <a:bodyPr/>
        <a:lstStyle/>
        <a:p>
          <a:endParaRPr lang="en-US"/>
        </a:p>
      </dgm:t>
    </dgm:pt>
    <dgm:pt modelId="{3EFC9006-12CF-E647-99C3-0E4062E6AE31}" type="sibTrans" cxnId="{CF221F59-1C8F-7B46-A133-A57043D791B8}">
      <dgm:prSet/>
      <dgm:spPr/>
      <dgm:t>
        <a:bodyPr/>
        <a:lstStyle/>
        <a:p>
          <a:endParaRPr lang="en-US"/>
        </a:p>
      </dgm:t>
    </dgm:pt>
    <dgm:pt modelId="{4CB7C5BE-446A-2941-A491-25984ED10B35}" type="pres">
      <dgm:prSet presAssocID="{EA94E9B0-F74A-B341-9CBD-D0458FD55B19}" presName="outerComposite" presStyleCnt="0">
        <dgm:presLayoutVars>
          <dgm:chMax val="5"/>
          <dgm:dir/>
          <dgm:resizeHandles val="exact"/>
        </dgm:presLayoutVars>
      </dgm:prSet>
      <dgm:spPr/>
    </dgm:pt>
    <dgm:pt modelId="{18721765-A409-524A-9724-206A9CB8D618}" type="pres">
      <dgm:prSet presAssocID="{EA94E9B0-F74A-B341-9CBD-D0458FD55B19}" presName="dummyMaxCanvas" presStyleCnt="0">
        <dgm:presLayoutVars/>
      </dgm:prSet>
      <dgm:spPr/>
    </dgm:pt>
    <dgm:pt modelId="{CF53B640-C5BD-1B44-B44C-C45BE8734BA8}" type="pres">
      <dgm:prSet presAssocID="{EA94E9B0-F74A-B341-9CBD-D0458FD55B19}" presName="FiveNodes_1" presStyleLbl="node1" presStyleIdx="0" presStyleCnt="5">
        <dgm:presLayoutVars>
          <dgm:bulletEnabled val="1"/>
        </dgm:presLayoutVars>
      </dgm:prSet>
      <dgm:spPr/>
    </dgm:pt>
    <dgm:pt modelId="{D2D3BB3F-0E47-0F40-A5FA-36BFD785C468}" type="pres">
      <dgm:prSet presAssocID="{EA94E9B0-F74A-B341-9CBD-D0458FD55B19}" presName="FiveNodes_2" presStyleLbl="node1" presStyleIdx="1" presStyleCnt="5">
        <dgm:presLayoutVars>
          <dgm:bulletEnabled val="1"/>
        </dgm:presLayoutVars>
      </dgm:prSet>
      <dgm:spPr/>
    </dgm:pt>
    <dgm:pt modelId="{7762D8A5-D91C-A648-83E0-6DD1A652D58E}" type="pres">
      <dgm:prSet presAssocID="{EA94E9B0-F74A-B341-9CBD-D0458FD55B19}" presName="FiveNodes_3" presStyleLbl="node1" presStyleIdx="2" presStyleCnt="5">
        <dgm:presLayoutVars>
          <dgm:bulletEnabled val="1"/>
        </dgm:presLayoutVars>
      </dgm:prSet>
      <dgm:spPr/>
    </dgm:pt>
    <dgm:pt modelId="{222FF477-53DF-0B4B-8845-1BC1E256D48A}" type="pres">
      <dgm:prSet presAssocID="{EA94E9B0-F74A-B341-9CBD-D0458FD55B19}" presName="FiveNodes_4" presStyleLbl="node1" presStyleIdx="3" presStyleCnt="5">
        <dgm:presLayoutVars>
          <dgm:bulletEnabled val="1"/>
        </dgm:presLayoutVars>
      </dgm:prSet>
      <dgm:spPr/>
    </dgm:pt>
    <dgm:pt modelId="{067EE350-1849-F44B-BC46-F847337B4135}" type="pres">
      <dgm:prSet presAssocID="{EA94E9B0-F74A-B341-9CBD-D0458FD55B19}" presName="FiveNodes_5" presStyleLbl="node1" presStyleIdx="4" presStyleCnt="5">
        <dgm:presLayoutVars>
          <dgm:bulletEnabled val="1"/>
        </dgm:presLayoutVars>
      </dgm:prSet>
      <dgm:spPr/>
    </dgm:pt>
    <dgm:pt modelId="{3E8C579E-D9B2-9D46-90B8-6D0353BD17FA}" type="pres">
      <dgm:prSet presAssocID="{EA94E9B0-F74A-B341-9CBD-D0458FD55B19}" presName="FiveConn_1-2" presStyleLbl="fgAccFollowNode1" presStyleIdx="0" presStyleCnt="4">
        <dgm:presLayoutVars>
          <dgm:bulletEnabled val="1"/>
        </dgm:presLayoutVars>
      </dgm:prSet>
      <dgm:spPr/>
    </dgm:pt>
    <dgm:pt modelId="{3F23B3BF-D1F6-0F44-A115-7A26555B0A17}" type="pres">
      <dgm:prSet presAssocID="{EA94E9B0-F74A-B341-9CBD-D0458FD55B19}" presName="FiveConn_2-3" presStyleLbl="fgAccFollowNode1" presStyleIdx="1" presStyleCnt="4">
        <dgm:presLayoutVars>
          <dgm:bulletEnabled val="1"/>
        </dgm:presLayoutVars>
      </dgm:prSet>
      <dgm:spPr/>
    </dgm:pt>
    <dgm:pt modelId="{F5107F98-5497-E84B-9FC3-410E6EF3E73E}" type="pres">
      <dgm:prSet presAssocID="{EA94E9B0-F74A-B341-9CBD-D0458FD55B19}" presName="FiveConn_3-4" presStyleLbl="fgAccFollowNode1" presStyleIdx="2" presStyleCnt="4">
        <dgm:presLayoutVars>
          <dgm:bulletEnabled val="1"/>
        </dgm:presLayoutVars>
      </dgm:prSet>
      <dgm:spPr/>
    </dgm:pt>
    <dgm:pt modelId="{EB2581CD-0F48-D140-93DF-FF074B38492E}" type="pres">
      <dgm:prSet presAssocID="{EA94E9B0-F74A-B341-9CBD-D0458FD55B19}" presName="FiveConn_4-5" presStyleLbl="fgAccFollowNode1" presStyleIdx="3" presStyleCnt="4">
        <dgm:presLayoutVars>
          <dgm:bulletEnabled val="1"/>
        </dgm:presLayoutVars>
      </dgm:prSet>
      <dgm:spPr/>
    </dgm:pt>
    <dgm:pt modelId="{1643B3CA-7BB0-7B47-AC0A-93C02D5A2D28}" type="pres">
      <dgm:prSet presAssocID="{EA94E9B0-F74A-B341-9CBD-D0458FD55B19}" presName="FiveNodes_1_text" presStyleLbl="node1" presStyleIdx="4" presStyleCnt="5">
        <dgm:presLayoutVars>
          <dgm:bulletEnabled val="1"/>
        </dgm:presLayoutVars>
      </dgm:prSet>
      <dgm:spPr/>
    </dgm:pt>
    <dgm:pt modelId="{DE0C4AF7-C70F-B949-9619-022B0B918605}" type="pres">
      <dgm:prSet presAssocID="{EA94E9B0-F74A-B341-9CBD-D0458FD55B19}" presName="FiveNodes_2_text" presStyleLbl="node1" presStyleIdx="4" presStyleCnt="5">
        <dgm:presLayoutVars>
          <dgm:bulletEnabled val="1"/>
        </dgm:presLayoutVars>
      </dgm:prSet>
      <dgm:spPr/>
    </dgm:pt>
    <dgm:pt modelId="{AFA4ED3F-D678-F34C-88AA-A046E77D8301}" type="pres">
      <dgm:prSet presAssocID="{EA94E9B0-F74A-B341-9CBD-D0458FD55B19}" presName="FiveNodes_3_text" presStyleLbl="node1" presStyleIdx="4" presStyleCnt="5">
        <dgm:presLayoutVars>
          <dgm:bulletEnabled val="1"/>
        </dgm:presLayoutVars>
      </dgm:prSet>
      <dgm:spPr/>
    </dgm:pt>
    <dgm:pt modelId="{ABC5CB51-9A73-7B40-B65B-BC9D1378F9CB}" type="pres">
      <dgm:prSet presAssocID="{EA94E9B0-F74A-B341-9CBD-D0458FD55B19}" presName="FiveNodes_4_text" presStyleLbl="node1" presStyleIdx="4" presStyleCnt="5">
        <dgm:presLayoutVars>
          <dgm:bulletEnabled val="1"/>
        </dgm:presLayoutVars>
      </dgm:prSet>
      <dgm:spPr/>
    </dgm:pt>
    <dgm:pt modelId="{9F748D6D-A89F-7E4B-BF35-C479B6FD3AE3}" type="pres">
      <dgm:prSet presAssocID="{EA94E9B0-F74A-B341-9CBD-D0458FD55B19}" presName="FiveNodes_5_text" presStyleLbl="node1" presStyleIdx="4" presStyleCnt="5">
        <dgm:presLayoutVars>
          <dgm:bulletEnabled val="1"/>
        </dgm:presLayoutVars>
      </dgm:prSet>
      <dgm:spPr/>
    </dgm:pt>
  </dgm:ptLst>
  <dgm:cxnLst>
    <dgm:cxn modelId="{F6B45FC2-FAFF-2A41-B26D-2BD317D27082}" type="presOf" srcId="{9C4680B1-E0BB-4B40-A693-29FE7B8AB295}" destId="{ABC5CB51-9A73-7B40-B65B-BC9D1378F9CB}" srcOrd="1" destOrd="0" presId="urn:microsoft.com/office/officeart/2005/8/layout/vProcess5"/>
    <dgm:cxn modelId="{BE1752B0-C101-C84B-8219-E82AEECC149F}" type="presOf" srcId="{EA94E9B0-F74A-B341-9CBD-D0458FD55B19}" destId="{4CB7C5BE-446A-2941-A491-25984ED10B35}" srcOrd="0" destOrd="0" presId="urn:microsoft.com/office/officeart/2005/8/layout/vProcess5"/>
    <dgm:cxn modelId="{ECFD986D-805B-424C-BA5A-01E54BDF8395}" type="presOf" srcId="{A2E679E2-2E9E-DE4F-ADAF-347D0D6DC585}" destId="{7762D8A5-D91C-A648-83E0-6DD1A652D58E}" srcOrd="0" destOrd="0" presId="urn:microsoft.com/office/officeart/2005/8/layout/vProcess5"/>
    <dgm:cxn modelId="{DD809B6E-8F1E-1C4A-9417-20BB03E84696}" type="presOf" srcId="{2C62269B-5D56-9E47-A381-EDD36314FB96}" destId="{CF53B640-C5BD-1B44-B44C-C45BE8734BA8}" srcOrd="0" destOrd="0" presId="urn:microsoft.com/office/officeart/2005/8/layout/vProcess5"/>
    <dgm:cxn modelId="{FE6DA703-01FC-BD44-A9A8-FEAFBF80D512}" type="presOf" srcId="{A2E679E2-2E9E-DE4F-ADAF-347D0D6DC585}" destId="{AFA4ED3F-D678-F34C-88AA-A046E77D8301}" srcOrd="1" destOrd="0" presId="urn:microsoft.com/office/officeart/2005/8/layout/vProcess5"/>
    <dgm:cxn modelId="{CD95930F-5EAC-8648-9CE2-AE0FD2F91D85}" type="presOf" srcId="{1D4189A8-D5C1-5446-8518-5091277C464C}" destId="{F5107F98-5497-E84B-9FC3-410E6EF3E73E}" srcOrd="0" destOrd="0" presId="urn:microsoft.com/office/officeart/2005/8/layout/vProcess5"/>
    <dgm:cxn modelId="{579CD377-1ADF-5B4C-9A87-157A90FE5DD0}" type="presOf" srcId="{9C4680B1-E0BB-4B40-A693-29FE7B8AB295}" destId="{222FF477-53DF-0B4B-8845-1BC1E256D48A}" srcOrd="0" destOrd="0" presId="urn:microsoft.com/office/officeart/2005/8/layout/vProcess5"/>
    <dgm:cxn modelId="{CF221F59-1C8F-7B46-A133-A57043D791B8}" srcId="{EA94E9B0-F74A-B341-9CBD-D0458FD55B19}" destId="{49F91674-D166-B242-BD37-F6EC6A2DA324}" srcOrd="4" destOrd="0" parTransId="{0CF39623-CE61-2846-82B5-890A6E5D2B81}" sibTransId="{3EFC9006-12CF-E647-99C3-0E4062E6AE31}"/>
    <dgm:cxn modelId="{ECDBF6E5-6926-B344-92C0-911800834C09}" type="presOf" srcId="{C0C49DA2-034A-B344-9D23-33DEF2B0F2E8}" destId="{DE0C4AF7-C70F-B949-9619-022B0B918605}" srcOrd="1" destOrd="0" presId="urn:microsoft.com/office/officeart/2005/8/layout/vProcess5"/>
    <dgm:cxn modelId="{0AE61AAD-257A-9A47-BE2F-A54E44549B3E}" type="presOf" srcId="{26A7F874-1A74-0743-BFA8-55A482DBB1D6}" destId="{EB2581CD-0F48-D140-93DF-FF074B38492E}" srcOrd="0" destOrd="0" presId="urn:microsoft.com/office/officeart/2005/8/layout/vProcess5"/>
    <dgm:cxn modelId="{1744FC87-87F4-E142-89ED-B9681BE0801F}" srcId="{EA94E9B0-F74A-B341-9CBD-D0458FD55B19}" destId="{9C4680B1-E0BB-4B40-A693-29FE7B8AB295}" srcOrd="3" destOrd="0" parTransId="{406DFC6B-6854-A846-B60D-8750A8318CA6}" sibTransId="{26A7F874-1A74-0743-BFA8-55A482DBB1D6}"/>
    <dgm:cxn modelId="{4897B206-0888-E748-9E2B-403411835B1E}" type="presOf" srcId="{20B8AA15-EF24-6E49-B121-F3E92E0C5DF1}" destId="{3F23B3BF-D1F6-0F44-A115-7A26555B0A17}" srcOrd="0" destOrd="0" presId="urn:microsoft.com/office/officeart/2005/8/layout/vProcess5"/>
    <dgm:cxn modelId="{841C7654-A87B-5F4C-A30D-226D4061059C}" type="presOf" srcId="{C0C49DA2-034A-B344-9D23-33DEF2B0F2E8}" destId="{D2D3BB3F-0E47-0F40-A5FA-36BFD785C468}" srcOrd="0" destOrd="0" presId="urn:microsoft.com/office/officeart/2005/8/layout/vProcess5"/>
    <dgm:cxn modelId="{23FDC51E-CFF6-1E43-A97C-8E790AF5CBF2}" srcId="{EA94E9B0-F74A-B341-9CBD-D0458FD55B19}" destId="{2C62269B-5D56-9E47-A381-EDD36314FB96}" srcOrd="0" destOrd="0" parTransId="{415DC235-17D3-F442-86BB-DE6279854D10}" sibTransId="{04BBB7D9-3808-4C46-97A8-506C65B15BC4}"/>
    <dgm:cxn modelId="{DA1F871C-DD43-9D45-B075-9C2EFC98C411}" type="presOf" srcId="{2C62269B-5D56-9E47-A381-EDD36314FB96}" destId="{1643B3CA-7BB0-7B47-AC0A-93C02D5A2D28}" srcOrd="1" destOrd="0" presId="urn:microsoft.com/office/officeart/2005/8/layout/vProcess5"/>
    <dgm:cxn modelId="{5F9EBF9B-316E-CA4A-894B-3DBF3AC0A57A}" srcId="{EA94E9B0-F74A-B341-9CBD-D0458FD55B19}" destId="{A2E679E2-2E9E-DE4F-ADAF-347D0D6DC585}" srcOrd="2" destOrd="0" parTransId="{5C23FD3D-4E03-8E4C-AF13-6638F5A1698B}" sibTransId="{1D4189A8-D5C1-5446-8518-5091277C464C}"/>
    <dgm:cxn modelId="{9A11F8E7-29EA-F048-8B25-4550AA2AE7C7}" srcId="{EA94E9B0-F74A-B341-9CBD-D0458FD55B19}" destId="{C0C49DA2-034A-B344-9D23-33DEF2B0F2E8}" srcOrd="1" destOrd="0" parTransId="{C87D6AB2-F51A-2540-A438-BD4DBAE04F28}" sibTransId="{20B8AA15-EF24-6E49-B121-F3E92E0C5DF1}"/>
    <dgm:cxn modelId="{C0DDBB1F-AB17-DB4F-B0CA-E0582B6BF889}" type="presOf" srcId="{49F91674-D166-B242-BD37-F6EC6A2DA324}" destId="{9F748D6D-A89F-7E4B-BF35-C479B6FD3AE3}" srcOrd="1" destOrd="0" presId="urn:microsoft.com/office/officeart/2005/8/layout/vProcess5"/>
    <dgm:cxn modelId="{F9210591-C0C8-D142-B321-8E7EA0E3308B}" type="presOf" srcId="{04BBB7D9-3808-4C46-97A8-506C65B15BC4}" destId="{3E8C579E-D9B2-9D46-90B8-6D0353BD17FA}" srcOrd="0" destOrd="0" presId="urn:microsoft.com/office/officeart/2005/8/layout/vProcess5"/>
    <dgm:cxn modelId="{70D6954B-F7D1-3540-894A-B31C59284086}" type="presOf" srcId="{49F91674-D166-B242-BD37-F6EC6A2DA324}" destId="{067EE350-1849-F44B-BC46-F847337B4135}" srcOrd="0" destOrd="0" presId="urn:microsoft.com/office/officeart/2005/8/layout/vProcess5"/>
    <dgm:cxn modelId="{6CF3934F-2AFD-7E44-80D0-E9D58866A78C}" type="presParOf" srcId="{4CB7C5BE-446A-2941-A491-25984ED10B35}" destId="{18721765-A409-524A-9724-206A9CB8D618}" srcOrd="0" destOrd="0" presId="urn:microsoft.com/office/officeart/2005/8/layout/vProcess5"/>
    <dgm:cxn modelId="{772D296D-B2F8-404E-85D7-9D017C8E79F4}" type="presParOf" srcId="{4CB7C5BE-446A-2941-A491-25984ED10B35}" destId="{CF53B640-C5BD-1B44-B44C-C45BE8734BA8}" srcOrd="1" destOrd="0" presId="urn:microsoft.com/office/officeart/2005/8/layout/vProcess5"/>
    <dgm:cxn modelId="{F92196F8-A67D-B446-BC7E-663F4A323528}" type="presParOf" srcId="{4CB7C5BE-446A-2941-A491-25984ED10B35}" destId="{D2D3BB3F-0E47-0F40-A5FA-36BFD785C468}" srcOrd="2" destOrd="0" presId="urn:microsoft.com/office/officeart/2005/8/layout/vProcess5"/>
    <dgm:cxn modelId="{3EC75373-4EE2-B348-9549-1997DF2FEF03}" type="presParOf" srcId="{4CB7C5BE-446A-2941-A491-25984ED10B35}" destId="{7762D8A5-D91C-A648-83E0-6DD1A652D58E}" srcOrd="3" destOrd="0" presId="urn:microsoft.com/office/officeart/2005/8/layout/vProcess5"/>
    <dgm:cxn modelId="{FEABCC86-E2F3-AA46-A24A-262617C648B9}" type="presParOf" srcId="{4CB7C5BE-446A-2941-A491-25984ED10B35}" destId="{222FF477-53DF-0B4B-8845-1BC1E256D48A}" srcOrd="4" destOrd="0" presId="urn:microsoft.com/office/officeart/2005/8/layout/vProcess5"/>
    <dgm:cxn modelId="{57C65C3E-C245-BD42-8A54-23C00E4EF371}" type="presParOf" srcId="{4CB7C5BE-446A-2941-A491-25984ED10B35}" destId="{067EE350-1849-F44B-BC46-F847337B4135}" srcOrd="5" destOrd="0" presId="urn:microsoft.com/office/officeart/2005/8/layout/vProcess5"/>
    <dgm:cxn modelId="{2C648268-5E02-7945-9B4B-D96FD1DAAD2D}" type="presParOf" srcId="{4CB7C5BE-446A-2941-A491-25984ED10B35}" destId="{3E8C579E-D9B2-9D46-90B8-6D0353BD17FA}" srcOrd="6" destOrd="0" presId="urn:microsoft.com/office/officeart/2005/8/layout/vProcess5"/>
    <dgm:cxn modelId="{C37775BE-75E5-624E-8CD6-3BF2CA50978F}" type="presParOf" srcId="{4CB7C5BE-446A-2941-A491-25984ED10B35}" destId="{3F23B3BF-D1F6-0F44-A115-7A26555B0A17}" srcOrd="7" destOrd="0" presId="urn:microsoft.com/office/officeart/2005/8/layout/vProcess5"/>
    <dgm:cxn modelId="{BD0C2935-9B8D-7A42-8DE4-B528AB43311D}" type="presParOf" srcId="{4CB7C5BE-446A-2941-A491-25984ED10B35}" destId="{F5107F98-5497-E84B-9FC3-410E6EF3E73E}" srcOrd="8" destOrd="0" presId="urn:microsoft.com/office/officeart/2005/8/layout/vProcess5"/>
    <dgm:cxn modelId="{C15F79BB-12AC-5B4A-BE3F-8F3EC0111776}" type="presParOf" srcId="{4CB7C5BE-446A-2941-A491-25984ED10B35}" destId="{EB2581CD-0F48-D140-93DF-FF074B38492E}" srcOrd="9" destOrd="0" presId="urn:microsoft.com/office/officeart/2005/8/layout/vProcess5"/>
    <dgm:cxn modelId="{0D28D0FA-F03A-B447-9672-944ADF146AA1}" type="presParOf" srcId="{4CB7C5BE-446A-2941-A491-25984ED10B35}" destId="{1643B3CA-7BB0-7B47-AC0A-93C02D5A2D28}" srcOrd="10" destOrd="0" presId="urn:microsoft.com/office/officeart/2005/8/layout/vProcess5"/>
    <dgm:cxn modelId="{918F4765-831C-1844-9231-9E66DA843D10}" type="presParOf" srcId="{4CB7C5BE-446A-2941-A491-25984ED10B35}" destId="{DE0C4AF7-C70F-B949-9619-022B0B918605}" srcOrd="11" destOrd="0" presId="urn:microsoft.com/office/officeart/2005/8/layout/vProcess5"/>
    <dgm:cxn modelId="{23426066-902A-F847-B69B-1C71FCFF8FDC}" type="presParOf" srcId="{4CB7C5BE-446A-2941-A491-25984ED10B35}" destId="{AFA4ED3F-D678-F34C-88AA-A046E77D8301}" srcOrd="12" destOrd="0" presId="urn:microsoft.com/office/officeart/2005/8/layout/vProcess5"/>
    <dgm:cxn modelId="{8B1FD624-5A85-DF45-B0E7-7E850BFF0C5B}" type="presParOf" srcId="{4CB7C5BE-446A-2941-A491-25984ED10B35}" destId="{ABC5CB51-9A73-7B40-B65B-BC9D1378F9CB}" srcOrd="13" destOrd="0" presId="urn:microsoft.com/office/officeart/2005/8/layout/vProcess5"/>
    <dgm:cxn modelId="{BD0874D1-65C5-444A-BC07-3EB43F7CD7A0}" type="presParOf" srcId="{4CB7C5BE-446A-2941-A491-25984ED10B35}" destId="{9F748D6D-A89F-7E4B-BF35-C479B6FD3AE3}"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DA2588-6D92-4FCF-AA72-D34848637BE5}" type="doc">
      <dgm:prSet loTypeId="urn:microsoft.com/office/officeart/2005/8/layout/cycle1" loCatId="cycle" qsTypeId="urn:microsoft.com/office/officeart/2005/8/quickstyle/simple1" qsCatId="simple" csTypeId="urn:microsoft.com/office/officeart/2005/8/colors/colorful2" csCatId="colorful" phldr="1"/>
      <dgm:spPr/>
      <dgm:t>
        <a:bodyPr/>
        <a:lstStyle/>
        <a:p>
          <a:endParaRPr lang="en-US"/>
        </a:p>
      </dgm:t>
    </dgm:pt>
    <dgm:pt modelId="{678AB2F3-A65B-490F-8BEA-73AC78585D86}">
      <dgm:prSet phldrT="[Text]" custT="1"/>
      <dgm:spPr/>
      <dgm:t>
        <a:bodyPr/>
        <a:lstStyle/>
        <a:p>
          <a:r>
            <a:rPr lang="en-US" sz="1800" b="1" dirty="0">
              <a:solidFill>
                <a:schemeClr val="tx1"/>
              </a:solidFill>
            </a:rPr>
            <a:t>Align to Vision</a:t>
          </a:r>
        </a:p>
      </dgm:t>
    </dgm:pt>
    <dgm:pt modelId="{6C781A0C-52C0-433C-A70F-D7C18AC970E5}" type="parTrans" cxnId="{7ACFC2A9-2DA6-49F4-8714-BA2EBD8710BB}">
      <dgm:prSet/>
      <dgm:spPr/>
      <dgm:t>
        <a:bodyPr/>
        <a:lstStyle/>
        <a:p>
          <a:endParaRPr lang="en-US"/>
        </a:p>
      </dgm:t>
    </dgm:pt>
    <dgm:pt modelId="{F51C4454-E9CA-4994-9E77-0AFB76AC607C}" type="sibTrans" cxnId="{7ACFC2A9-2DA6-49F4-8714-BA2EBD8710BB}">
      <dgm:prSet/>
      <dgm:spPr/>
      <dgm:t>
        <a:bodyPr/>
        <a:lstStyle/>
        <a:p>
          <a:endParaRPr lang="en-US"/>
        </a:p>
      </dgm:t>
    </dgm:pt>
    <dgm:pt modelId="{BA73A128-7F2A-4847-9436-06E27DEC1443}">
      <dgm:prSet phldrT="[Text]" custT="1"/>
      <dgm:spPr/>
      <dgm:t>
        <a:bodyPr/>
        <a:lstStyle/>
        <a:p>
          <a:r>
            <a:rPr lang="en-US" sz="1800" b="1" dirty="0">
              <a:solidFill>
                <a:schemeClr val="tx1"/>
              </a:solidFill>
            </a:rPr>
            <a:t>Evaluate and Adjust</a:t>
          </a:r>
        </a:p>
      </dgm:t>
    </dgm:pt>
    <dgm:pt modelId="{F9952807-2A9E-417F-9F42-5B7ABBA48CD7}" type="parTrans" cxnId="{83471756-0CC2-41AA-9B07-62FDD70C3E7D}">
      <dgm:prSet/>
      <dgm:spPr/>
      <dgm:t>
        <a:bodyPr/>
        <a:lstStyle/>
        <a:p>
          <a:endParaRPr lang="en-US"/>
        </a:p>
      </dgm:t>
    </dgm:pt>
    <dgm:pt modelId="{E7CFBC8E-145C-45CB-A22B-46CDFC8628AD}" type="sibTrans" cxnId="{83471756-0CC2-41AA-9B07-62FDD70C3E7D}">
      <dgm:prSet/>
      <dgm:spPr/>
      <dgm:t>
        <a:bodyPr/>
        <a:lstStyle/>
        <a:p>
          <a:endParaRPr lang="en-US"/>
        </a:p>
      </dgm:t>
    </dgm:pt>
    <dgm:pt modelId="{CB23F814-C49A-4E47-9A43-B6B3BBC1C804}">
      <dgm:prSet phldrT="[Text]" custT="1"/>
      <dgm:spPr/>
      <dgm:t>
        <a:bodyPr/>
        <a:lstStyle/>
        <a:p>
          <a:r>
            <a:rPr lang="en-US" sz="1800" b="1" dirty="0"/>
            <a:t>Develop Partnerships</a:t>
          </a:r>
        </a:p>
      </dgm:t>
    </dgm:pt>
    <dgm:pt modelId="{0C331D82-164F-46AE-B52F-DD47EE343465}" type="parTrans" cxnId="{7F02AF60-7404-4DE9-A463-7ACE942395A1}">
      <dgm:prSet/>
      <dgm:spPr/>
      <dgm:t>
        <a:bodyPr/>
        <a:lstStyle/>
        <a:p>
          <a:endParaRPr lang="en-US"/>
        </a:p>
      </dgm:t>
    </dgm:pt>
    <dgm:pt modelId="{8D909146-2328-43EE-AFFF-7097981D6651}" type="sibTrans" cxnId="{7F02AF60-7404-4DE9-A463-7ACE942395A1}">
      <dgm:prSet/>
      <dgm:spPr/>
      <dgm:t>
        <a:bodyPr/>
        <a:lstStyle/>
        <a:p>
          <a:endParaRPr lang="en-US"/>
        </a:p>
      </dgm:t>
    </dgm:pt>
    <dgm:pt modelId="{2F7D66DA-B816-455A-B718-134A785D34AB}">
      <dgm:prSet phldrT="[Text]" custT="1"/>
      <dgm:spPr/>
      <dgm:t>
        <a:bodyPr/>
        <a:lstStyle/>
        <a:p>
          <a:r>
            <a:rPr lang="en-US" sz="1800" b="1" dirty="0"/>
            <a:t>Map Assets</a:t>
          </a:r>
        </a:p>
      </dgm:t>
    </dgm:pt>
    <dgm:pt modelId="{1547343A-99D0-4464-9135-247B192DC2EB}" type="parTrans" cxnId="{6DE44DE3-6835-45E4-AF5C-565393A952A4}">
      <dgm:prSet/>
      <dgm:spPr/>
      <dgm:t>
        <a:bodyPr/>
        <a:lstStyle/>
        <a:p>
          <a:endParaRPr lang="en-US"/>
        </a:p>
      </dgm:t>
    </dgm:pt>
    <dgm:pt modelId="{E95A013B-C11D-46A8-B56A-0BCE07218654}" type="sibTrans" cxnId="{6DE44DE3-6835-45E4-AF5C-565393A952A4}">
      <dgm:prSet/>
      <dgm:spPr/>
      <dgm:t>
        <a:bodyPr/>
        <a:lstStyle/>
        <a:p>
          <a:endParaRPr lang="en-US"/>
        </a:p>
      </dgm:t>
    </dgm:pt>
    <dgm:pt modelId="{EDB654C3-68CA-48EC-92B1-D394C4843E9A}">
      <dgm:prSet phldrT="[Text]" custT="1"/>
      <dgm:spPr/>
      <dgm:t>
        <a:bodyPr/>
        <a:lstStyle/>
        <a:p>
          <a:r>
            <a:rPr lang="en-US" sz="1800" b="1" dirty="0"/>
            <a:t>Integrate Assets</a:t>
          </a:r>
        </a:p>
      </dgm:t>
    </dgm:pt>
    <dgm:pt modelId="{B286BB3D-3B58-4A8E-900F-2E6E0C8F84A2}" type="parTrans" cxnId="{FE0A7308-751E-4248-9252-33F855275F46}">
      <dgm:prSet/>
      <dgm:spPr/>
      <dgm:t>
        <a:bodyPr/>
        <a:lstStyle/>
        <a:p>
          <a:endParaRPr lang="en-US"/>
        </a:p>
      </dgm:t>
    </dgm:pt>
    <dgm:pt modelId="{DF1AC1D1-5410-4E49-9F9D-80DA94795A86}" type="sibTrans" cxnId="{FE0A7308-751E-4248-9252-33F855275F46}">
      <dgm:prSet/>
      <dgm:spPr/>
      <dgm:t>
        <a:bodyPr/>
        <a:lstStyle/>
        <a:p>
          <a:endParaRPr lang="en-US"/>
        </a:p>
      </dgm:t>
    </dgm:pt>
    <dgm:pt modelId="{15085B8A-A4B2-440F-8F77-BDDFB96B072D}">
      <dgm:prSet phldrT="[Text]" custT="1"/>
      <dgm:spPr/>
      <dgm:t>
        <a:bodyPr/>
        <a:lstStyle/>
        <a:p>
          <a:r>
            <a:rPr lang="en-US" sz="1800" b="1" dirty="0"/>
            <a:t>Adapt Administrative Systems</a:t>
          </a:r>
        </a:p>
      </dgm:t>
    </dgm:pt>
    <dgm:pt modelId="{04C4AA32-8A57-4A60-B8AF-F6BF5EC919C8}" type="parTrans" cxnId="{825E451D-A4E4-4226-A2E7-E042F868C6E1}">
      <dgm:prSet/>
      <dgm:spPr/>
      <dgm:t>
        <a:bodyPr/>
        <a:lstStyle/>
        <a:p>
          <a:endParaRPr lang="en-US"/>
        </a:p>
      </dgm:t>
    </dgm:pt>
    <dgm:pt modelId="{A4BC9433-A2B9-423F-AED4-57DAD5380504}" type="sibTrans" cxnId="{825E451D-A4E4-4226-A2E7-E042F868C6E1}">
      <dgm:prSet/>
      <dgm:spPr/>
      <dgm:t>
        <a:bodyPr/>
        <a:lstStyle/>
        <a:p>
          <a:endParaRPr lang="en-US"/>
        </a:p>
      </dgm:t>
    </dgm:pt>
    <dgm:pt modelId="{46C615CA-3458-44B3-826B-9571F2DF14C9}">
      <dgm:prSet phldrT="[Text]" custT="1"/>
      <dgm:spPr/>
      <dgm:t>
        <a:bodyPr/>
        <a:lstStyle/>
        <a:p>
          <a:r>
            <a:rPr lang="en-US" sz="1800" b="1" dirty="0"/>
            <a:t>Provide Training and TA</a:t>
          </a:r>
        </a:p>
      </dgm:t>
    </dgm:pt>
    <dgm:pt modelId="{651E80ED-5379-411E-87EC-628E849E74D5}" type="parTrans" cxnId="{E1DBCB32-897B-4A8D-B216-D0BC9931D86D}">
      <dgm:prSet/>
      <dgm:spPr/>
      <dgm:t>
        <a:bodyPr/>
        <a:lstStyle/>
        <a:p>
          <a:endParaRPr lang="en-US"/>
        </a:p>
      </dgm:t>
    </dgm:pt>
    <dgm:pt modelId="{1DBEF31E-FB1F-40DD-A3D9-B2797FECF663}" type="sibTrans" cxnId="{E1DBCB32-897B-4A8D-B216-D0BC9931D86D}">
      <dgm:prSet/>
      <dgm:spPr/>
      <dgm:t>
        <a:bodyPr/>
        <a:lstStyle/>
        <a:p>
          <a:endParaRPr lang="en-US"/>
        </a:p>
      </dgm:t>
    </dgm:pt>
    <dgm:pt modelId="{E8297AD5-C907-48D7-94CF-DEAA401A2ECB}">
      <dgm:prSet phldrT="[Text]" custT="1"/>
      <dgm:spPr/>
      <dgm:t>
        <a:bodyPr/>
        <a:lstStyle/>
        <a:p>
          <a:r>
            <a:rPr lang="en-US" sz="1800" b="1" dirty="0"/>
            <a:t>Adapt Front-Line Service Delivery</a:t>
          </a:r>
        </a:p>
      </dgm:t>
    </dgm:pt>
    <dgm:pt modelId="{FADE6D2A-57BD-4326-B7A4-ABE8E4769A7E}" type="parTrans" cxnId="{CB3074B6-9494-4C95-9431-7A050A1CEF7B}">
      <dgm:prSet/>
      <dgm:spPr/>
      <dgm:t>
        <a:bodyPr/>
        <a:lstStyle/>
        <a:p>
          <a:endParaRPr lang="en-US"/>
        </a:p>
      </dgm:t>
    </dgm:pt>
    <dgm:pt modelId="{94D0A7C5-CC2E-4440-B4FD-4F978AA994E7}" type="sibTrans" cxnId="{CB3074B6-9494-4C95-9431-7A050A1CEF7B}">
      <dgm:prSet/>
      <dgm:spPr/>
      <dgm:t>
        <a:bodyPr/>
        <a:lstStyle/>
        <a:p>
          <a:endParaRPr lang="en-US"/>
        </a:p>
      </dgm:t>
    </dgm:pt>
    <dgm:pt modelId="{88E5EAEE-21A5-41F5-9BEA-B2AE27D90129}" type="pres">
      <dgm:prSet presAssocID="{D9DA2588-6D92-4FCF-AA72-D34848637BE5}" presName="cycle" presStyleCnt="0">
        <dgm:presLayoutVars>
          <dgm:dir/>
          <dgm:resizeHandles val="exact"/>
        </dgm:presLayoutVars>
      </dgm:prSet>
      <dgm:spPr/>
    </dgm:pt>
    <dgm:pt modelId="{C7E8692D-C44E-438A-97A4-ADAE3434A709}" type="pres">
      <dgm:prSet presAssocID="{678AB2F3-A65B-490F-8BEA-73AC78585D86}" presName="dummy" presStyleCnt="0"/>
      <dgm:spPr/>
    </dgm:pt>
    <dgm:pt modelId="{6F31AB17-ADB7-43CC-B888-F66D1B405EA9}" type="pres">
      <dgm:prSet presAssocID="{678AB2F3-A65B-490F-8BEA-73AC78585D86}" presName="node" presStyleLbl="revTx" presStyleIdx="0" presStyleCnt="8">
        <dgm:presLayoutVars>
          <dgm:bulletEnabled val="1"/>
        </dgm:presLayoutVars>
      </dgm:prSet>
      <dgm:spPr/>
    </dgm:pt>
    <dgm:pt modelId="{248B4C91-76EE-4D0F-B9C3-EBC3DAF79A51}" type="pres">
      <dgm:prSet presAssocID="{F51C4454-E9CA-4994-9E77-0AFB76AC607C}" presName="sibTrans" presStyleLbl="node1" presStyleIdx="0" presStyleCnt="8"/>
      <dgm:spPr/>
    </dgm:pt>
    <dgm:pt modelId="{D0836EC6-F984-45DF-A91E-2949E02A4CB7}" type="pres">
      <dgm:prSet presAssocID="{CB23F814-C49A-4E47-9A43-B6B3BBC1C804}" presName="dummy" presStyleCnt="0"/>
      <dgm:spPr/>
    </dgm:pt>
    <dgm:pt modelId="{9164A830-DBA2-4188-8F27-3AEF541F127C}" type="pres">
      <dgm:prSet presAssocID="{CB23F814-C49A-4E47-9A43-B6B3BBC1C804}" presName="node" presStyleLbl="revTx" presStyleIdx="1" presStyleCnt="8" custScaleX="116344">
        <dgm:presLayoutVars>
          <dgm:bulletEnabled val="1"/>
        </dgm:presLayoutVars>
      </dgm:prSet>
      <dgm:spPr/>
    </dgm:pt>
    <dgm:pt modelId="{8A70FF04-D3FF-4130-B48F-BE0D0C1E7570}" type="pres">
      <dgm:prSet presAssocID="{8D909146-2328-43EE-AFFF-7097981D6651}" presName="sibTrans" presStyleLbl="node1" presStyleIdx="1" presStyleCnt="8"/>
      <dgm:spPr/>
    </dgm:pt>
    <dgm:pt modelId="{B1F9EA75-11D9-4FFD-A1BF-3FFB038B3A55}" type="pres">
      <dgm:prSet presAssocID="{2F7D66DA-B816-455A-B718-134A785D34AB}" presName="dummy" presStyleCnt="0"/>
      <dgm:spPr/>
    </dgm:pt>
    <dgm:pt modelId="{29073FD4-A9D8-4F02-98E3-18E2D11859AD}" type="pres">
      <dgm:prSet presAssocID="{2F7D66DA-B816-455A-B718-134A785D34AB}" presName="node" presStyleLbl="revTx" presStyleIdx="2" presStyleCnt="8">
        <dgm:presLayoutVars>
          <dgm:bulletEnabled val="1"/>
        </dgm:presLayoutVars>
      </dgm:prSet>
      <dgm:spPr/>
    </dgm:pt>
    <dgm:pt modelId="{A83C9013-6652-4185-8B7D-4FBA13A2BAE0}" type="pres">
      <dgm:prSet presAssocID="{E95A013B-C11D-46A8-B56A-0BCE07218654}" presName="sibTrans" presStyleLbl="node1" presStyleIdx="2" presStyleCnt="8"/>
      <dgm:spPr/>
    </dgm:pt>
    <dgm:pt modelId="{673086E3-6E84-40B7-B292-02DB5E1958E8}" type="pres">
      <dgm:prSet presAssocID="{EDB654C3-68CA-48EC-92B1-D394C4843E9A}" presName="dummy" presStyleCnt="0"/>
      <dgm:spPr/>
    </dgm:pt>
    <dgm:pt modelId="{18E79076-6004-4981-9E28-620B3C2E47B2}" type="pres">
      <dgm:prSet presAssocID="{EDB654C3-68CA-48EC-92B1-D394C4843E9A}" presName="node" presStyleLbl="revTx" presStyleIdx="3" presStyleCnt="8">
        <dgm:presLayoutVars>
          <dgm:bulletEnabled val="1"/>
        </dgm:presLayoutVars>
      </dgm:prSet>
      <dgm:spPr/>
    </dgm:pt>
    <dgm:pt modelId="{C9279E71-2673-41D3-9309-E0457F91D5B8}" type="pres">
      <dgm:prSet presAssocID="{DF1AC1D1-5410-4E49-9F9D-80DA94795A86}" presName="sibTrans" presStyleLbl="node1" presStyleIdx="3" presStyleCnt="8"/>
      <dgm:spPr/>
    </dgm:pt>
    <dgm:pt modelId="{33868F0B-1A36-4669-BE04-BC4010311D19}" type="pres">
      <dgm:prSet presAssocID="{15085B8A-A4B2-440F-8F77-BDDFB96B072D}" presName="dummy" presStyleCnt="0"/>
      <dgm:spPr/>
    </dgm:pt>
    <dgm:pt modelId="{2EA10316-1404-4303-ABC9-9EB789A10DD2}" type="pres">
      <dgm:prSet presAssocID="{15085B8A-A4B2-440F-8F77-BDDFB96B072D}" presName="node" presStyleLbl="revTx" presStyleIdx="4" presStyleCnt="8" custScaleX="135691">
        <dgm:presLayoutVars>
          <dgm:bulletEnabled val="1"/>
        </dgm:presLayoutVars>
      </dgm:prSet>
      <dgm:spPr/>
    </dgm:pt>
    <dgm:pt modelId="{F747C561-B4D6-4AB9-8678-A83C3A86A0CB}" type="pres">
      <dgm:prSet presAssocID="{A4BC9433-A2B9-423F-AED4-57DAD5380504}" presName="sibTrans" presStyleLbl="node1" presStyleIdx="4" presStyleCnt="8"/>
      <dgm:spPr/>
    </dgm:pt>
    <dgm:pt modelId="{68994723-1DFA-4A6E-8A58-A705CC5D6BB1}" type="pres">
      <dgm:prSet presAssocID="{46C615CA-3458-44B3-826B-9571F2DF14C9}" presName="dummy" presStyleCnt="0"/>
      <dgm:spPr/>
    </dgm:pt>
    <dgm:pt modelId="{0FBD926B-291E-402A-952A-467F6C880797}" type="pres">
      <dgm:prSet presAssocID="{46C615CA-3458-44B3-826B-9571F2DF14C9}" presName="node" presStyleLbl="revTx" presStyleIdx="5" presStyleCnt="8">
        <dgm:presLayoutVars>
          <dgm:bulletEnabled val="1"/>
        </dgm:presLayoutVars>
      </dgm:prSet>
      <dgm:spPr/>
    </dgm:pt>
    <dgm:pt modelId="{469E07A0-D634-4346-AD78-61EB44689B23}" type="pres">
      <dgm:prSet presAssocID="{1DBEF31E-FB1F-40DD-A3D9-B2797FECF663}" presName="sibTrans" presStyleLbl="node1" presStyleIdx="5" presStyleCnt="8"/>
      <dgm:spPr/>
    </dgm:pt>
    <dgm:pt modelId="{09548627-F629-4663-856A-82FBA60A2CDC}" type="pres">
      <dgm:prSet presAssocID="{E8297AD5-C907-48D7-94CF-DEAA401A2ECB}" presName="dummy" presStyleCnt="0"/>
      <dgm:spPr/>
    </dgm:pt>
    <dgm:pt modelId="{028E0BF8-FB4D-44AC-A4C6-C2B289663CF7}" type="pres">
      <dgm:prSet presAssocID="{E8297AD5-C907-48D7-94CF-DEAA401A2ECB}" presName="node" presStyleLbl="revTx" presStyleIdx="6" presStyleCnt="8">
        <dgm:presLayoutVars>
          <dgm:bulletEnabled val="1"/>
        </dgm:presLayoutVars>
      </dgm:prSet>
      <dgm:spPr/>
    </dgm:pt>
    <dgm:pt modelId="{AA0F3D13-D08E-47D5-9AD0-7ECB3CB17DA0}" type="pres">
      <dgm:prSet presAssocID="{94D0A7C5-CC2E-4440-B4FD-4F978AA994E7}" presName="sibTrans" presStyleLbl="node1" presStyleIdx="6" presStyleCnt="8"/>
      <dgm:spPr/>
    </dgm:pt>
    <dgm:pt modelId="{1381FCB8-84E3-4A8B-BEA7-732969923569}" type="pres">
      <dgm:prSet presAssocID="{BA73A128-7F2A-4847-9436-06E27DEC1443}" presName="dummy" presStyleCnt="0"/>
      <dgm:spPr/>
    </dgm:pt>
    <dgm:pt modelId="{3247F30A-8F77-49A7-86E0-7AC61980C264}" type="pres">
      <dgm:prSet presAssocID="{BA73A128-7F2A-4847-9436-06E27DEC1443}" presName="node" presStyleLbl="revTx" presStyleIdx="7" presStyleCnt="8">
        <dgm:presLayoutVars>
          <dgm:bulletEnabled val="1"/>
        </dgm:presLayoutVars>
      </dgm:prSet>
      <dgm:spPr/>
    </dgm:pt>
    <dgm:pt modelId="{DFE9548F-7428-4D7C-AC53-FC2022798BFF}" type="pres">
      <dgm:prSet presAssocID="{E7CFBC8E-145C-45CB-A22B-46CDFC8628AD}" presName="sibTrans" presStyleLbl="node1" presStyleIdx="7" presStyleCnt="8"/>
      <dgm:spPr/>
    </dgm:pt>
  </dgm:ptLst>
  <dgm:cxnLst>
    <dgm:cxn modelId="{216DC6FE-092D-47E4-90B3-2F9C7688758E}" type="presOf" srcId="{678AB2F3-A65B-490F-8BEA-73AC78585D86}" destId="{6F31AB17-ADB7-43CC-B888-F66D1B405EA9}" srcOrd="0" destOrd="0" presId="urn:microsoft.com/office/officeart/2005/8/layout/cycle1"/>
    <dgm:cxn modelId="{83471756-0CC2-41AA-9B07-62FDD70C3E7D}" srcId="{D9DA2588-6D92-4FCF-AA72-D34848637BE5}" destId="{BA73A128-7F2A-4847-9436-06E27DEC1443}" srcOrd="7" destOrd="0" parTransId="{F9952807-2A9E-417F-9F42-5B7ABBA48CD7}" sibTransId="{E7CFBC8E-145C-45CB-A22B-46CDFC8628AD}"/>
    <dgm:cxn modelId="{7F02AF60-7404-4DE9-A463-7ACE942395A1}" srcId="{D9DA2588-6D92-4FCF-AA72-D34848637BE5}" destId="{CB23F814-C49A-4E47-9A43-B6B3BBC1C804}" srcOrd="1" destOrd="0" parTransId="{0C331D82-164F-46AE-B52F-DD47EE343465}" sibTransId="{8D909146-2328-43EE-AFFF-7097981D6651}"/>
    <dgm:cxn modelId="{E1792088-A7F3-4CC8-AD73-9BFA9206B5C0}" type="presOf" srcId="{15085B8A-A4B2-440F-8F77-BDDFB96B072D}" destId="{2EA10316-1404-4303-ABC9-9EB789A10DD2}" srcOrd="0" destOrd="0" presId="urn:microsoft.com/office/officeart/2005/8/layout/cycle1"/>
    <dgm:cxn modelId="{14309AB9-E2A4-4438-B71B-767FD23B22E6}" type="presOf" srcId="{BA73A128-7F2A-4847-9436-06E27DEC1443}" destId="{3247F30A-8F77-49A7-86E0-7AC61980C264}" srcOrd="0" destOrd="0" presId="urn:microsoft.com/office/officeart/2005/8/layout/cycle1"/>
    <dgm:cxn modelId="{2AC36262-32A7-46CC-A495-021362D0616E}" type="presOf" srcId="{E8297AD5-C907-48D7-94CF-DEAA401A2ECB}" destId="{028E0BF8-FB4D-44AC-A4C6-C2B289663CF7}" srcOrd="0" destOrd="0" presId="urn:microsoft.com/office/officeart/2005/8/layout/cycle1"/>
    <dgm:cxn modelId="{7ACFC2A9-2DA6-49F4-8714-BA2EBD8710BB}" srcId="{D9DA2588-6D92-4FCF-AA72-D34848637BE5}" destId="{678AB2F3-A65B-490F-8BEA-73AC78585D86}" srcOrd="0" destOrd="0" parTransId="{6C781A0C-52C0-433C-A70F-D7C18AC970E5}" sibTransId="{F51C4454-E9CA-4994-9E77-0AFB76AC607C}"/>
    <dgm:cxn modelId="{7D5CF9B5-FB8C-4C00-A7FF-B7D70D1A1102}" type="presOf" srcId="{1DBEF31E-FB1F-40DD-A3D9-B2797FECF663}" destId="{469E07A0-D634-4346-AD78-61EB44689B23}" srcOrd="0" destOrd="0" presId="urn:microsoft.com/office/officeart/2005/8/layout/cycle1"/>
    <dgm:cxn modelId="{825E451D-A4E4-4226-A2E7-E042F868C6E1}" srcId="{D9DA2588-6D92-4FCF-AA72-D34848637BE5}" destId="{15085B8A-A4B2-440F-8F77-BDDFB96B072D}" srcOrd="4" destOrd="0" parTransId="{04C4AA32-8A57-4A60-B8AF-F6BF5EC919C8}" sibTransId="{A4BC9433-A2B9-423F-AED4-57DAD5380504}"/>
    <dgm:cxn modelId="{A751103C-22C5-4300-8057-7A3E332AF753}" type="presOf" srcId="{A4BC9433-A2B9-423F-AED4-57DAD5380504}" destId="{F747C561-B4D6-4AB9-8678-A83C3A86A0CB}" srcOrd="0" destOrd="0" presId="urn:microsoft.com/office/officeart/2005/8/layout/cycle1"/>
    <dgm:cxn modelId="{EF843904-D7DE-4B07-9053-37817CEF20F7}" type="presOf" srcId="{E7CFBC8E-145C-45CB-A22B-46CDFC8628AD}" destId="{DFE9548F-7428-4D7C-AC53-FC2022798BFF}" srcOrd="0" destOrd="0" presId="urn:microsoft.com/office/officeart/2005/8/layout/cycle1"/>
    <dgm:cxn modelId="{A6C5CA97-F85A-4ED3-96E8-4A62AA4590B1}" type="presOf" srcId="{8D909146-2328-43EE-AFFF-7097981D6651}" destId="{8A70FF04-D3FF-4130-B48F-BE0D0C1E7570}" srcOrd="0" destOrd="0" presId="urn:microsoft.com/office/officeart/2005/8/layout/cycle1"/>
    <dgm:cxn modelId="{6DE44DE3-6835-45E4-AF5C-565393A952A4}" srcId="{D9DA2588-6D92-4FCF-AA72-D34848637BE5}" destId="{2F7D66DA-B816-455A-B718-134A785D34AB}" srcOrd="2" destOrd="0" parTransId="{1547343A-99D0-4464-9135-247B192DC2EB}" sibTransId="{E95A013B-C11D-46A8-B56A-0BCE07218654}"/>
    <dgm:cxn modelId="{1893A72C-E3F1-4BF2-BE6A-AAC19D6CCD41}" type="presOf" srcId="{94D0A7C5-CC2E-4440-B4FD-4F978AA994E7}" destId="{AA0F3D13-D08E-47D5-9AD0-7ECB3CB17DA0}" srcOrd="0" destOrd="0" presId="urn:microsoft.com/office/officeart/2005/8/layout/cycle1"/>
    <dgm:cxn modelId="{B70CAA2D-2860-4618-A1A3-E9F2ADB1A931}" type="presOf" srcId="{F51C4454-E9CA-4994-9E77-0AFB76AC607C}" destId="{248B4C91-76EE-4D0F-B9C3-EBC3DAF79A51}" srcOrd="0" destOrd="0" presId="urn:microsoft.com/office/officeart/2005/8/layout/cycle1"/>
    <dgm:cxn modelId="{91EABAB9-B77E-4ED2-ACB0-7FC39F2F6462}" type="presOf" srcId="{46C615CA-3458-44B3-826B-9571F2DF14C9}" destId="{0FBD926B-291E-402A-952A-467F6C880797}" srcOrd="0" destOrd="0" presId="urn:microsoft.com/office/officeart/2005/8/layout/cycle1"/>
    <dgm:cxn modelId="{FE0A7308-751E-4248-9252-33F855275F46}" srcId="{D9DA2588-6D92-4FCF-AA72-D34848637BE5}" destId="{EDB654C3-68CA-48EC-92B1-D394C4843E9A}" srcOrd="3" destOrd="0" parTransId="{B286BB3D-3B58-4A8E-900F-2E6E0C8F84A2}" sibTransId="{DF1AC1D1-5410-4E49-9F9D-80DA94795A86}"/>
    <dgm:cxn modelId="{CB3074B6-9494-4C95-9431-7A050A1CEF7B}" srcId="{D9DA2588-6D92-4FCF-AA72-D34848637BE5}" destId="{E8297AD5-C907-48D7-94CF-DEAA401A2ECB}" srcOrd="6" destOrd="0" parTransId="{FADE6D2A-57BD-4326-B7A4-ABE8E4769A7E}" sibTransId="{94D0A7C5-CC2E-4440-B4FD-4F978AA994E7}"/>
    <dgm:cxn modelId="{E1DBCB32-897B-4A8D-B216-D0BC9931D86D}" srcId="{D9DA2588-6D92-4FCF-AA72-D34848637BE5}" destId="{46C615CA-3458-44B3-826B-9571F2DF14C9}" srcOrd="5" destOrd="0" parTransId="{651E80ED-5379-411E-87EC-628E849E74D5}" sibTransId="{1DBEF31E-FB1F-40DD-A3D9-B2797FECF663}"/>
    <dgm:cxn modelId="{F0851A15-DEFA-4966-95A7-824316661091}" type="presOf" srcId="{DF1AC1D1-5410-4E49-9F9D-80DA94795A86}" destId="{C9279E71-2673-41D3-9309-E0457F91D5B8}" srcOrd="0" destOrd="0" presId="urn:microsoft.com/office/officeart/2005/8/layout/cycle1"/>
    <dgm:cxn modelId="{D2032193-0434-4579-B2B9-A41C500A5DC7}" type="presOf" srcId="{EDB654C3-68CA-48EC-92B1-D394C4843E9A}" destId="{18E79076-6004-4981-9E28-620B3C2E47B2}" srcOrd="0" destOrd="0" presId="urn:microsoft.com/office/officeart/2005/8/layout/cycle1"/>
    <dgm:cxn modelId="{9284A6AA-6A8A-4DE2-B10F-6C44F616436E}" type="presOf" srcId="{2F7D66DA-B816-455A-B718-134A785D34AB}" destId="{29073FD4-A9D8-4F02-98E3-18E2D11859AD}" srcOrd="0" destOrd="0" presId="urn:microsoft.com/office/officeart/2005/8/layout/cycle1"/>
    <dgm:cxn modelId="{80600BF8-D33E-412B-94D4-647DA69D145E}" type="presOf" srcId="{E95A013B-C11D-46A8-B56A-0BCE07218654}" destId="{A83C9013-6652-4185-8B7D-4FBA13A2BAE0}" srcOrd="0" destOrd="0" presId="urn:microsoft.com/office/officeart/2005/8/layout/cycle1"/>
    <dgm:cxn modelId="{E68D02C6-10EF-40B4-BF8D-DFBA4F021BF2}" type="presOf" srcId="{CB23F814-C49A-4E47-9A43-B6B3BBC1C804}" destId="{9164A830-DBA2-4188-8F27-3AEF541F127C}" srcOrd="0" destOrd="0" presId="urn:microsoft.com/office/officeart/2005/8/layout/cycle1"/>
    <dgm:cxn modelId="{C6DBDDDD-66B6-448A-86A1-9036BA45947B}" type="presOf" srcId="{D9DA2588-6D92-4FCF-AA72-D34848637BE5}" destId="{88E5EAEE-21A5-41F5-9BEA-B2AE27D90129}" srcOrd="0" destOrd="0" presId="urn:microsoft.com/office/officeart/2005/8/layout/cycle1"/>
    <dgm:cxn modelId="{C0D0F84A-5459-4109-B89C-31BC88AA7EE6}" type="presParOf" srcId="{88E5EAEE-21A5-41F5-9BEA-B2AE27D90129}" destId="{C7E8692D-C44E-438A-97A4-ADAE3434A709}" srcOrd="0" destOrd="0" presId="urn:microsoft.com/office/officeart/2005/8/layout/cycle1"/>
    <dgm:cxn modelId="{160C46C1-5ECA-4B53-81F8-33803F40F3CA}" type="presParOf" srcId="{88E5EAEE-21A5-41F5-9BEA-B2AE27D90129}" destId="{6F31AB17-ADB7-43CC-B888-F66D1B405EA9}" srcOrd="1" destOrd="0" presId="urn:microsoft.com/office/officeart/2005/8/layout/cycle1"/>
    <dgm:cxn modelId="{7952915B-E729-4370-8A4E-F17273A7D97C}" type="presParOf" srcId="{88E5EAEE-21A5-41F5-9BEA-B2AE27D90129}" destId="{248B4C91-76EE-4D0F-B9C3-EBC3DAF79A51}" srcOrd="2" destOrd="0" presId="urn:microsoft.com/office/officeart/2005/8/layout/cycle1"/>
    <dgm:cxn modelId="{A4F730C4-EEAA-4A0F-881F-6B0C7A6DF8C6}" type="presParOf" srcId="{88E5EAEE-21A5-41F5-9BEA-B2AE27D90129}" destId="{D0836EC6-F984-45DF-A91E-2949E02A4CB7}" srcOrd="3" destOrd="0" presId="urn:microsoft.com/office/officeart/2005/8/layout/cycle1"/>
    <dgm:cxn modelId="{CB64AB0B-D32E-4B9E-9CBB-1DE218903AAC}" type="presParOf" srcId="{88E5EAEE-21A5-41F5-9BEA-B2AE27D90129}" destId="{9164A830-DBA2-4188-8F27-3AEF541F127C}" srcOrd="4" destOrd="0" presId="urn:microsoft.com/office/officeart/2005/8/layout/cycle1"/>
    <dgm:cxn modelId="{47770C19-4F20-4192-8587-10A40E54CA07}" type="presParOf" srcId="{88E5EAEE-21A5-41F5-9BEA-B2AE27D90129}" destId="{8A70FF04-D3FF-4130-B48F-BE0D0C1E7570}" srcOrd="5" destOrd="0" presId="urn:microsoft.com/office/officeart/2005/8/layout/cycle1"/>
    <dgm:cxn modelId="{A04BE7B1-CC1D-4852-BB0E-B45FEEC99BFC}" type="presParOf" srcId="{88E5EAEE-21A5-41F5-9BEA-B2AE27D90129}" destId="{B1F9EA75-11D9-4FFD-A1BF-3FFB038B3A55}" srcOrd="6" destOrd="0" presId="urn:microsoft.com/office/officeart/2005/8/layout/cycle1"/>
    <dgm:cxn modelId="{44064243-BD78-4B1E-960A-66297672CB9E}" type="presParOf" srcId="{88E5EAEE-21A5-41F5-9BEA-B2AE27D90129}" destId="{29073FD4-A9D8-4F02-98E3-18E2D11859AD}" srcOrd="7" destOrd="0" presId="urn:microsoft.com/office/officeart/2005/8/layout/cycle1"/>
    <dgm:cxn modelId="{AB9DA646-B835-489A-A2B7-F6820B6BB3CB}" type="presParOf" srcId="{88E5EAEE-21A5-41F5-9BEA-B2AE27D90129}" destId="{A83C9013-6652-4185-8B7D-4FBA13A2BAE0}" srcOrd="8" destOrd="0" presId="urn:microsoft.com/office/officeart/2005/8/layout/cycle1"/>
    <dgm:cxn modelId="{47ACBFCA-1EDF-4160-A25E-913C0A58B58B}" type="presParOf" srcId="{88E5EAEE-21A5-41F5-9BEA-B2AE27D90129}" destId="{673086E3-6E84-40B7-B292-02DB5E1958E8}" srcOrd="9" destOrd="0" presId="urn:microsoft.com/office/officeart/2005/8/layout/cycle1"/>
    <dgm:cxn modelId="{BFA24EF1-6F10-4E61-BCA6-36CA71798C0A}" type="presParOf" srcId="{88E5EAEE-21A5-41F5-9BEA-B2AE27D90129}" destId="{18E79076-6004-4981-9E28-620B3C2E47B2}" srcOrd="10" destOrd="0" presId="urn:microsoft.com/office/officeart/2005/8/layout/cycle1"/>
    <dgm:cxn modelId="{794528EC-1D78-4D8C-8D71-2B44E9D9C805}" type="presParOf" srcId="{88E5EAEE-21A5-41F5-9BEA-B2AE27D90129}" destId="{C9279E71-2673-41D3-9309-E0457F91D5B8}" srcOrd="11" destOrd="0" presId="urn:microsoft.com/office/officeart/2005/8/layout/cycle1"/>
    <dgm:cxn modelId="{F976CB75-8E8C-49DE-9F04-FCC269BA88D1}" type="presParOf" srcId="{88E5EAEE-21A5-41F5-9BEA-B2AE27D90129}" destId="{33868F0B-1A36-4669-BE04-BC4010311D19}" srcOrd="12" destOrd="0" presId="urn:microsoft.com/office/officeart/2005/8/layout/cycle1"/>
    <dgm:cxn modelId="{4A14C65D-2B6C-478C-8C67-34002167DBC9}" type="presParOf" srcId="{88E5EAEE-21A5-41F5-9BEA-B2AE27D90129}" destId="{2EA10316-1404-4303-ABC9-9EB789A10DD2}" srcOrd="13" destOrd="0" presId="urn:microsoft.com/office/officeart/2005/8/layout/cycle1"/>
    <dgm:cxn modelId="{AE03C26B-87C3-44CA-998A-C13575CDF691}" type="presParOf" srcId="{88E5EAEE-21A5-41F5-9BEA-B2AE27D90129}" destId="{F747C561-B4D6-4AB9-8678-A83C3A86A0CB}" srcOrd="14" destOrd="0" presId="urn:microsoft.com/office/officeart/2005/8/layout/cycle1"/>
    <dgm:cxn modelId="{767C8417-672F-48CE-9E12-D3EBF38789E2}" type="presParOf" srcId="{88E5EAEE-21A5-41F5-9BEA-B2AE27D90129}" destId="{68994723-1DFA-4A6E-8A58-A705CC5D6BB1}" srcOrd="15" destOrd="0" presId="urn:microsoft.com/office/officeart/2005/8/layout/cycle1"/>
    <dgm:cxn modelId="{78684C18-DFB1-44EF-9CDB-B5973EB388F2}" type="presParOf" srcId="{88E5EAEE-21A5-41F5-9BEA-B2AE27D90129}" destId="{0FBD926B-291E-402A-952A-467F6C880797}" srcOrd="16" destOrd="0" presId="urn:microsoft.com/office/officeart/2005/8/layout/cycle1"/>
    <dgm:cxn modelId="{A088322D-D44A-4440-967D-B6273D3613D5}" type="presParOf" srcId="{88E5EAEE-21A5-41F5-9BEA-B2AE27D90129}" destId="{469E07A0-D634-4346-AD78-61EB44689B23}" srcOrd="17" destOrd="0" presId="urn:microsoft.com/office/officeart/2005/8/layout/cycle1"/>
    <dgm:cxn modelId="{5F4BFD60-2FA8-4A7B-B09E-739742AAA75E}" type="presParOf" srcId="{88E5EAEE-21A5-41F5-9BEA-B2AE27D90129}" destId="{09548627-F629-4663-856A-82FBA60A2CDC}" srcOrd="18" destOrd="0" presId="urn:microsoft.com/office/officeart/2005/8/layout/cycle1"/>
    <dgm:cxn modelId="{B43B5DEC-3B1A-4494-971F-C6B1D32EA74B}" type="presParOf" srcId="{88E5EAEE-21A5-41F5-9BEA-B2AE27D90129}" destId="{028E0BF8-FB4D-44AC-A4C6-C2B289663CF7}" srcOrd="19" destOrd="0" presId="urn:microsoft.com/office/officeart/2005/8/layout/cycle1"/>
    <dgm:cxn modelId="{6FEC60E9-2D72-4681-A38C-E2CA9DC3A44D}" type="presParOf" srcId="{88E5EAEE-21A5-41F5-9BEA-B2AE27D90129}" destId="{AA0F3D13-D08E-47D5-9AD0-7ECB3CB17DA0}" srcOrd="20" destOrd="0" presId="urn:microsoft.com/office/officeart/2005/8/layout/cycle1"/>
    <dgm:cxn modelId="{1B050FC4-A426-4009-84E1-E90FA16C974E}" type="presParOf" srcId="{88E5EAEE-21A5-41F5-9BEA-B2AE27D90129}" destId="{1381FCB8-84E3-4A8B-BEA7-732969923569}" srcOrd="21" destOrd="0" presId="urn:microsoft.com/office/officeart/2005/8/layout/cycle1"/>
    <dgm:cxn modelId="{37A9BEBF-CB83-4C7D-A6B6-169B4B81AF56}" type="presParOf" srcId="{88E5EAEE-21A5-41F5-9BEA-B2AE27D90129}" destId="{3247F30A-8F77-49A7-86E0-7AC61980C264}" srcOrd="22" destOrd="0" presId="urn:microsoft.com/office/officeart/2005/8/layout/cycle1"/>
    <dgm:cxn modelId="{D3CB389F-928B-4B19-8906-60F480CA7C1D}" type="presParOf" srcId="{88E5EAEE-21A5-41F5-9BEA-B2AE27D90129}" destId="{DFE9548F-7428-4D7C-AC53-FC2022798BFF}" srcOrd="23"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DA2588-6D92-4FCF-AA72-D34848637BE5}" type="doc">
      <dgm:prSet loTypeId="urn:microsoft.com/office/officeart/2005/8/layout/cycle1" loCatId="cycle" qsTypeId="urn:microsoft.com/office/officeart/2005/8/quickstyle/simple1" qsCatId="simple" csTypeId="urn:microsoft.com/office/officeart/2005/8/colors/colorful2" csCatId="colorful" phldr="1"/>
      <dgm:spPr/>
      <dgm:t>
        <a:bodyPr/>
        <a:lstStyle/>
        <a:p>
          <a:endParaRPr lang="en-US"/>
        </a:p>
      </dgm:t>
    </dgm:pt>
    <dgm:pt modelId="{678AB2F3-A65B-490F-8BEA-73AC78585D86}">
      <dgm:prSet phldrT="[Text]" custT="1"/>
      <dgm:spPr/>
      <dgm:t>
        <a:bodyPr/>
        <a:lstStyle/>
        <a:p>
          <a:r>
            <a:rPr lang="en-US" sz="1800" b="1" dirty="0">
              <a:solidFill>
                <a:schemeClr val="tx1"/>
              </a:solidFill>
            </a:rPr>
            <a:t>Align to Vision</a:t>
          </a:r>
        </a:p>
      </dgm:t>
    </dgm:pt>
    <dgm:pt modelId="{6C781A0C-52C0-433C-A70F-D7C18AC970E5}" type="parTrans" cxnId="{7ACFC2A9-2DA6-49F4-8714-BA2EBD8710BB}">
      <dgm:prSet/>
      <dgm:spPr/>
      <dgm:t>
        <a:bodyPr/>
        <a:lstStyle/>
        <a:p>
          <a:endParaRPr lang="en-US"/>
        </a:p>
      </dgm:t>
    </dgm:pt>
    <dgm:pt modelId="{F51C4454-E9CA-4994-9E77-0AFB76AC607C}" type="sibTrans" cxnId="{7ACFC2A9-2DA6-49F4-8714-BA2EBD8710BB}">
      <dgm:prSet/>
      <dgm:spPr/>
      <dgm:t>
        <a:bodyPr/>
        <a:lstStyle/>
        <a:p>
          <a:endParaRPr lang="en-US"/>
        </a:p>
      </dgm:t>
    </dgm:pt>
    <dgm:pt modelId="{BA73A128-7F2A-4847-9436-06E27DEC1443}">
      <dgm:prSet phldrT="[Text]" custT="1"/>
      <dgm:spPr/>
      <dgm:t>
        <a:bodyPr/>
        <a:lstStyle/>
        <a:p>
          <a:r>
            <a:rPr lang="en-US" sz="1800" b="1" dirty="0">
              <a:solidFill>
                <a:schemeClr val="tx1"/>
              </a:solidFill>
            </a:rPr>
            <a:t>Evaluate and Adjust</a:t>
          </a:r>
        </a:p>
      </dgm:t>
    </dgm:pt>
    <dgm:pt modelId="{F9952807-2A9E-417F-9F42-5B7ABBA48CD7}" type="parTrans" cxnId="{83471756-0CC2-41AA-9B07-62FDD70C3E7D}">
      <dgm:prSet/>
      <dgm:spPr/>
      <dgm:t>
        <a:bodyPr/>
        <a:lstStyle/>
        <a:p>
          <a:endParaRPr lang="en-US"/>
        </a:p>
      </dgm:t>
    </dgm:pt>
    <dgm:pt modelId="{E7CFBC8E-145C-45CB-A22B-46CDFC8628AD}" type="sibTrans" cxnId="{83471756-0CC2-41AA-9B07-62FDD70C3E7D}">
      <dgm:prSet/>
      <dgm:spPr/>
      <dgm:t>
        <a:bodyPr/>
        <a:lstStyle/>
        <a:p>
          <a:endParaRPr lang="en-US"/>
        </a:p>
      </dgm:t>
    </dgm:pt>
    <dgm:pt modelId="{CB23F814-C49A-4E47-9A43-B6B3BBC1C804}">
      <dgm:prSet phldrT="[Text]" custT="1"/>
      <dgm:spPr/>
      <dgm:t>
        <a:bodyPr/>
        <a:lstStyle/>
        <a:p>
          <a:r>
            <a:rPr lang="en-US" sz="1800" b="1" dirty="0"/>
            <a:t>Develop Partnerships</a:t>
          </a:r>
        </a:p>
      </dgm:t>
    </dgm:pt>
    <dgm:pt modelId="{0C331D82-164F-46AE-B52F-DD47EE343465}" type="parTrans" cxnId="{7F02AF60-7404-4DE9-A463-7ACE942395A1}">
      <dgm:prSet/>
      <dgm:spPr/>
      <dgm:t>
        <a:bodyPr/>
        <a:lstStyle/>
        <a:p>
          <a:endParaRPr lang="en-US"/>
        </a:p>
      </dgm:t>
    </dgm:pt>
    <dgm:pt modelId="{8D909146-2328-43EE-AFFF-7097981D6651}" type="sibTrans" cxnId="{7F02AF60-7404-4DE9-A463-7ACE942395A1}">
      <dgm:prSet/>
      <dgm:spPr/>
      <dgm:t>
        <a:bodyPr/>
        <a:lstStyle/>
        <a:p>
          <a:endParaRPr lang="en-US"/>
        </a:p>
      </dgm:t>
    </dgm:pt>
    <dgm:pt modelId="{2F7D66DA-B816-455A-B718-134A785D34AB}">
      <dgm:prSet phldrT="[Text]" custT="1"/>
      <dgm:spPr/>
      <dgm:t>
        <a:bodyPr/>
        <a:lstStyle/>
        <a:p>
          <a:r>
            <a:rPr lang="en-US" sz="1800" b="1" dirty="0"/>
            <a:t>Map Assets</a:t>
          </a:r>
        </a:p>
      </dgm:t>
    </dgm:pt>
    <dgm:pt modelId="{1547343A-99D0-4464-9135-247B192DC2EB}" type="parTrans" cxnId="{6DE44DE3-6835-45E4-AF5C-565393A952A4}">
      <dgm:prSet/>
      <dgm:spPr/>
      <dgm:t>
        <a:bodyPr/>
        <a:lstStyle/>
        <a:p>
          <a:endParaRPr lang="en-US"/>
        </a:p>
      </dgm:t>
    </dgm:pt>
    <dgm:pt modelId="{E95A013B-C11D-46A8-B56A-0BCE07218654}" type="sibTrans" cxnId="{6DE44DE3-6835-45E4-AF5C-565393A952A4}">
      <dgm:prSet/>
      <dgm:spPr/>
      <dgm:t>
        <a:bodyPr/>
        <a:lstStyle/>
        <a:p>
          <a:endParaRPr lang="en-US"/>
        </a:p>
      </dgm:t>
    </dgm:pt>
    <dgm:pt modelId="{EDB654C3-68CA-48EC-92B1-D394C4843E9A}">
      <dgm:prSet phldrT="[Text]" custT="1"/>
      <dgm:spPr/>
      <dgm:t>
        <a:bodyPr/>
        <a:lstStyle/>
        <a:p>
          <a:r>
            <a:rPr lang="en-US" sz="1800" b="1" dirty="0"/>
            <a:t>Integrate Assets</a:t>
          </a:r>
        </a:p>
      </dgm:t>
    </dgm:pt>
    <dgm:pt modelId="{B286BB3D-3B58-4A8E-900F-2E6E0C8F84A2}" type="parTrans" cxnId="{FE0A7308-751E-4248-9252-33F855275F46}">
      <dgm:prSet/>
      <dgm:spPr/>
      <dgm:t>
        <a:bodyPr/>
        <a:lstStyle/>
        <a:p>
          <a:endParaRPr lang="en-US"/>
        </a:p>
      </dgm:t>
    </dgm:pt>
    <dgm:pt modelId="{DF1AC1D1-5410-4E49-9F9D-80DA94795A86}" type="sibTrans" cxnId="{FE0A7308-751E-4248-9252-33F855275F46}">
      <dgm:prSet/>
      <dgm:spPr/>
      <dgm:t>
        <a:bodyPr/>
        <a:lstStyle/>
        <a:p>
          <a:endParaRPr lang="en-US"/>
        </a:p>
      </dgm:t>
    </dgm:pt>
    <dgm:pt modelId="{15085B8A-A4B2-440F-8F77-BDDFB96B072D}">
      <dgm:prSet phldrT="[Text]" custT="1"/>
      <dgm:spPr/>
      <dgm:t>
        <a:bodyPr/>
        <a:lstStyle/>
        <a:p>
          <a:r>
            <a:rPr lang="en-US" sz="1800" b="1" dirty="0"/>
            <a:t>Adapt Administrative Systems</a:t>
          </a:r>
        </a:p>
      </dgm:t>
    </dgm:pt>
    <dgm:pt modelId="{04C4AA32-8A57-4A60-B8AF-F6BF5EC919C8}" type="parTrans" cxnId="{825E451D-A4E4-4226-A2E7-E042F868C6E1}">
      <dgm:prSet/>
      <dgm:spPr/>
      <dgm:t>
        <a:bodyPr/>
        <a:lstStyle/>
        <a:p>
          <a:endParaRPr lang="en-US"/>
        </a:p>
      </dgm:t>
    </dgm:pt>
    <dgm:pt modelId="{A4BC9433-A2B9-423F-AED4-57DAD5380504}" type="sibTrans" cxnId="{825E451D-A4E4-4226-A2E7-E042F868C6E1}">
      <dgm:prSet/>
      <dgm:spPr/>
      <dgm:t>
        <a:bodyPr/>
        <a:lstStyle/>
        <a:p>
          <a:endParaRPr lang="en-US"/>
        </a:p>
      </dgm:t>
    </dgm:pt>
    <dgm:pt modelId="{46C615CA-3458-44B3-826B-9571F2DF14C9}">
      <dgm:prSet phldrT="[Text]" custT="1"/>
      <dgm:spPr/>
      <dgm:t>
        <a:bodyPr/>
        <a:lstStyle/>
        <a:p>
          <a:r>
            <a:rPr lang="en-US" sz="1800" b="1" dirty="0"/>
            <a:t>Provide Training and TA</a:t>
          </a:r>
        </a:p>
      </dgm:t>
    </dgm:pt>
    <dgm:pt modelId="{651E80ED-5379-411E-87EC-628E849E74D5}" type="parTrans" cxnId="{E1DBCB32-897B-4A8D-B216-D0BC9931D86D}">
      <dgm:prSet/>
      <dgm:spPr/>
      <dgm:t>
        <a:bodyPr/>
        <a:lstStyle/>
        <a:p>
          <a:endParaRPr lang="en-US"/>
        </a:p>
      </dgm:t>
    </dgm:pt>
    <dgm:pt modelId="{1DBEF31E-FB1F-40DD-A3D9-B2797FECF663}" type="sibTrans" cxnId="{E1DBCB32-897B-4A8D-B216-D0BC9931D86D}">
      <dgm:prSet/>
      <dgm:spPr/>
      <dgm:t>
        <a:bodyPr/>
        <a:lstStyle/>
        <a:p>
          <a:endParaRPr lang="en-US"/>
        </a:p>
      </dgm:t>
    </dgm:pt>
    <dgm:pt modelId="{E8297AD5-C907-48D7-94CF-DEAA401A2ECB}">
      <dgm:prSet phldrT="[Text]" custT="1"/>
      <dgm:spPr/>
      <dgm:t>
        <a:bodyPr/>
        <a:lstStyle/>
        <a:p>
          <a:r>
            <a:rPr lang="en-US" sz="1800" b="1" dirty="0"/>
            <a:t>Adapt Front-Line Service Delivery</a:t>
          </a:r>
        </a:p>
      </dgm:t>
    </dgm:pt>
    <dgm:pt modelId="{FADE6D2A-57BD-4326-B7A4-ABE8E4769A7E}" type="parTrans" cxnId="{CB3074B6-9494-4C95-9431-7A050A1CEF7B}">
      <dgm:prSet/>
      <dgm:spPr/>
      <dgm:t>
        <a:bodyPr/>
        <a:lstStyle/>
        <a:p>
          <a:endParaRPr lang="en-US"/>
        </a:p>
      </dgm:t>
    </dgm:pt>
    <dgm:pt modelId="{94D0A7C5-CC2E-4440-B4FD-4F978AA994E7}" type="sibTrans" cxnId="{CB3074B6-9494-4C95-9431-7A050A1CEF7B}">
      <dgm:prSet/>
      <dgm:spPr/>
      <dgm:t>
        <a:bodyPr/>
        <a:lstStyle/>
        <a:p>
          <a:endParaRPr lang="en-US"/>
        </a:p>
      </dgm:t>
    </dgm:pt>
    <dgm:pt modelId="{88E5EAEE-21A5-41F5-9BEA-B2AE27D90129}" type="pres">
      <dgm:prSet presAssocID="{D9DA2588-6D92-4FCF-AA72-D34848637BE5}" presName="cycle" presStyleCnt="0">
        <dgm:presLayoutVars>
          <dgm:dir/>
          <dgm:resizeHandles val="exact"/>
        </dgm:presLayoutVars>
      </dgm:prSet>
      <dgm:spPr/>
    </dgm:pt>
    <dgm:pt modelId="{C7E8692D-C44E-438A-97A4-ADAE3434A709}" type="pres">
      <dgm:prSet presAssocID="{678AB2F3-A65B-490F-8BEA-73AC78585D86}" presName="dummy" presStyleCnt="0"/>
      <dgm:spPr/>
    </dgm:pt>
    <dgm:pt modelId="{6F31AB17-ADB7-43CC-B888-F66D1B405EA9}" type="pres">
      <dgm:prSet presAssocID="{678AB2F3-A65B-490F-8BEA-73AC78585D86}" presName="node" presStyleLbl="revTx" presStyleIdx="0" presStyleCnt="8">
        <dgm:presLayoutVars>
          <dgm:bulletEnabled val="1"/>
        </dgm:presLayoutVars>
      </dgm:prSet>
      <dgm:spPr/>
    </dgm:pt>
    <dgm:pt modelId="{248B4C91-76EE-4D0F-B9C3-EBC3DAF79A51}" type="pres">
      <dgm:prSet presAssocID="{F51C4454-E9CA-4994-9E77-0AFB76AC607C}" presName="sibTrans" presStyleLbl="node1" presStyleIdx="0" presStyleCnt="8"/>
      <dgm:spPr/>
    </dgm:pt>
    <dgm:pt modelId="{D0836EC6-F984-45DF-A91E-2949E02A4CB7}" type="pres">
      <dgm:prSet presAssocID="{CB23F814-C49A-4E47-9A43-B6B3BBC1C804}" presName="dummy" presStyleCnt="0"/>
      <dgm:spPr/>
    </dgm:pt>
    <dgm:pt modelId="{9164A830-DBA2-4188-8F27-3AEF541F127C}" type="pres">
      <dgm:prSet presAssocID="{CB23F814-C49A-4E47-9A43-B6B3BBC1C804}" presName="node" presStyleLbl="revTx" presStyleIdx="1" presStyleCnt="8" custScaleX="138307">
        <dgm:presLayoutVars>
          <dgm:bulletEnabled val="1"/>
        </dgm:presLayoutVars>
      </dgm:prSet>
      <dgm:spPr/>
    </dgm:pt>
    <dgm:pt modelId="{8A70FF04-D3FF-4130-B48F-BE0D0C1E7570}" type="pres">
      <dgm:prSet presAssocID="{8D909146-2328-43EE-AFFF-7097981D6651}" presName="sibTrans" presStyleLbl="node1" presStyleIdx="1" presStyleCnt="8"/>
      <dgm:spPr/>
    </dgm:pt>
    <dgm:pt modelId="{B1F9EA75-11D9-4FFD-A1BF-3FFB038B3A55}" type="pres">
      <dgm:prSet presAssocID="{2F7D66DA-B816-455A-B718-134A785D34AB}" presName="dummy" presStyleCnt="0"/>
      <dgm:spPr/>
    </dgm:pt>
    <dgm:pt modelId="{29073FD4-A9D8-4F02-98E3-18E2D11859AD}" type="pres">
      <dgm:prSet presAssocID="{2F7D66DA-B816-455A-B718-134A785D34AB}" presName="node" presStyleLbl="revTx" presStyleIdx="2" presStyleCnt="8">
        <dgm:presLayoutVars>
          <dgm:bulletEnabled val="1"/>
        </dgm:presLayoutVars>
      </dgm:prSet>
      <dgm:spPr/>
    </dgm:pt>
    <dgm:pt modelId="{A83C9013-6652-4185-8B7D-4FBA13A2BAE0}" type="pres">
      <dgm:prSet presAssocID="{E95A013B-C11D-46A8-B56A-0BCE07218654}" presName="sibTrans" presStyleLbl="node1" presStyleIdx="2" presStyleCnt="8"/>
      <dgm:spPr/>
    </dgm:pt>
    <dgm:pt modelId="{673086E3-6E84-40B7-B292-02DB5E1958E8}" type="pres">
      <dgm:prSet presAssocID="{EDB654C3-68CA-48EC-92B1-D394C4843E9A}" presName="dummy" presStyleCnt="0"/>
      <dgm:spPr/>
    </dgm:pt>
    <dgm:pt modelId="{18E79076-6004-4981-9E28-620B3C2E47B2}" type="pres">
      <dgm:prSet presAssocID="{EDB654C3-68CA-48EC-92B1-D394C4843E9A}" presName="node" presStyleLbl="revTx" presStyleIdx="3" presStyleCnt="8">
        <dgm:presLayoutVars>
          <dgm:bulletEnabled val="1"/>
        </dgm:presLayoutVars>
      </dgm:prSet>
      <dgm:spPr/>
    </dgm:pt>
    <dgm:pt modelId="{C9279E71-2673-41D3-9309-E0457F91D5B8}" type="pres">
      <dgm:prSet presAssocID="{DF1AC1D1-5410-4E49-9F9D-80DA94795A86}" presName="sibTrans" presStyleLbl="node1" presStyleIdx="3" presStyleCnt="8"/>
      <dgm:spPr/>
    </dgm:pt>
    <dgm:pt modelId="{33868F0B-1A36-4669-BE04-BC4010311D19}" type="pres">
      <dgm:prSet presAssocID="{15085B8A-A4B2-440F-8F77-BDDFB96B072D}" presName="dummy" presStyleCnt="0"/>
      <dgm:spPr/>
    </dgm:pt>
    <dgm:pt modelId="{2EA10316-1404-4303-ABC9-9EB789A10DD2}" type="pres">
      <dgm:prSet presAssocID="{15085B8A-A4B2-440F-8F77-BDDFB96B072D}" presName="node" presStyleLbl="revTx" presStyleIdx="4" presStyleCnt="8" custScaleX="149164">
        <dgm:presLayoutVars>
          <dgm:bulletEnabled val="1"/>
        </dgm:presLayoutVars>
      </dgm:prSet>
      <dgm:spPr/>
    </dgm:pt>
    <dgm:pt modelId="{F747C561-B4D6-4AB9-8678-A83C3A86A0CB}" type="pres">
      <dgm:prSet presAssocID="{A4BC9433-A2B9-423F-AED4-57DAD5380504}" presName="sibTrans" presStyleLbl="node1" presStyleIdx="4" presStyleCnt="8"/>
      <dgm:spPr/>
    </dgm:pt>
    <dgm:pt modelId="{68994723-1DFA-4A6E-8A58-A705CC5D6BB1}" type="pres">
      <dgm:prSet presAssocID="{46C615CA-3458-44B3-826B-9571F2DF14C9}" presName="dummy" presStyleCnt="0"/>
      <dgm:spPr/>
    </dgm:pt>
    <dgm:pt modelId="{0FBD926B-291E-402A-952A-467F6C880797}" type="pres">
      <dgm:prSet presAssocID="{46C615CA-3458-44B3-826B-9571F2DF14C9}" presName="node" presStyleLbl="revTx" presStyleIdx="5" presStyleCnt="8">
        <dgm:presLayoutVars>
          <dgm:bulletEnabled val="1"/>
        </dgm:presLayoutVars>
      </dgm:prSet>
      <dgm:spPr/>
    </dgm:pt>
    <dgm:pt modelId="{469E07A0-D634-4346-AD78-61EB44689B23}" type="pres">
      <dgm:prSet presAssocID="{1DBEF31E-FB1F-40DD-A3D9-B2797FECF663}" presName="sibTrans" presStyleLbl="node1" presStyleIdx="5" presStyleCnt="8"/>
      <dgm:spPr/>
    </dgm:pt>
    <dgm:pt modelId="{09548627-F629-4663-856A-82FBA60A2CDC}" type="pres">
      <dgm:prSet presAssocID="{E8297AD5-C907-48D7-94CF-DEAA401A2ECB}" presName="dummy" presStyleCnt="0"/>
      <dgm:spPr/>
    </dgm:pt>
    <dgm:pt modelId="{028E0BF8-FB4D-44AC-A4C6-C2B289663CF7}" type="pres">
      <dgm:prSet presAssocID="{E8297AD5-C907-48D7-94CF-DEAA401A2ECB}" presName="node" presStyleLbl="revTx" presStyleIdx="6" presStyleCnt="8">
        <dgm:presLayoutVars>
          <dgm:bulletEnabled val="1"/>
        </dgm:presLayoutVars>
      </dgm:prSet>
      <dgm:spPr/>
    </dgm:pt>
    <dgm:pt modelId="{AA0F3D13-D08E-47D5-9AD0-7ECB3CB17DA0}" type="pres">
      <dgm:prSet presAssocID="{94D0A7C5-CC2E-4440-B4FD-4F978AA994E7}" presName="sibTrans" presStyleLbl="node1" presStyleIdx="6" presStyleCnt="8"/>
      <dgm:spPr/>
    </dgm:pt>
    <dgm:pt modelId="{1381FCB8-84E3-4A8B-BEA7-732969923569}" type="pres">
      <dgm:prSet presAssocID="{BA73A128-7F2A-4847-9436-06E27DEC1443}" presName="dummy" presStyleCnt="0"/>
      <dgm:spPr/>
    </dgm:pt>
    <dgm:pt modelId="{3247F30A-8F77-49A7-86E0-7AC61980C264}" type="pres">
      <dgm:prSet presAssocID="{BA73A128-7F2A-4847-9436-06E27DEC1443}" presName="node" presStyleLbl="revTx" presStyleIdx="7" presStyleCnt="8">
        <dgm:presLayoutVars>
          <dgm:bulletEnabled val="1"/>
        </dgm:presLayoutVars>
      </dgm:prSet>
      <dgm:spPr/>
    </dgm:pt>
    <dgm:pt modelId="{DFE9548F-7428-4D7C-AC53-FC2022798BFF}" type="pres">
      <dgm:prSet presAssocID="{E7CFBC8E-145C-45CB-A22B-46CDFC8628AD}" presName="sibTrans" presStyleLbl="node1" presStyleIdx="7" presStyleCnt="8"/>
      <dgm:spPr/>
    </dgm:pt>
  </dgm:ptLst>
  <dgm:cxnLst>
    <dgm:cxn modelId="{7B540D98-23DB-4176-BD29-C555EAA4A514}" type="presOf" srcId="{DF1AC1D1-5410-4E49-9F9D-80DA94795A86}" destId="{C9279E71-2673-41D3-9309-E0457F91D5B8}" srcOrd="0" destOrd="0" presId="urn:microsoft.com/office/officeart/2005/8/layout/cycle1"/>
    <dgm:cxn modelId="{32429554-5324-4AAF-AF14-8937EC8CFC01}" type="presOf" srcId="{E7CFBC8E-145C-45CB-A22B-46CDFC8628AD}" destId="{DFE9548F-7428-4D7C-AC53-FC2022798BFF}" srcOrd="0" destOrd="0" presId="urn:microsoft.com/office/officeart/2005/8/layout/cycle1"/>
    <dgm:cxn modelId="{3429EB2B-BFE6-4E71-BA2B-86EAE7D95A21}" type="presOf" srcId="{15085B8A-A4B2-440F-8F77-BDDFB96B072D}" destId="{2EA10316-1404-4303-ABC9-9EB789A10DD2}" srcOrd="0" destOrd="0" presId="urn:microsoft.com/office/officeart/2005/8/layout/cycle1"/>
    <dgm:cxn modelId="{83471756-0CC2-41AA-9B07-62FDD70C3E7D}" srcId="{D9DA2588-6D92-4FCF-AA72-D34848637BE5}" destId="{BA73A128-7F2A-4847-9436-06E27DEC1443}" srcOrd="7" destOrd="0" parTransId="{F9952807-2A9E-417F-9F42-5B7ABBA48CD7}" sibTransId="{E7CFBC8E-145C-45CB-A22B-46CDFC8628AD}"/>
    <dgm:cxn modelId="{7F02AF60-7404-4DE9-A463-7ACE942395A1}" srcId="{D9DA2588-6D92-4FCF-AA72-D34848637BE5}" destId="{CB23F814-C49A-4E47-9A43-B6B3BBC1C804}" srcOrd="1" destOrd="0" parTransId="{0C331D82-164F-46AE-B52F-DD47EE343465}" sibTransId="{8D909146-2328-43EE-AFFF-7097981D6651}"/>
    <dgm:cxn modelId="{467DEEB7-28D3-4EE4-95DE-BA402B5ECAF0}" type="presOf" srcId="{E95A013B-C11D-46A8-B56A-0BCE07218654}" destId="{A83C9013-6652-4185-8B7D-4FBA13A2BAE0}" srcOrd="0" destOrd="0" presId="urn:microsoft.com/office/officeart/2005/8/layout/cycle1"/>
    <dgm:cxn modelId="{7ECFA077-377D-490F-B62D-17249B17CB61}" type="presOf" srcId="{94D0A7C5-CC2E-4440-B4FD-4F978AA994E7}" destId="{AA0F3D13-D08E-47D5-9AD0-7ECB3CB17DA0}" srcOrd="0" destOrd="0" presId="urn:microsoft.com/office/officeart/2005/8/layout/cycle1"/>
    <dgm:cxn modelId="{7ACFC2A9-2DA6-49F4-8714-BA2EBD8710BB}" srcId="{D9DA2588-6D92-4FCF-AA72-D34848637BE5}" destId="{678AB2F3-A65B-490F-8BEA-73AC78585D86}" srcOrd="0" destOrd="0" parTransId="{6C781A0C-52C0-433C-A70F-D7C18AC970E5}" sibTransId="{F51C4454-E9CA-4994-9E77-0AFB76AC607C}"/>
    <dgm:cxn modelId="{A33A9F63-FBE9-46AC-86EB-692DF5DBC903}" type="presOf" srcId="{8D909146-2328-43EE-AFFF-7097981D6651}" destId="{8A70FF04-D3FF-4130-B48F-BE0D0C1E7570}" srcOrd="0" destOrd="0" presId="urn:microsoft.com/office/officeart/2005/8/layout/cycle1"/>
    <dgm:cxn modelId="{AA7F5574-468D-4D6C-BD97-38D575D06899}" type="presOf" srcId="{F51C4454-E9CA-4994-9E77-0AFB76AC607C}" destId="{248B4C91-76EE-4D0F-B9C3-EBC3DAF79A51}" srcOrd="0" destOrd="0" presId="urn:microsoft.com/office/officeart/2005/8/layout/cycle1"/>
    <dgm:cxn modelId="{825E451D-A4E4-4226-A2E7-E042F868C6E1}" srcId="{D9DA2588-6D92-4FCF-AA72-D34848637BE5}" destId="{15085B8A-A4B2-440F-8F77-BDDFB96B072D}" srcOrd="4" destOrd="0" parTransId="{04C4AA32-8A57-4A60-B8AF-F6BF5EC919C8}" sibTransId="{A4BC9433-A2B9-423F-AED4-57DAD5380504}"/>
    <dgm:cxn modelId="{5BE2F54E-A656-4637-926C-0BCE11CBFA37}" type="presOf" srcId="{46C615CA-3458-44B3-826B-9571F2DF14C9}" destId="{0FBD926B-291E-402A-952A-467F6C880797}" srcOrd="0" destOrd="0" presId="urn:microsoft.com/office/officeart/2005/8/layout/cycle1"/>
    <dgm:cxn modelId="{720A8A15-A568-4348-9E85-104F0E0FE479}" type="presOf" srcId="{E8297AD5-C907-48D7-94CF-DEAA401A2ECB}" destId="{028E0BF8-FB4D-44AC-A4C6-C2B289663CF7}" srcOrd="0" destOrd="0" presId="urn:microsoft.com/office/officeart/2005/8/layout/cycle1"/>
    <dgm:cxn modelId="{167FFA7C-C867-47B4-9FAC-775B59FFAEC9}" type="presOf" srcId="{A4BC9433-A2B9-423F-AED4-57DAD5380504}" destId="{F747C561-B4D6-4AB9-8678-A83C3A86A0CB}" srcOrd="0" destOrd="0" presId="urn:microsoft.com/office/officeart/2005/8/layout/cycle1"/>
    <dgm:cxn modelId="{6DE44DE3-6835-45E4-AF5C-565393A952A4}" srcId="{D9DA2588-6D92-4FCF-AA72-D34848637BE5}" destId="{2F7D66DA-B816-455A-B718-134A785D34AB}" srcOrd="2" destOrd="0" parTransId="{1547343A-99D0-4464-9135-247B192DC2EB}" sibTransId="{E95A013B-C11D-46A8-B56A-0BCE07218654}"/>
    <dgm:cxn modelId="{9F50309B-1714-49E2-B316-4D73DF85C511}" type="presOf" srcId="{EDB654C3-68CA-48EC-92B1-D394C4843E9A}" destId="{18E79076-6004-4981-9E28-620B3C2E47B2}" srcOrd="0" destOrd="0" presId="urn:microsoft.com/office/officeart/2005/8/layout/cycle1"/>
    <dgm:cxn modelId="{345DF22B-54E0-42C6-924D-A98A621F8B5B}" type="presOf" srcId="{1DBEF31E-FB1F-40DD-A3D9-B2797FECF663}" destId="{469E07A0-D634-4346-AD78-61EB44689B23}" srcOrd="0" destOrd="0" presId="urn:microsoft.com/office/officeart/2005/8/layout/cycle1"/>
    <dgm:cxn modelId="{FE0A7308-751E-4248-9252-33F855275F46}" srcId="{D9DA2588-6D92-4FCF-AA72-D34848637BE5}" destId="{EDB654C3-68CA-48EC-92B1-D394C4843E9A}" srcOrd="3" destOrd="0" parTransId="{B286BB3D-3B58-4A8E-900F-2E6E0C8F84A2}" sibTransId="{DF1AC1D1-5410-4E49-9F9D-80DA94795A86}"/>
    <dgm:cxn modelId="{CB3074B6-9494-4C95-9431-7A050A1CEF7B}" srcId="{D9DA2588-6D92-4FCF-AA72-D34848637BE5}" destId="{E8297AD5-C907-48D7-94CF-DEAA401A2ECB}" srcOrd="6" destOrd="0" parTransId="{FADE6D2A-57BD-4326-B7A4-ABE8E4769A7E}" sibTransId="{94D0A7C5-CC2E-4440-B4FD-4F978AA994E7}"/>
    <dgm:cxn modelId="{F4380D97-C038-41DD-9251-8D4B35E821D4}" type="presOf" srcId="{CB23F814-C49A-4E47-9A43-B6B3BBC1C804}" destId="{9164A830-DBA2-4188-8F27-3AEF541F127C}" srcOrd="0" destOrd="0" presId="urn:microsoft.com/office/officeart/2005/8/layout/cycle1"/>
    <dgm:cxn modelId="{E1DBCB32-897B-4A8D-B216-D0BC9931D86D}" srcId="{D9DA2588-6D92-4FCF-AA72-D34848637BE5}" destId="{46C615CA-3458-44B3-826B-9571F2DF14C9}" srcOrd="5" destOrd="0" parTransId="{651E80ED-5379-411E-87EC-628E849E74D5}" sibTransId="{1DBEF31E-FB1F-40DD-A3D9-B2797FECF663}"/>
    <dgm:cxn modelId="{0574FC97-BD47-4C4F-9263-29A39B142952}" type="presOf" srcId="{678AB2F3-A65B-490F-8BEA-73AC78585D86}" destId="{6F31AB17-ADB7-43CC-B888-F66D1B405EA9}" srcOrd="0" destOrd="0" presId="urn:microsoft.com/office/officeart/2005/8/layout/cycle1"/>
    <dgm:cxn modelId="{FDEEF107-69C8-4CAF-B2A4-698EC8B3AF0D}" type="presOf" srcId="{BA73A128-7F2A-4847-9436-06E27DEC1443}" destId="{3247F30A-8F77-49A7-86E0-7AC61980C264}" srcOrd="0" destOrd="0" presId="urn:microsoft.com/office/officeart/2005/8/layout/cycle1"/>
    <dgm:cxn modelId="{9ABD95C6-426A-4C75-AE9F-5C6C49B191BD}" type="presOf" srcId="{2F7D66DA-B816-455A-B718-134A785D34AB}" destId="{29073FD4-A9D8-4F02-98E3-18E2D11859AD}" srcOrd="0" destOrd="0" presId="urn:microsoft.com/office/officeart/2005/8/layout/cycle1"/>
    <dgm:cxn modelId="{FA071AB8-6D57-4086-ADD7-A5159221F767}" type="presOf" srcId="{D9DA2588-6D92-4FCF-AA72-D34848637BE5}" destId="{88E5EAEE-21A5-41F5-9BEA-B2AE27D90129}" srcOrd="0" destOrd="0" presId="urn:microsoft.com/office/officeart/2005/8/layout/cycle1"/>
    <dgm:cxn modelId="{55756B42-16FF-41B1-ADBD-5B82476853F7}" type="presParOf" srcId="{88E5EAEE-21A5-41F5-9BEA-B2AE27D90129}" destId="{C7E8692D-C44E-438A-97A4-ADAE3434A709}" srcOrd="0" destOrd="0" presId="urn:microsoft.com/office/officeart/2005/8/layout/cycle1"/>
    <dgm:cxn modelId="{2EC328AF-1B9E-492E-88CB-1C2AA41D7C13}" type="presParOf" srcId="{88E5EAEE-21A5-41F5-9BEA-B2AE27D90129}" destId="{6F31AB17-ADB7-43CC-B888-F66D1B405EA9}" srcOrd="1" destOrd="0" presId="urn:microsoft.com/office/officeart/2005/8/layout/cycle1"/>
    <dgm:cxn modelId="{59C0CBB7-A501-40CD-BDFA-E662561D20AC}" type="presParOf" srcId="{88E5EAEE-21A5-41F5-9BEA-B2AE27D90129}" destId="{248B4C91-76EE-4D0F-B9C3-EBC3DAF79A51}" srcOrd="2" destOrd="0" presId="urn:microsoft.com/office/officeart/2005/8/layout/cycle1"/>
    <dgm:cxn modelId="{1B4320EA-966C-4DA0-A29E-CA8612AE87AB}" type="presParOf" srcId="{88E5EAEE-21A5-41F5-9BEA-B2AE27D90129}" destId="{D0836EC6-F984-45DF-A91E-2949E02A4CB7}" srcOrd="3" destOrd="0" presId="urn:microsoft.com/office/officeart/2005/8/layout/cycle1"/>
    <dgm:cxn modelId="{023829D5-286E-4C3C-8DC2-698E22C6D815}" type="presParOf" srcId="{88E5EAEE-21A5-41F5-9BEA-B2AE27D90129}" destId="{9164A830-DBA2-4188-8F27-3AEF541F127C}" srcOrd="4" destOrd="0" presId="urn:microsoft.com/office/officeart/2005/8/layout/cycle1"/>
    <dgm:cxn modelId="{17F39587-8696-460D-83A1-890DA79C99FF}" type="presParOf" srcId="{88E5EAEE-21A5-41F5-9BEA-B2AE27D90129}" destId="{8A70FF04-D3FF-4130-B48F-BE0D0C1E7570}" srcOrd="5" destOrd="0" presId="urn:microsoft.com/office/officeart/2005/8/layout/cycle1"/>
    <dgm:cxn modelId="{6538EE69-F00D-4EAA-825B-37D46B57E858}" type="presParOf" srcId="{88E5EAEE-21A5-41F5-9BEA-B2AE27D90129}" destId="{B1F9EA75-11D9-4FFD-A1BF-3FFB038B3A55}" srcOrd="6" destOrd="0" presId="urn:microsoft.com/office/officeart/2005/8/layout/cycle1"/>
    <dgm:cxn modelId="{65F02920-6F0D-42FA-8385-D0615F60B0C8}" type="presParOf" srcId="{88E5EAEE-21A5-41F5-9BEA-B2AE27D90129}" destId="{29073FD4-A9D8-4F02-98E3-18E2D11859AD}" srcOrd="7" destOrd="0" presId="urn:microsoft.com/office/officeart/2005/8/layout/cycle1"/>
    <dgm:cxn modelId="{96DDD6A1-747B-446E-85AA-3E223B6EAA8C}" type="presParOf" srcId="{88E5EAEE-21A5-41F5-9BEA-B2AE27D90129}" destId="{A83C9013-6652-4185-8B7D-4FBA13A2BAE0}" srcOrd="8" destOrd="0" presId="urn:microsoft.com/office/officeart/2005/8/layout/cycle1"/>
    <dgm:cxn modelId="{C0EABB21-88A1-441E-9FD0-47F2603663AF}" type="presParOf" srcId="{88E5EAEE-21A5-41F5-9BEA-B2AE27D90129}" destId="{673086E3-6E84-40B7-B292-02DB5E1958E8}" srcOrd="9" destOrd="0" presId="urn:microsoft.com/office/officeart/2005/8/layout/cycle1"/>
    <dgm:cxn modelId="{95E659DF-799B-420D-91E8-970656AA727E}" type="presParOf" srcId="{88E5EAEE-21A5-41F5-9BEA-B2AE27D90129}" destId="{18E79076-6004-4981-9E28-620B3C2E47B2}" srcOrd="10" destOrd="0" presId="urn:microsoft.com/office/officeart/2005/8/layout/cycle1"/>
    <dgm:cxn modelId="{ED5B18D7-23CB-4335-9F1C-341BBBFE6351}" type="presParOf" srcId="{88E5EAEE-21A5-41F5-9BEA-B2AE27D90129}" destId="{C9279E71-2673-41D3-9309-E0457F91D5B8}" srcOrd="11" destOrd="0" presId="urn:microsoft.com/office/officeart/2005/8/layout/cycle1"/>
    <dgm:cxn modelId="{CC4C69A2-01BF-4A93-89DC-666A60A19BD6}" type="presParOf" srcId="{88E5EAEE-21A5-41F5-9BEA-B2AE27D90129}" destId="{33868F0B-1A36-4669-BE04-BC4010311D19}" srcOrd="12" destOrd="0" presId="urn:microsoft.com/office/officeart/2005/8/layout/cycle1"/>
    <dgm:cxn modelId="{57095AB9-CA2A-4208-B52E-C98641F497A3}" type="presParOf" srcId="{88E5EAEE-21A5-41F5-9BEA-B2AE27D90129}" destId="{2EA10316-1404-4303-ABC9-9EB789A10DD2}" srcOrd="13" destOrd="0" presId="urn:microsoft.com/office/officeart/2005/8/layout/cycle1"/>
    <dgm:cxn modelId="{F487E5F0-B6A7-4228-8705-6119FBD6AAE6}" type="presParOf" srcId="{88E5EAEE-21A5-41F5-9BEA-B2AE27D90129}" destId="{F747C561-B4D6-4AB9-8678-A83C3A86A0CB}" srcOrd="14" destOrd="0" presId="urn:microsoft.com/office/officeart/2005/8/layout/cycle1"/>
    <dgm:cxn modelId="{64E10EC3-B9FC-4C5E-B3E2-57DF7576DA2E}" type="presParOf" srcId="{88E5EAEE-21A5-41F5-9BEA-B2AE27D90129}" destId="{68994723-1DFA-4A6E-8A58-A705CC5D6BB1}" srcOrd="15" destOrd="0" presId="urn:microsoft.com/office/officeart/2005/8/layout/cycle1"/>
    <dgm:cxn modelId="{43527193-6FC6-41AB-839F-2D1E74880355}" type="presParOf" srcId="{88E5EAEE-21A5-41F5-9BEA-B2AE27D90129}" destId="{0FBD926B-291E-402A-952A-467F6C880797}" srcOrd="16" destOrd="0" presId="urn:microsoft.com/office/officeart/2005/8/layout/cycle1"/>
    <dgm:cxn modelId="{26CA4DC5-4D11-4665-A895-44AA71F96D65}" type="presParOf" srcId="{88E5EAEE-21A5-41F5-9BEA-B2AE27D90129}" destId="{469E07A0-D634-4346-AD78-61EB44689B23}" srcOrd="17" destOrd="0" presId="urn:microsoft.com/office/officeart/2005/8/layout/cycle1"/>
    <dgm:cxn modelId="{6B72F5E9-8D02-467B-9459-6C9A069E3CA5}" type="presParOf" srcId="{88E5EAEE-21A5-41F5-9BEA-B2AE27D90129}" destId="{09548627-F629-4663-856A-82FBA60A2CDC}" srcOrd="18" destOrd="0" presId="urn:microsoft.com/office/officeart/2005/8/layout/cycle1"/>
    <dgm:cxn modelId="{21171510-A3C5-4962-9110-36DF7CD85A80}" type="presParOf" srcId="{88E5EAEE-21A5-41F5-9BEA-B2AE27D90129}" destId="{028E0BF8-FB4D-44AC-A4C6-C2B289663CF7}" srcOrd="19" destOrd="0" presId="urn:microsoft.com/office/officeart/2005/8/layout/cycle1"/>
    <dgm:cxn modelId="{E8F51C33-B3E5-426F-9D4E-68C10411599B}" type="presParOf" srcId="{88E5EAEE-21A5-41F5-9BEA-B2AE27D90129}" destId="{AA0F3D13-D08E-47D5-9AD0-7ECB3CB17DA0}" srcOrd="20" destOrd="0" presId="urn:microsoft.com/office/officeart/2005/8/layout/cycle1"/>
    <dgm:cxn modelId="{4BA1CEA2-040B-4EF2-BD21-476E18F7AF49}" type="presParOf" srcId="{88E5EAEE-21A5-41F5-9BEA-B2AE27D90129}" destId="{1381FCB8-84E3-4A8B-BEA7-732969923569}" srcOrd="21" destOrd="0" presId="urn:microsoft.com/office/officeart/2005/8/layout/cycle1"/>
    <dgm:cxn modelId="{F7E74817-6848-4B0A-9DE6-1125604251FD}" type="presParOf" srcId="{88E5EAEE-21A5-41F5-9BEA-B2AE27D90129}" destId="{3247F30A-8F77-49A7-86E0-7AC61980C264}" srcOrd="22" destOrd="0" presId="urn:microsoft.com/office/officeart/2005/8/layout/cycle1"/>
    <dgm:cxn modelId="{6DDC74B5-F5DE-4D58-93E5-BB4F6923B74D}" type="presParOf" srcId="{88E5EAEE-21A5-41F5-9BEA-B2AE27D90129}" destId="{DFE9548F-7428-4D7C-AC53-FC2022798BFF}" srcOrd="23"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3B640-C5BD-1B44-B44C-C45BE8734BA8}">
      <dsp:nvSpPr>
        <dsp:cNvPr id="0" name=""/>
        <dsp:cNvSpPr/>
      </dsp:nvSpPr>
      <dsp:spPr>
        <a:xfrm>
          <a:off x="0" y="0"/>
          <a:ext cx="6506325" cy="766904"/>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a:latin typeface="Arial"/>
              <a:cs typeface="Arial"/>
            </a:rPr>
            <a:t>Desk-based research</a:t>
          </a:r>
        </a:p>
      </dsp:txBody>
      <dsp:txXfrm>
        <a:off x="22462" y="22462"/>
        <a:ext cx="5589048" cy="721980"/>
      </dsp:txXfrm>
    </dsp:sp>
    <dsp:sp modelId="{D2D3BB3F-0E47-0F40-A5FA-36BFD785C468}">
      <dsp:nvSpPr>
        <dsp:cNvPr id="0" name=""/>
        <dsp:cNvSpPr/>
      </dsp:nvSpPr>
      <dsp:spPr>
        <a:xfrm>
          <a:off x="485862" y="873418"/>
          <a:ext cx="6506325" cy="766904"/>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a:latin typeface="Arial"/>
              <a:cs typeface="Arial"/>
            </a:rPr>
            <a:t>Stakeholder interviews</a:t>
          </a:r>
        </a:p>
      </dsp:txBody>
      <dsp:txXfrm>
        <a:off x="508324" y="895880"/>
        <a:ext cx="5477052" cy="721980"/>
      </dsp:txXfrm>
    </dsp:sp>
    <dsp:sp modelId="{7762D8A5-D91C-A648-83E0-6DD1A652D58E}">
      <dsp:nvSpPr>
        <dsp:cNvPr id="0" name=""/>
        <dsp:cNvSpPr/>
      </dsp:nvSpPr>
      <dsp:spPr>
        <a:xfrm>
          <a:off x="971724" y="1746837"/>
          <a:ext cx="6506325" cy="766904"/>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a:latin typeface="Arial"/>
              <a:cs typeface="Arial"/>
            </a:rPr>
            <a:t>Summarize findings</a:t>
          </a:r>
        </a:p>
      </dsp:txBody>
      <dsp:txXfrm>
        <a:off x="994186" y="1769299"/>
        <a:ext cx="5477052" cy="721980"/>
      </dsp:txXfrm>
    </dsp:sp>
    <dsp:sp modelId="{222FF477-53DF-0B4B-8845-1BC1E256D48A}">
      <dsp:nvSpPr>
        <dsp:cNvPr id="0" name=""/>
        <dsp:cNvSpPr/>
      </dsp:nvSpPr>
      <dsp:spPr>
        <a:xfrm>
          <a:off x="1457586" y="2620256"/>
          <a:ext cx="6506325" cy="766904"/>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a:latin typeface="Arial"/>
              <a:cs typeface="Arial"/>
            </a:rPr>
            <a:t>Share results</a:t>
          </a:r>
        </a:p>
      </dsp:txBody>
      <dsp:txXfrm>
        <a:off x="1480048" y="2642718"/>
        <a:ext cx="5477052" cy="721980"/>
      </dsp:txXfrm>
    </dsp:sp>
    <dsp:sp modelId="{067EE350-1849-F44B-BC46-F847337B4135}">
      <dsp:nvSpPr>
        <dsp:cNvPr id="0" name=""/>
        <dsp:cNvSpPr/>
      </dsp:nvSpPr>
      <dsp:spPr>
        <a:xfrm>
          <a:off x="1943448" y="3493675"/>
          <a:ext cx="6506325" cy="766904"/>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a:latin typeface="Arial"/>
              <a:cs typeface="Arial"/>
            </a:rPr>
            <a:t>Development of action plan</a:t>
          </a:r>
        </a:p>
      </dsp:txBody>
      <dsp:txXfrm>
        <a:off x="1965910" y="3516137"/>
        <a:ext cx="5477052" cy="721980"/>
      </dsp:txXfrm>
    </dsp:sp>
    <dsp:sp modelId="{3E8C579E-D9B2-9D46-90B8-6D0353BD17FA}">
      <dsp:nvSpPr>
        <dsp:cNvPr id="0" name=""/>
        <dsp:cNvSpPr/>
      </dsp:nvSpPr>
      <dsp:spPr>
        <a:xfrm>
          <a:off x="6007838" y="560266"/>
          <a:ext cx="498487" cy="498487"/>
        </a:xfrm>
        <a:prstGeom prst="downArrow">
          <a:avLst>
            <a:gd name="adj1" fmla="val 55000"/>
            <a:gd name="adj2" fmla="val 45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6119998" y="560266"/>
        <a:ext cx="274167" cy="375111"/>
      </dsp:txXfrm>
    </dsp:sp>
    <dsp:sp modelId="{3F23B3BF-D1F6-0F44-A115-7A26555B0A17}">
      <dsp:nvSpPr>
        <dsp:cNvPr id="0" name=""/>
        <dsp:cNvSpPr/>
      </dsp:nvSpPr>
      <dsp:spPr>
        <a:xfrm>
          <a:off x="6493700" y="1433685"/>
          <a:ext cx="498487" cy="498487"/>
        </a:xfrm>
        <a:prstGeom prst="downArrow">
          <a:avLst>
            <a:gd name="adj1" fmla="val 55000"/>
            <a:gd name="adj2" fmla="val 45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6605860" y="1433685"/>
        <a:ext cx="274167" cy="375111"/>
      </dsp:txXfrm>
    </dsp:sp>
    <dsp:sp modelId="{F5107F98-5497-E84B-9FC3-410E6EF3E73E}">
      <dsp:nvSpPr>
        <dsp:cNvPr id="0" name=""/>
        <dsp:cNvSpPr/>
      </dsp:nvSpPr>
      <dsp:spPr>
        <a:xfrm>
          <a:off x="6979562" y="2294322"/>
          <a:ext cx="498487" cy="498487"/>
        </a:xfrm>
        <a:prstGeom prst="downArrow">
          <a:avLst>
            <a:gd name="adj1" fmla="val 55000"/>
            <a:gd name="adj2" fmla="val 45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7091722" y="2294322"/>
        <a:ext cx="274167" cy="375111"/>
      </dsp:txXfrm>
    </dsp:sp>
    <dsp:sp modelId="{EB2581CD-0F48-D140-93DF-FF074B38492E}">
      <dsp:nvSpPr>
        <dsp:cNvPr id="0" name=""/>
        <dsp:cNvSpPr/>
      </dsp:nvSpPr>
      <dsp:spPr>
        <a:xfrm>
          <a:off x="7465424" y="3176262"/>
          <a:ext cx="498487" cy="498487"/>
        </a:xfrm>
        <a:prstGeom prst="downArrow">
          <a:avLst>
            <a:gd name="adj1" fmla="val 55000"/>
            <a:gd name="adj2" fmla="val 45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7577584" y="3176262"/>
        <a:ext cx="274167" cy="3751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1AB17-ADB7-43CC-B888-F66D1B405EA9}">
      <dsp:nvSpPr>
        <dsp:cNvPr id="0" name=""/>
        <dsp:cNvSpPr/>
      </dsp:nvSpPr>
      <dsp:spPr>
        <a:xfrm>
          <a:off x="5193905" y="2202"/>
          <a:ext cx="1083467" cy="1083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rPr>
            <a:t>Align to Vision</a:t>
          </a:r>
        </a:p>
      </dsp:txBody>
      <dsp:txXfrm>
        <a:off x="5193905" y="2202"/>
        <a:ext cx="1083467" cy="1083467"/>
      </dsp:txXfrm>
    </dsp:sp>
    <dsp:sp modelId="{248B4C91-76EE-4D0F-B9C3-EBC3DAF79A51}">
      <dsp:nvSpPr>
        <dsp:cNvPr id="0" name=""/>
        <dsp:cNvSpPr/>
      </dsp:nvSpPr>
      <dsp:spPr>
        <a:xfrm>
          <a:off x="1645119" y="102460"/>
          <a:ext cx="6043479" cy="6043479"/>
        </a:xfrm>
        <a:prstGeom prst="circularArrow">
          <a:avLst>
            <a:gd name="adj1" fmla="val 3496"/>
            <a:gd name="adj2" fmla="val 216754"/>
            <a:gd name="adj3" fmla="val 19270311"/>
            <a:gd name="adj4" fmla="val 18312935"/>
            <a:gd name="adj5" fmla="val 407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64A830-DBA2-4188-8F27-3AEF541F127C}">
      <dsp:nvSpPr>
        <dsp:cNvPr id="0" name=""/>
        <dsp:cNvSpPr/>
      </dsp:nvSpPr>
      <dsp:spPr>
        <a:xfrm>
          <a:off x="6616847" y="1513685"/>
          <a:ext cx="1260549" cy="1083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Develop Partnerships</a:t>
          </a:r>
        </a:p>
      </dsp:txBody>
      <dsp:txXfrm>
        <a:off x="6616847" y="1513685"/>
        <a:ext cx="1260549" cy="1083467"/>
      </dsp:txXfrm>
    </dsp:sp>
    <dsp:sp modelId="{8A70FF04-D3FF-4130-B48F-BE0D0C1E7570}">
      <dsp:nvSpPr>
        <dsp:cNvPr id="0" name=""/>
        <dsp:cNvSpPr/>
      </dsp:nvSpPr>
      <dsp:spPr>
        <a:xfrm>
          <a:off x="1645119" y="102460"/>
          <a:ext cx="6043479" cy="6043479"/>
        </a:xfrm>
        <a:prstGeom prst="circularArrow">
          <a:avLst>
            <a:gd name="adj1" fmla="val 3496"/>
            <a:gd name="adj2" fmla="val 216754"/>
            <a:gd name="adj3" fmla="val 435905"/>
            <a:gd name="adj4" fmla="val 20947342"/>
            <a:gd name="adj5" fmla="val 4079"/>
          </a:avLst>
        </a:prstGeom>
        <a:solidFill>
          <a:schemeClr val="accent2">
            <a:hueOff val="449769"/>
            <a:satOff val="-7119"/>
            <a:lumOff val="-11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073FD4-A9D8-4F02-98E3-18E2D11859AD}">
      <dsp:nvSpPr>
        <dsp:cNvPr id="0" name=""/>
        <dsp:cNvSpPr/>
      </dsp:nvSpPr>
      <dsp:spPr>
        <a:xfrm>
          <a:off x="6705388" y="3651246"/>
          <a:ext cx="1083467" cy="1083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Map Assets</a:t>
          </a:r>
        </a:p>
      </dsp:txBody>
      <dsp:txXfrm>
        <a:off x="6705388" y="3651246"/>
        <a:ext cx="1083467" cy="1083467"/>
      </dsp:txXfrm>
    </dsp:sp>
    <dsp:sp modelId="{A83C9013-6652-4185-8B7D-4FBA13A2BAE0}">
      <dsp:nvSpPr>
        <dsp:cNvPr id="0" name=""/>
        <dsp:cNvSpPr/>
      </dsp:nvSpPr>
      <dsp:spPr>
        <a:xfrm>
          <a:off x="1645119" y="102460"/>
          <a:ext cx="6043479" cy="6043479"/>
        </a:xfrm>
        <a:prstGeom prst="circularArrow">
          <a:avLst>
            <a:gd name="adj1" fmla="val 3496"/>
            <a:gd name="adj2" fmla="val 216754"/>
            <a:gd name="adj3" fmla="val 3070311"/>
            <a:gd name="adj4" fmla="val 2112935"/>
            <a:gd name="adj5" fmla="val 4079"/>
          </a:avLst>
        </a:prstGeom>
        <a:solidFill>
          <a:schemeClr val="accent2">
            <a:hueOff val="899538"/>
            <a:satOff val="-14237"/>
            <a:lumOff val="-22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E79076-6004-4981-9E28-620B3C2E47B2}">
      <dsp:nvSpPr>
        <dsp:cNvPr id="0" name=""/>
        <dsp:cNvSpPr/>
      </dsp:nvSpPr>
      <dsp:spPr>
        <a:xfrm>
          <a:off x="5193905" y="5162729"/>
          <a:ext cx="1083467" cy="1083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Integrate Assets</a:t>
          </a:r>
        </a:p>
      </dsp:txBody>
      <dsp:txXfrm>
        <a:off x="5193905" y="5162729"/>
        <a:ext cx="1083467" cy="1083467"/>
      </dsp:txXfrm>
    </dsp:sp>
    <dsp:sp modelId="{C9279E71-2673-41D3-9309-E0457F91D5B8}">
      <dsp:nvSpPr>
        <dsp:cNvPr id="0" name=""/>
        <dsp:cNvSpPr/>
      </dsp:nvSpPr>
      <dsp:spPr>
        <a:xfrm>
          <a:off x="1645119" y="102460"/>
          <a:ext cx="6043479" cy="6043479"/>
        </a:xfrm>
        <a:prstGeom prst="circularArrow">
          <a:avLst>
            <a:gd name="adj1" fmla="val 3496"/>
            <a:gd name="adj2" fmla="val 216754"/>
            <a:gd name="adj3" fmla="val 5594979"/>
            <a:gd name="adj4" fmla="val 4747342"/>
            <a:gd name="adj5" fmla="val 4079"/>
          </a:avLst>
        </a:prstGeom>
        <a:solidFill>
          <a:schemeClr val="accent2">
            <a:hueOff val="1349307"/>
            <a:satOff val="-21356"/>
            <a:lumOff val="-34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A10316-1404-4303-ABC9-9EB789A10DD2}">
      <dsp:nvSpPr>
        <dsp:cNvPr id="0" name=""/>
        <dsp:cNvSpPr/>
      </dsp:nvSpPr>
      <dsp:spPr>
        <a:xfrm>
          <a:off x="2862994" y="5162729"/>
          <a:ext cx="1470168" cy="1083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Adapt Administrative Systems</a:t>
          </a:r>
        </a:p>
      </dsp:txBody>
      <dsp:txXfrm>
        <a:off x="2862994" y="5162729"/>
        <a:ext cx="1470168" cy="1083467"/>
      </dsp:txXfrm>
    </dsp:sp>
    <dsp:sp modelId="{F747C561-B4D6-4AB9-8678-A83C3A86A0CB}">
      <dsp:nvSpPr>
        <dsp:cNvPr id="0" name=""/>
        <dsp:cNvSpPr/>
      </dsp:nvSpPr>
      <dsp:spPr>
        <a:xfrm>
          <a:off x="1645119" y="102460"/>
          <a:ext cx="6043479" cy="6043479"/>
        </a:xfrm>
        <a:prstGeom prst="circularArrow">
          <a:avLst>
            <a:gd name="adj1" fmla="val 3496"/>
            <a:gd name="adj2" fmla="val 216754"/>
            <a:gd name="adj3" fmla="val 8470311"/>
            <a:gd name="adj4" fmla="val 7813923"/>
            <a:gd name="adj5" fmla="val 4079"/>
          </a:avLst>
        </a:prstGeom>
        <a:solidFill>
          <a:schemeClr val="accent2">
            <a:hueOff val="1799076"/>
            <a:satOff val="-28474"/>
            <a:lumOff val="-45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BD926B-291E-402A-952A-467F6C880797}">
      <dsp:nvSpPr>
        <dsp:cNvPr id="0" name=""/>
        <dsp:cNvSpPr/>
      </dsp:nvSpPr>
      <dsp:spPr>
        <a:xfrm>
          <a:off x="1544861" y="3651246"/>
          <a:ext cx="1083467" cy="1083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Provide Training and TA</a:t>
          </a:r>
        </a:p>
      </dsp:txBody>
      <dsp:txXfrm>
        <a:off x="1544861" y="3651246"/>
        <a:ext cx="1083467" cy="1083467"/>
      </dsp:txXfrm>
    </dsp:sp>
    <dsp:sp modelId="{469E07A0-D634-4346-AD78-61EB44689B23}">
      <dsp:nvSpPr>
        <dsp:cNvPr id="0" name=""/>
        <dsp:cNvSpPr/>
      </dsp:nvSpPr>
      <dsp:spPr>
        <a:xfrm>
          <a:off x="1645119" y="102460"/>
          <a:ext cx="6043479" cy="6043479"/>
        </a:xfrm>
        <a:prstGeom prst="circularArrow">
          <a:avLst>
            <a:gd name="adj1" fmla="val 3496"/>
            <a:gd name="adj2" fmla="val 216754"/>
            <a:gd name="adj3" fmla="val 11235905"/>
            <a:gd name="adj4" fmla="val 10147342"/>
            <a:gd name="adj5" fmla="val 4079"/>
          </a:avLst>
        </a:prstGeom>
        <a:solidFill>
          <a:schemeClr val="accent2">
            <a:hueOff val="2248845"/>
            <a:satOff val="-35593"/>
            <a:lumOff val="-57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8E0BF8-FB4D-44AC-A4C6-C2B289663CF7}">
      <dsp:nvSpPr>
        <dsp:cNvPr id="0" name=""/>
        <dsp:cNvSpPr/>
      </dsp:nvSpPr>
      <dsp:spPr>
        <a:xfrm>
          <a:off x="1544861" y="1513685"/>
          <a:ext cx="1083467" cy="1083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Adapt Front-Line Service Delivery</a:t>
          </a:r>
        </a:p>
      </dsp:txBody>
      <dsp:txXfrm>
        <a:off x="1544861" y="1513685"/>
        <a:ext cx="1083467" cy="1083467"/>
      </dsp:txXfrm>
    </dsp:sp>
    <dsp:sp modelId="{AA0F3D13-D08E-47D5-9AD0-7ECB3CB17DA0}">
      <dsp:nvSpPr>
        <dsp:cNvPr id="0" name=""/>
        <dsp:cNvSpPr/>
      </dsp:nvSpPr>
      <dsp:spPr>
        <a:xfrm>
          <a:off x="1645119" y="102460"/>
          <a:ext cx="6043479" cy="6043479"/>
        </a:xfrm>
        <a:prstGeom prst="circularArrow">
          <a:avLst>
            <a:gd name="adj1" fmla="val 3496"/>
            <a:gd name="adj2" fmla="val 216754"/>
            <a:gd name="adj3" fmla="val 13870311"/>
            <a:gd name="adj4" fmla="val 12912935"/>
            <a:gd name="adj5" fmla="val 4079"/>
          </a:avLst>
        </a:prstGeom>
        <a:solidFill>
          <a:schemeClr val="accent2">
            <a:hueOff val="2698614"/>
            <a:satOff val="-42711"/>
            <a:lumOff val="-68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47F30A-8F77-49A7-86E0-7AC61980C264}">
      <dsp:nvSpPr>
        <dsp:cNvPr id="0" name=""/>
        <dsp:cNvSpPr/>
      </dsp:nvSpPr>
      <dsp:spPr>
        <a:xfrm>
          <a:off x="3056344" y="2202"/>
          <a:ext cx="1083467" cy="1083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rPr>
            <a:t>Evaluate and Adjust</a:t>
          </a:r>
        </a:p>
      </dsp:txBody>
      <dsp:txXfrm>
        <a:off x="3056344" y="2202"/>
        <a:ext cx="1083467" cy="1083467"/>
      </dsp:txXfrm>
    </dsp:sp>
    <dsp:sp modelId="{DFE9548F-7428-4D7C-AC53-FC2022798BFF}">
      <dsp:nvSpPr>
        <dsp:cNvPr id="0" name=""/>
        <dsp:cNvSpPr/>
      </dsp:nvSpPr>
      <dsp:spPr>
        <a:xfrm>
          <a:off x="1645119" y="102460"/>
          <a:ext cx="6043479" cy="6043479"/>
        </a:xfrm>
        <a:prstGeom prst="circularArrow">
          <a:avLst>
            <a:gd name="adj1" fmla="val 3496"/>
            <a:gd name="adj2" fmla="val 216754"/>
            <a:gd name="adj3" fmla="val 16635905"/>
            <a:gd name="adj4" fmla="val 15547342"/>
            <a:gd name="adj5" fmla="val 4079"/>
          </a:avLst>
        </a:prstGeom>
        <a:solidFill>
          <a:schemeClr val="accent2">
            <a:hueOff val="3148383"/>
            <a:satOff val="-49830"/>
            <a:lumOff val="-8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1AB17-ADB7-43CC-B888-F66D1B405EA9}">
      <dsp:nvSpPr>
        <dsp:cNvPr id="0" name=""/>
        <dsp:cNvSpPr/>
      </dsp:nvSpPr>
      <dsp:spPr>
        <a:xfrm>
          <a:off x="4917845" y="2345"/>
          <a:ext cx="1017583" cy="1017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rPr>
            <a:t>Align to Vision</a:t>
          </a:r>
        </a:p>
      </dsp:txBody>
      <dsp:txXfrm>
        <a:off x="4917845" y="2345"/>
        <a:ext cx="1017583" cy="1017583"/>
      </dsp:txXfrm>
    </dsp:sp>
    <dsp:sp modelId="{248B4C91-76EE-4D0F-B9C3-EBC3DAF79A51}">
      <dsp:nvSpPr>
        <dsp:cNvPr id="0" name=""/>
        <dsp:cNvSpPr/>
      </dsp:nvSpPr>
      <dsp:spPr>
        <a:xfrm>
          <a:off x="1586050" y="96572"/>
          <a:ext cx="5674255" cy="5674255"/>
        </a:xfrm>
        <a:prstGeom prst="circularArrow">
          <a:avLst>
            <a:gd name="adj1" fmla="val 3497"/>
            <a:gd name="adj2" fmla="val 216825"/>
            <a:gd name="adj3" fmla="val 19269971"/>
            <a:gd name="adj4" fmla="val 18313204"/>
            <a:gd name="adj5" fmla="val 408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64A830-DBA2-4188-8F27-3AEF541F127C}">
      <dsp:nvSpPr>
        <dsp:cNvPr id="0" name=""/>
        <dsp:cNvSpPr/>
      </dsp:nvSpPr>
      <dsp:spPr>
        <a:xfrm>
          <a:off x="6142046" y="1421449"/>
          <a:ext cx="1407388" cy="1017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Develop Partnerships</a:t>
          </a:r>
        </a:p>
      </dsp:txBody>
      <dsp:txXfrm>
        <a:off x="6142046" y="1421449"/>
        <a:ext cx="1407388" cy="1017583"/>
      </dsp:txXfrm>
    </dsp:sp>
    <dsp:sp modelId="{8A70FF04-D3FF-4130-B48F-BE0D0C1E7570}">
      <dsp:nvSpPr>
        <dsp:cNvPr id="0" name=""/>
        <dsp:cNvSpPr/>
      </dsp:nvSpPr>
      <dsp:spPr>
        <a:xfrm>
          <a:off x="1586050" y="96572"/>
          <a:ext cx="5674255" cy="5674255"/>
        </a:xfrm>
        <a:prstGeom prst="circularArrow">
          <a:avLst>
            <a:gd name="adj1" fmla="val 3497"/>
            <a:gd name="adj2" fmla="val 216825"/>
            <a:gd name="adj3" fmla="val 435610"/>
            <a:gd name="adj4" fmla="val 20947565"/>
            <a:gd name="adj5" fmla="val 4080"/>
          </a:avLst>
        </a:prstGeom>
        <a:solidFill>
          <a:schemeClr val="accent2">
            <a:hueOff val="449769"/>
            <a:satOff val="-7119"/>
            <a:lumOff val="-11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073FD4-A9D8-4F02-98E3-18E2D11859AD}">
      <dsp:nvSpPr>
        <dsp:cNvPr id="0" name=""/>
        <dsp:cNvSpPr/>
      </dsp:nvSpPr>
      <dsp:spPr>
        <a:xfrm>
          <a:off x="6336949" y="3428366"/>
          <a:ext cx="1017583" cy="1017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Map Assets</a:t>
          </a:r>
        </a:p>
      </dsp:txBody>
      <dsp:txXfrm>
        <a:off x="6336949" y="3428366"/>
        <a:ext cx="1017583" cy="1017583"/>
      </dsp:txXfrm>
    </dsp:sp>
    <dsp:sp modelId="{A83C9013-6652-4185-8B7D-4FBA13A2BAE0}">
      <dsp:nvSpPr>
        <dsp:cNvPr id="0" name=""/>
        <dsp:cNvSpPr/>
      </dsp:nvSpPr>
      <dsp:spPr>
        <a:xfrm>
          <a:off x="1586050" y="96572"/>
          <a:ext cx="5674255" cy="5674255"/>
        </a:xfrm>
        <a:prstGeom prst="circularArrow">
          <a:avLst>
            <a:gd name="adj1" fmla="val 3497"/>
            <a:gd name="adj2" fmla="val 216825"/>
            <a:gd name="adj3" fmla="val 3069971"/>
            <a:gd name="adj4" fmla="val 2113204"/>
            <a:gd name="adj5" fmla="val 4080"/>
          </a:avLst>
        </a:prstGeom>
        <a:solidFill>
          <a:schemeClr val="accent2">
            <a:hueOff val="899538"/>
            <a:satOff val="-14237"/>
            <a:lumOff val="-22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E79076-6004-4981-9E28-620B3C2E47B2}">
      <dsp:nvSpPr>
        <dsp:cNvPr id="0" name=""/>
        <dsp:cNvSpPr/>
      </dsp:nvSpPr>
      <dsp:spPr>
        <a:xfrm>
          <a:off x="4917845" y="4847471"/>
          <a:ext cx="1017583" cy="1017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Integrate Assets</a:t>
          </a:r>
        </a:p>
      </dsp:txBody>
      <dsp:txXfrm>
        <a:off x="4917845" y="4847471"/>
        <a:ext cx="1017583" cy="1017583"/>
      </dsp:txXfrm>
    </dsp:sp>
    <dsp:sp modelId="{C9279E71-2673-41D3-9309-E0457F91D5B8}">
      <dsp:nvSpPr>
        <dsp:cNvPr id="0" name=""/>
        <dsp:cNvSpPr/>
      </dsp:nvSpPr>
      <dsp:spPr>
        <a:xfrm>
          <a:off x="1586050" y="96572"/>
          <a:ext cx="5674255" cy="5674255"/>
        </a:xfrm>
        <a:prstGeom prst="circularArrow">
          <a:avLst>
            <a:gd name="adj1" fmla="val 3497"/>
            <a:gd name="adj2" fmla="val 216825"/>
            <a:gd name="adj3" fmla="val 5504222"/>
            <a:gd name="adj4" fmla="val 4747565"/>
            <a:gd name="adj5" fmla="val 4080"/>
          </a:avLst>
        </a:prstGeom>
        <a:solidFill>
          <a:schemeClr val="accent2">
            <a:hueOff val="1349307"/>
            <a:satOff val="-21356"/>
            <a:lumOff val="-34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A10316-1404-4303-ABC9-9EB789A10DD2}">
      <dsp:nvSpPr>
        <dsp:cNvPr id="0" name=""/>
        <dsp:cNvSpPr/>
      </dsp:nvSpPr>
      <dsp:spPr>
        <a:xfrm>
          <a:off x="2660785" y="4847471"/>
          <a:ext cx="1517867" cy="1017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Adapt Administrative Systems</a:t>
          </a:r>
        </a:p>
      </dsp:txBody>
      <dsp:txXfrm>
        <a:off x="2660785" y="4847471"/>
        <a:ext cx="1517867" cy="1017583"/>
      </dsp:txXfrm>
    </dsp:sp>
    <dsp:sp modelId="{F747C561-B4D6-4AB9-8678-A83C3A86A0CB}">
      <dsp:nvSpPr>
        <dsp:cNvPr id="0" name=""/>
        <dsp:cNvSpPr/>
      </dsp:nvSpPr>
      <dsp:spPr>
        <a:xfrm>
          <a:off x="1586050" y="96572"/>
          <a:ext cx="5674255" cy="5674255"/>
        </a:xfrm>
        <a:prstGeom prst="circularArrow">
          <a:avLst>
            <a:gd name="adj1" fmla="val 3497"/>
            <a:gd name="adj2" fmla="val 216825"/>
            <a:gd name="adj3" fmla="val 8469971"/>
            <a:gd name="adj4" fmla="val 7933825"/>
            <a:gd name="adj5" fmla="val 4080"/>
          </a:avLst>
        </a:prstGeom>
        <a:solidFill>
          <a:schemeClr val="accent2">
            <a:hueOff val="1799076"/>
            <a:satOff val="-28474"/>
            <a:lumOff val="-45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BD926B-291E-402A-952A-467F6C880797}">
      <dsp:nvSpPr>
        <dsp:cNvPr id="0" name=""/>
        <dsp:cNvSpPr/>
      </dsp:nvSpPr>
      <dsp:spPr>
        <a:xfrm>
          <a:off x="1491823" y="3428366"/>
          <a:ext cx="1017583" cy="1017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Provide Training and TA</a:t>
          </a:r>
        </a:p>
      </dsp:txBody>
      <dsp:txXfrm>
        <a:off x="1491823" y="3428366"/>
        <a:ext cx="1017583" cy="1017583"/>
      </dsp:txXfrm>
    </dsp:sp>
    <dsp:sp modelId="{469E07A0-D634-4346-AD78-61EB44689B23}">
      <dsp:nvSpPr>
        <dsp:cNvPr id="0" name=""/>
        <dsp:cNvSpPr/>
      </dsp:nvSpPr>
      <dsp:spPr>
        <a:xfrm>
          <a:off x="1586050" y="96572"/>
          <a:ext cx="5674255" cy="5674255"/>
        </a:xfrm>
        <a:prstGeom prst="circularArrow">
          <a:avLst>
            <a:gd name="adj1" fmla="val 3497"/>
            <a:gd name="adj2" fmla="val 216825"/>
            <a:gd name="adj3" fmla="val 11235610"/>
            <a:gd name="adj4" fmla="val 10147565"/>
            <a:gd name="adj5" fmla="val 4080"/>
          </a:avLst>
        </a:prstGeom>
        <a:solidFill>
          <a:schemeClr val="accent2">
            <a:hueOff val="2248845"/>
            <a:satOff val="-35593"/>
            <a:lumOff val="-57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8E0BF8-FB4D-44AC-A4C6-C2B289663CF7}">
      <dsp:nvSpPr>
        <dsp:cNvPr id="0" name=""/>
        <dsp:cNvSpPr/>
      </dsp:nvSpPr>
      <dsp:spPr>
        <a:xfrm>
          <a:off x="1491823" y="1421449"/>
          <a:ext cx="1017583" cy="1017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Adapt Front-Line Service Delivery</a:t>
          </a:r>
        </a:p>
      </dsp:txBody>
      <dsp:txXfrm>
        <a:off x="1491823" y="1421449"/>
        <a:ext cx="1017583" cy="1017583"/>
      </dsp:txXfrm>
    </dsp:sp>
    <dsp:sp modelId="{AA0F3D13-D08E-47D5-9AD0-7ECB3CB17DA0}">
      <dsp:nvSpPr>
        <dsp:cNvPr id="0" name=""/>
        <dsp:cNvSpPr/>
      </dsp:nvSpPr>
      <dsp:spPr>
        <a:xfrm>
          <a:off x="1586050" y="96572"/>
          <a:ext cx="5674255" cy="5674255"/>
        </a:xfrm>
        <a:prstGeom prst="circularArrow">
          <a:avLst>
            <a:gd name="adj1" fmla="val 3497"/>
            <a:gd name="adj2" fmla="val 216825"/>
            <a:gd name="adj3" fmla="val 13869971"/>
            <a:gd name="adj4" fmla="val 12913204"/>
            <a:gd name="adj5" fmla="val 4080"/>
          </a:avLst>
        </a:prstGeom>
        <a:solidFill>
          <a:schemeClr val="accent2">
            <a:hueOff val="2698614"/>
            <a:satOff val="-42711"/>
            <a:lumOff val="-68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47F30A-8F77-49A7-86E0-7AC61980C264}">
      <dsp:nvSpPr>
        <dsp:cNvPr id="0" name=""/>
        <dsp:cNvSpPr/>
      </dsp:nvSpPr>
      <dsp:spPr>
        <a:xfrm>
          <a:off x="2910928" y="2345"/>
          <a:ext cx="1017583" cy="1017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rPr>
            <a:t>Evaluate and Adjust</a:t>
          </a:r>
        </a:p>
      </dsp:txBody>
      <dsp:txXfrm>
        <a:off x="2910928" y="2345"/>
        <a:ext cx="1017583" cy="1017583"/>
      </dsp:txXfrm>
    </dsp:sp>
    <dsp:sp modelId="{DFE9548F-7428-4D7C-AC53-FC2022798BFF}">
      <dsp:nvSpPr>
        <dsp:cNvPr id="0" name=""/>
        <dsp:cNvSpPr/>
      </dsp:nvSpPr>
      <dsp:spPr>
        <a:xfrm>
          <a:off x="1586050" y="96572"/>
          <a:ext cx="5674255" cy="5674255"/>
        </a:xfrm>
        <a:prstGeom prst="circularArrow">
          <a:avLst>
            <a:gd name="adj1" fmla="val 3497"/>
            <a:gd name="adj2" fmla="val 216825"/>
            <a:gd name="adj3" fmla="val 16635610"/>
            <a:gd name="adj4" fmla="val 15547565"/>
            <a:gd name="adj5" fmla="val 4080"/>
          </a:avLst>
        </a:prstGeom>
        <a:solidFill>
          <a:schemeClr val="accent2">
            <a:hueOff val="3148383"/>
            <a:satOff val="-49830"/>
            <a:lumOff val="-8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330332F-1A1A-2140-AC8A-CCC2097FA316}" type="datetimeFigureOut">
              <a:rPr lang="en-US" smtClean="0"/>
              <a:t>3/21/2016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8C48CA7-19CA-7247-A070-83D7ACCF3FB9}" type="slidenum">
              <a:rPr lang="en-US" smtClean="0"/>
              <a:t>‹#›</a:t>
            </a:fld>
            <a:endParaRPr lang="en-US"/>
          </a:p>
        </p:txBody>
      </p:sp>
    </p:spTree>
    <p:extLst>
      <p:ext uri="{BB962C8B-B14F-4D97-AF65-F5344CB8AC3E}">
        <p14:creationId xmlns:p14="http://schemas.microsoft.com/office/powerpoint/2010/main" val="19295043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7E0071-00F4-4E10-9D54-AF8D99A8A3A0}" type="datetimeFigureOut">
              <a:rPr lang="en-US" smtClean="0"/>
              <a:pPr/>
              <a:t>3/21/2016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7C97589-81B3-48A3-8226-3514F3374294}" type="slidenum">
              <a:rPr lang="en-US" smtClean="0"/>
              <a:pPr/>
              <a:t>‹#›</a:t>
            </a:fld>
            <a:endParaRPr lang="en-US"/>
          </a:p>
        </p:txBody>
      </p:sp>
    </p:spTree>
    <p:extLst>
      <p:ext uri="{BB962C8B-B14F-4D97-AF65-F5344CB8AC3E}">
        <p14:creationId xmlns:p14="http://schemas.microsoft.com/office/powerpoint/2010/main" val="12596851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C97589-81B3-48A3-8226-3514F3374294}" type="slidenum">
              <a:rPr lang="en-US" smtClean="0"/>
              <a:pPr/>
              <a:t>1</a:t>
            </a:fld>
            <a:endParaRPr lang="en-US"/>
          </a:p>
        </p:txBody>
      </p:sp>
    </p:spTree>
    <p:extLst>
      <p:ext uri="{BB962C8B-B14F-4D97-AF65-F5344CB8AC3E}">
        <p14:creationId xmlns:p14="http://schemas.microsoft.com/office/powerpoint/2010/main" val="746560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eaLnBrk="1" hangingPunct="1"/>
            <a:fld id="{46E1CC75-15AF-429C-898E-936F789442C6}" type="slidenum">
              <a:rPr lang="en-US" altLang="en-US" sz="1200">
                <a:solidFill>
                  <a:srgbClr val="000000"/>
                </a:solidFill>
              </a:rPr>
              <a:pPr eaLnBrk="1" hangingPunct="1"/>
              <a:t>11</a:t>
            </a:fld>
            <a:endParaRPr lang="en-US" altLang="en-US" sz="1200">
              <a:solidFill>
                <a:srgbClr val="000000"/>
              </a:solidFill>
            </a:endParaRPr>
          </a:p>
        </p:txBody>
      </p:sp>
    </p:spTree>
    <p:extLst>
      <p:ext uri="{BB962C8B-B14F-4D97-AF65-F5344CB8AC3E}">
        <p14:creationId xmlns:p14="http://schemas.microsoft.com/office/powerpoint/2010/main" val="548478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eaLnBrk="1" hangingPunct="1"/>
            <a:fld id="{732F575F-598B-4E4A-95ED-37BF59148D70}" type="slidenum">
              <a:rPr lang="en-US" altLang="en-US" sz="1200">
                <a:solidFill>
                  <a:srgbClr val="000000"/>
                </a:solidFill>
              </a:rPr>
              <a:pPr eaLnBrk="1" hangingPunct="1"/>
              <a:t>12</a:t>
            </a:fld>
            <a:endParaRPr lang="en-US" altLang="en-US" sz="1200">
              <a:solidFill>
                <a:srgbClr val="000000"/>
              </a:solidFill>
            </a:endParaRPr>
          </a:p>
        </p:txBody>
      </p:sp>
    </p:spTree>
    <p:extLst>
      <p:ext uri="{BB962C8B-B14F-4D97-AF65-F5344CB8AC3E}">
        <p14:creationId xmlns:p14="http://schemas.microsoft.com/office/powerpoint/2010/main" val="178309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eaLnBrk="1" hangingPunct="1"/>
            <a:fld id="{505E17BF-334E-4567-9FB8-043A2F482FAF}" type="slidenum">
              <a:rPr lang="en-US" altLang="en-US" sz="1200">
                <a:solidFill>
                  <a:srgbClr val="000000"/>
                </a:solidFill>
              </a:rPr>
              <a:pPr eaLnBrk="1" hangingPunct="1"/>
              <a:t>14</a:t>
            </a:fld>
            <a:endParaRPr lang="en-US" altLang="en-US" sz="1200">
              <a:solidFill>
                <a:srgbClr val="000000"/>
              </a:solidFill>
            </a:endParaRPr>
          </a:p>
        </p:txBody>
      </p:sp>
    </p:spTree>
    <p:extLst>
      <p:ext uri="{BB962C8B-B14F-4D97-AF65-F5344CB8AC3E}">
        <p14:creationId xmlns:p14="http://schemas.microsoft.com/office/powerpoint/2010/main" val="1791726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eaLnBrk="1" hangingPunct="1"/>
            <a:fld id="{F3F57808-52C6-4863-BB77-199A1041D387}" type="slidenum">
              <a:rPr lang="en-US" altLang="en-US" sz="1200">
                <a:solidFill>
                  <a:srgbClr val="000000"/>
                </a:solidFill>
              </a:rPr>
              <a:pPr eaLnBrk="1" hangingPunct="1"/>
              <a:t>15</a:t>
            </a:fld>
            <a:endParaRPr lang="en-US" altLang="en-US" sz="1200">
              <a:solidFill>
                <a:srgbClr val="000000"/>
              </a:solidFill>
            </a:endParaRPr>
          </a:p>
        </p:txBody>
      </p:sp>
    </p:spTree>
    <p:extLst>
      <p:ext uri="{BB962C8B-B14F-4D97-AF65-F5344CB8AC3E}">
        <p14:creationId xmlns:p14="http://schemas.microsoft.com/office/powerpoint/2010/main" val="3768192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eaLnBrk="1" hangingPunct="1"/>
            <a:fld id="{4BC2BA77-575D-411D-99FD-05C7DF5540FE}" type="slidenum">
              <a:rPr lang="en-US" altLang="en-US" sz="1200">
                <a:solidFill>
                  <a:srgbClr val="000000"/>
                </a:solidFill>
              </a:rPr>
              <a:pPr eaLnBrk="1" hangingPunct="1"/>
              <a:t>17</a:t>
            </a:fld>
            <a:endParaRPr lang="en-US" altLang="en-US" sz="1200">
              <a:solidFill>
                <a:srgbClr val="000000"/>
              </a:solidFill>
            </a:endParaRPr>
          </a:p>
        </p:txBody>
      </p:sp>
    </p:spTree>
    <p:extLst>
      <p:ext uri="{BB962C8B-B14F-4D97-AF65-F5344CB8AC3E}">
        <p14:creationId xmlns:p14="http://schemas.microsoft.com/office/powerpoint/2010/main" val="2181190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eaLnBrk="1" hangingPunct="1"/>
            <a:fld id="{05466A69-DA07-4E11-BEB8-F491F651AD27}" type="slidenum">
              <a:rPr lang="en-US" altLang="en-US" sz="1200">
                <a:solidFill>
                  <a:srgbClr val="000000"/>
                </a:solidFill>
              </a:rPr>
              <a:pPr eaLnBrk="1" hangingPunct="1"/>
              <a:t>23</a:t>
            </a:fld>
            <a:endParaRPr lang="en-US" altLang="en-US" sz="1200">
              <a:solidFill>
                <a:srgbClr val="000000"/>
              </a:solidFill>
            </a:endParaRPr>
          </a:p>
        </p:txBody>
      </p:sp>
    </p:spTree>
    <p:extLst>
      <p:ext uri="{BB962C8B-B14F-4D97-AF65-F5344CB8AC3E}">
        <p14:creationId xmlns:p14="http://schemas.microsoft.com/office/powerpoint/2010/main" val="2605179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eaLnBrk="1" hangingPunct="1"/>
            <a:fld id="{F7B14EBC-42A5-4143-9E04-1831D8979449}" type="slidenum">
              <a:rPr lang="en-US" altLang="en-US" sz="1200">
                <a:solidFill>
                  <a:srgbClr val="000000"/>
                </a:solidFill>
              </a:rPr>
              <a:pPr eaLnBrk="1" hangingPunct="1"/>
              <a:t>24</a:t>
            </a:fld>
            <a:endParaRPr lang="en-US" altLang="en-US" sz="1200">
              <a:solidFill>
                <a:srgbClr val="000000"/>
              </a:solidFill>
            </a:endParaRPr>
          </a:p>
        </p:txBody>
      </p:sp>
    </p:spTree>
    <p:extLst>
      <p:ext uri="{BB962C8B-B14F-4D97-AF65-F5344CB8AC3E}">
        <p14:creationId xmlns:p14="http://schemas.microsoft.com/office/powerpoint/2010/main" val="2012502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eaLnBrk="1" hangingPunct="1"/>
            <a:fld id="{6FBFC001-B359-4C73-AE16-16F91914DC04}" type="slidenum">
              <a:rPr lang="en-US" altLang="en-US" sz="1200">
                <a:solidFill>
                  <a:srgbClr val="000000"/>
                </a:solidFill>
              </a:rPr>
              <a:pPr eaLnBrk="1" hangingPunct="1"/>
              <a:t>25</a:t>
            </a:fld>
            <a:endParaRPr lang="en-US" altLang="en-US" sz="1200">
              <a:solidFill>
                <a:srgbClr val="000000"/>
              </a:solidFill>
            </a:endParaRPr>
          </a:p>
        </p:txBody>
      </p:sp>
    </p:spTree>
    <p:extLst>
      <p:ext uri="{BB962C8B-B14F-4D97-AF65-F5344CB8AC3E}">
        <p14:creationId xmlns:p14="http://schemas.microsoft.com/office/powerpoint/2010/main" val="1594350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eaLnBrk="1" hangingPunct="1"/>
            <a:fld id="{B89F4269-817C-4F71-80A7-F5DF0DE6E34C}" type="slidenum">
              <a:rPr lang="en-US" altLang="en-US" sz="1200">
                <a:solidFill>
                  <a:srgbClr val="000000"/>
                </a:solidFill>
              </a:rPr>
              <a:pPr eaLnBrk="1" hangingPunct="1"/>
              <a:t>26</a:t>
            </a:fld>
            <a:endParaRPr lang="en-US" altLang="en-US" sz="1200">
              <a:solidFill>
                <a:srgbClr val="000000"/>
              </a:solidFill>
            </a:endParaRPr>
          </a:p>
        </p:txBody>
      </p:sp>
    </p:spTree>
    <p:extLst>
      <p:ext uri="{BB962C8B-B14F-4D97-AF65-F5344CB8AC3E}">
        <p14:creationId xmlns:p14="http://schemas.microsoft.com/office/powerpoint/2010/main" val="2732410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eaLnBrk="1" hangingPunct="1"/>
            <a:fld id="{4FAA9FD9-4FA7-4F08-A2B7-A6A6750BFEE2}" type="slidenum">
              <a:rPr lang="en-US" altLang="en-US" sz="1200">
                <a:solidFill>
                  <a:srgbClr val="000000"/>
                </a:solidFill>
              </a:rPr>
              <a:pPr eaLnBrk="1" hangingPunct="1"/>
              <a:t>27</a:t>
            </a:fld>
            <a:endParaRPr lang="en-US" altLang="en-US" sz="1200">
              <a:solidFill>
                <a:srgbClr val="000000"/>
              </a:solidFill>
            </a:endParaRPr>
          </a:p>
        </p:txBody>
      </p:sp>
    </p:spTree>
    <p:extLst>
      <p:ext uri="{BB962C8B-B14F-4D97-AF65-F5344CB8AC3E}">
        <p14:creationId xmlns:p14="http://schemas.microsoft.com/office/powerpoint/2010/main" val="79078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Shape 87"/>
          <p:cNvSpPr txBox="1">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buClr>
                <a:srgbClr val="000000"/>
              </a:buClr>
              <a:buSzPct val="92000"/>
            </a:pPr>
            <a:endParaRPr lang="en-US" altLang="en-US" dirty="0">
              <a:solidFill>
                <a:srgbClr val="000000"/>
              </a:solidFill>
            </a:endParaRPr>
          </a:p>
        </p:txBody>
      </p:sp>
      <p:sp>
        <p:nvSpPr>
          <p:cNvPr id="8195" name="Shape 88"/>
          <p:cNvSpPr>
            <a:spLocks noGrp="1" noRot="1" noChangeAspect="1" noTextEdit="1"/>
          </p:cNvSpPr>
          <p:nvPr>
            <p:ph type="sldImg" idx="2"/>
          </p:nvPr>
        </p:nvSpPr>
        <p:spPr>
          <a:xfrm>
            <a:off x="1181100" y="696913"/>
            <a:ext cx="4648200" cy="3486150"/>
          </a:xfrm>
          <a:noFill/>
          <a:ln w="9525">
            <a:headEnd/>
            <a:tailEnd/>
          </a:ln>
        </p:spPr>
      </p:sp>
    </p:spTree>
    <p:extLst>
      <p:ext uri="{BB962C8B-B14F-4D97-AF65-F5344CB8AC3E}">
        <p14:creationId xmlns:p14="http://schemas.microsoft.com/office/powerpoint/2010/main" val="3959669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eaLnBrk="1" hangingPunct="1"/>
            <a:fld id="{DD51900E-5DF4-4BCA-9D41-70D9DEC3CFCF}" type="slidenum">
              <a:rPr lang="en-US" altLang="en-US" sz="1200">
                <a:solidFill>
                  <a:srgbClr val="000000"/>
                </a:solidFill>
              </a:rPr>
              <a:pPr eaLnBrk="1" hangingPunct="1"/>
              <a:t>28</a:t>
            </a:fld>
            <a:endParaRPr lang="en-US" altLang="en-US" sz="1200">
              <a:solidFill>
                <a:srgbClr val="000000"/>
              </a:solidFill>
            </a:endParaRPr>
          </a:p>
        </p:txBody>
      </p:sp>
    </p:spTree>
    <p:extLst>
      <p:ext uri="{BB962C8B-B14F-4D97-AF65-F5344CB8AC3E}">
        <p14:creationId xmlns:p14="http://schemas.microsoft.com/office/powerpoint/2010/main" val="1484351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901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eaLnBrk="1" hangingPunct="1"/>
            <a:fld id="{58AFEFCB-6D38-4899-8AA0-575C406DBD10}" type="slidenum">
              <a:rPr lang="en-US" altLang="en-US" sz="1200">
                <a:solidFill>
                  <a:srgbClr val="000000"/>
                </a:solidFill>
              </a:rPr>
              <a:pPr eaLnBrk="1" hangingPunct="1"/>
              <a:t>30</a:t>
            </a:fld>
            <a:endParaRPr lang="en-US" altLang="en-US" sz="1200">
              <a:solidFill>
                <a:srgbClr val="000000"/>
              </a:solidFill>
            </a:endParaRPr>
          </a:p>
        </p:txBody>
      </p:sp>
    </p:spTree>
    <p:extLst>
      <p:ext uri="{BB962C8B-B14F-4D97-AF65-F5344CB8AC3E}">
        <p14:creationId xmlns:p14="http://schemas.microsoft.com/office/powerpoint/2010/main" val="2445617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eaLnBrk="1" hangingPunct="1"/>
            <a:fld id="{0CFCE201-E5DA-46BB-A996-809B96F8AEA2}" type="slidenum">
              <a:rPr lang="en-US" altLang="en-US" sz="1200">
                <a:solidFill>
                  <a:srgbClr val="000000"/>
                </a:solidFill>
              </a:rPr>
              <a:pPr eaLnBrk="1" hangingPunct="1"/>
              <a:t>31</a:t>
            </a:fld>
            <a:endParaRPr lang="en-US" altLang="en-US" sz="1200">
              <a:solidFill>
                <a:srgbClr val="000000"/>
              </a:solidFill>
            </a:endParaRPr>
          </a:p>
        </p:txBody>
      </p:sp>
    </p:spTree>
    <p:extLst>
      <p:ext uri="{BB962C8B-B14F-4D97-AF65-F5344CB8AC3E}">
        <p14:creationId xmlns:p14="http://schemas.microsoft.com/office/powerpoint/2010/main" val="1377233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solidFill>
                  <a:prstClr val="black"/>
                </a:solidFill>
                <a:latin typeface="Calibri"/>
              </a:rPr>
              <a:pPr/>
              <a:t>32</a:t>
            </a:fld>
            <a:endParaRPr lang="en-US" dirty="0">
              <a:solidFill>
                <a:prstClr val="black"/>
              </a:solidFill>
              <a:latin typeface="Calibri"/>
            </a:endParaRPr>
          </a:p>
        </p:txBody>
      </p:sp>
    </p:spTree>
    <p:extLst>
      <p:ext uri="{BB962C8B-B14F-4D97-AF65-F5344CB8AC3E}">
        <p14:creationId xmlns:p14="http://schemas.microsoft.com/office/powerpoint/2010/main" val="1756673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Shape 87"/>
          <p:cNvSpPr txBox="1">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buClr>
                <a:srgbClr val="000000"/>
              </a:buClr>
              <a:buSzPct val="92000"/>
            </a:pPr>
            <a:endParaRPr lang="en-US" altLang="en-US" dirty="0">
              <a:solidFill>
                <a:srgbClr val="000000"/>
              </a:solidFill>
            </a:endParaRPr>
          </a:p>
        </p:txBody>
      </p:sp>
      <p:sp>
        <p:nvSpPr>
          <p:cNvPr id="8195" name="Shape 88"/>
          <p:cNvSpPr>
            <a:spLocks noGrp="1" noRot="1" noChangeAspect="1" noTextEdit="1"/>
          </p:cNvSpPr>
          <p:nvPr>
            <p:ph type="sldImg" idx="2"/>
          </p:nvPr>
        </p:nvSpPr>
        <p:spPr>
          <a:xfrm>
            <a:off x="1181100" y="696913"/>
            <a:ext cx="4648200" cy="3486150"/>
          </a:xfrm>
          <a:noFill/>
          <a:ln w="9525">
            <a:headEnd/>
            <a:tailEnd/>
          </a:ln>
        </p:spPr>
      </p:sp>
    </p:spTree>
    <p:extLst>
      <p:ext uri="{BB962C8B-B14F-4D97-AF65-F5344CB8AC3E}">
        <p14:creationId xmlns:p14="http://schemas.microsoft.com/office/powerpoint/2010/main" val="1852519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1A7B5D0-D19A-4DE3-9B28-07C56D773F06}" type="slidenum">
              <a:rPr lang="en-US" smtClean="0"/>
              <a:pPr/>
              <a:t>34</a:t>
            </a:fld>
            <a:endParaRPr lang="en-US" dirty="0"/>
          </a:p>
        </p:txBody>
      </p:sp>
    </p:spTree>
    <p:extLst>
      <p:ext uri="{BB962C8B-B14F-4D97-AF65-F5344CB8AC3E}">
        <p14:creationId xmlns:p14="http://schemas.microsoft.com/office/powerpoint/2010/main" val="588417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1A7B5D0-D19A-4DE3-9B28-07C56D773F06}"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334066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1A7B5D0-D19A-4DE3-9B28-07C56D773F06}" type="slidenum">
              <a:rPr lang="en-US" smtClean="0"/>
              <a:pPr/>
              <a:t>36</a:t>
            </a:fld>
            <a:endParaRPr lang="en-US" dirty="0"/>
          </a:p>
        </p:txBody>
      </p:sp>
    </p:spTree>
    <p:extLst>
      <p:ext uri="{BB962C8B-B14F-4D97-AF65-F5344CB8AC3E}">
        <p14:creationId xmlns:p14="http://schemas.microsoft.com/office/powerpoint/2010/main" val="89295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A1A7B5D0-D19A-4DE3-9B28-07C56D773F06}" type="slidenum">
              <a:rPr lang="en-US" smtClean="0"/>
              <a:pPr/>
              <a:t>37</a:t>
            </a:fld>
            <a:endParaRPr lang="en-US" dirty="0"/>
          </a:p>
        </p:txBody>
      </p:sp>
    </p:spTree>
    <p:extLst>
      <p:ext uri="{BB962C8B-B14F-4D97-AF65-F5344CB8AC3E}">
        <p14:creationId xmlns:p14="http://schemas.microsoft.com/office/powerpoint/2010/main" val="15063085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1A7B5D0-D19A-4DE3-9B28-07C56D773F06}" type="slidenum">
              <a:rPr lang="en-US" smtClean="0"/>
              <a:pPr/>
              <a:t>38</a:t>
            </a:fld>
            <a:endParaRPr lang="en-US" dirty="0"/>
          </a:p>
        </p:txBody>
      </p:sp>
    </p:spTree>
    <p:extLst>
      <p:ext uri="{BB962C8B-B14F-4D97-AF65-F5344CB8AC3E}">
        <p14:creationId xmlns:p14="http://schemas.microsoft.com/office/powerpoint/2010/main" val="3931825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eaLnBrk="1" hangingPunct="1"/>
            <a:fld id="{6CB555A6-5493-477C-85BD-79820D99803F}" type="slidenum">
              <a:rPr lang="en-US" altLang="en-US" sz="1200">
                <a:solidFill>
                  <a:srgbClr val="000000"/>
                </a:solidFill>
              </a:rPr>
              <a:pPr eaLnBrk="1" hangingPunct="1"/>
              <a:t>3</a:t>
            </a:fld>
            <a:endParaRPr lang="en-US" altLang="en-US" sz="1200">
              <a:solidFill>
                <a:srgbClr val="000000"/>
              </a:solidFill>
            </a:endParaRPr>
          </a:p>
        </p:txBody>
      </p:sp>
    </p:spTree>
    <p:extLst>
      <p:ext uri="{BB962C8B-B14F-4D97-AF65-F5344CB8AC3E}">
        <p14:creationId xmlns:p14="http://schemas.microsoft.com/office/powerpoint/2010/main" val="36277114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1A7B5D0-D19A-4DE3-9B28-07C56D773F06}" type="slidenum">
              <a:rPr lang="en-US" smtClean="0"/>
              <a:pPr/>
              <a:t>39</a:t>
            </a:fld>
            <a:endParaRPr lang="en-US" dirty="0"/>
          </a:p>
        </p:txBody>
      </p:sp>
    </p:spTree>
    <p:extLst>
      <p:ext uri="{BB962C8B-B14F-4D97-AF65-F5344CB8AC3E}">
        <p14:creationId xmlns:p14="http://schemas.microsoft.com/office/powerpoint/2010/main" val="2813817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1A7B5D0-D19A-4DE3-9B28-07C56D773F06}"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7072633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3830148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1A7B5D0-D19A-4DE3-9B28-07C56D773F06}" type="slidenum">
              <a:rPr lang="en-US" smtClean="0"/>
              <a:pPr/>
              <a:t>42</a:t>
            </a:fld>
            <a:endParaRPr lang="en-US" dirty="0"/>
          </a:p>
        </p:txBody>
      </p:sp>
    </p:spTree>
    <p:extLst>
      <p:ext uri="{BB962C8B-B14F-4D97-AF65-F5344CB8AC3E}">
        <p14:creationId xmlns:p14="http://schemas.microsoft.com/office/powerpoint/2010/main" val="27370778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376798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1A7B5D0-D19A-4DE3-9B28-07C56D773F06}" type="slidenum">
              <a:rPr lang="en-US" smtClean="0"/>
              <a:pPr/>
              <a:t>44</a:t>
            </a:fld>
            <a:endParaRPr lang="en-US" dirty="0"/>
          </a:p>
        </p:txBody>
      </p:sp>
    </p:spTree>
    <p:extLst>
      <p:ext uri="{BB962C8B-B14F-4D97-AF65-F5344CB8AC3E}">
        <p14:creationId xmlns:p14="http://schemas.microsoft.com/office/powerpoint/2010/main" val="33280764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1A7B5D0-D19A-4DE3-9B28-07C56D773F06}" type="slidenum">
              <a:rPr lang="en-US" smtClean="0"/>
              <a:pPr/>
              <a:t>45</a:t>
            </a:fld>
            <a:endParaRPr lang="en-US" dirty="0"/>
          </a:p>
        </p:txBody>
      </p:sp>
    </p:spTree>
    <p:extLst>
      <p:ext uri="{BB962C8B-B14F-4D97-AF65-F5344CB8AC3E}">
        <p14:creationId xmlns:p14="http://schemas.microsoft.com/office/powerpoint/2010/main" val="549254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1A7B5D0-D19A-4DE3-9B28-07C56D773F06}" type="slidenum">
              <a:rPr lang="en-US" smtClean="0"/>
              <a:pPr/>
              <a:t>46</a:t>
            </a:fld>
            <a:endParaRPr lang="en-US" dirty="0"/>
          </a:p>
        </p:txBody>
      </p:sp>
    </p:spTree>
    <p:extLst>
      <p:ext uri="{BB962C8B-B14F-4D97-AF65-F5344CB8AC3E}">
        <p14:creationId xmlns:p14="http://schemas.microsoft.com/office/powerpoint/2010/main" val="11159043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1A7B5D0-D19A-4DE3-9B28-07C56D773F06}" type="slidenum">
              <a:rPr lang="en-US" smtClean="0"/>
              <a:pPr/>
              <a:t>47</a:t>
            </a:fld>
            <a:endParaRPr lang="en-US" dirty="0"/>
          </a:p>
        </p:txBody>
      </p:sp>
    </p:spTree>
    <p:extLst>
      <p:ext uri="{BB962C8B-B14F-4D97-AF65-F5344CB8AC3E}">
        <p14:creationId xmlns:p14="http://schemas.microsoft.com/office/powerpoint/2010/main" val="32980154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1A7B5D0-D19A-4DE3-9B28-07C56D773F06}" type="slidenum">
              <a:rPr lang="en-US" smtClean="0"/>
              <a:pPr/>
              <a:t>48</a:t>
            </a:fld>
            <a:endParaRPr lang="en-US" dirty="0"/>
          </a:p>
        </p:txBody>
      </p:sp>
    </p:spTree>
    <p:extLst>
      <p:ext uri="{BB962C8B-B14F-4D97-AF65-F5344CB8AC3E}">
        <p14:creationId xmlns:p14="http://schemas.microsoft.com/office/powerpoint/2010/main" val="360513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eaLnBrk="1" hangingPunct="1"/>
            <a:fld id="{6CB555A6-5493-477C-85BD-79820D99803F}" type="slidenum">
              <a:rPr lang="en-US" altLang="en-US" sz="1200">
                <a:solidFill>
                  <a:srgbClr val="000000"/>
                </a:solidFill>
              </a:rPr>
              <a:pPr eaLnBrk="1" hangingPunct="1"/>
              <a:t>4</a:t>
            </a:fld>
            <a:endParaRPr lang="en-US" altLang="en-US" sz="1200">
              <a:solidFill>
                <a:srgbClr val="000000"/>
              </a:solidFill>
            </a:endParaRPr>
          </a:p>
        </p:txBody>
      </p:sp>
    </p:spTree>
    <p:extLst>
      <p:ext uri="{BB962C8B-B14F-4D97-AF65-F5344CB8AC3E}">
        <p14:creationId xmlns:p14="http://schemas.microsoft.com/office/powerpoint/2010/main" val="36277114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A1A7B5D0-D19A-4DE3-9B28-07C56D773F06}" type="slidenum">
              <a:rPr lang="en-US" smtClean="0"/>
              <a:pPr/>
              <a:t>49</a:t>
            </a:fld>
            <a:endParaRPr lang="en-US" dirty="0"/>
          </a:p>
        </p:txBody>
      </p:sp>
    </p:spTree>
    <p:extLst>
      <p:ext uri="{BB962C8B-B14F-4D97-AF65-F5344CB8AC3E}">
        <p14:creationId xmlns:p14="http://schemas.microsoft.com/office/powerpoint/2010/main" val="20737364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1A7B5D0-D19A-4DE3-9B28-07C56D773F06}" type="slidenum">
              <a:rPr lang="en-US" smtClean="0"/>
              <a:pPr/>
              <a:t>50</a:t>
            </a:fld>
            <a:endParaRPr lang="en-US" dirty="0"/>
          </a:p>
        </p:txBody>
      </p:sp>
    </p:spTree>
    <p:extLst>
      <p:ext uri="{BB962C8B-B14F-4D97-AF65-F5344CB8AC3E}">
        <p14:creationId xmlns:p14="http://schemas.microsoft.com/office/powerpoint/2010/main" val="32018532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1A7B5D0-D19A-4DE3-9B28-07C56D773F06}" type="slidenum">
              <a:rPr lang="en-US" smtClean="0"/>
              <a:pPr/>
              <a:t>51</a:t>
            </a:fld>
            <a:endParaRPr lang="en-US" dirty="0"/>
          </a:p>
        </p:txBody>
      </p:sp>
    </p:spTree>
    <p:extLst>
      <p:ext uri="{BB962C8B-B14F-4D97-AF65-F5344CB8AC3E}">
        <p14:creationId xmlns:p14="http://schemas.microsoft.com/office/powerpoint/2010/main" val="17414579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1A7B5D0-D19A-4DE3-9B28-07C56D773F06}" type="slidenum">
              <a:rPr lang="en-US" smtClean="0"/>
              <a:pPr/>
              <a:t>52</a:t>
            </a:fld>
            <a:endParaRPr lang="en-US" dirty="0"/>
          </a:p>
        </p:txBody>
      </p:sp>
    </p:spTree>
    <p:extLst>
      <p:ext uri="{BB962C8B-B14F-4D97-AF65-F5344CB8AC3E}">
        <p14:creationId xmlns:p14="http://schemas.microsoft.com/office/powerpoint/2010/main" val="35890525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1A7B5D0-D19A-4DE3-9B28-07C56D773F06}" type="slidenum">
              <a:rPr lang="en-US" smtClean="0"/>
              <a:pPr/>
              <a:t>53</a:t>
            </a:fld>
            <a:endParaRPr lang="en-US" dirty="0"/>
          </a:p>
        </p:txBody>
      </p:sp>
    </p:spTree>
    <p:extLst>
      <p:ext uri="{BB962C8B-B14F-4D97-AF65-F5344CB8AC3E}">
        <p14:creationId xmlns:p14="http://schemas.microsoft.com/office/powerpoint/2010/main" val="14669524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t>54</a:t>
            </a:fld>
            <a:endParaRPr lang="en-US" dirty="0"/>
          </a:p>
        </p:txBody>
      </p:sp>
    </p:spTree>
    <p:extLst>
      <p:ext uri="{BB962C8B-B14F-4D97-AF65-F5344CB8AC3E}">
        <p14:creationId xmlns:p14="http://schemas.microsoft.com/office/powerpoint/2010/main" val="331645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eaLnBrk="1" hangingPunct="1"/>
            <a:fld id="{6CB555A6-5493-477C-85BD-79820D99803F}" type="slidenum">
              <a:rPr lang="en-US" altLang="en-US" sz="1200">
                <a:solidFill>
                  <a:srgbClr val="000000"/>
                </a:solidFill>
              </a:rPr>
              <a:pPr eaLnBrk="1" hangingPunct="1"/>
              <a:t>5</a:t>
            </a:fld>
            <a:endParaRPr lang="en-US" altLang="en-US" sz="1200">
              <a:solidFill>
                <a:srgbClr val="000000"/>
              </a:solidFill>
            </a:endParaRPr>
          </a:p>
        </p:txBody>
      </p:sp>
    </p:spTree>
    <p:extLst>
      <p:ext uri="{BB962C8B-B14F-4D97-AF65-F5344CB8AC3E}">
        <p14:creationId xmlns:p14="http://schemas.microsoft.com/office/powerpoint/2010/main" val="3627711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3" name="Shape 87"/>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Clr>
                <a:srgbClr val="000000"/>
              </a:buClr>
              <a:buSzPct val="92000"/>
            </a:pPr>
            <a:endParaRPr lang="en-US" altLang="en-US">
              <a:solidFill>
                <a:srgbClr val="000000"/>
              </a:solidFill>
              <a:ea typeface="ＭＳ Ｐゴシック" charset="-128"/>
            </a:endParaRPr>
          </a:p>
        </p:txBody>
      </p:sp>
      <p:sp>
        <p:nvSpPr>
          <p:cNvPr id="28674" name="Shape 88"/>
          <p:cNvSpPr>
            <a:spLocks noGrp="1" noRot="1" noChangeAspect="1" noTextEdit="1"/>
          </p:cNvSpPr>
          <p:nvPr>
            <p:ph type="sldImg" idx="2"/>
          </p:nvPr>
        </p:nvSpPr>
        <p:spPr bwMode="auto">
          <a:xfrm>
            <a:off x="1181100" y="696913"/>
            <a:ext cx="4648200" cy="3486150"/>
          </a:xfr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Tree>
    <p:extLst>
      <p:ext uri="{BB962C8B-B14F-4D97-AF65-F5344CB8AC3E}">
        <p14:creationId xmlns:p14="http://schemas.microsoft.com/office/powerpoint/2010/main" val="2107003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Shape 87"/>
          <p:cNvSpPr txBox="1">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buClr>
                <a:srgbClr val="000000"/>
              </a:buClr>
              <a:buSzPct val="92000"/>
            </a:pPr>
            <a:endParaRPr lang="en-US" altLang="en-US" dirty="0">
              <a:solidFill>
                <a:srgbClr val="000000"/>
              </a:solidFill>
            </a:endParaRPr>
          </a:p>
        </p:txBody>
      </p:sp>
      <p:sp>
        <p:nvSpPr>
          <p:cNvPr id="8195" name="Shape 88"/>
          <p:cNvSpPr>
            <a:spLocks noGrp="1" noRot="1" noChangeAspect="1" noTextEdit="1"/>
          </p:cNvSpPr>
          <p:nvPr>
            <p:ph type="sldImg" idx="2"/>
          </p:nvPr>
        </p:nvSpPr>
        <p:spPr>
          <a:xfrm>
            <a:off x="1181100" y="696913"/>
            <a:ext cx="4648200" cy="3486150"/>
          </a:xfrm>
          <a:noFill/>
          <a:ln w="9525">
            <a:headEnd/>
            <a:tailEnd/>
          </a:ln>
        </p:spPr>
      </p:sp>
    </p:spTree>
    <p:extLst>
      <p:ext uri="{BB962C8B-B14F-4D97-AF65-F5344CB8AC3E}">
        <p14:creationId xmlns:p14="http://schemas.microsoft.com/office/powerpoint/2010/main" val="441797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3" name="Shape 87"/>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Clr>
                <a:srgbClr val="000000"/>
              </a:buClr>
              <a:buSzPct val="92000"/>
            </a:pPr>
            <a:endParaRPr lang="en-US" altLang="en-US">
              <a:solidFill>
                <a:srgbClr val="000000"/>
              </a:solidFill>
              <a:ea typeface="ＭＳ Ｐゴシック" charset="-128"/>
            </a:endParaRPr>
          </a:p>
        </p:txBody>
      </p:sp>
      <p:sp>
        <p:nvSpPr>
          <p:cNvPr id="28674" name="Shape 88"/>
          <p:cNvSpPr>
            <a:spLocks noGrp="1" noRot="1" noChangeAspect="1" noTextEdit="1"/>
          </p:cNvSpPr>
          <p:nvPr>
            <p:ph type="sldImg" idx="2"/>
          </p:nvPr>
        </p:nvSpPr>
        <p:spPr bwMode="auto">
          <a:xfrm>
            <a:off x="1181100" y="696913"/>
            <a:ext cx="4648200" cy="3486150"/>
          </a:xfr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Tree>
    <p:extLst>
      <p:ext uri="{BB962C8B-B14F-4D97-AF65-F5344CB8AC3E}">
        <p14:creationId xmlns:p14="http://schemas.microsoft.com/office/powerpoint/2010/main" val="188546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eaLnBrk="1" hangingPunct="1"/>
            <a:fld id="{E21324B8-404C-4947-BD43-6C7C3F05A9BD}" type="slidenum">
              <a:rPr lang="en-US" altLang="en-US" sz="1200">
                <a:solidFill>
                  <a:srgbClr val="000000"/>
                </a:solidFill>
              </a:rPr>
              <a:pPr eaLnBrk="1" hangingPunct="1"/>
              <a:t>10</a:t>
            </a:fld>
            <a:endParaRPr lang="en-US" altLang="en-US" sz="1200">
              <a:solidFill>
                <a:srgbClr val="000000"/>
              </a:solidFill>
            </a:endParaRPr>
          </a:p>
        </p:txBody>
      </p:sp>
    </p:spTree>
    <p:extLst>
      <p:ext uri="{BB962C8B-B14F-4D97-AF65-F5344CB8AC3E}">
        <p14:creationId xmlns:p14="http://schemas.microsoft.com/office/powerpoint/2010/main" val="1047432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Middle BG"/>
          <p:cNvSpPr/>
          <p:nvPr/>
        </p:nvSpPr>
        <p:spPr>
          <a:xfrm>
            <a:off x="0" y="2680854"/>
            <a:ext cx="9144000" cy="2419586"/>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1" name="Footer"/>
          <p:cNvSpPr/>
          <p:nvPr/>
        </p:nvSpPr>
        <p:spPr>
          <a:xfrm>
            <a:off x="0" y="5105400"/>
            <a:ext cx="9159240" cy="17526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2" name="SubTitle Back"/>
          <p:cNvSpPr/>
          <p:nvPr/>
        </p:nvSpPr>
        <p:spPr>
          <a:xfrm>
            <a:off x="4176712" y="4545808"/>
            <a:ext cx="4967288" cy="1828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 name="Subtitle 2"/>
          <p:cNvSpPr>
            <a:spLocks noGrp="1"/>
          </p:cNvSpPr>
          <p:nvPr userDrawn="1">
            <p:ph type="subTitle" idx="1" hasCustomPrompt="1"/>
          </p:nvPr>
        </p:nvSpPr>
        <p:spPr>
          <a:xfrm>
            <a:off x="4724400" y="4876800"/>
            <a:ext cx="4343400" cy="1143000"/>
          </a:xfrm>
        </p:spPr>
        <p:txBody>
          <a:bodyPr/>
          <a:lstStyle>
            <a:lvl1pPr marL="0" indent="0" algn="ctr">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Webinar Subtitle</a:t>
            </a:r>
          </a:p>
        </p:txBody>
      </p:sp>
      <p:pic>
        <p:nvPicPr>
          <p:cNvPr id="2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76" y="4419600"/>
            <a:ext cx="1865376"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
            <a:ext cx="9144000" cy="2570881"/>
          </a:xfrm>
          <a:prstGeom prst="rect">
            <a:avLst/>
          </a:prstGeom>
        </p:spPr>
      </p:pic>
      <p:sp>
        <p:nvSpPr>
          <p:cNvPr id="5" name="TextBox 4"/>
          <p:cNvSpPr txBox="1"/>
          <p:nvPr userDrawn="1"/>
        </p:nvSpPr>
        <p:spPr>
          <a:xfrm>
            <a:off x="381000" y="860595"/>
            <a:ext cx="3429000" cy="400110"/>
          </a:xfrm>
          <a:prstGeom prst="rect">
            <a:avLst/>
          </a:prstGeom>
          <a:noFill/>
        </p:spPr>
        <p:txBody>
          <a:bodyPr wrap="square" rtlCol="0">
            <a:spAutoFit/>
          </a:bodyPr>
          <a:lstStyle/>
          <a:p>
            <a:r>
              <a:rPr lang="en-US" sz="2000" b="1" dirty="0">
                <a:solidFill>
                  <a:schemeClr val="bg1"/>
                </a:solidFill>
              </a:rPr>
              <a:t>Welcome</a:t>
            </a:r>
            <a:r>
              <a:rPr lang="en-US" sz="2000" b="1" baseline="0" dirty="0">
                <a:solidFill>
                  <a:schemeClr val="bg1"/>
                </a:solidFill>
              </a:rPr>
              <a:t> to </a:t>
            </a:r>
            <a:r>
              <a:rPr lang="en-US" sz="2000" b="1" dirty="0">
                <a:solidFill>
                  <a:schemeClr val="bg1"/>
                </a:solidFill>
              </a:rPr>
              <a:t>Workforce</a:t>
            </a:r>
            <a:r>
              <a:rPr lang="en-US" sz="2000" b="1" baseline="30000" dirty="0">
                <a:solidFill>
                  <a:schemeClr val="bg1"/>
                </a:solidFill>
              </a:rPr>
              <a:t>3</a:t>
            </a:r>
            <a:r>
              <a:rPr lang="en-US" sz="2000" b="1" baseline="0" dirty="0">
                <a:solidFill>
                  <a:schemeClr val="bg1"/>
                </a:solidFill>
              </a:rPr>
              <a:t> One</a:t>
            </a:r>
            <a:endParaRPr lang="en-US" sz="2000" b="1" dirty="0">
              <a:solidFill>
                <a:schemeClr val="bg1"/>
              </a:solidFill>
            </a:endParaRPr>
          </a:p>
        </p:txBody>
      </p:sp>
      <p:grpSp>
        <p:nvGrpSpPr>
          <p:cNvPr id="13" name="Header"/>
          <p:cNvGrpSpPr/>
          <p:nvPr/>
        </p:nvGrpSpPr>
        <p:grpSpPr>
          <a:xfrm>
            <a:off x="2894" y="-145473"/>
            <a:ext cx="9144000" cy="2819400"/>
            <a:chOff x="0" y="0"/>
            <a:chExt cx="9144000" cy="2819400"/>
          </a:xfrm>
        </p:grpSpPr>
        <p:sp>
          <p:nvSpPr>
            <p:cNvPr id="9" name="Rectangle 8"/>
            <p:cNvSpPr/>
            <p:nvPr userDrawn="1"/>
          </p:nvSpPr>
          <p:spPr>
            <a:xfrm>
              <a:off x="0" y="0"/>
              <a:ext cx="9144000" cy="2667000"/>
            </a:xfrm>
            <a:prstGeom prst="rect">
              <a:avLst/>
            </a:prstGeom>
            <a:solidFill>
              <a:schemeClr val="accent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0" name="Rectangle 9"/>
            <p:cNvSpPr/>
            <p:nvPr userDrawn="1"/>
          </p:nvSpPr>
          <p:spPr>
            <a:xfrm>
              <a:off x="0" y="26670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Arial" pitchFamily="34" charset="0"/>
                <a:ea typeface="+mn-ea"/>
                <a:cs typeface="Arial" pitchFamily="34" charset="0"/>
              </a:endParaRPr>
            </a:p>
          </p:txBody>
        </p:sp>
      </p:grpSp>
      <p:grpSp>
        <p:nvGrpSpPr>
          <p:cNvPr id="16" name="Group 15"/>
          <p:cNvGrpSpPr/>
          <p:nvPr userDrawn="1"/>
        </p:nvGrpSpPr>
        <p:grpSpPr>
          <a:xfrm>
            <a:off x="2124741" y="4556760"/>
            <a:ext cx="2218660" cy="501112"/>
            <a:chOff x="2124740" y="4561840"/>
            <a:chExt cx="2218660" cy="501112"/>
          </a:xfrm>
        </p:grpSpPr>
        <p:sp>
          <p:nvSpPr>
            <p:cNvPr id="14" name="TextBox 13"/>
            <p:cNvSpPr txBox="1"/>
            <p:nvPr userDrawn="1"/>
          </p:nvSpPr>
          <p:spPr>
            <a:xfrm>
              <a:off x="2590800" y="4572000"/>
              <a:ext cx="1752600" cy="478764"/>
            </a:xfrm>
            <a:prstGeom prst="rect">
              <a:avLst/>
            </a:prstGeom>
            <a:noFill/>
          </p:spPr>
          <p:txBody>
            <a:bodyPr wrap="square" rtlCol="0">
              <a:spAutoFit/>
            </a:bodyPr>
            <a:lstStyle/>
            <a:p>
              <a:pPr>
                <a:lnSpc>
                  <a:spcPts val="1000"/>
                </a:lnSpc>
                <a:spcBef>
                  <a:spcPts val="0"/>
                </a:spcBef>
                <a:spcAft>
                  <a:spcPts val="0"/>
                </a:spcAft>
              </a:pPr>
              <a:r>
                <a:rPr lang="en-US" sz="900" b="1" i="1" kern="800" spc="0" dirty="0">
                  <a:solidFill>
                    <a:schemeClr val="tx2">
                      <a:lumMod val="75000"/>
                    </a:schemeClr>
                  </a:solidFill>
                  <a:latin typeface="Arial" pitchFamily="34" charset="0"/>
                  <a:cs typeface="Arial" pitchFamily="34" charset="0"/>
                </a:rPr>
                <a:t>U.S. Department</a:t>
              </a:r>
              <a:r>
                <a:rPr lang="en-US" sz="900" b="1" i="1" kern="800" spc="0" baseline="0" dirty="0">
                  <a:solidFill>
                    <a:schemeClr val="tx2">
                      <a:lumMod val="75000"/>
                    </a:schemeClr>
                  </a:solidFill>
                  <a:latin typeface="Arial" pitchFamily="34" charset="0"/>
                  <a:cs typeface="Arial" pitchFamily="34" charset="0"/>
                </a:rPr>
                <a:t> of Labor</a:t>
              </a:r>
            </a:p>
            <a:p>
              <a:pPr>
                <a:lnSpc>
                  <a:spcPts val="1000"/>
                </a:lnSpc>
                <a:spcBef>
                  <a:spcPts val="0"/>
                </a:spcBef>
                <a:spcAft>
                  <a:spcPts val="0"/>
                </a:spcAft>
              </a:pPr>
              <a:r>
                <a:rPr lang="en-US" sz="900" b="0" i="1" kern="800" spc="0" baseline="0" dirty="0">
                  <a:solidFill>
                    <a:schemeClr val="tx2">
                      <a:lumMod val="75000"/>
                    </a:schemeClr>
                  </a:solidFill>
                  <a:latin typeface="Arial" pitchFamily="34" charset="0"/>
                  <a:cs typeface="Arial" pitchFamily="34" charset="0"/>
                </a:rPr>
                <a:t>Employment and Training Administration</a:t>
              </a:r>
              <a:endParaRPr lang="en-US" sz="900" b="0" i="1" kern="800" spc="0" dirty="0">
                <a:solidFill>
                  <a:schemeClr val="tx2">
                    <a:lumMod val="75000"/>
                  </a:schemeClr>
                </a:solidFill>
                <a:latin typeface="Arial" pitchFamily="34" charset="0"/>
                <a:cs typeface="Arial" pitchFamily="34" charset="0"/>
              </a:endParaRPr>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24740" y="4561840"/>
              <a:ext cx="501112" cy="501112"/>
            </a:xfrm>
            <a:prstGeom prst="rect">
              <a:avLst/>
            </a:prstGeom>
          </p:spPr>
        </p:pic>
      </p:grpSp>
      <p:sp>
        <p:nvSpPr>
          <p:cNvPr id="2" name="Title 1"/>
          <p:cNvSpPr>
            <a:spLocks noGrp="1"/>
          </p:cNvSpPr>
          <p:nvPr userDrawn="1">
            <p:ph type="ctrTitle" hasCustomPrompt="1"/>
          </p:nvPr>
        </p:nvSpPr>
        <p:spPr>
          <a:xfrm>
            <a:off x="76200" y="2869408"/>
            <a:ext cx="8991600" cy="1676400"/>
          </a:xfrm>
          <a:prstGeom prst="rect">
            <a:avLst/>
          </a:prstGeom>
        </p:spPr>
        <p:txBody>
          <a:bodyPr>
            <a:normAutofit/>
            <a:scene3d>
              <a:camera prst="perspectiveAbove"/>
              <a:lightRig rig="threePt" dir="t"/>
            </a:scene3d>
          </a:bodyPr>
          <a:lstStyle>
            <a:lvl1pPr>
              <a:defRPr sz="3200" b="1" cap="none" spc="0" baseline="0">
                <a:ln w="17780" cmpd="sng">
                  <a:noFill/>
                  <a:prstDash val="solid"/>
                  <a:miter lim="800000"/>
                </a:ln>
                <a:solidFill>
                  <a:schemeClr val="tx2"/>
                </a:solidFill>
                <a:effectLst/>
                <a:latin typeface="Arial" pitchFamily="34" charset="0"/>
                <a:cs typeface="Arial" pitchFamily="34" charset="0"/>
              </a:defRPr>
            </a:lvl1pPr>
          </a:lstStyle>
          <a:p>
            <a:r>
              <a:rPr lang="en-US" dirty="0"/>
              <a:t>Webinar Title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normAutofit/>
          </a:bodyPr>
          <a:lstStyle>
            <a:lvl1pPr>
              <a:defRPr sz="2800" baseline="0">
                <a:ln w="12700">
                  <a:noFill/>
                  <a:prstDash val="solid"/>
                </a:ln>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24600" y="6416677"/>
            <a:ext cx="2133600" cy="365125"/>
          </a:xfrm>
        </p:spPr>
        <p:txBody>
          <a:bodyPr/>
          <a:lstStyle/>
          <a:p>
            <a:fld id="{01723B91-CE10-4F20-890A-0852E224685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a:defRPr sz="40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lstStyle>
            <a:lvl1pPr algn="ctr" defTabSz="914400" rtl="0" eaLnBrk="1" latinLnBrk="0" hangingPunct="1">
              <a:spcBef>
                <a:spcPct val="0"/>
              </a:spcBef>
              <a:buNone/>
              <a:defRPr lang="en-US" sz="2800" b="1" kern="1200" cap="none" spc="0" baseline="0" dirty="0">
                <a:ln w="12700">
                  <a:noFill/>
                  <a:prstDash val="solid"/>
                </a:ln>
                <a:solidFill>
                  <a:schemeClr val="bg1"/>
                </a:solidFill>
                <a:effectLst/>
                <a:latin typeface="Arial" pitchFamily="34" charset="0"/>
                <a:ea typeface="+mj-ea"/>
                <a:cs typeface="Arial"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668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1765"/>
            <a:ext cx="8229600" cy="630237"/>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066802"/>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66802"/>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lvl1pPr>
          </a:lstStyle>
          <a:p>
            <a:fld id="{1738FC4A-4786-4127-8D0C-72B9EAB3EFFA}" type="slidenum">
              <a:rPr lang="en-US"/>
              <a:pPr/>
              <a:t>‹#›</a:t>
            </a:fld>
            <a:endParaRPr lang="en-US" dirty="0"/>
          </a:p>
        </p:txBody>
      </p:sp>
    </p:spTree>
    <p:extLst>
      <p:ext uri="{BB962C8B-B14F-4D97-AF65-F5344CB8AC3E}">
        <p14:creationId xmlns:p14="http://schemas.microsoft.com/office/powerpoint/2010/main" val="290930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BG Accent 1"/>
          <p:cNvSpPr/>
          <p:nvPr/>
        </p:nvSpPr>
        <p:spPr>
          <a:xfrm>
            <a:off x="-9526" y="0"/>
            <a:ext cx="9153525" cy="1097280"/>
          </a:xfrm>
          <a:prstGeom prst="rect">
            <a:avLst/>
          </a:prstGeom>
          <a:solidFill>
            <a:srgbClr val="37609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itchFamily="34" charset="0"/>
              <a:cs typeface="Arial" pitchFamily="34" charset="0"/>
            </a:endParaRPr>
          </a:p>
        </p:txBody>
      </p:sp>
      <p:sp>
        <p:nvSpPr>
          <p:cNvPr id="3" name="Text Placeholder 2"/>
          <p:cNvSpPr>
            <a:spLocks noGrp="1"/>
          </p:cNvSpPr>
          <p:nvPr userDrawn="1">
            <p:ph type="body" idx="1"/>
          </p:nvPr>
        </p:nvSpPr>
        <p:spPr>
          <a:xfrm>
            <a:off x="457200" y="1600202"/>
            <a:ext cx="7924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457200" y="6416677"/>
            <a:ext cx="2133600" cy="365125"/>
          </a:xfrm>
          <a:prstGeom prst="rect">
            <a:avLst/>
          </a:prstGeom>
        </p:spPr>
        <p:txBody>
          <a:bodyPr vert="horz" lIns="91440" tIns="45720" rIns="91440" bIns="45720" rtlCol="0" anchor="ctr"/>
          <a:lstStyle>
            <a:lvl1pPr algn="l">
              <a:defRPr sz="800">
                <a:solidFill>
                  <a:schemeClr val="tx2"/>
                </a:solidFill>
                <a:latin typeface="Arial" pitchFamily="34" charset="0"/>
                <a:cs typeface="Arial" pitchFamily="34" charset="0"/>
              </a:defRPr>
            </a:lvl1pPr>
          </a:lstStyle>
          <a:p>
            <a:endParaRPr lang="en-US" dirty="0"/>
          </a:p>
        </p:txBody>
      </p:sp>
      <p:sp>
        <p:nvSpPr>
          <p:cNvPr id="5" name="Footer Placeholder 4"/>
          <p:cNvSpPr>
            <a:spLocks noGrp="1"/>
          </p:cNvSpPr>
          <p:nvPr userDrawn="1">
            <p:ph type="ftr" sz="quarter" idx="3"/>
          </p:nvPr>
        </p:nvSpPr>
        <p:spPr>
          <a:xfrm>
            <a:off x="3124200" y="6416677"/>
            <a:ext cx="2895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endParaRPr lang="en-US"/>
          </a:p>
        </p:txBody>
      </p:sp>
      <p:sp>
        <p:nvSpPr>
          <p:cNvPr id="6" name="Slide Number Placeholder 5"/>
          <p:cNvSpPr>
            <a:spLocks noGrp="1"/>
          </p:cNvSpPr>
          <p:nvPr userDrawn="1">
            <p:ph type="sldNum" sz="quarter" idx="4"/>
          </p:nvPr>
        </p:nvSpPr>
        <p:spPr>
          <a:xfrm>
            <a:off x="6324600" y="6416677"/>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endParaRPr lang="en-US" dirty="0"/>
          </a:p>
        </p:txBody>
      </p:sp>
      <p:pic>
        <p:nvPicPr>
          <p:cNvPr id="19" name="Picture 2"/>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086601" y="6400802"/>
            <a:ext cx="984849" cy="482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 id="2147483679" r:id="rId5"/>
    <p:sldLayoutId id="2147483680" r:id="rId6"/>
    <p:sldLayoutId id="2147483681" r:id="rId7"/>
    <p:sldLayoutId id="2147483682" r:id="rId8"/>
    <p:sldLayoutId id="2147483683" r:id="rId9"/>
  </p:sldLayoutIdLst>
  <p:hf sldNum="0" hdr="0" ftr="0" dt="0"/>
  <p:txStyles>
    <p:titleStyle>
      <a:lvl1pPr algn="ctr" defTabSz="914400" rtl="0" eaLnBrk="1" latinLnBrk="0" hangingPunct="1">
        <a:spcBef>
          <a:spcPct val="0"/>
        </a:spcBef>
        <a:buNone/>
        <a:defRPr sz="2800" b="1" i="0" u="none"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ts val="0"/>
        </a:spcBef>
        <a:spcAft>
          <a:spcPts val="1200"/>
        </a:spcAft>
        <a:buFont typeface="Arial" pitchFamily="34" charset="0"/>
        <a:buChar char="•"/>
        <a:defRPr sz="3200" kern="1200">
          <a:solidFill>
            <a:srgbClr val="000000"/>
          </a:solidFill>
          <a:latin typeface="Arial" pitchFamily="34" charset="0"/>
          <a:ea typeface="+mn-ea"/>
          <a:cs typeface="Arial" pitchFamily="34" charset="0"/>
        </a:defRPr>
      </a:lvl1pPr>
      <a:lvl2pPr marL="742950" indent="-285750" algn="l" defTabSz="914400" rtl="0" eaLnBrk="1" latinLnBrk="0" hangingPunct="1">
        <a:spcBef>
          <a:spcPts val="0"/>
        </a:spcBef>
        <a:spcAft>
          <a:spcPts val="1200"/>
        </a:spcAft>
        <a:buFont typeface="Arial" pitchFamily="34" charset="0"/>
        <a:buChar char="–"/>
        <a:defRPr sz="2800" b="0" i="0" u="none" kern="1200">
          <a:solidFill>
            <a:srgbClr val="000000"/>
          </a:solidFill>
          <a:latin typeface="Arial" pitchFamily="34" charset="0"/>
          <a:ea typeface="+mn-ea"/>
          <a:cs typeface="Arial" pitchFamily="34" charset="0"/>
        </a:defRPr>
      </a:lvl2pPr>
      <a:lvl3pPr marL="1143000" indent="-228600" algn="l" defTabSz="914400" rtl="0" eaLnBrk="1" latinLnBrk="0" hangingPunct="1">
        <a:spcBef>
          <a:spcPts val="0"/>
        </a:spcBef>
        <a:spcAft>
          <a:spcPts val="1200"/>
        </a:spcAft>
        <a:buFont typeface="Arial" pitchFamily="34" charset="0"/>
        <a:buChar char="•"/>
        <a:defRPr sz="2400" kern="1200">
          <a:solidFill>
            <a:srgbClr val="000000"/>
          </a:solidFill>
          <a:latin typeface="Arial" pitchFamily="34" charset="0"/>
          <a:ea typeface="+mn-ea"/>
          <a:cs typeface="Arial" pitchFamily="34" charset="0"/>
        </a:defRPr>
      </a:lvl3pPr>
      <a:lvl4pPr marL="1600200" indent="-228600" algn="l" defTabSz="914400" rtl="0" eaLnBrk="1" latinLnBrk="0" hangingPunct="1">
        <a:spcBef>
          <a:spcPts val="0"/>
        </a:spcBef>
        <a:spcAft>
          <a:spcPts val="1200"/>
        </a:spcAft>
        <a:buFont typeface="Arial" pitchFamily="34" charset="0"/>
        <a:buChar char="–"/>
        <a:defRPr sz="2000" kern="1200">
          <a:solidFill>
            <a:srgbClr val="000000"/>
          </a:solidFill>
          <a:latin typeface="Arial" pitchFamily="34" charset="0"/>
          <a:ea typeface="+mn-ea"/>
          <a:cs typeface="Arial" pitchFamily="34" charset="0"/>
        </a:defRPr>
      </a:lvl4pPr>
      <a:lvl5pPr marL="2057400" indent="-228600" algn="l" defTabSz="914400" rtl="0" eaLnBrk="1" latinLnBrk="0" hangingPunct="1">
        <a:spcBef>
          <a:spcPts val="0"/>
        </a:spcBef>
        <a:spcAft>
          <a:spcPts val="600"/>
        </a:spcAft>
        <a:buFont typeface="Arial" pitchFamily="34" charset="0"/>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5.jpeg"/><Relationship Id="rId4" Type="http://schemas.openxmlformats.org/officeDocument/2006/relationships/hyperlink" Target="mailto:DOL.WIOA@dol.gov"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7.png"/><Relationship Id="rId4" Type="http://schemas.openxmlformats.org/officeDocument/2006/relationships/hyperlink" Target="mailto:DOL.WIOA@dol.gov"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3.jpeg"/><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workforce3one.org/view/5001508447842098974/inf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microsoft.com/office/2007/relationships/hdphoto" Target="../media/hdphoto3.wdp"/></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workforce3one.org/view/5001508548816246859/info"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microsoft.com/office/2007/relationships/hdphoto" Target="../media/hdphoto4.wdp"/></Relationships>
</file>

<file path=ppt/slides/_rels/slide53.xml.rels><?xml version="1.0" encoding="UTF-8" standalone="yes"?>
<Relationships xmlns="http://schemas.openxmlformats.org/package/2006/relationships"><Relationship Id="rId3" Type="http://schemas.openxmlformats.org/officeDocument/2006/relationships/hyperlink" Target="http://application.jff.org/" TargetMode="External"/><Relationship Id="rId7" Type="http://schemas.openxmlformats.org/officeDocument/2006/relationships/hyperlink" Target="http://www.dol.gov/odep/pdf/BraidedFSReport.pdf"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wioa.workforce3one.org/page/resource/1001602548371806285" TargetMode="External"/><Relationship Id="rId5" Type="http://schemas.openxmlformats.org/officeDocument/2006/relationships/hyperlink" Target="http://www.ncwd-youth.info/information-brief-18" TargetMode="External"/><Relationship Id="rId4" Type="http://schemas.openxmlformats.org/officeDocument/2006/relationships/hyperlink" Target="http://www.clasp.org/resources-and-publications/files/CWF_ALL.pdf"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workforce3one.org/"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workforce3one.org/" TargetMode="Externa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24.png"/><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6.jpeg"/><Relationship Id="rId4" Type="http://schemas.openxmlformats.org/officeDocument/2006/relationships/hyperlink" Target="mailto:DOL.WIOA@dol.gov"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hyperlink" Target="mailto:DOL.WIOA@dol.gov"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6.jpeg"/><Relationship Id="rId4" Type="http://schemas.openxmlformats.org/officeDocument/2006/relationships/hyperlink" Target="mailto:DOL.WIOA@dol.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819400"/>
            <a:ext cx="8458200" cy="1676400"/>
          </a:xfrm>
        </p:spPr>
        <p:txBody>
          <a:bodyPr/>
          <a:lstStyle/>
          <a:p>
            <a:r>
              <a:rPr lang="en-US" dirty="0"/>
              <a:t>MAPPING AND BRAIDING OF FUNDS PART 2</a:t>
            </a:r>
          </a:p>
        </p:txBody>
      </p:sp>
      <p:sp>
        <p:nvSpPr>
          <p:cNvPr id="3" name="Subtitle 2"/>
          <p:cNvSpPr>
            <a:spLocks noGrp="1"/>
          </p:cNvSpPr>
          <p:nvPr>
            <p:ph type="subTitle" idx="1"/>
          </p:nvPr>
        </p:nvSpPr>
        <p:spPr>
          <a:xfrm>
            <a:off x="4191000" y="4572000"/>
            <a:ext cx="4953000" cy="1752600"/>
          </a:xfrm>
        </p:spPr>
        <p:txBody>
          <a:bodyPr anchor="t" anchorCtr="0">
            <a:noAutofit/>
          </a:bodyPr>
          <a:lstStyle/>
          <a:p>
            <a:pPr algn="l"/>
            <a:r>
              <a:rPr lang="en-US" sz="1800" dirty="0">
                <a:ln w="17780" cmpd="sng">
                  <a:noFill/>
                  <a:prstDash val="solid"/>
                  <a:miter lim="800000"/>
                </a:ln>
                <a:ea typeface="+mj-ea"/>
              </a:rPr>
              <a:t>Webinar Date: MARCH 21, 2016</a:t>
            </a:r>
            <a:endParaRPr lang="en-US" sz="1800" dirty="0">
              <a:ln w="17780" cmpd="sng">
                <a:noFill/>
                <a:prstDash val="solid"/>
                <a:miter lim="800000"/>
              </a:ln>
              <a:solidFill>
                <a:srgbClr val="C00000"/>
              </a:solidFill>
              <a:ea typeface="+mj-ea"/>
            </a:endParaRPr>
          </a:p>
          <a:p>
            <a:pPr algn="l">
              <a:spcBef>
                <a:spcPts val="300"/>
              </a:spcBef>
            </a:pPr>
            <a:r>
              <a:rPr lang="en-US" sz="1800" i="1" dirty="0">
                <a:ln w="17780" cmpd="sng">
                  <a:noFill/>
                  <a:prstDash val="solid"/>
                  <a:miter lim="800000"/>
                </a:ln>
                <a:ea typeface="+mj-ea"/>
              </a:rPr>
              <a:t>Presented by:</a:t>
            </a:r>
          </a:p>
          <a:p>
            <a:pPr algn="l"/>
            <a:r>
              <a:rPr lang="en-US" sz="1800" i="1" dirty="0">
                <a:ln w="17780" cmpd="sng">
                  <a:noFill/>
                  <a:prstDash val="solid"/>
                  <a:miter lim="800000"/>
                </a:ln>
                <a:solidFill>
                  <a:srgbClr val="C00000"/>
                </a:solidFill>
                <a:ea typeface="+mj-ea"/>
              </a:rPr>
              <a:t>ETA REGION 2</a:t>
            </a:r>
          </a:p>
          <a:p>
            <a:pPr algn="l">
              <a:spcAft>
                <a:spcPts val="0"/>
              </a:spcAft>
            </a:pPr>
            <a:r>
              <a:rPr lang="en-US" sz="1600" dirty="0">
                <a:ln w="17780" cmpd="sng">
                  <a:noFill/>
                  <a:prstDash val="solid"/>
                  <a:miter lim="800000"/>
                </a:ln>
                <a:ea typeface="+mj-ea"/>
              </a:rPr>
              <a:t>U.S. Department of Labor</a:t>
            </a:r>
          </a:p>
          <a:p>
            <a:pPr algn="l">
              <a:spcBef>
                <a:spcPts val="0"/>
              </a:spcBef>
              <a:spcAft>
                <a:spcPts val="0"/>
              </a:spcAft>
            </a:pPr>
            <a:r>
              <a:rPr lang="en-US" sz="1600" dirty="0">
                <a:ln w="17780" cmpd="sng">
                  <a:noFill/>
                  <a:prstDash val="solid"/>
                  <a:miter lim="800000"/>
                </a:ln>
                <a:ea typeface="+mj-ea"/>
              </a:rPr>
              <a:t>Employment and Training Administration </a:t>
            </a:r>
          </a:p>
        </p:txBody>
      </p:sp>
    </p:spTree>
    <p:extLst>
      <p:ext uri="{BB962C8B-B14F-4D97-AF65-F5344CB8AC3E}">
        <p14:creationId xmlns:p14="http://schemas.microsoft.com/office/powerpoint/2010/main" val="827618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What is asset mapping?</a:t>
            </a:r>
            <a:endParaRPr lang="en-US" dirty="0">
              <a:solidFill>
                <a:schemeClr val="accent2"/>
              </a:solidFill>
              <a:ea typeface="+mj-ea"/>
            </a:endParaRPr>
          </a:p>
        </p:txBody>
      </p:sp>
      <p:sp>
        <p:nvSpPr>
          <p:cNvPr id="31746" name="Content Placeholder 2"/>
          <p:cNvSpPr>
            <a:spLocks noGrp="1"/>
          </p:cNvSpPr>
          <p:nvPr>
            <p:ph idx="1"/>
          </p:nvPr>
        </p:nvSpPr>
        <p:spPr>
          <a:xfrm>
            <a:off x="277324" y="1295400"/>
            <a:ext cx="8839200" cy="4038600"/>
          </a:xfrm>
        </p:spPr>
        <p:txBody>
          <a:bodyPr>
            <a:noAutofit/>
          </a:bodyPr>
          <a:lstStyle/>
          <a:p>
            <a:pPr indent="-228600" eaLnBrk="1" hangingPunct="1">
              <a:spcBef>
                <a:spcPct val="0"/>
              </a:spcBef>
            </a:pPr>
            <a:r>
              <a:rPr lang="en-US" altLang="en-US" sz="2800" dirty="0">
                <a:solidFill>
                  <a:srgbClr val="000000"/>
                </a:solidFill>
                <a:ea typeface="ＭＳ Ｐゴシック" charset="-128"/>
              </a:rPr>
              <a:t>Asset mapping is the general process of identifying and providing information about a region</a:t>
            </a:r>
            <a:r>
              <a:rPr lang="ja-JP" altLang="en-US" sz="2800" dirty="0">
                <a:solidFill>
                  <a:srgbClr val="000000"/>
                </a:solidFill>
                <a:ea typeface="ＭＳ Ｐゴシック" charset="-128"/>
              </a:rPr>
              <a:t>’</a:t>
            </a:r>
            <a:r>
              <a:rPr lang="en-US" altLang="ja-JP" sz="2800" dirty="0">
                <a:solidFill>
                  <a:srgbClr val="000000"/>
                </a:solidFill>
                <a:ea typeface="ＭＳ Ｐゴシック" charset="-128"/>
              </a:rPr>
              <a:t>s </a:t>
            </a:r>
            <a:r>
              <a:rPr lang="en-US" altLang="ja-JP" sz="2800" b="1" dirty="0">
                <a:solidFill>
                  <a:srgbClr val="000000"/>
                </a:solidFill>
                <a:ea typeface="ＭＳ Ｐゴシック" charset="-128"/>
              </a:rPr>
              <a:t>assets. </a:t>
            </a:r>
            <a:r>
              <a:rPr lang="en-US" altLang="ja-JP" sz="2800" dirty="0">
                <a:solidFill>
                  <a:srgbClr val="000000"/>
                </a:solidFill>
                <a:ea typeface="ＭＳ Ｐゴシック" charset="-128"/>
              </a:rPr>
              <a:t>It generally includes:</a:t>
            </a:r>
          </a:p>
          <a:p>
            <a:pPr lvl="1" eaLnBrk="1" hangingPunct="1">
              <a:spcBef>
                <a:spcPct val="0"/>
              </a:spcBef>
            </a:pPr>
            <a:r>
              <a:rPr lang="en-US" altLang="en-US" dirty="0">
                <a:solidFill>
                  <a:srgbClr val="000000"/>
                </a:solidFill>
                <a:ea typeface="Arial" panose="020B0604020202020204" pitchFamily="34" charset="0"/>
              </a:rPr>
              <a:t>Tapping the expertise of key stakeholders</a:t>
            </a:r>
          </a:p>
          <a:p>
            <a:pPr lvl="1" eaLnBrk="1" hangingPunct="1">
              <a:spcBef>
                <a:spcPct val="0"/>
              </a:spcBef>
            </a:pPr>
            <a:r>
              <a:rPr lang="en-US" altLang="en-US" dirty="0">
                <a:solidFill>
                  <a:srgbClr val="000000"/>
                </a:solidFill>
                <a:ea typeface="Arial" panose="020B0604020202020204" pitchFamily="34" charset="0"/>
              </a:rPr>
              <a:t>Research on relevant policies and programs</a:t>
            </a:r>
          </a:p>
          <a:p>
            <a:pPr lvl="1" eaLnBrk="1" hangingPunct="1">
              <a:spcBef>
                <a:spcPct val="0"/>
              </a:spcBef>
            </a:pPr>
            <a:r>
              <a:rPr lang="en-US" altLang="en-US" dirty="0">
                <a:solidFill>
                  <a:srgbClr val="000000"/>
                </a:solidFill>
                <a:ea typeface="Arial" panose="020B0604020202020204" pitchFamily="34" charset="0"/>
              </a:rPr>
              <a:t>Analysis of labor market data</a:t>
            </a:r>
          </a:p>
          <a:p>
            <a:pPr lvl="1" eaLnBrk="1" hangingPunct="1">
              <a:spcBef>
                <a:spcPct val="0"/>
              </a:spcBef>
            </a:pPr>
            <a:r>
              <a:rPr lang="en-US" altLang="en-US" dirty="0">
                <a:solidFill>
                  <a:srgbClr val="000000"/>
                </a:solidFill>
                <a:ea typeface="Arial" panose="020B0604020202020204" pitchFamily="34" charset="0"/>
              </a:rPr>
              <a:t>Synthesizing data and information gathered through the process</a:t>
            </a:r>
          </a:p>
          <a:p>
            <a:pPr lvl="1" eaLnBrk="1" hangingPunct="1">
              <a:spcBef>
                <a:spcPct val="0"/>
              </a:spcBef>
            </a:pPr>
            <a:r>
              <a:rPr lang="en-US" altLang="en-US" dirty="0">
                <a:solidFill>
                  <a:srgbClr val="000000"/>
                </a:solidFill>
                <a:ea typeface="Arial" panose="020B0604020202020204" pitchFamily="34" charset="0"/>
              </a:rPr>
              <a:t>Sharing results with stakeholders</a:t>
            </a:r>
          </a:p>
          <a:p>
            <a:pPr lvl="1" eaLnBrk="1" hangingPunct="1">
              <a:spcBef>
                <a:spcPct val="0"/>
              </a:spcBef>
            </a:pPr>
            <a:endParaRPr lang="en-US" altLang="en-US" b="1" dirty="0">
              <a:solidFill>
                <a:srgbClr val="000000"/>
              </a:solidFill>
              <a:ea typeface="Arial" panose="020B0604020202020204" pitchFamily="34" charset="0"/>
            </a:endParaRPr>
          </a:p>
          <a:p>
            <a:pPr indent="-228600" eaLnBrk="1" hangingPunct="1">
              <a:spcBef>
                <a:spcPct val="0"/>
              </a:spcBef>
            </a:pPr>
            <a:endParaRPr lang="en-US" altLang="en-US" sz="2800" dirty="0">
              <a:solidFill>
                <a:srgbClr val="000000"/>
              </a:solidFill>
              <a:ea typeface="ＭＳ Ｐゴシック" charset="-128"/>
            </a:endParaRPr>
          </a:p>
        </p:txBody>
      </p:sp>
    </p:spTree>
    <p:extLst>
      <p:ext uri="{BB962C8B-B14F-4D97-AF65-F5344CB8AC3E}">
        <p14:creationId xmlns:p14="http://schemas.microsoft.com/office/powerpoint/2010/main" val="2953565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“Needs” vs. “Assets”</a:t>
            </a:r>
            <a:endParaRPr lang="en-US" dirty="0">
              <a:solidFill>
                <a:schemeClr val="accent2"/>
              </a:solidFill>
              <a:ea typeface="+mj-ea"/>
            </a:endParaRPr>
          </a:p>
        </p:txBody>
      </p:sp>
      <p:graphicFrame>
        <p:nvGraphicFramePr>
          <p:cNvPr id="5" name="Content Placeholder 4"/>
          <p:cNvGraphicFramePr>
            <a:graphicFrameLocks noGrp="1"/>
          </p:cNvGraphicFramePr>
          <p:nvPr>
            <p:ph idx="1"/>
          </p:nvPr>
        </p:nvGraphicFramePr>
        <p:xfrm>
          <a:off x="152400" y="1905000"/>
          <a:ext cx="8839200" cy="2662236"/>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370884">
                <a:tc>
                  <a:txBody>
                    <a:bodyPr/>
                    <a:lstStyle/>
                    <a:p>
                      <a:pPr algn="ctr"/>
                      <a:r>
                        <a:rPr lang="en-US" sz="1800" dirty="0">
                          <a:latin typeface="Arial"/>
                          <a:cs typeface="Arial"/>
                        </a:rPr>
                        <a:t>Needs</a:t>
                      </a:r>
                    </a:p>
                  </a:txBody>
                  <a:tcPr marT="45725" marB="45725"/>
                </a:tc>
                <a:tc>
                  <a:txBody>
                    <a:bodyPr/>
                    <a:lstStyle/>
                    <a:p>
                      <a:pPr algn="ctr"/>
                      <a:r>
                        <a:rPr lang="en-US" sz="1800" dirty="0">
                          <a:latin typeface="Arial"/>
                          <a:cs typeface="Arial"/>
                        </a:rPr>
                        <a:t>Assets</a:t>
                      </a:r>
                    </a:p>
                  </a:txBody>
                  <a:tcPr marT="45725" marB="45725"/>
                </a:tc>
                <a:extLst>
                  <a:ext uri="{0D108BD9-81ED-4DB2-BD59-A6C34878D82A}">
                    <a16:rowId xmlns:a16="http://schemas.microsoft.com/office/drawing/2014/main" val="10000"/>
                  </a:ext>
                </a:extLst>
              </a:tr>
              <a:tr h="370884">
                <a:tc>
                  <a:txBody>
                    <a:bodyPr/>
                    <a:lstStyle/>
                    <a:p>
                      <a:r>
                        <a:rPr lang="en-US" sz="1800" dirty="0">
                          <a:latin typeface="Arial"/>
                          <a:cs typeface="Arial"/>
                        </a:rPr>
                        <a:t>Focuses on deficiencies</a:t>
                      </a:r>
                    </a:p>
                  </a:txBody>
                  <a:tcPr marT="45725" marB="45725"/>
                </a:tc>
                <a:tc>
                  <a:txBody>
                    <a:bodyPr/>
                    <a:lstStyle/>
                    <a:p>
                      <a:r>
                        <a:rPr lang="en-US" sz="1800" dirty="0">
                          <a:latin typeface="Arial"/>
                          <a:cs typeface="Arial"/>
                        </a:rPr>
                        <a:t>Focuses on effectiveness</a:t>
                      </a:r>
                    </a:p>
                  </a:txBody>
                  <a:tcPr marT="45725" marB="45725"/>
                </a:tc>
                <a:extLst>
                  <a:ext uri="{0D108BD9-81ED-4DB2-BD59-A6C34878D82A}">
                    <a16:rowId xmlns:a16="http://schemas.microsoft.com/office/drawing/2014/main" val="10001"/>
                  </a:ext>
                </a:extLst>
              </a:tr>
              <a:tr h="640156">
                <a:tc>
                  <a:txBody>
                    <a:bodyPr/>
                    <a:lstStyle/>
                    <a:p>
                      <a:r>
                        <a:rPr lang="en-US" sz="1800" dirty="0">
                          <a:latin typeface="Arial"/>
                          <a:cs typeface="Arial"/>
                        </a:rPr>
                        <a:t>Results in fragmentation of responses to local needs</a:t>
                      </a:r>
                    </a:p>
                  </a:txBody>
                  <a:tcPr marT="45725" marB="45725"/>
                </a:tc>
                <a:tc>
                  <a:txBody>
                    <a:bodyPr/>
                    <a:lstStyle/>
                    <a:p>
                      <a:r>
                        <a:rPr lang="en-US" sz="1800" dirty="0">
                          <a:latin typeface="Arial"/>
                          <a:cs typeface="Arial"/>
                        </a:rPr>
                        <a:t>Builds interdependencies</a:t>
                      </a:r>
                    </a:p>
                  </a:txBody>
                  <a:tcPr marT="45725" marB="45725"/>
                </a:tc>
                <a:extLst>
                  <a:ext uri="{0D108BD9-81ED-4DB2-BD59-A6C34878D82A}">
                    <a16:rowId xmlns:a16="http://schemas.microsoft.com/office/drawing/2014/main" val="10002"/>
                  </a:ext>
                </a:extLst>
              </a:tr>
              <a:tr h="640156">
                <a:tc>
                  <a:txBody>
                    <a:bodyPr/>
                    <a:lstStyle/>
                    <a:p>
                      <a:r>
                        <a:rPr lang="en-US" sz="1800" dirty="0">
                          <a:latin typeface="Arial"/>
                          <a:cs typeface="Arial"/>
                        </a:rPr>
                        <a:t>Makes people consumers of services; builds dependence</a:t>
                      </a:r>
                    </a:p>
                  </a:txBody>
                  <a:tcPr marT="45725" marB="45725"/>
                </a:tc>
                <a:tc>
                  <a:txBody>
                    <a:bodyPr/>
                    <a:lstStyle/>
                    <a:p>
                      <a:r>
                        <a:rPr lang="en-US" sz="1800" dirty="0">
                          <a:latin typeface="Arial"/>
                          <a:cs typeface="Arial"/>
                        </a:rPr>
                        <a:t>Identifies ways that people can give of their talents</a:t>
                      </a:r>
                    </a:p>
                  </a:txBody>
                  <a:tcPr marT="45725" marB="45725"/>
                </a:tc>
                <a:extLst>
                  <a:ext uri="{0D108BD9-81ED-4DB2-BD59-A6C34878D82A}">
                    <a16:rowId xmlns:a16="http://schemas.microsoft.com/office/drawing/2014/main" val="10003"/>
                  </a:ext>
                </a:extLst>
              </a:tr>
              <a:tr h="640156">
                <a:tc>
                  <a:txBody>
                    <a:bodyPr/>
                    <a:lstStyle/>
                    <a:p>
                      <a:r>
                        <a:rPr lang="en-US" sz="1800" dirty="0">
                          <a:latin typeface="Arial"/>
                          <a:cs typeface="Arial"/>
                        </a:rPr>
                        <a:t>Customers have little voice in deciding how to address local concerns</a:t>
                      </a:r>
                    </a:p>
                  </a:txBody>
                  <a:tcPr marT="45725" marB="45725"/>
                </a:tc>
                <a:tc>
                  <a:txBody>
                    <a:bodyPr/>
                    <a:lstStyle/>
                    <a:p>
                      <a:r>
                        <a:rPr lang="en-US" sz="1800" dirty="0">
                          <a:latin typeface="Arial"/>
                          <a:cs typeface="Arial"/>
                        </a:rPr>
                        <a:t>Seeks to empower people</a:t>
                      </a:r>
                    </a:p>
                  </a:txBody>
                  <a:tcPr marT="45725" marB="45725"/>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95418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Why do asset mapping?</a:t>
            </a:r>
            <a:endParaRPr lang="en-US" dirty="0">
              <a:solidFill>
                <a:schemeClr val="accent2"/>
              </a:solidFill>
              <a:ea typeface="+mj-ea"/>
            </a:endParaRPr>
          </a:p>
        </p:txBody>
      </p:sp>
      <p:sp>
        <p:nvSpPr>
          <p:cNvPr id="3" name="Content Placeholder 2"/>
          <p:cNvSpPr>
            <a:spLocks noGrp="1"/>
          </p:cNvSpPr>
          <p:nvPr>
            <p:ph idx="1"/>
          </p:nvPr>
        </p:nvSpPr>
        <p:spPr>
          <a:xfrm>
            <a:off x="457200" y="1295400"/>
            <a:ext cx="7924800" cy="4525963"/>
          </a:xfrm>
        </p:spPr>
        <p:txBody>
          <a:bodyPr rtlCol="0">
            <a:noAutofit/>
          </a:bodyPr>
          <a:lstStyle/>
          <a:p>
            <a:pPr indent="-228600" eaLnBrk="1" fontAlgn="auto" hangingPunct="1">
              <a:spcBef>
                <a:spcPts val="0"/>
              </a:spcBef>
              <a:spcAft>
                <a:spcPts val="0"/>
              </a:spcAft>
              <a:defRPr/>
            </a:pPr>
            <a:r>
              <a:rPr lang="en-US" sz="2800" dirty="0">
                <a:solidFill>
                  <a:schemeClr val="tx1"/>
                </a:solidFill>
                <a:ea typeface="+mn-ea"/>
              </a:rPr>
              <a:t>To understand and leverage existing work and programs</a:t>
            </a:r>
          </a:p>
          <a:p>
            <a:pPr marL="0" indent="0" eaLnBrk="1" fontAlgn="auto" hangingPunct="1">
              <a:spcBef>
                <a:spcPts val="0"/>
              </a:spcBef>
              <a:spcAft>
                <a:spcPts val="0"/>
              </a:spcAft>
              <a:buFont typeface="Symbol" panose="05050102010706020507" pitchFamily="18" charset="2"/>
              <a:buNone/>
              <a:defRPr/>
            </a:pPr>
            <a:endParaRPr lang="en-US" sz="2800" dirty="0">
              <a:solidFill>
                <a:schemeClr val="tx1"/>
              </a:solidFill>
              <a:ea typeface="+mn-ea"/>
            </a:endParaRPr>
          </a:p>
          <a:p>
            <a:pPr indent="-228600" eaLnBrk="1" fontAlgn="auto" hangingPunct="1">
              <a:spcBef>
                <a:spcPts val="0"/>
              </a:spcBef>
              <a:spcAft>
                <a:spcPts val="0"/>
              </a:spcAft>
              <a:defRPr/>
            </a:pPr>
            <a:r>
              <a:rPr lang="en-US" sz="2800" dirty="0">
                <a:solidFill>
                  <a:schemeClr val="tx1"/>
                </a:solidFill>
                <a:ea typeface="+mn-ea"/>
              </a:rPr>
              <a:t>To reduce or eliminate duplication of efforts</a:t>
            </a:r>
          </a:p>
          <a:p>
            <a:pPr marL="0" indent="0" eaLnBrk="1" fontAlgn="auto" hangingPunct="1">
              <a:spcBef>
                <a:spcPts val="0"/>
              </a:spcBef>
              <a:spcAft>
                <a:spcPts val="0"/>
              </a:spcAft>
              <a:buFont typeface="Symbol" panose="05050102010706020507" pitchFamily="18" charset="2"/>
              <a:buNone/>
              <a:defRPr/>
            </a:pPr>
            <a:endParaRPr lang="en-US" sz="2800" dirty="0">
              <a:solidFill>
                <a:schemeClr val="tx1"/>
              </a:solidFill>
              <a:ea typeface="+mn-ea"/>
            </a:endParaRPr>
          </a:p>
          <a:p>
            <a:pPr indent="-228600" eaLnBrk="1" fontAlgn="auto" hangingPunct="1">
              <a:spcBef>
                <a:spcPts val="0"/>
              </a:spcBef>
              <a:spcAft>
                <a:spcPts val="0"/>
              </a:spcAft>
              <a:defRPr/>
            </a:pPr>
            <a:r>
              <a:rPr lang="en-US" sz="2800" dirty="0">
                <a:solidFill>
                  <a:schemeClr val="tx1"/>
                </a:solidFill>
                <a:ea typeface="+mn-ea"/>
              </a:rPr>
              <a:t>To build engagement and buy-in</a:t>
            </a:r>
          </a:p>
          <a:p>
            <a:pPr marL="0" indent="0" eaLnBrk="1" fontAlgn="auto" hangingPunct="1">
              <a:spcBef>
                <a:spcPts val="0"/>
              </a:spcBef>
              <a:spcAft>
                <a:spcPts val="0"/>
              </a:spcAft>
              <a:buFont typeface="Symbol" panose="05050102010706020507" pitchFamily="18" charset="2"/>
              <a:buNone/>
              <a:defRPr/>
            </a:pPr>
            <a:endParaRPr lang="en-US" sz="2800" dirty="0">
              <a:solidFill>
                <a:schemeClr val="tx1"/>
              </a:solidFill>
              <a:ea typeface="+mn-ea"/>
            </a:endParaRPr>
          </a:p>
          <a:p>
            <a:pPr indent="-228600" eaLnBrk="1" fontAlgn="auto" hangingPunct="1">
              <a:spcBef>
                <a:spcPts val="0"/>
              </a:spcBef>
              <a:spcAft>
                <a:spcPts val="0"/>
              </a:spcAft>
              <a:defRPr/>
            </a:pPr>
            <a:r>
              <a:rPr lang="en-US" sz="2800" dirty="0">
                <a:solidFill>
                  <a:schemeClr val="tx1"/>
                </a:solidFill>
                <a:ea typeface="+mn-ea"/>
              </a:rPr>
              <a:t>To assess gaps, strengths, challenges, and opportunities that may affect program implementation/operation</a:t>
            </a:r>
          </a:p>
        </p:txBody>
      </p:sp>
    </p:spTree>
    <p:extLst>
      <p:ext uri="{BB962C8B-B14F-4D97-AF65-F5344CB8AC3E}">
        <p14:creationId xmlns:p14="http://schemas.microsoft.com/office/powerpoint/2010/main" val="4173355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sym typeface="Arial" charset="0"/>
              </a:rPr>
              <a:t>Getting started with asset mapping</a:t>
            </a:r>
          </a:p>
        </p:txBody>
      </p:sp>
    </p:spTree>
    <p:extLst>
      <p:ext uri="{BB962C8B-B14F-4D97-AF65-F5344CB8AC3E}">
        <p14:creationId xmlns:p14="http://schemas.microsoft.com/office/powerpoint/2010/main" val="162009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Defining your local area</a:t>
            </a:r>
            <a:endParaRPr lang="en-US" dirty="0">
              <a:solidFill>
                <a:schemeClr val="accent2"/>
              </a:solidFill>
              <a:ea typeface="+mj-ea"/>
            </a:endParaRPr>
          </a:p>
        </p:txBody>
      </p:sp>
      <p:sp>
        <p:nvSpPr>
          <p:cNvPr id="3" name="Content Placeholder 2"/>
          <p:cNvSpPr>
            <a:spLocks noGrp="1"/>
          </p:cNvSpPr>
          <p:nvPr>
            <p:ph idx="1"/>
          </p:nvPr>
        </p:nvSpPr>
        <p:spPr>
          <a:xfrm>
            <a:off x="152400" y="1524000"/>
            <a:ext cx="8610600" cy="4724400"/>
          </a:xfrm>
        </p:spPr>
        <p:txBody>
          <a:bodyPr rtlCol="0">
            <a:noAutofit/>
          </a:bodyPr>
          <a:lstStyle/>
          <a:p>
            <a:pPr indent="-228600" eaLnBrk="1" fontAlgn="auto" hangingPunct="1">
              <a:spcBef>
                <a:spcPts val="0"/>
              </a:spcBef>
              <a:spcAft>
                <a:spcPts val="0"/>
              </a:spcAft>
              <a:defRPr/>
            </a:pPr>
            <a:r>
              <a:rPr lang="en-US" sz="2400" dirty="0">
                <a:solidFill>
                  <a:srgbClr val="000000"/>
                </a:solidFill>
                <a:ea typeface="+mn-ea"/>
              </a:rPr>
              <a:t>Geographic boundaries</a:t>
            </a:r>
          </a:p>
          <a:p>
            <a:pPr lvl="1" eaLnBrk="1" fontAlgn="auto" hangingPunct="1">
              <a:spcBef>
                <a:spcPts val="0"/>
              </a:spcBef>
              <a:spcAft>
                <a:spcPts val="0"/>
              </a:spcAft>
              <a:defRPr/>
            </a:pPr>
            <a:r>
              <a:rPr lang="en-US" sz="2400" dirty="0">
                <a:solidFill>
                  <a:srgbClr val="000000"/>
                </a:solidFill>
                <a:ea typeface="+mn-ea"/>
              </a:rPr>
              <a:t>Census designations</a:t>
            </a:r>
          </a:p>
          <a:p>
            <a:pPr marL="457200" lvl="1" indent="0" eaLnBrk="1" fontAlgn="auto" hangingPunct="1">
              <a:spcBef>
                <a:spcPts val="0"/>
              </a:spcBef>
              <a:spcAft>
                <a:spcPts val="0"/>
              </a:spcAft>
              <a:buFont typeface="Courier New" panose="02070309020205020404" pitchFamily="49" charset="0"/>
              <a:buNone/>
              <a:defRPr/>
            </a:pPr>
            <a:endParaRPr lang="en-US" sz="2400" dirty="0">
              <a:solidFill>
                <a:srgbClr val="000000"/>
              </a:solidFill>
              <a:ea typeface="+mn-ea"/>
            </a:endParaRPr>
          </a:p>
          <a:p>
            <a:pPr indent="-228600" eaLnBrk="1" fontAlgn="auto" hangingPunct="1">
              <a:spcBef>
                <a:spcPts val="0"/>
              </a:spcBef>
              <a:spcAft>
                <a:spcPts val="0"/>
              </a:spcAft>
              <a:defRPr/>
            </a:pPr>
            <a:r>
              <a:rPr lang="en-US" sz="2400" dirty="0">
                <a:solidFill>
                  <a:srgbClr val="000000"/>
                </a:solidFill>
                <a:ea typeface="+mn-ea"/>
              </a:rPr>
              <a:t>Governance/service areas</a:t>
            </a:r>
          </a:p>
          <a:p>
            <a:pPr lvl="1" eaLnBrk="1" fontAlgn="auto" hangingPunct="1">
              <a:spcBef>
                <a:spcPts val="0"/>
              </a:spcBef>
              <a:spcAft>
                <a:spcPts val="0"/>
              </a:spcAft>
              <a:defRPr/>
            </a:pPr>
            <a:r>
              <a:rPr lang="en-US" sz="2400" dirty="0">
                <a:solidFill>
                  <a:srgbClr val="000000"/>
                </a:solidFill>
                <a:ea typeface="+mn-ea"/>
              </a:rPr>
              <a:t>Workforce areas</a:t>
            </a:r>
          </a:p>
          <a:p>
            <a:pPr lvl="1" eaLnBrk="1" fontAlgn="auto" hangingPunct="1">
              <a:spcBef>
                <a:spcPts val="0"/>
              </a:spcBef>
              <a:spcAft>
                <a:spcPts val="0"/>
              </a:spcAft>
              <a:defRPr/>
            </a:pPr>
            <a:r>
              <a:rPr lang="en-US" sz="2400" dirty="0">
                <a:solidFill>
                  <a:srgbClr val="000000"/>
                </a:solidFill>
                <a:ea typeface="+mn-ea"/>
              </a:rPr>
              <a:t>State, local, and county governments</a:t>
            </a:r>
          </a:p>
          <a:p>
            <a:pPr lvl="1" eaLnBrk="1" fontAlgn="auto" hangingPunct="1">
              <a:spcBef>
                <a:spcPts val="0"/>
              </a:spcBef>
              <a:spcAft>
                <a:spcPts val="0"/>
              </a:spcAft>
              <a:defRPr/>
            </a:pPr>
            <a:r>
              <a:rPr lang="en-US" sz="2400" dirty="0">
                <a:solidFill>
                  <a:srgbClr val="000000"/>
                </a:solidFill>
                <a:ea typeface="+mn-ea"/>
              </a:rPr>
              <a:t>School (K-12 or community college) districts</a:t>
            </a:r>
          </a:p>
          <a:p>
            <a:pPr marL="457200" lvl="1" indent="0" eaLnBrk="1" fontAlgn="auto" hangingPunct="1">
              <a:spcBef>
                <a:spcPts val="0"/>
              </a:spcBef>
              <a:spcAft>
                <a:spcPts val="0"/>
              </a:spcAft>
              <a:buFont typeface="Courier New" panose="02070309020205020404" pitchFamily="49" charset="0"/>
              <a:buNone/>
              <a:defRPr/>
            </a:pPr>
            <a:endParaRPr lang="en-US" sz="2400" dirty="0">
              <a:solidFill>
                <a:srgbClr val="000000"/>
              </a:solidFill>
              <a:ea typeface="+mn-ea"/>
            </a:endParaRPr>
          </a:p>
          <a:p>
            <a:pPr indent="-228600" eaLnBrk="1" fontAlgn="auto" hangingPunct="1">
              <a:spcBef>
                <a:spcPts val="0"/>
              </a:spcBef>
              <a:spcAft>
                <a:spcPts val="0"/>
              </a:spcAft>
              <a:defRPr/>
            </a:pPr>
            <a:r>
              <a:rPr lang="en-US" sz="2400" dirty="0">
                <a:solidFill>
                  <a:srgbClr val="000000"/>
                </a:solidFill>
                <a:ea typeface="+mn-ea"/>
              </a:rPr>
              <a:t>Areas based on regional labor market</a:t>
            </a:r>
          </a:p>
          <a:p>
            <a:pPr lvl="1" eaLnBrk="1" fontAlgn="auto" hangingPunct="1">
              <a:spcBef>
                <a:spcPts val="0"/>
              </a:spcBef>
              <a:spcAft>
                <a:spcPts val="0"/>
              </a:spcAft>
              <a:defRPr/>
            </a:pPr>
            <a:r>
              <a:rPr lang="en-US" sz="2400" dirty="0">
                <a:solidFill>
                  <a:srgbClr val="000000"/>
                </a:solidFill>
                <a:ea typeface="+mn-ea"/>
              </a:rPr>
              <a:t>Labor shed</a:t>
            </a:r>
          </a:p>
          <a:p>
            <a:pPr lvl="1" eaLnBrk="1" fontAlgn="auto" hangingPunct="1">
              <a:spcBef>
                <a:spcPts val="0"/>
              </a:spcBef>
              <a:spcAft>
                <a:spcPts val="0"/>
              </a:spcAft>
              <a:defRPr/>
            </a:pPr>
            <a:r>
              <a:rPr lang="en-US" sz="2400" dirty="0">
                <a:solidFill>
                  <a:srgbClr val="000000"/>
                </a:solidFill>
                <a:ea typeface="+mn-ea"/>
              </a:rPr>
              <a:t>Commuter shed</a:t>
            </a:r>
          </a:p>
        </p:txBody>
      </p:sp>
    </p:spTree>
    <p:extLst>
      <p:ext uri="{BB962C8B-B14F-4D97-AF65-F5344CB8AC3E}">
        <p14:creationId xmlns:p14="http://schemas.microsoft.com/office/powerpoint/2010/main" val="3422529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Doing the initial research</a:t>
            </a:r>
            <a:endParaRPr lang="en-US" dirty="0">
              <a:solidFill>
                <a:schemeClr val="accent2"/>
              </a:solidFill>
              <a:ea typeface="+mj-ea"/>
            </a:endParaRPr>
          </a:p>
        </p:txBody>
      </p:sp>
      <p:sp>
        <p:nvSpPr>
          <p:cNvPr id="3" name="Content Placeholder 2"/>
          <p:cNvSpPr>
            <a:spLocks noGrp="1"/>
          </p:cNvSpPr>
          <p:nvPr>
            <p:ph idx="1"/>
          </p:nvPr>
        </p:nvSpPr>
        <p:spPr>
          <a:xfrm>
            <a:off x="152400" y="1905000"/>
            <a:ext cx="8839200" cy="6858000"/>
          </a:xfrm>
        </p:spPr>
        <p:txBody>
          <a:bodyPr rtlCol="0">
            <a:noAutofit/>
          </a:bodyPr>
          <a:lstStyle/>
          <a:p>
            <a:pPr indent="-228600" eaLnBrk="1" fontAlgn="auto" hangingPunct="1">
              <a:spcBef>
                <a:spcPts val="0"/>
              </a:spcBef>
              <a:spcAft>
                <a:spcPts val="0"/>
              </a:spcAft>
              <a:defRPr/>
            </a:pPr>
            <a:r>
              <a:rPr lang="en-US" sz="2400" dirty="0">
                <a:ea typeface="+mn-ea"/>
              </a:rPr>
              <a:t>Desk-based research</a:t>
            </a:r>
          </a:p>
          <a:p>
            <a:pPr lvl="1" eaLnBrk="1" fontAlgn="auto" hangingPunct="1">
              <a:spcBef>
                <a:spcPts val="0"/>
              </a:spcBef>
              <a:spcAft>
                <a:spcPts val="0"/>
              </a:spcAft>
              <a:defRPr/>
            </a:pPr>
            <a:r>
              <a:rPr lang="en-US" sz="2400" dirty="0">
                <a:ea typeface="+mn-ea"/>
              </a:rPr>
              <a:t>Workforce and economic development reports and studies</a:t>
            </a:r>
          </a:p>
          <a:p>
            <a:pPr lvl="1" eaLnBrk="1" fontAlgn="auto" hangingPunct="1">
              <a:spcBef>
                <a:spcPts val="0"/>
              </a:spcBef>
              <a:spcAft>
                <a:spcPts val="0"/>
              </a:spcAft>
              <a:defRPr/>
            </a:pPr>
            <a:r>
              <a:rPr lang="en-US" sz="2400" dirty="0">
                <a:ea typeface="+mn-ea"/>
              </a:rPr>
              <a:t>Relevant federal, state, and local policies and programs</a:t>
            </a:r>
          </a:p>
          <a:p>
            <a:pPr lvl="1" eaLnBrk="1" fontAlgn="auto" hangingPunct="1">
              <a:spcBef>
                <a:spcPts val="0"/>
              </a:spcBef>
              <a:spcAft>
                <a:spcPts val="0"/>
              </a:spcAft>
              <a:defRPr/>
            </a:pPr>
            <a:r>
              <a:rPr lang="en-US" sz="2400" dirty="0">
                <a:ea typeface="+mn-ea"/>
              </a:rPr>
              <a:t>Education/training and community-based organizations and programs</a:t>
            </a:r>
          </a:p>
          <a:p>
            <a:pPr lvl="1" eaLnBrk="1" fontAlgn="auto" hangingPunct="1">
              <a:spcBef>
                <a:spcPts val="0"/>
              </a:spcBef>
              <a:spcAft>
                <a:spcPts val="0"/>
              </a:spcAft>
              <a:defRPr/>
            </a:pPr>
            <a:r>
              <a:rPr lang="en-US" sz="2400" dirty="0">
                <a:ea typeface="+mn-ea"/>
              </a:rPr>
              <a:t>Trade associations</a:t>
            </a:r>
          </a:p>
          <a:p>
            <a:pPr lvl="1" eaLnBrk="1" fontAlgn="auto" hangingPunct="1">
              <a:spcBef>
                <a:spcPts val="0"/>
              </a:spcBef>
              <a:spcAft>
                <a:spcPts val="0"/>
              </a:spcAft>
              <a:defRPr/>
            </a:pPr>
            <a:r>
              <a:rPr lang="en-US" sz="2400" dirty="0">
                <a:ea typeface="+mn-ea"/>
              </a:rPr>
              <a:t>Major employers</a:t>
            </a:r>
          </a:p>
          <a:p>
            <a:pPr lvl="1" eaLnBrk="1" fontAlgn="auto" hangingPunct="1">
              <a:spcBef>
                <a:spcPts val="0"/>
              </a:spcBef>
              <a:spcAft>
                <a:spcPts val="0"/>
              </a:spcAft>
              <a:defRPr/>
            </a:pPr>
            <a:r>
              <a:rPr lang="en-US" sz="2400" dirty="0">
                <a:ea typeface="+mn-ea"/>
              </a:rPr>
              <a:t>Labor market information</a:t>
            </a:r>
          </a:p>
          <a:p>
            <a:pPr marL="457200" lvl="1" indent="0" eaLnBrk="1" fontAlgn="auto" hangingPunct="1">
              <a:spcBef>
                <a:spcPts val="0"/>
              </a:spcBef>
              <a:spcAft>
                <a:spcPts val="0"/>
              </a:spcAft>
              <a:buFont typeface="Courier New" panose="02070309020205020404" pitchFamily="49" charset="0"/>
              <a:buNone/>
              <a:defRPr/>
            </a:pPr>
            <a:endParaRPr lang="en-US" sz="2400" dirty="0">
              <a:ea typeface="+mn-ea"/>
            </a:endParaRPr>
          </a:p>
          <a:p>
            <a:pPr indent="-228600" eaLnBrk="1" fontAlgn="auto" hangingPunct="1">
              <a:spcBef>
                <a:spcPts val="0"/>
              </a:spcBef>
              <a:spcAft>
                <a:spcPts val="0"/>
              </a:spcAft>
              <a:defRPr/>
            </a:pPr>
            <a:r>
              <a:rPr lang="en-US" sz="2400" dirty="0">
                <a:ea typeface="+mn-ea"/>
              </a:rPr>
              <a:t>Identify gaps in information</a:t>
            </a:r>
          </a:p>
          <a:p>
            <a:pPr marL="0" indent="0" eaLnBrk="1" fontAlgn="auto" hangingPunct="1">
              <a:spcBef>
                <a:spcPts val="0"/>
              </a:spcBef>
              <a:spcAft>
                <a:spcPts val="0"/>
              </a:spcAft>
              <a:buFont typeface="Symbol" panose="05050102010706020507" pitchFamily="18" charset="2"/>
              <a:buNone/>
              <a:defRPr/>
            </a:pPr>
            <a:endParaRPr lang="en-US" sz="2400" dirty="0">
              <a:ea typeface="+mn-ea"/>
            </a:endParaRPr>
          </a:p>
          <a:p>
            <a:pPr indent="-228600" eaLnBrk="1" fontAlgn="auto" hangingPunct="1">
              <a:spcBef>
                <a:spcPts val="0"/>
              </a:spcBef>
              <a:spcAft>
                <a:spcPts val="0"/>
              </a:spcAft>
              <a:defRPr/>
            </a:pPr>
            <a:r>
              <a:rPr lang="en-US" sz="2400" dirty="0">
                <a:ea typeface="+mn-ea"/>
              </a:rPr>
              <a:t>Brainstorm list of key stakeholders</a:t>
            </a:r>
          </a:p>
          <a:p>
            <a:pPr lvl="1" eaLnBrk="1" fontAlgn="auto" hangingPunct="1">
              <a:spcBef>
                <a:spcPts val="0"/>
              </a:spcBef>
              <a:spcAft>
                <a:spcPts val="6600"/>
              </a:spcAft>
              <a:defRPr/>
            </a:pPr>
            <a:endParaRPr lang="en-US" sz="2400" dirty="0">
              <a:ea typeface="+mn-ea"/>
            </a:endParaRPr>
          </a:p>
        </p:txBody>
      </p:sp>
    </p:spTree>
    <p:extLst>
      <p:ext uri="{BB962C8B-B14F-4D97-AF65-F5344CB8AC3E}">
        <p14:creationId xmlns:p14="http://schemas.microsoft.com/office/powerpoint/2010/main" val="2485086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altLang="en-US">
                <a:latin typeface="Arial" panose="020B0604020202020204" pitchFamily="34" charset="0"/>
                <a:ea typeface="ＭＳ Ｐゴシック" charset="-128"/>
              </a:rPr>
              <a:t>Key sources of information </a:t>
            </a:r>
          </a:p>
        </p:txBody>
      </p:sp>
      <p:graphicFrame>
        <p:nvGraphicFramePr>
          <p:cNvPr id="5" name="Content Placeholder 4"/>
          <p:cNvGraphicFramePr>
            <a:graphicFrameLocks noGrp="1"/>
          </p:cNvGraphicFramePr>
          <p:nvPr>
            <p:ph idx="1"/>
          </p:nvPr>
        </p:nvGraphicFramePr>
        <p:xfrm>
          <a:off x="457200" y="1600200"/>
          <a:ext cx="8229600" cy="45212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r>
                        <a:rPr lang="en-US" sz="1800" dirty="0">
                          <a:latin typeface="Arial"/>
                          <a:cs typeface="Arial"/>
                        </a:rPr>
                        <a:t>Topic</a:t>
                      </a:r>
                    </a:p>
                  </a:txBody>
                  <a:tcPr/>
                </a:tc>
                <a:tc>
                  <a:txBody>
                    <a:bodyPr/>
                    <a:lstStyle/>
                    <a:p>
                      <a:pPr algn="ctr"/>
                      <a:r>
                        <a:rPr lang="en-US" sz="1800" dirty="0">
                          <a:latin typeface="Arial"/>
                          <a:cs typeface="Arial"/>
                        </a:rPr>
                        <a:t>Key</a:t>
                      </a:r>
                      <a:r>
                        <a:rPr lang="en-US" sz="1800" baseline="0" dirty="0">
                          <a:latin typeface="Arial"/>
                          <a:cs typeface="Arial"/>
                        </a:rPr>
                        <a:t> </a:t>
                      </a:r>
                      <a:r>
                        <a:rPr lang="en-US" sz="1800" dirty="0">
                          <a:latin typeface="Arial"/>
                          <a:cs typeface="Arial"/>
                        </a:rPr>
                        <a:t>sources</a:t>
                      </a:r>
                    </a:p>
                  </a:txBody>
                  <a:tcPr/>
                </a:tc>
                <a:extLst>
                  <a:ext uri="{0D108BD9-81ED-4DB2-BD59-A6C34878D82A}">
                    <a16:rowId xmlns:a16="http://schemas.microsoft.com/office/drawing/2014/main" val="10000"/>
                  </a:ext>
                </a:extLst>
              </a:tr>
              <a:tr h="1310640">
                <a:tc>
                  <a:txBody>
                    <a:bodyPr/>
                    <a:lstStyle/>
                    <a:p>
                      <a:r>
                        <a:rPr lang="en-US" sz="1400" dirty="0">
                          <a:latin typeface="Arial"/>
                          <a:cs typeface="Arial"/>
                        </a:rPr>
                        <a:t>Workforce</a:t>
                      </a:r>
                      <a:r>
                        <a:rPr lang="en-US" sz="1400" baseline="0" dirty="0">
                          <a:latin typeface="Arial"/>
                          <a:cs typeface="Arial"/>
                        </a:rPr>
                        <a:t> and economic development initiatives</a:t>
                      </a:r>
                      <a:endParaRPr lang="en-US" sz="1400" dirty="0">
                        <a:latin typeface="Arial"/>
                        <a:cs typeface="Arial"/>
                      </a:endParaRPr>
                    </a:p>
                  </a:txBody>
                  <a:tcPr/>
                </a:tc>
                <a:tc>
                  <a:txBody>
                    <a:bodyPr/>
                    <a:lstStyle/>
                    <a:p>
                      <a:r>
                        <a:rPr lang="en-US" sz="1400" dirty="0">
                          <a:latin typeface="Arial"/>
                          <a:cs typeface="Arial"/>
                        </a:rPr>
                        <a:t>Chambers of Commerce; WIBs; economic development organizations; industrial development authorities;</a:t>
                      </a:r>
                      <a:r>
                        <a:rPr lang="en-US" sz="1400" baseline="0" dirty="0">
                          <a:latin typeface="Arial"/>
                          <a:cs typeface="Arial"/>
                        </a:rPr>
                        <a:t> sector associations and other industry organizations; metropolitan planning organizations</a:t>
                      </a:r>
                      <a:endParaRPr lang="en-US" sz="1400" dirty="0">
                        <a:latin typeface="Arial"/>
                        <a:cs typeface="Arial"/>
                      </a:endParaRPr>
                    </a:p>
                  </a:txBody>
                  <a:tcPr/>
                </a:tc>
                <a:extLst>
                  <a:ext uri="{0D108BD9-81ED-4DB2-BD59-A6C34878D82A}">
                    <a16:rowId xmlns:a16="http://schemas.microsoft.com/office/drawing/2014/main" val="10001"/>
                  </a:ext>
                </a:extLst>
              </a:tr>
              <a:tr h="822960">
                <a:tc>
                  <a:txBody>
                    <a:bodyPr/>
                    <a:lstStyle/>
                    <a:p>
                      <a:r>
                        <a:rPr lang="en-US" sz="1400" dirty="0">
                          <a:latin typeface="Arial"/>
                          <a:cs typeface="Arial"/>
                        </a:rPr>
                        <a:t>Relevant state, federal, and local policies and programs</a:t>
                      </a:r>
                    </a:p>
                  </a:txBody>
                  <a:tcPr/>
                </a:tc>
                <a:tc>
                  <a:txBody>
                    <a:bodyPr/>
                    <a:lstStyle/>
                    <a:p>
                      <a:r>
                        <a:rPr lang="en-US" sz="1400" dirty="0">
                          <a:latin typeface="Arial"/>
                          <a:cs typeface="Arial"/>
                        </a:rPr>
                        <a:t>U.S. Departments of Labor, Commerce, Education; relevant</a:t>
                      </a:r>
                      <a:r>
                        <a:rPr lang="en-US" sz="1400" baseline="0" dirty="0">
                          <a:latin typeface="Arial"/>
                          <a:cs typeface="Arial"/>
                        </a:rPr>
                        <a:t> state and local government agencies</a:t>
                      </a:r>
                      <a:endParaRPr lang="en-US" sz="1400" dirty="0">
                        <a:latin typeface="Arial"/>
                        <a:cs typeface="Arial"/>
                      </a:endParaRPr>
                    </a:p>
                  </a:txBody>
                  <a:tcPr/>
                </a:tc>
                <a:extLst>
                  <a:ext uri="{0D108BD9-81ED-4DB2-BD59-A6C34878D82A}">
                    <a16:rowId xmlns:a16="http://schemas.microsoft.com/office/drawing/2014/main" val="10002"/>
                  </a:ext>
                </a:extLst>
              </a:tr>
              <a:tr h="1066800">
                <a:tc>
                  <a:txBody>
                    <a:bodyPr/>
                    <a:lstStyle/>
                    <a:p>
                      <a:r>
                        <a:rPr lang="en-US" sz="1400" dirty="0">
                          <a:latin typeface="Arial"/>
                          <a:cs typeface="Arial"/>
                        </a:rPr>
                        <a:t>K-12 education</a:t>
                      </a:r>
                    </a:p>
                  </a:txBody>
                  <a:tcPr/>
                </a:tc>
                <a:tc>
                  <a:txBody>
                    <a:bodyPr/>
                    <a:lstStyle/>
                    <a:p>
                      <a:r>
                        <a:rPr lang="en-US" sz="1400" dirty="0">
                          <a:latin typeface="Arial"/>
                          <a:cs typeface="Arial"/>
                        </a:rPr>
                        <a:t>State</a:t>
                      </a:r>
                      <a:r>
                        <a:rPr lang="en-US" sz="1400" baseline="0" dirty="0">
                          <a:latin typeface="Arial"/>
                          <a:cs typeface="Arial"/>
                        </a:rPr>
                        <a:t> department of education (including school report cards); district and school websites; state and local nonprofit organizations with an education focus</a:t>
                      </a:r>
                      <a:endParaRPr lang="en-US" sz="1400" dirty="0">
                        <a:latin typeface="Arial"/>
                        <a:cs typeface="Arial"/>
                      </a:endParaRPr>
                    </a:p>
                  </a:txBody>
                  <a:tcPr/>
                </a:tc>
                <a:extLst>
                  <a:ext uri="{0D108BD9-81ED-4DB2-BD59-A6C34878D82A}">
                    <a16:rowId xmlns:a16="http://schemas.microsoft.com/office/drawing/2014/main" val="10003"/>
                  </a:ext>
                </a:extLst>
              </a:tr>
              <a:tr h="579120">
                <a:tc>
                  <a:txBody>
                    <a:bodyPr/>
                    <a:lstStyle/>
                    <a:p>
                      <a:r>
                        <a:rPr lang="en-US" sz="1400" dirty="0">
                          <a:latin typeface="Arial"/>
                          <a:cs typeface="Arial"/>
                        </a:rPr>
                        <a:t>Postsecondary</a:t>
                      </a:r>
                      <a:r>
                        <a:rPr lang="en-US" sz="1400" baseline="0" dirty="0">
                          <a:latin typeface="Arial"/>
                          <a:cs typeface="Arial"/>
                        </a:rPr>
                        <a:t> education</a:t>
                      </a:r>
                      <a:endParaRPr lang="en-US" sz="1400" dirty="0">
                        <a:latin typeface="Arial"/>
                        <a:cs typeface="Arial"/>
                      </a:endParaRPr>
                    </a:p>
                  </a:txBody>
                  <a:tcPr/>
                </a:tc>
                <a:tc>
                  <a:txBody>
                    <a:bodyPr/>
                    <a:lstStyle/>
                    <a:p>
                      <a:r>
                        <a:rPr lang="en-US" sz="1400" dirty="0">
                          <a:latin typeface="Arial"/>
                          <a:cs typeface="Arial"/>
                        </a:rPr>
                        <a:t>State-level governing body</a:t>
                      </a:r>
                      <a:r>
                        <a:rPr lang="en-US" sz="1400" baseline="0" dirty="0">
                          <a:latin typeface="Arial"/>
                          <a:cs typeface="Arial"/>
                        </a:rPr>
                        <a:t> for higher education (if one exists); college and university websites</a:t>
                      </a:r>
                      <a:endParaRPr lang="en-US" sz="1400" dirty="0">
                        <a:latin typeface="Arial"/>
                        <a:cs typeface="Arial"/>
                      </a:endParaRPr>
                    </a:p>
                  </a:txBody>
                  <a:tcPr/>
                </a:tc>
                <a:extLst>
                  <a:ext uri="{0D108BD9-81ED-4DB2-BD59-A6C34878D82A}">
                    <a16:rowId xmlns:a16="http://schemas.microsoft.com/office/drawing/2014/main" val="10004"/>
                  </a:ext>
                </a:extLst>
              </a:tr>
              <a:tr h="370840">
                <a:tc>
                  <a:txBody>
                    <a:bodyPr/>
                    <a:lstStyle/>
                    <a:p>
                      <a:r>
                        <a:rPr lang="en-US" sz="1400" dirty="0">
                          <a:latin typeface="Arial"/>
                          <a:cs typeface="Arial"/>
                        </a:rPr>
                        <a:t>Labor market</a:t>
                      </a:r>
                    </a:p>
                  </a:txBody>
                  <a:tcPr/>
                </a:tc>
                <a:tc>
                  <a:txBody>
                    <a:bodyPr/>
                    <a:lstStyle/>
                    <a:p>
                      <a:r>
                        <a:rPr lang="en-US" sz="1400" dirty="0">
                          <a:latin typeface="Arial"/>
                          <a:cs typeface="Arial"/>
                        </a:rPr>
                        <a:t>BLS; state</a:t>
                      </a:r>
                      <a:r>
                        <a:rPr lang="en-US" sz="1400" baseline="0" dirty="0">
                          <a:latin typeface="Arial"/>
                          <a:cs typeface="Arial"/>
                        </a:rPr>
                        <a:t> LMI shop; </a:t>
                      </a:r>
                      <a:r>
                        <a:rPr lang="en-US" sz="1400" dirty="0">
                          <a:latin typeface="Arial"/>
                          <a:cs typeface="Arial"/>
                        </a:rPr>
                        <a:t>EMSI; Burning Glass; etc.</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56082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6248400" cy="868362"/>
          </a:xfrm>
        </p:spPr>
        <p:txBody>
          <a:bodyPr/>
          <a:lstStyle/>
          <a:p>
            <a:pPr eaLnBrk="1" fontAlgn="auto" hangingPunct="1">
              <a:spcAft>
                <a:spcPts val="0"/>
              </a:spcAft>
              <a:defRPr/>
            </a:pPr>
            <a:r>
              <a:rPr lang="en-US" dirty="0">
                <a:ea typeface="+mj-ea"/>
              </a:rPr>
              <a:t>Engaging key stakeholders</a:t>
            </a:r>
            <a:endParaRPr lang="en-US" dirty="0">
              <a:solidFill>
                <a:schemeClr val="accent2"/>
              </a:solidFill>
              <a:ea typeface="+mj-ea"/>
            </a:endParaRPr>
          </a:p>
        </p:txBody>
      </p:sp>
      <p:sp>
        <p:nvSpPr>
          <p:cNvPr id="3" name="Content Placeholder 2"/>
          <p:cNvSpPr>
            <a:spLocks noGrp="1"/>
          </p:cNvSpPr>
          <p:nvPr>
            <p:ph idx="1"/>
          </p:nvPr>
        </p:nvSpPr>
        <p:spPr>
          <a:xfrm>
            <a:off x="152400" y="1905000"/>
            <a:ext cx="8839200" cy="4038600"/>
          </a:xfrm>
        </p:spPr>
        <p:txBody>
          <a:bodyPr rtlCol="0">
            <a:noAutofit/>
          </a:bodyPr>
          <a:lstStyle/>
          <a:p>
            <a:pPr indent="-228600" eaLnBrk="1" fontAlgn="auto" hangingPunct="1">
              <a:spcBef>
                <a:spcPts val="0"/>
              </a:spcBef>
              <a:spcAft>
                <a:spcPts val="0"/>
              </a:spcAft>
              <a:defRPr/>
            </a:pPr>
            <a:r>
              <a:rPr lang="en-US" dirty="0">
                <a:ea typeface="+mn-ea"/>
              </a:rPr>
              <a:t>Schedule in-person meetings if possible</a:t>
            </a:r>
          </a:p>
          <a:p>
            <a:pPr lvl="1" eaLnBrk="1" fontAlgn="auto" hangingPunct="1">
              <a:spcBef>
                <a:spcPts val="0"/>
              </a:spcBef>
              <a:spcAft>
                <a:spcPts val="0"/>
              </a:spcAft>
              <a:defRPr/>
            </a:pPr>
            <a:r>
              <a:rPr lang="en-US" dirty="0">
                <a:ea typeface="+mn-ea"/>
              </a:rPr>
              <a:t>Create focused interview groups</a:t>
            </a:r>
          </a:p>
          <a:p>
            <a:pPr indent="-228600" eaLnBrk="1" fontAlgn="auto" hangingPunct="1">
              <a:spcBef>
                <a:spcPts val="0"/>
              </a:spcBef>
              <a:spcAft>
                <a:spcPts val="0"/>
              </a:spcAft>
              <a:defRPr/>
            </a:pPr>
            <a:endParaRPr lang="en-US" dirty="0">
              <a:ea typeface="+mn-ea"/>
            </a:endParaRPr>
          </a:p>
          <a:p>
            <a:pPr indent="-228600" eaLnBrk="1" fontAlgn="auto" hangingPunct="1">
              <a:spcBef>
                <a:spcPts val="0"/>
              </a:spcBef>
              <a:spcAft>
                <a:spcPts val="0"/>
              </a:spcAft>
              <a:defRPr/>
            </a:pPr>
            <a:r>
              <a:rPr lang="en-US" dirty="0">
                <a:ea typeface="+mn-ea"/>
              </a:rPr>
              <a:t>Address gaps in available information</a:t>
            </a:r>
          </a:p>
          <a:p>
            <a:pPr marL="0" indent="0" eaLnBrk="1" fontAlgn="auto" hangingPunct="1">
              <a:spcBef>
                <a:spcPts val="0"/>
              </a:spcBef>
              <a:spcAft>
                <a:spcPts val="0"/>
              </a:spcAft>
              <a:buFont typeface="Symbol" panose="05050102010706020507" pitchFamily="18" charset="2"/>
              <a:buNone/>
              <a:defRPr/>
            </a:pPr>
            <a:endParaRPr lang="en-US" dirty="0">
              <a:ea typeface="+mn-ea"/>
            </a:endParaRPr>
          </a:p>
          <a:p>
            <a:pPr indent="-228600" eaLnBrk="1" fontAlgn="auto" hangingPunct="1">
              <a:spcBef>
                <a:spcPts val="0"/>
              </a:spcBef>
              <a:spcAft>
                <a:spcPts val="0"/>
              </a:spcAft>
              <a:defRPr/>
            </a:pPr>
            <a:r>
              <a:rPr lang="en-US" dirty="0">
                <a:ea typeface="+mn-ea"/>
              </a:rPr>
              <a:t>Test understanding developed based on desk-based research</a:t>
            </a:r>
          </a:p>
          <a:p>
            <a:pPr indent="-228600" eaLnBrk="1" fontAlgn="auto" hangingPunct="1">
              <a:spcBef>
                <a:spcPts val="0"/>
              </a:spcBef>
              <a:spcAft>
                <a:spcPts val="0"/>
              </a:spcAft>
              <a:defRPr/>
            </a:pPr>
            <a:endParaRPr lang="en-US" dirty="0">
              <a:ea typeface="+mn-ea"/>
            </a:endParaRPr>
          </a:p>
        </p:txBody>
      </p:sp>
    </p:spTree>
    <p:extLst>
      <p:ext uri="{BB962C8B-B14F-4D97-AF65-F5344CB8AC3E}">
        <p14:creationId xmlns:p14="http://schemas.microsoft.com/office/powerpoint/2010/main" val="1536098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altLang="en-US">
                <a:latin typeface="Arial" panose="020B0604020202020204" pitchFamily="34" charset="0"/>
                <a:ea typeface="ＭＳ Ｐゴシック" charset="-128"/>
              </a:rPr>
              <a:t>Questions for employers</a:t>
            </a:r>
          </a:p>
        </p:txBody>
      </p:sp>
      <p:sp>
        <p:nvSpPr>
          <p:cNvPr id="3" name="Content Placeholder 2"/>
          <p:cNvSpPr>
            <a:spLocks noGrp="1"/>
          </p:cNvSpPr>
          <p:nvPr>
            <p:ph idx="1"/>
          </p:nvPr>
        </p:nvSpPr>
        <p:spPr/>
        <p:txBody>
          <a:bodyPr>
            <a:normAutofit fontScale="92500" lnSpcReduction="20000"/>
          </a:bodyPr>
          <a:lstStyle/>
          <a:p>
            <a:pPr>
              <a:defRPr/>
            </a:pPr>
            <a:r>
              <a:rPr lang="en-US" b="1" dirty="0">
                <a:latin typeface="Arial"/>
                <a:ea typeface="+mn-ea"/>
                <a:cs typeface="Arial"/>
              </a:rPr>
              <a:t>Demand</a:t>
            </a:r>
            <a:r>
              <a:rPr lang="en-US" dirty="0">
                <a:latin typeface="Arial"/>
                <a:ea typeface="+mn-ea"/>
                <a:cs typeface="Arial"/>
              </a:rPr>
              <a:t>: In your industry, what sectors are creating the most demand for workers, or are experiencing shortages of qualified workers?  </a:t>
            </a:r>
          </a:p>
          <a:p>
            <a:pPr>
              <a:defRPr/>
            </a:pPr>
            <a:r>
              <a:rPr lang="en-US" b="1" dirty="0">
                <a:latin typeface="Arial"/>
                <a:ea typeface="+mn-ea"/>
                <a:cs typeface="Arial"/>
              </a:rPr>
              <a:t>Current employer engagement</a:t>
            </a:r>
            <a:r>
              <a:rPr lang="en-US" dirty="0">
                <a:latin typeface="Arial"/>
                <a:ea typeface="+mn-ea"/>
                <a:cs typeface="Arial"/>
              </a:rPr>
              <a:t>:  How are you and other employers engaged in workforce initiatives?</a:t>
            </a:r>
          </a:p>
          <a:p>
            <a:pPr>
              <a:defRPr/>
            </a:pPr>
            <a:r>
              <a:rPr lang="en-US" b="1" dirty="0">
                <a:latin typeface="Arial"/>
                <a:ea typeface="+mn-ea"/>
                <a:cs typeface="Arial"/>
              </a:rPr>
              <a:t>Education partners</a:t>
            </a:r>
            <a:r>
              <a:rPr lang="en-US" dirty="0">
                <a:latin typeface="Arial"/>
                <a:ea typeface="+mn-ea"/>
                <a:cs typeface="Arial"/>
              </a:rPr>
              <a:t>:  How are the K-12 and community college systems doing as partners or suppliers of skilled workers?</a:t>
            </a:r>
          </a:p>
          <a:p>
            <a:pPr>
              <a:defRPr/>
            </a:pPr>
            <a:endParaRPr lang="en-US" dirty="0">
              <a:ea typeface="+mn-ea"/>
            </a:endParaRPr>
          </a:p>
        </p:txBody>
      </p:sp>
    </p:spTree>
    <p:extLst>
      <p:ext uri="{BB962C8B-B14F-4D97-AF65-F5344CB8AC3E}">
        <p14:creationId xmlns:p14="http://schemas.microsoft.com/office/powerpoint/2010/main" val="4016579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altLang="en-US">
                <a:latin typeface="Arial" panose="020B0604020202020204" pitchFamily="34" charset="0"/>
                <a:ea typeface="ＭＳ Ｐゴシック" charset="-128"/>
              </a:rPr>
              <a:t>Questions for educators</a:t>
            </a:r>
          </a:p>
        </p:txBody>
      </p:sp>
      <p:sp>
        <p:nvSpPr>
          <p:cNvPr id="54274" name="Content Placeholder 2"/>
          <p:cNvSpPr>
            <a:spLocks noGrp="1"/>
          </p:cNvSpPr>
          <p:nvPr>
            <p:ph idx="1"/>
          </p:nvPr>
        </p:nvSpPr>
        <p:spPr/>
        <p:txBody>
          <a:bodyPr>
            <a:normAutofit fontScale="85000" lnSpcReduction="10000"/>
          </a:bodyPr>
          <a:lstStyle/>
          <a:p>
            <a:pPr indent="-273050">
              <a:buClr>
                <a:srgbClr val="376092"/>
              </a:buClr>
            </a:pPr>
            <a:r>
              <a:rPr lang="en-US" altLang="en-US" b="1" dirty="0">
                <a:latin typeface="Arial"/>
                <a:ea typeface="ＭＳ Ｐゴシック" charset="-128"/>
                <a:cs typeface="Arial"/>
              </a:rPr>
              <a:t>Employer engagement</a:t>
            </a:r>
            <a:r>
              <a:rPr lang="en-US" altLang="en-US" dirty="0">
                <a:latin typeface="Arial"/>
                <a:ea typeface="ＭＳ Ｐゴシック" charset="-128"/>
                <a:cs typeface="Arial"/>
              </a:rPr>
              <a:t>:  How are employers engaged in educational programs and how are those relationships managed? </a:t>
            </a:r>
          </a:p>
          <a:p>
            <a:pPr indent="-273050">
              <a:buClr>
                <a:srgbClr val="376092"/>
              </a:buClr>
            </a:pPr>
            <a:r>
              <a:rPr lang="en-US" altLang="en-US" b="1" dirty="0">
                <a:latin typeface="Arial"/>
                <a:ea typeface="ＭＳ Ｐゴシック" charset="-128"/>
                <a:cs typeface="Arial"/>
              </a:rPr>
              <a:t>Career information and advising: </a:t>
            </a:r>
            <a:r>
              <a:rPr lang="en-US" altLang="en-US" dirty="0">
                <a:latin typeface="Arial"/>
                <a:ea typeface="ＭＳ Ｐゴシック" charset="-128"/>
                <a:cs typeface="Arial"/>
              </a:rPr>
              <a:t>What career information and advising do students get?</a:t>
            </a:r>
          </a:p>
          <a:p>
            <a:pPr indent="-273050">
              <a:buClr>
                <a:srgbClr val="376092"/>
              </a:buClr>
            </a:pPr>
            <a:r>
              <a:rPr lang="en-US" altLang="en-US" b="1" dirty="0">
                <a:latin typeface="Arial"/>
                <a:ea typeface="ＭＳ Ｐゴシック" charset="-128"/>
                <a:cs typeface="Arial"/>
              </a:rPr>
              <a:t>Program growth and alignment with area initiatives</a:t>
            </a:r>
            <a:r>
              <a:rPr lang="en-US" altLang="en-US" dirty="0">
                <a:latin typeface="Arial"/>
                <a:ea typeface="ＭＳ Ｐゴシック" charset="-128"/>
                <a:cs typeface="Arial"/>
              </a:rPr>
              <a:t>: How are you identifying opportunities for program growth? What are the college/district</a:t>
            </a:r>
            <a:r>
              <a:rPr lang="ja-JP" altLang="en-US" dirty="0">
                <a:latin typeface="Arial"/>
                <a:ea typeface="ＭＳ Ｐゴシック" charset="-128"/>
                <a:cs typeface="Arial"/>
              </a:rPr>
              <a:t>’</a:t>
            </a:r>
            <a:r>
              <a:rPr lang="en-US" altLang="ja-JP" dirty="0">
                <a:latin typeface="Arial"/>
                <a:ea typeface="ＭＳ Ｐゴシック" charset="-128"/>
                <a:cs typeface="Arial"/>
              </a:rPr>
              <a:t>s processes for adapting existing or creating new programs?  </a:t>
            </a:r>
          </a:p>
          <a:p>
            <a:pPr indent="-273050">
              <a:buClr>
                <a:srgbClr val="376092"/>
              </a:buClr>
            </a:pPr>
            <a:endParaRPr lang="en-US" altLang="en-US" dirty="0">
              <a:latin typeface="Arial"/>
              <a:ea typeface="ＭＳ Ｐゴシック" charset="-128"/>
              <a:cs typeface="Arial"/>
            </a:endParaRPr>
          </a:p>
          <a:p>
            <a:pPr indent="-273050">
              <a:buClr>
                <a:srgbClr val="376092"/>
              </a:buClr>
            </a:pPr>
            <a:endParaRPr lang="en-US" altLang="en-US" b="1" dirty="0">
              <a:latin typeface="Arial"/>
              <a:ea typeface="ＭＳ Ｐゴシック" charset="-128"/>
              <a:cs typeface="Arial"/>
            </a:endParaRPr>
          </a:p>
        </p:txBody>
      </p:sp>
    </p:spTree>
    <p:extLst>
      <p:ext uri="{BB962C8B-B14F-4D97-AF65-F5344CB8AC3E}">
        <p14:creationId xmlns:p14="http://schemas.microsoft.com/office/powerpoint/2010/main" val="3073054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hape 21"/>
          <p:cNvSpPr>
            <a:spLocks noChangeArrowheads="1"/>
          </p:cNvSpPr>
          <p:nvPr>
            <p:custDataLst>
              <p:tags r:id="rId1"/>
            </p:custDataLst>
          </p:nvPr>
        </p:nvSpPr>
        <p:spPr bwMode="auto">
          <a:xfrm>
            <a:off x="0" y="2895602"/>
            <a:ext cx="9144000" cy="74613"/>
          </a:xfrm>
          <a:prstGeom prst="rect">
            <a:avLst/>
          </a:prstGeom>
          <a:gradFill rotWithShape="1">
            <a:gsLst>
              <a:gs pos="0">
                <a:srgbClr val="AECCF1"/>
              </a:gs>
              <a:gs pos="50000">
                <a:srgbClr val="CEE0F6"/>
              </a:gs>
              <a:gs pos="100000">
                <a:srgbClr val="E7F1FA"/>
              </a:gs>
            </a:gsLst>
            <a:lin ang="162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nchor="ctr"/>
          <a:lstStyle>
            <a:lvl1pPr>
              <a:spcBef>
                <a:spcPct val="20000"/>
              </a:spcBef>
              <a:buFont typeface="Arial" charset="0"/>
              <a:buChar char="•"/>
              <a:defRPr sz="2800">
                <a:solidFill>
                  <a:schemeClr val="tx1"/>
                </a:solidFill>
                <a:latin typeface="Calibri" pitchFamily="34" charset="0"/>
              </a:defRPr>
            </a:lvl1pPr>
            <a:lvl2pPr marL="742950" indent="-285750">
              <a:spcBef>
                <a:spcPct val="20000"/>
              </a:spcBef>
              <a:buFont typeface="Arial" charset="0"/>
              <a:buChar char="–"/>
              <a:defRPr sz="2400">
                <a:solidFill>
                  <a:schemeClr val="tx1"/>
                </a:solidFill>
                <a:latin typeface="Calibri" pitchFamily="34" charset="0"/>
              </a:defRPr>
            </a:lvl2pPr>
            <a:lvl3pPr marL="1143000" indent="-228600">
              <a:spcBef>
                <a:spcPct val="20000"/>
              </a:spcBef>
              <a:buFont typeface="Arial" charset="0"/>
              <a:buChar char="•"/>
              <a:defRPr sz="2000">
                <a:solidFill>
                  <a:schemeClr val="tx1"/>
                </a:solidFill>
                <a:latin typeface="Calibri" pitchFamily="34" charset="0"/>
              </a:defRPr>
            </a:lvl3pPr>
            <a:lvl4pPr marL="1600200" indent="-228600">
              <a:spcBef>
                <a:spcPct val="20000"/>
              </a:spcBef>
              <a:buFont typeface="Arial" charset="0"/>
              <a:buChar char="–"/>
              <a:defRPr>
                <a:solidFill>
                  <a:schemeClr val="tx1"/>
                </a:solidFill>
                <a:latin typeface="Calibri" pitchFamily="34" charset="0"/>
              </a:defRPr>
            </a:lvl4pPr>
            <a:lvl5pPr marL="2057400" indent="-22860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fontAlgn="base">
              <a:spcBef>
                <a:spcPct val="0"/>
              </a:spcBef>
              <a:spcAft>
                <a:spcPct val="0"/>
              </a:spcAft>
              <a:buFontTx/>
              <a:buNone/>
            </a:pPr>
            <a:endParaRPr lang="en-US" altLang="en-US" sz="1800" dirty="0">
              <a:solidFill>
                <a:srgbClr val="FFFFFF"/>
              </a:solidFill>
              <a:cs typeface="Arial" charset="0"/>
              <a:sym typeface="Calibri" pitchFamily="34" charset="0"/>
            </a:endParaRPr>
          </a:p>
        </p:txBody>
      </p:sp>
      <p:sp>
        <p:nvSpPr>
          <p:cNvPr id="83" name="Shape 83"/>
          <p:cNvSpPr txBox="1"/>
          <p:nvPr/>
        </p:nvSpPr>
        <p:spPr>
          <a:xfrm>
            <a:off x="3284539" y="2286002"/>
            <a:ext cx="5788025" cy="2257425"/>
          </a:xfrm>
          <a:prstGeom prst="rect">
            <a:avLst/>
          </a:prstGeom>
          <a:noFill/>
          <a:ln>
            <a:noFill/>
          </a:ln>
        </p:spPr>
        <p:txBody>
          <a:bodyPr lIns="91425" tIns="91425" rIns="91425" bIns="91425"/>
          <a:lstStyle/>
          <a:p>
            <a:pPr>
              <a:defRPr/>
            </a:pPr>
            <a:r>
              <a:rPr lang="en-US" sz="3200" b="1" kern="0" dirty="0">
                <a:solidFill>
                  <a:srgbClr val="4F81BD">
                    <a:lumMod val="75000"/>
                  </a:srgbClr>
                </a:solidFill>
                <a:latin typeface="Arial"/>
                <a:ea typeface="Arial"/>
                <a:cs typeface="Arial"/>
                <a:sym typeface="Arial"/>
                <a:rtl val="0"/>
              </a:rPr>
              <a:t>Stephen Duval</a:t>
            </a:r>
          </a:p>
          <a:p>
            <a:pPr>
              <a:spcBef>
                <a:spcPts val="1200"/>
              </a:spcBef>
              <a:defRPr/>
            </a:pPr>
            <a:r>
              <a:rPr lang="en-US" sz="2400" b="1" kern="0" dirty="0">
                <a:solidFill>
                  <a:srgbClr val="C00000"/>
                </a:solidFill>
                <a:latin typeface="Arial"/>
                <a:ea typeface="Arial"/>
                <a:cs typeface="Arial"/>
                <a:sym typeface="Arial"/>
                <a:rtl val="0"/>
              </a:rPr>
              <a:t>Division Chief</a:t>
            </a:r>
          </a:p>
          <a:p>
            <a:pPr>
              <a:buClr>
                <a:prstClr val="black"/>
              </a:buClr>
              <a:buSzPct val="45833"/>
              <a:buFont typeface="Arial"/>
              <a:buNone/>
              <a:defRPr/>
            </a:pPr>
            <a:r>
              <a:rPr lang="en-US" sz="2400" kern="0" dirty="0">
                <a:solidFill>
                  <a:prstClr val="black">
                    <a:lumMod val="75000"/>
                    <a:lumOff val="25000"/>
                  </a:prstClr>
                </a:solidFill>
                <a:latin typeface="Arial"/>
                <a:ea typeface="Arial"/>
                <a:cs typeface="Arial"/>
                <a:sym typeface="Arial"/>
                <a:rtl val="0"/>
              </a:rPr>
              <a:t>DOL/ETA – Philadelphia Regional Office</a:t>
            </a:r>
          </a:p>
          <a:p>
            <a:pPr>
              <a:defRPr/>
            </a:pPr>
            <a:r>
              <a:rPr lang="en-US" sz="2400" kern="0" dirty="0">
                <a:solidFill>
                  <a:prstClr val="black">
                    <a:lumMod val="75000"/>
                    <a:lumOff val="25000"/>
                  </a:prstClr>
                </a:solidFill>
                <a:latin typeface="Arial"/>
                <a:ea typeface="Arial"/>
                <a:cs typeface="Arial"/>
                <a:sym typeface="Arial"/>
                <a:rtl val="0"/>
              </a:rPr>
              <a:t>Office of State Systems</a:t>
            </a:r>
          </a:p>
          <a:p>
            <a:pPr>
              <a:defRPr/>
            </a:pPr>
            <a:r>
              <a:rPr lang="en-US" sz="2400" kern="0" dirty="0">
                <a:solidFill>
                  <a:prstClr val="black">
                    <a:lumMod val="75000"/>
                    <a:lumOff val="25000"/>
                  </a:prstClr>
                </a:solidFill>
                <a:latin typeface="Arial"/>
                <a:ea typeface="Arial"/>
                <a:cs typeface="Arial"/>
                <a:sym typeface="Arial"/>
                <a:rtl val="0"/>
              </a:rPr>
              <a:t>Division of Workforce Investment</a:t>
            </a:r>
          </a:p>
          <a:p>
            <a:pPr>
              <a:defRPr/>
            </a:pPr>
            <a:endParaRPr sz="2400" b="1" kern="0" dirty="0">
              <a:solidFill>
                <a:srgbClr val="000000"/>
              </a:solidFill>
              <a:latin typeface="Arial"/>
              <a:ea typeface="Arial"/>
              <a:cs typeface="Arial"/>
              <a:sym typeface="Arial"/>
              <a:rtl val="0"/>
            </a:endParaRPr>
          </a:p>
        </p:txBody>
      </p:sp>
      <p:sp>
        <p:nvSpPr>
          <p:cNvPr id="85" name="Shape 85"/>
          <p:cNvSpPr txBox="1"/>
          <p:nvPr/>
        </p:nvSpPr>
        <p:spPr>
          <a:xfrm>
            <a:off x="79376" y="5538790"/>
            <a:ext cx="8985250" cy="365125"/>
          </a:xfrm>
          <a:prstGeom prst="rect">
            <a:avLst/>
          </a:prstGeom>
          <a:noFill/>
          <a:ln>
            <a:noFill/>
          </a:ln>
        </p:spPr>
        <p:txBody>
          <a:bodyPr lIns="91425" tIns="91425" rIns="91425" bIns="91425" anchor="ctr"/>
          <a:lstStyle/>
          <a:p>
            <a:pPr algn="ctr">
              <a:defRPr/>
            </a:pPr>
            <a:r>
              <a:rPr lang="en-US" sz="1400" kern="0" dirty="0">
                <a:solidFill>
                  <a:prstClr val="black">
                    <a:lumMod val="75000"/>
                    <a:lumOff val="25000"/>
                  </a:prstClr>
                </a:solidFill>
                <a:latin typeface="Arial"/>
                <a:ea typeface="Arial"/>
                <a:cs typeface="Arial"/>
                <a:sym typeface="Arial"/>
                <a:rtl val="0"/>
              </a:rPr>
              <a:t>Have a question or comment about WIOA?  E-mail </a:t>
            </a:r>
            <a:r>
              <a:rPr lang="en-US" sz="1400" kern="0" dirty="0">
                <a:solidFill>
                  <a:srgbClr val="4F81BD">
                    <a:lumMod val="75000"/>
                  </a:srgbClr>
                </a:solidFill>
                <a:latin typeface="Arial"/>
                <a:ea typeface="Arial"/>
                <a:cs typeface="Arial"/>
                <a:sym typeface="Arial"/>
                <a:hlinkClick r:id="rId4"/>
                <a:rtl val="0"/>
              </a:rPr>
              <a:t>DOL.WIOA@dol.gov</a:t>
            </a:r>
            <a:r>
              <a:rPr lang="en-US" sz="1400" kern="0" dirty="0">
                <a:solidFill>
                  <a:srgbClr val="4F81BD">
                    <a:lumMod val="75000"/>
                  </a:srgbClr>
                </a:solidFill>
                <a:latin typeface="Arial"/>
                <a:ea typeface="Arial"/>
                <a:cs typeface="Arial"/>
                <a:sym typeface="Arial"/>
                <a:rtl val="0"/>
              </a:rPr>
              <a:t> </a:t>
            </a:r>
          </a:p>
        </p:txBody>
      </p:sp>
      <p:sp>
        <p:nvSpPr>
          <p:cNvPr id="7174" name="Slide Number Placeholder 5"/>
          <p:cNvSpPr txBox="1">
            <a:spLocks/>
          </p:cNvSpPr>
          <p:nvPr/>
        </p:nvSpPr>
        <p:spPr bwMode="auto">
          <a:xfrm>
            <a:off x="6705600" y="6477002"/>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Calibri" pitchFamily="34" charset="0"/>
              </a:defRPr>
            </a:lvl1pPr>
            <a:lvl2pPr marL="742950" indent="-285750">
              <a:spcBef>
                <a:spcPct val="20000"/>
              </a:spcBef>
              <a:buFont typeface="Arial" charset="0"/>
              <a:buChar char="–"/>
              <a:defRPr sz="2400">
                <a:solidFill>
                  <a:schemeClr val="tx1"/>
                </a:solidFill>
                <a:latin typeface="Calibri" pitchFamily="34" charset="0"/>
              </a:defRPr>
            </a:lvl2pPr>
            <a:lvl3pPr marL="1143000" indent="-228600">
              <a:spcBef>
                <a:spcPct val="20000"/>
              </a:spcBef>
              <a:buFont typeface="Arial" charset="0"/>
              <a:buChar char="•"/>
              <a:defRPr sz="2000">
                <a:solidFill>
                  <a:schemeClr val="tx1"/>
                </a:solidFill>
                <a:latin typeface="Calibri" pitchFamily="34" charset="0"/>
              </a:defRPr>
            </a:lvl3pPr>
            <a:lvl4pPr marL="1600200" indent="-228600">
              <a:spcBef>
                <a:spcPct val="20000"/>
              </a:spcBef>
              <a:buFont typeface="Arial" charset="0"/>
              <a:buChar char="–"/>
              <a:defRPr>
                <a:solidFill>
                  <a:schemeClr val="tx1"/>
                </a:solidFill>
                <a:latin typeface="Calibri" pitchFamily="34" charset="0"/>
              </a:defRPr>
            </a:lvl4pPr>
            <a:lvl5pPr marL="2057400" indent="-22860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r" fontAlgn="base">
              <a:spcBef>
                <a:spcPct val="0"/>
              </a:spcBef>
              <a:spcAft>
                <a:spcPct val="0"/>
              </a:spcAft>
              <a:buFontTx/>
              <a:buNone/>
            </a:pPr>
            <a:fld id="{6B43AFD8-07B1-40E6-BF14-1C44193068F9}" type="slidenum">
              <a:rPr lang="en-US" altLang="en-US" sz="1200" smtClean="0">
                <a:solidFill>
                  <a:srgbClr val="898989"/>
                </a:solidFill>
                <a:latin typeface="Arial" charset="0"/>
                <a:cs typeface="Arial" charset="0"/>
                <a:sym typeface="Arial" charset="0"/>
              </a:rPr>
              <a:pPr algn="r" fontAlgn="base">
                <a:spcBef>
                  <a:spcPct val="0"/>
                </a:spcBef>
                <a:spcAft>
                  <a:spcPct val="0"/>
                </a:spcAft>
                <a:buFontTx/>
                <a:buNone/>
              </a:pPr>
              <a:t>2</a:t>
            </a:fld>
            <a:endParaRPr lang="en-US" altLang="en-US" sz="1200" dirty="0">
              <a:solidFill>
                <a:srgbClr val="898989"/>
              </a:solidFill>
              <a:latin typeface="Arial" charset="0"/>
              <a:cs typeface="Arial" charset="0"/>
              <a:sym typeface="Arial"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1600" y="2286000"/>
            <a:ext cx="1481932" cy="2222898"/>
          </a:xfrm>
          <a:prstGeom prst="rect">
            <a:avLst/>
          </a:prstGeom>
        </p:spPr>
      </p:pic>
      <p:sp>
        <p:nvSpPr>
          <p:cNvPr id="3" name="Title 2"/>
          <p:cNvSpPr>
            <a:spLocks noGrp="1"/>
          </p:cNvSpPr>
          <p:nvPr>
            <p:ph type="title"/>
          </p:nvPr>
        </p:nvSpPr>
        <p:spPr/>
        <p:txBody>
          <a:bodyPr/>
          <a:lstStyle/>
          <a:p>
            <a:r>
              <a:rPr lang="en-US" dirty="0"/>
              <a:t>MODERATOR</a:t>
            </a:r>
          </a:p>
        </p:txBody>
      </p:sp>
    </p:spTree>
    <p:extLst>
      <p:ext uri="{BB962C8B-B14F-4D97-AF65-F5344CB8AC3E}">
        <p14:creationId xmlns:p14="http://schemas.microsoft.com/office/powerpoint/2010/main" val="185430986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a:ea typeface="+mj-ea"/>
              </a:rPr>
              <a:t>Questions for intermediary organizations</a:t>
            </a:r>
          </a:p>
        </p:txBody>
      </p:sp>
      <p:sp>
        <p:nvSpPr>
          <p:cNvPr id="55298" name="Content Placeholder 2"/>
          <p:cNvSpPr>
            <a:spLocks noGrp="1"/>
          </p:cNvSpPr>
          <p:nvPr>
            <p:ph idx="1"/>
          </p:nvPr>
        </p:nvSpPr>
        <p:spPr>
          <a:xfrm>
            <a:off x="457200" y="1600200"/>
            <a:ext cx="7924800" cy="4800600"/>
          </a:xfrm>
        </p:spPr>
        <p:txBody>
          <a:bodyPr>
            <a:normAutofit fontScale="62500" lnSpcReduction="20000"/>
          </a:bodyPr>
          <a:lstStyle/>
          <a:p>
            <a:pPr indent="-228600" eaLnBrk="1" hangingPunct="1"/>
            <a:r>
              <a:rPr lang="en-US" altLang="en-US" b="1" dirty="0">
                <a:ea typeface="ＭＳ Ｐゴシック" charset="-128"/>
              </a:rPr>
              <a:t>Intermediary roles</a:t>
            </a:r>
            <a:r>
              <a:rPr lang="en-US" altLang="en-US" dirty="0">
                <a:ea typeface="ＭＳ Ｐゴシック" charset="-128"/>
              </a:rPr>
              <a:t>:  What organizations are assisting and supporting educators and employers in working together?</a:t>
            </a:r>
          </a:p>
          <a:p>
            <a:pPr indent="-228600" eaLnBrk="1" hangingPunct="1"/>
            <a:endParaRPr lang="en-US" altLang="en-US" dirty="0">
              <a:ea typeface="ＭＳ Ｐゴシック" charset="-128"/>
            </a:endParaRPr>
          </a:p>
          <a:p>
            <a:pPr indent="-228600" eaLnBrk="1" hangingPunct="1"/>
            <a:r>
              <a:rPr lang="en-US" altLang="en-US" b="1" dirty="0">
                <a:ea typeface="ＭＳ Ｐゴシック" charset="-128"/>
              </a:rPr>
              <a:t>Education partners</a:t>
            </a:r>
            <a:r>
              <a:rPr lang="en-US" altLang="en-US" dirty="0">
                <a:ea typeface="ＭＳ Ｐゴシック" charset="-128"/>
              </a:rPr>
              <a:t>:  What are the K-12 and community college systems doing to prepare people for career opportunities in your local area?  </a:t>
            </a:r>
          </a:p>
          <a:p>
            <a:pPr indent="-228600" eaLnBrk="1" hangingPunct="1"/>
            <a:endParaRPr lang="en-US" altLang="en-US" dirty="0">
              <a:ea typeface="ＭＳ Ｐゴシック" charset="-128"/>
            </a:endParaRPr>
          </a:p>
          <a:p>
            <a:pPr indent="-228600" eaLnBrk="1" hangingPunct="1"/>
            <a:r>
              <a:rPr lang="en-US" altLang="en-US" b="1" dirty="0">
                <a:ea typeface="ＭＳ Ｐゴシック" charset="-128"/>
              </a:rPr>
              <a:t>Employer groups and champions</a:t>
            </a:r>
            <a:r>
              <a:rPr lang="en-US" altLang="en-US" dirty="0">
                <a:ea typeface="ＭＳ Ｐゴシック" charset="-128"/>
              </a:rPr>
              <a:t>:  What employers have played, or could play, important roles in career education and workforce development? 	</a:t>
            </a:r>
          </a:p>
          <a:p>
            <a:pPr indent="-228600" eaLnBrk="1" hangingPunct="1"/>
            <a:endParaRPr lang="en-US" altLang="en-US" b="1" dirty="0">
              <a:ea typeface="ＭＳ Ｐゴシック" charset="-128"/>
            </a:endParaRPr>
          </a:p>
          <a:p>
            <a:pPr indent="-228600" eaLnBrk="1" hangingPunct="1"/>
            <a:r>
              <a:rPr lang="en-US" altLang="en-US" b="1" dirty="0">
                <a:ea typeface="ＭＳ Ｐゴシック" charset="-128"/>
              </a:rPr>
              <a:t>Environmental and policy factors</a:t>
            </a:r>
            <a:r>
              <a:rPr lang="en-US" altLang="en-US" dirty="0">
                <a:ea typeface="ＭＳ Ｐゴシック" charset="-128"/>
              </a:rPr>
              <a:t>:  What other factors affect the region</a:t>
            </a:r>
            <a:r>
              <a:rPr lang="ja-JP" altLang="en-US" dirty="0">
                <a:ea typeface="ＭＳ Ｐゴシック" charset="-128"/>
              </a:rPr>
              <a:t>’</a:t>
            </a:r>
            <a:r>
              <a:rPr lang="en-US" altLang="ja-JP" dirty="0">
                <a:ea typeface="ＭＳ Ｐゴシック" charset="-128"/>
              </a:rPr>
              <a:t>s capacity to build career-oriented education and workforce development programs?</a:t>
            </a:r>
          </a:p>
          <a:p>
            <a:pPr indent="-228600" eaLnBrk="1" hangingPunct="1"/>
            <a:endParaRPr lang="en-US" altLang="en-US" dirty="0">
              <a:ea typeface="ＭＳ Ｐゴシック" charset="-128"/>
            </a:endParaRPr>
          </a:p>
        </p:txBody>
      </p:sp>
    </p:spTree>
    <p:extLst>
      <p:ext uri="{BB962C8B-B14F-4D97-AF65-F5344CB8AC3E}">
        <p14:creationId xmlns:p14="http://schemas.microsoft.com/office/powerpoint/2010/main" val="1294561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a:ea typeface="+mj-ea"/>
              </a:rPr>
              <a:t>Questions for economic developers</a:t>
            </a:r>
          </a:p>
        </p:txBody>
      </p:sp>
      <p:sp>
        <p:nvSpPr>
          <p:cNvPr id="3" name="Content Placeholder 2"/>
          <p:cNvSpPr>
            <a:spLocks noGrp="1"/>
          </p:cNvSpPr>
          <p:nvPr>
            <p:ph idx="1"/>
          </p:nvPr>
        </p:nvSpPr>
        <p:spPr/>
        <p:txBody>
          <a:bodyPr rtlCol="0">
            <a:normAutofit fontScale="70000" lnSpcReduction="20000"/>
          </a:bodyPr>
          <a:lstStyle/>
          <a:p>
            <a:pPr indent="-228600" eaLnBrk="1" fontAlgn="auto" hangingPunct="1">
              <a:spcAft>
                <a:spcPts val="0"/>
              </a:spcAft>
              <a:defRPr/>
            </a:pPr>
            <a:r>
              <a:rPr lang="en-US" b="1" dirty="0">
                <a:ea typeface="+mn-ea"/>
              </a:rPr>
              <a:t>Strategies</a:t>
            </a:r>
            <a:r>
              <a:rPr lang="en-US" dirty="0">
                <a:ea typeface="+mn-ea"/>
              </a:rPr>
              <a:t>: What are your economic development strategies overall? What are the greatest needs for workforce development from the perspective of economic development and job creation?</a:t>
            </a:r>
          </a:p>
          <a:p>
            <a:pPr indent="-228600" eaLnBrk="1" fontAlgn="auto" hangingPunct="1">
              <a:spcAft>
                <a:spcPts val="0"/>
              </a:spcAft>
              <a:defRPr/>
            </a:pPr>
            <a:endParaRPr lang="en-US" dirty="0">
              <a:ea typeface="+mn-ea"/>
            </a:endParaRPr>
          </a:p>
          <a:p>
            <a:pPr indent="-228600" eaLnBrk="1" fontAlgn="auto" hangingPunct="1">
              <a:spcAft>
                <a:spcPts val="0"/>
              </a:spcAft>
              <a:defRPr/>
            </a:pPr>
            <a:r>
              <a:rPr lang="en-US" b="1" dirty="0">
                <a:ea typeface="+mn-ea"/>
              </a:rPr>
              <a:t>Intermediary roles</a:t>
            </a:r>
            <a:r>
              <a:rPr lang="en-US" dirty="0">
                <a:ea typeface="+mn-ea"/>
              </a:rPr>
              <a:t>:  What organizations are assisting and supporting educators and employers in working together? </a:t>
            </a:r>
          </a:p>
          <a:p>
            <a:pPr indent="-228600" eaLnBrk="1" fontAlgn="auto" hangingPunct="1">
              <a:spcAft>
                <a:spcPts val="0"/>
              </a:spcAft>
              <a:defRPr/>
            </a:pPr>
            <a:endParaRPr lang="en-US" dirty="0">
              <a:ea typeface="+mn-ea"/>
            </a:endParaRPr>
          </a:p>
          <a:p>
            <a:pPr indent="-228600" eaLnBrk="1" fontAlgn="auto" hangingPunct="1">
              <a:spcAft>
                <a:spcPts val="0"/>
              </a:spcAft>
              <a:defRPr/>
            </a:pPr>
            <a:r>
              <a:rPr lang="en-US" b="1" dirty="0">
                <a:ea typeface="+mn-ea"/>
              </a:rPr>
              <a:t>Employer groups and champions</a:t>
            </a:r>
            <a:r>
              <a:rPr lang="en-US" dirty="0">
                <a:ea typeface="+mn-ea"/>
              </a:rPr>
              <a:t>:  What employers have played, or could play, important roles in building work-based learning and career education? 	</a:t>
            </a:r>
          </a:p>
          <a:p>
            <a:pPr indent="-228600" eaLnBrk="1" fontAlgn="auto" hangingPunct="1">
              <a:spcAft>
                <a:spcPts val="0"/>
              </a:spcAft>
              <a:defRPr/>
            </a:pPr>
            <a:endParaRPr lang="en-US" dirty="0">
              <a:ea typeface="+mn-ea"/>
            </a:endParaRPr>
          </a:p>
          <a:p>
            <a:pPr indent="-228600" eaLnBrk="1" fontAlgn="auto" hangingPunct="1">
              <a:spcAft>
                <a:spcPts val="0"/>
              </a:spcAft>
              <a:defRPr/>
            </a:pPr>
            <a:r>
              <a:rPr lang="en-US" b="1" dirty="0">
                <a:ea typeface="+mn-ea"/>
              </a:rPr>
              <a:t>Education partners</a:t>
            </a:r>
            <a:r>
              <a:rPr lang="en-US" dirty="0">
                <a:ea typeface="+mn-ea"/>
              </a:rPr>
              <a:t>:  What are the K-12 and Community college systems doing to prepare people for career opportunities aligned with labor-market demand?  </a:t>
            </a:r>
          </a:p>
          <a:p>
            <a:pPr indent="-228600" eaLnBrk="1" fontAlgn="auto" hangingPunct="1">
              <a:spcAft>
                <a:spcPts val="0"/>
              </a:spcAft>
              <a:defRPr/>
            </a:pPr>
            <a:endParaRPr lang="en-US" dirty="0">
              <a:ea typeface="+mn-ea"/>
            </a:endParaRPr>
          </a:p>
        </p:txBody>
      </p:sp>
    </p:spTree>
    <p:extLst>
      <p:ext uri="{BB962C8B-B14F-4D97-AF65-F5344CB8AC3E}">
        <p14:creationId xmlns:p14="http://schemas.microsoft.com/office/powerpoint/2010/main" val="2292769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altLang="en-US">
                <a:latin typeface="Arial" panose="020B0604020202020204" pitchFamily="34" charset="0"/>
                <a:ea typeface="ＭＳ Ｐゴシック" charset="-128"/>
              </a:rPr>
              <a:t>Questions for all stakeholders</a:t>
            </a:r>
          </a:p>
        </p:txBody>
      </p:sp>
      <p:sp>
        <p:nvSpPr>
          <p:cNvPr id="3" name="Content Placeholder 2"/>
          <p:cNvSpPr>
            <a:spLocks noGrp="1"/>
          </p:cNvSpPr>
          <p:nvPr>
            <p:ph idx="1"/>
          </p:nvPr>
        </p:nvSpPr>
        <p:spPr/>
        <p:txBody>
          <a:bodyPr/>
          <a:lstStyle/>
          <a:p>
            <a:pPr>
              <a:defRPr/>
            </a:pPr>
            <a:r>
              <a:rPr lang="en-US" dirty="0">
                <a:latin typeface="Arial"/>
                <a:ea typeface="+mn-ea"/>
                <a:cs typeface="Arial"/>
              </a:rPr>
              <a:t>Are there examples of successful collaborations across stakeholder groups in the area? If so, what are they?</a:t>
            </a:r>
          </a:p>
          <a:p>
            <a:pPr marL="0" indent="0">
              <a:buNone/>
              <a:defRPr/>
            </a:pPr>
            <a:endParaRPr lang="en-US" dirty="0">
              <a:latin typeface="Arial"/>
              <a:ea typeface="+mn-ea"/>
              <a:cs typeface="Arial"/>
            </a:endParaRPr>
          </a:p>
          <a:p>
            <a:pPr>
              <a:defRPr/>
            </a:pPr>
            <a:r>
              <a:rPr lang="en-US" dirty="0">
                <a:latin typeface="Arial"/>
                <a:ea typeface="+mn-ea"/>
                <a:cs typeface="Arial"/>
              </a:rPr>
              <a:t>What systems-level or institutional changes are needed to support greater collaboration in our area?</a:t>
            </a:r>
          </a:p>
        </p:txBody>
      </p:sp>
    </p:spTree>
    <p:extLst>
      <p:ext uri="{BB962C8B-B14F-4D97-AF65-F5344CB8AC3E}">
        <p14:creationId xmlns:p14="http://schemas.microsoft.com/office/powerpoint/2010/main" val="919522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Developing a timeline</a:t>
            </a:r>
          </a:p>
        </p:txBody>
      </p:sp>
      <p:graphicFrame>
        <p:nvGraphicFramePr>
          <p:cNvPr id="7" name="Content Placeholder 6"/>
          <p:cNvGraphicFramePr>
            <a:graphicFrameLocks noGrp="1"/>
          </p:cNvGraphicFramePr>
          <p:nvPr>
            <p:ph idx="1"/>
          </p:nvPr>
        </p:nvGraphicFramePr>
        <p:xfrm>
          <a:off x="474597" y="1530620"/>
          <a:ext cx="8449774" cy="4260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0893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sym typeface="Arial" charset="0"/>
              </a:rPr>
              <a:t>Using labor market information </a:t>
            </a:r>
          </a:p>
        </p:txBody>
      </p:sp>
    </p:spTree>
    <p:extLst>
      <p:ext uri="{BB962C8B-B14F-4D97-AF65-F5344CB8AC3E}">
        <p14:creationId xmlns:p14="http://schemas.microsoft.com/office/powerpoint/2010/main" val="3288739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eaLnBrk="1" fontAlgn="auto" hangingPunct="1">
              <a:spcAft>
                <a:spcPts val="0"/>
              </a:spcAft>
              <a:defRPr/>
            </a:pPr>
            <a:r>
              <a:rPr lang="en-US" dirty="0">
                <a:ea typeface="+mj-ea"/>
              </a:rPr>
              <a:t>Types of Labor Market Information</a:t>
            </a:r>
          </a:p>
        </p:txBody>
      </p:sp>
      <p:sp>
        <p:nvSpPr>
          <p:cNvPr id="62466" name="Content Placeholder 4"/>
          <p:cNvSpPr>
            <a:spLocks noGrp="1"/>
          </p:cNvSpPr>
          <p:nvPr>
            <p:ph idx="1"/>
          </p:nvPr>
        </p:nvSpPr>
        <p:spPr/>
        <p:txBody>
          <a:bodyPr/>
          <a:lstStyle/>
          <a:p>
            <a:pPr indent="-228600" eaLnBrk="1" hangingPunct="1"/>
            <a:endParaRPr lang="en-US" altLang="en-US">
              <a:ea typeface="ＭＳ Ｐゴシック" charset="-128"/>
            </a:endParaRPr>
          </a:p>
        </p:txBody>
      </p:sp>
      <p:sp>
        <p:nvSpPr>
          <p:cNvPr id="62468" name="Content Placeholder 2"/>
          <p:cNvSpPr txBox="1">
            <a:spLocks/>
          </p:cNvSpPr>
          <p:nvPr/>
        </p:nvSpPr>
        <p:spPr bwMode="auto">
          <a:xfrm>
            <a:off x="2743200" y="1830389"/>
            <a:ext cx="57927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65125" indent="-255588"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defTabSz="914400" eaLnBrk="1" hangingPunct="1">
              <a:spcBef>
                <a:spcPts val="300"/>
              </a:spcBef>
              <a:spcAft>
                <a:spcPts val="300"/>
              </a:spcAft>
              <a:buSzPct val="100000"/>
            </a:pPr>
            <a:endParaRPr lang="en-US" altLang="en-US" sz="1800">
              <a:solidFill>
                <a:srgbClr val="000000"/>
              </a:solidFill>
            </a:endParaRPr>
          </a:p>
        </p:txBody>
      </p:sp>
      <p:graphicFrame>
        <p:nvGraphicFramePr>
          <p:cNvPr id="9" name="Table 8"/>
          <p:cNvGraphicFramePr>
            <a:graphicFrameLocks noGrp="1"/>
          </p:cNvGraphicFramePr>
          <p:nvPr/>
        </p:nvGraphicFramePr>
        <p:xfrm>
          <a:off x="182196" y="1605767"/>
          <a:ext cx="8765179" cy="5128700"/>
        </p:xfrm>
        <a:graphic>
          <a:graphicData uri="http://schemas.openxmlformats.org/drawingml/2006/table">
            <a:tbl>
              <a:tblPr firstRow="1" bandRow="1">
                <a:tableStyleId>{3C2FFA5D-87B4-456A-9821-1D502468CF0F}</a:tableStyleId>
              </a:tblPr>
              <a:tblGrid>
                <a:gridCol w="1457897">
                  <a:extLst>
                    <a:ext uri="{9D8B030D-6E8A-4147-A177-3AD203B41FA5}">
                      <a16:colId xmlns:a16="http://schemas.microsoft.com/office/drawing/2014/main" val="20000"/>
                    </a:ext>
                  </a:extLst>
                </a:gridCol>
                <a:gridCol w="3503525">
                  <a:extLst>
                    <a:ext uri="{9D8B030D-6E8A-4147-A177-3AD203B41FA5}">
                      <a16:colId xmlns:a16="http://schemas.microsoft.com/office/drawing/2014/main" val="20001"/>
                    </a:ext>
                  </a:extLst>
                </a:gridCol>
                <a:gridCol w="3803757">
                  <a:extLst>
                    <a:ext uri="{9D8B030D-6E8A-4147-A177-3AD203B41FA5}">
                      <a16:colId xmlns:a16="http://schemas.microsoft.com/office/drawing/2014/main" val="20002"/>
                    </a:ext>
                  </a:extLst>
                </a:gridCol>
              </a:tblGrid>
              <a:tr h="487830">
                <a:tc>
                  <a:txBody>
                    <a:bodyPr/>
                    <a:lstStyle/>
                    <a:p>
                      <a:endParaRPr lang="en-US" dirty="0"/>
                    </a:p>
                  </a:txBody>
                  <a:tcPr/>
                </a:tc>
                <a:tc>
                  <a:txBody>
                    <a:bodyPr/>
                    <a:lstStyle/>
                    <a:p>
                      <a:r>
                        <a:rPr lang="en-US" dirty="0">
                          <a:latin typeface="Arial"/>
                          <a:cs typeface="Arial"/>
                        </a:rPr>
                        <a:t>Benefits </a:t>
                      </a:r>
                    </a:p>
                  </a:txBody>
                  <a:tcPr/>
                </a:tc>
                <a:tc>
                  <a:txBody>
                    <a:bodyPr/>
                    <a:lstStyle/>
                    <a:p>
                      <a:r>
                        <a:rPr lang="en-US" dirty="0">
                          <a:latin typeface="Arial"/>
                          <a:cs typeface="Arial"/>
                        </a:rPr>
                        <a:t>Limitations</a:t>
                      </a:r>
                    </a:p>
                  </a:txBody>
                  <a:tcPr/>
                </a:tc>
                <a:extLst>
                  <a:ext uri="{0D108BD9-81ED-4DB2-BD59-A6C34878D82A}">
                    <a16:rowId xmlns:a16="http://schemas.microsoft.com/office/drawing/2014/main" val="10000"/>
                  </a:ext>
                </a:extLst>
              </a:tr>
              <a:tr h="535118">
                <a:tc rowSpan="4">
                  <a:txBody>
                    <a:bodyPr/>
                    <a:lstStyle/>
                    <a:p>
                      <a:endParaRPr lang="en-US" dirty="0"/>
                    </a:p>
                    <a:p>
                      <a:endParaRPr lang="en-US" dirty="0"/>
                    </a:p>
                    <a:p>
                      <a:endParaRPr lang="en-US" b="1" dirty="0"/>
                    </a:p>
                    <a:p>
                      <a:r>
                        <a:rPr lang="en-US" b="1" dirty="0">
                          <a:latin typeface="Arial"/>
                          <a:cs typeface="Arial"/>
                        </a:rPr>
                        <a:t>Traditional</a:t>
                      </a:r>
                      <a:r>
                        <a:rPr lang="en-US" b="1" baseline="0" dirty="0">
                          <a:latin typeface="Arial"/>
                          <a:cs typeface="Arial"/>
                        </a:rPr>
                        <a:t> LMI</a:t>
                      </a:r>
                      <a:endParaRPr lang="en-US" b="1" dirty="0">
                        <a:latin typeface="Arial"/>
                        <a:cs typeface="Arial"/>
                      </a:endParaRPr>
                    </a:p>
                  </a:txBody>
                  <a:tcPr/>
                </a:tc>
                <a:tc>
                  <a:txBody>
                    <a:bodyPr/>
                    <a:lstStyle/>
                    <a:p>
                      <a:r>
                        <a:rPr lang="en-US" sz="1300" dirty="0">
                          <a:latin typeface="Arial"/>
                          <a:cs typeface="Arial"/>
                        </a:rPr>
                        <a:t>Reliable and robust</a:t>
                      </a:r>
                    </a:p>
                  </a:txBody>
                  <a:tcPr/>
                </a:tc>
                <a:tc>
                  <a:txBody>
                    <a:bodyPr/>
                    <a:lstStyle/>
                    <a:p>
                      <a:r>
                        <a:rPr lang="en-US" sz="1300" dirty="0">
                          <a:latin typeface="Arial"/>
                          <a:cs typeface="Arial"/>
                        </a:rPr>
                        <a:t>Looks backward to forecast;</a:t>
                      </a:r>
                      <a:r>
                        <a:rPr lang="en-US" sz="1300" baseline="0" dirty="0">
                          <a:latin typeface="Arial"/>
                          <a:cs typeface="Arial"/>
                        </a:rPr>
                        <a:t> lacks current labor market perspective (time lag)</a:t>
                      </a:r>
                      <a:endParaRPr lang="en-US" sz="1300" dirty="0">
                        <a:latin typeface="Arial"/>
                        <a:cs typeface="Arial"/>
                      </a:endParaRPr>
                    </a:p>
                  </a:txBody>
                  <a:tcPr/>
                </a:tc>
                <a:extLst>
                  <a:ext uri="{0D108BD9-81ED-4DB2-BD59-A6C34878D82A}">
                    <a16:rowId xmlns:a16="http://schemas.microsoft.com/office/drawing/2014/main" val="10001"/>
                  </a:ext>
                </a:extLst>
              </a:tr>
              <a:tr h="487830">
                <a:tc vMerge="1">
                  <a:txBody>
                    <a:bodyPr/>
                    <a:lstStyle/>
                    <a:p>
                      <a:endParaRPr lang="en-US" dirty="0"/>
                    </a:p>
                  </a:txBody>
                  <a:tcPr/>
                </a:tc>
                <a:tc>
                  <a:txBody>
                    <a:bodyPr/>
                    <a:lstStyle/>
                    <a:p>
                      <a:pPr marL="0" marR="0">
                        <a:spcBef>
                          <a:spcPts val="0"/>
                        </a:spcBef>
                        <a:spcAft>
                          <a:spcPts val="0"/>
                        </a:spcAft>
                      </a:pPr>
                      <a:r>
                        <a:rPr lang="en-US" sz="1300" dirty="0">
                          <a:latin typeface="Arial"/>
                          <a:ea typeface="Cambria"/>
                          <a:cs typeface="Arial"/>
                        </a:rPr>
                        <a:t>Consistent and documented methodologies</a:t>
                      </a:r>
                    </a:p>
                  </a:txBody>
                  <a:tcPr marL="68580" marR="68580" marT="0" marB="0">
                    <a:lnB w="12700" cap="flat" cmpd="sng" algn="ctr">
                      <a:solidFill>
                        <a:srgbClr val="4F81BD"/>
                      </a:solidFill>
                      <a:prstDash val="solid"/>
                      <a:round/>
                      <a:headEnd type="none" w="med" len="med"/>
                      <a:tailEnd type="none" w="med" len="med"/>
                    </a:lnB>
                  </a:tcPr>
                </a:tc>
                <a:tc>
                  <a:txBody>
                    <a:bodyPr/>
                    <a:lstStyle/>
                    <a:p>
                      <a:pPr marL="0" marR="0">
                        <a:spcBef>
                          <a:spcPts val="0"/>
                        </a:spcBef>
                        <a:spcAft>
                          <a:spcPts val="0"/>
                        </a:spcAft>
                      </a:pPr>
                      <a:r>
                        <a:rPr lang="en-US" sz="1300" dirty="0">
                          <a:latin typeface="Arial"/>
                          <a:ea typeface="Cambria"/>
                          <a:cs typeface="Arial"/>
                        </a:rPr>
                        <a:t>Static/not dynamic</a:t>
                      </a:r>
                    </a:p>
                  </a:txBody>
                  <a:tcPr marL="68580" marR="68580" marT="0" marB="0">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2"/>
                  </a:ext>
                </a:extLst>
              </a:tr>
              <a:tr h="487830">
                <a:tc vMerge="1">
                  <a:txBody>
                    <a:bodyPr/>
                    <a:lstStyle/>
                    <a:p>
                      <a:endParaRPr lang="en-US" dirty="0"/>
                    </a:p>
                  </a:txBody>
                  <a:tcPr/>
                </a:tc>
                <a:tc>
                  <a:txBody>
                    <a:bodyPr/>
                    <a:lstStyle/>
                    <a:p>
                      <a:pPr marL="0" marR="0">
                        <a:spcBef>
                          <a:spcPts val="0"/>
                        </a:spcBef>
                        <a:spcAft>
                          <a:spcPts val="0"/>
                        </a:spcAft>
                      </a:pPr>
                      <a:r>
                        <a:rPr lang="en-US" sz="1300" dirty="0">
                          <a:latin typeface="Arial"/>
                          <a:ea typeface="Cambria"/>
                          <a:cs typeface="Arial"/>
                        </a:rPr>
                        <a:t>Regional comparisons</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spcBef>
                          <a:spcPts val="0"/>
                        </a:spcBef>
                        <a:spcAft>
                          <a:spcPts val="0"/>
                        </a:spcAft>
                      </a:pPr>
                      <a:r>
                        <a:rPr lang="en-US" sz="1300" dirty="0">
                          <a:latin typeface="Arial"/>
                          <a:ea typeface="Cambria"/>
                          <a:cs typeface="Arial"/>
                        </a:rPr>
                        <a:t>Lacks data on current demand/employers’ requirements</a:t>
                      </a:r>
                    </a:p>
                  </a:txBody>
                  <a:tcPr marL="68580" marR="68580" marT="0" marB="0">
                    <a:lnL w="12700" cap="flat" cmpd="sng" algn="ctr">
                      <a:solidFill>
                        <a:srgbClr val="4F81BD"/>
                      </a:solidFill>
                      <a:prstDash val="solid"/>
                      <a:round/>
                      <a:headEnd type="none" w="med" len="med"/>
                      <a:tailEnd type="none" w="med" len="med"/>
                    </a:lnL>
                    <a:lnT w="12700" cap="flat" cmpd="sng" algn="ctr">
                      <a:solidFill>
                        <a:srgbClr val="4F81BD"/>
                      </a:solidFill>
                      <a:prstDash val="solid"/>
                      <a:round/>
                      <a:headEnd type="none" w="med" len="med"/>
                      <a:tailEnd type="none" w="med" len="med"/>
                    </a:lnT>
                  </a:tcPr>
                </a:tc>
                <a:extLst>
                  <a:ext uri="{0D108BD9-81ED-4DB2-BD59-A6C34878D82A}">
                    <a16:rowId xmlns:a16="http://schemas.microsoft.com/office/drawing/2014/main" val="10003"/>
                  </a:ext>
                </a:extLst>
              </a:tr>
              <a:tr h="487830">
                <a:tc vMerge="1">
                  <a:txBody>
                    <a:bodyPr/>
                    <a:lstStyle/>
                    <a:p>
                      <a:endParaRPr lang="en-US" dirty="0"/>
                    </a:p>
                  </a:txBody>
                  <a:tcPr/>
                </a:tc>
                <a:tc>
                  <a:txBody>
                    <a:bodyPr/>
                    <a:lstStyle/>
                    <a:p>
                      <a:pPr marL="0" marR="0">
                        <a:spcBef>
                          <a:spcPts val="0"/>
                        </a:spcBef>
                        <a:spcAft>
                          <a:spcPts val="0"/>
                        </a:spcAft>
                      </a:pPr>
                      <a:r>
                        <a:rPr lang="en-US" sz="1300" dirty="0">
                          <a:latin typeface="Arial"/>
                          <a:ea typeface="Cambria"/>
                          <a:cs typeface="Arial"/>
                        </a:rPr>
                        <a:t>Public, no-cost distribution</a:t>
                      </a:r>
                    </a:p>
                  </a:txBody>
                  <a:tcPr marL="68580" marR="68580" marT="0" marB="0">
                    <a:lnT w="12700" cap="flat" cmpd="sng" algn="ctr">
                      <a:solidFill>
                        <a:srgbClr val="4F81BD"/>
                      </a:solidFill>
                      <a:prstDash val="solid"/>
                      <a:round/>
                      <a:headEnd type="none" w="med" len="med"/>
                      <a:tailEnd type="none" w="med" len="med"/>
                    </a:lnT>
                  </a:tcPr>
                </a:tc>
                <a:tc>
                  <a:txBody>
                    <a:bodyPr/>
                    <a:lstStyle/>
                    <a:p>
                      <a:pPr marL="0" marR="0">
                        <a:spcBef>
                          <a:spcPts val="0"/>
                        </a:spcBef>
                        <a:spcAft>
                          <a:spcPts val="0"/>
                        </a:spcAft>
                      </a:pPr>
                      <a:r>
                        <a:rPr lang="en-US" sz="1300" dirty="0">
                          <a:latin typeface="Arial"/>
                          <a:ea typeface="Cambria"/>
                          <a:cs typeface="Arial"/>
                        </a:rPr>
                        <a:t>Does not effectively capture emerging occupations/skills requirements/certifications</a:t>
                      </a:r>
                    </a:p>
                  </a:txBody>
                  <a:tcPr marL="68580" marR="68580" marT="0" marB="0"/>
                </a:tc>
                <a:extLst>
                  <a:ext uri="{0D108BD9-81ED-4DB2-BD59-A6C34878D82A}">
                    <a16:rowId xmlns:a16="http://schemas.microsoft.com/office/drawing/2014/main" val="10004"/>
                  </a:ext>
                </a:extLst>
              </a:tr>
              <a:tr h="584412">
                <a:tc rowSpan="5">
                  <a:txBody>
                    <a:bodyPr/>
                    <a:lstStyle/>
                    <a:p>
                      <a:endParaRPr lang="en-US" b="1" dirty="0"/>
                    </a:p>
                    <a:p>
                      <a:endParaRPr lang="en-US" b="1" dirty="0"/>
                    </a:p>
                    <a:p>
                      <a:endParaRPr lang="en-US" b="1" dirty="0"/>
                    </a:p>
                    <a:p>
                      <a:r>
                        <a:rPr lang="en-US" b="1" dirty="0">
                          <a:latin typeface="Arial"/>
                          <a:cs typeface="Arial"/>
                        </a:rPr>
                        <a:t>Real-time</a:t>
                      </a:r>
                      <a:r>
                        <a:rPr lang="en-US" b="1" baseline="0" dirty="0">
                          <a:latin typeface="Arial"/>
                          <a:cs typeface="Arial"/>
                        </a:rPr>
                        <a:t> LMI</a:t>
                      </a:r>
                      <a:endParaRPr lang="en-US" b="1" dirty="0">
                        <a:latin typeface="Arial"/>
                        <a:cs typeface="Arial"/>
                      </a:endParaRPr>
                    </a:p>
                  </a:txBody>
                  <a:tcPr>
                    <a:solidFill>
                      <a:schemeClr val="accent3">
                        <a:lumMod val="75000"/>
                        <a:alpha val="40000"/>
                      </a:schemeClr>
                    </a:solidFill>
                  </a:tcPr>
                </a:tc>
                <a:tc>
                  <a:txBody>
                    <a:bodyPr/>
                    <a:lstStyle/>
                    <a:p>
                      <a:pPr marL="0" marR="0">
                        <a:spcBef>
                          <a:spcPts val="0"/>
                        </a:spcBef>
                        <a:spcAft>
                          <a:spcPts val="0"/>
                        </a:spcAft>
                      </a:pPr>
                      <a:r>
                        <a:rPr lang="en-US" sz="1300" dirty="0">
                          <a:latin typeface="Arial"/>
                          <a:ea typeface="Cambria"/>
                          <a:cs typeface="Arial"/>
                        </a:rPr>
                        <a:t>Reveals new and emerging trends in occupational definitions</a:t>
                      </a:r>
                    </a:p>
                  </a:txBody>
                  <a:tcPr marL="68580" marR="68580" marT="0" marB="0">
                    <a:solidFill>
                      <a:schemeClr val="accent3">
                        <a:lumMod val="60000"/>
                        <a:lumOff val="40000"/>
                        <a:alpha val="40000"/>
                      </a:schemeClr>
                    </a:solidFill>
                  </a:tcPr>
                </a:tc>
                <a:tc>
                  <a:txBody>
                    <a:bodyPr/>
                    <a:lstStyle/>
                    <a:p>
                      <a:pPr marL="0" marR="0">
                        <a:spcBef>
                          <a:spcPts val="0"/>
                        </a:spcBef>
                        <a:spcAft>
                          <a:spcPts val="0"/>
                        </a:spcAft>
                      </a:pPr>
                      <a:r>
                        <a:rPr lang="en-US" sz="1300" dirty="0">
                          <a:latin typeface="Arial"/>
                          <a:ea typeface="Cambria"/>
                          <a:cs typeface="Arial"/>
                        </a:rPr>
                        <a:t>Duplication errors (though this difficulty is quickly becoming obsolete with more sophisticated algorithms)</a:t>
                      </a:r>
                    </a:p>
                  </a:txBody>
                  <a:tcPr marL="68580" marR="68580" marT="0" marB="0">
                    <a:solidFill>
                      <a:schemeClr val="accent3">
                        <a:lumMod val="60000"/>
                        <a:lumOff val="40000"/>
                        <a:alpha val="40000"/>
                      </a:schemeClr>
                    </a:solidFill>
                  </a:tcPr>
                </a:tc>
                <a:extLst>
                  <a:ext uri="{0D108BD9-81ED-4DB2-BD59-A6C34878D82A}">
                    <a16:rowId xmlns:a16="http://schemas.microsoft.com/office/drawing/2014/main" val="10005"/>
                  </a:ext>
                </a:extLst>
              </a:tr>
              <a:tr h="584412">
                <a:tc vMerge="1">
                  <a:txBody>
                    <a:bodyPr/>
                    <a:lstStyle/>
                    <a:p>
                      <a:endParaRPr lang="en-US" dirty="0"/>
                    </a:p>
                  </a:txBody>
                  <a:tcPr/>
                </a:tc>
                <a:tc>
                  <a:txBody>
                    <a:bodyPr/>
                    <a:lstStyle/>
                    <a:p>
                      <a:pPr marL="0" marR="0">
                        <a:spcBef>
                          <a:spcPts val="0"/>
                        </a:spcBef>
                        <a:spcAft>
                          <a:spcPts val="0"/>
                        </a:spcAft>
                      </a:pPr>
                      <a:r>
                        <a:rPr lang="en-US" sz="1300" dirty="0">
                          <a:latin typeface="Arial"/>
                          <a:ea typeface="Cambria"/>
                          <a:cs typeface="Arial"/>
                        </a:rPr>
                        <a:t>Offers insights into the skills and certifications sought by regional employers</a:t>
                      </a:r>
                    </a:p>
                  </a:txBody>
                  <a:tcPr marL="68580" marR="68580" marT="0" marB="0">
                    <a:solidFill>
                      <a:schemeClr val="accent3">
                        <a:lumMod val="60000"/>
                        <a:lumOff val="40000"/>
                      </a:schemeClr>
                    </a:solidFill>
                  </a:tcPr>
                </a:tc>
                <a:tc>
                  <a:txBody>
                    <a:bodyPr/>
                    <a:lstStyle/>
                    <a:p>
                      <a:pPr marL="0" marR="0">
                        <a:spcBef>
                          <a:spcPts val="0"/>
                        </a:spcBef>
                        <a:spcAft>
                          <a:spcPts val="0"/>
                        </a:spcAft>
                      </a:pPr>
                      <a:r>
                        <a:rPr lang="en-US" sz="1300" dirty="0">
                          <a:latin typeface="Arial"/>
                          <a:ea typeface="Cambria"/>
                          <a:cs typeface="Arial"/>
                        </a:rPr>
                        <a:t>Certain trades (construction, manufacturing) do not necessarily use online job postings.</a:t>
                      </a:r>
                    </a:p>
                  </a:txBody>
                  <a:tcPr marL="68580" marR="68580" marT="0" marB="0">
                    <a:solidFill>
                      <a:schemeClr val="accent3">
                        <a:lumMod val="60000"/>
                        <a:lumOff val="40000"/>
                      </a:schemeClr>
                    </a:solidFill>
                  </a:tcPr>
                </a:tc>
                <a:extLst>
                  <a:ext uri="{0D108BD9-81ED-4DB2-BD59-A6C34878D82A}">
                    <a16:rowId xmlns:a16="http://schemas.microsoft.com/office/drawing/2014/main" val="10006"/>
                  </a:ext>
                </a:extLst>
              </a:tr>
              <a:tr h="487830">
                <a:tc vMerge="1">
                  <a:txBody>
                    <a:bodyPr/>
                    <a:lstStyle/>
                    <a:p>
                      <a:endParaRPr lang="en-US" dirty="0"/>
                    </a:p>
                  </a:txBody>
                  <a:tcPr/>
                </a:tc>
                <a:tc>
                  <a:txBody>
                    <a:bodyPr/>
                    <a:lstStyle/>
                    <a:p>
                      <a:pPr marL="0" marR="0">
                        <a:spcBef>
                          <a:spcPts val="0"/>
                        </a:spcBef>
                        <a:spcAft>
                          <a:spcPts val="0"/>
                        </a:spcAft>
                      </a:pPr>
                      <a:r>
                        <a:rPr lang="en-US" sz="1300" dirty="0">
                          <a:latin typeface="Arial"/>
                          <a:ea typeface="Cambria"/>
                          <a:cs typeface="Arial"/>
                        </a:rPr>
                        <a:t>Identifies early indications of market shifts; data is collected regularly</a:t>
                      </a:r>
                    </a:p>
                  </a:txBody>
                  <a:tcPr marL="68580" marR="68580" marT="0" marB="0">
                    <a:solidFill>
                      <a:schemeClr val="accent3">
                        <a:lumMod val="60000"/>
                        <a:lumOff val="40000"/>
                        <a:alpha val="40000"/>
                      </a:schemeClr>
                    </a:solidFill>
                  </a:tcPr>
                </a:tc>
                <a:tc>
                  <a:txBody>
                    <a:bodyPr/>
                    <a:lstStyle/>
                    <a:p>
                      <a:pPr marL="0" marR="0">
                        <a:spcBef>
                          <a:spcPts val="0"/>
                        </a:spcBef>
                        <a:spcAft>
                          <a:spcPts val="0"/>
                        </a:spcAft>
                      </a:pPr>
                      <a:r>
                        <a:rPr lang="en-US" sz="1300" dirty="0">
                          <a:latin typeface="Arial"/>
                          <a:ea typeface="Cambria"/>
                          <a:cs typeface="Arial"/>
                        </a:rPr>
                        <a:t>Online job ads can be vague</a:t>
                      </a:r>
                    </a:p>
                  </a:txBody>
                  <a:tcPr marL="68580" marR="68580" marT="0" marB="0">
                    <a:solidFill>
                      <a:schemeClr val="accent3">
                        <a:lumMod val="60000"/>
                        <a:lumOff val="40000"/>
                        <a:alpha val="40000"/>
                      </a:schemeClr>
                    </a:solidFill>
                  </a:tcPr>
                </a:tc>
                <a:extLst>
                  <a:ext uri="{0D108BD9-81ED-4DB2-BD59-A6C34878D82A}">
                    <a16:rowId xmlns:a16="http://schemas.microsoft.com/office/drawing/2014/main" val="10007"/>
                  </a:ext>
                </a:extLst>
              </a:tr>
              <a:tr h="487830">
                <a:tc vMerge="1">
                  <a:txBody>
                    <a:bodyPr/>
                    <a:lstStyle/>
                    <a:p>
                      <a:endParaRPr lang="en-US" dirty="0"/>
                    </a:p>
                  </a:txBody>
                  <a:tcPr/>
                </a:tc>
                <a:tc>
                  <a:txBody>
                    <a:bodyPr/>
                    <a:lstStyle/>
                    <a:p>
                      <a:pPr marL="0" marR="0">
                        <a:spcBef>
                          <a:spcPts val="0"/>
                        </a:spcBef>
                        <a:spcAft>
                          <a:spcPts val="0"/>
                        </a:spcAft>
                      </a:pPr>
                      <a:r>
                        <a:rPr lang="en-US" sz="1300" dirty="0">
                          <a:latin typeface="Arial"/>
                          <a:ea typeface="Cambria"/>
                          <a:cs typeface="Arial"/>
                        </a:rPr>
                        <a:t>Tracks hiring demand</a:t>
                      </a:r>
                    </a:p>
                  </a:txBody>
                  <a:tcPr marL="68580" marR="68580" marT="0" marB="0">
                    <a:solidFill>
                      <a:schemeClr val="accent3">
                        <a:lumMod val="60000"/>
                        <a:lumOff val="40000"/>
                      </a:schemeClr>
                    </a:solidFill>
                  </a:tcPr>
                </a:tc>
                <a:tc>
                  <a:txBody>
                    <a:bodyPr/>
                    <a:lstStyle/>
                    <a:p>
                      <a:pPr marL="0" marR="0">
                        <a:spcBef>
                          <a:spcPts val="0"/>
                        </a:spcBef>
                        <a:spcAft>
                          <a:spcPts val="0"/>
                        </a:spcAft>
                      </a:pPr>
                      <a:r>
                        <a:rPr lang="en-US" sz="1300" dirty="0">
                          <a:latin typeface="Arial"/>
                          <a:ea typeface="Cambria"/>
                          <a:cs typeface="Arial"/>
                        </a:rPr>
                        <a:t>Not every job posting represents an actual vacancy</a:t>
                      </a:r>
                    </a:p>
                  </a:txBody>
                  <a:tcPr marL="68580" marR="68580" marT="0" marB="0">
                    <a:solidFill>
                      <a:schemeClr val="accent3">
                        <a:lumMod val="60000"/>
                        <a:lumOff val="40000"/>
                      </a:schemeClr>
                    </a:solidFill>
                  </a:tcPr>
                </a:tc>
                <a:extLst>
                  <a:ext uri="{0D108BD9-81ED-4DB2-BD59-A6C34878D82A}">
                    <a16:rowId xmlns:a16="http://schemas.microsoft.com/office/drawing/2014/main" val="10008"/>
                  </a:ext>
                </a:extLst>
              </a:tr>
              <a:tr h="487830">
                <a:tc vMerge="1">
                  <a:txBody>
                    <a:bodyPr/>
                    <a:lstStyle/>
                    <a:p>
                      <a:endParaRPr lang="en-US" b="1" dirty="0"/>
                    </a:p>
                  </a:txBody>
                  <a:tcPr/>
                </a:tc>
                <a:tc>
                  <a:txBody>
                    <a:bodyPr/>
                    <a:lstStyle/>
                    <a:p>
                      <a:pPr marL="228600" indent="-228600"/>
                      <a:r>
                        <a:rPr lang="en-US" sz="1300" dirty="0">
                          <a:solidFill>
                            <a:srgbClr val="000000"/>
                          </a:solidFill>
                          <a:latin typeface="Arial"/>
                          <a:cs typeface="Arial"/>
                        </a:rPr>
                        <a:t>Current and Continuously updated</a:t>
                      </a:r>
                    </a:p>
                  </a:txBody>
                  <a:tcPr marL="68580" marR="68580" marT="0" marB="0">
                    <a:solidFill>
                      <a:schemeClr val="accent3">
                        <a:lumMod val="60000"/>
                        <a:lumOff val="40000"/>
                        <a:alpha val="40000"/>
                      </a:schemeClr>
                    </a:solidFill>
                  </a:tcPr>
                </a:tc>
                <a:tc>
                  <a:txBody>
                    <a:bodyPr/>
                    <a:lstStyle/>
                    <a:p>
                      <a:pPr marL="0" marR="0">
                        <a:spcBef>
                          <a:spcPts val="0"/>
                        </a:spcBef>
                        <a:spcAft>
                          <a:spcPts val="0"/>
                        </a:spcAft>
                      </a:pPr>
                      <a:r>
                        <a:rPr lang="en-US" sz="1300" dirty="0">
                          <a:latin typeface="Arial"/>
                          <a:ea typeface="Cambria"/>
                          <a:cs typeface="Arial"/>
                        </a:rPr>
                        <a:t>Proprietary/Cost</a:t>
                      </a:r>
                    </a:p>
                  </a:txBody>
                  <a:tcPr marL="68580" marR="68580" marT="0" marB="0">
                    <a:solidFill>
                      <a:schemeClr val="accent3">
                        <a:lumMod val="60000"/>
                        <a:lumOff val="40000"/>
                        <a:alpha val="40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816815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a:ea typeface="+mj-ea"/>
              </a:rPr>
              <a:t>Developing data-driven programs that meet the needs of regional economies</a:t>
            </a:r>
            <a:endParaRPr lang="en-US" dirty="0">
              <a:solidFill>
                <a:schemeClr val="accent2"/>
              </a:solidFill>
              <a:ea typeface="+mj-ea"/>
            </a:endParaRPr>
          </a:p>
        </p:txBody>
      </p:sp>
      <p:sp>
        <p:nvSpPr>
          <p:cNvPr id="3" name="Content Placeholder 2"/>
          <p:cNvSpPr>
            <a:spLocks noGrp="1"/>
          </p:cNvSpPr>
          <p:nvPr>
            <p:ph idx="1"/>
          </p:nvPr>
        </p:nvSpPr>
        <p:spPr>
          <a:xfrm>
            <a:off x="26166" y="1295400"/>
            <a:ext cx="8839200" cy="5486400"/>
          </a:xfrm>
        </p:spPr>
        <p:txBody>
          <a:bodyPr rtlCol="0">
            <a:noAutofit/>
          </a:bodyPr>
          <a:lstStyle/>
          <a:p>
            <a:pPr indent="-228600" eaLnBrk="1" fontAlgn="auto" hangingPunct="1">
              <a:spcBef>
                <a:spcPts val="0"/>
              </a:spcBef>
              <a:spcAft>
                <a:spcPts val="0"/>
              </a:spcAft>
              <a:defRPr/>
            </a:pPr>
            <a:r>
              <a:rPr lang="en-US" sz="2800" dirty="0">
                <a:ea typeface="+mn-ea"/>
              </a:rPr>
              <a:t>Identify large and growing industries and occupations</a:t>
            </a:r>
          </a:p>
          <a:p>
            <a:pPr marL="0" indent="0" eaLnBrk="1" fontAlgn="auto" hangingPunct="1">
              <a:spcBef>
                <a:spcPts val="0"/>
              </a:spcBef>
              <a:spcAft>
                <a:spcPts val="0"/>
              </a:spcAft>
              <a:buFont typeface="Symbol" panose="05050102010706020507" pitchFamily="18" charset="2"/>
              <a:buNone/>
              <a:defRPr/>
            </a:pPr>
            <a:endParaRPr lang="en-US" sz="2800" dirty="0">
              <a:ea typeface="+mn-ea"/>
            </a:endParaRPr>
          </a:p>
          <a:p>
            <a:pPr indent="-228600" eaLnBrk="1" fontAlgn="auto" hangingPunct="1">
              <a:spcBef>
                <a:spcPts val="0"/>
              </a:spcBef>
              <a:spcAft>
                <a:spcPts val="0"/>
              </a:spcAft>
              <a:defRPr/>
            </a:pPr>
            <a:r>
              <a:rPr lang="en-US" sz="2800" dirty="0">
                <a:ea typeface="+mn-ea"/>
              </a:rPr>
              <a:t>Consider career ladders and pathways</a:t>
            </a:r>
          </a:p>
          <a:p>
            <a:pPr lvl="1" eaLnBrk="1" fontAlgn="auto" hangingPunct="1">
              <a:spcBef>
                <a:spcPts val="0"/>
              </a:spcBef>
              <a:spcAft>
                <a:spcPts val="0"/>
              </a:spcAft>
              <a:defRPr/>
            </a:pPr>
            <a:r>
              <a:rPr lang="en-US" dirty="0">
                <a:ea typeface="+mn-ea"/>
              </a:rPr>
              <a:t>Education/training requirements</a:t>
            </a:r>
          </a:p>
          <a:p>
            <a:pPr lvl="1" eaLnBrk="1" fontAlgn="auto" hangingPunct="1">
              <a:spcBef>
                <a:spcPts val="0"/>
              </a:spcBef>
              <a:spcAft>
                <a:spcPts val="0"/>
              </a:spcAft>
              <a:defRPr/>
            </a:pPr>
            <a:r>
              <a:rPr lang="en-US" dirty="0">
                <a:ea typeface="+mn-ea"/>
              </a:rPr>
              <a:t>Credentials</a:t>
            </a:r>
          </a:p>
          <a:p>
            <a:pPr lvl="1" eaLnBrk="1" fontAlgn="auto" hangingPunct="1">
              <a:spcBef>
                <a:spcPts val="0"/>
              </a:spcBef>
              <a:spcAft>
                <a:spcPts val="0"/>
              </a:spcAft>
              <a:defRPr/>
            </a:pPr>
            <a:r>
              <a:rPr lang="en-US" dirty="0">
                <a:ea typeface="+mn-ea"/>
              </a:rPr>
              <a:t>Wages and salaries</a:t>
            </a:r>
          </a:p>
          <a:p>
            <a:pPr marL="457200" lvl="1" indent="0" eaLnBrk="1" fontAlgn="auto" hangingPunct="1">
              <a:spcBef>
                <a:spcPts val="0"/>
              </a:spcBef>
              <a:spcAft>
                <a:spcPts val="0"/>
              </a:spcAft>
              <a:buFont typeface="Courier New" panose="02070309020205020404" pitchFamily="49" charset="0"/>
              <a:buNone/>
              <a:defRPr/>
            </a:pPr>
            <a:endParaRPr lang="en-US" dirty="0">
              <a:ea typeface="+mn-ea"/>
            </a:endParaRPr>
          </a:p>
          <a:p>
            <a:pPr indent="-228600" eaLnBrk="1" fontAlgn="auto" hangingPunct="1">
              <a:spcBef>
                <a:spcPts val="0"/>
              </a:spcBef>
              <a:spcAft>
                <a:spcPts val="0"/>
              </a:spcAft>
              <a:defRPr/>
            </a:pPr>
            <a:r>
              <a:rPr lang="en-US" sz="2800" dirty="0">
                <a:ea typeface="+mn-ea"/>
              </a:rPr>
              <a:t>Look for cross-cutting skills and occupations</a:t>
            </a:r>
          </a:p>
          <a:p>
            <a:pPr marL="0" indent="0" eaLnBrk="1" fontAlgn="auto" hangingPunct="1">
              <a:spcBef>
                <a:spcPts val="0"/>
              </a:spcBef>
              <a:spcAft>
                <a:spcPts val="0"/>
              </a:spcAft>
              <a:buFont typeface="Symbol" panose="05050102010706020507" pitchFamily="18" charset="2"/>
              <a:buNone/>
              <a:defRPr/>
            </a:pPr>
            <a:endParaRPr lang="en-US" sz="2800" dirty="0">
              <a:ea typeface="+mn-ea"/>
            </a:endParaRPr>
          </a:p>
          <a:p>
            <a:pPr indent="-228600" eaLnBrk="1" fontAlgn="auto" hangingPunct="1">
              <a:spcBef>
                <a:spcPts val="0"/>
              </a:spcBef>
              <a:spcAft>
                <a:spcPts val="0"/>
              </a:spcAft>
              <a:defRPr/>
            </a:pPr>
            <a:r>
              <a:rPr lang="en-US" sz="2800" dirty="0">
                <a:ea typeface="+mn-ea"/>
              </a:rPr>
              <a:t>Integrate the use of labor market information into new and existing programs and activities (e.g., career advising, matching)</a:t>
            </a:r>
          </a:p>
          <a:p>
            <a:pPr marL="0" indent="0" eaLnBrk="1" fontAlgn="auto" hangingPunct="1">
              <a:spcBef>
                <a:spcPts val="0"/>
              </a:spcBef>
              <a:spcAft>
                <a:spcPts val="6600"/>
              </a:spcAft>
              <a:buFont typeface="Symbol" panose="05050102010706020507" pitchFamily="18" charset="2"/>
              <a:buNone/>
              <a:defRPr/>
            </a:pPr>
            <a:endParaRPr lang="en-US" sz="2800" dirty="0">
              <a:ea typeface="+mn-ea"/>
            </a:endParaRPr>
          </a:p>
        </p:txBody>
      </p:sp>
    </p:spTree>
    <p:extLst>
      <p:ext uri="{BB962C8B-B14F-4D97-AF65-F5344CB8AC3E}">
        <p14:creationId xmlns:p14="http://schemas.microsoft.com/office/powerpoint/2010/main" val="1901398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sym typeface="Arial" charset="0"/>
              </a:rPr>
              <a:t>Sharing results and developing an action plan</a:t>
            </a:r>
          </a:p>
        </p:txBody>
      </p:sp>
    </p:spTree>
    <p:extLst>
      <p:ext uri="{BB962C8B-B14F-4D97-AF65-F5344CB8AC3E}">
        <p14:creationId xmlns:p14="http://schemas.microsoft.com/office/powerpoint/2010/main" val="1504091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Sharing results</a:t>
            </a:r>
            <a:endParaRPr lang="en-US" dirty="0">
              <a:solidFill>
                <a:schemeClr val="accent2"/>
              </a:solidFill>
              <a:ea typeface="+mj-ea"/>
            </a:endParaRPr>
          </a:p>
        </p:txBody>
      </p:sp>
      <p:sp>
        <p:nvSpPr>
          <p:cNvPr id="3" name="Content Placeholder 2"/>
          <p:cNvSpPr>
            <a:spLocks noGrp="1"/>
          </p:cNvSpPr>
          <p:nvPr>
            <p:ph idx="1"/>
          </p:nvPr>
        </p:nvSpPr>
        <p:spPr>
          <a:xfrm>
            <a:off x="304800" y="1295400"/>
            <a:ext cx="8839200" cy="4038600"/>
          </a:xfrm>
        </p:spPr>
        <p:txBody>
          <a:bodyPr rtlCol="0">
            <a:noAutofit/>
          </a:bodyPr>
          <a:lstStyle/>
          <a:p>
            <a:pPr indent="-228600" eaLnBrk="1" fontAlgn="auto" hangingPunct="1">
              <a:spcBef>
                <a:spcPts val="0"/>
              </a:spcBef>
              <a:spcAft>
                <a:spcPts val="0"/>
              </a:spcAft>
              <a:defRPr/>
            </a:pPr>
            <a:r>
              <a:rPr lang="en-US" sz="2400" b="1" dirty="0">
                <a:ea typeface="+mn-ea"/>
              </a:rPr>
              <a:t>Framing next steps</a:t>
            </a:r>
          </a:p>
          <a:p>
            <a:pPr lvl="1" eaLnBrk="1" fontAlgn="auto" hangingPunct="1">
              <a:spcBef>
                <a:spcPts val="0"/>
              </a:spcBef>
              <a:spcAft>
                <a:spcPts val="0"/>
              </a:spcAft>
              <a:defRPr/>
            </a:pPr>
            <a:r>
              <a:rPr lang="en-US" sz="2400" b="1" dirty="0">
                <a:ea typeface="+mn-ea"/>
              </a:rPr>
              <a:t>Recommendations</a:t>
            </a:r>
          </a:p>
          <a:p>
            <a:pPr lvl="1" eaLnBrk="1" fontAlgn="auto" hangingPunct="1">
              <a:spcBef>
                <a:spcPts val="0"/>
              </a:spcBef>
              <a:spcAft>
                <a:spcPts val="0"/>
              </a:spcAft>
              <a:defRPr/>
            </a:pPr>
            <a:r>
              <a:rPr lang="en-US" sz="2400" b="1" dirty="0">
                <a:ea typeface="+mn-ea"/>
              </a:rPr>
              <a:t>Questions for future planning</a:t>
            </a:r>
          </a:p>
          <a:p>
            <a:pPr marL="457200" lvl="1" indent="0" eaLnBrk="1" fontAlgn="auto" hangingPunct="1">
              <a:spcBef>
                <a:spcPts val="0"/>
              </a:spcBef>
              <a:spcAft>
                <a:spcPts val="0"/>
              </a:spcAft>
              <a:buFont typeface="Courier New" panose="02070309020205020404" pitchFamily="49" charset="0"/>
              <a:buNone/>
              <a:defRPr/>
            </a:pPr>
            <a:endParaRPr lang="en-US" sz="2400" b="1" dirty="0">
              <a:ea typeface="+mn-ea"/>
            </a:endParaRPr>
          </a:p>
          <a:p>
            <a:pPr indent="-228600" eaLnBrk="1" fontAlgn="auto" hangingPunct="1">
              <a:spcBef>
                <a:spcPts val="0"/>
              </a:spcBef>
              <a:spcAft>
                <a:spcPts val="0"/>
              </a:spcAft>
              <a:defRPr/>
            </a:pPr>
            <a:r>
              <a:rPr lang="en-US" sz="2400" b="1" dirty="0">
                <a:ea typeface="+mn-ea"/>
              </a:rPr>
              <a:t>Audience</a:t>
            </a:r>
          </a:p>
          <a:p>
            <a:pPr lvl="1" eaLnBrk="1" fontAlgn="auto" hangingPunct="1">
              <a:spcBef>
                <a:spcPts val="0"/>
              </a:spcBef>
              <a:spcAft>
                <a:spcPts val="0"/>
              </a:spcAft>
              <a:defRPr/>
            </a:pPr>
            <a:r>
              <a:rPr lang="en-US" sz="2400" b="1" dirty="0">
                <a:ea typeface="+mn-ea"/>
              </a:rPr>
              <a:t>Who can benefit from this information?</a:t>
            </a:r>
          </a:p>
          <a:p>
            <a:pPr lvl="1" eaLnBrk="1" fontAlgn="auto" hangingPunct="1">
              <a:spcBef>
                <a:spcPts val="0"/>
              </a:spcBef>
              <a:spcAft>
                <a:spcPts val="0"/>
              </a:spcAft>
              <a:defRPr/>
            </a:pPr>
            <a:r>
              <a:rPr lang="en-US" sz="2400" b="1" dirty="0">
                <a:ea typeface="+mn-ea"/>
              </a:rPr>
              <a:t>How can it be used to build buy-in and engage key partners?</a:t>
            </a:r>
          </a:p>
          <a:p>
            <a:pPr marL="0" indent="0" eaLnBrk="1" fontAlgn="auto" hangingPunct="1">
              <a:spcBef>
                <a:spcPts val="0"/>
              </a:spcBef>
              <a:spcAft>
                <a:spcPts val="0"/>
              </a:spcAft>
              <a:buFont typeface="Symbol" panose="05050102010706020507" pitchFamily="18" charset="2"/>
              <a:buNone/>
              <a:defRPr/>
            </a:pPr>
            <a:endParaRPr lang="en-US" sz="2400" b="1" dirty="0">
              <a:ea typeface="+mn-ea"/>
            </a:endParaRPr>
          </a:p>
          <a:p>
            <a:pPr indent="-228600" eaLnBrk="1" fontAlgn="auto" hangingPunct="1">
              <a:spcBef>
                <a:spcPts val="0"/>
              </a:spcBef>
              <a:spcAft>
                <a:spcPts val="0"/>
              </a:spcAft>
              <a:defRPr/>
            </a:pPr>
            <a:r>
              <a:rPr lang="en-US" sz="2400" b="1" dirty="0">
                <a:ea typeface="+mn-ea"/>
              </a:rPr>
              <a:t>Possible formats</a:t>
            </a:r>
          </a:p>
          <a:p>
            <a:pPr lvl="1" eaLnBrk="1" fontAlgn="auto" hangingPunct="1">
              <a:spcBef>
                <a:spcPts val="0"/>
              </a:spcBef>
              <a:spcAft>
                <a:spcPts val="0"/>
              </a:spcAft>
              <a:defRPr/>
            </a:pPr>
            <a:r>
              <a:rPr lang="en-US" sz="2400" b="1" dirty="0">
                <a:ea typeface="+mn-ea"/>
              </a:rPr>
              <a:t>Report</a:t>
            </a:r>
          </a:p>
          <a:p>
            <a:pPr lvl="1" eaLnBrk="1" fontAlgn="auto" hangingPunct="1">
              <a:spcBef>
                <a:spcPts val="0"/>
              </a:spcBef>
              <a:spcAft>
                <a:spcPts val="0"/>
              </a:spcAft>
              <a:defRPr/>
            </a:pPr>
            <a:r>
              <a:rPr lang="en-US" sz="2400" b="1" dirty="0">
                <a:ea typeface="+mn-ea"/>
              </a:rPr>
              <a:t>Presentation</a:t>
            </a:r>
          </a:p>
          <a:p>
            <a:pPr lvl="1" eaLnBrk="1" fontAlgn="auto" hangingPunct="1">
              <a:spcBef>
                <a:spcPts val="0"/>
              </a:spcBef>
              <a:spcAft>
                <a:spcPts val="0"/>
              </a:spcAft>
              <a:defRPr/>
            </a:pPr>
            <a:r>
              <a:rPr lang="en-US" sz="2400" b="1" dirty="0">
                <a:ea typeface="+mn-ea"/>
              </a:rPr>
              <a:t>Spreadsheet</a:t>
            </a:r>
          </a:p>
          <a:p>
            <a:pPr lvl="1" eaLnBrk="1" fontAlgn="auto" hangingPunct="1">
              <a:spcBef>
                <a:spcPts val="0"/>
              </a:spcBef>
              <a:spcAft>
                <a:spcPts val="0"/>
              </a:spcAft>
              <a:defRPr/>
            </a:pPr>
            <a:r>
              <a:rPr lang="en-US" sz="2400" b="1" dirty="0">
                <a:ea typeface="+mn-ea"/>
              </a:rPr>
              <a:t>Graphic representation</a:t>
            </a:r>
          </a:p>
          <a:p>
            <a:pPr lvl="1" eaLnBrk="1" fontAlgn="auto" hangingPunct="1">
              <a:spcBef>
                <a:spcPts val="0"/>
              </a:spcBef>
              <a:spcAft>
                <a:spcPts val="0"/>
              </a:spcAft>
              <a:defRPr/>
            </a:pPr>
            <a:r>
              <a:rPr lang="en-US" sz="2400" b="1" dirty="0">
                <a:ea typeface="+mn-ea"/>
              </a:rPr>
              <a:t>Informal conversations</a:t>
            </a:r>
          </a:p>
          <a:p>
            <a:pPr lvl="1" eaLnBrk="1" fontAlgn="auto" hangingPunct="1">
              <a:spcBef>
                <a:spcPts val="0"/>
              </a:spcBef>
              <a:spcAft>
                <a:spcPts val="0"/>
              </a:spcAft>
              <a:defRPr/>
            </a:pPr>
            <a:endParaRPr lang="en-US" sz="2400" b="1" dirty="0">
              <a:ea typeface="+mn-ea"/>
            </a:endParaRPr>
          </a:p>
          <a:p>
            <a:pPr indent="-228600" eaLnBrk="1" fontAlgn="auto" hangingPunct="1">
              <a:spcBef>
                <a:spcPts val="0"/>
              </a:spcBef>
              <a:spcAft>
                <a:spcPts val="0"/>
              </a:spcAft>
              <a:defRPr/>
            </a:pPr>
            <a:endParaRPr lang="en-US" sz="2400" b="1" dirty="0">
              <a:ea typeface="+mn-ea"/>
            </a:endParaRPr>
          </a:p>
          <a:p>
            <a:pPr lvl="1" eaLnBrk="1" fontAlgn="auto" hangingPunct="1">
              <a:spcBef>
                <a:spcPts val="0"/>
              </a:spcBef>
              <a:spcAft>
                <a:spcPts val="0"/>
              </a:spcAft>
              <a:defRPr/>
            </a:pPr>
            <a:endParaRPr lang="en-US" sz="2400" b="1" dirty="0">
              <a:ea typeface="+mn-ea"/>
            </a:endParaRPr>
          </a:p>
          <a:p>
            <a:pPr lvl="1" eaLnBrk="1" fontAlgn="auto" hangingPunct="1">
              <a:spcBef>
                <a:spcPts val="0"/>
              </a:spcBef>
              <a:spcAft>
                <a:spcPts val="6600"/>
              </a:spcAft>
              <a:defRPr/>
            </a:pPr>
            <a:endParaRPr lang="en-US" sz="2400" b="1" dirty="0">
              <a:ea typeface="+mn-ea"/>
            </a:endParaRPr>
          </a:p>
        </p:txBody>
      </p:sp>
    </p:spTree>
    <p:extLst>
      <p:ext uri="{BB962C8B-B14F-4D97-AF65-F5344CB8AC3E}">
        <p14:creationId xmlns:p14="http://schemas.microsoft.com/office/powerpoint/2010/main" val="2804191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altLang="en-US">
                <a:latin typeface="Arial" panose="020B0604020202020204" pitchFamily="34" charset="0"/>
                <a:ea typeface="ＭＳ Ｐゴシック" charset="-128"/>
              </a:rPr>
              <a:t>Sample graphic asset map</a:t>
            </a:r>
          </a:p>
        </p:txBody>
      </p:sp>
      <p:pic>
        <p:nvPicPr>
          <p:cNvPr id="86019"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l="4176" t="3693" b="40703"/>
          <a:stretch>
            <a:fillRect/>
          </a:stretch>
        </p:blipFill>
        <p:spPr>
          <a:xfrm>
            <a:off x="33339" y="1481140"/>
            <a:ext cx="9056687" cy="3997325"/>
          </a:xfrm>
        </p:spPr>
      </p:pic>
      <p:sp>
        <p:nvSpPr>
          <p:cNvPr id="86020" name="TextBox 7"/>
          <p:cNvSpPr txBox="1">
            <a:spLocks noChangeArrowheads="1"/>
          </p:cNvSpPr>
          <p:nvPr/>
        </p:nvSpPr>
        <p:spPr bwMode="auto">
          <a:xfrm>
            <a:off x="279400" y="5949952"/>
            <a:ext cx="8559800" cy="21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eaLnBrk="1" hangingPunct="1"/>
            <a:r>
              <a:rPr lang="en-US" altLang="en-US" sz="800">
                <a:latin typeface="Arial" panose="020B0604020202020204" pitchFamily="34" charset="0"/>
              </a:rPr>
              <a:t>Source: http://happy.unfcsd.unf.edu/rid=1JHPMPB90-11CQD5K-11X/Examples%20in%20Arlington%20Asset%20Mapping%206.6.11.cmap</a:t>
            </a:r>
          </a:p>
        </p:txBody>
      </p:sp>
    </p:spTree>
    <p:extLst>
      <p:ext uri="{BB962C8B-B14F-4D97-AF65-F5344CB8AC3E}">
        <p14:creationId xmlns:p14="http://schemas.microsoft.com/office/powerpoint/2010/main" val="919415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Webinar Objectives</a:t>
            </a:r>
          </a:p>
        </p:txBody>
      </p:sp>
      <p:sp>
        <p:nvSpPr>
          <p:cNvPr id="3" name="Content Placeholder 2"/>
          <p:cNvSpPr>
            <a:spLocks noGrp="1"/>
          </p:cNvSpPr>
          <p:nvPr>
            <p:ph idx="1"/>
          </p:nvPr>
        </p:nvSpPr>
        <p:spPr>
          <a:xfrm>
            <a:off x="495300" y="1600202"/>
            <a:ext cx="7924800" cy="4678363"/>
          </a:xfrm>
        </p:spPr>
        <p:txBody>
          <a:bodyPr rtlCol="0">
            <a:normAutofit fontScale="25000" lnSpcReduction="20000"/>
          </a:bodyPr>
          <a:lstStyle/>
          <a:p>
            <a:pPr lvl="1" eaLnBrk="1" fontAlgn="auto" hangingPunct="1">
              <a:lnSpc>
                <a:spcPct val="100000"/>
              </a:lnSpc>
              <a:spcBef>
                <a:spcPts val="0"/>
              </a:spcBef>
              <a:spcAft>
                <a:spcPts val="6600"/>
              </a:spcAft>
              <a:defRPr/>
            </a:pPr>
            <a:endParaRPr lang="en-US" sz="3100" dirty="0">
              <a:ea typeface="+mn-ea"/>
            </a:endParaRPr>
          </a:p>
          <a:p>
            <a:pPr lvl="1">
              <a:lnSpc>
                <a:spcPct val="100000"/>
              </a:lnSpc>
            </a:pPr>
            <a:r>
              <a:rPr lang="en-US" sz="7200" dirty="0"/>
              <a:t>October 2014: </a:t>
            </a:r>
            <a:r>
              <a:rPr lang="en-US" sz="7200" b="1" i="1" dirty="0"/>
              <a:t>Creating Innovation in the Public Sector-- </a:t>
            </a:r>
            <a:r>
              <a:rPr lang="en-US" sz="7200" dirty="0"/>
              <a:t>explored the barriers to innovating in the public sector and developed strategies to overcome them.  </a:t>
            </a:r>
          </a:p>
          <a:p>
            <a:pPr lvl="1">
              <a:lnSpc>
                <a:spcPct val="100000"/>
              </a:lnSpc>
            </a:pPr>
            <a:r>
              <a:rPr lang="en-US" sz="7200" dirty="0"/>
              <a:t>March 2015: </a:t>
            </a:r>
            <a:r>
              <a:rPr lang="en-US" sz="7200" b="1" i="1" dirty="0"/>
              <a:t>Strategic Doing™</a:t>
            </a:r>
            <a:r>
              <a:rPr lang="en-US" sz="7200" dirty="0"/>
              <a:t>— introduced an innovative approach to initiating and accomplishing regional transformation. </a:t>
            </a:r>
          </a:p>
          <a:p>
            <a:pPr lvl="1">
              <a:lnSpc>
                <a:spcPct val="100000"/>
              </a:lnSpc>
            </a:pPr>
            <a:r>
              <a:rPr lang="en-US" sz="7200" dirty="0"/>
              <a:t>April 2015: </a:t>
            </a:r>
            <a:r>
              <a:rPr lang="en-US" sz="7200" b="1" i="1" dirty="0"/>
              <a:t>Asset/Resource Mapping</a:t>
            </a:r>
            <a:r>
              <a:rPr lang="en-US" sz="7200" dirty="0"/>
              <a:t> — Part I of a webinar series designed to introduce asset mapping processes to support WIOA implementation</a:t>
            </a:r>
          </a:p>
          <a:p>
            <a:pPr lvl="1">
              <a:lnSpc>
                <a:spcPct val="100000"/>
              </a:lnSpc>
            </a:pPr>
            <a:r>
              <a:rPr lang="en-US" sz="7200" dirty="0"/>
              <a:t>May 2015: </a:t>
            </a:r>
            <a:r>
              <a:rPr lang="en-US" sz="7200" b="1" i="1" dirty="0"/>
              <a:t>Innovative Approaches to Braiding Funding and Services</a:t>
            </a:r>
            <a:r>
              <a:rPr lang="en-US" sz="7200" b="1" dirty="0"/>
              <a:t> </a:t>
            </a:r>
            <a:r>
              <a:rPr lang="en-US" sz="7200" dirty="0"/>
              <a:t>— Part II of a webinar series designed to explore innovative approaches to aligning diverse funding resources to support state and local workforce development efforts. </a:t>
            </a:r>
          </a:p>
          <a:p>
            <a:pPr lvl="1">
              <a:lnSpc>
                <a:spcPct val="100000"/>
              </a:lnSpc>
            </a:pPr>
            <a:r>
              <a:rPr lang="en-US" sz="7200" dirty="0"/>
              <a:t>November 2015: </a:t>
            </a:r>
            <a:r>
              <a:rPr lang="en-US" sz="7200" b="1" i="1" dirty="0"/>
              <a:t>Federal Partnerships</a:t>
            </a:r>
            <a:r>
              <a:rPr lang="en-US" sz="7200" dirty="0"/>
              <a:t>: State-by-State overview of Federal investments in workforce development.</a:t>
            </a:r>
          </a:p>
          <a:p>
            <a:pPr lvl="1" eaLnBrk="1" fontAlgn="auto" hangingPunct="1">
              <a:lnSpc>
                <a:spcPct val="100000"/>
              </a:lnSpc>
              <a:spcBef>
                <a:spcPts val="0"/>
              </a:spcBef>
              <a:spcAft>
                <a:spcPts val="6600"/>
              </a:spcAft>
              <a:defRPr/>
            </a:pPr>
            <a:endParaRPr lang="en-US" dirty="0">
              <a:ea typeface="+mn-ea"/>
            </a:endParaRPr>
          </a:p>
          <a:p>
            <a:pPr lvl="1" eaLnBrk="1" fontAlgn="auto" hangingPunct="1">
              <a:lnSpc>
                <a:spcPct val="100000"/>
              </a:lnSpc>
              <a:spcBef>
                <a:spcPts val="0"/>
              </a:spcBef>
              <a:spcAft>
                <a:spcPts val="6600"/>
              </a:spcAft>
              <a:defRPr/>
            </a:pPr>
            <a:endParaRPr lang="en-US" dirty="0">
              <a:ea typeface="+mn-ea"/>
            </a:endParaRPr>
          </a:p>
        </p:txBody>
      </p:sp>
      <p:sp>
        <p:nvSpPr>
          <p:cNvPr id="4" name="Rectangle 3"/>
          <p:cNvSpPr/>
          <p:nvPr/>
        </p:nvSpPr>
        <p:spPr>
          <a:xfrm>
            <a:off x="647700" y="1447800"/>
            <a:ext cx="7696200" cy="954107"/>
          </a:xfrm>
          <a:prstGeom prst="rect">
            <a:avLst/>
          </a:prstGeom>
        </p:spPr>
        <p:txBody>
          <a:bodyPr wrap="square">
            <a:spAutoFit/>
          </a:bodyPr>
          <a:lstStyle/>
          <a:p>
            <a:pPr algn="ctr"/>
            <a:r>
              <a:rPr lang="en-US" sz="2800" b="1" dirty="0"/>
              <a:t>ETA Region 2  Support and Resources for </a:t>
            </a:r>
          </a:p>
          <a:p>
            <a:pPr algn="ctr"/>
            <a:r>
              <a:rPr lang="en-US" sz="2800" b="1" dirty="0"/>
              <a:t>State, Regional and Local  Planning</a:t>
            </a:r>
            <a:endParaRPr lang="en-US" sz="2800" dirty="0"/>
          </a:p>
        </p:txBody>
      </p:sp>
    </p:spTree>
    <p:extLst>
      <p:ext uri="{BB962C8B-B14F-4D97-AF65-F5344CB8AC3E}">
        <p14:creationId xmlns:p14="http://schemas.microsoft.com/office/powerpoint/2010/main" val="3968794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Action planning</a:t>
            </a:r>
            <a:endParaRPr lang="en-US" dirty="0">
              <a:solidFill>
                <a:schemeClr val="accent2"/>
              </a:solidFill>
              <a:ea typeface="+mj-ea"/>
            </a:endParaRPr>
          </a:p>
        </p:txBody>
      </p:sp>
      <p:sp>
        <p:nvSpPr>
          <p:cNvPr id="3" name="Content Placeholder 2"/>
          <p:cNvSpPr>
            <a:spLocks noGrp="1"/>
          </p:cNvSpPr>
          <p:nvPr>
            <p:ph idx="1"/>
          </p:nvPr>
        </p:nvSpPr>
        <p:spPr>
          <a:xfrm>
            <a:off x="152400" y="1905000"/>
            <a:ext cx="8839200" cy="4038600"/>
          </a:xfrm>
        </p:spPr>
        <p:txBody>
          <a:bodyPr rtlCol="0">
            <a:noAutofit/>
          </a:bodyPr>
          <a:lstStyle/>
          <a:p>
            <a:pPr indent="-228600" eaLnBrk="1" fontAlgn="auto" hangingPunct="1">
              <a:spcBef>
                <a:spcPts val="0"/>
              </a:spcBef>
              <a:spcAft>
                <a:spcPts val="6600"/>
              </a:spcAft>
              <a:defRPr/>
            </a:pPr>
            <a:r>
              <a:rPr lang="en-US" b="1" dirty="0">
                <a:ea typeface="+mn-ea"/>
              </a:rPr>
              <a:t>How can resources identified in the asset mapping process support your efforts?</a:t>
            </a:r>
          </a:p>
          <a:p>
            <a:pPr indent="-228600" eaLnBrk="1" fontAlgn="auto" hangingPunct="1">
              <a:spcBef>
                <a:spcPts val="0"/>
              </a:spcBef>
              <a:spcAft>
                <a:spcPts val="6600"/>
              </a:spcAft>
              <a:defRPr/>
            </a:pPr>
            <a:r>
              <a:rPr lang="en-US" b="1" dirty="0">
                <a:ea typeface="+mn-ea"/>
              </a:rPr>
              <a:t>What would it take to better link and leverage resources in your area?</a:t>
            </a:r>
          </a:p>
          <a:p>
            <a:pPr indent="-228600" eaLnBrk="1" fontAlgn="auto" hangingPunct="1">
              <a:spcBef>
                <a:spcPts val="0"/>
              </a:spcBef>
              <a:spcAft>
                <a:spcPts val="6600"/>
              </a:spcAft>
              <a:defRPr/>
            </a:pPr>
            <a:r>
              <a:rPr lang="en-US" b="1" dirty="0">
                <a:ea typeface="+mn-ea"/>
              </a:rPr>
              <a:t>What stakeholders need to be involved in collaborative efforts?</a:t>
            </a:r>
          </a:p>
          <a:p>
            <a:pPr indent="-228600" eaLnBrk="1" fontAlgn="auto" hangingPunct="1">
              <a:spcBef>
                <a:spcPts val="0"/>
              </a:spcBef>
              <a:spcAft>
                <a:spcPts val="6600"/>
              </a:spcAft>
              <a:defRPr/>
            </a:pPr>
            <a:endParaRPr lang="en-US" b="1" dirty="0">
              <a:ea typeface="+mn-ea"/>
            </a:endParaRPr>
          </a:p>
          <a:p>
            <a:pPr lvl="1" eaLnBrk="1" fontAlgn="auto" hangingPunct="1">
              <a:spcBef>
                <a:spcPts val="0"/>
              </a:spcBef>
              <a:spcAft>
                <a:spcPts val="6600"/>
              </a:spcAft>
              <a:defRPr/>
            </a:pPr>
            <a:endParaRPr lang="en-US" b="1" dirty="0">
              <a:ea typeface="+mn-ea"/>
            </a:endParaRPr>
          </a:p>
        </p:txBody>
      </p:sp>
    </p:spTree>
    <p:extLst>
      <p:ext uri="{BB962C8B-B14F-4D97-AF65-F5344CB8AC3E}">
        <p14:creationId xmlns:p14="http://schemas.microsoft.com/office/powerpoint/2010/main" val="3035145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a:ea typeface="+mj-ea"/>
              </a:rPr>
              <a:t>Next Steps: Getting started with asset mapping</a:t>
            </a:r>
            <a:endParaRPr lang="en-US" dirty="0">
              <a:solidFill>
                <a:schemeClr val="accent2"/>
              </a:solidFill>
              <a:ea typeface="+mj-ea"/>
            </a:endParaRPr>
          </a:p>
        </p:txBody>
      </p:sp>
      <p:sp>
        <p:nvSpPr>
          <p:cNvPr id="3" name="Content Placeholder 2"/>
          <p:cNvSpPr>
            <a:spLocks noGrp="1"/>
          </p:cNvSpPr>
          <p:nvPr>
            <p:ph idx="1"/>
          </p:nvPr>
        </p:nvSpPr>
        <p:spPr>
          <a:xfrm>
            <a:off x="152400" y="1573215"/>
            <a:ext cx="8839200" cy="5132387"/>
          </a:xfrm>
        </p:spPr>
        <p:txBody>
          <a:bodyPr rtlCol="0">
            <a:noAutofit/>
          </a:bodyPr>
          <a:lstStyle/>
          <a:p>
            <a:pPr indent="-228600" eaLnBrk="1" fontAlgn="auto" hangingPunct="1">
              <a:spcBef>
                <a:spcPts val="0"/>
              </a:spcBef>
              <a:spcAft>
                <a:spcPts val="0"/>
              </a:spcAft>
              <a:defRPr/>
            </a:pPr>
            <a:r>
              <a:rPr lang="en-US" sz="2800" b="1" dirty="0">
                <a:ea typeface="+mn-ea"/>
              </a:rPr>
              <a:t>Define the area to be included in asset mapping.</a:t>
            </a:r>
          </a:p>
          <a:p>
            <a:pPr marL="0" indent="0" eaLnBrk="1" fontAlgn="auto" hangingPunct="1">
              <a:spcBef>
                <a:spcPts val="0"/>
              </a:spcBef>
              <a:spcAft>
                <a:spcPts val="0"/>
              </a:spcAft>
              <a:buFont typeface="Symbol" panose="05050102010706020507" pitchFamily="18" charset="2"/>
              <a:buNone/>
              <a:defRPr/>
            </a:pPr>
            <a:endParaRPr lang="en-US" sz="2800" b="1" dirty="0">
              <a:ea typeface="+mn-ea"/>
            </a:endParaRPr>
          </a:p>
          <a:p>
            <a:pPr indent="-228600" eaLnBrk="1" fontAlgn="auto" hangingPunct="1">
              <a:spcBef>
                <a:spcPts val="0"/>
              </a:spcBef>
              <a:spcAft>
                <a:spcPts val="0"/>
              </a:spcAft>
              <a:defRPr/>
            </a:pPr>
            <a:r>
              <a:rPr lang="en-US" sz="2800" b="1" dirty="0">
                <a:ea typeface="+mn-ea"/>
              </a:rPr>
              <a:t>Identify the goals of asset mapping. What are the 2-3 biggest things that you hope to learn?</a:t>
            </a:r>
          </a:p>
          <a:p>
            <a:pPr marL="0" indent="0" eaLnBrk="1" fontAlgn="auto" hangingPunct="1">
              <a:spcBef>
                <a:spcPts val="0"/>
              </a:spcBef>
              <a:spcAft>
                <a:spcPts val="0"/>
              </a:spcAft>
              <a:buFont typeface="Symbol" panose="05050102010706020507" pitchFamily="18" charset="2"/>
              <a:buNone/>
              <a:defRPr/>
            </a:pPr>
            <a:endParaRPr lang="en-US" sz="2800" b="1" dirty="0">
              <a:ea typeface="+mn-ea"/>
            </a:endParaRPr>
          </a:p>
          <a:p>
            <a:pPr indent="-228600" eaLnBrk="1" fontAlgn="auto" hangingPunct="1">
              <a:spcBef>
                <a:spcPts val="0"/>
              </a:spcBef>
              <a:spcAft>
                <a:spcPts val="0"/>
              </a:spcAft>
              <a:defRPr/>
            </a:pPr>
            <a:r>
              <a:rPr lang="en-US" sz="2800" b="1" dirty="0">
                <a:ea typeface="+mn-ea"/>
              </a:rPr>
              <a:t>Develop a timeline for the asset mapping process.</a:t>
            </a:r>
          </a:p>
          <a:p>
            <a:pPr marL="0" indent="0" eaLnBrk="1" fontAlgn="auto" hangingPunct="1">
              <a:spcBef>
                <a:spcPts val="0"/>
              </a:spcBef>
              <a:spcAft>
                <a:spcPts val="0"/>
              </a:spcAft>
              <a:buFont typeface="Symbol" panose="05050102010706020507" pitchFamily="18" charset="2"/>
              <a:buNone/>
              <a:defRPr/>
            </a:pPr>
            <a:endParaRPr lang="en-US" sz="2800" b="1" dirty="0">
              <a:ea typeface="+mn-ea"/>
            </a:endParaRPr>
          </a:p>
          <a:p>
            <a:pPr indent="-228600" eaLnBrk="1" fontAlgn="auto" hangingPunct="1">
              <a:spcBef>
                <a:spcPts val="0"/>
              </a:spcBef>
              <a:spcAft>
                <a:spcPts val="0"/>
              </a:spcAft>
              <a:defRPr/>
            </a:pPr>
            <a:r>
              <a:rPr lang="en-US" sz="2800" b="1" dirty="0">
                <a:ea typeface="+mn-ea"/>
              </a:rPr>
              <a:t>Begin desk-based research. Are there any career education or workforce development initiatives in your area that are not currently connected to your work? </a:t>
            </a:r>
          </a:p>
          <a:p>
            <a:pPr marL="0" indent="0" eaLnBrk="1" fontAlgn="auto" hangingPunct="1">
              <a:spcBef>
                <a:spcPts val="0"/>
              </a:spcBef>
              <a:spcAft>
                <a:spcPts val="6600"/>
              </a:spcAft>
              <a:buFont typeface="Symbol" panose="05050102010706020507" pitchFamily="18" charset="2"/>
              <a:buNone/>
              <a:defRPr/>
            </a:pPr>
            <a:endParaRPr lang="en-US" sz="2800" b="1" dirty="0">
              <a:ea typeface="+mn-ea"/>
            </a:endParaRPr>
          </a:p>
          <a:p>
            <a:pPr lvl="1" eaLnBrk="1" fontAlgn="auto" hangingPunct="1">
              <a:spcBef>
                <a:spcPts val="0"/>
              </a:spcBef>
              <a:spcAft>
                <a:spcPts val="6600"/>
              </a:spcAft>
              <a:defRPr/>
            </a:pPr>
            <a:endParaRPr lang="en-US" b="1" dirty="0">
              <a:ea typeface="+mn-ea"/>
            </a:endParaRPr>
          </a:p>
        </p:txBody>
      </p:sp>
    </p:spTree>
    <p:extLst>
      <p:ext uri="{BB962C8B-B14F-4D97-AF65-F5344CB8AC3E}">
        <p14:creationId xmlns:p14="http://schemas.microsoft.com/office/powerpoint/2010/main" val="1094434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Introduction to RESOURCE BRAIDING</a:t>
            </a:r>
          </a:p>
        </p:txBody>
      </p:sp>
    </p:spTree>
    <p:extLst>
      <p:ext uri="{BB962C8B-B14F-4D97-AF65-F5344CB8AC3E}">
        <p14:creationId xmlns:p14="http://schemas.microsoft.com/office/powerpoint/2010/main" val="2828510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hape 21"/>
          <p:cNvSpPr>
            <a:spLocks noChangeArrowheads="1"/>
          </p:cNvSpPr>
          <p:nvPr>
            <p:custDataLst>
              <p:tags r:id="rId1"/>
            </p:custDataLst>
          </p:nvPr>
        </p:nvSpPr>
        <p:spPr bwMode="auto">
          <a:xfrm>
            <a:off x="0" y="3124202"/>
            <a:ext cx="9144000" cy="74613"/>
          </a:xfrm>
          <a:prstGeom prst="rect">
            <a:avLst/>
          </a:prstGeom>
          <a:gradFill rotWithShape="1">
            <a:gsLst>
              <a:gs pos="0">
                <a:srgbClr val="AECCF1"/>
              </a:gs>
              <a:gs pos="50000">
                <a:srgbClr val="CEE0F6"/>
              </a:gs>
              <a:gs pos="100000">
                <a:srgbClr val="E7F1FA"/>
              </a:gs>
            </a:gsLst>
            <a:lin ang="162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nchor="ctr"/>
          <a:lstStyle>
            <a:lvl1pPr>
              <a:spcBef>
                <a:spcPct val="20000"/>
              </a:spcBef>
              <a:buFont typeface="Arial" charset="0"/>
              <a:buChar char="•"/>
              <a:defRPr sz="2800">
                <a:solidFill>
                  <a:schemeClr val="tx1"/>
                </a:solidFill>
                <a:latin typeface="Calibri" pitchFamily="34" charset="0"/>
              </a:defRPr>
            </a:lvl1pPr>
            <a:lvl2pPr marL="742950" indent="-285750">
              <a:spcBef>
                <a:spcPct val="20000"/>
              </a:spcBef>
              <a:buFont typeface="Arial" charset="0"/>
              <a:buChar char="–"/>
              <a:defRPr sz="2400">
                <a:solidFill>
                  <a:schemeClr val="tx1"/>
                </a:solidFill>
                <a:latin typeface="Calibri" pitchFamily="34" charset="0"/>
              </a:defRPr>
            </a:lvl2pPr>
            <a:lvl3pPr marL="1143000" indent="-228600">
              <a:spcBef>
                <a:spcPct val="20000"/>
              </a:spcBef>
              <a:buFont typeface="Arial" charset="0"/>
              <a:buChar char="•"/>
              <a:defRPr sz="2000">
                <a:solidFill>
                  <a:schemeClr val="tx1"/>
                </a:solidFill>
                <a:latin typeface="Calibri" pitchFamily="34" charset="0"/>
              </a:defRPr>
            </a:lvl3pPr>
            <a:lvl4pPr marL="1600200" indent="-228600">
              <a:spcBef>
                <a:spcPct val="20000"/>
              </a:spcBef>
              <a:buFont typeface="Arial" charset="0"/>
              <a:buChar char="–"/>
              <a:defRPr>
                <a:solidFill>
                  <a:schemeClr val="tx1"/>
                </a:solidFill>
                <a:latin typeface="Calibri" pitchFamily="34" charset="0"/>
              </a:defRPr>
            </a:lvl4pPr>
            <a:lvl5pPr marL="2057400" indent="-22860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fontAlgn="base">
              <a:spcBef>
                <a:spcPct val="0"/>
              </a:spcBef>
              <a:spcAft>
                <a:spcPct val="0"/>
              </a:spcAft>
              <a:buFontTx/>
              <a:buNone/>
            </a:pPr>
            <a:endParaRPr lang="en-US" altLang="en-US" sz="1800" dirty="0">
              <a:solidFill>
                <a:srgbClr val="FFFFFF"/>
              </a:solidFill>
              <a:cs typeface="Arial" charset="0"/>
              <a:sym typeface="Calibri" pitchFamily="34" charset="0"/>
            </a:endParaRPr>
          </a:p>
        </p:txBody>
      </p:sp>
      <p:sp>
        <p:nvSpPr>
          <p:cNvPr id="83" name="Shape 83"/>
          <p:cNvSpPr txBox="1"/>
          <p:nvPr/>
        </p:nvSpPr>
        <p:spPr>
          <a:xfrm>
            <a:off x="3284539" y="2543177"/>
            <a:ext cx="5788025" cy="1795463"/>
          </a:xfrm>
          <a:prstGeom prst="rect">
            <a:avLst/>
          </a:prstGeom>
          <a:noFill/>
          <a:ln>
            <a:noFill/>
          </a:ln>
        </p:spPr>
        <p:txBody>
          <a:bodyPr lIns="91425" tIns="91425" rIns="91425" bIns="91425"/>
          <a:lstStyle/>
          <a:p>
            <a:pPr>
              <a:defRPr/>
            </a:pPr>
            <a:r>
              <a:rPr lang="en-US" sz="3000" b="1" kern="0" dirty="0">
                <a:solidFill>
                  <a:srgbClr val="4F81BD">
                    <a:lumMod val="75000"/>
                  </a:srgbClr>
                </a:solidFill>
                <a:latin typeface="Arial"/>
                <a:ea typeface="Arial"/>
                <a:cs typeface="Arial"/>
                <a:sym typeface="Arial"/>
                <a:rtl val="0"/>
              </a:rPr>
              <a:t>Gretchen Sullivan</a:t>
            </a:r>
          </a:p>
          <a:p>
            <a:pPr>
              <a:spcBef>
                <a:spcPts val="1200"/>
              </a:spcBef>
              <a:defRPr/>
            </a:pPr>
            <a:r>
              <a:rPr lang="en-US" sz="2400" b="1" kern="0" dirty="0">
                <a:solidFill>
                  <a:srgbClr val="C00000"/>
                </a:solidFill>
                <a:latin typeface="Arial"/>
                <a:ea typeface="Arial"/>
                <a:cs typeface="Arial"/>
                <a:sym typeface="Arial"/>
                <a:rtl val="0"/>
              </a:rPr>
              <a:t>Senior Consultant</a:t>
            </a:r>
          </a:p>
          <a:p>
            <a:pPr>
              <a:buClr>
                <a:prstClr val="black"/>
              </a:buClr>
              <a:buSzPct val="45833"/>
              <a:buFont typeface="Arial"/>
              <a:buNone/>
              <a:defRPr/>
            </a:pPr>
            <a:r>
              <a:rPr lang="en-US" sz="2400" kern="0" dirty="0">
                <a:solidFill>
                  <a:prstClr val="black">
                    <a:lumMod val="75000"/>
                    <a:lumOff val="25000"/>
                  </a:prstClr>
                </a:solidFill>
                <a:latin typeface="Arial"/>
                <a:ea typeface="Arial"/>
                <a:cs typeface="Arial"/>
                <a:sym typeface="Arial"/>
                <a:rtl val="0"/>
              </a:rPr>
              <a:t>Maher &amp; Maher</a:t>
            </a:r>
          </a:p>
          <a:p>
            <a:pPr>
              <a:defRPr/>
            </a:pPr>
            <a:endParaRPr sz="2400" b="1" kern="0" dirty="0">
              <a:solidFill>
                <a:srgbClr val="000000"/>
              </a:solidFill>
              <a:latin typeface="Arial"/>
              <a:ea typeface="Arial"/>
              <a:cs typeface="Arial"/>
              <a:sym typeface="Arial"/>
              <a:rtl val="0"/>
            </a:endParaRPr>
          </a:p>
        </p:txBody>
      </p:sp>
      <p:sp>
        <p:nvSpPr>
          <p:cNvPr id="85" name="Shape 85"/>
          <p:cNvSpPr txBox="1"/>
          <p:nvPr/>
        </p:nvSpPr>
        <p:spPr>
          <a:xfrm>
            <a:off x="79376" y="5538790"/>
            <a:ext cx="8985250" cy="365125"/>
          </a:xfrm>
          <a:prstGeom prst="rect">
            <a:avLst/>
          </a:prstGeom>
          <a:noFill/>
          <a:ln>
            <a:noFill/>
          </a:ln>
        </p:spPr>
        <p:txBody>
          <a:bodyPr lIns="91425" tIns="91425" rIns="91425" bIns="91425" anchor="ctr"/>
          <a:lstStyle/>
          <a:p>
            <a:pPr algn="ctr">
              <a:defRPr/>
            </a:pPr>
            <a:r>
              <a:rPr lang="en-US" sz="1400" kern="0" dirty="0">
                <a:solidFill>
                  <a:prstClr val="black">
                    <a:lumMod val="75000"/>
                    <a:lumOff val="25000"/>
                  </a:prstClr>
                </a:solidFill>
                <a:latin typeface="Arial"/>
                <a:ea typeface="Arial"/>
                <a:cs typeface="Arial"/>
                <a:sym typeface="Arial"/>
                <a:rtl val="0"/>
              </a:rPr>
              <a:t>Have a question or comment about WIOA?  Email: </a:t>
            </a:r>
            <a:r>
              <a:rPr lang="en-US" sz="1400" kern="0" dirty="0">
                <a:solidFill>
                  <a:srgbClr val="4F81BD">
                    <a:lumMod val="75000"/>
                  </a:srgbClr>
                </a:solidFill>
                <a:latin typeface="Arial"/>
                <a:ea typeface="Arial"/>
                <a:cs typeface="Arial"/>
                <a:sym typeface="Arial"/>
                <a:hlinkClick r:id="rId4"/>
                <a:rtl val="0"/>
              </a:rPr>
              <a:t>DOL.WIOA@dol.gov</a:t>
            </a:r>
            <a:r>
              <a:rPr lang="en-US" sz="1400" kern="0" dirty="0">
                <a:solidFill>
                  <a:srgbClr val="4F81BD">
                    <a:lumMod val="75000"/>
                  </a:srgbClr>
                </a:solidFill>
                <a:latin typeface="Arial"/>
                <a:ea typeface="Arial"/>
                <a:cs typeface="Arial"/>
                <a:sym typeface="Arial"/>
                <a:rtl val="0"/>
              </a:rPr>
              <a:t> </a:t>
            </a:r>
          </a:p>
        </p:txBody>
      </p:sp>
      <p:sp>
        <p:nvSpPr>
          <p:cNvPr id="6" name="Title 5"/>
          <p:cNvSpPr>
            <a:spLocks noGrp="1"/>
          </p:cNvSpPr>
          <p:nvPr>
            <p:ph type="title"/>
          </p:nvPr>
        </p:nvSpPr>
        <p:spPr/>
        <p:txBody>
          <a:bodyPr/>
          <a:lstStyle/>
          <a:p>
            <a:r>
              <a:rPr lang="en-US" altLang="en-US" dirty="0">
                <a:latin typeface="Arial" charset="0"/>
                <a:cs typeface="Arial" charset="0"/>
              </a:rPr>
              <a:t>Presenter</a:t>
            </a:r>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509838"/>
            <a:ext cx="1828800" cy="1828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14356260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400" dirty="0"/>
              <a:t>Defining Our Terms</a:t>
            </a:r>
          </a:p>
        </p:txBody>
      </p:sp>
      <p:sp>
        <p:nvSpPr>
          <p:cNvPr id="6" name="Content Placeholder 5"/>
          <p:cNvSpPr>
            <a:spLocks noGrp="1"/>
          </p:cNvSpPr>
          <p:nvPr>
            <p:ph idx="1"/>
          </p:nvPr>
        </p:nvSpPr>
        <p:spPr>
          <a:xfrm>
            <a:off x="304800" y="1447800"/>
            <a:ext cx="8508763" cy="4495800"/>
          </a:xfrm>
        </p:spPr>
        <p:txBody>
          <a:bodyPr>
            <a:normAutofit lnSpcReduction="10000"/>
          </a:bodyPr>
          <a:lstStyle/>
          <a:p>
            <a:pPr>
              <a:lnSpc>
                <a:spcPct val="100000"/>
              </a:lnSpc>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Align</a:t>
            </a:r>
            <a:r>
              <a:rPr lang="en-US" sz="2400" b="0" dirty="0">
                <a:latin typeface="Arial" panose="020B0604020202020204" pitchFamily="34" charset="0"/>
                <a:cs typeface="Arial" panose="020B0604020202020204" pitchFamily="34" charset="0"/>
              </a:rPr>
              <a:t>: Identify and coordinate different, complementary funding sources and other resources to support shared goals and strategies </a:t>
            </a:r>
          </a:p>
          <a:p>
            <a:pPr>
              <a:lnSpc>
                <a:spcPct val="100000"/>
              </a:lnSpc>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Braid</a:t>
            </a:r>
            <a:r>
              <a:rPr lang="en-US" sz="2400" b="0" dirty="0">
                <a:latin typeface="Arial" panose="020B0604020202020204" pitchFamily="34" charset="0"/>
                <a:cs typeface="Arial" panose="020B0604020202020204" pitchFamily="34" charset="0"/>
              </a:rPr>
              <a:t>: Weave together different federal, state, and other funding streams to support comprehensive and integrated service delivery that is seamless for the customer</a:t>
            </a:r>
          </a:p>
          <a:p>
            <a:pPr lvl="1">
              <a:lnSpc>
                <a:spcPct val="100000"/>
              </a:lnSpc>
              <a:buClr>
                <a:schemeClr val="accent1"/>
              </a:buClr>
              <a:buSzPct val="80000"/>
              <a:buFont typeface="Courier New" panose="02070309020205020404" pitchFamily="49" charset="0"/>
              <a:buChar char="o"/>
            </a:pPr>
            <a:r>
              <a:rPr lang="en-US" dirty="0">
                <a:latin typeface="Arial" panose="020B0604020202020204" pitchFamily="34" charset="0"/>
                <a:cs typeface="Arial" panose="020B0604020202020204" pitchFamily="34" charset="0"/>
              </a:rPr>
              <a:t>Vs. “Blend”: Pooling resources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from multiple sources into one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“pot”</a:t>
            </a:r>
          </a:p>
          <a:p>
            <a:pPr lvl="2">
              <a:lnSpc>
                <a:spcPct val="100000"/>
              </a:lnSpc>
            </a:pPr>
            <a:r>
              <a:rPr lang="en-US" sz="2400" dirty="0">
                <a:latin typeface="Arial" panose="020B0604020202020204" pitchFamily="34" charset="0"/>
                <a:cs typeface="Arial" panose="020B0604020202020204" pitchFamily="34" charset="0"/>
              </a:rPr>
              <a:t>Significant flexibility, but may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be more challenging</a:t>
            </a:r>
          </a:p>
        </p:txBody>
      </p:sp>
      <p:pic>
        <p:nvPicPr>
          <p:cNvPr id="1026" name="Picture 2" descr="C:\Users\Patty\Pictures\vac_Duck\IMG_078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1" y="3962400"/>
            <a:ext cx="2641363" cy="19811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27727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a:bodyPr>
          <a:lstStyle/>
          <a:p>
            <a:r>
              <a:rPr lang="en-US" sz="3400" dirty="0"/>
              <a:t>Thinking in Resource Networks</a:t>
            </a:r>
          </a:p>
        </p:txBody>
      </p:sp>
      <p:sp>
        <p:nvSpPr>
          <p:cNvPr id="16" name="Content Placeholder 15"/>
          <p:cNvSpPr>
            <a:spLocks noGrp="1"/>
          </p:cNvSpPr>
          <p:nvPr>
            <p:ph idx="1"/>
          </p:nvPr>
        </p:nvSpPr>
        <p:spPr>
          <a:xfrm>
            <a:off x="304800" y="1524002"/>
            <a:ext cx="8458200" cy="5059363"/>
          </a:xfrm>
        </p:spPr>
        <p:txBody>
          <a:bodyPr/>
          <a:lstStyle/>
          <a:p>
            <a:pPr>
              <a:lnSpc>
                <a:spcPct val="100000"/>
              </a:lnSpc>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Making the shift:</a:t>
            </a:r>
          </a:p>
          <a:p>
            <a:pPr lvl="1">
              <a:lnSpc>
                <a:spcPct val="100000"/>
              </a:lnSpc>
              <a:buClr>
                <a:schemeClr val="accent1"/>
              </a:buClr>
              <a:buSzPct val="80000"/>
              <a:buFont typeface="Courier New" panose="02070309020205020404" pitchFamily="49" charset="0"/>
              <a:buChar char="o"/>
            </a:pPr>
            <a:r>
              <a:rPr lang="en-US" sz="2200" dirty="0">
                <a:latin typeface="Arial" panose="020B0604020202020204" pitchFamily="34" charset="0"/>
                <a:cs typeface="Arial" panose="020B0604020202020204" pitchFamily="34" charset="0"/>
              </a:rPr>
              <a:t>Resource-constraint model: Customers are “owned” and served by an individual agency or program</a:t>
            </a:r>
          </a:p>
          <a:p>
            <a:pPr lvl="1">
              <a:lnSpc>
                <a:spcPct val="100000"/>
              </a:lnSpc>
              <a:buClr>
                <a:schemeClr val="accent1"/>
              </a:buClr>
              <a:buSzPct val="80000"/>
              <a:buFont typeface="Courier New" panose="02070309020205020404" pitchFamily="49" charset="0"/>
              <a:buChar char="o"/>
            </a:pPr>
            <a:r>
              <a:rPr lang="en-US" sz="2200" dirty="0">
                <a:latin typeface="Arial" panose="020B0604020202020204" pitchFamily="34" charset="0"/>
                <a:cs typeface="Arial" panose="020B0604020202020204" pitchFamily="34" charset="0"/>
              </a:rPr>
              <a:t>Resource-opportunity model: Customers are “owned” and served by a networked system of resources and services</a:t>
            </a:r>
          </a:p>
          <a:p>
            <a:pPr lvl="1">
              <a:lnSpc>
                <a:spcPct val="100000"/>
              </a:lnSpc>
              <a:buClr>
                <a:schemeClr val="accent1"/>
              </a:buClr>
              <a:buSzPct val="80000"/>
              <a:buFont typeface="Courier New" panose="02070309020205020404" pitchFamily="49" charset="0"/>
              <a:buChar char="o"/>
            </a:pPr>
            <a:r>
              <a:rPr lang="en-US" sz="2200" dirty="0">
                <a:latin typeface="Arial" panose="020B0604020202020204" pitchFamily="34" charset="0"/>
                <a:cs typeface="Arial" panose="020B0604020202020204" pitchFamily="34" charset="0"/>
              </a:rPr>
              <a:t>Partnering and resource-braiding: Not just the “right thing to do,” but an opportunity to increase program and customer outcomes</a:t>
            </a:r>
          </a:p>
          <a:p>
            <a:pPr lvl="2">
              <a:lnSpc>
                <a:spcPct val="100000"/>
              </a:lnSpc>
            </a:pPr>
            <a:r>
              <a:rPr lang="en-US" sz="2200" dirty="0">
                <a:latin typeface="Arial" panose="020B0604020202020204" pitchFamily="34" charset="0"/>
                <a:cs typeface="Arial" panose="020B0604020202020204" pitchFamily="34" charset="0"/>
              </a:rPr>
              <a:t>Creating more success stories</a:t>
            </a:r>
          </a:p>
        </p:txBody>
      </p:sp>
      <p:pic>
        <p:nvPicPr>
          <p:cNvPr id="2050" name="Picture 2" descr="http://impact.blog.thepattersonfoundation.org/wp-content/uploads/sites/2/2014/02/shift.jpg"/>
          <p:cNvPicPr>
            <a:picLocks noChangeAspect="1" noChangeArrowheads="1"/>
          </p:cNvPicPr>
          <p:nvPr/>
        </p:nvPicPr>
        <p:blipFill rotWithShape="1">
          <a:blip r:embed="rId3">
            <a:extLst>
              <a:ext uri="{28A0092B-C50C-407E-A947-70E740481C1C}">
                <a14:useLocalDpi xmlns:a14="http://schemas.microsoft.com/office/drawing/2010/main" val="0"/>
              </a:ext>
            </a:extLst>
          </a:blip>
          <a:srcRect t="10484" b="6383"/>
          <a:stretch/>
        </p:blipFill>
        <p:spPr bwMode="auto">
          <a:xfrm>
            <a:off x="5715001" y="4495801"/>
            <a:ext cx="2752725" cy="151843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60936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robbins\Dropbox\Government\Kentucky\funnel graphic\brai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4275"/>
          <a:stretch/>
        </p:blipFill>
        <p:spPr bwMode="auto">
          <a:xfrm>
            <a:off x="1" y="1932228"/>
            <a:ext cx="9144001" cy="2627083"/>
          </a:xfrm>
          <a:prstGeom prst="rect">
            <a:avLst/>
          </a:prstGeom>
          <a:noFill/>
          <a:extLst>
            <a:ext uri="{909E8E84-426E-40dd-AFC4-6F175D3DCCD1}">
              <a14:hiddenFill xmlns:a14="http://schemas.microsoft.com/office/drawing/2010/main" xmlns="">
                <a:solidFill>
                  <a:srgbClr val="FFFFFF"/>
                </a:solidFill>
              </a14:hiddenFill>
            </a:ext>
          </a:extLst>
        </p:spPr>
      </p:pic>
      <p:sp>
        <p:nvSpPr>
          <p:cNvPr id="13397" name="Title 13396"/>
          <p:cNvSpPr>
            <a:spLocks noGrp="1"/>
          </p:cNvSpPr>
          <p:nvPr>
            <p:ph type="title"/>
          </p:nvPr>
        </p:nvSpPr>
        <p:spPr>
          <a:xfrm>
            <a:off x="304800" y="185895"/>
            <a:ext cx="8229600" cy="499907"/>
          </a:xfrm>
        </p:spPr>
        <p:txBody>
          <a:bodyPr>
            <a:noAutofit/>
          </a:bodyPr>
          <a:lstStyle/>
          <a:p>
            <a:r>
              <a:rPr lang="en-US" sz="3400" dirty="0"/>
              <a:t>Customer Needs &amp; Goals</a:t>
            </a:r>
          </a:p>
        </p:txBody>
      </p:sp>
      <p:sp>
        <p:nvSpPr>
          <p:cNvPr id="13398" name="Rectangle 13397"/>
          <p:cNvSpPr/>
          <p:nvPr/>
        </p:nvSpPr>
        <p:spPr bwMode="auto">
          <a:xfrm>
            <a:off x="0" y="6172200"/>
            <a:ext cx="9144000" cy="685800"/>
          </a:xfrm>
          <a:prstGeom prst="rect">
            <a:avLst/>
          </a:prstGeom>
          <a:solidFill>
            <a:srgbClr val="76756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52" name="Title 13396"/>
          <p:cNvSpPr txBox="1">
            <a:spLocks/>
          </p:cNvSpPr>
          <p:nvPr/>
        </p:nvSpPr>
        <p:spPr>
          <a:xfrm>
            <a:off x="457200" y="6281895"/>
            <a:ext cx="7924800" cy="499907"/>
          </a:xfrm>
          <a:prstGeom prst="rect">
            <a:avLst/>
          </a:prstGeom>
        </p:spPr>
        <p:txBody>
          <a:bodyPr vert="horz" lIns="91440" tIns="45720" rIns="91440" bIns="45720" rtlCol="0" anchor="ctr">
            <a:noAutofit/>
          </a:bodyPr>
          <a:lstStyle>
            <a:lvl1pPr algn="ctr" rtl="0" eaLnBrk="1" fontAlgn="base" hangingPunct="1">
              <a:spcBef>
                <a:spcPct val="0"/>
              </a:spcBef>
              <a:spcAft>
                <a:spcPct val="0"/>
              </a:spcAft>
              <a:defRPr sz="4000" b="1">
                <a:solidFill>
                  <a:schemeClr val="bg1"/>
                </a:solidFill>
                <a:latin typeface="+mj-lt"/>
                <a:ea typeface="+mj-ea"/>
                <a:cs typeface="+mj-cs"/>
              </a:defRPr>
            </a:lvl1pPr>
            <a:lvl2pPr algn="ctr" rtl="0" eaLnBrk="1" fontAlgn="base" hangingPunct="1">
              <a:spcBef>
                <a:spcPct val="0"/>
              </a:spcBef>
              <a:spcAft>
                <a:spcPct val="0"/>
              </a:spcAft>
              <a:defRPr sz="3200" b="1">
                <a:solidFill>
                  <a:schemeClr val="tx1"/>
                </a:solidFill>
                <a:latin typeface="Verdana" pitchFamily="34" charset="0"/>
              </a:defRPr>
            </a:lvl2pPr>
            <a:lvl3pPr algn="ctr" rtl="0" eaLnBrk="1" fontAlgn="base" hangingPunct="1">
              <a:spcBef>
                <a:spcPct val="0"/>
              </a:spcBef>
              <a:spcAft>
                <a:spcPct val="0"/>
              </a:spcAft>
              <a:defRPr sz="3200" b="1">
                <a:solidFill>
                  <a:schemeClr val="tx1"/>
                </a:solidFill>
                <a:latin typeface="Verdana" pitchFamily="34" charset="0"/>
              </a:defRPr>
            </a:lvl3pPr>
            <a:lvl4pPr algn="ctr" rtl="0" eaLnBrk="1" fontAlgn="base" hangingPunct="1">
              <a:spcBef>
                <a:spcPct val="0"/>
              </a:spcBef>
              <a:spcAft>
                <a:spcPct val="0"/>
              </a:spcAft>
              <a:defRPr sz="3200" b="1">
                <a:solidFill>
                  <a:schemeClr val="tx1"/>
                </a:solidFill>
                <a:latin typeface="Verdana" pitchFamily="34" charset="0"/>
              </a:defRPr>
            </a:lvl4pPr>
            <a:lvl5pPr algn="ctr" rtl="0" eaLnBrk="1" fontAlgn="base" hangingPunct="1">
              <a:spcBef>
                <a:spcPct val="0"/>
              </a:spcBef>
              <a:spcAft>
                <a:spcPct val="0"/>
              </a:spcAft>
              <a:defRPr sz="3200" b="1">
                <a:solidFill>
                  <a:schemeClr val="tx1"/>
                </a:solidFill>
                <a:latin typeface="Verdana" pitchFamily="34" charset="0"/>
              </a:defRPr>
            </a:lvl5pPr>
            <a:lvl6pPr marL="457200" algn="ctr" rtl="0" eaLnBrk="1" fontAlgn="base" hangingPunct="1">
              <a:spcBef>
                <a:spcPct val="0"/>
              </a:spcBef>
              <a:spcAft>
                <a:spcPct val="0"/>
              </a:spcAft>
              <a:defRPr sz="3200" b="1">
                <a:solidFill>
                  <a:schemeClr val="tx1"/>
                </a:solidFill>
                <a:latin typeface="Verdana" pitchFamily="34" charset="0"/>
              </a:defRPr>
            </a:lvl6pPr>
            <a:lvl7pPr marL="914400" algn="ctr" rtl="0" eaLnBrk="1" fontAlgn="base" hangingPunct="1">
              <a:spcBef>
                <a:spcPct val="0"/>
              </a:spcBef>
              <a:spcAft>
                <a:spcPct val="0"/>
              </a:spcAft>
              <a:defRPr sz="3200" b="1">
                <a:solidFill>
                  <a:schemeClr val="tx1"/>
                </a:solidFill>
                <a:latin typeface="Verdana" pitchFamily="34" charset="0"/>
              </a:defRPr>
            </a:lvl7pPr>
            <a:lvl8pPr marL="1371600" algn="ctr" rtl="0" eaLnBrk="1" fontAlgn="base" hangingPunct="1">
              <a:spcBef>
                <a:spcPct val="0"/>
              </a:spcBef>
              <a:spcAft>
                <a:spcPct val="0"/>
              </a:spcAft>
              <a:defRPr sz="3200" b="1">
                <a:solidFill>
                  <a:schemeClr val="tx1"/>
                </a:solidFill>
                <a:latin typeface="Verdana" pitchFamily="34" charset="0"/>
              </a:defRPr>
            </a:lvl8pPr>
            <a:lvl9pPr marL="1828800" algn="ctr" rtl="0" eaLnBrk="1" fontAlgn="base" hangingPunct="1">
              <a:spcBef>
                <a:spcPct val="0"/>
              </a:spcBef>
              <a:spcAft>
                <a:spcPct val="0"/>
              </a:spcAft>
              <a:defRPr sz="3200" b="1">
                <a:solidFill>
                  <a:schemeClr val="tx1"/>
                </a:solidFill>
                <a:latin typeface="Verdana" pitchFamily="34" charset="0"/>
              </a:defRPr>
            </a:lvl9pPr>
          </a:lstStyle>
          <a:p>
            <a:r>
              <a:rPr lang="en-US" sz="2800" kern="0" dirty="0"/>
              <a:t>Positive Customer Experience &amp; Outcomes</a:t>
            </a:r>
          </a:p>
        </p:txBody>
      </p:sp>
      <p:grpSp>
        <p:nvGrpSpPr>
          <p:cNvPr id="13396" name="Group 13395"/>
          <p:cNvGrpSpPr/>
          <p:nvPr/>
        </p:nvGrpSpPr>
        <p:grpSpPr>
          <a:xfrm>
            <a:off x="4262075" y="3526789"/>
            <a:ext cx="990600" cy="2856219"/>
            <a:chOff x="1700412" y="2244077"/>
            <a:chExt cx="990600" cy="2856219"/>
          </a:xfrm>
        </p:grpSpPr>
        <p:sp>
          <p:nvSpPr>
            <p:cNvPr id="147" name="Freeform 120"/>
            <p:cNvSpPr>
              <a:spLocks noEditPoints="1"/>
            </p:cNvSpPr>
            <p:nvPr/>
          </p:nvSpPr>
          <p:spPr bwMode="auto">
            <a:xfrm>
              <a:off x="1700412" y="2244077"/>
              <a:ext cx="990600" cy="2856219"/>
            </a:xfrm>
            <a:custGeom>
              <a:avLst/>
              <a:gdLst>
                <a:gd name="T0" fmla="*/ 320 w 342"/>
                <a:gd name="T1" fmla="*/ 500 h 1070"/>
                <a:gd name="T2" fmla="*/ 288 w 342"/>
                <a:gd name="T3" fmla="*/ 228 h 1070"/>
                <a:gd name="T4" fmla="*/ 260 w 342"/>
                <a:gd name="T5" fmla="*/ 178 h 1070"/>
                <a:gd name="T6" fmla="*/ 252 w 342"/>
                <a:gd name="T7" fmla="*/ 170 h 1070"/>
                <a:gd name="T8" fmla="*/ 256 w 342"/>
                <a:gd name="T9" fmla="*/ 124 h 1070"/>
                <a:gd name="T10" fmla="*/ 244 w 342"/>
                <a:gd name="T11" fmla="*/ 84 h 1070"/>
                <a:gd name="T12" fmla="*/ 232 w 342"/>
                <a:gd name="T13" fmla="*/ 40 h 1070"/>
                <a:gd name="T14" fmla="*/ 208 w 342"/>
                <a:gd name="T15" fmla="*/ 4 h 1070"/>
                <a:gd name="T16" fmla="*/ 154 w 342"/>
                <a:gd name="T17" fmla="*/ 10 h 1070"/>
                <a:gd name="T18" fmla="*/ 124 w 342"/>
                <a:gd name="T19" fmla="*/ 72 h 1070"/>
                <a:gd name="T20" fmla="*/ 126 w 342"/>
                <a:gd name="T21" fmla="*/ 74 h 1070"/>
                <a:gd name="T22" fmla="*/ 106 w 342"/>
                <a:gd name="T23" fmla="*/ 114 h 1070"/>
                <a:gd name="T24" fmla="*/ 106 w 342"/>
                <a:gd name="T25" fmla="*/ 150 h 1070"/>
                <a:gd name="T26" fmla="*/ 112 w 342"/>
                <a:gd name="T27" fmla="*/ 122 h 1070"/>
                <a:gd name="T28" fmla="*/ 114 w 342"/>
                <a:gd name="T29" fmla="*/ 162 h 1070"/>
                <a:gd name="T30" fmla="*/ 88 w 342"/>
                <a:gd name="T31" fmla="*/ 174 h 1070"/>
                <a:gd name="T32" fmla="*/ 60 w 342"/>
                <a:gd name="T33" fmla="*/ 212 h 1070"/>
                <a:gd name="T34" fmla="*/ 56 w 342"/>
                <a:gd name="T35" fmla="*/ 452 h 1070"/>
                <a:gd name="T36" fmla="*/ 58 w 342"/>
                <a:gd name="T37" fmla="*/ 532 h 1070"/>
                <a:gd name="T38" fmla="*/ 58 w 342"/>
                <a:gd name="T39" fmla="*/ 546 h 1070"/>
                <a:gd name="T40" fmla="*/ 8 w 342"/>
                <a:gd name="T41" fmla="*/ 558 h 1070"/>
                <a:gd name="T42" fmla="*/ 0 w 342"/>
                <a:gd name="T43" fmla="*/ 758 h 1070"/>
                <a:gd name="T44" fmla="*/ 100 w 342"/>
                <a:gd name="T45" fmla="*/ 790 h 1070"/>
                <a:gd name="T46" fmla="*/ 96 w 342"/>
                <a:gd name="T47" fmla="*/ 938 h 1070"/>
                <a:gd name="T48" fmla="*/ 84 w 342"/>
                <a:gd name="T49" fmla="*/ 1050 h 1070"/>
                <a:gd name="T50" fmla="*/ 104 w 342"/>
                <a:gd name="T51" fmla="*/ 1070 h 1070"/>
                <a:gd name="T52" fmla="*/ 114 w 342"/>
                <a:gd name="T53" fmla="*/ 1002 h 1070"/>
                <a:gd name="T54" fmla="*/ 144 w 342"/>
                <a:gd name="T55" fmla="*/ 802 h 1070"/>
                <a:gd name="T56" fmla="*/ 162 w 342"/>
                <a:gd name="T57" fmla="*/ 718 h 1070"/>
                <a:gd name="T58" fmla="*/ 206 w 342"/>
                <a:gd name="T59" fmla="*/ 746 h 1070"/>
                <a:gd name="T60" fmla="*/ 222 w 342"/>
                <a:gd name="T61" fmla="*/ 872 h 1070"/>
                <a:gd name="T62" fmla="*/ 226 w 342"/>
                <a:gd name="T63" fmla="*/ 990 h 1070"/>
                <a:gd name="T64" fmla="*/ 240 w 342"/>
                <a:gd name="T65" fmla="*/ 1036 h 1070"/>
                <a:gd name="T66" fmla="*/ 260 w 342"/>
                <a:gd name="T67" fmla="*/ 1060 h 1070"/>
                <a:gd name="T68" fmla="*/ 288 w 342"/>
                <a:gd name="T69" fmla="*/ 1056 h 1070"/>
                <a:gd name="T70" fmla="*/ 258 w 342"/>
                <a:gd name="T71" fmla="*/ 994 h 1070"/>
                <a:gd name="T72" fmla="*/ 258 w 342"/>
                <a:gd name="T73" fmla="*/ 794 h 1070"/>
                <a:gd name="T74" fmla="*/ 256 w 342"/>
                <a:gd name="T75" fmla="*/ 710 h 1070"/>
                <a:gd name="T76" fmla="*/ 278 w 342"/>
                <a:gd name="T77" fmla="*/ 592 h 1070"/>
                <a:gd name="T78" fmla="*/ 288 w 342"/>
                <a:gd name="T79" fmla="*/ 494 h 1070"/>
                <a:gd name="T80" fmla="*/ 312 w 342"/>
                <a:gd name="T81" fmla="*/ 542 h 1070"/>
                <a:gd name="T82" fmla="*/ 316 w 342"/>
                <a:gd name="T83" fmla="*/ 548 h 1070"/>
                <a:gd name="T84" fmla="*/ 316 w 342"/>
                <a:gd name="T85" fmla="*/ 558 h 1070"/>
                <a:gd name="T86" fmla="*/ 334 w 342"/>
                <a:gd name="T87" fmla="*/ 556 h 1070"/>
                <a:gd name="T88" fmla="*/ 340 w 342"/>
                <a:gd name="T89" fmla="*/ 556 h 1070"/>
                <a:gd name="T90" fmla="*/ 70 w 342"/>
                <a:gd name="T91" fmla="*/ 560 h 1070"/>
                <a:gd name="T92" fmla="*/ 70 w 342"/>
                <a:gd name="T93" fmla="*/ 562 h 1070"/>
                <a:gd name="T94" fmla="*/ 80 w 342"/>
                <a:gd name="T95" fmla="*/ 560 h 1070"/>
                <a:gd name="T96" fmla="*/ 82 w 342"/>
                <a:gd name="T97" fmla="*/ 560 h 1070"/>
                <a:gd name="T98" fmla="*/ 88 w 342"/>
                <a:gd name="T99" fmla="*/ 536 h 1070"/>
                <a:gd name="T100" fmla="*/ 88 w 342"/>
                <a:gd name="T101" fmla="*/ 514 h 1070"/>
                <a:gd name="T102" fmla="*/ 92 w 342"/>
                <a:gd name="T103" fmla="*/ 426 h 1070"/>
                <a:gd name="T104" fmla="*/ 96 w 342"/>
                <a:gd name="T105" fmla="*/ 544 h 1070"/>
                <a:gd name="T106" fmla="*/ 114 w 342"/>
                <a:gd name="T107" fmla="*/ 160 h 1070"/>
                <a:gd name="T108" fmla="*/ 252 w 342"/>
                <a:gd name="T109" fmla="*/ 150 h 1070"/>
                <a:gd name="T110" fmla="*/ 248 w 342"/>
                <a:gd name="T111" fmla="*/ 110 h 1070"/>
                <a:gd name="T112" fmla="*/ 250 w 342"/>
                <a:gd name="T113" fmla="*/ 108 h 1070"/>
                <a:gd name="T114" fmla="*/ 246 w 342"/>
                <a:gd name="T115" fmla="*/ 98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2" h="1070">
                  <a:moveTo>
                    <a:pt x="336" y="534"/>
                  </a:moveTo>
                  <a:lnTo>
                    <a:pt x="336" y="534"/>
                  </a:lnTo>
                  <a:lnTo>
                    <a:pt x="328" y="516"/>
                  </a:lnTo>
                  <a:lnTo>
                    <a:pt x="322" y="508"/>
                  </a:lnTo>
                  <a:lnTo>
                    <a:pt x="320" y="500"/>
                  </a:lnTo>
                  <a:lnTo>
                    <a:pt x="320" y="500"/>
                  </a:lnTo>
                  <a:lnTo>
                    <a:pt x="306" y="398"/>
                  </a:lnTo>
                  <a:lnTo>
                    <a:pt x="306" y="398"/>
                  </a:lnTo>
                  <a:lnTo>
                    <a:pt x="296" y="304"/>
                  </a:lnTo>
                  <a:lnTo>
                    <a:pt x="292" y="260"/>
                  </a:lnTo>
                  <a:lnTo>
                    <a:pt x="288" y="228"/>
                  </a:lnTo>
                  <a:lnTo>
                    <a:pt x="288" y="228"/>
                  </a:lnTo>
                  <a:lnTo>
                    <a:pt x="286" y="212"/>
                  </a:lnTo>
                  <a:lnTo>
                    <a:pt x="282" y="198"/>
                  </a:lnTo>
                  <a:lnTo>
                    <a:pt x="280" y="192"/>
                  </a:lnTo>
                  <a:lnTo>
                    <a:pt x="276" y="188"/>
                  </a:lnTo>
                  <a:lnTo>
                    <a:pt x="270" y="182"/>
                  </a:lnTo>
                  <a:lnTo>
                    <a:pt x="260" y="178"/>
                  </a:lnTo>
                  <a:lnTo>
                    <a:pt x="260" y="178"/>
                  </a:lnTo>
                  <a:lnTo>
                    <a:pt x="256" y="176"/>
                  </a:lnTo>
                  <a:lnTo>
                    <a:pt x="256" y="176"/>
                  </a:lnTo>
                  <a:lnTo>
                    <a:pt x="254" y="174"/>
                  </a:lnTo>
                  <a:lnTo>
                    <a:pt x="254" y="174"/>
                  </a:lnTo>
                  <a:lnTo>
                    <a:pt x="252" y="170"/>
                  </a:lnTo>
                  <a:lnTo>
                    <a:pt x="250" y="164"/>
                  </a:lnTo>
                  <a:lnTo>
                    <a:pt x="252" y="152"/>
                  </a:lnTo>
                  <a:lnTo>
                    <a:pt x="252" y="152"/>
                  </a:lnTo>
                  <a:lnTo>
                    <a:pt x="256" y="142"/>
                  </a:lnTo>
                  <a:lnTo>
                    <a:pt x="256" y="132"/>
                  </a:lnTo>
                  <a:lnTo>
                    <a:pt x="256" y="124"/>
                  </a:lnTo>
                  <a:lnTo>
                    <a:pt x="252" y="114"/>
                  </a:lnTo>
                  <a:lnTo>
                    <a:pt x="252" y="114"/>
                  </a:lnTo>
                  <a:lnTo>
                    <a:pt x="252" y="108"/>
                  </a:lnTo>
                  <a:lnTo>
                    <a:pt x="252" y="102"/>
                  </a:lnTo>
                  <a:lnTo>
                    <a:pt x="248" y="94"/>
                  </a:lnTo>
                  <a:lnTo>
                    <a:pt x="244" y="84"/>
                  </a:lnTo>
                  <a:lnTo>
                    <a:pt x="244" y="84"/>
                  </a:lnTo>
                  <a:lnTo>
                    <a:pt x="238" y="72"/>
                  </a:lnTo>
                  <a:lnTo>
                    <a:pt x="238" y="72"/>
                  </a:lnTo>
                  <a:lnTo>
                    <a:pt x="234" y="56"/>
                  </a:lnTo>
                  <a:lnTo>
                    <a:pt x="234" y="56"/>
                  </a:lnTo>
                  <a:lnTo>
                    <a:pt x="232" y="40"/>
                  </a:lnTo>
                  <a:lnTo>
                    <a:pt x="230" y="28"/>
                  </a:lnTo>
                  <a:lnTo>
                    <a:pt x="230" y="28"/>
                  </a:lnTo>
                  <a:lnTo>
                    <a:pt x="226" y="20"/>
                  </a:lnTo>
                  <a:lnTo>
                    <a:pt x="218" y="12"/>
                  </a:lnTo>
                  <a:lnTo>
                    <a:pt x="214" y="8"/>
                  </a:lnTo>
                  <a:lnTo>
                    <a:pt x="208" y="4"/>
                  </a:lnTo>
                  <a:lnTo>
                    <a:pt x="200" y="2"/>
                  </a:lnTo>
                  <a:lnTo>
                    <a:pt x="192" y="0"/>
                  </a:lnTo>
                  <a:lnTo>
                    <a:pt x="192" y="0"/>
                  </a:lnTo>
                  <a:lnTo>
                    <a:pt x="174" y="2"/>
                  </a:lnTo>
                  <a:lnTo>
                    <a:pt x="164" y="4"/>
                  </a:lnTo>
                  <a:lnTo>
                    <a:pt x="154" y="10"/>
                  </a:lnTo>
                  <a:lnTo>
                    <a:pt x="146" y="16"/>
                  </a:lnTo>
                  <a:lnTo>
                    <a:pt x="138" y="26"/>
                  </a:lnTo>
                  <a:lnTo>
                    <a:pt x="132" y="38"/>
                  </a:lnTo>
                  <a:lnTo>
                    <a:pt x="130" y="56"/>
                  </a:lnTo>
                  <a:lnTo>
                    <a:pt x="130" y="56"/>
                  </a:lnTo>
                  <a:lnTo>
                    <a:pt x="124" y="72"/>
                  </a:lnTo>
                  <a:lnTo>
                    <a:pt x="118" y="82"/>
                  </a:lnTo>
                  <a:lnTo>
                    <a:pt x="112" y="90"/>
                  </a:lnTo>
                  <a:lnTo>
                    <a:pt x="112" y="90"/>
                  </a:lnTo>
                  <a:lnTo>
                    <a:pt x="116" y="86"/>
                  </a:lnTo>
                  <a:lnTo>
                    <a:pt x="120" y="82"/>
                  </a:lnTo>
                  <a:lnTo>
                    <a:pt x="126" y="74"/>
                  </a:lnTo>
                  <a:lnTo>
                    <a:pt x="126" y="74"/>
                  </a:lnTo>
                  <a:lnTo>
                    <a:pt x="124" y="78"/>
                  </a:lnTo>
                  <a:lnTo>
                    <a:pt x="124" y="78"/>
                  </a:lnTo>
                  <a:lnTo>
                    <a:pt x="112" y="104"/>
                  </a:lnTo>
                  <a:lnTo>
                    <a:pt x="112" y="104"/>
                  </a:lnTo>
                  <a:lnTo>
                    <a:pt x="106" y="114"/>
                  </a:lnTo>
                  <a:lnTo>
                    <a:pt x="102" y="126"/>
                  </a:lnTo>
                  <a:lnTo>
                    <a:pt x="102" y="140"/>
                  </a:lnTo>
                  <a:lnTo>
                    <a:pt x="104" y="146"/>
                  </a:lnTo>
                  <a:lnTo>
                    <a:pt x="106" y="154"/>
                  </a:lnTo>
                  <a:lnTo>
                    <a:pt x="106" y="154"/>
                  </a:lnTo>
                  <a:lnTo>
                    <a:pt x="106" y="150"/>
                  </a:lnTo>
                  <a:lnTo>
                    <a:pt x="104" y="140"/>
                  </a:lnTo>
                  <a:lnTo>
                    <a:pt x="108" y="124"/>
                  </a:lnTo>
                  <a:lnTo>
                    <a:pt x="110" y="116"/>
                  </a:lnTo>
                  <a:lnTo>
                    <a:pt x="116" y="108"/>
                  </a:lnTo>
                  <a:lnTo>
                    <a:pt x="116" y="108"/>
                  </a:lnTo>
                  <a:lnTo>
                    <a:pt x="112" y="122"/>
                  </a:lnTo>
                  <a:lnTo>
                    <a:pt x="112" y="122"/>
                  </a:lnTo>
                  <a:lnTo>
                    <a:pt x="110" y="130"/>
                  </a:lnTo>
                  <a:lnTo>
                    <a:pt x="108" y="140"/>
                  </a:lnTo>
                  <a:lnTo>
                    <a:pt x="110" y="150"/>
                  </a:lnTo>
                  <a:lnTo>
                    <a:pt x="114" y="162"/>
                  </a:lnTo>
                  <a:lnTo>
                    <a:pt x="114" y="162"/>
                  </a:lnTo>
                  <a:lnTo>
                    <a:pt x="112" y="168"/>
                  </a:lnTo>
                  <a:lnTo>
                    <a:pt x="112" y="168"/>
                  </a:lnTo>
                  <a:lnTo>
                    <a:pt x="106" y="172"/>
                  </a:lnTo>
                  <a:lnTo>
                    <a:pt x="96" y="172"/>
                  </a:lnTo>
                  <a:lnTo>
                    <a:pt x="96" y="172"/>
                  </a:lnTo>
                  <a:lnTo>
                    <a:pt x="88" y="174"/>
                  </a:lnTo>
                  <a:lnTo>
                    <a:pt x="80" y="178"/>
                  </a:lnTo>
                  <a:lnTo>
                    <a:pt x="74" y="182"/>
                  </a:lnTo>
                  <a:lnTo>
                    <a:pt x="70" y="188"/>
                  </a:lnTo>
                  <a:lnTo>
                    <a:pt x="66" y="196"/>
                  </a:lnTo>
                  <a:lnTo>
                    <a:pt x="62" y="204"/>
                  </a:lnTo>
                  <a:lnTo>
                    <a:pt x="60" y="212"/>
                  </a:lnTo>
                  <a:lnTo>
                    <a:pt x="60" y="222"/>
                  </a:lnTo>
                  <a:lnTo>
                    <a:pt x="60" y="222"/>
                  </a:lnTo>
                  <a:lnTo>
                    <a:pt x="56" y="338"/>
                  </a:lnTo>
                  <a:lnTo>
                    <a:pt x="54" y="410"/>
                  </a:lnTo>
                  <a:lnTo>
                    <a:pt x="54" y="436"/>
                  </a:lnTo>
                  <a:lnTo>
                    <a:pt x="56" y="452"/>
                  </a:lnTo>
                  <a:lnTo>
                    <a:pt x="56" y="452"/>
                  </a:lnTo>
                  <a:lnTo>
                    <a:pt x="58" y="478"/>
                  </a:lnTo>
                  <a:lnTo>
                    <a:pt x="60" y="498"/>
                  </a:lnTo>
                  <a:lnTo>
                    <a:pt x="60" y="498"/>
                  </a:lnTo>
                  <a:lnTo>
                    <a:pt x="58" y="520"/>
                  </a:lnTo>
                  <a:lnTo>
                    <a:pt x="58" y="532"/>
                  </a:lnTo>
                  <a:lnTo>
                    <a:pt x="58" y="536"/>
                  </a:lnTo>
                  <a:lnTo>
                    <a:pt x="60" y="538"/>
                  </a:lnTo>
                  <a:lnTo>
                    <a:pt x="60" y="538"/>
                  </a:lnTo>
                  <a:lnTo>
                    <a:pt x="62" y="540"/>
                  </a:lnTo>
                  <a:lnTo>
                    <a:pt x="62" y="540"/>
                  </a:lnTo>
                  <a:lnTo>
                    <a:pt x="58" y="546"/>
                  </a:lnTo>
                  <a:lnTo>
                    <a:pt x="58" y="554"/>
                  </a:lnTo>
                  <a:lnTo>
                    <a:pt x="58" y="554"/>
                  </a:lnTo>
                  <a:lnTo>
                    <a:pt x="30" y="552"/>
                  </a:lnTo>
                  <a:lnTo>
                    <a:pt x="30" y="552"/>
                  </a:lnTo>
                  <a:lnTo>
                    <a:pt x="14" y="556"/>
                  </a:lnTo>
                  <a:lnTo>
                    <a:pt x="8" y="558"/>
                  </a:lnTo>
                  <a:lnTo>
                    <a:pt x="4" y="562"/>
                  </a:lnTo>
                  <a:lnTo>
                    <a:pt x="4" y="562"/>
                  </a:lnTo>
                  <a:lnTo>
                    <a:pt x="2" y="656"/>
                  </a:lnTo>
                  <a:lnTo>
                    <a:pt x="0" y="752"/>
                  </a:lnTo>
                  <a:lnTo>
                    <a:pt x="0" y="752"/>
                  </a:lnTo>
                  <a:lnTo>
                    <a:pt x="0" y="758"/>
                  </a:lnTo>
                  <a:lnTo>
                    <a:pt x="2" y="762"/>
                  </a:lnTo>
                  <a:lnTo>
                    <a:pt x="8" y="764"/>
                  </a:lnTo>
                  <a:lnTo>
                    <a:pt x="8" y="764"/>
                  </a:lnTo>
                  <a:lnTo>
                    <a:pt x="42" y="774"/>
                  </a:lnTo>
                  <a:lnTo>
                    <a:pt x="100" y="790"/>
                  </a:lnTo>
                  <a:lnTo>
                    <a:pt x="100" y="790"/>
                  </a:lnTo>
                  <a:lnTo>
                    <a:pt x="98" y="808"/>
                  </a:lnTo>
                  <a:lnTo>
                    <a:pt x="96" y="828"/>
                  </a:lnTo>
                  <a:lnTo>
                    <a:pt x="96" y="828"/>
                  </a:lnTo>
                  <a:lnTo>
                    <a:pt x="98" y="888"/>
                  </a:lnTo>
                  <a:lnTo>
                    <a:pt x="96" y="938"/>
                  </a:lnTo>
                  <a:lnTo>
                    <a:pt x="96" y="938"/>
                  </a:lnTo>
                  <a:lnTo>
                    <a:pt x="92" y="976"/>
                  </a:lnTo>
                  <a:lnTo>
                    <a:pt x="88" y="998"/>
                  </a:lnTo>
                  <a:lnTo>
                    <a:pt x="84" y="1016"/>
                  </a:lnTo>
                  <a:lnTo>
                    <a:pt x="84" y="1016"/>
                  </a:lnTo>
                  <a:lnTo>
                    <a:pt x="82" y="1032"/>
                  </a:lnTo>
                  <a:lnTo>
                    <a:pt x="84" y="1050"/>
                  </a:lnTo>
                  <a:lnTo>
                    <a:pt x="86" y="1058"/>
                  </a:lnTo>
                  <a:lnTo>
                    <a:pt x="90" y="1066"/>
                  </a:lnTo>
                  <a:lnTo>
                    <a:pt x="94" y="1070"/>
                  </a:lnTo>
                  <a:lnTo>
                    <a:pt x="102" y="1070"/>
                  </a:lnTo>
                  <a:lnTo>
                    <a:pt x="102" y="1070"/>
                  </a:lnTo>
                  <a:lnTo>
                    <a:pt x="104" y="1070"/>
                  </a:lnTo>
                  <a:lnTo>
                    <a:pt x="108" y="1068"/>
                  </a:lnTo>
                  <a:lnTo>
                    <a:pt x="112" y="1060"/>
                  </a:lnTo>
                  <a:lnTo>
                    <a:pt x="114" y="1050"/>
                  </a:lnTo>
                  <a:lnTo>
                    <a:pt x="116" y="1040"/>
                  </a:lnTo>
                  <a:lnTo>
                    <a:pt x="116" y="1040"/>
                  </a:lnTo>
                  <a:lnTo>
                    <a:pt x="114" y="1002"/>
                  </a:lnTo>
                  <a:lnTo>
                    <a:pt x="114" y="974"/>
                  </a:lnTo>
                  <a:lnTo>
                    <a:pt x="118" y="946"/>
                  </a:lnTo>
                  <a:lnTo>
                    <a:pt x="118" y="946"/>
                  </a:lnTo>
                  <a:lnTo>
                    <a:pt x="134" y="868"/>
                  </a:lnTo>
                  <a:lnTo>
                    <a:pt x="142" y="826"/>
                  </a:lnTo>
                  <a:lnTo>
                    <a:pt x="144" y="802"/>
                  </a:lnTo>
                  <a:lnTo>
                    <a:pt x="144" y="802"/>
                  </a:lnTo>
                  <a:lnTo>
                    <a:pt x="148" y="776"/>
                  </a:lnTo>
                  <a:lnTo>
                    <a:pt x="148" y="776"/>
                  </a:lnTo>
                  <a:lnTo>
                    <a:pt x="156" y="750"/>
                  </a:lnTo>
                  <a:lnTo>
                    <a:pt x="162" y="718"/>
                  </a:lnTo>
                  <a:lnTo>
                    <a:pt x="162" y="718"/>
                  </a:lnTo>
                  <a:lnTo>
                    <a:pt x="186" y="718"/>
                  </a:lnTo>
                  <a:lnTo>
                    <a:pt x="198" y="718"/>
                  </a:lnTo>
                  <a:lnTo>
                    <a:pt x="204" y="716"/>
                  </a:lnTo>
                  <a:lnTo>
                    <a:pt x="204" y="716"/>
                  </a:lnTo>
                  <a:lnTo>
                    <a:pt x="206" y="718"/>
                  </a:lnTo>
                  <a:lnTo>
                    <a:pt x="206" y="746"/>
                  </a:lnTo>
                  <a:lnTo>
                    <a:pt x="206" y="746"/>
                  </a:lnTo>
                  <a:lnTo>
                    <a:pt x="208" y="772"/>
                  </a:lnTo>
                  <a:lnTo>
                    <a:pt x="210" y="802"/>
                  </a:lnTo>
                  <a:lnTo>
                    <a:pt x="218" y="850"/>
                  </a:lnTo>
                  <a:lnTo>
                    <a:pt x="218" y="850"/>
                  </a:lnTo>
                  <a:lnTo>
                    <a:pt x="222" y="872"/>
                  </a:lnTo>
                  <a:lnTo>
                    <a:pt x="226" y="906"/>
                  </a:lnTo>
                  <a:lnTo>
                    <a:pt x="228" y="940"/>
                  </a:lnTo>
                  <a:lnTo>
                    <a:pt x="230" y="964"/>
                  </a:lnTo>
                  <a:lnTo>
                    <a:pt x="230" y="964"/>
                  </a:lnTo>
                  <a:lnTo>
                    <a:pt x="228" y="980"/>
                  </a:lnTo>
                  <a:lnTo>
                    <a:pt x="226" y="990"/>
                  </a:lnTo>
                  <a:lnTo>
                    <a:pt x="224" y="998"/>
                  </a:lnTo>
                  <a:lnTo>
                    <a:pt x="226" y="1004"/>
                  </a:lnTo>
                  <a:lnTo>
                    <a:pt x="226" y="1004"/>
                  </a:lnTo>
                  <a:lnTo>
                    <a:pt x="236" y="1018"/>
                  </a:lnTo>
                  <a:lnTo>
                    <a:pt x="240" y="1028"/>
                  </a:lnTo>
                  <a:lnTo>
                    <a:pt x="240" y="1036"/>
                  </a:lnTo>
                  <a:lnTo>
                    <a:pt x="240" y="1036"/>
                  </a:lnTo>
                  <a:lnTo>
                    <a:pt x="242" y="1044"/>
                  </a:lnTo>
                  <a:lnTo>
                    <a:pt x="244" y="1050"/>
                  </a:lnTo>
                  <a:lnTo>
                    <a:pt x="248" y="1054"/>
                  </a:lnTo>
                  <a:lnTo>
                    <a:pt x="254" y="1058"/>
                  </a:lnTo>
                  <a:lnTo>
                    <a:pt x="260" y="1060"/>
                  </a:lnTo>
                  <a:lnTo>
                    <a:pt x="270" y="1062"/>
                  </a:lnTo>
                  <a:lnTo>
                    <a:pt x="282" y="1064"/>
                  </a:lnTo>
                  <a:lnTo>
                    <a:pt x="282" y="1064"/>
                  </a:lnTo>
                  <a:lnTo>
                    <a:pt x="286" y="1062"/>
                  </a:lnTo>
                  <a:lnTo>
                    <a:pt x="288" y="1060"/>
                  </a:lnTo>
                  <a:lnTo>
                    <a:pt x="288" y="1056"/>
                  </a:lnTo>
                  <a:lnTo>
                    <a:pt x="286" y="1050"/>
                  </a:lnTo>
                  <a:lnTo>
                    <a:pt x="278" y="1038"/>
                  </a:lnTo>
                  <a:lnTo>
                    <a:pt x="270" y="1024"/>
                  </a:lnTo>
                  <a:lnTo>
                    <a:pt x="270" y="1024"/>
                  </a:lnTo>
                  <a:lnTo>
                    <a:pt x="262" y="1010"/>
                  </a:lnTo>
                  <a:lnTo>
                    <a:pt x="258" y="994"/>
                  </a:lnTo>
                  <a:lnTo>
                    <a:pt x="254" y="978"/>
                  </a:lnTo>
                  <a:lnTo>
                    <a:pt x="252" y="964"/>
                  </a:lnTo>
                  <a:lnTo>
                    <a:pt x="252" y="964"/>
                  </a:lnTo>
                  <a:lnTo>
                    <a:pt x="256" y="890"/>
                  </a:lnTo>
                  <a:lnTo>
                    <a:pt x="258" y="836"/>
                  </a:lnTo>
                  <a:lnTo>
                    <a:pt x="258" y="794"/>
                  </a:lnTo>
                  <a:lnTo>
                    <a:pt x="258" y="794"/>
                  </a:lnTo>
                  <a:lnTo>
                    <a:pt x="254" y="736"/>
                  </a:lnTo>
                  <a:lnTo>
                    <a:pt x="254" y="718"/>
                  </a:lnTo>
                  <a:lnTo>
                    <a:pt x="254" y="712"/>
                  </a:lnTo>
                  <a:lnTo>
                    <a:pt x="256" y="710"/>
                  </a:lnTo>
                  <a:lnTo>
                    <a:pt x="256" y="710"/>
                  </a:lnTo>
                  <a:lnTo>
                    <a:pt x="266" y="708"/>
                  </a:lnTo>
                  <a:lnTo>
                    <a:pt x="272" y="706"/>
                  </a:lnTo>
                  <a:lnTo>
                    <a:pt x="274" y="704"/>
                  </a:lnTo>
                  <a:lnTo>
                    <a:pt x="274" y="702"/>
                  </a:lnTo>
                  <a:lnTo>
                    <a:pt x="274" y="702"/>
                  </a:lnTo>
                  <a:lnTo>
                    <a:pt x="278" y="592"/>
                  </a:lnTo>
                  <a:lnTo>
                    <a:pt x="278" y="516"/>
                  </a:lnTo>
                  <a:lnTo>
                    <a:pt x="278" y="486"/>
                  </a:lnTo>
                  <a:lnTo>
                    <a:pt x="278" y="468"/>
                  </a:lnTo>
                  <a:lnTo>
                    <a:pt x="278" y="468"/>
                  </a:lnTo>
                  <a:lnTo>
                    <a:pt x="288" y="494"/>
                  </a:lnTo>
                  <a:lnTo>
                    <a:pt x="288" y="494"/>
                  </a:lnTo>
                  <a:lnTo>
                    <a:pt x="298" y="514"/>
                  </a:lnTo>
                  <a:lnTo>
                    <a:pt x="308" y="530"/>
                  </a:lnTo>
                  <a:lnTo>
                    <a:pt x="308" y="530"/>
                  </a:lnTo>
                  <a:lnTo>
                    <a:pt x="314" y="536"/>
                  </a:lnTo>
                  <a:lnTo>
                    <a:pt x="314" y="538"/>
                  </a:lnTo>
                  <a:lnTo>
                    <a:pt x="312" y="542"/>
                  </a:lnTo>
                  <a:lnTo>
                    <a:pt x="312" y="542"/>
                  </a:lnTo>
                  <a:lnTo>
                    <a:pt x="308" y="544"/>
                  </a:lnTo>
                  <a:lnTo>
                    <a:pt x="308" y="546"/>
                  </a:lnTo>
                  <a:lnTo>
                    <a:pt x="314" y="546"/>
                  </a:lnTo>
                  <a:lnTo>
                    <a:pt x="314" y="546"/>
                  </a:lnTo>
                  <a:lnTo>
                    <a:pt x="316" y="548"/>
                  </a:lnTo>
                  <a:lnTo>
                    <a:pt x="318" y="548"/>
                  </a:lnTo>
                  <a:lnTo>
                    <a:pt x="320" y="552"/>
                  </a:lnTo>
                  <a:lnTo>
                    <a:pt x="318" y="554"/>
                  </a:lnTo>
                  <a:lnTo>
                    <a:pt x="318" y="554"/>
                  </a:lnTo>
                  <a:lnTo>
                    <a:pt x="316" y="556"/>
                  </a:lnTo>
                  <a:lnTo>
                    <a:pt x="316" y="558"/>
                  </a:lnTo>
                  <a:lnTo>
                    <a:pt x="318" y="560"/>
                  </a:lnTo>
                  <a:lnTo>
                    <a:pt x="322" y="558"/>
                  </a:lnTo>
                  <a:lnTo>
                    <a:pt x="322" y="558"/>
                  </a:lnTo>
                  <a:lnTo>
                    <a:pt x="330" y="554"/>
                  </a:lnTo>
                  <a:lnTo>
                    <a:pt x="332" y="554"/>
                  </a:lnTo>
                  <a:lnTo>
                    <a:pt x="334" y="556"/>
                  </a:lnTo>
                  <a:lnTo>
                    <a:pt x="334" y="556"/>
                  </a:lnTo>
                  <a:lnTo>
                    <a:pt x="334" y="560"/>
                  </a:lnTo>
                  <a:lnTo>
                    <a:pt x="336" y="562"/>
                  </a:lnTo>
                  <a:lnTo>
                    <a:pt x="338" y="560"/>
                  </a:lnTo>
                  <a:lnTo>
                    <a:pt x="340" y="556"/>
                  </a:lnTo>
                  <a:lnTo>
                    <a:pt x="340" y="556"/>
                  </a:lnTo>
                  <a:lnTo>
                    <a:pt x="342" y="552"/>
                  </a:lnTo>
                  <a:lnTo>
                    <a:pt x="342" y="546"/>
                  </a:lnTo>
                  <a:lnTo>
                    <a:pt x="336" y="534"/>
                  </a:lnTo>
                  <a:lnTo>
                    <a:pt x="336" y="534"/>
                  </a:lnTo>
                  <a:close/>
                  <a:moveTo>
                    <a:pt x="70" y="560"/>
                  </a:moveTo>
                  <a:lnTo>
                    <a:pt x="70" y="560"/>
                  </a:lnTo>
                  <a:lnTo>
                    <a:pt x="70" y="550"/>
                  </a:lnTo>
                  <a:lnTo>
                    <a:pt x="70" y="550"/>
                  </a:lnTo>
                  <a:lnTo>
                    <a:pt x="78" y="562"/>
                  </a:lnTo>
                  <a:lnTo>
                    <a:pt x="78" y="562"/>
                  </a:lnTo>
                  <a:lnTo>
                    <a:pt x="72" y="562"/>
                  </a:lnTo>
                  <a:lnTo>
                    <a:pt x="70" y="562"/>
                  </a:lnTo>
                  <a:lnTo>
                    <a:pt x="70" y="560"/>
                  </a:lnTo>
                  <a:lnTo>
                    <a:pt x="70" y="560"/>
                  </a:lnTo>
                  <a:close/>
                  <a:moveTo>
                    <a:pt x="82" y="560"/>
                  </a:moveTo>
                  <a:lnTo>
                    <a:pt x="82" y="560"/>
                  </a:lnTo>
                  <a:lnTo>
                    <a:pt x="80" y="560"/>
                  </a:lnTo>
                  <a:lnTo>
                    <a:pt x="80" y="560"/>
                  </a:lnTo>
                  <a:lnTo>
                    <a:pt x="82" y="554"/>
                  </a:lnTo>
                  <a:lnTo>
                    <a:pt x="84" y="548"/>
                  </a:lnTo>
                  <a:lnTo>
                    <a:pt x="84" y="548"/>
                  </a:lnTo>
                  <a:lnTo>
                    <a:pt x="84" y="554"/>
                  </a:lnTo>
                  <a:lnTo>
                    <a:pt x="82" y="560"/>
                  </a:lnTo>
                  <a:lnTo>
                    <a:pt x="82" y="560"/>
                  </a:lnTo>
                  <a:close/>
                  <a:moveTo>
                    <a:pt x="96" y="544"/>
                  </a:moveTo>
                  <a:lnTo>
                    <a:pt x="96" y="544"/>
                  </a:lnTo>
                  <a:lnTo>
                    <a:pt x="92" y="540"/>
                  </a:lnTo>
                  <a:lnTo>
                    <a:pt x="90" y="536"/>
                  </a:lnTo>
                  <a:lnTo>
                    <a:pt x="90" y="536"/>
                  </a:lnTo>
                  <a:lnTo>
                    <a:pt x="88" y="536"/>
                  </a:lnTo>
                  <a:lnTo>
                    <a:pt x="88" y="536"/>
                  </a:lnTo>
                  <a:lnTo>
                    <a:pt x="84" y="530"/>
                  </a:lnTo>
                  <a:lnTo>
                    <a:pt x="84" y="530"/>
                  </a:lnTo>
                  <a:lnTo>
                    <a:pt x="82" y="524"/>
                  </a:lnTo>
                  <a:lnTo>
                    <a:pt x="84" y="520"/>
                  </a:lnTo>
                  <a:lnTo>
                    <a:pt x="88" y="514"/>
                  </a:lnTo>
                  <a:lnTo>
                    <a:pt x="88" y="506"/>
                  </a:lnTo>
                  <a:lnTo>
                    <a:pt x="88" y="506"/>
                  </a:lnTo>
                  <a:lnTo>
                    <a:pt x="90" y="456"/>
                  </a:lnTo>
                  <a:lnTo>
                    <a:pt x="90" y="430"/>
                  </a:lnTo>
                  <a:lnTo>
                    <a:pt x="92" y="424"/>
                  </a:lnTo>
                  <a:lnTo>
                    <a:pt x="92" y="426"/>
                  </a:lnTo>
                  <a:lnTo>
                    <a:pt x="92" y="426"/>
                  </a:lnTo>
                  <a:lnTo>
                    <a:pt x="96" y="462"/>
                  </a:lnTo>
                  <a:lnTo>
                    <a:pt x="96" y="494"/>
                  </a:lnTo>
                  <a:lnTo>
                    <a:pt x="96" y="494"/>
                  </a:lnTo>
                  <a:lnTo>
                    <a:pt x="98" y="514"/>
                  </a:lnTo>
                  <a:lnTo>
                    <a:pt x="96" y="544"/>
                  </a:lnTo>
                  <a:lnTo>
                    <a:pt x="96" y="544"/>
                  </a:lnTo>
                  <a:close/>
                  <a:moveTo>
                    <a:pt x="110" y="134"/>
                  </a:moveTo>
                  <a:lnTo>
                    <a:pt x="110" y="134"/>
                  </a:lnTo>
                  <a:lnTo>
                    <a:pt x="112" y="148"/>
                  </a:lnTo>
                  <a:lnTo>
                    <a:pt x="114" y="160"/>
                  </a:lnTo>
                  <a:lnTo>
                    <a:pt x="114" y="160"/>
                  </a:lnTo>
                  <a:lnTo>
                    <a:pt x="110" y="148"/>
                  </a:lnTo>
                  <a:lnTo>
                    <a:pt x="110" y="140"/>
                  </a:lnTo>
                  <a:lnTo>
                    <a:pt x="110" y="134"/>
                  </a:lnTo>
                  <a:lnTo>
                    <a:pt x="110" y="134"/>
                  </a:lnTo>
                  <a:close/>
                  <a:moveTo>
                    <a:pt x="252" y="150"/>
                  </a:moveTo>
                  <a:lnTo>
                    <a:pt x="252" y="150"/>
                  </a:lnTo>
                  <a:lnTo>
                    <a:pt x="252" y="134"/>
                  </a:lnTo>
                  <a:lnTo>
                    <a:pt x="252" y="122"/>
                  </a:lnTo>
                  <a:lnTo>
                    <a:pt x="248" y="112"/>
                  </a:lnTo>
                  <a:lnTo>
                    <a:pt x="248" y="112"/>
                  </a:lnTo>
                  <a:lnTo>
                    <a:pt x="248" y="110"/>
                  </a:lnTo>
                  <a:lnTo>
                    <a:pt x="248" y="110"/>
                  </a:lnTo>
                  <a:lnTo>
                    <a:pt x="254" y="122"/>
                  </a:lnTo>
                  <a:lnTo>
                    <a:pt x="256" y="134"/>
                  </a:lnTo>
                  <a:lnTo>
                    <a:pt x="254" y="144"/>
                  </a:lnTo>
                  <a:lnTo>
                    <a:pt x="252" y="150"/>
                  </a:lnTo>
                  <a:lnTo>
                    <a:pt x="252" y="150"/>
                  </a:lnTo>
                  <a:close/>
                  <a:moveTo>
                    <a:pt x="250" y="108"/>
                  </a:moveTo>
                  <a:lnTo>
                    <a:pt x="250" y="108"/>
                  </a:lnTo>
                  <a:lnTo>
                    <a:pt x="244" y="98"/>
                  </a:lnTo>
                  <a:lnTo>
                    <a:pt x="244" y="98"/>
                  </a:lnTo>
                  <a:lnTo>
                    <a:pt x="240" y="86"/>
                  </a:lnTo>
                  <a:lnTo>
                    <a:pt x="240" y="86"/>
                  </a:lnTo>
                  <a:lnTo>
                    <a:pt x="246" y="98"/>
                  </a:lnTo>
                  <a:lnTo>
                    <a:pt x="250" y="108"/>
                  </a:lnTo>
                  <a:lnTo>
                    <a:pt x="250" y="1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121"/>
            <p:cNvSpPr>
              <a:spLocks/>
            </p:cNvSpPr>
            <p:nvPr/>
          </p:nvSpPr>
          <p:spPr bwMode="auto">
            <a:xfrm>
              <a:off x="2010336" y="2716046"/>
              <a:ext cx="370751" cy="560554"/>
            </a:xfrm>
            <a:custGeom>
              <a:avLst/>
              <a:gdLst>
                <a:gd name="T0" fmla="*/ 0 w 128"/>
                <a:gd name="T1" fmla="*/ 4 h 278"/>
                <a:gd name="T2" fmla="*/ 12 w 128"/>
                <a:gd name="T3" fmla="*/ 6 h 278"/>
                <a:gd name="T4" fmla="*/ 20 w 128"/>
                <a:gd name="T5" fmla="*/ 12 h 278"/>
                <a:gd name="T6" fmla="*/ 24 w 128"/>
                <a:gd name="T7" fmla="*/ 20 h 278"/>
                <a:gd name="T8" fmla="*/ 26 w 128"/>
                <a:gd name="T9" fmla="*/ 38 h 278"/>
                <a:gd name="T10" fmla="*/ 26 w 128"/>
                <a:gd name="T11" fmla="*/ 46 h 278"/>
                <a:gd name="T12" fmla="*/ 34 w 128"/>
                <a:gd name="T13" fmla="*/ 40 h 278"/>
                <a:gd name="T14" fmla="*/ 36 w 128"/>
                <a:gd name="T15" fmla="*/ 40 h 278"/>
                <a:gd name="T16" fmla="*/ 40 w 128"/>
                <a:gd name="T17" fmla="*/ 46 h 278"/>
                <a:gd name="T18" fmla="*/ 44 w 128"/>
                <a:gd name="T19" fmla="*/ 56 h 278"/>
                <a:gd name="T20" fmla="*/ 54 w 128"/>
                <a:gd name="T21" fmla="*/ 96 h 278"/>
                <a:gd name="T22" fmla="*/ 54 w 128"/>
                <a:gd name="T23" fmla="*/ 136 h 278"/>
                <a:gd name="T24" fmla="*/ 56 w 128"/>
                <a:gd name="T25" fmla="*/ 176 h 278"/>
                <a:gd name="T26" fmla="*/ 54 w 128"/>
                <a:gd name="T27" fmla="*/ 218 h 278"/>
                <a:gd name="T28" fmla="*/ 52 w 128"/>
                <a:gd name="T29" fmla="*/ 236 h 278"/>
                <a:gd name="T30" fmla="*/ 46 w 128"/>
                <a:gd name="T31" fmla="*/ 254 h 278"/>
                <a:gd name="T32" fmla="*/ 42 w 128"/>
                <a:gd name="T33" fmla="*/ 276 h 278"/>
                <a:gd name="T34" fmla="*/ 54 w 128"/>
                <a:gd name="T35" fmla="*/ 272 h 278"/>
                <a:gd name="T36" fmla="*/ 68 w 128"/>
                <a:gd name="T37" fmla="*/ 270 h 278"/>
                <a:gd name="T38" fmla="*/ 76 w 128"/>
                <a:gd name="T39" fmla="*/ 272 h 278"/>
                <a:gd name="T40" fmla="*/ 92 w 128"/>
                <a:gd name="T41" fmla="*/ 278 h 278"/>
                <a:gd name="T42" fmla="*/ 100 w 128"/>
                <a:gd name="T43" fmla="*/ 278 h 278"/>
                <a:gd name="T44" fmla="*/ 96 w 128"/>
                <a:gd name="T45" fmla="*/ 262 h 278"/>
                <a:gd name="T46" fmla="*/ 94 w 128"/>
                <a:gd name="T47" fmla="*/ 248 h 278"/>
                <a:gd name="T48" fmla="*/ 92 w 128"/>
                <a:gd name="T49" fmla="*/ 234 h 278"/>
                <a:gd name="T50" fmla="*/ 88 w 128"/>
                <a:gd name="T51" fmla="*/ 176 h 278"/>
                <a:gd name="T52" fmla="*/ 88 w 128"/>
                <a:gd name="T53" fmla="*/ 156 h 278"/>
                <a:gd name="T54" fmla="*/ 96 w 128"/>
                <a:gd name="T55" fmla="*/ 96 h 278"/>
                <a:gd name="T56" fmla="*/ 102 w 128"/>
                <a:gd name="T57" fmla="*/ 76 h 278"/>
                <a:gd name="T58" fmla="*/ 106 w 128"/>
                <a:gd name="T59" fmla="*/ 48 h 278"/>
                <a:gd name="T60" fmla="*/ 110 w 128"/>
                <a:gd name="T61" fmla="*/ 24 h 278"/>
                <a:gd name="T62" fmla="*/ 122 w 128"/>
                <a:gd name="T63" fmla="*/ 44 h 278"/>
                <a:gd name="T64" fmla="*/ 126 w 128"/>
                <a:gd name="T65" fmla="*/ 48 h 278"/>
                <a:gd name="T66" fmla="*/ 128 w 128"/>
                <a:gd name="T67" fmla="*/ 30 h 278"/>
                <a:gd name="T68" fmla="*/ 128 w 128"/>
                <a:gd name="T69" fmla="*/ 10 h 278"/>
                <a:gd name="T70" fmla="*/ 100 w 128"/>
                <a:gd name="T71" fmla="*/ 10 h 278"/>
                <a:gd name="T72" fmla="*/ 92 w 128"/>
                <a:gd name="T73" fmla="*/ 14 h 278"/>
                <a:gd name="T74" fmla="*/ 80 w 128"/>
                <a:gd name="T75" fmla="*/ 36 h 278"/>
                <a:gd name="T76" fmla="*/ 70 w 128"/>
                <a:gd name="T77" fmla="*/ 52 h 278"/>
                <a:gd name="T78" fmla="*/ 60 w 128"/>
                <a:gd name="T79" fmla="*/ 36 h 278"/>
                <a:gd name="T80" fmla="*/ 42 w 128"/>
                <a:gd name="T81" fmla="*/ 14 h 278"/>
                <a:gd name="T82" fmla="*/ 34 w 128"/>
                <a:gd name="T83" fmla="*/ 6 h 278"/>
                <a:gd name="T84" fmla="*/ 26 w 128"/>
                <a:gd name="T8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278">
                  <a:moveTo>
                    <a:pt x="0" y="4"/>
                  </a:moveTo>
                  <a:lnTo>
                    <a:pt x="0" y="4"/>
                  </a:lnTo>
                  <a:lnTo>
                    <a:pt x="6" y="6"/>
                  </a:lnTo>
                  <a:lnTo>
                    <a:pt x="12" y="6"/>
                  </a:lnTo>
                  <a:lnTo>
                    <a:pt x="16" y="8"/>
                  </a:lnTo>
                  <a:lnTo>
                    <a:pt x="20" y="12"/>
                  </a:lnTo>
                  <a:lnTo>
                    <a:pt x="20" y="12"/>
                  </a:lnTo>
                  <a:lnTo>
                    <a:pt x="24" y="20"/>
                  </a:lnTo>
                  <a:lnTo>
                    <a:pt x="24" y="30"/>
                  </a:lnTo>
                  <a:lnTo>
                    <a:pt x="26" y="38"/>
                  </a:lnTo>
                  <a:lnTo>
                    <a:pt x="26" y="46"/>
                  </a:lnTo>
                  <a:lnTo>
                    <a:pt x="26" y="46"/>
                  </a:lnTo>
                  <a:lnTo>
                    <a:pt x="30" y="42"/>
                  </a:lnTo>
                  <a:lnTo>
                    <a:pt x="34" y="40"/>
                  </a:lnTo>
                  <a:lnTo>
                    <a:pt x="36" y="40"/>
                  </a:lnTo>
                  <a:lnTo>
                    <a:pt x="36" y="40"/>
                  </a:lnTo>
                  <a:lnTo>
                    <a:pt x="38" y="42"/>
                  </a:lnTo>
                  <a:lnTo>
                    <a:pt x="40" y="46"/>
                  </a:lnTo>
                  <a:lnTo>
                    <a:pt x="44" y="56"/>
                  </a:lnTo>
                  <a:lnTo>
                    <a:pt x="44" y="56"/>
                  </a:lnTo>
                  <a:lnTo>
                    <a:pt x="50" y="76"/>
                  </a:lnTo>
                  <a:lnTo>
                    <a:pt x="54" y="96"/>
                  </a:lnTo>
                  <a:lnTo>
                    <a:pt x="54" y="114"/>
                  </a:lnTo>
                  <a:lnTo>
                    <a:pt x="54" y="136"/>
                  </a:lnTo>
                  <a:lnTo>
                    <a:pt x="54" y="136"/>
                  </a:lnTo>
                  <a:lnTo>
                    <a:pt x="56" y="176"/>
                  </a:lnTo>
                  <a:lnTo>
                    <a:pt x="56" y="198"/>
                  </a:lnTo>
                  <a:lnTo>
                    <a:pt x="54" y="218"/>
                  </a:lnTo>
                  <a:lnTo>
                    <a:pt x="54" y="218"/>
                  </a:lnTo>
                  <a:lnTo>
                    <a:pt x="52" y="236"/>
                  </a:lnTo>
                  <a:lnTo>
                    <a:pt x="46" y="254"/>
                  </a:lnTo>
                  <a:lnTo>
                    <a:pt x="46" y="254"/>
                  </a:lnTo>
                  <a:lnTo>
                    <a:pt x="44" y="264"/>
                  </a:lnTo>
                  <a:lnTo>
                    <a:pt x="42" y="276"/>
                  </a:lnTo>
                  <a:lnTo>
                    <a:pt x="42" y="276"/>
                  </a:lnTo>
                  <a:lnTo>
                    <a:pt x="54" y="272"/>
                  </a:lnTo>
                  <a:lnTo>
                    <a:pt x="62" y="270"/>
                  </a:lnTo>
                  <a:lnTo>
                    <a:pt x="68" y="270"/>
                  </a:lnTo>
                  <a:lnTo>
                    <a:pt x="68" y="270"/>
                  </a:lnTo>
                  <a:lnTo>
                    <a:pt x="76" y="272"/>
                  </a:lnTo>
                  <a:lnTo>
                    <a:pt x="84" y="274"/>
                  </a:lnTo>
                  <a:lnTo>
                    <a:pt x="92" y="278"/>
                  </a:lnTo>
                  <a:lnTo>
                    <a:pt x="100" y="278"/>
                  </a:lnTo>
                  <a:lnTo>
                    <a:pt x="100" y="278"/>
                  </a:lnTo>
                  <a:lnTo>
                    <a:pt x="98" y="270"/>
                  </a:lnTo>
                  <a:lnTo>
                    <a:pt x="96" y="262"/>
                  </a:lnTo>
                  <a:lnTo>
                    <a:pt x="96" y="262"/>
                  </a:lnTo>
                  <a:lnTo>
                    <a:pt x="94" y="248"/>
                  </a:lnTo>
                  <a:lnTo>
                    <a:pt x="92" y="234"/>
                  </a:lnTo>
                  <a:lnTo>
                    <a:pt x="92" y="234"/>
                  </a:lnTo>
                  <a:lnTo>
                    <a:pt x="88" y="196"/>
                  </a:lnTo>
                  <a:lnTo>
                    <a:pt x="88" y="176"/>
                  </a:lnTo>
                  <a:lnTo>
                    <a:pt x="88" y="156"/>
                  </a:lnTo>
                  <a:lnTo>
                    <a:pt x="88" y="156"/>
                  </a:lnTo>
                  <a:lnTo>
                    <a:pt x="94" y="116"/>
                  </a:lnTo>
                  <a:lnTo>
                    <a:pt x="96" y="96"/>
                  </a:lnTo>
                  <a:lnTo>
                    <a:pt x="102" y="76"/>
                  </a:lnTo>
                  <a:lnTo>
                    <a:pt x="102" y="76"/>
                  </a:lnTo>
                  <a:lnTo>
                    <a:pt x="104" y="64"/>
                  </a:lnTo>
                  <a:lnTo>
                    <a:pt x="106" y="48"/>
                  </a:lnTo>
                  <a:lnTo>
                    <a:pt x="110" y="24"/>
                  </a:lnTo>
                  <a:lnTo>
                    <a:pt x="110" y="24"/>
                  </a:lnTo>
                  <a:lnTo>
                    <a:pt x="116" y="38"/>
                  </a:lnTo>
                  <a:lnTo>
                    <a:pt x="122" y="44"/>
                  </a:lnTo>
                  <a:lnTo>
                    <a:pt x="126" y="48"/>
                  </a:lnTo>
                  <a:lnTo>
                    <a:pt x="126" y="48"/>
                  </a:lnTo>
                  <a:lnTo>
                    <a:pt x="126" y="40"/>
                  </a:lnTo>
                  <a:lnTo>
                    <a:pt x="128" y="30"/>
                  </a:lnTo>
                  <a:lnTo>
                    <a:pt x="128" y="10"/>
                  </a:lnTo>
                  <a:lnTo>
                    <a:pt x="128" y="10"/>
                  </a:lnTo>
                  <a:lnTo>
                    <a:pt x="108" y="8"/>
                  </a:lnTo>
                  <a:lnTo>
                    <a:pt x="100" y="10"/>
                  </a:lnTo>
                  <a:lnTo>
                    <a:pt x="92" y="14"/>
                  </a:lnTo>
                  <a:lnTo>
                    <a:pt x="92" y="14"/>
                  </a:lnTo>
                  <a:lnTo>
                    <a:pt x="86" y="22"/>
                  </a:lnTo>
                  <a:lnTo>
                    <a:pt x="80" y="36"/>
                  </a:lnTo>
                  <a:lnTo>
                    <a:pt x="74" y="48"/>
                  </a:lnTo>
                  <a:lnTo>
                    <a:pt x="70" y="52"/>
                  </a:lnTo>
                  <a:lnTo>
                    <a:pt x="70" y="52"/>
                  </a:lnTo>
                  <a:lnTo>
                    <a:pt x="60" y="36"/>
                  </a:lnTo>
                  <a:lnTo>
                    <a:pt x="50" y="22"/>
                  </a:lnTo>
                  <a:lnTo>
                    <a:pt x="42" y="14"/>
                  </a:lnTo>
                  <a:lnTo>
                    <a:pt x="42" y="14"/>
                  </a:lnTo>
                  <a:lnTo>
                    <a:pt x="34" y="6"/>
                  </a:lnTo>
                  <a:lnTo>
                    <a:pt x="30" y="2"/>
                  </a:lnTo>
                  <a:lnTo>
                    <a:pt x="26" y="0"/>
                  </a:lnTo>
                  <a:lnTo>
                    <a:pt x="0" y="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0" name="Group 169"/>
          <p:cNvGrpSpPr/>
          <p:nvPr/>
        </p:nvGrpSpPr>
        <p:grpSpPr>
          <a:xfrm>
            <a:off x="5861050" y="3505201"/>
            <a:ext cx="996950" cy="2776693"/>
            <a:chOff x="621075" y="1570076"/>
            <a:chExt cx="996950" cy="2755900"/>
          </a:xfrm>
        </p:grpSpPr>
        <p:sp>
          <p:nvSpPr>
            <p:cNvPr id="298" name="Freeform 248"/>
            <p:cNvSpPr>
              <a:spLocks/>
            </p:cNvSpPr>
            <p:nvPr/>
          </p:nvSpPr>
          <p:spPr bwMode="auto">
            <a:xfrm>
              <a:off x="621075" y="1919326"/>
              <a:ext cx="996950" cy="2406650"/>
            </a:xfrm>
            <a:custGeom>
              <a:avLst/>
              <a:gdLst>
                <a:gd name="T0" fmla="*/ 226 w 628"/>
                <a:gd name="T1" fmla="*/ 36 h 1516"/>
                <a:gd name="T2" fmla="*/ 98 w 628"/>
                <a:gd name="T3" fmla="*/ 92 h 1516"/>
                <a:gd name="T4" fmla="*/ 56 w 628"/>
                <a:gd name="T5" fmla="*/ 124 h 1516"/>
                <a:gd name="T6" fmla="*/ 44 w 628"/>
                <a:gd name="T7" fmla="*/ 194 h 1516"/>
                <a:gd name="T8" fmla="*/ 14 w 628"/>
                <a:gd name="T9" fmla="*/ 502 h 1516"/>
                <a:gd name="T10" fmla="*/ 2 w 628"/>
                <a:gd name="T11" fmla="*/ 694 h 1516"/>
                <a:gd name="T12" fmla="*/ 16 w 628"/>
                <a:gd name="T13" fmla="*/ 710 h 1516"/>
                <a:gd name="T14" fmla="*/ 16 w 628"/>
                <a:gd name="T15" fmla="*/ 806 h 1516"/>
                <a:gd name="T16" fmla="*/ 28 w 628"/>
                <a:gd name="T17" fmla="*/ 826 h 1516"/>
                <a:gd name="T18" fmla="*/ 30 w 628"/>
                <a:gd name="T19" fmla="*/ 802 h 1516"/>
                <a:gd name="T20" fmla="*/ 66 w 628"/>
                <a:gd name="T21" fmla="*/ 838 h 1516"/>
                <a:gd name="T22" fmla="*/ 80 w 628"/>
                <a:gd name="T23" fmla="*/ 830 h 1516"/>
                <a:gd name="T24" fmla="*/ 88 w 628"/>
                <a:gd name="T25" fmla="*/ 822 h 1516"/>
                <a:gd name="T26" fmla="*/ 56 w 628"/>
                <a:gd name="T27" fmla="*/ 784 h 1516"/>
                <a:gd name="T28" fmla="*/ 58 w 628"/>
                <a:gd name="T29" fmla="*/ 758 h 1516"/>
                <a:gd name="T30" fmla="*/ 70 w 628"/>
                <a:gd name="T31" fmla="*/ 786 h 1516"/>
                <a:gd name="T32" fmla="*/ 84 w 628"/>
                <a:gd name="T33" fmla="*/ 798 h 1516"/>
                <a:gd name="T34" fmla="*/ 84 w 628"/>
                <a:gd name="T35" fmla="*/ 720 h 1516"/>
                <a:gd name="T36" fmla="*/ 82 w 628"/>
                <a:gd name="T37" fmla="*/ 650 h 1516"/>
                <a:gd name="T38" fmla="*/ 78 w 628"/>
                <a:gd name="T39" fmla="*/ 674 h 1516"/>
                <a:gd name="T40" fmla="*/ 96 w 628"/>
                <a:gd name="T41" fmla="*/ 770 h 1516"/>
                <a:gd name="T42" fmla="*/ 118 w 628"/>
                <a:gd name="T43" fmla="*/ 1054 h 1516"/>
                <a:gd name="T44" fmla="*/ 124 w 628"/>
                <a:gd name="T45" fmla="*/ 1332 h 1516"/>
                <a:gd name="T46" fmla="*/ 118 w 628"/>
                <a:gd name="T47" fmla="*/ 1410 h 1516"/>
                <a:gd name="T48" fmla="*/ 120 w 628"/>
                <a:gd name="T49" fmla="*/ 1446 h 1516"/>
                <a:gd name="T50" fmla="*/ 98 w 628"/>
                <a:gd name="T51" fmla="*/ 1486 h 1516"/>
                <a:gd name="T52" fmla="*/ 120 w 628"/>
                <a:gd name="T53" fmla="*/ 1506 h 1516"/>
                <a:gd name="T54" fmla="*/ 178 w 628"/>
                <a:gd name="T55" fmla="*/ 1506 h 1516"/>
                <a:gd name="T56" fmla="*/ 216 w 628"/>
                <a:gd name="T57" fmla="*/ 1478 h 1516"/>
                <a:gd name="T58" fmla="*/ 220 w 628"/>
                <a:gd name="T59" fmla="*/ 1428 h 1516"/>
                <a:gd name="T60" fmla="*/ 228 w 628"/>
                <a:gd name="T61" fmla="*/ 1388 h 1516"/>
                <a:gd name="T62" fmla="*/ 212 w 628"/>
                <a:gd name="T63" fmla="*/ 1338 h 1516"/>
                <a:gd name="T64" fmla="*/ 228 w 628"/>
                <a:gd name="T65" fmla="*/ 1194 h 1516"/>
                <a:gd name="T66" fmla="*/ 248 w 628"/>
                <a:gd name="T67" fmla="*/ 944 h 1516"/>
                <a:gd name="T68" fmla="*/ 264 w 628"/>
                <a:gd name="T69" fmla="*/ 824 h 1516"/>
                <a:gd name="T70" fmla="*/ 274 w 628"/>
                <a:gd name="T71" fmla="*/ 858 h 1516"/>
                <a:gd name="T72" fmla="*/ 302 w 628"/>
                <a:gd name="T73" fmla="*/ 1050 h 1516"/>
                <a:gd name="T74" fmla="*/ 322 w 628"/>
                <a:gd name="T75" fmla="*/ 1180 h 1516"/>
                <a:gd name="T76" fmla="*/ 314 w 628"/>
                <a:gd name="T77" fmla="*/ 1282 h 1516"/>
                <a:gd name="T78" fmla="*/ 312 w 628"/>
                <a:gd name="T79" fmla="*/ 1342 h 1516"/>
                <a:gd name="T80" fmla="*/ 296 w 628"/>
                <a:gd name="T81" fmla="*/ 1408 h 1516"/>
                <a:gd name="T82" fmla="*/ 314 w 628"/>
                <a:gd name="T83" fmla="*/ 1438 h 1516"/>
                <a:gd name="T84" fmla="*/ 300 w 628"/>
                <a:gd name="T85" fmla="*/ 1464 h 1516"/>
                <a:gd name="T86" fmla="*/ 298 w 628"/>
                <a:gd name="T87" fmla="*/ 1502 h 1516"/>
                <a:gd name="T88" fmla="*/ 346 w 628"/>
                <a:gd name="T89" fmla="*/ 1516 h 1516"/>
                <a:gd name="T90" fmla="*/ 392 w 628"/>
                <a:gd name="T91" fmla="*/ 1500 h 1516"/>
                <a:gd name="T92" fmla="*/ 400 w 628"/>
                <a:gd name="T93" fmla="*/ 1454 h 1516"/>
                <a:gd name="T94" fmla="*/ 412 w 628"/>
                <a:gd name="T95" fmla="*/ 1420 h 1516"/>
                <a:gd name="T96" fmla="*/ 416 w 628"/>
                <a:gd name="T97" fmla="*/ 1364 h 1516"/>
                <a:gd name="T98" fmla="*/ 432 w 628"/>
                <a:gd name="T99" fmla="*/ 1286 h 1516"/>
                <a:gd name="T100" fmla="*/ 478 w 628"/>
                <a:gd name="T101" fmla="*/ 1150 h 1516"/>
                <a:gd name="T102" fmla="*/ 622 w 628"/>
                <a:gd name="T103" fmla="*/ 1108 h 1516"/>
                <a:gd name="T104" fmla="*/ 626 w 628"/>
                <a:gd name="T105" fmla="*/ 946 h 1516"/>
                <a:gd name="T106" fmla="*/ 604 w 628"/>
                <a:gd name="T107" fmla="*/ 792 h 1516"/>
                <a:gd name="T108" fmla="*/ 538 w 628"/>
                <a:gd name="T109" fmla="*/ 792 h 1516"/>
                <a:gd name="T110" fmla="*/ 542 w 628"/>
                <a:gd name="T111" fmla="*/ 760 h 1516"/>
                <a:gd name="T112" fmla="*/ 548 w 628"/>
                <a:gd name="T113" fmla="*/ 696 h 1516"/>
                <a:gd name="T114" fmla="*/ 552 w 628"/>
                <a:gd name="T115" fmla="*/ 592 h 1516"/>
                <a:gd name="T116" fmla="*/ 536 w 628"/>
                <a:gd name="T117" fmla="*/ 312 h 1516"/>
                <a:gd name="T118" fmla="*/ 518 w 628"/>
                <a:gd name="T119" fmla="*/ 126 h 1516"/>
                <a:gd name="T120" fmla="*/ 466 w 628"/>
                <a:gd name="T121" fmla="*/ 82 h 1516"/>
                <a:gd name="T122" fmla="*/ 346 w 628"/>
                <a:gd name="T123" fmla="*/ 32 h 1516"/>
                <a:gd name="T124" fmla="*/ 264 w 628"/>
                <a:gd name="T125" fmla="*/ 22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8" h="1516">
                  <a:moveTo>
                    <a:pt x="264" y="22"/>
                  </a:moveTo>
                  <a:lnTo>
                    <a:pt x="264" y="22"/>
                  </a:lnTo>
                  <a:lnTo>
                    <a:pt x="244" y="28"/>
                  </a:lnTo>
                  <a:lnTo>
                    <a:pt x="234" y="32"/>
                  </a:lnTo>
                  <a:lnTo>
                    <a:pt x="226" y="36"/>
                  </a:lnTo>
                  <a:lnTo>
                    <a:pt x="226" y="36"/>
                  </a:lnTo>
                  <a:lnTo>
                    <a:pt x="214" y="44"/>
                  </a:lnTo>
                  <a:lnTo>
                    <a:pt x="194" y="52"/>
                  </a:lnTo>
                  <a:lnTo>
                    <a:pt x="146" y="72"/>
                  </a:lnTo>
                  <a:lnTo>
                    <a:pt x="98" y="92"/>
                  </a:lnTo>
                  <a:lnTo>
                    <a:pt x="78" y="102"/>
                  </a:lnTo>
                  <a:lnTo>
                    <a:pt x="66" y="110"/>
                  </a:lnTo>
                  <a:lnTo>
                    <a:pt x="66" y="110"/>
                  </a:lnTo>
                  <a:lnTo>
                    <a:pt x="60" y="116"/>
                  </a:lnTo>
                  <a:lnTo>
                    <a:pt x="56" y="124"/>
                  </a:lnTo>
                  <a:lnTo>
                    <a:pt x="52" y="134"/>
                  </a:lnTo>
                  <a:lnTo>
                    <a:pt x="50" y="144"/>
                  </a:lnTo>
                  <a:lnTo>
                    <a:pt x="48" y="168"/>
                  </a:lnTo>
                  <a:lnTo>
                    <a:pt x="44" y="194"/>
                  </a:lnTo>
                  <a:lnTo>
                    <a:pt x="44" y="194"/>
                  </a:lnTo>
                  <a:lnTo>
                    <a:pt x="32" y="330"/>
                  </a:lnTo>
                  <a:lnTo>
                    <a:pt x="32" y="330"/>
                  </a:lnTo>
                  <a:lnTo>
                    <a:pt x="24" y="394"/>
                  </a:lnTo>
                  <a:lnTo>
                    <a:pt x="18" y="446"/>
                  </a:lnTo>
                  <a:lnTo>
                    <a:pt x="14" y="502"/>
                  </a:lnTo>
                  <a:lnTo>
                    <a:pt x="14" y="502"/>
                  </a:lnTo>
                  <a:lnTo>
                    <a:pt x="6" y="620"/>
                  </a:lnTo>
                  <a:lnTo>
                    <a:pt x="0" y="690"/>
                  </a:lnTo>
                  <a:lnTo>
                    <a:pt x="0" y="690"/>
                  </a:lnTo>
                  <a:lnTo>
                    <a:pt x="2" y="694"/>
                  </a:lnTo>
                  <a:lnTo>
                    <a:pt x="2" y="698"/>
                  </a:lnTo>
                  <a:lnTo>
                    <a:pt x="8" y="704"/>
                  </a:lnTo>
                  <a:lnTo>
                    <a:pt x="14" y="708"/>
                  </a:lnTo>
                  <a:lnTo>
                    <a:pt x="16" y="710"/>
                  </a:lnTo>
                  <a:lnTo>
                    <a:pt x="16" y="710"/>
                  </a:lnTo>
                  <a:lnTo>
                    <a:pt x="14" y="732"/>
                  </a:lnTo>
                  <a:lnTo>
                    <a:pt x="12" y="762"/>
                  </a:lnTo>
                  <a:lnTo>
                    <a:pt x="12" y="762"/>
                  </a:lnTo>
                  <a:lnTo>
                    <a:pt x="14" y="792"/>
                  </a:lnTo>
                  <a:lnTo>
                    <a:pt x="16" y="806"/>
                  </a:lnTo>
                  <a:lnTo>
                    <a:pt x="18" y="812"/>
                  </a:lnTo>
                  <a:lnTo>
                    <a:pt x="20" y="816"/>
                  </a:lnTo>
                  <a:lnTo>
                    <a:pt x="20" y="816"/>
                  </a:lnTo>
                  <a:lnTo>
                    <a:pt x="26" y="822"/>
                  </a:lnTo>
                  <a:lnTo>
                    <a:pt x="28" y="826"/>
                  </a:lnTo>
                  <a:lnTo>
                    <a:pt x="30" y="824"/>
                  </a:lnTo>
                  <a:lnTo>
                    <a:pt x="32" y="822"/>
                  </a:lnTo>
                  <a:lnTo>
                    <a:pt x="32" y="822"/>
                  </a:lnTo>
                  <a:lnTo>
                    <a:pt x="30" y="802"/>
                  </a:lnTo>
                  <a:lnTo>
                    <a:pt x="30" y="802"/>
                  </a:lnTo>
                  <a:lnTo>
                    <a:pt x="34" y="810"/>
                  </a:lnTo>
                  <a:lnTo>
                    <a:pt x="46" y="820"/>
                  </a:lnTo>
                  <a:lnTo>
                    <a:pt x="58" y="832"/>
                  </a:lnTo>
                  <a:lnTo>
                    <a:pt x="66" y="838"/>
                  </a:lnTo>
                  <a:lnTo>
                    <a:pt x="66" y="838"/>
                  </a:lnTo>
                  <a:lnTo>
                    <a:pt x="72" y="838"/>
                  </a:lnTo>
                  <a:lnTo>
                    <a:pt x="74" y="834"/>
                  </a:lnTo>
                  <a:lnTo>
                    <a:pt x="74" y="830"/>
                  </a:lnTo>
                  <a:lnTo>
                    <a:pt x="74" y="830"/>
                  </a:lnTo>
                  <a:lnTo>
                    <a:pt x="80" y="830"/>
                  </a:lnTo>
                  <a:lnTo>
                    <a:pt x="86" y="830"/>
                  </a:lnTo>
                  <a:lnTo>
                    <a:pt x="86" y="830"/>
                  </a:lnTo>
                  <a:lnTo>
                    <a:pt x="88" y="828"/>
                  </a:lnTo>
                  <a:lnTo>
                    <a:pt x="90" y="826"/>
                  </a:lnTo>
                  <a:lnTo>
                    <a:pt x="88" y="822"/>
                  </a:lnTo>
                  <a:lnTo>
                    <a:pt x="78" y="812"/>
                  </a:lnTo>
                  <a:lnTo>
                    <a:pt x="78" y="812"/>
                  </a:lnTo>
                  <a:lnTo>
                    <a:pt x="70" y="804"/>
                  </a:lnTo>
                  <a:lnTo>
                    <a:pt x="62" y="794"/>
                  </a:lnTo>
                  <a:lnTo>
                    <a:pt x="56" y="784"/>
                  </a:lnTo>
                  <a:lnTo>
                    <a:pt x="54" y="774"/>
                  </a:lnTo>
                  <a:lnTo>
                    <a:pt x="54" y="774"/>
                  </a:lnTo>
                  <a:lnTo>
                    <a:pt x="54" y="766"/>
                  </a:lnTo>
                  <a:lnTo>
                    <a:pt x="56" y="760"/>
                  </a:lnTo>
                  <a:lnTo>
                    <a:pt x="58" y="758"/>
                  </a:lnTo>
                  <a:lnTo>
                    <a:pt x="62" y="758"/>
                  </a:lnTo>
                  <a:lnTo>
                    <a:pt x="62" y="758"/>
                  </a:lnTo>
                  <a:lnTo>
                    <a:pt x="66" y="760"/>
                  </a:lnTo>
                  <a:lnTo>
                    <a:pt x="68" y="768"/>
                  </a:lnTo>
                  <a:lnTo>
                    <a:pt x="70" y="786"/>
                  </a:lnTo>
                  <a:lnTo>
                    <a:pt x="70" y="786"/>
                  </a:lnTo>
                  <a:lnTo>
                    <a:pt x="70" y="790"/>
                  </a:lnTo>
                  <a:lnTo>
                    <a:pt x="72" y="794"/>
                  </a:lnTo>
                  <a:lnTo>
                    <a:pt x="78" y="798"/>
                  </a:lnTo>
                  <a:lnTo>
                    <a:pt x="84" y="798"/>
                  </a:lnTo>
                  <a:lnTo>
                    <a:pt x="88" y="798"/>
                  </a:lnTo>
                  <a:lnTo>
                    <a:pt x="88" y="798"/>
                  </a:lnTo>
                  <a:lnTo>
                    <a:pt x="86" y="744"/>
                  </a:lnTo>
                  <a:lnTo>
                    <a:pt x="86" y="744"/>
                  </a:lnTo>
                  <a:lnTo>
                    <a:pt x="84" y="720"/>
                  </a:lnTo>
                  <a:lnTo>
                    <a:pt x="84" y="708"/>
                  </a:lnTo>
                  <a:lnTo>
                    <a:pt x="84" y="708"/>
                  </a:lnTo>
                  <a:lnTo>
                    <a:pt x="84" y="672"/>
                  </a:lnTo>
                  <a:lnTo>
                    <a:pt x="84" y="672"/>
                  </a:lnTo>
                  <a:lnTo>
                    <a:pt x="82" y="650"/>
                  </a:lnTo>
                  <a:lnTo>
                    <a:pt x="82" y="646"/>
                  </a:lnTo>
                  <a:lnTo>
                    <a:pt x="82" y="646"/>
                  </a:lnTo>
                  <a:lnTo>
                    <a:pt x="80" y="654"/>
                  </a:lnTo>
                  <a:lnTo>
                    <a:pt x="78" y="674"/>
                  </a:lnTo>
                  <a:lnTo>
                    <a:pt x="78" y="674"/>
                  </a:lnTo>
                  <a:lnTo>
                    <a:pt x="80" y="682"/>
                  </a:lnTo>
                  <a:lnTo>
                    <a:pt x="82" y="692"/>
                  </a:lnTo>
                  <a:lnTo>
                    <a:pt x="90" y="730"/>
                  </a:lnTo>
                  <a:lnTo>
                    <a:pt x="90" y="730"/>
                  </a:lnTo>
                  <a:lnTo>
                    <a:pt x="96" y="770"/>
                  </a:lnTo>
                  <a:lnTo>
                    <a:pt x="106" y="844"/>
                  </a:lnTo>
                  <a:lnTo>
                    <a:pt x="112" y="924"/>
                  </a:lnTo>
                  <a:lnTo>
                    <a:pt x="116" y="984"/>
                  </a:lnTo>
                  <a:lnTo>
                    <a:pt x="116" y="984"/>
                  </a:lnTo>
                  <a:lnTo>
                    <a:pt x="118" y="1054"/>
                  </a:lnTo>
                  <a:lnTo>
                    <a:pt x="122" y="1156"/>
                  </a:lnTo>
                  <a:lnTo>
                    <a:pt x="128" y="1308"/>
                  </a:lnTo>
                  <a:lnTo>
                    <a:pt x="128" y="1308"/>
                  </a:lnTo>
                  <a:lnTo>
                    <a:pt x="126" y="1320"/>
                  </a:lnTo>
                  <a:lnTo>
                    <a:pt x="124" y="1332"/>
                  </a:lnTo>
                  <a:lnTo>
                    <a:pt x="118" y="1362"/>
                  </a:lnTo>
                  <a:lnTo>
                    <a:pt x="116" y="1376"/>
                  </a:lnTo>
                  <a:lnTo>
                    <a:pt x="114" y="1390"/>
                  </a:lnTo>
                  <a:lnTo>
                    <a:pt x="114" y="1402"/>
                  </a:lnTo>
                  <a:lnTo>
                    <a:pt x="118" y="1410"/>
                  </a:lnTo>
                  <a:lnTo>
                    <a:pt x="118" y="1410"/>
                  </a:lnTo>
                  <a:lnTo>
                    <a:pt x="124" y="1424"/>
                  </a:lnTo>
                  <a:lnTo>
                    <a:pt x="128" y="1432"/>
                  </a:lnTo>
                  <a:lnTo>
                    <a:pt x="126" y="1440"/>
                  </a:lnTo>
                  <a:lnTo>
                    <a:pt x="120" y="1446"/>
                  </a:lnTo>
                  <a:lnTo>
                    <a:pt x="120" y="1446"/>
                  </a:lnTo>
                  <a:lnTo>
                    <a:pt x="108" y="1458"/>
                  </a:lnTo>
                  <a:lnTo>
                    <a:pt x="102" y="1468"/>
                  </a:lnTo>
                  <a:lnTo>
                    <a:pt x="100" y="1476"/>
                  </a:lnTo>
                  <a:lnTo>
                    <a:pt x="98" y="1486"/>
                  </a:lnTo>
                  <a:lnTo>
                    <a:pt x="100" y="1490"/>
                  </a:lnTo>
                  <a:lnTo>
                    <a:pt x="102" y="1496"/>
                  </a:lnTo>
                  <a:lnTo>
                    <a:pt x="106" y="1500"/>
                  </a:lnTo>
                  <a:lnTo>
                    <a:pt x="112" y="1502"/>
                  </a:lnTo>
                  <a:lnTo>
                    <a:pt x="120" y="1506"/>
                  </a:lnTo>
                  <a:lnTo>
                    <a:pt x="130" y="1508"/>
                  </a:lnTo>
                  <a:lnTo>
                    <a:pt x="130" y="1508"/>
                  </a:lnTo>
                  <a:lnTo>
                    <a:pt x="148" y="1510"/>
                  </a:lnTo>
                  <a:lnTo>
                    <a:pt x="164" y="1508"/>
                  </a:lnTo>
                  <a:lnTo>
                    <a:pt x="178" y="1506"/>
                  </a:lnTo>
                  <a:lnTo>
                    <a:pt x="190" y="1502"/>
                  </a:lnTo>
                  <a:lnTo>
                    <a:pt x="198" y="1496"/>
                  </a:lnTo>
                  <a:lnTo>
                    <a:pt x="206" y="1490"/>
                  </a:lnTo>
                  <a:lnTo>
                    <a:pt x="216" y="1478"/>
                  </a:lnTo>
                  <a:lnTo>
                    <a:pt x="216" y="1478"/>
                  </a:lnTo>
                  <a:lnTo>
                    <a:pt x="220" y="1474"/>
                  </a:lnTo>
                  <a:lnTo>
                    <a:pt x="220" y="1468"/>
                  </a:lnTo>
                  <a:lnTo>
                    <a:pt x="220" y="1454"/>
                  </a:lnTo>
                  <a:lnTo>
                    <a:pt x="218" y="1438"/>
                  </a:lnTo>
                  <a:lnTo>
                    <a:pt x="220" y="1428"/>
                  </a:lnTo>
                  <a:lnTo>
                    <a:pt x="224" y="1416"/>
                  </a:lnTo>
                  <a:lnTo>
                    <a:pt x="224" y="1416"/>
                  </a:lnTo>
                  <a:lnTo>
                    <a:pt x="228" y="1406"/>
                  </a:lnTo>
                  <a:lnTo>
                    <a:pt x="230" y="1396"/>
                  </a:lnTo>
                  <a:lnTo>
                    <a:pt x="228" y="1388"/>
                  </a:lnTo>
                  <a:lnTo>
                    <a:pt x="228" y="1378"/>
                  </a:lnTo>
                  <a:lnTo>
                    <a:pt x="222" y="1362"/>
                  </a:lnTo>
                  <a:lnTo>
                    <a:pt x="214" y="1348"/>
                  </a:lnTo>
                  <a:lnTo>
                    <a:pt x="214" y="1348"/>
                  </a:lnTo>
                  <a:lnTo>
                    <a:pt x="212" y="1338"/>
                  </a:lnTo>
                  <a:lnTo>
                    <a:pt x="212" y="1322"/>
                  </a:lnTo>
                  <a:lnTo>
                    <a:pt x="218" y="1284"/>
                  </a:lnTo>
                  <a:lnTo>
                    <a:pt x="224" y="1238"/>
                  </a:lnTo>
                  <a:lnTo>
                    <a:pt x="228" y="1194"/>
                  </a:lnTo>
                  <a:lnTo>
                    <a:pt x="228" y="1194"/>
                  </a:lnTo>
                  <a:lnTo>
                    <a:pt x="232" y="1148"/>
                  </a:lnTo>
                  <a:lnTo>
                    <a:pt x="236" y="1092"/>
                  </a:lnTo>
                  <a:lnTo>
                    <a:pt x="242" y="1026"/>
                  </a:lnTo>
                  <a:lnTo>
                    <a:pt x="248" y="944"/>
                  </a:lnTo>
                  <a:lnTo>
                    <a:pt x="248" y="944"/>
                  </a:lnTo>
                  <a:lnTo>
                    <a:pt x="250" y="906"/>
                  </a:lnTo>
                  <a:lnTo>
                    <a:pt x="252" y="876"/>
                  </a:lnTo>
                  <a:lnTo>
                    <a:pt x="256" y="852"/>
                  </a:lnTo>
                  <a:lnTo>
                    <a:pt x="260" y="836"/>
                  </a:lnTo>
                  <a:lnTo>
                    <a:pt x="264" y="824"/>
                  </a:lnTo>
                  <a:lnTo>
                    <a:pt x="268" y="818"/>
                  </a:lnTo>
                  <a:lnTo>
                    <a:pt x="270" y="814"/>
                  </a:lnTo>
                  <a:lnTo>
                    <a:pt x="270" y="814"/>
                  </a:lnTo>
                  <a:lnTo>
                    <a:pt x="272" y="834"/>
                  </a:lnTo>
                  <a:lnTo>
                    <a:pt x="274" y="858"/>
                  </a:lnTo>
                  <a:lnTo>
                    <a:pt x="284" y="916"/>
                  </a:lnTo>
                  <a:lnTo>
                    <a:pt x="292" y="972"/>
                  </a:lnTo>
                  <a:lnTo>
                    <a:pt x="298" y="1016"/>
                  </a:lnTo>
                  <a:lnTo>
                    <a:pt x="298" y="1016"/>
                  </a:lnTo>
                  <a:lnTo>
                    <a:pt x="302" y="1050"/>
                  </a:lnTo>
                  <a:lnTo>
                    <a:pt x="308" y="1080"/>
                  </a:lnTo>
                  <a:lnTo>
                    <a:pt x="314" y="1112"/>
                  </a:lnTo>
                  <a:lnTo>
                    <a:pt x="318" y="1144"/>
                  </a:lnTo>
                  <a:lnTo>
                    <a:pt x="318" y="1144"/>
                  </a:lnTo>
                  <a:lnTo>
                    <a:pt x="322" y="1180"/>
                  </a:lnTo>
                  <a:lnTo>
                    <a:pt x="324" y="1218"/>
                  </a:lnTo>
                  <a:lnTo>
                    <a:pt x="324" y="1236"/>
                  </a:lnTo>
                  <a:lnTo>
                    <a:pt x="322" y="1252"/>
                  </a:lnTo>
                  <a:lnTo>
                    <a:pt x="320" y="1268"/>
                  </a:lnTo>
                  <a:lnTo>
                    <a:pt x="314" y="1282"/>
                  </a:lnTo>
                  <a:lnTo>
                    <a:pt x="314" y="1282"/>
                  </a:lnTo>
                  <a:lnTo>
                    <a:pt x="308" y="1300"/>
                  </a:lnTo>
                  <a:lnTo>
                    <a:pt x="308" y="1314"/>
                  </a:lnTo>
                  <a:lnTo>
                    <a:pt x="310" y="1326"/>
                  </a:lnTo>
                  <a:lnTo>
                    <a:pt x="312" y="1342"/>
                  </a:lnTo>
                  <a:lnTo>
                    <a:pt x="312" y="1342"/>
                  </a:lnTo>
                  <a:lnTo>
                    <a:pt x="308" y="1360"/>
                  </a:lnTo>
                  <a:lnTo>
                    <a:pt x="304" y="1378"/>
                  </a:lnTo>
                  <a:lnTo>
                    <a:pt x="298" y="1394"/>
                  </a:lnTo>
                  <a:lnTo>
                    <a:pt x="296" y="1408"/>
                  </a:lnTo>
                  <a:lnTo>
                    <a:pt x="296" y="1408"/>
                  </a:lnTo>
                  <a:lnTo>
                    <a:pt x="296" y="1412"/>
                  </a:lnTo>
                  <a:lnTo>
                    <a:pt x="298" y="1418"/>
                  </a:lnTo>
                  <a:lnTo>
                    <a:pt x="306" y="1428"/>
                  </a:lnTo>
                  <a:lnTo>
                    <a:pt x="314" y="1438"/>
                  </a:lnTo>
                  <a:lnTo>
                    <a:pt x="314" y="1442"/>
                  </a:lnTo>
                  <a:lnTo>
                    <a:pt x="312" y="1446"/>
                  </a:lnTo>
                  <a:lnTo>
                    <a:pt x="312" y="1446"/>
                  </a:lnTo>
                  <a:lnTo>
                    <a:pt x="304" y="1454"/>
                  </a:lnTo>
                  <a:lnTo>
                    <a:pt x="300" y="1464"/>
                  </a:lnTo>
                  <a:lnTo>
                    <a:pt x="296" y="1474"/>
                  </a:lnTo>
                  <a:lnTo>
                    <a:pt x="296" y="1486"/>
                  </a:lnTo>
                  <a:lnTo>
                    <a:pt x="296" y="1486"/>
                  </a:lnTo>
                  <a:lnTo>
                    <a:pt x="296" y="1498"/>
                  </a:lnTo>
                  <a:lnTo>
                    <a:pt x="298" y="1502"/>
                  </a:lnTo>
                  <a:lnTo>
                    <a:pt x="302" y="1506"/>
                  </a:lnTo>
                  <a:lnTo>
                    <a:pt x="308" y="1510"/>
                  </a:lnTo>
                  <a:lnTo>
                    <a:pt x="318" y="1514"/>
                  </a:lnTo>
                  <a:lnTo>
                    <a:pt x="330" y="1514"/>
                  </a:lnTo>
                  <a:lnTo>
                    <a:pt x="346" y="1516"/>
                  </a:lnTo>
                  <a:lnTo>
                    <a:pt x="346" y="1516"/>
                  </a:lnTo>
                  <a:lnTo>
                    <a:pt x="362" y="1514"/>
                  </a:lnTo>
                  <a:lnTo>
                    <a:pt x="376" y="1510"/>
                  </a:lnTo>
                  <a:lnTo>
                    <a:pt x="384" y="1506"/>
                  </a:lnTo>
                  <a:lnTo>
                    <a:pt x="392" y="1500"/>
                  </a:lnTo>
                  <a:lnTo>
                    <a:pt x="398" y="1494"/>
                  </a:lnTo>
                  <a:lnTo>
                    <a:pt x="400" y="1486"/>
                  </a:lnTo>
                  <a:lnTo>
                    <a:pt x="402" y="1474"/>
                  </a:lnTo>
                  <a:lnTo>
                    <a:pt x="402" y="1474"/>
                  </a:lnTo>
                  <a:lnTo>
                    <a:pt x="400" y="1454"/>
                  </a:lnTo>
                  <a:lnTo>
                    <a:pt x="400" y="1444"/>
                  </a:lnTo>
                  <a:lnTo>
                    <a:pt x="402" y="1438"/>
                  </a:lnTo>
                  <a:lnTo>
                    <a:pt x="406" y="1432"/>
                  </a:lnTo>
                  <a:lnTo>
                    <a:pt x="406" y="1432"/>
                  </a:lnTo>
                  <a:lnTo>
                    <a:pt x="412" y="1420"/>
                  </a:lnTo>
                  <a:lnTo>
                    <a:pt x="416" y="1406"/>
                  </a:lnTo>
                  <a:lnTo>
                    <a:pt x="416" y="1390"/>
                  </a:lnTo>
                  <a:lnTo>
                    <a:pt x="416" y="1372"/>
                  </a:lnTo>
                  <a:lnTo>
                    <a:pt x="416" y="1372"/>
                  </a:lnTo>
                  <a:lnTo>
                    <a:pt x="416" y="1364"/>
                  </a:lnTo>
                  <a:lnTo>
                    <a:pt x="418" y="1358"/>
                  </a:lnTo>
                  <a:lnTo>
                    <a:pt x="422" y="1346"/>
                  </a:lnTo>
                  <a:lnTo>
                    <a:pt x="426" y="1326"/>
                  </a:lnTo>
                  <a:lnTo>
                    <a:pt x="430" y="1308"/>
                  </a:lnTo>
                  <a:lnTo>
                    <a:pt x="432" y="1286"/>
                  </a:lnTo>
                  <a:lnTo>
                    <a:pt x="432" y="1286"/>
                  </a:lnTo>
                  <a:lnTo>
                    <a:pt x="432" y="1224"/>
                  </a:lnTo>
                  <a:lnTo>
                    <a:pt x="430" y="1160"/>
                  </a:lnTo>
                  <a:lnTo>
                    <a:pt x="430" y="1160"/>
                  </a:lnTo>
                  <a:lnTo>
                    <a:pt x="478" y="1150"/>
                  </a:lnTo>
                  <a:lnTo>
                    <a:pt x="538" y="1134"/>
                  </a:lnTo>
                  <a:lnTo>
                    <a:pt x="614" y="1112"/>
                  </a:lnTo>
                  <a:lnTo>
                    <a:pt x="614" y="1112"/>
                  </a:lnTo>
                  <a:lnTo>
                    <a:pt x="618" y="1110"/>
                  </a:lnTo>
                  <a:lnTo>
                    <a:pt x="622" y="1108"/>
                  </a:lnTo>
                  <a:lnTo>
                    <a:pt x="626" y="1102"/>
                  </a:lnTo>
                  <a:lnTo>
                    <a:pt x="628" y="1094"/>
                  </a:lnTo>
                  <a:lnTo>
                    <a:pt x="628" y="1094"/>
                  </a:lnTo>
                  <a:lnTo>
                    <a:pt x="628" y="1044"/>
                  </a:lnTo>
                  <a:lnTo>
                    <a:pt x="626" y="946"/>
                  </a:lnTo>
                  <a:lnTo>
                    <a:pt x="620" y="802"/>
                  </a:lnTo>
                  <a:lnTo>
                    <a:pt x="620" y="802"/>
                  </a:lnTo>
                  <a:lnTo>
                    <a:pt x="618" y="800"/>
                  </a:lnTo>
                  <a:lnTo>
                    <a:pt x="614" y="796"/>
                  </a:lnTo>
                  <a:lnTo>
                    <a:pt x="604" y="792"/>
                  </a:lnTo>
                  <a:lnTo>
                    <a:pt x="592" y="790"/>
                  </a:lnTo>
                  <a:lnTo>
                    <a:pt x="582" y="790"/>
                  </a:lnTo>
                  <a:lnTo>
                    <a:pt x="582" y="790"/>
                  </a:lnTo>
                  <a:lnTo>
                    <a:pt x="538" y="792"/>
                  </a:lnTo>
                  <a:lnTo>
                    <a:pt x="538" y="792"/>
                  </a:lnTo>
                  <a:lnTo>
                    <a:pt x="536" y="780"/>
                  </a:lnTo>
                  <a:lnTo>
                    <a:pt x="532" y="768"/>
                  </a:lnTo>
                  <a:lnTo>
                    <a:pt x="532" y="768"/>
                  </a:lnTo>
                  <a:lnTo>
                    <a:pt x="542" y="760"/>
                  </a:lnTo>
                  <a:lnTo>
                    <a:pt x="542" y="760"/>
                  </a:lnTo>
                  <a:lnTo>
                    <a:pt x="544" y="754"/>
                  </a:lnTo>
                  <a:lnTo>
                    <a:pt x="546" y="746"/>
                  </a:lnTo>
                  <a:lnTo>
                    <a:pt x="548" y="724"/>
                  </a:lnTo>
                  <a:lnTo>
                    <a:pt x="548" y="696"/>
                  </a:lnTo>
                  <a:lnTo>
                    <a:pt x="548" y="696"/>
                  </a:lnTo>
                  <a:lnTo>
                    <a:pt x="550" y="684"/>
                  </a:lnTo>
                  <a:lnTo>
                    <a:pt x="552" y="672"/>
                  </a:lnTo>
                  <a:lnTo>
                    <a:pt x="552" y="656"/>
                  </a:lnTo>
                  <a:lnTo>
                    <a:pt x="552" y="656"/>
                  </a:lnTo>
                  <a:lnTo>
                    <a:pt x="552" y="592"/>
                  </a:lnTo>
                  <a:lnTo>
                    <a:pt x="550" y="498"/>
                  </a:lnTo>
                  <a:lnTo>
                    <a:pt x="544" y="398"/>
                  </a:lnTo>
                  <a:lnTo>
                    <a:pt x="540" y="352"/>
                  </a:lnTo>
                  <a:lnTo>
                    <a:pt x="536" y="312"/>
                  </a:lnTo>
                  <a:lnTo>
                    <a:pt x="536" y="312"/>
                  </a:lnTo>
                  <a:lnTo>
                    <a:pt x="528" y="248"/>
                  </a:lnTo>
                  <a:lnTo>
                    <a:pt x="524" y="198"/>
                  </a:lnTo>
                  <a:lnTo>
                    <a:pt x="520" y="138"/>
                  </a:lnTo>
                  <a:lnTo>
                    <a:pt x="520" y="138"/>
                  </a:lnTo>
                  <a:lnTo>
                    <a:pt x="518" y="126"/>
                  </a:lnTo>
                  <a:lnTo>
                    <a:pt x="512" y="114"/>
                  </a:lnTo>
                  <a:lnTo>
                    <a:pt x="504" y="106"/>
                  </a:lnTo>
                  <a:lnTo>
                    <a:pt x="492" y="96"/>
                  </a:lnTo>
                  <a:lnTo>
                    <a:pt x="480" y="90"/>
                  </a:lnTo>
                  <a:lnTo>
                    <a:pt x="466" y="82"/>
                  </a:lnTo>
                  <a:lnTo>
                    <a:pt x="434" y="72"/>
                  </a:lnTo>
                  <a:lnTo>
                    <a:pt x="434" y="72"/>
                  </a:lnTo>
                  <a:lnTo>
                    <a:pt x="404" y="62"/>
                  </a:lnTo>
                  <a:lnTo>
                    <a:pt x="376" y="48"/>
                  </a:lnTo>
                  <a:lnTo>
                    <a:pt x="346" y="32"/>
                  </a:lnTo>
                  <a:lnTo>
                    <a:pt x="346" y="32"/>
                  </a:lnTo>
                  <a:lnTo>
                    <a:pt x="330" y="12"/>
                  </a:lnTo>
                  <a:lnTo>
                    <a:pt x="328" y="6"/>
                  </a:lnTo>
                  <a:lnTo>
                    <a:pt x="328" y="0"/>
                  </a:lnTo>
                  <a:lnTo>
                    <a:pt x="264" y="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9" name="Freeform 250"/>
            <p:cNvSpPr>
              <a:spLocks/>
            </p:cNvSpPr>
            <p:nvPr/>
          </p:nvSpPr>
          <p:spPr bwMode="auto">
            <a:xfrm>
              <a:off x="1012825" y="1922501"/>
              <a:ext cx="222250" cy="568325"/>
            </a:xfrm>
            <a:custGeom>
              <a:avLst/>
              <a:gdLst>
                <a:gd name="T0" fmla="*/ 124 w 140"/>
                <a:gd name="T1" fmla="*/ 0 h 358"/>
                <a:gd name="T2" fmla="*/ 124 w 140"/>
                <a:gd name="T3" fmla="*/ 0 h 358"/>
                <a:gd name="T4" fmla="*/ 116 w 140"/>
                <a:gd name="T5" fmla="*/ 8 h 358"/>
                <a:gd name="T6" fmla="*/ 96 w 140"/>
                <a:gd name="T7" fmla="*/ 26 h 358"/>
                <a:gd name="T8" fmla="*/ 82 w 140"/>
                <a:gd name="T9" fmla="*/ 36 h 358"/>
                <a:gd name="T10" fmla="*/ 70 w 140"/>
                <a:gd name="T11" fmla="*/ 44 h 358"/>
                <a:gd name="T12" fmla="*/ 56 w 140"/>
                <a:gd name="T13" fmla="*/ 50 h 358"/>
                <a:gd name="T14" fmla="*/ 46 w 140"/>
                <a:gd name="T15" fmla="*/ 54 h 358"/>
                <a:gd name="T16" fmla="*/ 46 w 140"/>
                <a:gd name="T17" fmla="*/ 54 h 358"/>
                <a:gd name="T18" fmla="*/ 40 w 140"/>
                <a:gd name="T19" fmla="*/ 52 h 358"/>
                <a:gd name="T20" fmla="*/ 36 w 140"/>
                <a:gd name="T21" fmla="*/ 50 h 358"/>
                <a:gd name="T22" fmla="*/ 34 w 140"/>
                <a:gd name="T23" fmla="*/ 46 h 358"/>
                <a:gd name="T24" fmla="*/ 34 w 140"/>
                <a:gd name="T25" fmla="*/ 40 h 358"/>
                <a:gd name="T26" fmla="*/ 34 w 140"/>
                <a:gd name="T27" fmla="*/ 28 h 358"/>
                <a:gd name="T28" fmla="*/ 34 w 140"/>
                <a:gd name="T29" fmla="*/ 16 h 358"/>
                <a:gd name="T30" fmla="*/ 34 w 140"/>
                <a:gd name="T31" fmla="*/ 16 h 358"/>
                <a:gd name="T32" fmla="*/ 22 w 140"/>
                <a:gd name="T33" fmla="*/ 24 h 358"/>
                <a:gd name="T34" fmla="*/ 12 w 140"/>
                <a:gd name="T35" fmla="*/ 34 h 358"/>
                <a:gd name="T36" fmla="*/ 2 w 140"/>
                <a:gd name="T37" fmla="*/ 46 h 358"/>
                <a:gd name="T38" fmla="*/ 2 w 140"/>
                <a:gd name="T39" fmla="*/ 46 h 358"/>
                <a:gd name="T40" fmla="*/ 0 w 140"/>
                <a:gd name="T41" fmla="*/ 58 h 358"/>
                <a:gd name="T42" fmla="*/ 0 w 140"/>
                <a:gd name="T43" fmla="*/ 84 h 358"/>
                <a:gd name="T44" fmla="*/ 2 w 140"/>
                <a:gd name="T45" fmla="*/ 164 h 358"/>
                <a:gd name="T46" fmla="*/ 8 w 140"/>
                <a:gd name="T47" fmla="*/ 262 h 358"/>
                <a:gd name="T48" fmla="*/ 18 w 140"/>
                <a:gd name="T49" fmla="*/ 358 h 358"/>
                <a:gd name="T50" fmla="*/ 18 w 140"/>
                <a:gd name="T51" fmla="*/ 358 h 358"/>
                <a:gd name="T52" fmla="*/ 38 w 140"/>
                <a:gd name="T53" fmla="*/ 300 h 358"/>
                <a:gd name="T54" fmla="*/ 54 w 140"/>
                <a:gd name="T55" fmla="*/ 246 h 358"/>
                <a:gd name="T56" fmla="*/ 82 w 140"/>
                <a:gd name="T57" fmla="*/ 154 h 358"/>
                <a:gd name="T58" fmla="*/ 96 w 140"/>
                <a:gd name="T59" fmla="*/ 116 h 358"/>
                <a:gd name="T60" fmla="*/ 110 w 140"/>
                <a:gd name="T61" fmla="*/ 82 h 358"/>
                <a:gd name="T62" fmla="*/ 124 w 140"/>
                <a:gd name="T63" fmla="*/ 54 h 358"/>
                <a:gd name="T64" fmla="*/ 132 w 140"/>
                <a:gd name="T65" fmla="*/ 40 h 358"/>
                <a:gd name="T66" fmla="*/ 140 w 140"/>
                <a:gd name="T67" fmla="*/ 30 h 358"/>
                <a:gd name="T68" fmla="*/ 140 w 140"/>
                <a:gd name="T69" fmla="*/ 30 h 358"/>
                <a:gd name="T70" fmla="*/ 132 w 140"/>
                <a:gd name="T71" fmla="*/ 18 h 358"/>
                <a:gd name="T72" fmla="*/ 126 w 140"/>
                <a:gd name="T73" fmla="*/ 8 h 358"/>
                <a:gd name="T74" fmla="*/ 124 w 140"/>
                <a:gd name="T75" fmla="*/ 0 h 358"/>
                <a:gd name="T76" fmla="*/ 124 w 140"/>
                <a:gd name="T77"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0" h="358">
                  <a:moveTo>
                    <a:pt x="124" y="0"/>
                  </a:moveTo>
                  <a:lnTo>
                    <a:pt x="124" y="0"/>
                  </a:lnTo>
                  <a:lnTo>
                    <a:pt x="116" y="8"/>
                  </a:lnTo>
                  <a:lnTo>
                    <a:pt x="96" y="26"/>
                  </a:lnTo>
                  <a:lnTo>
                    <a:pt x="82" y="36"/>
                  </a:lnTo>
                  <a:lnTo>
                    <a:pt x="70" y="44"/>
                  </a:lnTo>
                  <a:lnTo>
                    <a:pt x="56" y="50"/>
                  </a:lnTo>
                  <a:lnTo>
                    <a:pt x="46" y="54"/>
                  </a:lnTo>
                  <a:lnTo>
                    <a:pt x="46" y="54"/>
                  </a:lnTo>
                  <a:lnTo>
                    <a:pt x="40" y="52"/>
                  </a:lnTo>
                  <a:lnTo>
                    <a:pt x="36" y="50"/>
                  </a:lnTo>
                  <a:lnTo>
                    <a:pt x="34" y="46"/>
                  </a:lnTo>
                  <a:lnTo>
                    <a:pt x="34" y="40"/>
                  </a:lnTo>
                  <a:lnTo>
                    <a:pt x="34" y="28"/>
                  </a:lnTo>
                  <a:lnTo>
                    <a:pt x="34" y="16"/>
                  </a:lnTo>
                  <a:lnTo>
                    <a:pt x="34" y="16"/>
                  </a:lnTo>
                  <a:lnTo>
                    <a:pt x="22" y="24"/>
                  </a:lnTo>
                  <a:lnTo>
                    <a:pt x="12" y="34"/>
                  </a:lnTo>
                  <a:lnTo>
                    <a:pt x="2" y="46"/>
                  </a:lnTo>
                  <a:lnTo>
                    <a:pt x="2" y="46"/>
                  </a:lnTo>
                  <a:lnTo>
                    <a:pt x="0" y="58"/>
                  </a:lnTo>
                  <a:lnTo>
                    <a:pt x="0" y="84"/>
                  </a:lnTo>
                  <a:lnTo>
                    <a:pt x="2" y="164"/>
                  </a:lnTo>
                  <a:lnTo>
                    <a:pt x="8" y="262"/>
                  </a:lnTo>
                  <a:lnTo>
                    <a:pt x="18" y="358"/>
                  </a:lnTo>
                  <a:lnTo>
                    <a:pt x="18" y="358"/>
                  </a:lnTo>
                  <a:lnTo>
                    <a:pt x="38" y="300"/>
                  </a:lnTo>
                  <a:lnTo>
                    <a:pt x="54" y="246"/>
                  </a:lnTo>
                  <a:lnTo>
                    <a:pt x="82" y="154"/>
                  </a:lnTo>
                  <a:lnTo>
                    <a:pt x="96" y="116"/>
                  </a:lnTo>
                  <a:lnTo>
                    <a:pt x="110" y="82"/>
                  </a:lnTo>
                  <a:lnTo>
                    <a:pt x="124" y="54"/>
                  </a:lnTo>
                  <a:lnTo>
                    <a:pt x="132" y="40"/>
                  </a:lnTo>
                  <a:lnTo>
                    <a:pt x="140" y="30"/>
                  </a:lnTo>
                  <a:lnTo>
                    <a:pt x="140" y="30"/>
                  </a:lnTo>
                  <a:lnTo>
                    <a:pt x="132" y="18"/>
                  </a:lnTo>
                  <a:lnTo>
                    <a:pt x="126" y="8"/>
                  </a:lnTo>
                  <a:lnTo>
                    <a:pt x="124" y="0"/>
                  </a:lnTo>
                  <a:lnTo>
                    <a:pt x="12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0" name="Freeform 251"/>
            <p:cNvSpPr>
              <a:spLocks/>
            </p:cNvSpPr>
            <p:nvPr/>
          </p:nvSpPr>
          <p:spPr bwMode="auto">
            <a:xfrm>
              <a:off x="930275" y="1570076"/>
              <a:ext cx="346075" cy="444500"/>
            </a:xfrm>
            <a:custGeom>
              <a:avLst/>
              <a:gdLst>
                <a:gd name="T0" fmla="*/ 64 w 218"/>
                <a:gd name="T1" fmla="*/ 260 h 280"/>
                <a:gd name="T2" fmla="*/ 64 w 218"/>
                <a:gd name="T3" fmla="*/ 264 h 280"/>
                <a:gd name="T4" fmla="*/ 76 w 218"/>
                <a:gd name="T5" fmla="*/ 278 h 280"/>
                <a:gd name="T6" fmla="*/ 80 w 218"/>
                <a:gd name="T7" fmla="*/ 280 h 280"/>
                <a:gd name="T8" fmla="*/ 102 w 218"/>
                <a:gd name="T9" fmla="*/ 272 h 280"/>
                <a:gd name="T10" fmla="*/ 110 w 218"/>
                <a:gd name="T11" fmla="*/ 268 h 280"/>
                <a:gd name="T12" fmla="*/ 152 w 218"/>
                <a:gd name="T13" fmla="*/ 244 h 280"/>
                <a:gd name="T14" fmla="*/ 172 w 218"/>
                <a:gd name="T15" fmla="*/ 234 h 280"/>
                <a:gd name="T16" fmla="*/ 176 w 218"/>
                <a:gd name="T17" fmla="*/ 228 h 280"/>
                <a:gd name="T18" fmla="*/ 178 w 218"/>
                <a:gd name="T19" fmla="*/ 220 h 280"/>
                <a:gd name="T20" fmla="*/ 178 w 218"/>
                <a:gd name="T21" fmla="*/ 198 h 280"/>
                <a:gd name="T22" fmla="*/ 182 w 218"/>
                <a:gd name="T23" fmla="*/ 180 h 280"/>
                <a:gd name="T24" fmla="*/ 186 w 218"/>
                <a:gd name="T25" fmla="*/ 170 h 280"/>
                <a:gd name="T26" fmla="*/ 194 w 218"/>
                <a:gd name="T27" fmla="*/ 160 h 280"/>
                <a:gd name="T28" fmla="*/ 210 w 218"/>
                <a:gd name="T29" fmla="*/ 134 h 280"/>
                <a:gd name="T30" fmla="*/ 218 w 218"/>
                <a:gd name="T31" fmla="*/ 94 h 280"/>
                <a:gd name="T32" fmla="*/ 216 w 218"/>
                <a:gd name="T33" fmla="*/ 72 h 280"/>
                <a:gd name="T34" fmla="*/ 206 w 218"/>
                <a:gd name="T35" fmla="*/ 48 h 280"/>
                <a:gd name="T36" fmla="*/ 202 w 218"/>
                <a:gd name="T37" fmla="*/ 40 h 280"/>
                <a:gd name="T38" fmla="*/ 176 w 218"/>
                <a:gd name="T39" fmla="*/ 16 h 280"/>
                <a:gd name="T40" fmla="*/ 150 w 218"/>
                <a:gd name="T41" fmla="*/ 2 h 280"/>
                <a:gd name="T42" fmla="*/ 62 w 218"/>
                <a:gd name="T43" fmla="*/ 12 h 280"/>
                <a:gd name="T44" fmla="*/ 44 w 218"/>
                <a:gd name="T45" fmla="*/ 22 h 280"/>
                <a:gd name="T46" fmla="*/ 44 w 218"/>
                <a:gd name="T47" fmla="*/ 22 h 280"/>
                <a:gd name="T48" fmla="*/ 36 w 218"/>
                <a:gd name="T49" fmla="*/ 28 h 280"/>
                <a:gd name="T50" fmla="*/ 34 w 218"/>
                <a:gd name="T51" fmla="*/ 34 h 280"/>
                <a:gd name="T52" fmla="*/ 36 w 218"/>
                <a:gd name="T53" fmla="*/ 44 h 280"/>
                <a:gd name="T54" fmla="*/ 38 w 218"/>
                <a:gd name="T55" fmla="*/ 50 h 280"/>
                <a:gd name="T56" fmla="*/ 38 w 218"/>
                <a:gd name="T57" fmla="*/ 54 h 280"/>
                <a:gd name="T58" fmla="*/ 20 w 218"/>
                <a:gd name="T59" fmla="*/ 90 h 280"/>
                <a:gd name="T60" fmla="*/ 16 w 218"/>
                <a:gd name="T61" fmla="*/ 98 h 280"/>
                <a:gd name="T62" fmla="*/ 16 w 218"/>
                <a:gd name="T63" fmla="*/ 98 h 280"/>
                <a:gd name="T64" fmla="*/ 14 w 218"/>
                <a:gd name="T65" fmla="*/ 106 h 280"/>
                <a:gd name="T66" fmla="*/ 14 w 218"/>
                <a:gd name="T67" fmla="*/ 112 h 280"/>
                <a:gd name="T68" fmla="*/ 2 w 218"/>
                <a:gd name="T69" fmla="*/ 146 h 280"/>
                <a:gd name="T70" fmla="*/ 0 w 218"/>
                <a:gd name="T71" fmla="*/ 154 h 280"/>
                <a:gd name="T72" fmla="*/ 0 w 218"/>
                <a:gd name="T73" fmla="*/ 158 h 280"/>
                <a:gd name="T74" fmla="*/ 10 w 218"/>
                <a:gd name="T75" fmla="*/ 162 h 280"/>
                <a:gd name="T76" fmla="*/ 12 w 218"/>
                <a:gd name="T77" fmla="*/ 164 h 280"/>
                <a:gd name="T78" fmla="*/ 12 w 218"/>
                <a:gd name="T79" fmla="*/ 182 h 280"/>
                <a:gd name="T80" fmla="*/ 12 w 218"/>
                <a:gd name="T81" fmla="*/ 192 h 280"/>
                <a:gd name="T82" fmla="*/ 12 w 218"/>
                <a:gd name="T83" fmla="*/ 194 h 280"/>
                <a:gd name="T84" fmla="*/ 14 w 218"/>
                <a:gd name="T85" fmla="*/ 202 h 280"/>
                <a:gd name="T86" fmla="*/ 12 w 218"/>
                <a:gd name="T87" fmla="*/ 216 h 280"/>
                <a:gd name="T88" fmla="*/ 14 w 218"/>
                <a:gd name="T89" fmla="*/ 224 h 280"/>
                <a:gd name="T90" fmla="*/ 14 w 218"/>
                <a:gd name="T91" fmla="*/ 226 h 280"/>
                <a:gd name="T92" fmla="*/ 20 w 218"/>
                <a:gd name="T93" fmla="*/ 234 h 280"/>
                <a:gd name="T94" fmla="*/ 32 w 218"/>
                <a:gd name="T95" fmla="*/ 240 h 280"/>
                <a:gd name="T96" fmla="*/ 56 w 218"/>
                <a:gd name="T97" fmla="*/ 242 h 280"/>
                <a:gd name="T98" fmla="*/ 68 w 218"/>
                <a:gd name="T99" fmla="*/ 24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8" h="280">
                  <a:moveTo>
                    <a:pt x="68" y="242"/>
                  </a:moveTo>
                  <a:lnTo>
                    <a:pt x="64" y="260"/>
                  </a:lnTo>
                  <a:lnTo>
                    <a:pt x="64" y="260"/>
                  </a:lnTo>
                  <a:lnTo>
                    <a:pt x="64" y="264"/>
                  </a:lnTo>
                  <a:lnTo>
                    <a:pt x="66" y="268"/>
                  </a:lnTo>
                  <a:lnTo>
                    <a:pt x="76" y="278"/>
                  </a:lnTo>
                  <a:lnTo>
                    <a:pt x="76" y="278"/>
                  </a:lnTo>
                  <a:lnTo>
                    <a:pt x="80" y="280"/>
                  </a:lnTo>
                  <a:lnTo>
                    <a:pt x="84" y="278"/>
                  </a:lnTo>
                  <a:lnTo>
                    <a:pt x="102" y="272"/>
                  </a:lnTo>
                  <a:lnTo>
                    <a:pt x="102" y="272"/>
                  </a:lnTo>
                  <a:lnTo>
                    <a:pt x="110" y="268"/>
                  </a:lnTo>
                  <a:lnTo>
                    <a:pt x="152" y="244"/>
                  </a:lnTo>
                  <a:lnTo>
                    <a:pt x="152" y="244"/>
                  </a:lnTo>
                  <a:lnTo>
                    <a:pt x="160" y="240"/>
                  </a:lnTo>
                  <a:lnTo>
                    <a:pt x="172" y="234"/>
                  </a:lnTo>
                  <a:lnTo>
                    <a:pt x="172" y="234"/>
                  </a:lnTo>
                  <a:lnTo>
                    <a:pt x="176" y="228"/>
                  </a:lnTo>
                  <a:lnTo>
                    <a:pt x="176" y="228"/>
                  </a:lnTo>
                  <a:lnTo>
                    <a:pt x="178" y="220"/>
                  </a:lnTo>
                  <a:lnTo>
                    <a:pt x="178" y="198"/>
                  </a:lnTo>
                  <a:lnTo>
                    <a:pt x="178" y="198"/>
                  </a:lnTo>
                  <a:lnTo>
                    <a:pt x="180" y="188"/>
                  </a:lnTo>
                  <a:lnTo>
                    <a:pt x="182" y="180"/>
                  </a:lnTo>
                  <a:lnTo>
                    <a:pt x="182" y="180"/>
                  </a:lnTo>
                  <a:lnTo>
                    <a:pt x="186" y="170"/>
                  </a:lnTo>
                  <a:lnTo>
                    <a:pt x="186" y="170"/>
                  </a:lnTo>
                  <a:lnTo>
                    <a:pt x="194" y="160"/>
                  </a:lnTo>
                  <a:lnTo>
                    <a:pt x="202" y="148"/>
                  </a:lnTo>
                  <a:lnTo>
                    <a:pt x="210" y="134"/>
                  </a:lnTo>
                  <a:lnTo>
                    <a:pt x="214" y="114"/>
                  </a:lnTo>
                  <a:lnTo>
                    <a:pt x="218" y="94"/>
                  </a:lnTo>
                  <a:lnTo>
                    <a:pt x="218" y="82"/>
                  </a:lnTo>
                  <a:lnTo>
                    <a:pt x="216" y="72"/>
                  </a:lnTo>
                  <a:lnTo>
                    <a:pt x="212" y="60"/>
                  </a:lnTo>
                  <a:lnTo>
                    <a:pt x="206" y="48"/>
                  </a:lnTo>
                  <a:lnTo>
                    <a:pt x="206" y="48"/>
                  </a:lnTo>
                  <a:lnTo>
                    <a:pt x="202" y="40"/>
                  </a:lnTo>
                  <a:lnTo>
                    <a:pt x="186" y="24"/>
                  </a:lnTo>
                  <a:lnTo>
                    <a:pt x="176" y="16"/>
                  </a:lnTo>
                  <a:lnTo>
                    <a:pt x="164" y="8"/>
                  </a:lnTo>
                  <a:lnTo>
                    <a:pt x="150" y="2"/>
                  </a:lnTo>
                  <a:lnTo>
                    <a:pt x="136" y="0"/>
                  </a:lnTo>
                  <a:lnTo>
                    <a:pt x="62" y="12"/>
                  </a:lnTo>
                  <a:lnTo>
                    <a:pt x="62" y="12"/>
                  </a:lnTo>
                  <a:lnTo>
                    <a:pt x="44" y="22"/>
                  </a:lnTo>
                  <a:lnTo>
                    <a:pt x="44" y="22"/>
                  </a:lnTo>
                  <a:lnTo>
                    <a:pt x="44" y="22"/>
                  </a:lnTo>
                  <a:lnTo>
                    <a:pt x="36" y="28"/>
                  </a:lnTo>
                  <a:lnTo>
                    <a:pt x="36" y="28"/>
                  </a:lnTo>
                  <a:lnTo>
                    <a:pt x="34" y="34"/>
                  </a:lnTo>
                  <a:lnTo>
                    <a:pt x="34" y="34"/>
                  </a:lnTo>
                  <a:lnTo>
                    <a:pt x="36" y="44"/>
                  </a:lnTo>
                  <a:lnTo>
                    <a:pt x="36" y="44"/>
                  </a:lnTo>
                  <a:lnTo>
                    <a:pt x="36" y="44"/>
                  </a:lnTo>
                  <a:lnTo>
                    <a:pt x="38" y="50"/>
                  </a:lnTo>
                  <a:lnTo>
                    <a:pt x="38" y="50"/>
                  </a:lnTo>
                  <a:lnTo>
                    <a:pt x="38" y="54"/>
                  </a:lnTo>
                  <a:lnTo>
                    <a:pt x="36" y="58"/>
                  </a:lnTo>
                  <a:lnTo>
                    <a:pt x="20" y="90"/>
                  </a:lnTo>
                  <a:lnTo>
                    <a:pt x="20" y="90"/>
                  </a:lnTo>
                  <a:lnTo>
                    <a:pt x="16" y="98"/>
                  </a:lnTo>
                  <a:lnTo>
                    <a:pt x="16" y="98"/>
                  </a:lnTo>
                  <a:lnTo>
                    <a:pt x="16" y="98"/>
                  </a:lnTo>
                  <a:lnTo>
                    <a:pt x="14" y="106"/>
                  </a:lnTo>
                  <a:lnTo>
                    <a:pt x="14" y="106"/>
                  </a:lnTo>
                  <a:lnTo>
                    <a:pt x="14" y="112"/>
                  </a:lnTo>
                  <a:lnTo>
                    <a:pt x="14" y="112"/>
                  </a:lnTo>
                  <a:lnTo>
                    <a:pt x="14" y="120"/>
                  </a:lnTo>
                  <a:lnTo>
                    <a:pt x="2" y="146"/>
                  </a:lnTo>
                  <a:lnTo>
                    <a:pt x="2" y="146"/>
                  </a:lnTo>
                  <a:lnTo>
                    <a:pt x="0" y="154"/>
                  </a:lnTo>
                  <a:lnTo>
                    <a:pt x="0" y="154"/>
                  </a:lnTo>
                  <a:lnTo>
                    <a:pt x="0" y="158"/>
                  </a:lnTo>
                  <a:lnTo>
                    <a:pt x="4" y="160"/>
                  </a:lnTo>
                  <a:lnTo>
                    <a:pt x="10" y="162"/>
                  </a:lnTo>
                  <a:lnTo>
                    <a:pt x="10" y="162"/>
                  </a:lnTo>
                  <a:lnTo>
                    <a:pt x="12" y="164"/>
                  </a:lnTo>
                  <a:lnTo>
                    <a:pt x="14" y="168"/>
                  </a:lnTo>
                  <a:lnTo>
                    <a:pt x="12" y="182"/>
                  </a:lnTo>
                  <a:lnTo>
                    <a:pt x="12" y="182"/>
                  </a:lnTo>
                  <a:lnTo>
                    <a:pt x="12" y="192"/>
                  </a:lnTo>
                  <a:lnTo>
                    <a:pt x="12" y="194"/>
                  </a:lnTo>
                  <a:lnTo>
                    <a:pt x="12" y="194"/>
                  </a:lnTo>
                  <a:lnTo>
                    <a:pt x="14" y="202"/>
                  </a:lnTo>
                  <a:lnTo>
                    <a:pt x="14" y="202"/>
                  </a:lnTo>
                  <a:lnTo>
                    <a:pt x="14" y="210"/>
                  </a:lnTo>
                  <a:lnTo>
                    <a:pt x="12" y="216"/>
                  </a:lnTo>
                  <a:lnTo>
                    <a:pt x="12" y="216"/>
                  </a:lnTo>
                  <a:lnTo>
                    <a:pt x="14" y="224"/>
                  </a:lnTo>
                  <a:lnTo>
                    <a:pt x="14" y="226"/>
                  </a:lnTo>
                  <a:lnTo>
                    <a:pt x="14" y="226"/>
                  </a:lnTo>
                  <a:lnTo>
                    <a:pt x="20" y="234"/>
                  </a:lnTo>
                  <a:lnTo>
                    <a:pt x="20" y="234"/>
                  </a:lnTo>
                  <a:lnTo>
                    <a:pt x="24" y="236"/>
                  </a:lnTo>
                  <a:lnTo>
                    <a:pt x="32" y="240"/>
                  </a:lnTo>
                  <a:lnTo>
                    <a:pt x="48" y="242"/>
                  </a:lnTo>
                  <a:lnTo>
                    <a:pt x="56" y="242"/>
                  </a:lnTo>
                  <a:lnTo>
                    <a:pt x="68" y="242"/>
                  </a:lnTo>
                  <a:lnTo>
                    <a:pt x="68" y="2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6" name="Oval 6"/>
          <p:cNvSpPr/>
          <p:nvPr/>
        </p:nvSpPr>
        <p:spPr>
          <a:xfrm>
            <a:off x="304801" y="1932226"/>
            <a:ext cx="3762314" cy="58237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3200" b="1" kern="1200" dirty="0">
                <a:effectLst>
                  <a:outerShdw blurRad="50800" dist="38100" dir="2700000" algn="tl" rotWithShape="0">
                    <a:prstClr val="black">
                      <a:alpha val="40000"/>
                    </a:prstClr>
                  </a:outerShdw>
                </a:effectLst>
              </a:rPr>
              <a:t>Strategies</a:t>
            </a:r>
          </a:p>
        </p:txBody>
      </p:sp>
      <p:sp>
        <p:nvSpPr>
          <p:cNvPr id="47" name="Oval 6"/>
          <p:cNvSpPr/>
          <p:nvPr/>
        </p:nvSpPr>
        <p:spPr>
          <a:xfrm>
            <a:off x="304801" y="2953409"/>
            <a:ext cx="3762314" cy="56119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3200" b="1" kern="1200" dirty="0">
                <a:effectLst>
                  <a:outerShdw blurRad="50800" dist="38100" dir="2700000" algn="tl" rotWithShape="0">
                    <a:prstClr val="black">
                      <a:alpha val="40000"/>
                    </a:prstClr>
                  </a:outerShdw>
                </a:effectLst>
              </a:rPr>
              <a:t>Funding Streams</a:t>
            </a:r>
          </a:p>
        </p:txBody>
      </p:sp>
      <p:sp>
        <p:nvSpPr>
          <p:cNvPr id="48" name="Oval 6"/>
          <p:cNvSpPr/>
          <p:nvPr/>
        </p:nvSpPr>
        <p:spPr>
          <a:xfrm>
            <a:off x="304801" y="3984587"/>
            <a:ext cx="3762314" cy="54537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3200" b="1" kern="1200" dirty="0">
                <a:effectLst>
                  <a:outerShdw blurRad="50800" dist="38100" dir="2700000" algn="tl" rotWithShape="0">
                    <a:prstClr val="black">
                      <a:alpha val="40000"/>
                    </a:prstClr>
                  </a:outerShdw>
                </a:effectLst>
              </a:rPr>
              <a:t>Services and Support</a:t>
            </a:r>
          </a:p>
        </p:txBody>
      </p:sp>
    </p:spTree>
    <p:extLst>
      <p:ext uri="{BB962C8B-B14F-4D97-AF65-F5344CB8AC3E}">
        <p14:creationId xmlns:p14="http://schemas.microsoft.com/office/powerpoint/2010/main" val="4284463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Guiding Philosophy</a:t>
            </a:r>
          </a:p>
        </p:txBody>
      </p:sp>
      <p:grpSp>
        <p:nvGrpSpPr>
          <p:cNvPr id="7" name="Group 6"/>
          <p:cNvGrpSpPr/>
          <p:nvPr/>
        </p:nvGrpSpPr>
        <p:grpSpPr>
          <a:xfrm>
            <a:off x="2255520" y="4084323"/>
            <a:ext cx="2773680" cy="2773679"/>
            <a:chOff x="137159" y="340360"/>
            <a:chExt cx="3383280" cy="3383279"/>
          </a:xfrm>
        </p:grpSpPr>
        <p:sp>
          <p:nvSpPr>
            <p:cNvPr id="11" name="Oval 10"/>
            <p:cNvSpPr/>
            <p:nvPr/>
          </p:nvSpPr>
          <p:spPr>
            <a:xfrm>
              <a:off x="137159" y="340360"/>
              <a:ext cx="3383280" cy="3383279"/>
            </a:xfrm>
            <a:prstGeom prst="ellipse">
              <a:avLst/>
            </a:prstGeom>
            <a:solidFill>
              <a:srgbClr val="6991CA">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2" name="Oval 4"/>
            <p:cNvSpPr/>
            <p:nvPr/>
          </p:nvSpPr>
          <p:spPr>
            <a:xfrm>
              <a:off x="609599" y="739321"/>
              <a:ext cx="1950720" cy="258535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r>
                <a:rPr lang="en-US" sz="3600" kern="1200" dirty="0"/>
                <a:t>Back Office</a:t>
              </a:r>
            </a:p>
          </p:txBody>
        </p:sp>
      </p:grpSp>
      <p:sp>
        <p:nvSpPr>
          <p:cNvPr id="6" name="TextBox 5"/>
          <p:cNvSpPr txBox="1"/>
          <p:nvPr/>
        </p:nvSpPr>
        <p:spPr>
          <a:xfrm>
            <a:off x="4267200" y="4495800"/>
            <a:ext cx="553998" cy="1676400"/>
          </a:xfrm>
          <a:prstGeom prst="rect">
            <a:avLst/>
          </a:prstGeom>
          <a:noFill/>
        </p:spPr>
        <p:txBody>
          <a:bodyPr vert="vert270" wrap="square" rtlCol="0">
            <a:spAutoFit/>
          </a:bodyPr>
          <a:lstStyle/>
          <a:p>
            <a:r>
              <a:rPr lang="en-US" sz="2400" dirty="0"/>
              <a:t>Customer</a:t>
            </a:r>
          </a:p>
        </p:txBody>
      </p:sp>
      <p:grpSp>
        <p:nvGrpSpPr>
          <p:cNvPr id="8" name="Group 7"/>
          <p:cNvGrpSpPr/>
          <p:nvPr/>
        </p:nvGrpSpPr>
        <p:grpSpPr>
          <a:xfrm>
            <a:off x="4084320" y="4084323"/>
            <a:ext cx="2773680" cy="2773679"/>
            <a:chOff x="2575559" y="340360"/>
            <a:chExt cx="3383280" cy="3383279"/>
          </a:xfrm>
        </p:grpSpPr>
        <p:sp>
          <p:nvSpPr>
            <p:cNvPr id="9" name="Oval 8"/>
            <p:cNvSpPr/>
            <p:nvPr/>
          </p:nvSpPr>
          <p:spPr>
            <a:xfrm>
              <a:off x="2575559" y="340360"/>
              <a:ext cx="3383280" cy="3383279"/>
            </a:xfrm>
            <a:prstGeom prst="ellipse">
              <a:avLst/>
            </a:prstGeom>
            <a:solidFill>
              <a:schemeClr val="accent4">
                <a:lumMod val="40000"/>
                <a:lumOff val="60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0" name="Oval 6"/>
            <p:cNvSpPr/>
            <p:nvPr/>
          </p:nvSpPr>
          <p:spPr>
            <a:xfrm>
              <a:off x="3535680" y="739321"/>
              <a:ext cx="1950720" cy="258535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r>
                <a:rPr lang="en-US" sz="3600" kern="1200" dirty="0"/>
                <a:t>Front Office</a:t>
              </a:r>
            </a:p>
          </p:txBody>
        </p:sp>
      </p:grpSp>
      <p:sp>
        <p:nvSpPr>
          <p:cNvPr id="3" name="Content Placeholder 2"/>
          <p:cNvSpPr>
            <a:spLocks noGrp="1"/>
          </p:cNvSpPr>
          <p:nvPr>
            <p:ph idx="1"/>
          </p:nvPr>
        </p:nvSpPr>
        <p:spPr>
          <a:xfrm>
            <a:off x="238899" y="1471563"/>
            <a:ext cx="8610600" cy="5059363"/>
          </a:xfrm>
        </p:spPr>
        <p:txBody>
          <a:bodyPr/>
          <a:lstStyle/>
          <a:p>
            <a:pPr>
              <a:buSzPct val="100000"/>
              <a:buFont typeface="Arial" panose="020B0604020202020204" pitchFamily="34" charset="0"/>
              <a:buChar char="•"/>
            </a:pPr>
            <a:r>
              <a:rPr lang="en-US" sz="2300" dirty="0">
                <a:latin typeface="Arial" panose="020B0604020202020204" pitchFamily="34" charset="0"/>
                <a:cs typeface="Arial" panose="020B0604020202020204" pitchFamily="34" charset="0"/>
              </a:rPr>
              <a:t>Focus on customers’ needs and outcomes and results drive the investment of diverse program/funding stream resources: Keeping customers in the middle</a:t>
            </a:r>
          </a:p>
          <a:p>
            <a:pPr lvl="1">
              <a:buClr>
                <a:schemeClr val="accent1"/>
              </a:buClr>
              <a:buFont typeface="Courier New" panose="02070309020205020404" pitchFamily="49" charset="0"/>
              <a:buChar char="o"/>
            </a:pPr>
            <a:r>
              <a:rPr lang="en-US" sz="2000" dirty="0">
                <a:latin typeface="Arial" panose="020B0604020202020204" pitchFamily="34" charset="0"/>
                <a:cs typeface="Arial" panose="020B0604020202020204" pitchFamily="34" charset="0"/>
              </a:rPr>
              <a:t>Vs. programs/funding streams as the primary front-end drivers of service design and service delivery</a:t>
            </a:r>
          </a:p>
          <a:p>
            <a:pPr>
              <a:buSzPct val="100000"/>
              <a:buFont typeface="Arial" panose="020B0604020202020204" pitchFamily="34" charset="0"/>
              <a:buChar char="•"/>
            </a:pPr>
            <a:r>
              <a:rPr lang="en-US" sz="2300" dirty="0">
                <a:latin typeface="Arial" panose="020B0604020202020204" pitchFamily="34" charset="0"/>
                <a:cs typeface="Arial" panose="020B0604020202020204" pitchFamily="34" charset="0"/>
              </a:rPr>
              <a:t>“Front office” = Customer needs and outcomes</a:t>
            </a:r>
          </a:p>
          <a:p>
            <a:pPr>
              <a:buSzPct val="100000"/>
              <a:buFont typeface="Arial" panose="020B0604020202020204" pitchFamily="34" charset="0"/>
              <a:buChar char="•"/>
            </a:pPr>
            <a:r>
              <a:rPr lang="en-US" sz="2300" dirty="0">
                <a:latin typeface="Arial" panose="020B0604020202020204" pitchFamily="34" charset="0"/>
                <a:cs typeface="Arial" panose="020B0604020202020204" pitchFamily="34" charset="0"/>
              </a:rPr>
              <a:t>“Back office” = Funding customer services</a:t>
            </a:r>
          </a:p>
          <a:p>
            <a:pPr>
              <a:buSzPct val="100000"/>
              <a:buFont typeface="Arial" panose="020B0604020202020204" pitchFamily="34" charset="0"/>
              <a:buChar char="•"/>
            </a:pPr>
            <a:r>
              <a:rPr lang="en-US" sz="2300" dirty="0">
                <a:latin typeface="Arial" panose="020B0604020202020204" pitchFamily="34" charset="0"/>
                <a:cs typeface="Arial" panose="020B0604020202020204" pitchFamily="34" charset="0"/>
              </a:rPr>
              <a:t>Multiple programs/funding streams are tapped as appropriate to create the most effective service “portfolio” for customers</a:t>
            </a:r>
          </a:p>
        </p:txBody>
      </p:sp>
    </p:spTree>
    <p:extLst>
      <p:ext uri="{BB962C8B-B14F-4D97-AF65-F5344CB8AC3E}">
        <p14:creationId xmlns:p14="http://schemas.microsoft.com/office/powerpoint/2010/main" val="2991342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Arial" panose="020B0604020202020204" pitchFamily="34" charset="0"/>
                <a:cs typeface="Arial" panose="020B0604020202020204" pitchFamily="34" charset="0"/>
              </a:rPr>
              <a:t>Areas of Focus</a:t>
            </a:r>
          </a:p>
        </p:txBody>
      </p:sp>
      <p:sp>
        <p:nvSpPr>
          <p:cNvPr id="3" name="Content Placeholder 2"/>
          <p:cNvSpPr>
            <a:spLocks noGrp="1"/>
          </p:cNvSpPr>
          <p:nvPr>
            <p:ph idx="1"/>
          </p:nvPr>
        </p:nvSpPr>
        <p:spPr>
          <a:xfrm>
            <a:off x="2590800" y="1496568"/>
            <a:ext cx="6553200" cy="2389632"/>
          </a:xfrm>
        </p:spPr>
        <p:txBody>
          <a:bodyPr>
            <a:normAutofit fontScale="92500" lnSpcReduction="20000"/>
          </a:bodyPr>
          <a:lstStyle/>
          <a:p>
            <a:pPr marL="0" indent="0">
              <a:lnSpc>
                <a:spcPct val="90000"/>
              </a:lnSpc>
              <a:buNone/>
            </a:pPr>
            <a:r>
              <a:rPr lang="en-US" sz="2400" dirty="0">
                <a:latin typeface="Arial" panose="020B0604020202020204" pitchFamily="34" charset="0"/>
                <a:cs typeface="Arial" panose="020B0604020202020204" pitchFamily="34" charset="0"/>
              </a:rPr>
              <a:t>“Boardroom to Mailroom”: Connecting resources to help customers</a:t>
            </a:r>
          </a:p>
          <a:p>
            <a:pPr lvl="1" eaLnBrk="1" hangingPunct="1">
              <a:spcBef>
                <a:spcPct val="20000"/>
              </a:spcBef>
              <a:buClr>
                <a:schemeClr val="accent1"/>
              </a:buClr>
              <a:buSzPct val="100000"/>
              <a:buFont typeface="Arial" panose="020B0604020202020204" pitchFamily="34" charset="0"/>
              <a:buChar char="•"/>
            </a:pPr>
            <a:r>
              <a:rPr lang="en-US" sz="2000" b="1" kern="0" dirty="0">
                <a:solidFill>
                  <a:schemeClr val="tx1">
                    <a:lumMod val="75000"/>
                    <a:lumOff val="25000"/>
                  </a:schemeClr>
                </a:solidFill>
                <a:latin typeface="Arial" panose="020B0604020202020204" pitchFamily="34" charset="0"/>
                <a:cs typeface="Arial" panose="020B0604020202020204" pitchFamily="34" charset="0"/>
              </a:rPr>
              <a:t>Policy/planning level (state and local):</a:t>
            </a:r>
          </a:p>
          <a:p>
            <a:pPr marL="1717675" lvl="2" indent="-285750" eaLnBrk="1" hangingPunct="1">
              <a:lnSpc>
                <a:spcPct val="100000"/>
              </a:lnSpc>
              <a:spcBef>
                <a:spcPts val="0"/>
              </a:spcBef>
              <a:buClr>
                <a:srgbClr val="6991CA"/>
              </a:buClr>
              <a:buSzPct val="75000"/>
              <a:buFont typeface="Courier New" panose="02070309020205020404" pitchFamily="49" charset="0"/>
              <a:buChar char="o"/>
            </a:pPr>
            <a:r>
              <a:rPr lang="en-US" sz="1800" kern="0" dirty="0">
                <a:solidFill>
                  <a:schemeClr val="tx1">
                    <a:lumMod val="75000"/>
                    <a:lumOff val="25000"/>
                  </a:schemeClr>
                </a:solidFill>
                <a:latin typeface="Arial" panose="020B0604020202020204" pitchFamily="34" charset="0"/>
                <a:cs typeface="Arial" panose="020B0604020202020204" pitchFamily="34" charset="0"/>
              </a:rPr>
              <a:t>Unified, multi-agency/program plan, </a:t>
            </a:r>
            <a:br>
              <a:rPr lang="en-US" sz="1800" kern="0" dirty="0">
                <a:solidFill>
                  <a:schemeClr val="tx1">
                    <a:lumMod val="75000"/>
                    <a:lumOff val="25000"/>
                  </a:schemeClr>
                </a:solidFill>
                <a:latin typeface="Arial" panose="020B0604020202020204" pitchFamily="34" charset="0"/>
                <a:cs typeface="Arial" panose="020B0604020202020204" pitchFamily="34" charset="0"/>
              </a:rPr>
            </a:br>
            <a:r>
              <a:rPr lang="en-US" sz="1800" kern="0" dirty="0">
                <a:solidFill>
                  <a:schemeClr val="tx1">
                    <a:lumMod val="75000"/>
                    <a:lumOff val="25000"/>
                  </a:schemeClr>
                </a:solidFill>
                <a:latin typeface="Arial" panose="020B0604020202020204" pitchFamily="34" charset="0"/>
                <a:cs typeface="Arial" panose="020B0604020202020204" pitchFamily="34" charset="0"/>
              </a:rPr>
              <a:t>budget, policy, goal and outcome, </a:t>
            </a:r>
            <a:br>
              <a:rPr lang="en-US" sz="1800" kern="0" dirty="0">
                <a:solidFill>
                  <a:schemeClr val="tx1">
                    <a:lumMod val="75000"/>
                    <a:lumOff val="25000"/>
                  </a:schemeClr>
                </a:solidFill>
                <a:latin typeface="Arial" panose="020B0604020202020204" pitchFamily="34" charset="0"/>
                <a:cs typeface="Arial" panose="020B0604020202020204" pitchFamily="34" charset="0"/>
              </a:rPr>
            </a:br>
            <a:r>
              <a:rPr lang="en-US" sz="1800" kern="0" dirty="0">
                <a:solidFill>
                  <a:schemeClr val="tx1">
                    <a:lumMod val="75000"/>
                    <a:lumOff val="25000"/>
                  </a:schemeClr>
                </a:solidFill>
                <a:latin typeface="Arial" panose="020B0604020202020204" pitchFamily="34" charset="0"/>
                <a:cs typeface="Arial" panose="020B0604020202020204" pitchFamily="34" charset="0"/>
              </a:rPr>
              <a:t>and strategy development</a:t>
            </a:r>
          </a:p>
          <a:p>
            <a:pPr marL="1717675" lvl="2" indent="-285750" eaLnBrk="1" hangingPunct="1">
              <a:lnSpc>
                <a:spcPct val="100000"/>
              </a:lnSpc>
              <a:spcBef>
                <a:spcPts val="0"/>
              </a:spcBef>
              <a:buClr>
                <a:srgbClr val="6991CA"/>
              </a:buClr>
              <a:buSzPct val="75000"/>
              <a:buFont typeface="Courier New" panose="02070309020205020404" pitchFamily="49" charset="0"/>
              <a:buChar char="o"/>
            </a:pPr>
            <a:r>
              <a:rPr lang="en-US" sz="1800" kern="0" dirty="0">
                <a:solidFill>
                  <a:schemeClr val="tx1">
                    <a:lumMod val="75000"/>
                    <a:lumOff val="25000"/>
                  </a:schemeClr>
                </a:solidFill>
                <a:latin typeface="Arial" panose="020B0604020202020204" pitchFamily="34" charset="0"/>
                <a:cs typeface="Arial" panose="020B0604020202020204" pitchFamily="34" charset="0"/>
              </a:rPr>
              <a:t>RSAs, MOUs</a:t>
            </a:r>
          </a:p>
          <a:p>
            <a:pPr lvl="1">
              <a:lnSpc>
                <a:spcPct val="90000"/>
              </a:lnSpc>
            </a:pPr>
            <a:endParaRPr lang="en-US" dirty="0"/>
          </a:p>
          <a:p>
            <a:pPr lvl="1">
              <a:lnSpc>
                <a:spcPct val="90000"/>
              </a:lnSpc>
            </a:pPr>
            <a:endParaRPr lang="en-US" dirty="0"/>
          </a:p>
        </p:txBody>
      </p:sp>
      <p:pic>
        <p:nvPicPr>
          <p:cNvPr id="1026" name="Picture 2" descr="C:\Users\Patty\AppData\Local\Microsoft\Windows\Temporary Internet Files\Content.IE5\C6JOTX30\MP900423066[1].jp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WatercolorSponge/>
                    </a14:imgEffect>
                  </a14:imgLayer>
                </a14:imgProps>
              </a:ext>
              <a:ext uri="{28A0092B-C50C-407E-A947-70E740481C1C}">
                <a14:useLocalDpi xmlns:a14="http://schemas.microsoft.com/office/drawing/2010/main" val="0"/>
              </a:ext>
            </a:extLst>
          </a:blip>
          <a:srcRect/>
          <a:stretch>
            <a:fillRect/>
          </a:stretch>
        </p:blipFill>
        <p:spPr bwMode="auto">
          <a:xfrm>
            <a:off x="228600" y="1170432"/>
            <a:ext cx="2010144" cy="20299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0" name="Picture 6" descr="C:\Users\Patty\AppData\Local\Microsoft\Windows\Temporary Internet Files\Content.IE5\2Z5ZT6RH\MP900422597[1].jpg"/>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WatercolorSponge/>
                    </a14:imgEffect>
                  </a14:imgLayer>
                </a14:imgProps>
              </a:ext>
              <a:ext uri="{28A0092B-C50C-407E-A947-70E740481C1C}">
                <a14:useLocalDpi xmlns:a14="http://schemas.microsoft.com/office/drawing/2010/main" val="0"/>
              </a:ext>
            </a:extLst>
          </a:blip>
          <a:srcRect/>
          <a:stretch>
            <a:fillRect/>
          </a:stretch>
        </p:blipFill>
        <p:spPr bwMode="auto">
          <a:xfrm>
            <a:off x="6858001" y="3810002"/>
            <a:ext cx="1994210" cy="20298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Content Placeholder 2"/>
          <p:cNvSpPr txBox="1">
            <a:spLocks/>
          </p:cNvSpPr>
          <p:nvPr/>
        </p:nvSpPr>
        <p:spPr bwMode="auto">
          <a:xfrm>
            <a:off x="-449188" y="3476364"/>
            <a:ext cx="6468989" cy="24397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00050" indent="-400050" algn="l" rtl="0" eaLnBrk="1" fontAlgn="base" hangingPunct="1">
              <a:spcBef>
                <a:spcPct val="20000"/>
              </a:spcBef>
              <a:spcAft>
                <a:spcPct val="0"/>
              </a:spcAft>
              <a:buClr>
                <a:schemeClr val="accent4"/>
              </a:buClr>
              <a:buSzPct val="120000"/>
              <a:buFont typeface="Calibri" pitchFamily="34" charset="0"/>
              <a:buChar char="›"/>
              <a:defRPr sz="2800" b="1">
                <a:solidFill>
                  <a:srgbClr val="767561"/>
                </a:solidFill>
                <a:latin typeface="+mn-lt"/>
                <a:ea typeface="+mn-ea"/>
                <a:cs typeface="+mn-cs"/>
              </a:defRPr>
            </a:lvl1pPr>
            <a:lvl2pPr marL="742950" indent="-285750" algn="l" rtl="0" eaLnBrk="1" fontAlgn="base" hangingPunct="1">
              <a:spcBef>
                <a:spcPct val="20000"/>
              </a:spcBef>
              <a:spcAft>
                <a:spcPct val="0"/>
              </a:spcAft>
              <a:buClr>
                <a:schemeClr val="accent5"/>
              </a:buClr>
              <a:buSzPct val="60000"/>
              <a:buFont typeface="Wingdings" pitchFamily="2" charset="2"/>
              <a:buChar char="n"/>
              <a:defRPr sz="2400">
                <a:solidFill>
                  <a:srgbClr val="767561"/>
                </a:solidFill>
                <a:latin typeface="+mn-lt"/>
              </a:defRPr>
            </a:lvl2pPr>
            <a:lvl3pPr marL="1143000" indent="-228600" algn="l" rtl="0" eaLnBrk="1" fontAlgn="base" hangingPunct="1">
              <a:spcBef>
                <a:spcPct val="20000"/>
              </a:spcBef>
              <a:spcAft>
                <a:spcPct val="0"/>
              </a:spcAft>
              <a:buClr>
                <a:srgbClr val="6991CA"/>
              </a:buClr>
              <a:buSzPct val="75000"/>
              <a:buFont typeface="Calibri" pitchFamily="34" charset="0"/>
              <a:buChar char="●"/>
              <a:defRPr sz="2400">
                <a:solidFill>
                  <a:srgbClr val="767561"/>
                </a:solidFill>
                <a:latin typeface="+mn-lt"/>
              </a:defRPr>
            </a:lvl3pPr>
            <a:lvl4pPr marL="1600200" indent="-228600" algn="l" rtl="0" eaLnBrk="1" fontAlgn="base" hangingPunct="1">
              <a:spcBef>
                <a:spcPct val="20000"/>
              </a:spcBef>
              <a:spcAft>
                <a:spcPct val="0"/>
              </a:spcAft>
              <a:buClr>
                <a:srgbClr val="767561"/>
              </a:buClr>
              <a:buSzPct val="60000"/>
              <a:buFont typeface="Wingdings" pitchFamily="2" charset="2"/>
              <a:buChar char="n"/>
              <a:defRPr sz="2000">
                <a:solidFill>
                  <a:srgbClr val="767561"/>
                </a:solidFill>
                <a:latin typeface="+mn-lt"/>
              </a:defRPr>
            </a:lvl4pPr>
            <a:lvl5pPr marL="2057400" indent="-228600" algn="l" rtl="0" eaLnBrk="1" fontAlgn="base" hangingPunct="1">
              <a:spcBef>
                <a:spcPct val="20000"/>
              </a:spcBef>
              <a:spcAft>
                <a:spcPct val="0"/>
              </a:spcAft>
              <a:buClr>
                <a:schemeClr val="hlink"/>
              </a:buClr>
              <a:buSzPct val="60000"/>
              <a:buFont typeface="Wingdings" pitchFamily="2" charset="2"/>
              <a:buChar char="n"/>
              <a:defRPr sz="2000">
                <a:solidFill>
                  <a:srgbClr val="767561"/>
                </a:solidFill>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2"/>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2"/>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2"/>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2"/>
                </a:solidFill>
                <a:latin typeface="+mn-lt"/>
              </a:defRPr>
            </a:lvl9pPr>
          </a:lstStyle>
          <a:p>
            <a:pPr lvl="1">
              <a:lnSpc>
                <a:spcPct val="90000"/>
              </a:lnSpc>
              <a:buClr>
                <a:schemeClr val="accent1"/>
              </a:buClr>
              <a:buSzPct val="100000"/>
              <a:buFont typeface="Arial" panose="020B0604020202020204" pitchFamily="34" charset="0"/>
              <a:buChar char="•"/>
            </a:pPr>
            <a:r>
              <a:rPr lang="en-US" sz="2000" b="1" kern="0" dirty="0">
                <a:solidFill>
                  <a:schemeClr val="tx1">
                    <a:lumMod val="75000"/>
                    <a:lumOff val="25000"/>
                  </a:schemeClr>
                </a:solidFill>
                <a:latin typeface="Arial" panose="020B0604020202020204" pitchFamily="34" charset="0"/>
                <a:cs typeface="Arial" panose="020B0604020202020204" pitchFamily="34" charset="0"/>
              </a:rPr>
              <a:t>Service delivery level:</a:t>
            </a:r>
          </a:p>
          <a:p>
            <a:pPr marL="1035050" lvl="2" indent="-285750">
              <a:spcBef>
                <a:spcPts val="0"/>
              </a:spcBef>
              <a:buFont typeface="Courier New" panose="02070309020205020404" pitchFamily="49" charset="0"/>
              <a:buChar char="o"/>
            </a:pPr>
            <a:r>
              <a:rPr lang="en-US" sz="1800" kern="0" dirty="0">
                <a:solidFill>
                  <a:schemeClr val="tx1">
                    <a:lumMod val="75000"/>
                    <a:lumOff val="25000"/>
                  </a:schemeClr>
                </a:solidFill>
                <a:latin typeface="Arial" panose="020B0604020202020204" pitchFamily="34" charset="0"/>
                <a:cs typeface="Arial" panose="020B0604020202020204" pitchFamily="34" charset="0"/>
              </a:rPr>
              <a:t>Career Center Certification </a:t>
            </a:r>
            <a:br>
              <a:rPr lang="en-US" sz="1800" kern="0" dirty="0">
                <a:solidFill>
                  <a:schemeClr val="tx1">
                    <a:lumMod val="75000"/>
                    <a:lumOff val="25000"/>
                  </a:schemeClr>
                </a:solidFill>
                <a:latin typeface="Arial" panose="020B0604020202020204" pitchFamily="34" charset="0"/>
                <a:cs typeface="Arial" panose="020B0604020202020204" pitchFamily="34" charset="0"/>
              </a:rPr>
            </a:br>
            <a:r>
              <a:rPr lang="en-US" sz="1800" kern="0" dirty="0">
                <a:solidFill>
                  <a:schemeClr val="tx1">
                    <a:lumMod val="75000"/>
                    <a:lumOff val="25000"/>
                  </a:schemeClr>
                </a:solidFill>
                <a:latin typeface="Arial" panose="020B0604020202020204" pitchFamily="34" charset="0"/>
                <a:cs typeface="Arial" panose="020B0604020202020204" pitchFamily="34" charset="0"/>
              </a:rPr>
              <a:t>standards</a:t>
            </a:r>
          </a:p>
          <a:p>
            <a:pPr marL="1035050" lvl="2" indent="-285750">
              <a:spcBef>
                <a:spcPts val="0"/>
              </a:spcBef>
              <a:buFont typeface="Courier New" panose="02070309020205020404" pitchFamily="49" charset="0"/>
              <a:buChar char="o"/>
            </a:pPr>
            <a:r>
              <a:rPr lang="en-US" sz="1800" kern="0" dirty="0">
                <a:solidFill>
                  <a:schemeClr val="tx1">
                    <a:lumMod val="75000"/>
                    <a:lumOff val="25000"/>
                  </a:schemeClr>
                </a:solidFill>
                <a:latin typeface="Arial" panose="020B0604020202020204" pitchFamily="34" charset="0"/>
                <a:cs typeface="Arial" panose="020B0604020202020204" pitchFamily="34" charset="0"/>
              </a:rPr>
              <a:t>Shared operational plans and performance targets</a:t>
            </a:r>
          </a:p>
          <a:p>
            <a:pPr marL="1035050" lvl="2" indent="-285750">
              <a:spcBef>
                <a:spcPts val="0"/>
              </a:spcBef>
              <a:buFont typeface="Courier New" panose="02070309020205020404" pitchFamily="49" charset="0"/>
              <a:buChar char="o"/>
            </a:pPr>
            <a:r>
              <a:rPr lang="en-US" sz="1800" kern="0" dirty="0">
                <a:solidFill>
                  <a:schemeClr val="tx1">
                    <a:lumMod val="75000"/>
                    <a:lumOff val="25000"/>
                  </a:schemeClr>
                </a:solidFill>
                <a:latin typeface="Arial" panose="020B0604020202020204" pitchFamily="34" charset="0"/>
                <a:cs typeface="Arial" panose="020B0604020202020204" pitchFamily="34" charset="0"/>
              </a:rPr>
              <a:t>Functional (vs. program) organization</a:t>
            </a:r>
          </a:p>
          <a:p>
            <a:pPr marL="1035050" lvl="2" indent="-285750">
              <a:spcBef>
                <a:spcPts val="0"/>
              </a:spcBef>
              <a:buFont typeface="Courier New" panose="02070309020205020404" pitchFamily="49" charset="0"/>
              <a:buChar char="o"/>
            </a:pPr>
            <a:r>
              <a:rPr lang="en-US" sz="1800" kern="0" dirty="0">
                <a:solidFill>
                  <a:schemeClr val="tx1">
                    <a:lumMod val="75000"/>
                    <a:lumOff val="25000"/>
                  </a:schemeClr>
                </a:solidFill>
                <a:latin typeface="Arial" panose="020B0604020202020204" pitchFamily="34" charset="0"/>
                <a:cs typeface="Arial" panose="020B0604020202020204" pitchFamily="34" charset="0"/>
              </a:rPr>
              <a:t>Team-based case management/customer relationship management</a:t>
            </a:r>
          </a:p>
          <a:p>
            <a:pPr marL="1035050" lvl="2" indent="-285750">
              <a:spcBef>
                <a:spcPts val="0"/>
              </a:spcBef>
              <a:buFont typeface="Courier New" panose="02070309020205020404" pitchFamily="49" charset="0"/>
              <a:buChar char="o"/>
            </a:pPr>
            <a:r>
              <a:rPr lang="en-US" sz="1800" kern="0" dirty="0">
                <a:solidFill>
                  <a:schemeClr val="tx1">
                    <a:lumMod val="75000"/>
                    <a:lumOff val="25000"/>
                  </a:schemeClr>
                </a:solidFill>
                <a:latin typeface="Arial" panose="020B0604020202020204" pitchFamily="34" charset="0"/>
                <a:cs typeface="Arial" panose="020B0604020202020204" pitchFamily="34" charset="0"/>
              </a:rPr>
              <a:t>Collaborative development of service plans/portfolios</a:t>
            </a:r>
          </a:p>
        </p:txBody>
      </p:sp>
      <p:cxnSp>
        <p:nvCxnSpPr>
          <p:cNvPr id="7" name="Straight Connector 6"/>
          <p:cNvCxnSpPr/>
          <p:nvPr/>
        </p:nvCxnSpPr>
        <p:spPr bwMode="auto">
          <a:xfrm>
            <a:off x="2362200" y="3124200"/>
            <a:ext cx="4343400" cy="1524000"/>
          </a:xfrm>
          <a:prstGeom prst="line">
            <a:avLst/>
          </a:prstGeom>
          <a:noFill/>
          <a:ln w="19050" cap="flat" cmpd="sng" algn="ctr">
            <a:solidFill>
              <a:srgbClr val="B8B7A8"/>
            </a:solidFill>
            <a:prstDash val="dash"/>
            <a:round/>
            <a:headEnd type="none" w="med" len="med"/>
            <a:tailEnd type="none" w="med" len="med"/>
          </a:ln>
          <a:effectLst/>
        </p:spPr>
      </p:cxnSp>
    </p:spTree>
    <p:extLst>
      <p:ext uri="{BB962C8B-B14F-4D97-AF65-F5344CB8AC3E}">
        <p14:creationId xmlns:p14="http://schemas.microsoft.com/office/powerpoint/2010/main" val="2304051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Why?  Key Benefits</a:t>
            </a:r>
          </a:p>
        </p:txBody>
      </p:sp>
      <p:pic>
        <p:nvPicPr>
          <p:cNvPr id="5" name="Picture 4"/>
          <p:cNvPicPr>
            <a:picLocks noChangeAspect="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14601" y="1524000"/>
            <a:ext cx="4121036" cy="4526280"/>
          </a:xfrm>
          <a:prstGeom prst="rect">
            <a:avLst/>
          </a:prstGeom>
        </p:spPr>
      </p:pic>
      <p:sp>
        <p:nvSpPr>
          <p:cNvPr id="3" name="Content Placeholder 2"/>
          <p:cNvSpPr>
            <a:spLocks noGrp="1"/>
          </p:cNvSpPr>
          <p:nvPr>
            <p:ph sz="half" idx="1"/>
          </p:nvPr>
        </p:nvSpPr>
        <p:spPr>
          <a:xfrm>
            <a:off x="0" y="1143002"/>
            <a:ext cx="4800600" cy="5059363"/>
          </a:xfrm>
        </p:spPr>
        <p:txBody>
          <a:bodyPr>
            <a:normAutofit fontScale="92500" lnSpcReduction="20000"/>
          </a:bodyPr>
          <a:lstStyle/>
          <a:p>
            <a:pPr>
              <a:buClr>
                <a:schemeClr val="accent1"/>
              </a:buClr>
            </a:pPr>
            <a:r>
              <a:rPr lang="en-US" sz="2400" b="1" dirty="0">
                <a:latin typeface="Arial" panose="020B0604020202020204" pitchFamily="34" charset="0"/>
                <a:cs typeface="Arial" panose="020B0604020202020204" pitchFamily="34" charset="0"/>
              </a:rPr>
              <a:t>To organization:</a:t>
            </a:r>
          </a:p>
          <a:p>
            <a:pPr lvl="1">
              <a:buClr>
                <a:schemeClr val="accent1"/>
              </a:buClr>
              <a:buFont typeface="Courier New" panose="02070309020205020404" pitchFamily="49" charset="0"/>
              <a:buChar char="o"/>
            </a:pPr>
            <a:r>
              <a:rPr lang="en-US" sz="2000" b="0" dirty="0">
                <a:solidFill>
                  <a:schemeClr val="tx1">
                    <a:lumMod val="75000"/>
                    <a:lumOff val="25000"/>
                  </a:schemeClr>
                </a:solidFill>
                <a:latin typeface="Arial" panose="020B0604020202020204" pitchFamily="34" charset="0"/>
                <a:cs typeface="Arial" panose="020B0604020202020204" pitchFamily="34" charset="0"/>
              </a:rPr>
              <a:t>Improves coordination and alignment among partners</a:t>
            </a:r>
          </a:p>
          <a:p>
            <a:pPr lvl="1">
              <a:buClr>
                <a:schemeClr val="accent1"/>
              </a:buClr>
              <a:buFont typeface="Courier New" panose="02070309020205020404" pitchFamily="49" charset="0"/>
              <a:buChar char="o"/>
            </a:pPr>
            <a:r>
              <a:rPr lang="en-US" sz="2000" dirty="0">
                <a:solidFill>
                  <a:schemeClr val="tx1">
                    <a:lumMod val="75000"/>
                    <a:lumOff val="25000"/>
                  </a:schemeClr>
                </a:solidFill>
                <a:latin typeface="Arial" panose="020B0604020202020204" pitchFamily="34" charset="0"/>
                <a:cs typeface="Arial" panose="020B0604020202020204" pitchFamily="34" charset="0"/>
              </a:rPr>
              <a:t>Reduces duplication and realizes efficiencies</a:t>
            </a:r>
          </a:p>
          <a:p>
            <a:pPr lvl="1">
              <a:buClr>
                <a:schemeClr val="accent1"/>
              </a:buClr>
              <a:buFont typeface="Courier New" panose="02070309020205020404" pitchFamily="49" charset="0"/>
              <a:buChar char="o"/>
            </a:pPr>
            <a:r>
              <a:rPr lang="en-US" sz="2000" b="0" dirty="0">
                <a:solidFill>
                  <a:schemeClr val="tx1">
                    <a:lumMod val="75000"/>
                    <a:lumOff val="25000"/>
                  </a:schemeClr>
                </a:solidFill>
                <a:latin typeface="Arial" panose="020B0604020202020204" pitchFamily="34" charset="0"/>
                <a:cs typeface="Arial" panose="020B0604020202020204" pitchFamily="34" charset="0"/>
              </a:rPr>
              <a:t>Expands capacity in resource-short environments</a:t>
            </a:r>
          </a:p>
          <a:p>
            <a:pPr lvl="1">
              <a:buClr>
                <a:schemeClr val="accent1"/>
              </a:buClr>
              <a:buFont typeface="Courier New" panose="02070309020205020404" pitchFamily="49" charset="0"/>
              <a:buChar char="o"/>
            </a:pPr>
            <a:r>
              <a:rPr lang="en-US" sz="2000" dirty="0">
                <a:solidFill>
                  <a:schemeClr val="tx1">
                    <a:lumMod val="75000"/>
                    <a:lumOff val="25000"/>
                  </a:schemeClr>
                </a:solidFill>
                <a:latin typeface="Arial" panose="020B0604020202020204" pitchFamily="34" charset="0"/>
                <a:cs typeface="Arial" panose="020B0604020202020204" pitchFamily="34" charset="0"/>
              </a:rPr>
              <a:t>Brings additional staff strengths and expertise to customers</a:t>
            </a:r>
            <a:endParaRPr lang="en-US" sz="2000" b="0" dirty="0">
              <a:solidFill>
                <a:schemeClr val="tx1">
                  <a:lumMod val="75000"/>
                  <a:lumOff val="25000"/>
                </a:schemeClr>
              </a:solidFill>
              <a:latin typeface="Arial" panose="020B0604020202020204" pitchFamily="34" charset="0"/>
              <a:cs typeface="Arial" panose="020B0604020202020204" pitchFamily="34" charset="0"/>
            </a:endParaRPr>
          </a:p>
          <a:p>
            <a:pPr lvl="1">
              <a:buClr>
                <a:schemeClr val="accent1"/>
              </a:buClr>
              <a:buFont typeface="Courier New" panose="02070309020205020404" pitchFamily="49" charset="0"/>
              <a:buChar char="o"/>
            </a:pPr>
            <a:r>
              <a:rPr lang="en-US" sz="2000" b="0" dirty="0">
                <a:solidFill>
                  <a:schemeClr val="tx1">
                    <a:lumMod val="75000"/>
                    <a:lumOff val="25000"/>
                  </a:schemeClr>
                </a:solidFill>
                <a:latin typeface="Arial" panose="020B0604020202020204" pitchFamily="34" charset="0"/>
                <a:cs typeface="Arial" panose="020B0604020202020204" pitchFamily="34" charset="0"/>
              </a:rPr>
              <a:t>Increases flexibility in service planning </a:t>
            </a:r>
          </a:p>
          <a:p>
            <a:pPr lvl="1">
              <a:buClr>
                <a:schemeClr val="accent1"/>
              </a:buClr>
              <a:buFont typeface="Courier New" panose="02070309020205020404" pitchFamily="49" charset="0"/>
              <a:buChar char="o"/>
            </a:pPr>
            <a:r>
              <a:rPr lang="en-US" sz="2000" b="0" dirty="0">
                <a:solidFill>
                  <a:schemeClr val="tx1">
                    <a:lumMod val="75000"/>
                    <a:lumOff val="25000"/>
                  </a:schemeClr>
                </a:solidFill>
                <a:latin typeface="Arial" panose="020B0604020202020204" pitchFamily="34" charset="0"/>
                <a:cs typeface="Arial" panose="020B0604020202020204" pitchFamily="34" charset="0"/>
              </a:rPr>
              <a:t>Improves program impacts and outcomes</a:t>
            </a:r>
          </a:p>
          <a:p>
            <a:pPr lvl="1">
              <a:buClr>
                <a:schemeClr val="accent1"/>
              </a:buClr>
              <a:buFont typeface="Courier New" panose="02070309020205020404" pitchFamily="49" charset="0"/>
              <a:buChar char="o"/>
            </a:pPr>
            <a:r>
              <a:rPr lang="en-US" sz="2000" dirty="0">
                <a:solidFill>
                  <a:schemeClr val="tx1">
                    <a:lumMod val="75000"/>
                    <a:lumOff val="25000"/>
                  </a:schemeClr>
                </a:solidFill>
                <a:latin typeface="Arial" panose="020B0604020202020204" pitchFamily="34" charset="0"/>
                <a:cs typeface="Arial" panose="020B0604020202020204" pitchFamily="34" charset="0"/>
              </a:rPr>
              <a:t>Supports scalability, sustainability, and new investment</a:t>
            </a:r>
          </a:p>
          <a:p>
            <a:pPr lvl="1"/>
            <a:endParaRPr lang="en-US" sz="2000" b="0" dirty="0"/>
          </a:p>
        </p:txBody>
      </p:sp>
      <p:sp>
        <p:nvSpPr>
          <p:cNvPr id="6" name="Content Placeholder 5"/>
          <p:cNvSpPr>
            <a:spLocks noGrp="1"/>
          </p:cNvSpPr>
          <p:nvPr>
            <p:ph sz="half" idx="2"/>
          </p:nvPr>
        </p:nvSpPr>
        <p:spPr>
          <a:xfrm>
            <a:off x="4648200" y="1143002"/>
            <a:ext cx="4114800" cy="5059363"/>
          </a:xfrm>
        </p:spPr>
        <p:txBody>
          <a:bodyPr>
            <a:normAutofit fontScale="92500" lnSpcReduction="20000"/>
          </a:bodyPr>
          <a:lstStyle/>
          <a:p>
            <a:pPr>
              <a:buClr>
                <a:schemeClr val="accent1"/>
              </a:buClr>
            </a:pPr>
            <a:r>
              <a:rPr lang="en-US" sz="2400" b="1" dirty="0">
                <a:latin typeface="Arial" panose="020B0604020202020204" pitchFamily="34" charset="0"/>
                <a:cs typeface="Arial" panose="020B0604020202020204" pitchFamily="34" charset="0"/>
              </a:rPr>
              <a:t>To customer:</a:t>
            </a:r>
          </a:p>
          <a:p>
            <a:pPr lvl="1">
              <a:buClr>
                <a:schemeClr val="accent1"/>
              </a:buClr>
              <a:buFont typeface="Courier New" panose="02070309020205020404" pitchFamily="49" charset="0"/>
              <a:buChar char="o"/>
            </a:pPr>
            <a:r>
              <a:rPr lang="en-US" sz="2000" dirty="0">
                <a:solidFill>
                  <a:schemeClr val="tx1">
                    <a:lumMod val="75000"/>
                    <a:lumOff val="25000"/>
                  </a:schemeClr>
                </a:solidFill>
                <a:latin typeface="Arial" panose="020B0604020202020204" pitchFamily="34" charset="0"/>
                <a:cs typeface="Arial" panose="020B0604020202020204" pitchFamily="34" charset="0"/>
              </a:rPr>
              <a:t>Improves system accessibility, transparency, and ease of use</a:t>
            </a:r>
          </a:p>
          <a:p>
            <a:pPr lvl="1">
              <a:buClr>
                <a:schemeClr val="accent1"/>
              </a:buClr>
              <a:buFont typeface="Courier New" panose="02070309020205020404" pitchFamily="49" charset="0"/>
              <a:buChar char="o"/>
            </a:pPr>
            <a:r>
              <a:rPr lang="en-US" sz="2000" dirty="0">
                <a:solidFill>
                  <a:schemeClr val="tx1">
                    <a:lumMod val="75000"/>
                    <a:lumOff val="25000"/>
                  </a:schemeClr>
                </a:solidFill>
                <a:latin typeface="Arial" panose="020B0604020202020204" pitchFamily="34" charset="0"/>
                <a:cs typeface="Arial" panose="020B0604020202020204" pitchFamily="34" charset="0"/>
              </a:rPr>
              <a:t>Offers more creative/diverse service delivery options</a:t>
            </a:r>
          </a:p>
          <a:p>
            <a:pPr lvl="1">
              <a:buClr>
                <a:schemeClr val="accent1"/>
              </a:buClr>
              <a:buFont typeface="Courier New" panose="02070309020205020404" pitchFamily="49" charset="0"/>
              <a:buChar char="o"/>
            </a:pPr>
            <a:r>
              <a:rPr lang="en-US" sz="2000" dirty="0">
                <a:solidFill>
                  <a:schemeClr val="tx1">
                    <a:lumMod val="75000"/>
                    <a:lumOff val="25000"/>
                  </a:schemeClr>
                </a:solidFill>
                <a:latin typeface="Arial" panose="020B0604020202020204" pitchFamily="34" charset="0"/>
                <a:cs typeface="Arial" panose="020B0604020202020204" pitchFamily="34" charset="0"/>
              </a:rPr>
              <a:t>Brings additional staff expertise and assistance to customer needs</a:t>
            </a:r>
          </a:p>
          <a:p>
            <a:pPr lvl="1">
              <a:buClr>
                <a:schemeClr val="accent1"/>
              </a:buClr>
              <a:buFont typeface="Courier New" panose="02070309020205020404" pitchFamily="49" charset="0"/>
              <a:buChar char="o"/>
            </a:pPr>
            <a:r>
              <a:rPr lang="en-US" sz="2000" dirty="0">
                <a:solidFill>
                  <a:schemeClr val="tx1">
                    <a:lumMod val="75000"/>
                    <a:lumOff val="25000"/>
                  </a:schemeClr>
                </a:solidFill>
                <a:latin typeface="Arial" panose="020B0604020202020204" pitchFamily="34" charset="0"/>
                <a:cs typeface="Arial" panose="020B0604020202020204" pitchFamily="34" charset="0"/>
              </a:rPr>
              <a:t>Improves customer experience and value</a:t>
            </a:r>
          </a:p>
          <a:p>
            <a:pPr lvl="1">
              <a:buClr>
                <a:schemeClr val="accent1"/>
              </a:buClr>
              <a:buFont typeface="Courier New" panose="02070309020205020404" pitchFamily="49" charset="0"/>
              <a:buChar char="o"/>
            </a:pPr>
            <a:r>
              <a:rPr lang="en-US" sz="2000" dirty="0">
                <a:solidFill>
                  <a:schemeClr val="tx1">
                    <a:lumMod val="75000"/>
                    <a:lumOff val="25000"/>
                  </a:schemeClr>
                </a:solidFill>
                <a:latin typeface="Arial" panose="020B0604020202020204" pitchFamily="34" charset="0"/>
                <a:cs typeface="Arial" panose="020B0604020202020204" pitchFamily="34" charset="0"/>
              </a:rPr>
              <a:t>Improves customer outcomes/results</a:t>
            </a:r>
          </a:p>
        </p:txBody>
      </p:sp>
    </p:spTree>
    <p:extLst>
      <p:ext uri="{BB962C8B-B14F-4D97-AF65-F5344CB8AC3E}">
        <p14:creationId xmlns:p14="http://schemas.microsoft.com/office/powerpoint/2010/main" val="2071311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Webinar Objectives</a:t>
            </a:r>
          </a:p>
        </p:txBody>
      </p:sp>
      <p:sp>
        <p:nvSpPr>
          <p:cNvPr id="3" name="Content Placeholder 2"/>
          <p:cNvSpPr>
            <a:spLocks noGrp="1"/>
          </p:cNvSpPr>
          <p:nvPr>
            <p:ph idx="1"/>
          </p:nvPr>
        </p:nvSpPr>
        <p:spPr/>
        <p:txBody>
          <a:bodyPr rtlCol="0">
            <a:normAutofit fontScale="92500" lnSpcReduction="10000"/>
          </a:bodyPr>
          <a:lstStyle/>
          <a:p>
            <a:pPr lvl="1" eaLnBrk="1" fontAlgn="auto" hangingPunct="1">
              <a:lnSpc>
                <a:spcPct val="100000"/>
              </a:lnSpc>
              <a:spcBef>
                <a:spcPts val="0"/>
              </a:spcBef>
              <a:spcAft>
                <a:spcPts val="6600"/>
              </a:spcAft>
              <a:defRPr/>
            </a:pPr>
            <a:endParaRPr lang="en-US" dirty="0">
              <a:ea typeface="+mn-ea"/>
            </a:endParaRPr>
          </a:p>
          <a:p>
            <a:pPr marL="0" indent="0" algn="ctr">
              <a:buNone/>
            </a:pPr>
            <a:r>
              <a:rPr lang="en-US" dirty="0"/>
              <a:t>Asset mapping is an important strategy for supporting regional collaboration, aligning organizations to maximize use of resources and understanding regional assets. </a:t>
            </a:r>
          </a:p>
          <a:p>
            <a:pPr marL="0" indent="0" algn="ctr">
              <a:buNone/>
            </a:pPr>
            <a:r>
              <a:rPr lang="en-US" dirty="0"/>
              <a:t>Webinar access: </a:t>
            </a:r>
            <a:r>
              <a:rPr lang="en-US" u="sng" dirty="0">
                <a:hlinkClick r:id="rId3"/>
              </a:rPr>
              <a:t>https://www.workforce3one.org/view/5001508447842098974/info</a:t>
            </a:r>
            <a:endParaRPr lang="en-US" dirty="0"/>
          </a:p>
          <a:p>
            <a:pPr lvl="1" eaLnBrk="1" fontAlgn="auto" hangingPunct="1">
              <a:lnSpc>
                <a:spcPct val="100000"/>
              </a:lnSpc>
              <a:spcBef>
                <a:spcPts val="0"/>
              </a:spcBef>
              <a:spcAft>
                <a:spcPts val="6600"/>
              </a:spcAft>
              <a:defRPr/>
            </a:pPr>
            <a:endParaRPr lang="en-US" dirty="0">
              <a:ea typeface="+mn-ea"/>
            </a:endParaRPr>
          </a:p>
          <a:p>
            <a:pPr lvl="1" eaLnBrk="1" fontAlgn="auto" hangingPunct="1">
              <a:lnSpc>
                <a:spcPct val="100000"/>
              </a:lnSpc>
              <a:spcBef>
                <a:spcPts val="0"/>
              </a:spcBef>
              <a:spcAft>
                <a:spcPts val="6600"/>
              </a:spcAft>
              <a:defRPr/>
            </a:pPr>
            <a:endParaRPr lang="en-US" dirty="0">
              <a:ea typeface="+mn-ea"/>
            </a:endParaRPr>
          </a:p>
        </p:txBody>
      </p:sp>
      <p:sp>
        <p:nvSpPr>
          <p:cNvPr id="4" name="Rectangle 3"/>
          <p:cNvSpPr/>
          <p:nvPr/>
        </p:nvSpPr>
        <p:spPr>
          <a:xfrm>
            <a:off x="609600" y="1447800"/>
            <a:ext cx="7696200" cy="1077218"/>
          </a:xfrm>
          <a:prstGeom prst="rect">
            <a:avLst/>
          </a:prstGeom>
        </p:spPr>
        <p:txBody>
          <a:bodyPr wrap="square">
            <a:spAutoFit/>
          </a:bodyPr>
          <a:lstStyle/>
          <a:p>
            <a:pPr algn="ctr"/>
            <a:r>
              <a:rPr lang="en-US" sz="3200" b="1" dirty="0"/>
              <a:t>Asset Mapping </a:t>
            </a:r>
          </a:p>
          <a:p>
            <a:pPr algn="ctr"/>
            <a:r>
              <a:rPr lang="en-US" sz="3200" b="1" dirty="0"/>
              <a:t>Techniques and Strategies</a:t>
            </a:r>
            <a:endParaRPr lang="en-US" sz="3200" dirty="0"/>
          </a:p>
        </p:txBody>
      </p:sp>
    </p:spTree>
    <p:extLst>
      <p:ext uri="{BB962C8B-B14F-4D97-AF65-F5344CB8AC3E}">
        <p14:creationId xmlns:p14="http://schemas.microsoft.com/office/powerpoint/2010/main" val="3737471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022388"/>
          </a:xfrm>
        </p:spPr>
        <p:txBody>
          <a:bodyPr>
            <a:noAutofit/>
          </a:bodyPr>
          <a:lstStyle/>
          <a:p>
            <a:pPr>
              <a:lnSpc>
                <a:spcPct val="90000"/>
              </a:lnSpc>
            </a:pPr>
            <a:r>
              <a:rPr lang="en-US" sz="3400" dirty="0"/>
              <a:t>WIOA: Opportunities for Resource Alignment and Braiding</a:t>
            </a:r>
          </a:p>
        </p:txBody>
      </p:sp>
      <p:sp>
        <p:nvSpPr>
          <p:cNvPr id="3" name="Content Placeholder 2"/>
          <p:cNvSpPr>
            <a:spLocks noGrp="1"/>
          </p:cNvSpPr>
          <p:nvPr>
            <p:ph idx="1"/>
          </p:nvPr>
        </p:nvSpPr>
        <p:spPr>
          <a:xfrm>
            <a:off x="-21021" y="1447800"/>
            <a:ext cx="9144000" cy="5715000"/>
          </a:xfrm>
        </p:spPr>
        <p:txBody>
          <a:bodyPr/>
          <a:lstStyle/>
          <a:p>
            <a:pPr>
              <a:buClr>
                <a:schemeClr val="accent1"/>
              </a:buClr>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Multi-program, unified state strategic planning</a:t>
            </a:r>
          </a:p>
          <a:p>
            <a:pPr>
              <a:buClr>
                <a:schemeClr val="accent1"/>
              </a:buClr>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Increased emphasis on Board role in aligning and coordinating workforce programs</a:t>
            </a:r>
          </a:p>
          <a:p>
            <a:pPr>
              <a:buClr>
                <a:schemeClr val="accent1"/>
              </a:buClr>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Collaborative planning and service strategies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on a regional level</a:t>
            </a:r>
          </a:p>
          <a:p>
            <a:pPr>
              <a:buClr>
                <a:schemeClr val="accent1"/>
              </a:buClr>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Enhanced flexibility in funding and service design</a:t>
            </a:r>
          </a:p>
          <a:p>
            <a:pPr>
              <a:buClr>
                <a:schemeClr val="accent1"/>
              </a:buClr>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Integrated intake, assessment, and service delivery</a:t>
            </a:r>
          </a:p>
          <a:p>
            <a:pPr>
              <a:buClr>
                <a:schemeClr val="accent1"/>
              </a:buClr>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Elimination of “sequence of service”</a:t>
            </a:r>
          </a:p>
          <a:p>
            <a:pPr>
              <a:buClr>
                <a:schemeClr val="accent1"/>
              </a:buClr>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Partner co-location and dedicated funding from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Career Center partners for shared costs</a:t>
            </a:r>
          </a:p>
          <a:p>
            <a:pPr>
              <a:buClr>
                <a:schemeClr val="accent1"/>
              </a:buClr>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Support for “pay for performance”</a:t>
            </a:r>
          </a:p>
          <a:p>
            <a:pPr>
              <a:buClr>
                <a:schemeClr val="accent1"/>
              </a:buClr>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Aligned performance indicators across expanded “core” programs</a:t>
            </a:r>
          </a:p>
        </p:txBody>
      </p:sp>
      <p:pic>
        <p:nvPicPr>
          <p:cNvPr id="5" name="Picture 2" descr="C:\Users\PKosowsky\AppData\Local\Microsoft\Windows\Temporary Internet Files\Content.IE5\MCOFMY5D\MP900442417[1].jpg"/>
          <p:cNvPicPr>
            <a:picLocks noChangeAspect="1" noChangeArrowheads="1"/>
          </p:cNvPicPr>
          <p:nvPr/>
        </p:nvPicPr>
        <p:blipFill rotWithShape="1">
          <a:blip r:embed="rId3" cstate="print">
            <a:clrChange>
              <a:clrFrom>
                <a:srgbClr val="FFFFFF"/>
              </a:clrFrom>
              <a:clrTo>
                <a:srgbClr val="FFFFFF">
                  <a:alpha val="0"/>
                </a:srgbClr>
              </a:clrTo>
            </a:clrChange>
          </a:blip>
          <a:srcRect r="24175"/>
          <a:stretch/>
        </p:blipFill>
        <p:spPr bwMode="auto">
          <a:xfrm>
            <a:off x="6705600" y="1548583"/>
            <a:ext cx="2438400" cy="4852219"/>
          </a:xfrm>
          <a:prstGeom prst="rect">
            <a:avLst/>
          </a:prstGeom>
          <a:noFill/>
        </p:spPr>
      </p:pic>
    </p:spTree>
    <p:extLst>
      <p:ext uri="{BB962C8B-B14F-4D97-AF65-F5344CB8AC3E}">
        <p14:creationId xmlns:p14="http://schemas.microsoft.com/office/powerpoint/2010/main" val="3676847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 framework for resource alignment and braiding</a:t>
            </a:r>
          </a:p>
        </p:txBody>
      </p:sp>
    </p:spTree>
    <p:extLst>
      <p:ext uri="{BB962C8B-B14F-4D97-AF65-F5344CB8AC3E}">
        <p14:creationId xmlns:p14="http://schemas.microsoft.com/office/powerpoint/2010/main" val="1849017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nvPr>
        </p:nvGraphicFramePr>
        <p:xfrm>
          <a:off x="-354458" y="228600"/>
          <a:ext cx="9422259"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2933701" y="2032002"/>
            <a:ext cx="3110498" cy="2905993"/>
            <a:chOff x="3374114" y="2262355"/>
            <a:chExt cx="2469123" cy="2306787"/>
          </a:xfrm>
          <a:solidFill>
            <a:schemeClr val="accent1"/>
          </a:solidFill>
        </p:grpSpPr>
        <p:sp>
          <p:nvSpPr>
            <p:cNvPr id="10" name="Oval 9"/>
            <p:cNvSpPr/>
            <p:nvPr/>
          </p:nvSpPr>
          <p:spPr>
            <a:xfrm>
              <a:off x="3374114" y="2262355"/>
              <a:ext cx="2469123" cy="2306787"/>
            </a:xfrm>
            <a:prstGeom prst="ellipse">
              <a:avLst/>
            </a:prstGeom>
            <a:grp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sp>
        <p:sp>
          <p:nvSpPr>
            <p:cNvPr id="11" name="Oval 4"/>
            <p:cNvSpPr/>
            <p:nvPr/>
          </p:nvSpPr>
          <p:spPr>
            <a:xfrm>
              <a:off x="3685303" y="2539687"/>
              <a:ext cx="1745933" cy="163114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a:t> </a:t>
              </a:r>
              <a:r>
                <a:rPr lang="en-US" sz="4000" b="1" kern="1200" dirty="0"/>
                <a:t>The Approach</a:t>
              </a:r>
            </a:p>
          </p:txBody>
        </p:sp>
      </p:grpSp>
    </p:spTree>
    <p:extLst>
      <p:ext uri="{BB962C8B-B14F-4D97-AF65-F5344CB8AC3E}">
        <p14:creationId xmlns:p14="http://schemas.microsoft.com/office/powerpoint/2010/main" val="35849022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267202"/>
            <a:ext cx="7772400" cy="1362075"/>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Using resource braiding strategies to support customer service delivery</a:t>
            </a:r>
          </a:p>
        </p:txBody>
      </p:sp>
    </p:spTree>
    <p:extLst>
      <p:ext uri="{BB962C8B-B14F-4D97-AF65-F5344CB8AC3E}">
        <p14:creationId xmlns:p14="http://schemas.microsoft.com/office/powerpoint/2010/main" val="34901039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nvPr>
        </p:nvGraphicFramePr>
        <p:xfrm>
          <a:off x="-49658" y="457200"/>
          <a:ext cx="9041259"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2946401" y="1981202"/>
            <a:ext cx="3110497" cy="2905993"/>
            <a:chOff x="3323708" y="2201867"/>
            <a:chExt cx="2469123" cy="2306787"/>
          </a:xfrm>
        </p:grpSpPr>
        <p:sp>
          <p:nvSpPr>
            <p:cNvPr id="10" name="Oval 9"/>
            <p:cNvSpPr/>
            <p:nvPr/>
          </p:nvSpPr>
          <p:spPr>
            <a:xfrm>
              <a:off x="3323708" y="2201867"/>
              <a:ext cx="2469123" cy="2306787"/>
            </a:xfrm>
            <a:prstGeom prst="ellipse">
              <a:avLst/>
            </a:prstGeom>
            <a:solidFill>
              <a:schemeClr val="accent1"/>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sp>
        <p:sp>
          <p:nvSpPr>
            <p:cNvPr id="11" name="Oval 4"/>
            <p:cNvSpPr/>
            <p:nvPr/>
          </p:nvSpPr>
          <p:spPr>
            <a:xfrm>
              <a:off x="3685303" y="2539687"/>
              <a:ext cx="1745933" cy="163114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a:t> </a:t>
              </a:r>
              <a:r>
                <a:rPr lang="en-US" sz="4000" b="1" kern="1200" dirty="0"/>
                <a:t>The Approach</a:t>
              </a:r>
            </a:p>
          </p:txBody>
        </p:sp>
      </p:grpSp>
    </p:spTree>
    <p:extLst>
      <p:ext uri="{BB962C8B-B14F-4D97-AF65-F5344CB8AC3E}">
        <p14:creationId xmlns:p14="http://schemas.microsoft.com/office/powerpoint/2010/main" val="32659021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Align to the Vision</a:t>
            </a:r>
          </a:p>
        </p:txBody>
      </p:sp>
      <p:sp>
        <p:nvSpPr>
          <p:cNvPr id="3" name="Content Placeholder 2"/>
          <p:cNvSpPr>
            <a:spLocks noGrp="1"/>
          </p:cNvSpPr>
          <p:nvPr>
            <p:ph idx="1"/>
          </p:nvPr>
        </p:nvSpPr>
        <p:spPr>
          <a:xfrm>
            <a:off x="228600" y="1465602"/>
            <a:ext cx="8305800" cy="4401798"/>
          </a:xfrm>
        </p:spPr>
        <p:txBody>
          <a:bodyPr>
            <a:normAutofit fontScale="92500" lnSpcReduction="20000"/>
          </a:bodyPr>
          <a:lstStyle/>
          <a:p>
            <a:pPr>
              <a:lnSpc>
                <a:spcPct val="100000"/>
              </a:lnSpc>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Policy level:</a:t>
            </a:r>
          </a:p>
          <a:p>
            <a:pPr lvl="1">
              <a:lnSpc>
                <a:spcPct val="100000"/>
              </a:lnSpc>
              <a:spcBef>
                <a:spcPts val="600"/>
              </a:spcBef>
              <a:buClr>
                <a:schemeClr val="accent1"/>
              </a:buClr>
              <a:buFont typeface="Courier New" panose="02070309020205020404" pitchFamily="49" charset="0"/>
              <a:buChar char="o"/>
            </a:pPr>
            <a:r>
              <a:rPr lang="en-US" dirty="0">
                <a:latin typeface="Arial" panose="020B0604020202020204" pitchFamily="34" charset="0"/>
                <a:cs typeface="Arial" panose="020B0604020202020204" pitchFamily="34" charset="0"/>
              </a:rPr>
              <a:t>At the agency/organizational level, craft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or refine a clear vision for collaboration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and service improvement that reflects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agreement among partners on shared goals and strategies for individual and employer customers</a:t>
            </a:r>
          </a:p>
          <a:p>
            <a:pPr>
              <a:lnSpc>
                <a:spcPct val="100000"/>
              </a:lnSpc>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Service delivery level:</a:t>
            </a:r>
          </a:p>
          <a:p>
            <a:pPr lvl="1">
              <a:lnSpc>
                <a:spcPct val="100000"/>
              </a:lnSpc>
              <a:spcBef>
                <a:spcPts val="600"/>
              </a:spcBef>
              <a:buClr>
                <a:schemeClr val="accent1"/>
              </a:buClr>
              <a:buFont typeface="Courier New" panose="02070309020205020404" pitchFamily="49" charset="0"/>
              <a:buChar char="o"/>
            </a:pPr>
            <a:r>
              <a:rPr lang="en-US" dirty="0">
                <a:latin typeface="Arial" panose="020B0604020202020204" pitchFamily="34" charset="0"/>
                <a:cs typeface="Arial" panose="020B0604020202020204" pitchFamily="34" charset="0"/>
              </a:rPr>
              <a:t>At the front-line level (e.g., Career Center), craft or refine an operational vision that sets expectations for shared service planning and delivery and integrated resource use</a:t>
            </a:r>
          </a:p>
        </p:txBody>
      </p:sp>
      <p:pic>
        <p:nvPicPr>
          <p:cNvPr id="5" name="Picture 5" descr="C:\Users\PKosowsky\AppData\Local\Microsoft\Windows\Temporary Internet Files\Content.IE5\I1LN8N23\MP910216359[1].png"/>
          <p:cNvPicPr>
            <a:picLocks noChangeAspect="1" noChangeArrowheads="1"/>
          </p:cNvPicPr>
          <p:nvPr/>
        </p:nvPicPr>
        <p:blipFill>
          <a:blip r:embed="rId3" cstate="print"/>
          <a:srcRect/>
          <a:stretch>
            <a:fillRect/>
          </a:stretch>
        </p:blipFill>
        <p:spPr bwMode="auto">
          <a:xfrm>
            <a:off x="6869840" y="914400"/>
            <a:ext cx="2274159" cy="1981200"/>
          </a:xfrm>
          <a:prstGeom prst="rect">
            <a:avLst/>
          </a:prstGeom>
          <a:noFill/>
        </p:spPr>
      </p:pic>
    </p:spTree>
    <p:extLst>
      <p:ext uri="{BB962C8B-B14F-4D97-AF65-F5344CB8AC3E}">
        <p14:creationId xmlns:p14="http://schemas.microsoft.com/office/powerpoint/2010/main" val="2942203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Develop Partnerships </a:t>
            </a:r>
          </a:p>
        </p:txBody>
      </p:sp>
      <p:sp>
        <p:nvSpPr>
          <p:cNvPr id="3" name="Content Placeholder 2"/>
          <p:cNvSpPr>
            <a:spLocks noGrp="1"/>
          </p:cNvSpPr>
          <p:nvPr>
            <p:ph idx="1"/>
          </p:nvPr>
        </p:nvSpPr>
        <p:spPr>
          <a:xfrm>
            <a:off x="152400" y="1447800"/>
            <a:ext cx="8839200" cy="4678363"/>
          </a:xfrm>
        </p:spPr>
        <p:txBody>
          <a:bodyPr>
            <a:normAutofit fontScale="92500" lnSpcReduction="20000"/>
          </a:bodyPr>
          <a:lstStyle/>
          <a:p>
            <a:pPr>
              <a:lnSpc>
                <a:spcPct val="100000"/>
              </a:lnSpc>
              <a:spcBef>
                <a:spcPts val="600"/>
              </a:spcBef>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Policy level:</a:t>
            </a:r>
          </a:p>
          <a:p>
            <a:pPr lvl="1">
              <a:lnSpc>
                <a:spcPct val="100000"/>
              </a:lnSpc>
              <a:spcBef>
                <a:spcPts val="600"/>
              </a:spcBef>
              <a:buClr>
                <a:schemeClr val="accent1"/>
              </a:buClr>
              <a:buFont typeface="Courier New" panose="02070309020205020404" pitchFamily="49" charset="0"/>
              <a:buChar char="o"/>
            </a:pPr>
            <a:r>
              <a:rPr lang="en-US" sz="2000" dirty="0">
                <a:latin typeface="Arial" panose="020B0604020202020204" pitchFamily="34" charset="0"/>
                <a:cs typeface="Arial" panose="020B0604020202020204" pitchFamily="34" charset="0"/>
              </a:rPr>
              <a:t>Develop, formalize, and sustain interagency partnerships among organizations that fund and oversee services for job seeker and employer customers</a:t>
            </a:r>
          </a:p>
          <a:p>
            <a:pPr>
              <a:lnSpc>
                <a:spcPct val="100000"/>
              </a:lnSpc>
              <a:spcBef>
                <a:spcPts val="600"/>
              </a:spcBef>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Service delivery level:</a:t>
            </a:r>
          </a:p>
          <a:p>
            <a:pPr lvl="1">
              <a:lnSpc>
                <a:spcPct val="100000"/>
              </a:lnSpc>
              <a:spcBef>
                <a:spcPts val="600"/>
              </a:spcBef>
              <a:buClr>
                <a:schemeClr val="accent1"/>
              </a:buClr>
              <a:buFont typeface="Courier New" panose="02070309020205020404" pitchFamily="49" charset="0"/>
              <a:buChar char="o"/>
            </a:pPr>
            <a:r>
              <a:rPr lang="en-US" sz="2000" dirty="0">
                <a:latin typeface="Arial" panose="020B0604020202020204" pitchFamily="34" charset="0"/>
                <a:cs typeface="Arial" panose="020B0604020202020204" pitchFamily="34" charset="0"/>
              </a:rPr>
              <a:t>At the local/regional level, engage all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service providers in ongoing partnership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efforts to build and coordinate support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for comprehensive service delivery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and resource integration</a:t>
            </a:r>
          </a:p>
          <a:p>
            <a:pPr>
              <a:lnSpc>
                <a:spcPct val="100000"/>
              </a:lnSpc>
              <a:spcBef>
                <a:spcPts val="600"/>
              </a:spcBef>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At both levels:</a:t>
            </a:r>
          </a:p>
          <a:p>
            <a:pPr lvl="1">
              <a:lnSpc>
                <a:spcPct val="100000"/>
              </a:lnSpc>
              <a:spcBef>
                <a:spcPts val="600"/>
              </a:spcBef>
              <a:buClr>
                <a:schemeClr val="accent1"/>
              </a:buClr>
              <a:buFont typeface="Courier New" panose="02070309020205020404" pitchFamily="49" charset="0"/>
              <a:buChar char="o"/>
            </a:pPr>
            <a:r>
              <a:rPr lang="en-US" sz="2000" dirty="0">
                <a:latin typeface="Arial" panose="020B0604020202020204" pitchFamily="34" charset="0"/>
                <a:cs typeface="Arial" panose="020B0604020202020204" pitchFamily="34" charset="0"/>
              </a:rPr>
              <a:t>High-performing partner relationships should drive system and service delivery design</a:t>
            </a:r>
          </a:p>
        </p:txBody>
      </p:sp>
      <p:pic>
        <p:nvPicPr>
          <p:cNvPr id="5" name="Picture 4" descr="iStock_000007121444Medium.jpg"/>
          <p:cNvPicPr>
            <a:picLocks noChangeAspect="1"/>
          </p:cNvPicPr>
          <p:nvPr/>
        </p:nvPicPr>
        <p:blipFill>
          <a:blip r:embed="rId3" cstate="print">
            <a:clrChange>
              <a:clrFrom>
                <a:srgbClr val="FFFFFF"/>
              </a:clrFrom>
              <a:clrTo>
                <a:srgbClr val="FFFFFF">
                  <a:alpha val="0"/>
                </a:srgbClr>
              </a:clrTo>
            </a:clrChange>
          </a:blip>
          <a:stretch>
            <a:fillRect/>
          </a:stretch>
        </p:blipFill>
        <p:spPr>
          <a:xfrm>
            <a:off x="5562600" y="2470945"/>
            <a:ext cx="3352800" cy="3015455"/>
          </a:xfrm>
          <a:prstGeom prst="rect">
            <a:avLst/>
          </a:prstGeom>
        </p:spPr>
      </p:pic>
    </p:spTree>
    <p:extLst>
      <p:ext uri="{BB962C8B-B14F-4D97-AF65-F5344CB8AC3E}">
        <p14:creationId xmlns:p14="http://schemas.microsoft.com/office/powerpoint/2010/main" val="30453115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Map Assets</a:t>
            </a:r>
          </a:p>
        </p:txBody>
      </p:sp>
      <p:sp>
        <p:nvSpPr>
          <p:cNvPr id="3" name="Content Placeholder 2"/>
          <p:cNvSpPr>
            <a:spLocks noGrp="1"/>
          </p:cNvSpPr>
          <p:nvPr>
            <p:ph idx="1"/>
          </p:nvPr>
        </p:nvSpPr>
        <p:spPr>
          <a:xfrm>
            <a:off x="1295400" y="1471147"/>
            <a:ext cx="7620000" cy="4929655"/>
          </a:xfrm>
        </p:spPr>
        <p:txBody>
          <a:bodyPr>
            <a:normAutofit fontScale="92500" lnSpcReduction="10000"/>
          </a:bodyPr>
          <a:lstStyle/>
          <a:p>
            <a:pPr>
              <a:lnSpc>
                <a:spcPct val="100000"/>
              </a:lnSpc>
              <a:spcBef>
                <a:spcPts val="600"/>
              </a:spcBef>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Policy level:</a:t>
            </a:r>
          </a:p>
          <a:p>
            <a:pPr lvl="1">
              <a:lnSpc>
                <a:spcPct val="100000"/>
              </a:lnSpc>
              <a:spcBef>
                <a:spcPts val="600"/>
              </a:spcBef>
              <a:buClr>
                <a:schemeClr val="accent1"/>
              </a:buClr>
              <a:buFont typeface="Courier New" panose="02070309020205020404" pitchFamily="49" charset="0"/>
              <a:buChar char="o"/>
            </a:pPr>
            <a:r>
              <a:rPr lang="en-US" sz="2000" dirty="0">
                <a:latin typeface="Arial" panose="020B0604020202020204" pitchFamily="34" charset="0"/>
                <a:cs typeface="Arial" panose="020B0604020202020204" pitchFamily="34" charset="0"/>
              </a:rPr>
              <a:t>Identify the range of federal, state, and local program resources available for braiding</a:t>
            </a:r>
          </a:p>
          <a:p>
            <a:pPr lvl="1">
              <a:lnSpc>
                <a:spcPct val="100000"/>
              </a:lnSpc>
              <a:spcBef>
                <a:spcPts val="600"/>
              </a:spcBef>
              <a:buClr>
                <a:schemeClr val="accent1"/>
              </a:buClr>
              <a:buFont typeface="Courier New" panose="02070309020205020404" pitchFamily="49" charset="0"/>
              <a:buChar char="o"/>
            </a:pPr>
            <a:r>
              <a:rPr lang="en-US" sz="2000" dirty="0">
                <a:latin typeface="Arial" panose="020B0604020202020204" pitchFamily="34" charset="0"/>
                <a:cs typeface="Arial" panose="020B0604020202020204" pitchFamily="34" charset="0"/>
              </a:rPr>
              <a:t>Identify gaps/need areas</a:t>
            </a:r>
          </a:p>
          <a:p>
            <a:pPr lvl="1">
              <a:lnSpc>
                <a:spcPct val="100000"/>
              </a:lnSpc>
              <a:spcBef>
                <a:spcPts val="600"/>
              </a:spcBef>
              <a:buClr>
                <a:schemeClr val="accent1"/>
              </a:buClr>
              <a:buFont typeface="Courier New" panose="02070309020205020404" pitchFamily="49" charset="0"/>
              <a:buChar char="o"/>
            </a:pPr>
            <a:r>
              <a:rPr lang="en-US" sz="2000" dirty="0">
                <a:latin typeface="Arial" panose="020B0604020202020204" pitchFamily="34" charset="0"/>
                <a:cs typeface="Arial" panose="020B0604020202020204" pitchFamily="34" charset="0"/>
              </a:rPr>
              <a:t>Share guidance on the strategies, activities, and services for which various resource streams may be utilized</a:t>
            </a:r>
          </a:p>
          <a:p>
            <a:pPr>
              <a:lnSpc>
                <a:spcPct val="100000"/>
              </a:lnSpc>
              <a:spcBef>
                <a:spcPts val="600"/>
              </a:spcBef>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Service delivery level:</a:t>
            </a:r>
          </a:p>
          <a:p>
            <a:pPr lvl="1">
              <a:lnSpc>
                <a:spcPct val="100000"/>
              </a:lnSpc>
              <a:spcBef>
                <a:spcPts val="600"/>
              </a:spcBef>
              <a:buClr>
                <a:schemeClr val="accent1"/>
              </a:buClr>
              <a:buFont typeface="Courier New" panose="02070309020205020404" pitchFamily="49" charset="0"/>
              <a:buChar char="o"/>
            </a:pPr>
            <a:r>
              <a:rPr lang="en-US" sz="2000" dirty="0">
                <a:latin typeface="Arial" panose="020B0604020202020204" pitchFamily="34" charset="0"/>
                <a:cs typeface="Arial" panose="020B0604020202020204" pitchFamily="34" charset="0"/>
              </a:rPr>
              <a:t>Map the full range of assets (funding and other resources) that can be aligned and braided for local/regional strategies and services</a:t>
            </a:r>
          </a:p>
          <a:p>
            <a:pPr lvl="2">
              <a:lnSpc>
                <a:spcPct val="100000"/>
              </a:lnSpc>
            </a:pPr>
            <a:r>
              <a:rPr lang="en-US" sz="1600" dirty="0">
                <a:latin typeface="Arial" panose="020B0604020202020204" pitchFamily="34" charset="0"/>
                <a:cs typeface="Arial" panose="020B0604020202020204" pitchFamily="34" charset="0"/>
              </a:rPr>
              <a:t>By customer group and service/activity type</a:t>
            </a:r>
          </a:p>
          <a:p>
            <a:pPr lvl="1">
              <a:lnSpc>
                <a:spcPct val="100000"/>
              </a:lnSpc>
              <a:spcBef>
                <a:spcPts val="600"/>
              </a:spcBef>
              <a:buClr>
                <a:schemeClr val="accent1"/>
              </a:buClr>
              <a:buFont typeface="Courier New" panose="02070309020205020404" pitchFamily="49" charset="0"/>
              <a:buChar char="o"/>
            </a:pPr>
            <a:r>
              <a:rPr lang="en-US" sz="2000" dirty="0">
                <a:latin typeface="Arial" panose="020B0604020202020204" pitchFamily="34" charset="0"/>
                <a:cs typeface="Arial" panose="020B0604020202020204" pitchFamily="34" charset="0"/>
              </a:rPr>
              <a:t>Identify gaps/need areas</a:t>
            </a:r>
          </a:p>
        </p:txBody>
      </p:sp>
      <p:grpSp>
        <p:nvGrpSpPr>
          <p:cNvPr id="5" name="Group 4"/>
          <p:cNvGrpSpPr/>
          <p:nvPr/>
        </p:nvGrpSpPr>
        <p:grpSpPr>
          <a:xfrm>
            <a:off x="304801" y="1648212"/>
            <a:ext cx="767342" cy="1550070"/>
            <a:chOff x="1268605" y="1750482"/>
            <a:chExt cx="767342" cy="1550070"/>
          </a:xfrm>
        </p:grpSpPr>
        <p:grpSp>
          <p:nvGrpSpPr>
            <p:cNvPr id="6" name="Group 5"/>
            <p:cNvGrpSpPr/>
            <p:nvPr/>
          </p:nvGrpSpPr>
          <p:grpSpPr>
            <a:xfrm>
              <a:off x="1268605" y="1750482"/>
              <a:ext cx="478496" cy="1526118"/>
              <a:chOff x="691956" y="1861740"/>
              <a:chExt cx="478496" cy="1526118"/>
            </a:xfrm>
          </p:grpSpPr>
          <p:sp>
            <p:nvSpPr>
              <p:cNvPr id="13" name="Chevron 12"/>
              <p:cNvSpPr/>
              <p:nvPr/>
            </p:nvSpPr>
            <p:spPr bwMode="auto">
              <a:xfrm>
                <a:off x="691957" y="1861740"/>
                <a:ext cx="478495" cy="760784"/>
              </a:xfrm>
              <a:prstGeom prst="chevron">
                <a:avLst/>
              </a:prstGeom>
              <a:solidFill>
                <a:srgbClr val="92D05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4" name="Chevron 13"/>
              <p:cNvSpPr/>
              <p:nvPr/>
            </p:nvSpPr>
            <p:spPr bwMode="auto">
              <a:xfrm>
                <a:off x="691956" y="2627074"/>
                <a:ext cx="478495" cy="760784"/>
              </a:xfrm>
              <a:prstGeom prst="chevron">
                <a:avLst/>
              </a:prstGeom>
              <a:solidFill>
                <a:srgbClr val="92D05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grpSp>
        <p:grpSp>
          <p:nvGrpSpPr>
            <p:cNvPr id="7" name="Group 6"/>
            <p:cNvGrpSpPr/>
            <p:nvPr/>
          </p:nvGrpSpPr>
          <p:grpSpPr>
            <a:xfrm>
              <a:off x="1382751" y="1778984"/>
              <a:ext cx="478495" cy="1521568"/>
              <a:chOff x="172922" y="2303833"/>
              <a:chExt cx="478495" cy="1521568"/>
            </a:xfrm>
          </p:grpSpPr>
          <p:sp>
            <p:nvSpPr>
              <p:cNvPr id="11" name="Chevron 10"/>
              <p:cNvSpPr/>
              <p:nvPr/>
            </p:nvSpPr>
            <p:spPr bwMode="auto">
              <a:xfrm rot="10800000">
                <a:off x="172922" y="2303833"/>
                <a:ext cx="478495" cy="760784"/>
              </a:xfrm>
              <a:prstGeom prst="chevron">
                <a:avLst/>
              </a:prstGeom>
              <a:solidFill>
                <a:srgbClr val="6991CA"/>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2" name="Chevron 11"/>
              <p:cNvSpPr/>
              <p:nvPr/>
            </p:nvSpPr>
            <p:spPr bwMode="auto">
              <a:xfrm rot="10800000">
                <a:off x="172922" y="3064617"/>
                <a:ext cx="478495" cy="760784"/>
              </a:xfrm>
              <a:prstGeom prst="chevron">
                <a:avLst/>
              </a:prstGeom>
              <a:solidFill>
                <a:srgbClr val="6991CA"/>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grpSp>
        <p:grpSp>
          <p:nvGrpSpPr>
            <p:cNvPr id="8" name="Group 7"/>
            <p:cNvGrpSpPr/>
            <p:nvPr/>
          </p:nvGrpSpPr>
          <p:grpSpPr>
            <a:xfrm>
              <a:off x="1546302" y="1759685"/>
              <a:ext cx="489645" cy="1516915"/>
              <a:chOff x="1513352" y="3348734"/>
              <a:chExt cx="489645" cy="1516915"/>
            </a:xfrm>
          </p:grpSpPr>
          <p:sp>
            <p:nvSpPr>
              <p:cNvPr id="9" name="Chevron 8"/>
              <p:cNvSpPr/>
              <p:nvPr/>
            </p:nvSpPr>
            <p:spPr bwMode="auto">
              <a:xfrm>
                <a:off x="1513352" y="3348734"/>
                <a:ext cx="478495" cy="760784"/>
              </a:xfrm>
              <a:prstGeom prst="chevron">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 name="Chevron 9"/>
              <p:cNvSpPr/>
              <p:nvPr/>
            </p:nvSpPr>
            <p:spPr bwMode="auto">
              <a:xfrm>
                <a:off x="1524502" y="4104865"/>
                <a:ext cx="478495" cy="760784"/>
              </a:xfrm>
              <a:prstGeom prst="chevron">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grpSp>
      </p:grpSp>
      <p:grpSp>
        <p:nvGrpSpPr>
          <p:cNvPr id="15" name="Group 14"/>
          <p:cNvGrpSpPr/>
          <p:nvPr/>
        </p:nvGrpSpPr>
        <p:grpSpPr>
          <a:xfrm>
            <a:off x="327103" y="3174330"/>
            <a:ext cx="767342" cy="1550070"/>
            <a:chOff x="1268605" y="1750482"/>
            <a:chExt cx="767342" cy="1550070"/>
          </a:xfrm>
        </p:grpSpPr>
        <p:grpSp>
          <p:nvGrpSpPr>
            <p:cNvPr id="16" name="Group 15"/>
            <p:cNvGrpSpPr/>
            <p:nvPr/>
          </p:nvGrpSpPr>
          <p:grpSpPr>
            <a:xfrm>
              <a:off x="1268605" y="1750482"/>
              <a:ext cx="478496" cy="1526118"/>
              <a:chOff x="691956" y="1861740"/>
              <a:chExt cx="478496" cy="1526118"/>
            </a:xfrm>
          </p:grpSpPr>
          <p:sp>
            <p:nvSpPr>
              <p:cNvPr id="23" name="Chevron 22"/>
              <p:cNvSpPr/>
              <p:nvPr/>
            </p:nvSpPr>
            <p:spPr bwMode="auto">
              <a:xfrm>
                <a:off x="691957" y="1861740"/>
                <a:ext cx="478495" cy="760784"/>
              </a:xfrm>
              <a:prstGeom prst="chevron">
                <a:avLst/>
              </a:prstGeom>
              <a:solidFill>
                <a:srgbClr val="92D05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4" name="Chevron 23"/>
              <p:cNvSpPr/>
              <p:nvPr/>
            </p:nvSpPr>
            <p:spPr bwMode="auto">
              <a:xfrm>
                <a:off x="691956" y="2627074"/>
                <a:ext cx="478495" cy="760784"/>
              </a:xfrm>
              <a:prstGeom prst="chevron">
                <a:avLst/>
              </a:prstGeom>
              <a:solidFill>
                <a:srgbClr val="92D05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grpSp>
        <p:grpSp>
          <p:nvGrpSpPr>
            <p:cNvPr id="17" name="Group 16"/>
            <p:cNvGrpSpPr/>
            <p:nvPr/>
          </p:nvGrpSpPr>
          <p:grpSpPr>
            <a:xfrm>
              <a:off x="1382751" y="1778984"/>
              <a:ext cx="478495" cy="1521568"/>
              <a:chOff x="172922" y="2303833"/>
              <a:chExt cx="478495" cy="1521568"/>
            </a:xfrm>
          </p:grpSpPr>
          <p:sp>
            <p:nvSpPr>
              <p:cNvPr id="21" name="Chevron 20"/>
              <p:cNvSpPr/>
              <p:nvPr/>
            </p:nvSpPr>
            <p:spPr bwMode="auto">
              <a:xfrm rot="10800000">
                <a:off x="172922" y="2303833"/>
                <a:ext cx="478495" cy="760784"/>
              </a:xfrm>
              <a:prstGeom prst="chevron">
                <a:avLst/>
              </a:prstGeom>
              <a:solidFill>
                <a:srgbClr val="6991CA"/>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2" name="Chevron 21"/>
              <p:cNvSpPr/>
              <p:nvPr/>
            </p:nvSpPr>
            <p:spPr bwMode="auto">
              <a:xfrm rot="10800000">
                <a:off x="172922" y="3064617"/>
                <a:ext cx="478495" cy="760784"/>
              </a:xfrm>
              <a:prstGeom prst="chevron">
                <a:avLst/>
              </a:prstGeom>
              <a:solidFill>
                <a:srgbClr val="6991CA"/>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grpSp>
        <p:grpSp>
          <p:nvGrpSpPr>
            <p:cNvPr id="18" name="Group 17"/>
            <p:cNvGrpSpPr/>
            <p:nvPr/>
          </p:nvGrpSpPr>
          <p:grpSpPr>
            <a:xfrm>
              <a:off x="1546302" y="1759685"/>
              <a:ext cx="489645" cy="1516915"/>
              <a:chOff x="1513352" y="3348734"/>
              <a:chExt cx="489645" cy="1516915"/>
            </a:xfrm>
          </p:grpSpPr>
          <p:sp>
            <p:nvSpPr>
              <p:cNvPr id="19" name="Chevron 18"/>
              <p:cNvSpPr/>
              <p:nvPr/>
            </p:nvSpPr>
            <p:spPr bwMode="auto">
              <a:xfrm>
                <a:off x="1513352" y="3348734"/>
                <a:ext cx="478495" cy="760784"/>
              </a:xfrm>
              <a:prstGeom prst="chevron">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0" name="Chevron 19"/>
              <p:cNvSpPr/>
              <p:nvPr/>
            </p:nvSpPr>
            <p:spPr bwMode="auto">
              <a:xfrm>
                <a:off x="1524502" y="4104865"/>
                <a:ext cx="478495" cy="760784"/>
              </a:xfrm>
              <a:prstGeom prst="chevron">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grpSp>
      </p:grpSp>
    </p:spTree>
    <p:extLst>
      <p:ext uri="{BB962C8B-B14F-4D97-AF65-F5344CB8AC3E}">
        <p14:creationId xmlns:p14="http://schemas.microsoft.com/office/powerpoint/2010/main" val="36976787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1765"/>
            <a:ext cx="6629400" cy="630237"/>
          </a:xfrm>
        </p:spPr>
        <p:txBody>
          <a:bodyPr>
            <a:normAutofit/>
          </a:bodyPr>
          <a:lstStyle/>
          <a:p>
            <a:r>
              <a:rPr lang="en-US" sz="3400" dirty="0"/>
              <a:t>Articulate and Integrate Assets</a:t>
            </a:r>
          </a:p>
        </p:txBody>
      </p:sp>
      <p:pic>
        <p:nvPicPr>
          <p:cNvPr id="5" name="Picture 2" descr="C:\Users\PKosowsky\AppData\Local\Microsoft\Windows\Temporary Internet Files\Content.IE5\5X3XUV2T\MC910216344[1].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Blur/>
                    </a14:imgEffect>
                  </a14:imgLayer>
                </a14:imgProps>
              </a:ext>
            </a:extLst>
          </a:blip>
          <a:srcRect/>
          <a:stretch>
            <a:fillRect/>
          </a:stretch>
        </p:blipFill>
        <p:spPr bwMode="auto">
          <a:xfrm>
            <a:off x="6350949" y="1600201"/>
            <a:ext cx="2814072" cy="2522961"/>
          </a:xfrm>
          <a:prstGeom prst="rect">
            <a:avLst/>
          </a:prstGeom>
          <a:noFill/>
        </p:spPr>
      </p:pic>
      <p:sp>
        <p:nvSpPr>
          <p:cNvPr id="3" name="Content Placeholder 2"/>
          <p:cNvSpPr>
            <a:spLocks noGrp="1"/>
          </p:cNvSpPr>
          <p:nvPr>
            <p:ph idx="1"/>
          </p:nvPr>
        </p:nvSpPr>
        <p:spPr>
          <a:xfrm>
            <a:off x="152400" y="1493839"/>
            <a:ext cx="8229600" cy="5059363"/>
          </a:xfrm>
        </p:spPr>
        <p:txBody>
          <a:bodyPr/>
          <a:lstStyle/>
          <a:p>
            <a:pPr>
              <a:lnSpc>
                <a:spcPct val="100000"/>
              </a:lnSpc>
              <a:spcBef>
                <a:spcPts val="600"/>
              </a:spcBef>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Policy level:</a:t>
            </a:r>
          </a:p>
          <a:p>
            <a:pPr lvl="1">
              <a:lnSpc>
                <a:spcPct val="100000"/>
              </a:lnSpc>
              <a:spcBef>
                <a:spcPts val="600"/>
              </a:spcBef>
              <a:buClr>
                <a:schemeClr val="accent1"/>
              </a:buClr>
              <a:buFont typeface="Courier New" panose="02070309020205020404" pitchFamily="49" charset="0"/>
              <a:buChar char="o"/>
            </a:pPr>
            <a:r>
              <a:rPr lang="en-US" sz="2000" dirty="0">
                <a:latin typeface="Arial" panose="020B0604020202020204" pitchFamily="34" charset="0"/>
                <a:cs typeface="Arial" panose="020B0604020202020204" pitchFamily="34" charset="0"/>
              </a:rPr>
              <a:t>Adapt and/or develop strategic plans, budgets,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policies, RSAs and MOUs, and performance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goals to maximize the articulation and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integration of mapped assets across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agency and program lines</a:t>
            </a:r>
          </a:p>
          <a:p>
            <a:pPr>
              <a:lnSpc>
                <a:spcPct val="100000"/>
              </a:lnSpc>
              <a:spcBef>
                <a:spcPts val="600"/>
              </a:spcBef>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Service delivery level:</a:t>
            </a:r>
          </a:p>
          <a:p>
            <a:pPr lvl="1">
              <a:lnSpc>
                <a:spcPct val="100000"/>
              </a:lnSpc>
              <a:spcBef>
                <a:spcPts val="600"/>
              </a:spcBef>
              <a:buClr>
                <a:schemeClr val="accent1"/>
              </a:buClr>
              <a:buFont typeface="Courier New" panose="02070309020205020404" pitchFamily="49" charset="0"/>
              <a:buChar char="o"/>
            </a:pPr>
            <a:r>
              <a:rPr lang="en-US" sz="2000" dirty="0">
                <a:latin typeface="Arial" panose="020B0604020202020204" pitchFamily="34" charset="0"/>
                <a:cs typeface="Arial" panose="020B0604020202020204" pitchFamily="34" charset="0"/>
              </a:rPr>
              <a:t>Adapt and/or develop local/regional strategic plans, operational plans, RSAs and MOUs, performance goals, customer flow maps, staff roles and responsibilities, and process and service guidance to reflect expectations for the articulation and integration of mapped assets among all system partners</a:t>
            </a:r>
          </a:p>
          <a:p>
            <a:pPr lvl="1">
              <a:lnSpc>
                <a:spcPct val="100000"/>
              </a:lnSpc>
            </a:pPr>
            <a:endParaRPr lang="en-US" b="0" dirty="0"/>
          </a:p>
          <a:p>
            <a:pPr>
              <a:lnSpc>
                <a:spcPct val="100000"/>
              </a:lnSpc>
            </a:pPr>
            <a:endParaRPr lang="en-US" dirty="0"/>
          </a:p>
        </p:txBody>
      </p:sp>
    </p:spTree>
    <p:extLst>
      <p:ext uri="{BB962C8B-B14F-4D97-AF65-F5344CB8AC3E}">
        <p14:creationId xmlns:p14="http://schemas.microsoft.com/office/powerpoint/2010/main" val="4889140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Adapt Administrative Structures</a:t>
            </a:r>
          </a:p>
        </p:txBody>
      </p:sp>
      <p:sp>
        <p:nvSpPr>
          <p:cNvPr id="3" name="Content Placeholder 2"/>
          <p:cNvSpPr>
            <a:spLocks noGrp="1"/>
          </p:cNvSpPr>
          <p:nvPr>
            <p:ph idx="1"/>
          </p:nvPr>
        </p:nvSpPr>
        <p:spPr>
          <a:xfrm>
            <a:off x="228600" y="1447800"/>
            <a:ext cx="8534400" cy="4495800"/>
          </a:xfrm>
        </p:spPr>
        <p:txBody>
          <a:bodyPr>
            <a:normAutofit fontScale="92500" lnSpcReduction="20000"/>
          </a:bodyPr>
          <a:lstStyle/>
          <a:p>
            <a:pPr>
              <a:lnSpc>
                <a:spcPct val="100000"/>
              </a:lnSpc>
              <a:spcBef>
                <a:spcPts val="600"/>
              </a:spcBef>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Policy level:</a:t>
            </a:r>
          </a:p>
          <a:p>
            <a:pPr lvl="1">
              <a:lnSpc>
                <a:spcPct val="100000"/>
              </a:lnSpc>
              <a:spcBef>
                <a:spcPts val="600"/>
              </a:spcBef>
              <a:buClr>
                <a:schemeClr val="accent1"/>
              </a:buClr>
              <a:buFont typeface="Courier New" panose="02070309020205020404" pitchFamily="49" charset="0"/>
              <a:buChar char="o"/>
            </a:pPr>
            <a:r>
              <a:rPr lang="en-US" sz="2000" dirty="0">
                <a:latin typeface="Arial" panose="020B0604020202020204" pitchFamily="34" charset="0"/>
                <a:cs typeface="Arial" panose="020B0604020202020204" pitchFamily="34" charset="0"/>
              </a:rPr>
              <a:t>Adapt state-level administrative processes and systems as necessary to support resource coordination and use, information sharing, and tracking of outcomes and cost savings</a:t>
            </a:r>
          </a:p>
          <a:p>
            <a:pPr>
              <a:lnSpc>
                <a:spcPct val="100000"/>
              </a:lnSpc>
              <a:spcBef>
                <a:spcPts val="600"/>
              </a:spcBef>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Service delivery level:</a:t>
            </a:r>
          </a:p>
          <a:p>
            <a:pPr lvl="1">
              <a:lnSpc>
                <a:spcPct val="100000"/>
              </a:lnSpc>
              <a:spcBef>
                <a:spcPts val="600"/>
              </a:spcBef>
              <a:buClr>
                <a:schemeClr val="accent1"/>
              </a:buClr>
              <a:buFont typeface="Courier New" panose="02070309020205020404" pitchFamily="49" charset="0"/>
              <a:buChar char="o"/>
            </a:pPr>
            <a:r>
              <a:rPr lang="en-US" sz="2000" dirty="0">
                <a:latin typeface="Arial" panose="020B0604020202020204" pitchFamily="34" charset="0"/>
                <a:cs typeface="Arial" panose="020B0604020202020204" pitchFamily="34" charset="0"/>
              </a:rPr>
              <a:t>Adapt local-level administrative processes and systems as necessary to support resource coordination and use, information sharing, and tracking of outcomes and cost savings</a:t>
            </a:r>
          </a:p>
          <a:p>
            <a:pPr>
              <a:lnSpc>
                <a:spcPct val="100000"/>
              </a:lnSpc>
              <a:spcBef>
                <a:spcPts val="600"/>
              </a:spcBef>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Keep in mind:</a:t>
            </a:r>
          </a:p>
          <a:p>
            <a:pPr lvl="1">
              <a:lnSpc>
                <a:spcPct val="100000"/>
              </a:lnSpc>
              <a:spcBef>
                <a:spcPts val="600"/>
              </a:spcBef>
              <a:buClr>
                <a:schemeClr val="accent1"/>
              </a:buClr>
              <a:buFont typeface="Courier New" panose="02070309020205020404" pitchFamily="49" charset="0"/>
              <a:buChar char="o"/>
            </a:pPr>
            <a:r>
              <a:rPr lang="en-US" sz="2000" dirty="0">
                <a:latin typeface="Arial" panose="020B0604020202020204" pitchFamily="34" charset="0"/>
                <a:cs typeface="Arial" panose="020B0604020202020204" pitchFamily="34" charset="0"/>
              </a:rPr>
              <a:t>Partnerships – not administrative structures – come first</a:t>
            </a:r>
          </a:p>
          <a:p>
            <a:pPr lvl="1">
              <a:lnSpc>
                <a:spcPct val="100000"/>
              </a:lnSpc>
              <a:spcBef>
                <a:spcPts val="600"/>
              </a:spcBef>
              <a:buClr>
                <a:schemeClr val="accent1"/>
              </a:buClr>
              <a:buFont typeface="Courier New" panose="02070309020205020404" pitchFamily="49" charset="0"/>
              <a:buChar char="o"/>
            </a:pPr>
            <a:r>
              <a:rPr lang="en-US" sz="2000" dirty="0">
                <a:latin typeface="Arial" panose="020B0604020202020204" pitchFamily="34" charset="0"/>
                <a:cs typeface="Arial" panose="020B0604020202020204" pitchFamily="34" charset="0"/>
              </a:rPr>
              <a:t>Administrative adaptations should not delay system and service delivery improvements</a:t>
            </a:r>
          </a:p>
        </p:txBody>
      </p:sp>
    </p:spTree>
    <p:extLst>
      <p:ext uri="{BB962C8B-B14F-4D97-AF65-F5344CB8AC3E}">
        <p14:creationId xmlns:p14="http://schemas.microsoft.com/office/powerpoint/2010/main" val="827295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Webinar Objectives</a:t>
            </a:r>
          </a:p>
        </p:txBody>
      </p:sp>
      <p:sp>
        <p:nvSpPr>
          <p:cNvPr id="3" name="Content Placeholder 2"/>
          <p:cNvSpPr>
            <a:spLocks noGrp="1"/>
          </p:cNvSpPr>
          <p:nvPr>
            <p:ph idx="1"/>
          </p:nvPr>
        </p:nvSpPr>
        <p:spPr/>
        <p:txBody>
          <a:bodyPr rtlCol="0">
            <a:normAutofit fontScale="85000" lnSpcReduction="10000"/>
          </a:bodyPr>
          <a:lstStyle/>
          <a:p>
            <a:pPr lvl="1" eaLnBrk="1" fontAlgn="auto" hangingPunct="1">
              <a:lnSpc>
                <a:spcPct val="100000"/>
              </a:lnSpc>
              <a:spcBef>
                <a:spcPts val="0"/>
              </a:spcBef>
              <a:spcAft>
                <a:spcPts val="6600"/>
              </a:spcAft>
              <a:defRPr/>
            </a:pPr>
            <a:endParaRPr lang="en-US" dirty="0">
              <a:ea typeface="+mn-ea"/>
            </a:endParaRPr>
          </a:p>
          <a:p>
            <a:pPr marL="0" lvl="0" indent="0" algn="ctr" eaLnBrk="0" fontAlgn="base" hangingPunct="0">
              <a:spcBef>
                <a:spcPct val="0"/>
              </a:spcBef>
              <a:spcAft>
                <a:spcPct val="0"/>
              </a:spcAft>
              <a:buNone/>
            </a:pPr>
            <a:r>
              <a:rPr lang="en-US" dirty="0"/>
              <a:t>Explores innovative approaches to aligning diverse funding resources and assets to support state and local workforce development efforts. </a:t>
            </a:r>
            <a:endParaRPr lang="en-US" altLang="en-US" dirty="0">
              <a:solidFill>
                <a:schemeClr val="tx1"/>
              </a:solidFill>
            </a:endParaRPr>
          </a:p>
          <a:p>
            <a:pPr marL="0" indent="0" algn="ctr">
              <a:buNone/>
            </a:pPr>
            <a:endParaRPr lang="en-US" dirty="0"/>
          </a:p>
          <a:p>
            <a:pPr marL="0" indent="0" algn="ctr">
              <a:buNone/>
            </a:pPr>
            <a:r>
              <a:rPr lang="en-US" dirty="0"/>
              <a:t>Webinar access:</a:t>
            </a:r>
          </a:p>
          <a:p>
            <a:pPr marL="0" indent="0" algn="ctr">
              <a:buNone/>
            </a:pPr>
            <a:r>
              <a:rPr lang="en-US" dirty="0">
                <a:hlinkClick r:id="rId3"/>
              </a:rPr>
              <a:t>https://www.workforce3one.org/view/5001508548816246859/info</a:t>
            </a:r>
            <a:endParaRPr lang="en-US" dirty="0"/>
          </a:p>
          <a:p>
            <a:pPr marL="0" indent="0" algn="ctr">
              <a:buNone/>
            </a:pPr>
            <a:endParaRPr lang="en-US" dirty="0">
              <a:ea typeface="+mn-ea"/>
            </a:endParaRPr>
          </a:p>
          <a:p>
            <a:pPr lvl="1" eaLnBrk="1" fontAlgn="auto" hangingPunct="1">
              <a:lnSpc>
                <a:spcPct val="100000"/>
              </a:lnSpc>
              <a:spcBef>
                <a:spcPts val="0"/>
              </a:spcBef>
              <a:spcAft>
                <a:spcPts val="6600"/>
              </a:spcAft>
              <a:defRPr/>
            </a:pPr>
            <a:endParaRPr lang="en-US" dirty="0">
              <a:ea typeface="+mn-ea"/>
            </a:endParaRPr>
          </a:p>
        </p:txBody>
      </p:sp>
      <p:sp>
        <p:nvSpPr>
          <p:cNvPr id="4" name="Rectangle 3"/>
          <p:cNvSpPr/>
          <p:nvPr/>
        </p:nvSpPr>
        <p:spPr>
          <a:xfrm>
            <a:off x="685800" y="1371600"/>
            <a:ext cx="7696200" cy="1077218"/>
          </a:xfrm>
          <a:prstGeom prst="rect">
            <a:avLst/>
          </a:prstGeom>
        </p:spPr>
        <p:txBody>
          <a:bodyPr wrap="square">
            <a:spAutoFit/>
          </a:bodyPr>
          <a:lstStyle/>
          <a:p>
            <a:pPr algn="ctr"/>
            <a:r>
              <a:rPr lang="en-US" sz="3200" b="1" dirty="0"/>
              <a:t>Innovative Approaches to </a:t>
            </a:r>
          </a:p>
          <a:p>
            <a:pPr algn="ctr"/>
            <a:r>
              <a:rPr lang="en-US" sz="3200" b="1" dirty="0"/>
              <a:t>Braiding Funding and Services</a:t>
            </a:r>
            <a:endParaRPr lang="en-US" sz="3200" dirty="0"/>
          </a:p>
        </p:txBody>
      </p:sp>
    </p:spTree>
    <p:extLst>
      <p:ext uri="{BB962C8B-B14F-4D97-AF65-F5344CB8AC3E}">
        <p14:creationId xmlns:p14="http://schemas.microsoft.com/office/powerpoint/2010/main" val="3654388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824114" cy="1066800"/>
          </a:xfrm>
        </p:spPr>
        <p:txBody>
          <a:bodyPr>
            <a:normAutofit/>
          </a:bodyPr>
          <a:lstStyle/>
          <a:p>
            <a:r>
              <a:rPr lang="en-US" sz="3400" dirty="0"/>
              <a:t>Provide Training and TA</a:t>
            </a:r>
          </a:p>
        </p:txBody>
      </p:sp>
      <p:sp>
        <p:nvSpPr>
          <p:cNvPr id="3" name="Content Placeholder 2"/>
          <p:cNvSpPr>
            <a:spLocks noGrp="1"/>
          </p:cNvSpPr>
          <p:nvPr>
            <p:ph idx="1"/>
          </p:nvPr>
        </p:nvSpPr>
        <p:spPr>
          <a:xfrm>
            <a:off x="381000" y="1570038"/>
            <a:ext cx="8229600" cy="4525963"/>
          </a:xfrm>
        </p:spPr>
        <p:txBody>
          <a:bodyPr>
            <a:normAutofit fontScale="92500" lnSpcReduction="10000"/>
          </a:bodyPr>
          <a:lstStyle/>
          <a:p>
            <a:pPr>
              <a:lnSpc>
                <a:spcPct val="100000"/>
              </a:lnSpc>
              <a:spcBef>
                <a:spcPts val="600"/>
              </a:spcBef>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Policy level:</a:t>
            </a:r>
          </a:p>
          <a:p>
            <a:pPr lvl="1">
              <a:lnSpc>
                <a:spcPct val="100000"/>
              </a:lnSpc>
              <a:spcBef>
                <a:spcPts val="600"/>
              </a:spcBef>
              <a:buClr>
                <a:schemeClr val="accent1"/>
              </a:buClr>
              <a:buFont typeface="Courier New" panose="02070309020205020404" pitchFamily="49" charset="0"/>
              <a:buChar char="o"/>
            </a:pPr>
            <a:r>
              <a:rPr lang="en-US" sz="2000" dirty="0">
                <a:latin typeface="Arial" panose="020B0604020202020204" pitchFamily="34" charset="0"/>
                <a:cs typeface="Arial" panose="020B0604020202020204" pitchFamily="34" charset="0"/>
              </a:rPr>
              <a:t>Identify management training and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development needs and develop and provide ongoing state-sponsored technical assistance and cross-training</a:t>
            </a:r>
          </a:p>
          <a:p>
            <a:pPr lvl="1">
              <a:lnSpc>
                <a:spcPct val="100000"/>
              </a:lnSpc>
              <a:spcBef>
                <a:spcPts val="600"/>
              </a:spcBef>
              <a:buClr>
                <a:schemeClr val="accent1"/>
              </a:buClr>
              <a:buFont typeface="Courier New" panose="02070309020205020404" pitchFamily="49" charset="0"/>
              <a:buChar char="o"/>
            </a:pPr>
            <a:r>
              <a:rPr lang="en-US" sz="2000" dirty="0">
                <a:latin typeface="Arial" panose="020B0604020202020204" pitchFamily="34" charset="0"/>
                <a:cs typeface="Arial" panose="020B0604020202020204" pitchFamily="34" charset="0"/>
              </a:rPr>
              <a:t>Identify opportunities for peer mentoring and exchange among workforce areas throughout the state </a:t>
            </a:r>
          </a:p>
          <a:p>
            <a:pPr>
              <a:lnSpc>
                <a:spcPct val="100000"/>
              </a:lnSpc>
              <a:spcBef>
                <a:spcPts val="600"/>
              </a:spcBef>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Service delivery level:</a:t>
            </a:r>
          </a:p>
          <a:p>
            <a:pPr lvl="1">
              <a:lnSpc>
                <a:spcPct val="100000"/>
              </a:lnSpc>
              <a:spcBef>
                <a:spcPts val="600"/>
              </a:spcBef>
              <a:buClr>
                <a:schemeClr val="accent1"/>
              </a:buClr>
              <a:buFont typeface="Courier New" panose="02070309020205020404" pitchFamily="49" charset="0"/>
              <a:buChar char="o"/>
            </a:pPr>
            <a:r>
              <a:rPr lang="en-US" sz="2000" dirty="0">
                <a:latin typeface="Arial" panose="020B0604020202020204" pitchFamily="34" charset="0"/>
                <a:cs typeface="Arial" panose="020B0604020202020204" pitchFamily="34" charset="0"/>
              </a:rPr>
              <a:t>Identify front-line staff training and development needs and develop and provide ongoing local/regional technical assistance and cross-training</a:t>
            </a:r>
          </a:p>
          <a:p>
            <a:pPr lvl="1">
              <a:lnSpc>
                <a:spcPct val="100000"/>
              </a:lnSpc>
              <a:spcBef>
                <a:spcPts val="600"/>
              </a:spcBef>
              <a:buClr>
                <a:schemeClr val="accent1"/>
              </a:buClr>
              <a:buFont typeface="Courier New" panose="02070309020205020404" pitchFamily="49" charset="0"/>
              <a:buChar char="o"/>
            </a:pPr>
            <a:r>
              <a:rPr lang="en-US" sz="2000" dirty="0">
                <a:latin typeface="Arial" panose="020B0604020202020204" pitchFamily="34" charset="0"/>
                <a:cs typeface="Arial" panose="020B0604020202020204" pitchFamily="34" charset="0"/>
              </a:rPr>
              <a:t>Identify opportunities for peer mentoring and exchange among various program staff in the workforce area</a:t>
            </a:r>
          </a:p>
        </p:txBody>
      </p:sp>
      <p:pic>
        <p:nvPicPr>
          <p:cNvPr id="1026" name="Picture 2" descr="iStock 000018259628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4114" y="0"/>
            <a:ext cx="3319887" cy="2209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643831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Adapt Front-Line Service Delivery</a:t>
            </a:r>
          </a:p>
        </p:txBody>
      </p:sp>
      <p:sp>
        <p:nvSpPr>
          <p:cNvPr id="3" name="Content Placeholder 2"/>
          <p:cNvSpPr>
            <a:spLocks noGrp="1"/>
          </p:cNvSpPr>
          <p:nvPr>
            <p:ph idx="1"/>
          </p:nvPr>
        </p:nvSpPr>
        <p:spPr>
          <a:xfrm>
            <a:off x="381000" y="1493839"/>
            <a:ext cx="8229600" cy="5059363"/>
          </a:xfrm>
        </p:spPr>
        <p:txBody>
          <a:bodyPr>
            <a:normAutofit lnSpcReduction="10000"/>
          </a:bodyPr>
          <a:lstStyle/>
          <a:p>
            <a:pPr>
              <a:lnSpc>
                <a:spcPct val="100000"/>
              </a:lnSpc>
              <a:spcBef>
                <a:spcPts val="600"/>
              </a:spcBef>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Policy level:</a:t>
            </a:r>
          </a:p>
          <a:p>
            <a:pPr lvl="1">
              <a:lnSpc>
                <a:spcPct val="100000"/>
              </a:lnSpc>
              <a:spcBef>
                <a:spcPts val="600"/>
              </a:spcBef>
              <a:buClr>
                <a:schemeClr val="accent1"/>
              </a:buClr>
              <a:buFont typeface="Courier New" panose="02070309020205020404" pitchFamily="49" charset="0"/>
              <a:buChar char="o"/>
            </a:pPr>
            <a:r>
              <a:rPr lang="en-US" sz="2000" dirty="0">
                <a:latin typeface="Arial" panose="020B0604020202020204" pitchFamily="34" charset="0"/>
                <a:cs typeface="Arial" panose="020B0604020202020204" pitchFamily="34" charset="0"/>
              </a:rPr>
              <a:t>Provide staff with service delivery and funding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empowerment, guidance, and support to enable</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integrated and braided front-line service delivery</a:t>
            </a:r>
          </a:p>
          <a:p>
            <a:pPr>
              <a:lnSpc>
                <a:spcPct val="100000"/>
              </a:lnSpc>
              <a:spcBef>
                <a:spcPts val="600"/>
              </a:spcBef>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Service delivery level:</a:t>
            </a:r>
          </a:p>
          <a:p>
            <a:pPr lvl="1">
              <a:lnSpc>
                <a:spcPct val="100000"/>
              </a:lnSpc>
              <a:spcBef>
                <a:spcPts val="600"/>
              </a:spcBef>
              <a:buClr>
                <a:schemeClr val="accent1"/>
              </a:buClr>
              <a:buFont typeface="Courier New" panose="02070309020205020404" pitchFamily="49" charset="0"/>
              <a:buChar char="o"/>
            </a:pPr>
            <a:r>
              <a:rPr lang="en-US" sz="2000" dirty="0">
                <a:latin typeface="Arial" panose="020B0604020202020204" pitchFamily="34" charset="0"/>
                <a:cs typeface="Arial" panose="020B0604020202020204" pitchFamily="34" charset="0"/>
              </a:rPr>
              <a:t>Adopt common intake, assessment, and team-based/functional service planning and case management/customer relationship management models</a:t>
            </a:r>
          </a:p>
          <a:p>
            <a:pPr lvl="1">
              <a:lnSpc>
                <a:spcPct val="100000"/>
              </a:lnSpc>
              <a:spcBef>
                <a:spcPts val="600"/>
              </a:spcBef>
              <a:buClr>
                <a:schemeClr val="accent1"/>
              </a:buClr>
              <a:buFont typeface="Courier New" panose="02070309020205020404" pitchFamily="49" charset="0"/>
              <a:buChar char="o"/>
            </a:pPr>
            <a:r>
              <a:rPr lang="en-US" sz="2000" dirty="0">
                <a:latin typeface="Arial" panose="020B0604020202020204" pitchFamily="34" charset="0"/>
                <a:cs typeface="Arial" panose="020B0604020202020204" pitchFamily="34" charset="0"/>
              </a:rPr>
              <a:t>Provide simultaneous, vs. sequential, program services, coordinated among multiple partners</a:t>
            </a:r>
          </a:p>
          <a:p>
            <a:pPr lvl="1">
              <a:lnSpc>
                <a:spcPct val="100000"/>
              </a:lnSpc>
              <a:spcBef>
                <a:spcPts val="600"/>
              </a:spcBef>
              <a:buClr>
                <a:schemeClr val="accent1"/>
              </a:buClr>
              <a:buFont typeface="Courier New" panose="02070309020205020404" pitchFamily="49" charset="0"/>
              <a:buChar char="o"/>
            </a:pPr>
            <a:r>
              <a:rPr lang="en-US" sz="2000" dirty="0">
                <a:latin typeface="Arial" panose="020B0604020202020204" pitchFamily="34" charset="0"/>
                <a:cs typeface="Arial" panose="020B0604020202020204" pitchFamily="34" charset="0"/>
              </a:rPr>
              <a:t>Integrate orientations, workshops, classes, etc. to bring together customers served by different/multiple programs </a:t>
            </a:r>
          </a:p>
          <a:p>
            <a:pPr>
              <a:lnSpc>
                <a:spcPct val="100000"/>
              </a:lnSpc>
            </a:pPr>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625590" y="1399032"/>
            <a:ext cx="2442210" cy="1953768"/>
          </a:xfrm>
          <a:prstGeom prst="rect">
            <a:avLst/>
          </a:prstGeom>
        </p:spPr>
      </p:pic>
    </p:spTree>
    <p:extLst>
      <p:ext uri="{BB962C8B-B14F-4D97-AF65-F5344CB8AC3E}">
        <p14:creationId xmlns:p14="http://schemas.microsoft.com/office/powerpoint/2010/main" val="35124792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Evaluate and Adjust</a:t>
            </a:r>
          </a:p>
        </p:txBody>
      </p:sp>
      <p:sp>
        <p:nvSpPr>
          <p:cNvPr id="3" name="Content Placeholder 2"/>
          <p:cNvSpPr>
            <a:spLocks noGrp="1"/>
          </p:cNvSpPr>
          <p:nvPr>
            <p:ph idx="1"/>
          </p:nvPr>
        </p:nvSpPr>
        <p:spPr/>
        <p:txBody>
          <a:bodyPr/>
          <a:lstStyle/>
          <a:p>
            <a:pPr>
              <a:lnSpc>
                <a:spcPct val="100000"/>
              </a:lnSpc>
              <a:spcBef>
                <a:spcPts val="600"/>
              </a:spcBef>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Policy level:</a:t>
            </a:r>
          </a:p>
          <a:p>
            <a:pPr lvl="1">
              <a:lnSpc>
                <a:spcPct val="100000"/>
              </a:lnSpc>
              <a:spcBef>
                <a:spcPts val="600"/>
              </a:spcBef>
              <a:buClr>
                <a:schemeClr val="accent1"/>
              </a:buClr>
              <a:buFont typeface="Courier New" panose="02070309020205020404" pitchFamily="49" charset="0"/>
              <a:buChar char="o"/>
            </a:pPr>
            <a:r>
              <a:rPr lang="en-US" sz="2000" dirty="0">
                <a:latin typeface="Arial" panose="020B0604020202020204" pitchFamily="34" charset="0"/>
                <a:cs typeface="Arial" panose="020B0604020202020204" pitchFamily="34" charset="0"/>
              </a:rPr>
              <a:t>Review relevant performance, cost, customer feedback data, and management/staff input to evaluate impacts and effectiveness and adjust/refine strategies and activities as necessary</a:t>
            </a:r>
          </a:p>
          <a:p>
            <a:pPr>
              <a:lnSpc>
                <a:spcPct val="100000"/>
              </a:lnSpc>
              <a:spcBef>
                <a:spcPts val="600"/>
              </a:spcBef>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Service delivery level:</a:t>
            </a:r>
          </a:p>
          <a:p>
            <a:pPr lvl="1">
              <a:lnSpc>
                <a:spcPct val="100000"/>
              </a:lnSpc>
              <a:spcBef>
                <a:spcPts val="600"/>
              </a:spcBef>
              <a:buClr>
                <a:schemeClr val="accent1"/>
              </a:buClr>
              <a:buFont typeface="Courier New" panose="02070309020205020404" pitchFamily="49" charset="0"/>
              <a:buChar char="o"/>
            </a:pPr>
            <a:r>
              <a:rPr lang="en-US" sz="2000" dirty="0">
                <a:latin typeface="Arial" panose="020B0604020202020204" pitchFamily="34" charset="0"/>
                <a:cs typeface="Arial" panose="020B0604020202020204" pitchFamily="34" charset="0"/>
              </a:rPr>
              <a:t>Review relevant performance, cost,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customer feedback data, and staff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input to evaluate impacts and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effectiveness and adjust/refine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strategies and activities as necessary</a:t>
            </a:r>
          </a:p>
        </p:txBody>
      </p:sp>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backgroundMark x1="21010" y1="23505" x2="21282" y2="24536"/>
                        <a14:backgroundMark x1="23465" y1="36907" x2="24966" y2="47010"/>
                        <a14:backgroundMark x1="39291" y1="85773" x2="52797" y2="85155"/>
                      </a14:backgroundRemoval>
                    </a14:imgEffect>
                  </a14:imgLayer>
                </a14:imgProps>
              </a:ext>
              <a:ext uri="{28A0092B-C50C-407E-A947-70E740481C1C}">
                <a14:useLocalDpi xmlns:a14="http://schemas.microsoft.com/office/drawing/2010/main" val="0"/>
              </a:ext>
            </a:extLst>
          </a:blip>
          <a:srcRect l="19152" t="17959" r="20891" b="10458"/>
          <a:stretch/>
        </p:blipFill>
        <p:spPr>
          <a:xfrm rot="727911">
            <a:off x="6017905" y="3401276"/>
            <a:ext cx="2731638" cy="2159000"/>
          </a:xfrm>
          <a:prstGeom prst="rect">
            <a:avLst/>
          </a:prstGeom>
        </p:spPr>
      </p:pic>
    </p:spTree>
    <p:extLst>
      <p:ext uri="{BB962C8B-B14F-4D97-AF65-F5344CB8AC3E}">
        <p14:creationId xmlns:p14="http://schemas.microsoft.com/office/powerpoint/2010/main" val="28747221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Additional Resources</a:t>
            </a:r>
          </a:p>
        </p:txBody>
      </p:sp>
      <p:sp>
        <p:nvSpPr>
          <p:cNvPr id="3" name="Content Placeholder 2"/>
          <p:cNvSpPr>
            <a:spLocks noGrp="1"/>
          </p:cNvSpPr>
          <p:nvPr>
            <p:ph idx="1"/>
          </p:nvPr>
        </p:nvSpPr>
        <p:spPr>
          <a:xfrm>
            <a:off x="76200" y="1524001"/>
            <a:ext cx="8991600" cy="4724400"/>
          </a:xfrm>
        </p:spPr>
        <p:txBody>
          <a:bodyPr>
            <a:normAutofit fontScale="77500" lnSpcReduction="20000"/>
          </a:bodyPr>
          <a:lstStyle/>
          <a:p>
            <a:pPr>
              <a:lnSpc>
                <a:spcPct val="100000"/>
              </a:lnSpc>
              <a:spcBef>
                <a:spcPts val="1800"/>
              </a:spcBef>
            </a:pPr>
            <a:r>
              <a:rPr lang="en-US" sz="2200" dirty="0"/>
              <a:t>Jobs for the Future’s Braided Funding Toolkit: </a:t>
            </a:r>
            <a:r>
              <a:rPr lang="en-US" sz="2200" dirty="0">
                <a:hlinkClick r:id="rId3"/>
              </a:rPr>
              <a:t>http://application.jff.org/</a:t>
            </a:r>
            <a:endParaRPr lang="en-US" sz="2200" dirty="0"/>
          </a:p>
          <a:p>
            <a:pPr>
              <a:lnSpc>
                <a:spcPct val="100000"/>
              </a:lnSpc>
              <a:spcBef>
                <a:spcPts val="1800"/>
              </a:spcBef>
            </a:pPr>
            <a:r>
              <a:rPr lang="en-US" sz="2200" dirty="0"/>
              <a:t>Center for Law and Social Policy’s Federal Funding for Integrated Service Delivery Toolkit: </a:t>
            </a:r>
            <a:r>
              <a:rPr lang="en-US" sz="2200" dirty="0">
                <a:hlinkClick r:id="rId4"/>
              </a:rPr>
              <a:t>http://www.clasp.org/resources-and-publications/files/CWF_ALL.pdf</a:t>
            </a:r>
            <a:endParaRPr lang="en-US" sz="2200" dirty="0"/>
          </a:p>
          <a:p>
            <a:pPr>
              <a:lnSpc>
                <a:spcPct val="100000"/>
              </a:lnSpc>
              <a:spcBef>
                <a:spcPts val="1800"/>
              </a:spcBef>
            </a:pPr>
            <a:r>
              <a:rPr lang="en-US" sz="2200" dirty="0"/>
              <a:t>National Collaborative on Workforce and Disability’s brief, “Blending and Braiding Funds and Resources: The Intermediary as Facilitator”: </a:t>
            </a:r>
            <a:r>
              <a:rPr lang="en-US" sz="2200" dirty="0">
                <a:hlinkClick r:id="rId5"/>
              </a:rPr>
              <a:t>http://www.ncwd-youth.info/information-brief-18</a:t>
            </a:r>
            <a:endParaRPr lang="en-US" sz="2200" dirty="0"/>
          </a:p>
          <a:p>
            <a:pPr>
              <a:spcBef>
                <a:spcPts val="1800"/>
              </a:spcBef>
            </a:pPr>
            <a:r>
              <a:rPr lang="en-US" sz="2200" dirty="0"/>
              <a:t>January 2016 WIOA National Convening Braiding and Leveraging Resources materials: </a:t>
            </a:r>
            <a:r>
              <a:rPr lang="en-US" sz="2200" dirty="0">
                <a:hlinkClick r:id="rId6"/>
              </a:rPr>
              <a:t>https://wioa.workforce3one.org/page/resource/1001602548371806285</a:t>
            </a:r>
            <a:endParaRPr lang="en-US" sz="2200" dirty="0"/>
          </a:p>
          <a:p>
            <a:pPr>
              <a:lnSpc>
                <a:spcPct val="100000"/>
              </a:lnSpc>
              <a:spcBef>
                <a:spcPts val="1800"/>
              </a:spcBef>
            </a:pPr>
            <a:r>
              <a:rPr lang="en-US" sz="2200" dirty="0"/>
              <a:t>National Technical Assistance and Research Center to Promote Leadership for Increasing the Employment and Economic Independence for Adults with Disabilities’ paper, “Using Braided Funding Strategies to Advance Employer Hiring Initiatives that Include People with Disabilities”: </a:t>
            </a:r>
            <a:r>
              <a:rPr lang="en-US" sz="2200" dirty="0">
                <a:hlinkClick r:id="rId7"/>
              </a:rPr>
              <a:t>http://www.dol.gov/odep/pdf/BraidedFSReport.pdf</a:t>
            </a:r>
            <a:endParaRPr lang="en-US" sz="2200" b="0" dirty="0"/>
          </a:p>
        </p:txBody>
      </p:sp>
    </p:spTree>
    <p:extLst>
      <p:ext uri="{BB962C8B-B14F-4D97-AF65-F5344CB8AC3E}">
        <p14:creationId xmlns:p14="http://schemas.microsoft.com/office/powerpoint/2010/main" val="19939776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76600"/>
            <a:ext cx="9144000" cy="3581400"/>
          </a:xfrm>
          <a:prstGeom prst="rect">
            <a:avLst/>
          </a:prstGeom>
          <a:gradFill flip="none" rotWithShape="1">
            <a:gsLst>
              <a:gs pos="0">
                <a:schemeClr val="bg1">
                  <a:alpha val="0"/>
                </a:schemeClr>
              </a:gs>
              <a:gs pos="45000">
                <a:schemeClr val="accent1">
                  <a:lumMod val="5000"/>
                  <a:lumOff val="95000"/>
                </a:schemeClr>
              </a:gs>
              <a:gs pos="100000">
                <a:schemeClr val="accent1">
                  <a:lumMod val="20000"/>
                  <a:lumOff val="8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751367" y="1600200"/>
            <a:ext cx="7620000" cy="4724399"/>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endParaRPr lang="en-US" b="1" dirty="0">
              <a:ln/>
              <a:solidFill>
                <a:schemeClr val="accent3"/>
              </a:solidFill>
            </a:endParaRPr>
          </a:p>
          <a:p>
            <a:pPr marL="0" indent="0" algn="ctr">
              <a:buNone/>
            </a:pPr>
            <a:r>
              <a:rPr lang="en-US" sz="5400" b="1" dirty="0">
                <a:ln/>
                <a:solidFill>
                  <a:srgbClr val="C00000"/>
                </a:solidFill>
                <a:latin typeface="Arial"/>
                <a:cs typeface="Arial"/>
              </a:rPr>
              <a:t>Thank You!</a:t>
            </a:r>
          </a:p>
          <a:p>
            <a:pPr marL="0" indent="0" algn="ctr">
              <a:buNone/>
            </a:pPr>
            <a:endParaRPr lang="en-US" sz="2400" b="1" dirty="0">
              <a:ln/>
              <a:solidFill>
                <a:schemeClr val="accent3"/>
              </a:solidFill>
            </a:endParaRPr>
          </a:p>
          <a:p>
            <a:pPr marL="0" indent="0" algn="ctr">
              <a:buNone/>
            </a:pPr>
            <a:endParaRPr lang="en-US" sz="2400" b="1" dirty="0">
              <a:ln/>
              <a:solidFill>
                <a:schemeClr val="accent3"/>
              </a:solidFill>
            </a:endParaRPr>
          </a:p>
          <a:p>
            <a:pPr marL="0" indent="0" algn="ctr">
              <a:spcAft>
                <a:spcPts val="0"/>
              </a:spcAft>
              <a:buNone/>
            </a:pPr>
            <a:r>
              <a:rPr lang="en-US" sz="2400" b="1" dirty="0">
                <a:ln/>
              </a:rPr>
              <a:t>Find resources for workforce system success at:</a:t>
            </a:r>
          </a:p>
          <a:p>
            <a:pPr marL="0" indent="0" algn="ctr">
              <a:spcAft>
                <a:spcPts val="0"/>
              </a:spcAft>
              <a:buNone/>
            </a:pPr>
            <a:r>
              <a:rPr lang="en-US" dirty="0">
                <a:ln/>
                <a:solidFill>
                  <a:schemeClr val="accent3"/>
                </a:solidFill>
                <a:hlinkClick r:id="rId3"/>
              </a:rPr>
              <a:t>www.workforce3one.org</a:t>
            </a:r>
            <a:r>
              <a:rPr lang="en-US" dirty="0">
                <a:ln/>
                <a:solidFill>
                  <a:schemeClr val="accent3"/>
                </a:solidFill>
              </a:rPr>
              <a:t> </a:t>
            </a:r>
          </a:p>
        </p:txBody>
      </p:sp>
    </p:spTree>
    <p:extLst>
      <p:ext uri="{BB962C8B-B14F-4D97-AF65-F5344CB8AC3E}">
        <p14:creationId xmlns:p14="http://schemas.microsoft.com/office/powerpoint/2010/main" val="22987374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00" y="6324600"/>
            <a:ext cx="9147949" cy="533400"/>
          </a:xfrm>
        </p:spPr>
        <p:txBody>
          <a:bodyPr>
            <a:normAutofit/>
          </a:bodyPr>
          <a:lstStyle/>
          <a:p>
            <a:pPr marL="0" indent="0" algn="ctr">
              <a:spcAft>
                <a:spcPts val="0"/>
              </a:spcAft>
              <a:buNone/>
            </a:pPr>
            <a:r>
              <a:rPr lang="en-US" sz="2400" dirty="0">
                <a:hlinkClick r:id="rId2"/>
              </a:rPr>
              <a:t>www.workforce3one.org</a:t>
            </a:r>
            <a:r>
              <a:rPr lang="en-US" sz="2400" dirty="0"/>
              <a:t> </a:t>
            </a:r>
          </a:p>
        </p:txBody>
      </p:sp>
      <p:sp>
        <p:nvSpPr>
          <p:cNvPr id="17" name="Rectangle 16"/>
          <p:cNvSpPr/>
          <p:nvPr/>
        </p:nvSpPr>
        <p:spPr>
          <a:xfrm>
            <a:off x="6629400" y="6324600"/>
            <a:ext cx="1752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t="10453" b="21753"/>
          <a:stretch/>
        </p:blipFill>
        <p:spPr>
          <a:xfrm>
            <a:off x="2273301" y="5549900"/>
            <a:ext cx="4624774" cy="934338"/>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 y="-12700"/>
            <a:ext cx="9156700" cy="4051300"/>
          </a:xfrm>
          <a:prstGeom prst="rect">
            <a:avLst/>
          </a:prstGeom>
        </p:spPr>
      </p:pic>
      <p:pic>
        <p:nvPicPr>
          <p:cNvPr id="11" name="Picture 10">
            <a:hlinkClick r:id="rId2"/>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8407" b="88850" l="2945" r="100000"/>
                    </a14:imgEffect>
                  </a14:imgLayer>
                </a14:imgProps>
              </a:ext>
              <a:ext uri="{28A0092B-C50C-407E-A947-70E740481C1C}">
                <a14:useLocalDpi xmlns:a14="http://schemas.microsoft.com/office/drawing/2010/main" val="0"/>
              </a:ext>
            </a:extLst>
          </a:blip>
          <a:srcRect t="38356" r="885" b="5480"/>
          <a:stretch/>
        </p:blipFill>
        <p:spPr>
          <a:xfrm>
            <a:off x="609600" y="2819400"/>
            <a:ext cx="8534400" cy="3124200"/>
          </a:xfrm>
          <a:prstGeom prst="rect">
            <a:avLst/>
          </a:prstGeom>
        </p:spPr>
      </p:pic>
    </p:spTree>
    <p:extLst>
      <p:ext uri="{BB962C8B-B14F-4D97-AF65-F5344CB8AC3E}">
        <p14:creationId xmlns:p14="http://schemas.microsoft.com/office/powerpoint/2010/main" val="1561795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hape 21"/>
          <p:cNvSpPr>
            <a:spLocks noChangeArrowheads="1"/>
          </p:cNvSpPr>
          <p:nvPr>
            <p:custDataLst>
              <p:tags r:id="rId1"/>
            </p:custDataLst>
          </p:nvPr>
        </p:nvSpPr>
        <p:spPr bwMode="auto">
          <a:xfrm>
            <a:off x="0" y="3124202"/>
            <a:ext cx="9144000" cy="74613"/>
          </a:xfrm>
          <a:prstGeom prst="rect">
            <a:avLst/>
          </a:prstGeom>
          <a:gradFill rotWithShape="1">
            <a:gsLst>
              <a:gs pos="0">
                <a:srgbClr val="E7F1FA"/>
              </a:gs>
              <a:gs pos="50000">
                <a:srgbClr val="CEE0F6"/>
              </a:gs>
              <a:gs pos="100000">
                <a:srgbClr val="AECCF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nchor="ctr"/>
          <a:lstStyle>
            <a:lvl1pPr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algn="ctr" defTabSz="914400" eaLnBrk="1" hangingPunct="1"/>
            <a:endParaRPr lang="en-US" altLang="en-US" sz="1800">
              <a:solidFill>
                <a:srgbClr val="FFFFFF"/>
              </a:solidFill>
              <a:sym typeface="Calibri" panose="020F0502020204030204" pitchFamily="34" charset="0"/>
            </a:endParaRPr>
          </a:p>
        </p:txBody>
      </p:sp>
      <p:sp>
        <p:nvSpPr>
          <p:cNvPr id="27650" name="Shape 81"/>
          <p:cNvSpPr>
            <a:spLocks noGrp="1"/>
          </p:cNvSpPr>
          <p:nvPr>
            <p:ph type="title"/>
          </p:nvPr>
        </p:nvSpPr>
        <p:spPr>
          <a:xfrm>
            <a:off x="1488281" y="31752"/>
            <a:ext cx="6167438" cy="1084258"/>
          </a:xfrm>
        </p:spPr>
        <p:txBody>
          <a:bodyPr lIns="91425" tIns="45700" rIns="91425" bIns="45700"/>
          <a:lstStyle/>
          <a:p>
            <a:pPr algn="just" eaLnBrk="1" hangingPunct="1">
              <a:buClr>
                <a:schemeClr val="accent1"/>
              </a:buClr>
              <a:buSzPct val="25000"/>
            </a:pPr>
            <a:r>
              <a:rPr altLang="en-US" dirty="0">
                <a:latin typeface="Arial" panose="020B0604020202020204" pitchFamily="34" charset="0"/>
                <a:ea typeface="ＭＳ Ｐゴシック" charset="-128"/>
              </a:rPr>
              <a:t>Presenter</a:t>
            </a:r>
          </a:p>
        </p:txBody>
      </p:sp>
      <p:sp>
        <p:nvSpPr>
          <p:cNvPr id="83" name="Shape 83"/>
          <p:cNvSpPr txBox="1"/>
          <p:nvPr/>
        </p:nvSpPr>
        <p:spPr>
          <a:xfrm>
            <a:off x="3284539" y="2543177"/>
            <a:ext cx="5788025" cy="1795463"/>
          </a:xfrm>
          <a:prstGeom prst="rect">
            <a:avLst/>
          </a:prstGeom>
          <a:noFill/>
          <a:ln>
            <a:noFill/>
          </a:ln>
        </p:spPr>
        <p:txBody>
          <a:bodyPr lIns="91425" tIns="91425" rIns="91425" bIns="91425"/>
          <a:lstStyle/>
          <a:p>
            <a:pPr defTabSz="914400" fontAlgn="auto">
              <a:spcBef>
                <a:spcPts val="0"/>
              </a:spcBef>
              <a:spcAft>
                <a:spcPts val="0"/>
              </a:spcAft>
              <a:defRPr/>
            </a:pPr>
            <a:r>
              <a:rPr lang="en-US" sz="3000" b="1" kern="0" dirty="0">
                <a:solidFill>
                  <a:srgbClr val="4F81BD">
                    <a:lumMod val="75000"/>
                  </a:srgbClr>
                </a:solidFill>
                <a:latin typeface="Arial"/>
                <a:ea typeface="Arial"/>
                <a:cs typeface="Arial"/>
                <a:sym typeface="Arial"/>
                <a:rtl val="0"/>
              </a:rPr>
              <a:t>Charlotte Cahill</a:t>
            </a:r>
          </a:p>
          <a:p>
            <a:pPr defTabSz="914400" fontAlgn="auto">
              <a:spcBef>
                <a:spcPts val="1200"/>
              </a:spcBef>
              <a:spcAft>
                <a:spcPts val="0"/>
              </a:spcAft>
              <a:defRPr/>
            </a:pPr>
            <a:r>
              <a:rPr lang="en-US" sz="2400" b="1" kern="0" dirty="0">
                <a:solidFill>
                  <a:srgbClr val="C00000"/>
                </a:solidFill>
                <a:latin typeface="Arial"/>
                <a:ea typeface="Arial"/>
                <a:cs typeface="Arial"/>
                <a:sym typeface="Arial"/>
                <a:rtl val="0"/>
              </a:rPr>
              <a:t>Senior Program Manager</a:t>
            </a:r>
          </a:p>
          <a:p>
            <a:pPr defTabSz="914400" fontAlgn="auto">
              <a:spcBef>
                <a:spcPts val="0"/>
              </a:spcBef>
              <a:spcAft>
                <a:spcPts val="0"/>
              </a:spcAft>
              <a:buClr>
                <a:prstClr val="black"/>
              </a:buClr>
              <a:buSzPct val="45833"/>
              <a:buFont typeface="Arial"/>
              <a:buNone/>
              <a:defRPr/>
            </a:pPr>
            <a:r>
              <a:rPr lang="en-US" sz="2400" kern="0" dirty="0">
                <a:solidFill>
                  <a:prstClr val="black">
                    <a:lumMod val="75000"/>
                    <a:lumOff val="25000"/>
                  </a:prstClr>
                </a:solidFill>
                <a:latin typeface="Arial"/>
                <a:ea typeface="Arial"/>
                <a:cs typeface="Arial"/>
                <a:sym typeface="Arial"/>
                <a:rtl val="0"/>
              </a:rPr>
              <a:t>Jobs for the Future</a:t>
            </a:r>
          </a:p>
          <a:p>
            <a:pPr defTabSz="914400" fontAlgn="auto">
              <a:spcBef>
                <a:spcPts val="0"/>
              </a:spcBef>
              <a:spcAft>
                <a:spcPts val="0"/>
              </a:spcAft>
              <a:defRPr/>
            </a:pPr>
            <a:endParaRPr sz="2400" b="1" kern="0" dirty="0">
              <a:solidFill>
                <a:srgbClr val="000000"/>
              </a:solidFill>
              <a:latin typeface="Arial"/>
              <a:ea typeface="Arial"/>
              <a:cs typeface="Arial"/>
              <a:sym typeface="Arial"/>
              <a:rtl val="0"/>
            </a:endParaRPr>
          </a:p>
        </p:txBody>
      </p:sp>
      <p:sp>
        <p:nvSpPr>
          <p:cNvPr id="85" name="Shape 85"/>
          <p:cNvSpPr txBox="1"/>
          <p:nvPr/>
        </p:nvSpPr>
        <p:spPr>
          <a:xfrm>
            <a:off x="79376" y="5538790"/>
            <a:ext cx="8985250" cy="365125"/>
          </a:xfrm>
          <a:prstGeom prst="rect">
            <a:avLst/>
          </a:prstGeom>
          <a:noFill/>
          <a:ln>
            <a:noFill/>
          </a:ln>
        </p:spPr>
        <p:txBody>
          <a:bodyPr lIns="91425" tIns="91425" rIns="91425" bIns="91425" anchor="ctr"/>
          <a:lstStyle/>
          <a:p>
            <a:pPr algn="ctr" defTabSz="914400" fontAlgn="auto">
              <a:spcBef>
                <a:spcPts val="0"/>
              </a:spcBef>
              <a:spcAft>
                <a:spcPts val="0"/>
              </a:spcAft>
              <a:defRPr/>
            </a:pPr>
            <a:r>
              <a:rPr lang="en-US" sz="1400" kern="0" dirty="0">
                <a:solidFill>
                  <a:prstClr val="black">
                    <a:lumMod val="75000"/>
                    <a:lumOff val="25000"/>
                  </a:prstClr>
                </a:solidFill>
                <a:latin typeface="Arial"/>
                <a:ea typeface="Arial"/>
                <a:cs typeface="Arial"/>
                <a:sym typeface="Arial"/>
                <a:rtl val="0"/>
              </a:rPr>
              <a:t>Have a question or comment about WIOA?  E-mail </a:t>
            </a:r>
            <a:r>
              <a:rPr lang="en-US" sz="1400" kern="0" dirty="0">
                <a:solidFill>
                  <a:srgbClr val="4F81BD">
                    <a:lumMod val="75000"/>
                  </a:srgbClr>
                </a:solidFill>
                <a:latin typeface="Arial"/>
                <a:ea typeface="Arial"/>
                <a:cs typeface="Arial"/>
                <a:sym typeface="Arial"/>
                <a:hlinkClick r:id="rId4"/>
                <a:rtl val="0"/>
              </a:rPr>
              <a:t>DOL.WIOA@dol.gov</a:t>
            </a:r>
            <a:r>
              <a:rPr lang="en-US" sz="1400" kern="0" dirty="0">
                <a:solidFill>
                  <a:srgbClr val="4F81BD">
                    <a:lumMod val="75000"/>
                  </a:srgbClr>
                </a:solidFill>
                <a:latin typeface="Arial"/>
                <a:ea typeface="Arial"/>
                <a:cs typeface="Arial"/>
                <a:sym typeface="Arial"/>
                <a:rtl val="0"/>
              </a:rPr>
              <a:t> </a:t>
            </a:r>
          </a:p>
        </p:txBody>
      </p:sp>
      <p:sp>
        <p:nvSpPr>
          <p:cNvPr id="27653" name="Slide Number Placeholder 5"/>
          <p:cNvSpPr txBox="1">
            <a:spLocks/>
          </p:cNvSpPr>
          <p:nvPr/>
        </p:nvSpPr>
        <p:spPr bwMode="auto">
          <a:xfrm>
            <a:off x="6705600" y="6477002"/>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algn="r" defTabSz="914400" eaLnBrk="1" hangingPunct="1"/>
            <a:fld id="{C6D21B88-5075-4E0E-8C07-C4959E608E09}" type="slidenum">
              <a:rPr lang="en-US" altLang="en-US" sz="1200">
                <a:solidFill>
                  <a:srgbClr val="898989"/>
                </a:solidFill>
                <a:latin typeface="Arial" panose="020B0604020202020204" pitchFamily="34" charset="0"/>
                <a:sym typeface="Arial" panose="020B0604020202020204" pitchFamily="34" charset="0"/>
              </a:rPr>
              <a:pPr algn="r" defTabSz="914400" eaLnBrk="1" hangingPunct="1"/>
              <a:t>6</a:t>
            </a:fld>
            <a:endParaRPr lang="en-US" altLang="en-US" sz="1200">
              <a:solidFill>
                <a:srgbClr val="898989"/>
              </a:solidFill>
              <a:latin typeface="Arial" panose="020B0604020202020204" pitchFamily="34" charset="0"/>
              <a:sym typeface="Arial" panose="020B0604020202020204" pitchFamily="34" charset="0"/>
            </a:endParaRPr>
          </a:p>
        </p:txBody>
      </p:sp>
      <p:pic>
        <p:nvPicPr>
          <p:cNvPr id="27654"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54139" y="2146300"/>
            <a:ext cx="1571625"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3707269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hape 21"/>
          <p:cNvSpPr>
            <a:spLocks noChangeArrowheads="1"/>
          </p:cNvSpPr>
          <p:nvPr>
            <p:custDataLst>
              <p:tags r:id="rId1"/>
            </p:custDataLst>
          </p:nvPr>
        </p:nvSpPr>
        <p:spPr bwMode="auto">
          <a:xfrm>
            <a:off x="0" y="3124202"/>
            <a:ext cx="9144000" cy="74613"/>
          </a:xfrm>
          <a:prstGeom prst="rect">
            <a:avLst/>
          </a:prstGeom>
          <a:gradFill rotWithShape="1">
            <a:gsLst>
              <a:gs pos="0">
                <a:srgbClr val="AECCF1"/>
              </a:gs>
              <a:gs pos="50000">
                <a:srgbClr val="CEE0F6"/>
              </a:gs>
              <a:gs pos="100000">
                <a:srgbClr val="E7F1FA"/>
              </a:gs>
            </a:gsLst>
            <a:lin ang="162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nchor="ctr"/>
          <a:lstStyle>
            <a:lvl1pPr>
              <a:spcBef>
                <a:spcPct val="20000"/>
              </a:spcBef>
              <a:buFont typeface="Arial" charset="0"/>
              <a:buChar char="•"/>
              <a:defRPr sz="2800">
                <a:solidFill>
                  <a:schemeClr val="tx1"/>
                </a:solidFill>
                <a:latin typeface="Calibri" pitchFamily="34" charset="0"/>
              </a:defRPr>
            </a:lvl1pPr>
            <a:lvl2pPr marL="742950" indent="-285750">
              <a:spcBef>
                <a:spcPct val="20000"/>
              </a:spcBef>
              <a:buFont typeface="Arial" charset="0"/>
              <a:buChar char="–"/>
              <a:defRPr sz="2400">
                <a:solidFill>
                  <a:schemeClr val="tx1"/>
                </a:solidFill>
                <a:latin typeface="Calibri" pitchFamily="34" charset="0"/>
              </a:defRPr>
            </a:lvl2pPr>
            <a:lvl3pPr marL="1143000" indent="-228600">
              <a:spcBef>
                <a:spcPct val="20000"/>
              </a:spcBef>
              <a:buFont typeface="Arial" charset="0"/>
              <a:buChar char="•"/>
              <a:defRPr sz="2000">
                <a:solidFill>
                  <a:schemeClr val="tx1"/>
                </a:solidFill>
                <a:latin typeface="Calibri" pitchFamily="34" charset="0"/>
              </a:defRPr>
            </a:lvl3pPr>
            <a:lvl4pPr marL="1600200" indent="-228600">
              <a:spcBef>
                <a:spcPct val="20000"/>
              </a:spcBef>
              <a:buFont typeface="Arial" charset="0"/>
              <a:buChar char="–"/>
              <a:defRPr>
                <a:solidFill>
                  <a:schemeClr val="tx1"/>
                </a:solidFill>
                <a:latin typeface="Calibri" pitchFamily="34" charset="0"/>
              </a:defRPr>
            </a:lvl4pPr>
            <a:lvl5pPr marL="2057400" indent="-22860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fontAlgn="base">
              <a:spcBef>
                <a:spcPct val="0"/>
              </a:spcBef>
              <a:spcAft>
                <a:spcPct val="0"/>
              </a:spcAft>
              <a:buFontTx/>
              <a:buNone/>
            </a:pPr>
            <a:endParaRPr lang="en-US" altLang="en-US" sz="1800" dirty="0">
              <a:solidFill>
                <a:srgbClr val="FFFFFF"/>
              </a:solidFill>
              <a:cs typeface="Arial" charset="0"/>
              <a:sym typeface="Calibri" pitchFamily="34" charset="0"/>
            </a:endParaRPr>
          </a:p>
        </p:txBody>
      </p:sp>
      <p:sp>
        <p:nvSpPr>
          <p:cNvPr id="83" name="Shape 83"/>
          <p:cNvSpPr txBox="1"/>
          <p:nvPr/>
        </p:nvSpPr>
        <p:spPr>
          <a:xfrm>
            <a:off x="3284539" y="2543177"/>
            <a:ext cx="5788025" cy="1795463"/>
          </a:xfrm>
          <a:prstGeom prst="rect">
            <a:avLst/>
          </a:prstGeom>
          <a:noFill/>
          <a:ln>
            <a:noFill/>
          </a:ln>
        </p:spPr>
        <p:txBody>
          <a:bodyPr lIns="91425" tIns="91425" rIns="91425" bIns="91425"/>
          <a:lstStyle/>
          <a:p>
            <a:pPr>
              <a:defRPr/>
            </a:pPr>
            <a:r>
              <a:rPr lang="en-US" sz="3000" b="1" kern="0" dirty="0">
                <a:solidFill>
                  <a:srgbClr val="4F81BD">
                    <a:lumMod val="75000"/>
                  </a:srgbClr>
                </a:solidFill>
                <a:latin typeface="Arial"/>
                <a:ea typeface="Arial"/>
                <a:cs typeface="Arial"/>
                <a:sym typeface="Arial"/>
                <a:rtl val="0"/>
              </a:rPr>
              <a:t>Gretchen Sullivan</a:t>
            </a:r>
          </a:p>
          <a:p>
            <a:pPr>
              <a:spcBef>
                <a:spcPts val="1200"/>
              </a:spcBef>
              <a:defRPr/>
            </a:pPr>
            <a:r>
              <a:rPr lang="en-US" sz="2400" b="1" kern="0" dirty="0">
                <a:solidFill>
                  <a:srgbClr val="C00000"/>
                </a:solidFill>
                <a:latin typeface="Arial"/>
                <a:ea typeface="Arial"/>
                <a:cs typeface="Arial"/>
                <a:sym typeface="Arial"/>
                <a:rtl val="0"/>
              </a:rPr>
              <a:t>Senior Consultant</a:t>
            </a:r>
          </a:p>
          <a:p>
            <a:pPr>
              <a:buClr>
                <a:prstClr val="black"/>
              </a:buClr>
              <a:buSzPct val="45833"/>
              <a:buFont typeface="Arial"/>
              <a:buNone/>
              <a:defRPr/>
            </a:pPr>
            <a:r>
              <a:rPr lang="en-US" sz="2400" kern="0" dirty="0">
                <a:solidFill>
                  <a:prstClr val="black">
                    <a:lumMod val="75000"/>
                    <a:lumOff val="25000"/>
                  </a:prstClr>
                </a:solidFill>
                <a:latin typeface="Arial"/>
                <a:ea typeface="Arial"/>
                <a:cs typeface="Arial"/>
                <a:sym typeface="Arial"/>
                <a:rtl val="0"/>
              </a:rPr>
              <a:t>Maher &amp; Maher</a:t>
            </a:r>
          </a:p>
          <a:p>
            <a:pPr>
              <a:defRPr/>
            </a:pPr>
            <a:endParaRPr sz="2400" b="1" kern="0" dirty="0">
              <a:solidFill>
                <a:srgbClr val="000000"/>
              </a:solidFill>
              <a:latin typeface="Arial"/>
              <a:ea typeface="Arial"/>
              <a:cs typeface="Arial"/>
              <a:sym typeface="Arial"/>
              <a:rtl val="0"/>
            </a:endParaRPr>
          </a:p>
        </p:txBody>
      </p:sp>
      <p:sp>
        <p:nvSpPr>
          <p:cNvPr id="85" name="Shape 85"/>
          <p:cNvSpPr txBox="1"/>
          <p:nvPr/>
        </p:nvSpPr>
        <p:spPr>
          <a:xfrm>
            <a:off x="79376" y="5538790"/>
            <a:ext cx="8985250" cy="365125"/>
          </a:xfrm>
          <a:prstGeom prst="rect">
            <a:avLst/>
          </a:prstGeom>
          <a:noFill/>
          <a:ln>
            <a:noFill/>
          </a:ln>
        </p:spPr>
        <p:txBody>
          <a:bodyPr lIns="91425" tIns="91425" rIns="91425" bIns="91425" anchor="ctr"/>
          <a:lstStyle/>
          <a:p>
            <a:pPr algn="ctr">
              <a:defRPr/>
            </a:pPr>
            <a:r>
              <a:rPr lang="en-US" sz="1400" kern="0" dirty="0">
                <a:solidFill>
                  <a:prstClr val="black">
                    <a:lumMod val="75000"/>
                    <a:lumOff val="25000"/>
                  </a:prstClr>
                </a:solidFill>
                <a:latin typeface="Arial"/>
                <a:ea typeface="Arial"/>
                <a:cs typeface="Arial"/>
                <a:sym typeface="Arial"/>
                <a:rtl val="0"/>
              </a:rPr>
              <a:t>Have a question or comment about WIOA?  Email: </a:t>
            </a:r>
            <a:r>
              <a:rPr lang="en-US" sz="1400" kern="0" dirty="0">
                <a:solidFill>
                  <a:srgbClr val="4F81BD">
                    <a:lumMod val="75000"/>
                  </a:srgbClr>
                </a:solidFill>
                <a:latin typeface="Arial"/>
                <a:ea typeface="Arial"/>
                <a:cs typeface="Arial"/>
                <a:sym typeface="Arial"/>
                <a:hlinkClick r:id="rId4"/>
                <a:rtl val="0"/>
              </a:rPr>
              <a:t>DOL.WIOA@dol.gov</a:t>
            </a:r>
            <a:r>
              <a:rPr lang="en-US" sz="1400" kern="0" dirty="0">
                <a:solidFill>
                  <a:srgbClr val="4F81BD">
                    <a:lumMod val="75000"/>
                  </a:srgbClr>
                </a:solidFill>
                <a:latin typeface="Arial"/>
                <a:ea typeface="Arial"/>
                <a:cs typeface="Arial"/>
                <a:sym typeface="Arial"/>
                <a:rtl val="0"/>
              </a:rPr>
              <a:t> </a:t>
            </a:r>
          </a:p>
        </p:txBody>
      </p:sp>
      <p:sp>
        <p:nvSpPr>
          <p:cNvPr id="6" name="Title 5"/>
          <p:cNvSpPr>
            <a:spLocks noGrp="1"/>
          </p:cNvSpPr>
          <p:nvPr>
            <p:ph type="title"/>
          </p:nvPr>
        </p:nvSpPr>
        <p:spPr/>
        <p:txBody>
          <a:bodyPr/>
          <a:lstStyle/>
          <a:p>
            <a:r>
              <a:rPr lang="en-US" altLang="en-US" dirty="0">
                <a:latin typeface="Arial" charset="0"/>
                <a:cs typeface="Arial" charset="0"/>
              </a:rPr>
              <a:t>Presenter</a:t>
            </a:r>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509838"/>
            <a:ext cx="1828800" cy="1828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48071283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sym typeface="Arial" charset="0"/>
              </a:rPr>
              <a:t>INTRODUCTION TO ASSET MAPPING</a:t>
            </a:r>
            <a:endParaRPr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sym typeface="Arial" charset="0"/>
            </a:endParaRPr>
          </a:p>
        </p:txBody>
      </p:sp>
    </p:spTree>
    <p:extLst>
      <p:ext uri="{BB962C8B-B14F-4D97-AF65-F5344CB8AC3E}">
        <p14:creationId xmlns:p14="http://schemas.microsoft.com/office/powerpoint/2010/main" val="1489725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hape 21"/>
          <p:cNvSpPr>
            <a:spLocks noChangeArrowheads="1"/>
          </p:cNvSpPr>
          <p:nvPr>
            <p:custDataLst>
              <p:tags r:id="rId1"/>
            </p:custDataLst>
          </p:nvPr>
        </p:nvSpPr>
        <p:spPr bwMode="auto">
          <a:xfrm>
            <a:off x="0" y="3124202"/>
            <a:ext cx="9144000" cy="74613"/>
          </a:xfrm>
          <a:prstGeom prst="rect">
            <a:avLst/>
          </a:prstGeom>
          <a:gradFill rotWithShape="1">
            <a:gsLst>
              <a:gs pos="0">
                <a:srgbClr val="E7F1FA"/>
              </a:gs>
              <a:gs pos="50000">
                <a:srgbClr val="CEE0F6"/>
              </a:gs>
              <a:gs pos="100000">
                <a:srgbClr val="AECCF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nchor="ctr"/>
          <a:lstStyle>
            <a:lvl1pPr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algn="ctr" defTabSz="914400" eaLnBrk="1" hangingPunct="1"/>
            <a:endParaRPr lang="en-US" altLang="en-US" sz="1800">
              <a:solidFill>
                <a:srgbClr val="FFFFFF"/>
              </a:solidFill>
              <a:sym typeface="Calibri" panose="020F0502020204030204" pitchFamily="34" charset="0"/>
            </a:endParaRPr>
          </a:p>
        </p:txBody>
      </p:sp>
      <p:sp>
        <p:nvSpPr>
          <p:cNvPr id="27650" name="Shape 81"/>
          <p:cNvSpPr>
            <a:spLocks noGrp="1"/>
          </p:cNvSpPr>
          <p:nvPr>
            <p:ph type="title"/>
          </p:nvPr>
        </p:nvSpPr>
        <p:spPr>
          <a:xfrm>
            <a:off x="1604962" y="15875"/>
            <a:ext cx="6167438" cy="1100135"/>
          </a:xfrm>
        </p:spPr>
        <p:txBody>
          <a:bodyPr lIns="91425" tIns="45700" rIns="91425" bIns="45700"/>
          <a:lstStyle/>
          <a:p>
            <a:pPr algn="just" eaLnBrk="1" hangingPunct="1">
              <a:buClr>
                <a:schemeClr val="accent1"/>
              </a:buClr>
              <a:buSzPct val="25000"/>
            </a:pPr>
            <a:r>
              <a:rPr altLang="en-US" dirty="0">
                <a:latin typeface="Arial" panose="020B0604020202020204" pitchFamily="34" charset="0"/>
                <a:ea typeface="ＭＳ Ｐゴシック" charset="-128"/>
              </a:rPr>
              <a:t>Presenter</a:t>
            </a:r>
          </a:p>
        </p:txBody>
      </p:sp>
      <p:sp>
        <p:nvSpPr>
          <p:cNvPr id="83" name="Shape 83"/>
          <p:cNvSpPr txBox="1"/>
          <p:nvPr/>
        </p:nvSpPr>
        <p:spPr>
          <a:xfrm>
            <a:off x="3284539" y="2543177"/>
            <a:ext cx="5788025" cy="1795463"/>
          </a:xfrm>
          <a:prstGeom prst="rect">
            <a:avLst/>
          </a:prstGeom>
          <a:noFill/>
          <a:ln>
            <a:noFill/>
          </a:ln>
        </p:spPr>
        <p:txBody>
          <a:bodyPr lIns="91425" tIns="91425" rIns="91425" bIns="91425"/>
          <a:lstStyle/>
          <a:p>
            <a:pPr defTabSz="914400" fontAlgn="auto">
              <a:spcBef>
                <a:spcPts val="0"/>
              </a:spcBef>
              <a:spcAft>
                <a:spcPts val="0"/>
              </a:spcAft>
              <a:defRPr/>
            </a:pPr>
            <a:r>
              <a:rPr lang="en-US" sz="3000" b="1" kern="0" dirty="0">
                <a:solidFill>
                  <a:srgbClr val="4F81BD">
                    <a:lumMod val="75000"/>
                  </a:srgbClr>
                </a:solidFill>
                <a:latin typeface="Arial"/>
                <a:ea typeface="Arial"/>
                <a:cs typeface="Arial"/>
                <a:sym typeface="Arial"/>
                <a:rtl val="0"/>
              </a:rPr>
              <a:t>Charlotte Cahill</a:t>
            </a:r>
          </a:p>
          <a:p>
            <a:pPr defTabSz="914400" fontAlgn="auto">
              <a:spcBef>
                <a:spcPts val="1200"/>
              </a:spcBef>
              <a:spcAft>
                <a:spcPts val="0"/>
              </a:spcAft>
              <a:defRPr/>
            </a:pPr>
            <a:r>
              <a:rPr lang="en-US" sz="2400" b="1" kern="0" dirty="0">
                <a:solidFill>
                  <a:srgbClr val="C00000"/>
                </a:solidFill>
                <a:latin typeface="Arial"/>
                <a:ea typeface="Arial"/>
                <a:cs typeface="Arial"/>
                <a:sym typeface="Arial"/>
                <a:rtl val="0"/>
              </a:rPr>
              <a:t>Senior Program Manager</a:t>
            </a:r>
          </a:p>
          <a:p>
            <a:pPr defTabSz="914400" fontAlgn="auto">
              <a:spcBef>
                <a:spcPts val="0"/>
              </a:spcBef>
              <a:spcAft>
                <a:spcPts val="0"/>
              </a:spcAft>
              <a:buClr>
                <a:prstClr val="black"/>
              </a:buClr>
              <a:buSzPct val="45833"/>
              <a:buFont typeface="Arial"/>
              <a:buNone/>
              <a:defRPr/>
            </a:pPr>
            <a:r>
              <a:rPr lang="en-US" sz="2400" kern="0" dirty="0">
                <a:solidFill>
                  <a:prstClr val="black">
                    <a:lumMod val="75000"/>
                    <a:lumOff val="25000"/>
                  </a:prstClr>
                </a:solidFill>
                <a:latin typeface="Arial"/>
                <a:ea typeface="Arial"/>
                <a:cs typeface="Arial"/>
                <a:sym typeface="Arial"/>
                <a:rtl val="0"/>
              </a:rPr>
              <a:t>Jobs for the Future</a:t>
            </a:r>
          </a:p>
          <a:p>
            <a:pPr defTabSz="914400" fontAlgn="auto">
              <a:spcBef>
                <a:spcPts val="0"/>
              </a:spcBef>
              <a:spcAft>
                <a:spcPts val="0"/>
              </a:spcAft>
              <a:defRPr/>
            </a:pPr>
            <a:endParaRPr sz="2400" b="1" kern="0" dirty="0">
              <a:solidFill>
                <a:srgbClr val="000000"/>
              </a:solidFill>
              <a:latin typeface="Arial"/>
              <a:ea typeface="Arial"/>
              <a:cs typeface="Arial"/>
              <a:sym typeface="Arial"/>
              <a:rtl val="0"/>
            </a:endParaRPr>
          </a:p>
        </p:txBody>
      </p:sp>
      <p:sp>
        <p:nvSpPr>
          <p:cNvPr id="85" name="Shape 85"/>
          <p:cNvSpPr txBox="1"/>
          <p:nvPr/>
        </p:nvSpPr>
        <p:spPr>
          <a:xfrm>
            <a:off x="79376" y="5538790"/>
            <a:ext cx="8985250" cy="365125"/>
          </a:xfrm>
          <a:prstGeom prst="rect">
            <a:avLst/>
          </a:prstGeom>
          <a:noFill/>
          <a:ln>
            <a:noFill/>
          </a:ln>
        </p:spPr>
        <p:txBody>
          <a:bodyPr lIns="91425" tIns="91425" rIns="91425" bIns="91425" anchor="ctr"/>
          <a:lstStyle/>
          <a:p>
            <a:pPr algn="ctr" defTabSz="914400" fontAlgn="auto">
              <a:spcBef>
                <a:spcPts val="0"/>
              </a:spcBef>
              <a:spcAft>
                <a:spcPts val="0"/>
              </a:spcAft>
              <a:defRPr/>
            </a:pPr>
            <a:r>
              <a:rPr lang="en-US" sz="1400" kern="0" dirty="0">
                <a:solidFill>
                  <a:prstClr val="black">
                    <a:lumMod val="75000"/>
                    <a:lumOff val="25000"/>
                  </a:prstClr>
                </a:solidFill>
                <a:latin typeface="Arial"/>
                <a:ea typeface="Arial"/>
                <a:cs typeface="Arial"/>
                <a:sym typeface="Arial"/>
                <a:rtl val="0"/>
              </a:rPr>
              <a:t>Have a question or comment about WIOA?  E-mail </a:t>
            </a:r>
            <a:r>
              <a:rPr lang="en-US" sz="1400" kern="0" dirty="0">
                <a:solidFill>
                  <a:srgbClr val="4F81BD">
                    <a:lumMod val="75000"/>
                  </a:srgbClr>
                </a:solidFill>
                <a:latin typeface="Arial"/>
                <a:ea typeface="Arial"/>
                <a:cs typeface="Arial"/>
                <a:sym typeface="Arial"/>
                <a:hlinkClick r:id="rId4"/>
                <a:rtl val="0"/>
              </a:rPr>
              <a:t>DOL.WIOA@dol.gov</a:t>
            </a:r>
            <a:r>
              <a:rPr lang="en-US" sz="1400" kern="0" dirty="0">
                <a:solidFill>
                  <a:srgbClr val="4F81BD">
                    <a:lumMod val="75000"/>
                  </a:srgbClr>
                </a:solidFill>
                <a:latin typeface="Arial"/>
                <a:ea typeface="Arial"/>
                <a:cs typeface="Arial"/>
                <a:sym typeface="Arial"/>
                <a:rtl val="0"/>
              </a:rPr>
              <a:t> </a:t>
            </a:r>
          </a:p>
        </p:txBody>
      </p:sp>
      <p:sp>
        <p:nvSpPr>
          <p:cNvPr id="27653" name="Slide Number Placeholder 5"/>
          <p:cNvSpPr txBox="1">
            <a:spLocks/>
          </p:cNvSpPr>
          <p:nvPr/>
        </p:nvSpPr>
        <p:spPr bwMode="auto">
          <a:xfrm>
            <a:off x="6705600" y="6477002"/>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charset="-128"/>
              </a:defRPr>
            </a:lvl1pPr>
            <a:lvl2pPr marL="742950" indent="-285750" eaLnBrk="0" hangingPunct="0">
              <a:defRPr sz="2400">
                <a:solidFill>
                  <a:schemeClr val="tx1"/>
                </a:solidFill>
                <a:latin typeface="Calibri" panose="020F0502020204030204" pitchFamily="34" charset="0"/>
                <a:ea typeface="ＭＳ Ｐゴシック" charset="-128"/>
              </a:defRPr>
            </a:lvl2pPr>
            <a:lvl3pPr marL="1143000" indent="-228600" eaLnBrk="0" hangingPunct="0">
              <a:defRPr sz="2400">
                <a:solidFill>
                  <a:schemeClr val="tx1"/>
                </a:solidFill>
                <a:latin typeface="Calibri" panose="020F0502020204030204" pitchFamily="34" charset="0"/>
                <a:ea typeface="ＭＳ Ｐゴシック" charset="-128"/>
              </a:defRPr>
            </a:lvl3pPr>
            <a:lvl4pPr marL="1600200" indent="-228600" eaLnBrk="0" hangingPunct="0">
              <a:defRPr sz="2400">
                <a:solidFill>
                  <a:schemeClr val="tx1"/>
                </a:solidFill>
                <a:latin typeface="Calibri" panose="020F0502020204030204" pitchFamily="34" charset="0"/>
                <a:ea typeface="ＭＳ Ｐゴシック" charset="-128"/>
              </a:defRPr>
            </a:lvl4pPr>
            <a:lvl5pPr marL="2057400" indent="-228600" eaLnBrk="0" hangingPunct="0">
              <a:defRPr sz="2400">
                <a:solidFill>
                  <a:schemeClr val="tx1"/>
                </a:solidFill>
                <a:latin typeface="Calibri" panose="020F050202020403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algn="r" defTabSz="914400" eaLnBrk="1" hangingPunct="1"/>
            <a:fld id="{C6D21B88-5075-4E0E-8C07-C4959E608E09}" type="slidenum">
              <a:rPr lang="en-US" altLang="en-US" sz="1200">
                <a:solidFill>
                  <a:srgbClr val="898989"/>
                </a:solidFill>
                <a:latin typeface="Arial" panose="020B0604020202020204" pitchFamily="34" charset="0"/>
                <a:sym typeface="Arial" panose="020B0604020202020204" pitchFamily="34" charset="0"/>
              </a:rPr>
              <a:pPr algn="r" defTabSz="914400" eaLnBrk="1" hangingPunct="1"/>
              <a:t>9</a:t>
            </a:fld>
            <a:endParaRPr lang="en-US" altLang="en-US" sz="1200">
              <a:solidFill>
                <a:srgbClr val="898989"/>
              </a:solidFill>
              <a:latin typeface="Arial" panose="020B0604020202020204" pitchFamily="34" charset="0"/>
              <a:sym typeface="Arial" panose="020B0604020202020204" pitchFamily="34" charset="0"/>
            </a:endParaRPr>
          </a:p>
        </p:txBody>
      </p:sp>
      <p:pic>
        <p:nvPicPr>
          <p:cNvPr id="27654"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54139" y="2146300"/>
            <a:ext cx="1571625"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2091815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1.0&quot;&gt;&lt;object type=&quot;1&quot; unique_id=&quot;10001&quot;&gt;&lt;object type=&quot;2&quot; unique_id=&quot;11404&quot;&gt;&lt;object type=&quot;3&quot; unique_id=&quot;11425&quot;&gt;&lt;property id=&quot;20148&quot; value=&quot;5&quot;/&gt;&lt;property id=&quot;20300&quot; value=&quot;Slide 55&quot;/&gt;&lt;property id=&quot;20307&quot; value=&quot;262&quot;/&gt;&lt;/object&gt;&lt;object type=&quot;3&quot; unique_id=&quot;21379&quot;&gt;&lt;property id=&quot;20148&quot; value=&quot;5&quot;/&gt;&lt;property id=&quot;20300&quot; value=&quot;Slide 1 - &amp;quot;MAPPING AND BRAIDING OF FUNDS PART 2&amp;quot;&quot;/&gt;&lt;property id=&quot;20307&quot; value=&quot;393&quot;/&gt;&lt;/object&gt;&lt;object type=&quot;3&quot; unique_id=&quot;21380&quot;&gt;&lt;property id=&quot;20148&quot; value=&quot;5&quot;/&gt;&lt;property id=&quot;20300&quot; value=&quot;Slide 2 - &amp;quot;MODERATOR&amp;quot;&quot;/&gt;&lt;property id=&quot;20307&quot; value=&quot;394&quot;/&gt;&lt;/object&gt;&lt;object type=&quot;3&quot; unique_id=&quot;21381&quot;&gt;&lt;property id=&quot;20148&quot; value=&quot;5&quot;/&gt;&lt;property id=&quot;20300&quot; value=&quot;Slide 3 - &amp;quot;Webinar Objectives&amp;quot;&quot;/&gt;&lt;property id=&quot;20307&quot; value=&quot;395&quot;/&gt;&lt;/object&gt;&lt;object type=&quot;3&quot; unique_id=&quot;21382&quot;&gt;&lt;property id=&quot;20148&quot; value=&quot;5&quot;/&gt;&lt;property id=&quot;20300&quot; value=&quot;Slide 4 - &amp;quot;Webinar Objectives&amp;quot;&quot;/&gt;&lt;property id=&quot;20307&quot; value=&quot;396&quot;/&gt;&lt;/object&gt;&lt;object type=&quot;3&quot; unique_id=&quot;21383&quot;&gt;&lt;property id=&quot;20148&quot; value=&quot;5&quot;/&gt;&lt;property id=&quot;20300&quot; value=&quot;Slide 5 - &amp;quot;Webinar Objectives&amp;quot;&quot;/&gt;&lt;property id=&quot;20307&quot; value=&quot;397&quot;/&gt;&lt;/object&gt;&lt;object type=&quot;3&quot; unique_id=&quot;21384&quot;&gt;&lt;property id=&quot;20148&quot; value=&quot;5&quot;/&gt;&lt;property id=&quot;20300&quot; value=&quot;Slide 6 - &amp;quot;Presenter&amp;quot;&quot;/&gt;&lt;property id=&quot;20307&quot; value=&quot;294&quot;/&gt;&lt;/object&gt;&lt;object type=&quot;3&quot; unique_id=&quot;21385&quot;&gt;&lt;property id=&quot;20148&quot; value=&quot;5&quot;/&gt;&lt;property id=&quot;20300&quot; value=&quot;Slide 7 - &amp;quot;Presenter&amp;quot;&quot;/&gt;&lt;property id=&quot;20307&quot; value=&quot;295&quot;/&gt;&lt;/object&gt;&lt;object type=&quot;3&quot; unique_id=&quot;21386&quot;&gt;&lt;property id=&quot;20148&quot; value=&quot;5&quot;/&gt;&lt;property id=&quot;20300&quot; value=&quot;Slide 8 - &amp;quot;INTRODUCTION TO ASSET MAPPING&amp;quot;&quot;/&gt;&lt;property id=&quot;20307&quot; value=&quot;390&quot;/&gt;&lt;/object&gt;&lt;object type=&quot;3&quot; unique_id=&quot;21387&quot;&gt;&lt;property id=&quot;20148&quot; value=&quot;5&quot;/&gt;&lt;property id=&quot;20300&quot; value=&quot;Slide 9 - &amp;quot;Presenter&amp;quot;&quot;/&gt;&lt;property id=&quot;20307&quot; value=&quot;299&quot;/&gt;&lt;/object&gt;&lt;object type=&quot;3&quot; unique_id=&quot;21388&quot;&gt;&lt;property id=&quot;20148&quot; value=&quot;5&quot;/&gt;&lt;property id=&quot;20300&quot; value=&quot;Slide 10 - &amp;quot;What is asset mapping?&amp;quot;&quot;/&gt;&lt;property id=&quot;20307&quot; value=&quot;301&quot;/&gt;&lt;/object&gt;&lt;object type=&quot;3&quot; unique_id=&quot;21389&quot;&gt;&lt;property id=&quot;20148&quot; value=&quot;5&quot;/&gt;&lt;property id=&quot;20300&quot; value=&quot;Slide 11 - &amp;quot;“Needs” vs. “Assets”&amp;quot;&quot;/&gt;&lt;property id=&quot;20307&quot; value=&quot;302&quot;/&gt;&lt;/object&gt;&lt;object type=&quot;3&quot; unique_id=&quot;21390&quot;&gt;&lt;property id=&quot;20148&quot; value=&quot;5&quot;/&gt;&lt;property id=&quot;20300&quot; value=&quot;Slide 12 - &amp;quot;Why do asset mapping?&amp;quot;&quot;/&gt;&lt;property id=&quot;20307&quot; value=&quot;303&quot;/&gt;&lt;/object&gt;&lt;object type=&quot;3&quot; unique_id=&quot;21391&quot;&gt;&lt;property id=&quot;20148&quot; value=&quot;5&quot;/&gt;&lt;property id=&quot;20300&quot; value=&quot;Slide 13 - &amp;quot;Getting started with asset mapping&amp;quot;&quot;/&gt;&lt;property id=&quot;20307&quot; value=&quot;307&quot;/&gt;&lt;/object&gt;&lt;object type=&quot;3&quot; unique_id=&quot;21392&quot;&gt;&lt;property id=&quot;20148&quot; value=&quot;5&quot;/&gt;&lt;property id=&quot;20300&quot; value=&quot;Slide 14 - &amp;quot;Defining your local area&amp;quot;&quot;/&gt;&lt;property id=&quot;20307&quot; value=&quot;308&quot;/&gt;&lt;/object&gt;&lt;object type=&quot;3&quot; unique_id=&quot;21393&quot;&gt;&lt;property id=&quot;20148&quot; value=&quot;5&quot;/&gt;&lt;property id=&quot;20300&quot; value=&quot;Slide 15 - &amp;quot;Doing the initial research&amp;quot;&quot;/&gt;&lt;property id=&quot;20307&quot; value=&quot;309&quot;/&gt;&lt;/object&gt;&lt;object type=&quot;3&quot; unique_id=&quot;21394&quot;&gt;&lt;property id=&quot;20148&quot; value=&quot;5&quot;/&gt;&lt;property id=&quot;20300&quot; value=&quot;Slide 16 - &amp;quot;Key sources of information &amp;quot;&quot;/&gt;&lt;property id=&quot;20307&quot; value=&quot;310&quot;/&gt;&lt;/object&gt;&lt;object type=&quot;3&quot; unique_id=&quot;21395&quot;&gt;&lt;property id=&quot;20148&quot; value=&quot;5&quot;/&gt;&lt;property id=&quot;20300&quot; value=&quot;Slide 17 - &amp;quot;Engaging key stakeholders&amp;quot;&quot;/&gt;&lt;property id=&quot;20307&quot; value=&quot;312&quot;/&gt;&lt;/object&gt;&lt;object type=&quot;3&quot; unique_id=&quot;21396&quot;&gt;&lt;property id=&quot;20148&quot; value=&quot;5&quot;/&gt;&lt;property id=&quot;20300&quot; value=&quot;Slide 18 - &amp;quot;Questions for employers&amp;quot;&quot;/&gt;&lt;property id=&quot;20307&quot; value=&quot;313&quot;/&gt;&lt;/object&gt;&lt;object type=&quot;3&quot; unique_id=&quot;21397&quot;&gt;&lt;property id=&quot;20148&quot; value=&quot;5&quot;/&gt;&lt;property id=&quot;20300&quot; value=&quot;Slide 19 - &amp;quot;Questions for educators&amp;quot;&quot;/&gt;&lt;property id=&quot;20307&quot; value=&quot;314&quot;/&gt;&lt;/object&gt;&lt;object type=&quot;3&quot; unique_id=&quot;21398&quot;&gt;&lt;property id=&quot;20148&quot; value=&quot;5&quot;/&gt;&lt;property id=&quot;20300&quot; value=&quot;Slide 20 - &amp;quot;Questions for intermediary organizations&amp;quot;&quot;/&gt;&lt;property id=&quot;20307&quot; value=&quot;315&quot;/&gt;&lt;/object&gt;&lt;object type=&quot;3&quot; unique_id=&quot;21399&quot;&gt;&lt;property id=&quot;20148&quot; value=&quot;5&quot;/&gt;&lt;property id=&quot;20300&quot; value=&quot;Slide 21 - &amp;quot;Questions for economic developers&amp;quot;&quot;/&gt;&lt;property id=&quot;20307&quot; value=&quot;316&quot;/&gt;&lt;/object&gt;&lt;object type=&quot;3&quot; unique_id=&quot;21400&quot;&gt;&lt;property id=&quot;20148&quot; value=&quot;5&quot;/&gt;&lt;property id=&quot;20300&quot; value=&quot;Slide 22 - &amp;quot;Questions for all stakeholders&amp;quot;&quot;/&gt;&lt;property id=&quot;20307&quot; value=&quot;317&quot;/&gt;&lt;/object&gt;&lt;object type=&quot;3&quot; unique_id=&quot;21401&quot;&gt;&lt;property id=&quot;20148&quot; value=&quot;5&quot;/&gt;&lt;property id=&quot;20300&quot; value=&quot;Slide 23 - &amp;quot;Developing a timeline&amp;quot;&quot;/&gt;&lt;property id=&quot;20307&quot; value=&quot;318&quot;/&gt;&lt;/object&gt;&lt;object type=&quot;3&quot; unique_id=&quot;21402&quot;&gt;&lt;property id=&quot;20148&quot; value=&quot;5&quot;/&gt;&lt;property id=&quot;20300&quot; value=&quot;Slide 24 - &amp;quot;Using labor market information &amp;quot;&quot;/&gt;&lt;property id=&quot;20307&quot; value=&quot;319&quot;/&gt;&lt;/object&gt;&lt;object type=&quot;3&quot; unique_id=&quot;21403&quot;&gt;&lt;property id=&quot;20148&quot; value=&quot;5&quot;/&gt;&lt;property id=&quot;20300&quot; value=&quot;Slide 25 - &amp;quot;Types of Labor Market Information&amp;quot;&quot;/&gt;&lt;property id=&quot;20307&quot; value=&quot;320&quot;/&gt;&lt;/object&gt;&lt;object type=&quot;3&quot; unique_id=&quot;21404&quot;&gt;&lt;property id=&quot;20148&quot; value=&quot;5&quot;/&gt;&lt;property id=&quot;20300&quot; value=&quot;Slide 26 - &amp;quot;Developing data-driven programs that meet the needs of regional economies&amp;quot;&quot;/&gt;&lt;property id=&quot;20307&quot; value=&quot;331&quot;/&gt;&lt;/object&gt;&lt;object type=&quot;3&quot; unique_id=&quot;21405&quot;&gt;&lt;property id=&quot;20148&quot; value=&quot;5&quot;/&gt;&lt;property id=&quot;20300&quot; value=&quot;Slide 27 - &amp;quot;Sharing results and developing an action plan&amp;quot;&quot;/&gt;&lt;property id=&quot;20307&quot; value=&quot;336&quot;/&gt;&lt;/object&gt;&lt;object type=&quot;3&quot; unique_id=&quot;21406&quot;&gt;&lt;property id=&quot;20148&quot; value=&quot;5&quot;/&gt;&lt;property id=&quot;20300&quot; value=&quot;Slide 28 - &amp;quot;Sharing results&amp;quot;&quot;/&gt;&lt;property id=&quot;20307&quot; value=&quot;337&quot;/&gt;&lt;/object&gt;&lt;object type=&quot;3&quot; unique_id=&quot;21407&quot;&gt;&lt;property id=&quot;20148&quot; value=&quot;5&quot;/&gt;&lt;property id=&quot;20300&quot; value=&quot;Slide 29 - &amp;quot;Sample graphic asset map&amp;quot;&quot;/&gt;&lt;property id=&quot;20307&quot; value=&quot;338&quot;/&gt;&lt;/object&gt;&lt;object type=&quot;3&quot; unique_id=&quot;21408&quot;&gt;&lt;property id=&quot;20148&quot; value=&quot;5&quot;/&gt;&lt;property id=&quot;20300&quot; value=&quot;Slide 30 - &amp;quot;Action planning&amp;quot;&quot;/&gt;&lt;property id=&quot;20307&quot; value=&quot;340&quot;/&gt;&lt;/object&gt;&lt;object type=&quot;3&quot; unique_id=&quot;21409&quot;&gt;&lt;property id=&quot;20148&quot; value=&quot;5&quot;/&gt;&lt;property id=&quot;20300&quot; value=&quot;Slide 31 - &amp;quot;Next Steps: Getting started with asset mapping&amp;quot;&quot;/&gt;&lt;property id=&quot;20307&quot; value=&quot;341&quot;/&gt;&lt;/object&gt;&lt;object type=&quot;3&quot; unique_id=&quot;21410&quot;&gt;&lt;property id=&quot;20148&quot; value=&quot;5&quot;/&gt;&lt;property id=&quot;20300&quot; value=&quot;Slide 32 - &amp;quot;Introduction to RESOURCE BRAIDING&amp;quot;&quot;/&gt;&lt;property id=&quot;20307&quot; value=&quot;345&quot;/&gt;&lt;/object&gt;&lt;object type=&quot;3&quot; unique_id=&quot;21411&quot;&gt;&lt;property id=&quot;20148&quot; value=&quot;5&quot;/&gt;&lt;property id=&quot;20300&quot; value=&quot;Slide 33 - &amp;quot;Presenter&amp;quot;&quot;/&gt;&lt;property id=&quot;20307&quot; value=&quot;344&quot;/&gt;&lt;/object&gt;&lt;object type=&quot;3&quot; unique_id=&quot;21412&quot;&gt;&lt;property id=&quot;20148&quot; value=&quot;5&quot;/&gt;&lt;property id=&quot;20300&quot; value=&quot;Slide 34 - &amp;quot;Defining Our Terms&amp;quot;&quot;/&gt;&lt;property id=&quot;20307&quot; value=&quot;346&quot;/&gt;&lt;/object&gt;&lt;object type=&quot;3&quot; unique_id=&quot;21413&quot;&gt;&lt;property id=&quot;20148&quot; value=&quot;5&quot;/&gt;&lt;property id=&quot;20300&quot; value=&quot;Slide 35 - &amp;quot;Thinking in Resource Networks&amp;quot;&quot;/&gt;&lt;property id=&quot;20307&quot; value=&quot;347&quot;/&gt;&lt;/object&gt;&lt;object type=&quot;3&quot; unique_id=&quot;21414&quot;&gt;&lt;property id=&quot;20148&quot; value=&quot;5&quot;/&gt;&lt;property id=&quot;20300&quot; value=&quot;Slide 36 - &amp;quot;Customer Needs &amp;amp; Goals&amp;quot;&quot;/&gt;&lt;property id=&quot;20307&quot; value=&quot;348&quot;/&gt;&lt;/object&gt;&lt;object type=&quot;3&quot; unique_id=&quot;21415&quot;&gt;&lt;property id=&quot;20148&quot; value=&quot;5&quot;/&gt;&lt;property id=&quot;20300&quot; value=&quot;Slide 37 - &amp;quot;Guiding Philosophy&amp;quot;&quot;/&gt;&lt;property id=&quot;20307&quot; value=&quot;349&quot;/&gt;&lt;/object&gt;&lt;object type=&quot;3&quot; unique_id=&quot;21416&quot;&gt;&lt;property id=&quot;20148&quot; value=&quot;5&quot;/&gt;&lt;property id=&quot;20300&quot; value=&quot;Slide 38 - &amp;quot;Areas of Focus&amp;quot;&quot;/&gt;&lt;property id=&quot;20307&quot; value=&quot;350&quot;/&gt;&lt;/object&gt;&lt;object type=&quot;3&quot; unique_id=&quot;21417&quot;&gt;&lt;property id=&quot;20148&quot; value=&quot;5&quot;/&gt;&lt;property id=&quot;20300&quot; value=&quot;Slide 39 - &amp;quot;Why?  Key Benefits&amp;quot;&quot;/&gt;&lt;property id=&quot;20307&quot; value=&quot;351&quot;/&gt;&lt;/object&gt;&lt;object type=&quot;3&quot; unique_id=&quot;21418&quot;&gt;&lt;property id=&quot;20148&quot; value=&quot;5&quot;/&gt;&lt;property id=&quot;20300&quot; value=&quot;Slide 40 - &amp;quot;WIOA: Opportunities for Resource Alignment and Braiding&amp;quot;&quot;/&gt;&lt;property id=&quot;20307&quot; value=&quot;354&quot;/&gt;&lt;/object&gt;&lt;object type=&quot;3&quot; unique_id=&quot;21419&quot;&gt;&lt;property id=&quot;20148&quot; value=&quot;5&quot;/&gt;&lt;property id=&quot;20300&quot; value=&quot;Slide 41 - &amp;quot;a framework for resource alignment and braiding&amp;quot;&quot;/&gt;&lt;property id=&quot;20307&quot; value=&quot;356&quot;/&gt;&lt;/object&gt;&lt;object type=&quot;3&quot; unique_id=&quot;21420&quot;&gt;&lt;property id=&quot;20148&quot; value=&quot;5&quot;/&gt;&lt;property id=&quot;20300&quot; value=&quot;Slide 42&quot;/&gt;&lt;property id=&quot;20307&quot; value=&quot;357&quot;/&gt;&lt;/object&gt;&lt;object type=&quot;3&quot; unique_id=&quot;21421&quot;&gt;&lt;property id=&quot;20148&quot; value=&quot;5&quot;/&gt;&lt;property id=&quot;20300&quot; value=&quot;Slide 43 - &amp;quot;Using resource braiding strategies to support customer service delivery&amp;quot;&quot;/&gt;&lt;property id=&quot;20307&quot; value=&quot;369&quot;/&gt;&lt;/object&gt;&lt;object type=&quot;3&quot; unique_id=&quot;21422&quot;&gt;&lt;property id=&quot;20148&quot; value=&quot;5&quot;/&gt;&lt;property id=&quot;20300&quot; value=&quot;Slide 44&quot;/&gt;&lt;property id=&quot;20307&quot; value=&quot;370&quot;/&gt;&lt;/object&gt;&lt;object type=&quot;3&quot; unique_id=&quot;21423&quot;&gt;&lt;property id=&quot;20148&quot; value=&quot;5&quot;/&gt;&lt;property id=&quot;20300&quot; value=&quot;Slide 45 - &amp;quot;Align to the Vision&amp;quot;&quot;/&gt;&lt;property id=&quot;20307&quot; value=&quot;371&quot;/&gt;&lt;/object&gt;&lt;object type=&quot;3&quot; unique_id=&quot;21424&quot;&gt;&lt;property id=&quot;20148&quot; value=&quot;5&quot;/&gt;&lt;property id=&quot;20300&quot; value=&quot;Slide 46 - &amp;quot;Develop Partnerships &amp;quot;&quot;/&gt;&lt;property id=&quot;20307&quot; value=&quot;372&quot;/&gt;&lt;/object&gt;&lt;object type=&quot;3&quot; unique_id=&quot;21425&quot;&gt;&lt;property id=&quot;20148&quot; value=&quot;5&quot;/&gt;&lt;property id=&quot;20300&quot; value=&quot;Slide 47 - &amp;quot;Map Assets&amp;quot;&quot;/&gt;&lt;property id=&quot;20307&quot; value=&quot;373&quot;/&gt;&lt;/object&gt;&lt;object type=&quot;3&quot; unique_id=&quot;21426&quot;&gt;&lt;property id=&quot;20148&quot; value=&quot;5&quot;/&gt;&lt;property id=&quot;20300&quot; value=&quot;Slide 48 - &amp;quot;Articulate and Integrate Assets&amp;quot;&quot;/&gt;&lt;property id=&quot;20307&quot; value=&quot;374&quot;/&gt;&lt;/object&gt;&lt;object type=&quot;3&quot; unique_id=&quot;21427&quot;&gt;&lt;property id=&quot;20148&quot; value=&quot;5&quot;/&gt;&lt;property id=&quot;20300&quot; value=&quot;Slide 49 - &amp;quot;Adapt Administrative Structures&amp;quot;&quot;/&gt;&lt;property id=&quot;20307&quot; value=&quot;375&quot;/&gt;&lt;/object&gt;&lt;object type=&quot;3&quot; unique_id=&quot;21428&quot;&gt;&lt;property id=&quot;20148&quot; value=&quot;5&quot;/&gt;&lt;property id=&quot;20300&quot; value=&quot;Slide 50 - &amp;quot;Provide Training and TA&amp;quot;&quot;/&gt;&lt;property id=&quot;20307&quot; value=&quot;376&quot;/&gt;&lt;/object&gt;&lt;object type=&quot;3&quot; unique_id=&quot;21429&quot;&gt;&lt;property id=&quot;20148&quot; value=&quot;5&quot;/&gt;&lt;property id=&quot;20300&quot; value=&quot;Slide 51 - &amp;quot;Adapt Front-Line Service Delivery&amp;quot;&quot;/&gt;&lt;property id=&quot;20307&quot; value=&quot;377&quot;/&gt;&lt;/object&gt;&lt;object type=&quot;3&quot; unique_id=&quot;21430&quot;&gt;&lt;property id=&quot;20148&quot; value=&quot;5&quot;/&gt;&lt;property id=&quot;20300&quot; value=&quot;Slide 52 - &amp;quot;Evaluate and Adjust&amp;quot;&quot;/&gt;&lt;property id=&quot;20307&quot; value=&quot;378&quot;/&gt;&lt;/object&gt;&lt;object type=&quot;3&quot; unique_id=&quot;21431&quot;&gt;&lt;property id=&quot;20148&quot; value=&quot;5&quot;/&gt;&lt;property id=&quot;20300&quot; value=&quot;Slide 53 - &amp;quot;Additional Resources&amp;quot;&quot;/&gt;&lt;property id=&quot;20307&quot; value=&quot;387&quot;/&gt;&lt;/object&gt;&lt;object type=&quot;3&quot; unique_id=&quot;21432&quot;&gt;&lt;property id=&quot;20148&quot; value=&quot;5&quot;/&gt;&lt;property id=&quot;20300&quot; value=&quot;Slide 54&quot;/&gt;&lt;property id=&quot;20307&quot; value=&quot;388&quot;/&gt;&lt;/object&gt;&lt;/object&gt;&lt;object type=&quot;8&quot; unique_id=&quot;11410&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Networking trio design template">
  <a:themeElements>
    <a:clrScheme name="Custom 1">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C0504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Networking trio design template</Template>
  <TotalTime>0</TotalTime>
  <Words>2211</Words>
  <Application>Microsoft Office PowerPoint</Application>
  <PresentationFormat>On-screen Show (4:3)</PresentationFormat>
  <Paragraphs>426</Paragraphs>
  <Slides>55</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ＭＳ Ｐゴシック</vt:lpstr>
      <vt:lpstr>Arial</vt:lpstr>
      <vt:lpstr>Calibri</vt:lpstr>
      <vt:lpstr>Cambria</vt:lpstr>
      <vt:lpstr>Courier New</vt:lpstr>
      <vt:lpstr>Symbol</vt:lpstr>
      <vt:lpstr>Networking trio design template</vt:lpstr>
      <vt:lpstr>MAPPING AND BRAIDING OF FUNDS PART 2</vt:lpstr>
      <vt:lpstr>MODERATOR</vt:lpstr>
      <vt:lpstr>Webinar Objectives</vt:lpstr>
      <vt:lpstr>Webinar Objectives</vt:lpstr>
      <vt:lpstr>Webinar Objectives</vt:lpstr>
      <vt:lpstr>Presenter</vt:lpstr>
      <vt:lpstr>Presenter</vt:lpstr>
      <vt:lpstr>INTRODUCTION TO ASSET MAPPING</vt:lpstr>
      <vt:lpstr>Presenter</vt:lpstr>
      <vt:lpstr>What is asset mapping?</vt:lpstr>
      <vt:lpstr>“Needs” vs. “Assets”</vt:lpstr>
      <vt:lpstr>Why do asset mapping?</vt:lpstr>
      <vt:lpstr>Getting started with asset mapping</vt:lpstr>
      <vt:lpstr>Defining your local area</vt:lpstr>
      <vt:lpstr>Doing the initial research</vt:lpstr>
      <vt:lpstr>Key sources of information </vt:lpstr>
      <vt:lpstr>Engaging key stakeholders</vt:lpstr>
      <vt:lpstr>Questions for employers</vt:lpstr>
      <vt:lpstr>Questions for educators</vt:lpstr>
      <vt:lpstr>Questions for intermediary organizations</vt:lpstr>
      <vt:lpstr>Questions for economic developers</vt:lpstr>
      <vt:lpstr>Questions for all stakeholders</vt:lpstr>
      <vt:lpstr>Developing a timeline</vt:lpstr>
      <vt:lpstr>Using labor market information </vt:lpstr>
      <vt:lpstr>Types of Labor Market Information</vt:lpstr>
      <vt:lpstr>Developing data-driven programs that meet the needs of regional economies</vt:lpstr>
      <vt:lpstr>Sharing results and developing an action plan</vt:lpstr>
      <vt:lpstr>Sharing results</vt:lpstr>
      <vt:lpstr>Sample graphic asset map</vt:lpstr>
      <vt:lpstr>Action planning</vt:lpstr>
      <vt:lpstr>Next Steps: Getting started with asset mapping</vt:lpstr>
      <vt:lpstr>Introduction to RESOURCE BRAIDING</vt:lpstr>
      <vt:lpstr>Presenter</vt:lpstr>
      <vt:lpstr>Defining Our Terms</vt:lpstr>
      <vt:lpstr>Thinking in Resource Networks</vt:lpstr>
      <vt:lpstr>Customer Needs &amp; Goals</vt:lpstr>
      <vt:lpstr>Guiding Philosophy</vt:lpstr>
      <vt:lpstr>Areas of Focus</vt:lpstr>
      <vt:lpstr>Why?  Key Benefits</vt:lpstr>
      <vt:lpstr>WIOA: Opportunities for Resource Alignment and Braiding</vt:lpstr>
      <vt:lpstr>a framework for resource alignment and braiding</vt:lpstr>
      <vt:lpstr>PowerPoint Presentation</vt:lpstr>
      <vt:lpstr>Using resource braiding strategies to support customer service delivery</vt:lpstr>
      <vt:lpstr>PowerPoint Presentation</vt:lpstr>
      <vt:lpstr>Align to the Vision</vt:lpstr>
      <vt:lpstr>Develop Partnerships </vt:lpstr>
      <vt:lpstr>Map Assets</vt:lpstr>
      <vt:lpstr>Articulate and Integrate Assets</vt:lpstr>
      <vt:lpstr>Adapt Administrative Structures</vt:lpstr>
      <vt:lpstr>Provide Training and TA</vt:lpstr>
      <vt:lpstr>Adapt Front-Line Service Delivery</vt:lpstr>
      <vt:lpstr>Evaluate and Adjust</vt:lpstr>
      <vt:lpstr>Additional 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2009-09-02T19:35:42Z</dcterms:created>
  <dcterms:modified xsi:type="dcterms:W3CDTF">2016-03-21T13:23:36Z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TC102413891033</vt:lpwstr>
  </property>
</Properties>
</file>