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73" r:id="rId2"/>
    <p:sldId id="256" r:id="rId3"/>
    <p:sldId id="264" r:id="rId4"/>
    <p:sldId id="275" r:id="rId5"/>
    <p:sldId id="259" r:id="rId6"/>
    <p:sldId id="260" r:id="rId7"/>
    <p:sldId id="265" r:id="rId8"/>
    <p:sldId id="270" r:id="rId9"/>
    <p:sldId id="258" r:id="rId10"/>
    <p:sldId id="276" r:id="rId11"/>
    <p:sldId id="277" r:id="rId12"/>
    <p:sldId id="278" r:id="rId13"/>
    <p:sldId id="279" r:id="rId14"/>
    <p:sldId id="281" r:id="rId15"/>
    <p:sldId id="280" r:id="rId16"/>
    <p:sldId id="282" r:id="rId17"/>
    <p:sldId id="283" r:id="rId18"/>
    <p:sldId id="284" r:id="rId19"/>
    <p:sldId id="285" r:id="rId20"/>
    <p:sldId id="286" r:id="rId21"/>
    <p:sldId id="287" r:id="rId22"/>
    <p:sldId id="289" r:id="rId23"/>
    <p:sldId id="290" r:id="rId24"/>
    <p:sldId id="291" r:id="rId25"/>
    <p:sldId id="292" r:id="rId26"/>
    <p:sldId id="293" r:id="rId27"/>
    <p:sldId id="294" r:id="rId28"/>
    <p:sldId id="295" r:id="rId29"/>
    <p:sldId id="296" r:id="rId30"/>
    <p:sldId id="297" r:id="rId31"/>
    <p:sldId id="298" r:id="rId32"/>
    <p:sldId id="302" r:id="rId33"/>
    <p:sldId id="303" r:id="rId34"/>
    <p:sldId id="305" r:id="rId35"/>
    <p:sldId id="306" r:id="rId36"/>
    <p:sldId id="307" r:id="rId37"/>
    <p:sldId id="308" r:id="rId38"/>
    <p:sldId id="309" r:id="rId39"/>
    <p:sldId id="310" r:id="rId40"/>
    <p:sldId id="311" r:id="rId41"/>
    <p:sldId id="312" r:id="rId42"/>
    <p:sldId id="313" r:id="rId43"/>
    <p:sldId id="267" r:id="rId44"/>
    <p:sldId id="304" r:id="rId45"/>
    <p:sldId id="263" r:id="rId46"/>
    <p:sldId id="268" r:id="rId47"/>
    <p:sldId id="314" r:id="rId48"/>
    <p:sldId id="269"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C30"/>
    <a:srgbClr val="4675B8"/>
    <a:srgbClr val="004874"/>
    <a:srgbClr val="275A99"/>
    <a:srgbClr val="124D95"/>
    <a:srgbClr val="002C47"/>
    <a:srgbClr val="041F36"/>
    <a:srgbClr val="7A232E"/>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65584" autoAdjust="0"/>
  </p:normalViewPr>
  <p:slideViewPr>
    <p:cSldViewPr snapToGrid="0">
      <p:cViewPr>
        <p:scale>
          <a:sx n="60" d="100"/>
          <a:sy n="60" d="100"/>
        </p:scale>
        <p:origin x="-1734" y="-72"/>
      </p:cViewPr>
      <p:guideLst>
        <p:guide orient="horz" pos="2160"/>
        <p:guide pos="2880"/>
      </p:guideLst>
    </p:cSldViewPr>
  </p:slideViewPr>
  <p:notesTextViewPr>
    <p:cViewPr>
      <p:scale>
        <a:sx n="3" d="2"/>
        <a:sy n="3" d="2"/>
      </p:scale>
      <p:origin x="0" y="0"/>
    </p:cViewPr>
  </p:notesTextViewPr>
  <p:sorterViewPr>
    <p:cViewPr>
      <p:scale>
        <a:sx n="108" d="100"/>
        <a:sy n="108" d="100"/>
      </p:scale>
      <p:origin x="0" y="12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265E2-964F-490C-B6A1-715F085CF4AD}" type="datetimeFigureOut">
              <a:rPr lang="en-US" smtClean="0"/>
              <a:t>5/6/2016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6B74F-99FB-4706-9934-05AAE97AFBAE}" type="slidenum">
              <a:rPr lang="en-US" smtClean="0"/>
              <a:t>‹#›</a:t>
            </a:fld>
            <a:endParaRPr lang="en-US"/>
          </a:p>
        </p:txBody>
      </p:sp>
    </p:spTree>
    <p:extLst>
      <p:ext uri="{BB962C8B-B14F-4D97-AF65-F5344CB8AC3E}">
        <p14:creationId xmlns:p14="http://schemas.microsoft.com/office/powerpoint/2010/main" val="381768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a:t>
            </a:r>
            <a:r>
              <a:rPr lang="en-US" baseline="0" dirty="0" smtClean="0"/>
              <a:t> objectives is to provide grantees with an introduction to, and overview of </a:t>
            </a:r>
            <a:r>
              <a:rPr lang="en-US" dirty="0" smtClean="0"/>
              <a:t>paid work experience and internships as a learning vehicle</a:t>
            </a:r>
          </a:p>
          <a:p>
            <a:r>
              <a:rPr lang="en-US" dirty="0" smtClean="0"/>
              <a:t>Explain the planning process for establishing an internship opportunity for a student</a:t>
            </a:r>
          </a:p>
          <a:p>
            <a:pPr lvl="0"/>
            <a:r>
              <a:rPr lang="en-US" dirty="0" smtClean="0"/>
              <a:t>Help</a:t>
            </a:r>
            <a:r>
              <a:rPr lang="en-US" baseline="0" dirty="0" smtClean="0"/>
              <a:t> c</a:t>
            </a:r>
            <a:r>
              <a:rPr lang="en-US" dirty="0" smtClean="0"/>
              <a:t>hoose and recruit employer internship partners and manage the relationship</a:t>
            </a:r>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7</a:t>
            </a:fld>
            <a:endParaRPr lang="en-US"/>
          </a:p>
        </p:txBody>
      </p:sp>
    </p:spTree>
    <p:extLst>
      <p:ext uri="{BB962C8B-B14F-4D97-AF65-F5344CB8AC3E}">
        <p14:creationId xmlns:p14="http://schemas.microsoft.com/office/powerpoint/2010/main" val="167027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10</a:t>
            </a:fld>
            <a:endParaRPr lang="en-US"/>
          </a:p>
        </p:txBody>
      </p:sp>
    </p:spTree>
    <p:extLst>
      <p:ext uri="{BB962C8B-B14F-4D97-AF65-F5344CB8AC3E}">
        <p14:creationId xmlns:p14="http://schemas.microsoft.com/office/powerpoint/2010/main" val="365281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20</a:t>
            </a:fld>
            <a:endParaRPr lang="en-US"/>
          </a:p>
        </p:txBody>
      </p:sp>
    </p:spTree>
    <p:extLst>
      <p:ext uri="{BB962C8B-B14F-4D97-AF65-F5344CB8AC3E}">
        <p14:creationId xmlns:p14="http://schemas.microsoft.com/office/powerpoint/2010/main" val="35890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44</a:t>
            </a:fld>
            <a:endParaRPr lang="en-US"/>
          </a:p>
        </p:txBody>
      </p:sp>
    </p:spTree>
    <p:extLst>
      <p:ext uri="{BB962C8B-B14F-4D97-AF65-F5344CB8AC3E}">
        <p14:creationId xmlns:p14="http://schemas.microsoft.com/office/powerpoint/2010/main" val="28942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46</a:t>
            </a:fld>
            <a:endParaRPr lang="en-US"/>
          </a:p>
        </p:txBody>
      </p:sp>
    </p:spTree>
    <p:extLst>
      <p:ext uri="{BB962C8B-B14F-4D97-AF65-F5344CB8AC3E}">
        <p14:creationId xmlns:p14="http://schemas.microsoft.com/office/powerpoint/2010/main" val="1058004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r>
              <a:rPr lang="en-US" sz="1050" b="0" baseline="0" dirty="0">
                <a:latin typeface="Arial" panose="020B0604020202020204" pitchFamily="34" charset="0"/>
                <a:cs typeface="Arial" panose="020B0604020202020204" pitchFamily="34" charset="0"/>
              </a:rPr>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r>
              <a:rPr lang="en-US" sz="1050" b="1" baseline="0" dirty="0">
                <a:latin typeface="Arial" panose="020B0604020202020204" pitchFamily="34" charset="0"/>
                <a:cs typeface="Arial" panose="020B0604020202020204" pitchFamily="34" charset="0"/>
              </a:rPr>
              <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smtClean="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smtClean="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3970337"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397033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 Placeholder 8"/>
          <p:cNvSpPr>
            <a:spLocks noGrp="1"/>
          </p:cNvSpPr>
          <p:nvPr>
            <p:ph type="body" sz="quarter" idx="19" hasCustomPrompt="1"/>
          </p:nvPr>
        </p:nvSpPr>
        <p:spPr>
          <a:xfrm>
            <a:off x="4035283" y="2171114"/>
            <a:ext cx="3970337" cy="366712"/>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4043757"/>
            <a:ext cx="3970337" cy="365760"/>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3970337" cy="36576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Impact" panose="020B0806030902050204" pitchFamily="34" charset="0"/>
              </a:rPr>
              <a:t>Where Are You?</a:t>
            </a:r>
          </a:p>
        </p:txBody>
      </p:sp>
      <p:sp>
        <p:nvSpPr>
          <p:cNvPr id="2" name="TextBox 1"/>
          <p:cNvSpPr txBox="1"/>
          <p:nvPr userDrawn="1"/>
        </p:nvSpPr>
        <p:spPr>
          <a:xfrm>
            <a:off x="3026982" y="3456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a:t>
            </a:r>
            <a:r>
              <a:rPr lang="en-US" sz="2000" kern="1200" dirty="0" smtClean="0">
                <a:solidFill>
                  <a:schemeClr val="tx1">
                    <a:lumMod val="75000"/>
                    <a:lumOff val="25000"/>
                  </a:schemeClr>
                </a:solidFill>
                <a:latin typeface="+mn-lt"/>
                <a:ea typeface="+mn-ea"/>
                <a:cs typeface="Myriad Pro"/>
              </a:rPr>
              <a:t>window!</a:t>
            </a:r>
            <a:endParaRPr lang="en-US" sz="2000" kern="1200" dirty="0">
              <a:solidFill>
                <a:schemeClr val="tx1">
                  <a:lumMod val="75000"/>
                  <a:lumOff val="25000"/>
                </a:schemeClr>
              </a:solidFill>
              <a:latin typeface="+mn-lt"/>
              <a:ea typeface="+mn-ea"/>
              <a:cs typeface="Myriad Pro"/>
            </a:endParaRP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182496"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95551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ctrTitle" hasCustomPrompt="1"/>
          </p:nvPr>
        </p:nvSpPr>
        <p:spPr>
          <a:xfrm>
            <a:off x="474870" y="1280052"/>
            <a:ext cx="4980609"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Impact" panose="020B0806030902050204" pitchFamily="34" charset="0"/>
                <a:cs typeface="Impact" panose="020B080603090205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May 6, 2016</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141880" y="217489"/>
            <a:ext cx="3152321"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456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a:t>
            </a:r>
            <a:r>
              <a:rPr lang="en-US" sz="2000" kern="1200" dirty="0" smtClean="0">
                <a:solidFill>
                  <a:schemeClr val="tx1">
                    <a:lumMod val="75000"/>
                    <a:lumOff val="25000"/>
                  </a:schemeClr>
                </a:solidFill>
                <a:latin typeface="+mn-lt"/>
                <a:ea typeface="+mn-ea"/>
                <a:cs typeface="Myriad Pro"/>
              </a:rPr>
              <a:t>window!</a:t>
            </a:r>
            <a:endParaRPr lang="en-US" sz="2000" kern="1200" dirty="0">
              <a:solidFill>
                <a:schemeClr val="tx1">
                  <a:lumMod val="75000"/>
                  <a:lumOff val="25000"/>
                </a:schemeClr>
              </a:solidFill>
              <a:latin typeface="+mn-lt"/>
              <a:ea typeface="+mn-ea"/>
              <a:cs typeface="Myriad Pro"/>
            </a:endParaRPr>
          </a:p>
        </p:txBody>
      </p:sp>
      <p:sp>
        <p:nvSpPr>
          <p:cNvPr id="10" name="Chevron 9"/>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13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4">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5"/>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63" r:id="rId11"/>
    <p:sldLayoutId id="2147483664" r:id="rId12"/>
    <p:sldLayoutId id="2147483665" r:id="rId13"/>
    <p:sldLayoutId id="2147483666" r:id="rId14"/>
    <p:sldLayoutId id="2147483669" r:id="rId15"/>
    <p:sldLayoutId id="2147483673" r:id="rId16"/>
    <p:sldLayoutId id="2147483674" r:id="rId17"/>
    <p:sldLayoutId id="2147483670" r:id="rId18"/>
    <p:sldLayoutId id="2147483668" r:id="rId19"/>
    <p:sldLayoutId id="2147483667" r:id="rId20"/>
    <p:sldLayoutId id="2147483671" r:id="rId21"/>
    <p:sldLayoutId id="2147483672" r:id="rId22"/>
  </p:sldLayoutIdLst>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p:titleStyle>
    <p:body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hyperlink" Target="https://h1breadytowork.workforcegps.org/resources/2016/04/12/14/51/RTW_Internship_and_PWE_Toolki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linkedin.com/groups/H-1B-Ready-Work-RTW-7018078/about" TargetMode="External"/><Relationship Id="rId2" Type="http://schemas.openxmlformats.org/officeDocument/2006/relationships/hyperlink" Target="https://h1breadytowork.workforcegps.org/" TargetMode="Externa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91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Work-Based Learning</a:t>
            </a:r>
            <a:endParaRPr lang="en-US" dirty="0"/>
          </a:p>
        </p:txBody>
      </p:sp>
      <p:graphicFrame>
        <p:nvGraphicFramePr>
          <p:cNvPr id="4" name="Content Placeholder 8"/>
          <p:cNvGraphicFramePr>
            <a:graphicFrameLocks noGrp="1"/>
          </p:cNvGraphicFramePr>
          <p:nvPr>
            <p:ph idx="1"/>
            <p:extLst>
              <p:ext uri="{D42A27DB-BD31-4B8C-83A1-F6EECF244321}">
                <p14:modId xmlns:p14="http://schemas.microsoft.com/office/powerpoint/2010/main" val="1067903474"/>
              </p:ext>
            </p:extLst>
          </p:nvPr>
        </p:nvGraphicFramePr>
        <p:xfrm>
          <a:off x="0" y="993226"/>
          <a:ext cx="9144000" cy="6348350"/>
        </p:xfrm>
        <a:graphic>
          <a:graphicData uri="http://schemas.openxmlformats.org/drawingml/2006/table">
            <a:tbl>
              <a:tblPr firstRow="1" firstCol="1" bandRow="1">
                <a:tableStyleId>{5C22544A-7EE6-4342-B048-85BDC9FD1C3A}</a:tableStyleId>
              </a:tblPr>
              <a:tblGrid>
                <a:gridCol w="1438191">
                  <a:extLst>
                    <a:ext uri="{9D8B030D-6E8A-4147-A177-3AD203B41FA5}">
                      <a16:colId xmlns:a16="http://schemas.microsoft.com/office/drawing/2014/main" xmlns="" val="20000"/>
                    </a:ext>
                  </a:extLst>
                </a:gridCol>
                <a:gridCol w="1643283">
                  <a:extLst>
                    <a:ext uri="{9D8B030D-6E8A-4147-A177-3AD203B41FA5}">
                      <a16:colId xmlns:a16="http://schemas.microsoft.com/office/drawing/2014/main" xmlns="" val="20001"/>
                    </a:ext>
                  </a:extLst>
                </a:gridCol>
                <a:gridCol w="1428829">
                  <a:extLst>
                    <a:ext uri="{9D8B030D-6E8A-4147-A177-3AD203B41FA5}">
                      <a16:colId xmlns:a16="http://schemas.microsoft.com/office/drawing/2014/main" xmlns="" val="20002"/>
                    </a:ext>
                  </a:extLst>
                </a:gridCol>
                <a:gridCol w="1530951">
                  <a:extLst>
                    <a:ext uri="{9D8B030D-6E8A-4147-A177-3AD203B41FA5}">
                      <a16:colId xmlns:a16="http://schemas.microsoft.com/office/drawing/2014/main" xmlns="" val="20003"/>
                    </a:ext>
                  </a:extLst>
                </a:gridCol>
                <a:gridCol w="1544564">
                  <a:extLst>
                    <a:ext uri="{9D8B030D-6E8A-4147-A177-3AD203B41FA5}">
                      <a16:colId xmlns:a16="http://schemas.microsoft.com/office/drawing/2014/main" xmlns="" val="20004"/>
                    </a:ext>
                  </a:extLst>
                </a:gridCol>
                <a:gridCol w="1558182">
                  <a:extLst>
                    <a:ext uri="{9D8B030D-6E8A-4147-A177-3AD203B41FA5}">
                      <a16:colId xmlns:a16="http://schemas.microsoft.com/office/drawing/2014/main" xmlns="" val="20005"/>
                    </a:ext>
                  </a:extLst>
                </a:gridCol>
              </a:tblGrid>
              <a:tr h="465332">
                <a:tc>
                  <a:txBody>
                    <a:bodyPr/>
                    <a:lstStyle/>
                    <a:p>
                      <a:pPr marL="0" marR="0" algn="ctr">
                        <a:lnSpc>
                          <a:spcPct val="115000"/>
                        </a:lnSpc>
                        <a:spcBef>
                          <a:spcPts val="0"/>
                        </a:spcBef>
                        <a:spcAft>
                          <a:spcPts val="0"/>
                        </a:spcAft>
                      </a:pPr>
                      <a:r>
                        <a:rPr lang="en-US" sz="1400" dirty="0">
                          <a:effectLst/>
                        </a:rPr>
                        <a:t> </a:t>
                      </a:r>
                      <a:endParaRPr lang="en-US" sz="1400" b="1" dirty="0">
                        <a:solidFill>
                          <a:srgbClr val="25408F"/>
                        </a:solidFill>
                        <a:effectLst/>
                        <a:latin typeface="Myriad Pro"/>
                        <a:ea typeface="Calibri" panose="020F0502020204030204" pitchFamily="34" charset="0"/>
                        <a:cs typeface="Arial" panose="020B0604020202020204" pitchFamily="34" charset="0"/>
                      </a:endParaRPr>
                    </a:p>
                  </a:txBody>
                  <a:tcPr marL="51181" marR="51181" marT="17259" marB="25591"/>
                </a:tc>
                <a:tc>
                  <a:txBody>
                    <a:bodyPr/>
                    <a:lstStyle/>
                    <a:p>
                      <a:pPr marL="0" marR="0" algn="ctr">
                        <a:lnSpc>
                          <a:spcPct val="115000"/>
                        </a:lnSpc>
                        <a:spcBef>
                          <a:spcPts val="0"/>
                        </a:spcBef>
                        <a:spcAft>
                          <a:spcPts val="0"/>
                        </a:spcAft>
                      </a:pPr>
                      <a:r>
                        <a:rPr lang="en-US" sz="1400" dirty="0">
                          <a:effectLst/>
                        </a:rPr>
                        <a:t>Paid Work Experience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nchor="ctr"/>
                </a:tc>
                <a:tc>
                  <a:txBody>
                    <a:bodyPr/>
                    <a:lstStyle/>
                    <a:p>
                      <a:pPr marL="0" marR="0" algn="ctr">
                        <a:lnSpc>
                          <a:spcPct val="115000"/>
                        </a:lnSpc>
                        <a:spcBef>
                          <a:spcPts val="0"/>
                        </a:spcBef>
                        <a:spcAft>
                          <a:spcPts val="0"/>
                        </a:spcAft>
                      </a:pPr>
                      <a:r>
                        <a:rPr lang="en-US" sz="1400" dirty="0">
                          <a:effectLst/>
                        </a:rPr>
                        <a:t>Paid Internship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nchor="ctr"/>
                </a:tc>
                <a:tc>
                  <a:txBody>
                    <a:bodyPr/>
                    <a:lstStyle/>
                    <a:p>
                      <a:pPr marL="0" marR="0" algn="ctr">
                        <a:lnSpc>
                          <a:spcPct val="115000"/>
                        </a:lnSpc>
                        <a:spcBef>
                          <a:spcPts val="0"/>
                        </a:spcBef>
                        <a:spcAft>
                          <a:spcPts val="0"/>
                        </a:spcAft>
                      </a:pPr>
                      <a:r>
                        <a:rPr lang="en-US" sz="1400" dirty="0">
                          <a:effectLst/>
                        </a:rPr>
                        <a:t>Externship/ Shadowing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nchor="ctr"/>
                </a:tc>
                <a:tc>
                  <a:txBody>
                    <a:bodyPr/>
                    <a:lstStyle/>
                    <a:p>
                      <a:pPr marL="0" marR="0" algn="ctr">
                        <a:lnSpc>
                          <a:spcPct val="115000"/>
                        </a:lnSpc>
                        <a:spcBef>
                          <a:spcPts val="0"/>
                        </a:spcBef>
                        <a:spcAft>
                          <a:spcPts val="0"/>
                        </a:spcAft>
                      </a:pPr>
                      <a:r>
                        <a:rPr lang="en-US" sz="1400">
                          <a:effectLst/>
                        </a:rPr>
                        <a:t>Practicum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nchor="ctr"/>
                </a:tc>
                <a:tc>
                  <a:txBody>
                    <a:bodyPr/>
                    <a:lstStyle/>
                    <a:p>
                      <a:pPr marL="0" marR="0" algn="ctr">
                        <a:lnSpc>
                          <a:spcPct val="115000"/>
                        </a:lnSpc>
                        <a:spcBef>
                          <a:spcPts val="0"/>
                        </a:spcBef>
                        <a:spcAft>
                          <a:spcPts val="0"/>
                        </a:spcAft>
                      </a:pPr>
                      <a:r>
                        <a:rPr lang="en-US" sz="1400" dirty="0">
                          <a:effectLst/>
                        </a:rPr>
                        <a:t>Apprenticeship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nchor="ctr"/>
                </a:tc>
                <a:extLst>
                  <a:ext uri="{0D108BD9-81ED-4DB2-BD59-A6C34878D82A}">
                    <a16:rowId xmlns:a16="http://schemas.microsoft.com/office/drawing/2014/main" xmlns="" val="10000"/>
                  </a:ext>
                </a:extLst>
              </a:tr>
              <a:tr h="1721704">
                <a:tc>
                  <a:txBody>
                    <a:bodyPr/>
                    <a:lstStyle/>
                    <a:p>
                      <a:pPr marL="0" marR="0">
                        <a:lnSpc>
                          <a:spcPct val="115000"/>
                        </a:lnSpc>
                        <a:spcBef>
                          <a:spcPts val="0"/>
                        </a:spcBef>
                        <a:spcAft>
                          <a:spcPts val="0"/>
                        </a:spcAft>
                      </a:pPr>
                      <a:r>
                        <a:rPr lang="en-US" sz="1400" dirty="0">
                          <a:effectLst/>
                        </a:rPr>
                        <a:t>Definition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tc>
                <a:tc>
                  <a:txBody>
                    <a:bodyPr/>
                    <a:lstStyle/>
                    <a:p>
                      <a:pPr marL="0" marR="0">
                        <a:lnSpc>
                          <a:spcPct val="115000"/>
                        </a:lnSpc>
                        <a:spcBef>
                          <a:spcPts val="0"/>
                        </a:spcBef>
                        <a:spcAft>
                          <a:spcPts val="0"/>
                        </a:spcAft>
                      </a:pPr>
                      <a:r>
                        <a:rPr lang="en-US" sz="1400" dirty="0">
                          <a:effectLst/>
                        </a:rPr>
                        <a:t>A general and loosely defined term for any type of learning that occurs in the work place for which the participant is paid.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tc>
                <a:tc>
                  <a:txBody>
                    <a:bodyPr/>
                    <a:lstStyle/>
                    <a:p>
                      <a:pPr marL="0" marR="0">
                        <a:lnSpc>
                          <a:spcPct val="115000"/>
                        </a:lnSpc>
                        <a:spcBef>
                          <a:spcPts val="0"/>
                        </a:spcBef>
                        <a:spcAft>
                          <a:spcPts val="0"/>
                        </a:spcAft>
                      </a:pPr>
                      <a:r>
                        <a:rPr lang="en-US" sz="1400" dirty="0">
                          <a:effectLst/>
                        </a:rPr>
                        <a:t>A structured, competency-based, educational experience at the work- site tied to a participant's curriculum.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tc>
                <a:tc>
                  <a:txBody>
                    <a:bodyPr/>
                    <a:lstStyle/>
                    <a:p>
                      <a:pPr marL="0" marR="0">
                        <a:lnSpc>
                          <a:spcPct val="115000"/>
                        </a:lnSpc>
                        <a:spcBef>
                          <a:spcPts val="0"/>
                        </a:spcBef>
                        <a:spcAft>
                          <a:spcPts val="0"/>
                        </a:spcAft>
                      </a:pPr>
                      <a:r>
                        <a:rPr lang="en-US" sz="1400" dirty="0">
                          <a:effectLst/>
                        </a:rPr>
                        <a:t>Participant spends a brief time with a skilled professional within an industry or workplace.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tc>
                <a:tc>
                  <a:txBody>
                    <a:bodyPr/>
                    <a:lstStyle/>
                    <a:p>
                      <a:pPr marL="0" marR="0">
                        <a:lnSpc>
                          <a:spcPct val="115000"/>
                        </a:lnSpc>
                        <a:spcBef>
                          <a:spcPts val="0"/>
                        </a:spcBef>
                        <a:spcAft>
                          <a:spcPts val="0"/>
                        </a:spcAft>
                      </a:pPr>
                      <a:r>
                        <a:rPr lang="en-US" sz="1400" dirty="0">
                          <a:effectLst/>
                        </a:rPr>
                        <a:t>A one-time work or service experience as part of an academic course.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tc>
                <a:tc>
                  <a:txBody>
                    <a:bodyPr/>
                    <a:lstStyle/>
                    <a:p>
                      <a:pPr marL="0" marR="0">
                        <a:lnSpc>
                          <a:spcPct val="115000"/>
                        </a:lnSpc>
                        <a:spcBef>
                          <a:spcPts val="0"/>
                        </a:spcBef>
                        <a:spcAft>
                          <a:spcPts val="0"/>
                        </a:spcAft>
                      </a:pPr>
                      <a:r>
                        <a:rPr lang="en-US" sz="1400" dirty="0">
                          <a:effectLst/>
                        </a:rPr>
                        <a:t>Apprentice works under supervision of a “master” who teaches while working. Also includes classroom assignments.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tc>
                <a:extLst>
                  <a:ext uri="{0D108BD9-81ED-4DB2-BD59-A6C34878D82A}">
                    <a16:rowId xmlns:a16="http://schemas.microsoft.com/office/drawing/2014/main" xmlns="" val="10001"/>
                  </a:ext>
                </a:extLst>
              </a:tr>
              <a:tr h="267669">
                <a:tc>
                  <a:txBody>
                    <a:bodyPr/>
                    <a:lstStyle/>
                    <a:p>
                      <a:pPr marL="0" marR="0">
                        <a:lnSpc>
                          <a:spcPct val="115000"/>
                        </a:lnSpc>
                        <a:spcBef>
                          <a:spcPts val="0"/>
                        </a:spcBef>
                        <a:spcAft>
                          <a:spcPts val="0"/>
                        </a:spcAft>
                      </a:pPr>
                      <a:r>
                        <a:rPr lang="en-US" sz="1400">
                          <a:effectLst/>
                        </a:rPr>
                        <a:t>Paid?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tc>
                <a:tc>
                  <a:txBody>
                    <a:bodyPr/>
                    <a:lstStyle/>
                    <a:p>
                      <a:pPr marL="0" marR="0">
                        <a:lnSpc>
                          <a:spcPct val="115000"/>
                        </a:lnSpc>
                        <a:spcBef>
                          <a:spcPts val="0"/>
                        </a:spcBef>
                        <a:spcAft>
                          <a:spcPts val="0"/>
                        </a:spcAft>
                      </a:pPr>
                      <a:r>
                        <a:rPr lang="en-US" sz="14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nchor="ctr"/>
                </a:tc>
                <a:tc>
                  <a:txBody>
                    <a:bodyPr/>
                    <a:lstStyle/>
                    <a:p>
                      <a:pPr marL="0" marR="0">
                        <a:lnSpc>
                          <a:spcPct val="115000"/>
                        </a:lnSpc>
                        <a:spcBef>
                          <a:spcPts val="0"/>
                        </a:spcBef>
                        <a:spcAft>
                          <a:spcPts val="0"/>
                        </a:spcAft>
                      </a:pPr>
                      <a:r>
                        <a:rPr lang="en-US" sz="14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nchor="ctr"/>
                </a:tc>
                <a:tc>
                  <a:txBody>
                    <a:bodyPr/>
                    <a:lstStyle/>
                    <a:p>
                      <a:pPr marL="0" marR="0">
                        <a:lnSpc>
                          <a:spcPct val="115000"/>
                        </a:lnSpc>
                        <a:spcBef>
                          <a:spcPts val="0"/>
                        </a:spcBef>
                        <a:spcAft>
                          <a:spcPts val="0"/>
                        </a:spcAft>
                      </a:pPr>
                      <a:r>
                        <a:rPr lang="en-US" sz="14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nchor="ctr"/>
                </a:tc>
                <a:tc>
                  <a:txBody>
                    <a:bodyPr/>
                    <a:lstStyle/>
                    <a:p>
                      <a:pPr marL="0" marR="0">
                        <a:lnSpc>
                          <a:spcPct val="115000"/>
                        </a:lnSpc>
                        <a:spcBef>
                          <a:spcPts val="0"/>
                        </a:spcBef>
                        <a:spcAft>
                          <a:spcPts val="0"/>
                        </a:spcAft>
                      </a:pPr>
                      <a:r>
                        <a:rPr lang="en-US" sz="14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nchor="ctr"/>
                </a:tc>
                <a:tc>
                  <a:txBody>
                    <a:bodyPr/>
                    <a:lstStyle/>
                    <a:p>
                      <a:pPr marL="0" marR="0">
                        <a:lnSpc>
                          <a:spcPct val="115000"/>
                        </a:lnSpc>
                        <a:spcBef>
                          <a:spcPts val="0"/>
                        </a:spcBef>
                        <a:spcAft>
                          <a:spcPts val="0"/>
                        </a:spcAft>
                      </a:pPr>
                      <a:r>
                        <a:rPr lang="en-US" sz="14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nchor="ctr"/>
                </a:tc>
                <a:extLst>
                  <a:ext uri="{0D108BD9-81ED-4DB2-BD59-A6C34878D82A}">
                    <a16:rowId xmlns:a16="http://schemas.microsoft.com/office/drawing/2014/main" xmlns="" val="10002"/>
                  </a:ext>
                </a:extLst>
              </a:tr>
              <a:tr h="1008241">
                <a:tc>
                  <a:txBody>
                    <a:bodyPr/>
                    <a:lstStyle/>
                    <a:p>
                      <a:pPr marL="0" marR="0">
                        <a:lnSpc>
                          <a:spcPct val="115000"/>
                        </a:lnSpc>
                        <a:spcBef>
                          <a:spcPts val="0"/>
                        </a:spcBef>
                        <a:spcAft>
                          <a:spcPts val="0"/>
                        </a:spcAft>
                      </a:pPr>
                      <a:r>
                        <a:rPr lang="en-US" sz="1400">
                          <a:effectLst/>
                        </a:rPr>
                        <a:t>Purpose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tc>
                <a:tc>
                  <a:txBody>
                    <a:bodyPr/>
                    <a:lstStyle/>
                    <a:p>
                      <a:pPr marL="0" marR="0" algn="l">
                        <a:lnSpc>
                          <a:spcPct val="115000"/>
                        </a:lnSpc>
                        <a:spcBef>
                          <a:spcPts val="0"/>
                        </a:spcBef>
                        <a:spcAft>
                          <a:spcPts val="0"/>
                        </a:spcAft>
                      </a:pPr>
                      <a:r>
                        <a:rPr lang="en-US" sz="1400">
                          <a:effectLst/>
                        </a:rPr>
                        <a:t>Opportunity to learn skills and knowledge to be applied in work place environment.</a:t>
                      </a:r>
                      <a:endParaRPr lang="en-US" sz="1400" b="1">
                        <a:solidFill>
                          <a:srgbClr val="25408F"/>
                        </a:solidFill>
                        <a:effectLst/>
                        <a:latin typeface="Myriad Pro"/>
                        <a:ea typeface="Calibri" panose="020F0502020204030204" pitchFamily="34" charset="0"/>
                        <a:cs typeface="Arial" panose="020B0604020202020204" pitchFamily="34" charset="0"/>
                      </a:endParaRPr>
                    </a:p>
                  </a:txBody>
                  <a:tcPr marL="51181" marR="51181" marT="17259" marB="25591"/>
                </a:tc>
                <a:tc>
                  <a:txBody>
                    <a:bodyPr/>
                    <a:lstStyle/>
                    <a:p>
                      <a:pPr marL="0" marR="0" algn="l">
                        <a:lnSpc>
                          <a:spcPct val="115000"/>
                        </a:lnSpc>
                        <a:spcBef>
                          <a:spcPts val="0"/>
                        </a:spcBef>
                        <a:spcAft>
                          <a:spcPts val="0"/>
                        </a:spcAft>
                      </a:pPr>
                      <a:r>
                        <a:rPr lang="en-US" sz="1400">
                          <a:effectLst/>
                        </a:rPr>
                        <a:t>Intro to real work following academic program (capstone event).</a:t>
                      </a:r>
                      <a:endParaRPr lang="en-US" sz="1400" b="1">
                        <a:solidFill>
                          <a:srgbClr val="25408F"/>
                        </a:solidFill>
                        <a:effectLst/>
                        <a:latin typeface="Myriad Pro"/>
                        <a:ea typeface="Calibri" panose="020F0502020204030204" pitchFamily="34" charset="0"/>
                        <a:cs typeface="Arial" panose="020B0604020202020204" pitchFamily="34" charset="0"/>
                      </a:endParaRPr>
                    </a:p>
                  </a:txBody>
                  <a:tcPr marL="51181" marR="51181" marT="17259" marB="25591"/>
                </a:tc>
                <a:tc>
                  <a:txBody>
                    <a:bodyPr/>
                    <a:lstStyle/>
                    <a:p>
                      <a:pPr marL="0" marR="0" algn="l">
                        <a:lnSpc>
                          <a:spcPct val="115000"/>
                        </a:lnSpc>
                        <a:spcBef>
                          <a:spcPts val="0"/>
                        </a:spcBef>
                        <a:spcAft>
                          <a:spcPts val="0"/>
                        </a:spcAft>
                      </a:pPr>
                      <a:r>
                        <a:rPr lang="en-US" sz="1400" dirty="0">
                          <a:effectLst/>
                        </a:rPr>
                        <a:t>Offers intro to a field or profession.</a:t>
                      </a:r>
                      <a:endParaRPr lang="en-US" sz="1400" b="1" dirty="0">
                        <a:solidFill>
                          <a:srgbClr val="25408F"/>
                        </a:solidFill>
                        <a:effectLst/>
                        <a:latin typeface="Myriad Pro"/>
                        <a:ea typeface="Calibri" panose="020F0502020204030204" pitchFamily="34" charset="0"/>
                        <a:cs typeface="Arial" panose="020B0604020202020204" pitchFamily="34" charset="0"/>
                      </a:endParaRPr>
                    </a:p>
                  </a:txBody>
                  <a:tcPr marL="51181" marR="51181" marT="17259" marB="25591"/>
                </a:tc>
                <a:tc>
                  <a:txBody>
                    <a:bodyPr/>
                    <a:lstStyle/>
                    <a:p>
                      <a:pPr marL="0" marR="0" algn="l">
                        <a:lnSpc>
                          <a:spcPct val="115000"/>
                        </a:lnSpc>
                        <a:spcBef>
                          <a:spcPts val="0"/>
                        </a:spcBef>
                        <a:spcAft>
                          <a:spcPts val="0"/>
                        </a:spcAft>
                      </a:pPr>
                      <a:r>
                        <a:rPr lang="en-US" sz="1400" dirty="0">
                          <a:effectLst/>
                        </a:rPr>
                        <a:t>Provides specific learning for academic credit.</a:t>
                      </a:r>
                      <a:endParaRPr lang="en-US" sz="1400" b="1" dirty="0">
                        <a:solidFill>
                          <a:srgbClr val="25408F"/>
                        </a:solidFill>
                        <a:effectLst/>
                        <a:latin typeface="Myriad Pro"/>
                        <a:ea typeface="Calibri" panose="020F0502020204030204" pitchFamily="34" charset="0"/>
                        <a:cs typeface="Arial" panose="020B0604020202020204" pitchFamily="34" charset="0"/>
                      </a:endParaRPr>
                    </a:p>
                  </a:txBody>
                  <a:tcPr marL="51181" marR="51181" marT="17259" marB="25591"/>
                </a:tc>
                <a:tc>
                  <a:txBody>
                    <a:bodyPr/>
                    <a:lstStyle/>
                    <a:p>
                      <a:pPr marL="0" marR="0" algn="l">
                        <a:lnSpc>
                          <a:spcPct val="115000"/>
                        </a:lnSpc>
                        <a:spcBef>
                          <a:spcPts val="0"/>
                        </a:spcBef>
                        <a:spcAft>
                          <a:spcPts val="0"/>
                        </a:spcAft>
                      </a:pPr>
                      <a:r>
                        <a:rPr lang="en-US" sz="1400" dirty="0">
                          <a:effectLst/>
                        </a:rPr>
                        <a:t>Practitioners earn a license to work in a regulated field, e.g., plumbing.</a:t>
                      </a:r>
                      <a:endParaRPr lang="en-US" sz="1400" b="1" dirty="0">
                        <a:solidFill>
                          <a:srgbClr val="25408F"/>
                        </a:solidFill>
                        <a:effectLst/>
                        <a:latin typeface="Myriad Pro"/>
                        <a:ea typeface="Calibri" panose="020F0502020204030204" pitchFamily="34" charset="0"/>
                        <a:cs typeface="Arial" panose="020B0604020202020204" pitchFamily="34" charset="0"/>
                      </a:endParaRPr>
                    </a:p>
                  </a:txBody>
                  <a:tcPr marL="51181" marR="51181" marT="17259" marB="25591"/>
                </a:tc>
                <a:extLst>
                  <a:ext uri="{0D108BD9-81ED-4DB2-BD59-A6C34878D82A}">
                    <a16:rowId xmlns:a16="http://schemas.microsoft.com/office/drawing/2014/main" xmlns="" val="10003"/>
                  </a:ext>
                </a:extLst>
              </a:tr>
              <a:tr h="1665227">
                <a:tc>
                  <a:txBody>
                    <a:bodyPr/>
                    <a:lstStyle/>
                    <a:p>
                      <a:pPr marL="0" marR="0">
                        <a:lnSpc>
                          <a:spcPct val="115000"/>
                        </a:lnSpc>
                        <a:spcBef>
                          <a:spcPts val="0"/>
                        </a:spcBef>
                        <a:spcAft>
                          <a:spcPts val="0"/>
                        </a:spcAft>
                      </a:pPr>
                      <a:r>
                        <a:rPr lang="en-US" sz="1400">
                          <a:effectLst/>
                        </a:rPr>
                        <a:t>Key Characteristics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181" marR="51181" marT="17259" marB="25591"/>
                </a:tc>
                <a:tc>
                  <a:txBody>
                    <a:bodyPr/>
                    <a:lstStyle/>
                    <a:p>
                      <a:pPr marL="0" marR="0" algn="l">
                        <a:lnSpc>
                          <a:spcPct val="115000"/>
                        </a:lnSpc>
                        <a:spcBef>
                          <a:spcPts val="0"/>
                        </a:spcBef>
                        <a:spcAft>
                          <a:spcPts val="0"/>
                        </a:spcAft>
                      </a:pPr>
                      <a:r>
                        <a:rPr lang="en-US" sz="1400">
                          <a:effectLst/>
                        </a:rPr>
                        <a:t>May include other types of work-based learning noted in this table (though not externship or practicum).</a:t>
                      </a:r>
                      <a:endParaRPr lang="en-US" sz="1400" b="1">
                        <a:solidFill>
                          <a:srgbClr val="25408F"/>
                        </a:solidFill>
                        <a:effectLst/>
                        <a:latin typeface="Myriad Pro"/>
                        <a:ea typeface="Calibri" panose="020F0502020204030204" pitchFamily="34" charset="0"/>
                        <a:cs typeface="Arial" panose="020B0604020202020204" pitchFamily="34" charset="0"/>
                      </a:endParaRPr>
                    </a:p>
                  </a:txBody>
                  <a:tcPr marL="51181" marR="51181" marT="17259" marB="25591"/>
                </a:tc>
                <a:tc>
                  <a:txBody>
                    <a:bodyPr/>
                    <a:lstStyle/>
                    <a:p>
                      <a:pPr marL="0" marR="0" algn="l">
                        <a:lnSpc>
                          <a:spcPct val="115000"/>
                        </a:lnSpc>
                        <a:spcBef>
                          <a:spcPts val="0"/>
                        </a:spcBef>
                        <a:spcAft>
                          <a:spcPts val="0"/>
                        </a:spcAft>
                      </a:pPr>
                      <a:r>
                        <a:rPr lang="en-US" sz="1400" dirty="0">
                          <a:effectLst/>
                        </a:rPr>
                        <a:t>Participant engages in the activities of a profession as a professional. Academic credit awarded.</a:t>
                      </a:r>
                      <a:endParaRPr lang="en-US" sz="1400" b="1" dirty="0">
                        <a:solidFill>
                          <a:srgbClr val="25408F"/>
                        </a:solidFill>
                        <a:effectLst/>
                        <a:latin typeface="Myriad Pro"/>
                        <a:ea typeface="Calibri" panose="020F0502020204030204" pitchFamily="34" charset="0"/>
                        <a:cs typeface="Arial" panose="020B0604020202020204" pitchFamily="34" charset="0"/>
                      </a:endParaRPr>
                    </a:p>
                  </a:txBody>
                  <a:tcPr marL="51181" marR="51181" marT="17259" marB="25591"/>
                </a:tc>
                <a:tc>
                  <a:txBody>
                    <a:bodyPr/>
                    <a:lstStyle/>
                    <a:p>
                      <a:pPr marL="0" marR="0" algn="l">
                        <a:lnSpc>
                          <a:spcPct val="115000"/>
                        </a:lnSpc>
                        <a:spcBef>
                          <a:spcPts val="0"/>
                        </a:spcBef>
                        <a:spcAft>
                          <a:spcPts val="0"/>
                        </a:spcAft>
                      </a:pPr>
                      <a:r>
                        <a:rPr lang="en-US" sz="1400" dirty="0">
                          <a:effectLst/>
                        </a:rPr>
                        <a:t>No tasks are delegated. Participant follows expert during work day. No pay.</a:t>
                      </a:r>
                      <a:endParaRPr lang="en-US" sz="1400" b="1" dirty="0">
                        <a:solidFill>
                          <a:srgbClr val="25408F"/>
                        </a:solidFill>
                        <a:effectLst/>
                        <a:latin typeface="Myriad Pro"/>
                        <a:ea typeface="Calibri" panose="020F0502020204030204" pitchFamily="34" charset="0"/>
                        <a:cs typeface="Arial" panose="020B0604020202020204" pitchFamily="34" charset="0"/>
                      </a:endParaRPr>
                    </a:p>
                  </a:txBody>
                  <a:tcPr marL="51181" marR="51181" marT="17259" marB="25591"/>
                </a:tc>
                <a:tc>
                  <a:txBody>
                    <a:bodyPr/>
                    <a:lstStyle/>
                    <a:p>
                      <a:pPr marL="0" marR="0" algn="l">
                        <a:lnSpc>
                          <a:spcPct val="115000"/>
                        </a:lnSpc>
                        <a:spcBef>
                          <a:spcPts val="0"/>
                        </a:spcBef>
                        <a:spcAft>
                          <a:spcPts val="0"/>
                        </a:spcAft>
                      </a:pPr>
                      <a:r>
                        <a:rPr lang="en-US" sz="1400" dirty="0">
                          <a:effectLst/>
                        </a:rPr>
                        <a:t>Learning by accomplishing one project or task. No pay.</a:t>
                      </a:r>
                      <a:endParaRPr lang="en-US" sz="1400" b="1" dirty="0">
                        <a:solidFill>
                          <a:srgbClr val="25408F"/>
                        </a:solidFill>
                        <a:effectLst/>
                        <a:latin typeface="Myriad Pro"/>
                        <a:ea typeface="Calibri" panose="020F0502020204030204" pitchFamily="34" charset="0"/>
                        <a:cs typeface="Arial" panose="020B0604020202020204" pitchFamily="34" charset="0"/>
                      </a:endParaRPr>
                    </a:p>
                  </a:txBody>
                  <a:tcPr marL="51181" marR="51181" marT="17259" marB="25591"/>
                </a:tc>
                <a:tc>
                  <a:txBody>
                    <a:bodyPr/>
                    <a:lstStyle/>
                    <a:p>
                      <a:pPr marL="0" marR="0" algn="l">
                        <a:lnSpc>
                          <a:spcPct val="115000"/>
                        </a:lnSpc>
                        <a:spcBef>
                          <a:spcPts val="0"/>
                        </a:spcBef>
                        <a:spcAft>
                          <a:spcPts val="0"/>
                        </a:spcAft>
                      </a:pPr>
                      <a:r>
                        <a:rPr lang="en-US" sz="1400" dirty="0">
                          <a:effectLst/>
                        </a:rPr>
                        <a:t>On-the-job training with classroom experience and. Apprentice is paid.</a:t>
                      </a:r>
                      <a:endParaRPr lang="en-US" sz="1400" b="1" dirty="0">
                        <a:solidFill>
                          <a:srgbClr val="25408F"/>
                        </a:solidFill>
                        <a:effectLst/>
                        <a:latin typeface="Myriad Pro"/>
                        <a:ea typeface="Calibri" panose="020F0502020204030204" pitchFamily="34" charset="0"/>
                        <a:cs typeface="Arial" panose="020B0604020202020204" pitchFamily="34" charset="0"/>
                      </a:endParaRPr>
                    </a:p>
                  </a:txBody>
                  <a:tcPr marL="51181" marR="51181" marT="17259" marB="25591"/>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67812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Internship differs </a:t>
            </a:r>
            <a:r>
              <a:rPr lang="en-US" dirty="0" smtClean="0"/>
              <a:t>from </a:t>
            </a:r>
            <a:r>
              <a:rPr lang="en-US" dirty="0"/>
              <a:t>a paid work experience </a:t>
            </a:r>
          </a:p>
        </p:txBody>
      </p:sp>
      <p:sp>
        <p:nvSpPr>
          <p:cNvPr id="3" name="Content Placeholder 2"/>
          <p:cNvSpPr>
            <a:spLocks noGrp="1"/>
          </p:cNvSpPr>
          <p:nvPr>
            <p:ph idx="1"/>
          </p:nvPr>
        </p:nvSpPr>
        <p:spPr/>
        <p:txBody>
          <a:bodyPr>
            <a:normAutofit lnSpcReduction="10000"/>
          </a:bodyPr>
          <a:lstStyle/>
          <a:p>
            <a:r>
              <a:rPr lang="en-US" dirty="0"/>
              <a:t>Internship: oversight and monitoring is expected; thorough learning plan and; occurs with more intensity with an internship. </a:t>
            </a:r>
          </a:p>
          <a:p>
            <a:r>
              <a:rPr lang="en-US" dirty="0"/>
              <a:t>Paid work experience: may well occur with little or no “learning” oversight and simply be experience in a work environment as more of an “enlightening” event rather than structured learning. </a:t>
            </a:r>
          </a:p>
          <a:p>
            <a:endParaRPr lang="en-US" dirty="0"/>
          </a:p>
        </p:txBody>
      </p:sp>
    </p:spTree>
    <p:extLst>
      <p:ext uri="{BB962C8B-B14F-4D97-AF65-F5344CB8AC3E}">
        <p14:creationId xmlns:p14="http://schemas.microsoft.com/office/powerpoint/2010/main" val="141835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RTW </a:t>
            </a:r>
            <a:r>
              <a:rPr lang="en-US" dirty="0" smtClean="0"/>
              <a:t>Solicitation of Grants Applications (SGA) </a:t>
            </a:r>
            <a:r>
              <a:rPr lang="en-US" dirty="0"/>
              <a:t>Guidance</a:t>
            </a:r>
          </a:p>
        </p:txBody>
      </p:sp>
      <p:sp>
        <p:nvSpPr>
          <p:cNvPr id="3" name="Content Placeholder 2"/>
          <p:cNvSpPr>
            <a:spLocks noGrp="1"/>
          </p:cNvSpPr>
          <p:nvPr>
            <p:ph idx="1"/>
          </p:nvPr>
        </p:nvSpPr>
        <p:spPr/>
        <p:txBody>
          <a:bodyPr>
            <a:normAutofit/>
          </a:bodyPr>
          <a:lstStyle/>
          <a:p>
            <a:r>
              <a:rPr lang="en-US" dirty="0"/>
              <a:t>H-1B Ready to Work Grants Guidelines for Paid </a:t>
            </a:r>
            <a:r>
              <a:rPr lang="en-US" dirty="0" smtClean="0"/>
              <a:t>Work </a:t>
            </a:r>
            <a:r>
              <a:rPr lang="en-US" dirty="0"/>
              <a:t>Experience and Internships</a:t>
            </a:r>
          </a:p>
          <a:p>
            <a:pPr lvl="1"/>
            <a:r>
              <a:rPr lang="en-US" dirty="0"/>
              <a:t>There is wide flexibility on the structure and composition of individual internship experiences, and grantees should ensure their activities align with the Funding Restrictions identified in the RTW </a:t>
            </a:r>
            <a:r>
              <a:rPr lang="en-US" dirty="0" smtClean="0"/>
              <a:t>SGA </a:t>
            </a:r>
            <a:r>
              <a:rPr lang="en-US" dirty="0"/>
              <a:t>and their individual </a:t>
            </a:r>
            <a:r>
              <a:rPr lang="en-US" dirty="0" smtClean="0"/>
              <a:t>Statement of Work (SOW). </a:t>
            </a:r>
            <a:endParaRPr lang="en-US" dirty="0"/>
          </a:p>
          <a:p>
            <a:endParaRPr lang="en-US" dirty="0"/>
          </a:p>
        </p:txBody>
      </p:sp>
    </p:spTree>
    <p:extLst>
      <p:ext uri="{BB962C8B-B14F-4D97-AF65-F5344CB8AC3E}">
        <p14:creationId xmlns:p14="http://schemas.microsoft.com/office/powerpoint/2010/main" val="407106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RTW Paid Internship/Work Experience Guidance</a:t>
            </a:r>
          </a:p>
        </p:txBody>
      </p:sp>
      <p:sp>
        <p:nvSpPr>
          <p:cNvPr id="3" name="Content Placeholder 2"/>
          <p:cNvSpPr>
            <a:spLocks noGrp="1"/>
          </p:cNvSpPr>
          <p:nvPr>
            <p:ph idx="1"/>
          </p:nvPr>
        </p:nvSpPr>
        <p:spPr/>
        <p:txBody>
          <a:bodyPr>
            <a:normAutofit fontScale="92500" lnSpcReduction="20000"/>
          </a:bodyPr>
          <a:lstStyle/>
          <a:p>
            <a:r>
              <a:rPr lang="en-US" dirty="0"/>
              <a:t>RTW SGA does not define the details or structure of internship but notes that each should: </a:t>
            </a:r>
          </a:p>
          <a:p>
            <a:pPr lvl="1"/>
            <a:r>
              <a:rPr lang="en-US" dirty="0"/>
              <a:t>Have learning goals and should reflect on what was/is included in the grant funded learning experience</a:t>
            </a:r>
          </a:p>
          <a:p>
            <a:pPr lvl="1"/>
            <a:r>
              <a:rPr lang="en-US" dirty="0"/>
              <a:t>Be for a defined period of time generally limited in duration</a:t>
            </a:r>
          </a:p>
          <a:p>
            <a:pPr lvl="1"/>
            <a:r>
              <a:rPr lang="en-US" dirty="0"/>
              <a:t>Be flexible to support work-place and classroom learning</a:t>
            </a:r>
          </a:p>
          <a:p>
            <a:pPr lvl="1"/>
            <a:r>
              <a:rPr lang="en-US" dirty="0"/>
              <a:t>Prepare the individual for employment opportunities</a:t>
            </a:r>
          </a:p>
          <a:p>
            <a:pPr lvl="1"/>
            <a:r>
              <a:rPr lang="en-US" dirty="0"/>
              <a:t>Be a paid experience</a:t>
            </a:r>
          </a:p>
          <a:p>
            <a:endParaRPr lang="en-US" dirty="0"/>
          </a:p>
        </p:txBody>
      </p:sp>
    </p:spTree>
    <p:extLst>
      <p:ext uri="{BB962C8B-B14F-4D97-AF65-F5344CB8AC3E}">
        <p14:creationId xmlns:p14="http://schemas.microsoft.com/office/powerpoint/2010/main" val="289016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Critical Values of Internships</a:t>
            </a:r>
            <a:endParaRPr lang="en-US" dirty="0"/>
          </a:p>
        </p:txBody>
      </p:sp>
      <p:sp>
        <p:nvSpPr>
          <p:cNvPr id="2" name="Text Placeholder 1"/>
          <p:cNvSpPr>
            <a:spLocks noGrp="1"/>
          </p:cNvSpPr>
          <p:nvPr>
            <p:ph type="body" idx="1"/>
          </p:nvPr>
        </p:nvSpPr>
        <p:spPr>
          <a:xfrm>
            <a:off x="418885" y="3536723"/>
            <a:ext cx="5240509" cy="1397884"/>
          </a:xfrm>
        </p:spPr>
        <p:txBody>
          <a:bodyPr/>
          <a:lstStyle/>
          <a:p>
            <a:r>
              <a:rPr lang="en-US" dirty="0" smtClean="0"/>
              <a:t>Value to students</a:t>
            </a:r>
          </a:p>
          <a:p>
            <a:r>
              <a:rPr lang="en-US" dirty="0" smtClean="0"/>
              <a:t>Value to employer partners</a:t>
            </a:r>
          </a:p>
          <a:p>
            <a:r>
              <a:rPr lang="en-US" dirty="0" smtClean="0"/>
              <a:t>Value to RTW Program</a:t>
            </a:r>
            <a:endParaRPr lang="en-US" dirty="0"/>
          </a:p>
        </p:txBody>
      </p:sp>
    </p:spTree>
    <p:extLst>
      <p:ext uri="{BB962C8B-B14F-4D97-AF65-F5344CB8AC3E}">
        <p14:creationId xmlns:p14="http://schemas.microsoft.com/office/powerpoint/2010/main" val="86660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of Internship to Students</a:t>
            </a:r>
          </a:p>
        </p:txBody>
      </p:sp>
      <p:sp>
        <p:nvSpPr>
          <p:cNvPr id="3" name="Content Placeholder 2"/>
          <p:cNvSpPr>
            <a:spLocks noGrp="1"/>
          </p:cNvSpPr>
          <p:nvPr>
            <p:ph idx="1"/>
          </p:nvPr>
        </p:nvSpPr>
        <p:spPr/>
        <p:txBody>
          <a:bodyPr>
            <a:normAutofit fontScale="92500" lnSpcReduction="10000"/>
          </a:bodyPr>
          <a:lstStyle/>
          <a:p>
            <a:r>
              <a:rPr lang="en-US" dirty="0"/>
              <a:t>The internship is considered the “bridge” between training and the beginning of a profession</a:t>
            </a:r>
          </a:p>
          <a:p>
            <a:r>
              <a:rPr lang="en-US" dirty="0"/>
              <a:t>Enable participants to experience the realities of various careers</a:t>
            </a:r>
          </a:p>
          <a:p>
            <a:r>
              <a:rPr lang="en-US" dirty="0"/>
              <a:t>Provide a prime opportunity to secure a job. Sixty-one percent of participants who had internships have job offers by the end of their senior year.</a:t>
            </a:r>
          </a:p>
          <a:p>
            <a:r>
              <a:rPr lang="en-US" dirty="0"/>
              <a:t>Are a good opportunity to earn money</a:t>
            </a:r>
          </a:p>
          <a:p>
            <a:pPr marL="0" indent="0">
              <a:buNone/>
            </a:pPr>
            <a:endParaRPr lang="en-US" dirty="0"/>
          </a:p>
        </p:txBody>
      </p:sp>
    </p:spTree>
    <p:extLst>
      <p:ext uri="{BB962C8B-B14F-4D97-AF65-F5344CB8AC3E}">
        <p14:creationId xmlns:p14="http://schemas.microsoft.com/office/powerpoint/2010/main" val="1672741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7489"/>
            <a:ext cx="7662041" cy="774492"/>
          </a:xfrm>
        </p:spPr>
        <p:txBody>
          <a:bodyPr>
            <a:normAutofit/>
          </a:bodyPr>
          <a:lstStyle/>
          <a:p>
            <a:r>
              <a:rPr lang="en-US" dirty="0"/>
              <a:t>Value of </a:t>
            </a:r>
            <a:r>
              <a:rPr lang="en-US" dirty="0" smtClean="0"/>
              <a:t>Internship to Students (cont.)</a:t>
            </a:r>
            <a:endParaRPr lang="en-US" dirty="0"/>
          </a:p>
        </p:txBody>
      </p:sp>
      <p:sp>
        <p:nvSpPr>
          <p:cNvPr id="3" name="Content Placeholder 2"/>
          <p:cNvSpPr>
            <a:spLocks noGrp="1"/>
          </p:cNvSpPr>
          <p:nvPr>
            <p:ph idx="1"/>
          </p:nvPr>
        </p:nvSpPr>
        <p:spPr/>
        <p:txBody>
          <a:bodyPr/>
          <a:lstStyle/>
          <a:p>
            <a:r>
              <a:rPr lang="en-US" dirty="0"/>
              <a:t>Enhance participant resumes and subsequent interviewing opportunities</a:t>
            </a:r>
          </a:p>
          <a:p>
            <a:r>
              <a:rPr lang="en-US" dirty="0"/>
              <a:t>Gain confidence in their skills and preparation</a:t>
            </a:r>
          </a:p>
          <a:p>
            <a:r>
              <a:rPr lang="en-US" dirty="0"/>
              <a:t>Develop the soft skills</a:t>
            </a:r>
          </a:p>
          <a:p>
            <a:r>
              <a:rPr lang="en-US" dirty="0"/>
              <a:t>Earn college credit while being treated like a real employee</a:t>
            </a:r>
          </a:p>
          <a:p>
            <a:endParaRPr lang="en-US" dirty="0"/>
          </a:p>
        </p:txBody>
      </p:sp>
    </p:spTree>
    <p:extLst>
      <p:ext uri="{BB962C8B-B14F-4D97-AF65-F5344CB8AC3E}">
        <p14:creationId xmlns:p14="http://schemas.microsoft.com/office/powerpoint/2010/main" val="398483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Values of Good Internship Program </a:t>
            </a:r>
            <a:r>
              <a:rPr lang="en-US" dirty="0" smtClean="0"/>
              <a:t>to </a:t>
            </a:r>
            <a:r>
              <a:rPr lang="en-US" dirty="0"/>
              <a:t>Your Employer Partners</a:t>
            </a:r>
          </a:p>
        </p:txBody>
      </p:sp>
      <p:sp>
        <p:nvSpPr>
          <p:cNvPr id="3" name="Content Placeholder 2"/>
          <p:cNvSpPr>
            <a:spLocks noGrp="1"/>
          </p:cNvSpPr>
          <p:nvPr>
            <p:ph idx="1"/>
          </p:nvPr>
        </p:nvSpPr>
        <p:spPr/>
        <p:txBody>
          <a:bodyPr>
            <a:normAutofit fontScale="92500"/>
          </a:bodyPr>
          <a:lstStyle/>
          <a:p>
            <a:r>
              <a:rPr lang="en-US" dirty="0"/>
              <a:t>Access to a pool of skilled job candidates who possess the specific skills, certificates, and credentials required</a:t>
            </a:r>
          </a:p>
          <a:p>
            <a:r>
              <a:rPr lang="en-US" dirty="0"/>
              <a:t>Input on designing training that specifically meets the employer’s needs</a:t>
            </a:r>
          </a:p>
          <a:p>
            <a:r>
              <a:rPr lang="en-US" dirty="0"/>
              <a:t>Ability to assure that the right credentials and certifications are included in the program to meet their industry standards</a:t>
            </a:r>
          </a:p>
          <a:p>
            <a:endParaRPr lang="en-US" dirty="0"/>
          </a:p>
        </p:txBody>
      </p:sp>
    </p:spTree>
    <p:extLst>
      <p:ext uri="{BB962C8B-B14F-4D97-AF65-F5344CB8AC3E}">
        <p14:creationId xmlns:p14="http://schemas.microsoft.com/office/powerpoint/2010/main" val="411056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Value of Good Internship Program </a:t>
            </a:r>
            <a:r>
              <a:rPr lang="en-US" dirty="0" smtClean="0"/>
              <a:t>to </a:t>
            </a:r>
            <a:r>
              <a:rPr lang="en-US" dirty="0"/>
              <a:t>RTW Program</a:t>
            </a:r>
          </a:p>
        </p:txBody>
      </p:sp>
      <p:sp>
        <p:nvSpPr>
          <p:cNvPr id="3" name="Content Placeholder 2"/>
          <p:cNvSpPr>
            <a:spLocks noGrp="1"/>
          </p:cNvSpPr>
          <p:nvPr>
            <p:ph idx="1"/>
          </p:nvPr>
        </p:nvSpPr>
        <p:spPr/>
        <p:txBody>
          <a:bodyPr/>
          <a:lstStyle/>
          <a:p>
            <a:r>
              <a:rPr lang="en-US" dirty="0"/>
              <a:t>Understand the reality of work, changing work expectations, and curriculum design (relevancy)</a:t>
            </a:r>
          </a:p>
          <a:p>
            <a:r>
              <a:rPr lang="en-US" dirty="0"/>
              <a:t>Connect to a powerful partner group to support the program</a:t>
            </a:r>
          </a:p>
          <a:p>
            <a:r>
              <a:rPr lang="en-US" dirty="0"/>
              <a:t>Represent and speak for the value and success of your program (PR)</a:t>
            </a:r>
          </a:p>
          <a:p>
            <a:r>
              <a:rPr lang="en-US" dirty="0"/>
              <a:t>Strongly enhance student employment placements</a:t>
            </a:r>
          </a:p>
          <a:p>
            <a:endParaRPr lang="en-US" dirty="0"/>
          </a:p>
        </p:txBody>
      </p:sp>
    </p:spTree>
    <p:extLst>
      <p:ext uri="{BB962C8B-B14F-4D97-AF65-F5344CB8AC3E}">
        <p14:creationId xmlns:p14="http://schemas.microsoft.com/office/powerpoint/2010/main" val="4033609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189076" cy="774492"/>
          </a:xfrm>
        </p:spPr>
        <p:txBody>
          <a:bodyPr>
            <a:normAutofit fontScale="90000"/>
          </a:bodyPr>
          <a:lstStyle/>
          <a:p>
            <a:r>
              <a:rPr lang="en-US" dirty="0"/>
              <a:t>Creating a Structured </a:t>
            </a:r>
            <a:r>
              <a:rPr lang="en-US" dirty="0" smtClean="0"/>
              <a:t>Internship Experience</a:t>
            </a:r>
            <a:endParaRPr lang="en-US" dirty="0"/>
          </a:p>
        </p:txBody>
      </p:sp>
      <p:sp>
        <p:nvSpPr>
          <p:cNvPr id="3" name="Content Placeholder 2"/>
          <p:cNvSpPr>
            <a:spLocks noGrp="1"/>
          </p:cNvSpPr>
          <p:nvPr>
            <p:ph idx="1"/>
          </p:nvPr>
        </p:nvSpPr>
        <p:spPr/>
        <p:txBody>
          <a:bodyPr/>
          <a:lstStyle/>
          <a:p>
            <a:r>
              <a:rPr lang="en-US" dirty="0"/>
              <a:t>The objective is to prepare:</a:t>
            </a:r>
          </a:p>
          <a:p>
            <a:pPr lvl="1"/>
            <a:r>
              <a:rPr lang="en-US" dirty="0"/>
              <a:t>The training organization; </a:t>
            </a:r>
          </a:p>
          <a:p>
            <a:pPr lvl="1"/>
            <a:r>
              <a:rPr lang="en-US" dirty="0"/>
              <a:t>The targeted employer(s), and;</a:t>
            </a:r>
          </a:p>
          <a:p>
            <a:pPr lvl="1"/>
            <a:r>
              <a:rPr lang="en-US" dirty="0"/>
              <a:t>The student.</a:t>
            </a:r>
          </a:p>
          <a:p>
            <a:r>
              <a:rPr lang="en-US" dirty="0"/>
              <a:t>Full understanding by each partner of all expectations, goals, </a:t>
            </a:r>
            <a:r>
              <a:rPr lang="en-US" dirty="0" smtClean="0"/>
              <a:t>timetable</a:t>
            </a:r>
            <a:endParaRPr lang="en-US" dirty="0"/>
          </a:p>
          <a:p>
            <a:pPr marL="0" indent="0">
              <a:buNone/>
            </a:pPr>
            <a:endParaRPr lang="en-US" dirty="0"/>
          </a:p>
        </p:txBody>
      </p:sp>
    </p:spTree>
    <p:extLst>
      <p:ext uri="{BB962C8B-B14F-4D97-AF65-F5344CB8AC3E}">
        <p14:creationId xmlns:p14="http://schemas.microsoft.com/office/powerpoint/2010/main" val="110327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981" y="1280052"/>
            <a:ext cx="4980609" cy="1470025"/>
          </a:xfrm>
        </p:spPr>
        <p:txBody>
          <a:bodyPr/>
          <a:lstStyle/>
          <a:p>
            <a:r>
              <a:rPr lang="en-US" dirty="0" smtClean="0"/>
              <a:t>H1-B </a:t>
            </a:r>
            <a:r>
              <a:rPr lang="en-US" dirty="0"/>
              <a:t>Ready to </a:t>
            </a:r>
            <a:r>
              <a:rPr lang="en-US" dirty="0" smtClean="0"/>
              <a:t>Work</a:t>
            </a:r>
            <a:endParaRPr lang="en-US" dirty="0"/>
          </a:p>
        </p:txBody>
      </p:sp>
      <p:sp>
        <p:nvSpPr>
          <p:cNvPr id="3" name="Subtitle 2"/>
          <p:cNvSpPr>
            <a:spLocks noGrp="1"/>
          </p:cNvSpPr>
          <p:nvPr>
            <p:ph type="subTitle" idx="1"/>
          </p:nvPr>
        </p:nvSpPr>
        <p:spPr>
          <a:xfrm>
            <a:off x="326660" y="2804462"/>
            <a:ext cx="5515340" cy="1373838"/>
          </a:xfrm>
        </p:spPr>
        <p:txBody>
          <a:bodyPr>
            <a:normAutofit fontScale="92500"/>
          </a:bodyPr>
          <a:lstStyle/>
          <a:p>
            <a:r>
              <a:rPr lang="en-US" b="1" i="1" dirty="0" smtClean="0"/>
              <a:t>How </a:t>
            </a:r>
            <a:r>
              <a:rPr lang="en-US" b="1" i="1" dirty="0"/>
              <a:t>to Develop </a:t>
            </a:r>
            <a:r>
              <a:rPr lang="en-US" b="1" i="1" dirty="0" smtClean="0"/>
              <a:t>Internships </a:t>
            </a:r>
            <a:r>
              <a:rPr lang="en-US" b="1" i="1" dirty="0"/>
              <a:t>and </a:t>
            </a:r>
            <a:r>
              <a:rPr lang="en-US" b="1" i="1" dirty="0" smtClean="0"/>
              <a:t>Paid Work </a:t>
            </a:r>
            <a:r>
              <a:rPr lang="en-US" b="1" i="1" dirty="0"/>
              <a:t>Experience (PWE) </a:t>
            </a:r>
            <a:r>
              <a:rPr lang="en-US" b="1" i="1" dirty="0" smtClean="0"/>
              <a:t>Opportunities</a:t>
            </a:r>
            <a:endParaRPr lang="en-US" dirty="0"/>
          </a:p>
        </p:txBody>
      </p:sp>
      <p:sp>
        <p:nvSpPr>
          <p:cNvPr id="6" name="Text Placeholder 5"/>
          <p:cNvSpPr>
            <a:spLocks noGrp="1"/>
          </p:cNvSpPr>
          <p:nvPr>
            <p:ph type="body" sz="half" idx="12"/>
          </p:nvPr>
        </p:nvSpPr>
        <p:spPr/>
        <p:txBody>
          <a:bodyPr/>
          <a:lstStyle/>
          <a:p>
            <a:r>
              <a:rPr lang="en-US" dirty="0" smtClean="0"/>
              <a:t>H-1 B Ready to Work Grants</a:t>
            </a:r>
            <a:endParaRPr lang="en-US" dirty="0"/>
          </a:p>
        </p:txBody>
      </p:sp>
    </p:spTree>
    <p:extLst>
      <p:ext uri="{BB962C8B-B14F-4D97-AF65-F5344CB8AC3E}">
        <p14:creationId xmlns:p14="http://schemas.microsoft.com/office/powerpoint/2010/main" val="403076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Polling </a:t>
            </a:r>
            <a:r>
              <a:rPr lang="en-US" dirty="0" smtClean="0"/>
              <a:t>Question #2</a:t>
            </a:r>
            <a:endParaRPr lang="en-US" dirty="0"/>
          </a:p>
        </p:txBody>
      </p:sp>
      <p:sp>
        <p:nvSpPr>
          <p:cNvPr id="3" name="Content Placeholder 2"/>
          <p:cNvSpPr>
            <a:spLocks noGrp="1"/>
          </p:cNvSpPr>
          <p:nvPr>
            <p:ph idx="1"/>
          </p:nvPr>
        </p:nvSpPr>
        <p:spPr/>
        <p:txBody>
          <a:bodyPr>
            <a:normAutofit/>
          </a:bodyPr>
          <a:lstStyle/>
          <a:p>
            <a:r>
              <a:rPr lang="en-US" dirty="0" smtClean="0"/>
              <a:t>Let’s </a:t>
            </a:r>
            <a:r>
              <a:rPr lang="en-US" dirty="0"/>
              <a:t>switch gears and see who is familiar with the Internship Program Design Model. </a:t>
            </a:r>
          </a:p>
          <a:p>
            <a:r>
              <a:rPr lang="en-US" dirty="0"/>
              <a:t>Do you have any previous experience with the Internship Program Design Model?</a:t>
            </a:r>
          </a:p>
          <a:p>
            <a:pPr lvl="1">
              <a:buFont typeface="Wingdings" panose="05000000000000000000" pitchFamily="2" charset="2"/>
              <a:buChar char="q"/>
            </a:pPr>
            <a:r>
              <a:rPr lang="en-US" dirty="0"/>
              <a:t> Yes </a:t>
            </a:r>
          </a:p>
          <a:p>
            <a:pPr lvl="1">
              <a:buFont typeface="Wingdings" panose="05000000000000000000" pitchFamily="2" charset="2"/>
              <a:buChar char="q"/>
            </a:pPr>
            <a:r>
              <a:rPr lang="en-US" dirty="0"/>
              <a:t> No </a:t>
            </a:r>
          </a:p>
          <a:p>
            <a:pPr lvl="1">
              <a:buFont typeface="Wingdings" panose="05000000000000000000" pitchFamily="2" charset="2"/>
              <a:buChar char="q"/>
            </a:pPr>
            <a:r>
              <a:rPr lang="en-US" dirty="0"/>
              <a:t> Somewhat</a:t>
            </a:r>
          </a:p>
          <a:p>
            <a:endParaRPr lang="en-US" dirty="0"/>
          </a:p>
        </p:txBody>
      </p:sp>
    </p:spTree>
    <p:extLst>
      <p:ext uri="{BB962C8B-B14F-4D97-AF65-F5344CB8AC3E}">
        <p14:creationId xmlns:p14="http://schemas.microsoft.com/office/powerpoint/2010/main" val="216487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Internship Program Design Model</a:t>
            </a:r>
            <a:endParaRPr lang="en-US" dirty="0"/>
          </a:p>
        </p:txBody>
      </p:sp>
      <p:pic>
        <p:nvPicPr>
          <p:cNvPr id="4"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4"/>
            <a:ext cx="8450317" cy="5155324"/>
          </a:xfrm>
          <a:prstGeom prst="rect">
            <a:avLst/>
          </a:prstGeom>
          <a:noFill/>
          <a:ln>
            <a:noFill/>
          </a:ln>
        </p:spPr>
      </p:pic>
    </p:spTree>
    <p:extLst>
      <p:ext uri="{BB962C8B-B14F-4D97-AF65-F5344CB8AC3E}">
        <p14:creationId xmlns:p14="http://schemas.microsoft.com/office/powerpoint/2010/main" val="2366864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Model:</a:t>
            </a:r>
            <a:br>
              <a:rPr lang="en-US" dirty="0" smtClean="0"/>
            </a:br>
            <a:r>
              <a:rPr lang="en-US" dirty="0" smtClean="0"/>
              <a:t>1. Identify and Train an Internship Leader</a:t>
            </a:r>
            <a:endParaRPr lang="en-US" dirty="0"/>
          </a:p>
        </p:txBody>
      </p:sp>
      <p:sp>
        <p:nvSpPr>
          <p:cNvPr id="3" name="Content Placeholder 2"/>
          <p:cNvSpPr>
            <a:spLocks noGrp="1"/>
          </p:cNvSpPr>
          <p:nvPr>
            <p:ph idx="1"/>
          </p:nvPr>
        </p:nvSpPr>
        <p:spPr/>
        <p:txBody>
          <a:bodyPr>
            <a:normAutofit lnSpcReduction="10000"/>
          </a:bodyPr>
          <a:lstStyle/>
          <a:p>
            <a:r>
              <a:rPr lang="en-US" dirty="0"/>
              <a:t>Requires a staff professional </a:t>
            </a:r>
          </a:p>
          <a:p>
            <a:r>
              <a:rPr lang="en-US" dirty="0"/>
              <a:t>Manage all the internship activities: planning and arrangements, participant preparation, employer preparation and communications among all parties</a:t>
            </a:r>
          </a:p>
          <a:p>
            <a:r>
              <a:rPr lang="en-US" dirty="0"/>
              <a:t>Has a grasp of the legalities of internships, of curriculum design and approval and knows his/her way around the school’s processes </a:t>
            </a:r>
          </a:p>
          <a:p>
            <a:endParaRPr lang="en-US" dirty="0"/>
          </a:p>
        </p:txBody>
      </p:sp>
    </p:spTree>
    <p:extLst>
      <p:ext uri="{BB962C8B-B14F-4D97-AF65-F5344CB8AC3E}">
        <p14:creationId xmlns:p14="http://schemas.microsoft.com/office/powerpoint/2010/main" val="1663654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Model: </a:t>
            </a:r>
            <a:br>
              <a:rPr lang="en-US" dirty="0" smtClean="0"/>
            </a:br>
            <a:r>
              <a:rPr lang="en-US" dirty="0" smtClean="0"/>
              <a:t>2. Recruit and Select Participants</a:t>
            </a:r>
            <a:endParaRPr lang="en-US" dirty="0"/>
          </a:p>
        </p:txBody>
      </p:sp>
      <p:sp>
        <p:nvSpPr>
          <p:cNvPr id="3" name="Content Placeholder 2"/>
          <p:cNvSpPr>
            <a:spLocks noGrp="1"/>
          </p:cNvSpPr>
          <p:nvPr>
            <p:ph idx="1"/>
          </p:nvPr>
        </p:nvSpPr>
        <p:spPr/>
        <p:txBody>
          <a:bodyPr>
            <a:normAutofit lnSpcReduction="10000"/>
          </a:bodyPr>
          <a:lstStyle/>
          <a:p>
            <a:r>
              <a:rPr lang="en-US" dirty="0"/>
              <a:t>Choose individuals that are serious about success and want to fit into an employer’s system</a:t>
            </a:r>
          </a:p>
          <a:p>
            <a:r>
              <a:rPr lang="en-US" dirty="0"/>
              <a:t>A combination of selection processes including instructor recommendations; application process to learn why the participant seeks an internship, and interviews (both school personnel and a representative of the employer)</a:t>
            </a:r>
          </a:p>
          <a:p>
            <a:endParaRPr lang="en-US" dirty="0"/>
          </a:p>
        </p:txBody>
      </p:sp>
    </p:spTree>
    <p:extLst>
      <p:ext uri="{BB962C8B-B14F-4D97-AF65-F5344CB8AC3E}">
        <p14:creationId xmlns:p14="http://schemas.microsoft.com/office/powerpoint/2010/main" val="7407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Model: </a:t>
            </a:r>
            <a:br>
              <a:rPr lang="en-US" dirty="0" smtClean="0"/>
            </a:br>
            <a:r>
              <a:rPr lang="en-US" dirty="0" smtClean="0"/>
              <a:t>3. Recruit and Engage Employers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structured and planned learning experience that: assures employer involvement/engagement for a monitored or supervised work or service experience </a:t>
            </a:r>
          </a:p>
          <a:p>
            <a:r>
              <a:rPr lang="en-US" dirty="0"/>
              <a:t>Fits comfortably and safely within the employer’s business model, processes and procedures </a:t>
            </a:r>
          </a:p>
          <a:p>
            <a:r>
              <a:rPr lang="en-US" dirty="0"/>
              <a:t>Does not necessarily incur costs or disruptions of normal business </a:t>
            </a:r>
          </a:p>
          <a:p>
            <a:r>
              <a:rPr lang="en-US" dirty="0"/>
              <a:t>Focuses on developing and completing an individual’s career education </a:t>
            </a:r>
          </a:p>
          <a:p>
            <a:endParaRPr lang="en-US" dirty="0"/>
          </a:p>
        </p:txBody>
      </p:sp>
    </p:spTree>
    <p:extLst>
      <p:ext uri="{BB962C8B-B14F-4D97-AF65-F5344CB8AC3E}">
        <p14:creationId xmlns:p14="http://schemas.microsoft.com/office/powerpoint/2010/main" val="1941664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Model: </a:t>
            </a:r>
            <a:br>
              <a:rPr lang="en-US" dirty="0" smtClean="0"/>
            </a:br>
            <a:r>
              <a:rPr lang="en-US" dirty="0" smtClean="0"/>
              <a:t>4. Plan and Schedule with Employer</a:t>
            </a:r>
            <a:endParaRPr lang="en-US" dirty="0"/>
          </a:p>
        </p:txBody>
      </p:sp>
      <p:sp>
        <p:nvSpPr>
          <p:cNvPr id="3" name="Content Placeholder 2"/>
          <p:cNvSpPr>
            <a:spLocks noGrp="1"/>
          </p:cNvSpPr>
          <p:nvPr>
            <p:ph idx="1"/>
          </p:nvPr>
        </p:nvSpPr>
        <p:spPr/>
        <p:txBody>
          <a:bodyPr/>
          <a:lstStyle/>
          <a:p>
            <a:r>
              <a:rPr lang="en-US" dirty="0"/>
              <a:t>Schedule</a:t>
            </a:r>
          </a:p>
          <a:p>
            <a:r>
              <a:rPr lang="en-US" dirty="0"/>
              <a:t>Prepare employer: supervision, legalities, and expectations</a:t>
            </a:r>
          </a:p>
          <a:p>
            <a:r>
              <a:rPr lang="en-US" dirty="0"/>
              <a:t>Plan training curriculum and learning experiences with employer</a:t>
            </a:r>
          </a:p>
          <a:p>
            <a:endParaRPr lang="en-US" dirty="0"/>
          </a:p>
        </p:txBody>
      </p:sp>
    </p:spTree>
    <p:extLst>
      <p:ext uri="{BB962C8B-B14F-4D97-AF65-F5344CB8AC3E}">
        <p14:creationId xmlns:p14="http://schemas.microsoft.com/office/powerpoint/2010/main" val="710096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Model</a:t>
            </a:r>
            <a:br>
              <a:rPr lang="en-US" dirty="0"/>
            </a:br>
            <a:r>
              <a:rPr lang="en-US" dirty="0"/>
              <a:t>5. Prepare the P</a:t>
            </a:r>
            <a:r>
              <a:rPr lang="en-US" dirty="0" smtClean="0"/>
              <a:t>articipant</a:t>
            </a:r>
            <a:endParaRPr lang="en-US" dirty="0"/>
          </a:p>
        </p:txBody>
      </p:sp>
      <p:sp>
        <p:nvSpPr>
          <p:cNvPr id="3" name="Content Placeholder 2"/>
          <p:cNvSpPr>
            <a:spLocks noGrp="1"/>
          </p:cNvSpPr>
          <p:nvPr>
            <p:ph idx="1"/>
          </p:nvPr>
        </p:nvSpPr>
        <p:spPr/>
        <p:txBody>
          <a:bodyPr>
            <a:normAutofit/>
          </a:bodyPr>
          <a:lstStyle/>
          <a:p>
            <a:r>
              <a:rPr lang="en-US" dirty="0"/>
              <a:t>Academic plan: both a calendar and schedule and lesson plans as a guide for the experience </a:t>
            </a:r>
          </a:p>
          <a:p>
            <a:pPr lvl="1"/>
            <a:r>
              <a:rPr lang="en-US" dirty="0"/>
              <a:t>it includes the learning objectives, and; </a:t>
            </a:r>
          </a:p>
          <a:p>
            <a:pPr lvl="1"/>
            <a:r>
              <a:rPr lang="en-US" dirty="0"/>
              <a:t>description of the academic, occupational, and employability skills with evaluation </a:t>
            </a:r>
          </a:p>
          <a:p>
            <a:r>
              <a:rPr lang="en-US" dirty="0"/>
              <a:t>Introduction to the internship process and the work environment</a:t>
            </a:r>
          </a:p>
          <a:p>
            <a:endParaRPr lang="en-US" dirty="0"/>
          </a:p>
        </p:txBody>
      </p:sp>
    </p:spTree>
    <p:extLst>
      <p:ext uri="{BB962C8B-B14F-4D97-AF65-F5344CB8AC3E}">
        <p14:creationId xmlns:p14="http://schemas.microsoft.com/office/powerpoint/2010/main" val="284753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Model</a:t>
            </a:r>
            <a:br>
              <a:rPr lang="en-US" dirty="0"/>
            </a:br>
            <a:r>
              <a:rPr lang="en-US" dirty="0"/>
              <a:t>6. Place, </a:t>
            </a:r>
            <a:r>
              <a:rPr lang="en-US" dirty="0" smtClean="0"/>
              <a:t>Monitor </a:t>
            </a:r>
            <a:r>
              <a:rPr lang="en-US" dirty="0"/>
              <a:t>and </a:t>
            </a:r>
            <a:r>
              <a:rPr lang="en-US" dirty="0" smtClean="0"/>
              <a:t>Adjust</a:t>
            </a:r>
            <a:endParaRPr lang="en-US" dirty="0"/>
          </a:p>
        </p:txBody>
      </p:sp>
      <p:sp>
        <p:nvSpPr>
          <p:cNvPr id="3" name="Content Placeholder 2"/>
          <p:cNvSpPr>
            <a:spLocks noGrp="1"/>
          </p:cNvSpPr>
          <p:nvPr>
            <p:ph idx="1"/>
          </p:nvPr>
        </p:nvSpPr>
        <p:spPr/>
        <p:txBody>
          <a:bodyPr/>
          <a:lstStyle/>
          <a:p>
            <a:r>
              <a:rPr lang="en-US" dirty="0"/>
              <a:t>Learn if the participant is a good fit for the job or if adjustments need to quickly be made</a:t>
            </a:r>
          </a:p>
          <a:p>
            <a:r>
              <a:rPr lang="en-US" dirty="0"/>
              <a:t>If the “fit” is not happening, then the coordinator, employee staff and the participant should meet to discuss the challenges and make changes</a:t>
            </a:r>
          </a:p>
          <a:p>
            <a:endParaRPr lang="en-US" dirty="0"/>
          </a:p>
        </p:txBody>
      </p:sp>
    </p:spTree>
    <p:extLst>
      <p:ext uri="{BB962C8B-B14F-4D97-AF65-F5344CB8AC3E}">
        <p14:creationId xmlns:p14="http://schemas.microsoft.com/office/powerpoint/2010/main" val="3101526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Model</a:t>
            </a:r>
            <a:br>
              <a:rPr lang="en-US" dirty="0"/>
            </a:br>
            <a:r>
              <a:rPr lang="en-US" dirty="0"/>
              <a:t>7. Evaluate and </a:t>
            </a:r>
            <a:r>
              <a:rPr lang="en-US" dirty="0" smtClean="0"/>
              <a:t>Document</a:t>
            </a:r>
            <a:endParaRPr lang="en-US" dirty="0"/>
          </a:p>
        </p:txBody>
      </p:sp>
      <p:sp>
        <p:nvSpPr>
          <p:cNvPr id="3" name="Content Placeholder 2"/>
          <p:cNvSpPr>
            <a:spLocks noGrp="1"/>
          </p:cNvSpPr>
          <p:nvPr>
            <p:ph idx="1"/>
          </p:nvPr>
        </p:nvSpPr>
        <p:spPr/>
        <p:txBody>
          <a:bodyPr>
            <a:normAutofit lnSpcReduction="10000"/>
          </a:bodyPr>
          <a:lstStyle/>
          <a:p>
            <a:r>
              <a:rPr lang="en-US" dirty="0"/>
              <a:t>Should be evaluated and documented regularly not only at the end</a:t>
            </a:r>
          </a:p>
          <a:p>
            <a:r>
              <a:rPr lang="en-US" dirty="0"/>
              <a:t>Employ a standardized evaluation form</a:t>
            </a:r>
          </a:p>
          <a:p>
            <a:r>
              <a:rPr lang="en-US" dirty="0"/>
              <a:t>Employer supervisor, in cooperation with the appropriate school faculty or staff member, should write a final evaluation</a:t>
            </a:r>
          </a:p>
          <a:p>
            <a:r>
              <a:rPr lang="en-US" dirty="0"/>
              <a:t>Should be no surprises </a:t>
            </a:r>
          </a:p>
          <a:p>
            <a:endParaRPr lang="en-US" dirty="0"/>
          </a:p>
        </p:txBody>
      </p:sp>
    </p:spTree>
    <p:extLst>
      <p:ext uri="{BB962C8B-B14F-4D97-AF65-F5344CB8AC3E}">
        <p14:creationId xmlns:p14="http://schemas.microsoft.com/office/powerpoint/2010/main" val="1425624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Design Model</a:t>
            </a:r>
            <a:endParaRPr lang="en-US" dirty="0"/>
          </a:p>
        </p:txBody>
      </p:sp>
      <p:pic>
        <p:nvPicPr>
          <p:cNvPr id="4"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040524"/>
            <a:ext cx="8576441" cy="5123793"/>
          </a:xfrm>
          <a:prstGeom prst="rect">
            <a:avLst/>
          </a:prstGeom>
          <a:noFill/>
          <a:ln>
            <a:noFill/>
          </a:ln>
        </p:spPr>
      </p:pic>
    </p:spTree>
    <p:extLst>
      <p:ext uri="{BB962C8B-B14F-4D97-AF65-F5344CB8AC3E}">
        <p14:creationId xmlns:p14="http://schemas.microsoft.com/office/powerpoint/2010/main" val="175460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1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Moment to Review</a:t>
            </a:r>
            <a:endParaRPr lang="en-US" dirty="0"/>
          </a:p>
        </p:txBody>
      </p:sp>
      <p:sp>
        <p:nvSpPr>
          <p:cNvPr id="3" name="Content Placeholder 2"/>
          <p:cNvSpPr>
            <a:spLocks noGrp="1"/>
          </p:cNvSpPr>
          <p:nvPr>
            <p:ph idx="1"/>
          </p:nvPr>
        </p:nvSpPr>
        <p:spPr/>
        <p:txBody>
          <a:bodyPr/>
          <a:lstStyle/>
          <a:p>
            <a:r>
              <a:rPr lang="en-US" dirty="0"/>
              <a:t>Defined and described work-based learning</a:t>
            </a:r>
          </a:p>
          <a:p>
            <a:r>
              <a:rPr lang="en-US" dirty="0"/>
              <a:t>Reviewed the value of internships to all partners</a:t>
            </a:r>
          </a:p>
          <a:p>
            <a:r>
              <a:rPr lang="en-US" dirty="0"/>
              <a:t>Investigated a common internship program design model</a:t>
            </a:r>
          </a:p>
          <a:p>
            <a:r>
              <a:rPr lang="en-US" dirty="0"/>
              <a:t>Let’s chat about employers…</a:t>
            </a:r>
          </a:p>
          <a:p>
            <a:endParaRPr lang="en-US" dirty="0"/>
          </a:p>
        </p:txBody>
      </p:sp>
    </p:spTree>
    <p:extLst>
      <p:ext uri="{BB962C8B-B14F-4D97-AF65-F5344CB8AC3E}">
        <p14:creationId xmlns:p14="http://schemas.microsoft.com/office/powerpoint/2010/main" val="3704451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smtClean="0"/>
              <a:t>Key: </a:t>
            </a:r>
            <a:r>
              <a:rPr lang="en-US" dirty="0"/>
              <a:t>Successful </a:t>
            </a:r>
            <a:r>
              <a:rPr lang="en-US" dirty="0" smtClean="0"/>
              <a:t>Employer Relationships</a:t>
            </a:r>
            <a:endParaRPr lang="en-US" dirty="0"/>
          </a:p>
        </p:txBody>
      </p:sp>
      <p:sp>
        <p:nvSpPr>
          <p:cNvPr id="3" name="Content Placeholder 2"/>
          <p:cNvSpPr>
            <a:spLocks noGrp="1"/>
          </p:cNvSpPr>
          <p:nvPr>
            <p:ph idx="1"/>
          </p:nvPr>
        </p:nvSpPr>
        <p:spPr/>
        <p:txBody>
          <a:bodyPr/>
          <a:lstStyle/>
          <a:p>
            <a:r>
              <a:rPr lang="en-US" dirty="0"/>
              <a:t>The key of a successful internship lies with a well-integrated relationship between the employer’s staff who oversee the intern and the educational institution’s professionals. </a:t>
            </a:r>
          </a:p>
          <a:p>
            <a:endParaRPr lang="en-US" dirty="0"/>
          </a:p>
        </p:txBody>
      </p:sp>
    </p:spTree>
    <p:extLst>
      <p:ext uri="{BB962C8B-B14F-4D97-AF65-F5344CB8AC3E}">
        <p14:creationId xmlns:p14="http://schemas.microsoft.com/office/powerpoint/2010/main" val="2556595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Recruiting, Managing </a:t>
            </a:r>
            <a:r>
              <a:rPr lang="en-US" dirty="0" smtClean="0"/>
              <a:t>Employer </a:t>
            </a:r>
            <a:r>
              <a:rPr lang="en-US" dirty="0"/>
              <a:t>Partners</a:t>
            </a:r>
          </a:p>
        </p:txBody>
      </p:sp>
      <p:sp>
        <p:nvSpPr>
          <p:cNvPr id="3" name="Content Placeholder 2"/>
          <p:cNvSpPr>
            <a:spLocks noGrp="1"/>
          </p:cNvSpPr>
          <p:nvPr>
            <p:ph idx="1"/>
          </p:nvPr>
        </p:nvSpPr>
        <p:spPr/>
        <p:txBody>
          <a:bodyPr>
            <a:normAutofit/>
          </a:bodyPr>
          <a:lstStyle/>
          <a:p>
            <a:r>
              <a:rPr lang="en-US" dirty="0"/>
              <a:t>The key: </a:t>
            </a:r>
          </a:p>
          <a:p>
            <a:pPr lvl="1"/>
            <a:r>
              <a:rPr lang="en-US" dirty="0"/>
              <a:t>Employers always appear more comfortable making a commitment if they know specifically what is expected from them. It is important for them to clearly understand how their roles or contributions impact the overall success of the program.</a:t>
            </a:r>
          </a:p>
          <a:p>
            <a:endParaRPr lang="en-US" dirty="0"/>
          </a:p>
        </p:txBody>
      </p:sp>
    </p:spTree>
    <p:extLst>
      <p:ext uri="{BB962C8B-B14F-4D97-AF65-F5344CB8AC3E}">
        <p14:creationId xmlns:p14="http://schemas.microsoft.com/office/powerpoint/2010/main" val="3196381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Recruiting, Managing </a:t>
            </a:r>
            <a:r>
              <a:rPr lang="en-US" dirty="0" smtClean="0"/>
              <a:t>Employer </a:t>
            </a:r>
            <a:r>
              <a:rPr lang="en-US" dirty="0"/>
              <a:t>Partners</a:t>
            </a:r>
          </a:p>
        </p:txBody>
      </p:sp>
      <p:sp>
        <p:nvSpPr>
          <p:cNvPr id="3" name="Content Placeholder 2"/>
          <p:cNvSpPr>
            <a:spLocks noGrp="1"/>
          </p:cNvSpPr>
          <p:nvPr>
            <p:ph idx="1"/>
          </p:nvPr>
        </p:nvSpPr>
        <p:spPr/>
        <p:txBody>
          <a:bodyPr>
            <a:normAutofit fontScale="92500"/>
          </a:bodyPr>
          <a:lstStyle/>
          <a:p>
            <a:r>
              <a:rPr lang="en-US" dirty="0"/>
              <a:t>Understanding employers as partners:</a:t>
            </a:r>
          </a:p>
          <a:p>
            <a:pPr lvl="1"/>
            <a:r>
              <a:rPr lang="en-US" dirty="0"/>
              <a:t>H</a:t>
            </a:r>
            <a:r>
              <a:rPr lang="en-US" dirty="0" smtClean="0"/>
              <a:t>ighest </a:t>
            </a:r>
            <a:r>
              <a:rPr lang="en-US" dirty="0"/>
              <a:t>priority for each employer is meeting its own business’s immediate demands. Hosting an intern will always be subject to actions taken to meet those needs;</a:t>
            </a:r>
          </a:p>
          <a:p>
            <a:pPr lvl="1"/>
            <a:r>
              <a:rPr lang="en-US" dirty="0"/>
              <a:t>Business environments move more quickly than educational organizations and decision-making in business is faster with little time lost. You will need to step up the pace. </a:t>
            </a:r>
          </a:p>
          <a:p>
            <a:endParaRPr lang="en-US" dirty="0"/>
          </a:p>
        </p:txBody>
      </p:sp>
    </p:spTree>
    <p:extLst>
      <p:ext uri="{BB962C8B-B14F-4D97-AF65-F5344CB8AC3E}">
        <p14:creationId xmlns:p14="http://schemas.microsoft.com/office/powerpoint/2010/main" val="359483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Recruiting, Managing </a:t>
            </a:r>
            <a:r>
              <a:rPr lang="en-US" dirty="0" smtClean="0"/>
              <a:t>Employer </a:t>
            </a:r>
            <a:r>
              <a:rPr lang="en-US" dirty="0"/>
              <a:t>Partners</a:t>
            </a:r>
          </a:p>
        </p:txBody>
      </p:sp>
      <p:sp>
        <p:nvSpPr>
          <p:cNvPr id="3" name="Content Placeholder 2"/>
          <p:cNvSpPr>
            <a:spLocks noGrp="1"/>
          </p:cNvSpPr>
          <p:nvPr>
            <p:ph idx="1"/>
          </p:nvPr>
        </p:nvSpPr>
        <p:spPr/>
        <p:txBody>
          <a:bodyPr>
            <a:normAutofit/>
          </a:bodyPr>
          <a:lstStyle/>
          <a:p>
            <a:r>
              <a:rPr lang="en-US" dirty="0"/>
              <a:t>Understanding employers as partners, continued.</a:t>
            </a:r>
          </a:p>
          <a:p>
            <a:pPr lvl="1"/>
            <a:r>
              <a:rPr lang="en-US" dirty="0"/>
              <a:t>Patience and communication</a:t>
            </a:r>
          </a:p>
          <a:p>
            <a:pPr lvl="1"/>
            <a:r>
              <a:rPr lang="en-US" dirty="0"/>
              <a:t>Involve employers early: will smooth the planning and the placement </a:t>
            </a:r>
          </a:p>
          <a:p>
            <a:pPr lvl="1"/>
            <a:r>
              <a:rPr lang="en-US" dirty="0"/>
              <a:t>Expect changes and adapt</a:t>
            </a:r>
          </a:p>
          <a:p>
            <a:pPr lvl="1"/>
            <a:r>
              <a:rPr lang="en-US" dirty="0"/>
              <a:t>Know about the employer’s work environment, and training processes</a:t>
            </a:r>
          </a:p>
          <a:p>
            <a:endParaRPr lang="en-US" dirty="0"/>
          </a:p>
        </p:txBody>
      </p:sp>
    </p:spTree>
    <p:extLst>
      <p:ext uri="{BB962C8B-B14F-4D97-AF65-F5344CB8AC3E}">
        <p14:creationId xmlns:p14="http://schemas.microsoft.com/office/powerpoint/2010/main" val="421307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Recruiting, Managing </a:t>
            </a:r>
            <a:r>
              <a:rPr lang="en-US" dirty="0" smtClean="0"/>
              <a:t>Employer </a:t>
            </a:r>
            <a:r>
              <a:rPr lang="en-US" dirty="0"/>
              <a:t>Partners</a:t>
            </a:r>
          </a:p>
        </p:txBody>
      </p:sp>
      <p:sp>
        <p:nvSpPr>
          <p:cNvPr id="3" name="Content Placeholder 2"/>
          <p:cNvSpPr>
            <a:spLocks noGrp="1"/>
          </p:cNvSpPr>
          <p:nvPr>
            <p:ph idx="1"/>
          </p:nvPr>
        </p:nvSpPr>
        <p:spPr/>
        <p:txBody>
          <a:bodyPr>
            <a:normAutofit/>
          </a:bodyPr>
          <a:lstStyle/>
          <a:p>
            <a:r>
              <a:rPr lang="en-US" dirty="0"/>
              <a:t>Recruiting employers:</a:t>
            </a:r>
          </a:p>
          <a:p>
            <a:pPr lvl="1"/>
            <a:r>
              <a:rPr lang="en-US" dirty="0"/>
              <a:t>The requirement: “train and place individuals into jobs within occupations and industries for which employers are using H-1B visas to hire foreign workers because no American workers can meet the skills required…”</a:t>
            </a:r>
          </a:p>
          <a:p>
            <a:endParaRPr lang="en-US" dirty="0"/>
          </a:p>
        </p:txBody>
      </p:sp>
    </p:spTree>
    <p:extLst>
      <p:ext uri="{BB962C8B-B14F-4D97-AF65-F5344CB8AC3E}">
        <p14:creationId xmlns:p14="http://schemas.microsoft.com/office/powerpoint/2010/main" val="1523467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Recruiting, Managing </a:t>
            </a:r>
            <a:r>
              <a:rPr lang="en-US" dirty="0" smtClean="0"/>
              <a:t>Employer </a:t>
            </a:r>
            <a:r>
              <a:rPr lang="en-US" dirty="0"/>
              <a:t>Partners</a:t>
            </a:r>
          </a:p>
        </p:txBody>
      </p:sp>
      <p:sp>
        <p:nvSpPr>
          <p:cNvPr id="3" name="Content Placeholder 2"/>
          <p:cNvSpPr>
            <a:spLocks noGrp="1"/>
          </p:cNvSpPr>
          <p:nvPr>
            <p:ph idx="1"/>
          </p:nvPr>
        </p:nvSpPr>
        <p:spPr/>
        <p:txBody>
          <a:bodyPr>
            <a:normAutofit lnSpcReduction="10000"/>
          </a:bodyPr>
          <a:lstStyle/>
          <a:p>
            <a:r>
              <a:rPr lang="en-US" dirty="0"/>
              <a:t>Recruiting employers:</a:t>
            </a:r>
          </a:p>
          <a:p>
            <a:pPr lvl="1"/>
            <a:r>
              <a:rPr lang="en-US" dirty="0"/>
              <a:t>Review team’s general knowledge</a:t>
            </a:r>
          </a:p>
          <a:p>
            <a:pPr lvl="1"/>
            <a:r>
              <a:rPr lang="en-US" dirty="0"/>
              <a:t>Use labor market information (real-time)</a:t>
            </a:r>
          </a:p>
          <a:p>
            <a:pPr lvl="1"/>
            <a:r>
              <a:rPr lang="en-US" dirty="0"/>
              <a:t>Interview executives from local business organizations</a:t>
            </a:r>
          </a:p>
          <a:p>
            <a:pPr lvl="1"/>
            <a:r>
              <a:rPr lang="en-US" dirty="0" smtClean="0"/>
              <a:t>Recruiting </a:t>
            </a:r>
            <a:r>
              <a:rPr lang="en-US" dirty="0"/>
              <a:t>employers:</a:t>
            </a:r>
          </a:p>
          <a:p>
            <a:pPr lvl="2"/>
            <a:r>
              <a:rPr lang="en-US" dirty="0"/>
              <a:t>The requirement: “train and place individuals into jobs within occupations and industries for which employers are using H-1B visas to hire foreign workers because no American workers can meet the skills required…”</a:t>
            </a:r>
          </a:p>
          <a:p>
            <a:endParaRPr lang="en-US" dirty="0"/>
          </a:p>
        </p:txBody>
      </p:sp>
    </p:spTree>
    <p:extLst>
      <p:ext uri="{BB962C8B-B14F-4D97-AF65-F5344CB8AC3E}">
        <p14:creationId xmlns:p14="http://schemas.microsoft.com/office/powerpoint/2010/main" val="1205601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Recruiting, Managing </a:t>
            </a:r>
            <a:r>
              <a:rPr lang="en-US" dirty="0" smtClean="0"/>
              <a:t>Employer </a:t>
            </a:r>
            <a:r>
              <a:rPr lang="en-US" dirty="0"/>
              <a:t>Partners</a:t>
            </a:r>
          </a:p>
        </p:txBody>
      </p:sp>
      <p:sp>
        <p:nvSpPr>
          <p:cNvPr id="3" name="Content Placeholder 2"/>
          <p:cNvSpPr>
            <a:spLocks noGrp="1"/>
          </p:cNvSpPr>
          <p:nvPr>
            <p:ph idx="1"/>
          </p:nvPr>
        </p:nvSpPr>
        <p:spPr/>
        <p:txBody>
          <a:bodyPr>
            <a:normAutofit/>
          </a:bodyPr>
          <a:lstStyle/>
          <a:p>
            <a:r>
              <a:rPr lang="en-US" dirty="0"/>
              <a:t>Beginning the relationship:</a:t>
            </a:r>
          </a:p>
          <a:p>
            <a:pPr lvl="1"/>
            <a:r>
              <a:rPr lang="en-US" dirty="0"/>
              <a:t>Arrange and prepare for first meeting</a:t>
            </a:r>
          </a:p>
          <a:p>
            <a:pPr lvl="1"/>
            <a:r>
              <a:rPr lang="en-US" dirty="0"/>
              <a:t>Manage the meeting toward a successful outcome (see agenda in handbook)</a:t>
            </a:r>
          </a:p>
          <a:p>
            <a:pPr lvl="1"/>
            <a:r>
              <a:rPr lang="en-US" dirty="0"/>
              <a:t>Get a commitment over time</a:t>
            </a:r>
          </a:p>
          <a:p>
            <a:pPr lvl="1"/>
            <a:r>
              <a:rPr lang="en-US" dirty="0"/>
              <a:t>Create a written agreement (again, see handbook for models)</a:t>
            </a:r>
          </a:p>
          <a:p>
            <a:endParaRPr lang="en-US" dirty="0"/>
          </a:p>
        </p:txBody>
      </p:sp>
    </p:spTree>
    <p:extLst>
      <p:ext uri="{BB962C8B-B14F-4D97-AF65-F5344CB8AC3E}">
        <p14:creationId xmlns:p14="http://schemas.microsoft.com/office/powerpoint/2010/main" val="4289581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Recruiting, Managing </a:t>
            </a:r>
            <a:r>
              <a:rPr lang="en-US" dirty="0" smtClean="0"/>
              <a:t>Employer </a:t>
            </a:r>
            <a:r>
              <a:rPr lang="en-US" dirty="0"/>
              <a:t>Partners</a:t>
            </a:r>
          </a:p>
        </p:txBody>
      </p:sp>
      <p:sp>
        <p:nvSpPr>
          <p:cNvPr id="3" name="Content Placeholder 2"/>
          <p:cNvSpPr>
            <a:spLocks noGrp="1"/>
          </p:cNvSpPr>
          <p:nvPr>
            <p:ph idx="1"/>
          </p:nvPr>
        </p:nvSpPr>
        <p:spPr/>
        <p:txBody>
          <a:bodyPr>
            <a:normAutofit/>
          </a:bodyPr>
          <a:lstStyle/>
          <a:p>
            <a:r>
              <a:rPr lang="en-US" dirty="0"/>
              <a:t>Manage the relationship:</a:t>
            </a:r>
          </a:p>
          <a:p>
            <a:pPr marL="914400" lvl="1" indent="-514350">
              <a:buFont typeface="+mj-lt"/>
              <a:buAutoNum type="arabicPeriod"/>
            </a:pPr>
            <a:r>
              <a:rPr lang="en-US" dirty="0"/>
              <a:t>Early engagement!  Identify and  engage your employers early in planning an internship placement. That early connection makes certain your training programs align with business needs and makes the employer feel valued. </a:t>
            </a:r>
          </a:p>
          <a:p>
            <a:endParaRPr lang="en-US" dirty="0"/>
          </a:p>
        </p:txBody>
      </p:sp>
    </p:spTree>
    <p:extLst>
      <p:ext uri="{BB962C8B-B14F-4D97-AF65-F5344CB8AC3E}">
        <p14:creationId xmlns:p14="http://schemas.microsoft.com/office/powerpoint/2010/main" val="380089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Recruiting, Managing </a:t>
            </a:r>
            <a:r>
              <a:rPr lang="en-US" dirty="0" smtClean="0"/>
              <a:t>Employer </a:t>
            </a:r>
            <a:r>
              <a:rPr lang="en-US" dirty="0"/>
              <a:t>Partners</a:t>
            </a:r>
          </a:p>
        </p:txBody>
      </p:sp>
      <p:sp>
        <p:nvSpPr>
          <p:cNvPr id="3" name="Content Placeholder 2"/>
          <p:cNvSpPr>
            <a:spLocks noGrp="1"/>
          </p:cNvSpPr>
          <p:nvPr>
            <p:ph idx="1"/>
          </p:nvPr>
        </p:nvSpPr>
        <p:spPr/>
        <p:txBody>
          <a:bodyPr>
            <a:normAutofit lnSpcReduction="10000"/>
          </a:bodyPr>
          <a:lstStyle/>
          <a:p>
            <a:r>
              <a:rPr lang="en-US" dirty="0"/>
              <a:t>Manage the relationship</a:t>
            </a:r>
          </a:p>
          <a:p>
            <a:pPr marL="914400" lvl="1" indent="-514350">
              <a:buFont typeface="+mj-lt"/>
              <a:buAutoNum type="arabicPeriod" startAt="2"/>
            </a:pPr>
            <a:r>
              <a:rPr lang="en-US" dirty="0"/>
              <a:t>“Hardwire” employers to your program by involving them in program decisions; work side-by-side with them; visit their firms; respond to their ideas. Be inclusive! </a:t>
            </a:r>
          </a:p>
          <a:p>
            <a:pPr marL="914400" lvl="1" indent="-514350">
              <a:buFont typeface="+mj-lt"/>
              <a:buAutoNum type="arabicPeriod" startAt="2"/>
            </a:pPr>
            <a:r>
              <a:rPr lang="en-US" dirty="0"/>
              <a:t>Meet individually with each employer and determine what each hopes to accomplish as an intern team member. Also, share and discuss program management and outcomes.</a:t>
            </a:r>
          </a:p>
          <a:p>
            <a:endParaRPr lang="en-US" dirty="0"/>
          </a:p>
        </p:txBody>
      </p:sp>
    </p:spTree>
    <p:extLst>
      <p:ext uri="{BB962C8B-B14F-4D97-AF65-F5344CB8AC3E}">
        <p14:creationId xmlns:p14="http://schemas.microsoft.com/office/powerpoint/2010/main" val="394429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a:t>Polling Question # 1</a:t>
            </a:r>
            <a:endParaRPr lang="en-US" dirty="0"/>
          </a:p>
          <a:p>
            <a:pPr>
              <a:buFont typeface="Arial" panose="020B0604020202020204" pitchFamily="34" charset="0"/>
              <a:buChar char="•"/>
            </a:pPr>
            <a:r>
              <a:rPr lang="en-US" dirty="0"/>
              <a:t>Let’s get to know who is on the call today. Using the poll, select the role that you play in your H-1B RTW grant. </a:t>
            </a:r>
          </a:p>
          <a:p>
            <a:pPr marL="0" indent="0">
              <a:buNone/>
            </a:pPr>
            <a:endParaRPr lang="en-US" dirty="0"/>
          </a:p>
          <a:p>
            <a:pPr>
              <a:buFont typeface="Arial" panose="020B0604020202020204" pitchFamily="34" charset="0"/>
              <a:buChar char="•"/>
            </a:pPr>
            <a:r>
              <a:rPr lang="en-US" dirty="0"/>
              <a:t>For this grant initiative I am the:</a:t>
            </a:r>
          </a:p>
          <a:p>
            <a:pPr marL="0" indent="0">
              <a:buNone/>
            </a:pPr>
            <a:endParaRPr lang="en-US" dirty="0"/>
          </a:p>
          <a:p>
            <a:pPr lvl="1">
              <a:buFont typeface="Wingdings" pitchFamily="2" charset="2"/>
              <a:buChar char="q"/>
            </a:pPr>
            <a:r>
              <a:rPr lang="en-US" sz="2400" dirty="0"/>
              <a:t> 	Authorized Representative</a:t>
            </a:r>
          </a:p>
          <a:p>
            <a:pPr lvl="1">
              <a:buFont typeface="Wingdings" pitchFamily="2" charset="2"/>
              <a:buChar char="q"/>
            </a:pPr>
            <a:r>
              <a:rPr lang="en-US" sz="2400" dirty="0"/>
              <a:t> 	Program Director/Manager</a:t>
            </a:r>
          </a:p>
          <a:p>
            <a:pPr lvl="1">
              <a:buFont typeface="Wingdings" pitchFamily="2" charset="2"/>
              <a:buChar char="q"/>
            </a:pPr>
            <a:r>
              <a:rPr lang="en-US" sz="2400" dirty="0"/>
              <a:t> 	IT/Data Manager or staff</a:t>
            </a:r>
          </a:p>
          <a:p>
            <a:pPr lvl="1">
              <a:buFont typeface="Wingdings" pitchFamily="2" charset="2"/>
              <a:buChar char="q"/>
            </a:pPr>
            <a:r>
              <a:rPr lang="en-US" sz="2400" dirty="0"/>
              <a:t> 	Training Partner</a:t>
            </a:r>
          </a:p>
          <a:p>
            <a:pPr lvl="1">
              <a:buFont typeface="Wingdings" pitchFamily="2" charset="2"/>
              <a:buChar char="q"/>
            </a:pPr>
            <a:r>
              <a:rPr lang="en-US" sz="2400" dirty="0"/>
              <a:t> 	Employer Partner</a:t>
            </a:r>
          </a:p>
          <a:p>
            <a:pPr lvl="1">
              <a:buFont typeface="Wingdings" pitchFamily="2" charset="2"/>
              <a:buChar char="q"/>
            </a:pPr>
            <a:r>
              <a:rPr lang="en-US" sz="2400" dirty="0"/>
              <a:t>  </a:t>
            </a:r>
            <a:r>
              <a:rPr lang="en-US" sz="2400" dirty="0" smtClean="0"/>
              <a:t> Service </a:t>
            </a:r>
            <a:r>
              <a:rPr lang="en-US" sz="2400" dirty="0"/>
              <a:t>Provider</a:t>
            </a:r>
          </a:p>
        </p:txBody>
      </p:sp>
    </p:spTree>
    <p:extLst>
      <p:ext uri="{BB962C8B-B14F-4D97-AF65-F5344CB8AC3E}">
        <p14:creationId xmlns:p14="http://schemas.microsoft.com/office/powerpoint/2010/main" val="1247910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Recruiting, Managing </a:t>
            </a:r>
            <a:r>
              <a:rPr lang="en-US" dirty="0" smtClean="0"/>
              <a:t>Employer </a:t>
            </a:r>
            <a:r>
              <a:rPr lang="en-US" dirty="0"/>
              <a:t>Partners</a:t>
            </a:r>
          </a:p>
        </p:txBody>
      </p:sp>
      <p:sp>
        <p:nvSpPr>
          <p:cNvPr id="3" name="Content Placeholder 2"/>
          <p:cNvSpPr>
            <a:spLocks noGrp="1"/>
          </p:cNvSpPr>
          <p:nvPr>
            <p:ph idx="1"/>
          </p:nvPr>
        </p:nvSpPr>
        <p:spPr/>
        <p:txBody>
          <a:bodyPr>
            <a:normAutofit fontScale="92500" lnSpcReduction="10000"/>
          </a:bodyPr>
          <a:lstStyle/>
          <a:p>
            <a:r>
              <a:rPr lang="en-US" dirty="0"/>
              <a:t>Manage the relationship</a:t>
            </a:r>
          </a:p>
          <a:p>
            <a:pPr marL="914400" lvl="1" indent="-514350">
              <a:buFont typeface="+mj-lt"/>
              <a:buAutoNum type="arabicPeriod" startAt="4"/>
            </a:pPr>
            <a:r>
              <a:rPr lang="en-US" dirty="0"/>
              <a:t>Time management is especially critical. Schedule meetings far in advance and maintain a reliable and consistent calendar. Send an agenda. Remember that changes in 	meeting times, places or dates on short notice will assure that employers will miss; </a:t>
            </a:r>
          </a:p>
          <a:p>
            <a:pPr marL="914400" lvl="1" indent="-514350">
              <a:buFont typeface="+mj-lt"/>
              <a:buAutoNum type="arabicPeriod" startAt="4"/>
            </a:pPr>
            <a:r>
              <a:rPr lang="en-US" dirty="0"/>
              <a:t>Be sure to meet deadlines and complete </a:t>
            </a:r>
            <a:r>
              <a:rPr lang="en-US" dirty="0" smtClean="0"/>
              <a:t>actions </a:t>
            </a:r>
            <a:r>
              <a:rPr lang="en-US" dirty="0"/>
              <a:t>that are expected by employer </a:t>
            </a:r>
            <a:r>
              <a:rPr lang="en-US" dirty="0" smtClean="0"/>
              <a:t>partners </a:t>
            </a:r>
            <a:r>
              <a:rPr lang="en-US" dirty="0"/>
              <a:t>– and are important to them. Be predictable and reliable! Keep your promises</a:t>
            </a:r>
          </a:p>
          <a:p>
            <a:endParaRPr lang="en-US" dirty="0"/>
          </a:p>
        </p:txBody>
      </p:sp>
    </p:spTree>
    <p:extLst>
      <p:ext uri="{BB962C8B-B14F-4D97-AF65-F5344CB8AC3E}">
        <p14:creationId xmlns:p14="http://schemas.microsoft.com/office/powerpoint/2010/main" val="3566179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Recruiting, Managing </a:t>
            </a:r>
            <a:r>
              <a:rPr lang="en-US" dirty="0" smtClean="0"/>
              <a:t>Employer </a:t>
            </a:r>
            <a:r>
              <a:rPr lang="en-US" dirty="0"/>
              <a:t>Partners</a:t>
            </a:r>
          </a:p>
        </p:txBody>
      </p:sp>
      <p:sp>
        <p:nvSpPr>
          <p:cNvPr id="3" name="Content Placeholder 2"/>
          <p:cNvSpPr>
            <a:spLocks noGrp="1"/>
          </p:cNvSpPr>
          <p:nvPr>
            <p:ph idx="1"/>
          </p:nvPr>
        </p:nvSpPr>
        <p:spPr/>
        <p:txBody>
          <a:bodyPr>
            <a:normAutofit fontScale="92500" lnSpcReduction="10000"/>
          </a:bodyPr>
          <a:lstStyle/>
          <a:p>
            <a:r>
              <a:rPr lang="en-US" dirty="0"/>
              <a:t>Manage the relationship</a:t>
            </a:r>
          </a:p>
          <a:p>
            <a:pPr marL="914400" lvl="1" indent="-514350">
              <a:buFont typeface="+mj-lt"/>
              <a:buAutoNum type="arabicPeriod" startAt="6"/>
            </a:pPr>
            <a:r>
              <a:rPr lang="en-US" dirty="0"/>
              <a:t>Build a routine and reliable communication system that involves more than a single vehicle; always send communications on roughly the same dates and be sure that the communications are clear </a:t>
            </a:r>
          </a:p>
          <a:p>
            <a:pPr marL="914400" lvl="1" indent="-514350">
              <a:buFont typeface="+mj-lt"/>
              <a:buAutoNum type="arabicPeriod" startAt="6"/>
            </a:pPr>
            <a:r>
              <a:rPr lang="en-US" dirty="0"/>
              <a:t>On a routine basis, have the chair of your </a:t>
            </a:r>
            <a:r>
              <a:rPr lang="en-US" dirty="0" smtClean="0"/>
              <a:t>career </a:t>
            </a:r>
            <a:r>
              <a:rPr lang="en-US" dirty="0"/>
              <a:t>pathway team phone each employer partner to chat, provide updates, complements, and to seek opinions; Return all phone calls and email inquiries. Listen, listen, and listen!</a:t>
            </a:r>
          </a:p>
          <a:p>
            <a:endParaRPr lang="en-US" dirty="0"/>
          </a:p>
        </p:txBody>
      </p:sp>
    </p:spTree>
    <p:extLst>
      <p:ext uri="{BB962C8B-B14F-4D97-AF65-F5344CB8AC3E}">
        <p14:creationId xmlns:p14="http://schemas.microsoft.com/office/powerpoint/2010/main" val="2926020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Recruiting, Managing </a:t>
            </a:r>
            <a:r>
              <a:rPr lang="en-US" dirty="0" smtClean="0"/>
              <a:t>Employer </a:t>
            </a:r>
            <a:r>
              <a:rPr lang="en-US" dirty="0"/>
              <a:t>Partners</a:t>
            </a:r>
          </a:p>
        </p:txBody>
      </p:sp>
      <p:sp>
        <p:nvSpPr>
          <p:cNvPr id="3" name="Content Placeholder 2"/>
          <p:cNvSpPr>
            <a:spLocks noGrp="1"/>
          </p:cNvSpPr>
          <p:nvPr>
            <p:ph idx="1"/>
          </p:nvPr>
        </p:nvSpPr>
        <p:spPr/>
        <p:txBody>
          <a:bodyPr>
            <a:normAutofit lnSpcReduction="10000"/>
          </a:bodyPr>
          <a:lstStyle/>
          <a:p>
            <a:r>
              <a:rPr lang="en-US" dirty="0"/>
              <a:t>Manage the relationship</a:t>
            </a:r>
          </a:p>
          <a:p>
            <a:pPr marL="914400" lvl="1" indent="-514350">
              <a:buFont typeface="+mj-lt"/>
              <a:buAutoNum type="arabicPeriod" startAt="8"/>
            </a:pPr>
            <a:r>
              <a:rPr lang="en-US" dirty="0"/>
              <a:t> Provide multiple thank you messages to 	each employer partner. Note their individual contributions and the importance that it had on a specific outcome.</a:t>
            </a:r>
          </a:p>
          <a:p>
            <a:pPr marL="914400" lvl="1" indent="-514350">
              <a:buFont typeface="+mj-lt"/>
              <a:buAutoNum type="arabicPeriod" startAt="8"/>
            </a:pPr>
            <a:r>
              <a:rPr lang="en-US" dirty="0"/>
              <a:t>Invite employers to regular celebrations </a:t>
            </a:r>
          </a:p>
          <a:p>
            <a:pPr marL="914400" lvl="1" indent="-514350">
              <a:buFont typeface="+mj-lt"/>
              <a:buAutoNum type="arabicPeriod" startAt="8"/>
            </a:pPr>
            <a:r>
              <a:rPr lang="en-US" dirty="0"/>
              <a:t>On a routine basis, use the team’s outreach communication system (bulletins, news releases, blogs, etc.) to highlight the contributions of employer</a:t>
            </a:r>
          </a:p>
          <a:p>
            <a:endParaRPr lang="en-US" dirty="0"/>
          </a:p>
        </p:txBody>
      </p:sp>
    </p:spTree>
    <p:extLst>
      <p:ext uri="{BB962C8B-B14F-4D97-AF65-F5344CB8AC3E}">
        <p14:creationId xmlns:p14="http://schemas.microsoft.com/office/powerpoint/2010/main" val="3532463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066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504386" cy="774492"/>
          </a:xfrm>
        </p:spPr>
        <p:txBody>
          <a:bodyPr>
            <a:normAutofit fontScale="90000"/>
          </a:bodyPr>
          <a:lstStyle/>
          <a:p>
            <a:r>
              <a:rPr lang="en-US" dirty="0" smtClean="0"/>
              <a:t>H-1 B Technical Assistance Resource:</a:t>
            </a:r>
            <a:br>
              <a:rPr lang="en-US" dirty="0" smtClean="0"/>
            </a:br>
            <a:r>
              <a:rPr lang="en-US" dirty="0" smtClean="0"/>
              <a:t>Internship &amp; Paid Work Experience Toolkit</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sz="2800" b="1" i="1" dirty="0" smtClean="0"/>
          </a:p>
          <a:p>
            <a:pPr marL="0" indent="0" algn="ctr">
              <a:buNone/>
            </a:pPr>
            <a:r>
              <a:rPr lang="en-US" sz="2800" b="1" i="1" dirty="0" smtClean="0"/>
              <a:t>Creating </a:t>
            </a:r>
            <a:r>
              <a:rPr lang="en-US" sz="2800" b="1" i="1" dirty="0"/>
              <a:t>and Conducting Successful Work-based Learning Experiences for Participants in H-1B RTW Partnership Grant Programs </a:t>
            </a:r>
            <a:endParaRPr lang="en-US" sz="2800" b="1" dirty="0"/>
          </a:p>
          <a:p>
            <a:pPr marL="0" indent="0">
              <a:buNone/>
            </a:pPr>
            <a:endParaRPr lang="en-US" dirty="0"/>
          </a:p>
          <a:p>
            <a:pPr marL="0" indent="0">
              <a:buNone/>
            </a:pPr>
            <a:r>
              <a:rPr lang="en-US" dirty="0"/>
              <a:t>Download Now! </a:t>
            </a:r>
            <a:r>
              <a:rPr lang="en-US" dirty="0">
                <a:hlinkClick r:id="rId3"/>
              </a:rPr>
              <a:t>https://h1breadytowork.workforcegps.org/resources/2016/04/12/14/51/RTW_Internship_and_PWE_Toolkit</a:t>
            </a:r>
            <a:endParaRPr lang="en-US" dirty="0"/>
          </a:p>
          <a:p>
            <a:endParaRPr lang="en-US" dirty="0"/>
          </a:p>
        </p:txBody>
      </p:sp>
    </p:spTree>
    <p:extLst>
      <p:ext uri="{BB962C8B-B14F-4D97-AF65-F5344CB8AC3E}">
        <p14:creationId xmlns:p14="http://schemas.microsoft.com/office/powerpoint/2010/main" val="1856270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H-1B Ready to Work Community of Practice</a:t>
            </a:r>
          </a:p>
          <a:p>
            <a:pPr lvl="1"/>
            <a:r>
              <a:rPr lang="en-US" dirty="0" err="1"/>
              <a:t>WorkforceGPS</a:t>
            </a:r>
            <a:r>
              <a:rPr lang="en-US" dirty="0"/>
              <a:t> site for Ready to Work</a:t>
            </a:r>
          </a:p>
          <a:p>
            <a:pPr lvl="2"/>
            <a:r>
              <a:rPr lang="en-US" dirty="0">
                <a:hlinkClick r:id="rId2"/>
              </a:rPr>
              <a:t>https://h1breadytowork.workforcegps.org/</a:t>
            </a:r>
            <a:endParaRPr lang="en-US" dirty="0"/>
          </a:p>
          <a:p>
            <a:endParaRPr lang="en-US" dirty="0" smtClean="0"/>
          </a:p>
          <a:p>
            <a:r>
              <a:rPr lang="en-US" dirty="0" smtClean="0"/>
              <a:t>LinkedIn Platform</a:t>
            </a:r>
            <a:endParaRPr lang="en-US" dirty="0"/>
          </a:p>
          <a:p>
            <a:pPr lvl="1"/>
            <a:r>
              <a:rPr lang="en-US" dirty="0" smtClean="0"/>
              <a:t>Have you joined our LinkedIn page yet?</a:t>
            </a:r>
            <a:endParaRPr lang="en-US" dirty="0"/>
          </a:p>
          <a:p>
            <a:pPr lvl="2"/>
            <a:r>
              <a:rPr lang="en-US" u="sng" dirty="0">
                <a:hlinkClick r:id="rId3"/>
              </a:rPr>
              <a:t>https://</a:t>
            </a:r>
            <a:r>
              <a:rPr lang="en-US" u="sng" dirty="0" smtClean="0">
                <a:hlinkClick r:id="rId3"/>
              </a:rPr>
              <a:t>www.linkedin.com/groups/H-1B-Ready-Work-RTW-7018078/about</a:t>
            </a:r>
            <a:endParaRPr lang="en-US" dirty="0"/>
          </a:p>
        </p:txBody>
      </p:sp>
      <p:sp>
        <p:nvSpPr>
          <p:cNvPr id="3" name="Text Placeholder 2"/>
          <p:cNvSpPr>
            <a:spLocks noGrp="1"/>
          </p:cNvSpPr>
          <p:nvPr>
            <p:ph type="body" sz="quarter" idx="11"/>
          </p:nvPr>
        </p:nvSpPr>
        <p:spPr>
          <a:xfrm>
            <a:off x="3914775" y="190500"/>
            <a:ext cx="3997326" cy="5638800"/>
          </a:xfrm>
        </p:spPr>
        <p:txBody>
          <a:bodyPr/>
          <a:lstStyle/>
          <a:p>
            <a:r>
              <a:rPr lang="en-US" dirty="0" smtClean="0"/>
              <a:t>Upcoming Technical Assistance</a:t>
            </a:r>
            <a:endParaRPr lang="en-US" dirty="0"/>
          </a:p>
          <a:p>
            <a:pPr lvl="2">
              <a:spcBef>
                <a:spcPts val="600"/>
              </a:spcBef>
            </a:pPr>
            <a:r>
              <a:rPr lang="en-US" sz="2000" dirty="0" smtClean="0">
                <a:solidFill>
                  <a:schemeClr val="tx1"/>
                </a:solidFill>
              </a:rPr>
              <a:t> Small </a:t>
            </a:r>
            <a:r>
              <a:rPr lang="en-US" sz="2000" dirty="0">
                <a:solidFill>
                  <a:schemeClr val="tx1"/>
                </a:solidFill>
              </a:rPr>
              <a:t>Group Coaching: Social Media and Internet Marketing: Tools and Strategies for Employer and Participant Recruitment</a:t>
            </a:r>
          </a:p>
          <a:p>
            <a:pPr lvl="2">
              <a:spcBef>
                <a:spcPts val="600"/>
              </a:spcBef>
            </a:pPr>
            <a:r>
              <a:rPr lang="en-US" sz="2000" dirty="0" smtClean="0">
                <a:solidFill>
                  <a:schemeClr val="tx1"/>
                </a:solidFill>
              </a:rPr>
              <a:t> Peer </a:t>
            </a:r>
            <a:r>
              <a:rPr lang="en-US" sz="2000" dirty="0">
                <a:solidFill>
                  <a:schemeClr val="tx1"/>
                </a:solidFill>
              </a:rPr>
              <a:t>to Peer: Participant Outreach and Recruitment Strategies: Best Practices from the Field. </a:t>
            </a:r>
            <a:endParaRPr lang="en-US" sz="2000" dirty="0" smtClean="0">
              <a:solidFill>
                <a:schemeClr val="tx1"/>
              </a:solidFill>
            </a:endParaRPr>
          </a:p>
          <a:p>
            <a:pPr lvl="2">
              <a:spcBef>
                <a:spcPts val="600"/>
              </a:spcBef>
            </a:pPr>
            <a:r>
              <a:rPr lang="en-US" sz="2000" dirty="0" smtClean="0">
                <a:solidFill>
                  <a:schemeClr val="tx1"/>
                </a:solidFill>
              </a:rPr>
              <a:t> LTU </a:t>
            </a:r>
            <a:r>
              <a:rPr lang="en-US" sz="2000" dirty="0">
                <a:solidFill>
                  <a:schemeClr val="tx1"/>
                </a:solidFill>
              </a:rPr>
              <a:t>SME Webinar Series: Employer Engagement for IT Industries</a:t>
            </a:r>
          </a:p>
          <a:p>
            <a:pPr lvl="2">
              <a:spcBef>
                <a:spcPts val="600"/>
              </a:spcBef>
            </a:pPr>
            <a:endParaRPr lang="en-US" sz="2000" dirty="0">
              <a:solidFill>
                <a:schemeClr val="tx1"/>
              </a:solidFill>
            </a:endParaRPr>
          </a:p>
          <a:p>
            <a:pPr lvl="2" indent="0">
              <a:buNone/>
            </a:pPr>
            <a:endParaRPr lang="en-US" u="sng" dirty="0"/>
          </a:p>
        </p:txBody>
      </p:sp>
    </p:spTree>
    <p:extLst>
      <p:ext uri="{BB962C8B-B14F-4D97-AF65-F5344CB8AC3E}">
        <p14:creationId xmlns:p14="http://schemas.microsoft.com/office/powerpoint/2010/main" val="667893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65400"/>
            <a:ext cx="7073899" cy="3187700"/>
          </a:xfrm>
        </p:spPr>
        <p:txBody>
          <a:bodyPr>
            <a:normAutofit/>
          </a:bodyPr>
          <a:lstStyle/>
          <a:p>
            <a:pPr algn="ctr"/>
            <a:r>
              <a:rPr lang="en-US" dirty="0"/>
              <a:t>Ready to Work Grantee Mailbox</a:t>
            </a:r>
            <a:br>
              <a:rPr lang="en-US" dirty="0"/>
            </a:br>
            <a:r>
              <a:rPr lang="en-US" dirty="0"/>
              <a:t>RTW@dol.gov </a:t>
            </a:r>
            <a:r>
              <a:rPr lang="en-US" dirty="0" smtClean="0"/>
              <a:t/>
            </a:r>
            <a:br>
              <a:rPr lang="en-US" dirty="0" smtClean="0"/>
            </a:br>
            <a:r>
              <a:rPr lang="en-US" dirty="0"/>
              <a:t/>
            </a:r>
            <a:br>
              <a:rPr lang="en-US" dirty="0"/>
            </a:br>
            <a:r>
              <a:rPr lang="en-US" dirty="0" smtClean="0"/>
              <a:t>To Reach your Federal </a:t>
            </a:r>
            <a:r>
              <a:rPr lang="en-US" dirty="0"/>
              <a:t>Project Officer, DOL National Office and Technical Assistance </a:t>
            </a:r>
            <a:r>
              <a:rPr lang="en-US" dirty="0" smtClean="0"/>
              <a:t>Providers</a:t>
            </a:r>
            <a:endParaRPr lang="en-US" dirty="0"/>
          </a:p>
        </p:txBody>
      </p:sp>
    </p:spTree>
    <p:extLst>
      <p:ext uri="{BB962C8B-B14F-4D97-AF65-F5344CB8AC3E}">
        <p14:creationId xmlns:p14="http://schemas.microsoft.com/office/powerpoint/2010/main" val="1825101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 Webinar Feedback Tool</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Thank you for participating in the H-1B RTW: How to Develop Paid Internship and Work Experience (PWE) Opportunities </a:t>
            </a:r>
            <a:r>
              <a:rPr lang="en-US" b="1" dirty="0" smtClean="0"/>
              <a:t>Webinar! </a:t>
            </a:r>
            <a:endParaRPr lang="en-US" b="1" dirty="0"/>
          </a:p>
          <a:p>
            <a:endParaRPr lang="en-US" dirty="0"/>
          </a:p>
          <a:p>
            <a:pPr lvl="1"/>
            <a:r>
              <a:rPr lang="en-US" dirty="0"/>
              <a:t>Please take a minute to complete this brief </a:t>
            </a:r>
            <a:r>
              <a:rPr lang="en-US" dirty="0" smtClean="0"/>
              <a:t>feedback tool regarding </a:t>
            </a:r>
            <a:r>
              <a:rPr lang="en-US" dirty="0"/>
              <a:t>the </a:t>
            </a:r>
            <a:r>
              <a:rPr lang="en-US" dirty="0" smtClean="0"/>
              <a:t>Webinar </a:t>
            </a:r>
            <a:r>
              <a:rPr lang="en-US" dirty="0"/>
              <a:t>on today </a:t>
            </a:r>
            <a:r>
              <a:rPr lang="en-US" dirty="0" smtClean="0"/>
              <a:t>May 9, </a:t>
            </a:r>
            <a:r>
              <a:rPr lang="en-US" dirty="0"/>
              <a:t>2016. </a:t>
            </a:r>
          </a:p>
          <a:p>
            <a:endParaRPr lang="en-US" dirty="0"/>
          </a:p>
          <a:p>
            <a:pPr lvl="1"/>
            <a:r>
              <a:rPr lang="en-US" dirty="0"/>
              <a:t>The input you provide will help us better the delivery of future </a:t>
            </a:r>
            <a:r>
              <a:rPr lang="en-US" dirty="0" smtClean="0"/>
              <a:t>webinars </a:t>
            </a:r>
            <a:r>
              <a:rPr lang="en-US" dirty="0"/>
              <a:t>and create technical assistance meaningful for your work.</a:t>
            </a:r>
          </a:p>
          <a:p>
            <a:endParaRPr lang="en-US" dirty="0"/>
          </a:p>
        </p:txBody>
      </p:sp>
    </p:spTree>
    <p:extLst>
      <p:ext uri="{BB962C8B-B14F-4D97-AF65-F5344CB8AC3E}">
        <p14:creationId xmlns:p14="http://schemas.microsoft.com/office/powerpoint/2010/main" val="1892031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Ayreen Cadwallader</a:t>
            </a:r>
            <a:endParaRPr lang="en-US" dirty="0"/>
          </a:p>
        </p:txBody>
      </p:sp>
      <p:sp>
        <p:nvSpPr>
          <p:cNvPr id="9" name="Text Placeholder 8"/>
          <p:cNvSpPr>
            <a:spLocks noGrp="1"/>
          </p:cNvSpPr>
          <p:nvPr>
            <p:ph type="body" sz="half" idx="2"/>
          </p:nvPr>
        </p:nvSpPr>
        <p:spPr/>
        <p:txBody>
          <a:bodyPr>
            <a:normAutofit lnSpcReduction="10000"/>
          </a:bodyPr>
          <a:lstStyle/>
          <a:p>
            <a:r>
              <a:rPr lang="en-US" dirty="0" smtClean="0"/>
              <a:t>Workforce Analyst</a:t>
            </a:r>
            <a:endParaRPr lang="en-US" dirty="0"/>
          </a:p>
        </p:txBody>
      </p:sp>
      <p:sp>
        <p:nvSpPr>
          <p:cNvPr id="13" name="Picture Placeholder 12"/>
          <p:cNvSpPr>
            <a:spLocks noGrp="1"/>
          </p:cNvSpPr>
          <p:nvPr>
            <p:ph type="pic" sz="quarter" idx="10"/>
          </p:nvPr>
        </p:nvSpPr>
        <p:spPr/>
      </p:sp>
      <p:sp>
        <p:nvSpPr>
          <p:cNvPr id="11" name="Text Placeholder 10"/>
          <p:cNvSpPr>
            <a:spLocks noGrp="1"/>
          </p:cNvSpPr>
          <p:nvPr>
            <p:ph type="body" sz="half" idx="11"/>
          </p:nvPr>
        </p:nvSpPr>
        <p:spPr/>
        <p:txBody>
          <a:bodyPr/>
          <a:lstStyle/>
          <a:p>
            <a:r>
              <a:rPr lang="en-US" dirty="0" smtClean="0"/>
              <a:t>ETA</a:t>
            </a:r>
            <a:endParaRPr lang="en-US" dirty="0"/>
          </a:p>
          <a:p>
            <a:r>
              <a:rPr lang="en-US" dirty="0" smtClean="0"/>
              <a:t>Division of Strategic Investments</a:t>
            </a:r>
            <a:endParaRPr lang="en-US" dirty="0"/>
          </a:p>
          <a:p>
            <a:r>
              <a:rPr lang="en-US" dirty="0" smtClean="0"/>
              <a:t>Washington DC</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865526" y="2353931"/>
            <a:ext cx="2228851" cy="154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809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t>Russ Hamm PHD</a:t>
            </a:r>
            <a:endParaRPr lang="en-US" dirty="0"/>
          </a:p>
        </p:txBody>
      </p:sp>
      <p:sp>
        <p:nvSpPr>
          <p:cNvPr id="8" name="Title 7"/>
          <p:cNvSpPr>
            <a:spLocks noGrp="1"/>
          </p:cNvSpPr>
          <p:nvPr>
            <p:ph type="title"/>
          </p:nvPr>
        </p:nvSpPr>
        <p:spPr/>
        <p:txBody>
          <a:bodyPr/>
          <a:lstStyle/>
          <a:p>
            <a:r>
              <a:rPr lang="en-US" dirty="0" smtClean="0"/>
              <a:t>Tressa Dorsey</a:t>
            </a:r>
            <a:endParaRPr lang="en-US" dirty="0"/>
          </a:p>
        </p:txBody>
      </p:sp>
      <p:sp>
        <p:nvSpPr>
          <p:cNvPr id="9" name="Text Placeholder 8"/>
          <p:cNvSpPr>
            <a:spLocks noGrp="1"/>
          </p:cNvSpPr>
          <p:nvPr>
            <p:ph type="body" sz="half" idx="2"/>
          </p:nvPr>
        </p:nvSpPr>
        <p:spPr/>
        <p:txBody>
          <a:bodyPr/>
          <a:lstStyle/>
          <a:p>
            <a:r>
              <a:rPr lang="en-US" dirty="0" smtClean="0"/>
              <a:t>RTW Technical Assistance Coach</a:t>
            </a:r>
            <a:endParaRPr lang="en-US" dirty="0"/>
          </a:p>
        </p:txBody>
      </p:sp>
      <p:sp>
        <p:nvSpPr>
          <p:cNvPr id="11" name="Text Placeholder 10"/>
          <p:cNvSpPr>
            <a:spLocks noGrp="1"/>
          </p:cNvSpPr>
          <p:nvPr>
            <p:ph type="body" sz="half" idx="11"/>
          </p:nvPr>
        </p:nvSpPr>
        <p:spPr>
          <a:xfrm>
            <a:off x="3249613" y="1571626"/>
            <a:ext cx="3970337" cy="493657"/>
          </a:xfrm>
        </p:spPr>
        <p:txBody>
          <a:bodyPr/>
          <a:lstStyle/>
          <a:p>
            <a:r>
              <a:rPr lang="en-US" dirty="0" smtClean="0"/>
              <a:t>TAD Grants</a:t>
            </a:r>
            <a:endParaRPr lang="en-US" dirty="0"/>
          </a:p>
        </p:txBody>
      </p:sp>
      <p:sp>
        <p:nvSpPr>
          <p:cNvPr id="3" name="Text Placeholder 2"/>
          <p:cNvSpPr>
            <a:spLocks noGrp="1"/>
          </p:cNvSpPr>
          <p:nvPr>
            <p:ph type="body" sz="half" idx="12"/>
          </p:nvPr>
        </p:nvSpPr>
        <p:spPr/>
        <p:txBody>
          <a:bodyPr/>
          <a:lstStyle/>
          <a:p>
            <a:r>
              <a:rPr lang="en-US" dirty="0" smtClean="0"/>
              <a:t>Subject Matter Expert</a:t>
            </a:r>
            <a:endParaRPr lang="en-US" dirty="0"/>
          </a:p>
        </p:txBody>
      </p:sp>
      <p:sp>
        <p:nvSpPr>
          <p:cNvPr id="5" name="Text Placeholder 4"/>
          <p:cNvSpPr>
            <a:spLocks noGrp="1"/>
          </p:cNvSpPr>
          <p:nvPr>
            <p:ph type="body" sz="half" idx="14"/>
          </p:nvPr>
        </p:nvSpPr>
        <p:spPr>
          <a:xfrm>
            <a:off x="3249613" y="4483042"/>
            <a:ext cx="3970337" cy="467330"/>
          </a:xfrm>
        </p:spPr>
        <p:txBody>
          <a:bodyPr/>
          <a:lstStyle/>
          <a:p>
            <a:r>
              <a:rPr lang="en-US" dirty="0" smtClean="0"/>
              <a:t>High Impact Partners, Inc.</a:t>
            </a:r>
            <a:endParaRPr lang="en-US" dirty="0"/>
          </a:p>
        </p:txBody>
      </p:sp>
      <p:pic>
        <p:nvPicPr>
          <p:cNvPr id="1026"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6121" r="16121"/>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5836" r="583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481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a:t>
            </a:r>
            <a:r>
              <a:rPr lang="en-US" dirty="0" smtClean="0"/>
              <a:t>n introduction to, and overview of paid </a:t>
            </a:r>
            <a:r>
              <a:rPr lang="en-US" dirty="0"/>
              <a:t>work experience and internships as a learning vehicle</a:t>
            </a:r>
          </a:p>
          <a:p>
            <a:r>
              <a:rPr lang="en-US" dirty="0" smtClean="0"/>
              <a:t>Explain the planning </a:t>
            </a:r>
            <a:r>
              <a:rPr lang="en-US" dirty="0"/>
              <a:t>process for establishing an internship opportunity for a student</a:t>
            </a:r>
          </a:p>
          <a:p>
            <a:pPr lvl="0"/>
            <a:r>
              <a:rPr lang="en-US" dirty="0" smtClean="0"/>
              <a:t>Choosing </a:t>
            </a:r>
            <a:r>
              <a:rPr lang="en-US" dirty="0"/>
              <a:t>and </a:t>
            </a:r>
            <a:r>
              <a:rPr lang="en-US" dirty="0" smtClean="0"/>
              <a:t>recruiting </a:t>
            </a:r>
            <a:r>
              <a:rPr lang="en-US" dirty="0"/>
              <a:t>employer internship partners and </a:t>
            </a:r>
            <a:r>
              <a:rPr lang="en-US" dirty="0" smtClean="0"/>
              <a:t>managing </a:t>
            </a:r>
            <a:r>
              <a:rPr lang="en-US" dirty="0"/>
              <a:t>the relationship</a:t>
            </a:r>
          </a:p>
        </p:txBody>
      </p:sp>
    </p:spTree>
    <p:extLst>
      <p:ext uri="{BB962C8B-B14F-4D97-AF65-F5344CB8AC3E}">
        <p14:creationId xmlns:p14="http://schemas.microsoft.com/office/powerpoint/2010/main" val="3542955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276" y="1775715"/>
            <a:ext cx="6908800" cy="4654617"/>
          </a:xfrm>
        </p:spPr>
        <p:txBody>
          <a:bodyPr/>
          <a:lstStyle/>
          <a:p>
            <a:r>
              <a:rPr lang="en-US" dirty="0" smtClean="0"/>
              <a:t>Introduction to Work-Based </a:t>
            </a:r>
            <a:r>
              <a:rPr lang="en-US" dirty="0"/>
              <a:t>L</a:t>
            </a:r>
            <a:r>
              <a:rPr lang="en-US" dirty="0" smtClean="0"/>
              <a:t>earning</a:t>
            </a:r>
          </a:p>
          <a:p>
            <a:r>
              <a:rPr lang="en-US" dirty="0" smtClean="0"/>
              <a:t>Critical Values of Internships</a:t>
            </a:r>
          </a:p>
          <a:p>
            <a:r>
              <a:rPr lang="en-US" dirty="0"/>
              <a:t>Internship Program Design </a:t>
            </a:r>
            <a:r>
              <a:rPr lang="en-US" dirty="0" smtClean="0"/>
              <a:t>Model</a:t>
            </a:r>
          </a:p>
          <a:p>
            <a:r>
              <a:rPr lang="en-US" dirty="0" smtClean="0"/>
              <a:t>Choosing Recruiting, Managing Employer Partners</a:t>
            </a:r>
          </a:p>
          <a:p>
            <a:r>
              <a:rPr lang="en-US" dirty="0" smtClean="0"/>
              <a:t>Q &amp; A</a:t>
            </a:r>
          </a:p>
          <a:p>
            <a:endParaRPr lang="en-US" dirty="0"/>
          </a:p>
        </p:txBody>
      </p:sp>
    </p:spTree>
    <p:extLst>
      <p:ext uri="{BB962C8B-B14F-4D97-AF65-F5344CB8AC3E}">
        <p14:creationId xmlns:p14="http://schemas.microsoft.com/office/powerpoint/2010/main" val="345219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Introduction to Work-based Learning</a:t>
            </a:r>
            <a:endParaRPr lang="en-US" dirty="0"/>
          </a:p>
        </p:txBody>
      </p:sp>
      <p:sp>
        <p:nvSpPr>
          <p:cNvPr id="3" name="Content Placeholder 2"/>
          <p:cNvSpPr>
            <a:spLocks noGrp="1"/>
          </p:cNvSpPr>
          <p:nvPr>
            <p:ph idx="1"/>
          </p:nvPr>
        </p:nvSpPr>
        <p:spPr/>
        <p:txBody>
          <a:bodyPr>
            <a:normAutofit lnSpcReduction="10000"/>
          </a:bodyPr>
          <a:lstStyle/>
          <a:p>
            <a:r>
              <a:rPr lang="en-US" dirty="0"/>
              <a:t>Learning while working may be oldest form skill-based education</a:t>
            </a:r>
          </a:p>
          <a:p>
            <a:r>
              <a:rPr lang="en-US" dirty="0"/>
              <a:t>Began in the U.S. in the early 1900s at the University of Cincinnati (COOP)</a:t>
            </a:r>
          </a:p>
          <a:p>
            <a:r>
              <a:rPr lang="en-US" dirty="0"/>
              <a:t>Overall term for this type of learning is work-based learning (WBL) though many types of work-based learning are used</a:t>
            </a:r>
          </a:p>
          <a:p>
            <a:r>
              <a:rPr lang="en-US" dirty="0"/>
              <a:t>Confusing? Yes.</a:t>
            </a:r>
          </a:p>
        </p:txBody>
      </p:sp>
    </p:spTree>
    <p:extLst>
      <p:ext uri="{BB962C8B-B14F-4D97-AF65-F5344CB8AC3E}">
        <p14:creationId xmlns:p14="http://schemas.microsoft.com/office/powerpoint/2010/main" val="2423746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3379</TotalTime>
  <Words>2122</Words>
  <Application>Microsoft Office PowerPoint</Application>
  <PresentationFormat>On-screen Show (4:3)</PresentationFormat>
  <Paragraphs>236</Paragraphs>
  <Slides>48</Slides>
  <Notes>5</Notes>
  <HiddenSlides>1</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H1-B Ready to Work</vt:lpstr>
      <vt:lpstr>PowerPoint Presentation</vt:lpstr>
      <vt:lpstr>Polling Question</vt:lpstr>
      <vt:lpstr>Ayreen Cadwallader</vt:lpstr>
      <vt:lpstr>Tressa Dorsey</vt:lpstr>
      <vt:lpstr>PowerPoint Presentation</vt:lpstr>
      <vt:lpstr>PowerPoint Presentation</vt:lpstr>
      <vt:lpstr>Introduction to Work-based Learning</vt:lpstr>
      <vt:lpstr>Types of Work-Based Learning</vt:lpstr>
      <vt:lpstr>Internship differs from a paid work experience </vt:lpstr>
      <vt:lpstr>RTW Solicitation of Grants Applications (SGA) Guidance</vt:lpstr>
      <vt:lpstr>RTW Paid Internship/Work Experience Guidance</vt:lpstr>
      <vt:lpstr>Critical Values of Internships</vt:lpstr>
      <vt:lpstr>Value of Internship to Students</vt:lpstr>
      <vt:lpstr>Value of Internship to Students (cont.)</vt:lpstr>
      <vt:lpstr>Values of Good Internship Program to Your Employer Partners</vt:lpstr>
      <vt:lpstr>Value of Good Internship Program to RTW Program</vt:lpstr>
      <vt:lpstr>Creating a Structured Internship Experience</vt:lpstr>
      <vt:lpstr>Polling Question #2</vt:lpstr>
      <vt:lpstr>Internship Program Design Model</vt:lpstr>
      <vt:lpstr>Design Model: 1. Identify and Train an Internship Leader</vt:lpstr>
      <vt:lpstr>Design Model:  2. Recruit and Select Participants</vt:lpstr>
      <vt:lpstr>Design Model:  3. Recruit and Engage Employers</vt:lpstr>
      <vt:lpstr>Design Model:  4. Plan and Schedule with Employer</vt:lpstr>
      <vt:lpstr>Design Model 5. Prepare the Participant</vt:lpstr>
      <vt:lpstr>Design Model 6. Place, Monitor and Adjust</vt:lpstr>
      <vt:lpstr>Design Model 7. Evaluate and Document</vt:lpstr>
      <vt:lpstr>Quick Review: Design Model</vt:lpstr>
      <vt:lpstr>A Moment to Review</vt:lpstr>
      <vt:lpstr>The Key: Successful Employer Relationships</vt:lpstr>
      <vt:lpstr>Choosing, Recruiting, Managing Employer Partners</vt:lpstr>
      <vt:lpstr>Choosing, Recruiting, Managing Employer Partners</vt:lpstr>
      <vt:lpstr>Choosing, Recruiting, Managing Employer Partners</vt:lpstr>
      <vt:lpstr>Choosing, Recruiting, Managing Employer Partners</vt:lpstr>
      <vt:lpstr>Choosing, Recruiting, Managing Employer Partners</vt:lpstr>
      <vt:lpstr>Choosing, Recruiting, Managing Employer Partners</vt:lpstr>
      <vt:lpstr>Choosing, Recruiting, Managing Employer Partners</vt:lpstr>
      <vt:lpstr>Choosing, Recruiting, Managing Employer Partners</vt:lpstr>
      <vt:lpstr>Choosing, Recruiting, Managing Employer Partners</vt:lpstr>
      <vt:lpstr>Choosing, Recruiting, Managing Employer Partners</vt:lpstr>
      <vt:lpstr>Choosing, Recruiting, Managing Employer Partners</vt:lpstr>
      <vt:lpstr>PowerPoint Presentation</vt:lpstr>
      <vt:lpstr>H-1 B Technical Assistance Resource: Internship &amp; Paid Work Experience Toolkit</vt:lpstr>
      <vt:lpstr>PowerPoint Presentation</vt:lpstr>
      <vt:lpstr>Ready to Work Grantee Mailbox RTW@dol.gov   To Reach your Federal Project Officer, DOL National Office and Technical Assistance Providers</vt:lpstr>
      <vt:lpstr>Post Webinar Feedback Tool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Harlins</dc:creator>
  <cp:lastModifiedBy>Harlins, Angel Y - ETA CTR</cp:lastModifiedBy>
  <cp:revision>161</cp:revision>
  <dcterms:created xsi:type="dcterms:W3CDTF">2014-04-10T03:33:57Z</dcterms:created>
  <dcterms:modified xsi:type="dcterms:W3CDTF">2016-05-06T20:44:29Z</dcterms:modified>
</cp:coreProperties>
</file>