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73" r:id="rId2"/>
    <p:sldId id="256" r:id="rId3"/>
    <p:sldId id="264" r:id="rId4"/>
    <p:sldId id="261" r:id="rId5"/>
    <p:sldId id="304" r:id="rId6"/>
    <p:sldId id="321" r:id="rId7"/>
    <p:sldId id="315" r:id="rId8"/>
    <p:sldId id="325" r:id="rId9"/>
    <p:sldId id="257" r:id="rId10"/>
    <p:sldId id="275" r:id="rId11"/>
    <p:sldId id="276" r:id="rId12"/>
    <p:sldId id="278" r:id="rId13"/>
    <p:sldId id="299" r:id="rId14"/>
    <p:sldId id="282" r:id="rId15"/>
    <p:sldId id="284" r:id="rId16"/>
    <p:sldId id="313" r:id="rId17"/>
    <p:sldId id="300" r:id="rId18"/>
    <p:sldId id="286" r:id="rId19"/>
    <p:sldId id="314" r:id="rId20"/>
    <p:sldId id="288" r:id="rId21"/>
    <p:sldId id="301" r:id="rId22"/>
    <p:sldId id="290" r:id="rId23"/>
    <p:sldId id="292" r:id="rId24"/>
    <p:sldId id="302" r:id="rId25"/>
    <p:sldId id="305" r:id="rId26"/>
    <p:sldId id="306" r:id="rId27"/>
    <p:sldId id="294" r:id="rId28"/>
    <p:sldId id="295" r:id="rId29"/>
    <p:sldId id="296" r:id="rId30"/>
    <p:sldId id="308" r:id="rId31"/>
    <p:sldId id="316" r:id="rId32"/>
    <p:sldId id="310" r:id="rId33"/>
    <p:sldId id="311" r:id="rId34"/>
    <p:sldId id="322" r:id="rId35"/>
    <p:sldId id="312" r:id="rId36"/>
    <p:sldId id="297" r:id="rId37"/>
    <p:sldId id="317" r:id="rId38"/>
    <p:sldId id="318" r:id="rId39"/>
    <p:sldId id="319" r:id="rId40"/>
    <p:sldId id="267" r:id="rId41"/>
    <p:sldId id="268" r:id="rId42"/>
    <p:sldId id="323" r:id="rId43"/>
    <p:sldId id="269" r:id="rId44"/>
  </p:sldIdLst>
  <p:sldSz cx="9144000" cy="6858000" type="screen4x3"/>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6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poland" initials="mp"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1C30"/>
    <a:srgbClr val="4675B8"/>
    <a:srgbClr val="004874"/>
    <a:srgbClr val="275A99"/>
    <a:srgbClr val="124D95"/>
    <a:srgbClr val="002C47"/>
    <a:srgbClr val="041F36"/>
    <a:srgbClr val="7A232E"/>
    <a:srgbClr val="B85759"/>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8" autoAdjust="0"/>
    <p:restoredTop sz="82635" autoAdjust="0"/>
  </p:normalViewPr>
  <p:slideViewPr>
    <p:cSldViewPr snapToGrid="0">
      <p:cViewPr varScale="1">
        <p:scale>
          <a:sx n="95" d="100"/>
          <a:sy n="95" d="100"/>
        </p:scale>
        <p:origin x="1494" y="90"/>
      </p:cViewPr>
      <p:guideLst>
        <p:guide orient="horz" pos="2160"/>
        <p:guide pos="2688"/>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88" d="100"/>
          <a:sy n="88" d="100"/>
        </p:scale>
        <p:origin x="310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1A39C-78E5-4BA7-9E9F-7B65F552136F}" type="doc">
      <dgm:prSet loTypeId="urn:microsoft.com/office/officeart/2005/8/layout/cycle8" loCatId="cycle" qsTypeId="urn:microsoft.com/office/officeart/2005/8/quickstyle/3d1" qsCatId="3D" csTypeId="urn:microsoft.com/office/officeart/2005/8/colors/accent1_2" csCatId="accent1" phldr="1"/>
      <dgm:spPr/>
    </dgm:pt>
    <dgm:pt modelId="{D08FDF51-1047-47D5-AFB1-BFE824B06E52}">
      <dgm:prSet phldrT="[Text]" custT="1"/>
      <dgm:spPr/>
      <dgm:t>
        <a:bodyPr/>
        <a:lstStyle/>
        <a:p>
          <a:r>
            <a:rPr lang="en-US" sz="2800" dirty="0">
              <a:latin typeface="Arial Rounded MT Bold" panose="020F0704030504030204" pitchFamily="34" charset="0"/>
            </a:rPr>
            <a:t>Evaluate</a:t>
          </a:r>
        </a:p>
      </dgm:t>
    </dgm:pt>
    <dgm:pt modelId="{F052E06C-7876-4734-B376-BC7F29BDC5A0}" type="parTrans" cxnId="{90678772-1EC5-4157-ADA6-D8090277F0B7}">
      <dgm:prSet/>
      <dgm:spPr/>
      <dgm:t>
        <a:bodyPr/>
        <a:lstStyle/>
        <a:p>
          <a:endParaRPr lang="en-US" sz="2800">
            <a:latin typeface="Arial Rounded MT Bold" panose="020F0704030504030204" pitchFamily="34" charset="0"/>
          </a:endParaRPr>
        </a:p>
      </dgm:t>
    </dgm:pt>
    <dgm:pt modelId="{81AEEC4A-9D56-45AF-952A-77475F90A2AE}" type="sibTrans" cxnId="{90678772-1EC5-4157-ADA6-D8090277F0B7}">
      <dgm:prSet/>
      <dgm:spPr/>
      <dgm:t>
        <a:bodyPr/>
        <a:lstStyle/>
        <a:p>
          <a:endParaRPr lang="en-US" sz="2800">
            <a:latin typeface="Arial Rounded MT Bold" panose="020F0704030504030204" pitchFamily="34" charset="0"/>
          </a:endParaRPr>
        </a:p>
      </dgm:t>
    </dgm:pt>
    <dgm:pt modelId="{19D9B253-DF86-445B-B753-736BC2AD7AA6}">
      <dgm:prSet phldrT="[Text]" custT="1"/>
      <dgm:spPr/>
      <dgm:t>
        <a:bodyPr/>
        <a:lstStyle/>
        <a:p>
          <a:r>
            <a:rPr lang="en-US" sz="2800" dirty="0">
              <a:latin typeface="Arial Rounded MT Bold" panose="020F0704030504030204" pitchFamily="34" charset="0"/>
            </a:rPr>
            <a:t>Incorporate</a:t>
          </a:r>
        </a:p>
      </dgm:t>
    </dgm:pt>
    <dgm:pt modelId="{793245A6-CDB8-4C6F-B746-826575C98541}" type="parTrans" cxnId="{A003A483-1810-442C-99DB-56E52748FC2C}">
      <dgm:prSet/>
      <dgm:spPr/>
      <dgm:t>
        <a:bodyPr/>
        <a:lstStyle/>
        <a:p>
          <a:endParaRPr lang="en-US" sz="2800">
            <a:latin typeface="Arial Rounded MT Bold" panose="020F0704030504030204" pitchFamily="34" charset="0"/>
          </a:endParaRPr>
        </a:p>
      </dgm:t>
    </dgm:pt>
    <dgm:pt modelId="{360D76FD-BA19-4AC0-800E-9D00C9375553}" type="sibTrans" cxnId="{A003A483-1810-442C-99DB-56E52748FC2C}">
      <dgm:prSet/>
      <dgm:spPr/>
      <dgm:t>
        <a:bodyPr/>
        <a:lstStyle/>
        <a:p>
          <a:endParaRPr lang="en-US" sz="2800">
            <a:latin typeface="Arial Rounded MT Bold" panose="020F0704030504030204" pitchFamily="34" charset="0"/>
          </a:endParaRPr>
        </a:p>
      </dgm:t>
    </dgm:pt>
    <dgm:pt modelId="{53DBF889-20ED-4951-8715-EE036C8F223A}">
      <dgm:prSet phldrT="[Text]" custT="1"/>
      <dgm:spPr/>
      <dgm:t>
        <a:bodyPr/>
        <a:lstStyle/>
        <a:p>
          <a:r>
            <a:rPr lang="en-US" sz="2800" dirty="0">
              <a:latin typeface="Arial Rounded MT Bold" panose="020F0704030504030204" pitchFamily="34" charset="0"/>
            </a:rPr>
            <a:t>Scan</a:t>
          </a:r>
        </a:p>
      </dgm:t>
    </dgm:pt>
    <dgm:pt modelId="{360A2D8B-2A1D-4262-A702-6FEE2DE0C5B7}" type="parTrans" cxnId="{45E0F7D5-2612-46D0-8A5B-F961709A93A9}">
      <dgm:prSet/>
      <dgm:spPr/>
      <dgm:t>
        <a:bodyPr/>
        <a:lstStyle/>
        <a:p>
          <a:endParaRPr lang="en-US" sz="2800">
            <a:latin typeface="Arial Rounded MT Bold" panose="020F0704030504030204" pitchFamily="34" charset="0"/>
          </a:endParaRPr>
        </a:p>
      </dgm:t>
    </dgm:pt>
    <dgm:pt modelId="{677DB154-ABC2-49B2-A7E9-F79AFD784534}" type="sibTrans" cxnId="{45E0F7D5-2612-46D0-8A5B-F961709A93A9}">
      <dgm:prSet/>
      <dgm:spPr/>
      <dgm:t>
        <a:bodyPr/>
        <a:lstStyle/>
        <a:p>
          <a:endParaRPr lang="en-US" sz="2800">
            <a:latin typeface="Arial Rounded MT Bold" panose="020F0704030504030204" pitchFamily="34" charset="0"/>
          </a:endParaRPr>
        </a:p>
      </dgm:t>
    </dgm:pt>
    <dgm:pt modelId="{CB497D1C-F0E4-4706-BFCC-ED95AC08665A}" type="pres">
      <dgm:prSet presAssocID="{7101A39C-78E5-4BA7-9E9F-7B65F552136F}" presName="compositeShape" presStyleCnt="0">
        <dgm:presLayoutVars>
          <dgm:chMax val="7"/>
          <dgm:dir/>
          <dgm:resizeHandles val="exact"/>
        </dgm:presLayoutVars>
      </dgm:prSet>
      <dgm:spPr/>
    </dgm:pt>
    <dgm:pt modelId="{A5269299-932F-42B8-8CCF-F082B41F46A2}" type="pres">
      <dgm:prSet presAssocID="{7101A39C-78E5-4BA7-9E9F-7B65F552136F}" presName="wedge1" presStyleLbl="node1" presStyleIdx="0" presStyleCnt="3"/>
      <dgm:spPr/>
    </dgm:pt>
    <dgm:pt modelId="{6EF3E7F1-7B93-42FB-A47E-D4555596B262}" type="pres">
      <dgm:prSet presAssocID="{7101A39C-78E5-4BA7-9E9F-7B65F552136F}" presName="dummy1a" presStyleCnt="0"/>
      <dgm:spPr/>
    </dgm:pt>
    <dgm:pt modelId="{D560CB0E-FC05-45C5-AD2C-EDDE6DD4C632}" type="pres">
      <dgm:prSet presAssocID="{7101A39C-78E5-4BA7-9E9F-7B65F552136F}" presName="dummy1b" presStyleCnt="0"/>
      <dgm:spPr/>
    </dgm:pt>
    <dgm:pt modelId="{1B17858E-E1E6-4C6A-86C9-4185143E7DB8}" type="pres">
      <dgm:prSet presAssocID="{7101A39C-78E5-4BA7-9E9F-7B65F552136F}" presName="wedge1Tx" presStyleLbl="node1" presStyleIdx="0" presStyleCnt="3">
        <dgm:presLayoutVars>
          <dgm:chMax val="0"/>
          <dgm:chPref val="0"/>
          <dgm:bulletEnabled val="1"/>
        </dgm:presLayoutVars>
      </dgm:prSet>
      <dgm:spPr/>
    </dgm:pt>
    <dgm:pt modelId="{3171F7B9-D28D-4987-9CD9-12A935AA4BA1}" type="pres">
      <dgm:prSet presAssocID="{7101A39C-78E5-4BA7-9E9F-7B65F552136F}" presName="wedge2" presStyleLbl="node1" presStyleIdx="1" presStyleCnt="3"/>
      <dgm:spPr/>
    </dgm:pt>
    <dgm:pt modelId="{394A0547-C80B-42C5-8D3B-F6103B1FEE3F}" type="pres">
      <dgm:prSet presAssocID="{7101A39C-78E5-4BA7-9E9F-7B65F552136F}" presName="dummy2a" presStyleCnt="0"/>
      <dgm:spPr/>
    </dgm:pt>
    <dgm:pt modelId="{515EDDB8-F7E5-4150-979E-E1E5AD4FBFD1}" type="pres">
      <dgm:prSet presAssocID="{7101A39C-78E5-4BA7-9E9F-7B65F552136F}" presName="dummy2b" presStyleCnt="0"/>
      <dgm:spPr/>
    </dgm:pt>
    <dgm:pt modelId="{87F8C9FA-95C9-4F74-A8A9-2B8EBF3201B8}" type="pres">
      <dgm:prSet presAssocID="{7101A39C-78E5-4BA7-9E9F-7B65F552136F}" presName="wedge2Tx" presStyleLbl="node1" presStyleIdx="1" presStyleCnt="3">
        <dgm:presLayoutVars>
          <dgm:chMax val="0"/>
          <dgm:chPref val="0"/>
          <dgm:bulletEnabled val="1"/>
        </dgm:presLayoutVars>
      </dgm:prSet>
      <dgm:spPr/>
    </dgm:pt>
    <dgm:pt modelId="{FCFA4D0B-27D5-42D4-A7CD-B80EEF8465A0}" type="pres">
      <dgm:prSet presAssocID="{7101A39C-78E5-4BA7-9E9F-7B65F552136F}" presName="wedge3" presStyleLbl="node1" presStyleIdx="2" presStyleCnt="3"/>
      <dgm:spPr/>
    </dgm:pt>
    <dgm:pt modelId="{965EE5CB-A825-489C-B53E-2E00AFD0FDBB}" type="pres">
      <dgm:prSet presAssocID="{7101A39C-78E5-4BA7-9E9F-7B65F552136F}" presName="dummy3a" presStyleCnt="0"/>
      <dgm:spPr/>
    </dgm:pt>
    <dgm:pt modelId="{631FB018-DD46-4797-84FE-E1CD92E530CD}" type="pres">
      <dgm:prSet presAssocID="{7101A39C-78E5-4BA7-9E9F-7B65F552136F}" presName="dummy3b" presStyleCnt="0"/>
      <dgm:spPr/>
    </dgm:pt>
    <dgm:pt modelId="{B2C4D694-C40D-4EBC-BF31-DF1647E77A17}" type="pres">
      <dgm:prSet presAssocID="{7101A39C-78E5-4BA7-9E9F-7B65F552136F}" presName="wedge3Tx" presStyleLbl="node1" presStyleIdx="2" presStyleCnt="3">
        <dgm:presLayoutVars>
          <dgm:chMax val="0"/>
          <dgm:chPref val="0"/>
          <dgm:bulletEnabled val="1"/>
        </dgm:presLayoutVars>
      </dgm:prSet>
      <dgm:spPr/>
    </dgm:pt>
    <dgm:pt modelId="{138DDBFE-C499-4C20-87E3-8D77FAA3BAE9}" type="pres">
      <dgm:prSet presAssocID="{81AEEC4A-9D56-45AF-952A-77475F90A2AE}" presName="arrowWedge1" presStyleLbl="fgSibTrans2D1" presStyleIdx="0" presStyleCnt="3"/>
      <dgm:spPr/>
    </dgm:pt>
    <dgm:pt modelId="{E6BD597C-5DD5-494E-80F2-A21FEAC8481E}" type="pres">
      <dgm:prSet presAssocID="{360D76FD-BA19-4AC0-800E-9D00C9375553}" presName="arrowWedge2" presStyleLbl="fgSibTrans2D1" presStyleIdx="1" presStyleCnt="3"/>
      <dgm:spPr/>
    </dgm:pt>
    <dgm:pt modelId="{29918FC8-CD85-43E9-BA52-DF4C81B2538B}" type="pres">
      <dgm:prSet presAssocID="{677DB154-ABC2-49B2-A7E9-F79AFD784534}" presName="arrowWedge3" presStyleLbl="fgSibTrans2D1" presStyleIdx="2" presStyleCnt="3"/>
      <dgm:spPr/>
    </dgm:pt>
  </dgm:ptLst>
  <dgm:cxnLst>
    <dgm:cxn modelId="{5D3057FB-90A0-433C-BB80-ABE83AEA01D2}" type="presOf" srcId="{7101A39C-78E5-4BA7-9E9F-7B65F552136F}" destId="{CB497D1C-F0E4-4706-BFCC-ED95AC08665A}" srcOrd="0" destOrd="0" presId="urn:microsoft.com/office/officeart/2005/8/layout/cycle8"/>
    <dgm:cxn modelId="{45E0F7D5-2612-46D0-8A5B-F961709A93A9}" srcId="{7101A39C-78E5-4BA7-9E9F-7B65F552136F}" destId="{53DBF889-20ED-4951-8715-EE036C8F223A}" srcOrd="2" destOrd="0" parTransId="{360A2D8B-2A1D-4262-A702-6FEE2DE0C5B7}" sibTransId="{677DB154-ABC2-49B2-A7E9-F79AFD784534}"/>
    <dgm:cxn modelId="{A003A483-1810-442C-99DB-56E52748FC2C}" srcId="{7101A39C-78E5-4BA7-9E9F-7B65F552136F}" destId="{19D9B253-DF86-445B-B753-736BC2AD7AA6}" srcOrd="1" destOrd="0" parTransId="{793245A6-CDB8-4C6F-B746-826575C98541}" sibTransId="{360D76FD-BA19-4AC0-800E-9D00C9375553}"/>
    <dgm:cxn modelId="{9C07CDB8-5423-45FD-A973-860A69E4BD04}" type="presOf" srcId="{D08FDF51-1047-47D5-AFB1-BFE824B06E52}" destId="{1B17858E-E1E6-4C6A-86C9-4185143E7DB8}" srcOrd="1" destOrd="0" presId="urn:microsoft.com/office/officeart/2005/8/layout/cycle8"/>
    <dgm:cxn modelId="{3ABBF616-2575-408B-901A-627145DA53FF}" type="presOf" srcId="{D08FDF51-1047-47D5-AFB1-BFE824B06E52}" destId="{A5269299-932F-42B8-8CCF-F082B41F46A2}" srcOrd="0" destOrd="0" presId="urn:microsoft.com/office/officeart/2005/8/layout/cycle8"/>
    <dgm:cxn modelId="{8BBC9734-DF29-4449-921C-39A4D3AAB03F}" type="presOf" srcId="{53DBF889-20ED-4951-8715-EE036C8F223A}" destId="{B2C4D694-C40D-4EBC-BF31-DF1647E77A17}" srcOrd="1" destOrd="0" presId="urn:microsoft.com/office/officeart/2005/8/layout/cycle8"/>
    <dgm:cxn modelId="{048D5EE1-8C10-4819-9CA4-4458E3C91347}" type="presOf" srcId="{53DBF889-20ED-4951-8715-EE036C8F223A}" destId="{FCFA4D0B-27D5-42D4-A7CD-B80EEF8465A0}" srcOrd="0" destOrd="0" presId="urn:microsoft.com/office/officeart/2005/8/layout/cycle8"/>
    <dgm:cxn modelId="{E458D2A2-7F9C-43B7-8CFA-69B7D9E04602}" type="presOf" srcId="{19D9B253-DF86-445B-B753-736BC2AD7AA6}" destId="{87F8C9FA-95C9-4F74-A8A9-2B8EBF3201B8}" srcOrd="1" destOrd="0" presId="urn:microsoft.com/office/officeart/2005/8/layout/cycle8"/>
    <dgm:cxn modelId="{0E784635-21F2-4225-A511-CA8737607856}" type="presOf" srcId="{19D9B253-DF86-445B-B753-736BC2AD7AA6}" destId="{3171F7B9-D28D-4987-9CD9-12A935AA4BA1}" srcOrd="0" destOrd="0" presId="urn:microsoft.com/office/officeart/2005/8/layout/cycle8"/>
    <dgm:cxn modelId="{90678772-1EC5-4157-ADA6-D8090277F0B7}" srcId="{7101A39C-78E5-4BA7-9E9F-7B65F552136F}" destId="{D08FDF51-1047-47D5-AFB1-BFE824B06E52}" srcOrd="0" destOrd="0" parTransId="{F052E06C-7876-4734-B376-BC7F29BDC5A0}" sibTransId="{81AEEC4A-9D56-45AF-952A-77475F90A2AE}"/>
    <dgm:cxn modelId="{32E8536B-C6A4-4DE5-9A0D-FA7FED74D731}" type="presParOf" srcId="{CB497D1C-F0E4-4706-BFCC-ED95AC08665A}" destId="{A5269299-932F-42B8-8CCF-F082B41F46A2}" srcOrd="0" destOrd="0" presId="urn:microsoft.com/office/officeart/2005/8/layout/cycle8"/>
    <dgm:cxn modelId="{A0E18DFB-5070-45C8-85E2-7B7AE8E0B6EE}" type="presParOf" srcId="{CB497D1C-F0E4-4706-BFCC-ED95AC08665A}" destId="{6EF3E7F1-7B93-42FB-A47E-D4555596B262}" srcOrd="1" destOrd="0" presId="urn:microsoft.com/office/officeart/2005/8/layout/cycle8"/>
    <dgm:cxn modelId="{2674B80D-E07C-4C3E-900A-1A88B8C4DF91}" type="presParOf" srcId="{CB497D1C-F0E4-4706-BFCC-ED95AC08665A}" destId="{D560CB0E-FC05-45C5-AD2C-EDDE6DD4C632}" srcOrd="2" destOrd="0" presId="urn:microsoft.com/office/officeart/2005/8/layout/cycle8"/>
    <dgm:cxn modelId="{62A48EAA-B4BC-4285-A4AC-20014EFEC72A}" type="presParOf" srcId="{CB497D1C-F0E4-4706-BFCC-ED95AC08665A}" destId="{1B17858E-E1E6-4C6A-86C9-4185143E7DB8}" srcOrd="3" destOrd="0" presId="urn:microsoft.com/office/officeart/2005/8/layout/cycle8"/>
    <dgm:cxn modelId="{F35E7C43-6A1E-4C1E-B07A-A0BDF51B47E5}" type="presParOf" srcId="{CB497D1C-F0E4-4706-BFCC-ED95AC08665A}" destId="{3171F7B9-D28D-4987-9CD9-12A935AA4BA1}" srcOrd="4" destOrd="0" presId="urn:microsoft.com/office/officeart/2005/8/layout/cycle8"/>
    <dgm:cxn modelId="{0BADA86E-332A-4174-9403-44D9CBB13BDC}" type="presParOf" srcId="{CB497D1C-F0E4-4706-BFCC-ED95AC08665A}" destId="{394A0547-C80B-42C5-8D3B-F6103B1FEE3F}" srcOrd="5" destOrd="0" presId="urn:microsoft.com/office/officeart/2005/8/layout/cycle8"/>
    <dgm:cxn modelId="{5838D65C-A261-46C5-8A61-558F50E6445C}" type="presParOf" srcId="{CB497D1C-F0E4-4706-BFCC-ED95AC08665A}" destId="{515EDDB8-F7E5-4150-979E-E1E5AD4FBFD1}" srcOrd="6" destOrd="0" presId="urn:microsoft.com/office/officeart/2005/8/layout/cycle8"/>
    <dgm:cxn modelId="{27B3311C-B659-4A30-B674-8E566B4C539E}" type="presParOf" srcId="{CB497D1C-F0E4-4706-BFCC-ED95AC08665A}" destId="{87F8C9FA-95C9-4F74-A8A9-2B8EBF3201B8}" srcOrd="7" destOrd="0" presId="urn:microsoft.com/office/officeart/2005/8/layout/cycle8"/>
    <dgm:cxn modelId="{DF07C3AA-1196-40DA-B44A-B96E7D181371}" type="presParOf" srcId="{CB497D1C-F0E4-4706-BFCC-ED95AC08665A}" destId="{FCFA4D0B-27D5-42D4-A7CD-B80EEF8465A0}" srcOrd="8" destOrd="0" presId="urn:microsoft.com/office/officeart/2005/8/layout/cycle8"/>
    <dgm:cxn modelId="{53F0EC62-3B8B-43F2-875E-B5FD11992863}" type="presParOf" srcId="{CB497D1C-F0E4-4706-BFCC-ED95AC08665A}" destId="{965EE5CB-A825-489C-B53E-2E00AFD0FDBB}" srcOrd="9" destOrd="0" presId="urn:microsoft.com/office/officeart/2005/8/layout/cycle8"/>
    <dgm:cxn modelId="{C137C296-0956-4E28-8E36-049E7A86984F}" type="presParOf" srcId="{CB497D1C-F0E4-4706-BFCC-ED95AC08665A}" destId="{631FB018-DD46-4797-84FE-E1CD92E530CD}" srcOrd="10" destOrd="0" presId="urn:microsoft.com/office/officeart/2005/8/layout/cycle8"/>
    <dgm:cxn modelId="{5F07F9F0-5A0A-4857-A13D-1A45A0BD44CC}" type="presParOf" srcId="{CB497D1C-F0E4-4706-BFCC-ED95AC08665A}" destId="{B2C4D694-C40D-4EBC-BF31-DF1647E77A17}" srcOrd="11" destOrd="0" presId="urn:microsoft.com/office/officeart/2005/8/layout/cycle8"/>
    <dgm:cxn modelId="{61879E3F-49DC-4D9D-AAE3-EBAB4AB07DA6}" type="presParOf" srcId="{CB497D1C-F0E4-4706-BFCC-ED95AC08665A}" destId="{138DDBFE-C499-4C20-87E3-8D77FAA3BAE9}" srcOrd="12" destOrd="0" presId="urn:microsoft.com/office/officeart/2005/8/layout/cycle8"/>
    <dgm:cxn modelId="{E8BC1D78-32B0-4AA7-B912-00CFBCC0946E}" type="presParOf" srcId="{CB497D1C-F0E4-4706-BFCC-ED95AC08665A}" destId="{E6BD597C-5DD5-494E-80F2-A21FEAC8481E}" srcOrd="13" destOrd="0" presId="urn:microsoft.com/office/officeart/2005/8/layout/cycle8"/>
    <dgm:cxn modelId="{AFFC1DA6-D6CC-43EC-8D73-6AB24AD2E51B}" type="presParOf" srcId="{CB497D1C-F0E4-4706-BFCC-ED95AC08665A}" destId="{29918FC8-CD85-43E9-BA52-DF4C81B2538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7BE311-7F4E-4C44-A6C2-16FF7AEFBE55}" type="doc">
      <dgm:prSet loTypeId="urn:microsoft.com/office/officeart/2005/8/layout/matrix1" loCatId="matrix" qsTypeId="urn:microsoft.com/office/officeart/2005/8/quickstyle/simple2" qsCatId="simple" csTypeId="urn:microsoft.com/office/officeart/2005/8/colors/accent1_2" csCatId="accent1" phldr="1"/>
      <dgm:spPr/>
      <dgm:t>
        <a:bodyPr/>
        <a:lstStyle/>
        <a:p>
          <a:endParaRPr lang="en-US"/>
        </a:p>
      </dgm:t>
    </dgm:pt>
    <dgm:pt modelId="{E2958B15-CD1C-45F6-B26F-0CAAA2E93318}">
      <dgm:prSet phldrT="[Text]"/>
      <dgm:spPr>
        <a:solidFill>
          <a:schemeClr val="bg1"/>
        </a:solidFill>
      </dgm:spPr>
      <dgm:t>
        <a:bodyPr/>
        <a:lstStyle/>
        <a:p>
          <a:endParaRPr lang="en-US" dirty="0">
            <a:solidFill>
              <a:srgbClr val="FFFFFF"/>
            </a:solidFill>
          </a:endParaRPr>
        </a:p>
      </dgm:t>
    </dgm:pt>
    <dgm:pt modelId="{D2391CFE-1A31-48A5-9DE3-93E022D4E672}" type="parTrans" cxnId="{6B684C46-BF56-4000-AC92-A703842749FE}">
      <dgm:prSet/>
      <dgm:spPr/>
      <dgm:t>
        <a:bodyPr/>
        <a:lstStyle/>
        <a:p>
          <a:endParaRPr lang="en-US">
            <a:solidFill>
              <a:srgbClr val="FFFFFF"/>
            </a:solidFill>
          </a:endParaRPr>
        </a:p>
      </dgm:t>
    </dgm:pt>
    <dgm:pt modelId="{5FD7FCB0-1D51-41A2-9264-FA9BD4E27EB0}" type="sibTrans" cxnId="{6B684C46-BF56-4000-AC92-A703842749FE}">
      <dgm:prSet/>
      <dgm:spPr/>
      <dgm:t>
        <a:bodyPr/>
        <a:lstStyle/>
        <a:p>
          <a:endParaRPr lang="en-US">
            <a:solidFill>
              <a:srgbClr val="FFFFFF"/>
            </a:solidFill>
          </a:endParaRPr>
        </a:p>
      </dgm:t>
    </dgm:pt>
    <dgm:pt modelId="{5C5DFACC-BA1B-4812-8076-1F689CFE6B98}">
      <dgm:prSet phldrT="[Text]"/>
      <dgm:spPr/>
      <dgm:t>
        <a:bodyPr/>
        <a:lstStyle/>
        <a:p>
          <a:pPr>
            <a:lnSpc>
              <a:spcPct val="100000"/>
            </a:lnSpc>
            <a:spcAft>
              <a:spcPts val="0"/>
            </a:spcAft>
          </a:pPr>
          <a:r>
            <a:rPr lang="en-US" dirty="0">
              <a:solidFill>
                <a:srgbClr val="FFFFFF"/>
              </a:solidFill>
            </a:rPr>
            <a:t>Local </a:t>
          </a:r>
        </a:p>
        <a:p>
          <a:pPr>
            <a:lnSpc>
              <a:spcPct val="100000"/>
            </a:lnSpc>
            <a:spcAft>
              <a:spcPts val="0"/>
            </a:spcAft>
          </a:pPr>
          <a:r>
            <a:rPr lang="en-US" dirty="0">
              <a:solidFill>
                <a:srgbClr val="FFFFFF"/>
              </a:solidFill>
            </a:rPr>
            <a:t>Job Boards</a:t>
          </a:r>
        </a:p>
      </dgm:t>
    </dgm:pt>
    <dgm:pt modelId="{0E13A426-8FBB-43F3-92E0-913D7FDF92F2}" type="parTrans" cxnId="{4650BD0A-C2FE-4A0C-9CE4-688E8C1F8465}">
      <dgm:prSet/>
      <dgm:spPr/>
      <dgm:t>
        <a:bodyPr/>
        <a:lstStyle/>
        <a:p>
          <a:endParaRPr lang="en-US">
            <a:solidFill>
              <a:srgbClr val="FFFFFF"/>
            </a:solidFill>
          </a:endParaRPr>
        </a:p>
      </dgm:t>
    </dgm:pt>
    <dgm:pt modelId="{3AC7C4EC-07C4-4DDD-BE03-B8D34F64804B}" type="sibTrans" cxnId="{4650BD0A-C2FE-4A0C-9CE4-688E8C1F8465}">
      <dgm:prSet/>
      <dgm:spPr/>
      <dgm:t>
        <a:bodyPr/>
        <a:lstStyle/>
        <a:p>
          <a:endParaRPr lang="en-US">
            <a:solidFill>
              <a:srgbClr val="FFFFFF"/>
            </a:solidFill>
          </a:endParaRPr>
        </a:p>
      </dgm:t>
    </dgm:pt>
    <dgm:pt modelId="{BFD9BA82-78DD-4A54-BCDD-BE97B380C2C7}">
      <dgm:prSet phldrT="[Text]"/>
      <dgm:spPr/>
      <dgm:t>
        <a:bodyPr/>
        <a:lstStyle/>
        <a:p>
          <a:pPr>
            <a:lnSpc>
              <a:spcPct val="100000"/>
            </a:lnSpc>
            <a:spcAft>
              <a:spcPts val="0"/>
            </a:spcAft>
          </a:pPr>
          <a:r>
            <a:rPr lang="en-US" dirty="0">
              <a:solidFill>
                <a:srgbClr val="FFFFFF"/>
              </a:solidFill>
            </a:rPr>
            <a:t>Local </a:t>
          </a:r>
        </a:p>
        <a:p>
          <a:pPr>
            <a:lnSpc>
              <a:spcPct val="100000"/>
            </a:lnSpc>
            <a:spcAft>
              <a:spcPts val="0"/>
            </a:spcAft>
          </a:pPr>
          <a:r>
            <a:rPr lang="en-US" dirty="0">
              <a:solidFill>
                <a:srgbClr val="FFFFFF"/>
              </a:solidFill>
            </a:rPr>
            <a:t>Networking Groups</a:t>
          </a:r>
        </a:p>
      </dgm:t>
    </dgm:pt>
    <dgm:pt modelId="{C3060DB0-72F8-4046-8A1D-24EE15515BB1}" type="parTrans" cxnId="{ABD398AF-5EA4-4130-936F-5D4EC77267C3}">
      <dgm:prSet/>
      <dgm:spPr/>
      <dgm:t>
        <a:bodyPr/>
        <a:lstStyle/>
        <a:p>
          <a:endParaRPr lang="en-US">
            <a:solidFill>
              <a:srgbClr val="FFFFFF"/>
            </a:solidFill>
          </a:endParaRPr>
        </a:p>
      </dgm:t>
    </dgm:pt>
    <dgm:pt modelId="{29B4774B-2271-44FB-AF22-7047DE5C2B0C}" type="sibTrans" cxnId="{ABD398AF-5EA4-4130-936F-5D4EC77267C3}">
      <dgm:prSet/>
      <dgm:spPr/>
      <dgm:t>
        <a:bodyPr/>
        <a:lstStyle/>
        <a:p>
          <a:endParaRPr lang="en-US">
            <a:solidFill>
              <a:srgbClr val="FFFFFF"/>
            </a:solidFill>
          </a:endParaRPr>
        </a:p>
      </dgm:t>
    </dgm:pt>
    <dgm:pt modelId="{74FBC0BC-F0F0-46AC-844A-8EE6F02A13DF}">
      <dgm:prSet phldrT="[Text]"/>
      <dgm:spPr/>
      <dgm:t>
        <a:bodyPr/>
        <a:lstStyle/>
        <a:p>
          <a:pPr>
            <a:lnSpc>
              <a:spcPct val="100000"/>
            </a:lnSpc>
            <a:spcAft>
              <a:spcPts val="0"/>
            </a:spcAft>
          </a:pPr>
          <a:r>
            <a:rPr lang="en-US" dirty="0">
              <a:solidFill>
                <a:srgbClr val="FFFFFF"/>
              </a:solidFill>
            </a:rPr>
            <a:t>Local </a:t>
          </a:r>
        </a:p>
        <a:p>
          <a:pPr>
            <a:lnSpc>
              <a:spcPct val="100000"/>
            </a:lnSpc>
            <a:spcAft>
              <a:spcPts val="0"/>
            </a:spcAft>
          </a:pPr>
          <a:r>
            <a:rPr lang="en-US" dirty="0">
              <a:solidFill>
                <a:srgbClr val="FFFFFF"/>
              </a:solidFill>
            </a:rPr>
            <a:t>Resources</a:t>
          </a:r>
        </a:p>
      </dgm:t>
    </dgm:pt>
    <dgm:pt modelId="{30CBA2FA-F78E-49C3-8DFF-467A06068E4C}" type="parTrans" cxnId="{D52A594A-2EE4-4EAB-BAE2-A37B0986EB4C}">
      <dgm:prSet/>
      <dgm:spPr/>
      <dgm:t>
        <a:bodyPr/>
        <a:lstStyle/>
        <a:p>
          <a:endParaRPr lang="en-US">
            <a:solidFill>
              <a:srgbClr val="FFFFFF"/>
            </a:solidFill>
          </a:endParaRPr>
        </a:p>
      </dgm:t>
    </dgm:pt>
    <dgm:pt modelId="{F57FEBDD-3982-4B6B-AD09-CCE6E3710E43}" type="sibTrans" cxnId="{D52A594A-2EE4-4EAB-BAE2-A37B0986EB4C}">
      <dgm:prSet/>
      <dgm:spPr/>
      <dgm:t>
        <a:bodyPr/>
        <a:lstStyle/>
        <a:p>
          <a:endParaRPr lang="en-US">
            <a:solidFill>
              <a:srgbClr val="FFFFFF"/>
            </a:solidFill>
          </a:endParaRPr>
        </a:p>
      </dgm:t>
    </dgm:pt>
    <dgm:pt modelId="{003B123B-276B-4DB4-9D0D-D6D228CEF0F9}">
      <dgm:prSet phldrT="[Text]"/>
      <dgm:spPr/>
      <dgm:t>
        <a:bodyPr/>
        <a:lstStyle/>
        <a:p>
          <a:r>
            <a:rPr lang="en-US" dirty="0">
              <a:solidFill>
                <a:srgbClr val="FFFFFF"/>
              </a:solidFill>
            </a:rPr>
            <a:t>Local Connections and Partnerships</a:t>
          </a:r>
        </a:p>
      </dgm:t>
    </dgm:pt>
    <dgm:pt modelId="{C4EDA70C-364D-4547-BEEB-9C95F47C9FAD}" type="parTrans" cxnId="{C23D784D-BD37-4287-970B-91EBFE1586FA}">
      <dgm:prSet/>
      <dgm:spPr/>
      <dgm:t>
        <a:bodyPr/>
        <a:lstStyle/>
        <a:p>
          <a:endParaRPr lang="en-US">
            <a:solidFill>
              <a:srgbClr val="FFFFFF"/>
            </a:solidFill>
          </a:endParaRPr>
        </a:p>
      </dgm:t>
    </dgm:pt>
    <dgm:pt modelId="{567B1553-7BD5-4B93-BB6D-02911D4A20C8}" type="sibTrans" cxnId="{C23D784D-BD37-4287-970B-91EBFE1586FA}">
      <dgm:prSet/>
      <dgm:spPr/>
      <dgm:t>
        <a:bodyPr/>
        <a:lstStyle/>
        <a:p>
          <a:endParaRPr lang="en-US">
            <a:solidFill>
              <a:srgbClr val="FFFFFF"/>
            </a:solidFill>
          </a:endParaRPr>
        </a:p>
      </dgm:t>
    </dgm:pt>
    <dgm:pt modelId="{2AA26221-E88A-4B92-BAC3-72E4C2356DB0}" type="pres">
      <dgm:prSet presAssocID="{467BE311-7F4E-4C44-A6C2-16FF7AEFBE55}" presName="diagram" presStyleCnt="0">
        <dgm:presLayoutVars>
          <dgm:chMax val="1"/>
          <dgm:dir/>
          <dgm:animLvl val="ctr"/>
          <dgm:resizeHandles val="exact"/>
        </dgm:presLayoutVars>
      </dgm:prSet>
      <dgm:spPr/>
    </dgm:pt>
    <dgm:pt modelId="{1DB7247F-22ED-4FF7-B999-671B61626B16}" type="pres">
      <dgm:prSet presAssocID="{467BE311-7F4E-4C44-A6C2-16FF7AEFBE55}" presName="matrix" presStyleCnt="0"/>
      <dgm:spPr/>
    </dgm:pt>
    <dgm:pt modelId="{339B24F3-C3F8-4C44-B403-C8FEFA47BBBE}" type="pres">
      <dgm:prSet presAssocID="{467BE311-7F4E-4C44-A6C2-16FF7AEFBE55}" presName="tile1" presStyleLbl="node1" presStyleIdx="0" presStyleCnt="4"/>
      <dgm:spPr/>
    </dgm:pt>
    <dgm:pt modelId="{8404B719-2A5C-447B-9556-1A739E68EC64}" type="pres">
      <dgm:prSet presAssocID="{467BE311-7F4E-4C44-A6C2-16FF7AEFBE55}" presName="tile1text" presStyleLbl="node1" presStyleIdx="0" presStyleCnt="4">
        <dgm:presLayoutVars>
          <dgm:chMax val="0"/>
          <dgm:chPref val="0"/>
          <dgm:bulletEnabled val="1"/>
        </dgm:presLayoutVars>
      </dgm:prSet>
      <dgm:spPr/>
    </dgm:pt>
    <dgm:pt modelId="{6567DE84-9E2A-4659-B30F-5A065A0B142B}" type="pres">
      <dgm:prSet presAssocID="{467BE311-7F4E-4C44-A6C2-16FF7AEFBE55}" presName="tile2" presStyleLbl="node1" presStyleIdx="1" presStyleCnt="4" custLinFactNeighborX="754"/>
      <dgm:spPr/>
    </dgm:pt>
    <dgm:pt modelId="{7362DD7F-3F86-48DE-8C7A-7C0B816E8E54}" type="pres">
      <dgm:prSet presAssocID="{467BE311-7F4E-4C44-A6C2-16FF7AEFBE55}" presName="tile2text" presStyleLbl="node1" presStyleIdx="1" presStyleCnt="4">
        <dgm:presLayoutVars>
          <dgm:chMax val="0"/>
          <dgm:chPref val="0"/>
          <dgm:bulletEnabled val="1"/>
        </dgm:presLayoutVars>
      </dgm:prSet>
      <dgm:spPr/>
    </dgm:pt>
    <dgm:pt modelId="{B48384EE-8848-443B-9A48-4CF095170640}" type="pres">
      <dgm:prSet presAssocID="{467BE311-7F4E-4C44-A6C2-16FF7AEFBE55}" presName="tile3" presStyleLbl="node1" presStyleIdx="2" presStyleCnt="4"/>
      <dgm:spPr/>
    </dgm:pt>
    <dgm:pt modelId="{09A0AAC6-725A-4B6E-97B4-878AA7D36C95}" type="pres">
      <dgm:prSet presAssocID="{467BE311-7F4E-4C44-A6C2-16FF7AEFBE55}" presName="tile3text" presStyleLbl="node1" presStyleIdx="2" presStyleCnt="4">
        <dgm:presLayoutVars>
          <dgm:chMax val="0"/>
          <dgm:chPref val="0"/>
          <dgm:bulletEnabled val="1"/>
        </dgm:presLayoutVars>
      </dgm:prSet>
      <dgm:spPr/>
    </dgm:pt>
    <dgm:pt modelId="{A574D8DD-0853-47E7-9272-00C2D9106680}" type="pres">
      <dgm:prSet presAssocID="{467BE311-7F4E-4C44-A6C2-16FF7AEFBE55}" presName="tile4" presStyleLbl="node1" presStyleIdx="3" presStyleCnt="4"/>
      <dgm:spPr/>
    </dgm:pt>
    <dgm:pt modelId="{33F1D8E6-4028-4ED4-8255-32FBB38BC1C3}" type="pres">
      <dgm:prSet presAssocID="{467BE311-7F4E-4C44-A6C2-16FF7AEFBE55}" presName="tile4text" presStyleLbl="node1" presStyleIdx="3" presStyleCnt="4">
        <dgm:presLayoutVars>
          <dgm:chMax val="0"/>
          <dgm:chPref val="0"/>
          <dgm:bulletEnabled val="1"/>
        </dgm:presLayoutVars>
      </dgm:prSet>
      <dgm:spPr/>
    </dgm:pt>
    <dgm:pt modelId="{1487824B-F84B-46E4-B149-854BFCA57143}" type="pres">
      <dgm:prSet presAssocID="{467BE311-7F4E-4C44-A6C2-16FF7AEFBE55}" presName="centerTile" presStyleLbl="fgShp" presStyleIdx="0" presStyleCnt="1" custScaleX="133100" custScaleY="133100">
        <dgm:presLayoutVars>
          <dgm:chMax val="0"/>
          <dgm:chPref val="0"/>
        </dgm:presLayoutVars>
      </dgm:prSet>
      <dgm:spPr/>
    </dgm:pt>
  </dgm:ptLst>
  <dgm:cxnLst>
    <dgm:cxn modelId="{5368BB6A-A441-41FF-AA1D-433083B8686F}" type="presOf" srcId="{E2958B15-CD1C-45F6-B26F-0CAAA2E93318}" destId="{1487824B-F84B-46E4-B149-854BFCA57143}" srcOrd="0" destOrd="0" presId="urn:microsoft.com/office/officeart/2005/8/layout/matrix1"/>
    <dgm:cxn modelId="{B2603E89-6078-41EF-B51B-F3B7FB309E2C}" type="presOf" srcId="{003B123B-276B-4DB4-9D0D-D6D228CEF0F9}" destId="{33F1D8E6-4028-4ED4-8255-32FBB38BC1C3}" srcOrd="1" destOrd="0" presId="urn:microsoft.com/office/officeart/2005/8/layout/matrix1"/>
    <dgm:cxn modelId="{D60BF2B9-8E7B-4322-A27D-F5A618118919}" type="presOf" srcId="{74FBC0BC-F0F0-46AC-844A-8EE6F02A13DF}" destId="{09A0AAC6-725A-4B6E-97B4-878AA7D36C95}" srcOrd="1" destOrd="0" presId="urn:microsoft.com/office/officeart/2005/8/layout/matrix1"/>
    <dgm:cxn modelId="{0CB38F71-0853-4439-83BA-1FF7514328F2}" type="presOf" srcId="{5C5DFACC-BA1B-4812-8076-1F689CFE6B98}" destId="{8404B719-2A5C-447B-9556-1A739E68EC64}" srcOrd="1" destOrd="0" presId="urn:microsoft.com/office/officeart/2005/8/layout/matrix1"/>
    <dgm:cxn modelId="{340E3638-ABC1-4D35-940E-D54F55E3F512}" type="presOf" srcId="{5C5DFACC-BA1B-4812-8076-1F689CFE6B98}" destId="{339B24F3-C3F8-4C44-B403-C8FEFA47BBBE}" srcOrd="0" destOrd="0" presId="urn:microsoft.com/office/officeart/2005/8/layout/matrix1"/>
    <dgm:cxn modelId="{34AD58B6-DB17-4CB2-AD71-E0C7D4C96ACC}" type="presOf" srcId="{74FBC0BC-F0F0-46AC-844A-8EE6F02A13DF}" destId="{B48384EE-8848-443B-9A48-4CF095170640}" srcOrd="0" destOrd="0" presId="urn:microsoft.com/office/officeart/2005/8/layout/matrix1"/>
    <dgm:cxn modelId="{D60B4DD5-4108-423A-96B0-ECCF35A6E6FF}" type="presOf" srcId="{003B123B-276B-4DB4-9D0D-D6D228CEF0F9}" destId="{A574D8DD-0853-47E7-9272-00C2D9106680}" srcOrd="0" destOrd="0" presId="urn:microsoft.com/office/officeart/2005/8/layout/matrix1"/>
    <dgm:cxn modelId="{1638ACC0-70B9-4A18-99C1-2183067F7B3D}" type="presOf" srcId="{BFD9BA82-78DD-4A54-BCDD-BE97B380C2C7}" destId="{7362DD7F-3F86-48DE-8C7A-7C0B816E8E54}" srcOrd="1" destOrd="0" presId="urn:microsoft.com/office/officeart/2005/8/layout/matrix1"/>
    <dgm:cxn modelId="{C23D784D-BD37-4287-970B-91EBFE1586FA}" srcId="{E2958B15-CD1C-45F6-B26F-0CAAA2E93318}" destId="{003B123B-276B-4DB4-9D0D-D6D228CEF0F9}" srcOrd="3" destOrd="0" parTransId="{C4EDA70C-364D-4547-BEEB-9C95F47C9FAD}" sibTransId="{567B1553-7BD5-4B93-BB6D-02911D4A20C8}"/>
    <dgm:cxn modelId="{ABD398AF-5EA4-4130-936F-5D4EC77267C3}" srcId="{E2958B15-CD1C-45F6-B26F-0CAAA2E93318}" destId="{BFD9BA82-78DD-4A54-BCDD-BE97B380C2C7}" srcOrd="1" destOrd="0" parTransId="{C3060DB0-72F8-4046-8A1D-24EE15515BB1}" sibTransId="{29B4774B-2271-44FB-AF22-7047DE5C2B0C}"/>
    <dgm:cxn modelId="{4650BD0A-C2FE-4A0C-9CE4-688E8C1F8465}" srcId="{E2958B15-CD1C-45F6-B26F-0CAAA2E93318}" destId="{5C5DFACC-BA1B-4812-8076-1F689CFE6B98}" srcOrd="0" destOrd="0" parTransId="{0E13A426-8FBB-43F3-92E0-913D7FDF92F2}" sibTransId="{3AC7C4EC-07C4-4DDD-BE03-B8D34F64804B}"/>
    <dgm:cxn modelId="{6B684C46-BF56-4000-AC92-A703842749FE}" srcId="{467BE311-7F4E-4C44-A6C2-16FF7AEFBE55}" destId="{E2958B15-CD1C-45F6-B26F-0CAAA2E93318}" srcOrd="0" destOrd="0" parTransId="{D2391CFE-1A31-48A5-9DE3-93E022D4E672}" sibTransId="{5FD7FCB0-1D51-41A2-9264-FA9BD4E27EB0}"/>
    <dgm:cxn modelId="{8DB11FAF-B127-4ECE-87EF-CF10F7599391}" type="presOf" srcId="{BFD9BA82-78DD-4A54-BCDD-BE97B380C2C7}" destId="{6567DE84-9E2A-4659-B30F-5A065A0B142B}" srcOrd="0" destOrd="0" presId="urn:microsoft.com/office/officeart/2005/8/layout/matrix1"/>
    <dgm:cxn modelId="{D52A594A-2EE4-4EAB-BAE2-A37B0986EB4C}" srcId="{E2958B15-CD1C-45F6-B26F-0CAAA2E93318}" destId="{74FBC0BC-F0F0-46AC-844A-8EE6F02A13DF}" srcOrd="2" destOrd="0" parTransId="{30CBA2FA-F78E-49C3-8DFF-467A06068E4C}" sibTransId="{F57FEBDD-3982-4B6B-AD09-CCE6E3710E43}"/>
    <dgm:cxn modelId="{844A390B-3C43-43E3-8B0C-504B9C4559AD}" type="presOf" srcId="{467BE311-7F4E-4C44-A6C2-16FF7AEFBE55}" destId="{2AA26221-E88A-4B92-BAC3-72E4C2356DB0}" srcOrd="0" destOrd="0" presId="urn:microsoft.com/office/officeart/2005/8/layout/matrix1"/>
    <dgm:cxn modelId="{1E90F802-681C-4F71-B4F8-1EE528411BDE}" type="presParOf" srcId="{2AA26221-E88A-4B92-BAC3-72E4C2356DB0}" destId="{1DB7247F-22ED-4FF7-B999-671B61626B16}" srcOrd="0" destOrd="0" presId="urn:microsoft.com/office/officeart/2005/8/layout/matrix1"/>
    <dgm:cxn modelId="{3E6D945C-A97A-4305-A2D9-5DBD1BAA974B}" type="presParOf" srcId="{1DB7247F-22ED-4FF7-B999-671B61626B16}" destId="{339B24F3-C3F8-4C44-B403-C8FEFA47BBBE}" srcOrd="0" destOrd="0" presId="urn:microsoft.com/office/officeart/2005/8/layout/matrix1"/>
    <dgm:cxn modelId="{4F4708FB-6C59-4BE5-AF56-47C8672FA994}" type="presParOf" srcId="{1DB7247F-22ED-4FF7-B999-671B61626B16}" destId="{8404B719-2A5C-447B-9556-1A739E68EC64}" srcOrd="1" destOrd="0" presId="urn:microsoft.com/office/officeart/2005/8/layout/matrix1"/>
    <dgm:cxn modelId="{2ED3756F-BB3B-4729-9317-0FF20AEA0B2D}" type="presParOf" srcId="{1DB7247F-22ED-4FF7-B999-671B61626B16}" destId="{6567DE84-9E2A-4659-B30F-5A065A0B142B}" srcOrd="2" destOrd="0" presId="urn:microsoft.com/office/officeart/2005/8/layout/matrix1"/>
    <dgm:cxn modelId="{AF749F26-F399-4D7B-B83B-E4528468757C}" type="presParOf" srcId="{1DB7247F-22ED-4FF7-B999-671B61626B16}" destId="{7362DD7F-3F86-48DE-8C7A-7C0B816E8E54}" srcOrd="3" destOrd="0" presId="urn:microsoft.com/office/officeart/2005/8/layout/matrix1"/>
    <dgm:cxn modelId="{673042F3-1AEF-49DC-A005-FF85D2D6CDEE}" type="presParOf" srcId="{1DB7247F-22ED-4FF7-B999-671B61626B16}" destId="{B48384EE-8848-443B-9A48-4CF095170640}" srcOrd="4" destOrd="0" presId="urn:microsoft.com/office/officeart/2005/8/layout/matrix1"/>
    <dgm:cxn modelId="{F613E9D7-D1D7-4246-A860-C16D8BBD3F52}" type="presParOf" srcId="{1DB7247F-22ED-4FF7-B999-671B61626B16}" destId="{09A0AAC6-725A-4B6E-97B4-878AA7D36C95}" srcOrd="5" destOrd="0" presId="urn:microsoft.com/office/officeart/2005/8/layout/matrix1"/>
    <dgm:cxn modelId="{D1EDEADE-84A2-4C61-87CF-2442510E000C}" type="presParOf" srcId="{1DB7247F-22ED-4FF7-B999-671B61626B16}" destId="{A574D8DD-0853-47E7-9272-00C2D9106680}" srcOrd="6" destOrd="0" presId="urn:microsoft.com/office/officeart/2005/8/layout/matrix1"/>
    <dgm:cxn modelId="{EFA7AD2A-A14B-4CC6-8495-11D75DFD18BB}" type="presParOf" srcId="{1DB7247F-22ED-4FF7-B999-671B61626B16}" destId="{33F1D8E6-4028-4ED4-8255-32FBB38BC1C3}" srcOrd="7" destOrd="0" presId="urn:microsoft.com/office/officeart/2005/8/layout/matrix1"/>
    <dgm:cxn modelId="{075621F1-26E1-430B-AF60-2A26096CB02F}" type="presParOf" srcId="{2AA26221-E88A-4B92-BAC3-72E4C2356DB0}" destId="{1487824B-F84B-46E4-B149-854BFCA5714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69299-932F-42B8-8CCF-F082B41F46A2}">
      <dsp:nvSpPr>
        <dsp:cNvPr id="0" name=""/>
        <dsp:cNvSpPr/>
      </dsp:nvSpPr>
      <dsp:spPr>
        <a:xfrm>
          <a:off x="869721" y="351596"/>
          <a:ext cx="4543714" cy="4543714"/>
        </a:xfrm>
        <a:prstGeom prst="pie">
          <a:avLst>
            <a:gd name="adj1" fmla="val 16200000"/>
            <a:gd name="adj2" fmla="val 180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Rounded MT Bold" panose="020F0704030504030204" pitchFamily="34" charset="0"/>
            </a:rPr>
            <a:t>Evaluate</a:t>
          </a:r>
        </a:p>
      </dsp:txBody>
      <dsp:txXfrm>
        <a:off x="3264367" y="1314431"/>
        <a:ext cx="1622755" cy="1352296"/>
      </dsp:txXfrm>
    </dsp:sp>
    <dsp:sp modelId="{3171F7B9-D28D-4987-9CD9-12A935AA4BA1}">
      <dsp:nvSpPr>
        <dsp:cNvPr id="0" name=""/>
        <dsp:cNvSpPr/>
      </dsp:nvSpPr>
      <dsp:spPr>
        <a:xfrm>
          <a:off x="776142" y="513872"/>
          <a:ext cx="4543714" cy="4543714"/>
        </a:xfrm>
        <a:prstGeom prst="pie">
          <a:avLst>
            <a:gd name="adj1" fmla="val 1800000"/>
            <a:gd name="adj2" fmla="val 900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Rounded MT Bold" panose="020F0704030504030204" pitchFamily="34" charset="0"/>
            </a:rPr>
            <a:t>Incorporate</a:t>
          </a:r>
        </a:p>
      </dsp:txBody>
      <dsp:txXfrm>
        <a:off x="1857979" y="3461877"/>
        <a:ext cx="2434132" cy="1190020"/>
      </dsp:txXfrm>
    </dsp:sp>
    <dsp:sp modelId="{FCFA4D0B-27D5-42D4-A7CD-B80EEF8465A0}">
      <dsp:nvSpPr>
        <dsp:cNvPr id="0" name=""/>
        <dsp:cNvSpPr/>
      </dsp:nvSpPr>
      <dsp:spPr>
        <a:xfrm>
          <a:off x="682563" y="351596"/>
          <a:ext cx="4543714" cy="4543714"/>
        </a:xfrm>
        <a:prstGeom prst="pie">
          <a:avLst>
            <a:gd name="adj1" fmla="val 9000000"/>
            <a:gd name="adj2" fmla="val 1620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Rounded MT Bold" panose="020F0704030504030204" pitchFamily="34" charset="0"/>
            </a:rPr>
            <a:t>Scan</a:t>
          </a:r>
        </a:p>
      </dsp:txBody>
      <dsp:txXfrm>
        <a:off x="1208877" y="1314431"/>
        <a:ext cx="1622755" cy="1352296"/>
      </dsp:txXfrm>
    </dsp:sp>
    <dsp:sp modelId="{138DDBFE-C499-4C20-87E3-8D77FAA3BAE9}">
      <dsp:nvSpPr>
        <dsp:cNvPr id="0" name=""/>
        <dsp:cNvSpPr/>
      </dsp:nvSpPr>
      <dsp:spPr>
        <a:xfrm>
          <a:off x="588819" y="70319"/>
          <a:ext cx="5106269" cy="510626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BD597C-5DD5-494E-80F2-A21FEAC8481E}">
      <dsp:nvSpPr>
        <dsp:cNvPr id="0" name=""/>
        <dsp:cNvSpPr/>
      </dsp:nvSpPr>
      <dsp:spPr>
        <a:xfrm>
          <a:off x="494865" y="232307"/>
          <a:ext cx="5106269" cy="510626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9918FC8-CD85-43E9-BA52-DF4C81B2538B}">
      <dsp:nvSpPr>
        <dsp:cNvPr id="0" name=""/>
        <dsp:cNvSpPr/>
      </dsp:nvSpPr>
      <dsp:spPr>
        <a:xfrm>
          <a:off x="400911" y="70319"/>
          <a:ext cx="5106269" cy="510626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B24F3-C3F8-4C44-B403-C8FEFA47BBBE}">
      <dsp:nvSpPr>
        <dsp:cNvPr id="0" name=""/>
        <dsp:cNvSpPr/>
      </dsp:nvSpPr>
      <dsp:spPr>
        <a:xfrm rot="16200000">
          <a:off x="512329" y="-512329"/>
          <a:ext cx="2115704" cy="3140363"/>
        </a:xfrm>
        <a:prstGeom prst="round1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100000"/>
            </a:lnSpc>
            <a:spcBef>
              <a:spcPct val="0"/>
            </a:spcBef>
            <a:spcAft>
              <a:spcPts val="0"/>
            </a:spcAft>
            <a:buNone/>
          </a:pPr>
          <a:r>
            <a:rPr lang="en-US" sz="2700" kern="1200" dirty="0">
              <a:solidFill>
                <a:srgbClr val="FFFFFF"/>
              </a:solidFill>
            </a:rPr>
            <a:t>Local </a:t>
          </a:r>
        </a:p>
        <a:p>
          <a:pPr marL="0" lvl="0" indent="0" algn="ctr" defTabSz="1200150">
            <a:lnSpc>
              <a:spcPct val="100000"/>
            </a:lnSpc>
            <a:spcBef>
              <a:spcPct val="0"/>
            </a:spcBef>
            <a:spcAft>
              <a:spcPts val="0"/>
            </a:spcAft>
            <a:buNone/>
          </a:pPr>
          <a:r>
            <a:rPr lang="en-US" sz="2700" kern="1200" dirty="0">
              <a:solidFill>
                <a:srgbClr val="FFFFFF"/>
              </a:solidFill>
            </a:rPr>
            <a:t>Job Boards</a:t>
          </a:r>
        </a:p>
      </dsp:txBody>
      <dsp:txXfrm rot="5400000">
        <a:off x="0" y="0"/>
        <a:ext cx="3140363" cy="1586778"/>
      </dsp:txXfrm>
    </dsp:sp>
    <dsp:sp modelId="{6567DE84-9E2A-4659-B30F-5A065A0B142B}">
      <dsp:nvSpPr>
        <dsp:cNvPr id="0" name=""/>
        <dsp:cNvSpPr/>
      </dsp:nvSpPr>
      <dsp:spPr>
        <a:xfrm>
          <a:off x="3140363" y="0"/>
          <a:ext cx="3140363" cy="2115704"/>
        </a:xfrm>
        <a:prstGeom prst="round1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100000"/>
            </a:lnSpc>
            <a:spcBef>
              <a:spcPct val="0"/>
            </a:spcBef>
            <a:spcAft>
              <a:spcPts val="0"/>
            </a:spcAft>
            <a:buNone/>
          </a:pPr>
          <a:r>
            <a:rPr lang="en-US" sz="2700" kern="1200" dirty="0">
              <a:solidFill>
                <a:srgbClr val="FFFFFF"/>
              </a:solidFill>
            </a:rPr>
            <a:t>Local </a:t>
          </a:r>
        </a:p>
        <a:p>
          <a:pPr marL="0" lvl="0" indent="0" algn="ctr" defTabSz="1200150">
            <a:lnSpc>
              <a:spcPct val="100000"/>
            </a:lnSpc>
            <a:spcBef>
              <a:spcPct val="0"/>
            </a:spcBef>
            <a:spcAft>
              <a:spcPts val="0"/>
            </a:spcAft>
            <a:buNone/>
          </a:pPr>
          <a:r>
            <a:rPr lang="en-US" sz="2700" kern="1200" dirty="0">
              <a:solidFill>
                <a:srgbClr val="FFFFFF"/>
              </a:solidFill>
            </a:rPr>
            <a:t>Networking Groups</a:t>
          </a:r>
        </a:p>
      </dsp:txBody>
      <dsp:txXfrm>
        <a:off x="3140363" y="0"/>
        <a:ext cx="3140363" cy="1586778"/>
      </dsp:txXfrm>
    </dsp:sp>
    <dsp:sp modelId="{B48384EE-8848-443B-9A48-4CF095170640}">
      <dsp:nvSpPr>
        <dsp:cNvPr id="0" name=""/>
        <dsp:cNvSpPr/>
      </dsp:nvSpPr>
      <dsp:spPr>
        <a:xfrm rot="10800000">
          <a:off x="0" y="2115704"/>
          <a:ext cx="3140363" cy="2115704"/>
        </a:xfrm>
        <a:prstGeom prst="round1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100000"/>
            </a:lnSpc>
            <a:spcBef>
              <a:spcPct val="0"/>
            </a:spcBef>
            <a:spcAft>
              <a:spcPts val="0"/>
            </a:spcAft>
            <a:buNone/>
          </a:pPr>
          <a:r>
            <a:rPr lang="en-US" sz="2700" kern="1200" dirty="0">
              <a:solidFill>
                <a:srgbClr val="FFFFFF"/>
              </a:solidFill>
            </a:rPr>
            <a:t>Local </a:t>
          </a:r>
        </a:p>
        <a:p>
          <a:pPr marL="0" lvl="0" indent="0" algn="ctr" defTabSz="1200150">
            <a:lnSpc>
              <a:spcPct val="100000"/>
            </a:lnSpc>
            <a:spcBef>
              <a:spcPct val="0"/>
            </a:spcBef>
            <a:spcAft>
              <a:spcPts val="0"/>
            </a:spcAft>
            <a:buNone/>
          </a:pPr>
          <a:r>
            <a:rPr lang="en-US" sz="2700" kern="1200" dirty="0">
              <a:solidFill>
                <a:srgbClr val="FFFFFF"/>
              </a:solidFill>
            </a:rPr>
            <a:t>Resources</a:t>
          </a:r>
        </a:p>
      </dsp:txBody>
      <dsp:txXfrm rot="10800000">
        <a:off x="0" y="2644630"/>
        <a:ext cx="3140363" cy="1586778"/>
      </dsp:txXfrm>
    </dsp:sp>
    <dsp:sp modelId="{A574D8DD-0853-47E7-9272-00C2D9106680}">
      <dsp:nvSpPr>
        <dsp:cNvPr id="0" name=""/>
        <dsp:cNvSpPr/>
      </dsp:nvSpPr>
      <dsp:spPr>
        <a:xfrm rot="5400000">
          <a:off x="3652693" y="1603375"/>
          <a:ext cx="2115704" cy="3140363"/>
        </a:xfrm>
        <a:prstGeom prst="round1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rPr>
            <a:t>Local Connections and Partnerships</a:t>
          </a:r>
        </a:p>
      </dsp:txBody>
      <dsp:txXfrm rot="-5400000">
        <a:off x="3140364" y="2644630"/>
        <a:ext cx="3140363" cy="1586778"/>
      </dsp:txXfrm>
    </dsp:sp>
    <dsp:sp modelId="{1487824B-F84B-46E4-B149-854BFCA57143}">
      <dsp:nvSpPr>
        <dsp:cNvPr id="0" name=""/>
        <dsp:cNvSpPr/>
      </dsp:nvSpPr>
      <dsp:spPr>
        <a:xfrm>
          <a:off x="1886416" y="1411703"/>
          <a:ext cx="2507894" cy="1408001"/>
        </a:xfrm>
        <a:prstGeom prst="roundRect">
          <a:avLst/>
        </a:prstGeom>
        <a:solidFill>
          <a:schemeClr val="bg1"/>
        </a:solidFill>
        <a:ln w="50800" cap="flat" cmpd="sng"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endParaRPr lang="en-US" sz="2700" kern="1200" dirty="0">
            <a:solidFill>
              <a:srgbClr val="FFFFFF"/>
            </a:solidFill>
          </a:endParaRPr>
        </a:p>
      </dsp:txBody>
      <dsp:txXfrm>
        <a:off x="1955149" y="1480436"/>
        <a:ext cx="2370428" cy="127053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22DB1-DB46-084A-B733-4A2D685E9DB2}" type="datetimeFigureOut">
              <a:rPr lang="en-US" smtClean="0"/>
              <a:t>5/23/2016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87A18-7A0D-5946-A522-F6AFAD710BB5}" type="slidenum">
              <a:rPr lang="en-US" smtClean="0"/>
              <a:t>‹#›</a:t>
            </a:fld>
            <a:endParaRPr lang="en-US" dirty="0"/>
          </a:p>
        </p:txBody>
      </p:sp>
    </p:spTree>
    <p:extLst>
      <p:ext uri="{BB962C8B-B14F-4D97-AF65-F5344CB8AC3E}">
        <p14:creationId xmlns:p14="http://schemas.microsoft.com/office/powerpoint/2010/main" val="42648391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1</a:t>
            </a:fld>
            <a:endParaRPr lang="en-US" dirty="0"/>
          </a:p>
        </p:txBody>
      </p:sp>
    </p:spTree>
    <p:extLst>
      <p:ext uri="{BB962C8B-B14F-4D97-AF65-F5344CB8AC3E}">
        <p14:creationId xmlns:p14="http://schemas.microsoft.com/office/powerpoint/2010/main" val="2402402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10</a:t>
            </a:fld>
            <a:endParaRPr lang="en-US" dirty="0"/>
          </a:p>
        </p:txBody>
      </p:sp>
    </p:spTree>
    <p:extLst>
      <p:ext uri="{BB962C8B-B14F-4D97-AF65-F5344CB8AC3E}">
        <p14:creationId xmlns:p14="http://schemas.microsoft.com/office/powerpoint/2010/main" val="256297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11</a:t>
            </a:fld>
            <a:endParaRPr lang="en-US" dirty="0"/>
          </a:p>
        </p:txBody>
      </p:sp>
    </p:spTree>
    <p:extLst>
      <p:ext uri="{BB962C8B-B14F-4D97-AF65-F5344CB8AC3E}">
        <p14:creationId xmlns:p14="http://schemas.microsoft.com/office/powerpoint/2010/main" val="7274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12</a:t>
            </a:fld>
            <a:endParaRPr lang="en-US" dirty="0"/>
          </a:p>
        </p:txBody>
      </p:sp>
    </p:spTree>
    <p:extLst>
      <p:ext uri="{BB962C8B-B14F-4D97-AF65-F5344CB8AC3E}">
        <p14:creationId xmlns:p14="http://schemas.microsoft.com/office/powerpoint/2010/main" val="72740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13</a:t>
            </a:fld>
            <a:endParaRPr lang="en-US" dirty="0"/>
          </a:p>
        </p:txBody>
      </p:sp>
    </p:spTree>
    <p:extLst>
      <p:ext uri="{BB962C8B-B14F-4D97-AF65-F5344CB8AC3E}">
        <p14:creationId xmlns:p14="http://schemas.microsoft.com/office/powerpoint/2010/main" val="72740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14</a:t>
            </a:fld>
            <a:endParaRPr lang="en-US" dirty="0"/>
          </a:p>
        </p:txBody>
      </p:sp>
    </p:spTree>
    <p:extLst>
      <p:ext uri="{BB962C8B-B14F-4D97-AF65-F5344CB8AC3E}">
        <p14:creationId xmlns:p14="http://schemas.microsoft.com/office/powerpoint/2010/main" val="2681551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15</a:t>
            </a:fld>
            <a:endParaRPr lang="en-US" dirty="0"/>
          </a:p>
        </p:txBody>
      </p:sp>
    </p:spTree>
    <p:extLst>
      <p:ext uri="{BB962C8B-B14F-4D97-AF65-F5344CB8AC3E}">
        <p14:creationId xmlns:p14="http://schemas.microsoft.com/office/powerpoint/2010/main" val="2604045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16</a:t>
            </a:fld>
            <a:endParaRPr lang="en-US" dirty="0"/>
          </a:p>
        </p:txBody>
      </p:sp>
    </p:spTree>
    <p:extLst>
      <p:ext uri="{BB962C8B-B14F-4D97-AF65-F5344CB8AC3E}">
        <p14:creationId xmlns:p14="http://schemas.microsoft.com/office/powerpoint/2010/main" val="2604045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17</a:t>
            </a:fld>
            <a:endParaRPr lang="en-US" dirty="0"/>
          </a:p>
        </p:txBody>
      </p:sp>
    </p:spTree>
    <p:extLst>
      <p:ext uri="{BB962C8B-B14F-4D97-AF65-F5344CB8AC3E}">
        <p14:creationId xmlns:p14="http://schemas.microsoft.com/office/powerpoint/2010/main" val="72740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18</a:t>
            </a:fld>
            <a:endParaRPr lang="en-US" dirty="0"/>
          </a:p>
        </p:txBody>
      </p:sp>
    </p:spTree>
    <p:extLst>
      <p:ext uri="{BB962C8B-B14F-4D97-AF65-F5344CB8AC3E}">
        <p14:creationId xmlns:p14="http://schemas.microsoft.com/office/powerpoint/2010/main" val="306709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19</a:t>
            </a:fld>
            <a:endParaRPr lang="en-US" dirty="0"/>
          </a:p>
        </p:txBody>
      </p:sp>
    </p:spTree>
    <p:extLst>
      <p:ext uri="{BB962C8B-B14F-4D97-AF65-F5344CB8AC3E}">
        <p14:creationId xmlns:p14="http://schemas.microsoft.com/office/powerpoint/2010/main" val="426853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2</a:t>
            </a:fld>
            <a:endParaRPr lang="en-US" dirty="0"/>
          </a:p>
        </p:txBody>
      </p:sp>
    </p:spTree>
    <p:extLst>
      <p:ext uri="{BB962C8B-B14F-4D97-AF65-F5344CB8AC3E}">
        <p14:creationId xmlns:p14="http://schemas.microsoft.com/office/powerpoint/2010/main" val="392979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20</a:t>
            </a:fld>
            <a:endParaRPr lang="en-US" dirty="0"/>
          </a:p>
        </p:txBody>
      </p:sp>
    </p:spTree>
    <p:extLst>
      <p:ext uri="{BB962C8B-B14F-4D97-AF65-F5344CB8AC3E}">
        <p14:creationId xmlns:p14="http://schemas.microsoft.com/office/powerpoint/2010/main" val="4268539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21</a:t>
            </a:fld>
            <a:endParaRPr lang="en-US" dirty="0"/>
          </a:p>
        </p:txBody>
      </p:sp>
    </p:spTree>
    <p:extLst>
      <p:ext uri="{BB962C8B-B14F-4D97-AF65-F5344CB8AC3E}">
        <p14:creationId xmlns:p14="http://schemas.microsoft.com/office/powerpoint/2010/main" val="72740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22</a:t>
            </a:fld>
            <a:endParaRPr lang="en-US" dirty="0"/>
          </a:p>
        </p:txBody>
      </p:sp>
    </p:spTree>
    <p:extLst>
      <p:ext uri="{BB962C8B-B14F-4D97-AF65-F5344CB8AC3E}">
        <p14:creationId xmlns:p14="http://schemas.microsoft.com/office/powerpoint/2010/main" val="4023861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23</a:t>
            </a:fld>
            <a:endParaRPr lang="en-US" dirty="0"/>
          </a:p>
        </p:txBody>
      </p:sp>
    </p:spTree>
    <p:extLst>
      <p:ext uri="{BB962C8B-B14F-4D97-AF65-F5344CB8AC3E}">
        <p14:creationId xmlns:p14="http://schemas.microsoft.com/office/powerpoint/2010/main" val="2320226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24</a:t>
            </a:fld>
            <a:endParaRPr lang="en-US" dirty="0"/>
          </a:p>
        </p:txBody>
      </p:sp>
    </p:spTree>
    <p:extLst>
      <p:ext uri="{BB962C8B-B14F-4D97-AF65-F5344CB8AC3E}">
        <p14:creationId xmlns:p14="http://schemas.microsoft.com/office/powerpoint/2010/main" val="72740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25</a:t>
            </a:fld>
            <a:endParaRPr lang="en-US" dirty="0"/>
          </a:p>
        </p:txBody>
      </p:sp>
    </p:spTree>
    <p:extLst>
      <p:ext uri="{BB962C8B-B14F-4D97-AF65-F5344CB8AC3E}">
        <p14:creationId xmlns:p14="http://schemas.microsoft.com/office/powerpoint/2010/main" val="1246260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26</a:t>
            </a:fld>
            <a:endParaRPr lang="en-US" dirty="0"/>
          </a:p>
        </p:txBody>
      </p:sp>
    </p:spTree>
    <p:extLst>
      <p:ext uri="{BB962C8B-B14F-4D97-AF65-F5344CB8AC3E}">
        <p14:creationId xmlns:p14="http://schemas.microsoft.com/office/powerpoint/2010/main" val="3864894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27</a:t>
            </a:fld>
            <a:endParaRPr lang="en-US" dirty="0"/>
          </a:p>
        </p:txBody>
      </p:sp>
    </p:spTree>
    <p:extLst>
      <p:ext uri="{BB962C8B-B14F-4D97-AF65-F5344CB8AC3E}">
        <p14:creationId xmlns:p14="http://schemas.microsoft.com/office/powerpoint/2010/main" val="1327244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28</a:t>
            </a:fld>
            <a:endParaRPr lang="en-US" dirty="0"/>
          </a:p>
        </p:txBody>
      </p:sp>
    </p:spTree>
    <p:extLst>
      <p:ext uri="{BB962C8B-B14F-4D97-AF65-F5344CB8AC3E}">
        <p14:creationId xmlns:p14="http://schemas.microsoft.com/office/powerpoint/2010/main" val="1349229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29</a:t>
            </a:fld>
            <a:endParaRPr lang="en-US" dirty="0"/>
          </a:p>
        </p:txBody>
      </p:sp>
    </p:spTree>
    <p:extLst>
      <p:ext uri="{BB962C8B-B14F-4D97-AF65-F5344CB8AC3E}">
        <p14:creationId xmlns:p14="http://schemas.microsoft.com/office/powerpoint/2010/main" val="1858942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3</a:t>
            </a:fld>
            <a:endParaRPr lang="en-US" dirty="0"/>
          </a:p>
        </p:txBody>
      </p:sp>
    </p:spTree>
    <p:extLst>
      <p:ext uri="{BB962C8B-B14F-4D97-AF65-F5344CB8AC3E}">
        <p14:creationId xmlns:p14="http://schemas.microsoft.com/office/powerpoint/2010/main" val="279493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30</a:t>
            </a:fld>
            <a:endParaRPr lang="en-US" dirty="0"/>
          </a:p>
        </p:txBody>
      </p:sp>
    </p:spTree>
    <p:extLst>
      <p:ext uri="{BB962C8B-B14F-4D97-AF65-F5344CB8AC3E}">
        <p14:creationId xmlns:p14="http://schemas.microsoft.com/office/powerpoint/2010/main" val="260404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31</a:t>
            </a:fld>
            <a:endParaRPr lang="en-US" dirty="0"/>
          </a:p>
        </p:txBody>
      </p:sp>
    </p:spTree>
    <p:extLst>
      <p:ext uri="{BB962C8B-B14F-4D97-AF65-F5344CB8AC3E}">
        <p14:creationId xmlns:p14="http://schemas.microsoft.com/office/powerpoint/2010/main" val="2605998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32</a:t>
            </a:fld>
            <a:endParaRPr lang="en-US" dirty="0"/>
          </a:p>
        </p:txBody>
      </p:sp>
    </p:spTree>
    <p:extLst>
      <p:ext uri="{BB962C8B-B14F-4D97-AF65-F5344CB8AC3E}">
        <p14:creationId xmlns:p14="http://schemas.microsoft.com/office/powerpoint/2010/main" val="4268539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33</a:t>
            </a:fld>
            <a:endParaRPr lang="en-US" dirty="0"/>
          </a:p>
        </p:txBody>
      </p:sp>
    </p:spTree>
    <p:extLst>
      <p:ext uri="{BB962C8B-B14F-4D97-AF65-F5344CB8AC3E}">
        <p14:creationId xmlns:p14="http://schemas.microsoft.com/office/powerpoint/2010/main" val="4268539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34</a:t>
            </a:fld>
            <a:endParaRPr lang="en-US" dirty="0"/>
          </a:p>
        </p:txBody>
      </p:sp>
    </p:spTree>
    <p:extLst>
      <p:ext uri="{BB962C8B-B14F-4D97-AF65-F5344CB8AC3E}">
        <p14:creationId xmlns:p14="http://schemas.microsoft.com/office/powerpoint/2010/main" val="4268539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187A18-7A0D-5946-A522-F6AFAD710BB5}" type="slidenum">
              <a:rPr lang="en-US" smtClean="0"/>
              <a:t>35</a:t>
            </a:fld>
            <a:endParaRPr lang="en-US" dirty="0"/>
          </a:p>
        </p:txBody>
      </p:sp>
    </p:spTree>
    <p:extLst>
      <p:ext uri="{BB962C8B-B14F-4D97-AF65-F5344CB8AC3E}">
        <p14:creationId xmlns:p14="http://schemas.microsoft.com/office/powerpoint/2010/main" val="426853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36</a:t>
            </a:fld>
            <a:endParaRPr lang="en-US" dirty="0"/>
          </a:p>
        </p:txBody>
      </p:sp>
    </p:spTree>
    <p:extLst>
      <p:ext uri="{BB962C8B-B14F-4D97-AF65-F5344CB8AC3E}">
        <p14:creationId xmlns:p14="http://schemas.microsoft.com/office/powerpoint/2010/main" val="137304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37</a:t>
            </a:fld>
            <a:endParaRPr lang="en-US" dirty="0"/>
          </a:p>
        </p:txBody>
      </p:sp>
    </p:spTree>
    <p:extLst>
      <p:ext uri="{BB962C8B-B14F-4D97-AF65-F5344CB8AC3E}">
        <p14:creationId xmlns:p14="http://schemas.microsoft.com/office/powerpoint/2010/main" val="1305246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38</a:t>
            </a:fld>
            <a:endParaRPr lang="en-US" dirty="0"/>
          </a:p>
        </p:txBody>
      </p:sp>
    </p:spTree>
    <p:extLst>
      <p:ext uri="{BB962C8B-B14F-4D97-AF65-F5344CB8AC3E}">
        <p14:creationId xmlns:p14="http://schemas.microsoft.com/office/powerpoint/2010/main" val="945150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39</a:t>
            </a:fld>
            <a:endParaRPr lang="en-US" dirty="0"/>
          </a:p>
        </p:txBody>
      </p:sp>
    </p:spTree>
    <p:extLst>
      <p:ext uri="{BB962C8B-B14F-4D97-AF65-F5344CB8AC3E}">
        <p14:creationId xmlns:p14="http://schemas.microsoft.com/office/powerpoint/2010/main" val="1711195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4</a:t>
            </a:fld>
            <a:endParaRPr lang="en-US" dirty="0"/>
          </a:p>
        </p:txBody>
      </p:sp>
    </p:spTree>
    <p:extLst>
      <p:ext uri="{BB962C8B-B14F-4D97-AF65-F5344CB8AC3E}">
        <p14:creationId xmlns:p14="http://schemas.microsoft.com/office/powerpoint/2010/main" val="363245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40</a:t>
            </a:fld>
            <a:endParaRPr lang="en-US" dirty="0"/>
          </a:p>
        </p:txBody>
      </p:sp>
    </p:spTree>
    <p:extLst>
      <p:ext uri="{BB962C8B-B14F-4D97-AF65-F5344CB8AC3E}">
        <p14:creationId xmlns:p14="http://schemas.microsoft.com/office/powerpoint/2010/main" val="953054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41</a:t>
            </a:fld>
            <a:endParaRPr lang="en-US" dirty="0"/>
          </a:p>
        </p:txBody>
      </p:sp>
    </p:spTree>
    <p:extLst>
      <p:ext uri="{BB962C8B-B14F-4D97-AF65-F5344CB8AC3E}">
        <p14:creationId xmlns:p14="http://schemas.microsoft.com/office/powerpoint/2010/main" val="4016842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7C7D1-5180-4A32-842C-629759533C0A}" type="slidenum">
              <a:rPr lang="en-US" smtClean="0"/>
              <a:t>42</a:t>
            </a:fld>
            <a:endParaRPr lang="en-US" dirty="0"/>
          </a:p>
        </p:txBody>
      </p:sp>
    </p:spTree>
    <p:extLst>
      <p:ext uri="{BB962C8B-B14F-4D97-AF65-F5344CB8AC3E}">
        <p14:creationId xmlns:p14="http://schemas.microsoft.com/office/powerpoint/2010/main" val="334724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43</a:t>
            </a:fld>
            <a:endParaRPr lang="en-US" dirty="0"/>
          </a:p>
        </p:txBody>
      </p:sp>
    </p:spTree>
    <p:extLst>
      <p:ext uri="{BB962C8B-B14F-4D97-AF65-F5344CB8AC3E}">
        <p14:creationId xmlns:p14="http://schemas.microsoft.com/office/powerpoint/2010/main" val="332170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5</a:t>
            </a:fld>
            <a:endParaRPr lang="en-US" dirty="0"/>
          </a:p>
        </p:txBody>
      </p:sp>
    </p:spTree>
    <p:extLst>
      <p:ext uri="{BB962C8B-B14F-4D97-AF65-F5344CB8AC3E}">
        <p14:creationId xmlns:p14="http://schemas.microsoft.com/office/powerpoint/2010/main" val="106466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6</a:t>
            </a:fld>
            <a:endParaRPr lang="en-US" dirty="0"/>
          </a:p>
        </p:txBody>
      </p:sp>
    </p:spTree>
    <p:extLst>
      <p:ext uri="{BB962C8B-B14F-4D97-AF65-F5344CB8AC3E}">
        <p14:creationId xmlns:p14="http://schemas.microsoft.com/office/powerpoint/2010/main" val="163584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87A18-7A0D-5946-A522-F6AFAD710BB5}" type="slidenum">
              <a:rPr lang="en-US" smtClean="0"/>
              <a:t>7</a:t>
            </a:fld>
            <a:endParaRPr lang="en-US" dirty="0"/>
          </a:p>
        </p:txBody>
      </p:sp>
    </p:spTree>
    <p:extLst>
      <p:ext uri="{BB962C8B-B14F-4D97-AF65-F5344CB8AC3E}">
        <p14:creationId xmlns:p14="http://schemas.microsoft.com/office/powerpoint/2010/main" val="291029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187A18-7A0D-5946-A522-F6AFAD710BB5}" type="slidenum">
              <a:rPr lang="en-US" smtClean="0"/>
              <a:t>8</a:t>
            </a:fld>
            <a:endParaRPr lang="en-US" dirty="0"/>
          </a:p>
        </p:txBody>
      </p:sp>
    </p:spTree>
    <p:extLst>
      <p:ext uri="{BB962C8B-B14F-4D97-AF65-F5344CB8AC3E}">
        <p14:creationId xmlns:p14="http://schemas.microsoft.com/office/powerpoint/2010/main" val="209580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0187A18-7A0D-5946-A522-F6AFAD710BB5}" type="slidenum">
              <a:rPr lang="en-US" smtClean="0"/>
              <a:t>9</a:t>
            </a:fld>
            <a:endParaRPr lang="en-US" dirty="0"/>
          </a:p>
        </p:txBody>
      </p:sp>
    </p:spTree>
    <p:extLst>
      <p:ext uri="{BB962C8B-B14F-4D97-AF65-F5344CB8AC3E}">
        <p14:creationId xmlns:p14="http://schemas.microsoft.com/office/powerpoint/2010/main" val="2108994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marL="0" indent="0">
              <a:spcAft>
                <a:spcPts val="1000"/>
              </a:spcAft>
              <a:buFont typeface="Arial" panose="020B0604020202020204" pitchFamily="34" charset="0"/>
              <a:buNone/>
            </a:pPr>
            <a:r>
              <a:rPr lang="en-US" sz="1400" b="1" dirty="0">
                <a:latin typeface="Arial" panose="020B0604020202020204" pitchFamily="34" charset="0"/>
                <a:cs typeface="Arial" panose="020B0604020202020204" pitchFamily="34" charset="0"/>
              </a:rPr>
              <a:t>Beyond</a:t>
            </a:r>
            <a:r>
              <a:rPr lang="en-US" sz="1400" b="1" baseline="0" dirty="0">
                <a:latin typeface="Arial" panose="020B0604020202020204" pitchFamily="34" charset="0"/>
                <a:cs typeface="Arial" panose="020B0604020202020204" pitchFamily="34" charset="0"/>
              </a:rPr>
              <a:t> the standard offerings</a:t>
            </a:r>
            <a:r>
              <a:rPr lang="en-US" sz="1150" b="0" baseline="0" dirty="0">
                <a:latin typeface="Arial" panose="020B0604020202020204" pitchFamily="34" charset="0"/>
                <a:cs typeface="Arial" panose="020B0604020202020204" pitchFamily="34" charset="0"/>
              </a:rPr>
              <a:t>,</a:t>
            </a:r>
            <a:r>
              <a:rPr lang="en-US" sz="1150" b="1" baseline="0" dirty="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a:t>
            </a:r>
            <a:r>
              <a:rPr lang="en-US" sz="1150" b="0" dirty="0">
                <a:latin typeface="Arial" panose="020B0604020202020204" pitchFamily="34" charset="0"/>
                <a:cs typeface="Arial" panose="020B0604020202020204" pitchFamily="34" charset="0"/>
              </a:rPr>
              <a:t>his</a:t>
            </a:r>
            <a:r>
              <a:rPr lang="en-US" sz="1150"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Series Set</a:t>
            </a:r>
            <a:endParaRPr lang="en-US" sz="11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Title Slide:</a:t>
            </a:r>
          </a:p>
          <a:p>
            <a:pPr marL="628650" marR="0" lvl="1"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baseline="0" dirty="0">
                <a:latin typeface="Arial" panose="020B0604020202020204" pitchFamily="34" charset="0"/>
                <a:cs typeface="Arial" panose="020B0604020202020204" pitchFamily="34" charset="0"/>
              </a:rPr>
              <a:t>The titles are formatted to display as “Small Caps”.  </a:t>
            </a:r>
          </a:p>
          <a:p>
            <a:pPr marL="628650" lvl="1" indent="-171450">
              <a:spcBef>
                <a:spcPts val="300"/>
              </a:spcBef>
              <a:spcAft>
                <a:spcPts val="0"/>
              </a:spcAft>
              <a:buFont typeface="Arial" panose="020B0604020202020204" pitchFamily="34" charset="0"/>
              <a:buChar char="•"/>
            </a:pPr>
            <a:r>
              <a:rPr lang="en-US" sz="1050" dirty="0">
                <a:latin typeface="Arial" panose="020B0604020202020204" pitchFamily="34" charset="0"/>
                <a:cs typeface="Arial" panose="020B0604020202020204" pitchFamily="34" charset="0"/>
              </a:rPr>
              <a:t>The</a:t>
            </a:r>
            <a:r>
              <a:rPr lang="en-US" sz="1050"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baseline="0" dirty="0">
                <a:latin typeface="Arial" panose="020B0604020202020204" pitchFamily="34" charset="0"/>
                <a:cs typeface="Arial" panose="020B0604020202020204" pitchFamily="34" charset="0"/>
              </a:rPr>
              <a:t>Resources:</a:t>
            </a:r>
            <a:br>
              <a:rPr lang="en-US" sz="1050" b="1"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This works like a multi-level bulleted list.  Use the list level buttons on your “Home” tab to</a:t>
            </a:r>
            <a:br>
              <a:rPr lang="en-US" sz="1050"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third level is the Resource Link.</a:t>
            </a:r>
          </a:p>
          <a:p>
            <a:pPr marL="171450" lvl="0" indent="-171450">
              <a:spcAft>
                <a:spcPts val="600"/>
              </a:spcAft>
              <a:buFont typeface="Arial" panose="020B0604020202020204" pitchFamily="34" charset="0"/>
              <a:buChar char="•"/>
            </a:pP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28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latin typeface="Arial" panose="020B0604020202020204" pitchFamily="34" charset="0"/>
                <a:cs typeface="Arial" panose="020B0604020202020204" pitchFamily="34" charset="0"/>
              </a:rPr>
              <a:t>How to use</a:t>
            </a:r>
            <a:r>
              <a:rPr lang="en-US" sz="1400" b="1" baseline="0" dirty="0">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of a slide,</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click the “Layout” button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right next to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60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274320" lvl="0" indent="0">
              <a:spcAft>
                <a:spcPts val="600"/>
              </a:spcAft>
              <a:buFont typeface="Arial" panose="020B0604020202020204" pitchFamily="34" charset="0"/>
              <a:buNone/>
            </a:pPr>
            <a:r>
              <a:rPr lang="en-US" sz="1800" b="0" u="sng" spc="60"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dirty="0">
                <a:latin typeface="Arial" panose="020B0604020202020204" pitchFamily="34" charset="0"/>
                <a:cs typeface="Arial" panose="020B0604020202020204" pitchFamily="34" charset="0"/>
              </a:rPr>
              <a:t>.  If a spacing adjustment is needed, it will be handled by the design team.</a:t>
            </a:r>
            <a:endParaRPr lang="en-US" sz="1050" b="0" dirty="0">
              <a:latin typeface="Arial" panose="020B0604020202020204" pitchFamily="34" charset="0"/>
              <a:cs typeface="Arial" panose="020B0604020202020204" pitchFamily="34" charset="0"/>
            </a:endParaRP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Change heading alignment or location. </a:t>
            </a:r>
            <a:r>
              <a:rPr lang="en-US" sz="1050" b="0" baseline="0" dirty="0">
                <a:latin typeface="Arial" panose="020B0604020202020204" pitchFamily="34" charset="0"/>
                <a:cs typeface="Arial" panose="020B0604020202020204" pitchFamily="34" charset="0"/>
              </a:rPr>
              <a:t>Any issues present in the display of your slides will be repaired by the design team.</a:t>
            </a:r>
          </a:p>
          <a:p>
            <a:pPr marL="27432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sng"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105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16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16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b="0" baseline="0" dirty="0"/>
              <a:t>Quote</a:t>
            </a:r>
          </a:p>
          <a:p>
            <a:pPr marL="0" lvl="1" indent="-171450">
              <a:lnSpc>
                <a:spcPct val="90000"/>
              </a:lnSpc>
              <a:spcAft>
                <a:spcPts val="400"/>
              </a:spcAft>
              <a:buFont typeface="Arial" panose="020B0604020202020204" pitchFamily="34" charset="0"/>
              <a:buChar char="•"/>
            </a:pPr>
            <a:r>
              <a:rPr lang="en-US" sz="1100" b="0" baseline="0" dirty="0"/>
              <a:t>Questions</a:t>
            </a:r>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1300" b="1" i="0" spc="40" dirty="0">
                  <a:solidFill>
                    <a:schemeClr val="tx1">
                      <a:lumMod val="85000"/>
                      <a:lumOff val="15000"/>
                    </a:schemeClr>
                  </a:solidFill>
                  <a:latin typeface="+mj-lt"/>
                </a:rPr>
                <a:t>Don’t Delete this slide until the presentation is final.</a:t>
              </a:r>
              <a:endParaRPr lang="en-US" sz="13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in the template.</a:t>
              </a:r>
              <a:endParaRPr lang="en-US" sz="1500" b="1" i="0" spc="40"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b="0" i="0" spc="40" baseline="0" dirty="0">
                    <a:solidFill>
                      <a:schemeClr val="bg1"/>
                    </a:solidFill>
                    <a:latin typeface="Impact" panose="020B0806030902050204" pitchFamily="34" charset="0"/>
                  </a:rPr>
                  <a:t>DON’T</a:t>
                </a:r>
                <a:br>
                  <a:rPr lang="en-US" sz="2300" b="0" i="0" spc="40" baseline="0" dirty="0">
                    <a:solidFill>
                      <a:schemeClr val="bg1"/>
                    </a:solidFill>
                    <a:latin typeface="Impact" panose="020B0806030902050204" pitchFamily="34" charset="0"/>
                  </a:rPr>
                </a:br>
                <a:r>
                  <a:rPr lang="en-US" sz="23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1200"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1200"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schemeClr val="bg1"/>
                </a:solidFill>
                <a:effectLst>
                  <a:outerShdw blurRad="50800" dist="38100" dir="8100000" algn="tr" rotWithShape="0">
                    <a:prstClr val="black">
                      <a:alpha val="40000"/>
                    </a:prstClr>
                  </a:outerShdw>
                </a:effectLst>
              </a:rPr>
              <a:t>Questions</a:t>
            </a:r>
            <a:r>
              <a:rPr lang="en-US" sz="2000" b="1" baseline="0" dirty="0">
                <a:solidFill>
                  <a:schemeClr val="bg1"/>
                </a:solidFill>
                <a:effectLst>
                  <a:outerShdw blurRad="50800" dist="38100" dir="8100000" algn="tr" rotWithShape="0">
                    <a:prstClr val="black">
                      <a:alpha val="40000"/>
                    </a:prstClr>
                  </a:outerShdw>
                </a:effectLst>
              </a:rPr>
              <a:t> about this template?</a:t>
            </a:r>
          </a:p>
          <a:p>
            <a:pPr algn="ctr"/>
            <a:r>
              <a:rPr lang="en-US" sz="1400" baseline="0" dirty="0">
                <a:solidFill>
                  <a:schemeClr val="bg1"/>
                </a:solidFill>
                <a:effectLst>
                  <a:outerShdw blurRad="50800" dist="38100" dir="8100000" algn="tr" rotWithShape="0">
                    <a:prstClr val="black">
                      <a:alpha val="40000"/>
                    </a:prstClr>
                  </a:outerShdw>
                </a:effectLst>
              </a:rPr>
              <a:t>Email: </a:t>
            </a:r>
            <a:r>
              <a:rPr lang="en-US" sz="1400"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1400" baseline="0" dirty="0">
                <a:solidFill>
                  <a:schemeClr val="bg1"/>
                </a:solidFill>
                <a:effectLst>
                  <a:outerShdw blurRad="50800" dist="38100" dir="8100000" algn="tr" rotWithShape="0">
                    <a:prstClr val="black">
                      <a:alpha val="40000"/>
                    </a:prstClr>
                  </a:outerShdw>
                </a:effectLst>
              </a:rPr>
              <a:t> </a:t>
            </a:r>
            <a:endParaRPr lang="en-US" sz="1400"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15738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8014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a:t>
            </a:r>
          </a:p>
        </p:txBody>
      </p:sp>
      <p:pic>
        <p:nvPicPr>
          <p:cNvPr id="9" name="Picture 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04614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3970337"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397033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Presenters</a:t>
            </a:r>
          </a:p>
        </p:txBody>
      </p:sp>
      <p:pic>
        <p:nvPicPr>
          <p:cNvPr id="15" name="Picture 14"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71580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 Placeholder 8"/>
          <p:cNvSpPr>
            <a:spLocks noGrp="1"/>
          </p:cNvSpPr>
          <p:nvPr>
            <p:ph type="body" sz="quarter" idx="19" hasCustomPrompt="1"/>
          </p:nvPr>
        </p:nvSpPr>
        <p:spPr>
          <a:xfrm>
            <a:off x="4035283" y="2171114"/>
            <a:ext cx="3970337" cy="366712"/>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4043757"/>
            <a:ext cx="3970337" cy="365760"/>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3970337" cy="36576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Presenters</a:t>
            </a:r>
          </a:p>
        </p:txBody>
      </p:sp>
      <p:pic>
        <p:nvPicPr>
          <p:cNvPr id="29" name="Picture 2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09467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baseline="0" dirty="0">
                <a:gradFill>
                  <a:gsLst>
                    <a:gs pos="0">
                      <a:srgbClr val="004874"/>
                    </a:gs>
                    <a:gs pos="100000">
                      <a:srgbClr val="041F36"/>
                    </a:gs>
                  </a:gsLst>
                  <a:lin ang="5400000" scaled="1"/>
                </a:gradFill>
                <a:latin typeface="Impact" panose="020B0806030902050204" pitchFamily="34" charset="0"/>
              </a:rPr>
              <a:t>Where Are You?</a:t>
            </a:r>
          </a:p>
        </p:txBody>
      </p:sp>
      <p:sp>
        <p:nvSpPr>
          <p:cNvPr id="2" name="TextBox 1"/>
          <p:cNvSpPr txBox="1"/>
          <p:nvPr userDrawn="1"/>
        </p:nvSpPr>
        <p:spPr>
          <a:xfrm>
            <a:off x="3026982" y="3456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6721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743200"/>
            <a:ext cx="8064341" cy="4023497"/>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67185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76921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182496"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27" name="Picture 2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95551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8" name="Picture 7"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3284406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Resources</a:t>
            </a:r>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23469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 name="Title 1"/>
          <p:cNvSpPr>
            <a:spLocks noGrp="1"/>
          </p:cNvSpPr>
          <p:nvPr>
            <p:ph type="ctrTitle" hasCustomPrompt="1"/>
          </p:nvPr>
        </p:nvSpPr>
        <p:spPr>
          <a:xfrm>
            <a:off x="474870" y="1280052"/>
            <a:ext cx="4980609"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Impact" panose="020B0806030902050204" pitchFamily="34" charset="0"/>
                <a:cs typeface="Impact" panose="020B080603090205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pPr>
                <a:lnSpc>
                  <a:spcPct val="100000"/>
                </a:lnSpc>
                <a:spcBef>
                  <a:spcPts val="0"/>
                </a:spcBef>
                <a:spcAft>
                  <a:spcPts val="0"/>
                </a:spcAft>
              </a:pPr>
              <a:r>
                <a:rPr lang="en-US" sz="900" b="1" i="0" kern="800" cap="all" spc="0" dirty="0">
                  <a:solidFill>
                    <a:schemeClr val="bg1"/>
                  </a:solidFill>
                  <a:latin typeface="Arial" pitchFamily="34" charset="0"/>
                  <a:cs typeface="Arial" pitchFamily="34" charset="0"/>
                </a:rPr>
                <a:t>Employment and Training</a:t>
              </a:r>
              <a:r>
                <a:rPr lang="en-US" sz="900"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900"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i="0" spc="-40"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May 23, 2016</a:t>
            </a:fld>
            <a:endParaRPr lang="en-US" sz="2400" b="1" i="0" spc="-40"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496096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41880" y="217489"/>
            <a:ext cx="3152321"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sp>
        <p:nvSpPr>
          <p:cNvPr id="9" name="TextBox 8"/>
          <p:cNvSpPr txBox="1"/>
          <p:nvPr userDrawn="1"/>
        </p:nvSpPr>
        <p:spPr>
          <a:xfrm>
            <a:off x="3026982" y="3456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sp>
        <p:nvSpPr>
          <p:cNvPr id="10" name="Chevron 9"/>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4106134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Contact</a:t>
            </a:r>
          </a:p>
        </p:txBody>
      </p:sp>
      <p:pic>
        <p:nvPicPr>
          <p:cNvPr id="13" name="Picture 12"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2980288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5" name="Picture 4"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0857" y="5886586"/>
            <a:ext cx="2230783" cy="754553"/>
          </a:xfrm>
          <a:prstGeom prst="rect">
            <a:avLst/>
          </a:prstGeom>
        </p:spPr>
      </p:pic>
    </p:spTree>
    <p:extLst>
      <p:ext uri="{BB962C8B-B14F-4D97-AF65-F5344CB8AC3E}">
        <p14:creationId xmlns:p14="http://schemas.microsoft.com/office/powerpoint/2010/main" val="300957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3248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11" name="Picture 10"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marL="438912" indent="-438912">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6889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4337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12053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4698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43820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25406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4">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5"/>
          <a:srcRect r="66253"/>
          <a:stretch/>
        </p:blipFill>
        <p:spPr>
          <a:xfrm>
            <a:off x="7498391" y="284"/>
            <a:ext cx="1645609" cy="6857433"/>
          </a:xfrm>
          <a:prstGeom prst="rect">
            <a:avLst/>
          </a:prstGeom>
        </p:spPr>
      </p:pic>
      <p:grpSp>
        <p:nvGrpSpPr>
          <p:cNvPr id="15" name="Group 14"/>
          <p:cNvGrpSpPr/>
          <p:nvPr userDrawn="1"/>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8" name="TextBox 17"/>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91200307"/>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50" r:id="rId4"/>
    <p:sldLayoutId id="2147483652" r:id="rId5"/>
    <p:sldLayoutId id="2147483660" r:id="rId6"/>
    <p:sldLayoutId id="2147483654" r:id="rId7"/>
    <p:sldLayoutId id="2147483655" r:id="rId8"/>
    <p:sldLayoutId id="2147483661" r:id="rId9"/>
    <p:sldLayoutId id="2147483657" r:id="rId10"/>
    <p:sldLayoutId id="2147483663" r:id="rId11"/>
    <p:sldLayoutId id="2147483664" r:id="rId12"/>
    <p:sldLayoutId id="2147483665" r:id="rId13"/>
    <p:sldLayoutId id="2147483666" r:id="rId14"/>
    <p:sldLayoutId id="2147483669" r:id="rId15"/>
    <p:sldLayoutId id="2147483673" r:id="rId16"/>
    <p:sldLayoutId id="2147483674" r:id="rId17"/>
    <p:sldLayoutId id="2147483670" r:id="rId18"/>
    <p:sldLayoutId id="2147483668" r:id="rId19"/>
    <p:sldLayoutId id="2147483667" r:id="rId20"/>
    <p:sldLayoutId id="2147483671" r:id="rId21"/>
    <p:sldLayoutId id="2147483672" r:id="rId22"/>
  </p:sldLayoutIdLst>
  <p:txStyles>
    <p:titleStyle>
      <a:lvl1pPr algn="l" defTabSz="457200" rtl="0" eaLnBrk="1" latinLnBrk="0" hangingPunct="1">
        <a:lnSpc>
          <a:spcPct val="85000"/>
        </a:lnSpc>
        <a:spcBef>
          <a:spcPct val="0"/>
        </a:spcBef>
        <a:buNone/>
        <a:defRPr sz="3800" b="0" i="0" u="none" kern="1200" cap="small" spc="40" baseline="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p:titleStyle>
    <p:body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91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Assessment</a:t>
            </a:r>
          </a:p>
        </p:txBody>
      </p:sp>
      <p:sp>
        <p:nvSpPr>
          <p:cNvPr id="3" name="Content Placeholder 2"/>
          <p:cNvSpPr>
            <a:spLocks noGrp="1"/>
          </p:cNvSpPr>
          <p:nvPr>
            <p:ph idx="1"/>
          </p:nvPr>
        </p:nvSpPr>
        <p:spPr>
          <a:xfrm>
            <a:off x="457200" y="1371992"/>
            <a:ext cx="6908800" cy="4318920"/>
          </a:xfrm>
        </p:spPr>
        <p:txBody>
          <a:bodyPr>
            <a:normAutofit/>
          </a:bodyPr>
          <a:lstStyle/>
          <a:p>
            <a:pPr>
              <a:spcBef>
                <a:spcPts val="1200"/>
              </a:spcBef>
            </a:pPr>
            <a:r>
              <a:rPr lang="en-US" b="1" dirty="0"/>
              <a:t>Interest assessments</a:t>
            </a:r>
            <a:r>
              <a:rPr lang="en-US" dirty="0"/>
              <a:t> </a:t>
            </a:r>
            <a:endParaRPr lang="en-US" b="1" dirty="0"/>
          </a:p>
          <a:p>
            <a:pPr>
              <a:spcBef>
                <a:spcPts val="1200"/>
              </a:spcBef>
            </a:pPr>
            <a:r>
              <a:rPr lang="en-US" b="1" dirty="0"/>
              <a:t>Skill assessments</a:t>
            </a:r>
          </a:p>
          <a:p>
            <a:pPr>
              <a:spcBef>
                <a:spcPts val="1200"/>
              </a:spcBef>
            </a:pPr>
            <a:r>
              <a:rPr lang="en-US" b="1" dirty="0"/>
              <a:t>Work style assessments </a:t>
            </a:r>
          </a:p>
          <a:p>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119334" y="2685326"/>
            <a:ext cx="4599835" cy="4599835"/>
          </a:xfrm>
          <a:prstGeom prst="rect">
            <a:avLst/>
          </a:prstGeom>
        </p:spPr>
      </p:pic>
    </p:spTree>
    <p:extLst>
      <p:ext uri="{BB962C8B-B14F-4D97-AF65-F5344CB8AC3E}">
        <p14:creationId xmlns:p14="http://schemas.microsoft.com/office/powerpoint/2010/main" val="326775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Interest Assessments</a:t>
            </a:r>
          </a:p>
        </p:txBody>
      </p:sp>
      <p:sp>
        <p:nvSpPr>
          <p:cNvPr id="3" name="Content Placeholder 2"/>
          <p:cNvSpPr>
            <a:spLocks noGrp="1"/>
          </p:cNvSpPr>
          <p:nvPr>
            <p:ph idx="1"/>
          </p:nvPr>
        </p:nvSpPr>
        <p:spPr/>
        <p:txBody>
          <a:bodyPr>
            <a:normAutofit/>
          </a:bodyPr>
          <a:lstStyle/>
          <a:p>
            <a:pPr marL="0" indent="0">
              <a:buNone/>
            </a:pPr>
            <a:endParaRPr lang="en-US" dirty="0">
              <a:solidFill>
                <a:schemeClr val="tx1"/>
              </a:solidFill>
            </a:endParaRPr>
          </a:p>
          <a:p>
            <a:pPr marL="457200" lvl="1" indent="0">
              <a:buNone/>
            </a:pPr>
            <a:endParaRPr lang="en-US" b="1" u="sng" dirty="0"/>
          </a:p>
        </p:txBody>
      </p:sp>
      <p:pic>
        <p:nvPicPr>
          <p:cNvPr id="4" name="Picture 3" descr="My Next Move Screen 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219" y="1965744"/>
            <a:ext cx="7471562" cy="4100238"/>
          </a:xfrm>
          <a:prstGeom prst="rect">
            <a:avLst/>
          </a:prstGeom>
        </p:spPr>
      </p:pic>
      <p:pic>
        <p:nvPicPr>
          <p:cNvPr id="6" name="Picture 5"/>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7" name="Group 6"/>
          <p:cNvGrpSpPr/>
          <p:nvPr/>
        </p:nvGrpSpPr>
        <p:grpSpPr>
          <a:xfrm flipV="1">
            <a:off x="8515350" y="0"/>
            <a:ext cx="628650" cy="1820427"/>
            <a:chOff x="8515350" y="5037573"/>
            <a:chExt cx="628650" cy="1820427"/>
          </a:xfrm>
        </p:grpSpPr>
        <p:sp>
          <p:nvSpPr>
            <p:cNvPr id="8" name="Isosceles Triangle 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Isosceles Triangle 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0" name="TextBox 9"/>
          <p:cNvSpPr txBox="1"/>
          <p:nvPr/>
        </p:nvSpPr>
        <p:spPr>
          <a:xfrm>
            <a:off x="8410574" y="13773"/>
            <a:ext cx="733425" cy="353943"/>
          </a:xfrm>
          <a:prstGeom prst="rect">
            <a:avLst/>
          </a:prstGeom>
          <a:noFill/>
        </p:spPr>
        <p:txBody>
          <a:bodyPr wrap="square" rtlCol="0">
            <a:spAutoFit/>
          </a:bodyPr>
          <a:lstStyle/>
          <a:p>
            <a:pPr algn="r"/>
            <a:r>
              <a:rPr lang="en-US" sz="1700" spc="40" dirty="0">
                <a:solidFill>
                  <a:srgbClr val="004874"/>
                </a:solidFill>
                <a:latin typeface="Impact" panose="020B0806030902050204" pitchFamily="34" charset="0"/>
              </a:rPr>
              <a:t>10</a:t>
            </a:r>
            <a:endParaRPr lang="en-US" sz="1700" b="0" spc="40" baseline="0" dirty="0">
              <a:solidFill>
                <a:srgbClr val="004874"/>
              </a:solidFill>
              <a:latin typeface="Impact" panose="020B0806030902050204" pitchFamily="34" charset="0"/>
            </a:endParaRPr>
          </a:p>
        </p:txBody>
      </p:sp>
      <p:grpSp>
        <p:nvGrpSpPr>
          <p:cNvPr id="11" name="Group 10"/>
          <p:cNvGrpSpPr/>
          <p:nvPr/>
        </p:nvGrpSpPr>
        <p:grpSpPr>
          <a:xfrm rot="10800000" flipH="1" flipV="1">
            <a:off x="8553860" y="5040637"/>
            <a:ext cx="592563" cy="1820427"/>
            <a:chOff x="8515350" y="5037573"/>
            <a:chExt cx="628650" cy="1820427"/>
          </a:xfrm>
        </p:grpSpPr>
        <p:sp>
          <p:nvSpPr>
            <p:cNvPr id="12" name="Isosceles Triangle 11"/>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Isosceles Triangle 12"/>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4" name="TextBox 13"/>
          <p:cNvSpPr txBox="1"/>
          <p:nvPr/>
        </p:nvSpPr>
        <p:spPr>
          <a:xfrm>
            <a:off x="439837" y="1203767"/>
            <a:ext cx="6736466" cy="553998"/>
          </a:xfrm>
          <a:prstGeom prst="rect">
            <a:avLst/>
          </a:prstGeom>
          <a:noFill/>
        </p:spPr>
        <p:txBody>
          <a:bodyPr wrap="square" rtlCol="0">
            <a:spAutoFit/>
          </a:bodyPr>
          <a:lstStyle/>
          <a:p>
            <a:pPr marL="342900" indent="-342900">
              <a:spcAft>
                <a:spcPts val="600"/>
              </a:spcAft>
              <a:buClr>
                <a:srgbClr val="752832"/>
              </a:buClr>
              <a:buFont typeface="Wingdings" panose="05000000000000000000" pitchFamily="2" charset="2"/>
              <a:buChar char="Ø"/>
            </a:pPr>
            <a:r>
              <a:rPr lang="en-US" sz="3000" dirty="0">
                <a:solidFill>
                  <a:schemeClr val="tx1">
                    <a:lumMod val="75000"/>
                    <a:lumOff val="25000"/>
                  </a:schemeClr>
                </a:solidFill>
                <a:latin typeface="Arial" panose="020B0604020202020204" pitchFamily="34" charset="0"/>
                <a:cs typeface="Arial" panose="020B0604020202020204" pitchFamily="34" charset="0"/>
              </a:rPr>
              <a:t>My Next Move</a:t>
            </a:r>
          </a:p>
        </p:txBody>
      </p:sp>
    </p:spTree>
    <p:extLst>
      <p:ext uri="{BB962C8B-B14F-4D97-AF65-F5344CB8AC3E}">
        <p14:creationId xmlns:p14="http://schemas.microsoft.com/office/powerpoint/2010/main" val="2039970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129740" y="1142262"/>
            <a:ext cx="4861785" cy="4861785"/>
          </a:xfrm>
        </p:spPr>
      </p:pic>
      <p:sp>
        <p:nvSpPr>
          <p:cNvPr id="2" name="Title 1"/>
          <p:cNvSpPr>
            <a:spLocks noGrp="1"/>
          </p:cNvSpPr>
          <p:nvPr>
            <p:ph type="title"/>
          </p:nvPr>
        </p:nvSpPr>
        <p:spPr/>
        <p:txBody>
          <a:bodyPr/>
          <a:lstStyle/>
          <a:p>
            <a:r>
              <a:rPr lang="en-US" dirty="0"/>
              <a:t>Work Style Assessments</a:t>
            </a:r>
          </a:p>
        </p:txBody>
      </p:sp>
      <p:pic>
        <p:nvPicPr>
          <p:cNvPr id="22" name="Picture 21"/>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23" name="Group 22"/>
          <p:cNvGrpSpPr/>
          <p:nvPr/>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11</a:t>
            </a:r>
          </a:p>
        </p:txBody>
      </p:sp>
      <p:grpSp>
        <p:nvGrpSpPr>
          <p:cNvPr id="27" name="Group 26"/>
          <p:cNvGrpSpPr/>
          <p:nvPr/>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680111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Evaluating the Tools </a:t>
            </a:r>
          </a:p>
        </p:txBody>
      </p:sp>
      <p:pic>
        <p:nvPicPr>
          <p:cNvPr id="4" name="Picture 3"/>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rcRect b="18289"/>
          <a:stretch/>
        </p:blipFill>
        <p:spPr>
          <a:xfrm>
            <a:off x="1577178" y="1352537"/>
            <a:ext cx="1999399" cy="1633731"/>
          </a:xfrm>
          <a:prstGeom prst="rect">
            <a:avLst/>
          </a:prstGeom>
        </p:spPr>
      </p:pic>
      <p:pic>
        <p:nvPicPr>
          <p:cNvPr id="5" name="Picture 4"/>
          <p:cNvPicPr>
            <a:picLocks noChangeAspect="1"/>
          </p:cNvPicPr>
          <p:nvPr/>
        </p:nvPicPr>
        <p:blipFill rotWithShape="1">
          <a:blip r:embed="rId5">
            <a:clrChange>
              <a:clrFrom>
                <a:srgbClr val="F3F3F5"/>
              </a:clrFrom>
              <a:clrTo>
                <a:srgbClr val="F3F3F5">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6511"/>
                    </a14:imgEffect>
                    <a14:imgEffect>
                      <a14:saturation sat="110000"/>
                    </a14:imgEffect>
                  </a14:imgLayer>
                </a14:imgProps>
              </a:ext>
            </a:extLst>
          </a:blip>
          <a:srcRect b="21966"/>
          <a:stretch/>
        </p:blipFill>
        <p:spPr>
          <a:xfrm>
            <a:off x="4452875" y="1076447"/>
            <a:ext cx="2491936" cy="1944546"/>
          </a:xfrm>
          <a:prstGeom prst="rect">
            <a:avLst/>
          </a:prstGeom>
        </p:spPr>
      </p:pic>
      <p:pic>
        <p:nvPicPr>
          <p:cNvPr id="6" name="Picture 5"/>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colorTemperature colorTemp="6900"/>
                    </a14:imgEffect>
                    <a14:imgEffect>
                      <a14:saturation sat="150000"/>
                    </a14:imgEffect>
                  </a14:imgLayer>
                </a14:imgProps>
              </a:ext>
            </a:extLst>
          </a:blip>
          <a:srcRect t="23525" b="26300"/>
          <a:stretch/>
        </p:blipFill>
        <p:spPr>
          <a:xfrm>
            <a:off x="4219433" y="3923819"/>
            <a:ext cx="2860515" cy="1435260"/>
          </a:xfrm>
          <a:prstGeom prst="rect">
            <a:avLst/>
          </a:prstGeom>
        </p:spPr>
      </p:pic>
      <p:pic>
        <p:nvPicPr>
          <p:cNvPr id="7" name="Picture 6"/>
          <p:cNvPicPr>
            <a:picLocks noChangeAspect="1"/>
          </p:cNvPicPr>
          <p:nvPr/>
        </p:nvPicPr>
        <p:blipFill rotWithShape="1">
          <a:blip r:embed="rId9">
            <a:clrChange>
              <a:clrFrom>
                <a:srgbClr val="FAFAFC"/>
              </a:clrFrom>
              <a:clrTo>
                <a:srgbClr val="FAFAFC">
                  <a:alpha val="0"/>
                </a:srgbClr>
              </a:clrTo>
            </a:clrChange>
            <a:duotone>
              <a:schemeClr val="accent2">
                <a:shade val="45000"/>
                <a:satMod val="135000"/>
              </a:schemeClr>
              <a:prstClr val="white"/>
            </a:duotone>
          </a:blip>
          <a:srcRect b="14979"/>
          <a:stretch/>
        </p:blipFill>
        <p:spPr>
          <a:xfrm>
            <a:off x="1553497" y="3613191"/>
            <a:ext cx="2039876" cy="1734313"/>
          </a:xfrm>
          <a:prstGeom prst="rect">
            <a:avLst/>
          </a:prstGeom>
        </p:spPr>
      </p:pic>
      <p:sp>
        <p:nvSpPr>
          <p:cNvPr id="8" name="TextBox 7"/>
          <p:cNvSpPr txBox="1"/>
          <p:nvPr/>
        </p:nvSpPr>
        <p:spPr>
          <a:xfrm>
            <a:off x="1876198" y="3082189"/>
            <a:ext cx="1425721" cy="369332"/>
          </a:xfrm>
          <a:prstGeom prst="rect">
            <a:avLst/>
          </a:prstGeom>
          <a:noFill/>
        </p:spPr>
        <p:txBody>
          <a:bodyPr wrap="square" rtlCol="0">
            <a:spAutoFit/>
          </a:bodyPr>
          <a:lstStyle/>
          <a:p>
            <a:pPr algn="ctr"/>
            <a:r>
              <a:rPr lang="en-US" b="1" dirty="0"/>
              <a:t>Accuracy</a:t>
            </a:r>
          </a:p>
        </p:txBody>
      </p:sp>
      <p:sp>
        <p:nvSpPr>
          <p:cNvPr id="9" name="TextBox 8"/>
          <p:cNvSpPr txBox="1"/>
          <p:nvPr/>
        </p:nvSpPr>
        <p:spPr>
          <a:xfrm>
            <a:off x="1879914" y="5343525"/>
            <a:ext cx="1425721" cy="369332"/>
          </a:xfrm>
          <a:prstGeom prst="rect">
            <a:avLst/>
          </a:prstGeom>
          <a:noFill/>
        </p:spPr>
        <p:txBody>
          <a:bodyPr wrap="square" rtlCol="0">
            <a:spAutoFit/>
          </a:bodyPr>
          <a:lstStyle/>
          <a:p>
            <a:pPr algn="ctr"/>
            <a:r>
              <a:rPr lang="en-US" b="1" dirty="0"/>
              <a:t>Difficulty</a:t>
            </a:r>
          </a:p>
        </p:txBody>
      </p:sp>
      <p:sp>
        <p:nvSpPr>
          <p:cNvPr id="10" name="TextBox 9"/>
          <p:cNvSpPr txBox="1"/>
          <p:nvPr/>
        </p:nvSpPr>
        <p:spPr>
          <a:xfrm>
            <a:off x="4938120" y="5349315"/>
            <a:ext cx="1425721" cy="369332"/>
          </a:xfrm>
          <a:prstGeom prst="rect">
            <a:avLst/>
          </a:prstGeom>
          <a:noFill/>
        </p:spPr>
        <p:txBody>
          <a:bodyPr wrap="square" rtlCol="0">
            <a:spAutoFit/>
          </a:bodyPr>
          <a:lstStyle/>
          <a:p>
            <a:pPr algn="ctr"/>
            <a:r>
              <a:rPr lang="en-US" b="1" dirty="0"/>
              <a:t>Cost</a:t>
            </a:r>
          </a:p>
        </p:txBody>
      </p:sp>
      <p:sp>
        <p:nvSpPr>
          <p:cNvPr id="11" name="TextBox 10"/>
          <p:cNvSpPr txBox="1"/>
          <p:nvPr/>
        </p:nvSpPr>
        <p:spPr>
          <a:xfrm>
            <a:off x="4777292" y="3082189"/>
            <a:ext cx="2014177" cy="369332"/>
          </a:xfrm>
          <a:prstGeom prst="rect">
            <a:avLst/>
          </a:prstGeom>
          <a:noFill/>
        </p:spPr>
        <p:txBody>
          <a:bodyPr wrap="square" rtlCol="0">
            <a:spAutoFit/>
          </a:bodyPr>
          <a:lstStyle/>
          <a:p>
            <a:pPr algn="ctr"/>
            <a:r>
              <a:rPr lang="en-US" b="1" dirty="0"/>
              <a:t>Expert Opinions</a:t>
            </a:r>
          </a:p>
        </p:txBody>
      </p:sp>
    </p:spTree>
    <p:extLst>
      <p:ext uri="{BB962C8B-B14F-4D97-AF65-F5344CB8AC3E}">
        <p14:creationId xmlns:p14="http://schemas.microsoft.com/office/powerpoint/2010/main" val="2731476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bg2">
                <a:shade val="45000"/>
                <a:satMod val="135000"/>
              </a:schemeClr>
              <a:prstClr val="white"/>
            </a:duotone>
          </a:blip>
          <a:stretch>
            <a:fillRect/>
          </a:stretch>
        </p:blipFill>
        <p:spPr>
          <a:xfrm>
            <a:off x="418885" y="1087579"/>
            <a:ext cx="7234834" cy="4861808"/>
          </a:xfrm>
          <a:prstGeom prst="rect">
            <a:avLst/>
          </a:prstGeom>
          <a:solidFill>
            <a:schemeClr val="bg1"/>
          </a:solidFill>
        </p:spPr>
      </p:pic>
      <p:sp>
        <p:nvSpPr>
          <p:cNvPr id="4" name="Title 3"/>
          <p:cNvSpPr>
            <a:spLocks noGrp="1"/>
          </p:cNvSpPr>
          <p:nvPr>
            <p:ph type="title"/>
          </p:nvPr>
        </p:nvSpPr>
        <p:spPr/>
        <p:txBody>
          <a:bodyPr/>
          <a:lstStyle/>
          <a:p>
            <a:r>
              <a:rPr lang="en-US" dirty="0"/>
              <a:t>Tools for Career Exploration</a:t>
            </a:r>
          </a:p>
        </p:txBody>
      </p:sp>
      <p:pic>
        <p:nvPicPr>
          <p:cNvPr id="5" name="Picture 4"/>
          <p:cNvPicPr>
            <a:picLocks noChangeAspect="1"/>
          </p:cNvPicPr>
          <p:nvPr/>
        </p:nvPicPr>
        <p:blipFill rotWithShape="1">
          <a:blip r:embed="rId4"/>
          <a:srcRect r="12034"/>
          <a:stretch/>
        </p:blipFill>
        <p:spPr>
          <a:xfrm>
            <a:off x="4854453" y="567"/>
            <a:ext cx="4289548" cy="6857433"/>
          </a:xfrm>
          <a:prstGeom prst="rect">
            <a:avLst/>
          </a:prstGeom>
        </p:spPr>
      </p:pic>
      <p:grpSp>
        <p:nvGrpSpPr>
          <p:cNvPr id="6" name="Group 5"/>
          <p:cNvGrpSpPr/>
          <p:nvPr/>
        </p:nvGrpSpPr>
        <p:grpSpPr>
          <a:xfrm flipV="1">
            <a:off x="8515350" y="0"/>
            <a:ext cx="628650" cy="1820427"/>
            <a:chOff x="8515350" y="5037573"/>
            <a:chExt cx="628650" cy="1820427"/>
          </a:xfrm>
        </p:grpSpPr>
        <p:sp>
          <p:nvSpPr>
            <p:cNvPr id="7" name="Isosceles Triangle 6"/>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Isosceles Triangle 7"/>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9" name="TextBox 8"/>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13</a:t>
            </a:r>
          </a:p>
        </p:txBody>
      </p:sp>
      <p:grpSp>
        <p:nvGrpSpPr>
          <p:cNvPr id="10" name="Group 9"/>
          <p:cNvGrpSpPr/>
          <p:nvPr/>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701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Career Exploration</a:t>
            </a:r>
          </a:p>
        </p:txBody>
      </p:sp>
      <p:pic>
        <p:nvPicPr>
          <p:cNvPr id="4" name="Content Placeholder 3" descr="Torq Screenshot.png"/>
          <p:cNvPicPr>
            <a:picLocks noGrp="1" noChangeAspect="1"/>
          </p:cNvPicPr>
          <p:nvPr>
            <p:ph idx="1"/>
          </p:nvPr>
        </p:nvPicPr>
        <p:blipFill>
          <a:blip r:embed="rId3">
            <a:extLst>
              <a:ext uri="{28A0092B-C50C-407E-A947-70E740481C1C}">
                <a14:useLocalDpi xmlns:a14="http://schemas.microsoft.com/office/drawing/2010/main" val="0"/>
              </a:ext>
            </a:extLst>
          </a:blip>
          <a:srcRect t="690" b="690"/>
          <a:stretch>
            <a:fillRect/>
          </a:stretch>
        </p:blipFill>
        <p:spPr>
          <a:xfrm>
            <a:off x="369337" y="1076800"/>
            <a:ext cx="7599680" cy="4704398"/>
          </a:xfrm>
        </p:spPr>
      </p:pic>
    </p:spTree>
    <p:extLst>
      <p:ext uri="{BB962C8B-B14F-4D97-AF65-F5344CB8AC3E}">
        <p14:creationId xmlns:p14="http://schemas.microsoft.com/office/powerpoint/2010/main" val="700115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Career Exploration</a:t>
            </a:r>
          </a:p>
        </p:txBody>
      </p:sp>
      <p:sp>
        <p:nvSpPr>
          <p:cNvPr id="3" name="Rectangle 2"/>
          <p:cNvSpPr/>
          <p:nvPr/>
        </p:nvSpPr>
        <p:spPr>
          <a:xfrm>
            <a:off x="600457" y="1832223"/>
            <a:ext cx="7645811" cy="1938992"/>
          </a:xfrm>
          <a:prstGeom prst="rect">
            <a:avLst/>
          </a:prstGeom>
        </p:spPr>
        <p:txBody>
          <a:bodyPr wrap="none">
            <a:spAutoFit/>
          </a:bodyPr>
          <a:lstStyle/>
          <a:p>
            <a:pPr marL="438912" indent="-438912">
              <a:spcBef>
                <a:spcPts val="1200"/>
              </a:spcBef>
              <a:spcAft>
                <a:spcPts val="600"/>
              </a:spcAft>
              <a:buClr>
                <a:srgbClr val="752832"/>
              </a:buClr>
              <a:buFont typeface="Wingdings" panose="05000000000000000000" pitchFamily="2" charset="2"/>
              <a:buChar char="Ø"/>
            </a:pPr>
            <a:r>
              <a:rPr lang="en-US" sz="3000" b="1" dirty="0">
                <a:solidFill>
                  <a:schemeClr val="tx1">
                    <a:lumMod val="75000"/>
                    <a:lumOff val="25000"/>
                  </a:schemeClr>
                </a:solidFill>
                <a:latin typeface="Arial" panose="020B0604020202020204" pitchFamily="34" charset="0"/>
                <a:cs typeface="Arial" panose="020B0604020202020204" pitchFamily="34" charset="0"/>
              </a:rPr>
              <a:t>NRF: National Retail Federation</a:t>
            </a:r>
          </a:p>
          <a:p>
            <a:pPr marL="438912" indent="-438912">
              <a:spcBef>
                <a:spcPts val="1200"/>
              </a:spcBef>
              <a:spcAft>
                <a:spcPts val="600"/>
              </a:spcAft>
              <a:buClr>
                <a:srgbClr val="752832"/>
              </a:buClr>
              <a:buFont typeface="Wingdings" panose="05000000000000000000" pitchFamily="2" charset="2"/>
              <a:buChar char="Ø"/>
            </a:pPr>
            <a:r>
              <a:rPr lang="en-US" sz="3000" b="1" dirty="0">
                <a:solidFill>
                  <a:schemeClr val="tx1">
                    <a:lumMod val="75000"/>
                    <a:lumOff val="25000"/>
                  </a:schemeClr>
                </a:solidFill>
                <a:latin typeface="Arial" panose="020B0604020202020204" pitchFamily="34" charset="0"/>
                <a:cs typeface="Arial" panose="020B0604020202020204" pitchFamily="34" charset="0"/>
              </a:rPr>
              <a:t>National Association of Manufacturers</a:t>
            </a:r>
          </a:p>
          <a:p>
            <a:pPr marL="438912" indent="-438912">
              <a:spcBef>
                <a:spcPts val="1200"/>
              </a:spcBef>
              <a:spcAft>
                <a:spcPts val="600"/>
              </a:spcAft>
              <a:buClr>
                <a:srgbClr val="752832"/>
              </a:buClr>
              <a:buFont typeface="Wingdings" panose="05000000000000000000" pitchFamily="2" charset="2"/>
              <a:buChar char="Ø"/>
            </a:pPr>
            <a:r>
              <a:rPr lang="en-US" sz="3000" b="1" dirty="0">
                <a:solidFill>
                  <a:schemeClr val="tx1">
                    <a:lumMod val="75000"/>
                    <a:lumOff val="25000"/>
                  </a:schemeClr>
                </a:solidFill>
                <a:latin typeface="Arial" panose="020B0604020202020204" pitchFamily="34" charset="0"/>
                <a:cs typeface="Arial" panose="020B0604020202020204" pitchFamily="34" charset="0"/>
              </a:rPr>
              <a:t>ANA: American Nurses Association</a:t>
            </a:r>
          </a:p>
        </p:txBody>
      </p:sp>
    </p:spTree>
    <p:extLst>
      <p:ext uri="{BB962C8B-B14F-4D97-AF65-F5344CB8AC3E}">
        <p14:creationId xmlns:p14="http://schemas.microsoft.com/office/powerpoint/2010/main" val="2742730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Evaluating the Tools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65" y="1592131"/>
            <a:ext cx="3384490" cy="16912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585" y="3786693"/>
            <a:ext cx="3384490" cy="16912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765" y="3765177"/>
            <a:ext cx="3384490" cy="169123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1584" y="1592131"/>
            <a:ext cx="3384490" cy="1691230"/>
          </a:xfrm>
          <a:prstGeom prst="rect">
            <a:avLst/>
          </a:prstGeom>
        </p:spPr>
      </p:pic>
    </p:spTree>
    <p:extLst>
      <p:ext uri="{BB962C8B-B14F-4D97-AF65-F5344CB8AC3E}">
        <p14:creationId xmlns:p14="http://schemas.microsoft.com/office/powerpoint/2010/main" val="2785884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bg2">
                <a:shade val="45000"/>
                <a:satMod val="135000"/>
              </a:schemeClr>
              <a:prstClr val="white"/>
            </a:duotone>
          </a:blip>
          <a:stretch>
            <a:fillRect/>
          </a:stretch>
        </p:blipFill>
        <p:spPr>
          <a:xfrm>
            <a:off x="418885" y="626215"/>
            <a:ext cx="8220720" cy="5466778"/>
          </a:xfrm>
          <a:prstGeom prst="rect">
            <a:avLst/>
          </a:prstGeom>
        </p:spPr>
      </p:pic>
      <p:sp>
        <p:nvSpPr>
          <p:cNvPr id="4" name="Title 3"/>
          <p:cNvSpPr>
            <a:spLocks noGrp="1"/>
          </p:cNvSpPr>
          <p:nvPr>
            <p:ph type="title"/>
          </p:nvPr>
        </p:nvSpPr>
        <p:spPr/>
        <p:txBody>
          <a:bodyPr/>
          <a:lstStyle/>
          <a:p>
            <a:r>
              <a:rPr lang="en-US" dirty="0"/>
              <a:t>Tools for Skill-Building</a:t>
            </a:r>
          </a:p>
        </p:txBody>
      </p:sp>
      <p:pic>
        <p:nvPicPr>
          <p:cNvPr id="7" name="Picture 6"/>
          <p:cNvPicPr>
            <a:picLocks noChangeAspect="1"/>
          </p:cNvPicPr>
          <p:nvPr/>
        </p:nvPicPr>
        <p:blipFill rotWithShape="1">
          <a:blip r:embed="rId4"/>
          <a:srcRect r="12034"/>
          <a:stretch/>
        </p:blipFill>
        <p:spPr>
          <a:xfrm>
            <a:off x="4854453" y="567"/>
            <a:ext cx="4289548" cy="6857433"/>
          </a:xfrm>
          <a:prstGeom prst="rect">
            <a:avLst/>
          </a:prstGeom>
        </p:spPr>
      </p:pic>
      <p:grpSp>
        <p:nvGrpSpPr>
          <p:cNvPr id="8" name="Group 7"/>
          <p:cNvGrpSpPr/>
          <p:nvPr/>
        </p:nvGrpSpPr>
        <p:grpSpPr>
          <a:xfrm flipV="1">
            <a:off x="8515350" y="0"/>
            <a:ext cx="628650" cy="1820427"/>
            <a:chOff x="8515350" y="5037573"/>
            <a:chExt cx="628650" cy="1820427"/>
          </a:xfrm>
        </p:grpSpPr>
        <p:sp>
          <p:nvSpPr>
            <p:cNvPr id="9" name="Isosceles Triangle 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Isosceles Triangle 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1" name="TextBox 10"/>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17</a:t>
            </a:r>
          </a:p>
        </p:txBody>
      </p:sp>
      <p:grpSp>
        <p:nvGrpSpPr>
          <p:cNvPr id="12" name="Group 11"/>
          <p:cNvGrpSpPr/>
          <p:nvPr/>
        </p:nvGrpSpPr>
        <p:grpSpPr>
          <a:xfrm rot="10800000" flipH="1" flipV="1">
            <a:off x="8553860" y="5040637"/>
            <a:ext cx="592563" cy="1820427"/>
            <a:chOff x="8515350" y="5037573"/>
            <a:chExt cx="628650" cy="1820427"/>
          </a:xfrm>
        </p:grpSpPr>
        <p:sp>
          <p:nvSpPr>
            <p:cNvPr id="13" name="Isosceles Triangle 1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Isosceles Triangle 1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5825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CF Mousing 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54" y="991981"/>
            <a:ext cx="7898638" cy="4995354"/>
          </a:xfrm>
          <a:prstGeom prst="rect">
            <a:avLst/>
          </a:prstGeom>
        </p:spPr>
      </p:pic>
      <p:sp>
        <p:nvSpPr>
          <p:cNvPr id="2" name="Title 1"/>
          <p:cNvSpPr>
            <a:spLocks noGrp="1"/>
          </p:cNvSpPr>
          <p:nvPr>
            <p:ph type="title"/>
          </p:nvPr>
        </p:nvSpPr>
        <p:spPr/>
        <p:txBody>
          <a:bodyPr>
            <a:normAutofit/>
          </a:bodyPr>
          <a:lstStyle/>
          <a:p>
            <a:r>
              <a:rPr lang="en-US" dirty="0"/>
              <a:t>Tools for Skill Building</a:t>
            </a:r>
          </a:p>
        </p:txBody>
      </p:sp>
      <p:pic>
        <p:nvPicPr>
          <p:cNvPr id="5" name="Picture 4"/>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7" name="Group 6"/>
          <p:cNvGrpSpPr/>
          <p:nvPr/>
        </p:nvGrpSpPr>
        <p:grpSpPr>
          <a:xfrm flipV="1">
            <a:off x="8515350" y="0"/>
            <a:ext cx="628650" cy="1820427"/>
            <a:chOff x="8515350" y="5037573"/>
            <a:chExt cx="628650" cy="1820427"/>
          </a:xfrm>
        </p:grpSpPr>
        <p:sp>
          <p:nvSpPr>
            <p:cNvPr id="8" name="Isosceles Triangle 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Isosceles Triangle 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0" name="Group 9"/>
          <p:cNvGrpSpPr/>
          <p:nvPr/>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 name="TextBox 12"/>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18</a:t>
            </a:r>
          </a:p>
        </p:txBody>
      </p:sp>
      <p:sp>
        <p:nvSpPr>
          <p:cNvPr id="3" name="TextBox 2"/>
          <p:cNvSpPr txBox="1"/>
          <p:nvPr/>
        </p:nvSpPr>
        <p:spPr>
          <a:xfrm>
            <a:off x="4988688" y="6180882"/>
            <a:ext cx="2766349" cy="312515"/>
          </a:xfrm>
          <a:prstGeom prst="rect">
            <a:avLst/>
          </a:prstGeom>
          <a:noFill/>
        </p:spPr>
        <p:txBody>
          <a:bodyPr wrap="square" rtlCol="0">
            <a:spAutoFit/>
          </a:bodyPr>
          <a:lstStyle/>
          <a:p>
            <a:r>
              <a:rPr lang="en-US" sz="1400" i="1" dirty="0">
                <a:solidFill>
                  <a:schemeClr val="accent1">
                    <a:lumMod val="75000"/>
                  </a:schemeClr>
                </a:solidFill>
              </a:rPr>
              <a:t>Source: GCF LearnFree.org</a:t>
            </a:r>
          </a:p>
        </p:txBody>
      </p:sp>
    </p:spTree>
    <p:extLst>
      <p:ext uri="{BB962C8B-B14F-4D97-AF65-F5344CB8AC3E}">
        <p14:creationId xmlns:p14="http://schemas.microsoft.com/office/powerpoint/2010/main" val="3833375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981" y="1280052"/>
            <a:ext cx="4980609" cy="1470025"/>
          </a:xfrm>
        </p:spPr>
        <p:txBody>
          <a:bodyPr/>
          <a:lstStyle/>
          <a:p>
            <a:r>
              <a:rPr lang="en-US" dirty="0"/>
              <a:t>21</a:t>
            </a:r>
            <a:r>
              <a:rPr lang="en-US" baseline="30000" dirty="0"/>
              <a:t>st</a:t>
            </a:r>
            <a:r>
              <a:rPr lang="en-US" dirty="0"/>
              <a:t> Century Job Centers:</a:t>
            </a:r>
          </a:p>
        </p:txBody>
      </p:sp>
      <p:sp>
        <p:nvSpPr>
          <p:cNvPr id="3" name="Subtitle 2"/>
          <p:cNvSpPr>
            <a:spLocks noGrp="1"/>
          </p:cNvSpPr>
          <p:nvPr>
            <p:ph type="subTitle" idx="1"/>
          </p:nvPr>
        </p:nvSpPr>
        <p:spPr>
          <a:xfrm>
            <a:off x="326660" y="2804462"/>
            <a:ext cx="5024782" cy="1326340"/>
          </a:xfrm>
        </p:spPr>
        <p:txBody>
          <a:bodyPr/>
          <a:lstStyle/>
          <a:p>
            <a:r>
              <a:rPr lang="en-US" dirty="0"/>
              <a:t>A Practitioner’s guide</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757" y="5702300"/>
            <a:ext cx="2476500" cy="696516"/>
          </a:xfrm>
          <a:prstGeom prst="rect">
            <a:avLst/>
          </a:prstGeom>
        </p:spPr>
      </p:pic>
    </p:spTree>
    <p:extLst>
      <p:ext uri="{BB962C8B-B14F-4D97-AF65-F5344CB8AC3E}">
        <p14:creationId xmlns:p14="http://schemas.microsoft.com/office/powerpoint/2010/main" val="403076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Skill Building</a:t>
            </a:r>
          </a:p>
        </p:txBody>
      </p:sp>
      <p:pic>
        <p:nvPicPr>
          <p:cNvPr id="3" name="Picture 2" descr="Duolingo 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6456"/>
            <a:ext cx="8519886" cy="4483695"/>
          </a:xfrm>
          <a:prstGeom prst="rect">
            <a:avLst/>
          </a:prstGeom>
        </p:spPr>
      </p:pic>
      <p:pic>
        <p:nvPicPr>
          <p:cNvPr id="7" name="Picture 6"/>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8" name="Group 7"/>
          <p:cNvGrpSpPr/>
          <p:nvPr/>
        </p:nvGrpSpPr>
        <p:grpSpPr>
          <a:xfrm flipV="1">
            <a:off x="8515350" y="0"/>
            <a:ext cx="628650" cy="1820427"/>
            <a:chOff x="8515350" y="5037573"/>
            <a:chExt cx="628650" cy="1820427"/>
          </a:xfrm>
        </p:grpSpPr>
        <p:sp>
          <p:nvSpPr>
            <p:cNvPr id="9" name="Isosceles Triangle 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Isosceles Triangle 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1" name="TextBox 10"/>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19</a:t>
            </a:r>
          </a:p>
        </p:txBody>
      </p:sp>
      <p:grpSp>
        <p:nvGrpSpPr>
          <p:cNvPr id="12" name="Group 11"/>
          <p:cNvGrpSpPr/>
          <p:nvPr/>
        </p:nvGrpSpPr>
        <p:grpSpPr>
          <a:xfrm rot="10800000" flipH="1" flipV="1">
            <a:off x="8553860" y="5040637"/>
            <a:ext cx="592563" cy="1820427"/>
            <a:chOff x="8515350" y="5037573"/>
            <a:chExt cx="628650" cy="1820427"/>
          </a:xfrm>
        </p:grpSpPr>
        <p:sp>
          <p:nvSpPr>
            <p:cNvPr id="13" name="Isosceles Triangle 1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Isosceles Triangle 1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5" name="TextBox 14"/>
          <p:cNvSpPr txBox="1"/>
          <p:nvPr/>
        </p:nvSpPr>
        <p:spPr>
          <a:xfrm>
            <a:off x="4988688" y="6180882"/>
            <a:ext cx="2766349" cy="312515"/>
          </a:xfrm>
          <a:prstGeom prst="rect">
            <a:avLst/>
          </a:prstGeom>
          <a:noFill/>
        </p:spPr>
        <p:txBody>
          <a:bodyPr wrap="square" rtlCol="0">
            <a:spAutoFit/>
          </a:bodyPr>
          <a:lstStyle/>
          <a:p>
            <a:r>
              <a:rPr lang="en-US" sz="1400" i="1" dirty="0">
                <a:solidFill>
                  <a:schemeClr val="accent1">
                    <a:lumMod val="75000"/>
                  </a:schemeClr>
                </a:solidFill>
              </a:rPr>
              <a:t>Source: duoLingo</a:t>
            </a:r>
          </a:p>
        </p:txBody>
      </p:sp>
    </p:spTree>
    <p:extLst>
      <p:ext uri="{BB962C8B-B14F-4D97-AF65-F5344CB8AC3E}">
        <p14:creationId xmlns:p14="http://schemas.microsoft.com/office/powerpoint/2010/main" val="3195350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86" y="2550018"/>
            <a:ext cx="3555465" cy="1389576"/>
          </a:xfrm>
          <a:prstGeom prst="rect">
            <a:avLst/>
          </a:prstGeom>
        </p:spPr>
      </p:pic>
      <p:sp>
        <p:nvSpPr>
          <p:cNvPr id="2" name="Title 1"/>
          <p:cNvSpPr>
            <a:spLocks noGrp="1"/>
          </p:cNvSpPr>
          <p:nvPr>
            <p:ph type="title"/>
          </p:nvPr>
        </p:nvSpPr>
        <p:spPr/>
        <p:txBody>
          <a:bodyPr>
            <a:normAutofit/>
          </a:bodyPr>
          <a:lstStyle/>
          <a:p>
            <a:r>
              <a:rPr lang="en-US" dirty="0"/>
              <a:t>Evaluating the Tools </a:t>
            </a:r>
          </a:p>
        </p:txBody>
      </p:sp>
      <p:sp>
        <p:nvSpPr>
          <p:cNvPr id="3" name="Content Placeholder 2"/>
          <p:cNvSpPr>
            <a:spLocks noGrp="1"/>
          </p:cNvSpPr>
          <p:nvPr>
            <p:ph idx="1"/>
          </p:nvPr>
        </p:nvSpPr>
        <p:spPr>
          <a:xfrm>
            <a:off x="457200" y="1209471"/>
            <a:ext cx="6908800" cy="1598124"/>
          </a:xfrm>
        </p:spPr>
        <p:txBody>
          <a:bodyPr>
            <a:normAutofit/>
          </a:bodyPr>
          <a:lstStyle/>
          <a:p>
            <a:pPr marL="0" indent="0">
              <a:buNone/>
            </a:pPr>
            <a:r>
              <a:rPr lang="en-US" b="1" dirty="0"/>
              <a:t>Ask employers, educators, support service providers: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550018"/>
            <a:ext cx="3555465" cy="13895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9467" y="4105017"/>
            <a:ext cx="3555465" cy="1389576"/>
          </a:xfrm>
          <a:prstGeom prst="rect">
            <a:avLst/>
          </a:prstGeom>
        </p:spPr>
      </p:pic>
      <p:sp>
        <p:nvSpPr>
          <p:cNvPr id="4" name="TextBox 3"/>
          <p:cNvSpPr txBox="1"/>
          <p:nvPr/>
        </p:nvSpPr>
        <p:spPr>
          <a:xfrm>
            <a:off x="8969375" y="22225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96873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472771" y="506368"/>
            <a:ext cx="6716900" cy="5729516"/>
          </a:xfrm>
          <a:prstGeom prst="rect">
            <a:avLst/>
          </a:prstGeom>
        </p:spPr>
      </p:pic>
      <p:sp>
        <p:nvSpPr>
          <p:cNvPr id="4" name="Title 3"/>
          <p:cNvSpPr>
            <a:spLocks noGrp="1"/>
          </p:cNvSpPr>
          <p:nvPr>
            <p:ph type="title"/>
          </p:nvPr>
        </p:nvSpPr>
        <p:spPr/>
        <p:txBody>
          <a:bodyPr/>
          <a:lstStyle/>
          <a:p>
            <a:r>
              <a:rPr lang="en-US" dirty="0"/>
              <a:t>Tools for Job Search and Job Matching</a:t>
            </a:r>
          </a:p>
        </p:txBody>
      </p:sp>
      <p:pic>
        <p:nvPicPr>
          <p:cNvPr id="5" name="Picture 4"/>
          <p:cNvPicPr>
            <a:picLocks noChangeAspect="1"/>
          </p:cNvPicPr>
          <p:nvPr/>
        </p:nvPicPr>
        <p:blipFill rotWithShape="1">
          <a:blip r:embed="rId4"/>
          <a:srcRect r="12034"/>
          <a:stretch/>
        </p:blipFill>
        <p:spPr>
          <a:xfrm>
            <a:off x="4854453" y="567"/>
            <a:ext cx="4289548" cy="6857433"/>
          </a:xfrm>
          <a:prstGeom prst="rect">
            <a:avLst/>
          </a:prstGeom>
        </p:spPr>
      </p:pic>
      <p:grpSp>
        <p:nvGrpSpPr>
          <p:cNvPr id="6" name="Group 5"/>
          <p:cNvGrpSpPr/>
          <p:nvPr/>
        </p:nvGrpSpPr>
        <p:grpSpPr>
          <a:xfrm flipV="1">
            <a:off x="8515350" y="0"/>
            <a:ext cx="628650" cy="1820427"/>
            <a:chOff x="8515350" y="5037573"/>
            <a:chExt cx="628650" cy="1820427"/>
          </a:xfrm>
        </p:grpSpPr>
        <p:sp>
          <p:nvSpPr>
            <p:cNvPr id="7" name="Isosceles Triangle 6"/>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Isosceles Triangle 7"/>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9" name="TextBox 8"/>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21</a:t>
            </a:r>
          </a:p>
        </p:txBody>
      </p:sp>
      <p:grpSp>
        <p:nvGrpSpPr>
          <p:cNvPr id="10" name="Group 9"/>
          <p:cNvGrpSpPr/>
          <p:nvPr/>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939312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061" t="4910" r="6509" b="5307"/>
          <a:stretch/>
        </p:blipFill>
        <p:spPr>
          <a:xfrm>
            <a:off x="617759" y="1790780"/>
            <a:ext cx="3310359" cy="2395960"/>
          </a:xfrm>
          <a:prstGeom prst="rect">
            <a:avLst/>
          </a:prstGeom>
        </p:spPr>
      </p:pic>
      <p:pic>
        <p:nvPicPr>
          <p:cNvPr id="3" name="Picture 2"/>
          <p:cNvPicPr>
            <a:picLocks noChangeAspect="1"/>
          </p:cNvPicPr>
          <p:nvPr/>
        </p:nvPicPr>
        <p:blipFill rotWithShape="1">
          <a:blip r:embed="rId4"/>
          <a:srcRect l="4576" r="5793" b="16035"/>
          <a:stretch/>
        </p:blipFill>
        <p:spPr>
          <a:xfrm>
            <a:off x="4369283" y="2789580"/>
            <a:ext cx="3854370" cy="2268638"/>
          </a:xfrm>
          <a:prstGeom prst="rect">
            <a:avLst/>
          </a:prstGeom>
        </p:spPr>
      </p:pic>
      <p:pic>
        <p:nvPicPr>
          <p:cNvPr id="7" name="Picture 6" descr="Employ FL : State Portal.png"/>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20630" y="4239447"/>
            <a:ext cx="2667000" cy="1384300"/>
          </a:xfrm>
          <a:prstGeom prst="rect">
            <a:avLst/>
          </a:prstGeom>
          <a:ln>
            <a:noFill/>
          </a:ln>
          <a:effectLst>
            <a:outerShdw blurRad="292100" dist="139700" dir="2700000" algn="tl" rotWithShape="0">
              <a:srgbClr val="333333">
                <a:alpha val="65000"/>
              </a:srgbClr>
            </a:outerShdw>
          </a:effectLst>
        </p:spPr>
      </p:pic>
      <p:pic>
        <p:nvPicPr>
          <p:cNvPr id="5" name="Picture 4" descr="Screen Shot 2016-05-20 at 2.16.1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9917" y="1497618"/>
            <a:ext cx="3204916" cy="930991"/>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p:txBody>
          <a:bodyPr>
            <a:normAutofit fontScale="90000"/>
          </a:bodyPr>
          <a:lstStyle/>
          <a:p>
            <a:r>
              <a:rPr lang="en-US" dirty="0"/>
              <a:t>Tools for Job Search and Job Matching</a:t>
            </a:r>
          </a:p>
        </p:txBody>
      </p:sp>
    </p:spTree>
    <p:extLst>
      <p:ext uri="{BB962C8B-B14F-4D97-AF65-F5344CB8AC3E}">
        <p14:creationId xmlns:p14="http://schemas.microsoft.com/office/powerpoint/2010/main" val="273431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584" y="1604634"/>
            <a:ext cx="3409512" cy="17037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01" y="3786693"/>
            <a:ext cx="3341432" cy="166971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85" y="1595621"/>
            <a:ext cx="3427548" cy="1712746"/>
          </a:xfrm>
          <a:prstGeom prst="rect">
            <a:avLst/>
          </a:prstGeom>
        </p:spPr>
      </p:pic>
      <p:sp>
        <p:nvSpPr>
          <p:cNvPr id="2" name="Title 1"/>
          <p:cNvSpPr>
            <a:spLocks noGrp="1"/>
          </p:cNvSpPr>
          <p:nvPr>
            <p:ph type="title"/>
          </p:nvPr>
        </p:nvSpPr>
        <p:spPr/>
        <p:txBody>
          <a:bodyPr>
            <a:normAutofit/>
          </a:bodyPr>
          <a:lstStyle/>
          <a:p>
            <a:r>
              <a:rPr lang="en-US" dirty="0"/>
              <a:t>Evaluating the Tools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6605" y="3786693"/>
            <a:ext cx="3384490" cy="1691230"/>
          </a:xfrm>
          <a:prstGeom prst="rect">
            <a:avLst/>
          </a:prstGeom>
        </p:spPr>
      </p:pic>
    </p:spTree>
    <p:extLst>
      <p:ext uri="{BB962C8B-B14F-4D97-AF65-F5344CB8AC3E}">
        <p14:creationId xmlns:p14="http://schemas.microsoft.com/office/powerpoint/2010/main" val="3804656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a:t>
            </a:r>
          </a:p>
        </p:txBody>
      </p:sp>
      <p:pic>
        <p:nvPicPr>
          <p:cNvPr id="5" name="Picture 4"/>
          <p:cNvPicPr>
            <a:picLocks noChangeAspect="1"/>
          </p:cNvPicPr>
          <p:nvPr/>
        </p:nvPicPr>
        <p:blipFill>
          <a:blip r:embed="rId3"/>
          <a:stretch>
            <a:fillRect/>
          </a:stretch>
        </p:blipFill>
        <p:spPr>
          <a:xfrm>
            <a:off x="26724" y="1004246"/>
            <a:ext cx="8549640" cy="5004054"/>
          </a:xfrm>
          <a:prstGeom prst="rect">
            <a:avLst/>
          </a:prstGeom>
        </p:spPr>
      </p:pic>
      <p:pic>
        <p:nvPicPr>
          <p:cNvPr id="4" name="Picture 3"/>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6" name="Group 5"/>
          <p:cNvGrpSpPr/>
          <p:nvPr/>
        </p:nvGrpSpPr>
        <p:grpSpPr>
          <a:xfrm flipV="1">
            <a:off x="8515350" y="0"/>
            <a:ext cx="628650" cy="1820427"/>
            <a:chOff x="8515350" y="5037573"/>
            <a:chExt cx="628650" cy="1820427"/>
          </a:xfrm>
        </p:grpSpPr>
        <p:sp>
          <p:nvSpPr>
            <p:cNvPr id="7" name="Isosceles Triangle 6"/>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Isosceles Triangle 7"/>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9" name="TextBox 8"/>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24</a:t>
            </a:r>
          </a:p>
        </p:txBody>
      </p:sp>
      <p:grpSp>
        <p:nvGrpSpPr>
          <p:cNvPr id="10" name="Group 9"/>
          <p:cNvGrpSpPr/>
          <p:nvPr/>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767170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5937"/>
          <a:stretch/>
        </p:blipFill>
        <p:spPr>
          <a:xfrm>
            <a:off x="480349" y="1211110"/>
            <a:ext cx="5960076" cy="1661038"/>
          </a:xfrm>
          <a:ln w="15875">
            <a:solidFill>
              <a:schemeClr val="bg1"/>
            </a:solidFill>
          </a:ln>
        </p:spPr>
      </p:pic>
      <p:sp>
        <p:nvSpPr>
          <p:cNvPr id="2" name="Title 1"/>
          <p:cNvSpPr>
            <a:spLocks noGrp="1"/>
          </p:cNvSpPr>
          <p:nvPr>
            <p:ph type="title"/>
          </p:nvPr>
        </p:nvSpPr>
        <p:spPr/>
        <p:txBody>
          <a:bodyPr/>
          <a:lstStyle/>
          <a:p>
            <a:r>
              <a:rPr lang="en-US" dirty="0"/>
              <a:t>On-Demand Economy</a:t>
            </a:r>
          </a:p>
        </p:txBody>
      </p:sp>
      <p:pic>
        <p:nvPicPr>
          <p:cNvPr id="5" name="Picture 4"/>
          <p:cNvPicPr>
            <a:picLocks noChangeAspect="1"/>
          </p:cNvPicPr>
          <p:nvPr/>
        </p:nvPicPr>
        <p:blipFill>
          <a:blip r:embed="rId4"/>
          <a:stretch>
            <a:fillRect/>
          </a:stretch>
        </p:blipFill>
        <p:spPr>
          <a:xfrm>
            <a:off x="1453216" y="2501725"/>
            <a:ext cx="5700538" cy="1880437"/>
          </a:xfrm>
          <a:prstGeom prst="rect">
            <a:avLst/>
          </a:prstGeom>
          <a:ln w="15875">
            <a:solidFill>
              <a:schemeClr val="tx1">
                <a:lumMod val="50000"/>
                <a:lumOff val="50000"/>
                <a:alpha val="50000"/>
              </a:schemeClr>
            </a:solidFill>
          </a:ln>
        </p:spPr>
      </p:pic>
      <p:pic>
        <p:nvPicPr>
          <p:cNvPr id="7" name="Picture 6"/>
          <p:cNvPicPr>
            <a:picLocks noChangeAspect="1"/>
          </p:cNvPicPr>
          <p:nvPr/>
        </p:nvPicPr>
        <p:blipFill>
          <a:blip r:embed="rId5"/>
          <a:stretch>
            <a:fillRect/>
          </a:stretch>
        </p:blipFill>
        <p:spPr>
          <a:xfrm>
            <a:off x="2498809" y="3945231"/>
            <a:ext cx="6069670" cy="2025768"/>
          </a:xfrm>
          <a:prstGeom prst="rect">
            <a:avLst/>
          </a:prstGeom>
          <a:ln w="15875">
            <a:solidFill>
              <a:schemeClr val="tx1">
                <a:lumMod val="50000"/>
                <a:lumOff val="50000"/>
                <a:alpha val="50000"/>
              </a:schemeClr>
            </a:solidFill>
          </a:ln>
        </p:spPr>
      </p:pic>
      <p:pic>
        <p:nvPicPr>
          <p:cNvPr id="6" name="Picture 5"/>
          <p:cNvPicPr>
            <a:picLocks noChangeAspect="1"/>
          </p:cNvPicPr>
          <p:nvPr/>
        </p:nvPicPr>
        <p:blipFill rotWithShape="1">
          <a:blip r:embed="rId6"/>
          <a:srcRect r="66253"/>
          <a:stretch/>
        </p:blipFill>
        <p:spPr>
          <a:xfrm>
            <a:off x="7498391" y="567"/>
            <a:ext cx="1645609" cy="6857433"/>
          </a:xfrm>
          <a:prstGeom prst="rect">
            <a:avLst/>
          </a:prstGeom>
          <a:effectLst/>
        </p:spPr>
      </p:pic>
      <p:grpSp>
        <p:nvGrpSpPr>
          <p:cNvPr id="8" name="Group 7"/>
          <p:cNvGrpSpPr/>
          <p:nvPr/>
        </p:nvGrpSpPr>
        <p:grpSpPr>
          <a:xfrm flipV="1">
            <a:off x="8515350" y="0"/>
            <a:ext cx="628650" cy="1820427"/>
            <a:chOff x="8515350" y="5037573"/>
            <a:chExt cx="628650" cy="1820427"/>
          </a:xfrm>
        </p:grpSpPr>
        <p:sp>
          <p:nvSpPr>
            <p:cNvPr id="9" name="Isosceles Triangle 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Isosceles Triangle 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1" name="TextBox 10"/>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25</a:t>
            </a:r>
          </a:p>
        </p:txBody>
      </p:sp>
      <p:grpSp>
        <p:nvGrpSpPr>
          <p:cNvPr id="12" name="Group 11"/>
          <p:cNvGrpSpPr/>
          <p:nvPr/>
        </p:nvGrpSpPr>
        <p:grpSpPr>
          <a:xfrm rot="10800000" flipH="1" flipV="1">
            <a:off x="8553860" y="5040637"/>
            <a:ext cx="592563" cy="1820427"/>
            <a:chOff x="8515350" y="5037573"/>
            <a:chExt cx="628650" cy="1820427"/>
          </a:xfrm>
        </p:grpSpPr>
        <p:sp>
          <p:nvSpPr>
            <p:cNvPr id="13" name="Isosceles Triangle 1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Isosceles Triangle 1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807813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Incorporating New Tools</a:t>
            </a:r>
          </a:p>
        </p:txBody>
      </p:sp>
      <p:graphicFrame>
        <p:nvGraphicFramePr>
          <p:cNvPr id="4" name="Diagram 3"/>
          <p:cNvGraphicFramePr/>
          <p:nvPr>
            <p:extLst>
              <p:ext uri="{D42A27DB-BD31-4B8C-83A1-F6EECF244321}">
                <p14:modId xmlns:p14="http://schemas.microsoft.com/office/powerpoint/2010/main" val="628443370"/>
              </p:ext>
            </p:extLst>
          </p:nvPr>
        </p:nvGraphicFramePr>
        <p:xfrm>
          <a:off x="1422400" y="884065"/>
          <a:ext cx="6096000" cy="5409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756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400786" y="1111170"/>
            <a:ext cx="7184287" cy="4791919"/>
          </a:xfrm>
          <a:prstGeom prst="rect">
            <a:avLst/>
          </a:prstGeom>
        </p:spPr>
      </p:pic>
      <p:sp>
        <p:nvSpPr>
          <p:cNvPr id="4" name="Title 3"/>
          <p:cNvSpPr>
            <a:spLocks noGrp="1"/>
          </p:cNvSpPr>
          <p:nvPr>
            <p:ph type="title"/>
          </p:nvPr>
        </p:nvSpPr>
        <p:spPr/>
        <p:txBody>
          <a:bodyPr/>
          <a:lstStyle/>
          <a:p>
            <a:r>
              <a:rPr lang="en-US" dirty="0"/>
              <a:t>Promising Practices at </a:t>
            </a:r>
            <a:br>
              <a:rPr lang="en-US" dirty="0"/>
            </a:br>
            <a:r>
              <a:rPr lang="en-US" dirty="0"/>
              <a:t>Job Centers</a:t>
            </a:r>
          </a:p>
        </p:txBody>
      </p:sp>
      <p:pic>
        <p:nvPicPr>
          <p:cNvPr id="5" name="Picture 4"/>
          <p:cNvPicPr>
            <a:picLocks noChangeAspect="1"/>
          </p:cNvPicPr>
          <p:nvPr/>
        </p:nvPicPr>
        <p:blipFill rotWithShape="1">
          <a:blip r:embed="rId4"/>
          <a:srcRect r="12034"/>
          <a:stretch/>
        </p:blipFill>
        <p:spPr>
          <a:xfrm>
            <a:off x="4854453" y="567"/>
            <a:ext cx="4289548" cy="6857433"/>
          </a:xfrm>
          <a:prstGeom prst="rect">
            <a:avLst/>
          </a:prstGeom>
        </p:spPr>
      </p:pic>
      <p:grpSp>
        <p:nvGrpSpPr>
          <p:cNvPr id="6" name="Group 5"/>
          <p:cNvGrpSpPr/>
          <p:nvPr/>
        </p:nvGrpSpPr>
        <p:grpSpPr>
          <a:xfrm flipV="1">
            <a:off x="8515350" y="0"/>
            <a:ext cx="628650" cy="1820427"/>
            <a:chOff x="8515350" y="5037573"/>
            <a:chExt cx="628650" cy="1820427"/>
          </a:xfrm>
        </p:grpSpPr>
        <p:sp>
          <p:nvSpPr>
            <p:cNvPr id="7" name="Isosceles Triangle 6"/>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Isosceles Triangle 7"/>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9" name="TextBox 8"/>
          <p:cNvSpPr txBox="1"/>
          <p:nvPr/>
        </p:nvSpPr>
        <p:spPr>
          <a:xfrm>
            <a:off x="8410574" y="13773"/>
            <a:ext cx="733425" cy="353943"/>
          </a:xfrm>
          <a:prstGeom prst="rect">
            <a:avLst/>
          </a:prstGeom>
          <a:noFill/>
        </p:spPr>
        <p:txBody>
          <a:bodyPr wrap="square" rtlCol="0">
            <a:spAutoFit/>
          </a:bodyPr>
          <a:lstStyle/>
          <a:p>
            <a:pPr algn="r"/>
            <a:r>
              <a:rPr lang="en-US" sz="1700" spc="40" dirty="0">
                <a:solidFill>
                  <a:srgbClr val="004874"/>
                </a:solidFill>
                <a:latin typeface="Impact" panose="020B0806030902050204" pitchFamily="34" charset="0"/>
              </a:rPr>
              <a:t>2</a:t>
            </a:r>
            <a:r>
              <a:rPr lang="en-US" sz="1700" b="0" spc="40" baseline="0" dirty="0">
                <a:solidFill>
                  <a:srgbClr val="004874"/>
                </a:solidFill>
                <a:latin typeface="Impact" panose="020B0806030902050204" pitchFamily="34" charset="0"/>
              </a:rPr>
              <a:t>7</a:t>
            </a:r>
          </a:p>
        </p:txBody>
      </p:sp>
      <p:grpSp>
        <p:nvGrpSpPr>
          <p:cNvPr id="10" name="Group 9"/>
          <p:cNvGrpSpPr/>
          <p:nvPr/>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802387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Candace Moody</a:t>
            </a:r>
          </a:p>
        </p:txBody>
      </p:sp>
      <p:sp>
        <p:nvSpPr>
          <p:cNvPr id="3" name="Text Placeholder 2"/>
          <p:cNvSpPr>
            <a:spLocks noGrp="1"/>
          </p:cNvSpPr>
          <p:nvPr>
            <p:ph type="body" sz="half" idx="2"/>
          </p:nvPr>
        </p:nvSpPr>
        <p:spPr/>
        <p:txBody>
          <a:bodyPr>
            <a:normAutofit lnSpcReduction="10000"/>
          </a:bodyPr>
          <a:lstStyle/>
          <a:p>
            <a:r>
              <a:rPr lang="en-US" dirty="0"/>
              <a:t>Vice President, Communications</a:t>
            </a:r>
          </a:p>
        </p:txBody>
      </p:sp>
      <p:sp>
        <p:nvSpPr>
          <p:cNvPr id="5" name="Text Placeholder 4"/>
          <p:cNvSpPr>
            <a:spLocks noGrp="1"/>
          </p:cNvSpPr>
          <p:nvPr>
            <p:ph type="body" sz="half" idx="11"/>
          </p:nvPr>
        </p:nvSpPr>
        <p:spPr/>
        <p:txBody>
          <a:bodyPr/>
          <a:lstStyle/>
          <a:p>
            <a:r>
              <a:rPr lang="en-US" dirty="0"/>
              <a:t>CareerSource Northeast Florida</a:t>
            </a:r>
          </a:p>
        </p:txBody>
      </p:sp>
      <p:pic>
        <p:nvPicPr>
          <p:cNvPr id="8" name="Picture Placeholder 5"/>
          <p:cNvPicPr>
            <a:picLocks noGrp="1" noChangeAspect="1"/>
          </p:cNvPicPr>
          <p:nvPr>
            <p:ph type="pic" sz="quarter" idx="10"/>
          </p:nvPr>
        </p:nvPicPr>
        <p:blipFill>
          <a:blip r:embed="rId3"/>
          <a:srcRect t="868" b="868"/>
          <a:stretch>
            <a:fillRect/>
          </a:stretch>
        </p:blipFill>
        <p:spPr/>
      </p:pic>
    </p:spTree>
    <p:extLst>
      <p:ext uri="{BB962C8B-B14F-4D97-AF65-F5344CB8AC3E}">
        <p14:creationId xmlns:p14="http://schemas.microsoft.com/office/powerpoint/2010/main" val="175992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8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Career Exploration</a:t>
            </a:r>
          </a:p>
        </p:txBody>
      </p:sp>
      <p:pic>
        <p:nvPicPr>
          <p:cNvPr id="1026" name="Picture 2" descr="http://www.mycareertrax.com/images/logos/careertrax-logo-temp_png.png?sfvrs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4" y="1458912"/>
            <a:ext cx="4088513" cy="104298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a:stretch>
            <a:fillRect/>
          </a:stretch>
        </p:blipFill>
        <p:spPr>
          <a:xfrm>
            <a:off x="759460" y="991981"/>
            <a:ext cx="6606540" cy="5036820"/>
          </a:xfrm>
          <a:prstGeom prst="rect">
            <a:avLst/>
          </a:prstGeom>
        </p:spPr>
      </p:pic>
    </p:spTree>
    <p:extLst>
      <p:ext uri="{BB962C8B-B14F-4D97-AF65-F5344CB8AC3E}">
        <p14:creationId xmlns:p14="http://schemas.microsoft.com/office/powerpoint/2010/main" val="70965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Career Exploration</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55" t="7619" r="17069" b="18022"/>
          <a:stretch/>
        </p:blipFill>
        <p:spPr bwMode="auto">
          <a:xfrm>
            <a:off x="444500" y="1143001"/>
            <a:ext cx="7885182" cy="4794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p:cNvPicPr>
          <p:nvPr/>
        </p:nvPicPr>
        <p:blipFill rotWithShape="1">
          <a:blip r:embed="rId4"/>
          <a:srcRect r="66253"/>
          <a:stretch/>
        </p:blipFill>
        <p:spPr>
          <a:xfrm>
            <a:off x="7498391" y="284"/>
            <a:ext cx="1645609" cy="6857433"/>
          </a:xfrm>
          <a:prstGeom prst="rect">
            <a:avLst/>
          </a:prstGeom>
        </p:spPr>
      </p:pic>
      <p:grpSp>
        <p:nvGrpSpPr>
          <p:cNvPr id="7" name="Group 6"/>
          <p:cNvGrpSpPr/>
          <p:nvPr/>
        </p:nvGrpSpPr>
        <p:grpSpPr>
          <a:xfrm flipV="1">
            <a:off x="8515350" y="0"/>
            <a:ext cx="628650" cy="1820427"/>
            <a:chOff x="8515350" y="5037573"/>
            <a:chExt cx="628650" cy="1820427"/>
          </a:xfrm>
        </p:grpSpPr>
        <p:sp>
          <p:nvSpPr>
            <p:cNvPr id="8" name="Isosceles Triangle 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Isosceles Triangle 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0" name="TextBox 9"/>
          <p:cNvSpPr txBox="1"/>
          <p:nvPr/>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31</a:t>
            </a:fld>
            <a:endParaRPr lang="en-US" sz="1700" b="0" spc="40" baseline="0" dirty="0">
              <a:solidFill>
                <a:srgbClr val="004874"/>
              </a:solidFill>
              <a:latin typeface="Impact" panose="020B0806030902050204" pitchFamily="34" charset="0"/>
            </a:endParaRPr>
          </a:p>
        </p:txBody>
      </p:sp>
      <p:grpSp>
        <p:nvGrpSpPr>
          <p:cNvPr id="11" name="Group 10"/>
          <p:cNvGrpSpPr/>
          <p:nvPr/>
        </p:nvGrpSpPr>
        <p:grpSpPr>
          <a:xfrm rot="10800000" flipH="1" flipV="1">
            <a:off x="8553860" y="5040637"/>
            <a:ext cx="592563" cy="1820427"/>
            <a:chOff x="8515350" y="5037573"/>
            <a:chExt cx="628650" cy="1820427"/>
          </a:xfrm>
        </p:grpSpPr>
        <p:sp>
          <p:nvSpPr>
            <p:cNvPr id="12" name="Isosceles Triangle 11"/>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Isosceles Triangle 12"/>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508981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Skill Building</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423" t="7890" r="22245" b="18823"/>
          <a:stretch/>
        </p:blipFill>
        <p:spPr bwMode="auto">
          <a:xfrm>
            <a:off x="882650" y="1038226"/>
            <a:ext cx="6746033" cy="50260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98517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965" t="8317" r="21262" b="17823"/>
          <a:stretch/>
        </p:blipFill>
        <p:spPr bwMode="auto">
          <a:xfrm>
            <a:off x="952720" y="1063625"/>
            <a:ext cx="7043596" cy="495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a:t>Tools for Job Matching</a:t>
            </a:r>
          </a:p>
        </p:txBody>
      </p:sp>
      <p:pic>
        <p:nvPicPr>
          <p:cNvPr id="6" name="Picture 5"/>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7" name="Group 6"/>
          <p:cNvGrpSpPr/>
          <p:nvPr/>
        </p:nvGrpSpPr>
        <p:grpSpPr>
          <a:xfrm flipV="1">
            <a:off x="8515350" y="0"/>
            <a:ext cx="628650" cy="1820427"/>
            <a:chOff x="8515350" y="5037573"/>
            <a:chExt cx="628650" cy="1820427"/>
          </a:xfrm>
        </p:grpSpPr>
        <p:sp>
          <p:nvSpPr>
            <p:cNvPr id="8" name="Isosceles Triangle 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Isosceles Triangle 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0" name="TextBox 9"/>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32</a:t>
            </a:r>
          </a:p>
        </p:txBody>
      </p:sp>
      <p:grpSp>
        <p:nvGrpSpPr>
          <p:cNvPr id="11" name="Group 10"/>
          <p:cNvGrpSpPr/>
          <p:nvPr/>
        </p:nvGrpSpPr>
        <p:grpSpPr>
          <a:xfrm rot="10800000" flipH="1" flipV="1">
            <a:off x="8553860" y="5040637"/>
            <a:ext cx="592563" cy="1820427"/>
            <a:chOff x="8515350" y="5037573"/>
            <a:chExt cx="628650" cy="1820427"/>
          </a:xfrm>
        </p:grpSpPr>
        <p:sp>
          <p:nvSpPr>
            <p:cNvPr id="12" name="Isosceles Triangle 11"/>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Isosceles Triangle 12"/>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730430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Tools for Job Matching</a:t>
            </a:r>
          </a:p>
        </p:txBody>
      </p:sp>
      <p:pic>
        <p:nvPicPr>
          <p:cNvPr id="5" name="Picture 4"/>
          <p:cNvPicPr>
            <a:picLocks noChangeAspect="1"/>
          </p:cNvPicPr>
          <p:nvPr/>
        </p:nvPicPr>
        <p:blipFill>
          <a:blip r:embed="rId3"/>
          <a:stretch>
            <a:fillRect/>
          </a:stretch>
        </p:blipFill>
        <p:spPr>
          <a:xfrm>
            <a:off x="241466" y="1281713"/>
            <a:ext cx="8312727" cy="4294572"/>
          </a:xfrm>
          <a:prstGeom prst="rect">
            <a:avLst/>
          </a:prstGeom>
        </p:spPr>
      </p:pic>
      <p:pic>
        <p:nvPicPr>
          <p:cNvPr id="6" name="Picture 5"/>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7" name="Group 6"/>
          <p:cNvGrpSpPr/>
          <p:nvPr/>
        </p:nvGrpSpPr>
        <p:grpSpPr>
          <a:xfrm flipV="1">
            <a:off x="8515350" y="0"/>
            <a:ext cx="628650" cy="1820427"/>
            <a:chOff x="8515350" y="5037573"/>
            <a:chExt cx="628650" cy="1820427"/>
          </a:xfrm>
        </p:grpSpPr>
        <p:sp>
          <p:nvSpPr>
            <p:cNvPr id="8" name="Isosceles Triangle 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Isosceles Triangle 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0" name="TextBox 9"/>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33</a:t>
            </a:r>
          </a:p>
        </p:txBody>
      </p:sp>
      <p:grpSp>
        <p:nvGrpSpPr>
          <p:cNvPr id="11" name="Group 10"/>
          <p:cNvGrpSpPr/>
          <p:nvPr/>
        </p:nvGrpSpPr>
        <p:grpSpPr>
          <a:xfrm rot="10800000" flipH="1" flipV="1">
            <a:off x="8553860" y="5040637"/>
            <a:ext cx="592563" cy="1820427"/>
            <a:chOff x="8515350" y="5037573"/>
            <a:chExt cx="628650" cy="1820427"/>
          </a:xfrm>
        </p:grpSpPr>
        <p:sp>
          <p:nvSpPr>
            <p:cNvPr id="12" name="Isosceles Triangle 11"/>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Isosceles Triangle 12"/>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385624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Using Social Media</a:t>
            </a:r>
          </a:p>
        </p:txBody>
      </p:sp>
      <p:pic>
        <p:nvPicPr>
          <p:cNvPr id="5" name="Picture 4"/>
          <p:cNvPicPr>
            <a:picLocks noChangeAspect="1"/>
          </p:cNvPicPr>
          <p:nvPr/>
        </p:nvPicPr>
        <p:blipFill>
          <a:blip r:embed="rId3"/>
          <a:stretch>
            <a:fillRect/>
          </a:stretch>
        </p:blipFill>
        <p:spPr>
          <a:xfrm>
            <a:off x="0" y="1273451"/>
            <a:ext cx="9144000" cy="4311098"/>
          </a:xfrm>
          <a:prstGeom prst="rect">
            <a:avLst/>
          </a:prstGeom>
        </p:spPr>
      </p:pic>
      <p:pic>
        <p:nvPicPr>
          <p:cNvPr id="6" name="Picture 5"/>
          <p:cNvPicPr>
            <a:picLocks noChangeAspect="1"/>
          </p:cNvPicPr>
          <p:nvPr/>
        </p:nvPicPr>
        <p:blipFill rotWithShape="1">
          <a:blip r:embed="rId4"/>
          <a:srcRect r="66253"/>
          <a:stretch/>
        </p:blipFill>
        <p:spPr>
          <a:xfrm>
            <a:off x="7498391" y="567"/>
            <a:ext cx="1645609" cy="6857433"/>
          </a:xfrm>
          <a:prstGeom prst="rect">
            <a:avLst/>
          </a:prstGeom>
          <a:effectLst/>
        </p:spPr>
      </p:pic>
      <p:grpSp>
        <p:nvGrpSpPr>
          <p:cNvPr id="7" name="Group 6"/>
          <p:cNvGrpSpPr/>
          <p:nvPr/>
        </p:nvGrpSpPr>
        <p:grpSpPr>
          <a:xfrm flipV="1">
            <a:off x="8515350" y="0"/>
            <a:ext cx="628650" cy="1820427"/>
            <a:chOff x="8515350" y="5037573"/>
            <a:chExt cx="628650" cy="1820427"/>
          </a:xfrm>
        </p:grpSpPr>
        <p:sp>
          <p:nvSpPr>
            <p:cNvPr id="8" name="Isosceles Triangle 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Isosceles Triangle 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0" name="TextBox 9"/>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34</a:t>
            </a:r>
          </a:p>
        </p:txBody>
      </p:sp>
      <p:grpSp>
        <p:nvGrpSpPr>
          <p:cNvPr id="11" name="Group 10"/>
          <p:cNvGrpSpPr/>
          <p:nvPr/>
        </p:nvGrpSpPr>
        <p:grpSpPr>
          <a:xfrm rot="10800000" flipH="1" flipV="1">
            <a:off x="8553860" y="5040637"/>
            <a:ext cx="592563" cy="1820427"/>
            <a:chOff x="8515350" y="5037573"/>
            <a:chExt cx="628650" cy="1820427"/>
          </a:xfrm>
        </p:grpSpPr>
        <p:sp>
          <p:nvSpPr>
            <p:cNvPr id="12" name="Isosceles Triangle 11"/>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Isosceles Triangle 12"/>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242036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Jodi Leipold-Mostel</a:t>
            </a:r>
          </a:p>
        </p:txBody>
      </p:sp>
      <p:sp>
        <p:nvSpPr>
          <p:cNvPr id="3" name="Text Placeholder 2"/>
          <p:cNvSpPr>
            <a:spLocks noGrp="1"/>
          </p:cNvSpPr>
          <p:nvPr>
            <p:ph type="body" sz="half" idx="2"/>
          </p:nvPr>
        </p:nvSpPr>
        <p:spPr/>
        <p:txBody>
          <a:bodyPr>
            <a:normAutofit lnSpcReduction="10000"/>
          </a:bodyPr>
          <a:lstStyle/>
          <a:p>
            <a:r>
              <a:rPr lang="en-US" dirty="0"/>
              <a:t>Operations Manager</a:t>
            </a:r>
          </a:p>
        </p:txBody>
      </p:sp>
      <p:pic>
        <p:nvPicPr>
          <p:cNvPr id="6" name="Picture Placeholder 5"/>
          <p:cNvPicPr>
            <a:picLocks noGrp="1" noChangeAspect="1"/>
          </p:cNvPicPr>
          <p:nvPr>
            <p:ph type="pic" sz="quarter" idx="10"/>
          </p:nvPr>
        </p:nvPicPr>
        <p:blipFill>
          <a:blip r:embed="rId3"/>
          <a:srcRect l="13636" r="13636"/>
          <a:stretch>
            <a:fillRect/>
          </a:stretch>
        </p:blipFill>
        <p:spPr/>
      </p:pic>
      <p:sp>
        <p:nvSpPr>
          <p:cNvPr id="5" name="Text Placeholder 4"/>
          <p:cNvSpPr>
            <a:spLocks noGrp="1"/>
          </p:cNvSpPr>
          <p:nvPr>
            <p:ph type="body" sz="half" idx="11"/>
          </p:nvPr>
        </p:nvSpPr>
        <p:spPr/>
        <p:txBody>
          <a:bodyPr/>
          <a:lstStyle/>
          <a:p>
            <a:r>
              <a:rPr lang="en-US" dirty="0"/>
              <a:t>Pennsylvania CareerLink – Allegheny East</a:t>
            </a:r>
          </a:p>
        </p:txBody>
      </p:sp>
    </p:spTree>
    <p:extLst>
      <p:ext uri="{BB962C8B-B14F-4D97-AF65-F5344CB8AC3E}">
        <p14:creationId xmlns:p14="http://schemas.microsoft.com/office/powerpoint/2010/main" val="212410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Assessments</a:t>
            </a:r>
          </a:p>
        </p:txBody>
      </p:sp>
      <p:pic>
        <p:nvPicPr>
          <p:cNvPr id="5" name="Picture 4" descr="My Next Move Screen 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64" y="1067936"/>
            <a:ext cx="5103177" cy="2800517"/>
          </a:xfrm>
          <a:prstGeom prst="rect">
            <a:avLst/>
          </a:prstGeom>
        </p:spPr>
      </p:pic>
      <p:pic>
        <p:nvPicPr>
          <p:cNvPr id="4" name="Content Placeholder 3" descr="Torq Screenshot.png"/>
          <p:cNvPicPr>
            <a:picLocks noChangeAspect="1"/>
          </p:cNvPicPr>
          <p:nvPr/>
        </p:nvPicPr>
        <p:blipFill>
          <a:blip r:embed="rId4">
            <a:extLst>
              <a:ext uri="{28A0092B-C50C-407E-A947-70E740481C1C}">
                <a14:useLocalDpi xmlns:a14="http://schemas.microsoft.com/office/drawing/2010/main" val="0"/>
              </a:ext>
            </a:extLst>
          </a:blip>
          <a:srcRect t="690" b="690"/>
          <a:stretch>
            <a:fillRect/>
          </a:stretch>
        </p:blipFill>
        <p:spPr>
          <a:xfrm>
            <a:off x="3793812" y="1882800"/>
            <a:ext cx="5190684" cy="3213167"/>
          </a:xfrm>
          <a:prstGeom prst="rect">
            <a:avLst/>
          </a:prstGeom>
        </p:spPr>
      </p:pic>
      <p:pic>
        <p:nvPicPr>
          <p:cNvPr id="6" name="Content Placeholder 5"/>
          <p:cNvPicPr>
            <a:picLocks noGrp="1" noChangeAspect="1"/>
          </p:cNvPicPr>
          <p:nvPr>
            <p:ph idx="1"/>
          </p:nvPr>
        </p:nvPicPr>
        <p:blipFill>
          <a:blip r:embed="rId5"/>
          <a:stretch>
            <a:fillRect/>
          </a:stretch>
        </p:blipFill>
        <p:spPr>
          <a:xfrm>
            <a:off x="614332" y="2835884"/>
            <a:ext cx="4501131" cy="3179120"/>
          </a:xfrm>
        </p:spPr>
      </p:pic>
      <p:pic>
        <p:nvPicPr>
          <p:cNvPr id="7" name="Picture 6"/>
          <p:cNvPicPr>
            <a:picLocks noChangeAspect="1"/>
          </p:cNvPicPr>
          <p:nvPr/>
        </p:nvPicPr>
        <p:blipFill rotWithShape="1">
          <a:blip r:embed="rId6"/>
          <a:srcRect r="66253"/>
          <a:stretch/>
        </p:blipFill>
        <p:spPr>
          <a:xfrm>
            <a:off x="7498391" y="567"/>
            <a:ext cx="1645609" cy="6857433"/>
          </a:xfrm>
          <a:prstGeom prst="rect">
            <a:avLst/>
          </a:prstGeom>
          <a:effectLst/>
        </p:spPr>
      </p:pic>
      <p:grpSp>
        <p:nvGrpSpPr>
          <p:cNvPr id="8" name="Group 7"/>
          <p:cNvGrpSpPr/>
          <p:nvPr/>
        </p:nvGrpSpPr>
        <p:grpSpPr>
          <a:xfrm flipV="1">
            <a:off x="8515350" y="0"/>
            <a:ext cx="628650" cy="1820427"/>
            <a:chOff x="8515350" y="5037573"/>
            <a:chExt cx="628650" cy="1820427"/>
          </a:xfrm>
        </p:grpSpPr>
        <p:sp>
          <p:nvSpPr>
            <p:cNvPr id="9" name="Isosceles Triangle 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Isosceles Triangle 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1" name="TextBox 10"/>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36</a:t>
            </a:r>
          </a:p>
        </p:txBody>
      </p:sp>
      <p:grpSp>
        <p:nvGrpSpPr>
          <p:cNvPr id="12" name="Group 11"/>
          <p:cNvGrpSpPr/>
          <p:nvPr/>
        </p:nvGrpSpPr>
        <p:grpSpPr>
          <a:xfrm rot="10800000" flipH="1" flipV="1">
            <a:off x="8553860" y="5040637"/>
            <a:ext cx="592563" cy="1820427"/>
            <a:chOff x="8515350" y="5037573"/>
            <a:chExt cx="628650" cy="1820427"/>
          </a:xfrm>
        </p:grpSpPr>
        <p:sp>
          <p:nvSpPr>
            <p:cNvPr id="13" name="Isosceles Triangle 1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Isosceles Triangle 1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574488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2"/>
                </a:solidFill>
                <a:effectLst>
                  <a:outerShdw blurRad="38100" dist="38100" dir="2700000" algn="tl">
                    <a:srgbClr val="000000">
                      <a:alpha val="43137"/>
                    </a:srgbClr>
                  </a:outerShdw>
                </a:effectLst>
              </a:rPr>
              <a:t>JobGateway</a:t>
            </a:r>
            <a:r>
              <a:rPr lang="en-US" sz="4000" baseline="30000" dirty="0">
                <a:solidFill>
                  <a:schemeClr val="tx2"/>
                </a:solidFill>
                <a:effectLst>
                  <a:outerShdw blurRad="38100" dist="38100" dir="2700000" algn="tl">
                    <a:srgbClr val="000000">
                      <a:alpha val="43137"/>
                    </a:srgbClr>
                  </a:outerShdw>
                </a:effectLst>
              </a:rPr>
              <a:t>®</a:t>
            </a:r>
            <a:endParaRPr lang="en-US" baseline="30000" dirty="0">
              <a:solidFill>
                <a:schemeClr val="tx2"/>
              </a:solidFill>
            </a:endParaRPr>
          </a:p>
        </p:txBody>
      </p:sp>
      <p:pic>
        <p:nvPicPr>
          <p:cNvPr id="4" name="Picture 3" descr="img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281" y="1937104"/>
            <a:ext cx="2430681" cy="651359"/>
          </a:xfrm>
          <a:prstGeom prst="rect">
            <a:avLst/>
          </a:prstGeom>
        </p:spPr>
      </p:pic>
      <p:pic>
        <p:nvPicPr>
          <p:cNvPr id="14" name="Picture 13"/>
          <p:cNvPicPr>
            <a:picLocks noChangeAspect="1"/>
          </p:cNvPicPr>
          <p:nvPr/>
        </p:nvPicPr>
        <p:blipFill>
          <a:blip r:embed="rId4"/>
          <a:stretch>
            <a:fillRect/>
          </a:stretch>
        </p:blipFill>
        <p:spPr>
          <a:xfrm>
            <a:off x="222169" y="1078447"/>
            <a:ext cx="8265495" cy="4701672"/>
          </a:xfrm>
          <a:prstGeom prst="rect">
            <a:avLst/>
          </a:prstGeom>
        </p:spPr>
      </p:pic>
      <p:pic>
        <p:nvPicPr>
          <p:cNvPr id="15" name="Picture 14"/>
          <p:cNvPicPr>
            <a:picLocks noChangeAspect="1"/>
          </p:cNvPicPr>
          <p:nvPr/>
        </p:nvPicPr>
        <p:blipFill rotWithShape="1">
          <a:blip r:embed="rId5"/>
          <a:srcRect r="66253"/>
          <a:stretch/>
        </p:blipFill>
        <p:spPr>
          <a:xfrm>
            <a:off x="7498391" y="567"/>
            <a:ext cx="1645609" cy="6857433"/>
          </a:xfrm>
          <a:prstGeom prst="rect">
            <a:avLst/>
          </a:prstGeom>
          <a:effectLst/>
        </p:spPr>
      </p:pic>
      <p:grpSp>
        <p:nvGrpSpPr>
          <p:cNvPr id="16" name="Group 15"/>
          <p:cNvGrpSpPr/>
          <p:nvPr/>
        </p:nvGrpSpPr>
        <p:grpSpPr>
          <a:xfrm flipV="1">
            <a:off x="8515350" y="0"/>
            <a:ext cx="628650" cy="1820427"/>
            <a:chOff x="8515350" y="5037573"/>
            <a:chExt cx="628650" cy="1820427"/>
          </a:xfrm>
        </p:grpSpPr>
        <p:sp>
          <p:nvSpPr>
            <p:cNvPr id="17" name="Isosceles Triangle 16"/>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Isosceles Triangle 17"/>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9" name="TextBox 18"/>
          <p:cNvSpPr txBox="1"/>
          <p:nvPr/>
        </p:nvSpPr>
        <p:spPr>
          <a:xfrm>
            <a:off x="8410574" y="13773"/>
            <a:ext cx="733425" cy="353943"/>
          </a:xfrm>
          <a:prstGeom prst="rect">
            <a:avLst/>
          </a:prstGeom>
          <a:noFill/>
        </p:spPr>
        <p:txBody>
          <a:bodyPr wrap="square" rtlCol="0">
            <a:spAutoFit/>
          </a:bodyPr>
          <a:lstStyle/>
          <a:p>
            <a:pPr algn="r"/>
            <a:r>
              <a:rPr lang="en-US" sz="1700" b="0" spc="40" baseline="0" dirty="0">
                <a:solidFill>
                  <a:srgbClr val="004874"/>
                </a:solidFill>
                <a:latin typeface="Impact" panose="020B0806030902050204" pitchFamily="34" charset="0"/>
              </a:rPr>
              <a:t>37</a:t>
            </a:r>
          </a:p>
        </p:txBody>
      </p:sp>
      <p:grpSp>
        <p:nvGrpSpPr>
          <p:cNvPr id="20" name="Group 19"/>
          <p:cNvGrpSpPr/>
          <p:nvPr/>
        </p:nvGrpSpPr>
        <p:grpSpPr>
          <a:xfrm rot="10800000" flipH="1" flipV="1">
            <a:off x="8553860" y="5040637"/>
            <a:ext cx="592563"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85190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Adapting to Your Local Customer Base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3631299"/>
              </p:ext>
            </p:extLst>
          </p:nvPr>
        </p:nvGraphicFramePr>
        <p:xfrm>
          <a:off x="1085273" y="1682503"/>
          <a:ext cx="6280727" cy="4231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80571" y="1075632"/>
            <a:ext cx="7518400" cy="492443"/>
          </a:xfrm>
          <a:prstGeom prst="rect">
            <a:avLst/>
          </a:prstGeom>
          <a:noFill/>
        </p:spPr>
        <p:txBody>
          <a:bodyPr wrap="square" rtlCol="0">
            <a:spAutoFit/>
          </a:bodyPr>
          <a:lstStyle/>
          <a:p>
            <a:r>
              <a:rPr lang="en-US" sz="2600" b="1" dirty="0">
                <a:solidFill>
                  <a:schemeClr val="tx2"/>
                </a:solidFill>
              </a:rPr>
              <a:t> Everyone needs a locally tailored One Stop!</a:t>
            </a:r>
          </a:p>
        </p:txBody>
      </p:sp>
      <p:pic>
        <p:nvPicPr>
          <p:cNvPr id="3" name="Picture 2"/>
          <p:cNvPicPr>
            <a:picLocks noChangeAspect="1"/>
          </p:cNvPicPr>
          <p:nvPr/>
        </p:nvPicPr>
        <p:blipFill>
          <a:blip r:embed="rId8"/>
          <a:stretch>
            <a:fillRect/>
          </a:stretch>
        </p:blipFill>
        <p:spPr>
          <a:xfrm>
            <a:off x="3022754" y="3203602"/>
            <a:ext cx="2340118" cy="1201091"/>
          </a:xfrm>
          <a:prstGeom prst="rect">
            <a:avLst/>
          </a:prstGeom>
          <a:ln>
            <a:noFill/>
          </a:ln>
          <a:effectLst/>
        </p:spPr>
      </p:pic>
    </p:spTree>
    <p:extLst>
      <p:ext uri="{BB962C8B-B14F-4D97-AF65-F5344CB8AC3E}">
        <p14:creationId xmlns:p14="http://schemas.microsoft.com/office/powerpoint/2010/main" val="4160222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p:txBody>
          <a:bodyPr/>
          <a:lstStyle/>
          <a:p>
            <a:r>
              <a:rPr lang="en-US" dirty="0"/>
              <a:t>Ben Kushner</a:t>
            </a:r>
          </a:p>
        </p:txBody>
      </p:sp>
      <p:sp>
        <p:nvSpPr>
          <p:cNvPr id="3" name="Text Placeholder 2"/>
          <p:cNvSpPr>
            <a:spLocks noGrp="1"/>
          </p:cNvSpPr>
          <p:nvPr>
            <p:ph type="body" sz="quarter" idx="15"/>
          </p:nvPr>
        </p:nvSpPr>
        <p:spPr/>
        <p:txBody>
          <a:bodyPr/>
          <a:lstStyle/>
          <a:p>
            <a:r>
              <a:rPr lang="en-US" dirty="0"/>
              <a:t>Matthew A. Poland</a:t>
            </a:r>
          </a:p>
        </p:txBody>
      </p:sp>
      <p:sp>
        <p:nvSpPr>
          <p:cNvPr id="4" name="Title 3"/>
          <p:cNvSpPr>
            <a:spLocks noGrp="1"/>
          </p:cNvSpPr>
          <p:nvPr>
            <p:ph type="title"/>
          </p:nvPr>
        </p:nvSpPr>
        <p:spPr/>
        <p:txBody>
          <a:bodyPr/>
          <a:lstStyle/>
          <a:p>
            <a:r>
              <a:rPr lang="en-US" dirty="0"/>
              <a:t>Virginia Hamilton</a:t>
            </a:r>
          </a:p>
        </p:txBody>
      </p:sp>
      <p:sp>
        <p:nvSpPr>
          <p:cNvPr id="5" name="Text Placeholder 4"/>
          <p:cNvSpPr>
            <a:spLocks noGrp="1"/>
          </p:cNvSpPr>
          <p:nvPr>
            <p:ph type="body" sz="half" idx="2"/>
          </p:nvPr>
        </p:nvSpPr>
        <p:spPr/>
        <p:txBody>
          <a:bodyPr/>
          <a:lstStyle/>
          <a:p>
            <a:r>
              <a:rPr lang="en-US" dirty="0"/>
              <a:t>Regional Administrator, Region 6</a:t>
            </a:r>
          </a:p>
        </p:txBody>
      </p:sp>
      <p:sp>
        <p:nvSpPr>
          <p:cNvPr id="7" name="Text Placeholder 6"/>
          <p:cNvSpPr>
            <a:spLocks noGrp="1"/>
          </p:cNvSpPr>
          <p:nvPr>
            <p:ph type="body" sz="half" idx="11"/>
          </p:nvPr>
        </p:nvSpPr>
        <p:spPr/>
        <p:txBody>
          <a:bodyPr>
            <a:normAutofit/>
          </a:bodyPr>
          <a:lstStyle/>
          <a:p>
            <a:r>
              <a:rPr lang="en-US" dirty="0"/>
              <a:t>San Francisco Employment and Training Administration</a:t>
            </a:r>
          </a:p>
          <a:p>
            <a:r>
              <a:rPr lang="en-US" dirty="0"/>
              <a:t>U.S. Department of Labor</a:t>
            </a:r>
          </a:p>
        </p:txBody>
      </p:sp>
      <p:sp>
        <p:nvSpPr>
          <p:cNvPr id="8" name="Text Placeholder 7"/>
          <p:cNvSpPr>
            <a:spLocks noGrp="1"/>
          </p:cNvSpPr>
          <p:nvPr>
            <p:ph type="body" sz="half" idx="12"/>
          </p:nvPr>
        </p:nvSpPr>
        <p:spPr/>
        <p:txBody>
          <a:bodyPr/>
          <a:lstStyle/>
          <a:p>
            <a:r>
              <a:rPr lang="en-US" dirty="0"/>
              <a:t>Senior Program Manager</a:t>
            </a:r>
          </a:p>
        </p:txBody>
      </p:sp>
      <p:sp>
        <p:nvSpPr>
          <p:cNvPr id="10" name="Text Placeholder 9"/>
          <p:cNvSpPr>
            <a:spLocks noGrp="1"/>
          </p:cNvSpPr>
          <p:nvPr>
            <p:ph type="body" sz="half" idx="14"/>
          </p:nvPr>
        </p:nvSpPr>
        <p:spPr/>
        <p:txBody>
          <a:bodyPr>
            <a:normAutofit/>
          </a:bodyPr>
          <a:lstStyle/>
          <a:p>
            <a:r>
              <a:rPr lang="en-US" dirty="0"/>
              <a:t>Jobs for the Future</a:t>
            </a:r>
          </a:p>
          <a:p>
            <a:r>
              <a:rPr lang="en-US" dirty="0"/>
              <a:t>Oakland, CA</a:t>
            </a:r>
          </a:p>
        </p:txBody>
      </p:sp>
      <p:sp>
        <p:nvSpPr>
          <p:cNvPr id="11" name="Text Placeholder 10"/>
          <p:cNvSpPr>
            <a:spLocks noGrp="1"/>
          </p:cNvSpPr>
          <p:nvPr>
            <p:ph type="body" sz="half" idx="16"/>
          </p:nvPr>
        </p:nvSpPr>
        <p:spPr/>
        <p:txBody>
          <a:bodyPr/>
          <a:lstStyle/>
          <a:p>
            <a:r>
              <a:rPr lang="en-US" dirty="0"/>
              <a:t>Workforce Analyst</a:t>
            </a:r>
          </a:p>
        </p:txBody>
      </p:sp>
      <p:sp>
        <p:nvSpPr>
          <p:cNvPr id="13" name="Text Placeholder 12"/>
          <p:cNvSpPr>
            <a:spLocks noGrp="1"/>
          </p:cNvSpPr>
          <p:nvPr>
            <p:ph type="body" sz="half" idx="18"/>
          </p:nvPr>
        </p:nvSpPr>
        <p:spPr/>
        <p:txBody>
          <a:bodyPr>
            <a:normAutofit/>
          </a:bodyPr>
          <a:lstStyle/>
          <a:p>
            <a:r>
              <a:rPr lang="en-US" dirty="0"/>
              <a:t>Independent Contractor</a:t>
            </a:r>
          </a:p>
          <a:p>
            <a:r>
              <a:rPr lang="en-US" dirty="0"/>
              <a:t>Los Angeles, CA</a:t>
            </a:r>
          </a:p>
        </p:txBody>
      </p:sp>
      <p:pic>
        <p:nvPicPr>
          <p:cNvPr id="14" name="image8.jpeg"/>
          <p:cNvPicPr>
            <a:picLocks noGrp="1"/>
          </p:cNvPicPr>
          <p:nvPr>
            <p:ph type="pic" sz="quarter" idx="10"/>
          </p:nvPr>
        </p:nvPicPr>
        <p:blipFill>
          <a:blip r:embed="rId3" cstate="screen">
            <a:extLst>
              <a:ext uri="{28A0092B-C50C-407E-A947-70E740481C1C}">
                <a14:useLocalDpi xmlns:a14="http://schemas.microsoft.com/office/drawing/2010/main"/>
              </a:ext>
            </a:extLst>
          </a:blip>
          <a:srcRect l="5632" r="5632"/>
          <a:stretch>
            <a:fillRect/>
          </a:stretch>
        </p:blipFill>
        <p:spPr>
          <a:prstGeom prst="rect">
            <a:avLst/>
          </a:prstGeom>
          <a:ln w="12700">
            <a:miter lim="400000"/>
          </a:ln>
        </p:spPr>
      </p:pic>
      <p:pic>
        <p:nvPicPr>
          <p:cNvPr id="28" name="Picture Placeholder 14"/>
          <p:cNvPicPr>
            <a:picLocks noGrp="1" noChangeAspect="1"/>
          </p:cNvPicPr>
          <p:nvPr>
            <p:ph type="pic" sz="quarter" idx="17"/>
          </p:nvPr>
        </p:nvPicPr>
        <p:blipFill>
          <a:blip r:embed="rId4"/>
          <a:srcRect l="13636" r="13636"/>
          <a:stretch>
            <a:fillRect/>
          </a:stretch>
        </p:blipFill>
        <p:spPr/>
      </p:pic>
      <p:pic>
        <p:nvPicPr>
          <p:cNvPr id="33" name="Picture Placeholder 5"/>
          <p:cNvPicPr>
            <a:picLocks noGrp="1" noChangeAspect="1"/>
          </p:cNvPicPr>
          <p:nvPr>
            <p:ph type="pic" sz="quarter" idx="13"/>
          </p:nvPr>
        </p:nvPicPr>
        <p:blipFill>
          <a:blip r:embed="rId5"/>
          <a:srcRect t="4259" b="4259"/>
          <a:stretch>
            <a:fillRect/>
          </a:stretch>
        </p:blipFill>
        <p:spPr/>
      </p:pic>
    </p:spTree>
    <p:extLst>
      <p:ext uri="{BB962C8B-B14F-4D97-AF65-F5344CB8AC3E}">
        <p14:creationId xmlns:p14="http://schemas.microsoft.com/office/powerpoint/2010/main" val="2482059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66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589" y="2600200"/>
            <a:ext cx="5095324" cy="566738"/>
          </a:xfrm>
        </p:spPr>
        <p:txBody>
          <a:bodyPr/>
          <a:lstStyle/>
          <a:p>
            <a:r>
              <a:rPr lang="en-US" dirty="0"/>
              <a:t>Matthew A. Poland</a:t>
            </a:r>
          </a:p>
        </p:txBody>
      </p:sp>
      <p:sp>
        <p:nvSpPr>
          <p:cNvPr id="3" name="Text Placeholder 2"/>
          <p:cNvSpPr>
            <a:spLocks noGrp="1"/>
          </p:cNvSpPr>
          <p:nvPr>
            <p:ph type="body" sz="half" idx="10"/>
          </p:nvPr>
        </p:nvSpPr>
        <p:spPr>
          <a:xfrm>
            <a:off x="2547589" y="3202597"/>
            <a:ext cx="5095324" cy="354865"/>
          </a:xfrm>
        </p:spPr>
        <p:txBody>
          <a:bodyPr/>
          <a:lstStyle/>
          <a:p>
            <a:r>
              <a:rPr lang="en-US" dirty="0"/>
              <a:t>Senior Program Manager</a:t>
            </a:r>
          </a:p>
        </p:txBody>
      </p:sp>
      <p:sp>
        <p:nvSpPr>
          <p:cNvPr id="4" name="Text Placeholder 3"/>
          <p:cNvSpPr>
            <a:spLocks noGrp="1"/>
          </p:cNvSpPr>
          <p:nvPr>
            <p:ph type="body" sz="half" idx="11"/>
          </p:nvPr>
        </p:nvSpPr>
        <p:spPr>
          <a:xfrm>
            <a:off x="2547589" y="3653875"/>
            <a:ext cx="5095324" cy="354865"/>
          </a:xfrm>
        </p:spPr>
        <p:txBody>
          <a:bodyPr/>
          <a:lstStyle/>
          <a:p>
            <a:r>
              <a:rPr lang="en-US" dirty="0"/>
              <a:t>Jobs for the Future</a:t>
            </a:r>
          </a:p>
        </p:txBody>
      </p:sp>
      <p:sp>
        <p:nvSpPr>
          <p:cNvPr id="19" name="Text Placeholder 18"/>
          <p:cNvSpPr>
            <a:spLocks noGrp="1"/>
          </p:cNvSpPr>
          <p:nvPr>
            <p:ph type="body" sz="quarter" idx="12"/>
          </p:nvPr>
        </p:nvSpPr>
        <p:spPr>
          <a:xfrm>
            <a:off x="2547589" y="3593121"/>
            <a:ext cx="3840480" cy="27432"/>
          </a:xfrm>
        </p:spPr>
        <p:txBody>
          <a:bodyPr/>
          <a:lstStyle/>
          <a:p>
            <a:endParaRPr lang="en-US" dirty="0"/>
          </a:p>
        </p:txBody>
      </p:sp>
      <p:sp>
        <p:nvSpPr>
          <p:cNvPr id="6" name="Text Placeholder 5"/>
          <p:cNvSpPr>
            <a:spLocks noGrp="1"/>
          </p:cNvSpPr>
          <p:nvPr>
            <p:ph type="body" sz="half" idx="13"/>
          </p:nvPr>
        </p:nvSpPr>
        <p:spPr>
          <a:xfrm>
            <a:off x="2547589" y="4261387"/>
            <a:ext cx="5095324" cy="354865"/>
          </a:xfrm>
        </p:spPr>
        <p:txBody>
          <a:bodyPr/>
          <a:lstStyle/>
          <a:p>
            <a:r>
              <a:rPr lang="en-US" dirty="0"/>
              <a:t>mpoland@jff.org</a:t>
            </a:r>
          </a:p>
        </p:txBody>
      </p:sp>
    </p:spTree>
    <p:extLst>
      <p:ext uri="{BB962C8B-B14F-4D97-AF65-F5344CB8AC3E}">
        <p14:creationId xmlns:p14="http://schemas.microsoft.com/office/powerpoint/2010/main" val="1825101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09927" y="3383817"/>
            <a:ext cx="2880951" cy="2377531"/>
            <a:chOff x="5700746" y="3035300"/>
            <a:chExt cx="2880951" cy="237753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5475" b="1"/>
            <a:stretch/>
          </p:blipFill>
          <p:spPr>
            <a:xfrm>
              <a:off x="5700746" y="3035300"/>
              <a:ext cx="2880951" cy="2377531"/>
            </a:xfrm>
            <a:prstGeom prst="rect">
              <a:avLst/>
            </a:prstGeom>
            <a:solidFill>
              <a:schemeClr val="bg1"/>
            </a:solidFill>
            <a:ln>
              <a:noFill/>
            </a:ln>
            <a:effectLst>
              <a:outerShdw blurRad="190500" algn="tl" rotWithShape="0">
                <a:srgbClr val="000000">
                  <a:alpha val="70000"/>
                </a:srgbClr>
              </a:outerShdw>
            </a:effectLst>
          </p:spPr>
        </p:pic>
        <p:pic>
          <p:nvPicPr>
            <p:cNvPr id="7" name="Picture 2" descr="http://www.jff.org/sites/default/files/JFF_NewLogo_Stack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027" y="3234622"/>
              <a:ext cx="2607280" cy="73123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Title 3"/>
          <p:cNvSpPr>
            <a:spLocks noGrp="1"/>
          </p:cNvSpPr>
          <p:nvPr>
            <p:ph type="title"/>
          </p:nvPr>
        </p:nvSpPr>
        <p:spPr>
          <a:xfrm>
            <a:off x="332008" y="313231"/>
            <a:ext cx="7257976" cy="773566"/>
          </a:xfrm>
        </p:spPr>
        <p:txBody>
          <a:bodyPr/>
          <a:lstStyle/>
          <a:p>
            <a:r>
              <a:rPr lang="en-US" dirty="0"/>
              <a:t>About Us</a:t>
            </a:r>
          </a:p>
        </p:txBody>
      </p:sp>
      <p:sp>
        <p:nvSpPr>
          <p:cNvPr id="5" name="Content Placeholder 4"/>
          <p:cNvSpPr>
            <a:spLocks noGrp="1"/>
          </p:cNvSpPr>
          <p:nvPr>
            <p:ph idx="1"/>
          </p:nvPr>
        </p:nvSpPr>
        <p:spPr>
          <a:xfrm>
            <a:off x="194175" y="1155340"/>
            <a:ext cx="7862705" cy="1963780"/>
          </a:xfrm>
        </p:spPr>
        <p:txBody>
          <a:bodyPr>
            <a:noAutofit/>
          </a:bodyPr>
          <a:lstStyle/>
          <a:p>
            <a:pPr marL="0" indent="0">
              <a:lnSpc>
                <a:spcPct val="95000"/>
              </a:lnSpc>
              <a:buNone/>
            </a:pPr>
            <a:r>
              <a:rPr lang="en-US" sz="1700" b="1" dirty="0">
                <a:solidFill>
                  <a:schemeClr val="tx1">
                    <a:lumMod val="65000"/>
                    <a:lumOff val="35000"/>
                  </a:schemeClr>
                </a:solidFill>
              </a:rPr>
              <a:t>Jobs for the Future (JFF)</a:t>
            </a:r>
            <a:r>
              <a:rPr lang="en-US" sz="1700" dirty="0">
                <a:solidFill>
                  <a:schemeClr val="tx1">
                    <a:lumMod val="65000"/>
                    <a:lumOff val="35000"/>
                  </a:schemeClr>
                </a:solidFill>
              </a:rPr>
              <a:t> completed this project with federal funds awarded to Maher &amp; Maher under contract number DOLQ131A22098 DOL-ETA-14-U-00011, from the U.S. Department of Labor, Employment and Training Administration. The contents of this publication do not necessarily reflect the views or policies of the Department of Labor, nor does mention of trade names, commercial products, or organizations imply endorsement by the U.S. Government.</a:t>
            </a:r>
          </a:p>
        </p:txBody>
      </p:sp>
      <p:sp>
        <p:nvSpPr>
          <p:cNvPr id="2" name="Slide Number Placeholder 1"/>
          <p:cNvSpPr>
            <a:spLocks noGrp="1"/>
          </p:cNvSpPr>
          <p:nvPr>
            <p:ph type="sldNum" sz="quarter" idx="4294967295"/>
          </p:nvPr>
        </p:nvSpPr>
        <p:spPr/>
        <p:txBody>
          <a:bodyPr/>
          <a:lstStyle/>
          <a:p>
            <a:r>
              <a:rPr lang="en-US" dirty="0"/>
              <a:t> </a:t>
            </a:r>
          </a:p>
        </p:txBody>
      </p:sp>
      <p:sp>
        <p:nvSpPr>
          <p:cNvPr id="6" name="Content Placeholder 4"/>
          <p:cNvSpPr txBox="1">
            <a:spLocks/>
          </p:cNvSpPr>
          <p:nvPr/>
        </p:nvSpPr>
        <p:spPr>
          <a:xfrm>
            <a:off x="194178" y="3114040"/>
            <a:ext cx="5653849" cy="19864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59B530"/>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rgbClr val="59B530"/>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rgbClr val="59B530"/>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rgbClr val="59B530"/>
              </a:buClr>
              <a:buFont typeface="Arial"/>
              <a:buChar char="–"/>
              <a:defRPr sz="18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rgbClr val="59B530"/>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spcBef>
                <a:spcPts val="0"/>
              </a:spcBef>
              <a:buNone/>
            </a:pPr>
            <a:r>
              <a:rPr lang="en-US" sz="1950" b="1" dirty="0"/>
              <a:t>Jobs for the Future (JFF) </a:t>
            </a:r>
            <a:r>
              <a:rPr lang="en-US" sz="1950" dirty="0"/>
              <a:t>designs and drives the adoption of innovative, scalable approaches and models—solutions that catalyze change in our education and workforce delivery systems.</a:t>
            </a:r>
          </a:p>
        </p:txBody>
      </p:sp>
      <p:sp>
        <p:nvSpPr>
          <p:cNvPr id="8" name="Content Placeholder 4"/>
          <p:cNvSpPr txBox="1">
            <a:spLocks/>
          </p:cNvSpPr>
          <p:nvPr/>
        </p:nvSpPr>
        <p:spPr>
          <a:xfrm>
            <a:off x="194178" y="4499260"/>
            <a:ext cx="5506568" cy="19864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59B530"/>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rgbClr val="59B530"/>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rgbClr val="59B530"/>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rgbClr val="59B530"/>
              </a:buClr>
              <a:buFont typeface="Arial"/>
              <a:buChar char="–"/>
              <a:defRPr sz="18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rgbClr val="59B530"/>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spcBef>
                <a:spcPts val="0"/>
              </a:spcBef>
              <a:buNone/>
            </a:pPr>
            <a:r>
              <a:rPr lang="en-US" sz="1950" b="1" dirty="0"/>
              <a:t>Maher</a:t>
            </a:r>
            <a:r>
              <a:rPr lang="en-US" sz="1950" dirty="0"/>
              <a:t> &amp; </a:t>
            </a:r>
            <a:r>
              <a:rPr lang="en-US" sz="1950" b="1" dirty="0"/>
              <a:t>Maher</a:t>
            </a:r>
            <a:r>
              <a:rPr lang="en-US" sz="1950" dirty="0"/>
              <a:t> is a specialized change management and talent-development consulting firm focused on advancing the collaboration between workforce, education and economic development. </a:t>
            </a:r>
          </a:p>
        </p:txBody>
      </p:sp>
      <p:cxnSp>
        <p:nvCxnSpPr>
          <p:cNvPr id="10" name="Straight Connector 9"/>
          <p:cNvCxnSpPr/>
          <p:nvPr/>
        </p:nvCxnSpPr>
        <p:spPr>
          <a:xfrm>
            <a:off x="232275" y="3014889"/>
            <a:ext cx="7143750" cy="0"/>
          </a:xfrm>
          <a:prstGeom prst="line">
            <a:avLst/>
          </a:prstGeom>
          <a:ln w="28575">
            <a:solidFill>
              <a:srgbClr val="D5E1E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805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5"/>
          </p:nvPr>
        </p:nvSpPr>
        <p:spPr/>
        <p:txBody>
          <a:bodyPr/>
          <a:lstStyle/>
          <a:p>
            <a:r>
              <a:rPr lang="en-US" dirty="0"/>
              <a:t>Jodi Leipold-Mostel</a:t>
            </a:r>
          </a:p>
        </p:txBody>
      </p:sp>
      <p:sp>
        <p:nvSpPr>
          <p:cNvPr id="10" name="Title 9"/>
          <p:cNvSpPr>
            <a:spLocks noGrp="1"/>
          </p:cNvSpPr>
          <p:nvPr>
            <p:ph type="title"/>
          </p:nvPr>
        </p:nvSpPr>
        <p:spPr/>
        <p:txBody>
          <a:bodyPr/>
          <a:lstStyle/>
          <a:p>
            <a:r>
              <a:rPr lang="en-US" dirty="0"/>
              <a:t>Candace Moody</a:t>
            </a:r>
          </a:p>
        </p:txBody>
      </p:sp>
      <p:sp>
        <p:nvSpPr>
          <p:cNvPr id="11" name="Text Placeholder 10"/>
          <p:cNvSpPr>
            <a:spLocks noGrp="1"/>
          </p:cNvSpPr>
          <p:nvPr>
            <p:ph type="body" sz="half" idx="2"/>
          </p:nvPr>
        </p:nvSpPr>
        <p:spPr/>
        <p:txBody>
          <a:bodyPr/>
          <a:lstStyle/>
          <a:p>
            <a:r>
              <a:rPr lang="en-US" dirty="0"/>
              <a:t>Vice President, Communications</a:t>
            </a:r>
          </a:p>
        </p:txBody>
      </p:sp>
      <p:sp>
        <p:nvSpPr>
          <p:cNvPr id="13" name="Text Placeholder 12"/>
          <p:cNvSpPr>
            <a:spLocks noGrp="1"/>
          </p:cNvSpPr>
          <p:nvPr>
            <p:ph type="body" sz="half" idx="11"/>
          </p:nvPr>
        </p:nvSpPr>
        <p:spPr/>
        <p:txBody>
          <a:bodyPr/>
          <a:lstStyle/>
          <a:p>
            <a:r>
              <a:rPr lang="en-US" dirty="0"/>
              <a:t>CareerSource Northeast Florida</a:t>
            </a:r>
          </a:p>
        </p:txBody>
      </p:sp>
      <p:sp>
        <p:nvSpPr>
          <p:cNvPr id="14" name="Text Placeholder 13"/>
          <p:cNvSpPr>
            <a:spLocks noGrp="1"/>
          </p:cNvSpPr>
          <p:nvPr>
            <p:ph type="body" sz="half" idx="12"/>
          </p:nvPr>
        </p:nvSpPr>
        <p:spPr/>
        <p:txBody>
          <a:bodyPr/>
          <a:lstStyle/>
          <a:p>
            <a:r>
              <a:rPr lang="en-US" dirty="0"/>
              <a:t>Operations Manager</a:t>
            </a:r>
          </a:p>
        </p:txBody>
      </p:sp>
      <p:sp>
        <p:nvSpPr>
          <p:cNvPr id="16" name="Text Placeholder 15"/>
          <p:cNvSpPr>
            <a:spLocks noGrp="1"/>
          </p:cNvSpPr>
          <p:nvPr>
            <p:ph type="body" sz="half" idx="14"/>
          </p:nvPr>
        </p:nvSpPr>
        <p:spPr/>
        <p:txBody>
          <a:bodyPr/>
          <a:lstStyle/>
          <a:p>
            <a:r>
              <a:rPr lang="en-US" dirty="0"/>
              <a:t>Pennsylvania CareerLink – Allegheny East</a:t>
            </a:r>
          </a:p>
        </p:txBody>
      </p:sp>
      <p:pic>
        <p:nvPicPr>
          <p:cNvPr id="18" name="Picture Placeholder 5"/>
          <p:cNvPicPr>
            <a:picLocks noGrp="1" noChangeAspect="1"/>
          </p:cNvPicPr>
          <p:nvPr>
            <p:ph type="pic" sz="quarter" idx="10"/>
          </p:nvPr>
        </p:nvPicPr>
        <p:blipFill>
          <a:blip r:embed="rId3"/>
          <a:srcRect t="878" b="878"/>
          <a:stretch>
            <a:fillRect/>
          </a:stretch>
        </p:blipFill>
        <p:spPr/>
      </p:pic>
      <p:pic>
        <p:nvPicPr>
          <p:cNvPr id="19" name="Picture Placeholder 5"/>
          <p:cNvPicPr>
            <a:picLocks noGrp="1" noChangeAspect="1"/>
          </p:cNvPicPr>
          <p:nvPr>
            <p:ph type="pic" sz="quarter" idx="13"/>
          </p:nvPr>
        </p:nvPicPr>
        <p:blipFill>
          <a:blip r:embed="rId4"/>
          <a:srcRect l="13630" r="13630"/>
          <a:stretch>
            <a:fillRect/>
          </a:stretch>
        </p:blipFill>
        <p:spPr/>
      </p:pic>
    </p:spTree>
    <p:extLst>
      <p:ext uri="{BB962C8B-B14F-4D97-AF65-F5344CB8AC3E}">
        <p14:creationId xmlns:p14="http://schemas.microsoft.com/office/powerpoint/2010/main" val="1259087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F497D"/>
                </a:solidFill>
              </a:rPr>
              <a:t>First, Some Context…</a:t>
            </a:r>
          </a:p>
        </p:txBody>
      </p:sp>
      <p:pic>
        <p:nvPicPr>
          <p:cNvPr id="3" name="Picture 2"/>
          <p:cNvPicPr>
            <a:picLocks noChangeAspect="1"/>
          </p:cNvPicPr>
          <p:nvPr/>
        </p:nvPicPr>
        <p:blipFill rotWithShape="1">
          <a:blip r:embed="rId3"/>
          <a:srcRect b="4487"/>
          <a:stretch/>
        </p:blipFill>
        <p:spPr>
          <a:xfrm>
            <a:off x="1600200" y="1174750"/>
            <a:ext cx="5943600" cy="4730750"/>
          </a:xfrm>
          <a:prstGeom prst="rect">
            <a:avLst/>
          </a:prstGeom>
        </p:spPr>
      </p:pic>
    </p:spTree>
    <p:extLst>
      <p:ext uri="{BB962C8B-B14F-4D97-AF65-F5344CB8AC3E}">
        <p14:creationId xmlns:p14="http://schemas.microsoft.com/office/powerpoint/2010/main" val="3846021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Preview the Practitioner’s Guide</a:t>
            </a:r>
          </a:p>
          <a:p>
            <a:endParaRPr lang="en-US" dirty="0"/>
          </a:p>
          <a:p>
            <a:r>
              <a:rPr lang="en-US" dirty="0"/>
              <a:t>Hear from experts in the field</a:t>
            </a:r>
          </a:p>
          <a:p>
            <a:endParaRPr lang="en-US" dirty="0"/>
          </a:p>
          <a:p>
            <a:r>
              <a:rPr lang="en-US" dirty="0"/>
              <a:t>Answer your questions</a:t>
            </a:r>
          </a:p>
          <a:p>
            <a:endParaRPr lang="en-US" dirty="0"/>
          </a:p>
        </p:txBody>
      </p:sp>
    </p:spTree>
    <p:extLst>
      <p:ext uri="{BB962C8B-B14F-4D97-AF65-F5344CB8AC3E}">
        <p14:creationId xmlns:p14="http://schemas.microsoft.com/office/powerpoint/2010/main" val="428516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981" y="1280052"/>
            <a:ext cx="4980609" cy="1470025"/>
          </a:xfrm>
        </p:spPr>
        <p:txBody>
          <a:bodyPr/>
          <a:lstStyle/>
          <a:p>
            <a:r>
              <a:rPr lang="en-US" dirty="0"/>
              <a:t>21</a:t>
            </a:r>
            <a:r>
              <a:rPr lang="en-US" baseline="30000" dirty="0"/>
              <a:t>st</a:t>
            </a:r>
            <a:r>
              <a:rPr lang="en-US" dirty="0"/>
              <a:t> Century Job Centers:</a:t>
            </a:r>
          </a:p>
        </p:txBody>
      </p:sp>
      <p:sp>
        <p:nvSpPr>
          <p:cNvPr id="3" name="Subtitle 2"/>
          <p:cNvSpPr>
            <a:spLocks noGrp="1"/>
          </p:cNvSpPr>
          <p:nvPr>
            <p:ph type="subTitle" idx="1"/>
          </p:nvPr>
        </p:nvSpPr>
        <p:spPr>
          <a:xfrm>
            <a:off x="326660" y="2804462"/>
            <a:ext cx="5024782" cy="1326340"/>
          </a:xfrm>
        </p:spPr>
        <p:txBody>
          <a:bodyPr/>
          <a:lstStyle/>
          <a:p>
            <a:r>
              <a:rPr lang="en-US" dirty="0"/>
              <a:t>A Practitioner’s guide</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757" y="5702300"/>
            <a:ext cx="2476500" cy="696516"/>
          </a:xfrm>
          <a:prstGeom prst="rect">
            <a:avLst/>
          </a:prstGeom>
        </p:spPr>
      </p:pic>
    </p:spTree>
    <p:extLst>
      <p:ext uri="{BB962C8B-B14F-4D97-AF65-F5344CB8AC3E}">
        <p14:creationId xmlns:p14="http://schemas.microsoft.com/office/powerpoint/2010/main" val="389568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83587" y="671287"/>
            <a:ext cx="8427329" cy="5376636"/>
          </a:xfrm>
          <a:prstGeom prst="rect">
            <a:avLst/>
          </a:prstGeom>
        </p:spPr>
      </p:pic>
      <p:sp>
        <p:nvSpPr>
          <p:cNvPr id="4" name="Title 3"/>
          <p:cNvSpPr>
            <a:spLocks noGrp="1"/>
          </p:cNvSpPr>
          <p:nvPr>
            <p:ph type="title"/>
          </p:nvPr>
        </p:nvSpPr>
        <p:spPr>
          <a:effectLst>
            <a:outerShdw blurRad="50800" dist="38100" dir="2700000" algn="tl" rotWithShape="0">
              <a:prstClr val="black">
                <a:alpha val="40000"/>
              </a:prstClr>
            </a:outerShdw>
          </a:effectLst>
        </p:spPr>
        <p:txBody>
          <a:bodyPr/>
          <a:lstStyle/>
          <a:p>
            <a:r>
              <a:rPr lang="en-US" dirty="0">
                <a:solidFill>
                  <a:schemeClr val="tx2"/>
                </a:solidFill>
              </a:rPr>
              <a:t>Tools for Assessment</a:t>
            </a:r>
          </a:p>
        </p:txBody>
      </p:sp>
      <p:pic>
        <p:nvPicPr>
          <p:cNvPr id="6" name="Picture 5"/>
          <p:cNvPicPr>
            <a:picLocks noChangeAspect="1"/>
          </p:cNvPicPr>
          <p:nvPr/>
        </p:nvPicPr>
        <p:blipFill rotWithShape="1">
          <a:blip r:embed="rId5"/>
          <a:srcRect r="12034"/>
          <a:stretch/>
        </p:blipFill>
        <p:spPr>
          <a:xfrm>
            <a:off x="4854453" y="567"/>
            <a:ext cx="4289548" cy="6857433"/>
          </a:xfrm>
          <a:prstGeom prst="rect">
            <a:avLst/>
          </a:prstGeom>
        </p:spPr>
      </p:pic>
      <p:grpSp>
        <p:nvGrpSpPr>
          <p:cNvPr id="7" name="Group 6"/>
          <p:cNvGrpSpPr/>
          <p:nvPr/>
        </p:nvGrpSpPr>
        <p:grpSpPr>
          <a:xfrm flipV="1">
            <a:off x="8515350" y="0"/>
            <a:ext cx="628650" cy="1820427"/>
            <a:chOff x="8515350" y="5037573"/>
            <a:chExt cx="628650" cy="1820427"/>
          </a:xfrm>
        </p:grpSpPr>
        <p:sp>
          <p:nvSpPr>
            <p:cNvPr id="8" name="Isosceles Triangle 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Isosceles Triangle 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0" name="TextBox 9"/>
          <p:cNvSpPr txBox="1"/>
          <p:nvPr/>
        </p:nvSpPr>
        <p:spPr>
          <a:xfrm>
            <a:off x="8410574" y="13773"/>
            <a:ext cx="733425" cy="353943"/>
          </a:xfrm>
          <a:prstGeom prst="rect">
            <a:avLst/>
          </a:prstGeom>
          <a:noFill/>
        </p:spPr>
        <p:txBody>
          <a:bodyPr wrap="square" rtlCol="0">
            <a:spAutoFit/>
          </a:bodyPr>
          <a:lstStyle/>
          <a:p>
            <a:pPr algn="r"/>
            <a:r>
              <a:rPr lang="en-US" sz="1700" spc="40" dirty="0">
                <a:solidFill>
                  <a:srgbClr val="004874"/>
                </a:solidFill>
                <a:latin typeface="Impact" panose="020B0806030902050204" pitchFamily="34" charset="0"/>
              </a:rPr>
              <a:t>8</a:t>
            </a:r>
            <a:endParaRPr lang="en-US" sz="1700" b="0" spc="40" baseline="0" dirty="0">
              <a:solidFill>
                <a:srgbClr val="004874"/>
              </a:solidFill>
              <a:latin typeface="Impact" panose="020B0806030902050204" pitchFamily="34" charset="0"/>
            </a:endParaRPr>
          </a:p>
        </p:txBody>
      </p:sp>
      <p:grpSp>
        <p:nvGrpSpPr>
          <p:cNvPr id="11" name="Group 10"/>
          <p:cNvGrpSpPr/>
          <p:nvPr/>
        </p:nvGrpSpPr>
        <p:grpSpPr>
          <a:xfrm rot="10800000" flipH="1" flipV="1">
            <a:off x="8553860" y="5040637"/>
            <a:ext cx="592563" cy="1820427"/>
            <a:chOff x="8515350" y="5037573"/>
            <a:chExt cx="628650" cy="1820427"/>
          </a:xfrm>
        </p:grpSpPr>
        <p:sp>
          <p:nvSpPr>
            <p:cNvPr id="12" name="Isosceles Triangle 11"/>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Isosceles Triangle 12"/>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734366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114&quot;&gt;&lt;object type=&quot;3&quot; unique_id=&quot;10115&quot;&gt;&lt;property id=&quot;20148&quot; value=&quot;5&quot;/&gt;&lt;property id=&quot;20300&quot; value=&quot;Slide 1&quot;/&gt;&lt;property id=&quot;20307&quot; value=&quot;273&quot;/&gt;&lt;/object&gt;&lt;object type=&quot;3&quot; unique_id=&quot;10116&quot;&gt;&lt;property id=&quot;20148&quot; value=&quot;5&quot;/&gt;&lt;property id=&quot;20300&quot; value=&quot;Slide 2 - &amp;quot;21st Century Job Centers:&amp;quot;&quot;/&gt;&lt;property id=&quot;20307&quot; value=&quot;256&quot;/&gt;&lt;/object&gt;&lt;object type=&quot;3&quot; unique_id=&quot;10117&quot;&gt;&lt;property id=&quot;20148&quot; value=&quot;5&quot;/&gt;&lt;property id=&quot;20300&quot; value=&quot;Slide 3&quot;/&gt;&lt;property id=&quot;20307&quot; value=&quot;264&quot;/&gt;&lt;/object&gt;&lt;object type=&quot;3&quot; unique_id=&quot;10118&quot;&gt;&lt;property id=&quot;20148&quot; value=&quot;5&quot;/&gt;&lt;property id=&quot;20300&quot; value=&quot;Slide 4 - &amp;quot;Virginia Hamilton&amp;quot;&quot;/&gt;&lt;property id=&quot;20307&quot; value=&quot;261&quot;/&gt;&lt;/object&gt;&lt;object type=&quot;3&quot; unique_id=&quot;10119&quot;&gt;&lt;property id=&quot;20148&quot; value=&quot;5&quot;/&gt;&lt;property id=&quot;20300&quot; value=&quot;Slide 5 - &amp;quot;Candace Moody&amp;quot;&quot;/&gt;&lt;property id=&quot;20307&quot; value=&quot;304&quot;/&gt;&lt;/object&gt;&lt;object type=&quot;3&quot; unique_id=&quot;10120&quot;&gt;&lt;property id=&quot;20148&quot; value=&quot;5&quot;/&gt;&lt;property id=&quot;20300&quot; value=&quot;Slide 7&quot;/&gt;&lt;property id=&quot;20307&quot; value=&quot;315&quot;/&gt;&lt;/object&gt;&lt;object type=&quot;3&quot; unique_id=&quot;10121&quot;&gt;&lt;property id=&quot;20148&quot; value=&quot;5&quot;/&gt;&lt;property id=&quot;20300&quot; value=&quot;Slide 9 - &amp;quot;Tools for Assessment&amp;quot;&quot;/&gt;&lt;property id=&quot;20307&quot; value=&quot;257&quot;/&gt;&lt;/object&gt;&lt;object type=&quot;3&quot; unique_id=&quot;10122&quot;&gt;&lt;property id=&quot;20148&quot; value=&quot;5&quot;/&gt;&lt;property id=&quot;20300&quot; value=&quot;Slide 10 - &amp;quot;Tools for Assessment&amp;quot;&quot;/&gt;&lt;property id=&quot;20307&quot; value=&quot;275&quot;/&gt;&lt;/object&gt;&lt;object type=&quot;3&quot; unique_id=&quot;10123&quot;&gt;&lt;property id=&quot;20148&quot; value=&quot;5&quot;/&gt;&lt;property id=&quot;20300&quot; value=&quot;Slide 11 - &amp;quot;Interest Assessments&amp;quot;&quot;/&gt;&lt;property id=&quot;20307&quot; value=&quot;276&quot;/&gt;&lt;/object&gt;&lt;object type=&quot;3&quot; unique_id=&quot;10124&quot;&gt;&lt;property id=&quot;20148&quot; value=&quot;5&quot;/&gt;&lt;property id=&quot;20300&quot; value=&quot;Slide 12 - &amp;quot;Work Style Assessments&amp;quot;&quot;/&gt;&lt;property id=&quot;20307&quot; value=&quot;278&quot;/&gt;&lt;/object&gt;&lt;object type=&quot;3&quot; unique_id=&quot;10125&quot;&gt;&lt;property id=&quot;20148&quot; value=&quot;5&quot;/&gt;&lt;property id=&quot;20300&quot; value=&quot;Slide 13 - &amp;quot;Evaluating the Tools &amp;quot;&quot;/&gt;&lt;property id=&quot;20307&quot; value=&quot;299&quot;/&gt;&lt;/object&gt;&lt;object type=&quot;3&quot; unique_id=&quot;10126&quot;&gt;&lt;property id=&quot;20148&quot; value=&quot;5&quot;/&gt;&lt;property id=&quot;20300&quot; value=&quot;Slide 14 - &amp;quot;Tools for Career Exploration&amp;quot;&quot;/&gt;&lt;property id=&quot;20307&quot; value=&quot;282&quot;/&gt;&lt;/object&gt;&lt;object type=&quot;3&quot; unique_id=&quot;10127&quot;&gt;&lt;property id=&quot;20148&quot; value=&quot;5&quot;/&gt;&lt;property id=&quot;20300&quot; value=&quot;Slide 15 - &amp;quot;Tools for Career Exploration&amp;quot;&quot;/&gt;&lt;property id=&quot;20307&quot; value=&quot;284&quot;/&gt;&lt;/object&gt;&lt;object type=&quot;3&quot; unique_id=&quot;10128&quot;&gt;&lt;property id=&quot;20148&quot; value=&quot;5&quot;/&gt;&lt;property id=&quot;20300&quot; value=&quot;Slide 16 - &amp;quot;Tools for Career Exploration&amp;quot;&quot;/&gt;&lt;property id=&quot;20307&quot; value=&quot;313&quot;/&gt;&lt;/object&gt;&lt;object type=&quot;3&quot; unique_id=&quot;10129&quot;&gt;&lt;property id=&quot;20148&quot; value=&quot;5&quot;/&gt;&lt;property id=&quot;20300&quot; value=&quot;Slide 17 - &amp;quot;Evaluating the Tools &amp;quot;&quot;/&gt;&lt;property id=&quot;20307&quot; value=&quot;300&quot;/&gt;&lt;/object&gt;&lt;object type=&quot;3&quot; unique_id=&quot;10130&quot;&gt;&lt;property id=&quot;20148&quot; value=&quot;5&quot;/&gt;&lt;property id=&quot;20300&quot; value=&quot;Slide 18 - &amp;quot;Tools for Skill-Building&amp;quot;&quot;/&gt;&lt;property id=&quot;20307&quot; value=&quot;286&quot;/&gt;&lt;/object&gt;&lt;object type=&quot;3&quot; unique_id=&quot;10131&quot;&gt;&lt;property id=&quot;20148&quot; value=&quot;5&quot;/&gt;&lt;property id=&quot;20300&quot; value=&quot;Slide 19 - &amp;quot;Tools for Skill Building&amp;quot;&quot;/&gt;&lt;property id=&quot;20307&quot; value=&quot;314&quot;/&gt;&lt;/object&gt;&lt;object type=&quot;3&quot; unique_id=&quot;10132&quot;&gt;&lt;property id=&quot;20148&quot; value=&quot;5&quot;/&gt;&lt;property id=&quot;20300&quot; value=&quot;Slide 20 - &amp;quot;Tools for Skill Building&amp;quot;&quot;/&gt;&lt;property id=&quot;20307&quot; value=&quot;288&quot;/&gt;&lt;/object&gt;&lt;object type=&quot;3&quot; unique_id=&quot;10133&quot;&gt;&lt;property id=&quot;20148&quot; value=&quot;5&quot;/&gt;&lt;property id=&quot;20300&quot; value=&quot;Slide 21 - &amp;quot;Evaluating the Tools &amp;quot;&quot;/&gt;&lt;property id=&quot;20307&quot; value=&quot;301&quot;/&gt;&lt;/object&gt;&lt;object type=&quot;3&quot; unique_id=&quot;10134&quot;&gt;&lt;property id=&quot;20148&quot; value=&quot;5&quot;/&gt;&lt;property id=&quot;20300&quot; value=&quot;Slide 22 - &amp;quot;Tools for Job Search and Job Matching&amp;quot;&quot;/&gt;&lt;property id=&quot;20307&quot; value=&quot;290&quot;/&gt;&lt;/object&gt;&lt;object type=&quot;3&quot; unique_id=&quot;10135&quot;&gt;&lt;property id=&quot;20148&quot; value=&quot;5&quot;/&gt;&lt;property id=&quot;20300&quot; value=&quot;Slide 23 - &amp;quot;Tools for Job Search and Job Matching&amp;quot;&quot;/&gt;&lt;property id=&quot;20307&quot; value=&quot;292&quot;/&gt;&lt;/object&gt;&lt;object type=&quot;3&quot; unique_id=&quot;10136&quot;&gt;&lt;property id=&quot;20148&quot; value=&quot;5&quot;/&gt;&lt;property id=&quot;20300&quot; value=&quot;Slide 24 - &amp;quot;Evaluating the Tools &amp;quot;&quot;/&gt;&lt;property id=&quot;20307&quot; value=&quot;302&quot;/&gt;&lt;/object&gt;&lt;object type=&quot;3&quot; unique_id=&quot;10137&quot;&gt;&lt;property id=&quot;20148&quot; value=&quot;5&quot;/&gt;&lt;property id=&quot;20300&quot; value=&quot;Slide 25 - &amp;quot;Social Media&amp;quot;&quot;/&gt;&lt;property id=&quot;20307&quot; value=&quot;305&quot;/&gt;&lt;/object&gt;&lt;object type=&quot;3&quot; unique_id=&quot;10138&quot;&gt;&lt;property id=&quot;20148&quot; value=&quot;5&quot;/&gt;&lt;property id=&quot;20300&quot; value=&quot;Slide 26 - &amp;quot;On-Demand Economy&amp;quot;&quot;/&gt;&lt;property id=&quot;20307&quot; value=&quot;306&quot;/&gt;&lt;/object&gt;&lt;object type=&quot;3&quot; unique_id=&quot;10139&quot;&gt;&lt;property id=&quot;20148&quot; value=&quot;5&quot;/&gt;&lt;property id=&quot;20300&quot; value=&quot;Slide 27 - &amp;quot;Incorporating New Tools&amp;quot;&quot;/&gt;&lt;property id=&quot;20307&quot; value=&quot;294&quot;/&gt;&lt;/object&gt;&lt;object type=&quot;3&quot; unique_id=&quot;10140&quot;&gt;&lt;property id=&quot;20148&quot; value=&quot;5&quot;/&gt;&lt;property id=&quot;20300&quot; value=&quot;Slide 28 - &amp;quot;Promising Practices at  Job Centers&amp;quot;&quot;/&gt;&lt;property id=&quot;20307&quot; value=&quot;295&quot;/&gt;&lt;/object&gt;&lt;object type=&quot;3&quot; unique_id=&quot;10141&quot;&gt;&lt;property id=&quot;20148&quot; value=&quot;5&quot;/&gt;&lt;property id=&quot;20300&quot; value=&quot;Slide 29 - &amp;quot;Candace Moody&amp;quot;&quot;/&gt;&lt;property id=&quot;20307&quot; value=&quot;296&quot;/&gt;&lt;/object&gt;&lt;object type=&quot;3&quot; unique_id=&quot;10142&quot;&gt;&lt;property id=&quot;20148&quot; value=&quot;5&quot;/&gt;&lt;property id=&quot;20300&quot; value=&quot;Slide 30 - &amp;quot;Tools for Career Exploration&amp;quot;&quot;/&gt;&lt;property id=&quot;20307&quot; value=&quot;308&quot;/&gt;&lt;/object&gt;&lt;object type=&quot;3&quot; unique_id=&quot;10143&quot;&gt;&lt;property id=&quot;20148&quot; value=&quot;5&quot;/&gt;&lt;property id=&quot;20300&quot; value=&quot;Slide 31 - &amp;quot;Tools for Career Exploration&amp;quot;&quot;/&gt;&lt;property id=&quot;20307&quot; value=&quot;316&quot;/&gt;&lt;/object&gt;&lt;object type=&quot;3&quot; unique_id=&quot;10144&quot;&gt;&lt;property id=&quot;20148&quot; value=&quot;5&quot;/&gt;&lt;property id=&quot;20300&quot; value=&quot;Slide 32 - &amp;quot;Tools for Skill Building&amp;quot;&quot;/&gt;&lt;property id=&quot;20307&quot; value=&quot;310&quot;/&gt;&lt;/object&gt;&lt;object type=&quot;3&quot; unique_id=&quot;10145&quot;&gt;&lt;property id=&quot;20148&quot; value=&quot;5&quot;/&gt;&lt;property id=&quot;20300&quot; value=&quot;Slide 33 - &amp;quot;Tools for Job Matching&amp;quot;&quot;/&gt;&lt;property id=&quot;20307&quot; value=&quot;311&quot;/&gt;&lt;/object&gt;&lt;object type=&quot;3&quot; unique_id=&quot;10146&quot;&gt;&lt;property id=&quot;20148&quot; value=&quot;5&quot;/&gt;&lt;property id=&quot;20300&quot; value=&quot;Slide 35 - &amp;quot;Using Social Media&amp;quot;&quot;/&gt;&lt;property id=&quot;20307&quot; value=&quot;312&quot;/&gt;&lt;/object&gt;&lt;object type=&quot;3&quot; unique_id=&quot;10147&quot;&gt;&lt;property id=&quot;20148&quot; value=&quot;5&quot;/&gt;&lt;property id=&quot;20300&quot; value=&quot;Slide 36 - &amp;quot;Jodi Leipold-Mostel&amp;quot;&quot;/&gt;&lt;property id=&quot;20307&quot; value=&quot;297&quot;/&gt;&lt;/object&gt;&lt;object type=&quot;3&quot; unique_id=&quot;10148&quot;&gt;&lt;property id=&quot;20148&quot; value=&quot;5&quot;/&gt;&lt;property id=&quot;20300&quot; value=&quot;Slide 37 - &amp;quot;Assessments&amp;quot;&quot;/&gt;&lt;property id=&quot;20307&quot; value=&quot;317&quot;/&gt;&lt;/object&gt;&lt;object type=&quot;3&quot; unique_id=&quot;10149&quot;&gt;&lt;property id=&quot;20148&quot; value=&quot;5&quot;/&gt;&lt;property id=&quot;20300&quot; value=&quot;Slide 38 - &amp;quot;JobGateway®&amp;quot;&quot;/&gt;&lt;property id=&quot;20307&quot; value=&quot;318&quot;/&gt;&lt;/object&gt;&lt;object type=&quot;3&quot; unique_id=&quot;10150&quot;&gt;&lt;property id=&quot;20148&quot; value=&quot;5&quot;/&gt;&lt;property id=&quot;20300&quot; value=&quot;Slide 39 - &amp;quot;Adapting to Your Local Customer Base&amp;quot;&quot;/&gt;&lt;property id=&quot;20307&quot; value=&quot;319&quot;/&gt;&lt;/object&gt;&lt;object type=&quot;3&quot; unique_id=&quot;10151&quot;&gt;&lt;property id=&quot;20148&quot; value=&quot;5&quot;/&gt;&lt;property id=&quot;20300&quot; value=&quot;Slide 40&quot;/&gt;&lt;property id=&quot;20307&quot; value=&quot;267&quot;/&gt;&lt;/object&gt;&lt;object type=&quot;3&quot; unique_id=&quot;10152&quot;&gt;&lt;property id=&quot;20148&quot; value=&quot;5&quot;/&gt;&lt;property id=&quot;20300&quot; value=&quot;Slide 41 - &amp;quot;Matthew A. Poland&amp;quot;&quot;/&gt;&lt;property id=&quot;20307&quot; value=&quot;268&quot;/&gt;&lt;/object&gt;&lt;object type=&quot;3&quot; unique_id=&quot;10153&quot;&gt;&lt;property id=&quot;20148&quot; value=&quot;5&quot;/&gt;&lt;property id=&quot;20300&quot; value=&quot;Slide 43&quot;/&gt;&lt;property id=&quot;20307&quot; value=&quot;269&quot;/&gt;&lt;/object&gt;&lt;object type=&quot;3&quot; unique_id=&quot;10664&quot;&gt;&lt;property id=&quot;20148&quot; value=&quot;5&quot;/&gt;&lt;property id=&quot;20300&quot; value=&quot;Slide 6 - &amp;quot;First, Some Context…&amp;quot;&quot;/&gt;&lt;property id=&quot;20307&quot; value=&quot;321&quot;/&gt;&lt;/object&gt;&lt;object type=&quot;3&quot; unique_id=&quot;10665&quot;&gt;&lt;property id=&quot;20148&quot; value=&quot;5&quot;/&gt;&lt;property id=&quot;20300&quot; value=&quot;Slide 34 - &amp;quot;Tools for Job Matching&amp;quot;&quot;/&gt;&lt;property id=&quot;20307&quot; value=&quot;322&quot;/&gt;&lt;/object&gt;&lt;object type=&quot;3&quot; unique_id=&quot;10666&quot;&gt;&lt;property id=&quot;20148&quot; value=&quot;5&quot;/&gt;&lt;property id=&quot;20300&quot; value=&quot;Slide 42 - &amp;quot;About Us&amp;quot;&quot;/&gt;&lt;property id=&quot;20307&quot; value=&quot;323&quot;/&gt;&lt;/object&gt;&lt;object type=&quot;3&quot; unique_id=&quot;10844&quot;&gt;&lt;property id=&quot;20148&quot; value=&quot;5&quot;/&gt;&lt;property id=&quot;20300&quot; value=&quot;Slide 8 - &amp;quot;21st Century Job Centers:&amp;quot;&quot;/&gt;&lt;property id=&quot;20307&quot; value=&quot;325&quot;/&gt;&lt;/object&gt;&lt;/object&gt;&lt;object type=&quot;8&quot; unique_id=&quot;10194&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6273</TotalTime>
  <Words>489</Words>
  <Application>Microsoft Office PowerPoint</Application>
  <PresentationFormat>On-screen Show (4:3)</PresentationFormat>
  <Paragraphs>158</Paragraphs>
  <Slides>43</Slides>
  <Notes>43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Rounded MT Bold</vt:lpstr>
      <vt:lpstr>Calibri</vt:lpstr>
      <vt:lpstr>Impact</vt:lpstr>
      <vt:lpstr>Myriad Pro</vt:lpstr>
      <vt:lpstr>Myriad Pro Cond</vt:lpstr>
      <vt:lpstr>Times New Roman</vt:lpstr>
      <vt:lpstr>Wingdings</vt:lpstr>
      <vt:lpstr>Office Theme</vt:lpstr>
      <vt:lpstr>PowerPoint Presentation</vt:lpstr>
      <vt:lpstr>21st Century Job Centers:</vt:lpstr>
      <vt:lpstr>PowerPoint Presentation</vt:lpstr>
      <vt:lpstr>Virginia Hamilton</vt:lpstr>
      <vt:lpstr>Candace Moody</vt:lpstr>
      <vt:lpstr>First, Some Context…</vt:lpstr>
      <vt:lpstr>PowerPoint Presentation</vt:lpstr>
      <vt:lpstr>21st Century Job Centers:</vt:lpstr>
      <vt:lpstr>Tools for Assessment</vt:lpstr>
      <vt:lpstr>Tools for Assessment</vt:lpstr>
      <vt:lpstr>Interest Assessments</vt:lpstr>
      <vt:lpstr>Work Style Assessments</vt:lpstr>
      <vt:lpstr>Evaluating the Tools </vt:lpstr>
      <vt:lpstr>Tools for Career Exploration</vt:lpstr>
      <vt:lpstr>Tools for Career Exploration</vt:lpstr>
      <vt:lpstr>Tools for Career Exploration</vt:lpstr>
      <vt:lpstr>Evaluating the Tools </vt:lpstr>
      <vt:lpstr>Tools for Skill-Building</vt:lpstr>
      <vt:lpstr>Tools for Skill Building</vt:lpstr>
      <vt:lpstr>Tools for Skill Building</vt:lpstr>
      <vt:lpstr>Evaluating the Tools </vt:lpstr>
      <vt:lpstr>Tools for Job Search and Job Matching</vt:lpstr>
      <vt:lpstr>Tools for Job Search and Job Matching</vt:lpstr>
      <vt:lpstr>Evaluating the Tools </vt:lpstr>
      <vt:lpstr>Social Media</vt:lpstr>
      <vt:lpstr>On-Demand Economy</vt:lpstr>
      <vt:lpstr>Incorporating New Tools</vt:lpstr>
      <vt:lpstr>Promising Practices at  Job Centers</vt:lpstr>
      <vt:lpstr>Candace Moody</vt:lpstr>
      <vt:lpstr>Tools for Career Exploration</vt:lpstr>
      <vt:lpstr>Tools for Career Exploration</vt:lpstr>
      <vt:lpstr>Tools for Skill Building</vt:lpstr>
      <vt:lpstr>Tools for Job Matching</vt:lpstr>
      <vt:lpstr>Tools for Job Matching</vt:lpstr>
      <vt:lpstr>Using Social Media</vt:lpstr>
      <vt:lpstr>Jodi Leipold-Mostel</vt:lpstr>
      <vt:lpstr>Assessments</vt:lpstr>
      <vt:lpstr>JobGateway®</vt:lpstr>
      <vt:lpstr>Adapting to Your Local Customer Base</vt:lpstr>
      <vt:lpstr>PowerPoint Presentation</vt:lpstr>
      <vt:lpstr>Matthew A. Poland</vt:lpstr>
      <vt:lpstr>About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Medrano</dc:creator>
  <cp:lastModifiedBy>Laura Casertano</cp:lastModifiedBy>
  <cp:revision>278</cp:revision>
  <dcterms:created xsi:type="dcterms:W3CDTF">2014-04-10T03:33:57Z</dcterms:created>
  <dcterms:modified xsi:type="dcterms:W3CDTF">2016-05-23T15:43:10Z</dcterms:modified>
</cp:coreProperties>
</file>