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7"/>
  </p:notesMasterIdLst>
  <p:sldIdLst>
    <p:sldId id="273" r:id="rId2"/>
    <p:sldId id="256" r:id="rId3"/>
    <p:sldId id="264" r:id="rId4"/>
    <p:sldId id="304" r:id="rId5"/>
    <p:sldId id="265" r:id="rId6"/>
    <p:sldId id="258" r:id="rId7"/>
    <p:sldId id="278" r:id="rId8"/>
    <p:sldId id="275" r:id="rId9"/>
    <p:sldId id="276" r:id="rId10"/>
    <p:sldId id="277" r:id="rId11"/>
    <p:sldId id="279" r:id="rId12"/>
    <p:sldId id="280" r:id="rId13"/>
    <p:sldId id="285" r:id="rId14"/>
    <p:sldId id="286" r:id="rId15"/>
    <p:sldId id="296" r:id="rId16"/>
    <p:sldId id="305" r:id="rId17"/>
    <p:sldId id="307" r:id="rId18"/>
    <p:sldId id="306" r:id="rId19"/>
    <p:sldId id="312" r:id="rId20"/>
    <p:sldId id="311" r:id="rId21"/>
    <p:sldId id="313" r:id="rId22"/>
    <p:sldId id="314" r:id="rId23"/>
    <p:sldId id="317" r:id="rId24"/>
    <p:sldId id="318" r:id="rId25"/>
    <p:sldId id="319" r:id="rId26"/>
    <p:sldId id="320" r:id="rId27"/>
    <p:sldId id="321" r:id="rId28"/>
    <p:sldId id="322" r:id="rId29"/>
    <p:sldId id="323" r:id="rId30"/>
    <p:sldId id="324" r:id="rId31"/>
    <p:sldId id="316" r:id="rId32"/>
    <p:sldId id="267" r:id="rId33"/>
    <p:sldId id="325" r:id="rId34"/>
    <p:sldId id="268" r:id="rId35"/>
    <p:sldId id="269" r:id="rId36"/>
  </p:sldIdLst>
  <p:sldSz cx="9144000" cy="6858000" type="screen4x3"/>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1EE"/>
    <a:srgbClr val="9D1C30"/>
    <a:srgbClr val="4675B8"/>
    <a:srgbClr val="004874"/>
    <a:srgbClr val="275A99"/>
    <a:srgbClr val="124D95"/>
    <a:srgbClr val="002C47"/>
    <a:srgbClr val="041F36"/>
    <a:srgbClr val="7A232E"/>
    <a:srgbClr val="B857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280" autoAdjust="0"/>
  </p:normalViewPr>
  <p:slideViewPr>
    <p:cSldViewPr snapToGrid="0">
      <p:cViewPr varScale="1">
        <p:scale>
          <a:sx n="72" d="100"/>
          <a:sy n="72" d="100"/>
        </p:scale>
        <p:origin x="1404" y="60"/>
      </p:cViewPr>
      <p:guideLst>
        <p:guide orient="horz" pos="2160"/>
        <p:guide pos="2880"/>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9DD16-A0BA-E34F-A44A-8F4BC6E0E8FF}" type="datetimeFigureOut">
              <a:rPr lang="en-US" smtClean="0"/>
              <a:t>5/24/2016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FF1F0-F04D-694E-B36D-69A44803079C}" type="slidenum">
              <a:rPr lang="en-US" smtClean="0"/>
              <a:t>‹#›</a:t>
            </a:fld>
            <a:endParaRPr lang="en-US"/>
          </a:p>
        </p:txBody>
      </p:sp>
    </p:spTree>
    <p:extLst>
      <p:ext uri="{BB962C8B-B14F-4D97-AF65-F5344CB8AC3E}">
        <p14:creationId xmlns:p14="http://schemas.microsoft.com/office/powerpoint/2010/main" val="37337656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1</a:t>
            </a:fld>
            <a:endParaRPr lang="en-US"/>
          </a:p>
        </p:txBody>
      </p:sp>
    </p:spTree>
    <p:extLst>
      <p:ext uri="{BB962C8B-B14F-4D97-AF65-F5344CB8AC3E}">
        <p14:creationId xmlns:p14="http://schemas.microsoft.com/office/powerpoint/2010/main" val="4066251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10</a:t>
            </a:fld>
            <a:endParaRPr lang="en-US"/>
          </a:p>
        </p:txBody>
      </p:sp>
    </p:spTree>
    <p:extLst>
      <p:ext uri="{BB962C8B-B14F-4D97-AF65-F5344CB8AC3E}">
        <p14:creationId xmlns:p14="http://schemas.microsoft.com/office/powerpoint/2010/main" val="253519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11</a:t>
            </a:fld>
            <a:endParaRPr lang="en-US"/>
          </a:p>
        </p:txBody>
      </p:sp>
    </p:spTree>
    <p:extLst>
      <p:ext uri="{BB962C8B-B14F-4D97-AF65-F5344CB8AC3E}">
        <p14:creationId xmlns:p14="http://schemas.microsoft.com/office/powerpoint/2010/main" val="133707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12</a:t>
            </a:fld>
            <a:endParaRPr lang="en-US"/>
          </a:p>
        </p:txBody>
      </p:sp>
    </p:spTree>
    <p:extLst>
      <p:ext uri="{BB962C8B-B14F-4D97-AF65-F5344CB8AC3E}">
        <p14:creationId xmlns:p14="http://schemas.microsoft.com/office/powerpoint/2010/main" val="248510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13</a:t>
            </a:fld>
            <a:endParaRPr lang="en-US"/>
          </a:p>
        </p:txBody>
      </p:sp>
    </p:spTree>
    <p:extLst>
      <p:ext uri="{BB962C8B-B14F-4D97-AF65-F5344CB8AC3E}">
        <p14:creationId xmlns:p14="http://schemas.microsoft.com/office/powerpoint/2010/main" val="3199469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14</a:t>
            </a:fld>
            <a:endParaRPr lang="en-US"/>
          </a:p>
        </p:txBody>
      </p:sp>
    </p:spTree>
    <p:extLst>
      <p:ext uri="{BB962C8B-B14F-4D97-AF65-F5344CB8AC3E}">
        <p14:creationId xmlns:p14="http://schemas.microsoft.com/office/powerpoint/2010/main" val="795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15</a:t>
            </a:fld>
            <a:endParaRPr lang="en-US"/>
          </a:p>
        </p:txBody>
      </p:sp>
    </p:spTree>
    <p:extLst>
      <p:ext uri="{BB962C8B-B14F-4D97-AF65-F5344CB8AC3E}">
        <p14:creationId xmlns:p14="http://schemas.microsoft.com/office/powerpoint/2010/main" val="4260622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16</a:t>
            </a:fld>
            <a:endParaRPr lang="en-US"/>
          </a:p>
        </p:txBody>
      </p:sp>
    </p:spTree>
    <p:extLst>
      <p:ext uri="{BB962C8B-B14F-4D97-AF65-F5344CB8AC3E}">
        <p14:creationId xmlns:p14="http://schemas.microsoft.com/office/powerpoint/2010/main" val="3037789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DFFF1F0-F04D-694E-B36D-69A44803079C}" type="slidenum">
              <a:rPr lang="en-US" smtClean="0"/>
              <a:t>17</a:t>
            </a:fld>
            <a:endParaRPr lang="en-US"/>
          </a:p>
        </p:txBody>
      </p:sp>
    </p:spTree>
    <p:extLst>
      <p:ext uri="{BB962C8B-B14F-4D97-AF65-F5344CB8AC3E}">
        <p14:creationId xmlns:p14="http://schemas.microsoft.com/office/powerpoint/2010/main" val="634408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cap="none" baseline="0" dirty="0">
              <a:ea typeface="+mn-ea"/>
            </a:endParaRPr>
          </a:p>
        </p:txBody>
      </p:sp>
      <p:sp>
        <p:nvSpPr>
          <p:cNvPr id="4" name="Slide Number Placeholder 3"/>
          <p:cNvSpPr>
            <a:spLocks noGrp="1"/>
          </p:cNvSpPr>
          <p:nvPr>
            <p:ph type="sldNum" sz="quarter" idx="10"/>
          </p:nvPr>
        </p:nvSpPr>
        <p:spPr/>
        <p:txBody>
          <a:bodyPr/>
          <a:lstStyle/>
          <a:p>
            <a:fld id="{DDFFF1F0-F04D-694E-B36D-69A44803079C}" type="slidenum">
              <a:rPr lang="en-US" smtClean="0"/>
              <a:t>18</a:t>
            </a:fld>
            <a:endParaRPr lang="en-US"/>
          </a:p>
        </p:txBody>
      </p:sp>
    </p:spTree>
    <p:extLst>
      <p:ext uri="{BB962C8B-B14F-4D97-AF65-F5344CB8AC3E}">
        <p14:creationId xmlns:p14="http://schemas.microsoft.com/office/powerpoint/2010/main" val="2832632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FF1F0-F04D-694E-B36D-69A44803079C}" type="slidenum">
              <a:rPr lang="en-US" smtClean="0"/>
              <a:t>19</a:t>
            </a:fld>
            <a:endParaRPr lang="en-US"/>
          </a:p>
        </p:txBody>
      </p:sp>
    </p:spTree>
    <p:extLst>
      <p:ext uri="{BB962C8B-B14F-4D97-AF65-F5344CB8AC3E}">
        <p14:creationId xmlns:p14="http://schemas.microsoft.com/office/powerpoint/2010/main" val="16993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2</a:t>
            </a:fld>
            <a:endParaRPr lang="en-US"/>
          </a:p>
        </p:txBody>
      </p:sp>
    </p:spTree>
    <p:extLst>
      <p:ext uri="{BB962C8B-B14F-4D97-AF65-F5344CB8AC3E}">
        <p14:creationId xmlns:p14="http://schemas.microsoft.com/office/powerpoint/2010/main" val="3114374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FF1F0-F04D-694E-B36D-69A44803079C}" type="slidenum">
              <a:rPr lang="en-US" smtClean="0"/>
              <a:t>20</a:t>
            </a:fld>
            <a:endParaRPr lang="en-US"/>
          </a:p>
        </p:txBody>
      </p:sp>
    </p:spTree>
    <p:extLst>
      <p:ext uri="{BB962C8B-B14F-4D97-AF65-F5344CB8AC3E}">
        <p14:creationId xmlns:p14="http://schemas.microsoft.com/office/powerpoint/2010/main" val="1127867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FF1F0-F04D-694E-B36D-69A44803079C}" type="slidenum">
              <a:rPr lang="en-US" smtClean="0"/>
              <a:t>21</a:t>
            </a:fld>
            <a:endParaRPr lang="en-US"/>
          </a:p>
        </p:txBody>
      </p:sp>
    </p:spTree>
    <p:extLst>
      <p:ext uri="{BB962C8B-B14F-4D97-AF65-F5344CB8AC3E}">
        <p14:creationId xmlns:p14="http://schemas.microsoft.com/office/powerpoint/2010/main" val="1519153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FF1F0-F04D-694E-B36D-69A44803079C}" type="slidenum">
              <a:rPr lang="en-US" smtClean="0"/>
              <a:t>22</a:t>
            </a:fld>
            <a:endParaRPr lang="en-US"/>
          </a:p>
        </p:txBody>
      </p:sp>
    </p:spTree>
    <p:extLst>
      <p:ext uri="{BB962C8B-B14F-4D97-AF65-F5344CB8AC3E}">
        <p14:creationId xmlns:p14="http://schemas.microsoft.com/office/powerpoint/2010/main" val="3120252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23</a:t>
            </a:fld>
            <a:endParaRPr lang="en-US"/>
          </a:p>
        </p:txBody>
      </p:sp>
    </p:spTree>
    <p:extLst>
      <p:ext uri="{BB962C8B-B14F-4D97-AF65-F5344CB8AC3E}">
        <p14:creationId xmlns:p14="http://schemas.microsoft.com/office/powerpoint/2010/main" val="440571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24</a:t>
            </a:fld>
            <a:endParaRPr lang="en-US"/>
          </a:p>
        </p:txBody>
      </p:sp>
    </p:spTree>
    <p:extLst>
      <p:ext uri="{BB962C8B-B14F-4D97-AF65-F5344CB8AC3E}">
        <p14:creationId xmlns:p14="http://schemas.microsoft.com/office/powerpoint/2010/main" val="2247275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25</a:t>
            </a:fld>
            <a:endParaRPr lang="en-US"/>
          </a:p>
        </p:txBody>
      </p:sp>
    </p:spTree>
    <p:extLst>
      <p:ext uri="{BB962C8B-B14F-4D97-AF65-F5344CB8AC3E}">
        <p14:creationId xmlns:p14="http://schemas.microsoft.com/office/powerpoint/2010/main" val="14488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26</a:t>
            </a:fld>
            <a:endParaRPr lang="en-US"/>
          </a:p>
        </p:txBody>
      </p:sp>
    </p:spTree>
    <p:extLst>
      <p:ext uri="{BB962C8B-B14F-4D97-AF65-F5344CB8AC3E}">
        <p14:creationId xmlns:p14="http://schemas.microsoft.com/office/powerpoint/2010/main" val="2853422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FF1F0-F04D-694E-B36D-69A44803079C}" type="slidenum">
              <a:rPr lang="en-US" smtClean="0"/>
              <a:t>27</a:t>
            </a:fld>
            <a:endParaRPr lang="en-US"/>
          </a:p>
        </p:txBody>
      </p:sp>
    </p:spTree>
    <p:extLst>
      <p:ext uri="{BB962C8B-B14F-4D97-AF65-F5344CB8AC3E}">
        <p14:creationId xmlns:p14="http://schemas.microsoft.com/office/powerpoint/2010/main" val="721854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28</a:t>
            </a:fld>
            <a:endParaRPr lang="en-US"/>
          </a:p>
        </p:txBody>
      </p:sp>
    </p:spTree>
    <p:extLst>
      <p:ext uri="{BB962C8B-B14F-4D97-AF65-F5344CB8AC3E}">
        <p14:creationId xmlns:p14="http://schemas.microsoft.com/office/powerpoint/2010/main" val="1561780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29</a:t>
            </a:fld>
            <a:endParaRPr lang="en-US"/>
          </a:p>
        </p:txBody>
      </p:sp>
    </p:spTree>
    <p:extLst>
      <p:ext uri="{BB962C8B-B14F-4D97-AF65-F5344CB8AC3E}">
        <p14:creationId xmlns:p14="http://schemas.microsoft.com/office/powerpoint/2010/main" val="293552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3</a:t>
            </a:fld>
            <a:endParaRPr lang="en-US"/>
          </a:p>
        </p:txBody>
      </p:sp>
    </p:spTree>
    <p:extLst>
      <p:ext uri="{BB962C8B-B14F-4D97-AF65-F5344CB8AC3E}">
        <p14:creationId xmlns:p14="http://schemas.microsoft.com/office/powerpoint/2010/main" val="2679310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30</a:t>
            </a:fld>
            <a:endParaRPr lang="en-US"/>
          </a:p>
        </p:txBody>
      </p:sp>
    </p:spTree>
    <p:extLst>
      <p:ext uri="{BB962C8B-B14F-4D97-AF65-F5344CB8AC3E}">
        <p14:creationId xmlns:p14="http://schemas.microsoft.com/office/powerpoint/2010/main" val="1973726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31</a:t>
            </a:fld>
            <a:endParaRPr lang="en-US"/>
          </a:p>
        </p:txBody>
      </p:sp>
    </p:spTree>
    <p:extLst>
      <p:ext uri="{BB962C8B-B14F-4D97-AF65-F5344CB8AC3E}">
        <p14:creationId xmlns:p14="http://schemas.microsoft.com/office/powerpoint/2010/main" val="3670636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32</a:t>
            </a:fld>
            <a:endParaRPr lang="en-US"/>
          </a:p>
        </p:txBody>
      </p:sp>
    </p:spTree>
    <p:extLst>
      <p:ext uri="{BB962C8B-B14F-4D97-AF65-F5344CB8AC3E}">
        <p14:creationId xmlns:p14="http://schemas.microsoft.com/office/powerpoint/2010/main" val="4162841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67C7D1-5180-4A32-842C-629759533C0A}" type="slidenum">
              <a:rPr lang="en-US" smtClean="0"/>
              <a:t>33</a:t>
            </a:fld>
            <a:endParaRPr lang="en-US" dirty="0"/>
          </a:p>
        </p:txBody>
      </p:sp>
    </p:spTree>
    <p:extLst>
      <p:ext uri="{BB962C8B-B14F-4D97-AF65-F5344CB8AC3E}">
        <p14:creationId xmlns:p14="http://schemas.microsoft.com/office/powerpoint/2010/main" val="1069131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34</a:t>
            </a:fld>
            <a:endParaRPr lang="en-US"/>
          </a:p>
        </p:txBody>
      </p:sp>
    </p:spTree>
    <p:extLst>
      <p:ext uri="{BB962C8B-B14F-4D97-AF65-F5344CB8AC3E}">
        <p14:creationId xmlns:p14="http://schemas.microsoft.com/office/powerpoint/2010/main" val="3865833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35</a:t>
            </a:fld>
            <a:endParaRPr lang="en-US"/>
          </a:p>
        </p:txBody>
      </p:sp>
    </p:spTree>
    <p:extLst>
      <p:ext uri="{BB962C8B-B14F-4D97-AF65-F5344CB8AC3E}">
        <p14:creationId xmlns:p14="http://schemas.microsoft.com/office/powerpoint/2010/main" val="98713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4</a:t>
            </a:fld>
            <a:endParaRPr lang="en-US"/>
          </a:p>
        </p:txBody>
      </p:sp>
    </p:spTree>
    <p:extLst>
      <p:ext uri="{BB962C8B-B14F-4D97-AF65-F5344CB8AC3E}">
        <p14:creationId xmlns:p14="http://schemas.microsoft.com/office/powerpoint/2010/main" val="38384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5</a:t>
            </a:fld>
            <a:endParaRPr lang="en-US"/>
          </a:p>
        </p:txBody>
      </p:sp>
    </p:spTree>
    <p:extLst>
      <p:ext uri="{BB962C8B-B14F-4D97-AF65-F5344CB8AC3E}">
        <p14:creationId xmlns:p14="http://schemas.microsoft.com/office/powerpoint/2010/main" val="323494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6</a:t>
            </a:fld>
            <a:endParaRPr lang="en-US"/>
          </a:p>
        </p:txBody>
      </p:sp>
    </p:spTree>
    <p:extLst>
      <p:ext uri="{BB962C8B-B14F-4D97-AF65-F5344CB8AC3E}">
        <p14:creationId xmlns:p14="http://schemas.microsoft.com/office/powerpoint/2010/main" val="134863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7</a:t>
            </a:fld>
            <a:endParaRPr lang="en-US"/>
          </a:p>
        </p:txBody>
      </p:sp>
    </p:spTree>
    <p:extLst>
      <p:ext uri="{BB962C8B-B14F-4D97-AF65-F5344CB8AC3E}">
        <p14:creationId xmlns:p14="http://schemas.microsoft.com/office/powerpoint/2010/main" val="3511622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8</a:t>
            </a:fld>
            <a:endParaRPr lang="en-US"/>
          </a:p>
        </p:txBody>
      </p:sp>
    </p:spTree>
    <p:extLst>
      <p:ext uri="{BB962C8B-B14F-4D97-AF65-F5344CB8AC3E}">
        <p14:creationId xmlns:p14="http://schemas.microsoft.com/office/powerpoint/2010/main" val="4133586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FFF1F0-F04D-694E-B36D-69A44803079C}" type="slidenum">
              <a:rPr lang="en-US" smtClean="0"/>
              <a:t>9</a:t>
            </a:fld>
            <a:endParaRPr lang="en-US"/>
          </a:p>
        </p:txBody>
      </p:sp>
    </p:spTree>
    <p:extLst>
      <p:ext uri="{BB962C8B-B14F-4D97-AF65-F5344CB8AC3E}">
        <p14:creationId xmlns:p14="http://schemas.microsoft.com/office/powerpoint/2010/main" val="2424335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p:nvGrpSpPr>
        <p:grpSpPr>
          <a:xfrm>
            <a:off x="6728086" y="5023409"/>
            <a:ext cx="1296075" cy="481538"/>
            <a:chOff x="6721200" y="5603662"/>
            <a:chExt cx="1296075" cy="481538"/>
          </a:xfrm>
        </p:grpSpPr>
        <p:grpSp>
          <p:nvGrpSpPr>
            <p:cNvPr id="8" name="Group 7"/>
            <p:cNvGrpSpPr/>
            <p:nvPr/>
          </p:nvGrpSpPr>
          <p:grpSpPr>
            <a:xfrm>
              <a:off x="6721200" y="5603662"/>
              <a:ext cx="881689" cy="481538"/>
              <a:chOff x="6721200" y="5603662"/>
              <a:chExt cx="881689" cy="481538"/>
            </a:xfrm>
          </p:grpSpPr>
          <p:pic>
            <p:nvPicPr>
              <p:cNvPr id="4" name="Picture 3"/>
              <p:cNvPicPr>
                <a:picLocks noChangeAspect="1"/>
              </p:cNvPicPr>
              <p:nvPr/>
            </p:nvPicPr>
            <p:blipFill>
              <a:blip r:embed="rId2"/>
              <a:stretch>
                <a:fillRect/>
              </a:stretch>
            </p:blipFill>
            <p:spPr>
              <a:xfrm>
                <a:off x="6721200" y="5603662"/>
                <a:ext cx="881689" cy="481538"/>
              </a:xfrm>
              <a:prstGeom prst="rect">
                <a:avLst/>
              </a:prstGeom>
            </p:spPr>
          </p:pic>
          <p:sp>
            <p:nvSpPr>
              <p:cNvPr id="5" name="Rectangle 4"/>
              <p:cNvSpPr/>
              <p:nvPr/>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p:nvGrpSpPr>
        <p:grpSpPr>
          <a:xfrm>
            <a:off x="95250" y="1177480"/>
            <a:ext cx="8953500" cy="325901"/>
            <a:chOff x="95250" y="1177480"/>
            <a:chExt cx="8953500" cy="325901"/>
          </a:xfrm>
        </p:grpSpPr>
        <p:sp>
          <p:nvSpPr>
            <p:cNvPr id="10" name="TextBox 9"/>
            <p:cNvSpPr txBox="1"/>
            <p:nvPr/>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p:nvGrpSpPr>
          <p:grpSpPr>
            <a:xfrm>
              <a:off x="114300" y="1197535"/>
              <a:ext cx="8915400" cy="305846"/>
              <a:chOff x="114300" y="1188010"/>
              <a:chExt cx="8915400" cy="305846"/>
            </a:xfrm>
          </p:grpSpPr>
          <p:cxnSp>
            <p:nvCxnSpPr>
              <p:cNvPr id="9" name="Straight Connector 8"/>
              <p:cNvCxnSpPr/>
              <p:nvPr/>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p:nvGrpSpPr>
        <p:grpSpPr>
          <a:xfrm>
            <a:off x="6000750" y="-37309"/>
            <a:ext cx="3143249" cy="1262157"/>
            <a:chOff x="6000750" y="-37309"/>
            <a:chExt cx="3143249" cy="1262157"/>
          </a:xfrm>
        </p:grpSpPr>
        <p:sp>
          <p:nvSpPr>
            <p:cNvPr id="23" name="TextBox 22"/>
            <p:cNvSpPr txBox="1"/>
            <p:nvPr/>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p:nvGrpSpPr>
          <p:grpSpPr>
            <a:xfrm>
              <a:off x="6000750" y="-37309"/>
              <a:ext cx="1262157" cy="1262157"/>
              <a:chOff x="1714500" y="4547858"/>
              <a:chExt cx="1262157" cy="1262157"/>
            </a:xfrm>
          </p:grpSpPr>
          <p:grpSp>
            <p:nvGrpSpPr>
              <p:cNvPr id="24" name="Group 23"/>
              <p:cNvGrpSpPr/>
              <p:nvPr/>
            </p:nvGrpSpPr>
            <p:grpSpPr>
              <a:xfrm>
                <a:off x="1714500" y="4547858"/>
                <a:ext cx="1262157" cy="1262157"/>
                <a:chOff x="1714500" y="4547858"/>
                <a:chExt cx="1262157" cy="1262157"/>
              </a:xfrm>
            </p:grpSpPr>
            <p:sp>
              <p:nvSpPr>
                <p:cNvPr id="21" name="8-Point Star 20"/>
                <p:cNvSpPr/>
                <p:nvPr/>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p:nvGrpSpPr>
        <p:grpSpPr>
          <a:xfrm>
            <a:off x="1939046" y="2334674"/>
            <a:ext cx="2645179" cy="1166059"/>
            <a:chOff x="1534687" y="2189208"/>
            <a:chExt cx="3049009" cy="1344077"/>
          </a:xfrm>
        </p:grpSpPr>
        <p:pic>
          <p:nvPicPr>
            <p:cNvPr id="2" name="Picture 1"/>
            <p:cNvPicPr>
              <a:picLocks noChangeAspect="1"/>
            </p:cNvPicPr>
            <p:nvPr/>
          </p:nvPicPr>
          <p:blipFill>
            <a:blip r:embed="rId3"/>
            <a:stretch>
              <a:fillRect/>
            </a:stretch>
          </p:blipFill>
          <p:spPr>
            <a:xfrm>
              <a:off x="1534687" y="2189208"/>
              <a:ext cx="2695575" cy="1162050"/>
            </a:xfrm>
            <a:prstGeom prst="rect">
              <a:avLst/>
            </a:prstGeom>
          </p:spPr>
        </p:pic>
        <p:sp>
          <p:nvSpPr>
            <p:cNvPr id="29" name="Rectangle 28"/>
            <p:cNvSpPr/>
            <p:nvPr/>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5" name="TextBox 34"/>
          <p:cNvSpPr txBox="1"/>
          <p:nvPr/>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p:nvSpPr>
        <p:spPr>
          <a:xfrm>
            <a:off x="4714598" y="6248400"/>
            <a:ext cx="4429402" cy="610606"/>
          </a:xfrm>
          <a:prstGeom prst="rect">
            <a:avLst/>
          </a:prstGeom>
          <a:gradFill>
            <a:gsLst>
              <a:gs pos="0">
                <a:schemeClr val="tx1">
                  <a:lumMod val="85000"/>
                  <a:lumOff val="15000"/>
                </a:schemeClr>
              </a:gs>
              <a:gs pos="32000">
                <a:schemeClr val="tx1">
                  <a:lumMod val="75000"/>
                  <a:lumOff val="25000"/>
                </a:schemeClr>
              </a:gs>
              <a:gs pos="70000">
                <a:schemeClr val="tx1">
                  <a:lumMod val="65000"/>
                  <a:lumOff val="35000"/>
                </a:schemeClr>
              </a:gs>
              <a:gs pos="100000">
                <a:schemeClr val="tx1">
                  <a:lumMod val="50000"/>
                  <a:lumOff val="50000"/>
                </a:schemeClr>
              </a:gs>
            </a:gsLst>
          </a:gra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Cheryl Robbins at </a:t>
            </a:r>
            <a:r>
              <a:rPr lang="en-US" sz="1400" baseline="0" dirty="0">
                <a:solidFill>
                  <a:schemeClr val="tx2">
                    <a:lumMod val="20000"/>
                    <a:lumOff val="80000"/>
                  </a:schemeClr>
                </a:solidFill>
                <a:effectLst>
                  <a:outerShdw blurRad="50800" dist="38100" dir="8100000" algn="tr" rotWithShape="0">
                    <a:prstClr val="black">
                      <a:alpha val="40000"/>
                    </a:prstClr>
                  </a:outerShdw>
                </a:effectLst>
              </a:rPr>
              <a:t>crobbins@mahernet.com</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
        <p:nvSpPr>
          <p:cNvPr id="37" name="Rectangle 36"/>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Rectangle 37"/>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9" name="TextBox 38"/>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40" name="Group 39"/>
          <p:cNvGrpSpPr/>
          <p:nvPr userDrawn="1"/>
        </p:nvGrpSpPr>
        <p:grpSpPr>
          <a:xfrm>
            <a:off x="6728086" y="5023409"/>
            <a:ext cx="1296075" cy="481538"/>
            <a:chOff x="6721200" y="5603662"/>
            <a:chExt cx="1296075" cy="481538"/>
          </a:xfrm>
        </p:grpSpPr>
        <p:grpSp>
          <p:nvGrpSpPr>
            <p:cNvPr id="41" name="Group 40"/>
            <p:cNvGrpSpPr/>
            <p:nvPr userDrawn="1"/>
          </p:nvGrpSpPr>
          <p:grpSpPr>
            <a:xfrm>
              <a:off x="6721200" y="5603662"/>
              <a:ext cx="881689" cy="481538"/>
              <a:chOff x="6721200" y="5603662"/>
              <a:chExt cx="881689" cy="481538"/>
            </a:xfrm>
          </p:grpSpPr>
          <p:pic>
            <p:nvPicPr>
              <p:cNvPr id="43" name="Picture 42"/>
              <p:cNvPicPr>
                <a:picLocks noChangeAspect="1"/>
              </p:cNvPicPr>
              <p:nvPr userDrawn="1"/>
            </p:nvPicPr>
            <p:blipFill>
              <a:blip r:embed="rId2"/>
              <a:stretch>
                <a:fillRect/>
              </a:stretch>
            </p:blipFill>
            <p:spPr>
              <a:xfrm>
                <a:off x="6721200" y="5603662"/>
                <a:ext cx="881689" cy="481538"/>
              </a:xfrm>
              <a:prstGeom prst="rect">
                <a:avLst/>
              </a:prstGeom>
            </p:spPr>
          </p:pic>
          <p:sp>
            <p:nvSpPr>
              <p:cNvPr id="44" name="Rectangle 43"/>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42" name="Left Arrow 41"/>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45" name="Rectangle 44"/>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ectangle 45"/>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TextBox 46"/>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48" name="TextBox 47"/>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49" name="Group 48"/>
          <p:cNvGrpSpPr/>
          <p:nvPr userDrawn="1"/>
        </p:nvGrpSpPr>
        <p:grpSpPr>
          <a:xfrm>
            <a:off x="95250" y="1177480"/>
            <a:ext cx="8953500" cy="325901"/>
            <a:chOff x="95250" y="1177480"/>
            <a:chExt cx="8953500" cy="325901"/>
          </a:xfrm>
        </p:grpSpPr>
        <p:sp>
          <p:nvSpPr>
            <p:cNvPr id="50" name="TextBox 4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51" name="Group 50"/>
            <p:cNvGrpSpPr/>
            <p:nvPr userDrawn="1"/>
          </p:nvGrpSpPr>
          <p:grpSpPr>
            <a:xfrm>
              <a:off x="114300" y="1197535"/>
              <a:ext cx="8915400" cy="305846"/>
              <a:chOff x="114300" y="1188010"/>
              <a:chExt cx="8915400" cy="305846"/>
            </a:xfrm>
          </p:grpSpPr>
          <p:cxnSp>
            <p:nvCxnSpPr>
              <p:cNvPr id="52" name="Straight Connector 51"/>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3" name="Straight Connector 52"/>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54" name="TextBox 53"/>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55" name="Straight Connector 54"/>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57" name="Group 56"/>
          <p:cNvGrpSpPr/>
          <p:nvPr userDrawn="1"/>
        </p:nvGrpSpPr>
        <p:grpSpPr>
          <a:xfrm>
            <a:off x="6000750" y="-37309"/>
            <a:ext cx="3143249" cy="1262157"/>
            <a:chOff x="6000750" y="-37309"/>
            <a:chExt cx="3143249" cy="1262157"/>
          </a:xfrm>
        </p:grpSpPr>
        <p:sp>
          <p:nvSpPr>
            <p:cNvPr id="58" name="TextBox 57"/>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59" name="Group 58"/>
            <p:cNvGrpSpPr/>
            <p:nvPr userDrawn="1"/>
          </p:nvGrpSpPr>
          <p:grpSpPr>
            <a:xfrm>
              <a:off x="6000750" y="-37309"/>
              <a:ext cx="1262157" cy="1262157"/>
              <a:chOff x="1714500" y="4547858"/>
              <a:chExt cx="1262157" cy="1262157"/>
            </a:xfrm>
          </p:grpSpPr>
          <p:grpSp>
            <p:nvGrpSpPr>
              <p:cNvPr id="60" name="Group 59"/>
              <p:cNvGrpSpPr/>
              <p:nvPr userDrawn="1"/>
            </p:nvGrpSpPr>
            <p:grpSpPr>
              <a:xfrm>
                <a:off x="1714500" y="4547858"/>
                <a:ext cx="1262157" cy="1262157"/>
                <a:chOff x="1714500" y="4547858"/>
                <a:chExt cx="1262157" cy="1262157"/>
              </a:xfrm>
            </p:grpSpPr>
            <p:sp>
              <p:nvSpPr>
                <p:cNvPr id="62" name="8-Point Star 61"/>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8-Point Star 62"/>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61" name="TextBox 60"/>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64" name="Group 63"/>
          <p:cNvGrpSpPr/>
          <p:nvPr userDrawn="1"/>
        </p:nvGrpSpPr>
        <p:grpSpPr>
          <a:xfrm>
            <a:off x="1939046" y="2334674"/>
            <a:ext cx="2645179" cy="1166059"/>
            <a:chOff x="1534687" y="2189208"/>
            <a:chExt cx="3049009" cy="1344077"/>
          </a:xfrm>
        </p:grpSpPr>
        <p:pic>
          <p:nvPicPr>
            <p:cNvPr id="65" name="Picture 64"/>
            <p:cNvPicPr>
              <a:picLocks noChangeAspect="1"/>
            </p:cNvPicPr>
            <p:nvPr userDrawn="1"/>
          </p:nvPicPr>
          <p:blipFill>
            <a:blip r:embed="rId3"/>
            <a:stretch>
              <a:fillRect/>
            </a:stretch>
          </p:blipFill>
          <p:spPr>
            <a:xfrm>
              <a:off x="1534687" y="2189208"/>
              <a:ext cx="2695575" cy="1162050"/>
            </a:xfrm>
            <a:prstGeom prst="rect">
              <a:avLst/>
            </a:prstGeom>
          </p:spPr>
        </p:pic>
        <p:sp>
          <p:nvSpPr>
            <p:cNvPr id="66" name="Rectangle 65"/>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7" name="Left Arrow 66"/>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8" name="Rectangle 67"/>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9" name="Left Arrow 68"/>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70" name="TextBox 69"/>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71" name="Rectangle 70"/>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268840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8" name="Picture 7"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110779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a:t>
            </a:r>
          </a:p>
        </p:txBody>
      </p:sp>
    </p:spTree>
    <p:extLst>
      <p:ext uri="{BB962C8B-B14F-4D97-AF65-F5344CB8AC3E}">
        <p14:creationId xmlns:p14="http://schemas.microsoft.com/office/powerpoint/2010/main" val="1116115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3970337"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397033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spTree>
    <p:extLst>
      <p:ext uri="{BB962C8B-B14F-4D97-AF65-F5344CB8AC3E}">
        <p14:creationId xmlns:p14="http://schemas.microsoft.com/office/powerpoint/2010/main" val="106511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peaker Slide - Triple">
    <p:spTree>
      <p:nvGrpSpPr>
        <p:cNvPr id="1" name=""/>
        <p:cNvGrpSpPr/>
        <p:nvPr/>
      </p:nvGrpSpPr>
      <p:grpSpPr>
        <a:xfrm>
          <a:off x="0" y="0"/>
          <a:ext cx="0" cy="0"/>
          <a:chOff x="0" y="0"/>
          <a:chExt cx="0" cy="0"/>
        </a:xfrm>
      </p:grpSpPr>
      <p:sp>
        <p:nvSpPr>
          <p:cNvPr id="28" name="Rectangle 27"/>
          <p:cNvSpPr/>
          <p:nvPr/>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1" y="2097246"/>
            <a:ext cx="8239126" cy="1681481"/>
            <a:chOff x="-1" y="2097246"/>
            <a:chExt cx="8239126" cy="1681481"/>
          </a:xfrm>
        </p:grpSpPr>
        <p:sp>
          <p:nvSpPr>
            <p:cNvPr id="30" name="Rectangle 29"/>
            <p:cNvSpPr/>
            <p:nvPr/>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 Placeholder 8"/>
          <p:cNvSpPr>
            <a:spLocks noGrp="1"/>
          </p:cNvSpPr>
          <p:nvPr>
            <p:ph type="body" sz="quarter" idx="19" hasCustomPrompt="1"/>
          </p:nvPr>
        </p:nvSpPr>
        <p:spPr>
          <a:xfrm>
            <a:off x="4035283" y="2171114"/>
            <a:ext cx="3970337" cy="366712"/>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4043757"/>
            <a:ext cx="3970337" cy="365760"/>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3970337" cy="36576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spTree>
    <p:extLst>
      <p:ext uri="{BB962C8B-B14F-4D97-AF65-F5344CB8AC3E}">
        <p14:creationId xmlns:p14="http://schemas.microsoft.com/office/powerpoint/2010/main" val="24207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here Are You?">
    <p:spTree>
      <p:nvGrpSpPr>
        <p:cNvPr id="1" name=""/>
        <p:cNvGrpSpPr/>
        <p:nvPr/>
      </p:nvGrpSpPr>
      <p:grpSpPr>
        <a:xfrm>
          <a:off x="0" y="0"/>
          <a:ext cx="0" cy="0"/>
          <a:chOff x="0" y="0"/>
          <a:chExt cx="0" cy="0"/>
        </a:xfrm>
      </p:grpSpPr>
      <p:pic>
        <p:nvPicPr>
          <p:cNvPr id="5" name="Picture 4"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4" name="Title 1"/>
          <p:cNvSpPr txBox="1">
            <a:spLocks/>
          </p:cNvSpPr>
          <p:nvPr/>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Impact" panose="020B0806030902050204" pitchFamily="34" charset="0"/>
              </a:rPr>
              <a:t>Where Are You?</a:t>
            </a:r>
          </a:p>
        </p:txBody>
      </p:sp>
      <p:sp>
        <p:nvSpPr>
          <p:cNvPr id="2" name="TextBox 1"/>
          <p:cNvSpPr txBox="1"/>
          <p:nvPr/>
        </p:nvSpPr>
        <p:spPr>
          <a:xfrm>
            <a:off x="3781168" y="345650"/>
            <a:ext cx="3921382"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location in the Chat window</a:t>
            </a:r>
          </a:p>
          <a:p>
            <a:pPr marL="0" lvl="0" indent="0" algn="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pic>
        <p:nvPicPr>
          <p:cNvPr id="14" name="Picture 13"/>
          <p:cNvPicPr>
            <a:picLocks noChangeAspect="1"/>
          </p:cNvPicPr>
          <p:nvPr/>
        </p:nvPicPr>
        <p:blipFill>
          <a:blip r:embed="rId3"/>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p:nvSpPr>
        <p:spPr>
          <a:xfrm>
            <a:off x="3655362" y="347552"/>
            <a:ext cx="150520" cy="450049"/>
          </a:xfrm>
          <a:prstGeom prst="chevron">
            <a:avLst/>
          </a:prstGeom>
          <a:solidFill>
            <a:srgbClr val="4675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pic>
        <p:nvPicPr>
          <p:cNvPr id="12" name="Picture 11"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301715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bjectives">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834763"/>
            <a:ext cx="8064341" cy="2931934"/>
          </a:xfrm>
          <a:prstGeom prst="rect">
            <a:avLst/>
          </a:prstGeom>
        </p:spPr>
      </p:pic>
      <p:pic>
        <p:nvPicPr>
          <p:cNvPr id="5" name="Picture 4" descr="wrfgps-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4" name="Title 1"/>
          <p:cNvSpPr txBox="1">
            <a:spLocks/>
          </p:cNvSpPr>
          <p:nvPr/>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buFont typeface="Wingdings" panose="05000000000000000000" pitchFamily="2" charset="2"/>
              <a:buChar char="ü"/>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Objectives</a:t>
            </a:r>
          </a:p>
        </p:txBody>
      </p:sp>
      <p:pic>
        <p:nvPicPr>
          <p:cNvPr id="9" name="Picture 8"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63882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37876" y="0"/>
            <a:ext cx="2803928" cy="2041991"/>
          </a:xfrm>
          <a:prstGeom prst="rect">
            <a:avLst/>
          </a:prstGeom>
        </p:spPr>
      </p:pic>
      <p:pic>
        <p:nvPicPr>
          <p:cNvPr id="5" name="Picture 4" descr="wrfgps-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4" name="Title 1"/>
          <p:cNvSpPr txBox="1">
            <a:spLocks/>
          </p:cNvSpPr>
          <p:nvPr/>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buFont typeface="Wingdings" panose="05000000000000000000" pitchFamily="2" charset="2"/>
              <a:buChar char="Ø"/>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7853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182496"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a:t>Click to edit Master title style</a:t>
            </a:r>
            <a:endParaRPr lang="en-US" dirty="0"/>
          </a:p>
        </p:txBody>
      </p:sp>
      <p:grpSp>
        <p:nvGrpSpPr>
          <p:cNvPr id="14" name="Group 13"/>
          <p:cNvGrpSpPr/>
          <p:nvPr/>
        </p:nvGrpSpPr>
        <p:grpSpPr>
          <a:xfrm>
            <a:off x="0" y="-1933"/>
            <a:ext cx="9144000" cy="6859933"/>
            <a:chOff x="0" y="-1933"/>
            <a:chExt cx="9144000" cy="6859933"/>
          </a:xfrm>
        </p:grpSpPr>
        <p:grpSp>
          <p:nvGrpSpPr>
            <p:cNvPr id="10" name="Group 9"/>
            <p:cNvGrpSpPr/>
            <p:nvPr/>
          </p:nvGrpSpPr>
          <p:grpSpPr>
            <a:xfrm>
              <a:off x="0" y="991981"/>
              <a:ext cx="9144000" cy="5104019"/>
              <a:chOff x="0" y="991981"/>
              <a:chExt cx="9144000" cy="4951619"/>
            </a:xfrm>
          </p:grpSpPr>
          <p:sp>
            <p:nvSpPr>
              <p:cNvPr id="7" name="Rectangle 6"/>
              <p:cNvSpPr/>
              <p:nvPr/>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12" name="Rectangle 11"/>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p:nvPicPr>
          <p:blipFill rotWithShape="1">
            <a:blip r:embed="rId3"/>
            <a:srcRect r="66253"/>
            <a:stretch/>
          </p:blipFill>
          <p:spPr>
            <a:xfrm>
              <a:off x="7498391" y="567"/>
              <a:ext cx="1645609" cy="6857433"/>
            </a:xfrm>
            <a:prstGeom prst="rect">
              <a:avLst/>
            </a:prstGeom>
            <a:effectLst/>
          </p:spPr>
        </p:pic>
      </p:gr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0" name="Group 19"/>
          <p:cNvGrpSpPr/>
          <p:nvPr/>
        </p:nvGrpSpPr>
        <p:grpSpPr>
          <a:xfrm flipV="1">
            <a:off x="8515350" y="0"/>
            <a:ext cx="628650" cy="1820427"/>
            <a:chOff x="8515350" y="5037573"/>
            <a:chExt cx="628650" cy="1820427"/>
          </a:xfrm>
        </p:grpSpPr>
        <p:sp>
          <p:nvSpPr>
            <p:cNvPr id="21" name="Isosceles Triangle 20"/>
            <p:cNvSpPr/>
            <p:nvPr/>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Isosceles Triangle 21"/>
            <p:cNvSpPr/>
            <p:nvPr/>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TextBox 16"/>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Text Placeholder 3"/>
          <p:cNvSpPr>
            <a:spLocks noGrp="1"/>
          </p:cNvSpPr>
          <p:nvPr>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spTree>
    <p:extLst>
      <p:ext uri="{BB962C8B-B14F-4D97-AF65-F5344CB8AC3E}">
        <p14:creationId xmlns:p14="http://schemas.microsoft.com/office/powerpoint/2010/main" val="394008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3968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esources">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765705" y="1475005"/>
            <a:ext cx="3803589" cy="3736539"/>
          </a:xfrm>
          <a:prstGeom prst="rect">
            <a:avLst/>
          </a:prstGeom>
        </p:spPr>
      </p:pic>
      <p:pic>
        <p:nvPicPr>
          <p:cNvPr id="8" name="Picture 7" descr="wrfgps-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p:cNvPicPr>
            <a:picLocks noChangeAspect="1"/>
          </p:cNvPicPr>
          <p:nvPr userDrawn="1"/>
        </p:nvPicPr>
        <p:blipFill>
          <a:blip r:embed="rId2">
            <a:lum bright="70000" contrast="-70000"/>
          </a:blip>
          <a:stretch>
            <a:fillRect/>
          </a:stretch>
        </p:blipFill>
        <p:spPr>
          <a:xfrm>
            <a:off x="4765705" y="1475005"/>
            <a:ext cx="3803589" cy="3736539"/>
          </a:xfrm>
          <a:prstGeom prst="rect">
            <a:avLst/>
          </a:prstGeom>
        </p:spPr>
      </p:pic>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2" name="Picture 11"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282450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ctrTitle" hasCustomPrompt="1"/>
          </p:nvPr>
        </p:nvSpPr>
        <p:spPr>
          <a:xfrm>
            <a:off x="474870" y="1280052"/>
            <a:ext cx="4980609"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Impact" panose="020B0806030902050204" pitchFamily="34" charset="0"/>
                <a:cs typeface="Impact" panose="020B080603090205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p:nvGrpSpPr>
        <p:grpSpPr>
          <a:xfrm>
            <a:off x="728807" y="6200285"/>
            <a:ext cx="3460479" cy="590826"/>
            <a:chOff x="3197079" y="5516217"/>
            <a:chExt cx="3460479" cy="590826"/>
          </a:xfrm>
        </p:grpSpPr>
        <p:pic>
          <p:nvPicPr>
            <p:cNvPr id="4" name="Picture 3"/>
            <p:cNvPicPr>
              <a:picLocks noChangeAspect="1"/>
            </p:cNvPicPr>
            <p:nvPr/>
          </p:nvPicPr>
          <p:blipFill>
            <a:blip r:embed="rId4"/>
            <a:stretch>
              <a:fillRect/>
            </a:stretch>
          </p:blipFill>
          <p:spPr>
            <a:xfrm>
              <a:off x="3197079" y="5516217"/>
              <a:ext cx="590826" cy="590826"/>
            </a:xfrm>
            <a:prstGeom prst="rect">
              <a:avLst/>
            </a:prstGeom>
          </p:spPr>
        </p:pic>
        <p:sp>
          <p:nvSpPr>
            <p:cNvPr id="9" name="TextBox 8"/>
            <p:cNvSpPr txBox="1"/>
            <p:nvPr/>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p:nvPicPr>
        <p:blipFill rotWithShape="1">
          <a:blip r:embed="rId5"/>
          <a:srcRect r="12034"/>
          <a:stretch/>
        </p:blipFill>
        <p:spPr>
          <a:xfrm>
            <a:off x="4854453" y="567"/>
            <a:ext cx="4289548" cy="6857433"/>
          </a:xfrm>
          <a:prstGeom prst="rect">
            <a:avLst/>
          </a:prstGeom>
        </p:spPr>
      </p:pic>
      <p:sp>
        <p:nvSpPr>
          <p:cNvPr id="17" name="TextBox 16"/>
          <p:cNvSpPr txBox="1"/>
          <p:nvPr/>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tx2">
                    <a:lumMod val="20000"/>
                    <a:lumOff val="80000"/>
                  </a:schemeClr>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May 24, 2016</a:t>
            </a:fld>
            <a:endParaRPr lang="en-US" sz="2400" b="1" i="0" spc="-40" baseline="0" dirty="0">
              <a:solidFill>
                <a:schemeClr val="tx2">
                  <a:lumMod val="20000"/>
                  <a:lumOff val="80000"/>
                </a:schemeClr>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1616607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pic>
        <p:nvPicPr>
          <p:cNvPr id="5" name="Picture 4"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4" name="Title 1"/>
          <p:cNvSpPr txBox="1">
            <a:spLocks/>
          </p:cNvSpPr>
          <p:nvPr/>
        </p:nvSpPr>
        <p:spPr>
          <a:xfrm>
            <a:off x="457200" y="217489"/>
            <a:ext cx="3152321"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Any Questions?</a:t>
            </a:r>
          </a:p>
        </p:txBody>
      </p:sp>
      <p:pic>
        <p:nvPicPr>
          <p:cNvPr id="14" name="Picture 13"/>
          <p:cNvPicPr>
            <a:picLocks noChangeAspect="1"/>
          </p:cNvPicPr>
          <p:nvPr/>
        </p:nvPicPr>
        <p:blipFill>
          <a:blip r:embed="rId3"/>
          <a:stretch>
            <a:fillRect/>
          </a:stretch>
        </p:blipFill>
        <p:spPr>
          <a:xfrm>
            <a:off x="457200" y="1046309"/>
            <a:ext cx="7840136" cy="4816257"/>
          </a:xfrm>
          <a:prstGeom prst="rect">
            <a:avLst/>
          </a:prstGeom>
        </p:spPr>
      </p:pic>
      <p:sp>
        <p:nvSpPr>
          <p:cNvPr id="6" name="TextBox 5"/>
          <p:cNvSpPr txBox="1"/>
          <p:nvPr/>
        </p:nvSpPr>
        <p:spPr>
          <a:xfrm>
            <a:off x="3609521" y="345650"/>
            <a:ext cx="4093029"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questions in the Chat window</a:t>
            </a:r>
          </a:p>
          <a:p>
            <a:pPr marL="0" lvl="0" indent="0" algn="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sp>
        <p:nvSpPr>
          <p:cNvPr id="7" name="Chevron 6"/>
          <p:cNvSpPr/>
          <p:nvPr/>
        </p:nvSpPr>
        <p:spPr>
          <a:xfrm>
            <a:off x="3498840" y="347552"/>
            <a:ext cx="150520" cy="450049"/>
          </a:xfrm>
          <a:prstGeom prst="chevron">
            <a:avLst/>
          </a:prstGeom>
          <a:solidFill>
            <a:srgbClr val="4675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2349526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pic>
        <p:nvPicPr>
          <p:cNvPr id="8" name="Picture 7"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r>
              <a:rPr lang="en-US"/>
              <a:t>Edit Master text styles</a:t>
            </a:r>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p:nvPicPr>
        <p:blipFill>
          <a:blip r:embed="rId3"/>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p:cNvPicPr>
            <a:picLocks noChangeAspect="1"/>
          </p:cNvPicPr>
          <p:nvPr userDrawn="1"/>
        </p:nvPicPr>
        <p:blipFill>
          <a:blip r:embed="rId3"/>
          <a:stretch>
            <a:fillRect/>
          </a:stretch>
        </p:blipFill>
        <p:spPr>
          <a:xfrm>
            <a:off x="170922" y="128938"/>
            <a:ext cx="2182188" cy="2304097"/>
          </a:xfrm>
          <a:prstGeom prst="rect">
            <a:avLst/>
          </a:prstGeom>
        </p:spPr>
      </p:pic>
      <p:sp>
        <p:nvSpPr>
          <p:cNvPr id="13"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spTree>
    <p:extLst>
      <p:ext uri="{BB962C8B-B14F-4D97-AF65-F5344CB8AC3E}">
        <p14:creationId xmlns:p14="http://schemas.microsoft.com/office/powerpoint/2010/main" val="2788226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3828"/>
            <a:ext cx="8717281" cy="5576138"/>
          </a:xfrm>
          <a:prstGeom prst="rect">
            <a:avLst/>
          </a:prstGeom>
          <a:effectLst>
            <a:innerShdw blurRad="88900" dist="38100" dir="18900000">
              <a:prstClr val="black">
                <a:alpha val="27000"/>
              </a:prstClr>
            </a:innerShdw>
          </a:effectLst>
        </p:spPr>
      </p:pic>
      <p:pic>
        <p:nvPicPr>
          <p:cNvPr id="5" name="Picture 4" descr="wrfgps-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3822308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31" name="Picture 3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4172759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ctrTitle" hasCustomPrompt="1"/>
          </p:nvPr>
        </p:nvSpPr>
        <p:spPr>
          <a:xfrm>
            <a:off x="474870" y="1280052"/>
            <a:ext cx="4980609"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Impact" panose="020B0806030902050204" pitchFamily="34" charset="0"/>
                <a:cs typeface="Impact" panose="020B080603090205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May 24, 2016</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647158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3"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a:t>
            </a:r>
          </a:p>
        </p:txBody>
      </p:sp>
      <p:pic>
        <p:nvPicPr>
          <p:cNvPr id="12" name="Picture 11"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3970337"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397033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pic>
        <p:nvPicPr>
          <p:cNvPr id="17" name="Picture 16"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 Placeholder 8"/>
          <p:cNvSpPr>
            <a:spLocks noGrp="1"/>
          </p:cNvSpPr>
          <p:nvPr>
            <p:ph type="body" sz="quarter" idx="19" hasCustomPrompt="1"/>
          </p:nvPr>
        </p:nvSpPr>
        <p:spPr>
          <a:xfrm>
            <a:off x="4035283" y="2171114"/>
            <a:ext cx="3970337" cy="366712"/>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4043757"/>
            <a:ext cx="3970337" cy="365760"/>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3970337" cy="36576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pic>
        <p:nvPicPr>
          <p:cNvPr id="33" name="Picture 3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58585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p:nvPicPr>
        <p:blipFill rotWithShape="1">
          <a:blip r:embed="rId3"/>
          <a:srcRect r="12034"/>
          <a:stretch/>
        </p:blipFill>
        <p:spPr>
          <a:xfrm>
            <a:off x="4854453" y="567"/>
            <a:ext cx="4289548" cy="6857433"/>
          </a:xfrm>
          <a:prstGeom prst="rect">
            <a:avLst/>
          </a:prstGeom>
        </p:spPr>
      </p:pic>
      <p:grpSp>
        <p:nvGrpSpPr>
          <p:cNvPr id="17" name="Group 16"/>
          <p:cNvGrpSpPr/>
          <p:nvPr/>
        </p:nvGrpSpPr>
        <p:grpSpPr>
          <a:xfrm flipV="1">
            <a:off x="8515350" y="0"/>
            <a:ext cx="628650" cy="1820427"/>
            <a:chOff x="8515350" y="5037573"/>
            <a:chExt cx="628650" cy="1820427"/>
          </a:xfrm>
        </p:grpSpPr>
        <p:sp>
          <p:nvSpPr>
            <p:cNvPr id="18" name="Isosceles Triangle 17"/>
            <p:cNvSpPr/>
            <p:nvPr/>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Isosceles Triangle 18"/>
            <p:cNvSpPr/>
            <p:nvPr/>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0" name="TextBox 19"/>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spTree>
    <p:extLst>
      <p:ext uri="{BB962C8B-B14F-4D97-AF65-F5344CB8AC3E}">
        <p14:creationId xmlns:p14="http://schemas.microsoft.com/office/powerpoint/2010/main" val="1500804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Impact" panose="020B0806030902050204" pitchFamily="34" charset="0"/>
              </a:rPr>
              <a:t>Where Are You?</a:t>
            </a:r>
          </a:p>
        </p:txBody>
      </p:sp>
      <p:sp>
        <p:nvSpPr>
          <p:cNvPr id="2" name="TextBox 1"/>
          <p:cNvSpPr txBox="1"/>
          <p:nvPr userDrawn="1"/>
        </p:nvSpPr>
        <p:spPr>
          <a:xfrm>
            <a:off x="3026982" y="3456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182496"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955519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4" name="Title 1"/>
          <p:cNvSpPr txBox="1">
            <a:spLocks/>
          </p:cNvSpPr>
          <p:nvPr userDrawn="1"/>
        </p:nvSpPr>
        <p:spPr>
          <a:xfrm>
            <a:off x="141880" y="217489"/>
            <a:ext cx="3152321"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sp>
        <p:nvSpPr>
          <p:cNvPr id="9" name="TextBox 8"/>
          <p:cNvSpPr txBox="1"/>
          <p:nvPr userDrawn="1"/>
        </p:nvSpPr>
        <p:spPr>
          <a:xfrm>
            <a:off x="3026982" y="3456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sp>
        <p:nvSpPr>
          <p:cNvPr id="10" name="Chevron 9"/>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4106134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a:t>Click to edit Master title style</a:t>
            </a:r>
            <a:endParaRPr lang="en-US" dirty="0"/>
          </a:p>
        </p:txBody>
      </p:sp>
      <p:grpSp>
        <p:nvGrpSpPr>
          <p:cNvPr id="14" name="Group 13"/>
          <p:cNvGrpSpPr/>
          <p:nvPr/>
        </p:nvGrpSpPr>
        <p:grpSpPr>
          <a:xfrm>
            <a:off x="0" y="-1933"/>
            <a:ext cx="9144000" cy="6859933"/>
            <a:chOff x="0" y="-1933"/>
            <a:chExt cx="9144000" cy="6859933"/>
          </a:xfrm>
        </p:grpSpPr>
        <p:grpSp>
          <p:nvGrpSpPr>
            <p:cNvPr id="10" name="Group 9"/>
            <p:cNvGrpSpPr/>
            <p:nvPr/>
          </p:nvGrpSpPr>
          <p:grpSpPr>
            <a:xfrm>
              <a:off x="0" y="991981"/>
              <a:ext cx="9144000" cy="5104019"/>
              <a:chOff x="0" y="991981"/>
              <a:chExt cx="9144000" cy="4951619"/>
            </a:xfrm>
          </p:grpSpPr>
          <p:sp>
            <p:nvSpPr>
              <p:cNvPr id="7" name="Rectangle 6"/>
              <p:cNvSpPr/>
              <p:nvPr/>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12" name="Rectangle 11"/>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p:nvPicPr>
          <p:blipFill rotWithShape="1">
            <a:blip r:embed="rId3"/>
            <a:srcRect r="66253"/>
            <a:stretch/>
          </p:blipFill>
          <p:spPr>
            <a:xfrm>
              <a:off x="7498391" y="567"/>
              <a:ext cx="1645609" cy="6857433"/>
            </a:xfrm>
            <a:prstGeom prst="rect">
              <a:avLst/>
            </a:prstGeom>
            <a:effectLst/>
          </p:spPr>
        </p:pic>
      </p:gr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0" name="Group 19"/>
          <p:cNvGrpSpPr/>
          <p:nvPr/>
        </p:nvGrpSpPr>
        <p:grpSpPr>
          <a:xfrm flipV="1">
            <a:off x="8515350" y="0"/>
            <a:ext cx="628650" cy="1820427"/>
            <a:chOff x="8515350" y="5037573"/>
            <a:chExt cx="628650" cy="1820427"/>
          </a:xfrm>
        </p:grpSpPr>
        <p:sp>
          <p:nvSpPr>
            <p:cNvPr id="21" name="Isosceles Triangle 20"/>
            <p:cNvSpPr/>
            <p:nvPr/>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Isosceles Triangle 21"/>
            <p:cNvSpPr/>
            <p:nvPr/>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TextBox 16"/>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1585813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a:t>Click to edit Master title style</a:t>
            </a:r>
            <a:endParaRPr lang="en-US" dirty="0"/>
          </a:p>
        </p:txBody>
      </p:sp>
      <p:grpSp>
        <p:nvGrpSpPr>
          <p:cNvPr id="9" name="Group 8"/>
          <p:cNvGrpSpPr/>
          <p:nvPr/>
        </p:nvGrpSpPr>
        <p:grpSpPr>
          <a:xfrm>
            <a:off x="0" y="-1933"/>
            <a:ext cx="9144000" cy="6859933"/>
            <a:chOff x="0" y="-1933"/>
            <a:chExt cx="9144000" cy="6859933"/>
          </a:xfrm>
        </p:grpSpPr>
        <p:grpSp>
          <p:nvGrpSpPr>
            <p:cNvPr id="10" name="Group 9"/>
            <p:cNvGrpSpPr/>
            <p:nvPr/>
          </p:nvGrpSpPr>
          <p:grpSpPr>
            <a:xfrm>
              <a:off x="0" y="991981"/>
              <a:ext cx="9144000" cy="5104019"/>
              <a:chOff x="0" y="991981"/>
              <a:chExt cx="9144000" cy="4951619"/>
            </a:xfrm>
          </p:grpSpPr>
          <p:sp>
            <p:nvSpPr>
              <p:cNvPr id="15" name="Rectangle 14"/>
              <p:cNvSpPr/>
              <p:nvPr/>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12" name="Rectangle 11"/>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13"/>
            <p:cNvPicPr>
              <a:picLocks noChangeAspect="1"/>
            </p:cNvPicPr>
            <p:nvPr/>
          </p:nvPicPr>
          <p:blipFill rotWithShape="1">
            <a:blip r:embed="rId3"/>
            <a:srcRect r="66253"/>
            <a:stretch/>
          </p:blipFill>
          <p:spPr>
            <a:xfrm>
              <a:off x="7498391" y="284"/>
              <a:ext cx="1645609" cy="6857433"/>
            </a:xfrm>
            <a:prstGeom prst="rect">
              <a:avLst/>
            </a:prstGeom>
            <a:effectLst/>
          </p:spPr>
        </p:pic>
      </p:grpSp>
      <p:sp>
        <p:nvSpPr>
          <p:cNvPr id="3" name="Content Placeholder 2"/>
          <p:cNvSpPr>
            <a:spLocks noGrp="1"/>
          </p:cNvSpPr>
          <p:nvPr>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entagon 16"/>
          <p:cNvSpPr/>
          <p:nvPr/>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3" name="Group 22"/>
          <p:cNvGrpSpPr/>
          <p:nvPr/>
        </p:nvGrpSpPr>
        <p:grpSpPr>
          <a:xfrm flipV="1">
            <a:off x="8515350" y="0"/>
            <a:ext cx="628650" cy="1820427"/>
            <a:chOff x="8515350" y="5037573"/>
            <a:chExt cx="628650" cy="1820427"/>
          </a:xfrm>
        </p:grpSpPr>
        <p:sp>
          <p:nvSpPr>
            <p:cNvPr id="24" name="Isosceles Triangle 23"/>
            <p:cNvSpPr/>
            <p:nvPr/>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Isosceles Triangle 24"/>
            <p:cNvSpPr/>
            <p:nvPr/>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6" name="TextBox 25"/>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220072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a:t>Click to edit Master title style</a:t>
            </a:r>
            <a:endParaRPr lang="en-US" dirty="0"/>
          </a:p>
        </p:txBody>
      </p:sp>
      <p:grpSp>
        <p:nvGrpSpPr>
          <p:cNvPr id="9" name="Group 8"/>
          <p:cNvGrpSpPr/>
          <p:nvPr/>
        </p:nvGrpSpPr>
        <p:grpSpPr>
          <a:xfrm>
            <a:off x="0" y="-1933"/>
            <a:ext cx="9144000" cy="6859933"/>
            <a:chOff x="0" y="-1933"/>
            <a:chExt cx="9144000" cy="6859933"/>
          </a:xfrm>
        </p:grpSpPr>
        <p:grpSp>
          <p:nvGrpSpPr>
            <p:cNvPr id="10" name="Group 9"/>
            <p:cNvGrpSpPr/>
            <p:nvPr/>
          </p:nvGrpSpPr>
          <p:grpSpPr>
            <a:xfrm>
              <a:off x="0" y="991981"/>
              <a:ext cx="9144000" cy="5104019"/>
              <a:chOff x="0" y="991981"/>
              <a:chExt cx="9144000" cy="4951619"/>
            </a:xfrm>
          </p:grpSpPr>
          <p:sp>
            <p:nvSpPr>
              <p:cNvPr id="15" name="Rectangle 14"/>
              <p:cNvSpPr/>
              <p:nvPr/>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12" name="Rectangle 11"/>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13"/>
            <p:cNvPicPr>
              <a:picLocks noChangeAspect="1"/>
            </p:cNvPicPr>
            <p:nvPr/>
          </p:nvPicPr>
          <p:blipFill rotWithShape="1">
            <a:blip r:embed="rId3"/>
            <a:srcRect r="66253"/>
            <a:stretch/>
          </p:blipFill>
          <p:spPr>
            <a:xfrm>
              <a:off x="7498391" y="284"/>
              <a:ext cx="1645609" cy="6857433"/>
            </a:xfrm>
            <a:prstGeom prst="rect">
              <a:avLst/>
            </a:prstGeom>
            <a:effectLst/>
          </p:spPr>
        </p:pic>
      </p:grpSp>
      <p:sp>
        <p:nvSpPr>
          <p:cNvPr id="3" name="Content Placeholder 2"/>
          <p:cNvSpPr>
            <a:spLocks noGrp="1"/>
          </p:cNvSpPr>
          <p:nvPr>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entagon 16"/>
          <p:cNvSpPr/>
          <p:nvPr/>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 Placeholder 2"/>
          <p:cNvSpPr>
            <a:spLocks noGrp="1"/>
          </p:cNvSpPr>
          <p:nvPr>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4"/>
          <p:cNvSpPr>
            <a:spLocks noGrp="1"/>
          </p:cNvSpPr>
          <p:nvPr>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0" name="Straight Connector 19"/>
          <p:cNvCxnSpPr/>
          <p:nvPr/>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p:nvGrpSpPr>
        <p:grpSpPr>
          <a:xfrm flipV="1">
            <a:off x="8515350" y="0"/>
            <a:ext cx="628650" cy="1820427"/>
            <a:chOff x="8515350" y="5037573"/>
            <a:chExt cx="628650" cy="1820427"/>
          </a:xfrm>
        </p:grpSpPr>
        <p:sp>
          <p:nvSpPr>
            <p:cNvPr id="24" name="Isosceles Triangle 23"/>
            <p:cNvSpPr/>
            <p:nvPr/>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Isosceles Triangle 24"/>
            <p:cNvSpPr/>
            <p:nvPr/>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6" name="TextBox 25"/>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63653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4" name="Group 13"/>
          <p:cNvGrpSpPr/>
          <p:nvPr/>
        </p:nvGrpSpPr>
        <p:grpSpPr>
          <a:xfrm>
            <a:off x="0" y="-1933"/>
            <a:ext cx="9144000" cy="6859933"/>
            <a:chOff x="0" y="-1933"/>
            <a:chExt cx="9144000" cy="6859933"/>
          </a:xfrm>
        </p:grpSpPr>
        <p:grpSp>
          <p:nvGrpSpPr>
            <p:cNvPr id="15" name="Group 14"/>
            <p:cNvGrpSpPr/>
            <p:nvPr/>
          </p:nvGrpSpPr>
          <p:grpSpPr>
            <a:xfrm>
              <a:off x="0" y="991981"/>
              <a:ext cx="9144000" cy="5104019"/>
              <a:chOff x="0" y="991981"/>
              <a:chExt cx="9144000" cy="4951619"/>
            </a:xfrm>
          </p:grpSpPr>
          <p:sp>
            <p:nvSpPr>
              <p:cNvPr id="20" name="Rectangle 19"/>
              <p:cNvSpPr/>
              <p:nvPr/>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p:cNvSpPr/>
              <p:nvPr/>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6" name="Picture 15"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17" name="Rectangle 16"/>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9" name="Picture 18"/>
            <p:cNvPicPr>
              <a:picLocks noChangeAspect="1"/>
            </p:cNvPicPr>
            <p:nvPr/>
          </p:nvPicPr>
          <p:blipFill rotWithShape="1">
            <a:blip r:embed="rId3"/>
            <a:srcRect r="66253"/>
            <a:stretch/>
          </p:blipFill>
          <p:spPr>
            <a:xfrm>
              <a:off x="7498391" y="284"/>
              <a:ext cx="1645609" cy="6857433"/>
            </a:xfrm>
            <a:prstGeom prst="rect">
              <a:avLst/>
            </a:prstGeom>
            <a:effectLst/>
          </p:spPr>
        </p:pic>
      </p:grpSp>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a:t>Click to edit Master title style</a:t>
            </a:r>
            <a:endParaRPr lang="en-US" dirty="0"/>
          </a:p>
        </p:txBody>
      </p:sp>
      <p:grpSp>
        <p:nvGrpSpPr>
          <p:cNvPr id="22" name="Group 21"/>
          <p:cNvGrpSpPr/>
          <p:nvPr/>
        </p:nvGrpSpPr>
        <p:grpSpPr>
          <a:xfrm flipV="1">
            <a:off x="8515350" y="0"/>
            <a:ext cx="628650" cy="1820427"/>
            <a:chOff x="8515350" y="5037573"/>
            <a:chExt cx="628650" cy="1820427"/>
          </a:xfrm>
        </p:grpSpPr>
        <p:sp>
          <p:nvSpPr>
            <p:cNvPr id="23" name="Isosceles Triangle 22"/>
            <p:cNvSpPr/>
            <p:nvPr/>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Isosceles Triangle 23"/>
            <p:cNvSpPr/>
            <p:nvPr/>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5" name="TextBox 24"/>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233093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Picture 4"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31937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2" name="Group 1"/>
          <p:cNvGrpSpPr/>
          <p:nvPr/>
        </p:nvGrpSpPr>
        <p:grpSpPr>
          <a:xfrm>
            <a:off x="0" y="-1933"/>
            <a:ext cx="9144000" cy="6859933"/>
            <a:chOff x="0" y="-1933"/>
            <a:chExt cx="9144000" cy="6859933"/>
          </a:xfrm>
        </p:grpSpPr>
        <p:grpSp>
          <p:nvGrpSpPr>
            <p:cNvPr id="3" name="Group 2"/>
            <p:cNvGrpSpPr/>
            <p:nvPr/>
          </p:nvGrpSpPr>
          <p:grpSpPr>
            <a:xfrm>
              <a:off x="0" y="991981"/>
              <a:ext cx="9144000" cy="5104019"/>
              <a:chOff x="0" y="991981"/>
              <a:chExt cx="9144000" cy="4951619"/>
            </a:xfrm>
          </p:grpSpPr>
          <p:sp>
            <p:nvSpPr>
              <p:cNvPr id="8" name="Rectangle 7"/>
              <p:cNvSpPr/>
              <p:nvPr/>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4" name="Picture 3" descr="wrfgps-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5" name="Rectangle 4"/>
            <p:cNvSpPr/>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6"/>
            <p:cNvPicPr>
              <a:picLocks noChangeAspect="1"/>
            </p:cNvPicPr>
            <p:nvPr/>
          </p:nvPicPr>
          <p:blipFill rotWithShape="1">
            <a:blip r:embed="rId3"/>
            <a:srcRect r="66253"/>
            <a:stretch/>
          </p:blipFill>
          <p:spPr>
            <a:xfrm>
              <a:off x="7498391" y="284"/>
              <a:ext cx="1645609" cy="6857433"/>
            </a:xfrm>
            <a:prstGeom prst="rect">
              <a:avLst/>
            </a:prstGeom>
            <a:effectLst/>
          </p:spPr>
        </p:pic>
      </p:grpSp>
      <p:grpSp>
        <p:nvGrpSpPr>
          <p:cNvPr id="10" name="Group 9"/>
          <p:cNvGrpSpPr/>
          <p:nvPr/>
        </p:nvGrpSpPr>
        <p:grpSpPr>
          <a:xfrm flipV="1">
            <a:off x="8515350" y="0"/>
            <a:ext cx="628650" cy="1820427"/>
            <a:chOff x="8515350" y="5037573"/>
            <a:chExt cx="628650" cy="1820427"/>
          </a:xfrm>
        </p:grpSpPr>
        <p:sp>
          <p:nvSpPr>
            <p:cNvPr id="11" name="Isosceles Triangle 10"/>
            <p:cNvSpPr/>
            <p:nvPr/>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Isosceles Triangle 11"/>
            <p:cNvSpPr/>
            <p:nvPr/>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3" name="TextBox 12"/>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136417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PPT-Background.png"/>
          <p:cNvPicPr>
            <a:picLocks noChangeAspect="1"/>
          </p:cNvPicPr>
          <p:nvPr userDrawn="1"/>
        </p:nvPicPr>
        <p:blipFill rotWithShape="1">
          <a:blip r:embed="rId40">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pic>
        <p:nvPicPr>
          <p:cNvPr id="7" name="Picture 6" descr="PPT-Background.png"/>
          <p:cNvPicPr>
            <a:picLocks noChangeAspect="1"/>
          </p:cNvPicPr>
          <p:nvPr/>
        </p:nvPicPr>
        <p:blipFill rotWithShape="1">
          <a:blip r:embed="rId40">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rotWithShape="1">
          <a:blip r:embed="rId41"/>
          <a:srcRect r="66253"/>
          <a:stretch/>
        </p:blipFill>
        <p:spPr>
          <a:xfrm>
            <a:off x="7498391" y="284"/>
            <a:ext cx="1645609" cy="6857433"/>
          </a:xfrm>
          <a:prstGeom prst="rect">
            <a:avLst/>
          </a:prstGeom>
        </p:spPr>
      </p:pic>
      <p:grpSp>
        <p:nvGrpSpPr>
          <p:cNvPr id="15" name="Group 14"/>
          <p:cNvGrpSpPr/>
          <p:nvPr/>
        </p:nvGrpSpPr>
        <p:grpSpPr>
          <a:xfrm flipV="1">
            <a:off x="8515350" y="0"/>
            <a:ext cx="628650" cy="1820427"/>
            <a:chOff x="8515350" y="5037573"/>
            <a:chExt cx="628650" cy="1820427"/>
          </a:xfrm>
        </p:grpSpPr>
        <p:sp>
          <p:nvSpPr>
            <p:cNvPr id="16" name="Isosceles Triangle 15"/>
            <p:cNvSpPr/>
            <p:nvPr/>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Isosceles Triangle 16"/>
            <p:cNvSpPr/>
            <p:nvPr/>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8" name="TextBox 17"/>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1" name="Picture 10"/>
          <p:cNvPicPr>
            <a:picLocks noChangeAspect="1"/>
          </p:cNvPicPr>
          <p:nvPr userDrawn="1"/>
        </p:nvPicPr>
        <p:blipFill rotWithShape="1">
          <a:blip r:embed="rId41"/>
          <a:srcRect r="66253"/>
          <a:stretch/>
        </p:blipFill>
        <p:spPr>
          <a:xfrm>
            <a:off x="7498391" y="284"/>
            <a:ext cx="1645609" cy="6857433"/>
          </a:xfrm>
          <a:prstGeom prst="rect">
            <a:avLst/>
          </a:prstGeom>
        </p:spPr>
      </p:pic>
      <p:grpSp>
        <p:nvGrpSpPr>
          <p:cNvPr id="12" name="Group 11"/>
          <p:cNvGrpSpPr/>
          <p:nvPr userDrawn="1"/>
        </p:nvGrpSpPr>
        <p:grpSpPr>
          <a:xfrm flipV="1">
            <a:off x="8515350" y="0"/>
            <a:ext cx="628650" cy="1820427"/>
            <a:chOff x="8515350" y="5037573"/>
            <a:chExt cx="628650" cy="1820427"/>
          </a:xfrm>
        </p:grpSpPr>
        <p:sp>
          <p:nvSpPr>
            <p:cNvPr id="13" name="Isosceles Triangle 1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Isosceles Triangle 1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9" name="TextBox 18"/>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20" name="Group 19"/>
          <p:cNvGrpSpPr/>
          <p:nvPr userDrawn="1"/>
        </p:nvGrpSpPr>
        <p:grpSpPr>
          <a:xfrm rot="10800000" flipH="1" flipV="1">
            <a:off x="8553860" y="5040637"/>
            <a:ext cx="592563"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9388537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09" r:id="rId24"/>
    <p:sldLayoutId id="2147483662" r:id="rId25"/>
    <p:sldLayoutId id="2147483655" r:id="rId26"/>
    <p:sldLayoutId id="2147483663" r:id="rId27"/>
    <p:sldLayoutId id="2147483664" r:id="rId28"/>
    <p:sldLayoutId id="2147483665" r:id="rId29"/>
    <p:sldLayoutId id="2147483666" r:id="rId30"/>
    <p:sldLayoutId id="2147483669" r:id="rId31"/>
    <p:sldLayoutId id="2147483673" r:id="rId32"/>
    <p:sldLayoutId id="2147483674" r:id="rId33"/>
    <p:sldLayoutId id="2147483670" r:id="rId34"/>
    <p:sldLayoutId id="2147483668" r:id="rId35"/>
    <p:sldLayoutId id="2147483667" r:id="rId36"/>
    <p:sldLayoutId id="2147483671" r:id="rId37"/>
    <p:sldLayoutId id="2147483672" r:id="rId38"/>
  </p:sldLayoutIdLst>
  <p:txStyles>
    <p:titleStyle>
      <a:lvl1pPr algn="l" defTabSz="457200" rtl="0" eaLnBrk="1" latinLnBrk="0" hangingPunct="1">
        <a:lnSpc>
          <a:spcPct val="85000"/>
        </a:lnSpc>
        <a:spcBef>
          <a:spcPct val="0"/>
        </a:spcBef>
        <a:buNone/>
        <a:defRPr sz="3800" b="0" i="0" u="none"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p:titleStyle>
    <p:body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workforcegps.org/events/2016/05/02/13/26/Strategies_for_Implementing_OJT-Simply_and_Effectively"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hyperlink" Target="mailto:thooper@jff.org" TargetMode="External"/><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hyperlink" Target="mailto:gscott@jff.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91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Benefits of OJT To Workforce System</a:t>
            </a:r>
            <a:endParaRPr lang="en-US" dirty="0"/>
          </a:p>
        </p:txBody>
      </p:sp>
      <p:sp>
        <p:nvSpPr>
          <p:cNvPr id="3" name="Content Placeholder 2"/>
          <p:cNvSpPr>
            <a:spLocks noGrp="1"/>
          </p:cNvSpPr>
          <p:nvPr>
            <p:ph idx="1"/>
          </p:nvPr>
        </p:nvSpPr>
        <p:spPr>
          <a:xfrm>
            <a:off x="457199" y="1209470"/>
            <a:ext cx="7439025" cy="4654617"/>
          </a:xfrm>
        </p:spPr>
        <p:txBody>
          <a:bodyPr>
            <a:noAutofit/>
          </a:bodyPr>
          <a:lstStyle/>
          <a:p>
            <a:pPr marL="0" indent="0">
              <a:lnSpc>
                <a:spcPct val="90000"/>
              </a:lnSpc>
              <a:spcBef>
                <a:spcPts val="1800"/>
              </a:spcBef>
              <a:buNone/>
            </a:pPr>
            <a:r>
              <a:rPr lang="en-US" sz="3200" cap="small" dirty="0">
                <a:gradFill flip="none" rotWithShape="1">
                  <a:gsLst>
                    <a:gs pos="0">
                      <a:schemeClr val="accent2">
                        <a:lumMod val="50000"/>
                      </a:schemeClr>
                    </a:gs>
                    <a:gs pos="42000">
                      <a:schemeClr val="accent2">
                        <a:lumMod val="67000"/>
                      </a:schemeClr>
                    </a:gs>
                    <a:gs pos="100000">
                      <a:schemeClr val="accent2"/>
                    </a:gs>
                  </a:gsLst>
                  <a:lin ang="16200000" scaled="1"/>
                  <a:tileRect/>
                </a:gradFill>
                <a:latin typeface="Impact" panose="020B0806030902050204" pitchFamily="34" charset="0"/>
              </a:rPr>
              <a:t>Benefits include:</a:t>
            </a:r>
          </a:p>
          <a:p>
            <a:pPr marL="548640">
              <a:lnSpc>
                <a:spcPct val="90000"/>
              </a:lnSpc>
              <a:spcBef>
                <a:spcPts val="1200"/>
              </a:spcBef>
            </a:pPr>
            <a:r>
              <a:rPr lang="en-US" sz="2300" dirty="0"/>
              <a:t>A resource for building and expanding business services</a:t>
            </a:r>
          </a:p>
          <a:p>
            <a:pPr marL="548640">
              <a:lnSpc>
                <a:spcPct val="90000"/>
              </a:lnSpc>
              <a:spcBef>
                <a:spcPts val="1200"/>
              </a:spcBef>
            </a:pPr>
            <a:r>
              <a:rPr lang="en-US" sz="2300" dirty="0"/>
              <a:t>Supports small businesses’ training needs</a:t>
            </a:r>
          </a:p>
          <a:p>
            <a:pPr marL="548640">
              <a:lnSpc>
                <a:spcPct val="90000"/>
              </a:lnSpc>
              <a:spcBef>
                <a:spcPts val="1200"/>
              </a:spcBef>
            </a:pPr>
            <a:r>
              <a:rPr lang="en-US" sz="2300" dirty="0"/>
              <a:t>Increases likelihood that training will produce successful outcomes </a:t>
            </a:r>
          </a:p>
          <a:p>
            <a:pPr marL="548640">
              <a:lnSpc>
                <a:spcPct val="90000"/>
              </a:lnSpc>
              <a:spcBef>
                <a:spcPts val="1200"/>
              </a:spcBef>
            </a:pPr>
            <a:r>
              <a:rPr lang="en-US" sz="2300" dirty="0"/>
              <a:t>Satisfies employment and training needs of a range of clients, including hard-to-serve (i.e. dislocated workers)</a:t>
            </a:r>
          </a:p>
          <a:p>
            <a:pPr marL="548640">
              <a:lnSpc>
                <a:spcPct val="90000"/>
              </a:lnSpc>
              <a:spcBef>
                <a:spcPts val="1200"/>
              </a:spcBef>
            </a:pPr>
            <a:r>
              <a:rPr lang="en-US" sz="2300" dirty="0"/>
              <a:t>OJT and ITA funds can be used to support Registered Apprenticeship</a:t>
            </a:r>
          </a:p>
          <a:p>
            <a:pPr lvl="1"/>
            <a:endParaRPr lang="en-US" dirty="0"/>
          </a:p>
        </p:txBody>
      </p:sp>
    </p:spTree>
    <p:extLst>
      <p:ext uri="{BB962C8B-B14F-4D97-AF65-F5344CB8AC3E}">
        <p14:creationId xmlns:p14="http://schemas.microsoft.com/office/powerpoint/2010/main" val="204225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Solutions to Common OJT Challenges</a:t>
            </a:r>
            <a:endParaRPr lang="en-US" dirty="0"/>
          </a:p>
        </p:txBody>
      </p:sp>
      <p:sp>
        <p:nvSpPr>
          <p:cNvPr id="3" name="Content Placeholder 2"/>
          <p:cNvSpPr>
            <a:spLocks noGrp="1"/>
          </p:cNvSpPr>
          <p:nvPr>
            <p:ph idx="1"/>
          </p:nvPr>
        </p:nvSpPr>
        <p:spPr/>
        <p:txBody>
          <a:bodyPr/>
          <a:lstStyle/>
          <a:p>
            <a:pPr marL="0" indent="0">
              <a:buNone/>
            </a:pPr>
            <a:r>
              <a:rPr lang="en-US" sz="3200" cap="small" dirty="0">
                <a:gradFill flip="none" rotWithShape="1">
                  <a:gsLst>
                    <a:gs pos="0">
                      <a:schemeClr val="accent2">
                        <a:lumMod val="50000"/>
                      </a:schemeClr>
                    </a:gs>
                    <a:gs pos="42000">
                      <a:schemeClr val="accent2">
                        <a:lumMod val="67000"/>
                      </a:schemeClr>
                    </a:gs>
                    <a:gs pos="100000">
                      <a:schemeClr val="accent2"/>
                    </a:gs>
                  </a:gsLst>
                  <a:lin ang="16200000" scaled="1"/>
                  <a:tileRect/>
                </a:gradFill>
                <a:latin typeface="Impact" panose="020B0806030902050204" pitchFamily="34" charset="0"/>
              </a:rPr>
              <a:t>Challenge: </a:t>
            </a:r>
            <a:r>
              <a:rPr lang="en-US" sz="2400" b="1" dirty="0"/>
              <a:t>Lack of staff capacity to identify business targets for OJT</a:t>
            </a:r>
          </a:p>
          <a:p>
            <a:pPr>
              <a:spcBef>
                <a:spcPts val="3000"/>
              </a:spcBef>
            </a:pPr>
            <a:r>
              <a:rPr lang="en-US" sz="2800" dirty="0"/>
              <a:t>Potential solutions:</a:t>
            </a:r>
          </a:p>
          <a:p>
            <a:pPr lvl="1">
              <a:spcBef>
                <a:spcPts val="1800"/>
              </a:spcBef>
            </a:pPr>
            <a:r>
              <a:rPr lang="en-US" sz="2400" dirty="0"/>
              <a:t>Cross-train Employment Services staff and other partners on an OJT sales pitch</a:t>
            </a:r>
          </a:p>
          <a:p>
            <a:pPr lvl="1">
              <a:spcBef>
                <a:spcPts val="1800"/>
              </a:spcBef>
            </a:pPr>
            <a:r>
              <a:rPr lang="en-US" sz="2400" dirty="0"/>
              <a:t>Empower jobseekers to include OJT as a part of their self-initiated job searches</a:t>
            </a:r>
          </a:p>
        </p:txBody>
      </p:sp>
      <p:cxnSp>
        <p:nvCxnSpPr>
          <p:cNvPr id="7" name="Straight Connector 6"/>
          <p:cNvCxnSpPr/>
          <p:nvPr/>
        </p:nvCxnSpPr>
        <p:spPr>
          <a:xfrm>
            <a:off x="542925" y="2289538"/>
            <a:ext cx="7143750"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2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Solutions to Common OJT Challenges</a:t>
            </a:r>
            <a:endParaRPr lang="en-US" dirty="0"/>
          </a:p>
        </p:txBody>
      </p:sp>
      <p:sp>
        <p:nvSpPr>
          <p:cNvPr id="3" name="Content Placeholder 2"/>
          <p:cNvSpPr>
            <a:spLocks noGrp="1"/>
          </p:cNvSpPr>
          <p:nvPr>
            <p:ph idx="1"/>
          </p:nvPr>
        </p:nvSpPr>
        <p:spPr/>
        <p:txBody>
          <a:bodyPr>
            <a:noAutofit/>
          </a:bodyPr>
          <a:lstStyle/>
          <a:p>
            <a:pPr marL="0" lvl="0" indent="0">
              <a:buNone/>
            </a:pPr>
            <a:r>
              <a:rPr lang="en-US" sz="3200" cap="small" dirty="0">
                <a:gradFill flip="none" rotWithShape="1">
                  <a:gsLst>
                    <a:gs pos="0">
                      <a:schemeClr val="accent2">
                        <a:lumMod val="50000"/>
                      </a:schemeClr>
                    </a:gs>
                    <a:gs pos="42000">
                      <a:schemeClr val="accent2">
                        <a:lumMod val="67000"/>
                      </a:schemeClr>
                    </a:gs>
                    <a:gs pos="100000">
                      <a:schemeClr val="accent2"/>
                    </a:gs>
                  </a:gsLst>
                  <a:lin ang="16200000" scaled="1"/>
                  <a:tileRect/>
                </a:gradFill>
                <a:latin typeface="Impact" panose="020B0806030902050204" pitchFamily="34" charset="0"/>
              </a:rPr>
              <a:t>Challenge: </a:t>
            </a:r>
            <a:r>
              <a:rPr lang="en-US" sz="2400" b="1" dirty="0"/>
              <a:t>Business perception that OJT is a burdensome government program</a:t>
            </a:r>
          </a:p>
          <a:p>
            <a:pPr>
              <a:spcBef>
                <a:spcPts val="3000"/>
              </a:spcBef>
            </a:pPr>
            <a:r>
              <a:rPr lang="en-US" sz="2400" dirty="0"/>
              <a:t>Potential Solution - Simplify and streamline documentation and reporting for businesses:</a:t>
            </a:r>
          </a:p>
          <a:p>
            <a:pPr lvl="1">
              <a:spcBef>
                <a:spcPts val="1200"/>
              </a:spcBef>
            </a:pPr>
            <a:r>
              <a:rPr lang="en-US" sz="2000" dirty="0"/>
              <a:t>Take on as much of the paperwork as feasible </a:t>
            </a:r>
          </a:p>
          <a:p>
            <a:pPr lvl="1">
              <a:spcBef>
                <a:spcPts val="1200"/>
              </a:spcBef>
            </a:pPr>
            <a:r>
              <a:rPr lang="en-US" sz="2000" dirty="0"/>
              <a:t>Use a short checklist to review OJT legal obligations with businesses </a:t>
            </a:r>
          </a:p>
          <a:p>
            <a:pPr lvl="1">
              <a:spcBef>
                <a:spcPts val="1200"/>
              </a:spcBef>
            </a:pPr>
            <a:r>
              <a:rPr lang="en-US" sz="2000" dirty="0"/>
              <a:t>Reduce the length of the OJT contract </a:t>
            </a:r>
          </a:p>
          <a:p>
            <a:pPr lvl="1">
              <a:spcBef>
                <a:spcPts val="1200"/>
              </a:spcBef>
            </a:pPr>
            <a:r>
              <a:rPr lang="en-US" sz="2000" dirty="0"/>
              <a:t>Utilize a master training agreement and seek signatures annually </a:t>
            </a:r>
          </a:p>
        </p:txBody>
      </p:sp>
      <p:cxnSp>
        <p:nvCxnSpPr>
          <p:cNvPr id="6" name="Straight Connector 5"/>
          <p:cNvCxnSpPr/>
          <p:nvPr/>
        </p:nvCxnSpPr>
        <p:spPr>
          <a:xfrm>
            <a:off x="542925" y="2276475"/>
            <a:ext cx="7143750"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544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Solutions to Common OJT Challenges</a:t>
            </a:r>
            <a:endParaRPr lang="en-US" dirty="0"/>
          </a:p>
        </p:txBody>
      </p:sp>
      <p:sp>
        <p:nvSpPr>
          <p:cNvPr id="3" name="Content Placeholder 2"/>
          <p:cNvSpPr>
            <a:spLocks noGrp="1"/>
          </p:cNvSpPr>
          <p:nvPr>
            <p:ph idx="1"/>
          </p:nvPr>
        </p:nvSpPr>
        <p:spPr>
          <a:xfrm>
            <a:off x="457200" y="1209470"/>
            <a:ext cx="7562850" cy="4654617"/>
          </a:xfrm>
        </p:spPr>
        <p:txBody>
          <a:bodyPr>
            <a:noAutofit/>
          </a:bodyPr>
          <a:lstStyle/>
          <a:p>
            <a:pPr marL="0" lvl="0" indent="0">
              <a:buNone/>
            </a:pPr>
            <a:r>
              <a:rPr lang="en-US" sz="3200" cap="small" dirty="0">
                <a:gradFill flip="none" rotWithShape="1">
                  <a:gsLst>
                    <a:gs pos="0">
                      <a:schemeClr val="accent2">
                        <a:lumMod val="50000"/>
                      </a:schemeClr>
                    </a:gs>
                    <a:gs pos="42000">
                      <a:schemeClr val="accent2">
                        <a:lumMod val="67000"/>
                      </a:schemeClr>
                    </a:gs>
                    <a:gs pos="100000">
                      <a:schemeClr val="accent2"/>
                    </a:gs>
                  </a:gsLst>
                  <a:lin ang="16200000" scaled="1"/>
                  <a:tileRect/>
                </a:gradFill>
                <a:latin typeface="Impact" panose="020B0806030902050204" pitchFamily="34" charset="0"/>
              </a:rPr>
              <a:t>Challenge: </a:t>
            </a:r>
            <a:r>
              <a:rPr lang="en-US" sz="2400" b="1" dirty="0"/>
              <a:t>Amount of time, effort, and </a:t>
            </a:r>
            <a:br>
              <a:rPr lang="en-US" sz="2400" b="1" dirty="0"/>
            </a:br>
            <a:r>
              <a:rPr lang="en-US" sz="2400" b="1" dirty="0"/>
              <a:t>complexity in developing OJT training plans</a:t>
            </a:r>
          </a:p>
          <a:p>
            <a:pPr>
              <a:spcBef>
                <a:spcPts val="3000"/>
              </a:spcBef>
            </a:pPr>
            <a:r>
              <a:rPr lang="en-US" sz="2800" dirty="0"/>
              <a:t>Potential Solutions: </a:t>
            </a:r>
          </a:p>
          <a:p>
            <a:pPr lvl="1">
              <a:lnSpc>
                <a:spcPct val="90000"/>
              </a:lnSpc>
              <a:spcBef>
                <a:spcPts val="1200"/>
              </a:spcBef>
            </a:pPr>
            <a:r>
              <a:rPr lang="en-US" sz="2100" dirty="0"/>
              <a:t>Employ dedicated staff responsible for developing, executing, and monitoring OJT training plans and contracts </a:t>
            </a:r>
          </a:p>
          <a:p>
            <a:pPr lvl="1">
              <a:lnSpc>
                <a:spcPct val="90000"/>
              </a:lnSpc>
              <a:spcBef>
                <a:spcPts val="1200"/>
              </a:spcBef>
            </a:pPr>
            <a:r>
              <a:rPr lang="en-US" sz="2100" dirty="0"/>
              <a:t>Offer to help businesses write job descriptions </a:t>
            </a:r>
          </a:p>
          <a:p>
            <a:pPr lvl="1">
              <a:lnSpc>
                <a:spcPct val="90000"/>
              </a:lnSpc>
              <a:spcBef>
                <a:spcPts val="1200"/>
              </a:spcBef>
            </a:pPr>
            <a:r>
              <a:rPr lang="en-US" sz="2100" dirty="0"/>
              <a:t>Maintain an archive of similar job descriptions that have been cross-referenced to O*NET Online</a:t>
            </a:r>
          </a:p>
          <a:p>
            <a:pPr lvl="1">
              <a:lnSpc>
                <a:spcPct val="90000"/>
              </a:lnSpc>
              <a:spcBef>
                <a:spcPts val="1200"/>
              </a:spcBef>
            </a:pPr>
            <a:r>
              <a:rPr lang="en-US" sz="2100" dirty="0"/>
              <a:t>Minimize the length and detail of the training plan to essential elements and competencies</a:t>
            </a:r>
          </a:p>
        </p:txBody>
      </p:sp>
      <p:cxnSp>
        <p:nvCxnSpPr>
          <p:cNvPr id="6" name="Straight Connector 5"/>
          <p:cNvCxnSpPr/>
          <p:nvPr/>
        </p:nvCxnSpPr>
        <p:spPr>
          <a:xfrm>
            <a:off x="542925" y="2276475"/>
            <a:ext cx="7143750"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1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Solutions to Common OJT Challenges</a:t>
            </a:r>
            <a:endParaRPr lang="en-US" dirty="0"/>
          </a:p>
        </p:txBody>
      </p:sp>
      <p:sp>
        <p:nvSpPr>
          <p:cNvPr id="3" name="Content Placeholder 2"/>
          <p:cNvSpPr>
            <a:spLocks noGrp="1"/>
          </p:cNvSpPr>
          <p:nvPr>
            <p:ph idx="1"/>
          </p:nvPr>
        </p:nvSpPr>
        <p:spPr/>
        <p:txBody>
          <a:bodyPr>
            <a:noAutofit/>
          </a:bodyPr>
          <a:lstStyle/>
          <a:p>
            <a:pPr marL="0" lvl="0" indent="0">
              <a:buNone/>
            </a:pPr>
            <a:r>
              <a:rPr lang="en-US" sz="3200" cap="small" dirty="0">
                <a:gradFill flip="none" rotWithShape="1">
                  <a:gsLst>
                    <a:gs pos="0">
                      <a:schemeClr val="accent2">
                        <a:lumMod val="50000"/>
                      </a:schemeClr>
                    </a:gs>
                    <a:gs pos="42000">
                      <a:schemeClr val="accent2">
                        <a:lumMod val="67000"/>
                      </a:schemeClr>
                    </a:gs>
                    <a:gs pos="100000">
                      <a:schemeClr val="accent2"/>
                    </a:gs>
                  </a:gsLst>
                  <a:lin ang="16200000" scaled="1"/>
                  <a:tileRect/>
                </a:gradFill>
                <a:latin typeface="Impact" panose="020B0806030902050204" pitchFamily="34" charset="0"/>
              </a:rPr>
              <a:t>Challenge: </a:t>
            </a:r>
            <a:r>
              <a:rPr lang="en-US" sz="2400" b="1" dirty="0"/>
              <a:t>Incorporating OJT into career pathways strategies </a:t>
            </a:r>
          </a:p>
          <a:p>
            <a:pPr>
              <a:spcBef>
                <a:spcPts val="3000"/>
              </a:spcBef>
            </a:pPr>
            <a:r>
              <a:rPr lang="en-US" sz="2800" dirty="0"/>
              <a:t>Potential Solutions:</a:t>
            </a:r>
          </a:p>
          <a:p>
            <a:pPr lvl="1">
              <a:lnSpc>
                <a:spcPct val="90000"/>
              </a:lnSpc>
              <a:spcBef>
                <a:spcPts val="1800"/>
              </a:spcBef>
            </a:pPr>
            <a:r>
              <a:rPr lang="en-US" sz="2400" dirty="0"/>
              <a:t>Blend funding sources to support participant progression along a career pathway </a:t>
            </a:r>
          </a:p>
          <a:p>
            <a:pPr lvl="1">
              <a:lnSpc>
                <a:spcPct val="90000"/>
              </a:lnSpc>
              <a:spcBef>
                <a:spcPts val="1800"/>
              </a:spcBef>
            </a:pPr>
            <a:r>
              <a:rPr lang="en-US" sz="2400" dirty="0"/>
              <a:t>Link OJT and Registered Apprenticeship programs </a:t>
            </a:r>
          </a:p>
          <a:p>
            <a:pPr lvl="1">
              <a:lnSpc>
                <a:spcPct val="90000"/>
              </a:lnSpc>
              <a:spcBef>
                <a:spcPts val="1800"/>
              </a:spcBef>
            </a:pPr>
            <a:r>
              <a:rPr lang="en-US" sz="2400" dirty="0"/>
              <a:t>Add advanced skills in OJT contracts </a:t>
            </a:r>
            <a:endParaRPr lang="en-US" dirty="0"/>
          </a:p>
        </p:txBody>
      </p:sp>
      <p:cxnSp>
        <p:nvCxnSpPr>
          <p:cNvPr id="6" name="Straight Connector 5"/>
          <p:cNvCxnSpPr/>
          <p:nvPr/>
        </p:nvCxnSpPr>
        <p:spPr>
          <a:xfrm>
            <a:off x="542925" y="2276475"/>
            <a:ext cx="7143750"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43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Local OJT Innovations</a:t>
            </a:r>
            <a:endParaRPr lang="en-US" dirty="0"/>
          </a:p>
        </p:txBody>
      </p:sp>
      <p:sp>
        <p:nvSpPr>
          <p:cNvPr id="3" name="Content Placeholder 2"/>
          <p:cNvSpPr>
            <a:spLocks noGrp="1"/>
          </p:cNvSpPr>
          <p:nvPr>
            <p:ph idx="1"/>
          </p:nvPr>
        </p:nvSpPr>
        <p:spPr>
          <a:xfrm>
            <a:off x="457200" y="1209470"/>
            <a:ext cx="7658100" cy="4654617"/>
          </a:xfrm>
        </p:spPr>
        <p:txBody>
          <a:bodyPr>
            <a:noAutofit/>
          </a:bodyPr>
          <a:lstStyle/>
          <a:p>
            <a:pPr lvl="0">
              <a:lnSpc>
                <a:spcPct val="90000"/>
              </a:lnSpc>
            </a:pPr>
            <a:r>
              <a:rPr lang="en-US" sz="2000" b="1" dirty="0"/>
              <a:t>Spokane Workforce Development Council:</a:t>
            </a:r>
          </a:p>
          <a:p>
            <a:pPr lvl="1">
              <a:lnSpc>
                <a:spcPct val="90000"/>
              </a:lnSpc>
            </a:pPr>
            <a:r>
              <a:rPr lang="en-US" sz="1700" dirty="0"/>
              <a:t>Trains clients in behavioral interviewing techniques.</a:t>
            </a:r>
          </a:p>
          <a:p>
            <a:pPr lvl="1">
              <a:lnSpc>
                <a:spcPct val="90000"/>
              </a:lnSpc>
            </a:pPr>
            <a:r>
              <a:rPr lang="en-US" sz="1700" dirty="0"/>
              <a:t>Streamlined paperwork by creating a master worksite agreement, which contains essential business information and assurances that remain in effect for all OJT training plans.</a:t>
            </a:r>
          </a:p>
          <a:p>
            <a:pPr lvl="0">
              <a:lnSpc>
                <a:spcPct val="90000"/>
              </a:lnSpc>
              <a:spcBef>
                <a:spcPts val="1200"/>
              </a:spcBef>
            </a:pPr>
            <a:r>
              <a:rPr lang="en-US" sz="2000" b="1" dirty="0"/>
              <a:t>Southeast Missouri WIB:</a:t>
            </a:r>
          </a:p>
          <a:p>
            <a:pPr lvl="1">
              <a:lnSpc>
                <a:spcPct val="90000"/>
              </a:lnSpc>
            </a:pPr>
            <a:r>
              <a:rPr lang="en-US" sz="1700" dirty="0"/>
              <a:t>Utilizes a sequence of employment service options to place hard-to-serve individuals.</a:t>
            </a:r>
          </a:p>
          <a:p>
            <a:pPr lvl="1">
              <a:lnSpc>
                <a:spcPct val="90000"/>
              </a:lnSpc>
            </a:pPr>
            <a:r>
              <a:rPr lang="en-US" sz="1700" dirty="0"/>
              <a:t>Has a flexible model for engaging TAACCCT students in OJT—after the completion of one or more stackable certificates or a two-year degree. </a:t>
            </a:r>
          </a:p>
          <a:p>
            <a:pPr lvl="0">
              <a:lnSpc>
                <a:spcPct val="90000"/>
              </a:lnSpc>
              <a:spcBef>
                <a:spcPts val="1200"/>
              </a:spcBef>
            </a:pPr>
            <a:r>
              <a:rPr lang="en-US" sz="2000" b="1" dirty="0"/>
              <a:t>Westmoreland-Fayette WIB:</a:t>
            </a:r>
          </a:p>
          <a:p>
            <a:pPr lvl="1">
              <a:lnSpc>
                <a:spcPct val="90000"/>
              </a:lnSpc>
            </a:pPr>
            <a:r>
              <a:rPr lang="en-US" sz="1700" dirty="0"/>
              <a:t>Obligates about half of all available training funds (e.g., WIOA formula, special grants) to OJT. </a:t>
            </a:r>
          </a:p>
          <a:p>
            <a:pPr lvl="1">
              <a:lnSpc>
                <a:spcPct val="90000"/>
              </a:lnSpc>
            </a:pPr>
            <a:r>
              <a:rPr lang="en-US" sz="1700" dirty="0"/>
              <a:t>Service providers can authorize OJT contracts without prior approval, reducing hurdles to the start of OJT.</a:t>
            </a:r>
          </a:p>
        </p:txBody>
      </p:sp>
      <p:sp>
        <p:nvSpPr>
          <p:cNvPr id="4" name="TextBox 3"/>
          <p:cNvSpPr txBox="1"/>
          <p:nvPr/>
        </p:nvSpPr>
        <p:spPr>
          <a:xfrm>
            <a:off x="3111500" y="82338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9497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tretch/>
        </p:blipFill>
        <p:spPr>
          <a:xfrm>
            <a:off x="3011487" y="2270125"/>
            <a:ext cx="1800225" cy="2533650"/>
          </a:xfrm>
        </p:spPr>
      </p:pic>
      <p:pic>
        <p:nvPicPr>
          <p:cNvPr id="5"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9776" y="190500"/>
            <a:ext cx="5406723" cy="7196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914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Lane County</a:t>
            </a:r>
            <a:endParaRPr lang="en-US" dirty="0"/>
          </a:p>
        </p:txBody>
      </p:sp>
      <p:sp>
        <p:nvSpPr>
          <p:cNvPr id="3" name="Content Placeholder 2"/>
          <p:cNvSpPr>
            <a:spLocks noGrp="1"/>
          </p:cNvSpPr>
          <p:nvPr>
            <p:ph sz="half" idx="1"/>
          </p:nvPr>
        </p:nvSpPr>
        <p:spPr/>
        <p:txBody>
          <a:bodyPr>
            <a:normAutofit fontScale="85000" lnSpcReduction="20000"/>
          </a:bodyPr>
          <a:lstStyle/>
          <a:p>
            <a:pPr>
              <a:spcBef>
                <a:spcPts val="1200"/>
              </a:spcBef>
            </a:pPr>
            <a:r>
              <a:rPr lang="en-US" dirty="0"/>
              <a:t>Lane County is the 4th most populous county in Oregon with a population of 356,212.  </a:t>
            </a:r>
          </a:p>
          <a:p>
            <a:pPr>
              <a:spcBef>
                <a:spcPts val="1200"/>
              </a:spcBef>
            </a:pPr>
            <a:r>
              <a:rPr lang="en-US" dirty="0"/>
              <a:t>Lane County is unique in that its boarders stretch from the Oregon Coast to the Cascade Mountains with Eugene/Springfield being the urban hub in the middle of the county.  </a:t>
            </a:r>
          </a:p>
          <a:p>
            <a:pPr>
              <a:spcBef>
                <a:spcPts val="1200"/>
              </a:spcBef>
            </a:pPr>
            <a:r>
              <a:rPr lang="en-US" dirty="0"/>
              <a:t>Lane County is a large county in Oregon with a diverse economy base, with Manufacturing, Healthcare and High Tech as our high demand/high wage sectors.</a:t>
            </a:r>
          </a:p>
          <a:p>
            <a:pPr>
              <a:spcBef>
                <a:spcPts val="1200"/>
              </a:spcBef>
            </a:pPr>
            <a:endParaRPr lang="en-US" dirty="0"/>
          </a:p>
        </p:txBody>
      </p:sp>
      <p:pic>
        <p:nvPicPr>
          <p:cNvPr id="7" name="Content Placeholder 6" descr="800px-Map_of_Oregon_highlighting_Lane_County_svg.png"/>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saturation sat="33000"/>
                    </a14:imgEffect>
                    <a14:imgEffect>
                      <a14:brightnessContrast contrast="20000"/>
                    </a14:imgEffect>
                  </a14:imgLayer>
                </a14:imgProps>
              </a:ext>
            </a:extLst>
          </a:blip>
          <a:stretch>
            <a:fillRect/>
          </a:stretch>
        </p:blipFill>
        <p:spPr>
          <a:xfrm>
            <a:off x="4429125" y="2033905"/>
            <a:ext cx="3619500" cy="2696527"/>
          </a:xfrm>
          <a:effectLst>
            <a:outerShdw blurRad="76200" dist="38100" dir="2700000" algn="tl" rotWithShape="0">
              <a:prstClr val="black">
                <a:alpha val="40000"/>
              </a:prstClr>
            </a:outerShdw>
          </a:effectLst>
        </p:spPr>
      </p:pic>
    </p:spTree>
    <p:extLst>
      <p:ext uri="{BB962C8B-B14F-4D97-AF65-F5344CB8AC3E}">
        <p14:creationId xmlns:p14="http://schemas.microsoft.com/office/powerpoint/2010/main" val="2679944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9470"/>
            <a:ext cx="7524206" cy="4654617"/>
          </a:xfrm>
        </p:spPr>
        <p:txBody>
          <a:bodyPr>
            <a:normAutofit/>
          </a:bodyPr>
          <a:lstStyle/>
          <a:p>
            <a:pPr marL="0" indent="0" algn="ctr">
              <a:buNone/>
            </a:pPr>
            <a:r>
              <a:rPr lang="en-US" altLang="en-US" sz="2800" dirty="0">
                <a:gradFill>
                  <a:gsLst>
                    <a:gs pos="100000">
                      <a:srgbClr val="023355"/>
                    </a:gs>
                    <a:gs pos="3053">
                      <a:srgbClr val="004874">
                        <a:lumMod val="83000"/>
                        <a:lumOff val="17000"/>
                      </a:srgbClr>
                    </a:gs>
                    <a:gs pos="68000">
                      <a:srgbClr val="004874"/>
                    </a:gs>
                  </a:gsLst>
                  <a:lin ang="5400000" scaled="1"/>
                </a:gradFill>
              </a:rPr>
              <a:t>Applicants who are pre-qualified by our office and referred to the employer</a:t>
            </a:r>
          </a:p>
          <a:p>
            <a:pPr marL="0" indent="0" algn="ctr">
              <a:buNone/>
            </a:pPr>
            <a:r>
              <a:rPr lang="en-US" altLang="en-US" sz="2800" b="1" i="1" dirty="0">
                <a:solidFill>
                  <a:schemeClr val="tx1">
                    <a:lumMod val="50000"/>
                    <a:lumOff val="50000"/>
                  </a:schemeClr>
                </a:solidFill>
              </a:rPr>
              <a:t>OR</a:t>
            </a:r>
          </a:p>
          <a:p>
            <a:pPr marL="0" indent="0" algn="ctr">
              <a:buNone/>
            </a:pPr>
            <a:r>
              <a:rPr lang="en-US" altLang="en-US" sz="2800" dirty="0">
                <a:gradFill>
                  <a:gsLst>
                    <a:gs pos="100000">
                      <a:srgbClr val="023355"/>
                    </a:gs>
                    <a:gs pos="3053">
                      <a:srgbClr val="004874">
                        <a:lumMod val="83000"/>
                        <a:lumOff val="17000"/>
                      </a:srgbClr>
                    </a:gs>
                    <a:gs pos="68000">
                      <a:srgbClr val="004874"/>
                    </a:gs>
                  </a:gsLst>
                  <a:lin ang="5400000" scaled="1"/>
                </a:gradFill>
              </a:rPr>
              <a:t> Applicants the employer send to us for eligibility screening and are notified if they qualify for OJT</a:t>
            </a:r>
          </a:p>
          <a:p>
            <a:pPr marL="0" indent="0" algn="ctr">
              <a:buNone/>
            </a:pPr>
            <a:endParaRPr lang="en-US" altLang="en-US" sz="2800" dirty="0"/>
          </a:p>
          <a:p>
            <a:pPr marL="0" indent="0" algn="ctr">
              <a:buNone/>
            </a:pPr>
            <a:endParaRPr lang="en-US" sz="2800" dirty="0"/>
          </a:p>
        </p:txBody>
      </p:sp>
      <p:cxnSp>
        <p:nvCxnSpPr>
          <p:cNvPr id="10" name="Straight Connector 9"/>
          <p:cNvCxnSpPr/>
          <p:nvPr/>
        </p:nvCxnSpPr>
        <p:spPr>
          <a:xfrm>
            <a:off x="542925" y="2433229"/>
            <a:ext cx="3219178"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27245" y="2433229"/>
            <a:ext cx="3219178"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91502" y="3735558"/>
            <a:ext cx="6089904" cy="2326343"/>
          </a:xfrm>
          <a:prstGeom prst="rect">
            <a:avLst/>
          </a:prstGeom>
        </p:spPr>
      </p:pic>
    </p:spTree>
    <p:extLst>
      <p:ext uri="{BB962C8B-B14F-4D97-AF65-F5344CB8AC3E}">
        <p14:creationId xmlns:p14="http://schemas.microsoft.com/office/powerpoint/2010/main" val="2155764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65627" y="2116667"/>
            <a:ext cx="7242978" cy="35833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372533" y="299304"/>
            <a:ext cx="7336072" cy="1817363"/>
          </a:xfrm>
          <a:prstGeom prst="rect">
            <a:avLst/>
          </a:prstGeom>
        </p:spPr>
        <p:txBody>
          <a:bodyPr>
            <a:normAutofit/>
          </a:bodyPr>
          <a:lst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gradFill>
                  <a:gsLst>
                    <a:gs pos="0">
                      <a:srgbClr val="004874"/>
                    </a:gs>
                    <a:gs pos="100000">
                      <a:srgbClr val="041F36"/>
                    </a:gs>
                  </a:gsLst>
                  <a:lin ang="5400000" scaled="1"/>
                </a:gradFill>
              </a:rPr>
              <a:t>We market OJT’s that in six steps. You can hire and train an employee to your own specifications.</a:t>
            </a:r>
          </a:p>
        </p:txBody>
      </p:sp>
    </p:spTree>
    <p:extLst>
      <p:ext uri="{BB962C8B-B14F-4D97-AF65-F5344CB8AC3E}">
        <p14:creationId xmlns:p14="http://schemas.microsoft.com/office/powerpoint/2010/main" val="288054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Strategies for Implementing OJT Simply and effectively</a:t>
            </a:r>
            <a:endParaRPr lang="en-US" dirty="0"/>
          </a:p>
        </p:txBody>
      </p:sp>
      <p:sp>
        <p:nvSpPr>
          <p:cNvPr id="6" name="Subtitle 5"/>
          <p:cNvSpPr>
            <a:spLocks noGrp="1"/>
          </p:cNvSpPr>
          <p:nvPr>
            <p:ph type="subTitle" idx="1"/>
          </p:nvPr>
        </p:nvSpPr>
        <p:spPr/>
        <p:txBody>
          <a:bodyPr/>
          <a:lstStyle/>
          <a:p>
            <a:endParaRPr lang="en-US"/>
          </a:p>
        </p:txBody>
      </p:sp>
      <p:sp>
        <p:nvSpPr>
          <p:cNvPr id="4" name="TextBox 3"/>
          <p:cNvSpPr txBox="1"/>
          <p:nvPr/>
        </p:nvSpPr>
        <p:spPr>
          <a:xfrm>
            <a:off x="7048500" y="550333"/>
            <a:ext cx="184666" cy="369332"/>
          </a:xfrm>
          <a:prstGeom prst="rect">
            <a:avLst/>
          </a:prstGeom>
          <a:noFill/>
        </p:spPr>
        <p:txBody>
          <a:bodyPr wrap="none" rtlCol="0">
            <a:spAutoFit/>
          </a:bodyPr>
          <a:lstStyle/>
          <a:p>
            <a:endParaRPr lang="en-US" dirty="0"/>
          </a:p>
        </p:txBody>
      </p:sp>
      <p:sp>
        <p:nvSpPr>
          <p:cNvPr id="5" name="TextBox 4"/>
          <p:cNvSpPr txBox="1"/>
          <p:nvPr/>
        </p:nvSpPr>
        <p:spPr>
          <a:xfrm>
            <a:off x="8064500" y="465667"/>
            <a:ext cx="184666" cy="369332"/>
          </a:xfrm>
          <a:prstGeom prst="rect">
            <a:avLst/>
          </a:prstGeom>
          <a:noFill/>
        </p:spPr>
        <p:txBody>
          <a:bodyPr wrap="none" rtlCol="0">
            <a:spAutoFit/>
          </a:bodyPr>
          <a:lstStyle/>
          <a:p>
            <a:endParaRPr lang="en-US" dirty="0"/>
          </a:p>
        </p:txBody>
      </p:sp>
      <p:pic>
        <p:nvPicPr>
          <p:cNvPr id="9" name="Picture 8"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757" y="5702300"/>
            <a:ext cx="2476500" cy="696516"/>
          </a:xfrm>
          <a:prstGeom prst="rect">
            <a:avLst/>
          </a:prstGeom>
        </p:spPr>
      </p:pic>
    </p:spTree>
    <p:extLst>
      <p:ext uri="{BB962C8B-B14F-4D97-AF65-F5344CB8AC3E}">
        <p14:creationId xmlns:p14="http://schemas.microsoft.com/office/powerpoint/2010/main" val="403076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107849" y="613835"/>
            <a:ext cx="3830805" cy="5856238"/>
          </a:xfrm>
          <a:prstGeom prst="rect">
            <a:avLst/>
          </a:prstGeom>
        </p:spPr>
        <p:txBody>
          <a:bodyPr>
            <a:noAutofit/>
          </a:bodyPr>
          <a:lst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gradFill>
                  <a:gsLst>
                    <a:gs pos="0">
                      <a:srgbClr val="004874"/>
                    </a:gs>
                    <a:gs pos="100000">
                      <a:srgbClr val="041F36"/>
                    </a:gs>
                  </a:gsLst>
                  <a:lin ang="5400000" scaled="1"/>
                </a:gradFill>
              </a:rPr>
              <a:t>We ask employers to notify us when they start their recruitment, list their job opening in our labor exchange,  let us refer job seekers right along with other job candidates and then once a candidate is chosen we will screen the job seeker for an OJT.</a:t>
            </a:r>
          </a:p>
          <a:p>
            <a:endParaRPr lang="en-US" sz="2000"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267670" y="613835"/>
            <a:ext cx="3743195" cy="4750248"/>
          </a:xfrm>
          <a:prstGeom prst="rect">
            <a:avLst/>
          </a:prstGeom>
        </p:spPr>
      </p:pic>
    </p:spTree>
    <p:extLst>
      <p:ext uri="{BB962C8B-B14F-4D97-AF65-F5344CB8AC3E}">
        <p14:creationId xmlns:p14="http://schemas.microsoft.com/office/powerpoint/2010/main" val="3362456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50968" y="582819"/>
            <a:ext cx="7496032" cy="1851347"/>
          </a:xfrm>
          <a:prstGeom prst="rect">
            <a:avLst/>
          </a:prstGeom>
        </p:spPr>
        <p:txBody>
          <a:bodyPr>
            <a:normAutofit lnSpcReduction="10000"/>
          </a:bodyPr>
          <a:lst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gradFill>
                  <a:gsLst>
                    <a:gs pos="0">
                      <a:srgbClr val="004874"/>
                    </a:gs>
                    <a:gs pos="100000">
                      <a:srgbClr val="041F36"/>
                    </a:gs>
                  </a:gsLst>
                  <a:lin ang="5400000" scaled="1"/>
                </a:gradFill>
              </a:rPr>
              <a:t>Through Coaching, Mentoring, Observation and hands-on activities you have a productive employee and a thriving business.</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856510" y="2080537"/>
            <a:ext cx="6089904" cy="4281203"/>
          </a:xfrm>
          <a:prstGeom prst="rect">
            <a:avLst/>
          </a:prstGeom>
        </p:spPr>
      </p:pic>
    </p:spTree>
    <p:extLst>
      <p:ext uri="{BB962C8B-B14F-4D97-AF65-F5344CB8AC3E}">
        <p14:creationId xmlns:p14="http://schemas.microsoft.com/office/powerpoint/2010/main" val="748816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OJT Outcomes</a:t>
            </a:r>
          </a:p>
        </p:txBody>
      </p:sp>
      <p:sp>
        <p:nvSpPr>
          <p:cNvPr id="3" name="Content Placeholder 2"/>
          <p:cNvSpPr>
            <a:spLocks noGrp="1"/>
          </p:cNvSpPr>
          <p:nvPr>
            <p:ph idx="1"/>
          </p:nvPr>
        </p:nvSpPr>
        <p:spPr>
          <a:xfrm>
            <a:off x="457199" y="1209470"/>
            <a:ext cx="7287491" cy="4654617"/>
          </a:xfrm>
        </p:spPr>
        <p:txBody>
          <a:bodyPr>
            <a:noAutofit/>
          </a:bodyPr>
          <a:lstStyle/>
          <a:p>
            <a:pPr>
              <a:lnSpc>
                <a:spcPct val="95000"/>
              </a:lnSpc>
              <a:spcBef>
                <a:spcPts val="1800"/>
              </a:spcBef>
            </a:pPr>
            <a:r>
              <a:rPr lang="en-US" sz="2600" dirty="0"/>
              <a:t>OJT’s are not for every company or every position, but if the company has the capacity and there is a job seeker out there with the basic skills and ready to learn - OJT could be for them.  </a:t>
            </a:r>
          </a:p>
          <a:p>
            <a:pPr>
              <a:lnSpc>
                <a:spcPct val="95000"/>
              </a:lnSpc>
              <a:spcBef>
                <a:spcPts val="1800"/>
              </a:spcBef>
            </a:pPr>
            <a:r>
              <a:rPr lang="en-US" sz="2600" dirty="0"/>
              <a:t>Once employers came to the realization that the people who are applying for their jobs are the same people who are customers at the </a:t>
            </a:r>
            <a:r>
              <a:rPr lang="en-US" sz="2600" dirty="0" err="1"/>
              <a:t>WorkSource</a:t>
            </a:r>
            <a:r>
              <a:rPr lang="en-US" sz="2600" dirty="0"/>
              <a:t> center, they did not see the center or the centers referrals as second rate or broken some how.  </a:t>
            </a:r>
          </a:p>
        </p:txBody>
      </p:sp>
    </p:spTree>
    <p:extLst>
      <p:ext uri="{BB962C8B-B14F-4D97-AF65-F5344CB8AC3E}">
        <p14:creationId xmlns:p14="http://schemas.microsoft.com/office/powerpoint/2010/main" val="3015132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Chicago Cook Workforce Partnership</a:t>
            </a:r>
          </a:p>
        </p:txBody>
      </p:sp>
    </p:spTree>
    <p:extLst>
      <p:ext uri="{BB962C8B-B14F-4D97-AF65-F5344CB8AC3E}">
        <p14:creationId xmlns:p14="http://schemas.microsoft.com/office/powerpoint/2010/main" val="75540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Chicago Cook Workforce Partnership</a:t>
            </a:r>
          </a:p>
        </p:txBody>
      </p:sp>
      <p:sp>
        <p:nvSpPr>
          <p:cNvPr id="3" name="Content Placeholder 2"/>
          <p:cNvSpPr>
            <a:spLocks noGrp="1"/>
          </p:cNvSpPr>
          <p:nvPr>
            <p:ph idx="1"/>
          </p:nvPr>
        </p:nvSpPr>
        <p:spPr>
          <a:xfrm>
            <a:off x="457199" y="1209470"/>
            <a:ext cx="7501467" cy="4654617"/>
          </a:xfrm>
        </p:spPr>
        <p:txBody>
          <a:bodyPr>
            <a:noAutofit/>
          </a:bodyPr>
          <a:lstStyle/>
          <a:p>
            <a:pPr marL="0" lvl="0" indent="0">
              <a:spcAft>
                <a:spcPts val="600"/>
              </a:spcAft>
              <a:buClr>
                <a:srgbClr val="C00000"/>
              </a:buClr>
              <a:buNone/>
              <a:defRPr/>
            </a:pPr>
            <a:r>
              <a:rPr lang="en-US" sz="3200" b="1" dirty="0">
                <a:gradFill>
                  <a:gsLst>
                    <a:gs pos="100000">
                      <a:srgbClr val="023355"/>
                    </a:gs>
                    <a:gs pos="3053">
                      <a:srgbClr val="004874">
                        <a:lumMod val="83000"/>
                        <a:lumOff val="17000"/>
                      </a:srgbClr>
                    </a:gs>
                    <a:gs pos="68000">
                      <a:srgbClr val="004874"/>
                    </a:gs>
                  </a:gsLst>
                  <a:lin ang="5400000" scaled="1"/>
                </a:gradFill>
              </a:rPr>
              <a:t>Who are we?</a:t>
            </a:r>
          </a:p>
          <a:p>
            <a:pPr marL="685800" lvl="1" indent="-342900">
              <a:lnSpc>
                <a:spcPct val="90000"/>
              </a:lnSpc>
              <a:spcBef>
                <a:spcPts val="1200"/>
              </a:spcBef>
              <a:buFont typeface="Wingdings" panose="05000000000000000000" pitchFamily="2" charset="2"/>
              <a:buChar char="Ø"/>
              <a:defRPr/>
            </a:pPr>
            <a:r>
              <a:rPr lang="en-US" sz="2300" dirty="0">
                <a:solidFill>
                  <a:schemeClr val="tx1"/>
                </a:solidFill>
              </a:rPr>
              <a:t>Nation’s 2nd largest Local Workforce Development Area (non-profit administrative agency)</a:t>
            </a:r>
          </a:p>
          <a:p>
            <a:pPr marL="685800" lvl="1" indent="-342900">
              <a:lnSpc>
                <a:spcPct val="90000"/>
              </a:lnSpc>
              <a:spcBef>
                <a:spcPts val="1200"/>
              </a:spcBef>
              <a:buFont typeface="Wingdings" panose="05000000000000000000" pitchFamily="2" charset="2"/>
              <a:buChar char="Ø"/>
              <a:defRPr/>
            </a:pPr>
            <a:r>
              <a:rPr lang="en-US" sz="2300" dirty="0">
                <a:solidFill>
                  <a:schemeClr val="tx1"/>
                </a:solidFill>
              </a:rPr>
              <a:t>Oversee network of 53 delegate agencies, 10 One-Stops, 8 satellite centers, 4 sector centers (Manufacturing, IT, Hospitality/Retail)</a:t>
            </a:r>
          </a:p>
          <a:p>
            <a:pPr marL="685800" lvl="1" indent="-342900">
              <a:lnSpc>
                <a:spcPct val="90000"/>
              </a:lnSpc>
              <a:spcBef>
                <a:spcPts val="1200"/>
              </a:spcBef>
              <a:buFont typeface="Wingdings" panose="05000000000000000000" pitchFamily="2" charset="2"/>
              <a:buChar char="Ø"/>
              <a:defRPr/>
            </a:pPr>
            <a:r>
              <a:rPr lang="en-US" sz="2300" dirty="0">
                <a:solidFill>
                  <a:schemeClr val="tx1"/>
                </a:solidFill>
              </a:rPr>
              <a:t>Nearly 30,000 placements since 2012 reconfiguration</a:t>
            </a:r>
          </a:p>
          <a:p>
            <a:pPr marL="685800" lvl="1" indent="-342900">
              <a:lnSpc>
                <a:spcPct val="90000"/>
              </a:lnSpc>
              <a:spcBef>
                <a:spcPts val="1200"/>
              </a:spcBef>
              <a:buFont typeface="Wingdings" panose="05000000000000000000" pitchFamily="2" charset="2"/>
              <a:buChar char="Ø"/>
              <a:defRPr/>
            </a:pPr>
            <a:r>
              <a:rPr lang="en-US" sz="2300" dirty="0">
                <a:solidFill>
                  <a:schemeClr val="tx1"/>
                </a:solidFill>
              </a:rPr>
              <a:t>Serve 140,000 people per year, </a:t>
            </a:r>
            <a:br>
              <a:rPr lang="en-US" sz="2300" dirty="0">
                <a:solidFill>
                  <a:schemeClr val="tx1"/>
                </a:solidFill>
              </a:rPr>
            </a:br>
            <a:r>
              <a:rPr lang="en-US" sz="2300" dirty="0">
                <a:solidFill>
                  <a:schemeClr val="tx1"/>
                </a:solidFill>
              </a:rPr>
              <a:t>approximately 15,000 trainees</a:t>
            </a:r>
          </a:p>
          <a:p>
            <a:pPr marL="685800" lvl="1" indent="-342900">
              <a:lnSpc>
                <a:spcPct val="90000"/>
              </a:lnSpc>
              <a:spcBef>
                <a:spcPts val="1200"/>
              </a:spcBef>
              <a:buFont typeface="Wingdings" panose="05000000000000000000" pitchFamily="2" charset="2"/>
              <a:buChar char="Ø"/>
              <a:defRPr/>
            </a:pPr>
            <a:r>
              <a:rPr lang="en-US" sz="2300" dirty="0">
                <a:solidFill>
                  <a:schemeClr val="tx1"/>
                </a:solidFill>
              </a:rPr>
              <a:t>$60M Budget</a:t>
            </a:r>
          </a:p>
        </p:txBody>
      </p:sp>
      <p:cxnSp>
        <p:nvCxnSpPr>
          <p:cNvPr id="4" name="Straight Connector 3"/>
          <p:cNvCxnSpPr/>
          <p:nvPr/>
        </p:nvCxnSpPr>
        <p:spPr>
          <a:xfrm>
            <a:off x="542925" y="1819275"/>
            <a:ext cx="7143750"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2919">
            <a:off x="6221895" y="3244727"/>
            <a:ext cx="1964057" cy="2630433"/>
          </a:xfrm>
          <a:prstGeom prst="rect">
            <a:avLst/>
          </a:prstGeom>
        </p:spPr>
      </p:pic>
    </p:spTree>
    <p:extLst>
      <p:ext uri="{BB962C8B-B14F-4D97-AF65-F5344CB8AC3E}">
        <p14:creationId xmlns:p14="http://schemas.microsoft.com/office/powerpoint/2010/main" val="558605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217" y="2501182"/>
            <a:ext cx="3421636" cy="3421636"/>
          </a:xfrm>
          <a:prstGeom prst="rect">
            <a:avLst/>
          </a:prstGeom>
        </p:spPr>
      </p:pic>
      <p:sp>
        <p:nvSpPr>
          <p:cNvPr id="2" name="Title 1"/>
          <p:cNvSpPr>
            <a:spLocks noGrp="1"/>
          </p:cNvSpPr>
          <p:nvPr>
            <p:ph type="title"/>
          </p:nvPr>
        </p:nvSpPr>
        <p:spPr/>
        <p:txBody>
          <a:bodyPr>
            <a:normAutofit fontScale="90000"/>
          </a:bodyPr>
          <a:lstStyle/>
          <a:p>
            <a:r>
              <a:rPr lang="en-US" dirty="0"/>
              <a:t>Chicago Cook Workforce Partnership</a:t>
            </a:r>
          </a:p>
        </p:txBody>
      </p:sp>
      <p:sp>
        <p:nvSpPr>
          <p:cNvPr id="3" name="Content Placeholder 2"/>
          <p:cNvSpPr>
            <a:spLocks noGrp="1"/>
          </p:cNvSpPr>
          <p:nvPr>
            <p:ph idx="1"/>
          </p:nvPr>
        </p:nvSpPr>
        <p:spPr>
          <a:xfrm>
            <a:off x="457200" y="1209470"/>
            <a:ext cx="7445830" cy="4654617"/>
          </a:xfrm>
        </p:spPr>
        <p:txBody>
          <a:bodyPr>
            <a:noAutofit/>
          </a:bodyPr>
          <a:lstStyle/>
          <a:p>
            <a:pPr marL="0" indent="0">
              <a:spcAft>
                <a:spcPts val="600"/>
              </a:spcAft>
              <a:buClr>
                <a:srgbClr val="C00000"/>
              </a:buClr>
              <a:buNone/>
              <a:defRPr/>
            </a:pPr>
            <a:r>
              <a:rPr lang="en-US" sz="2900" b="1" dirty="0">
                <a:gradFill>
                  <a:gsLst>
                    <a:gs pos="100000">
                      <a:srgbClr val="023355"/>
                    </a:gs>
                    <a:gs pos="3053">
                      <a:srgbClr val="004874">
                        <a:lumMod val="83000"/>
                        <a:lumOff val="17000"/>
                      </a:srgbClr>
                    </a:gs>
                    <a:gs pos="68000">
                      <a:srgbClr val="004874"/>
                    </a:gs>
                  </a:gsLst>
                  <a:lin ang="5400000" scaled="1"/>
                </a:gradFill>
              </a:rPr>
              <a:t>Business Relations and Economic Development divided in industry sectors:</a:t>
            </a:r>
          </a:p>
          <a:p>
            <a:pPr marL="685800" lvl="1" indent="-342900">
              <a:lnSpc>
                <a:spcPct val="90000"/>
              </a:lnSpc>
              <a:spcBef>
                <a:spcPts val="1400"/>
              </a:spcBef>
              <a:buFont typeface="Wingdings" panose="05000000000000000000" pitchFamily="2" charset="2"/>
              <a:buChar char="Ø"/>
              <a:defRPr/>
            </a:pPr>
            <a:r>
              <a:rPr lang="en-US" sz="2400" dirty="0">
                <a:solidFill>
                  <a:schemeClr val="tx1"/>
                </a:solidFill>
              </a:rPr>
              <a:t>Manufacturing</a:t>
            </a:r>
          </a:p>
          <a:p>
            <a:pPr marL="685800" lvl="1" indent="-342900">
              <a:lnSpc>
                <a:spcPct val="90000"/>
              </a:lnSpc>
              <a:spcBef>
                <a:spcPts val="1400"/>
              </a:spcBef>
              <a:buFont typeface="Wingdings" panose="05000000000000000000" pitchFamily="2" charset="2"/>
              <a:buChar char="Ø"/>
              <a:defRPr/>
            </a:pPr>
            <a:r>
              <a:rPr lang="en-US" sz="2400" dirty="0">
                <a:solidFill>
                  <a:schemeClr val="tx1"/>
                </a:solidFill>
              </a:rPr>
              <a:t>Transportation, Distribution, and Logistics</a:t>
            </a:r>
          </a:p>
          <a:p>
            <a:pPr marL="685800" lvl="1" indent="-342900">
              <a:lnSpc>
                <a:spcPct val="90000"/>
              </a:lnSpc>
              <a:spcBef>
                <a:spcPts val="1400"/>
              </a:spcBef>
              <a:buFont typeface="Wingdings" panose="05000000000000000000" pitchFamily="2" charset="2"/>
              <a:buChar char="Ø"/>
              <a:defRPr/>
            </a:pPr>
            <a:r>
              <a:rPr lang="en-US" sz="2400" dirty="0">
                <a:solidFill>
                  <a:schemeClr val="tx1"/>
                </a:solidFill>
              </a:rPr>
              <a:t>Information Technology</a:t>
            </a:r>
          </a:p>
          <a:p>
            <a:pPr marL="685800" lvl="1" indent="-342900">
              <a:lnSpc>
                <a:spcPct val="90000"/>
              </a:lnSpc>
              <a:spcBef>
                <a:spcPts val="1400"/>
              </a:spcBef>
              <a:buFont typeface="Wingdings" panose="05000000000000000000" pitchFamily="2" charset="2"/>
              <a:buChar char="Ø"/>
              <a:defRPr/>
            </a:pPr>
            <a:r>
              <a:rPr lang="en-US" sz="2400" dirty="0">
                <a:solidFill>
                  <a:schemeClr val="tx1"/>
                </a:solidFill>
              </a:rPr>
              <a:t>Healthcare</a:t>
            </a:r>
          </a:p>
          <a:p>
            <a:pPr marL="685800" lvl="1" indent="-342900">
              <a:lnSpc>
                <a:spcPct val="90000"/>
              </a:lnSpc>
              <a:spcBef>
                <a:spcPts val="1400"/>
              </a:spcBef>
              <a:buFont typeface="Wingdings" panose="05000000000000000000" pitchFamily="2" charset="2"/>
              <a:buChar char="Ø"/>
              <a:defRPr/>
            </a:pPr>
            <a:r>
              <a:rPr lang="en-US" sz="2400" dirty="0">
                <a:solidFill>
                  <a:schemeClr val="tx1"/>
                </a:solidFill>
              </a:rPr>
              <a:t>Retail </a:t>
            </a:r>
          </a:p>
          <a:p>
            <a:pPr marL="685800" lvl="1" indent="-342900">
              <a:lnSpc>
                <a:spcPct val="90000"/>
              </a:lnSpc>
              <a:spcBef>
                <a:spcPts val="1400"/>
              </a:spcBef>
              <a:buFont typeface="Wingdings" panose="05000000000000000000" pitchFamily="2" charset="2"/>
              <a:buChar char="Ø"/>
              <a:defRPr/>
            </a:pPr>
            <a:r>
              <a:rPr lang="en-US" sz="2400" dirty="0">
                <a:solidFill>
                  <a:schemeClr val="tx1"/>
                </a:solidFill>
              </a:rPr>
              <a:t>Hospitality</a:t>
            </a:r>
          </a:p>
          <a:p>
            <a:pPr marL="685800" lvl="1" indent="-342900">
              <a:lnSpc>
                <a:spcPct val="90000"/>
              </a:lnSpc>
              <a:spcBef>
                <a:spcPts val="1400"/>
              </a:spcBef>
              <a:buFont typeface="Wingdings" panose="05000000000000000000" pitchFamily="2" charset="2"/>
              <a:buChar char="Ø"/>
              <a:defRPr/>
            </a:pPr>
            <a:r>
              <a:rPr lang="en-US" sz="2400" dirty="0">
                <a:solidFill>
                  <a:schemeClr val="tx1"/>
                </a:solidFill>
              </a:rPr>
              <a:t>Business Services </a:t>
            </a:r>
          </a:p>
        </p:txBody>
      </p:sp>
      <p:cxnSp>
        <p:nvCxnSpPr>
          <p:cNvPr id="4" name="Straight Connector 3"/>
          <p:cNvCxnSpPr/>
          <p:nvPr/>
        </p:nvCxnSpPr>
        <p:spPr>
          <a:xfrm>
            <a:off x="542925" y="2237287"/>
            <a:ext cx="7143750"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760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571"/>
          <a:stretch/>
        </p:blipFill>
        <p:spPr>
          <a:xfrm>
            <a:off x="4861064" y="3534303"/>
            <a:ext cx="2939911" cy="2530916"/>
          </a:xfrm>
          <a:prstGeom prst="rect">
            <a:avLst/>
          </a:prstGeom>
        </p:spPr>
      </p:pic>
      <p:sp>
        <p:nvSpPr>
          <p:cNvPr id="2" name="Title 1"/>
          <p:cNvSpPr>
            <a:spLocks noGrp="1"/>
          </p:cNvSpPr>
          <p:nvPr>
            <p:ph type="title"/>
          </p:nvPr>
        </p:nvSpPr>
        <p:spPr/>
        <p:txBody>
          <a:bodyPr>
            <a:normAutofit fontScale="90000"/>
          </a:bodyPr>
          <a:lstStyle/>
          <a:p>
            <a:r>
              <a:rPr lang="en-US" dirty="0"/>
              <a:t>Chicago Cook Workforce Partnership</a:t>
            </a:r>
          </a:p>
        </p:txBody>
      </p:sp>
      <p:sp>
        <p:nvSpPr>
          <p:cNvPr id="3" name="Content Placeholder 2"/>
          <p:cNvSpPr>
            <a:spLocks noGrp="1"/>
          </p:cNvSpPr>
          <p:nvPr>
            <p:ph idx="1"/>
          </p:nvPr>
        </p:nvSpPr>
        <p:spPr/>
        <p:txBody>
          <a:bodyPr>
            <a:noAutofit/>
          </a:bodyPr>
          <a:lstStyle/>
          <a:p>
            <a:pPr marL="0" indent="0">
              <a:spcAft>
                <a:spcPts val="600"/>
              </a:spcAft>
              <a:buClr>
                <a:srgbClr val="C00000"/>
              </a:buClr>
              <a:buNone/>
              <a:defRPr/>
            </a:pPr>
            <a:r>
              <a:rPr lang="en-US" b="1" dirty="0">
                <a:gradFill>
                  <a:gsLst>
                    <a:gs pos="100000">
                      <a:srgbClr val="023355"/>
                    </a:gs>
                    <a:gs pos="3053">
                      <a:srgbClr val="004874">
                        <a:lumMod val="83000"/>
                        <a:lumOff val="17000"/>
                      </a:srgbClr>
                    </a:gs>
                    <a:gs pos="68000">
                      <a:srgbClr val="004874"/>
                    </a:gs>
                  </a:gsLst>
                  <a:lin ang="5400000" scaled="1"/>
                </a:gradFill>
              </a:rPr>
              <a:t>OJT implementation</a:t>
            </a:r>
          </a:p>
          <a:p>
            <a:pPr marL="685800" lvl="1" indent="-342900">
              <a:lnSpc>
                <a:spcPct val="90000"/>
              </a:lnSpc>
              <a:spcBef>
                <a:spcPts val="1800"/>
              </a:spcBef>
              <a:buFont typeface="Wingdings" panose="05000000000000000000" pitchFamily="2" charset="2"/>
              <a:buChar char="Ø"/>
              <a:defRPr/>
            </a:pPr>
            <a:r>
              <a:rPr lang="en-US" sz="2400" dirty="0">
                <a:solidFill>
                  <a:schemeClr val="tx1"/>
                </a:solidFill>
              </a:rPr>
              <a:t>In 2015, The Partnership engaged in an initiative that aimed to increase the utilization of OJTs with funding from the JP Morgan Chase Foundation</a:t>
            </a:r>
          </a:p>
          <a:p>
            <a:pPr marL="685800" lvl="1" indent="-342900">
              <a:lnSpc>
                <a:spcPct val="90000"/>
              </a:lnSpc>
              <a:spcBef>
                <a:spcPts val="1800"/>
              </a:spcBef>
              <a:buFont typeface="Wingdings" panose="05000000000000000000" pitchFamily="2" charset="2"/>
              <a:buChar char="Ø"/>
              <a:defRPr/>
            </a:pPr>
            <a:r>
              <a:rPr lang="en-US" sz="2400" dirty="0">
                <a:solidFill>
                  <a:schemeClr val="tx1"/>
                </a:solidFill>
              </a:rPr>
              <a:t>Conducted surveys:</a:t>
            </a:r>
            <a:r>
              <a:rPr lang="en-US" dirty="0">
                <a:solidFill>
                  <a:schemeClr val="tx1"/>
                </a:solidFill>
              </a:rPr>
              <a:t> </a:t>
            </a:r>
          </a:p>
          <a:p>
            <a:pPr marL="1097280" lvl="1">
              <a:spcBef>
                <a:spcPts val="1000"/>
              </a:spcBef>
            </a:pPr>
            <a:r>
              <a:rPr lang="en-US" sz="2100" dirty="0">
                <a:solidFill>
                  <a:schemeClr val="tx1">
                    <a:lumMod val="75000"/>
                    <a:lumOff val="25000"/>
                  </a:schemeClr>
                </a:solidFill>
              </a:rPr>
              <a:t>Employers</a:t>
            </a:r>
          </a:p>
          <a:p>
            <a:pPr marL="1097280" lvl="1">
              <a:spcBef>
                <a:spcPts val="1000"/>
              </a:spcBef>
            </a:pPr>
            <a:r>
              <a:rPr lang="en-US" sz="2100" dirty="0">
                <a:solidFill>
                  <a:schemeClr val="tx1">
                    <a:lumMod val="75000"/>
                    <a:lumOff val="25000"/>
                  </a:schemeClr>
                </a:solidFill>
              </a:rPr>
              <a:t>Agencies executing the OJTs</a:t>
            </a:r>
          </a:p>
          <a:p>
            <a:pPr marL="1097280" lvl="1">
              <a:spcBef>
                <a:spcPts val="1000"/>
              </a:spcBef>
            </a:pPr>
            <a:r>
              <a:rPr lang="en-US" sz="2100" dirty="0">
                <a:solidFill>
                  <a:schemeClr val="tx1">
                    <a:lumMod val="75000"/>
                    <a:lumOff val="25000"/>
                  </a:schemeClr>
                </a:solidFill>
              </a:rPr>
              <a:t>Participants that used OJT </a:t>
            </a:r>
            <a:br>
              <a:rPr lang="en-US" sz="2100" dirty="0">
                <a:solidFill>
                  <a:schemeClr val="tx1">
                    <a:lumMod val="75000"/>
                    <a:lumOff val="25000"/>
                  </a:schemeClr>
                </a:solidFill>
              </a:rPr>
            </a:br>
            <a:r>
              <a:rPr lang="en-US" sz="2100" dirty="0">
                <a:solidFill>
                  <a:schemeClr val="tx1">
                    <a:lumMod val="75000"/>
                    <a:lumOff val="25000"/>
                  </a:schemeClr>
                </a:solidFill>
              </a:rPr>
              <a:t>(both that completed and that </a:t>
            </a:r>
            <a:br>
              <a:rPr lang="en-US" sz="2100" dirty="0">
                <a:solidFill>
                  <a:schemeClr val="tx1">
                    <a:lumMod val="75000"/>
                    <a:lumOff val="25000"/>
                  </a:schemeClr>
                </a:solidFill>
              </a:rPr>
            </a:br>
            <a:r>
              <a:rPr lang="en-US" sz="2100" dirty="0">
                <a:solidFill>
                  <a:schemeClr val="tx1">
                    <a:lumMod val="75000"/>
                    <a:lumOff val="25000"/>
                  </a:schemeClr>
                </a:solidFill>
              </a:rPr>
              <a:t>dropped-out) </a:t>
            </a:r>
          </a:p>
          <a:p>
            <a:pPr lvl="2"/>
            <a:endParaRPr lang="en-US" dirty="0"/>
          </a:p>
        </p:txBody>
      </p:sp>
      <p:cxnSp>
        <p:nvCxnSpPr>
          <p:cNvPr id="4" name="Straight Connector 3"/>
          <p:cNvCxnSpPr/>
          <p:nvPr/>
        </p:nvCxnSpPr>
        <p:spPr>
          <a:xfrm>
            <a:off x="542925" y="1819275"/>
            <a:ext cx="7143750"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244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7323"/>
          <a:stretch/>
        </p:blipFill>
        <p:spPr>
          <a:xfrm>
            <a:off x="2614380" y="4459514"/>
            <a:ext cx="4929419" cy="1592943"/>
          </a:xfrm>
          <a:prstGeom prst="rect">
            <a:avLst/>
          </a:prstGeom>
        </p:spPr>
      </p:pic>
      <p:sp>
        <p:nvSpPr>
          <p:cNvPr id="2" name="Title 1"/>
          <p:cNvSpPr>
            <a:spLocks noGrp="1"/>
          </p:cNvSpPr>
          <p:nvPr>
            <p:ph type="title"/>
          </p:nvPr>
        </p:nvSpPr>
        <p:spPr/>
        <p:txBody>
          <a:bodyPr>
            <a:normAutofit fontScale="90000"/>
          </a:bodyPr>
          <a:lstStyle/>
          <a:p>
            <a:r>
              <a:rPr lang="en-US" dirty="0"/>
              <a:t>Chicago Cook Workforce Partnership</a:t>
            </a:r>
          </a:p>
        </p:txBody>
      </p:sp>
      <p:sp>
        <p:nvSpPr>
          <p:cNvPr id="3" name="Content Placeholder 2"/>
          <p:cNvSpPr>
            <a:spLocks noGrp="1"/>
          </p:cNvSpPr>
          <p:nvPr>
            <p:ph idx="1"/>
          </p:nvPr>
        </p:nvSpPr>
        <p:spPr>
          <a:xfrm>
            <a:off x="457199" y="1209470"/>
            <a:ext cx="7628710" cy="4654617"/>
          </a:xfrm>
        </p:spPr>
        <p:txBody>
          <a:bodyPr>
            <a:noAutofit/>
          </a:bodyPr>
          <a:lstStyle/>
          <a:p>
            <a:pPr marL="0" indent="0">
              <a:spcAft>
                <a:spcPts val="600"/>
              </a:spcAft>
              <a:buClr>
                <a:srgbClr val="C00000"/>
              </a:buClr>
              <a:buNone/>
              <a:defRPr/>
            </a:pPr>
            <a:r>
              <a:rPr lang="en-US" b="1" dirty="0">
                <a:gradFill>
                  <a:gsLst>
                    <a:gs pos="100000">
                      <a:srgbClr val="023355"/>
                    </a:gs>
                    <a:gs pos="3053">
                      <a:srgbClr val="004874">
                        <a:lumMod val="83000"/>
                        <a:lumOff val="17000"/>
                      </a:srgbClr>
                    </a:gs>
                    <a:gs pos="68000">
                      <a:srgbClr val="004874"/>
                    </a:gs>
                  </a:gsLst>
                  <a:lin ang="5400000" scaled="1"/>
                </a:gradFill>
              </a:rPr>
              <a:t>Provider recommendations for improving the current process included:</a:t>
            </a:r>
          </a:p>
          <a:p>
            <a:pPr marL="685800" lvl="1" indent="-342900">
              <a:lnSpc>
                <a:spcPct val="90000"/>
              </a:lnSpc>
              <a:spcBef>
                <a:spcPts val="1800"/>
              </a:spcBef>
              <a:buFont typeface="Wingdings" panose="05000000000000000000" pitchFamily="2" charset="2"/>
              <a:buChar char="Ø"/>
              <a:defRPr/>
            </a:pPr>
            <a:r>
              <a:rPr lang="en-US" sz="2400" dirty="0">
                <a:solidFill>
                  <a:schemeClr val="tx1"/>
                </a:solidFill>
              </a:rPr>
              <a:t>Simplify paperwork for the employers whenever possible; </a:t>
            </a:r>
          </a:p>
          <a:p>
            <a:pPr marL="685800" lvl="1" indent="-342900">
              <a:lnSpc>
                <a:spcPct val="90000"/>
              </a:lnSpc>
              <a:spcBef>
                <a:spcPts val="1800"/>
              </a:spcBef>
              <a:buFont typeface="Wingdings" panose="05000000000000000000" pitchFamily="2" charset="2"/>
              <a:buChar char="Ø"/>
              <a:defRPr/>
            </a:pPr>
            <a:r>
              <a:rPr lang="en-US" sz="2400" dirty="0">
                <a:solidFill>
                  <a:schemeClr val="tx1"/>
                </a:solidFill>
              </a:rPr>
              <a:t>Develop marketing materials for both employers and job seekers; </a:t>
            </a:r>
          </a:p>
          <a:p>
            <a:pPr marL="685800" lvl="1" indent="-342900">
              <a:lnSpc>
                <a:spcPct val="90000"/>
              </a:lnSpc>
              <a:spcBef>
                <a:spcPts val="1800"/>
              </a:spcBef>
              <a:buFont typeface="Wingdings" panose="05000000000000000000" pitchFamily="2" charset="2"/>
              <a:buChar char="Ø"/>
              <a:defRPr/>
            </a:pPr>
            <a:r>
              <a:rPr lang="en-US" sz="2400" dirty="0">
                <a:solidFill>
                  <a:schemeClr val="tx1"/>
                </a:solidFill>
              </a:rPr>
              <a:t>Provide agency staff with more training on the program</a:t>
            </a:r>
          </a:p>
        </p:txBody>
      </p:sp>
      <p:cxnSp>
        <p:nvCxnSpPr>
          <p:cNvPr id="4" name="Straight Connector 3"/>
          <p:cNvCxnSpPr/>
          <p:nvPr/>
        </p:nvCxnSpPr>
        <p:spPr>
          <a:xfrm>
            <a:off x="542925" y="2276475"/>
            <a:ext cx="7143750"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8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5109"/>
          <a:stretch/>
        </p:blipFill>
        <p:spPr>
          <a:xfrm>
            <a:off x="4252686" y="4031244"/>
            <a:ext cx="3802384" cy="2151932"/>
          </a:xfrm>
          <a:prstGeom prst="ellipse">
            <a:avLst/>
          </a:prstGeom>
          <a:ln>
            <a:noFill/>
          </a:ln>
          <a:effectLst>
            <a:softEdge rad="317500"/>
          </a:effectLst>
        </p:spPr>
      </p:pic>
      <p:sp>
        <p:nvSpPr>
          <p:cNvPr id="2" name="Title 1"/>
          <p:cNvSpPr>
            <a:spLocks noGrp="1"/>
          </p:cNvSpPr>
          <p:nvPr>
            <p:ph type="title"/>
          </p:nvPr>
        </p:nvSpPr>
        <p:spPr/>
        <p:txBody>
          <a:bodyPr>
            <a:normAutofit fontScale="90000"/>
          </a:bodyPr>
          <a:lstStyle/>
          <a:p>
            <a:r>
              <a:rPr lang="en-US" dirty="0"/>
              <a:t>Chicago Cook Workforce Partnership</a:t>
            </a:r>
          </a:p>
        </p:txBody>
      </p:sp>
      <p:sp>
        <p:nvSpPr>
          <p:cNvPr id="3" name="Content Placeholder 2"/>
          <p:cNvSpPr>
            <a:spLocks noGrp="1"/>
          </p:cNvSpPr>
          <p:nvPr>
            <p:ph idx="1"/>
          </p:nvPr>
        </p:nvSpPr>
        <p:spPr/>
        <p:txBody>
          <a:bodyPr>
            <a:noAutofit/>
          </a:bodyPr>
          <a:lstStyle/>
          <a:p>
            <a:pPr marL="0" indent="0">
              <a:buClr>
                <a:srgbClr val="C00000"/>
              </a:buClr>
              <a:buNone/>
              <a:defRPr/>
            </a:pPr>
            <a:r>
              <a:rPr lang="en-US" sz="3200" b="1" dirty="0">
                <a:gradFill>
                  <a:gsLst>
                    <a:gs pos="100000">
                      <a:srgbClr val="023355"/>
                    </a:gs>
                    <a:gs pos="3053">
                      <a:srgbClr val="004874">
                        <a:lumMod val="83000"/>
                        <a:lumOff val="17000"/>
                      </a:srgbClr>
                    </a:gs>
                    <a:gs pos="68000">
                      <a:srgbClr val="004874"/>
                    </a:gs>
                  </a:gsLst>
                  <a:lin ang="5400000" scaled="1"/>
                </a:gradFill>
              </a:rPr>
              <a:t>Most employers were satisfied with the OJT candidates</a:t>
            </a:r>
            <a:r>
              <a:rPr lang="en-US" sz="2800" dirty="0">
                <a:solidFill>
                  <a:schemeClr val="tx1"/>
                </a:solidFill>
                <a:latin typeface="+mn-lt"/>
              </a:rPr>
              <a:t> </a:t>
            </a:r>
          </a:p>
          <a:p>
            <a:pPr marL="685800" lvl="1" indent="-342900">
              <a:lnSpc>
                <a:spcPct val="90000"/>
              </a:lnSpc>
              <a:spcBef>
                <a:spcPts val="2400"/>
              </a:spcBef>
              <a:buFont typeface="Wingdings" panose="05000000000000000000" pitchFamily="2" charset="2"/>
              <a:buChar char="Ø"/>
              <a:defRPr/>
            </a:pPr>
            <a:r>
              <a:rPr lang="en-US" dirty="0">
                <a:solidFill>
                  <a:schemeClr val="tx1"/>
                </a:solidFill>
              </a:rPr>
              <a:t>A third of employers felt the reimbursement process took a lot more time than they expected it to take</a:t>
            </a:r>
          </a:p>
          <a:p>
            <a:pPr marL="685800" lvl="1" indent="-342900">
              <a:lnSpc>
                <a:spcPct val="90000"/>
              </a:lnSpc>
              <a:spcBef>
                <a:spcPts val="2400"/>
              </a:spcBef>
              <a:buFont typeface="Wingdings" panose="05000000000000000000" pitchFamily="2" charset="2"/>
              <a:buChar char="Ø"/>
              <a:defRPr/>
            </a:pPr>
            <a:r>
              <a:rPr lang="en-US" dirty="0">
                <a:solidFill>
                  <a:schemeClr val="tx1"/>
                </a:solidFill>
              </a:rPr>
              <a:t>All employers indicated they would still use an OJT even if the </a:t>
            </a:r>
            <a:br>
              <a:rPr lang="en-US" dirty="0">
                <a:solidFill>
                  <a:schemeClr val="tx1"/>
                </a:solidFill>
              </a:rPr>
            </a:br>
            <a:r>
              <a:rPr lang="en-US" dirty="0">
                <a:solidFill>
                  <a:schemeClr val="tx1"/>
                </a:solidFill>
              </a:rPr>
              <a:t>reimbursement was </a:t>
            </a:r>
            <a:br>
              <a:rPr lang="en-US" dirty="0">
                <a:solidFill>
                  <a:schemeClr val="tx1"/>
                </a:solidFill>
              </a:rPr>
            </a:br>
            <a:r>
              <a:rPr lang="en-US" dirty="0">
                <a:solidFill>
                  <a:schemeClr val="tx1"/>
                </a:solidFill>
              </a:rPr>
              <a:t>less than 50%</a:t>
            </a:r>
          </a:p>
        </p:txBody>
      </p:sp>
      <p:cxnSp>
        <p:nvCxnSpPr>
          <p:cNvPr id="4" name="Straight Connector 3"/>
          <p:cNvCxnSpPr/>
          <p:nvPr/>
        </p:nvCxnSpPr>
        <p:spPr>
          <a:xfrm>
            <a:off x="542925" y="2276475"/>
            <a:ext cx="7143750"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316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Chicago Cook Workforce Partnership</a:t>
            </a:r>
          </a:p>
        </p:txBody>
      </p:sp>
      <p:sp>
        <p:nvSpPr>
          <p:cNvPr id="3" name="Content Placeholder 2"/>
          <p:cNvSpPr>
            <a:spLocks noGrp="1"/>
          </p:cNvSpPr>
          <p:nvPr>
            <p:ph idx="1"/>
          </p:nvPr>
        </p:nvSpPr>
        <p:spPr>
          <a:xfrm>
            <a:off x="457200" y="1209470"/>
            <a:ext cx="7615646" cy="4654617"/>
          </a:xfrm>
        </p:spPr>
        <p:txBody>
          <a:bodyPr>
            <a:noAutofit/>
          </a:bodyPr>
          <a:lstStyle/>
          <a:p>
            <a:pPr marL="0" lvl="1" indent="0">
              <a:spcAft>
                <a:spcPts val="600"/>
              </a:spcAft>
              <a:buNone/>
            </a:pPr>
            <a:r>
              <a:rPr lang="en-US" sz="3000" b="1" dirty="0">
                <a:gradFill>
                  <a:gsLst>
                    <a:gs pos="100000">
                      <a:srgbClr val="023355"/>
                    </a:gs>
                    <a:gs pos="3053">
                      <a:srgbClr val="004874">
                        <a:lumMod val="83000"/>
                        <a:lumOff val="17000"/>
                      </a:srgbClr>
                    </a:gs>
                    <a:gs pos="68000">
                      <a:srgbClr val="004874"/>
                    </a:gs>
                  </a:gsLst>
                  <a:lin ang="5400000" scaled="1"/>
                </a:gradFill>
              </a:rPr>
              <a:t>Division of labor needs to be clear:</a:t>
            </a:r>
          </a:p>
          <a:p>
            <a:pPr marL="685800" lvl="2" indent="-342900">
              <a:lnSpc>
                <a:spcPct val="90000"/>
              </a:lnSpc>
              <a:spcBef>
                <a:spcPts val="1800"/>
              </a:spcBef>
              <a:buFont typeface="Wingdings" panose="05000000000000000000" pitchFamily="2" charset="2"/>
              <a:buChar char="Ø"/>
            </a:pPr>
            <a:r>
              <a:rPr lang="en-US" sz="2400" b="1" dirty="0">
                <a:solidFill>
                  <a:schemeClr val="tx1"/>
                </a:solidFill>
              </a:rPr>
              <a:t>Career Coach duties:</a:t>
            </a:r>
            <a:r>
              <a:rPr lang="en-US" dirty="0">
                <a:solidFill>
                  <a:schemeClr val="tx1"/>
                </a:solidFill>
              </a:rPr>
              <a:t> </a:t>
            </a:r>
            <a:r>
              <a:rPr lang="en-US" dirty="0">
                <a:solidFill>
                  <a:schemeClr val="tx1">
                    <a:lumMod val="75000"/>
                    <a:lumOff val="25000"/>
                  </a:schemeClr>
                </a:solidFill>
              </a:rPr>
              <a:t>Participant outreach, orientation, initial assessment, registration/intake, track participant status</a:t>
            </a:r>
          </a:p>
          <a:p>
            <a:pPr marL="685800" lvl="2" indent="-342900">
              <a:lnSpc>
                <a:spcPct val="90000"/>
              </a:lnSpc>
              <a:spcBef>
                <a:spcPts val="1800"/>
              </a:spcBef>
              <a:buFont typeface="Wingdings" panose="05000000000000000000" pitchFamily="2" charset="2"/>
              <a:buChar char="Ø"/>
            </a:pPr>
            <a:r>
              <a:rPr lang="en-US" sz="2400" b="1" dirty="0">
                <a:solidFill>
                  <a:schemeClr val="tx1"/>
                </a:solidFill>
              </a:rPr>
              <a:t>Job Developer duties:</a:t>
            </a:r>
            <a:r>
              <a:rPr lang="en-US" sz="2400" dirty="0">
                <a:solidFill>
                  <a:schemeClr val="tx1"/>
                </a:solidFill>
              </a:rPr>
              <a:t> </a:t>
            </a:r>
            <a:r>
              <a:rPr lang="en-US" dirty="0">
                <a:solidFill>
                  <a:schemeClr val="tx1">
                    <a:lumMod val="75000"/>
                    <a:lumOff val="25000"/>
                  </a:schemeClr>
                </a:solidFill>
              </a:rPr>
              <a:t>Employer outreach and education on OJT, pre-award survey, OJT agreement, develop job description with employer, skills gap analysis, complete the Skills Acquisition Training Outline (SATO), be the main employer contact</a:t>
            </a:r>
          </a:p>
          <a:p>
            <a:pPr marL="685800" lvl="2" indent="-342900">
              <a:lnSpc>
                <a:spcPct val="90000"/>
              </a:lnSpc>
              <a:spcBef>
                <a:spcPts val="1800"/>
              </a:spcBef>
              <a:buFont typeface="Wingdings" panose="05000000000000000000" pitchFamily="2" charset="2"/>
              <a:buChar char="Ø"/>
            </a:pPr>
            <a:r>
              <a:rPr lang="en-US" sz="2400" b="1" dirty="0">
                <a:solidFill>
                  <a:schemeClr val="tx1"/>
                </a:solidFill>
              </a:rPr>
              <a:t>OJT Manager duties:</a:t>
            </a:r>
            <a:r>
              <a:rPr lang="en-US" dirty="0">
                <a:solidFill>
                  <a:schemeClr val="tx1"/>
                </a:solidFill>
              </a:rPr>
              <a:t> </a:t>
            </a:r>
            <a:r>
              <a:rPr lang="en-US" dirty="0">
                <a:solidFill>
                  <a:schemeClr val="tx1">
                    <a:lumMod val="75000"/>
                    <a:lumOff val="25000"/>
                  </a:schemeClr>
                </a:solidFill>
              </a:rPr>
              <a:t>Review participant files for eligibility, review OJT master agreement, review the SATO</a:t>
            </a:r>
          </a:p>
          <a:p>
            <a:pPr lvl="2"/>
            <a:endParaRPr lang="en-US" u="sng" dirty="0"/>
          </a:p>
          <a:p>
            <a:pPr lvl="3"/>
            <a:endParaRPr lang="en-US" dirty="0"/>
          </a:p>
        </p:txBody>
      </p:sp>
      <p:cxnSp>
        <p:nvCxnSpPr>
          <p:cNvPr id="4" name="Straight Connector 3"/>
          <p:cNvCxnSpPr/>
          <p:nvPr/>
        </p:nvCxnSpPr>
        <p:spPr>
          <a:xfrm>
            <a:off x="542925" y="1793149"/>
            <a:ext cx="7143750"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25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81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Chicago Cook Workforce Partnership</a:t>
            </a:r>
          </a:p>
        </p:txBody>
      </p:sp>
      <p:sp>
        <p:nvSpPr>
          <p:cNvPr id="3" name="Content Placeholder 2"/>
          <p:cNvSpPr>
            <a:spLocks noGrp="1"/>
          </p:cNvSpPr>
          <p:nvPr>
            <p:ph idx="1"/>
          </p:nvPr>
        </p:nvSpPr>
        <p:spPr>
          <a:xfrm>
            <a:off x="457199" y="1209470"/>
            <a:ext cx="7589521" cy="4654617"/>
          </a:xfrm>
        </p:spPr>
        <p:txBody>
          <a:bodyPr>
            <a:normAutofit/>
          </a:bodyPr>
          <a:lstStyle/>
          <a:p>
            <a:pPr marL="0" indent="0">
              <a:spcAft>
                <a:spcPts val="600"/>
              </a:spcAft>
              <a:buNone/>
            </a:pPr>
            <a:r>
              <a:rPr lang="en-US" sz="3200" b="1" dirty="0">
                <a:gradFill>
                  <a:gsLst>
                    <a:gs pos="100000">
                      <a:srgbClr val="023355"/>
                    </a:gs>
                    <a:gs pos="3053">
                      <a:srgbClr val="004874">
                        <a:lumMod val="83000"/>
                        <a:lumOff val="17000"/>
                      </a:srgbClr>
                    </a:gs>
                    <a:gs pos="68000">
                      <a:srgbClr val="004874"/>
                    </a:gs>
                  </a:gsLst>
                  <a:lin ang="5400000" scaled="1"/>
                </a:gradFill>
              </a:rPr>
              <a:t>Spreadsheet to track OJTs</a:t>
            </a:r>
          </a:p>
          <a:p>
            <a:pPr marL="685800">
              <a:lnSpc>
                <a:spcPct val="90000"/>
              </a:lnSpc>
              <a:spcBef>
                <a:spcPts val="1800"/>
              </a:spcBef>
            </a:pPr>
            <a:r>
              <a:rPr lang="en-US" sz="2800" dirty="0">
                <a:solidFill>
                  <a:schemeClr val="tx1"/>
                </a:solidFill>
              </a:rPr>
              <a:t>Allow us to evaluate agencies and identify which agencies need TA</a:t>
            </a:r>
          </a:p>
          <a:p>
            <a:pPr marL="685800">
              <a:lnSpc>
                <a:spcPct val="90000"/>
              </a:lnSpc>
              <a:spcBef>
                <a:spcPts val="1800"/>
              </a:spcBef>
            </a:pPr>
            <a:r>
              <a:rPr lang="en-US" sz="2800" dirty="0">
                <a:solidFill>
                  <a:schemeClr val="tx1"/>
                </a:solidFill>
              </a:rPr>
              <a:t>Allows us to see which industries </a:t>
            </a:r>
            <a:br>
              <a:rPr lang="en-US" sz="2800" dirty="0">
                <a:solidFill>
                  <a:schemeClr val="tx1"/>
                </a:solidFill>
              </a:rPr>
            </a:br>
            <a:r>
              <a:rPr lang="en-US" sz="2800" dirty="0">
                <a:solidFill>
                  <a:schemeClr val="tx1"/>
                </a:solidFill>
              </a:rPr>
              <a:t>and occupations make more use </a:t>
            </a:r>
            <a:br>
              <a:rPr lang="en-US" sz="2800" dirty="0">
                <a:solidFill>
                  <a:schemeClr val="tx1"/>
                </a:solidFill>
              </a:rPr>
            </a:br>
            <a:r>
              <a:rPr lang="en-US" sz="2800" dirty="0">
                <a:solidFill>
                  <a:schemeClr val="tx1"/>
                </a:solidFill>
              </a:rPr>
              <a:t>of OJT</a:t>
            </a:r>
          </a:p>
          <a:p>
            <a:pPr marL="685800">
              <a:lnSpc>
                <a:spcPct val="90000"/>
              </a:lnSpc>
              <a:spcBef>
                <a:spcPts val="1800"/>
              </a:spcBef>
            </a:pPr>
            <a:r>
              <a:rPr lang="en-US" sz="2800" dirty="0">
                <a:solidFill>
                  <a:schemeClr val="tx1"/>
                </a:solidFill>
              </a:rPr>
              <a:t>Allows us to see average wage per industry and occupation</a:t>
            </a:r>
          </a:p>
          <a:p>
            <a:pPr lvl="1"/>
            <a:endParaRPr lang="en-US" sz="2800" dirty="0"/>
          </a:p>
          <a:p>
            <a:pPr lvl="1"/>
            <a:endParaRPr lang="en-US" sz="2800" dirty="0"/>
          </a:p>
        </p:txBody>
      </p:sp>
      <p:cxnSp>
        <p:nvCxnSpPr>
          <p:cNvPr id="4" name="Straight Connector 3"/>
          <p:cNvCxnSpPr/>
          <p:nvPr/>
        </p:nvCxnSpPr>
        <p:spPr>
          <a:xfrm>
            <a:off x="542925" y="1793149"/>
            <a:ext cx="7143750"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0801" y="2540000"/>
            <a:ext cx="2278492" cy="2205580"/>
          </a:xfrm>
          <a:prstGeom prst="rect">
            <a:avLst/>
          </a:prstGeom>
        </p:spPr>
      </p:pic>
    </p:spTree>
    <p:extLst>
      <p:ext uri="{BB962C8B-B14F-4D97-AF65-F5344CB8AC3E}">
        <p14:creationId xmlns:p14="http://schemas.microsoft.com/office/powerpoint/2010/main" val="3067280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ETA OJT Toolkit</a:t>
            </a:r>
          </a:p>
          <a:p>
            <a:pPr lvl="2"/>
            <a:r>
              <a:rPr lang="en-US" dirty="0"/>
              <a:t>Will be available soon on Workforce GPS</a:t>
            </a:r>
          </a:p>
          <a:p>
            <a:r>
              <a:rPr lang="en-US" dirty="0"/>
              <a:t>Strategies for Implementing OJT Simply and Effectively </a:t>
            </a:r>
          </a:p>
          <a:p>
            <a:pPr lvl="1"/>
            <a:r>
              <a:rPr lang="en-US" dirty="0"/>
              <a:t>An On-the-Job Training Brief and Resource Guide </a:t>
            </a:r>
          </a:p>
          <a:p>
            <a:pPr lvl="2"/>
            <a:r>
              <a:rPr lang="en-US" dirty="0">
                <a:hlinkClick r:id="rId3"/>
              </a:rPr>
              <a:t>Available Here</a:t>
            </a:r>
            <a:endParaRPr lang="en-US" dirty="0"/>
          </a:p>
          <a:p>
            <a:endParaRPr lang="en-US" dirty="0"/>
          </a:p>
        </p:txBody>
      </p:sp>
      <p:sp>
        <p:nvSpPr>
          <p:cNvPr id="4" name="Text Placeholder 3"/>
          <p:cNvSpPr>
            <a:spLocks noGrp="1"/>
          </p:cNvSpPr>
          <p:nvPr>
            <p:ph type="body" sz="quarter" idx="11"/>
          </p:nvPr>
        </p:nvSpPr>
        <p:spPr>
          <a:xfrm>
            <a:off x="3914775" y="190500"/>
            <a:ext cx="3829050" cy="5638800"/>
          </a:xfrm>
        </p:spPr>
        <p:txBody>
          <a:bodyPr/>
          <a:lstStyle/>
          <a:p>
            <a:r>
              <a:rPr lang="en-US" dirty="0">
                <a:effectLst>
                  <a:glow rad="304800">
                    <a:schemeClr val="bg1">
                      <a:alpha val="18000"/>
                    </a:schemeClr>
                  </a:glow>
                  <a:outerShdw blurRad="228600" sx="102000" sy="102000" algn="ctr" rotWithShape="0">
                    <a:schemeClr val="bg1"/>
                  </a:outerShdw>
                </a:effectLst>
              </a:rPr>
              <a:t>Strategies for Implementing OJT Simply and Effectively – Helpful Tools</a:t>
            </a:r>
          </a:p>
          <a:p>
            <a:pPr lvl="1">
              <a:spcBef>
                <a:spcPts val="1200"/>
              </a:spcBef>
            </a:pPr>
            <a:r>
              <a:rPr lang="en-US" b="1" dirty="0">
                <a:effectLst>
                  <a:glow rad="304800">
                    <a:schemeClr val="bg1">
                      <a:alpha val="18000"/>
                    </a:schemeClr>
                  </a:glow>
                  <a:outerShdw blurRad="228600" sx="102000" sy="102000" algn="ctr" rotWithShape="0">
                    <a:schemeClr val="bg1"/>
                  </a:outerShdw>
                </a:effectLst>
              </a:rPr>
              <a:t>Appendix A: </a:t>
            </a:r>
            <a:r>
              <a:rPr lang="en-US" dirty="0">
                <a:effectLst>
                  <a:glow rad="304800">
                    <a:schemeClr val="bg1">
                      <a:alpha val="18000"/>
                    </a:schemeClr>
                  </a:glow>
                  <a:outerShdw blurRad="228600" sx="102000" sy="102000" algn="ctr" rotWithShape="0">
                    <a:schemeClr val="bg1"/>
                  </a:outerShdw>
                </a:effectLst>
              </a:rPr>
              <a:t>On-the-Job Training Employer Checklist</a:t>
            </a:r>
          </a:p>
          <a:p>
            <a:pPr lvl="1">
              <a:spcBef>
                <a:spcPts val="1200"/>
              </a:spcBef>
            </a:pPr>
            <a:r>
              <a:rPr lang="en-US" b="1" dirty="0">
                <a:effectLst>
                  <a:glow rad="304800">
                    <a:schemeClr val="bg1">
                      <a:alpha val="18000"/>
                    </a:schemeClr>
                  </a:glow>
                  <a:outerShdw blurRad="228600" sx="102000" sy="102000" algn="ctr" rotWithShape="0">
                    <a:schemeClr val="bg1"/>
                  </a:outerShdw>
                </a:effectLst>
              </a:rPr>
              <a:t>Appendix B: </a:t>
            </a:r>
            <a:r>
              <a:rPr lang="en-US" dirty="0">
                <a:effectLst>
                  <a:glow rad="304800">
                    <a:schemeClr val="bg1">
                      <a:alpha val="18000"/>
                    </a:schemeClr>
                  </a:glow>
                  <a:outerShdw blurRad="228600" sx="102000" sy="102000" algn="ctr" rotWithShape="0">
                    <a:schemeClr val="bg1"/>
                  </a:outerShdw>
                </a:effectLst>
              </a:rPr>
              <a:t>On-the-Job Training Master Worksite Agreement</a:t>
            </a:r>
          </a:p>
          <a:p>
            <a:pPr lvl="1">
              <a:spcBef>
                <a:spcPts val="1200"/>
              </a:spcBef>
            </a:pPr>
            <a:r>
              <a:rPr lang="en-US" b="1" dirty="0">
                <a:effectLst>
                  <a:glow rad="304800">
                    <a:schemeClr val="bg1">
                      <a:alpha val="18000"/>
                    </a:schemeClr>
                  </a:glow>
                  <a:outerShdw blurRad="228600" sx="102000" sy="102000" algn="ctr" rotWithShape="0">
                    <a:schemeClr val="bg1"/>
                  </a:outerShdw>
                </a:effectLst>
              </a:rPr>
              <a:t>Appendix C: </a:t>
            </a:r>
            <a:r>
              <a:rPr lang="en-US" dirty="0">
                <a:effectLst>
                  <a:glow rad="304800">
                    <a:schemeClr val="bg1">
                      <a:alpha val="18000"/>
                    </a:schemeClr>
                  </a:glow>
                  <a:outerShdw blurRad="228600" sx="102000" sy="102000" algn="ctr" rotWithShape="0">
                    <a:schemeClr val="bg1"/>
                  </a:outerShdw>
                </a:effectLst>
              </a:rPr>
              <a:t>On-the-Job Training Worksheet and Employer Agreement</a:t>
            </a:r>
          </a:p>
          <a:p>
            <a:pPr lvl="1">
              <a:spcBef>
                <a:spcPts val="1200"/>
              </a:spcBef>
            </a:pPr>
            <a:r>
              <a:rPr lang="en-US" b="1" dirty="0">
                <a:effectLst>
                  <a:glow rad="304800">
                    <a:schemeClr val="bg1">
                      <a:alpha val="18000"/>
                    </a:schemeClr>
                  </a:glow>
                  <a:outerShdw blurRad="228600" sx="102000" sy="102000" algn="ctr" rotWithShape="0">
                    <a:schemeClr val="bg1"/>
                  </a:outerShdw>
                </a:effectLst>
              </a:rPr>
              <a:t>Appendix D: </a:t>
            </a:r>
            <a:r>
              <a:rPr lang="en-US" dirty="0">
                <a:effectLst>
                  <a:glow rad="304800">
                    <a:schemeClr val="bg1">
                      <a:alpha val="18000"/>
                    </a:schemeClr>
                  </a:glow>
                  <a:outerShdw blurRad="228600" sx="102000" sy="102000" algn="ctr" rotWithShape="0">
                    <a:schemeClr val="bg1"/>
                  </a:outerShdw>
                </a:effectLst>
              </a:rPr>
              <a:t>On-the-Job Training Plan</a:t>
            </a:r>
          </a:p>
          <a:p>
            <a:pPr lvl="1">
              <a:spcBef>
                <a:spcPts val="1200"/>
              </a:spcBef>
            </a:pPr>
            <a:r>
              <a:rPr lang="en-US" b="1" dirty="0">
                <a:effectLst>
                  <a:glow rad="304800">
                    <a:schemeClr val="bg1">
                      <a:alpha val="18000"/>
                    </a:schemeClr>
                  </a:glow>
                  <a:outerShdw blurRad="228600" sx="102000" sy="102000" algn="ctr" rotWithShape="0">
                    <a:schemeClr val="bg1"/>
                  </a:outerShdw>
                </a:effectLst>
              </a:rPr>
              <a:t>Appendix E: </a:t>
            </a:r>
            <a:r>
              <a:rPr lang="en-US" dirty="0">
                <a:effectLst>
                  <a:glow rad="304800">
                    <a:schemeClr val="bg1">
                      <a:alpha val="18000"/>
                    </a:schemeClr>
                  </a:glow>
                  <a:outerShdw blurRad="228600" sx="102000" sy="102000" algn="ctr" rotWithShape="0">
                    <a:schemeClr val="bg1"/>
                  </a:outerShdw>
                </a:effectLst>
              </a:rPr>
              <a:t>On-the-Job Training Agreement</a:t>
            </a:r>
          </a:p>
          <a:p>
            <a:pPr lvl="1">
              <a:spcBef>
                <a:spcPts val="1200"/>
              </a:spcBef>
            </a:pPr>
            <a:r>
              <a:rPr lang="en-US" b="1" dirty="0">
                <a:effectLst>
                  <a:glow rad="304800">
                    <a:schemeClr val="bg1">
                      <a:alpha val="18000"/>
                    </a:schemeClr>
                  </a:glow>
                  <a:outerShdw blurRad="228600" sx="102000" sy="102000" algn="ctr" rotWithShape="0">
                    <a:schemeClr val="bg1"/>
                  </a:outerShdw>
                </a:effectLst>
              </a:rPr>
              <a:t>Appendix F: </a:t>
            </a:r>
            <a:r>
              <a:rPr lang="en-US" dirty="0">
                <a:effectLst>
                  <a:glow rad="304800">
                    <a:schemeClr val="bg1">
                      <a:alpha val="18000"/>
                    </a:schemeClr>
                  </a:glow>
                  <a:outerShdw blurRad="228600" sx="102000" sy="102000" algn="ctr" rotWithShape="0">
                    <a:schemeClr val="bg1"/>
                  </a:outerShdw>
                </a:effectLst>
              </a:rPr>
              <a:t>On-the-Job Training Evaluation Questionnaire </a:t>
            </a:r>
          </a:p>
          <a:p>
            <a:pPr lvl="2"/>
            <a:r>
              <a:rPr lang="en-US" dirty="0">
                <a:effectLst>
                  <a:glow rad="304800">
                    <a:schemeClr val="bg1">
                      <a:alpha val="18000"/>
                    </a:schemeClr>
                  </a:glow>
                  <a:outerShdw blurRad="228600" sx="102000" sy="102000" algn="ctr" rotWithShape="0">
                    <a:schemeClr val="bg1"/>
                  </a:outerShdw>
                </a:effectLst>
                <a:hlinkClick r:id="rId3"/>
              </a:rPr>
              <a:t>Available Here</a:t>
            </a:r>
            <a:endParaRPr lang="en-US" dirty="0">
              <a:effectLst>
                <a:glow rad="304800">
                  <a:schemeClr val="bg1">
                    <a:alpha val="18000"/>
                  </a:schemeClr>
                </a:glow>
                <a:outerShdw blurRad="228600" sx="102000" sy="102000" algn="ctr" rotWithShape="0">
                  <a:schemeClr val="bg1"/>
                </a:outerShdw>
              </a:effectLst>
            </a:endParaRPr>
          </a:p>
        </p:txBody>
      </p:sp>
      <p:cxnSp>
        <p:nvCxnSpPr>
          <p:cNvPr id="5" name="Straight Connector 4"/>
          <p:cNvCxnSpPr/>
          <p:nvPr/>
        </p:nvCxnSpPr>
        <p:spPr>
          <a:xfrm rot="16200000">
            <a:off x="459105" y="3345180"/>
            <a:ext cx="6492240"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893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066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809927" y="3383817"/>
            <a:ext cx="2880951" cy="2377531"/>
            <a:chOff x="5700746" y="3035300"/>
            <a:chExt cx="2880951" cy="2377531"/>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5475" b="1"/>
            <a:stretch/>
          </p:blipFill>
          <p:spPr>
            <a:xfrm>
              <a:off x="5700746" y="3035300"/>
              <a:ext cx="2880951" cy="2377531"/>
            </a:xfrm>
            <a:prstGeom prst="rect">
              <a:avLst/>
            </a:prstGeom>
            <a:solidFill>
              <a:schemeClr val="bg1"/>
            </a:solidFill>
            <a:ln>
              <a:noFill/>
            </a:ln>
            <a:effectLst>
              <a:outerShdw blurRad="190500" algn="tl" rotWithShape="0">
                <a:srgbClr val="000000">
                  <a:alpha val="70000"/>
                </a:srgbClr>
              </a:outerShdw>
            </a:effectLst>
          </p:spPr>
        </p:pic>
        <p:pic>
          <p:nvPicPr>
            <p:cNvPr id="7" name="Picture 2" descr="http://www.jff.org/sites/default/files/JFF_NewLogo_Stack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027" y="3234622"/>
              <a:ext cx="2607280" cy="73123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tle 3"/>
          <p:cNvSpPr>
            <a:spLocks noGrp="1"/>
          </p:cNvSpPr>
          <p:nvPr>
            <p:ph type="title"/>
          </p:nvPr>
        </p:nvSpPr>
        <p:spPr>
          <a:xfrm>
            <a:off x="332008" y="313231"/>
            <a:ext cx="7257976" cy="773566"/>
          </a:xfrm>
        </p:spPr>
        <p:txBody>
          <a:bodyPr/>
          <a:lstStyle/>
          <a:p>
            <a:r>
              <a:rPr lang="en-US" dirty="0"/>
              <a:t>About Us</a:t>
            </a:r>
          </a:p>
        </p:txBody>
      </p:sp>
      <p:sp>
        <p:nvSpPr>
          <p:cNvPr id="5" name="Content Placeholder 4"/>
          <p:cNvSpPr>
            <a:spLocks noGrp="1"/>
          </p:cNvSpPr>
          <p:nvPr>
            <p:ph idx="1"/>
          </p:nvPr>
        </p:nvSpPr>
        <p:spPr>
          <a:xfrm>
            <a:off x="194175" y="1155340"/>
            <a:ext cx="7862705" cy="1963780"/>
          </a:xfrm>
        </p:spPr>
        <p:txBody>
          <a:bodyPr>
            <a:noAutofit/>
          </a:bodyPr>
          <a:lstStyle/>
          <a:p>
            <a:pPr marL="0" indent="0">
              <a:lnSpc>
                <a:spcPct val="95000"/>
              </a:lnSpc>
              <a:buNone/>
            </a:pPr>
            <a:r>
              <a:rPr lang="en-US" sz="1700" b="1" dirty="0">
                <a:solidFill>
                  <a:schemeClr val="tx1">
                    <a:lumMod val="65000"/>
                    <a:lumOff val="35000"/>
                  </a:schemeClr>
                </a:solidFill>
              </a:rPr>
              <a:t>Jobs for the Future (JFF)</a:t>
            </a:r>
            <a:r>
              <a:rPr lang="en-US" sz="1700" dirty="0">
                <a:solidFill>
                  <a:schemeClr val="tx1">
                    <a:lumMod val="65000"/>
                    <a:lumOff val="35000"/>
                  </a:schemeClr>
                </a:solidFill>
              </a:rPr>
              <a:t> completed this project with federal funds awarded to Maher &amp; Maher under contract number DOLQ131A22098 DOL-ETA-14-U-00011, from the U.S. Department of Labor, Employment and Training Administration. The contents of this publication do not necessarily reflect the views or policies of the Department of Labor, nor does mention of trade names, commercial products, or organizations imply endorsement by the U.S. Government.</a:t>
            </a:r>
          </a:p>
        </p:txBody>
      </p:sp>
      <p:sp>
        <p:nvSpPr>
          <p:cNvPr id="2" name="Slide Number Placeholder 1"/>
          <p:cNvSpPr>
            <a:spLocks noGrp="1"/>
          </p:cNvSpPr>
          <p:nvPr>
            <p:ph type="sldNum" sz="quarter" idx="4294967295"/>
          </p:nvPr>
        </p:nvSpPr>
        <p:spPr/>
        <p:txBody>
          <a:bodyPr/>
          <a:lstStyle/>
          <a:p>
            <a:r>
              <a:rPr lang="en-US" dirty="0"/>
              <a:t> </a:t>
            </a:r>
          </a:p>
        </p:txBody>
      </p:sp>
      <p:sp>
        <p:nvSpPr>
          <p:cNvPr id="6" name="Content Placeholder 4"/>
          <p:cNvSpPr txBox="1">
            <a:spLocks/>
          </p:cNvSpPr>
          <p:nvPr/>
        </p:nvSpPr>
        <p:spPr>
          <a:xfrm>
            <a:off x="194178" y="3114040"/>
            <a:ext cx="5653849" cy="19864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59B530"/>
              </a:buClr>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Clr>
                <a:srgbClr val="59B530"/>
              </a:buClr>
              <a:buFont typeface="Arial"/>
              <a:buChar char="–"/>
              <a:defRPr sz="25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rgbClr val="59B530"/>
              </a:buClr>
              <a:buFont typeface="Arial"/>
              <a:buChar char="•"/>
              <a:defRPr sz="2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rgbClr val="59B530"/>
              </a:buClr>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59B530"/>
              </a:buClr>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5000"/>
              </a:lnSpc>
              <a:spcBef>
                <a:spcPts val="0"/>
              </a:spcBef>
              <a:buNone/>
            </a:pPr>
            <a:r>
              <a:rPr lang="en-US" sz="1950" b="1" dirty="0"/>
              <a:t>Jobs for the Future (JFF) </a:t>
            </a:r>
            <a:r>
              <a:rPr lang="en-US" sz="1950" dirty="0"/>
              <a:t>designs and drives the adoption of innovative, scalable approaches and models—solutions that catalyze change in our education and workforce delivery systems.</a:t>
            </a:r>
          </a:p>
        </p:txBody>
      </p:sp>
      <p:sp>
        <p:nvSpPr>
          <p:cNvPr id="8" name="Content Placeholder 4"/>
          <p:cNvSpPr txBox="1">
            <a:spLocks/>
          </p:cNvSpPr>
          <p:nvPr/>
        </p:nvSpPr>
        <p:spPr>
          <a:xfrm>
            <a:off x="194178" y="4499260"/>
            <a:ext cx="5506568" cy="19864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59B530"/>
              </a:buClr>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Clr>
                <a:srgbClr val="59B530"/>
              </a:buClr>
              <a:buFont typeface="Arial"/>
              <a:buChar char="–"/>
              <a:defRPr sz="25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rgbClr val="59B530"/>
              </a:buClr>
              <a:buFont typeface="Arial"/>
              <a:buChar char="•"/>
              <a:defRPr sz="22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rgbClr val="59B530"/>
              </a:buClr>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59B530"/>
              </a:buClr>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5000"/>
              </a:lnSpc>
              <a:spcBef>
                <a:spcPts val="0"/>
              </a:spcBef>
              <a:buNone/>
            </a:pPr>
            <a:r>
              <a:rPr lang="en-US" sz="1950" b="1" dirty="0"/>
              <a:t>Maher</a:t>
            </a:r>
            <a:r>
              <a:rPr lang="en-US" sz="1950" dirty="0"/>
              <a:t> &amp; </a:t>
            </a:r>
            <a:r>
              <a:rPr lang="en-US" sz="1950" b="1" dirty="0"/>
              <a:t>Maher</a:t>
            </a:r>
            <a:r>
              <a:rPr lang="en-US" sz="1950" dirty="0"/>
              <a:t> is a specialized change management and talent-development consulting firm focused on advancing the collaboration between workforce, education and economic development. </a:t>
            </a:r>
          </a:p>
        </p:txBody>
      </p:sp>
      <p:cxnSp>
        <p:nvCxnSpPr>
          <p:cNvPr id="10" name="Straight Connector 9"/>
          <p:cNvCxnSpPr/>
          <p:nvPr/>
        </p:nvCxnSpPr>
        <p:spPr>
          <a:xfrm>
            <a:off x="232275" y="3014889"/>
            <a:ext cx="7143750" cy="0"/>
          </a:xfrm>
          <a:prstGeom prst="line">
            <a:avLst/>
          </a:prstGeom>
          <a:ln w="28575">
            <a:solidFill>
              <a:srgbClr val="D5E1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480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2536700"/>
            <a:ext cx="8720667" cy="566738"/>
          </a:xfrm>
        </p:spPr>
        <p:txBody>
          <a:bodyPr>
            <a:normAutofit/>
          </a:bodyPr>
          <a:lstStyle/>
          <a:p>
            <a:r>
              <a:rPr lang="en-US" dirty="0"/>
              <a:t>			Tom Hooper			Geri Scott</a:t>
            </a:r>
          </a:p>
        </p:txBody>
      </p:sp>
      <p:sp>
        <p:nvSpPr>
          <p:cNvPr id="13" name="Text Placeholder 5"/>
          <p:cNvSpPr>
            <a:spLocks noGrp="1"/>
          </p:cNvSpPr>
          <p:nvPr>
            <p:ph type="body" sz="half" idx="13"/>
          </p:nvPr>
        </p:nvSpPr>
        <p:spPr>
          <a:xfrm>
            <a:off x="0" y="4826001"/>
            <a:ext cx="8360833" cy="382919"/>
          </a:xfrm>
        </p:spPr>
        <p:txBody>
          <a:bodyPr/>
          <a:lstStyle/>
          <a:p>
            <a:r>
              <a:rPr lang="en-US" dirty="0">
                <a:solidFill>
                  <a:srgbClr val="0070C0"/>
                </a:solidFill>
              </a:rPr>
              <a:t>			</a:t>
            </a:r>
            <a:r>
              <a:rPr lang="en-US" dirty="0">
                <a:solidFill>
                  <a:srgbClr val="0070C0"/>
                </a:solidFill>
                <a:hlinkClick r:id="rId3"/>
              </a:rPr>
              <a:t>thooper@jff.org</a:t>
            </a:r>
            <a:r>
              <a:rPr lang="en-US" dirty="0">
                <a:solidFill>
                  <a:srgbClr val="0070C0"/>
                </a:solidFill>
              </a:rPr>
              <a:t>				</a:t>
            </a:r>
            <a:r>
              <a:rPr lang="en-US" dirty="0">
                <a:solidFill>
                  <a:srgbClr val="0070C0"/>
                </a:solidFill>
                <a:hlinkClick r:id="rId4"/>
              </a:rPr>
              <a:t>gscott@jff.org</a:t>
            </a:r>
            <a:r>
              <a:rPr lang="en-US" dirty="0">
                <a:solidFill>
                  <a:srgbClr val="0070C0"/>
                </a:solidFill>
              </a:rPr>
              <a:t>	</a:t>
            </a:r>
          </a:p>
        </p:txBody>
      </p:sp>
      <p:sp>
        <p:nvSpPr>
          <p:cNvPr id="14" name="Text Placeholder 2"/>
          <p:cNvSpPr txBox="1">
            <a:spLocks/>
          </p:cNvSpPr>
          <p:nvPr/>
        </p:nvSpPr>
        <p:spPr>
          <a:xfrm>
            <a:off x="-1" y="3132668"/>
            <a:ext cx="8614833" cy="1502832"/>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Clr>
                <a:srgbClr val="752832"/>
              </a:buClr>
              <a:buFont typeface="Wingdings" panose="05000000000000000000" pitchFamily="2" charset="2"/>
              <a:buNone/>
              <a:defRPr sz="2400" i="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Clr>
                <a:srgbClr val="752832"/>
              </a:buClr>
              <a:buFont typeface="Arial" panose="020B0604020202020204" pitchFamily="34" charset="0"/>
              <a:buNone/>
              <a:defRPr sz="12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Clr>
                <a:srgbClr val="752832"/>
              </a:buClr>
              <a:buFont typeface="Myriad Pro" panose="020B0503030403020204" pitchFamily="34" charset="0"/>
              <a:buNone/>
              <a:defRPr sz="1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Clr>
                <a:srgbClr val="752832"/>
              </a:buClr>
              <a:buFont typeface="Arial" panose="020B0604020202020204" pitchFamily="34" charset="0"/>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Clr>
                <a:srgbClr val="752832"/>
              </a:buClr>
              <a:buFont typeface="Arial"/>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dirty="0"/>
              <a:t>			Senior Director,			Director</a:t>
            </a:r>
          </a:p>
          <a:p>
            <a:r>
              <a:rPr lang="en-US" dirty="0"/>
              <a:t>			Regional/Sector			Regional/Sector</a:t>
            </a:r>
          </a:p>
          <a:p>
            <a:r>
              <a:rPr lang="en-US" dirty="0"/>
              <a:t> 			Strategies				Strategies</a:t>
            </a:r>
          </a:p>
        </p:txBody>
      </p:sp>
      <p:sp>
        <p:nvSpPr>
          <p:cNvPr id="16" name="Text Placeholder 3"/>
          <p:cNvSpPr>
            <a:spLocks noGrp="1"/>
          </p:cNvSpPr>
          <p:nvPr>
            <p:ph type="body" sz="quarter" idx="12"/>
          </p:nvPr>
        </p:nvSpPr>
        <p:spPr>
          <a:xfrm>
            <a:off x="572030" y="4613805"/>
            <a:ext cx="7174970" cy="106362"/>
          </a:xfrm>
        </p:spPr>
        <p:txBody>
          <a:bodyPr/>
          <a:lstStyle/>
          <a:p>
            <a:r>
              <a:rPr lang="en-US" dirty="0"/>
              <a:t>Jobs for the Future </a:t>
            </a:r>
          </a:p>
        </p:txBody>
      </p:sp>
    </p:spTree>
    <p:extLst>
      <p:ext uri="{BB962C8B-B14F-4D97-AF65-F5344CB8AC3E}">
        <p14:creationId xmlns:p14="http://schemas.microsoft.com/office/powerpoint/2010/main" val="1825101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Speakers</a:t>
            </a:r>
            <a:endParaRPr lang="en-US" dirty="0"/>
          </a:p>
        </p:txBody>
      </p:sp>
      <p:sp>
        <p:nvSpPr>
          <p:cNvPr id="3" name="Content Placeholder 2"/>
          <p:cNvSpPr>
            <a:spLocks noGrp="1"/>
          </p:cNvSpPr>
          <p:nvPr>
            <p:ph sz="half" idx="1"/>
          </p:nvPr>
        </p:nvSpPr>
        <p:spPr/>
        <p:txBody>
          <a:bodyPr/>
          <a:lstStyle/>
          <a:p>
            <a:r>
              <a:rPr lang="en-US" dirty="0"/>
              <a:t>Andrew Ridgeway</a:t>
            </a:r>
          </a:p>
          <a:p>
            <a:pPr lvl="1"/>
            <a:r>
              <a:rPr lang="en-US" dirty="0"/>
              <a:t>USDOL, ETA</a:t>
            </a:r>
          </a:p>
          <a:p>
            <a:endParaRPr lang="en-US" dirty="0"/>
          </a:p>
          <a:p>
            <a:r>
              <a:rPr lang="en-US" dirty="0"/>
              <a:t>David </a:t>
            </a:r>
            <a:r>
              <a:rPr lang="en-US" dirty="0" err="1"/>
              <a:t>Altstadt</a:t>
            </a:r>
            <a:endParaRPr lang="en-US" dirty="0"/>
          </a:p>
          <a:p>
            <a:pPr lvl="1"/>
            <a:r>
              <a:rPr lang="en-US" dirty="0"/>
              <a:t>Jobs for the Future</a:t>
            </a:r>
            <a:br>
              <a:rPr lang="en-US" dirty="0"/>
            </a:br>
            <a:endParaRPr lang="en-US" dirty="0"/>
          </a:p>
          <a:p>
            <a:r>
              <a:rPr lang="en-US" dirty="0"/>
              <a:t>Tom Hooper</a:t>
            </a:r>
          </a:p>
          <a:p>
            <a:pPr lvl="1"/>
            <a:r>
              <a:rPr lang="en-US" dirty="0"/>
              <a:t>Jobs for the Future</a:t>
            </a:r>
            <a:br>
              <a:rPr lang="en-US" dirty="0"/>
            </a:br>
            <a:endParaRPr lang="en-US" dirty="0"/>
          </a:p>
          <a:p>
            <a:pPr lvl="1"/>
            <a:endParaRPr lang="en-US" dirty="0"/>
          </a:p>
        </p:txBody>
      </p:sp>
      <p:sp>
        <p:nvSpPr>
          <p:cNvPr id="4" name="Content Placeholder 3"/>
          <p:cNvSpPr>
            <a:spLocks noGrp="1"/>
          </p:cNvSpPr>
          <p:nvPr>
            <p:ph sz="half" idx="2"/>
          </p:nvPr>
        </p:nvSpPr>
        <p:spPr/>
        <p:txBody>
          <a:bodyPr/>
          <a:lstStyle/>
          <a:p>
            <a:r>
              <a:rPr lang="en-US"/>
              <a:t>Geri Scott</a:t>
            </a:r>
          </a:p>
          <a:p>
            <a:pPr lvl="1"/>
            <a:r>
              <a:rPr lang="en-US"/>
              <a:t>Jobs for the Future</a:t>
            </a:r>
          </a:p>
          <a:p>
            <a:endParaRPr lang="en-US"/>
          </a:p>
          <a:p>
            <a:r>
              <a:rPr lang="en-US"/>
              <a:t>Oswaldo Alvarez</a:t>
            </a:r>
          </a:p>
          <a:p>
            <a:pPr lvl="1"/>
            <a:r>
              <a:rPr lang="en-US"/>
              <a:t>Chicago Cook Workforce Partnership</a:t>
            </a:r>
          </a:p>
          <a:p>
            <a:endParaRPr lang="en-US"/>
          </a:p>
          <a:p>
            <a:r>
              <a:rPr lang="en-US"/>
              <a:t>Sue Thompson</a:t>
            </a:r>
          </a:p>
          <a:p>
            <a:pPr lvl="1"/>
            <a:r>
              <a:rPr lang="en-US"/>
              <a:t>Lane Workforce Partnership</a:t>
            </a:r>
            <a:endParaRPr lang="en-US" dirty="0"/>
          </a:p>
        </p:txBody>
      </p:sp>
    </p:spTree>
    <p:extLst>
      <p:ext uri="{BB962C8B-B14F-4D97-AF65-F5344CB8AC3E}">
        <p14:creationId xmlns:p14="http://schemas.microsoft.com/office/powerpoint/2010/main" val="166934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lnSpc>
                <a:spcPct val="90000"/>
              </a:lnSpc>
              <a:spcBef>
                <a:spcPts val="1800"/>
              </a:spcBef>
            </a:pPr>
            <a:r>
              <a:rPr lang="en-US" sz="2800" dirty="0"/>
              <a:t>Provide an overview of key changes to OJT in WIOA and common misperceptions</a:t>
            </a:r>
          </a:p>
          <a:p>
            <a:pPr lvl="0">
              <a:lnSpc>
                <a:spcPct val="90000"/>
              </a:lnSpc>
              <a:spcBef>
                <a:spcPts val="1800"/>
              </a:spcBef>
            </a:pPr>
            <a:r>
              <a:rPr lang="en-US" sz="2800" dirty="0"/>
              <a:t>Outline benefits of OJT to businesses, workers, and the workforce system</a:t>
            </a:r>
          </a:p>
          <a:p>
            <a:pPr lvl="0">
              <a:lnSpc>
                <a:spcPct val="90000"/>
              </a:lnSpc>
              <a:spcBef>
                <a:spcPts val="1800"/>
              </a:spcBef>
            </a:pPr>
            <a:r>
              <a:rPr lang="en-US" sz="2800" dirty="0"/>
              <a:t>Identify solutions to common OJT challenges</a:t>
            </a:r>
          </a:p>
          <a:p>
            <a:pPr lvl="0">
              <a:lnSpc>
                <a:spcPct val="90000"/>
              </a:lnSpc>
              <a:spcBef>
                <a:spcPts val="1800"/>
              </a:spcBef>
            </a:pPr>
            <a:r>
              <a:rPr lang="en-US" sz="2800" dirty="0"/>
              <a:t>Provide examples of OJT in action</a:t>
            </a:r>
          </a:p>
        </p:txBody>
      </p:sp>
    </p:spTree>
    <p:extLst>
      <p:ext uri="{BB962C8B-B14F-4D97-AF65-F5344CB8AC3E}">
        <p14:creationId xmlns:p14="http://schemas.microsoft.com/office/powerpoint/2010/main" val="354295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Brief overview of OJT</a:t>
            </a:r>
            <a:endParaRPr lang="en-US" dirty="0"/>
          </a:p>
        </p:txBody>
      </p:sp>
      <p:sp>
        <p:nvSpPr>
          <p:cNvPr id="3" name="Content Placeholder 2"/>
          <p:cNvSpPr>
            <a:spLocks noGrp="1"/>
          </p:cNvSpPr>
          <p:nvPr>
            <p:ph idx="1"/>
          </p:nvPr>
        </p:nvSpPr>
        <p:spPr>
          <a:xfrm>
            <a:off x="457200" y="1209470"/>
            <a:ext cx="7667626" cy="4654617"/>
          </a:xfrm>
        </p:spPr>
        <p:txBody>
          <a:bodyPr>
            <a:noAutofit/>
          </a:bodyPr>
          <a:lstStyle/>
          <a:p>
            <a:pPr lvl="0">
              <a:lnSpc>
                <a:spcPct val="90000"/>
              </a:lnSpc>
              <a:spcBef>
                <a:spcPts val="2000"/>
              </a:spcBef>
            </a:pPr>
            <a:r>
              <a:rPr lang="en-US" sz="2500" dirty="0"/>
              <a:t>Delivered by eligible businesses</a:t>
            </a:r>
          </a:p>
          <a:p>
            <a:pPr lvl="0">
              <a:lnSpc>
                <a:spcPct val="90000"/>
              </a:lnSpc>
              <a:spcBef>
                <a:spcPts val="2000"/>
              </a:spcBef>
            </a:pPr>
            <a:r>
              <a:rPr lang="en-US" sz="2500" dirty="0"/>
              <a:t>Customized to address gaps in trainees knowledge or skills</a:t>
            </a:r>
          </a:p>
          <a:p>
            <a:pPr lvl="0">
              <a:lnSpc>
                <a:spcPct val="90000"/>
              </a:lnSpc>
              <a:spcBef>
                <a:spcPts val="2000"/>
              </a:spcBef>
            </a:pPr>
            <a:r>
              <a:rPr lang="en-US" sz="2500" dirty="0"/>
              <a:t>Time-limited</a:t>
            </a:r>
          </a:p>
          <a:p>
            <a:pPr lvl="0">
              <a:lnSpc>
                <a:spcPct val="90000"/>
              </a:lnSpc>
              <a:spcBef>
                <a:spcPts val="2000"/>
              </a:spcBef>
            </a:pPr>
            <a:r>
              <a:rPr lang="en-US" sz="2500" dirty="0"/>
              <a:t>Reimbursement for the extraordinary costs of training</a:t>
            </a:r>
          </a:p>
          <a:p>
            <a:pPr lvl="0">
              <a:lnSpc>
                <a:spcPct val="90000"/>
              </a:lnSpc>
              <a:spcBef>
                <a:spcPts val="2000"/>
              </a:spcBef>
            </a:pPr>
            <a:r>
              <a:rPr lang="en-US" sz="2500" dirty="0"/>
              <a:t>Adaptable to a wide range of occupations and skills</a:t>
            </a:r>
          </a:p>
          <a:p>
            <a:pPr lvl="0">
              <a:lnSpc>
                <a:spcPct val="90000"/>
              </a:lnSpc>
              <a:spcBef>
                <a:spcPts val="2000"/>
              </a:spcBef>
            </a:pPr>
            <a:r>
              <a:rPr lang="en-US" sz="2500" dirty="0"/>
              <a:t>Effective strategy for employing a diverse array of clients</a:t>
            </a:r>
          </a:p>
        </p:txBody>
      </p:sp>
    </p:spTree>
    <p:extLst>
      <p:ext uri="{BB962C8B-B14F-4D97-AF65-F5344CB8AC3E}">
        <p14:creationId xmlns:p14="http://schemas.microsoft.com/office/powerpoint/2010/main" val="242374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Five Key Changes To OJT Under WIOA</a:t>
            </a:r>
            <a:endParaRPr lang="en-US" dirty="0"/>
          </a:p>
        </p:txBody>
      </p:sp>
      <p:sp>
        <p:nvSpPr>
          <p:cNvPr id="3" name="Content Placeholder 2"/>
          <p:cNvSpPr>
            <a:spLocks noGrp="1"/>
          </p:cNvSpPr>
          <p:nvPr>
            <p:ph idx="1"/>
          </p:nvPr>
        </p:nvSpPr>
        <p:spPr>
          <a:xfrm>
            <a:off x="457199" y="1209470"/>
            <a:ext cx="7515225" cy="4654617"/>
          </a:xfrm>
        </p:spPr>
        <p:txBody>
          <a:bodyPr>
            <a:noAutofit/>
          </a:bodyPr>
          <a:lstStyle/>
          <a:p>
            <a:pPr lvl="0">
              <a:lnSpc>
                <a:spcPct val="90000"/>
              </a:lnSpc>
              <a:spcBef>
                <a:spcPts val="1800"/>
              </a:spcBef>
            </a:pPr>
            <a:r>
              <a:rPr lang="en-US" sz="2600" dirty="0"/>
              <a:t>No prescribed sequence of services for engaging or enrolling in OJT</a:t>
            </a:r>
          </a:p>
          <a:p>
            <a:pPr lvl="0">
              <a:lnSpc>
                <a:spcPct val="90000"/>
              </a:lnSpc>
              <a:spcBef>
                <a:spcPts val="1800"/>
              </a:spcBef>
            </a:pPr>
            <a:r>
              <a:rPr lang="en-US" sz="2600" dirty="0"/>
              <a:t>Enhanced reimbursement (up to 75%) in special cases</a:t>
            </a:r>
          </a:p>
          <a:p>
            <a:pPr lvl="0">
              <a:lnSpc>
                <a:spcPct val="90000"/>
              </a:lnSpc>
              <a:spcBef>
                <a:spcPts val="1800"/>
              </a:spcBef>
            </a:pPr>
            <a:r>
              <a:rPr lang="en-US" sz="2600" dirty="0"/>
              <a:t>WIOA’s performance measures are well-aligned with effective OJT</a:t>
            </a:r>
          </a:p>
          <a:p>
            <a:pPr lvl="0">
              <a:lnSpc>
                <a:spcPct val="90000"/>
              </a:lnSpc>
              <a:spcBef>
                <a:spcPts val="1800"/>
              </a:spcBef>
            </a:pPr>
            <a:r>
              <a:rPr lang="en-US" sz="2600" dirty="0"/>
              <a:t>WIOA encourages training that focuses on high-demand jobs</a:t>
            </a:r>
          </a:p>
          <a:p>
            <a:pPr lvl="0">
              <a:lnSpc>
                <a:spcPct val="90000"/>
              </a:lnSpc>
              <a:spcBef>
                <a:spcPts val="1800"/>
              </a:spcBef>
            </a:pPr>
            <a:r>
              <a:rPr lang="en-US" sz="2600" dirty="0"/>
              <a:t>Links between OJT and Registered Apprenticeship</a:t>
            </a:r>
          </a:p>
        </p:txBody>
      </p:sp>
    </p:spTree>
    <p:extLst>
      <p:ext uri="{BB962C8B-B14F-4D97-AF65-F5344CB8AC3E}">
        <p14:creationId xmlns:p14="http://schemas.microsoft.com/office/powerpoint/2010/main" val="2042252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OJT to Businesses</a:t>
            </a:r>
          </a:p>
        </p:txBody>
      </p:sp>
      <p:sp>
        <p:nvSpPr>
          <p:cNvPr id="3" name="Content Placeholder 2"/>
          <p:cNvSpPr>
            <a:spLocks noGrp="1"/>
          </p:cNvSpPr>
          <p:nvPr>
            <p:ph idx="1"/>
          </p:nvPr>
        </p:nvSpPr>
        <p:spPr>
          <a:xfrm>
            <a:off x="457199" y="1209470"/>
            <a:ext cx="7248525" cy="4654617"/>
          </a:xfrm>
        </p:spPr>
        <p:txBody>
          <a:bodyPr/>
          <a:lstStyle/>
          <a:p>
            <a:pPr marL="0" indent="0">
              <a:lnSpc>
                <a:spcPct val="90000"/>
              </a:lnSpc>
              <a:spcBef>
                <a:spcPts val="1800"/>
              </a:spcBef>
              <a:spcAft>
                <a:spcPts val="1200"/>
              </a:spcAft>
              <a:buNone/>
            </a:pPr>
            <a:r>
              <a:rPr lang="en-US" sz="3200" cap="small" dirty="0">
                <a:gradFill flip="none" rotWithShape="1">
                  <a:gsLst>
                    <a:gs pos="0">
                      <a:schemeClr val="accent2">
                        <a:lumMod val="50000"/>
                      </a:schemeClr>
                    </a:gs>
                    <a:gs pos="42000">
                      <a:schemeClr val="accent2">
                        <a:lumMod val="67000"/>
                      </a:schemeClr>
                    </a:gs>
                    <a:gs pos="100000">
                      <a:schemeClr val="accent2"/>
                    </a:gs>
                  </a:gsLst>
                  <a:lin ang="16200000" scaled="1"/>
                  <a:tileRect/>
                </a:gradFill>
                <a:latin typeface="Impact" panose="020B0806030902050204" pitchFamily="34" charset="0"/>
              </a:rPr>
              <a:t>Benefits include:</a:t>
            </a:r>
          </a:p>
          <a:p>
            <a:pPr marL="548640">
              <a:lnSpc>
                <a:spcPct val="90000"/>
              </a:lnSpc>
              <a:spcBef>
                <a:spcPts val="1800"/>
              </a:spcBef>
            </a:pPr>
            <a:r>
              <a:rPr lang="en-US" sz="2500" dirty="0"/>
              <a:t>Ensures new hires are trained to specifications</a:t>
            </a:r>
          </a:p>
          <a:p>
            <a:pPr marL="548640">
              <a:lnSpc>
                <a:spcPct val="90000"/>
              </a:lnSpc>
              <a:spcBef>
                <a:spcPts val="1800"/>
              </a:spcBef>
            </a:pPr>
            <a:r>
              <a:rPr lang="en-US" sz="2500" dirty="0"/>
              <a:t>Widens pool of job ready talent</a:t>
            </a:r>
          </a:p>
          <a:p>
            <a:pPr marL="548640">
              <a:lnSpc>
                <a:spcPct val="90000"/>
              </a:lnSpc>
              <a:spcBef>
                <a:spcPts val="1800"/>
              </a:spcBef>
            </a:pPr>
            <a:r>
              <a:rPr lang="en-US" sz="2500" dirty="0"/>
              <a:t>Mitigates risks and training costs of hiring a new employee</a:t>
            </a:r>
          </a:p>
          <a:p>
            <a:pPr marL="548640">
              <a:lnSpc>
                <a:spcPct val="90000"/>
              </a:lnSpc>
              <a:spcBef>
                <a:spcPts val="1800"/>
              </a:spcBef>
            </a:pPr>
            <a:r>
              <a:rPr lang="en-US" sz="2500" dirty="0"/>
              <a:t>Can help avert layoffs by up-skilling current employees</a:t>
            </a:r>
          </a:p>
          <a:p>
            <a:pPr>
              <a:lnSpc>
                <a:spcPct val="90000"/>
              </a:lnSpc>
              <a:spcBef>
                <a:spcPts val="1800"/>
              </a:spcBef>
            </a:pPr>
            <a:endParaRPr lang="en-US" dirty="0"/>
          </a:p>
        </p:txBody>
      </p:sp>
    </p:spTree>
    <p:extLst>
      <p:ext uri="{BB962C8B-B14F-4D97-AF65-F5344CB8AC3E}">
        <p14:creationId xmlns:p14="http://schemas.microsoft.com/office/powerpoint/2010/main" val="204225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Benefits of OJT to Workers</a:t>
            </a:r>
            <a:endParaRPr lang="en-US" dirty="0"/>
          </a:p>
        </p:txBody>
      </p:sp>
      <p:sp>
        <p:nvSpPr>
          <p:cNvPr id="3" name="Content Placeholder 2"/>
          <p:cNvSpPr>
            <a:spLocks noGrp="1"/>
          </p:cNvSpPr>
          <p:nvPr>
            <p:ph idx="1"/>
          </p:nvPr>
        </p:nvSpPr>
        <p:spPr>
          <a:xfrm>
            <a:off x="457200" y="1209470"/>
            <a:ext cx="7200900" cy="4654617"/>
          </a:xfrm>
        </p:spPr>
        <p:txBody>
          <a:bodyPr>
            <a:noAutofit/>
          </a:bodyPr>
          <a:lstStyle/>
          <a:p>
            <a:pPr marL="0" indent="0">
              <a:lnSpc>
                <a:spcPct val="90000"/>
              </a:lnSpc>
              <a:spcBef>
                <a:spcPts val="1800"/>
              </a:spcBef>
              <a:buNone/>
            </a:pPr>
            <a:r>
              <a:rPr lang="en-US" sz="3200" cap="small" dirty="0">
                <a:gradFill flip="none" rotWithShape="1">
                  <a:gsLst>
                    <a:gs pos="0">
                      <a:schemeClr val="accent2">
                        <a:lumMod val="50000"/>
                      </a:schemeClr>
                    </a:gs>
                    <a:gs pos="42000">
                      <a:schemeClr val="accent2">
                        <a:lumMod val="67000"/>
                      </a:schemeClr>
                    </a:gs>
                    <a:gs pos="100000">
                      <a:schemeClr val="accent2"/>
                    </a:gs>
                  </a:gsLst>
                  <a:lin ang="16200000" scaled="1"/>
                  <a:tileRect/>
                </a:gradFill>
                <a:latin typeface="Impact" panose="020B0806030902050204" pitchFamily="34" charset="0"/>
              </a:rPr>
              <a:t>Benefits include:</a:t>
            </a:r>
          </a:p>
          <a:p>
            <a:pPr marL="548640">
              <a:lnSpc>
                <a:spcPct val="90000"/>
              </a:lnSpc>
              <a:spcBef>
                <a:spcPts val="1800"/>
              </a:spcBef>
            </a:pPr>
            <a:r>
              <a:rPr lang="en-US" sz="2500" dirty="0"/>
              <a:t>Improves chances of long-term employment retention</a:t>
            </a:r>
          </a:p>
          <a:p>
            <a:pPr marL="548640">
              <a:lnSpc>
                <a:spcPct val="90000"/>
              </a:lnSpc>
              <a:spcBef>
                <a:spcPts val="1800"/>
              </a:spcBef>
            </a:pPr>
            <a:r>
              <a:rPr lang="en-US" sz="2500" dirty="0"/>
              <a:t>Alternative to classroom training</a:t>
            </a:r>
          </a:p>
          <a:p>
            <a:pPr marL="548640">
              <a:lnSpc>
                <a:spcPct val="90000"/>
              </a:lnSpc>
              <a:spcBef>
                <a:spcPts val="1800"/>
              </a:spcBef>
            </a:pPr>
            <a:r>
              <a:rPr lang="en-US" sz="2500" dirty="0"/>
              <a:t>Helps secure employment with businesses committed to training</a:t>
            </a:r>
          </a:p>
          <a:p>
            <a:pPr marL="548640">
              <a:lnSpc>
                <a:spcPct val="90000"/>
              </a:lnSpc>
              <a:spcBef>
                <a:spcPts val="1800"/>
              </a:spcBef>
            </a:pPr>
            <a:r>
              <a:rPr lang="en-US" sz="2500" dirty="0"/>
              <a:t>Game plan for resolving skill deficiencies</a:t>
            </a:r>
          </a:p>
          <a:p>
            <a:pPr marL="548640">
              <a:lnSpc>
                <a:spcPct val="90000"/>
              </a:lnSpc>
              <a:spcBef>
                <a:spcPts val="1800"/>
              </a:spcBef>
            </a:pPr>
            <a:r>
              <a:rPr lang="en-US" sz="2500" dirty="0"/>
              <a:t>Offers business-provided training that brings out-of-date skills up to current standards</a:t>
            </a:r>
          </a:p>
          <a:p>
            <a:endParaRPr lang="en-US" dirty="0"/>
          </a:p>
        </p:txBody>
      </p:sp>
    </p:spTree>
    <p:extLst>
      <p:ext uri="{BB962C8B-B14F-4D97-AF65-F5344CB8AC3E}">
        <p14:creationId xmlns:p14="http://schemas.microsoft.com/office/powerpoint/2010/main" val="2042252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3&quot;/&gt;&lt;/object&gt;&lt;object type=&quot;3&quot; unique_id=&quot;10004&quot;&gt;&lt;property id=&quot;20148&quot; value=&quot;5&quot;/&gt;&lt;property id=&quot;20300&quot; value=&quot;Slide 2 - &amp;quot;Strategies for Implementing OJT Simply and effectively&amp;quot;&quot;/&gt;&lt;property id=&quot;20307&quot; value=&quot;256&quot;/&gt;&lt;/object&gt;&lt;object type=&quot;3&quot; unique_id=&quot;10005&quot;&gt;&lt;property id=&quot;20148&quot; value=&quot;5&quot;/&gt;&lt;property id=&quot;20300&quot; value=&quot;Slide 3&quot;/&gt;&lt;property id=&quot;20307&quot; value=&quot;264&quot;/&gt;&lt;/object&gt;&lt;object type=&quot;3&quot; unique_id=&quot;10006&quot;&gt;&lt;property id=&quot;20148&quot; value=&quot;5&quot;/&gt;&lt;property id=&quot;20300&quot; value=&quot;Slide 4 - &amp;quot;Speakers&amp;quot;&quot;/&gt;&lt;property id=&quot;20307&quot; value=&quot;304&quot;/&gt;&lt;/object&gt;&lt;object type=&quot;3&quot; unique_id=&quot;10007&quot;&gt;&lt;property id=&quot;20148&quot; value=&quot;5&quot;/&gt;&lt;property id=&quot;20300&quot; value=&quot;Slide 5&quot;/&gt;&lt;property id=&quot;20307&quot; value=&quot;265&quot;/&gt;&lt;/object&gt;&lt;object type=&quot;3&quot; unique_id=&quot;10008&quot;&gt;&lt;property id=&quot;20148&quot; value=&quot;5&quot;/&gt;&lt;property id=&quot;20300&quot; value=&quot;Slide 6 - &amp;quot;Brief overview of OJT&amp;quot;&quot;/&gt;&lt;property id=&quot;20307&quot; value=&quot;258&quot;/&gt;&lt;/object&gt;&lt;object type=&quot;3&quot; unique_id=&quot;10009&quot;&gt;&lt;property id=&quot;20148&quot; value=&quot;5&quot;/&gt;&lt;property id=&quot;20300&quot; value=&quot;Slide 7 - &amp;quot;Five Key Changes To OJT Under WIOA&amp;quot;&quot;/&gt;&lt;property id=&quot;20307&quot; value=&quot;278&quot;/&gt;&lt;/object&gt;&lt;object type=&quot;3&quot; unique_id=&quot;10010&quot;&gt;&lt;property id=&quot;20148&quot; value=&quot;5&quot;/&gt;&lt;property id=&quot;20300&quot; value=&quot;Slide 8 - &amp;quot;Benefits of OJT to Businesses&amp;quot;&quot;/&gt;&lt;property id=&quot;20307&quot; value=&quot;275&quot;/&gt;&lt;/object&gt;&lt;object type=&quot;3&quot; unique_id=&quot;10011&quot;&gt;&lt;property id=&quot;20148&quot; value=&quot;5&quot;/&gt;&lt;property id=&quot;20300&quot; value=&quot;Slide 9 - &amp;quot;Benefits of OJT to Workers&amp;quot;&quot;/&gt;&lt;property id=&quot;20307&quot; value=&quot;276&quot;/&gt;&lt;/object&gt;&lt;object type=&quot;3&quot; unique_id=&quot;10012&quot;&gt;&lt;property id=&quot;20148&quot; value=&quot;5&quot;/&gt;&lt;property id=&quot;20300&quot; value=&quot;Slide 10 - &amp;quot;Benefits of OJT To Workforce System&amp;quot;&quot;/&gt;&lt;property id=&quot;20307&quot; value=&quot;277&quot;/&gt;&lt;/object&gt;&lt;object type=&quot;3&quot; unique_id=&quot;10013&quot;&gt;&lt;property id=&quot;20148&quot; value=&quot;5&quot;/&gt;&lt;property id=&quot;20300&quot; value=&quot;Slide 11 - &amp;quot;Solutions to Common OJT Challenges&amp;quot;&quot;/&gt;&lt;property id=&quot;20307&quot; value=&quot;279&quot;/&gt;&lt;/object&gt;&lt;object type=&quot;3&quot; unique_id=&quot;10014&quot;&gt;&lt;property id=&quot;20148&quot; value=&quot;5&quot;/&gt;&lt;property id=&quot;20300&quot; value=&quot;Slide 12 - &amp;quot;Solutions to Common OJT Challenges&amp;quot;&quot;/&gt;&lt;property id=&quot;20307&quot; value=&quot;280&quot;/&gt;&lt;/object&gt;&lt;object type=&quot;3&quot; unique_id=&quot;10015&quot;&gt;&lt;property id=&quot;20148&quot; value=&quot;5&quot;/&gt;&lt;property id=&quot;20300&quot; value=&quot;Slide 13 - &amp;quot;Solutions to Common OJT Challenges&amp;quot;&quot;/&gt;&lt;property id=&quot;20307&quot; value=&quot;285&quot;/&gt;&lt;/object&gt;&lt;object type=&quot;3&quot; unique_id=&quot;10016&quot;&gt;&lt;property id=&quot;20148&quot; value=&quot;5&quot;/&gt;&lt;property id=&quot;20300&quot; value=&quot;Slide 14 - &amp;quot;Solutions to Common OJT Challenges&amp;quot;&quot;/&gt;&lt;property id=&quot;20307&quot; value=&quot;286&quot;/&gt;&lt;/object&gt;&lt;object type=&quot;3&quot; unique_id=&quot;10017&quot;&gt;&lt;property id=&quot;20148&quot; value=&quot;5&quot;/&gt;&lt;property id=&quot;20300&quot; value=&quot;Slide 15 - &amp;quot;Local OJT Innovations&amp;quot;&quot;/&gt;&lt;property id=&quot;20307&quot; value=&quot;296&quot;/&gt;&lt;/object&gt;&lt;object type=&quot;3&quot; unique_id=&quot;10018&quot;&gt;&lt;property id=&quot;20148&quot; value=&quot;5&quot;/&gt;&lt;property id=&quot;20300&quot; value=&quot;Slide 16&quot;/&gt;&lt;property id=&quot;20307&quot; value=&quot;305&quot;/&gt;&lt;/object&gt;&lt;object type=&quot;3&quot; unique_id=&quot;10019&quot;&gt;&lt;property id=&quot;20148&quot; value=&quot;5&quot;/&gt;&lt;property id=&quot;20300&quot; value=&quot;Slide 17 - &amp;quot;About Lane County&amp;quot;&quot;/&gt;&lt;property id=&quot;20307&quot; value=&quot;307&quot;/&gt;&lt;/object&gt;&lt;object type=&quot;3&quot; unique_id=&quot;10020&quot;&gt;&lt;property id=&quot;20148&quot; value=&quot;5&quot;/&gt;&lt;property id=&quot;20300&quot; value=&quot;Slide 18&quot;/&gt;&lt;property id=&quot;20307&quot; value=&quot;306&quot;/&gt;&lt;/object&gt;&lt;object type=&quot;3&quot; unique_id=&quot;10021&quot;&gt;&lt;property id=&quot;20148&quot; value=&quot;5&quot;/&gt;&lt;property id=&quot;20300&quot; value=&quot;Slide 19&quot;/&gt;&lt;property id=&quot;20307&quot; value=&quot;312&quot;/&gt;&lt;/object&gt;&lt;object type=&quot;3&quot; unique_id=&quot;10022&quot;&gt;&lt;property id=&quot;20148&quot; value=&quot;5&quot;/&gt;&lt;property id=&quot;20300&quot; value=&quot;Slide 20&quot;/&gt;&lt;property id=&quot;20307&quot; value=&quot;311&quot;/&gt;&lt;/object&gt;&lt;object type=&quot;3&quot; unique_id=&quot;10023&quot;&gt;&lt;property id=&quot;20148&quot; value=&quot;5&quot;/&gt;&lt;property id=&quot;20300&quot; value=&quot;Slide 21&quot;/&gt;&lt;property id=&quot;20307&quot; value=&quot;313&quot;/&gt;&lt;/object&gt;&lt;object type=&quot;3&quot; unique_id=&quot;10024&quot;&gt;&lt;property id=&quot;20148&quot; value=&quot;5&quot;/&gt;&lt;property id=&quot;20300&quot; value=&quot;Slide 22 - &amp;quot;OJT Outcomes&amp;quot;&quot;/&gt;&lt;property id=&quot;20307&quot; value=&quot;314&quot;/&gt;&lt;/object&gt;&lt;object type=&quot;3&quot; unique_id=&quot;10025&quot;&gt;&lt;property id=&quot;20148&quot; value=&quot;5&quot;/&gt;&lt;property id=&quot;20300&quot; value=&quot;Slide 23 - &amp;quot;Chicago Cook Workforce Partnership&amp;quot;&quot;/&gt;&lt;property id=&quot;20307&quot; value=&quot;317&quot;/&gt;&lt;/object&gt;&lt;object type=&quot;3&quot; unique_id=&quot;10026&quot;&gt;&lt;property id=&quot;20148&quot; value=&quot;5&quot;/&gt;&lt;property id=&quot;20300&quot; value=&quot;Slide 24 - &amp;quot;Chicago Cook Workforce Partnership&amp;quot;&quot;/&gt;&lt;property id=&quot;20307&quot; value=&quot;318&quot;/&gt;&lt;/object&gt;&lt;object type=&quot;3&quot; unique_id=&quot;10027&quot;&gt;&lt;property id=&quot;20148&quot; value=&quot;5&quot;/&gt;&lt;property id=&quot;20300&quot; value=&quot;Slide 25 - &amp;quot;Chicago Cook Workforce Partnership&amp;quot;&quot;/&gt;&lt;property id=&quot;20307&quot; value=&quot;319&quot;/&gt;&lt;/object&gt;&lt;object type=&quot;3&quot; unique_id=&quot;10028&quot;&gt;&lt;property id=&quot;20148&quot; value=&quot;5&quot;/&gt;&lt;property id=&quot;20300&quot; value=&quot;Slide 26 - &amp;quot;Chicago Cook Workforce Partnership&amp;quot;&quot;/&gt;&lt;property id=&quot;20307&quot; value=&quot;320&quot;/&gt;&lt;/object&gt;&lt;object type=&quot;3&quot; unique_id=&quot;10029&quot;&gt;&lt;property id=&quot;20148&quot; value=&quot;5&quot;/&gt;&lt;property id=&quot;20300&quot; value=&quot;Slide 27 - &amp;quot;Chicago Cook Workforce Partnership&amp;quot;&quot;/&gt;&lt;property id=&quot;20307&quot; value=&quot;321&quot;/&gt;&lt;/object&gt;&lt;object type=&quot;3&quot; unique_id=&quot;10030&quot;&gt;&lt;property id=&quot;20148&quot; value=&quot;5&quot;/&gt;&lt;property id=&quot;20300&quot; value=&quot;Slide 28 - &amp;quot;Chicago Cook Workforce Partnership&amp;quot;&quot;/&gt;&lt;property id=&quot;20307&quot; value=&quot;322&quot;/&gt;&lt;/object&gt;&lt;object type=&quot;3&quot; unique_id=&quot;10031&quot;&gt;&lt;property id=&quot;20148&quot; value=&quot;5&quot;/&gt;&lt;property id=&quot;20300&quot; value=&quot;Slide 29 - &amp;quot;Chicago Cook Workforce Partnership&amp;quot;&quot;/&gt;&lt;property id=&quot;20307&quot; value=&quot;323&quot;/&gt;&lt;/object&gt;&lt;object type=&quot;3&quot; unique_id=&quot;10032&quot;&gt;&lt;property id=&quot;20148&quot; value=&quot;5&quot;/&gt;&lt;property id=&quot;20300&quot; value=&quot;Slide 30 - &amp;quot;Chicago Cook Workforce Partnership&amp;quot;&quot;/&gt;&lt;property id=&quot;20307&quot; value=&quot;324&quot;/&gt;&lt;/object&gt;&lt;object type=&quot;3&quot; unique_id=&quot;10033&quot;&gt;&lt;property id=&quot;20148&quot; value=&quot;5&quot;/&gt;&lt;property id=&quot;20300&quot; value=&quot;Slide 31&quot;/&gt;&lt;property id=&quot;20307&quot; value=&quot;316&quot;/&gt;&lt;/object&gt;&lt;object type=&quot;3&quot; unique_id=&quot;10034&quot;&gt;&lt;property id=&quot;20148&quot; value=&quot;5&quot;/&gt;&lt;property id=&quot;20300&quot; value=&quot;Slide 32&quot;/&gt;&lt;property id=&quot;20307&quot; value=&quot;267&quot;/&gt;&lt;/object&gt;&lt;object type=&quot;3&quot; unique_id=&quot;10035&quot;&gt;&lt;property id=&quot;20148&quot; value=&quot;5&quot;/&gt;&lt;property id=&quot;20300&quot; value=&quot;Slide 33 - &amp;quot;About Us&amp;quot;&quot;/&gt;&lt;property id=&quot;20307&quot; value=&quot;325&quot;/&gt;&lt;/object&gt;&lt;object type=&quot;3&quot; unique_id=&quot;10036&quot;&gt;&lt;property id=&quot;20148&quot; value=&quot;5&quot;/&gt;&lt;property id=&quot;20300&quot; value=&quot;Slide 34 - &amp;quot;&amp;amp;#x09;&amp;amp;#x09;&amp;amp;#x09;Tom Hooper&amp;amp;#x09;&amp;amp;#x09;&amp;amp;#x09;Geri Scott&amp;quot;&quot;/&gt;&lt;property id=&quot;20307&quot; value=&quot;268&quot;/&gt;&lt;/object&gt;&lt;object type=&quot;3&quot; unique_id=&quot;10037&quot;&gt;&lt;property id=&quot;20148&quot; value=&quot;5&quot;/&gt;&lt;property id=&quot;20300&quot; value=&quot;Slide 35&quot;/&gt;&lt;property id=&quot;20307&quot; value=&quot;269&quot;/&gt;&lt;/object&gt;&lt;/object&gt;&lt;object type=&quot;8&quot; unique_id=&quot;10074&quot;&gt;&lt;/object&gt;&lt;/object&gt;&lt;/database&gt;"/>
  <p:tag name="SECTOMILLISECCONVERTED" val="1"/>
</p:tagLst>
</file>

<file path=ppt/theme/theme1.xml><?xml version="1.0" encoding="utf-8"?>
<a:theme xmlns:a="http://schemas.openxmlformats.org/drawingml/2006/main" name="WFG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FGPS" id="{2E286098-DA20-4F82-BEE0-84BEC8917A96}" vid="{72DC4925-5478-46F2-A408-C7482BAFF3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WFGPS</Template>
  <TotalTime>3954</TotalTime>
  <Words>1457</Words>
  <Application>Microsoft Office PowerPoint</Application>
  <PresentationFormat>On-screen Show (4:3)</PresentationFormat>
  <Paragraphs>204</Paragraphs>
  <Slides>35</Slides>
  <Notes>35</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Impact</vt:lpstr>
      <vt:lpstr>Myriad Pro</vt:lpstr>
      <vt:lpstr>Myriad Pro Cond</vt:lpstr>
      <vt:lpstr>Times New Roman</vt:lpstr>
      <vt:lpstr>Wingdings</vt:lpstr>
      <vt:lpstr>WFGPS</vt:lpstr>
      <vt:lpstr>PowerPoint Presentation</vt:lpstr>
      <vt:lpstr>Strategies for Implementing OJT Simply and effectively</vt:lpstr>
      <vt:lpstr>PowerPoint Presentation</vt:lpstr>
      <vt:lpstr>Speakers</vt:lpstr>
      <vt:lpstr>PowerPoint Presentation</vt:lpstr>
      <vt:lpstr>Brief overview of OJT</vt:lpstr>
      <vt:lpstr>Five Key Changes To OJT Under WIOA</vt:lpstr>
      <vt:lpstr>Benefits of OJT to Businesses</vt:lpstr>
      <vt:lpstr>Benefits of OJT to Workers</vt:lpstr>
      <vt:lpstr>Benefits of OJT To Workforce System</vt:lpstr>
      <vt:lpstr>Solutions to Common OJT Challenges</vt:lpstr>
      <vt:lpstr>Solutions to Common OJT Challenges</vt:lpstr>
      <vt:lpstr>Solutions to Common OJT Challenges</vt:lpstr>
      <vt:lpstr>Solutions to Common OJT Challenges</vt:lpstr>
      <vt:lpstr>Local OJT Innovations</vt:lpstr>
      <vt:lpstr>PowerPoint Presentation</vt:lpstr>
      <vt:lpstr>About Lane County</vt:lpstr>
      <vt:lpstr>PowerPoint Presentation</vt:lpstr>
      <vt:lpstr>PowerPoint Presentation</vt:lpstr>
      <vt:lpstr>PowerPoint Presentation</vt:lpstr>
      <vt:lpstr>PowerPoint Presentation</vt:lpstr>
      <vt:lpstr>OJT Outcomes</vt:lpstr>
      <vt:lpstr>Chicago Cook Workforce Partnership</vt:lpstr>
      <vt:lpstr>Chicago Cook Workforce Partnership</vt:lpstr>
      <vt:lpstr>Chicago Cook Workforce Partnership</vt:lpstr>
      <vt:lpstr>Chicago Cook Workforce Partnership</vt:lpstr>
      <vt:lpstr>Chicago Cook Workforce Partnership</vt:lpstr>
      <vt:lpstr>Chicago Cook Workforce Partnership</vt:lpstr>
      <vt:lpstr>Chicago Cook Workforce Partnership</vt:lpstr>
      <vt:lpstr>Chicago Cook Workforce Partnership</vt:lpstr>
      <vt:lpstr>PowerPoint Presentation</vt:lpstr>
      <vt:lpstr>PowerPoint Presentation</vt:lpstr>
      <vt:lpstr>About Us</vt:lpstr>
      <vt:lpstr>   Tom Hooper   Geri Scott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Brian Keating</cp:lastModifiedBy>
  <cp:revision>217</cp:revision>
  <dcterms:created xsi:type="dcterms:W3CDTF">2014-04-10T03:33:57Z</dcterms:created>
  <dcterms:modified xsi:type="dcterms:W3CDTF">2016-05-24T15:15:36Z</dcterms:modified>
</cp:coreProperties>
</file>