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5" r:id="rId2"/>
    <p:sldMasterId id="2147483687" r:id="rId3"/>
    <p:sldMasterId id="2147483699" r:id="rId4"/>
    <p:sldMasterId id="2147483708" r:id="rId5"/>
    <p:sldMasterId id="2147483720" r:id="rId6"/>
    <p:sldMasterId id="2147483732" r:id="rId7"/>
    <p:sldMasterId id="2147483744" r:id="rId8"/>
  </p:sldMasterIdLst>
  <p:notesMasterIdLst>
    <p:notesMasterId r:id="rId39"/>
  </p:notesMasterIdLst>
  <p:sldIdLst>
    <p:sldId id="256" r:id="rId9"/>
    <p:sldId id="264" r:id="rId10"/>
    <p:sldId id="260" r:id="rId11"/>
    <p:sldId id="274" r:id="rId12"/>
    <p:sldId id="265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277" r:id="rId23"/>
    <p:sldId id="281" r:id="rId24"/>
    <p:sldId id="282" r:id="rId25"/>
    <p:sldId id="283" r:id="rId26"/>
    <p:sldId id="284" r:id="rId27"/>
    <p:sldId id="285" r:id="rId28"/>
    <p:sldId id="286" r:id="rId29"/>
    <p:sldId id="294" r:id="rId30"/>
    <p:sldId id="295" r:id="rId31"/>
    <p:sldId id="296" r:id="rId32"/>
    <p:sldId id="297" r:id="rId33"/>
    <p:sldId id="299" r:id="rId34"/>
    <p:sldId id="303" r:id="rId35"/>
    <p:sldId id="307" r:id="rId36"/>
    <p:sldId id="306" r:id="rId37"/>
    <p:sldId id="269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1C30"/>
    <a:srgbClr val="4675B8"/>
    <a:srgbClr val="004874"/>
    <a:srgbClr val="275A99"/>
    <a:srgbClr val="124D95"/>
    <a:srgbClr val="002C47"/>
    <a:srgbClr val="041F36"/>
    <a:srgbClr val="7A232E"/>
    <a:srgbClr val="B85759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1" autoAdjust="0"/>
    <p:restoredTop sz="87207" autoAdjust="0"/>
  </p:normalViewPr>
  <p:slideViewPr>
    <p:cSldViewPr snapToGrid="0">
      <p:cViewPr varScale="1">
        <p:scale>
          <a:sx n="63" d="100"/>
          <a:sy n="63" d="100"/>
        </p:scale>
        <p:origin x="15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2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LEAD APPLICANT BREAKDOWN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012435672615201"/>
          <c:y val="0.19472577975945801"/>
          <c:w val="0.37666655205217298"/>
          <c:h val="0.6928244210437549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SPONSOR ENTITY BREAKDOWN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Pt>
            <c:idx val="3"/>
            <c:bubble3D val="0"/>
            <c:explosion val="64"/>
            <c:extLst>
              <c:ext xmlns:c16="http://schemas.microsoft.com/office/drawing/2014/chart" uri="{C3380CC4-5D6E-409C-BE32-E72D297353CC}">
                <c16:uniqueId val="{00000000-9E3D-49A2-B6AC-5476349E6B0A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STATE (12)</c:v>
                </c:pt>
                <c:pt idx="1">
                  <c:v>LOCAL (4)</c:v>
                </c:pt>
                <c:pt idx="2">
                  <c:v>IHE (11)</c:v>
                </c:pt>
                <c:pt idx="3">
                  <c:v>WIB (3)</c:v>
                </c:pt>
                <c:pt idx="4">
                  <c:v>NGO (14)</c:v>
                </c:pt>
                <c:pt idx="5">
                  <c:v>UNION (2)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</c:v>
                </c:pt>
                <c:pt idx="1">
                  <c:v>4</c:v>
                </c:pt>
                <c:pt idx="2">
                  <c:v>11</c:v>
                </c:pt>
                <c:pt idx="3">
                  <c:v>3</c:v>
                </c:pt>
                <c:pt idx="4">
                  <c:v>14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3D-49A2-B6AC-5476349E6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072310284358598"/>
          <c:y val="0.189403231122033"/>
          <c:w val="0.27727882267991599"/>
          <c:h val="0.68114913053324799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image" Target="../media/image4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image" Target="../media/image4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95317D-2BAB-49DA-B8DD-0D70870605F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8D7E3A-F44C-459E-95C5-0B83AC05DD43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Access to Federal Resources	</a:t>
          </a:r>
        </a:p>
      </dgm:t>
    </dgm:pt>
    <dgm:pt modelId="{F6CC07A9-564C-4136-BA84-D2B5BF45697E}" type="parTrans" cxnId="{564372A4-35EE-4C61-A6D5-70790191B617}">
      <dgm:prSet/>
      <dgm:spPr/>
      <dgm:t>
        <a:bodyPr/>
        <a:lstStyle/>
        <a:p>
          <a:endParaRPr lang="en-US"/>
        </a:p>
      </dgm:t>
    </dgm:pt>
    <dgm:pt modelId="{CD365DA6-87A8-47E2-838A-5D1161759406}" type="sibTrans" cxnId="{564372A4-35EE-4C61-A6D5-70790191B617}">
      <dgm:prSet/>
      <dgm:spPr/>
      <dgm:t>
        <a:bodyPr/>
        <a:lstStyle/>
        <a:p>
          <a:endParaRPr lang="en-US"/>
        </a:p>
      </dgm:t>
    </dgm:pt>
    <dgm:pt modelId="{8CD53FD4-BFCB-4417-807E-8CF5903B05F6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New Registered Apprenticeship Funds</a:t>
          </a:r>
        </a:p>
      </dgm:t>
    </dgm:pt>
    <dgm:pt modelId="{7086B292-71A2-4F9C-9429-99CD1AEC6502}" type="parTrans" cxnId="{704946B6-E6DD-41EC-9429-6C44831EC9C2}">
      <dgm:prSet/>
      <dgm:spPr/>
      <dgm:t>
        <a:bodyPr/>
        <a:lstStyle/>
        <a:p>
          <a:endParaRPr lang="en-US"/>
        </a:p>
      </dgm:t>
    </dgm:pt>
    <dgm:pt modelId="{69842A63-8949-4C29-BA97-E0B1F595004D}" type="sibTrans" cxnId="{704946B6-E6DD-41EC-9429-6C44831EC9C2}">
      <dgm:prSet/>
      <dgm:spPr/>
      <dgm:t>
        <a:bodyPr/>
        <a:lstStyle/>
        <a:p>
          <a:endParaRPr lang="en-US"/>
        </a:p>
      </dgm:t>
    </dgm:pt>
    <dgm:pt modelId="{2D0619D3-F1BA-495D-A3C5-617E2E1DF191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Pell, Federal Work Study, GI Bill, WIOA, etc.</a:t>
          </a:r>
        </a:p>
      </dgm:t>
    </dgm:pt>
    <dgm:pt modelId="{31B05F39-FC0C-4EA4-9A40-16339882AA94}" type="parTrans" cxnId="{257B2781-1DEE-4BEF-B6B8-726B385686BF}">
      <dgm:prSet/>
      <dgm:spPr/>
      <dgm:t>
        <a:bodyPr/>
        <a:lstStyle/>
        <a:p>
          <a:endParaRPr lang="en-US"/>
        </a:p>
      </dgm:t>
    </dgm:pt>
    <dgm:pt modelId="{D2402720-6086-41FD-9D00-AA591B9FEC0D}" type="sibTrans" cxnId="{257B2781-1DEE-4BEF-B6B8-726B385686BF}">
      <dgm:prSet/>
      <dgm:spPr/>
      <dgm:t>
        <a:bodyPr/>
        <a:lstStyle/>
        <a:p>
          <a:endParaRPr lang="en-US"/>
        </a:p>
      </dgm:t>
    </dgm:pt>
    <dgm:pt modelId="{76011C4E-6D1D-4517-B90E-DD356CFA1FD8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/>
            <a:t>Employers Benefits	</a:t>
          </a:r>
        </a:p>
      </dgm:t>
    </dgm:pt>
    <dgm:pt modelId="{16F3FF75-F965-4488-95EB-1A7B981B9299}" type="parTrans" cxnId="{4AF191CA-2A4A-40B4-AC75-CA73B0D0274D}">
      <dgm:prSet/>
      <dgm:spPr/>
      <dgm:t>
        <a:bodyPr/>
        <a:lstStyle/>
        <a:p>
          <a:endParaRPr lang="en-US"/>
        </a:p>
      </dgm:t>
    </dgm:pt>
    <dgm:pt modelId="{F0246802-162F-46C6-A2EF-6DC47AA65F22}" type="sibTrans" cxnId="{4AF191CA-2A4A-40B4-AC75-CA73B0D0274D}">
      <dgm:prSet/>
      <dgm:spPr/>
      <dgm:t>
        <a:bodyPr/>
        <a:lstStyle/>
        <a:p>
          <a:endParaRPr lang="en-US"/>
        </a:p>
      </dgm:t>
    </dgm:pt>
    <dgm:pt modelId="{4F051E96-5E0A-4BA4-9546-70A55C9F240B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/>
            <a:t>Nationally Recognized Apprenticeship Credential</a:t>
          </a:r>
        </a:p>
      </dgm:t>
    </dgm:pt>
    <dgm:pt modelId="{6034F37A-06B0-4D6E-B03F-2B19E1D1C51F}" type="parTrans" cxnId="{9A941A4C-93AB-4C0A-A041-F77E8DBF8704}">
      <dgm:prSet/>
      <dgm:spPr/>
      <dgm:t>
        <a:bodyPr/>
        <a:lstStyle/>
        <a:p>
          <a:endParaRPr lang="en-US"/>
        </a:p>
      </dgm:t>
    </dgm:pt>
    <dgm:pt modelId="{EBAB89BF-CDC8-44CD-8C51-33AB2FFE40AA}" type="sibTrans" cxnId="{9A941A4C-93AB-4C0A-A041-F77E8DBF8704}">
      <dgm:prSet/>
      <dgm:spPr/>
      <dgm:t>
        <a:bodyPr/>
        <a:lstStyle/>
        <a:p>
          <a:endParaRPr lang="en-US"/>
        </a:p>
      </dgm:t>
    </dgm:pt>
    <dgm:pt modelId="{B0FC0A89-FBF4-4D71-8D91-0CD18B6CB49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Apprenticeship Community</a:t>
          </a:r>
        </a:p>
      </dgm:t>
    </dgm:pt>
    <dgm:pt modelId="{D4DA945A-FD2F-4974-8425-54FCFAD15FF4}" type="parTrans" cxnId="{89256750-D27E-4386-8172-CF6F0A3F765E}">
      <dgm:prSet/>
      <dgm:spPr/>
      <dgm:t>
        <a:bodyPr/>
        <a:lstStyle/>
        <a:p>
          <a:endParaRPr lang="en-US"/>
        </a:p>
      </dgm:t>
    </dgm:pt>
    <dgm:pt modelId="{9CCBA050-E670-46A4-9324-224E7D423C26}" type="sibTrans" cxnId="{89256750-D27E-4386-8172-CF6F0A3F765E}">
      <dgm:prSet/>
      <dgm:spPr/>
      <dgm:t>
        <a:bodyPr/>
        <a:lstStyle/>
        <a:p>
          <a:endParaRPr lang="en-US"/>
        </a:p>
      </dgm:t>
    </dgm:pt>
    <dgm:pt modelId="{E4CB1A01-020D-488C-91DC-5293141DC8DE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Connections to other companies and LEADERs</a:t>
          </a:r>
        </a:p>
      </dgm:t>
    </dgm:pt>
    <dgm:pt modelId="{8159C7D9-2F05-46D3-9171-BD1DB618ADCF}" type="parTrans" cxnId="{51E28DAB-733F-4012-9FE1-0507191C487C}">
      <dgm:prSet/>
      <dgm:spPr/>
      <dgm:t>
        <a:bodyPr/>
        <a:lstStyle/>
        <a:p>
          <a:endParaRPr lang="en-US"/>
        </a:p>
      </dgm:t>
    </dgm:pt>
    <dgm:pt modelId="{ED5B288C-30A0-43F5-9B1D-146CCC968EE5}" type="sibTrans" cxnId="{51E28DAB-733F-4012-9FE1-0507191C487C}">
      <dgm:prSet/>
      <dgm:spPr/>
      <dgm:t>
        <a:bodyPr/>
        <a:lstStyle/>
        <a:p>
          <a:endParaRPr lang="en-US"/>
        </a:p>
      </dgm:t>
    </dgm:pt>
    <dgm:pt modelId="{4F8736EA-6FBC-47D4-884C-DAB733A9F4BD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Ability to connect with USG technical assistance</a:t>
          </a:r>
        </a:p>
      </dgm:t>
    </dgm:pt>
    <dgm:pt modelId="{134F124D-F09A-49FE-B44C-60E08AB69EA3}" type="parTrans" cxnId="{829607FE-3628-46B9-90A9-42DA14FF0551}">
      <dgm:prSet/>
      <dgm:spPr/>
      <dgm:t>
        <a:bodyPr/>
        <a:lstStyle/>
        <a:p>
          <a:endParaRPr lang="en-US"/>
        </a:p>
      </dgm:t>
    </dgm:pt>
    <dgm:pt modelId="{EDABF245-49EA-4BB1-A11C-A4CBAC666965}" type="sibTrans" cxnId="{829607FE-3628-46B9-90A9-42DA14FF0551}">
      <dgm:prSet/>
      <dgm:spPr/>
      <dgm:t>
        <a:bodyPr/>
        <a:lstStyle/>
        <a:p>
          <a:endParaRPr lang="en-US"/>
        </a:p>
      </dgm:t>
    </dgm:pt>
    <dgm:pt modelId="{EE8D54E5-C2B0-4626-B431-EBA1412A1A3C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/>
            <a:t>Third Party Validation from USDOL</a:t>
          </a:r>
        </a:p>
      </dgm:t>
    </dgm:pt>
    <dgm:pt modelId="{37A8D917-7B06-4A55-AE66-396DD81DA129}" type="sibTrans" cxnId="{3CA426A0-2F1C-4E99-8770-09FD96E28CD2}">
      <dgm:prSet/>
      <dgm:spPr/>
      <dgm:t>
        <a:bodyPr/>
        <a:lstStyle/>
        <a:p>
          <a:endParaRPr lang="en-US"/>
        </a:p>
      </dgm:t>
    </dgm:pt>
    <dgm:pt modelId="{41BD64F2-A756-4A9B-95F8-27D4CB288A52}" type="parTrans" cxnId="{3CA426A0-2F1C-4E99-8770-09FD96E28CD2}">
      <dgm:prSet/>
      <dgm:spPr/>
      <dgm:t>
        <a:bodyPr/>
        <a:lstStyle/>
        <a:p>
          <a:endParaRPr lang="en-US"/>
        </a:p>
      </dgm:t>
    </dgm:pt>
    <dgm:pt modelId="{4200D925-590B-4242-A15F-02961A782A82}" type="pres">
      <dgm:prSet presAssocID="{C495317D-2BAB-49DA-B8DD-0D70870605FE}" presName="linear" presStyleCnt="0">
        <dgm:presLayoutVars>
          <dgm:dir/>
          <dgm:resizeHandles val="exact"/>
        </dgm:presLayoutVars>
      </dgm:prSet>
      <dgm:spPr/>
    </dgm:pt>
    <dgm:pt modelId="{59B81A4B-56AA-46AE-8E5F-CCDF1A68FB41}" type="pres">
      <dgm:prSet presAssocID="{388D7E3A-F44C-459E-95C5-0B83AC05DD43}" presName="comp" presStyleCnt="0"/>
      <dgm:spPr/>
    </dgm:pt>
    <dgm:pt modelId="{71790183-3681-47F9-AAC2-BE16BB916AB6}" type="pres">
      <dgm:prSet presAssocID="{388D7E3A-F44C-459E-95C5-0B83AC05DD43}" presName="box" presStyleLbl="node1" presStyleIdx="0" presStyleCnt="3"/>
      <dgm:spPr/>
    </dgm:pt>
    <dgm:pt modelId="{84F911E1-D23E-4EE4-9BCD-A96E1CEAB086}" type="pres">
      <dgm:prSet presAssocID="{388D7E3A-F44C-459E-95C5-0B83AC05DD43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96DAFE24-D86D-4CCA-A3FF-47E66633C6BC}" type="pres">
      <dgm:prSet presAssocID="{388D7E3A-F44C-459E-95C5-0B83AC05DD43}" presName="text" presStyleLbl="node1" presStyleIdx="0" presStyleCnt="3">
        <dgm:presLayoutVars>
          <dgm:bulletEnabled val="1"/>
        </dgm:presLayoutVars>
      </dgm:prSet>
      <dgm:spPr/>
    </dgm:pt>
    <dgm:pt modelId="{7FA0B7FA-D03B-469C-9399-ABA3BD364581}" type="pres">
      <dgm:prSet presAssocID="{CD365DA6-87A8-47E2-838A-5D1161759406}" presName="spacer" presStyleCnt="0"/>
      <dgm:spPr/>
    </dgm:pt>
    <dgm:pt modelId="{696D1FBC-A19F-4ED2-8A1F-F46BC7316211}" type="pres">
      <dgm:prSet presAssocID="{76011C4E-6D1D-4517-B90E-DD356CFA1FD8}" presName="comp" presStyleCnt="0"/>
      <dgm:spPr/>
    </dgm:pt>
    <dgm:pt modelId="{A135841D-5C1F-4C4E-BA23-DC961D78B4FC}" type="pres">
      <dgm:prSet presAssocID="{76011C4E-6D1D-4517-B90E-DD356CFA1FD8}" presName="box" presStyleLbl="node1" presStyleIdx="1" presStyleCnt="3"/>
      <dgm:spPr/>
    </dgm:pt>
    <dgm:pt modelId="{A9833DC7-DC6F-4A62-9050-964DB31CDA8B}" type="pres">
      <dgm:prSet presAssocID="{76011C4E-6D1D-4517-B90E-DD356CFA1FD8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82F28CB0-F562-454B-9BE0-E26172A82AD3}" type="pres">
      <dgm:prSet presAssocID="{76011C4E-6D1D-4517-B90E-DD356CFA1FD8}" presName="text" presStyleLbl="node1" presStyleIdx="1" presStyleCnt="3">
        <dgm:presLayoutVars>
          <dgm:bulletEnabled val="1"/>
        </dgm:presLayoutVars>
      </dgm:prSet>
      <dgm:spPr/>
    </dgm:pt>
    <dgm:pt modelId="{D90F2198-9364-47A1-A049-55C967CD78AC}" type="pres">
      <dgm:prSet presAssocID="{F0246802-162F-46C6-A2EF-6DC47AA65F22}" presName="spacer" presStyleCnt="0"/>
      <dgm:spPr/>
    </dgm:pt>
    <dgm:pt modelId="{EC97D6DD-9253-4BE0-BA94-9FDF98883FF4}" type="pres">
      <dgm:prSet presAssocID="{B0FC0A89-FBF4-4D71-8D91-0CD18B6CB490}" presName="comp" presStyleCnt="0"/>
      <dgm:spPr/>
    </dgm:pt>
    <dgm:pt modelId="{ED06E606-0729-4C47-BAE7-023E5764848C}" type="pres">
      <dgm:prSet presAssocID="{B0FC0A89-FBF4-4D71-8D91-0CD18B6CB490}" presName="box" presStyleLbl="node1" presStyleIdx="2" presStyleCnt="3"/>
      <dgm:spPr/>
    </dgm:pt>
    <dgm:pt modelId="{9C4C62C8-CDE1-4722-B5F6-6B52BB1BBA19}" type="pres">
      <dgm:prSet presAssocID="{B0FC0A89-FBF4-4D71-8D91-0CD18B6CB490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57A07006-98CB-4183-AB3F-6EB3D44D387E}" type="pres">
      <dgm:prSet presAssocID="{B0FC0A89-FBF4-4D71-8D91-0CD18B6CB490}" presName="text" presStyleLbl="node1" presStyleIdx="2" presStyleCnt="3">
        <dgm:presLayoutVars>
          <dgm:bulletEnabled val="1"/>
        </dgm:presLayoutVars>
      </dgm:prSet>
      <dgm:spPr/>
    </dgm:pt>
  </dgm:ptLst>
  <dgm:cxnLst>
    <dgm:cxn modelId="{89256750-D27E-4386-8172-CF6F0A3F765E}" srcId="{C495317D-2BAB-49DA-B8DD-0D70870605FE}" destId="{B0FC0A89-FBF4-4D71-8D91-0CD18B6CB490}" srcOrd="2" destOrd="0" parTransId="{D4DA945A-FD2F-4974-8425-54FCFAD15FF4}" sibTransId="{9CCBA050-E670-46A4-9324-224E7D423C26}"/>
    <dgm:cxn modelId="{3CA426A0-2F1C-4E99-8770-09FD96E28CD2}" srcId="{76011C4E-6D1D-4517-B90E-DD356CFA1FD8}" destId="{EE8D54E5-C2B0-4626-B431-EBA1412A1A3C}" srcOrd="0" destOrd="0" parTransId="{41BD64F2-A756-4A9B-95F8-27D4CB288A52}" sibTransId="{37A8D917-7B06-4A55-AE66-396DD81DA129}"/>
    <dgm:cxn modelId="{E3E4EE31-73B1-448C-A0F0-BE47DDA4D888}" type="presOf" srcId="{76011C4E-6D1D-4517-B90E-DD356CFA1FD8}" destId="{A135841D-5C1F-4C4E-BA23-DC961D78B4FC}" srcOrd="0" destOrd="0" presId="urn:microsoft.com/office/officeart/2005/8/layout/vList4"/>
    <dgm:cxn modelId="{F3B2253D-6DF2-48AB-ACAC-481901DD9565}" type="presOf" srcId="{8CD53FD4-BFCB-4417-807E-8CF5903B05F6}" destId="{96DAFE24-D86D-4CCA-A3FF-47E66633C6BC}" srcOrd="1" destOrd="1" presId="urn:microsoft.com/office/officeart/2005/8/layout/vList4"/>
    <dgm:cxn modelId="{0195217F-9183-4256-83BD-A6E3BC17BAE0}" type="presOf" srcId="{4F051E96-5E0A-4BA4-9546-70A55C9F240B}" destId="{A135841D-5C1F-4C4E-BA23-DC961D78B4FC}" srcOrd="0" destOrd="2" presId="urn:microsoft.com/office/officeart/2005/8/layout/vList4"/>
    <dgm:cxn modelId="{8B09F13A-B433-469F-B454-C1D9E50CE42E}" type="presOf" srcId="{2D0619D3-F1BA-495D-A3C5-617E2E1DF191}" destId="{71790183-3681-47F9-AAC2-BE16BB916AB6}" srcOrd="0" destOrd="2" presId="urn:microsoft.com/office/officeart/2005/8/layout/vList4"/>
    <dgm:cxn modelId="{817F4211-D9A9-4B9D-9A6E-5EC4049B8A02}" type="presOf" srcId="{C495317D-2BAB-49DA-B8DD-0D70870605FE}" destId="{4200D925-590B-4242-A15F-02961A782A82}" srcOrd="0" destOrd="0" presId="urn:microsoft.com/office/officeart/2005/8/layout/vList4"/>
    <dgm:cxn modelId="{594719E3-8841-408D-BBFD-5D7637BDD6A1}" type="presOf" srcId="{4F051E96-5E0A-4BA4-9546-70A55C9F240B}" destId="{82F28CB0-F562-454B-9BE0-E26172A82AD3}" srcOrd="1" destOrd="2" presId="urn:microsoft.com/office/officeart/2005/8/layout/vList4"/>
    <dgm:cxn modelId="{F5462B8B-6727-44C8-BD95-96E64F4267A9}" type="presOf" srcId="{4F8736EA-6FBC-47D4-884C-DAB733A9F4BD}" destId="{57A07006-98CB-4183-AB3F-6EB3D44D387E}" srcOrd="1" destOrd="2" presId="urn:microsoft.com/office/officeart/2005/8/layout/vList4"/>
    <dgm:cxn modelId="{28FDFBD1-82B4-4070-9B70-52D635D5C6EE}" type="presOf" srcId="{2D0619D3-F1BA-495D-A3C5-617E2E1DF191}" destId="{96DAFE24-D86D-4CCA-A3FF-47E66633C6BC}" srcOrd="1" destOrd="2" presId="urn:microsoft.com/office/officeart/2005/8/layout/vList4"/>
    <dgm:cxn modelId="{AB0CFF52-07A7-454B-A0C4-118ADBB1144A}" type="presOf" srcId="{EE8D54E5-C2B0-4626-B431-EBA1412A1A3C}" destId="{A135841D-5C1F-4C4E-BA23-DC961D78B4FC}" srcOrd="0" destOrd="1" presId="urn:microsoft.com/office/officeart/2005/8/layout/vList4"/>
    <dgm:cxn modelId="{829607FE-3628-46B9-90A9-42DA14FF0551}" srcId="{B0FC0A89-FBF4-4D71-8D91-0CD18B6CB490}" destId="{4F8736EA-6FBC-47D4-884C-DAB733A9F4BD}" srcOrd="1" destOrd="0" parTransId="{134F124D-F09A-49FE-B44C-60E08AB69EA3}" sibTransId="{EDABF245-49EA-4BB1-A11C-A4CBAC666965}"/>
    <dgm:cxn modelId="{51E28DAB-733F-4012-9FE1-0507191C487C}" srcId="{B0FC0A89-FBF4-4D71-8D91-0CD18B6CB490}" destId="{E4CB1A01-020D-488C-91DC-5293141DC8DE}" srcOrd="0" destOrd="0" parTransId="{8159C7D9-2F05-46D3-9171-BD1DB618ADCF}" sibTransId="{ED5B288C-30A0-43F5-9B1D-146CCC968EE5}"/>
    <dgm:cxn modelId="{5D407A68-A9AA-4436-B7FE-0F5C0ED5935F}" type="presOf" srcId="{388D7E3A-F44C-459E-95C5-0B83AC05DD43}" destId="{71790183-3681-47F9-AAC2-BE16BB916AB6}" srcOrd="0" destOrd="0" presId="urn:microsoft.com/office/officeart/2005/8/layout/vList4"/>
    <dgm:cxn modelId="{CD93DC05-7A0C-44C7-92C3-3B650479FC63}" type="presOf" srcId="{B0FC0A89-FBF4-4D71-8D91-0CD18B6CB490}" destId="{ED06E606-0729-4C47-BAE7-023E5764848C}" srcOrd="0" destOrd="0" presId="urn:microsoft.com/office/officeart/2005/8/layout/vList4"/>
    <dgm:cxn modelId="{3229A41A-7715-4B16-ADD9-1A79815DA509}" type="presOf" srcId="{4F8736EA-6FBC-47D4-884C-DAB733A9F4BD}" destId="{ED06E606-0729-4C47-BAE7-023E5764848C}" srcOrd="0" destOrd="2" presId="urn:microsoft.com/office/officeart/2005/8/layout/vList4"/>
    <dgm:cxn modelId="{F7096869-58AA-48CB-9A2F-FA0D30CAEA40}" type="presOf" srcId="{388D7E3A-F44C-459E-95C5-0B83AC05DD43}" destId="{96DAFE24-D86D-4CCA-A3FF-47E66633C6BC}" srcOrd="1" destOrd="0" presId="urn:microsoft.com/office/officeart/2005/8/layout/vList4"/>
    <dgm:cxn modelId="{46C47EE0-6DD1-42CB-B9BD-101F17246FDF}" type="presOf" srcId="{8CD53FD4-BFCB-4417-807E-8CF5903B05F6}" destId="{71790183-3681-47F9-AAC2-BE16BB916AB6}" srcOrd="0" destOrd="1" presId="urn:microsoft.com/office/officeart/2005/8/layout/vList4"/>
    <dgm:cxn modelId="{4AF191CA-2A4A-40B4-AC75-CA73B0D0274D}" srcId="{C495317D-2BAB-49DA-B8DD-0D70870605FE}" destId="{76011C4E-6D1D-4517-B90E-DD356CFA1FD8}" srcOrd="1" destOrd="0" parTransId="{16F3FF75-F965-4488-95EB-1A7B981B9299}" sibTransId="{F0246802-162F-46C6-A2EF-6DC47AA65F22}"/>
    <dgm:cxn modelId="{52A44D09-68EB-4912-8408-546FC8374C40}" type="presOf" srcId="{76011C4E-6D1D-4517-B90E-DD356CFA1FD8}" destId="{82F28CB0-F562-454B-9BE0-E26172A82AD3}" srcOrd="1" destOrd="0" presId="urn:microsoft.com/office/officeart/2005/8/layout/vList4"/>
    <dgm:cxn modelId="{9A941A4C-93AB-4C0A-A041-F77E8DBF8704}" srcId="{76011C4E-6D1D-4517-B90E-DD356CFA1FD8}" destId="{4F051E96-5E0A-4BA4-9546-70A55C9F240B}" srcOrd="1" destOrd="0" parTransId="{6034F37A-06B0-4D6E-B03F-2B19E1D1C51F}" sibTransId="{EBAB89BF-CDC8-44CD-8C51-33AB2FFE40AA}"/>
    <dgm:cxn modelId="{564372A4-35EE-4C61-A6D5-70790191B617}" srcId="{C495317D-2BAB-49DA-B8DD-0D70870605FE}" destId="{388D7E3A-F44C-459E-95C5-0B83AC05DD43}" srcOrd="0" destOrd="0" parTransId="{F6CC07A9-564C-4136-BA84-D2B5BF45697E}" sibTransId="{CD365DA6-87A8-47E2-838A-5D1161759406}"/>
    <dgm:cxn modelId="{257B2781-1DEE-4BEF-B6B8-726B385686BF}" srcId="{388D7E3A-F44C-459E-95C5-0B83AC05DD43}" destId="{2D0619D3-F1BA-495D-A3C5-617E2E1DF191}" srcOrd="1" destOrd="0" parTransId="{31B05F39-FC0C-4EA4-9A40-16339882AA94}" sibTransId="{D2402720-6086-41FD-9D00-AA591B9FEC0D}"/>
    <dgm:cxn modelId="{F3A5B3AA-311E-408D-8FEA-E2DD1BB94BB0}" type="presOf" srcId="{E4CB1A01-020D-488C-91DC-5293141DC8DE}" destId="{ED06E606-0729-4C47-BAE7-023E5764848C}" srcOrd="0" destOrd="1" presId="urn:microsoft.com/office/officeart/2005/8/layout/vList4"/>
    <dgm:cxn modelId="{704946B6-E6DD-41EC-9429-6C44831EC9C2}" srcId="{388D7E3A-F44C-459E-95C5-0B83AC05DD43}" destId="{8CD53FD4-BFCB-4417-807E-8CF5903B05F6}" srcOrd="0" destOrd="0" parTransId="{7086B292-71A2-4F9C-9429-99CD1AEC6502}" sibTransId="{69842A63-8949-4C29-BA97-E0B1F595004D}"/>
    <dgm:cxn modelId="{B84909A4-332F-4C89-9664-351BDD69FDBF}" type="presOf" srcId="{B0FC0A89-FBF4-4D71-8D91-0CD18B6CB490}" destId="{57A07006-98CB-4183-AB3F-6EB3D44D387E}" srcOrd="1" destOrd="0" presId="urn:microsoft.com/office/officeart/2005/8/layout/vList4"/>
    <dgm:cxn modelId="{9B14D11D-36BA-4296-82FD-C737F1835AA4}" type="presOf" srcId="{EE8D54E5-C2B0-4626-B431-EBA1412A1A3C}" destId="{82F28CB0-F562-454B-9BE0-E26172A82AD3}" srcOrd="1" destOrd="1" presId="urn:microsoft.com/office/officeart/2005/8/layout/vList4"/>
    <dgm:cxn modelId="{FD481B1A-F09A-4CFB-A76A-ED461250B1BB}" type="presOf" srcId="{E4CB1A01-020D-488C-91DC-5293141DC8DE}" destId="{57A07006-98CB-4183-AB3F-6EB3D44D387E}" srcOrd="1" destOrd="1" presId="urn:microsoft.com/office/officeart/2005/8/layout/vList4"/>
    <dgm:cxn modelId="{F8DDA7C5-5FD0-4DC8-B364-EAB61382F829}" type="presParOf" srcId="{4200D925-590B-4242-A15F-02961A782A82}" destId="{59B81A4B-56AA-46AE-8E5F-CCDF1A68FB41}" srcOrd="0" destOrd="0" presId="urn:microsoft.com/office/officeart/2005/8/layout/vList4"/>
    <dgm:cxn modelId="{62C361C6-A307-404F-951E-C40FF7918774}" type="presParOf" srcId="{59B81A4B-56AA-46AE-8E5F-CCDF1A68FB41}" destId="{71790183-3681-47F9-AAC2-BE16BB916AB6}" srcOrd="0" destOrd="0" presId="urn:microsoft.com/office/officeart/2005/8/layout/vList4"/>
    <dgm:cxn modelId="{9B01D679-9F0D-416A-8D03-8A4D9B5DDABC}" type="presParOf" srcId="{59B81A4B-56AA-46AE-8E5F-CCDF1A68FB41}" destId="{84F911E1-D23E-4EE4-9BCD-A96E1CEAB086}" srcOrd="1" destOrd="0" presId="urn:microsoft.com/office/officeart/2005/8/layout/vList4"/>
    <dgm:cxn modelId="{1A4194F0-AA9E-435D-A136-17D6E7F67324}" type="presParOf" srcId="{59B81A4B-56AA-46AE-8E5F-CCDF1A68FB41}" destId="{96DAFE24-D86D-4CCA-A3FF-47E66633C6BC}" srcOrd="2" destOrd="0" presId="urn:microsoft.com/office/officeart/2005/8/layout/vList4"/>
    <dgm:cxn modelId="{992795E9-A5EC-445E-8D67-1E57DE747B73}" type="presParOf" srcId="{4200D925-590B-4242-A15F-02961A782A82}" destId="{7FA0B7FA-D03B-469C-9399-ABA3BD364581}" srcOrd="1" destOrd="0" presId="urn:microsoft.com/office/officeart/2005/8/layout/vList4"/>
    <dgm:cxn modelId="{4D082C12-1DC9-4AB9-A07C-32F75A17578A}" type="presParOf" srcId="{4200D925-590B-4242-A15F-02961A782A82}" destId="{696D1FBC-A19F-4ED2-8A1F-F46BC7316211}" srcOrd="2" destOrd="0" presId="urn:microsoft.com/office/officeart/2005/8/layout/vList4"/>
    <dgm:cxn modelId="{B7BCAAF7-2D97-417A-BC36-7028751171F7}" type="presParOf" srcId="{696D1FBC-A19F-4ED2-8A1F-F46BC7316211}" destId="{A135841D-5C1F-4C4E-BA23-DC961D78B4FC}" srcOrd="0" destOrd="0" presId="urn:microsoft.com/office/officeart/2005/8/layout/vList4"/>
    <dgm:cxn modelId="{E2939D4E-E8E5-4307-8906-A87E099FDA5F}" type="presParOf" srcId="{696D1FBC-A19F-4ED2-8A1F-F46BC7316211}" destId="{A9833DC7-DC6F-4A62-9050-964DB31CDA8B}" srcOrd="1" destOrd="0" presId="urn:microsoft.com/office/officeart/2005/8/layout/vList4"/>
    <dgm:cxn modelId="{6611C1B3-2C72-475C-8AD1-ED294C01FFE1}" type="presParOf" srcId="{696D1FBC-A19F-4ED2-8A1F-F46BC7316211}" destId="{82F28CB0-F562-454B-9BE0-E26172A82AD3}" srcOrd="2" destOrd="0" presId="urn:microsoft.com/office/officeart/2005/8/layout/vList4"/>
    <dgm:cxn modelId="{34A070D6-D34A-49B0-83A2-64EBC011A699}" type="presParOf" srcId="{4200D925-590B-4242-A15F-02961A782A82}" destId="{D90F2198-9364-47A1-A049-55C967CD78AC}" srcOrd="3" destOrd="0" presId="urn:microsoft.com/office/officeart/2005/8/layout/vList4"/>
    <dgm:cxn modelId="{CC344317-7CA4-4587-A99B-15E0E7CB94D6}" type="presParOf" srcId="{4200D925-590B-4242-A15F-02961A782A82}" destId="{EC97D6DD-9253-4BE0-BA94-9FDF98883FF4}" srcOrd="4" destOrd="0" presId="urn:microsoft.com/office/officeart/2005/8/layout/vList4"/>
    <dgm:cxn modelId="{EEDE2032-974D-44FD-A8AB-A7FE6E8689D4}" type="presParOf" srcId="{EC97D6DD-9253-4BE0-BA94-9FDF98883FF4}" destId="{ED06E606-0729-4C47-BAE7-023E5764848C}" srcOrd="0" destOrd="0" presId="urn:microsoft.com/office/officeart/2005/8/layout/vList4"/>
    <dgm:cxn modelId="{64CCEF1B-0E3B-472C-83C1-CA54E695F933}" type="presParOf" srcId="{EC97D6DD-9253-4BE0-BA94-9FDF98883FF4}" destId="{9C4C62C8-CDE1-4722-B5F6-6B52BB1BBA19}" srcOrd="1" destOrd="0" presId="urn:microsoft.com/office/officeart/2005/8/layout/vList4"/>
    <dgm:cxn modelId="{B30CB43A-9761-48FA-967C-DBC85CEC1F9E}" type="presParOf" srcId="{EC97D6DD-9253-4BE0-BA94-9FDF98883FF4}" destId="{57A07006-98CB-4183-AB3F-6EB3D44D387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90183-3681-47F9-AAC2-BE16BB916AB6}">
      <dsp:nvSpPr>
        <dsp:cNvPr id="0" name=""/>
        <dsp:cNvSpPr/>
      </dsp:nvSpPr>
      <dsp:spPr>
        <a:xfrm>
          <a:off x="0" y="0"/>
          <a:ext cx="8014138" cy="1504566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Access to Federal Resources	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New Registered Apprenticeship Funds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Pell, Federal Work Study, GI Bill, WIOA, etc.</a:t>
          </a:r>
        </a:p>
      </dsp:txBody>
      <dsp:txXfrm>
        <a:off x="1753284" y="0"/>
        <a:ext cx="6260853" cy="1504566"/>
      </dsp:txXfrm>
    </dsp:sp>
    <dsp:sp modelId="{84F911E1-D23E-4EE4-9BCD-A96E1CEAB086}">
      <dsp:nvSpPr>
        <dsp:cNvPr id="0" name=""/>
        <dsp:cNvSpPr/>
      </dsp:nvSpPr>
      <dsp:spPr>
        <a:xfrm>
          <a:off x="150456" y="150456"/>
          <a:ext cx="1602827" cy="12036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5841D-5C1F-4C4E-BA23-DC961D78B4FC}">
      <dsp:nvSpPr>
        <dsp:cNvPr id="0" name=""/>
        <dsp:cNvSpPr/>
      </dsp:nvSpPr>
      <dsp:spPr>
        <a:xfrm>
          <a:off x="0" y="1655023"/>
          <a:ext cx="8014138" cy="1504566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Employers Benefits	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Third Party Validation from USDOL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Nationally Recognized Apprenticeship Credential</a:t>
          </a:r>
        </a:p>
      </dsp:txBody>
      <dsp:txXfrm>
        <a:off x="1753284" y="1655023"/>
        <a:ext cx="6260853" cy="1504566"/>
      </dsp:txXfrm>
    </dsp:sp>
    <dsp:sp modelId="{A9833DC7-DC6F-4A62-9050-964DB31CDA8B}">
      <dsp:nvSpPr>
        <dsp:cNvPr id="0" name=""/>
        <dsp:cNvSpPr/>
      </dsp:nvSpPr>
      <dsp:spPr>
        <a:xfrm>
          <a:off x="150456" y="1805480"/>
          <a:ext cx="1602827" cy="12036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06E606-0729-4C47-BAE7-023E5764848C}">
      <dsp:nvSpPr>
        <dsp:cNvPr id="0" name=""/>
        <dsp:cNvSpPr/>
      </dsp:nvSpPr>
      <dsp:spPr>
        <a:xfrm>
          <a:off x="0" y="3310047"/>
          <a:ext cx="8014138" cy="150456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Apprenticeship Community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Connections to other companies and LEADERs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Ability to connect with USG technical assistance</a:t>
          </a:r>
        </a:p>
      </dsp:txBody>
      <dsp:txXfrm>
        <a:off x="1753284" y="3310047"/>
        <a:ext cx="6260853" cy="1504566"/>
      </dsp:txXfrm>
    </dsp:sp>
    <dsp:sp modelId="{9C4C62C8-CDE1-4722-B5F6-6B52BB1BBA19}">
      <dsp:nvSpPr>
        <dsp:cNvPr id="0" name=""/>
        <dsp:cNvSpPr/>
      </dsp:nvSpPr>
      <dsp:spPr>
        <a:xfrm>
          <a:off x="150456" y="3460503"/>
          <a:ext cx="1602827" cy="12036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D7BFC-02E7-0F45-8A1B-4D5D5B5E3EB5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67440-85F1-B549-8009-44157D7A5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785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8C10F-F2AA-4C33-A19D-469300F24F3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15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8C10F-F2AA-4C33-A19D-469300F24F3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336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" y="609600"/>
            <a:ext cx="6705600" cy="5029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4" y="7772400"/>
            <a:ext cx="5850835" cy="457200"/>
          </a:xfrm>
        </p:spPr>
        <p:txBody>
          <a:bodyPr/>
          <a:lstStyle/>
          <a:p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B1714B-2E36-42DF-9A2A-86D2613A8E9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356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" y="609600"/>
            <a:ext cx="6705600" cy="5029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4" y="7772400"/>
            <a:ext cx="5850835" cy="457200"/>
          </a:xfrm>
        </p:spPr>
        <p:txBody>
          <a:bodyPr/>
          <a:lstStyle/>
          <a:p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B1714B-2E36-42DF-9A2A-86D2613A8E9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444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" y="609600"/>
            <a:ext cx="6705600" cy="5029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4" y="7772400"/>
            <a:ext cx="5850835" cy="457200"/>
          </a:xfrm>
        </p:spPr>
        <p:txBody>
          <a:bodyPr/>
          <a:lstStyle/>
          <a:p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B1714B-2E36-42DF-9A2A-86D2613A8E9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908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" y="609600"/>
            <a:ext cx="6705600" cy="5029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4" y="7772400"/>
            <a:ext cx="5850835" cy="457200"/>
          </a:xfrm>
        </p:spPr>
        <p:txBody>
          <a:bodyPr/>
          <a:lstStyle/>
          <a:p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B1714B-2E36-42DF-9A2A-86D2613A8E9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99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z="20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18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ETAsupport@wfgpshelpdesk.atlassian.net" TargetMode="Externa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3752850"/>
            <a:ext cx="4429402" cy="295275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0" y="5620716"/>
            <a:ext cx="4429402" cy="295275"/>
          </a:xfrm>
          <a:prstGeom prst="rect">
            <a:avLst/>
          </a:prstGeom>
          <a:gradFill>
            <a:gsLst>
              <a:gs pos="0">
                <a:schemeClr val="accent3">
                  <a:shade val="15000"/>
                  <a:satMod val="180000"/>
                  <a:lumMod val="72000"/>
                </a:schemeClr>
              </a:gs>
              <a:gs pos="78000">
                <a:schemeClr val="accent3">
                  <a:shade val="45000"/>
                  <a:satMod val="170000"/>
                  <a:lumMod val="85000"/>
                </a:schemeClr>
              </a:gs>
              <a:gs pos="100000">
                <a:schemeClr val="accent3">
                  <a:tint val="99000"/>
                  <a:shade val="65000"/>
                  <a:satMod val="15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57162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the standard offerings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15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3 Speaker Slide choices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Title Slide: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titles are formatted to display as “Small Caps”.  </a:t>
            </a:r>
          </a:p>
          <a:p>
            <a:pPr marL="628650" lvl="1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 date on the title slide updates automatically to the current day.  On the day of the Webinar, it will reflect the proper date.</a:t>
            </a:r>
          </a:p>
          <a:p>
            <a:pPr marL="171450" indent="-171450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Resources:</a:t>
            </a:r>
            <a:b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change levels.</a:t>
            </a:r>
          </a:p>
          <a:p>
            <a:pPr marL="628650" lvl="1" indent="-1714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first level is the name of the resource</a:t>
            </a:r>
          </a:p>
          <a:p>
            <a:pPr marL="6286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second level is the Resource Information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third level is the Resource Link.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728086" y="5023409"/>
            <a:ext cx="1296075" cy="481538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509122" y="1"/>
            <a:ext cx="278130" cy="11975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501813"/>
            <a:ext cx="278130" cy="5356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54831"/>
            <a:ext cx="54483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0" i="0" kern="1200" cap="small" spc="40" baseline="0" dirty="0">
                <a:gradFill flip="none" rotWithShape="1">
                  <a:gsLst>
                    <a:gs pos="0">
                      <a:srgbClr val="752832">
                        <a:lumMod val="28000"/>
                      </a:srgb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atin typeface="Impact" panose="020B0806030902050204" pitchFamily="34" charset="0"/>
                <a:ea typeface="+mj-ea"/>
                <a:cs typeface="Myriad Pro Cond"/>
              </a:rPr>
              <a:t>This Slide Is Hidden.  </a:t>
            </a:r>
          </a:p>
          <a:p>
            <a:pPr algn="ctr">
              <a:lnSpc>
                <a:spcPct val="90000"/>
              </a:lnSpc>
            </a:pPr>
            <a:r>
              <a:rPr lang="en-US" sz="2800" b="0" i="0" kern="1200" cap="small" spc="40" baseline="0" dirty="0">
                <a:gradFill flip="none" rotWithShape="1">
                  <a:gsLst>
                    <a:gs pos="0">
                      <a:srgbClr val="752832">
                        <a:lumMod val="28000"/>
                      </a:srgb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atin typeface="Impact" panose="020B0806030902050204" pitchFamily="34" charset="0"/>
                <a:ea typeface="+mj-ea"/>
                <a:cs typeface="Myriad Pro Cond"/>
              </a:rPr>
              <a:t>It will not display in your presentation.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613703"/>
            <a:ext cx="4297680" cy="51490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available.  Select 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of a slide,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click the “Layout” button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right next to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“New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27432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DO NOT: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 If a spacing adjustment is needed, it will be handled by the design team.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or location.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Any issues present in the display of your slides will be repaired by the design team.</a:t>
            </a:r>
          </a:p>
          <a:p>
            <a:pPr marL="27432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sng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DO: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originated.  Note 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5250" y="1177480"/>
            <a:ext cx="8953500" cy="325901"/>
            <a:chOff x="95250" y="1177480"/>
            <a:chExt cx="8953500" cy="32590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5250" y="1177480"/>
              <a:ext cx="8953500" cy="3042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slide contains information</a:t>
              </a:r>
              <a:r>
                <a:rPr lang="en-US" sz="1600" i="1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on how to use this template.  It is not a part of the presentation.</a:t>
              </a:r>
              <a:endPara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/>
            <p:cNvGrpSpPr/>
            <p:nvPr userDrawn="1"/>
          </p:nvGrpSpPr>
          <p:grpSpPr>
            <a:xfrm>
              <a:off x="114300" y="1197535"/>
              <a:ext cx="8915400" cy="305846"/>
              <a:chOff x="114300" y="1188010"/>
              <a:chExt cx="8915400" cy="305846"/>
            </a:xfrm>
          </p:grpSpPr>
          <p:cxnSp>
            <p:nvCxnSpPr>
              <p:cNvPr id="9" name="Straight Connector 8"/>
              <p:cNvCxnSpPr/>
              <p:nvPr userDrawn="1"/>
            </p:nvCxnSpPr>
            <p:spPr>
              <a:xfrm>
                <a:off x="114300" y="1493856"/>
                <a:ext cx="89154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 userDrawn="1"/>
            </p:nvCxnSpPr>
            <p:spPr>
              <a:xfrm>
                <a:off x="114300" y="1188010"/>
                <a:ext cx="89154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/>
          <p:cNvSpPr txBox="1"/>
          <p:nvPr userDrawn="1"/>
        </p:nvSpPr>
        <p:spPr>
          <a:xfrm>
            <a:off x="7084799" y="2272914"/>
            <a:ext cx="1317601" cy="11543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Quote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Questions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39425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47715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 userDrawn="1"/>
        </p:nvGrpSpPr>
        <p:grpSpPr>
          <a:xfrm>
            <a:off x="6000750" y="-37309"/>
            <a:ext cx="3143249" cy="1262157"/>
            <a:chOff x="6000750" y="-37309"/>
            <a:chExt cx="3143249" cy="1262157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7205266" y="66207"/>
              <a:ext cx="1938733" cy="104403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3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this slide until the presentation is final.</a:t>
              </a:r>
              <a:endParaRPr lang="en-US" sz="13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in the template.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25" name="Group 24"/>
            <p:cNvGrpSpPr/>
            <p:nvPr userDrawn="1"/>
          </p:nvGrpSpPr>
          <p:grpSpPr>
            <a:xfrm>
              <a:off x="6000750" y="-37309"/>
              <a:ext cx="1262157" cy="1262157"/>
              <a:chOff x="1714500" y="4547858"/>
              <a:chExt cx="1262157" cy="1262157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1714500" y="4547858"/>
                <a:ext cx="1262157" cy="1262157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1849335" y="4755916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334674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TextBox 34"/>
          <p:cNvSpPr txBox="1"/>
          <p:nvPr userDrawn="1"/>
        </p:nvSpPr>
        <p:spPr>
          <a:xfrm>
            <a:off x="114300" y="910225"/>
            <a:ext cx="5313591" cy="3042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i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numbers will set properly when deck is</a:t>
            </a:r>
            <a:r>
              <a:rPr lang="en-US" sz="1200" b="1" i="0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finalized.</a:t>
            </a:r>
            <a:endParaRPr lang="en-US" sz="1200" b="1" i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4714598" y="6248400"/>
            <a:ext cx="4429402" cy="61060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Questions</a:t>
            </a:r>
            <a:r>
              <a:rPr lang="en-US" sz="2000" b="1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about this template?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Email: </a:t>
            </a:r>
            <a:r>
              <a:rPr lang="en-US" sz="1400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hlinkClick r:id="rId4"/>
              </a:rPr>
              <a:t>ETAsupport@wfgpshelpdesk.atlassian.net</a:t>
            </a:r>
            <a:r>
              <a:rPr lang="en-US" sz="1400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1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738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603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Picture 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16038" y="612775"/>
            <a:ext cx="5486400" cy="41148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vert="horz" lIns="91440" tIns="45720" rIns="91440" bIns="45720" rtlCol="0"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lang="en-US" sz="3200" i="1" baseline="0">
                <a:ln>
                  <a:noFill/>
                </a:ln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drop picture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628900" y="5396366"/>
            <a:ext cx="4649788" cy="804862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Picture caption here</a:t>
            </a:r>
          </a:p>
        </p:txBody>
      </p:sp>
      <p:pic>
        <p:nvPicPr>
          <p:cNvPr id="6" name="Picture 5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4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1875238"/>
            <a:ext cx="4837112" cy="5334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2390776"/>
            <a:ext cx="4837112" cy="354807"/>
          </a:xfrm>
        </p:spPr>
        <p:txBody>
          <a:bodyPr lIns="182880">
            <a:normAutofit/>
          </a:bodyPr>
          <a:lstStyle>
            <a:lvl1pPr marL="0" indent="0">
              <a:buNone/>
              <a:defRPr sz="18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1914525"/>
            <a:ext cx="1828800" cy="25146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49613" y="27932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2905126"/>
            <a:ext cx="4837112" cy="1347790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Today’s Presenter</a:t>
            </a:r>
          </a:p>
        </p:txBody>
      </p:sp>
      <p:pic>
        <p:nvPicPr>
          <p:cNvPr id="9" name="Picture 8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45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249612" y="3454341"/>
            <a:ext cx="3970337" cy="457200"/>
          </a:xfrm>
        </p:spPr>
        <p:txBody>
          <a:bodyPr lIns="0" tIns="0" rIns="0" bIns="0" anchor="t" anchorCtr="0">
            <a:normAutofit/>
          </a:bodyPr>
          <a:lstStyle>
            <a:lvl1pPr marL="0" indent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1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Speaker’s Name Goes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541738"/>
            <a:ext cx="3970337" cy="4572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1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1057276"/>
            <a:ext cx="3970337" cy="354807"/>
          </a:xfrm>
        </p:spPr>
        <p:txBody>
          <a:bodyPr lIns="182880">
            <a:noAutofit/>
          </a:bodyPr>
          <a:lstStyle>
            <a:lvl1pPr marL="0" indent="0">
              <a:buNone/>
              <a:defRPr sz="19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62320" y="581025"/>
            <a:ext cx="1533279" cy="2108259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49613" y="14597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1571626"/>
            <a:ext cx="3970337" cy="1117658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249613" y="3968692"/>
            <a:ext cx="3970337" cy="354807"/>
          </a:xfrm>
        </p:spPr>
        <p:txBody>
          <a:bodyPr lIns="182880">
            <a:noAutofit/>
          </a:bodyPr>
          <a:lstStyle>
            <a:lvl1pPr marL="0" indent="0">
              <a:buNone/>
              <a:defRPr sz="19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362320" y="3492441"/>
            <a:ext cx="1533279" cy="2108259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249613" y="4371125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3249613" y="4483042"/>
            <a:ext cx="3970337" cy="1117658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Today’s Presenters</a:t>
            </a:r>
          </a:p>
        </p:txBody>
      </p:sp>
      <p:pic>
        <p:nvPicPr>
          <p:cNvPr id="15" name="Picture 14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05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2124678"/>
            <a:ext cx="8239125" cy="1625896"/>
          </a:xfrm>
          <a:prstGeom prst="rect">
            <a:avLst/>
          </a:prstGeom>
          <a:gradFill flip="none" rotWithShape="1">
            <a:gsLst>
              <a:gs pos="0">
                <a:srgbClr val="EEF9FD">
                  <a:lumMod val="99000"/>
                </a:srgbClr>
              </a:gs>
              <a:gs pos="65000">
                <a:srgbClr val="EEF9FD">
                  <a:alpha val="50000"/>
                </a:srgbClr>
              </a:gs>
              <a:gs pos="9100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-1" y="2097246"/>
            <a:ext cx="8239126" cy="1681481"/>
            <a:chOff x="-1" y="2097246"/>
            <a:chExt cx="8239126" cy="1681481"/>
          </a:xfrm>
        </p:grpSpPr>
        <p:sp>
          <p:nvSpPr>
            <p:cNvPr id="30" name="Rectangle 29"/>
            <p:cNvSpPr/>
            <p:nvPr userDrawn="1"/>
          </p:nvSpPr>
          <p:spPr>
            <a:xfrm>
              <a:off x="0" y="3751295"/>
              <a:ext cx="8239125" cy="27432"/>
            </a:xfrm>
            <a:prstGeom prst="rect">
              <a:avLst/>
            </a:prstGeom>
            <a:gradFill flip="none" rotWithShape="1">
              <a:gsLst>
                <a:gs pos="0">
                  <a:srgbClr val="EEF9FD">
                    <a:lumMod val="94000"/>
                  </a:srgbClr>
                </a:gs>
                <a:gs pos="52200">
                  <a:schemeClr val="bg1">
                    <a:alpha val="50000"/>
                    <a:lumMod val="91000"/>
                  </a:schemeClr>
                </a:gs>
                <a:gs pos="9100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-1" y="2097246"/>
              <a:ext cx="8239125" cy="27432"/>
            </a:xfrm>
            <a:prstGeom prst="rect">
              <a:avLst/>
            </a:prstGeom>
            <a:gradFill flip="none" rotWithShape="1">
              <a:gsLst>
                <a:gs pos="0">
                  <a:srgbClr val="EEF9FD">
                    <a:lumMod val="94000"/>
                  </a:srgbClr>
                </a:gs>
                <a:gs pos="52200">
                  <a:schemeClr val="bg1">
                    <a:alpha val="50000"/>
                    <a:lumMod val="91000"/>
                  </a:schemeClr>
                </a:gs>
                <a:gs pos="9100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035283" y="2171114"/>
            <a:ext cx="3970337" cy="366712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2800" b="0" i="0" kern="1200" cap="small" spc="40" baseline="0" dirty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Speaker’s Name Goes Here.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97112" y="4043757"/>
            <a:ext cx="3970337" cy="365760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2800" b="0" i="0" kern="1200" cap="small" spc="40" baseline="0" dirty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</a:lstStyle>
          <a:p>
            <a:pPr marL="0" lvl="0" indent="0" algn="l" defTabSz="4572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dirty="0"/>
              <a:t>Speaker’s Name Goes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113" y="290227"/>
            <a:ext cx="3970337" cy="36576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0" spc="40" baseline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97112" y="685801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58941" y="265513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97113" y="10025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297113" y="1038226"/>
            <a:ext cx="3970337" cy="907855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297113" y="4438144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58941" y="3989281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97113" y="4754852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2297113" y="4790569"/>
            <a:ext cx="3970337" cy="907855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035283" y="2567164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2297112" y="2103112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035283" y="2883872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4035283" y="2919590"/>
            <a:ext cx="3970337" cy="905256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Today’s Presenters</a:t>
            </a:r>
          </a:p>
        </p:txBody>
      </p:sp>
      <p:pic>
        <p:nvPicPr>
          <p:cNvPr id="29" name="Picture 28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75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-15780" y="217489"/>
            <a:ext cx="3194592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r>
              <a:rPr lang="en-US" sz="3800" b="0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Where Are You?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026982" y="345650"/>
            <a:ext cx="490307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Enter your location in the Chat window!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49106"/>
            <a:ext cx="8295970" cy="5656620"/>
          </a:xfrm>
          <a:prstGeom prst="rect">
            <a:avLst/>
          </a:prstGeom>
          <a:effectLst>
            <a:outerShdw blurRad="63500" dist="38100" dir="8100000" algn="tr" rotWithShape="0">
              <a:prstClr val="black">
                <a:alpha val="20000"/>
              </a:prstClr>
            </a:outerShdw>
          </a:effectLst>
        </p:spPr>
      </p:pic>
      <p:sp>
        <p:nvSpPr>
          <p:cNvPr id="7" name="Chevron 6"/>
          <p:cNvSpPr/>
          <p:nvPr userDrawn="1"/>
        </p:nvSpPr>
        <p:spPr>
          <a:xfrm>
            <a:off x="3024722" y="347552"/>
            <a:ext cx="150520" cy="450049"/>
          </a:xfrm>
          <a:prstGeom prst="chevron">
            <a:avLst/>
          </a:prstGeom>
          <a:solidFill>
            <a:srgbClr val="9D1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2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743200"/>
            <a:ext cx="8064341" cy="402349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Myriad Pro Cond"/>
              </a:rPr>
              <a:t>Today’s Objectives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6908800" cy="4654617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52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7876" y="0"/>
            <a:ext cx="2803928" cy="204199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Myriad Pro Cond"/>
              </a:rPr>
              <a:t>Today’s Agenda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6908800" cy="4654617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15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504" y="217489"/>
            <a:ext cx="6182496" cy="774492"/>
          </a:xfrm>
        </p:spPr>
        <p:txBody>
          <a:bodyPr>
            <a:normAutofit/>
          </a:bodyPr>
          <a:lstStyle>
            <a:lvl1pPr>
              <a:defRPr sz="3800" spc="40" baseline="0">
                <a:gradFill flip="none" rotWithShape="1"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567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1" name="Isosceles Triangle 2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63880" y="1"/>
            <a:ext cx="1019623" cy="1198094"/>
            <a:chOff x="163880" y="1"/>
            <a:chExt cx="1019623" cy="1198094"/>
          </a:xfrm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grpSpPr>
        <p:sp>
          <p:nvSpPr>
            <p:cNvPr id="4" name="Pentagon 3"/>
            <p:cNvSpPr/>
            <p:nvPr userDrawn="1"/>
          </p:nvSpPr>
          <p:spPr>
            <a:xfrm rot="5400000">
              <a:off x="74645" y="89236"/>
              <a:ext cx="1198094" cy="1019623"/>
            </a:xfrm>
            <a:prstGeom prst="homePlate">
              <a:avLst>
                <a:gd name="adj" fmla="val 24591"/>
              </a:avLst>
            </a:prstGeom>
            <a:gradFill flip="none" rotWithShape="1">
              <a:gsLst>
                <a:gs pos="9000">
                  <a:schemeClr val="bg1">
                    <a:lumMod val="75000"/>
                  </a:schemeClr>
                </a:gs>
                <a:gs pos="26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 rot="5400000">
              <a:off x="564947" y="-401066"/>
              <a:ext cx="217490" cy="1019623"/>
            </a:xfrm>
            <a:prstGeom prst="rect">
              <a:avLst/>
            </a:prstGeom>
            <a:gradFill flip="none" rotWithShape="1">
              <a:gsLst>
                <a:gs pos="0">
                  <a:srgbClr val="7A232E"/>
                </a:gs>
                <a:gs pos="48000">
                  <a:srgbClr val="9D1C30"/>
                </a:gs>
                <a:gs pos="100000">
                  <a:srgbClr val="B85759">
                    <a:alpha val="0"/>
                  </a:srgbClr>
                </a:gs>
                <a:gs pos="97000">
                  <a:srgbClr val="B8575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210398" y="198689"/>
            <a:ext cx="921646" cy="804862"/>
          </a:xfrm>
        </p:spPr>
        <p:txBody>
          <a:bodyPr tIns="64008">
            <a:normAutofit/>
          </a:bodyPr>
          <a:lstStyle>
            <a:lvl1pPr marL="0" indent="0" algn="ctr">
              <a:buNone/>
              <a:defRPr lang="en-US" sz="4000" b="0" i="0" kern="1200" cap="small" spc="40" baseline="0" dirty="0" smtClean="0">
                <a:ln w="15875">
                  <a:gradFill flip="none" rotWithShape="1">
                    <a:gsLst>
                      <a:gs pos="0">
                        <a:srgbClr val="9D1C30">
                          <a:lumMod val="83000"/>
                        </a:srgbClr>
                      </a:gs>
                      <a:gs pos="100000">
                        <a:srgbClr val="7A232E">
                          <a:lumMod val="93000"/>
                        </a:srgbClr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rgbClr val="9D1C30">
                        <a:lumMod val="0"/>
                        <a:lumOff val="100000"/>
                      </a:srgbClr>
                    </a:gs>
                    <a:gs pos="34000">
                      <a:srgbClr val="9D1C30"/>
                    </a:gs>
                    <a:gs pos="100000">
                      <a:srgbClr val="7A232E">
                        <a:lumMod val="67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101600" dist="762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##</a:t>
            </a:r>
          </a:p>
        </p:txBody>
      </p:sp>
      <p:pic>
        <p:nvPicPr>
          <p:cNvPr id="23" name="Picture 22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24" name="Group 23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5" name="Isosceles Triangle 24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Isosceles Triangle 25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55519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6038" y="4800600"/>
            <a:ext cx="6551612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162050" y="5398235"/>
            <a:ext cx="6705600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06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5705" y="1475005"/>
            <a:ext cx="3803589" cy="373653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3350" y="190500"/>
            <a:ext cx="3543300" cy="5638800"/>
          </a:xfr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lang="en-US" sz="2800" b="0" i="0" kern="1200" cap="small" spc="40" baseline="0" dirty="0" smtClean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  <a:lvl2pPr marL="182880" indent="0">
              <a:spcBef>
                <a:spcPts val="0"/>
              </a:spcBef>
              <a:buNone/>
              <a:defRPr sz="1600"/>
            </a:lvl2pPr>
            <a:lvl3pPr marL="0" indent="-18288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600">
                <a:solidFill>
                  <a:srgbClr val="275A99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lvl="2"/>
            <a:r>
              <a:rPr lang="en-US" dirty="0"/>
              <a:t>Resource Link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14775" y="190500"/>
            <a:ext cx="3543300" cy="5638800"/>
          </a:xfr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lang="en-US" sz="2800" b="0" i="0" kern="1200" cap="small" spc="40" baseline="0" dirty="0" smtClean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  <a:lvl2pPr marL="182880" indent="0">
              <a:spcBef>
                <a:spcPts val="0"/>
              </a:spcBef>
              <a:buNone/>
              <a:defRPr sz="1600"/>
            </a:lvl2pPr>
            <a:lvl3pPr marL="0" indent="-18288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600">
                <a:solidFill>
                  <a:srgbClr val="275A99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lvl="2"/>
            <a:r>
              <a:rPr lang="en-US" dirty="0"/>
              <a:t>Resource Link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Resources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Background.png"/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 userDrawn="1"/>
        </p:nvSpPr>
        <p:spPr>
          <a:xfrm>
            <a:off x="-1" y="6117905"/>
            <a:ext cx="5307845" cy="740095"/>
          </a:xfrm>
          <a:prstGeom prst="rect">
            <a:avLst/>
          </a:prstGeom>
          <a:solidFill>
            <a:srgbClr val="7A232E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4870" y="1280052"/>
            <a:ext cx="4980609" cy="147002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800" b="0" i="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2784" y="3576972"/>
            <a:ext cx="5024782" cy="132634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="0" i="0" cap="all" baseline="0">
                <a:solidFill>
                  <a:srgbClr val="275A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85" y="5047573"/>
            <a:ext cx="2424806" cy="820181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728807" y="6200285"/>
            <a:ext cx="3460479" cy="590826"/>
            <a:chOff x="3197079" y="5516217"/>
            <a:chExt cx="3460479" cy="590826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197079" y="5516217"/>
              <a:ext cx="590826" cy="59082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3750362" y="5611203"/>
              <a:ext cx="2907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0" kern="800" cap="all" spc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Employment and Training</a:t>
              </a:r>
              <a:r>
                <a:rPr lang="en-US" sz="900" b="1" i="0" kern="800" cap="all" spc="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Administration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0" kern="800" cap="all" spc="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United States Department of Labor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/>
          <a:srcRect r="12034"/>
          <a:stretch/>
        </p:blipFill>
        <p:spPr>
          <a:xfrm>
            <a:off x="4854453" y="567"/>
            <a:ext cx="4289548" cy="6857433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930349" y="5212404"/>
            <a:ext cx="28670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i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632384" y="275442"/>
            <a:ext cx="3440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spc="-40" baseline="0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May 24, 2016</a:t>
            </a:r>
          </a:p>
        </p:txBody>
      </p:sp>
      <p:sp>
        <p:nvSpPr>
          <p:cNvPr id="19" name="Text Placeholder 3"/>
          <p:cNvSpPr>
            <a:spLocks noGrp="1"/>
          </p:cNvSpPr>
          <p:nvPr userDrawn="1">
            <p:ph type="body" sz="half" idx="12" hasCustomPrompt="1"/>
          </p:nvPr>
        </p:nvSpPr>
        <p:spPr>
          <a:xfrm>
            <a:off x="5654470" y="5730973"/>
            <a:ext cx="3418783" cy="77386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300" b="0" i="0" spc="50" baseline="0">
                <a:ln>
                  <a:solidFill>
                    <a:srgbClr val="004874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3496096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141880" y="217489"/>
            <a:ext cx="3152321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Myriad Pro Cond"/>
              </a:rPr>
              <a:t>Any Questions?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844029"/>
            <a:ext cx="9144001" cy="5420142"/>
          </a:xfrm>
          <a:prstGeom prst="rect">
            <a:avLst/>
          </a:prstGeom>
        </p:spPr>
      </p:pic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026982" y="345650"/>
            <a:ext cx="490307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Enter your location in the Chat window!</a:t>
            </a:r>
          </a:p>
        </p:txBody>
      </p:sp>
      <p:sp>
        <p:nvSpPr>
          <p:cNvPr id="10" name="Chevron 9"/>
          <p:cNvSpPr/>
          <p:nvPr userDrawn="1"/>
        </p:nvSpPr>
        <p:spPr>
          <a:xfrm>
            <a:off x="3024722" y="347552"/>
            <a:ext cx="150520" cy="450049"/>
          </a:xfrm>
          <a:prstGeom prst="chevron">
            <a:avLst/>
          </a:prstGeom>
          <a:solidFill>
            <a:srgbClr val="9D1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134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2085" y="2600200"/>
            <a:ext cx="5095324" cy="566738"/>
          </a:xfrm>
        </p:spPr>
        <p:txBody>
          <a:bodyPr anchor="b">
            <a:normAutofit/>
          </a:bodyPr>
          <a:lstStyle>
            <a:lvl1pPr marL="0" indent="0" algn="l">
              <a:buClr>
                <a:srgbClr val="7A232E"/>
              </a:buClr>
              <a:buFont typeface="Wingdings" panose="05000000000000000000" pitchFamily="2" charset="2"/>
              <a:buNone/>
              <a:defRPr sz="36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772085" y="3202597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4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Position/Title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772085" y="3653875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Organization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1772085" y="3593121"/>
            <a:ext cx="3840480" cy="27432"/>
          </a:xfrm>
          <a:solidFill>
            <a:srgbClr val="4A7EBB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772085" y="4261387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Phone or Email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922" y="128938"/>
            <a:ext cx="2182188" cy="2304097"/>
          </a:xfrm>
          <a:prstGeom prst="rect">
            <a:avLst/>
          </a:prstGeom>
        </p:spPr>
      </p:pic>
      <p:sp>
        <p:nvSpPr>
          <p:cNvPr id="19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772085" y="4680671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Phone or Email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Contact</a:t>
            </a:r>
          </a:p>
        </p:txBody>
      </p:sp>
      <p:pic>
        <p:nvPicPr>
          <p:cNvPr id="11" name="Picture 10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88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66" y="472966"/>
            <a:ext cx="8655269" cy="6400800"/>
          </a:xfrm>
          <a:prstGeom prst="rect">
            <a:avLst/>
          </a:prstGeom>
          <a:effectLst>
            <a:innerShdw blurRad="88900" dist="38100" dir="18900000">
              <a:prstClr val="black">
                <a:alpha val="27000"/>
              </a:prstClr>
            </a:innerShdw>
          </a:effectLst>
        </p:spPr>
      </p:pic>
      <p:pic>
        <p:nvPicPr>
          <p:cNvPr id="4" name="Picture 3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74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D0C3-3B8D-4BAE-8A28-5933A1FC5D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Module 3 - Beta Version 1.0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553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CE7A-58AC-4B32-A50B-2D818FE552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Module 3 - Beta Version 1.0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050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3019-B4BC-4879-A276-EFE31B2B06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Module 3 - Beta Version 1.0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84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2665-4502-4B48-A254-1AD6E975AF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Module 3 - Beta Version 1.0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489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2547-29BC-401A-BCD4-CF8D7DFFE1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Module 3 - Beta Version 1.0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524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BA22-1245-4885-8827-AF71AE9EB8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Module 3 - Beta Version 1.0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64" y="396081"/>
            <a:ext cx="8229600" cy="808038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381000"/>
            <a:ext cx="9144000" cy="838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64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2BD5-4040-4E1D-9208-8D9842F730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Module 3 - Beta Version 1.0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0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ection-Slide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885" y="2191006"/>
            <a:ext cx="5494337" cy="1168599"/>
          </a:xfrm>
        </p:spPr>
        <p:txBody>
          <a:bodyPr anchor="b" anchorCtr="0">
            <a:normAutofit/>
          </a:bodyPr>
          <a:lstStyle>
            <a:lvl1pPr algn="l">
              <a:defRPr sz="4000" b="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8885" y="3536723"/>
            <a:ext cx="5240509" cy="893387"/>
          </a:xfrm>
        </p:spPr>
        <p:txBody>
          <a:bodyPr anchor="t">
            <a:noAutofit/>
          </a:bodyPr>
          <a:lstStyle>
            <a:lvl1pPr marL="0" indent="0">
              <a:buNone/>
              <a:defRPr sz="2200" b="0" i="0" cap="all" baseline="0">
                <a:solidFill>
                  <a:srgbClr val="275A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1F36"/>
                </a:solidFill>
              </a:defRPr>
            </a:lvl1pPr>
          </a:lstStyle>
          <a:p>
            <a:fld id="{42234874-4AE6-EC41-8F27-0640F46724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r="12034"/>
          <a:stretch/>
        </p:blipFill>
        <p:spPr>
          <a:xfrm>
            <a:off x="4854453" y="567"/>
            <a:ext cx="4289548" cy="6857433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8" name="Isosceles Triangle 1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2" name="Picture 11" descr="wrfgps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85" y="5047573"/>
            <a:ext cx="2424806" cy="820181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4" name="Isosceles Triangle 1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24884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153400" cy="8382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2716-4A0F-4D00-B458-982D492D8E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Module 3 - Beta Version 1.0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60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929F-A19F-4256-963E-2A2D01A41E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Module 3 - Beta Version 1.0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162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01B3-96E7-4C14-9BB0-F38DD40D93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Module 3 - Beta Version 1.0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06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A8F-5DA9-4C3C-8BA0-95CC619716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Module 3 - Beta Version 1.0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763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D0C3-3B8D-4BAE-8A28-5933A1FC5D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Module 3 - Beta Version 1.0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510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CE7A-58AC-4B32-A50B-2D818FE552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Module 3 - Beta Version 1.0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76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3019-B4BC-4879-A276-EFE31B2B06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Module 3 - Beta Version 1.0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705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2665-4502-4B48-A254-1AD6E975AF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Module 3 - Beta Version 1.0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180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2547-29BC-401A-BCD4-CF8D7DFFE1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Module 3 - Beta Version 1.0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381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BA22-1245-4885-8827-AF71AE9EB8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Module 3 - Beta Version 1.0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64" y="396083"/>
            <a:ext cx="8229600" cy="808039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381000"/>
            <a:ext cx="9144000" cy="838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72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gradFill flip="none" rotWithShape="1"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r="66253"/>
          <a:stretch/>
        </p:blipFill>
        <p:spPr>
          <a:xfrm>
            <a:off x="7498391" y="567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1" name="Isosceles Triangle 2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8" name="Isosceles Triangle 1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688926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2BD5-4040-4E1D-9208-8D9842F730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Module 3 - Beta Version 1.0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929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153400" cy="8382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1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2716-4A0F-4D00-B458-982D492D8E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Module 3 - Beta Version 1.0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242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202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929F-A19F-4256-963E-2A2D01A41E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Module 3 - Beta Version 1.0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395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01B3-96E7-4C14-9BB0-F38DD40D93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Module 3 - Beta Version 1.0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234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A8F-5DA9-4C3C-8BA0-95CC619716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Module 3 - Beta Version 1.0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731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049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2139" y="1731884"/>
            <a:ext cx="6269499" cy="1742381"/>
          </a:xfrm>
        </p:spPr>
        <p:txBody>
          <a:bodyPr>
            <a:normAutofit/>
          </a:bodyPr>
          <a:lstStyle>
            <a:lvl1pPr algn="l">
              <a:defRPr sz="4400" b="0">
                <a:solidFill>
                  <a:srgbClr val="517E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129" y="3694688"/>
            <a:ext cx="6248509" cy="1270048"/>
          </a:xfrm>
        </p:spPr>
        <p:txBody>
          <a:bodyPr>
            <a:norm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C9C542F-6633-DE4E-BD0D-706F73EBE14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100" y="-33338"/>
            <a:ext cx="10450513" cy="203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98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079"/>
            <a:ext cx="7257976" cy="7735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542F-6633-DE4E-BD0D-706F73EBE14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643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571" y="3429000"/>
            <a:ext cx="8041142" cy="863600"/>
          </a:xfrm>
        </p:spPr>
        <p:txBody>
          <a:bodyPr anchor="t"/>
          <a:lstStyle>
            <a:lvl1pPr algn="l">
              <a:defRPr sz="4000" b="1" cap="none">
                <a:solidFill>
                  <a:srgbClr val="2872A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571" y="4292600"/>
            <a:ext cx="8041142" cy="506186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06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542F-6633-DE4E-BD0D-706F73EBE14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630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006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542F-6633-DE4E-BD0D-706F73EBE14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2021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2006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542F-6633-DE4E-BD0D-706F73EBE14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5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0" y="-1934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281009"/>
            <a:ext cx="36195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305300" y="1281009"/>
            <a:ext cx="36195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entagon 16"/>
          <p:cNvSpPr/>
          <p:nvPr userDrawn="1"/>
        </p:nvSpPr>
        <p:spPr>
          <a:xfrm rot="5400000">
            <a:off x="1731394" y="3439196"/>
            <a:ext cx="4899204" cy="56191"/>
          </a:xfrm>
          <a:prstGeom prst="homePlate">
            <a:avLst/>
          </a:prstGeom>
          <a:gradFill flip="none" rotWithShape="1">
            <a:gsLst>
              <a:gs pos="0">
                <a:srgbClr val="275A99">
                  <a:alpha val="19000"/>
                </a:srgbClr>
              </a:gs>
              <a:gs pos="99000">
                <a:srgbClr val="275A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4" name="Isosceles Triangle 2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Isosceles Triangle 2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25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8" name="Picture 1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0" name="Isosceles Triangle 19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Isosceles Triangle 20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337325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2006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542F-6633-DE4E-BD0D-706F73EBE14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8058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2006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542F-6633-DE4E-BD0D-706F73EBE14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215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006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542F-6633-DE4E-BD0D-706F73EBE14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718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0253-7539-4EB5-8920-E27040BC08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6AB0-706C-4899-B082-F6FB1A0A51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98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0253-7539-4EB5-8920-E27040BC08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6AB0-706C-4899-B082-F6FB1A0A51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825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0253-7539-4EB5-8920-E27040BC08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6AB0-706C-4899-B082-F6FB1A0A51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2165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0253-7539-4EB5-8920-E27040BC08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6AB0-706C-4899-B082-F6FB1A0A51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497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0253-7539-4EB5-8920-E27040BC08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6AB0-706C-4899-B082-F6FB1A0A51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170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0253-7539-4EB5-8920-E27040BC08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6AB0-706C-4899-B082-F6FB1A0A51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056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0253-7539-4EB5-8920-E27040BC08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6AB0-706C-4899-B082-F6FB1A0A51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3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877012"/>
            <a:ext cx="3619500" cy="3929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305300" y="1877012"/>
            <a:ext cx="3619500" cy="3929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entagon 16"/>
          <p:cNvSpPr/>
          <p:nvPr userDrawn="1"/>
        </p:nvSpPr>
        <p:spPr>
          <a:xfrm rot="5400000">
            <a:off x="1731394" y="3439196"/>
            <a:ext cx="4899204" cy="56191"/>
          </a:xfrm>
          <a:prstGeom prst="homePlate">
            <a:avLst/>
          </a:prstGeom>
          <a:gradFill flip="none" rotWithShape="1">
            <a:gsLst>
              <a:gs pos="0">
                <a:srgbClr val="275A99">
                  <a:alpha val="19000"/>
                </a:srgbClr>
              </a:gs>
              <a:gs pos="99000">
                <a:srgbClr val="275A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 userDrawn="1">
            <p:ph type="body" idx="10"/>
          </p:nvPr>
        </p:nvSpPr>
        <p:spPr>
          <a:xfrm>
            <a:off x="457200" y="1085850"/>
            <a:ext cx="3621253" cy="719624"/>
          </a:xfrm>
          <a:prstGeom prst="snip1Rect">
            <a:avLst/>
          </a:prstGeom>
          <a:gradFill flip="none" rotWithShape="1">
            <a:gsLst>
              <a:gs pos="0">
                <a:srgbClr val="004874">
                  <a:lumMod val="93000"/>
                  <a:lumOff val="7000"/>
                </a:srgbClr>
              </a:gs>
              <a:gs pos="99000">
                <a:srgbClr val="002C47"/>
              </a:gs>
            </a:gsLst>
            <a:lin ang="2700000" scaled="1"/>
            <a:tileRect/>
          </a:gra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 b="0" spc="40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 userDrawn="1">
            <p:ph type="body" sz="quarter" idx="3"/>
          </p:nvPr>
        </p:nvSpPr>
        <p:spPr>
          <a:xfrm>
            <a:off x="4319588" y="1085850"/>
            <a:ext cx="3622675" cy="719624"/>
          </a:xfrm>
          <a:prstGeom prst="snip1Rect">
            <a:avLst/>
          </a:prstGeom>
          <a:gradFill flip="none" rotWithShape="1">
            <a:gsLst>
              <a:gs pos="0">
                <a:srgbClr val="004874">
                  <a:lumMod val="93000"/>
                  <a:lumOff val="7000"/>
                </a:srgbClr>
              </a:gs>
              <a:gs pos="99000">
                <a:srgbClr val="002C47"/>
              </a:gs>
            </a:gsLst>
            <a:lin ang="2700000" scaled="1"/>
            <a:tileRect/>
          </a:gra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 b="0" spc="40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" y="1872149"/>
            <a:ext cx="36195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305300" y="1872149"/>
            <a:ext cx="36195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4" name="Isosceles Triangle 2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Isosceles Triangle 2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25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27" name="Picture 26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28" name="Group 27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9" name="Isosceles Triangle 28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Isosceles Triangle 29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205351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0253-7539-4EB5-8920-E27040BC08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6AB0-706C-4899-B082-F6FB1A0A51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677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0253-7539-4EB5-8920-E27040BC08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6AB0-706C-4899-B082-F6FB1A0A51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463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0253-7539-4EB5-8920-E27040BC08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6AB0-706C-4899-B082-F6FB1A0A51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5682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0253-7539-4EB5-8920-E27040BC08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6AB0-706C-4899-B082-F6FB1A0A51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542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9B8023D9-FC11-44BE-BCDA-D25D861352FB}" type="datetime1">
              <a:rPr lang="en-US" smtClean="0">
                <a:solidFill>
                  <a:prstClr val="black"/>
                </a:solidFill>
              </a:rPr>
              <a:pPr defTabSz="914400"/>
              <a:t>5/24/2016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B550-26E9-4CBD-BA53-71E26649BB3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293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C7DE471-9061-48E2-B67D-E8314BC7A14A}" type="datetime1">
              <a:rPr lang="en-US" smtClean="0">
                <a:solidFill>
                  <a:prstClr val="black"/>
                </a:solidFill>
              </a:rPr>
              <a:pPr defTabSz="914400"/>
              <a:t>5/24/2016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B550-26E9-4CBD-BA53-71E26649BB3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897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72B9B7E-307C-4076-88B1-86F8DD5AA566}" type="datetime1">
              <a:rPr lang="en-US" smtClean="0">
                <a:solidFill>
                  <a:prstClr val="black"/>
                </a:solidFill>
              </a:rPr>
              <a:pPr defTabSz="914400"/>
              <a:t>5/24/2016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B550-26E9-4CBD-BA53-71E26649BB3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7807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98A3EB7-B1C8-453C-BF3D-3AFA222D13B3}" type="datetime1">
              <a:rPr lang="en-US" smtClean="0">
                <a:solidFill>
                  <a:prstClr val="black"/>
                </a:solidFill>
              </a:rPr>
              <a:pPr defTabSz="914400"/>
              <a:t>5/24/2016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B550-26E9-4CBD-BA53-71E26649BB3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7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D1E2E5C-8328-4B8E-8117-0F3FEA5A2574}" type="datetime1">
              <a:rPr lang="en-US" smtClean="0">
                <a:solidFill>
                  <a:prstClr val="black"/>
                </a:solidFill>
              </a:rPr>
              <a:pPr defTabSz="914400"/>
              <a:t>5/24/2016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B550-26E9-4CBD-BA53-71E26649BB3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191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9823BF-C431-4E60-A613-84CDEC6F0833}" type="datetime1">
              <a:rPr lang="en-US" smtClean="0">
                <a:solidFill>
                  <a:prstClr val="black"/>
                </a:solidFill>
              </a:rPr>
              <a:pPr defTabSz="914400"/>
              <a:t>5/24/2016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B550-26E9-4CBD-BA53-71E26649BB3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Rectangle 16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>
            <a:normAutofit/>
          </a:bodyPr>
          <a:lstStyle>
            <a:lvl1pPr>
              <a:defRPr sz="380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3" name="Isosceles Triangle 22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Isosceles Triangle 23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TextBox 24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26" name="Picture 25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27" name="Group 26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8" name="Isosceles Triangle 2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469896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42C81522-5502-4209-B929-852166B068EA}" type="datetime1">
              <a:rPr lang="en-US" smtClean="0">
                <a:solidFill>
                  <a:prstClr val="black"/>
                </a:solidFill>
              </a:rPr>
              <a:pPr defTabSz="914400"/>
              <a:t>5/24/2016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B550-26E9-4CBD-BA53-71E26649BB3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7501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1798D4A-9122-480A-9EFA-91B1F46C7DB5}" type="datetime1">
              <a:rPr lang="en-US" smtClean="0">
                <a:solidFill>
                  <a:prstClr val="black"/>
                </a:solidFill>
              </a:rPr>
              <a:pPr defTabSz="914400"/>
              <a:t>5/24/2016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B550-26E9-4CBD-BA53-71E26649BB3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176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9BC197A5-860B-455A-9BB8-EFD8C7556F8F}" type="datetime1">
              <a:rPr lang="en-US" smtClean="0">
                <a:solidFill>
                  <a:prstClr val="black"/>
                </a:solidFill>
              </a:rPr>
              <a:pPr defTabSz="914400"/>
              <a:t>5/24/2016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B550-26E9-4CBD-BA53-71E26649BB3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441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CDBB7756-33AD-4F08-B83D-221443F57937}" type="datetime1">
              <a:rPr lang="en-US" smtClean="0">
                <a:solidFill>
                  <a:prstClr val="black"/>
                </a:solidFill>
              </a:rPr>
              <a:pPr defTabSz="914400"/>
              <a:t>5/24/2016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B550-26E9-4CBD-BA53-71E26649BB3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1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CE8F0BB-466B-4153-B11A-1CF0ECB6F381}" type="datetime1">
              <a:rPr lang="en-US" smtClean="0">
                <a:solidFill>
                  <a:prstClr val="black"/>
                </a:solidFill>
              </a:rPr>
              <a:pPr defTabSz="914400"/>
              <a:t>5/24/2016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B550-26E9-4CBD-BA53-71E26649BB3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605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EBE6-0D54-456B-9A65-1CD2C14013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Internal Use Only - Do Not Distribute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4E1F-8823-4BD1-89E5-0D4896F41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5480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859A-635C-4B95-A9CB-93E1B5E05D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Internal Use Only - Do Not Distribute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4E1F-8823-4BD1-89E5-0D4896F41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442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52DF-7BA8-4C60-B576-A2B3AE8574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Internal Use Only - Do Not Distribute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4E1F-8823-4BD1-89E5-0D4896F41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566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457C-2DCB-4FF0-B499-17403D3D3C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Internal Use Only - Do Not Distribute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4E1F-8823-4BD1-89E5-0D4896F41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758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BB73-539C-451A-8652-35050270BE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Internal Use Only - Do Not Distribute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4E1F-8823-4BD1-89E5-0D4896F41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59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052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6DC8-D7CE-4371-8E6E-4C1C35EFCC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Internal Use Only - Do Not Distribute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4E1F-8823-4BD1-89E5-0D4896F41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570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37BA-DDF3-4244-82CA-6A10ECD3F7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Internal Use Only - Do Not Distribute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4E1F-8823-4BD1-89E5-0D4896F41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203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3413-D696-4696-9125-58A6B4FF29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Internal Use Only - Do Not Distribute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4E1F-8823-4BD1-89E5-0D4896F41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979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7D0C-B9DB-4F35-87C5-1AF87E1E96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Internal Use Only - Do Not Distribute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4E1F-8823-4BD1-89E5-0D4896F41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402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2C28-D12E-4E5E-8B6E-30742F2EDD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Internal Use Only - Do Not Distribute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4E1F-8823-4BD1-89E5-0D4896F41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081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B993-1C9B-4405-8F6C-25E6FD0FC0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Internal Use Only - Do Not Distribute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4E1F-8823-4BD1-89E5-0D4896F41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64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D0C3-3B8D-4BAE-8A28-5933A1FC5D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Module 3 - Beta Version 1.0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939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CE7A-58AC-4B32-A50B-2D818FE552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Module 3 - Beta Version 1.0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6532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3019-B4BC-4879-A276-EFE31B2B06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Module 3 - Beta Version 1.0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162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2665-4502-4B48-A254-1AD6E975AF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Module 3 - Beta Version 1.0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4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Rectangle 4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  <a:effectLst/>
        </p:spPr>
      </p:pic>
      <p:grpSp>
        <p:nvGrpSpPr>
          <p:cNvPr id="10" name="Group 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4" name="Picture 13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540680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2547-29BC-401A-BCD4-CF8D7DFFE1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Module 3 - Beta Version 1.0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453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BA22-1245-4885-8827-AF71AE9EB8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Module 3 - Beta Version 1.0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64" y="396081"/>
            <a:ext cx="8229600" cy="808038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381000"/>
            <a:ext cx="9144000" cy="838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627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2BD5-4040-4E1D-9208-8D9842F730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Module 3 - Beta Version 1.0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881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153400" cy="8382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2716-4A0F-4D00-B458-982D492D8E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Module 3 - Beta Version 1.0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9812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929F-A19F-4256-963E-2A2D01A41E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Module 3 - Beta Version 1.0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123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01B3-96E7-4C14-9BB0-F38DD40D93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Module 3 - Beta Version 1.0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496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A8F-5DA9-4C3C-8BA0-95CC619716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Module 3 - Beta Version 1.0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1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Background.png"/>
          <p:cNvPicPr>
            <a:picLocks noChangeAspect="1"/>
          </p:cNvPicPr>
          <p:nvPr userDrawn="1"/>
        </p:nvPicPr>
        <p:blipFill rotWithShape="1">
          <a:blip r:embed="rId2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9470"/>
            <a:ext cx="6908800" cy="46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5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120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1" r:id="rId3"/>
    <p:sldLayoutId id="2147483650" r:id="rId4"/>
    <p:sldLayoutId id="2147483652" r:id="rId5"/>
    <p:sldLayoutId id="2147483660" r:id="rId6"/>
    <p:sldLayoutId id="2147483654" r:id="rId7"/>
    <p:sldLayoutId id="2147483655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9" r:id="rId15"/>
    <p:sldLayoutId id="2147483673" r:id="rId16"/>
    <p:sldLayoutId id="2147483674" r:id="rId17"/>
    <p:sldLayoutId id="2147483670" r:id="rId18"/>
    <p:sldLayoutId id="2147483668" r:id="rId19"/>
    <p:sldLayoutId id="2147483667" r:id="rId20"/>
    <p:sldLayoutId id="2147483671" r:id="rId21"/>
    <p:sldLayoutId id="2147483672" r:id="rId22"/>
  </p:sldLayoutIdLst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3800" b="0" i="0" u="none" kern="1200" cap="small" spc="40" baseline="0">
          <a:gradFill>
            <a:gsLst>
              <a:gs pos="0">
                <a:srgbClr val="004874"/>
              </a:gs>
              <a:gs pos="100000">
                <a:srgbClr val="041F36"/>
              </a:gs>
            </a:gsLst>
            <a:lin ang="5400000" scaled="1"/>
          </a:gradFill>
          <a:latin typeface="Impact" panose="020B0806030902050204" pitchFamily="34" charset="0"/>
          <a:ea typeface="+mj-ea"/>
          <a:cs typeface="Impact" panose="020B080603090205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752832"/>
        </a:buClr>
        <a:buFont typeface="Wingdings" panose="05000000000000000000" pitchFamily="2" charset="2"/>
        <a:buChar char="Ø"/>
        <a:defRPr sz="3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752832"/>
        </a:buClr>
        <a:buFont typeface="Arial" panose="020B0604020202020204" pitchFamily="34" charset="0"/>
        <a:buChar char="•"/>
        <a:defRPr sz="2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752832"/>
        </a:buClr>
        <a:buFont typeface="Myriad Pro" panose="020B0503030403020204" pitchFamily="34" charset="0"/>
        <a:buChar char="–"/>
        <a:defRPr sz="2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75283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752832"/>
        </a:buClr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1000"/>
            <a:ext cx="9144000" cy="838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0" y="381000"/>
            <a:ext cx="8258389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41D2973-F9C1-43C0-8E77-30480908EA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Module 3 - Beta Version 1.0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1"/>
          <a:stretch/>
        </p:blipFill>
        <p:spPr>
          <a:xfrm>
            <a:off x="92990" y="6342407"/>
            <a:ext cx="2079356" cy="4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5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1000"/>
            <a:ext cx="9144000" cy="838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" y="381000"/>
            <a:ext cx="8258389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41D2973-F9C1-43C0-8E77-30480908EA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Module 3 - Beta Version 1.0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1"/>
          <a:stretch/>
        </p:blipFill>
        <p:spPr>
          <a:xfrm>
            <a:off x="92990" y="6342407"/>
            <a:ext cx="2079356" cy="4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/>
          </p:cNvSpPr>
          <p:nvPr userDrawn="1"/>
        </p:nvSpPr>
        <p:spPr bwMode="auto">
          <a:xfrm>
            <a:off x="0" y="260088"/>
            <a:ext cx="9144000" cy="100977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5627"/>
            <a:ext cx="7257976" cy="773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75928"/>
            <a:ext cx="8229600" cy="4562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880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C9C542F-6633-DE4E-BD0D-706F73EBE14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Picture 6" descr="logoredblueeps-bug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389" y="10496"/>
            <a:ext cx="801651" cy="124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01752" indent="-342900" algn="l" defTabSz="457200" rtl="0" eaLnBrk="1" latinLnBrk="0" hangingPunct="1">
        <a:spcBef>
          <a:spcPts val="1300"/>
        </a:spcBef>
        <a:buClr>
          <a:srgbClr val="517E93"/>
        </a:buClr>
        <a:buFont typeface="Arial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517E93"/>
        </a:buClr>
        <a:buFont typeface="Arial"/>
        <a:buChar char="–"/>
        <a:defRPr sz="2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517E93"/>
        </a:buClr>
        <a:buFont typeface="Arial"/>
        <a:buChar char="•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517E93"/>
        </a:buClr>
        <a:buFont typeface="Arial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517E93"/>
        </a:buClr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2F90253-7539-4EB5-8920-E27040BC08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5A86AB0-706C-4899-B082-F6FB1A0A51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669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3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43482"/>
            <a:ext cx="9141202" cy="414518"/>
          </a:xfrm>
          <a:prstGeom prst="rect">
            <a:avLst/>
          </a:prstGeom>
          <a:solidFill>
            <a:srgbClr val="415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6778"/>
            <a:ext cx="9144000" cy="1007377"/>
          </a:xfrm>
          <a:prstGeom prst="rect">
            <a:avLst/>
          </a:prstGeom>
          <a:solidFill>
            <a:srgbClr val="415966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Slide headline space here – Line 1 at 32</a:t>
            </a:r>
            <a:br>
              <a:rPr lang="en-US" dirty="0"/>
            </a:br>
            <a:r>
              <a:rPr lang="en-US" dirty="0"/>
              <a:t>Line 2 at 32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43000"/>
            <a:ext cx="9141202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2009" y="64681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53E4B550-26E9-4CBD-BA53-71E26649BB38}" type="slidenum">
              <a:rPr lang="en-US" smtClean="0">
                <a:solidFill>
                  <a:prstClr val="white"/>
                </a:solidFill>
              </a:rPr>
              <a:pPr defTabSz="9144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466075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Apprenticeship</a:t>
            </a:r>
            <a:r>
              <a:rPr lang="en-US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139707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i="0" u="none" kern="1200" baseline="0">
          <a:solidFill>
            <a:schemeClr val="bg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F90AF11-2A12-485C-BDBA-833B981F67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Internal Use Only - Do Not Distribute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FF84E1F-8823-4BD1-89E5-0D4896F41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6207685"/>
            <a:ext cx="3505200" cy="65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1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1000"/>
            <a:ext cx="9144000" cy="838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0" y="381000"/>
            <a:ext cx="8258389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41D2973-F9C1-43C0-8E77-30480908EA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Module 3 - Beta Version 1.0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" y="6342407"/>
            <a:ext cx="2592355" cy="4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0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tmp"/><Relationship Id="rId3" Type="http://schemas.openxmlformats.org/officeDocument/2006/relationships/image" Target="../media/image43.tmp"/><Relationship Id="rId7" Type="http://schemas.openxmlformats.org/officeDocument/2006/relationships/image" Target="../media/image47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46.tmp"/><Relationship Id="rId5" Type="http://schemas.openxmlformats.org/officeDocument/2006/relationships/image" Target="../media/image45.tmp"/><Relationship Id="rId4" Type="http://schemas.openxmlformats.org/officeDocument/2006/relationships/image" Target="../media/image44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leta.gov/oa/grants.cfm" TargetMode="External"/><Relationship Id="rId2" Type="http://schemas.openxmlformats.org/officeDocument/2006/relationships/hyperlink" Target="https://www.whitehouse.gov/the-press-office/2016/04/21/fact-sheet-investing-90-million-through-apprenticeshipusa-expand-proven" TargetMode="Externa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doleta.gov/oa/regulations.cfm" TargetMode="External"/><Relationship Id="rId4" Type="http://schemas.openxmlformats.org/officeDocument/2006/relationships/hyperlink" Target="http://wdr.doleta.gov/directives/corr_doc.cfm?DOCN=5364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sthomas@1199ctraining.org" TargetMode="External"/><Relationship Id="rId2" Type="http://schemas.openxmlformats.org/officeDocument/2006/relationships/hyperlink" Target="mailto:Ginsburg.Laura@dol.gov" TargetMode="External"/><Relationship Id="rId1" Type="http://schemas.openxmlformats.org/officeDocument/2006/relationships/slideLayout" Target="../slideLayouts/slideLayout21.xml"/><Relationship Id="rId4" Type="http://schemas.openxmlformats.org/officeDocument/2006/relationships/hyperlink" Target="mailto:dhopkins@valleyworkforce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81" y="1280052"/>
            <a:ext cx="4980609" cy="1470025"/>
          </a:xfrm>
        </p:spPr>
        <p:txBody>
          <a:bodyPr/>
          <a:lstStyle/>
          <a:p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Century Apprenticeship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660" y="2804462"/>
            <a:ext cx="5024782" cy="1326340"/>
          </a:xfrm>
        </p:spPr>
        <p:txBody>
          <a:bodyPr>
            <a:normAutofit fontScale="92500"/>
          </a:bodyPr>
          <a:lstStyle/>
          <a:p>
            <a:r>
              <a:rPr lang="en-US" dirty="0"/>
              <a:t>An avenue for sustaining your project’s benefits for years ahead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Coffey Consulting, LLC</a:t>
            </a:r>
          </a:p>
        </p:txBody>
      </p:sp>
    </p:spTree>
    <p:extLst>
      <p:ext uri="{BB962C8B-B14F-4D97-AF65-F5344CB8AC3E}">
        <p14:creationId xmlns:p14="http://schemas.microsoft.com/office/powerpoint/2010/main" val="403076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81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000" dirty="0">
                <a:solidFill>
                  <a:prstClr val="white"/>
                </a:solidFill>
                <a:latin typeface="Corbel" panose="020B0503020204020204" pitchFamily="34" charset="0"/>
              </a:rPr>
              <a:t>Five Core Components of</a:t>
            </a:r>
          </a:p>
          <a:p>
            <a:pPr algn="ctr" defTabSz="914400"/>
            <a:r>
              <a:rPr lang="en-US" sz="4000" dirty="0">
                <a:solidFill>
                  <a:prstClr val="white"/>
                </a:solidFill>
                <a:latin typeface="Corbel" panose="020B0503020204020204" pitchFamily="34" charset="0"/>
              </a:rPr>
              <a:t>Registered Apprenticeship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264" y="1675353"/>
            <a:ext cx="1426124" cy="142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" y="2986871"/>
            <a:ext cx="1982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200" b="1" dirty="0">
                <a:solidFill>
                  <a:prstClr val="white"/>
                </a:solidFill>
                <a:latin typeface="Corbel" panose="020B0503020204020204" pitchFamily="34" charset="0"/>
              </a:rPr>
              <a:t>Employer Involvement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21276" y="2991070"/>
            <a:ext cx="220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200" b="1" dirty="0">
                <a:solidFill>
                  <a:prstClr val="white"/>
                </a:solidFill>
                <a:latin typeface="Corbel" panose="020B0503020204020204" pitchFamily="34" charset="0"/>
              </a:rPr>
              <a:t>Structured </a:t>
            </a:r>
          </a:p>
          <a:p>
            <a:pPr algn="ctr" defTabSz="914400"/>
            <a:r>
              <a:rPr lang="en-US" sz="2200" b="1" dirty="0">
                <a:solidFill>
                  <a:prstClr val="white"/>
                </a:solidFill>
                <a:latin typeface="Corbel" panose="020B0503020204020204" pitchFamily="34" charset="0"/>
              </a:rPr>
              <a:t>On-the-Job Learning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1400" y="3006804"/>
            <a:ext cx="185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200" b="1" dirty="0">
                <a:solidFill>
                  <a:prstClr val="white"/>
                </a:solidFill>
                <a:latin typeface="Corbel" panose="020B0503020204020204" pitchFamily="34" charset="0"/>
              </a:rPr>
              <a:t>Related Instruction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45970" y="2981342"/>
            <a:ext cx="1801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200" b="1" dirty="0">
                <a:solidFill>
                  <a:prstClr val="white"/>
                </a:solidFill>
                <a:latin typeface="Corbel" panose="020B0503020204020204" pitchFamily="34" charset="0"/>
              </a:rPr>
              <a:t>Rewards for Skill Gains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914400" y="4343400"/>
            <a:ext cx="733959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33560" y="2981822"/>
            <a:ext cx="205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200" b="1" dirty="0">
                <a:solidFill>
                  <a:prstClr val="white"/>
                </a:solidFill>
                <a:latin typeface="Corbel" panose="020B0503020204020204" pitchFamily="34" charset="0"/>
              </a:rPr>
              <a:t>National Occupational Credential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920880" y="3970504"/>
            <a:ext cx="0" cy="381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714016" y="4057149"/>
            <a:ext cx="0" cy="28625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495800" y="4038600"/>
            <a:ext cx="0" cy="119574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400800" y="3882390"/>
            <a:ext cx="0" cy="46101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8239328" y="4028524"/>
            <a:ext cx="0" cy="31487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6588" y="1675353"/>
            <a:ext cx="1232729" cy="123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635" y="1675353"/>
            <a:ext cx="1232729" cy="123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403" y="1675353"/>
            <a:ext cx="1321042" cy="132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1739" y="1675353"/>
            <a:ext cx="1321042" cy="132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0" y="765243"/>
            <a:ext cx="3678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dirty="0">
                <a:solidFill>
                  <a:srgbClr val="1F497D">
                    <a:lumMod val="20000"/>
                    <a:lumOff val="80000"/>
                  </a:srgbClr>
                </a:solidFill>
                <a:latin typeface="Corbel" panose="020B0503020204020204" pitchFamily="34" charset="0"/>
              </a:rPr>
              <a:t>Adaptable and Flexible</a:t>
            </a:r>
          </a:p>
        </p:txBody>
      </p:sp>
    </p:spTree>
    <p:extLst>
      <p:ext uri="{BB962C8B-B14F-4D97-AF65-F5344CB8AC3E}">
        <p14:creationId xmlns:p14="http://schemas.microsoft.com/office/powerpoint/2010/main" val="2357721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Registered Apprenticeship</a:t>
            </a:r>
            <a:br>
              <a:rPr lang="en-US" dirty="0"/>
            </a:br>
            <a:r>
              <a:rPr lang="en-US" dirty="0"/>
              <a:t>Facts and Figures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B550-26E9-4CBD-BA53-71E26649BB38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475" y="9906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7200" b="1" dirty="0">
                <a:solidFill>
                  <a:prstClr val="white">
                    <a:lumMod val="9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Did You Know?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36" y="1204511"/>
            <a:ext cx="8227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8000" b="1" dirty="0">
                <a:solidFill>
                  <a:srgbClr val="2A568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Did You Know?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920" y="2667000"/>
            <a:ext cx="2514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800" b="1" dirty="0">
                <a:solidFill>
                  <a:srgbClr val="4159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150,000</a:t>
            </a:r>
            <a:r>
              <a:rPr lang="en-US" sz="1600" dirty="0">
                <a:solidFill>
                  <a:srgbClr val="4159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Employers and Labor Management Organizations Participate in Registered Apprenticeship.</a:t>
            </a:r>
          </a:p>
        </p:txBody>
      </p:sp>
      <p:sp>
        <p:nvSpPr>
          <p:cNvPr id="5" name="Rectangle 4"/>
          <p:cNvSpPr/>
          <p:nvPr/>
        </p:nvSpPr>
        <p:spPr>
          <a:xfrm>
            <a:off x="2895600" y="2667000"/>
            <a:ext cx="304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4800" b="1" dirty="0">
                <a:solidFill>
                  <a:srgbClr val="4159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456,989</a:t>
            </a:r>
            <a:r>
              <a:rPr lang="en-US" sz="1600" dirty="0">
                <a:solidFill>
                  <a:srgbClr val="4159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Registered Apprentices Nationwide in More than 1,000 Occupations.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7359" y="2667000"/>
            <a:ext cx="30466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4800" b="1" dirty="0">
                <a:solidFill>
                  <a:srgbClr val="4159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$50,000 </a:t>
            </a:r>
            <a:r>
              <a:rPr lang="en-US" sz="1600" dirty="0">
                <a:solidFill>
                  <a:srgbClr val="4159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Average Starting Salary of Apprentices Per Year While Earning a Credential Equivalent to a 2 or 4 Year College Degree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4807258"/>
            <a:ext cx="3732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800" b="1" dirty="0">
                <a:solidFill>
                  <a:srgbClr val="4159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$300,000 </a:t>
            </a:r>
          </a:p>
          <a:p>
            <a:pPr algn="ctr" defTabSz="914400"/>
            <a:r>
              <a:rPr lang="en-US" sz="1600" dirty="0">
                <a:solidFill>
                  <a:srgbClr val="4159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Amount Workers Who Complete Registered Apprenticeship Programs Earn More Over a Lifetime Than Peers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09983" y="4819095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800" b="1" dirty="0">
                <a:solidFill>
                  <a:srgbClr val="4159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$1.47 per $1.00</a:t>
            </a:r>
          </a:p>
          <a:p>
            <a:pPr algn="ctr" defTabSz="914400"/>
            <a:r>
              <a:rPr lang="en-US" sz="1600" dirty="0">
                <a:solidFill>
                  <a:srgbClr val="4159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Every $1 Spent on Registered Apprenticeship, Employers Get an Average of $1.47 Back in Increased Productivity</a:t>
            </a:r>
          </a:p>
        </p:txBody>
      </p:sp>
    </p:spTree>
    <p:extLst>
      <p:ext uri="{BB962C8B-B14F-4D97-AF65-F5344CB8AC3E}">
        <p14:creationId xmlns:p14="http://schemas.microsoft.com/office/powerpoint/2010/main" val="1370980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4E1F-8823-4BD1-89E5-0D4896F41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U.S. Department of Labor — Apprenticeship — Leaders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3" t="29715" r="28333" b="41060"/>
          <a:stretch/>
        </p:blipFill>
        <p:spPr>
          <a:xfrm>
            <a:off x="304800" y="207475"/>
            <a:ext cx="4018230" cy="1457608"/>
          </a:xfrm>
          <a:prstGeom prst="rect">
            <a:avLst/>
          </a:prstGeom>
        </p:spPr>
      </p:pic>
      <p:pic>
        <p:nvPicPr>
          <p:cNvPr id="4" name="Picture 3" descr="U.S. Department of Labor — Apprenticeship — Leader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2" t="30986" r="27129" b="41968"/>
          <a:stretch/>
        </p:blipFill>
        <p:spPr>
          <a:xfrm>
            <a:off x="4533522" y="207475"/>
            <a:ext cx="4209861" cy="1348966"/>
          </a:xfrm>
          <a:prstGeom prst="rect">
            <a:avLst/>
          </a:prstGeom>
        </p:spPr>
      </p:pic>
      <p:pic>
        <p:nvPicPr>
          <p:cNvPr id="5" name="Picture 4" descr="U.S. Department of Labor — Apprenticeship — Leaders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0" t="32257" r="26930" b="41242"/>
          <a:stretch/>
        </p:blipFill>
        <p:spPr>
          <a:xfrm>
            <a:off x="233126" y="1787305"/>
            <a:ext cx="4218914" cy="1321806"/>
          </a:xfrm>
          <a:prstGeom prst="rect">
            <a:avLst/>
          </a:prstGeom>
        </p:spPr>
      </p:pic>
      <p:pic>
        <p:nvPicPr>
          <p:cNvPr id="6" name="Picture 5" descr="U.S. Department of Labor — Apprenticeship — Leaders - Mozilla Firefox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6" t="31712" r="27327" b="42513"/>
          <a:stretch/>
        </p:blipFill>
        <p:spPr>
          <a:xfrm>
            <a:off x="4515414" y="1665083"/>
            <a:ext cx="4227969" cy="1285592"/>
          </a:xfrm>
          <a:prstGeom prst="rect">
            <a:avLst/>
          </a:prstGeom>
        </p:spPr>
      </p:pic>
      <p:pic>
        <p:nvPicPr>
          <p:cNvPr id="7" name="Picture 6" descr="U.S. Department of Labor — Apprenticeship — Leaders - Mozilla Firefox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3" t="30622" r="27128" b="44328"/>
          <a:stretch/>
        </p:blipFill>
        <p:spPr>
          <a:xfrm>
            <a:off x="142590" y="3138120"/>
            <a:ext cx="4309450" cy="1249379"/>
          </a:xfrm>
          <a:prstGeom prst="rect">
            <a:avLst/>
          </a:prstGeom>
        </p:spPr>
      </p:pic>
      <p:pic>
        <p:nvPicPr>
          <p:cNvPr id="8" name="Picture 7" descr="U.S. Department of Labor — Apprenticeship — Leaders - Mozilla Firefox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0442" r="27327" b="39063"/>
          <a:stretch/>
        </p:blipFill>
        <p:spPr>
          <a:xfrm>
            <a:off x="4812672" y="2908561"/>
            <a:ext cx="3930711" cy="1444988"/>
          </a:xfrm>
          <a:prstGeom prst="rect">
            <a:avLst/>
          </a:prstGeom>
        </p:spPr>
      </p:pic>
      <p:pic>
        <p:nvPicPr>
          <p:cNvPr id="9" name="Picture 8" descr="U.S. Department of Labor — Apprenticeship — Leaders - Mozilla Firefox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4" t="30442" r="26832" b="41786"/>
          <a:stretch/>
        </p:blipFill>
        <p:spPr>
          <a:xfrm>
            <a:off x="154661" y="4572000"/>
            <a:ext cx="4447491" cy="1447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24400" y="4495800"/>
            <a:ext cx="4419600" cy="14613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4288" y="4687881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b="1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170 LEADERS and Still Growing!</a:t>
            </a:r>
          </a:p>
        </p:txBody>
      </p:sp>
    </p:spTree>
    <p:extLst>
      <p:ext uri="{BB962C8B-B14F-4D97-AF65-F5344CB8AC3E}">
        <p14:creationId xmlns:p14="http://schemas.microsoft.com/office/powerpoint/2010/main" val="2407732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264" y="396081"/>
            <a:ext cx="9116736" cy="808038"/>
          </a:xfrm>
        </p:spPr>
        <p:txBody>
          <a:bodyPr/>
          <a:lstStyle/>
          <a:p>
            <a:pPr algn="ctr"/>
            <a:r>
              <a:rPr lang="en-US" dirty="0"/>
              <a:t>Benefits to Registering Program with USDOL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65667646"/>
              </p:ext>
            </p:extLst>
          </p:nvPr>
        </p:nvGraphicFramePr>
        <p:xfrm>
          <a:off x="672662" y="1397000"/>
          <a:ext cx="8014138" cy="4814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57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ApprenticeshipUSA Resources</a:t>
            </a:r>
          </a:p>
        </p:txBody>
      </p:sp>
      <p:pic>
        <p:nvPicPr>
          <p:cNvPr id="5" name="Picture 4" descr="http://www.doleta.gov/oa/employers/apprenticeship_toolkit.pdf - Windows Internet Explorer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68" y="1296785"/>
            <a:ext cx="2359653" cy="32170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 descr="Apprenticeship Playbook_v3.pdf - Adobe Reader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0619" y="2891056"/>
            <a:ext cx="2399385" cy="32134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 descr="Apprenticeship - U.S. Department of Labor - Mozilla Firefox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1433" y="4655694"/>
            <a:ext cx="2743200" cy="21274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3034145" y="1429789"/>
            <a:ext cx="5951913" cy="132172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3115" y="1528525"/>
            <a:ext cx="5793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prstClr val="white"/>
                </a:solidFill>
              </a:rPr>
              <a:t>Quick-Start Toolkit</a:t>
            </a:r>
          </a:p>
          <a:p>
            <a:r>
              <a:rPr lang="en-US" sz="2000" dirty="0">
                <a:solidFill>
                  <a:prstClr val="white"/>
                </a:solidFill>
              </a:rPr>
              <a:t>5 Step Format to take you from “exploring” to “launching” a Registered Apprenticeship Program.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32167" y="2905296"/>
            <a:ext cx="5153891" cy="16667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3127" y="3012161"/>
            <a:ext cx="52508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prstClr val="white"/>
                </a:solidFill>
              </a:rPr>
              <a:t>Federal Resources Playbook for Registered Apprenticeship</a:t>
            </a:r>
          </a:p>
          <a:p>
            <a:r>
              <a:rPr lang="en-US" sz="2000" dirty="0">
                <a:solidFill>
                  <a:prstClr val="white"/>
                </a:solidFill>
              </a:rPr>
              <a:t>Guide to resources from the Federal Gov’t Development to support Registered Apprenticeship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79324" y="4655694"/>
            <a:ext cx="4006734" cy="21274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79324" y="4738500"/>
            <a:ext cx="4164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prstClr val="white"/>
                </a:solidFill>
              </a:rPr>
              <a:t>DOL Apprenticeship Website</a:t>
            </a:r>
          </a:p>
          <a:p>
            <a:r>
              <a:rPr lang="en-US" sz="2000" dirty="0">
                <a:solidFill>
                  <a:prstClr val="white"/>
                </a:solidFill>
              </a:rPr>
              <a:t>New Registered Apprenticeship website launched with additional resources and streamlined design.</a:t>
            </a:r>
          </a:p>
          <a:p>
            <a:endParaRPr lang="en-US" sz="2000" b="1" u="sng" dirty="0">
              <a:solidFill>
                <a:prstClr val="white"/>
              </a:solidFill>
            </a:endParaRPr>
          </a:p>
          <a:p>
            <a:r>
              <a:rPr lang="en-US" sz="2000" b="1" u="sng" dirty="0">
                <a:solidFill>
                  <a:srgbClr val="5A1705">
                    <a:lumMod val="50000"/>
                    <a:lumOff val="50000"/>
                  </a:srgbClr>
                </a:solidFill>
              </a:rPr>
              <a:t>www.dol.gov/apprenticeship/</a:t>
            </a:r>
          </a:p>
        </p:txBody>
      </p:sp>
    </p:spTree>
    <p:extLst>
      <p:ext uri="{BB962C8B-B14F-4D97-AF65-F5344CB8AC3E}">
        <p14:creationId xmlns:p14="http://schemas.microsoft.com/office/powerpoint/2010/main" val="807987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463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District 1199C </a:t>
            </a:r>
            <a:br>
              <a:rPr lang="en-US" dirty="0"/>
            </a:br>
            <a:r>
              <a:rPr lang="en-US" dirty="0"/>
              <a:t>Training &amp; Employment Fund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96809"/>
            <a:ext cx="152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294416"/>
            <a:ext cx="1524000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u="none" kern="1200" cap="none" spc="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Registered Apprenticeship – 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–"/>
              <a:defRPr sz="2800" b="0" i="0" u="none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900" cap="all" spc="-100" dirty="0">
                <a:solidFill>
                  <a:srgbClr val="D2533C"/>
                </a:solidFill>
                <a:ea typeface="+mj-ea"/>
                <a:cs typeface="+mj-cs"/>
              </a:rPr>
              <a:t>The Employer Advantage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21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Look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7924800" cy="4191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Key Components</a:t>
            </a:r>
          </a:p>
          <a:p>
            <a:pPr lvl="1"/>
            <a:r>
              <a:rPr lang="en-US" dirty="0"/>
              <a:t>List of competencies to be mastered </a:t>
            </a:r>
          </a:p>
          <a:p>
            <a:pPr lvl="1"/>
            <a:r>
              <a:rPr lang="en-US" dirty="0"/>
              <a:t>Agreement Form</a:t>
            </a:r>
          </a:p>
          <a:p>
            <a:pPr lvl="1"/>
            <a:r>
              <a:rPr lang="en-US" dirty="0"/>
              <a:t>Standards of Apprenticeship </a:t>
            </a:r>
          </a:p>
          <a:p>
            <a:r>
              <a:rPr lang="en-US" dirty="0"/>
              <a:t>Present to State Apprenticeship Council for Approval – very simple if documents in order; NOTE – good offer to do these for the employer</a:t>
            </a:r>
          </a:p>
          <a:p>
            <a:r>
              <a:rPr lang="en-US" dirty="0"/>
              <a:t>Receive a certificate for the particular program</a:t>
            </a:r>
          </a:p>
          <a:p>
            <a:r>
              <a:rPr lang="en-US" dirty="0"/>
              <a:t>Up to employer how to document progress; we recommend OJT forms that check monthly progress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291" y="5403852"/>
            <a:ext cx="152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311303"/>
            <a:ext cx="1524000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2006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Community Health Worker Competencies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731" y="1120967"/>
            <a:ext cx="82296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OJT 2200 Hours:</a:t>
            </a:r>
          </a:p>
          <a:p>
            <a:r>
              <a:rPr lang="en-US" dirty="0"/>
              <a:t>Orientation to Community Health Worker –</a:t>
            </a:r>
          </a:p>
          <a:p>
            <a:pPr lvl="1"/>
            <a:r>
              <a:rPr lang="en-US" dirty="0"/>
              <a:t>Intro to job and employer					90 hours</a:t>
            </a:r>
          </a:p>
          <a:p>
            <a:pPr lvl="1"/>
            <a:r>
              <a:rPr lang="en-US" dirty="0"/>
              <a:t>Technical Knowledge Overview			150 hours</a:t>
            </a:r>
          </a:p>
          <a:p>
            <a:pPr lvl="1"/>
            <a:r>
              <a:rPr lang="en-US" dirty="0"/>
              <a:t>Safety Med/Community Environment 	150 hours</a:t>
            </a:r>
          </a:p>
          <a:p>
            <a:pPr lvl="1"/>
            <a:r>
              <a:rPr lang="en-US" dirty="0"/>
              <a:t>Ethical and Professional Practice		150 hours</a:t>
            </a:r>
          </a:p>
          <a:p>
            <a:r>
              <a:rPr lang="en-US" dirty="0"/>
              <a:t>Networking and Advocacy		335 hours</a:t>
            </a:r>
          </a:p>
          <a:p>
            <a:r>
              <a:rPr lang="en-US" dirty="0"/>
              <a:t>Health Literacy						350 hours</a:t>
            </a:r>
          </a:p>
          <a:p>
            <a:r>
              <a:rPr lang="en-US" dirty="0"/>
              <a:t>Communication						350 hours</a:t>
            </a:r>
          </a:p>
          <a:p>
            <a:r>
              <a:rPr lang="en-US" dirty="0"/>
              <a:t>Teaching/Supporting Others	350 hours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819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066800"/>
          </a:xfrm>
        </p:spPr>
        <p:txBody>
          <a:bodyPr>
            <a:noAutofit/>
          </a:bodyPr>
          <a:lstStyle/>
          <a:p>
            <a:r>
              <a:rPr lang="en-US" sz="3200" dirty="0"/>
              <a:t>Classroom Training 150 Hours – </a:t>
            </a:r>
            <a:br>
              <a:rPr lang="en-US" sz="3200" dirty="0"/>
            </a:br>
            <a:r>
              <a:rPr lang="en-US" sz="3200" dirty="0"/>
              <a:t>Temple U College Credit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744678"/>
            <a:ext cx="152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5676633"/>
            <a:ext cx="1524000" cy="106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09403" y="17337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321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u="sng" dirty="0"/>
              <a:t>Topic</a:t>
            </a:r>
            <a:r>
              <a:rPr lang="en-US" dirty="0"/>
              <a:t>						</a:t>
            </a:r>
            <a:r>
              <a:rPr lang="en-US" u="sng" dirty="0"/>
              <a:t>Classroom Hours</a:t>
            </a:r>
          </a:p>
          <a:p>
            <a:pPr marL="0" indent="0">
              <a:lnSpc>
                <a:spcPct val="70000"/>
              </a:lnSpc>
              <a:buNone/>
            </a:pPr>
            <a:endParaRPr lang="en-US" dirty="0"/>
          </a:p>
          <a:p>
            <a:pPr>
              <a:lnSpc>
                <a:spcPct val="70000"/>
              </a:lnSpc>
            </a:pPr>
            <a:r>
              <a:rPr lang="en-US" dirty="0"/>
              <a:t>Role of the CHW										12</a:t>
            </a:r>
          </a:p>
          <a:p>
            <a:pPr>
              <a:lnSpc>
                <a:spcPct val="70000"/>
              </a:lnSpc>
            </a:pPr>
            <a:r>
              <a:rPr lang="en-US" dirty="0"/>
              <a:t>Understanding Healthcare from a Cultural Context		6</a:t>
            </a:r>
          </a:p>
          <a:p>
            <a:pPr>
              <a:lnSpc>
                <a:spcPct val="70000"/>
              </a:lnSpc>
            </a:pPr>
            <a:r>
              <a:rPr lang="en-US" dirty="0"/>
              <a:t>HIPAA and Patient Confidentiality						6</a:t>
            </a:r>
          </a:p>
          <a:p>
            <a:pPr>
              <a:lnSpc>
                <a:spcPct val="70000"/>
              </a:lnSpc>
            </a:pPr>
            <a:r>
              <a:rPr lang="en-US" dirty="0"/>
              <a:t>Group Facilitation, Planning and Presentation			9</a:t>
            </a:r>
          </a:p>
          <a:p>
            <a:pPr>
              <a:lnSpc>
                <a:spcPct val="70000"/>
              </a:lnSpc>
            </a:pPr>
            <a:r>
              <a:rPr lang="en-US" dirty="0"/>
              <a:t>Foundation of Communication and Interpersonal Skills	12</a:t>
            </a:r>
          </a:p>
          <a:p>
            <a:pPr>
              <a:lnSpc>
                <a:spcPct val="70000"/>
              </a:lnSpc>
            </a:pPr>
            <a:r>
              <a:rPr lang="en-US" dirty="0"/>
              <a:t>Advanced Communication and Interpersonal Skills		12</a:t>
            </a:r>
          </a:p>
          <a:p>
            <a:pPr>
              <a:lnSpc>
                <a:spcPct val="70000"/>
              </a:lnSpc>
            </a:pPr>
            <a:r>
              <a:rPr lang="en-US" dirty="0"/>
              <a:t>Motivational Interviewing								12</a:t>
            </a:r>
          </a:p>
          <a:p>
            <a:pPr>
              <a:lnSpc>
                <a:spcPct val="70000"/>
              </a:lnSpc>
            </a:pPr>
            <a:r>
              <a:rPr lang="en-US" dirty="0"/>
              <a:t>Recognition of Health Issues (Sick and Non-Sick)		30</a:t>
            </a:r>
          </a:p>
          <a:p>
            <a:pPr>
              <a:lnSpc>
                <a:spcPct val="70000"/>
              </a:lnSpc>
            </a:pPr>
            <a:r>
              <a:rPr lang="en-US" dirty="0"/>
              <a:t>Teamwork and the Healthcare Team					6</a:t>
            </a:r>
          </a:p>
          <a:p>
            <a:pPr>
              <a:lnSpc>
                <a:spcPct val="70000"/>
              </a:lnSpc>
            </a:pPr>
            <a:r>
              <a:rPr lang="en-US" dirty="0"/>
              <a:t>Legal Considerations for CHWs							3</a:t>
            </a:r>
          </a:p>
          <a:p>
            <a:pPr>
              <a:lnSpc>
                <a:spcPct val="70000"/>
              </a:lnSpc>
            </a:pPr>
            <a:r>
              <a:rPr lang="en-US" dirty="0"/>
              <a:t>Advocating for Patients									3</a:t>
            </a:r>
          </a:p>
          <a:p>
            <a:pPr>
              <a:lnSpc>
                <a:spcPct val="70000"/>
              </a:lnSpc>
            </a:pPr>
            <a:r>
              <a:rPr lang="en-US" dirty="0"/>
              <a:t>Community Resource Asset Mapping					6</a:t>
            </a:r>
          </a:p>
          <a:p>
            <a:pPr>
              <a:lnSpc>
                <a:spcPct val="70000"/>
              </a:lnSpc>
            </a:pPr>
            <a:r>
              <a:rPr lang="en-US" dirty="0"/>
              <a:t>Documentation Protocol for the CHW					15</a:t>
            </a:r>
          </a:p>
          <a:p>
            <a:pPr>
              <a:lnSpc>
                <a:spcPct val="70000"/>
              </a:lnSpc>
            </a:pPr>
            <a:r>
              <a:rPr lang="en-US" dirty="0"/>
              <a:t>Professional Expectations for the CHW					</a:t>
            </a:r>
            <a:r>
              <a:rPr lang="en-US" u="sng" dirty="0"/>
              <a:t>18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 	TOTAL 													150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6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9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Working at Phila FIGHT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3 Community Health Worker Apprenticeships, one in each federally qualified health clinic</a:t>
            </a:r>
          </a:p>
          <a:p>
            <a:r>
              <a:rPr lang="en-US" dirty="0"/>
              <a:t>All employees finished Apprenticeship and working</a:t>
            </a:r>
          </a:p>
          <a:p>
            <a:r>
              <a:rPr lang="en-US" dirty="0"/>
              <a:t>All previously unemployed</a:t>
            </a:r>
          </a:p>
          <a:p>
            <a:r>
              <a:rPr lang="en-US" dirty="0"/>
              <a:t>Varied work experience but all connected to HIV/AIDS</a:t>
            </a:r>
          </a:p>
          <a:p>
            <a:pPr lvl="1"/>
            <a:r>
              <a:rPr lang="en-US" dirty="0"/>
              <a:t>One international AIDS Advocate</a:t>
            </a:r>
          </a:p>
          <a:p>
            <a:pPr lvl="1"/>
            <a:r>
              <a:rPr lang="en-US" dirty="0"/>
              <a:t>One with Behavioral Health Training </a:t>
            </a:r>
          </a:p>
          <a:p>
            <a:pPr lvl="1"/>
            <a:r>
              <a:rPr lang="en-US" dirty="0"/>
              <a:t>One came as a volunteer after layoff from other fields </a:t>
            </a:r>
          </a:p>
          <a:p>
            <a:r>
              <a:rPr lang="en-US" dirty="0"/>
              <a:t>Completion of 150 hour training at Temple; college credit</a:t>
            </a:r>
          </a:p>
          <a:p>
            <a:r>
              <a:rPr lang="en-US" dirty="0"/>
              <a:t>Supervised/trained by a current Care Navigator</a:t>
            </a:r>
          </a:p>
          <a:p>
            <a:r>
              <a:rPr lang="en-US" dirty="0"/>
              <a:t>All on the path to a new career with good future options!!!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Description: Fight logo 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199" y="457200"/>
            <a:ext cx="790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738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81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and Future Plans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Supervisor will be FQHC Manager, not Program Manager</a:t>
            </a:r>
          </a:p>
          <a:p>
            <a:r>
              <a:rPr lang="en-US" dirty="0"/>
              <a:t>Will hire out of the current CHW Training class – better to get this piece done before the job starts</a:t>
            </a:r>
          </a:p>
          <a:p>
            <a:r>
              <a:rPr lang="en-US" dirty="0"/>
              <a:t>May bring on a dental CHW</a:t>
            </a:r>
          </a:p>
          <a:p>
            <a:r>
              <a:rPr lang="en-US" dirty="0"/>
              <a:t>One of the CHWs promoted to a “concierge position” when the actual job started in January</a:t>
            </a:r>
          </a:p>
          <a:p>
            <a:r>
              <a:rPr lang="en-US" dirty="0"/>
              <a:t>Option in the grant to provide OJT wages as well; current incentive is payment to employer for management.</a:t>
            </a:r>
          </a:p>
          <a:p>
            <a:r>
              <a:rPr lang="en-US" dirty="0"/>
              <a:t>New Non-Traditional Apprenticeship Grant - $1200 stipend per Apprentice, looking at Nurse Aide, Behavioral Health, Coding, LPN, CHW</a:t>
            </a:r>
          </a:p>
          <a:p>
            <a:r>
              <a:rPr lang="en-US" dirty="0"/>
              <a:t>Development of a Supervisory Manual, Mentor Manual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Description: Fight logo 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199" y="457200"/>
            <a:ext cx="790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54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819"/>
            <a:ext cx="8105216" cy="994172"/>
          </a:xfrm>
        </p:spPr>
        <p:txBody>
          <a:bodyPr>
            <a:noAutofit/>
          </a:bodyPr>
          <a:lstStyle/>
          <a:p>
            <a:r>
              <a:rPr lang="en-US" sz="3300" dirty="0"/>
              <a:t>National Center for Healthcare Apprenticeships</a:t>
            </a:r>
            <a:br>
              <a:rPr lang="en-US" sz="3300" dirty="0"/>
            </a:br>
            <a:r>
              <a:rPr lang="en-US" sz="3300" dirty="0"/>
              <a:t>an Initiative of SEIU &amp; AFSCME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29428"/>
            <a:ext cx="7772400" cy="33045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1700 apprenticeships in six states</a:t>
            </a:r>
          </a:p>
          <a:p>
            <a:pPr marL="0" indent="0"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Categories</a:t>
            </a:r>
          </a:p>
          <a:p>
            <a:pPr marL="685800" indent="0">
              <a:spcBef>
                <a:spcPts val="0"/>
              </a:spcBef>
              <a:buNone/>
            </a:pPr>
            <a:r>
              <a:rPr lang="en-US" dirty="0"/>
              <a:t>Advanced homecare</a:t>
            </a:r>
          </a:p>
          <a:p>
            <a:pPr marL="685800" indent="0">
              <a:spcBef>
                <a:spcPts val="0"/>
              </a:spcBef>
              <a:buNone/>
            </a:pPr>
            <a:r>
              <a:rPr lang="en-US" dirty="0"/>
              <a:t>Community Health Worker</a:t>
            </a:r>
          </a:p>
          <a:p>
            <a:pPr marL="685800" indent="0">
              <a:spcBef>
                <a:spcPts val="0"/>
              </a:spcBef>
              <a:buNone/>
            </a:pPr>
            <a:r>
              <a:rPr lang="en-US" dirty="0"/>
              <a:t>Medical Coding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Competency Based Apprenticeship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010" y="1240726"/>
            <a:ext cx="1601000" cy="1577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010" y="2818129"/>
            <a:ext cx="1601000" cy="162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88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7654"/>
            <a:ext cx="8055935" cy="138338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Valley to Virginia $4 Million Registered Apprenticeship Grant</a:t>
            </a:r>
            <a:br>
              <a:rPr lang="en-US" sz="3600" b="1" dirty="0">
                <a:latin typeface="Arial" pitchFamily="34" charset="0"/>
                <a:cs typeface="Arial" pitchFamily="34" charset="0"/>
              </a:rPr>
            </a:b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6211887" y="2703512"/>
            <a:ext cx="5410200" cy="317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" y="6629400"/>
            <a:ext cx="5410200" cy="1588"/>
          </a:xfrm>
          <a:prstGeom prst="line">
            <a:avLst/>
          </a:prstGeom>
          <a:ln w="38100" cap="rnd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739541" y="2962714"/>
            <a:ext cx="78914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3399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102" y="4436475"/>
            <a:ext cx="2514600" cy="19474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9541" y="1905001"/>
            <a:ext cx="77948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Awarded to Shenandoah Valley Workforce Development Board Oct. 2015 </a:t>
            </a:r>
          </a:p>
          <a:p>
            <a:pPr>
              <a:lnSpc>
                <a:spcPct val="150000"/>
              </a:lnSpc>
            </a:pPr>
            <a:r>
              <a:rPr lang="en-US" dirty="0"/>
              <a:t>Primary Partners:  Virginia Department of Registered Apprenticeship (state apprenticeship agency); Blue Ridge, Dabney S. Lancaster, and Lord Fairfax Community Colleges; Massanutten Technical and Valley Career and Technical Centers; and Virginia Manufacturing Association</a:t>
            </a:r>
          </a:p>
          <a:p>
            <a:pPr>
              <a:lnSpc>
                <a:spcPct val="150000"/>
              </a:lnSpc>
            </a:pPr>
            <a:r>
              <a:rPr lang="en-US" dirty="0"/>
              <a:t>Many additional workforce partners will assist in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47822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5264"/>
            <a:ext cx="8229600" cy="15859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V2V Apprenticeship Initiative</a:t>
            </a:r>
            <a:br>
              <a:rPr lang="en-US" sz="3600" b="1" dirty="0">
                <a:latin typeface="Arial" pitchFamily="34" charset="0"/>
                <a:cs typeface="Arial" pitchFamily="34" charset="0"/>
              </a:rPr>
            </a:br>
            <a:b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$175 Million Awarded; 46 grants; 37 states; 12 multi-state initiatives</a:t>
            </a:r>
            <a:b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6211887" y="2703512"/>
            <a:ext cx="5410200" cy="317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" y="6629400"/>
            <a:ext cx="5410200" cy="1588"/>
          </a:xfrm>
          <a:prstGeom prst="line">
            <a:avLst/>
          </a:prstGeom>
          <a:ln w="38100" cap="rnd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739541" y="2962714"/>
            <a:ext cx="78914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3399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403" y="4517026"/>
            <a:ext cx="2514600" cy="1947449"/>
          </a:xfrm>
          <a:prstGeom prst="rect">
            <a:avLst/>
          </a:prstGeom>
        </p:spPr>
      </p:pic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077527285"/>
              </p:ext>
            </p:extLst>
          </p:nvPr>
        </p:nvGraphicFramePr>
        <p:xfrm>
          <a:off x="838200" y="2119313"/>
          <a:ext cx="7315199" cy="2909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9996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403" y="45901"/>
            <a:ext cx="8229600" cy="127602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RA Process</a:t>
            </a:r>
            <a:br>
              <a:rPr lang="en-US" sz="3600" b="1" dirty="0">
                <a:latin typeface="Arial" pitchFamily="34" charset="0"/>
                <a:cs typeface="Arial" pitchFamily="34" charset="0"/>
              </a:rPr>
            </a:br>
            <a:r>
              <a:rPr lang="en-US" sz="2800" b="1" i="1" dirty="0">
                <a:latin typeface="Arial" pitchFamily="34" charset="0"/>
                <a:cs typeface="Arial" pitchFamily="34" charset="0"/>
              </a:rPr>
              <a:t>VDOLI – Apprenticeship Consultant</a:t>
            </a:r>
            <a:br>
              <a:rPr lang="en-US" sz="2800" b="1" i="1" dirty="0">
                <a:latin typeface="Arial" pitchFamily="34" charset="0"/>
                <a:cs typeface="Arial" pitchFamily="34" charset="0"/>
              </a:rPr>
            </a:br>
            <a:endParaRPr lang="en-US" sz="2800" b="1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6211887" y="2703512"/>
            <a:ext cx="5410200" cy="317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" y="6629400"/>
            <a:ext cx="5410200" cy="1588"/>
          </a:xfrm>
          <a:prstGeom prst="line">
            <a:avLst/>
          </a:prstGeom>
          <a:ln w="38100" cap="rnd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739541" y="2962714"/>
            <a:ext cx="78914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3399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59" y="4436475"/>
            <a:ext cx="2514600" cy="19474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9541" y="2119313"/>
            <a:ext cx="1414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Identify Occupation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878106" y="29438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302306" y="29365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818996" y="290187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5467121" y="290187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07945" y="2006495"/>
            <a:ext cx="1321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Define</a:t>
            </a:r>
          </a:p>
          <a:p>
            <a:r>
              <a:rPr lang="en-US" dirty="0"/>
              <a:t> Work  </a:t>
            </a:r>
          </a:p>
          <a:p>
            <a:r>
              <a:rPr lang="en-US" dirty="0"/>
              <a:t> Process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73204" y="1449988"/>
            <a:ext cx="19962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Develop training plan (related instruction), delivery methods, vendors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69474" y="2058472"/>
            <a:ext cx="1412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VDOLI registration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400" y="3244334"/>
            <a:ext cx="60389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Your VDOLI Apprenticeship Consultant assists in design of your apprenticeship program, registration of the program, and provides ongoing technical assistance through award of Journeyman Credential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6985255" y="284313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8000" y="2058472"/>
            <a:ext cx="1465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National Credential</a:t>
            </a:r>
          </a:p>
        </p:txBody>
      </p:sp>
    </p:spTree>
    <p:extLst>
      <p:ext uri="{BB962C8B-B14F-4D97-AF65-F5344CB8AC3E}">
        <p14:creationId xmlns:p14="http://schemas.microsoft.com/office/powerpoint/2010/main" val="50061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089" y="83011"/>
            <a:ext cx="8229600" cy="127602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Valley OJT/SVWDB  </a:t>
            </a:r>
            <a:br>
              <a:rPr lang="en-US" sz="3600" b="1" dirty="0">
                <a:latin typeface="Arial" pitchFamily="34" charset="0"/>
                <a:cs typeface="Arial" pitchFamily="34" charset="0"/>
              </a:rPr>
            </a:br>
            <a:r>
              <a:rPr lang="en-US" sz="2800" b="1" i="1" dirty="0">
                <a:latin typeface="Arial" pitchFamily="34" charset="0"/>
                <a:cs typeface="Arial" pitchFamily="34" charset="0"/>
              </a:rPr>
              <a:t>Process for Funding</a:t>
            </a:r>
            <a:br>
              <a:rPr lang="en-US" sz="2800" b="1" i="1" dirty="0">
                <a:latin typeface="Arial" pitchFamily="34" charset="0"/>
                <a:cs typeface="Arial" pitchFamily="34" charset="0"/>
              </a:rPr>
            </a:br>
            <a:endParaRPr lang="en-US" sz="2800" b="1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6211887" y="2703512"/>
            <a:ext cx="5410200" cy="317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" y="6629400"/>
            <a:ext cx="5410200" cy="1588"/>
          </a:xfrm>
          <a:prstGeom prst="line">
            <a:avLst/>
          </a:prstGeom>
          <a:ln w="38100" cap="rnd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739541" y="2962714"/>
            <a:ext cx="78914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3399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403" y="4608058"/>
            <a:ext cx="2514600" cy="19474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9541" y="2119313"/>
            <a:ext cx="1414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Employer Agreement</a:t>
            </a:r>
          </a:p>
        </p:txBody>
      </p:sp>
      <p:sp>
        <p:nvSpPr>
          <p:cNvPr id="4" name="Right Arrow 3"/>
          <p:cNvSpPr/>
          <p:nvPr/>
        </p:nvSpPr>
        <p:spPr>
          <a:xfrm>
            <a:off x="988072" y="29438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516126" y="29368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4437889" y="29845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6324600" y="29204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97608" y="2006494"/>
            <a:ext cx="1568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VDOLI </a:t>
            </a:r>
          </a:p>
          <a:p>
            <a:r>
              <a:rPr lang="en-US" dirty="0"/>
              <a:t>     Forms + </a:t>
            </a:r>
          </a:p>
          <a:p>
            <a:r>
              <a:rPr lang="en-US" dirty="0"/>
              <a:t>  Supplement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82802" y="1765321"/>
            <a:ext cx="23417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Application for Funding; Letter of Commitment (50% </a:t>
            </a:r>
          </a:p>
          <a:p>
            <a:r>
              <a:rPr lang="en-US" dirty="0"/>
              <a:t>to $2650 currently)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02180" y="1765321"/>
            <a:ext cx="1875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Request Reimbursement/Issue check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88072" y="2920404"/>
            <a:ext cx="631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Valley OJT provides assistance throughout the RA registration process and grant enrollment and reimbursement process.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93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Open Chat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#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1371600"/>
            <a:ext cx="723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</a:rPr>
              <a:t>What tips would you advise for those starting out?</a:t>
            </a:r>
            <a:endParaRPr lang="en-US" sz="16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9" descr="C:\Users\John\Downloads\custom_thumbtack_note_13032 (5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25707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527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21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1627" y="466946"/>
            <a:ext cx="6443329" cy="527463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Apprenticeship White House Fact Sheet</a:t>
            </a:r>
          </a:p>
          <a:p>
            <a:pPr lvl="1"/>
            <a:r>
              <a:rPr lang="en-US" dirty="0"/>
              <a:t>AN INTRODUCTORY ANNOUNCEMENT AND VISION FOR APPRENTICESHIP FROM THE WHITE HOUSE</a:t>
            </a:r>
          </a:p>
          <a:p>
            <a:pPr lvl="1"/>
            <a:r>
              <a:rPr lang="en-US" dirty="0">
                <a:hlinkClick r:id="rId2"/>
              </a:rPr>
              <a:t>https://www.whitehouse.gov/the-press-office/2016/04/21/fact-sheet-investing-90-million-through-apprenticeshipusa-expand-proven</a:t>
            </a:r>
            <a:endParaRPr lang="en-US" dirty="0"/>
          </a:p>
          <a:p>
            <a:r>
              <a:rPr lang="en-US" dirty="0"/>
              <a:t>Apprenticeship Accelerator Grants</a:t>
            </a:r>
          </a:p>
          <a:p>
            <a:pPr lvl="1"/>
            <a:r>
              <a:rPr lang="en-US" dirty="0"/>
              <a:t>RECENTLY ANNOUNCED ACCELERATOR GRANTS</a:t>
            </a:r>
          </a:p>
          <a:p>
            <a:pPr lvl="1"/>
            <a:r>
              <a:rPr lang="en-US" dirty="0">
                <a:hlinkClick r:id="rId3"/>
              </a:rPr>
              <a:t>https://www.doleta.gov/oa/grants.cfm</a:t>
            </a:r>
            <a:endParaRPr lang="en-US" dirty="0"/>
          </a:p>
          <a:p>
            <a:pPr lvl="1"/>
            <a:r>
              <a:rPr lang="en-US" dirty="0"/>
              <a:t>TEGL: </a:t>
            </a:r>
            <a:r>
              <a:rPr lang="en-US" dirty="0">
                <a:hlinkClick r:id="rId4"/>
              </a:rPr>
              <a:t>http://wdr.doleta.gov/directives/corr_doc.cfm?DOCN=5364</a:t>
            </a:r>
            <a:endParaRPr lang="en-US" dirty="0"/>
          </a:p>
          <a:p>
            <a:r>
              <a:rPr lang="en-US" dirty="0"/>
              <a:t>Apprenticeship USA Introduction</a:t>
            </a:r>
          </a:p>
          <a:p>
            <a:pPr lvl="1"/>
            <a:r>
              <a:rPr lang="en-US" dirty="0"/>
              <a:t>INTRODUCTION HOME PAGE OF US DEPARTMENT OF LABOR APPRENTICESHIP INFORMATION</a:t>
            </a:r>
          </a:p>
          <a:p>
            <a:pPr lvl="1"/>
            <a:r>
              <a:rPr lang="en-US" sz="2000" u="sng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https://www.dol.gov/featured/apprenticeship</a:t>
            </a:r>
            <a:endParaRPr lang="en-US" dirty="0"/>
          </a:p>
          <a:p>
            <a:r>
              <a:rPr lang="en-US" dirty="0"/>
              <a:t>Apprenticeship USA</a:t>
            </a:r>
          </a:p>
          <a:p>
            <a:pPr lvl="1"/>
            <a:r>
              <a:rPr lang="en-US" dirty="0"/>
              <a:t>INFORMATION AND REGULATIONS RELATED TO APPRENTICESHIP</a:t>
            </a:r>
          </a:p>
          <a:p>
            <a:pPr lvl="1"/>
            <a:r>
              <a:rPr lang="en-US" sz="2000" u="sng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https://www.doleta.gov/oa/regulations.cfm</a:t>
            </a:r>
            <a:endParaRPr lang="en-US" sz="2000" u="sng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/>
              <a:t>Apprenticeship Brochure</a:t>
            </a:r>
          </a:p>
          <a:p>
            <a:pPr lvl="1"/>
            <a:r>
              <a:rPr lang="en-US" dirty="0"/>
              <a:t>INFORMATIONAL BROCHURE ON APPRENTICESHIP</a:t>
            </a:r>
          </a:p>
          <a:p>
            <a:pPr lvl="1"/>
            <a:r>
              <a:rPr lang="en-US" sz="2000" u="sng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https://www.doleta.gov/oa/regulations.cfm</a:t>
            </a:r>
            <a:endParaRPr lang="en-US" sz="2000" u="sng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000" u="sng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70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 txBox="1">
            <a:spLocks/>
          </p:cNvSpPr>
          <p:nvPr/>
        </p:nvSpPr>
        <p:spPr>
          <a:xfrm>
            <a:off x="1732483" y="4613490"/>
            <a:ext cx="5947152" cy="5119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752832"/>
              </a:buClr>
              <a:buFont typeface="Wingdings" panose="05000000000000000000" pitchFamily="2" charset="2"/>
              <a:buNone/>
              <a:defRPr sz="2000" i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75283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752832"/>
              </a:buClr>
              <a:buFont typeface="Myriad Pro" panose="020B0503030403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rgbClr val="752832"/>
              </a:buClr>
              <a:buFont typeface="Arial" panose="020B0604020202020204" pitchFamily="34" charset="0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rgbClr val="752832"/>
              </a:buClr>
              <a:buFont typeface="Arial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40244" y="480447"/>
            <a:ext cx="60133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Laura Ginsburg</a:t>
            </a:r>
          </a:p>
          <a:p>
            <a:r>
              <a:rPr lang="en-US" b="1" dirty="0"/>
              <a:t>Office of Apprenticeship</a:t>
            </a:r>
          </a:p>
          <a:p>
            <a:r>
              <a:rPr lang="en-US" dirty="0"/>
              <a:t>U.S. Department of Labor -- ETA</a:t>
            </a:r>
          </a:p>
          <a:p>
            <a:r>
              <a:rPr lang="en-US" dirty="0"/>
              <a:t>202.693-2803</a:t>
            </a:r>
          </a:p>
          <a:p>
            <a:r>
              <a:rPr lang="en-US" dirty="0">
                <a:hlinkClick r:id="rId2"/>
              </a:rPr>
              <a:t>Ginsburg.Laura@dol.gov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Susan B. Thomas, Industry Partnership Director</a:t>
            </a:r>
          </a:p>
          <a:p>
            <a:r>
              <a:rPr lang="en-US" b="1" dirty="0"/>
              <a:t>District 1199C Training &amp; Upgrading Fund</a:t>
            </a:r>
          </a:p>
          <a:p>
            <a:r>
              <a:rPr lang="en-US" dirty="0"/>
              <a:t>100 S. Broad Street, 10th Floor</a:t>
            </a:r>
          </a:p>
          <a:p>
            <a:r>
              <a:rPr lang="en-US" dirty="0"/>
              <a:t>Philadelphia, PA 19110</a:t>
            </a:r>
          </a:p>
          <a:p>
            <a:r>
              <a:rPr lang="en-US" dirty="0"/>
              <a:t>Telephone: 215.568.2220, x5102</a:t>
            </a:r>
          </a:p>
          <a:p>
            <a:r>
              <a:rPr lang="en-US" dirty="0"/>
              <a:t>Email: </a:t>
            </a:r>
            <a:r>
              <a:rPr lang="en-US" dirty="0">
                <a:hlinkClick r:id="rId3"/>
              </a:rPr>
              <a:t>sthomas@1199ctraining.org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Debby</a:t>
            </a:r>
            <a:r>
              <a:rPr lang="en-US" dirty="0"/>
              <a:t> </a:t>
            </a:r>
            <a:r>
              <a:rPr lang="en-US" b="1" dirty="0"/>
              <a:t>Hopkins, Workforce Officer &amp; Project Director</a:t>
            </a:r>
          </a:p>
          <a:p>
            <a:r>
              <a:rPr lang="en-US" b="1" dirty="0"/>
              <a:t>Shenandoah Valley Workforce Development Board</a:t>
            </a:r>
          </a:p>
          <a:p>
            <a:r>
              <a:rPr lang="en-US" dirty="0"/>
              <a:t>P.O. Box 869</a:t>
            </a:r>
          </a:p>
          <a:p>
            <a:r>
              <a:rPr lang="en-US" dirty="0"/>
              <a:t>Harrisonburg, VA 22803</a:t>
            </a:r>
          </a:p>
          <a:p>
            <a:r>
              <a:rPr lang="en-US" dirty="0"/>
              <a:t>Telephone: 540.442.7134</a:t>
            </a:r>
          </a:p>
          <a:p>
            <a:r>
              <a:rPr lang="en-US" dirty="0"/>
              <a:t>Email: </a:t>
            </a:r>
            <a:r>
              <a:rPr lang="en-US" dirty="0">
                <a:hlinkClick r:id="rId4"/>
              </a:rPr>
              <a:t>dhopkins@valleyworkforce.com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5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265110" y="3733310"/>
            <a:ext cx="3970337" cy="457200"/>
          </a:xfrm>
        </p:spPr>
        <p:txBody>
          <a:bodyPr/>
          <a:lstStyle/>
          <a:p>
            <a:r>
              <a:rPr lang="en-US" dirty="0"/>
              <a:t>Laura Ginsburg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135641" y="283752"/>
            <a:ext cx="4979987" cy="868607"/>
          </a:xfrm>
        </p:spPr>
        <p:txBody>
          <a:bodyPr>
            <a:normAutofit fontScale="90000"/>
          </a:bodyPr>
          <a:lstStyle/>
          <a:p>
            <a:r>
              <a:rPr lang="en-US" dirty="0"/>
              <a:t>Caroline Hertel </a:t>
            </a:r>
            <a:br>
              <a:rPr lang="en-US" dirty="0"/>
            </a:br>
            <a:r>
              <a:rPr lang="en-US" sz="1800" dirty="0">
                <a:latin typeface="+mn-lt"/>
              </a:rPr>
              <a:t> </a:t>
            </a:r>
            <a:br>
              <a:rPr lang="en-US" dirty="0"/>
            </a:br>
            <a:r>
              <a:rPr lang="en-US" dirty="0"/>
              <a:t>Michael Lawrence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756074" y="1753790"/>
            <a:ext cx="4096922" cy="502286"/>
          </a:xfrm>
        </p:spPr>
        <p:txBody>
          <a:bodyPr/>
          <a:lstStyle/>
          <a:p>
            <a:r>
              <a:rPr lang="en-US" sz="1800" i="0" dirty="0"/>
              <a:t>Moderators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4"/>
          </p:nvPr>
        </p:nvSpPr>
        <p:spPr>
          <a:xfrm>
            <a:off x="3187619" y="4576032"/>
            <a:ext cx="3970337" cy="1117658"/>
          </a:xfrm>
        </p:spPr>
        <p:txBody>
          <a:bodyPr/>
          <a:lstStyle/>
          <a:p>
            <a:r>
              <a:rPr lang="en-US" dirty="0"/>
              <a:t>U.S. Department of Labor’s </a:t>
            </a:r>
          </a:p>
          <a:p>
            <a:r>
              <a:rPr lang="en-US" dirty="0"/>
              <a:t>Office of Apprenticeship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2996394" y="1163662"/>
            <a:ext cx="3970337" cy="608867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+mn-lt"/>
              </a:rPr>
              <a:t>Coffey Consulting, LLC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4893" y="548641"/>
            <a:ext cx="3516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Office of Workforce Investment</a:t>
            </a:r>
          </a:p>
        </p:txBody>
      </p:sp>
    </p:spTree>
    <p:extLst>
      <p:ext uri="{BB962C8B-B14F-4D97-AF65-F5344CB8AC3E}">
        <p14:creationId xmlns:p14="http://schemas.microsoft.com/office/powerpoint/2010/main" val="464481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60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Debby Hopkins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Susan Thomas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Industry Partnership Coordinator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1"/>
          </p:nvPr>
        </p:nvSpPr>
        <p:spPr>
          <a:xfrm>
            <a:off x="3249613" y="1571626"/>
            <a:ext cx="4529821" cy="1117658"/>
          </a:xfrm>
        </p:spPr>
        <p:txBody>
          <a:bodyPr>
            <a:normAutofit/>
          </a:bodyPr>
          <a:lstStyle/>
          <a:p>
            <a:r>
              <a:rPr lang="en-US" dirty="0"/>
              <a:t>District 1199C Training &amp; Upgrading Fund</a:t>
            </a:r>
          </a:p>
          <a:p>
            <a:r>
              <a:rPr lang="en-US" dirty="0"/>
              <a:t>Philadelphia, PA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2"/>
          </p:nvPr>
        </p:nvSpPr>
        <p:spPr>
          <a:xfrm>
            <a:off x="3249611" y="4019888"/>
            <a:ext cx="3970337" cy="354807"/>
          </a:xfrm>
        </p:spPr>
        <p:txBody>
          <a:bodyPr/>
          <a:lstStyle/>
          <a:p>
            <a:r>
              <a:rPr lang="en-US" dirty="0"/>
              <a:t>Workforce Officer &amp; Project Dir.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4"/>
          </p:nvPr>
        </p:nvSpPr>
        <p:spPr>
          <a:xfrm>
            <a:off x="3249613" y="4483042"/>
            <a:ext cx="4290670" cy="1117658"/>
          </a:xfrm>
        </p:spPr>
        <p:txBody>
          <a:bodyPr>
            <a:normAutofit/>
          </a:bodyPr>
          <a:lstStyle/>
          <a:p>
            <a:r>
              <a:rPr lang="en-US" dirty="0"/>
              <a:t>Shenandoah Valley Workforce Development Board</a:t>
            </a:r>
          </a:p>
          <a:p>
            <a:r>
              <a:rPr lang="en-US" dirty="0"/>
              <a:t>Harrisonburg, VA </a:t>
            </a: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317" y="998938"/>
            <a:ext cx="2514599" cy="185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17" y="3682941"/>
            <a:ext cx="2514600" cy="194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7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Describe recent developments in Registered Apprenticeship &amp; benefits to your program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Learn what resources are available to develop your program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Describe strategies that can be used to transition your project to the apprenticeship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Learn of challenges faced by grantees in accessing apprenticeship programs and how they have been overcome</a:t>
            </a:r>
          </a:p>
        </p:txBody>
      </p:sp>
    </p:spTree>
    <p:extLst>
      <p:ext uri="{BB962C8B-B14F-4D97-AF65-F5344CB8AC3E}">
        <p14:creationId xmlns:p14="http://schemas.microsoft.com/office/powerpoint/2010/main" val="3542955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748"/>
            <a:ext cx="9144000" cy="6858000"/>
          </a:xfrm>
          <a:prstGeom prst="rect">
            <a:avLst/>
          </a:prstGeom>
          <a:solidFill>
            <a:srgbClr val="33669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676" y="76200"/>
            <a:ext cx="7326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5400" dirty="0">
                <a:solidFill>
                  <a:prstClr val="white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Apprenticeship</a:t>
            </a:r>
            <a:r>
              <a:rPr lang="en-US" sz="5400" b="1" dirty="0">
                <a:solidFill>
                  <a:prstClr val="white"/>
                </a:solidFill>
                <a:latin typeface="Corbel" panose="020B0503020204020204" pitchFamily="34" charset="0"/>
              </a:rPr>
              <a:t>USA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9665" y="5911793"/>
            <a:ext cx="9163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2400" dirty="0">
                <a:solidFill>
                  <a:prstClr val="white"/>
                </a:solidFill>
                <a:latin typeface="Corbel" panose="020B0503020204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Laura Ginsburg | Office of Apprenticeship</a:t>
            </a:r>
          </a:p>
          <a:p>
            <a:pPr algn="r" defTabSz="914400"/>
            <a:r>
              <a:rPr lang="en-US" sz="2400" dirty="0">
                <a:solidFill>
                  <a:prstClr val="white"/>
                </a:solidFill>
                <a:latin typeface="Corbel" panose="020B0503020204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May 24, 2016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827097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>
                <a:solidFill>
                  <a:srgbClr val="1F497D">
                    <a:lumMod val="20000"/>
                    <a:lumOff val="80000"/>
                  </a:srgbClr>
                </a:solidFill>
                <a:latin typeface="Corbel" panose="020B0503020204020204" pitchFamily="34" charset="0"/>
              </a:rPr>
              <a:t>Apprenticeship as a Talent Development Strategy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234" y="1452732"/>
            <a:ext cx="3541089" cy="2366811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0" y="1433137"/>
            <a:ext cx="9144000" cy="4077684"/>
            <a:chOff x="0" y="1433137"/>
            <a:chExt cx="9144000" cy="4077684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1452729"/>
              <a:ext cx="9144000" cy="4051742"/>
              <a:chOff x="0" y="1452729"/>
              <a:chExt cx="9144000" cy="4051742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0" y="1452729"/>
                <a:ext cx="9144000" cy="2533139"/>
                <a:chOff x="0" y="1452729"/>
                <a:chExt cx="9144000" cy="2533139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aturation sat="0"/>
                          </a14:imgEffect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1452729"/>
                  <a:ext cx="3799708" cy="2533139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78866" y="1452730"/>
                  <a:ext cx="1688072" cy="2532108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46191" y="1452729"/>
                  <a:ext cx="3797809" cy="2533139"/>
                </a:xfrm>
                <a:prstGeom prst="rect">
                  <a:avLst/>
                </a:prstGeom>
              </p:spPr>
            </p:pic>
          </p:grp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0" y="3978976"/>
                <a:ext cx="9144000" cy="1525495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0" y="1433137"/>
              <a:ext cx="9144000" cy="4077684"/>
              <a:chOff x="0" y="1433137"/>
              <a:chExt cx="9144000" cy="4077684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0" y="3985868"/>
                <a:ext cx="9144000" cy="0"/>
              </a:xfrm>
              <a:prstGeom prst="line">
                <a:avLst/>
              </a:prstGeom>
              <a:ln w="41275">
                <a:solidFill>
                  <a:srgbClr val="3C4E5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777366" y="1445586"/>
                <a:ext cx="0" cy="2533139"/>
              </a:xfrm>
              <a:prstGeom prst="line">
                <a:avLst/>
              </a:prstGeom>
              <a:ln w="41275">
                <a:solidFill>
                  <a:srgbClr val="3C4E5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354832" y="1433137"/>
                <a:ext cx="0" cy="2533139"/>
              </a:xfrm>
              <a:prstGeom prst="line">
                <a:avLst/>
              </a:prstGeom>
              <a:ln w="41275">
                <a:solidFill>
                  <a:srgbClr val="3C4E5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6858000" y="3992218"/>
                <a:ext cx="0" cy="1518603"/>
              </a:xfrm>
              <a:prstGeom prst="line">
                <a:avLst/>
              </a:prstGeom>
              <a:ln w="41275">
                <a:solidFill>
                  <a:srgbClr val="3C4E5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4343400" y="3988501"/>
                <a:ext cx="0" cy="1518603"/>
              </a:xfrm>
              <a:prstGeom prst="line">
                <a:avLst/>
              </a:prstGeom>
              <a:ln w="41275">
                <a:solidFill>
                  <a:srgbClr val="3C4E5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676400" y="3985868"/>
                <a:ext cx="0" cy="1518603"/>
              </a:xfrm>
              <a:prstGeom prst="line">
                <a:avLst/>
              </a:prstGeom>
              <a:ln w="41275">
                <a:solidFill>
                  <a:srgbClr val="3C4E5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9603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58763"/>
            <a:ext cx="9144000" cy="1017587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2800" b="1" dirty="0"/>
              <a:t>ApprenticeshipUSA has been a growing part of workforce development in the United States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778188">
            <a:off x="4092502" y="1542438"/>
            <a:ext cx="1590304" cy="2071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58968">
            <a:off x="402701" y="1600962"/>
            <a:ext cx="3133304" cy="1370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4" name="Group 18"/>
          <p:cNvGrpSpPr/>
          <p:nvPr/>
        </p:nvGrpSpPr>
        <p:grpSpPr>
          <a:xfrm>
            <a:off x="0" y="2818026"/>
            <a:ext cx="6041388" cy="2997259"/>
            <a:chOff x="-16603" y="2768148"/>
            <a:chExt cx="6057991" cy="299725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23"/>
            <a:stretch/>
          </p:blipFill>
          <p:spPr>
            <a:xfrm rot="21321476">
              <a:off x="-16603" y="2768148"/>
              <a:ext cx="6057991" cy="286082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2" name="Rectangle 21"/>
            <p:cNvSpPr/>
            <p:nvPr/>
          </p:nvSpPr>
          <p:spPr>
            <a:xfrm rot="21295607">
              <a:off x="-14594" y="2872307"/>
              <a:ext cx="2464089" cy="2893100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400" b="1" i="1" dirty="0">
                  <a:solidFill>
                    <a:prstClr val="white"/>
                  </a:solidFill>
                </a:rPr>
                <a:t>Tonight, I'm also asking more businesses to follow the lead of companies like CVS and UPS, and offer more educational benefits and paid apprenticeships -- opportunities that give workers the chance to earn higher-paying jobs even if they don't have a higher education.</a:t>
              </a:r>
              <a:r>
                <a:rPr lang="en-US" sz="1400" b="1" dirty="0">
                  <a:solidFill>
                    <a:prstClr val="white"/>
                  </a:solidFill>
                </a:rPr>
                <a:t> </a:t>
              </a:r>
            </a:p>
            <a:p>
              <a:r>
                <a:rPr lang="en-US" sz="1400" b="1" dirty="0">
                  <a:solidFill>
                    <a:prstClr val="white"/>
                  </a:solidFill>
                </a:rPr>
                <a:t>– President Obama, State of the Union Address, January 20, 2015 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3165601" y="5513257"/>
            <a:ext cx="5894439" cy="12566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6189" y="5661945"/>
            <a:ext cx="3063686" cy="959281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86" y="1921416"/>
            <a:ext cx="3350897" cy="310487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1800000" rev="0"/>
            </a:camera>
            <a:lightRig rig="threePt" dir="t"/>
          </a:scene3d>
        </p:spPr>
      </p:pic>
      <p:sp>
        <p:nvSpPr>
          <p:cNvPr id="14" name="TextBox 13"/>
          <p:cNvSpPr txBox="1"/>
          <p:nvPr/>
        </p:nvSpPr>
        <p:spPr>
          <a:xfrm>
            <a:off x="6316318" y="5622637"/>
            <a:ext cx="2710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American Apprenticeship Grants</a:t>
            </a:r>
          </a:p>
          <a:p>
            <a:pPr algn="ctr"/>
            <a:r>
              <a:rPr lang="en-US" sz="2000" b="1" dirty="0">
                <a:solidFill>
                  <a:prstClr val="white"/>
                </a:solidFill>
              </a:rPr>
              <a:t>$175 Million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46374" y="4407240"/>
            <a:ext cx="2832852" cy="120616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20124309" lon="21322226" rev="660578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FY 2016 Congress Invests  $90 Million in Apprenticeships</a:t>
            </a:r>
          </a:p>
        </p:txBody>
      </p:sp>
    </p:spTree>
    <p:extLst>
      <p:ext uri="{BB962C8B-B14F-4D97-AF65-F5344CB8AC3E}">
        <p14:creationId xmlns:p14="http://schemas.microsoft.com/office/powerpoint/2010/main" val="2479531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62" y="230589"/>
            <a:ext cx="9046029" cy="1167491"/>
          </a:xfrm>
        </p:spPr>
        <p:txBody>
          <a:bodyPr>
            <a:noAutofit/>
          </a:bodyPr>
          <a:lstStyle/>
          <a:p>
            <a:r>
              <a:rPr lang="en-US" sz="3200" dirty="0"/>
              <a:t>Expansion for Fiscal Year 2016: </a:t>
            </a:r>
            <a:r>
              <a:rPr lang="en-US" dirty="0"/>
              <a:t>$90 Million for American Apprenticeship Grant program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21" y="1336808"/>
            <a:ext cx="9099642" cy="41435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300" b="1" dirty="0"/>
              <a:t>This historic new program has the potential to increase </a:t>
            </a:r>
            <a:r>
              <a:rPr lang="en-US" sz="2300" dirty="0"/>
              <a:t>alignment with more </a:t>
            </a:r>
            <a:r>
              <a:rPr lang="en-US" sz="2300" b="1" dirty="0">
                <a:solidFill>
                  <a:srgbClr val="FF0000"/>
                </a:solidFill>
              </a:rPr>
              <a:t>Community Colleges </a:t>
            </a:r>
            <a:r>
              <a:rPr lang="en-US" sz="2300" dirty="0"/>
              <a:t>by</a:t>
            </a:r>
            <a:r>
              <a:rPr lang="en-US" sz="2300" b="1" dirty="0"/>
              <a:t> </a:t>
            </a:r>
            <a:r>
              <a:rPr lang="en-US" sz="2300" dirty="0"/>
              <a:t>providing classroom instruction for apprenticeships and </a:t>
            </a:r>
            <a:r>
              <a:rPr lang="en-US" sz="2300" b="1" dirty="0"/>
              <a:t>ensuring States </a:t>
            </a:r>
            <a:r>
              <a:rPr lang="en-US" sz="2300" dirty="0"/>
              <a:t>support college credit for apprenticeship: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400" b="1" u="sng" dirty="0"/>
              <a:t>States:</a:t>
            </a:r>
            <a:r>
              <a:rPr lang="en-US" sz="2400" b="1" dirty="0"/>
              <a:t> </a:t>
            </a:r>
            <a:r>
              <a:rPr lang="en-US" sz="2400" dirty="0"/>
              <a:t>Build state capacity to administer RA programs;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400" b="1" u="sng" dirty="0"/>
              <a:t>Industry:</a:t>
            </a:r>
            <a:r>
              <a:rPr lang="en-US" sz="2400" b="1" dirty="0"/>
              <a:t> </a:t>
            </a:r>
            <a:r>
              <a:rPr lang="en-US" sz="2400" dirty="0"/>
              <a:t>Build on American Apprenticeship grant and expand apprenticeship beyond H1B targeted occupations and industries; 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sz="2400" b="1" u="sng" dirty="0"/>
              <a:t>Under-Represented Populations:</a:t>
            </a:r>
            <a:r>
              <a:rPr lang="en-US" sz="2400" b="1" dirty="0"/>
              <a:t> </a:t>
            </a:r>
            <a:r>
              <a:rPr lang="en-US" sz="2400" dirty="0"/>
              <a:t>Support</a:t>
            </a:r>
            <a:r>
              <a:rPr lang="en-US" sz="2400" b="1" dirty="0"/>
              <a:t> </a:t>
            </a:r>
            <a:r>
              <a:rPr lang="en-US" sz="2400" dirty="0"/>
              <a:t>community-based organizations and workforce intermediaries on innovative strategies for career pathways;  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sz="2400" b="1" u="sng" dirty="0"/>
              <a:t>National Activities:</a:t>
            </a:r>
            <a:r>
              <a:rPr lang="en-US" sz="2400" b="1" dirty="0"/>
              <a:t> </a:t>
            </a:r>
            <a:r>
              <a:rPr lang="en-US" sz="2400" dirty="0"/>
              <a:t>Increase national outreach, technical assistance, and capacity building needs;  </a:t>
            </a: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7418" y="5617029"/>
            <a:ext cx="9144000" cy="124097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030" y="5880447"/>
            <a:ext cx="88609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prstClr val="white"/>
                </a:solidFill>
                <a:latin typeface="Kartika" panose="02020503030404060203" pitchFamily="18" charset="0"/>
                <a:ea typeface="Verdana" pitchFamily="34" charset="0"/>
                <a:cs typeface="Kartika" panose="02020503030404060203" pitchFamily="18" charset="0"/>
              </a:rPr>
              <a:t>Office of Apprenticeship</a:t>
            </a:r>
          </a:p>
          <a:p>
            <a:pPr algn="r"/>
            <a:r>
              <a:rPr lang="en-US" b="1" dirty="0">
                <a:solidFill>
                  <a:prstClr val="white"/>
                </a:solidFill>
                <a:latin typeface="Kartika" panose="02020503030404060203" pitchFamily="18" charset="0"/>
                <a:ea typeface="Verdana" pitchFamily="34" charset="0"/>
                <a:cs typeface="Kartika" panose="02020503030404060203" pitchFamily="18" charset="0"/>
              </a:rPr>
              <a:t>US Department of Labor | Employment and Training Administration</a:t>
            </a:r>
          </a:p>
        </p:txBody>
      </p:sp>
      <p:pic>
        <p:nvPicPr>
          <p:cNvPr id="1026" name="Picture 2" descr="C:\Users\Firestone-Amy\AppData\Local\Microsoft\Windows\Temporary Internet Files\Content.IE5\5MDC54NY\diploma2_color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01" y="2054703"/>
            <a:ext cx="1696637" cy="86374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99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69207"/>
            <a:ext cx="2396359" cy="558403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64318"/>
            <a:ext cx="9144000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</a:rPr>
              <a:t>Registered Apprenticeship can be used for a variety of industries: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396359" cy="264319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683626" y="1977834"/>
            <a:ext cx="6393041" cy="2968864"/>
            <a:chOff x="161365" y="2126045"/>
            <a:chExt cx="8823077" cy="3837839"/>
          </a:xfrm>
        </p:grpSpPr>
        <p:pic>
          <p:nvPicPr>
            <p:cNvPr id="15" name="Picture 14" descr="Fact-2_image005_Edited_B.png"/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3887" y="3954339"/>
              <a:ext cx="1313379" cy="1325704"/>
            </a:xfrm>
            <a:prstGeom prst="rect">
              <a:avLst/>
            </a:prstGeom>
          </p:spPr>
        </p:pic>
        <p:pic>
          <p:nvPicPr>
            <p:cNvPr id="16" name="Picture 15" descr="Fact-2_image005_Edited_B.png"/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46401" y="2134208"/>
              <a:ext cx="1287917" cy="1325704"/>
            </a:xfrm>
            <a:prstGeom prst="rect">
              <a:avLst/>
            </a:prstGeom>
          </p:spPr>
        </p:pic>
        <p:pic>
          <p:nvPicPr>
            <p:cNvPr id="17" name="Picture 16" descr="Fact-2_image005_Edited_A.png"/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27778" y="2126045"/>
              <a:ext cx="1290917" cy="1261349"/>
            </a:xfrm>
            <a:prstGeom prst="rect">
              <a:avLst/>
            </a:prstGeom>
          </p:spPr>
        </p:pic>
        <p:pic>
          <p:nvPicPr>
            <p:cNvPr id="18" name="Picture 17" descr="Fact-2_image005_Edited_B.png"/>
            <p:cNvPicPr>
              <a:picLocks noChangeAspect="1"/>
            </p:cNvPicPr>
            <p:nvPr/>
          </p:nvPicPr>
          <p:blipFill rotWithShape="1">
            <a:blip r:embed="rId5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02048" y="4063236"/>
              <a:ext cx="1262057" cy="1325704"/>
            </a:xfrm>
            <a:prstGeom prst="rect">
              <a:avLst/>
            </a:prstGeom>
          </p:spPr>
        </p:pic>
        <p:pic>
          <p:nvPicPr>
            <p:cNvPr id="19" name="Picture 18" descr="Fact-2_image005_Edited_A.png"/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29601" y="4095413"/>
              <a:ext cx="1331259" cy="126134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61365" y="5478153"/>
              <a:ext cx="2648223" cy="477434"/>
            </a:xfrm>
            <a:prstGeom prst="rect">
              <a:avLst/>
            </a:prstGeom>
            <a:noFill/>
            <a:ln w="2540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Transportation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61852" y="3427734"/>
              <a:ext cx="2178423" cy="477434"/>
            </a:xfrm>
            <a:prstGeom prst="rect">
              <a:avLst/>
            </a:prstGeom>
            <a:noFill/>
            <a:ln w="2540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Healthcare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57130" y="3427734"/>
              <a:ext cx="2178423" cy="477434"/>
            </a:xfrm>
            <a:prstGeom prst="rect">
              <a:avLst/>
            </a:prstGeom>
            <a:noFill/>
            <a:ln w="2540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Energy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43864" y="5486450"/>
              <a:ext cx="2178423" cy="477434"/>
            </a:xfrm>
            <a:prstGeom prst="rect">
              <a:avLst/>
            </a:prstGeom>
            <a:noFill/>
            <a:ln w="2540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IT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34318" y="5482753"/>
              <a:ext cx="2450124" cy="477434"/>
            </a:xfrm>
            <a:prstGeom prst="rect">
              <a:avLst/>
            </a:prstGeom>
            <a:noFill/>
            <a:ln w="2540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Manufacturing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20189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21st Century Apprenticeship&amp;quot;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4&quot;/&gt;&lt;/object&gt;&lt;object type=&quot;3&quot; unique_id=&quot;10005&quot;&gt;&lt;property id=&quot;20148&quot; value=&quot;5&quot;/&gt;&lt;property id=&quot;20300&quot; value=&quot;Slide 3 - &amp;quot;Caroline Hertel    Michael Lawrence&amp;quot;&quot;/&gt;&lt;property id=&quot;20307&quot; value=&quot;260&quot;/&gt;&lt;/object&gt;&lt;object type=&quot;3&quot; unique_id=&quot;10006&quot;&gt;&lt;property id=&quot;20148&quot; value=&quot;5&quot;/&gt;&lt;property id=&quot;20300&quot; value=&quot;Slide 4 - &amp;quot;Susan Thomas&amp;quot;&quot;/&gt;&lt;property id=&quot;20307&quot; value=&quot;274&quot;/&gt;&lt;/object&gt;&lt;object type=&quot;3&quot; unique_id=&quot;10007&quot;&gt;&lt;property id=&quot;20148&quot; value=&quot;5&quot;/&gt;&lt;property id=&quot;20300&quot; value=&quot;Slide 5&quot;/&gt;&lt;property id=&quot;20307&quot; value=&quot;265&quot;/&gt;&lt;/object&gt;&lt;object type=&quot;3&quot; unique_id=&quot;10008&quot;&gt;&lt;property id=&quot;20148&quot; value=&quot;5&quot;/&gt;&lt;property id=&quot;20300&quot; value=&quot;Slide 6&quot;/&gt;&lt;property id=&quot;20307&quot; value=&quot;308&quot;/&gt;&lt;/object&gt;&lt;object type=&quot;3&quot; unique_id=&quot;10009&quot;&gt;&lt;property id=&quot;20148&quot; value=&quot;5&quot;/&gt;&lt;property id=&quot;20300&quot; value=&quot;Slide 7 - &amp;quot;ApprenticeshipUSA has been a growing part of workforce development in the United States&amp;quot;&quot;/&gt;&lt;property id=&quot;20307&quot; value=&quot;309&quot;/&gt;&lt;/object&gt;&lt;object type=&quot;3&quot; unique_id=&quot;10010&quot;&gt;&lt;property id=&quot;20148&quot; value=&quot;5&quot;/&gt;&lt;property id=&quot;20300&quot; value=&quot;Slide 8 - &amp;quot;Expansion for Fiscal Year 2016: $90 Million for American Apprenticeship Grant program &amp;quot;&quot;/&gt;&lt;property id=&quot;20307&quot; value=&quot;310&quot;/&gt;&lt;/object&gt;&lt;object type=&quot;3&quot; unique_id=&quot;10011&quot;&gt;&lt;property id=&quot;20148&quot; value=&quot;5&quot;/&gt;&lt;property id=&quot;20300&quot; value=&quot;Slide 9&quot;/&gt;&lt;property id=&quot;20307&quot; value=&quot;311&quot;/&gt;&lt;/object&gt;&lt;object type=&quot;3&quot; unique_id=&quot;10012&quot;&gt;&lt;property id=&quot;20148&quot; value=&quot;5&quot;/&gt;&lt;property id=&quot;20300&quot; value=&quot;Slide 10&quot;/&gt;&lt;property id=&quot;20307&quot; value=&quot;312&quot;/&gt;&lt;/object&gt;&lt;object type=&quot;3&quot; unique_id=&quot;10013&quot;&gt;&lt;property id=&quot;20148&quot; value=&quot;5&quot;/&gt;&lt;property id=&quot;20300&quot; value=&quot;Slide 11 - &amp;quot;Registered Apprenticeship Facts and Figures&amp;quot;&quot;/&gt;&lt;property id=&quot;20307&quot; value=&quot;313&quot;/&gt;&lt;/object&gt;&lt;object type=&quot;3&quot; unique_id=&quot;10014&quot;&gt;&lt;property id=&quot;20148&quot; value=&quot;5&quot;/&gt;&lt;property id=&quot;20300&quot; value=&quot;Slide 12&quot;/&gt;&lt;property id=&quot;20307&quot; value=&quot;314&quot;/&gt;&lt;/object&gt;&lt;object type=&quot;3&quot; unique_id=&quot;10015&quot;&gt;&lt;property id=&quot;20148&quot; value=&quot;5&quot;/&gt;&lt;property id=&quot;20300&quot; value=&quot;Slide 13 - &amp;quot;Benefits to Registering Program with USDOL&amp;quot;&quot;/&gt;&lt;property id=&quot;20307&quot; value=&quot;315&quot;/&gt;&lt;/object&gt;&lt;object type=&quot;3&quot; unique_id=&quot;10016&quot;&gt;&lt;property id=&quot;20148&quot; value=&quot;5&quot;/&gt;&lt;property id=&quot;20300&quot; value=&quot;Slide 14 - &amp;quot;ApprenticeshipUSA Resources&amp;quot;&quot;/&gt;&lt;property id=&quot;20307&quot; value=&quot;316&quot;/&gt;&lt;/object&gt;&lt;object type=&quot;3&quot; unique_id=&quot;10017&quot;&gt;&lt;property id=&quot;20148&quot; value=&quot;5&quot;/&gt;&lt;property id=&quot;20300&quot; value=&quot;Slide 15 - &amp;quot;District 1199C  Training &amp;amp; Employment Fund&amp;quot;&quot;/&gt;&lt;property id=&quot;20307&quot; value=&quot;277&quot;/&gt;&lt;/object&gt;&lt;object type=&quot;3&quot; unique_id=&quot;10018&quot;&gt;&lt;property id=&quot;20148&quot; value=&quot;5&quot;/&gt;&lt;property id=&quot;20300&quot; value=&quot;Slide 16 - &amp;quot;What Does It Look Like?&amp;quot;&quot;/&gt;&lt;property id=&quot;20307&quot; value=&quot;281&quot;/&gt;&lt;/object&gt;&lt;object type=&quot;3&quot; unique_id=&quot;10019&quot;&gt;&lt;property id=&quot;20148&quot; value=&quot;5&quot;/&gt;&lt;property id=&quot;20300&quot; value=&quot;Slide 17 - &amp;quot;Community Health Worker Competencies&amp;quot;&quot;/&gt;&lt;property id=&quot;20307&quot; value=&quot;282&quot;/&gt;&lt;/object&gt;&lt;object type=&quot;3&quot; unique_id=&quot;10020&quot;&gt;&lt;property id=&quot;20148&quot; value=&quot;5&quot;/&gt;&lt;property id=&quot;20300&quot; value=&quot;Slide 18 - &amp;quot;Classroom Training 150 Hours –  Temple U College Credit &amp;quot;&quot;/&gt;&lt;property id=&quot;20307&quot; value=&quot;283&quot;/&gt;&lt;/object&gt;&lt;object type=&quot;3&quot; unique_id=&quot;10021&quot;&gt;&lt;property id=&quot;20148&quot; value=&quot;5&quot;/&gt;&lt;property id=&quot;20300&quot; value=&quot;Slide 19 - &amp;quot;What’s Working at Phila FIGHT&amp;quot;&quot;/&gt;&lt;property id=&quot;20307&quot; value=&quot;284&quot;/&gt;&lt;/object&gt;&lt;object type=&quot;3&quot; unique_id=&quot;10022&quot;&gt;&lt;property id=&quot;20148&quot; value=&quot;5&quot;/&gt;&lt;property id=&quot;20300&quot; value=&quot;Slide 20 - &amp;quot;Current and Future Plans&amp;quot;&quot;/&gt;&lt;property id=&quot;20307&quot; value=&quot;285&quot;/&gt;&lt;/object&gt;&lt;object type=&quot;3&quot; unique_id=&quot;10023&quot;&gt;&lt;property id=&quot;20148&quot; value=&quot;5&quot;/&gt;&lt;property id=&quot;20300&quot; value=&quot;Slide 21 - &amp;quot;National Center for Healthcare Apprenticeships an Initiative of SEIU &amp;amp; AFSCME&amp;quot;&quot;/&gt;&lt;property id=&quot;20307&quot; value=&quot;286&quot;/&gt;&lt;/object&gt;&lt;object type=&quot;3&quot; unique_id=&quot;10024&quot;&gt;&lt;property id=&quot;20148&quot; value=&quot;5&quot;/&gt;&lt;property id=&quot;20300&quot; value=&quot;Slide 22 - &amp;quot;Valley to Virginia $4 Million Registered Apprenticeship Grant &amp;quot;&quot;/&gt;&lt;property id=&quot;20307&quot; value=&quot;294&quot;/&gt;&lt;/object&gt;&lt;object type=&quot;3&quot; unique_id=&quot;10025&quot;&gt;&lt;property id=&quot;20148&quot; value=&quot;5&quot;/&gt;&lt;property id=&quot;20300&quot; value=&quot;Slide 23 - &amp;quot;V2V Apprenticeship Initiative  $175 Million Awarded; 46 grants; 37 states; 12 multi-state initiatives &amp;quot;&quot;/&gt;&lt;property id=&quot;20307&quot; value=&quot;295&quot;/&gt;&lt;/object&gt;&lt;object type=&quot;3&quot; unique_id=&quot;10026&quot;&gt;&lt;property id=&quot;20148&quot; value=&quot;5&quot;/&gt;&lt;property id=&quot;20300&quot; value=&quot;Slide 24 - &amp;quot;RA Process VDOLI – Apprenticeship Consultant &amp;quot;&quot;/&gt;&lt;property id=&quot;20307&quot; value=&quot;296&quot;/&gt;&lt;/object&gt;&lt;object type=&quot;3&quot; unique_id=&quot;10027&quot;&gt;&lt;property id=&quot;20148&quot; value=&quot;5&quot;/&gt;&lt;property id=&quot;20300&quot; value=&quot;Slide 25 - &amp;quot;Valley OJT/SVWDB   Process for Funding &amp;quot;&quot;/&gt;&lt;property id=&quot;20307&quot; value=&quot;297&quot;/&gt;&lt;/object&gt;&lt;object type=&quot;3&quot; unique_id=&quot;10028&quot;&gt;&lt;property id=&quot;20148&quot; value=&quot;5&quot;/&gt;&lt;property id=&quot;20300&quot; value=&quot;Slide 26 - &amp;quot;Open Chat&amp;quot;&quot;/&gt;&lt;property id=&quot;20307&quot; value=&quot;299&quot;/&gt;&lt;/object&gt;&lt;object type=&quot;3&quot; unique_id=&quot;10029&quot;&gt;&lt;property id=&quot;20148&quot; value=&quot;5&quot;/&gt;&lt;property id=&quot;20300&quot; value=&quot;Slide 27&quot;/&gt;&lt;property id=&quot;20307&quot; value=&quot;303&quot;/&gt;&lt;/object&gt;&lt;object type=&quot;3&quot; unique_id=&quot;10030&quot;&gt;&lt;property id=&quot;20148&quot; value=&quot;5&quot;/&gt;&lt;property id=&quot;20300&quot; value=&quot;Slide 28&quot;/&gt;&lt;property id=&quot;20307&quot; value=&quot;307&quot;/&gt;&lt;/object&gt;&lt;object type=&quot;3&quot; unique_id=&quot;10031&quot;&gt;&lt;property id=&quot;20148&quot; value=&quot;5&quot;/&gt;&lt;property id=&quot;20300&quot; value=&quot;Slide 29&quot;/&gt;&lt;property id=&quot;20307&quot; value=&quot;306&quot;/&gt;&lt;/object&gt;&lt;object type=&quot;3&quot; unique_id=&quot;10032&quot;&gt;&lt;property id=&quot;20148&quot; value=&quot;5&quot;/&gt;&lt;property id=&quot;20300&quot; value=&quot;Slide 30&quot;/&gt;&lt;property id=&quot;20307&quot; value=&quot;269&quot;/&gt;&lt;/object&gt;&lt;/object&gt;&lt;object type=&quot;8&quot; unique_id=&quot;1006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Office Theme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3498</TotalTime>
  <Words>1243</Words>
  <Application>Microsoft Office PowerPoint</Application>
  <PresentationFormat>On-screen Show (4:3)</PresentationFormat>
  <Paragraphs>242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30</vt:i4>
      </vt:variant>
    </vt:vector>
  </HeadingPairs>
  <TitlesOfParts>
    <vt:vector size="51" baseType="lpstr">
      <vt:lpstr>Arial Unicode MS</vt:lpstr>
      <vt:lpstr>Arial</vt:lpstr>
      <vt:lpstr>Arial Black</vt:lpstr>
      <vt:lpstr>Calibri</vt:lpstr>
      <vt:lpstr>Corbel</vt:lpstr>
      <vt:lpstr>Impact</vt:lpstr>
      <vt:lpstr>Kartika</vt:lpstr>
      <vt:lpstr>Myriad Pro</vt:lpstr>
      <vt:lpstr>Myriad Pro Cond</vt:lpstr>
      <vt:lpstr>Segoe UI</vt:lpstr>
      <vt:lpstr>Times New Roman</vt:lpstr>
      <vt:lpstr>Verdana</vt:lpstr>
      <vt:lpstr>Wingdings</vt:lpstr>
      <vt:lpstr>Office Theme</vt:lpstr>
      <vt:lpstr>9_Office Theme</vt:lpstr>
      <vt:lpstr>10_Office Theme</vt:lpstr>
      <vt:lpstr>11_Office Theme</vt:lpstr>
      <vt:lpstr>6_Office Theme</vt:lpstr>
      <vt:lpstr>1_Office Theme</vt:lpstr>
      <vt:lpstr>2_Office Theme</vt:lpstr>
      <vt:lpstr>4_Office Theme</vt:lpstr>
      <vt:lpstr>21st Century Apprenticeship</vt:lpstr>
      <vt:lpstr>PowerPoint Presentation</vt:lpstr>
      <vt:lpstr>Caroline Hertel    Michael Lawrence</vt:lpstr>
      <vt:lpstr>Susan Thomas</vt:lpstr>
      <vt:lpstr>PowerPoint Presentation</vt:lpstr>
      <vt:lpstr>PowerPoint Presentation</vt:lpstr>
      <vt:lpstr>ApprenticeshipUSA has been a growing part of workforce development in the United States</vt:lpstr>
      <vt:lpstr>Expansion for Fiscal Year 2016: $90 Million for American Apprenticeship Grant program </vt:lpstr>
      <vt:lpstr>PowerPoint Presentation</vt:lpstr>
      <vt:lpstr>PowerPoint Presentation</vt:lpstr>
      <vt:lpstr>Registered Apprenticeship Facts and Figures</vt:lpstr>
      <vt:lpstr>PowerPoint Presentation</vt:lpstr>
      <vt:lpstr>Benefits to Registering Program with USDOL</vt:lpstr>
      <vt:lpstr>ApprenticeshipUSA Resources</vt:lpstr>
      <vt:lpstr>District 1199C  Training &amp; Employment Fund</vt:lpstr>
      <vt:lpstr>What Does It Look Like?</vt:lpstr>
      <vt:lpstr>Community Health Worker Competencies</vt:lpstr>
      <vt:lpstr>Classroom Training 150 Hours –  Temple U College Credit </vt:lpstr>
      <vt:lpstr>What’s Working at Phila FIGHT</vt:lpstr>
      <vt:lpstr>Current and Future Plans</vt:lpstr>
      <vt:lpstr>National Center for Healthcare Apprenticeships an Initiative of SEIU &amp; AFSCME</vt:lpstr>
      <vt:lpstr>Valley to Virginia $4 Million Registered Apprenticeship Grant </vt:lpstr>
      <vt:lpstr>V2V Apprenticeship Initiative  $175 Million Awarded; 46 grants; 37 states; 12 multi-state initiatives </vt:lpstr>
      <vt:lpstr>RA Process VDOLI – Apprenticeship Consultant </vt:lpstr>
      <vt:lpstr>Valley OJT/SVWDB   Process for Funding </vt:lpstr>
      <vt:lpstr>Open Chat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Medrano</dc:creator>
  <cp:lastModifiedBy>Brian Keating</cp:lastModifiedBy>
  <cp:revision>172</cp:revision>
  <cp:lastPrinted>2016-04-25T13:54:56Z</cp:lastPrinted>
  <dcterms:created xsi:type="dcterms:W3CDTF">2014-04-10T03:33:57Z</dcterms:created>
  <dcterms:modified xsi:type="dcterms:W3CDTF">2016-05-24T16:08:22Z</dcterms:modified>
</cp:coreProperties>
</file>