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82" r:id="rId2"/>
    <p:sldId id="471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6" autoAdjust="0"/>
    <p:restoredTop sz="61478" autoAdjust="0"/>
  </p:normalViewPr>
  <p:slideViewPr>
    <p:cSldViewPr showGuides="1">
      <p:cViewPr varScale="1">
        <p:scale>
          <a:sx n="48" d="100"/>
          <a:sy n="48" d="100"/>
        </p:scale>
        <p:origin x="218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8"/>
    </p:cViewPr>
  </p:sorterViewPr>
  <p:notesViewPr>
    <p:cSldViewPr>
      <p:cViewPr>
        <p:scale>
          <a:sx n="89" d="100"/>
          <a:sy n="89" d="100"/>
        </p:scale>
        <p:origin x="-1051" y="614"/>
      </p:cViewPr>
      <p:guideLst>
        <p:guide orient="horz" pos="2932"/>
        <p:guide pos="2212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C296F-6B08-0D44-A9B2-B6811D05F4D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68C50-D3B4-1848-8EA9-4FFB0086413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U.S. Department of Labor, Employment &amp; Training Administration</a:t>
          </a:r>
        </a:p>
        <a:p>
          <a:r>
            <a:rPr lang="en-US" dirty="0" smtClean="0">
              <a:latin typeface="Arial"/>
              <a:cs typeface="Arial"/>
            </a:rPr>
            <a:t>(National)</a:t>
          </a:r>
          <a:endParaRPr lang="en-US" dirty="0">
            <a:latin typeface="Arial"/>
            <a:cs typeface="Arial"/>
          </a:endParaRPr>
        </a:p>
      </dgm:t>
    </dgm:pt>
    <dgm:pt modelId="{C64748D1-2C8B-A14B-A4D8-276463D34889}" type="par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10808CB-713F-4A43-B272-E94CA8951D74}" type="sib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8A164DB-0700-5F46-B9A1-B027F1405942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Jobs for the Future</a:t>
          </a:r>
          <a:endParaRPr lang="en-US" dirty="0">
            <a:latin typeface="Arial"/>
            <a:cs typeface="Arial"/>
          </a:endParaRPr>
        </a:p>
      </dgm:t>
    </dgm:pt>
    <dgm:pt modelId="{0178B1F8-C721-3C49-BCE7-F32F860131AA}" type="parTrans" cxnId="{84B06D85-AA08-1949-9B9E-E557D93AEFA7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822A150-B292-CF46-B564-9EB9535ABC01}" type="sibTrans" cxnId="{84B06D85-AA08-1949-9B9E-E557D93AEFA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16ADBA1-3329-D64D-A923-73E71D12330C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CalState/Merlot</a:t>
          </a:r>
          <a:endParaRPr lang="en-US" dirty="0">
            <a:latin typeface="Arial"/>
            <a:cs typeface="Arial"/>
          </a:endParaRPr>
        </a:p>
      </dgm:t>
    </dgm:pt>
    <dgm:pt modelId="{BF72FF2E-35B7-4846-8E6D-4DE70B77A411}" type="parTrans" cxnId="{524DC614-0EBD-A44F-A552-9AEFEBDE5A29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805A922-6147-2E46-942F-8B580B8F2F52}" type="sibTrans" cxnId="{524DC614-0EBD-A44F-A552-9AEFEBDE5A29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4C027A2-CDF1-4642-90C9-E6FADE5C1CF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Maher &amp; Maher </a:t>
          </a:r>
          <a:endParaRPr lang="en-US" dirty="0">
            <a:latin typeface="Arial"/>
            <a:cs typeface="Arial"/>
          </a:endParaRPr>
        </a:p>
      </dgm:t>
    </dgm:pt>
    <dgm:pt modelId="{E7BD5B4E-AF1C-5942-BF7B-D719F1B71C54}" type="parTrans" cxnId="{23956645-1DC0-1540-A6F7-3166E06C744F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774972B-31DD-4143-B0A6-441769B7E435}" type="sibTrans" cxnId="{23956645-1DC0-1540-A6F7-3166E06C744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53F5683-D125-1745-B0B8-1CD860D8BF3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American Association of Community Colleges</a:t>
          </a:r>
          <a:endParaRPr lang="en-US" dirty="0">
            <a:latin typeface="Arial"/>
            <a:cs typeface="Arial"/>
          </a:endParaRPr>
        </a:p>
      </dgm:t>
    </dgm:pt>
    <dgm:pt modelId="{36D2DD83-68FB-C240-924B-E53FB664BB4E}" type="parTrans" cxnId="{C1FF95B4-E4DC-AA4B-9EF3-4AF243CFF51C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9F04441-1C88-1849-B00C-3C72638C23F4}" type="sibTrans" cxnId="{C1FF95B4-E4DC-AA4B-9EF3-4AF243CFF51C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9C14472-D648-1E4E-93C1-1B7ED9FB14C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U.S. National Science Foundation</a:t>
          </a:r>
          <a:endParaRPr lang="en-US" dirty="0">
            <a:latin typeface="Arial"/>
            <a:cs typeface="Arial"/>
          </a:endParaRPr>
        </a:p>
      </dgm:t>
    </dgm:pt>
    <dgm:pt modelId="{C28AFA86-DA72-D148-8BA6-CDE66A22ADD7}" type="par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C7C4805-A7D9-0E4C-BA4D-11BEC16A39B1}" type="sib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4037DDB7-9DFB-2F42-BD74-0FCCD1F41ED7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ATE Centers</a:t>
          </a:r>
          <a:endParaRPr lang="en-US" dirty="0">
            <a:latin typeface="Arial"/>
            <a:cs typeface="Arial"/>
          </a:endParaRPr>
        </a:p>
      </dgm:t>
    </dgm:pt>
    <dgm:pt modelId="{A540A28C-5C8C-0547-9B97-A77B409D9B33}" type="parTrans" cxnId="{93A9B619-78AE-6C45-90F5-A9899870EE5A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E9BFF95-E0AE-0C40-BE6B-2A6D56B5E341}" type="sibTrans" cxnId="{93A9B619-78AE-6C45-90F5-A9899870EE5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442899B-68FA-A643-8DAB-214E62BD7585}" type="pres">
      <dgm:prSet presAssocID="{00BC296F-6B08-0D44-A9B2-B6811D05F4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946BA7-3CE5-114A-B785-C8F3E1B4DA49}" type="pres">
      <dgm:prSet presAssocID="{BBD68C50-D3B4-1848-8EA9-4FFB00864135}" presName="hierRoot1" presStyleCnt="0"/>
      <dgm:spPr/>
    </dgm:pt>
    <dgm:pt modelId="{FC73F032-B618-114B-BB16-4A4C1BCF590B}" type="pres">
      <dgm:prSet presAssocID="{BBD68C50-D3B4-1848-8EA9-4FFB00864135}" presName="composite" presStyleCnt="0"/>
      <dgm:spPr/>
    </dgm:pt>
    <dgm:pt modelId="{5C1FE5D2-DC51-E14D-8544-A3E28AE58614}" type="pres">
      <dgm:prSet presAssocID="{BBD68C50-D3B4-1848-8EA9-4FFB00864135}" presName="background" presStyleLbl="node0" presStyleIdx="0" presStyleCnt="2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9A4F00F8-6A67-5C4B-9E84-0DC5D6ECE23B}" type="pres">
      <dgm:prSet presAssocID="{BBD68C50-D3B4-1848-8EA9-4FFB00864135}" presName="text" presStyleLbl="fgAcc0" presStyleIdx="0" presStyleCnt="2" custScaleX="113597" custScaleY="109950" custLinFactNeighborX="-52844" custLinFactNeighborY="-1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9ABFA-C967-9C42-B010-A9C274257A25}" type="pres">
      <dgm:prSet presAssocID="{BBD68C50-D3B4-1848-8EA9-4FFB00864135}" presName="hierChild2" presStyleCnt="0"/>
      <dgm:spPr/>
    </dgm:pt>
    <dgm:pt modelId="{11F25EAC-EF1F-0A41-A139-8A007967E6A7}" type="pres">
      <dgm:prSet presAssocID="{0178B1F8-C721-3C49-BCE7-F32F860131A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4491E9E-CE1E-5344-887E-292CA6D9A973}" type="pres">
      <dgm:prSet presAssocID="{08A164DB-0700-5F46-B9A1-B027F1405942}" presName="hierRoot2" presStyleCnt="0"/>
      <dgm:spPr/>
    </dgm:pt>
    <dgm:pt modelId="{69A53F18-03FD-0740-8D9D-0514558B4A06}" type="pres">
      <dgm:prSet presAssocID="{08A164DB-0700-5F46-B9A1-B027F1405942}" presName="composite2" presStyleCnt="0"/>
      <dgm:spPr/>
    </dgm:pt>
    <dgm:pt modelId="{783A5137-820A-D847-B8CC-B414AB8AF267}" type="pres">
      <dgm:prSet presAssocID="{08A164DB-0700-5F46-B9A1-B027F1405942}" presName="background2" presStyleLbl="node2" presStyleIdx="0" presStyleCnt="3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6E50DDCC-9308-574D-9786-08EE1640B632}" type="pres">
      <dgm:prSet presAssocID="{08A164DB-0700-5F46-B9A1-B027F1405942}" presName="text2" presStyleLbl="fgAcc2" presStyleIdx="0" presStyleCnt="3" custLinFactNeighborX="-36939" custLinFactNeighborY="-1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859B20-A491-C14E-8B47-262AD3FB3C9C}" type="pres">
      <dgm:prSet presAssocID="{08A164DB-0700-5F46-B9A1-B027F1405942}" presName="hierChild3" presStyleCnt="0"/>
      <dgm:spPr/>
    </dgm:pt>
    <dgm:pt modelId="{730BCF91-5994-2044-81BC-E029013DA0AA}" type="pres">
      <dgm:prSet presAssocID="{E7BD5B4E-AF1C-5942-BF7B-D719F1B71C54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BDEB65C-7C86-7645-A3A3-D94EBA93D6FD}" type="pres">
      <dgm:prSet presAssocID="{04C027A2-CDF1-4642-90C9-E6FADE5C1CFB}" presName="hierRoot3" presStyleCnt="0"/>
      <dgm:spPr/>
    </dgm:pt>
    <dgm:pt modelId="{15A826FD-21B7-714F-A8CA-0CACF4907DED}" type="pres">
      <dgm:prSet presAssocID="{04C027A2-CDF1-4642-90C9-E6FADE5C1CFB}" presName="composite3" presStyleCnt="0"/>
      <dgm:spPr/>
    </dgm:pt>
    <dgm:pt modelId="{D841183A-AE99-E34F-AEEC-BFDDDA6B149E}" type="pres">
      <dgm:prSet presAssocID="{04C027A2-CDF1-4642-90C9-E6FADE5C1CFB}" presName="background3" presStyleLbl="node3" presStyleIdx="0" presStyleCnt="2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55779194-4F51-174B-9273-E67853468299}" type="pres">
      <dgm:prSet presAssocID="{04C027A2-CDF1-4642-90C9-E6FADE5C1CF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7BB12-1E7F-7D43-A01E-E1F19278C76C}" type="pres">
      <dgm:prSet presAssocID="{04C027A2-CDF1-4642-90C9-E6FADE5C1CFB}" presName="hierChild4" presStyleCnt="0"/>
      <dgm:spPr/>
    </dgm:pt>
    <dgm:pt modelId="{80EC68D4-94F4-744A-A03B-1EB6E5866716}" type="pres">
      <dgm:prSet presAssocID="{36D2DD83-68FB-C240-924B-E53FB664BB4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4BC33A0-ED39-DE4F-8A9F-338B5DB527DD}" type="pres">
      <dgm:prSet presAssocID="{753F5683-D125-1745-B0B8-1CD860D8BF34}" presName="hierRoot3" presStyleCnt="0"/>
      <dgm:spPr/>
    </dgm:pt>
    <dgm:pt modelId="{C879E55B-7DBC-0A46-B6DA-7A7E7A671055}" type="pres">
      <dgm:prSet presAssocID="{753F5683-D125-1745-B0B8-1CD860D8BF34}" presName="composite3" presStyleCnt="0"/>
      <dgm:spPr/>
    </dgm:pt>
    <dgm:pt modelId="{58E25500-82D6-5146-A221-84A9B541C842}" type="pres">
      <dgm:prSet presAssocID="{753F5683-D125-1745-B0B8-1CD860D8BF34}" presName="background3" presStyleLbl="node3" presStyleIdx="1" presStyleCnt="2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CA8EF98-5A7C-8443-99AC-2F342BF4CC08}" type="pres">
      <dgm:prSet presAssocID="{753F5683-D125-1745-B0B8-1CD860D8BF3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B516C-8B19-1347-A340-BD44FA087715}" type="pres">
      <dgm:prSet presAssocID="{753F5683-D125-1745-B0B8-1CD860D8BF34}" presName="hierChild4" presStyleCnt="0"/>
      <dgm:spPr/>
    </dgm:pt>
    <dgm:pt modelId="{7D21B660-304A-0C45-8362-25E82F2E7D1A}" type="pres">
      <dgm:prSet presAssocID="{BF72FF2E-35B7-4846-8E6D-4DE70B77A41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87C680B-E952-F04F-8840-6329408C4FF2}" type="pres">
      <dgm:prSet presAssocID="{C16ADBA1-3329-D64D-A923-73E71D12330C}" presName="hierRoot2" presStyleCnt="0"/>
      <dgm:spPr/>
    </dgm:pt>
    <dgm:pt modelId="{14AE68B9-FE25-6547-9774-6FB5767EC7AF}" type="pres">
      <dgm:prSet presAssocID="{C16ADBA1-3329-D64D-A923-73E71D12330C}" presName="composite2" presStyleCnt="0"/>
      <dgm:spPr/>
    </dgm:pt>
    <dgm:pt modelId="{646F3537-73EB-B949-918D-3B7B930AA6F5}" type="pres">
      <dgm:prSet presAssocID="{C16ADBA1-3329-D64D-A923-73E71D12330C}" presName="background2" presStyleLbl="node2" presStyleIdx="1" presStyleCnt="3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29CED845-19D1-E94E-8929-4CD240F70DCF}" type="pres">
      <dgm:prSet presAssocID="{C16ADBA1-3329-D64D-A923-73E71D12330C}" presName="text2" presStyleLbl="fgAcc2" presStyleIdx="1" presStyleCnt="3" custLinFactNeighborX="-33727" custLinFactNeighborY="-37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852B07-4D31-214F-9301-B80B7570A269}" type="pres">
      <dgm:prSet presAssocID="{C16ADBA1-3329-D64D-A923-73E71D12330C}" presName="hierChild3" presStyleCnt="0"/>
      <dgm:spPr/>
    </dgm:pt>
    <dgm:pt modelId="{F8E47508-4D92-4841-B7F5-2B43DF9D01CA}" type="pres">
      <dgm:prSet presAssocID="{A9C14472-D648-1E4E-93C1-1B7ED9FB14CB}" presName="hierRoot1" presStyleCnt="0"/>
      <dgm:spPr/>
    </dgm:pt>
    <dgm:pt modelId="{B2BA61A3-B21F-2F4F-A27F-1E993EFF1F4B}" type="pres">
      <dgm:prSet presAssocID="{A9C14472-D648-1E4E-93C1-1B7ED9FB14CB}" presName="composite" presStyleCnt="0"/>
      <dgm:spPr/>
    </dgm:pt>
    <dgm:pt modelId="{EF2F118D-C820-304A-83D6-27A1A959A5FB}" type="pres">
      <dgm:prSet presAssocID="{A9C14472-D648-1E4E-93C1-1B7ED9FB14CB}" presName="background" presStyleLbl="node0" presStyleIdx="1" presStyleCnt="2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A8C405E2-5814-1346-B374-16BF34682930}" type="pres">
      <dgm:prSet presAssocID="{A9C14472-D648-1E4E-93C1-1B7ED9FB14CB}" presName="text" presStyleLbl="fgAcc0" presStyleIdx="1" presStyleCnt="2" custLinFactNeighborX="-66651" custLinFactNeighborY="25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A3ED94-654E-E941-A0F8-294D22630DC7}" type="pres">
      <dgm:prSet presAssocID="{A9C14472-D648-1E4E-93C1-1B7ED9FB14CB}" presName="hierChild2" presStyleCnt="0"/>
      <dgm:spPr/>
    </dgm:pt>
    <dgm:pt modelId="{B4C3B5E3-D81B-994D-BB40-67475EE41359}" type="pres">
      <dgm:prSet presAssocID="{A540A28C-5C8C-0547-9B97-A77B409D9B3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300A319-EE00-0344-9BFC-D6F49AE21F3F}" type="pres">
      <dgm:prSet presAssocID="{4037DDB7-9DFB-2F42-BD74-0FCCD1F41ED7}" presName="hierRoot2" presStyleCnt="0"/>
      <dgm:spPr/>
    </dgm:pt>
    <dgm:pt modelId="{2995CDD1-F185-AC4D-9E55-C1A4942C1989}" type="pres">
      <dgm:prSet presAssocID="{4037DDB7-9DFB-2F42-BD74-0FCCD1F41ED7}" presName="composite2" presStyleCnt="0"/>
      <dgm:spPr/>
    </dgm:pt>
    <dgm:pt modelId="{BC6575E1-2812-5C43-951F-E9EB66CF75F5}" type="pres">
      <dgm:prSet presAssocID="{4037DDB7-9DFB-2F42-BD74-0FCCD1F41ED7}" presName="background2" presStyleLbl="node2" presStyleIdx="2" presStyleCnt="3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8D17BB9B-4AAD-8940-806B-57018B5F9E40}" type="pres">
      <dgm:prSet presAssocID="{4037DDB7-9DFB-2F42-BD74-0FCCD1F41ED7}" presName="text2" presStyleLbl="fgAcc2" presStyleIdx="2" presStyleCnt="3" custLinFactNeighborX="-8030" custLinFactNeighborY="68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84721-95C0-2C40-A650-52AF1ECC7A56}" type="pres">
      <dgm:prSet presAssocID="{4037DDB7-9DFB-2F42-BD74-0FCCD1F41ED7}" presName="hierChild3" presStyleCnt="0"/>
      <dgm:spPr/>
    </dgm:pt>
  </dgm:ptLst>
  <dgm:cxnLst>
    <dgm:cxn modelId="{78544ABA-92D1-4132-A45F-E097769381C2}" type="presOf" srcId="{A540A28C-5C8C-0547-9B97-A77B409D9B33}" destId="{B4C3B5E3-D81B-994D-BB40-67475EE41359}" srcOrd="0" destOrd="0" presId="urn:microsoft.com/office/officeart/2005/8/layout/hierarchy1"/>
    <dgm:cxn modelId="{EC4DF079-6D22-4451-A43A-6C8A920550A3}" type="presOf" srcId="{BF72FF2E-35B7-4846-8E6D-4DE70B77A411}" destId="{7D21B660-304A-0C45-8362-25E82F2E7D1A}" srcOrd="0" destOrd="0" presId="urn:microsoft.com/office/officeart/2005/8/layout/hierarchy1"/>
    <dgm:cxn modelId="{84B06D85-AA08-1949-9B9E-E557D93AEFA7}" srcId="{BBD68C50-D3B4-1848-8EA9-4FFB00864135}" destId="{08A164DB-0700-5F46-B9A1-B027F1405942}" srcOrd="0" destOrd="0" parTransId="{0178B1F8-C721-3C49-BCE7-F32F860131AA}" sibTransId="{6822A150-B292-CF46-B564-9EB9535ABC01}"/>
    <dgm:cxn modelId="{6D84B96C-E934-4324-B88F-9DA6EB7101CE}" type="presOf" srcId="{BBD68C50-D3B4-1848-8EA9-4FFB00864135}" destId="{9A4F00F8-6A67-5C4B-9E84-0DC5D6ECE23B}" srcOrd="0" destOrd="0" presId="urn:microsoft.com/office/officeart/2005/8/layout/hierarchy1"/>
    <dgm:cxn modelId="{C1FF95B4-E4DC-AA4B-9EF3-4AF243CFF51C}" srcId="{08A164DB-0700-5F46-B9A1-B027F1405942}" destId="{753F5683-D125-1745-B0B8-1CD860D8BF34}" srcOrd="1" destOrd="0" parTransId="{36D2DD83-68FB-C240-924B-E53FB664BB4E}" sibTransId="{79F04441-1C88-1849-B00C-3C72638C23F4}"/>
    <dgm:cxn modelId="{92B43754-969C-4FFA-80A2-7E80DBEB0BE1}" type="presOf" srcId="{08A164DB-0700-5F46-B9A1-B027F1405942}" destId="{6E50DDCC-9308-574D-9786-08EE1640B632}" srcOrd="0" destOrd="0" presId="urn:microsoft.com/office/officeart/2005/8/layout/hierarchy1"/>
    <dgm:cxn modelId="{438BE4C0-D8E6-413F-A38B-8189CA0D04C2}" type="presOf" srcId="{A9C14472-D648-1E4E-93C1-1B7ED9FB14CB}" destId="{A8C405E2-5814-1346-B374-16BF34682930}" srcOrd="0" destOrd="0" presId="urn:microsoft.com/office/officeart/2005/8/layout/hierarchy1"/>
    <dgm:cxn modelId="{00C15A7B-2F8F-CD46-ACBA-03CD10F2AD7A}" srcId="{00BC296F-6B08-0D44-A9B2-B6811D05F4DF}" destId="{BBD68C50-D3B4-1848-8EA9-4FFB00864135}" srcOrd="0" destOrd="0" parTransId="{C64748D1-2C8B-A14B-A4D8-276463D34889}" sibTransId="{710808CB-713F-4A43-B272-E94CA8951D74}"/>
    <dgm:cxn modelId="{524DC614-0EBD-A44F-A552-9AEFEBDE5A29}" srcId="{BBD68C50-D3B4-1848-8EA9-4FFB00864135}" destId="{C16ADBA1-3329-D64D-A923-73E71D12330C}" srcOrd="1" destOrd="0" parTransId="{BF72FF2E-35B7-4846-8E6D-4DE70B77A411}" sibTransId="{F805A922-6147-2E46-942F-8B580B8F2F52}"/>
    <dgm:cxn modelId="{AF385604-5951-4F26-9B68-DE1CD03EA71E}" type="presOf" srcId="{4037DDB7-9DFB-2F42-BD74-0FCCD1F41ED7}" destId="{8D17BB9B-4AAD-8940-806B-57018B5F9E40}" srcOrd="0" destOrd="0" presId="urn:microsoft.com/office/officeart/2005/8/layout/hierarchy1"/>
    <dgm:cxn modelId="{8369B833-A52E-4082-B25D-24BF3A849FC3}" type="presOf" srcId="{36D2DD83-68FB-C240-924B-E53FB664BB4E}" destId="{80EC68D4-94F4-744A-A03B-1EB6E5866716}" srcOrd="0" destOrd="0" presId="urn:microsoft.com/office/officeart/2005/8/layout/hierarchy1"/>
    <dgm:cxn modelId="{F619CA59-8787-418C-B10C-096488CCEF5A}" type="presOf" srcId="{C16ADBA1-3329-D64D-A923-73E71D12330C}" destId="{29CED845-19D1-E94E-8929-4CD240F70DCF}" srcOrd="0" destOrd="0" presId="urn:microsoft.com/office/officeart/2005/8/layout/hierarchy1"/>
    <dgm:cxn modelId="{23956645-1DC0-1540-A6F7-3166E06C744F}" srcId="{08A164DB-0700-5F46-B9A1-B027F1405942}" destId="{04C027A2-CDF1-4642-90C9-E6FADE5C1CFB}" srcOrd="0" destOrd="0" parTransId="{E7BD5B4E-AF1C-5942-BF7B-D719F1B71C54}" sibTransId="{D774972B-31DD-4143-B0A6-441769B7E435}"/>
    <dgm:cxn modelId="{E81B7ADE-57CC-4276-AA6F-D3A6FB09CB0B}" type="presOf" srcId="{00BC296F-6B08-0D44-A9B2-B6811D05F4DF}" destId="{3442899B-68FA-A643-8DAB-214E62BD7585}" srcOrd="0" destOrd="0" presId="urn:microsoft.com/office/officeart/2005/8/layout/hierarchy1"/>
    <dgm:cxn modelId="{D986B12A-8A55-FD4B-A0E9-8319BE8E7C2F}" srcId="{00BC296F-6B08-0D44-A9B2-B6811D05F4DF}" destId="{A9C14472-D648-1E4E-93C1-1B7ED9FB14CB}" srcOrd="1" destOrd="0" parTransId="{C28AFA86-DA72-D148-8BA6-CDE66A22ADD7}" sibTransId="{3C7C4805-A7D9-0E4C-BA4D-11BEC16A39B1}"/>
    <dgm:cxn modelId="{A34F0DF3-5A84-47AD-8DDC-890CD9D571AF}" type="presOf" srcId="{753F5683-D125-1745-B0B8-1CD860D8BF34}" destId="{6CA8EF98-5A7C-8443-99AC-2F342BF4CC08}" srcOrd="0" destOrd="0" presId="urn:microsoft.com/office/officeart/2005/8/layout/hierarchy1"/>
    <dgm:cxn modelId="{97AC3784-9903-4B75-8BED-F011D88A151C}" type="presOf" srcId="{E7BD5B4E-AF1C-5942-BF7B-D719F1B71C54}" destId="{730BCF91-5994-2044-81BC-E029013DA0AA}" srcOrd="0" destOrd="0" presId="urn:microsoft.com/office/officeart/2005/8/layout/hierarchy1"/>
    <dgm:cxn modelId="{93A9B619-78AE-6C45-90F5-A9899870EE5A}" srcId="{A9C14472-D648-1E4E-93C1-1B7ED9FB14CB}" destId="{4037DDB7-9DFB-2F42-BD74-0FCCD1F41ED7}" srcOrd="0" destOrd="0" parTransId="{A540A28C-5C8C-0547-9B97-A77B409D9B33}" sibTransId="{3E9BFF95-E0AE-0C40-BE6B-2A6D56B5E341}"/>
    <dgm:cxn modelId="{5CF69DE8-EBA6-4FC7-8557-A33C61C755A7}" type="presOf" srcId="{04C027A2-CDF1-4642-90C9-E6FADE5C1CFB}" destId="{55779194-4F51-174B-9273-E67853468299}" srcOrd="0" destOrd="0" presId="urn:microsoft.com/office/officeart/2005/8/layout/hierarchy1"/>
    <dgm:cxn modelId="{277E6CAA-1DF8-446C-B1D3-3DDA9A07ED45}" type="presOf" srcId="{0178B1F8-C721-3C49-BCE7-F32F860131AA}" destId="{11F25EAC-EF1F-0A41-A139-8A007967E6A7}" srcOrd="0" destOrd="0" presId="urn:microsoft.com/office/officeart/2005/8/layout/hierarchy1"/>
    <dgm:cxn modelId="{2FDA25E4-9669-4227-B054-741493F3CEAE}" type="presParOf" srcId="{3442899B-68FA-A643-8DAB-214E62BD7585}" destId="{F4946BA7-3CE5-114A-B785-C8F3E1B4DA49}" srcOrd="0" destOrd="0" presId="urn:microsoft.com/office/officeart/2005/8/layout/hierarchy1"/>
    <dgm:cxn modelId="{F1EB33DF-5B03-4EAC-9922-B486FE68972A}" type="presParOf" srcId="{F4946BA7-3CE5-114A-B785-C8F3E1B4DA49}" destId="{FC73F032-B618-114B-BB16-4A4C1BCF590B}" srcOrd="0" destOrd="0" presId="urn:microsoft.com/office/officeart/2005/8/layout/hierarchy1"/>
    <dgm:cxn modelId="{1CA1D185-269A-4D81-A323-884285E26C63}" type="presParOf" srcId="{FC73F032-B618-114B-BB16-4A4C1BCF590B}" destId="{5C1FE5D2-DC51-E14D-8544-A3E28AE58614}" srcOrd="0" destOrd="0" presId="urn:microsoft.com/office/officeart/2005/8/layout/hierarchy1"/>
    <dgm:cxn modelId="{5EE60C45-EEF3-4391-997B-710F1F48F65D}" type="presParOf" srcId="{FC73F032-B618-114B-BB16-4A4C1BCF590B}" destId="{9A4F00F8-6A67-5C4B-9E84-0DC5D6ECE23B}" srcOrd="1" destOrd="0" presId="urn:microsoft.com/office/officeart/2005/8/layout/hierarchy1"/>
    <dgm:cxn modelId="{02D86688-FA4D-4E1B-85E9-8BB8C24333BD}" type="presParOf" srcId="{F4946BA7-3CE5-114A-B785-C8F3E1B4DA49}" destId="{6649ABFA-C967-9C42-B010-A9C274257A25}" srcOrd="1" destOrd="0" presId="urn:microsoft.com/office/officeart/2005/8/layout/hierarchy1"/>
    <dgm:cxn modelId="{75439231-2F69-4A77-BE08-7B88B2EAC28E}" type="presParOf" srcId="{6649ABFA-C967-9C42-B010-A9C274257A25}" destId="{11F25EAC-EF1F-0A41-A139-8A007967E6A7}" srcOrd="0" destOrd="0" presId="urn:microsoft.com/office/officeart/2005/8/layout/hierarchy1"/>
    <dgm:cxn modelId="{0E1912CF-FB43-4452-BB9D-9BA024C522FE}" type="presParOf" srcId="{6649ABFA-C967-9C42-B010-A9C274257A25}" destId="{04491E9E-CE1E-5344-887E-292CA6D9A973}" srcOrd="1" destOrd="0" presId="urn:microsoft.com/office/officeart/2005/8/layout/hierarchy1"/>
    <dgm:cxn modelId="{5FFD40FD-7532-4FC9-963F-8895E4D7AA29}" type="presParOf" srcId="{04491E9E-CE1E-5344-887E-292CA6D9A973}" destId="{69A53F18-03FD-0740-8D9D-0514558B4A06}" srcOrd="0" destOrd="0" presId="urn:microsoft.com/office/officeart/2005/8/layout/hierarchy1"/>
    <dgm:cxn modelId="{AB28EDD1-D81C-43B4-BC92-19D0CD9C9B42}" type="presParOf" srcId="{69A53F18-03FD-0740-8D9D-0514558B4A06}" destId="{783A5137-820A-D847-B8CC-B414AB8AF267}" srcOrd="0" destOrd="0" presId="urn:microsoft.com/office/officeart/2005/8/layout/hierarchy1"/>
    <dgm:cxn modelId="{8923D625-B347-4631-A9FB-7A769D3ACE62}" type="presParOf" srcId="{69A53F18-03FD-0740-8D9D-0514558B4A06}" destId="{6E50DDCC-9308-574D-9786-08EE1640B632}" srcOrd="1" destOrd="0" presId="urn:microsoft.com/office/officeart/2005/8/layout/hierarchy1"/>
    <dgm:cxn modelId="{034152B3-5C2A-46CB-BE56-C65A52F6404C}" type="presParOf" srcId="{04491E9E-CE1E-5344-887E-292CA6D9A973}" destId="{57859B20-A491-C14E-8B47-262AD3FB3C9C}" srcOrd="1" destOrd="0" presId="urn:microsoft.com/office/officeart/2005/8/layout/hierarchy1"/>
    <dgm:cxn modelId="{C9FDAC1C-75E2-4B94-8609-1BE746934A4A}" type="presParOf" srcId="{57859B20-A491-C14E-8B47-262AD3FB3C9C}" destId="{730BCF91-5994-2044-81BC-E029013DA0AA}" srcOrd="0" destOrd="0" presId="urn:microsoft.com/office/officeart/2005/8/layout/hierarchy1"/>
    <dgm:cxn modelId="{09D16D5C-B5BC-4937-AF3B-73FA9F0BF642}" type="presParOf" srcId="{57859B20-A491-C14E-8B47-262AD3FB3C9C}" destId="{8BDEB65C-7C86-7645-A3A3-D94EBA93D6FD}" srcOrd="1" destOrd="0" presId="urn:microsoft.com/office/officeart/2005/8/layout/hierarchy1"/>
    <dgm:cxn modelId="{670A47AC-2227-4DA2-971F-52F360CD336A}" type="presParOf" srcId="{8BDEB65C-7C86-7645-A3A3-D94EBA93D6FD}" destId="{15A826FD-21B7-714F-A8CA-0CACF4907DED}" srcOrd="0" destOrd="0" presId="urn:microsoft.com/office/officeart/2005/8/layout/hierarchy1"/>
    <dgm:cxn modelId="{70711CA5-E8FD-4A18-83A1-5F102D8C10CA}" type="presParOf" srcId="{15A826FD-21B7-714F-A8CA-0CACF4907DED}" destId="{D841183A-AE99-E34F-AEEC-BFDDDA6B149E}" srcOrd="0" destOrd="0" presId="urn:microsoft.com/office/officeart/2005/8/layout/hierarchy1"/>
    <dgm:cxn modelId="{B17BFC87-55D5-4567-98F1-3A307D0C0A77}" type="presParOf" srcId="{15A826FD-21B7-714F-A8CA-0CACF4907DED}" destId="{55779194-4F51-174B-9273-E67853468299}" srcOrd="1" destOrd="0" presId="urn:microsoft.com/office/officeart/2005/8/layout/hierarchy1"/>
    <dgm:cxn modelId="{C0E14093-ACF6-437B-99F4-3CA43ED89D64}" type="presParOf" srcId="{8BDEB65C-7C86-7645-A3A3-D94EBA93D6FD}" destId="{7AA7BB12-1E7F-7D43-A01E-E1F19278C76C}" srcOrd="1" destOrd="0" presId="urn:microsoft.com/office/officeart/2005/8/layout/hierarchy1"/>
    <dgm:cxn modelId="{2A368BF8-13B2-4924-8352-CA4387E1354C}" type="presParOf" srcId="{57859B20-A491-C14E-8B47-262AD3FB3C9C}" destId="{80EC68D4-94F4-744A-A03B-1EB6E5866716}" srcOrd="2" destOrd="0" presId="urn:microsoft.com/office/officeart/2005/8/layout/hierarchy1"/>
    <dgm:cxn modelId="{EFAD1F9A-7E6F-44F3-BE8D-B35238869155}" type="presParOf" srcId="{57859B20-A491-C14E-8B47-262AD3FB3C9C}" destId="{34BC33A0-ED39-DE4F-8A9F-338B5DB527DD}" srcOrd="3" destOrd="0" presId="urn:microsoft.com/office/officeart/2005/8/layout/hierarchy1"/>
    <dgm:cxn modelId="{07F0BBAF-FB00-4F74-8D31-257A2CFB82F4}" type="presParOf" srcId="{34BC33A0-ED39-DE4F-8A9F-338B5DB527DD}" destId="{C879E55B-7DBC-0A46-B6DA-7A7E7A671055}" srcOrd="0" destOrd="0" presId="urn:microsoft.com/office/officeart/2005/8/layout/hierarchy1"/>
    <dgm:cxn modelId="{A6123D40-F652-4B19-BFC2-12F86B39B15D}" type="presParOf" srcId="{C879E55B-7DBC-0A46-B6DA-7A7E7A671055}" destId="{58E25500-82D6-5146-A221-84A9B541C842}" srcOrd="0" destOrd="0" presId="urn:microsoft.com/office/officeart/2005/8/layout/hierarchy1"/>
    <dgm:cxn modelId="{A4B48C53-305A-4D3E-988B-29C4BF802AEF}" type="presParOf" srcId="{C879E55B-7DBC-0A46-B6DA-7A7E7A671055}" destId="{6CA8EF98-5A7C-8443-99AC-2F342BF4CC08}" srcOrd="1" destOrd="0" presId="urn:microsoft.com/office/officeart/2005/8/layout/hierarchy1"/>
    <dgm:cxn modelId="{735D4B3C-CA22-4068-9666-2A2EF24EB8F5}" type="presParOf" srcId="{34BC33A0-ED39-DE4F-8A9F-338B5DB527DD}" destId="{5AFB516C-8B19-1347-A340-BD44FA087715}" srcOrd="1" destOrd="0" presId="urn:microsoft.com/office/officeart/2005/8/layout/hierarchy1"/>
    <dgm:cxn modelId="{16CB2143-75ED-4701-A4F4-97F60DBFD04E}" type="presParOf" srcId="{6649ABFA-C967-9C42-B010-A9C274257A25}" destId="{7D21B660-304A-0C45-8362-25E82F2E7D1A}" srcOrd="2" destOrd="0" presId="urn:microsoft.com/office/officeart/2005/8/layout/hierarchy1"/>
    <dgm:cxn modelId="{27D22CA6-1204-484A-9EAC-1905E1663D80}" type="presParOf" srcId="{6649ABFA-C967-9C42-B010-A9C274257A25}" destId="{387C680B-E952-F04F-8840-6329408C4FF2}" srcOrd="3" destOrd="0" presId="urn:microsoft.com/office/officeart/2005/8/layout/hierarchy1"/>
    <dgm:cxn modelId="{213EF0D5-B257-464A-95C8-71BBFE94BCBE}" type="presParOf" srcId="{387C680B-E952-F04F-8840-6329408C4FF2}" destId="{14AE68B9-FE25-6547-9774-6FB5767EC7AF}" srcOrd="0" destOrd="0" presId="urn:microsoft.com/office/officeart/2005/8/layout/hierarchy1"/>
    <dgm:cxn modelId="{E62ABE9E-722B-4F3A-BDA1-973EC169BDD4}" type="presParOf" srcId="{14AE68B9-FE25-6547-9774-6FB5767EC7AF}" destId="{646F3537-73EB-B949-918D-3B7B930AA6F5}" srcOrd="0" destOrd="0" presId="urn:microsoft.com/office/officeart/2005/8/layout/hierarchy1"/>
    <dgm:cxn modelId="{8892D097-FF42-4C40-83D5-D017F5700850}" type="presParOf" srcId="{14AE68B9-FE25-6547-9774-6FB5767EC7AF}" destId="{29CED845-19D1-E94E-8929-4CD240F70DCF}" srcOrd="1" destOrd="0" presId="urn:microsoft.com/office/officeart/2005/8/layout/hierarchy1"/>
    <dgm:cxn modelId="{3B671199-AEC4-41D4-876E-1BD1F2FD9F0B}" type="presParOf" srcId="{387C680B-E952-F04F-8840-6329408C4FF2}" destId="{19852B07-4D31-214F-9301-B80B7570A269}" srcOrd="1" destOrd="0" presId="urn:microsoft.com/office/officeart/2005/8/layout/hierarchy1"/>
    <dgm:cxn modelId="{E3CBE0FD-38D2-4334-B47F-09E5C95A5B46}" type="presParOf" srcId="{3442899B-68FA-A643-8DAB-214E62BD7585}" destId="{F8E47508-4D92-4841-B7F5-2B43DF9D01CA}" srcOrd="1" destOrd="0" presId="urn:microsoft.com/office/officeart/2005/8/layout/hierarchy1"/>
    <dgm:cxn modelId="{53E7E3AF-D676-469C-8207-809E767250D6}" type="presParOf" srcId="{F8E47508-4D92-4841-B7F5-2B43DF9D01CA}" destId="{B2BA61A3-B21F-2F4F-A27F-1E993EFF1F4B}" srcOrd="0" destOrd="0" presId="urn:microsoft.com/office/officeart/2005/8/layout/hierarchy1"/>
    <dgm:cxn modelId="{B9D068E8-65A8-4D4F-84C4-F033C4DB6483}" type="presParOf" srcId="{B2BA61A3-B21F-2F4F-A27F-1E993EFF1F4B}" destId="{EF2F118D-C820-304A-83D6-27A1A959A5FB}" srcOrd="0" destOrd="0" presId="urn:microsoft.com/office/officeart/2005/8/layout/hierarchy1"/>
    <dgm:cxn modelId="{38B8C640-ABDF-4102-BF7D-F2C61FDA8B80}" type="presParOf" srcId="{B2BA61A3-B21F-2F4F-A27F-1E993EFF1F4B}" destId="{A8C405E2-5814-1346-B374-16BF34682930}" srcOrd="1" destOrd="0" presId="urn:microsoft.com/office/officeart/2005/8/layout/hierarchy1"/>
    <dgm:cxn modelId="{D69C843E-FBFD-4441-A433-3193FD31DE1A}" type="presParOf" srcId="{F8E47508-4D92-4841-B7F5-2B43DF9D01CA}" destId="{62A3ED94-654E-E941-A0F8-294D22630DC7}" srcOrd="1" destOrd="0" presId="urn:microsoft.com/office/officeart/2005/8/layout/hierarchy1"/>
    <dgm:cxn modelId="{EFB3CB54-E3EA-441E-9536-10B33B710865}" type="presParOf" srcId="{62A3ED94-654E-E941-A0F8-294D22630DC7}" destId="{B4C3B5E3-D81B-994D-BB40-67475EE41359}" srcOrd="0" destOrd="0" presId="urn:microsoft.com/office/officeart/2005/8/layout/hierarchy1"/>
    <dgm:cxn modelId="{D5255165-C86D-4A29-95CB-54602BCF9685}" type="presParOf" srcId="{62A3ED94-654E-E941-A0F8-294D22630DC7}" destId="{6300A319-EE00-0344-9BFC-D6F49AE21F3F}" srcOrd="1" destOrd="0" presId="urn:microsoft.com/office/officeart/2005/8/layout/hierarchy1"/>
    <dgm:cxn modelId="{A64BCAEF-5914-4D8D-B556-15CE22120594}" type="presParOf" srcId="{6300A319-EE00-0344-9BFC-D6F49AE21F3F}" destId="{2995CDD1-F185-AC4D-9E55-C1A4942C1989}" srcOrd="0" destOrd="0" presId="urn:microsoft.com/office/officeart/2005/8/layout/hierarchy1"/>
    <dgm:cxn modelId="{47D6AC84-9556-46A5-B2AD-F543382497E4}" type="presParOf" srcId="{2995CDD1-F185-AC4D-9E55-C1A4942C1989}" destId="{BC6575E1-2812-5C43-951F-E9EB66CF75F5}" srcOrd="0" destOrd="0" presId="urn:microsoft.com/office/officeart/2005/8/layout/hierarchy1"/>
    <dgm:cxn modelId="{8C701098-8A47-4A46-B816-63D15EC5AE38}" type="presParOf" srcId="{2995CDD1-F185-AC4D-9E55-C1A4942C1989}" destId="{8D17BB9B-4AAD-8940-806B-57018B5F9E40}" srcOrd="1" destOrd="0" presId="urn:microsoft.com/office/officeart/2005/8/layout/hierarchy1"/>
    <dgm:cxn modelId="{23011CEE-A6CF-49D3-B042-7EC042F215FB}" type="presParOf" srcId="{6300A319-EE00-0344-9BFC-D6F49AE21F3F}" destId="{44084721-95C0-2C40-A650-52AF1ECC7A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B5E3-D81B-994D-BB40-67475EE41359}">
      <dsp:nvSpPr>
        <dsp:cNvPr id="0" name=""/>
        <dsp:cNvSpPr/>
      </dsp:nvSpPr>
      <dsp:spPr>
        <a:xfrm>
          <a:off x="4569904" y="1444471"/>
          <a:ext cx="927106" cy="1120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846"/>
              </a:lnTo>
              <a:lnTo>
                <a:pt x="927106" y="973846"/>
              </a:lnTo>
              <a:lnTo>
                <a:pt x="927106" y="1120357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1B660-304A-0C45-8362-25E82F2E7D1A}">
      <dsp:nvSpPr>
        <dsp:cNvPr id="0" name=""/>
        <dsp:cNvSpPr/>
      </dsp:nvSpPr>
      <dsp:spPr>
        <a:xfrm>
          <a:off x="1888801" y="1504114"/>
          <a:ext cx="1268828" cy="43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30"/>
              </a:lnTo>
              <a:lnTo>
                <a:pt x="1268828" y="290230"/>
              </a:lnTo>
              <a:lnTo>
                <a:pt x="1268828" y="436741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68D4-94F4-744A-A03B-1EB6E5866716}">
      <dsp:nvSpPr>
        <dsp:cNvPr id="0" name=""/>
        <dsp:cNvSpPr/>
      </dsp:nvSpPr>
      <dsp:spPr>
        <a:xfrm>
          <a:off x="1173855" y="2970523"/>
          <a:ext cx="1550687" cy="4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53"/>
              </a:lnTo>
              <a:lnTo>
                <a:pt x="1550687" y="326153"/>
              </a:lnTo>
              <a:lnTo>
                <a:pt x="1550687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CF91-5994-2044-81BC-E029013DA0AA}">
      <dsp:nvSpPr>
        <dsp:cNvPr id="0" name=""/>
        <dsp:cNvSpPr/>
      </dsp:nvSpPr>
      <dsp:spPr>
        <a:xfrm>
          <a:off x="791567" y="2970523"/>
          <a:ext cx="382288" cy="472664"/>
        </a:xfrm>
        <a:custGeom>
          <a:avLst/>
          <a:gdLst/>
          <a:ahLst/>
          <a:cxnLst/>
          <a:rect l="0" t="0" r="0" b="0"/>
          <a:pathLst>
            <a:path>
              <a:moveTo>
                <a:pt x="382288" y="0"/>
              </a:moveTo>
              <a:lnTo>
                <a:pt x="382288" y="326153"/>
              </a:lnTo>
              <a:lnTo>
                <a:pt x="0" y="326153"/>
              </a:lnTo>
              <a:lnTo>
                <a:pt x="0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25EAC-EF1F-0A41-A139-8A007967E6A7}">
      <dsp:nvSpPr>
        <dsp:cNvPr id="0" name=""/>
        <dsp:cNvSpPr/>
      </dsp:nvSpPr>
      <dsp:spPr>
        <a:xfrm>
          <a:off x="1173855" y="1504114"/>
          <a:ext cx="714946" cy="462139"/>
        </a:xfrm>
        <a:custGeom>
          <a:avLst/>
          <a:gdLst/>
          <a:ahLst/>
          <a:cxnLst/>
          <a:rect l="0" t="0" r="0" b="0"/>
          <a:pathLst>
            <a:path>
              <a:moveTo>
                <a:pt x="714946" y="0"/>
              </a:moveTo>
              <a:lnTo>
                <a:pt x="714946" y="315628"/>
              </a:lnTo>
              <a:lnTo>
                <a:pt x="0" y="315628"/>
              </a:lnTo>
              <a:lnTo>
                <a:pt x="0" y="462139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FE5D2-DC51-E14D-8544-A3E28AE58614}">
      <dsp:nvSpPr>
        <dsp:cNvPr id="0" name=""/>
        <dsp:cNvSpPr/>
      </dsp:nvSpPr>
      <dsp:spPr>
        <a:xfrm>
          <a:off x="990519" y="399921"/>
          <a:ext cx="1796565" cy="110419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F00F8-6A67-5C4B-9E84-0DC5D6ECE23B}">
      <dsp:nvSpPr>
        <dsp:cNvPr id="0" name=""/>
        <dsp:cNvSpPr/>
      </dsp:nvSpPr>
      <dsp:spPr>
        <a:xfrm>
          <a:off x="1166244" y="566860"/>
          <a:ext cx="1796565" cy="110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U.S. Department of Labor, Employment &amp; Training Administration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(National)</a:t>
          </a:r>
          <a:endParaRPr lang="en-US" sz="1300" kern="1200" dirty="0">
            <a:latin typeface="Arial"/>
            <a:cs typeface="Arial"/>
          </a:endParaRPr>
        </a:p>
      </dsp:txBody>
      <dsp:txXfrm>
        <a:off x="1198585" y="599201"/>
        <a:ext cx="1731883" cy="1039511"/>
      </dsp:txXfrm>
    </dsp:sp>
    <dsp:sp modelId="{783A5137-820A-D847-B8CC-B414AB8AF267}">
      <dsp:nvSpPr>
        <dsp:cNvPr id="0" name=""/>
        <dsp:cNvSpPr/>
      </dsp:nvSpPr>
      <dsp:spPr>
        <a:xfrm>
          <a:off x="383092" y="1966254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0DDCC-9308-574D-9786-08EE1640B632}">
      <dsp:nvSpPr>
        <dsp:cNvPr id="0" name=""/>
        <dsp:cNvSpPr/>
      </dsp:nvSpPr>
      <dsp:spPr>
        <a:xfrm>
          <a:off x="558817" y="2133193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Jobs for the Future</a:t>
          </a:r>
          <a:endParaRPr lang="en-US" sz="1300" kern="1200" dirty="0">
            <a:latin typeface="Arial"/>
            <a:cs typeface="Arial"/>
          </a:endParaRPr>
        </a:p>
      </dsp:txBody>
      <dsp:txXfrm>
        <a:off x="588231" y="2162607"/>
        <a:ext cx="1522697" cy="945440"/>
      </dsp:txXfrm>
    </dsp:sp>
    <dsp:sp modelId="{D841183A-AE99-E34F-AEEC-BFDDDA6B149E}">
      <dsp:nvSpPr>
        <dsp:cNvPr id="0" name=""/>
        <dsp:cNvSpPr/>
      </dsp:nvSpPr>
      <dsp:spPr>
        <a:xfrm>
          <a:off x="804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79194-4F51-174B-9273-E67853468299}">
      <dsp:nvSpPr>
        <dsp:cNvPr id="0" name=""/>
        <dsp:cNvSpPr/>
      </dsp:nvSpPr>
      <dsp:spPr>
        <a:xfrm>
          <a:off x="176529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Maher &amp; Maher </a:t>
          </a:r>
          <a:endParaRPr lang="en-US" sz="1300" kern="1200" dirty="0">
            <a:latin typeface="Arial"/>
            <a:cs typeface="Arial"/>
          </a:endParaRPr>
        </a:p>
      </dsp:txBody>
      <dsp:txXfrm>
        <a:off x="205943" y="3639540"/>
        <a:ext cx="1522697" cy="945440"/>
      </dsp:txXfrm>
    </dsp:sp>
    <dsp:sp modelId="{58E25500-82D6-5146-A221-84A9B541C842}">
      <dsp:nvSpPr>
        <dsp:cNvPr id="0" name=""/>
        <dsp:cNvSpPr/>
      </dsp:nvSpPr>
      <dsp:spPr>
        <a:xfrm>
          <a:off x="1933780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8EF98-5A7C-8443-99AC-2F342BF4CC08}">
      <dsp:nvSpPr>
        <dsp:cNvPr id="0" name=""/>
        <dsp:cNvSpPr/>
      </dsp:nvSpPr>
      <dsp:spPr>
        <a:xfrm>
          <a:off x="2109505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American Association of Community Colleges</a:t>
          </a:r>
          <a:endParaRPr lang="en-US" sz="1300" kern="1200" dirty="0">
            <a:latin typeface="Arial"/>
            <a:cs typeface="Arial"/>
          </a:endParaRPr>
        </a:p>
      </dsp:txBody>
      <dsp:txXfrm>
        <a:off x="2138919" y="3639540"/>
        <a:ext cx="1522697" cy="945440"/>
      </dsp:txXfrm>
    </dsp:sp>
    <dsp:sp modelId="{646F3537-73EB-B949-918D-3B7B930AA6F5}">
      <dsp:nvSpPr>
        <dsp:cNvPr id="0" name=""/>
        <dsp:cNvSpPr/>
      </dsp:nvSpPr>
      <dsp:spPr>
        <a:xfrm>
          <a:off x="2366867" y="1940856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ED845-19D1-E94E-8929-4CD240F70DCF}">
      <dsp:nvSpPr>
        <dsp:cNvPr id="0" name=""/>
        <dsp:cNvSpPr/>
      </dsp:nvSpPr>
      <dsp:spPr>
        <a:xfrm>
          <a:off x="2542592" y="2107795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CalState/Merlot</a:t>
          </a:r>
          <a:endParaRPr lang="en-US" sz="1300" kern="1200" dirty="0">
            <a:latin typeface="Arial"/>
            <a:cs typeface="Arial"/>
          </a:endParaRPr>
        </a:p>
      </dsp:txBody>
      <dsp:txXfrm>
        <a:off x="2572006" y="2137209"/>
        <a:ext cx="1522697" cy="945440"/>
      </dsp:txXfrm>
    </dsp:sp>
    <dsp:sp modelId="{EF2F118D-C820-304A-83D6-27A1A959A5FB}">
      <dsp:nvSpPr>
        <dsp:cNvPr id="0" name=""/>
        <dsp:cNvSpPr/>
      </dsp:nvSpPr>
      <dsp:spPr>
        <a:xfrm>
          <a:off x="3779141" y="440202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405E2-5814-1346-B374-16BF34682930}">
      <dsp:nvSpPr>
        <dsp:cNvPr id="0" name=""/>
        <dsp:cNvSpPr/>
      </dsp:nvSpPr>
      <dsp:spPr>
        <a:xfrm>
          <a:off x="3954866" y="607141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U.S. National Science Foundation</a:t>
          </a:r>
          <a:endParaRPr lang="en-US" sz="1300" kern="1200" dirty="0">
            <a:latin typeface="Arial"/>
            <a:cs typeface="Arial"/>
          </a:endParaRPr>
        </a:p>
      </dsp:txBody>
      <dsp:txXfrm>
        <a:off x="3984280" y="636555"/>
        <a:ext cx="1522697" cy="945440"/>
      </dsp:txXfrm>
    </dsp:sp>
    <dsp:sp modelId="{BC6575E1-2812-5C43-951F-E9EB66CF75F5}">
      <dsp:nvSpPr>
        <dsp:cNvPr id="0" name=""/>
        <dsp:cNvSpPr/>
      </dsp:nvSpPr>
      <dsp:spPr>
        <a:xfrm>
          <a:off x="4706247" y="2564828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7BB9B-4AAD-8940-806B-57018B5F9E40}">
      <dsp:nvSpPr>
        <dsp:cNvPr id="0" name=""/>
        <dsp:cNvSpPr/>
      </dsp:nvSpPr>
      <dsp:spPr>
        <a:xfrm>
          <a:off x="4881973" y="2731767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ATE Centers</a:t>
          </a:r>
          <a:endParaRPr lang="en-US" sz="1300" kern="1200" dirty="0">
            <a:latin typeface="Arial"/>
            <a:cs typeface="Arial"/>
          </a:endParaRPr>
        </a:p>
      </dsp:txBody>
      <dsp:txXfrm>
        <a:off x="4911387" y="2761181"/>
        <a:ext cx="1522697" cy="94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9EF384E7-3149-427F-97D2-6CECA1A70302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8C32A8EB-9A68-499C-9CE0-70D092CAC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9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7521C267-C851-49F1-98E4-5046A542CD27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89963435-CF12-4FD2-8142-C5E7E8558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1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9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63435-CF12-4FD2-8142-C5E7E85581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7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63435-CF12-4FD2-8142-C5E7E85581F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3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aaccct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0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4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8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822B-0B57-4ED4-BC99-4F9E17D9A3B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A5B1-94EF-49B5-BFE3-FFFF4562C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1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aaccct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" b="-11583"/>
          <a:stretch>
            <a:fillRect/>
          </a:stretch>
        </p:blipFill>
        <p:spPr bwMode="auto">
          <a:xfrm>
            <a:off x="1113972" y="6158352"/>
            <a:ext cx="6889750" cy="77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8"/>
          <p:cNvCxnSpPr/>
          <p:nvPr/>
        </p:nvCxnSpPr>
        <p:spPr>
          <a:xfrm>
            <a:off x="457200" y="1030288"/>
            <a:ext cx="8229600" cy="0"/>
          </a:xfrm>
          <a:prstGeom prst="line">
            <a:avLst/>
          </a:prstGeom>
          <a:ln cap="rnd" cmpd="sng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92162"/>
          </a:xfrm>
        </p:spPr>
        <p:txBody>
          <a:bodyPr>
            <a:normAutofit/>
          </a:bodyPr>
          <a:lstStyle>
            <a:lvl1pPr algn="l">
              <a:defRPr sz="3600" b="0" cap="none" spc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4563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 marL="468313" indent="-285750">
              <a:buFont typeface="Arial" pitchFamily="34" charset="0"/>
              <a:buChar char="•"/>
              <a:defRPr sz="2400">
                <a:latin typeface="+mn-lt"/>
              </a:defRPr>
            </a:lvl2pPr>
            <a:lvl3pPr marL="909638" indent="-228600">
              <a:defRPr sz="2000">
                <a:latin typeface="+mn-lt"/>
              </a:defRPr>
            </a:lvl3pPr>
            <a:lvl4pPr marL="1382713" indent="-228600">
              <a:defRPr sz="1800">
                <a:latin typeface="+mn-lt"/>
              </a:defRPr>
            </a:lvl4pPr>
            <a:lvl5pPr marL="1825625" indent="-228600"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4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7315200" cy="1500187"/>
          </a:xfrm>
        </p:spPr>
        <p:txBody>
          <a:bodyPr anchor="ctr"/>
          <a:lstStyle>
            <a:lvl1pPr marL="0" indent="0" algn="r">
              <a:buNone/>
              <a:defRPr sz="360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taaccct_banner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93" b="-11583"/>
          <a:stretch>
            <a:fillRect/>
          </a:stretch>
        </p:blipFill>
        <p:spPr bwMode="auto">
          <a:xfrm rot="16200000">
            <a:off x="-3056950" y="3056951"/>
            <a:ext cx="6889750" cy="77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body" idx="10"/>
          </p:nvPr>
        </p:nvSpPr>
        <p:spPr>
          <a:xfrm>
            <a:off x="914401" y="4824413"/>
            <a:ext cx="7315200" cy="1500187"/>
          </a:xfrm>
        </p:spPr>
        <p:txBody>
          <a:bodyPr anchor="ctr"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Sharon Leu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Workforce Analyst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Division of Strategic Investments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 Office of Workforce Investments</a:t>
            </a:r>
          </a:p>
        </p:txBody>
      </p:sp>
    </p:spTree>
    <p:extLst>
      <p:ext uri="{BB962C8B-B14F-4D97-AF65-F5344CB8AC3E}">
        <p14:creationId xmlns:p14="http://schemas.microsoft.com/office/powerpoint/2010/main" val="250866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7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8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2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5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4E8E615-DDF5-41E1-AA26-44423466D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28800"/>
          </a:xfrm>
        </p:spPr>
        <p:txBody>
          <a:bodyPr>
            <a:normAutofit/>
          </a:bodyPr>
          <a:lstStyle/>
          <a:p>
            <a:r>
              <a:rPr lang="en-US" i="1" dirty="0"/>
              <a:t>TAACCCT Performance Reporting</a:t>
            </a:r>
            <a:br>
              <a:rPr lang="en-US" i="1" dirty="0"/>
            </a:br>
            <a:r>
              <a:rPr lang="en-US" i="1" dirty="0"/>
              <a:t>Q&amp;A</a:t>
            </a:r>
            <a:endParaRPr lang="en-US" sz="2700" b="0" i="1" dirty="0">
              <a:latin typeface="Franklin Gothic Medium" panose="020B06030201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76800" y="5715000"/>
            <a:ext cx="3352800" cy="45720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spcBef>
                <a:spcPts val="0"/>
              </a:spcBef>
            </a:pPr>
            <a:endParaRPr lang="en-US" sz="16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953000" y="6019800"/>
            <a:ext cx="3581400" cy="533400"/>
          </a:xfrm>
          <a:prstGeom prst="rect">
            <a:avLst/>
          </a:prstGeom>
        </p:spPr>
        <p:txBody>
          <a:bodyPr tIns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May 25,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4343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 Department of Labor</a:t>
            </a:r>
          </a:p>
          <a:p>
            <a:r>
              <a:rPr lang="en-US" dirty="0" smtClean="0"/>
              <a:t>Employment &amp; Training Administration </a:t>
            </a:r>
          </a:p>
        </p:txBody>
      </p:sp>
    </p:spTree>
    <p:extLst>
      <p:ext uri="{BB962C8B-B14F-4D97-AF65-F5344CB8AC3E}">
        <p14:creationId xmlns:p14="http://schemas.microsoft.com/office/powerpoint/2010/main" val="30402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Q: The </a:t>
            </a:r>
            <a:r>
              <a:rPr lang="en-US" sz="4000" b="1" dirty="0"/>
              <a:t>extension ends mid-semester. What do I do about counting participants who won’t complete or get credentials or credits until the end of the semester (i.e., May or June) if the six-month extension ends March 31?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A: For those operating on traditional semester schedule: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1"/>
            <a:ext cx="8229600" cy="533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Certain outcomes may not be relevant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208432"/>
              </p:ext>
            </p:extLst>
          </p:nvPr>
        </p:nvGraphicFramePr>
        <p:xfrm>
          <a:off x="533400" y="2286003"/>
          <a:ext cx="7848602" cy="4447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54"/>
                <a:gridCol w="425179"/>
                <a:gridCol w="457882"/>
                <a:gridCol w="449705"/>
                <a:gridCol w="433354"/>
                <a:gridCol w="440712"/>
                <a:gridCol w="440712"/>
                <a:gridCol w="432536"/>
                <a:gridCol w="466059"/>
                <a:gridCol w="440712"/>
                <a:gridCol w="390836"/>
                <a:gridCol w="465242"/>
                <a:gridCol w="448889"/>
                <a:gridCol w="408006"/>
                <a:gridCol w="440712"/>
                <a:gridCol w="440712"/>
              </a:tblGrid>
              <a:tr h="167391"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Closeout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Outcome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Oct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Nov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Dec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Jan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Feb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Mar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Apr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May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Jun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Jul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Aug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Sep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Oct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Nov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>
                          <a:effectLst/>
                        </a:rPr>
                        <a:t>Dec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339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B1 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(participants)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239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B2/B2a (completers)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339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B3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(retained)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4326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B4 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(retained in other)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339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B5/B5a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(credits)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4326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B6/B6a/B6b/B6c (credentials)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4326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B7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(further education)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  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339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B8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(employment)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 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4326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B9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(emp retention)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x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4326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B10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(wage increase)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</a:tr>
              <a:tr h="17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</a:tr>
              <a:tr h="17502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*incumbent workers only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23" marR="5892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8923" marR="5892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2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Q: Because </a:t>
            </a:r>
            <a:r>
              <a:rPr lang="en-US" sz="4000" b="1" dirty="0"/>
              <a:t>the extension of program activities ends mid-semester, can I count participants who haven’t completed their courses or programs in B.3 as having been retained if they are still enrolled on March 31?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59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A: Treat </a:t>
            </a:r>
            <a:r>
              <a:rPr lang="en-US" sz="4000" dirty="0"/>
              <a:t>March 31 as if it were September </a:t>
            </a:r>
            <a:r>
              <a:rPr lang="en-US" sz="4000" dirty="0" smtClean="0"/>
              <a:t>30</a:t>
            </a:r>
          </a:p>
          <a:p>
            <a:r>
              <a:rPr lang="en-US" sz="4000" dirty="0" smtClean="0"/>
              <a:t>If </a:t>
            </a:r>
            <a:r>
              <a:rPr lang="en-US" sz="4000" dirty="0"/>
              <a:t>the participant is still enrolled, count them in B.3 </a:t>
            </a:r>
            <a:r>
              <a:rPr lang="en-US" sz="4000" dirty="0" smtClean="0"/>
              <a:t>(except for incumbent workers) </a:t>
            </a:r>
          </a:p>
          <a:p>
            <a:r>
              <a:rPr lang="en-US" sz="4000" dirty="0" smtClean="0"/>
              <a:t>Starting </a:t>
            </a:r>
            <a:r>
              <a:rPr lang="en-US" sz="4000" dirty="0"/>
              <a:t>on April 1, you will be only tracking follow-up outcomes for completers who have </a:t>
            </a:r>
            <a:r>
              <a:rPr lang="en-US" sz="4000" dirty="0" smtClean="0"/>
              <a:t>exited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78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Q: The </a:t>
            </a:r>
            <a:r>
              <a:rPr lang="en-US" sz="4000" b="1" dirty="0"/>
              <a:t>form in the OMB package shows the performance outcomes that are related to program activity (i.e., B.1-B.6) blacked out for the fourth year. Do I have to report these outcomes in my final fourth year report if I take the six-month extension of program activity?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84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A: Yes</a:t>
            </a:r>
          </a:p>
          <a:p>
            <a:pPr lvl="1"/>
            <a:r>
              <a:rPr lang="en-US" sz="3600" dirty="0" smtClean="0"/>
              <a:t>OMB form was aligned with original SGA reporting requirements</a:t>
            </a:r>
          </a:p>
          <a:p>
            <a:pPr lvl="1"/>
            <a:r>
              <a:rPr lang="en-US" sz="3600" dirty="0" smtClean="0"/>
              <a:t>However, SGA states all umbrella reporting requirements must be fulfilled</a:t>
            </a:r>
          </a:p>
        </p:txBody>
      </p:sp>
    </p:spTree>
    <p:extLst>
      <p:ext uri="{BB962C8B-B14F-4D97-AF65-F5344CB8AC3E}">
        <p14:creationId xmlns:p14="http://schemas.microsoft.com/office/powerpoint/2010/main" val="21502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Grant Closeout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Need to Know About Performance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When </a:t>
            </a:r>
            <a:r>
              <a:rPr lang="en-US" sz="4000" b="1" dirty="0"/>
              <a:t>Are the Final Reports Due</a:t>
            </a:r>
            <a:r>
              <a:rPr lang="en-US" sz="4000" b="1" dirty="0" smtClean="0"/>
              <a:t>?</a:t>
            </a:r>
          </a:p>
          <a:p>
            <a:pPr lvl="1"/>
            <a:r>
              <a:rPr lang="en-US" sz="3600" dirty="0" smtClean="0"/>
              <a:t>Both APRs and QNPRs are due 45 days after period of performance end date (November 14)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89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do we report?  Do </a:t>
            </a:r>
            <a:r>
              <a:rPr lang="en-US" sz="4000" b="1" dirty="0"/>
              <a:t>We Report Cumulative Data in the Final APR?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24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QNPR:</a:t>
            </a:r>
          </a:p>
          <a:p>
            <a:pPr lvl="1"/>
            <a:r>
              <a:rPr lang="en-US" sz="3600" dirty="0" smtClean="0"/>
              <a:t>Information </a:t>
            </a:r>
            <a:r>
              <a:rPr lang="en-US" sz="3600" dirty="0"/>
              <a:t>on grant activities during the last quarter and cumulative information on grant activities during the entire period of </a:t>
            </a:r>
            <a:r>
              <a:rPr lang="en-US" sz="3600" dirty="0" smtClean="0"/>
              <a:t>performance</a:t>
            </a:r>
          </a:p>
          <a:p>
            <a:r>
              <a:rPr lang="en-US" sz="4000" dirty="0" smtClean="0"/>
              <a:t>APR:</a:t>
            </a:r>
            <a:endParaRPr lang="en-US" sz="4000" dirty="0" smtClean="0">
              <a:solidFill>
                <a:srgbClr val="FF0000"/>
              </a:solidFill>
            </a:endParaRPr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Annual information for the final year only</a:t>
            </a:r>
          </a:p>
          <a:p>
            <a:pPr lvl="1"/>
            <a:r>
              <a:rPr lang="en-US" sz="3600" b="1" u="sng" dirty="0" smtClean="0"/>
              <a:t>Do not </a:t>
            </a:r>
            <a:r>
              <a:rPr lang="en-US" sz="3600" dirty="0" smtClean="0"/>
              <a:t>report cumulative information for the entire period of performance</a:t>
            </a:r>
            <a:endParaRPr lang="en-US" sz="4000" dirty="0" smtClean="0"/>
          </a:p>
          <a:p>
            <a:pPr lvl="1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745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1" y="274638"/>
            <a:ext cx="5245098" cy="703544"/>
          </a:xfrm>
        </p:spPr>
        <p:txBody>
          <a:bodyPr anchor="ctr">
            <a:normAutofit/>
          </a:bodyPr>
          <a:lstStyle/>
          <a:p>
            <a:r>
              <a:rPr lang="en-US" sz="1800" dirty="0" smtClean="0"/>
              <a:t>TAACCCT Learning Network at a Glance</a:t>
            </a:r>
            <a:endParaRPr lang="en-US" sz="18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068410007"/>
              </p:ext>
            </p:extLst>
          </p:nvPr>
        </p:nvGraphicFramePr>
        <p:xfrm>
          <a:off x="342900" y="1181100"/>
          <a:ext cx="65913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6934200" y="1803400"/>
            <a:ext cx="1739899" cy="4178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Other Non-Federal Providers of TA and Resources for  TAACCCT Grantees: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Creative Commons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CAST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The Transformative Change Initiative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10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/>
              <a:t>How Do We Report Additional Follow-Up Outcomes That Were Achieved During the Grant Closeout Period?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9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Report the numbers you have by the due date</a:t>
            </a:r>
          </a:p>
          <a:p>
            <a:r>
              <a:rPr lang="en-US" sz="4000" dirty="0" smtClean="0"/>
              <a:t>If </a:t>
            </a:r>
            <a:r>
              <a:rPr lang="en-US" sz="4000" dirty="0"/>
              <a:t>a student meets the definition of B.8 or B.9 during the closeout period (Oct. 1 – Dec. 31) you may count them in B.8 or B.9 as a follow-up </a:t>
            </a:r>
            <a:r>
              <a:rPr lang="en-US" sz="4000" dirty="0" smtClean="0"/>
              <a:t>outcome</a:t>
            </a:r>
            <a:endParaRPr lang="en-US" sz="4000" dirty="0"/>
          </a:p>
          <a:p>
            <a:r>
              <a:rPr lang="en-US" sz="4000" dirty="0" smtClean="0"/>
              <a:t>Contact your FPO to re-open your final report if applicable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325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/>
              <a:t>What is the Last Date that We Can Re-Open Our Final APRs to Enter Follow-Up Information on Participants?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88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If post-closeout you receive wage records or participant survey data that applies to the period of performance and you need to reopen your final report to enter follow-up outcome information, you may do so within </a:t>
            </a:r>
            <a:r>
              <a:rPr lang="en-US" sz="4000" b="1" dirty="0" smtClean="0">
                <a:solidFill>
                  <a:srgbClr val="FF0000"/>
                </a:solidFill>
              </a:rPr>
              <a:t>one year of the end of the period of performance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09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lstead.kristen\AppData\Local\Microsoft\Windows\Temporary Internet Files\Content.IE5\H3TM7XWN\question_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6781799" cy="397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990601"/>
            <a:ext cx="609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Questions?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592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5146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15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en-US" sz="15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attending!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87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r>
              <a:rPr lang="en-US" dirty="0" smtClean="0"/>
              <a:t>Cheryl Martin, Moderator</a:t>
            </a:r>
          </a:p>
          <a:p>
            <a:pPr lvl="1"/>
            <a:r>
              <a:rPr lang="en-US" dirty="0" smtClean="0"/>
              <a:t>Supervisory Workforce Analyst, ETA</a:t>
            </a:r>
          </a:p>
          <a:p>
            <a:r>
              <a:rPr lang="en-US" dirty="0" smtClean="0"/>
              <a:t>Kristen Milstead, Presenter</a:t>
            </a:r>
          </a:p>
          <a:p>
            <a:pPr lvl="1"/>
            <a:r>
              <a:rPr lang="en-US" dirty="0" smtClean="0"/>
              <a:t>Workforce Analyst, ETA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990600"/>
            <a:ext cx="7772400" cy="15001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00"/>
                </a:solidFill>
              </a:rPr>
              <a:t>Questions from YOU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09600" y="28194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 smtClean="0">
                <a:solidFill>
                  <a:srgbClr val="FF0000"/>
                </a:solidFill>
              </a:rPr>
              <a:t>Special Topic:  Extension and Closeout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838200" y="152399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Agenda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Question #1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49763"/>
          </a:xfrm>
        </p:spPr>
        <p:txBody>
          <a:bodyPr/>
          <a:lstStyle/>
          <a:p>
            <a:r>
              <a:rPr lang="en-US" dirty="0"/>
              <a:t>When should Employment Outcomes 8 and 9 be reported for this group? In the Year 2 APR when they actually entered employment? Or, are we to ask our FPO to open the Year 1 reporting system to report their outcomes in the reporting year they entered our programs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Question #2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long </a:t>
            </a:r>
            <a:r>
              <a:rPr lang="en-US" dirty="0" smtClean="0"/>
              <a:t>do we </a:t>
            </a:r>
            <a:r>
              <a:rPr lang="en-US" dirty="0"/>
              <a:t>needed to follow-up with the participants to verify specific information after they complete their program of </a:t>
            </a:r>
            <a:r>
              <a:rPr lang="en-US" dirty="0" smtClean="0"/>
              <a:t>study?  </a:t>
            </a:r>
            <a:r>
              <a:rPr lang="en-US" dirty="0"/>
              <a:t>Are we expected to follow-up a minimum of one time? Or for the duration of the grant? Do we follow-up by the 6 month mark?  Any specifics or helpful tips to get them to respond? We have been struggling with getting them to return phone calls and e-mails. </a:t>
            </a:r>
            <a:r>
              <a:rPr lang="en-US" dirty="0" smtClean="0"/>
              <a:t> Is </a:t>
            </a:r>
            <a:r>
              <a:rPr lang="en-US" dirty="0"/>
              <a:t>there a better way to contact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Six-Month Grant-Funded Extension of Program-Activities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Need to Know About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Q: During </a:t>
            </a:r>
            <a:r>
              <a:rPr lang="en-US" sz="4000" b="1" dirty="0"/>
              <a:t>the final year if I use any part of the extension of program activities, which outcomes do I track and report?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5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A: Report all applicable outcomes</a:t>
            </a:r>
          </a:p>
          <a:p>
            <a:r>
              <a:rPr lang="en-US" sz="4000" dirty="0" smtClean="0"/>
              <a:t>Will only report one time (September 30</a:t>
            </a:r>
          </a:p>
          <a:p>
            <a:r>
              <a:rPr lang="en-US" sz="4000" dirty="0" smtClean="0"/>
              <a:t>Records should reflect the length of the grant-funded extension of program activities you elected to take</a:t>
            </a:r>
          </a:p>
          <a:p>
            <a:r>
              <a:rPr lang="en-US" sz="4000" dirty="0" smtClean="0"/>
              <a:t>Can only report grant-funded outcomes</a:t>
            </a:r>
          </a:p>
        </p:txBody>
      </p:sp>
    </p:spTree>
    <p:extLst>
      <p:ext uri="{BB962C8B-B14F-4D97-AF65-F5344CB8AC3E}">
        <p14:creationId xmlns:p14="http://schemas.microsoft.com/office/powerpoint/2010/main" val="22783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AACCCT Performance Reporting Q&amp;amp;A&amp;quot;&quot;/&gt;&lt;property id=&quot;20307&quot; value=&quot;282&quot;/&gt;&lt;/object&gt;&lt;object type=&quot;3&quot; unique_id=&quot;10004&quot;&gt;&lt;property id=&quot;20148&quot; value=&quot;5&quot;/&gt;&lt;property id=&quot;20300&quot; value=&quot;Slide 2 - &amp;quot;TAACCCT Learning Network at a Glance&amp;quot;&quot;/&gt;&lt;property id=&quot;20307&quot; value=&quot;471&quot;/&gt;&lt;/object&gt;&lt;object type=&quot;3&quot; unique_id=&quot;10005&quot;&gt;&lt;property id=&quot;20148&quot; value=&quot;5&quot;/&gt;&lt;property id=&quot;20300&quot; value=&quot;Slide 3 - &amp;quot;Presenters&amp;quot;&quot;/&gt;&lt;property id=&quot;20307&quot; value=&quot;448&quot;/&gt;&lt;/object&gt;&lt;object type=&quot;3&quot; unique_id=&quot;10006&quot;&gt;&lt;property id=&quot;20148&quot; value=&quot;5&quot;/&gt;&lt;property id=&quot;20300&quot; value=&quot;Slide 4&quot;/&gt;&lt;property id=&quot;20307&quot; value=&quot;449&quot;/&gt;&lt;/object&gt;&lt;object type=&quot;3&quot; unique_id=&quot;10007&quot;&gt;&lt;property id=&quot;20148&quot; value=&quot;5&quot;/&gt;&lt;property id=&quot;20300&quot; value=&quot;Slide 5 - &amp;quot;Question #1&amp;quot;&quot;/&gt;&lt;property id=&quot;20307&quot; value=&quot;450&quot;/&gt;&lt;/object&gt;&lt;object type=&quot;3&quot; unique_id=&quot;10008&quot;&gt;&lt;property id=&quot;20148&quot; value=&quot;5&quot;/&gt;&lt;property id=&quot;20300&quot; value=&quot;Slide 6 - &amp;quot;Question #2&amp;quot;&quot;/&gt;&lt;property id=&quot;20307&quot; value=&quot;451&quot;/&gt;&lt;/object&gt;&lt;object type=&quot;3&quot; unique_id=&quot;10009&quot;&gt;&lt;property id=&quot;20148&quot; value=&quot;5&quot;/&gt;&lt;property id=&quot;20300&quot; value=&quot;Slide 7 - &amp;quot;Six-Month Grant-Funded Extension of Program-Activities&amp;quot;&quot;/&gt;&lt;property id=&quot;20307&quot; value=&quot;452&quot;/&gt;&lt;/object&gt;&lt;object type=&quot;3&quot; unique_id=&quot;10010&quot;&gt;&lt;property id=&quot;20148&quot; value=&quot;5&quot;/&gt;&lt;property id=&quot;20300&quot; value=&quot;Slide 8&quot;/&gt;&lt;property id=&quot;20307&quot; value=&quot;453&quot;/&gt;&lt;/object&gt;&lt;object type=&quot;3&quot; unique_id=&quot;10011&quot;&gt;&lt;property id=&quot;20148&quot; value=&quot;5&quot;/&gt;&lt;property id=&quot;20300&quot; value=&quot;Slide 9&quot;/&gt;&lt;property id=&quot;20307&quot; value=&quot;454&quot;/&gt;&lt;/object&gt;&lt;object type=&quot;3&quot; unique_id=&quot;10012&quot;&gt;&lt;property id=&quot;20148&quot; value=&quot;5&quot;/&gt;&lt;property id=&quot;20300&quot; value=&quot;Slide 10&quot;/&gt;&lt;property id=&quot;20307&quot; value=&quot;455&quot;/&gt;&lt;/object&gt;&lt;object type=&quot;3&quot; unique_id=&quot;10013&quot;&gt;&lt;property id=&quot;20148&quot; value=&quot;5&quot;/&gt;&lt;property id=&quot;20300&quot; value=&quot;Slide 11 - &amp;quot;A: For those operating on traditional semester schedule:&amp;quot;&quot;/&gt;&lt;property id=&quot;20307&quot; value=&quot;456&quot;/&gt;&lt;/object&gt;&lt;object type=&quot;3&quot; unique_id=&quot;10014&quot;&gt;&lt;property id=&quot;20148&quot; value=&quot;5&quot;/&gt;&lt;property id=&quot;20300&quot; value=&quot;Slide 12&quot;/&gt;&lt;property id=&quot;20307&quot; value=&quot;457&quot;/&gt;&lt;/object&gt;&lt;object type=&quot;3&quot; unique_id=&quot;10015&quot;&gt;&lt;property id=&quot;20148&quot; value=&quot;5&quot;/&gt;&lt;property id=&quot;20300&quot; value=&quot;Slide 13&quot;/&gt;&lt;property id=&quot;20307&quot; value=&quot;458&quot;/&gt;&lt;/object&gt;&lt;object type=&quot;3&quot; unique_id=&quot;10016&quot;&gt;&lt;property id=&quot;20148&quot; value=&quot;5&quot;/&gt;&lt;property id=&quot;20300&quot; value=&quot;Slide 14&quot;/&gt;&lt;property id=&quot;20307&quot; value=&quot;459&quot;/&gt;&lt;/object&gt;&lt;object type=&quot;3&quot; unique_id=&quot;10017&quot;&gt;&lt;property id=&quot;20148&quot; value=&quot;5&quot;/&gt;&lt;property id=&quot;20300&quot; value=&quot;Slide 15&quot;/&gt;&lt;property id=&quot;20307&quot; value=&quot;460&quot;/&gt;&lt;/object&gt;&lt;object type=&quot;3&quot; unique_id=&quot;10018&quot;&gt;&lt;property id=&quot;20148&quot; value=&quot;5&quot;/&gt;&lt;property id=&quot;20300&quot; value=&quot;Slide 16 - &amp;quot;Grant Closeout&amp;quot;&quot;/&gt;&lt;property id=&quot;20307&quot; value=&quot;461&quot;/&gt;&lt;/object&gt;&lt;object type=&quot;3&quot; unique_id=&quot;10019&quot;&gt;&lt;property id=&quot;20148&quot; value=&quot;5&quot;/&gt;&lt;property id=&quot;20300&quot; value=&quot;Slide 17&quot;/&gt;&lt;property id=&quot;20307&quot; value=&quot;462&quot;/&gt;&lt;/object&gt;&lt;object type=&quot;3&quot; unique_id=&quot;10020&quot;&gt;&lt;property id=&quot;20148&quot; value=&quot;5&quot;/&gt;&lt;property id=&quot;20300&quot; value=&quot;Slide 18&quot;/&gt;&lt;property id=&quot;20307&quot; value=&quot;463&quot;/&gt;&lt;/object&gt;&lt;object type=&quot;3&quot; unique_id=&quot;10021&quot;&gt;&lt;property id=&quot;20148&quot; value=&quot;5&quot;/&gt;&lt;property id=&quot;20300&quot; value=&quot;Slide 19&quot;/&gt;&lt;property id=&quot;20307&quot; value=&quot;464&quot;/&gt;&lt;/object&gt;&lt;object type=&quot;3&quot; unique_id=&quot;10022&quot;&gt;&lt;property id=&quot;20148&quot; value=&quot;5&quot;/&gt;&lt;property id=&quot;20300&quot; value=&quot;Slide 20&quot;/&gt;&lt;property id=&quot;20307&quot; value=&quot;465&quot;/&gt;&lt;/object&gt;&lt;object type=&quot;3&quot; unique_id=&quot;10023&quot;&gt;&lt;property id=&quot;20148&quot; value=&quot;5&quot;/&gt;&lt;property id=&quot;20300&quot; value=&quot;Slide 21&quot;/&gt;&lt;property id=&quot;20307&quot; value=&quot;466&quot;/&gt;&lt;/object&gt;&lt;object type=&quot;3&quot; unique_id=&quot;10024&quot;&gt;&lt;property id=&quot;20148&quot; value=&quot;5&quot;/&gt;&lt;property id=&quot;20300&quot; value=&quot;Slide 22&quot;/&gt;&lt;property id=&quot;20307&quot; value=&quot;467&quot;/&gt;&lt;/object&gt;&lt;object type=&quot;3&quot; unique_id=&quot;10025&quot;&gt;&lt;property id=&quot;20148&quot; value=&quot;5&quot;/&gt;&lt;property id=&quot;20300&quot; value=&quot;Slide 23&quot;/&gt;&lt;property id=&quot;20307&quot; value=&quot;468&quot;/&gt;&lt;/object&gt;&lt;object type=&quot;3&quot; unique_id=&quot;10026&quot;&gt;&lt;property id=&quot;20148&quot; value=&quot;5&quot;/&gt;&lt;property id=&quot;20300&quot; value=&quot;Slide 24&quot;/&gt;&lt;property id=&quot;20307&quot; value=&quot;469&quot;/&gt;&lt;/object&gt;&lt;object type=&quot;3&quot; unique_id=&quot;10027&quot;&gt;&lt;property id=&quot;20148&quot; value=&quot;5&quot;/&gt;&lt;property id=&quot;20300&quot; value=&quot;Slide 25&quot;/&gt;&lt;property id=&quot;20307&quot; value=&quot;470&quot;/&gt;&lt;/object&gt;&lt;/object&gt;&lt;object type=&quot;8&quot; unique_id=&quot;1005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TAC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TACT Theme</Template>
  <TotalTime>10363</TotalTime>
  <Words>799</Words>
  <Application>Microsoft Office PowerPoint</Application>
  <PresentationFormat>On-screen Show (4:3)</PresentationFormat>
  <Paragraphs>246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Demi</vt:lpstr>
      <vt:lpstr>Franklin Gothic Medium</vt:lpstr>
      <vt:lpstr>Times New Roman</vt:lpstr>
      <vt:lpstr>Wingdings 2</vt:lpstr>
      <vt:lpstr>TACT Theme</vt:lpstr>
      <vt:lpstr>TAACCCT Performance Reporting Q&amp;A</vt:lpstr>
      <vt:lpstr>TAACCCT Learning Network at a Glance</vt:lpstr>
      <vt:lpstr>Presenters</vt:lpstr>
      <vt:lpstr>PowerPoint Presentation</vt:lpstr>
      <vt:lpstr>Question #1</vt:lpstr>
      <vt:lpstr>Question #2</vt:lpstr>
      <vt:lpstr>Six-Month Grant-Funded Extension of Program-Activities</vt:lpstr>
      <vt:lpstr>PowerPoint Presentation</vt:lpstr>
      <vt:lpstr>PowerPoint Presentation</vt:lpstr>
      <vt:lpstr>PowerPoint Presentation</vt:lpstr>
      <vt:lpstr>A: For those operating on traditional semester schedule:</vt:lpstr>
      <vt:lpstr>PowerPoint Presentation</vt:lpstr>
      <vt:lpstr>PowerPoint Presentation</vt:lpstr>
      <vt:lpstr>PowerPoint Presentation</vt:lpstr>
      <vt:lpstr>PowerPoint Presentation</vt:lpstr>
      <vt:lpstr>Grant Closeout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Employment &amp; Training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ducut.edward</dc:creator>
  <cp:lastModifiedBy>Gary Gonzalez</cp:lastModifiedBy>
  <cp:revision>233</cp:revision>
  <cp:lastPrinted>2016-05-03T12:44:52Z</cp:lastPrinted>
  <dcterms:created xsi:type="dcterms:W3CDTF">2014-03-04T15:26:59Z</dcterms:created>
  <dcterms:modified xsi:type="dcterms:W3CDTF">2016-05-25T17:56:45Z</dcterms:modified>
</cp:coreProperties>
</file>