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74" r:id="rId2"/>
    <p:sldId id="256" r:id="rId3"/>
    <p:sldId id="264" r:id="rId4"/>
    <p:sldId id="260" r:id="rId5"/>
    <p:sldId id="265" r:id="rId6"/>
    <p:sldId id="257" r:id="rId7"/>
    <p:sldId id="258" r:id="rId8"/>
    <p:sldId id="275" r:id="rId9"/>
    <p:sldId id="276" r:id="rId10"/>
    <p:sldId id="277" r:id="rId11"/>
    <p:sldId id="278" r:id="rId12"/>
    <p:sldId id="297" r:id="rId13"/>
    <p:sldId id="279" r:id="rId14"/>
    <p:sldId id="280" r:id="rId15"/>
    <p:sldId id="299" r:id="rId16"/>
    <p:sldId id="300" r:id="rId17"/>
    <p:sldId id="318" r:id="rId18"/>
    <p:sldId id="319" r:id="rId19"/>
    <p:sldId id="320" r:id="rId20"/>
    <p:sldId id="321" r:id="rId21"/>
    <p:sldId id="267" r:id="rId22"/>
    <p:sldId id="268" r:id="rId23"/>
    <p:sldId id="269" r:id="rId24"/>
  </p:sldIdLst>
  <p:sldSz cx="9144000" cy="6858000" type="screen4x3"/>
  <p:notesSz cx="6858000" cy="9144000"/>
  <p:custDataLst>
    <p:tags r:id="rId2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1C30"/>
    <a:srgbClr val="4675B8"/>
    <a:srgbClr val="004874"/>
    <a:srgbClr val="275A99"/>
    <a:srgbClr val="124D95"/>
    <a:srgbClr val="002C47"/>
    <a:srgbClr val="041F36"/>
    <a:srgbClr val="7A232E"/>
    <a:srgbClr val="B85759"/>
    <a:srgbClr val="4A7E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89" autoAdjust="0"/>
    <p:restoredTop sz="70452" autoAdjust="0"/>
  </p:normalViewPr>
  <p:slideViewPr>
    <p:cSldViewPr snapToGrid="0">
      <p:cViewPr varScale="1">
        <p:scale>
          <a:sx n="55" d="100"/>
          <a:sy n="55" d="100"/>
        </p:scale>
        <p:origin x="1690" y="4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D4FA7-1A6A-4422-B9C4-68A7EFD77AB9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D6E408-6B8A-4216-8FA3-D3B76C817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14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D6E408-6B8A-4216-8FA3-D3B76C817F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2834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D6E408-6B8A-4216-8FA3-D3B76C817F5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3229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3968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3176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1831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29" fontAlgn="base">
              <a:spcBef>
                <a:spcPts val="1200"/>
              </a:spcBef>
              <a:spcAft>
                <a:spcPts val="1200"/>
              </a:spcAft>
              <a:buClr>
                <a:srgbClr val="CC0000"/>
              </a:buClr>
              <a:defRPr/>
            </a:pPr>
            <a:endParaRPr lang="en-US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4758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7811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D6E408-6B8A-4216-8FA3-D3B76C817F5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5193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D6E408-6B8A-4216-8FA3-D3B76C817F5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66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D6E408-6B8A-4216-8FA3-D3B76C817F5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8713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D6E408-6B8A-4216-8FA3-D3B76C817F5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1114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D6E408-6B8A-4216-8FA3-D3B76C817F5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4066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D6E408-6B8A-4216-8FA3-D3B76C817F5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1126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D6E408-6B8A-4216-8FA3-D3B76C817F5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1293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D6E408-6B8A-4216-8FA3-D3B76C817F5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9699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D6E408-6B8A-4216-8FA3-D3B76C817F5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865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hyperlink" Target="mailto:ETAsupport@wfgpshelpdesk.atlassian.net" TargetMode="Externa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mplate Informa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 userDrawn="1"/>
        </p:nvSpPr>
        <p:spPr>
          <a:xfrm>
            <a:off x="0" y="3752850"/>
            <a:ext cx="4429402" cy="295275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 userDrawn="1"/>
        </p:nvSpPr>
        <p:spPr>
          <a:xfrm>
            <a:off x="0" y="5620716"/>
            <a:ext cx="4429402" cy="295275"/>
          </a:xfrm>
          <a:prstGeom prst="rect">
            <a:avLst/>
          </a:prstGeom>
          <a:gradFill>
            <a:gsLst>
              <a:gs pos="0">
                <a:schemeClr val="accent3">
                  <a:shade val="15000"/>
                  <a:satMod val="180000"/>
                  <a:lumMod val="72000"/>
                </a:schemeClr>
              </a:gs>
              <a:gs pos="78000">
                <a:schemeClr val="accent3">
                  <a:shade val="45000"/>
                  <a:satMod val="170000"/>
                  <a:lumMod val="85000"/>
                </a:schemeClr>
              </a:gs>
              <a:gs pos="100000">
                <a:schemeClr val="accent3">
                  <a:tint val="99000"/>
                  <a:shade val="65000"/>
                  <a:satMod val="15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 userDrawn="1"/>
        </p:nvSpPr>
        <p:spPr>
          <a:xfrm>
            <a:off x="4695825" y="1571624"/>
            <a:ext cx="4297680" cy="51911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indent="0"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Beyond</a:t>
            </a:r>
            <a:r>
              <a:rPr lang="en-US" sz="1400" b="1" baseline="0" dirty="0">
                <a:latin typeface="Arial" panose="020B0604020202020204" pitchFamily="34" charset="0"/>
                <a:cs typeface="Arial" panose="020B0604020202020204" pitchFamily="34" charset="0"/>
              </a:rPr>
              <a:t> the standard offerings</a:t>
            </a:r>
            <a:r>
              <a:rPr lang="en-US" sz="1150" b="0" baseline="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1150" b="1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50" b="0" baseline="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150" b="0" dirty="0">
                <a:latin typeface="Arial" panose="020B0604020202020204" pitchFamily="34" charset="0"/>
                <a:cs typeface="Arial" panose="020B0604020202020204" pitchFamily="34" charset="0"/>
              </a:rPr>
              <a:t>his</a:t>
            </a:r>
            <a:r>
              <a:rPr lang="en-US" sz="1150" b="0" baseline="0" dirty="0">
                <a:latin typeface="Arial" panose="020B0604020202020204" pitchFamily="34" charset="0"/>
                <a:cs typeface="Arial" panose="020B0604020202020204" pitchFamily="34" charset="0"/>
              </a:rPr>
              <a:t> template contains a set of custom slides built to help you prepare your presentation.  Included are: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>
                <a:latin typeface="Arial" panose="020B0604020202020204" pitchFamily="34" charset="0"/>
                <a:cs typeface="Arial" panose="020B0604020202020204" pitchFamily="34" charset="0"/>
              </a:rPr>
              <a:t>3 Speaker Slide choices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>
                <a:latin typeface="Arial" panose="020B0604020202020204" pitchFamily="34" charset="0"/>
                <a:cs typeface="Arial" panose="020B0604020202020204" pitchFamily="34" charset="0"/>
              </a:rPr>
              <a:t>Where Are You?  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000" b="0" i="1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(location slide)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>
                <a:latin typeface="Arial" panose="020B0604020202020204" pitchFamily="34" charset="0"/>
                <a:cs typeface="Arial" panose="020B0604020202020204" pitchFamily="34" charset="0"/>
              </a:rPr>
              <a:t>Series Set</a:t>
            </a:r>
            <a:endParaRPr 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Title Slide:</a:t>
            </a:r>
          </a:p>
          <a:p>
            <a:pPr marL="6286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The titles are formatted to display as “Small Caps”.  </a:t>
            </a:r>
          </a:p>
          <a:p>
            <a:pPr marL="628650" lvl="1" indent="-17145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z="1050" baseline="0" dirty="0">
                <a:latin typeface="Arial" panose="020B0604020202020204" pitchFamily="34" charset="0"/>
                <a:cs typeface="Arial" panose="020B0604020202020204" pitchFamily="34" charset="0"/>
              </a:rPr>
              <a:t> date on the title slide updates automatically to the current day.  On the day of the Webinar, it will reflect the proper date.</a:t>
            </a:r>
          </a:p>
          <a:p>
            <a:pPr marL="171450" indent="-171450">
              <a:spcBef>
                <a:spcPts val="6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200" b="1" baseline="0" dirty="0">
                <a:latin typeface="Arial" panose="020B0604020202020204" pitchFamily="34" charset="0"/>
                <a:cs typeface="Arial" panose="020B0604020202020204" pitchFamily="34" charset="0"/>
              </a:rPr>
              <a:t>Resources:</a:t>
            </a:r>
            <a:r>
              <a:rPr lang="en-US" sz="1050" b="1" baseline="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050" b="1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aseline="0" dirty="0">
                <a:latin typeface="Arial" panose="020B0604020202020204" pitchFamily="34" charset="0"/>
                <a:cs typeface="Arial" panose="020B0604020202020204" pitchFamily="34" charset="0"/>
              </a:rPr>
              <a:t>This works like a multi-level bulleted list.  Use the list level buttons on your “Home” tab to</a:t>
            </a:r>
            <a:br>
              <a:rPr lang="en-US" sz="105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aseline="0" dirty="0">
                <a:latin typeface="Arial" panose="020B0604020202020204" pitchFamily="34" charset="0"/>
                <a:cs typeface="Arial" panose="020B0604020202020204" pitchFamily="34" charset="0"/>
              </a:rPr>
              <a:t>change levels.</a:t>
            </a:r>
          </a:p>
          <a:p>
            <a:pPr marL="628650" lvl="1" indent="-171450"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050" baseline="0" dirty="0">
                <a:latin typeface="Arial" panose="020B0604020202020204" pitchFamily="34" charset="0"/>
                <a:cs typeface="Arial" panose="020B0604020202020204" pitchFamily="34" charset="0"/>
              </a:rPr>
              <a:t>The first level is the name of the resource</a:t>
            </a:r>
          </a:p>
          <a:p>
            <a:pPr marL="628650" lvl="1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050" baseline="0" dirty="0">
                <a:latin typeface="Arial" panose="020B0604020202020204" pitchFamily="34" charset="0"/>
                <a:cs typeface="Arial" panose="020B0604020202020204" pitchFamily="34" charset="0"/>
              </a:rPr>
              <a:t>The second level is the Resource Information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050" baseline="0" dirty="0">
                <a:latin typeface="Arial" panose="020B0604020202020204" pitchFamily="34" charset="0"/>
                <a:cs typeface="Arial" panose="020B0604020202020204" pitchFamily="34" charset="0"/>
              </a:rPr>
              <a:t>The third level is the Resource Link.</a:t>
            </a:r>
          </a:p>
          <a:p>
            <a:pPr marL="171450" lvl="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05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6728086" y="5023409"/>
            <a:ext cx="1296075" cy="481538"/>
            <a:chOff x="6721200" y="5603662"/>
            <a:chExt cx="1296075" cy="481538"/>
          </a:xfrm>
        </p:grpSpPr>
        <p:grpSp>
          <p:nvGrpSpPr>
            <p:cNvPr id="8" name="Group 7"/>
            <p:cNvGrpSpPr/>
            <p:nvPr userDrawn="1"/>
          </p:nvGrpSpPr>
          <p:grpSpPr>
            <a:xfrm>
              <a:off x="6721200" y="5603662"/>
              <a:ext cx="881689" cy="481538"/>
              <a:chOff x="6721200" y="5603662"/>
              <a:chExt cx="881689" cy="481538"/>
            </a:xfrm>
          </p:grpSpPr>
          <p:pic>
            <p:nvPicPr>
              <p:cNvPr id="4" name="Picture 3"/>
              <p:cNvPicPr>
                <a:picLocks noChangeAspect="1"/>
              </p:cNvPicPr>
              <p:nvPr userDrawn="1"/>
            </p:nvPicPr>
            <p:blipFill>
              <a:blip r:embed="rId2"/>
              <a:stretch>
                <a:fillRect/>
              </a:stretch>
            </p:blipFill>
            <p:spPr>
              <a:xfrm>
                <a:off x="6721200" y="5603662"/>
                <a:ext cx="881689" cy="481538"/>
              </a:xfrm>
              <a:prstGeom prst="rect">
                <a:avLst/>
              </a:prstGeom>
            </p:spPr>
          </p:pic>
          <p:sp>
            <p:nvSpPr>
              <p:cNvPr id="5" name="Rectangle 4"/>
              <p:cNvSpPr/>
              <p:nvPr userDrawn="1"/>
            </p:nvSpPr>
            <p:spPr>
              <a:xfrm>
                <a:off x="7236000" y="5644800"/>
                <a:ext cx="366889" cy="178031"/>
              </a:xfrm>
              <a:prstGeom prst="rect">
                <a:avLst/>
              </a:prstGeom>
              <a:solidFill>
                <a:srgbClr val="FFC000">
                  <a:alpha val="10000"/>
                </a:srgbClr>
              </a:solidFill>
              <a:ln w="19050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Left Arrow 16"/>
            <p:cNvSpPr/>
            <p:nvPr userDrawn="1"/>
          </p:nvSpPr>
          <p:spPr>
            <a:xfrm>
              <a:off x="7642875" y="5644800"/>
              <a:ext cx="374400" cy="178031"/>
            </a:xfrm>
            <a:prstGeom prst="leftArrow">
              <a:avLst>
                <a:gd name="adj1" fmla="val 33673"/>
                <a:gd name="adj2" fmla="val 50000"/>
              </a:avLst>
            </a:prstGeom>
            <a:gradFill>
              <a:gsLst>
                <a:gs pos="0">
                  <a:srgbClr val="7A232E"/>
                </a:gs>
                <a:gs pos="98230">
                  <a:srgbClr val="B85759"/>
                </a:gs>
                <a:gs pos="45000">
                  <a:srgbClr val="9D1C30"/>
                </a:gs>
              </a:gsLst>
            </a:gradFill>
            <a:ln>
              <a:solidFill>
                <a:srgbClr val="7A232E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Rectangle 27"/>
          <p:cNvSpPr/>
          <p:nvPr userDrawn="1"/>
        </p:nvSpPr>
        <p:spPr>
          <a:xfrm>
            <a:off x="5509122" y="1"/>
            <a:ext cx="278130" cy="11975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 userDrawn="1"/>
        </p:nvSpPr>
        <p:spPr>
          <a:xfrm>
            <a:off x="4429402" y="1501813"/>
            <a:ext cx="278130" cy="5356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0" y="54831"/>
            <a:ext cx="544830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b="0" i="0" kern="1200" cap="small" spc="40" baseline="0" dirty="0">
                <a:gradFill flip="none" rotWithShape="1">
                  <a:gsLst>
                    <a:gs pos="0">
                      <a:srgbClr val="752832">
                        <a:lumMod val="28000"/>
                      </a:srgb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1"/>
                  <a:tileRect/>
                </a:gradFill>
                <a:latin typeface="Impact" panose="020B0806030902050204" pitchFamily="34" charset="0"/>
                <a:ea typeface="+mj-ea"/>
                <a:cs typeface="Myriad Pro Cond"/>
              </a:rPr>
              <a:t>This Slide Is Hidden.  </a:t>
            </a:r>
          </a:p>
          <a:p>
            <a:pPr algn="ctr">
              <a:lnSpc>
                <a:spcPct val="90000"/>
              </a:lnSpc>
            </a:pPr>
            <a:r>
              <a:rPr lang="en-US" sz="2800" b="0" i="0" kern="1200" cap="small" spc="40" baseline="0" dirty="0">
                <a:gradFill flip="none" rotWithShape="1">
                  <a:gsLst>
                    <a:gs pos="0">
                      <a:srgbClr val="752832">
                        <a:lumMod val="28000"/>
                      </a:srgb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1"/>
                  <a:tileRect/>
                </a:gradFill>
                <a:latin typeface="Impact" panose="020B0806030902050204" pitchFamily="34" charset="0"/>
                <a:ea typeface="+mj-ea"/>
                <a:cs typeface="Myriad Pro Cond"/>
              </a:rPr>
              <a:t>It will not display in your presentation.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91736" y="1613703"/>
            <a:ext cx="4297680" cy="51490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300"/>
              </a:spcAft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How to use</a:t>
            </a:r>
            <a:r>
              <a:rPr lang="en-US" sz="1400" b="1" baseline="0" dirty="0">
                <a:latin typeface="Arial" panose="020B0604020202020204" pitchFamily="34" charset="0"/>
                <a:cs typeface="Arial" panose="020B0604020202020204" pitchFamily="34" charset="0"/>
              </a:rPr>
              <a:t> this template: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When creating a new slide, click the arrow under the “New Slide” button.  This will display the template master slides available.  Select the layout you </a:t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need from the list.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Likewise, to </a:t>
            </a:r>
            <a:r>
              <a:rPr lang="en-US" sz="1050" b="0" i="1" baseline="0" dirty="0">
                <a:latin typeface="Arial" panose="020B0604020202020204" pitchFamily="34" charset="0"/>
                <a:cs typeface="Arial" panose="020B0604020202020204" pitchFamily="34" charset="0"/>
              </a:rPr>
              <a:t>change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template master of a slide,</a:t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click the “Layout” button </a:t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right next to the </a:t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“New Slide” button.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General Template Notes:</a:t>
            </a:r>
          </a:p>
          <a:p>
            <a:pPr marL="274320" lv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800" b="0" u="sng" spc="60" baseline="0" dirty="0"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DO NOT:</a:t>
            </a:r>
          </a:p>
          <a:p>
            <a:pPr marL="6286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050" b="1" baseline="0" dirty="0">
                <a:latin typeface="Arial" panose="020B0604020202020204" pitchFamily="34" charset="0"/>
                <a:cs typeface="Arial" panose="020B0604020202020204" pitchFamily="34" charset="0"/>
              </a:rPr>
              <a:t>Space out your bullets using the “enter” key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.  If a spacing adjustment is needed, it will be handled by the design team.</a:t>
            </a:r>
            <a:endParaRPr lang="en-US" sz="105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050" b="1" baseline="0" dirty="0">
                <a:latin typeface="Arial" panose="020B0604020202020204" pitchFamily="34" charset="0"/>
                <a:cs typeface="Arial" panose="020B0604020202020204" pitchFamily="34" charset="0"/>
              </a:rPr>
              <a:t>Type any titles in all uppercase or with caps lock on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, as formatting is automatic. Type using standard title caps.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050" b="1" baseline="0" dirty="0">
                <a:latin typeface="Arial" panose="020B0604020202020204" pitchFamily="34" charset="0"/>
                <a:cs typeface="Arial" panose="020B0604020202020204" pitchFamily="34" charset="0"/>
              </a:rPr>
              <a:t>Change heading alignment or location. 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Any issues present in the display of your slides will be repaired by the design team.</a:t>
            </a:r>
          </a:p>
          <a:p>
            <a:pPr marL="27432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sng" strike="noStrike" kern="1200" cap="none" spc="6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DO:</a:t>
            </a:r>
          </a:p>
          <a:p>
            <a:pPr marL="6286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Reference your graphics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 Add a note at the top of the “Slide notes” section that indicates where your graphic originated.  Note that any graphics not referenced or in violation of 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US Copyright Law, Title 17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will be replaced to ensure your protection.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endParaRPr lang="en-US" sz="1100" b="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95250" y="1177480"/>
            <a:ext cx="8953500" cy="325901"/>
            <a:chOff x="95250" y="1177480"/>
            <a:chExt cx="8953500" cy="325901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95250" y="1177480"/>
              <a:ext cx="8953500" cy="30427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1600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This slide contains information</a:t>
              </a:r>
              <a:r>
                <a:rPr lang="en-US" sz="1600" i="1" baseline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on how to use this template.  It is not a part of the presentation.</a:t>
              </a:r>
              <a:endParaRPr lang="en-US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2" name="Group 11"/>
            <p:cNvGrpSpPr/>
            <p:nvPr userDrawn="1"/>
          </p:nvGrpSpPr>
          <p:grpSpPr>
            <a:xfrm>
              <a:off x="114300" y="1197535"/>
              <a:ext cx="8915400" cy="305846"/>
              <a:chOff x="114300" y="1188010"/>
              <a:chExt cx="8915400" cy="305846"/>
            </a:xfrm>
          </p:grpSpPr>
          <p:cxnSp>
            <p:nvCxnSpPr>
              <p:cNvPr id="9" name="Straight Connector 8"/>
              <p:cNvCxnSpPr/>
              <p:nvPr userDrawn="1"/>
            </p:nvCxnSpPr>
            <p:spPr>
              <a:xfrm>
                <a:off x="114300" y="1493856"/>
                <a:ext cx="8915400" cy="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 userDrawn="1"/>
            </p:nvCxnSpPr>
            <p:spPr>
              <a:xfrm>
                <a:off x="114300" y="1188010"/>
                <a:ext cx="8915400" cy="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15" name="TextBox 14"/>
          <p:cNvSpPr txBox="1"/>
          <p:nvPr userDrawn="1"/>
        </p:nvSpPr>
        <p:spPr>
          <a:xfrm>
            <a:off x="7084799" y="2272914"/>
            <a:ext cx="1317601" cy="11543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/>
              <a:t>Quote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/>
              <a:t>Questions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/>
              <a:t>Resources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/>
              <a:t>Contact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/>
              <a:t>Thank You</a:t>
            </a:r>
            <a:endParaRPr lang="en-US" sz="1100" b="0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5040000" y="2239425"/>
            <a:ext cx="3362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5040000" y="3477150"/>
            <a:ext cx="3362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 userDrawn="1"/>
        </p:nvGrpSpPr>
        <p:grpSpPr>
          <a:xfrm>
            <a:off x="6000750" y="-37309"/>
            <a:ext cx="3143249" cy="1262157"/>
            <a:chOff x="6000750" y="-37309"/>
            <a:chExt cx="3143249" cy="1262157"/>
          </a:xfrm>
        </p:grpSpPr>
        <p:sp>
          <p:nvSpPr>
            <p:cNvPr id="23" name="TextBox 22"/>
            <p:cNvSpPr txBox="1"/>
            <p:nvPr userDrawn="1"/>
          </p:nvSpPr>
          <p:spPr>
            <a:xfrm>
              <a:off x="7205266" y="66207"/>
              <a:ext cx="1938733" cy="104403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1300" b="1" i="0" spc="4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rPr>
                <a:t>Don’t Delete this slide until the presentation is final.</a:t>
              </a:r>
              <a:endParaRPr lang="en-US" sz="1300" b="1" i="0" spc="4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endParaRPr>
            </a:p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r>
                <a:rPr lang="en-US" sz="1500" b="1" i="0" spc="40" baseline="0" dirty="0">
                  <a:solidFill>
                    <a:srgbClr val="9D1C30"/>
                  </a:solidFill>
                  <a:latin typeface="+mj-lt"/>
                </a:rPr>
                <a:t>Keep it in the template.</a:t>
              </a:r>
              <a:endParaRPr lang="en-US" sz="1500" b="1" i="0" spc="40" dirty="0">
                <a:solidFill>
                  <a:srgbClr val="9D1C30"/>
                </a:solidFill>
                <a:latin typeface="+mj-lt"/>
              </a:endParaRPr>
            </a:p>
          </p:txBody>
        </p:sp>
        <p:grpSp>
          <p:nvGrpSpPr>
            <p:cNvPr id="25" name="Group 24"/>
            <p:cNvGrpSpPr/>
            <p:nvPr userDrawn="1"/>
          </p:nvGrpSpPr>
          <p:grpSpPr>
            <a:xfrm>
              <a:off x="6000750" y="-37309"/>
              <a:ext cx="1262157" cy="1262157"/>
              <a:chOff x="1714500" y="4547858"/>
              <a:chExt cx="1262157" cy="1262157"/>
            </a:xfrm>
          </p:grpSpPr>
          <p:grpSp>
            <p:nvGrpSpPr>
              <p:cNvPr id="24" name="Group 23"/>
              <p:cNvGrpSpPr/>
              <p:nvPr userDrawn="1"/>
            </p:nvGrpSpPr>
            <p:grpSpPr>
              <a:xfrm>
                <a:off x="1714500" y="4547858"/>
                <a:ext cx="1262157" cy="1262157"/>
                <a:chOff x="1714500" y="4547858"/>
                <a:chExt cx="1262157" cy="1262157"/>
              </a:xfrm>
            </p:grpSpPr>
            <p:sp>
              <p:nvSpPr>
                <p:cNvPr id="21" name="8-Point Star 20"/>
                <p:cNvSpPr/>
                <p:nvPr userDrawn="1"/>
              </p:nvSpPr>
              <p:spPr>
                <a:xfrm rot="20240074">
                  <a:off x="1714500" y="4547858"/>
                  <a:ext cx="1262157" cy="1262157"/>
                </a:xfrm>
                <a:prstGeom prst="star8">
                  <a:avLst>
                    <a:gd name="adj" fmla="val 45801"/>
                  </a:avLst>
                </a:prstGeom>
                <a:gradFill>
                  <a:gsLst>
                    <a:gs pos="0">
                      <a:srgbClr val="7A232E"/>
                    </a:gs>
                    <a:gs pos="100000">
                      <a:srgbClr val="B85759"/>
                    </a:gs>
                    <a:gs pos="55000">
                      <a:srgbClr val="9D1C30"/>
                    </a:gs>
                  </a:gsLst>
                </a:gra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2" name="8-Point Star 21"/>
                <p:cNvSpPr/>
                <p:nvPr userDrawn="1"/>
              </p:nvSpPr>
              <p:spPr>
                <a:xfrm rot="20240074">
                  <a:off x="1776599" y="4609957"/>
                  <a:ext cx="1137960" cy="1137960"/>
                </a:xfrm>
                <a:prstGeom prst="star8">
                  <a:avLst>
                    <a:gd name="adj" fmla="val 45801"/>
                  </a:avLst>
                </a:prstGeom>
                <a:noFill/>
                <a:ln w="444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9" name="TextBox 18"/>
              <p:cNvSpPr txBox="1"/>
              <p:nvPr userDrawn="1"/>
            </p:nvSpPr>
            <p:spPr>
              <a:xfrm>
                <a:off x="1849335" y="4755916"/>
                <a:ext cx="992486" cy="838221"/>
              </a:xfrm>
              <a:prstGeom prst="rect">
                <a:avLst/>
              </a:prstGeom>
              <a:noFill/>
              <a:effectLst>
                <a:outerShdw blurRad="50800" dist="254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noAutofit/>
              </a:bodyPr>
              <a:lstStyle/>
              <a:p>
                <a:pPr algn="ctr"/>
                <a:r>
                  <a:rPr lang="en-US" sz="2300" b="0" i="0" spc="40" baseline="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  <a:t>DON’T</a:t>
                </a:r>
                <a:br>
                  <a:rPr lang="en-US" sz="2300" b="0" i="0" spc="40" baseline="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</a:br>
                <a:r>
                  <a:rPr lang="en-US" sz="2300" b="0" i="0" spc="40" baseline="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  <a:t>DELETE</a:t>
                </a:r>
              </a:p>
            </p:txBody>
          </p:sp>
        </p:grpSp>
      </p:grpSp>
      <p:grpSp>
        <p:nvGrpSpPr>
          <p:cNvPr id="20" name="Group 19"/>
          <p:cNvGrpSpPr/>
          <p:nvPr userDrawn="1"/>
        </p:nvGrpSpPr>
        <p:grpSpPr>
          <a:xfrm>
            <a:off x="1939046" y="2334674"/>
            <a:ext cx="2645179" cy="1166059"/>
            <a:chOff x="1534687" y="2189208"/>
            <a:chExt cx="3049009" cy="1344077"/>
          </a:xfrm>
        </p:grpSpPr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534687" y="2189208"/>
              <a:ext cx="2695575" cy="1162050"/>
            </a:xfrm>
            <a:prstGeom prst="rect">
              <a:avLst/>
            </a:prstGeom>
          </p:spPr>
        </p:pic>
        <p:sp>
          <p:nvSpPr>
            <p:cNvPr id="29" name="Rectangle 28"/>
            <p:cNvSpPr/>
            <p:nvPr userDrawn="1"/>
          </p:nvSpPr>
          <p:spPr>
            <a:xfrm>
              <a:off x="3454181" y="2483307"/>
              <a:ext cx="736819" cy="221793"/>
            </a:xfrm>
            <a:prstGeom prst="rect">
              <a:avLst/>
            </a:prstGeom>
            <a:solidFill>
              <a:srgbClr val="FFC000">
                <a:alpha val="10000"/>
              </a:srgbClr>
            </a:solidFill>
            <a:ln w="190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Left Arrow 29"/>
            <p:cNvSpPr/>
            <p:nvPr userDrawn="1"/>
          </p:nvSpPr>
          <p:spPr>
            <a:xfrm>
              <a:off x="4209296" y="2514699"/>
              <a:ext cx="374400" cy="178031"/>
            </a:xfrm>
            <a:prstGeom prst="leftArrow">
              <a:avLst>
                <a:gd name="adj1" fmla="val 33673"/>
                <a:gd name="adj2" fmla="val 50000"/>
              </a:avLst>
            </a:prstGeom>
            <a:gradFill>
              <a:gsLst>
                <a:gs pos="0">
                  <a:srgbClr val="7A232E"/>
                </a:gs>
                <a:gs pos="98230">
                  <a:srgbClr val="B85759"/>
                </a:gs>
                <a:gs pos="45000">
                  <a:srgbClr val="9D1C30"/>
                </a:gs>
              </a:gsLst>
            </a:gradFill>
            <a:ln>
              <a:solidFill>
                <a:srgbClr val="7A232E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3061701" y="2843369"/>
              <a:ext cx="382955" cy="322936"/>
            </a:xfrm>
            <a:prstGeom prst="rect">
              <a:avLst/>
            </a:prstGeom>
            <a:solidFill>
              <a:srgbClr val="FFC000">
                <a:alpha val="10000"/>
              </a:srgbClr>
            </a:solidFill>
            <a:ln w="190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Left Arrow 31"/>
            <p:cNvSpPr/>
            <p:nvPr userDrawn="1"/>
          </p:nvSpPr>
          <p:spPr>
            <a:xfrm rot="7656475">
              <a:off x="3026394" y="3257070"/>
              <a:ext cx="374400" cy="178030"/>
            </a:xfrm>
            <a:prstGeom prst="leftArrow">
              <a:avLst>
                <a:gd name="adj1" fmla="val 33673"/>
                <a:gd name="adj2" fmla="val 50000"/>
              </a:avLst>
            </a:prstGeom>
            <a:gradFill>
              <a:gsLst>
                <a:gs pos="0">
                  <a:srgbClr val="7A232E"/>
                </a:gs>
                <a:gs pos="98230">
                  <a:srgbClr val="B85759"/>
                </a:gs>
                <a:gs pos="45000">
                  <a:srgbClr val="9D1C30"/>
                </a:gs>
              </a:gsLst>
            </a:gradFill>
            <a:ln>
              <a:solidFill>
                <a:srgbClr val="7A232E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TextBox 34"/>
          <p:cNvSpPr txBox="1"/>
          <p:nvPr userDrawn="1"/>
        </p:nvSpPr>
        <p:spPr>
          <a:xfrm>
            <a:off x="114300" y="910225"/>
            <a:ext cx="5313591" cy="3042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200" b="1" i="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numbers will set properly when deck is</a:t>
            </a:r>
            <a:r>
              <a:rPr lang="en-US" sz="1200" b="1" i="0" baseline="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finalized.</a:t>
            </a:r>
            <a:endParaRPr lang="en-US" sz="1200" b="1" i="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angle 35"/>
          <p:cNvSpPr/>
          <p:nvPr userDrawn="1"/>
        </p:nvSpPr>
        <p:spPr>
          <a:xfrm>
            <a:off x="4714598" y="6248400"/>
            <a:ext cx="4429402" cy="610606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Questions</a:t>
            </a:r>
            <a:r>
              <a:rPr lang="en-US" sz="2000" b="1" baseline="0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 about this template?</a:t>
            </a:r>
          </a:p>
          <a:p>
            <a:pPr algn="ctr"/>
            <a:r>
              <a:rPr lang="en-US" sz="1400" baseline="0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Email: </a:t>
            </a:r>
            <a:r>
              <a:rPr lang="en-US" sz="1400" baseline="0" dirty="0" smtClean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hlinkClick r:id="rId4"/>
              </a:rPr>
              <a:t>ETAsupport@wfgpshelpdesk.atlassian.net</a:t>
            </a:r>
            <a:r>
              <a:rPr lang="en-US" sz="1400" baseline="0" dirty="0" smtClean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endParaRPr lang="en-US" sz="1400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57383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1603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2400" b="0" spc="40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</a:defRPr>
            </a:lvl1pPr>
          </a:lstStyle>
          <a:p>
            <a:r>
              <a:rPr lang="en-US" dirty="0"/>
              <a:t>Picture Title Here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316038" y="612775"/>
            <a:ext cx="5486400" cy="4114800"/>
          </a:xfrm>
          <a:solidFill>
            <a:schemeClr val="bg1">
              <a:lumMod val="85000"/>
            </a:schemeClr>
          </a:solidFill>
          <a:ln w="73025">
            <a:gradFill>
              <a:gsLst>
                <a:gs pos="0">
                  <a:srgbClr val="002C47"/>
                </a:gs>
                <a:gs pos="100000">
                  <a:srgbClr val="002C47"/>
                </a:gs>
                <a:gs pos="75000">
                  <a:srgbClr val="275A99"/>
                </a:gs>
                <a:gs pos="26000">
                  <a:srgbClr val="275A99"/>
                </a:gs>
              </a:gsLst>
              <a:lin ang="5400000" scaled="1"/>
            </a:gradFill>
          </a:ln>
          <a:effectLst>
            <a:outerShdw blurRad="139700" dist="38100" dir="8100000" algn="tr" rotWithShape="0">
              <a:prstClr val="black">
                <a:alpha val="82000"/>
              </a:prstClr>
            </a:outerShdw>
          </a:effectLst>
          <a:scene3d>
            <a:camera prst="orthographicFront"/>
            <a:lightRig rig="threePt" dir="t"/>
          </a:scene3d>
          <a:sp3d contourW="50800">
            <a:contourClr>
              <a:schemeClr val="bg1"/>
            </a:contourClr>
          </a:sp3d>
        </p:spPr>
        <p:txBody>
          <a:bodyPr vert="horz" lIns="91440" tIns="45720" rIns="91440" bIns="45720" rtlCol="0" anchor="ctr" anchorCtr="0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52832"/>
              </a:buClr>
              <a:buSzTx/>
              <a:buFont typeface="Wingdings" panose="05000000000000000000" pitchFamily="2" charset="2"/>
              <a:buNone/>
              <a:tabLst/>
              <a:defRPr lang="en-US" sz="3200" i="1" baseline="0">
                <a:ln>
                  <a:noFill/>
                </a:ln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52832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dirty="0"/>
              <a:t>drop picture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628900" y="5396366"/>
            <a:ext cx="4649788" cy="804862"/>
          </a:xfrm>
        </p:spPr>
        <p:txBody>
          <a:bodyPr/>
          <a:lstStyle>
            <a:lvl1pPr marL="0" indent="0">
              <a:buNone/>
              <a:defRPr sz="140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Picture caption here</a:t>
            </a:r>
          </a:p>
        </p:txBody>
      </p:sp>
      <p:pic>
        <p:nvPicPr>
          <p:cNvPr id="6" name="Picture 5" descr="wrfgps-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7" y="6106511"/>
            <a:ext cx="2230783" cy="75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144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Slide - Si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49613" y="1875238"/>
            <a:ext cx="4837112" cy="533400"/>
          </a:xfrm>
        </p:spPr>
        <p:txBody>
          <a:bodyPr lIns="0" tIns="0" rIns="0" bIns="0" anchor="t" anchorCtr="0">
            <a:normAutofit/>
          </a:bodyPr>
          <a:lstStyle>
            <a:lvl1pPr algn="l">
              <a:defRPr sz="3200" b="0" spc="40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</a:defRPr>
            </a:lvl1pPr>
          </a:lstStyle>
          <a:p>
            <a:r>
              <a:rPr lang="en-US" dirty="0"/>
              <a:t>Speaker’s Name Goes Here.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49613" y="2390776"/>
            <a:ext cx="4837112" cy="354807"/>
          </a:xfrm>
        </p:spPr>
        <p:txBody>
          <a:bodyPr lIns="182880">
            <a:normAutofit/>
          </a:bodyPr>
          <a:lstStyle>
            <a:lvl1pPr marL="0" indent="0">
              <a:buNone/>
              <a:defRPr sz="1800" b="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Speaker’s job title here.</a:t>
            </a:r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1066800" y="1914525"/>
            <a:ext cx="1828800" cy="2514600"/>
          </a:xfrm>
          <a:solidFill>
            <a:schemeClr val="bg1">
              <a:lumMod val="85000"/>
            </a:schemeClr>
          </a:solidFill>
          <a:ln w="73025">
            <a:gradFill>
              <a:gsLst>
                <a:gs pos="0">
                  <a:srgbClr val="002C47"/>
                </a:gs>
                <a:gs pos="100000">
                  <a:srgbClr val="002C47"/>
                </a:gs>
                <a:gs pos="75000">
                  <a:srgbClr val="275A99"/>
                </a:gs>
                <a:gs pos="26000">
                  <a:srgbClr val="275A99"/>
                </a:gs>
              </a:gsLst>
              <a:lin ang="5400000" scaled="1"/>
            </a:gradFill>
          </a:ln>
          <a:effectLst>
            <a:outerShdw blurRad="139700" dist="38100" dir="8100000" algn="tr" rotWithShape="0">
              <a:prstClr val="black">
                <a:alpha val="82000"/>
              </a:prstClr>
            </a:outerShdw>
          </a:effectLst>
          <a:scene3d>
            <a:camera prst="orthographicFront"/>
            <a:lightRig rig="threePt" dir="t"/>
          </a:scene3d>
          <a:sp3d contourW="50800">
            <a:contourClr>
              <a:schemeClr val="bg1"/>
            </a:contourClr>
          </a:sp3d>
        </p:spPr>
        <p:txBody>
          <a:bodyPr anchor="ctr" anchorCtr="0">
            <a:normAutofit/>
          </a:bodyPr>
          <a:lstStyle>
            <a:lvl1pPr marL="0" indent="0" algn="ctr">
              <a:buNone/>
              <a:defRPr sz="2000" i="1">
                <a:ln>
                  <a:noFill/>
                </a:ln>
              </a:defRPr>
            </a:lvl1pPr>
          </a:lstStyle>
          <a:p>
            <a:r>
              <a:rPr lang="en-US" dirty="0"/>
              <a:t>drop</a:t>
            </a:r>
            <a:br>
              <a:rPr lang="en-US" dirty="0"/>
            </a:br>
            <a:r>
              <a:rPr lang="en-US" dirty="0"/>
              <a:t>picture </a:t>
            </a:r>
            <a:br>
              <a:rPr lang="en-US" dirty="0"/>
            </a:br>
            <a:r>
              <a:rPr lang="en-US" dirty="0"/>
              <a:t>here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249613" y="2793209"/>
            <a:ext cx="3303587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3249613" y="2905126"/>
            <a:ext cx="4837112" cy="1347790"/>
          </a:xfrm>
        </p:spPr>
        <p:txBody>
          <a:bodyPr lIns="18288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Speaker’s organization info here.</a:t>
            </a:r>
          </a:p>
        </p:txBody>
      </p:sp>
      <p:sp>
        <p:nvSpPr>
          <p:cNvPr id="11" name="Title 1"/>
          <p:cNvSpPr txBox="1">
            <a:spLocks/>
          </p:cNvSpPr>
          <p:nvPr userDrawn="1"/>
        </p:nvSpPr>
        <p:spPr>
          <a:xfrm rot="17343955">
            <a:off x="6363212" y="4800076"/>
            <a:ext cx="3474685" cy="533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algn="ctr"/>
            <a:r>
              <a:rPr lang="en-US" sz="3500" b="0" i="0" spc="40" baseline="0" dirty="0">
                <a:latin typeface="Impact" panose="020B0806030902050204" pitchFamily="34" charset="0"/>
              </a:rPr>
              <a:t>Today’s Presenter</a:t>
            </a:r>
          </a:p>
        </p:txBody>
      </p:sp>
      <p:pic>
        <p:nvPicPr>
          <p:cNvPr id="9" name="Picture 8" descr="wrfgps-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7" y="6106511"/>
            <a:ext cx="2230783" cy="75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1453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Slide - 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3249612" y="3454341"/>
            <a:ext cx="3970337" cy="457200"/>
          </a:xfrm>
        </p:spPr>
        <p:txBody>
          <a:bodyPr lIns="0" tIns="0" rIns="0" bIns="0" anchor="t" anchorCtr="0">
            <a:normAutofit/>
          </a:bodyPr>
          <a:lstStyle>
            <a:lvl1pPr marL="0" indent="0"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3100" b="0" i="0" kern="1200" cap="small" spc="40" baseline="0" dirty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Impact" panose="020B0806030902050204" pitchFamily="34" charset="0"/>
                <a:ea typeface="+mj-ea"/>
                <a:cs typeface="Impact" panose="020B0806030902050204" pitchFamily="34" charset="0"/>
              </a:defRPr>
            </a:lvl1pPr>
          </a:lstStyle>
          <a:p>
            <a:pPr lvl="0"/>
            <a:r>
              <a:rPr lang="en-US" dirty="0"/>
              <a:t>Speaker’s Name Goes Here.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49613" y="541738"/>
            <a:ext cx="3970337" cy="457200"/>
          </a:xfrm>
        </p:spPr>
        <p:txBody>
          <a:bodyPr lIns="0" tIns="0" rIns="0" bIns="0" anchor="t" anchorCtr="0">
            <a:normAutofit/>
          </a:bodyPr>
          <a:lstStyle>
            <a:lvl1pPr algn="l">
              <a:defRPr sz="3100" b="0" spc="40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</a:defRPr>
            </a:lvl1pPr>
          </a:lstStyle>
          <a:p>
            <a:r>
              <a:rPr lang="en-US" dirty="0"/>
              <a:t>Speaker’s Name Goes Here.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49613" y="1057276"/>
            <a:ext cx="3970337" cy="354807"/>
          </a:xfrm>
        </p:spPr>
        <p:txBody>
          <a:bodyPr lIns="182880">
            <a:noAutofit/>
          </a:bodyPr>
          <a:lstStyle>
            <a:lvl1pPr marL="0" indent="0">
              <a:buNone/>
              <a:defRPr sz="1900" b="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Speaker’s job title here.</a:t>
            </a:r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1362320" y="581025"/>
            <a:ext cx="1533279" cy="2108259"/>
          </a:xfrm>
          <a:solidFill>
            <a:schemeClr val="bg1">
              <a:lumMod val="85000"/>
            </a:schemeClr>
          </a:solidFill>
          <a:ln w="73025">
            <a:gradFill>
              <a:gsLst>
                <a:gs pos="0">
                  <a:srgbClr val="002C47"/>
                </a:gs>
                <a:gs pos="100000">
                  <a:srgbClr val="002C47"/>
                </a:gs>
                <a:gs pos="75000">
                  <a:srgbClr val="275A99"/>
                </a:gs>
                <a:gs pos="26000">
                  <a:srgbClr val="275A99"/>
                </a:gs>
              </a:gsLst>
              <a:lin ang="5400000" scaled="1"/>
            </a:gradFill>
          </a:ln>
          <a:effectLst>
            <a:outerShdw blurRad="139700" dist="38100" dir="8100000" algn="tr" rotWithShape="0">
              <a:prstClr val="black">
                <a:alpha val="82000"/>
              </a:prstClr>
            </a:outerShdw>
          </a:effectLst>
          <a:scene3d>
            <a:camera prst="orthographicFront"/>
            <a:lightRig rig="threePt" dir="t"/>
          </a:scene3d>
          <a:sp3d contourW="50800">
            <a:contourClr>
              <a:schemeClr val="bg1"/>
            </a:contourClr>
          </a:sp3d>
        </p:spPr>
        <p:txBody>
          <a:bodyPr anchor="ctr" anchorCtr="0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52832"/>
              </a:buClr>
              <a:buSzTx/>
              <a:buFont typeface="Wingdings" panose="05000000000000000000" pitchFamily="2" charset="2"/>
              <a:buNone/>
              <a:tabLst/>
              <a:defRPr sz="2000" i="1">
                <a:ln>
                  <a:noFill/>
                </a:ln>
              </a:defRPr>
            </a:lvl1pPr>
          </a:lstStyle>
          <a:p>
            <a:r>
              <a:rPr lang="en-US" dirty="0"/>
              <a:t>drop</a:t>
            </a:r>
            <a:br>
              <a:rPr lang="en-US" dirty="0"/>
            </a:br>
            <a:r>
              <a:rPr lang="en-US" dirty="0"/>
              <a:t>picture </a:t>
            </a:r>
            <a:br>
              <a:rPr lang="en-US" dirty="0"/>
            </a:br>
            <a:r>
              <a:rPr lang="en-US" dirty="0"/>
              <a:t>here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249613" y="1459709"/>
            <a:ext cx="3303587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3249613" y="1571626"/>
            <a:ext cx="3970337" cy="1117658"/>
          </a:xfrm>
        </p:spPr>
        <p:txBody>
          <a:bodyPr lIns="18288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Speaker’s organization info here.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3249613" y="3968692"/>
            <a:ext cx="3970337" cy="354807"/>
          </a:xfrm>
        </p:spPr>
        <p:txBody>
          <a:bodyPr lIns="182880">
            <a:noAutofit/>
          </a:bodyPr>
          <a:lstStyle>
            <a:lvl1pPr marL="0" indent="0">
              <a:buNone/>
              <a:defRPr sz="1900" b="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Speaker’s job title here.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1362320" y="3492441"/>
            <a:ext cx="1533279" cy="2108259"/>
          </a:xfrm>
          <a:solidFill>
            <a:schemeClr val="bg1">
              <a:lumMod val="85000"/>
            </a:schemeClr>
          </a:solidFill>
          <a:ln w="73025">
            <a:gradFill>
              <a:gsLst>
                <a:gs pos="0">
                  <a:srgbClr val="002C47"/>
                </a:gs>
                <a:gs pos="100000">
                  <a:srgbClr val="002C47"/>
                </a:gs>
                <a:gs pos="75000">
                  <a:srgbClr val="275A99"/>
                </a:gs>
                <a:gs pos="26000">
                  <a:srgbClr val="275A99"/>
                </a:gs>
              </a:gsLst>
              <a:lin ang="5400000" scaled="1"/>
            </a:gradFill>
          </a:ln>
          <a:effectLst>
            <a:outerShdw blurRad="139700" dist="38100" dir="8100000" algn="tr" rotWithShape="0">
              <a:prstClr val="black">
                <a:alpha val="82000"/>
              </a:prstClr>
            </a:outerShdw>
          </a:effectLst>
          <a:scene3d>
            <a:camera prst="orthographicFront"/>
            <a:lightRig rig="threePt" dir="t"/>
          </a:scene3d>
          <a:sp3d contourW="50800">
            <a:contourClr>
              <a:schemeClr val="bg1"/>
            </a:contourClr>
          </a:sp3d>
        </p:spPr>
        <p:txBody>
          <a:bodyPr anchor="ctr" anchorCtr="0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52832"/>
              </a:buClr>
              <a:buSzTx/>
              <a:buFont typeface="Wingdings" panose="05000000000000000000" pitchFamily="2" charset="2"/>
              <a:buNone/>
              <a:tabLst/>
              <a:defRPr sz="2000" i="1">
                <a:ln>
                  <a:noFill/>
                </a:ln>
              </a:defRPr>
            </a:lvl1pPr>
          </a:lstStyle>
          <a:p>
            <a:r>
              <a:rPr lang="en-US" dirty="0"/>
              <a:t>drop</a:t>
            </a:r>
            <a:br>
              <a:rPr lang="en-US" dirty="0"/>
            </a:br>
            <a:r>
              <a:rPr lang="en-US" dirty="0"/>
              <a:t>picture </a:t>
            </a:r>
            <a:br>
              <a:rPr lang="en-US" dirty="0"/>
            </a:br>
            <a:r>
              <a:rPr lang="en-US" dirty="0"/>
              <a:t>here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3249613" y="4371125"/>
            <a:ext cx="3303587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3"/>
          <p:cNvSpPr>
            <a:spLocks noGrp="1"/>
          </p:cNvSpPr>
          <p:nvPr>
            <p:ph type="body" sz="half" idx="14" hasCustomPrompt="1"/>
          </p:nvPr>
        </p:nvSpPr>
        <p:spPr>
          <a:xfrm>
            <a:off x="3249613" y="4483042"/>
            <a:ext cx="3970337" cy="1117658"/>
          </a:xfrm>
        </p:spPr>
        <p:txBody>
          <a:bodyPr lIns="18288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Speaker’s organization info here.</a:t>
            </a:r>
          </a:p>
        </p:txBody>
      </p:sp>
      <p:sp>
        <p:nvSpPr>
          <p:cNvPr id="16" name="Title 1"/>
          <p:cNvSpPr txBox="1">
            <a:spLocks/>
          </p:cNvSpPr>
          <p:nvPr userDrawn="1"/>
        </p:nvSpPr>
        <p:spPr>
          <a:xfrm rot="17343955">
            <a:off x="6363212" y="4800076"/>
            <a:ext cx="3474685" cy="533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algn="ctr"/>
            <a:r>
              <a:rPr lang="en-US" sz="3500" b="0" i="0" spc="40" baseline="0" dirty="0">
                <a:latin typeface="Impact" panose="020B0806030902050204" pitchFamily="34" charset="0"/>
              </a:rPr>
              <a:t>Today’s Presenters</a:t>
            </a:r>
          </a:p>
        </p:txBody>
      </p:sp>
      <p:pic>
        <p:nvPicPr>
          <p:cNvPr id="15" name="Picture 14" descr="wrfgps-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7" y="6106511"/>
            <a:ext cx="2230783" cy="75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805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Slide - Tri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 userDrawn="1"/>
        </p:nvSpPr>
        <p:spPr>
          <a:xfrm>
            <a:off x="0" y="2124678"/>
            <a:ext cx="8239125" cy="1625896"/>
          </a:xfrm>
          <a:prstGeom prst="rect">
            <a:avLst/>
          </a:prstGeom>
          <a:gradFill flip="none" rotWithShape="1">
            <a:gsLst>
              <a:gs pos="0">
                <a:srgbClr val="EEF9FD">
                  <a:lumMod val="99000"/>
                </a:srgbClr>
              </a:gs>
              <a:gs pos="65000">
                <a:srgbClr val="EEF9FD">
                  <a:alpha val="50000"/>
                </a:srgbClr>
              </a:gs>
              <a:gs pos="91000">
                <a:schemeClr val="bg1">
                  <a:lumMod val="95000"/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-1" y="2097246"/>
            <a:ext cx="8239126" cy="1681481"/>
            <a:chOff x="-1" y="2097246"/>
            <a:chExt cx="8239126" cy="1681481"/>
          </a:xfrm>
        </p:grpSpPr>
        <p:sp>
          <p:nvSpPr>
            <p:cNvPr id="30" name="Rectangle 29"/>
            <p:cNvSpPr/>
            <p:nvPr userDrawn="1"/>
          </p:nvSpPr>
          <p:spPr>
            <a:xfrm>
              <a:off x="0" y="3751295"/>
              <a:ext cx="8239125" cy="27432"/>
            </a:xfrm>
            <a:prstGeom prst="rect">
              <a:avLst/>
            </a:prstGeom>
            <a:gradFill flip="none" rotWithShape="1">
              <a:gsLst>
                <a:gs pos="0">
                  <a:srgbClr val="EEF9FD">
                    <a:lumMod val="94000"/>
                  </a:srgbClr>
                </a:gs>
                <a:gs pos="52200">
                  <a:schemeClr val="bg1">
                    <a:alpha val="50000"/>
                    <a:lumMod val="91000"/>
                  </a:schemeClr>
                </a:gs>
                <a:gs pos="91000">
                  <a:schemeClr val="bg1">
                    <a:lumMod val="95000"/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-1" y="2097246"/>
              <a:ext cx="8239125" cy="27432"/>
            </a:xfrm>
            <a:prstGeom prst="rect">
              <a:avLst/>
            </a:prstGeom>
            <a:gradFill flip="none" rotWithShape="1">
              <a:gsLst>
                <a:gs pos="0">
                  <a:srgbClr val="EEF9FD">
                    <a:lumMod val="94000"/>
                  </a:srgbClr>
                </a:gs>
                <a:gs pos="52200">
                  <a:schemeClr val="bg1">
                    <a:alpha val="50000"/>
                    <a:lumMod val="91000"/>
                  </a:schemeClr>
                </a:gs>
                <a:gs pos="91000">
                  <a:schemeClr val="bg1">
                    <a:lumMod val="95000"/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035283" y="2171114"/>
            <a:ext cx="3970337" cy="366712"/>
          </a:xfrm>
        </p:spPr>
        <p:txBody>
          <a:bodyPr lIns="0" tIns="0" rIns="0" bIns="0" anchor="b" anchorCtr="0">
            <a:norm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lang="en-US" sz="2800" b="0" i="0" kern="1200" cap="small" spc="40" baseline="0" dirty="0">
                <a:ln w="6350">
                  <a:noFill/>
                </a:ln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Impact" panose="020B0806030902050204" pitchFamily="34" charset="0"/>
                <a:ea typeface="+mj-ea"/>
                <a:cs typeface="Impact" panose="020B0806030902050204" pitchFamily="34" charset="0"/>
              </a:defRPr>
            </a:lvl1pPr>
          </a:lstStyle>
          <a:p>
            <a:pPr lvl="0"/>
            <a:r>
              <a:rPr lang="en-US" dirty="0"/>
              <a:t>Speaker’s Name Goes Here.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2297112" y="4043757"/>
            <a:ext cx="3970337" cy="365760"/>
          </a:xfrm>
        </p:spPr>
        <p:txBody>
          <a:bodyPr lIns="0" tIns="0" rIns="0" bIns="0" anchor="b" anchorCtr="0">
            <a:norm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lang="en-US" sz="2800" b="0" i="0" kern="1200" cap="small" spc="40" baseline="0" dirty="0">
                <a:ln w="6350">
                  <a:noFill/>
                </a:ln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Impact" panose="020B0806030902050204" pitchFamily="34" charset="0"/>
                <a:ea typeface="+mj-ea"/>
                <a:cs typeface="Impact" panose="020B0806030902050204" pitchFamily="34" charset="0"/>
              </a:defRPr>
            </a:lvl1pPr>
          </a:lstStyle>
          <a:p>
            <a:pPr marL="0" lvl="0" indent="0" algn="l" defTabSz="457200" rtl="0" eaLnBrk="1" latinLnBrk="0" hangingPunct="1">
              <a:lnSpc>
                <a:spcPct val="85000"/>
              </a:lnSpc>
              <a:spcBef>
                <a:spcPts val="0"/>
              </a:spcBef>
              <a:buClr>
                <a:srgbClr val="752832"/>
              </a:buClr>
              <a:buFont typeface="Wingdings" panose="05000000000000000000" pitchFamily="2" charset="2"/>
              <a:buNone/>
            </a:pPr>
            <a:r>
              <a:rPr lang="en-US" dirty="0"/>
              <a:t>Speaker’s Name Goes Here.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97113" y="290227"/>
            <a:ext cx="3970337" cy="365760"/>
          </a:xfrm>
        </p:spPr>
        <p:txBody>
          <a:bodyPr lIns="0" tIns="0" rIns="0" bIns="0" anchor="b" anchorCtr="0">
            <a:normAutofit/>
          </a:bodyPr>
          <a:lstStyle>
            <a:lvl1pPr algn="l">
              <a:defRPr sz="2800" b="0" spc="40" baseline="0">
                <a:ln w="6350">
                  <a:noFill/>
                </a:ln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</a:defRPr>
            </a:lvl1pPr>
          </a:lstStyle>
          <a:p>
            <a:r>
              <a:rPr lang="en-US" dirty="0"/>
              <a:t>Speaker’s Name Goes Here.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297112" y="685801"/>
            <a:ext cx="3970337" cy="274320"/>
          </a:xfrm>
        </p:spPr>
        <p:txBody>
          <a:bodyPr lIns="182880" tIns="0">
            <a:noAutofit/>
          </a:bodyPr>
          <a:lstStyle>
            <a:lvl1pPr marL="0" indent="0">
              <a:buNone/>
              <a:defRPr sz="1700" b="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Speaker’s job title here.</a:t>
            </a:r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558941" y="265513"/>
            <a:ext cx="1193659" cy="1641281"/>
          </a:xfrm>
          <a:solidFill>
            <a:schemeClr val="bg1">
              <a:lumMod val="85000"/>
            </a:schemeClr>
          </a:solidFill>
          <a:ln w="73025">
            <a:gradFill>
              <a:gsLst>
                <a:gs pos="0">
                  <a:srgbClr val="002C47"/>
                </a:gs>
                <a:gs pos="100000">
                  <a:srgbClr val="002C47"/>
                </a:gs>
                <a:gs pos="75000">
                  <a:srgbClr val="275A99"/>
                </a:gs>
                <a:gs pos="26000">
                  <a:srgbClr val="275A99"/>
                </a:gs>
              </a:gsLst>
              <a:lin ang="5400000" scaled="1"/>
            </a:gradFill>
          </a:ln>
          <a:effectLst>
            <a:outerShdw blurRad="139700" dist="38100" dir="8100000" algn="tr" rotWithShape="0">
              <a:prstClr val="black">
                <a:alpha val="82000"/>
              </a:prstClr>
            </a:outerShdw>
          </a:effectLst>
          <a:scene3d>
            <a:camera prst="orthographicFront"/>
            <a:lightRig rig="threePt" dir="t"/>
          </a:scene3d>
          <a:sp3d contourW="50800">
            <a:contourClr>
              <a:schemeClr val="bg1"/>
            </a:contourClr>
          </a:sp3d>
        </p:spPr>
        <p:txBody>
          <a:bodyPr anchor="ctr" anchorCtr="0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52832"/>
              </a:buClr>
              <a:buSzTx/>
              <a:buFont typeface="Wingdings" panose="05000000000000000000" pitchFamily="2" charset="2"/>
              <a:buNone/>
              <a:tabLst/>
              <a:defRPr sz="2000" i="1">
                <a:ln>
                  <a:noFill/>
                </a:ln>
              </a:defRPr>
            </a:lvl1pPr>
          </a:lstStyle>
          <a:p>
            <a:r>
              <a:rPr lang="en-US" dirty="0"/>
              <a:t>drop</a:t>
            </a:r>
            <a:br>
              <a:rPr lang="en-US" dirty="0"/>
            </a:br>
            <a:r>
              <a:rPr lang="en-US" dirty="0"/>
              <a:t>picture </a:t>
            </a:r>
            <a:br>
              <a:rPr lang="en-US" dirty="0"/>
            </a:br>
            <a:r>
              <a:rPr lang="en-US" dirty="0"/>
              <a:t>here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297113" y="1002509"/>
            <a:ext cx="3303587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297113" y="1038226"/>
            <a:ext cx="3970337" cy="907855"/>
          </a:xfrm>
        </p:spPr>
        <p:txBody>
          <a:bodyPr lIns="182880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Speaker’s organization info here.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297113" y="4438144"/>
            <a:ext cx="3970337" cy="274320"/>
          </a:xfrm>
        </p:spPr>
        <p:txBody>
          <a:bodyPr lIns="182880" tIns="0">
            <a:noAutofit/>
          </a:bodyPr>
          <a:lstStyle>
            <a:lvl1pPr marL="0" indent="0">
              <a:buNone/>
              <a:defRPr sz="1700" b="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Speaker’s job title here.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558941" y="3989281"/>
            <a:ext cx="1193659" cy="1641281"/>
          </a:xfrm>
          <a:solidFill>
            <a:schemeClr val="bg1">
              <a:lumMod val="85000"/>
            </a:schemeClr>
          </a:solidFill>
          <a:ln w="73025">
            <a:gradFill>
              <a:gsLst>
                <a:gs pos="0">
                  <a:srgbClr val="002C47"/>
                </a:gs>
                <a:gs pos="100000">
                  <a:srgbClr val="002C47"/>
                </a:gs>
                <a:gs pos="75000">
                  <a:srgbClr val="275A99"/>
                </a:gs>
                <a:gs pos="26000">
                  <a:srgbClr val="275A99"/>
                </a:gs>
              </a:gsLst>
              <a:lin ang="5400000" scaled="1"/>
            </a:gradFill>
          </a:ln>
          <a:effectLst>
            <a:outerShdw blurRad="139700" dist="38100" dir="8100000" algn="tr" rotWithShape="0">
              <a:prstClr val="black">
                <a:alpha val="82000"/>
              </a:prstClr>
            </a:outerShdw>
          </a:effectLst>
          <a:scene3d>
            <a:camera prst="orthographicFront"/>
            <a:lightRig rig="threePt" dir="t"/>
          </a:scene3d>
          <a:sp3d contourW="50800">
            <a:contourClr>
              <a:schemeClr val="bg1"/>
            </a:contourClr>
          </a:sp3d>
        </p:spPr>
        <p:txBody>
          <a:bodyPr anchor="ctr" anchorCtr="0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52832"/>
              </a:buClr>
              <a:buSzTx/>
              <a:buFont typeface="Wingdings" panose="05000000000000000000" pitchFamily="2" charset="2"/>
              <a:buNone/>
              <a:tabLst/>
              <a:defRPr sz="2000" i="1">
                <a:ln>
                  <a:noFill/>
                </a:ln>
              </a:defRPr>
            </a:lvl1pPr>
          </a:lstStyle>
          <a:p>
            <a:r>
              <a:rPr lang="en-US" dirty="0"/>
              <a:t>drop</a:t>
            </a:r>
            <a:br>
              <a:rPr lang="en-US" dirty="0"/>
            </a:br>
            <a:r>
              <a:rPr lang="en-US" dirty="0"/>
              <a:t>picture </a:t>
            </a:r>
            <a:br>
              <a:rPr lang="en-US" dirty="0"/>
            </a:br>
            <a:r>
              <a:rPr lang="en-US" dirty="0"/>
              <a:t>here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297113" y="4754852"/>
            <a:ext cx="3303587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3"/>
          <p:cNvSpPr>
            <a:spLocks noGrp="1"/>
          </p:cNvSpPr>
          <p:nvPr>
            <p:ph type="body" sz="half" idx="14" hasCustomPrompt="1"/>
          </p:nvPr>
        </p:nvSpPr>
        <p:spPr>
          <a:xfrm>
            <a:off x="2297113" y="4790569"/>
            <a:ext cx="3970337" cy="907855"/>
          </a:xfrm>
        </p:spPr>
        <p:txBody>
          <a:bodyPr lIns="182880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Speaker’s organization info here.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6" hasCustomPrompt="1"/>
          </p:nvPr>
        </p:nvSpPr>
        <p:spPr>
          <a:xfrm>
            <a:off x="4035283" y="2567164"/>
            <a:ext cx="3970337" cy="274320"/>
          </a:xfrm>
        </p:spPr>
        <p:txBody>
          <a:bodyPr lIns="182880" tIns="0">
            <a:noAutofit/>
          </a:bodyPr>
          <a:lstStyle>
            <a:lvl1pPr marL="0" indent="0">
              <a:buNone/>
              <a:defRPr sz="1700" b="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Speaker’s job title here.</a:t>
            </a:r>
          </a:p>
        </p:txBody>
      </p:sp>
      <p:sp>
        <p:nvSpPr>
          <p:cNvPr id="25" name="Picture Placeholder 6"/>
          <p:cNvSpPr>
            <a:spLocks noGrp="1"/>
          </p:cNvSpPr>
          <p:nvPr>
            <p:ph type="pic" sz="quarter" idx="17" hasCustomPrompt="1"/>
          </p:nvPr>
        </p:nvSpPr>
        <p:spPr>
          <a:xfrm>
            <a:off x="2297112" y="2103112"/>
            <a:ext cx="1193659" cy="1641281"/>
          </a:xfrm>
          <a:solidFill>
            <a:schemeClr val="bg1">
              <a:lumMod val="85000"/>
            </a:schemeClr>
          </a:solidFill>
          <a:ln w="73025">
            <a:gradFill>
              <a:gsLst>
                <a:gs pos="0">
                  <a:srgbClr val="002C47"/>
                </a:gs>
                <a:gs pos="100000">
                  <a:srgbClr val="002C47"/>
                </a:gs>
                <a:gs pos="75000">
                  <a:srgbClr val="275A99"/>
                </a:gs>
                <a:gs pos="26000">
                  <a:srgbClr val="275A99"/>
                </a:gs>
              </a:gsLst>
              <a:lin ang="5400000" scaled="1"/>
            </a:gradFill>
          </a:ln>
          <a:effectLst>
            <a:outerShdw blurRad="139700" dist="38100" dir="8100000" algn="tr" rotWithShape="0">
              <a:prstClr val="black">
                <a:alpha val="82000"/>
              </a:prstClr>
            </a:outerShdw>
          </a:effectLst>
          <a:scene3d>
            <a:camera prst="orthographicFront"/>
            <a:lightRig rig="threePt" dir="t"/>
          </a:scene3d>
          <a:sp3d contourW="50800">
            <a:contourClr>
              <a:schemeClr val="bg1"/>
            </a:contourClr>
          </a:sp3d>
        </p:spPr>
        <p:txBody>
          <a:bodyPr anchor="ctr" anchorCtr="0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52832"/>
              </a:buClr>
              <a:buSzTx/>
              <a:buFont typeface="Wingdings" panose="05000000000000000000" pitchFamily="2" charset="2"/>
              <a:buNone/>
              <a:tabLst/>
              <a:defRPr sz="2000" i="1">
                <a:ln>
                  <a:noFill/>
                </a:ln>
              </a:defRPr>
            </a:lvl1pPr>
          </a:lstStyle>
          <a:p>
            <a:r>
              <a:rPr lang="en-US" dirty="0"/>
              <a:t>drop</a:t>
            </a:r>
            <a:br>
              <a:rPr lang="en-US" dirty="0"/>
            </a:br>
            <a:r>
              <a:rPr lang="en-US" dirty="0"/>
              <a:t>picture </a:t>
            </a:r>
            <a:br>
              <a:rPr lang="en-US" dirty="0"/>
            </a:br>
            <a:r>
              <a:rPr lang="en-US" dirty="0"/>
              <a:t>here</a:t>
            </a:r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4035283" y="2883872"/>
            <a:ext cx="3303587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3"/>
          <p:cNvSpPr>
            <a:spLocks noGrp="1"/>
          </p:cNvSpPr>
          <p:nvPr>
            <p:ph type="body" sz="half" idx="18" hasCustomPrompt="1"/>
          </p:nvPr>
        </p:nvSpPr>
        <p:spPr>
          <a:xfrm>
            <a:off x="4035283" y="2919590"/>
            <a:ext cx="3970337" cy="905256"/>
          </a:xfrm>
        </p:spPr>
        <p:txBody>
          <a:bodyPr lIns="182880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Speaker’s organization info here.</a:t>
            </a:r>
          </a:p>
        </p:txBody>
      </p:sp>
      <p:sp>
        <p:nvSpPr>
          <p:cNvPr id="23" name="Title 1"/>
          <p:cNvSpPr txBox="1">
            <a:spLocks/>
          </p:cNvSpPr>
          <p:nvPr userDrawn="1"/>
        </p:nvSpPr>
        <p:spPr>
          <a:xfrm rot="17343955">
            <a:off x="6363212" y="4800076"/>
            <a:ext cx="3474685" cy="533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algn="ctr"/>
            <a:r>
              <a:rPr lang="en-US" sz="3500" b="0" i="0" spc="40" baseline="0" dirty="0">
                <a:latin typeface="Impact" panose="020B0806030902050204" pitchFamily="34" charset="0"/>
              </a:rPr>
              <a:t>Today’s Presenters</a:t>
            </a:r>
          </a:p>
        </p:txBody>
      </p:sp>
      <p:pic>
        <p:nvPicPr>
          <p:cNvPr id="29" name="Picture 28" descr="wrfgps-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7" y="6106511"/>
            <a:ext cx="2230783" cy="75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6754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ere Are You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 userDrawn="1"/>
        </p:nvSpPr>
        <p:spPr>
          <a:xfrm>
            <a:off x="-15780" y="217489"/>
            <a:ext cx="3194592" cy="7744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r>
              <a:rPr lang="en-US" sz="3800" b="0" spc="40" baseline="0" dirty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Where Are You?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3026982" y="345650"/>
            <a:ext cx="4903076" cy="6463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lvl="0" indent="0" algn="ctr" defTabSz="457200" rtl="0" eaLnBrk="1" latinLnBrk="0" hangingPunct="1">
              <a:spcBef>
                <a:spcPts val="0"/>
              </a:spcBef>
              <a:buClr>
                <a:srgbClr val="752832"/>
              </a:buClr>
              <a:buFont typeface="Wingdings" panose="05000000000000000000" pitchFamily="2" charset="2"/>
              <a:buNone/>
            </a:pPr>
            <a:r>
              <a:rPr lang="en-US" sz="2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Myriad Pro"/>
              </a:rPr>
              <a:t>Enter your location in the Chat </a:t>
            </a:r>
            <a:r>
              <a:rPr lang="en-US" sz="2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Myriad Pro"/>
              </a:rPr>
              <a:t>window!</a:t>
            </a:r>
            <a:endParaRPr lang="en-US" sz="200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Myriad Pro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849106"/>
            <a:ext cx="8295970" cy="5656620"/>
          </a:xfrm>
          <a:prstGeom prst="rect">
            <a:avLst/>
          </a:prstGeom>
          <a:effectLst>
            <a:outerShdw blurRad="63500" dist="38100" dir="8100000" algn="tr" rotWithShape="0">
              <a:prstClr val="black">
                <a:alpha val="20000"/>
              </a:prstClr>
            </a:outerShdw>
          </a:effectLst>
        </p:spPr>
      </p:pic>
      <p:sp>
        <p:nvSpPr>
          <p:cNvPr id="7" name="Chevron 6"/>
          <p:cNvSpPr/>
          <p:nvPr userDrawn="1"/>
        </p:nvSpPr>
        <p:spPr>
          <a:xfrm>
            <a:off x="3024722" y="347552"/>
            <a:ext cx="150520" cy="450049"/>
          </a:xfrm>
          <a:prstGeom prst="chevron">
            <a:avLst/>
          </a:prstGeom>
          <a:solidFill>
            <a:srgbClr val="9D1C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wrfgps-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7" y="6106511"/>
            <a:ext cx="2230783" cy="75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122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743200"/>
            <a:ext cx="8064341" cy="4023497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 userDrawn="1"/>
        </p:nvSpPr>
        <p:spPr>
          <a:xfrm>
            <a:off x="457200" y="217489"/>
            <a:ext cx="6908800" cy="7744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marL="0"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</a:pPr>
            <a:r>
              <a:rPr lang="en-US" sz="3800" b="0" i="0" kern="1200" cap="small" spc="40" baseline="0" dirty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Impact" panose="020B0806030902050204" pitchFamily="34" charset="0"/>
                <a:ea typeface="+mj-ea"/>
                <a:cs typeface="Myriad Pro Cond"/>
              </a:rPr>
              <a:t>Today’s Objectives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209470"/>
            <a:ext cx="6908800" cy="4654617"/>
          </a:xfrm>
        </p:spPr>
        <p:txBody>
          <a:bodyPr/>
          <a:lstStyle>
            <a:lvl1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lvl1pPr>
            <a:lvl2pPr>
              <a:spcBef>
                <a:spcPts val="0"/>
              </a:spcBef>
              <a:spcAft>
                <a:spcPts val="600"/>
              </a:spcAft>
              <a:defRPr/>
            </a:lvl2pPr>
            <a:lvl3pPr>
              <a:spcBef>
                <a:spcPts val="0"/>
              </a:spcBef>
              <a:spcAft>
                <a:spcPts val="600"/>
              </a:spcAft>
              <a:defRPr/>
            </a:lvl3pPr>
            <a:lvl4pPr>
              <a:spcBef>
                <a:spcPts val="0"/>
              </a:spcBef>
              <a:spcAft>
                <a:spcPts val="600"/>
              </a:spcAft>
              <a:defRPr/>
            </a:lvl4pPr>
            <a:lvl5pPr>
              <a:spcBef>
                <a:spcPts val="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 descr="wrfgps-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7" y="6106511"/>
            <a:ext cx="2230783" cy="75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8522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37876" y="0"/>
            <a:ext cx="2803928" cy="2041991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 userDrawn="1"/>
        </p:nvSpPr>
        <p:spPr>
          <a:xfrm>
            <a:off x="457200" y="217489"/>
            <a:ext cx="6908800" cy="7744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marL="0"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</a:pPr>
            <a:r>
              <a:rPr lang="en-US" sz="3800" b="0" i="0" kern="1200" cap="small" spc="40" baseline="0" dirty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Impact" panose="020B0806030902050204" pitchFamily="34" charset="0"/>
                <a:ea typeface="+mj-ea"/>
                <a:cs typeface="Myriad Pro Cond"/>
              </a:rPr>
              <a:t>Today’s Agenda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209470"/>
            <a:ext cx="6908800" cy="4654617"/>
          </a:xfrm>
        </p:spPr>
        <p:txBody>
          <a:bodyPr/>
          <a:lstStyle>
            <a:lvl1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lvl1pPr>
            <a:lvl2pPr>
              <a:spcBef>
                <a:spcPts val="0"/>
              </a:spcBef>
              <a:spcAft>
                <a:spcPts val="600"/>
              </a:spcAft>
              <a:defRPr/>
            </a:lvl2pPr>
            <a:lvl3pPr>
              <a:spcBef>
                <a:spcPts val="0"/>
              </a:spcBef>
              <a:spcAft>
                <a:spcPts val="600"/>
              </a:spcAft>
              <a:defRPr/>
            </a:lvl3pPr>
            <a:lvl4pPr>
              <a:spcBef>
                <a:spcPts val="0"/>
              </a:spcBef>
              <a:spcAft>
                <a:spcPts val="600"/>
              </a:spcAft>
              <a:defRPr/>
            </a:lvl4pPr>
            <a:lvl5pPr>
              <a:spcBef>
                <a:spcPts val="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 descr="wrfgps-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7" y="6106511"/>
            <a:ext cx="2230783" cy="75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2154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ie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3504" y="217489"/>
            <a:ext cx="6182496" cy="774492"/>
          </a:xfrm>
        </p:spPr>
        <p:txBody>
          <a:bodyPr>
            <a:normAutofit/>
          </a:bodyPr>
          <a:lstStyle>
            <a:lvl1pPr>
              <a:defRPr sz="3800" spc="40" baseline="0">
                <a:gradFill flip="none" rotWithShape="1"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0" y="991981"/>
            <a:ext cx="9144000" cy="5104019"/>
            <a:chOff x="0" y="991981"/>
            <a:chExt cx="9144000" cy="4951619"/>
          </a:xfrm>
        </p:grpSpPr>
        <p:sp>
          <p:nvSpPr>
            <p:cNvPr id="7" name="Rectangle 6"/>
            <p:cNvSpPr/>
            <p:nvPr userDrawn="1"/>
          </p:nvSpPr>
          <p:spPr>
            <a:xfrm>
              <a:off x="0" y="991981"/>
              <a:ext cx="9144000" cy="4951619"/>
            </a:xfrm>
            <a:prstGeom prst="rect">
              <a:avLst/>
            </a:prstGeom>
            <a:solidFill>
              <a:srgbClr val="275A99">
                <a:alpha val="16000"/>
              </a:srgb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0" y="1017198"/>
              <a:ext cx="9144000" cy="4901184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90000">
                  <a:srgbClr val="F6F6F6"/>
                </a:gs>
                <a:gs pos="72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600000" scaled="0"/>
              <a:tileRect/>
            </a:gra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Rectangle 11"/>
          <p:cNvSpPr/>
          <p:nvPr userDrawn="1"/>
        </p:nvSpPr>
        <p:spPr>
          <a:xfrm>
            <a:off x="5882795" y="6070006"/>
            <a:ext cx="2438400" cy="787994"/>
          </a:xfrm>
          <a:prstGeom prst="rect">
            <a:avLst/>
          </a:prstGeom>
          <a:gradFill flip="none" rotWithShape="1">
            <a:gsLst>
              <a:gs pos="55720">
                <a:srgbClr val="002C47">
                  <a:alpha val="11000"/>
                </a:srgbClr>
              </a:gs>
              <a:gs pos="10000">
                <a:srgbClr val="002C47">
                  <a:alpha val="0"/>
                </a:srgbClr>
              </a:gs>
              <a:gs pos="100000">
                <a:srgbClr val="002C47">
                  <a:alpha val="34000"/>
                </a:srgbClr>
              </a:gs>
            </a:gsLst>
            <a:lin ang="600000" scaled="0"/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6474454" y="-1933"/>
            <a:ext cx="2047874" cy="1019623"/>
          </a:xfrm>
          <a:prstGeom prst="rect">
            <a:avLst/>
          </a:prstGeom>
          <a:gradFill flip="none" rotWithShape="1">
            <a:gsLst>
              <a:gs pos="81000">
                <a:schemeClr val="tx1">
                  <a:alpha val="14000"/>
                </a:schemeClr>
              </a:gs>
              <a:gs pos="10000">
                <a:srgbClr val="002C47">
                  <a:alpha val="0"/>
                </a:srgbClr>
              </a:gs>
              <a:gs pos="100000">
                <a:schemeClr val="tx1">
                  <a:alpha val="34000"/>
                </a:schemeClr>
              </a:gs>
            </a:gsLst>
            <a:lin ang="20400000" scaled="0"/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/>
          <a:srcRect r="66253"/>
          <a:stretch/>
        </p:blipFill>
        <p:spPr>
          <a:xfrm>
            <a:off x="7498391" y="567"/>
            <a:ext cx="1645609" cy="6857433"/>
          </a:xfrm>
          <a:prstGeom prst="rect">
            <a:avLst/>
          </a:prstGeom>
          <a:effectLst/>
        </p:spPr>
      </p:pic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/>
        <p:txBody>
          <a:bodyPr/>
          <a:lstStyle>
            <a:lvl1pPr>
              <a:spcBef>
                <a:spcPts val="0"/>
              </a:spcBef>
              <a:spcAft>
                <a:spcPts val="600"/>
              </a:spcAft>
              <a:defRPr/>
            </a:lvl1pPr>
            <a:lvl2pPr>
              <a:spcBef>
                <a:spcPts val="0"/>
              </a:spcBef>
              <a:spcAft>
                <a:spcPts val="600"/>
              </a:spcAft>
              <a:defRPr/>
            </a:lvl2pPr>
            <a:lvl3pPr>
              <a:spcBef>
                <a:spcPts val="0"/>
              </a:spcBef>
              <a:spcAft>
                <a:spcPts val="600"/>
              </a:spcAft>
              <a:defRPr/>
            </a:lvl3pPr>
            <a:lvl4pPr>
              <a:spcBef>
                <a:spcPts val="0"/>
              </a:spcBef>
              <a:spcAft>
                <a:spcPts val="600"/>
              </a:spcAft>
              <a:defRPr/>
            </a:lvl4pPr>
            <a:lvl5pPr>
              <a:spcBef>
                <a:spcPts val="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20" name="Group 19"/>
          <p:cNvGrpSpPr/>
          <p:nvPr userDrawn="1"/>
        </p:nvGrpSpPr>
        <p:grpSpPr>
          <a:xfrm flipV="1">
            <a:off x="8515350" y="0"/>
            <a:ext cx="628650" cy="1820427"/>
            <a:chOff x="8515350" y="5037573"/>
            <a:chExt cx="628650" cy="1820427"/>
          </a:xfrm>
        </p:grpSpPr>
        <p:sp>
          <p:nvSpPr>
            <p:cNvPr id="21" name="Isosceles Triangle 20"/>
            <p:cNvSpPr/>
            <p:nvPr userDrawn="1"/>
          </p:nvSpPr>
          <p:spPr>
            <a:xfrm>
              <a:off x="8515350" y="5037573"/>
              <a:ext cx="628650" cy="1820427"/>
            </a:xfrm>
            <a:prstGeom prst="triangle">
              <a:avLst>
                <a:gd name="adj" fmla="val 100000"/>
              </a:avLst>
            </a:prstGeom>
            <a:solidFill>
              <a:srgbClr val="124D95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Isosceles Triangle 21"/>
            <p:cNvSpPr/>
            <p:nvPr userDrawn="1"/>
          </p:nvSpPr>
          <p:spPr>
            <a:xfrm>
              <a:off x="8639494" y="5397070"/>
              <a:ext cx="504505" cy="1460930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8410574" y="13773"/>
            <a:ext cx="73342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D1979C8-7284-479F-8A15-DF92145F6DDA}" type="slidenum">
              <a:rPr lang="en-US" sz="1700" b="0" spc="40" baseline="0" smtClean="0">
                <a:solidFill>
                  <a:srgbClr val="004874"/>
                </a:solidFill>
                <a:latin typeface="Impact" panose="020B0806030902050204" pitchFamily="34" charset="0"/>
              </a:rPr>
              <a:pPr algn="r"/>
              <a:t>‹#›</a:t>
            </a:fld>
            <a:endParaRPr lang="en-US" sz="1700" b="0" spc="40" baseline="0" dirty="0">
              <a:solidFill>
                <a:srgbClr val="004874"/>
              </a:solidFill>
              <a:latin typeface="Impact" panose="020B0806030902050204" pitchFamily="34" charset="0"/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>
            <a:off x="163880" y="1"/>
            <a:ext cx="1019623" cy="1198094"/>
            <a:chOff x="163880" y="1"/>
            <a:chExt cx="1019623" cy="1198094"/>
          </a:xfrm>
          <a:effectLst>
            <a:outerShdw blurRad="50800" dist="38100" dir="5400000" sx="101000" sy="101000" algn="t" rotWithShape="0">
              <a:prstClr val="black">
                <a:alpha val="40000"/>
              </a:prstClr>
            </a:outerShdw>
          </a:effectLst>
        </p:grpSpPr>
        <p:sp>
          <p:nvSpPr>
            <p:cNvPr id="4" name="Pentagon 3"/>
            <p:cNvSpPr/>
            <p:nvPr userDrawn="1"/>
          </p:nvSpPr>
          <p:spPr>
            <a:xfrm rot="5400000">
              <a:off x="74645" y="89236"/>
              <a:ext cx="1198094" cy="1019623"/>
            </a:xfrm>
            <a:prstGeom prst="homePlate">
              <a:avLst>
                <a:gd name="adj" fmla="val 24591"/>
              </a:avLst>
            </a:prstGeom>
            <a:gradFill flip="none" rotWithShape="1">
              <a:gsLst>
                <a:gs pos="9000">
                  <a:schemeClr val="bg1">
                    <a:lumMod val="75000"/>
                  </a:schemeClr>
                </a:gs>
                <a:gs pos="26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 rot="5400000">
              <a:off x="564947" y="-401066"/>
              <a:ext cx="217490" cy="1019623"/>
            </a:xfrm>
            <a:prstGeom prst="rect">
              <a:avLst/>
            </a:prstGeom>
            <a:gradFill flip="none" rotWithShape="1">
              <a:gsLst>
                <a:gs pos="0">
                  <a:srgbClr val="7A232E"/>
                </a:gs>
                <a:gs pos="48000">
                  <a:srgbClr val="9D1C30"/>
                </a:gs>
                <a:gs pos="100000">
                  <a:srgbClr val="B85759">
                    <a:alpha val="0"/>
                  </a:srgbClr>
                </a:gs>
                <a:gs pos="97000">
                  <a:srgbClr val="B85759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 Placeholder 3"/>
          <p:cNvSpPr>
            <a:spLocks noGrp="1"/>
          </p:cNvSpPr>
          <p:nvPr userDrawn="1">
            <p:ph type="body" sz="half" idx="2" hasCustomPrompt="1"/>
          </p:nvPr>
        </p:nvSpPr>
        <p:spPr>
          <a:xfrm>
            <a:off x="210398" y="198689"/>
            <a:ext cx="921646" cy="804862"/>
          </a:xfrm>
        </p:spPr>
        <p:txBody>
          <a:bodyPr tIns="64008">
            <a:normAutofit/>
          </a:bodyPr>
          <a:lstStyle>
            <a:lvl1pPr marL="0" indent="0" algn="ctr">
              <a:buNone/>
              <a:defRPr lang="en-US" sz="4000" b="0" i="0" kern="1200" cap="small" spc="40" baseline="0" dirty="0" smtClean="0">
                <a:ln w="15875">
                  <a:gradFill flip="none" rotWithShape="1">
                    <a:gsLst>
                      <a:gs pos="0">
                        <a:srgbClr val="9D1C30">
                          <a:lumMod val="83000"/>
                        </a:srgbClr>
                      </a:gs>
                      <a:gs pos="100000">
                        <a:srgbClr val="7A232E">
                          <a:lumMod val="93000"/>
                        </a:srgbClr>
                      </a:gs>
                    </a:gsLst>
                    <a:lin ang="16200000" scaled="1"/>
                    <a:tileRect/>
                  </a:gradFill>
                </a:ln>
                <a:gradFill flip="none" rotWithShape="1">
                  <a:gsLst>
                    <a:gs pos="0">
                      <a:srgbClr val="9D1C30">
                        <a:lumMod val="0"/>
                        <a:lumOff val="100000"/>
                      </a:srgbClr>
                    </a:gs>
                    <a:gs pos="34000">
                      <a:srgbClr val="9D1C30"/>
                    </a:gs>
                    <a:gs pos="100000">
                      <a:srgbClr val="7A232E">
                        <a:lumMod val="67000"/>
                      </a:srgbClr>
                    </a:gs>
                  </a:gsLst>
                  <a:lin ang="5400000" scaled="1"/>
                  <a:tileRect/>
                </a:gradFill>
                <a:effectLst>
                  <a:innerShdw blurRad="101600" dist="76200" dir="18900000">
                    <a:prstClr val="black">
                      <a:alpha val="50000"/>
                    </a:prstClr>
                  </a:innerShdw>
                </a:effectLst>
                <a:latin typeface="Impact" panose="020B0806030902050204" pitchFamily="34" charset="0"/>
                <a:ea typeface="+mj-ea"/>
                <a:cs typeface="Impact" panose="020B080603090205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##</a:t>
            </a:r>
          </a:p>
        </p:txBody>
      </p:sp>
      <p:pic>
        <p:nvPicPr>
          <p:cNvPr id="23" name="Picture 22" descr="wrfgps-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7" y="6106511"/>
            <a:ext cx="2230783" cy="754553"/>
          </a:xfrm>
          <a:prstGeom prst="rect">
            <a:avLst/>
          </a:prstGeom>
        </p:spPr>
      </p:pic>
      <p:grpSp>
        <p:nvGrpSpPr>
          <p:cNvPr id="24" name="Group 23"/>
          <p:cNvGrpSpPr/>
          <p:nvPr userDrawn="1"/>
        </p:nvGrpSpPr>
        <p:grpSpPr>
          <a:xfrm rot="10800000" flipH="1" flipV="1">
            <a:off x="8553860" y="5040637"/>
            <a:ext cx="592563" cy="1820427"/>
            <a:chOff x="8515350" y="5037573"/>
            <a:chExt cx="628650" cy="1820427"/>
          </a:xfrm>
        </p:grpSpPr>
        <p:sp>
          <p:nvSpPr>
            <p:cNvPr id="25" name="Isosceles Triangle 24"/>
            <p:cNvSpPr/>
            <p:nvPr userDrawn="1"/>
          </p:nvSpPr>
          <p:spPr>
            <a:xfrm>
              <a:off x="8515350" y="5037573"/>
              <a:ext cx="628650" cy="1820427"/>
            </a:xfrm>
            <a:prstGeom prst="triangle">
              <a:avLst>
                <a:gd name="adj" fmla="val 100000"/>
              </a:avLst>
            </a:prstGeom>
            <a:solidFill>
              <a:srgbClr val="124D95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Isosceles Triangle 25"/>
            <p:cNvSpPr/>
            <p:nvPr userDrawn="1"/>
          </p:nvSpPr>
          <p:spPr>
            <a:xfrm>
              <a:off x="8639494" y="5397070"/>
              <a:ext cx="504505" cy="1460930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555194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16038" y="4800600"/>
            <a:ext cx="6551612" cy="566738"/>
          </a:xfrm>
        </p:spPr>
        <p:txBody>
          <a:bodyPr anchor="b">
            <a:normAutofit/>
          </a:bodyPr>
          <a:lstStyle>
            <a:lvl1pPr marL="457200" indent="-457200" algn="r">
              <a:buClr>
                <a:srgbClr val="7A232E"/>
              </a:buClr>
              <a:buFont typeface="Wingdings" panose="05000000000000000000" pitchFamily="2" charset="2"/>
              <a:buChar char="Ø"/>
              <a:defRPr sz="3200" b="0" spc="40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</a:defRPr>
            </a:lvl1pPr>
          </a:lstStyle>
          <a:p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2026" y="1076325"/>
            <a:ext cx="6724650" cy="2962275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1162050" y="5398235"/>
            <a:ext cx="6705600" cy="354865"/>
          </a:xfrm>
        </p:spPr>
        <p:txBody>
          <a:bodyPr anchor="ctr" anchorCtr="0">
            <a:noAutofit/>
          </a:bodyPr>
          <a:lstStyle>
            <a:lvl1pPr marL="0" indent="0" algn="r">
              <a:buNone/>
              <a:defRPr sz="1800" i="1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Additional info if applicable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0" y="729116"/>
            <a:ext cx="962025" cy="189706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algn="r"/>
            <a:r>
              <a:rPr lang="en-US" sz="1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 rot="10800000">
            <a:off x="7686675" y="2155824"/>
            <a:ext cx="971550" cy="189706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algn="r"/>
            <a:r>
              <a:rPr lang="en-US" sz="1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</a:p>
        </p:txBody>
      </p:sp>
      <p:pic>
        <p:nvPicPr>
          <p:cNvPr id="10" name="Picture 9" descr="wrfgps-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7" y="6106511"/>
            <a:ext cx="2230783" cy="75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4061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our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65705" y="1475005"/>
            <a:ext cx="3803589" cy="3736539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33350" y="190500"/>
            <a:ext cx="3543300" cy="5638800"/>
          </a:xfrm>
        </p:spPr>
        <p:txBody>
          <a:bodyPr lIns="0" tIns="0" rIns="0" bIns="0"/>
          <a:lstStyle>
            <a:lvl1pPr marL="0" indent="0">
              <a:spcBef>
                <a:spcPts val="1200"/>
              </a:spcBef>
              <a:buNone/>
              <a:defRPr lang="en-US" sz="2800" b="0" i="0" kern="1200" cap="small" spc="40" baseline="0" dirty="0" smtClean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Impact" panose="020B0806030902050204" pitchFamily="34" charset="0"/>
                <a:ea typeface="+mj-ea"/>
                <a:cs typeface="Impact" panose="020B0806030902050204" pitchFamily="34" charset="0"/>
              </a:defRPr>
            </a:lvl1pPr>
            <a:lvl2pPr marL="182880" indent="0">
              <a:spcBef>
                <a:spcPts val="0"/>
              </a:spcBef>
              <a:buNone/>
              <a:defRPr sz="1600"/>
            </a:lvl2pPr>
            <a:lvl3pPr marL="0" indent="-182880"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 sz="1600">
                <a:solidFill>
                  <a:srgbClr val="275A99"/>
                </a:solidFill>
              </a:defRPr>
            </a:lvl3pPr>
          </a:lstStyle>
          <a:p>
            <a:pPr lvl="0"/>
            <a:r>
              <a:rPr lang="en-US" dirty="0"/>
              <a:t>Name of Resource</a:t>
            </a:r>
          </a:p>
          <a:p>
            <a:pPr lvl="1"/>
            <a:r>
              <a:rPr lang="en-US" dirty="0"/>
              <a:t>Resource Information</a:t>
            </a:r>
          </a:p>
          <a:p>
            <a:pPr lvl="2"/>
            <a:r>
              <a:rPr lang="en-US" dirty="0"/>
              <a:t>Resource Link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914775" y="190500"/>
            <a:ext cx="3543300" cy="5638800"/>
          </a:xfrm>
        </p:spPr>
        <p:txBody>
          <a:bodyPr lIns="0" tIns="0" rIns="0" bIns="0"/>
          <a:lstStyle>
            <a:lvl1pPr marL="0" indent="0">
              <a:spcBef>
                <a:spcPts val="1200"/>
              </a:spcBef>
              <a:buNone/>
              <a:defRPr lang="en-US" sz="2800" b="0" i="0" kern="1200" cap="small" spc="40" baseline="0" dirty="0" smtClean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Impact" panose="020B0806030902050204" pitchFamily="34" charset="0"/>
                <a:ea typeface="+mj-ea"/>
                <a:cs typeface="Impact" panose="020B0806030902050204" pitchFamily="34" charset="0"/>
              </a:defRPr>
            </a:lvl1pPr>
            <a:lvl2pPr marL="182880" indent="0">
              <a:spcBef>
                <a:spcPts val="0"/>
              </a:spcBef>
              <a:buNone/>
              <a:defRPr sz="1600"/>
            </a:lvl2pPr>
            <a:lvl3pPr marL="0" indent="-182880"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 sz="1600">
                <a:solidFill>
                  <a:srgbClr val="275A99"/>
                </a:solidFill>
              </a:defRPr>
            </a:lvl3pPr>
          </a:lstStyle>
          <a:p>
            <a:pPr lvl="0"/>
            <a:r>
              <a:rPr lang="en-US" dirty="0"/>
              <a:t>Name of Resource</a:t>
            </a:r>
          </a:p>
          <a:p>
            <a:pPr lvl="1"/>
            <a:r>
              <a:rPr lang="en-US" dirty="0"/>
              <a:t>Resource Information</a:t>
            </a:r>
          </a:p>
          <a:p>
            <a:pPr lvl="2"/>
            <a:r>
              <a:rPr lang="en-US" dirty="0"/>
              <a:t>Resource Link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 rot="17343955">
            <a:off x="6363212" y="4800076"/>
            <a:ext cx="3474685" cy="533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algn="ctr"/>
            <a:r>
              <a:rPr lang="en-US" sz="3500" b="0" i="0" spc="40" baseline="0" dirty="0">
                <a:latin typeface="Impact" panose="020B0806030902050204" pitchFamily="34" charset="0"/>
              </a:rPr>
              <a:t>Resources</a:t>
            </a:r>
          </a:p>
        </p:txBody>
      </p:sp>
      <p:pic>
        <p:nvPicPr>
          <p:cNvPr id="10" name="Picture 9" descr="wrfgps-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7" y="6106511"/>
            <a:ext cx="2230783" cy="75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94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PPT-Background.png"/>
          <p:cNvPicPr>
            <a:picLocks noChangeAspect="1"/>
          </p:cNvPicPr>
          <p:nvPr userDrawn="1"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" b="3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Rectangle 4"/>
          <p:cNvSpPr/>
          <p:nvPr userDrawn="1"/>
        </p:nvSpPr>
        <p:spPr>
          <a:xfrm>
            <a:off x="-1" y="6117905"/>
            <a:ext cx="5307845" cy="740095"/>
          </a:xfrm>
          <a:prstGeom prst="rect">
            <a:avLst/>
          </a:prstGeom>
          <a:solidFill>
            <a:srgbClr val="7A232E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4870" y="1280052"/>
            <a:ext cx="4980609" cy="1470025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800" b="0" i="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2784" y="3576972"/>
            <a:ext cx="5024782" cy="132634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800" b="0" i="0" cap="all" baseline="0">
                <a:solidFill>
                  <a:srgbClr val="275A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 descr="wrfgps-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685" y="5047573"/>
            <a:ext cx="2424806" cy="820181"/>
          </a:xfrm>
          <a:prstGeom prst="rect">
            <a:avLst/>
          </a:prstGeom>
        </p:spPr>
      </p:pic>
      <p:grpSp>
        <p:nvGrpSpPr>
          <p:cNvPr id="7" name="Group 6"/>
          <p:cNvGrpSpPr/>
          <p:nvPr userDrawn="1"/>
        </p:nvGrpSpPr>
        <p:grpSpPr>
          <a:xfrm>
            <a:off x="728807" y="6200285"/>
            <a:ext cx="3460479" cy="590826"/>
            <a:chOff x="3197079" y="5516217"/>
            <a:chExt cx="3460479" cy="590826"/>
          </a:xfrm>
        </p:grpSpPr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3197079" y="5516217"/>
              <a:ext cx="590826" cy="590826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 userDrawn="1"/>
          </p:nvSpPr>
          <p:spPr>
            <a:xfrm>
              <a:off x="3750362" y="5611203"/>
              <a:ext cx="29071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i="0" kern="800" cap="all" spc="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Employment and Training</a:t>
              </a:r>
              <a:r>
                <a:rPr lang="en-US" sz="900" b="1" i="0" kern="800" cap="all" spc="0" baseline="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Administration</a:t>
              </a:r>
            </a:p>
            <a:p>
              <a:pPr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900" b="0" i="0" kern="800" cap="all" spc="0" baseline="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United States Department of Labor</a:t>
              </a:r>
            </a:p>
          </p:txBody>
        </p:sp>
      </p:grp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5"/>
          <a:srcRect r="12034"/>
          <a:stretch/>
        </p:blipFill>
        <p:spPr>
          <a:xfrm>
            <a:off x="4854453" y="567"/>
            <a:ext cx="4289548" cy="6857433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>
          <a:xfrm>
            <a:off x="5930349" y="5212404"/>
            <a:ext cx="286702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i="0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Presented By: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5632384" y="275442"/>
            <a:ext cx="3440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875B8B45-955B-4B98-9CF8-C4EF3E1D75FE}" type="datetime4">
              <a:rPr lang="en-US" sz="2400" b="1" i="0" spc="-40" baseline="0" smtClean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May 31, 2016</a:t>
            </a:fld>
            <a:endParaRPr lang="en-US" sz="2400" b="1" i="0" spc="-40" baseline="0" dirty="0">
              <a:solidFill>
                <a:schemeClr val="bg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Placeholder 3"/>
          <p:cNvSpPr>
            <a:spLocks noGrp="1"/>
          </p:cNvSpPr>
          <p:nvPr userDrawn="1">
            <p:ph type="body" sz="half" idx="12" hasCustomPrompt="1"/>
          </p:nvPr>
        </p:nvSpPr>
        <p:spPr>
          <a:xfrm>
            <a:off x="5654470" y="5730973"/>
            <a:ext cx="3418783" cy="77386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2300" b="0" i="0" spc="50" baseline="0">
                <a:ln>
                  <a:solidFill>
                    <a:srgbClr val="004874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Organization Name</a:t>
            </a:r>
          </a:p>
        </p:txBody>
      </p:sp>
    </p:spTree>
    <p:extLst>
      <p:ext uri="{BB962C8B-B14F-4D97-AF65-F5344CB8AC3E}">
        <p14:creationId xmlns:p14="http://schemas.microsoft.com/office/powerpoint/2010/main" val="34960960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 userDrawn="1"/>
        </p:nvSpPr>
        <p:spPr>
          <a:xfrm>
            <a:off x="141880" y="217489"/>
            <a:ext cx="3152321" cy="7744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marL="0"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</a:pPr>
            <a:r>
              <a:rPr lang="en-US" sz="3800" b="0" i="0" kern="1200" cap="small" spc="40" baseline="0" dirty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Impact" panose="020B0806030902050204" pitchFamily="34" charset="0"/>
                <a:ea typeface="+mj-ea"/>
                <a:cs typeface="Myriad Pro Cond"/>
              </a:rPr>
              <a:t>Any Questions?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844029"/>
            <a:ext cx="9144001" cy="5420142"/>
          </a:xfrm>
          <a:prstGeom prst="rect">
            <a:avLst/>
          </a:prstGeom>
        </p:spPr>
      </p:pic>
      <p:pic>
        <p:nvPicPr>
          <p:cNvPr id="8" name="Picture 7" descr="wrfgps-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7" y="6106511"/>
            <a:ext cx="2230783" cy="754553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3026982" y="345650"/>
            <a:ext cx="4903076" cy="6463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lvl="0" indent="0" algn="ctr" defTabSz="457200" rtl="0" eaLnBrk="1" latinLnBrk="0" hangingPunct="1">
              <a:spcBef>
                <a:spcPts val="0"/>
              </a:spcBef>
              <a:buClr>
                <a:srgbClr val="752832"/>
              </a:buClr>
              <a:buFont typeface="Wingdings" panose="05000000000000000000" pitchFamily="2" charset="2"/>
              <a:buNone/>
            </a:pPr>
            <a:r>
              <a:rPr lang="en-US" sz="2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Myriad Pro"/>
              </a:rPr>
              <a:t>Enter your location in the Chat </a:t>
            </a:r>
            <a:r>
              <a:rPr lang="en-US" sz="2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Myriad Pro"/>
              </a:rPr>
              <a:t>window!</a:t>
            </a:r>
            <a:endParaRPr lang="en-US" sz="200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Myriad Pro"/>
            </a:endParaRPr>
          </a:p>
        </p:txBody>
      </p:sp>
      <p:sp>
        <p:nvSpPr>
          <p:cNvPr id="10" name="Chevron 9"/>
          <p:cNvSpPr/>
          <p:nvPr userDrawn="1"/>
        </p:nvSpPr>
        <p:spPr>
          <a:xfrm>
            <a:off x="3024722" y="347552"/>
            <a:ext cx="150520" cy="450049"/>
          </a:xfrm>
          <a:prstGeom prst="chevron">
            <a:avLst/>
          </a:prstGeom>
          <a:solidFill>
            <a:srgbClr val="9D1C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1343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72085" y="2600200"/>
            <a:ext cx="5095324" cy="566738"/>
          </a:xfrm>
        </p:spPr>
        <p:txBody>
          <a:bodyPr anchor="b">
            <a:normAutofit/>
          </a:bodyPr>
          <a:lstStyle>
            <a:lvl1pPr marL="0" indent="0" algn="l">
              <a:buClr>
                <a:srgbClr val="7A232E"/>
              </a:buClr>
              <a:buFont typeface="Wingdings" panose="05000000000000000000" pitchFamily="2" charset="2"/>
              <a:buNone/>
              <a:defRPr sz="3600" b="0" spc="40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</a:defRPr>
            </a:lvl1pPr>
          </a:lstStyle>
          <a:p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1772085" y="3202597"/>
            <a:ext cx="5095324" cy="354865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2400" i="1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Position/Title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1772085" y="3653875"/>
            <a:ext cx="5095324" cy="354865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2000" i="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Organization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1772085" y="3593121"/>
            <a:ext cx="3840480" cy="27432"/>
          </a:xfrm>
          <a:solidFill>
            <a:srgbClr val="4A7EBB"/>
          </a:solidFill>
        </p:spPr>
        <p:txBody>
          <a:bodyPr>
            <a:noAutofit/>
          </a:bodyPr>
          <a:lstStyle>
            <a:lvl1pPr marL="0" indent="0">
              <a:buNone/>
              <a:defRPr sz="100">
                <a:solidFill>
                  <a:schemeClr val="accent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1772085" y="4261387"/>
            <a:ext cx="5095324" cy="354865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2000" i="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Phone or Email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0922" y="128938"/>
            <a:ext cx="2182188" cy="2304097"/>
          </a:xfrm>
          <a:prstGeom prst="rect">
            <a:avLst/>
          </a:prstGeom>
        </p:spPr>
      </p:pic>
      <p:sp>
        <p:nvSpPr>
          <p:cNvPr id="19" name="Text Placeholder 3"/>
          <p:cNvSpPr>
            <a:spLocks noGrp="1"/>
          </p:cNvSpPr>
          <p:nvPr>
            <p:ph type="body" sz="half" idx="14" hasCustomPrompt="1"/>
          </p:nvPr>
        </p:nvSpPr>
        <p:spPr>
          <a:xfrm>
            <a:off x="1772085" y="4680671"/>
            <a:ext cx="5095324" cy="354865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2000" i="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Phone or Email</a:t>
            </a:r>
          </a:p>
        </p:txBody>
      </p:sp>
      <p:sp>
        <p:nvSpPr>
          <p:cNvPr id="12" name="Title 1"/>
          <p:cNvSpPr txBox="1">
            <a:spLocks/>
          </p:cNvSpPr>
          <p:nvPr userDrawn="1"/>
        </p:nvSpPr>
        <p:spPr>
          <a:xfrm rot="17343955">
            <a:off x="6363212" y="4800076"/>
            <a:ext cx="3474685" cy="533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algn="ctr"/>
            <a:r>
              <a:rPr lang="en-US" sz="3500" b="0" i="0" spc="40" baseline="0" dirty="0">
                <a:latin typeface="Impact" panose="020B0806030902050204" pitchFamily="34" charset="0"/>
              </a:rPr>
              <a:t>Contact</a:t>
            </a:r>
          </a:p>
        </p:txBody>
      </p:sp>
      <p:pic>
        <p:nvPicPr>
          <p:cNvPr id="11" name="Picture 10" descr="wrfgps-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7" y="6106511"/>
            <a:ext cx="2230783" cy="75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2882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766" y="472966"/>
            <a:ext cx="8655269" cy="6400800"/>
          </a:xfrm>
          <a:prstGeom prst="rect">
            <a:avLst/>
          </a:prstGeom>
          <a:effectLst>
            <a:innerShdw blurRad="88900" dist="38100" dir="18900000">
              <a:prstClr val="black">
                <a:alpha val="27000"/>
              </a:prstClr>
            </a:innerShdw>
          </a:effectLst>
        </p:spPr>
      </p:pic>
      <p:pic>
        <p:nvPicPr>
          <p:cNvPr id="4" name="Picture 3" descr="wrfgps-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7" y="6106511"/>
            <a:ext cx="2230783" cy="75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574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ection-Slide-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8885" y="2191006"/>
            <a:ext cx="5494337" cy="1168599"/>
          </a:xfrm>
        </p:spPr>
        <p:txBody>
          <a:bodyPr anchor="b" anchorCtr="0">
            <a:normAutofit/>
          </a:bodyPr>
          <a:lstStyle>
            <a:lvl1pPr algn="l">
              <a:defRPr sz="4000" b="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18885" y="3536723"/>
            <a:ext cx="5240509" cy="893387"/>
          </a:xfrm>
        </p:spPr>
        <p:txBody>
          <a:bodyPr anchor="t">
            <a:noAutofit/>
          </a:bodyPr>
          <a:lstStyle>
            <a:lvl1pPr marL="0" indent="0">
              <a:buNone/>
              <a:defRPr sz="2200" b="0" i="0" cap="all" baseline="0">
                <a:solidFill>
                  <a:srgbClr val="275A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41F36"/>
                </a:solidFill>
              </a:defRPr>
            </a:lvl1pPr>
          </a:lstStyle>
          <a:p>
            <a:fld id="{42234874-4AE6-EC41-8F27-0640F467241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/>
          <a:srcRect r="12034"/>
          <a:stretch/>
        </p:blipFill>
        <p:spPr>
          <a:xfrm>
            <a:off x="4854453" y="567"/>
            <a:ext cx="4289548" cy="6857433"/>
          </a:xfrm>
          <a:prstGeom prst="rect">
            <a:avLst/>
          </a:prstGeom>
        </p:spPr>
      </p:pic>
      <p:grpSp>
        <p:nvGrpSpPr>
          <p:cNvPr id="17" name="Group 16"/>
          <p:cNvGrpSpPr/>
          <p:nvPr userDrawn="1"/>
        </p:nvGrpSpPr>
        <p:grpSpPr>
          <a:xfrm flipV="1">
            <a:off x="8515350" y="0"/>
            <a:ext cx="628650" cy="1820427"/>
            <a:chOff x="8515350" y="5037573"/>
            <a:chExt cx="628650" cy="1820427"/>
          </a:xfrm>
        </p:grpSpPr>
        <p:sp>
          <p:nvSpPr>
            <p:cNvPr id="18" name="Isosceles Triangle 17"/>
            <p:cNvSpPr/>
            <p:nvPr userDrawn="1"/>
          </p:nvSpPr>
          <p:spPr>
            <a:xfrm>
              <a:off x="8515350" y="5037573"/>
              <a:ext cx="628650" cy="1820427"/>
            </a:xfrm>
            <a:prstGeom prst="triangle">
              <a:avLst>
                <a:gd name="adj" fmla="val 100000"/>
              </a:avLst>
            </a:prstGeom>
            <a:solidFill>
              <a:srgbClr val="124D95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Isosceles Triangle 18"/>
            <p:cNvSpPr/>
            <p:nvPr userDrawn="1"/>
          </p:nvSpPr>
          <p:spPr>
            <a:xfrm>
              <a:off x="8639494" y="5397070"/>
              <a:ext cx="504505" cy="1460930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TextBox 19"/>
          <p:cNvSpPr txBox="1"/>
          <p:nvPr userDrawn="1"/>
        </p:nvSpPr>
        <p:spPr>
          <a:xfrm>
            <a:off x="8410574" y="13773"/>
            <a:ext cx="73342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D1979C8-7284-479F-8A15-DF92145F6DDA}" type="slidenum">
              <a:rPr lang="en-US" sz="1700" b="0" spc="40" baseline="0" smtClean="0">
                <a:solidFill>
                  <a:srgbClr val="004874"/>
                </a:solidFill>
                <a:latin typeface="Impact" panose="020B0806030902050204" pitchFamily="34" charset="0"/>
              </a:rPr>
              <a:pPr algn="r"/>
              <a:t>‹#›</a:t>
            </a:fld>
            <a:endParaRPr lang="en-US" sz="1700" b="0" spc="40" baseline="0" dirty="0">
              <a:solidFill>
                <a:srgbClr val="004874"/>
              </a:solidFill>
              <a:latin typeface="Impact" panose="020B0806030902050204" pitchFamily="34" charset="0"/>
            </a:endParaRPr>
          </a:p>
        </p:txBody>
      </p:sp>
      <p:pic>
        <p:nvPicPr>
          <p:cNvPr id="12" name="Picture 11" descr="wrfgps-logo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685" y="5047573"/>
            <a:ext cx="2424806" cy="820181"/>
          </a:xfrm>
          <a:prstGeom prst="rect">
            <a:avLst/>
          </a:prstGeom>
        </p:spPr>
      </p:pic>
      <p:grpSp>
        <p:nvGrpSpPr>
          <p:cNvPr id="13" name="Group 12"/>
          <p:cNvGrpSpPr/>
          <p:nvPr userDrawn="1"/>
        </p:nvGrpSpPr>
        <p:grpSpPr>
          <a:xfrm rot="10800000" flipH="1" flipV="1">
            <a:off x="8553860" y="5040637"/>
            <a:ext cx="592563" cy="1820427"/>
            <a:chOff x="8515350" y="5037573"/>
            <a:chExt cx="628650" cy="1820427"/>
          </a:xfrm>
        </p:grpSpPr>
        <p:sp>
          <p:nvSpPr>
            <p:cNvPr id="14" name="Isosceles Triangle 13"/>
            <p:cNvSpPr/>
            <p:nvPr userDrawn="1"/>
          </p:nvSpPr>
          <p:spPr>
            <a:xfrm>
              <a:off x="8515350" y="5037573"/>
              <a:ext cx="628650" cy="1820427"/>
            </a:xfrm>
            <a:prstGeom prst="triangle">
              <a:avLst>
                <a:gd name="adj" fmla="val 100000"/>
              </a:avLst>
            </a:prstGeom>
            <a:solidFill>
              <a:srgbClr val="124D95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Isosceles Triangle 14"/>
            <p:cNvSpPr/>
            <p:nvPr userDrawn="1"/>
          </p:nvSpPr>
          <p:spPr>
            <a:xfrm>
              <a:off x="8639494" y="5397070"/>
              <a:ext cx="504505" cy="1460930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2488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800">
                <a:gradFill flip="none" rotWithShape="1"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0" y="991981"/>
            <a:ext cx="9144000" cy="5104019"/>
            <a:chOff x="0" y="991981"/>
            <a:chExt cx="9144000" cy="4951619"/>
          </a:xfrm>
        </p:grpSpPr>
        <p:sp>
          <p:nvSpPr>
            <p:cNvPr id="7" name="Rectangle 6"/>
            <p:cNvSpPr/>
            <p:nvPr userDrawn="1"/>
          </p:nvSpPr>
          <p:spPr>
            <a:xfrm>
              <a:off x="0" y="991981"/>
              <a:ext cx="9144000" cy="4951619"/>
            </a:xfrm>
            <a:prstGeom prst="rect">
              <a:avLst/>
            </a:prstGeom>
            <a:solidFill>
              <a:srgbClr val="275A99">
                <a:alpha val="16000"/>
              </a:srgb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0" y="1017198"/>
              <a:ext cx="9144000" cy="4901184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90000">
                  <a:srgbClr val="F6F6F6"/>
                </a:gs>
                <a:gs pos="72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600000" scaled="0"/>
              <a:tileRect/>
            </a:gra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" name="Picture 10" descr="wrfgps-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7" y="6106511"/>
            <a:ext cx="2230783" cy="754553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5882795" y="6070006"/>
            <a:ext cx="2438400" cy="787994"/>
          </a:xfrm>
          <a:prstGeom prst="rect">
            <a:avLst/>
          </a:prstGeom>
          <a:gradFill flip="none" rotWithShape="1">
            <a:gsLst>
              <a:gs pos="55720">
                <a:srgbClr val="002C47">
                  <a:alpha val="11000"/>
                </a:srgbClr>
              </a:gs>
              <a:gs pos="10000">
                <a:srgbClr val="002C47">
                  <a:alpha val="0"/>
                </a:srgbClr>
              </a:gs>
              <a:gs pos="100000">
                <a:srgbClr val="002C47">
                  <a:alpha val="34000"/>
                </a:srgbClr>
              </a:gs>
            </a:gsLst>
            <a:lin ang="600000" scaled="0"/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6474454" y="-1933"/>
            <a:ext cx="2047874" cy="1019623"/>
          </a:xfrm>
          <a:prstGeom prst="rect">
            <a:avLst/>
          </a:prstGeom>
          <a:gradFill flip="none" rotWithShape="1">
            <a:gsLst>
              <a:gs pos="81000">
                <a:schemeClr val="tx1">
                  <a:alpha val="14000"/>
                </a:schemeClr>
              </a:gs>
              <a:gs pos="10000">
                <a:srgbClr val="002C47">
                  <a:alpha val="0"/>
                </a:srgbClr>
              </a:gs>
              <a:gs pos="100000">
                <a:schemeClr val="tx1">
                  <a:alpha val="34000"/>
                </a:schemeClr>
              </a:gs>
            </a:gsLst>
            <a:lin ang="20400000" scaled="0"/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/>
          <a:srcRect r="66253"/>
          <a:stretch/>
        </p:blipFill>
        <p:spPr>
          <a:xfrm>
            <a:off x="7498391" y="567"/>
            <a:ext cx="1645609" cy="6857433"/>
          </a:xfrm>
          <a:prstGeom prst="rect">
            <a:avLst/>
          </a:prstGeom>
          <a:effectLst/>
        </p:spPr>
      </p:pic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/>
        <p:txBody>
          <a:bodyPr/>
          <a:lstStyle>
            <a:lvl1pPr>
              <a:spcBef>
                <a:spcPts val="0"/>
              </a:spcBef>
              <a:spcAft>
                <a:spcPts val="600"/>
              </a:spcAft>
              <a:defRPr/>
            </a:lvl1pPr>
            <a:lvl2pPr>
              <a:spcBef>
                <a:spcPts val="0"/>
              </a:spcBef>
              <a:spcAft>
                <a:spcPts val="600"/>
              </a:spcAft>
              <a:defRPr/>
            </a:lvl2pPr>
            <a:lvl3pPr>
              <a:spcBef>
                <a:spcPts val="0"/>
              </a:spcBef>
              <a:spcAft>
                <a:spcPts val="600"/>
              </a:spcAft>
              <a:defRPr/>
            </a:lvl3pPr>
            <a:lvl4pPr>
              <a:spcBef>
                <a:spcPts val="0"/>
              </a:spcBef>
              <a:spcAft>
                <a:spcPts val="600"/>
              </a:spcAft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20" name="Group 19"/>
          <p:cNvGrpSpPr/>
          <p:nvPr userDrawn="1"/>
        </p:nvGrpSpPr>
        <p:grpSpPr>
          <a:xfrm flipV="1">
            <a:off x="8515350" y="0"/>
            <a:ext cx="628650" cy="1820427"/>
            <a:chOff x="8515350" y="5037573"/>
            <a:chExt cx="628650" cy="1820427"/>
          </a:xfrm>
        </p:grpSpPr>
        <p:sp>
          <p:nvSpPr>
            <p:cNvPr id="21" name="Isosceles Triangle 20"/>
            <p:cNvSpPr/>
            <p:nvPr userDrawn="1"/>
          </p:nvSpPr>
          <p:spPr>
            <a:xfrm>
              <a:off x="8515350" y="5037573"/>
              <a:ext cx="628650" cy="1820427"/>
            </a:xfrm>
            <a:prstGeom prst="triangle">
              <a:avLst>
                <a:gd name="adj" fmla="val 100000"/>
              </a:avLst>
            </a:prstGeom>
            <a:solidFill>
              <a:srgbClr val="124D95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Isosceles Triangle 21"/>
            <p:cNvSpPr/>
            <p:nvPr userDrawn="1"/>
          </p:nvSpPr>
          <p:spPr>
            <a:xfrm>
              <a:off x="8639494" y="5397070"/>
              <a:ext cx="504505" cy="1460930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8410574" y="13773"/>
            <a:ext cx="73342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D1979C8-7284-479F-8A15-DF92145F6DDA}" type="slidenum">
              <a:rPr lang="en-US" sz="1700" b="0" spc="40" baseline="0" smtClean="0">
                <a:solidFill>
                  <a:srgbClr val="004874"/>
                </a:solidFill>
                <a:latin typeface="Impact" panose="020B0806030902050204" pitchFamily="34" charset="0"/>
              </a:rPr>
              <a:pPr algn="r"/>
              <a:t>‹#›</a:t>
            </a:fld>
            <a:endParaRPr lang="en-US" sz="1700" b="0" spc="40" baseline="0" dirty="0">
              <a:solidFill>
                <a:srgbClr val="004874"/>
              </a:solidFill>
              <a:latin typeface="Impact" panose="020B0806030902050204" pitchFamily="34" charset="0"/>
            </a:endParaRPr>
          </a:p>
        </p:txBody>
      </p:sp>
      <p:grpSp>
        <p:nvGrpSpPr>
          <p:cNvPr id="16" name="Group 15"/>
          <p:cNvGrpSpPr/>
          <p:nvPr userDrawn="1"/>
        </p:nvGrpSpPr>
        <p:grpSpPr>
          <a:xfrm rot="10800000" flipH="1" flipV="1">
            <a:off x="8553860" y="5040637"/>
            <a:ext cx="592563" cy="1820427"/>
            <a:chOff x="8515350" y="5037573"/>
            <a:chExt cx="628650" cy="1820427"/>
          </a:xfrm>
        </p:grpSpPr>
        <p:sp>
          <p:nvSpPr>
            <p:cNvPr id="18" name="Isosceles Triangle 17"/>
            <p:cNvSpPr/>
            <p:nvPr userDrawn="1"/>
          </p:nvSpPr>
          <p:spPr>
            <a:xfrm>
              <a:off x="8515350" y="5037573"/>
              <a:ext cx="628650" cy="1820427"/>
            </a:xfrm>
            <a:prstGeom prst="triangle">
              <a:avLst>
                <a:gd name="adj" fmla="val 100000"/>
              </a:avLst>
            </a:prstGeom>
            <a:solidFill>
              <a:srgbClr val="124D95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Isosceles Triangle 18"/>
            <p:cNvSpPr/>
            <p:nvPr userDrawn="1"/>
          </p:nvSpPr>
          <p:spPr>
            <a:xfrm>
              <a:off x="8639494" y="5397070"/>
              <a:ext cx="504505" cy="1460930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68892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0" y="991981"/>
            <a:ext cx="9144000" cy="5104019"/>
            <a:chOff x="0" y="991981"/>
            <a:chExt cx="9144000" cy="4951619"/>
          </a:xfrm>
        </p:grpSpPr>
        <p:sp>
          <p:nvSpPr>
            <p:cNvPr id="15" name="Rectangle 14"/>
            <p:cNvSpPr/>
            <p:nvPr userDrawn="1"/>
          </p:nvSpPr>
          <p:spPr>
            <a:xfrm>
              <a:off x="0" y="991981"/>
              <a:ext cx="9144000" cy="4951619"/>
            </a:xfrm>
            <a:prstGeom prst="rect">
              <a:avLst/>
            </a:prstGeom>
            <a:solidFill>
              <a:srgbClr val="275A99">
                <a:alpha val="16000"/>
              </a:srgb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0" y="1017198"/>
              <a:ext cx="9144000" cy="4901184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90000">
                  <a:srgbClr val="F6F6F6"/>
                </a:gs>
                <a:gs pos="72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600000" scaled="0"/>
              <a:tileRect/>
            </a:gra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Rectangle 11"/>
          <p:cNvSpPr/>
          <p:nvPr userDrawn="1"/>
        </p:nvSpPr>
        <p:spPr>
          <a:xfrm>
            <a:off x="5882795" y="6070006"/>
            <a:ext cx="2438400" cy="787994"/>
          </a:xfrm>
          <a:prstGeom prst="rect">
            <a:avLst/>
          </a:prstGeom>
          <a:gradFill flip="none" rotWithShape="1">
            <a:gsLst>
              <a:gs pos="55720">
                <a:srgbClr val="002C47">
                  <a:alpha val="11000"/>
                </a:srgbClr>
              </a:gs>
              <a:gs pos="10000">
                <a:srgbClr val="002C47">
                  <a:alpha val="0"/>
                </a:srgbClr>
              </a:gs>
              <a:gs pos="100000">
                <a:srgbClr val="002C47">
                  <a:alpha val="34000"/>
                </a:srgbClr>
              </a:gs>
            </a:gsLst>
            <a:lin ang="600000" scaled="0"/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6474454" y="-1933"/>
            <a:ext cx="2047874" cy="1019623"/>
          </a:xfrm>
          <a:prstGeom prst="rect">
            <a:avLst/>
          </a:prstGeom>
          <a:gradFill flip="none" rotWithShape="1">
            <a:gsLst>
              <a:gs pos="81000">
                <a:schemeClr val="tx1">
                  <a:alpha val="14000"/>
                </a:schemeClr>
              </a:gs>
              <a:gs pos="10000">
                <a:srgbClr val="002C47">
                  <a:alpha val="0"/>
                </a:srgbClr>
              </a:gs>
              <a:gs pos="100000">
                <a:schemeClr val="tx1">
                  <a:alpha val="34000"/>
                </a:schemeClr>
              </a:gs>
            </a:gsLst>
            <a:lin ang="20400000" scaled="0"/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/>
          <a:srcRect r="66253"/>
          <a:stretch/>
        </p:blipFill>
        <p:spPr>
          <a:xfrm>
            <a:off x="7498390" y="-1934"/>
            <a:ext cx="1645609" cy="6857433"/>
          </a:xfrm>
          <a:prstGeom prst="rect">
            <a:avLst/>
          </a:prstGeom>
          <a:effectLst/>
        </p:spPr>
      </p:pic>
      <p:sp>
        <p:nvSpPr>
          <p:cNvPr id="3" name="Content Placeholder 2"/>
          <p:cNvSpPr>
            <a:spLocks noGrp="1"/>
          </p:cNvSpPr>
          <p:nvPr userDrawn="1">
            <p:ph sz="half" idx="1"/>
          </p:nvPr>
        </p:nvSpPr>
        <p:spPr>
          <a:xfrm>
            <a:off x="457200" y="1281009"/>
            <a:ext cx="3619500" cy="45259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19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 userDrawn="1">
            <p:ph sz="half" idx="2"/>
          </p:nvPr>
        </p:nvSpPr>
        <p:spPr>
          <a:xfrm>
            <a:off x="4305300" y="1281009"/>
            <a:ext cx="3619500" cy="45259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19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Pentagon 16"/>
          <p:cNvSpPr/>
          <p:nvPr userDrawn="1"/>
        </p:nvSpPr>
        <p:spPr>
          <a:xfrm rot="5400000">
            <a:off x="1731394" y="3439196"/>
            <a:ext cx="4899204" cy="56191"/>
          </a:xfrm>
          <a:prstGeom prst="homePlate">
            <a:avLst/>
          </a:prstGeom>
          <a:gradFill flip="none" rotWithShape="1">
            <a:gsLst>
              <a:gs pos="0">
                <a:srgbClr val="275A99">
                  <a:alpha val="19000"/>
                </a:srgbClr>
              </a:gs>
              <a:gs pos="99000">
                <a:srgbClr val="275A9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/>
          <p:cNvGrpSpPr/>
          <p:nvPr userDrawn="1"/>
        </p:nvGrpSpPr>
        <p:grpSpPr>
          <a:xfrm flipV="1">
            <a:off x="8515350" y="0"/>
            <a:ext cx="628650" cy="1820427"/>
            <a:chOff x="8515350" y="5037573"/>
            <a:chExt cx="628650" cy="1820427"/>
          </a:xfrm>
        </p:grpSpPr>
        <p:sp>
          <p:nvSpPr>
            <p:cNvPr id="24" name="Isosceles Triangle 23"/>
            <p:cNvSpPr/>
            <p:nvPr userDrawn="1"/>
          </p:nvSpPr>
          <p:spPr>
            <a:xfrm>
              <a:off x="8515350" y="5037573"/>
              <a:ext cx="628650" cy="1820427"/>
            </a:xfrm>
            <a:prstGeom prst="triangle">
              <a:avLst>
                <a:gd name="adj" fmla="val 100000"/>
              </a:avLst>
            </a:prstGeom>
            <a:solidFill>
              <a:srgbClr val="124D95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Isosceles Triangle 24"/>
            <p:cNvSpPr/>
            <p:nvPr userDrawn="1"/>
          </p:nvSpPr>
          <p:spPr>
            <a:xfrm>
              <a:off x="8639494" y="5397070"/>
              <a:ext cx="504505" cy="1460930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Box 25"/>
          <p:cNvSpPr txBox="1"/>
          <p:nvPr userDrawn="1"/>
        </p:nvSpPr>
        <p:spPr>
          <a:xfrm>
            <a:off x="8410574" y="13773"/>
            <a:ext cx="73342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D1979C8-7284-479F-8A15-DF92145F6DDA}" type="slidenum">
              <a:rPr lang="en-US" sz="1700" b="0" spc="40" baseline="0" smtClean="0">
                <a:solidFill>
                  <a:srgbClr val="004874"/>
                </a:solidFill>
                <a:latin typeface="Impact" panose="020B0806030902050204" pitchFamily="34" charset="0"/>
              </a:rPr>
              <a:pPr algn="r"/>
              <a:t>‹#›</a:t>
            </a:fld>
            <a:endParaRPr lang="en-US" sz="1700" b="0" spc="40" baseline="0" dirty="0">
              <a:solidFill>
                <a:srgbClr val="004874"/>
              </a:solidFill>
              <a:latin typeface="Impact" panose="020B0806030902050204" pitchFamily="34" charset="0"/>
            </a:endParaRPr>
          </a:p>
        </p:txBody>
      </p:sp>
      <p:pic>
        <p:nvPicPr>
          <p:cNvPr id="18" name="Picture 17" descr="wrfgps-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7" y="6106511"/>
            <a:ext cx="2230783" cy="754553"/>
          </a:xfrm>
          <a:prstGeom prst="rect">
            <a:avLst/>
          </a:prstGeom>
        </p:spPr>
      </p:pic>
      <p:grpSp>
        <p:nvGrpSpPr>
          <p:cNvPr id="19" name="Group 18"/>
          <p:cNvGrpSpPr/>
          <p:nvPr userDrawn="1"/>
        </p:nvGrpSpPr>
        <p:grpSpPr>
          <a:xfrm rot="10800000" flipH="1" flipV="1">
            <a:off x="8553860" y="5040637"/>
            <a:ext cx="592563" cy="1820427"/>
            <a:chOff x="8515350" y="5037573"/>
            <a:chExt cx="628650" cy="1820427"/>
          </a:xfrm>
        </p:grpSpPr>
        <p:sp>
          <p:nvSpPr>
            <p:cNvPr id="20" name="Isosceles Triangle 19"/>
            <p:cNvSpPr/>
            <p:nvPr userDrawn="1"/>
          </p:nvSpPr>
          <p:spPr>
            <a:xfrm>
              <a:off x="8515350" y="5037573"/>
              <a:ext cx="628650" cy="1820427"/>
            </a:xfrm>
            <a:prstGeom prst="triangle">
              <a:avLst>
                <a:gd name="adj" fmla="val 100000"/>
              </a:avLst>
            </a:prstGeom>
            <a:solidFill>
              <a:srgbClr val="124D95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sosceles Triangle 20"/>
            <p:cNvSpPr/>
            <p:nvPr userDrawn="1"/>
          </p:nvSpPr>
          <p:spPr>
            <a:xfrm>
              <a:off x="8639494" y="5397070"/>
              <a:ext cx="504505" cy="1460930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33732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800" spc="40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0" y="991981"/>
            <a:ext cx="9144000" cy="5104019"/>
            <a:chOff x="0" y="991981"/>
            <a:chExt cx="9144000" cy="4951619"/>
          </a:xfrm>
        </p:grpSpPr>
        <p:sp>
          <p:nvSpPr>
            <p:cNvPr id="15" name="Rectangle 14"/>
            <p:cNvSpPr/>
            <p:nvPr userDrawn="1"/>
          </p:nvSpPr>
          <p:spPr>
            <a:xfrm>
              <a:off x="0" y="991981"/>
              <a:ext cx="9144000" cy="4951619"/>
            </a:xfrm>
            <a:prstGeom prst="rect">
              <a:avLst/>
            </a:prstGeom>
            <a:solidFill>
              <a:srgbClr val="275A99">
                <a:alpha val="16000"/>
              </a:srgb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0" y="1017198"/>
              <a:ext cx="9144000" cy="4901184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90000">
                  <a:srgbClr val="F6F6F6"/>
                </a:gs>
                <a:gs pos="72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600000" scaled="0"/>
              <a:tileRect/>
            </a:gra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Rectangle 11"/>
          <p:cNvSpPr/>
          <p:nvPr userDrawn="1"/>
        </p:nvSpPr>
        <p:spPr>
          <a:xfrm>
            <a:off x="5882795" y="6070006"/>
            <a:ext cx="2438400" cy="787994"/>
          </a:xfrm>
          <a:prstGeom prst="rect">
            <a:avLst/>
          </a:prstGeom>
          <a:gradFill flip="none" rotWithShape="1">
            <a:gsLst>
              <a:gs pos="55720">
                <a:srgbClr val="002C47">
                  <a:alpha val="11000"/>
                </a:srgbClr>
              </a:gs>
              <a:gs pos="10000">
                <a:srgbClr val="002C47">
                  <a:alpha val="0"/>
                </a:srgbClr>
              </a:gs>
              <a:gs pos="100000">
                <a:srgbClr val="002C47">
                  <a:alpha val="34000"/>
                </a:srgbClr>
              </a:gs>
            </a:gsLst>
            <a:lin ang="600000" scaled="0"/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6474454" y="-1933"/>
            <a:ext cx="2047874" cy="1019623"/>
          </a:xfrm>
          <a:prstGeom prst="rect">
            <a:avLst/>
          </a:prstGeom>
          <a:gradFill flip="none" rotWithShape="1">
            <a:gsLst>
              <a:gs pos="81000">
                <a:schemeClr val="tx1">
                  <a:alpha val="14000"/>
                </a:schemeClr>
              </a:gs>
              <a:gs pos="10000">
                <a:srgbClr val="002C47">
                  <a:alpha val="0"/>
                </a:srgbClr>
              </a:gs>
              <a:gs pos="100000">
                <a:schemeClr val="tx1">
                  <a:alpha val="34000"/>
                </a:schemeClr>
              </a:gs>
            </a:gsLst>
            <a:lin ang="20400000" scaled="0"/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/>
          <a:srcRect r="66253"/>
          <a:stretch/>
        </p:blipFill>
        <p:spPr>
          <a:xfrm>
            <a:off x="7498391" y="284"/>
            <a:ext cx="1645609" cy="6857433"/>
          </a:xfrm>
          <a:prstGeom prst="rect">
            <a:avLst/>
          </a:prstGeom>
          <a:effectLst/>
        </p:spPr>
      </p:pic>
      <p:sp>
        <p:nvSpPr>
          <p:cNvPr id="3" name="Content Placeholder 2"/>
          <p:cNvSpPr>
            <a:spLocks noGrp="1"/>
          </p:cNvSpPr>
          <p:nvPr userDrawn="1">
            <p:ph sz="half" idx="1"/>
          </p:nvPr>
        </p:nvSpPr>
        <p:spPr>
          <a:xfrm>
            <a:off x="457200" y="1877012"/>
            <a:ext cx="3619500" cy="392996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 userDrawn="1">
            <p:ph sz="half" idx="2"/>
          </p:nvPr>
        </p:nvSpPr>
        <p:spPr>
          <a:xfrm>
            <a:off x="4305300" y="1877012"/>
            <a:ext cx="3619500" cy="392996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Pentagon 16"/>
          <p:cNvSpPr/>
          <p:nvPr userDrawn="1"/>
        </p:nvSpPr>
        <p:spPr>
          <a:xfrm rot="5400000">
            <a:off x="1731394" y="3439196"/>
            <a:ext cx="4899204" cy="56191"/>
          </a:xfrm>
          <a:prstGeom prst="homePlate">
            <a:avLst/>
          </a:prstGeom>
          <a:gradFill flip="none" rotWithShape="1">
            <a:gsLst>
              <a:gs pos="0">
                <a:srgbClr val="275A99">
                  <a:alpha val="19000"/>
                </a:srgbClr>
              </a:gs>
              <a:gs pos="99000">
                <a:srgbClr val="275A9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2"/>
          <p:cNvSpPr>
            <a:spLocks noGrp="1"/>
          </p:cNvSpPr>
          <p:nvPr userDrawn="1">
            <p:ph type="body" idx="10"/>
          </p:nvPr>
        </p:nvSpPr>
        <p:spPr>
          <a:xfrm>
            <a:off x="457200" y="1085850"/>
            <a:ext cx="3621253" cy="719624"/>
          </a:xfrm>
          <a:prstGeom prst="snip1Rect">
            <a:avLst/>
          </a:prstGeom>
          <a:gradFill flip="none" rotWithShape="1">
            <a:gsLst>
              <a:gs pos="0">
                <a:srgbClr val="004874">
                  <a:lumMod val="93000"/>
                  <a:lumOff val="7000"/>
                </a:srgbClr>
              </a:gs>
              <a:gs pos="99000">
                <a:srgbClr val="002C47"/>
              </a:gs>
            </a:gsLst>
            <a:lin ang="2700000" scaled="1"/>
            <a:tileRect/>
          </a:gradFill>
        </p:spPr>
        <p:txBody>
          <a:bodyPr tIns="0" anchor="ctr" anchorCtr="0">
            <a:normAutofit/>
          </a:bodyPr>
          <a:lstStyle>
            <a:lvl1pPr marL="0" indent="0" algn="ctr">
              <a:lnSpc>
                <a:spcPct val="90000"/>
              </a:lnSpc>
              <a:buNone/>
              <a:defRPr sz="2000" b="0" spc="40" baseline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4"/>
          <p:cNvSpPr>
            <a:spLocks noGrp="1"/>
          </p:cNvSpPr>
          <p:nvPr userDrawn="1">
            <p:ph type="body" sz="quarter" idx="3"/>
          </p:nvPr>
        </p:nvSpPr>
        <p:spPr>
          <a:xfrm>
            <a:off x="4319588" y="1085850"/>
            <a:ext cx="3622675" cy="719624"/>
          </a:xfrm>
          <a:prstGeom prst="snip1Rect">
            <a:avLst/>
          </a:prstGeom>
          <a:gradFill flip="none" rotWithShape="1">
            <a:gsLst>
              <a:gs pos="0">
                <a:srgbClr val="004874">
                  <a:lumMod val="93000"/>
                  <a:lumOff val="7000"/>
                </a:srgbClr>
              </a:gs>
              <a:gs pos="99000">
                <a:srgbClr val="002C47"/>
              </a:gs>
            </a:gsLst>
            <a:lin ang="2700000" scaled="1"/>
            <a:tileRect/>
          </a:gradFill>
        </p:spPr>
        <p:txBody>
          <a:bodyPr tIns="0" anchor="ctr" anchorCtr="0">
            <a:normAutofit/>
          </a:bodyPr>
          <a:lstStyle>
            <a:lvl1pPr marL="0" indent="0" algn="ctr">
              <a:lnSpc>
                <a:spcPct val="90000"/>
              </a:lnSpc>
              <a:buNone/>
              <a:defRPr sz="2000" b="0" spc="40" baseline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457200" y="1872149"/>
            <a:ext cx="36195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>
            <a:off x="4305300" y="1872149"/>
            <a:ext cx="36195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 userDrawn="1"/>
        </p:nvGrpSpPr>
        <p:grpSpPr>
          <a:xfrm flipV="1">
            <a:off x="8515350" y="0"/>
            <a:ext cx="628650" cy="1820427"/>
            <a:chOff x="8515350" y="5037573"/>
            <a:chExt cx="628650" cy="1820427"/>
          </a:xfrm>
        </p:grpSpPr>
        <p:sp>
          <p:nvSpPr>
            <p:cNvPr id="24" name="Isosceles Triangle 23"/>
            <p:cNvSpPr/>
            <p:nvPr userDrawn="1"/>
          </p:nvSpPr>
          <p:spPr>
            <a:xfrm>
              <a:off x="8515350" y="5037573"/>
              <a:ext cx="628650" cy="1820427"/>
            </a:xfrm>
            <a:prstGeom prst="triangle">
              <a:avLst>
                <a:gd name="adj" fmla="val 100000"/>
              </a:avLst>
            </a:prstGeom>
            <a:solidFill>
              <a:srgbClr val="124D95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Isosceles Triangle 24"/>
            <p:cNvSpPr/>
            <p:nvPr userDrawn="1"/>
          </p:nvSpPr>
          <p:spPr>
            <a:xfrm>
              <a:off x="8639494" y="5397070"/>
              <a:ext cx="504505" cy="1460930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Box 25"/>
          <p:cNvSpPr txBox="1"/>
          <p:nvPr userDrawn="1"/>
        </p:nvSpPr>
        <p:spPr>
          <a:xfrm>
            <a:off x="8410574" y="13773"/>
            <a:ext cx="73342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D1979C8-7284-479F-8A15-DF92145F6DDA}" type="slidenum">
              <a:rPr lang="en-US" sz="1700" b="0" spc="40" baseline="0" smtClean="0">
                <a:solidFill>
                  <a:srgbClr val="004874"/>
                </a:solidFill>
                <a:latin typeface="Impact" panose="020B0806030902050204" pitchFamily="34" charset="0"/>
              </a:rPr>
              <a:pPr algn="r"/>
              <a:t>‹#›</a:t>
            </a:fld>
            <a:endParaRPr lang="en-US" sz="1700" b="0" spc="40" baseline="0" dirty="0">
              <a:solidFill>
                <a:srgbClr val="004874"/>
              </a:solidFill>
              <a:latin typeface="Impact" panose="020B0806030902050204" pitchFamily="34" charset="0"/>
            </a:endParaRPr>
          </a:p>
        </p:txBody>
      </p:sp>
      <p:pic>
        <p:nvPicPr>
          <p:cNvPr id="27" name="Picture 26" descr="wrfgps-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7" y="6106511"/>
            <a:ext cx="2230783" cy="754553"/>
          </a:xfrm>
          <a:prstGeom prst="rect">
            <a:avLst/>
          </a:prstGeom>
        </p:spPr>
      </p:pic>
      <p:grpSp>
        <p:nvGrpSpPr>
          <p:cNvPr id="28" name="Group 27"/>
          <p:cNvGrpSpPr/>
          <p:nvPr userDrawn="1"/>
        </p:nvGrpSpPr>
        <p:grpSpPr>
          <a:xfrm rot="10800000" flipH="1" flipV="1">
            <a:off x="8553860" y="5040637"/>
            <a:ext cx="592563" cy="1820427"/>
            <a:chOff x="8515350" y="5037573"/>
            <a:chExt cx="628650" cy="1820427"/>
          </a:xfrm>
        </p:grpSpPr>
        <p:sp>
          <p:nvSpPr>
            <p:cNvPr id="29" name="Isosceles Triangle 28"/>
            <p:cNvSpPr/>
            <p:nvPr userDrawn="1"/>
          </p:nvSpPr>
          <p:spPr>
            <a:xfrm>
              <a:off x="8515350" y="5037573"/>
              <a:ext cx="628650" cy="1820427"/>
            </a:xfrm>
            <a:prstGeom prst="triangle">
              <a:avLst>
                <a:gd name="adj" fmla="val 100000"/>
              </a:avLst>
            </a:prstGeom>
            <a:solidFill>
              <a:srgbClr val="124D95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Isosceles Triangle 29"/>
            <p:cNvSpPr/>
            <p:nvPr userDrawn="1"/>
          </p:nvSpPr>
          <p:spPr>
            <a:xfrm>
              <a:off x="8639494" y="5397070"/>
              <a:ext cx="504505" cy="1460930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20535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 userDrawn="1"/>
        </p:nvGrpSpPr>
        <p:grpSpPr>
          <a:xfrm>
            <a:off x="0" y="991981"/>
            <a:ext cx="9144000" cy="5104019"/>
            <a:chOff x="0" y="991981"/>
            <a:chExt cx="9144000" cy="4951619"/>
          </a:xfrm>
        </p:grpSpPr>
        <p:sp>
          <p:nvSpPr>
            <p:cNvPr id="20" name="Rectangle 19"/>
            <p:cNvSpPr/>
            <p:nvPr userDrawn="1"/>
          </p:nvSpPr>
          <p:spPr>
            <a:xfrm>
              <a:off x="0" y="991981"/>
              <a:ext cx="9144000" cy="4951619"/>
            </a:xfrm>
            <a:prstGeom prst="rect">
              <a:avLst/>
            </a:prstGeom>
            <a:solidFill>
              <a:srgbClr val="275A99">
                <a:alpha val="16000"/>
              </a:srgb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0" y="1017198"/>
              <a:ext cx="9144000" cy="4901184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90000">
                  <a:srgbClr val="F6F6F6"/>
                </a:gs>
                <a:gs pos="72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600000" scaled="0"/>
              <a:tileRect/>
            </a:gra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/>
          <p:cNvSpPr/>
          <p:nvPr userDrawn="1"/>
        </p:nvSpPr>
        <p:spPr>
          <a:xfrm>
            <a:off x="5882795" y="6070006"/>
            <a:ext cx="2438400" cy="787994"/>
          </a:xfrm>
          <a:prstGeom prst="rect">
            <a:avLst/>
          </a:prstGeom>
          <a:gradFill flip="none" rotWithShape="1">
            <a:gsLst>
              <a:gs pos="55720">
                <a:srgbClr val="002C47">
                  <a:alpha val="11000"/>
                </a:srgbClr>
              </a:gs>
              <a:gs pos="10000">
                <a:srgbClr val="002C47">
                  <a:alpha val="0"/>
                </a:srgbClr>
              </a:gs>
              <a:gs pos="100000">
                <a:srgbClr val="002C47">
                  <a:alpha val="34000"/>
                </a:srgbClr>
              </a:gs>
            </a:gsLst>
            <a:lin ang="600000" scaled="0"/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6474454" y="-1933"/>
            <a:ext cx="2047874" cy="1019623"/>
          </a:xfrm>
          <a:prstGeom prst="rect">
            <a:avLst/>
          </a:prstGeom>
          <a:gradFill flip="none" rotWithShape="1">
            <a:gsLst>
              <a:gs pos="81000">
                <a:schemeClr val="tx1">
                  <a:alpha val="14000"/>
                </a:schemeClr>
              </a:gs>
              <a:gs pos="10000">
                <a:srgbClr val="002C47">
                  <a:alpha val="0"/>
                </a:srgbClr>
              </a:gs>
              <a:gs pos="100000">
                <a:schemeClr val="tx1">
                  <a:alpha val="34000"/>
                </a:schemeClr>
              </a:gs>
            </a:gsLst>
            <a:lin ang="20400000" scaled="0"/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2"/>
          <a:srcRect r="66253"/>
          <a:stretch/>
        </p:blipFill>
        <p:spPr>
          <a:xfrm>
            <a:off x="7498391" y="284"/>
            <a:ext cx="1645609" cy="6857433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 userDrawn="1">
            <p:ph type="title"/>
          </p:nvPr>
        </p:nvSpPr>
        <p:spPr/>
        <p:txBody>
          <a:bodyPr>
            <a:normAutofit/>
          </a:bodyPr>
          <a:lstStyle>
            <a:lvl1pPr>
              <a:defRPr sz="3800" spc="40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22" name="Group 21"/>
          <p:cNvGrpSpPr/>
          <p:nvPr userDrawn="1"/>
        </p:nvGrpSpPr>
        <p:grpSpPr>
          <a:xfrm flipV="1">
            <a:off x="8515350" y="0"/>
            <a:ext cx="628650" cy="1820427"/>
            <a:chOff x="8515350" y="5037573"/>
            <a:chExt cx="628650" cy="1820427"/>
          </a:xfrm>
        </p:grpSpPr>
        <p:sp>
          <p:nvSpPr>
            <p:cNvPr id="23" name="Isosceles Triangle 22"/>
            <p:cNvSpPr/>
            <p:nvPr userDrawn="1"/>
          </p:nvSpPr>
          <p:spPr>
            <a:xfrm>
              <a:off x="8515350" y="5037573"/>
              <a:ext cx="628650" cy="1820427"/>
            </a:xfrm>
            <a:prstGeom prst="triangle">
              <a:avLst>
                <a:gd name="adj" fmla="val 100000"/>
              </a:avLst>
            </a:prstGeom>
            <a:solidFill>
              <a:srgbClr val="124D95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Isosceles Triangle 23"/>
            <p:cNvSpPr/>
            <p:nvPr userDrawn="1"/>
          </p:nvSpPr>
          <p:spPr>
            <a:xfrm>
              <a:off x="8639494" y="5397070"/>
              <a:ext cx="504505" cy="1460930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TextBox 24"/>
          <p:cNvSpPr txBox="1"/>
          <p:nvPr userDrawn="1"/>
        </p:nvSpPr>
        <p:spPr>
          <a:xfrm>
            <a:off x="8410574" y="13773"/>
            <a:ext cx="73342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D1979C8-7284-479F-8A15-DF92145F6DDA}" type="slidenum">
              <a:rPr lang="en-US" sz="1700" b="0" spc="40" baseline="0" smtClean="0">
                <a:solidFill>
                  <a:srgbClr val="004874"/>
                </a:solidFill>
                <a:latin typeface="Impact" panose="020B0806030902050204" pitchFamily="34" charset="0"/>
              </a:rPr>
              <a:pPr algn="r"/>
              <a:t>‹#›</a:t>
            </a:fld>
            <a:endParaRPr lang="en-US" sz="1700" b="0" spc="40" baseline="0" dirty="0">
              <a:solidFill>
                <a:srgbClr val="004874"/>
              </a:solidFill>
              <a:latin typeface="Impact" panose="020B0806030902050204" pitchFamily="34" charset="0"/>
            </a:endParaRPr>
          </a:p>
        </p:txBody>
      </p:sp>
      <p:pic>
        <p:nvPicPr>
          <p:cNvPr id="26" name="Picture 25" descr="wrfgps-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7" y="6106511"/>
            <a:ext cx="2230783" cy="754553"/>
          </a:xfrm>
          <a:prstGeom prst="rect">
            <a:avLst/>
          </a:prstGeom>
        </p:spPr>
      </p:pic>
      <p:grpSp>
        <p:nvGrpSpPr>
          <p:cNvPr id="27" name="Group 26"/>
          <p:cNvGrpSpPr/>
          <p:nvPr userDrawn="1"/>
        </p:nvGrpSpPr>
        <p:grpSpPr>
          <a:xfrm rot="10800000" flipH="1" flipV="1">
            <a:off x="8553860" y="5040637"/>
            <a:ext cx="592563" cy="1820427"/>
            <a:chOff x="8515350" y="5037573"/>
            <a:chExt cx="628650" cy="1820427"/>
          </a:xfrm>
        </p:grpSpPr>
        <p:sp>
          <p:nvSpPr>
            <p:cNvPr id="28" name="Isosceles Triangle 27"/>
            <p:cNvSpPr/>
            <p:nvPr userDrawn="1"/>
          </p:nvSpPr>
          <p:spPr>
            <a:xfrm>
              <a:off x="8515350" y="5037573"/>
              <a:ext cx="628650" cy="1820427"/>
            </a:xfrm>
            <a:prstGeom prst="triangle">
              <a:avLst>
                <a:gd name="adj" fmla="val 100000"/>
              </a:avLst>
            </a:prstGeom>
            <a:solidFill>
              <a:srgbClr val="124D95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Isosceles Triangle 28"/>
            <p:cNvSpPr/>
            <p:nvPr userDrawn="1"/>
          </p:nvSpPr>
          <p:spPr>
            <a:xfrm>
              <a:off x="8639494" y="5397070"/>
              <a:ext cx="504505" cy="1460930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46989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rfgps-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7" y="6106511"/>
            <a:ext cx="2230783" cy="75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205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0" y="991981"/>
            <a:ext cx="9144000" cy="5104019"/>
            <a:chOff x="0" y="991981"/>
            <a:chExt cx="9144000" cy="4951619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991981"/>
              <a:ext cx="9144000" cy="4951619"/>
            </a:xfrm>
            <a:prstGeom prst="rect">
              <a:avLst/>
            </a:prstGeom>
            <a:solidFill>
              <a:srgbClr val="275A99">
                <a:alpha val="16000"/>
              </a:srgb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0" y="1017198"/>
              <a:ext cx="9144000" cy="4901184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90000">
                  <a:srgbClr val="F6F6F6"/>
                </a:gs>
                <a:gs pos="72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600000" scaled="0"/>
              <a:tileRect/>
            </a:gra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ectangle 4"/>
          <p:cNvSpPr/>
          <p:nvPr userDrawn="1"/>
        </p:nvSpPr>
        <p:spPr>
          <a:xfrm>
            <a:off x="5882795" y="6070006"/>
            <a:ext cx="2438400" cy="787994"/>
          </a:xfrm>
          <a:prstGeom prst="rect">
            <a:avLst/>
          </a:prstGeom>
          <a:gradFill flip="none" rotWithShape="1">
            <a:gsLst>
              <a:gs pos="55720">
                <a:srgbClr val="002C47">
                  <a:alpha val="11000"/>
                </a:srgbClr>
              </a:gs>
              <a:gs pos="10000">
                <a:srgbClr val="002C47">
                  <a:alpha val="0"/>
                </a:srgbClr>
              </a:gs>
              <a:gs pos="100000">
                <a:srgbClr val="002C47">
                  <a:alpha val="34000"/>
                </a:srgbClr>
              </a:gs>
            </a:gsLst>
            <a:lin ang="600000" scaled="0"/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6474454" y="-1933"/>
            <a:ext cx="2047874" cy="1019623"/>
          </a:xfrm>
          <a:prstGeom prst="rect">
            <a:avLst/>
          </a:prstGeom>
          <a:gradFill flip="none" rotWithShape="1">
            <a:gsLst>
              <a:gs pos="81000">
                <a:schemeClr val="tx1">
                  <a:alpha val="14000"/>
                </a:schemeClr>
              </a:gs>
              <a:gs pos="10000">
                <a:srgbClr val="002C47">
                  <a:alpha val="0"/>
                </a:srgbClr>
              </a:gs>
              <a:gs pos="100000">
                <a:schemeClr val="tx1">
                  <a:alpha val="34000"/>
                </a:schemeClr>
              </a:gs>
            </a:gsLst>
            <a:lin ang="20400000" scaled="0"/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r="66253"/>
          <a:stretch/>
        </p:blipFill>
        <p:spPr>
          <a:xfrm>
            <a:off x="7498391" y="284"/>
            <a:ext cx="1645609" cy="6857433"/>
          </a:xfrm>
          <a:prstGeom prst="rect">
            <a:avLst/>
          </a:prstGeom>
          <a:effectLst/>
        </p:spPr>
      </p:pic>
      <p:grpSp>
        <p:nvGrpSpPr>
          <p:cNvPr id="10" name="Group 9"/>
          <p:cNvGrpSpPr/>
          <p:nvPr userDrawn="1"/>
        </p:nvGrpSpPr>
        <p:grpSpPr>
          <a:xfrm flipV="1">
            <a:off x="8515350" y="0"/>
            <a:ext cx="628650" cy="1820427"/>
            <a:chOff x="8515350" y="5037573"/>
            <a:chExt cx="628650" cy="1820427"/>
          </a:xfrm>
        </p:grpSpPr>
        <p:sp>
          <p:nvSpPr>
            <p:cNvPr id="11" name="Isosceles Triangle 10"/>
            <p:cNvSpPr/>
            <p:nvPr userDrawn="1"/>
          </p:nvSpPr>
          <p:spPr>
            <a:xfrm>
              <a:off x="8515350" y="5037573"/>
              <a:ext cx="628650" cy="1820427"/>
            </a:xfrm>
            <a:prstGeom prst="triangle">
              <a:avLst>
                <a:gd name="adj" fmla="val 100000"/>
              </a:avLst>
            </a:prstGeom>
            <a:solidFill>
              <a:srgbClr val="124D95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Isosceles Triangle 11"/>
            <p:cNvSpPr/>
            <p:nvPr userDrawn="1"/>
          </p:nvSpPr>
          <p:spPr>
            <a:xfrm>
              <a:off x="8639494" y="5397070"/>
              <a:ext cx="504505" cy="1460930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/>
          <p:cNvSpPr txBox="1"/>
          <p:nvPr userDrawn="1"/>
        </p:nvSpPr>
        <p:spPr>
          <a:xfrm>
            <a:off x="8410574" y="13773"/>
            <a:ext cx="73342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D1979C8-7284-479F-8A15-DF92145F6DDA}" type="slidenum">
              <a:rPr lang="en-US" sz="1700" b="0" spc="40" baseline="0" smtClean="0">
                <a:solidFill>
                  <a:srgbClr val="004874"/>
                </a:solidFill>
                <a:latin typeface="Impact" panose="020B0806030902050204" pitchFamily="34" charset="0"/>
              </a:rPr>
              <a:pPr algn="r"/>
              <a:t>‹#›</a:t>
            </a:fld>
            <a:endParaRPr lang="en-US" sz="1700" b="0" spc="40" baseline="0" dirty="0">
              <a:solidFill>
                <a:srgbClr val="004874"/>
              </a:solidFill>
              <a:latin typeface="Impact" panose="020B0806030902050204" pitchFamily="34" charset="0"/>
            </a:endParaRPr>
          </a:p>
        </p:txBody>
      </p:sp>
      <p:pic>
        <p:nvPicPr>
          <p:cNvPr id="14" name="Picture 13" descr="wrfgps-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7" y="6106511"/>
            <a:ext cx="2230783" cy="754553"/>
          </a:xfrm>
          <a:prstGeom prst="rect">
            <a:avLst/>
          </a:prstGeom>
        </p:spPr>
      </p:pic>
      <p:grpSp>
        <p:nvGrpSpPr>
          <p:cNvPr id="15" name="Group 14"/>
          <p:cNvGrpSpPr/>
          <p:nvPr userDrawn="1"/>
        </p:nvGrpSpPr>
        <p:grpSpPr>
          <a:xfrm rot="10800000" flipH="1" flipV="1">
            <a:off x="8553860" y="5040637"/>
            <a:ext cx="592563" cy="1820427"/>
            <a:chOff x="8515350" y="5037573"/>
            <a:chExt cx="628650" cy="1820427"/>
          </a:xfrm>
        </p:grpSpPr>
        <p:sp>
          <p:nvSpPr>
            <p:cNvPr id="16" name="Isosceles Triangle 15"/>
            <p:cNvSpPr/>
            <p:nvPr userDrawn="1"/>
          </p:nvSpPr>
          <p:spPr>
            <a:xfrm>
              <a:off x="8515350" y="5037573"/>
              <a:ext cx="628650" cy="1820427"/>
            </a:xfrm>
            <a:prstGeom prst="triangle">
              <a:avLst>
                <a:gd name="adj" fmla="val 100000"/>
              </a:avLst>
            </a:prstGeom>
            <a:solidFill>
              <a:srgbClr val="124D95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Isosceles Triangle 16"/>
            <p:cNvSpPr/>
            <p:nvPr userDrawn="1"/>
          </p:nvSpPr>
          <p:spPr>
            <a:xfrm>
              <a:off x="8639494" y="5397070"/>
              <a:ext cx="504505" cy="1460930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54068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T-Background.png"/>
          <p:cNvPicPr>
            <a:picLocks noChangeAspect="1"/>
          </p:cNvPicPr>
          <p:nvPr userDrawn="1"/>
        </p:nvPicPr>
        <p:blipFill rotWithShape="1">
          <a:blip r:embed="rId24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" b="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17489"/>
            <a:ext cx="6908800" cy="7744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9470"/>
            <a:ext cx="6908800" cy="465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5"/>
          <a:srcRect r="66253"/>
          <a:stretch/>
        </p:blipFill>
        <p:spPr>
          <a:xfrm>
            <a:off x="7498391" y="284"/>
            <a:ext cx="1645609" cy="6857433"/>
          </a:xfrm>
          <a:prstGeom prst="rect">
            <a:avLst/>
          </a:prstGeom>
        </p:spPr>
      </p:pic>
      <p:grpSp>
        <p:nvGrpSpPr>
          <p:cNvPr id="15" name="Group 14"/>
          <p:cNvGrpSpPr/>
          <p:nvPr userDrawn="1"/>
        </p:nvGrpSpPr>
        <p:grpSpPr>
          <a:xfrm flipV="1">
            <a:off x="8515350" y="0"/>
            <a:ext cx="628650" cy="1820427"/>
            <a:chOff x="8515350" y="5037573"/>
            <a:chExt cx="628650" cy="1820427"/>
          </a:xfrm>
        </p:grpSpPr>
        <p:sp>
          <p:nvSpPr>
            <p:cNvPr id="16" name="Isosceles Triangle 15"/>
            <p:cNvSpPr/>
            <p:nvPr userDrawn="1"/>
          </p:nvSpPr>
          <p:spPr>
            <a:xfrm>
              <a:off x="8515350" y="5037573"/>
              <a:ext cx="628650" cy="1820427"/>
            </a:xfrm>
            <a:prstGeom prst="triangle">
              <a:avLst>
                <a:gd name="adj" fmla="val 100000"/>
              </a:avLst>
            </a:prstGeom>
            <a:solidFill>
              <a:srgbClr val="124D95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Isosceles Triangle 16"/>
            <p:cNvSpPr/>
            <p:nvPr userDrawn="1"/>
          </p:nvSpPr>
          <p:spPr>
            <a:xfrm>
              <a:off x="8639494" y="5397070"/>
              <a:ext cx="504505" cy="1460930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/>
          <p:cNvSpPr txBox="1"/>
          <p:nvPr userDrawn="1"/>
        </p:nvSpPr>
        <p:spPr>
          <a:xfrm>
            <a:off x="8410574" y="13773"/>
            <a:ext cx="73342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D1979C8-7284-479F-8A15-DF92145F6DDA}" type="slidenum">
              <a:rPr lang="en-US" sz="1700" b="0" spc="40" baseline="0" smtClean="0">
                <a:solidFill>
                  <a:srgbClr val="004874"/>
                </a:solidFill>
                <a:latin typeface="Impact" panose="020B0806030902050204" pitchFamily="34" charset="0"/>
              </a:rPr>
              <a:pPr algn="r"/>
              <a:t>‹#›</a:t>
            </a:fld>
            <a:endParaRPr lang="en-US" sz="1700" b="0" spc="40" baseline="0" dirty="0">
              <a:solidFill>
                <a:srgbClr val="004874"/>
              </a:solidFill>
              <a:latin typeface="Impact" panose="020B0806030902050204" pitchFamily="34" charset="0"/>
            </a:endParaRPr>
          </a:p>
        </p:txBody>
      </p:sp>
      <p:grpSp>
        <p:nvGrpSpPr>
          <p:cNvPr id="10" name="Group 9"/>
          <p:cNvGrpSpPr/>
          <p:nvPr userDrawn="1"/>
        </p:nvGrpSpPr>
        <p:grpSpPr>
          <a:xfrm rot="10800000" flipH="1" flipV="1">
            <a:off x="8553860" y="5040637"/>
            <a:ext cx="592563" cy="1820427"/>
            <a:chOff x="8515350" y="5037573"/>
            <a:chExt cx="628650" cy="1820427"/>
          </a:xfrm>
        </p:grpSpPr>
        <p:sp>
          <p:nvSpPr>
            <p:cNvPr id="11" name="Isosceles Triangle 10"/>
            <p:cNvSpPr/>
            <p:nvPr userDrawn="1"/>
          </p:nvSpPr>
          <p:spPr>
            <a:xfrm>
              <a:off x="8515350" y="5037573"/>
              <a:ext cx="628650" cy="1820427"/>
            </a:xfrm>
            <a:prstGeom prst="triangle">
              <a:avLst>
                <a:gd name="adj" fmla="val 100000"/>
              </a:avLst>
            </a:prstGeom>
            <a:solidFill>
              <a:srgbClr val="124D95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Isosceles Triangle 11"/>
            <p:cNvSpPr/>
            <p:nvPr userDrawn="1"/>
          </p:nvSpPr>
          <p:spPr>
            <a:xfrm>
              <a:off x="8639494" y="5397070"/>
              <a:ext cx="504505" cy="1460930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1200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49" r:id="rId2"/>
    <p:sldLayoutId id="2147483651" r:id="rId3"/>
    <p:sldLayoutId id="2147483650" r:id="rId4"/>
    <p:sldLayoutId id="2147483652" r:id="rId5"/>
    <p:sldLayoutId id="2147483660" r:id="rId6"/>
    <p:sldLayoutId id="2147483654" r:id="rId7"/>
    <p:sldLayoutId id="2147483655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9" r:id="rId15"/>
    <p:sldLayoutId id="2147483673" r:id="rId16"/>
    <p:sldLayoutId id="2147483674" r:id="rId17"/>
    <p:sldLayoutId id="2147483670" r:id="rId18"/>
    <p:sldLayoutId id="2147483668" r:id="rId19"/>
    <p:sldLayoutId id="2147483667" r:id="rId20"/>
    <p:sldLayoutId id="2147483671" r:id="rId21"/>
    <p:sldLayoutId id="2147483672" r:id="rId22"/>
  </p:sldLayoutIdLst>
  <p:txStyles>
    <p:titleStyle>
      <a:lvl1pPr algn="l" defTabSz="457200" rtl="0" eaLnBrk="1" latinLnBrk="0" hangingPunct="1">
        <a:lnSpc>
          <a:spcPct val="85000"/>
        </a:lnSpc>
        <a:spcBef>
          <a:spcPct val="0"/>
        </a:spcBef>
        <a:buNone/>
        <a:defRPr sz="3800" b="0" i="0" kern="1200" cap="small" spc="40" baseline="0">
          <a:gradFill>
            <a:gsLst>
              <a:gs pos="0">
                <a:srgbClr val="004874"/>
              </a:gs>
              <a:gs pos="100000">
                <a:srgbClr val="041F36"/>
              </a:gs>
            </a:gsLst>
            <a:lin ang="5400000" scaled="1"/>
          </a:gradFill>
          <a:latin typeface="Impact" panose="020B0806030902050204" pitchFamily="34" charset="0"/>
          <a:ea typeface="+mj-ea"/>
          <a:cs typeface="Impact" panose="020B080603090205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752832"/>
        </a:buClr>
        <a:buFont typeface="Wingdings" panose="05000000000000000000" pitchFamily="2" charset="2"/>
        <a:buChar char="Ø"/>
        <a:defRPr sz="30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752832"/>
        </a:buClr>
        <a:buFont typeface="Arial" panose="020B0604020202020204" pitchFamily="34" charset="0"/>
        <a:buChar char="•"/>
        <a:defRPr sz="26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752832"/>
        </a:buClr>
        <a:buFont typeface="Myriad Pro" panose="020B0503030403020204" pitchFamily="34" charset="0"/>
        <a:buChar char="–"/>
        <a:defRPr sz="22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75283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752832"/>
        </a:buClr>
        <a:buFont typeface="Arial"/>
        <a:buChar char="»"/>
        <a:defRPr sz="18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leta.gov/tradeact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dr.doleta.gov/directives/corr_doc.cfm?docn=5943" TargetMode="External"/><Relationship Id="rId4" Type="http://schemas.openxmlformats.org/officeDocument/2006/relationships/hyperlink" Target="http://wdr.doleta.gov/directives/corr_doc.cfm?DOCN=9720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POLLING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If you file TAA petitions, do you file </a:t>
            </a:r>
            <a:r>
              <a:rPr lang="en-US" u="sng" dirty="0"/>
              <a:t>online</a:t>
            </a:r>
            <a:r>
              <a:rPr lang="en-US" dirty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Always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Yes, but only sometimes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No, I do not use the online filing application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 have never filed a TAA petition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5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7489"/>
            <a:ext cx="7110248" cy="77449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Section Three –</a:t>
            </a:r>
            <a:br>
              <a:rPr lang="en-US" dirty="0" smtClean="0"/>
            </a:br>
            <a:r>
              <a:rPr lang="en-US" dirty="0" smtClean="0"/>
              <a:t>Trade Effects On Separation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25668" y="131902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752832"/>
              </a:buClr>
              <a:buFont typeface="Wingdings" panose="05000000000000000000" pitchFamily="2" charset="2"/>
              <a:buChar char="Ø"/>
              <a:defRPr sz="3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752832"/>
              </a:buClr>
              <a:buFont typeface="Arial" panose="020B0604020202020204" pitchFamily="34" charset="0"/>
              <a:buChar char="•"/>
              <a:defRPr sz="2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752832"/>
              </a:buClr>
              <a:buFont typeface="Myriad Pro" panose="020B0503030403020204" pitchFamily="34" charset="0"/>
              <a:buChar char="–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75283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752832"/>
              </a:buClr>
              <a:buFont typeface="Arial"/>
              <a:buChar char="»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Provide reasons that worker separations may be due to foreign trade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4236" y="2462028"/>
            <a:ext cx="7783243" cy="553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342900" indent="-342900">
              <a:spcBef>
                <a:spcPts val="0"/>
              </a:spcBef>
              <a:spcAft>
                <a:spcPts val="600"/>
              </a:spcAft>
              <a:buClr>
                <a:srgbClr val="752832"/>
              </a:buClr>
              <a:buFont typeface="Wingdings" panose="05000000000000000000" pitchFamily="2" charset="2"/>
              <a:buChar char="Ø"/>
              <a:defRPr sz="3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ts val="0"/>
              </a:spcBef>
              <a:spcAft>
                <a:spcPts val="600"/>
              </a:spcAft>
              <a:buClr>
                <a:srgbClr val="752832"/>
              </a:buClr>
              <a:buFont typeface="Arial" panose="020B0604020202020204" pitchFamily="34" charset="0"/>
              <a:buChar char="•"/>
              <a:defRPr sz="2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ts val="0"/>
              </a:spcBef>
              <a:spcAft>
                <a:spcPts val="600"/>
              </a:spcAft>
              <a:buClr>
                <a:srgbClr val="752832"/>
              </a:buClr>
              <a:buFont typeface="Myriad Pro" panose="020B0503030403020204" pitchFamily="34" charset="0"/>
              <a:buChar char="–"/>
              <a:defRPr sz="2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ts val="0"/>
              </a:spcBef>
              <a:spcAft>
                <a:spcPts val="600"/>
              </a:spcAft>
              <a:buClr>
                <a:srgbClr val="752832"/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752832"/>
              </a:buClr>
              <a:buFont typeface="Arial"/>
              <a:buChar char="»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en-US" dirty="0"/>
              <a:t>If addition documents – please attach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1434" y="3236750"/>
            <a:ext cx="7665005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Aft>
                <a:spcPts val="600"/>
              </a:spcAft>
              <a:buClr>
                <a:srgbClr val="752832"/>
              </a:buClr>
              <a:buFont typeface="Wingdings" panose="05000000000000000000" pitchFamily="2" charset="2"/>
              <a:buChar char="Ø"/>
            </a:pPr>
            <a:r>
              <a:rPr lang="en-US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 Contact information of Officials</a:t>
            </a:r>
          </a:p>
          <a:p>
            <a:pPr marL="457200" lvl="4">
              <a:spcAft>
                <a:spcPts val="600"/>
              </a:spcAft>
              <a:buClr>
                <a:srgbClr val="752832"/>
              </a:buClr>
            </a:pPr>
            <a:r>
              <a:rPr lang="en-US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Name, Title, Phone E-mail and Fax</a:t>
            </a:r>
          </a:p>
        </p:txBody>
      </p:sp>
    </p:spTree>
    <p:extLst>
      <p:ext uri="{BB962C8B-B14F-4D97-AF65-F5344CB8AC3E}">
        <p14:creationId xmlns:p14="http://schemas.microsoft.com/office/powerpoint/2010/main" val="767139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Section 4 – Affirmation of Information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429390"/>
            <a:ext cx="7924800" cy="41449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752832"/>
              </a:buClr>
              <a:buFont typeface="Wingdings" panose="05000000000000000000" pitchFamily="2" charset="2"/>
              <a:buChar char="Ø"/>
              <a:defRPr sz="3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752832"/>
              </a:buClr>
              <a:buFont typeface="Arial" panose="020B0604020202020204" pitchFamily="34" charset="0"/>
              <a:buChar char="•"/>
              <a:defRPr sz="2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752832"/>
              </a:buClr>
              <a:buFont typeface="Myriad Pro" panose="020B0503030403020204" pitchFamily="34" charset="0"/>
              <a:buChar char="–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75283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752832"/>
              </a:buClr>
              <a:buFont typeface="Arial"/>
              <a:buChar char="»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Electronic Signature- Checkbox</a:t>
            </a:r>
          </a:p>
          <a:p>
            <a:r>
              <a:rPr lang="en-US" dirty="0" smtClean="0"/>
              <a:t>Print Name</a:t>
            </a:r>
          </a:p>
          <a:p>
            <a:r>
              <a:rPr lang="en-US" dirty="0" smtClean="0"/>
              <a:t>Date of Petition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99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18885" y="2191006"/>
            <a:ext cx="5824260" cy="116859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TWO – </a:t>
            </a:r>
            <a:br>
              <a:rPr lang="en-US" dirty="0" smtClean="0"/>
            </a:br>
            <a:r>
              <a:rPr lang="en-US" dirty="0" smtClean="0"/>
              <a:t>Filing TAA Petition Online Vs. Other Methods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96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Filing Online - Advantages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56896" y="1337002"/>
            <a:ext cx="73204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342900" lvl="0" indent="-342900">
              <a:spcAft>
                <a:spcPts val="2400"/>
              </a:spcAft>
              <a:buFont typeface="Arial" panose="020B0604020202020204" pitchFamily="34" charset="0"/>
              <a:buChar char="•"/>
              <a:defRPr sz="2400">
                <a:solidFill>
                  <a:srgbClr val="4F81BD">
                    <a:lumMod val="75000"/>
                  </a:srgb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spcAft>
                <a:spcPts val="600"/>
              </a:spcAft>
              <a:buClr>
                <a:srgbClr val="752832"/>
              </a:buClr>
              <a:buFont typeface="Wingdings" panose="05000000000000000000" pitchFamily="2" charset="2"/>
              <a:buChar char="Ø"/>
            </a:pPr>
            <a:r>
              <a:rPr lang="en-US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Instant </a:t>
            </a:r>
            <a:r>
              <a:rPr lang="en-US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Transmission </a:t>
            </a:r>
            <a:r>
              <a:rPr lang="en-US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 Dedicated Inbox</a:t>
            </a:r>
            <a:endParaRPr lang="en-US" sz="3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2664" y="2007345"/>
            <a:ext cx="7620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342900" indent="-342900">
              <a:spcAft>
                <a:spcPts val="600"/>
              </a:spcAft>
              <a:buClr>
                <a:srgbClr val="752832"/>
              </a:buClr>
              <a:buFont typeface="Wingdings" panose="05000000000000000000" pitchFamily="2" charset="2"/>
              <a:buChar char="Ø"/>
              <a:defRPr sz="3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Instant Transmission to State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56898" y="2661684"/>
            <a:ext cx="5638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Aft>
                <a:spcPts val="600"/>
              </a:spcAft>
              <a:buClr>
                <a:srgbClr val="752832"/>
              </a:buClr>
              <a:buFont typeface="Wingdings" panose="05000000000000000000" pitchFamily="2" charset="2"/>
              <a:buChar char="Ø"/>
            </a:pPr>
            <a:r>
              <a:rPr lang="en-US" sz="3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Instant Petitioner E-Receipt</a:t>
            </a:r>
            <a:endParaRPr lang="en-US" sz="30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2664" y="3367694"/>
            <a:ext cx="68947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Clr>
                <a:srgbClr val="752832"/>
              </a:buClr>
              <a:buFont typeface="Wingdings" panose="05000000000000000000" pitchFamily="2" charset="2"/>
              <a:buChar char="Ø"/>
            </a:pPr>
            <a:r>
              <a:rPr lang="en-US" sz="3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Consistently Legible</a:t>
            </a:r>
            <a:endParaRPr lang="en-US" sz="30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2664" y="4080308"/>
            <a:ext cx="68947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Clr>
                <a:srgbClr val="752832"/>
              </a:buClr>
              <a:buFont typeface="Wingdings" panose="05000000000000000000" pitchFamily="2" charset="2"/>
              <a:buChar char="Ø"/>
            </a:pPr>
            <a:r>
              <a:rPr lang="en-US" sz="3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Required data guaranteed</a:t>
            </a:r>
            <a:endParaRPr lang="en-US" sz="30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348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 Filing Online- Disadvantages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80396" y="2109972"/>
            <a:ext cx="6248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Aft>
                <a:spcPts val="600"/>
              </a:spcAft>
              <a:buClr>
                <a:srgbClr val="752832"/>
              </a:buClr>
              <a:buFont typeface="Wingdings" panose="05000000000000000000" pitchFamily="2" charset="2"/>
              <a:buChar char="Ø"/>
            </a:pPr>
            <a:r>
              <a:rPr lang="en-US" sz="3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Inconsistent legibility</a:t>
            </a:r>
            <a:endParaRPr lang="en-US" sz="3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4630" y="2743554"/>
            <a:ext cx="544091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spcAft>
                <a:spcPts val="600"/>
              </a:spcAft>
              <a:buClr>
                <a:srgbClr val="752832"/>
              </a:buClr>
              <a:buFont typeface="Wingdings" panose="05000000000000000000" pitchFamily="2" charset="2"/>
              <a:buChar char="Ø"/>
            </a:pPr>
            <a:r>
              <a:rPr lang="en-US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Dates and Signature missing</a:t>
            </a:r>
          </a:p>
        </p:txBody>
      </p:sp>
      <p:sp>
        <p:nvSpPr>
          <p:cNvPr id="6" name="Rectangle 5"/>
          <p:cNvSpPr/>
          <p:nvPr/>
        </p:nvSpPr>
        <p:spPr>
          <a:xfrm>
            <a:off x="768428" y="3297552"/>
            <a:ext cx="367761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spcAft>
                <a:spcPts val="600"/>
              </a:spcAft>
              <a:buClr>
                <a:srgbClr val="752832"/>
              </a:buClr>
              <a:buFont typeface="Wingdings" panose="05000000000000000000" pitchFamily="2" charset="2"/>
              <a:buChar char="Ø"/>
            </a:pPr>
            <a:r>
              <a:rPr lang="en-US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Incomplete pages</a:t>
            </a:r>
          </a:p>
        </p:txBody>
      </p:sp>
      <p:sp>
        <p:nvSpPr>
          <p:cNvPr id="7" name="Rectangle 6"/>
          <p:cNvSpPr/>
          <p:nvPr/>
        </p:nvSpPr>
        <p:spPr>
          <a:xfrm>
            <a:off x="725166" y="3882141"/>
            <a:ext cx="761216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Fax Machine out of Networks</a:t>
            </a:r>
          </a:p>
        </p:txBody>
      </p:sp>
      <p:sp>
        <p:nvSpPr>
          <p:cNvPr id="8" name="Rectangle 7"/>
          <p:cNvSpPr/>
          <p:nvPr/>
        </p:nvSpPr>
        <p:spPr>
          <a:xfrm>
            <a:off x="714341" y="4440640"/>
            <a:ext cx="269657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Paper Jams</a:t>
            </a:r>
          </a:p>
        </p:txBody>
      </p:sp>
    </p:spTree>
    <p:extLst>
      <p:ext uri="{BB962C8B-B14F-4D97-AF65-F5344CB8AC3E}">
        <p14:creationId xmlns:p14="http://schemas.microsoft.com/office/powerpoint/2010/main" val="4031027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18885" y="2191006"/>
            <a:ext cx="5824260" cy="1168599"/>
          </a:xfrm>
        </p:spPr>
        <p:txBody>
          <a:bodyPr>
            <a:normAutofit/>
          </a:bodyPr>
          <a:lstStyle/>
          <a:p>
            <a:r>
              <a:rPr lang="en-US" dirty="0" smtClean="0"/>
              <a:t>THREE  – </a:t>
            </a:r>
            <a:br>
              <a:rPr lang="en-US" dirty="0" smtClean="0"/>
            </a:br>
            <a:r>
              <a:rPr lang="en-US" dirty="0" smtClean="0"/>
              <a:t>Online Filing Demo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0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www.doleta.gov/tradeact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124200" y="6416676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#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324600" y="6416676"/>
            <a:ext cx="2133600" cy="365125"/>
          </a:xfrm>
          <a:prstGeom prst="rect">
            <a:avLst/>
          </a:prstGeom>
        </p:spPr>
        <p:txBody>
          <a:bodyPr/>
          <a:lstStyle/>
          <a:p>
            <a:fld id="{01723B91-CE10-4F20-890A-0852E2246859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45476"/>
            <a:ext cx="7530120" cy="42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675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384" y="1292772"/>
            <a:ext cx="7896554" cy="39163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Immediately</a:t>
            </a:r>
          </a:p>
          <a:p>
            <a:pPr lvl="1"/>
            <a:r>
              <a:rPr lang="en-US" sz="2400" dirty="0" smtClean="0"/>
              <a:t>Petitioner receives confirmation email of successful transmission</a:t>
            </a:r>
          </a:p>
          <a:p>
            <a:r>
              <a:rPr lang="en-US" sz="2800" dirty="0" smtClean="0"/>
              <a:t>Within 24 hours</a:t>
            </a:r>
          </a:p>
          <a:p>
            <a:pPr lvl="1"/>
            <a:r>
              <a:rPr lang="en-US" sz="2800" dirty="0" smtClean="0"/>
              <a:t>Petition is on the web</a:t>
            </a:r>
          </a:p>
          <a:p>
            <a:pPr lvl="1"/>
            <a:r>
              <a:rPr lang="en-US" sz="2800" dirty="0" smtClean="0"/>
              <a:t>Petitioner receives email with investigator contact and case number (TA-W number)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124200" y="6416676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#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324600" y="6416676"/>
            <a:ext cx="2133600" cy="365125"/>
          </a:xfrm>
          <a:prstGeom prst="rect">
            <a:avLst/>
          </a:prstGeom>
        </p:spPr>
        <p:txBody>
          <a:bodyPr/>
          <a:lstStyle/>
          <a:p>
            <a:fld id="{01723B91-CE10-4F20-890A-0852E2246859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pPr algn="l"/>
            <a:r>
              <a:rPr lang="en-US" dirty="0" smtClean="0"/>
              <a:t>After the Petition is Submitted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94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Best Practices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124200" y="6416676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#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PART FOUR: Tips/Resources for Effective Petition Filing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28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Tips for Faster Processing</a:t>
            </a:r>
            <a:b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324600" y="6416676"/>
            <a:ext cx="2133600" cy="365125"/>
          </a:xfrm>
          <a:prstGeom prst="rect">
            <a:avLst/>
          </a:prstGeom>
        </p:spPr>
        <p:txBody>
          <a:bodyPr/>
          <a:lstStyle/>
          <a:p>
            <a:fld id="{01723B91-CE10-4F20-890A-0852E2246859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416676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#</a:t>
            </a: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90600" y="1143000"/>
            <a:ext cx="548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Clr>
                <a:srgbClr val="752832"/>
              </a:buCl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File Online</a:t>
            </a:r>
          </a:p>
        </p:txBody>
      </p:sp>
      <p:sp>
        <p:nvSpPr>
          <p:cNvPr id="6" name="Rectangle 5"/>
          <p:cNvSpPr/>
          <p:nvPr/>
        </p:nvSpPr>
        <p:spPr>
          <a:xfrm>
            <a:off x="990600" y="1846181"/>
            <a:ext cx="66287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spcAft>
                <a:spcPts val="600"/>
              </a:spcAft>
              <a:buClr>
                <a:srgbClr val="752832"/>
              </a:buCl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 Complete Contact Information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03738" y="3468000"/>
            <a:ext cx="69802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Attach Any and All Relevant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Documents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90599" y="2518041"/>
            <a:ext cx="741242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Clr>
                <a:srgbClr val="752832"/>
              </a:buCl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 Us Understand Why Trade Is Affecting the Company or the Firm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90600" y="4153424"/>
            <a:ext cx="74124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Assist us to Assist You – the more information provided on the petition, the faster the determination!</a:t>
            </a:r>
          </a:p>
        </p:txBody>
      </p:sp>
    </p:spTree>
    <p:extLst>
      <p:ext uri="{BB962C8B-B14F-4D97-AF65-F5344CB8AC3E}">
        <p14:creationId xmlns:p14="http://schemas.microsoft.com/office/powerpoint/2010/main" val="1583450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1" grpId="0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2981" y="2294933"/>
            <a:ext cx="4980609" cy="1470025"/>
          </a:xfrm>
        </p:spPr>
        <p:txBody>
          <a:bodyPr/>
          <a:lstStyle/>
          <a:p>
            <a:r>
              <a:rPr lang="en-US" dirty="0" smtClean="0"/>
              <a:t>HOW TO FILE A TAA PETITION ONLINE 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2"/>
          </p:nvPr>
        </p:nvSpPr>
        <p:spPr/>
        <p:txBody>
          <a:bodyPr/>
          <a:lstStyle/>
          <a:p>
            <a:r>
              <a:rPr lang="en-US" dirty="0" smtClean="0"/>
              <a:t>OFFICE OF TRADE ADJUSTMENT ASSISTANCE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7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324600" y="6416676"/>
            <a:ext cx="2133600" cy="365125"/>
          </a:xfrm>
          <a:prstGeom prst="rect">
            <a:avLst/>
          </a:prstGeom>
        </p:spPr>
        <p:txBody>
          <a:bodyPr/>
          <a:lstStyle/>
          <a:p>
            <a:fld id="{01723B91-CE10-4F20-890A-0852E2246859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416676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#</a:t>
            </a:r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399" y="-1"/>
            <a:ext cx="2321760" cy="2267071"/>
          </a:xfrm>
          <a:prstGeom prst="rect">
            <a:avLst/>
          </a:prstGeom>
        </p:spPr>
      </p:pic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267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How -</a:t>
            </a:r>
            <a:r>
              <a:rPr lang="en-US" sz="2800" dirty="0"/>
              <a:t>To Guide for Completing a Petition for the Trade Adjustment Assistance (TAA) Program and Partnering with Rapid Response Teams to Improve the Quality of State-Filed Petitions:  </a:t>
            </a:r>
            <a:r>
              <a:rPr lang="en-US" sz="2800" dirty="0" smtClean="0">
                <a:hlinkClick r:id="rId4"/>
              </a:rPr>
              <a:t>TEN </a:t>
            </a:r>
            <a:r>
              <a:rPr lang="en-US" sz="2800" dirty="0">
                <a:hlinkClick r:id="rId4"/>
              </a:rPr>
              <a:t>23-14</a:t>
            </a:r>
            <a:endParaRPr lang="en-US" sz="2800" dirty="0"/>
          </a:p>
          <a:p>
            <a:r>
              <a:rPr lang="en-US" sz="2800" dirty="0"/>
              <a:t>Electronic Posting of Petitions for Trade Adjustment Assistance: </a:t>
            </a:r>
            <a:r>
              <a:rPr lang="en-US" sz="2800" dirty="0">
                <a:hlinkClick r:id="rId5"/>
              </a:rPr>
              <a:t>TEN </a:t>
            </a:r>
            <a:r>
              <a:rPr lang="en-US" sz="2800" dirty="0" smtClean="0">
                <a:hlinkClick r:id="rId5"/>
              </a:rPr>
              <a:t>40-11</a:t>
            </a:r>
            <a:endParaRPr lang="en-US" sz="280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pPr algn="l"/>
            <a:r>
              <a:rPr lang="en-US" dirty="0" smtClean="0"/>
              <a:t>		TAA Petition Resources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981200" y="1364366"/>
            <a:ext cx="59078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Your Reference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35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406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5329" y="282669"/>
            <a:ext cx="5095324" cy="566738"/>
          </a:xfrm>
        </p:spPr>
        <p:txBody>
          <a:bodyPr/>
          <a:lstStyle/>
          <a:p>
            <a:r>
              <a:rPr lang="en-US" dirty="0" smtClean="0"/>
              <a:t>Susan Worden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0"/>
          </p:nvPr>
        </p:nvSpPr>
        <p:spPr>
          <a:xfrm>
            <a:off x="2343797" y="963894"/>
            <a:ext cx="5095324" cy="354865"/>
          </a:xfrm>
        </p:spPr>
        <p:txBody>
          <a:bodyPr/>
          <a:lstStyle/>
          <a:p>
            <a:r>
              <a:rPr lang="en-US" b="1" dirty="0" smtClean="0"/>
              <a:t>Supervisory Program Analyst</a:t>
            </a:r>
            <a:endParaRPr lang="en-US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1"/>
          </p:nvPr>
        </p:nvSpPr>
        <p:spPr>
          <a:xfrm>
            <a:off x="2343798" y="1383640"/>
            <a:ext cx="5095324" cy="354865"/>
          </a:xfrm>
        </p:spPr>
        <p:txBody>
          <a:bodyPr/>
          <a:lstStyle/>
          <a:p>
            <a:r>
              <a:rPr lang="en-US" b="1" dirty="0" smtClean="0"/>
              <a:t>Office of Trade Adjustment Assistance</a:t>
            </a:r>
            <a:endParaRPr lang="en-US" b="1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2"/>
          </p:nvPr>
        </p:nvSpPr>
        <p:spPr>
          <a:xfrm>
            <a:off x="2454156" y="881453"/>
            <a:ext cx="3840480" cy="27432"/>
          </a:xfrm>
        </p:spPr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3"/>
          </p:nvPr>
        </p:nvSpPr>
        <p:spPr>
          <a:xfrm>
            <a:off x="2375329" y="1801965"/>
            <a:ext cx="5095324" cy="354865"/>
          </a:xfrm>
        </p:spPr>
        <p:txBody>
          <a:bodyPr/>
          <a:lstStyle/>
          <a:p>
            <a:r>
              <a:rPr lang="en-US" b="1" dirty="0" smtClean="0"/>
              <a:t>worden.susan@dol.gov</a:t>
            </a:r>
            <a:endParaRPr lang="en-US" b="1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406863" y="2284951"/>
            <a:ext cx="5095324" cy="5667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457200" rtl="0" eaLnBrk="1" latinLnBrk="0" hangingPunct="1">
              <a:lnSpc>
                <a:spcPct val="85000"/>
              </a:lnSpc>
              <a:spcBef>
                <a:spcPct val="0"/>
              </a:spcBef>
              <a:buClr>
                <a:srgbClr val="7A232E"/>
              </a:buClr>
              <a:buFont typeface="Wingdings" panose="05000000000000000000" pitchFamily="2" charset="2"/>
              <a:buNone/>
              <a:defRPr sz="3600" b="0" i="0" kern="1200" cap="small" spc="40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Impact" panose="020B0806030902050204" pitchFamily="34" charset="0"/>
                <a:ea typeface="+mj-ea"/>
                <a:cs typeface="Impact" panose="020B0806030902050204" pitchFamily="34" charset="0"/>
              </a:defRPr>
            </a:lvl1pPr>
          </a:lstStyle>
          <a:p>
            <a:r>
              <a:rPr lang="en-US" dirty="0" err="1" smtClean="0"/>
              <a:t>Bunmi</a:t>
            </a:r>
            <a:r>
              <a:rPr lang="en-US" dirty="0" smtClean="0"/>
              <a:t> Sanusi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sz="half" idx="10"/>
          </p:nvPr>
        </p:nvSpPr>
        <p:spPr>
          <a:xfrm>
            <a:off x="2417369" y="2946285"/>
            <a:ext cx="5095324" cy="354865"/>
          </a:xfrm>
        </p:spPr>
        <p:txBody>
          <a:bodyPr/>
          <a:lstStyle/>
          <a:p>
            <a:r>
              <a:rPr lang="en-US" b="1" dirty="0" smtClean="0"/>
              <a:t>Program Analyst</a:t>
            </a:r>
            <a:endParaRPr lang="en-US" b="1" dirty="0"/>
          </a:p>
        </p:txBody>
      </p:sp>
      <p:sp>
        <p:nvSpPr>
          <p:cNvPr id="15" name="Text Placeholder 5"/>
          <p:cNvSpPr>
            <a:spLocks noGrp="1"/>
          </p:cNvSpPr>
          <p:nvPr>
            <p:ph type="body" sz="half" idx="13"/>
          </p:nvPr>
        </p:nvSpPr>
        <p:spPr>
          <a:xfrm>
            <a:off x="2433134" y="3893576"/>
            <a:ext cx="5095324" cy="354865"/>
          </a:xfrm>
        </p:spPr>
        <p:txBody>
          <a:bodyPr/>
          <a:lstStyle/>
          <a:p>
            <a:r>
              <a:rPr lang="en-US" b="1" dirty="0" smtClean="0"/>
              <a:t>sanusi.owulabunmi@dol.gov</a:t>
            </a:r>
            <a:endParaRPr lang="en-US" b="1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half" idx="11"/>
          </p:nvPr>
        </p:nvSpPr>
        <p:spPr>
          <a:xfrm>
            <a:off x="2422621" y="3417373"/>
            <a:ext cx="5095324" cy="354865"/>
          </a:xfrm>
        </p:spPr>
        <p:txBody>
          <a:bodyPr/>
          <a:lstStyle/>
          <a:p>
            <a:r>
              <a:rPr lang="en-US" b="1" dirty="0" smtClean="0"/>
              <a:t>Office of Trade Adjustment Assistance</a:t>
            </a:r>
            <a:endParaRPr lang="en-US" b="1" dirty="0"/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12"/>
          </p:nvPr>
        </p:nvSpPr>
        <p:spPr>
          <a:xfrm>
            <a:off x="2527728" y="2851689"/>
            <a:ext cx="3840480" cy="27432"/>
          </a:xfrm>
        </p:spPr>
        <p:txBody>
          <a:bodyPr/>
          <a:lstStyle/>
          <a:p>
            <a:endParaRPr lang="en-US"/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2406863" y="4329143"/>
            <a:ext cx="5095324" cy="5667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457200" rtl="0" eaLnBrk="1" latinLnBrk="0" hangingPunct="1">
              <a:lnSpc>
                <a:spcPct val="85000"/>
              </a:lnSpc>
              <a:spcBef>
                <a:spcPct val="0"/>
              </a:spcBef>
              <a:buClr>
                <a:srgbClr val="7A232E"/>
              </a:buClr>
              <a:buFont typeface="Wingdings" panose="05000000000000000000" pitchFamily="2" charset="2"/>
              <a:buNone/>
              <a:defRPr sz="3600" b="0" i="0" kern="1200" cap="small" spc="40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Impact" panose="020B0806030902050204" pitchFamily="34" charset="0"/>
                <a:ea typeface="+mj-ea"/>
                <a:cs typeface="Impact" panose="020B0806030902050204" pitchFamily="34" charset="0"/>
              </a:defRPr>
            </a:lvl1pPr>
          </a:lstStyle>
          <a:p>
            <a:r>
              <a:rPr lang="en-US" dirty="0" smtClean="0"/>
              <a:t>Jacquelyn Mendelsohn</a:t>
            </a:r>
            <a:endParaRPr lang="en-US" dirty="0"/>
          </a:p>
        </p:txBody>
      </p:sp>
      <p:sp>
        <p:nvSpPr>
          <p:cNvPr id="22" name="Text Placeholder 2"/>
          <p:cNvSpPr>
            <a:spLocks noGrp="1"/>
          </p:cNvSpPr>
          <p:nvPr>
            <p:ph type="body" sz="half" idx="10"/>
          </p:nvPr>
        </p:nvSpPr>
        <p:spPr>
          <a:xfrm>
            <a:off x="2375331" y="5010368"/>
            <a:ext cx="5095324" cy="354865"/>
          </a:xfrm>
        </p:spPr>
        <p:txBody>
          <a:bodyPr/>
          <a:lstStyle/>
          <a:p>
            <a:r>
              <a:rPr lang="en-US" b="1" dirty="0" smtClean="0"/>
              <a:t>Certifying Officer</a:t>
            </a:r>
            <a:endParaRPr lang="en-US" b="1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1"/>
          </p:nvPr>
        </p:nvSpPr>
        <p:spPr>
          <a:xfrm>
            <a:off x="2375332" y="5430114"/>
            <a:ext cx="5095324" cy="354865"/>
          </a:xfrm>
        </p:spPr>
        <p:txBody>
          <a:bodyPr/>
          <a:lstStyle/>
          <a:p>
            <a:r>
              <a:rPr lang="en-US" b="1" dirty="0" smtClean="0"/>
              <a:t>Office of Trade Adjustment Assistance</a:t>
            </a:r>
            <a:endParaRPr lang="en-US" b="1" dirty="0"/>
          </a:p>
        </p:txBody>
      </p:sp>
      <p:sp>
        <p:nvSpPr>
          <p:cNvPr id="24" name="Text Placeholder 18"/>
          <p:cNvSpPr>
            <a:spLocks noGrp="1"/>
          </p:cNvSpPr>
          <p:nvPr>
            <p:ph type="body" sz="quarter" idx="12"/>
          </p:nvPr>
        </p:nvSpPr>
        <p:spPr>
          <a:xfrm>
            <a:off x="2485690" y="4927927"/>
            <a:ext cx="3840480" cy="27432"/>
          </a:xfrm>
        </p:spPr>
        <p:txBody>
          <a:bodyPr/>
          <a:lstStyle/>
          <a:p>
            <a:endParaRPr lang="en-US"/>
          </a:p>
        </p:txBody>
      </p:sp>
      <p:sp>
        <p:nvSpPr>
          <p:cNvPr id="25" name="Text Placeholder 5"/>
          <p:cNvSpPr>
            <a:spLocks noGrp="1"/>
          </p:cNvSpPr>
          <p:nvPr>
            <p:ph type="body" sz="half" idx="13"/>
          </p:nvPr>
        </p:nvSpPr>
        <p:spPr>
          <a:xfrm>
            <a:off x="2406863" y="5848439"/>
            <a:ext cx="5095324" cy="354865"/>
          </a:xfrm>
        </p:spPr>
        <p:txBody>
          <a:bodyPr/>
          <a:lstStyle/>
          <a:p>
            <a:r>
              <a:rPr lang="en-US" b="1" dirty="0" smtClean="0"/>
              <a:t>Mendelsohn.jacquelyn@dol.gov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2510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16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38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Jacquelyn Mendelsohn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Bunmi</a:t>
            </a:r>
            <a:r>
              <a:rPr lang="en-US" dirty="0" smtClean="0"/>
              <a:t> Sanusi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Program Analyst</a:t>
            </a:r>
            <a:endParaRPr lang="en-US" dirty="0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1" name="Text Placeholder 10"/>
          <p:cNvSpPr>
            <a:spLocks noGrp="1"/>
          </p:cNvSpPr>
          <p:nvPr>
            <p:ph type="body" sz="half" idx="1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Office of Trade Adjustment Assistance</a:t>
            </a:r>
            <a:endParaRPr lang="en-US" dirty="0"/>
          </a:p>
          <a:p>
            <a:r>
              <a:rPr lang="en-US" dirty="0" smtClean="0"/>
              <a:t>U.S. Department of Labor</a:t>
            </a:r>
            <a:endParaRPr lang="en-US" dirty="0"/>
          </a:p>
          <a:p>
            <a:r>
              <a:rPr lang="en-US" dirty="0" smtClean="0"/>
              <a:t>Washington, DC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2"/>
          </p:nvPr>
        </p:nvSpPr>
        <p:spPr/>
        <p:txBody>
          <a:bodyPr/>
          <a:lstStyle/>
          <a:p>
            <a:r>
              <a:rPr lang="en-US" dirty="0" smtClean="0"/>
              <a:t>Certifying Officer</a:t>
            </a:r>
            <a:endParaRPr lang="en-US" dirty="0"/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5" name="Text Placeholder 4"/>
          <p:cNvSpPr>
            <a:spLocks noGrp="1"/>
          </p:cNvSpPr>
          <p:nvPr>
            <p:ph type="body" sz="half" idx="14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Office of Trade Adjustment Assistance</a:t>
            </a:r>
            <a:endParaRPr lang="en-US" dirty="0"/>
          </a:p>
          <a:p>
            <a:r>
              <a:rPr lang="en-US" dirty="0" smtClean="0"/>
              <a:t>U.S. Department of Labor</a:t>
            </a:r>
            <a:endParaRPr lang="en-US" dirty="0"/>
          </a:p>
          <a:p>
            <a:r>
              <a:rPr lang="en-US" dirty="0" smtClean="0"/>
              <a:t>Washington, DC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7" t="6946" r="7192" b="49650"/>
          <a:stretch/>
        </p:blipFill>
        <p:spPr>
          <a:xfrm>
            <a:off x="706821" y="580696"/>
            <a:ext cx="2410691" cy="2209800"/>
          </a:xfrm>
          <a:prstGeom prst="rect">
            <a:avLst/>
          </a:prstGeom>
        </p:spPr>
      </p:pic>
      <p:pic>
        <p:nvPicPr>
          <p:cNvPr id="1026" name="Picture 2" descr="C:\Users\worden.susan\Desktop\Jacq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437" y="3452650"/>
            <a:ext cx="1859012" cy="2222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448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09471"/>
            <a:ext cx="6908800" cy="619330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Petition Overview</a:t>
            </a:r>
            <a:endParaRPr lang="en-US" sz="3200" dirty="0"/>
          </a:p>
          <a:p>
            <a:endParaRPr lang="en-US" dirty="0"/>
          </a:p>
        </p:txBody>
      </p:sp>
      <p:sp>
        <p:nvSpPr>
          <p:cNvPr id="3" name="Content Placeholder 1"/>
          <p:cNvSpPr txBox="1">
            <a:spLocks/>
          </p:cNvSpPr>
          <p:nvPr/>
        </p:nvSpPr>
        <p:spPr>
          <a:xfrm>
            <a:off x="483476" y="2061591"/>
            <a:ext cx="8187558" cy="61933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752832"/>
              </a:buClr>
              <a:buFont typeface="Wingdings" panose="05000000000000000000" pitchFamily="2" charset="2"/>
              <a:buChar char="ü"/>
              <a:defRPr sz="3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752832"/>
              </a:buClr>
              <a:buFont typeface="Arial" panose="020B0604020202020204" pitchFamily="34" charset="0"/>
              <a:buChar char="•"/>
              <a:defRPr sz="2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752832"/>
              </a:buClr>
              <a:buFont typeface="Myriad Pro" panose="020B0503030403020204" pitchFamily="34" charset="0"/>
              <a:buChar char="–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75283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752832"/>
              </a:buClr>
              <a:buFont typeface="Arial"/>
              <a:buChar char="»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/>
              <a:t>Filing Online vs. Other Methods</a:t>
            </a:r>
          </a:p>
          <a:p>
            <a:endParaRPr lang="en-US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483476" y="2929084"/>
            <a:ext cx="6908800" cy="61933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752832"/>
              </a:buClr>
              <a:buFont typeface="Wingdings" panose="05000000000000000000" pitchFamily="2" charset="2"/>
              <a:buChar char="ü"/>
              <a:defRPr sz="3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752832"/>
              </a:buClr>
              <a:buFont typeface="Arial" panose="020B0604020202020204" pitchFamily="34" charset="0"/>
              <a:buChar char="•"/>
              <a:defRPr sz="2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752832"/>
              </a:buClr>
              <a:buFont typeface="Myriad Pro" panose="020B0503030403020204" pitchFamily="34" charset="0"/>
              <a:buChar char="–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75283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752832"/>
              </a:buClr>
              <a:buFont typeface="Arial"/>
              <a:buChar char="»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/>
              <a:t>Online Filing Demo</a:t>
            </a:r>
          </a:p>
          <a:p>
            <a:endParaRPr lang="en-US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483476" y="3864504"/>
            <a:ext cx="7493876" cy="61933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752832"/>
              </a:buClr>
              <a:buFont typeface="Wingdings" panose="05000000000000000000" pitchFamily="2" charset="2"/>
              <a:buChar char="ü"/>
              <a:defRPr sz="3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752832"/>
              </a:buClr>
              <a:buFont typeface="Arial" panose="020B0604020202020204" pitchFamily="34" charset="0"/>
              <a:buChar char="•"/>
              <a:defRPr sz="2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752832"/>
              </a:buClr>
              <a:buFont typeface="Myriad Pro" panose="020B0503030403020204" pitchFamily="34" charset="0"/>
              <a:buChar char="–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75283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752832"/>
              </a:buClr>
              <a:buFont typeface="Arial"/>
              <a:buChar char="»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/>
              <a:t>Additional Resources/Recap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955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  <p:bldP spid="4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– </a:t>
            </a:r>
            <a:br>
              <a:rPr lang="en-US" dirty="0" smtClean="0"/>
            </a:br>
            <a:r>
              <a:rPr lang="en-US" dirty="0" smtClean="0"/>
              <a:t>Petition Overview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3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 Petition Sections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01523" y="1933888"/>
            <a:ext cx="674199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Clr>
                <a:srgbClr val="752832"/>
              </a:buClr>
              <a:buFont typeface="Wingdings" panose="05000000000000000000" pitchFamily="2" charset="2"/>
              <a:buChar char="Ø"/>
            </a:pPr>
            <a:r>
              <a:rPr lang="en-US" sz="3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Section 1 - Petitioner </a:t>
            </a:r>
            <a:r>
              <a:rPr lang="en-US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01522" y="2721016"/>
            <a:ext cx="694474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Clr>
                <a:srgbClr val="752832"/>
              </a:buClr>
              <a:buFont typeface="Wingdings" panose="05000000000000000000" pitchFamily="2" charset="2"/>
              <a:buChar char="Ø"/>
            </a:pPr>
            <a:r>
              <a:rPr lang="en-US" sz="3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Section 2 - Workers</a:t>
            </a:r>
            <a:r>
              <a:rPr lang="en-US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 Firm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0494" y="4340742"/>
            <a:ext cx="76752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Clr>
                <a:srgbClr val="752832"/>
              </a:buClr>
              <a:buFont typeface="Wingdings" panose="05000000000000000000" pitchFamily="2" charset="2"/>
              <a:buChar char="Ø"/>
            </a:pPr>
            <a:r>
              <a:rPr lang="en-US" sz="3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Section 3 - Affirmation</a:t>
            </a:r>
            <a:endParaRPr lang="en-US" sz="3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0498" y="3495988"/>
            <a:ext cx="76752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Clr>
                <a:srgbClr val="752832"/>
              </a:buClr>
              <a:buFont typeface="Wingdings" panose="05000000000000000000" pitchFamily="2" charset="2"/>
              <a:buChar char="Ø"/>
            </a:pPr>
            <a:r>
              <a:rPr lang="en-US" sz="3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Section 3 - Trade </a:t>
            </a:r>
            <a:r>
              <a:rPr lang="en-US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Effects on Separations</a:t>
            </a:r>
          </a:p>
        </p:txBody>
      </p:sp>
    </p:spTree>
    <p:extLst>
      <p:ext uri="{BB962C8B-B14F-4D97-AF65-F5344CB8AC3E}">
        <p14:creationId xmlns:p14="http://schemas.microsoft.com/office/powerpoint/2010/main" val="2423746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One – Petitioner Information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30133" y="4485636"/>
            <a:ext cx="77832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Clr>
                <a:srgbClr val="752832"/>
              </a:buClr>
              <a:buFont typeface="Wingdings" panose="05000000000000000000" pitchFamily="2" charset="2"/>
              <a:buChar char="Ø"/>
            </a:pPr>
            <a:r>
              <a:rPr lang="en-US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Worker Separation Date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80057" y="1788807"/>
            <a:ext cx="7478443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Clr>
                <a:srgbClr val="752832"/>
              </a:buClr>
              <a:buFont typeface="Wingdings" panose="05000000000000000000" pitchFamily="2" charset="2"/>
              <a:buChar char="Ø"/>
            </a:pPr>
            <a:r>
              <a:rPr lang="en-US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</a:p>
          <a:p>
            <a:pPr marL="342900" indent="-342900">
              <a:spcAft>
                <a:spcPts val="600"/>
              </a:spcAft>
              <a:buClr>
                <a:srgbClr val="752832"/>
              </a:buClr>
              <a:buFont typeface="Wingdings" panose="05000000000000000000" pitchFamily="2" charset="2"/>
              <a:buChar char="Ø"/>
            </a:pPr>
            <a:r>
              <a:rPr lang="en-US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</a:p>
          <a:p>
            <a:pPr marL="342900" indent="-342900">
              <a:spcAft>
                <a:spcPts val="600"/>
              </a:spcAft>
              <a:buClr>
                <a:srgbClr val="752832"/>
              </a:buClr>
              <a:buFont typeface="Wingdings" panose="05000000000000000000" pitchFamily="2" charset="2"/>
              <a:buChar char="Ø"/>
            </a:pPr>
            <a:r>
              <a:rPr lang="en-US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Address</a:t>
            </a:r>
          </a:p>
          <a:p>
            <a:pPr marL="342900" indent="-342900">
              <a:spcAft>
                <a:spcPts val="600"/>
              </a:spcAft>
              <a:buClr>
                <a:srgbClr val="752832"/>
              </a:buClr>
              <a:buFont typeface="Wingdings" panose="05000000000000000000" pitchFamily="2" charset="2"/>
              <a:buChar char="Ø"/>
            </a:pPr>
            <a:r>
              <a:rPr lang="en-US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Phone </a:t>
            </a:r>
          </a:p>
          <a:p>
            <a:pPr marL="342900" indent="-342900">
              <a:spcAft>
                <a:spcPts val="600"/>
              </a:spcAft>
              <a:buClr>
                <a:srgbClr val="752832"/>
              </a:buClr>
              <a:buFont typeface="Wingdings" panose="05000000000000000000" pitchFamily="2" charset="2"/>
              <a:buChar char="Ø"/>
            </a:pPr>
            <a:r>
              <a:rPr lang="en-US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E-mail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45900" y="1187654"/>
            <a:ext cx="77832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Clr>
                <a:srgbClr val="752832"/>
              </a:buClr>
              <a:buFont typeface="Wingdings" panose="05000000000000000000" pitchFamily="2" charset="2"/>
              <a:buChar char="Ø"/>
            </a:pPr>
            <a:r>
              <a:rPr lang="en-US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Petitioner </a:t>
            </a:r>
            <a:r>
              <a:rPr lang="en-US" sz="3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</a:t>
            </a:r>
            <a:endParaRPr lang="en-US" dirty="0">
              <a:solidFill>
                <a:srgbClr val="376092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5390" y="5152319"/>
            <a:ext cx="7783243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Clr>
                <a:srgbClr val="752832"/>
              </a:buClr>
              <a:buFont typeface="Wingdings" panose="05000000000000000000" pitchFamily="2" charset="2"/>
              <a:buChar char="Ø"/>
            </a:pPr>
            <a:r>
              <a:rPr lang="en-US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Describe the worker group on whose behalf the petition is being filed</a:t>
            </a:r>
          </a:p>
          <a:p>
            <a:pPr defTabSz="914400"/>
            <a:endParaRPr lang="en-US" sz="28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18279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Two – Workers’ Firm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09903" y="1447800"/>
            <a:ext cx="7924800" cy="1142999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defTabSz="457200" fontAlgn="auto">
              <a:lnSpc>
                <a:spcPct val="100000"/>
              </a:lnSpc>
              <a:spcAft>
                <a:spcPts val="600"/>
              </a:spcAft>
              <a:buClr>
                <a:srgbClr val="752832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sz="1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Name of Firm</a:t>
            </a:r>
          </a:p>
          <a:p>
            <a:pPr marR="0" lvl="0" defTabSz="457200" fontAlgn="auto">
              <a:lnSpc>
                <a:spcPct val="100000"/>
              </a:lnSpc>
              <a:spcAft>
                <a:spcPts val="600"/>
              </a:spcAft>
              <a:buClr>
                <a:srgbClr val="752832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sz="1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Street Address</a:t>
            </a:r>
          </a:p>
          <a:p>
            <a:pPr marR="0" lvl="0" defTabSz="457200" fontAlgn="auto">
              <a:lnSpc>
                <a:spcPct val="100000"/>
              </a:lnSpc>
              <a:spcAft>
                <a:spcPts val="600"/>
              </a:spcAft>
              <a:buClr>
                <a:srgbClr val="752832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sz="1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Phone 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alphaLcParenR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2532" y="2969156"/>
            <a:ext cx="7162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80000"/>
              </a:lnSpc>
              <a:spcAft>
                <a:spcPts val="600"/>
              </a:spcAft>
              <a:buClr>
                <a:srgbClr val="752832"/>
              </a:buClr>
              <a:buFont typeface="Wingdings" panose="05000000000000000000" pitchFamily="2" charset="2"/>
              <a:buChar char="Ø"/>
            </a:pPr>
            <a:r>
              <a:rPr lang="en-US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How many workers have been or may be separated (if known)</a:t>
            </a:r>
          </a:p>
        </p:txBody>
      </p:sp>
      <p:sp>
        <p:nvSpPr>
          <p:cNvPr id="6" name="Rectangle 5"/>
          <p:cNvSpPr/>
          <p:nvPr/>
        </p:nvSpPr>
        <p:spPr>
          <a:xfrm>
            <a:off x="381000" y="4027780"/>
            <a:ext cx="7696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80000"/>
              </a:lnSpc>
              <a:spcAft>
                <a:spcPts val="600"/>
              </a:spcAft>
              <a:buClr>
                <a:srgbClr val="752832"/>
              </a:buClr>
              <a:buFont typeface="Wingdings" panose="05000000000000000000" pitchFamily="2" charset="2"/>
              <a:buChar char="Ø"/>
            </a:pPr>
            <a:r>
              <a:rPr lang="en-US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Describe the article produced or service supplied by this firm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5384" y="5207858"/>
            <a:ext cx="37353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80000"/>
              </a:lnSpc>
              <a:spcAft>
                <a:spcPts val="600"/>
              </a:spcAft>
              <a:buClr>
                <a:srgbClr val="752832"/>
              </a:buClr>
              <a:buFont typeface="Wingdings" panose="05000000000000000000" pitchFamily="2" charset="2"/>
              <a:buChar char="Ø"/>
            </a:pPr>
            <a:r>
              <a:rPr lang="en-US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Is the firm closing?</a:t>
            </a:r>
          </a:p>
        </p:txBody>
      </p:sp>
    </p:spTree>
    <p:extLst>
      <p:ext uri="{BB962C8B-B14F-4D97-AF65-F5344CB8AC3E}">
        <p14:creationId xmlns:p14="http://schemas.microsoft.com/office/powerpoint/2010/main" val="233836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82&quot;&gt;&lt;object type=&quot;3&quot; unique_id=&quot;10084&quot;&gt;&lt;property id=&quot;20148&quot; value=&quot;5&quot;/&gt;&lt;property id=&quot;20300&quot; value=&quot;Slide 1 - &amp;quot;POLLING QUESTION&amp;quot;&quot;/&gt;&lt;property id=&quot;20307&quot; value=&quot;274&quot;/&gt;&lt;/object&gt;&lt;object type=&quot;3&quot; unique_id=&quot;10085&quot;&gt;&lt;property id=&quot;20148&quot; value=&quot;5&quot;/&gt;&lt;property id=&quot;20300&quot; value=&quot;Slide 2 - &amp;quot;HOW TO FILE A TAA PETITION ONLINE &amp;quot;&quot;/&gt;&lt;property id=&quot;20307&quot; value=&quot;256&quot;/&gt;&lt;/object&gt;&lt;object type=&quot;3&quot; unique_id=&quot;10086&quot;&gt;&lt;property id=&quot;20148&quot; value=&quot;5&quot;/&gt;&lt;property id=&quot;20300&quot; value=&quot;Slide 3&quot;/&gt;&lt;property id=&quot;20307&quot; value=&quot;264&quot;/&gt;&lt;/object&gt;&lt;object type=&quot;3&quot; unique_id=&quot;10087&quot;&gt;&lt;property id=&quot;20148&quot; value=&quot;5&quot;/&gt;&lt;property id=&quot;20300&quot; value=&quot;Slide 4 - &amp;quot;Bunmi Sanusi&amp;quot;&quot;/&gt;&lt;property id=&quot;20307&quot; value=&quot;260&quot;/&gt;&lt;/object&gt;&lt;object type=&quot;3&quot; unique_id=&quot;10088&quot;&gt;&lt;property id=&quot;20148&quot; value=&quot;5&quot;/&gt;&lt;property id=&quot;20300&quot; value=&quot;Slide 5&quot;/&gt;&lt;property id=&quot;20307&quot; value=&quot;265&quot;/&gt;&lt;/object&gt;&lt;object type=&quot;3&quot; unique_id=&quot;10089&quot;&gt;&lt;property id=&quot;20148&quot; value=&quot;5&quot;/&gt;&lt;property id=&quot;20300&quot; value=&quot;Slide 6 - &amp;quot;ONE –  Petition Overview&amp;quot;&quot;/&gt;&lt;property id=&quot;20307&quot; value=&quot;257&quot;/&gt;&lt;/object&gt;&lt;object type=&quot;3&quot; unique_id=&quot;10090&quot;&gt;&lt;property id=&quot;20148&quot; value=&quot;5&quot;/&gt;&lt;property id=&quot;20300&quot; value=&quot;Slide 7 - &amp;quot;4 Petition Sections&amp;quot;&quot;/&gt;&lt;property id=&quot;20307&quot; value=&quot;258&quot;/&gt;&lt;/object&gt;&lt;object type=&quot;3&quot; unique_id=&quot;10091&quot;&gt;&lt;property id=&quot;20148&quot; value=&quot;5&quot;/&gt;&lt;property id=&quot;20300&quot; value=&quot;Slide 8 - &amp;quot;Section One – Petitioner Information&amp;quot;&quot;/&gt;&lt;property id=&quot;20307&quot; value=&quot;275&quot;/&gt;&lt;/object&gt;&lt;object type=&quot;3&quot; unique_id=&quot;10092&quot;&gt;&lt;property id=&quot;20148&quot; value=&quot;5&quot;/&gt;&lt;property id=&quot;20300&quot; value=&quot;Slide 9 - &amp;quot;Section Two – Workers’ Firm&amp;quot;&quot;/&gt;&lt;property id=&quot;20307&quot; value=&quot;276&quot;/&gt;&lt;/object&gt;&lt;object type=&quot;3&quot; unique_id=&quot;10093&quot;&gt;&lt;property id=&quot;20148&quot; value=&quot;5&quot;/&gt;&lt;property id=&quot;20300&quot; value=&quot;Slide 10 - &amp;quot;Section Three – Trade Effects On Separation&amp;quot;&quot;/&gt;&lt;property id=&quot;20307&quot; value=&quot;277&quot;/&gt;&lt;/object&gt;&lt;object type=&quot;3&quot; unique_id=&quot;10094&quot;&gt;&lt;property id=&quot;20148&quot; value=&quot;5&quot;/&gt;&lt;property id=&quot;20300&quot; value=&quot;Slide 11 - &amp;quot;Section 4 – Affirmation of Information&amp;quot;&quot;/&gt;&lt;property id=&quot;20307&quot; value=&quot;278&quot;/&gt;&lt;/object&gt;&lt;object type=&quot;3&quot; unique_id=&quot;10095&quot;&gt;&lt;property id=&quot;20148&quot; value=&quot;5&quot;/&gt;&lt;property id=&quot;20300&quot; value=&quot;Slide 12 - &amp;quot;TWO –  Filing TAA Petition Online Vs. Other Methods&amp;quot;&quot;/&gt;&lt;property id=&quot;20307&quot; value=&quot;297&quot;/&gt;&lt;/object&gt;&lt;object type=&quot;3&quot; unique_id=&quot;10096&quot;&gt;&lt;property id=&quot;20148&quot; value=&quot;5&quot;/&gt;&lt;property id=&quot;20300&quot; value=&quot;Slide 13 - &amp;quot;Filing Online - Advantages&amp;quot;&quot;/&gt;&lt;property id=&quot;20307&quot; value=&quot;279&quot;/&gt;&lt;/object&gt;&lt;object type=&quot;3&quot; unique_id=&quot;10097&quot;&gt;&lt;property id=&quot;20148&quot; value=&quot;5&quot;/&gt;&lt;property id=&quot;20300&quot; value=&quot;Slide 14 - &amp;quot;Not Filing Online- Disadvantages&amp;quot;&quot;/&gt;&lt;property id=&quot;20307&quot; value=&quot;280&quot;/&gt;&lt;/object&gt;&lt;object type=&quot;3&quot; unique_id=&quot;10098&quot;&gt;&lt;property id=&quot;20148&quot; value=&quot;5&quot;/&gt;&lt;property id=&quot;20300&quot; value=&quot;Slide 15 - &amp;quot;THREE  –  Online Filing Demo&amp;quot;&quot;/&gt;&lt;property id=&quot;20307&quot; value=&quot;299&quot;/&gt;&lt;/object&gt;&lt;object type=&quot;3&quot; unique_id=&quot;10099&quot;&gt;&lt;property id=&quot;20148&quot; value=&quot;5&quot;/&gt;&lt;property id=&quot;20300&quot; value=&quot;Slide 16 - &amp;quot;www.doleta.gov/tradeact&amp;quot;&quot;/&gt;&lt;property id=&quot;20307&quot; value=&quot;300&quot;/&gt;&lt;/object&gt;&lt;object type=&quot;3&quot; unique_id=&quot;10100&quot;&gt;&lt;property id=&quot;20148&quot; value=&quot;5&quot;/&gt;&lt;property id=&quot;20300&quot; value=&quot;Slide 17 - &amp;quot;After the Petition is Submitted&amp;quot;&quot;/&gt;&lt;property id=&quot;20307&quot; value=&quot;318&quot;/&gt;&lt;/object&gt;&lt;object type=&quot;3&quot; unique_id=&quot;10101&quot;&gt;&lt;property id=&quot;20148&quot; value=&quot;5&quot;/&gt;&lt;property id=&quot;20300&quot; value=&quot;Slide 18 - &amp;quot;Best Practices&amp;quot;&quot;/&gt;&lt;property id=&quot;20307&quot; value=&quot;319&quot;/&gt;&lt;/object&gt;&lt;object type=&quot;3&quot; unique_id=&quot;10102&quot;&gt;&lt;property id=&quot;20148&quot; value=&quot;5&quot;/&gt;&lt;property id=&quot;20300&quot; value=&quot;Slide 19 - &amp;quot;Tips for Faster Processing &amp;quot;&quot;/&gt;&lt;property id=&quot;20307&quot; value=&quot;320&quot;/&gt;&lt;/object&gt;&lt;object type=&quot;3&quot; unique_id=&quot;10103&quot;&gt;&lt;property id=&quot;20148&quot; value=&quot;5&quot;/&gt;&lt;property id=&quot;20300&quot; value=&quot;Slide 20 - &amp;quot;&amp;amp;#x09;&amp;amp;#x09;TAA Petition Resources&amp;quot;&quot;/&gt;&lt;property id=&quot;20307&quot; value=&quot;321&quot;/&gt;&lt;/object&gt;&lt;object type=&quot;3&quot; unique_id=&quot;10104&quot;&gt;&lt;property id=&quot;20148&quot; value=&quot;5&quot;/&gt;&lt;property id=&quot;20300&quot; value=&quot;Slide 21&quot;/&gt;&lt;property id=&quot;20307&quot; value=&quot;267&quot;/&gt;&lt;/object&gt;&lt;object type=&quot;3&quot; unique_id=&quot;10105&quot;&gt;&lt;property id=&quot;20148&quot; value=&quot;5&quot;/&gt;&lt;property id=&quot;20300&quot; value=&quot;Slide 22 - &amp;quot;Susan Worden&amp;quot;&quot;/&gt;&lt;property id=&quot;20307&quot; value=&quot;268&quot;/&gt;&lt;/object&gt;&lt;object type=&quot;3&quot; unique_id=&quot;10106&quot;&gt;&lt;property id=&quot;20148&quot; value=&quot;5&quot;/&gt;&lt;property id=&quot;20300&quot; value=&quot;Slide 23&quot;/&gt;&lt;property id=&quot;20307&quot; value=&quot;269&quot;/&gt;&lt;/object&gt;&lt;/object&gt;&lt;object type=&quot;8&quot; unique_id=&quot;10132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lossy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4049</TotalTime>
  <Words>477</Words>
  <Application>Microsoft Office PowerPoint</Application>
  <PresentationFormat>On-screen Show (4:3)</PresentationFormat>
  <Paragraphs>124</Paragraphs>
  <Slides>23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Calibri</vt:lpstr>
      <vt:lpstr>Impact</vt:lpstr>
      <vt:lpstr>Myriad Pro</vt:lpstr>
      <vt:lpstr>Myriad Pro Cond</vt:lpstr>
      <vt:lpstr>Times New Roman</vt:lpstr>
      <vt:lpstr>Wingdings</vt:lpstr>
      <vt:lpstr>Office Theme</vt:lpstr>
      <vt:lpstr>POLLING QUESTION</vt:lpstr>
      <vt:lpstr>HOW TO FILE A TAA PETITION ONLINE </vt:lpstr>
      <vt:lpstr>PowerPoint Presentation</vt:lpstr>
      <vt:lpstr>Bunmi Sanusi</vt:lpstr>
      <vt:lpstr>PowerPoint Presentation</vt:lpstr>
      <vt:lpstr>ONE –  Petition Overview</vt:lpstr>
      <vt:lpstr>4 Petition Sections</vt:lpstr>
      <vt:lpstr>Section One – Petitioner Information</vt:lpstr>
      <vt:lpstr>Section Two – Workers’ Firm</vt:lpstr>
      <vt:lpstr>Section Three – Trade Effects On Separation</vt:lpstr>
      <vt:lpstr>Section 4 – Affirmation of Information</vt:lpstr>
      <vt:lpstr>TWO –  Filing TAA Petition Online Vs. Other Methods</vt:lpstr>
      <vt:lpstr>Filing Online - Advantages</vt:lpstr>
      <vt:lpstr>Not Filing Online- Disadvantages</vt:lpstr>
      <vt:lpstr>THREE  –  Online Filing Demo</vt:lpstr>
      <vt:lpstr>www.doleta.gov/tradeact</vt:lpstr>
      <vt:lpstr>After the Petition is Submitted</vt:lpstr>
      <vt:lpstr>Best Practices</vt:lpstr>
      <vt:lpstr>Tips for Faster Processing </vt:lpstr>
      <vt:lpstr>  TAA Petition Resources</vt:lpstr>
      <vt:lpstr>PowerPoint Presentation</vt:lpstr>
      <vt:lpstr>Susan Worden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Fernando Medrano</dc:creator>
  <cp:lastModifiedBy>Gary Gonzalez</cp:lastModifiedBy>
  <cp:revision>162</cp:revision>
  <dcterms:created xsi:type="dcterms:W3CDTF">2014-04-10T03:33:57Z</dcterms:created>
  <dcterms:modified xsi:type="dcterms:W3CDTF">2016-05-31T14:34:03Z</dcterms:modified>
</cp:coreProperties>
</file>