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358" r:id="rId3"/>
    <p:sldId id="327" r:id="rId4"/>
    <p:sldId id="328" r:id="rId5"/>
    <p:sldId id="361" r:id="rId6"/>
    <p:sldId id="374" r:id="rId7"/>
    <p:sldId id="362" r:id="rId8"/>
    <p:sldId id="371" r:id="rId9"/>
    <p:sldId id="363" r:id="rId10"/>
    <p:sldId id="366" r:id="rId11"/>
    <p:sldId id="373" r:id="rId12"/>
    <p:sldId id="367" r:id="rId13"/>
    <p:sldId id="329" r:id="rId14"/>
    <p:sldId id="332" r:id="rId15"/>
    <p:sldId id="335" r:id="rId16"/>
    <p:sldId id="336" r:id="rId17"/>
    <p:sldId id="337" r:id="rId18"/>
    <p:sldId id="338" r:id="rId19"/>
    <p:sldId id="330" r:id="rId20"/>
    <p:sldId id="340" r:id="rId21"/>
    <p:sldId id="341" r:id="rId22"/>
    <p:sldId id="344" r:id="rId23"/>
    <p:sldId id="345" r:id="rId24"/>
    <p:sldId id="346" r:id="rId25"/>
    <p:sldId id="343" r:id="rId26"/>
    <p:sldId id="359" r:id="rId27"/>
    <p:sldId id="368" r:id="rId28"/>
    <p:sldId id="370" r:id="rId29"/>
    <p:sldId id="356" r:id="rId30"/>
    <p:sldId id="310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0" autoAdjust="0"/>
  </p:normalViewPr>
  <p:slideViewPr>
    <p:cSldViewPr snapToGrid="0" snapToObjects="1"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>
              <a:latin typeface="Arial"/>
              <a:cs typeface="Arial"/>
            </a:rPr>
            <a:t>(National)</a:t>
          </a: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Jobs for the Future</a:t>
          </a: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CalState/Merlot</a:t>
          </a: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Maher &amp; Maher </a:t>
          </a: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American Association of Community Colleges</a:t>
          </a: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National Science Foundation</a:t>
          </a: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ATE Centers</a:t>
          </a: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498F9317-8335-C047-A98F-A4915B8BE577}" type="presOf" srcId="{A540A28C-5C8C-0547-9B97-A77B409D9B33}" destId="{B4C3B5E3-D81B-994D-BB40-67475EE41359}" srcOrd="0" destOrd="0" presId="urn:microsoft.com/office/officeart/2005/8/layout/hierarchy1"/>
    <dgm:cxn modelId="{3EC4A247-9661-294E-B65B-3F0457D79309}" type="presOf" srcId="{04C027A2-CDF1-4642-90C9-E6FADE5C1CFB}" destId="{55779194-4F51-174B-9273-E67853468299}" srcOrd="0" destOrd="0" presId="urn:microsoft.com/office/officeart/2005/8/layout/hierarchy1"/>
    <dgm:cxn modelId="{1E491AC1-429B-DB44-8D35-CE153174950A}" type="presOf" srcId="{BF72FF2E-35B7-4846-8E6D-4DE70B77A411}" destId="{7D21B660-304A-0C45-8362-25E82F2E7D1A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E6B981A6-65AF-4842-BF97-5E23C346A87F}" type="presOf" srcId="{BBD68C50-D3B4-1848-8EA9-4FFB00864135}" destId="{9A4F00F8-6A67-5C4B-9E84-0DC5D6ECE23B}" srcOrd="0" destOrd="0" presId="urn:microsoft.com/office/officeart/2005/8/layout/hierarchy1"/>
    <dgm:cxn modelId="{A9279E39-2F5E-AE46-9C2D-F4523442D467}" type="presOf" srcId="{36D2DD83-68FB-C240-924B-E53FB664BB4E}" destId="{80EC68D4-94F4-744A-A03B-1EB6E5866716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55BD8A19-3A37-6F4E-97BE-6B24BF28C0EC}" type="presOf" srcId="{08A164DB-0700-5F46-B9A1-B027F1405942}" destId="{6E50DDCC-9308-574D-9786-08EE1640B632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AC8B361C-95B4-844C-8F76-3DB5E35BA64C}" type="presOf" srcId="{E7BD5B4E-AF1C-5942-BF7B-D719F1B71C54}" destId="{730BCF91-5994-2044-81BC-E029013DA0AA}" srcOrd="0" destOrd="0" presId="urn:microsoft.com/office/officeart/2005/8/layout/hierarchy1"/>
    <dgm:cxn modelId="{B2A13A53-8679-074A-9243-FFCE9BA2E308}" type="presOf" srcId="{753F5683-D125-1745-B0B8-1CD860D8BF34}" destId="{6CA8EF98-5A7C-8443-99AC-2F342BF4CC08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515123CC-1D8A-7E43-88BA-1161FF77211B}" type="presOf" srcId="{0178B1F8-C721-3C49-BCE7-F32F860131AA}" destId="{11F25EAC-EF1F-0A41-A139-8A007967E6A7}" srcOrd="0" destOrd="0" presId="urn:microsoft.com/office/officeart/2005/8/layout/hierarchy1"/>
    <dgm:cxn modelId="{DE176F08-91AF-194A-AF20-63A8266BB2F9}" type="presOf" srcId="{A9C14472-D648-1E4E-93C1-1B7ED9FB14CB}" destId="{A8C405E2-5814-1346-B374-16BF34682930}" srcOrd="0" destOrd="0" presId="urn:microsoft.com/office/officeart/2005/8/layout/hierarchy1"/>
    <dgm:cxn modelId="{EC8A4DF3-02B3-994E-82E2-5E442F0D4FD3}" type="presOf" srcId="{00BC296F-6B08-0D44-A9B2-B6811D05F4DF}" destId="{3442899B-68FA-A643-8DAB-214E62BD7585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9C6A8C07-1B01-5443-841E-702182883B6D}" type="presOf" srcId="{C16ADBA1-3329-D64D-A923-73E71D12330C}" destId="{29CED845-19D1-E94E-8929-4CD240F70DCF}" srcOrd="0" destOrd="0" presId="urn:microsoft.com/office/officeart/2005/8/layout/hierarchy1"/>
    <dgm:cxn modelId="{99A43CB8-C4B0-E34F-B24A-F8C19584A968}" type="presOf" srcId="{4037DDB7-9DFB-2F42-BD74-0FCCD1F41ED7}" destId="{8D17BB9B-4AAD-8940-806B-57018B5F9E40}" srcOrd="0" destOrd="0" presId="urn:microsoft.com/office/officeart/2005/8/layout/hierarchy1"/>
    <dgm:cxn modelId="{AD95EE2D-A1DA-524D-9D82-55E7778E2F66}" type="presParOf" srcId="{3442899B-68FA-A643-8DAB-214E62BD7585}" destId="{F4946BA7-3CE5-114A-B785-C8F3E1B4DA49}" srcOrd="0" destOrd="0" presId="urn:microsoft.com/office/officeart/2005/8/layout/hierarchy1"/>
    <dgm:cxn modelId="{9EF865C3-18DC-9043-9969-CC76E787C496}" type="presParOf" srcId="{F4946BA7-3CE5-114A-B785-C8F3E1B4DA49}" destId="{FC73F032-B618-114B-BB16-4A4C1BCF590B}" srcOrd="0" destOrd="0" presId="urn:microsoft.com/office/officeart/2005/8/layout/hierarchy1"/>
    <dgm:cxn modelId="{7948D3D1-43F6-F249-A3A3-E4067C545BFF}" type="presParOf" srcId="{FC73F032-B618-114B-BB16-4A4C1BCF590B}" destId="{5C1FE5D2-DC51-E14D-8544-A3E28AE58614}" srcOrd="0" destOrd="0" presId="urn:microsoft.com/office/officeart/2005/8/layout/hierarchy1"/>
    <dgm:cxn modelId="{AA029D05-5C9D-C041-ACFD-1EE600474A6F}" type="presParOf" srcId="{FC73F032-B618-114B-BB16-4A4C1BCF590B}" destId="{9A4F00F8-6A67-5C4B-9E84-0DC5D6ECE23B}" srcOrd="1" destOrd="0" presId="urn:microsoft.com/office/officeart/2005/8/layout/hierarchy1"/>
    <dgm:cxn modelId="{D2F716E5-FD52-ED4A-8688-CD5FAF7C2233}" type="presParOf" srcId="{F4946BA7-3CE5-114A-B785-C8F3E1B4DA49}" destId="{6649ABFA-C967-9C42-B010-A9C274257A25}" srcOrd="1" destOrd="0" presId="urn:microsoft.com/office/officeart/2005/8/layout/hierarchy1"/>
    <dgm:cxn modelId="{0674BC3F-FECE-4C4B-A078-78E2BF5EEA87}" type="presParOf" srcId="{6649ABFA-C967-9C42-B010-A9C274257A25}" destId="{11F25EAC-EF1F-0A41-A139-8A007967E6A7}" srcOrd="0" destOrd="0" presId="urn:microsoft.com/office/officeart/2005/8/layout/hierarchy1"/>
    <dgm:cxn modelId="{3062018A-3DD2-944B-8E22-1E1E0ABA79FD}" type="presParOf" srcId="{6649ABFA-C967-9C42-B010-A9C274257A25}" destId="{04491E9E-CE1E-5344-887E-292CA6D9A973}" srcOrd="1" destOrd="0" presId="urn:microsoft.com/office/officeart/2005/8/layout/hierarchy1"/>
    <dgm:cxn modelId="{3B944894-475A-BD4C-94BB-2AAFE81C6DBC}" type="presParOf" srcId="{04491E9E-CE1E-5344-887E-292CA6D9A973}" destId="{69A53F18-03FD-0740-8D9D-0514558B4A06}" srcOrd="0" destOrd="0" presId="urn:microsoft.com/office/officeart/2005/8/layout/hierarchy1"/>
    <dgm:cxn modelId="{27129E53-0389-8345-A4B6-EFBD11AB9EC2}" type="presParOf" srcId="{69A53F18-03FD-0740-8D9D-0514558B4A06}" destId="{783A5137-820A-D847-B8CC-B414AB8AF267}" srcOrd="0" destOrd="0" presId="urn:microsoft.com/office/officeart/2005/8/layout/hierarchy1"/>
    <dgm:cxn modelId="{02714A60-BCD7-4D47-A57B-3CAA8AD2EBA9}" type="presParOf" srcId="{69A53F18-03FD-0740-8D9D-0514558B4A06}" destId="{6E50DDCC-9308-574D-9786-08EE1640B632}" srcOrd="1" destOrd="0" presId="urn:microsoft.com/office/officeart/2005/8/layout/hierarchy1"/>
    <dgm:cxn modelId="{4B3E792F-E890-5544-80A7-4E501B185D69}" type="presParOf" srcId="{04491E9E-CE1E-5344-887E-292CA6D9A973}" destId="{57859B20-A491-C14E-8B47-262AD3FB3C9C}" srcOrd="1" destOrd="0" presId="urn:microsoft.com/office/officeart/2005/8/layout/hierarchy1"/>
    <dgm:cxn modelId="{A80F794C-0E7C-CF45-9F42-33AD6658BB30}" type="presParOf" srcId="{57859B20-A491-C14E-8B47-262AD3FB3C9C}" destId="{730BCF91-5994-2044-81BC-E029013DA0AA}" srcOrd="0" destOrd="0" presId="urn:microsoft.com/office/officeart/2005/8/layout/hierarchy1"/>
    <dgm:cxn modelId="{DD49AE42-6C29-CE42-9DA7-2FAE9F26D545}" type="presParOf" srcId="{57859B20-A491-C14E-8B47-262AD3FB3C9C}" destId="{8BDEB65C-7C86-7645-A3A3-D94EBA93D6FD}" srcOrd="1" destOrd="0" presId="urn:microsoft.com/office/officeart/2005/8/layout/hierarchy1"/>
    <dgm:cxn modelId="{6966A5D6-1F68-2F44-95B5-B02B8B5030D7}" type="presParOf" srcId="{8BDEB65C-7C86-7645-A3A3-D94EBA93D6FD}" destId="{15A826FD-21B7-714F-A8CA-0CACF4907DED}" srcOrd="0" destOrd="0" presId="urn:microsoft.com/office/officeart/2005/8/layout/hierarchy1"/>
    <dgm:cxn modelId="{46F4307E-7981-EE45-B344-068D76563BA2}" type="presParOf" srcId="{15A826FD-21B7-714F-A8CA-0CACF4907DED}" destId="{D841183A-AE99-E34F-AEEC-BFDDDA6B149E}" srcOrd="0" destOrd="0" presId="urn:microsoft.com/office/officeart/2005/8/layout/hierarchy1"/>
    <dgm:cxn modelId="{1278851B-8ED0-C348-AD49-99902C2AF904}" type="presParOf" srcId="{15A826FD-21B7-714F-A8CA-0CACF4907DED}" destId="{55779194-4F51-174B-9273-E67853468299}" srcOrd="1" destOrd="0" presId="urn:microsoft.com/office/officeart/2005/8/layout/hierarchy1"/>
    <dgm:cxn modelId="{3B325930-CD98-4F4F-A4B1-1184E0B70552}" type="presParOf" srcId="{8BDEB65C-7C86-7645-A3A3-D94EBA93D6FD}" destId="{7AA7BB12-1E7F-7D43-A01E-E1F19278C76C}" srcOrd="1" destOrd="0" presId="urn:microsoft.com/office/officeart/2005/8/layout/hierarchy1"/>
    <dgm:cxn modelId="{ABFC1D5F-2938-FA4E-A8A0-DCDDFEE69C09}" type="presParOf" srcId="{57859B20-A491-C14E-8B47-262AD3FB3C9C}" destId="{80EC68D4-94F4-744A-A03B-1EB6E5866716}" srcOrd="2" destOrd="0" presId="urn:microsoft.com/office/officeart/2005/8/layout/hierarchy1"/>
    <dgm:cxn modelId="{C2F7048C-71F2-E748-A46E-65E2A99D7318}" type="presParOf" srcId="{57859B20-A491-C14E-8B47-262AD3FB3C9C}" destId="{34BC33A0-ED39-DE4F-8A9F-338B5DB527DD}" srcOrd="3" destOrd="0" presId="urn:microsoft.com/office/officeart/2005/8/layout/hierarchy1"/>
    <dgm:cxn modelId="{70F915AF-7D45-AF4C-98B1-0D2CC43E41BC}" type="presParOf" srcId="{34BC33A0-ED39-DE4F-8A9F-338B5DB527DD}" destId="{C879E55B-7DBC-0A46-B6DA-7A7E7A671055}" srcOrd="0" destOrd="0" presId="urn:microsoft.com/office/officeart/2005/8/layout/hierarchy1"/>
    <dgm:cxn modelId="{A05DAC1E-8850-AF46-9809-5EC72D342C76}" type="presParOf" srcId="{C879E55B-7DBC-0A46-B6DA-7A7E7A671055}" destId="{58E25500-82D6-5146-A221-84A9B541C842}" srcOrd="0" destOrd="0" presId="urn:microsoft.com/office/officeart/2005/8/layout/hierarchy1"/>
    <dgm:cxn modelId="{7F673530-E760-C44E-907E-E2A4DF5C8C9F}" type="presParOf" srcId="{C879E55B-7DBC-0A46-B6DA-7A7E7A671055}" destId="{6CA8EF98-5A7C-8443-99AC-2F342BF4CC08}" srcOrd="1" destOrd="0" presId="urn:microsoft.com/office/officeart/2005/8/layout/hierarchy1"/>
    <dgm:cxn modelId="{66526E64-4136-7B44-9C1C-ABE76A8A9167}" type="presParOf" srcId="{34BC33A0-ED39-DE4F-8A9F-338B5DB527DD}" destId="{5AFB516C-8B19-1347-A340-BD44FA087715}" srcOrd="1" destOrd="0" presId="urn:microsoft.com/office/officeart/2005/8/layout/hierarchy1"/>
    <dgm:cxn modelId="{AF60F795-0FB7-C047-9B11-4E9EA499F7FD}" type="presParOf" srcId="{6649ABFA-C967-9C42-B010-A9C274257A25}" destId="{7D21B660-304A-0C45-8362-25E82F2E7D1A}" srcOrd="2" destOrd="0" presId="urn:microsoft.com/office/officeart/2005/8/layout/hierarchy1"/>
    <dgm:cxn modelId="{AE4F4111-CD2E-7741-8476-BE8795476104}" type="presParOf" srcId="{6649ABFA-C967-9C42-B010-A9C274257A25}" destId="{387C680B-E952-F04F-8840-6329408C4FF2}" srcOrd="3" destOrd="0" presId="urn:microsoft.com/office/officeart/2005/8/layout/hierarchy1"/>
    <dgm:cxn modelId="{2B05B7AA-1F4B-F446-B632-01B79341A095}" type="presParOf" srcId="{387C680B-E952-F04F-8840-6329408C4FF2}" destId="{14AE68B9-FE25-6547-9774-6FB5767EC7AF}" srcOrd="0" destOrd="0" presId="urn:microsoft.com/office/officeart/2005/8/layout/hierarchy1"/>
    <dgm:cxn modelId="{3484222F-28FB-0849-9EA7-4468A55A0954}" type="presParOf" srcId="{14AE68B9-FE25-6547-9774-6FB5767EC7AF}" destId="{646F3537-73EB-B949-918D-3B7B930AA6F5}" srcOrd="0" destOrd="0" presId="urn:microsoft.com/office/officeart/2005/8/layout/hierarchy1"/>
    <dgm:cxn modelId="{CCC9CFE0-F829-294A-860D-636E7D1563D5}" type="presParOf" srcId="{14AE68B9-FE25-6547-9774-6FB5767EC7AF}" destId="{29CED845-19D1-E94E-8929-4CD240F70DCF}" srcOrd="1" destOrd="0" presId="urn:microsoft.com/office/officeart/2005/8/layout/hierarchy1"/>
    <dgm:cxn modelId="{63332015-9AB3-8D41-A943-518B585CF73B}" type="presParOf" srcId="{387C680B-E952-F04F-8840-6329408C4FF2}" destId="{19852B07-4D31-214F-9301-B80B7570A269}" srcOrd="1" destOrd="0" presId="urn:microsoft.com/office/officeart/2005/8/layout/hierarchy1"/>
    <dgm:cxn modelId="{998061E9-77C2-9646-9587-42F070F7D03F}" type="presParOf" srcId="{3442899B-68FA-A643-8DAB-214E62BD7585}" destId="{F8E47508-4D92-4841-B7F5-2B43DF9D01CA}" srcOrd="1" destOrd="0" presId="urn:microsoft.com/office/officeart/2005/8/layout/hierarchy1"/>
    <dgm:cxn modelId="{98CE979F-227F-384C-A802-23E2C66CE625}" type="presParOf" srcId="{F8E47508-4D92-4841-B7F5-2B43DF9D01CA}" destId="{B2BA61A3-B21F-2F4F-A27F-1E993EFF1F4B}" srcOrd="0" destOrd="0" presId="urn:microsoft.com/office/officeart/2005/8/layout/hierarchy1"/>
    <dgm:cxn modelId="{43850259-20B6-DB40-972D-E9A7C4CB758A}" type="presParOf" srcId="{B2BA61A3-B21F-2F4F-A27F-1E993EFF1F4B}" destId="{EF2F118D-C820-304A-83D6-27A1A959A5FB}" srcOrd="0" destOrd="0" presId="urn:microsoft.com/office/officeart/2005/8/layout/hierarchy1"/>
    <dgm:cxn modelId="{49109587-4D36-4C48-BABD-329C4D63FAFF}" type="presParOf" srcId="{B2BA61A3-B21F-2F4F-A27F-1E993EFF1F4B}" destId="{A8C405E2-5814-1346-B374-16BF34682930}" srcOrd="1" destOrd="0" presId="urn:microsoft.com/office/officeart/2005/8/layout/hierarchy1"/>
    <dgm:cxn modelId="{7674C656-F5EE-054C-AB27-3EE932A763DA}" type="presParOf" srcId="{F8E47508-4D92-4841-B7F5-2B43DF9D01CA}" destId="{62A3ED94-654E-E941-A0F8-294D22630DC7}" srcOrd="1" destOrd="0" presId="urn:microsoft.com/office/officeart/2005/8/layout/hierarchy1"/>
    <dgm:cxn modelId="{5F6042FB-612E-784E-A4BF-B9649CC1711E}" type="presParOf" srcId="{62A3ED94-654E-E941-A0F8-294D22630DC7}" destId="{B4C3B5E3-D81B-994D-BB40-67475EE41359}" srcOrd="0" destOrd="0" presId="urn:microsoft.com/office/officeart/2005/8/layout/hierarchy1"/>
    <dgm:cxn modelId="{7775CFBD-B41F-AE42-9BDF-92FDCA297DD3}" type="presParOf" srcId="{62A3ED94-654E-E941-A0F8-294D22630DC7}" destId="{6300A319-EE00-0344-9BFC-D6F49AE21F3F}" srcOrd="1" destOrd="0" presId="urn:microsoft.com/office/officeart/2005/8/layout/hierarchy1"/>
    <dgm:cxn modelId="{EE9AF23B-4122-1A42-9B77-74AECC455369}" type="presParOf" srcId="{6300A319-EE00-0344-9BFC-D6F49AE21F3F}" destId="{2995CDD1-F185-AC4D-9E55-C1A4942C1989}" srcOrd="0" destOrd="0" presId="urn:microsoft.com/office/officeart/2005/8/layout/hierarchy1"/>
    <dgm:cxn modelId="{A7A7EF02-3E41-BF48-B2CC-71DA787062EF}" type="presParOf" srcId="{2995CDD1-F185-AC4D-9E55-C1A4942C1989}" destId="{BC6575E1-2812-5C43-951F-E9EB66CF75F5}" srcOrd="0" destOrd="0" presId="urn:microsoft.com/office/officeart/2005/8/layout/hierarchy1"/>
    <dgm:cxn modelId="{75881339-DB78-D346-8757-4053285A64E5}" type="presParOf" srcId="{2995CDD1-F185-AC4D-9E55-C1A4942C1989}" destId="{8D17BB9B-4AAD-8940-806B-57018B5F9E40}" srcOrd="1" destOrd="0" presId="urn:microsoft.com/office/officeart/2005/8/layout/hierarchy1"/>
    <dgm:cxn modelId="{E8B7D6A1-7414-FB4F-9BF2-4E130627F7C2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Department of Labor, Employment &amp; Training Administration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(National)</a:t>
          </a: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Jobs for the Future</a:t>
          </a: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Maher &amp; Maher </a:t>
          </a: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American Association of Community Colleges</a:t>
          </a: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CalState/Merlot</a:t>
          </a: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National Science Foundation</a:t>
          </a: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ATE Centers</a:t>
          </a:r>
        </a:p>
      </dsp:txBody>
      <dsp:txXfrm>
        <a:off x="4911387" y="2761181"/>
        <a:ext cx="1522697" cy="94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defTabSz="913319">
              <a:spcBef>
                <a:spcPts val="1201"/>
              </a:spcBef>
              <a:spcAft>
                <a:spcPts val="1201"/>
              </a:spcAft>
              <a:buClr>
                <a:srgbClr val="CC0000"/>
              </a:buClr>
              <a:buFont typeface="Wingdings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8165" indent="-280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0254" indent="-2240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68356" indent="-2240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6458" indent="-2240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A83255C-37F0-B14B-A02B-105CF72AFA98}" type="slidenum">
              <a:rPr lang="en-US" sz="1200"/>
              <a:pPr eaLnBrk="1" hangingPunct="1"/>
              <a:t>26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defTabSz="913319">
              <a:spcBef>
                <a:spcPts val="1201"/>
              </a:spcBef>
              <a:spcAft>
                <a:spcPts val="1201"/>
              </a:spcAft>
              <a:buClr>
                <a:srgbClr val="CC0000"/>
              </a:buClr>
              <a:buFont typeface="Wingdings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8165" indent="-28006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0254" indent="-2240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68356" indent="-2240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6458" indent="-22405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A83255C-37F0-B14B-A02B-105CF72AFA98}" type="slidenum">
              <a:rPr lang="en-US" sz="1200"/>
              <a:pPr eaLnBrk="1" hangingPunct="1"/>
              <a:t>28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TAACCCT@dol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ACCCT@dol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892" y="1155700"/>
            <a:ext cx="8539992" cy="25019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/>
              <a:t>Tracking TAACCCT Employment Outcomes:</a:t>
            </a:r>
          </a:p>
          <a:p>
            <a:pPr algn="ctr"/>
            <a:r>
              <a:rPr lang="en-US" sz="4000" dirty="0"/>
              <a:t>Obtaining State Wage Record Data</a:t>
            </a:r>
            <a:endParaRPr lang="en-US" sz="2900" dirty="0"/>
          </a:p>
          <a:p>
            <a:pPr algn="ctr"/>
            <a:r>
              <a:rPr lang="en-US" sz="2900" dirty="0"/>
              <a:t>May 5, 2016</a:t>
            </a:r>
          </a:p>
          <a:p>
            <a:pPr algn="ctr"/>
            <a:r>
              <a:rPr lang="en-US" sz="2900" dirty="0"/>
              <a:t>3:00 pm</a:t>
            </a:r>
          </a:p>
          <a:p>
            <a:pPr algn="ctr"/>
            <a:r>
              <a:rPr lang="en-US" sz="29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06287"/>
            <a:ext cx="7772400" cy="48574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Polling Question 4:</a:t>
            </a:r>
          </a:p>
          <a:p>
            <a:endParaRPr lang="en-US" dirty="0"/>
          </a:p>
          <a:p>
            <a:r>
              <a:rPr lang="en-US" dirty="0"/>
              <a:t>4.	If your grant is a multi-state consortium, please select from 	one of the options below that best describes your 	situation.</a:t>
            </a:r>
          </a:p>
          <a:p>
            <a:endParaRPr lang="en-US" dirty="0"/>
          </a:p>
          <a:p>
            <a:r>
              <a:rPr lang="en-US" dirty="0"/>
              <a:t>	a.	My consortium can’t access wage record data 				from any states.</a:t>
            </a:r>
          </a:p>
          <a:p>
            <a:r>
              <a:rPr lang="en-US" dirty="0"/>
              <a:t>	b.	My consortium can access data from its home state 			but not others.</a:t>
            </a:r>
          </a:p>
          <a:p>
            <a:r>
              <a:rPr lang="en-US" dirty="0"/>
              <a:t>	c.	My consortium can access data from some states 			but not all.</a:t>
            </a:r>
          </a:p>
          <a:p>
            <a:r>
              <a:rPr lang="en-US" dirty="0"/>
              <a:t>	d. 	My consortium can access data from all states 				represented in our grant.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5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56200"/>
            <a:ext cx="7772400" cy="612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99408"/>
            <a:ext cx="7772400" cy="3677391"/>
          </a:xfrm>
        </p:spPr>
        <p:txBody>
          <a:bodyPr>
            <a:normAutofit/>
          </a:bodyPr>
          <a:lstStyle/>
          <a:p>
            <a:r>
              <a:rPr lang="en-US" dirty="0"/>
              <a:t>Polling Question 5:</a:t>
            </a:r>
          </a:p>
          <a:p>
            <a:endParaRPr lang="en-US" dirty="0"/>
          </a:p>
          <a:p>
            <a:r>
              <a:rPr lang="en-US" dirty="0"/>
              <a:t>5.	</a:t>
            </a:r>
            <a:r>
              <a:rPr lang="en-US"/>
              <a:t>Have </a:t>
            </a:r>
            <a:r>
              <a:rPr lang="en-US" dirty="0"/>
              <a:t>you been successful in tracking program </a:t>
            </a:r>
            <a:r>
              <a:rPr lang="en-US"/>
              <a:t>completers 	who </a:t>
            </a:r>
            <a:r>
              <a:rPr lang="en-US" dirty="0"/>
              <a:t>were employed in a neighboring state? </a:t>
            </a:r>
          </a:p>
          <a:p>
            <a:endParaRPr lang="en-US" dirty="0"/>
          </a:p>
          <a:p>
            <a:r>
              <a:rPr lang="en-US" dirty="0"/>
              <a:t>	a.	Yes</a:t>
            </a:r>
          </a:p>
          <a:p>
            <a:r>
              <a:rPr lang="en-US" dirty="0"/>
              <a:t>	b.	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532062"/>
            <a:ext cx="529748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30" y="2532062"/>
            <a:ext cx="14874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06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UC Confidentiality &amp; Disclosure Requirements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15636" y="1291194"/>
            <a:ext cx="8585860" cy="4847929"/>
          </a:xfrm>
          <a:ln>
            <a:noFill/>
          </a:ln>
        </p:spPr>
        <p:txBody>
          <a:bodyPr anchor="t">
            <a:normAutofit fontScale="62500" lnSpcReduction="20000"/>
          </a:bodyPr>
          <a:lstStyle/>
          <a:p>
            <a:pPr algn="ctr"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algn="ctr"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Based on Section 303(a)(1), Social Security Act: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administration to insure full payment of unemployment compensation (UC) when due.</a:t>
            </a:r>
          </a:p>
          <a:p>
            <a:pPr>
              <a:defRPr/>
            </a:pPr>
            <a:endParaRPr lang="en-US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Must maintain confidentiality of any UC info that reveals (or combined with publicly available info would reveal) name or any identifying particular about any individual or any employer.</a:t>
            </a:r>
          </a:p>
          <a:p>
            <a:pPr>
              <a:defRPr/>
            </a:pPr>
            <a:endParaRPr lang="en-US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Disclosure of such info barred unless mandatory or permissible to do so.</a:t>
            </a:r>
          </a:p>
          <a:p>
            <a:pPr>
              <a:defRPr/>
            </a:pPr>
            <a:endParaRPr lang="en-US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Essential to protect confidential UC data from unauthorized disclosures.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8276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UC Confidentiality &amp; Disclosure Requirements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1194"/>
            <a:ext cx="7772400" cy="4847929"/>
          </a:xfrm>
          <a:ln>
            <a:noFill/>
          </a:ln>
        </p:spPr>
        <p:txBody>
          <a:bodyPr anchor="t">
            <a:normAutofit lnSpcReduction="10000"/>
          </a:bodyPr>
          <a:lstStyle/>
          <a:p>
            <a:pPr algn="ctr"/>
            <a:r>
              <a:rPr lang="en-US" sz="2800" b="0" dirty="0"/>
              <a:t>CONFIDENTIAL UC INFORMATION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Information in the records of a state or state UC agency that pertains to administration of state UC law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Wage records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Employer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Claim information, such as: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Whether an individual has applied for UC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An individual’s contact information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Other information that is needed to verify eligibility for and amount of benefits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8693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UC Confidentiality &amp; Disclosure Requirements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20634" y="1291194"/>
            <a:ext cx="8174079" cy="4847929"/>
          </a:xfrm>
          <a:ln>
            <a:noFill/>
          </a:ln>
        </p:spPr>
        <p:txBody>
          <a:bodyPr anchor="t">
            <a:normAutofit fontScale="85000" lnSpcReduction="20000"/>
          </a:bodyPr>
          <a:lstStyle/>
          <a:p>
            <a:pPr algn="ctr"/>
            <a:r>
              <a:rPr lang="en-US" sz="3300" b="0" dirty="0"/>
              <a:t>TYPES OF DISCLOSURES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Mandatory disclosures – 20 CFR Part 603.6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Information necessary for proper and efficient administration of the UC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TANF, child support enforcement, HUD, SNAP, and other Federal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Permissive disclosures – 20 CFR Part 603.5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 regulation permits disclosure under certain circumstances as long as the disclosure does not interfere with the proper and efficient administration of the UC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Example: disclosures to public officials for use in the performance of their official duties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1525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UC Confidentiality &amp; Disclosure Requirements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63138" y="1291194"/>
            <a:ext cx="8621486" cy="4847929"/>
          </a:xfrm>
          <a:ln>
            <a:noFill/>
          </a:ln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sz="3000" b="0" dirty="0"/>
              <a:t>DISCLOSURE FOR PERFORMANCE MEASUREMENT</a:t>
            </a: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Major emphasis on program accountability &amp; outcomes.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Employment/earnings key tool for measuring success.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Wage records are a relatively easy, cost-effective way to measure performance.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To disclose wage records, must be permissible recipient of data and must use them for permissible purposes. </a:t>
            </a:r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063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UC Confidentiality &amp; Disclosure Requirements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1194"/>
            <a:ext cx="7772400" cy="4847929"/>
          </a:xfrm>
          <a:ln>
            <a:noFill/>
          </a:ln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sz="2800" b="0" dirty="0"/>
              <a:t>DISCLOSURE TO PUBLIC OFFICIALS</a:t>
            </a:r>
          </a:p>
          <a:p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Section 603.5(e) permits disclosures of confidential UC data to public officials for use in the performance of official duties.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Section 603.2(d) defines “public official” 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an official, agency, or public entity within the executive branch of Federal, State, or local government who (or which) has responsibility for administering or enforcing a law; 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An elected official in the Federal, State, or local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Section 603.5(f) permits disclosures to agents or contractors of public officials.</a:t>
            </a:r>
            <a:endParaRPr lang="en-US" sz="3000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4297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UC Confidentiality &amp; Disclosure Requirements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1194"/>
            <a:ext cx="7772400" cy="4847929"/>
          </a:xfrm>
          <a:ln>
            <a:noFill/>
          </a:ln>
        </p:spPr>
        <p:txBody>
          <a:bodyPr anchor="t">
            <a:normAutofit/>
          </a:bodyPr>
          <a:lstStyle/>
          <a:p>
            <a:pPr algn="ctr"/>
            <a:r>
              <a:rPr lang="en-US" sz="2800" b="0" dirty="0"/>
              <a:t>PERFORMANCE OF OFFICIAL DUTIES</a:t>
            </a:r>
          </a:p>
          <a:p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Section 603.5(e) defines “performance of official duties” 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Administration or enforcement of law; 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Execution of the official responsibilities of a Federal, State, or local elected official.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dirty="0"/>
              <a:t>Federal program or grant performance reporting purposes by itself doesn’t necessarily meet this definition.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5090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WIOA &amp; Wage Record Disclosure Access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1194"/>
            <a:ext cx="7772400" cy="4847929"/>
          </a:xfrm>
          <a:ln>
            <a:noFill/>
          </a:ln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en-US" sz="3000" b="0" dirty="0"/>
              <a:t>OVERVIEW</a:t>
            </a:r>
          </a:p>
          <a:p>
            <a:pPr algn="ctr"/>
            <a:endParaRPr lang="en-U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0" dirty="0"/>
              <a:t>Requires </a:t>
            </a:r>
            <a:r>
              <a:rPr lang="en-US" sz="3000" b="0" u="sng" dirty="0"/>
              <a:t>use</a:t>
            </a:r>
            <a:r>
              <a:rPr lang="en-US" sz="3000" b="0" dirty="0"/>
              <a:t> of wage records for WIOA core program &amp; ETP performance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Such disclosures to public officials (or their agents/contractors) are permissible &amp;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STRONGLY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encouraged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WRIS/WRIS II available to facilitate performance reporting when confidential UC information may not be disclosed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0" dirty="0"/>
              <a:t>Requires </a:t>
            </a:r>
            <a:r>
              <a:rPr lang="en-US" sz="3000" b="0" u="sng" dirty="0"/>
              <a:t>disclosure</a:t>
            </a:r>
            <a:r>
              <a:rPr lang="en-US" sz="3000" b="0" dirty="0"/>
              <a:t> of wage records for certain DOL and ED evaluations “to the extent practicable”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9384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TAACCCT Learning Network at a Glance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51565903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140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WIOA &amp; Wage Record Disclosure Access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93766" y="1291194"/>
            <a:ext cx="7900947" cy="4847929"/>
          </a:xfrm>
          <a:ln>
            <a:noFill/>
          </a:ln>
        </p:spPr>
        <p:txBody>
          <a:bodyPr anchor="t">
            <a:normAutofit fontScale="92500" lnSpcReduction="10000"/>
          </a:bodyPr>
          <a:lstStyle/>
          <a:p>
            <a:pPr lvl="1"/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WIOA NPRM: AMENDMENTS to 20 CFR 603</a:t>
            </a:r>
          </a:p>
          <a:p>
            <a:pPr lvl="1"/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Proposed expanded definition of “public official” would also include: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Public post-secondary educational institutions established &amp; governed under state law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Performance accountability &amp; customer information agencies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Chief elected official of a local Workforce Development Area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State educational authority, agency, or institution</a:t>
            </a:r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72831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WIOA &amp; Wage Record Disclosure Access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58140" y="1291194"/>
            <a:ext cx="8128659" cy="4847929"/>
          </a:xfrm>
          <a:ln>
            <a:noFill/>
          </a:ln>
        </p:spPr>
        <p:txBody>
          <a:bodyPr anchor="t">
            <a:normAutofit fontScale="92500"/>
          </a:bodyPr>
          <a:lstStyle/>
          <a:p>
            <a:pPr lvl="1" algn="ctr"/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WIOA NPRM: AMENDMENTS TO 20 CFR 603</a:t>
            </a:r>
          </a:p>
          <a:p>
            <a:pPr lvl="1"/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Proposed expanded definition of “performance of official duties” in 20 CFR 603 would also include: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State &amp; local performance accountability under WIOA sec 116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Requirements of discretionary Federal grants awarded under WIOA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As otherwise required for education and workforce training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917176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WIOA &amp; Wage Record Disclosure Access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58140" y="1127292"/>
            <a:ext cx="8128659" cy="4847929"/>
          </a:xfrm>
          <a:ln>
            <a:noFill/>
          </a:ln>
        </p:spPr>
        <p:txBody>
          <a:bodyPr anchor="t">
            <a:noAutofit/>
          </a:bodyPr>
          <a:lstStyle/>
          <a:p>
            <a:pPr lvl="1"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NEW MANDATORY DISCLOSURES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For DOL &amp; ED evaluations: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of WIOA core programs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under §169, WIOA, to evaluate: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WIOA Title 1 workforce development activities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other federally funded employment-related programs and activities authorized under other provisions of law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under §242(c)(2)(D), &amp; §§12(a)(5), 14, and 107 of the Rehabilitation Act of 1973 (applied to programs carried out under Title I of that Act)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under §10(b) of the Wagner-Peyser Act.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3924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WIOA &amp; Wage Record Disclosure Access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53673" y="1061534"/>
            <a:ext cx="8338657" cy="5196653"/>
          </a:xfrm>
          <a:ln>
            <a:noFill/>
          </a:ln>
        </p:spPr>
        <p:txBody>
          <a:bodyPr anchor="t">
            <a:noAutofit/>
          </a:bodyPr>
          <a:lstStyle/>
          <a:p>
            <a:pPr lvl="1"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ADDITIONAL INFORMATION</a:t>
            </a:r>
          </a:p>
          <a:p>
            <a:pPr lvl="1" algn="ctr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All requirements of 20 CFR 603 must be met including data sharing agreements, reimbursement for costs, safeguards, and penalties for impermissible re-disclosures and data breaches.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WRIS &amp; WRIS II agreements will be updated to facilitate data exchanges for entities that may not receive confidential UC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Collaborating with ED to facilitate their data access.</a:t>
            </a:r>
            <a:endParaRPr lang="en-US" sz="28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8146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WIOA &amp; Wage Record Disclosure Access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58140" y="1109895"/>
            <a:ext cx="8128659" cy="4951591"/>
          </a:xfrm>
          <a:ln>
            <a:noFill/>
          </a:ln>
        </p:spPr>
        <p:txBody>
          <a:bodyPr anchor="t">
            <a:noAutofit/>
          </a:bodyPr>
          <a:lstStyle/>
          <a:p>
            <a:pPr lvl="1"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INTEGRATED DATA &amp; IT SYSTEMS</a:t>
            </a:r>
          </a:p>
          <a:p>
            <a:pPr lvl="1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WIOA requires development of strategies to get to integrated, tech-enabled intake &amp; case management info systems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Must align &amp; integrate workforce &amp; </a:t>
            </a:r>
            <a:r>
              <a:rPr lang="en-US" sz="2800" b="0" dirty="0" err="1"/>
              <a:t>ed</a:t>
            </a:r>
            <a:r>
              <a:rPr lang="en-US" sz="2800" b="0" dirty="0"/>
              <a:t> data on core programs, UI programs,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Reemployment connections tools an important first step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Developed in partnership with states/ITSC to improve connectivity/integration by providing a “common front door” that overlays current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0391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583546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What Does This Mean for TAACCCT Grantees?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1194"/>
            <a:ext cx="7772400" cy="4847929"/>
          </a:xfrm>
          <a:ln>
            <a:noFill/>
          </a:ln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Disclosure of wage records for performance reporting purposes is permitted &amp; strongly encouraged.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To obtain individual-level data that is not de-identified, requestor must be a public official (or an agent or contractor of one for this purpose) unless individuals provide informed consent.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Technical assistance is available to facilitate agreements providing for these disclosures.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529012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 charset="0"/>
              </a:rPr>
              <a:t>Q&amp;A</a:t>
            </a:r>
          </a:p>
        </p:txBody>
      </p:sp>
      <p:pic>
        <p:nvPicPr>
          <p:cNvPr id="2" name="Picture 1" descr="Questioning-bl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280" y="2307760"/>
            <a:ext cx="2463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58" y="2058468"/>
            <a:ext cx="5723321" cy="169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134669"/>
            <a:ext cx="1814513" cy="154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814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 charset="0"/>
              </a:rPr>
              <a:t>Q&amp;A</a:t>
            </a:r>
          </a:p>
        </p:txBody>
      </p:sp>
      <p:pic>
        <p:nvPicPr>
          <p:cNvPr id="2" name="Picture 1" descr="Questioning-bl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280" y="2307760"/>
            <a:ext cx="2463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3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75657"/>
            <a:ext cx="8305800" cy="4996543"/>
          </a:xfrm>
        </p:spPr>
        <p:txBody>
          <a:bodyPr>
            <a:normAutofit fontScale="55000" lnSpcReduction="20000"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  <a:p>
            <a:pPr algn="ctr">
              <a:spcAft>
                <a:spcPts val="1200"/>
              </a:spcAft>
            </a:pPr>
            <a:endParaRPr lang="en-US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100" dirty="0"/>
              <a:t>WE WANT TO KNOW YOUR SPECIFIC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100" dirty="0"/>
              <a:t>WAGE RECORD CHALLENGES</a:t>
            </a:r>
          </a:p>
          <a:p>
            <a:pPr algn="ctr">
              <a:spcAft>
                <a:spcPts val="1200"/>
              </a:spcAft>
            </a:pPr>
            <a:endParaRPr lang="en-US" dirty="0"/>
          </a:p>
          <a:p>
            <a:r>
              <a:rPr lang="en-US" sz="3600" dirty="0"/>
              <a:t>If obtaining wage record data from your State is still a challenge, please email </a:t>
            </a:r>
            <a:r>
              <a:rPr lang="en-US" sz="3600" dirty="0">
                <a:hlinkClick r:id="rId2"/>
              </a:rPr>
              <a:t>TAACCCT@dol.gov</a:t>
            </a:r>
            <a:r>
              <a:rPr lang="en-US" sz="3600" dirty="0"/>
              <a:t> using WAGE RECORD DATA in the subject line.  Please describe the nature of the problem, ensuring the following information is provided:</a:t>
            </a:r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What State(s) does your grant operate 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What challenges are you encountering?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What reason(s) were you given for being denied access to wage record data (if applicable)?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What steps have you taken thus far to try to resolve this issue?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7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Presenter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49600" y="1285410"/>
            <a:ext cx="52324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John Heemstra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Grants Manager</a:t>
            </a:r>
            <a:endParaRPr lang="en-US" sz="1900" dirty="0"/>
          </a:p>
          <a:p>
            <a:pPr marL="0" indent="0">
              <a:buNone/>
            </a:pPr>
            <a:r>
              <a:rPr lang="en-US" sz="2200" dirty="0"/>
              <a:t>Mitchell Technical Institute</a:t>
            </a:r>
            <a:br>
              <a:rPr lang="en-US" sz="2200" dirty="0"/>
            </a:br>
            <a:r>
              <a:rPr lang="en-US" sz="2200" dirty="0"/>
              <a:t>Mitchell, South Dakota</a:t>
            </a:r>
          </a:p>
        </p:txBody>
      </p:sp>
      <p:pic>
        <p:nvPicPr>
          <p:cNvPr id="5" name="Picture 4" descr="John Heemstr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/>
          <a:stretch/>
        </p:blipFill>
        <p:spPr>
          <a:xfrm>
            <a:off x="1126293" y="1285411"/>
            <a:ext cx="1488469" cy="12715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49600" y="2957651"/>
            <a:ext cx="52324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Cheryl Martin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Division of Strategic Investments              ETA, Office of Workforce Investments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9600" y="4591442"/>
            <a:ext cx="52324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Suzanne Simonetta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Chief, Division of Legislation                  Office of Unemployment Insurance          ETA, USDOL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3" y="2957650"/>
            <a:ext cx="1488467" cy="1423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4" y="4544031"/>
            <a:ext cx="1488468" cy="14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48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Connect with the NEW TAACCCT Community of Practice and search for TAACCCT resources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hlinkClick r:id="rId3"/>
              </a:rPr>
              <a:t>https://TAACCCT.workforceGPS.org</a:t>
            </a:r>
            <a:r>
              <a:rPr lang="en-US" sz="2400" dirty="0"/>
              <a:t> 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Ask questions and to connect with peers and resources at </a:t>
            </a:r>
            <a:r>
              <a:rPr lang="en-US" sz="2400" dirty="0">
                <a:hlinkClick r:id="rId4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If you want to learn more about peer mentoring email </a:t>
            </a:r>
            <a:r>
              <a:rPr lang="en-US" sz="2400" dirty="0">
                <a:hlinkClick r:id="rId4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9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>
                <a:solidFill>
                  <a:srgbClr val="FFFFFF"/>
                </a:solidFill>
              </a:rPr>
              <a:t>Agenda Items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1194"/>
            <a:ext cx="7772400" cy="4847929"/>
          </a:xfrm>
          <a:ln>
            <a:noFill/>
          </a:ln>
        </p:spPr>
        <p:txBody>
          <a:bodyPr anchor="t">
            <a:norm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0" dirty="0"/>
              <a:t>Welcome &amp; Roadmap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0" dirty="0">
                <a:solidFill>
                  <a:schemeClr val="tx2">
                    <a:lumMod val="75000"/>
                  </a:schemeClr>
                </a:solidFill>
              </a:rPr>
              <a:t>Overview of UC confidentiality &amp; disclosure requirements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0" dirty="0"/>
              <a:t>WIOA &amp; wage record access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0" dirty="0"/>
              <a:t>Next Steps</a:t>
            </a:r>
            <a:endParaRPr lang="en-US" sz="2800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84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Polling Questions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165" y="3305968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69467"/>
            <a:ext cx="7772400" cy="2995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0933"/>
            <a:ext cx="7772400" cy="3928534"/>
          </a:xfrm>
        </p:spPr>
        <p:txBody>
          <a:bodyPr/>
          <a:lstStyle/>
          <a:p>
            <a:pPr algn="ctr"/>
            <a:r>
              <a:rPr lang="en-US" sz="2800" dirty="0"/>
              <a:t>For each of the following polling questions, please ensure that only ONE response is given from your college or consortium. </a:t>
            </a:r>
          </a:p>
          <a:p>
            <a:pPr algn="ctr"/>
            <a:endParaRPr lang="en-US" sz="2800" dirty="0"/>
          </a:p>
          <a:p>
            <a:pPr algn="ctr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2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05400"/>
            <a:ext cx="7772400" cy="6635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36915"/>
            <a:ext cx="7772400" cy="3600752"/>
          </a:xfrm>
        </p:spPr>
        <p:txBody>
          <a:bodyPr/>
          <a:lstStyle/>
          <a:p>
            <a:r>
              <a:rPr lang="en-US" dirty="0"/>
              <a:t>Polling Question 1: </a:t>
            </a:r>
          </a:p>
          <a:p>
            <a:endParaRPr lang="en-US" dirty="0"/>
          </a:p>
          <a:p>
            <a:r>
              <a:rPr lang="en-US" dirty="0"/>
              <a:t>1.	Is your college or consortium able to obtain wage record 	data from your State’s UI office or any other state entity 	that possess UI wage records?</a:t>
            </a:r>
          </a:p>
          <a:p>
            <a:endParaRPr lang="en-US" dirty="0"/>
          </a:p>
          <a:p>
            <a:r>
              <a:rPr lang="en-US" dirty="0"/>
              <a:t>	a.	Yes</a:t>
            </a:r>
          </a:p>
          <a:p>
            <a:r>
              <a:rPr lang="en-US" dirty="0"/>
              <a:t>	b.	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74733"/>
            <a:ext cx="7772400" cy="4942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22400"/>
            <a:ext cx="7772400" cy="3682999"/>
          </a:xfrm>
        </p:spPr>
        <p:txBody>
          <a:bodyPr>
            <a:normAutofit/>
          </a:bodyPr>
          <a:lstStyle/>
          <a:p>
            <a:r>
              <a:rPr lang="en-US" dirty="0"/>
              <a:t>Polling Question 2: </a:t>
            </a:r>
          </a:p>
          <a:p>
            <a:endParaRPr lang="en-US" dirty="0"/>
          </a:p>
          <a:p>
            <a:pPr algn="just"/>
            <a:r>
              <a:rPr lang="en-US" dirty="0"/>
              <a:t>2.	If you responded “No” to the previous question, please 	select from one of the options below that best describes 	your grant.</a:t>
            </a:r>
          </a:p>
          <a:p>
            <a:endParaRPr lang="en-US" dirty="0"/>
          </a:p>
          <a:p>
            <a:r>
              <a:rPr lang="en-US" dirty="0"/>
              <a:t>	a. Single-State Institution</a:t>
            </a:r>
          </a:p>
          <a:p>
            <a:r>
              <a:rPr lang="en-US" dirty="0"/>
              <a:t>	b. Single-State Consortium</a:t>
            </a:r>
          </a:p>
          <a:p>
            <a:r>
              <a:rPr lang="en-US" dirty="0"/>
              <a:t>	c. Multi-State Consortium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7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51907"/>
            <a:ext cx="7772400" cy="5130140"/>
          </a:xfrm>
        </p:spPr>
        <p:txBody>
          <a:bodyPr>
            <a:normAutofit/>
          </a:bodyPr>
          <a:lstStyle/>
          <a:p>
            <a:r>
              <a:rPr lang="en-US" dirty="0"/>
              <a:t>Polling Question 3:</a:t>
            </a:r>
          </a:p>
          <a:p>
            <a:endParaRPr lang="en-US" dirty="0"/>
          </a:p>
          <a:p>
            <a:r>
              <a:rPr lang="en-US" dirty="0"/>
              <a:t>3.	If you said “No” to question 1, please select from one of 	the options below that best describes your situation.</a:t>
            </a:r>
          </a:p>
          <a:p>
            <a:endParaRPr lang="en-US" dirty="0"/>
          </a:p>
          <a:p>
            <a:r>
              <a:rPr lang="en-US" dirty="0"/>
              <a:t>	a.  My college has found it difficult reaching a data sharing 	agreement with my state entity.</a:t>
            </a:r>
          </a:p>
          <a:p>
            <a:r>
              <a:rPr lang="en-US" dirty="0"/>
              <a:t>	b.  My college was told there is a State Law that does not 	allow the sharing of wage records for confidentiality 	reasons.</a:t>
            </a:r>
          </a:p>
          <a:p>
            <a:r>
              <a:rPr lang="en-US" dirty="0"/>
              <a:t>	c.  If other, please elaborate in the chat box.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9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 - &amp;quot;TAACCCT Learning Network at a Glance&amp;quot;&quot;/&gt;&lt;property id=&quot;20307&quot; value=&quot;358&quot;/&gt;&lt;/object&gt;&lt;object type=&quot;3&quot; unique_id=&quot;10005&quot;&gt;&lt;property id=&quot;20148&quot; value=&quot;5&quot;/&gt;&lt;property id=&quot;20300&quot; value=&quot;Slide 3 - &amp;quot;Presenter&amp;quot;&quot;/&gt;&lt;property id=&quot;20307&quot; value=&quot;327&quot;/&gt;&lt;/object&gt;&lt;object type=&quot;3&quot; unique_id=&quot;10006&quot;&gt;&lt;property id=&quot;20148&quot; value=&quot;5&quot;/&gt;&lt;property id=&quot;20300&quot; value=&quot;Slide 4&quot;/&gt;&lt;property id=&quot;20307&quot; value=&quot;328&quot;/&gt;&lt;/object&gt;&lt;object type=&quot;3&quot; unique_id=&quot;10007&quot;&gt;&lt;property id=&quot;20148&quot; value=&quot;5&quot;/&gt;&lt;property id=&quot;20300&quot; value=&quot;Slide 5&quot;/&gt;&lt;property id=&quot;20307&quot; value=&quot;361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62&quot;/&gt;&lt;/object&gt;&lt;object type=&quot;3&quot; unique_id=&quot;10010&quot;&gt;&lt;property id=&quot;20148&quot; value=&quot;5&quot;/&gt;&lt;property id=&quot;20300&quot; value=&quot;Slide 8&quot;/&gt;&lt;property id=&quot;20307&quot; value=&quot;371&quot;/&gt;&lt;/object&gt;&lt;object type=&quot;3&quot; unique_id=&quot;10011&quot;&gt;&lt;property id=&quot;20148&quot; value=&quot;5&quot;/&gt;&lt;property id=&quot;20300&quot; value=&quot;Slide 9&quot;/&gt;&lt;property id=&quot;20307&quot; value=&quot;363&quot;/&gt;&lt;/object&gt;&lt;object type=&quot;3&quot; unique_id=&quot;10012&quot;&gt;&lt;property id=&quot;20148&quot; value=&quot;5&quot;/&gt;&lt;property id=&quot;20300&quot; value=&quot;Slide 10&quot;/&gt;&lt;property id=&quot;20307&quot; value=&quot;366&quot;/&gt;&lt;/object&gt;&lt;object type=&quot;3&quot; unique_id=&quot;10013&quot;&gt;&lt;property id=&quot;20148&quot; value=&quot;5&quot;/&gt;&lt;property id=&quot;20300&quot; value=&quot;Slide 11&quot;/&gt;&lt;property id=&quot;20307&quot; value=&quot;373&quot;/&gt;&lt;/object&gt;&lt;object type=&quot;3&quot; unique_id=&quot;10014&quot;&gt;&lt;property id=&quot;20148&quot; value=&quot;5&quot;/&gt;&lt;property id=&quot;20300&quot; value=&quot;Slide 12&quot;/&gt;&lt;property id=&quot;20307&quot; value=&quot;367&quot;/&gt;&lt;/object&gt;&lt;object type=&quot;3&quot; unique_id=&quot;10015&quot;&gt;&lt;property id=&quot;20148&quot; value=&quot;5&quot;/&gt;&lt;property id=&quot;20300&quot; value=&quot;Slide 13&quot;/&gt;&lt;property id=&quot;20307&quot; value=&quot;329&quot;/&gt;&lt;/object&gt;&lt;object type=&quot;3&quot; unique_id=&quot;10016&quot;&gt;&lt;property id=&quot;20148&quot; value=&quot;5&quot;/&gt;&lt;property id=&quot;20300&quot; value=&quot;Slide 14&quot;/&gt;&lt;property id=&quot;20307&quot; value=&quot;332&quot;/&gt;&lt;/object&gt;&lt;object type=&quot;3&quot; unique_id=&quot;10017&quot;&gt;&lt;property id=&quot;20148&quot; value=&quot;5&quot;/&gt;&lt;property id=&quot;20300&quot; value=&quot;Slide 15&quot;/&gt;&lt;property id=&quot;20307&quot; value=&quot;335&quot;/&gt;&lt;/object&gt;&lt;object type=&quot;3&quot; unique_id=&quot;10018&quot;&gt;&lt;property id=&quot;20148&quot; value=&quot;5&quot;/&gt;&lt;property id=&quot;20300&quot; value=&quot;Slide 16&quot;/&gt;&lt;property id=&quot;20307&quot; value=&quot;336&quot;/&gt;&lt;/object&gt;&lt;object type=&quot;3&quot; unique_id=&quot;10019&quot;&gt;&lt;property id=&quot;20148&quot; value=&quot;5&quot;/&gt;&lt;property id=&quot;20300&quot; value=&quot;Slide 17&quot;/&gt;&lt;property id=&quot;20307&quot; value=&quot;337&quot;/&gt;&lt;/object&gt;&lt;object type=&quot;3&quot; unique_id=&quot;10020&quot;&gt;&lt;property id=&quot;20148&quot; value=&quot;5&quot;/&gt;&lt;property id=&quot;20300&quot; value=&quot;Slide 18&quot;/&gt;&lt;property id=&quot;20307&quot; value=&quot;338&quot;/&gt;&lt;/object&gt;&lt;object type=&quot;3&quot; unique_id=&quot;10021&quot;&gt;&lt;property id=&quot;20148&quot; value=&quot;5&quot;/&gt;&lt;property id=&quot;20300&quot; value=&quot;Slide 19&quot;/&gt;&lt;property id=&quot;20307&quot; value=&quot;330&quot;/&gt;&lt;/object&gt;&lt;object type=&quot;3&quot; unique_id=&quot;10022&quot;&gt;&lt;property id=&quot;20148&quot; value=&quot;5&quot;/&gt;&lt;property id=&quot;20300&quot; value=&quot;Slide 20&quot;/&gt;&lt;property id=&quot;20307&quot; value=&quot;340&quot;/&gt;&lt;/object&gt;&lt;object type=&quot;3&quot; unique_id=&quot;10023&quot;&gt;&lt;property id=&quot;20148&quot; value=&quot;5&quot;/&gt;&lt;property id=&quot;20300&quot; value=&quot;Slide 21&quot;/&gt;&lt;property id=&quot;20307&quot; value=&quot;341&quot;/&gt;&lt;/object&gt;&lt;object type=&quot;3&quot; unique_id=&quot;10024&quot;&gt;&lt;property id=&quot;20148&quot; value=&quot;5&quot;/&gt;&lt;property id=&quot;20300&quot; value=&quot;Slide 22&quot;/&gt;&lt;property id=&quot;20307&quot; value=&quot;344&quot;/&gt;&lt;/object&gt;&lt;object type=&quot;3&quot; unique_id=&quot;10025&quot;&gt;&lt;property id=&quot;20148&quot; value=&quot;5&quot;/&gt;&lt;property id=&quot;20300&quot; value=&quot;Slide 23&quot;/&gt;&lt;property id=&quot;20307&quot; value=&quot;345&quot;/&gt;&lt;/object&gt;&lt;object type=&quot;3&quot; unique_id=&quot;10026&quot;&gt;&lt;property id=&quot;20148&quot; value=&quot;5&quot;/&gt;&lt;property id=&quot;20300&quot; value=&quot;Slide 24&quot;/&gt;&lt;property id=&quot;20307&quot; value=&quot;346&quot;/&gt;&lt;/object&gt;&lt;object type=&quot;3&quot; unique_id=&quot;10027&quot;&gt;&lt;property id=&quot;20148&quot; value=&quot;5&quot;/&gt;&lt;property id=&quot;20300&quot; value=&quot;Slide 25&quot;/&gt;&lt;property id=&quot;20307&quot; value=&quot;343&quot;/&gt;&lt;/object&gt;&lt;object type=&quot;3&quot; unique_id=&quot;10028&quot;&gt;&lt;property id=&quot;20148&quot; value=&quot;5&quot;/&gt;&lt;property id=&quot;20300&quot; value=&quot;Slide 26 - &amp;quot;Q&amp;amp;A&amp;quot;&quot;/&gt;&lt;property id=&quot;20307&quot; value=&quot;359&quot;/&gt;&lt;/object&gt;&lt;object type=&quot;3&quot; unique_id=&quot;10029&quot;&gt;&lt;property id=&quot;20148&quot; value=&quot;5&quot;/&gt;&lt;property id=&quot;20300&quot; value=&quot;Slide 27&quot;/&gt;&lt;property id=&quot;20307&quot; value=&quot;368&quot;/&gt;&lt;/object&gt;&lt;object type=&quot;3&quot; unique_id=&quot;10030&quot;&gt;&lt;property id=&quot;20148&quot; value=&quot;5&quot;/&gt;&lt;property id=&quot;20300&quot; value=&quot;Slide 28 - &amp;quot;Q&amp;amp;A&amp;quot;&quot;/&gt;&lt;property id=&quot;20307&quot; value=&quot;370&quot;/&gt;&lt;/object&gt;&lt;object type=&quot;3&quot; unique_id=&quot;10031&quot;&gt;&lt;property id=&quot;20148&quot; value=&quot;5&quot;/&gt;&lt;property id=&quot;20300&quot; value=&quot;Slide 29&quot;/&gt;&lt;property id=&quot;20307&quot; value=&quot;356&quot;/&gt;&lt;/object&gt;&lt;object type=&quot;3&quot; unique_id=&quot;10032&quot;&gt;&lt;property id=&quot;20148&quot; value=&quot;5&quot;/&gt;&lt;property id=&quot;20300&quot; value=&quot;Slide 30&quot;/&gt;&lt;property id=&quot;20307&quot; value=&quot;310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</TotalTime>
  <Words>1276</Words>
  <Application>Microsoft Office PowerPoint</Application>
  <PresentationFormat>On-screen Show (4:3)</PresentationFormat>
  <Paragraphs>225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Comic Sans MS</vt:lpstr>
      <vt:lpstr>Wingdings</vt:lpstr>
      <vt:lpstr>Office Theme</vt:lpstr>
      <vt:lpstr>PowerPoint Presentation</vt:lpstr>
      <vt:lpstr>TAACCCT Learning Network at a Glance</vt:lpstr>
      <vt:lpstr>Presenter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PowerPoint Presentation</vt:lpstr>
      <vt:lpstr>Q&amp;A</vt:lpstr>
      <vt:lpstr>PowerPoint Presentation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Brian Keating</cp:lastModifiedBy>
  <cp:revision>249</cp:revision>
  <dcterms:created xsi:type="dcterms:W3CDTF">2012-12-12T14:53:33Z</dcterms:created>
  <dcterms:modified xsi:type="dcterms:W3CDTF">2016-05-05T18:02:54Z</dcterms:modified>
</cp:coreProperties>
</file>