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11" r:id="rId3"/>
    <p:sldId id="312" r:id="rId4"/>
    <p:sldId id="314" r:id="rId5"/>
    <p:sldId id="344" r:id="rId6"/>
    <p:sldId id="347" r:id="rId7"/>
    <p:sldId id="345" r:id="rId8"/>
    <p:sldId id="297" r:id="rId9"/>
    <p:sldId id="316" r:id="rId10"/>
    <p:sldId id="317" r:id="rId11"/>
    <p:sldId id="341" r:id="rId12"/>
    <p:sldId id="337" r:id="rId13"/>
    <p:sldId id="339" r:id="rId14"/>
    <p:sldId id="266" r:id="rId15"/>
    <p:sldId id="313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320" r:id="rId24"/>
    <p:sldId id="321" r:id="rId25"/>
    <p:sldId id="322" r:id="rId26"/>
    <p:sldId id="301" r:id="rId27"/>
    <p:sldId id="304" r:id="rId28"/>
    <p:sldId id="283" r:id="rId29"/>
    <p:sldId id="284" r:id="rId30"/>
    <p:sldId id="305" r:id="rId31"/>
    <p:sldId id="306" r:id="rId32"/>
    <p:sldId id="286" r:id="rId33"/>
    <p:sldId id="287" r:id="rId34"/>
    <p:sldId id="307" r:id="rId35"/>
    <p:sldId id="308" r:id="rId36"/>
    <p:sldId id="289" r:id="rId37"/>
    <p:sldId id="290" r:id="rId38"/>
    <p:sldId id="340" r:id="rId39"/>
    <p:sldId id="333" r:id="rId40"/>
    <p:sldId id="291" r:id="rId41"/>
    <p:sldId id="292" r:id="rId42"/>
    <p:sldId id="293" r:id="rId43"/>
    <p:sldId id="323" r:id="rId44"/>
    <p:sldId id="324" r:id="rId45"/>
    <p:sldId id="329" r:id="rId46"/>
    <p:sldId id="330" r:id="rId47"/>
    <p:sldId id="331" r:id="rId48"/>
    <p:sldId id="332" r:id="rId49"/>
    <p:sldId id="295" r:id="rId50"/>
    <p:sldId id="348" r:id="rId51"/>
    <p:sldId id="350" r:id="rId52"/>
    <p:sldId id="349" r:id="rId53"/>
    <p:sldId id="310" r:id="rId54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4" autoAdjust="0"/>
    <p:restoredTop sz="68139" autoAdjust="0"/>
  </p:normalViewPr>
  <p:slideViewPr>
    <p:cSldViewPr>
      <p:cViewPr varScale="1">
        <p:scale>
          <a:sx n="49" d="100"/>
          <a:sy n="49" d="100"/>
        </p:scale>
        <p:origin x="1944" y="48"/>
      </p:cViewPr>
      <p:guideLst>
        <p:guide orient="horz" pos="2160"/>
        <p:guide pos="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3447F55-ECFF-4373-A3A9-3D8551126537}" type="datetimeFigureOut">
              <a:rPr lang="en-US"/>
              <a:pPr>
                <a:defRPr/>
              </a:pPr>
              <a:t>11/3/2016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0C93456-C650-4871-ACF6-C0611AE17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8650E5-D31F-4A8E-8187-AAE65A7FF9F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E91E80-49B4-496D-96AD-7EC03B77A36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7075" indent="-2794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9188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66863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6125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33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5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77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49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208941-09E4-49E3-96CB-D88F39774FFB}" type="slidenum">
              <a:rPr lang="en-US" altLang="en-US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1CC7F8-3256-463D-B7F7-854935F0155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5D95FB-181C-4044-8CB7-AD079DBCE63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04870E-4369-44B7-8E58-AF816407628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7075" indent="-2794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9188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66863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6125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33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5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77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49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CB073F-AE6E-4B6A-9A28-E8A09A8CA51A}" type="slidenum">
              <a:rPr lang="en-US" altLang="en-US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8A0B22-B596-404D-921C-B70E07123DD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6F030B-2F07-427C-9E1F-C40997E9FAE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1793B0-39F7-4E73-8CF2-5FA1A06020A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88921C-B001-4AB9-9601-02E02DA465C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7075" indent="-2794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9188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66863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6125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33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5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77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49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DECD9A-09B6-4EEF-B7A5-7A14398B1F39}" type="slidenum">
              <a:rPr lang="en-US" altLang="en-US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C531EC-83B0-4120-9B17-1665F8BD1FB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993683-84E3-4059-ACD8-42459D0828F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FE00C9-BA8B-4822-874E-2470228B4B7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825E39-52A9-41E0-B19E-8A7CE617FF4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19FB97-800D-4B7B-98F1-D25300F405D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343E46-1F52-4DDF-9981-3876C8EB0E0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F74491-799B-4C40-A33E-A060E90CCA2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11E531-B2E5-445A-9B8C-76609493EDB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A35A70-31B8-4E1F-8CDF-0F860692A56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BFE59B-13DC-4E87-A392-A906A794493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7075" indent="-2794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9188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66863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6125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33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5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77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49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1B29CD-22CC-4D5D-830C-3DA996747511}" type="slidenum">
              <a:rPr lang="en-US" altLang="en-US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7B4610-EAB2-41F9-B293-4FC91979AE6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521681-95BF-468C-BDEA-E8ABDE0A3F5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7075" indent="-2794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9188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66863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6125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33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5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77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49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8BF46A-EE46-4EC1-8307-9F09B468C254}" type="slidenum">
              <a:rPr lang="en-US" altLang="en-US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7075" indent="-2794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9188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66863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6125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33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5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77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49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754F6E-B506-467B-8ACD-A688F6F34A10}" type="slidenum">
              <a:rPr lang="en-US" altLang="en-US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B368A7-84EF-435E-AF47-D2C6EB2C55B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EE8C4C-6933-4719-B70E-9515041DE3B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3BC57B-E550-4745-9B8C-8FF4BE6549B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262212-88A1-40FE-BDC4-592A42055C0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336E29-2BE8-4444-AC5E-9378C7CC3CB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56E4F3-0D72-4C21-BBD8-1F01A514F1D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7075" indent="-2794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9188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66863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6125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33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5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77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4925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5C006B-6DA2-4277-B085-AF0B9D635CAA}" type="slidenum">
              <a:rPr lang="en-US" altLang="en-US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1B0A5A-02C6-41BF-A93A-D1A0F498103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D42B01-5AEB-4377-84AF-046491E8377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35387D-95DF-4C01-983A-07A17F4F681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EB254F-F2C8-4B04-8AB9-31522A0AC3D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938A90-AF0F-4D98-8DA3-4551B5151C3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7CE10C-6629-4B59-AA5F-4CA200AABF0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8125B1-B553-408C-991E-0936E78FAC4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164C7C-45A0-4852-BACB-D0397D346A3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9497D2-E006-4BED-A8C9-FA6806CD806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aaccct_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75C85-1892-4DA6-B505-53A85B91B825}" type="datetime1">
              <a:rPr lang="en-US"/>
              <a:pPr>
                <a:defRPr/>
              </a:pPr>
              <a:t>11/3/2016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591D5-9B0F-45F1-850A-99D91103C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6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6D340-44F0-42FF-9B56-8BCD357623F6}" type="datetime1">
              <a:rPr lang="en-US"/>
              <a:pPr>
                <a:defRPr/>
              </a:pPr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CEB9C-313E-43CC-ABA7-26687DC10E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8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4AFE2-757F-4351-8787-48119A71A497}" type="datetime1">
              <a:rPr lang="en-US"/>
              <a:pPr>
                <a:defRPr/>
              </a:pPr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A3A5C-875C-48E1-8A9B-12331CE423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2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501588" y="992981"/>
            <a:ext cx="8229600" cy="0"/>
          </a:xfrm>
          <a:prstGeom prst="line">
            <a:avLst/>
          </a:prstGeom>
          <a:ln w="38100" cap="rnd">
            <a:gradFill>
              <a:gsLst>
                <a:gs pos="0">
                  <a:schemeClr val="tx2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ject 38"/>
          <p:cNvSpPr>
            <a:spLocks noChangeArrowheads="1"/>
          </p:cNvSpPr>
          <p:nvPr userDrawn="1"/>
        </p:nvSpPr>
        <p:spPr bwMode="auto">
          <a:xfrm>
            <a:off x="6445250" y="6248400"/>
            <a:ext cx="2286000" cy="533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78542-0FA1-47A1-ABF3-5AE609B7CA90}" type="datetime1">
              <a:rPr lang="en-US"/>
              <a:pPr>
                <a:defRPr/>
              </a:pPr>
              <a:t>11/3/2016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FCB9F-BF66-49D5-9F36-005E2BAEA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44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aaccct_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1C4C0-EED1-474D-8843-753CE9E8D7B6}" type="datetime1">
              <a:rPr lang="en-US"/>
              <a:pPr>
                <a:defRPr/>
              </a:pPr>
              <a:t>11/3/2016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A83C3-C160-4892-A83C-81531C54C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2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FCA44-8640-4221-B186-3612D506C018}" type="datetime1">
              <a:rPr lang="en-US"/>
              <a:pPr>
                <a:defRPr/>
              </a:pPr>
              <a:t>11/3/2016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6D9AB-D679-4435-889F-0DEB06EDE8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1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7D924-72C5-44C0-88BE-0C0FC735CA7D}" type="datetime1">
              <a:rPr lang="en-US"/>
              <a:pPr>
                <a:defRPr/>
              </a:pPr>
              <a:t>11/3/2016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1411B-1A45-458B-8D26-E5C7C34BA1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7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B8AAA-7370-4895-B20E-601027A60FBE}" type="datetime1">
              <a:rPr lang="en-US"/>
              <a:pPr>
                <a:defRPr/>
              </a:pPr>
              <a:t>11/3/2016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85EA6-61C6-4C68-8C87-CF99DC18D4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283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11F00-7837-432E-B64C-EBD05FB46E1C}" type="datetime1">
              <a:rPr lang="en-US"/>
              <a:pPr>
                <a:defRPr/>
              </a:pPr>
              <a:t>11/3/2016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05484-D5D3-4B6C-963A-13360552B1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28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2B5EE-5A42-4C9A-9511-F2B2DE3B77F1}" type="datetime1">
              <a:rPr lang="en-US"/>
              <a:pPr>
                <a:defRPr/>
              </a:pPr>
              <a:t>11/3/2016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803BB-9849-4291-BBA8-ACE4E88ED4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85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9012F-1C38-45C2-A147-D4E380AEA984}" type="datetime1">
              <a:rPr lang="en-US"/>
              <a:pPr>
                <a:defRPr/>
              </a:pPr>
              <a:t>11/3/2016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C88BF-6DC9-4C13-893F-3F27BC5F8F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4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906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133600"/>
            <a:ext cx="82296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57610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b="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AFBBC0-DB3A-4333-8541-4EAAAEC80EDF}" type="datetime1">
              <a:rPr lang="en-US"/>
              <a:pPr>
                <a:defRPr/>
              </a:pPr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67C31F-8197-4641-91D6-5BC868142E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21400"/>
            <a:ext cx="1984375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 i="0" u="none" kern="1200">
          <a:solidFill>
            <a:schemeClr val="tx1"/>
          </a:solidFill>
          <a:latin typeface="Franklin Gothic Demi" panose="020B07030201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ranklin Gothic Demi" panose="020B07030201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ranklin Gothic Demi" panose="020B07030201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ranklin Gothic Demi" panose="020B07030201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ranklin Gothic Demi" panose="020B07030201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ranklin Gothic Demi" panose="020B07030201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ranklin Gothic Demi" panose="020B07030201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ranklin Gothic Demi" panose="020B07030201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ranklin Gothic Demi" panose="020B0703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kern="1200">
          <a:solidFill>
            <a:srgbClr val="25406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killscommon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killscommons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killscommons.org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rlumadue@calstate.edu" TargetMode="External"/><Relationship Id="rId2" Type="http://schemas.openxmlformats.org/officeDocument/2006/relationships/hyperlink" Target="mailto:support@skillscommons.or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rveymonkey.com/r/QF9S272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905000"/>
            <a:ext cx="7772400" cy="1905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(Re)Using Free Online Educational Resources on the </a:t>
            </a:r>
            <a:r>
              <a:rPr lang="en-US" sz="3600" u="sng" dirty="0">
                <a:hlinkClick r:id="rId3"/>
              </a:rPr>
              <a:t>SkillsCommons.org</a:t>
            </a:r>
            <a:r>
              <a:rPr lang="en-US" sz="3600" dirty="0"/>
              <a:t> Repository: Part I – Introduction</a:t>
            </a:r>
            <a:br>
              <a:rPr lang="en-US" sz="3600" dirty="0"/>
            </a:b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4114800"/>
            <a:ext cx="4114800" cy="8382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1800" dirty="0"/>
              <a:t>U.S. Department of Labor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1800" dirty="0"/>
              <a:t>Employment &amp; Training Administration 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CC66A-5207-44AE-BE5C-F94FCC66C0EA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6934200" y="5495925"/>
            <a:ext cx="1939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November 3, 2016</a:t>
            </a:r>
          </a:p>
        </p:txBody>
      </p:sp>
      <p:sp>
        <p:nvSpPr>
          <p:cNvPr id="6150" name="object 38"/>
          <p:cNvSpPr>
            <a:spLocks noChangeArrowheads="1"/>
          </p:cNvSpPr>
          <p:nvPr/>
        </p:nvSpPr>
        <p:spPr bwMode="auto">
          <a:xfrm>
            <a:off x="2590800" y="6172200"/>
            <a:ext cx="2057400" cy="5556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1" name="TextBox 3"/>
          <p:cNvSpPr txBox="1">
            <a:spLocks noChangeArrowheads="1"/>
          </p:cNvSpPr>
          <p:nvPr/>
        </p:nvSpPr>
        <p:spPr bwMode="auto">
          <a:xfrm>
            <a:off x="2425700" y="48895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03238"/>
            <a:ext cx="7924800" cy="9445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0000"/>
                </a:solidFill>
                <a:latin typeface="+mn-lt"/>
                <a:cs typeface="Arial"/>
              </a:rPr>
              <a:t>SkillsCommons</a:t>
            </a:r>
            <a:r>
              <a:rPr lang="en-US" sz="3200" dirty="0">
                <a:solidFill>
                  <a:srgbClr val="000000"/>
                </a:solidFill>
                <a:latin typeface="+mn-lt"/>
                <a:cs typeface="Arial"/>
              </a:rPr>
              <a:t>: 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TAACCCT Library of </a:t>
            </a:r>
            <a:r>
              <a:rPr lang="en-US" sz="3200" b="1" dirty="0">
                <a:solidFill>
                  <a:srgbClr val="000000"/>
                </a:solidFill>
                <a:cs typeface="Arial"/>
              </a:rPr>
              <a:t>Free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OER </a:t>
            </a:r>
          </a:p>
          <a:p>
            <a:pPr fontAlgn="auto">
              <a:spcAft>
                <a:spcPts val="0"/>
              </a:spcAft>
              <a:defRPr/>
            </a:pPr>
            <a:endParaRPr lang="en-US" sz="3200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pic>
        <p:nvPicPr>
          <p:cNvPr id="2457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066800"/>
            <a:ext cx="5308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09700"/>
            <a:ext cx="8610600" cy="5067300"/>
          </a:xfrm>
        </p:spPr>
        <p:txBody>
          <a:bodyPr rtlCol="0" anchor="t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Have you used the free online educational resources on </a:t>
            </a:r>
            <a:r>
              <a:rPr lang="en-US" u="sng" dirty="0">
                <a:hlinkClick r:id="rId3"/>
              </a:rPr>
              <a:t>skillscommons.org</a:t>
            </a:r>
            <a:r>
              <a:rPr lang="en-US" dirty="0"/>
              <a:t>?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Yes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No</a:t>
            </a:r>
            <a:endParaRPr lang="en-US" b="0" dirty="0"/>
          </a:p>
        </p:txBody>
      </p:sp>
      <p:pic>
        <p:nvPicPr>
          <p:cNvPr id="2662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90963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277938"/>
            <a:ext cx="52451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7086600" cy="944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latin typeface="+mn-lt"/>
                <a:cs typeface="Arial"/>
              </a:rPr>
              <a:t>Implications of CC-BY License 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28600" y="990600"/>
            <a:ext cx="8693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ea typeface="Helvetica Neue"/>
                <a:cs typeface="Helvetica Neue"/>
              </a:rPr>
              <a:t>“The purpose of the </a:t>
            </a:r>
            <a:r>
              <a:rPr lang="en-US" altLang="en-US" sz="2400">
                <a:solidFill>
                  <a:srgbClr val="0099FF"/>
                </a:solidFill>
                <a:ea typeface="Helvetica Neue"/>
                <a:cs typeface="Helvetica Neue"/>
              </a:rPr>
              <a:t>CC BY licensing </a:t>
            </a:r>
            <a:r>
              <a:rPr lang="en-US" altLang="en-US" sz="2400">
                <a:solidFill>
                  <a:srgbClr val="000000"/>
                </a:solidFill>
                <a:ea typeface="Helvetica Neue"/>
                <a:cs typeface="Helvetica Neue"/>
              </a:rPr>
              <a:t>requirement is to ensure that materials developed with funds provided by these grants result in work that can be </a:t>
            </a:r>
            <a:r>
              <a:rPr lang="en-US" altLang="en-US" sz="2400" i="1" u="sng">
                <a:solidFill>
                  <a:srgbClr val="0099FF"/>
                </a:solidFill>
                <a:ea typeface="Helvetica Neue"/>
                <a:cs typeface="Helvetica Neue"/>
              </a:rPr>
              <a:t>freely reused and improved by others</a:t>
            </a:r>
            <a:r>
              <a:rPr lang="en-US" altLang="en-US" sz="2400">
                <a:solidFill>
                  <a:srgbClr val="000000"/>
                </a:solidFill>
                <a:ea typeface="Helvetica Neue"/>
                <a:cs typeface="Helvetica Neue"/>
              </a:rPr>
              <a:t>.” </a:t>
            </a:r>
          </a:p>
        </p:txBody>
      </p:sp>
      <p:pic>
        <p:nvPicPr>
          <p:cNvPr id="2867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22098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572000"/>
          </a:xfrm>
        </p:spPr>
        <p:txBody>
          <a:bodyPr/>
          <a:lstStyle/>
          <a:p>
            <a:pPr lvl="1"/>
            <a:r>
              <a:rPr lang="en-US" altLang="en-US">
                <a:solidFill>
                  <a:srgbClr val="000000"/>
                </a:solidFill>
              </a:rPr>
              <a:t>Capture and preserve the products of TAACCCT grantees </a:t>
            </a:r>
          </a:p>
          <a:p>
            <a:pPr lvl="1"/>
            <a:endParaRPr lang="en-US" altLang="en-US">
              <a:solidFill>
                <a:srgbClr val="000000"/>
              </a:solidFill>
            </a:endParaRP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Enable the discovery and reuse of the products of TAACCCT grantees</a:t>
            </a:r>
          </a:p>
          <a:p>
            <a:pPr lvl="1"/>
            <a:endParaRPr lang="en-US" altLang="en-US">
              <a:solidFill>
                <a:srgbClr val="000000"/>
              </a:solidFill>
            </a:endParaRP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Develop and support communities within workforce development to advance the goals of TAACCCT and SkillsCommons</a:t>
            </a:r>
          </a:p>
          <a:p>
            <a:pPr lvl="1"/>
            <a:endParaRPr lang="en-US" altLang="en-US">
              <a:solidFill>
                <a:srgbClr val="000000"/>
              </a:solidFill>
            </a:endParaRP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Develop and support sustainability strategies for TAACCCT so it can deliver the many “returns on investments”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6705600" cy="703263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0" dirty="0" err="1">
                <a:solidFill>
                  <a:schemeClr val="tx1"/>
                </a:solidFill>
                <a:latin typeface="+mn-lt"/>
              </a:rPr>
              <a:t>SkillsCommons</a:t>
            </a:r>
            <a:r>
              <a:rPr lang="en-US" sz="3200" b="0" dirty="0">
                <a:solidFill>
                  <a:schemeClr val="tx1"/>
                </a:solidFill>
                <a:latin typeface="+mn-lt"/>
              </a:rPr>
              <a:t> Goals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 txBox="1">
            <a:spLocks/>
          </p:cNvSpPr>
          <p:nvPr/>
        </p:nvSpPr>
        <p:spPr bwMode="auto">
          <a:xfrm>
            <a:off x="152400" y="228600"/>
            <a:ext cx="67056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38225"/>
            <a:ext cx="5519738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8313" y="392113"/>
            <a:ext cx="7620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+mn-lt"/>
                <a:ea typeface="+mj-ea"/>
                <a:cs typeface="+mj-cs"/>
              </a:rPr>
              <a:t>Find &amp; Review </a:t>
            </a:r>
            <a:r>
              <a:rPr lang="en-US" sz="3200" dirty="0" err="1">
                <a:solidFill>
                  <a:prstClr val="black"/>
                </a:solidFill>
                <a:latin typeface="+mn-lt"/>
                <a:ea typeface="+mj-ea"/>
                <a:cs typeface="+mj-cs"/>
              </a:rPr>
              <a:t>SkillsCommons</a:t>
            </a:r>
            <a:r>
              <a:rPr lang="en-US" sz="3200" dirty="0">
                <a:solidFill>
                  <a:prstClr val="black"/>
                </a:solidFill>
                <a:latin typeface="+mn-lt"/>
                <a:ea typeface="+mj-ea"/>
                <a:cs typeface="+mj-cs"/>
              </a:rPr>
              <a:t> OER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485900"/>
            <a:ext cx="7772400" cy="5067300"/>
          </a:xfrm>
        </p:spPr>
        <p:txBody>
          <a:bodyPr rtlCol="0" anchor="t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Which best describes the Industry Sector of your workforce development program or your area of interest?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Manufacturing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Healthcare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Information Technology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Energy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Transportation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Other (please enter in chat box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</p:txBody>
      </p:sp>
      <p:sp>
        <p:nvSpPr>
          <p:cNvPr id="27650" name="Title 1"/>
          <p:cNvSpPr txBox="1">
            <a:spLocks/>
          </p:cNvSpPr>
          <p:nvPr/>
        </p:nvSpPr>
        <p:spPr bwMode="auto">
          <a:xfrm>
            <a:off x="228600" y="1244600"/>
            <a:ext cx="52451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  <p:pic>
        <p:nvPicPr>
          <p:cNvPr id="348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90963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 txBox="1">
            <a:spLocks/>
          </p:cNvSpPr>
          <p:nvPr/>
        </p:nvSpPr>
        <p:spPr bwMode="auto">
          <a:xfrm>
            <a:off x="533400" y="76200"/>
            <a:ext cx="6553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9975"/>
            <a:ext cx="4733925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533400" y="374650"/>
            <a:ext cx="410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/>
              <a:t>Browsing by Industry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 txBox="1">
            <a:spLocks/>
          </p:cNvSpPr>
          <p:nvPr/>
        </p:nvSpPr>
        <p:spPr bwMode="auto">
          <a:xfrm>
            <a:off x="2362200" y="2209800"/>
            <a:ext cx="6553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Browsing by Industry</a:t>
            </a: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066800"/>
            <a:ext cx="5680075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1"/>
          <p:cNvSpPr>
            <a:spLocks noChangeArrowheads="1"/>
          </p:cNvSpPr>
          <p:nvPr/>
        </p:nvSpPr>
        <p:spPr bwMode="auto">
          <a:xfrm>
            <a:off x="457200" y="304800"/>
            <a:ext cx="410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/>
              <a:t>Browsing by Industry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66800"/>
            <a:ext cx="3929063" cy="54419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963" name="Title 1"/>
          <p:cNvSpPr txBox="1">
            <a:spLocks/>
          </p:cNvSpPr>
          <p:nvPr/>
        </p:nvSpPr>
        <p:spPr bwMode="auto">
          <a:xfrm>
            <a:off x="228600" y="228600"/>
            <a:ext cx="6553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Browsing by Industry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457200" y="304800"/>
            <a:ext cx="410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/>
              <a:t>Browsing by Industry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066800"/>
            <a:ext cx="2946400" cy="569277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011" name="Title 1"/>
          <p:cNvSpPr txBox="1">
            <a:spLocks/>
          </p:cNvSpPr>
          <p:nvPr/>
        </p:nvSpPr>
        <p:spPr bwMode="auto">
          <a:xfrm>
            <a:off x="228600" y="228600"/>
            <a:ext cx="6553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Browsing by Industry</a:t>
            </a: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457200" y="304800"/>
            <a:ext cx="410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/>
              <a:t>Browsing by Industry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562100"/>
            <a:ext cx="7772400" cy="5067300"/>
          </a:xfrm>
        </p:spPr>
        <p:txBody>
          <a:bodyPr rtlCol="0" anchor="t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Which best describes your organizational affiliation?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Community or technical college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Other educational institution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Local workforce development entity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Other non-profit workforce training entity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For-profit workforce training entity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Other (please enter in chat box)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</p:txBody>
      </p:sp>
      <p:pic>
        <p:nvPicPr>
          <p:cNvPr id="81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90963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20800"/>
            <a:ext cx="52451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 txBox="1">
            <a:spLocks/>
          </p:cNvSpPr>
          <p:nvPr/>
        </p:nvSpPr>
        <p:spPr bwMode="auto">
          <a:xfrm>
            <a:off x="228600" y="228600"/>
            <a:ext cx="6553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 Search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66800"/>
            <a:ext cx="4165600" cy="56769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3581400" y="2209800"/>
            <a:ext cx="609600" cy="152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 b="1">
                <a:solidFill>
                  <a:srgbClr val="25406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2286000" y="2286000"/>
            <a:ext cx="1066800" cy="1676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 b="1">
                <a:solidFill>
                  <a:srgbClr val="25406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2286000" y="4038600"/>
            <a:ext cx="990600" cy="1219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 b="1">
                <a:solidFill>
                  <a:srgbClr val="25406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57200" y="304800"/>
            <a:ext cx="4167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/>
              <a:t>Refine Search Results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2286000" y="5334000"/>
            <a:ext cx="9906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 b="1">
                <a:solidFill>
                  <a:srgbClr val="25406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 txBox="1">
            <a:spLocks/>
          </p:cNvSpPr>
          <p:nvPr/>
        </p:nvSpPr>
        <p:spPr bwMode="auto">
          <a:xfrm>
            <a:off x="228600" y="228600"/>
            <a:ext cx="6553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of Content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3" y="1173163"/>
            <a:ext cx="3675062" cy="49466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57200" y="304800"/>
            <a:ext cx="4416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/>
              <a:t>Description of Content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 txBox="1">
            <a:spLocks/>
          </p:cNvSpPr>
          <p:nvPr/>
        </p:nvSpPr>
        <p:spPr bwMode="auto">
          <a:xfrm>
            <a:off x="228600" y="228600"/>
            <a:ext cx="6553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Preview Content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95400"/>
            <a:ext cx="3675063" cy="49466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57200" y="304800"/>
            <a:ext cx="3716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/>
              <a:t>Download Content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781800" cy="762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dirty="0">
                <a:latin typeface="+mn-lt"/>
                <a:cs typeface="Arial"/>
              </a:rPr>
              <a:t>Types of OER Reuse</a:t>
            </a:r>
          </a:p>
        </p:txBody>
      </p:sp>
      <p:pic>
        <p:nvPicPr>
          <p:cNvPr id="512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066800"/>
            <a:ext cx="44418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781800" cy="762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dirty="0">
                <a:latin typeface="+mn-lt"/>
                <a:cs typeface="Arial"/>
              </a:rPr>
              <a:t>OER Reuse Showcases</a:t>
            </a:r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6096000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81800" cy="762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dirty="0">
                <a:latin typeface="+mn-lt"/>
                <a:cs typeface="Arial"/>
              </a:rPr>
              <a:t>OER Reuse Showcases</a:t>
            </a:r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038225"/>
            <a:ext cx="4424363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57400"/>
            <a:ext cx="7772400" cy="1752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Showcase of OER Reuse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895600"/>
            <a:ext cx="7772400" cy="15001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Experience of TAACCCT Grantee’s </a:t>
            </a:r>
            <a:br>
              <a:rPr lang="en-US" sz="3200" dirty="0"/>
            </a:br>
            <a:r>
              <a:rPr lang="en-US" sz="3200" dirty="0"/>
              <a:t>Reuse of existing OER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8785C-383B-4879-A850-5D30188740AF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57349" name="object 38"/>
          <p:cNvSpPr>
            <a:spLocks noChangeArrowheads="1"/>
          </p:cNvSpPr>
          <p:nvPr/>
        </p:nvSpPr>
        <p:spPr bwMode="auto">
          <a:xfrm>
            <a:off x="2286000" y="6191250"/>
            <a:ext cx="2057400" cy="5556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Showcase of OER Reuse 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/>
              <a:t>Maria Fieth</a:t>
            </a:r>
          </a:p>
          <a:p>
            <a:pPr lvl="1"/>
            <a:r>
              <a:rPr lang="en-US" altLang="en-US"/>
              <a:t>Project Manager,  “Consortium for Healthcare Online” (CHEO) Round 2 Grant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6A0196-B38C-4D8A-97A2-F39CCD79456C}" type="slidenum">
              <a:rPr lang="en-US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 txBox="1">
            <a:spLocks/>
          </p:cNvSpPr>
          <p:nvPr/>
        </p:nvSpPr>
        <p:spPr bwMode="auto">
          <a:xfrm>
            <a:off x="152400" y="228600"/>
            <a:ext cx="6553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CHEO Grant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63" y="1066800"/>
            <a:ext cx="5729287" cy="48006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CHEO Grant Project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 txBox="1">
            <a:spLocks/>
          </p:cNvSpPr>
          <p:nvPr/>
        </p:nvSpPr>
        <p:spPr bwMode="auto">
          <a:xfrm>
            <a:off x="228600" y="228600"/>
            <a:ext cx="6553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of Content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03350"/>
            <a:ext cx="3675063" cy="48831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Description of Content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38300"/>
            <a:ext cx="7772400" cy="5067300"/>
          </a:xfrm>
        </p:spPr>
        <p:txBody>
          <a:bodyPr rtlCol="0" anchor="t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Which best describes your relationship to TAACCCT Grants?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I work(</a:t>
            </a:r>
            <a:r>
              <a:rPr lang="en-US" dirty="0" err="1"/>
              <a:t>ed</a:t>
            </a:r>
            <a:r>
              <a:rPr lang="en-US" dirty="0"/>
              <a:t>) on a TAACCCT grant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Others at my organization have/had TAACCCT grant(s)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We don’t have a TAACCCT grant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What is TAACCCT?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</p:txBody>
      </p:sp>
      <p:pic>
        <p:nvPicPr>
          <p:cNvPr id="102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90963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97000"/>
            <a:ext cx="52451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57400"/>
            <a:ext cx="7772400" cy="1752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/>
              <a:t>Showcase of OER Reuse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895600"/>
            <a:ext cx="7772400" cy="15001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Experience of TAACCCT Grantee’s OER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for Reuse Hosted on </a:t>
            </a:r>
            <a:r>
              <a:rPr lang="en-US" sz="3200" dirty="0" err="1"/>
              <a:t>SkillsCommons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25F17-BB4A-43E4-9D59-563C5F2C3F65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63493" name="object 38"/>
          <p:cNvSpPr>
            <a:spLocks noChangeArrowheads="1"/>
          </p:cNvSpPr>
          <p:nvPr/>
        </p:nvSpPr>
        <p:spPr bwMode="auto">
          <a:xfrm>
            <a:off x="2362200" y="6172200"/>
            <a:ext cx="2057400" cy="5556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Showcase of OER Reuse 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/>
              <a:t>Kathy Spada </a:t>
            </a:r>
          </a:p>
          <a:p>
            <a:pPr lvl="1"/>
            <a:r>
              <a:rPr lang="en-US" altLang="en-US"/>
              <a:t>Project Manager, “Intentional Networks Transforming Effective and Rigorous Facilitation of Assessment, Collaboration, and Education” (INTERFACE) Round 3 Grant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B33D4-D1D0-45B7-A0B8-EEACEEA9FD4D}" type="slidenum">
              <a:rPr lang="en-US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 txBox="1">
            <a:spLocks/>
          </p:cNvSpPr>
          <p:nvPr/>
        </p:nvSpPr>
        <p:spPr bwMode="auto">
          <a:xfrm>
            <a:off x="152400" y="198438"/>
            <a:ext cx="54102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" y="1143000"/>
            <a:ext cx="5989638" cy="48006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INTERFACE Grant Project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 txBox="1">
            <a:spLocks/>
          </p:cNvSpPr>
          <p:nvPr/>
        </p:nvSpPr>
        <p:spPr bwMode="auto">
          <a:xfrm>
            <a:off x="228600" y="228600"/>
            <a:ext cx="6553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of Content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371600"/>
            <a:ext cx="3675063" cy="49466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Description of Content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28800"/>
            <a:ext cx="7772400" cy="13620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Showcase of OER Reuse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71800"/>
            <a:ext cx="7772400" cy="15001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Experience of TAACCCT Grantee’s Reuse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of OER Hosted on </a:t>
            </a:r>
            <a:r>
              <a:rPr lang="en-US" sz="3200" dirty="0" err="1"/>
              <a:t>SkillsCommons</a:t>
            </a:r>
            <a:endParaRPr lang="en-US" sz="3200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AC61C2-0382-46FA-8BA3-DCFE32EBB3F0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9637" name="object 38"/>
          <p:cNvSpPr>
            <a:spLocks noChangeArrowheads="1"/>
          </p:cNvSpPr>
          <p:nvPr/>
        </p:nvSpPr>
        <p:spPr bwMode="auto">
          <a:xfrm>
            <a:off x="2286000" y="6172200"/>
            <a:ext cx="2057400" cy="5556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Showcase of OER Reuse 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/>
              <a:t>Sarah Stubblefield </a:t>
            </a:r>
          </a:p>
          <a:p>
            <a:pPr lvl="1"/>
            <a:r>
              <a:rPr lang="en-US" altLang="en-US"/>
              <a:t>Project Manager, “Industrial Automation Manufacturing Innovative Strategic Training Achieving Results”  (I AM iStar) Round 4 Grant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71C60-52F8-4680-B380-6B084968EBB9}" type="slidenum">
              <a:rPr lang="en-US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 txBox="1">
            <a:spLocks/>
          </p:cNvSpPr>
          <p:nvPr/>
        </p:nvSpPr>
        <p:spPr bwMode="auto">
          <a:xfrm>
            <a:off x="152400" y="228600"/>
            <a:ext cx="60198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3" y="1182688"/>
            <a:ext cx="6178550" cy="472122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IAM </a:t>
            </a:r>
            <a:r>
              <a:rPr lang="en-US" sz="4000" dirty="0" err="1"/>
              <a:t>iSTAR</a:t>
            </a:r>
            <a:r>
              <a:rPr lang="en-US" sz="4000" dirty="0"/>
              <a:t> Grant Project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 txBox="1">
            <a:spLocks/>
          </p:cNvSpPr>
          <p:nvPr/>
        </p:nvSpPr>
        <p:spPr bwMode="auto">
          <a:xfrm>
            <a:off x="228600" y="228600"/>
            <a:ext cx="6553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of Content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1173163"/>
            <a:ext cx="3571875" cy="49466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Description of Content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524000"/>
            <a:ext cx="8686800" cy="39624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Upcoming Webinar: Utilizing Free Online Educational Resources on the </a:t>
            </a:r>
            <a:r>
              <a:rPr lang="en-US" sz="3200" u="sng" dirty="0">
                <a:hlinkClick r:id="rId3"/>
              </a:rPr>
              <a:t>SkillsCommons.org</a:t>
            </a:r>
            <a:r>
              <a:rPr lang="en-US" sz="3200" dirty="0"/>
              <a:t> Repository: Part 2 – </a:t>
            </a:r>
            <a:r>
              <a:rPr lang="en-US" sz="3200" b="1" dirty="0"/>
              <a:t>Makeover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When: Thursday, November 17, 2016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Time:   3:00 </a:t>
            </a:r>
            <a:r>
              <a:rPr lang="mr-IN" sz="3200" dirty="0"/>
              <a:t>–</a:t>
            </a:r>
            <a:r>
              <a:rPr lang="en-US" sz="3200" dirty="0"/>
              <a:t> 4:00 pm ET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3200" dirty="0"/>
            </a:br>
            <a:endParaRPr lang="en-US" sz="3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79500"/>
            <a:ext cx="7772400" cy="5067300"/>
          </a:xfrm>
        </p:spPr>
        <p:txBody>
          <a:bodyPr rtlCol="0" anchor="t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What type of OER resources are you interested in reusing? 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Hybrid/Blended Course 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Simulation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Presentation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Video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Program Administration Material 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Textbook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Learning Activities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Other (please enter in chat box)</a:t>
            </a:r>
          </a:p>
        </p:txBody>
      </p:sp>
      <p:pic>
        <p:nvPicPr>
          <p:cNvPr id="778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90963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838200"/>
            <a:ext cx="52451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409700"/>
            <a:ext cx="7772400" cy="5067300"/>
          </a:xfrm>
        </p:spPr>
        <p:txBody>
          <a:bodyPr rtlCol="0" anchor="t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Are you an Eligible Training Provider under WIOA in one or more states?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Yes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No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I don’t know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Which best describes your experience with OER?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I have used OER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I would like to learn how to use OER</a:t>
            </a:r>
          </a:p>
          <a:p>
            <a:pPr marL="342900" indent="-342900" fontAlgn="auto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dirty="0"/>
              <a:t>What is OER?</a:t>
            </a:r>
          </a:p>
        </p:txBody>
      </p:sp>
      <p:pic>
        <p:nvPicPr>
          <p:cNvPr id="122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90963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2400" y="1168400"/>
            <a:ext cx="52451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781800" cy="762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dirty="0" err="1">
                <a:latin typeface="+mn-lt"/>
                <a:cs typeface="Arial"/>
              </a:rPr>
              <a:t>SkillsCommons</a:t>
            </a:r>
            <a:r>
              <a:rPr lang="en-US" altLang="en-US" sz="3200" dirty="0">
                <a:latin typeface="+mn-lt"/>
                <a:cs typeface="Arial"/>
              </a:rPr>
              <a:t> CONNECT Center</a:t>
            </a:r>
          </a:p>
        </p:txBody>
      </p:sp>
      <p:pic>
        <p:nvPicPr>
          <p:cNvPr id="7987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066800"/>
            <a:ext cx="53070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781800" cy="762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dirty="0" err="1">
                <a:latin typeface="+mn-lt"/>
                <a:cs typeface="Arial"/>
              </a:rPr>
              <a:t>SkillsCommons</a:t>
            </a:r>
            <a:r>
              <a:rPr lang="en-US" altLang="en-US" sz="3200" dirty="0">
                <a:latin typeface="+mn-lt"/>
                <a:cs typeface="Arial"/>
              </a:rPr>
              <a:t> </a:t>
            </a:r>
            <a:r>
              <a:rPr lang="en-US" altLang="en-US" sz="3200" dirty="0" err="1">
                <a:latin typeface="+mn-lt"/>
                <a:cs typeface="Arial"/>
              </a:rPr>
              <a:t>IMPACTCommunities</a:t>
            </a:r>
            <a:endParaRPr lang="en-US" altLang="en-US" sz="3200" dirty="0">
              <a:latin typeface="+mn-lt"/>
              <a:cs typeface="Arial"/>
            </a:endParaRPr>
          </a:p>
        </p:txBody>
      </p:sp>
      <p:pic>
        <p:nvPicPr>
          <p:cNvPr id="819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8" b="11819"/>
          <a:stretch>
            <a:fillRect/>
          </a:stretch>
        </p:blipFill>
        <p:spPr bwMode="auto">
          <a:xfrm>
            <a:off x="2362200" y="1066800"/>
            <a:ext cx="4800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81800" cy="762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dirty="0" err="1">
                <a:latin typeface="+mn-lt"/>
                <a:cs typeface="Arial"/>
              </a:rPr>
              <a:t>SkillsCommons</a:t>
            </a:r>
            <a:r>
              <a:rPr lang="en-US" altLang="en-US" sz="3200" dirty="0">
                <a:latin typeface="+mn-lt"/>
                <a:cs typeface="Arial"/>
              </a:rPr>
              <a:t> “Makeover” Strategy</a:t>
            </a:r>
          </a:p>
        </p:txBody>
      </p:sp>
      <p:pic>
        <p:nvPicPr>
          <p:cNvPr id="8397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53562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705600" cy="762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dirty="0">
                <a:latin typeface="+mn-lt"/>
                <a:cs typeface="Arial"/>
              </a:rPr>
              <a:t>Join Us!</a:t>
            </a:r>
          </a:p>
        </p:txBody>
      </p:sp>
      <p:pic>
        <p:nvPicPr>
          <p:cNvPr id="860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85850"/>
            <a:ext cx="63150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781800" cy="762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dirty="0">
                <a:latin typeface="+mn-lt"/>
                <a:cs typeface="Arial"/>
              </a:rPr>
              <a:t>OER Makeover Showcases</a:t>
            </a:r>
          </a:p>
        </p:txBody>
      </p:sp>
      <p:pic>
        <p:nvPicPr>
          <p:cNvPr id="880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066800"/>
            <a:ext cx="4505325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81800" cy="762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cs typeface="Arial"/>
              </a:rPr>
              <a:t>Additional OER Resources</a:t>
            </a:r>
            <a:endParaRPr lang="en-US" sz="32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01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38225"/>
            <a:ext cx="503555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81800" cy="762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cs typeface="Arial"/>
              </a:rPr>
              <a:t>One-Stop-Shop for OER</a:t>
            </a:r>
          </a:p>
        </p:txBody>
      </p:sp>
      <p:pic>
        <p:nvPicPr>
          <p:cNvPr id="9216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038225"/>
            <a:ext cx="4411663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81800" cy="762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cs typeface="Arial"/>
              </a:rPr>
              <a:t>FAQs for Downloading</a:t>
            </a:r>
          </a:p>
        </p:txBody>
      </p:sp>
      <p:pic>
        <p:nvPicPr>
          <p:cNvPr id="942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92200"/>
            <a:ext cx="7197725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81800" cy="762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cs typeface="Arial"/>
              </a:rPr>
              <a:t>FAQs for Downloading</a:t>
            </a:r>
          </a:p>
        </p:txBody>
      </p:sp>
      <p:pic>
        <p:nvPicPr>
          <p:cNvPr id="9625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518525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Questions?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6705600" cy="1905000"/>
          </a:xfrm>
        </p:spPr>
        <p:txBody>
          <a:bodyPr rtlCol="0">
            <a:normAutofit fontScale="77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5100" dirty="0">
              <a:solidFill>
                <a:schemeClr val="accent1">
                  <a:lumMod val="50000"/>
                </a:schemeClr>
              </a:solidFill>
              <a:hlinkClick r:id="rId2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100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support@skillscommons.org</a:t>
            </a:r>
            <a:endParaRPr lang="en-US" sz="51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8308" name="Rectangle 3"/>
          <p:cNvSpPr>
            <a:spLocks noChangeArrowheads="1"/>
          </p:cNvSpPr>
          <p:nvPr/>
        </p:nvSpPr>
        <p:spPr bwMode="auto">
          <a:xfrm>
            <a:off x="762000" y="3413125"/>
            <a:ext cx="7162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/>
              <a:t>Rick Lumadue:  Program Manager &amp; Grantee Relations, SkillsCommons:</a:t>
            </a:r>
          </a:p>
          <a:p>
            <a:pPr algn="ctr" eaLnBrk="1" hangingPunct="1"/>
            <a:r>
              <a:rPr lang="en-US" altLang="en-US" sz="3200">
                <a:hlinkClick r:id="rId3"/>
              </a:rPr>
              <a:t>rlumadue@calstate.edu</a:t>
            </a:r>
            <a:r>
              <a:rPr lang="en-US" altLang="en-US" sz="320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/>
              <a:t>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4678363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Cheryl Martin, Moderator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Program Manager, TAACCCT Grants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Rick Lumadue &amp; Gerry Hanley, Presenters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err="1"/>
              <a:t>SkillsCommons</a:t>
            </a:r>
            <a:r>
              <a:rPr lang="en-US" dirty="0"/>
              <a:t> (California State University-MERLOT)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Maria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Fieth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, Presenter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Project Manager, “Consortium for Healthcare Online” (CHEO) Round 2 Grant Project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Kathy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Spada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, Presenter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Project Manager, “Intentional Networks Transforming Effective and Rigorous Facilitation of Assessment, Collaboration, and Education” (INTERFACE) Round 3 Grant Project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Sarah Stubblefield, Presenter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Project Manager, “Industrial Automation Manufacturing innovative Strategic Training Achieving Results” (I AM </a:t>
            </a:r>
            <a:r>
              <a:rPr lang="en-US" dirty="0" err="1"/>
              <a:t>iStar</a:t>
            </a:r>
            <a:r>
              <a:rPr lang="en-US" dirty="0"/>
              <a:t>) Round 4 Grant Project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/>
          </a:p>
          <a:p>
            <a:pPr lvl="1" fontAlgn="auto">
              <a:spcAft>
                <a:spcPts val="0"/>
              </a:spcAft>
              <a:defRPr/>
            </a:pPr>
            <a:endParaRPr lang="en-US" dirty="0"/>
          </a:p>
          <a:p>
            <a:pPr lvl="1"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B369E-1512-4A76-AA71-E9369207370D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OER on SkillsCommons.org Repository:  </a:t>
            </a:r>
            <a:br>
              <a:rPr lang="en-US" sz="2800" dirty="0"/>
            </a:br>
            <a:r>
              <a:rPr lang="en-US" sz="2800" dirty="0"/>
              <a:t>Part II – Makeover</a:t>
            </a:r>
          </a:p>
        </p:txBody>
      </p:sp>
      <p:sp>
        <p:nvSpPr>
          <p:cNvPr id="993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Utilizing Free Online Educational Resources on the SkillsCommons.org Repository: Part II – Makeover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/>
              <a:t>Thursday, November 17, 2016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/>
              <a:t>3:00 PM ~ 4:00 PM ET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altLang="en-US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/>
              <a:t>In this webinar, participants will discover the benefits of working with a technology company to create a “makeover” of existing OER that has been deposited on SkillsCommons.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1A56A-6995-47CC-B063-44C983DFCBEB}" type="slidenum">
              <a:rPr lang="en-US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2017 Workforce Development Institute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2017 Workforce Development Institute: Inspiring Innovation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January 25-28, 2017, Newport Beach, CA.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Next year’s institute will host a special TAACCCT Private Meet-Up on Wednesday, January 25 from 1-4 p.m., PT. In line with the 2017 WDI theme, “Inspiring Innovation,"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TAACCCT Grantees are welcome to join us for a robust conversation where you will share your innovations and their impacts, your sustainability efforts, and get help to overcome sustainability challenges.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7D6C0-0CB7-4A74-ABC3-156B2B3C4F11}" type="slidenum">
              <a:rPr lang="en-US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2017 Workforce Development Institute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Space is limited, so please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RSVP by completing this short form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by Friday, January 6, 2017, to reserve your spot!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F1C3DD-0EE8-4CF6-849A-03ACA2DF6420}" type="slidenum">
              <a:rPr lang="en-US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8229600" cy="990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9600" dirty="0">
                <a:solidFill>
                  <a:srgbClr val="0000FF"/>
                </a:solidFill>
                <a:latin typeface="Arial" charset="0"/>
              </a:rPr>
              <a:t>THANK YOU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BE82F-5936-4A71-BEDA-B413FDA26C1D}" type="slidenum">
              <a:rPr lang="en-US"/>
              <a:pPr>
                <a:defRPr/>
              </a:pPr>
              <a:t>53</a:t>
            </a:fld>
            <a:endParaRPr lang="en-US"/>
          </a:p>
        </p:txBody>
      </p:sp>
      <p:pic>
        <p:nvPicPr>
          <p:cNvPr id="1034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87938"/>
            <a:ext cx="914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228600" y="5410200"/>
            <a:ext cx="8229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0000"/>
                </a:solidFill>
              </a:rPr>
              <a:t>This work is licensed under a </a:t>
            </a:r>
            <a:r>
              <a:rPr lang="en-US" altLang="en-US" sz="1000" u="sng">
                <a:solidFill>
                  <a:srgbClr val="000000"/>
                </a:solidFill>
                <a:hlinkClick r:id="rId3"/>
              </a:rPr>
              <a:t>Creative Commons Attribution 4.0 International License</a:t>
            </a:r>
            <a:r>
              <a:rPr lang="en-US" altLang="en-US" sz="100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en-US" altLang="en-US" sz="1000">
                <a:solidFill>
                  <a:srgbClr val="000000"/>
                </a:solidFill>
              </a:rPr>
              <a:t>This workforce solution was created through a cooperative agreement between the U.S. Department of Labor's Employment and Training Administration and the California State University-Multimedia Educational Resource for Learning and Online Teaching (MERLOT). </a:t>
            </a:r>
          </a:p>
        </p:txBody>
      </p:sp>
      <p:sp>
        <p:nvSpPr>
          <p:cNvPr id="103430" name="object 38"/>
          <p:cNvSpPr>
            <a:spLocks noChangeArrowheads="1"/>
          </p:cNvSpPr>
          <p:nvPr/>
        </p:nvSpPr>
        <p:spPr bwMode="auto">
          <a:xfrm>
            <a:off x="6705600" y="6248400"/>
            <a:ext cx="2286000" cy="5556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SkillsCommons.org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Rick Lumadue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Program Manager and Grantee Relations, SkillsCommons.org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Gerry Hanley, Ph.D.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Director, SkillsCommons.org and PI for TAACCCT repository cooperative agreement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Assistant Vice Chancellor, Academic Technology Services, California State University, Office of the Chancellor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Executive Director, MERLOT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Director, Center for Usability in Design and Accessibility at California State University, Long Beach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E4AF2-B173-4E17-9A31-83EFE9FBC8B9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8" y="0"/>
            <a:ext cx="82296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Trade Adjustment Assistance Community College and Career Training (TAACCCT)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6838" y="5094288"/>
            <a:ext cx="6270625" cy="1789112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Design innovative and effective programs that address specific industry needs and lead to improved learning, completion and career outcomes for TAA-eligible workers and other adults. </a:t>
            </a: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889125"/>
            <a:ext cx="4144963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1447800"/>
            <a:ext cx="3667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TAACCCT is an investment of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0038" y="3797300"/>
            <a:ext cx="59531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impacting 62% of the nation’s community colleges.</a:t>
            </a:r>
          </a:p>
        </p:txBody>
      </p:sp>
      <p:pic>
        <p:nvPicPr>
          <p:cNvPr id="1843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5105400"/>
            <a:ext cx="175418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96900" y="4779963"/>
            <a:ext cx="7891463" cy="0"/>
          </a:xfrm>
          <a:prstGeom prst="line">
            <a:avLst/>
          </a:prstGeom>
          <a:ln w="34925" cap="rnd">
            <a:solidFill>
              <a:srgbClr val="1A3564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/>
              <a:t>Agenda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95800"/>
          </a:xfrm>
        </p:spPr>
        <p:txBody>
          <a:bodyPr/>
          <a:lstStyle/>
          <a:p>
            <a:pPr marL="457200" indent="-457200"/>
            <a:r>
              <a:rPr lang="en-US" altLang="en-US" sz="2400" b="0">
                <a:solidFill>
                  <a:srgbClr val="000000"/>
                </a:solidFill>
                <a:cs typeface="Arial" panose="020B0604020202020204" pitchFamily="34" charset="0"/>
              </a:rPr>
              <a:t>What is OER and why should I care?</a:t>
            </a:r>
          </a:p>
          <a:p>
            <a:pPr marL="457200" indent="-457200"/>
            <a:r>
              <a:rPr lang="en-US" altLang="en-US" sz="2400" b="0">
                <a:solidFill>
                  <a:srgbClr val="000000"/>
                </a:solidFill>
                <a:cs typeface="Arial" panose="020B0604020202020204" pitchFamily="34" charset="0"/>
              </a:rPr>
              <a:t>Demonstrate the ease of finding OER in SkillsCommons to reuse </a:t>
            </a:r>
          </a:p>
          <a:p>
            <a:pPr marL="457200" indent="-457200"/>
            <a:r>
              <a:rPr lang="en-US" altLang="en-US" sz="2400" b="0">
                <a:solidFill>
                  <a:srgbClr val="000000"/>
                </a:solidFill>
                <a:cs typeface="Arial" panose="020B0604020202020204" pitchFamily="34" charset="0"/>
              </a:rPr>
              <a:t>Showcases of OER reuse</a:t>
            </a:r>
          </a:p>
          <a:p>
            <a:pPr marL="457200" indent="-457200"/>
            <a:r>
              <a:rPr lang="en-US" altLang="en-US" sz="2400" b="0">
                <a:solidFill>
                  <a:srgbClr val="000000"/>
                </a:solidFill>
                <a:cs typeface="Arial" panose="020B0604020202020204" pitchFamily="34" charset="0"/>
              </a:rPr>
              <a:t>Get connected with people, technologies, and resources that you can leverage and help your project achieve its goals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SkillsCommons CONNECT Center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SkillsCommons Makeover Strategy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SkillsCommons IMPACTCommunities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Additional OER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91C09-02E9-453E-B892-86E297D4C98F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7086600" cy="944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latin typeface="+mn-lt"/>
                <a:cs typeface="Arial"/>
              </a:rPr>
              <a:t>What is OER and Why Should I Care?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19200"/>
            <a:ext cx="9067800" cy="54168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</a:rPr>
              <a:t>Open Educational Resources (OER) </a:t>
            </a:r>
            <a:endParaRPr lang="en-US" sz="3200" i="1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 i="1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i="1" dirty="0" err="1">
                <a:latin typeface="+mn-lt"/>
              </a:rPr>
              <a:t>SkillsCommons</a:t>
            </a:r>
            <a:r>
              <a:rPr lang="en-US" sz="3000" i="1" dirty="0">
                <a:latin typeface="+mn-lt"/>
              </a:rPr>
              <a:t> is the world’s largest OER project featuring job-driven workforce development materials!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</a:rPr>
              <a:t>			Anyone can freely:</a:t>
            </a:r>
          </a:p>
          <a:p>
            <a:pPr marL="3200400" lvl="6" indent="-457200">
              <a:buFont typeface="Arial"/>
              <a:buChar char="•"/>
              <a:defRPr/>
            </a:pPr>
            <a:r>
              <a:rPr lang="en-US" sz="3200" dirty="0">
                <a:latin typeface="+mn-lt"/>
              </a:rPr>
              <a:t>Reuse </a:t>
            </a:r>
          </a:p>
          <a:p>
            <a:pPr marL="3200400" lvl="6" indent="-457200">
              <a:buFont typeface="Arial"/>
              <a:buChar char="•"/>
              <a:defRPr/>
            </a:pPr>
            <a:r>
              <a:rPr lang="en-US" sz="3200" dirty="0">
                <a:latin typeface="+mn-lt"/>
              </a:rPr>
              <a:t>Revise </a:t>
            </a:r>
          </a:p>
          <a:p>
            <a:pPr marL="3200400" lvl="6" indent="-457200">
              <a:buFont typeface="Arial"/>
              <a:buChar char="•"/>
              <a:defRPr/>
            </a:pPr>
            <a:r>
              <a:rPr lang="en-US" sz="3200" dirty="0">
                <a:latin typeface="+mn-lt"/>
              </a:rPr>
              <a:t>Retain</a:t>
            </a:r>
          </a:p>
          <a:p>
            <a:pPr marL="3200400" lvl="6" indent="-457200">
              <a:buFont typeface="Arial"/>
              <a:buChar char="•"/>
              <a:defRPr/>
            </a:pPr>
            <a:r>
              <a:rPr lang="en-US" sz="3200" dirty="0">
                <a:latin typeface="+mn-lt"/>
              </a:rPr>
              <a:t>Redistribute</a:t>
            </a:r>
          </a:p>
          <a:p>
            <a:pPr marL="3200400" lvl="6" indent="-457200">
              <a:buFont typeface="Arial"/>
              <a:buChar char="•"/>
              <a:defRPr/>
            </a:pPr>
            <a:r>
              <a:rPr lang="en-US" sz="3200" dirty="0">
                <a:latin typeface="+mn-lt"/>
              </a:rPr>
              <a:t>Remix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111&quot;&gt;&lt;/object&gt;&lt;object type=&quot;2&quot; unique_id=&quot;10112&quot;&gt;&lt;object type=&quot;3&quot; unique_id=&quot;10113&quot;&gt;&lt;property id=&quot;20148&quot; value=&quot;5&quot;/&gt;&lt;property id=&quot;20300&quot; value=&quot;Slide 1 - &amp;quot;(Re)Using Free Online Educational Resources on the SkillsCommons.org Repository: Part I – Introduction  &amp;quot;&quot;/&gt;&lt;property id=&quot;20307&quot; value=&quot;256&quot;/&gt;&lt;/object&gt;&lt;object type=&quot;3&quot; unique_id=&quot;10114&quot;&gt;&lt;property id=&quot;20148&quot; value=&quot;5&quot;/&gt;&lt;property id=&quot;20300&quot; value=&quot;Slide 2&quot;/&gt;&lt;property id=&quot;20307&quot; value=&quot;311&quot;/&gt;&lt;/object&gt;&lt;object type=&quot;3&quot; unique_id=&quot;10115&quot;&gt;&lt;property id=&quot;20148&quot; value=&quot;5&quot;/&gt;&lt;property id=&quot;20300&quot; value=&quot;Slide 3&quot;/&gt;&lt;property id=&quot;20307&quot; value=&quot;312&quot;/&gt;&lt;/object&gt;&lt;object type=&quot;3&quot; unique_id=&quot;10116&quot;&gt;&lt;property id=&quot;20148&quot; value=&quot;5&quot;/&gt;&lt;property id=&quot;20300&quot; value=&quot;Slide 4&quot;/&gt;&lt;property id=&quot;20307&quot; value=&quot;314&quot;/&gt;&lt;/object&gt;&lt;object type=&quot;3&quot; unique_id=&quot;10117&quot;&gt;&lt;property id=&quot;20148&quot; value=&quot;5&quot;/&gt;&lt;property id=&quot;20300&quot; value=&quot;Slide 5 - &amp;quot;Presenters&amp;quot;&quot;/&gt;&lt;property id=&quot;20307&quot; value=&quot;344&quot;/&gt;&lt;/object&gt;&lt;object type=&quot;3&quot; unique_id=&quot;10118&quot;&gt;&lt;property id=&quot;20148&quot; value=&quot;5&quot;/&gt;&lt;property id=&quot;20300&quot; value=&quot;Slide 6 - &amp;quot;SkillsCommons.org&amp;quot;&quot;/&gt;&lt;property id=&quot;20307&quot; value=&quot;347&quot;/&gt;&lt;/object&gt;&lt;object type=&quot;3&quot; unique_id=&quot;10119&quot;&gt;&lt;property id=&quot;20148&quot; value=&quot;5&quot;/&gt;&lt;property id=&quot;20300&quot; value=&quot;Slide 7 - &amp;quot;Trade Adjustment Assistance Community College and Career Training (TAACCCT)&amp;quot;&quot;/&gt;&lt;property id=&quot;20307&quot; value=&quot;345&quot;/&gt;&lt;/object&gt;&lt;object type=&quot;3&quot; unique_id=&quot;10120&quot;&gt;&lt;property id=&quot;20148&quot; value=&quot;5&quot;/&gt;&lt;property id=&quot;20300&quot; value=&quot;Slide 8 - &amp;quot;Agenda&amp;quot;&quot;/&gt;&lt;property id=&quot;20307&quot; value=&quot;297&quot;/&gt;&lt;/object&gt;&lt;object type=&quot;3&quot; unique_id=&quot;10121&quot;&gt;&lt;property id=&quot;20148&quot; value=&quot;5&quot;/&gt;&lt;property id=&quot;20300&quot; value=&quot;Slide 9&quot;/&gt;&lt;property id=&quot;20307&quot; value=&quot;316&quot;/&gt;&lt;/object&gt;&lt;object type=&quot;3&quot; unique_id=&quot;10122&quot;&gt;&lt;property id=&quot;20148&quot; value=&quot;5&quot;/&gt;&lt;property id=&quot;20300&quot; value=&quot;Slide 10&quot;/&gt;&lt;property id=&quot;20307&quot; value=&quot;317&quot;/&gt;&lt;/object&gt;&lt;object type=&quot;3&quot; unique_id=&quot;10123&quot;&gt;&lt;property id=&quot;20148&quot; value=&quot;5&quot;/&gt;&lt;property id=&quot;20300&quot; value=&quot;Slide 11&quot;/&gt;&lt;property id=&quot;20307&quot; value=&quot;341&quot;/&gt;&lt;/object&gt;&lt;object type=&quot;3&quot; unique_id=&quot;10124&quot;&gt;&lt;property id=&quot;20148&quot; value=&quot;5&quot;/&gt;&lt;property id=&quot;20300&quot; value=&quot;Slide 12&quot;/&gt;&lt;property id=&quot;20307&quot; value=&quot;337&quot;/&gt;&lt;/object&gt;&lt;object type=&quot;3&quot; unique_id=&quot;10125&quot;&gt;&lt;property id=&quot;20148&quot; value=&quot;5&quot;/&gt;&lt;property id=&quot;20300&quot; value=&quot;Slide 13&quot;/&gt;&lt;property id=&quot;20307&quot; value=&quot;339&quot;/&gt;&lt;/object&gt;&lt;object type=&quot;3&quot; unique_id=&quot;10126&quot;&gt;&lt;property id=&quot;20148&quot; value=&quot;5&quot;/&gt;&lt;property id=&quot;20300&quot; value=&quot;Slide 14&quot;/&gt;&lt;property id=&quot;20307&quot; value=&quot;266&quot;/&gt;&lt;/object&gt;&lt;object type=&quot;3&quot; unique_id=&quot;10127&quot;&gt;&lt;property id=&quot;20148&quot; value=&quot;5&quot;/&gt;&lt;property id=&quot;20300&quot; value=&quot;Slide 15&quot;/&gt;&lt;property id=&quot;20307&quot; value=&quot;313&quot;/&gt;&lt;/object&gt;&lt;object type=&quot;3&quot; unique_id=&quot;10128&quot;&gt;&lt;property id=&quot;20148&quot; value=&quot;5&quot;/&gt;&lt;property id=&quot;20300&quot; value=&quot;Slide 16&quot;/&gt;&lt;property id=&quot;20307&quot; value=&quot;267&quot;/&gt;&lt;/object&gt;&lt;object type=&quot;3&quot; unique_id=&quot;10129&quot;&gt;&lt;property id=&quot;20148&quot; value=&quot;5&quot;/&gt;&lt;property id=&quot;20300&quot; value=&quot;Slide 17&quot;/&gt;&lt;property id=&quot;20307&quot; value=&quot;268&quot;/&gt;&lt;/object&gt;&lt;object type=&quot;3&quot; unique_id=&quot;10130&quot;&gt;&lt;property id=&quot;20148&quot; value=&quot;5&quot;/&gt;&lt;property id=&quot;20300&quot; value=&quot;Slide 18&quot;/&gt;&lt;property id=&quot;20307&quot; value=&quot;269&quot;/&gt;&lt;/object&gt;&lt;object type=&quot;3&quot; unique_id=&quot;10131&quot;&gt;&lt;property id=&quot;20148&quot; value=&quot;5&quot;/&gt;&lt;property id=&quot;20300&quot; value=&quot;Slide 19&quot;/&gt;&lt;property id=&quot;20307&quot; value=&quot;270&quot;/&gt;&lt;/object&gt;&lt;object type=&quot;3&quot; unique_id=&quot;10132&quot;&gt;&lt;property id=&quot;20148&quot; value=&quot;5&quot;/&gt;&lt;property id=&quot;20300&quot; value=&quot;Slide 20&quot;/&gt;&lt;property id=&quot;20307&quot; value=&quot;271&quot;/&gt;&lt;/object&gt;&lt;object type=&quot;3&quot; unique_id=&quot;10133&quot;&gt;&lt;property id=&quot;20148&quot; value=&quot;5&quot;/&gt;&lt;property id=&quot;20300&quot; value=&quot;Slide 21&quot;/&gt;&lt;property id=&quot;20307&quot; value=&quot;272&quot;/&gt;&lt;/object&gt;&lt;object type=&quot;3&quot; unique_id=&quot;10134&quot;&gt;&lt;property id=&quot;20148&quot; value=&quot;5&quot;/&gt;&lt;property id=&quot;20300&quot; value=&quot;Slide 22&quot;/&gt;&lt;property id=&quot;20307&quot; value=&quot;273&quot;/&gt;&lt;/object&gt;&lt;object type=&quot;3&quot; unique_id=&quot;10135&quot;&gt;&lt;property id=&quot;20148&quot; value=&quot;5&quot;/&gt;&lt;property id=&quot;20300&quot; value=&quot;Slide 23 - &amp;quot;Types of OER Reuse&amp;quot;&quot;/&gt;&lt;property id=&quot;20307&quot; value=&quot;320&quot;/&gt;&lt;/object&gt;&lt;object type=&quot;3&quot; unique_id=&quot;10136&quot;&gt;&lt;property id=&quot;20148&quot; value=&quot;5&quot;/&gt;&lt;property id=&quot;20300&quot; value=&quot;Slide 24 - &amp;quot;OER Reuse Showcases&amp;quot;&quot;/&gt;&lt;property id=&quot;20307&quot; value=&quot;321&quot;/&gt;&lt;/object&gt;&lt;object type=&quot;3&quot; unique_id=&quot;10137&quot;&gt;&lt;property id=&quot;20148&quot; value=&quot;5&quot;/&gt;&lt;property id=&quot;20300&quot; value=&quot;Slide 25 - &amp;quot;OER Reuse Showcases&amp;quot;&quot;/&gt;&lt;property id=&quot;20307&quot; value=&quot;322&quot;/&gt;&lt;/object&gt;&lt;object type=&quot;3&quot; unique_id=&quot;10138&quot;&gt;&lt;property id=&quot;20148&quot; value=&quot;5&quot;/&gt;&lt;property id=&quot;20300&quot; value=&quot;Slide 26 - &amp;quot;Showcase of OER Reuse   &amp;quot;&quot;/&gt;&lt;property id=&quot;20307&quot; value=&quot;301&quot;/&gt;&lt;/object&gt;&lt;object type=&quot;3&quot; unique_id=&quot;10139&quot;&gt;&lt;property id=&quot;20148&quot; value=&quot;5&quot;/&gt;&lt;property id=&quot;20300&quot; value=&quot;Slide 27 - &amp;quot;Showcase of OER Reuse &amp;quot;&quot;/&gt;&lt;property id=&quot;20307&quot; value=&quot;304&quot;/&gt;&lt;/object&gt;&lt;object type=&quot;3&quot; unique_id=&quot;10140&quot;&gt;&lt;property id=&quot;20148&quot; value=&quot;5&quot;/&gt;&lt;property id=&quot;20300&quot; value=&quot;Slide 28 - &amp;quot;CHEO Grant Project&amp;quot;&quot;/&gt;&lt;property id=&quot;20307&quot; value=&quot;283&quot;/&gt;&lt;/object&gt;&lt;object type=&quot;3&quot; unique_id=&quot;10141&quot;&gt;&lt;property id=&quot;20148&quot; value=&quot;5&quot;/&gt;&lt;property id=&quot;20300&quot; value=&quot;Slide 29 - &amp;quot;Description of Content&amp;quot;&quot;/&gt;&lt;property id=&quot;20307&quot; value=&quot;284&quot;/&gt;&lt;/object&gt;&lt;object type=&quot;3&quot; unique_id=&quot;10142&quot;&gt;&lt;property id=&quot;20148&quot; value=&quot;5&quot;/&gt;&lt;property id=&quot;20300&quot; value=&quot;Slide 30 - &amp;quot;Showcase of OER Reuse   &amp;quot;&quot;/&gt;&lt;property id=&quot;20307&quot; value=&quot;305&quot;/&gt;&lt;/object&gt;&lt;object type=&quot;3&quot; unique_id=&quot;10143&quot;&gt;&lt;property id=&quot;20148&quot; value=&quot;5&quot;/&gt;&lt;property id=&quot;20300&quot; value=&quot;Slide 31 - &amp;quot;Showcase of OER Reuse &amp;quot;&quot;/&gt;&lt;property id=&quot;20307&quot; value=&quot;306&quot;/&gt;&lt;/object&gt;&lt;object type=&quot;3&quot; unique_id=&quot;10144&quot;&gt;&lt;property id=&quot;20148&quot; value=&quot;5&quot;/&gt;&lt;property id=&quot;20300&quot; value=&quot;Slide 32 - &amp;quot;INTERFACE Grant Project&amp;quot;&quot;/&gt;&lt;property id=&quot;20307&quot; value=&quot;286&quot;/&gt;&lt;/object&gt;&lt;object type=&quot;3&quot; unique_id=&quot;10145&quot;&gt;&lt;property id=&quot;20148&quot; value=&quot;5&quot;/&gt;&lt;property id=&quot;20300&quot; value=&quot;Slide 33 - &amp;quot;Description of Content&amp;quot;&quot;/&gt;&lt;property id=&quot;20307&quot; value=&quot;287&quot;/&gt;&lt;/object&gt;&lt;object type=&quot;3&quot; unique_id=&quot;10146&quot;&gt;&lt;property id=&quot;20148&quot; value=&quot;5&quot;/&gt;&lt;property id=&quot;20300&quot; value=&quot;Slide 34 - &amp;quot;Showcase of OER Reuse  &amp;quot;&quot;/&gt;&lt;property id=&quot;20307&quot; value=&quot;307&quot;/&gt;&lt;/object&gt;&lt;object type=&quot;3&quot; unique_id=&quot;10147&quot;&gt;&lt;property id=&quot;20148&quot; value=&quot;5&quot;/&gt;&lt;property id=&quot;20300&quot; value=&quot;Slide 35 - &amp;quot;Showcase of OER Reuse &amp;quot;&quot;/&gt;&lt;property id=&quot;20307&quot; value=&quot;308&quot;/&gt;&lt;/object&gt;&lt;object type=&quot;3&quot; unique_id=&quot;10148&quot;&gt;&lt;property id=&quot;20148&quot; value=&quot;5&quot;/&gt;&lt;property id=&quot;20300&quot; value=&quot;Slide 36 - &amp;quot;IAM iSTAR Grant Project&amp;quot;&quot;/&gt;&lt;property id=&quot;20307&quot; value=&quot;289&quot;/&gt;&lt;/object&gt;&lt;object type=&quot;3&quot; unique_id=&quot;10149&quot;&gt;&lt;property id=&quot;20148&quot; value=&quot;5&quot;/&gt;&lt;property id=&quot;20300&quot; value=&quot;Slide 37 - &amp;quot;Description of Content&amp;quot;&quot;/&gt;&lt;property id=&quot;20307&quot; value=&quot;290&quot;/&gt;&lt;/object&gt;&lt;object type=&quot;3&quot; unique_id=&quot;10150&quot;&gt;&lt;property id=&quot;20148&quot; value=&quot;5&quot;/&gt;&lt;property id=&quot;20300&quot; value=&quot;Slide 38&quot;/&gt;&lt;property id=&quot;20307&quot; value=&quot;340&quot;/&gt;&lt;/object&gt;&lt;object type=&quot;3&quot; unique_id=&quot;10151&quot;&gt;&lt;property id=&quot;20148&quot; value=&quot;5&quot;/&gt;&lt;property id=&quot;20300&quot; value=&quot;Slide 39&quot;/&gt;&lt;property id=&quot;20307&quot; value=&quot;333&quot;/&gt;&lt;/object&gt;&lt;object type=&quot;3&quot; unique_id=&quot;10152&quot;&gt;&lt;property id=&quot;20148&quot; value=&quot;5&quot;/&gt;&lt;property id=&quot;20300&quot; value=&quot;Slide 40 - &amp;quot;SkillsCommons CONNECT Center&amp;quot;&quot;/&gt;&lt;property id=&quot;20307&quot; value=&quot;291&quot;/&gt;&lt;/object&gt;&lt;object type=&quot;3&quot; unique_id=&quot;10153&quot;&gt;&lt;property id=&quot;20148&quot; value=&quot;5&quot;/&gt;&lt;property id=&quot;20300&quot; value=&quot;Slide 41 - &amp;quot;SkillsCommons IMPACTCommunities&amp;quot;&quot;/&gt;&lt;property id=&quot;20307&quot; value=&quot;292&quot;/&gt;&lt;/object&gt;&lt;object type=&quot;3&quot; unique_id=&quot;10154&quot;&gt;&lt;property id=&quot;20148&quot; value=&quot;5&quot;/&gt;&lt;property id=&quot;20300&quot; value=&quot;Slide 42 - &amp;quot;SkillsCommons “Makeover” Strategy&amp;quot;&quot;/&gt;&lt;property id=&quot;20307&quot; value=&quot;293&quot;/&gt;&lt;/object&gt;&lt;object type=&quot;3&quot; unique_id=&quot;10155&quot;&gt;&lt;property id=&quot;20148&quot; value=&quot;5&quot;/&gt;&lt;property id=&quot;20300&quot; value=&quot;Slide 43 - &amp;quot;Join Us!&amp;quot;&quot;/&gt;&lt;property id=&quot;20307&quot; value=&quot;323&quot;/&gt;&lt;/object&gt;&lt;object type=&quot;3&quot; unique_id=&quot;10156&quot;&gt;&lt;property id=&quot;20148&quot; value=&quot;5&quot;/&gt;&lt;property id=&quot;20300&quot; value=&quot;Slide 44 - &amp;quot;OER Makeover Showcases&amp;quot;&quot;/&gt;&lt;property id=&quot;20307&quot; value=&quot;324&quot;/&gt;&lt;/object&gt;&lt;object type=&quot;3&quot; unique_id=&quot;10157&quot;&gt;&lt;property id=&quot;20148&quot; value=&quot;5&quot;/&gt;&lt;property id=&quot;20300&quot; value=&quot;Slide 45 - &amp;quot;Additional OER Resources&amp;quot;&quot;/&gt;&lt;property id=&quot;20307&quot; value=&quot;329&quot;/&gt;&lt;/object&gt;&lt;object type=&quot;3&quot; unique_id=&quot;10158&quot;&gt;&lt;property id=&quot;20148&quot; value=&quot;5&quot;/&gt;&lt;property id=&quot;20300&quot; value=&quot;Slide 46 - &amp;quot;One-Stop-Shop for OER&amp;quot;&quot;/&gt;&lt;property id=&quot;20307&quot; value=&quot;330&quot;/&gt;&lt;/object&gt;&lt;object type=&quot;3&quot; unique_id=&quot;10159&quot;&gt;&lt;property id=&quot;20148&quot; value=&quot;5&quot;/&gt;&lt;property id=&quot;20300&quot; value=&quot;Slide 47 - &amp;quot;FAQs for Downloading&amp;quot;&quot;/&gt;&lt;property id=&quot;20307&quot; value=&quot;331&quot;/&gt;&lt;/object&gt;&lt;object type=&quot;3&quot; unique_id=&quot;10160&quot;&gt;&lt;property id=&quot;20148&quot; value=&quot;5&quot;/&gt;&lt;property id=&quot;20300&quot; value=&quot;Slide 48 - &amp;quot;FAQs for Downloading&amp;quot;&quot;/&gt;&lt;property id=&quot;20307&quot; value=&quot;332&quot;/&gt;&lt;/object&gt;&lt;object type=&quot;3&quot; unique_id=&quot;10161&quot;&gt;&lt;property id=&quot;20148&quot; value=&quot;5&quot;/&gt;&lt;property id=&quot;20300&quot; value=&quot;Slide 49 - &amp;quot;Questions? &amp;quot;&quot;/&gt;&lt;property id=&quot;20307&quot; value=&quot;295&quot;/&gt;&lt;/object&gt;&lt;object type=&quot;3&quot; unique_id=&quot;10162&quot;&gt;&lt;property id=&quot;20148&quot; value=&quot;5&quot;/&gt;&lt;property id=&quot;20300&quot; value=&quot;Slide 50 - &amp;quot;OER on SkillsCommons.org Repository:   Part II – Makeover&amp;quot;&quot;/&gt;&lt;property id=&quot;20307&quot; value=&quot;348&quot;/&gt;&lt;/object&gt;&lt;object type=&quot;3&quot; unique_id=&quot;10163&quot;&gt;&lt;property id=&quot;20148&quot; value=&quot;5&quot;/&gt;&lt;property id=&quot;20300&quot; value=&quot;Slide 51 - &amp;quot;2017 Workforce Development Institute&amp;quot;&quot;/&gt;&lt;property id=&quot;20307&quot; value=&quot;350&quot;/&gt;&lt;/object&gt;&lt;object type=&quot;3&quot; unique_id=&quot;10164&quot;&gt;&lt;property id=&quot;20148&quot; value=&quot;5&quot;/&gt;&lt;property id=&quot;20300&quot; value=&quot;Slide 52 - &amp;quot;2017 Workforce Development Institute&amp;quot;&quot;/&gt;&lt;property id=&quot;20307&quot; value=&quot;349&quot;/&gt;&lt;/object&gt;&lt;object type=&quot;3&quot; unique_id=&quot;10165&quot;&gt;&lt;property id=&quot;20148&quot; value=&quot;5&quot;/&gt;&lt;property id=&quot;20300&quot; value=&quot;Slide 53 - &amp;quot;THANK YOU&amp;quot;&quot;/&gt;&lt;property id=&quot;20307&quot; value=&quot;31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1182</Words>
  <Application>Microsoft Office PowerPoint</Application>
  <PresentationFormat>On-screen Show (4:3)</PresentationFormat>
  <Paragraphs>255</Paragraphs>
  <Slides>53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Calibri</vt:lpstr>
      <vt:lpstr>Arial</vt:lpstr>
      <vt:lpstr>Franklin Gothic Demi</vt:lpstr>
      <vt:lpstr>Wingdings</vt:lpstr>
      <vt:lpstr>ＭＳ Ｐゴシック</vt:lpstr>
      <vt:lpstr>Courier New</vt:lpstr>
      <vt:lpstr>Helvetica Neue</vt:lpstr>
      <vt:lpstr>Office Theme</vt:lpstr>
      <vt:lpstr>(Re)Using Free Online Educational Resources on the SkillsCommons.org Repository: Part I – Introduction  </vt:lpstr>
      <vt:lpstr>PowerPoint Presentation</vt:lpstr>
      <vt:lpstr>PowerPoint Presentation</vt:lpstr>
      <vt:lpstr>PowerPoint Presentation</vt:lpstr>
      <vt:lpstr>Presenters</vt:lpstr>
      <vt:lpstr>SkillsCommons.org</vt:lpstr>
      <vt:lpstr>Trade Adjustment Assistance Community College and Career Training (TAACCCT)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OER Reuse</vt:lpstr>
      <vt:lpstr>OER Reuse Showcases</vt:lpstr>
      <vt:lpstr>OER Reuse Showcases</vt:lpstr>
      <vt:lpstr>Showcase of OER Reuse   </vt:lpstr>
      <vt:lpstr>Showcase of OER Reuse </vt:lpstr>
      <vt:lpstr>CHEO Grant Project</vt:lpstr>
      <vt:lpstr>Description of Content</vt:lpstr>
      <vt:lpstr>Showcase of OER Reuse   </vt:lpstr>
      <vt:lpstr>Showcase of OER Reuse </vt:lpstr>
      <vt:lpstr>INTERFACE Grant Project</vt:lpstr>
      <vt:lpstr>Description of Content</vt:lpstr>
      <vt:lpstr>Showcase of OER Reuse  </vt:lpstr>
      <vt:lpstr>Showcase of OER Reuse </vt:lpstr>
      <vt:lpstr>IAM iSTAR Grant Project</vt:lpstr>
      <vt:lpstr>Description of Content</vt:lpstr>
      <vt:lpstr>PowerPoint Presentation</vt:lpstr>
      <vt:lpstr>PowerPoint Presentation</vt:lpstr>
      <vt:lpstr>SkillsCommons CONNECT Center</vt:lpstr>
      <vt:lpstr>SkillsCommons IMPACTCommunities</vt:lpstr>
      <vt:lpstr>SkillsCommons “Makeover” Strategy</vt:lpstr>
      <vt:lpstr>Join Us!</vt:lpstr>
      <vt:lpstr>OER Makeover Showcases</vt:lpstr>
      <vt:lpstr>Additional OER Resources</vt:lpstr>
      <vt:lpstr>One-Stop-Shop for OER</vt:lpstr>
      <vt:lpstr>FAQs for Downloading</vt:lpstr>
      <vt:lpstr>FAQs for Downloading</vt:lpstr>
      <vt:lpstr>Questions? </vt:lpstr>
      <vt:lpstr>OER on SkillsCommons.org Repository:   Part II – Makeover</vt:lpstr>
      <vt:lpstr>2017 Workforce Development Institute</vt:lpstr>
      <vt:lpstr>2017 Workforce Development Institute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TAACCCT Performance Reporting Q&amp;A</dc:title>
  <dc:creator>Scott Estrada</dc:creator>
  <cp:lastModifiedBy>Jennifer Jacobs</cp:lastModifiedBy>
  <cp:revision>80</cp:revision>
  <dcterms:created xsi:type="dcterms:W3CDTF">2016-06-22T16:40:34Z</dcterms:created>
  <dcterms:modified xsi:type="dcterms:W3CDTF">2016-11-03T17:49:35Z</dcterms:modified>
</cp:coreProperties>
</file>