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4" r:id="rId3"/>
    <p:sldId id="280" r:id="rId4"/>
    <p:sldId id="300" r:id="rId5"/>
    <p:sldId id="282" r:id="rId6"/>
    <p:sldId id="283" r:id="rId7"/>
    <p:sldId id="303" r:id="rId8"/>
    <p:sldId id="304" r:id="rId9"/>
    <p:sldId id="284" r:id="rId10"/>
    <p:sldId id="302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305" r:id="rId20"/>
    <p:sldId id="293" r:id="rId21"/>
    <p:sldId id="295" r:id="rId22"/>
    <p:sldId id="296" r:id="rId23"/>
    <p:sldId id="298" r:id="rId24"/>
    <p:sldId id="301" r:id="rId25"/>
    <p:sldId id="306" r:id="rId26"/>
    <p:sldId id="261" r:id="rId27"/>
    <p:sldId id="299" r:id="rId28"/>
    <p:sldId id="262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0" autoAdjust="0"/>
    <p:restoredTop sz="90957" autoAdjust="0"/>
  </p:normalViewPr>
  <p:slideViewPr>
    <p:cSldViewPr snapToGrid="0">
      <p:cViewPr varScale="1">
        <p:scale>
          <a:sx n="38" d="100"/>
          <a:sy n="38" d="100"/>
        </p:scale>
        <p:origin x="684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12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803C8-CA05-4BE5-9A62-EBE0343B0C3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010E6-1208-429D-919B-99AEA71D0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93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67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934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4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90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87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33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4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34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3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55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40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37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52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6EFC8-22C3-4EF5-B859-5959B1E1C69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84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6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4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3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1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7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4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43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010E6-1208-429D-919B-99AEA71D048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3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on.workforcegps.org/resources/2016/04/11/13/16/Strategic_Local_Board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High Impact Workforce Boards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9, 2016</a:t>
            </a:r>
          </a:p>
          <a:p>
            <a:r>
              <a:rPr lang="en-US" dirty="0"/>
              <a:t>WIOA Wednesday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11/9/16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7" y="5233481"/>
            <a:ext cx="2406094" cy="6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Board Roles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0150" y="1277257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1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>
          <a:xfrm>
            <a:off x="4488409" y="1707251"/>
            <a:ext cx="4524045" cy="3493971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i="1" dirty="0"/>
              <a:t>Your Board’s Role </a:t>
            </a:r>
            <a:br>
              <a:rPr lang="en-US" dirty="0"/>
            </a:br>
            <a:r>
              <a:rPr lang="en-US" dirty="0"/>
              <a:t>in Strategic Thinking and Acting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889128" y="1511363"/>
            <a:ext cx="7786914" cy="4223658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sz="2400" dirty="0"/>
              <a:t>Vision </a:t>
            </a:r>
          </a:p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sz="2400" dirty="0"/>
              <a:t>Structure</a:t>
            </a:r>
          </a:p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sz="2400" dirty="0"/>
              <a:t>Ownership</a:t>
            </a:r>
          </a:p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sz="2400" dirty="0"/>
              <a:t>Integration of Initiatives</a:t>
            </a:r>
          </a:p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sz="2400" dirty="0"/>
              <a:t>Leveraged Investments</a:t>
            </a:r>
          </a:p>
          <a:p>
            <a:pPr lvl="1">
              <a:lnSpc>
                <a:spcPct val="95000"/>
              </a:lnSpc>
              <a:spcBef>
                <a:spcPts val="1000"/>
              </a:spcBef>
            </a:pPr>
            <a:r>
              <a:rPr lang="en-US" dirty="0"/>
              <a:t>Manage resources with </a:t>
            </a:r>
            <a:br>
              <a:rPr lang="en-US" dirty="0"/>
            </a:br>
            <a:r>
              <a:rPr lang="en-US" dirty="0"/>
              <a:t>the customer in mind</a:t>
            </a:r>
          </a:p>
          <a:p>
            <a:pPr lvl="1">
              <a:lnSpc>
                <a:spcPct val="95000"/>
              </a:lnSpc>
              <a:spcBef>
                <a:spcPts val="1000"/>
              </a:spcBef>
            </a:pPr>
            <a:r>
              <a:rPr lang="en-US" dirty="0"/>
              <a:t>Operate as a system</a:t>
            </a:r>
          </a:p>
          <a:p>
            <a:pPr lvl="1">
              <a:lnSpc>
                <a:spcPct val="95000"/>
              </a:lnSpc>
              <a:spcBef>
                <a:spcPts val="1000"/>
              </a:spcBef>
            </a:pPr>
            <a:r>
              <a:rPr lang="en-US" dirty="0"/>
              <a:t>Braid resources with system partners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606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09" charset="-128"/>
                <a:cs typeface="Geneva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9pPr>
          </a:lstStyle>
          <a:p>
            <a:pPr marL="457200" indent="-457200" defTabSz="914400" eaLnBrk="1" hangingPunct="1">
              <a:lnSpc>
                <a:spcPct val="83000"/>
              </a:lnSpc>
            </a:pPr>
            <a:endParaRPr lang="en-US" sz="1800" b="1" dirty="0">
              <a:solidFill>
                <a:srgbClr val="0085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/>
          <a:stretch/>
        </p:blipFill>
        <p:spPr>
          <a:xfrm>
            <a:off x="0" y="2329312"/>
            <a:ext cx="4600878" cy="32148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Kentucky High Impact Board</a:t>
            </a:r>
            <a:br>
              <a:rPr lang="en-US" dirty="0"/>
            </a:br>
            <a:r>
              <a:rPr lang="en-US" dirty="0"/>
              <a:t>Project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615" y="1720850"/>
            <a:ext cx="4318734" cy="429418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Grow strong and engaged local boards</a:t>
            </a:r>
          </a:p>
          <a:p>
            <a:pPr>
              <a:spcBef>
                <a:spcPts val="1800"/>
              </a:spcBef>
            </a:pPr>
            <a:r>
              <a:rPr lang="en-US" dirty="0"/>
              <a:t>Set clear and strategic goals that are efficient and result driven</a:t>
            </a:r>
          </a:p>
          <a:p>
            <a:pPr>
              <a:spcBef>
                <a:spcPts val="1800"/>
              </a:spcBef>
            </a:pPr>
            <a:r>
              <a:rPr lang="en-US" dirty="0"/>
              <a:t>Manage and leverage resources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/>
        </p:blipFill>
        <p:spPr>
          <a:xfrm>
            <a:off x="0" y="2030073"/>
            <a:ext cx="5252506" cy="40619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WDBs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387" y="1720850"/>
            <a:ext cx="4212857" cy="429418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Work strategically </a:t>
            </a:r>
          </a:p>
          <a:p>
            <a:pPr>
              <a:spcBef>
                <a:spcPts val="1800"/>
              </a:spcBef>
            </a:pPr>
            <a:r>
              <a:rPr lang="en-US" dirty="0"/>
              <a:t>Effectively and efficiently attract and manage their resources</a:t>
            </a:r>
          </a:p>
          <a:p>
            <a:pPr>
              <a:spcBef>
                <a:spcPts val="1800"/>
              </a:spcBef>
            </a:pPr>
            <a:r>
              <a:rPr lang="en-US" dirty="0"/>
              <a:t>Have a strong and engaged board that drives the strategy development and implementation for their local workforce system</a:t>
            </a:r>
          </a:p>
        </p:txBody>
      </p:sp>
    </p:spTree>
    <p:extLst>
      <p:ext uri="{BB962C8B-B14F-4D97-AF65-F5344CB8AC3E}">
        <p14:creationId xmlns:p14="http://schemas.microsoft.com/office/powerpoint/2010/main" val="23180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 Item in the </a:t>
            </a:r>
            <a:r>
              <a:rPr lang="en-US" i="1" dirty="0"/>
              <a:t>Kentucky WorkSmart Strategic Plan</a:t>
            </a:r>
          </a:p>
          <a:p>
            <a:r>
              <a:rPr lang="en-US" dirty="0"/>
              <a:t>Established a Steering Committee</a:t>
            </a:r>
          </a:p>
          <a:p>
            <a:r>
              <a:rPr lang="en-US" dirty="0"/>
              <a:t>Baseline Assessment Process</a:t>
            </a:r>
          </a:p>
          <a:p>
            <a:r>
              <a:rPr lang="en-US" dirty="0"/>
              <a:t>Refined Standards, Elements and Criterion</a:t>
            </a:r>
          </a:p>
          <a:p>
            <a:r>
              <a:rPr lang="en-US" dirty="0"/>
              <a:t>Technical Assistance Funds based on Assessment</a:t>
            </a:r>
          </a:p>
          <a:p>
            <a:r>
              <a:rPr lang="en-US" dirty="0"/>
              <a:t>Standard Year</a:t>
            </a:r>
          </a:p>
          <a:p>
            <a:r>
              <a:rPr lang="en-US" dirty="0"/>
              <a:t>Updated Standards including WIOA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0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Criteria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12" y="1643193"/>
            <a:ext cx="3541776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9" y="4137976"/>
            <a:ext cx="7523116" cy="195088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Planning &amp;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6163"/>
            <a:ext cx="7886700" cy="4608456"/>
          </a:xfrm>
        </p:spPr>
        <p:txBody>
          <a:bodyPr/>
          <a:lstStyle/>
          <a:p>
            <a:r>
              <a:rPr lang="en-US" dirty="0"/>
              <a:t>Planning comprehensive and inclusive</a:t>
            </a:r>
          </a:p>
          <a:p>
            <a:r>
              <a:rPr lang="en-US" dirty="0"/>
              <a:t>Aligns with other community plans</a:t>
            </a:r>
          </a:p>
          <a:p>
            <a:r>
              <a:rPr lang="en-US" dirty="0"/>
              <a:t>Measurable goals beyond WIOA</a:t>
            </a:r>
          </a:p>
          <a:p>
            <a:r>
              <a:rPr lang="en-US" dirty="0"/>
              <a:t>Living document focused on continuous improvement</a:t>
            </a:r>
          </a:p>
          <a:p>
            <a:r>
              <a:rPr lang="en-US" dirty="0"/>
              <a:t>Sectors approach to employer engagement and career pathways development</a:t>
            </a:r>
          </a:p>
        </p:txBody>
      </p:sp>
    </p:spTree>
    <p:extLst>
      <p:ext uri="{BB962C8B-B14F-4D97-AF65-F5344CB8AC3E}">
        <p14:creationId xmlns:p14="http://schemas.microsoft.com/office/powerpoint/2010/main" val="21834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4F6F5"/>
              </a:clrFrom>
              <a:clrTo>
                <a:srgbClr val="F4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0" b="16505"/>
          <a:stretch/>
        </p:blipFill>
        <p:spPr>
          <a:xfrm>
            <a:off x="1604211" y="3955983"/>
            <a:ext cx="6089904" cy="21368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Developing and Managing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Reviews and approves budget in alignment with strategic goals</a:t>
            </a:r>
          </a:p>
          <a:p>
            <a:r>
              <a:rPr lang="en-US" dirty="0"/>
              <a:t>The budget leverages funds and assets of other community agencies and partners</a:t>
            </a:r>
          </a:p>
          <a:p>
            <a:r>
              <a:rPr lang="en-US" dirty="0"/>
              <a:t>Effective use of technology to manage, deliver and maximize the efficient use of programs</a:t>
            </a:r>
          </a:p>
        </p:txBody>
      </p:sp>
    </p:spTree>
    <p:extLst>
      <p:ext uri="{BB962C8B-B14F-4D97-AF65-F5344CB8AC3E}">
        <p14:creationId xmlns:p14="http://schemas.microsoft.com/office/powerpoint/2010/main" val="37725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Work of the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Membership is diverse, represents the targeted sectors, and is business driven</a:t>
            </a:r>
          </a:p>
          <a:p>
            <a:r>
              <a:rPr lang="en-US" dirty="0"/>
              <a:t>Measures its effectiveness and that of the workforce system</a:t>
            </a:r>
          </a:p>
          <a:p>
            <a:r>
              <a:rPr lang="en-US" dirty="0"/>
              <a:t>Focused on continuous improvement based on federal, state and local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1074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terms of measuring the impact of Workforce Development Boards, where would you, candidly, place the board with which you work?</a:t>
            </a:r>
          </a:p>
          <a:p>
            <a:pPr lvl="1"/>
            <a:r>
              <a:rPr lang="en-US" dirty="0"/>
              <a:t>We have not developed specific metrics to measure the impact of our board </a:t>
            </a:r>
          </a:p>
          <a:p>
            <a:pPr lvl="1"/>
            <a:r>
              <a:rPr lang="en-US" dirty="0"/>
              <a:t>We have developed specific criterion, but have not yet measured our impact</a:t>
            </a:r>
          </a:p>
          <a:p>
            <a:pPr lvl="1"/>
            <a:r>
              <a:rPr lang="en-US" dirty="0"/>
              <a:t>We have developed criterion, have begun measuring our impact metrics, and are seeing mixed results</a:t>
            </a:r>
          </a:p>
          <a:p>
            <a:pPr lvl="1"/>
            <a:r>
              <a:rPr lang="en-US" dirty="0"/>
              <a:t>We have been measuring our impact metrics, have made adjustments to our methods, and are seeing improving metrics</a:t>
            </a:r>
          </a:p>
          <a:p>
            <a:pPr lvl="1"/>
            <a:r>
              <a:rPr lang="en-US" dirty="0"/>
              <a:t>We are successfully meeting our metrics, and have a proven track record of attracting resources and representing a vision of growth for our community’s businesses and workers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2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38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675"/>
          <a:stretch/>
        </p:blipFill>
        <p:spPr>
          <a:xfrm>
            <a:off x="0" y="0"/>
            <a:ext cx="9144000" cy="26494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2539" y="-1824"/>
            <a:ext cx="1908090" cy="118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-21516" y="319138"/>
            <a:ext cx="9143999" cy="617039"/>
          </a:xfrm>
          <a:solidFill>
            <a:schemeClr val="bg1">
              <a:alpha val="80000"/>
            </a:schemeClr>
          </a:solidFill>
        </p:spPr>
        <p:txBody>
          <a:bodyPr lIns="54864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Possible Exercise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63239" y="1563909"/>
            <a:ext cx="6140450" cy="75752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Identify a reporter and scribe for your table. </a:t>
            </a:r>
            <a:br>
              <a:rPr lang="en-US" sz="18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Discuss the following responsibility: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028" y="2242475"/>
            <a:ext cx="36141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>
            <a:off x="0" y="3977283"/>
            <a:ext cx="9144000" cy="170046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0C60AD"/>
              </a:gs>
              <a:gs pos="48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920240" rIns="18288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 possible activities a Local Workforce Development Board could undertake to achieve the element and how you might go about them.  The reporter should be prepared to share a few of the activities identified during the table top discussion.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14661"/>
            <a:ext cx="9143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07236"/>
            <a:ext cx="9143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34" y="-1823"/>
            <a:ext cx="3299905" cy="744408"/>
          </a:xfrm>
          <a:prstGeom prst="rect">
            <a:avLst/>
          </a:prstGeom>
          <a:effectLst>
            <a:outerShdw blurRad="38100" dist="12700" dir="2700000" algn="tl" rotWithShape="0">
              <a:schemeClr val="accent5">
                <a:lumMod val="50000"/>
                <a:alpha val="25000"/>
              </a:schemeClr>
            </a:outerShdw>
          </a:effectLst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0" y="2378815"/>
            <a:ext cx="9143999" cy="140676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457200" tIns="45720" rIns="365760" bIns="45720" rtlCol="0" anchor="ctr" anchorCtr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B252"/>
              </a:buClr>
              <a:buFont typeface="Wingdings" panose="05000000000000000000" pitchFamily="2" charset="2"/>
              <a:buChar char=""/>
              <a:defRPr sz="2400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92A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F159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"/>
              <a:defRPr sz="1600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AB252"/>
              </a:buClr>
              <a:buFont typeface="Wingdings 2" panose="05020102010507070707" pitchFamily="18" charset="2"/>
              <a:buChar char="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accent4"/>
              </a:buClr>
            </a:pPr>
            <a:r>
              <a:rPr lang="en-US" sz="2000" dirty="0"/>
              <a:t>Each group or team will be assigned a Criterion for a High Impact Workforce Board, and the team will review the related Standard Area, Goal, Definition, assigned Criterion and elements under it. </a:t>
            </a:r>
          </a:p>
          <a:p>
            <a:pPr>
              <a:spcBef>
                <a:spcPts val="1200"/>
              </a:spcBef>
              <a:buClr>
                <a:schemeClr val="accent4"/>
              </a:buClr>
            </a:pPr>
            <a:r>
              <a:rPr lang="en-US" sz="2000" dirty="0"/>
              <a:t>Then select an element under the Criterion to discuss at your table.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3785583"/>
            <a:ext cx="9143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2378815"/>
            <a:ext cx="91439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2860" y="3823507"/>
            <a:ext cx="1953044" cy="1862048"/>
            <a:chOff x="155156" y="2021350"/>
            <a:chExt cx="1953044" cy="1862048"/>
          </a:xfrm>
        </p:grpSpPr>
        <p:sp>
          <p:nvSpPr>
            <p:cNvPr id="17" name="TextBox 16"/>
            <p:cNvSpPr txBox="1"/>
            <p:nvPr/>
          </p:nvSpPr>
          <p:spPr>
            <a:xfrm>
              <a:off x="155156" y="2021350"/>
              <a:ext cx="195304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spc="50" dirty="0">
                  <a:ln w="66675">
                    <a:solidFill>
                      <a:srgbClr val="0070C0"/>
                    </a:solidFill>
                  </a:ln>
                  <a:solidFill>
                    <a:schemeClr val="bg1"/>
                  </a:solidFill>
                  <a:effectLst>
                    <a:innerShdw blurRad="114300" dist="50800" dir="18600000">
                      <a:prstClr val="black">
                        <a:alpha val="88000"/>
                      </a:prstClr>
                    </a:innerShdw>
                  </a:effectLst>
                  <a:latin typeface="Arial Black" panose="020B0A04020102020204" pitchFamily="34" charset="0"/>
                  <a:sym typeface="Webdings" panose="05030102010509060703" pitchFamily="18" charset="2"/>
                </a:rPr>
                <a:t></a:t>
              </a:r>
              <a:endParaRPr lang="en-US" sz="11500" spc="50" dirty="0">
                <a:ln w="66675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innerShdw blurRad="114300" dist="50800" dir="18600000">
                    <a:prstClr val="black">
                      <a:alpha val="88000"/>
                    </a:prstClr>
                  </a:inn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5156" y="2021350"/>
              <a:ext cx="195304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spc="50" dirty="0">
                  <a:ln w="38100">
                    <a:noFill/>
                  </a:ln>
                  <a:solidFill>
                    <a:schemeClr val="bg1"/>
                  </a:solidFill>
                  <a:effectLst>
                    <a:innerShdw blurRad="114300" dist="50800" dir="18600000">
                      <a:prstClr val="black">
                        <a:alpha val="56000"/>
                      </a:prstClr>
                    </a:innerShdw>
                  </a:effectLst>
                  <a:latin typeface="Arial Black" panose="020B0A04020102020204" pitchFamily="34" charset="0"/>
                  <a:sym typeface="Webdings" panose="05030102010509060703" pitchFamily="18" charset="2"/>
                </a:rPr>
                <a:t></a:t>
              </a:r>
              <a:endParaRPr lang="en-US" sz="11500" spc="50" dirty="0">
                <a:ln w="38100">
                  <a:noFill/>
                </a:ln>
                <a:solidFill>
                  <a:schemeClr val="bg1"/>
                </a:solidFill>
                <a:effectLst>
                  <a:innerShdw blurRad="114300" dist="50800" dir="18600000">
                    <a:prstClr val="black">
                      <a:alpha val="56000"/>
                    </a:prstClr>
                  </a:innerShdw>
                </a:effectLst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Policy to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798286"/>
            <a:ext cx="8984342" cy="58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7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5" descr="0113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KY High Impact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Results!</a:t>
            </a:r>
          </a:p>
          <a:p>
            <a:r>
              <a:rPr lang="en-US" dirty="0"/>
              <a:t> Key Performance Indicators</a:t>
            </a:r>
          </a:p>
          <a:p>
            <a:r>
              <a:rPr lang="en-US" dirty="0"/>
              <a:t> Collective Impact</a:t>
            </a:r>
          </a:p>
          <a:p>
            <a:r>
              <a:rPr lang="en-US" dirty="0"/>
              <a:t> Economic Impact (NKU study)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58" y="3560360"/>
            <a:ext cx="4405266" cy="193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51405"/>
              </p:ext>
            </p:extLst>
          </p:nvPr>
        </p:nvGraphicFramePr>
        <p:xfrm>
          <a:off x="445618" y="3955297"/>
          <a:ext cx="7505610" cy="1653750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2144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2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075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Employment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Labor Income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Output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Direct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7,647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$334,688,215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$849,332,302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Indirect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2,062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$87,183,785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$232,639,629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Induced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2,975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$112,176,705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$316,668,293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12,684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$534,048,705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$1,398,640,224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63022"/>
              </p:ext>
            </p:extLst>
          </p:nvPr>
        </p:nvGraphicFramePr>
        <p:xfrm>
          <a:off x="445618" y="1722286"/>
          <a:ext cx="7505611" cy="1582960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211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59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Employment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Labor Income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Output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Direct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12,000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$472,521,606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$1,098,695,536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Indirect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2,575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$108,494,371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$288,820,866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Induced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4,098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$154,493,912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$436,127,790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>
                            <a:outerShdw blurRad="50800" dist="38100" dir="81000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  <a:endParaRPr lang="en-US" sz="1600" dirty="0">
                        <a:solidFill>
                          <a:srgbClr val="000000"/>
                        </a:solidFill>
                        <a:effectLst>
                          <a:outerShdw blurRad="50800" dist="38100" dir="81000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18,673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$735,509,889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$1,823,644,192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" name="Picture 20" descr="https://fbcdn-photos-h-a.akamaihd.net/hphotos-ak-xpa1/v/t1.0-0/p118x118/552818_491744640880271_1080419681_n.jpg?oh=38668a3ab613b78346d447e902ca9707&amp;oe=56935638&amp;__gda__=1452511162_93c2f0018c80ee49ead435182553d8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780" y="5038573"/>
            <a:ext cx="1017140" cy="8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" y="1311296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54864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Employment in </a:t>
            </a:r>
            <a:r>
              <a:rPr lang="en-US" b="1" i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Sectors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" y="3522304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54864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Employment in </a:t>
            </a:r>
            <a:r>
              <a:rPr lang="en-US" b="1" i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478" y="-1"/>
            <a:ext cx="8214872" cy="950869"/>
          </a:xfrm>
        </p:spPr>
        <p:txBody>
          <a:bodyPr>
            <a:normAutofit/>
          </a:bodyPr>
          <a:lstStyle/>
          <a:p>
            <a:r>
              <a:rPr lang="en-US" sz="2800" dirty="0"/>
              <a:t>Impact of NKY WIB Employment Outcomes… </a:t>
            </a:r>
          </a:p>
        </p:txBody>
      </p:sp>
    </p:spTree>
    <p:extLst>
      <p:ext uri="{BB962C8B-B14F-4D97-AF65-F5344CB8AC3E}">
        <p14:creationId xmlns:p14="http://schemas.microsoft.com/office/powerpoint/2010/main" val="5011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Voices of Experience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887" y="1640113"/>
            <a:ext cx="7373256" cy="3367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1" y="5225143"/>
            <a:ext cx="847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https://ion.workforcegps.org/resources/2016/04/11/13/16/Strategic_Local_Boards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5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getting in the way of your board becoming a high impact one?  (insufficient funds is NOT an OK answer!)</a:t>
            </a:r>
          </a:p>
          <a:p>
            <a:endParaRPr lang="en-US" dirty="0"/>
          </a:p>
          <a:p>
            <a:pPr lvl="1"/>
            <a:r>
              <a:rPr lang="en-US" dirty="0"/>
              <a:t>Please enter your comments into the chat box, and feel free to include ways in which you are working toward a solution.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5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Please visit the Strategic Boards Tool Kit on ION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https://ion.workforcegps.org/resources/2016/06/27/11/23/Strategic_Boards_Materials</a:t>
            </a:r>
          </a:p>
          <a:p>
            <a:endParaRPr lang="en-US" dirty="0"/>
          </a:p>
          <a:p>
            <a:r>
              <a:rPr lang="en-US" dirty="0"/>
              <a:t>For information on how you might best use the Strategic Boards Tool Kit, download the document included with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57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r="474"/>
          <a:stretch>
            <a:fillRect/>
          </a:stretch>
        </p:blipFill>
        <p:spPr>
          <a:xfrm>
            <a:off x="1607504" y="1531284"/>
            <a:ext cx="1161000" cy="1171942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226"/>
          <a:stretch>
            <a:fillRect/>
          </a:stretch>
        </p:blipFill>
        <p:spPr>
          <a:xfrm>
            <a:off x="1607504" y="3091679"/>
            <a:ext cx="1161000" cy="1171942"/>
          </a:xfrm>
        </p:spPr>
      </p:pic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3062791" y="1538821"/>
            <a:ext cx="5338931" cy="1368645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sz="2400" dirty="0"/>
              <a:t>Amanda Ahlstrand</a:t>
            </a:r>
          </a:p>
          <a:p>
            <a:pPr marL="320040" lvl="1">
              <a:lnSpc>
                <a:spcPct val="100000"/>
              </a:lnSpc>
            </a:pPr>
            <a:r>
              <a:rPr lang="en-US" sz="2200" dirty="0"/>
              <a:t>Administrator, Office of Workforce Investment, Employment and Training Administration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4"/>
          </p:nvPr>
        </p:nvSpPr>
        <p:spPr>
          <a:xfrm>
            <a:off x="3073550" y="3137981"/>
            <a:ext cx="4621530" cy="1171941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/>
              <a:t>Beth A. Brinly</a:t>
            </a:r>
          </a:p>
          <a:p>
            <a:pPr marL="320040" lvl="1">
              <a:lnSpc>
                <a:spcPct val="100000"/>
              </a:lnSpc>
            </a:pPr>
            <a:r>
              <a:rPr lang="en-US" sz="2200" dirty="0"/>
              <a:t>Vice President of Workforce Innovation, Maher &amp; Maher</a:t>
            </a:r>
          </a:p>
        </p:txBody>
      </p:sp>
      <p:pic>
        <p:nvPicPr>
          <p:cNvPr id="6" name="Picture Placeholder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 b="662"/>
          <a:stretch>
            <a:fillRect/>
          </a:stretch>
        </p:blipFill>
        <p:spPr>
          <a:xfrm>
            <a:off x="1422401" y="4399854"/>
            <a:ext cx="1538514" cy="1659345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idx="14"/>
          </p:nvPr>
        </p:nvSpPr>
        <p:spPr>
          <a:xfrm>
            <a:off x="3073550" y="4727036"/>
            <a:ext cx="4621530" cy="1171941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/>
              <a:t>Ron Painter</a:t>
            </a:r>
          </a:p>
          <a:p>
            <a:pPr marL="320040" lvl="1">
              <a:lnSpc>
                <a:spcPct val="100000"/>
              </a:lnSpc>
            </a:pPr>
            <a:r>
              <a:rPr lang="en-US" sz="2200" dirty="0"/>
              <a:t>Chief Executive Officer, National Association of Workforce Boards</a:t>
            </a:r>
          </a:p>
        </p:txBody>
      </p:sp>
      <p:pic>
        <p:nvPicPr>
          <p:cNvPr id="8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226"/>
          <a:stretch>
            <a:fillRect/>
          </a:stretch>
        </p:blipFill>
        <p:spPr>
          <a:xfrm>
            <a:off x="1607504" y="3091679"/>
            <a:ext cx="1161000" cy="1171942"/>
          </a:xfrm>
        </p:spPr>
      </p:pic>
    </p:spTree>
    <p:extLst>
      <p:ext uri="{BB962C8B-B14F-4D97-AF65-F5344CB8AC3E}">
        <p14:creationId xmlns:p14="http://schemas.microsoft.com/office/powerpoint/2010/main" val="388266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Today’s Call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 the importance of strategic boards at the state and local levels</a:t>
            </a:r>
          </a:p>
          <a:p>
            <a:r>
              <a:rPr lang="en-US" dirty="0"/>
              <a:t>Discuss the formation and evolution of KY’s High Impact Workforce Boards Initiative from WIA to WIOA</a:t>
            </a:r>
          </a:p>
          <a:p>
            <a:r>
              <a:rPr lang="en-US" dirty="0"/>
              <a:t>Examine KY’s criteria for a High Impact Board</a:t>
            </a:r>
          </a:p>
          <a:p>
            <a:r>
              <a:rPr lang="en-US" dirty="0"/>
              <a:t>Hear firsthand how the process transformed the work of one local board</a:t>
            </a:r>
          </a:p>
        </p:txBody>
      </p:sp>
    </p:spTree>
    <p:extLst>
      <p:ext uri="{BB962C8B-B14F-4D97-AF65-F5344CB8AC3E}">
        <p14:creationId xmlns:p14="http://schemas.microsoft.com/office/powerpoint/2010/main" val="77056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State and Local Boards…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as the keeper of a guiding vision, and engage funders, partners, employers, and community members around that vision </a:t>
            </a:r>
          </a:p>
          <a:p>
            <a:r>
              <a:rPr lang="en-US" dirty="0"/>
              <a:t>Are committed to identify employer centric solutions through strategic partnerships and collaborative service</a:t>
            </a:r>
          </a:p>
          <a:p>
            <a:r>
              <a:rPr lang="en-US" dirty="0"/>
              <a:t>Have an effective structure and measurement process including assessing, reporting and seeking to improve program outcomes</a:t>
            </a:r>
          </a:p>
        </p:txBody>
      </p:sp>
    </p:spTree>
    <p:extLst>
      <p:ext uri="{BB962C8B-B14F-4D97-AF65-F5344CB8AC3E}">
        <p14:creationId xmlns:p14="http://schemas.microsoft.com/office/powerpoint/2010/main" val="397969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05" y="1383426"/>
            <a:ext cx="8149590" cy="494937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</a:rPr>
              <a:t>WIOA drives a vision for more strategic action by Workforce Boards, with particular focus on a unified vision for workforce development shared by all levels of Boards within a state, more extensive collaboration with partners and employers, and expanded accountability and transparency.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b="1" dirty="0"/>
              <a:t>In the realm of strategic activities, Boards will want to consider items such as: </a:t>
            </a:r>
            <a:endParaRPr lang="en-US" sz="1600" dirty="0"/>
          </a:p>
          <a:p>
            <a:pPr lvl="1"/>
            <a:r>
              <a:rPr lang="en-US" sz="1600" dirty="0"/>
              <a:t>The impact of common</a:t>
            </a:r>
            <a:br>
              <a:rPr lang="en-US" sz="1600" dirty="0"/>
            </a:br>
            <a:r>
              <a:rPr lang="en-US" sz="1600" dirty="0"/>
              <a:t>performance measures, </a:t>
            </a:r>
          </a:p>
          <a:p>
            <a:pPr lvl="1"/>
            <a:r>
              <a:rPr lang="en-US" sz="1600" dirty="0"/>
              <a:t>New employer measures, </a:t>
            </a:r>
          </a:p>
          <a:p>
            <a:pPr lvl="1"/>
            <a:r>
              <a:rPr lang="en-US" sz="1600" dirty="0"/>
              <a:t>Career pathways for adult</a:t>
            </a:r>
            <a:br>
              <a:rPr lang="en-US" sz="1600" dirty="0"/>
            </a:br>
            <a:r>
              <a:rPr lang="en-US" sz="1600" dirty="0"/>
              <a:t>and youth populations, </a:t>
            </a:r>
          </a:p>
          <a:p>
            <a:pPr lvl="1"/>
            <a:r>
              <a:rPr lang="en-US" sz="1600" dirty="0"/>
              <a:t>Sector strategies, </a:t>
            </a:r>
          </a:p>
          <a:p>
            <a:pPr>
              <a:spcBef>
                <a:spcPts val="1800"/>
              </a:spcBef>
            </a:pPr>
            <a:r>
              <a:rPr lang="en-US" sz="1800" dirty="0"/>
              <a:t>Today, we will talk more about becoming a more strategic board, leading a state effort to evolve how we serve our customers into what WIOA envisioned.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64857" y="2825217"/>
            <a:ext cx="4850493" cy="160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B252"/>
              </a:buClr>
              <a:buFont typeface="Wingdings" panose="05000000000000000000" pitchFamily="2" charset="2"/>
              <a:buChar char=""/>
              <a:defRPr sz="2400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92A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F159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"/>
              <a:defRPr sz="1600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AB252"/>
              </a:buClr>
              <a:buFont typeface="Wingdings 2" panose="05020102010507070707" pitchFamily="18" charset="2"/>
              <a:buChar char="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65760">
              <a:buClr>
                <a:schemeClr val="accent2"/>
              </a:buClr>
              <a:buFont typeface="Wingdings 2" panose="05020102010507070707" pitchFamily="18" charset="2"/>
              <a:buChar char="®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The re-envisioning of American Job Centers (AJC),</a:t>
            </a:r>
          </a:p>
          <a:p>
            <a:pPr lvl="1" indent="-365760">
              <a:buClr>
                <a:schemeClr val="accent2"/>
              </a:buClr>
              <a:buFont typeface="Wingdings 2" panose="05020102010507070707" pitchFamily="18" charset="2"/>
              <a:buChar char="®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Staff capacity building, </a:t>
            </a:r>
          </a:p>
          <a:p>
            <a:pPr lvl="1" indent="-365760">
              <a:buClr>
                <a:schemeClr val="accent2"/>
              </a:buClr>
              <a:buFont typeface="Wingdings 2" panose="05020102010507070707" pitchFamily="18" charset="2"/>
              <a:buChar char="®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One Stop / AJC procurement, cost sharing, and certification, along with many other issues.  </a:t>
            </a:r>
          </a:p>
        </p:txBody>
      </p:sp>
    </p:spTree>
    <p:extLst>
      <p:ext uri="{BB962C8B-B14F-4D97-AF65-F5344CB8AC3E}">
        <p14:creationId xmlns:p14="http://schemas.microsoft.com/office/powerpoint/2010/main" val="427209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you positioned in the workforce system? (Select one of the following)</a:t>
            </a:r>
          </a:p>
          <a:p>
            <a:pPr lvl="1"/>
            <a:r>
              <a:rPr lang="en-US" dirty="0"/>
              <a:t>I’m staff to the State Workforce Board</a:t>
            </a:r>
          </a:p>
          <a:p>
            <a:pPr lvl="1"/>
            <a:r>
              <a:rPr lang="en-US" dirty="0"/>
              <a:t>I’m staff to the Local Workforce Board</a:t>
            </a:r>
          </a:p>
          <a:p>
            <a:pPr lvl="1"/>
            <a:r>
              <a:rPr lang="en-US" dirty="0"/>
              <a:t>I’m a State Workforce Board Member</a:t>
            </a:r>
          </a:p>
          <a:p>
            <a:pPr lvl="1"/>
            <a:r>
              <a:rPr lang="en-US" dirty="0"/>
              <a:t>I’m a Local Workforce Board Member</a:t>
            </a:r>
          </a:p>
          <a:p>
            <a:pPr lvl="1"/>
            <a:r>
              <a:rPr lang="en-US" dirty="0"/>
              <a:t>I’m a State Agency Staff Member</a:t>
            </a:r>
          </a:p>
          <a:p>
            <a:pPr lvl="1"/>
            <a:r>
              <a:rPr lang="en-US" dirty="0"/>
              <a:t>I’m a Local Agency Staff Member</a:t>
            </a:r>
          </a:p>
          <a:p>
            <a:pPr lvl="1"/>
            <a:r>
              <a:rPr lang="en-US" dirty="0"/>
              <a:t>Other: please write in the chat box your role and interest in boards!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1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have you been involved in State or Local Workforce Development Boards? (Select one of the following)</a:t>
            </a:r>
          </a:p>
          <a:p>
            <a:pPr lvl="1"/>
            <a:r>
              <a:rPr lang="en-US" dirty="0"/>
              <a:t>1-2 years</a:t>
            </a:r>
          </a:p>
          <a:p>
            <a:pPr lvl="1"/>
            <a:r>
              <a:rPr lang="en-US" dirty="0"/>
              <a:t>3-5 years</a:t>
            </a:r>
          </a:p>
          <a:p>
            <a:pPr lvl="1"/>
            <a:r>
              <a:rPr lang="en-US" dirty="0"/>
              <a:t>6-10 years</a:t>
            </a:r>
          </a:p>
          <a:p>
            <a:pPr lvl="1"/>
            <a:r>
              <a:rPr lang="en-US" dirty="0"/>
              <a:t>10+ years</a:t>
            </a:r>
          </a:p>
          <a:p>
            <a:pPr lvl="1"/>
            <a:r>
              <a:rPr lang="en-US" dirty="0"/>
              <a:t>Other: Please write your answer in the chat box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1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Impact Workforce Boards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158864" y="1184276"/>
            <a:ext cx="7251136" cy="456338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 rot="20379517">
            <a:off x="3640886" y="1927621"/>
            <a:ext cx="3837535" cy="2688740"/>
          </a:xfrm>
          <a:prstGeom prst="rect">
            <a:avLst/>
          </a:prstGeom>
        </p:spPr>
        <p:txBody>
          <a:bodyPr>
            <a:prstTxWarp prst="textArchUp">
              <a:avLst>
                <a:gd name="adj" fmla="val 11087232"/>
              </a:avLst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09" charset="-128"/>
                <a:cs typeface="Geneva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14065" y="3316352"/>
            <a:ext cx="4142377" cy="2135463"/>
          </a:xfrm>
          <a:prstGeom prst="rect">
            <a:avLst/>
          </a:prstGeom>
          <a:effectLst>
            <a:outerShdw blurRad="177800" sx="102000" sy="102000" algn="ctr" rotWithShape="0">
              <a:schemeClr val="bg1"/>
            </a:outerShdw>
          </a:effec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09" charset="-128"/>
                <a:cs typeface="Geneva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Geneva" pitchFamily="-109" charset="-128"/>
                <a:cs typeface="Geneva" pitchFamily="-109" charset="-128"/>
              </a:defRPr>
            </a:lvl9pPr>
          </a:lstStyle>
          <a:p>
            <a:r>
              <a:rPr lang="en-US" b="1" i="1" dirty="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70C0"/>
                </a:solidFill>
                <a:effectLst>
                  <a:outerShdw blurRad="368300" sx="102000" sy="102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Thinking, </a:t>
            </a:r>
          </a:p>
          <a:p>
            <a:r>
              <a:rPr lang="en-US" b="1" i="1" dirty="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/>
                </a:solidFill>
                <a:effectLst>
                  <a:outerShdw blurRad="368300" sx="102000" sy="102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Planning </a:t>
            </a:r>
          </a:p>
          <a:p>
            <a:r>
              <a:rPr lang="en-US" b="1" i="1" dirty="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68300" sx="102000" sy="102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b="1" i="1" dirty="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5482AB"/>
                </a:solidFill>
                <a:effectLst>
                  <a:outerShdw blurRad="368300" sx="102000" sy="102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/>
                </a:solidFill>
                <a:effectLst>
                  <a:outerShdw blurRad="368300" sx="102000" sy="102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3185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High Impact Workforce Boards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4&quot;/&gt;&lt;/object&gt;&lt;object type=&quot;3&quot; unique_id=&quot;10022&quot;&gt;&lt;property id=&quot;20148&quot; value=&quot;5&quot;/&gt;&lt;property id=&quot;20300&quot; value=&quot;Slide 26&quot;/&gt;&lt;property id=&quot;20307&quot; value=&quot;261&quot;/&gt;&lt;/object&gt;&lt;object type=&quot;3&quot; unique_id=&quot;10023&quot;&gt;&lt;property id=&quot;20148&quot; value=&quot;5&quot;/&gt;&lt;property id=&quot;20300&quot; value=&quot;Slide 28&quot;/&gt;&lt;property id=&quot;20307&quot; value=&quot;262&quot;/&gt;&lt;/object&gt;&lt;object type=&quot;3&quot; unique_id=&quot;10599&quot;&gt;&lt;property id=&quot;20148&quot; value=&quot;5&quot;/&gt;&lt;property id=&quot;20300&quot; value=&quot;Slide 3&quot;/&gt;&lt;property id=&quot;20307&quot; value=&quot;280&quot;/&gt;&lt;/object&gt;&lt;object type=&quot;3&quot; unique_id=&quot;10601&quot;&gt;&lt;property id=&quot;20148&quot; value=&quot;5&quot;/&gt;&lt;property id=&quot;20300&quot; value=&quot;Slide 5 - &amp;quot;Strategic State and Local Boards…&amp;quot;&quot;/&gt;&lt;property id=&quot;20307&quot; value=&quot;282&quot;/&gt;&lt;/object&gt;&lt;object type=&quot;3&quot; unique_id=&quot;10602&quot;&gt;&lt;property id=&quot;20148&quot; value=&quot;5&quot;/&gt;&lt;property id=&quot;20300&quot; value=&quot;Slide 6 - &amp;quot;WIOA Vision&amp;quot;&quot;/&gt;&lt;property id=&quot;20307&quot; value=&quot;283&quot;/&gt;&lt;/object&gt;&lt;object type=&quot;3&quot; unique_id=&quot;10603&quot;&gt;&lt;property id=&quot;20148&quot; value=&quot;5&quot;/&gt;&lt;property id=&quot;20300&quot; value=&quot;Slide 9 - &amp;quot;High Impact Workforce Boards&amp;quot;&quot;/&gt;&lt;property id=&quot;20307&quot; value=&quot;284&quot;/&gt;&lt;/object&gt;&lt;object type=&quot;3&quot; unique_id=&quot;10604&quot;&gt;&lt;property id=&quot;20148&quot; value=&quot;5&quot;/&gt;&lt;property id=&quot;20300&quot; value=&quot;Slide 11 - &amp;quot;Your Board’s Role  in Strategic Thinking and Acting&amp;quot;&quot;/&gt;&lt;property id=&quot;20307&quot; value=&quot;285&quot;/&gt;&lt;/object&gt;&lt;object type=&quot;3&quot; unique_id=&quot;10605&quot;&gt;&lt;property id=&quot;20148&quot; value=&quot;5&quot;/&gt;&lt;property id=&quot;20300&quot; value=&quot;Slide 12 - &amp;quot;Kentucky High Impact Board Project Vision&amp;quot;&quot;/&gt;&lt;property id=&quot;20307&quot; value=&quot;286&quot;/&gt;&lt;/object&gt;&lt;object type=&quot;3&quot; unique_id=&quot;10606&quot;&gt;&lt;property id=&quot;20148&quot; value=&quot;5&quot;/&gt;&lt;property id=&quot;20300&quot; value=&quot;Slide 13 - &amp;quot;Goals for WDBs&amp;quot;&quot;/&gt;&lt;property id=&quot;20307&quot; value=&quot;287&quot;/&gt;&lt;/object&gt;&lt;object type=&quot;3&quot; unique_id=&quot;10607&quot;&gt;&lt;property id=&quot;20148&quot; value=&quot;5&quot;/&gt;&lt;property id=&quot;20300&quot; value=&quot;Slide 14 - &amp;quot;Process&amp;quot;&quot;/&gt;&lt;property id=&quot;20307&quot; value=&quot;288&quot;/&gt;&lt;/object&gt;&lt;object type=&quot;3&quot; unique_id=&quot;10608&quot;&gt;&lt;property id=&quot;20148&quot; value=&quot;5&quot;/&gt;&lt;property id=&quot;20300&quot; value=&quot;Slide 15 - &amp;quot;Understanding the Criteria&amp;quot;&quot;/&gt;&lt;property id=&quot;20307&quot; value=&quot;289&quot;/&gt;&lt;/object&gt;&lt;object type=&quot;3&quot; unique_id=&quot;10609&quot;&gt;&lt;property id=&quot;20148&quot; value=&quot;5&quot;/&gt;&lt;property id=&quot;20300&quot; value=&quot;Slide 16 - &amp;quot;Strategic Planning &amp;amp; Implementation&amp;quot;&quot;/&gt;&lt;property id=&quot;20307&quot; value=&quot;290&quot;/&gt;&lt;/object&gt;&lt;object type=&quot;3&quot; unique_id=&quot;10610&quot;&gt;&lt;property id=&quot;20148&quot; value=&quot;5&quot;/&gt;&lt;property id=&quot;20300&quot; value=&quot;Slide 17 - &amp;quot;Developing and Managing Resources&amp;quot;&quot;/&gt;&lt;property id=&quot;20307&quot; value=&quot;291&quot;/&gt;&lt;/object&gt;&lt;object type=&quot;3&quot; unique_id=&quot;10611&quot;&gt;&lt;property id=&quot;20148&quot; value=&quot;5&quot;/&gt;&lt;property id=&quot;20300&quot; value=&quot;Slide 18 - &amp;quot;Managing the Work of the Board&amp;quot;&quot;/&gt;&lt;property id=&quot;20307&quot; value=&quot;292&quot;/&gt;&lt;/object&gt;&lt;object type=&quot;3&quot; unique_id=&quot;10612&quot;&gt;&lt;property id=&quot;20148&quot; value=&quot;5&quot;/&gt;&lt;property id=&quot;20300&quot; value=&quot;Slide 20 - &amp;quot;Possible Exercise&amp;quot;&quot;/&gt;&lt;property id=&quot;20307&quot; value=&quot;293&quot;/&gt;&lt;/object&gt;&lt;object type=&quot;3&quot; unique_id=&quot;10614&quot;&gt;&lt;property id=&quot;20148&quot; value=&quot;5&quot;/&gt;&lt;property id=&quot;20300&quot; value=&quot;Slide 21 - &amp;quot;From Policy to Practice&amp;quot;&quot;/&gt;&lt;property id=&quot;20307&quot; value=&quot;295&quot;/&gt;&lt;/object&gt;&lt;object type=&quot;3&quot; unique_id=&quot;10615&quot;&gt;&lt;property id=&quot;20148&quot; value=&quot;5&quot;/&gt;&lt;property id=&quot;20300&quot; value=&quot;Slide 22 - &amp;quot;Northern KY High Impact Board&amp;quot;&quot;/&gt;&lt;property id=&quot;20307&quot; value=&quot;296&quot;/&gt;&lt;/object&gt;&lt;object type=&quot;3&quot; unique_id=&quot;10617&quot;&gt;&lt;property id=&quot;20148&quot; value=&quot;5&quot;/&gt;&lt;property id=&quot;20300&quot; value=&quot;Slide 23 - &amp;quot;Impact of NKY WIB Employment Outcomes… &amp;quot;&quot;/&gt;&lt;property id=&quot;20307&quot; value=&quot;298&quot;/&gt;&lt;/object&gt;&lt;object type=&quot;3&quot; unique_id=&quot;10619&quot;&gt;&lt;property id=&quot;20148&quot; value=&quot;5&quot;/&gt;&lt;property id=&quot;20300&quot; value=&quot;Slide 4 - &amp;quot;Objectives for Today’s Call&amp;quot;&quot;/&gt;&lt;property id=&quot;20307&quot; value=&quot;300&quot;/&gt;&lt;/object&gt;&lt;object type=&quot;3&quot; unique_id=&quot;10620&quot;&gt;&lt;property id=&quot;20148&quot; value=&quot;5&quot;/&gt;&lt;property id=&quot;20300&quot; value=&quot;Slide 7 - &amp;quot;Polling Question 1&amp;quot;&quot;/&gt;&lt;property id=&quot;20307&quot; value=&quot;303&quot;/&gt;&lt;/object&gt;&lt;object type=&quot;3&quot; unique_id=&quot;10621&quot;&gt;&lt;property id=&quot;20148&quot; value=&quot;5&quot;/&gt;&lt;property id=&quot;20300&quot; value=&quot;Slide 8 - &amp;quot;Polling Question 2&amp;quot;&quot;/&gt;&lt;property id=&quot;20307&quot; value=&quot;304&quot;/&gt;&lt;/object&gt;&lt;object type=&quot;3&quot; unique_id=&quot;10622&quot;&gt;&lt;property id=&quot;20148&quot; value=&quot;5&quot;/&gt;&lt;property id=&quot;20300&quot; value=&quot;Slide 10 - &amp;quot;Strategic Board Roles&amp;quot;&quot;/&gt;&lt;property id=&quot;20307&quot; value=&quot;302&quot;/&gt;&lt;/object&gt;&lt;object type=&quot;3&quot; unique_id=&quot;10623&quot;&gt;&lt;property id=&quot;20148&quot; value=&quot;5&quot;/&gt;&lt;property id=&quot;20300&quot; value=&quot;Slide 19 - &amp;quot;Polling Question 3&amp;quot;&quot;/&gt;&lt;property id=&quot;20307&quot; value=&quot;305&quot;/&gt;&lt;/object&gt;&lt;object type=&quot;3&quot; unique_id=&quot;10624&quot;&gt;&lt;property id=&quot;20148&quot; value=&quot;5&quot;/&gt;&lt;property id=&quot;20300&quot; value=&quot;Slide 24 - &amp;quot;Voices of Experience&amp;quot;&quot;/&gt;&lt;property id=&quot;20307&quot; value=&quot;301&quot;/&gt;&lt;/object&gt;&lt;object type=&quot;3&quot; unique_id=&quot;10625&quot;&gt;&lt;property id=&quot;20148&quot; value=&quot;5&quot;/&gt;&lt;property id=&quot;20300&quot; value=&quot;Slide 25 - &amp;quot;Polling Question 4&amp;quot;&quot;/&gt;&lt;property id=&quot;20307&quot; value=&quot;306&quot;/&gt;&lt;/object&gt;&lt;object type=&quot;3&quot; unique_id=&quot;10626&quot;&gt;&lt;property id=&quot;20148&quot; value=&quot;5&quot;/&gt;&lt;property id=&quot;20300&quot; value=&quot;Slide 27 - &amp;quot;For More Information&amp;quot;&quot;/&gt;&lt;property id=&quot;20307&quot; value=&quot;299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6410</TotalTime>
  <Words>1031</Words>
  <Application>Microsoft Office PowerPoint</Application>
  <PresentationFormat>On-screen Show (4:3)</PresentationFormat>
  <Paragraphs>190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Calibri</vt:lpstr>
      <vt:lpstr>Geneva</vt:lpstr>
      <vt:lpstr>MS Mincho</vt:lpstr>
      <vt:lpstr>Myriad Pro</vt:lpstr>
      <vt:lpstr>Times New Roman</vt:lpstr>
      <vt:lpstr>Webdings</vt:lpstr>
      <vt:lpstr>Wingdings</vt:lpstr>
      <vt:lpstr>Wingdings 2</vt:lpstr>
      <vt:lpstr>Wingdings 3</vt:lpstr>
      <vt:lpstr>Office Theme</vt:lpstr>
      <vt:lpstr>High Impact Workforce Boards</vt:lpstr>
      <vt:lpstr>PowerPoint Presentation</vt:lpstr>
      <vt:lpstr>PowerPoint Presentation</vt:lpstr>
      <vt:lpstr>Objectives for Today’s Call</vt:lpstr>
      <vt:lpstr>Strategic State and Local Boards…</vt:lpstr>
      <vt:lpstr>WIOA Vision</vt:lpstr>
      <vt:lpstr>Polling Question 1</vt:lpstr>
      <vt:lpstr>Polling Question 2</vt:lpstr>
      <vt:lpstr>High Impact Workforce Boards</vt:lpstr>
      <vt:lpstr>Strategic Board Roles</vt:lpstr>
      <vt:lpstr>Your Board’s Role  in Strategic Thinking and Acting</vt:lpstr>
      <vt:lpstr>Kentucky High Impact Board Project Vision</vt:lpstr>
      <vt:lpstr>Goals for WDBs</vt:lpstr>
      <vt:lpstr>Process</vt:lpstr>
      <vt:lpstr>Understanding the Criteria</vt:lpstr>
      <vt:lpstr>Strategic Planning &amp; Implementation</vt:lpstr>
      <vt:lpstr>Developing and Managing Resources</vt:lpstr>
      <vt:lpstr>Managing the Work of the Board</vt:lpstr>
      <vt:lpstr>Polling Question 3</vt:lpstr>
      <vt:lpstr>Possible Exercise</vt:lpstr>
      <vt:lpstr>From Policy to Practice</vt:lpstr>
      <vt:lpstr>Northern KY High Impact Board</vt:lpstr>
      <vt:lpstr>Impact of NKY WIB Employment Outcomes… </vt:lpstr>
      <vt:lpstr>Voices of Experience</vt:lpstr>
      <vt:lpstr>Polling Question 4</vt:lpstr>
      <vt:lpstr>PowerPoint Presentation</vt:lpstr>
      <vt:lpstr>For More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Jennifer Jacobs</cp:lastModifiedBy>
  <cp:revision>97</cp:revision>
  <dcterms:created xsi:type="dcterms:W3CDTF">2016-06-21T17:10:41Z</dcterms:created>
  <dcterms:modified xsi:type="dcterms:W3CDTF">2016-11-08T14:33:15Z</dcterms:modified>
</cp:coreProperties>
</file>